
<file path=[Content_Types].xml><?xml version="1.0" encoding="utf-8"?>
<Types xmlns="http://schemas.openxmlformats.org/package/2006/content-types">
  <Default Extension="jpeg" ContentType="image/jpeg"/>
  <Default Extension="jp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40"/>
  </p:notesMasterIdLst>
  <p:sldIdLst>
    <p:sldId id="256" r:id="rId5"/>
    <p:sldId id="257" r:id="rId6"/>
    <p:sldId id="288" r:id="rId7"/>
    <p:sldId id="262" r:id="rId8"/>
    <p:sldId id="286" r:id="rId9"/>
    <p:sldId id="258" r:id="rId10"/>
    <p:sldId id="315" r:id="rId11"/>
    <p:sldId id="289" r:id="rId12"/>
    <p:sldId id="296" r:id="rId13"/>
    <p:sldId id="297" r:id="rId14"/>
    <p:sldId id="298" r:id="rId15"/>
    <p:sldId id="299" r:id="rId16"/>
    <p:sldId id="300" r:id="rId17"/>
    <p:sldId id="301" r:id="rId18"/>
    <p:sldId id="316" r:id="rId19"/>
    <p:sldId id="290" r:id="rId20"/>
    <p:sldId id="302" r:id="rId21"/>
    <p:sldId id="291" r:id="rId22"/>
    <p:sldId id="303" r:id="rId23"/>
    <p:sldId id="304" r:id="rId24"/>
    <p:sldId id="305" r:id="rId25"/>
    <p:sldId id="307" r:id="rId26"/>
    <p:sldId id="317" r:id="rId27"/>
    <p:sldId id="292" r:id="rId28"/>
    <p:sldId id="321" r:id="rId29"/>
    <p:sldId id="309" r:id="rId30"/>
    <p:sldId id="312" r:id="rId31"/>
    <p:sldId id="322" r:id="rId32"/>
    <p:sldId id="306" r:id="rId33"/>
    <p:sldId id="318" r:id="rId34"/>
    <p:sldId id="308" r:id="rId35"/>
    <p:sldId id="310" r:id="rId36"/>
    <p:sldId id="320" r:id="rId37"/>
    <p:sldId id="319" r:id="rId38"/>
    <p:sldId id="285"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37CE113-302D-87D4-27AE-8E974DD7FEF9}" name="Jenn Woolson" initials="JW" userId="58d2870ac5856bc9" providerId="Windows Live"/>
  <p188:author id="{C898DA2D-9C1C-E62E-BE53-FDEFEF235E45}" name="Mayank Sharma" initials="MS" userId="S::mayank.sharma@sixredmarbles.com::eaa0bdce-b43e-4fda-a812-f8b83e6bdc27"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Grace Allen" initials="GA"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6484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CABB19B-8FD4-43B9-A76D-6DE8C31A0993}" v="44" dt="2023-06-25T13:49:34.13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73" autoAdjust="0"/>
    <p:restoredTop sz="94712" autoAdjust="0"/>
  </p:normalViewPr>
  <p:slideViewPr>
    <p:cSldViewPr snapToGrid="0" snapToObjects="1">
      <p:cViewPr varScale="1">
        <p:scale>
          <a:sx n="67" d="100"/>
          <a:sy n="67" d="100"/>
        </p:scale>
        <p:origin x="84" y="84"/>
      </p:cViewPr>
      <p:guideLst>
        <p:guide orient="horz" pos="2160"/>
        <p:guide pos="3840"/>
      </p:guideLst>
    </p:cSldViewPr>
  </p:slideViewPr>
  <p:outlineViewPr>
    <p:cViewPr>
      <p:scale>
        <a:sx n="33" d="100"/>
        <a:sy n="33" d="100"/>
      </p:scale>
      <p:origin x="0" y="-6558"/>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47"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 Id="rId48"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hn Story" userId="95f86f19d44503da" providerId="LiveId" clId="{5CABB19B-8FD4-43B9-A76D-6DE8C31A0993}"/>
    <pc:docChg chg="undo custSel modSld">
      <pc:chgData name="John Story" userId="95f86f19d44503da" providerId="LiveId" clId="{5CABB19B-8FD4-43B9-A76D-6DE8C31A0993}" dt="2023-06-25T13:49:46.038" v="115" actId="478"/>
      <pc:docMkLst>
        <pc:docMk/>
      </pc:docMkLst>
      <pc:sldChg chg="addSp delSp modSp mod modAnim">
        <pc:chgData name="John Story" userId="95f86f19d44503da" providerId="LiveId" clId="{5CABB19B-8FD4-43B9-A76D-6DE8C31A0993}" dt="2023-06-25T13:42:48.811" v="78" actId="1076"/>
        <pc:sldMkLst>
          <pc:docMk/>
          <pc:sldMk cId="130106171" sldId="258"/>
        </pc:sldMkLst>
        <pc:picChg chg="add del mod">
          <ac:chgData name="John Story" userId="95f86f19d44503da" providerId="LiveId" clId="{5CABB19B-8FD4-43B9-A76D-6DE8C31A0993}" dt="2023-06-25T13:42:45.981" v="77" actId="478"/>
          <ac:picMkLst>
            <pc:docMk/>
            <pc:sldMk cId="130106171" sldId="258"/>
            <ac:picMk id="2" creationId="{B923E597-441E-3E7E-52F9-F1893E2EF6AD}"/>
          </ac:picMkLst>
        </pc:picChg>
        <pc:picChg chg="add mod">
          <ac:chgData name="John Story" userId="95f86f19d44503da" providerId="LiveId" clId="{5CABB19B-8FD4-43B9-A76D-6DE8C31A0993}" dt="2023-06-25T13:42:48.811" v="78" actId="1076"/>
          <ac:picMkLst>
            <pc:docMk/>
            <pc:sldMk cId="130106171" sldId="258"/>
            <ac:picMk id="3" creationId="{0320BA83-9968-0B7E-3921-8B2111B27A86}"/>
          </ac:picMkLst>
        </pc:picChg>
      </pc:sldChg>
      <pc:sldChg chg="addSp delSp modSp mod modAnim">
        <pc:chgData name="John Story" userId="95f86f19d44503da" providerId="LiveId" clId="{5CABB19B-8FD4-43B9-A76D-6DE8C31A0993}" dt="2023-06-25T13:40:17.625" v="63" actId="14100"/>
        <pc:sldMkLst>
          <pc:docMk/>
          <pc:sldMk cId="3240528485" sldId="262"/>
        </pc:sldMkLst>
        <pc:picChg chg="add del mod">
          <ac:chgData name="John Story" userId="95f86f19d44503da" providerId="LiveId" clId="{5CABB19B-8FD4-43B9-A76D-6DE8C31A0993}" dt="2023-06-25T13:37:52.039" v="47" actId="478"/>
          <ac:picMkLst>
            <pc:docMk/>
            <pc:sldMk cId="3240528485" sldId="262"/>
            <ac:picMk id="2" creationId="{99C1DB6C-4412-B054-DB0B-95A46AF5F8A7}"/>
          </ac:picMkLst>
        </pc:picChg>
        <pc:picChg chg="add del mod">
          <ac:chgData name="John Story" userId="95f86f19d44503da" providerId="LiveId" clId="{5CABB19B-8FD4-43B9-A76D-6DE8C31A0993}" dt="2023-06-25T12:50:18.272" v="4" actId="21"/>
          <ac:picMkLst>
            <pc:docMk/>
            <pc:sldMk cId="3240528485" sldId="262"/>
            <ac:picMk id="4" creationId="{E75D8688-F266-7D61-9512-70C28557400C}"/>
          </ac:picMkLst>
        </pc:picChg>
        <pc:picChg chg="add del mod">
          <ac:chgData name="John Story" userId="95f86f19d44503da" providerId="LiveId" clId="{5CABB19B-8FD4-43B9-A76D-6DE8C31A0993}" dt="2023-06-25T13:39:43.024" v="57" actId="478"/>
          <ac:picMkLst>
            <pc:docMk/>
            <pc:sldMk cId="3240528485" sldId="262"/>
            <ac:picMk id="5" creationId="{2EFD5F40-63E4-188C-EED3-52B8C59A74BD}"/>
          </ac:picMkLst>
        </pc:picChg>
        <pc:picChg chg="add mod">
          <ac:chgData name="John Story" userId="95f86f19d44503da" providerId="LiveId" clId="{5CABB19B-8FD4-43B9-A76D-6DE8C31A0993}" dt="2023-06-25T13:40:17.625" v="63" actId="14100"/>
          <ac:picMkLst>
            <pc:docMk/>
            <pc:sldMk cId="3240528485" sldId="262"/>
            <ac:picMk id="6" creationId="{9CF9D354-4EAA-3296-FFB5-3CE0989B1163}"/>
          </ac:picMkLst>
        </pc:picChg>
        <pc:picChg chg="add mod">
          <ac:chgData name="John Story" userId="95f86f19d44503da" providerId="LiveId" clId="{5CABB19B-8FD4-43B9-A76D-6DE8C31A0993}" dt="2023-06-25T13:40:10.304" v="62" actId="14100"/>
          <ac:picMkLst>
            <pc:docMk/>
            <pc:sldMk cId="3240528485" sldId="262"/>
            <ac:picMk id="9" creationId="{630ED576-5695-9B7F-2C4D-A30027DE19EE}"/>
          </ac:picMkLst>
        </pc:picChg>
      </pc:sldChg>
      <pc:sldChg chg="addSp delSp modSp mod modAnim">
        <pc:chgData name="John Story" userId="95f86f19d44503da" providerId="LiveId" clId="{5CABB19B-8FD4-43B9-A76D-6DE8C31A0993}" dt="2023-06-25T13:48:44.986" v="109" actId="1076"/>
        <pc:sldMkLst>
          <pc:docMk/>
          <pc:sldMk cId="2543660906" sldId="286"/>
        </pc:sldMkLst>
        <pc:picChg chg="add del mod">
          <ac:chgData name="John Story" userId="95f86f19d44503da" providerId="LiveId" clId="{5CABB19B-8FD4-43B9-A76D-6DE8C31A0993}" dt="2023-06-25T13:38:39.697" v="52" actId="478"/>
          <ac:picMkLst>
            <pc:docMk/>
            <pc:sldMk cId="2543660906" sldId="286"/>
            <ac:picMk id="2" creationId="{E8CA9BF9-11DF-7517-123D-9426CA015853}"/>
          </ac:picMkLst>
        </pc:picChg>
        <pc:picChg chg="add del mod">
          <ac:chgData name="John Story" userId="95f86f19d44503da" providerId="LiveId" clId="{5CABB19B-8FD4-43B9-A76D-6DE8C31A0993}" dt="2023-06-25T13:41:11.129" v="68" actId="478"/>
          <ac:picMkLst>
            <pc:docMk/>
            <pc:sldMk cId="2543660906" sldId="286"/>
            <ac:picMk id="5" creationId="{742056B7-2116-1820-68A6-D46346DB1980}"/>
          </ac:picMkLst>
        </pc:picChg>
        <pc:picChg chg="add del mod">
          <ac:chgData name="John Story" userId="95f86f19d44503da" providerId="LiveId" clId="{5CABB19B-8FD4-43B9-A76D-6DE8C31A0993}" dt="2023-06-25T13:41:56.865" v="72" actId="478"/>
          <ac:picMkLst>
            <pc:docMk/>
            <pc:sldMk cId="2543660906" sldId="286"/>
            <ac:picMk id="7" creationId="{8166CEE0-6C49-63FB-FF27-FF8B144F28FF}"/>
          </ac:picMkLst>
        </pc:picChg>
        <pc:picChg chg="add mod">
          <ac:chgData name="John Story" userId="95f86f19d44503da" providerId="LiveId" clId="{5CABB19B-8FD4-43B9-A76D-6DE8C31A0993}" dt="2023-06-25T13:38:35.496" v="51" actId="1076"/>
          <ac:picMkLst>
            <pc:docMk/>
            <pc:sldMk cId="2543660906" sldId="286"/>
            <ac:picMk id="9" creationId="{E2549DBA-4EA5-6F39-F3BB-9FF97C2AFD3D}"/>
          </ac:picMkLst>
        </pc:picChg>
        <pc:picChg chg="add mod">
          <ac:chgData name="John Story" userId="95f86f19d44503da" providerId="LiveId" clId="{5CABB19B-8FD4-43B9-A76D-6DE8C31A0993}" dt="2023-06-25T13:41:08.629" v="67" actId="1076"/>
          <ac:picMkLst>
            <pc:docMk/>
            <pc:sldMk cId="2543660906" sldId="286"/>
            <ac:picMk id="10" creationId="{91CD7FBB-31FC-4244-F2CF-40349ADB8E50}"/>
          </ac:picMkLst>
        </pc:picChg>
        <pc:picChg chg="add mod">
          <ac:chgData name="John Story" userId="95f86f19d44503da" providerId="LiveId" clId="{5CABB19B-8FD4-43B9-A76D-6DE8C31A0993}" dt="2023-06-25T13:41:59.267" v="73" actId="1076"/>
          <ac:picMkLst>
            <pc:docMk/>
            <pc:sldMk cId="2543660906" sldId="286"/>
            <ac:picMk id="11" creationId="{1D3AC90D-BEE6-3160-A0EE-1FED19C64A61}"/>
          </ac:picMkLst>
        </pc:picChg>
        <pc:picChg chg="add mod">
          <ac:chgData name="John Story" userId="95f86f19d44503da" providerId="LiveId" clId="{5CABB19B-8FD4-43B9-A76D-6DE8C31A0993}" dt="2023-06-25T13:48:44.986" v="109" actId="1076"/>
          <ac:picMkLst>
            <pc:docMk/>
            <pc:sldMk cId="2543660906" sldId="286"/>
            <ac:picMk id="12" creationId="{37CD85DD-226B-5AD1-FFEE-00482B405E10}"/>
          </ac:picMkLst>
        </pc:picChg>
      </pc:sldChg>
      <pc:sldChg chg="addSp delSp modSp mod">
        <pc:chgData name="John Story" userId="95f86f19d44503da" providerId="LiveId" clId="{5CABB19B-8FD4-43B9-A76D-6DE8C31A0993}" dt="2023-06-25T12:52:36.950" v="15" actId="21"/>
        <pc:sldMkLst>
          <pc:docMk/>
          <pc:sldMk cId="626192887" sldId="296"/>
        </pc:sldMkLst>
        <pc:picChg chg="add del mod">
          <ac:chgData name="John Story" userId="95f86f19d44503da" providerId="LiveId" clId="{5CABB19B-8FD4-43B9-A76D-6DE8C31A0993}" dt="2023-06-25T12:52:36.950" v="15" actId="21"/>
          <ac:picMkLst>
            <pc:docMk/>
            <pc:sldMk cId="626192887" sldId="296"/>
            <ac:picMk id="3" creationId="{981699F7-9960-D691-D21F-3E93AFDD2FAD}"/>
          </ac:picMkLst>
        </pc:picChg>
      </pc:sldChg>
      <pc:sldChg chg="addSp delSp modSp mod modAnim">
        <pc:chgData name="John Story" userId="95f86f19d44503da" providerId="LiveId" clId="{5CABB19B-8FD4-43B9-A76D-6DE8C31A0993}" dt="2023-06-25T13:43:45.045" v="84" actId="1076"/>
        <pc:sldMkLst>
          <pc:docMk/>
          <pc:sldMk cId="2665249712" sldId="297"/>
        </pc:sldMkLst>
        <pc:picChg chg="add del mod">
          <ac:chgData name="John Story" userId="95f86f19d44503da" providerId="LiveId" clId="{5CABB19B-8FD4-43B9-A76D-6DE8C31A0993}" dt="2023-06-25T13:43:41.082" v="83" actId="478"/>
          <ac:picMkLst>
            <pc:docMk/>
            <pc:sldMk cId="2665249712" sldId="297"/>
            <ac:picMk id="2" creationId="{B2774AC0-4BDE-CF91-BCF4-06E52FB1A366}"/>
          </ac:picMkLst>
        </pc:picChg>
        <pc:picChg chg="add mod">
          <ac:chgData name="John Story" userId="95f86f19d44503da" providerId="LiveId" clId="{5CABB19B-8FD4-43B9-A76D-6DE8C31A0993}" dt="2023-06-25T13:43:45.045" v="84" actId="1076"/>
          <ac:picMkLst>
            <pc:docMk/>
            <pc:sldMk cId="2665249712" sldId="297"/>
            <ac:picMk id="3" creationId="{981221E5-4A00-12F3-3DE4-2BB7D34D0120}"/>
          </ac:picMkLst>
        </pc:picChg>
      </pc:sldChg>
      <pc:sldChg chg="addSp delSp modSp mod modAnim">
        <pc:chgData name="John Story" userId="95f86f19d44503da" providerId="LiveId" clId="{5CABB19B-8FD4-43B9-A76D-6DE8C31A0993}" dt="2023-06-25T13:44:31.478" v="89" actId="1076"/>
        <pc:sldMkLst>
          <pc:docMk/>
          <pc:sldMk cId="841425394" sldId="298"/>
        </pc:sldMkLst>
        <pc:picChg chg="add del mod">
          <ac:chgData name="John Story" userId="95f86f19d44503da" providerId="LiveId" clId="{5CABB19B-8FD4-43B9-A76D-6DE8C31A0993}" dt="2023-06-25T13:44:29.188" v="88" actId="478"/>
          <ac:picMkLst>
            <pc:docMk/>
            <pc:sldMk cId="841425394" sldId="298"/>
            <ac:picMk id="3" creationId="{D26AE2B7-EC7F-CD72-49E9-2D6D116AAD93}"/>
          </ac:picMkLst>
        </pc:picChg>
        <pc:picChg chg="add mod">
          <ac:chgData name="John Story" userId="95f86f19d44503da" providerId="LiveId" clId="{5CABB19B-8FD4-43B9-A76D-6DE8C31A0993}" dt="2023-06-25T13:44:31.478" v="89" actId="1076"/>
          <ac:picMkLst>
            <pc:docMk/>
            <pc:sldMk cId="841425394" sldId="298"/>
            <ac:picMk id="5" creationId="{B8290183-53EE-FDF3-F6B0-E0B57EB41C40}"/>
          </ac:picMkLst>
        </pc:picChg>
      </pc:sldChg>
      <pc:sldChg chg="addSp delSp modSp mod modAnim">
        <pc:chgData name="John Story" userId="95f86f19d44503da" providerId="LiveId" clId="{5CABB19B-8FD4-43B9-A76D-6DE8C31A0993}" dt="2023-06-25T13:45:23.339" v="95" actId="478"/>
        <pc:sldMkLst>
          <pc:docMk/>
          <pc:sldMk cId="4237364180" sldId="299"/>
        </pc:sldMkLst>
        <pc:picChg chg="add del mod">
          <ac:chgData name="John Story" userId="95f86f19d44503da" providerId="LiveId" clId="{5CABB19B-8FD4-43B9-A76D-6DE8C31A0993}" dt="2023-06-25T13:45:23.339" v="95" actId="478"/>
          <ac:picMkLst>
            <pc:docMk/>
            <pc:sldMk cId="4237364180" sldId="299"/>
            <ac:picMk id="3" creationId="{B8E9A1F1-84DF-DDC5-958F-A60ADE068B4A}"/>
          </ac:picMkLst>
        </pc:picChg>
        <pc:picChg chg="add mod">
          <ac:chgData name="John Story" userId="95f86f19d44503da" providerId="LiveId" clId="{5CABB19B-8FD4-43B9-A76D-6DE8C31A0993}" dt="2023-06-25T13:45:19.491" v="93" actId="1076"/>
          <ac:picMkLst>
            <pc:docMk/>
            <pc:sldMk cId="4237364180" sldId="299"/>
            <ac:picMk id="5" creationId="{0E4D823F-CAC3-E9F3-026A-4D3572D0C3EF}"/>
          </ac:picMkLst>
        </pc:picChg>
      </pc:sldChg>
      <pc:sldChg chg="addSp modSp mod modAnim">
        <pc:chgData name="John Story" userId="95f86f19d44503da" providerId="LiveId" clId="{5CABB19B-8FD4-43B9-A76D-6DE8C31A0993}" dt="2023-06-25T13:34:07.862" v="37" actId="1076"/>
        <pc:sldMkLst>
          <pc:docMk/>
          <pc:sldMk cId="293330006" sldId="302"/>
        </pc:sldMkLst>
        <pc:spChg chg="mod">
          <ac:chgData name="John Story" userId="95f86f19d44503da" providerId="LiveId" clId="{5CABB19B-8FD4-43B9-A76D-6DE8C31A0993}" dt="2023-06-25T13:32:52.113" v="33" actId="14100"/>
          <ac:spMkLst>
            <pc:docMk/>
            <pc:sldMk cId="293330006" sldId="302"/>
            <ac:spMk id="3" creationId="{61F677AC-41F4-47E8-9A48-980286949650}"/>
          </ac:spMkLst>
        </pc:spChg>
        <pc:picChg chg="add mod">
          <ac:chgData name="John Story" userId="95f86f19d44503da" providerId="LiveId" clId="{5CABB19B-8FD4-43B9-A76D-6DE8C31A0993}" dt="2023-06-25T13:34:07.862" v="37" actId="1076"/>
          <ac:picMkLst>
            <pc:docMk/>
            <pc:sldMk cId="293330006" sldId="302"/>
            <ac:picMk id="4" creationId="{508C20DF-A77F-E9D7-F5DB-2FD04B49320A}"/>
          </ac:picMkLst>
        </pc:picChg>
      </pc:sldChg>
      <pc:sldChg chg="addSp delSp modSp mod modAnim">
        <pc:chgData name="John Story" userId="95f86f19d44503da" providerId="LiveId" clId="{5CABB19B-8FD4-43B9-A76D-6DE8C31A0993}" dt="2023-06-25T13:49:46.038" v="115" actId="478"/>
        <pc:sldMkLst>
          <pc:docMk/>
          <pc:sldMk cId="3985347950" sldId="304"/>
        </pc:sldMkLst>
        <pc:spChg chg="mod">
          <ac:chgData name="John Story" userId="95f86f19d44503da" providerId="LiveId" clId="{5CABB19B-8FD4-43B9-A76D-6DE8C31A0993}" dt="2023-06-25T13:49:16.318" v="110" actId="14100"/>
          <ac:spMkLst>
            <pc:docMk/>
            <pc:sldMk cId="3985347950" sldId="304"/>
            <ac:spMk id="3" creationId="{BB27ED65-20C9-432B-AA13-FA106D9CADC1}"/>
          </ac:spMkLst>
        </pc:spChg>
        <pc:picChg chg="add del mod">
          <ac:chgData name="John Story" userId="95f86f19d44503da" providerId="LiveId" clId="{5CABB19B-8FD4-43B9-A76D-6DE8C31A0993}" dt="2023-06-25T13:49:46.038" v="115" actId="478"/>
          <ac:picMkLst>
            <pc:docMk/>
            <pc:sldMk cId="3985347950" sldId="304"/>
            <ac:picMk id="4" creationId="{23E7A11D-BFB2-CC4E-0CD2-341E7A4EBF9D}"/>
          </ac:picMkLst>
        </pc:picChg>
        <pc:picChg chg="add mod">
          <ac:chgData name="John Story" userId="95f86f19d44503da" providerId="LiveId" clId="{5CABB19B-8FD4-43B9-A76D-6DE8C31A0993}" dt="2023-06-25T13:49:44.096" v="114" actId="1076"/>
          <ac:picMkLst>
            <pc:docMk/>
            <pc:sldMk cId="3985347950" sldId="304"/>
            <ac:picMk id="5" creationId="{3614FDC0-C8DC-04FB-A8E5-6F67BABD5305}"/>
          </ac:picMkLst>
        </pc:picChg>
      </pc:sldChg>
      <pc:sldChg chg="addSp delSp modSp mod modAnim">
        <pc:chgData name="John Story" userId="95f86f19d44503da" providerId="LiveId" clId="{5CABB19B-8FD4-43B9-A76D-6DE8C31A0993}" dt="2023-06-25T13:47:23.709" v="105" actId="478"/>
        <pc:sldMkLst>
          <pc:docMk/>
          <pc:sldMk cId="2500345144" sldId="308"/>
        </pc:sldMkLst>
        <pc:picChg chg="add del mod">
          <ac:chgData name="John Story" userId="95f86f19d44503da" providerId="LiveId" clId="{5CABB19B-8FD4-43B9-A76D-6DE8C31A0993}" dt="2023-06-25T13:47:23.709" v="105" actId="478"/>
          <ac:picMkLst>
            <pc:docMk/>
            <pc:sldMk cId="2500345144" sldId="308"/>
            <ac:picMk id="3" creationId="{75DD7769-21EE-6C53-F3CD-D7BF01D75329}"/>
          </ac:picMkLst>
        </pc:picChg>
        <pc:picChg chg="add del mod">
          <ac:chgData name="John Story" userId="95f86f19d44503da" providerId="LiveId" clId="{5CABB19B-8FD4-43B9-A76D-6DE8C31A0993}" dt="2023-06-25T13:46:45.459" v="100" actId="478"/>
          <ac:picMkLst>
            <pc:docMk/>
            <pc:sldMk cId="2500345144" sldId="308"/>
            <ac:picMk id="4" creationId="{D1936F96-4AAF-E852-113E-9ED0F2CD42B9}"/>
          </ac:picMkLst>
        </pc:picChg>
        <pc:picChg chg="add mod">
          <ac:chgData name="John Story" userId="95f86f19d44503da" providerId="LiveId" clId="{5CABB19B-8FD4-43B9-A76D-6DE8C31A0993}" dt="2023-06-25T13:46:43.382" v="99" actId="1076"/>
          <ac:picMkLst>
            <pc:docMk/>
            <pc:sldMk cId="2500345144" sldId="308"/>
            <ac:picMk id="6" creationId="{B2619F7F-36A2-17BD-B5C5-5D87CBD41B51}"/>
          </ac:picMkLst>
        </pc:picChg>
        <pc:picChg chg="add mod">
          <ac:chgData name="John Story" userId="95f86f19d44503da" providerId="LiveId" clId="{5CABB19B-8FD4-43B9-A76D-6DE8C31A0993}" dt="2023-06-25T13:47:22.078" v="104" actId="1076"/>
          <ac:picMkLst>
            <pc:docMk/>
            <pc:sldMk cId="2500345144" sldId="308"/>
            <ac:picMk id="7" creationId="{3FC1067B-84BC-3479-04E8-B0579370E42D}"/>
          </ac:picMkLst>
        </pc:picChg>
      </pc:sldChg>
      <pc:sldChg chg="addSp modSp mod modAnim">
        <pc:chgData name="John Story" userId="95f86f19d44503da" providerId="LiveId" clId="{5CABB19B-8FD4-43B9-A76D-6DE8C31A0993}" dt="2023-06-25T13:35:17.851" v="42" actId="1076"/>
        <pc:sldMkLst>
          <pc:docMk/>
          <pc:sldMk cId="3194298066" sldId="321"/>
        </pc:sldMkLst>
        <pc:spChg chg="mod">
          <ac:chgData name="John Story" userId="95f86f19d44503da" providerId="LiveId" clId="{5CABB19B-8FD4-43B9-A76D-6DE8C31A0993}" dt="2023-06-25T13:34:30.061" v="38" actId="14100"/>
          <ac:spMkLst>
            <pc:docMk/>
            <pc:sldMk cId="3194298066" sldId="321"/>
            <ac:spMk id="3" creationId="{3C44DA1C-5397-3062-B7F9-C59D0742D1A8}"/>
          </ac:spMkLst>
        </pc:spChg>
        <pc:picChg chg="add mod">
          <ac:chgData name="John Story" userId="95f86f19d44503da" providerId="LiveId" clId="{5CABB19B-8FD4-43B9-A76D-6DE8C31A0993}" dt="2023-06-25T13:35:17.851" v="42" actId="1076"/>
          <ac:picMkLst>
            <pc:docMk/>
            <pc:sldMk cId="3194298066" sldId="321"/>
            <ac:picMk id="4" creationId="{89136C55-9FC5-4508-8088-89037B219205}"/>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4EF320A-1609-4E23-9274-6453A102CDCA}" type="datetimeFigureOut">
              <a:rPr lang="en-US" smtClean="0"/>
              <a:t>6/25/2023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05BD0BB-8C8D-4757-AEFC-C66FB1FC2FA3}" type="slidenum">
              <a:rPr lang="en-US" smtClean="0"/>
              <a:t>‹#›</a:t>
            </a:fld>
            <a:endParaRPr lang="en-US" dirty="0"/>
          </a:p>
        </p:txBody>
      </p:sp>
    </p:spTree>
    <p:extLst>
      <p:ext uri="{BB962C8B-B14F-4D97-AF65-F5344CB8AC3E}">
        <p14:creationId xmlns:p14="http://schemas.microsoft.com/office/powerpoint/2010/main" val="6787465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5BD0BB-8C8D-4757-AEFC-C66FB1FC2FA3}" type="slidenum">
              <a:rPr lang="en-US" smtClean="0"/>
              <a:t>28</a:t>
            </a:fld>
            <a:endParaRPr lang="en-US" dirty="0"/>
          </a:p>
        </p:txBody>
      </p:sp>
    </p:spTree>
    <p:extLst>
      <p:ext uri="{BB962C8B-B14F-4D97-AF65-F5344CB8AC3E}">
        <p14:creationId xmlns:p14="http://schemas.microsoft.com/office/powerpoint/2010/main" val="283593447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498249"/>
            <a:ext cx="9144000" cy="1011237"/>
          </a:xfrm>
        </p:spPr>
        <p:txBody>
          <a:bodyPr anchor="b"/>
          <a:lstStyle>
            <a:lvl1pPr algn="ctr">
              <a:defRPr sz="6000"/>
            </a:lvl1pPr>
          </a:lstStyle>
          <a:p>
            <a:r>
              <a:rPr lang="en-US" dirty="0"/>
              <a:t>Title of the Book</a:t>
            </a:r>
          </a:p>
        </p:txBody>
      </p:sp>
      <p:sp>
        <p:nvSpPr>
          <p:cNvPr id="5" name="Footer Placeholder 4"/>
          <p:cNvSpPr>
            <a:spLocks noGrp="1"/>
          </p:cNvSpPr>
          <p:nvPr>
            <p:ph type="ftr" sz="quarter" idx="11"/>
          </p:nvPr>
        </p:nvSpPr>
        <p:spPr>
          <a:xfrm>
            <a:off x="1523999" y="6356350"/>
            <a:ext cx="8549898" cy="354416"/>
          </a:xfrm>
        </p:spPr>
        <p:txBody>
          <a:bodyPr/>
          <a:lstStyle/>
          <a:p>
            <a:endParaRPr lang="en-US" dirty="0"/>
          </a:p>
        </p:txBody>
      </p:sp>
      <p:sp>
        <p:nvSpPr>
          <p:cNvPr id="9" name="Picture Placeholder 8"/>
          <p:cNvSpPr>
            <a:spLocks noGrp="1"/>
          </p:cNvSpPr>
          <p:nvPr>
            <p:ph type="pic" sz="quarter" idx="13"/>
          </p:nvPr>
        </p:nvSpPr>
        <p:spPr>
          <a:xfrm>
            <a:off x="3983831" y="2390620"/>
            <a:ext cx="4224337" cy="3851130"/>
          </a:xfrm>
        </p:spPr>
        <p:txBody>
          <a:bodyPr>
            <a:normAutofit/>
          </a:bodyPr>
          <a:lstStyle>
            <a:lvl1pPr marL="0" indent="0">
              <a:buNone/>
              <a:defRPr sz="1200"/>
            </a:lvl1pPr>
          </a:lstStyle>
          <a:p>
            <a:endParaRPr lang="en-US" dirty="0"/>
          </a:p>
        </p:txBody>
      </p:sp>
      <p:sp>
        <p:nvSpPr>
          <p:cNvPr id="10" name="Title 1"/>
          <p:cNvSpPr txBox="1">
            <a:spLocks/>
          </p:cNvSpPr>
          <p:nvPr userDrawn="1"/>
        </p:nvSpPr>
        <p:spPr>
          <a:xfrm>
            <a:off x="1523999" y="1509485"/>
            <a:ext cx="9144000" cy="672883"/>
          </a:xfrm>
          <a:prstGeom prst="rect">
            <a:avLst/>
          </a:prstGeom>
        </p:spPr>
        <p:txBody>
          <a:bodyPr vert="horz" lIns="91440" tIns="45720" rIns="91440" bIns="45720" rtlCol="0" anchor="b">
            <a:normAutofit fontScale="77500" lnSpcReduction="20000"/>
          </a:bodyPr>
          <a:lstStyle>
            <a:lvl1pPr algn="ctr" defTabSz="914400" rtl="0" eaLnBrk="1" latinLnBrk="0" hangingPunct="1">
              <a:lnSpc>
                <a:spcPct val="90000"/>
              </a:lnSpc>
              <a:spcBef>
                <a:spcPct val="0"/>
              </a:spcBef>
              <a:buNone/>
              <a:defRPr sz="6000" kern="1200">
                <a:solidFill>
                  <a:schemeClr val="accent6"/>
                </a:solidFill>
                <a:latin typeface="+mj-lt"/>
                <a:ea typeface="+mj-ea"/>
                <a:cs typeface="+mj-cs"/>
              </a:defRPr>
            </a:lvl1pPr>
          </a:lstStyle>
          <a:p>
            <a:endParaRPr lang="en-US" sz="6400" dirty="0">
              <a:solidFill>
                <a:schemeClr val="accent5"/>
              </a:solidFill>
            </a:endParaRPr>
          </a:p>
        </p:txBody>
      </p:sp>
      <p:sp>
        <p:nvSpPr>
          <p:cNvPr id="11" name="Text Placeholder 10"/>
          <p:cNvSpPr>
            <a:spLocks noGrp="1"/>
          </p:cNvSpPr>
          <p:nvPr>
            <p:ph type="body" sz="quarter" idx="14" hasCustomPrompt="1"/>
          </p:nvPr>
        </p:nvSpPr>
        <p:spPr>
          <a:xfrm>
            <a:off x="1524000" y="1509713"/>
            <a:ext cx="9144000" cy="443778"/>
          </a:xfrm>
        </p:spPr>
        <p:txBody>
          <a:bodyPr/>
          <a:lstStyle>
            <a:lvl1pPr marL="0" indent="0" algn="ctr">
              <a:buNone/>
              <a:defRPr baseline="0">
                <a:solidFill>
                  <a:schemeClr val="accent5"/>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Chapter # CHAPTER TITLE</a:t>
            </a:r>
          </a:p>
        </p:txBody>
      </p:sp>
    </p:spTree>
    <p:extLst>
      <p:ext uri="{BB962C8B-B14F-4D97-AF65-F5344CB8AC3E}">
        <p14:creationId xmlns:p14="http://schemas.microsoft.com/office/powerpoint/2010/main" val="1002493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365126"/>
            <a:ext cx="10515600" cy="424583"/>
          </a:xfrm>
        </p:spPr>
        <p:txBody>
          <a:bodyPr>
            <a:normAutofit/>
          </a:bodyPr>
          <a:lstStyle>
            <a:lvl1pPr>
              <a:defRPr sz="2800" b="1"/>
            </a:lvl1pPr>
          </a:lstStyle>
          <a:p>
            <a:r>
              <a:rPr lang="en-US" dirty="0"/>
              <a:t>Figure #.#</a:t>
            </a:r>
          </a:p>
        </p:txBody>
      </p:sp>
      <p:sp>
        <p:nvSpPr>
          <p:cNvPr id="3" name="Content Placeholder 2"/>
          <p:cNvSpPr>
            <a:spLocks noGrp="1"/>
          </p:cNvSpPr>
          <p:nvPr>
            <p:ph idx="1"/>
          </p:nvPr>
        </p:nvSpPr>
        <p:spPr>
          <a:xfrm>
            <a:off x="838200" y="955964"/>
            <a:ext cx="10515600" cy="379614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838200" y="6356350"/>
            <a:ext cx="9428018" cy="365125"/>
          </a:xfrm>
        </p:spPr>
        <p:txBody>
          <a:bodyPr/>
          <a:lstStyle/>
          <a:p>
            <a:endParaRPr lang="en-US" dirty="0"/>
          </a:p>
        </p:txBody>
      </p:sp>
      <p:sp>
        <p:nvSpPr>
          <p:cNvPr id="7" name="Content Placeholder 2"/>
          <p:cNvSpPr>
            <a:spLocks noGrp="1"/>
          </p:cNvSpPr>
          <p:nvPr>
            <p:ph idx="13" hasCustomPrompt="1"/>
          </p:nvPr>
        </p:nvSpPr>
        <p:spPr>
          <a:xfrm>
            <a:off x="838200" y="4918364"/>
            <a:ext cx="10515600" cy="1271731"/>
          </a:xfrm>
        </p:spPr>
        <p:txBody>
          <a:bodyPr>
            <a:normAutofit/>
          </a:bodyPr>
          <a:lstStyle>
            <a:lvl1pPr marL="0" indent="0">
              <a:buNone/>
              <a:defRPr sz="1600"/>
            </a:lvl1pPr>
          </a:lstStyle>
          <a:p>
            <a:pPr lvl="0"/>
            <a:r>
              <a:rPr lang="en-US" dirty="0"/>
              <a:t>Caption</a:t>
            </a:r>
          </a:p>
        </p:txBody>
      </p:sp>
    </p:spTree>
    <p:extLst>
      <p:ext uri="{BB962C8B-B14F-4D97-AF65-F5344CB8AC3E}">
        <p14:creationId xmlns:p14="http://schemas.microsoft.com/office/powerpoint/2010/main" val="19276275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365126"/>
            <a:ext cx="10515600" cy="466148"/>
          </a:xfrm>
        </p:spPr>
        <p:txBody>
          <a:bodyPr>
            <a:normAutofit/>
          </a:bodyPr>
          <a:lstStyle>
            <a:lvl1pPr>
              <a:defRPr sz="2800" b="1"/>
            </a:lvl1pPr>
          </a:lstStyle>
          <a:p>
            <a:r>
              <a:rPr lang="en-US" dirty="0"/>
              <a:t>Figure #.#</a:t>
            </a:r>
          </a:p>
        </p:txBody>
      </p:sp>
      <p:sp>
        <p:nvSpPr>
          <p:cNvPr id="3" name="Content Placeholder 2"/>
          <p:cNvSpPr>
            <a:spLocks noGrp="1"/>
          </p:cNvSpPr>
          <p:nvPr>
            <p:ph sz="half" idx="1"/>
          </p:nvPr>
        </p:nvSpPr>
        <p:spPr>
          <a:xfrm>
            <a:off x="838200" y="1010661"/>
            <a:ext cx="5181600" cy="5166302"/>
          </a:xfrm>
        </p:spPr>
        <p:txBody>
          <a:body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010661"/>
            <a:ext cx="5181600" cy="516630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11"/>
          </p:nvPr>
        </p:nvSpPr>
        <p:spPr>
          <a:xfrm>
            <a:off x="838200" y="6356350"/>
            <a:ext cx="9414164" cy="365125"/>
          </a:xfrm>
        </p:spPr>
        <p:txBody>
          <a:bodyPr/>
          <a:lstStyle/>
          <a:p>
            <a:endParaRPr lang="en-US" dirty="0"/>
          </a:p>
        </p:txBody>
      </p:sp>
    </p:spTree>
    <p:extLst>
      <p:ext uri="{BB962C8B-B14F-4D97-AF65-F5344CB8AC3E}">
        <p14:creationId xmlns:p14="http://schemas.microsoft.com/office/powerpoint/2010/main" val="3454374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ast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365126"/>
            <a:ext cx="10515600" cy="535420"/>
          </a:xfrm>
        </p:spPr>
        <p:txBody>
          <a:bodyPr>
            <a:normAutofit/>
          </a:bodyPr>
          <a:lstStyle>
            <a:lvl1pPr>
              <a:defRPr sz="2800" b="1" baseline="0"/>
            </a:lvl1pPr>
          </a:lstStyle>
          <a:p>
            <a:r>
              <a:rPr lang="en-US" dirty="0"/>
              <a:t>Figure #.#</a:t>
            </a:r>
          </a:p>
        </p:txBody>
      </p:sp>
      <p:sp>
        <p:nvSpPr>
          <p:cNvPr id="4" name="Footer Placeholder 3"/>
          <p:cNvSpPr>
            <a:spLocks noGrp="1"/>
          </p:cNvSpPr>
          <p:nvPr>
            <p:ph type="ftr" sz="quarter" idx="11"/>
          </p:nvPr>
        </p:nvSpPr>
        <p:spPr>
          <a:xfrm>
            <a:off x="97536" y="6205728"/>
            <a:ext cx="10180320" cy="442595"/>
          </a:xfrm>
        </p:spPr>
        <p:txBody>
          <a:bodyPr/>
          <a:lstStyle/>
          <a:p>
            <a:pPr algn="l"/>
            <a:r>
              <a:rPr lang="en-US" dirty="0"/>
              <a:t>This OpenStax ancillary resource is © Rice University under a CC BY 4.0 International license; it may be reproduced or modified but must be attributed to OpenStax, Rice University and any changes must be noted.</a:t>
            </a:r>
          </a:p>
        </p:txBody>
      </p:sp>
      <p:sp>
        <p:nvSpPr>
          <p:cNvPr id="7" name="Content Placeholder 6"/>
          <p:cNvSpPr>
            <a:spLocks noGrp="1"/>
          </p:cNvSpPr>
          <p:nvPr>
            <p:ph sz="quarter" idx="12"/>
          </p:nvPr>
        </p:nvSpPr>
        <p:spPr>
          <a:xfrm>
            <a:off x="838200" y="1011383"/>
            <a:ext cx="10515600" cy="325581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6"/>
          <p:cNvSpPr>
            <a:spLocks noGrp="1"/>
          </p:cNvSpPr>
          <p:nvPr>
            <p:ph sz="quarter" idx="13" hasCustomPrompt="1"/>
          </p:nvPr>
        </p:nvSpPr>
        <p:spPr>
          <a:xfrm>
            <a:off x="838200" y="4378037"/>
            <a:ext cx="10515600" cy="1627909"/>
          </a:xfrm>
        </p:spPr>
        <p:txBody>
          <a:bodyPr>
            <a:normAutofit/>
          </a:bodyPr>
          <a:lstStyle>
            <a:lvl1pPr marL="0" indent="0">
              <a:buNone/>
              <a:defRPr sz="1600"/>
            </a:lvl1pPr>
          </a:lstStyle>
          <a:p>
            <a:pPr lvl="0"/>
            <a:r>
              <a:rPr lang="en-US" dirty="0"/>
              <a:t>Caption</a:t>
            </a:r>
          </a:p>
        </p:txBody>
      </p:sp>
    </p:spTree>
    <p:extLst>
      <p:ext uri="{BB962C8B-B14F-4D97-AF65-F5344CB8AC3E}">
        <p14:creationId xmlns:p14="http://schemas.microsoft.com/office/powerpoint/2010/main" val="16861732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1"/>
            </a:lvl1pPr>
          </a:lstStyle>
          <a:p>
            <a:r>
              <a:rPr lang="en-US" dirty="0"/>
              <a:t>Title (optional)</a:t>
            </a:r>
          </a:p>
        </p:txBody>
      </p:sp>
      <p:sp>
        <p:nvSpPr>
          <p:cNvPr id="3" name="Footer Placeholder 2"/>
          <p:cNvSpPr>
            <a:spLocks noGrp="1"/>
          </p:cNvSpPr>
          <p:nvPr>
            <p:ph type="ftr" sz="quarter" idx="10"/>
          </p:nvPr>
        </p:nvSpPr>
        <p:spPr/>
        <p:txBody>
          <a:bodyPr/>
          <a:lstStyle/>
          <a:p>
            <a:endParaRPr lang="en-US" dirty="0"/>
          </a:p>
        </p:txBody>
      </p:sp>
      <p:sp>
        <p:nvSpPr>
          <p:cNvPr id="5" name="Content Placeholder 4"/>
          <p:cNvSpPr>
            <a:spLocks noGrp="1"/>
          </p:cNvSpPr>
          <p:nvPr>
            <p:ph sz="quarter" idx="11"/>
          </p:nvPr>
        </p:nvSpPr>
        <p:spPr>
          <a:xfrm>
            <a:off x="838200" y="900545"/>
            <a:ext cx="10515600" cy="5347855"/>
          </a:xfrm>
        </p:spPr>
        <p:txBody>
          <a:body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825682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1"/>
            </a:lvl1pPr>
          </a:lstStyle>
          <a:p>
            <a:r>
              <a:rPr lang="en-US" dirty="0"/>
              <a:t>Title (optional)</a:t>
            </a:r>
          </a:p>
        </p:txBody>
      </p:sp>
      <p:sp>
        <p:nvSpPr>
          <p:cNvPr id="3" name="Footer Placeholder 2"/>
          <p:cNvSpPr>
            <a:spLocks noGrp="1"/>
          </p:cNvSpPr>
          <p:nvPr>
            <p:ph type="ftr" sz="quarter" idx="10"/>
          </p:nvPr>
        </p:nvSpPr>
        <p:spPr/>
        <p:txBody>
          <a:bodyPr/>
          <a:lstStyle/>
          <a:p>
            <a:endParaRPr lang="en-US" dirty="0"/>
          </a:p>
        </p:txBody>
      </p:sp>
      <p:sp>
        <p:nvSpPr>
          <p:cNvPr id="5" name="Content Placeholder 4"/>
          <p:cNvSpPr>
            <a:spLocks noGrp="1"/>
          </p:cNvSpPr>
          <p:nvPr>
            <p:ph sz="quarter" idx="11" hasCustomPrompt="1"/>
          </p:nvPr>
        </p:nvSpPr>
        <p:spPr>
          <a:xfrm>
            <a:off x="838200" y="900545"/>
            <a:ext cx="10515600" cy="5347855"/>
          </a:xfrm>
        </p:spPr>
        <p:txBody>
          <a:bodyPr/>
          <a:lstStyle>
            <a:lvl1pPr marL="514350" indent="-514350">
              <a:buFont typeface="+mj-lt"/>
              <a:buAutoNum type="arabicPeriod"/>
              <a:defRPr/>
            </a:lvl1pPr>
            <a:lvl2pPr marL="914400" marR="0" indent="-457200" algn="l" defTabSz="914400" rtl="0" eaLnBrk="1" fontAlgn="auto" latinLnBrk="0" hangingPunct="1">
              <a:lnSpc>
                <a:spcPct val="90000"/>
              </a:lnSpc>
              <a:spcBef>
                <a:spcPts val="500"/>
              </a:spcBef>
              <a:spcAft>
                <a:spcPts val="0"/>
              </a:spcAft>
              <a:buClrTx/>
              <a:buSzTx/>
              <a:buFont typeface="+mj-lt"/>
              <a:buAutoNum type="alphaLcPeriod"/>
              <a:tabLst/>
              <a:defRPr/>
            </a:lvl2pPr>
          </a:lstStyle>
          <a:p>
            <a:pPr lvl="0"/>
            <a:r>
              <a:rPr lang="en-US" dirty="0"/>
              <a:t>Discussion question 1</a:t>
            </a:r>
          </a:p>
          <a:p>
            <a:pPr lvl="1"/>
            <a:r>
              <a:rPr lang="en-US" dirty="0"/>
              <a:t>Distractor (optional)</a:t>
            </a:r>
          </a:p>
          <a:p>
            <a:pPr lvl="1"/>
            <a:r>
              <a:rPr lang="en-US" dirty="0"/>
              <a:t>Distractor (optional)</a:t>
            </a:r>
          </a:p>
          <a:p>
            <a:pPr lvl="1"/>
            <a:r>
              <a:rPr lang="en-US" dirty="0"/>
              <a:t>Distractor (optional)</a:t>
            </a:r>
          </a:p>
          <a:p>
            <a:pPr lvl="1"/>
            <a:r>
              <a:rPr lang="en-US" dirty="0"/>
              <a:t>Distractor (optional)</a:t>
            </a:r>
          </a:p>
          <a:p>
            <a:pPr lvl="0"/>
            <a:r>
              <a:rPr lang="en-US" dirty="0"/>
              <a:t>Discussion question 2</a:t>
            </a:r>
          </a:p>
          <a:p>
            <a:pPr lvl="1"/>
            <a:r>
              <a:rPr lang="en-US" dirty="0"/>
              <a:t>Distractor (optional)</a:t>
            </a:r>
          </a:p>
          <a:p>
            <a:pPr lvl="1"/>
            <a:r>
              <a:rPr lang="en-US" dirty="0"/>
              <a:t>Distractor (optional)</a:t>
            </a:r>
          </a:p>
          <a:p>
            <a:pPr marL="914400" marR="0" lvl="1" indent="-457200" algn="l" defTabSz="914400" rtl="0" eaLnBrk="1" fontAlgn="auto" latinLnBrk="0" hangingPunct="1">
              <a:lnSpc>
                <a:spcPct val="90000"/>
              </a:lnSpc>
              <a:spcBef>
                <a:spcPts val="500"/>
              </a:spcBef>
              <a:spcAft>
                <a:spcPts val="0"/>
              </a:spcAft>
              <a:buClrTx/>
              <a:buSzTx/>
              <a:buFont typeface="+mj-lt"/>
              <a:buAutoNum type="alphaLcPeriod"/>
              <a:tabLst/>
              <a:defRPr/>
            </a:pPr>
            <a:r>
              <a:rPr lang="en-US" dirty="0"/>
              <a:t>Distractor (optional)</a:t>
            </a:r>
          </a:p>
          <a:p>
            <a:pPr lvl="1"/>
            <a:r>
              <a:rPr lang="en-US" dirty="0"/>
              <a:t>Distractor (optional)</a:t>
            </a:r>
          </a:p>
        </p:txBody>
      </p:sp>
    </p:spTree>
    <p:extLst>
      <p:ext uri="{BB962C8B-B14F-4D97-AF65-F5344CB8AC3E}">
        <p14:creationId xmlns:p14="http://schemas.microsoft.com/office/powerpoint/2010/main" val="16484617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434975"/>
          </a:xfrm>
          <a:prstGeom prst="rect">
            <a:avLst/>
          </a:prstGeom>
        </p:spPr>
        <p:txBody>
          <a:bodyPr vert="horz" lIns="91440" tIns="45720" rIns="91440" bIns="45720" rtlCol="0" anchor="ctr">
            <a:normAutofit/>
          </a:bodyPr>
          <a:lstStyle/>
          <a:p>
            <a:r>
              <a:rPr lang="en-US" dirty="0"/>
              <a:t>Title (optional)</a:t>
            </a:r>
          </a:p>
        </p:txBody>
      </p:sp>
      <p:sp>
        <p:nvSpPr>
          <p:cNvPr id="3" name="Text Placeholder 2"/>
          <p:cNvSpPr>
            <a:spLocks noGrp="1"/>
          </p:cNvSpPr>
          <p:nvPr>
            <p:ph type="body" idx="1"/>
          </p:nvPr>
        </p:nvSpPr>
        <p:spPr>
          <a:xfrm>
            <a:off x="838200" y="990601"/>
            <a:ext cx="10515600" cy="521913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838200" y="6356350"/>
            <a:ext cx="1051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15161623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60" r:id="rId4"/>
    <p:sldLayoutId id="2147483661" r:id="rId5"/>
    <p:sldLayoutId id="2147483662" r:id="rId6"/>
  </p:sldLayoutIdLst>
  <p:txStyles>
    <p:titleStyle>
      <a:lvl1pPr algn="l" defTabSz="914400" rtl="0" eaLnBrk="1" latinLnBrk="0" hangingPunct="1">
        <a:lnSpc>
          <a:spcPct val="90000"/>
        </a:lnSpc>
        <a:spcBef>
          <a:spcPct val="0"/>
        </a:spcBef>
        <a:buNone/>
        <a:defRPr sz="2800" b="1" kern="1200">
          <a:solidFill>
            <a:schemeClr val="accent6"/>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accent3"/>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accent5"/>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accent2"/>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accent4"/>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8.mp3"/><Relationship Id="rId1" Type="http://schemas.microsoft.com/office/2007/relationships/media" Target="../media/media8.mp3"/><Relationship Id="rId5" Type="http://schemas.openxmlformats.org/officeDocument/2006/relationships/image" Target="../media/image14.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9.mp3"/><Relationship Id="rId1" Type="http://schemas.microsoft.com/office/2007/relationships/media" Target="../media/media9.mp3"/><Relationship Id="rId5" Type="http://schemas.openxmlformats.org/officeDocument/2006/relationships/image" Target="../media/image16.pn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media10.mp3"/><Relationship Id="rId1" Type="http://schemas.microsoft.com/office/2007/relationships/media" Target="../media/media10.mp3"/><Relationship Id="rId5" Type="http://schemas.openxmlformats.org/officeDocument/2006/relationships/image" Target="../media/image18.png"/><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audio" Target="../media/media11.mp3"/><Relationship Id="rId1" Type="http://schemas.microsoft.com/office/2007/relationships/media" Target="../media/media11.mp3"/><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audio" Target="../media/media12.mp3"/><Relationship Id="rId1" Type="http://schemas.microsoft.com/office/2007/relationships/media" Target="../media/media12.mp3"/><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audio" Target="../media/media13.mp3"/><Relationship Id="rId1" Type="http://schemas.microsoft.com/office/2007/relationships/media" Target="../media/media13.mp3"/><Relationship Id="rId4" Type="http://schemas.openxmlformats.org/officeDocument/2006/relationships/image" Target="../media/image23.png"/></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00.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130.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microsoft.com/office/2007/relationships/media" Target="../media/media15.mp3"/><Relationship Id="rId7" Type="http://schemas.openxmlformats.org/officeDocument/2006/relationships/image" Target="../media/image28.png"/><Relationship Id="rId2" Type="http://schemas.openxmlformats.org/officeDocument/2006/relationships/audio" Target="../media/media14.mp3"/><Relationship Id="rId1" Type="http://schemas.microsoft.com/office/2007/relationships/media" Target="../media/media14.mp3"/><Relationship Id="rId6" Type="http://schemas.openxmlformats.org/officeDocument/2006/relationships/image" Target="../media/image27.png"/><Relationship Id="rId5" Type="http://schemas.openxmlformats.org/officeDocument/2006/relationships/slideLayout" Target="../slideLayouts/slideLayout5.xml"/><Relationship Id="rId4" Type="http://schemas.openxmlformats.org/officeDocument/2006/relationships/audio" Target="../media/media15.mp3"/></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8" Type="http://schemas.openxmlformats.org/officeDocument/2006/relationships/image" Target="../media/image5.png"/><Relationship Id="rId3" Type="http://schemas.microsoft.com/office/2007/relationships/media" Target="../media/media2.mp3"/><Relationship Id="rId7" Type="http://schemas.openxmlformats.org/officeDocument/2006/relationships/image" Target="../media/image4.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png"/><Relationship Id="rId5" Type="http://schemas.openxmlformats.org/officeDocument/2006/relationships/slideLayout" Target="../slideLayouts/slideLayout3.xml"/><Relationship Id="rId4" Type="http://schemas.openxmlformats.org/officeDocument/2006/relationships/audio" Target="../media/media2.mp3"/></Relationships>
</file>

<file path=ppt/slides/_rels/slide5.xml.rels><?xml version="1.0" encoding="UTF-8" standalone="yes"?>
<Relationships xmlns="http://schemas.openxmlformats.org/package/2006/relationships"><Relationship Id="rId8" Type="http://schemas.openxmlformats.org/officeDocument/2006/relationships/audio" Target="../media/media6.mp3"/><Relationship Id="rId13" Type="http://schemas.openxmlformats.org/officeDocument/2006/relationships/image" Target="../media/image9.png"/><Relationship Id="rId3" Type="http://schemas.microsoft.com/office/2007/relationships/media" Target="../media/media4.mp3"/><Relationship Id="rId7" Type="http://schemas.microsoft.com/office/2007/relationships/media" Target="../media/media6.mp3"/><Relationship Id="rId12" Type="http://schemas.openxmlformats.org/officeDocument/2006/relationships/image" Target="../media/image8.png"/><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audio" Target="../media/media5.mp3"/><Relationship Id="rId11" Type="http://schemas.openxmlformats.org/officeDocument/2006/relationships/image" Target="../media/image7.png"/><Relationship Id="rId5" Type="http://schemas.microsoft.com/office/2007/relationships/media" Target="../media/media5.mp3"/><Relationship Id="rId10" Type="http://schemas.openxmlformats.org/officeDocument/2006/relationships/image" Target="../media/image6.png"/><Relationship Id="rId4" Type="http://schemas.openxmlformats.org/officeDocument/2006/relationships/audio" Target="../media/media4.mp3"/><Relationship Id="rId9" Type="http://schemas.openxmlformats.org/officeDocument/2006/relationships/slideLayout" Target="../slideLayouts/slideLayout4.xml"/><Relationship Id="rId1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7.mp3"/><Relationship Id="rId1" Type="http://schemas.microsoft.com/office/2007/relationships/media" Target="../media/media7.mp3"/><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Principles of Marketing</a:t>
            </a:r>
          </a:p>
        </p:txBody>
      </p:sp>
      <p:sp>
        <p:nvSpPr>
          <p:cNvPr id="4" name="Text Placeholder 3"/>
          <p:cNvSpPr>
            <a:spLocks noGrp="1"/>
          </p:cNvSpPr>
          <p:nvPr>
            <p:ph type="body" sz="quarter" idx="14"/>
          </p:nvPr>
        </p:nvSpPr>
        <p:spPr/>
        <p:txBody>
          <a:bodyPr>
            <a:noAutofit/>
          </a:bodyPr>
          <a:lstStyle/>
          <a:p>
            <a:r>
              <a:rPr lang="en-US" dirty="0"/>
              <a:t>Chapter 2: Strategic Planning in Marketing</a:t>
            </a:r>
          </a:p>
        </p:txBody>
      </p:sp>
      <p:pic>
        <p:nvPicPr>
          <p:cNvPr id="5" name="Picture Placeholder 3">
            <a:extLst>
              <a:ext uri="{FF2B5EF4-FFF2-40B4-BE49-F238E27FC236}">
                <a16:creationId xmlns:a16="http://schemas.microsoft.com/office/drawing/2014/main" id="{13396A40-BCF8-DB3F-85EE-C0AF3A4D46EC}"/>
              </a:ext>
              <a:ext uri="{C183D7F6-B498-43B3-948B-1728B52AA6E4}">
                <adec:decorative xmlns:adec="http://schemas.microsoft.com/office/drawing/2017/decorative" val="1"/>
              </a:ext>
            </a:extLst>
          </p:cNvPr>
          <p:cNvPicPr preferRelativeResize="0">
            <a:picLocks/>
          </p:cNvPicPr>
          <p:nvPr/>
        </p:nvPicPr>
        <p:blipFill>
          <a:blip r:embed="rId2"/>
          <a:srcRect t="60" b="60"/>
          <a:stretch/>
        </p:blipFill>
        <p:spPr>
          <a:xfrm>
            <a:off x="4787042" y="2559050"/>
            <a:ext cx="2093976" cy="2706624"/>
          </a:xfrm>
          <a:prstGeom prst="rect">
            <a:avLst/>
          </a:prstGeom>
        </p:spPr>
      </p:pic>
    </p:spTree>
    <p:extLst>
      <p:ext uri="{BB962C8B-B14F-4D97-AF65-F5344CB8AC3E}">
        <p14:creationId xmlns:p14="http://schemas.microsoft.com/office/powerpoint/2010/main" val="21191152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420B425-C502-6716-DE7C-49D139E79D64}"/>
              </a:ext>
            </a:extLst>
          </p:cNvPr>
          <p:cNvSpPr>
            <a:spLocks noGrp="1"/>
          </p:cNvSpPr>
          <p:nvPr>
            <p:ph type="title"/>
          </p:nvPr>
        </p:nvSpPr>
        <p:spPr>
          <a:xfrm>
            <a:off x="838200" y="365126"/>
            <a:ext cx="10515600" cy="466148"/>
          </a:xfrm>
        </p:spPr>
        <p:txBody>
          <a:bodyPr>
            <a:normAutofit fontScale="90000"/>
          </a:bodyPr>
          <a:lstStyle/>
          <a:p>
            <a:r>
              <a:rPr lang="en-US" dirty="0"/>
              <a:t>Business Portfolio</a:t>
            </a:r>
          </a:p>
        </p:txBody>
      </p:sp>
      <p:pic>
        <p:nvPicPr>
          <p:cNvPr id="7" name="Content Placeholder 6" descr="A pie chart shows the composition of Microsoft revenue: Server products and cloud services 31.29%; office products and cloud services 23.72%; Windows 13.82%; gaming 9.14%; LinkedIn 6.12%; search advertising 5.1%; enterprise services 4.13%; devices 4.04%; and other 2.66%.">
            <a:extLst>
              <a:ext uri="{FF2B5EF4-FFF2-40B4-BE49-F238E27FC236}">
                <a16:creationId xmlns:a16="http://schemas.microsoft.com/office/drawing/2014/main" id="{8C76F957-EA41-64EF-FAB4-B4E4DE59BCB4}"/>
              </a:ext>
            </a:extLst>
          </p:cNvPr>
          <p:cNvPicPr>
            <a:picLocks noGrp="1" noChangeAspect="1"/>
          </p:cNvPicPr>
          <p:nvPr>
            <p:ph sz="half" idx="1"/>
          </p:nvPr>
        </p:nvPicPr>
        <p:blipFill>
          <a:blip r:embed="rId4">
            <a:extLst>
              <a:ext uri="{28A0092B-C50C-407E-A947-70E740481C1C}">
                <a14:useLocalDpi xmlns:a14="http://schemas.microsoft.com/office/drawing/2010/main" val="0"/>
              </a:ext>
            </a:extLst>
          </a:blip>
          <a:stretch>
            <a:fillRect/>
          </a:stretch>
        </p:blipFill>
        <p:spPr>
          <a:xfrm>
            <a:off x="3464511" y="643897"/>
            <a:ext cx="2789887" cy="5027188"/>
          </a:xfrm>
          <a:prstGeom prst="rect">
            <a:avLst/>
          </a:prstGeom>
        </p:spPr>
      </p:pic>
      <p:sp>
        <p:nvSpPr>
          <p:cNvPr id="9" name="TextBox 8">
            <a:extLst>
              <a:ext uri="{FF2B5EF4-FFF2-40B4-BE49-F238E27FC236}">
                <a16:creationId xmlns:a16="http://schemas.microsoft.com/office/drawing/2014/main" id="{900CD633-B456-19A8-2425-9569E304FD83}"/>
              </a:ext>
            </a:extLst>
          </p:cNvPr>
          <p:cNvSpPr txBox="1"/>
          <p:nvPr/>
        </p:nvSpPr>
        <p:spPr>
          <a:xfrm>
            <a:off x="630505" y="5729889"/>
            <a:ext cx="6094140" cy="917687"/>
          </a:xfrm>
          <a:prstGeom prst="rect">
            <a:avLst/>
          </a:prstGeom>
          <a:noFill/>
        </p:spPr>
        <p:txBody>
          <a:bodyPr wrap="square">
            <a:spAutoFit/>
          </a:bodyPr>
          <a:lstStyle/>
          <a:p>
            <a:pPr marL="0" marR="0">
              <a:lnSpc>
                <a:spcPct val="115000"/>
              </a:lnSpc>
              <a:spcBef>
                <a:spcPts val="1200"/>
              </a:spcBef>
              <a:spcAft>
                <a:spcPts val="0"/>
              </a:spcAft>
              <a:tabLst>
                <a:tab pos="914400" algn="l"/>
                <a:tab pos="1257300" algn="l"/>
                <a:tab pos="1543050" algn="l"/>
              </a:tabLst>
            </a:pPr>
            <a:r>
              <a:rPr lang="en-US" sz="1600" b="1" dirty="0">
                <a:solidFill>
                  <a:srgbClr val="464846"/>
                </a:solidFill>
                <a:effectLst/>
                <a:latin typeface="Arial" panose="020B0604020202020204" pitchFamily="34" charset="0"/>
                <a:ea typeface="Calibri" panose="020F0502020204030204" pitchFamily="34" charset="0"/>
                <a:cs typeface="Arial" panose="020B0604020202020204" pitchFamily="34" charset="0"/>
              </a:rPr>
              <a:t>Figure 2.5</a:t>
            </a:r>
            <a:r>
              <a:rPr lang="en-US" sz="1600" dirty="0">
                <a:solidFill>
                  <a:srgbClr val="464846"/>
                </a:solidFill>
                <a:effectLst/>
                <a:latin typeface="Arial" panose="020B0604020202020204" pitchFamily="34" charset="0"/>
                <a:ea typeface="Calibri" panose="020F0502020204030204" pitchFamily="34" charset="0"/>
                <a:cs typeface="Arial" panose="020B0604020202020204" pitchFamily="34" charset="0"/>
              </a:rPr>
              <a:t> Composition of Microsoft Revenues (data source: </a:t>
            </a:r>
            <a:r>
              <a:rPr lang="en-US" sz="1600" i="1" dirty="0">
                <a:solidFill>
                  <a:srgbClr val="464846"/>
                </a:solidFill>
                <a:effectLst/>
                <a:latin typeface="Arial" panose="020B0604020202020204" pitchFamily="34" charset="0"/>
                <a:ea typeface="Calibri" panose="020F0502020204030204" pitchFamily="34" charset="0"/>
                <a:cs typeface="Arial" panose="020B0604020202020204" pitchFamily="34" charset="0"/>
              </a:rPr>
              <a:t>Microsoft Annual Report 2021</a:t>
            </a:r>
            <a:r>
              <a:rPr lang="en-US" sz="1600" dirty="0">
                <a:solidFill>
                  <a:srgbClr val="464846"/>
                </a:solidFill>
                <a:effectLst/>
                <a:latin typeface="Arial" panose="020B0604020202020204" pitchFamily="34" charset="0"/>
                <a:ea typeface="Calibri" panose="020F0502020204030204" pitchFamily="34" charset="0"/>
                <a:cs typeface="Arial" panose="020B0604020202020204" pitchFamily="34" charset="0"/>
              </a:rPr>
              <a:t>;</a:t>
            </a:r>
            <a:r>
              <a:rPr lang="en-US" sz="1600" i="1" dirty="0">
                <a:solidFill>
                  <a:srgbClr val="464846"/>
                </a:solidFill>
                <a:effectLst/>
                <a:latin typeface="Arial" panose="020B0604020202020204" pitchFamily="34" charset="0"/>
                <a:ea typeface="Calibri" panose="020F0502020204030204" pitchFamily="34" charset="0"/>
                <a:cs typeface="Arial" panose="020B0604020202020204" pitchFamily="34" charset="0"/>
              </a:rPr>
              <a:t> </a:t>
            </a:r>
            <a:r>
              <a:rPr lang="en-US" sz="1600" dirty="0">
                <a:solidFill>
                  <a:srgbClr val="464846"/>
                </a:solidFill>
                <a:effectLst/>
                <a:latin typeface="Arial" panose="020B0604020202020204" pitchFamily="34" charset="0"/>
                <a:ea typeface="Calibri" panose="020F0502020204030204" pitchFamily="34" charset="0"/>
                <a:cs typeface="Arial" panose="020B0604020202020204" pitchFamily="34" charset="0"/>
              </a:rPr>
              <a:t>attribution: Copyright Rice University, OpenStax, under CC BY 4.0 license)</a:t>
            </a:r>
          </a:p>
        </p:txBody>
      </p:sp>
      <p:sp>
        <p:nvSpPr>
          <p:cNvPr id="6" name="Content Placeholder 5">
            <a:extLst>
              <a:ext uri="{FF2B5EF4-FFF2-40B4-BE49-F238E27FC236}">
                <a16:creationId xmlns:a16="http://schemas.microsoft.com/office/drawing/2014/main" id="{8AB2B6A3-BE63-5454-0F4E-A6724CE3D81D}"/>
              </a:ext>
            </a:extLst>
          </p:cNvPr>
          <p:cNvSpPr>
            <a:spLocks noGrp="1"/>
          </p:cNvSpPr>
          <p:nvPr>
            <p:ph sz="half" idx="2"/>
          </p:nvPr>
        </p:nvSpPr>
        <p:spPr>
          <a:xfrm>
            <a:off x="6476068" y="1010661"/>
            <a:ext cx="4877732" cy="5166302"/>
          </a:xfrm>
        </p:spPr>
        <p:txBody>
          <a:bodyPr/>
          <a:lstStyle/>
          <a:p>
            <a:r>
              <a:rPr lang="en-US" sz="2400" dirty="0">
                <a:effectLst/>
                <a:ea typeface="Calibri" panose="020F0502020204030204" pitchFamily="34" charset="0"/>
                <a:cs typeface="Times New Roman" panose="02020603050405020304" pitchFamily="18" charset="0"/>
              </a:rPr>
              <a:t>Total group of product lines, services, and business units that the company possesses. Some business have only one, some a few, and as we see here, companies like Microsoft’s revenue comes from many business units.</a:t>
            </a:r>
          </a:p>
          <a:p>
            <a:r>
              <a:rPr lang="en-US" sz="2400" dirty="0"/>
              <a:t>Analyzing and designing the business portfolio is important to gauge what strategic movement needs to take place.</a:t>
            </a:r>
          </a:p>
          <a:p>
            <a:r>
              <a:rPr lang="en-US" sz="2400" dirty="0"/>
              <a:t>Tools such as the BCG (Boston Consulting Group) matrix and a SWOT analysis aid in this analysis.</a:t>
            </a:r>
          </a:p>
          <a:p>
            <a:pPr marL="0" indent="0">
              <a:buNone/>
            </a:pPr>
            <a:endParaRPr lang="en-US" sz="2400" dirty="0"/>
          </a:p>
        </p:txBody>
      </p:sp>
      <p:pic>
        <p:nvPicPr>
          <p:cNvPr id="3" name="SBU (2)">
            <a:hlinkClick r:id="" action="ppaction://media"/>
            <a:extLst>
              <a:ext uri="{FF2B5EF4-FFF2-40B4-BE49-F238E27FC236}">
                <a16:creationId xmlns:a16="http://schemas.microsoft.com/office/drawing/2014/main" id="{981221E5-4A00-12F3-3DE4-2BB7D34D0120}"/>
              </a:ext>
            </a:extLst>
          </p:cNvPr>
          <p:cNvPicPr>
            <a:picLocks noChangeAspect="1"/>
          </p:cNvPicPr>
          <p:nvPr>
            <a:audioFile r:link="rId2"/>
            <p:extLst>
              <p:ext uri="{DAA4B4D4-6D71-4841-9C94-3DE7FCFB9230}">
                <p14:media xmlns:p14="http://schemas.microsoft.com/office/powerpoint/2010/main" r:embed="rId1"/>
              </p:ext>
            </p:extLst>
          </p:nvPr>
        </p:nvPicPr>
        <p:blipFill>
          <a:blip r:embed="rId5"/>
          <a:srcRect/>
          <a:stretch/>
        </p:blipFill>
        <p:spPr>
          <a:xfrm>
            <a:off x="-124498" y="3393938"/>
            <a:ext cx="4551708" cy="640080"/>
          </a:xfrm>
          <a:prstGeom prst="rect">
            <a:avLst/>
          </a:prstGeom>
        </p:spPr>
      </p:pic>
    </p:spTree>
    <p:extLst>
      <p:ext uri="{BB962C8B-B14F-4D97-AF65-F5344CB8AC3E}">
        <p14:creationId xmlns:p14="http://schemas.microsoft.com/office/powerpoint/2010/main" val="2665249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3904"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6A3584-4F59-4A7E-EADF-8CD96E0570A3}"/>
              </a:ext>
            </a:extLst>
          </p:cNvPr>
          <p:cNvSpPr>
            <a:spLocks noGrp="1"/>
          </p:cNvSpPr>
          <p:nvPr>
            <p:ph type="title"/>
          </p:nvPr>
        </p:nvSpPr>
        <p:spPr/>
        <p:txBody>
          <a:bodyPr>
            <a:normAutofit/>
          </a:bodyPr>
          <a:lstStyle/>
          <a:p>
            <a:r>
              <a:rPr lang="en-US" sz="2500" dirty="0"/>
              <a:t>Boston Consulting Group (BCG) Matrix</a:t>
            </a:r>
          </a:p>
        </p:txBody>
      </p:sp>
      <p:sp>
        <p:nvSpPr>
          <p:cNvPr id="4" name="Content Placeholder 3">
            <a:extLst>
              <a:ext uri="{FF2B5EF4-FFF2-40B4-BE49-F238E27FC236}">
                <a16:creationId xmlns:a16="http://schemas.microsoft.com/office/drawing/2014/main" id="{03321E19-0367-F917-3A8B-BF1BDF418319}"/>
              </a:ext>
            </a:extLst>
          </p:cNvPr>
          <p:cNvSpPr>
            <a:spLocks noGrp="1"/>
          </p:cNvSpPr>
          <p:nvPr>
            <p:ph sz="half" idx="1"/>
          </p:nvPr>
        </p:nvSpPr>
        <p:spPr/>
        <p:txBody>
          <a:bodyPr/>
          <a:lstStyle/>
          <a:p>
            <a:pPr marL="0" indent="0">
              <a:buNone/>
            </a:pPr>
            <a:r>
              <a:rPr lang="en-US" b="1" dirty="0"/>
              <a:t>How to read the BCG</a:t>
            </a:r>
          </a:p>
          <a:p>
            <a:r>
              <a:rPr lang="en-US" b="1" dirty="0"/>
              <a:t>Stars: </a:t>
            </a:r>
            <a:r>
              <a:rPr lang="en-US" dirty="0"/>
              <a:t>high market share and high market growth rate</a:t>
            </a:r>
          </a:p>
          <a:p>
            <a:r>
              <a:rPr lang="en-US" sz="2400" b="1" dirty="0"/>
              <a:t>Question marks: </a:t>
            </a:r>
            <a:r>
              <a:rPr lang="en-US" sz="2400" dirty="0"/>
              <a:t>low market share, yet high market growth rate</a:t>
            </a:r>
          </a:p>
          <a:p>
            <a:r>
              <a:rPr lang="en-US" sz="2400" b="1" dirty="0"/>
              <a:t>Cash cows: </a:t>
            </a:r>
            <a:r>
              <a:rPr lang="en-US" sz="2400" dirty="0"/>
              <a:t>high market share and low market growth rate</a:t>
            </a:r>
          </a:p>
          <a:p>
            <a:r>
              <a:rPr lang="en-US" sz="2400" b="1" dirty="0"/>
              <a:t>Poor dogs: </a:t>
            </a:r>
            <a:r>
              <a:rPr lang="en-US" sz="2400" dirty="0"/>
              <a:t>low market share and market growth rate</a:t>
            </a:r>
          </a:p>
        </p:txBody>
      </p:sp>
      <p:pic>
        <p:nvPicPr>
          <p:cNvPr id="6" name="Content Placeholder 5" descr="The Boston Consulting Group Matrix  analyzes products in terms of market share and market grown rate.  A quadrant is created, dividing both market growth rate and relative market share into high and low categories.  Products with high market growth rate and high relative market share are considers stars. Products with low market growth rate and high relative market share are cash cows. Products with high market growth rate and low relative market share are question marks. Products with low market growth rate and low relative market share are poor dogs.">
            <a:extLst>
              <a:ext uri="{FF2B5EF4-FFF2-40B4-BE49-F238E27FC236}">
                <a16:creationId xmlns:a16="http://schemas.microsoft.com/office/drawing/2014/main" id="{E8998072-D55F-5405-E241-413324EB84B5}"/>
              </a:ext>
            </a:extLst>
          </p:cNvPr>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6801853" y="1081009"/>
            <a:ext cx="3810871" cy="3807362"/>
          </a:xfrm>
          <a:prstGeom prst="rect">
            <a:avLst/>
          </a:prstGeom>
        </p:spPr>
      </p:pic>
      <p:sp>
        <p:nvSpPr>
          <p:cNvPr id="8" name="TextBox 7">
            <a:extLst>
              <a:ext uri="{FF2B5EF4-FFF2-40B4-BE49-F238E27FC236}">
                <a16:creationId xmlns:a16="http://schemas.microsoft.com/office/drawing/2014/main" id="{C4ACA423-6D33-2931-92EB-58CDC834EBD0}"/>
              </a:ext>
            </a:extLst>
          </p:cNvPr>
          <p:cNvSpPr txBox="1"/>
          <p:nvPr/>
        </p:nvSpPr>
        <p:spPr>
          <a:xfrm>
            <a:off x="6550410" y="5138106"/>
            <a:ext cx="5181600" cy="923843"/>
          </a:xfrm>
          <a:prstGeom prst="rect">
            <a:avLst/>
          </a:prstGeom>
          <a:noFill/>
        </p:spPr>
        <p:txBody>
          <a:bodyPr wrap="square">
            <a:spAutoFit/>
          </a:bodyPr>
          <a:lstStyle/>
          <a:p>
            <a:pPr marL="0" marR="0">
              <a:lnSpc>
                <a:spcPct val="115000"/>
              </a:lnSpc>
              <a:spcBef>
                <a:spcPts val="0"/>
              </a:spcBef>
              <a:spcAft>
                <a:spcPts val="1000"/>
              </a:spcAft>
            </a:pPr>
            <a:r>
              <a:rPr lang="en-US" sz="1600" b="1" dirty="0">
                <a:solidFill>
                  <a:srgbClr val="464846"/>
                </a:solidFill>
                <a:effectLst/>
                <a:latin typeface="Arial" panose="020B0604020202020204" pitchFamily="34" charset="0"/>
                <a:ea typeface="Calibri" panose="020F0502020204030204" pitchFamily="34" charset="0"/>
                <a:cs typeface="Arial" panose="020B0604020202020204" pitchFamily="34" charset="0"/>
              </a:rPr>
              <a:t>Figure 2.6 </a:t>
            </a:r>
            <a:r>
              <a:rPr lang="en-US" sz="1600" dirty="0">
                <a:solidFill>
                  <a:srgbClr val="464846"/>
                </a:solidFill>
                <a:effectLst/>
                <a:latin typeface="Arial" panose="020B0604020202020204" pitchFamily="34" charset="0"/>
                <a:ea typeface="Calibri" panose="020F0502020204030204" pitchFamily="34" charset="0"/>
                <a:cs typeface="Arial" panose="020B0604020202020204" pitchFamily="34" charset="0"/>
              </a:rPr>
              <a:t>Boston Consulting Group (BCG) Matrix (attribution: Copyright Rice University, OpenStax, under CC BY 4.0 license)</a:t>
            </a:r>
          </a:p>
        </p:txBody>
      </p:sp>
      <p:pic>
        <p:nvPicPr>
          <p:cNvPr id="5" name="BCG_ Matrix">
            <a:hlinkClick r:id="" action="ppaction://media"/>
            <a:extLst>
              <a:ext uri="{FF2B5EF4-FFF2-40B4-BE49-F238E27FC236}">
                <a16:creationId xmlns:a16="http://schemas.microsoft.com/office/drawing/2014/main" id="{B8290183-53EE-FDF3-F6B0-E0B57EB41C40}"/>
              </a:ext>
            </a:extLst>
          </p:cNvPr>
          <p:cNvPicPr>
            <a:picLocks noChangeAspect="1"/>
          </p:cNvPicPr>
          <p:nvPr>
            <a:audioFile r:link="rId2"/>
            <p:extLst>
              <p:ext uri="{DAA4B4D4-6D71-4841-9C94-3DE7FCFB9230}">
                <p14:media xmlns:p14="http://schemas.microsoft.com/office/powerpoint/2010/main" r:embed="rId1"/>
              </p:ext>
            </p:extLst>
          </p:nvPr>
        </p:nvPicPr>
        <p:blipFill>
          <a:blip r:embed="rId5"/>
          <a:srcRect/>
          <a:stretch/>
        </p:blipFill>
        <p:spPr>
          <a:xfrm>
            <a:off x="1166988" y="5138106"/>
            <a:ext cx="3412078" cy="685800"/>
          </a:xfrm>
          <a:prstGeom prst="rect">
            <a:avLst/>
          </a:prstGeom>
        </p:spPr>
      </p:pic>
    </p:spTree>
    <p:extLst>
      <p:ext uri="{BB962C8B-B14F-4D97-AF65-F5344CB8AC3E}">
        <p14:creationId xmlns:p14="http://schemas.microsoft.com/office/powerpoint/2010/main" val="841425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5248"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6A3584-4F59-4A7E-EADF-8CD96E0570A3}"/>
              </a:ext>
            </a:extLst>
          </p:cNvPr>
          <p:cNvSpPr>
            <a:spLocks noGrp="1"/>
          </p:cNvSpPr>
          <p:nvPr>
            <p:ph type="title"/>
          </p:nvPr>
        </p:nvSpPr>
        <p:spPr/>
        <p:txBody>
          <a:bodyPr>
            <a:normAutofit/>
          </a:bodyPr>
          <a:lstStyle/>
          <a:p>
            <a:r>
              <a:rPr lang="en-US" sz="2500" dirty="0"/>
              <a:t>SWOT Analysis</a:t>
            </a:r>
          </a:p>
        </p:txBody>
      </p:sp>
      <p:sp>
        <p:nvSpPr>
          <p:cNvPr id="7" name="Content Placeholder 6">
            <a:extLst>
              <a:ext uri="{FF2B5EF4-FFF2-40B4-BE49-F238E27FC236}">
                <a16:creationId xmlns:a16="http://schemas.microsoft.com/office/drawing/2014/main" id="{8504B375-2FA9-9508-8A53-43898B6BBB18}"/>
              </a:ext>
            </a:extLst>
          </p:cNvPr>
          <p:cNvSpPr>
            <a:spLocks noGrp="1"/>
          </p:cNvSpPr>
          <p:nvPr>
            <p:ph sz="quarter" idx="13"/>
          </p:nvPr>
        </p:nvSpPr>
        <p:spPr>
          <a:xfrm>
            <a:off x="838200" y="1037470"/>
            <a:ext cx="4861226" cy="2764509"/>
          </a:xfrm>
        </p:spPr>
        <p:txBody>
          <a:bodyPr>
            <a:normAutofit/>
          </a:bodyPr>
          <a:lstStyle/>
          <a:p>
            <a:r>
              <a:rPr lang="en-US" sz="2400" dirty="0"/>
              <a:t>Keys to successful use of SWOT:</a:t>
            </a:r>
          </a:p>
          <a:p>
            <a:pPr marL="285750" indent="-285750">
              <a:buFont typeface="Arial" panose="020B0604020202020204" pitchFamily="34" charset="0"/>
              <a:buChar char="•"/>
            </a:pPr>
            <a:r>
              <a:rPr lang="en-US" sz="2400" dirty="0"/>
              <a:t>Unbiased input</a:t>
            </a:r>
          </a:p>
          <a:p>
            <a:pPr marL="285750" indent="-285750">
              <a:buFont typeface="Arial" panose="020B0604020202020204" pitchFamily="34" charset="0"/>
              <a:buChar char="•"/>
            </a:pPr>
            <a:r>
              <a:rPr lang="en-US" sz="2400" dirty="0"/>
              <a:t>Prioritize listings</a:t>
            </a:r>
          </a:p>
          <a:p>
            <a:pPr marL="285750" indent="-285750">
              <a:buFont typeface="Arial" panose="020B0604020202020204" pitchFamily="34" charset="0"/>
              <a:buChar char="•"/>
            </a:pPr>
            <a:r>
              <a:rPr lang="en-US" sz="2400" dirty="0"/>
              <a:t>Develop an action plan</a:t>
            </a:r>
          </a:p>
          <a:p>
            <a:pPr marL="285750" indent="-285750">
              <a:buFont typeface="Arial" panose="020B0604020202020204" pitchFamily="34" charset="0"/>
              <a:buChar char="•"/>
            </a:pPr>
            <a:r>
              <a:rPr lang="en-US" sz="2400" dirty="0"/>
              <a:t>Follow up, review, and modify where necessary</a:t>
            </a:r>
          </a:p>
        </p:txBody>
      </p:sp>
      <p:pic>
        <p:nvPicPr>
          <p:cNvPr id="4" name="Content Placeholder 3" descr="A common S W O T analysis template organizes a businesses strengths, weaknesses, opportunities, and threats. In this template, the strengths are defined as internal capabilities that may help a company reach its objectives. Examples are strong brand identity, technological innovations, and high market share in industry.  Weaknesses are defined as internal capabilities that may interfere with a company's ability to reach its objectives. Examples are outdated technology, strong brand identity of competitors, and high employee turnover. Opportunities are defined as external factors that a company may be able to exploit for its advantage.  Examples are a competitor goes out of business, low interest rates, or favorable exchange rates. Threats are defined as external factors that may create barriers or challenges to the company's performance.  Examples are rising interest rates, pending legislation, and a price war with a competitor. ">
            <a:extLst>
              <a:ext uri="{FF2B5EF4-FFF2-40B4-BE49-F238E27FC236}">
                <a16:creationId xmlns:a16="http://schemas.microsoft.com/office/drawing/2014/main" id="{A546AA13-FB99-8DCF-8064-3C9754348825}"/>
              </a:ext>
            </a:extLst>
          </p:cNvPr>
          <p:cNvPicPr>
            <a:picLocks noGrp="1" noChangeAspect="1"/>
          </p:cNvPicPr>
          <p:nvPr>
            <p:ph sz="quarter" idx="12"/>
          </p:nvPr>
        </p:nvPicPr>
        <p:blipFill>
          <a:blip r:embed="rId4">
            <a:extLst>
              <a:ext uri="{28A0092B-C50C-407E-A947-70E740481C1C}">
                <a14:useLocalDpi xmlns:a14="http://schemas.microsoft.com/office/drawing/2010/main" val="0"/>
              </a:ext>
            </a:extLst>
          </a:blip>
          <a:stretch>
            <a:fillRect/>
          </a:stretch>
        </p:blipFill>
        <p:spPr>
          <a:xfrm>
            <a:off x="5785871" y="1413952"/>
            <a:ext cx="5446292" cy="3647829"/>
          </a:xfrm>
          <a:prstGeom prst="rect">
            <a:avLst/>
          </a:prstGeom>
        </p:spPr>
      </p:pic>
      <p:sp>
        <p:nvSpPr>
          <p:cNvPr id="6" name="TextBox 5">
            <a:extLst>
              <a:ext uri="{FF2B5EF4-FFF2-40B4-BE49-F238E27FC236}">
                <a16:creationId xmlns:a16="http://schemas.microsoft.com/office/drawing/2014/main" id="{51B37398-D1B8-B219-4AD4-3FCBB1548B93}"/>
              </a:ext>
            </a:extLst>
          </p:cNvPr>
          <p:cNvSpPr txBox="1"/>
          <p:nvPr/>
        </p:nvSpPr>
        <p:spPr>
          <a:xfrm>
            <a:off x="5785871" y="5254344"/>
            <a:ext cx="5446292" cy="917687"/>
          </a:xfrm>
          <a:prstGeom prst="rect">
            <a:avLst/>
          </a:prstGeom>
          <a:noFill/>
        </p:spPr>
        <p:txBody>
          <a:bodyPr wrap="square">
            <a:spAutoFit/>
          </a:bodyPr>
          <a:lstStyle/>
          <a:p>
            <a:pPr marL="0" marR="0">
              <a:lnSpc>
                <a:spcPct val="115000"/>
              </a:lnSpc>
              <a:spcBef>
                <a:spcPts val="0"/>
              </a:spcBef>
              <a:spcAft>
                <a:spcPts val="0"/>
              </a:spcAft>
            </a:pPr>
            <a:r>
              <a:rPr lang="en-US" sz="1600" b="1" dirty="0">
                <a:solidFill>
                  <a:srgbClr val="464846"/>
                </a:solidFill>
                <a:effectLst/>
                <a:latin typeface="Arial" panose="020B0604020202020204" pitchFamily="34" charset="0"/>
                <a:ea typeface="Calibri" panose="020F0502020204030204" pitchFamily="34" charset="0"/>
                <a:cs typeface="Arial" panose="020B0604020202020204" pitchFamily="34" charset="0"/>
              </a:rPr>
              <a:t>Figure 2.8</a:t>
            </a:r>
            <a:r>
              <a:rPr lang="en-US" sz="1600" dirty="0">
                <a:solidFill>
                  <a:srgbClr val="464846"/>
                </a:solidFill>
                <a:effectLst/>
                <a:latin typeface="Arial" panose="020B0604020202020204" pitchFamily="34" charset="0"/>
                <a:ea typeface="Calibri" panose="020F0502020204030204" pitchFamily="34" charset="0"/>
                <a:cs typeface="Arial" panose="020B0604020202020204" pitchFamily="34" charset="0"/>
              </a:rPr>
              <a:t> Common SWOT Analysis Template (attribution: Copyright Rice University, OpenStax, under CC BY 4.0 license)</a:t>
            </a:r>
          </a:p>
        </p:txBody>
      </p:sp>
      <p:pic>
        <p:nvPicPr>
          <p:cNvPr id="5" name="SWOT_Analysis">
            <a:hlinkClick r:id="" action="ppaction://media"/>
            <a:extLst>
              <a:ext uri="{FF2B5EF4-FFF2-40B4-BE49-F238E27FC236}">
                <a16:creationId xmlns:a16="http://schemas.microsoft.com/office/drawing/2014/main" id="{0E4D823F-CAC3-E9F3-026A-4D3572D0C3EF}"/>
              </a:ext>
            </a:extLst>
          </p:cNvPr>
          <p:cNvPicPr>
            <a:picLocks noChangeAspect="1"/>
          </p:cNvPicPr>
          <p:nvPr>
            <a:audioFile r:link="rId2"/>
            <p:extLst>
              <p:ext uri="{DAA4B4D4-6D71-4841-9C94-3DE7FCFB9230}">
                <p14:media xmlns:p14="http://schemas.microsoft.com/office/powerpoint/2010/main" r:embed="rId1"/>
              </p:ext>
            </p:extLst>
          </p:nvPr>
        </p:nvPicPr>
        <p:blipFill>
          <a:blip r:embed="rId5"/>
          <a:srcRect/>
          <a:stretch/>
        </p:blipFill>
        <p:spPr>
          <a:xfrm>
            <a:off x="646550" y="4314263"/>
            <a:ext cx="3397399" cy="594360"/>
          </a:xfrm>
          <a:prstGeom prst="rect">
            <a:avLst/>
          </a:prstGeom>
        </p:spPr>
      </p:pic>
    </p:spTree>
    <p:extLst>
      <p:ext uri="{BB962C8B-B14F-4D97-AF65-F5344CB8AC3E}">
        <p14:creationId xmlns:p14="http://schemas.microsoft.com/office/powerpoint/2010/main" val="4237364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2960"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7C3866-E09F-C977-B858-46011E78004D}"/>
              </a:ext>
            </a:extLst>
          </p:cNvPr>
          <p:cNvSpPr>
            <a:spLocks noGrp="1"/>
          </p:cNvSpPr>
          <p:nvPr>
            <p:ph type="title"/>
          </p:nvPr>
        </p:nvSpPr>
        <p:spPr/>
        <p:txBody>
          <a:bodyPr>
            <a:normAutofit fontScale="90000"/>
          </a:bodyPr>
          <a:lstStyle/>
          <a:p>
            <a:r>
              <a:rPr lang="en-US" dirty="0"/>
              <a:t>Market Share Growth Strategies</a:t>
            </a:r>
          </a:p>
        </p:txBody>
      </p:sp>
      <p:sp>
        <p:nvSpPr>
          <p:cNvPr id="3" name="Content Placeholder 2">
            <a:extLst>
              <a:ext uri="{FF2B5EF4-FFF2-40B4-BE49-F238E27FC236}">
                <a16:creationId xmlns:a16="http://schemas.microsoft.com/office/drawing/2014/main" id="{4A5326BB-6AFB-D1D7-6009-ECCDA2E48862}"/>
              </a:ext>
            </a:extLst>
          </p:cNvPr>
          <p:cNvSpPr>
            <a:spLocks noGrp="1"/>
          </p:cNvSpPr>
          <p:nvPr>
            <p:ph sz="quarter" idx="11"/>
          </p:nvPr>
        </p:nvSpPr>
        <p:spPr/>
        <p:txBody>
          <a:bodyPr>
            <a:normAutofit/>
          </a:bodyPr>
          <a:lstStyle/>
          <a:p>
            <a:r>
              <a:rPr lang="en-US" sz="2400" b="1" dirty="0"/>
              <a:t>Market penetration: </a:t>
            </a:r>
            <a:r>
              <a:rPr lang="en-US" sz="2400" dirty="0"/>
              <a:t>increased expenditures in marketing efforts such as advertising and promotions to increase revenue and grow market share in existing markets</a:t>
            </a:r>
          </a:p>
          <a:p>
            <a:pPr marL="0" indent="0">
              <a:buNone/>
            </a:pPr>
            <a:endParaRPr lang="en-US" sz="2400" dirty="0"/>
          </a:p>
          <a:p>
            <a:r>
              <a:rPr lang="en-US" sz="2400" b="1" dirty="0"/>
              <a:t>Product development: </a:t>
            </a:r>
            <a:r>
              <a:rPr lang="en-US" sz="2400" dirty="0"/>
              <a:t>new or improved products introduced to existing market to drive revenue, increase profits, and increase market share</a:t>
            </a:r>
          </a:p>
          <a:p>
            <a:endParaRPr lang="en-US" sz="2400" dirty="0"/>
          </a:p>
          <a:p>
            <a:r>
              <a:rPr lang="en-US" sz="2400" b="1" dirty="0"/>
              <a:t>Market development: </a:t>
            </a:r>
            <a:r>
              <a:rPr lang="en-US" sz="2400" dirty="0"/>
              <a:t>looking to expand the market by reaching new customers</a:t>
            </a:r>
          </a:p>
        </p:txBody>
      </p:sp>
    </p:spTree>
    <p:extLst>
      <p:ext uri="{BB962C8B-B14F-4D97-AF65-F5344CB8AC3E}">
        <p14:creationId xmlns:p14="http://schemas.microsoft.com/office/powerpoint/2010/main" val="7721637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E76168E-9255-581A-4979-770138D1085D}"/>
              </a:ext>
            </a:extLst>
          </p:cNvPr>
          <p:cNvSpPr>
            <a:spLocks noGrp="1"/>
          </p:cNvSpPr>
          <p:nvPr>
            <p:ph type="title"/>
          </p:nvPr>
        </p:nvSpPr>
        <p:spPr/>
        <p:txBody>
          <a:bodyPr>
            <a:normAutofit fontScale="90000"/>
          </a:bodyPr>
          <a:lstStyle/>
          <a:p>
            <a:r>
              <a:rPr lang="en-US" dirty="0"/>
              <a:t>Product Diversification Strategies</a:t>
            </a:r>
          </a:p>
        </p:txBody>
      </p:sp>
      <p:sp>
        <p:nvSpPr>
          <p:cNvPr id="5" name="Content Placeholder 4">
            <a:extLst>
              <a:ext uri="{FF2B5EF4-FFF2-40B4-BE49-F238E27FC236}">
                <a16:creationId xmlns:a16="http://schemas.microsoft.com/office/drawing/2014/main" id="{6A3C3CE7-B0AB-320D-05C7-AC96E191CBA6}"/>
              </a:ext>
            </a:extLst>
          </p:cNvPr>
          <p:cNvSpPr>
            <a:spLocks noGrp="1"/>
          </p:cNvSpPr>
          <p:nvPr>
            <p:ph sz="half" idx="1"/>
          </p:nvPr>
        </p:nvSpPr>
        <p:spPr/>
        <p:txBody>
          <a:bodyPr>
            <a:noAutofit/>
          </a:bodyPr>
          <a:lstStyle/>
          <a:p>
            <a:r>
              <a:rPr lang="en-US" sz="2400" b="1" dirty="0">
                <a:effectLst/>
                <a:ea typeface="Calibri" panose="020F0502020204030204" pitchFamily="34" charset="0"/>
              </a:rPr>
              <a:t>Concentric diversification </a:t>
            </a:r>
            <a:r>
              <a:rPr lang="en-US" sz="2400" dirty="0">
                <a:effectLst/>
                <a:ea typeface="Calibri" panose="020F0502020204030204" pitchFamily="34" charset="0"/>
              </a:rPr>
              <a:t>applies to a company’s existing business by adding similar products or services.</a:t>
            </a:r>
          </a:p>
          <a:p>
            <a:endParaRPr lang="en-US" sz="2400" dirty="0">
              <a:effectLst/>
              <a:ea typeface="Calibri" panose="020F0502020204030204" pitchFamily="34" charset="0"/>
            </a:endParaRPr>
          </a:p>
          <a:p>
            <a:r>
              <a:rPr lang="en-US" sz="2400" b="1" dirty="0">
                <a:effectLst/>
                <a:ea typeface="Calibri" panose="020F0502020204030204" pitchFamily="34" charset="0"/>
              </a:rPr>
              <a:t>Horizontal diversification </a:t>
            </a:r>
            <a:r>
              <a:rPr lang="en-US" sz="2400" dirty="0">
                <a:effectLst/>
                <a:ea typeface="Calibri" panose="020F0502020204030204" pitchFamily="34" charset="0"/>
              </a:rPr>
              <a:t>is used to develop a larger customer base by offering new and/or unrelated products or services.</a:t>
            </a:r>
          </a:p>
          <a:p>
            <a:endParaRPr lang="en-US" sz="2400" dirty="0">
              <a:effectLst/>
              <a:ea typeface="Calibri" panose="020F0502020204030204" pitchFamily="34" charset="0"/>
            </a:endParaRPr>
          </a:p>
          <a:p>
            <a:r>
              <a:rPr lang="en-US" sz="2400" b="1" dirty="0">
                <a:effectLst/>
                <a:ea typeface="Calibri" panose="020F0502020204030204" pitchFamily="34" charset="0"/>
              </a:rPr>
              <a:t>Conglomerate diversification</a:t>
            </a:r>
            <a:r>
              <a:rPr lang="en-US" sz="2400" dirty="0">
                <a:effectLst/>
                <a:ea typeface="Calibri" panose="020F0502020204030204" pitchFamily="34" charset="0"/>
              </a:rPr>
              <a:t> is when a company develops </a:t>
            </a:r>
            <a:r>
              <a:rPr lang="en-US" sz="2400" dirty="0">
                <a:ea typeface="Calibri" panose="020F0502020204030204" pitchFamily="34" charset="0"/>
              </a:rPr>
              <a:t>new products or services that are significantly unrelated to its current products.</a:t>
            </a:r>
            <a:endParaRPr lang="en-US" sz="2400" dirty="0"/>
          </a:p>
        </p:txBody>
      </p:sp>
      <p:pic>
        <p:nvPicPr>
          <p:cNvPr id="7" name="Content Placeholder 6" descr="The three types of diversification strategies are concentric diversification, horizontal diversification, and conglomerate diversification.">
            <a:extLst>
              <a:ext uri="{FF2B5EF4-FFF2-40B4-BE49-F238E27FC236}">
                <a16:creationId xmlns:a16="http://schemas.microsoft.com/office/drawing/2014/main" id="{66B53859-28F9-ACE4-3C38-02D9920461DB}"/>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172202" y="1624644"/>
            <a:ext cx="5462148" cy="1969168"/>
          </a:xfrm>
          <a:prstGeom prst="rect">
            <a:avLst/>
          </a:prstGeom>
        </p:spPr>
      </p:pic>
      <p:sp>
        <p:nvSpPr>
          <p:cNvPr id="9" name="TextBox 8">
            <a:extLst>
              <a:ext uri="{FF2B5EF4-FFF2-40B4-BE49-F238E27FC236}">
                <a16:creationId xmlns:a16="http://schemas.microsoft.com/office/drawing/2014/main" id="{FFECE375-FE12-B889-C8F1-7C57D3D4544E}"/>
              </a:ext>
            </a:extLst>
          </p:cNvPr>
          <p:cNvSpPr txBox="1"/>
          <p:nvPr/>
        </p:nvSpPr>
        <p:spPr>
          <a:xfrm>
            <a:off x="6096000" y="3785801"/>
            <a:ext cx="5538350" cy="923843"/>
          </a:xfrm>
          <a:prstGeom prst="rect">
            <a:avLst/>
          </a:prstGeom>
          <a:noFill/>
        </p:spPr>
        <p:txBody>
          <a:bodyPr wrap="square">
            <a:spAutoFit/>
          </a:bodyPr>
          <a:lstStyle/>
          <a:p>
            <a:pPr marL="0" marR="0">
              <a:lnSpc>
                <a:spcPct val="115000"/>
              </a:lnSpc>
              <a:spcBef>
                <a:spcPts val="0"/>
              </a:spcBef>
              <a:spcAft>
                <a:spcPts val="0"/>
              </a:spcAft>
              <a:tabLst>
                <a:tab pos="914400" algn="l"/>
                <a:tab pos="1257300" algn="l"/>
                <a:tab pos="1543050" algn="l"/>
              </a:tabLst>
            </a:pPr>
            <a:r>
              <a:rPr lang="en-US" sz="1600" b="1" dirty="0">
                <a:solidFill>
                  <a:srgbClr val="464846"/>
                </a:solidFill>
                <a:effectLst/>
                <a:latin typeface="Arial" panose="020B0604020202020204" pitchFamily="34" charset="0"/>
                <a:ea typeface="Calibri" panose="020F0502020204030204" pitchFamily="34" charset="0"/>
                <a:cs typeface="Arial" panose="020B0604020202020204" pitchFamily="34" charset="0"/>
              </a:rPr>
              <a:t>Figure 2.9 </a:t>
            </a:r>
            <a:r>
              <a:rPr lang="en-US" sz="1600" dirty="0">
                <a:solidFill>
                  <a:srgbClr val="464846"/>
                </a:solidFill>
                <a:effectLst/>
                <a:latin typeface="Arial" panose="020B0604020202020204" pitchFamily="34" charset="0"/>
                <a:ea typeface="Calibri" panose="020F0502020204030204" pitchFamily="34" charset="0"/>
                <a:cs typeface="Arial" panose="020B0604020202020204" pitchFamily="34" charset="0"/>
              </a:rPr>
              <a:t>Types of Diversification Strategies (attribution: Copyright Rice University, OpenStax, under CC BY 4.0 license)</a:t>
            </a:r>
          </a:p>
        </p:txBody>
      </p:sp>
    </p:spTree>
    <p:extLst>
      <p:ext uri="{BB962C8B-B14F-4D97-AF65-F5344CB8AC3E}">
        <p14:creationId xmlns:p14="http://schemas.microsoft.com/office/powerpoint/2010/main" val="31548395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56EA94-20E3-BDBD-A710-8B64C77347ED}"/>
              </a:ext>
            </a:extLst>
          </p:cNvPr>
          <p:cNvSpPr>
            <a:spLocks noGrp="1"/>
          </p:cNvSpPr>
          <p:nvPr>
            <p:ph type="title"/>
          </p:nvPr>
        </p:nvSpPr>
        <p:spPr/>
        <p:txBody>
          <a:bodyPr>
            <a:normAutofit fontScale="90000"/>
          </a:bodyPr>
          <a:lstStyle/>
          <a:p>
            <a:r>
              <a:rPr lang="en-US" dirty="0"/>
              <a:t>Discussion Question</a:t>
            </a:r>
          </a:p>
        </p:txBody>
      </p:sp>
      <p:sp>
        <p:nvSpPr>
          <p:cNvPr id="3" name="Content Placeholder 2">
            <a:extLst>
              <a:ext uri="{FF2B5EF4-FFF2-40B4-BE49-F238E27FC236}">
                <a16:creationId xmlns:a16="http://schemas.microsoft.com/office/drawing/2014/main" id="{C3416982-2410-71E2-75E5-B525C97D5620}"/>
              </a:ext>
            </a:extLst>
          </p:cNvPr>
          <p:cNvSpPr>
            <a:spLocks noGrp="1"/>
          </p:cNvSpPr>
          <p:nvPr>
            <p:ph sz="quarter" idx="11"/>
          </p:nvPr>
        </p:nvSpPr>
        <p:spPr/>
        <p:txBody>
          <a:bodyPr>
            <a:normAutofit/>
          </a:bodyPr>
          <a:lstStyle/>
          <a:p>
            <a:pPr marL="0" indent="0">
              <a:buNone/>
            </a:pPr>
            <a:r>
              <a:rPr lang="en-US" sz="2400" dirty="0">
                <a:effectLst/>
                <a:ea typeface="Times New Roman" panose="02020603050405020304" pitchFamily="18" charset="0"/>
                <a:cs typeface="Times New Roman" panose="02020603050405020304" pitchFamily="18" charset="0"/>
              </a:rPr>
              <a:t>Discuss the pros and cons of each of the market development strategies. </a:t>
            </a:r>
            <a:endParaRPr lang="en-US" sz="2400" dirty="0"/>
          </a:p>
        </p:txBody>
      </p:sp>
    </p:spTree>
    <p:extLst>
      <p:ext uri="{BB962C8B-B14F-4D97-AF65-F5344CB8AC3E}">
        <p14:creationId xmlns:p14="http://schemas.microsoft.com/office/powerpoint/2010/main" val="30128980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35C3BE-7E8F-4E13-ACC7-DD2B2E88E2B6}"/>
              </a:ext>
            </a:extLst>
          </p:cNvPr>
          <p:cNvSpPr>
            <a:spLocks noGrp="1"/>
          </p:cNvSpPr>
          <p:nvPr>
            <p:ph type="title"/>
          </p:nvPr>
        </p:nvSpPr>
        <p:spPr/>
        <p:txBody>
          <a:bodyPr>
            <a:normAutofit fontScale="90000"/>
          </a:bodyPr>
          <a:lstStyle/>
          <a:p>
            <a:r>
              <a:rPr lang="en-US" dirty="0"/>
              <a:t>2.3 Purpose and Structure of a Marketing Plan</a:t>
            </a:r>
          </a:p>
        </p:txBody>
      </p:sp>
      <p:sp>
        <p:nvSpPr>
          <p:cNvPr id="3" name="Content Placeholder 2">
            <a:extLst>
              <a:ext uri="{FF2B5EF4-FFF2-40B4-BE49-F238E27FC236}">
                <a16:creationId xmlns:a16="http://schemas.microsoft.com/office/drawing/2014/main" id="{6587D2D7-3684-4376-8FC2-12FF2CA36D65}"/>
              </a:ext>
            </a:extLst>
          </p:cNvPr>
          <p:cNvSpPr>
            <a:spLocks noGrp="1"/>
          </p:cNvSpPr>
          <p:nvPr>
            <p:ph sz="quarter" idx="11"/>
          </p:nvPr>
        </p:nvSpPr>
        <p:spPr>
          <a:xfrm>
            <a:off x="838200" y="1104733"/>
            <a:ext cx="10515600" cy="5347855"/>
          </a:xfrm>
        </p:spPr>
        <p:txBody>
          <a:bodyPr/>
          <a:lstStyle/>
          <a:p>
            <a:pPr marL="0" indent="0">
              <a:buNone/>
            </a:pPr>
            <a:r>
              <a:rPr lang="en-US" b="1" dirty="0"/>
              <a:t>Learning Outcomes</a:t>
            </a:r>
          </a:p>
          <a:p>
            <a:pPr marL="0" indent="0">
              <a:buNone/>
            </a:pPr>
            <a:endParaRPr lang="en-US" dirty="0"/>
          </a:p>
          <a:p>
            <a:pPr marL="342900" marR="0" lvl="0" indent="-342900">
              <a:lnSpc>
                <a:spcPct val="115000"/>
              </a:lnSpc>
              <a:spcBef>
                <a:spcPts val="0"/>
              </a:spcBef>
              <a:spcAft>
                <a:spcPts val="0"/>
              </a:spcAft>
              <a:buFont typeface="Symbol" panose="05050102010706020507" pitchFamily="18" charset="2"/>
              <a:buChar char=""/>
            </a:pPr>
            <a:r>
              <a:rPr lang="en-US" sz="2400" dirty="0">
                <a:effectLst/>
                <a:ea typeface="Calibri" panose="020F0502020204030204" pitchFamily="34" charset="0"/>
                <a:cs typeface="Times New Roman" panose="02020603050405020304" pitchFamily="18" charset="0"/>
              </a:rPr>
              <a:t>LO1 Explain the purpose of a marketing plan.</a:t>
            </a:r>
          </a:p>
          <a:p>
            <a:pPr marL="342900" marR="0" lvl="0" indent="-342900">
              <a:lnSpc>
                <a:spcPct val="115000"/>
              </a:lnSpc>
              <a:spcBef>
                <a:spcPts val="0"/>
              </a:spcBef>
              <a:spcAft>
                <a:spcPts val="1000"/>
              </a:spcAft>
              <a:buFont typeface="Symbol" panose="05050102010706020507" pitchFamily="18" charset="2"/>
              <a:buChar char=""/>
            </a:pPr>
            <a:r>
              <a:rPr lang="en-US" sz="2400" dirty="0">
                <a:effectLst/>
                <a:ea typeface="Calibri" panose="020F0502020204030204" pitchFamily="34" charset="0"/>
                <a:cs typeface="Times New Roman" panose="02020603050405020304" pitchFamily="18" charset="0"/>
              </a:rPr>
              <a:t>LO2 List and discuss elements that should be included in a marketing plan.</a:t>
            </a:r>
            <a:endParaRPr lang="en-US" dirty="0"/>
          </a:p>
        </p:txBody>
      </p:sp>
    </p:spTree>
    <p:extLst>
      <p:ext uri="{BB962C8B-B14F-4D97-AF65-F5344CB8AC3E}">
        <p14:creationId xmlns:p14="http://schemas.microsoft.com/office/powerpoint/2010/main" val="29254295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469E68-6DB1-D4E1-CDFB-DBB47ADDB838}"/>
              </a:ext>
            </a:extLst>
          </p:cNvPr>
          <p:cNvSpPr>
            <a:spLocks noGrp="1"/>
          </p:cNvSpPr>
          <p:nvPr>
            <p:ph type="title"/>
          </p:nvPr>
        </p:nvSpPr>
        <p:spPr/>
        <p:txBody>
          <a:bodyPr>
            <a:normAutofit/>
          </a:bodyPr>
          <a:lstStyle/>
          <a:p>
            <a:r>
              <a:rPr lang="en-US" sz="2500" dirty="0"/>
              <a:t>Marketing Plan Purpose</a:t>
            </a:r>
          </a:p>
        </p:txBody>
      </p:sp>
      <p:sp>
        <p:nvSpPr>
          <p:cNvPr id="3" name="Content Placeholder 2">
            <a:extLst>
              <a:ext uri="{FF2B5EF4-FFF2-40B4-BE49-F238E27FC236}">
                <a16:creationId xmlns:a16="http://schemas.microsoft.com/office/drawing/2014/main" id="{61F677AC-41F4-47E8-9A48-980286949650}"/>
              </a:ext>
            </a:extLst>
          </p:cNvPr>
          <p:cNvSpPr>
            <a:spLocks noGrp="1"/>
          </p:cNvSpPr>
          <p:nvPr>
            <p:ph sz="quarter" idx="11"/>
          </p:nvPr>
        </p:nvSpPr>
        <p:spPr>
          <a:xfrm>
            <a:off x="838200" y="900545"/>
            <a:ext cx="10515600" cy="3500005"/>
          </a:xfrm>
        </p:spPr>
        <p:txBody>
          <a:bodyPr/>
          <a:lstStyle/>
          <a:p>
            <a:r>
              <a:rPr lang="en-US" dirty="0"/>
              <a:t>Marketing plans create structure:</a:t>
            </a:r>
          </a:p>
          <a:p>
            <a:pPr lvl="1"/>
            <a:r>
              <a:rPr lang="en-US" dirty="0">
                <a:solidFill>
                  <a:schemeClr val="accent3"/>
                </a:solidFill>
              </a:rPr>
              <a:t>to carryout strategic plans</a:t>
            </a:r>
          </a:p>
          <a:p>
            <a:pPr lvl="1"/>
            <a:r>
              <a:rPr lang="en-US" dirty="0">
                <a:solidFill>
                  <a:schemeClr val="accent3"/>
                </a:solidFill>
              </a:rPr>
              <a:t>to support the request for outside funding</a:t>
            </a:r>
          </a:p>
          <a:p>
            <a:pPr lvl="1"/>
            <a:r>
              <a:rPr lang="en-US" dirty="0">
                <a:solidFill>
                  <a:schemeClr val="accent3"/>
                </a:solidFill>
              </a:rPr>
              <a:t>to create action plans</a:t>
            </a:r>
          </a:p>
          <a:p>
            <a:pPr lvl="1"/>
            <a:r>
              <a:rPr lang="en-US" dirty="0">
                <a:solidFill>
                  <a:schemeClr val="accent3"/>
                </a:solidFill>
              </a:rPr>
              <a:t>to incorporate all the necessary components</a:t>
            </a:r>
          </a:p>
          <a:p>
            <a:pPr lvl="1"/>
            <a:r>
              <a:rPr lang="en-US" dirty="0">
                <a:solidFill>
                  <a:schemeClr val="accent3"/>
                </a:solidFill>
              </a:rPr>
              <a:t>to create a method for monitoring goals and objectives</a:t>
            </a:r>
          </a:p>
          <a:p>
            <a:pPr lvl="1"/>
            <a:r>
              <a:rPr lang="en-US" dirty="0">
                <a:solidFill>
                  <a:schemeClr val="accent3"/>
                </a:solidFill>
              </a:rPr>
              <a:t>to keep the team on a consistent path</a:t>
            </a:r>
          </a:p>
          <a:p>
            <a:pPr lvl="1"/>
            <a:r>
              <a:rPr lang="en-US" dirty="0">
                <a:solidFill>
                  <a:schemeClr val="accent3"/>
                </a:solidFill>
              </a:rPr>
              <a:t>to include budgeting along with the action plan</a:t>
            </a:r>
            <a:endParaRPr lang="en-US" dirty="0"/>
          </a:p>
        </p:txBody>
      </p:sp>
      <p:pic>
        <p:nvPicPr>
          <p:cNvPr id="4" name="Marketing_Plan_ChatGPT">
            <a:hlinkClick r:id="" action="ppaction://media"/>
            <a:extLst>
              <a:ext uri="{FF2B5EF4-FFF2-40B4-BE49-F238E27FC236}">
                <a16:creationId xmlns:a16="http://schemas.microsoft.com/office/drawing/2014/main" id="{508C20DF-A77F-E9D7-F5DB-2FD04B49320A}"/>
              </a:ext>
            </a:extLst>
          </p:cNvPr>
          <p:cNvPicPr>
            <a:picLocks noChangeAspect="1"/>
          </p:cNvPicPr>
          <p:nvPr>
            <a:audioFile r:link="rId2"/>
            <p:extLst>
              <p:ext uri="{DAA4B4D4-6D71-4841-9C94-3DE7FCFB9230}">
                <p14:media xmlns:p14="http://schemas.microsoft.com/office/powerpoint/2010/main" r:embed="rId1"/>
              </p:ext>
            </p:extLst>
          </p:nvPr>
        </p:nvPicPr>
        <p:blipFill>
          <a:blip r:embed="rId4"/>
          <a:srcRect/>
          <a:stretch/>
        </p:blipFill>
        <p:spPr>
          <a:xfrm>
            <a:off x="1825214" y="4616384"/>
            <a:ext cx="2743200" cy="404571"/>
          </a:xfrm>
          <a:prstGeom prst="rect">
            <a:avLst/>
          </a:prstGeom>
        </p:spPr>
      </p:pic>
    </p:spTree>
    <p:extLst>
      <p:ext uri="{BB962C8B-B14F-4D97-AF65-F5344CB8AC3E}">
        <p14:creationId xmlns:p14="http://schemas.microsoft.com/office/powerpoint/2010/main" val="293330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352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35C3BE-7E8F-4E13-ACC7-DD2B2E88E2B6}"/>
              </a:ext>
            </a:extLst>
          </p:cNvPr>
          <p:cNvSpPr>
            <a:spLocks noGrp="1"/>
          </p:cNvSpPr>
          <p:nvPr>
            <p:ph type="title"/>
          </p:nvPr>
        </p:nvSpPr>
        <p:spPr/>
        <p:txBody>
          <a:bodyPr>
            <a:normAutofit fontScale="90000"/>
          </a:bodyPr>
          <a:lstStyle/>
          <a:p>
            <a:r>
              <a:rPr lang="en-US" dirty="0"/>
              <a:t>Marketing Plan Structure</a:t>
            </a:r>
          </a:p>
        </p:txBody>
      </p:sp>
      <p:pic>
        <p:nvPicPr>
          <p:cNvPr id="4" name="Content Placeholder 3" descr="The twelve elements of a marketing plan are: Section 1 Executive Summary; Section 2 Mission Statement; Section 3 SWOT Analysis; Section 4 Objectives and Issues; Section 5 Market Segmentation and Target Market; Section 6 Buyer Personas; Section 7 Positioning; Section 8 Current Marketing Situation; Section 9 Marketing Strategy; Section 10 Action Programs; Section 11 Budgeting Concerns; and Section 12 Controls to Monitor Progress.">
            <a:extLst>
              <a:ext uri="{FF2B5EF4-FFF2-40B4-BE49-F238E27FC236}">
                <a16:creationId xmlns:a16="http://schemas.microsoft.com/office/drawing/2014/main" id="{92B5FEB3-1472-BC20-024A-69762DFCC561}"/>
              </a:ext>
            </a:extLst>
          </p:cNvPr>
          <p:cNvPicPr>
            <a:picLocks noGrp="1" noChangeAspect="1"/>
          </p:cNvPicPr>
          <p:nvPr>
            <p:ph sz="quarter" idx="11"/>
          </p:nvPr>
        </p:nvPicPr>
        <p:blipFill>
          <a:blip r:embed="rId2">
            <a:extLst>
              <a:ext uri="{28A0092B-C50C-407E-A947-70E740481C1C}">
                <a14:useLocalDpi xmlns:a14="http://schemas.microsoft.com/office/drawing/2010/main" val="0"/>
              </a:ext>
            </a:extLst>
          </a:blip>
          <a:srcRect/>
          <a:stretch>
            <a:fillRect/>
          </a:stretch>
        </p:blipFill>
        <p:spPr bwMode="auto">
          <a:xfrm>
            <a:off x="4509350" y="365125"/>
            <a:ext cx="4570482" cy="4775079"/>
          </a:xfrm>
          <a:prstGeom prst="rect">
            <a:avLst/>
          </a:prstGeom>
          <a:noFill/>
          <a:ln>
            <a:noFill/>
          </a:ln>
        </p:spPr>
      </p:pic>
      <p:sp>
        <p:nvSpPr>
          <p:cNvPr id="6" name="TextBox 5">
            <a:extLst>
              <a:ext uri="{FF2B5EF4-FFF2-40B4-BE49-F238E27FC236}">
                <a16:creationId xmlns:a16="http://schemas.microsoft.com/office/drawing/2014/main" id="{E6D6611B-0307-F0F1-621D-C64F57A94F38}"/>
              </a:ext>
            </a:extLst>
          </p:cNvPr>
          <p:cNvSpPr txBox="1"/>
          <p:nvPr/>
        </p:nvSpPr>
        <p:spPr>
          <a:xfrm>
            <a:off x="4509350" y="5393219"/>
            <a:ext cx="6094140" cy="634533"/>
          </a:xfrm>
          <a:prstGeom prst="rect">
            <a:avLst/>
          </a:prstGeom>
          <a:noFill/>
        </p:spPr>
        <p:txBody>
          <a:bodyPr wrap="square">
            <a:spAutoFit/>
          </a:bodyPr>
          <a:lstStyle/>
          <a:p>
            <a:pPr marL="0" marR="0">
              <a:lnSpc>
                <a:spcPct val="115000"/>
              </a:lnSpc>
              <a:spcBef>
                <a:spcPts val="0"/>
              </a:spcBef>
              <a:spcAft>
                <a:spcPts val="1000"/>
              </a:spcAft>
            </a:pPr>
            <a:r>
              <a:rPr lang="en-US" sz="1600" b="1" dirty="0">
                <a:solidFill>
                  <a:srgbClr val="464846"/>
                </a:solidFill>
                <a:effectLst/>
                <a:latin typeface="Arial" panose="020B0604020202020204" pitchFamily="34" charset="0"/>
                <a:ea typeface="Calibri" panose="020F0502020204030204" pitchFamily="34" charset="0"/>
                <a:cs typeface="Arial" panose="020B0604020202020204" pitchFamily="34" charset="0"/>
              </a:rPr>
              <a:t>Figure 2.11</a:t>
            </a:r>
            <a:r>
              <a:rPr lang="en-US" sz="1600" dirty="0">
                <a:solidFill>
                  <a:srgbClr val="464846"/>
                </a:solidFill>
                <a:effectLst/>
                <a:latin typeface="Arial" panose="020B0604020202020204" pitchFamily="34" charset="0"/>
                <a:ea typeface="Calibri" panose="020F0502020204030204" pitchFamily="34" charset="0"/>
                <a:cs typeface="Arial" panose="020B0604020202020204" pitchFamily="34" charset="0"/>
              </a:rPr>
              <a:t> Elements of a Marketing Plan (attribution: Copyright Rice University, OpenStax, under CC BY 4.0 license)</a:t>
            </a:r>
          </a:p>
        </p:txBody>
      </p:sp>
    </p:spTree>
    <p:extLst>
      <p:ext uri="{BB962C8B-B14F-4D97-AF65-F5344CB8AC3E}">
        <p14:creationId xmlns:p14="http://schemas.microsoft.com/office/powerpoint/2010/main" val="20076418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C4110C-9D88-D623-43C2-DAEBC81BBC43}"/>
              </a:ext>
            </a:extLst>
          </p:cNvPr>
          <p:cNvSpPr>
            <a:spLocks noGrp="1"/>
          </p:cNvSpPr>
          <p:nvPr>
            <p:ph type="title"/>
          </p:nvPr>
        </p:nvSpPr>
        <p:spPr/>
        <p:txBody>
          <a:bodyPr>
            <a:normAutofit fontScale="90000"/>
          </a:bodyPr>
          <a:lstStyle/>
          <a:p>
            <a:r>
              <a:rPr lang="en-US" dirty="0"/>
              <a:t>Marketing Plan Structure Details</a:t>
            </a:r>
          </a:p>
        </p:txBody>
      </p:sp>
      <p:sp>
        <p:nvSpPr>
          <p:cNvPr id="5" name="Content Placeholder 4">
            <a:extLst>
              <a:ext uri="{FF2B5EF4-FFF2-40B4-BE49-F238E27FC236}">
                <a16:creationId xmlns:a16="http://schemas.microsoft.com/office/drawing/2014/main" id="{B2A6F0AC-C5AA-77EB-51AC-F61B3E790279}"/>
              </a:ext>
            </a:extLst>
          </p:cNvPr>
          <p:cNvSpPr>
            <a:spLocks noGrp="1"/>
          </p:cNvSpPr>
          <p:nvPr>
            <p:ph sz="quarter" idx="11"/>
          </p:nvPr>
        </p:nvSpPr>
        <p:spPr/>
        <p:txBody>
          <a:bodyPr>
            <a:normAutofit/>
          </a:bodyPr>
          <a:lstStyle/>
          <a:p>
            <a:r>
              <a:rPr lang="en-US" sz="2400" b="1" dirty="0"/>
              <a:t>Executive summary: </a:t>
            </a:r>
            <a:r>
              <a:rPr lang="en-US" sz="2400" dirty="0"/>
              <a:t>a brief overview with a focus on clarity that informs even an outsider who needs the broad details. It includes the following sections:</a:t>
            </a:r>
          </a:p>
          <a:p>
            <a:pPr lvl="1"/>
            <a:r>
              <a:rPr lang="en-US" sz="2000" dirty="0">
                <a:solidFill>
                  <a:schemeClr val="accent3"/>
                </a:solidFill>
              </a:rPr>
              <a:t>Introduction</a:t>
            </a:r>
          </a:p>
          <a:p>
            <a:pPr lvl="1"/>
            <a:r>
              <a:rPr lang="en-US" sz="2000" dirty="0">
                <a:solidFill>
                  <a:schemeClr val="accent3"/>
                </a:solidFill>
              </a:rPr>
              <a:t>Description of company and team</a:t>
            </a:r>
          </a:p>
          <a:p>
            <a:pPr lvl="1"/>
            <a:r>
              <a:rPr lang="en-US" sz="2000" dirty="0">
                <a:solidFill>
                  <a:schemeClr val="accent3"/>
                </a:solidFill>
              </a:rPr>
              <a:t>Description of market factors and trends</a:t>
            </a:r>
          </a:p>
          <a:p>
            <a:pPr lvl="1"/>
            <a:r>
              <a:rPr lang="en-US" sz="2000" dirty="0">
                <a:solidFill>
                  <a:schemeClr val="accent3"/>
                </a:solidFill>
              </a:rPr>
              <a:t>Description of product and services being marketed</a:t>
            </a:r>
          </a:p>
          <a:p>
            <a:pPr lvl="1"/>
            <a:r>
              <a:rPr lang="en-US" sz="2000" dirty="0">
                <a:solidFill>
                  <a:schemeClr val="accent3"/>
                </a:solidFill>
              </a:rPr>
              <a:t>Description of customer base and related marketing activities</a:t>
            </a:r>
          </a:p>
          <a:p>
            <a:pPr lvl="1"/>
            <a:r>
              <a:rPr lang="en-US" sz="2000" dirty="0">
                <a:solidFill>
                  <a:schemeClr val="accent3"/>
                </a:solidFill>
              </a:rPr>
              <a:t>Financial overview</a:t>
            </a:r>
          </a:p>
          <a:p>
            <a:pPr lvl="1"/>
            <a:r>
              <a:rPr lang="en-US" sz="2000" dirty="0">
                <a:solidFill>
                  <a:schemeClr val="accent3"/>
                </a:solidFill>
              </a:rPr>
              <a:t>Summary of overall objectives and strategies</a:t>
            </a:r>
          </a:p>
          <a:p>
            <a:pPr marL="457200" lvl="1" indent="0">
              <a:buNone/>
            </a:pPr>
            <a:endParaRPr lang="en-US" dirty="0">
              <a:solidFill>
                <a:schemeClr val="accent3"/>
              </a:solidFill>
            </a:endParaRPr>
          </a:p>
          <a:p>
            <a:r>
              <a:rPr lang="en-US" sz="2400" b="1" dirty="0"/>
              <a:t>Mission statement: </a:t>
            </a:r>
            <a:r>
              <a:rPr lang="en-US" sz="2400" dirty="0">
                <a:effectLst/>
                <a:ea typeface="Calibri" panose="020F0502020204030204" pitchFamily="34" charset="0"/>
              </a:rPr>
              <a:t>the company’s action statement that clearly and concisely declares the purpose of the organization and how it serves its customers</a:t>
            </a:r>
            <a:endParaRPr lang="en-US" dirty="0"/>
          </a:p>
        </p:txBody>
      </p:sp>
    </p:spTree>
    <p:extLst>
      <p:ext uri="{BB962C8B-B14F-4D97-AF65-F5344CB8AC3E}">
        <p14:creationId xmlns:p14="http://schemas.microsoft.com/office/powerpoint/2010/main" val="24863879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35C3BE-7E8F-4E13-ACC7-DD2B2E88E2B6}"/>
              </a:ext>
            </a:extLst>
          </p:cNvPr>
          <p:cNvSpPr>
            <a:spLocks noGrp="1"/>
          </p:cNvSpPr>
          <p:nvPr>
            <p:ph type="title"/>
          </p:nvPr>
        </p:nvSpPr>
        <p:spPr/>
        <p:txBody>
          <a:bodyPr>
            <a:normAutofit fontScale="90000"/>
          </a:bodyPr>
          <a:lstStyle/>
          <a:p>
            <a:r>
              <a:rPr lang="en-US" dirty="0"/>
              <a:t>Chapter Outline </a:t>
            </a:r>
          </a:p>
        </p:txBody>
      </p:sp>
      <p:sp>
        <p:nvSpPr>
          <p:cNvPr id="5" name="TextBox 4">
            <a:extLst>
              <a:ext uri="{FF2B5EF4-FFF2-40B4-BE49-F238E27FC236}">
                <a16:creationId xmlns:a16="http://schemas.microsoft.com/office/drawing/2014/main" id="{EB8F2BB5-3D02-228F-572A-C19DC44DE229}"/>
              </a:ext>
            </a:extLst>
          </p:cNvPr>
          <p:cNvSpPr txBox="1"/>
          <p:nvPr/>
        </p:nvSpPr>
        <p:spPr>
          <a:xfrm>
            <a:off x="838200" y="1450819"/>
            <a:ext cx="9822366" cy="2505301"/>
          </a:xfrm>
          <a:prstGeom prst="rect">
            <a:avLst/>
          </a:prstGeom>
          <a:noFill/>
        </p:spPr>
        <p:txBody>
          <a:bodyPr wrap="square">
            <a:spAutoFit/>
          </a:bodyPr>
          <a:lstStyle/>
          <a:p>
            <a:pPr marL="0" marR="0">
              <a:lnSpc>
                <a:spcPct val="115000"/>
              </a:lnSpc>
              <a:spcBef>
                <a:spcPts val="0"/>
              </a:spcBef>
              <a:spcAft>
                <a:spcPts val="0"/>
              </a:spcAft>
              <a:tabLst>
                <a:tab pos="914400" algn="l"/>
                <a:tab pos="1257300" algn="l"/>
                <a:tab pos="1543050" algn="l"/>
              </a:tabLst>
            </a:pPr>
            <a:r>
              <a:rPr lang="en-US" sz="2800" dirty="0">
                <a:effectLst/>
                <a:ea typeface="Calibri" panose="020F0502020204030204" pitchFamily="34" charset="0"/>
                <a:cs typeface="Times New Roman" panose="02020603050405020304" pitchFamily="18" charset="0"/>
              </a:rPr>
              <a:t>2.1 Developing a Strategic Plan </a:t>
            </a:r>
            <a:br>
              <a:rPr lang="en-US" sz="2800" dirty="0">
                <a:effectLst/>
                <a:ea typeface="Calibri" panose="020F0502020204030204" pitchFamily="34" charset="0"/>
                <a:cs typeface="Times New Roman" panose="02020603050405020304" pitchFamily="18" charset="0"/>
              </a:rPr>
            </a:br>
            <a:r>
              <a:rPr lang="en-US" sz="2800" dirty="0">
                <a:effectLst/>
                <a:ea typeface="Calibri" panose="020F0502020204030204" pitchFamily="34" charset="0"/>
                <a:cs typeface="Times New Roman" panose="02020603050405020304" pitchFamily="18" charset="0"/>
              </a:rPr>
              <a:t>2.2 The Role of Marketing in the Strategic Planning Process</a:t>
            </a:r>
            <a:br>
              <a:rPr lang="en-US" sz="2800" dirty="0">
                <a:effectLst/>
                <a:ea typeface="Calibri" panose="020F0502020204030204" pitchFamily="34" charset="0"/>
                <a:cs typeface="Times New Roman" panose="02020603050405020304" pitchFamily="18" charset="0"/>
              </a:rPr>
            </a:br>
            <a:r>
              <a:rPr lang="en-US" sz="2800" dirty="0">
                <a:effectLst/>
                <a:ea typeface="Calibri" panose="020F0502020204030204" pitchFamily="34" charset="0"/>
                <a:cs typeface="Times New Roman" panose="02020603050405020304" pitchFamily="18" charset="0"/>
              </a:rPr>
              <a:t>2.3 Purpose and Structure of the Marketing Plan</a:t>
            </a:r>
            <a:br>
              <a:rPr lang="en-US" sz="2800" dirty="0">
                <a:effectLst/>
                <a:ea typeface="Calibri" panose="020F0502020204030204" pitchFamily="34" charset="0"/>
                <a:cs typeface="Times New Roman" panose="02020603050405020304" pitchFamily="18" charset="0"/>
              </a:rPr>
            </a:br>
            <a:r>
              <a:rPr lang="en-US" sz="2800" dirty="0">
                <a:effectLst/>
                <a:ea typeface="Calibri" panose="020F0502020204030204" pitchFamily="34" charset="0"/>
                <a:cs typeface="Times New Roman" panose="02020603050405020304" pitchFamily="18" charset="0"/>
              </a:rPr>
              <a:t>2.4 Marketing Plan Progress Using Metrics</a:t>
            </a:r>
          </a:p>
          <a:p>
            <a:r>
              <a:rPr lang="en-US" sz="2800" dirty="0">
                <a:effectLst/>
                <a:ea typeface="Calibri" panose="020F0502020204030204" pitchFamily="34" charset="0"/>
              </a:rPr>
              <a:t>2.5 Ethical Issues in Developing a Marketing Strategy</a:t>
            </a:r>
            <a:endParaRPr lang="en-US" sz="2800" dirty="0"/>
          </a:p>
        </p:txBody>
      </p:sp>
    </p:spTree>
    <p:extLst>
      <p:ext uri="{BB962C8B-B14F-4D97-AF65-F5344CB8AC3E}">
        <p14:creationId xmlns:p14="http://schemas.microsoft.com/office/powerpoint/2010/main" val="37182281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73F738-C375-7D67-5B4D-A816B49DF83D}"/>
              </a:ext>
            </a:extLst>
          </p:cNvPr>
          <p:cNvSpPr>
            <a:spLocks noGrp="1"/>
          </p:cNvSpPr>
          <p:nvPr>
            <p:ph type="title"/>
          </p:nvPr>
        </p:nvSpPr>
        <p:spPr/>
        <p:txBody>
          <a:bodyPr>
            <a:normAutofit/>
          </a:bodyPr>
          <a:lstStyle/>
          <a:p>
            <a:r>
              <a:rPr lang="en-US" sz="2500" dirty="0"/>
              <a:t>Marketing Plan Structure Details (continued)</a:t>
            </a:r>
          </a:p>
        </p:txBody>
      </p:sp>
      <p:sp>
        <p:nvSpPr>
          <p:cNvPr id="3" name="Content Placeholder 2">
            <a:extLst>
              <a:ext uri="{FF2B5EF4-FFF2-40B4-BE49-F238E27FC236}">
                <a16:creationId xmlns:a16="http://schemas.microsoft.com/office/drawing/2014/main" id="{BB27ED65-20C9-432B-AA13-FA106D9CADC1}"/>
              </a:ext>
            </a:extLst>
          </p:cNvPr>
          <p:cNvSpPr>
            <a:spLocks noGrp="1"/>
          </p:cNvSpPr>
          <p:nvPr>
            <p:ph sz="quarter" idx="11"/>
          </p:nvPr>
        </p:nvSpPr>
        <p:spPr>
          <a:xfrm>
            <a:off x="838200" y="900545"/>
            <a:ext cx="10515600" cy="4028643"/>
          </a:xfrm>
        </p:spPr>
        <p:txBody>
          <a:bodyPr>
            <a:normAutofit/>
          </a:bodyPr>
          <a:lstStyle/>
          <a:p>
            <a:r>
              <a:rPr lang="en-US" sz="2400" b="1" dirty="0"/>
              <a:t>SWOT Analysis: </a:t>
            </a:r>
            <a:r>
              <a:rPr lang="en-US" sz="2400" dirty="0"/>
              <a:t>identifies </a:t>
            </a:r>
            <a:r>
              <a:rPr lang="en-US" sz="2400" dirty="0">
                <a:effectLst/>
                <a:ea typeface="Calibri" panose="020F0502020204030204" pitchFamily="34" charset="0"/>
              </a:rPr>
              <a:t>key internal and external influences in a company’s current position</a:t>
            </a:r>
            <a:endParaRPr lang="en-US" sz="2400" dirty="0">
              <a:effectLst/>
            </a:endParaRPr>
          </a:p>
          <a:p>
            <a:r>
              <a:rPr lang="en-US" sz="2400" b="1" dirty="0"/>
              <a:t>Objectives and issues: </a:t>
            </a:r>
            <a:r>
              <a:rPr lang="en-US" sz="2400" dirty="0"/>
              <a:t>uses the SMART goal/objective method and can be revenue based, market share, foot traffic, awareness, and anything else that needs to be addressed and can be quantified</a:t>
            </a:r>
          </a:p>
          <a:p>
            <a:r>
              <a:rPr lang="en-US" sz="2400" b="1" dirty="0"/>
              <a:t>Market segmentation and target market: </a:t>
            </a:r>
            <a:r>
              <a:rPr lang="en-US" sz="2400" dirty="0"/>
              <a:t>covers the “who” (will be your customer) and “how” (you are going to reach them)</a:t>
            </a:r>
          </a:p>
          <a:p>
            <a:r>
              <a:rPr lang="en-US" sz="2400" b="1" dirty="0"/>
              <a:t>Buyer persona: </a:t>
            </a:r>
            <a:r>
              <a:rPr lang="en-US" sz="2400" dirty="0"/>
              <a:t>Who is your ideal customer? What do they “look” like?</a:t>
            </a:r>
            <a:endParaRPr lang="en-US" sz="2400" b="1" dirty="0">
              <a:effectLst/>
              <a:ea typeface="Calibri" panose="020F0502020204030204" pitchFamily="34" charset="0"/>
              <a:cs typeface="Times New Roman" panose="02020603050405020304" pitchFamily="18" charset="0"/>
            </a:endParaRPr>
          </a:p>
          <a:p>
            <a:r>
              <a:rPr lang="en-US" sz="2400" b="1" dirty="0"/>
              <a:t>Positioning: </a:t>
            </a:r>
            <a:r>
              <a:rPr lang="en-US" sz="2400" dirty="0"/>
              <a:t>after dividing the market into segments, how you are planning to reach each segment that you are targeting</a:t>
            </a:r>
            <a:endParaRPr lang="en-US" dirty="0"/>
          </a:p>
        </p:txBody>
      </p:sp>
      <p:pic>
        <p:nvPicPr>
          <p:cNvPr id="5" name="Product_positioning">
            <a:hlinkClick r:id="" action="ppaction://media"/>
            <a:extLst>
              <a:ext uri="{FF2B5EF4-FFF2-40B4-BE49-F238E27FC236}">
                <a16:creationId xmlns:a16="http://schemas.microsoft.com/office/drawing/2014/main" id="{3614FDC0-C8DC-04FB-A8E5-6F67BABD5305}"/>
              </a:ext>
            </a:extLst>
          </p:cNvPr>
          <p:cNvPicPr>
            <a:picLocks noChangeAspect="1"/>
          </p:cNvPicPr>
          <p:nvPr>
            <a:audioFile r:link="rId2"/>
            <p:extLst>
              <p:ext uri="{DAA4B4D4-6D71-4841-9C94-3DE7FCFB9230}">
                <p14:media xmlns:p14="http://schemas.microsoft.com/office/powerpoint/2010/main" r:embed="rId1"/>
              </p:ext>
            </p:extLst>
          </p:nvPr>
        </p:nvPicPr>
        <p:blipFill>
          <a:blip r:embed="rId4"/>
          <a:srcRect/>
          <a:stretch/>
        </p:blipFill>
        <p:spPr>
          <a:xfrm>
            <a:off x="1565275" y="5317375"/>
            <a:ext cx="4164515" cy="640080"/>
          </a:xfrm>
          <a:prstGeom prst="rect">
            <a:avLst/>
          </a:prstGeom>
        </p:spPr>
      </p:pic>
    </p:spTree>
    <p:extLst>
      <p:ext uri="{BB962C8B-B14F-4D97-AF65-F5344CB8AC3E}">
        <p14:creationId xmlns:p14="http://schemas.microsoft.com/office/powerpoint/2010/main" val="3985347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4832"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745532-0845-127E-A1C0-9998720F702C}"/>
              </a:ext>
            </a:extLst>
          </p:cNvPr>
          <p:cNvSpPr>
            <a:spLocks noGrp="1"/>
          </p:cNvSpPr>
          <p:nvPr>
            <p:ph type="title"/>
          </p:nvPr>
        </p:nvSpPr>
        <p:spPr/>
        <p:txBody>
          <a:bodyPr>
            <a:normAutofit/>
          </a:bodyPr>
          <a:lstStyle/>
          <a:p>
            <a:r>
              <a:rPr lang="en-US" sz="2500" dirty="0"/>
              <a:t>Marketing Plan Structure Details (continued)</a:t>
            </a:r>
          </a:p>
        </p:txBody>
      </p:sp>
      <p:sp>
        <p:nvSpPr>
          <p:cNvPr id="4" name="Content Placeholder 3">
            <a:extLst>
              <a:ext uri="{FF2B5EF4-FFF2-40B4-BE49-F238E27FC236}">
                <a16:creationId xmlns:a16="http://schemas.microsoft.com/office/drawing/2014/main" id="{CE2D28B8-1B1C-875A-5B9B-4B698C4C6BB2}"/>
              </a:ext>
            </a:extLst>
          </p:cNvPr>
          <p:cNvSpPr>
            <a:spLocks noGrp="1"/>
          </p:cNvSpPr>
          <p:nvPr>
            <p:ph sz="quarter" idx="11"/>
          </p:nvPr>
        </p:nvSpPr>
        <p:spPr/>
        <p:txBody>
          <a:bodyPr/>
          <a:lstStyle/>
          <a:p>
            <a:r>
              <a:rPr lang="en-US" sz="2400" b="1" dirty="0"/>
              <a:t>Current marketing situation: </a:t>
            </a:r>
            <a:r>
              <a:rPr lang="en-US" sz="2400" dirty="0"/>
              <a:t>clear description of the total market; includes market description, product review, and competitor analysis</a:t>
            </a:r>
          </a:p>
          <a:p>
            <a:r>
              <a:rPr lang="en-US" sz="2400" b="1" dirty="0"/>
              <a:t>Marketing strategy: </a:t>
            </a:r>
            <a:r>
              <a:rPr lang="en-US" sz="2400" dirty="0"/>
              <a:t>includes the following sections:</a:t>
            </a:r>
            <a:endParaRPr lang="en-US" sz="2400" b="1" dirty="0"/>
          </a:p>
          <a:p>
            <a:pPr lvl="1"/>
            <a:r>
              <a:rPr lang="en-US" sz="2000" b="1" dirty="0">
                <a:solidFill>
                  <a:schemeClr val="accent3"/>
                </a:solidFill>
              </a:rPr>
              <a:t>Product strategy: </a:t>
            </a:r>
            <a:r>
              <a:rPr lang="en-US" sz="2000" dirty="0">
                <a:solidFill>
                  <a:schemeClr val="accent3"/>
                </a:solidFill>
              </a:rPr>
              <a:t>how the product or service will benefit the consumer, fill a void in the market, or solve a problem</a:t>
            </a:r>
          </a:p>
          <a:p>
            <a:pPr lvl="1"/>
            <a:r>
              <a:rPr lang="en-US" sz="2000" b="1" dirty="0">
                <a:solidFill>
                  <a:schemeClr val="accent3"/>
                </a:solidFill>
              </a:rPr>
              <a:t>Pricing strategy: </a:t>
            </a:r>
            <a:r>
              <a:rPr lang="en-US" sz="2000" dirty="0">
                <a:solidFill>
                  <a:schemeClr val="accent3"/>
                </a:solidFill>
              </a:rPr>
              <a:t>key to positioning the product and generating revenue</a:t>
            </a:r>
          </a:p>
          <a:p>
            <a:pPr lvl="1"/>
            <a:r>
              <a:rPr lang="en-US" sz="2000" b="1" dirty="0">
                <a:solidFill>
                  <a:schemeClr val="accent3"/>
                </a:solidFill>
              </a:rPr>
              <a:t>Promotion strategy: </a:t>
            </a:r>
            <a:r>
              <a:rPr lang="en-US" sz="2000" dirty="0">
                <a:solidFill>
                  <a:schemeClr val="accent3"/>
                </a:solidFill>
              </a:rPr>
              <a:t>what needs to be done to generate awareness and drive demand for the product or service</a:t>
            </a:r>
          </a:p>
          <a:p>
            <a:pPr lvl="1"/>
            <a:r>
              <a:rPr lang="en-US" sz="2000" b="1" dirty="0">
                <a:solidFill>
                  <a:schemeClr val="accent3"/>
                </a:solidFill>
              </a:rPr>
              <a:t>Distribution strategy</a:t>
            </a:r>
            <a:r>
              <a:rPr lang="en-US" sz="2000" dirty="0">
                <a:solidFill>
                  <a:schemeClr val="accent3"/>
                </a:solidFill>
              </a:rPr>
              <a:t>: how you will provide access to the consumer for the product or service</a:t>
            </a:r>
          </a:p>
        </p:txBody>
      </p:sp>
    </p:spTree>
    <p:extLst>
      <p:ext uri="{BB962C8B-B14F-4D97-AF65-F5344CB8AC3E}">
        <p14:creationId xmlns:p14="http://schemas.microsoft.com/office/powerpoint/2010/main" val="20830897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9B53C6-551D-AB2B-CA20-3BB45A966AC2}"/>
              </a:ext>
            </a:extLst>
          </p:cNvPr>
          <p:cNvSpPr>
            <a:spLocks noGrp="1"/>
          </p:cNvSpPr>
          <p:nvPr>
            <p:ph type="title"/>
          </p:nvPr>
        </p:nvSpPr>
        <p:spPr>
          <a:xfrm>
            <a:off x="838200" y="374269"/>
            <a:ext cx="10515600" cy="434975"/>
          </a:xfrm>
        </p:spPr>
        <p:txBody>
          <a:bodyPr>
            <a:normAutofit fontScale="90000"/>
          </a:bodyPr>
          <a:lstStyle/>
          <a:p>
            <a:r>
              <a:rPr lang="en-US" dirty="0"/>
              <a:t>Marketing Plan Structure Details </a:t>
            </a:r>
            <a:r>
              <a:rPr lang="en-US" sz="2800" dirty="0"/>
              <a:t>(continued)</a:t>
            </a:r>
            <a:endParaRPr lang="en-US" dirty="0"/>
          </a:p>
        </p:txBody>
      </p:sp>
      <p:sp>
        <p:nvSpPr>
          <p:cNvPr id="3" name="Content Placeholder 2">
            <a:extLst>
              <a:ext uri="{FF2B5EF4-FFF2-40B4-BE49-F238E27FC236}">
                <a16:creationId xmlns:a16="http://schemas.microsoft.com/office/drawing/2014/main" id="{4A9C1E11-4664-1EF9-0B5F-24C06292B27C}"/>
              </a:ext>
            </a:extLst>
          </p:cNvPr>
          <p:cNvSpPr>
            <a:spLocks noGrp="1"/>
          </p:cNvSpPr>
          <p:nvPr>
            <p:ph sz="quarter" idx="11"/>
          </p:nvPr>
        </p:nvSpPr>
        <p:spPr/>
        <p:txBody>
          <a:bodyPr/>
          <a:lstStyle/>
          <a:p>
            <a:pPr lvl="0"/>
            <a:r>
              <a:rPr lang="en-US" sz="2400" b="1" dirty="0"/>
              <a:t>Action programs: </a:t>
            </a:r>
            <a:r>
              <a:rPr lang="en-US" sz="2400" dirty="0"/>
              <a:t>specific actions, costs, and timing for the plan to be implemented</a:t>
            </a:r>
          </a:p>
          <a:p>
            <a:r>
              <a:rPr lang="en-US" sz="2400" b="1" dirty="0"/>
              <a:t>Budget concerns: </a:t>
            </a:r>
            <a:r>
              <a:rPr lang="en-US" sz="2400" dirty="0">
                <a:cs typeface="Times New Roman" panose="02020603050405020304" pitchFamily="18" charset="0"/>
              </a:rPr>
              <a:t>a projected P&amp;L (profit and loss) statement that should include:</a:t>
            </a:r>
          </a:p>
          <a:p>
            <a:pPr lvl="1"/>
            <a:r>
              <a:rPr lang="en-US" sz="2000" dirty="0">
                <a:solidFill>
                  <a:schemeClr val="accent3"/>
                </a:solidFill>
                <a:effectLst/>
                <a:ea typeface="Calibri" panose="020F0502020204030204" pitchFamily="34" charset="0"/>
                <a:cs typeface="Times New Roman" panose="02020603050405020304" pitchFamily="18" charset="0"/>
              </a:rPr>
              <a:t>forecasted number of units to be sold during the period outlined in the marketing plan</a:t>
            </a:r>
          </a:p>
          <a:p>
            <a:pPr lvl="1"/>
            <a:r>
              <a:rPr lang="en-US" sz="2000" dirty="0">
                <a:solidFill>
                  <a:schemeClr val="accent3"/>
                </a:solidFill>
                <a:effectLst/>
                <a:ea typeface="Calibri" panose="020F0502020204030204" pitchFamily="34" charset="0"/>
                <a:cs typeface="Times New Roman" panose="02020603050405020304" pitchFamily="18" charset="0"/>
              </a:rPr>
              <a:t>the average net price for revenues</a:t>
            </a:r>
          </a:p>
          <a:p>
            <a:pPr lvl="1"/>
            <a:r>
              <a:rPr lang="en-US" sz="2000" dirty="0">
                <a:solidFill>
                  <a:schemeClr val="accent3"/>
                </a:solidFill>
                <a:effectLst/>
                <a:ea typeface="Calibri" panose="020F0502020204030204" pitchFamily="34" charset="0"/>
                <a:cs typeface="Times New Roman" panose="02020603050405020304" pitchFamily="18" charset="0"/>
              </a:rPr>
              <a:t>the cost of production</a:t>
            </a:r>
          </a:p>
          <a:p>
            <a:pPr lvl="1"/>
            <a:r>
              <a:rPr lang="en-US" sz="2000" dirty="0">
                <a:solidFill>
                  <a:schemeClr val="accent3"/>
                </a:solidFill>
                <a:effectLst/>
                <a:ea typeface="Calibri" panose="020F0502020204030204" pitchFamily="34" charset="0"/>
                <a:cs typeface="Times New Roman" panose="02020603050405020304" pitchFamily="18" charset="0"/>
              </a:rPr>
              <a:t>physical distribution</a:t>
            </a:r>
          </a:p>
          <a:p>
            <a:pPr lvl="1"/>
            <a:r>
              <a:rPr lang="en-US" sz="2000" dirty="0">
                <a:solidFill>
                  <a:schemeClr val="accent3"/>
                </a:solidFill>
                <a:effectLst/>
                <a:ea typeface="Calibri" panose="020F0502020204030204" pitchFamily="34" charset="0"/>
                <a:cs typeface="Times New Roman" panose="02020603050405020304" pitchFamily="18" charset="0"/>
              </a:rPr>
              <a:t>marketing expenditures</a:t>
            </a:r>
            <a:endParaRPr lang="en-US" sz="2000" dirty="0">
              <a:solidFill>
                <a:schemeClr val="accent3"/>
              </a:solidFill>
            </a:endParaRPr>
          </a:p>
          <a:p>
            <a:pPr lvl="0"/>
            <a:r>
              <a:rPr lang="en-US" sz="2400" b="1" dirty="0"/>
              <a:t>Controls to monitor progress: </a:t>
            </a:r>
            <a:r>
              <a:rPr lang="en-US" sz="2400" dirty="0"/>
              <a:t>metrics necessary to track the pace of sale, revenue, and expenses</a:t>
            </a:r>
          </a:p>
        </p:txBody>
      </p:sp>
    </p:spTree>
    <p:extLst>
      <p:ext uri="{BB962C8B-B14F-4D97-AF65-F5344CB8AC3E}">
        <p14:creationId xmlns:p14="http://schemas.microsoft.com/office/powerpoint/2010/main" val="31539898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425A91-5A01-516D-6916-3651E32DF112}"/>
              </a:ext>
            </a:extLst>
          </p:cNvPr>
          <p:cNvSpPr>
            <a:spLocks noGrp="1"/>
          </p:cNvSpPr>
          <p:nvPr>
            <p:ph type="title"/>
          </p:nvPr>
        </p:nvSpPr>
        <p:spPr/>
        <p:txBody>
          <a:bodyPr>
            <a:normAutofit fontScale="90000"/>
          </a:bodyPr>
          <a:lstStyle/>
          <a:p>
            <a:r>
              <a:rPr lang="en-US" dirty="0"/>
              <a:t>Discussion Question</a:t>
            </a:r>
          </a:p>
        </p:txBody>
      </p:sp>
      <p:sp>
        <p:nvSpPr>
          <p:cNvPr id="3" name="Content Placeholder 2">
            <a:extLst>
              <a:ext uri="{FF2B5EF4-FFF2-40B4-BE49-F238E27FC236}">
                <a16:creationId xmlns:a16="http://schemas.microsoft.com/office/drawing/2014/main" id="{596F3849-7298-BF1C-D2B3-1FA3F619E286}"/>
              </a:ext>
            </a:extLst>
          </p:cNvPr>
          <p:cNvSpPr>
            <a:spLocks noGrp="1"/>
          </p:cNvSpPr>
          <p:nvPr>
            <p:ph sz="quarter" idx="11"/>
          </p:nvPr>
        </p:nvSpPr>
        <p:spPr/>
        <p:txBody>
          <a:bodyPr>
            <a:normAutofit/>
          </a:bodyPr>
          <a:lstStyle/>
          <a:p>
            <a:pPr marL="0" indent="0">
              <a:buNone/>
            </a:pPr>
            <a:r>
              <a:rPr lang="en-US" sz="2400" dirty="0"/>
              <a:t>Of the marketing plan components, some say the most important are the controls to monitor progress. </a:t>
            </a:r>
          </a:p>
          <a:p>
            <a:r>
              <a:rPr lang="en-US" sz="2400" dirty="0"/>
              <a:t>Why do you think that is? </a:t>
            </a:r>
          </a:p>
          <a:p>
            <a:r>
              <a:rPr lang="en-US" sz="2400" dirty="0"/>
              <a:t>What can they tell the marketing department? </a:t>
            </a:r>
          </a:p>
          <a:p>
            <a:r>
              <a:rPr lang="en-US" sz="2400" dirty="0"/>
              <a:t>What action can they take if the numbers indicate that they are not making their goals? </a:t>
            </a:r>
          </a:p>
          <a:p>
            <a:r>
              <a:rPr lang="en-US" sz="2400" dirty="0"/>
              <a:t>What action can they take if they indicate that they are exceeding their goals?</a:t>
            </a:r>
          </a:p>
        </p:txBody>
      </p:sp>
    </p:spTree>
    <p:extLst>
      <p:ext uri="{BB962C8B-B14F-4D97-AF65-F5344CB8AC3E}">
        <p14:creationId xmlns:p14="http://schemas.microsoft.com/office/powerpoint/2010/main" val="38224981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35C3BE-7E8F-4E13-ACC7-DD2B2E88E2B6}"/>
              </a:ext>
            </a:extLst>
          </p:cNvPr>
          <p:cNvSpPr>
            <a:spLocks noGrp="1"/>
          </p:cNvSpPr>
          <p:nvPr>
            <p:ph type="title"/>
          </p:nvPr>
        </p:nvSpPr>
        <p:spPr/>
        <p:txBody>
          <a:bodyPr>
            <a:normAutofit fontScale="90000"/>
          </a:bodyPr>
          <a:lstStyle/>
          <a:p>
            <a:r>
              <a:rPr lang="en-US" dirty="0"/>
              <a:t>2.4 Marketing Plan Progress Using Metrics</a:t>
            </a:r>
          </a:p>
        </p:txBody>
      </p:sp>
      <p:sp>
        <p:nvSpPr>
          <p:cNvPr id="3" name="Content Placeholder 2">
            <a:extLst>
              <a:ext uri="{FF2B5EF4-FFF2-40B4-BE49-F238E27FC236}">
                <a16:creationId xmlns:a16="http://schemas.microsoft.com/office/drawing/2014/main" id="{6587D2D7-3684-4376-8FC2-12FF2CA36D65}"/>
              </a:ext>
            </a:extLst>
          </p:cNvPr>
          <p:cNvSpPr>
            <a:spLocks noGrp="1"/>
          </p:cNvSpPr>
          <p:nvPr>
            <p:ph sz="quarter" idx="11"/>
          </p:nvPr>
        </p:nvSpPr>
        <p:spPr>
          <a:xfrm>
            <a:off x="838200" y="1122488"/>
            <a:ext cx="10515600" cy="5347855"/>
          </a:xfrm>
        </p:spPr>
        <p:txBody>
          <a:bodyPr/>
          <a:lstStyle/>
          <a:p>
            <a:pPr marL="0" indent="0">
              <a:buNone/>
            </a:pPr>
            <a:r>
              <a:rPr lang="en-US" b="1" dirty="0"/>
              <a:t>Learning Outcomes</a:t>
            </a:r>
          </a:p>
          <a:p>
            <a:pPr marL="0" indent="0">
              <a:buNone/>
            </a:pPr>
            <a:endParaRPr lang="en-US" dirty="0"/>
          </a:p>
          <a:p>
            <a:pPr marL="342900" marR="0" lvl="0" indent="-342900">
              <a:lnSpc>
                <a:spcPct val="115000"/>
              </a:lnSpc>
              <a:spcBef>
                <a:spcPts val="0"/>
              </a:spcBef>
              <a:spcAft>
                <a:spcPts val="0"/>
              </a:spcAft>
              <a:buFont typeface="Symbol" panose="05050102010706020507" pitchFamily="18" charset="2"/>
              <a:buChar char=""/>
              <a:tabLst>
                <a:tab pos="914400" algn="l"/>
                <a:tab pos="1257300" algn="l"/>
                <a:tab pos="1543050" algn="l"/>
              </a:tabLst>
            </a:pPr>
            <a:r>
              <a:rPr lang="en-US" sz="2400" dirty="0">
                <a:effectLst/>
                <a:ea typeface="Calibri" panose="020F0502020204030204" pitchFamily="34" charset="0"/>
                <a:cs typeface="Times New Roman" panose="02020603050405020304" pitchFamily="18" charset="0"/>
              </a:rPr>
              <a:t>LO1 Define marketing metrics. </a:t>
            </a:r>
          </a:p>
          <a:p>
            <a:pPr marL="342900" marR="0" lvl="0" indent="-342900">
              <a:lnSpc>
                <a:spcPct val="115000"/>
              </a:lnSpc>
              <a:spcBef>
                <a:spcPts val="0"/>
              </a:spcBef>
              <a:spcAft>
                <a:spcPts val="0"/>
              </a:spcAft>
              <a:buFont typeface="Symbol" panose="05050102010706020507" pitchFamily="18" charset="2"/>
              <a:buChar char=""/>
              <a:tabLst>
                <a:tab pos="914400" algn="l"/>
                <a:tab pos="1257300" algn="l"/>
                <a:tab pos="1543050" algn="l"/>
              </a:tabLst>
            </a:pPr>
            <a:r>
              <a:rPr lang="en-US" sz="2400" dirty="0">
                <a:effectLst/>
                <a:ea typeface="Calibri" panose="020F0502020204030204" pitchFamily="34" charset="0"/>
                <a:cs typeface="Times New Roman" panose="02020603050405020304" pitchFamily="18" charset="0"/>
              </a:rPr>
              <a:t>LO2 Explain key performance indicators (KPIs).</a:t>
            </a:r>
          </a:p>
          <a:p>
            <a:pPr marL="342900" marR="0" lvl="0" indent="-342900">
              <a:lnSpc>
                <a:spcPct val="115000"/>
              </a:lnSpc>
              <a:spcBef>
                <a:spcPts val="0"/>
              </a:spcBef>
              <a:spcAft>
                <a:spcPts val="0"/>
              </a:spcAft>
              <a:buFont typeface="Symbol" panose="05050102010706020507" pitchFamily="18" charset="2"/>
              <a:buChar char=""/>
              <a:tabLst>
                <a:tab pos="914400" algn="l"/>
                <a:tab pos="1257300" algn="l"/>
                <a:tab pos="1543050" algn="l"/>
              </a:tabLst>
            </a:pPr>
            <a:r>
              <a:rPr lang="en-US" sz="2400" dirty="0">
                <a:effectLst/>
                <a:ea typeface="Calibri" panose="020F0502020204030204" pitchFamily="34" charset="0"/>
                <a:cs typeface="Times New Roman" panose="02020603050405020304" pitchFamily="18" charset="0"/>
              </a:rPr>
              <a:t>LO3 Provide examples of business objective KPIs.</a:t>
            </a:r>
          </a:p>
          <a:p>
            <a:pPr marL="342900" marR="0" lvl="0" indent="-342900">
              <a:lnSpc>
                <a:spcPct val="115000"/>
              </a:lnSpc>
              <a:spcBef>
                <a:spcPts val="0"/>
              </a:spcBef>
              <a:spcAft>
                <a:spcPts val="0"/>
              </a:spcAft>
              <a:buFont typeface="Symbol" panose="05050102010706020507" pitchFamily="18" charset="2"/>
              <a:buChar char=""/>
              <a:tabLst>
                <a:tab pos="914400" algn="l"/>
                <a:tab pos="1257300" algn="l"/>
                <a:tab pos="1543050" algn="l"/>
              </a:tabLst>
            </a:pPr>
            <a:r>
              <a:rPr lang="en-US" sz="2400" dirty="0">
                <a:effectLst/>
                <a:ea typeface="Calibri" panose="020F0502020204030204" pitchFamily="34" charset="0"/>
                <a:cs typeface="Times New Roman" panose="02020603050405020304" pitchFamily="18" charset="0"/>
              </a:rPr>
              <a:t>LO4 Characterize sales/revenue generation KPIs.</a:t>
            </a:r>
          </a:p>
          <a:p>
            <a:pPr marL="342900" marR="0" lvl="0" indent="-342900">
              <a:lnSpc>
                <a:spcPct val="115000"/>
              </a:lnSpc>
              <a:spcBef>
                <a:spcPts val="0"/>
              </a:spcBef>
              <a:spcAft>
                <a:spcPts val="0"/>
              </a:spcAft>
              <a:buFont typeface="Symbol" panose="05050102010706020507" pitchFamily="18" charset="2"/>
              <a:buChar char=""/>
              <a:tabLst>
                <a:tab pos="914400" algn="l"/>
                <a:tab pos="1257300" algn="l"/>
                <a:tab pos="1543050" algn="l"/>
              </a:tabLst>
            </a:pPr>
            <a:r>
              <a:rPr lang="en-US" sz="2400" dirty="0">
                <a:effectLst/>
                <a:ea typeface="Calibri" panose="020F0502020204030204" pitchFamily="34" charset="0"/>
                <a:cs typeface="Times New Roman" panose="02020603050405020304" pitchFamily="18" charset="0"/>
              </a:rPr>
              <a:t>LO5 Provide examples of market share KPIs.</a:t>
            </a:r>
          </a:p>
          <a:p>
            <a:pPr marL="342900" marR="0" lvl="0" indent="-342900">
              <a:lnSpc>
                <a:spcPct val="115000"/>
              </a:lnSpc>
              <a:spcBef>
                <a:spcPts val="0"/>
              </a:spcBef>
              <a:spcAft>
                <a:spcPts val="0"/>
              </a:spcAft>
              <a:buFont typeface="Symbol" panose="05050102010706020507" pitchFamily="18" charset="2"/>
              <a:buChar char=""/>
              <a:tabLst>
                <a:tab pos="914400" algn="l"/>
                <a:tab pos="1257300" algn="l"/>
                <a:tab pos="1543050" algn="l"/>
              </a:tabLst>
            </a:pPr>
            <a:r>
              <a:rPr lang="en-US" sz="2400" dirty="0">
                <a:effectLst/>
                <a:ea typeface="Calibri" panose="020F0502020204030204" pitchFamily="34" charset="0"/>
                <a:cs typeface="Times New Roman" panose="02020603050405020304" pitchFamily="18" charset="0"/>
              </a:rPr>
              <a:t>LO6 Classify and discuss customer support KPIs.</a:t>
            </a:r>
            <a:endParaRPr lang="en-US" dirty="0"/>
          </a:p>
        </p:txBody>
      </p:sp>
    </p:spTree>
    <p:extLst>
      <p:ext uri="{BB962C8B-B14F-4D97-AF65-F5344CB8AC3E}">
        <p14:creationId xmlns:p14="http://schemas.microsoft.com/office/powerpoint/2010/main" val="39376629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F942CB-9E08-3C6C-F6EF-BC02A4A89C19}"/>
              </a:ext>
            </a:extLst>
          </p:cNvPr>
          <p:cNvSpPr>
            <a:spLocks noGrp="1"/>
          </p:cNvSpPr>
          <p:nvPr>
            <p:ph type="title"/>
          </p:nvPr>
        </p:nvSpPr>
        <p:spPr/>
        <p:txBody>
          <a:bodyPr>
            <a:normAutofit fontScale="90000"/>
          </a:bodyPr>
          <a:lstStyle/>
          <a:p>
            <a:r>
              <a:rPr lang="en-US" dirty="0"/>
              <a:t>Key Performance Indicators (KPIs)</a:t>
            </a:r>
          </a:p>
        </p:txBody>
      </p:sp>
      <p:sp>
        <p:nvSpPr>
          <p:cNvPr id="3" name="Content Placeholder 2">
            <a:extLst>
              <a:ext uri="{FF2B5EF4-FFF2-40B4-BE49-F238E27FC236}">
                <a16:creationId xmlns:a16="http://schemas.microsoft.com/office/drawing/2014/main" id="{3C44DA1C-5397-3062-B7F9-C59D0742D1A8}"/>
              </a:ext>
            </a:extLst>
          </p:cNvPr>
          <p:cNvSpPr>
            <a:spLocks noGrp="1"/>
          </p:cNvSpPr>
          <p:nvPr>
            <p:ph sz="quarter" idx="11"/>
          </p:nvPr>
        </p:nvSpPr>
        <p:spPr>
          <a:xfrm>
            <a:off x="838200" y="900545"/>
            <a:ext cx="10515600" cy="2787035"/>
          </a:xfrm>
        </p:spPr>
        <p:txBody>
          <a:bodyPr>
            <a:normAutofit/>
          </a:bodyPr>
          <a:lstStyle/>
          <a:p>
            <a:r>
              <a:rPr lang="en-US" sz="2400" b="1" dirty="0">
                <a:effectLst/>
                <a:ea typeface="Calibri" panose="020F0502020204030204" pitchFamily="34" charset="0"/>
                <a:cs typeface="Times New Roman" panose="02020603050405020304" pitchFamily="18" charset="0"/>
              </a:rPr>
              <a:t>Key performance indicators </a:t>
            </a:r>
            <a:r>
              <a:rPr lang="en-US" sz="2400" dirty="0">
                <a:effectLst/>
                <a:ea typeface="Calibri" panose="020F0502020204030204" pitchFamily="34" charset="0"/>
                <a:cs typeface="Times New Roman" panose="02020603050405020304" pitchFamily="18" charset="0"/>
              </a:rPr>
              <a:t>allow marketers to identify and maintain a focus on the data that counts.</a:t>
            </a:r>
          </a:p>
          <a:p>
            <a:r>
              <a:rPr lang="en-US" sz="2400" dirty="0">
                <a:ea typeface="Calibri" panose="020F0502020204030204" pitchFamily="34" charset="0"/>
                <a:cs typeface="Times New Roman" panose="02020603050405020304" pitchFamily="18" charset="0"/>
              </a:rPr>
              <a:t>Metrics measures what is happening at any point in time, without telling us why.</a:t>
            </a:r>
          </a:p>
          <a:p>
            <a:r>
              <a:rPr lang="en-US" sz="2400" dirty="0">
                <a:effectLst/>
                <a:ea typeface="Calibri" panose="020F0502020204030204" pitchFamily="34" charset="0"/>
                <a:cs typeface="Times New Roman" panose="02020603050405020304" pitchFamily="18" charset="0"/>
              </a:rPr>
              <a:t>KPIs are directly tied to business objectives and have targets and specific time frames that are measured, basically creating a “scorecard” to gauge company standing against the goals.</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4" name="KPIs_ChatGPT">
            <a:hlinkClick r:id="" action="ppaction://media"/>
            <a:extLst>
              <a:ext uri="{FF2B5EF4-FFF2-40B4-BE49-F238E27FC236}">
                <a16:creationId xmlns:a16="http://schemas.microsoft.com/office/drawing/2014/main" id="{89136C55-9FC5-4508-8088-89037B219205}"/>
              </a:ext>
            </a:extLst>
          </p:cNvPr>
          <p:cNvPicPr>
            <a:picLocks noChangeAspect="1"/>
          </p:cNvPicPr>
          <p:nvPr>
            <a:audioFile r:link="rId2"/>
            <p:extLst>
              <p:ext uri="{DAA4B4D4-6D71-4841-9C94-3DE7FCFB9230}">
                <p14:media xmlns:p14="http://schemas.microsoft.com/office/powerpoint/2010/main" r:embed="rId1"/>
              </p:ext>
            </p:extLst>
          </p:nvPr>
        </p:nvPicPr>
        <p:blipFill>
          <a:blip r:embed="rId4"/>
          <a:srcRect/>
          <a:stretch/>
        </p:blipFill>
        <p:spPr>
          <a:xfrm>
            <a:off x="2636376" y="4020361"/>
            <a:ext cx="3657600" cy="649705"/>
          </a:xfrm>
          <a:prstGeom prst="rect">
            <a:avLst/>
          </a:prstGeom>
        </p:spPr>
      </p:pic>
    </p:spTree>
    <p:extLst>
      <p:ext uri="{BB962C8B-B14F-4D97-AF65-F5344CB8AC3E}">
        <p14:creationId xmlns:p14="http://schemas.microsoft.com/office/powerpoint/2010/main" val="3194298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516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05E1D38-D38D-4584-8CCD-6B799968D972}"/>
              </a:ext>
            </a:extLst>
          </p:cNvPr>
          <p:cNvSpPr>
            <a:spLocks noGrp="1"/>
          </p:cNvSpPr>
          <p:nvPr>
            <p:ph type="title"/>
          </p:nvPr>
        </p:nvSpPr>
        <p:spPr/>
        <p:txBody>
          <a:bodyPr>
            <a:normAutofit fontScale="90000"/>
          </a:bodyPr>
          <a:lstStyle/>
          <a:p>
            <a:r>
              <a:rPr lang="en-US" dirty="0"/>
              <a:t>Business-Level KPIs</a:t>
            </a:r>
          </a:p>
        </p:txBody>
      </p:sp>
      <mc:AlternateContent xmlns:mc="http://schemas.openxmlformats.org/markup-compatibility/2006" xmlns:a14="http://schemas.microsoft.com/office/drawing/2010/main">
        <mc:Choice Requires="a14">
          <p:sp>
            <p:nvSpPr>
              <p:cNvPr id="6" name="Content Placeholder 5">
                <a:extLst>
                  <a:ext uri="{FF2B5EF4-FFF2-40B4-BE49-F238E27FC236}">
                    <a16:creationId xmlns:a16="http://schemas.microsoft.com/office/drawing/2014/main" id="{366C8608-DA8C-B86A-5C35-CB81B5A335A4}"/>
                  </a:ext>
                </a:extLst>
              </p:cNvPr>
              <p:cNvSpPr>
                <a:spLocks noGrp="1"/>
              </p:cNvSpPr>
              <p:nvPr>
                <p:ph sz="half" idx="2"/>
              </p:nvPr>
            </p:nvSpPr>
            <p:spPr>
              <a:xfrm>
                <a:off x="725760" y="1010660"/>
                <a:ext cx="5370240" cy="5358055"/>
              </a:xfrm>
            </p:spPr>
            <p:txBody>
              <a:bodyPr>
                <a:normAutofit/>
              </a:bodyPr>
              <a:lstStyle/>
              <a:p>
                <a:r>
                  <a:rPr lang="en-US" sz="2400" dirty="0">
                    <a:solidFill>
                      <a:schemeClr val="accent3"/>
                    </a:solidFill>
                    <a:effectLst/>
                    <a:latin typeface="Calibri" panose="020F0502020204030204" pitchFamily="34" charset="0"/>
                    <a:ea typeface="Calibri" panose="020F0502020204030204" pitchFamily="34" charset="0"/>
                    <a:cs typeface="Calibri" panose="020F0502020204030204" pitchFamily="34" charset="0"/>
                  </a:rPr>
                  <a:t>Total sales/revenue</a:t>
                </a:r>
              </a:p>
              <a:p>
                <a:pPr lvl="1"/>
                <a14:m>
                  <m:oMath xmlns:m="http://schemas.openxmlformats.org/officeDocument/2006/math">
                    <m:r>
                      <m:rPr>
                        <m:sty m:val="p"/>
                      </m:rPr>
                      <a:rPr lang="en-US" sz="1400" smtClean="0">
                        <a:solidFill>
                          <a:schemeClr val="accent3"/>
                        </a:solidFill>
                        <a:effectLst/>
                        <a:latin typeface="Cambria Math" panose="02040503050406030204" pitchFamily="18" charset="0"/>
                        <a:ea typeface="Calibri" panose="020F0502020204030204" pitchFamily="34" charset="0"/>
                        <a:cs typeface="Times New Roman" panose="02020603050405020304" pitchFamily="18" charset="0"/>
                      </a:rPr>
                      <m:t>Sales</m:t>
                    </m:r>
                    <m:r>
                      <a:rPr lang="en-US" sz="1400" smtClean="0">
                        <a:solidFill>
                          <a:schemeClr val="accent3"/>
                        </a:solidFill>
                        <a:effectLst/>
                        <a:latin typeface="Cambria Math" panose="02040503050406030204" pitchFamily="18" charset="0"/>
                        <a:ea typeface="Calibri" panose="020F0502020204030204" pitchFamily="34" charset="0"/>
                        <a:cs typeface="Times New Roman" panose="02020603050405020304" pitchFamily="18" charset="0"/>
                      </a:rPr>
                      <m:t> </m:t>
                    </m:r>
                    <m:r>
                      <m:rPr>
                        <m:sty m:val="p"/>
                      </m:rPr>
                      <a:rPr lang="en-US" sz="1400" smtClean="0">
                        <a:solidFill>
                          <a:schemeClr val="accent3"/>
                        </a:solidFill>
                        <a:effectLst/>
                        <a:latin typeface="Cambria Math" panose="02040503050406030204" pitchFamily="18" charset="0"/>
                        <a:ea typeface="Calibri" panose="020F0502020204030204" pitchFamily="34" charset="0"/>
                        <a:cs typeface="Times New Roman" panose="02020603050405020304" pitchFamily="18" charset="0"/>
                      </a:rPr>
                      <m:t>versus</m:t>
                    </m:r>
                    <m:r>
                      <a:rPr lang="en-US" sz="1400" smtClean="0">
                        <a:solidFill>
                          <a:schemeClr val="accent3"/>
                        </a:solidFill>
                        <a:effectLst/>
                        <a:latin typeface="Cambria Math" panose="02040503050406030204" pitchFamily="18" charset="0"/>
                        <a:ea typeface="Calibri" panose="020F0502020204030204" pitchFamily="34" charset="0"/>
                        <a:cs typeface="Times New Roman" panose="02020603050405020304" pitchFamily="18" charset="0"/>
                      </a:rPr>
                      <m:t> </m:t>
                    </m:r>
                    <m:r>
                      <m:rPr>
                        <m:sty m:val="p"/>
                      </m:rPr>
                      <a:rPr lang="en-US" sz="1400" smtClean="0">
                        <a:solidFill>
                          <a:schemeClr val="accent3"/>
                        </a:solidFill>
                        <a:effectLst/>
                        <a:latin typeface="Cambria Math" panose="02040503050406030204" pitchFamily="18" charset="0"/>
                        <a:ea typeface="Calibri" panose="020F0502020204030204" pitchFamily="34" charset="0"/>
                        <a:cs typeface="Times New Roman" panose="02020603050405020304" pitchFamily="18" charset="0"/>
                      </a:rPr>
                      <m:t>Revenue</m:t>
                    </m:r>
                    <m:r>
                      <a:rPr lang="en-US" sz="1400" smtClean="0">
                        <a:solidFill>
                          <a:schemeClr val="accent3"/>
                        </a:solidFill>
                        <a:effectLst/>
                        <a:latin typeface="Cambria Math" panose="02040503050406030204" pitchFamily="18" charset="0"/>
                        <a:ea typeface="Calibri" panose="020F0502020204030204" pitchFamily="34" charset="0"/>
                        <a:cs typeface="Times New Roman" panose="02020603050405020304" pitchFamily="18" charset="0"/>
                      </a:rPr>
                      <m:t> =</m:t>
                    </m:r>
                    <m:d>
                      <m:dPr>
                        <m:ctrlPr>
                          <a:rPr lang="en-US" sz="1400" i="1">
                            <a:solidFill>
                              <a:schemeClr val="accent3"/>
                            </a:solidFill>
                            <a:effectLst/>
                            <a:latin typeface="Cambria Math" panose="02040503050406030204" pitchFamily="18" charset="0"/>
                            <a:ea typeface="Calibri" panose="020F0502020204030204" pitchFamily="34" charset="0"/>
                            <a:cs typeface="Times New Roman" panose="02020603050405020304" pitchFamily="18" charset="0"/>
                          </a:rPr>
                        </m:ctrlPr>
                      </m:dPr>
                      <m:e>
                        <m:f>
                          <m:fPr>
                            <m:ctrlPr>
                              <a:rPr lang="en-US" sz="1400" i="1">
                                <a:solidFill>
                                  <a:schemeClr val="accent3"/>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1400">
                                <a:solidFill>
                                  <a:schemeClr val="accent3"/>
                                </a:solidFill>
                                <a:effectLst/>
                                <a:latin typeface="Cambria Math" panose="02040503050406030204" pitchFamily="18" charset="0"/>
                                <a:ea typeface="Calibri" panose="020F0502020204030204" pitchFamily="34" charset="0"/>
                                <a:cs typeface="Times New Roman" panose="02020603050405020304" pitchFamily="18" charset="0"/>
                              </a:rPr>
                              <m:t>2022 </m:t>
                            </m:r>
                            <m:r>
                              <m:rPr>
                                <m:sty m:val="p"/>
                              </m:rPr>
                              <a:rPr lang="en-US" sz="1400">
                                <a:solidFill>
                                  <a:schemeClr val="accent3"/>
                                </a:solidFill>
                                <a:effectLst/>
                                <a:latin typeface="Cambria Math" panose="02040503050406030204" pitchFamily="18" charset="0"/>
                                <a:ea typeface="Calibri" panose="020F0502020204030204" pitchFamily="34" charset="0"/>
                                <a:cs typeface="Times New Roman" panose="02020603050405020304" pitchFamily="18" charset="0"/>
                              </a:rPr>
                              <m:t>Revenue</m:t>
                            </m:r>
                          </m:num>
                          <m:den>
                            <m:r>
                              <a:rPr lang="en-US" sz="1400">
                                <a:solidFill>
                                  <a:schemeClr val="accent3"/>
                                </a:solidFill>
                                <a:effectLst/>
                                <a:latin typeface="Cambria Math" panose="02040503050406030204" pitchFamily="18" charset="0"/>
                                <a:ea typeface="Calibri" panose="020F0502020204030204" pitchFamily="34" charset="0"/>
                                <a:cs typeface="Times New Roman" panose="02020603050405020304" pitchFamily="18" charset="0"/>
                              </a:rPr>
                              <m:t>2021 </m:t>
                            </m:r>
                            <m:r>
                              <m:rPr>
                                <m:sty m:val="p"/>
                              </m:rPr>
                              <a:rPr lang="en-US" sz="1400">
                                <a:solidFill>
                                  <a:schemeClr val="accent3"/>
                                </a:solidFill>
                                <a:effectLst/>
                                <a:latin typeface="Cambria Math" panose="02040503050406030204" pitchFamily="18" charset="0"/>
                                <a:ea typeface="Calibri" panose="020F0502020204030204" pitchFamily="34" charset="0"/>
                                <a:cs typeface="Times New Roman" panose="02020603050405020304" pitchFamily="18" charset="0"/>
                              </a:rPr>
                              <m:t>Revenue</m:t>
                            </m:r>
                          </m:den>
                        </m:f>
                        <m:r>
                          <a:rPr lang="en-US" sz="1400" i="1">
                            <a:solidFill>
                              <a:schemeClr val="accent3"/>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1400">
                            <a:solidFill>
                              <a:schemeClr val="accent3"/>
                            </a:solidFill>
                            <a:effectLst/>
                            <a:latin typeface="Cambria Math" panose="02040503050406030204" pitchFamily="18" charset="0"/>
                            <a:ea typeface="Calibri" panose="020F0502020204030204" pitchFamily="34" charset="0"/>
                            <a:cs typeface="Times New Roman" panose="02020603050405020304" pitchFamily="18" charset="0"/>
                          </a:rPr>
                          <m:t>1 </m:t>
                        </m:r>
                      </m:e>
                    </m:d>
                    <m:r>
                      <a:rPr lang="en-US" sz="1400">
                        <a:solidFill>
                          <a:schemeClr val="accent3"/>
                        </a:solidFill>
                        <a:effectLst/>
                        <a:latin typeface="Cambria Math" panose="02040503050406030204" pitchFamily="18" charset="0"/>
                        <a:ea typeface="Calibri" panose="020F0502020204030204" pitchFamily="34" charset="0"/>
                        <a:cs typeface="Times New Roman" panose="02020603050405020304" pitchFamily="18" charset="0"/>
                      </a:rPr>
                      <m:t>⤫ 100 = </m:t>
                    </m:r>
                    <m:r>
                      <a:rPr lang="en-US" sz="1400" i="1">
                        <a:solidFill>
                          <a:schemeClr val="accent3"/>
                        </a:solidFill>
                        <a:effectLst/>
                        <a:latin typeface="Cambria Math" panose="02040503050406030204" pitchFamily="18" charset="0"/>
                        <a:ea typeface="Calibri" panose="020F0502020204030204" pitchFamily="34" charset="0"/>
                        <a:cs typeface="Times New Roman" panose="02020603050405020304" pitchFamily="18" charset="0"/>
                      </a:rPr>
                      <m:t>𝑥𝑥</m:t>
                    </m:r>
                    <m:r>
                      <a:rPr lang="en-US" sz="1400">
                        <a:solidFill>
                          <a:schemeClr val="accent3"/>
                        </a:solidFill>
                        <a:effectLst/>
                        <a:latin typeface="Cambria Math" panose="02040503050406030204" pitchFamily="18" charset="0"/>
                        <a:ea typeface="Calibri" panose="020F0502020204030204" pitchFamily="34" charset="0"/>
                        <a:cs typeface="Times New Roman" panose="02020603050405020304" pitchFamily="18" charset="0"/>
                      </a:rPr>
                      <m:t>%</m:t>
                    </m:r>
                  </m:oMath>
                </a14:m>
                <a:endParaRPr lang="en-US" sz="1400" dirty="0">
                  <a:solidFill>
                    <a:schemeClr val="accent3"/>
                  </a:solidFill>
                  <a:effectLst/>
                  <a:latin typeface="Calibri" panose="020F0502020204030204" pitchFamily="34" charset="0"/>
                  <a:ea typeface="Calibri" panose="020F0502020204030204" pitchFamily="34" charset="0"/>
                  <a:cs typeface="Times New Roman" panose="02020603050405020304" pitchFamily="18" charset="0"/>
                </a:endParaRPr>
              </a:p>
              <a:p>
                <a:pPr lvl="1"/>
                <a:r>
                  <a:rPr lang="en-US" sz="2000" dirty="0">
                    <a:solidFill>
                      <a:schemeClr val="accent3"/>
                    </a:solidFill>
                    <a:latin typeface="Calibri" panose="020F0502020204030204" pitchFamily="34" charset="0"/>
                    <a:cs typeface="Calibri" panose="020F0502020204030204" pitchFamily="34" charset="0"/>
                  </a:rPr>
                  <a:t>Measures sales and revenue during a specific time to gauge increase or decrease</a:t>
                </a:r>
                <a:endParaRPr lang="en-US" sz="2000" dirty="0">
                  <a:solidFill>
                    <a:schemeClr val="accent3"/>
                  </a:solidFill>
                  <a:effectLst/>
                  <a:latin typeface="Calibri" panose="020F0502020204030204" pitchFamily="34" charset="0"/>
                  <a:ea typeface="Calibri" panose="020F0502020204030204" pitchFamily="34" charset="0"/>
                  <a:cs typeface="Calibri" panose="020F0502020204030204" pitchFamily="34" charset="0"/>
                </a:endParaRPr>
              </a:p>
              <a:p>
                <a:r>
                  <a:rPr lang="en-US" sz="2400" dirty="0">
                    <a:solidFill>
                      <a:schemeClr val="accent3"/>
                    </a:solidFill>
                    <a:latin typeface="Calibri" panose="020F0502020204030204" pitchFamily="34" charset="0"/>
                    <a:ea typeface="Calibri" panose="020F0502020204030204" pitchFamily="34" charset="0"/>
                    <a:cs typeface="Calibri" panose="020F0502020204030204" pitchFamily="34" charset="0"/>
                  </a:rPr>
                  <a:t>New/incremental sales revenue</a:t>
                </a:r>
              </a:p>
              <a:p>
                <a:pPr lvl="1"/>
                <a:r>
                  <a:rPr lang="en-US" sz="2000" dirty="0">
                    <a:solidFill>
                      <a:schemeClr val="accent3"/>
                    </a:solidFill>
                    <a:latin typeface="Calibri" panose="020F0502020204030204" pitchFamily="34" charset="0"/>
                    <a:ea typeface="Calibri" panose="020F0502020204030204" pitchFamily="34" charset="0"/>
                    <a:cs typeface="Calibri" panose="020F0502020204030204" pitchFamily="34" charset="0"/>
                  </a:rPr>
                  <a:t>Measures new sales versus repeat sales</a:t>
                </a:r>
              </a:p>
              <a:p>
                <a:pPr lvl="1"/>
                <a:r>
                  <a:rPr lang="en-US" sz="2000" dirty="0">
                    <a:solidFill>
                      <a:schemeClr val="accent3"/>
                    </a:solidFill>
                    <a:latin typeface="Calibri" panose="020F0502020204030204" pitchFamily="34" charset="0"/>
                    <a:ea typeface="Calibri" panose="020F0502020204030204" pitchFamily="34" charset="0"/>
                    <a:cs typeface="Calibri" panose="020F0502020204030204" pitchFamily="34" charset="0"/>
                  </a:rPr>
                  <a:t>Prompts promotional decisions</a:t>
                </a:r>
              </a:p>
              <a:p>
                <a:r>
                  <a:rPr lang="en-US" sz="2400" dirty="0">
                    <a:solidFill>
                      <a:schemeClr val="accent3"/>
                    </a:solidFill>
                    <a:effectLst/>
                    <a:latin typeface="Calibri" panose="020F0502020204030204" pitchFamily="34" charset="0"/>
                    <a:ea typeface="Calibri" panose="020F0502020204030204" pitchFamily="34" charset="0"/>
                    <a:cs typeface="Calibri" panose="020F0502020204030204" pitchFamily="34" charset="0"/>
                  </a:rPr>
                  <a:t>Profitability</a:t>
                </a:r>
              </a:p>
              <a:p>
                <a:pPr lvl="1"/>
                <a:r>
                  <a:rPr lang="en-US" sz="2000" dirty="0">
                    <a:solidFill>
                      <a:schemeClr val="accent3"/>
                    </a:solidFill>
                    <a:latin typeface="Calibri" panose="020F0502020204030204" pitchFamily="34" charset="0"/>
                    <a:ea typeface="Calibri" panose="020F0502020204030204" pitchFamily="34" charset="0"/>
                    <a:cs typeface="Calibri" panose="020F0502020204030204" pitchFamily="34" charset="0"/>
                  </a:rPr>
                  <a:t>Measures the company’s efficiency in converting sales and revenue into gross profit</a:t>
                </a:r>
              </a:p>
              <a:p>
                <a:pPr lvl="1"/>
                <a:r>
                  <a:rPr lang="en-US" dirty="0">
                    <a:solidFill>
                      <a:schemeClr val="accent3"/>
                    </a:solidFill>
                    <a:effectLst/>
                    <a:latin typeface="Calibri" panose="020F0502020204030204" pitchFamily="34" charset="0"/>
                    <a:ea typeface="Calibri" panose="020F0502020204030204" pitchFamily="34" charset="0"/>
                    <a:cs typeface="Calibri" panose="020F0502020204030204" pitchFamily="34" charset="0"/>
                  </a:rPr>
                  <a:t>Uses gross margin as a percentage of sales</a:t>
                </a:r>
              </a:p>
            </p:txBody>
          </p:sp>
        </mc:Choice>
        <mc:Fallback xmlns="">
          <p:sp>
            <p:nvSpPr>
              <p:cNvPr id="6" name="Content Placeholder 5">
                <a:extLst>
                  <a:ext uri="{FF2B5EF4-FFF2-40B4-BE49-F238E27FC236}">
                    <a16:creationId xmlns:a16="http://schemas.microsoft.com/office/drawing/2014/main" id="{366C8608-DA8C-B86A-5C35-CB81B5A335A4}"/>
                  </a:ext>
                </a:extLst>
              </p:cNvPr>
              <p:cNvSpPr>
                <a:spLocks noGrp="1" noRot="1" noChangeAspect="1" noMove="1" noResize="1" noEditPoints="1" noAdjustHandles="1" noChangeArrowheads="1" noChangeShapeType="1" noTextEdit="1"/>
              </p:cNvSpPr>
              <p:nvPr>
                <p:ph sz="half" idx="2"/>
              </p:nvPr>
            </p:nvSpPr>
            <p:spPr>
              <a:xfrm>
                <a:off x="725760" y="1010660"/>
                <a:ext cx="5370240" cy="5358055"/>
              </a:xfrm>
              <a:blipFill>
                <a:blip r:embed="rId2"/>
                <a:stretch>
                  <a:fillRect l="-1476" t="-1593" r="-114"/>
                </a:stretch>
              </a:blipFill>
            </p:spPr>
            <p:txBody>
              <a:bodyPr/>
              <a:lstStyle/>
              <a:p>
                <a:r>
                  <a:rPr lang="en-IN">
                    <a:noFill/>
                  </a:rPr>
                  <a:t> </a:t>
                </a:r>
              </a:p>
            </p:txBody>
          </p:sp>
        </mc:Fallback>
      </mc:AlternateContent>
      <p:pic>
        <p:nvPicPr>
          <p:cNvPr id="7" name="Content Placeholder 6" descr="Business-Level K P Is include profitability, total sales or revenue, and new or incremental sales revenue.">
            <a:extLst>
              <a:ext uri="{FF2B5EF4-FFF2-40B4-BE49-F238E27FC236}">
                <a16:creationId xmlns:a16="http://schemas.microsoft.com/office/drawing/2014/main" id="{4B2EE2D2-0426-E41E-EC53-C2C67321F14F}"/>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6077716" y="2502568"/>
            <a:ext cx="4953328" cy="2562066"/>
          </a:xfrm>
          <a:prstGeom prst="rect">
            <a:avLst/>
          </a:prstGeom>
          <a:noFill/>
          <a:ln>
            <a:noFill/>
          </a:ln>
        </p:spPr>
      </p:pic>
      <p:sp>
        <p:nvSpPr>
          <p:cNvPr id="9" name="TextBox 8">
            <a:extLst>
              <a:ext uri="{FF2B5EF4-FFF2-40B4-BE49-F238E27FC236}">
                <a16:creationId xmlns:a16="http://schemas.microsoft.com/office/drawing/2014/main" id="{935C0817-78DE-E36A-9C65-57627742B263}"/>
              </a:ext>
            </a:extLst>
          </p:cNvPr>
          <p:cNvSpPr txBox="1"/>
          <p:nvPr/>
        </p:nvSpPr>
        <p:spPr>
          <a:xfrm>
            <a:off x="5907360" y="5521906"/>
            <a:ext cx="5294041" cy="634533"/>
          </a:xfrm>
          <a:prstGeom prst="rect">
            <a:avLst/>
          </a:prstGeom>
          <a:noFill/>
        </p:spPr>
        <p:txBody>
          <a:bodyPr wrap="square">
            <a:spAutoFit/>
          </a:bodyPr>
          <a:lstStyle/>
          <a:p>
            <a:pPr marL="0" marR="0">
              <a:lnSpc>
                <a:spcPct val="115000"/>
              </a:lnSpc>
              <a:spcBef>
                <a:spcPts val="600"/>
              </a:spcBef>
              <a:spcAft>
                <a:spcPts val="600"/>
              </a:spcAft>
            </a:pPr>
            <a:r>
              <a:rPr lang="en-US" sz="1600" b="1" dirty="0">
                <a:solidFill>
                  <a:srgbClr val="464846"/>
                </a:solidFill>
                <a:effectLst/>
                <a:latin typeface="Arial" panose="020B0604020202020204" pitchFamily="34" charset="0"/>
                <a:ea typeface="Calibri" panose="020F0502020204030204" pitchFamily="34" charset="0"/>
                <a:cs typeface="Arial" panose="020B0604020202020204" pitchFamily="34" charset="0"/>
              </a:rPr>
              <a:t>Figure 2.12 </a:t>
            </a:r>
            <a:r>
              <a:rPr lang="en-US" sz="1600" dirty="0">
                <a:solidFill>
                  <a:srgbClr val="464846"/>
                </a:solidFill>
                <a:effectLst/>
                <a:latin typeface="Arial" panose="020B0604020202020204" pitchFamily="34" charset="0"/>
                <a:ea typeface="Calibri" panose="020F0502020204030204" pitchFamily="34" charset="0"/>
                <a:cs typeface="Arial" panose="020B0604020202020204" pitchFamily="34" charset="0"/>
              </a:rPr>
              <a:t>Business-Level KPIs (attribution: Copyright Rice University, OpenStax, under CC BY 4.0 license)</a:t>
            </a:r>
          </a:p>
        </p:txBody>
      </p:sp>
    </p:spTree>
    <p:extLst>
      <p:ext uri="{BB962C8B-B14F-4D97-AF65-F5344CB8AC3E}">
        <p14:creationId xmlns:p14="http://schemas.microsoft.com/office/powerpoint/2010/main" val="23972989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1E31750-E2E5-03BF-97F0-C48B2F459DFF}"/>
              </a:ext>
            </a:extLst>
          </p:cNvPr>
          <p:cNvSpPr>
            <a:spLocks noGrp="1"/>
          </p:cNvSpPr>
          <p:nvPr>
            <p:ph type="title"/>
          </p:nvPr>
        </p:nvSpPr>
        <p:spPr/>
        <p:txBody>
          <a:bodyPr>
            <a:normAutofit fontScale="90000"/>
          </a:bodyPr>
          <a:lstStyle/>
          <a:p>
            <a:r>
              <a:rPr lang="en-US" dirty="0"/>
              <a:t>Sales/Revenue Generation KPIs</a:t>
            </a:r>
          </a:p>
        </p:txBody>
      </p:sp>
      <p:sp>
        <p:nvSpPr>
          <p:cNvPr id="5" name="Content Placeholder 4">
            <a:extLst>
              <a:ext uri="{FF2B5EF4-FFF2-40B4-BE49-F238E27FC236}">
                <a16:creationId xmlns:a16="http://schemas.microsoft.com/office/drawing/2014/main" id="{412994A1-693D-D0EA-E014-55C70D721682}"/>
              </a:ext>
            </a:extLst>
          </p:cNvPr>
          <p:cNvSpPr>
            <a:spLocks noGrp="1"/>
          </p:cNvSpPr>
          <p:nvPr>
            <p:ph sz="half" idx="1"/>
          </p:nvPr>
        </p:nvSpPr>
        <p:spPr/>
        <p:txBody>
          <a:bodyPr/>
          <a:lstStyle/>
          <a:p>
            <a:r>
              <a:rPr lang="en-US" b="1" dirty="0"/>
              <a:t>Average revenue per customer</a:t>
            </a:r>
          </a:p>
          <a:p>
            <a:pPr lvl="1"/>
            <a:r>
              <a:rPr lang="en-US" dirty="0">
                <a:solidFill>
                  <a:schemeClr val="accent3"/>
                </a:solidFill>
              </a:rPr>
              <a:t>Total revenue divided by number of customers</a:t>
            </a:r>
          </a:p>
          <a:p>
            <a:r>
              <a:rPr lang="en-US" b="1" dirty="0"/>
              <a:t>New customer acquisition</a:t>
            </a:r>
          </a:p>
          <a:p>
            <a:pPr lvl="1"/>
            <a:r>
              <a:rPr lang="en-US" dirty="0">
                <a:solidFill>
                  <a:schemeClr val="accent3"/>
                </a:solidFill>
              </a:rPr>
              <a:t>Total cost of sales and marketing efforts divided by number of new customers, measured during a specific period</a:t>
            </a:r>
          </a:p>
          <a:p>
            <a:r>
              <a:rPr lang="en-US" b="1" dirty="0"/>
              <a:t>Customer retention rates</a:t>
            </a:r>
          </a:p>
          <a:p>
            <a:pPr lvl="1"/>
            <a:r>
              <a:rPr lang="en-US" dirty="0">
                <a:solidFill>
                  <a:schemeClr val="accent3"/>
                </a:solidFill>
              </a:rPr>
              <a:t>Measures the percentage of customers who have purchased in the past</a:t>
            </a:r>
          </a:p>
        </p:txBody>
      </p:sp>
      <p:pic>
        <p:nvPicPr>
          <p:cNvPr id="7" name="Content Placeholder 6" descr="Sales or revenue generation K P Is include average revenue per customer, customer retention rates, and new customer acquisition.">
            <a:extLst>
              <a:ext uri="{FF2B5EF4-FFF2-40B4-BE49-F238E27FC236}">
                <a16:creationId xmlns:a16="http://schemas.microsoft.com/office/drawing/2014/main" id="{9383CF68-CA9E-DF44-EF05-1C1C95F980E8}"/>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735336" y="1444311"/>
            <a:ext cx="3941262" cy="3592909"/>
          </a:xfrm>
          <a:prstGeom prst="rect">
            <a:avLst/>
          </a:prstGeom>
        </p:spPr>
      </p:pic>
      <p:sp>
        <p:nvSpPr>
          <p:cNvPr id="9" name="TextBox 8">
            <a:extLst>
              <a:ext uri="{FF2B5EF4-FFF2-40B4-BE49-F238E27FC236}">
                <a16:creationId xmlns:a16="http://schemas.microsoft.com/office/drawing/2014/main" id="{8AF59B46-662B-DB33-17D6-B096331E6647}"/>
              </a:ext>
            </a:extLst>
          </p:cNvPr>
          <p:cNvSpPr txBox="1"/>
          <p:nvPr/>
        </p:nvSpPr>
        <p:spPr>
          <a:xfrm>
            <a:off x="6735336" y="5322057"/>
            <a:ext cx="4502303" cy="923843"/>
          </a:xfrm>
          <a:prstGeom prst="rect">
            <a:avLst/>
          </a:prstGeom>
          <a:noFill/>
        </p:spPr>
        <p:txBody>
          <a:bodyPr wrap="square">
            <a:spAutoFit/>
          </a:bodyPr>
          <a:lstStyle/>
          <a:p>
            <a:pPr marL="0" marR="0">
              <a:lnSpc>
                <a:spcPct val="115000"/>
              </a:lnSpc>
              <a:spcBef>
                <a:spcPts val="0"/>
              </a:spcBef>
              <a:spcAft>
                <a:spcPts val="0"/>
              </a:spcAft>
              <a:tabLst>
                <a:tab pos="1200150" algn="l"/>
                <a:tab pos="1371600" algn="l"/>
                <a:tab pos="1543050" algn="l"/>
              </a:tabLst>
            </a:pPr>
            <a:r>
              <a:rPr lang="en-US" sz="1600" b="1" dirty="0">
                <a:solidFill>
                  <a:srgbClr val="464846"/>
                </a:solidFill>
                <a:effectLst/>
                <a:latin typeface="Arial" panose="020B0604020202020204" pitchFamily="34" charset="0"/>
                <a:ea typeface="Calibri" panose="020F0502020204030204" pitchFamily="34" charset="0"/>
                <a:cs typeface="Arial" panose="020B0604020202020204" pitchFamily="34" charset="0"/>
              </a:rPr>
              <a:t>Figure 2.13 </a:t>
            </a:r>
            <a:r>
              <a:rPr lang="en-US" sz="1600" dirty="0">
                <a:solidFill>
                  <a:srgbClr val="464846"/>
                </a:solidFill>
                <a:effectLst/>
                <a:latin typeface="Arial" panose="020B0604020202020204" pitchFamily="34" charset="0"/>
                <a:ea typeface="Calibri" panose="020F0502020204030204" pitchFamily="34" charset="0"/>
                <a:cs typeface="Arial" panose="020B0604020202020204" pitchFamily="34" charset="0"/>
              </a:rPr>
              <a:t>Sales/Revenue Generation KPIs (attribution: Copyright Rice University, OpenStax, under CC BY 4.0 license)</a:t>
            </a:r>
          </a:p>
        </p:txBody>
      </p:sp>
    </p:spTree>
    <p:extLst>
      <p:ext uri="{BB962C8B-B14F-4D97-AF65-F5344CB8AC3E}">
        <p14:creationId xmlns:p14="http://schemas.microsoft.com/office/powerpoint/2010/main" val="25152319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B332AEC-26FC-E853-B750-94D2EAF27E8B}"/>
              </a:ext>
            </a:extLst>
          </p:cNvPr>
          <p:cNvSpPr>
            <a:spLocks noGrp="1"/>
          </p:cNvSpPr>
          <p:nvPr>
            <p:ph type="title"/>
          </p:nvPr>
        </p:nvSpPr>
        <p:spPr/>
        <p:txBody>
          <a:bodyPr>
            <a:normAutofit fontScale="90000"/>
          </a:bodyPr>
          <a:lstStyle/>
          <a:p>
            <a:r>
              <a:rPr lang="en-US" dirty="0"/>
              <a:t>Examples of Market Share KPIs</a:t>
            </a:r>
          </a:p>
        </p:txBody>
      </p:sp>
      <mc:AlternateContent xmlns:mc="http://schemas.openxmlformats.org/markup-compatibility/2006" xmlns:a14="http://schemas.microsoft.com/office/drawing/2010/main">
        <mc:Choice Requires="a14">
          <p:sp>
            <p:nvSpPr>
              <p:cNvPr id="6" name="Content Placeholder 5">
                <a:extLst>
                  <a:ext uri="{FF2B5EF4-FFF2-40B4-BE49-F238E27FC236}">
                    <a16:creationId xmlns:a16="http://schemas.microsoft.com/office/drawing/2014/main" id="{6FDDF9B4-6CD5-3599-D8FC-210C0984B4D4}"/>
                  </a:ext>
                </a:extLst>
              </p:cNvPr>
              <p:cNvSpPr>
                <a:spLocks noGrp="1"/>
              </p:cNvSpPr>
              <p:nvPr>
                <p:ph sz="quarter" idx="11"/>
              </p:nvPr>
            </p:nvSpPr>
            <p:spPr/>
            <p:txBody>
              <a:bodyPr/>
              <a:lstStyle/>
              <a:p>
                <a:r>
                  <a:rPr lang="en-US" sz="2400" b="1" dirty="0">
                    <a:solidFill>
                      <a:schemeClr val="accent3"/>
                    </a:solidFill>
                  </a:rPr>
                  <a:t>Market share in a category</a:t>
                </a:r>
              </a:p>
              <a:p>
                <a:pPr lvl="1"/>
                <a:r>
                  <a:rPr lang="en-US" sz="2000" dirty="0">
                    <a:solidFill>
                      <a:schemeClr val="accent3"/>
                    </a:solidFill>
                  </a:rPr>
                  <a:t>Measures positive or negative performance</a:t>
                </a:r>
              </a:p>
              <a:p>
                <a:pPr lvl="1"/>
                <a:r>
                  <a:rPr lang="en-US" sz="2000" dirty="0">
                    <a:solidFill>
                      <a:schemeClr val="accent3"/>
                    </a:solidFill>
                  </a:rPr>
                  <a:t>Calculated by dividing the company category sales by the total category sales in the market</a:t>
                </a:r>
              </a:p>
              <a:p>
                <a:pPr lvl="1"/>
                <a:r>
                  <a:rPr lang="en-US" sz="2000" dirty="0">
                    <a:solidFill>
                      <a:schemeClr val="accent3"/>
                    </a:solidFill>
                  </a:rPr>
                  <a:t>Does not tell the complete story</a:t>
                </a:r>
              </a:p>
              <a:p>
                <a:r>
                  <a:rPr lang="en-US" sz="2400" b="1" dirty="0">
                    <a:solidFill>
                      <a:schemeClr val="accent3"/>
                    </a:solidFill>
                  </a:rPr>
                  <a:t>Relative market share</a:t>
                </a:r>
              </a:p>
              <a:p>
                <a:pPr lvl="1"/>
                <a14:m>
                  <m:oMath xmlns:m="http://schemas.openxmlformats.org/officeDocument/2006/math">
                    <m:r>
                      <a:rPr lang="en-US" sz="2000" smtClean="0">
                        <a:solidFill>
                          <a:schemeClr val="accent3"/>
                        </a:solidFill>
                        <a:effectLst/>
                        <a:latin typeface="Cambria Math" panose="02040503050406030204" pitchFamily="18" charset="0"/>
                        <a:ea typeface="Calibri" panose="020F0502020204030204" pitchFamily="34" charset="0"/>
                        <a:cs typeface="Times New Roman" panose="02020603050405020304" pitchFamily="18" charset="0"/>
                      </a:rPr>
                      <m:t>5% ÷ 13% = 38% </m:t>
                    </m:r>
                    <m:r>
                      <m:rPr>
                        <m:sty m:val="p"/>
                      </m:rPr>
                      <a:rPr lang="en-US" sz="2000" smtClean="0">
                        <a:solidFill>
                          <a:schemeClr val="accent3"/>
                        </a:solidFill>
                        <a:effectLst/>
                        <a:latin typeface="Cambria Math" panose="02040503050406030204" pitchFamily="18" charset="0"/>
                        <a:ea typeface="Calibri" panose="020F0502020204030204" pitchFamily="34" charset="0"/>
                        <a:cs typeface="Times New Roman" panose="02020603050405020304" pitchFamily="18" charset="0"/>
                      </a:rPr>
                      <m:t>Relative</m:t>
                    </m:r>
                    <m:r>
                      <a:rPr lang="en-US" sz="2000" smtClean="0">
                        <a:solidFill>
                          <a:schemeClr val="accent3"/>
                        </a:solidFill>
                        <a:effectLst/>
                        <a:latin typeface="Cambria Math" panose="02040503050406030204" pitchFamily="18" charset="0"/>
                        <a:ea typeface="Calibri" panose="020F0502020204030204" pitchFamily="34" charset="0"/>
                        <a:cs typeface="Times New Roman" panose="02020603050405020304" pitchFamily="18" charset="0"/>
                      </a:rPr>
                      <m:t> </m:t>
                    </m:r>
                    <m:r>
                      <m:rPr>
                        <m:sty m:val="p"/>
                      </m:rPr>
                      <a:rPr lang="en-US" sz="2000" smtClean="0">
                        <a:solidFill>
                          <a:schemeClr val="accent3"/>
                        </a:solidFill>
                        <a:effectLst/>
                        <a:latin typeface="Cambria Math" panose="02040503050406030204" pitchFamily="18" charset="0"/>
                        <a:ea typeface="Calibri" panose="020F0502020204030204" pitchFamily="34" charset="0"/>
                        <a:cs typeface="Times New Roman" panose="02020603050405020304" pitchFamily="18" charset="0"/>
                      </a:rPr>
                      <m:t>Market</m:t>
                    </m:r>
                    <m:r>
                      <a:rPr lang="en-US" sz="2000" smtClean="0">
                        <a:solidFill>
                          <a:schemeClr val="accent3"/>
                        </a:solidFill>
                        <a:effectLst/>
                        <a:latin typeface="Cambria Math" panose="02040503050406030204" pitchFamily="18" charset="0"/>
                        <a:ea typeface="Calibri" panose="020F0502020204030204" pitchFamily="34" charset="0"/>
                        <a:cs typeface="Times New Roman" panose="02020603050405020304" pitchFamily="18" charset="0"/>
                      </a:rPr>
                      <m:t> </m:t>
                    </m:r>
                    <m:r>
                      <m:rPr>
                        <m:sty m:val="p"/>
                      </m:rPr>
                      <a:rPr lang="en-US" sz="2000" smtClean="0">
                        <a:solidFill>
                          <a:schemeClr val="accent3"/>
                        </a:solidFill>
                        <a:effectLst/>
                        <a:latin typeface="Cambria Math" panose="02040503050406030204" pitchFamily="18" charset="0"/>
                        <a:ea typeface="Calibri" panose="020F0502020204030204" pitchFamily="34" charset="0"/>
                        <a:cs typeface="Times New Roman" panose="02020603050405020304" pitchFamily="18" charset="0"/>
                      </a:rPr>
                      <m:t>Share</m:t>
                    </m:r>
                  </m:oMath>
                </a14:m>
                <a:endParaRPr lang="en-US" sz="2000" dirty="0">
                  <a:solidFill>
                    <a:schemeClr val="accent3"/>
                  </a:solidFill>
                  <a:effectLst/>
                  <a:latin typeface="Calibri" panose="020F0502020204030204" pitchFamily="34" charset="0"/>
                  <a:ea typeface="Calibri" panose="020F0502020204030204" pitchFamily="34" charset="0"/>
                  <a:cs typeface="Times New Roman" panose="02020603050405020304" pitchFamily="18" charset="0"/>
                </a:endParaRPr>
              </a:p>
              <a:p>
                <a:pPr lvl="1"/>
                <a:r>
                  <a:rPr lang="en-US" sz="2000" dirty="0">
                    <a:solidFill>
                      <a:schemeClr val="accent3"/>
                    </a:solidFill>
                  </a:rPr>
                  <a:t>5% is the company</a:t>
                </a:r>
              </a:p>
              <a:p>
                <a:pPr lvl="1"/>
                <a:r>
                  <a:rPr lang="en-US" sz="2000" dirty="0">
                    <a:solidFill>
                      <a:schemeClr val="accent3"/>
                    </a:solidFill>
                  </a:rPr>
                  <a:t>13% is one of the competitors</a:t>
                </a:r>
              </a:p>
              <a:p>
                <a:pPr lvl="1"/>
                <a:r>
                  <a:rPr lang="en-US" sz="2000" dirty="0">
                    <a:solidFill>
                      <a:schemeClr val="accent3"/>
                    </a:solidFill>
                  </a:rPr>
                  <a:t>Gauge is relative based on market size and number of competitors</a:t>
                </a:r>
                <a:endParaRPr lang="en-US" dirty="0"/>
              </a:p>
            </p:txBody>
          </p:sp>
        </mc:Choice>
        <mc:Fallback xmlns="">
          <p:sp>
            <p:nvSpPr>
              <p:cNvPr id="6" name="Content Placeholder 5">
                <a:extLst>
                  <a:ext uri="{FF2B5EF4-FFF2-40B4-BE49-F238E27FC236}">
                    <a16:creationId xmlns:a16="http://schemas.microsoft.com/office/drawing/2014/main" id="{6FDDF9B4-6CD5-3599-D8FC-210C0984B4D4}"/>
                  </a:ext>
                </a:extLst>
              </p:cNvPr>
              <p:cNvSpPr>
                <a:spLocks noGrp="1" noRot="1" noChangeAspect="1" noMove="1" noResize="1" noEditPoints="1" noAdjustHandles="1" noChangeArrowheads="1" noChangeShapeType="1" noTextEdit="1"/>
              </p:cNvSpPr>
              <p:nvPr>
                <p:ph sz="quarter" idx="11"/>
              </p:nvPr>
            </p:nvSpPr>
            <p:spPr>
              <a:blipFill>
                <a:blip r:embed="rId3"/>
                <a:stretch>
                  <a:fillRect l="-812" t="-1596"/>
                </a:stretch>
              </a:blipFill>
            </p:spPr>
            <p:txBody>
              <a:bodyPr/>
              <a:lstStyle/>
              <a:p>
                <a:r>
                  <a:rPr lang="en-IN">
                    <a:noFill/>
                  </a:rPr>
                  <a:t> </a:t>
                </a:r>
              </a:p>
            </p:txBody>
          </p:sp>
        </mc:Fallback>
      </mc:AlternateContent>
    </p:spTree>
    <p:extLst>
      <p:ext uri="{BB962C8B-B14F-4D97-AF65-F5344CB8AC3E}">
        <p14:creationId xmlns:p14="http://schemas.microsoft.com/office/powerpoint/2010/main" val="28299809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1265BB5-E58E-9BE3-4E98-014341067A89}"/>
              </a:ext>
            </a:extLst>
          </p:cNvPr>
          <p:cNvSpPr>
            <a:spLocks noGrp="1"/>
          </p:cNvSpPr>
          <p:nvPr>
            <p:ph type="title"/>
          </p:nvPr>
        </p:nvSpPr>
        <p:spPr/>
        <p:txBody>
          <a:bodyPr>
            <a:normAutofit fontScale="90000"/>
          </a:bodyPr>
          <a:lstStyle/>
          <a:p>
            <a:r>
              <a:rPr lang="en-US" dirty="0"/>
              <a:t>Customer Support KPIs</a:t>
            </a:r>
          </a:p>
        </p:txBody>
      </p:sp>
      <p:sp>
        <p:nvSpPr>
          <p:cNvPr id="6" name="Content Placeholder 5">
            <a:extLst>
              <a:ext uri="{FF2B5EF4-FFF2-40B4-BE49-F238E27FC236}">
                <a16:creationId xmlns:a16="http://schemas.microsoft.com/office/drawing/2014/main" id="{5308143F-7BCD-091B-E452-97527048C8CA}"/>
              </a:ext>
            </a:extLst>
          </p:cNvPr>
          <p:cNvSpPr>
            <a:spLocks noGrp="1"/>
          </p:cNvSpPr>
          <p:nvPr>
            <p:ph sz="half" idx="2"/>
          </p:nvPr>
        </p:nvSpPr>
        <p:spPr>
          <a:xfrm>
            <a:off x="914400" y="1010661"/>
            <a:ext cx="5181600" cy="5166302"/>
          </a:xfrm>
        </p:spPr>
        <p:txBody>
          <a:bodyPr>
            <a:normAutofit/>
          </a:bodyPr>
          <a:lstStyle/>
          <a:p>
            <a:r>
              <a:rPr lang="en-US" sz="2400" b="1" dirty="0"/>
              <a:t>Customer satisfaction score</a:t>
            </a:r>
          </a:p>
          <a:p>
            <a:pPr lvl="1"/>
            <a:r>
              <a:rPr lang="en-US" sz="2000" dirty="0">
                <a:solidFill>
                  <a:schemeClr val="accent3"/>
                </a:solidFill>
              </a:rPr>
              <a:t>High scores key to success</a:t>
            </a:r>
          </a:p>
          <a:p>
            <a:pPr lvl="1"/>
            <a:r>
              <a:rPr lang="en-US" sz="2000" dirty="0">
                <a:solidFill>
                  <a:schemeClr val="accent3"/>
                </a:solidFill>
              </a:rPr>
              <a:t>Measured from surveys</a:t>
            </a:r>
          </a:p>
          <a:p>
            <a:r>
              <a:rPr lang="en-US" sz="2400" b="1" dirty="0"/>
              <a:t>Customer resolution rate</a:t>
            </a:r>
          </a:p>
          <a:p>
            <a:pPr lvl="1"/>
            <a:r>
              <a:rPr lang="en-US" sz="2000" dirty="0">
                <a:solidFill>
                  <a:schemeClr val="accent3"/>
                </a:solidFill>
              </a:rPr>
              <a:t>What percentage of customer issues is resolved, aiding in customer satisfaction</a:t>
            </a:r>
          </a:p>
          <a:p>
            <a:r>
              <a:rPr lang="en-US" sz="2400" b="1" dirty="0"/>
              <a:t>Customer resolution time	</a:t>
            </a:r>
          </a:p>
          <a:p>
            <a:pPr lvl="1"/>
            <a:r>
              <a:rPr lang="en-US" sz="2000" dirty="0">
                <a:solidFill>
                  <a:schemeClr val="accent3"/>
                </a:solidFill>
              </a:rPr>
              <a:t>Ties to the rate of resolution; measures how long it takes to resolve issues</a:t>
            </a:r>
          </a:p>
        </p:txBody>
      </p:sp>
      <p:pic>
        <p:nvPicPr>
          <p:cNvPr id="7" name="Content Placeholder 6" descr="Customer Support K P Is include customer satisfaction score, customer resolution rate, and customer resolution time.">
            <a:extLst>
              <a:ext uri="{FF2B5EF4-FFF2-40B4-BE49-F238E27FC236}">
                <a16:creationId xmlns:a16="http://schemas.microsoft.com/office/drawing/2014/main" id="{98B177C3-542E-CE05-9277-6760B15B3E04}"/>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6436911" y="1315384"/>
            <a:ext cx="4519847" cy="4120355"/>
          </a:xfrm>
          <a:prstGeom prst="rect">
            <a:avLst/>
          </a:prstGeom>
        </p:spPr>
      </p:pic>
      <p:sp>
        <p:nvSpPr>
          <p:cNvPr id="9" name="TextBox 8">
            <a:extLst>
              <a:ext uri="{FF2B5EF4-FFF2-40B4-BE49-F238E27FC236}">
                <a16:creationId xmlns:a16="http://schemas.microsoft.com/office/drawing/2014/main" id="{60FC9531-129A-7471-1262-57CC58F05B3C}"/>
              </a:ext>
            </a:extLst>
          </p:cNvPr>
          <p:cNvSpPr txBox="1"/>
          <p:nvPr/>
        </p:nvSpPr>
        <p:spPr>
          <a:xfrm>
            <a:off x="6436911" y="5533397"/>
            <a:ext cx="4728394" cy="917687"/>
          </a:xfrm>
          <a:prstGeom prst="rect">
            <a:avLst/>
          </a:prstGeom>
          <a:noFill/>
        </p:spPr>
        <p:txBody>
          <a:bodyPr wrap="square">
            <a:spAutoFit/>
          </a:bodyPr>
          <a:lstStyle/>
          <a:p>
            <a:pPr marL="0" marR="0">
              <a:lnSpc>
                <a:spcPct val="115000"/>
              </a:lnSpc>
              <a:spcBef>
                <a:spcPts val="600"/>
              </a:spcBef>
              <a:spcAft>
                <a:spcPts val="600"/>
              </a:spcAft>
              <a:tabLst>
                <a:tab pos="914400" algn="l"/>
                <a:tab pos="1261745" algn="l"/>
                <a:tab pos="1543050" algn="l"/>
              </a:tabLst>
            </a:pPr>
            <a:r>
              <a:rPr lang="en-US" sz="1600" b="1" dirty="0">
                <a:solidFill>
                  <a:srgbClr val="464846"/>
                </a:solidFill>
                <a:effectLst/>
                <a:latin typeface="Arial" panose="020B0604020202020204" pitchFamily="34" charset="0"/>
                <a:ea typeface="Calibri" panose="020F0502020204030204" pitchFamily="34" charset="0"/>
                <a:cs typeface="Arial" panose="020B0604020202020204" pitchFamily="34" charset="0"/>
              </a:rPr>
              <a:t>Figure 2.14 </a:t>
            </a:r>
            <a:r>
              <a:rPr lang="en-US" sz="1600" dirty="0">
                <a:solidFill>
                  <a:srgbClr val="464846"/>
                </a:solidFill>
                <a:effectLst/>
                <a:latin typeface="Arial" panose="020B0604020202020204" pitchFamily="34" charset="0"/>
                <a:ea typeface="Calibri" panose="020F0502020204030204" pitchFamily="34" charset="0"/>
                <a:cs typeface="Arial" panose="020B0604020202020204" pitchFamily="34" charset="0"/>
              </a:rPr>
              <a:t>Customer Support KPIs (attribution: Copyright Rice University, OpenStax, under CC BY 4.0 license)</a:t>
            </a:r>
          </a:p>
        </p:txBody>
      </p:sp>
    </p:spTree>
    <p:extLst>
      <p:ext uri="{BB962C8B-B14F-4D97-AF65-F5344CB8AC3E}">
        <p14:creationId xmlns:p14="http://schemas.microsoft.com/office/powerpoint/2010/main" val="17128941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35C3BE-7E8F-4E13-ACC7-DD2B2E88E2B6}"/>
              </a:ext>
            </a:extLst>
          </p:cNvPr>
          <p:cNvSpPr>
            <a:spLocks noGrp="1"/>
          </p:cNvSpPr>
          <p:nvPr>
            <p:ph type="title"/>
          </p:nvPr>
        </p:nvSpPr>
        <p:spPr/>
        <p:txBody>
          <a:bodyPr>
            <a:normAutofit fontScale="90000"/>
          </a:bodyPr>
          <a:lstStyle/>
          <a:p>
            <a:r>
              <a:rPr lang="en-US" dirty="0"/>
              <a:t>2.1 Developing a Strategic Plan</a:t>
            </a:r>
          </a:p>
        </p:txBody>
      </p:sp>
      <p:sp>
        <p:nvSpPr>
          <p:cNvPr id="3" name="Content Placeholder 2">
            <a:extLst>
              <a:ext uri="{FF2B5EF4-FFF2-40B4-BE49-F238E27FC236}">
                <a16:creationId xmlns:a16="http://schemas.microsoft.com/office/drawing/2014/main" id="{6587D2D7-3684-4376-8FC2-12FF2CA36D65}"/>
              </a:ext>
            </a:extLst>
          </p:cNvPr>
          <p:cNvSpPr>
            <a:spLocks noGrp="1"/>
          </p:cNvSpPr>
          <p:nvPr>
            <p:ph sz="quarter" idx="11"/>
          </p:nvPr>
        </p:nvSpPr>
        <p:spPr/>
        <p:txBody>
          <a:bodyPr/>
          <a:lstStyle/>
          <a:p>
            <a:pPr marL="0" indent="0">
              <a:buNone/>
            </a:pPr>
            <a:r>
              <a:rPr lang="en-US" b="1" dirty="0"/>
              <a:t>Learning Outcomes</a:t>
            </a:r>
          </a:p>
          <a:p>
            <a:pPr marL="0" indent="0">
              <a:buNone/>
            </a:pPr>
            <a:endParaRPr lang="en-US" sz="2400" dirty="0"/>
          </a:p>
          <a:p>
            <a:pPr marL="342900" marR="0" lvl="0" indent="-342900">
              <a:lnSpc>
                <a:spcPct val="115000"/>
              </a:lnSpc>
              <a:spcBef>
                <a:spcPts val="0"/>
              </a:spcBef>
              <a:spcAft>
                <a:spcPts val="0"/>
              </a:spcAft>
              <a:buFont typeface="Symbol" panose="05050102010706020507" pitchFamily="18" charset="2"/>
              <a:buChar char=""/>
            </a:pPr>
            <a:r>
              <a:rPr lang="en-US" sz="2400" dirty="0">
                <a:effectLst/>
                <a:ea typeface="Calibri" panose="020F0502020204030204" pitchFamily="34" charset="0"/>
                <a:cs typeface="Times New Roman" panose="02020603050405020304" pitchFamily="18" charset="0"/>
              </a:rPr>
              <a:t>LO1 Define strategic planning and list the steps in the strategic planning process.</a:t>
            </a:r>
          </a:p>
          <a:p>
            <a:pPr marL="342900" marR="0" lvl="0" indent="-342900">
              <a:lnSpc>
                <a:spcPct val="115000"/>
              </a:lnSpc>
              <a:spcBef>
                <a:spcPts val="0"/>
              </a:spcBef>
              <a:spcAft>
                <a:spcPts val="0"/>
              </a:spcAft>
              <a:buFont typeface="Symbol" panose="05050102010706020507" pitchFamily="18" charset="2"/>
              <a:buChar char=""/>
            </a:pPr>
            <a:r>
              <a:rPr lang="en-US" sz="2400" dirty="0">
                <a:effectLst/>
                <a:ea typeface="Calibri" panose="020F0502020204030204" pitchFamily="34" charset="0"/>
                <a:cs typeface="Times New Roman" panose="02020603050405020304" pitchFamily="18" charset="0"/>
              </a:rPr>
              <a:t>LO2 Write an effective vision statement and mission statement.</a:t>
            </a:r>
          </a:p>
          <a:p>
            <a:pPr marL="342900" marR="0" lvl="0" indent="-342900">
              <a:lnSpc>
                <a:spcPct val="115000"/>
              </a:lnSpc>
              <a:spcBef>
                <a:spcPts val="0"/>
              </a:spcBef>
              <a:spcAft>
                <a:spcPts val="0"/>
              </a:spcAft>
              <a:buFont typeface="Symbol" panose="05050102010706020507" pitchFamily="18" charset="2"/>
              <a:buChar char=""/>
            </a:pPr>
            <a:r>
              <a:rPr lang="en-US" sz="2400" dirty="0">
                <a:effectLst/>
                <a:ea typeface="Calibri" panose="020F0502020204030204" pitchFamily="34" charset="0"/>
                <a:cs typeface="Times New Roman" panose="02020603050405020304" pitchFamily="18" charset="0"/>
              </a:rPr>
              <a:t>LO3 Describe the role of company values.</a:t>
            </a:r>
          </a:p>
          <a:p>
            <a:pPr marL="342900" marR="0" lvl="0" indent="-342900">
              <a:lnSpc>
                <a:spcPct val="115000"/>
              </a:lnSpc>
              <a:spcBef>
                <a:spcPts val="0"/>
              </a:spcBef>
              <a:spcAft>
                <a:spcPts val="0"/>
              </a:spcAft>
              <a:buFont typeface="Symbol" panose="05050102010706020507" pitchFamily="18" charset="2"/>
              <a:buChar char=""/>
            </a:pPr>
            <a:r>
              <a:rPr lang="en-US" sz="2400" dirty="0">
                <a:effectLst/>
                <a:ea typeface="Calibri" panose="020F0502020204030204" pitchFamily="34" charset="0"/>
                <a:cs typeface="Times New Roman" panose="02020603050405020304" pitchFamily="18" charset="0"/>
              </a:rPr>
              <a:t>LO4 Perform a gap analysis.</a:t>
            </a:r>
          </a:p>
          <a:p>
            <a:pPr marL="342900" marR="0" lvl="0" indent="-342900">
              <a:lnSpc>
                <a:spcPct val="115000"/>
              </a:lnSpc>
              <a:spcBef>
                <a:spcPts val="0"/>
              </a:spcBef>
              <a:spcAft>
                <a:spcPts val="0"/>
              </a:spcAft>
              <a:buFont typeface="Symbol" panose="05050102010706020507" pitchFamily="18" charset="2"/>
              <a:buChar char=""/>
            </a:pPr>
            <a:r>
              <a:rPr lang="en-US" sz="2400" dirty="0">
                <a:effectLst/>
                <a:ea typeface="Calibri" panose="020F0502020204030204" pitchFamily="34" charset="0"/>
                <a:cs typeface="Times New Roman" panose="02020603050405020304" pitchFamily="18" charset="0"/>
              </a:rPr>
              <a:t>LO5 Write SMART objectives and goals.</a:t>
            </a:r>
          </a:p>
          <a:p>
            <a:pPr marL="342900" marR="0" lvl="0" indent="-342900">
              <a:lnSpc>
                <a:spcPct val="115000"/>
              </a:lnSpc>
              <a:spcBef>
                <a:spcPts val="0"/>
              </a:spcBef>
              <a:spcAft>
                <a:spcPts val="0"/>
              </a:spcAft>
              <a:buFont typeface="Symbol" panose="05050102010706020507" pitchFamily="18" charset="2"/>
              <a:buChar char=""/>
            </a:pPr>
            <a:r>
              <a:rPr lang="en-US" sz="2400" dirty="0">
                <a:effectLst/>
                <a:ea typeface="Calibri" panose="020F0502020204030204" pitchFamily="34" charset="0"/>
                <a:cs typeface="Times New Roman" panose="02020603050405020304" pitchFamily="18" charset="0"/>
              </a:rPr>
              <a:t>LO6 Summarize ways to monitor progress of the strategic plan.</a:t>
            </a:r>
            <a:endParaRPr lang="en-US" dirty="0"/>
          </a:p>
        </p:txBody>
      </p:sp>
    </p:spTree>
    <p:extLst>
      <p:ext uri="{BB962C8B-B14F-4D97-AF65-F5344CB8AC3E}">
        <p14:creationId xmlns:p14="http://schemas.microsoft.com/office/powerpoint/2010/main" val="37209761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E74576-6346-FA85-46BD-C7D6A6C19F3D}"/>
              </a:ext>
            </a:extLst>
          </p:cNvPr>
          <p:cNvSpPr>
            <a:spLocks noGrp="1"/>
          </p:cNvSpPr>
          <p:nvPr>
            <p:ph type="title"/>
          </p:nvPr>
        </p:nvSpPr>
        <p:spPr/>
        <p:txBody>
          <a:bodyPr>
            <a:normAutofit fontScale="90000"/>
          </a:bodyPr>
          <a:lstStyle/>
          <a:p>
            <a:r>
              <a:rPr lang="en-US" dirty="0"/>
              <a:t>Discussion Question</a:t>
            </a:r>
          </a:p>
        </p:txBody>
      </p:sp>
      <p:sp>
        <p:nvSpPr>
          <p:cNvPr id="3" name="Content Placeholder 2">
            <a:extLst>
              <a:ext uri="{FF2B5EF4-FFF2-40B4-BE49-F238E27FC236}">
                <a16:creationId xmlns:a16="http://schemas.microsoft.com/office/drawing/2014/main" id="{A9E288DC-E049-E114-76F2-31B94558D09F}"/>
              </a:ext>
            </a:extLst>
          </p:cNvPr>
          <p:cNvSpPr>
            <a:spLocks noGrp="1"/>
          </p:cNvSpPr>
          <p:nvPr>
            <p:ph sz="quarter" idx="11"/>
          </p:nvPr>
        </p:nvSpPr>
        <p:spPr/>
        <p:txBody>
          <a:bodyPr>
            <a:normAutofit/>
          </a:bodyPr>
          <a:lstStyle/>
          <a:p>
            <a:pPr marL="0" indent="0">
              <a:buNone/>
            </a:pPr>
            <a:r>
              <a:rPr lang="en-US" sz="2400" dirty="0"/>
              <a:t>Which KPI do you believe is the most useful?</a:t>
            </a:r>
          </a:p>
          <a:p>
            <a:pPr lvl="1"/>
            <a:r>
              <a:rPr lang="en-US" dirty="0">
                <a:solidFill>
                  <a:schemeClr val="accent3"/>
                </a:solidFill>
              </a:rPr>
              <a:t>Why?</a:t>
            </a:r>
          </a:p>
          <a:p>
            <a:pPr lvl="1"/>
            <a:r>
              <a:rPr lang="en-US" dirty="0">
                <a:solidFill>
                  <a:schemeClr val="accent3"/>
                </a:solidFill>
              </a:rPr>
              <a:t>How would you use this calculation?</a:t>
            </a:r>
          </a:p>
          <a:p>
            <a:pPr lvl="1"/>
            <a:r>
              <a:rPr lang="en-US" dirty="0">
                <a:solidFill>
                  <a:schemeClr val="accent3"/>
                </a:solidFill>
              </a:rPr>
              <a:t>What would the company response possibilities be?</a:t>
            </a:r>
          </a:p>
        </p:txBody>
      </p:sp>
    </p:spTree>
    <p:extLst>
      <p:ext uri="{BB962C8B-B14F-4D97-AF65-F5344CB8AC3E}">
        <p14:creationId xmlns:p14="http://schemas.microsoft.com/office/powerpoint/2010/main" val="1257212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E6952-B28F-3C5E-D6B3-B9EE0A6C8B82}"/>
              </a:ext>
            </a:extLst>
          </p:cNvPr>
          <p:cNvSpPr>
            <a:spLocks noGrp="1"/>
          </p:cNvSpPr>
          <p:nvPr>
            <p:ph type="title"/>
          </p:nvPr>
        </p:nvSpPr>
        <p:spPr/>
        <p:txBody>
          <a:bodyPr>
            <a:normAutofit fontScale="90000"/>
          </a:bodyPr>
          <a:lstStyle/>
          <a:p>
            <a:r>
              <a:rPr lang="en-US" dirty="0"/>
              <a:t>2.5 Ethical Issues in Developing a Marketing Strategy</a:t>
            </a:r>
          </a:p>
        </p:txBody>
      </p:sp>
      <p:sp>
        <p:nvSpPr>
          <p:cNvPr id="5" name="Content Placeholder 4">
            <a:extLst>
              <a:ext uri="{FF2B5EF4-FFF2-40B4-BE49-F238E27FC236}">
                <a16:creationId xmlns:a16="http://schemas.microsoft.com/office/drawing/2014/main" id="{1204C64E-6724-DEA1-26C4-E32A2B871F2C}"/>
              </a:ext>
            </a:extLst>
          </p:cNvPr>
          <p:cNvSpPr>
            <a:spLocks noGrp="1"/>
          </p:cNvSpPr>
          <p:nvPr>
            <p:ph sz="quarter" idx="11"/>
          </p:nvPr>
        </p:nvSpPr>
        <p:spPr/>
        <p:txBody>
          <a:bodyPr/>
          <a:lstStyle/>
          <a:p>
            <a:pPr marL="0" marR="0" lvl="0" indent="0">
              <a:lnSpc>
                <a:spcPct val="115000"/>
              </a:lnSpc>
              <a:spcBef>
                <a:spcPts val="0"/>
              </a:spcBef>
              <a:spcAft>
                <a:spcPts val="0"/>
              </a:spcAft>
              <a:buNone/>
            </a:pPr>
            <a:r>
              <a:rPr lang="en-US" b="1" dirty="0">
                <a:effectLst/>
                <a:ea typeface="Calibri" panose="020F0502020204030204" pitchFamily="34" charset="0"/>
                <a:cs typeface="Times New Roman" panose="02020603050405020304" pitchFamily="18" charset="0"/>
              </a:rPr>
              <a:t>Learning Outcomes</a:t>
            </a:r>
          </a:p>
          <a:p>
            <a:pPr marL="342900" marR="0" lvl="0" indent="-342900">
              <a:lnSpc>
                <a:spcPct val="115000"/>
              </a:lnSpc>
              <a:spcBef>
                <a:spcPts val="0"/>
              </a:spcBef>
              <a:spcAft>
                <a:spcPts val="0"/>
              </a:spcAft>
              <a:buFont typeface="Symbol" panose="05050102010706020507" pitchFamily="18" charset="2"/>
              <a:buChar char=""/>
            </a:pPr>
            <a:endParaRPr lang="en-US" sz="1800" dirty="0">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sz="2400" dirty="0">
                <a:effectLst/>
                <a:ea typeface="Calibri" panose="020F0502020204030204" pitchFamily="34" charset="0"/>
                <a:cs typeface="Times New Roman" panose="02020603050405020304" pitchFamily="18" charset="0"/>
              </a:rPr>
              <a:t>LO1 Explain the importance of ethical marketing.</a:t>
            </a:r>
          </a:p>
          <a:p>
            <a:pPr marL="342900" marR="0" lvl="0" indent="-342900">
              <a:lnSpc>
                <a:spcPct val="115000"/>
              </a:lnSpc>
              <a:spcBef>
                <a:spcPts val="0"/>
              </a:spcBef>
              <a:spcAft>
                <a:spcPts val="0"/>
              </a:spcAft>
              <a:buFont typeface="Symbol" panose="05050102010706020507" pitchFamily="18" charset="2"/>
              <a:buChar char=""/>
            </a:pPr>
            <a:r>
              <a:rPr lang="en-US" sz="2400" dirty="0">
                <a:effectLst/>
                <a:ea typeface="Calibri" panose="020F0502020204030204" pitchFamily="34" charset="0"/>
                <a:cs typeface="Times New Roman" panose="02020603050405020304" pitchFamily="18" charset="0"/>
              </a:rPr>
              <a:t>LO2 Describe key ethical considerations in strategic planning.</a:t>
            </a:r>
          </a:p>
          <a:p>
            <a:pPr marL="342900" marR="0" lvl="0" indent="-342900">
              <a:lnSpc>
                <a:spcPct val="115000"/>
              </a:lnSpc>
              <a:spcBef>
                <a:spcPts val="0"/>
              </a:spcBef>
              <a:spcAft>
                <a:spcPts val="0"/>
              </a:spcAft>
              <a:buFont typeface="Symbol" panose="05050102010706020507" pitchFamily="18" charset="2"/>
              <a:buChar char=""/>
            </a:pPr>
            <a:r>
              <a:rPr lang="en-US" sz="2400" dirty="0">
                <a:effectLst/>
                <a:ea typeface="Calibri" panose="020F0502020204030204" pitchFamily="34" charset="0"/>
                <a:cs typeface="Times New Roman" panose="02020603050405020304" pitchFamily="18" charset="0"/>
              </a:rPr>
              <a:t>LO3 Discuss examples of ethical companies.</a:t>
            </a:r>
            <a:endParaRPr lang="en-US" dirty="0"/>
          </a:p>
        </p:txBody>
      </p:sp>
      <p:pic>
        <p:nvPicPr>
          <p:cNvPr id="6" name="Corporate_social">
            <a:hlinkClick r:id="" action="ppaction://media"/>
            <a:extLst>
              <a:ext uri="{FF2B5EF4-FFF2-40B4-BE49-F238E27FC236}">
                <a16:creationId xmlns:a16="http://schemas.microsoft.com/office/drawing/2014/main" id="{B2619F7F-36A2-17BD-B5C5-5D87CBD41B51}"/>
              </a:ext>
            </a:extLst>
          </p:cNvPr>
          <p:cNvPicPr>
            <a:picLocks noChangeAspect="1"/>
          </p:cNvPicPr>
          <p:nvPr>
            <a:audioFile r:link="rId2"/>
            <p:extLst>
              <p:ext uri="{DAA4B4D4-6D71-4841-9C94-3DE7FCFB9230}">
                <p14:media xmlns:p14="http://schemas.microsoft.com/office/powerpoint/2010/main" r:embed="rId1"/>
              </p:ext>
            </p:extLst>
          </p:nvPr>
        </p:nvPicPr>
        <p:blipFill>
          <a:blip r:embed="rId6"/>
          <a:srcRect/>
          <a:stretch/>
        </p:blipFill>
        <p:spPr>
          <a:xfrm>
            <a:off x="636586" y="3536635"/>
            <a:ext cx="6235846" cy="731520"/>
          </a:xfrm>
          <a:prstGeom prst="rect">
            <a:avLst/>
          </a:prstGeom>
        </p:spPr>
      </p:pic>
      <p:pic>
        <p:nvPicPr>
          <p:cNvPr id="7" name="Marketing_ethics">
            <a:hlinkClick r:id="" action="ppaction://media"/>
            <a:extLst>
              <a:ext uri="{FF2B5EF4-FFF2-40B4-BE49-F238E27FC236}">
                <a16:creationId xmlns:a16="http://schemas.microsoft.com/office/drawing/2014/main" id="{3FC1067B-84BC-3479-04E8-B0579370E42D}"/>
              </a:ext>
            </a:extLst>
          </p:cNvPr>
          <p:cNvPicPr>
            <a:picLocks noChangeAspect="1"/>
          </p:cNvPicPr>
          <p:nvPr>
            <a:audioFile r:link="rId4"/>
            <p:extLst>
              <p:ext uri="{DAA4B4D4-6D71-4841-9C94-3DE7FCFB9230}">
                <p14:media xmlns:p14="http://schemas.microsoft.com/office/powerpoint/2010/main" r:embed="rId3"/>
              </p:ext>
            </p:extLst>
          </p:nvPr>
        </p:nvPicPr>
        <p:blipFill>
          <a:blip r:embed="rId7"/>
          <a:srcRect/>
          <a:stretch/>
        </p:blipFill>
        <p:spPr>
          <a:xfrm>
            <a:off x="7351713" y="5295397"/>
            <a:ext cx="3670123" cy="621792"/>
          </a:xfrm>
          <a:prstGeom prst="rect">
            <a:avLst/>
          </a:prstGeom>
        </p:spPr>
      </p:pic>
    </p:spTree>
    <p:extLst>
      <p:ext uri="{BB962C8B-B14F-4D97-AF65-F5344CB8AC3E}">
        <p14:creationId xmlns:p14="http://schemas.microsoft.com/office/powerpoint/2010/main" val="2500345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7184" fill="hold"/>
                                        <p:tgtEl>
                                          <p:spTgt spid="6"/>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19824"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1" fill="hold" display="0">
                  <p:stCondLst>
                    <p:cond delay="indefinite"/>
                  </p:stCondLst>
                  <p:endCondLst>
                    <p:cond evt="onStopAudio" delay="0">
                      <p:tgtEl>
                        <p:sldTgt/>
                      </p:tgtEl>
                    </p:cond>
                  </p:endCondLst>
                </p:cTn>
                <p:tgtEl>
                  <p:spTgt spid="6"/>
                </p:tgtEl>
              </p:cMediaNode>
            </p:audio>
            <p:audio>
              <p:cMediaNode vol="80000">
                <p:cTn id="12" fill="hold" display="0">
                  <p:stCondLst>
                    <p:cond delay="indefinite"/>
                  </p:stCondLst>
                  <p:endCondLst>
                    <p:cond evt="onStopAudio" delay="0">
                      <p:tgtEl>
                        <p:sldTgt/>
                      </p:tgtEl>
                    </p:cond>
                  </p:endCondLst>
                </p:cTn>
                <p:tgtEl>
                  <p:spTgt spid="7"/>
                </p:tgtEl>
              </p:cMediaNode>
            </p:audio>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BE0BFD-9B1A-D0F2-C227-6140A3A1C914}"/>
              </a:ext>
            </a:extLst>
          </p:cNvPr>
          <p:cNvSpPr>
            <a:spLocks noGrp="1"/>
          </p:cNvSpPr>
          <p:nvPr>
            <p:ph type="title"/>
          </p:nvPr>
        </p:nvSpPr>
        <p:spPr/>
        <p:txBody>
          <a:bodyPr>
            <a:normAutofit fontScale="90000"/>
          </a:bodyPr>
          <a:lstStyle/>
          <a:p>
            <a:r>
              <a:rPr lang="en-US" dirty="0"/>
              <a:t>Marketing Ethics</a:t>
            </a:r>
          </a:p>
        </p:txBody>
      </p:sp>
      <p:sp>
        <p:nvSpPr>
          <p:cNvPr id="3" name="Content Placeholder 2">
            <a:extLst>
              <a:ext uri="{FF2B5EF4-FFF2-40B4-BE49-F238E27FC236}">
                <a16:creationId xmlns:a16="http://schemas.microsoft.com/office/drawing/2014/main" id="{4D5825D1-6007-1483-6A2F-FA694652BF07}"/>
              </a:ext>
            </a:extLst>
          </p:cNvPr>
          <p:cNvSpPr>
            <a:spLocks noGrp="1"/>
          </p:cNvSpPr>
          <p:nvPr>
            <p:ph sz="quarter" idx="11"/>
          </p:nvPr>
        </p:nvSpPr>
        <p:spPr/>
        <p:txBody>
          <a:bodyPr>
            <a:normAutofit/>
          </a:bodyPr>
          <a:lstStyle/>
          <a:p>
            <a:pPr marL="0" indent="0">
              <a:buNone/>
            </a:pPr>
            <a:r>
              <a:rPr lang="en-US" dirty="0"/>
              <a:t>Marketing ethics impact on business:</a:t>
            </a:r>
          </a:p>
          <a:p>
            <a:pPr lvl="1"/>
            <a:r>
              <a:rPr lang="en-US" dirty="0">
                <a:solidFill>
                  <a:schemeClr val="accent3"/>
                </a:solidFill>
              </a:rPr>
              <a:t>	Customer loyalty</a:t>
            </a:r>
          </a:p>
          <a:p>
            <a:pPr lvl="1"/>
            <a:r>
              <a:rPr lang="en-US" dirty="0">
                <a:solidFill>
                  <a:schemeClr val="accent3"/>
                </a:solidFill>
              </a:rPr>
              <a:t>	Improved credibility</a:t>
            </a:r>
          </a:p>
          <a:p>
            <a:pPr lvl="1"/>
            <a:r>
              <a:rPr lang="en-US" dirty="0">
                <a:solidFill>
                  <a:schemeClr val="accent3"/>
                </a:solidFill>
              </a:rPr>
              <a:t>	Brand enhancement</a:t>
            </a:r>
          </a:p>
          <a:p>
            <a:pPr marL="0" indent="0">
              <a:buNone/>
            </a:pPr>
            <a:endParaRPr lang="en-US" dirty="0"/>
          </a:p>
          <a:p>
            <a:pPr marL="0" indent="0">
              <a:buNone/>
            </a:pPr>
            <a:r>
              <a:rPr lang="en-US" dirty="0"/>
              <a:t>Corporate social responsibility</a:t>
            </a:r>
          </a:p>
          <a:p>
            <a:pPr lvl="1">
              <a:buFont typeface="Arial" panose="020B0604020202020204" pitchFamily="34" charset="0"/>
              <a:buChar char="•"/>
            </a:pPr>
            <a:r>
              <a:rPr lang="en-US" dirty="0">
                <a:solidFill>
                  <a:schemeClr val="accent3"/>
                </a:solidFill>
              </a:rPr>
              <a:t>Is growing to meet the demands of the younger generations and growing in other generations</a:t>
            </a:r>
          </a:p>
          <a:p>
            <a:pPr lvl="1">
              <a:buFont typeface="Arial" panose="020B0604020202020204" pitchFamily="34" charset="0"/>
              <a:buChar char="•"/>
            </a:pPr>
            <a:r>
              <a:rPr lang="en-US" dirty="0">
                <a:solidFill>
                  <a:schemeClr val="accent3"/>
                </a:solidFill>
              </a:rPr>
              <a:t>Transparency considered extremely important</a:t>
            </a:r>
          </a:p>
          <a:p>
            <a:pPr lvl="1">
              <a:buFont typeface="Arial" panose="020B0604020202020204" pitchFamily="34" charset="0"/>
              <a:buChar char="•"/>
            </a:pPr>
            <a:r>
              <a:rPr lang="en-US" dirty="0">
                <a:solidFill>
                  <a:schemeClr val="accent3"/>
                </a:solidFill>
              </a:rPr>
              <a:t>A commitment to employee rights, inclusion, the environment, sustainability, and other social causes</a:t>
            </a:r>
            <a:endParaRPr lang="en-US" dirty="0"/>
          </a:p>
        </p:txBody>
      </p:sp>
    </p:spTree>
    <p:extLst>
      <p:ext uri="{BB962C8B-B14F-4D97-AF65-F5344CB8AC3E}">
        <p14:creationId xmlns:p14="http://schemas.microsoft.com/office/powerpoint/2010/main" val="247053198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94535B-C5FB-E51F-91A1-15CBB735A9E2}"/>
              </a:ext>
            </a:extLst>
          </p:cNvPr>
          <p:cNvSpPr>
            <a:spLocks noGrp="1"/>
          </p:cNvSpPr>
          <p:nvPr>
            <p:ph type="title"/>
          </p:nvPr>
        </p:nvSpPr>
        <p:spPr/>
        <p:txBody>
          <a:bodyPr>
            <a:normAutofit fontScale="90000"/>
          </a:bodyPr>
          <a:lstStyle/>
          <a:p>
            <a:r>
              <a:rPr lang="en-US" dirty="0"/>
              <a:t>Key Ethical Considerations</a:t>
            </a:r>
          </a:p>
        </p:txBody>
      </p:sp>
      <p:sp>
        <p:nvSpPr>
          <p:cNvPr id="3" name="Content Placeholder 2">
            <a:extLst>
              <a:ext uri="{FF2B5EF4-FFF2-40B4-BE49-F238E27FC236}">
                <a16:creationId xmlns:a16="http://schemas.microsoft.com/office/drawing/2014/main" id="{CBDC594C-8370-E4CB-9F7E-C300FA4BD22F}"/>
              </a:ext>
            </a:extLst>
          </p:cNvPr>
          <p:cNvSpPr>
            <a:spLocks noGrp="1"/>
          </p:cNvSpPr>
          <p:nvPr>
            <p:ph sz="quarter" idx="11"/>
          </p:nvPr>
        </p:nvSpPr>
        <p:spPr/>
        <p:txBody>
          <a:bodyPr/>
          <a:lstStyle/>
          <a:p>
            <a:r>
              <a:rPr lang="en-US" sz="2400" dirty="0"/>
              <a:t>Choices such as:</a:t>
            </a:r>
          </a:p>
          <a:p>
            <a:pPr lvl="1"/>
            <a:r>
              <a:rPr lang="en-US" sz="2000" dirty="0">
                <a:solidFill>
                  <a:schemeClr val="accent3"/>
                </a:solidFill>
              </a:rPr>
              <a:t>doing what sells or what is known to be best?</a:t>
            </a:r>
          </a:p>
          <a:p>
            <a:pPr lvl="1"/>
            <a:r>
              <a:rPr lang="en-US" sz="2000" dirty="0">
                <a:solidFill>
                  <a:schemeClr val="accent3"/>
                </a:solidFill>
              </a:rPr>
              <a:t>public safety or profits?</a:t>
            </a:r>
          </a:p>
          <a:p>
            <a:pPr lvl="1"/>
            <a:r>
              <a:rPr lang="en-US" sz="2000" dirty="0">
                <a:solidFill>
                  <a:schemeClr val="accent3"/>
                </a:solidFill>
              </a:rPr>
              <a:t>continue standard operating procedures or do what is right for the environment, employees, and consumers?</a:t>
            </a:r>
          </a:p>
          <a:p>
            <a:r>
              <a:rPr lang="en-US" sz="2400" dirty="0"/>
              <a:t>Questions to consider when strategically planning:</a:t>
            </a:r>
          </a:p>
          <a:p>
            <a:pPr lvl="1"/>
            <a:r>
              <a:rPr lang="en-US" sz="2000" dirty="0">
                <a:solidFill>
                  <a:schemeClr val="accent3"/>
                </a:solidFill>
              </a:rPr>
              <a:t>Are all stakeholders of the company being incorporated into the planning?</a:t>
            </a:r>
          </a:p>
          <a:p>
            <a:pPr lvl="1"/>
            <a:r>
              <a:rPr lang="en-US" sz="2000" dirty="0">
                <a:solidFill>
                  <a:schemeClr val="accent3"/>
                </a:solidFill>
              </a:rPr>
              <a:t>Does the business plan support the triple bottom line?</a:t>
            </a:r>
          </a:p>
          <a:p>
            <a:pPr lvl="1"/>
            <a:r>
              <a:rPr lang="en-US" sz="2000" dirty="0">
                <a:solidFill>
                  <a:schemeClr val="accent3"/>
                </a:solidFill>
              </a:rPr>
              <a:t>Do the organizational and individual values align?</a:t>
            </a:r>
          </a:p>
          <a:p>
            <a:pPr lvl="1"/>
            <a:r>
              <a:rPr lang="en-US" sz="2000" dirty="0">
                <a:solidFill>
                  <a:schemeClr val="accent3"/>
                </a:solidFill>
              </a:rPr>
              <a:t>Do adjustments need to be made to the mission and vision statements to convey the current direction of the company?</a:t>
            </a:r>
          </a:p>
        </p:txBody>
      </p:sp>
    </p:spTree>
    <p:extLst>
      <p:ext uri="{BB962C8B-B14F-4D97-AF65-F5344CB8AC3E}">
        <p14:creationId xmlns:p14="http://schemas.microsoft.com/office/powerpoint/2010/main" val="293362899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4343B9-7B68-144F-FD99-F0559D982C87}"/>
              </a:ext>
            </a:extLst>
          </p:cNvPr>
          <p:cNvSpPr>
            <a:spLocks noGrp="1"/>
          </p:cNvSpPr>
          <p:nvPr>
            <p:ph type="title"/>
          </p:nvPr>
        </p:nvSpPr>
        <p:spPr/>
        <p:txBody>
          <a:bodyPr>
            <a:normAutofit fontScale="90000"/>
          </a:bodyPr>
          <a:lstStyle/>
          <a:p>
            <a:r>
              <a:rPr lang="en-US" dirty="0"/>
              <a:t>Discussion Question</a:t>
            </a:r>
          </a:p>
        </p:txBody>
      </p:sp>
      <p:sp>
        <p:nvSpPr>
          <p:cNvPr id="3" name="Content Placeholder 2">
            <a:extLst>
              <a:ext uri="{FF2B5EF4-FFF2-40B4-BE49-F238E27FC236}">
                <a16:creationId xmlns:a16="http://schemas.microsoft.com/office/drawing/2014/main" id="{85815ADD-168C-FBCC-3098-550F47808DFD}"/>
              </a:ext>
            </a:extLst>
          </p:cNvPr>
          <p:cNvSpPr>
            <a:spLocks noGrp="1"/>
          </p:cNvSpPr>
          <p:nvPr>
            <p:ph sz="quarter" idx="11"/>
          </p:nvPr>
        </p:nvSpPr>
        <p:spPr/>
        <p:txBody>
          <a:bodyPr/>
          <a:lstStyle/>
          <a:p>
            <a:pPr marL="0" indent="0">
              <a:buNone/>
            </a:pPr>
            <a:r>
              <a:rPr lang="en-US" sz="2400" dirty="0"/>
              <a:t>Does your support for companies, products, or services depend on the company’s practices? </a:t>
            </a:r>
          </a:p>
          <a:p>
            <a:pPr lvl="1"/>
            <a:r>
              <a:rPr lang="en-US" dirty="0">
                <a:solidFill>
                  <a:schemeClr val="accent3"/>
                </a:solidFill>
              </a:rPr>
              <a:t>If it does, where do you draw the line? Need, want, situations?</a:t>
            </a:r>
          </a:p>
          <a:p>
            <a:pPr lvl="1"/>
            <a:r>
              <a:rPr lang="en-US" dirty="0">
                <a:solidFill>
                  <a:schemeClr val="accent3"/>
                </a:solidFill>
              </a:rPr>
              <a:t>What percentage of your purchases do you align with your personal beliefs?</a:t>
            </a:r>
          </a:p>
          <a:p>
            <a:pPr lvl="1"/>
            <a:r>
              <a:rPr lang="en-US" dirty="0">
                <a:solidFill>
                  <a:schemeClr val="accent3"/>
                </a:solidFill>
              </a:rPr>
              <a:t>If you were to invest in a company, would you align with their profits or their CSR efforts?</a:t>
            </a:r>
          </a:p>
        </p:txBody>
      </p:sp>
    </p:spTree>
    <p:extLst>
      <p:ext uri="{BB962C8B-B14F-4D97-AF65-F5344CB8AC3E}">
        <p14:creationId xmlns:p14="http://schemas.microsoft.com/office/powerpoint/2010/main" val="338814885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9E92C75F-2F40-4699-ACA8-B684811905ED}"/>
              </a:ext>
            </a:extLst>
          </p:cNvPr>
          <p:cNvSpPr>
            <a:spLocks noGrp="1"/>
          </p:cNvSpPr>
          <p:nvPr>
            <p:ph type="title" idx="4294967295"/>
          </p:nvPr>
        </p:nvSpPr>
        <p:spPr>
          <a:xfrm>
            <a:off x="646113" y="5617426"/>
            <a:ext cx="10515600" cy="12446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a:buNone/>
              <a:tabLst/>
              <a:defRPr/>
            </a:pPr>
            <a:r>
              <a:rPr kumimoji="0" lang="en-US" sz="1800" b="0" i="0" u="none" strike="noStrike" kern="1200" cap="none" spc="0" normalizeH="0" baseline="0" noProof="0" dirty="0">
                <a:ln>
                  <a:noFill/>
                </a:ln>
                <a:solidFill>
                  <a:schemeClr val="tx1"/>
                </a:solidFill>
                <a:effectLst/>
                <a:uLnTx/>
                <a:uFillTx/>
                <a:latin typeface="+mn-lt"/>
                <a:ea typeface="+mn-ea"/>
                <a:cs typeface="+mn-cs"/>
              </a:rPr>
              <a:t>This OpenStax ancillary resource is © 2023 Rice University under a CC-BY 4.0 International license; it may be reproduced or modified but must be attributed to OpenStax, Rice University and any changes must be noted.</a:t>
            </a:r>
          </a:p>
        </p:txBody>
      </p:sp>
    </p:spTree>
    <p:extLst>
      <p:ext uri="{BB962C8B-B14F-4D97-AF65-F5344CB8AC3E}">
        <p14:creationId xmlns:p14="http://schemas.microsoft.com/office/powerpoint/2010/main" val="38797433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470BA88-C924-A236-BBA0-58A97D98B3CC}"/>
              </a:ext>
            </a:extLst>
          </p:cNvPr>
          <p:cNvSpPr>
            <a:spLocks noGrp="1"/>
          </p:cNvSpPr>
          <p:nvPr>
            <p:ph type="title"/>
          </p:nvPr>
        </p:nvSpPr>
        <p:spPr>
          <a:xfrm>
            <a:off x="838200" y="374004"/>
            <a:ext cx="10515600" cy="466148"/>
          </a:xfrm>
        </p:spPr>
        <p:txBody>
          <a:bodyPr>
            <a:normAutofit fontScale="90000"/>
          </a:bodyPr>
          <a:lstStyle/>
          <a:p>
            <a:r>
              <a:rPr lang="en-US" dirty="0"/>
              <a:t>Strategic Planning</a:t>
            </a:r>
          </a:p>
        </p:txBody>
      </p:sp>
      <p:pic>
        <p:nvPicPr>
          <p:cNvPr id="8" name="Content Placeholder 7" descr="The different levels of strategy required in complex organizations are corporate strategy, business strategy, and function strategy.   A double-sided arrow labeled two way influence is between corporate strategy and business strategy and business strategy and functional strategy.">
            <a:extLst>
              <a:ext uri="{FF2B5EF4-FFF2-40B4-BE49-F238E27FC236}">
                <a16:creationId xmlns:a16="http://schemas.microsoft.com/office/drawing/2014/main" id="{21CA9B36-50F1-2D9F-7E71-003B999B03C5}"/>
              </a:ext>
            </a:extLst>
          </p:cNvPr>
          <p:cNvPicPr>
            <a:picLocks noGrp="1" noChangeAspect="1"/>
          </p:cNvPicPr>
          <p:nvPr>
            <p:ph sz="half" idx="1"/>
          </p:nvPr>
        </p:nvPicPr>
        <p:blipFill>
          <a:blip r:embed="rId6">
            <a:extLst>
              <a:ext uri="{28A0092B-C50C-407E-A947-70E740481C1C}">
                <a14:useLocalDpi xmlns:a14="http://schemas.microsoft.com/office/drawing/2010/main" val="0"/>
              </a:ext>
            </a:extLst>
          </a:blip>
          <a:stretch>
            <a:fillRect/>
          </a:stretch>
        </p:blipFill>
        <p:spPr>
          <a:xfrm>
            <a:off x="838200" y="1892651"/>
            <a:ext cx="4005244" cy="2405029"/>
          </a:xfrm>
          <a:prstGeom prst="rect">
            <a:avLst/>
          </a:prstGeom>
        </p:spPr>
      </p:pic>
      <p:sp>
        <p:nvSpPr>
          <p:cNvPr id="10" name="TextBox 9">
            <a:extLst>
              <a:ext uri="{FF2B5EF4-FFF2-40B4-BE49-F238E27FC236}">
                <a16:creationId xmlns:a16="http://schemas.microsoft.com/office/drawing/2014/main" id="{56D48F89-4879-4914-3CAC-60127803A863}"/>
              </a:ext>
            </a:extLst>
          </p:cNvPr>
          <p:cNvSpPr txBox="1"/>
          <p:nvPr/>
        </p:nvSpPr>
        <p:spPr>
          <a:xfrm>
            <a:off x="593802" y="4513643"/>
            <a:ext cx="5305193" cy="917687"/>
          </a:xfrm>
          <a:prstGeom prst="rect">
            <a:avLst/>
          </a:prstGeom>
          <a:noFill/>
        </p:spPr>
        <p:txBody>
          <a:bodyPr wrap="square">
            <a:spAutoFit/>
          </a:bodyPr>
          <a:lstStyle/>
          <a:p>
            <a:pPr marL="0" marR="0">
              <a:lnSpc>
                <a:spcPct val="115000"/>
              </a:lnSpc>
              <a:spcBef>
                <a:spcPts val="0"/>
              </a:spcBef>
              <a:spcAft>
                <a:spcPts val="0"/>
              </a:spcAft>
              <a:tabLst>
                <a:tab pos="914400" algn="l"/>
                <a:tab pos="1261745" algn="l"/>
                <a:tab pos="1543050" algn="l"/>
              </a:tabLst>
            </a:pPr>
            <a:r>
              <a:rPr lang="en-US" sz="1600" b="1" dirty="0">
                <a:solidFill>
                  <a:srgbClr val="464846"/>
                </a:solidFill>
                <a:effectLst/>
                <a:latin typeface="Arial" panose="020B0604020202020204" pitchFamily="34" charset="0"/>
                <a:ea typeface="Calibri" panose="020F0502020204030204" pitchFamily="34" charset="0"/>
                <a:cs typeface="Arial" panose="020B0604020202020204" pitchFamily="34" charset="0"/>
              </a:rPr>
              <a:t>Figure 2.2</a:t>
            </a:r>
            <a:r>
              <a:rPr lang="en-US" sz="1600" dirty="0">
                <a:solidFill>
                  <a:srgbClr val="464846"/>
                </a:solidFill>
                <a:effectLst/>
                <a:latin typeface="Arial" panose="020B0604020202020204" pitchFamily="34" charset="0"/>
                <a:ea typeface="Calibri" panose="020F0502020204030204" pitchFamily="34" charset="0"/>
                <a:cs typeface="Arial" panose="020B0604020202020204" pitchFamily="34" charset="0"/>
              </a:rPr>
              <a:t> Different Levels of Strategy Required in Complex Organizations (attribution: Copyright Rice University, OpenStax, under CC BY 4.0 license)</a:t>
            </a:r>
          </a:p>
        </p:txBody>
      </p:sp>
      <p:sp>
        <p:nvSpPr>
          <p:cNvPr id="7" name="Content Placeholder 6">
            <a:extLst>
              <a:ext uri="{FF2B5EF4-FFF2-40B4-BE49-F238E27FC236}">
                <a16:creationId xmlns:a16="http://schemas.microsoft.com/office/drawing/2014/main" id="{96A4E04E-42B2-579F-5182-C71DBBBD9CCB}"/>
              </a:ext>
            </a:extLst>
          </p:cNvPr>
          <p:cNvSpPr>
            <a:spLocks noGrp="1"/>
          </p:cNvSpPr>
          <p:nvPr>
            <p:ph sz="half" idx="2"/>
          </p:nvPr>
        </p:nvSpPr>
        <p:spPr/>
        <p:txBody>
          <a:bodyPr>
            <a:normAutofit/>
          </a:bodyPr>
          <a:lstStyle/>
          <a:p>
            <a:r>
              <a:rPr lang="en-US" sz="2000" b="1" dirty="0">
                <a:effectLst/>
                <a:ea typeface="Calibri" panose="020F0502020204030204" pitchFamily="34" charset="0"/>
              </a:rPr>
              <a:t>Strategy: </a:t>
            </a:r>
            <a:r>
              <a:rPr lang="en-US" sz="2000" dirty="0">
                <a:ea typeface="Calibri" panose="020F0502020204030204" pitchFamily="34" charset="0"/>
              </a:rPr>
              <a:t>t</a:t>
            </a:r>
            <a:r>
              <a:rPr lang="en-US" sz="2000" dirty="0">
                <a:effectLst/>
                <a:ea typeface="Calibri" panose="020F0502020204030204" pitchFamily="34" charset="0"/>
              </a:rPr>
              <a:t>he plans, actions, objectives, and goals that outline how the business is going to compete in its chosen markets given its portfolio of products or services</a:t>
            </a:r>
          </a:p>
          <a:p>
            <a:r>
              <a:rPr lang="en-US" sz="2000" b="1" dirty="0">
                <a:effectLst/>
                <a:ea typeface="Calibri" panose="020F0502020204030204" pitchFamily="34" charset="0"/>
                <a:cs typeface="Times New Roman" panose="02020603050405020304" pitchFamily="18" charset="0"/>
              </a:rPr>
              <a:t>Corporate-level strategy: </a:t>
            </a:r>
            <a:r>
              <a:rPr lang="en-US" sz="2000" dirty="0">
                <a:ea typeface="Calibri" panose="020F0502020204030204" pitchFamily="34" charset="0"/>
                <a:cs typeface="Times New Roman" panose="02020603050405020304" pitchFamily="18" charset="0"/>
              </a:rPr>
              <a:t>c</a:t>
            </a:r>
            <a:r>
              <a:rPr lang="en-US" sz="2000" dirty="0">
                <a:effectLst/>
                <a:ea typeface="Calibri" panose="020F0502020204030204" pitchFamily="34" charset="0"/>
                <a:cs typeface="Times New Roman" panose="02020603050405020304" pitchFamily="18" charset="0"/>
              </a:rPr>
              <a:t>overs the entire business in a complex organization where there are multiple businesses, divisions, or operating units (sometimes called strategic business units, or SBUs)</a:t>
            </a:r>
          </a:p>
          <a:p>
            <a:r>
              <a:rPr lang="en-US" sz="2000" b="1" dirty="0">
                <a:effectLst/>
                <a:ea typeface="Calibri" panose="020F0502020204030204" pitchFamily="34" charset="0"/>
                <a:cs typeface="Times New Roman" panose="02020603050405020304" pitchFamily="18" charset="0"/>
              </a:rPr>
              <a:t>Business-level strategy: </a:t>
            </a:r>
            <a:r>
              <a:rPr lang="en-US" sz="2000" dirty="0">
                <a:ea typeface="Calibri" panose="020F0502020204030204" pitchFamily="34" charset="0"/>
                <a:cs typeface="Times New Roman" panose="02020603050405020304" pitchFamily="18" charset="0"/>
              </a:rPr>
              <a:t>t</a:t>
            </a:r>
            <a:r>
              <a:rPr lang="en-US" sz="2000" dirty="0">
                <a:effectLst/>
                <a:ea typeface="Calibri" panose="020F0502020204030204" pitchFamily="34" charset="0"/>
                <a:cs typeface="Times New Roman" panose="02020603050405020304" pitchFamily="18" charset="0"/>
              </a:rPr>
              <a:t>he plan created for a single business or operating unit</a:t>
            </a:r>
          </a:p>
          <a:p>
            <a:r>
              <a:rPr lang="en-US" sz="2000" b="1" dirty="0">
                <a:effectLst/>
                <a:ea typeface="Calibri" panose="020F0502020204030204" pitchFamily="34" charset="0"/>
                <a:cs typeface="Times New Roman" panose="02020603050405020304" pitchFamily="18" charset="0"/>
              </a:rPr>
              <a:t>Functional strategy: </a:t>
            </a:r>
            <a:r>
              <a:rPr lang="en-US" sz="2000" dirty="0">
                <a:ea typeface="Calibri" panose="020F0502020204030204" pitchFamily="34" charset="0"/>
                <a:cs typeface="Times New Roman" panose="02020603050405020304" pitchFamily="18" charset="0"/>
              </a:rPr>
              <a:t>t</a:t>
            </a:r>
            <a:r>
              <a:rPr lang="en-US" sz="2000" dirty="0">
                <a:effectLst/>
                <a:ea typeface="Calibri" panose="020F0502020204030204" pitchFamily="34" charset="0"/>
                <a:cs typeface="Times New Roman" panose="02020603050405020304" pitchFamily="18" charset="0"/>
              </a:rPr>
              <a:t>he plan to achieve the corporate- and business-level objectives in functional areas (e.g., human resources, marketing, and production)</a:t>
            </a:r>
          </a:p>
        </p:txBody>
      </p:sp>
      <p:pic>
        <p:nvPicPr>
          <p:cNvPr id="6" name="Strategy">
            <a:hlinkClick r:id="" action="ppaction://media"/>
            <a:extLst>
              <a:ext uri="{FF2B5EF4-FFF2-40B4-BE49-F238E27FC236}">
                <a16:creationId xmlns:a16="http://schemas.microsoft.com/office/drawing/2014/main" id="{9CF9D354-4EAA-3296-FFB5-3CE0989B1163}"/>
              </a:ext>
            </a:extLst>
          </p:cNvPr>
          <p:cNvPicPr>
            <a:picLocks noChangeAspect="1"/>
          </p:cNvPicPr>
          <p:nvPr>
            <a:audioFile r:link="rId2"/>
            <p:extLst>
              <p:ext uri="{DAA4B4D4-6D71-4841-9C94-3DE7FCFB9230}">
                <p14:media xmlns:p14="http://schemas.microsoft.com/office/powerpoint/2010/main" r:embed="rId1"/>
              </p:ext>
            </p:extLst>
          </p:nvPr>
        </p:nvPicPr>
        <p:blipFill>
          <a:blip r:embed="rId7"/>
          <a:srcRect/>
          <a:stretch/>
        </p:blipFill>
        <p:spPr>
          <a:xfrm>
            <a:off x="461104" y="5578707"/>
            <a:ext cx="2612267" cy="594360"/>
          </a:xfrm>
          <a:prstGeom prst="rect">
            <a:avLst/>
          </a:prstGeom>
        </p:spPr>
      </p:pic>
      <p:pic>
        <p:nvPicPr>
          <p:cNvPr id="9" name="Different_levels_of_Strategy">
            <a:hlinkClick r:id="" action="ppaction://media"/>
            <a:extLst>
              <a:ext uri="{FF2B5EF4-FFF2-40B4-BE49-F238E27FC236}">
                <a16:creationId xmlns:a16="http://schemas.microsoft.com/office/drawing/2014/main" id="{630ED576-5695-9B7F-2C4D-A30027DE19EE}"/>
              </a:ext>
            </a:extLst>
          </p:cNvPr>
          <p:cNvPicPr>
            <a:picLocks noChangeAspect="1"/>
          </p:cNvPicPr>
          <p:nvPr>
            <a:audioFile r:link="rId4"/>
            <p:extLst>
              <p:ext uri="{DAA4B4D4-6D71-4841-9C94-3DE7FCFB9230}">
                <p14:media xmlns:p14="http://schemas.microsoft.com/office/powerpoint/2010/main" r:embed="rId3"/>
              </p:ext>
            </p:extLst>
          </p:nvPr>
        </p:nvPicPr>
        <p:blipFill>
          <a:blip r:embed="rId8"/>
          <a:srcRect/>
          <a:stretch/>
        </p:blipFill>
        <p:spPr>
          <a:xfrm>
            <a:off x="5793593" y="5760860"/>
            <a:ext cx="4646234" cy="594360"/>
          </a:xfrm>
          <a:prstGeom prst="rect">
            <a:avLst/>
          </a:prstGeom>
        </p:spPr>
      </p:pic>
    </p:spTree>
    <p:extLst>
      <p:ext uri="{BB962C8B-B14F-4D97-AF65-F5344CB8AC3E}">
        <p14:creationId xmlns:p14="http://schemas.microsoft.com/office/powerpoint/2010/main" val="3240528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7808" fill="hold"/>
                                        <p:tgtEl>
                                          <p:spTgt spid="6"/>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26304"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1" fill="hold" display="0">
                  <p:stCondLst>
                    <p:cond delay="indefinite"/>
                  </p:stCondLst>
                  <p:endCondLst>
                    <p:cond evt="onStopAudio" delay="0">
                      <p:tgtEl>
                        <p:sldTgt/>
                      </p:tgtEl>
                    </p:cond>
                  </p:endCondLst>
                </p:cTn>
                <p:tgtEl>
                  <p:spTgt spid="6"/>
                </p:tgtEl>
              </p:cMediaNode>
            </p:audio>
            <p:audio>
              <p:cMediaNode vol="80000">
                <p:cTn id="12" fill="hold" display="0">
                  <p:stCondLst>
                    <p:cond delay="indefinite"/>
                  </p:stCondLst>
                  <p:endCondLst>
                    <p:cond evt="onStopAudio" delay="0">
                      <p:tgtEl>
                        <p:sldTgt/>
                      </p:tgtEl>
                    </p:cond>
                  </p:endCondLst>
                </p:cTn>
                <p:tgtEl>
                  <p:spTgt spid="9"/>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D4F644F-3548-B80E-E1B5-2B2B88459C1E}"/>
              </a:ext>
            </a:extLst>
          </p:cNvPr>
          <p:cNvSpPr>
            <a:spLocks noGrp="1"/>
          </p:cNvSpPr>
          <p:nvPr>
            <p:ph type="title"/>
          </p:nvPr>
        </p:nvSpPr>
        <p:spPr>
          <a:xfrm>
            <a:off x="838200" y="285224"/>
            <a:ext cx="10515600" cy="535420"/>
          </a:xfrm>
        </p:spPr>
        <p:txBody>
          <a:bodyPr>
            <a:normAutofit/>
          </a:bodyPr>
          <a:lstStyle/>
          <a:p>
            <a:r>
              <a:rPr lang="en-US" sz="2500" dirty="0"/>
              <a:t>Strategic Planning Process</a:t>
            </a:r>
          </a:p>
        </p:txBody>
      </p:sp>
      <p:sp>
        <p:nvSpPr>
          <p:cNvPr id="4" name="Content Placeholder 3">
            <a:extLst>
              <a:ext uri="{FF2B5EF4-FFF2-40B4-BE49-F238E27FC236}">
                <a16:creationId xmlns:a16="http://schemas.microsoft.com/office/drawing/2014/main" id="{B7DBDC43-80C8-0A03-0E9A-BDFC61B4622E}"/>
              </a:ext>
            </a:extLst>
          </p:cNvPr>
          <p:cNvSpPr>
            <a:spLocks noGrp="1"/>
          </p:cNvSpPr>
          <p:nvPr>
            <p:ph sz="quarter" idx="12"/>
          </p:nvPr>
        </p:nvSpPr>
        <p:spPr>
          <a:xfrm>
            <a:off x="838200" y="1011382"/>
            <a:ext cx="10515600" cy="3576659"/>
          </a:xfrm>
        </p:spPr>
        <p:txBody>
          <a:bodyPr>
            <a:normAutofit/>
          </a:bodyPr>
          <a:lstStyle/>
          <a:p>
            <a:r>
              <a:rPr lang="en-US" sz="2000" b="1" dirty="0">
                <a:effectLst/>
                <a:ea typeface="Calibri" panose="020F0502020204030204" pitchFamily="34" charset="0"/>
              </a:rPr>
              <a:t>Step One:</a:t>
            </a:r>
            <a:r>
              <a:rPr lang="en-US" sz="2000" dirty="0">
                <a:effectLst/>
                <a:ea typeface="Calibri" panose="020F0502020204030204" pitchFamily="34" charset="0"/>
              </a:rPr>
              <a:t> </a:t>
            </a:r>
            <a:r>
              <a:rPr lang="en-US" sz="2000" b="1" dirty="0">
                <a:effectLst/>
                <a:ea typeface="Calibri" panose="020F0502020204030204" pitchFamily="34" charset="0"/>
              </a:rPr>
              <a:t>The Vision Statement: Where Do We See the Business Going? </a:t>
            </a:r>
            <a:r>
              <a:rPr lang="en-US" sz="2000" dirty="0">
                <a:effectLst/>
                <a:ea typeface="Calibri" panose="020F0502020204030204" pitchFamily="34" charset="0"/>
              </a:rPr>
              <a:t>What the company is trying to create</a:t>
            </a:r>
          </a:p>
          <a:p>
            <a:r>
              <a:rPr lang="en-US" sz="2000" b="1" dirty="0">
                <a:solidFill>
                  <a:srgbClr val="333333"/>
                </a:solidFill>
                <a:effectLst/>
                <a:ea typeface="Times New Roman" panose="02020603050405020304" pitchFamily="18" charset="0"/>
              </a:rPr>
              <a:t>Step Two:</a:t>
            </a:r>
            <a:r>
              <a:rPr lang="en-US" sz="2000" dirty="0">
                <a:solidFill>
                  <a:srgbClr val="333333"/>
                </a:solidFill>
                <a:effectLst/>
                <a:ea typeface="Times New Roman" panose="02020603050405020304" pitchFamily="18" charset="0"/>
              </a:rPr>
              <a:t> </a:t>
            </a:r>
            <a:r>
              <a:rPr lang="en-US" sz="2000" b="1" dirty="0">
                <a:solidFill>
                  <a:srgbClr val="333333"/>
                </a:solidFill>
                <a:effectLst/>
                <a:ea typeface="Times New Roman" panose="02020603050405020304" pitchFamily="18" charset="0"/>
              </a:rPr>
              <a:t>The Mission Statement: Why Does the Business Exist? </a:t>
            </a:r>
            <a:r>
              <a:rPr lang="en-US" sz="2000" dirty="0">
                <a:solidFill>
                  <a:srgbClr val="333333"/>
                </a:solidFill>
                <a:effectLst/>
                <a:ea typeface="Times New Roman" panose="02020603050405020304" pitchFamily="18" charset="0"/>
              </a:rPr>
              <a:t>What it does, who it serves, what sets it apart from the </a:t>
            </a:r>
            <a:r>
              <a:rPr lang="en-US" sz="2000" dirty="0">
                <a:solidFill>
                  <a:srgbClr val="333333"/>
                </a:solidFill>
                <a:ea typeface="Times New Roman" panose="02020603050405020304" pitchFamily="18" charset="0"/>
              </a:rPr>
              <a:t>competition</a:t>
            </a:r>
          </a:p>
          <a:p>
            <a:r>
              <a:rPr lang="en-US" sz="2000" b="1" dirty="0">
                <a:solidFill>
                  <a:srgbClr val="333333"/>
                </a:solidFill>
                <a:effectLst/>
                <a:ea typeface="Times New Roman" panose="02020603050405020304" pitchFamily="18" charset="0"/>
              </a:rPr>
              <a:t>Step Three: Perform a Gap Analysis. </a:t>
            </a:r>
            <a:r>
              <a:rPr lang="en-US" sz="2000" dirty="0">
                <a:solidFill>
                  <a:srgbClr val="333333"/>
                </a:solidFill>
                <a:effectLst/>
                <a:ea typeface="Times New Roman" panose="02020603050405020304" pitchFamily="18" charset="0"/>
              </a:rPr>
              <a:t>Internal audit answering the following questions: </a:t>
            </a:r>
            <a:r>
              <a:rPr lang="en-US" sz="2000" dirty="0">
                <a:solidFill>
                  <a:srgbClr val="333333"/>
                </a:solidFill>
                <a:effectLst/>
                <a:ea typeface="Times New Roman" panose="02020603050405020304" pitchFamily="18" charset="0"/>
                <a:cs typeface="Times New Roman" panose="02020603050405020304" pitchFamily="18" charset="0"/>
              </a:rPr>
              <a:t>Where are we now?</a:t>
            </a:r>
            <a:r>
              <a:rPr lang="en-US" sz="2000" dirty="0">
                <a:ea typeface="Times New Roman" panose="02020603050405020304" pitchFamily="18" charset="0"/>
                <a:cs typeface="Times New Roman" panose="02020603050405020304" pitchFamily="18" charset="0"/>
              </a:rPr>
              <a:t> </a:t>
            </a:r>
            <a:r>
              <a:rPr lang="en-US" sz="2000" dirty="0">
                <a:solidFill>
                  <a:srgbClr val="333333"/>
                </a:solidFill>
                <a:effectLst/>
                <a:ea typeface="Times New Roman" panose="02020603050405020304" pitchFamily="18" charset="0"/>
                <a:cs typeface="Times New Roman" panose="02020603050405020304" pitchFamily="18" charset="0"/>
              </a:rPr>
              <a:t>Where would we like to be?</a:t>
            </a:r>
            <a:r>
              <a:rPr lang="en-US" sz="2000" dirty="0">
                <a:ea typeface="Times New Roman" panose="02020603050405020304" pitchFamily="18" charset="0"/>
                <a:cs typeface="Times New Roman" panose="02020603050405020304" pitchFamily="18" charset="0"/>
              </a:rPr>
              <a:t> </a:t>
            </a:r>
            <a:r>
              <a:rPr lang="en-US" sz="2000" dirty="0">
                <a:solidFill>
                  <a:srgbClr val="333333"/>
                </a:solidFill>
                <a:effectLst/>
                <a:ea typeface="Times New Roman" panose="02020603050405020304" pitchFamily="18" charset="0"/>
                <a:cs typeface="Times New Roman" panose="02020603050405020304" pitchFamily="18" charset="0"/>
              </a:rPr>
              <a:t>What’s stopping us from getting there?</a:t>
            </a:r>
          </a:p>
          <a:p>
            <a:r>
              <a:rPr lang="en-US" sz="2000" b="1" dirty="0">
                <a:effectLst/>
                <a:ea typeface="Calibri" panose="020F0502020204030204" pitchFamily="34" charset="0"/>
              </a:rPr>
              <a:t>Step Four: Establish Objectives and Goals. </a:t>
            </a:r>
            <a:r>
              <a:rPr lang="en-US" sz="2000" dirty="0">
                <a:effectLst/>
                <a:ea typeface="Calibri" panose="020F0502020204030204" pitchFamily="34" charset="0"/>
              </a:rPr>
              <a:t>The key actions tha</a:t>
            </a:r>
            <a:r>
              <a:rPr lang="en-US" sz="2000" dirty="0">
                <a:ea typeface="Calibri" panose="020F0502020204030204" pitchFamily="34" charset="0"/>
              </a:rPr>
              <a:t>t will allow the company to implement the strategy</a:t>
            </a:r>
          </a:p>
          <a:p>
            <a:r>
              <a:rPr lang="en-US" sz="2000" b="1" dirty="0">
                <a:effectLst/>
                <a:ea typeface="Calibri" panose="020F0502020204030204" pitchFamily="34" charset="0"/>
              </a:rPr>
              <a:t>Step Five: Monitor Progress. </a:t>
            </a:r>
            <a:r>
              <a:rPr lang="en-US" sz="2000" dirty="0">
                <a:ea typeface="Calibri" panose="020F0502020204030204" pitchFamily="34" charset="0"/>
              </a:rPr>
              <a:t>A continuous monitoring and revising when necessary to keep on track to meet the goals and objectives</a:t>
            </a:r>
            <a:endParaRPr lang="en-US" dirty="0"/>
          </a:p>
        </p:txBody>
      </p:sp>
      <p:pic>
        <p:nvPicPr>
          <p:cNvPr id="6" name="Content Placeholder 5" descr="The steps in the strategic learning process are in a horizontal row, placed on top of arrows pointing to the right. Starting at the left, the steps are define the vision statement, establish the mission statement, perform a gap analysis, establish objectives and goals, and monitor progress.">
            <a:extLst>
              <a:ext uri="{FF2B5EF4-FFF2-40B4-BE49-F238E27FC236}">
                <a16:creationId xmlns:a16="http://schemas.microsoft.com/office/drawing/2014/main" id="{DE36B56F-7D4C-8404-A177-C925909F6C78}"/>
              </a:ext>
            </a:extLst>
          </p:cNvPr>
          <p:cNvPicPr>
            <a:picLocks noGrp="1" noChangeAspect="1"/>
          </p:cNvPicPr>
          <p:nvPr>
            <p:ph sz="quarter" idx="13"/>
          </p:nvPr>
        </p:nvPicPr>
        <p:blipFill>
          <a:blip r:embed="rId10">
            <a:extLst>
              <a:ext uri="{28A0092B-C50C-407E-A947-70E740481C1C}">
                <a14:useLocalDpi xmlns:a14="http://schemas.microsoft.com/office/drawing/2010/main" val="0"/>
              </a:ext>
            </a:extLst>
          </a:blip>
          <a:stretch>
            <a:fillRect/>
          </a:stretch>
        </p:blipFill>
        <p:spPr>
          <a:xfrm>
            <a:off x="2210516" y="4804582"/>
            <a:ext cx="7544926" cy="887180"/>
          </a:xfrm>
          <a:prstGeom prst="rect">
            <a:avLst/>
          </a:prstGeom>
        </p:spPr>
      </p:pic>
      <p:sp>
        <p:nvSpPr>
          <p:cNvPr id="8" name="TextBox 7">
            <a:extLst>
              <a:ext uri="{FF2B5EF4-FFF2-40B4-BE49-F238E27FC236}">
                <a16:creationId xmlns:a16="http://schemas.microsoft.com/office/drawing/2014/main" id="{DDDDD746-FF4A-0C49-63DF-29D922722EA6}"/>
              </a:ext>
            </a:extLst>
          </p:cNvPr>
          <p:cNvSpPr txBox="1"/>
          <p:nvPr/>
        </p:nvSpPr>
        <p:spPr>
          <a:xfrm>
            <a:off x="2161479" y="5869322"/>
            <a:ext cx="7593963" cy="634533"/>
          </a:xfrm>
          <a:prstGeom prst="rect">
            <a:avLst/>
          </a:prstGeom>
          <a:noFill/>
        </p:spPr>
        <p:txBody>
          <a:bodyPr wrap="square">
            <a:spAutoFit/>
          </a:bodyPr>
          <a:lstStyle/>
          <a:p>
            <a:pPr>
              <a:lnSpc>
                <a:spcPct val="115000"/>
              </a:lnSpc>
              <a:tabLst>
                <a:tab pos="914400" algn="l"/>
                <a:tab pos="1261745" algn="l"/>
                <a:tab pos="1543050" algn="l"/>
              </a:tabLst>
            </a:pPr>
            <a:r>
              <a:rPr lang="en-US" sz="1600" b="1" dirty="0">
                <a:solidFill>
                  <a:srgbClr val="464846"/>
                </a:solidFill>
                <a:latin typeface="Arial" panose="020B0604020202020204" pitchFamily="34" charset="0"/>
                <a:cs typeface="Arial" panose="020B0604020202020204" pitchFamily="34" charset="0"/>
              </a:rPr>
              <a:t>Figure 2.3 </a:t>
            </a:r>
            <a:r>
              <a:rPr lang="en-US" sz="1600" dirty="0">
                <a:solidFill>
                  <a:srgbClr val="464846"/>
                </a:solidFill>
                <a:latin typeface="Arial" panose="020B0604020202020204" pitchFamily="34" charset="0"/>
                <a:cs typeface="Arial" panose="020B0604020202020204" pitchFamily="34" charset="0"/>
              </a:rPr>
              <a:t>Steps in the Strategic Planning Process (attribution: Copyright Rice University, OpenStax, under CC BY 4.0 license)</a:t>
            </a:r>
          </a:p>
        </p:txBody>
      </p:sp>
      <p:pic>
        <p:nvPicPr>
          <p:cNvPr id="9" name="Strategic_planning">
            <a:hlinkClick r:id="" action="ppaction://media"/>
            <a:extLst>
              <a:ext uri="{FF2B5EF4-FFF2-40B4-BE49-F238E27FC236}">
                <a16:creationId xmlns:a16="http://schemas.microsoft.com/office/drawing/2014/main" id="{E2549DBA-4EA5-6F39-F3BB-9FF97C2AFD3D}"/>
              </a:ext>
            </a:extLst>
          </p:cNvPr>
          <p:cNvPicPr>
            <a:picLocks noChangeAspect="1"/>
          </p:cNvPicPr>
          <p:nvPr>
            <a:audioFile r:link="rId2"/>
            <p:extLst>
              <p:ext uri="{DAA4B4D4-6D71-4841-9C94-3DE7FCFB9230}">
                <p14:media xmlns:p14="http://schemas.microsoft.com/office/powerpoint/2010/main" r:embed="rId1"/>
              </p:ext>
            </p:extLst>
          </p:nvPr>
        </p:nvPicPr>
        <p:blipFill>
          <a:blip r:embed="rId11"/>
          <a:srcRect/>
          <a:stretch/>
        </p:blipFill>
        <p:spPr>
          <a:xfrm>
            <a:off x="90468" y="0"/>
            <a:ext cx="3200400" cy="521730"/>
          </a:xfrm>
          <a:prstGeom prst="rect">
            <a:avLst/>
          </a:prstGeom>
        </p:spPr>
      </p:pic>
      <p:pic>
        <p:nvPicPr>
          <p:cNvPr id="10" name="Gap_Analysis">
            <a:hlinkClick r:id="" action="ppaction://media"/>
            <a:extLst>
              <a:ext uri="{FF2B5EF4-FFF2-40B4-BE49-F238E27FC236}">
                <a16:creationId xmlns:a16="http://schemas.microsoft.com/office/drawing/2014/main" id="{91CD7FBB-31FC-4244-F2CF-40349ADB8E50}"/>
              </a:ext>
            </a:extLst>
          </p:cNvPr>
          <p:cNvPicPr>
            <a:picLocks noChangeAspect="1"/>
          </p:cNvPicPr>
          <p:nvPr>
            <a:audioFile r:link="rId4"/>
            <p:extLst>
              <p:ext uri="{DAA4B4D4-6D71-4841-9C94-3DE7FCFB9230}">
                <p14:media xmlns:p14="http://schemas.microsoft.com/office/powerpoint/2010/main" r:embed="rId3"/>
              </p:ext>
            </p:extLst>
          </p:nvPr>
        </p:nvPicPr>
        <p:blipFill>
          <a:blip r:embed="rId12"/>
          <a:srcRect/>
          <a:stretch/>
        </p:blipFill>
        <p:spPr>
          <a:xfrm>
            <a:off x="4021915" y="-67709"/>
            <a:ext cx="3103908" cy="594360"/>
          </a:xfrm>
          <a:prstGeom prst="rect">
            <a:avLst/>
          </a:prstGeom>
        </p:spPr>
      </p:pic>
      <p:pic>
        <p:nvPicPr>
          <p:cNvPr id="11" name="Mission_Statement">
            <a:hlinkClick r:id="" action="ppaction://media"/>
            <a:extLst>
              <a:ext uri="{FF2B5EF4-FFF2-40B4-BE49-F238E27FC236}">
                <a16:creationId xmlns:a16="http://schemas.microsoft.com/office/drawing/2014/main" id="{1D3AC90D-BEE6-3160-A0EE-1FED19C64A61}"/>
              </a:ext>
            </a:extLst>
          </p:cNvPr>
          <p:cNvPicPr>
            <a:picLocks noChangeAspect="1"/>
          </p:cNvPicPr>
          <p:nvPr>
            <a:audioFile r:link="rId6"/>
            <p:extLst>
              <p:ext uri="{DAA4B4D4-6D71-4841-9C94-3DE7FCFB9230}">
                <p14:media xmlns:p14="http://schemas.microsoft.com/office/powerpoint/2010/main" r:embed="rId5"/>
              </p:ext>
            </p:extLst>
          </p:nvPr>
        </p:nvPicPr>
        <p:blipFill>
          <a:blip r:embed="rId13"/>
          <a:srcRect/>
          <a:stretch/>
        </p:blipFill>
        <p:spPr>
          <a:xfrm>
            <a:off x="7350328" y="-43171"/>
            <a:ext cx="3778966" cy="594360"/>
          </a:xfrm>
          <a:prstGeom prst="rect">
            <a:avLst/>
          </a:prstGeom>
        </p:spPr>
      </p:pic>
      <p:pic>
        <p:nvPicPr>
          <p:cNvPr id="12" name="Vision_Statement">
            <a:hlinkClick r:id="" action="ppaction://media"/>
            <a:extLst>
              <a:ext uri="{FF2B5EF4-FFF2-40B4-BE49-F238E27FC236}">
                <a16:creationId xmlns:a16="http://schemas.microsoft.com/office/drawing/2014/main" id="{37CD85DD-226B-5AD1-FFEE-00482B405E10}"/>
              </a:ext>
            </a:extLst>
          </p:cNvPr>
          <p:cNvPicPr>
            <a:picLocks noChangeAspect="1"/>
          </p:cNvPicPr>
          <p:nvPr>
            <a:audioFile r:link="rId8"/>
            <p:extLst>
              <p:ext uri="{DAA4B4D4-6D71-4841-9C94-3DE7FCFB9230}">
                <p14:media xmlns:p14="http://schemas.microsoft.com/office/powerpoint/2010/main" r:embed="rId7"/>
              </p:ext>
            </p:extLst>
          </p:nvPr>
        </p:nvPicPr>
        <p:blipFill>
          <a:blip r:embed="rId14"/>
          <a:srcRect/>
          <a:stretch/>
        </p:blipFill>
        <p:spPr>
          <a:xfrm>
            <a:off x="5380266" y="509748"/>
            <a:ext cx="3715619" cy="621792"/>
          </a:xfrm>
          <a:prstGeom prst="rect">
            <a:avLst/>
          </a:prstGeom>
        </p:spPr>
      </p:pic>
    </p:spTree>
    <p:extLst>
      <p:ext uri="{BB962C8B-B14F-4D97-AF65-F5344CB8AC3E}">
        <p14:creationId xmlns:p14="http://schemas.microsoft.com/office/powerpoint/2010/main" val="2543660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2264" fill="hold"/>
                                        <p:tgtEl>
                                          <p:spTgt spid="9"/>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10584" fill="hold"/>
                                        <p:tgtEl>
                                          <p:spTgt spid="10"/>
                                        </p:tgtEl>
                                      </p:cBhvr>
                                    </p:cmd>
                                  </p:childTnLst>
                                </p:cTn>
                              </p:par>
                            </p:childTnLst>
                          </p:cTn>
                        </p:par>
                      </p:childTnLst>
                    </p:cTn>
                  </p:par>
                  <p:par>
                    <p:cTn id="11" fill="hold">
                      <p:stCondLst>
                        <p:cond delay="indefinite"/>
                      </p:stCondLst>
                      <p:childTnLst>
                        <p:par>
                          <p:cTn id="12" fill="hold">
                            <p:stCondLst>
                              <p:cond delay="0"/>
                            </p:stCondLst>
                            <p:childTnLst>
                              <p:par>
                                <p:cTn id="13" presetID="1" presetClass="mediacall" presetSubtype="0" fill="hold" nodeType="clickEffect">
                                  <p:stCondLst>
                                    <p:cond delay="0"/>
                                  </p:stCondLst>
                                  <p:childTnLst>
                                    <p:cmd type="call" cmd="playFrom(0.0)">
                                      <p:cBhvr>
                                        <p:cTn id="14" dur="35496" fill="hold"/>
                                        <p:tgtEl>
                                          <p:spTgt spid="11"/>
                                        </p:tgtEl>
                                      </p:cBhvr>
                                    </p:cmd>
                                  </p:childTnLst>
                                </p:cTn>
                              </p:par>
                            </p:childTnLst>
                          </p:cTn>
                        </p:par>
                      </p:childTnLst>
                    </p:cTn>
                  </p:par>
                  <p:par>
                    <p:cTn id="15" fill="hold">
                      <p:stCondLst>
                        <p:cond delay="indefinite"/>
                      </p:stCondLst>
                      <p:childTnLst>
                        <p:par>
                          <p:cTn id="16" fill="hold">
                            <p:stCondLst>
                              <p:cond delay="0"/>
                            </p:stCondLst>
                            <p:childTnLst>
                              <p:par>
                                <p:cTn id="17" presetID="1" presetClass="mediacall" presetSubtype="0" fill="hold" nodeType="clickEffect">
                                  <p:stCondLst>
                                    <p:cond delay="0"/>
                                  </p:stCondLst>
                                  <p:childTnLst>
                                    <p:cmd type="call" cmd="playFrom(0.0)">
                                      <p:cBhvr>
                                        <p:cTn id="18" dur="28392" fill="hold"/>
                                        <p:tgtEl>
                                          <p:spTgt spid="1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9" fill="hold" display="0">
                  <p:stCondLst>
                    <p:cond delay="indefinite"/>
                  </p:stCondLst>
                  <p:endCondLst>
                    <p:cond evt="onStopAudio" delay="0">
                      <p:tgtEl>
                        <p:sldTgt/>
                      </p:tgtEl>
                    </p:cond>
                  </p:endCondLst>
                </p:cTn>
                <p:tgtEl>
                  <p:spTgt spid="9"/>
                </p:tgtEl>
              </p:cMediaNode>
            </p:audio>
            <p:audio>
              <p:cMediaNode vol="80000">
                <p:cTn id="20" fill="hold" display="0">
                  <p:stCondLst>
                    <p:cond delay="indefinite"/>
                  </p:stCondLst>
                  <p:endCondLst>
                    <p:cond evt="onStopAudio" delay="0">
                      <p:tgtEl>
                        <p:sldTgt/>
                      </p:tgtEl>
                    </p:cond>
                  </p:endCondLst>
                </p:cTn>
                <p:tgtEl>
                  <p:spTgt spid="10"/>
                </p:tgtEl>
              </p:cMediaNode>
            </p:audio>
            <p:audio>
              <p:cMediaNode vol="80000">
                <p:cTn id="21" fill="hold" display="0">
                  <p:stCondLst>
                    <p:cond delay="indefinite"/>
                  </p:stCondLst>
                  <p:endCondLst>
                    <p:cond evt="onStopAudio" delay="0">
                      <p:tgtEl>
                        <p:sldTgt/>
                      </p:tgtEl>
                    </p:cond>
                  </p:endCondLst>
                </p:cTn>
                <p:tgtEl>
                  <p:spTgt spid="11"/>
                </p:tgtEl>
              </p:cMediaNode>
            </p:audio>
            <p:audio>
              <p:cMediaNode vol="80000">
                <p:cTn id="22" fill="hold" display="0">
                  <p:stCondLst>
                    <p:cond delay="indefinite"/>
                  </p:stCondLst>
                  <p:endCondLst>
                    <p:cond evt="onStopAudio" delay="0">
                      <p:tgtEl>
                        <p:sldTgt/>
                      </p:tgtEl>
                    </p:cond>
                  </p:endCondLst>
                </p:cTn>
                <p:tgtEl>
                  <p:spTgt spid="12"/>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9C302B3-A777-1F57-FA28-CC16E933F9A4}"/>
              </a:ext>
            </a:extLst>
          </p:cNvPr>
          <p:cNvSpPr>
            <a:spLocks noGrp="1"/>
          </p:cNvSpPr>
          <p:nvPr>
            <p:ph type="title"/>
          </p:nvPr>
        </p:nvSpPr>
        <p:spPr/>
        <p:txBody>
          <a:bodyPr>
            <a:normAutofit fontScale="90000"/>
          </a:bodyPr>
          <a:lstStyle/>
          <a:p>
            <a:r>
              <a:rPr lang="en-US" dirty="0"/>
              <a:t>SMART Goals</a:t>
            </a:r>
          </a:p>
        </p:txBody>
      </p:sp>
      <p:sp>
        <p:nvSpPr>
          <p:cNvPr id="5" name="Content Placeholder 4">
            <a:extLst>
              <a:ext uri="{FF2B5EF4-FFF2-40B4-BE49-F238E27FC236}">
                <a16:creationId xmlns:a16="http://schemas.microsoft.com/office/drawing/2014/main" id="{90E9155C-468F-01BF-97D8-CF00FEB5F20F}"/>
              </a:ext>
            </a:extLst>
          </p:cNvPr>
          <p:cNvSpPr>
            <a:spLocks noGrp="1"/>
          </p:cNvSpPr>
          <p:nvPr>
            <p:ph sz="half" idx="1"/>
          </p:nvPr>
        </p:nvSpPr>
        <p:spPr>
          <a:xfrm>
            <a:off x="838199" y="1010661"/>
            <a:ext cx="5498433" cy="5166302"/>
          </a:xfrm>
        </p:spPr>
        <p:txBody>
          <a:bodyPr>
            <a:normAutofit/>
          </a:bodyPr>
          <a:lstStyle/>
          <a:p>
            <a:r>
              <a:rPr lang="en-US" sz="2400" b="1" dirty="0"/>
              <a:t>Specific: </a:t>
            </a:r>
            <a:r>
              <a:rPr lang="en-US" sz="2400" dirty="0"/>
              <a:t>clear and easy to understand</a:t>
            </a:r>
          </a:p>
          <a:p>
            <a:r>
              <a:rPr lang="en-US" sz="2400" b="1" dirty="0"/>
              <a:t>Measurable: </a:t>
            </a:r>
            <a:r>
              <a:rPr lang="en-US" sz="2400" dirty="0"/>
              <a:t>quantifiable and easy to track</a:t>
            </a:r>
          </a:p>
          <a:p>
            <a:r>
              <a:rPr lang="en-US" sz="2400" b="1" dirty="0"/>
              <a:t>Attainable: </a:t>
            </a:r>
            <a:r>
              <a:rPr lang="en-US" sz="2400" dirty="0"/>
              <a:t>should be reachable with some stretch</a:t>
            </a:r>
          </a:p>
          <a:p>
            <a:r>
              <a:rPr lang="en-US" sz="2400" b="1" dirty="0"/>
              <a:t>Realistic: </a:t>
            </a:r>
            <a:r>
              <a:rPr lang="en-US" sz="2400" dirty="0"/>
              <a:t>substantial yet obtainable</a:t>
            </a:r>
          </a:p>
          <a:p>
            <a:r>
              <a:rPr lang="en-US" sz="2400" b="1" dirty="0"/>
              <a:t>Time-bound: </a:t>
            </a:r>
            <a:r>
              <a:rPr lang="en-US" sz="2400" dirty="0"/>
              <a:t>a target or end date, creating some urgency</a:t>
            </a:r>
          </a:p>
        </p:txBody>
      </p:sp>
      <p:pic>
        <p:nvPicPr>
          <p:cNvPr id="7" name="Content Placeholder 6" descr="SMART goals are specific, measurable, attainable, realistic, and time-bound.">
            <a:extLst>
              <a:ext uri="{FF2B5EF4-FFF2-40B4-BE49-F238E27FC236}">
                <a16:creationId xmlns:a16="http://schemas.microsoft.com/office/drawing/2014/main" id="{B3F42219-2D2E-D0EB-A83A-077E6DA4C553}"/>
              </a:ext>
            </a:extLst>
          </p:cNvPr>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6882063" y="1352012"/>
            <a:ext cx="3990546" cy="3813076"/>
          </a:xfrm>
          <a:prstGeom prst="rect">
            <a:avLst/>
          </a:prstGeom>
        </p:spPr>
      </p:pic>
      <p:sp>
        <p:nvSpPr>
          <p:cNvPr id="9" name="TextBox 8">
            <a:extLst>
              <a:ext uri="{FF2B5EF4-FFF2-40B4-BE49-F238E27FC236}">
                <a16:creationId xmlns:a16="http://schemas.microsoft.com/office/drawing/2014/main" id="{2B45B6CB-0448-C464-EB8C-F62BEC4BF6CB}"/>
              </a:ext>
            </a:extLst>
          </p:cNvPr>
          <p:cNvSpPr txBox="1"/>
          <p:nvPr/>
        </p:nvSpPr>
        <p:spPr>
          <a:xfrm>
            <a:off x="6757639" y="5529546"/>
            <a:ext cx="4596161" cy="923843"/>
          </a:xfrm>
          <a:prstGeom prst="rect">
            <a:avLst/>
          </a:prstGeom>
          <a:noFill/>
        </p:spPr>
        <p:txBody>
          <a:bodyPr wrap="square">
            <a:spAutoFit/>
          </a:bodyPr>
          <a:lstStyle/>
          <a:p>
            <a:pPr marL="0" marR="0">
              <a:lnSpc>
                <a:spcPct val="115000"/>
              </a:lnSpc>
              <a:spcBef>
                <a:spcPts val="0"/>
              </a:spcBef>
              <a:spcAft>
                <a:spcPts val="0"/>
              </a:spcAft>
            </a:pPr>
            <a:r>
              <a:rPr lang="en-US" sz="1600" b="1" dirty="0">
                <a:solidFill>
                  <a:srgbClr val="464846"/>
                </a:solidFill>
                <a:effectLst/>
                <a:latin typeface="Arial" panose="020B0604020202020204" pitchFamily="34" charset="0"/>
                <a:ea typeface="Calibri" panose="020F0502020204030204" pitchFamily="34" charset="0"/>
                <a:cs typeface="Arial" panose="020B0604020202020204" pitchFamily="34" charset="0"/>
              </a:rPr>
              <a:t>Figure 2.4</a:t>
            </a:r>
            <a:r>
              <a:rPr lang="en-US" sz="1600" dirty="0">
                <a:solidFill>
                  <a:srgbClr val="464846"/>
                </a:solidFill>
                <a:effectLst/>
                <a:latin typeface="Arial" panose="020B0604020202020204" pitchFamily="34" charset="0"/>
                <a:ea typeface="Calibri" panose="020F0502020204030204" pitchFamily="34" charset="0"/>
                <a:cs typeface="Arial" panose="020B0604020202020204" pitchFamily="34" charset="0"/>
              </a:rPr>
              <a:t> SMART Goals (attribution: Copyright Rice University, OpenStax, under CC BY 4.0 license)</a:t>
            </a:r>
          </a:p>
        </p:txBody>
      </p:sp>
      <p:pic>
        <p:nvPicPr>
          <p:cNvPr id="3" name="SMART_Goals">
            <a:hlinkClick r:id="" action="ppaction://media"/>
            <a:extLst>
              <a:ext uri="{FF2B5EF4-FFF2-40B4-BE49-F238E27FC236}">
                <a16:creationId xmlns:a16="http://schemas.microsoft.com/office/drawing/2014/main" id="{0320BA83-9968-0B7E-3921-8B2111B27A86}"/>
              </a:ext>
            </a:extLst>
          </p:cNvPr>
          <p:cNvPicPr>
            <a:picLocks noChangeAspect="1"/>
          </p:cNvPicPr>
          <p:nvPr>
            <a:audioFile r:link="rId2"/>
            <p:extLst>
              <p:ext uri="{DAA4B4D4-6D71-4841-9C94-3DE7FCFB9230}">
                <p14:media xmlns:p14="http://schemas.microsoft.com/office/powerpoint/2010/main" r:embed="rId1"/>
              </p:ext>
            </p:extLst>
          </p:nvPr>
        </p:nvPicPr>
        <p:blipFill>
          <a:blip r:embed="rId5"/>
          <a:srcRect/>
          <a:stretch/>
        </p:blipFill>
        <p:spPr>
          <a:xfrm>
            <a:off x="1008063" y="5165088"/>
            <a:ext cx="3379937" cy="640080"/>
          </a:xfrm>
          <a:prstGeom prst="rect">
            <a:avLst/>
          </a:prstGeom>
        </p:spPr>
      </p:pic>
    </p:spTree>
    <p:extLst>
      <p:ext uri="{BB962C8B-B14F-4D97-AF65-F5344CB8AC3E}">
        <p14:creationId xmlns:p14="http://schemas.microsoft.com/office/powerpoint/2010/main" val="130106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7464"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4D2C3C-15CA-D58E-CE8D-E610C2565858}"/>
              </a:ext>
            </a:extLst>
          </p:cNvPr>
          <p:cNvSpPr>
            <a:spLocks noGrp="1"/>
          </p:cNvSpPr>
          <p:nvPr>
            <p:ph type="title"/>
          </p:nvPr>
        </p:nvSpPr>
        <p:spPr/>
        <p:txBody>
          <a:bodyPr>
            <a:normAutofit fontScale="90000"/>
          </a:bodyPr>
          <a:lstStyle/>
          <a:p>
            <a:r>
              <a:rPr lang="en-US" dirty="0"/>
              <a:t>Discussion Question</a:t>
            </a:r>
          </a:p>
        </p:txBody>
      </p:sp>
      <p:sp>
        <p:nvSpPr>
          <p:cNvPr id="3" name="Content Placeholder 2">
            <a:extLst>
              <a:ext uri="{FF2B5EF4-FFF2-40B4-BE49-F238E27FC236}">
                <a16:creationId xmlns:a16="http://schemas.microsoft.com/office/drawing/2014/main" id="{D460F36E-8BE9-5266-3845-F2AF3E064046}"/>
              </a:ext>
            </a:extLst>
          </p:cNvPr>
          <p:cNvSpPr>
            <a:spLocks noGrp="1"/>
          </p:cNvSpPr>
          <p:nvPr>
            <p:ph sz="quarter" idx="11"/>
          </p:nvPr>
        </p:nvSpPr>
        <p:spPr/>
        <p:txBody>
          <a:bodyPr/>
          <a:lstStyle/>
          <a:p>
            <a:pPr marL="0" indent="0">
              <a:buNone/>
            </a:pPr>
            <a:r>
              <a:rPr lang="en-US" sz="2400" dirty="0"/>
              <a:t>Create two SMART Goals. List them out specifically. Use your personal situation, work, home, or school.</a:t>
            </a:r>
          </a:p>
          <a:p>
            <a:pPr lvl="1"/>
            <a:r>
              <a:rPr lang="en-US" dirty="0">
                <a:solidFill>
                  <a:schemeClr val="accent3"/>
                </a:solidFill>
              </a:rPr>
              <a:t>What can you plan now to meet the goal?</a:t>
            </a:r>
          </a:p>
        </p:txBody>
      </p:sp>
    </p:spTree>
    <p:extLst>
      <p:ext uri="{BB962C8B-B14F-4D97-AF65-F5344CB8AC3E}">
        <p14:creationId xmlns:p14="http://schemas.microsoft.com/office/powerpoint/2010/main" val="34918084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35C3BE-7E8F-4E13-ACC7-DD2B2E88E2B6}"/>
              </a:ext>
            </a:extLst>
          </p:cNvPr>
          <p:cNvSpPr>
            <a:spLocks noGrp="1"/>
          </p:cNvSpPr>
          <p:nvPr>
            <p:ph type="title"/>
          </p:nvPr>
        </p:nvSpPr>
        <p:spPr/>
        <p:txBody>
          <a:bodyPr>
            <a:normAutofit fontScale="90000"/>
          </a:bodyPr>
          <a:lstStyle/>
          <a:p>
            <a:r>
              <a:rPr lang="en-US" sz="2800" b="1" dirty="0">
                <a:effectLst/>
                <a:ea typeface="Calibri" panose="020F0502020204030204" pitchFamily="34" charset="0"/>
                <a:cs typeface="Times New Roman" panose="02020603050405020304" pitchFamily="18" charset="0"/>
              </a:rPr>
              <a:t>2.2 The Role of Marketing in the Strategic Planning Process</a:t>
            </a:r>
            <a:endParaRPr lang="en-US" dirty="0"/>
          </a:p>
        </p:txBody>
      </p:sp>
      <p:sp>
        <p:nvSpPr>
          <p:cNvPr id="3" name="Content Placeholder 2">
            <a:extLst>
              <a:ext uri="{FF2B5EF4-FFF2-40B4-BE49-F238E27FC236}">
                <a16:creationId xmlns:a16="http://schemas.microsoft.com/office/drawing/2014/main" id="{6587D2D7-3684-4376-8FC2-12FF2CA36D65}"/>
              </a:ext>
              <a:ext uri="{C183D7F6-B498-43B3-948B-1728B52AA6E4}">
                <adec:decorative xmlns:adec="http://schemas.microsoft.com/office/drawing/2017/decorative" val="1"/>
              </a:ext>
            </a:extLst>
          </p:cNvPr>
          <p:cNvSpPr>
            <a:spLocks noGrp="1"/>
          </p:cNvSpPr>
          <p:nvPr>
            <p:ph sz="quarter" idx="11"/>
          </p:nvPr>
        </p:nvSpPr>
        <p:spPr>
          <a:xfrm>
            <a:off x="838200" y="1095857"/>
            <a:ext cx="10515600" cy="4940959"/>
          </a:xfrm>
        </p:spPr>
        <p:txBody>
          <a:bodyPr/>
          <a:lstStyle/>
          <a:p>
            <a:pPr marL="0" indent="0">
              <a:buNone/>
            </a:pPr>
            <a:endParaRPr lang="en-US" b="1" dirty="0"/>
          </a:p>
          <a:p>
            <a:pPr marL="0" indent="0">
              <a:buNone/>
            </a:pPr>
            <a:endParaRPr lang="en-US" dirty="0"/>
          </a:p>
        </p:txBody>
      </p:sp>
      <p:sp>
        <p:nvSpPr>
          <p:cNvPr id="5" name="TextBox 4">
            <a:extLst>
              <a:ext uri="{FF2B5EF4-FFF2-40B4-BE49-F238E27FC236}">
                <a16:creationId xmlns:a16="http://schemas.microsoft.com/office/drawing/2014/main" id="{118FDC40-F721-35CB-12E7-33D9C3998201}"/>
              </a:ext>
            </a:extLst>
          </p:cNvPr>
          <p:cNvSpPr txBox="1"/>
          <p:nvPr/>
        </p:nvSpPr>
        <p:spPr>
          <a:xfrm>
            <a:off x="809574" y="1183239"/>
            <a:ext cx="9896896" cy="2261838"/>
          </a:xfrm>
          <a:prstGeom prst="rect">
            <a:avLst/>
          </a:prstGeom>
          <a:noFill/>
        </p:spPr>
        <p:txBody>
          <a:bodyPr wrap="square">
            <a:spAutoFit/>
          </a:bodyPr>
          <a:lstStyle/>
          <a:p>
            <a:pPr marR="0" lvl="0">
              <a:lnSpc>
                <a:spcPct val="115000"/>
              </a:lnSpc>
              <a:spcBef>
                <a:spcPts val="0"/>
              </a:spcBef>
              <a:spcAft>
                <a:spcPts val="0"/>
              </a:spcAft>
              <a:tabLst>
                <a:tab pos="914400" algn="l"/>
                <a:tab pos="1257300" algn="l"/>
                <a:tab pos="1543050" algn="l"/>
              </a:tabLst>
            </a:pPr>
            <a:r>
              <a:rPr lang="en-US" sz="2800" b="1" dirty="0">
                <a:solidFill>
                  <a:schemeClr val="accent3"/>
                </a:solidFill>
              </a:rPr>
              <a:t>Learning Outcomes</a:t>
            </a:r>
          </a:p>
          <a:p>
            <a:pPr marL="342900" marR="0" lvl="0" indent="-342900">
              <a:lnSpc>
                <a:spcPct val="115000"/>
              </a:lnSpc>
              <a:spcBef>
                <a:spcPts val="0"/>
              </a:spcBef>
              <a:spcAft>
                <a:spcPts val="0"/>
              </a:spcAft>
              <a:buFont typeface="Symbol" panose="05050102010706020507" pitchFamily="18" charset="2"/>
              <a:buChar char=""/>
              <a:tabLst>
                <a:tab pos="914400" algn="l"/>
                <a:tab pos="1257300" algn="l"/>
                <a:tab pos="1543050" algn="l"/>
              </a:tabLst>
            </a:pPr>
            <a:r>
              <a:rPr lang="en-US" sz="2400" dirty="0">
                <a:solidFill>
                  <a:schemeClr val="accent3"/>
                </a:solidFill>
                <a:effectLst/>
                <a:ea typeface="Calibri" panose="020F0502020204030204" pitchFamily="34" charset="0"/>
                <a:cs typeface="Times New Roman" panose="02020603050405020304" pitchFamily="18" charset="0"/>
              </a:rPr>
              <a:t>LO1 Explain the role of marketing in the strategic planning process.</a:t>
            </a:r>
          </a:p>
          <a:p>
            <a:pPr marL="342900" marR="0" lvl="0" indent="-342900">
              <a:lnSpc>
                <a:spcPct val="115000"/>
              </a:lnSpc>
              <a:spcBef>
                <a:spcPts val="0"/>
              </a:spcBef>
              <a:spcAft>
                <a:spcPts val="0"/>
              </a:spcAft>
              <a:buFont typeface="Symbol" panose="05050102010706020507" pitchFamily="18" charset="2"/>
              <a:buChar char=""/>
              <a:tabLst>
                <a:tab pos="914400" algn="l"/>
                <a:tab pos="1257300" algn="l"/>
                <a:tab pos="1543050" algn="l"/>
              </a:tabLst>
            </a:pPr>
            <a:r>
              <a:rPr lang="en-US" sz="2400" dirty="0">
                <a:solidFill>
                  <a:schemeClr val="accent3"/>
                </a:solidFill>
                <a:effectLst/>
                <a:ea typeface="Calibri" panose="020F0502020204030204" pitchFamily="34" charset="0"/>
                <a:cs typeface="Times New Roman" panose="02020603050405020304" pitchFamily="18" charset="0"/>
              </a:rPr>
              <a:t>LO2 Discuss the business portfolio and identify planning tools. </a:t>
            </a:r>
          </a:p>
          <a:p>
            <a:pPr marL="342900" marR="0" lvl="0" indent="-342900">
              <a:lnSpc>
                <a:spcPct val="115000"/>
              </a:lnSpc>
              <a:spcBef>
                <a:spcPts val="0"/>
              </a:spcBef>
              <a:spcAft>
                <a:spcPts val="0"/>
              </a:spcAft>
              <a:buFont typeface="Symbol" panose="05050102010706020507" pitchFamily="18" charset="2"/>
              <a:buChar char=""/>
              <a:tabLst>
                <a:tab pos="914400" algn="l"/>
                <a:tab pos="1257300" algn="l"/>
                <a:tab pos="1543050" algn="l"/>
              </a:tabLst>
            </a:pPr>
            <a:r>
              <a:rPr lang="en-US" sz="2400" dirty="0">
                <a:solidFill>
                  <a:schemeClr val="accent3"/>
                </a:solidFill>
                <a:effectLst/>
                <a:ea typeface="Calibri" panose="020F0502020204030204" pitchFamily="34" charset="0"/>
                <a:cs typeface="Times New Roman" panose="02020603050405020304" pitchFamily="18" charset="0"/>
              </a:rPr>
              <a:t>LO3 Describe a SWOT analysis. </a:t>
            </a:r>
          </a:p>
          <a:p>
            <a:pPr marL="342900" marR="0" lvl="0" indent="-342900">
              <a:lnSpc>
                <a:spcPct val="115000"/>
              </a:lnSpc>
              <a:spcBef>
                <a:spcPts val="0"/>
              </a:spcBef>
              <a:spcAft>
                <a:spcPts val="0"/>
              </a:spcAft>
              <a:buFont typeface="Symbol" panose="05050102010706020507" pitchFamily="18" charset="2"/>
              <a:buChar char=""/>
              <a:tabLst>
                <a:tab pos="914400" algn="l"/>
                <a:tab pos="1257300" algn="l"/>
                <a:tab pos="1543050" algn="l"/>
              </a:tabLst>
            </a:pPr>
            <a:r>
              <a:rPr lang="en-US" sz="2400" dirty="0">
                <a:solidFill>
                  <a:schemeClr val="accent3"/>
                </a:solidFill>
                <a:effectLst/>
                <a:ea typeface="Calibri" panose="020F0502020204030204" pitchFamily="34" charset="0"/>
                <a:cs typeface="Times New Roman" panose="02020603050405020304" pitchFamily="18" charset="0"/>
              </a:rPr>
              <a:t>LO4 List and describe marketing strategies based on analytics.</a:t>
            </a:r>
          </a:p>
        </p:txBody>
      </p:sp>
    </p:spTree>
    <p:extLst>
      <p:ext uri="{BB962C8B-B14F-4D97-AF65-F5344CB8AC3E}">
        <p14:creationId xmlns:p14="http://schemas.microsoft.com/office/powerpoint/2010/main" val="8684761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62075F-9A0A-E49C-CD7F-AC54DAB6A3CB}"/>
              </a:ext>
            </a:extLst>
          </p:cNvPr>
          <p:cNvSpPr>
            <a:spLocks noGrp="1"/>
          </p:cNvSpPr>
          <p:nvPr>
            <p:ph type="title"/>
          </p:nvPr>
        </p:nvSpPr>
        <p:spPr/>
        <p:txBody>
          <a:bodyPr>
            <a:normAutofit fontScale="90000"/>
          </a:bodyPr>
          <a:lstStyle/>
          <a:p>
            <a:r>
              <a:rPr lang="en-US" dirty="0"/>
              <a:t>Role of Marketing and Critical Functions</a:t>
            </a:r>
          </a:p>
        </p:txBody>
      </p:sp>
      <p:sp>
        <p:nvSpPr>
          <p:cNvPr id="5" name="Content Placeholder 4">
            <a:extLst>
              <a:ext uri="{FF2B5EF4-FFF2-40B4-BE49-F238E27FC236}">
                <a16:creationId xmlns:a16="http://schemas.microsoft.com/office/drawing/2014/main" id="{9AD6E44C-34E8-096D-D023-A3CE4811CAAF}"/>
              </a:ext>
            </a:extLst>
          </p:cNvPr>
          <p:cNvSpPr>
            <a:spLocks noGrp="1"/>
          </p:cNvSpPr>
          <p:nvPr>
            <p:ph sz="quarter" idx="11"/>
          </p:nvPr>
        </p:nvSpPr>
        <p:spPr/>
        <p:txBody>
          <a:bodyPr>
            <a:normAutofit/>
          </a:bodyPr>
          <a:lstStyle/>
          <a:p>
            <a:pPr marL="342900" marR="0" lvl="0" indent="-342900">
              <a:lnSpc>
                <a:spcPct val="115000"/>
              </a:lnSpc>
              <a:spcBef>
                <a:spcPts val="0"/>
              </a:spcBef>
              <a:spcAft>
                <a:spcPts val="0"/>
              </a:spcAft>
              <a:buFont typeface="Symbol" panose="05050102010706020507" pitchFamily="18" charset="2"/>
              <a:buChar char=""/>
              <a:tabLst>
                <a:tab pos="914400" algn="l"/>
                <a:tab pos="1257300" algn="l"/>
                <a:tab pos="1543050" algn="l"/>
              </a:tabLst>
            </a:pPr>
            <a:r>
              <a:rPr lang="en-US" sz="2400" dirty="0">
                <a:effectLst/>
                <a:ea typeface="Calibri" panose="020F0502020204030204" pitchFamily="34" charset="0"/>
                <a:cs typeface="Times New Roman" panose="02020603050405020304" pitchFamily="18" charset="0"/>
              </a:rPr>
              <a:t>First, the marketing philosophy is important to represent throughout the strategic planning process. It is the marketing team that helps the strategic planning team to maintain this philosophy. </a:t>
            </a:r>
          </a:p>
          <a:p>
            <a:pPr marL="0" marR="0" lvl="0" indent="0">
              <a:lnSpc>
                <a:spcPct val="115000"/>
              </a:lnSpc>
              <a:spcBef>
                <a:spcPts val="0"/>
              </a:spcBef>
              <a:spcAft>
                <a:spcPts val="0"/>
              </a:spcAft>
              <a:buNone/>
              <a:tabLst>
                <a:tab pos="914400" algn="l"/>
                <a:tab pos="1257300" algn="l"/>
                <a:tab pos="1543050" algn="l"/>
              </a:tabLst>
            </a:pPr>
            <a:endParaRPr lang="en-US" sz="2400" dirty="0">
              <a:effectLst/>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tabLst>
                <a:tab pos="914400" algn="l"/>
                <a:tab pos="1257300" algn="l"/>
                <a:tab pos="1543050" algn="l"/>
              </a:tabLst>
            </a:pPr>
            <a:r>
              <a:rPr lang="en-US" sz="2400" dirty="0">
                <a:effectLst/>
                <a:ea typeface="Calibri" panose="020F0502020204030204" pitchFamily="34" charset="0"/>
                <a:cs typeface="Times New Roman" panose="02020603050405020304" pitchFamily="18" charset="0"/>
              </a:rPr>
              <a:t>Second, to examine the current situation, marketers gather and analyze information along with the strategic planning team (the first step in a gap analysis). </a:t>
            </a:r>
          </a:p>
          <a:p>
            <a:pPr marL="0" marR="0" lvl="0" indent="0">
              <a:lnSpc>
                <a:spcPct val="115000"/>
              </a:lnSpc>
              <a:spcBef>
                <a:spcPts val="0"/>
              </a:spcBef>
              <a:spcAft>
                <a:spcPts val="0"/>
              </a:spcAft>
              <a:buNone/>
              <a:tabLst>
                <a:tab pos="914400" algn="l"/>
                <a:tab pos="1257300" algn="l"/>
                <a:tab pos="1543050" algn="l"/>
              </a:tabLst>
            </a:pPr>
            <a:endParaRPr lang="en-US" sz="2400" dirty="0">
              <a:effectLst/>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tabLst>
                <a:tab pos="914400" algn="l"/>
                <a:tab pos="1257300" algn="l"/>
                <a:tab pos="1543050" algn="l"/>
              </a:tabLst>
            </a:pPr>
            <a:r>
              <a:rPr lang="en-US" sz="2400" dirty="0">
                <a:effectLst/>
                <a:ea typeface="Calibri" panose="020F0502020204030204" pitchFamily="34" charset="0"/>
                <a:cs typeface="Times New Roman" panose="02020603050405020304" pitchFamily="18" charset="0"/>
              </a:rPr>
              <a:t>Third, marketers are responsible for identifying and assessing the trends and impact of those trends in the marketing environment.</a:t>
            </a:r>
            <a:endParaRPr lang="en-US" sz="2400" dirty="0"/>
          </a:p>
        </p:txBody>
      </p:sp>
    </p:spTree>
    <p:extLst>
      <p:ext uri="{BB962C8B-B14F-4D97-AF65-F5344CB8AC3E}">
        <p14:creationId xmlns:p14="http://schemas.microsoft.com/office/powerpoint/2010/main" val="626192887"/>
      </p:ext>
    </p:extLst>
  </p:cSld>
  <p:clrMapOvr>
    <a:masterClrMapping/>
  </p:clrMapOvr>
</p:sld>
</file>

<file path=ppt/theme/theme1.xml><?xml version="1.0" encoding="utf-8"?>
<a:theme xmlns:a="http://schemas.openxmlformats.org/drawingml/2006/main" name="Office Theme">
  <a:themeElements>
    <a:clrScheme name="OpenStax">
      <a:dk1>
        <a:srgbClr val="000000"/>
      </a:dk1>
      <a:lt1>
        <a:srgbClr val="FFFFFF"/>
      </a:lt1>
      <a:dk2>
        <a:srgbClr val="44546A"/>
      </a:dk2>
      <a:lt2>
        <a:srgbClr val="E7E6E6"/>
      </a:lt2>
      <a:accent1>
        <a:srgbClr val="609A33"/>
      </a:accent1>
      <a:accent2>
        <a:srgbClr val="DB5935"/>
      </a:accent2>
      <a:accent3>
        <a:srgbClr val="464846"/>
      </a:accent3>
      <a:accent4>
        <a:srgbClr val="EAC322"/>
      </a:accent4>
      <a:accent5>
        <a:srgbClr val="1B1E3F"/>
      </a:accent5>
      <a:accent6>
        <a:srgbClr val="70AD47"/>
      </a:accent6>
      <a:hlink>
        <a:srgbClr val="29749C"/>
      </a:hlink>
      <a:folHlink>
        <a:srgbClr val="9450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91a0223a-3ed7-4ccd-8ccc-4094cc69d951">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5115135F5B3EC42BA75CAD3DFD8419F" ma:contentTypeVersion="11" ma:contentTypeDescription="Create a new document." ma:contentTypeScope="" ma:versionID="9083f63e55130e39b08d726de24cb3d9">
  <xsd:schema xmlns:xsd="http://www.w3.org/2001/XMLSchema" xmlns:xs="http://www.w3.org/2001/XMLSchema" xmlns:p="http://schemas.microsoft.com/office/2006/metadata/properties" xmlns:ns2="91a0223a-3ed7-4ccd-8ccc-4094cc69d951" xmlns:ns3="e3adef09-6f5a-4c77-8a16-db2987c1ac0e" targetNamespace="http://schemas.microsoft.com/office/2006/metadata/properties" ma:root="true" ma:fieldsID="22dd067ada61976e06363a4e2463cc96" ns2:_="" ns3:_="">
    <xsd:import namespace="91a0223a-3ed7-4ccd-8ccc-4094cc69d951"/>
    <xsd:import namespace="e3adef09-6f5a-4c77-8a16-db2987c1ac0e"/>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lcf76f155ced4ddcb4097134ff3c332f" minOccurs="0"/>
                <xsd:element ref="ns2:MediaServiceOCR" minOccurs="0"/>
                <xsd:element ref="ns2:MediaServiceGenerationTime" minOccurs="0"/>
                <xsd:element ref="ns2:MediaServiceEventHashCode"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1a0223a-3ed7-4ccd-8ccc-4094cc69d95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3571226f-245c-4613-9fa0-1d3df4aa09f2" ma:termSetId="09814cd3-568e-fe90-9814-8d621ff8fb84" ma:anchorId="fba54fb3-c3e1-fe81-a776-ca4b69148c4d" ma:open="true" ma:isKeyword="false">
      <xsd:complexType>
        <xsd:sequence>
          <xsd:element ref="pc:Terms" minOccurs="0" maxOccurs="1"/>
        </xsd:sequence>
      </xsd:complex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3adef09-6f5a-4c77-8a16-db2987c1ac0e"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B489295-B564-4A8A-921F-F2BA35F4436A}">
  <ds:schemaRefs>
    <ds:schemaRef ds:uri="http://schemas.microsoft.com/sharepoint/v3/contenttype/forms"/>
  </ds:schemaRefs>
</ds:datastoreItem>
</file>

<file path=customXml/itemProps2.xml><?xml version="1.0" encoding="utf-8"?>
<ds:datastoreItem xmlns:ds="http://schemas.openxmlformats.org/officeDocument/2006/customXml" ds:itemID="{EAFB88B5-FF5C-48E9-8A46-802B572D2740}">
  <ds:schemaRefs>
    <ds:schemaRef ds:uri="http://schemas.microsoft.com/office/infopath/2007/PartnerControls"/>
    <ds:schemaRef ds:uri="http://purl.org/dc/dcmitype/"/>
    <ds:schemaRef ds:uri="d5a9a00b-9bfd-46a3-8a8b-554f3eaca118"/>
    <ds:schemaRef ds:uri="http://purl.org/dc/elements/1.1/"/>
    <ds:schemaRef ds:uri="http://purl.org/dc/terms/"/>
    <ds:schemaRef ds:uri="http://schemas.openxmlformats.org/package/2006/metadata/core-properties"/>
    <ds:schemaRef ds:uri="http://schemas.microsoft.com/office/2006/documentManagement/types"/>
    <ds:schemaRef ds:uri="http://schemas.microsoft.com/office/2006/metadata/properties"/>
    <ds:schemaRef ds:uri="http://www.w3.org/XML/1998/namespace"/>
    <ds:schemaRef ds:uri="91a0223a-3ed7-4ccd-8ccc-4094cc69d951"/>
  </ds:schemaRefs>
</ds:datastoreItem>
</file>

<file path=customXml/itemProps3.xml><?xml version="1.0" encoding="utf-8"?>
<ds:datastoreItem xmlns:ds="http://schemas.openxmlformats.org/officeDocument/2006/customXml" ds:itemID="{BA475FA3-D486-490A-A995-D89FD14CA04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1a0223a-3ed7-4ccd-8ccc-4094cc69d951"/>
    <ds:schemaRef ds:uri="e3adef09-6f5a-4c77-8a16-db2987c1ac0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4113</TotalTime>
  <Words>2356</Words>
  <Application>Microsoft Office PowerPoint</Application>
  <PresentationFormat>Widescreen</PresentationFormat>
  <Paragraphs>227</Paragraphs>
  <Slides>35</Slides>
  <Notes>1</Notes>
  <HiddenSlides>0</HiddenSlides>
  <MMClips>15</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35</vt:i4>
      </vt:variant>
    </vt:vector>
  </HeadingPairs>
  <TitlesOfParts>
    <vt:vector size="42" baseType="lpstr">
      <vt:lpstr>Arial</vt:lpstr>
      <vt:lpstr>Calibri</vt:lpstr>
      <vt:lpstr>Calibri Light</vt:lpstr>
      <vt:lpstr>Cambria Math</vt:lpstr>
      <vt:lpstr>Symbol</vt:lpstr>
      <vt:lpstr>Times New Roman</vt:lpstr>
      <vt:lpstr>Office Theme</vt:lpstr>
      <vt:lpstr>Principles of Marketing</vt:lpstr>
      <vt:lpstr>Chapter Outline </vt:lpstr>
      <vt:lpstr>2.1 Developing a Strategic Plan</vt:lpstr>
      <vt:lpstr>Strategic Planning</vt:lpstr>
      <vt:lpstr>Strategic Planning Process</vt:lpstr>
      <vt:lpstr>SMART Goals</vt:lpstr>
      <vt:lpstr>Discussion Question</vt:lpstr>
      <vt:lpstr>2.2 The Role of Marketing in the Strategic Planning Process</vt:lpstr>
      <vt:lpstr>Role of Marketing and Critical Functions</vt:lpstr>
      <vt:lpstr>Business Portfolio</vt:lpstr>
      <vt:lpstr>Boston Consulting Group (BCG) Matrix</vt:lpstr>
      <vt:lpstr>SWOT Analysis</vt:lpstr>
      <vt:lpstr>Market Share Growth Strategies</vt:lpstr>
      <vt:lpstr>Product Diversification Strategies</vt:lpstr>
      <vt:lpstr>Discussion Question</vt:lpstr>
      <vt:lpstr>2.3 Purpose and Structure of a Marketing Plan</vt:lpstr>
      <vt:lpstr>Marketing Plan Purpose</vt:lpstr>
      <vt:lpstr>Marketing Plan Structure</vt:lpstr>
      <vt:lpstr>Marketing Plan Structure Details</vt:lpstr>
      <vt:lpstr>Marketing Plan Structure Details (continued)</vt:lpstr>
      <vt:lpstr>Marketing Plan Structure Details (continued)</vt:lpstr>
      <vt:lpstr>Marketing Plan Structure Details (continued)</vt:lpstr>
      <vt:lpstr>Discussion Question</vt:lpstr>
      <vt:lpstr>2.4 Marketing Plan Progress Using Metrics</vt:lpstr>
      <vt:lpstr>Key Performance Indicators (KPIs)</vt:lpstr>
      <vt:lpstr>Business-Level KPIs</vt:lpstr>
      <vt:lpstr>Sales/Revenue Generation KPIs</vt:lpstr>
      <vt:lpstr>Examples of Market Share KPIs</vt:lpstr>
      <vt:lpstr>Customer Support KPIs</vt:lpstr>
      <vt:lpstr>Discussion Question</vt:lpstr>
      <vt:lpstr>2.5 Ethical Issues in Developing a Marketing Strategy</vt:lpstr>
      <vt:lpstr>Marketing Ethics</vt:lpstr>
      <vt:lpstr>Key Ethical Considerations</vt:lpstr>
      <vt:lpstr>Discussion Question</vt:lpstr>
      <vt:lpstr>This OpenStax ancillary resource is © 2023 Rice University under a CC-BY 4.0 International license; it may be reproduced or modified but must be attributed to OpenStax, Rice University and any changes must be noted.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Larissa Chu</dc:creator>
  <cp:lastModifiedBy>John Story</cp:lastModifiedBy>
  <cp:revision>120</cp:revision>
  <dcterms:created xsi:type="dcterms:W3CDTF">2018-05-29T21:16:34Z</dcterms:created>
  <dcterms:modified xsi:type="dcterms:W3CDTF">2023-06-25T13:49:54Z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0x01010015115135F5B3EC42BA75CAD3DFD8419F</vt:lpwstr>
  </property>
</Properties>
</file>