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7"/>
  </p:notesMasterIdLst>
  <p:sldIdLst>
    <p:sldId id="256" r:id="rId5"/>
    <p:sldId id="257" r:id="rId6"/>
    <p:sldId id="262" r:id="rId7"/>
    <p:sldId id="286" r:id="rId8"/>
    <p:sldId id="258" r:id="rId9"/>
    <p:sldId id="311" r:id="rId10"/>
    <p:sldId id="278" r:id="rId11"/>
    <p:sldId id="289" r:id="rId12"/>
    <p:sldId id="281" r:id="rId13"/>
    <p:sldId id="287" r:id="rId14"/>
    <p:sldId id="292" r:id="rId15"/>
    <p:sldId id="294" r:id="rId16"/>
    <p:sldId id="295" r:id="rId17"/>
    <p:sldId id="291" r:id="rId18"/>
    <p:sldId id="293" r:id="rId19"/>
    <p:sldId id="297" r:id="rId20"/>
    <p:sldId id="288" r:id="rId21"/>
    <p:sldId id="298" r:id="rId22"/>
    <p:sldId id="299" r:id="rId23"/>
    <p:sldId id="300" r:id="rId24"/>
    <p:sldId id="301" r:id="rId25"/>
    <p:sldId id="315" r:id="rId26"/>
    <p:sldId id="302" r:id="rId27"/>
    <p:sldId id="304" r:id="rId28"/>
    <p:sldId id="303" r:id="rId29"/>
    <p:sldId id="305" r:id="rId30"/>
    <p:sldId id="306" r:id="rId31"/>
    <p:sldId id="307" r:id="rId32"/>
    <p:sldId id="308" r:id="rId33"/>
    <p:sldId id="313" r:id="rId34"/>
    <p:sldId id="314" r:id="rId35"/>
    <p:sldId id="285"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37CE113-302D-87D4-27AE-8E974DD7FEF9}" name="Jenn Woolson" initials="JW" userId="58d2870ac5856bc9" providerId="Windows Live"/>
  <p188:author id="{C898DA2D-9C1C-E62E-BE53-FDEFEF235E45}" name="Mayank Sharma" initials="MS" userId="S::mayank.sharma@sixredmarbles.com::eaa0bdce-b43e-4fda-a812-f8b83e6bdc27" providerId="AD"/>
  <p188:author id="{6723E444-ED15-7FE9-C874-A91A5802F260}" name="Ellerbrook, Debra" initials="ED" userId="Ellerbrook, Debra" providerId="None"/>
  <p188:author id="{FA58AD72-5F1D-13F5-7123-87BC663DFC75}" name="Marlo Bennett" initials="MB" userId="S::m.bennett@sixredmarbles.com::7dee2650-718b-496a-bf20-79d28af7efe0" providerId="AD"/>
  <p188:author id="{0E3EA3EE-1757-AF6E-9170-F370402E75A8}" name="Indra Reinbergs" initials="IR" userId="S::i.reinbergs@sixredmarbles.com::7bb3dfa5-cb92-4522-a42f-99702f0db85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race Allen" initials="G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48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1C557C-A061-4254-A43B-61FB8117D325}" v="30" dt="2023-06-25T14:31:07.1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53" autoAdjust="0"/>
    <p:restoredTop sz="94595" autoAdjust="0"/>
  </p:normalViewPr>
  <p:slideViewPr>
    <p:cSldViewPr snapToGrid="0">
      <p:cViewPr varScale="1">
        <p:scale>
          <a:sx n="64" d="100"/>
          <a:sy n="64" d="100"/>
        </p:scale>
        <p:origin x="66" y="150"/>
      </p:cViewPr>
      <p:guideLst>
        <p:guide orient="horz" pos="2160"/>
        <p:guide pos="3840"/>
      </p:guideLst>
    </p:cSldViewPr>
  </p:slideViewPr>
  <p:outlineViewPr>
    <p:cViewPr>
      <p:scale>
        <a:sx n="33" d="100"/>
        <a:sy n="33" d="100"/>
      </p:scale>
      <p:origin x="0" y="-160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45"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Story" userId="95f86f19d44503da" providerId="LiveId" clId="{A91C557C-A061-4254-A43B-61FB8117D325}"/>
    <pc:docChg chg="custSel modSld">
      <pc:chgData name="John Story" userId="95f86f19d44503da" providerId="LiveId" clId="{A91C557C-A061-4254-A43B-61FB8117D325}" dt="2023-06-25T14:31:18.391" v="71" actId="1076"/>
      <pc:docMkLst>
        <pc:docMk/>
      </pc:docMkLst>
      <pc:sldChg chg="addSp modSp mod modAnim">
        <pc:chgData name="John Story" userId="95f86f19d44503da" providerId="LiveId" clId="{A91C557C-A061-4254-A43B-61FB8117D325}" dt="2023-06-25T14:04:59.111" v="39" actId="1076"/>
        <pc:sldMkLst>
          <pc:docMk/>
          <pc:sldMk cId="130106171" sldId="258"/>
        </pc:sldMkLst>
        <pc:picChg chg="add mod">
          <ac:chgData name="John Story" userId="95f86f19d44503da" providerId="LiveId" clId="{A91C557C-A061-4254-A43B-61FB8117D325}" dt="2023-06-25T14:04:59.111" v="39" actId="1076"/>
          <ac:picMkLst>
            <pc:docMk/>
            <pc:sldMk cId="130106171" sldId="258"/>
            <ac:picMk id="3" creationId="{2ABEDB08-DC93-C3CD-A3D9-C55DA9217403}"/>
          </ac:picMkLst>
        </pc:picChg>
      </pc:sldChg>
      <pc:sldChg chg="addSp delSp modSp mod modAnim">
        <pc:chgData name="John Story" userId="95f86f19d44503da" providerId="LiveId" clId="{A91C557C-A061-4254-A43B-61FB8117D325}" dt="2023-06-25T14:05:51.160" v="45" actId="1076"/>
        <pc:sldMkLst>
          <pc:docMk/>
          <pc:sldMk cId="3647900201" sldId="278"/>
        </pc:sldMkLst>
        <pc:spChg chg="del">
          <ac:chgData name="John Story" userId="95f86f19d44503da" providerId="LiveId" clId="{A91C557C-A061-4254-A43B-61FB8117D325}" dt="2023-06-25T14:05:40.965" v="44" actId="478"/>
          <ac:spMkLst>
            <pc:docMk/>
            <pc:sldMk cId="3647900201" sldId="278"/>
            <ac:spMk id="7" creationId="{59B5C421-F922-8779-2E86-1F5DC234E1B4}"/>
          </ac:spMkLst>
        </pc:spChg>
        <pc:picChg chg="add mod">
          <ac:chgData name="John Story" userId="95f86f19d44503da" providerId="LiveId" clId="{A91C557C-A061-4254-A43B-61FB8117D325}" dt="2023-06-25T14:05:51.160" v="45" actId="1076"/>
          <ac:picMkLst>
            <pc:docMk/>
            <pc:sldMk cId="3647900201" sldId="278"/>
            <ac:picMk id="3" creationId="{05ECC2C0-9698-BED7-8E94-10A3AA120C3E}"/>
          </ac:picMkLst>
        </pc:picChg>
      </pc:sldChg>
      <pc:sldChg chg="addSp modSp mod modAnim">
        <pc:chgData name="John Story" userId="95f86f19d44503da" providerId="LiveId" clId="{A91C557C-A061-4254-A43B-61FB8117D325}" dt="2023-06-25T14:01:47.270" v="31" actId="1076"/>
        <pc:sldMkLst>
          <pc:docMk/>
          <pc:sldMk cId="2543660906" sldId="286"/>
        </pc:sldMkLst>
        <pc:picChg chg="add mod">
          <ac:chgData name="John Story" userId="95f86f19d44503da" providerId="LiveId" clId="{A91C557C-A061-4254-A43B-61FB8117D325}" dt="2023-06-25T14:01:47.270" v="31" actId="1076"/>
          <ac:picMkLst>
            <pc:docMk/>
            <pc:sldMk cId="2543660906" sldId="286"/>
            <ac:picMk id="4" creationId="{78D2A567-4A9B-AB16-97F2-FA8DD99181E1}"/>
          </ac:picMkLst>
        </pc:picChg>
      </pc:sldChg>
      <pc:sldChg chg="addSp modSp mod modAnim">
        <pc:chgData name="John Story" userId="95f86f19d44503da" providerId="LiveId" clId="{A91C557C-A061-4254-A43B-61FB8117D325}" dt="2023-06-25T14:00:23.426" v="27" actId="1076"/>
        <pc:sldMkLst>
          <pc:docMk/>
          <pc:sldMk cId="817037187" sldId="292"/>
        </pc:sldMkLst>
        <pc:spChg chg="mod">
          <ac:chgData name="John Story" userId="95f86f19d44503da" providerId="LiveId" clId="{A91C557C-A061-4254-A43B-61FB8117D325}" dt="2023-06-25T13:59:53.006" v="23" actId="14100"/>
          <ac:spMkLst>
            <pc:docMk/>
            <pc:sldMk cId="817037187" sldId="292"/>
            <ac:spMk id="3" creationId="{6531C139-6282-A61F-BCC7-AA4752A0076E}"/>
          </ac:spMkLst>
        </pc:spChg>
        <pc:picChg chg="add mod">
          <ac:chgData name="John Story" userId="95f86f19d44503da" providerId="LiveId" clId="{A91C557C-A061-4254-A43B-61FB8117D325}" dt="2023-06-25T13:53:46.446" v="3" actId="1076"/>
          <ac:picMkLst>
            <pc:docMk/>
            <pc:sldMk cId="817037187" sldId="292"/>
            <ac:picMk id="4" creationId="{2AE1EF0D-B45C-0F24-A4DB-12CE8D50BE04}"/>
          </ac:picMkLst>
        </pc:picChg>
        <pc:picChg chg="add mod">
          <ac:chgData name="John Story" userId="95f86f19d44503da" providerId="LiveId" clId="{A91C557C-A061-4254-A43B-61FB8117D325}" dt="2023-06-25T14:00:23.426" v="27" actId="1076"/>
          <ac:picMkLst>
            <pc:docMk/>
            <pc:sldMk cId="817037187" sldId="292"/>
            <ac:picMk id="5" creationId="{84394FDE-62F9-2723-42D5-213D90890BB2}"/>
          </ac:picMkLst>
        </pc:picChg>
      </pc:sldChg>
      <pc:sldChg chg="addSp modSp mod modAnim">
        <pc:chgData name="John Story" userId="95f86f19d44503da" providerId="LiveId" clId="{A91C557C-A061-4254-A43B-61FB8117D325}" dt="2023-06-25T13:54:42.244" v="8" actId="1076"/>
        <pc:sldMkLst>
          <pc:docMk/>
          <pc:sldMk cId="2906004696" sldId="295"/>
        </pc:sldMkLst>
        <pc:picChg chg="add mod">
          <ac:chgData name="John Story" userId="95f86f19d44503da" providerId="LiveId" clId="{A91C557C-A061-4254-A43B-61FB8117D325}" dt="2023-06-25T13:54:42.244" v="8" actId="1076"/>
          <ac:picMkLst>
            <pc:docMk/>
            <pc:sldMk cId="2906004696" sldId="295"/>
            <ac:picMk id="4" creationId="{12EEC54B-8939-6FAC-0BDF-DDF78EAC1EFA}"/>
          </ac:picMkLst>
        </pc:picChg>
      </pc:sldChg>
      <pc:sldChg chg="addSp modSp mod modAnim">
        <pc:chgData name="John Story" userId="95f86f19d44503da" providerId="LiveId" clId="{A91C557C-A061-4254-A43B-61FB8117D325}" dt="2023-06-25T13:58:11.214" v="17" actId="1076"/>
        <pc:sldMkLst>
          <pc:docMk/>
          <pc:sldMk cId="3507734669" sldId="298"/>
        </pc:sldMkLst>
        <pc:picChg chg="add mod">
          <ac:chgData name="John Story" userId="95f86f19d44503da" providerId="LiveId" clId="{A91C557C-A061-4254-A43B-61FB8117D325}" dt="2023-06-25T13:58:11.214" v="17" actId="1076"/>
          <ac:picMkLst>
            <pc:docMk/>
            <pc:sldMk cId="3507734669" sldId="298"/>
            <ac:picMk id="5" creationId="{E925AA8A-0249-9FBB-5802-3337A31689AC}"/>
          </ac:picMkLst>
        </pc:picChg>
      </pc:sldChg>
      <pc:sldChg chg="addSp modSp mod modAnim">
        <pc:chgData name="John Story" userId="95f86f19d44503da" providerId="LiveId" clId="{A91C557C-A061-4254-A43B-61FB8117D325}" dt="2023-06-25T14:30:26.152" v="67" actId="1076"/>
        <pc:sldMkLst>
          <pc:docMk/>
          <pc:sldMk cId="1531773984" sldId="299"/>
        </pc:sldMkLst>
        <pc:spChg chg="mod">
          <ac:chgData name="John Story" userId="95f86f19d44503da" providerId="LiveId" clId="{A91C557C-A061-4254-A43B-61FB8117D325}" dt="2023-06-25T13:55:10.881" v="9" actId="14100"/>
          <ac:spMkLst>
            <pc:docMk/>
            <pc:sldMk cId="1531773984" sldId="299"/>
            <ac:spMk id="3" creationId="{F72CF81F-83A2-4D07-F40F-1D9CDEA14152}"/>
          </ac:spMkLst>
        </pc:spChg>
        <pc:picChg chg="add mod">
          <ac:chgData name="John Story" userId="95f86f19d44503da" providerId="LiveId" clId="{A91C557C-A061-4254-A43B-61FB8117D325}" dt="2023-06-25T14:30:16.500" v="63" actId="1076"/>
          <ac:picMkLst>
            <pc:docMk/>
            <pc:sldMk cId="1531773984" sldId="299"/>
            <ac:picMk id="4" creationId="{45D23C0A-74EB-30C2-6530-CAEFB5ACB48D}"/>
          </ac:picMkLst>
        </pc:picChg>
        <pc:picChg chg="add mod">
          <ac:chgData name="John Story" userId="95f86f19d44503da" providerId="LiveId" clId="{A91C557C-A061-4254-A43B-61FB8117D325}" dt="2023-06-25T14:30:23.954" v="66" actId="1076"/>
          <ac:picMkLst>
            <pc:docMk/>
            <pc:sldMk cId="1531773984" sldId="299"/>
            <ac:picMk id="5" creationId="{201DBB47-58E5-DDD9-3287-CD173B3C1971}"/>
          </ac:picMkLst>
        </pc:picChg>
        <pc:picChg chg="add mod">
          <ac:chgData name="John Story" userId="95f86f19d44503da" providerId="LiveId" clId="{A91C557C-A061-4254-A43B-61FB8117D325}" dt="2023-06-25T14:30:22.107" v="65" actId="1076"/>
          <ac:picMkLst>
            <pc:docMk/>
            <pc:sldMk cId="1531773984" sldId="299"/>
            <ac:picMk id="6" creationId="{4EBF16FC-BE4B-EFC6-4852-1BFF83730D60}"/>
          </ac:picMkLst>
        </pc:picChg>
        <pc:picChg chg="add mod">
          <ac:chgData name="John Story" userId="95f86f19d44503da" providerId="LiveId" clId="{A91C557C-A061-4254-A43B-61FB8117D325}" dt="2023-06-25T14:30:26.152" v="67" actId="1076"/>
          <ac:picMkLst>
            <pc:docMk/>
            <pc:sldMk cId="1531773984" sldId="299"/>
            <ac:picMk id="7" creationId="{D84C167E-41A6-C2FF-269B-8871C4272808}"/>
          </ac:picMkLst>
        </pc:picChg>
        <pc:picChg chg="add mod">
          <ac:chgData name="John Story" userId="95f86f19d44503da" providerId="LiveId" clId="{A91C557C-A061-4254-A43B-61FB8117D325}" dt="2023-06-25T14:30:13.589" v="62" actId="1076"/>
          <ac:picMkLst>
            <pc:docMk/>
            <pc:sldMk cId="1531773984" sldId="299"/>
            <ac:picMk id="8" creationId="{800439FA-6ADD-6956-169D-FF93027C8FB0}"/>
          </ac:picMkLst>
        </pc:picChg>
      </pc:sldChg>
      <pc:sldChg chg="addSp modSp mod modAnim">
        <pc:chgData name="John Story" userId="95f86f19d44503da" providerId="LiveId" clId="{A91C557C-A061-4254-A43B-61FB8117D325}" dt="2023-06-25T14:31:18.391" v="71" actId="1076"/>
        <pc:sldMkLst>
          <pc:docMk/>
          <pc:sldMk cId="2183169343" sldId="300"/>
        </pc:sldMkLst>
        <pc:picChg chg="add mod">
          <ac:chgData name="John Story" userId="95f86f19d44503da" providerId="LiveId" clId="{A91C557C-A061-4254-A43B-61FB8117D325}" dt="2023-06-25T14:31:18.391" v="71" actId="1076"/>
          <ac:picMkLst>
            <pc:docMk/>
            <pc:sldMk cId="2183169343" sldId="300"/>
            <ac:picMk id="3" creationId="{4A6C671C-1CD1-A43A-C51B-A0D5E674771D}"/>
          </ac:picMkLst>
        </pc:picChg>
      </pc:sldChg>
      <pc:sldChg chg="addSp modSp mod modAnim">
        <pc:chgData name="John Story" userId="95f86f19d44503da" providerId="LiveId" clId="{A91C557C-A061-4254-A43B-61FB8117D325}" dt="2023-06-25T14:03:12.834" v="35" actId="1076"/>
        <pc:sldMkLst>
          <pc:docMk/>
          <pc:sldMk cId="3199906552" sldId="304"/>
        </pc:sldMkLst>
        <pc:picChg chg="add mod">
          <ac:chgData name="John Story" userId="95f86f19d44503da" providerId="LiveId" clId="{A91C557C-A061-4254-A43B-61FB8117D325}" dt="2023-06-25T14:03:12.834" v="35" actId="1076"/>
          <ac:picMkLst>
            <pc:docMk/>
            <pc:sldMk cId="3199906552" sldId="304"/>
            <ac:picMk id="3" creationId="{1AE9BBB7-75A0-1C91-1613-F3E3D7B034EC}"/>
          </ac:picMkLst>
        </pc:picChg>
      </pc:sldChg>
      <pc:sldChg chg="addSp modSp mod modAnim">
        <pc:chgData name="John Story" userId="95f86f19d44503da" providerId="LiveId" clId="{A91C557C-A061-4254-A43B-61FB8117D325}" dt="2023-06-25T13:59:27.118" v="22" actId="14100"/>
        <pc:sldMkLst>
          <pc:docMk/>
          <pc:sldMk cId="687778291" sldId="305"/>
        </pc:sldMkLst>
        <pc:spChg chg="mod">
          <ac:chgData name="John Story" userId="95f86f19d44503da" providerId="LiveId" clId="{A91C557C-A061-4254-A43B-61FB8117D325}" dt="2023-06-25T13:59:27.118" v="22" actId="14100"/>
          <ac:spMkLst>
            <pc:docMk/>
            <pc:sldMk cId="687778291" sldId="305"/>
            <ac:spMk id="3" creationId="{1A7EA662-9BF7-090B-9087-6947E8CC6CC0}"/>
          </ac:spMkLst>
        </pc:spChg>
        <pc:picChg chg="add mod">
          <ac:chgData name="John Story" userId="95f86f19d44503da" providerId="LiveId" clId="{A91C557C-A061-4254-A43B-61FB8117D325}" dt="2023-06-25T13:59:17.273" v="21" actId="1076"/>
          <ac:picMkLst>
            <pc:docMk/>
            <pc:sldMk cId="687778291" sldId="305"/>
            <ac:picMk id="4" creationId="{0DCCE961-6C62-E704-0C78-2177207CA726}"/>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D1933C-B025-42B9-8C36-720AA4CB652D}"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40F7010B-2E2C-47E1-94F9-2F527C4FEF93}">
      <dgm:prSet phldrT="[Text]"/>
      <dgm:spPr/>
      <dgm:t>
        <a:bodyPr/>
        <a:lstStyle/>
        <a:p>
          <a:r>
            <a:rPr lang="en-US" dirty="0"/>
            <a:t>Consumer Buying Behavior</a:t>
          </a:r>
        </a:p>
      </dgm:t>
    </dgm:pt>
    <dgm:pt modelId="{FD0A1812-3402-411A-A7AF-DC02853D9757}" type="parTrans" cxnId="{0D207388-74AE-462D-BEE6-05EADD5DCAA5}">
      <dgm:prSet/>
      <dgm:spPr/>
      <dgm:t>
        <a:bodyPr/>
        <a:lstStyle/>
        <a:p>
          <a:endParaRPr lang="en-US"/>
        </a:p>
      </dgm:t>
    </dgm:pt>
    <dgm:pt modelId="{965BB878-57D4-4327-AF5D-6E7140030653}" type="sibTrans" cxnId="{0D207388-74AE-462D-BEE6-05EADD5DCAA5}">
      <dgm:prSet/>
      <dgm:spPr/>
      <dgm:t>
        <a:bodyPr/>
        <a:lstStyle/>
        <a:p>
          <a:endParaRPr lang="en-US"/>
        </a:p>
      </dgm:t>
    </dgm:pt>
    <dgm:pt modelId="{7F460CF1-A564-408F-ACDB-90371DFBFE2A}">
      <dgm:prSet phldrT="[Text]"/>
      <dgm:spPr/>
      <dgm:t>
        <a:bodyPr/>
        <a:lstStyle/>
        <a:p>
          <a:r>
            <a:rPr lang="en-US" dirty="0"/>
            <a:t>Refers to the decisions and acts people undertake to buy products or services for personal use</a:t>
          </a:r>
        </a:p>
      </dgm:t>
    </dgm:pt>
    <dgm:pt modelId="{5163AEFE-D26A-4A98-9959-7EC72FB49744}" type="parTrans" cxnId="{6F27F1BE-91C4-4E42-8658-6F126B31129E}">
      <dgm:prSet/>
      <dgm:spPr/>
      <dgm:t>
        <a:bodyPr/>
        <a:lstStyle/>
        <a:p>
          <a:endParaRPr lang="en-US"/>
        </a:p>
      </dgm:t>
    </dgm:pt>
    <dgm:pt modelId="{5ED451D6-39EC-4EA5-9755-7BA0481680ED}" type="sibTrans" cxnId="{6F27F1BE-91C4-4E42-8658-6F126B31129E}">
      <dgm:prSet/>
      <dgm:spPr/>
      <dgm:t>
        <a:bodyPr/>
        <a:lstStyle/>
        <a:p>
          <a:endParaRPr lang="en-US"/>
        </a:p>
      </dgm:t>
    </dgm:pt>
    <dgm:pt modelId="{478EDD1B-2F7C-49A4-AA35-EC51F122B257}" type="pres">
      <dgm:prSet presAssocID="{F6D1933C-B025-42B9-8C36-720AA4CB652D}" presName="Name0" presStyleCnt="0">
        <dgm:presLayoutVars>
          <dgm:dir/>
          <dgm:animLvl val="lvl"/>
          <dgm:resizeHandles val="exact"/>
        </dgm:presLayoutVars>
      </dgm:prSet>
      <dgm:spPr/>
    </dgm:pt>
    <dgm:pt modelId="{0A09291F-C010-4F20-87C3-A027F1A079B9}" type="pres">
      <dgm:prSet presAssocID="{40F7010B-2E2C-47E1-94F9-2F527C4FEF93}" presName="linNode" presStyleCnt="0"/>
      <dgm:spPr/>
    </dgm:pt>
    <dgm:pt modelId="{4A613152-847E-4370-8A69-0D359A5AFBB6}" type="pres">
      <dgm:prSet presAssocID="{40F7010B-2E2C-47E1-94F9-2F527C4FEF93}" presName="parTx" presStyleLbl="revTx" presStyleIdx="0" presStyleCnt="1">
        <dgm:presLayoutVars>
          <dgm:chMax val="1"/>
          <dgm:bulletEnabled val="1"/>
        </dgm:presLayoutVars>
      </dgm:prSet>
      <dgm:spPr/>
    </dgm:pt>
    <dgm:pt modelId="{511A1D6B-1529-4830-A9B2-5118A3467751}" type="pres">
      <dgm:prSet presAssocID="{40F7010B-2E2C-47E1-94F9-2F527C4FEF93}" presName="bracket" presStyleLbl="parChTrans1D1" presStyleIdx="0" presStyleCnt="1"/>
      <dgm:spPr/>
    </dgm:pt>
    <dgm:pt modelId="{17312F62-3C28-4FA2-98E5-60D6260B2BF8}" type="pres">
      <dgm:prSet presAssocID="{40F7010B-2E2C-47E1-94F9-2F527C4FEF93}" presName="spH" presStyleCnt="0"/>
      <dgm:spPr/>
    </dgm:pt>
    <dgm:pt modelId="{564C0648-C61C-4A30-9041-8D6CD46D63DF}" type="pres">
      <dgm:prSet presAssocID="{40F7010B-2E2C-47E1-94F9-2F527C4FEF93}" presName="desTx" presStyleLbl="node1" presStyleIdx="0" presStyleCnt="1" custScaleY="110087">
        <dgm:presLayoutVars>
          <dgm:bulletEnabled val="1"/>
        </dgm:presLayoutVars>
      </dgm:prSet>
      <dgm:spPr/>
    </dgm:pt>
  </dgm:ptLst>
  <dgm:cxnLst>
    <dgm:cxn modelId="{CA1D9D1B-85FF-4F23-8567-A3E3BCCF9851}" type="presOf" srcId="{7F460CF1-A564-408F-ACDB-90371DFBFE2A}" destId="{564C0648-C61C-4A30-9041-8D6CD46D63DF}" srcOrd="0" destOrd="0" presId="urn:diagrams.loki3.com/BracketList"/>
    <dgm:cxn modelId="{3811CC4B-FC38-4738-85C3-49B2E37C33D4}" type="presOf" srcId="{F6D1933C-B025-42B9-8C36-720AA4CB652D}" destId="{478EDD1B-2F7C-49A4-AA35-EC51F122B257}" srcOrd="0" destOrd="0" presId="urn:diagrams.loki3.com/BracketList"/>
    <dgm:cxn modelId="{031F9651-FC00-40D4-9D5C-83F0E5BAED0F}" type="presOf" srcId="{40F7010B-2E2C-47E1-94F9-2F527C4FEF93}" destId="{4A613152-847E-4370-8A69-0D359A5AFBB6}" srcOrd="0" destOrd="0" presId="urn:diagrams.loki3.com/BracketList"/>
    <dgm:cxn modelId="{0D207388-74AE-462D-BEE6-05EADD5DCAA5}" srcId="{F6D1933C-B025-42B9-8C36-720AA4CB652D}" destId="{40F7010B-2E2C-47E1-94F9-2F527C4FEF93}" srcOrd="0" destOrd="0" parTransId="{FD0A1812-3402-411A-A7AF-DC02853D9757}" sibTransId="{965BB878-57D4-4327-AF5D-6E7140030653}"/>
    <dgm:cxn modelId="{6F27F1BE-91C4-4E42-8658-6F126B31129E}" srcId="{40F7010B-2E2C-47E1-94F9-2F527C4FEF93}" destId="{7F460CF1-A564-408F-ACDB-90371DFBFE2A}" srcOrd="0" destOrd="0" parTransId="{5163AEFE-D26A-4A98-9959-7EC72FB49744}" sibTransId="{5ED451D6-39EC-4EA5-9755-7BA0481680ED}"/>
    <dgm:cxn modelId="{09757AE7-F105-4532-A896-184DF9F26DE9}" type="presParOf" srcId="{478EDD1B-2F7C-49A4-AA35-EC51F122B257}" destId="{0A09291F-C010-4F20-87C3-A027F1A079B9}" srcOrd="0" destOrd="0" presId="urn:diagrams.loki3.com/BracketList"/>
    <dgm:cxn modelId="{119D8C1B-713B-4B75-91BC-1056A70FEAD8}" type="presParOf" srcId="{0A09291F-C010-4F20-87C3-A027F1A079B9}" destId="{4A613152-847E-4370-8A69-0D359A5AFBB6}" srcOrd="0" destOrd="0" presId="urn:diagrams.loki3.com/BracketList"/>
    <dgm:cxn modelId="{EAF46DC7-FBD1-41B5-AA01-1A99B229E4B4}" type="presParOf" srcId="{0A09291F-C010-4F20-87C3-A027F1A079B9}" destId="{511A1D6B-1529-4830-A9B2-5118A3467751}" srcOrd="1" destOrd="0" presId="urn:diagrams.loki3.com/BracketList"/>
    <dgm:cxn modelId="{726F53F9-BB57-4FF8-A114-E923E8CF92F9}" type="presParOf" srcId="{0A09291F-C010-4F20-87C3-A027F1A079B9}" destId="{17312F62-3C28-4FA2-98E5-60D6260B2BF8}" srcOrd="2" destOrd="0" presId="urn:diagrams.loki3.com/BracketList"/>
    <dgm:cxn modelId="{E52CA863-24E5-459C-8CCF-61AA9C24F3E5}" type="presParOf" srcId="{0A09291F-C010-4F20-87C3-A027F1A079B9}" destId="{564C0648-C61C-4A30-9041-8D6CD46D63DF}" srcOrd="3" destOrd="0" presId="urn:diagrams.loki3.com/Bracke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613152-847E-4370-8A69-0D359A5AFBB6}">
      <dsp:nvSpPr>
        <dsp:cNvPr id="0" name=""/>
        <dsp:cNvSpPr/>
      </dsp:nvSpPr>
      <dsp:spPr>
        <a:xfrm>
          <a:off x="5134" y="627808"/>
          <a:ext cx="2626332" cy="18339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7368" tIns="99060" rIns="277368" bIns="99060" numCol="1" spcCol="1270" anchor="ctr" anchorCtr="0">
          <a:noAutofit/>
        </a:bodyPr>
        <a:lstStyle/>
        <a:p>
          <a:pPr marL="0" lvl="0" indent="0" algn="r" defTabSz="1733550">
            <a:lnSpc>
              <a:spcPct val="90000"/>
            </a:lnSpc>
            <a:spcBef>
              <a:spcPct val="0"/>
            </a:spcBef>
            <a:spcAft>
              <a:spcPct val="35000"/>
            </a:spcAft>
            <a:buNone/>
          </a:pPr>
          <a:r>
            <a:rPr lang="en-US" sz="3900" kern="1200" dirty="0"/>
            <a:t>Consumer Buying Behavior</a:t>
          </a:r>
        </a:p>
      </dsp:txBody>
      <dsp:txXfrm>
        <a:off x="5134" y="627808"/>
        <a:ext cx="2626332" cy="1833975"/>
      </dsp:txXfrm>
    </dsp:sp>
    <dsp:sp modelId="{511A1D6B-1529-4830-A9B2-5118A3467751}">
      <dsp:nvSpPr>
        <dsp:cNvPr id="0" name=""/>
        <dsp:cNvSpPr/>
      </dsp:nvSpPr>
      <dsp:spPr>
        <a:xfrm>
          <a:off x="2631467" y="283938"/>
          <a:ext cx="525266" cy="2521715"/>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64C0648-C61C-4A30-9041-8D6CD46D63DF}">
      <dsp:nvSpPr>
        <dsp:cNvPr id="0" name=""/>
        <dsp:cNvSpPr/>
      </dsp:nvSpPr>
      <dsp:spPr>
        <a:xfrm>
          <a:off x="3366840" y="156755"/>
          <a:ext cx="7143624" cy="277608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285750" lvl="1" indent="-285750" algn="l" defTabSz="1733550">
            <a:lnSpc>
              <a:spcPct val="90000"/>
            </a:lnSpc>
            <a:spcBef>
              <a:spcPct val="0"/>
            </a:spcBef>
            <a:spcAft>
              <a:spcPct val="15000"/>
            </a:spcAft>
            <a:buChar char="•"/>
          </a:pPr>
          <a:r>
            <a:rPr lang="en-US" sz="3900" kern="1200" dirty="0"/>
            <a:t>Refers to the decisions and acts people undertake to buy products or services for personal use</a:t>
          </a:r>
        </a:p>
      </dsp:txBody>
      <dsp:txXfrm>
        <a:off x="3366840" y="156755"/>
        <a:ext cx="7143624" cy="2776081"/>
      </dsp:txXfrm>
    </dsp:sp>
  </dsp:spTree>
</dsp:drawing>
</file>

<file path=ppt/diagrams/layout1.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EF320A-1609-4E23-9274-6453A102CDCA}" type="datetimeFigureOut">
              <a:rPr lang="en-US" smtClean="0"/>
              <a:t>6/25/2023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5BD0BB-8C8D-4757-AEFC-C66FB1FC2FA3}" type="slidenum">
              <a:rPr lang="en-US" smtClean="0"/>
              <a:t>‹#›</a:t>
            </a:fld>
            <a:endParaRPr lang="en-US" dirty="0"/>
          </a:p>
        </p:txBody>
      </p:sp>
    </p:spTree>
    <p:extLst>
      <p:ext uri="{BB962C8B-B14F-4D97-AF65-F5344CB8AC3E}">
        <p14:creationId xmlns:p14="http://schemas.microsoft.com/office/powerpoint/2010/main" val="678746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5BD0BB-8C8D-4757-AEFC-C66FB1FC2FA3}" type="slidenum">
              <a:rPr lang="en-US" smtClean="0"/>
              <a:t>5</a:t>
            </a:fld>
            <a:endParaRPr lang="en-US" dirty="0"/>
          </a:p>
        </p:txBody>
      </p:sp>
    </p:spTree>
    <p:extLst>
      <p:ext uri="{BB962C8B-B14F-4D97-AF65-F5344CB8AC3E}">
        <p14:creationId xmlns:p14="http://schemas.microsoft.com/office/powerpoint/2010/main" val="3887230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5BD0BB-8C8D-4757-AEFC-C66FB1FC2FA3}" type="slidenum">
              <a:rPr lang="en-US" smtClean="0"/>
              <a:t>14</a:t>
            </a:fld>
            <a:endParaRPr lang="en-US" dirty="0"/>
          </a:p>
        </p:txBody>
      </p:sp>
    </p:spTree>
    <p:extLst>
      <p:ext uri="{BB962C8B-B14F-4D97-AF65-F5344CB8AC3E}">
        <p14:creationId xmlns:p14="http://schemas.microsoft.com/office/powerpoint/2010/main" val="519242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5BD0BB-8C8D-4757-AEFC-C66FB1FC2FA3}" type="slidenum">
              <a:rPr lang="en-US" smtClean="0"/>
              <a:t>23</a:t>
            </a:fld>
            <a:endParaRPr lang="en-US" dirty="0"/>
          </a:p>
        </p:txBody>
      </p:sp>
    </p:spTree>
    <p:extLst>
      <p:ext uri="{BB962C8B-B14F-4D97-AF65-F5344CB8AC3E}">
        <p14:creationId xmlns:p14="http://schemas.microsoft.com/office/powerpoint/2010/main" val="22433866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498249"/>
            <a:ext cx="9144000" cy="1011237"/>
          </a:xfrm>
        </p:spPr>
        <p:txBody>
          <a:bodyPr anchor="b"/>
          <a:lstStyle>
            <a:lvl1pPr algn="ctr">
              <a:defRPr sz="6000"/>
            </a:lvl1pPr>
          </a:lstStyle>
          <a:p>
            <a:r>
              <a:rPr lang="en-US"/>
              <a:t>Title of the Book</a:t>
            </a:r>
          </a:p>
        </p:txBody>
      </p:sp>
      <p:sp>
        <p:nvSpPr>
          <p:cNvPr id="5" name="Footer Placeholder 4"/>
          <p:cNvSpPr>
            <a:spLocks noGrp="1"/>
          </p:cNvSpPr>
          <p:nvPr>
            <p:ph type="ftr" sz="quarter" idx="11"/>
          </p:nvPr>
        </p:nvSpPr>
        <p:spPr>
          <a:xfrm>
            <a:off x="1523999" y="6356350"/>
            <a:ext cx="8549898" cy="354416"/>
          </a:xfrm>
        </p:spPr>
        <p:txBody>
          <a:bodyPr/>
          <a:lstStyle/>
          <a:p>
            <a:endParaRPr lang="en-US" dirty="0"/>
          </a:p>
        </p:txBody>
      </p:sp>
      <p:sp>
        <p:nvSpPr>
          <p:cNvPr id="9" name="Picture Placeholder 8"/>
          <p:cNvSpPr>
            <a:spLocks noGrp="1"/>
          </p:cNvSpPr>
          <p:nvPr>
            <p:ph type="pic" sz="quarter" idx="13"/>
          </p:nvPr>
        </p:nvSpPr>
        <p:spPr>
          <a:xfrm>
            <a:off x="3983831" y="2390620"/>
            <a:ext cx="4224337" cy="3851130"/>
          </a:xfrm>
        </p:spPr>
        <p:txBody>
          <a:bodyPr>
            <a:normAutofit/>
          </a:bodyPr>
          <a:lstStyle>
            <a:lvl1pPr marL="0" indent="0">
              <a:buNone/>
              <a:defRPr sz="1200"/>
            </a:lvl1pPr>
          </a:lstStyle>
          <a:p>
            <a:endParaRPr lang="en-US" dirty="0"/>
          </a:p>
        </p:txBody>
      </p:sp>
      <p:sp>
        <p:nvSpPr>
          <p:cNvPr id="10" name="Title 1"/>
          <p:cNvSpPr txBox="1">
            <a:spLocks/>
          </p:cNvSpPr>
          <p:nvPr userDrawn="1"/>
        </p:nvSpPr>
        <p:spPr>
          <a:xfrm>
            <a:off x="1523999" y="1509485"/>
            <a:ext cx="9144000" cy="672883"/>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accent6"/>
                </a:solidFill>
                <a:latin typeface="+mj-lt"/>
                <a:ea typeface="+mj-ea"/>
                <a:cs typeface="+mj-cs"/>
              </a:defRPr>
            </a:lvl1pPr>
          </a:lstStyle>
          <a:p>
            <a:endParaRPr lang="en-US" sz="6400" dirty="0">
              <a:solidFill>
                <a:schemeClr val="accent5"/>
              </a:solidFill>
            </a:endParaRPr>
          </a:p>
        </p:txBody>
      </p:sp>
      <p:sp>
        <p:nvSpPr>
          <p:cNvPr id="11" name="Text Placeholder 10"/>
          <p:cNvSpPr>
            <a:spLocks noGrp="1"/>
          </p:cNvSpPr>
          <p:nvPr>
            <p:ph type="body" sz="quarter" idx="14" hasCustomPrompt="1"/>
          </p:nvPr>
        </p:nvSpPr>
        <p:spPr>
          <a:xfrm>
            <a:off x="1524000" y="1509713"/>
            <a:ext cx="9144000" cy="443778"/>
          </a:xfrm>
        </p:spPr>
        <p:txBody>
          <a:bodyPr/>
          <a:lstStyle>
            <a:lvl1pPr marL="0" indent="0" algn="ctr">
              <a:buNone/>
              <a:defRPr baseline="0">
                <a:solidFill>
                  <a:schemeClr val="accent5"/>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Chapter # CHAPTER TITLE</a:t>
            </a:r>
          </a:p>
        </p:txBody>
      </p:sp>
    </p:spTree>
    <p:extLst>
      <p:ext uri="{BB962C8B-B14F-4D97-AF65-F5344CB8AC3E}">
        <p14:creationId xmlns:p14="http://schemas.microsoft.com/office/powerpoint/2010/main" val="100249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6"/>
            <a:ext cx="10515600" cy="424583"/>
          </a:xfrm>
        </p:spPr>
        <p:txBody>
          <a:bodyPr>
            <a:normAutofit/>
          </a:bodyPr>
          <a:lstStyle>
            <a:lvl1pPr>
              <a:defRPr sz="2800" b="1"/>
            </a:lvl1pPr>
          </a:lstStyle>
          <a:p>
            <a:r>
              <a:rPr lang="en-US"/>
              <a:t>Figure #.#</a:t>
            </a:r>
          </a:p>
        </p:txBody>
      </p:sp>
      <p:sp>
        <p:nvSpPr>
          <p:cNvPr id="3" name="Content Placeholder 2"/>
          <p:cNvSpPr>
            <a:spLocks noGrp="1"/>
          </p:cNvSpPr>
          <p:nvPr>
            <p:ph idx="1"/>
          </p:nvPr>
        </p:nvSpPr>
        <p:spPr>
          <a:xfrm>
            <a:off x="838200" y="955964"/>
            <a:ext cx="10515600" cy="37961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838200" y="6356350"/>
            <a:ext cx="9428018" cy="365125"/>
          </a:xfrm>
        </p:spPr>
        <p:txBody>
          <a:bodyPr/>
          <a:lstStyle/>
          <a:p>
            <a:endParaRPr lang="en-US" dirty="0"/>
          </a:p>
        </p:txBody>
      </p:sp>
      <p:sp>
        <p:nvSpPr>
          <p:cNvPr id="7" name="Content Placeholder 2"/>
          <p:cNvSpPr>
            <a:spLocks noGrp="1"/>
          </p:cNvSpPr>
          <p:nvPr>
            <p:ph idx="13" hasCustomPrompt="1"/>
          </p:nvPr>
        </p:nvSpPr>
        <p:spPr>
          <a:xfrm>
            <a:off x="838200" y="4918364"/>
            <a:ext cx="10515600" cy="1271731"/>
          </a:xfrm>
        </p:spPr>
        <p:txBody>
          <a:bodyPr>
            <a:normAutofit/>
          </a:bodyPr>
          <a:lstStyle>
            <a:lvl1pPr marL="0" indent="0">
              <a:buNone/>
              <a:defRPr sz="1600"/>
            </a:lvl1pPr>
          </a:lstStyle>
          <a:p>
            <a:pPr lvl="0"/>
            <a:r>
              <a:rPr lang="en-US"/>
              <a:t>Caption</a:t>
            </a:r>
          </a:p>
        </p:txBody>
      </p:sp>
    </p:spTree>
    <p:extLst>
      <p:ext uri="{BB962C8B-B14F-4D97-AF65-F5344CB8AC3E}">
        <p14:creationId xmlns:p14="http://schemas.microsoft.com/office/powerpoint/2010/main" val="1927627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6"/>
            <a:ext cx="10515600" cy="466148"/>
          </a:xfrm>
        </p:spPr>
        <p:txBody>
          <a:bodyPr>
            <a:normAutofit/>
          </a:bodyPr>
          <a:lstStyle>
            <a:lvl1pPr>
              <a:defRPr sz="2800" b="1"/>
            </a:lvl1pPr>
          </a:lstStyle>
          <a:p>
            <a:r>
              <a:rPr lang="en-US"/>
              <a:t>Figure #.#</a:t>
            </a:r>
          </a:p>
        </p:txBody>
      </p:sp>
      <p:sp>
        <p:nvSpPr>
          <p:cNvPr id="3" name="Content Placeholder 2"/>
          <p:cNvSpPr>
            <a:spLocks noGrp="1"/>
          </p:cNvSpPr>
          <p:nvPr>
            <p:ph sz="half" idx="1"/>
          </p:nvPr>
        </p:nvSpPr>
        <p:spPr>
          <a:xfrm>
            <a:off x="838200" y="1010661"/>
            <a:ext cx="5181600" cy="51663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010661"/>
            <a:ext cx="5181600" cy="51663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838200" y="6356350"/>
            <a:ext cx="9414164" cy="365125"/>
          </a:xfrm>
        </p:spPr>
        <p:txBody>
          <a:bodyPr/>
          <a:lstStyle/>
          <a:p>
            <a:endParaRPr lang="en-US" dirty="0"/>
          </a:p>
        </p:txBody>
      </p:sp>
    </p:spTree>
    <p:extLst>
      <p:ext uri="{BB962C8B-B14F-4D97-AF65-F5344CB8AC3E}">
        <p14:creationId xmlns:p14="http://schemas.microsoft.com/office/powerpoint/2010/main" val="345437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6"/>
            <a:ext cx="10515600" cy="535420"/>
          </a:xfrm>
        </p:spPr>
        <p:txBody>
          <a:bodyPr>
            <a:normAutofit/>
          </a:bodyPr>
          <a:lstStyle>
            <a:lvl1pPr>
              <a:defRPr sz="2800" b="1" baseline="0"/>
            </a:lvl1pPr>
          </a:lstStyle>
          <a:p>
            <a:r>
              <a:rPr lang="en-US"/>
              <a:t>Figure #.#</a:t>
            </a:r>
          </a:p>
        </p:txBody>
      </p:sp>
      <p:sp>
        <p:nvSpPr>
          <p:cNvPr id="4" name="Footer Placeholder 3"/>
          <p:cNvSpPr>
            <a:spLocks noGrp="1"/>
          </p:cNvSpPr>
          <p:nvPr>
            <p:ph type="ftr" sz="quarter" idx="11"/>
          </p:nvPr>
        </p:nvSpPr>
        <p:spPr>
          <a:xfrm>
            <a:off x="97536" y="6205728"/>
            <a:ext cx="10180320" cy="442595"/>
          </a:xfrm>
        </p:spPr>
        <p:txBody>
          <a:bodyPr/>
          <a:lstStyle/>
          <a:p>
            <a:pPr algn="l"/>
            <a:r>
              <a:rPr lang="en-US" dirty="0"/>
              <a:t>This OpenStax ancillary resource is © Rice University under a CC BY 4.0 International license; it may be reproduced or modified but must be attributed to OpenStax, Rice University and any changes must be noted.</a:t>
            </a:r>
          </a:p>
        </p:txBody>
      </p:sp>
      <p:sp>
        <p:nvSpPr>
          <p:cNvPr id="7" name="Content Placeholder 6"/>
          <p:cNvSpPr>
            <a:spLocks noGrp="1"/>
          </p:cNvSpPr>
          <p:nvPr>
            <p:ph sz="quarter" idx="12"/>
          </p:nvPr>
        </p:nvSpPr>
        <p:spPr>
          <a:xfrm>
            <a:off x="838200" y="1011383"/>
            <a:ext cx="10515600" cy="32558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6"/>
          <p:cNvSpPr>
            <a:spLocks noGrp="1"/>
          </p:cNvSpPr>
          <p:nvPr>
            <p:ph sz="quarter" idx="13" hasCustomPrompt="1"/>
          </p:nvPr>
        </p:nvSpPr>
        <p:spPr>
          <a:xfrm>
            <a:off x="838200" y="4378037"/>
            <a:ext cx="10515600" cy="1627909"/>
          </a:xfrm>
        </p:spPr>
        <p:txBody>
          <a:bodyPr>
            <a:normAutofit/>
          </a:bodyPr>
          <a:lstStyle>
            <a:lvl1pPr marL="0" indent="0">
              <a:buNone/>
              <a:defRPr sz="1600"/>
            </a:lvl1pPr>
          </a:lstStyle>
          <a:p>
            <a:pPr lvl="0"/>
            <a:r>
              <a:rPr lang="en-US"/>
              <a:t>Caption</a:t>
            </a:r>
          </a:p>
        </p:txBody>
      </p:sp>
    </p:spTree>
    <p:extLst>
      <p:ext uri="{BB962C8B-B14F-4D97-AF65-F5344CB8AC3E}">
        <p14:creationId xmlns:p14="http://schemas.microsoft.com/office/powerpoint/2010/main" val="1686173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vl1pPr>
          </a:lstStyle>
          <a:p>
            <a:r>
              <a:rPr lang="en-US"/>
              <a:t>Title (optional)</a:t>
            </a:r>
          </a:p>
        </p:txBody>
      </p:sp>
      <p:sp>
        <p:nvSpPr>
          <p:cNvPr id="3" name="Footer Placeholder 2"/>
          <p:cNvSpPr>
            <a:spLocks noGrp="1"/>
          </p:cNvSpPr>
          <p:nvPr>
            <p:ph type="ftr" sz="quarter" idx="10"/>
          </p:nvPr>
        </p:nvSpPr>
        <p:spPr/>
        <p:txBody>
          <a:bodyPr/>
          <a:lstStyle/>
          <a:p>
            <a:endParaRPr lang="en-US" dirty="0"/>
          </a:p>
        </p:txBody>
      </p:sp>
      <p:sp>
        <p:nvSpPr>
          <p:cNvPr id="5" name="Content Placeholder 4"/>
          <p:cNvSpPr>
            <a:spLocks noGrp="1"/>
          </p:cNvSpPr>
          <p:nvPr>
            <p:ph sz="quarter" idx="11"/>
          </p:nvPr>
        </p:nvSpPr>
        <p:spPr>
          <a:xfrm>
            <a:off x="838200" y="900545"/>
            <a:ext cx="10515600" cy="53478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2568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vl1pPr>
          </a:lstStyle>
          <a:p>
            <a:r>
              <a:rPr lang="en-US"/>
              <a:t>Title (optional)</a:t>
            </a:r>
          </a:p>
        </p:txBody>
      </p:sp>
      <p:sp>
        <p:nvSpPr>
          <p:cNvPr id="3" name="Footer Placeholder 2"/>
          <p:cNvSpPr>
            <a:spLocks noGrp="1"/>
          </p:cNvSpPr>
          <p:nvPr>
            <p:ph type="ftr" sz="quarter" idx="10"/>
          </p:nvPr>
        </p:nvSpPr>
        <p:spPr/>
        <p:txBody>
          <a:bodyPr/>
          <a:lstStyle/>
          <a:p>
            <a:endParaRPr lang="en-US" dirty="0"/>
          </a:p>
        </p:txBody>
      </p:sp>
      <p:sp>
        <p:nvSpPr>
          <p:cNvPr id="5" name="Content Placeholder 4"/>
          <p:cNvSpPr>
            <a:spLocks noGrp="1"/>
          </p:cNvSpPr>
          <p:nvPr>
            <p:ph sz="quarter" idx="11" hasCustomPrompt="1"/>
          </p:nvPr>
        </p:nvSpPr>
        <p:spPr>
          <a:xfrm>
            <a:off x="838200" y="900545"/>
            <a:ext cx="10515600" cy="5347855"/>
          </a:xfrm>
        </p:spPr>
        <p:txBody>
          <a:bodyPr/>
          <a:lstStyle>
            <a:lvl1pPr marL="514350" indent="-514350">
              <a:buFont typeface="+mj-lt"/>
              <a:buAutoNum type="arabicPeriod"/>
              <a:defRPr/>
            </a:lvl1pPr>
            <a:lvl2pPr marL="914400" marR="0" indent="-457200" algn="l" defTabSz="914400" rtl="0" eaLnBrk="1" fontAlgn="auto" latinLnBrk="0" hangingPunct="1">
              <a:lnSpc>
                <a:spcPct val="90000"/>
              </a:lnSpc>
              <a:spcBef>
                <a:spcPts val="500"/>
              </a:spcBef>
              <a:spcAft>
                <a:spcPts val="0"/>
              </a:spcAft>
              <a:buClrTx/>
              <a:buSzTx/>
              <a:buFont typeface="+mj-lt"/>
              <a:buAutoNum type="alphaLcPeriod"/>
              <a:tabLst/>
              <a:defRPr/>
            </a:lvl2pPr>
          </a:lstStyle>
          <a:p>
            <a:pPr lvl="0"/>
            <a:r>
              <a:rPr lang="en-US"/>
              <a:t>Discussion question 1</a:t>
            </a:r>
          </a:p>
          <a:p>
            <a:pPr lvl="1"/>
            <a:r>
              <a:rPr lang="en-US"/>
              <a:t>Distractor (optional)</a:t>
            </a:r>
          </a:p>
          <a:p>
            <a:pPr lvl="1"/>
            <a:r>
              <a:rPr lang="en-US"/>
              <a:t>Distractor (optional)</a:t>
            </a:r>
          </a:p>
          <a:p>
            <a:pPr lvl="1"/>
            <a:r>
              <a:rPr lang="en-US"/>
              <a:t>Distractor (optional)</a:t>
            </a:r>
          </a:p>
          <a:p>
            <a:pPr lvl="1"/>
            <a:r>
              <a:rPr lang="en-US"/>
              <a:t>Distractor (optional)</a:t>
            </a:r>
          </a:p>
          <a:p>
            <a:pPr lvl="0"/>
            <a:r>
              <a:rPr lang="en-US"/>
              <a:t>Discussion question 2</a:t>
            </a:r>
          </a:p>
          <a:p>
            <a:pPr lvl="1"/>
            <a:r>
              <a:rPr lang="en-US"/>
              <a:t>Distractor (optional)</a:t>
            </a:r>
          </a:p>
          <a:p>
            <a:pPr lvl="1"/>
            <a:r>
              <a:rPr lang="en-US"/>
              <a:t>Distractor (optional)</a:t>
            </a:r>
          </a:p>
          <a:p>
            <a:pPr marL="914400" marR="0" lvl="1" indent="-457200" algn="l" defTabSz="914400" rtl="0" eaLnBrk="1" fontAlgn="auto" latinLnBrk="0" hangingPunct="1">
              <a:lnSpc>
                <a:spcPct val="90000"/>
              </a:lnSpc>
              <a:spcBef>
                <a:spcPts val="500"/>
              </a:spcBef>
              <a:spcAft>
                <a:spcPts val="0"/>
              </a:spcAft>
              <a:buClrTx/>
              <a:buSzTx/>
              <a:buFont typeface="+mj-lt"/>
              <a:buAutoNum type="alphaLcPeriod"/>
              <a:tabLst/>
              <a:defRPr/>
            </a:pPr>
            <a:r>
              <a:rPr lang="en-US"/>
              <a:t>Distractor (optional)</a:t>
            </a:r>
          </a:p>
          <a:p>
            <a:pPr lvl="1"/>
            <a:r>
              <a:rPr lang="en-US"/>
              <a:t>Distractor (optional)</a:t>
            </a:r>
          </a:p>
        </p:txBody>
      </p:sp>
    </p:spTree>
    <p:extLst>
      <p:ext uri="{BB962C8B-B14F-4D97-AF65-F5344CB8AC3E}">
        <p14:creationId xmlns:p14="http://schemas.microsoft.com/office/powerpoint/2010/main" val="1648461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434975"/>
          </a:xfrm>
          <a:prstGeom prst="rect">
            <a:avLst/>
          </a:prstGeom>
        </p:spPr>
        <p:txBody>
          <a:bodyPr vert="horz" lIns="91440" tIns="45720" rIns="91440" bIns="45720" rtlCol="0" anchor="ctr">
            <a:normAutofit/>
          </a:bodyPr>
          <a:lstStyle/>
          <a:p>
            <a:r>
              <a:rPr lang="en-US"/>
              <a:t>Title (optional)</a:t>
            </a:r>
          </a:p>
        </p:txBody>
      </p:sp>
      <p:sp>
        <p:nvSpPr>
          <p:cNvPr id="3" name="Text Placeholder 2"/>
          <p:cNvSpPr>
            <a:spLocks noGrp="1"/>
          </p:cNvSpPr>
          <p:nvPr>
            <p:ph type="body" idx="1"/>
          </p:nvPr>
        </p:nvSpPr>
        <p:spPr>
          <a:xfrm>
            <a:off x="838200" y="990601"/>
            <a:ext cx="10515600" cy="521913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838200" y="6356350"/>
            <a:ext cx="1051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5161623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60" r:id="rId4"/>
    <p:sldLayoutId id="2147483661" r:id="rId5"/>
    <p:sldLayoutId id="2147483662" r:id="rId6"/>
  </p:sldLayoutIdLst>
  <p:txStyles>
    <p:titleStyle>
      <a:lvl1pPr algn="l" defTabSz="914400" rtl="0" eaLnBrk="1" latinLnBrk="0" hangingPunct="1">
        <a:lnSpc>
          <a:spcPct val="90000"/>
        </a:lnSpc>
        <a:spcBef>
          <a:spcPct val="0"/>
        </a:spcBef>
        <a:buNone/>
        <a:defRPr sz="2800" b="1" kern="1200">
          <a:solidFill>
            <a:schemeClr val="accent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5"/>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accent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microsoft.com/office/2007/relationships/media" Target="../media/media5.mp3"/><Relationship Id="rId7" Type="http://schemas.openxmlformats.org/officeDocument/2006/relationships/image" Target="../media/image11.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10.png"/><Relationship Id="rId5" Type="http://schemas.openxmlformats.org/officeDocument/2006/relationships/slideLayout" Target="../slideLayouts/slideLayout5.xml"/><Relationship Id="rId4" Type="http://schemas.openxmlformats.org/officeDocument/2006/relationships/audio" Target="../media/media5.mp3"/></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6.mp3"/><Relationship Id="rId1" Type="http://schemas.microsoft.com/office/2007/relationships/media" Target="../media/media6.mp3"/><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7.mp3"/><Relationship Id="rId1" Type="http://schemas.microsoft.com/office/2007/relationships/media" Target="../media/media7.mp3"/><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8" Type="http://schemas.openxmlformats.org/officeDocument/2006/relationships/audio" Target="../media/media11.mp3"/><Relationship Id="rId13" Type="http://schemas.openxmlformats.org/officeDocument/2006/relationships/image" Target="../media/image19.png"/><Relationship Id="rId3" Type="http://schemas.microsoft.com/office/2007/relationships/media" Target="../media/media9.mp3"/><Relationship Id="rId7" Type="http://schemas.microsoft.com/office/2007/relationships/media" Target="../media/media11.mp3"/><Relationship Id="rId12" Type="http://schemas.openxmlformats.org/officeDocument/2006/relationships/image" Target="../media/image18.png"/><Relationship Id="rId2" Type="http://schemas.openxmlformats.org/officeDocument/2006/relationships/audio" Target="../media/media8.mp3"/><Relationship Id="rId16" Type="http://schemas.openxmlformats.org/officeDocument/2006/relationships/image" Target="../media/image22.png"/><Relationship Id="rId1" Type="http://schemas.microsoft.com/office/2007/relationships/media" Target="../media/media8.mp3"/><Relationship Id="rId6" Type="http://schemas.openxmlformats.org/officeDocument/2006/relationships/audio" Target="../media/media10.mp3"/><Relationship Id="rId11" Type="http://schemas.openxmlformats.org/officeDocument/2006/relationships/slideLayout" Target="../slideLayouts/slideLayout5.xml"/><Relationship Id="rId5" Type="http://schemas.microsoft.com/office/2007/relationships/media" Target="../media/media10.mp3"/><Relationship Id="rId15" Type="http://schemas.openxmlformats.org/officeDocument/2006/relationships/image" Target="../media/image21.png"/><Relationship Id="rId10" Type="http://schemas.openxmlformats.org/officeDocument/2006/relationships/audio" Target="../media/media12.mp3"/><Relationship Id="rId4" Type="http://schemas.openxmlformats.org/officeDocument/2006/relationships/audio" Target="../media/media9.mp3"/><Relationship Id="rId9" Type="http://schemas.microsoft.com/office/2007/relationships/media" Target="../media/media12.mp3"/><Relationship Id="rId1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3.mp3"/><Relationship Id="rId1" Type="http://schemas.microsoft.com/office/2007/relationships/media" Target="../media/media13.mp3"/><Relationship Id="rId5" Type="http://schemas.openxmlformats.org/officeDocument/2006/relationships/image" Target="../media/image24.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4.mp3"/><Relationship Id="rId1" Type="http://schemas.microsoft.com/office/2007/relationships/media" Target="../media/media14.mp3"/><Relationship Id="rId5" Type="http://schemas.openxmlformats.org/officeDocument/2006/relationships/image" Target="../media/image26.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5.mp3"/><Relationship Id="rId1" Type="http://schemas.microsoft.com/office/2007/relationships/media" Target="../media/media15.mp3"/><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slideLayout" Target="../slideLayouts/slideLayout2.xml"/><Relationship Id="rId7" Type="http://schemas.openxmlformats.org/officeDocument/2006/relationships/diagramColors" Target="../diagrams/colors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Principles of Marketing</a:t>
            </a:r>
          </a:p>
        </p:txBody>
      </p:sp>
      <p:sp>
        <p:nvSpPr>
          <p:cNvPr id="4" name="Text Placeholder 3"/>
          <p:cNvSpPr>
            <a:spLocks noGrp="1"/>
          </p:cNvSpPr>
          <p:nvPr>
            <p:ph type="body" sz="quarter" idx="14"/>
          </p:nvPr>
        </p:nvSpPr>
        <p:spPr/>
        <p:txBody>
          <a:bodyPr>
            <a:normAutofit lnSpcReduction="10000"/>
          </a:bodyPr>
          <a:lstStyle/>
          <a:p>
            <a:r>
              <a:rPr lang="en-US" dirty="0">
                <a:solidFill>
                  <a:schemeClr val="tx1"/>
                </a:solidFill>
                <a:latin typeface="+mj-lt"/>
              </a:rPr>
              <a:t>Chapter 3: </a:t>
            </a:r>
            <a:r>
              <a:rPr lang="en-US" b="1" dirty="0">
                <a:solidFill>
                  <a:schemeClr val="tx1"/>
                </a:solidFill>
                <a:effectLst/>
                <a:latin typeface="+mj-lt"/>
                <a:ea typeface="Cambria" panose="02040503050406030204" pitchFamily="18" charset="0"/>
              </a:rPr>
              <a:t>Consumer Markets and Purchasing Behavior</a:t>
            </a:r>
            <a:endParaRPr lang="en-US" dirty="0">
              <a:solidFill>
                <a:schemeClr val="tx1"/>
              </a:solidFill>
              <a:latin typeface="+mj-lt"/>
              <a:ea typeface="Cambria" panose="02040503050406030204" pitchFamily="18" charset="0"/>
            </a:endParaRPr>
          </a:p>
        </p:txBody>
      </p:sp>
      <p:pic>
        <p:nvPicPr>
          <p:cNvPr id="5" name="Picture Placeholder 3">
            <a:extLst>
              <a:ext uri="{FF2B5EF4-FFF2-40B4-BE49-F238E27FC236}">
                <a16:creationId xmlns:a16="http://schemas.microsoft.com/office/drawing/2014/main" id="{0CA1E904-CFEC-1164-08CC-DA6C1C39FA1A}"/>
              </a:ext>
              <a:ext uri="{C183D7F6-B498-43B3-948B-1728B52AA6E4}">
                <adec:decorative xmlns:adec="http://schemas.microsoft.com/office/drawing/2017/decorative" val="1"/>
              </a:ext>
            </a:extLst>
          </p:cNvPr>
          <p:cNvPicPr preferRelativeResize="0">
            <a:picLocks/>
          </p:cNvPicPr>
          <p:nvPr/>
        </p:nvPicPr>
        <p:blipFill>
          <a:blip r:embed="rId2"/>
          <a:srcRect t="60" b="60"/>
          <a:stretch/>
        </p:blipFill>
        <p:spPr>
          <a:xfrm>
            <a:off x="4787042" y="2559050"/>
            <a:ext cx="2093976" cy="2706624"/>
          </a:xfrm>
          <a:prstGeom prst="rect">
            <a:avLst/>
          </a:prstGeom>
        </p:spPr>
      </p:pic>
    </p:spTree>
    <p:extLst>
      <p:ext uri="{BB962C8B-B14F-4D97-AF65-F5344CB8AC3E}">
        <p14:creationId xmlns:p14="http://schemas.microsoft.com/office/powerpoint/2010/main" val="21191152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7CF46-79A1-EB65-667C-39177048BD2C}"/>
              </a:ext>
            </a:extLst>
          </p:cNvPr>
          <p:cNvSpPr>
            <a:spLocks noGrp="1"/>
          </p:cNvSpPr>
          <p:nvPr>
            <p:ph type="title"/>
          </p:nvPr>
        </p:nvSpPr>
        <p:spPr>
          <a:xfrm>
            <a:off x="573972" y="372572"/>
            <a:ext cx="10515600" cy="434975"/>
          </a:xfrm>
        </p:spPr>
        <p:txBody>
          <a:bodyPr>
            <a:normAutofit fontScale="90000"/>
          </a:bodyPr>
          <a:lstStyle/>
          <a:p>
            <a:r>
              <a:rPr lang="en-US" sz="2800" b="1" dirty="0">
                <a:effectLst/>
                <a:ea typeface="Calibri" panose="020F0502020204030204" pitchFamily="34" charset="0"/>
                <a:cs typeface="Times New Roman" panose="02020603050405020304" pitchFamily="18" charset="0"/>
              </a:rPr>
              <a:t>Cultural Factors Influencing Consumer Purchasing Behavior</a:t>
            </a:r>
            <a:endParaRPr lang="en-US" dirty="0"/>
          </a:p>
        </p:txBody>
      </p:sp>
      <p:sp>
        <p:nvSpPr>
          <p:cNvPr id="10" name="TextBox 9">
            <a:extLst>
              <a:ext uri="{FF2B5EF4-FFF2-40B4-BE49-F238E27FC236}">
                <a16:creationId xmlns:a16="http://schemas.microsoft.com/office/drawing/2014/main" id="{D1A1EBC8-03B9-3125-DD5F-B312FC82E716}"/>
              </a:ext>
            </a:extLst>
          </p:cNvPr>
          <p:cNvSpPr txBox="1"/>
          <p:nvPr/>
        </p:nvSpPr>
        <p:spPr>
          <a:xfrm>
            <a:off x="1902710" y="5396642"/>
            <a:ext cx="9186862" cy="634533"/>
          </a:xfrm>
          <a:prstGeom prst="rect">
            <a:avLst/>
          </a:prstGeom>
          <a:noFill/>
        </p:spPr>
        <p:txBody>
          <a:bodyPr wrap="square">
            <a:spAutoFit/>
          </a:bodyPr>
          <a:lstStyle/>
          <a:p>
            <a:pPr>
              <a:lnSpc>
                <a:spcPct val="115000"/>
              </a:lnSpc>
              <a:spcAft>
                <a:spcPts val="1000"/>
              </a:spcAft>
            </a:pPr>
            <a:r>
              <a:rPr lang="en-US" sz="1600" b="1" dirty="0">
                <a:solidFill>
                  <a:srgbClr val="464846"/>
                </a:solidFill>
                <a:latin typeface="Arial" panose="020B0604020202020204" pitchFamily="34" charset="0"/>
                <a:ea typeface="Calibri" panose="020F0502020204030204" pitchFamily="34" charset="0"/>
                <a:cs typeface="Arial" panose="020B0604020202020204" pitchFamily="34" charset="0"/>
              </a:rPr>
              <a:t>Figure 3.4 </a:t>
            </a:r>
            <a:r>
              <a:rPr lang="en-US" sz="1600" dirty="0">
                <a:solidFill>
                  <a:srgbClr val="464846"/>
                </a:solidFill>
                <a:latin typeface="Arial" panose="020B0604020202020204" pitchFamily="34" charset="0"/>
                <a:ea typeface="Calibri" panose="020F0502020204030204" pitchFamily="34" charset="0"/>
                <a:cs typeface="Arial" panose="020B0604020202020204" pitchFamily="34" charset="0"/>
              </a:rPr>
              <a:t>Cultural Factors Influencing Consumer Purchasing Behavior </a:t>
            </a:r>
            <a:r>
              <a:rPr lang="en-US" sz="1600" dirty="0">
                <a:solidFill>
                  <a:srgbClr val="464846"/>
                </a:solidFill>
                <a:effectLst/>
                <a:latin typeface="Arial" panose="020B0604020202020204" pitchFamily="34" charset="0"/>
                <a:ea typeface="Calibri" panose="020F0502020204030204" pitchFamily="34" charset="0"/>
                <a:cs typeface="Arial" panose="020B0604020202020204" pitchFamily="34" charset="0"/>
              </a:rPr>
              <a:t>(attribution: Copyright Rice University, OpenStax, under CC BY 4.0 license)</a:t>
            </a:r>
          </a:p>
        </p:txBody>
      </p:sp>
      <p:pic>
        <p:nvPicPr>
          <p:cNvPr id="3" name="Picture 2" descr="Cultural factors include culture, subculture, social class, and gender.">
            <a:extLst>
              <a:ext uri="{FF2B5EF4-FFF2-40B4-BE49-F238E27FC236}">
                <a16:creationId xmlns:a16="http://schemas.microsoft.com/office/drawing/2014/main" id="{8E7C7601-C425-4BA1-9D6B-3D71D11BD9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6076" y="1373178"/>
            <a:ext cx="3792856" cy="3792856"/>
          </a:xfrm>
          <a:prstGeom prst="rect">
            <a:avLst/>
          </a:prstGeom>
        </p:spPr>
      </p:pic>
    </p:spTree>
    <p:extLst>
      <p:ext uri="{BB962C8B-B14F-4D97-AF65-F5344CB8AC3E}">
        <p14:creationId xmlns:p14="http://schemas.microsoft.com/office/powerpoint/2010/main" val="1617820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529D4-7701-1ABF-DF20-8654FFBFCF63}"/>
              </a:ext>
            </a:extLst>
          </p:cNvPr>
          <p:cNvSpPr>
            <a:spLocks noGrp="1"/>
          </p:cNvSpPr>
          <p:nvPr>
            <p:ph type="title"/>
          </p:nvPr>
        </p:nvSpPr>
        <p:spPr/>
        <p:txBody>
          <a:bodyPr>
            <a:normAutofit fontScale="90000"/>
          </a:bodyPr>
          <a:lstStyle/>
          <a:p>
            <a:r>
              <a:rPr lang="en-US" dirty="0"/>
              <a:t>Cultural Factors</a:t>
            </a:r>
          </a:p>
        </p:txBody>
      </p:sp>
      <p:sp>
        <p:nvSpPr>
          <p:cNvPr id="3" name="Content Placeholder 2">
            <a:extLst>
              <a:ext uri="{FF2B5EF4-FFF2-40B4-BE49-F238E27FC236}">
                <a16:creationId xmlns:a16="http://schemas.microsoft.com/office/drawing/2014/main" id="{6531C139-6282-A61F-BCC7-AA4752A0076E}"/>
              </a:ext>
            </a:extLst>
          </p:cNvPr>
          <p:cNvSpPr>
            <a:spLocks noGrp="1"/>
          </p:cNvSpPr>
          <p:nvPr>
            <p:ph sz="quarter" idx="11"/>
          </p:nvPr>
        </p:nvSpPr>
        <p:spPr>
          <a:xfrm>
            <a:off x="838200" y="1145020"/>
            <a:ext cx="10515600" cy="2992265"/>
          </a:xfrm>
        </p:spPr>
        <p:txBody>
          <a:bodyPr>
            <a:normAutofit/>
          </a:bodyPr>
          <a:lstStyle/>
          <a:p>
            <a:endParaRPr lang="en-US" sz="2400" dirty="0"/>
          </a:p>
          <a:p>
            <a:r>
              <a:rPr lang="en-US" sz="2400" b="1" dirty="0"/>
              <a:t>Culture: </a:t>
            </a:r>
            <a:r>
              <a:rPr lang="en-US" sz="2400" dirty="0"/>
              <a:t>the values, ideas, and attitudes that are learned and shared among members of a group</a:t>
            </a:r>
          </a:p>
          <a:p>
            <a:r>
              <a:rPr lang="en-US" sz="2400" b="1" dirty="0"/>
              <a:t>Subculture: </a:t>
            </a:r>
            <a:r>
              <a:rPr lang="en-US" sz="2400" dirty="0"/>
              <a:t>a group of people who share a set of secondary values</a:t>
            </a:r>
          </a:p>
          <a:p>
            <a:r>
              <a:rPr lang="en-US" sz="2400" b="1" dirty="0"/>
              <a:t>Social class: </a:t>
            </a:r>
            <a:r>
              <a:rPr lang="en-US" sz="2400" dirty="0"/>
              <a:t>defined in several ways: income, occupation, education, etc.</a:t>
            </a:r>
          </a:p>
          <a:p>
            <a:r>
              <a:rPr lang="en-US" sz="2400" b="1" dirty="0"/>
              <a:t>Gender: </a:t>
            </a:r>
            <a:r>
              <a:rPr lang="en-US" sz="2400" dirty="0"/>
              <a:t>may</a:t>
            </a:r>
            <a:r>
              <a:rPr lang="en-US" sz="2400" b="1" dirty="0"/>
              <a:t> </a:t>
            </a:r>
            <a:r>
              <a:rPr lang="en-US" sz="2400" dirty="0"/>
              <a:t>affect motives, perspectives, considerations, and the desire for different products</a:t>
            </a:r>
            <a:endParaRPr lang="en-US" dirty="0"/>
          </a:p>
        </p:txBody>
      </p:sp>
      <p:pic>
        <p:nvPicPr>
          <p:cNvPr id="4" name="Social_Class">
            <a:hlinkClick r:id="" action="ppaction://media"/>
            <a:extLst>
              <a:ext uri="{FF2B5EF4-FFF2-40B4-BE49-F238E27FC236}">
                <a16:creationId xmlns:a16="http://schemas.microsoft.com/office/drawing/2014/main" id="{2AE1EF0D-B45C-0F24-A4DB-12CE8D50BE04}"/>
              </a:ext>
            </a:extLst>
          </p:cNvPr>
          <p:cNvPicPr>
            <a:picLocks noChangeAspect="1"/>
          </p:cNvPicPr>
          <p:nvPr>
            <a:audioFile r:link="rId2"/>
            <p:extLst>
              <p:ext uri="{DAA4B4D4-6D71-4841-9C94-3DE7FCFB9230}">
                <p14:media xmlns:p14="http://schemas.microsoft.com/office/powerpoint/2010/main" r:embed="rId1"/>
              </p:ext>
            </p:extLst>
          </p:nvPr>
        </p:nvPicPr>
        <p:blipFill>
          <a:blip r:embed="rId6"/>
          <a:srcRect/>
          <a:stretch/>
        </p:blipFill>
        <p:spPr>
          <a:xfrm>
            <a:off x="3617990" y="4427934"/>
            <a:ext cx="3145780" cy="640080"/>
          </a:xfrm>
          <a:prstGeom prst="rect">
            <a:avLst/>
          </a:prstGeom>
        </p:spPr>
      </p:pic>
      <p:pic>
        <p:nvPicPr>
          <p:cNvPr id="5" name="Culture">
            <a:hlinkClick r:id="" action="ppaction://media"/>
            <a:extLst>
              <a:ext uri="{FF2B5EF4-FFF2-40B4-BE49-F238E27FC236}">
                <a16:creationId xmlns:a16="http://schemas.microsoft.com/office/drawing/2014/main" id="{84394FDE-62F9-2723-42D5-213D90890BB2}"/>
              </a:ext>
            </a:extLst>
          </p:cNvPr>
          <p:cNvPicPr>
            <a:picLocks noChangeAspect="1"/>
          </p:cNvPicPr>
          <p:nvPr>
            <a:audioFile r:link="rId4"/>
            <p:extLst>
              <p:ext uri="{DAA4B4D4-6D71-4841-9C94-3DE7FCFB9230}">
                <p14:media xmlns:p14="http://schemas.microsoft.com/office/powerpoint/2010/main" r:embed="rId3"/>
              </p:ext>
            </p:extLst>
          </p:nvPr>
        </p:nvPicPr>
        <p:blipFill>
          <a:blip r:embed="rId7"/>
          <a:srcRect/>
          <a:stretch/>
        </p:blipFill>
        <p:spPr>
          <a:xfrm>
            <a:off x="724888" y="5347220"/>
            <a:ext cx="3097686" cy="731520"/>
          </a:xfrm>
          <a:prstGeom prst="rect">
            <a:avLst/>
          </a:prstGeom>
        </p:spPr>
      </p:pic>
    </p:spTree>
    <p:extLst>
      <p:ext uri="{BB962C8B-B14F-4D97-AF65-F5344CB8AC3E}">
        <p14:creationId xmlns:p14="http://schemas.microsoft.com/office/powerpoint/2010/main" val="817037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232"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2032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4"/>
                </p:tgtEl>
              </p:cMediaNode>
            </p:audio>
            <p:audio>
              <p:cMediaNode vol="80000">
                <p:cTn id="12" fill="hold" display="0">
                  <p:stCondLst>
                    <p:cond delay="indefinite"/>
                  </p:stCondLst>
                  <p:endCondLst>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BF7CB-1A10-08EC-2598-AEEE9880B6C5}"/>
              </a:ext>
            </a:extLst>
          </p:cNvPr>
          <p:cNvSpPr>
            <a:spLocks noGrp="1"/>
          </p:cNvSpPr>
          <p:nvPr>
            <p:ph type="title"/>
          </p:nvPr>
        </p:nvSpPr>
        <p:spPr>
          <a:xfrm>
            <a:off x="572530" y="361356"/>
            <a:ext cx="10515600" cy="434975"/>
          </a:xfrm>
        </p:spPr>
        <p:txBody>
          <a:bodyPr>
            <a:normAutofit/>
          </a:bodyPr>
          <a:lstStyle/>
          <a:p>
            <a:r>
              <a:rPr lang="en-US" sz="2500" b="1" dirty="0">
                <a:effectLst/>
                <a:ea typeface="Calibri" panose="020F0502020204030204" pitchFamily="34" charset="0"/>
              </a:rPr>
              <a:t>Social Factors Influencing Consumer Purchasing Behavior</a:t>
            </a:r>
            <a:endParaRPr lang="en-US" sz="2500" dirty="0"/>
          </a:p>
        </p:txBody>
      </p:sp>
      <p:pic>
        <p:nvPicPr>
          <p:cNvPr id="4" name="Content Placeholder 3" descr="Social factors that influence consumer purchasing behavior are family, reference groups, and roles and status.">
            <a:extLst>
              <a:ext uri="{FF2B5EF4-FFF2-40B4-BE49-F238E27FC236}">
                <a16:creationId xmlns:a16="http://schemas.microsoft.com/office/drawing/2014/main" id="{87DF5B6D-ED06-C0F6-3FBF-FA6F6343220A}"/>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Lst>
          </a:blip>
          <a:stretch>
            <a:fillRect/>
          </a:stretch>
        </p:blipFill>
        <p:spPr>
          <a:xfrm>
            <a:off x="3648470" y="1442928"/>
            <a:ext cx="3629660" cy="3736784"/>
          </a:xfrm>
          <a:prstGeom prst="rect">
            <a:avLst/>
          </a:prstGeom>
        </p:spPr>
      </p:pic>
      <p:sp>
        <p:nvSpPr>
          <p:cNvPr id="6" name="TextBox 5">
            <a:extLst>
              <a:ext uri="{FF2B5EF4-FFF2-40B4-BE49-F238E27FC236}">
                <a16:creationId xmlns:a16="http://schemas.microsoft.com/office/drawing/2014/main" id="{82624B20-161C-DFF2-809B-5F4BEF7F5463}"/>
              </a:ext>
            </a:extLst>
          </p:cNvPr>
          <p:cNvSpPr txBox="1"/>
          <p:nvPr/>
        </p:nvSpPr>
        <p:spPr>
          <a:xfrm>
            <a:off x="1957146" y="5467312"/>
            <a:ext cx="7012307" cy="584775"/>
          </a:xfrm>
          <a:prstGeom prst="rect">
            <a:avLst/>
          </a:prstGeom>
          <a:noFill/>
        </p:spPr>
        <p:txBody>
          <a:bodyPr wrap="square">
            <a:spAutoFit/>
          </a:bodyPr>
          <a:lstStyle/>
          <a:p>
            <a:r>
              <a:rPr lang="en-US" sz="1600" b="1" dirty="0">
                <a:solidFill>
                  <a:srgbClr val="464846"/>
                </a:solidFill>
                <a:latin typeface="Arial" panose="020B0604020202020204" pitchFamily="34" charset="0"/>
                <a:ea typeface="Calibri" panose="020F0502020204030204" pitchFamily="34" charset="0"/>
                <a:cs typeface="Arial" panose="020B0604020202020204" pitchFamily="34" charset="0"/>
              </a:rPr>
              <a:t>Figure 3.5 </a:t>
            </a:r>
            <a:r>
              <a:rPr lang="en-US" sz="1600" dirty="0">
                <a:solidFill>
                  <a:srgbClr val="464846"/>
                </a:solidFill>
                <a:latin typeface="Arial" panose="020B0604020202020204" pitchFamily="34" charset="0"/>
                <a:ea typeface="Calibri" panose="020F0502020204030204" pitchFamily="34" charset="0"/>
                <a:cs typeface="Arial" panose="020B0604020202020204" pitchFamily="34" charset="0"/>
              </a:rPr>
              <a:t>Social Factors Influencing Consumer Purchasing Behavior </a:t>
            </a:r>
            <a:r>
              <a:rPr lang="en-US" sz="1600" dirty="0">
                <a:solidFill>
                  <a:srgbClr val="464846"/>
                </a:solidFill>
                <a:effectLst/>
                <a:latin typeface="Arial" panose="020B0604020202020204" pitchFamily="34" charset="0"/>
                <a:ea typeface="Calibri" panose="020F0502020204030204" pitchFamily="34" charset="0"/>
                <a:cs typeface="Arial" panose="020B0604020202020204" pitchFamily="34" charset="0"/>
              </a:rPr>
              <a:t>(attribution: Copyright Rice University, OpenStax, under CC BY 4.0 license)</a:t>
            </a:r>
            <a:endParaRPr lang="en-US" sz="1600" dirty="0">
              <a:solidFill>
                <a:srgbClr val="46484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96513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F76A5-73A4-8364-1621-9ED54C1FA2CC}"/>
              </a:ext>
            </a:extLst>
          </p:cNvPr>
          <p:cNvSpPr>
            <a:spLocks noGrp="1"/>
          </p:cNvSpPr>
          <p:nvPr>
            <p:ph type="title"/>
          </p:nvPr>
        </p:nvSpPr>
        <p:spPr/>
        <p:txBody>
          <a:bodyPr>
            <a:noAutofit/>
          </a:bodyPr>
          <a:lstStyle/>
          <a:p>
            <a:r>
              <a:rPr lang="en-US" sz="2500" dirty="0"/>
              <a:t>Social Factors</a:t>
            </a:r>
          </a:p>
        </p:txBody>
      </p:sp>
      <p:sp>
        <p:nvSpPr>
          <p:cNvPr id="3" name="Content Placeholder 2">
            <a:extLst>
              <a:ext uri="{FF2B5EF4-FFF2-40B4-BE49-F238E27FC236}">
                <a16:creationId xmlns:a16="http://schemas.microsoft.com/office/drawing/2014/main" id="{F4BD09F4-DC87-B36D-BE52-CD29239B808B}"/>
              </a:ext>
            </a:extLst>
          </p:cNvPr>
          <p:cNvSpPr>
            <a:spLocks noGrp="1"/>
          </p:cNvSpPr>
          <p:nvPr>
            <p:ph sz="quarter" idx="11"/>
          </p:nvPr>
        </p:nvSpPr>
        <p:spPr>
          <a:xfrm>
            <a:off x="838200" y="1145021"/>
            <a:ext cx="10515600" cy="5050040"/>
          </a:xfrm>
        </p:spPr>
        <p:txBody>
          <a:bodyPr vert="horz" lIns="91440" tIns="45720" rIns="91440" bIns="45720" rtlCol="0" anchor="t">
            <a:normAutofit/>
          </a:bodyPr>
          <a:lstStyle/>
          <a:p>
            <a:r>
              <a:rPr lang="en-US" sz="2400" b="1" dirty="0"/>
              <a:t>Family: </a:t>
            </a:r>
            <a:r>
              <a:rPr lang="en-US" sz="2400" dirty="0"/>
              <a:t>People belong to two families—a family of orientation (with which they grew up) and family of procreation (the family formed through marriage or cohabitation).</a:t>
            </a:r>
          </a:p>
          <a:p>
            <a:pPr marL="0" indent="0">
              <a:buNone/>
            </a:pPr>
            <a:endParaRPr lang="en-US" sz="2400" dirty="0"/>
          </a:p>
          <a:p>
            <a:r>
              <a:rPr lang="en-US" sz="2400" b="1" dirty="0"/>
              <a:t>Reference groups: </a:t>
            </a:r>
            <a:r>
              <a:rPr lang="en-US" sz="2400" dirty="0"/>
              <a:t>These include formal groups (such as being a member of church, professional group, or social club) and informal groups (friends or acquaintances).</a:t>
            </a:r>
          </a:p>
          <a:p>
            <a:pPr marL="0" indent="0">
              <a:buNone/>
            </a:pPr>
            <a:endParaRPr lang="en-US" sz="2400" dirty="0"/>
          </a:p>
          <a:p>
            <a:r>
              <a:rPr lang="en-US" sz="2400" b="1" dirty="0"/>
              <a:t>Roles and status: </a:t>
            </a:r>
            <a:r>
              <a:rPr lang="en-US" sz="2400" dirty="0"/>
              <a:t>People assume different roles and statuses within the groups, clubs, family, or organizations to which they belong.</a:t>
            </a:r>
          </a:p>
        </p:txBody>
      </p:sp>
      <p:pic>
        <p:nvPicPr>
          <p:cNvPr id="4" name="Reference_groups">
            <a:hlinkClick r:id="" action="ppaction://media"/>
            <a:extLst>
              <a:ext uri="{FF2B5EF4-FFF2-40B4-BE49-F238E27FC236}">
                <a16:creationId xmlns:a16="http://schemas.microsoft.com/office/drawing/2014/main" id="{12EEC54B-8939-6FAC-0BDF-DDF78EAC1EFA}"/>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a:stretch/>
        </p:blipFill>
        <p:spPr>
          <a:xfrm>
            <a:off x="4457439" y="160020"/>
            <a:ext cx="3966928" cy="640080"/>
          </a:xfrm>
          <a:prstGeom prst="rect">
            <a:avLst/>
          </a:prstGeom>
        </p:spPr>
      </p:pic>
    </p:spTree>
    <p:extLst>
      <p:ext uri="{BB962C8B-B14F-4D97-AF65-F5344CB8AC3E}">
        <p14:creationId xmlns:p14="http://schemas.microsoft.com/office/powerpoint/2010/main" val="2906004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75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17244-C337-BF5D-25AB-9BAA6F246806}"/>
              </a:ext>
            </a:extLst>
          </p:cNvPr>
          <p:cNvSpPr>
            <a:spLocks noGrp="1"/>
          </p:cNvSpPr>
          <p:nvPr>
            <p:ph type="title"/>
          </p:nvPr>
        </p:nvSpPr>
        <p:spPr>
          <a:xfrm>
            <a:off x="541020" y="202742"/>
            <a:ext cx="10515600" cy="628331"/>
          </a:xfrm>
        </p:spPr>
        <p:txBody>
          <a:bodyPr>
            <a:normAutofit/>
          </a:bodyPr>
          <a:lstStyle/>
          <a:p>
            <a:r>
              <a:rPr lang="en-US" b="1" dirty="0">
                <a:effectLst/>
                <a:ea typeface="Calibri" panose="020F0502020204030204" pitchFamily="34" charset="0"/>
                <a:cs typeface="Times New Roman" panose="02020603050405020304" pitchFamily="18" charset="0"/>
              </a:rPr>
              <a:t>Personal Factors Influencing Consumer Purchasing Behavior</a:t>
            </a:r>
            <a:endParaRPr lang="en-US" dirty="0"/>
          </a:p>
        </p:txBody>
      </p:sp>
      <p:pic>
        <p:nvPicPr>
          <p:cNvPr id="4" name="Content Placeholder 3" descr="Personal factors that influence consumer purchasing behavior are age, life cycle stage, economic situation, occupation, lifestyle, and personality or self-concept.">
            <a:extLst>
              <a:ext uri="{FF2B5EF4-FFF2-40B4-BE49-F238E27FC236}">
                <a16:creationId xmlns:a16="http://schemas.microsoft.com/office/drawing/2014/main" id="{41D13E77-8154-CACA-4B46-1B4A502B8F72}"/>
              </a:ext>
            </a:extLst>
          </p:cNvPr>
          <p:cNvPicPr>
            <a:picLocks noGrp="1" noChangeAspect="1"/>
          </p:cNvPicPr>
          <p:nvPr>
            <p:ph sz="quarter" idx="11"/>
          </p:nvPr>
        </p:nvPicPr>
        <p:blipFill>
          <a:blip r:embed="rId3" cstate="print">
            <a:extLst>
              <a:ext uri="{28A0092B-C50C-407E-A947-70E740481C1C}">
                <a14:useLocalDpi xmlns:a14="http://schemas.microsoft.com/office/drawing/2010/main" val="0"/>
              </a:ext>
            </a:extLst>
          </a:blip>
          <a:stretch>
            <a:fillRect/>
          </a:stretch>
        </p:blipFill>
        <p:spPr>
          <a:xfrm>
            <a:off x="4213655" y="885578"/>
            <a:ext cx="3815920" cy="4197512"/>
          </a:xfrm>
          <a:prstGeom prst="rect">
            <a:avLst/>
          </a:prstGeom>
        </p:spPr>
      </p:pic>
      <p:sp>
        <p:nvSpPr>
          <p:cNvPr id="6" name="TextBox 5">
            <a:extLst>
              <a:ext uri="{FF2B5EF4-FFF2-40B4-BE49-F238E27FC236}">
                <a16:creationId xmlns:a16="http://schemas.microsoft.com/office/drawing/2014/main" id="{AF3771BB-81A1-B6EC-13E5-42C824674BC5}"/>
              </a:ext>
            </a:extLst>
          </p:cNvPr>
          <p:cNvSpPr txBox="1"/>
          <p:nvPr/>
        </p:nvSpPr>
        <p:spPr>
          <a:xfrm>
            <a:off x="2902589" y="5373741"/>
            <a:ext cx="6891116" cy="917687"/>
          </a:xfrm>
          <a:prstGeom prst="rect">
            <a:avLst/>
          </a:prstGeom>
          <a:noFill/>
        </p:spPr>
        <p:txBody>
          <a:bodyPr wrap="square">
            <a:spAutoFit/>
          </a:bodyPr>
          <a:lstStyle/>
          <a:p>
            <a:pPr>
              <a:lnSpc>
                <a:spcPct val="115000"/>
              </a:lnSpc>
            </a:pPr>
            <a:r>
              <a:rPr lang="en-US" sz="1600" b="1" dirty="0">
                <a:solidFill>
                  <a:srgbClr val="464846"/>
                </a:solidFill>
                <a:latin typeface="Arial" panose="020B0604020202020204" pitchFamily="34" charset="0"/>
                <a:ea typeface="Calibri" panose="020F0502020204030204" pitchFamily="34" charset="0"/>
                <a:cs typeface="Arial" panose="020B0604020202020204" pitchFamily="34" charset="0"/>
              </a:rPr>
              <a:t>Figure 3.6 </a:t>
            </a:r>
            <a:r>
              <a:rPr lang="en-US" sz="1600" dirty="0">
                <a:solidFill>
                  <a:srgbClr val="464846"/>
                </a:solidFill>
                <a:latin typeface="Arial" panose="020B0604020202020204" pitchFamily="34" charset="0"/>
                <a:ea typeface="Calibri" panose="020F0502020204030204" pitchFamily="34" charset="0"/>
                <a:cs typeface="Arial" panose="020B0604020202020204" pitchFamily="34" charset="0"/>
              </a:rPr>
              <a:t>Personal Factors Influencing Consumer Purchasing Behavior</a:t>
            </a:r>
            <a:br>
              <a:rPr lang="en-US" sz="1600" dirty="0">
                <a:solidFill>
                  <a:srgbClr val="464846"/>
                </a:solidFill>
                <a:latin typeface="Arial" panose="020B0604020202020204" pitchFamily="34" charset="0"/>
                <a:ea typeface="Calibri" panose="020F0502020204030204" pitchFamily="34" charset="0"/>
                <a:cs typeface="Arial" panose="020B0604020202020204" pitchFamily="34" charset="0"/>
              </a:rPr>
            </a:br>
            <a:r>
              <a:rPr lang="en-US" sz="1600" dirty="0">
                <a:solidFill>
                  <a:srgbClr val="464846"/>
                </a:solidFill>
                <a:effectLst/>
                <a:latin typeface="Arial" panose="020B0604020202020204" pitchFamily="34" charset="0"/>
                <a:ea typeface="Calibri" panose="020F0502020204030204" pitchFamily="34" charset="0"/>
                <a:cs typeface="Arial" panose="020B0604020202020204" pitchFamily="34" charset="0"/>
              </a:rPr>
              <a:t>(attribution: Copyright Rice University, OpenStax, under CC BY 4.0 license)</a:t>
            </a:r>
          </a:p>
        </p:txBody>
      </p:sp>
    </p:spTree>
    <p:extLst>
      <p:ext uri="{BB962C8B-B14F-4D97-AF65-F5344CB8AC3E}">
        <p14:creationId xmlns:p14="http://schemas.microsoft.com/office/powerpoint/2010/main" val="20590076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C9D4B-3685-F353-524E-671BEEC5459A}"/>
              </a:ext>
            </a:extLst>
          </p:cNvPr>
          <p:cNvSpPr>
            <a:spLocks noGrp="1"/>
          </p:cNvSpPr>
          <p:nvPr>
            <p:ph type="title"/>
          </p:nvPr>
        </p:nvSpPr>
        <p:spPr/>
        <p:txBody>
          <a:bodyPr>
            <a:normAutofit fontScale="90000"/>
          </a:bodyPr>
          <a:lstStyle/>
          <a:p>
            <a:r>
              <a:rPr lang="en-US" dirty="0"/>
              <a:t>Personal Factors</a:t>
            </a:r>
          </a:p>
        </p:txBody>
      </p:sp>
      <p:sp>
        <p:nvSpPr>
          <p:cNvPr id="3" name="Content Placeholder 2">
            <a:extLst>
              <a:ext uri="{FF2B5EF4-FFF2-40B4-BE49-F238E27FC236}">
                <a16:creationId xmlns:a16="http://schemas.microsoft.com/office/drawing/2014/main" id="{D0192FC1-C1EA-6A9C-4969-9D40DE38315F}"/>
              </a:ext>
            </a:extLst>
          </p:cNvPr>
          <p:cNvSpPr>
            <a:spLocks noGrp="1"/>
          </p:cNvSpPr>
          <p:nvPr>
            <p:ph sz="quarter" idx="11"/>
          </p:nvPr>
        </p:nvSpPr>
        <p:spPr/>
        <p:txBody>
          <a:bodyPr/>
          <a:lstStyle/>
          <a:p>
            <a:r>
              <a:rPr lang="en-US" sz="2400" b="1" dirty="0"/>
              <a:t>Age: </a:t>
            </a:r>
            <a:r>
              <a:rPr lang="en-US" sz="2400" dirty="0"/>
              <a:t>Buying habits are vastly different among consumers of different ages.</a:t>
            </a:r>
          </a:p>
          <a:p>
            <a:pPr lvl="1"/>
            <a:r>
              <a:rPr lang="en-US" dirty="0"/>
              <a:t>Baby boomers (born between 1946 and 1964), currently 60s and 70s</a:t>
            </a:r>
          </a:p>
          <a:p>
            <a:pPr lvl="2"/>
            <a:r>
              <a:rPr lang="en-US" dirty="0"/>
              <a:t>Key categories: pharmacy, health care, household items, wine, books, cosmetics, and skin care</a:t>
            </a:r>
          </a:p>
          <a:p>
            <a:pPr lvl="1"/>
            <a:r>
              <a:rPr lang="en-US" dirty="0"/>
              <a:t>Generation Xers (born between 1965 and 1979/80), currently 40s and 50s</a:t>
            </a:r>
          </a:p>
          <a:p>
            <a:pPr lvl="2"/>
            <a:r>
              <a:rPr lang="en-US" dirty="0"/>
              <a:t>Key categories: higher-end brands, convenience-related goods</a:t>
            </a:r>
          </a:p>
          <a:p>
            <a:pPr lvl="1"/>
            <a:r>
              <a:rPr lang="en-US" dirty="0"/>
              <a:t>Generation Y, or millennials (born between 1981 and 1994/96), currently 20s and 30s</a:t>
            </a:r>
          </a:p>
          <a:p>
            <a:pPr lvl="2"/>
            <a:r>
              <a:rPr lang="en-US" dirty="0"/>
              <a:t>Key categories: natural ingredients, ethical production, and sustainable goods</a:t>
            </a:r>
          </a:p>
          <a:p>
            <a:pPr lvl="1"/>
            <a:r>
              <a:rPr lang="en-US" dirty="0"/>
              <a:t>Generation Z, or Zoomers (born between 1997 and 2012), currently teens to early 20s</a:t>
            </a:r>
          </a:p>
          <a:p>
            <a:pPr lvl="2"/>
            <a:r>
              <a:rPr lang="en-US" dirty="0"/>
              <a:t>Key categories: limited discretionary spending</a:t>
            </a:r>
          </a:p>
        </p:txBody>
      </p:sp>
    </p:spTree>
    <p:extLst>
      <p:ext uri="{BB962C8B-B14F-4D97-AF65-F5344CB8AC3E}">
        <p14:creationId xmlns:p14="http://schemas.microsoft.com/office/powerpoint/2010/main" val="32954937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962F4-C22B-0D7D-29A1-ECC493BEA0DA}"/>
              </a:ext>
            </a:extLst>
          </p:cNvPr>
          <p:cNvSpPr>
            <a:spLocks noGrp="1"/>
          </p:cNvSpPr>
          <p:nvPr>
            <p:ph type="title"/>
          </p:nvPr>
        </p:nvSpPr>
        <p:spPr/>
        <p:txBody>
          <a:bodyPr>
            <a:normAutofit fontScale="90000"/>
          </a:bodyPr>
          <a:lstStyle/>
          <a:p>
            <a:r>
              <a:rPr lang="en-US" dirty="0"/>
              <a:t>Personal Factors, continued</a:t>
            </a:r>
          </a:p>
        </p:txBody>
      </p:sp>
      <p:sp>
        <p:nvSpPr>
          <p:cNvPr id="3" name="Content Placeholder 2">
            <a:extLst>
              <a:ext uri="{FF2B5EF4-FFF2-40B4-BE49-F238E27FC236}">
                <a16:creationId xmlns:a16="http://schemas.microsoft.com/office/drawing/2014/main" id="{72B1E0E4-0D99-4A92-CD65-95E00B120D93}"/>
              </a:ext>
            </a:extLst>
          </p:cNvPr>
          <p:cNvSpPr>
            <a:spLocks noGrp="1"/>
          </p:cNvSpPr>
          <p:nvPr>
            <p:ph sz="quarter" idx="11"/>
          </p:nvPr>
        </p:nvSpPr>
        <p:spPr>
          <a:xfrm>
            <a:off x="838200" y="1449185"/>
            <a:ext cx="10515600" cy="4700155"/>
          </a:xfrm>
        </p:spPr>
        <p:txBody>
          <a:bodyPr>
            <a:noAutofit/>
          </a:bodyPr>
          <a:lstStyle/>
          <a:p>
            <a:r>
              <a:rPr lang="en-US" sz="2400" b="1" dirty="0"/>
              <a:t>Life cycle stage: </a:t>
            </a:r>
            <a:r>
              <a:rPr lang="en-US" sz="2400" dirty="0"/>
              <a:t>This factor is a major influencer on buying decisions.</a:t>
            </a:r>
          </a:p>
          <a:p>
            <a:r>
              <a:rPr lang="en-US" sz="2400" b="1" dirty="0"/>
              <a:t>Economic situation: </a:t>
            </a:r>
            <a:r>
              <a:rPr lang="en-US" sz="2400" dirty="0"/>
              <a:t>A higher income typically means higher disposable income and spending on high-end products. A lower income means spending on basic needs.</a:t>
            </a:r>
          </a:p>
          <a:p>
            <a:r>
              <a:rPr lang="en-US" sz="2400" b="1" dirty="0"/>
              <a:t>Occupation: </a:t>
            </a:r>
            <a:r>
              <a:rPr lang="en-US" sz="2400" dirty="0"/>
              <a:t>This factor influences purchases of clothing, tools, and accessories.</a:t>
            </a:r>
          </a:p>
          <a:p>
            <a:r>
              <a:rPr lang="en-US" sz="2400" b="1" dirty="0"/>
              <a:t>Lifestyle: </a:t>
            </a:r>
            <a:r>
              <a:rPr lang="en-US" sz="2400" dirty="0"/>
              <a:t>This reflects a person’s attitude and values.</a:t>
            </a:r>
          </a:p>
          <a:p>
            <a:r>
              <a:rPr lang="en-US" sz="2400" b="1" dirty="0"/>
              <a:t>Personality: </a:t>
            </a:r>
            <a:r>
              <a:rPr lang="en-US" sz="2400" dirty="0"/>
              <a:t>This means a person’s characteristic patterns of thoughts, feelings, and behaviors.</a:t>
            </a:r>
          </a:p>
        </p:txBody>
      </p:sp>
    </p:spTree>
    <p:extLst>
      <p:ext uri="{BB962C8B-B14F-4D97-AF65-F5344CB8AC3E}">
        <p14:creationId xmlns:p14="http://schemas.microsoft.com/office/powerpoint/2010/main" val="14142742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BD372-ACA5-8664-4298-5FC91AD377F7}"/>
              </a:ext>
            </a:extLst>
          </p:cNvPr>
          <p:cNvSpPr>
            <a:spLocks noGrp="1"/>
          </p:cNvSpPr>
          <p:nvPr>
            <p:ph type="title"/>
          </p:nvPr>
        </p:nvSpPr>
        <p:spPr>
          <a:xfrm>
            <a:off x="520014" y="365527"/>
            <a:ext cx="10515600" cy="434975"/>
          </a:xfrm>
        </p:spPr>
        <p:txBody>
          <a:bodyPr>
            <a:normAutofit fontScale="90000"/>
          </a:bodyPr>
          <a:lstStyle/>
          <a:p>
            <a:r>
              <a:rPr lang="en-US" sz="2800" b="1" dirty="0">
                <a:effectLst/>
                <a:ea typeface="Calibri" panose="020F0502020204030204" pitchFamily="34" charset="0"/>
                <a:cs typeface="Times New Roman" panose="02020603050405020304" pitchFamily="18" charset="0"/>
              </a:rPr>
              <a:t>Psychological Factors Influencing Consumer Buying Behavior</a:t>
            </a:r>
            <a:endParaRPr lang="en-US" dirty="0"/>
          </a:p>
        </p:txBody>
      </p:sp>
      <p:pic>
        <p:nvPicPr>
          <p:cNvPr id="4" name="Content Placeholder 3" descr="Psychological factors that influence consumer buying behavior are motivation, perception, learning, and beliefs, feelings, and attitudes.">
            <a:extLst>
              <a:ext uri="{FF2B5EF4-FFF2-40B4-BE49-F238E27FC236}">
                <a16:creationId xmlns:a16="http://schemas.microsoft.com/office/drawing/2014/main" id="{02D9CF8C-FD3D-1F50-AFD5-B4C8914B17FD}"/>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Lst>
          </a:blip>
          <a:stretch>
            <a:fillRect/>
          </a:stretch>
        </p:blipFill>
        <p:spPr>
          <a:xfrm>
            <a:off x="3764446" y="1415632"/>
            <a:ext cx="4026735" cy="4026735"/>
          </a:xfrm>
          <a:prstGeom prst="rect">
            <a:avLst/>
          </a:prstGeom>
        </p:spPr>
      </p:pic>
      <p:sp>
        <p:nvSpPr>
          <p:cNvPr id="6" name="TextBox 5">
            <a:extLst>
              <a:ext uri="{FF2B5EF4-FFF2-40B4-BE49-F238E27FC236}">
                <a16:creationId xmlns:a16="http://schemas.microsoft.com/office/drawing/2014/main" id="{BAEB8C84-D84E-77C1-39CE-2641D0AD21F4}"/>
              </a:ext>
            </a:extLst>
          </p:cNvPr>
          <p:cNvSpPr txBox="1"/>
          <p:nvPr/>
        </p:nvSpPr>
        <p:spPr>
          <a:xfrm>
            <a:off x="2077350" y="5704718"/>
            <a:ext cx="7400925" cy="634533"/>
          </a:xfrm>
          <a:prstGeom prst="rect">
            <a:avLst/>
          </a:prstGeom>
          <a:noFill/>
        </p:spPr>
        <p:txBody>
          <a:bodyPr wrap="square">
            <a:spAutoFit/>
          </a:bodyPr>
          <a:lstStyle/>
          <a:p>
            <a:pPr>
              <a:lnSpc>
                <a:spcPct val="115000"/>
              </a:lnSpc>
              <a:spcAft>
                <a:spcPts val="1000"/>
              </a:spcAft>
            </a:pPr>
            <a:r>
              <a:rPr lang="en-US" sz="1600" b="1" dirty="0">
                <a:solidFill>
                  <a:srgbClr val="464846"/>
                </a:solidFill>
                <a:latin typeface="Arial" panose="020B0604020202020204" pitchFamily="34" charset="0"/>
                <a:ea typeface="Calibri" panose="020F0502020204030204" pitchFamily="34" charset="0"/>
                <a:cs typeface="Arial" panose="020B0604020202020204" pitchFamily="34" charset="0"/>
              </a:rPr>
              <a:t>Figure 3.7 </a:t>
            </a:r>
            <a:r>
              <a:rPr lang="en-US" sz="1600" dirty="0">
                <a:solidFill>
                  <a:srgbClr val="464846"/>
                </a:solidFill>
                <a:latin typeface="Arial" panose="020B0604020202020204" pitchFamily="34" charset="0"/>
                <a:ea typeface="Calibri" panose="020F0502020204030204" pitchFamily="34" charset="0"/>
                <a:cs typeface="Arial" panose="020B0604020202020204" pitchFamily="34" charset="0"/>
              </a:rPr>
              <a:t>Psychological Factors Influencing Consumer Buying Behavior</a:t>
            </a:r>
            <a:br>
              <a:rPr lang="en-US" sz="1600" b="1" dirty="0">
                <a:solidFill>
                  <a:srgbClr val="464846"/>
                </a:solidFill>
                <a:effectLst/>
                <a:latin typeface="Arial" panose="020B0604020202020204" pitchFamily="34" charset="0"/>
                <a:ea typeface="Calibri" panose="020F0502020204030204" pitchFamily="34" charset="0"/>
                <a:cs typeface="Arial" panose="020B0604020202020204" pitchFamily="34" charset="0"/>
              </a:rPr>
            </a:br>
            <a:r>
              <a:rPr lang="en-US" sz="1600" dirty="0">
                <a:solidFill>
                  <a:srgbClr val="464846"/>
                </a:solidFill>
                <a:effectLst/>
                <a:latin typeface="Arial" panose="020B0604020202020204" pitchFamily="34" charset="0"/>
                <a:ea typeface="Calibri" panose="020F0502020204030204" pitchFamily="34" charset="0"/>
                <a:cs typeface="Arial" panose="020B0604020202020204" pitchFamily="34" charset="0"/>
              </a:rPr>
              <a:t>(attribution: Copyright Rice University, OpenStax, under CC BY 4.0 license)</a:t>
            </a:r>
          </a:p>
        </p:txBody>
      </p:sp>
    </p:spTree>
    <p:extLst>
      <p:ext uri="{BB962C8B-B14F-4D97-AF65-F5344CB8AC3E}">
        <p14:creationId xmlns:p14="http://schemas.microsoft.com/office/powerpoint/2010/main" val="122173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A8628-2098-A05F-A294-F813F76750E4}"/>
              </a:ext>
            </a:extLst>
          </p:cNvPr>
          <p:cNvSpPr>
            <a:spLocks noGrp="1"/>
          </p:cNvSpPr>
          <p:nvPr>
            <p:ph type="title"/>
          </p:nvPr>
        </p:nvSpPr>
        <p:spPr/>
        <p:txBody>
          <a:bodyPr>
            <a:normAutofit fontScale="90000"/>
          </a:bodyPr>
          <a:lstStyle/>
          <a:p>
            <a:r>
              <a:rPr lang="en-US" dirty="0"/>
              <a:t>Psychological Factors</a:t>
            </a:r>
          </a:p>
        </p:txBody>
      </p:sp>
      <p:sp>
        <p:nvSpPr>
          <p:cNvPr id="3" name="Content Placeholder 2">
            <a:extLst>
              <a:ext uri="{FF2B5EF4-FFF2-40B4-BE49-F238E27FC236}">
                <a16:creationId xmlns:a16="http://schemas.microsoft.com/office/drawing/2014/main" id="{2D346C09-0DFA-94A0-53C1-7701C2861182}"/>
              </a:ext>
            </a:extLst>
          </p:cNvPr>
          <p:cNvSpPr>
            <a:spLocks noGrp="1"/>
          </p:cNvSpPr>
          <p:nvPr>
            <p:ph sz="quarter" idx="11"/>
          </p:nvPr>
        </p:nvSpPr>
        <p:spPr>
          <a:xfrm>
            <a:off x="838200" y="900545"/>
            <a:ext cx="10515600" cy="4425835"/>
          </a:xfrm>
        </p:spPr>
        <p:txBody>
          <a:bodyPr/>
          <a:lstStyle/>
          <a:p>
            <a:r>
              <a:rPr lang="en-US" dirty="0"/>
              <a:t>Motivation: the process that initiates, guides, and maintains goal-oriented behaviors</a:t>
            </a:r>
          </a:p>
          <a:p>
            <a:pPr lvl="1"/>
            <a:r>
              <a:rPr lang="en-US" dirty="0"/>
              <a:t>Maslow’s hierarchy of needs</a:t>
            </a:r>
          </a:p>
        </p:txBody>
      </p:sp>
      <p:pic>
        <p:nvPicPr>
          <p:cNvPr id="4" name="Picture 3" descr="A pyramid shows Maslow's Hierarchy of Needs. Starting with the most basic at the bottom and moving up to the point of the pyramid, those needs are: physiological needs, safety needs, social needs, esteem needs, and self-actualization needs.">
            <a:extLst>
              <a:ext uri="{FF2B5EF4-FFF2-40B4-BE49-F238E27FC236}">
                <a16:creationId xmlns:a16="http://schemas.microsoft.com/office/drawing/2014/main" id="{903847AA-AB35-6944-EFBD-92A380EB35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61610" y="1822325"/>
            <a:ext cx="4217988" cy="3184015"/>
          </a:xfrm>
          <a:prstGeom prst="rect">
            <a:avLst/>
          </a:prstGeom>
        </p:spPr>
      </p:pic>
      <p:sp>
        <p:nvSpPr>
          <p:cNvPr id="6" name="TextBox 5">
            <a:extLst>
              <a:ext uri="{FF2B5EF4-FFF2-40B4-BE49-F238E27FC236}">
                <a16:creationId xmlns:a16="http://schemas.microsoft.com/office/drawing/2014/main" id="{2F1BA05E-137F-CA8F-7167-1508F214931A}"/>
              </a:ext>
            </a:extLst>
          </p:cNvPr>
          <p:cNvSpPr txBox="1"/>
          <p:nvPr/>
        </p:nvSpPr>
        <p:spPr>
          <a:xfrm>
            <a:off x="4213654" y="5326380"/>
            <a:ext cx="5993027" cy="634533"/>
          </a:xfrm>
          <a:prstGeom prst="rect">
            <a:avLst/>
          </a:prstGeom>
          <a:noFill/>
        </p:spPr>
        <p:txBody>
          <a:bodyPr wrap="square">
            <a:spAutoFit/>
          </a:bodyPr>
          <a:lstStyle/>
          <a:p>
            <a:pPr marL="0" marR="0">
              <a:lnSpc>
                <a:spcPct val="115000"/>
              </a:lnSpc>
              <a:spcBef>
                <a:spcPts val="0"/>
              </a:spcBef>
              <a:spcAft>
                <a:spcPts val="0"/>
              </a:spcAft>
            </a:pPr>
            <a:r>
              <a:rPr lang="en-US" sz="1600" b="1" dirty="0">
                <a:solidFill>
                  <a:srgbClr val="464846"/>
                </a:solidFill>
                <a:effectLst/>
                <a:latin typeface="Arial" panose="020B0604020202020204" pitchFamily="34" charset="0"/>
                <a:ea typeface="Calibri" panose="020F0502020204030204" pitchFamily="34" charset="0"/>
                <a:cs typeface="Arial" panose="020B0604020202020204" pitchFamily="34" charset="0"/>
              </a:rPr>
              <a:t>Figure 3.8 </a:t>
            </a:r>
            <a:r>
              <a:rPr lang="en-US" sz="1600" dirty="0">
                <a:solidFill>
                  <a:srgbClr val="464846"/>
                </a:solidFill>
                <a:effectLst/>
                <a:latin typeface="Arial" panose="020B0604020202020204" pitchFamily="34" charset="0"/>
                <a:ea typeface="Calibri" panose="020F0502020204030204" pitchFamily="34" charset="0"/>
                <a:cs typeface="Arial" panose="020B0604020202020204" pitchFamily="34" charset="0"/>
              </a:rPr>
              <a:t>Maslow’s Hierarchy of Needs (attribution: Copyright Rice University, OpenStax, under CC BY 4.0 license)</a:t>
            </a:r>
          </a:p>
        </p:txBody>
      </p:sp>
      <p:pic>
        <p:nvPicPr>
          <p:cNvPr id="5" name="Maslow s_Hierarchy">
            <a:hlinkClick r:id="" action="ppaction://media"/>
            <a:extLst>
              <a:ext uri="{FF2B5EF4-FFF2-40B4-BE49-F238E27FC236}">
                <a16:creationId xmlns:a16="http://schemas.microsoft.com/office/drawing/2014/main" id="{E925AA8A-0249-9FBB-5802-3337A31689AC}"/>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a:stretch/>
        </p:blipFill>
        <p:spPr>
          <a:xfrm>
            <a:off x="4213654" y="45085"/>
            <a:ext cx="4113716" cy="640080"/>
          </a:xfrm>
          <a:prstGeom prst="rect">
            <a:avLst/>
          </a:prstGeom>
        </p:spPr>
      </p:pic>
    </p:spTree>
    <p:extLst>
      <p:ext uri="{BB962C8B-B14F-4D97-AF65-F5344CB8AC3E}">
        <p14:creationId xmlns:p14="http://schemas.microsoft.com/office/powerpoint/2010/main" val="3507734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52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27487-6950-1B24-64DD-64DC119D9245}"/>
              </a:ext>
            </a:extLst>
          </p:cNvPr>
          <p:cNvSpPr>
            <a:spLocks noGrp="1"/>
          </p:cNvSpPr>
          <p:nvPr>
            <p:ph type="title"/>
          </p:nvPr>
        </p:nvSpPr>
        <p:spPr/>
        <p:txBody>
          <a:bodyPr>
            <a:normAutofit fontScale="90000"/>
          </a:bodyPr>
          <a:lstStyle/>
          <a:p>
            <a:r>
              <a:rPr lang="en-US" dirty="0"/>
              <a:t>Psychological Factors (continued)</a:t>
            </a:r>
          </a:p>
        </p:txBody>
      </p:sp>
      <p:sp>
        <p:nvSpPr>
          <p:cNvPr id="3" name="Content Placeholder 2">
            <a:extLst>
              <a:ext uri="{FF2B5EF4-FFF2-40B4-BE49-F238E27FC236}">
                <a16:creationId xmlns:a16="http://schemas.microsoft.com/office/drawing/2014/main" id="{F72CF81F-83A2-4D07-F40F-1D9CDEA14152}"/>
              </a:ext>
            </a:extLst>
          </p:cNvPr>
          <p:cNvSpPr>
            <a:spLocks noGrp="1"/>
          </p:cNvSpPr>
          <p:nvPr>
            <p:ph sz="quarter" idx="11"/>
          </p:nvPr>
        </p:nvSpPr>
        <p:spPr>
          <a:xfrm>
            <a:off x="838200" y="900546"/>
            <a:ext cx="10515600" cy="3581514"/>
          </a:xfrm>
        </p:spPr>
        <p:txBody>
          <a:bodyPr>
            <a:normAutofit/>
          </a:bodyPr>
          <a:lstStyle/>
          <a:p>
            <a:r>
              <a:rPr lang="en-US" sz="2400" b="1" dirty="0"/>
              <a:t>Perception: </a:t>
            </a:r>
            <a:r>
              <a:rPr lang="en-US" sz="2400" dirty="0"/>
              <a:t>the way in which people identify, organize, and interpret sensory information </a:t>
            </a:r>
          </a:p>
          <a:p>
            <a:r>
              <a:rPr lang="en-US" sz="2400" b="1" dirty="0"/>
              <a:t>Selective distortion: </a:t>
            </a:r>
            <a:r>
              <a:rPr lang="en-US" sz="2400" dirty="0"/>
              <a:t>the tendency of people to interpret information in a way that fits their preconceived notions</a:t>
            </a:r>
          </a:p>
          <a:p>
            <a:r>
              <a:rPr lang="en-US" sz="2400" b="1" dirty="0"/>
              <a:t>Selective retention: </a:t>
            </a:r>
            <a:r>
              <a:rPr lang="en-US" sz="2400" dirty="0"/>
              <a:t>a bias in which people are more likely to remember messages that are closely related to their interests, values, and beliefs</a:t>
            </a:r>
          </a:p>
          <a:p>
            <a:r>
              <a:rPr lang="en-US" sz="2400" b="1" dirty="0"/>
              <a:t>Beliefs: </a:t>
            </a:r>
            <a:r>
              <a:rPr lang="en-US" sz="2400" dirty="0"/>
              <a:t>consumer perceptions toward a product or service</a:t>
            </a:r>
          </a:p>
          <a:p>
            <a:r>
              <a:rPr lang="en-US" sz="2400" b="1" dirty="0"/>
              <a:t>Learning:</a:t>
            </a:r>
            <a:r>
              <a:rPr lang="en-US" sz="2400" dirty="0"/>
              <a:t> a factor in buying behavior because behavior is learned</a:t>
            </a:r>
          </a:p>
        </p:txBody>
      </p:sp>
      <p:pic>
        <p:nvPicPr>
          <p:cNvPr id="4" name="Perception">
            <a:hlinkClick r:id="" action="ppaction://media"/>
            <a:extLst>
              <a:ext uri="{FF2B5EF4-FFF2-40B4-BE49-F238E27FC236}">
                <a16:creationId xmlns:a16="http://schemas.microsoft.com/office/drawing/2014/main" id="{45D23C0A-74EB-30C2-6530-CAEFB5ACB48D}"/>
              </a:ext>
            </a:extLst>
          </p:cNvPr>
          <p:cNvPicPr>
            <a:picLocks noChangeAspect="1"/>
          </p:cNvPicPr>
          <p:nvPr>
            <a:audioFile r:link="rId2"/>
            <p:extLst>
              <p:ext uri="{DAA4B4D4-6D71-4841-9C94-3DE7FCFB9230}">
                <p14:media xmlns:p14="http://schemas.microsoft.com/office/powerpoint/2010/main" r:embed="rId1"/>
              </p:ext>
            </p:extLst>
          </p:nvPr>
        </p:nvPicPr>
        <p:blipFill>
          <a:blip r:embed="rId12"/>
          <a:srcRect/>
          <a:stretch/>
        </p:blipFill>
        <p:spPr>
          <a:xfrm>
            <a:off x="649938" y="4253446"/>
            <a:ext cx="2898430" cy="594360"/>
          </a:xfrm>
          <a:prstGeom prst="rect">
            <a:avLst/>
          </a:prstGeom>
        </p:spPr>
      </p:pic>
      <p:pic>
        <p:nvPicPr>
          <p:cNvPr id="5" name="Selective Retention ">
            <a:hlinkClick r:id="" action="ppaction://media"/>
            <a:extLst>
              <a:ext uri="{FF2B5EF4-FFF2-40B4-BE49-F238E27FC236}">
                <a16:creationId xmlns:a16="http://schemas.microsoft.com/office/drawing/2014/main" id="{201DBB47-58E5-DDD9-3287-CD173B3C1971}"/>
              </a:ext>
            </a:extLst>
          </p:cNvPr>
          <p:cNvPicPr>
            <a:picLocks noChangeAspect="1"/>
          </p:cNvPicPr>
          <p:nvPr>
            <a:audioFile r:link="rId4"/>
            <p:extLst>
              <p:ext uri="{DAA4B4D4-6D71-4841-9C94-3DE7FCFB9230}">
                <p14:media xmlns:p14="http://schemas.microsoft.com/office/powerpoint/2010/main" r:embed="rId3"/>
              </p:ext>
            </p:extLst>
          </p:nvPr>
        </p:nvPicPr>
        <p:blipFill>
          <a:blip r:embed="rId13"/>
          <a:srcRect/>
          <a:stretch/>
        </p:blipFill>
        <p:spPr>
          <a:xfrm>
            <a:off x="649938" y="5539228"/>
            <a:ext cx="4140800" cy="640080"/>
          </a:xfrm>
          <a:prstGeom prst="rect">
            <a:avLst/>
          </a:prstGeom>
        </p:spPr>
      </p:pic>
      <p:pic>
        <p:nvPicPr>
          <p:cNvPr id="6" name="Selective Perception">
            <a:hlinkClick r:id="" action="ppaction://media"/>
            <a:extLst>
              <a:ext uri="{FF2B5EF4-FFF2-40B4-BE49-F238E27FC236}">
                <a16:creationId xmlns:a16="http://schemas.microsoft.com/office/drawing/2014/main" id="{4EBF16FC-BE4B-EFC6-4852-1BFF83730D60}"/>
              </a:ext>
            </a:extLst>
          </p:cNvPr>
          <p:cNvPicPr>
            <a:picLocks noChangeAspect="1"/>
          </p:cNvPicPr>
          <p:nvPr>
            <a:audioFile r:link="rId6"/>
            <p:extLst>
              <p:ext uri="{DAA4B4D4-6D71-4841-9C94-3DE7FCFB9230}">
                <p14:media xmlns:p14="http://schemas.microsoft.com/office/powerpoint/2010/main" r:embed="rId5"/>
              </p:ext>
            </p:extLst>
          </p:nvPr>
        </p:nvPicPr>
        <p:blipFill>
          <a:blip r:embed="rId14"/>
          <a:srcRect/>
          <a:stretch/>
        </p:blipFill>
        <p:spPr>
          <a:xfrm>
            <a:off x="5169315" y="4326041"/>
            <a:ext cx="4563538" cy="685800"/>
          </a:xfrm>
          <a:prstGeom prst="rect">
            <a:avLst/>
          </a:prstGeom>
        </p:spPr>
      </p:pic>
      <p:pic>
        <p:nvPicPr>
          <p:cNvPr id="7" name="Selective Distortion">
            <a:hlinkClick r:id="" action="ppaction://media"/>
            <a:extLst>
              <a:ext uri="{FF2B5EF4-FFF2-40B4-BE49-F238E27FC236}">
                <a16:creationId xmlns:a16="http://schemas.microsoft.com/office/drawing/2014/main" id="{D84C167E-41A6-C2FF-269B-8871C4272808}"/>
              </a:ext>
            </a:extLst>
          </p:cNvPr>
          <p:cNvPicPr>
            <a:picLocks noChangeAspect="1"/>
          </p:cNvPicPr>
          <p:nvPr>
            <a:audioFile r:link="rId8"/>
            <p:extLst>
              <p:ext uri="{DAA4B4D4-6D71-4841-9C94-3DE7FCFB9230}">
                <p14:media xmlns:p14="http://schemas.microsoft.com/office/powerpoint/2010/main" r:embed="rId7"/>
              </p:ext>
            </p:extLst>
          </p:nvPr>
        </p:nvPicPr>
        <p:blipFill>
          <a:blip r:embed="rId15"/>
          <a:srcRect/>
          <a:stretch/>
        </p:blipFill>
        <p:spPr>
          <a:xfrm>
            <a:off x="5929738" y="5511496"/>
            <a:ext cx="4156580" cy="640080"/>
          </a:xfrm>
          <a:prstGeom prst="rect">
            <a:avLst/>
          </a:prstGeom>
        </p:spPr>
      </p:pic>
      <p:pic>
        <p:nvPicPr>
          <p:cNvPr id="8" name="Perception_Reality">
            <a:hlinkClick r:id="" action="ppaction://media"/>
            <a:extLst>
              <a:ext uri="{FF2B5EF4-FFF2-40B4-BE49-F238E27FC236}">
                <a16:creationId xmlns:a16="http://schemas.microsoft.com/office/drawing/2014/main" id="{800439FA-6ADD-6956-169D-FF93027C8FB0}"/>
              </a:ext>
            </a:extLst>
          </p:cNvPr>
          <p:cNvPicPr>
            <a:picLocks noChangeAspect="1"/>
          </p:cNvPicPr>
          <p:nvPr>
            <a:audioFile r:link="rId10"/>
            <p:extLst>
              <p:ext uri="{DAA4B4D4-6D71-4841-9C94-3DE7FCFB9230}">
                <p14:media xmlns:p14="http://schemas.microsoft.com/office/powerpoint/2010/main" r:embed="rId9"/>
              </p:ext>
            </p:extLst>
          </p:nvPr>
        </p:nvPicPr>
        <p:blipFill>
          <a:blip r:embed="rId16"/>
          <a:srcRect/>
          <a:stretch/>
        </p:blipFill>
        <p:spPr>
          <a:xfrm>
            <a:off x="5806596" y="-13897"/>
            <a:ext cx="3004475" cy="914400"/>
          </a:xfrm>
          <a:prstGeom prst="rect">
            <a:avLst/>
          </a:prstGeom>
        </p:spPr>
      </p:pic>
    </p:spTree>
    <p:extLst>
      <p:ext uri="{BB962C8B-B14F-4D97-AF65-F5344CB8AC3E}">
        <p14:creationId xmlns:p14="http://schemas.microsoft.com/office/powerpoint/2010/main" val="1531773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936"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41664" fill="hold"/>
                                        <p:tgtEl>
                                          <p:spTgt spid="5"/>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47688" fill="hold"/>
                                        <p:tgtEl>
                                          <p:spTgt spid="6"/>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50520" fill="hold"/>
                                        <p:tgtEl>
                                          <p:spTgt spid="7"/>
                                        </p:tgtEl>
                                      </p:cBhvr>
                                    </p:cmd>
                                  </p:childTnLst>
                                </p:cTn>
                              </p:par>
                            </p:childTnLst>
                          </p:cTn>
                        </p:par>
                      </p:childTnLst>
                    </p:cTn>
                  </p:par>
                  <p:par>
                    <p:cTn id="19" fill="hold">
                      <p:stCondLst>
                        <p:cond delay="indefinite"/>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33802"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4"/>
                </p:tgtEl>
              </p:cMediaNode>
            </p:audio>
            <p:audio>
              <p:cMediaNode vol="80000">
                <p:cTn id="24" fill="hold" display="0">
                  <p:stCondLst>
                    <p:cond delay="indefinite"/>
                  </p:stCondLst>
                  <p:endCondLst>
                    <p:cond evt="onStopAudio" delay="0">
                      <p:tgtEl>
                        <p:sldTgt/>
                      </p:tgtEl>
                    </p:cond>
                  </p:endCondLst>
                </p:cTn>
                <p:tgtEl>
                  <p:spTgt spid="5"/>
                </p:tgtEl>
              </p:cMediaNode>
            </p:audio>
            <p:audio>
              <p:cMediaNode vol="80000">
                <p:cTn id="25" fill="hold" display="0">
                  <p:stCondLst>
                    <p:cond delay="indefinite"/>
                  </p:stCondLst>
                  <p:endCondLst>
                    <p:cond evt="onStopAudio" delay="0">
                      <p:tgtEl>
                        <p:sldTgt/>
                      </p:tgtEl>
                    </p:cond>
                  </p:endCondLst>
                </p:cTn>
                <p:tgtEl>
                  <p:spTgt spid="6"/>
                </p:tgtEl>
              </p:cMediaNode>
            </p:audio>
            <p:audio>
              <p:cMediaNode vol="80000">
                <p:cTn id="26" fill="hold" display="0">
                  <p:stCondLst>
                    <p:cond delay="indefinite"/>
                  </p:stCondLst>
                  <p:endCondLst>
                    <p:cond evt="onStopAudio" delay="0">
                      <p:tgtEl>
                        <p:sldTgt/>
                      </p:tgtEl>
                    </p:cond>
                  </p:endCondLst>
                </p:cTn>
                <p:tgtEl>
                  <p:spTgt spid="7"/>
                </p:tgtEl>
              </p:cMediaNode>
            </p:audio>
            <p:audio>
              <p:cMediaNode vol="80000">
                <p:cTn id="27" fill="hold" display="0">
                  <p:stCondLst>
                    <p:cond delay="indefinite"/>
                  </p:stCondLst>
                  <p:endCondLst>
                    <p:cond evt="onStopAudio" delay="0">
                      <p:tgtEl>
                        <p:sldTgt/>
                      </p:tgtEl>
                    </p:cond>
                  </p:endCondLst>
                </p:cTn>
                <p:tgtEl>
                  <p:spTgt spid="8"/>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5C3BE-7E8F-4E13-ACC7-DD2B2E88E2B6}"/>
              </a:ext>
            </a:extLst>
          </p:cNvPr>
          <p:cNvSpPr>
            <a:spLocks noGrp="1"/>
          </p:cNvSpPr>
          <p:nvPr>
            <p:ph type="title"/>
          </p:nvPr>
        </p:nvSpPr>
        <p:spPr/>
        <p:txBody>
          <a:bodyPr>
            <a:normAutofit fontScale="90000"/>
          </a:bodyPr>
          <a:lstStyle/>
          <a:p>
            <a:r>
              <a:rPr lang="en-US" dirty="0"/>
              <a:t>Chapter Outline</a:t>
            </a:r>
          </a:p>
        </p:txBody>
      </p:sp>
      <p:sp>
        <p:nvSpPr>
          <p:cNvPr id="3" name="Content Placeholder 2">
            <a:extLst>
              <a:ext uri="{FF2B5EF4-FFF2-40B4-BE49-F238E27FC236}">
                <a16:creationId xmlns:a16="http://schemas.microsoft.com/office/drawing/2014/main" id="{6587D2D7-3684-4376-8FC2-12FF2CA36D65}"/>
              </a:ext>
            </a:extLst>
          </p:cNvPr>
          <p:cNvSpPr>
            <a:spLocks noGrp="1"/>
          </p:cNvSpPr>
          <p:nvPr>
            <p:ph sz="quarter" idx="11"/>
          </p:nvPr>
        </p:nvSpPr>
        <p:spPr/>
        <p:txBody>
          <a:bodyPr/>
          <a:lstStyle/>
          <a:p>
            <a:endParaRPr lang="en-US" dirty="0"/>
          </a:p>
          <a:p>
            <a:r>
              <a:rPr lang="en-US" dirty="0"/>
              <a:t>3.1 Understanding Consumer Markets and Buying Behavior</a:t>
            </a:r>
          </a:p>
          <a:p>
            <a:r>
              <a:rPr lang="en-US" dirty="0"/>
              <a:t>3.2 Factors That Influence Consumer Buying Behavior</a:t>
            </a:r>
          </a:p>
          <a:p>
            <a:r>
              <a:rPr lang="en-US" dirty="0"/>
              <a:t>3.3 The Consumer Purchasing Decision Process</a:t>
            </a:r>
          </a:p>
          <a:p>
            <a:r>
              <a:rPr lang="en-US" dirty="0"/>
              <a:t>3.4 Ethical Issues in Consumer Buying Behavior</a:t>
            </a:r>
          </a:p>
        </p:txBody>
      </p:sp>
    </p:spTree>
    <p:extLst>
      <p:ext uri="{BB962C8B-B14F-4D97-AF65-F5344CB8AC3E}">
        <p14:creationId xmlns:p14="http://schemas.microsoft.com/office/powerpoint/2010/main" val="37182281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D7BFF-3D69-0E63-9D25-645ED9F78A98}"/>
              </a:ext>
            </a:extLst>
          </p:cNvPr>
          <p:cNvSpPr>
            <a:spLocks noGrp="1"/>
          </p:cNvSpPr>
          <p:nvPr>
            <p:ph type="title"/>
          </p:nvPr>
        </p:nvSpPr>
        <p:spPr>
          <a:xfrm>
            <a:off x="430427" y="227877"/>
            <a:ext cx="10515600" cy="706215"/>
          </a:xfrm>
        </p:spPr>
        <p:txBody>
          <a:bodyPr>
            <a:normAutofit/>
          </a:bodyPr>
          <a:lstStyle/>
          <a:p>
            <a:r>
              <a:rPr lang="en-US" b="1" dirty="0">
                <a:effectLst/>
                <a:ea typeface="Calibri" panose="020F0502020204030204" pitchFamily="34" charset="0"/>
                <a:cs typeface="Times New Roman" panose="02020603050405020304" pitchFamily="18" charset="0"/>
              </a:rPr>
              <a:t>Situational Factors Influencing Consumer Buying Behavior</a:t>
            </a:r>
            <a:endParaRPr lang="en-US" sz="2700" dirty="0"/>
          </a:p>
        </p:txBody>
      </p:sp>
      <p:pic>
        <p:nvPicPr>
          <p:cNvPr id="4" name="Content Placeholder 3" descr="Situational factors that affect consumer buying behavior are: environmental factors, life cycle stage, economic situation, occupation, timing, and mood.">
            <a:extLst>
              <a:ext uri="{FF2B5EF4-FFF2-40B4-BE49-F238E27FC236}">
                <a16:creationId xmlns:a16="http://schemas.microsoft.com/office/drawing/2014/main" id="{66CF1B8A-208E-7199-58C0-0F3BE7A351E1}"/>
              </a:ext>
            </a:extLst>
          </p:cNvPr>
          <p:cNvPicPr>
            <a:picLocks noGrp="1" noChangeAspect="1"/>
          </p:cNvPicPr>
          <p:nvPr>
            <p:ph sz="quarter" idx="11"/>
          </p:nvPr>
        </p:nvPicPr>
        <p:blipFill>
          <a:blip r:embed="rId4" cstate="print">
            <a:extLst>
              <a:ext uri="{28A0092B-C50C-407E-A947-70E740481C1C}">
                <a14:useLocalDpi xmlns:a14="http://schemas.microsoft.com/office/drawing/2010/main" val="0"/>
              </a:ext>
            </a:extLst>
          </a:blip>
          <a:stretch>
            <a:fillRect/>
          </a:stretch>
        </p:blipFill>
        <p:spPr>
          <a:xfrm>
            <a:off x="4052887" y="1641934"/>
            <a:ext cx="3690938" cy="4060031"/>
          </a:xfrm>
          <a:prstGeom prst="rect">
            <a:avLst/>
          </a:prstGeom>
        </p:spPr>
      </p:pic>
      <p:sp>
        <p:nvSpPr>
          <p:cNvPr id="6" name="TextBox 5">
            <a:extLst>
              <a:ext uri="{FF2B5EF4-FFF2-40B4-BE49-F238E27FC236}">
                <a16:creationId xmlns:a16="http://schemas.microsoft.com/office/drawing/2014/main" id="{7C6DA862-A2A8-4D03-1DCF-4CB281D1251D}"/>
              </a:ext>
            </a:extLst>
          </p:cNvPr>
          <p:cNvSpPr txBox="1"/>
          <p:nvPr/>
        </p:nvSpPr>
        <p:spPr>
          <a:xfrm>
            <a:off x="2271648" y="5832776"/>
            <a:ext cx="7253415" cy="634533"/>
          </a:xfrm>
          <a:prstGeom prst="rect">
            <a:avLst/>
          </a:prstGeom>
          <a:noFill/>
        </p:spPr>
        <p:txBody>
          <a:bodyPr wrap="square">
            <a:spAutoFit/>
          </a:bodyPr>
          <a:lstStyle/>
          <a:p>
            <a:pPr>
              <a:lnSpc>
                <a:spcPct val="115000"/>
              </a:lnSpc>
            </a:pPr>
            <a:r>
              <a:rPr lang="en-US" sz="1600" b="1" dirty="0">
                <a:solidFill>
                  <a:srgbClr val="464846"/>
                </a:solidFill>
                <a:latin typeface="Arial" panose="020B0604020202020204" pitchFamily="34" charset="0"/>
                <a:ea typeface="Calibri" panose="020F0502020204030204" pitchFamily="34" charset="0"/>
                <a:cs typeface="Arial" panose="020B0604020202020204" pitchFamily="34" charset="0"/>
              </a:rPr>
              <a:t>Figure 3.10 </a:t>
            </a:r>
            <a:r>
              <a:rPr lang="en-US" sz="1600" dirty="0">
                <a:solidFill>
                  <a:srgbClr val="464846"/>
                </a:solidFill>
                <a:latin typeface="Arial" panose="020B0604020202020204" pitchFamily="34" charset="0"/>
                <a:ea typeface="Calibri" panose="020F0502020204030204" pitchFamily="34" charset="0"/>
                <a:cs typeface="Arial" panose="020B0604020202020204" pitchFamily="34" charset="0"/>
              </a:rPr>
              <a:t>Situational Factors Influencing Consumer Buying Behavior</a:t>
            </a:r>
            <a:br>
              <a:rPr lang="en-US" sz="1600" dirty="0">
                <a:solidFill>
                  <a:srgbClr val="464846"/>
                </a:solidFill>
                <a:latin typeface="Arial" panose="020B0604020202020204" pitchFamily="34" charset="0"/>
                <a:ea typeface="Calibri" panose="020F0502020204030204" pitchFamily="34" charset="0"/>
                <a:cs typeface="Arial" panose="020B0604020202020204" pitchFamily="34" charset="0"/>
              </a:rPr>
            </a:br>
            <a:r>
              <a:rPr lang="en-US" sz="1600" dirty="0">
                <a:solidFill>
                  <a:srgbClr val="464846"/>
                </a:solidFill>
                <a:effectLst/>
                <a:latin typeface="Arial" panose="020B0604020202020204" pitchFamily="34" charset="0"/>
                <a:ea typeface="Calibri" panose="020F0502020204030204" pitchFamily="34" charset="0"/>
                <a:cs typeface="Arial" panose="020B0604020202020204" pitchFamily="34" charset="0"/>
              </a:rPr>
              <a:t>(attribution: Copyright Rice University, OpenStax, under CC BY 4.0 license)</a:t>
            </a:r>
          </a:p>
        </p:txBody>
      </p:sp>
      <p:pic>
        <p:nvPicPr>
          <p:cNvPr id="3" name="Learning">
            <a:hlinkClick r:id="" action="ppaction://media"/>
            <a:extLst>
              <a:ext uri="{FF2B5EF4-FFF2-40B4-BE49-F238E27FC236}">
                <a16:creationId xmlns:a16="http://schemas.microsoft.com/office/drawing/2014/main" id="{4A6C671C-1CD1-A43A-C51B-A0D5E674771D}"/>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a:stretch/>
        </p:blipFill>
        <p:spPr>
          <a:xfrm>
            <a:off x="656949" y="1276174"/>
            <a:ext cx="3229397" cy="731520"/>
          </a:xfrm>
          <a:prstGeom prst="rect">
            <a:avLst/>
          </a:prstGeom>
        </p:spPr>
      </p:pic>
    </p:spTree>
    <p:extLst>
      <p:ext uri="{BB962C8B-B14F-4D97-AF65-F5344CB8AC3E}">
        <p14:creationId xmlns:p14="http://schemas.microsoft.com/office/powerpoint/2010/main" val="2183169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380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3A4AD-29A6-1263-18CC-766F072BF1C4}"/>
              </a:ext>
            </a:extLst>
          </p:cNvPr>
          <p:cNvSpPr>
            <a:spLocks noGrp="1"/>
          </p:cNvSpPr>
          <p:nvPr>
            <p:ph type="title"/>
          </p:nvPr>
        </p:nvSpPr>
        <p:spPr/>
        <p:txBody>
          <a:bodyPr>
            <a:normAutofit fontScale="90000"/>
          </a:bodyPr>
          <a:lstStyle/>
          <a:p>
            <a:r>
              <a:rPr lang="en-US" dirty="0"/>
              <a:t>Situational Factors</a:t>
            </a:r>
          </a:p>
        </p:txBody>
      </p:sp>
      <p:sp>
        <p:nvSpPr>
          <p:cNvPr id="3" name="Content Placeholder 2">
            <a:extLst>
              <a:ext uri="{FF2B5EF4-FFF2-40B4-BE49-F238E27FC236}">
                <a16:creationId xmlns:a16="http://schemas.microsoft.com/office/drawing/2014/main" id="{F4C3BA19-C05A-ECAC-EEAF-1DC95DD0B0C6}"/>
              </a:ext>
            </a:extLst>
          </p:cNvPr>
          <p:cNvSpPr>
            <a:spLocks noGrp="1"/>
          </p:cNvSpPr>
          <p:nvPr>
            <p:ph sz="quarter" idx="11"/>
          </p:nvPr>
        </p:nvSpPr>
        <p:spPr>
          <a:xfrm>
            <a:off x="838200" y="1487285"/>
            <a:ext cx="10515600" cy="4585041"/>
          </a:xfrm>
        </p:spPr>
        <p:txBody>
          <a:bodyPr/>
          <a:lstStyle/>
          <a:p>
            <a:r>
              <a:rPr lang="en-US" sz="2400" b="1" dirty="0"/>
              <a:t>Environmental: </a:t>
            </a:r>
            <a:r>
              <a:rPr lang="en-US" sz="2400" dirty="0"/>
              <a:t>music, lightening, ambient noise, smells</a:t>
            </a:r>
          </a:p>
          <a:p>
            <a:r>
              <a:rPr lang="en-US" sz="2400" b="1" dirty="0"/>
              <a:t>Life cycle stage: </a:t>
            </a:r>
            <a:r>
              <a:rPr lang="en-US" sz="2400" dirty="0"/>
              <a:t>a major influencer</a:t>
            </a:r>
          </a:p>
          <a:p>
            <a:r>
              <a:rPr lang="en-US" sz="2400" b="1" dirty="0"/>
              <a:t>Economic situation: </a:t>
            </a:r>
            <a:r>
              <a:rPr lang="en-US" sz="2400" dirty="0"/>
              <a:t>dictates discretionary income</a:t>
            </a:r>
          </a:p>
          <a:p>
            <a:r>
              <a:rPr lang="en-US" sz="2400" b="1" dirty="0"/>
              <a:t>Occupation: </a:t>
            </a:r>
            <a:r>
              <a:rPr lang="en-US" sz="2400" dirty="0"/>
              <a:t>dictates clothing needs</a:t>
            </a:r>
          </a:p>
          <a:p>
            <a:r>
              <a:rPr lang="en-US" sz="2400" b="1" dirty="0"/>
              <a:t>Timing: </a:t>
            </a:r>
            <a:r>
              <a:rPr lang="en-US" sz="2400" dirty="0"/>
              <a:t>the amount of time spent </a:t>
            </a:r>
          </a:p>
          <a:p>
            <a:r>
              <a:rPr lang="en-US" sz="2400" b="1" dirty="0"/>
              <a:t>Mood: </a:t>
            </a:r>
            <a:r>
              <a:rPr lang="en-US" sz="2400" dirty="0"/>
              <a:t>sad vs. happy, stressed vs. relaxed, hungry vs. satisfied, fatigued vs. energetic</a:t>
            </a:r>
          </a:p>
        </p:txBody>
      </p:sp>
    </p:spTree>
    <p:extLst>
      <p:ext uri="{BB962C8B-B14F-4D97-AF65-F5344CB8AC3E}">
        <p14:creationId xmlns:p14="http://schemas.microsoft.com/office/powerpoint/2010/main" val="5649777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3A4AD-29A6-1263-18CC-766F072BF1C4}"/>
              </a:ext>
            </a:extLst>
          </p:cNvPr>
          <p:cNvSpPr>
            <a:spLocks noGrp="1"/>
          </p:cNvSpPr>
          <p:nvPr>
            <p:ph type="title"/>
          </p:nvPr>
        </p:nvSpPr>
        <p:spPr/>
        <p:txBody>
          <a:bodyPr>
            <a:normAutofit fontScale="90000"/>
          </a:bodyPr>
          <a:lstStyle/>
          <a:p>
            <a:r>
              <a:rPr lang="en-US" dirty="0"/>
              <a:t>Discussion Question</a:t>
            </a:r>
          </a:p>
        </p:txBody>
      </p:sp>
      <p:sp>
        <p:nvSpPr>
          <p:cNvPr id="3" name="Content Placeholder 2">
            <a:extLst>
              <a:ext uri="{FF2B5EF4-FFF2-40B4-BE49-F238E27FC236}">
                <a16:creationId xmlns:a16="http://schemas.microsoft.com/office/drawing/2014/main" id="{F4C3BA19-C05A-ECAC-EEAF-1DC95DD0B0C6}"/>
              </a:ext>
            </a:extLst>
          </p:cNvPr>
          <p:cNvSpPr>
            <a:spLocks noGrp="1"/>
          </p:cNvSpPr>
          <p:nvPr>
            <p:ph sz="quarter" idx="11"/>
          </p:nvPr>
        </p:nvSpPr>
        <p:spPr>
          <a:xfrm>
            <a:off x="838200" y="990601"/>
            <a:ext cx="10515600" cy="5844540"/>
          </a:xfrm>
        </p:spPr>
        <p:txBody>
          <a:bodyPr>
            <a:normAutofit/>
          </a:bodyPr>
          <a:lstStyle/>
          <a:p>
            <a:pPr marL="0" indent="0">
              <a:buNone/>
            </a:pPr>
            <a:r>
              <a:rPr lang="en-US" sz="2400" dirty="0"/>
              <a:t>What are two ways your purchasing behavior is affected by your mood, age, and occupation?</a:t>
            </a:r>
          </a:p>
        </p:txBody>
      </p:sp>
    </p:spTree>
    <p:extLst>
      <p:ext uri="{BB962C8B-B14F-4D97-AF65-F5344CB8AC3E}">
        <p14:creationId xmlns:p14="http://schemas.microsoft.com/office/powerpoint/2010/main" val="16859010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E7BD6-B929-7627-4E15-B7383CF1FC0B}"/>
              </a:ext>
            </a:extLst>
          </p:cNvPr>
          <p:cNvSpPr>
            <a:spLocks noGrp="1"/>
          </p:cNvSpPr>
          <p:nvPr>
            <p:ph type="title"/>
          </p:nvPr>
        </p:nvSpPr>
        <p:spPr/>
        <p:txBody>
          <a:bodyPr>
            <a:normAutofit fontScale="90000"/>
          </a:bodyPr>
          <a:lstStyle/>
          <a:p>
            <a:r>
              <a:rPr lang="en-US" dirty="0"/>
              <a:t>3.3 The Consumer Purchasing Decision Process</a:t>
            </a:r>
          </a:p>
        </p:txBody>
      </p:sp>
      <p:sp>
        <p:nvSpPr>
          <p:cNvPr id="3" name="Content Placeholder 2">
            <a:extLst>
              <a:ext uri="{FF2B5EF4-FFF2-40B4-BE49-F238E27FC236}">
                <a16:creationId xmlns:a16="http://schemas.microsoft.com/office/drawing/2014/main" id="{736092AB-0BEA-ABCA-FEC8-0AF2EF38702E}"/>
              </a:ext>
            </a:extLst>
          </p:cNvPr>
          <p:cNvSpPr>
            <a:spLocks noGrp="1"/>
          </p:cNvSpPr>
          <p:nvPr>
            <p:ph sz="quarter" idx="11"/>
          </p:nvPr>
        </p:nvSpPr>
        <p:spPr>
          <a:xfrm>
            <a:off x="838200" y="1313055"/>
            <a:ext cx="10515600" cy="4526970"/>
          </a:xfrm>
        </p:spPr>
        <p:txBody>
          <a:bodyPr>
            <a:normAutofit fontScale="92500"/>
          </a:bodyPr>
          <a:lstStyle/>
          <a:p>
            <a:pPr marL="0" marR="0" lvl="0" indent="0">
              <a:lnSpc>
                <a:spcPct val="115000"/>
              </a:lnSpc>
              <a:spcBef>
                <a:spcPts val="0"/>
              </a:spcBef>
              <a:spcAft>
                <a:spcPts val="0"/>
              </a:spcAft>
              <a:buNone/>
            </a:pPr>
            <a:r>
              <a:rPr lang="en-US" sz="3000" b="1" dirty="0">
                <a:solidFill>
                  <a:schemeClr val="tx1"/>
                </a:solidFill>
              </a:rPr>
              <a:t>Learning Outcomes</a:t>
            </a:r>
          </a:p>
          <a:p>
            <a:pPr marL="342900" marR="0" lvl="0" indent="-342900">
              <a:lnSpc>
                <a:spcPct val="115000"/>
              </a:lnSpc>
              <a:spcBef>
                <a:spcPts val="0"/>
              </a:spcBef>
              <a:spcAft>
                <a:spcPts val="0"/>
              </a:spcAft>
              <a:buFont typeface="Symbol" panose="05050102010706020507" pitchFamily="18" charset="2"/>
              <a:buChar char=""/>
            </a:pPr>
            <a:r>
              <a:rPr lang="en-US" dirty="0">
                <a:effectLst/>
                <a:ea typeface="Calibri" panose="020F0502020204030204" pitchFamily="34" charset="0"/>
                <a:cs typeface="Times New Roman" panose="02020603050405020304" pitchFamily="18" charset="0"/>
              </a:rPr>
              <a:t>LO1 Explain the first stage in the consumer purchasing decision process.</a:t>
            </a:r>
          </a:p>
          <a:p>
            <a:pPr marL="342900" marR="0" lvl="0" indent="-342900">
              <a:lnSpc>
                <a:spcPct val="115000"/>
              </a:lnSpc>
              <a:spcBef>
                <a:spcPts val="0"/>
              </a:spcBef>
              <a:spcAft>
                <a:spcPts val="0"/>
              </a:spcAft>
              <a:buFont typeface="Symbol" panose="05050102010706020507" pitchFamily="18" charset="2"/>
              <a:buChar char=""/>
            </a:pPr>
            <a:r>
              <a:rPr lang="en-US" dirty="0">
                <a:effectLst/>
                <a:ea typeface="Calibri" panose="020F0502020204030204" pitchFamily="34" charset="0"/>
                <a:cs typeface="Times New Roman" panose="02020603050405020304" pitchFamily="18" charset="0"/>
              </a:rPr>
              <a:t>LO2 Summarize the second stage in the consumer purchasing decision process.</a:t>
            </a:r>
          </a:p>
          <a:p>
            <a:pPr marL="342900" marR="0" lvl="0" indent="-342900">
              <a:lnSpc>
                <a:spcPct val="115000"/>
              </a:lnSpc>
              <a:spcBef>
                <a:spcPts val="0"/>
              </a:spcBef>
              <a:spcAft>
                <a:spcPts val="0"/>
              </a:spcAft>
              <a:buFont typeface="Symbol" panose="05050102010706020507" pitchFamily="18" charset="2"/>
              <a:buChar char=""/>
            </a:pPr>
            <a:r>
              <a:rPr lang="en-US" dirty="0">
                <a:effectLst/>
                <a:ea typeface="Calibri" panose="020F0502020204030204" pitchFamily="34" charset="0"/>
                <a:cs typeface="Times New Roman" panose="02020603050405020304" pitchFamily="18" charset="0"/>
              </a:rPr>
              <a:t>LO3 Describe the third stage in the consumer purchasing decision process.</a:t>
            </a:r>
          </a:p>
          <a:p>
            <a:pPr marL="342900" marR="0" lvl="0" indent="-342900">
              <a:lnSpc>
                <a:spcPct val="115000"/>
              </a:lnSpc>
              <a:spcBef>
                <a:spcPts val="0"/>
              </a:spcBef>
              <a:spcAft>
                <a:spcPts val="0"/>
              </a:spcAft>
              <a:buFont typeface="Symbol" panose="05050102010706020507" pitchFamily="18" charset="2"/>
              <a:buChar char=""/>
            </a:pPr>
            <a:r>
              <a:rPr lang="en-US" dirty="0">
                <a:effectLst/>
                <a:ea typeface="Calibri" panose="020F0502020204030204" pitchFamily="34" charset="0"/>
                <a:cs typeface="Times New Roman" panose="02020603050405020304" pitchFamily="18" charset="0"/>
              </a:rPr>
              <a:t>LO4 Discuss the fourth stage in the consumer purchasing decision process.</a:t>
            </a:r>
          </a:p>
          <a:p>
            <a:pPr marL="342900" marR="0" lvl="0" indent="-342900">
              <a:lnSpc>
                <a:spcPct val="115000"/>
              </a:lnSpc>
              <a:spcBef>
                <a:spcPts val="0"/>
              </a:spcBef>
              <a:spcAft>
                <a:spcPts val="1000"/>
              </a:spcAft>
              <a:buFont typeface="Symbol" panose="05050102010706020507" pitchFamily="18" charset="2"/>
              <a:buChar char=""/>
            </a:pPr>
            <a:r>
              <a:rPr lang="en-US" dirty="0">
                <a:effectLst/>
                <a:ea typeface="Calibri" panose="020F0502020204030204" pitchFamily="34" charset="0"/>
                <a:cs typeface="Times New Roman" panose="02020603050405020304" pitchFamily="18" charset="0"/>
              </a:rPr>
              <a:t>LO5 Explain the fifth and final stage in the consumer purchasing decision process.</a:t>
            </a:r>
            <a:endParaRPr lang="en-US" dirty="0"/>
          </a:p>
        </p:txBody>
      </p:sp>
    </p:spTree>
    <p:extLst>
      <p:ext uri="{BB962C8B-B14F-4D97-AF65-F5344CB8AC3E}">
        <p14:creationId xmlns:p14="http://schemas.microsoft.com/office/powerpoint/2010/main" val="15632099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448D3-BBDC-01F3-1B17-26440ED808AF}"/>
              </a:ext>
            </a:extLst>
          </p:cNvPr>
          <p:cNvSpPr>
            <a:spLocks noGrp="1"/>
          </p:cNvSpPr>
          <p:nvPr>
            <p:ph type="title"/>
          </p:nvPr>
        </p:nvSpPr>
        <p:spPr/>
        <p:txBody>
          <a:bodyPr>
            <a:normAutofit/>
          </a:bodyPr>
          <a:lstStyle/>
          <a:p>
            <a:r>
              <a:rPr lang="en-US" sz="2500" b="1" dirty="0">
                <a:effectLst/>
                <a:ea typeface="Calibri" panose="020F0502020204030204" pitchFamily="34" charset="0"/>
              </a:rPr>
              <a:t>The Consumer Decision Process</a:t>
            </a:r>
            <a:endParaRPr lang="en-US" sz="2500" dirty="0"/>
          </a:p>
        </p:txBody>
      </p:sp>
      <p:pic>
        <p:nvPicPr>
          <p:cNvPr id="4" name="Content Placeholder 3" descr="The five stages of the consumer decision-making process are overlaid on an arrow pointing to the right.  Starting at the left, those stages are: need recognition or problem awareness, information search, evaluation of alternatives, purchase, and post-purchase evaluation.">
            <a:extLst>
              <a:ext uri="{FF2B5EF4-FFF2-40B4-BE49-F238E27FC236}">
                <a16:creationId xmlns:a16="http://schemas.microsoft.com/office/drawing/2014/main" id="{13E41B97-EA2F-DA54-AC6E-DE1BFE983552}"/>
              </a:ext>
            </a:extLst>
          </p:cNvPr>
          <p:cNvPicPr>
            <a:picLocks noGrp="1" noChangeAspect="1"/>
          </p:cNvPicPr>
          <p:nvPr>
            <p:ph sz="quarter" idx="11"/>
          </p:nvPr>
        </p:nvPicPr>
        <p:blipFill>
          <a:blip r:embed="rId4" cstate="print">
            <a:extLst>
              <a:ext uri="{28A0092B-C50C-407E-A947-70E740481C1C}">
                <a14:useLocalDpi xmlns:a14="http://schemas.microsoft.com/office/drawing/2010/main" val="0"/>
              </a:ext>
            </a:extLst>
          </a:blip>
          <a:stretch>
            <a:fillRect/>
          </a:stretch>
        </p:blipFill>
        <p:spPr>
          <a:xfrm>
            <a:off x="3214688" y="1800703"/>
            <a:ext cx="6243638" cy="2873744"/>
          </a:xfrm>
          <a:prstGeom prst="rect">
            <a:avLst/>
          </a:prstGeom>
        </p:spPr>
      </p:pic>
      <p:sp>
        <p:nvSpPr>
          <p:cNvPr id="6" name="TextBox 5">
            <a:extLst>
              <a:ext uri="{FF2B5EF4-FFF2-40B4-BE49-F238E27FC236}">
                <a16:creationId xmlns:a16="http://schemas.microsoft.com/office/drawing/2014/main" id="{259F934E-FE24-5468-45E9-91FC71C8AE89}"/>
              </a:ext>
            </a:extLst>
          </p:cNvPr>
          <p:cNvSpPr txBox="1"/>
          <p:nvPr/>
        </p:nvSpPr>
        <p:spPr>
          <a:xfrm>
            <a:off x="3214687" y="4730532"/>
            <a:ext cx="6954923" cy="634533"/>
          </a:xfrm>
          <a:prstGeom prst="rect">
            <a:avLst/>
          </a:prstGeom>
          <a:noFill/>
        </p:spPr>
        <p:txBody>
          <a:bodyPr wrap="square">
            <a:spAutoFit/>
          </a:bodyPr>
          <a:lstStyle/>
          <a:p>
            <a:pPr>
              <a:lnSpc>
                <a:spcPct val="115000"/>
              </a:lnSpc>
              <a:spcAft>
                <a:spcPts val="1000"/>
              </a:spcAft>
            </a:pPr>
            <a:r>
              <a:rPr lang="en-US" sz="1600" b="1" dirty="0">
                <a:solidFill>
                  <a:srgbClr val="464846"/>
                </a:solidFill>
                <a:latin typeface="Arial" panose="020B0604020202020204" pitchFamily="34" charset="0"/>
                <a:ea typeface="Calibri" panose="020F0502020204030204" pitchFamily="34" charset="0"/>
                <a:cs typeface="Arial" panose="020B0604020202020204" pitchFamily="34" charset="0"/>
              </a:rPr>
              <a:t>Figure 3.12 </a:t>
            </a:r>
            <a:r>
              <a:rPr lang="en-US" sz="1600" dirty="0">
                <a:solidFill>
                  <a:srgbClr val="464846"/>
                </a:solidFill>
                <a:latin typeface="Arial" panose="020B0604020202020204" pitchFamily="34" charset="0"/>
                <a:ea typeface="Calibri" panose="020F0502020204030204" pitchFamily="34" charset="0"/>
                <a:cs typeface="Arial" panose="020B0604020202020204" pitchFamily="34" charset="0"/>
              </a:rPr>
              <a:t>The Consumer Decision Process </a:t>
            </a:r>
            <a:r>
              <a:rPr lang="en-US" sz="1600" dirty="0">
                <a:solidFill>
                  <a:srgbClr val="464846"/>
                </a:solidFill>
                <a:effectLst/>
                <a:latin typeface="Arial" panose="020B0604020202020204" pitchFamily="34" charset="0"/>
                <a:ea typeface="Calibri" panose="020F0502020204030204" pitchFamily="34" charset="0"/>
                <a:cs typeface="Arial" panose="020B0604020202020204" pitchFamily="34" charset="0"/>
              </a:rPr>
              <a:t>(attribution: Copyright Rice University, OpenStax, under CC BY 4.0 license)</a:t>
            </a:r>
          </a:p>
        </p:txBody>
      </p:sp>
      <p:pic>
        <p:nvPicPr>
          <p:cNvPr id="3" name="Consumer_Decision_Steps">
            <a:hlinkClick r:id="" action="ppaction://media"/>
            <a:extLst>
              <a:ext uri="{FF2B5EF4-FFF2-40B4-BE49-F238E27FC236}">
                <a16:creationId xmlns:a16="http://schemas.microsoft.com/office/drawing/2014/main" id="{1AE9BBB7-75A0-1C91-1613-F3E3D7B034EC}"/>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a:stretch/>
        </p:blipFill>
        <p:spPr>
          <a:xfrm>
            <a:off x="470056" y="980361"/>
            <a:ext cx="4859887" cy="640080"/>
          </a:xfrm>
          <a:prstGeom prst="rect">
            <a:avLst/>
          </a:prstGeom>
        </p:spPr>
      </p:pic>
    </p:spTree>
    <p:extLst>
      <p:ext uri="{BB962C8B-B14F-4D97-AF65-F5344CB8AC3E}">
        <p14:creationId xmlns:p14="http://schemas.microsoft.com/office/powerpoint/2010/main" val="3199906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06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10DD6-4F6D-2876-E69F-EAF24B5DC14C}"/>
              </a:ext>
            </a:extLst>
          </p:cNvPr>
          <p:cNvSpPr>
            <a:spLocks noGrp="1"/>
          </p:cNvSpPr>
          <p:nvPr>
            <p:ph type="title"/>
          </p:nvPr>
        </p:nvSpPr>
        <p:spPr/>
        <p:txBody>
          <a:bodyPr>
            <a:normAutofit fontScale="90000"/>
          </a:bodyPr>
          <a:lstStyle/>
          <a:p>
            <a:r>
              <a:rPr lang="en-US" dirty="0"/>
              <a:t>Five Stages of the Consumer Decision Process</a:t>
            </a:r>
          </a:p>
        </p:txBody>
      </p:sp>
      <p:sp>
        <p:nvSpPr>
          <p:cNvPr id="3" name="Content Placeholder 2">
            <a:extLst>
              <a:ext uri="{FF2B5EF4-FFF2-40B4-BE49-F238E27FC236}">
                <a16:creationId xmlns:a16="http://schemas.microsoft.com/office/drawing/2014/main" id="{1597953C-D134-A8DA-A7A0-4CB36DB78384}"/>
              </a:ext>
            </a:extLst>
          </p:cNvPr>
          <p:cNvSpPr>
            <a:spLocks noGrp="1"/>
          </p:cNvSpPr>
          <p:nvPr>
            <p:ph sz="half" idx="1"/>
          </p:nvPr>
        </p:nvSpPr>
        <p:spPr/>
        <p:txBody>
          <a:bodyPr>
            <a:normAutofit/>
          </a:bodyPr>
          <a:lstStyle/>
          <a:p>
            <a:pPr marL="514350" indent="-514350">
              <a:buFont typeface="+mj-lt"/>
              <a:buAutoNum type="arabicPeriod"/>
            </a:pPr>
            <a:r>
              <a:rPr lang="en-US" dirty="0"/>
              <a:t>Need Recognition</a:t>
            </a:r>
          </a:p>
          <a:p>
            <a:pPr marL="514350" indent="-514350">
              <a:buFont typeface="+mj-lt"/>
              <a:buAutoNum type="arabicPeriod"/>
            </a:pPr>
            <a:r>
              <a:rPr lang="en-US" dirty="0"/>
              <a:t>Information Search</a:t>
            </a:r>
          </a:p>
          <a:p>
            <a:pPr marL="514350" indent="-514350">
              <a:buFont typeface="+mj-lt"/>
              <a:buAutoNum type="arabicPeriod"/>
            </a:pPr>
            <a:r>
              <a:rPr lang="en-US" dirty="0"/>
              <a:t>Evaluation of Alternatives</a:t>
            </a:r>
          </a:p>
          <a:p>
            <a:pPr marL="514350" indent="-514350">
              <a:buFont typeface="+mj-lt"/>
              <a:buAutoNum type="arabicPeriod"/>
            </a:pPr>
            <a:r>
              <a:rPr lang="en-US" dirty="0"/>
              <a:t>Purchase Decision	</a:t>
            </a:r>
          </a:p>
          <a:p>
            <a:pPr marL="514350" indent="-514350">
              <a:buFont typeface="+mj-lt"/>
              <a:buAutoNum type="arabicPeriod"/>
            </a:pPr>
            <a:r>
              <a:rPr lang="en-US" dirty="0"/>
              <a:t>Post-Purchase Evaluation</a:t>
            </a:r>
          </a:p>
        </p:txBody>
      </p:sp>
      <p:sp>
        <p:nvSpPr>
          <p:cNvPr id="4" name="Content Placeholder 3">
            <a:extLst>
              <a:ext uri="{FF2B5EF4-FFF2-40B4-BE49-F238E27FC236}">
                <a16:creationId xmlns:a16="http://schemas.microsoft.com/office/drawing/2014/main" id="{90AE27D2-8A47-A34B-9C27-B99CF6BF5955}"/>
              </a:ext>
            </a:extLst>
          </p:cNvPr>
          <p:cNvSpPr>
            <a:spLocks noGrp="1"/>
          </p:cNvSpPr>
          <p:nvPr>
            <p:ph sz="half" idx="2"/>
          </p:nvPr>
        </p:nvSpPr>
        <p:spPr/>
        <p:txBody>
          <a:bodyPr>
            <a:normAutofit/>
          </a:bodyPr>
          <a:lstStyle/>
          <a:p>
            <a:r>
              <a:rPr lang="en-US" dirty="0"/>
              <a:t>Problem or need recognition</a:t>
            </a:r>
          </a:p>
          <a:p>
            <a:r>
              <a:rPr lang="en-US" dirty="0"/>
              <a:t>Two search states: heightened attention and active information search</a:t>
            </a:r>
          </a:p>
          <a:p>
            <a:r>
              <a:rPr lang="en-US" dirty="0"/>
              <a:t>Evaluate several attributes</a:t>
            </a:r>
          </a:p>
          <a:p>
            <a:r>
              <a:rPr lang="en-US" dirty="0"/>
              <a:t>Reach a decision</a:t>
            </a:r>
          </a:p>
          <a:p>
            <a:r>
              <a:rPr lang="en-US" dirty="0"/>
              <a:t>Satisfied or dissatisfied</a:t>
            </a:r>
          </a:p>
        </p:txBody>
      </p:sp>
    </p:spTree>
    <p:extLst>
      <p:ext uri="{BB962C8B-B14F-4D97-AF65-F5344CB8AC3E}">
        <p14:creationId xmlns:p14="http://schemas.microsoft.com/office/powerpoint/2010/main" val="13158654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6C2A6-C0C4-1053-7264-DA8DA441BB36}"/>
              </a:ext>
            </a:extLst>
          </p:cNvPr>
          <p:cNvSpPr>
            <a:spLocks noGrp="1"/>
          </p:cNvSpPr>
          <p:nvPr>
            <p:ph type="title"/>
          </p:nvPr>
        </p:nvSpPr>
        <p:spPr/>
        <p:txBody>
          <a:bodyPr>
            <a:normAutofit fontScale="90000"/>
          </a:bodyPr>
          <a:lstStyle/>
          <a:p>
            <a:r>
              <a:rPr lang="en-US" dirty="0"/>
              <a:t>3.4 Ethical Issues in Consumer Buying Behavior</a:t>
            </a:r>
          </a:p>
        </p:txBody>
      </p:sp>
      <p:sp>
        <p:nvSpPr>
          <p:cNvPr id="3" name="Content Placeholder 2">
            <a:extLst>
              <a:ext uri="{FF2B5EF4-FFF2-40B4-BE49-F238E27FC236}">
                <a16:creationId xmlns:a16="http://schemas.microsoft.com/office/drawing/2014/main" id="{1A7EA662-9BF7-090B-9087-6947E8CC6CC0}"/>
              </a:ext>
            </a:extLst>
          </p:cNvPr>
          <p:cNvSpPr>
            <a:spLocks noGrp="1"/>
          </p:cNvSpPr>
          <p:nvPr>
            <p:ph sz="quarter" idx="11"/>
          </p:nvPr>
        </p:nvSpPr>
        <p:spPr>
          <a:xfrm>
            <a:off x="838200" y="900545"/>
            <a:ext cx="10515600" cy="2528455"/>
          </a:xfrm>
        </p:spPr>
        <p:txBody>
          <a:bodyPr/>
          <a:lstStyle/>
          <a:p>
            <a:pPr marL="0" indent="0">
              <a:buNone/>
            </a:pPr>
            <a:r>
              <a:rPr lang="en-US" b="1" dirty="0"/>
              <a:t>Learning Outcomes</a:t>
            </a:r>
          </a:p>
          <a:p>
            <a:endParaRPr lang="en-US" dirty="0"/>
          </a:p>
          <a:p>
            <a:r>
              <a:rPr lang="en-US" sz="2400" dirty="0"/>
              <a:t>LO1 Describe ethical issues related to consumer buying behavior.</a:t>
            </a:r>
          </a:p>
          <a:p>
            <a:r>
              <a:rPr lang="en-US" sz="2400" dirty="0"/>
              <a:t>LO2 Identify the characteristics of an ethical consumer.</a:t>
            </a:r>
          </a:p>
        </p:txBody>
      </p:sp>
      <p:pic>
        <p:nvPicPr>
          <p:cNvPr id="4" name="Ethical_Consumer">
            <a:hlinkClick r:id="" action="ppaction://media"/>
            <a:extLst>
              <a:ext uri="{FF2B5EF4-FFF2-40B4-BE49-F238E27FC236}">
                <a16:creationId xmlns:a16="http://schemas.microsoft.com/office/drawing/2014/main" id="{0DCCE961-6C62-E704-0C78-2177207CA726}"/>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a:stretch/>
        </p:blipFill>
        <p:spPr>
          <a:xfrm>
            <a:off x="1714239" y="3717704"/>
            <a:ext cx="3595158" cy="594360"/>
          </a:xfrm>
          <a:prstGeom prst="rect">
            <a:avLst/>
          </a:prstGeom>
        </p:spPr>
      </p:pic>
    </p:spTree>
    <p:extLst>
      <p:ext uri="{BB962C8B-B14F-4D97-AF65-F5344CB8AC3E}">
        <p14:creationId xmlns:p14="http://schemas.microsoft.com/office/powerpoint/2010/main" val="687778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65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D2E59-72ED-9946-54E9-B73ADE53A590}"/>
              </a:ext>
            </a:extLst>
          </p:cNvPr>
          <p:cNvSpPr>
            <a:spLocks noGrp="1"/>
          </p:cNvSpPr>
          <p:nvPr>
            <p:ph type="title"/>
          </p:nvPr>
        </p:nvSpPr>
        <p:spPr/>
        <p:txBody>
          <a:bodyPr>
            <a:normAutofit fontScale="90000"/>
          </a:bodyPr>
          <a:lstStyle/>
          <a:p>
            <a:r>
              <a:rPr lang="en-US" dirty="0"/>
              <a:t>Ethical Issues in Consumer Buying Behavior</a:t>
            </a:r>
          </a:p>
        </p:txBody>
      </p:sp>
      <p:sp>
        <p:nvSpPr>
          <p:cNvPr id="3" name="Content Placeholder 2">
            <a:extLst>
              <a:ext uri="{FF2B5EF4-FFF2-40B4-BE49-F238E27FC236}">
                <a16:creationId xmlns:a16="http://schemas.microsoft.com/office/drawing/2014/main" id="{C86132A1-7EF7-247A-E666-26D4F56881AA}"/>
              </a:ext>
            </a:extLst>
          </p:cNvPr>
          <p:cNvSpPr>
            <a:spLocks noGrp="1"/>
          </p:cNvSpPr>
          <p:nvPr>
            <p:ph sz="quarter" idx="11"/>
          </p:nvPr>
        </p:nvSpPr>
        <p:spPr/>
        <p:txBody>
          <a:bodyPr/>
          <a:lstStyle/>
          <a:p>
            <a:r>
              <a:rPr lang="en-US" dirty="0"/>
              <a:t>Consumer concerns</a:t>
            </a:r>
          </a:p>
          <a:p>
            <a:pPr lvl="1"/>
            <a:r>
              <a:rPr lang="en-US" dirty="0"/>
              <a:t>Turn into purchasing decisions</a:t>
            </a:r>
          </a:p>
          <a:p>
            <a:pPr lvl="1"/>
            <a:r>
              <a:rPr lang="en-US" dirty="0"/>
              <a:t>Support the products, brands, and companies that support the consumer’s beliefs and values</a:t>
            </a:r>
          </a:p>
          <a:p>
            <a:pPr lvl="1"/>
            <a:r>
              <a:rPr lang="en-US" dirty="0">
                <a:solidFill>
                  <a:schemeClr val="tx1"/>
                </a:solidFill>
              </a:rPr>
              <a:t>Example of ethical issues</a:t>
            </a:r>
          </a:p>
          <a:p>
            <a:pPr lvl="2"/>
            <a:r>
              <a:rPr lang="en-US" dirty="0"/>
              <a:t>Abuse of human rights</a:t>
            </a:r>
          </a:p>
          <a:p>
            <a:pPr lvl="2"/>
            <a:r>
              <a:rPr lang="en-US" dirty="0"/>
              <a:t>Animal rights/animal testing</a:t>
            </a:r>
          </a:p>
          <a:p>
            <a:pPr lvl="2"/>
            <a:r>
              <a:rPr lang="en-US" dirty="0"/>
              <a:t>Sustainability</a:t>
            </a:r>
          </a:p>
          <a:p>
            <a:pPr lvl="2"/>
            <a:r>
              <a:rPr lang="en-US" dirty="0"/>
              <a:t>Women’s rights</a:t>
            </a:r>
          </a:p>
          <a:p>
            <a:pPr lvl="2"/>
            <a:r>
              <a:rPr lang="en-US" dirty="0"/>
              <a:t>Fair trade</a:t>
            </a:r>
          </a:p>
        </p:txBody>
      </p:sp>
    </p:spTree>
    <p:extLst>
      <p:ext uri="{BB962C8B-B14F-4D97-AF65-F5344CB8AC3E}">
        <p14:creationId xmlns:p14="http://schemas.microsoft.com/office/powerpoint/2010/main" val="33377342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2AB9C-8E98-475B-C93A-07850A625BBD}"/>
              </a:ext>
            </a:extLst>
          </p:cNvPr>
          <p:cNvSpPr>
            <a:spLocks noGrp="1"/>
          </p:cNvSpPr>
          <p:nvPr>
            <p:ph type="title"/>
          </p:nvPr>
        </p:nvSpPr>
        <p:spPr/>
        <p:txBody>
          <a:bodyPr>
            <a:normAutofit fontScale="90000"/>
          </a:bodyPr>
          <a:lstStyle/>
          <a:p>
            <a:r>
              <a:rPr lang="en-US" dirty="0"/>
              <a:t>Ethical Consumerism</a:t>
            </a:r>
          </a:p>
        </p:txBody>
      </p:sp>
      <p:sp>
        <p:nvSpPr>
          <p:cNvPr id="3" name="Content Placeholder 2">
            <a:extLst>
              <a:ext uri="{FF2B5EF4-FFF2-40B4-BE49-F238E27FC236}">
                <a16:creationId xmlns:a16="http://schemas.microsoft.com/office/drawing/2014/main" id="{D2FD68E9-8C4A-EEA8-78C8-33C0835D6EAD}"/>
              </a:ext>
            </a:extLst>
          </p:cNvPr>
          <p:cNvSpPr>
            <a:spLocks noGrp="1"/>
          </p:cNvSpPr>
          <p:nvPr>
            <p:ph sz="quarter" idx="11"/>
          </p:nvPr>
        </p:nvSpPr>
        <p:spPr/>
        <p:txBody>
          <a:bodyPr/>
          <a:lstStyle/>
          <a:p>
            <a:pPr marL="0" indent="0">
              <a:buNone/>
            </a:pPr>
            <a:endParaRPr lang="en-US" dirty="0"/>
          </a:p>
          <a:p>
            <a:pPr marL="0" indent="0">
              <a:buNone/>
            </a:pPr>
            <a:r>
              <a:rPr lang="en-US" sz="2400" dirty="0"/>
              <a:t>Characteristics</a:t>
            </a:r>
            <a:r>
              <a:rPr lang="en-US" sz="2400" dirty="0">
                <a:latin typeface="Calibri" panose="020F0502020204030204" pitchFamily="34" charset="0"/>
              </a:rPr>
              <a:t>—</a:t>
            </a:r>
            <a:r>
              <a:rPr lang="en-US" sz="2400" dirty="0"/>
              <a:t>company support</a:t>
            </a:r>
          </a:p>
          <a:p>
            <a:r>
              <a:rPr lang="en-US" sz="2400" dirty="0"/>
              <a:t>Ethical labeling for clear messaging</a:t>
            </a:r>
          </a:p>
          <a:p>
            <a:r>
              <a:rPr lang="en-US" sz="2400" dirty="0"/>
              <a:t>Non-GMO</a:t>
            </a:r>
          </a:p>
          <a:p>
            <a:r>
              <a:rPr lang="en-US" sz="2400" dirty="0"/>
              <a:t>Making ethical decisions that positively impact the brand</a:t>
            </a:r>
          </a:p>
          <a:p>
            <a:r>
              <a:rPr lang="en-US" sz="2400" dirty="0"/>
              <a:t>Corporate socially responsible reporting</a:t>
            </a:r>
          </a:p>
          <a:p>
            <a:endParaRPr lang="en-US" sz="2400" dirty="0"/>
          </a:p>
          <a:p>
            <a:pPr marL="0" indent="0">
              <a:buNone/>
            </a:pPr>
            <a:r>
              <a:rPr lang="en-US" sz="2400" dirty="0"/>
              <a:t>These, among other strategies, highlight and differentiate one brand from another.</a:t>
            </a:r>
          </a:p>
        </p:txBody>
      </p:sp>
    </p:spTree>
    <p:extLst>
      <p:ext uri="{BB962C8B-B14F-4D97-AF65-F5344CB8AC3E}">
        <p14:creationId xmlns:p14="http://schemas.microsoft.com/office/powerpoint/2010/main" val="35039066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A4638-B63C-85A2-E129-550A418B3340}"/>
              </a:ext>
            </a:extLst>
          </p:cNvPr>
          <p:cNvSpPr>
            <a:spLocks noGrp="1"/>
          </p:cNvSpPr>
          <p:nvPr>
            <p:ph type="title"/>
          </p:nvPr>
        </p:nvSpPr>
        <p:spPr/>
        <p:txBody>
          <a:bodyPr>
            <a:normAutofit fontScale="90000"/>
          </a:bodyPr>
          <a:lstStyle/>
          <a:p>
            <a:r>
              <a:rPr lang="en-US" dirty="0"/>
              <a:t>Ethical Consumers</a:t>
            </a:r>
          </a:p>
        </p:txBody>
      </p:sp>
      <p:sp>
        <p:nvSpPr>
          <p:cNvPr id="3" name="Content Placeholder 2">
            <a:extLst>
              <a:ext uri="{FF2B5EF4-FFF2-40B4-BE49-F238E27FC236}">
                <a16:creationId xmlns:a16="http://schemas.microsoft.com/office/drawing/2014/main" id="{55CAD330-2E37-0AED-B52A-0A85C82AC8F1}"/>
              </a:ext>
            </a:extLst>
          </p:cNvPr>
          <p:cNvSpPr>
            <a:spLocks noGrp="1"/>
          </p:cNvSpPr>
          <p:nvPr>
            <p:ph sz="quarter" idx="11"/>
          </p:nvPr>
        </p:nvSpPr>
        <p:spPr>
          <a:xfrm>
            <a:off x="838200" y="1198605"/>
            <a:ext cx="10515600" cy="5049795"/>
          </a:xfrm>
        </p:spPr>
        <p:txBody>
          <a:bodyPr>
            <a:normAutofit/>
          </a:bodyPr>
          <a:lstStyle/>
          <a:p>
            <a:r>
              <a:rPr lang="en-US" sz="2400" dirty="0"/>
              <a:t>Choose goods that are ethically sourced, made, and distributed</a:t>
            </a:r>
          </a:p>
          <a:p>
            <a:pPr marL="0" indent="0">
              <a:buNone/>
            </a:pPr>
            <a:endParaRPr lang="en-US" sz="2400" dirty="0"/>
          </a:p>
          <a:p>
            <a:r>
              <a:rPr lang="en-US" sz="2400" dirty="0"/>
              <a:t>Join boycotts of a brand if the company engaged in irresponsible business practices</a:t>
            </a:r>
          </a:p>
          <a:p>
            <a:pPr marL="0" indent="0">
              <a:buNone/>
            </a:pPr>
            <a:endParaRPr lang="en-US" sz="2400" dirty="0"/>
          </a:p>
          <a:p>
            <a:r>
              <a:rPr lang="en-US" sz="2400" dirty="0"/>
              <a:t>Choose not to do business with unethical businesses</a:t>
            </a:r>
          </a:p>
          <a:p>
            <a:endParaRPr lang="en-US" sz="2400" dirty="0"/>
          </a:p>
          <a:p>
            <a:r>
              <a:rPr lang="en-US" sz="2400" dirty="0"/>
              <a:t>Purchase goods and services from companies with similar beliefs and values</a:t>
            </a:r>
          </a:p>
          <a:p>
            <a:endParaRPr lang="en-US" sz="2400" dirty="0"/>
          </a:p>
          <a:p>
            <a:r>
              <a:rPr lang="en-US" sz="2400" dirty="0"/>
              <a:t>Vote with their pocketbook</a:t>
            </a:r>
          </a:p>
        </p:txBody>
      </p:sp>
    </p:spTree>
    <p:extLst>
      <p:ext uri="{BB962C8B-B14F-4D97-AF65-F5344CB8AC3E}">
        <p14:creationId xmlns:p14="http://schemas.microsoft.com/office/powerpoint/2010/main" val="1650938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BC4E9-130F-4B34-AFD1-D3070512880F}"/>
              </a:ext>
            </a:extLst>
          </p:cNvPr>
          <p:cNvSpPr>
            <a:spLocks noGrp="1"/>
          </p:cNvSpPr>
          <p:nvPr>
            <p:ph type="title"/>
          </p:nvPr>
        </p:nvSpPr>
        <p:spPr/>
        <p:txBody>
          <a:bodyPr>
            <a:normAutofit fontScale="90000"/>
          </a:bodyPr>
          <a:lstStyle/>
          <a:p>
            <a:r>
              <a:rPr lang="en-US" dirty="0"/>
              <a:t>Marketplace</a:t>
            </a:r>
          </a:p>
        </p:txBody>
      </p:sp>
      <p:sp>
        <p:nvSpPr>
          <p:cNvPr id="4" name="Content Placeholder 3">
            <a:extLst>
              <a:ext uri="{FF2B5EF4-FFF2-40B4-BE49-F238E27FC236}">
                <a16:creationId xmlns:a16="http://schemas.microsoft.com/office/drawing/2014/main" id="{C170E5E4-D457-433A-8C31-D585F3C8F7D6}"/>
              </a:ext>
            </a:extLst>
          </p:cNvPr>
          <p:cNvSpPr>
            <a:spLocks noGrp="1"/>
          </p:cNvSpPr>
          <p:nvPr>
            <p:ph idx="13"/>
          </p:nvPr>
        </p:nvSpPr>
        <p:spPr>
          <a:xfrm>
            <a:off x="3046094" y="4462272"/>
            <a:ext cx="6092191" cy="1727823"/>
          </a:xfrm>
        </p:spPr>
        <p:txBody>
          <a:bodyPr>
            <a:normAutofit/>
          </a:bodyPr>
          <a:lstStyle/>
          <a:p>
            <a:r>
              <a:rPr lang="en-US" b="1" i="0" u="none" strike="noStrike" dirty="0">
                <a:solidFill>
                  <a:srgbClr val="464846"/>
                </a:solidFill>
                <a:effectLst/>
                <a:cs typeface="Arial" panose="020B0604020202020204" pitchFamily="34" charset="0"/>
              </a:rPr>
              <a:t>Figure 3.1 </a:t>
            </a:r>
            <a:r>
              <a:rPr lang="en-US" dirty="0">
                <a:solidFill>
                  <a:srgbClr val="464846"/>
                </a:solidFill>
                <a:cs typeface="Arial" panose="020B0604020202020204" pitchFamily="34" charset="0"/>
              </a:rPr>
              <a:t>Understanding consumer purchasing decisions is important because it allows companies to better influence those behaviors. </a:t>
            </a:r>
            <a:r>
              <a:rPr lang="en-US" b="0" i="0" u="none" strike="noStrike" dirty="0">
                <a:solidFill>
                  <a:srgbClr val="464846"/>
                </a:solidFill>
                <a:effectLst/>
                <a:cs typeface="Arial" panose="020B0604020202020204" pitchFamily="34" charset="0"/>
              </a:rPr>
              <a:t>(</a:t>
            </a:r>
            <a:r>
              <a:rPr lang="en-US" dirty="0">
                <a:solidFill>
                  <a:srgbClr val="464846"/>
                </a:solidFill>
                <a:effectLst/>
                <a:ea typeface="Calibri" panose="020F0502020204030204" pitchFamily="34" charset="0"/>
                <a:cs typeface="Arial" panose="020B0604020202020204" pitchFamily="34" charset="0"/>
              </a:rPr>
              <a:t>credit: modification of work "Hong Kong street market" by Bernard Spragg. NZ/flickr, Public Domain)</a:t>
            </a:r>
            <a:endParaRPr lang="en-US" dirty="0">
              <a:solidFill>
                <a:srgbClr val="464846"/>
              </a:solidFill>
              <a:cs typeface="Arial" panose="020B0604020202020204" pitchFamily="34" charset="0"/>
            </a:endParaRPr>
          </a:p>
        </p:txBody>
      </p:sp>
      <p:sp>
        <p:nvSpPr>
          <p:cNvPr id="7" name="TextBox 6">
            <a:extLst>
              <a:ext uri="{FF2B5EF4-FFF2-40B4-BE49-F238E27FC236}">
                <a16:creationId xmlns:a16="http://schemas.microsoft.com/office/drawing/2014/main" id="{4A10D37C-113A-0615-7CFE-1516512619B0}"/>
              </a:ext>
            </a:extLst>
          </p:cNvPr>
          <p:cNvSpPr txBox="1"/>
          <p:nvPr/>
        </p:nvSpPr>
        <p:spPr>
          <a:xfrm>
            <a:off x="3046095" y="3244334"/>
            <a:ext cx="6092190" cy="369332"/>
          </a:xfrm>
          <a:prstGeom prst="rect">
            <a:avLst/>
          </a:prstGeom>
          <a:noFill/>
        </p:spPr>
        <p:txBody>
          <a:bodyPr wrap="square">
            <a:spAutoFit/>
          </a:bodyPr>
          <a:lstStyle/>
          <a:p>
            <a:r>
              <a:rPr lang="en-US" sz="1800" b="1" dirty="0">
                <a:effectLst/>
                <a:latin typeface="Times New Roman" panose="02020603050405020304" pitchFamily="18" charset="0"/>
                <a:ea typeface="Calibri" panose="020F0502020204030204" pitchFamily="34" charset="0"/>
              </a:rPr>
              <a:t>Consumer Markets and Purchasing Behavior</a:t>
            </a:r>
            <a:endParaRPr lang="en-US" dirty="0"/>
          </a:p>
        </p:txBody>
      </p:sp>
      <p:pic>
        <p:nvPicPr>
          <p:cNvPr id="10" name="Content Placeholder 9" descr="A large crowd of people walk through a street market. Bags, jewelry, and other items available for sale are visible.">
            <a:extLst>
              <a:ext uri="{FF2B5EF4-FFF2-40B4-BE49-F238E27FC236}">
                <a16:creationId xmlns:a16="http://schemas.microsoft.com/office/drawing/2014/main" id="{978AEB73-2E07-2BC7-DB1A-50BFB370D0A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22122" y="1488166"/>
            <a:ext cx="5947756" cy="2730731"/>
          </a:xfrm>
          <a:prstGeom prst="rect">
            <a:avLst/>
          </a:prstGeom>
        </p:spPr>
      </p:pic>
    </p:spTree>
    <p:extLst>
      <p:ext uri="{BB962C8B-B14F-4D97-AF65-F5344CB8AC3E}">
        <p14:creationId xmlns:p14="http://schemas.microsoft.com/office/powerpoint/2010/main" val="32405284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D6CDD-3FB7-089B-682C-369A165EA1CF}"/>
              </a:ext>
            </a:extLst>
          </p:cNvPr>
          <p:cNvSpPr>
            <a:spLocks noGrp="1"/>
          </p:cNvSpPr>
          <p:nvPr>
            <p:ph type="title"/>
          </p:nvPr>
        </p:nvSpPr>
        <p:spPr/>
        <p:txBody>
          <a:bodyPr>
            <a:normAutofit fontScale="90000"/>
          </a:bodyPr>
          <a:lstStyle/>
          <a:p>
            <a:r>
              <a:rPr lang="en-US" dirty="0"/>
              <a:t>Discussion Question</a:t>
            </a:r>
          </a:p>
        </p:txBody>
      </p:sp>
      <p:sp>
        <p:nvSpPr>
          <p:cNvPr id="3" name="Content Placeholder 2">
            <a:extLst>
              <a:ext uri="{FF2B5EF4-FFF2-40B4-BE49-F238E27FC236}">
                <a16:creationId xmlns:a16="http://schemas.microsoft.com/office/drawing/2014/main" id="{BEB88C8E-C949-09B0-F8B7-BAF0F4C0ED6D}"/>
              </a:ext>
            </a:extLst>
          </p:cNvPr>
          <p:cNvSpPr>
            <a:spLocks noGrp="1"/>
          </p:cNvSpPr>
          <p:nvPr>
            <p:ph sz="quarter" idx="11"/>
          </p:nvPr>
        </p:nvSpPr>
        <p:spPr/>
        <p:txBody>
          <a:bodyPr>
            <a:normAutofit/>
          </a:bodyPr>
          <a:lstStyle/>
          <a:p>
            <a:pPr marL="0" indent="0">
              <a:lnSpc>
                <a:spcPct val="114000"/>
              </a:lnSpc>
              <a:buNone/>
            </a:pPr>
            <a:r>
              <a:rPr lang="en-US" sz="2400" dirty="0">
                <a:effectLst/>
                <a:ea typeface="Calibri" panose="020F0502020204030204" pitchFamily="34" charset="0"/>
                <a:cs typeface="Times New Roman" panose="02020603050405020304" pitchFamily="18" charset="0"/>
              </a:rPr>
              <a:t>Delve into McDonald’s, a company mentioned at the beginning of this chapter. Does McDonald’s have an environmental sustainability statement? If so, list evidence showing how McDonald’s carries out this policy.</a:t>
            </a:r>
            <a:endParaRPr lang="en-US" sz="2400" dirty="0"/>
          </a:p>
        </p:txBody>
      </p:sp>
    </p:spTree>
    <p:extLst>
      <p:ext uri="{BB962C8B-B14F-4D97-AF65-F5344CB8AC3E}">
        <p14:creationId xmlns:p14="http://schemas.microsoft.com/office/powerpoint/2010/main" val="10593876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E2A9A-626C-CB1D-92CB-6B464DE742C8}"/>
              </a:ext>
            </a:extLst>
          </p:cNvPr>
          <p:cNvSpPr>
            <a:spLocks noGrp="1"/>
          </p:cNvSpPr>
          <p:nvPr>
            <p:ph type="title"/>
          </p:nvPr>
        </p:nvSpPr>
        <p:spPr>
          <a:xfrm>
            <a:off x="868680" y="365125"/>
            <a:ext cx="10515600" cy="434975"/>
          </a:xfrm>
        </p:spPr>
        <p:txBody>
          <a:bodyPr>
            <a:normAutofit fontScale="90000"/>
          </a:bodyPr>
          <a:lstStyle/>
          <a:p>
            <a:r>
              <a:rPr lang="en-US" dirty="0"/>
              <a:t>Applied Marketing Knowledge</a:t>
            </a:r>
          </a:p>
        </p:txBody>
      </p:sp>
      <p:sp>
        <p:nvSpPr>
          <p:cNvPr id="3" name="Content Placeholder 2">
            <a:extLst>
              <a:ext uri="{FF2B5EF4-FFF2-40B4-BE49-F238E27FC236}">
                <a16:creationId xmlns:a16="http://schemas.microsoft.com/office/drawing/2014/main" id="{9442166C-381F-AD19-8466-433B6CEF2B50}"/>
              </a:ext>
            </a:extLst>
          </p:cNvPr>
          <p:cNvSpPr>
            <a:spLocks noGrp="1"/>
          </p:cNvSpPr>
          <p:nvPr>
            <p:ph sz="quarter" idx="11"/>
          </p:nvPr>
        </p:nvSpPr>
        <p:spPr/>
        <p:txBody>
          <a:bodyPr>
            <a:normAutofit/>
          </a:bodyPr>
          <a:lstStyle/>
          <a:p>
            <a:pPr marL="0" indent="0">
              <a:lnSpc>
                <a:spcPct val="115000"/>
              </a:lnSpc>
              <a:spcBef>
                <a:spcPts val="0"/>
              </a:spcBef>
              <a:buNone/>
            </a:pPr>
            <a:r>
              <a:rPr lang="en-US" sz="2400" dirty="0">
                <a:effectLst/>
                <a:ea typeface="Calibri" panose="020F0502020204030204" pitchFamily="34" charset="0"/>
                <a:cs typeface="Times New Roman" panose="02020603050405020304" pitchFamily="18" charset="0"/>
              </a:rPr>
              <a:t>You belong to many membership groups. You might be a member of the college soccer team or sing in a choir. Right now, you likely aspire to join the group of college graduates. Why is it so important for marketers to know which groups consumers have joined or refer to when making purchases?</a:t>
            </a:r>
            <a:br>
              <a:rPr lang="en-US" sz="2400" dirty="0">
                <a:effectLst/>
                <a:ea typeface="Calibri" panose="020F0502020204030204" pitchFamily="34" charset="0"/>
                <a:cs typeface="Times New Roman" panose="02020603050405020304" pitchFamily="18" charset="0"/>
              </a:rPr>
            </a:br>
            <a:r>
              <a:rPr lang="en-US" sz="2400" dirty="0">
                <a:effectLst/>
                <a:ea typeface="Calibri" panose="020F0502020204030204" pitchFamily="34" charset="0"/>
                <a:cs typeface="Times New Roman" panose="02020603050405020304" pitchFamily="18" charset="0"/>
              </a:rPr>
              <a:t>[Section 3.2, LO1–LO4]</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639160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9E92C75F-2F40-4699-ACA8-B684811905ED}"/>
              </a:ext>
            </a:extLst>
          </p:cNvPr>
          <p:cNvSpPr>
            <a:spLocks noGrp="1"/>
          </p:cNvSpPr>
          <p:nvPr>
            <p:ph type="title" idx="4294967295"/>
          </p:nvPr>
        </p:nvSpPr>
        <p:spPr>
          <a:xfrm>
            <a:off x="838200" y="5472113"/>
            <a:ext cx="10515600" cy="7762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This OpenStax ancillary resource is © 2023 Rice University under a CC-BY 4.0 International license; it may be reproduced or modified but must be attributed to OpenStax, Rice University and any changes must be noted.</a:t>
            </a:r>
          </a:p>
        </p:txBody>
      </p:sp>
    </p:spTree>
    <p:extLst>
      <p:ext uri="{BB962C8B-B14F-4D97-AF65-F5344CB8AC3E}">
        <p14:creationId xmlns:p14="http://schemas.microsoft.com/office/powerpoint/2010/main" val="3879743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BC4E9-130F-4B34-AFD1-D3070512880F}"/>
              </a:ext>
            </a:extLst>
          </p:cNvPr>
          <p:cNvSpPr>
            <a:spLocks noGrp="1"/>
          </p:cNvSpPr>
          <p:nvPr>
            <p:ph type="title"/>
          </p:nvPr>
        </p:nvSpPr>
        <p:spPr/>
        <p:txBody>
          <a:bodyPr>
            <a:normAutofit fontScale="90000"/>
          </a:bodyPr>
          <a:lstStyle/>
          <a:p>
            <a:r>
              <a:rPr lang="en-US" dirty="0"/>
              <a:t>3.1 Understanding Consumer Markets and Buying Behavior</a:t>
            </a:r>
          </a:p>
        </p:txBody>
      </p:sp>
      <p:sp>
        <p:nvSpPr>
          <p:cNvPr id="3" name="TextBox 2">
            <a:extLst>
              <a:ext uri="{FF2B5EF4-FFF2-40B4-BE49-F238E27FC236}">
                <a16:creationId xmlns:a16="http://schemas.microsoft.com/office/drawing/2014/main" id="{7183D3B8-C0DF-9503-C2C2-A45412E13593}"/>
              </a:ext>
            </a:extLst>
          </p:cNvPr>
          <p:cNvSpPr txBox="1"/>
          <p:nvPr/>
        </p:nvSpPr>
        <p:spPr>
          <a:xfrm>
            <a:off x="602820" y="1182231"/>
            <a:ext cx="10641002" cy="2246769"/>
          </a:xfrm>
          <a:prstGeom prst="rect">
            <a:avLst/>
          </a:prstGeom>
          <a:noFill/>
        </p:spPr>
        <p:txBody>
          <a:bodyPr wrap="square" rtlCol="0">
            <a:spAutoFit/>
          </a:bodyPr>
          <a:lstStyle/>
          <a:p>
            <a:r>
              <a:rPr lang="en-US" sz="2800" b="1" dirty="0"/>
              <a:t>Learning Outcomes</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LO1 Define consumer buying behavior.</a:t>
            </a:r>
          </a:p>
          <a:p>
            <a:pPr marL="285750" indent="-285750">
              <a:buFont typeface="Arial" panose="020B0604020202020204" pitchFamily="34" charset="0"/>
              <a:buChar char="•"/>
            </a:pPr>
            <a:r>
              <a:rPr lang="en-US" sz="2800" dirty="0"/>
              <a:t>LO2 Explain the nature of the buyer’s black box.</a:t>
            </a:r>
          </a:p>
          <a:p>
            <a:pPr marL="285750" indent="-285750">
              <a:buFont typeface="Arial" panose="020B0604020202020204" pitchFamily="34" charset="0"/>
              <a:buChar char="•"/>
            </a:pPr>
            <a:r>
              <a:rPr lang="en-US" sz="2800" dirty="0"/>
              <a:t>LO3 Describe how consumer behavior is characterized into types.</a:t>
            </a:r>
          </a:p>
        </p:txBody>
      </p:sp>
      <p:graphicFrame>
        <p:nvGraphicFramePr>
          <p:cNvPr id="11" name="Content Placeholder 10">
            <a:extLst>
              <a:ext uri="{FF2B5EF4-FFF2-40B4-BE49-F238E27FC236}">
                <a16:creationId xmlns:a16="http://schemas.microsoft.com/office/drawing/2014/main" id="{2CC72972-309A-710A-656A-270D42C27093}"/>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205349155"/>
              </p:ext>
            </p:extLst>
          </p:nvPr>
        </p:nvGraphicFramePr>
        <p:xfrm>
          <a:off x="838200" y="3541375"/>
          <a:ext cx="10515600" cy="30895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Consumer_market (2)">
            <a:hlinkClick r:id="" action="ppaction://media"/>
            <a:extLst>
              <a:ext uri="{FF2B5EF4-FFF2-40B4-BE49-F238E27FC236}">
                <a16:creationId xmlns:a16="http://schemas.microsoft.com/office/drawing/2014/main" id="{78D2A567-4A9B-AB16-97F2-FA8DD99181E1}"/>
              </a:ext>
            </a:extLst>
          </p:cNvPr>
          <p:cNvPicPr>
            <a:picLocks noChangeAspect="1"/>
          </p:cNvPicPr>
          <p:nvPr>
            <a:audioFile r:link="rId2"/>
            <p:extLst>
              <p:ext uri="{DAA4B4D4-6D71-4841-9C94-3DE7FCFB9230}">
                <p14:media xmlns:p14="http://schemas.microsoft.com/office/powerpoint/2010/main" r:embed="rId1"/>
              </p:ext>
            </p:extLst>
          </p:nvPr>
        </p:nvPicPr>
        <p:blipFill>
          <a:blip r:embed="rId9"/>
          <a:srcRect/>
          <a:stretch/>
        </p:blipFill>
        <p:spPr>
          <a:xfrm>
            <a:off x="7155669" y="854671"/>
            <a:ext cx="3941965" cy="640080"/>
          </a:xfrm>
          <a:prstGeom prst="rect">
            <a:avLst/>
          </a:prstGeom>
        </p:spPr>
      </p:pic>
    </p:spTree>
    <p:extLst>
      <p:ext uri="{BB962C8B-B14F-4D97-AF65-F5344CB8AC3E}">
        <p14:creationId xmlns:p14="http://schemas.microsoft.com/office/powerpoint/2010/main" val="2543660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41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BE515-EFFC-4656-8203-8B5768115F43}"/>
              </a:ext>
            </a:extLst>
          </p:cNvPr>
          <p:cNvSpPr>
            <a:spLocks noGrp="1"/>
          </p:cNvSpPr>
          <p:nvPr>
            <p:ph type="title"/>
          </p:nvPr>
        </p:nvSpPr>
        <p:spPr>
          <a:xfrm>
            <a:off x="838200" y="365125"/>
            <a:ext cx="10811827" cy="434975"/>
          </a:xfrm>
        </p:spPr>
        <p:txBody>
          <a:bodyPr>
            <a:normAutofit fontScale="90000"/>
          </a:bodyPr>
          <a:lstStyle/>
          <a:p>
            <a:r>
              <a:rPr lang="en-US" dirty="0"/>
              <a:t>Buyer’s Black Box</a:t>
            </a:r>
          </a:p>
        </p:txBody>
      </p:sp>
      <p:sp>
        <p:nvSpPr>
          <p:cNvPr id="5" name="TextBox 4">
            <a:extLst>
              <a:ext uri="{FF2B5EF4-FFF2-40B4-BE49-F238E27FC236}">
                <a16:creationId xmlns:a16="http://schemas.microsoft.com/office/drawing/2014/main" id="{D66F9EF9-DA94-E282-F755-38400D52C77C}"/>
              </a:ext>
            </a:extLst>
          </p:cNvPr>
          <p:cNvSpPr txBox="1"/>
          <p:nvPr/>
        </p:nvSpPr>
        <p:spPr>
          <a:xfrm>
            <a:off x="2202407" y="4499449"/>
            <a:ext cx="7670642" cy="597599"/>
          </a:xfrm>
          <a:prstGeom prst="rect">
            <a:avLst/>
          </a:prstGeom>
          <a:noFill/>
        </p:spPr>
        <p:txBody>
          <a:bodyPr wrap="square">
            <a:spAutoFit/>
          </a:bodyPr>
          <a:lstStyle/>
          <a:p>
            <a:pPr marL="0" marR="0">
              <a:spcBef>
                <a:spcPts val="0"/>
              </a:spcBef>
              <a:spcAft>
                <a:spcPts val="0"/>
              </a:spcAft>
            </a:pPr>
            <a:r>
              <a:rPr lang="en-US" sz="1600" b="1" dirty="0">
                <a:ln>
                  <a:noFill/>
                </a:ln>
                <a:solidFill>
                  <a:srgbClr val="464846"/>
                </a:solidFill>
                <a:effectLst/>
                <a:uFill>
                  <a:solidFill>
                    <a:srgbClr val="000000"/>
                  </a:solidFill>
                </a:uFill>
                <a:latin typeface="Arial" panose="020B0604020202020204" pitchFamily="34" charset="0"/>
                <a:ea typeface="Arial Unicode MS"/>
                <a:cs typeface="Arial" panose="020B0604020202020204" pitchFamily="34" charset="0"/>
              </a:rPr>
              <a:t>Figure 3.2 </a:t>
            </a:r>
            <a:r>
              <a:rPr lang="en-US" sz="1600" dirty="0">
                <a:ln>
                  <a:noFill/>
                </a:ln>
                <a:solidFill>
                  <a:srgbClr val="464846"/>
                </a:solidFill>
                <a:effectLst/>
                <a:uFill>
                  <a:solidFill>
                    <a:srgbClr val="000000"/>
                  </a:solidFill>
                </a:uFill>
                <a:latin typeface="Arial" panose="020B0604020202020204" pitchFamily="34" charset="0"/>
                <a:ea typeface="Arial Unicode MS"/>
                <a:cs typeface="Arial" panose="020B0604020202020204" pitchFamily="34" charset="0"/>
              </a:rPr>
              <a:t>Stimulus-Response Model/Buyer’s Black Box </a:t>
            </a:r>
            <a:r>
              <a:rPr lang="en-US" sz="1600" dirty="0">
                <a:solidFill>
                  <a:srgbClr val="464846"/>
                </a:solidFill>
                <a:effectLst/>
                <a:latin typeface="Arial" panose="020B0604020202020204" pitchFamily="34" charset="0"/>
                <a:ea typeface="Calibri" panose="020F0502020204030204" pitchFamily="34" charset="0"/>
                <a:cs typeface="Arial" panose="020B0604020202020204" pitchFamily="34" charset="0"/>
              </a:rPr>
              <a:t>(attribution: Copyright Rice University, OpenStax, under CC BY 4.0 license)</a:t>
            </a:r>
          </a:p>
        </p:txBody>
      </p:sp>
      <p:pic>
        <p:nvPicPr>
          <p:cNvPr id="7" name="Picture 6" descr="Marketing stimuli (Product, Price, Place, and Promotion) and Environmental stimuli (Economic, Legal Political, Technological, and Cultural) affect your buyer characteristics and buyer decision-making process.  The outcome of this thinking is your buyer response, which includes product or brand choice, retailer or dealer choice, purchase timing, purchase amount, and purchase frequency.">
            <a:extLst>
              <a:ext uri="{FF2B5EF4-FFF2-40B4-BE49-F238E27FC236}">
                <a16:creationId xmlns:a16="http://schemas.microsoft.com/office/drawing/2014/main" id="{118EB102-D2B8-F771-AFFE-7B842F72EB1D}"/>
              </a:ext>
            </a:extLst>
          </p:cNvPr>
          <p:cNvPicPr>
            <a:picLocks noChangeAspect="1"/>
          </p:cNvPicPr>
          <p:nvPr/>
        </p:nvPicPr>
        <p:blipFill>
          <a:blip r:embed="rId5"/>
          <a:stretch>
            <a:fillRect/>
          </a:stretch>
        </p:blipFill>
        <p:spPr>
          <a:xfrm>
            <a:off x="2181859" y="1658379"/>
            <a:ext cx="8009423" cy="2740625"/>
          </a:xfrm>
          <a:prstGeom prst="rect">
            <a:avLst/>
          </a:prstGeom>
        </p:spPr>
      </p:pic>
      <p:pic>
        <p:nvPicPr>
          <p:cNvPr id="3" name="Consumer_buying_behavior">
            <a:hlinkClick r:id="" action="ppaction://media"/>
            <a:extLst>
              <a:ext uri="{FF2B5EF4-FFF2-40B4-BE49-F238E27FC236}">
                <a16:creationId xmlns:a16="http://schemas.microsoft.com/office/drawing/2014/main" id="{2ABEDB08-DC93-C3CD-A3D9-C55DA9217403}"/>
              </a:ext>
            </a:extLst>
          </p:cNvPr>
          <p:cNvPicPr>
            <a:picLocks noChangeAspect="1"/>
          </p:cNvPicPr>
          <p:nvPr>
            <a:audioFile r:link="rId2"/>
            <p:extLst>
              <p:ext uri="{DAA4B4D4-6D71-4841-9C94-3DE7FCFB9230}">
                <p14:media xmlns:p14="http://schemas.microsoft.com/office/powerpoint/2010/main" r:embed="rId1"/>
              </p:ext>
            </p:extLst>
          </p:nvPr>
        </p:nvPicPr>
        <p:blipFill>
          <a:blip r:embed="rId6"/>
          <a:srcRect/>
          <a:stretch/>
        </p:blipFill>
        <p:spPr>
          <a:xfrm>
            <a:off x="3711424" y="365125"/>
            <a:ext cx="5065378" cy="640080"/>
          </a:xfrm>
          <a:prstGeom prst="rect">
            <a:avLst/>
          </a:prstGeom>
        </p:spPr>
      </p:pic>
    </p:spTree>
    <p:extLst>
      <p:ext uri="{BB962C8B-B14F-4D97-AF65-F5344CB8AC3E}">
        <p14:creationId xmlns:p14="http://schemas.microsoft.com/office/powerpoint/2010/main" val="13010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65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A329D-6451-75BF-5421-3A9F353C0F75}"/>
              </a:ext>
            </a:extLst>
          </p:cNvPr>
          <p:cNvSpPr>
            <a:spLocks noGrp="1"/>
          </p:cNvSpPr>
          <p:nvPr>
            <p:ph type="title"/>
          </p:nvPr>
        </p:nvSpPr>
        <p:spPr/>
        <p:txBody>
          <a:bodyPr>
            <a:normAutofit fontScale="90000"/>
          </a:bodyPr>
          <a:lstStyle/>
          <a:p>
            <a:r>
              <a:rPr lang="en-US" dirty="0"/>
              <a:t>Buyer’s Black Box</a:t>
            </a:r>
          </a:p>
        </p:txBody>
      </p:sp>
      <p:sp>
        <p:nvSpPr>
          <p:cNvPr id="3" name="Content Placeholder 2">
            <a:extLst>
              <a:ext uri="{FF2B5EF4-FFF2-40B4-BE49-F238E27FC236}">
                <a16:creationId xmlns:a16="http://schemas.microsoft.com/office/drawing/2014/main" id="{9CDC38FC-9F39-B828-CF6A-016C6C524DFE}"/>
              </a:ext>
            </a:extLst>
          </p:cNvPr>
          <p:cNvSpPr>
            <a:spLocks noGrp="1"/>
          </p:cNvSpPr>
          <p:nvPr>
            <p:ph sz="quarter" idx="11"/>
          </p:nvPr>
        </p:nvSpPr>
        <p:spPr/>
        <p:txBody>
          <a:bodyPr/>
          <a:lstStyle/>
          <a:p>
            <a:r>
              <a:rPr lang="en-US" dirty="0"/>
              <a:t>Stimuli</a:t>
            </a:r>
          </a:p>
          <a:p>
            <a:pPr lvl="1"/>
            <a:r>
              <a:rPr lang="en-US" dirty="0">
                <a:solidFill>
                  <a:srgbClr val="464846"/>
                </a:solidFill>
              </a:rPr>
              <a:t>4Ps (product, price, promotion, and place)</a:t>
            </a:r>
          </a:p>
          <a:p>
            <a:pPr lvl="1"/>
            <a:r>
              <a:rPr lang="en-US" dirty="0">
                <a:solidFill>
                  <a:srgbClr val="464846"/>
                </a:solidFill>
              </a:rPr>
              <a:t>Environmental: economic factors, legal/political factors, technological and cultural factors</a:t>
            </a:r>
          </a:p>
          <a:p>
            <a:pPr lvl="1"/>
            <a:endParaRPr lang="en-US" dirty="0">
              <a:solidFill>
                <a:srgbClr val="464846"/>
              </a:solidFill>
            </a:endParaRPr>
          </a:p>
          <a:p>
            <a:pPr lvl="1"/>
            <a:r>
              <a:rPr lang="en-US" dirty="0">
                <a:solidFill>
                  <a:srgbClr val="464846"/>
                </a:solidFill>
              </a:rPr>
              <a:t>Stimuli go into two parts of “black box”</a:t>
            </a:r>
          </a:p>
          <a:p>
            <a:pPr lvl="2"/>
            <a:r>
              <a:rPr lang="en-US" dirty="0"/>
              <a:t>Buyer characteristics</a:t>
            </a:r>
          </a:p>
          <a:p>
            <a:pPr lvl="3"/>
            <a:r>
              <a:rPr lang="en-US" sz="1600" dirty="0">
                <a:solidFill>
                  <a:schemeClr val="accent2"/>
                </a:solidFill>
              </a:rPr>
              <a:t>Beliefs and attitudes, motives, perceptions, and values</a:t>
            </a:r>
          </a:p>
          <a:p>
            <a:pPr lvl="2"/>
            <a:r>
              <a:rPr lang="en-US" dirty="0"/>
              <a:t>Buyer decision-making process</a:t>
            </a:r>
          </a:p>
          <a:p>
            <a:pPr marL="914400" lvl="2" indent="0">
              <a:buNone/>
            </a:pPr>
            <a:endParaRPr lang="en-US" dirty="0"/>
          </a:p>
          <a:p>
            <a:pPr marL="0" indent="0">
              <a:buNone/>
            </a:pPr>
            <a:r>
              <a:rPr lang="en-US" sz="2400" dirty="0"/>
              <a:t>The outcome of the thinking that takes place in that black box is the consumer response.</a:t>
            </a:r>
          </a:p>
        </p:txBody>
      </p:sp>
    </p:spTree>
    <p:extLst>
      <p:ext uri="{BB962C8B-B14F-4D97-AF65-F5344CB8AC3E}">
        <p14:creationId xmlns:p14="http://schemas.microsoft.com/office/powerpoint/2010/main" val="3388236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2A7B8-0EDD-4187-9B80-33C5AC4E9E23}"/>
              </a:ext>
            </a:extLst>
          </p:cNvPr>
          <p:cNvSpPr>
            <a:spLocks noGrp="1"/>
          </p:cNvSpPr>
          <p:nvPr>
            <p:ph type="title"/>
          </p:nvPr>
        </p:nvSpPr>
        <p:spPr/>
        <p:txBody>
          <a:bodyPr>
            <a:normAutofit fontScale="90000"/>
          </a:bodyPr>
          <a:lstStyle/>
          <a:p>
            <a:r>
              <a:rPr lang="en-US" dirty="0"/>
              <a:t>Types of Consumer Buying Behavior</a:t>
            </a:r>
          </a:p>
        </p:txBody>
      </p:sp>
      <p:pic>
        <p:nvPicPr>
          <p:cNvPr id="6" name="Picture 5" descr="The four types of consumer buying behavior are shown along an x and y axis.  The x axis is labeled Level of Involvement and the y axis is labeled Perception of Differences between Brands.  Dissonance-reducing buying behavior is a buying behavior with a high level of involvement but a low level of perception of differences between brands. Habitual buying behavior has both a low level of involvement and a low level of perception of differences between brands. Complex buying behavior has both a high level of involvement and a high level of perception of differences between brands.  And variety-seeking buying behavior has a low level of involvement but a high level of perception of differences between brands.">
            <a:extLst>
              <a:ext uri="{FF2B5EF4-FFF2-40B4-BE49-F238E27FC236}">
                <a16:creationId xmlns:a16="http://schemas.microsoft.com/office/drawing/2014/main" id="{E8F58BD4-667D-084A-C9FD-B6C7CA0C762A}"/>
              </a:ext>
            </a:extLst>
          </p:cNvPr>
          <p:cNvPicPr>
            <a:picLocks noChangeAspect="1"/>
          </p:cNvPicPr>
          <p:nvPr/>
        </p:nvPicPr>
        <p:blipFill>
          <a:blip r:embed="rId4"/>
          <a:stretch>
            <a:fillRect/>
          </a:stretch>
        </p:blipFill>
        <p:spPr>
          <a:xfrm>
            <a:off x="2762250" y="1018145"/>
            <a:ext cx="5638800" cy="4559859"/>
          </a:xfrm>
          <a:prstGeom prst="rect">
            <a:avLst/>
          </a:prstGeom>
        </p:spPr>
      </p:pic>
      <p:pic>
        <p:nvPicPr>
          <p:cNvPr id="3" name="4_types_consumer_behavior">
            <a:hlinkClick r:id="" action="ppaction://media"/>
            <a:extLst>
              <a:ext uri="{FF2B5EF4-FFF2-40B4-BE49-F238E27FC236}">
                <a16:creationId xmlns:a16="http://schemas.microsoft.com/office/drawing/2014/main" id="{05ECC2C0-9698-BED7-8E94-10A3AA120C3E}"/>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a:stretch/>
        </p:blipFill>
        <p:spPr>
          <a:xfrm>
            <a:off x="3123314" y="5839855"/>
            <a:ext cx="5520324" cy="685800"/>
          </a:xfrm>
          <a:prstGeom prst="rect">
            <a:avLst/>
          </a:prstGeom>
        </p:spPr>
      </p:pic>
    </p:spTree>
    <p:extLst>
      <p:ext uri="{BB962C8B-B14F-4D97-AF65-F5344CB8AC3E}">
        <p14:creationId xmlns:p14="http://schemas.microsoft.com/office/powerpoint/2010/main" val="3647900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803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DE1FC-A717-FFB5-E745-3B3AB6A33D26}"/>
              </a:ext>
            </a:extLst>
          </p:cNvPr>
          <p:cNvSpPr>
            <a:spLocks noGrp="1"/>
          </p:cNvSpPr>
          <p:nvPr>
            <p:ph type="title"/>
          </p:nvPr>
        </p:nvSpPr>
        <p:spPr/>
        <p:txBody>
          <a:bodyPr>
            <a:normAutofit fontScale="90000"/>
          </a:bodyPr>
          <a:lstStyle/>
          <a:p>
            <a:r>
              <a:rPr lang="en-US" dirty="0"/>
              <a:t>Consumer Buying Behavior</a:t>
            </a:r>
          </a:p>
        </p:txBody>
      </p:sp>
      <p:sp>
        <p:nvSpPr>
          <p:cNvPr id="3" name="Content Placeholder 2">
            <a:extLst>
              <a:ext uri="{FF2B5EF4-FFF2-40B4-BE49-F238E27FC236}">
                <a16:creationId xmlns:a16="http://schemas.microsoft.com/office/drawing/2014/main" id="{A903C30A-4E53-E377-2901-BA4DBFF35F89}"/>
              </a:ext>
            </a:extLst>
          </p:cNvPr>
          <p:cNvSpPr>
            <a:spLocks noGrp="1"/>
          </p:cNvSpPr>
          <p:nvPr>
            <p:ph idx="1"/>
          </p:nvPr>
        </p:nvSpPr>
        <p:spPr>
          <a:xfrm>
            <a:off x="838200" y="955964"/>
            <a:ext cx="10515600" cy="5353396"/>
          </a:xfrm>
        </p:spPr>
        <p:txBody>
          <a:bodyPr>
            <a:normAutofit/>
          </a:bodyPr>
          <a:lstStyle/>
          <a:p>
            <a:r>
              <a:rPr lang="en-US" dirty="0"/>
              <a:t>Complex buying behavior </a:t>
            </a:r>
          </a:p>
          <a:p>
            <a:pPr lvl="1"/>
            <a:r>
              <a:rPr lang="en-US" dirty="0"/>
              <a:t>Significant or expensive purchase</a:t>
            </a:r>
          </a:p>
          <a:p>
            <a:pPr lvl="1"/>
            <a:r>
              <a:rPr lang="en-US" dirty="0"/>
              <a:t>High level of involvement</a:t>
            </a:r>
          </a:p>
          <a:p>
            <a:r>
              <a:rPr lang="en-US" dirty="0"/>
              <a:t>Dissonance-reducing buying behavior</a:t>
            </a:r>
          </a:p>
          <a:p>
            <a:pPr lvl="1"/>
            <a:r>
              <a:rPr lang="en-US" dirty="0"/>
              <a:t>High level of involvement</a:t>
            </a:r>
          </a:p>
          <a:p>
            <a:pPr lvl="1"/>
            <a:r>
              <a:rPr lang="en-US" dirty="0"/>
              <a:t>May experience post-purchase dissonance</a:t>
            </a:r>
          </a:p>
          <a:p>
            <a:r>
              <a:rPr lang="en-US" dirty="0"/>
              <a:t>Habitual buying behavior</a:t>
            </a:r>
          </a:p>
          <a:p>
            <a:pPr lvl="1"/>
            <a:r>
              <a:rPr lang="en-US" dirty="0"/>
              <a:t>Low involvement</a:t>
            </a:r>
          </a:p>
          <a:p>
            <a:pPr lvl="1"/>
            <a:r>
              <a:rPr lang="en-US" dirty="0"/>
              <a:t>Repeat buy</a:t>
            </a:r>
          </a:p>
          <a:p>
            <a:r>
              <a:rPr lang="en-US" dirty="0"/>
              <a:t>Variety-seeking buying behavior</a:t>
            </a:r>
          </a:p>
          <a:p>
            <a:pPr lvl="1"/>
            <a:r>
              <a:rPr lang="en-US" dirty="0"/>
              <a:t>Lowest customer involvement</a:t>
            </a:r>
          </a:p>
          <a:p>
            <a:pPr lvl="1"/>
            <a:r>
              <a:rPr lang="en-US" dirty="0"/>
              <a:t>Switching for the sake of variety</a:t>
            </a:r>
          </a:p>
        </p:txBody>
      </p:sp>
    </p:spTree>
    <p:extLst>
      <p:ext uri="{BB962C8B-B14F-4D97-AF65-F5344CB8AC3E}">
        <p14:creationId xmlns:p14="http://schemas.microsoft.com/office/powerpoint/2010/main" val="3363887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C394E-9FBE-4D32-8E7B-21550CD867DD}"/>
              </a:ext>
            </a:extLst>
          </p:cNvPr>
          <p:cNvSpPr>
            <a:spLocks noGrp="1"/>
          </p:cNvSpPr>
          <p:nvPr>
            <p:ph type="title"/>
          </p:nvPr>
        </p:nvSpPr>
        <p:spPr/>
        <p:txBody>
          <a:bodyPr>
            <a:normAutofit fontScale="90000"/>
          </a:bodyPr>
          <a:lstStyle/>
          <a:p>
            <a:r>
              <a:rPr lang="en-US" dirty="0"/>
              <a:t>3.2 Factors That Influence Consumer Buying Behavior</a:t>
            </a:r>
          </a:p>
        </p:txBody>
      </p:sp>
      <p:sp>
        <p:nvSpPr>
          <p:cNvPr id="3" name="Content Placeholder 2">
            <a:extLst>
              <a:ext uri="{FF2B5EF4-FFF2-40B4-BE49-F238E27FC236}">
                <a16:creationId xmlns:a16="http://schemas.microsoft.com/office/drawing/2014/main" id="{0E448C9A-5274-4A4D-B88F-2854F72ED04B}"/>
              </a:ext>
            </a:extLst>
          </p:cNvPr>
          <p:cNvSpPr>
            <a:spLocks noGrp="1"/>
          </p:cNvSpPr>
          <p:nvPr>
            <p:ph sz="quarter" idx="11"/>
          </p:nvPr>
        </p:nvSpPr>
        <p:spPr>
          <a:xfrm>
            <a:off x="838200" y="1198167"/>
            <a:ext cx="10515600" cy="4909670"/>
          </a:xfrm>
        </p:spPr>
        <p:txBody>
          <a:bodyPr>
            <a:normAutofit/>
          </a:bodyPr>
          <a:lstStyle/>
          <a:p>
            <a:pPr marL="0" indent="0">
              <a:lnSpc>
                <a:spcPct val="115000"/>
              </a:lnSpc>
              <a:spcBef>
                <a:spcPts val="0"/>
              </a:spcBef>
              <a:buNone/>
            </a:pPr>
            <a:r>
              <a:rPr lang="en-US" b="1" dirty="0">
                <a:solidFill>
                  <a:schemeClr val="tx1"/>
                </a:solidFill>
              </a:rPr>
              <a:t>Learning Outcomes</a:t>
            </a:r>
            <a:endParaRPr lang="en-US" sz="2400" dirty="0">
              <a:effectLs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400" dirty="0">
                <a:effectLst/>
                <a:ea typeface="Calibri" panose="020F0502020204030204" pitchFamily="34" charset="0"/>
                <a:cs typeface="Times New Roman" panose="02020603050405020304" pitchFamily="18" charset="0"/>
              </a:rPr>
              <a:t>LO1 List and describe the cultural factors that influence consumer buying behavior.</a:t>
            </a:r>
          </a:p>
          <a:p>
            <a:pPr marL="342900" marR="0" lvl="0" indent="-342900">
              <a:lnSpc>
                <a:spcPct val="115000"/>
              </a:lnSpc>
              <a:spcBef>
                <a:spcPts val="0"/>
              </a:spcBef>
              <a:spcAft>
                <a:spcPts val="0"/>
              </a:spcAft>
              <a:buFont typeface="Symbol" panose="05050102010706020507" pitchFamily="18" charset="2"/>
              <a:buChar char=""/>
            </a:pPr>
            <a:r>
              <a:rPr lang="en-US" sz="2400" dirty="0">
                <a:effectLst/>
                <a:ea typeface="Calibri" panose="020F0502020204030204" pitchFamily="34" charset="0"/>
                <a:cs typeface="Times New Roman" panose="02020603050405020304" pitchFamily="18" charset="0"/>
              </a:rPr>
              <a:t>LO2 Explain the social factors that impact consumer buying behavior.</a:t>
            </a:r>
          </a:p>
          <a:p>
            <a:pPr marL="342900" marR="0" lvl="0" indent="-342900">
              <a:lnSpc>
                <a:spcPct val="115000"/>
              </a:lnSpc>
              <a:spcBef>
                <a:spcPts val="0"/>
              </a:spcBef>
              <a:spcAft>
                <a:spcPts val="0"/>
              </a:spcAft>
              <a:buFont typeface="Symbol" panose="05050102010706020507" pitchFamily="18" charset="2"/>
              <a:buChar char=""/>
            </a:pPr>
            <a:r>
              <a:rPr lang="en-US" sz="2400" dirty="0">
                <a:effectLst/>
                <a:ea typeface="Calibri" panose="020F0502020204030204" pitchFamily="34" charset="0"/>
                <a:cs typeface="Times New Roman" panose="02020603050405020304" pitchFamily="18" charset="0"/>
              </a:rPr>
              <a:t>LO3 Discuss the personal factors that influence consumer buying behavior.</a:t>
            </a:r>
          </a:p>
          <a:p>
            <a:pPr marL="342900" marR="0" lvl="0" indent="-342900">
              <a:lnSpc>
                <a:spcPct val="115000"/>
              </a:lnSpc>
              <a:spcBef>
                <a:spcPts val="0"/>
              </a:spcBef>
              <a:spcAft>
                <a:spcPts val="0"/>
              </a:spcAft>
              <a:buFont typeface="Symbol" panose="05050102010706020507" pitchFamily="18" charset="2"/>
              <a:buChar char=""/>
            </a:pPr>
            <a:r>
              <a:rPr lang="en-US" sz="2400" dirty="0">
                <a:effectLst/>
                <a:ea typeface="Calibri" panose="020F0502020204030204" pitchFamily="34" charset="0"/>
                <a:cs typeface="Times New Roman" panose="02020603050405020304" pitchFamily="18" charset="0"/>
              </a:rPr>
              <a:t>LO4 Describe the psychological factors that influence consumer buying behavior.</a:t>
            </a:r>
          </a:p>
          <a:p>
            <a:pPr marL="342900" marR="0" lvl="0" indent="-342900">
              <a:lnSpc>
                <a:spcPct val="115000"/>
              </a:lnSpc>
              <a:spcBef>
                <a:spcPts val="0"/>
              </a:spcBef>
              <a:spcAft>
                <a:spcPts val="0"/>
              </a:spcAft>
              <a:buFont typeface="Symbol" panose="05050102010706020507" pitchFamily="18" charset="2"/>
              <a:buChar char=""/>
            </a:pPr>
            <a:r>
              <a:rPr lang="en-US" sz="2400" dirty="0">
                <a:effectLst/>
                <a:ea typeface="Calibri" panose="020F0502020204030204" pitchFamily="34" charset="0"/>
                <a:cs typeface="Times New Roman" panose="02020603050405020304" pitchFamily="18" charset="0"/>
              </a:rPr>
              <a:t>LO5 Explain situational factors that impact consumer buying behavior.</a:t>
            </a:r>
          </a:p>
        </p:txBody>
      </p:sp>
    </p:spTree>
    <p:extLst>
      <p:ext uri="{BB962C8B-B14F-4D97-AF65-F5344CB8AC3E}">
        <p14:creationId xmlns:p14="http://schemas.microsoft.com/office/powerpoint/2010/main" val="2198897091"/>
      </p:ext>
    </p:extLst>
  </p:cSld>
  <p:clrMapOvr>
    <a:masterClrMapping/>
  </p:clrMapOvr>
</p:sld>
</file>

<file path=ppt/theme/theme1.xml><?xml version="1.0" encoding="utf-8"?>
<a:theme xmlns:a="http://schemas.openxmlformats.org/drawingml/2006/main" name="Office Theme">
  <a:themeElements>
    <a:clrScheme name="OpenStax">
      <a:dk1>
        <a:srgbClr val="000000"/>
      </a:dk1>
      <a:lt1>
        <a:srgbClr val="FFFFFF"/>
      </a:lt1>
      <a:dk2>
        <a:srgbClr val="44546A"/>
      </a:dk2>
      <a:lt2>
        <a:srgbClr val="E7E6E6"/>
      </a:lt2>
      <a:accent1>
        <a:srgbClr val="609A33"/>
      </a:accent1>
      <a:accent2>
        <a:srgbClr val="DB5935"/>
      </a:accent2>
      <a:accent3>
        <a:srgbClr val="464846"/>
      </a:accent3>
      <a:accent4>
        <a:srgbClr val="EAC322"/>
      </a:accent4>
      <a:accent5>
        <a:srgbClr val="1B1E3F"/>
      </a:accent5>
      <a:accent6>
        <a:srgbClr val="70AD47"/>
      </a:accent6>
      <a:hlink>
        <a:srgbClr val="29749C"/>
      </a:hlink>
      <a:folHlink>
        <a:srgbClr val="9450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5115135F5B3EC42BA75CAD3DFD8419F" ma:contentTypeVersion="11" ma:contentTypeDescription="Create a new document." ma:contentTypeScope="" ma:versionID="9083f63e55130e39b08d726de24cb3d9">
  <xsd:schema xmlns:xsd="http://www.w3.org/2001/XMLSchema" xmlns:xs="http://www.w3.org/2001/XMLSchema" xmlns:p="http://schemas.microsoft.com/office/2006/metadata/properties" xmlns:ns2="91a0223a-3ed7-4ccd-8ccc-4094cc69d951" xmlns:ns3="e3adef09-6f5a-4c77-8a16-db2987c1ac0e" targetNamespace="http://schemas.microsoft.com/office/2006/metadata/properties" ma:root="true" ma:fieldsID="22dd067ada61976e06363a4e2463cc96" ns2:_="" ns3:_="">
    <xsd:import namespace="91a0223a-3ed7-4ccd-8ccc-4094cc69d951"/>
    <xsd:import namespace="e3adef09-6f5a-4c77-8a16-db2987c1ac0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a0223a-3ed7-4ccd-8ccc-4094cc69d9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571226f-245c-4613-9fa0-1d3df4aa09f2"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3adef09-6f5a-4c77-8a16-db2987c1ac0e"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1a0223a-3ed7-4ccd-8ccc-4094cc69d95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B489295-B564-4A8A-921F-F2BA35F4436A}">
  <ds:schemaRefs>
    <ds:schemaRef ds:uri="http://schemas.microsoft.com/sharepoint/v3/contenttype/forms"/>
  </ds:schemaRefs>
</ds:datastoreItem>
</file>

<file path=customXml/itemProps2.xml><?xml version="1.0" encoding="utf-8"?>
<ds:datastoreItem xmlns:ds="http://schemas.openxmlformats.org/officeDocument/2006/customXml" ds:itemID="{D356BA11-B769-42DA-8724-5B335CEF3C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a0223a-3ed7-4ccd-8ccc-4094cc69d951"/>
    <ds:schemaRef ds:uri="e3adef09-6f5a-4c77-8a16-db2987c1ac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AFB88B5-FF5C-48E9-8A46-802B572D2740}">
  <ds:schemaRefs>
    <ds:schemaRef ds:uri="http://purl.org/dc/elements/1.1/"/>
    <ds:schemaRef ds:uri="http://www.w3.org/XML/1998/namespace"/>
    <ds:schemaRef ds:uri="http://schemas.microsoft.com/office/2006/documentManagement/types"/>
    <ds:schemaRef ds:uri="http://schemas.openxmlformats.org/package/2006/metadata/core-properties"/>
    <ds:schemaRef ds:uri="91a0223a-3ed7-4ccd-8ccc-4094cc69d951"/>
    <ds:schemaRef ds:uri="http://purl.org/dc/dcmitype/"/>
    <ds:schemaRef ds:uri="http://schemas.microsoft.com/office/infopath/2007/PartnerControl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1551</TotalTime>
  <Words>1507</Words>
  <Application>Microsoft Office PowerPoint</Application>
  <PresentationFormat>Widescreen</PresentationFormat>
  <Paragraphs>172</Paragraphs>
  <Slides>32</Slides>
  <Notes>3</Notes>
  <HiddenSlides>0</HiddenSlides>
  <MMClips>15</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Calibri Light</vt:lpstr>
      <vt:lpstr>Symbol</vt:lpstr>
      <vt:lpstr>Times New Roman</vt:lpstr>
      <vt:lpstr>Office Theme</vt:lpstr>
      <vt:lpstr>Principles of Marketing</vt:lpstr>
      <vt:lpstr>Chapter Outline</vt:lpstr>
      <vt:lpstr>Marketplace</vt:lpstr>
      <vt:lpstr>3.1 Understanding Consumer Markets and Buying Behavior</vt:lpstr>
      <vt:lpstr>Buyer’s Black Box</vt:lpstr>
      <vt:lpstr>Buyer’s Black Box</vt:lpstr>
      <vt:lpstr>Types of Consumer Buying Behavior</vt:lpstr>
      <vt:lpstr>Consumer Buying Behavior</vt:lpstr>
      <vt:lpstr>3.2 Factors That Influence Consumer Buying Behavior</vt:lpstr>
      <vt:lpstr>Cultural Factors Influencing Consumer Purchasing Behavior</vt:lpstr>
      <vt:lpstr>Cultural Factors</vt:lpstr>
      <vt:lpstr>Social Factors Influencing Consumer Purchasing Behavior</vt:lpstr>
      <vt:lpstr>Social Factors</vt:lpstr>
      <vt:lpstr>Personal Factors Influencing Consumer Purchasing Behavior</vt:lpstr>
      <vt:lpstr>Personal Factors</vt:lpstr>
      <vt:lpstr>Personal Factors, continued</vt:lpstr>
      <vt:lpstr>Psychological Factors Influencing Consumer Buying Behavior</vt:lpstr>
      <vt:lpstr>Psychological Factors</vt:lpstr>
      <vt:lpstr>Psychological Factors (continued)</vt:lpstr>
      <vt:lpstr>Situational Factors Influencing Consumer Buying Behavior</vt:lpstr>
      <vt:lpstr>Situational Factors</vt:lpstr>
      <vt:lpstr>Discussion Question</vt:lpstr>
      <vt:lpstr>3.3 The Consumer Purchasing Decision Process</vt:lpstr>
      <vt:lpstr>The Consumer Decision Process</vt:lpstr>
      <vt:lpstr>Five Stages of the Consumer Decision Process</vt:lpstr>
      <vt:lpstr>3.4 Ethical Issues in Consumer Buying Behavior</vt:lpstr>
      <vt:lpstr>Ethical Issues in Consumer Buying Behavior</vt:lpstr>
      <vt:lpstr>Ethical Consumerism</vt:lpstr>
      <vt:lpstr>Ethical Consumers</vt:lpstr>
      <vt:lpstr>Discussion Question</vt:lpstr>
      <vt:lpstr>Applied Marketing Knowledge</vt:lpstr>
      <vt:lpstr>This OpenStax ancillary resource is © 2023 Rice University under a CC-BY 4.0 International license; it may be reproduced or modified but must be attributed to OpenStax, Rice University and any changes must be noted.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Larissa Chu</dc:creator>
  <cp:lastModifiedBy>John Story</cp:lastModifiedBy>
  <cp:revision>58</cp:revision>
  <dcterms:created xsi:type="dcterms:W3CDTF">2018-05-29T21:16:34Z</dcterms:created>
  <dcterms:modified xsi:type="dcterms:W3CDTF">2023-06-25T14:31:22Z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0x01010015115135F5B3EC42BA75CAD3DFD8419F</vt:lpwstr>
  </property>
  <property fmtid="{D5CDD505-2E9C-101B-9397-08002B2CF9AE}" pid="3" name="MediaServiceImageTags">
    <vt:lpwstr/>
  </property>
</Properties>
</file>