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handoutMasterIdLst>
    <p:handoutMasterId r:id="rId18"/>
  </p:handoutMasterIdLst>
  <p:sldIdLst>
    <p:sldId id="256" r:id="rId3"/>
    <p:sldId id="341" r:id="rId4"/>
    <p:sldId id="277" r:id="rId5"/>
    <p:sldId id="332" r:id="rId6"/>
    <p:sldId id="343" r:id="rId7"/>
    <p:sldId id="342" r:id="rId8"/>
    <p:sldId id="297" r:id="rId9"/>
    <p:sldId id="317" r:id="rId10"/>
    <p:sldId id="318" r:id="rId11"/>
    <p:sldId id="326" r:id="rId12"/>
    <p:sldId id="319" r:id="rId13"/>
    <p:sldId id="320" r:id="rId14"/>
    <p:sldId id="344" r:id="rId15"/>
    <p:sldId id="32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972780-A08C-4827-8F5E-DA526413A78F}" v="28" dt="2025-01-05T14:46:37.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706" autoAdjust="0"/>
    <p:restoredTop sz="94275" autoAdjust="0"/>
  </p:normalViewPr>
  <p:slideViewPr>
    <p:cSldViewPr snapToGrid="0" snapToObjects="1">
      <p:cViewPr varScale="1">
        <p:scale>
          <a:sx n="61" d="100"/>
          <a:sy n="61" d="100"/>
        </p:scale>
        <p:origin x="58" y="44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3168"/>
    </p:cViewPr>
  </p:sorterViewPr>
  <p:notesViewPr>
    <p:cSldViewPr snapToGrid="0" snapToObjects="1">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tory" userId="95f86f19d44503da" providerId="LiveId" clId="{E8D61B4B-CC13-436C-B840-5BA57BB46688}"/>
    <pc:docChg chg="custSel addSld modSld">
      <pc:chgData name="John Story" userId="95f86f19d44503da" providerId="LiveId" clId="{E8D61B4B-CC13-436C-B840-5BA57BB46688}" dt="2024-11-20T21:31:22.760" v="34" actId="20577"/>
      <pc:docMkLst>
        <pc:docMk/>
      </pc:docMkLst>
      <pc:sldChg chg="modSp new mod">
        <pc:chgData name="John Story" userId="95f86f19d44503da" providerId="LiveId" clId="{E8D61B4B-CC13-436C-B840-5BA57BB46688}" dt="2024-11-20T21:31:22.760" v="34" actId="20577"/>
        <pc:sldMkLst>
          <pc:docMk/>
          <pc:sldMk cId="3934137321" sldId="332"/>
        </pc:sldMkLst>
        <pc:spChg chg="mod">
          <ac:chgData name="John Story" userId="95f86f19d44503da" providerId="LiveId" clId="{E8D61B4B-CC13-436C-B840-5BA57BB46688}" dt="2024-11-20T21:31:16.136" v="27" actId="20577"/>
          <ac:spMkLst>
            <pc:docMk/>
            <pc:sldMk cId="3934137321" sldId="332"/>
            <ac:spMk id="2" creationId="{77418295-B590-F7C5-D2A8-3CE746094301}"/>
          </ac:spMkLst>
        </pc:spChg>
      </pc:sldChg>
    </pc:docChg>
  </pc:docChgLst>
  <pc:docChgLst>
    <pc:chgData name="John Story" userId="95f86f19d44503da" providerId="LiveId" clId="{83972780-A08C-4827-8F5E-DA526413A78F}"/>
    <pc:docChg chg="undo custSel addSld delSld modSld sldOrd modMainMaster">
      <pc:chgData name="John Story" userId="95f86f19d44503da" providerId="LiveId" clId="{83972780-A08C-4827-8F5E-DA526413A78F}" dt="2025-01-05T14:46:43.345" v="1095" actId="14100"/>
      <pc:docMkLst>
        <pc:docMk/>
      </pc:docMkLst>
      <pc:sldChg chg="modSp mod">
        <pc:chgData name="John Story" userId="95f86f19d44503da" providerId="LiveId" clId="{83972780-A08C-4827-8F5E-DA526413A78F}" dt="2025-01-02T21:40:59.718" v="1077" actId="20577"/>
        <pc:sldMkLst>
          <pc:docMk/>
          <pc:sldMk cId="0" sldId="277"/>
        </pc:sldMkLst>
        <pc:spChg chg="mod">
          <ac:chgData name="John Story" userId="95f86f19d44503da" providerId="LiveId" clId="{83972780-A08C-4827-8F5E-DA526413A78F}" dt="2025-01-02T21:40:59.718" v="1077" actId="20577"/>
          <ac:spMkLst>
            <pc:docMk/>
            <pc:sldMk cId="0" sldId="277"/>
            <ac:spMk id="8" creationId="{00000000-0000-0000-0000-000000000000}"/>
          </ac:spMkLst>
        </pc:spChg>
      </pc:sldChg>
      <pc:sldChg chg="addSp modSp mod ord modAnim">
        <pc:chgData name="John Story" userId="95f86f19d44503da" providerId="LiveId" clId="{83972780-A08C-4827-8F5E-DA526413A78F}" dt="2025-01-05T14:45:27.152" v="1086" actId="14861"/>
        <pc:sldMkLst>
          <pc:docMk/>
          <pc:sldMk cId="0" sldId="297"/>
        </pc:sldMkLst>
        <pc:spChg chg="mod">
          <ac:chgData name="John Story" userId="95f86f19d44503da" providerId="LiveId" clId="{83972780-A08C-4827-8F5E-DA526413A78F}" dt="2025-01-02T21:18:19.712" v="122" actId="12"/>
          <ac:spMkLst>
            <pc:docMk/>
            <pc:sldMk cId="0" sldId="297"/>
            <ac:spMk id="2" creationId="{00000000-0000-0000-0000-000000000000}"/>
          </ac:spMkLst>
        </pc:spChg>
        <pc:picChg chg="add mod">
          <ac:chgData name="John Story" userId="95f86f19d44503da" providerId="LiveId" clId="{83972780-A08C-4827-8F5E-DA526413A78F}" dt="2025-01-05T14:45:27.152" v="1086" actId="14861"/>
          <ac:picMkLst>
            <pc:docMk/>
            <pc:sldMk cId="0" sldId="297"/>
            <ac:picMk id="3" creationId="{D7558322-9575-4FA3-09A7-43EF36FB3E56}"/>
          </ac:picMkLst>
        </pc:picChg>
      </pc:sldChg>
      <pc:sldChg chg="del">
        <pc:chgData name="John Story" userId="95f86f19d44503da" providerId="LiveId" clId="{83972780-A08C-4827-8F5E-DA526413A78F}" dt="2025-01-02T21:22:10.183" v="331" actId="47"/>
        <pc:sldMkLst>
          <pc:docMk/>
          <pc:sldMk cId="0" sldId="299"/>
        </pc:sldMkLst>
      </pc:sldChg>
      <pc:sldChg chg="addSp modSp mod modAnim">
        <pc:chgData name="John Story" userId="95f86f19d44503da" providerId="LiveId" clId="{83972780-A08C-4827-8F5E-DA526413A78F}" dt="2025-01-05T14:45:33.817" v="1087" actId="14861"/>
        <pc:sldMkLst>
          <pc:docMk/>
          <pc:sldMk cId="0" sldId="317"/>
        </pc:sldMkLst>
        <pc:spChg chg="mod">
          <ac:chgData name="John Story" userId="95f86f19d44503da" providerId="LiveId" clId="{83972780-A08C-4827-8F5E-DA526413A78F}" dt="2025-01-02T21:18:25.597" v="123"/>
          <ac:spMkLst>
            <pc:docMk/>
            <pc:sldMk cId="0" sldId="317"/>
            <ac:spMk id="2" creationId="{00000000-0000-0000-0000-000000000000}"/>
          </ac:spMkLst>
        </pc:spChg>
        <pc:picChg chg="add mod">
          <ac:chgData name="John Story" userId="95f86f19d44503da" providerId="LiveId" clId="{83972780-A08C-4827-8F5E-DA526413A78F}" dt="2025-01-05T14:45:33.817" v="1087" actId="14861"/>
          <ac:picMkLst>
            <pc:docMk/>
            <pc:sldMk cId="0" sldId="317"/>
            <ac:picMk id="3" creationId="{3E075696-4164-81A4-25A6-427CDF2F2807}"/>
          </ac:picMkLst>
        </pc:picChg>
      </pc:sldChg>
      <pc:sldChg chg="addSp modSp mod modAnim">
        <pc:chgData name="John Story" userId="95f86f19d44503da" providerId="LiveId" clId="{83972780-A08C-4827-8F5E-DA526413A78F}" dt="2025-01-05T14:45:43.334" v="1088" actId="14861"/>
        <pc:sldMkLst>
          <pc:docMk/>
          <pc:sldMk cId="0" sldId="318"/>
        </pc:sldMkLst>
        <pc:picChg chg="add mod">
          <ac:chgData name="John Story" userId="95f86f19d44503da" providerId="LiveId" clId="{83972780-A08C-4827-8F5E-DA526413A78F}" dt="2025-01-05T14:45:43.334" v="1088" actId="14861"/>
          <ac:picMkLst>
            <pc:docMk/>
            <pc:sldMk cId="0" sldId="318"/>
            <ac:picMk id="3" creationId="{99941928-FB13-B323-CEF5-68164C9BE23B}"/>
          </ac:picMkLst>
        </pc:picChg>
      </pc:sldChg>
      <pc:sldChg chg="addSp modSp mod modAnim">
        <pc:chgData name="John Story" userId="95f86f19d44503da" providerId="LiveId" clId="{83972780-A08C-4827-8F5E-DA526413A78F}" dt="2025-01-05T14:46:05.147" v="1090" actId="1076"/>
        <pc:sldMkLst>
          <pc:docMk/>
          <pc:sldMk cId="0" sldId="319"/>
        </pc:sldMkLst>
        <pc:spChg chg="mod">
          <ac:chgData name="John Story" userId="95f86f19d44503da" providerId="LiveId" clId="{83972780-A08C-4827-8F5E-DA526413A78F}" dt="2025-01-02T21:18:52.195" v="133" actId="6549"/>
          <ac:spMkLst>
            <pc:docMk/>
            <pc:sldMk cId="0" sldId="319"/>
            <ac:spMk id="2" creationId="{00000000-0000-0000-0000-000000000000}"/>
          </ac:spMkLst>
        </pc:spChg>
        <pc:spChg chg="mod">
          <ac:chgData name="John Story" userId="95f86f19d44503da" providerId="LiveId" clId="{83972780-A08C-4827-8F5E-DA526413A78F}" dt="2025-01-02T21:19:11.987" v="176" actId="20577"/>
          <ac:spMkLst>
            <pc:docMk/>
            <pc:sldMk cId="0" sldId="319"/>
            <ac:spMk id="4" creationId="{00000000-0000-0000-0000-000000000000}"/>
          </ac:spMkLst>
        </pc:spChg>
        <pc:picChg chg="add mod">
          <ac:chgData name="John Story" userId="95f86f19d44503da" providerId="LiveId" clId="{83972780-A08C-4827-8F5E-DA526413A78F}" dt="2025-01-05T14:46:05.147" v="1090" actId="1076"/>
          <ac:picMkLst>
            <pc:docMk/>
            <pc:sldMk cId="0" sldId="319"/>
            <ac:picMk id="3" creationId="{EE784AAC-E45B-EF10-2799-54F47CE611D6}"/>
          </ac:picMkLst>
        </pc:picChg>
      </pc:sldChg>
      <pc:sldChg chg="modSp mod">
        <pc:chgData name="John Story" userId="95f86f19d44503da" providerId="LiveId" clId="{83972780-A08C-4827-8F5E-DA526413A78F}" dt="2025-01-02T21:17:46.288" v="119"/>
        <pc:sldMkLst>
          <pc:docMk/>
          <pc:sldMk cId="0" sldId="320"/>
        </pc:sldMkLst>
        <pc:spChg chg="mod">
          <ac:chgData name="John Story" userId="95f86f19d44503da" providerId="LiveId" clId="{83972780-A08C-4827-8F5E-DA526413A78F}" dt="2025-01-02T21:17:46.288" v="119"/>
          <ac:spMkLst>
            <pc:docMk/>
            <pc:sldMk cId="0" sldId="320"/>
            <ac:spMk id="2" creationId="{00000000-0000-0000-0000-000000000000}"/>
          </ac:spMkLst>
        </pc:spChg>
      </pc:sldChg>
      <pc:sldChg chg="addSp modSp mod modAnim">
        <pc:chgData name="John Story" userId="95f86f19d44503da" providerId="LiveId" clId="{83972780-A08C-4827-8F5E-DA526413A78F}" dt="2025-01-05T14:46:43.345" v="1095" actId="14100"/>
        <pc:sldMkLst>
          <pc:docMk/>
          <pc:sldMk cId="0" sldId="321"/>
        </pc:sldMkLst>
        <pc:spChg chg="mod">
          <ac:chgData name="John Story" userId="95f86f19d44503da" providerId="LiveId" clId="{83972780-A08C-4827-8F5E-DA526413A78F}" dt="2025-01-02T21:18:08.686" v="120"/>
          <ac:spMkLst>
            <pc:docMk/>
            <pc:sldMk cId="0" sldId="321"/>
            <ac:spMk id="2" creationId="{00000000-0000-0000-0000-000000000000}"/>
          </ac:spMkLst>
        </pc:spChg>
        <pc:picChg chg="add mod">
          <ac:chgData name="John Story" userId="95f86f19d44503da" providerId="LiveId" clId="{83972780-A08C-4827-8F5E-DA526413A78F}" dt="2025-01-05T14:46:43.345" v="1095" actId="14100"/>
          <ac:picMkLst>
            <pc:docMk/>
            <pc:sldMk cId="0" sldId="321"/>
            <ac:picMk id="3" creationId="{04C68506-7923-6417-9E00-C0B463328196}"/>
          </ac:picMkLst>
        </pc:picChg>
      </pc:sldChg>
      <pc:sldChg chg="del">
        <pc:chgData name="John Story" userId="95f86f19d44503da" providerId="LiveId" clId="{83972780-A08C-4827-8F5E-DA526413A78F}" dt="2025-01-02T18:00:05.436" v="0" actId="47"/>
        <pc:sldMkLst>
          <pc:docMk/>
          <pc:sldMk cId="1340895559" sldId="322"/>
        </pc:sldMkLst>
      </pc:sldChg>
      <pc:sldChg chg="del">
        <pc:chgData name="John Story" userId="95f86f19d44503da" providerId="LiveId" clId="{83972780-A08C-4827-8F5E-DA526413A78F}" dt="2025-01-02T18:00:05.436" v="0" actId="47"/>
        <pc:sldMkLst>
          <pc:docMk/>
          <pc:sldMk cId="2776960545" sldId="323"/>
        </pc:sldMkLst>
      </pc:sldChg>
      <pc:sldChg chg="del">
        <pc:chgData name="John Story" userId="95f86f19d44503da" providerId="LiveId" clId="{83972780-A08C-4827-8F5E-DA526413A78F}" dt="2025-01-02T21:27:13.805" v="1002" actId="47"/>
        <pc:sldMkLst>
          <pc:docMk/>
          <pc:sldMk cId="2021093399" sldId="324"/>
        </pc:sldMkLst>
      </pc:sldChg>
      <pc:sldChg chg="del">
        <pc:chgData name="John Story" userId="95f86f19d44503da" providerId="LiveId" clId="{83972780-A08C-4827-8F5E-DA526413A78F}" dt="2025-01-02T21:27:13.805" v="1002" actId="47"/>
        <pc:sldMkLst>
          <pc:docMk/>
          <pc:sldMk cId="1325895087" sldId="325"/>
        </pc:sldMkLst>
      </pc:sldChg>
      <pc:sldChg chg="modSp mod">
        <pc:chgData name="John Story" userId="95f86f19d44503da" providerId="LiveId" clId="{83972780-A08C-4827-8F5E-DA526413A78F}" dt="2025-01-02T21:32:44.698" v="1033" actId="14100"/>
        <pc:sldMkLst>
          <pc:docMk/>
          <pc:sldMk cId="4038937802" sldId="326"/>
        </pc:sldMkLst>
        <pc:spChg chg="mod">
          <ac:chgData name="John Story" userId="95f86f19d44503da" providerId="LiveId" clId="{83972780-A08C-4827-8F5E-DA526413A78F}" dt="2025-01-02T21:32:44.698" v="1033" actId="14100"/>
          <ac:spMkLst>
            <pc:docMk/>
            <pc:sldMk cId="4038937802" sldId="326"/>
            <ac:spMk id="2" creationId="{EAA8F9B7-5B09-4015-8F78-83A85301DF8F}"/>
          </ac:spMkLst>
        </pc:spChg>
        <pc:spChg chg="mod">
          <ac:chgData name="John Story" userId="95f86f19d44503da" providerId="LiveId" clId="{83972780-A08C-4827-8F5E-DA526413A78F}" dt="2025-01-02T21:30:41.528" v="1015" actId="12"/>
          <ac:spMkLst>
            <pc:docMk/>
            <pc:sldMk cId="4038937802" sldId="326"/>
            <ac:spMk id="3" creationId="{E6E46BC8-8366-4164-8A97-200F2855090D}"/>
          </ac:spMkLst>
        </pc:spChg>
      </pc:sldChg>
      <pc:sldChg chg="del">
        <pc:chgData name="John Story" userId="95f86f19d44503da" providerId="LiveId" clId="{83972780-A08C-4827-8F5E-DA526413A78F}" dt="2025-01-02T21:30:35.819" v="1014" actId="47"/>
        <pc:sldMkLst>
          <pc:docMk/>
          <pc:sldMk cId="3638757925" sldId="327"/>
        </pc:sldMkLst>
      </pc:sldChg>
      <pc:sldChg chg="del">
        <pc:chgData name="John Story" userId="95f86f19d44503da" providerId="LiveId" clId="{83972780-A08C-4827-8F5E-DA526413A78F}" dt="2025-01-02T21:33:53.881" v="1034" actId="47"/>
        <pc:sldMkLst>
          <pc:docMk/>
          <pc:sldMk cId="4286319297" sldId="328"/>
        </pc:sldMkLst>
      </pc:sldChg>
      <pc:sldChg chg="del">
        <pc:chgData name="John Story" userId="95f86f19d44503da" providerId="LiveId" clId="{83972780-A08C-4827-8F5E-DA526413A78F}" dt="2025-01-02T21:33:53.881" v="1034" actId="47"/>
        <pc:sldMkLst>
          <pc:docMk/>
          <pc:sldMk cId="2649136820" sldId="329"/>
        </pc:sldMkLst>
      </pc:sldChg>
      <pc:sldChg chg="del">
        <pc:chgData name="John Story" userId="95f86f19d44503da" providerId="LiveId" clId="{83972780-A08C-4827-8F5E-DA526413A78F}" dt="2025-01-02T21:34:06.064" v="1036" actId="47"/>
        <pc:sldMkLst>
          <pc:docMk/>
          <pc:sldMk cId="921931625" sldId="330"/>
        </pc:sldMkLst>
      </pc:sldChg>
      <pc:sldChg chg="del">
        <pc:chgData name="John Story" userId="95f86f19d44503da" providerId="LiveId" clId="{83972780-A08C-4827-8F5E-DA526413A78F}" dt="2025-01-02T21:34:02.866" v="1035" actId="47"/>
        <pc:sldMkLst>
          <pc:docMk/>
          <pc:sldMk cId="615529441" sldId="331"/>
        </pc:sldMkLst>
      </pc:sldChg>
      <pc:sldChg chg="addSp delSp modSp mod modAnim">
        <pc:chgData name="John Story" userId="95f86f19d44503da" providerId="LiveId" clId="{83972780-A08C-4827-8F5E-DA526413A78F}" dt="2025-01-05T14:45:13.470" v="1085" actId="14861"/>
        <pc:sldMkLst>
          <pc:docMk/>
          <pc:sldMk cId="3934137321" sldId="332"/>
        </pc:sldMkLst>
        <pc:spChg chg="mod">
          <ac:chgData name="John Story" userId="95f86f19d44503da" providerId="LiveId" clId="{83972780-A08C-4827-8F5E-DA526413A78F}" dt="2025-01-02T21:15:46.896" v="114" actId="20577"/>
          <ac:spMkLst>
            <pc:docMk/>
            <pc:sldMk cId="3934137321" sldId="332"/>
            <ac:spMk id="2" creationId="{77418295-B590-F7C5-D2A8-3CE746094301}"/>
          </ac:spMkLst>
        </pc:spChg>
        <pc:picChg chg="add mod">
          <ac:chgData name="John Story" userId="95f86f19d44503da" providerId="LiveId" clId="{83972780-A08C-4827-8F5E-DA526413A78F}" dt="2025-01-05T14:45:13.470" v="1085" actId="14861"/>
          <ac:picMkLst>
            <pc:docMk/>
            <pc:sldMk cId="3934137321" sldId="332"/>
            <ac:picMk id="7" creationId="{3B014236-6340-CA57-AA0D-F6674A326153}"/>
          </ac:picMkLst>
        </pc:picChg>
        <pc:picChg chg="add mod">
          <ac:chgData name="John Story" userId="95f86f19d44503da" providerId="LiveId" clId="{83972780-A08C-4827-8F5E-DA526413A78F}" dt="2025-01-05T14:45:13.470" v="1085" actId="14861"/>
          <ac:picMkLst>
            <pc:docMk/>
            <pc:sldMk cId="3934137321" sldId="332"/>
            <ac:picMk id="10" creationId="{21FBADBF-9CD5-2D54-3A10-03BA6E7F8CFD}"/>
          </ac:picMkLst>
        </pc:picChg>
        <pc:picChg chg="add mod">
          <ac:chgData name="John Story" userId="95f86f19d44503da" providerId="LiveId" clId="{83972780-A08C-4827-8F5E-DA526413A78F}" dt="2025-01-05T14:45:13.470" v="1085" actId="14861"/>
          <ac:picMkLst>
            <pc:docMk/>
            <pc:sldMk cId="3934137321" sldId="332"/>
            <ac:picMk id="11" creationId="{6591AFF2-0835-BBF9-46D5-BA98F676D8D7}"/>
          </ac:picMkLst>
        </pc:picChg>
        <pc:picChg chg="add mod">
          <ac:chgData name="John Story" userId="95f86f19d44503da" providerId="LiveId" clId="{83972780-A08C-4827-8F5E-DA526413A78F}" dt="2025-01-05T14:45:13.470" v="1085" actId="14861"/>
          <ac:picMkLst>
            <pc:docMk/>
            <pc:sldMk cId="3934137321" sldId="332"/>
            <ac:picMk id="12" creationId="{B59DB8EF-B9B1-6C4A-6250-A5B4C2463277}"/>
          </ac:picMkLst>
        </pc:picChg>
      </pc:sldChg>
      <pc:sldChg chg="modSp add mod">
        <pc:chgData name="John Story" userId="95f86f19d44503da" providerId="LiveId" clId="{83972780-A08C-4827-8F5E-DA526413A78F}" dt="2025-01-05T14:44:56.927" v="1084" actId="14861"/>
        <pc:sldMkLst>
          <pc:docMk/>
          <pc:sldMk cId="2862644000" sldId="341"/>
        </pc:sldMkLst>
        <pc:spChg chg="mod">
          <ac:chgData name="John Story" userId="95f86f19d44503da" providerId="LiveId" clId="{83972780-A08C-4827-8F5E-DA526413A78F}" dt="2025-01-02T21:06:47.680" v="2" actId="27636"/>
          <ac:spMkLst>
            <pc:docMk/>
            <pc:sldMk cId="2862644000" sldId="341"/>
            <ac:spMk id="5" creationId="{64734134-E68A-CD6E-F4CB-78B56447FAC5}"/>
          </ac:spMkLst>
        </pc:spChg>
        <pc:picChg chg="mod">
          <ac:chgData name="John Story" userId="95f86f19d44503da" providerId="LiveId" clId="{83972780-A08C-4827-8F5E-DA526413A78F}" dt="2025-01-05T14:44:56.927" v="1084" actId="14861"/>
          <ac:picMkLst>
            <pc:docMk/>
            <pc:sldMk cId="2862644000" sldId="341"/>
            <ac:picMk id="7" creationId="{61B1B4C6-B8A7-70C7-2979-9E9E3FD8F4FF}"/>
          </ac:picMkLst>
        </pc:picChg>
      </pc:sldChg>
      <pc:sldChg chg="delSp modSp new mod">
        <pc:chgData name="John Story" userId="95f86f19d44503da" providerId="LiveId" clId="{83972780-A08C-4827-8F5E-DA526413A78F}" dt="2025-01-02T21:41:25.890" v="1083" actId="20577"/>
        <pc:sldMkLst>
          <pc:docMk/>
          <pc:sldMk cId="2219154952" sldId="342"/>
        </pc:sldMkLst>
        <pc:spChg chg="mod">
          <ac:chgData name="John Story" userId="95f86f19d44503da" providerId="LiveId" clId="{83972780-A08C-4827-8F5E-DA526413A78F}" dt="2025-01-02T21:20:01.965" v="202" actId="20577"/>
          <ac:spMkLst>
            <pc:docMk/>
            <pc:sldMk cId="2219154952" sldId="342"/>
            <ac:spMk id="2" creationId="{8DE23621-8D59-65B1-5EC4-FD0AB311BAC7}"/>
          </ac:spMkLst>
        </pc:spChg>
        <pc:spChg chg="mod">
          <ac:chgData name="John Story" userId="95f86f19d44503da" providerId="LiveId" clId="{83972780-A08C-4827-8F5E-DA526413A78F}" dt="2025-01-02T21:41:25.890" v="1083" actId="20577"/>
          <ac:spMkLst>
            <pc:docMk/>
            <pc:sldMk cId="2219154952" sldId="342"/>
            <ac:spMk id="3" creationId="{1CC4EB81-04E2-3686-8E36-6613992284AA}"/>
          </ac:spMkLst>
        </pc:spChg>
      </pc:sldChg>
      <pc:sldChg chg="delSp modSp new mod">
        <pc:chgData name="John Story" userId="95f86f19d44503da" providerId="LiveId" clId="{83972780-A08C-4827-8F5E-DA526413A78F}" dt="2025-01-02T21:26:27.803" v="1001" actId="20577"/>
        <pc:sldMkLst>
          <pc:docMk/>
          <pc:sldMk cId="1815077242" sldId="343"/>
        </pc:sldMkLst>
        <pc:spChg chg="mod">
          <ac:chgData name="John Story" userId="95f86f19d44503da" providerId="LiveId" clId="{83972780-A08C-4827-8F5E-DA526413A78F}" dt="2025-01-02T21:22:42.886" v="351" actId="20577"/>
          <ac:spMkLst>
            <pc:docMk/>
            <pc:sldMk cId="1815077242" sldId="343"/>
            <ac:spMk id="2" creationId="{77FBC416-B02E-714B-56A4-C8F4235B449F}"/>
          </ac:spMkLst>
        </pc:spChg>
        <pc:spChg chg="mod">
          <ac:chgData name="John Story" userId="95f86f19d44503da" providerId="LiveId" clId="{83972780-A08C-4827-8F5E-DA526413A78F}" dt="2025-01-02T21:26:27.803" v="1001" actId="20577"/>
          <ac:spMkLst>
            <pc:docMk/>
            <pc:sldMk cId="1815077242" sldId="343"/>
            <ac:spMk id="3" creationId="{12280771-0C5E-F875-C776-E9240550D98B}"/>
          </ac:spMkLst>
        </pc:spChg>
      </pc:sldChg>
      <pc:sldChg chg="addSp delSp modSp new mod modClrScheme modAnim chgLayout">
        <pc:chgData name="John Story" userId="95f86f19d44503da" providerId="LiveId" clId="{83972780-A08C-4827-8F5E-DA526413A78F}" dt="2025-01-05T14:46:22.255" v="1092" actId="14861"/>
        <pc:sldMkLst>
          <pc:docMk/>
          <pc:sldMk cId="4124674514" sldId="344"/>
        </pc:sldMkLst>
        <pc:spChg chg="mod ord">
          <ac:chgData name="John Story" userId="95f86f19d44503da" providerId="LiveId" clId="{83972780-A08C-4827-8F5E-DA526413A78F}" dt="2025-01-02T21:34:58.594" v="1056" actId="700"/>
          <ac:spMkLst>
            <pc:docMk/>
            <pc:sldMk cId="4124674514" sldId="344"/>
            <ac:spMk id="2" creationId="{D2DBE04B-E010-019C-832C-ABCCCF27DF63}"/>
          </ac:spMkLst>
        </pc:spChg>
        <pc:picChg chg="add mod">
          <ac:chgData name="John Story" userId="95f86f19d44503da" providerId="LiveId" clId="{83972780-A08C-4827-8F5E-DA526413A78F}" dt="2025-01-05T14:46:22.255" v="1092" actId="14861"/>
          <ac:picMkLst>
            <pc:docMk/>
            <pc:sldMk cId="4124674514" sldId="344"/>
            <ac:picMk id="5" creationId="{EDE27E90-8FF6-A028-0797-24999D22D52B}"/>
          </ac:picMkLst>
        </pc:picChg>
        <pc:picChg chg="add mod">
          <ac:chgData name="John Story" userId="95f86f19d44503da" providerId="LiveId" clId="{83972780-A08C-4827-8F5E-DA526413A78F}" dt="2025-01-05T14:46:22.255" v="1092" actId="14861"/>
          <ac:picMkLst>
            <pc:docMk/>
            <pc:sldMk cId="4124674514" sldId="344"/>
            <ac:picMk id="6" creationId="{44320DB5-46D7-58FD-4E79-CCC8251FA6B6}"/>
          </ac:picMkLst>
        </pc:picChg>
        <pc:picChg chg="add mod">
          <ac:chgData name="John Story" userId="95f86f19d44503da" providerId="LiveId" clId="{83972780-A08C-4827-8F5E-DA526413A78F}" dt="2025-01-05T14:46:22.255" v="1092" actId="14861"/>
          <ac:picMkLst>
            <pc:docMk/>
            <pc:sldMk cId="4124674514" sldId="344"/>
            <ac:picMk id="7" creationId="{CC7A22D5-6DC4-2076-7560-9725A7F69599}"/>
          </ac:picMkLst>
        </pc:picChg>
        <pc:picChg chg="add mod">
          <ac:chgData name="John Story" userId="95f86f19d44503da" providerId="LiveId" clId="{83972780-A08C-4827-8F5E-DA526413A78F}" dt="2025-01-05T14:46:22.255" v="1092" actId="14861"/>
          <ac:picMkLst>
            <pc:docMk/>
            <pc:sldMk cId="4124674514" sldId="344"/>
            <ac:picMk id="8" creationId="{DEDBB58F-53E9-8CC6-CEAC-A62FE1AD6CB0}"/>
          </ac:picMkLst>
        </pc:picChg>
        <pc:picChg chg="add mod">
          <ac:chgData name="John Story" userId="95f86f19d44503da" providerId="LiveId" clId="{83972780-A08C-4827-8F5E-DA526413A78F}" dt="2025-01-05T14:46:22.255" v="1092" actId="14861"/>
          <ac:picMkLst>
            <pc:docMk/>
            <pc:sldMk cId="4124674514" sldId="344"/>
            <ac:picMk id="9" creationId="{D3EDC19C-A150-6B69-1891-51C613AA2D43}"/>
          </ac:picMkLst>
        </pc:picChg>
      </pc:sldChg>
      <pc:sldMasterChg chg="delSldLayout modSldLayout">
        <pc:chgData name="John Story" userId="95f86f19d44503da" providerId="LiveId" clId="{83972780-A08C-4827-8F5E-DA526413A78F}" dt="2025-01-02T21:22:10.183" v="331" actId="47"/>
        <pc:sldMasterMkLst>
          <pc:docMk/>
          <pc:sldMasterMk cId="1516162385" sldId="2147483648"/>
        </pc:sldMasterMkLst>
        <pc:sldLayoutChg chg="modSp mod">
          <pc:chgData name="John Story" userId="95f86f19d44503da" providerId="LiveId" clId="{83972780-A08C-4827-8F5E-DA526413A78F}" dt="2025-01-02T21:06:48.377" v="3" actId="27636"/>
          <pc:sldLayoutMkLst>
            <pc:docMk/>
            <pc:sldMasterMk cId="1516162385" sldId="2147483648"/>
            <pc:sldLayoutMk cId="100249393" sldId="2147483649"/>
          </pc:sldLayoutMkLst>
          <pc:spChg chg="mod">
            <ac:chgData name="John Story" userId="95f86f19d44503da" providerId="LiveId" clId="{83972780-A08C-4827-8F5E-DA526413A78F}" dt="2025-01-02T21:06:48.377" v="3" actId="27636"/>
            <ac:spMkLst>
              <pc:docMk/>
              <pc:sldMasterMk cId="1516162385" sldId="2147483648"/>
              <pc:sldLayoutMk cId="100249393" sldId="2147483649"/>
              <ac:spMk id="10" creationId="{00000000-0000-0000-0000-000000000000}"/>
            </ac:spMkLst>
          </pc:spChg>
        </pc:sldLayoutChg>
        <pc:sldLayoutChg chg="del">
          <pc:chgData name="John Story" userId="95f86f19d44503da" providerId="LiveId" clId="{83972780-A08C-4827-8F5E-DA526413A78F}" dt="2025-01-02T21:22:10.183" v="331" actId="47"/>
          <pc:sldLayoutMkLst>
            <pc:docMk/>
            <pc:sldMasterMk cId="1516162385" sldId="2147483648"/>
            <pc:sldLayoutMk cId="3412195035" sldId="214748368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4E85F3-DCCA-4816-BB2C-8589578B0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37609D-197A-4070-8E34-D131044A0B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08A76F-2B05-413E-976F-0BF7E126CE6E}" type="datetimeFigureOut">
              <a:rPr lang="en-US" smtClean="0"/>
              <a:pPr/>
              <a:t>1/5/2025</a:t>
            </a:fld>
            <a:endParaRPr lang="en-US"/>
          </a:p>
        </p:txBody>
      </p:sp>
      <p:sp>
        <p:nvSpPr>
          <p:cNvPr id="4" name="Footer Placeholder 3">
            <a:extLst>
              <a:ext uri="{FF2B5EF4-FFF2-40B4-BE49-F238E27FC236}">
                <a16:creationId xmlns:a16="http://schemas.microsoft.com/office/drawing/2014/main" id="{0B96A07A-CB8B-4321-B59D-6B20ACB61E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E18B78C-6CA7-44A1-B4BC-BE372BEE2B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3627B9-656A-4537-BCB7-741F9BAE6DE3}" type="slidenum">
              <a:rPr lang="en-US" smtClean="0"/>
              <a:pPr/>
              <a:t>‹#›</a:t>
            </a:fld>
            <a:endParaRPr lang="en-US"/>
          </a:p>
        </p:txBody>
      </p:sp>
    </p:spTree>
    <p:extLst>
      <p:ext uri="{BB962C8B-B14F-4D97-AF65-F5344CB8AC3E}">
        <p14:creationId xmlns:p14="http://schemas.microsoft.com/office/powerpoint/2010/main" val="1163424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7335C6-3C3E-4B80-A9C6-74F0A1957479}" type="datetimeFigureOut">
              <a:rPr lang="en-US" smtClean="0"/>
              <a:pPr/>
              <a:t>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91A0EE-5618-4FFB-9C66-974DDFCAFAC6}" type="slidenum">
              <a:rPr lang="en-US" smtClean="0"/>
              <a:pPr/>
              <a:t>‹#›</a:t>
            </a:fld>
            <a:endParaRPr lang="en-US"/>
          </a:p>
        </p:txBody>
      </p:sp>
    </p:spTree>
    <p:extLst>
      <p:ext uri="{BB962C8B-B14F-4D97-AF65-F5344CB8AC3E}">
        <p14:creationId xmlns:p14="http://schemas.microsoft.com/office/powerpoint/2010/main" val="246407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91A0EE-5618-4FFB-9C66-974DDFCAFAC6}" type="slidenum">
              <a:rPr lang="en-US" smtClean="0"/>
              <a:pPr/>
              <a:t>1</a:t>
            </a:fld>
            <a:endParaRPr lang="en-US"/>
          </a:p>
        </p:txBody>
      </p:sp>
    </p:spTree>
    <p:extLst>
      <p:ext uri="{BB962C8B-B14F-4D97-AF65-F5344CB8AC3E}">
        <p14:creationId xmlns:p14="http://schemas.microsoft.com/office/powerpoint/2010/main" val="77711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Introduction to Business</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noAutofit/>
          </a:bodyPr>
          <a:lstStyle>
            <a:lvl1pPr marL="0" indent="0" algn="ctr">
              <a:buNone/>
              <a:defRPr lang="en-US" sz="2400" b="1" baseline="0" smtClean="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US" dirty="0"/>
              <a:t>Chapter 2 MAKING ETHICAL DECISIONS AND MANAGING A SOCIALLY RESPONSIBLE BUSINESS</a:t>
            </a:r>
          </a:p>
        </p:txBody>
      </p:sp>
      <p:sp>
        <p:nvSpPr>
          <p:cNvPr id="12" name="TextBox 11"/>
          <p:cNvSpPr txBox="1"/>
          <p:nvPr userDrawn="1"/>
        </p:nvSpPr>
        <p:spPr>
          <a:xfrm>
            <a:off x="4218708" y="1946841"/>
            <a:ext cx="375458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PowerPoint Image Slideshow</a:t>
            </a:r>
          </a:p>
          <a:p>
            <a:pPr algn="ctr"/>
            <a:endParaRPr lang="en-US" sz="1600" dirty="0"/>
          </a:p>
        </p:txBody>
      </p:sp>
      <p:pic>
        <p:nvPicPr>
          <p:cNvPr id="8" name="Picture 7" descr="cover.png">
            <a:extLst>
              <a:ext uri="{FF2B5EF4-FFF2-40B4-BE49-F238E27FC236}">
                <a16:creationId xmlns:a16="http://schemas.microsoft.com/office/drawing/2014/main" id="{95E2280A-A3C8-4495-AE79-811B41915EE0}"/>
              </a:ext>
            </a:extLst>
          </p:cNvPr>
          <p:cNvPicPr>
            <a:picLocks noChangeAspect="1"/>
          </p:cNvPicPr>
          <p:nvPr userDrawn="1"/>
        </p:nvPicPr>
        <p:blipFill>
          <a:blip r:embed="rId3" cstate="print"/>
          <a:stretch>
            <a:fillRect/>
          </a:stretch>
        </p:blipFill>
        <p:spPr>
          <a:xfrm>
            <a:off x="4666000" y="2390620"/>
            <a:ext cx="3012055" cy="3885762"/>
          </a:xfrm>
          <a:prstGeom prst="rect">
            <a:avLst/>
          </a:prstGeom>
        </p:spPr>
      </p:pic>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Exhibit 1.4 The Dynamic Business Environment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6" name="Picture 3">
            <a:extLst>
              <a:ext uri="{FF2B5EF4-FFF2-40B4-BE49-F238E27FC236}">
                <a16:creationId xmlns:a16="http://schemas.microsoft.com/office/drawing/2014/main" id="{D1F88761-ABD9-46A6-B856-6C2CE3328345}"/>
              </a:ext>
            </a:extLst>
          </p:cNvPr>
          <p:cNvPicPr>
            <a:picLocks noChangeAspect="1" noChangeArrowheads="1"/>
          </p:cNvPicPr>
          <p:nvPr userDrawn="1"/>
        </p:nvPicPr>
        <p:blipFill>
          <a:blip r:embed="rId2" cstate="print"/>
          <a:srcRect/>
          <a:stretch>
            <a:fillRect/>
          </a:stretch>
        </p:blipFill>
        <p:spPr bwMode="auto">
          <a:xfrm>
            <a:off x="2538709" y="865716"/>
            <a:ext cx="6827715" cy="5297240"/>
          </a:xfrm>
          <a:prstGeom prst="rect">
            <a:avLst/>
          </a:prstGeom>
          <a:noFill/>
          <a:ln w="9525">
            <a:noFill/>
            <a:miter lim="800000"/>
            <a:headEnd/>
            <a:tailEnd/>
          </a:ln>
          <a:effectLst/>
        </p:spPr>
      </p:pic>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Exhibit 1.6 Economics as a Circular Flow</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2829724C-F61D-4FB7-A4F7-A08CFEB8906B}"/>
              </a:ext>
            </a:extLst>
          </p:cNvPr>
          <p:cNvPicPr>
            <a:picLocks noChangeAspect="1" noChangeArrowheads="1"/>
          </p:cNvPicPr>
          <p:nvPr userDrawn="1"/>
        </p:nvPicPr>
        <p:blipFill>
          <a:blip r:embed="rId2" cstate="print"/>
          <a:srcRect/>
          <a:stretch>
            <a:fillRect/>
          </a:stretch>
        </p:blipFill>
        <p:spPr bwMode="auto">
          <a:xfrm>
            <a:off x="2276087" y="900862"/>
            <a:ext cx="8235499" cy="5195138"/>
          </a:xfrm>
          <a:prstGeom prst="rect">
            <a:avLst/>
          </a:prstGeom>
          <a:noFill/>
          <a:ln w="9525">
            <a:noFill/>
            <a:miter lim="800000"/>
            <a:headEnd/>
            <a:tailEnd/>
          </a:ln>
          <a:effectLst/>
        </p:spPr>
      </p:pic>
    </p:spTree>
    <p:extLst>
      <p:ext uri="{BB962C8B-B14F-4D97-AF65-F5344CB8AC3E}">
        <p14:creationId xmlns:p14="http://schemas.microsoft.com/office/powerpoint/2010/main" val="999990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Table 1.1 The Basic Economic Systems of the World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E5A4BC98-463A-4F9E-9312-CB5C340C817F}"/>
              </a:ext>
            </a:extLst>
          </p:cNvPr>
          <p:cNvPicPr>
            <a:picLocks noChangeAspect="1" noChangeArrowheads="1"/>
          </p:cNvPicPr>
          <p:nvPr userDrawn="1"/>
        </p:nvPicPr>
        <p:blipFill>
          <a:blip r:embed="rId2" cstate="print"/>
          <a:srcRect/>
          <a:stretch>
            <a:fillRect/>
          </a:stretch>
        </p:blipFill>
        <p:spPr bwMode="auto">
          <a:xfrm>
            <a:off x="3090991" y="831850"/>
            <a:ext cx="5581650" cy="5524500"/>
          </a:xfrm>
          <a:prstGeom prst="rect">
            <a:avLst/>
          </a:prstGeom>
          <a:noFill/>
          <a:ln w="9525">
            <a:noFill/>
            <a:miter lim="800000"/>
            <a:headEnd/>
            <a:tailEnd/>
          </a:ln>
          <a:effectLst/>
        </p:spPr>
      </p:pic>
    </p:spTree>
    <p:extLst>
      <p:ext uri="{BB962C8B-B14F-4D97-AF65-F5344CB8AC3E}">
        <p14:creationId xmlns:p14="http://schemas.microsoft.com/office/powerpoint/2010/main" val="277905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Table 1.1 The Basic Economic Systems of the World, Continued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12" name="Picture 2">
            <a:extLst>
              <a:ext uri="{FF2B5EF4-FFF2-40B4-BE49-F238E27FC236}">
                <a16:creationId xmlns:a16="http://schemas.microsoft.com/office/drawing/2014/main" id="{1A4183F4-7784-4A30-BEC0-81E167BBEAE0}"/>
              </a:ext>
            </a:extLst>
          </p:cNvPr>
          <p:cNvPicPr>
            <a:picLocks noChangeAspect="1" noChangeArrowheads="1"/>
          </p:cNvPicPr>
          <p:nvPr userDrawn="1"/>
        </p:nvPicPr>
        <p:blipFill>
          <a:blip r:embed="rId2" cstate="print"/>
          <a:srcRect/>
          <a:stretch>
            <a:fillRect/>
          </a:stretch>
        </p:blipFill>
        <p:spPr bwMode="auto">
          <a:xfrm>
            <a:off x="2469231" y="1048896"/>
            <a:ext cx="6753098" cy="795160"/>
          </a:xfrm>
          <a:prstGeom prst="rect">
            <a:avLst/>
          </a:prstGeom>
          <a:noFill/>
          <a:ln w="9525">
            <a:noFill/>
            <a:miter lim="800000"/>
            <a:headEnd/>
            <a:tailEnd/>
          </a:ln>
          <a:effectLst/>
        </p:spPr>
      </p:pic>
      <p:pic>
        <p:nvPicPr>
          <p:cNvPr id="13" name="Picture 3">
            <a:extLst>
              <a:ext uri="{FF2B5EF4-FFF2-40B4-BE49-F238E27FC236}">
                <a16:creationId xmlns:a16="http://schemas.microsoft.com/office/drawing/2014/main" id="{66F44EDC-999F-4EF2-A6FF-CEB56F93027B}"/>
              </a:ext>
            </a:extLst>
          </p:cNvPr>
          <p:cNvPicPr>
            <a:picLocks noChangeAspect="1" noChangeArrowheads="1"/>
          </p:cNvPicPr>
          <p:nvPr userDrawn="1"/>
        </p:nvPicPr>
        <p:blipFill>
          <a:blip r:embed="rId3" cstate="print"/>
          <a:srcRect/>
          <a:stretch>
            <a:fillRect/>
          </a:stretch>
        </p:blipFill>
        <p:spPr bwMode="auto">
          <a:xfrm>
            <a:off x="2469231" y="4126640"/>
            <a:ext cx="6724198" cy="1843358"/>
          </a:xfrm>
          <a:prstGeom prst="rect">
            <a:avLst/>
          </a:prstGeom>
          <a:noFill/>
          <a:ln w="9525">
            <a:noFill/>
            <a:miter lim="800000"/>
            <a:headEnd/>
            <a:tailEnd/>
          </a:ln>
          <a:effectLst/>
        </p:spPr>
      </p:pic>
      <p:pic>
        <p:nvPicPr>
          <p:cNvPr id="14" name="Picture 4">
            <a:extLst>
              <a:ext uri="{FF2B5EF4-FFF2-40B4-BE49-F238E27FC236}">
                <a16:creationId xmlns:a16="http://schemas.microsoft.com/office/drawing/2014/main" id="{046886DA-E7FB-420A-87A0-48F8FDC5A3CD}"/>
              </a:ext>
            </a:extLst>
          </p:cNvPr>
          <p:cNvPicPr>
            <a:picLocks noChangeAspect="1" noChangeArrowheads="1"/>
          </p:cNvPicPr>
          <p:nvPr userDrawn="1"/>
        </p:nvPicPr>
        <p:blipFill>
          <a:blip r:embed="rId4" cstate="print"/>
          <a:srcRect/>
          <a:stretch>
            <a:fillRect/>
          </a:stretch>
        </p:blipFill>
        <p:spPr bwMode="auto">
          <a:xfrm>
            <a:off x="2469231" y="1832733"/>
            <a:ext cx="6708936" cy="2290292"/>
          </a:xfrm>
          <a:prstGeom prst="rect">
            <a:avLst/>
          </a:prstGeom>
          <a:noFill/>
          <a:ln w="9525">
            <a:noFill/>
            <a:miter lim="800000"/>
            <a:headEnd/>
            <a:tailEnd/>
          </a:ln>
          <a:effectLst/>
        </p:spPr>
      </p:pic>
    </p:spTree>
    <p:extLst>
      <p:ext uri="{BB962C8B-B14F-4D97-AF65-F5344CB8AC3E}">
        <p14:creationId xmlns:p14="http://schemas.microsoft.com/office/powerpoint/2010/main" val="341648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1.9 Revenues and Expenses for the Federal Budget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F39E573B-D869-4813-9C0C-62D65D42F2FF}"/>
              </a:ext>
            </a:extLst>
          </p:cNvPr>
          <p:cNvPicPr>
            <a:picLocks noChangeAspect="1" noChangeArrowheads="1"/>
          </p:cNvPicPr>
          <p:nvPr userDrawn="1"/>
        </p:nvPicPr>
        <p:blipFill>
          <a:blip r:embed="rId2" cstate="print"/>
          <a:srcRect/>
          <a:stretch>
            <a:fillRect/>
          </a:stretch>
        </p:blipFill>
        <p:spPr bwMode="auto">
          <a:xfrm>
            <a:off x="838200" y="1078332"/>
            <a:ext cx="10465512" cy="4823704"/>
          </a:xfrm>
          <a:prstGeom prst="rect">
            <a:avLst/>
          </a:prstGeom>
          <a:noFill/>
          <a:ln w="9525">
            <a:noFill/>
            <a:miter lim="800000"/>
            <a:headEnd/>
            <a:tailEnd/>
          </a:ln>
          <a:effectLst/>
        </p:spPr>
      </p:pic>
    </p:spTree>
    <p:extLst>
      <p:ext uri="{BB962C8B-B14F-4D97-AF65-F5344CB8AC3E}">
        <p14:creationId xmlns:p14="http://schemas.microsoft.com/office/powerpoint/2010/main" val="90168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1.11 Demand Curve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1AC8F816-FF30-4C9E-ADD9-B1B19D9F5616}"/>
              </a:ext>
            </a:extLst>
          </p:cNvPr>
          <p:cNvPicPr>
            <a:picLocks noChangeAspect="1" noChangeArrowheads="1"/>
          </p:cNvPicPr>
          <p:nvPr userDrawn="1"/>
        </p:nvPicPr>
        <p:blipFill>
          <a:blip r:embed="rId2" cstate="print"/>
          <a:srcRect/>
          <a:stretch>
            <a:fillRect/>
          </a:stretch>
        </p:blipFill>
        <p:spPr bwMode="auto">
          <a:xfrm>
            <a:off x="1480749" y="1056707"/>
            <a:ext cx="9201027" cy="5133388"/>
          </a:xfrm>
          <a:prstGeom prst="rect">
            <a:avLst/>
          </a:prstGeom>
          <a:noFill/>
          <a:ln w="9525">
            <a:noFill/>
            <a:miter lim="800000"/>
            <a:headEnd/>
            <a:tailEnd/>
          </a:ln>
          <a:effectLst/>
        </p:spPr>
      </p:pic>
    </p:spTree>
    <p:extLst>
      <p:ext uri="{BB962C8B-B14F-4D97-AF65-F5344CB8AC3E}">
        <p14:creationId xmlns:p14="http://schemas.microsoft.com/office/powerpoint/2010/main" val="1240934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1.12 Supply Curve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10EF41C3-DC0E-4CD0-99EE-C540975DEFF8}"/>
              </a:ext>
            </a:extLst>
          </p:cNvPr>
          <p:cNvPicPr>
            <a:picLocks noChangeAspect="1" noChangeArrowheads="1"/>
          </p:cNvPicPr>
          <p:nvPr userDrawn="1"/>
        </p:nvPicPr>
        <p:blipFill>
          <a:blip r:embed="rId2" cstate="print"/>
          <a:srcRect/>
          <a:stretch>
            <a:fillRect/>
          </a:stretch>
        </p:blipFill>
        <p:spPr bwMode="auto">
          <a:xfrm>
            <a:off x="1322176" y="955964"/>
            <a:ext cx="9141753" cy="5239632"/>
          </a:xfrm>
          <a:prstGeom prst="rect">
            <a:avLst/>
          </a:prstGeom>
          <a:noFill/>
          <a:ln w="9525">
            <a:noFill/>
            <a:miter lim="800000"/>
            <a:headEnd/>
            <a:tailEnd/>
          </a:ln>
          <a:effectLst/>
        </p:spPr>
      </p:pic>
    </p:spTree>
    <p:extLst>
      <p:ext uri="{BB962C8B-B14F-4D97-AF65-F5344CB8AC3E}">
        <p14:creationId xmlns:p14="http://schemas.microsoft.com/office/powerpoint/2010/main" val="1958761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1.13 Equilibrium Price and Quantity for Jackets </a:t>
            </a:r>
            <a:br>
              <a:rPr lang="en-US" dirty="0"/>
            </a:br>
            <a:r>
              <a:rPr lang="en-US" dirty="0"/>
              <a:t>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221A14F0-4CCC-4A3E-94C0-366515395FCB}"/>
              </a:ext>
            </a:extLst>
          </p:cNvPr>
          <p:cNvPicPr>
            <a:picLocks noChangeAspect="1" noChangeArrowheads="1"/>
          </p:cNvPicPr>
          <p:nvPr userDrawn="1"/>
        </p:nvPicPr>
        <p:blipFill>
          <a:blip r:embed="rId2" cstate="print"/>
          <a:srcRect/>
          <a:stretch>
            <a:fillRect/>
          </a:stretch>
        </p:blipFill>
        <p:spPr bwMode="auto">
          <a:xfrm>
            <a:off x="2496457" y="1083007"/>
            <a:ext cx="7199085" cy="5455905"/>
          </a:xfrm>
          <a:prstGeom prst="rect">
            <a:avLst/>
          </a:prstGeom>
          <a:noFill/>
          <a:ln w="9525">
            <a:noFill/>
            <a:miter lim="800000"/>
            <a:headEnd/>
            <a:tailEnd/>
          </a:ln>
          <a:effectLst/>
        </p:spPr>
      </p:pic>
    </p:spTree>
    <p:extLst>
      <p:ext uri="{BB962C8B-B14F-4D97-AF65-F5344CB8AC3E}">
        <p14:creationId xmlns:p14="http://schemas.microsoft.com/office/powerpoint/2010/main" val="16939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1.14 Shifts in Demand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CC0A1978-5E41-47CE-9AED-803B5761C95A}"/>
              </a:ext>
            </a:extLst>
          </p:cNvPr>
          <p:cNvPicPr>
            <a:picLocks noChangeAspect="1" noChangeArrowheads="1"/>
          </p:cNvPicPr>
          <p:nvPr userDrawn="1"/>
        </p:nvPicPr>
        <p:blipFill>
          <a:blip r:embed="rId2" cstate="print"/>
          <a:srcRect/>
          <a:stretch>
            <a:fillRect/>
          </a:stretch>
        </p:blipFill>
        <p:spPr bwMode="auto">
          <a:xfrm>
            <a:off x="2180924" y="1094444"/>
            <a:ext cx="7261205" cy="5444468"/>
          </a:xfrm>
          <a:prstGeom prst="rect">
            <a:avLst/>
          </a:prstGeom>
          <a:noFill/>
          <a:ln w="9525">
            <a:noFill/>
            <a:miter lim="800000"/>
            <a:headEnd/>
            <a:tailEnd/>
          </a:ln>
          <a:effectLst/>
        </p:spPr>
      </p:pic>
    </p:spTree>
    <p:extLst>
      <p:ext uri="{BB962C8B-B14F-4D97-AF65-F5344CB8AC3E}">
        <p14:creationId xmlns:p14="http://schemas.microsoft.com/office/powerpoint/2010/main" val="194947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1-2 Factors that Cause Supply and Demand to Shift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0317A7D1-DA42-432B-BAB1-23DAAD267B6C}"/>
              </a:ext>
            </a:extLst>
          </p:cNvPr>
          <p:cNvPicPr>
            <a:picLocks noChangeAspect="1" noChangeArrowheads="1"/>
          </p:cNvPicPr>
          <p:nvPr userDrawn="1"/>
        </p:nvPicPr>
        <p:blipFill>
          <a:blip r:embed="rId2" cstate="print"/>
          <a:srcRect/>
          <a:stretch>
            <a:fillRect/>
          </a:stretch>
        </p:blipFill>
        <p:spPr bwMode="auto">
          <a:xfrm>
            <a:off x="2740616" y="842094"/>
            <a:ext cx="6710768" cy="5348001"/>
          </a:xfrm>
          <a:prstGeom prst="rect">
            <a:avLst/>
          </a:prstGeom>
          <a:noFill/>
          <a:ln w="9525">
            <a:noFill/>
            <a:miter lim="800000"/>
            <a:headEnd/>
            <a:tailEnd/>
          </a:ln>
          <a:effectLst/>
        </p:spPr>
      </p:pic>
    </p:spTree>
    <p:extLst>
      <p:ext uri="{BB962C8B-B14F-4D97-AF65-F5344CB8AC3E}">
        <p14:creationId xmlns:p14="http://schemas.microsoft.com/office/powerpoint/2010/main" val="711272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1-3 Comparison of Market Structures, Continued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10" name="Picture 2">
            <a:extLst>
              <a:ext uri="{FF2B5EF4-FFF2-40B4-BE49-F238E27FC236}">
                <a16:creationId xmlns:a16="http://schemas.microsoft.com/office/drawing/2014/main" id="{9D54FD1E-5955-45AD-9462-6FDAC32DEA31}"/>
              </a:ext>
            </a:extLst>
          </p:cNvPr>
          <p:cNvPicPr>
            <a:picLocks noChangeAspect="1" noChangeArrowheads="1"/>
          </p:cNvPicPr>
          <p:nvPr userDrawn="1"/>
        </p:nvPicPr>
        <p:blipFill>
          <a:blip r:embed="rId2" cstate="print"/>
          <a:srcRect/>
          <a:stretch>
            <a:fillRect/>
          </a:stretch>
        </p:blipFill>
        <p:spPr bwMode="auto">
          <a:xfrm>
            <a:off x="1775998" y="955963"/>
            <a:ext cx="8640003" cy="5234131"/>
          </a:xfrm>
          <a:prstGeom prst="rect">
            <a:avLst/>
          </a:prstGeom>
          <a:noFill/>
          <a:ln w="9525">
            <a:noFill/>
            <a:miter lim="800000"/>
            <a:headEnd/>
            <a:tailEnd/>
          </a:ln>
          <a:effectLst/>
        </p:spPr>
      </p:pic>
    </p:spTree>
    <p:extLst>
      <p:ext uri="{BB962C8B-B14F-4D97-AF65-F5344CB8AC3E}">
        <p14:creationId xmlns:p14="http://schemas.microsoft.com/office/powerpoint/2010/main" val="3484324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1-3 Comparison of market Structures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4C125F76-63D7-44E7-A761-F9658035F445}"/>
              </a:ext>
            </a:extLst>
          </p:cNvPr>
          <p:cNvPicPr>
            <a:picLocks noChangeAspect="1" noChangeArrowheads="1"/>
          </p:cNvPicPr>
          <p:nvPr userDrawn="1"/>
        </p:nvPicPr>
        <p:blipFill>
          <a:blip r:embed="rId2" cstate="print"/>
          <a:srcRect/>
          <a:stretch>
            <a:fillRect/>
          </a:stretch>
        </p:blipFill>
        <p:spPr bwMode="auto">
          <a:xfrm>
            <a:off x="1002957" y="955964"/>
            <a:ext cx="10733526" cy="4308014"/>
          </a:xfrm>
          <a:prstGeom prst="rect">
            <a:avLst/>
          </a:prstGeom>
          <a:noFill/>
          <a:ln w="9525">
            <a:noFill/>
            <a:miter lim="800000"/>
            <a:headEnd/>
            <a:tailEnd/>
          </a:ln>
          <a:effectLst/>
        </p:spPr>
      </p:pic>
    </p:spTree>
    <p:extLst>
      <p:ext uri="{BB962C8B-B14F-4D97-AF65-F5344CB8AC3E}">
        <p14:creationId xmlns:p14="http://schemas.microsoft.com/office/powerpoint/2010/main" val="376872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Learning Outcomes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a:defRPr sz="2400"/>
            </a:lvl1pPr>
          </a:lstStyle>
          <a:p>
            <a:pPr marL="342900" indent="-342900">
              <a:buFont typeface="+mj-lt"/>
              <a:buAutoNum type="arabicPeriod"/>
            </a:pPr>
            <a:r>
              <a:rPr lang="en-US" dirty="0"/>
              <a:t>How do businesses and not-for-profit organizations help create our standard of living? </a:t>
            </a:r>
          </a:p>
          <a:p>
            <a:pPr marL="342900" indent="-342900">
              <a:buFont typeface="+mj-lt"/>
              <a:buAutoNum type="arabicPeriod"/>
            </a:pPr>
            <a:r>
              <a:rPr lang="en-US" dirty="0"/>
              <a:t>What are the sectors of the business environment, and how do changes in them influence business decisions? </a:t>
            </a:r>
          </a:p>
          <a:p>
            <a:pPr marL="342900" indent="-342900">
              <a:buFont typeface="+mj-lt"/>
              <a:buAutoNum type="arabicPeriod"/>
            </a:pPr>
            <a:r>
              <a:rPr lang="en-US" dirty="0"/>
              <a:t>What are the primary features of the world’s economic systems, and how are the three sectors of the U.S. economy linked? </a:t>
            </a:r>
          </a:p>
          <a:p>
            <a:pPr marL="342900" indent="-342900">
              <a:buFont typeface="+mj-lt"/>
              <a:buAutoNum type="arabicPeriod"/>
            </a:pPr>
            <a:r>
              <a:rPr lang="en-US" dirty="0"/>
              <a:t>How do economic growth, full employment, price stability, and inflation indicate a nation’s economic health? </a:t>
            </a:r>
          </a:p>
          <a:p>
            <a:pPr marL="342900" indent="-342900">
              <a:buFont typeface="+mj-lt"/>
              <a:buAutoNum type="arabicPeriod"/>
            </a:pPr>
            <a:r>
              <a:rPr lang="en-US" dirty="0"/>
              <a:t>How does the government use monetary policy and fiscal policy to achieve its macroeconomic goals? </a:t>
            </a:r>
          </a:p>
          <a:p>
            <a:pPr marL="342900" indent="-342900">
              <a:buFont typeface="+mj-lt"/>
              <a:buAutoNum type="arabicPeriod"/>
            </a:pPr>
            <a:r>
              <a:rPr lang="en-US" dirty="0"/>
              <a:t>What are the basic microeconomic concepts of demand and supply, and how do they establish prices? </a:t>
            </a:r>
          </a:p>
          <a:p>
            <a:pPr marL="342900" indent="-342900">
              <a:buFont typeface="+mj-lt"/>
              <a:buAutoNum type="arabicPeriod"/>
            </a:pPr>
            <a:r>
              <a:rPr lang="en-US" dirty="0"/>
              <a:t>What are the four types of market structure? </a:t>
            </a:r>
          </a:p>
          <a:p>
            <a:pPr marL="342900" indent="-342900">
              <a:buFont typeface="+mj-lt"/>
              <a:buAutoNum type="arabicPeriod"/>
            </a:pPr>
            <a:r>
              <a:rPr lang="en-US" dirty="0"/>
              <a:t>Which trends are reshaping the business, microeconomic, and macroeconomic environments and competitive arena?</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1. How do businesses and not-for-profit organizations help create our standard of living?</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Explain the concepts of revenue, costs, and profit. </a:t>
            </a:r>
          </a:p>
          <a:p>
            <a:pPr marL="457200" indent="-457200">
              <a:buAutoNum type="arabicPeriod"/>
            </a:pPr>
            <a:r>
              <a:rPr lang="en-US" sz="2800" dirty="0"/>
              <a:t>What are the five factors of production? </a:t>
            </a:r>
          </a:p>
          <a:p>
            <a:pPr marL="457200" indent="-457200">
              <a:buAutoNum type="arabicPeriod"/>
            </a:pPr>
            <a:r>
              <a:rPr lang="en-US" sz="2800" dirty="0"/>
              <a:t>What is the role of an entrepreneur in society.</a:t>
            </a:r>
          </a:p>
          <a:p>
            <a:pPr lvl="1"/>
            <a:endParaRPr lang="en-US" dirty="0"/>
          </a:p>
        </p:txBody>
      </p:sp>
    </p:spTree>
    <p:extLst>
      <p:ext uri="{BB962C8B-B14F-4D97-AF65-F5344CB8AC3E}">
        <p14:creationId xmlns:p14="http://schemas.microsoft.com/office/powerpoint/2010/main" val="1648461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2. What are the sectors of the business environment, and how do changes in them influence business decisions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Font typeface="+mj-lt"/>
              <a:buAutoNum type="arabicPeriod"/>
            </a:pPr>
            <a:r>
              <a:rPr lang="en-US" sz="2800" dirty="0"/>
              <a:t>Define the components of the internal and the external business environments. </a:t>
            </a:r>
          </a:p>
          <a:p>
            <a:pPr marL="457200" indent="-457200">
              <a:buFont typeface="+mj-lt"/>
              <a:buAutoNum type="arabicPeriod"/>
            </a:pPr>
            <a:r>
              <a:rPr lang="en-US" sz="2800" dirty="0"/>
              <a:t>What factors within the economic environment affect businesses?</a:t>
            </a:r>
          </a:p>
          <a:p>
            <a:pPr marL="457200" indent="-457200">
              <a:buFont typeface="+mj-lt"/>
              <a:buAutoNum type="arabicPeriod"/>
            </a:pPr>
            <a:r>
              <a:rPr lang="en-US" sz="2800" dirty="0"/>
              <a:t>Why do demographic shifts and technological developments create both challenges and new opportunities for business?</a:t>
            </a:r>
          </a:p>
          <a:p>
            <a:pPr lvl="1"/>
            <a:endParaRPr lang="en-US" dirty="0"/>
          </a:p>
        </p:txBody>
      </p:sp>
    </p:spTree>
    <p:extLst>
      <p:ext uri="{BB962C8B-B14F-4D97-AF65-F5344CB8AC3E}">
        <p14:creationId xmlns:p14="http://schemas.microsoft.com/office/powerpoint/2010/main" val="527292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3. What are the primary features of the world’s economic systems, and how are the three sectors of the U.S. economy linked? </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economics, and how can you benefit from understanding basic economic concepts? </a:t>
            </a:r>
          </a:p>
          <a:p>
            <a:pPr marL="457200" indent="-457200">
              <a:buAutoNum type="arabicPeriod"/>
            </a:pPr>
            <a:r>
              <a:rPr lang="en-US" sz="2800" dirty="0"/>
              <a:t>Compare and contrast the world’s major economic systems. Why is capitalism growing, communism declining, and socialism still popular? </a:t>
            </a:r>
          </a:p>
          <a:p>
            <a:pPr marL="457200" indent="-457200">
              <a:buAutoNum type="arabicPeriod"/>
            </a:pPr>
            <a:r>
              <a:rPr lang="en-US" sz="2800" dirty="0"/>
              <a:t>What is the difference between macroeconomics and microeconomics?</a:t>
            </a:r>
          </a:p>
          <a:p>
            <a:pPr lvl="1"/>
            <a:endParaRPr lang="en-US" dirty="0"/>
          </a:p>
        </p:txBody>
      </p:sp>
    </p:spTree>
    <p:extLst>
      <p:ext uri="{BB962C8B-B14F-4D97-AF65-F5344CB8AC3E}">
        <p14:creationId xmlns:p14="http://schemas.microsoft.com/office/powerpoint/2010/main" val="223666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4. How do economic growth, full employment, price stability, and inflation indicate a nation’s economic health?</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a business cycle? How do businesses adapt to periods of contraction and expansion? </a:t>
            </a:r>
          </a:p>
          <a:p>
            <a:pPr marL="457200" indent="-457200">
              <a:buAutoNum type="arabicPeriod"/>
            </a:pPr>
            <a:r>
              <a:rPr lang="en-US" sz="2800" dirty="0"/>
              <a:t>Why is full employment usually defined as a target percentage below 100 percent? </a:t>
            </a:r>
          </a:p>
          <a:p>
            <a:pPr marL="457200" indent="-457200">
              <a:buAutoNum type="arabicPeriod"/>
            </a:pPr>
            <a:r>
              <a:rPr lang="en-US" sz="2800" dirty="0"/>
              <a:t>What is the difference between demand-pull and cost-push inflation?</a:t>
            </a:r>
          </a:p>
          <a:p>
            <a:pPr lvl="1"/>
            <a:endParaRPr lang="en-US" dirty="0"/>
          </a:p>
        </p:txBody>
      </p:sp>
    </p:spTree>
    <p:extLst>
      <p:ext uri="{BB962C8B-B14F-4D97-AF65-F5344CB8AC3E}">
        <p14:creationId xmlns:p14="http://schemas.microsoft.com/office/powerpoint/2010/main" val="2425873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5. How does the government use monetary policy and fiscal policy to achieve its macroeconomic goals?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are the two kinds of monetary policy? </a:t>
            </a:r>
          </a:p>
          <a:p>
            <a:pPr marL="457200" indent="-457200">
              <a:buAutoNum type="arabicPeriod"/>
            </a:pPr>
            <a:r>
              <a:rPr lang="en-US" sz="2800" dirty="0"/>
              <a:t>What fiscal policy tools can the government use to achieve its macroeconomic goals? </a:t>
            </a:r>
          </a:p>
          <a:p>
            <a:pPr marL="457200" indent="-457200">
              <a:buAutoNum type="arabicPeriod"/>
            </a:pPr>
            <a:r>
              <a:rPr lang="en-US" sz="2800" dirty="0"/>
              <a:t>What problems can a large national debt present?</a:t>
            </a:r>
          </a:p>
          <a:p>
            <a:pPr lvl="1"/>
            <a:endParaRPr lang="en-US" dirty="0"/>
          </a:p>
        </p:txBody>
      </p:sp>
    </p:spTree>
    <p:extLst>
      <p:ext uri="{BB962C8B-B14F-4D97-AF65-F5344CB8AC3E}">
        <p14:creationId xmlns:p14="http://schemas.microsoft.com/office/powerpoint/2010/main" val="1116542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6. What are the basic microeconomic concepts of demand and supply, and how do they establish prices?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the relationship between prices and demand for a product?</a:t>
            </a:r>
          </a:p>
          <a:p>
            <a:pPr marL="457200" indent="-457200">
              <a:buAutoNum type="arabicPeriod"/>
            </a:pPr>
            <a:r>
              <a:rPr lang="en-US" sz="2800" dirty="0"/>
              <a:t> How is market equilibrium achieved? Describe the circumstances under which the price for gasoline would have returned to equilibrium in the United States after Hurricane Katrina. </a:t>
            </a:r>
          </a:p>
          <a:p>
            <a:pPr marL="457200" indent="-457200">
              <a:buAutoNum type="arabicPeriod"/>
            </a:pPr>
            <a:r>
              <a:rPr lang="en-US" sz="2800" dirty="0"/>
              <a:t>Draw a graph that shows an equilibrium point for supply and demand.</a:t>
            </a:r>
          </a:p>
          <a:p>
            <a:pPr lvl="1"/>
            <a:endParaRPr lang="en-US" dirty="0"/>
          </a:p>
        </p:txBody>
      </p:sp>
    </p:spTree>
    <p:extLst>
      <p:ext uri="{BB962C8B-B14F-4D97-AF65-F5344CB8AC3E}">
        <p14:creationId xmlns:p14="http://schemas.microsoft.com/office/powerpoint/2010/main" val="1913352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7. What are the four types of market structure?</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meant by market structure? </a:t>
            </a:r>
          </a:p>
          <a:p>
            <a:pPr marL="457200" indent="-457200">
              <a:buAutoNum type="arabicPeriod"/>
            </a:pPr>
            <a:r>
              <a:rPr lang="en-US" sz="2800" dirty="0"/>
              <a:t>Compare and contrast perfect competition and pure monopoly. Why is it rare to find perfect competition? </a:t>
            </a:r>
          </a:p>
          <a:p>
            <a:pPr marL="457200" indent="-457200">
              <a:buAutoNum type="arabicPeriod"/>
            </a:pPr>
            <a:r>
              <a:rPr lang="en-US" sz="2800" dirty="0"/>
              <a:t>How does an oligopoly differ from monopolistic competition?</a:t>
            </a:r>
          </a:p>
          <a:p>
            <a:pPr lvl="1"/>
            <a:endParaRPr lang="en-US" dirty="0"/>
          </a:p>
        </p:txBody>
      </p:sp>
    </p:spTree>
    <p:extLst>
      <p:ext uri="{BB962C8B-B14F-4D97-AF65-F5344CB8AC3E}">
        <p14:creationId xmlns:p14="http://schemas.microsoft.com/office/powerpoint/2010/main" val="2060648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8. Which trends are reshaping the business, microeconomic, and macroeconomic environments and competitive arena?</a:t>
            </a:r>
          </a:p>
        </p:txBody>
      </p:sp>
      <p:sp>
        <p:nvSpPr>
          <p:cNvPr id="3" name="Footer Placeholder 2"/>
          <p:cNvSpPr>
            <a:spLocks noGrp="1"/>
          </p:cNvSpPr>
          <p:nvPr>
            <p:ph type="ftr" sz="quarter" idx="10"/>
          </p:nvPr>
        </p:nvSpPr>
        <p:spPr/>
        <p:txBody>
          <a:bodyPr/>
          <a:lstStyle>
            <a:lvl1pPr algn="l">
              <a:defRPr/>
            </a:lvl1pPr>
          </a:lstStyle>
          <a:p>
            <a:r>
              <a:rPr lang="en-US" dirty="0"/>
              <a:t>This OpenStax ancillary resource is © Rice University under a CC BY 4.0 International license; it may be reproduced or modified but must be attributed to OpenStax, Rice University and any changes must be noted.</a:t>
            </a:r>
          </a:p>
          <a:p>
            <a:endParaRPr lang="en-US" dirty="0"/>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steps can companies take to benefit from the aging of their workers and to effectively manage a multigenerational workforce? </a:t>
            </a:r>
          </a:p>
          <a:p>
            <a:pPr marL="457200" indent="-457200">
              <a:buAutoNum type="arabicPeriod"/>
            </a:pPr>
            <a:r>
              <a:rPr lang="en-US" sz="2800" dirty="0"/>
              <a:t>Why is the increasing demand for energy worldwide a cause for concern? </a:t>
            </a:r>
          </a:p>
          <a:p>
            <a:pPr marL="457200" indent="-457200">
              <a:buAutoNum type="arabicPeriod"/>
            </a:pPr>
            <a:r>
              <a:rPr lang="en-US" sz="2800" dirty="0"/>
              <a:t>Describe several strategies that companies can use to remain competitive in the global economy.</a:t>
            </a:r>
          </a:p>
          <a:p>
            <a:pPr lvl="1"/>
            <a:endParaRPr lang="en-US" dirty="0"/>
          </a:p>
        </p:txBody>
      </p:sp>
    </p:spTree>
    <p:extLst>
      <p:ext uri="{BB962C8B-B14F-4D97-AF65-F5344CB8AC3E}">
        <p14:creationId xmlns:p14="http://schemas.microsoft.com/office/powerpoint/2010/main" val="36259632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7D0688DF-AF46-4A2D-9AA5-910E092B2A19}" type="datetime4">
              <a:rPr lang="en-US" smtClean="0"/>
              <a:pPr>
                <a:defRPr/>
              </a:pPr>
              <a:t>January 5, 2025</a:t>
            </a:fld>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421595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7D0688DF-AF46-4A2D-9AA5-910E092B2A19}" type="datetime4">
              <a:rPr lang="en-US" smtClean="0"/>
              <a:pPr>
                <a:defRPr/>
              </a:pPr>
              <a:t>January 5, 2025</a:t>
            </a:fld>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345524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125244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93" r:id="rId3"/>
    <p:sldLayoutId id="2147483691" r:id="rId4"/>
    <p:sldLayoutId id="2147483692" r:id="rId5"/>
    <p:sldLayoutId id="2147483696" r:id="rId6"/>
    <p:sldLayoutId id="2147483672" r:id="rId7"/>
    <p:sldLayoutId id="2147483673" r:id="rId8"/>
    <p:sldLayoutId id="2147483674" r:id="rId9"/>
    <p:sldLayoutId id="2147483675" r:id="rId10"/>
    <p:sldLayoutId id="2147483676" r:id="rId11"/>
    <p:sldLayoutId id="2147483677" r:id="rId12"/>
    <p:sldLayoutId id="2147483678" r:id="rId13"/>
    <p:sldLayoutId id="2147483652" r:id="rId14"/>
    <p:sldLayoutId id="2147483686" r:id="rId15"/>
    <p:sldLayoutId id="2147483687" r:id="rId16"/>
    <p:sldLayoutId id="2147483688" r:id="rId17"/>
    <p:sldLayoutId id="2147483689" r:id="rId18"/>
    <p:sldLayoutId id="2147483690" r:id="rId19"/>
    <p:sldLayoutId id="2147483694" r:id="rId20"/>
    <p:sldLayoutId id="2147483695" r:id="rId21"/>
    <p:sldLayoutId id="2147483697" r:id="rId22"/>
    <p:sldLayoutId id="2147483679" r:id="rId23"/>
    <p:sldLayoutId id="2147483680" r:id="rId24"/>
    <p:sldLayoutId id="2147483681" r:id="rId25"/>
    <p:sldLayoutId id="2147483682" r:id="rId26"/>
    <p:sldLayoutId id="2147483698" r:id="rId27"/>
  </p:sldLayoutIdLst>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image" Target="../media/image21.png"/><Relationship Id="rId3" Type="http://schemas.microsoft.com/office/2007/relationships/media" Target="../media/media3.mp3"/><Relationship Id="rId7" Type="http://schemas.microsoft.com/office/2007/relationships/media" Target="../media/media5.mp3"/><Relationship Id="rId12" Type="http://schemas.openxmlformats.org/officeDocument/2006/relationships/image" Target="../media/image20.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19.png"/><Relationship Id="rId5" Type="http://schemas.microsoft.com/office/2007/relationships/media" Target="../media/media4.mp3"/><Relationship Id="rId10" Type="http://schemas.openxmlformats.org/officeDocument/2006/relationships/image" Target="../media/image18.png"/><Relationship Id="rId4" Type="http://schemas.openxmlformats.org/officeDocument/2006/relationships/audio" Target="../media/media3.mp3"/><Relationship Id="rId9"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hyperlink" Target="https://www.usccb.org/beliefs-and-teachings/what-we-believe/catholic-social-teaching/seven-themes-of-catholic-social-teaching" TargetMode="Externa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9.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8" Type="http://schemas.openxmlformats.org/officeDocument/2006/relationships/audio" Target="../media/media11.mp3"/><Relationship Id="rId13" Type="http://schemas.openxmlformats.org/officeDocument/2006/relationships/image" Target="../media/image26.png"/><Relationship Id="rId3" Type="http://schemas.microsoft.com/office/2007/relationships/media" Target="../media/media9.mp3"/><Relationship Id="rId7" Type="http://schemas.microsoft.com/office/2007/relationships/media" Target="../media/media11.mp3"/><Relationship Id="rId12" Type="http://schemas.openxmlformats.org/officeDocument/2006/relationships/image" Target="../media/image25.png"/><Relationship Id="rId2" Type="http://schemas.openxmlformats.org/officeDocument/2006/relationships/audio" Target="../media/media8.mp3"/><Relationship Id="rId16" Type="http://schemas.openxmlformats.org/officeDocument/2006/relationships/image" Target="../media/image29.png"/><Relationship Id="rId1" Type="http://schemas.microsoft.com/office/2007/relationships/media" Target="../media/media8.mp3"/><Relationship Id="rId6" Type="http://schemas.openxmlformats.org/officeDocument/2006/relationships/audio" Target="../media/media10.mp3"/><Relationship Id="rId11" Type="http://schemas.openxmlformats.org/officeDocument/2006/relationships/slideLayout" Target="../slideLayouts/slideLayout33.xml"/><Relationship Id="rId5" Type="http://schemas.microsoft.com/office/2007/relationships/media" Target="../media/media10.mp3"/><Relationship Id="rId15" Type="http://schemas.openxmlformats.org/officeDocument/2006/relationships/image" Target="../media/image28.png"/><Relationship Id="rId10" Type="http://schemas.openxmlformats.org/officeDocument/2006/relationships/audio" Target="../media/media12.mp3"/><Relationship Id="rId4" Type="http://schemas.openxmlformats.org/officeDocument/2006/relationships/audio" Target="../media/media9.mp3"/><Relationship Id="rId9" Type="http://schemas.microsoft.com/office/2007/relationships/media" Target="../media/media12.mp3"/><Relationship Id="rId1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2373" y="174037"/>
            <a:ext cx="9144000" cy="1011237"/>
          </a:xfrm>
        </p:spPr>
        <p:txBody>
          <a:bodyPr/>
          <a:lstStyle/>
          <a:p>
            <a:r>
              <a:rPr lang="en-US" dirty="0"/>
              <a:t>Introduction to Business</a:t>
            </a:r>
          </a:p>
        </p:txBody>
      </p:sp>
      <p:sp>
        <p:nvSpPr>
          <p:cNvPr id="4" name="Text Placeholder 3"/>
          <p:cNvSpPr>
            <a:spLocks noGrp="1"/>
          </p:cNvSpPr>
          <p:nvPr>
            <p:ph type="body" sz="quarter" idx="14"/>
          </p:nvPr>
        </p:nvSpPr>
        <p:spPr>
          <a:xfrm>
            <a:off x="1524000" y="3525518"/>
            <a:ext cx="9815945" cy="1205346"/>
          </a:xfrm>
        </p:spPr>
        <p:txBody>
          <a:bodyPr>
            <a:normAutofit/>
          </a:bodyPr>
          <a:lstStyle/>
          <a:p>
            <a:endParaRPr lang="en-US" dirty="0"/>
          </a:p>
          <a:p>
            <a:endParaRPr lang="en-US" dirty="0"/>
          </a:p>
          <a:p>
            <a:endParaRPr lang="en-US" dirty="0"/>
          </a:p>
        </p:txBody>
      </p:sp>
      <p:sp>
        <p:nvSpPr>
          <p:cNvPr id="5" name="Text Placeholder 10"/>
          <p:cNvSpPr txBox="1">
            <a:spLocks/>
          </p:cNvSpPr>
          <p:nvPr/>
        </p:nvSpPr>
        <p:spPr>
          <a:xfrm>
            <a:off x="1162373" y="1185274"/>
            <a:ext cx="10476854" cy="443778"/>
          </a:xfrm>
          <a:prstGeom prst="rect">
            <a:avLst/>
          </a:prstGeom>
        </p:spPr>
        <p:txBody>
          <a:bodyPr vert="horz" lIns="91440" tIns="45720" rIns="91440" bIns="45720" rtlCol="0">
            <a:noAutofit/>
          </a:bodyPr>
          <a:lstStyle>
            <a:lvl1pPr marL="0" indent="0" algn="ctr">
              <a:buNone/>
              <a:defRPr lang="en-US" sz="2400" b="1" baseline="0" smtClean="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Chapter 2 MAKING ETHICAL DECISIONS AND MANAGING A SOCIALLY RESPONSIBLE BUSINESS</a:t>
            </a:r>
          </a:p>
        </p:txBody>
      </p:sp>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734134-E68A-CD6E-F4CB-78B56447FAC5}"/>
              </a:ext>
            </a:extLst>
          </p:cNvPr>
          <p:cNvSpPr>
            <a:spLocks noGrp="1"/>
          </p:cNvSpPr>
          <p:nvPr>
            <p:ph type="title"/>
          </p:nvPr>
        </p:nvSpPr>
        <p:spPr/>
        <p:txBody>
          <a:bodyPr>
            <a:normAutofit fontScale="90000"/>
          </a:bodyPr>
          <a:lstStyle/>
          <a:p>
            <a:r>
              <a:rPr lang="en-US" dirty="0"/>
              <a:t>A Guide to the Slides</a:t>
            </a:r>
          </a:p>
        </p:txBody>
      </p:sp>
      <p:sp>
        <p:nvSpPr>
          <p:cNvPr id="6" name="Content Placeholder 5">
            <a:extLst>
              <a:ext uri="{FF2B5EF4-FFF2-40B4-BE49-F238E27FC236}">
                <a16:creationId xmlns:a16="http://schemas.microsoft.com/office/drawing/2014/main" id="{5A97A8AE-944D-B647-1069-44B65F31CB26}"/>
              </a:ext>
            </a:extLst>
          </p:cNvPr>
          <p:cNvSpPr>
            <a:spLocks noGrp="1"/>
          </p:cNvSpPr>
          <p:nvPr>
            <p:ph idx="1"/>
          </p:nvPr>
        </p:nvSpPr>
        <p:spPr/>
        <p:txBody>
          <a:bodyPr/>
          <a:lstStyle/>
          <a:p>
            <a:r>
              <a:rPr lang="en-US" dirty="0"/>
              <a:t>These slides are designed to facilitate self-study.</a:t>
            </a:r>
          </a:p>
          <a:p>
            <a:r>
              <a:rPr lang="en-US" dirty="0"/>
              <a:t>They include a variety of audio clips that can be accessed by clicking on the outlined terms. For example, hover your mouse or click on the “Business” icon above. If you click on the play button, you’ll hear a definition of the word. You will find icons like these throughout the slides. </a:t>
            </a:r>
          </a:p>
          <a:p>
            <a:r>
              <a:rPr lang="en-US" dirty="0"/>
              <a:t>Use these slides as a review of the material in each chapter of the textbook and to provide context to many of the key terms.</a:t>
            </a:r>
          </a:p>
        </p:txBody>
      </p:sp>
      <p:pic>
        <p:nvPicPr>
          <p:cNvPr id="7" name="Business the express">
            <a:hlinkClick r:id="" action="ppaction://media"/>
            <a:extLst>
              <a:ext uri="{FF2B5EF4-FFF2-40B4-BE49-F238E27FC236}">
                <a16:creationId xmlns:a16="http://schemas.microsoft.com/office/drawing/2014/main" id="{61B1B4C6-B8A7-70C7-2979-9E9E3FD8F4F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7832725" y="558080"/>
            <a:ext cx="1118235" cy="468797"/>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286264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981201" y="241301"/>
            <a:ext cx="8062913" cy="658813"/>
          </a:xfrm>
        </p:spPr>
        <p:txBody>
          <a:bodyPr/>
          <a:lstStyle/>
          <a:p>
            <a:pPr>
              <a:defRPr/>
            </a:pPr>
            <a:r>
              <a:rPr lang="en-US" dirty="0"/>
              <a:t>Learning Outcomes</a:t>
            </a:r>
          </a:p>
        </p:txBody>
      </p:sp>
      <p:sp>
        <p:nvSpPr>
          <p:cNvPr id="8" name="Rectangle 7"/>
          <p:cNvSpPr/>
          <p:nvPr/>
        </p:nvSpPr>
        <p:spPr>
          <a:xfrm>
            <a:off x="1981200" y="1320802"/>
            <a:ext cx="8062912" cy="3108543"/>
          </a:xfrm>
          <a:prstGeom prst="rect">
            <a:avLst/>
          </a:prstGeom>
        </p:spPr>
        <p:txBody>
          <a:bodyPr wrap="square">
            <a:spAutoFit/>
          </a:bodyPr>
          <a:lstStyle/>
          <a:p>
            <a:pPr marL="342900" indent="-342900">
              <a:buFont typeface="+mj-lt"/>
              <a:buAutoNum type="arabicPeriod"/>
            </a:pPr>
            <a:r>
              <a:rPr lang="en-US" sz="2800" dirty="0"/>
              <a:t>What philosophies and concepts shape personal ethical standards?</a:t>
            </a:r>
          </a:p>
          <a:p>
            <a:pPr marL="342900" indent="-342900">
              <a:buFont typeface="+mj-lt"/>
              <a:buAutoNum type="arabicPeriod"/>
            </a:pPr>
            <a:r>
              <a:rPr lang="en-US" sz="2800" dirty="0"/>
              <a:t>How can organizations encourage ethical business behavior?</a:t>
            </a:r>
          </a:p>
          <a:p>
            <a:pPr marL="342900" indent="-342900">
              <a:buFont typeface="+mj-lt"/>
              <a:buAutoNum type="arabicPeriod"/>
            </a:pPr>
            <a:r>
              <a:rPr lang="en-US" sz="2800" dirty="0"/>
              <a:t>What is corporate social responsibility?</a:t>
            </a:r>
          </a:p>
          <a:p>
            <a:pPr marL="342900" indent="-342900">
              <a:buFont typeface="+mj-lt"/>
              <a:buAutoNum type="arabicPeriod"/>
            </a:pPr>
            <a:r>
              <a:rPr lang="en-US" sz="2800" dirty="0"/>
              <a:t>How do businesses meet their social responsibilities to various stakeholders?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8295-B590-F7C5-D2A8-3CE746094301}"/>
              </a:ext>
            </a:extLst>
          </p:cNvPr>
          <p:cNvSpPr>
            <a:spLocks noGrp="1"/>
          </p:cNvSpPr>
          <p:nvPr>
            <p:ph type="title"/>
          </p:nvPr>
        </p:nvSpPr>
        <p:spPr/>
        <p:txBody>
          <a:bodyPr>
            <a:normAutofit fontScale="90000"/>
          </a:bodyPr>
          <a:lstStyle/>
          <a:p>
            <a:r>
              <a:rPr lang="en-US" dirty="0"/>
              <a:t>Some Key Terms to start with</a:t>
            </a:r>
            <a:br>
              <a:rPr lang="en-US" dirty="0"/>
            </a:br>
            <a:r>
              <a:rPr lang="en-US" dirty="0"/>
              <a:t>(Click on a term to access an audio clip)</a:t>
            </a:r>
          </a:p>
        </p:txBody>
      </p:sp>
      <p:pic>
        <p:nvPicPr>
          <p:cNvPr id="7" name="Catholic_soc_teaching">
            <a:hlinkClick r:id="" action="ppaction://media"/>
            <a:extLst>
              <a:ext uri="{FF2B5EF4-FFF2-40B4-BE49-F238E27FC236}">
                <a16:creationId xmlns:a16="http://schemas.microsoft.com/office/drawing/2014/main" id="{3B014236-6340-CA57-AA0D-F6674A326153}"/>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a:stretch/>
        </p:blipFill>
        <p:spPr>
          <a:xfrm>
            <a:off x="7466965" y="1820675"/>
            <a:ext cx="2963204" cy="1133849"/>
          </a:xfrm>
          <a:prstGeom prst="rect">
            <a:avLst/>
          </a:prstGeom>
          <a:effectLst>
            <a:glow rad="228600">
              <a:schemeClr val="accent6">
                <a:satMod val="175000"/>
                <a:alpha val="40000"/>
              </a:schemeClr>
            </a:glow>
          </a:effectLst>
        </p:spPr>
      </p:pic>
      <p:pic>
        <p:nvPicPr>
          <p:cNvPr id="10" name="Corporate Social Res">
            <a:hlinkClick r:id="" action="ppaction://media"/>
            <a:extLst>
              <a:ext uri="{FF2B5EF4-FFF2-40B4-BE49-F238E27FC236}">
                <a16:creationId xmlns:a16="http://schemas.microsoft.com/office/drawing/2014/main" id="{21FBADBF-9CD5-2D54-3A10-03BA6E7F8CFD}"/>
              </a:ext>
            </a:extLst>
          </p:cNvPr>
          <p:cNvPicPr>
            <a:picLocks noChangeAspect="1"/>
          </p:cNvPicPr>
          <p:nvPr>
            <a:audioFile r:link="rId4"/>
            <p:extLst>
              <p:ext uri="{DAA4B4D4-6D71-4841-9C94-3DE7FCFB9230}">
                <p14:media xmlns:p14="http://schemas.microsoft.com/office/powerpoint/2010/main" r:embed="rId3"/>
              </p:ext>
            </p:extLst>
          </p:nvPr>
        </p:nvPicPr>
        <p:blipFill>
          <a:blip r:embed="rId11"/>
          <a:srcRect/>
          <a:stretch/>
        </p:blipFill>
        <p:spPr>
          <a:xfrm>
            <a:off x="2204085" y="1610617"/>
            <a:ext cx="4041831" cy="504073"/>
          </a:xfrm>
          <a:prstGeom prst="rect">
            <a:avLst/>
          </a:prstGeom>
          <a:effectLst>
            <a:glow rad="228600">
              <a:schemeClr val="accent6">
                <a:satMod val="175000"/>
                <a:alpha val="40000"/>
              </a:schemeClr>
            </a:glow>
          </a:effectLst>
        </p:spPr>
      </p:pic>
      <p:pic>
        <p:nvPicPr>
          <p:cNvPr id="11" name="Ethics the term Ethi">
            <a:hlinkClick r:id="" action="ppaction://media"/>
            <a:extLst>
              <a:ext uri="{FF2B5EF4-FFF2-40B4-BE49-F238E27FC236}">
                <a16:creationId xmlns:a16="http://schemas.microsoft.com/office/drawing/2014/main" id="{6591AFF2-0835-BBF9-46D5-BA98F676D8D7}"/>
              </a:ext>
            </a:extLst>
          </p:cNvPr>
          <p:cNvPicPr>
            <a:picLocks noChangeAspect="1"/>
          </p:cNvPicPr>
          <p:nvPr>
            <a:audioFile r:link="rId6"/>
            <p:extLst>
              <p:ext uri="{DAA4B4D4-6D71-4841-9C94-3DE7FCFB9230}">
                <p14:media xmlns:p14="http://schemas.microsoft.com/office/powerpoint/2010/main" r:embed="rId5"/>
              </p:ext>
            </p:extLst>
          </p:nvPr>
        </p:nvPicPr>
        <p:blipFill>
          <a:blip r:embed="rId12"/>
          <a:srcRect/>
          <a:stretch/>
        </p:blipFill>
        <p:spPr>
          <a:xfrm>
            <a:off x="4063365" y="2573921"/>
            <a:ext cx="1057275" cy="582034"/>
          </a:xfrm>
          <a:prstGeom prst="rect">
            <a:avLst/>
          </a:prstGeom>
          <a:effectLst>
            <a:glow rad="228600">
              <a:schemeClr val="accent6">
                <a:satMod val="175000"/>
                <a:alpha val="40000"/>
              </a:schemeClr>
            </a:glow>
          </a:effectLst>
        </p:spPr>
      </p:pic>
      <p:pic>
        <p:nvPicPr>
          <p:cNvPr id="12" name="Justice the word or ">
            <a:hlinkClick r:id="" action="ppaction://media"/>
            <a:extLst>
              <a:ext uri="{FF2B5EF4-FFF2-40B4-BE49-F238E27FC236}">
                <a16:creationId xmlns:a16="http://schemas.microsoft.com/office/drawing/2014/main" id="{B59DB8EF-B9B1-6C4A-6250-A5B4C2463277}"/>
              </a:ext>
            </a:extLst>
          </p:cNvPr>
          <p:cNvPicPr>
            <a:picLocks noChangeAspect="1"/>
          </p:cNvPicPr>
          <p:nvPr>
            <a:audioFile r:link="rId8"/>
            <p:extLst>
              <p:ext uri="{DAA4B4D4-6D71-4841-9C94-3DE7FCFB9230}">
                <p14:media xmlns:p14="http://schemas.microsoft.com/office/powerpoint/2010/main" r:embed="rId7"/>
              </p:ext>
            </p:extLst>
          </p:nvPr>
        </p:nvPicPr>
        <p:blipFill>
          <a:blip r:embed="rId13"/>
          <a:srcRect/>
          <a:stretch/>
        </p:blipFill>
        <p:spPr>
          <a:xfrm>
            <a:off x="6338888" y="3429000"/>
            <a:ext cx="1525815" cy="780814"/>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93413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1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976"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408"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17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7"/>
                </p:tgtEl>
              </p:cMediaNode>
            </p:audio>
            <p:audio>
              <p:cMediaNode vol="80000">
                <p:cTn id="20" fill="hold" display="0">
                  <p:stCondLst>
                    <p:cond delay="indefinite"/>
                  </p:stCondLst>
                  <p:endCondLst>
                    <p:cond evt="onStopAudio" delay="0">
                      <p:tgtEl>
                        <p:sldTgt/>
                      </p:tgtEl>
                    </p:cond>
                  </p:endCondLst>
                </p:cTn>
                <p:tgtEl>
                  <p:spTgt spid="10"/>
                </p:tgtEl>
              </p:cMediaNode>
            </p:audio>
            <p:audio>
              <p:cMediaNode vol="80000">
                <p:cTn id="21" fill="hold" display="0">
                  <p:stCondLst>
                    <p:cond delay="indefinite"/>
                  </p:stCondLst>
                  <p:endCondLst>
                    <p:cond evt="onStopAudio" delay="0">
                      <p:tgtEl>
                        <p:sldTgt/>
                      </p:tgtEl>
                    </p:cond>
                  </p:endCondLst>
                </p:cTn>
                <p:tgtEl>
                  <p:spTgt spid="11"/>
                </p:tgtEl>
              </p:cMediaNode>
            </p:audio>
            <p:audio>
              <p:cMediaNode vol="80000">
                <p:cTn id="22"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BC416-B02E-714B-56A4-C8F4235B449F}"/>
              </a:ext>
            </a:extLst>
          </p:cNvPr>
          <p:cNvSpPr>
            <a:spLocks noGrp="1"/>
          </p:cNvSpPr>
          <p:nvPr>
            <p:ph type="title"/>
          </p:nvPr>
        </p:nvSpPr>
        <p:spPr/>
        <p:txBody>
          <a:bodyPr/>
          <a:lstStyle/>
          <a:p>
            <a:r>
              <a:rPr lang="en-US" dirty="0"/>
              <a:t>Ethics and Business</a:t>
            </a:r>
          </a:p>
        </p:txBody>
      </p:sp>
      <p:sp>
        <p:nvSpPr>
          <p:cNvPr id="3" name="Picture Placeholder 2">
            <a:extLst>
              <a:ext uri="{FF2B5EF4-FFF2-40B4-BE49-F238E27FC236}">
                <a16:creationId xmlns:a16="http://schemas.microsoft.com/office/drawing/2014/main" id="{12280771-0C5E-F875-C776-E9240550D98B}"/>
              </a:ext>
            </a:extLst>
          </p:cNvPr>
          <p:cNvSpPr>
            <a:spLocks noGrp="1"/>
          </p:cNvSpPr>
          <p:nvPr>
            <p:ph type="pic" sz="quarter" idx="13"/>
          </p:nvPr>
        </p:nvSpPr>
        <p:spPr>
          <a:xfrm>
            <a:off x="609599" y="1122387"/>
            <a:ext cx="10750551" cy="4564429"/>
          </a:xfrm>
        </p:spPr>
        <p:txBody>
          <a:bodyPr/>
          <a:lstStyle/>
          <a:p>
            <a:r>
              <a:rPr lang="en-US" dirty="0"/>
              <a:t>Ethics are basically the framework for deciding what is right or wrong. </a:t>
            </a:r>
          </a:p>
          <a:p>
            <a:r>
              <a:rPr lang="en-US" dirty="0"/>
              <a:t>They include how we treat other people, our level of honesty, and our responsibilities as individuals and businesses.</a:t>
            </a:r>
          </a:p>
          <a:p>
            <a:pPr lvl="1"/>
            <a:r>
              <a:rPr lang="en-US" dirty="0"/>
              <a:t>For instance:</a:t>
            </a:r>
          </a:p>
          <a:p>
            <a:pPr lvl="2"/>
            <a:r>
              <a:rPr lang="en-US" dirty="0"/>
              <a:t>is a business responsible for ensuring that everything it sells is safe for users, or should consumer’s have that responsibility?</a:t>
            </a:r>
          </a:p>
          <a:p>
            <a:pPr lvl="2"/>
            <a:r>
              <a:rPr lang="en-US" dirty="0"/>
              <a:t>is a business responsible for charging fair prices, or is it OK to charge whatever people are willing to pay?</a:t>
            </a:r>
          </a:p>
          <a:p>
            <a:r>
              <a:rPr lang="en-US" dirty="0"/>
              <a:t>We all have our own ethical frameworks.</a:t>
            </a:r>
          </a:p>
          <a:p>
            <a:r>
              <a:rPr lang="en-US" dirty="0"/>
              <a:t>The ethics of the business are a critical component of the brand.</a:t>
            </a:r>
          </a:p>
        </p:txBody>
      </p:sp>
    </p:spTree>
    <p:extLst>
      <p:ext uri="{BB962C8B-B14F-4D97-AF65-F5344CB8AC3E}">
        <p14:creationId xmlns:p14="http://schemas.microsoft.com/office/powerpoint/2010/main" val="181507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3621-8D59-65B1-5EC4-FD0AB311BAC7}"/>
              </a:ext>
            </a:extLst>
          </p:cNvPr>
          <p:cNvSpPr>
            <a:spLocks noGrp="1"/>
          </p:cNvSpPr>
          <p:nvPr>
            <p:ph type="title"/>
          </p:nvPr>
        </p:nvSpPr>
        <p:spPr/>
        <p:txBody>
          <a:bodyPr/>
          <a:lstStyle/>
          <a:p>
            <a:r>
              <a:rPr lang="en-US" dirty="0"/>
              <a:t>Catholic Social Teaching</a:t>
            </a:r>
          </a:p>
        </p:txBody>
      </p:sp>
      <p:sp>
        <p:nvSpPr>
          <p:cNvPr id="3" name="Picture Placeholder 2">
            <a:extLst>
              <a:ext uri="{FF2B5EF4-FFF2-40B4-BE49-F238E27FC236}">
                <a16:creationId xmlns:a16="http://schemas.microsoft.com/office/drawing/2014/main" id="{1CC4EB81-04E2-3686-8E36-6613992284AA}"/>
              </a:ext>
            </a:extLst>
          </p:cNvPr>
          <p:cNvSpPr>
            <a:spLocks noGrp="1"/>
          </p:cNvSpPr>
          <p:nvPr>
            <p:ph type="pic" sz="quarter" idx="13"/>
          </p:nvPr>
        </p:nvSpPr>
        <p:spPr>
          <a:xfrm>
            <a:off x="609599" y="1122387"/>
            <a:ext cx="10750551" cy="4702216"/>
          </a:xfrm>
        </p:spPr>
        <p:txBody>
          <a:bodyPr>
            <a:normAutofit fontScale="92500" lnSpcReduction="10000"/>
          </a:bodyPr>
          <a:lstStyle/>
          <a:p>
            <a:pPr marL="0" indent="0">
              <a:buNone/>
            </a:pPr>
            <a:r>
              <a:rPr lang="en-US"/>
              <a:t>There are slides </a:t>
            </a:r>
            <a:r>
              <a:rPr lang="en-US" dirty="0"/>
              <a:t>in your learning module on Catholic Social Teaching that augment the textbook.</a:t>
            </a:r>
          </a:p>
          <a:p>
            <a:pPr marL="0" indent="0">
              <a:buNone/>
            </a:pPr>
            <a:endParaRPr lang="en-US" dirty="0"/>
          </a:p>
          <a:p>
            <a:pPr marL="0" indent="0">
              <a:buNone/>
            </a:pPr>
            <a:r>
              <a:rPr lang="en-US" dirty="0"/>
              <a:t>Catholic social teaching is the label given to the teachings of the Church that have created a body of wisdom on how to create a just, functional, and holy society. </a:t>
            </a:r>
          </a:p>
          <a:p>
            <a:pPr marL="0" indent="0">
              <a:buNone/>
            </a:pPr>
            <a:endParaRPr lang="en-US" dirty="0"/>
          </a:p>
          <a:p>
            <a:pPr marL="0" indent="0">
              <a:buNone/>
            </a:pPr>
            <a:r>
              <a:rPr lang="en-US" dirty="0"/>
              <a:t>These themes not only provide a framework for how to live according to God’s direction, but also provide a great framework for developing businesses that create a just society.</a:t>
            </a:r>
          </a:p>
          <a:p>
            <a:pPr marL="0" indent="0">
              <a:buNone/>
            </a:pPr>
            <a:endParaRPr lang="en-US" dirty="0"/>
          </a:p>
          <a:p>
            <a:pPr marL="0" indent="0">
              <a:buNone/>
            </a:pPr>
            <a:r>
              <a:rPr lang="en-US" dirty="0"/>
              <a:t>You can </a:t>
            </a:r>
            <a:r>
              <a:rPr lang="en-US" dirty="0">
                <a:hlinkClick r:id="rId2"/>
              </a:rPr>
              <a:t>find a discussion here</a:t>
            </a:r>
            <a:r>
              <a:rPr lang="en-US" dirty="0"/>
              <a:t>.</a:t>
            </a:r>
          </a:p>
        </p:txBody>
      </p:sp>
    </p:spTree>
    <p:extLst>
      <p:ext uri="{BB962C8B-B14F-4D97-AF65-F5344CB8AC3E}">
        <p14:creationId xmlns:p14="http://schemas.microsoft.com/office/powerpoint/2010/main" val="2219154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How are individual business ethics formed?</a:t>
            </a:r>
          </a:p>
          <a:p>
            <a:pPr marL="514350" indent="-514350">
              <a:buFont typeface="+mj-lt"/>
              <a:buAutoNum type="arabicPeriod"/>
            </a:pPr>
            <a:r>
              <a:rPr lang="en-US" sz="3200" dirty="0"/>
              <a:t>What is utilitarianism?</a:t>
            </a:r>
          </a:p>
          <a:p>
            <a:pPr marL="514350" indent="-514350">
              <a:buFont typeface="+mj-lt"/>
              <a:buAutoNum type="arabicPeriod"/>
            </a:pPr>
            <a:r>
              <a:rPr lang="en-US" sz="3200" dirty="0"/>
              <a:t>How can you recognize unethical activities?</a:t>
            </a:r>
          </a:p>
        </p:txBody>
      </p:sp>
      <p:pic>
        <p:nvPicPr>
          <p:cNvPr id="3" name="Utilitarianism the t">
            <a:hlinkClick r:id="" action="ppaction://media"/>
            <a:extLst>
              <a:ext uri="{FF2B5EF4-FFF2-40B4-BE49-F238E27FC236}">
                <a16:creationId xmlns:a16="http://schemas.microsoft.com/office/drawing/2014/main" id="{D7558322-9575-4FA3-09A7-43EF36FB3E5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8081158" y="1507803"/>
            <a:ext cx="3266736" cy="997402"/>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What is the role of top management in organizational ethics?</a:t>
            </a:r>
          </a:p>
          <a:p>
            <a:pPr marL="514350" indent="-514350">
              <a:buFont typeface="+mj-lt"/>
              <a:buAutoNum type="arabicPeriod"/>
            </a:pPr>
            <a:r>
              <a:rPr lang="en-US" sz="3200" dirty="0"/>
              <a:t>What is a code of ethics?</a:t>
            </a:r>
          </a:p>
        </p:txBody>
      </p:sp>
      <p:pic>
        <p:nvPicPr>
          <p:cNvPr id="3" name="Code of Ethics the w">
            <a:hlinkClick r:id="" action="ppaction://media"/>
            <a:extLst>
              <a:ext uri="{FF2B5EF4-FFF2-40B4-BE49-F238E27FC236}">
                <a16:creationId xmlns:a16="http://schemas.microsoft.com/office/drawing/2014/main" id="{3E075696-4164-81A4-25A6-427CDF2F280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7460088" y="3908121"/>
            <a:ext cx="3217127" cy="903775"/>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2.4 The Pyramid of Corporate Social Responsibility</a:t>
            </a:r>
          </a:p>
        </p:txBody>
      </p:sp>
      <p:pic>
        <p:nvPicPr>
          <p:cNvPr id="2050" name="Picture 2" descr="The base of the pyramid is labeled, Economic Responsibility, and the description is as follows. Because a corporation must be profitable to survive, its economic responsibilities form the base of the pyramid. The next level up in the pyramid is labeled Legal Responsibilities, and the description is as follows. Corporations must, of course, follow the law. The second level of the pyramid recognizes that legal considerations are also necessary for a corporation's success. The next level up in the pyramid is labeled, Ethical Responsibilities, and the description is as follows. Resting on the foundation set by economic and legal responsibilities are ethical responsibilities. A corporation can turn its attention to ethical matters only after ensuring its economic and legal position. The highest level of the pyramid, forming the peak, is labeled Philanthropic Responsibilities, and the description is as follows. The highest level of the pyramid, philanthropic responsibilities can be considered only after economic, legal, and ethical responsibilities."/>
          <p:cNvPicPr>
            <a:picLocks noChangeAspect="1" noChangeArrowheads="1"/>
          </p:cNvPicPr>
          <p:nvPr/>
        </p:nvPicPr>
        <p:blipFill>
          <a:blip r:embed="rId4"/>
          <a:srcRect/>
          <a:stretch>
            <a:fillRect/>
          </a:stretch>
        </p:blipFill>
        <p:spPr bwMode="auto">
          <a:xfrm>
            <a:off x="2328068" y="1169987"/>
            <a:ext cx="7535863" cy="5688013"/>
          </a:xfrm>
          <a:prstGeom prst="rect">
            <a:avLst/>
          </a:prstGeom>
          <a:noFill/>
          <a:ln w="9525">
            <a:noFill/>
            <a:miter lim="800000"/>
            <a:headEnd/>
            <a:tailEnd/>
          </a:ln>
          <a:effectLst/>
        </p:spPr>
      </p:pic>
      <p:pic>
        <p:nvPicPr>
          <p:cNvPr id="3" name="Corporate Social Res">
            <a:hlinkClick r:id="" action="ppaction://media"/>
            <a:extLst>
              <a:ext uri="{FF2B5EF4-FFF2-40B4-BE49-F238E27FC236}">
                <a16:creationId xmlns:a16="http://schemas.microsoft.com/office/drawing/2014/main" id="{99941928-FB13-B323-CEF5-68164C9BE23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609600" y="1169987"/>
            <a:ext cx="4041831" cy="504073"/>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263047"/>
            <a:ext cx="9144000" cy="1722916"/>
          </a:xfrm>
        </p:spPr>
        <p:txBody>
          <a:bodyPr>
            <a:normAutofit fontScale="90000"/>
          </a:bodyPr>
          <a:lstStyle/>
          <a:p>
            <a:r>
              <a:rPr lang="en-US" dirty="0">
                <a:ea typeface="+mj-lt"/>
                <a:cs typeface="+mj-lt"/>
              </a:rPr>
              <a:t>Thought Exercise</a:t>
            </a:r>
            <a:br>
              <a:rPr lang="en-US" dirty="0">
                <a:ea typeface="+mj-lt"/>
                <a:cs typeface="+mj-lt"/>
              </a:rPr>
            </a:br>
            <a:r>
              <a:rPr lang="en-US" dirty="0">
                <a:ea typeface="+mj-lt"/>
                <a:cs typeface="+mj-lt"/>
              </a:rPr>
              <a:t>Code of Ethics</a:t>
            </a:r>
            <a:endParaRPr lang="en-US" dirty="0"/>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a:bodyPr>
          <a:lstStyle/>
          <a:p>
            <a:pPr algn="l"/>
            <a:r>
              <a:rPr lang="en-US" sz="2800" dirty="0">
                <a:ea typeface="+mn-lt"/>
                <a:cs typeface="+mn-lt"/>
              </a:rPr>
              <a:t>The text indicates that some people believe that formal codes do help influence better behavior, but that others think that they are little more than public relations gimmicks. If senior management abides by the code of ethics and regularly emphasizes the code to employees, do you think this will likely have a positive influence on behavior? </a:t>
            </a:r>
            <a:endParaRPr lang="en-US" dirty="0">
              <a:cs typeface="Calibri" panose="020F0502020204030204"/>
            </a:endParaRPr>
          </a:p>
          <a:p>
            <a:endParaRPr lang="en-US" sz="1800" dirty="0">
              <a:cs typeface="Calibri"/>
            </a:endParaRPr>
          </a:p>
        </p:txBody>
      </p:sp>
    </p:spTree>
    <p:extLst>
      <p:ext uri="{BB962C8B-B14F-4D97-AF65-F5344CB8AC3E}">
        <p14:creationId xmlns:p14="http://schemas.microsoft.com/office/powerpoint/2010/main" val="4038937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What is Corporate Social Responsibility?</a:t>
            </a:r>
          </a:p>
          <a:p>
            <a:pPr marL="514350" indent="-514350">
              <a:buFont typeface="+mj-lt"/>
              <a:buAutoNum type="arabicPeriod"/>
            </a:pPr>
            <a:r>
              <a:rPr lang="en-US" sz="3200" dirty="0"/>
              <a:t>What are the four components of social responsibility?</a:t>
            </a:r>
          </a:p>
          <a:p>
            <a:pPr marL="514350" indent="-514350">
              <a:buFont typeface="+mj-lt"/>
              <a:buAutoNum type="arabicPeriod"/>
            </a:pPr>
            <a:r>
              <a:rPr lang="en-US" sz="3200" dirty="0"/>
              <a:t>Give an example of legal but irresponsible behavior.</a:t>
            </a:r>
          </a:p>
        </p:txBody>
      </p:sp>
      <p:pic>
        <p:nvPicPr>
          <p:cNvPr id="3" name="Corporate Social Res">
            <a:hlinkClick r:id="" action="ppaction://media"/>
            <a:extLst>
              <a:ext uri="{FF2B5EF4-FFF2-40B4-BE49-F238E27FC236}">
                <a16:creationId xmlns:a16="http://schemas.microsoft.com/office/drawing/2014/main" id="{EE784AAC-E45B-EF10-2799-54F47CE611D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7311025" y="1823507"/>
            <a:ext cx="4041831" cy="504073"/>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41218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How do businesses carry out their social responsibilities to consumers?</a:t>
            </a:r>
          </a:p>
          <a:p>
            <a:pPr marL="514350" indent="-514350">
              <a:buFont typeface="+mj-lt"/>
              <a:buAutoNum type="arabicPeriod"/>
            </a:pPr>
            <a:r>
              <a:rPr lang="en-US" sz="3200" dirty="0"/>
              <a:t>What is corporate philanthropy?</a:t>
            </a:r>
          </a:p>
          <a:p>
            <a:pPr marL="514350" indent="-514350">
              <a:buFont typeface="+mj-lt"/>
              <a:buAutoNum type="arabicPeriod"/>
            </a:pPr>
            <a:r>
              <a:rPr lang="en-US" sz="3200" dirty="0"/>
              <a:t>Is a company’s only responsibility to its investors to make a profit? Why or why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E04B-E010-019C-832C-ABCCCF27DF63}"/>
              </a:ext>
            </a:extLst>
          </p:cNvPr>
          <p:cNvSpPr>
            <a:spLocks noGrp="1"/>
          </p:cNvSpPr>
          <p:nvPr>
            <p:ph type="title"/>
          </p:nvPr>
        </p:nvSpPr>
        <p:spPr/>
        <p:txBody>
          <a:bodyPr/>
          <a:lstStyle/>
          <a:p>
            <a:r>
              <a:rPr lang="en-US" dirty="0"/>
              <a:t>Additional Terms</a:t>
            </a:r>
          </a:p>
        </p:txBody>
      </p:sp>
      <p:pic>
        <p:nvPicPr>
          <p:cNvPr id="5" name="Strategic Giving the">
            <a:hlinkClick r:id="" action="ppaction://media"/>
            <a:extLst>
              <a:ext uri="{FF2B5EF4-FFF2-40B4-BE49-F238E27FC236}">
                <a16:creationId xmlns:a16="http://schemas.microsoft.com/office/drawing/2014/main" id="{EDE27E90-8FF6-A028-0797-24999D22D52B}"/>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a:stretch/>
        </p:blipFill>
        <p:spPr>
          <a:xfrm>
            <a:off x="6096000" y="1144303"/>
            <a:ext cx="4000148" cy="1092770"/>
          </a:xfrm>
          <a:prstGeom prst="rect">
            <a:avLst/>
          </a:prstGeom>
          <a:effectLst>
            <a:glow rad="228600">
              <a:schemeClr val="accent6">
                <a:satMod val="175000"/>
                <a:alpha val="40000"/>
              </a:schemeClr>
            </a:glow>
          </a:effectLst>
        </p:spPr>
      </p:pic>
      <p:pic>
        <p:nvPicPr>
          <p:cNvPr id="6" name="Corporate Philanthro">
            <a:hlinkClick r:id="" action="ppaction://media"/>
            <a:extLst>
              <a:ext uri="{FF2B5EF4-FFF2-40B4-BE49-F238E27FC236}">
                <a16:creationId xmlns:a16="http://schemas.microsoft.com/office/drawing/2014/main" id="{44320DB5-46D7-58FD-4E79-CCC8251FA6B6}"/>
              </a:ext>
            </a:extLst>
          </p:cNvPr>
          <p:cNvPicPr>
            <a:picLocks noChangeAspect="1"/>
          </p:cNvPicPr>
          <p:nvPr>
            <a:audioFile r:link="rId4"/>
            <p:extLst>
              <p:ext uri="{DAA4B4D4-6D71-4841-9C94-3DE7FCFB9230}">
                <p14:media xmlns:p14="http://schemas.microsoft.com/office/powerpoint/2010/main" r:embed="rId3"/>
              </p:ext>
            </p:extLst>
          </p:nvPr>
        </p:nvPicPr>
        <p:blipFill>
          <a:blip r:embed="rId13"/>
          <a:srcRect/>
          <a:stretch/>
        </p:blipFill>
        <p:spPr>
          <a:xfrm>
            <a:off x="5411151" y="3726788"/>
            <a:ext cx="4440522" cy="840301"/>
          </a:xfrm>
          <a:prstGeom prst="rect">
            <a:avLst/>
          </a:prstGeom>
          <a:effectLst>
            <a:glow rad="228600">
              <a:schemeClr val="accent6">
                <a:satMod val="175000"/>
                <a:alpha val="40000"/>
              </a:schemeClr>
            </a:glow>
          </a:effectLst>
        </p:spPr>
      </p:pic>
      <p:pic>
        <p:nvPicPr>
          <p:cNvPr id="7" name="Ethical Issue the ex">
            <a:hlinkClick r:id="" action="ppaction://media"/>
            <a:extLst>
              <a:ext uri="{FF2B5EF4-FFF2-40B4-BE49-F238E27FC236}">
                <a16:creationId xmlns:a16="http://schemas.microsoft.com/office/drawing/2014/main" id="{CC7A22D5-6DC4-2076-7560-9725A7F69599}"/>
              </a:ext>
            </a:extLst>
          </p:cNvPr>
          <p:cNvPicPr>
            <a:picLocks noChangeAspect="1"/>
          </p:cNvPicPr>
          <p:nvPr>
            <a:audioFile r:link="rId6"/>
            <p:extLst>
              <p:ext uri="{DAA4B4D4-6D71-4841-9C94-3DE7FCFB9230}">
                <p14:media xmlns:p14="http://schemas.microsoft.com/office/powerpoint/2010/main" r:embed="rId5"/>
              </p:ext>
            </p:extLst>
          </p:nvPr>
        </p:nvPicPr>
        <p:blipFill>
          <a:blip r:embed="rId14"/>
          <a:srcRect/>
          <a:stretch/>
        </p:blipFill>
        <p:spPr>
          <a:xfrm>
            <a:off x="1511537" y="4817661"/>
            <a:ext cx="2174779" cy="679226"/>
          </a:xfrm>
          <a:prstGeom prst="rect">
            <a:avLst/>
          </a:prstGeom>
          <a:effectLst>
            <a:glow rad="228600">
              <a:schemeClr val="accent6">
                <a:satMod val="175000"/>
                <a:alpha val="40000"/>
              </a:schemeClr>
            </a:glow>
          </a:effectLst>
        </p:spPr>
      </p:pic>
      <p:pic>
        <p:nvPicPr>
          <p:cNvPr id="8" name="Stakeholders the exp">
            <a:hlinkClick r:id="" action="ppaction://media"/>
            <a:extLst>
              <a:ext uri="{FF2B5EF4-FFF2-40B4-BE49-F238E27FC236}">
                <a16:creationId xmlns:a16="http://schemas.microsoft.com/office/drawing/2014/main" id="{DEDBB58F-53E9-8CC6-CEAC-A62FE1AD6CB0}"/>
              </a:ext>
            </a:extLst>
          </p:cNvPr>
          <p:cNvPicPr>
            <a:picLocks noChangeAspect="1"/>
          </p:cNvPicPr>
          <p:nvPr>
            <a:audioFile r:link="rId8"/>
            <p:extLst>
              <p:ext uri="{DAA4B4D4-6D71-4841-9C94-3DE7FCFB9230}">
                <p14:media xmlns:p14="http://schemas.microsoft.com/office/powerpoint/2010/main" r:embed="rId7"/>
              </p:ext>
            </p:extLst>
          </p:nvPr>
        </p:nvPicPr>
        <p:blipFill>
          <a:blip r:embed="rId15"/>
          <a:srcRect/>
          <a:stretch/>
        </p:blipFill>
        <p:spPr>
          <a:xfrm>
            <a:off x="763715" y="1927605"/>
            <a:ext cx="3303339" cy="1034666"/>
          </a:xfrm>
          <a:prstGeom prst="rect">
            <a:avLst/>
          </a:prstGeom>
          <a:effectLst>
            <a:glow rad="228600">
              <a:schemeClr val="accent6">
                <a:satMod val="175000"/>
                <a:alpha val="40000"/>
              </a:schemeClr>
            </a:glow>
          </a:effectLst>
        </p:spPr>
      </p:pic>
      <p:pic>
        <p:nvPicPr>
          <p:cNvPr id="9" name="Social Investing the">
            <a:hlinkClick r:id="" action="ppaction://media"/>
            <a:extLst>
              <a:ext uri="{FF2B5EF4-FFF2-40B4-BE49-F238E27FC236}">
                <a16:creationId xmlns:a16="http://schemas.microsoft.com/office/drawing/2014/main" id="{D3EDC19C-A150-6B69-1891-51C613AA2D43}"/>
              </a:ext>
            </a:extLst>
          </p:cNvPr>
          <p:cNvPicPr>
            <a:picLocks noChangeAspect="1"/>
          </p:cNvPicPr>
          <p:nvPr>
            <a:audioFile r:link="rId10"/>
            <p:extLst>
              <p:ext uri="{DAA4B4D4-6D71-4841-9C94-3DE7FCFB9230}">
                <p14:media xmlns:p14="http://schemas.microsoft.com/office/powerpoint/2010/main" r:embed="rId9"/>
              </p:ext>
            </p:extLst>
          </p:nvPr>
        </p:nvPicPr>
        <p:blipFill>
          <a:blip r:embed="rId16"/>
          <a:srcRect/>
          <a:stretch/>
        </p:blipFill>
        <p:spPr>
          <a:xfrm>
            <a:off x="515250" y="3424656"/>
            <a:ext cx="3857238" cy="1022966"/>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412467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3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176"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640"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416"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79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5"/>
                </p:tgtEl>
              </p:cMediaNode>
            </p:audio>
            <p:audio>
              <p:cMediaNode vol="80000">
                <p:cTn id="24" fill="hold" display="0">
                  <p:stCondLst>
                    <p:cond delay="indefinite"/>
                  </p:stCondLst>
                  <p:endCondLst>
                    <p:cond evt="onStopAudio" delay="0">
                      <p:tgtEl>
                        <p:sldTgt/>
                      </p:tgtEl>
                    </p:cond>
                  </p:endCondLst>
                </p:cTn>
                <p:tgtEl>
                  <p:spTgt spid="6"/>
                </p:tgtEl>
              </p:cMediaNode>
            </p:audio>
            <p:audio>
              <p:cMediaNode vol="80000">
                <p:cTn id="25" fill="hold" display="0">
                  <p:stCondLst>
                    <p:cond delay="indefinite"/>
                  </p:stCondLst>
                  <p:endCondLst>
                    <p:cond evt="onStopAudio" delay="0">
                      <p:tgtEl>
                        <p:sldTgt/>
                      </p:tgtEl>
                    </p:cond>
                  </p:endCondLst>
                </p:cTn>
                <p:tgtEl>
                  <p:spTgt spid="7"/>
                </p:tgtEl>
              </p:cMediaNode>
            </p:audio>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41218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Describe strategic giving.</a:t>
            </a:r>
          </a:p>
          <a:p>
            <a:pPr marL="514350" indent="-514350">
              <a:buFont typeface="+mj-lt"/>
              <a:buAutoNum type="arabicPeriod"/>
            </a:pPr>
            <a:r>
              <a:rPr lang="en-US" sz="3200" dirty="0"/>
              <a:t>What role do employees have in improving their job security?</a:t>
            </a:r>
          </a:p>
          <a:p>
            <a:pPr marL="514350" indent="-514350">
              <a:buFont typeface="+mj-lt"/>
              <a:buAutoNum type="arabicPeriod"/>
            </a:pPr>
            <a:r>
              <a:rPr lang="en-US" sz="3200" dirty="0"/>
              <a:t>How do multinational corporations demonstrate social responsibility in a foreign country?</a:t>
            </a:r>
          </a:p>
        </p:txBody>
      </p:sp>
      <p:sp>
        <p:nvSpPr>
          <p:cNvPr id="5" name="TextBox 4"/>
          <p:cNvSpPr txBox="1"/>
          <p:nvPr/>
        </p:nvSpPr>
        <p:spPr>
          <a:xfrm>
            <a:off x="1392383" y="6010365"/>
            <a:ext cx="10058400" cy="553998"/>
          </a:xfrm>
          <a:prstGeom prst="rect">
            <a:avLst/>
          </a:prstGeom>
          <a:noFill/>
        </p:spPr>
        <p:txBody>
          <a:bodyPr wrap="square" rtlCol="0">
            <a:spAutoFit/>
          </a:bodyPr>
          <a:lstStyle/>
          <a:p>
            <a:r>
              <a:rPr lang="en-US" sz="1000" dirty="0"/>
              <a:t>This </a:t>
            </a:r>
            <a:r>
              <a:rPr lang="en-US" sz="1000" dirty="0" err="1"/>
              <a:t>OpenStax</a:t>
            </a:r>
            <a:r>
              <a:rPr lang="en-US" sz="1000" dirty="0"/>
              <a:t> ancillary resource is © Rice University under a CC-BY 4.0 International license; it may be reproduced or modified but must be attributed to </a:t>
            </a:r>
            <a:r>
              <a:rPr lang="en-US" sz="1000" dirty="0" err="1"/>
              <a:t>OpenStax</a:t>
            </a:r>
            <a:r>
              <a:rPr lang="en-US" sz="1000" dirty="0"/>
              <a:t>, Rice University and any changes must be noted. Any images credited to other sources are similarly available for reproduction, but must be attributed to their sources.</a:t>
            </a:r>
          </a:p>
          <a:p>
            <a:endParaRPr lang="en-US" sz="1000" dirty="0"/>
          </a:p>
        </p:txBody>
      </p:sp>
      <p:pic>
        <p:nvPicPr>
          <p:cNvPr id="3" name="Strategic Giving the">
            <a:hlinkClick r:id="" action="ppaction://media"/>
            <a:extLst>
              <a:ext uri="{FF2B5EF4-FFF2-40B4-BE49-F238E27FC236}">
                <a16:creationId xmlns:a16="http://schemas.microsoft.com/office/drawing/2014/main" id="{04C68506-7923-6417-9E00-C0B46332819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6960296" y="1810242"/>
            <a:ext cx="3250504" cy="887980"/>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7932</TotalTime>
  <Words>693</Words>
  <Application>Microsoft Office PowerPoint</Application>
  <PresentationFormat>Widescreen</PresentationFormat>
  <Paragraphs>59</Paragraphs>
  <Slides>14</Slides>
  <Notes>1</Notes>
  <HiddenSlides>0</HiddenSlides>
  <MMClips>15</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14</vt:i4>
      </vt:variant>
    </vt:vector>
  </HeadingPairs>
  <TitlesOfParts>
    <vt:vector size="19" baseType="lpstr">
      <vt:lpstr>Arial</vt:lpstr>
      <vt:lpstr>Calibri</vt:lpstr>
      <vt:lpstr>Calibri Light</vt:lpstr>
      <vt:lpstr>Office Theme</vt:lpstr>
      <vt:lpstr>office theme</vt:lpstr>
      <vt:lpstr>Introduction to Business</vt:lpstr>
      <vt:lpstr>A Guide to the Slides</vt:lpstr>
      <vt:lpstr>Learning Outcomes</vt:lpstr>
      <vt:lpstr>Some Key Terms to start with (Click on a term to access an audio clip)</vt:lpstr>
      <vt:lpstr>Ethics and Business</vt:lpstr>
      <vt:lpstr>Catholic Social Teaching</vt:lpstr>
      <vt:lpstr>These are good questions/exercises to practice your understanding of the concepts</vt:lpstr>
      <vt:lpstr>These are good questions/exercises to practice your understanding of the concepts</vt:lpstr>
      <vt:lpstr>Exhibit 2.4 The Pyramid of Corporate Social Responsibility</vt:lpstr>
      <vt:lpstr>Thought Exercise Code of Ethics</vt:lpstr>
      <vt:lpstr>These are good questions/exercises to practice your understanding of the concepts?</vt:lpstr>
      <vt:lpstr>These are good questions/exercises to practice your understanding of the concepts</vt:lpstr>
      <vt:lpstr>Additional Terms</vt:lpstr>
      <vt:lpstr>These are good questions/exercises to practice your understanding of the concepts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John Story</cp:lastModifiedBy>
  <cp:revision>175</cp:revision>
  <dcterms:created xsi:type="dcterms:W3CDTF">2018-05-29T21:16:34Z</dcterms:created>
  <dcterms:modified xsi:type="dcterms:W3CDTF">2025-01-05T14:46:48Z</dcterms:modified>
</cp:coreProperties>
</file>