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7"/>
  </p:notesMasterIdLst>
  <p:handoutMasterIdLst>
    <p:handoutMasterId r:id="rId28"/>
  </p:handoutMasterIdLst>
  <p:sldIdLst>
    <p:sldId id="256" r:id="rId3"/>
    <p:sldId id="277" r:id="rId4"/>
    <p:sldId id="344" r:id="rId5"/>
    <p:sldId id="297" r:id="rId6"/>
    <p:sldId id="335" r:id="rId7"/>
    <p:sldId id="334" r:id="rId8"/>
    <p:sldId id="317" r:id="rId9"/>
    <p:sldId id="337" r:id="rId10"/>
    <p:sldId id="322" r:id="rId11"/>
    <p:sldId id="339" r:id="rId12"/>
    <p:sldId id="319" r:id="rId13"/>
    <p:sldId id="324" r:id="rId14"/>
    <p:sldId id="325" r:id="rId15"/>
    <p:sldId id="329" r:id="rId16"/>
    <p:sldId id="330" r:id="rId17"/>
    <p:sldId id="331" r:id="rId18"/>
    <p:sldId id="332" r:id="rId19"/>
    <p:sldId id="341" r:id="rId20"/>
    <p:sldId id="326" r:id="rId21"/>
    <p:sldId id="333" r:id="rId22"/>
    <p:sldId id="327" r:id="rId23"/>
    <p:sldId id="343" r:id="rId24"/>
    <p:sldId id="342" r:id="rId25"/>
    <p:sldId id="32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35F0DE-5403-4596-BC6D-BE2F2450B19B}" v="51" dt="2025-01-02T22:14:00.0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63" autoAdjust="0"/>
    <p:restoredTop sz="94275" autoAdjust="0"/>
  </p:normalViewPr>
  <p:slideViewPr>
    <p:cSldViewPr snapToGrid="0" snapToObjects="1">
      <p:cViewPr varScale="1">
        <p:scale>
          <a:sx n="61" d="100"/>
          <a:sy n="61" d="100"/>
        </p:scale>
        <p:origin x="53" y="44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3168"/>
    </p:cViewPr>
  </p:sorterViewPr>
  <p:notesViewPr>
    <p:cSldViewPr snapToGrid="0" snapToObjects="1">
      <p:cViewPr varScale="1">
        <p:scale>
          <a:sx n="55" d="100"/>
          <a:sy n="55" d="100"/>
        </p:scale>
        <p:origin x="288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Story" userId="95f86f19d44503da" providerId="LiveId" clId="{5135F0DE-5403-4596-BC6D-BE2F2450B19B}"/>
    <pc:docChg chg="undo custSel addSld delSld modSld">
      <pc:chgData name="John Story" userId="95f86f19d44503da" providerId="LiveId" clId="{5135F0DE-5403-4596-BC6D-BE2F2450B19B}" dt="2025-01-05T14:49:46.874" v="277" actId="14861"/>
      <pc:docMkLst>
        <pc:docMk/>
      </pc:docMkLst>
      <pc:sldChg chg="addSp modSp mod modAnim">
        <pc:chgData name="John Story" userId="95f86f19d44503da" providerId="LiveId" clId="{5135F0DE-5403-4596-BC6D-BE2F2450B19B}" dt="2025-01-05T14:48:20.982" v="269" actId="14861"/>
        <pc:sldMkLst>
          <pc:docMk/>
          <pc:sldMk cId="0" sldId="297"/>
        </pc:sldMkLst>
        <pc:spChg chg="mod">
          <ac:chgData name="John Story" userId="95f86f19d44503da" providerId="LiveId" clId="{5135F0DE-5403-4596-BC6D-BE2F2450B19B}" dt="2025-01-02T21:44:32.213" v="1" actId="12"/>
          <ac:spMkLst>
            <pc:docMk/>
            <pc:sldMk cId="0" sldId="297"/>
            <ac:spMk id="2" creationId="{00000000-0000-0000-0000-000000000000}"/>
          </ac:spMkLst>
        </pc:spChg>
        <pc:picChg chg="add mod">
          <ac:chgData name="John Story" userId="95f86f19d44503da" providerId="LiveId" clId="{5135F0DE-5403-4596-BC6D-BE2F2450B19B}" dt="2025-01-05T14:48:20.982" v="269" actId="14861"/>
          <ac:picMkLst>
            <pc:docMk/>
            <pc:sldMk cId="0" sldId="297"/>
            <ac:picMk id="3" creationId="{0467E379-D29F-B5DE-0D45-47D8060776C5}"/>
          </ac:picMkLst>
        </pc:picChg>
      </pc:sldChg>
      <pc:sldChg chg="addSp modSp mod modAnim">
        <pc:chgData name="John Story" userId="95f86f19d44503da" providerId="LiveId" clId="{5135F0DE-5403-4596-BC6D-BE2F2450B19B}" dt="2025-01-05T14:48:35.078" v="270" actId="14861"/>
        <pc:sldMkLst>
          <pc:docMk/>
          <pc:sldMk cId="0" sldId="317"/>
        </pc:sldMkLst>
        <pc:spChg chg="mod">
          <ac:chgData name="John Story" userId="95f86f19d44503da" providerId="LiveId" clId="{5135F0DE-5403-4596-BC6D-BE2F2450B19B}" dt="2025-01-02T21:44:41.586" v="2"/>
          <ac:spMkLst>
            <pc:docMk/>
            <pc:sldMk cId="0" sldId="317"/>
            <ac:spMk id="2" creationId="{00000000-0000-0000-0000-000000000000}"/>
          </ac:spMkLst>
        </pc:spChg>
        <pc:picChg chg="add mod">
          <ac:chgData name="John Story" userId="95f86f19d44503da" providerId="LiveId" clId="{5135F0DE-5403-4596-BC6D-BE2F2450B19B}" dt="2025-01-05T14:48:35.078" v="270" actId="14861"/>
          <ac:picMkLst>
            <pc:docMk/>
            <pc:sldMk cId="0" sldId="317"/>
            <ac:picMk id="3" creationId="{267FCE88-C6F8-43B2-8C74-71EB20DB48F7}"/>
          </ac:picMkLst>
        </pc:picChg>
      </pc:sldChg>
      <pc:sldChg chg="addSp modSp mod modAnim">
        <pc:chgData name="John Story" userId="95f86f19d44503da" providerId="LiveId" clId="{5135F0DE-5403-4596-BC6D-BE2F2450B19B}" dt="2025-01-05T14:49:03.225" v="273" actId="14861"/>
        <pc:sldMkLst>
          <pc:docMk/>
          <pc:sldMk cId="0" sldId="319"/>
        </pc:sldMkLst>
        <pc:spChg chg="mod">
          <ac:chgData name="John Story" userId="95f86f19d44503da" providerId="LiveId" clId="{5135F0DE-5403-4596-BC6D-BE2F2450B19B}" dt="2025-01-02T21:45:28.445" v="39"/>
          <ac:spMkLst>
            <pc:docMk/>
            <pc:sldMk cId="0" sldId="319"/>
            <ac:spMk id="2" creationId="{00000000-0000-0000-0000-000000000000}"/>
          </ac:spMkLst>
        </pc:spChg>
        <pc:picChg chg="add mod">
          <ac:chgData name="John Story" userId="95f86f19d44503da" providerId="LiveId" clId="{5135F0DE-5403-4596-BC6D-BE2F2450B19B}" dt="2025-01-05T14:49:03.225" v="273" actId="14861"/>
          <ac:picMkLst>
            <pc:docMk/>
            <pc:sldMk cId="0" sldId="319"/>
            <ac:picMk id="3" creationId="{E53513A1-B53C-5636-ED67-38513CCCE22B}"/>
          </ac:picMkLst>
        </pc:picChg>
        <pc:picChg chg="add mod">
          <ac:chgData name="John Story" userId="95f86f19d44503da" providerId="LiveId" clId="{5135F0DE-5403-4596-BC6D-BE2F2450B19B}" dt="2025-01-05T14:49:03.225" v="273" actId="14861"/>
          <ac:picMkLst>
            <pc:docMk/>
            <pc:sldMk cId="0" sldId="319"/>
            <ac:picMk id="5" creationId="{055139F7-DCD3-77B7-7DBF-BDA06ED92B9D}"/>
          </ac:picMkLst>
        </pc:picChg>
      </pc:sldChg>
      <pc:sldChg chg="addSp modSp mod modAnim">
        <pc:chgData name="John Story" userId="95f86f19d44503da" providerId="LiveId" clId="{5135F0DE-5403-4596-BC6D-BE2F2450B19B}" dt="2025-01-05T14:48:53.368" v="272" actId="14861"/>
        <pc:sldMkLst>
          <pc:docMk/>
          <pc:sldMk cId="0" sldId="322"/>
        </pc:sldMkLst>
        <pc:spChg chg="mod">
          <ac:chgData name="John Story" userId="95f86f19d44503da" providerId="LiveId" clId="{5135F0DE-5403-4596-BC6D-BE2F2450B19B}" dt="2025-01-02T21:44:48.088" v="3"/>
          <ac:spMkLst>
            <pc:docMk/>
            <pc:sldMk cId="0" sldId="322"/>
            <ac:spMk id="2" creationId="{00000000-0000-0000-0000-000000000000}"/>
          </ac:spMkLst>
        </pc:spChg>
        <pc:spChg chg="mod">
          <ac:chgData name="John Story" userId="95f86f19d44503da" providerId="LiveId" clId="{5135F0DE-5403-4596-BC6D-BE2F2450B19B}" dt="2025-01-02T21:49:53.869" v="120" actId="27636"/>
          <ac:spMkLst>
            <pc:docMk/>
            <pc:sldMk cId="0" sldId="322"/>
            <ac:spMk id="4" creationId="{00000000-0000-0000-0000-000000000000}"/>
          </ac:spMkLst>
        </pc:spChg>
        <pc:picChg chg="add mod">
          <ac:chgData name="John Story" userId="95f86f19d44503da" providerId="LiveId" clId="{5135F0DE-5403-4596-BC6D-BE2F2450B19B}" dt="2025-01-05T14:48:53.368" v="272" actId="14861"/>
          <ac:picMkLst>
            <pc:docMk/>
            <pc:sldMk cId="0" sldId="322"/>
            <ac:picMk id="3" creationId="{1BD2AF36-8821-CE8F-8026-53B3EA81F5FC}"/>
          </ac:picMkLst>
        </pc:picChg>
        <pc:picChg chg="add mod">
          <ac:chgData name="John Story" userId="95f86f19d44503da" providerId="LiveId" clId="{5135F0DE-5403-4596-BC6D-BE2F2450B19B}" dt="2025-01-05T14:48:53.368" v="272" actId="14861"/>
          <ac:picMkLst>
            <pc:docMk/>
            <pc:sldMk cId="0" sldId="322"/>
            <ac:picMk id="5" creationId="{C6769B2E-A60B-A592-3438-9B644FD803FE}"/>
          </ac:picMkLst>
        </pc:picChg>
        <pc:picChg chg="add mod">
          <ac:chgData name="John Story" userId="95f86f19d44503da" providerId="LiveId" clId="{5135F0DE-5403-4596-BC6D-BE2F2450B19B}" dt="2025-01-05T14:48:53.368" v="272" actId="14861"/>
          <ac:picMkLst>
            <pc:docMk/>
            <pc:sldMk cId="0" sldId="322"/>
            <ac:picMk id="6" creationId="{C11DC915-354F-4362-053D-4C677836DBAD}"/>
          </ac:picMkLst>
        </pc:picChg>
      </pc:sldChg>
      <pc:sldChg chg="modSp del mod">
        <pc:chgData name="John Story" userId="95f86f19d44503da" providerId="LiveId" clId="{5135F0DE-5403-4596-BC6D-BE2F2450B19B}" dt="2025-01-02T21:50:03.614" v="121" actId="47"/>
        <pc:sldMkLst>
          <pc:docMk/>
          <pc:sldMk cId="0" sldId="323"/>
        </pc:sldMkLst>
      </pc:sldChg>
      <pc:sldChg chg="addSp modSp mod modAnim">
        <pc:chgData name="John Story" userId="95f86f19d44503da" providerId="LiveId" clId="{5135F0DE-5403-4596-BC6D-BE2F2450B19B}" dt="2025-01-05T14:49:13.614" v="275" actId="1076"/>
        <pc:sldMkLst>
          <pc:docMk/>
          <pc:sldMk cId="0" sldId="324"/>
        </pc:sldMkLst>
        <pc:picChg chg="add mod">
          <ac:chgData name="John Story" userId="95f86f19d44503da" providerId="LiveId" clId="{5135F0DE-5403-4596-BC6D-BE2F2450B19B}" dt="2025-01-05T14:49:13.614" v="275" actId="1076"/>
          <ac:picMkLst>
            <pc:docMk/>
            <pc:sldMk cId="0" sldId="324"/>
            <ac:picMk id="4" creationId="{A16FE10F-3A47-7FF5-6061-4B5CD319D1EC}"/>
          </ac:picMkLst>
        </pc:picChg>
      </pc:sldChg>
      <pc:sldChg chg="addSp modSp mod modAnim">
        <pc:chgData name="John Story" userId="95f86f19d44503da" providerId="LiveId" clId="{5135F0DE-5403-4596-BC6D-BE2F2450B19B}" dt="2025-01-05T14:49:24.506" v="276" actId="14861"/>
        <pc:sldMkLst>
          <pc:docMk/>
          <pc:sldMk cId="0" sldId="325"/>
        </pc:sldMkLst>
        <pc:spChg chg="mod">
          <ac:chgData name="John Story" userId="95f86f19d44503da" providerId="LiveId" clId="{5135F0DE-5403-4596-BC6D-BE2F2450B19B}" dt="2025-01-02T21:45:38.289" v="40"/>
          <ac:spMkLst>
            <pc:docMk/>
            <pc:sldMk cId="0" sldId="325"/>
            <ac:spMk id="2" creationId="{00000000-0000-0000-0000-000000000000}"/>
          </ac:spMkLst>
        </pc:spChg>
        <pc:picChg chg="add mod">
          <ac:chgData name="John Story" userId="95f86f19d44503da" providerId="LiveId" clId="{5135F0DE-5403-4596-BC6D-BE2F2450B19B}" dt="2025-01-05T14:49:24.506" v="276" actId="14861"/>
          <ac:picMkLst>
            <pc:docMk/>
            <pc:sldMk cId="0" sldId="325"/>
            <ac:picMk id="3" creationId="{AD80C763-4475-BAF5-6FD3-36E77484F420}"/>
          </ac:picMkLst>
        </pc:picChg>
        <pc:picChg chg="add mod">
          <ac:chgData name="John Story" userId="95f86f19d44503da" providerId="LiveId" clId="{5135F0DE-5403-4596-BC6D-BE2F2450B19B}" dt="2025-01-05T14:49:24.506" v="276" actId="14861"/>
          <ac:picMkLst>
            <pc:docMk/>
            <pc:sldMk cId="0" sldId="325"/>
            <ac:picMk id="5" creationId="{BCE76C97-A0FC-20D4-B49A-F332638E4750}"/>
          </ac:picMkLst>
        </pc:picChg>
        <pc:picChg chg="add mod">
          <ac:chgData name="John Story" userId="95f86f19d44503da" providerId="LiveId" clId="{5135F0DE-5403-4596-BC6D-BE2F2450B19B}" dt="2025-01-05T14:49:24.506" v="276" actId="14861"/>
          <ac:picMkLst>
            <pc:docMk/>
            <pc:sldMk cId="0" sldId="325"/>
            <ac:picMk id="6" creationId="{AAEB3116-3E13-A61A-F108-5BCC9EBD87B8}"/>
          </ac:picMkLst>
        </pc:picChg>
        <pc:picChg chg="add mod">
          <ac:chgData name="John Story" userId="95f86f19d44503da" providerId="LiveId" clId="{5135F0DE-5403-4596-BC6D-BE2F2450B19B}" dt="2025-01-05T14:49:24.506" v="276" actId="14861"/>
          <ac:picMkLst>
            <pc:docMk/>
            <pc:sldMk cId="0" sldId="325"/>
            <ac:picMk id="7" creationId="{7333248B-4D02-BF7F-54AE-A590A3ED56BA}"/>
          </ac:picMkLst>
        </pc:picChg>
        <pc:picChg chg="add mod">
          <ac:chgData name="John Story" userId="95f86f19d44503da" providerId="LiveId" clId="{5135F0DE-5403-4596-BC6D-BE2F2450B19B}" dt="2025-01-05T14:49:24.506" v="276" actId="14861"/>
          <ac:picMkLst>
            <pc:docMk/>
            <pc:sldMk cId="0" sldId="325"/>
            <ac:picMk id="8" creationId="{A5EADD8C-89EE-7961-141F-039CA39A3EA8}"/>
          </ac:picMkLst>
        </pc:picChg>
      </pc:sldChg>
      <pc:sldChg chg="modSp mod">
        <pc:chgData name="John Story" userId="95f86f19d44503da" providerId="LiveId" clId="{5135F0DE-5403-4596-BC6D-BE2F2450B19B}" dt="2025-01-02T21:45:44.774" v="41"/>
        <pc:sldMkLst>
          <pc:docMk/>
          <pc:sldMk cId="0" sldId="326"/>
        </pc:sldMkLst>
        <pc:spChg chg="mod">
          <ac:chgData name="John Story" userId="95f86f19d44503da" providerId="LiveId" clId="{5135F0DE-5403-4596-BC6D-BE2F2450B19B}" dt="2025-01-02T21:45:44.774" v="41"/>
          <ac:spMkLst>
            <pc:docMk/>
            <pc:sldMk cId="0" sldId="326"/>
            <ac:spMk id="2" creationId="{00000000-0000-0000-0000-000000000000}"/>
          </ac:spMkLst>
        </pc:spChg>
      </pc:sldChg>
      <pc:sldChg chg="addSp modSp mod modAnim">
        <pc:chgData name="John Story" userId="95f86f19d44503da" providerId="LiveId" clId="{5135F0DE-5403-4596-BC6D-BE2F2450B19B}" dt="2025-01-05T14:49:46.874" v="277" actId="14861"/>
        <pc:sldMkLst>
          <pc:docMk/>
          <pc:sldMk cId="0" sldId="327"/>
        </pc:sldMkLst>
        <pc:spChg chg="mod">
          <ac:chgData name="John Story" userId="95f86f19d44503da" providerId="LiveId" clId="{5135F0DE-5403-4596-BC6D-BE2F2450B19B}" dt="2025-01-02T21:45:49.544" v="42"/>
          <ac:spMkLst>
            <pc:docMk/>
            <pc:sldMk cId="0" sldId="327"/>
            <ac:spMk id="2" creationId="{00000000-0000-0000-0000-000000000000}"/>
          </ac:spMkLst>
        </pc:spChg>
        <pc:picChg chg="add mod">
          <ac:chgData name="John Story" userId="95f86f19d44503da" providerId="LiveId" clId="{5135F0DE-5403-4596-BC6D-BE2F2450B19B}" dt="2025-01-05T14:49:46.874" v="277" actId="14861"/>
          <ac:picMkLst>
            <pc:docMk/>
            <pc:sldMk cId="0" sldId="327"/>
            <ac:picMk id="3" creationId="{56D59AC1-D66B-9052-A3CB-9CA69A3173C6}"/>
          </ac:picMkLst>
        </pc:picChg>
      </pc:sldChg>
      <pc:sldChg chg="modSp mod">
        <pc:chgData name="John Story" userId="95f86f19d44503da" providerId="LiveId" clId="{5135F0DE-5403-4596-BC6D-BE2F2450B19B}" dt="2025-01-02T21:45:57.100" v="43"/>
        <pc:sldMkLst>
          <pc:docMk/>
          <pc:sldMk cId="0" sldId="328"/>
        </pc:sldMkLst>
        <pc:spChg chg="mod">
          <ac:chgData name="John Story" userId="95f86f19d44503da" providerId="LiveId" clId="{5135F0DE-5403-4596-BC6D-BE2F2450B19B}" dt="2025-01-02T21:45:57.100" v="43"/>
          <ac:spMkLst>
            <pc:docMk/>
            <pc:sldMk cId="0" sldId="328"/>
            <ac:spMk id="2" creationId="{00000000-0000-0000-0000-000000000000}"/>
          </ac:spMkLst>
        </pc:spChg>
      </pc:sldChg>
      <pc:sldChg chg="add del">
        <pc:chgData name="John Story" userId="95f86f19d44503da" providerId="LiveId" clId="{5135F0DE-5403-4596-BC6D-BE2F2450B19B}" dt="2025-01-02T21:48:58.328" v="45" actId="47"/>
        <pc:sldMkLst>
          <pc:docMk/>
          <pc:sldMk cId="850666873" sldId="334"/>
        </pc:sldMkLst>
      </pc:sldChg>
      <pc:sldChg chg="addSp delSp modSp mod delAnim modAnim">
        <pc:chgData name="John Story" userId="95f86f19d44503da" providerId="LiveId" clId="{5135F0DE-5403-4596-BC6D-BE2F2450B19B}" dt="2025-01-02T22:01:45.353" v="196" actId="478"/>
        <pc:sldMkLst>
          <pc:docMk/>
          <pc:sldMk cId="2545409457" sldId="335"/>
        </pc:sldMkLst>
      </pc:sldChg>
      <pc:sldChg chg="del">
        <pc:chgData name="John Story" userId="95f86f19d44503da" providerId="LiveId" clId="{5135F0DE-5403-4596-BC6D-BE2F2450B19B}" dt="2025-01-02T21:49:17.332" v="46" actId="47"/>
        <pc:sldMkLst>
          <pc:docMk/>
          <pc:sldMk cId="498725118" sldId="336"/>
        </pc:sldMkLst>
      </pc:sldChg>
      <pc:sldChg chg="addSp modSp mod modAnim">
        <pc:chgData name="John Story" userId="95f86f19d44503da" providerId="LiveId" clId="{5135F0DE-5403-4596-BC6D-BE2F2450B19B}" dt="2025-01-05T14:48:43.139" v="271" actId="14861"/>
        <pc:sldMkLst>
          <pc:docMk/>
          <pc:sldMk cId="471196706" sldId="337"/>
        </pc:sldMkLst>
        <pc:picChg chg="add mod">
          <ac:chgData name="John Story" userId="95f86f19d44503da" providerId="LiveId" clId="{5135F0DE-5403-4596-BC6D-BE2F2450B19B}" dt="2025-01-05T14:48:43.139" v="271" actId="14861"/>
          <ac:picMkLst>
            <pc:docMk/>
            <pc:sldMk cId="471196706" sldId="337"/>
            <ac:picMk id="4" creationId="{2A2316FD-819E-ED51-6D9B-4FF772A3E3B4}"/>
          </ac:picMkLst>
        </pc:picChg>
      </pc:sldChg>
      <pc:sldChg chg="del">
        <pc:chgData name="John Story" userId="95f86f19d44503da" providerId="LiveId" clId="{5135F0DE-5403-4596-BC6D-BE2F2450B19B}" dt="2025-01-02T21:50:26.415" v="122" actId="47"/>
        <pc:sldMkLst>
          <pc:docMk/>
          <pc:sldMk cId="3312816356" sldId="338"/>
        </pc:sldMkLst>
      </pc:sldChg>
      <pc:sldChg chg="del">
        <pc:chgData name="John Story" userId="95f86f19d44503da" providerId="LiveId" clId="{5135F0DE-5403-4596-BC6D-BE2F2450B19B}" dt="2025-01-02T21:51:52.844" v="123" actId="47"/>
        <pc:sldMkLst>
          <pc:docMk/>
          <pc:sldMk cId="1422634164" sldId="340"/>
        </pc:sldMkLst>
      </pc:sldChg>
      <pc:sldChg chg="addSp delSp modSp new mod modClrScheme modAnim chgLayout">
        <pc:chgData name="John Story" userId="95f86f19d44503da" providerId="LiveId" clId="{5135F0DE-5403-4596-BC6D-BE2F2450B19B}" dt="2025-01-05T14:48:13.174" v="268" actId="14861"/>
        <pc:sldMkLst>
          <pc:docMk/>
          <pc:sldMk cId="3594702093" sldId="344"/>
        </pc:sldMkLst>
        <pc:spChg chg="add mod ord">
          <ac:chgData name="John Story" userId="95f86f19d44503da" providerId="LiveId" clId="{5135F0DE-5403-4596-BC6D-BE2F2450B19B}" dt="2025-01-02T21:53:27.453" v="157" actId="20577"/>
          <ac:spMkLst>
            <pc:docMk/>
            <pc:sldMk cId="3594702093" sldId="344"/>
            <ac:spMk id="5" creationId="{EC074AB4-E87D-15FC-94BD-9736B0408078}"/>
          </ac:spMkLst>
        </pc:spChg>
        <pc:picChg chg="add mod">
          <ac:chgData name="John Story" userId="95f86f19d44503da" providerId="LiveId" clId="{5135F0DE-5403-4596-BC6D-BE2F2450B19B}" dt="2025-01-05T14:48:13.174" v="268" actId="14861"/>
          <ac:picMkLst>
            <pc:docMk/>
            <pc:sldMk cId="3594702093" sldId="344"/>
            <ac:picMk id="6" creationId="{619AA9A8-8634-443C-99B5-0FC0D6C6A67A}"/>
          </ac:picMkLst>
        </pc:picChg>
        <pc:picChg chg="add mod">
          <ac:chgData name="John Story" userId="95f86f19d44503da" providerId="LiveId" clId="{5135F0DE-5403-4596-BC6D-BE2F2450B19B}" dt="2025-01-05T14:48:13.174" v="268" actId="14861"/>
          <ac:picMkLst>
            <pc:docMk/>
            <pc:sldMk cId="3594702093" sldId="344"/>
            <ac:picMk id="7" creationId="{F805F358-6C46-D9D9-3178-3E04B604A028}"/>
          </ac:picMkLst>
        </pc:picChg>
        <pc:picChg chg="add mod">
          <ac:chgData name="John Story" userId="95f86f19d44503da" providerId="LiveId" clId="{5135F0DE-5403-4596-BC6D-BE2F2450B19B}" dt="2025-01-05T14:48:13.174" v="268" actId="14861"/>
          <ac:picMkLst>
            <pc:docMk/>
            <pc:sldMk cId="3594702093" sldId="344"/>
            <ac:picMk id="8" creationId="{6775CCC8-25BC-786D-1134-498CC11F3488}"/>
          </ac:picMkLst>
        </pc:picChg>
        <pc:picChg chg="add mod">
          <ac:chgData name="John Story" userId="95f86f19d44503da" providerId="LiveId" clId="{5135F0DE-5403-4596-BC6D-BE2F2450B19B}" dt="2025-01-05T14:48:13.174" v="268" actId="14861"/>
          <ac:picMkLst>
            <pc:docMk/>
            <pc:sldMk cId="3594702093" sldId="344"/>
            <ac:picMk id="9" creationId="{14E9D5D7-5F2E-E99A-6F4F-76CC24180054}"/>
          </ac:picMkLst>
        </pc:picChg>
        <pc:picChg chg="add mod">
          <ac:chgData name="John Story" userId="95f86f19d44503da" providerId="LiveId" clId="{5135F0DE-5403-4596-BC6D-BE2F2450B19B}" dt="2025-01-05T14:48:13.174" v="268" actId="14861"/>
          <ac:picMkLst>
            <pc:docMk/>
            <pc:sldMk cId="3594702093" sldId="344"/>
            <ac:picMk id="10" creationId="{F3D9C8AC-5A52-B6E1-565D-241BEAA83F9E}"/>
          </ac:picMkLst>
        </pc:picChg>
        <pc:picChg chg="add mod">
          <ac:chgData name="John Story" userId="95f86f19d44503da" providerId="LiveId" clId="{5135F0DE-5403-4596-BC6D-BE2F2450B19B}" dt="2025-01-05T14:48:13.174" v="268" actId="14861"/>
          <ac:picMkLst>
            <pc:docMk/>
            <pc:sldMk cId="3594702093" sldId="344"/>
            <ac:picMk id="11" creationId="{ADEEDD90-5576-5CBC-FB5B-52FEE5F647BF}"/>
          </ac:picMkLst>
        </pc:picChg>
        <pc:picChg chg="add mod">
          <ac:chgData name="John Story" userId="95f86f19d44503da" providerId="LiveId" clId="{5135F0DE-5403-4596-BC6D-BE2F2450B19B}" dt="2025-01-05T14:48:13.174" v="268" actId="14861"/>
          <ac:picMkLst>
            <pc:docMk/>
            <pc:sldMk cId="3594702093" sldId="344"/>
            <ac:picMk id="12" creationId="{256D88FF-89C4-11D4-C3EA-151A68E9B241}"/>
          </ac:picMkLst>
        </pc:picChg>
        <pc:picChg chg="add mod">
          <ac:chgData name="John Story" userId="95f86f19d44503da" providerId="LiveId" clId="{5135F0DE-5403-4596-BC6D-BE2F2450B19B}" dt="2025-01-05T14:48:13.174" v="268" actId="14861"/>
          <ac:picMkLst>
            <pc:docMk/>
            <pc:sldMk cId="3594702093" sldId="344"/>
            <ac:picMk id="13" creationId="{F8FCEB6F-A7A4-C029-DF5B-9AC108F03B3C}"/>
          </ac:picMkLst>
        </pc:picChg>
        <pc:picChg chg="add mod">
          <ac:chgData name="John Story" userId="95f86f19d44503da" providerId="LiveId" clId="{5135F0DE-5403-4596-BC6D-BE2F2450B19B}" dt="2025-01-05T14:48:13.174" v="268" actId="14861"/>
          <ac:picMkLst>
            <pc:docMk/>
            <pc:sldMk cId="3594702093" sldId="344"/>
            <ac:picMk id="14" creationId="{0EC423B7-4A27-C63B-D630-859FFD71ECC6}"/>
          </ac:picMkLst>
        </pc:picChg>
        <pc:picChg chg="add mod">
          <ac:chgData name="John Story" userId="95f86f19d44503da" providerId="LiveId" clId="{5135F0DE-5403-4596-BC6D-BE2F2450B19B}" dt="2025-01-05T14:48:13.174" v="268" actId="14861"/>
          <ac:picMkLst>
            <pc:docMk/>
            <pc:sldMk cId="3594702093" sldId="344"/>
            <ac:picMk id="15" creationId="{56DA09BA-8050-115A-63FE-9D63B0BAEDB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4E85F3-DCCA-4816-BB2C-8589578B07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337609D-197A-4070-8E34-D131044A0B2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08A76F-2B05-413E-976F-0BF7E126CE6E}" type="datetimeFigureOut">
              <a:rPr lang="en-US" smtClean="0"/>
              <a:pPr/>
              <a:t>1/5/2025</a:t>
            </a:fld>
            <a:endParaRPr lang="en-US"/>
          </a:p>
        </p:txBody>
      </p:sp>
      <p:sp>
        <p:nvSpPr>
          <p:cNvPr id="4" name="Footer Placeholder 3">
            <a:extLst>
              <a:ext uri="{FF2B5EF4-FFF2-40B4-BE49-F238E27FC236}">
                <a16:creationId xmlns:a16="http://schemas.microsoft.com/office/drawing/2014/main" id="{0B96A07A-CB8B-4321-B59D-6B20ACB61E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E18B78C-6CA7-44A1-B4BC-BE372BEE2B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43627B9-656A-4537-BCB7-741F9BAE6DE3}" type="slidenum">
              <a:rPr lang="en-US" smtClean="0"/>
              <a:pPr/>
              <a:t>‹#›</a:t>
            </a:fld>
            <a:endParaRPr lang="en-US"/>
          </a:p>
        </p:txBody>
      </p:sp>
    </p:spTree>
    <p:extLst>
      <p:ext uri="{BB962C8B-B14F-4D97-AF65-F5344CB8AC3E}">
        <p14:creationId xmlns:p14="http://schemas.microsoft.com/office/powerpoint/2010/main" val="1163424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7335C6-3C3E-4B80-A9C6-74F0A1957479}" type="datetimeFigureOut">
              <a:rPr lang="en-US" smtClean="0"/>
              <a:pPr/>
              <a:t>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91A0EE-5618-4FFB-9C66-974DDFCAFAC6}" type="slidenum">
              <a:rPr lang="en-US" smtClean="0"/>
              <a:pPr/>
              <a:t>‹#›</a:t>
            </a:fld>
            <a:endParaRPr lang="en-US"/>
          </a:p>
        </p:txBody>
      </p:sp>
    </p:spTree>
    <p:extLst>
      <p:ext uri="{BB962C8B-B14F-4D97-AF65-F5344CB8AC3E}">
        <p14:creationId xmlns:p14="http://schemas.microsoft.com/office/powerpoint/2010/main" val="246407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91A0EE-5618-4FFB-9C66-974DDFCAFAC6}" type="slidenum">
              <a:rPr lang="en-US" smtClean="0"/>
              <a:pPr/>
              <a:t>1</a:t>
            </a:fld>
            <a:endParaRPr lang="en-US"/>
          </a:p>
        </p:txBody>
      </p:sp>
    </p:spTree>
    <p:extLst>
      <p:ext uri="{BB962C8B-B14F-4D97-AF65-F5344CB8AC3E}">
        <p14:creationId xmlns:p14="http://schemas.microsoft.com/office/powerpoint/2010/main" val="77711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Introduction to Business</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noAutofit/>
          </a:bodyPr>
          <a:lstStyle>
            <a:lvl1pPr marL="0" indent="0" algn="ctr">
              <a:buNone/>
              <a:defRPr lang="en-US" sz="2400" b="1" baseline="0" smtClean="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en-US" dirty="0"/>
              <a:t>Chapter 2 MAKING ETHICAL DECISIONS AND MANAGING A SOCIALLY RESPONSIBLE BUSINESS</a:t>
            </a:r>
          </a:p>
        </p:txBody>
      </p:sp>
      <p:sp>
        <p:nvSpPr>
          <p:cNvPr id="12" name="TextBox 11"/>
          <p:cNvSpPr txBox="1"/>
          <p:nvPr userDrawn="1"/>
        </p:nvSpPr>
        <p:spPr>
          <a:xfrm>
            <a:off x="4218708" y="1946841"/>
            <a:ext cx="375458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PowerPoint Image Slideshow</a:t>
            </a:r>
          </a:p>
          <a:p>
            <a:pPr algn="ctr"/>
            <a:endParaRPr lang="en-US" sz="1600" dirty="0"/>
          </a:p>
        </p:txBody>
      </p:sp>
      <p:pic>
        <p:nvPicPr>
          <p:cNvPr id="8" name="Picture 7" descr="cover.png">
            <a:extLst>
              <a:ext uri="{FF2B5EF4-FFF2-40B4-BE49-F238E27FC236}">
                <a16:creationId xmlns:a16="http://schemas.microsoft.com/office/drawing/2014/main" id="{95E2280A-A3C8-4495-AE79-811B41915EE0}"/>
              </a:ext>
            </a:extLst>
          </p:cNvPr>
          <p:cNvPicPr>
            <a:picLocks noChangeAspect="1"/>
          </p:cNvPicPr>
          <p:nvPr userDrawn="1"/>
        </p:nvPicPr>
        <p:blipFill>
          <a:blip r:embed="rId3" cstate="print"/>
          <a:stretch>
            <a:fillRect/>
          </a:stretch>
        </p:blipFill>
        <p:spPr>
          <a:xfrm>
            <a:off x="4666000" y="2390620"/>
            <a:ext cx="3012055" cy="3885762"/>
          </a:xfrm>
          <a:prstGeom prst="rect">
            <a:avLst/>
          </a:prstGeom>
        </p:spPr>
      </p:pic>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Exhibit 1.4 The Dynamic Business Environment</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6" name="Picture 3">
            <a:extLst>
              <a:ext uri="{FF2B5EF4-FFF2-40B4-BE49-F238E27FC236}">
                <a16:creationId xmlns:a16="http://schemas.microsoft.com/office/drawing/2014/main" id="{D1F88761-ABD9-46A6-B856-6C2CE3328345}"/>
              </a:ext>
            </a:extLst>
          </p:cNvPr>
          <p:cNvPicPr>
            <a:picLocks noChangeAspect="1" noChangeArrowheads="1"/>
          </p:cNvPicPr>
          <p:nvPr userDrawn="1"/>
        </p:nvPicPr>
        <p:blipFill>
          <a:blip r:embed="rId2" cstate="print"/>
          <a:srcRect/>
          <a:stretch>
            <a:fillRect/>
          </a:stretch>
        </p:blipFill>
        <p:spPr bwMode="auto">
          <a:xfrm>
            <a:off x="2538709" y="865716"/>
            <a:ext cx="6827715" cy="5297240"/>
          </a:xfrm>
          <a:prstGeom prst="rect">
            <a:avLst/>
          </a:prstGeom>
          <a:noFill/>
          <a:ln w="9525">
            <a:noFill/>
            <a:miter lim="800000"/>
            <a:headEnd/>
            <a:tailEnd/>
          </a:ln>
          <a:effectLst/>
        </p:spPr>
      </p:pic>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Exhibit 1.6 Economics as a Circular Flow</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2829724C-F61D-4FB7-A4F7-A08CFEB8906B}"/>
              </a:ext>
            </a:extLst>
          </p:cNvPr>
          <p:cNvPicPr>
            <a:picLocks noChangeAspect="1" noChangeArrowheads="1"/>
          </p:cNvPicPr>
          <p:nvPr userDrawn="1"/>
        </p:nvPicPr>
        <p:blipFill>
          <a:blip r:embed="rId2" cstate="print"/>
          <a:srcRect/>
          <a:stretch>
            <a:fillRect/>
          </a:stretch>
        </p:blipFill>
        <p:spPr bwMode="auto">
          <a:xfrm>
            <a:off x="2276087" y="900862"/>
            <a:ext cx="8235499" cy="5195138"/>
          </a:xfrm>
          <a:prstGeom prst="rect">
            <a:avLst/>
          </a:prstGeom>
          <a:noFill/>
          <a:ln w="9525">
            <a:noFill/>
            <a:miter lim="800000"/>
            <a:headEnd/>
            <a:tailEnd/>
          </a:ln>
          <a:effectLst/>
        </p:spPr>
      </p:pic>
    </p:spTree>
    <p:extLst>
      <p:ext uri="{BB962C8B-B14F-4D97-AF65-F5344CB8AC3E}">
        <p14:creationId xmlns:p14="http://schemas.microsoft.com/office/powerpoint/2010/main" val="999990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Table 1.1 The Basic Economic Systems of the World</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E5A4BC98-463A-4F9E-9312-CB5C340C817F}"/>
              </a:ext>
            </a:extLst>
          </p:cNvPr>
          <p:cNvPicPr>
            <a:picLocks noChangeAspect="1" noChangeArrowheads="1"/>
          </p:cNvPicPr>
          <p:nvPr userDrawn="1"/>
        </p:nvPicPr>
        <p:blipFill>
          <a:blip r:embed="rId2" cstate="print"/>
          <a:srcRect/>
          <a:stretch>
            <a:fillRect/>
          </a:stretch>
        </p:blipFill>
        <p:spPr bwMode="auto">
          <a:xfrm>
            <a:off x="3090991" y="831850"/>
            <a:ext cx="5581650" cy="5524500"/>
          </a:xfrm>
          <a:prstGeom prst="rect">
            <a:avLst/>
          </a:prstGeom>
          <a:noFill/>
          <a:ln w="9525">
            <a:noFill/>
            <a:miter lim="800000"/>
            <a:headEnd/>
            <a:tailEnd/>
          </a:ln>
          <a:effectLst/>
        </p:spPr>
      </p:pic>
    </p:spTree>
    <p:extLst>
      <p:ext uri="{BB962C8B-B14F-4D97-AF65-F5344CB8AC3E}">
        <p14:creationId xmlns:p14="http://schemas.microsoft.com/office/powerpoint/2010/main" val="277905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Table 1.1 The Basic Economic Systems of the World, Continued</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12" name="Picture 2">
            <a:extLst>
              <a:ext uri="{FF2B5EF4-FFF2-40B4-BE49-F238E27FC236}">
                <a16:creationId xmlns:a16="http://schemas.microsoft.com/office/drawing/2014/main" id="{1A4183F4-7784-4A30-BEC0-81E167BBEAE0}"/>
              </a:ext>
            </a:extLst>
          </p:cNvPr>
          <p:cNvPicPr>
            <a:picLocks noChangeAspect="1" noChangeArrowheads="1"/>
          </p:cNvPicPr>
          <p:nvPr userDrawn="1"/>
        </p:nvPicPr>
        <p:blipFill>
          <a:blip r:embed="rId2" cstate="print"/>
          <a:srcRect/>
          <a:stretch>
            <a:fillRect/>
          </a:stretch>
        </p:blipFill>
        <p:spPr bwMode="auto">
          <a:xfrm>
            <a:off x="2469231" y="1048896"/>
            <a:ext cx="6753098" cy="795160"/>
          </a:xfrm>
          <a:prstGeom prst="rect">
            <a:avLst/>
          </a:prstGeom>
          <a:noFill/>
          <a:ln w="9525">
            <a:noFill/>
            <a:miter lim="800000"/>
            <a:headEnd/>
            <a:tailEnd/>
          </a:ln>
          <a:effectLst/>
        </p:spPr>
      </p:pic>
      <p:pic>
        <p:nvPicPr>
          <p:cNvPr id="13" name="Picture 3">
            <a:extLst>
              <a:ext uri="{FF2B5EF4-FFF2-40B4-BE49-F238E27FC236}">
                <a16:creationId xmlns:a16="http://schemas.microsoft.com/office/drawing/2014/main" id="{66F44EDC-999F-4EF2-A6FF-CEB56F93027B}"/>
              </a:ext>
            </a:extLst>
          </p:cNvPr>
          <p:cNvPicPr>
            <a:picLocks noChangeAspect="1" noChangeArrowheads="1"/>
          </p:cNvPicPr>
          <p:nvPr userDrawn="1"/>
        </p:nvPicPr>
        <p:blipFill>
          <a:blip r:embed="rId3" cstate="print"/>
          <a:srcRect/>
          <a:stretch>
            <a:fillRect/>
          </a:stretch>
        </p:blipFill>
        <p:spPr bwMode="auto">
          <a:xfrm>
            <a:off x="2469231" y="4126640"/>
            <a:ext cx="6724198" cy="1843358"/>
          </a:xfrm>
          <a:prstGeom prst="rect">
            <a:avLst/>
          </a:prstGeom>
          <a:noFill/>
          <a:ln w="9525">
            <a:noFill/>
            <a:miter lim="800000"/>
            <a:headEnd/>
            <a:tailEnd/>
          </a:ln>
          <a:effectLst/>
        </p:spPr>
      </p:pic>
      <p:pic>
        <p:nvPicPr>
          <p:cNvPr id="14" name="Picture 4">
            <a:extLst>
              <a:ext uri="{FF2B5EF4-FFF2-40B4-BE49-F238E27FC236}">
                <a16:creationId xmlns:a16="http://schemas.microsoft.com/office/drawing/2014/main" id="{046886DA-E7FB-420A-87A0-48F8FDC5A3CD}"/>
              </a:ext>
            </a:extLst>
          </p:cNvPr>
          <p:cNvPicPr>
            <a:picLocks noChangeAspect="1" noChangeArrowheads="1"/>
          </p:cNvPicPr>
          <p:nvPr userDrawn="1"/>
        </p:nvPicPr>
        <p:blipFill>
          <a:blip r:embed="rId4" cstate="print"/>
          <a:srcRect/>
          <a:stretch>
            <a:fillRect/>
          </a:stretch>
        </p:blipFill>
        <p:spPr bwMode="auto">
          <a:xfrm>
            <a:off x="2469231" y="1832733"/>
            <a:ext cx="6708936" cy="2290292"/>
          </a:xfrm>
          <a:prstGeom prst="rect">
            <a:avLst/>
          </a:prstGeom>
          <a:noFill/>
          <a:ln w="9525">
            <a:noFill/>
            <a:miter lim="800000"/>
            <a:headEnd/>
            <a:tailEnd/>
          </a:ln>
          <a:effectLst/>
        </p:spPr>
      </p:pic>
    </p:spTree>
    <p:extLst>
      <p:ext uri="{BB962C8B-B14F-4D97-AF65-F5344CB8AC3E}">
        <p14:creationId xmlns:p14="http://schemas.microsoft.com/office/powerpoint/2010/main" val="3416485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1.9 Revenues and Expenses for the Federal Budget</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9" name="Picture 2">
            <a:extLst>
              <a:ext uri="{FF2B5EF4-FFF2-40B4-BE49-F238E27FC236}">
                <a16:creationId xmlns:a16="http://schemas.microsoft.com/office/drawing/2014/main" id="{F39E573B-D869-4813-9C0C-62D65D42F2FF}"/>
              </a:ext>
            </a:extLst>
          </p:cNvPr>
          <p:cNvPicPr>
            <a:picLocks noChangeAspect="1" noChangeArrowheads="1"/>
          </p:cNvPicPr>
          <p:nvPr userDrawn="1"/>
        </p:nvPicPr>
        <p:blipFill>
          <a:blip r:embed="rId2" cstate="print"/>
          <a:srcRect/>
          <a:stretch>
            <a:fillRect/>
          </a:stretch>
        </p:blipFill>
        <p:spPr bwMode="auto">
          <a:xfrm>
            <a:off x="838200" y="1078332"/>
            <a:ext cx="10465512" cy="4823704"/>
          </a:xfrm>
          <a:prstGeom prst="rect">
            <a:avLst/>
          </a:prstGeom>
          <a:noFill/>
          <a:ln w="9525">
            <a:noFill/>
            <a:miter lim="800000"/>
            <a:headEnd/>
            <a:tailEnd/>
          </a:ln>
          <a:effectLst/>
        </p:spPr>
      </p:pic>
    </p:spTree>
    <p:extLst>
      <p:ext uri="{BB962C8B-B14F-4D97-AF65-F5344CB8AC3E}">
        <p14:creationId xmlns:p14="http://schemas.microsoft.com/office/powerpoint/2010/main" val="901680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1.11 Demand Curve for Jackets for Snowboarders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1AC8F816-FF30-4C9E-ADD9-B1B19D9F5616}"/>
              </a:ext>
            </a:extLst>
          </p:cNvPr>
          <p:cNvPicPr>
            <a:picLocks noChangeAspect="1" noChangeArrowheads="1"/>
          </p:cNvPicPr>
          <p:nvPr userDrawn="1"/>
        </p:nvPicPr>
        <p:blipFill>
          <a:blip r:embed="rId2" cstate="print"/>
          <a:srcRect/>
          <a:stretch>
            <a:fillRect/>
          </a:stretch>
        </p:blipFill>
        <p:spPr bwMode="auto">
          <a:xfrm>
            <a:off x="1480749" y="1056707"/>
            <a:ext cx="9201027" cy="5133388"/>
          </a:xfrm>
          <a:prstGeom prst="rect">
            <a:avLst/>
          </a:prstGeom>
          <a:noFill/>
          <a:ln w="9525">
            <a:noFill/>
            <a:miter lim="800000"/>
            <a:headEnd/>
            <a:tailEnd/>
          </a:ln>
          <a:effectLst/>
        </p:spPr>
      </p:pic>
    </p:spTree>
    <p:extLst>
      <p:ext uri="{BB962C8B-B14F-4D97-AF65-F5344CB8AC3E}">
        <p14:creationId xmlns:p14="http://schemas.microsoft.com/office/powerpoint/2010/main" val="1240934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1.12 Supply Curve for Jackets for Snowboarders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9" name="Picture 2">
            <a:extLst>
              <a:ext uri="{FF2B5EF4-FFF2-40B4-BE49-F238E27FC236}">
                <a16:creationId xmlns:a16="http://schemas.microsoft.com/office/drawing/2014/main" id="{10EF41C3-DC0E-4CD0-99EE-C540975DEFF8}"/>
              </a:ext>
            </a:extLst>
          </p:cNvPr>
          <p:cNvPicPr>
            <a:picLocks noChangeAspect="1" noChangeArrowheads="1"/>
          </p:cNvPicPr>
          <p:nvPr userDrawn="1"/>
        </p:nvPicPr>
        <p:blipFill>
          <a:blip r:embed="rId2" cstate="print"/>
          <a:srcRect/>
          <a:stretch>
            <a:fillRect/>
          </a:stretch>
        </p:blipFill>
        <p:spPr bwMode="auto">
          <a:xfrm>
            <a:off x="1322176" y="955964"/>
            <a:ext cx="9141753" cy="5239632"/>
          </a:xfrm>
          <a:prstGeom prst="rect">
            <a:avLst/>
          </a:prstGeom>
          <a:noFill/>
          <a:ln w="9525">
            <a:noFill/>
            <a:miter lim="800000"/>
            <a:headEnd/>
            <a:tailEnd/>
          </a:ln>
          <a:effectLst/>
        </p:spPr>
      </p:pic>
    </p:spTree>
    <p:extLst>
      <p:ext uri="{BB962C8B-B14F-4D97-AF65-F5344CB8AC3E}">
        <p14:creationId xmlns:p14="http://schemas.microsoft.com/office/powerpoint/2010/main" val="1958761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1.13 Equilibrium Price and Quantity for Jackets </a:t>
            </a:r>
            <a:br>
              <a:rPr lang="en-US" dirty="0"/>
            </a:br>
            <a:r>
              <a:rPr lang="en-US" dirty="0"/>
              <a:t>for Snowboarders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221A14F0-4CCC-4A3E-94C0-366515395FCB}"/>
              </a:ext>
            </a:extLst>
          </p:cNvPr>
          <p:cNvPicPr>
            <a:picLocks noChangeAspect="1" noChangeArrowheads="1"/>
          </p:cNvPicPr>
          <p:nvPr userDrawn="1"/>
        </p:nvPicPr>
        <p:blipFill>
          <a:blip r:embed="rId2" cstate="print"/>
          <a:srcRect/>
          <a:stretch>
            <a:fillRect/>
          </a:stretch>
        </p:blipFill>
        <p:spPr bwMode="auto">
          <a:xfrm>
            <a:off x="2496457" y="1083007"/>
            <a:ext cx="7199085" cy="5455905"/>
          </a:xfrm>
          <a:prstGeom prst="rect">
            <a:avLst/>
          </a:prstGeom>
          <a:noFill/>
          <a:ln w="9525">
            <a:noFill/>
            <a:miter lim="800000"/>
            <a:headEnd/>
            <a:tailEnd/>
          </a:ln>
          <a:effectLst/>
        </p:spPr>
      </p:pic>
    </p:spTree>
    <p:extLst>
      <p:ext uri="{BB962C8B-B14F-4D97-AF65-F5344CB8AC3E}">
        <p14:creationId xmlns:p14="http://schemas.microsoft.com/office/powerpoint/2010/main" val="169395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1.14 Shifts in Demand for Jackets for Snowboarders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9" name="Picture 2">
            <a:extLst>
              <a:ext uri="{FF2B5EF4-FFF2-40B4-BE49-F238E27FC236}">
                <a16:creationId xmlns:a16="http://schemas.microsoft.com/office/drawing/2014/main" id="{CC0A1978-5E41-47CE-9AED-803B5761C95A}"/>
              </a:ext>
            </a:extLst>
          </p:cNvPr>
          <p:cNvPicPr>
            <a:picLocks noChangeAspect="1" noChangeArrowheads="1"/>
          </p:cNvPicPr>
          <p:nvPr userDrawn="1"/>
        </p:nvPicPr>
        <p:blipFill>
          <a:blip r:embed="rId2" cstate="print"/>
          <a:srcRect/>
          <a:stretch>
            <a:fillRect/>
          </a:stretch>
        </p:blipFill>
        <p:spPr bwMode="auto">
          <a:xfrm>
            <a:off x="2180924" y="1094444"/>
            <a:ext cx="7261205" cy="5444468"/>
          </a:xfrm>
          <a:prstGeom prst="rect">
            <a:avLst/>
          </a:prstGeom>
          <a:noFill/>
          <a:ln w="9525">
            <a:noFill/>
            <a:miter lim="800000"/>
            <a:headEnd/>
            <a:tailEnd/>
          </a:ln>
          <a:effectLst/>
        </p:spPr>
      </p:pic>
    </p:spTree>
    <p:extLst>
      <p:ext uri="{BB962C8B-B14F-4D97-AF65-F5344CB8AC3E}">
        <p14:creationId xmlns:p14="http://schemas.microsoft.com/office/powerpoint/2010/main" val="194947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88330"/>
            <a:ext cx="10515600" cy="424583"/>
          </a:xfrm>
        </p:spPr>
        <p:txBody>
          <a:bodyPr>
            <a:normAutofit/>
          </a:bodyPr>
          <a:lstStyle>
            <a:lvl1pPr>
              <a:defRPr sz="2800" b="1"/>
            </a:lvl1pPr>
          </a:lstStyle>
          <a:p>
            <a:r>
              <a:rPr lang="en-US" dirty="0"/>
              <a:t>Table 1-2 Factors that Cause Supply and Demand to Shift</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0317A7D1-DA42-432B-BAB1-23DAAD267B6C}"/>
              </a:ext>
            </a:extLst>
          </p:cNvPr>
          <p:cNvPicPr>
            <a:picLocks noChangeAspect="1" noChangeArrowheads="1"/>
          </p:cNvPicPr>
          <p:nvPr userDrawn="1"/>
        </p:nvPicPr>
        <p:blipFill>
          <a:blip r:embed="rId2" cstate="print"/>
          <a:srcRect/>
          <a:stretch>
            <a:fillRect/>
          </a:stretch>
        </p:blipFill>
        <p:spPr bwMode="auto">
          <a:xfrm>
            <a:off x="2740616" y="842094"/>
            <a:ext cx="6710768" cy="5348001"/>
          </a:xfrm>
          <a:prstGeom prst="rect">
            <a:avLst/>
          </a:prstGeom>
          <a:noFill/>
          <a:ln w="9525">
            <a:noFill/>
            <a:miter lim="800000"/>
            <a:headEnd/>
            <a:tailEnd/>
          </a:ln>
          <a:effectLst/>
        </p:spPr>
      </p:pic>
    </p:spTree>
    <p:extLst>
      <p:ext uri="{BB962C8B-B14F-4D97-AF65-F5344CB8AC3E}">
        <p14:creationId xmlns:p14="http://schemas.microsoft.com/office/powerpoint/2010/main" val="711272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88330"/>
            <a:ext cx="10515600" cy="424583"/>
          </a:xfrm>
        </p:spPr>
        <p:txBody>
          <a:bodyPr>
            <a:normAutofit/>
          </a:bodyPr>
          <a:lstStyle>
            <a:lvl1pPr>
              <a:defRPr sz="2800" b="1"/>
            </a:lvl1pPr>
          </a:lstStyle>
          <a:p>
            <a:r>
              <a:rPr lang="en-US" dirty="0"/>
              <a:t>Table 1-3 Comparison of Market Structures, Continued</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10" name="Picture 2">
            <a:extLst>
              <a:ext uri="{FF2B5EF4-FFF2-40B4-BE49-F238E27FC236}">
                <a16:creationId xmlns:a16="http://schemas.microsoft.com/office/drawing/2014/main" id="{9D54FD1E-5955-45AD-9462-6FDAC32DEA31}"/>
              </a:ext>
            </a:extLst>
          </p:cNvPr>
          <p:cNvPicPr>
            <a:picLocks noChangeAspect="1" noChangeArrowheads="1"/>
          </p:cNvPicPr>
          <p:nvPr userDrawn="1"/>
        </p:nvPicPr>
        <p:blipFill>
          <a:blip r:embed="rId2" cstate="print"/>
          <a:srcRect/>
          <a:stretch>
            <a:fillRect/>
          </a:stretch>
        </p:blipFill>
        <p:spPr bwMode="auto">
          <a:xfrm>
            <a:off x="1775998" y="955963"/>
            <a:ext cx="8640003" cy="5234131"/>
          </a:xfrm>
          <a:prstGeom prst="rect">
            <a:avLst/>
          </a:prstGeom>
          <a:noFill/>
          <a:ln w="9525">
            <a:noFill/>
            <a:miter lim="800000"/>
            <a:headEnd/>
            <a:tailEnd/>
          </a:ln>
          <a:effectLst/>
        </p:spPr>
      </p:pic>
    </p:spTree>
    <p:extLst>
      <p:ext uri="{BB962C8B-B14F-4D97-AF65-F5344CB8AC3E}">
        <p14:creationId xmlns:p14="http://schemas.microsoft.com/office/powerpoint/2010/main" val="3484324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88330"/>
            <a:ext cx="10515600" cy="424583"/>
          </a:xfrm>
        </p:spPr>
        <p:txBody>
          <a:bodyPr>
            <a:normAutofit/>
          </a:bodyPr>
          <a:lstStyle>
            <a:lvl1pPr>
              <a:defRPr sz="2800" b="1"/>
            </a:lvl1pPr>
          </a:lstStyle>
          <a:p>
            <a:r>
              <a:rPr lang="en-US" dirty="0"/>
              <a:t>Table 1-3 Comparison of market Structures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9" name="Picture 2">
            <a:extLst>
              <a:ext uri="{FF2B5EF4-FFF2-40B4-BE49-F238E27FC236}">
                <a16:creationId xmlns:a16="http://schemas.microsoft.com/office/drawing/2014/main" id="{4C125F76-63D7-44E7-A761-F9658035F445}"/>
              </a:ext>
            </a:extLst>
          </p:cNvPr>
          <p:cNvPicPr>
            <a:picLocks noChangeAspect="1" noChangeArrowheads="1"/>
          </p:cNvPicPr>
          <p:nvPr userDrawn="1"/>
        </p:nvPicPr>
        <p:blipFill>
          <a:blip r:embed="rId2" cstate="print"/>
          <a:srcRect/>
          <a:stretch>
            <a:fillRect/>
          </a:stretch>
        </p:blipFill>
        <p:spPr bwMode="auto">
          <a:xfrm>
            <a:off x="1002957" y="955964"/>
            <a:ext cx="10733526" cy="4308014"/>
          </a:xfrm>
          <a:prstGeom prst="rect">
            <a:avLst/>
          </a:prstGeom>
          <a:noFill/>
          <a:ln w="9525">
            <a:noFill/>
            <a:miter lim="800000"/>
            <a:headEnd/>
            <a:tailEnd/>
          </a:ln>
          <a:effectLst/>
        </p:spPr>
      </p:pic>
    </p:spTree>
    <p:extLst>
      <p:ext uri="{BB962C8B-B14F-4D97-AF65-F5344CB8AC3E}">
        <p14:creationId xmlns:p14="http://schemas.microsoft.com/office/powerpoint/2010/main" val="376872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Figure #.#</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Figure #.#</a:t>
            </a:r>
          </a:p>
        </p:txBody>
      </p:sp>
      <p:sp>
        <p:nvSpPr>
          <p:cNvPr id="4" name="Footer Placeholder 3"/>
          <p:cNvSpPr>
            <a:spLocks noGrp="1"/>
          </p:cNvSpPr>
          <p:nvPr>
            <p:ph type="ftr" sz="quarter" idx="11"/>
          </p:nvPr>
        </p:nvSpPr>
        <p:spPr>
          <a:xfrm>
            <a:off x="97536" y="6205728"/>
            <a:ext cx="1018032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686173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Learning Outcomes</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a:defRPr sz="2400"/>
            </a:lvl1pPr>
          </a:lstStyle>
          <a:p>
            <a:pPr marL="342900" indent="-342900">
              <a:buFont typeface="+mj-lt"/>
              <a:buAutoNum type="arabicPeriod"/>
            </a:pPr>
            <a:r>
              <a:rPr lang="en-US" dirty="0"/>
              <a:t>How do businesses and not-for-profit organizations help create our standard of living? </a:t>
            </a:r>
          </a:p>
          <a:p>
            <a:pPr marL="342900" indent="-342900">
              <a:buFont typeface="+mj-lt"/>
              <a:buAutoNum type="arabicPeriod"/>
            </a:pPr>
            <a:r>
              <a:rPr lang="en-US" dirty="0"/>
              <a:t>What are the sectors of the business environment, and how do changes in them influence business decisions? </a:t>
            </a:r>
          </a:p>
          <a:p>
            <a:pPr marL="342900" indent="-342900">
              <a:buFont typeface="+mj-lt"/>
              <a:buAutoNum type="arabicPeriod"/>
            </a:pPr>
            <a:r>
              <a:rPr lang="en-US" dirty="0"/>
              <a:t>What are the primary features of the world’s economic systems, and how are the three sectors of the U.S. economy linked? </a:t>
            </a:r>
          </a:p>
          <a:p>
            <a:pPr marL="342900" indent="-342900">
              <a:buFont typeface="+mj-lt"/>
              <a:buAutoNum type="arabicPeriod"/>
            </a:pPr>
            <a:r>
              <a:rPr lang="en-US" dirty="0"/>
              <a:t>How do economic growth, full employment, price stability, and inflation indicate a nation’s economic health? </a:t>
            </a:r>
          </a:p>
          <a:p>
            <a:pPr marL="342900" indent="-342900">
              <a:buFont typeface="+mj-lt"/>
              <a:buAutoNum type="arabicPeriod"/>
            </a:pPr>
            <a:r>
              <a:rPr lang="en-US" dirty="0"/>
              <a:t>How does the government use monetary policy and fiscal policy to achieve its macroeconomic goals? </a:t>
            </a:r>
          </a:p>
          <a:p>
            <a:pPr marL="342900" indent="-342900">
              <a:buFont typeface="+mj-lt"/>
              <a:buAutoNum type="arabicPeriod"/>
            </a:pPr>
            <a:r>
              <a:rPr lang="en-US" dirty="0"/>
              <a:t>What are the basic microeconomic concepts of demand and supply, and how do they establish prices? </a:t>
            </a:r>
          </a:p>
          <a:p>
            <a:pPr marL="342900" indent="-342900">
              <a:buFont typeface="+mj-lt"/>
              <a:buAutoNum type="arabicPeriod"/>
            </a:pPr>
            <a:r>
              <a:rPr lang="en-US" dirty="0"/>
              <a:t>What are the four types of market structure? </a:t>
            </a:r>
          </a:p>
          <a:p>
            <a:pPr marL="342900" indent="-342900">
              <a:buFont typeface="+mj-lt"/>
              <a:buAutoNum type="arabicPeriod"/>
            </a:pPr>
            <a:r>
              <a:rPr lang="en-US" dirty="0"/>
              <a:t>Which trends are reshaping the business, microeconomic, and macroeconomic environments and competitive arena?</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1. How do businesses and not-for-profit organizations help create our standard of living?</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Explain the concepts of revenue, costs, and profit. </a:t>
            </a:r>
          </a:p>
          <a:p>
            <a:pPr marL="457200" indent="-457200">
              <a:buAutoNum type="arabicPeriod"/>
            </a:pPr>
            <a:r>
              <a:rPr lang="en-US" sz="2800" dirty="0"/>
              <a:t>What are the five factors of production? </a:t>
            </a:r>
          </a:p>
          <a:p>
            <a:pPr marL="457200" indent="-457200">
              <a:buAutoNum type="arabicPeriod"/>
            </a:pPr>
            <a:r>
              <a:rPr lang="en-US" sz="2800" dirty="0"/>
              <a:t>What is the role of an entrepreneur in society.</a:t>
            </a:r>
          </a:p>
          <a:p>
            <a:pPr lvl="1"/>
            <a:endParaRPr lang="en-US" dirty="0"/>
          </a:p>
        </p:txBody>
      </p:sp>
    </p:spTree>
    <p:extLst>
      <p:ext uri="{BB962C8B-B14F-4D97-AF65-F5344CB8AC3E}">
        <p14:creationId xmlns:p14="http://schemas.microsoft.com/office/powerpoint/2010/main" val="1648461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2. What are the sectors of the business environment, and how do changes in them influence business decisions</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Font typeface="+mj-lt"/>
              <a:buAutoNum type="arabicPeriod"/>
            </a:pPr>
            <a:r>
              <a:rPr lang="en-US" sz="2800" dirty="0"/>
              <a:t>Define the components of the internal and the external business environments. </a:t>
            </a:r>
          </a:p>
          <a:p>
            <a:pPr marL="457200" indent="-457200">
              <a:buFont typeface="+mj-lt"/>
              <a:buAutoNum type="arabicPeriod"/>
            </a:pPr>
            <a:r>
              <a:rPr lang="en-US" sz="2800" dirty="0"/>
              <a:t>What factors within the economic environment affect businesses?</a:t>
            </a:r>
          </a:p>
          <a:p>
            <a:pPr marL="457200" indent="-457200">
              <a:buFont typeface="+mj-lt"/>
              <a:buAutoNum type="arabicPeriod"/>
            </a:pPr>
            <a:r>
              <a:rPr lang="en-US" sz="2800" dirty="0"/>
              <a:t>Why do demographic shifts and technological developments create both challenges and new opportunities for business?</a:t>
            </a:r>
          </a:p>
          <a:p>
            <a:pPr lvl="1"/>
            <a:endParaRPr lang="en-US" dirty="0"/>
          </a:p>
        </p:txBody>
      </p:sp>
    </p:spTree>
    <p:extLst>
      <p:ext uri="{BB962C8B-B14F-4D97-AF65-F5344CB8AC3E}">
        <p14:creationId xmlns:p14="http://schemas.microsoft.com/office/powerpoint/2010/main" val="5272923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3. What are the primary features of the world’s economic systems, and how are the three sectors of the U.S. economy linked? </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is economics, and how can you benefit from understanding basic economic concepts? </a:t>
            </a:r>
          </a:p>
          <a:p>
            <a:pPr marL="457200" indent="-457200">
              <a:buAutoNum type="arabicPeriod"/>
            </a:pPr>
            <a:r>
              <a:rPr lang="en-US" sz="2800" dirty="0"/>
              <a:t>Compare and contrast the world’s major economic systems. Why is capitalism growing, communism declining, and socialism still popular? </a:t>
            </a:r>
          </a:p>
          <a:p>
            <a:pPr marL="457200" indent="-457200">
              <a:buAutoNum type="arabicPeriod"/>
            </a:pPr>
            <a:r>
              <a:rPr lang="en-US" sz="2800" dirty="0"/>
              <a:t>What is the difference between macroeconomics and microeconomics?</a:t>
            </a:r>
          </a:p>
          <a:p>
            <a:pPr lvl="1"/>
            <a:endParaRPr lang="en-US" dirty="0"/>
          </a:p>
        </p:txBody>
      </p:sp>
    </p:spTree>
    <p:extLst>
      <p:ext uri="{BB962C8B-B14F-4D97-AF65-F5344CB8AC3E}">
        <p14:creationId xmlns:p14="http://schemas.microsoft.com/office/powerpoint/2010/main" val="2236669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4. How do economic growth, full employment, price stability, and inflation indicate a nation’s economic health?</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is a business cycle? How do businesses adapt to periods of contraction and expansion? </a:t>
            </a:r>
          </a:p>
          <a:p>
            <a:pPr marL="457200" indent="-457200">
              <a:buAutoNum type="arabicPeriod"/>
            </a:pPr>
            <a:r>
              <a:rPr lang="en-US" sz="2800" dirty="0"/>
              <a:t>Why is full employment usually defined as a target percentage below 100 percent? </a:t>
            </a:r>
          </a:p>
          <a:p>
            <a:pPr marL="457200" indent="-457200">
              <a:buAutoNum type="arabicPeriod"/>
            </a:pPr>
            <a:r>
              <a:rPr lang="en-US" sz="2800" dirty="0"/>
              <a:t>What is the difference between demand-pull and cost-push inflation?</a:t>
            </a:r>
          </a:p>
          <a:p>
            <a:pPr lvl="1"/>
            <a:endParaRPr lang="en-US" dirty="0"/>
          </a:p>
        </p:txBody>
      </p:sp>
    </p:spTree>
    <p:extLst>
      <p:ext uri="{BB962C8B-B14F-4D97-AF65-F5344CB8AC3E}">
        <p14:creationId xmlns:p14="http://schemas.microsoft.com/office/powerpoint/2010/main" val="2425873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5. How does the government use monetary policy and fiscal policy to achieve its macroeconomic goals?</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are the two kinds of monetary policy? </a:t>
            </a:r>
          </a:p>
          <a:p>
            <a:pPr marL="457200" indent="-457200">
              <a:buAutoNum type="arabicPeriod"/>
            </a:pPr>
            <a:r>
              <a:rPr lang="en-US" sz="2800" dirty="0"/>
              <a:t>What fiscal policy tools can the government use to achieve its macroeconomic goals? </a:t>
            </a:r>
          </a:p>
          <a:p>
            <a:pPr marL="457200" indent="-457200">
              <a:buAutoNum type="arabicPeriod"/>
            </a:pPr>
            <a:r>
              <a:rPr lang="en-US" sz="2800" dirty="0"/>
              <a:t>What problems can a large national debt present?</a:t>
            </a:r>
          </a:p>
          <a:p>
            <a:pPr lvl="1"/>
            <a:endParaRPr lang="en-US" dirty="0"/>
          </a:p>
        </p:txBody>
      </p:sp>
    </p:spTree>
    <p:extLst>
      <p:ext uri="{BB962C8B-B14F-4D97-AF65-F5344CB8AC3E}">
        <p14:creationId xmlns:p14="http://schemas.microsoft.com/office/powerpoint/2010/main" val="11165423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6. What are the basic microeconomic concepts of demand and supply, and how do they establish prices?</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is the relationship between prices and demand for a product?</a:t>
            </a:r>
          </a:p>
          <a:p>
            <a:pPr marL="457200" indent="-457200">
              <a:buAutoNum type="arabicPeriod"/>
            </a:pPr>
            <a:r>
              <a:rPr lang="en-US" sz="2800" dirty="0"/>
              <a:t> How is market equilibrium achieved? Describe the circumstances under which the price for gasoline would have returned to equilibrium in the United States after Hurricane Katrina. </a:t>
            </a:r>
          </a:p>
          <a:p>
            <a:pPr marL="457200" indent="-457200">
              <a:buAutoNum type="arabicPeriod"/>
            </a:pPr>
            <a:r>
              <a:rPr lang="en-US" sz="2800" dirty="0"/>
              <a:t>Draw a graph that shows an equilibrium point for supply and demand.</a:t>
            </a:r>
          </a:p>
          <a:p>
            <a:pPr lvl="1"/>
            <a:endParaRPr lang="en-US" dirty="0"/>
          </a:p>
        </p:txBody>
      </p:sp>
    </p:spTree>
    <p:extLst>
      <p:ext uri="{BB962C8B-B14F-4D97-AF65-F5344CB8AC3E}">
        <p14:creationId xmlns:p14="http://schemas.microsoft.com/office/powerpoint/2010/main" val="1913352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7. What are the four types of market structure?</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is meant by market structure? </a:t>
            </a:r>
          </a:p>
          <a:p>
            <a:pPr marL="457200" indent="-457200">
              <a:buAutoNum type="arabicPeriod"/>
            </a:pPr>
            <a:r>
              <a:rPr lang="en-US" sz="2800" dirty="0"/>
              <a:t>Compare and contrast perfect competition and pure monopoly. Why is it rare to find perfect competition? </a:t>
            </a:r>
          </a:p>
          <a:p>
            <a:pPr marL="457200" indent="-457200">
              <a:buAutoNum type="arabicPeriod"/>
            </a:pPr>
            <a:r>
              <a:rPr lang="en-US" sz="2800" dirty="0"/>
              <a:t>How does an oligopoly differ from monopolistic competition?</a:t>
            </a:r>
          </a:p>
          <a:p>
            <a:pPr lvl="1"/>
            <a:endParaRPr lang="en-US" dirty="0"/>
          </a:p>
        </p:txBody>
      </p:sp>
    </p:spTree>
    <p:extLst>
      <p:ext uri="{BB962C8B-B14F-4D97-AF65-F5344CB8AC3E}">
        <p14:creationId xmlns:p14="http://schemas.microsoft.com/office/powerpoint/2010/main" val="20606484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8. Which trends are reshaping the business, microeconomic, and macroeconomic environments and competitive arena?</a:t>
            </a:r>
          </a:p>
        </p:txBody>
      </p:sp>
      <p:sp>
        <p:nvSpPr>
          <p:cNvPr id="3" name="Footer Placeholder 2"/>
          <p:cNvSpPr>
            <a:spLocks noGrp="1"/>
          </p:cNvSpPr>
          <p:nvPr>
            <p:ph type="ftr" sz="quarter" idx="10"/>
          </p:nvPr>
        </p:nvSpPr>
        <p:spPr/>
        <p:txBody>
          <a:bodyPr/>
          <a:lstStyle>
            <a:lvl1pPr algn="l">
              <a:defRPr/>
            </a:lvl1pPr>
          </a:lstStyle>
          <a:p>
            <a:r>
              <a:rPr lang="en-US" dirty="0"/>
              <a:t>This OpenStax ancillary resource is © Rice University under a CC BY 4.0 International license; it may be reproduced or modified but must be attributed to OpenStax, Rice University and any changes must be noted.</a:t>
            </a:r>
          </a:p>
          <a:p>
            <a:endParaRPr lang="en-US" dirty="0"/>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steps can companies take to benefit from the aging of their workers and to effectively manage a multigenerational workforce? </a:t>
            </a:r>
          </a:p>
          <a:p>
            <a:pPr marL="457200" indent="-457200">
              <a:buAutoNum type="arabicPeriod"/>
            </a:pPr>
            <a:r>
              <a:rPr lang="en-US" sz="2800" dirty="0"/>
              <a:t>Why is the increasing demand for energy worldwide a cause for concern? </a:t>
            </a:r>
          </a:p>
          <a:p>
            <a:pPr marL="457200" indent="-457200">
              <a:buAutoNum type="arabicPeriod"/>
            </a:pPr>
            <a:r>
              <a:rPr lang="en-US" sz="2800" dirty="0"/>
              <a:t>Describe several strategies that companies can use to remain competitive in the global economy.</a:t>
            </a:r>
          </a:p>
          <a:p>
            <a:pPr lvl="1"/>
            <a:endParaRPr lang="en-US" dirty="0"/>
          </a:p>
        </p:txBody>
      </p:sp>
    </p:spTree>
    <p:extLst>
      <p:ext uri="{BB962C8B-B14F-4D97-AF65-F5344CB8AC3E}">
        <p14:creationId xmlns:p14="http://schemas.microsoft.com/office/powerpoint/2010/main" val="36259632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7D0688DF-AF46-4A2D-9AA5-910E092B2A19}" type="datetime4">
              <a:rPr lang="en-US" smtClean="0"/>
              <a:pPr>
                <a:defRPr/>
              </a:pPr>
              <a:t>January 5, 2025</a:t>
            </a:fld>
            <a:endParaRPr lang="en-US" dirty="0"/>
          </a:p>
        </p:txBody>
      </p:sp>
      <p:sp>
        <p:nvSpPr>
          <p:cNvPr id="6" name="Footer Placeholder 4"/>
          <p:cNvSpPr>
            <a:spLocks noGrp="1"/>
          </p:cNvSpPr>
          <p:nvPr>
            <p:ph type="ftr" sz="quarter" idx="16"/>
          </p:nvPr>
        </p:nvSpPr>
        <p:spPr/>
        <p:txBody>
          <a:bodyPr/>
          <a:lstStyle>
            <a:lvl1pPr>
              <a:defRPr/>
            </a:lvl1pPr>
          </a:lstStyle>
          <a:p>
            <a:pPr>
              <a:defRPr/>
            </a:pPr>
            <a:r>
              <a:rPr lang="en-US"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14215952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7D0688DF-AF46-4A2D-9AA5-910E092B2A19}" type="datetime4">
              <a:rPr lang="en-US" smtClean="0"/>
              <a:pPr>
                <a:defRPr/>
              </a:pPr>
              <a:t>January 5, 2025</a:t>
            </a:fld>
            <a:endParaRPr lang="en-US" dirty="0"/>
          </a:p>
        </p:txBody>
      </p:sp>
      <p:sp>
        <p:nvSpPr>
          <p:cNvPr id="6" name="Footer Placeholder 4"/>
          <p:cNvSpPr>
            <a:spLocks noGrp="1"/>
          </p:cNvSpPr>
          <p:nvPr>
            <p:ph type="ftr" sz="quarter" idx="16"/>
          </p:nvPr>
        </p:nvSpPr>
        <p:spPr/>
        <p:txBody>
          <a:bodyPr/>
          <a:lstStyle>
            <a:lvl1pPr>
              <a:defRPr/>
            </a:lvl1pPr>
          </a:lstStyle>
          <a:p>
            <a:pPr>
              <a:defRPr/>
            </a:pPr>
            <a:r>
              <a:rPr lang="en-US"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33455246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7D0688DF-AF46-4A2D-9AA5-910E092B2A19}" type="datetime4">
              <a:rPr lang="en-US" smtClean="0"/>
              <a:pPr>
                <a:defRPr/>
              </a:pPr>
              <a:t>January 5, 2025</a:t>
            </a:fld>
            <a:endParaRPr lang="en-US" dirty="0"/>
          </a:p>
        </p:txBody>
      </p:sp>
      <p:sp>
        <p:nvSpPr>
          <p:cNvPr id="6" name="Footer Placeholder 4"/>
          <p:cNvSpPr>
            <a:spLocks noGrp="1"/>
          </p:cNvSpPr>
          <p:nvPr>
            <p:ph type="ftr" sz="quarter" idx="16"/>
          </p:nvPr>
        </p:nvSpPr>
        <p:spPr/>
        <p:txBody>
          <a:bodyPr/>
          <a:lstStyle>
            <a:lvl1pPr>
              <a:defRPr/>
            </a:lvl1pPr>
          </a:lstStyle>
          <a:p>
            <a:pPr>
              <a:defRPr/>
            </a:pPr>
            <a:r>
              <a:rPr lang="en-US"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34121950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2.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93" r:id="rId3"/>
    <p:sldLayoutId id="2147483691" r:id="rId4"/>
    <p:sldLayoutId id="2147483692" r:id="rId5"/>
    <p:sldLayoutId id="2147483696" r:id="rId6"/>
    <p:sldLayoutId id="2147483672" r:id="rId7"/>
    <p:sldLayoutId id="2147483673" r:id="rId8"/>
    <p:sldLayoutId id="2147483674" r:id="rId9"/>
    <p:sldLayoutId id="2147483675" r:id="rId10"/>
    <p:sldLayoutId id="2147483676" r:id="rId11"/>
    <p:sldLayoutId id="2147483677" r:id="rId12"/>
    <p:sldLayoutId id="2147483678" r:id="rId13"/>
    <p:sldLayoutId id="2147483652" r:id="rId14"/>
    <p:sldLayoutId id="2147483686" r:id="rId15"/>
    <p:sldLayoutId id="2147483687" r:id="rId16"/>
    <p:sldLayoutId id="2147483688" r:id="rId17"/>
    <p:sldLayoutId id="2147483689" r:id="rId18"/>
    <p:sldLayoutId id="2147483690" r:id="rId19"/>
    <p:sldLayoutId id="2147483694" r:id="rId20"/>
    <p:sldLayoutId id="2147483695" r:id="rId21"/>
    <p:sldLayoutId id="2147483697" r:id="rId22"/>
    <p:sldLayoutId id="2147483679" r:id="rId23"/>
    <p:sldLayoutId id="2147483680" r:id="rId24"/>
    <p:sldLayoutId id="2147483681" r:id="rId25"/>
    <p:sldLayoutId id="2147483682" r:id="rId26"/>
    <p:sldLayoutId id="2147483685" r:id="rId27"/>
  </p:sldLayoutIdLst>
  <p:txStyles>
    <p:titleStyle>
      <a:lvl1pPr algn="l" defTabSz="914400" rtl="0" eaLnBrk="1" latinLnBrk="0" hangingPunct="1">
        <a:lnSpc>
          <a:spcPct val="90000"/>
        </a:lnSpc>
        <a:spcBef>
          <a:spcPct val="0"/>
        </a:spcBef>
        <a:buNone/>
        <a:defRPr sz="28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8" Type="http://schemas.openxmlformats.org/officeDocument/2006/relationships/audio" Target="../media/media4.mp3"/><Relationship Id="rId13" Type="http://schemas.microsoft.com/office/2007/relationships/media" Target="../media/media7.mp3"/><Relationship Id="rId18" Type="http://schemas.openxmlformats.org/officeDocument/2006/relationships/audio" Target="../media/media9.mp3"/><Relationship Id="rId26" Type="http://schemas.openxmlformats.org/officeDocument/2006/relationships/image" Target="../media/image21.png"/><Relationship Id="rId3" Type="http://schemas.microsoft.com/office/2007/relationships/media" Target="../media/media2.mp3"/><Relationship Id="rId21" Type="http://schemas.openxmlformats.org/officeDocument/2006/relationships/slideLayout" Target="../slideLayouts/slideLayout33.xml"/><Relationship Id="rId7" Type="http://schemas.microsoft.com/office/2007/relationships/media" Target="../media/media4.mp3"/><Relationship Id="rId12" Type="http://schemas.openxmlformats.org/officeDocument/2006/relationships/audio" Target="../media/media6.mp3"/><Relationship Id="rId17" Type="http://schemas.microsoft.com/office/2007/relationships/media" Target="../media/media9.mp3"/><Relationship Id="rId25" Type="http://schemas.openxmlformats.org/officeDocument/2006/relationships/image" Target="../media/image20.png"/><Relationship Id="rId2" Type="http://schemas.openxmlformats.org/officeDocument/2006/relationships/audio" Target="../media/media1.mp3"/><Relationship Id="rId16" Type="http://schemas.openxmlformats.org/officeDocument/2006/relationships/audio" Target="../media/media8.mp3"/><Relationship Id="rId20" Type="http://schemas.openxmlformats.org/officeDocument/2006/relationships/audio" Target="../media/media10.mp3"/><Relationship Id="rId29" Type="http://schemas.openxmlformats.org/officeDocument/2006/relationships/image" Target="../media/image24.png"/><Relationship Id="rId1" Type="http://schemas.microsoft.com/office/2007/relationships/media" Target="../media/media1.mp3"/><Relationship Id="rId6" Type="http://schemas.openxmlformats.org/officeDocument/2006/relationships/audio" Target="../media/media3.mp3"/><Relationship Id="rId11" Type="http://schemas.microsoft.com/office/2007/relationships/media" Target="../media/media6.mp3"/><Relationship Id="rId24" Type="http://schemas.openxmlformats.org/officeDocument/2006/relationships/image" Target="../media/image19.png"/><Relationship Id="rId5" Type="http://schemas.microsoft.com/office/2007/relationships/media" Target="../media/media3.mp3"/><Relationship Id="rId15" Type="http://schemas.microsoft.com/office/2007/relationships/media" Target="../media/media8.mp3"/><Relationship Id="rId23" Type="http://schemas.openxmlformats.org/officeDocument/2006/relationships/image" Target="../media/image18.png"/><Relationship Id="rId28" Type="http://schemas.openxmlformats.org/officeDocument/2006/relationships/image" Target="../media/image23.png"/><Relationship Id="rId10" Type="http://schemas.openxmlformats.org/officeDocument/2006/relationships/audio" Target="../media/media5.mp3"/><Relationship Id="rId19" Type="http://schemas.microsoft.com/office/2007/relationships/media" Target="../media/media10.mp3"/><Relationship Id="rId31" Type="http://schemas.openxmlformats.org/officeDocument/2006/relationships/image" Target="../media/image26.png"/><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audio" Target="../media/media7.mp3"/><Relationship Id="rId22" Type="http://schemas.openxmlformats.org/officeDocument/2006/relationships/image" Target="../media/image17.png"/><Relationship Id="rId27" Type="http://schemas.openxmlformats.org/officeDocument/2006/relationships/image" Target="../media/image22.png"/><Relationship Id="rId30"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11.mp3"/><Relationship Id="rId1" Type="http://schemas.microsoft.com/office/2007/relationships/media" Target="../media/media11.mp3"/><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hyperlink" Target="https://youtu.be/_vCK6QZTVlc" TargetMode="External"/><Relationship Id="rId2" Type="http://schemas.openxmlformats.org/officeDocument/2006/relationships/slideLayout" Target="../slideLayouts/slideLayout29.xml"/><Relationship Id="rId1" Type="http://schemas.openxmlformats.org/officeDocument/2006/relationships/video" Target="https://www.youtube.com/embed/_vCK6QZTVlc?feature=oembed" TargetMode="External"/><Relationship Id="rId4" Type="http://schemas.openxmlformats.org/officeDocument/2006/relationships/image" Target="../media/image28.jpeg"/></Relationships>
</file>

<file path=ppt/slides/_rels/slide6.xml.rels><?xml version="1.0" encoding="UTF-8" standalone="yes"?>
<Relationships xmlns="http://schemas.openxmlformats.org/package/2006/relationships"><Relationship Id="rId2" Type="http://schemas.openxmlformats.org/officeDocument/2006/relationships/hyperlink" Target="https://www.economist.com/news/2020/01/15/the-big-mac-index" TargetMode="Externa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12.mp3"/><Relationship Id="rId1" Type="http://schemas.microsoft.com/office/2007/relationships/media" Target="../media/media12.mp3"/><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audio" Target="../media/media13.mp3"/><Relationship Id="rId7" Type="http://schemas.openxmlformats.org/officeDocument/2006/relationships/image" Target="../media/image30.jpeg"/><Relationship Id="rId2" Type="http://schemas.microsoft.com/office/2007/relationships/media" Target="../media/media13.mp3"/><Relationship Id="rId1" Type="http://schemas.openxmlformats.org/officeDocument/2006/relationships/video" Target="https://www.youtube.com/embed/xN3UV5FsBkU?feature=oembed" TargetMode="External"/><Relationship Id="rId6" Type="http://schemas.openxmlformats.org/officeDocument/2006/relationships/hyperlink" Target="https://openstax.org/books/introduction-business/pages/3-2-why-nations-trade" TargetMode="External"/><Relationship Id="rId5" Type="http://schemas.openxmlformats.org/officeDocument/2006/relationships/hyperlink" Target="https://youtu.be/xN3UV5FsBkU" TargetMode="External"/><Relationship Id="rId4"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microsoft.com/office/2007/relationships/media" Target="../media/media15.mp3"/><Relationship Id="rId7" Type="http://schemas.openxmlformats.org/officeDocument/2006/relationships/slideLayout" Target="../slideLayouts/slideLayout26.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audio" Target="../media/media16.mp3"/><Relationship Id="rId5" Type="http://schemas.microsoft.com/office/2007/relationships/media" Target="../media/media16.mp3"/><Relationship Id="rId10" Type="http://schemas.openxmlformats.org/officeDocument/2006/relationships/image" Target="../media/image34.png"/><Relationship Id="rId4" Type="http://schemas.openxmlformats.org/officeDocument/2006/relationships/audio" Target="../media/media15.mp3"/><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hyperlink" Target="https://openstax.org/books/introduction-business/pages/3-4-fostering-global-trade" TargetMode="External"/><Relationship Id="rId2" Type="http://schemas.openxmlformats.org/officeDocument/2006/relationships/slideLayout" Target="../slideLayouts/slideLayout29.xml"/><Relationship Id="rId1" Type="http://schemas.openxmlformats.org/officeDocument/2006/relationships/video" Target="https://www.youtube.com/embed/REbUCTxBMfE?feature=oembed" TargetMode="External"/><Relationship Id="rId5" Type="http://schemas.openxmlformats.org/officeDocument/2006/relationships/image" Target="../media/image35.jpeg"/><Relationship Id="rId4" Type="http://schemas.openxmlformats.org/officeDocument/2006/relationships/hyperlink" Target="https://youtu.be/REbUCTxBMfE" TargetMode="External"/></Relationships>
</file>

<file path=ppt/slides/_rels/slide11.xml.rels><?xml version="1.0" encoding="UTF-8" standalone="yes"?>
<Relationships xmlns="http://schemas.openxmlformats.org/package/2006/relationships"><Relationship Id="rId3" Type="http://schemas.microsoft.com/office/2007/relationships/media" Target="../media/media4.mp3"/><Relationship Id="rId7" Type="http://schemas.openxmlformats.org/officeDocument/2006/relationships/image" Target="../media/image20.pn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36.png"/><Relationship Id="rId5" Type="http://schemas.openxmlformats.org/officeDocument/2006/relationships/slideLayout" Target="../slideLayouts/slideLayout26.xml"/><Relationship Id="rId4" Type="http://schemas.openxmlformats.org/officeDocument/2006/relationships/audio" Target="../media/media4.mp3"/></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8" Type="http://schemas.openxmlformats.org/officeDocument/2006/relationships/audio" Target="../media/media21.mp3"/><Relationship Id="rId13" Type="http://schemas.openxmlformats.org/officeDocument/2006/relationships/image" Target="../media/image39.png"/><Relationship Id="rId3" Type="http://schemas.microsoft.com/office/2007/relationships/media" Target="../media/media19.mp3"/><Relationship Id="rId7" Type="http://schemas.microsoft.com/office/2007/relationships/media" Target="../media/media21.mp3"/><Relationship Id="rId12" Type="http://schemas.openxmlformats.org/officeDocument/2006/relationships/image" Target="../media/image38.png"/><Relationship Id="rId2" Type="http://schemas.openxmlformats.org/officeDocument/2006/relationships/audio" Target="../media/media18.mp3"/><Relationship Id="rId16" Type="http://schemas.openxmlformats.org/officeDocument/2006/relationships/image" Target="../media/image42.png"/><Relationship Id="rId1" Type="http://schemas.microsoft.com/office/2007/relationships/media" Target="../media/media18.mp3"/><Relationship Id="rId6" Type="http://schemas.openxmlformats.org/officeDocument/2006/relationships/audio" Target="../media/media20.mp3"/><Relationship Id="rId11" Type="http://schemas.openxmlformats.org/officeDocument/2006/relationships/slideLayout" Target="../slideLayouts/slideLayout26.xml"/><Relationship Id="rId5" Type="http://schemas.microsoft.com/office/2007/relationships/media" Target="../media/media20.mp3"/><Relationship Id="rId15" Type="http://schemas.openxmlformats.org/officeDocument/2006/relationships/image" Target="../media/image41.png"/><Relationship Id="rId10" Type="http://schemas.openxmlformats.org/officeDocument/2006/relationships/audio" Target="../media/media22.mp3"/><Relationship Id="rId4" Type="http://schemas.openxmlformats.org/officeDocument/2006/relationships/audio" Target="../media/media19.mp3"/><Relationship Id="rId9" Type="http://schemas.microsoft.com/office/2007/relationships/media" Target="../media/media22.mp3"/><Relationship Id="rId14" Type="http://schemas.openxmlformats.org/officeDocument/2006/relationships/image" Target="../media/image40.png"/></Relationships>
</file>

<file path=ppt/slides/_rels/slide1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hyperlink" Target="https://openstax.org/books/introduction-business/pages/3-6-participating-in-the-global-marketplace" TargetMode="External"/><Relationship Id="rId2" Type="http://schemas.openxmlformats.org/officeDocument/2006/relationships/slideLayout" Target="../slideLayouts/slideLayout29.xml"/><Relationship Id="rId1" Type="http://schemas.openxmlformats.org/officeDocument/2006/relationships/video" Target="https://www.youtube.com/embed/E8IPqMPrAjM?feature=oembed" TargetMode="External"/><Relationship Id="rId6" Type="http://schemas.openxmlformats.org/officeDocument/2006/relationships/image" Target="../media/image48.jpeg"/><Relationship Id="rId5" Type="http://schemas.openxmlformats.org/officeDocument/2006/relationships/hyperlink" Target="https://youtu.be/E8IPqMPrAjM" TargetMode="External"/><Relationship Id="rId4" Type="http://schemas.openxmlformats.org/officeDocument/2006/relationships/hyperlink" Target="https://openstax.org/books/introduction-business/pages/3-5-international-economic-communitie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23.mp3"/><Relationship Id="rId1" Type="http://schemas.microsoft.com/office/2007/relationships/media" Target="../media/media23.mp3"/><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hyperlink" Target="https://www.interbrand.com/best-brands/best-global-brands/2019/ranking/" TargetMode="External"/><Relationship Id="rId2" Type="http://schemas.openxmlformats.org/officeDocument/2006/relationships/hyperlink" Target="https://www.cnbc.com/video/2019/10/17/here-are-interbrands-top-picks-for-best-global-brands-of-2019.html" TargetMode="Externa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 to Business</a:t>
            </a:r>
          </a:p>
        </p:txBody>
      </p:sp>
      <p:sp>
        <p:nvSpPr>
          <p:cNvPr id="4" name="Text Placeholder 3"/>
          <p:cNvSpPr>
            <a:spLocks noGrp="1"/>
          </p:cNvSpPr>
          <p:nvPr>
            <p:ph type="body" sz="quarter" idx="14"/>
          </p:nvPr>
        </p:nvSpPr>
        <p:spPr>
          <a:xfrm>
            <a:off x="1524000" y="1185274"/>
            <a:ext cx="9815945" cy="1205346"/>
          </a:xfrm>
        </p:spPr>
        <p:txBody>
          <a:bodyPr>
            <a:normAutofit/>
          </a:bodyPr>
          <a:lstStyle/>
          <a:p>
            <a:endParaRPr lang="en-US" dirty="0"/>
          </a:p>
          <a:p>
            <a:endParaRPr lang="en-US" dirty="0"/>
          </a:p>
          <a:p>
            <a:endParaRPr lang="en-US" dirty="0"/>
          </a:p>
        </p:txBody>
      </p:sp>
      <p:sp>
        <p:nvSpPr>
          <p:cNvPr id="5" name="Text Placeholder 10"/>
          <p:cNvSpPr txBox="1">
            <a:spLocks/>
          </p:cNvSpPr>
          <p:nvPr/>
        </p:nvSpPr>
        <p:spPr>
          <a:xfrm>
            <a:off x="1524000" y="1509713"/>
            <a:ext cx="9144000" cy="443778"/>
          </a:xfrm>
          <a:prstGeom prst="rect">
            <a:avLst/>
          </a:prstGeom>
        </p:spPr>
        <p:txBody>
          <a:bodyPr vert="horz" lIns="91440" tIns="45720" rIns="91440" bIns="45720" rtlCol="0">
            <a:noAutofit/>
          </a:bodyPr>
          <a:lstStyle>
            <a:lvl1pPr marL="0" indent="0" algn="ctr">
              <a:buNone/>
              <a:defRPr lang="en-US" sz="2400" b="1" baseline="0" smtClean="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marL="0" marR="0" lvl="0" indent="0" algn="ctr" defTabSz="914400" rtl="0" eaLnBrk="1" fontAlgn="auto" latinLnBrk="0" hangingPunct="1">
              <a:lnSpc>
                <a:spcPct val="90000"/>
              </a:lnSpc>
              <a:spcBef>
                <a:spcPts val="1000"/>
              </a:spcBef>
              <a:spcAft>
                <a:spcPts val="0"/>
              </a:spcAft>
              <a:buClrTx/>
              <a:buSzTx/>
              <a:buFont typeface="Arial"/>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Chapter 3 COMPETING IN THE GLOBAL</a:t>
            </a:r>
            <a:r>
              <a:rPr kumimoji="0" lang="en-US" sz="2400" b="1" i="0" u="none" strike="noStrike" kern="1200" cap="none" spc="0" normalizeH="0" noProof="0" dirty="0">
                <a:ln>
                  <a:noFill/>
                </a:ln>
                <a:solidFill>
                  <a:schemeClr val="tx1"/>
                </a:solidFill>
                <a:effectLst/>
                <a:uLnTx/>
                <a:uFillTx/>
                <a:latin typeface="+mn-lt"/>
                <a:ea typeface="+mn-ea"/>
                <a:cs typeface="+mn-cs"/>
              </a:rPr>
              <a:t> MARKETPLACE</a:t>
            </a:r>
            <a:endParaRPr kumimoji="0" lang="en-US" sz="2400" b="1"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981201" y="241301"/>
            <a:ext cx="8062913" cy="658813"/>
          </a:xfrm>
        </p:spPr>
        <p:txBody>
          <a:bodyPr/>
          <a:lstStyle/>
          <a:p>
            <a:pPr>
              <a:defRPr/>
            </a:pPr>
            <a:r>
              <a:rPr lang="en-US" dirty="0"/>
              <a:t>Learning Outcomes</a:t>
            </a:r>
          </a:p>
        </p:txBody>
      </p:sp>
      <p:sp>
        <p:nvSpPr>
          <p:cNvPr id="8" name="Rectangle 7"/>
          <p:cNvSpPr/>
          <p:nvPr/>
        </p:nvSpPr>
        <p:spPr>
          <a:xfrm>
            <a:off x="1981200" y="1061551"/>
            <a:ext cx="8062912" cy="5693866"/>
          </a:xfrm>
          <a:prstGeom prst="rect">
            <a:avLst/>
          </a:prstGeom>
        </p:spPr>
        <p:txBody>
          <a:bodyPr wrap="square">
            <a:spAutoFit/>
          </a:bodyPr>
          <a:lstStyle/>
          <a:p>
            <a:pPr marL="457200" indent="-457200">
              <a:buFont typeface="+mj-lt"/>
              <a:buAutoNum type="arabicPeriod"/>
            </a:pPr>
            <a:r>
              <a:rPr lang="en-US" sz="2800" dirty="0"/>
              <a:t>Why is global trade important to the United States, and how is it measured?</a:t>
            </a:r>
          </a:p>
          <a:p>
            <a:pPr marL="457200" indent="-457200">
              <a:buFont typeface="+mj-lt"/>
              <a:buAutoNum type="arabicPeriod"/>
            </a:pPr>
            <a:r>
              <a:rPr lang="en-US" sz="2800" dirty="0"/>
              <a:t>Why do nations trade?</a:t>
            </a:r>
          </a:p>
          <a:p>
            <a:pPr marL="457200" indent="-457200">
              <a:buFont typeface="+mj-lt"/>
              <a:buAutoNum type="arabicPeriod"/>
            </a:pPr>
            <a:r>
              <a:rPr lang="en-US" sz="2800" dirty="0"/>
              <a:t>What are the barriers to international trade?</a:t>
            </a:r>
          </a:p>
          <a:p>
            <a:pPr marL="457200" indent="-457200">
              <a:buFont typeface="+mj-lt"/>
              <a:buAutoNum type="arabicPeriod"/>
            </a:pPr>
            <a:r>
              <a:rPr lang="en-US" sz="2800" dirty="0"/>
              <a:t>How do governments and institutions foster world trade?</a:t>
            </a:r>
          </a:p>
          <a:p>
            <a:pPr marL="457200" indent="-457200">
              <a:buFont typeface="+mj-lt"/>
              <a:buAutoNum type="arabicPeriod"/>
            </a:pPr>
            <a:r>
              <a:rPr lang="en-US" sz="2800" dirty="0"/>
              <a:t>What are international economic communities?</a:t>
            </a:r>
          </a:p>
          <a:p>
            <a:pPr marL="457200" indent="-457200">
              <a:buFont typeface="+mj-lt"/>
              <a:buAutoNum type="arabicPeriod"/>
            </a:pPr>
            <a:r>
              <a:rPr lang="en-US" sz="2800" dirty="0"/>
              <a:t>How do companies enter the global marketplace?</a:t>
            </a:r>
          </a:p>
          <a:p>
            <a:pPr marL="457200" indent="-457200">
              <a:buFont typeface="+mj-lt"/>
              <a:buAutoNum type="arabicPeriod"/>
            </a:pPr>
            <a:r>
              <a:rPr lang="en-US" sz="2800" dirty="0"/>
              <a:t>What threats and opportunities exist in the global marketplace?</a:t>
            </a:r>
          </a:p>
          <a:p>
            <a:pPr marL="457200" indent="-457200">
              <a:buFont typeface="+mj-lt"/>
              <a:buAutoNum type="arabicPeriod"/>
            </a:pPr>
            <a:r>
              <a:rPr lang="en-US" sz="2800" dirty="0"/>
              <a:t>What are the advantages of multinational corporations?</a:t>
            </a:r>
          </a:p>
          <a:p>
            <a:pPr marL="457200" indent="-457200">
              <a:buFont typeface="+mj-lt"/>
              <a:buAutoNum type="arabicPeriod"/>
            </a:pPr>
            <a:r>
              <a:rPr lang="en-US" sz="2800" dirty="0"/>
              <a:t>What are the trends in the global marketplace?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074AB4-E87D-15FC-94BD-9736B0408078}"/>
              </a:ext>
            </a:extLst>
          </p:cNvPr>
          <p:cNvSpPr>
            <a:spLocks noGrp="1"/>
          </p:cNvSpPr>
          <p:nvPr>
            <p:ph type="title"/>
          </p:nvPr>
        </p:nvSpPr>
        <p:spPr/>
        <p:txBody>
          <a:bodyPr/>
          <a:lstStyle/>
          <a:p>
            <a:r>
              <a:rPr lang="en-US" dirty="0"/>
              <a:t>A few Key Concepts to start with</a:t>
            </a:r>
          </a:p>
        </p:txBody>
      </p:sp>
      <p:pic>
        <p:nvPicPr>
          <p:cNvPr id="6" name="Exports the term Exp">
            <a:hlinkClick r:id="" action="ppaction://media"/>
            <a:extLst>
              <a:ext uri="{FF2B5EF4-FFF2-40B4-BE49-F238E27FC236}">
                <a16:creationId xmlns:a16="http://schemas.microsoft.com/office/drawing/2014/main" id="{619AA9A8-8634-443C-99B5-0FC0D6C6A67A}"/>
              </a:ext>
            </a:extLst>
          </p:cNvPr>
          <p:cNvPicPr>
            <a:picLocks noChangeAspect="1"/>
          </p:cNvPicPr>
          <p:nvPr>
            <a:audioFile r:link="rId2"/>
            <p:extLst>
              <p:ext uri="{DAA4B4D4-6D71-4841-9C94-3DE7FCFB9230}">
                <p14:media xmlns:p14="http://schemas.microsoft.com/office/powerpoint/2010/main" r:embed="rId1"/>
              </p:ext>
            </p:extLst>
          </p:nvPr>
        </p:nvPicPr>
        <p:blipFill>
          <a:blip r:embed="rId22"/>
          <a:srcRect/>
          <a:stretch/>
        </p:blipFill>
        <p:spPr>
          <a:xfrm>
            <a:off x="838200" y="1690688"/>
            <a:ext cx="1395436" cy="670055"/>
          </a:xfrm>
          <a:prstGeom prst="rect">
            <a:avLst/>
          </a:prstGeom>
          <a:effectLst>
            <a:glow rad="228600">
              <a:schemeClr val="accent6">
                <a:satMod val="175000"/>
                <a:alpha val="40000"/>
              </a:schemeClr>
            </a:glow>
          </a:effectLst>
        </p:spPr>
      </p:pic>
      <p:pic>
        <p:nvPicPr>
          <p:cNvPr id="7" name="Balance of Trade the">
            <a:hlinkClick r:id="" action="ppaction://media"/>
            <a:extLst>
              <a:ext uri="{FF2B5EF4-FFF2-40B4-BE49-F238E27FC236}">
                <a16:creationId xmlns:a16="http://schemas.microsoft.com/office/drawing/2014/main" id="{F805F358-6C46-D9D9-3178-3E04B604A028}"/>
              </a:ext>
            </a:extLst>
          </p:cNvPr>
          <p:cNvPicPr>
            <a:picLocks noChangeAspect="1"/>
          </p:cNvPicPr>
          <p:nvPr>
            <a:audioFile r:link="rId4"/>
            <p:extLst>
              <p:ext uri="{DAA4B4D4-6D71-4841-9C94-3DE7FCFB9230}">
                <p14:media xmlns:p14="http://schemas.microsoft.com/office/powerpoint/2010/main" r:embed="rId3"/>
              </p:ext>
            </p:extLst>
          </p:nvPr>
        </p:nvPicPr>
        <p:blipFill>
          <a:blip r:embed="rId23"/>
          <a:srcRect/>
          <a:stretch/>
        </p:blipFill>
        <p:spPr>
          <a:xfrm>
            <a:off x="1729900" y="2531929"/>
            <a:ext cx="3283133" cy="828377"/>
          </a:xfrm>
          <a:prstGeom prst="rect">
            <a:avLst/>
          </a:prstGeom>
          <a:effectLst>
            <a:glow rad="228600">
              <a:schemeClr val="accent6">
                <a:satMod val="175000"/>
                <a:alpha val="40000"/>
              </a:schemeClr>
            </a:glow>
          </a:effectLst>
        </p:spPr>
      </p:pic>
      <p:pic>
        <p:nvPicPr>
          <p:cNvPr id="8" name="Imports the expressi">
            <a:hlinkClick r:id="" action="ppaction://media"/>
            <a:extLst>
              <a:ext uri="{FF2B5EF4-FFF2-40B4-BE49-F238E27FC236}">
                <a16:creationId xmlns:a16="http://schemas.microsoft.com/office/drawing/2014/main" id="{6775CCC8-25BC-786D-1134-498CC11F3488}"/>
              </a:ext>
            </a:extLst>
          </p:cNvPr>
          <p:cNvPicPr>
            <a:picLocks noChangeAspect="1"/>
          </p:cNvPicPr>
          <p:nvPr>
            <a:audioFile r:link="rId6"/>
            <p:extLst>
              <p:ext uri="{DAA4B4D4-6D71-4841-9C94-3DE7FCFB9230}">
                <p14:media xmlns:p14="http://schemas.microsoft.com/office/powerpoint/2010/main" r:embed="rId5"/>
              </p:ext>
            </p:extLst>
          </p:nvPr>
        </p:nvPicPr>
        <p:blipFill>
          <a:blip r:embed="rId24"/>
          <a:srcRect/>
          <a:stretch/>
        </p:blipFill>
        <p:spPr>
          <a:xfrm>
            <a:off x="2233636" y="1346632"/>
            <a:ext cx="1470915" cy="688111"/>
          </a:xfrm>
          <a:prstGeom prst="rect">
            <a:avLst/>
          </a:prstGeom>
          <a:effectLst>
            <a:glow rad="228600">
              <a:schemeClr val="accent6">
                <a:satMod val="175000"/>
                <a:alpha val="40000"/>
              </a:schemeClr>
            </a:glow>
          </a:effectLst>
        </p:spPr>
      </p:pic>
      <p:pic>
        <p:nvPicPr>
          <p:cNvPr id="9" name="European Union EU th">
            <a:hlinkClick r:id="" action="ppaction://media"/>
            <a:extLst>
              <a:ext uri="{FF2B5EF4-FFF2-40B4-BE49-F238E27FC236}">
                <a16:creationId xmlns:a16="http://schemas.microsoft.com/office/drawing/2014/main" id="{14E9D5D7-5F2E-E99A-6F4F-76CC24180054}"/>
              </a:ext>
            </a:extLst>
          </p:cNvPr>
          <p:cNvPicPr>
            <a:picLocks noChangeAspect="1"/>
          </p:cNvPicPr>
          <p:nvPr>
            <a:audioFile r:link="rId8"/>
            <p:extLst>
              <p:ext uri="{DAA4B4D4-6D71-4841-9C94-3DE7FCFB9230}">
                <p14:media xmlns:p14="http://schemas.microsoft.com/office/powerpoint/2010/main" r:embed="rId7"/>
              </p:ext>
            </p:extLst>
          </p:nvPr>
        </p:nvPicPr>
        <p:blipFill>
          <a:blip r:embed="rId25"/>
          <a:srcRect/>
          <a:stretch/>
        </p:blipFill>
        <p:spPr>
          <a:xfrm>
            <a:off x="6929698" y="2360743"/>
            <a:ext cx="3974720" cy="828377"/>
          </a:xfrm>
          <a:prstGeom prst="rect">
            <a:avLst/>
          </a:prstGeom>
          <a:effectLst>
            <a:glow rad="228600">
              <a:schemeClr val="accent6">
                <a:satMod val="175000"/>
                <a:alpha val="40000"/>
              </a:schemeClr>
            </a:glow>
          </a:effectLst>
        </p:spPr>
      </p:pic>
      <p:pic>
        <p:nvPicPr>
          <p:cNvPr id="10" name="Tariff the word or p">
            <a:hlinkClick r:id="" action="ppaction://media"/>
            <a:extLst>
              <a:ext uri="{FF2B5EF4-FFF2-40B4-BE49-F238E27FC236}">
                <a16:creationId xmlns:a16="http://schemas.microsoft.com/office/drawing/2014/main" id="{F3D9C8AC-5A52-B6E1-565D-241BEAA83F9E}"/>
              </a:ext>
            </a:extLst>
          </p:cNvPr>
          <p:cNvPicPr>
            <a:picLocks noChangeAspect="1"/>
          </p:cNvPicPr>
          <p:nvPr>
            <a:audioFile r:link="rId10"/>
            <p:extLst>
              <p:ext uri="{DAA4B4D4-6D71-4841-9C94-3DE7FCFB9230}">
                <p14:media xmlns:p14="http://schemas.microsoft.com/office/powerpoint/2010/main" r:embed="rId9"/>
              </p:ext>
            </p:extLst>
          </p:nvPr>
        </p:nvPicPr>
        <p:blipFill>
          <a:blip r:embed="rId26"/>
          <a:srcRect/>
          <a:stretch/>
        </p:blipFill>
        <p:spPr>
          <a:xfrm>
            <a:off x="1190813" y="4367111"/>
            <a:ext cx="1078173" cy="691298"/>
          </a:xfrm>
          <a:prstGeom prst="rect">
            <a:avLst/>
          </a:prstGeom>
          <a:effectLst>
            <a:glow rad="228600">
              <a:schemeClr val="accent6">
                <a:satMod val="175000"/>
                <a:alpha val="40000"/>
              </a:schemeClr>
            </a:glow>
          </a:effectLst>
        </p:spPr>
      </p:pic>
      <p:pic>
        <p:nvPicPr>
          <p:cNvPr id="11" name="World Trade Organiza">
            <a:hlinkClick r:id="" action="ppaction://media"/>
            <a:extLst>
              <a:ext uri="{FF2B5EF4-FFF2-40B4-BE49-F238E27FC236}">
                <a16:creationId xmlns:a16="http://schemas.microsoft.com/office/drawing/2014/main" id="{ADEEDD90-5576-5CBC-FB5B-52FEE5F647BF}"/>
              </a:ext>
            </a:extLst>
          </p:cNvPr>
          <p:cNvPicPr>
            <a:picLocks noChangeAspect="1"/>
          </p:cNvPicPr>
          <p:nvPr>
            <a:audioFile r:link="rId12"/>
            <p:extLst>
              <p:ext uri="{DAA4B4D4-6D71-4841-9C94-3DE7FCFB9230}">
                <p14:media xmlns:p14="http://schemas.microsoft.com/office/powerpoint/2010/main" r:embed="rId11"/>
              </p:ext>
            </p:extLst>
          </p:nvPr>
        </p:nvPicPr>
        <p:blipFill>
          <a:blip r:embed="rId27"/>
          <a:srcRect/>
          <a:stretch/>
        </p:blipFill>
        <p:spPr>
          <a:xfrm>
            <a:off x="3545054" y="5097179"/>
            <a:ext cx="5783461" cy="828377"/>
          </a:xfrm>
          <a:prstGeom prst="rect">
            <a:avLst/>
          </a:prstGeom>
          <a:effectLst>
            <a:glow rad="228600">
              <a:schemeClr val="accent6">
                <a:satMod val="175000"/>
                <a:alpha val="40000"/>
              </a:schemeClr>
            </a:glow>
          </a:effectLst>
        </p:spPr>
      </p:pic>
      <p:pic>
        <p:nvPicPr>
          <p:cNvPr id="12" name="Trade Deficit the te">
            <a:hlinkClick r:id="" action="ppaction://media"/>
            <a:extLst>
              <a:ext uri="{FF2B5EF4-FFF2-40B4-BE49-F238E27FC236}">
                <a16:creationId xmlns:a16="http://schemas.microsoft.com/office/drawing/2014/main" id="{256D88FF-89C4-11D4-C3EA-151A68E9B241}"/>
              </a:ext>
            </a:extLst>
          </p:cNvPr>
          <p:cNvPicPr>
            <a:picLocks noChangeAspect="1"/>
          </p:cNvPicPr>
          <p:nvPr>
            <a:audioFile r:link="rId14"/>
            <p:extLst>
              <p:ext uri="{DAA4B4D4-6D71-4841-9C94-3DE7FCFB9230}">
                <p14:media xmlns:p14="http://schemas.microsoft.com/office/powerpoint/2010/main" r:embed="rId13"/>
              </p:ext>
            </p:extLst>
          </p:nvPr>
        </p:nvPicPr>
        <p:blipFill>
          <a:blip r:embed="rId28"/>
          <a:srcRect/>
          <a:stretch/>
        </p:blipFill>
        <p:spPr>
          <a:xfrm>
            <a:off x="1043993" y="3383601"/>
            <a:ext cx="1371813" cy="434673"/>
          </a:xfrm>
          <a:prstGeom prst="rect">
            <a:avLst/>
          </a:prstGeom>
          <a:effectLst>
            <a:glow rad="228600">
              <a:schemeClr val="accent6">
                <a:satMod val="175000"/>
                <a:alpha val="40000"/>
              </a:schemeClr>
            </a:glow>
          </a:effectLst>
        </p:spPr>
      </p:pic>
      <p:pic>
        <p:nvPicPr>
          <p:cNvPr id="13" name="Trade Surplus the ex">
            <a:hlinkClick r:id="" action="ppaction://media"/>
            <a:extLst>
              <a:ext uri="{FF2B5EF4-FFF2-40B4-BE49-F238E27FC236}">
                <a16:creationId xmlns:a16="http://schemas.microsoft.com/office/drawing/2014/main" id="{F8FCEB6F-A7A4-C029-DF5B-9AC108F03B3C}"/>
              </a:ext>
            </a:extLst>
          </p:cNvPr>
          <p:cNvPicPr>
            <a:picLocks noChangeAspect="1"/>
          </p:cNvPicPr>
          <p:nvPr>
            <a:audioFile r:link="rId16"/>
            <p:extLst>
              <p:ext uri="{DAA4B4D4-6D71-4841-9C94-3DE7FCFB9230}">
                <p14:media xmlns:p14="http://schemas.microsoft.com/office/powerpoint/2010/main" r:embed="rId15"/>
              </p:ext>
            </p:extLst>
          </p:nvPr>
        </p:nvPicPr>
        <p:blipFill>
          <a:blip r:embed="rId29"/>
          <a:srcRect/>
          <a:stretch/>
        </p:blipFill>
        <p:spPr>
          <a:xfrm>
            <a:off x="3545054" y="3360306"/>
            <a:ext cx="1957372" cy="579762"/>
          </a:xfrm>
          <a:prstGeom prst="rect">
            <a:avLst/>
          </a:prstGeom>
          <a:effectLst>
            <a:glow rad="228600">
              <a:schemeClr val="accent6">
                <a:satMod val="175000"/>
                <a:alpha val="40000"/>
              </a:schemeClr>
            </a:glow>
          </a:effectLst>
        </p:spPr>
      </p:pic>
      <p:pic>
        <p:nvPicPr>
          <p:cNvPr id="14" name="Protectionism the te">
            <a:hlinkClick r:id="" action="ppaction://media"/>
            <a:extLst>
              <a:ext uri="{FF2B5EF4-FFF2-40B4-BE49-F238E27FC236}">
                <a16:creationId xmlns:a16="http://schemas.microsoft.com/office/drawing/2014/main" id="{0EC423B7-4A27-C63B-D630-859FFD71ECC6}"/>
              </a:ext>
            </a:extLst>
          </p:cNvPr>
          <p:cNvPicPr>
            <a:picLocks noChangeAspect="1"/>
          </p:cNvPicPr>
          <p:nvPr>
            <a:audioFile r:link="rId18"/>
            <p:extLst>
              <p:ext uri="{DAA4B4D4-6D71-4841-9C94-3DE7FCFB9230}">
                <p14:media xmlns:p14="http://schemas.microsoft.com/office/powerpoint/2010/main" r:embed="rId17"/>
              </p:ext>
            </p:extLst>
          </p:nvPr>
        </p:nvPicPr>
        <p:blipFill>
          <a:blip r:embed="rId30"/>
          <a:srcRect/>
          <a:stretch/>
        </p:blipFill>
        <p:spPr>
          <a:xfrm>
            <a:off x="2707072" y="4188683"/>
            <a:ext cx="2796738" cy="828377"/>
          </a:xfrm>
          <a:prstGeom prst="rect">
            <a:avLst/>
          </a:prstGeom>
          <a:effectLst>
            <a:glow rad="228600">
              <a:schemeClr val="accent6">
                <a:satMod val="175000"/>
                <a:alpha val="40000"/>
              </a:schemeClr>
            </a:glow>
          </a:effectLst>
        </p:spPr>
      </p:pic>
      <p:pic>
        <p:nvPicPr>
          <p:cNvPr id="15" name="Protective Tariffs t">
            <a:hlinkClick r:id="" action="ppaction://media"/>
            <a:extLst>
              <a:ext uri="{FF2B5EF4-FFF2-40B4-BE49-F238E27FC236}">
                <a16:creationId xmlns:a16="http://schemas.microsoft.com/office/drawing/2014/main" id="{56DA09BA-8050-115A-63FE-9D63B0BAEDB7}"/>
              </a:ext>
            </a:extLst>
          </p:cNvPr>
          <p:cNvPicPr>
            <a:picLocks noChangeAspect="1"/>
          </p:cNvPicPr>
          <p:nvPr>
            <a:audioFile r:link="rId20"/>
            <p:extLst>
              <p:ext uri="{DAA4B4D4-6D71-4841-9C94-3DE7FCFB9230}">
                <p14:media xmlns:p14="http://schemas.microsoft.com/office/powerpoint/2010/main" r:embed="rId19"/>
              </p:ext>
            </p:extLst>
          </p:nvPr>
        </p:nvPicPr>
        <p:blipFill>
          <a:blip r:embed="rId31"/>
          <a:srcRect/>
          <a:stretch/>
        </p:blipFill>
        <p:spPr>
          <a:xfrm>
            <a:off x="5589073" y="4346231"/>
            <a:ext cx="2198238" cy="555934"/>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359470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17"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432"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624"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9926" fill="hold"/>
                                        <p:tgtEl>
                                          <p:spTgt spid="9"/>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808" fill="hold"/>
                                        <p:tgtEl>
                                          <p:spTgt spid="10"/>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7110" fill="hold"/>
                                        <p:tgtEl>
                                          <p:spTgt spid="11"/>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8688" fill="hold"/>
                                        <p:tgtEl>
                                          <p:spTgt spid="12"/>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8808" fill="hold"/>
                                        <p:tgtEl>
                                          <p:spTgt spid="13"/>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1976" fill="hold"/>
                                        <p:tgtEl>
                                          <p:spTgt spid="14"/>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861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6"/>
                </p:tgtEl>
              </p:cMediaNode>
            </p:audio>
            <p:audio>
              <p:cMediaNode vol="80000">
                <p:cTn id="44" fill="hold" display="0">
                  <p:stCondLst>
                    <p:cond delay="indefinite"/>
                  </p:stCondLst>
                  <p:endCondLst>
                    <p:cond evt="onStopAudio" delay="0">
                      <p:tgtEl>
                        <p:sldTgt/>
                      </p:tgtEl>
                    </p:cond>
                  </p:endCondLst>
                </p:cTn>
                <p:tgtEl>
                  <p:spTgt spid="7"/>
                </p:tgtEl>
              </p:cMediaNode>
            </p:audio>
            <p:audio>
              <p:cMediaNode vol="80000">
                <p:cTn id="45" fill="hold" display="0">
                  <p:stCondLst>
                    <p:cond delay="indefinite"/>
                  </p:stCondLst>
                  <p:endCondLst>
                    <p:cond evt="onStopAudio" delay="0">
                      <p:tgtEl>
                        <p:sldTgt/>
                      </p:tgtEl>
                    </p:cond>
                  </p:endCondLst>
                </p:cTn>
                <p:tgtEl>
                  <p:spTgt spid="8"/>
                </p:tgtEl>
              </p:cMediaNode>
            </p:audio>
            <p:audio>
              <p:cMediaNode vol="80000">
                <p:cTn id="46" fill="hold" display="0">
                  <p:stCondLst>
                    <p:cond delay="indefinite"/>
                  </p:stCondLst>
                  <p:endCondLst>
                    <p:cond evt="onStopAudio" delay="0">
                      <p:tgtEl>
                        <p:sldTgt/>
                      </p:tgtEl>
                    </p:cond>
                  </p:endCondLst>
                </p:cTn>
                <p:tgtEl>
                  <p:spTgt spid="9"/>
                </p:tgtEl>
              </p:cMediaNode>
            </p:audio>
            <p:audio>
              <p:cMediaNode vol="80000">
                <p:cTn id="47" fill="hold" display="0">
                  <p:stCondLst>
                    <p:cond delay="indefinite"/>
                  </p:stCondLst>
                  <p:endCondLst>
                    <p:cond evt="onStopAudio" delay="0">
                      <p:tgtEl>
                        <p:sldTgt/>
                      </p:tgtEl>
                    </p:cond>
                  </p:endCondLst>
                </p:cTn>
                <p:tgtEl>
                  <p:spTgt spid="10"/>
                </p:tgtEl>
              </p:cMediaNode>
            </p:audio>
            <p:audio>
              <p:cMediaNode vol="80000">
                <p:cTn id="48" fill="hold" display="0">
                  <p:stCondLst>
                    <p:cond delay="indefinite"/>
                  </p:stCondLst>
                  <p:endCondLst>
                    <p:cond evt="onStopAudio" delay="0">
                      <p:tgtEl>
                        <p:sldTgt/>
                      </p:tgtEl>
                    </p:cond>
                  </p:endCondLst>
                </p:cTn>
                <p:tgtEl>
                  <p:spTgt spid="11"/>
                </p:tgtEl>
              </p:cMediaNode>
            </p:audio>
            <p:audio>
              <p:cMediaNode vol="80000">
                <p:cTn id="49" fill="hold" display="0">
                  <p:stCondLst>
                    <p:cond delay="indefinite"/>
                  </p:stCondLst>
                  <p:endCondLst>
                    <p:cond evt="onStopAudio" delay="0">
                      <p:tgtEl>
                        <p:sldTgt/>
                      </p:tgtEl>
                    </p:cond>
                  </p:endCondLst>
                </p:cTn>
                <p:tgtEl>
                  <p:spTgt spid="12"/>
                </p:tgtEl>
              </p:cMediaNode>
            </p:audio>
            <p:audio>
              <p:cMediaNode vol="80000">
                <p:cTn id="50" fill="hold" display="0">
                  <p:stCondLst>
                    <p:cond delay="indefinite"/>
                  </p:stCondLst>
                  <p:endCondLst>
                    <p:cond evt="onStopAudio" delay="0">
                      <p:tgtEl>
                        <p:sldTgt/>
                      </p:tgtEl>
                    </p:cond>
                  </p:endCondLst>
                </p:cTn>
                <p:tgtEl>
                  <p:spTgt spid="13"/>
                </p:tgtEl>
              </p:cMediaNode>
            </p:audio>
            <p:audio>
              <p:cMediaNode vol="80000">
                <p:cTn id="51" fill="hold" display="0">
                  <p:stCondLst>
                    <p:cond delay="indefinite"/>
                  </p:stCondLst>
                  <p:endCondLst>
                    <p:cond evt="onStopAudio" delay="0">
                      <p:tgtEl>
                        <p:sldTgt/>
                      </p:tgtEl>
                    </p:cond>
                  </p:endCondLst>
                </p:cTn>
                <p:tgtEl>
                  <p:spTgt spid="14"/>
                </p:tgtEl>
              </p:cMediaNode>
            </p:audio>
            <p:audio>
              <p:cMediaNode vol="80000">
                <p:cTn id="52" fill="hold" display="0">
                  <p:stCondLst>
                    <p:cond delay="indefinite"/>
                  </p:stCondLst>
                  <p:endCondLst>
                    <p:cond evt="onStopAudio" delay="0">
                      <p:tgtEl>
                        <p:sldTgt/>
                      </p:tgtEl>
                    </p:cond>
                  </p:endCondLst>
                </p:cTn>
                <p:tgtEl>
                  <p:spTgt spid="1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8062912" cy="1456845"/>
          </a:xfrm>
        </p:spPr>
        <p:txBody>
          <a:bodyPr>
            <a:normAutofit/>
          </a:bodyPr>
          <a:lstStyle/>
          <a:p>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normAutofit/>
          </a:bodyPr>
          <a:lstStyle/>
          <a:p>
            <a:r>
              <a:rPr lang="en-US" sz="3200" dirty="0"/>
              <a:t>CONCEPT CHECK</a:t>
            </a:r>
          </a:p>
          <a:p>
            <a:pPr marL="514350" indent="-514350">
              <a:buFont typeface="+mj-lt"/>
              <a:buAutoNum type="arabicPeriod"/>
            </a:pPr>
            <a:r>
              <a:rPr lang="en-US" sz="3200" dirty="0"/>
              <a:t>What is global vision, and why is it important?</a:t>
            </a:r>
          </a:p>
          <a:p>
            <a:pPr marL="514350" indent="-514350">
              <a:buFont typeface="+mj-lt"/>
              <a:buAutoNum type="arabicPeriod"/>
            </a:pPr>
            <a:r>
              <a:rPr lang="en-US" sz="3200" dirty="0"/>
              <a:t>What impact does international trade have on the U.S. economy?</a:t>
            </a:r>
          </a:p>
          <a:p>
            <a:pPr marL="514350" indent="-514350">
              <a:buFont typeface="+mj-lt"/>
              <a:buAutoNum type="arabicPeriod"/>
            </a:pPr>
            <a:r>
              <a:rPr lang="en-US" sz="3200" dirty="0"/>
              <a:t>Explain the impact of a currency devaluation.</a:t>
            </a:r>
          </a:p>
        </p:txBody>
      </p:sp>
      <p:pic>
        <p:nvPicPr>
          <p:cNvPr id="3" name="Devaluation the expr">
            <a:hlinkClick r:id="" action="ppaction://media"/>
            <a:extLst>
              <a:ext uri="{FF2B5EF4-FFF2-40B4-BE49-F238E27FC236}">
                <a16:creationId xmlns:a16="http://schemas.microsoft.com/office/drawing/2014/main" id="{0467E379-D29F-B5DE-0D45-47D8060776C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8430951" y="5431809"/>
            <a:ext cx="2455696" cy="821073"/>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5DF6511-6992-4813-BE69-22A30AFDC1A3}"/>
              </a:ext>
            </a:extLst>
          </p:cNvPr>
          <p:cNvSpPr>
            <a:spLocks noGrp="1"/>
          </p:cNvSpPr>
          <p:nvPr>
            <p:ph type="title"/>
          </p:nvPr>
        </p:nvSpPr>
        <p:spPr>
          <a:xfrm>
            <a:off x="1047280" y="759805"/>
            <a:ext cx="10306520" cy="951752"/>
          </a:xfrm>
        </p:spPr>
        <p:txBody>
          <a:bodyPr>
            <a:normAutofit/>
          </a:bodyPr>
          <a:lstStyle/>
          <a:p>
            <a:r>
              <a:rPr lang="en-US" sz="4000">
                <a:solidFill>
                  <a:srgbClr val="FFFFFF"/>
                </a:solidFill>
                <a:cs typeface="Calibri Light"/>
              </a:rPr>
              <a:t>The Big Mac Index</a:t>
            </a:r>
            <a:endParaRPr lang="en-US" dirty="0"/>
          </a:p>
        </p:txBody>
      </p:sp>
      <p:sp>
        <p:nvSpPr>
          <p:cNvPr id="3" name="Content Placeholder 2">
            <a:extLst>
              <a:ext uri="{FF2B5EF4-FFF2-40B4-BE49-F238E27FC236}">
                <a16:creationId xmlns:a16="http://schemas.microsoft.com/office/drawing/2014/main" id="{BA41CA2F-01FF-4A40-ACEB-2ADD9FE16B4B}"/>
              </a:ext>
            </a:extLst>
          </p:cNvPr>
          <p:cNvSpPr>
            <a:spLocks noGrp="1"/>
          </p:cNvSpPr>
          <p:nvPr>
            <p:ph idx="1"/>
          </p:nvPr>
        </p:nvSpPr>
        <p:spPr>
          <a:xfrm>
            <a:off x="1453659" y="2925771"/>
            <a:ext cx="4643016" cy="3750064"/>
          </a:xfrm>
        </p:spPr>
        <p:txBody>
          <a:bodyPr vert="horz" lIns="91440" tIns="45720" rIns="91440" bIns="45720" rtlCol="0" anchor="t">
            <a:noAutofit/>
          </a:bodyPr>
          <a:lstStyle/>
          <a:p>
            <a:r>
              <a:rPr lang="en-US" sz="1800" dirty="0">
                <a:ea typeface="+mn-lt"/>
                <a:cs typeface="+mn-lt"/>
              </a:rPr>
              <a:t>Can the price of a Big Mac around the world help compare and even predict the relative purchasing power of each currency? </a:t>
            </a:r>
            <a:r>
              <a:rPr lang="en-US" sz="1800">
                <a:ea typeface="+mn-lt"/>
                <a:cs typeface="+mn-lt"/>
              </a:rPr>
              <a:t>As stated by Travelex, the creator of this </a:t>
            </a:r>
            <a:r>
              <a:rPr lang="en-US" sz="1800" dirty="0">
                <a:ea typeface="+mn-lt"/>
                <a:cs typeface="+mn-lt"/>
                <a:hlinkClick r:id="rId3"/>
              </a:rPr>
              <a:t>video</a:t>
            </a:r>
            <a:r>
              <a:rPr lang="en-US" sz="1800">
                <a:ea typeface="+mn-lt"/>
                <a:cs typeface="+mn-lt"/>
              </a:rPr>
              <a:t>: “Twice a year The Economist publishes the Big Mac index. </a:t>
            </a:r>
            <a:r>
              <a:rPr lang="en-US" sz="1800" dirty="0">
                <a:ea typeface="+mn-lt"/>
                <a:cs typeface="+mn-lt"/>
              </a:rPr>
              <a:t>It is a fun guide to the world's currencies that attempts to adjust them all to an equitable level through the great equalizer known as the Big Mac.” Since the Big Mac can be purchased in essentially the same form in over 120 countries, it’s a good way to compare prices around the world, which helps to also estimate the relative “purchasing power” of each currency.</a:t>
            </a:r>
            <a:endParaRPr lang="en-US" sz="1800" dirty="0">
              <a:cs typeface="Calibri"/>
            </a:endParaRPr>
          </a:p>
        </p:txBody>
      </p:sp>
      <p:pic>
        <p:nvPicPr>
          <p:cNvPr id="4" name="Picture 5" descr="Preview screen for video, with two cheeseburgers depicted, one labeled U S A and one labeled China.  ">
            <a:hlinkClick r:id="" action="ppaction://media"/>
            <a:extLst>
              <a:ext uri="{FF2B5EF4-FFF2-40B4-BE49-F238E27FC236}">
                <a16:creationId xmlns:a16="http://schemas.microsoft.com/office/drawing/2014/main" id="{0A6B26A1-539A-404C-9D77-EFA156081AC9}"/>
              </a:ext>
            </a:extLst>
          </p:cNvPr>
          <p:cNvPicPr>
            <a:picLocks noRot="1" noChangeAspect="1"/>
          </p:cNvPicPr>
          <p:nvPr>
            <a:videoFile r:link="rId1"/>
          </p:nvPr>
        </p:nvPicPr>
        <p:blipFill>
          <a:blip r:embed="rId4"/>
          <a:stretch>
            <a:fillRect/>
          </a:stretch>
        </p:blipFill>
        <p:spPr>
          <a:xfrm>
            <a:off x="6096000" y="2761351"/>
            <a:ext cx="6009735" cy="3707561"/>
          </a:xfrm>
          <a:prstGeom prst="rect">
            <a:avLst/>
          </a:prstGeom>
        </p:spPr>
      </p:pic>
    </p:spTree>
    <p:extLst>
      <p:ext uri="{BB962C8B-B14F-4D97-AF65-F5344CB8AC3E}">
        <p14:creationId xmlns:p14="http://schemas.microsoft.com/office/powerpoint/2010/main" val="2545409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8F9B7-5B09-4015-8F78-83A85301DF8F}"/>
              </a:ext>
            </a:extLst>
          </p:cNvPr>
          <p:cNvSpPr>
            <a:spLocks noGrp="1"/>
          </p:cNvSpPr>
          <p:nvPr>
            <p:ph type="ctrTitle"/>
          </p:nvPr>
        </p:nvSpPr>
        <p:spPr>
          <a:xfrm>
            <a:off x="1524000" y="1122363"/>
            <a:ext cx="9144000" cy="863600"/>
          </a:xfrm>
        </p:spPr>
        <p:txBody>
          <a:bodyPr>
            <a:normAutofit fontScale="90000"/>
          </a:bodyPr>
          <a:lstStyle/>
          <a:p>
            <a:r>
              <a:rPr lang="en-US">
                <a:ea typeface="+mj-lt"/>
                <a:cs typeface="+mj-lt"/>
              </a:rPr>
              <a:t>The Big Mac Index</a:t>
            </a:r>
            <a:endParaRPr lang="en-US" dirty="0"/>
          </a:p>
        </p:txBody>
      </p:sp>
      <p:sp>
        <p:nvSpPr>
          <p:cNvPr id="3" name="Subtitle 2">
            <a:extLst>
              <a:ext uri="{FF2B5EF4-FFF2-40B4-BE49-F238E27FC236}">
                <a16:creationId xmlns:a16="http://schemas.microsoft.com/office/drawing/2014/main" id="{E6E46BC8-8366-4164-8A97-200F2855090D}"/>
              </a:ext>
            </a:extLst>
          </p:cNvPr>
          <p:cNvSpPr>
            <a:spLocks noGrp="1"/>
          </p:cNvSpPr>
          <p:nvPr>
            <p:ph type="subTitle" idx="1"/>
          </p:nvPr>
        </p:nvSpPr>
        <p:spPr>
          <a:xfrm>
            <a:off x="416944" y="2135548"/>
            <a:ext cx="11243093" cy="4128667"/>
          </a:xfrm>
        </p:spPr>
        <p:txBody>
          <a:bodyPr vert="horz" lIns="91440" tIns="45720" rIns="91440" bIns="45720" rtlCol="0" anchor="t">
            <a:normAutofit/>
          </a:bodyPr>
          <a:lstStyle/>
          <a:p>
            <a:pPr marL="742950" indent="-742950" algn="l">
              <a:buAutoNum type="arabicPeriod"/>
            </a:pPr>
            <a:r>
              <a:rPr lang="en-US" sz="3600">
                <a:ea typeface="+mn-lt"/>
                <a:cs typeface="+mn-lt"/>
              </a:rPr>
              <a:t>Check out the most </a:t>
            </a:r>
            <a:r>
              <a:rPr lang="en-US" sz="3600" dirty="0">
                <a:ea typeface="+mn-lt"/>
                <a:cs typeface="+mn-lt"/>
                <a:hlinkClick r:id="rId2"/>
              </a:rPr>
              <a:t>recent chart</a:t>
            </a:r>
            <a:r>
              <a:rPr lang="en-US" sz="3600">
                <a:ea typeface="+mn-lt"/>
                <a:cs typeface="+mn-lt"/>
              </a:rPr>
              <a:t> referenced above, and then decide whether as a resident of the USA you would find products from which Scandinavian nation more affordable to purchase with your dollars, products from Norway or Sweden? (Hint: Norway’s </a:t>
            </a:r>
            <a:r>
              <a:rPr lang="en-US" sz="3600" i="1">
                <a:ea typeface="+mn-lt"/>
                <a:cs typeface="+mn-lt"/>
              </a:rPr>
              <a:t>Krone</a:t>
            </a:r>
            <a:r>
              <a:rPr lang="en-US" sz="3600">
                <a:ea typeface="+mn-lt"/>
                <a:cs typeface="+mn-lt"/>
              </a:rPr>
              <a:t> is </a:t>
            </a:r>
            <a:r>
              <a:rPr lang="en-US" sz="3600" u="sng">
                <a:ea typeface="+mn-lt"/>
                <a:cs typeface="+mn-lt"/>
              </a:rPr>
              <a:t>overvalued</a:t>
            </a:r>
            <a:r>
              <a:rPr lang="en-US" sz="3600" dirty="0">
                <a:ea typeface="+mn-lt"/>
                <a:cs typeface="+mn-lt"/>
              </a:rPr>
              <a:t> </a:t>
            </a:r>
            <a:r>
              <a:rPr lang="en-US" sz="3600">
                <a:ea typeface="+mn-lt"/>
                <a:cs typeface="+mn-lt"/>
              </a:rPr>
              <a:t>by 5.3% and Sweden’s </a:t>
            </a:r>
            <a:r>
              <a:rPr lang="en-US" sz="3600" i="1">
                <a:ea typeface="+mn-lt"/>
                <a:cs typeface="+mn-lt"/>
              </a:rPr>
              <a:t>Krona </a:t>
            </a:r>
            <a:r>
              <a:rPr lang="en-US" sz="3600">
                <a:ea typeface="+mn-lt"/>
                <a:cs typeface="+mn-lt"/>
              </a:rPr>
              <a:t>is </a:t>
            </a:r>
            <a:r>
              <a:rPr lang="en-US" sz="3600" u="sng">
                <a:ea typeface="+mn-lt"/>
                <a:cs typeface="+mn-lt"/>
              </a:rPr>
              <a:t>undervalued</a:t>
            </a:r>
            <a:r>
              <a:rPr lang="en-US" sz="3600">
                <a:ea typeface="+mn-lt"/>
                <a:cs typeface="+mn-lt"/>
              </a:rPr>
              <a:t> by 4.0%).</a:t>
            </a:r>
            <a:endParaRPr lang="en-US" sz="3600"/>
          </a:p>
          <a:p>
            <a:endParaRPr lang="en-US" sz="1800" dirty="0">
              <a:cs typeface="Calibri"/>
            </a:endParaRPr>
          </a:p>
        </p:txBody>
      </p:sp>
    </p:spTree>
    <p:extLst>
      <p:ext uri="{BB962C8B-B14F-4D97-AF65-F5344CB8AC3E}">
        <p14:creationId xmlns:p14="http://schemas.microsoft.com/office/powerpoint/2010/main" val="850666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8062912" cy="1456845"/>
          </a:xfrm>
        </p:spPr>
        <p:txBody>
          <a:bodyPr>
            <a:normAutofit/>
          </a:bodyPr>
          <a:lstStyle/>
          <a:p>
            <a:pPr marL="514350" indent="-514350"/>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lstStyle/>
          <a:p>
            <a:r>
              <a:rPr lang="en-US" sz="3200" dirty="0"/>
              <a:t>CONCEPT CHECK</a:t>
            </a:r>
          </a:p>
          <a:p>
            <a:pPr marL="514350" indent="-514350">
              <a:buFont typeface="+mj-lt"/>
              <a:buAutoNum type="arabicPeriod"/>
            </a:pPr>
            <a:r>
              <a:rPr lang="en-US" sz="3200" dirty="0"/>
              <a:t>Describe the policy of free trade and its relationship to comparative advantage.</a:t>
            </a:r>
          </a:p>
          <a:p>
            <a:pPr marL="514350" indent="-514350">
              <a:buFont typeface="+mj-lt"/>
              <a:buAutoNum type="arabicPeriod"/>
            </a:pPr>
            <a:r>
              <a:rPr lang="en-US" sz="3200" dirty="0"/>
              <a:t>Why do people fear globalization?</a:t>
            </a:r>
          </a:p>
          <a:p>
            <a:pPr marL="514350" indent="-514350">
              <a:buFont typeface="+mj-lt"/>
              <a:buAutoNum type="arabicPeriod"/>
            </a:pPr>
            <a:r>
              <a:rPr lang="en-US" sz="3200" dirty="0"/>
              <a:t>What are the benefits of globalization?</a:t>
            </a:r>
          </a:p>
        </p:txBody>
      </p:sp>
      <p:pic>
        <p:nvPicPr>
          <p:cNvPr id="3" name="Free Trade the word ">
            <a:hlinkClick r:id="" action="ppaction://media"/>
            <a:extLst>
              <a:ext uri="{FF2B5EF4-FFF2-40B4-BE49-F238E27FC236}">
                <a16:creationId xmlns:a16="http://schemas.microsoft.com/office/drawing/2014/main" id="{267FCE88-C6F8-43B2-8C74-71EB20DB48F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8171645" y="1349514"/>
            <a:ext cx="2928295" cy="1074689"/>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5DF6511-6992-4813-BE69-22A30AFDC1A3}"/>
              </a:ext>
            </a:extLst>
          </p:cNvPr>
          <p:cNvSpPr>
            <a:spLocks noGrp="1"/>
          </p:cNvSpPr>
          <p:nvPr>
            <p:ph type="title"/>
          </p:nvPr>
        </p:nvSpPr>
        <p:spPr>
          <a:xfrm>
            <a:off x="1047280" y="759805"/>
            <a:ext cx="10306520" cy="951752"/>
          </a:xfrm>
        </p:spPr>
        <p:txBody>
          <a:bodyPr>
            <a:normAutofit/>
          </a:bodyPr>
          <a:lstStyle/>
          <a:p>
            <a:r>
              <a:rPr lang="en-US" sz="4000">
                <a:solidFill>
                  <a:srgbClr val="FFFFFF"/>
                </a:solidFill>
                <a:cs typeface="Calibri Light"/>
              </a:rPr>
              <a:t>Why Nations Trade</a:t>
            </a:r>
            <a:endParaRPr lang="en-US" dirty="0"/>
          </a:p>
        </p:txBody>
      </p:sp>
      <p:sp>
        <p:nvSpPr>
          <p:cNvPr id="3" name="Content Placeholder 2">
            <a:extLst>
              <a:ext uri="{FF2B5EF4-FFF2-40B4-BE49-F238E27FC236}">
                <a16:creationId xmlns:a16="http://schemas.microsoft.com/office/drawing/2014/main" id="{BA41CA2F-01FF-4A40-ACEB-2ADD9FE16B4B}"/>
              </a:ext>
            </a:extLst>
          </p:cNvPr>
          <p:cNvSpPr>
            <a:spLocks noGrp="1"/>
          </p:cNvSpPr>
          <p:nvPr>
            <p:ph idx="1"/>
          </p:nvPr>
        </p:nvSpPr>
        <p:spPr>
          <a:xfrm>
            <a:off x="1453659" y="2925771"/>
            <a:ext cx="4643016" cy="3750064"/>
          </a:xfrm>
        </p:spPr>
        <p:txBody>
          <a:bodyPr vert="horz" lIns="91440" tIns="45720" rIns="91440" bIns="45720" rtlCol="0" anchor="t">
            <a:noAutofit/>
          </a:bodyPr>
          <a:lstStyle/>
          <a:p>
            <a:r>
              <a:rPr lang="en-US" sz="2400">
                <a:ea typeface="+mn-lt"/>
                <a:cs typeface="+mn-lt"/>
              </a:rPr>
              <a:t>The concepts of absolute and comparative advantage help explain the benefits of global trade. Watch this </a:t>
            </a:r>
            <a:r>
              <a:rPr lang="en-US" sz="2400" dirty="0">
                <a:ea typeface="+mn-lt"/>
                <a:cs typeface="+mn-lt"/>
                <a:hlinkClick r:id="rId5"/>
              </a:rPr>
              <a:t>video</a:t>
            </a:r>
            <a:r>
              <a:rPr lang="en-US" sz="2400">
                <a:ea typeface="+mn-lt"/>
                <a:cs typeface="+mn-lt"/>
              </a:rPr>
              <a:t> from Khan Academy which explains in more detail two different kinds of trade advantages discussed in </a:t>
            </a:r>
            <a:r>
              <a:rPr lang="en-US" sz="2400" dirty="0">
                <a:ea typeface="+mn-lt"/>
                <a:cs typeface="+mn-lt"/>
                <a:hlinkClick r:id="rId6"/>
              </a:rPr>
              <a:t>Section 3.2</a:t>
            </a:r>
            <a:r>
              <a:rPr lang="en-US" sz="2400">
                <a:ea typeface="+mn-lt"/>
                <a:cs typeface="+mn-lt"/>
              </a:rPr>
              <a:t> that a nation might have in the production of certain goods or services: Comparative and Absolute. </a:t>
            </a:r>
            <a:endParaRPr lang="en-US" sz="2400" i="1">
              <a:ea typeface="+mn-lt"/>
              <a:cs typeface="+mn-lt"/>
            </a:endParaRPr>
          </a:p>
        </p:txBody>
      </p:sp>
      <p:pic>
        <p:nvPicPr>
          <p:cNvPr id="5" name="Picture 5" descr="Preview screen for video, titled Comparitive advantage and absolute advantage.  ">
            <a:hlinkClick r:id="" action="ppaction://media"/>
            <a:extLst>
              <a:ext uri="{FF2B5EF4-FFF2-40B4-BE49-F238E27FC236}">
                <a16:creationId xmlns:a16="http://schemas.microsoft.com/office/drawing/2014/main" id="{6731DAA5-0CDC-4422-9FE5-C72D0906F028}"/>
              </a:ext>
            </a:extLst>
          </p:cNvPr>
          <p:cNvPicPr>
            <a:picLocks noRot="1" noChangeAspect="1"/>
          </p:cNvPicPr>
          <p:nvPr>
            <a:videoFile r:link="rId1"/>
          </p:nvPr>
        </p:nvPicPr>
        <p:blipFill>
          <a:blip r:embed="rId7"/>
          <a:stretch>
            <a:fillRect/>
          </a:stretch>
        </p:blipFill>
        <p:spPr>
          <a:xfrm>
            <a:off x="6067245" y="2488182"/>
            <a:ext cx="6038490" cy="3621297"/>
          </a:xfrm>
          <a:prstGeom prst="rect">
            <a:avLst/>
          </a:prstGeom>
        </p:spPr>
      </p:pic>
      <p:pic>
        <p:nvPicPr>
          <p:cNvPr id="4" name="Absolute Advantage t">
            <a:hlinkClick r:id="" action="ppaction://media"/>
            <a:extLst>
              <a:ext uri="{FF2B5EF4-FFF2-40B4-BE49-F238E27FC236}">
                <a16:creationId xmlns:a16="http://schemas.microsoft.com/office/drawing/2014/main" id="{2A2316FD-819E-ED51-6D9B-4FF772A3E3B4}"/>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a:stretch/>
        </p:blipFill>
        <p:spPr>
          <a:xfrm>
            <a:off x="6200540" y="272243"/>
            <a:ext cx="3409201" cy="737301"/>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47119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8062912" cy="1456845"/>
          </a:xfrm>
        </p:spPr>
        <p:txBody>
          <a:bodyPr>
            <a:normAutofit/>
          </a:bodyPr>
          <a:lstStyle/>
          <a:p>
            <a:pPr marL="514350" indent="-514350"/>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normAutofit lnSpcReduction="10000"/>
          </a:bodyPr>
          <a:lstStyle/>
          <a:p>
            <a:r>
              <a:rPr lang="en-US" sz="3200" dirty="0"/>
              <a:t>CONCEPT CHECK</a:t>
            </a:r>
          </a:p>
          <a:p>
            <a:pPr marL="514350" indent="-514350">
              <a:buFont typeface="+mj-lt"/>
              <a:buAutoNum type="arabicPeriod"/>
            </a:pPr>
            <a:r>
              <a:rPr lang="en-US" sz="3200" dirty="0"/>
              <a:t>What are “barriers to trade?”</a:t>
            </a:r>
          </a:p>
          <a:p>
            <a:pPr marL="514350" indent="-514350">
              <a:buFont typeface="+mj-lt"/>
              <a:buAutoNum type="arabicPeriod"/>
            </a:pPr>
            <a:r>
              <a:rPr lang="en-US" sz="3200" dirty="0"/>
              <a:t>Discuss the concept of natural trade barriers.</a:t>
            </a:r>
          </a:p>
          <a:p>
            <a:pPr marL="514350" indent="-514350">
              <a:buFont typeface="+mj-lt"/>
              <a:buAutoNum type="arabicPeriod"/>
            </a:pPr>
            <a:r>
              <a:rPr lang="en-US" sz="3200" dirty="0"/>
              <a:t>What is the difference between absolute and comparative advantage?</a:t>
            </a:r>
          </a:p>
          <a:p>
            <a:pPr marL="514350" indent="-514350">
              <a:buFont typeface="+mj-lt"/>
              <a:buAutoNum type="arabicPeriod"/>
            </a:pPr>
            <a:r>
              <a:rPr lang="en-US" sz="3200" dirty="0"/>
              <a:t>Describe several tariff and nontariff barriers to trade.</a:t>
            </a:r>
          </a:p>
        </p:txBody>
      </p:sp>
      <p:pic>
        <p:nvPicPr>
          <p:cNvPr id="3" name="Nationalism the expr">
            <a:hlinkClick r:id="" action="ppaction://media"/>
            <a:extLst>
              <a:ext uri="{FF2B5EF4-FFF2-40B4-BE49-F238E27FC236}">
                <a16:creationId xmlns:a16="http://schemas.microsoft.com/office/drawing/2014/main" id="{1BD2AF36-8821-CE8F-8026-53B3EA81F5FC}"/>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a:stretch/>
        </p:blipFill>
        <p:spPr>
          <a:xfrm>
            <a:off x="8970860" y="1856096"/>
            <a:ext cx="2146503" cy="711148"/>
          </a:xfrm>
          <a:prstGeom prst="rect">
            <a:avLst/>
          </a:prstGeom>
          <a:effectLst>
            <a:glow rad="228600">
              <a:schemeClr val="accent6">
                <a:satMod val="175000"/>
                <a:alpha val="40000"/>
              </a:schemeClr>
            </a:glow>
          </a:effectLst>
        </p:spPr>
      </p:pic>
      <p:pic>
        <p:nvPicPr>
          <p:cNvPr id="5" name="Embargo the expressi">
            <a:hlinkClick r:id="" action="ppaction://media"/>
            <a:extLst>
              <a:ext uri="{FF2B5EF4-FFF2-40B4-BE49-F238E27FC236}">
                <a16:creationId xmlns:a16="http://schemas.microsoft.com/office/drawing/2014/main" id="{C6769B2E-A60B-A592-3438-9B644FD803FE}"/>
              </a:ext>
            </a:extLst>
          </p:cNvPr>
          <p:cNvPicPr>
            <a:picLocks noChangeAspect="1"/>
          </p:cNvPicPr>
          <p:nvPr>
            <a:audioFile r:link="rId4"/>
            <p:extLst>
              <p:ext uri="{DAA4B4D4-6D71-4841-9C94-3DE7FCFB9230}">
                <p14:media xmlns:p14="http://schemas.microsoft.com/office/powerpoint/2010/main" r:embed="rId3"/>
              </p:ext>
            </p:extLst>
          </p:nvPr>
        </p:nvPicPr>
        <p:blipFill>
          <a:blip r:embed="rId9"/>
          <a:srcRect/>
          <a:stretch/>
        </p:blipFill>
        <p:spPr>
          <a:xfrm>
            <a:off x="351917" y="1221751"/>
            <a:ext cx="2050529" cy="866307"/>
          </a:xfrm>
          <a:prstGeom prst="rect">
            <a:avLst/>
          </a:prstGeom>
          <a:effectLst>
            <a:glow rad="228600">
              <a:schemeClr val="accent6">
                <a:satMod val="175000"/>
                <a:alpha val="40000"/>
              </a:schemeClr>
            </a:glow>
          </a:effectLst>
        </p:spPr>
      </p:pic>
      <p:pic>
        <p:nvPicPr>
          <p:cNvPr id="6" name="Import Quota the ter">
            <a:hlinkClick r:id="" action="ppaction://media"/>
            <a:extLst>
              <a:ext uri="{FF2B5EF4-FFF2-40B4-BE49-F238E27FC236}">
                <a16:creationId xmlns:a16="http://schemas.microsoft.com/office/drawing/2014/main" id="{C11DC915-354F-4362-053D-4C677836DBAD}"/>
              </a:ext>
            </a:extLst>
          </p:cNvPr>
          <p:cNvPicPr>
            <a:picLocks noChangeAspect="1"/>
          </p:cNvPicPr>
          <p:nvPr>
            <a:audioFile r:link="rId6"/>
            <p:extLst>
              <p:ext uri="{DAA4B4D4-6D71-4841-9C94-3DE7FCFB9230}">
                <p14:media xmlns:p14="http://schemas.microsoft.com/office/powerpoint/2010/main" r:embed="rId5"/>
              </p:ext>
            </p:extLst>
          </p:nvPr>
        </p:nvPicPr>
        <p:blipFill>
          <a:blip r:embed="rId10"/>
          <a:srcRect/>
          <a:stretch/>
        </p:blipFill>
        <p:spPr>
          <a:xfrm>
            <a:off x="3157320" y="1308285"/>
            <a:ext cx="2596861" cy="779773"/>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44"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29"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2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3"/>
                </p:tgtEl>
              </p:cMediaNode>
            </p:audio>
            <p:audio>
              <p:cMediaNode vol="80000">
                <p:cTn id="16" fill="hold" display="0">
                  <p:stCondLst>
                    <p:cond delay="indefinite"/>
                  </p:stCondLst>
                  <p:endCondLst>
                    <p:cond evt="onStopAudio" delay="0">
                      <p:tgtEl>
                        <p:sldTgt/>
                      </p:tgtEl>
                    </p:cond>
                  </p:endCondLst>
                </p:cTn>
                <p:tgtEl>
                  <p:spTgt spid="5"/>
                </p:tgtEl>
              </p:cMediaNode>
            </p:audio>
            <p:audio>
              <p:cMediaNode vol="80000">
                <p:cTn id="1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5DF6511-6992-4813-BE69-22A30AFDC1A3}"/>
              </a:ext>
            </a:extLst>
          </p:cNvPr>
          <p:cNvSpPr>
            <a:spLocks noGrp="1"/>
          </p:cNvSpPr>
          <p:nvPr>
            <p:ph type="title"/>
          </p:nvPr>
        </p:nvSpPr>
        <p:spPr>
          <a:xfrm>
            <a:off x="1047280" y="759805"/>
            <a:ext cx="10306520" cy="951752"/>
          </a:xfrm>
        </p:spPr>
        <p:txBody>
          <a:bodyPr>
            <a:normAutofit/>
          </a:bodyPr>
          <a:lstStyle/>
          <a:p>
            <a:r>
              <a:rPr lang="en-US" sz="4000">
                <a:solidFill>
                  <a:srgbClr val="FFFFFF"/>
                </a:solidFill>
                <a:cs typeface="Calibri Light"/>
              </a:rPr>
              <a:t>Fostering Global Trade</a:t>
            </a:r>
            <a:endParaRPr lang="en-US" dirty="0"/>
          </a:p>
        </p:txBody>
      </p:sp>
      <p:sp>
        <p:nvSpPr>
          <p:cNvPr id="3" name="Content Placeholder 2">
            <a:extLst>
              <a:ext uri="{FF2B5EF4-FFF2-40B4-BE49-F238E27FC236}">
                <a16:creationId xmlns:a16="http://schemas.microsoft.com/office/drawing/2014/main" id="{BA41CA2F-01FF-4A40-ACEB-2ADD9FE16B4B}"/>
              </a:ext>
            </a:extLst>
          </p:cNvPr>
          <p:cNvSpPr>
            <a:spLocks noGrp="1"/>
          </p:cNvSpPr>
          <p:nvPr>
            <p:ph idx="1"/>
          </p:nvPr>
        </p:nvSpPr>
        <p:spPr>
          <a:xfrm>
            <a:off x="519131" y="3112676"/>
            <a:ext cx="5577544" cy="3563159"/>
          </a:xfrm>
        </p:spPr>
        <p:txBody>
          <a:bodyPr vert="horz" lIns="91440" tIns="45720" rIns="91440" bIns="45720" rtlCol="0" anchor="t">
            <a:noAutofit/>
          </a:bodyPr>
          <a:lstStyle/>
          <a:p>
            <a:r>
              <a:rPr lang="en-US" sz="1600">
                <a:ea typeface="+mn-lt"/>
                <a:cs typeface="+mn-lt"/>
              </a:rPr>
              <a:t>What is unfair competition between nations, and what can organizations like the WTO do to regulate global trade so it is more fair? As explained in </a:t>
            </a:r>
            <a:r>
              <a:rPr lang="en-US" sz="1600" dirty="0">
                <a:ea typeface="+mn-lt"/>
                <a:cs typeface="+mn-lt"/>
                <a:hlinkClick r:id="rId3"/>
              </a:rPr>
              <a:t>Section 3.4</a:t>
            </a:r>
            <a:r>
              <a:rPr lang="en-US" sz="1600">
                <a:ea typeface="+mn-lt"/>
                <a:cs typeface="+mn-lt"/>
              </a:rPr>
              <a:t>, the United States has had mixed results in bringing disputes before the WTO, having won less than half of these cases. The U.S. has also won about one-third of the cases brought against it by other countries.   </a:t>
            </a:r>
            <a:endParaRPr lang="en-US" sz="1600"/>
          </a:p>
          <a:p>
            <a:r>
              <a:rPr lang="en-US" sz="1600">
                <a:ea typeface="+mn-lt"/>
                <a:cs typeface="+mn-lt"/>
              </a:rPr>
              <a:t> The October 2019 </a:t>
            </a:r>
            <a:r>
              <a:rPr lang="en-US" sz="1600" dirty="0">
                <a:ea typeface="+mn-lt"/>
                <a:cs typeface="+mn-lt"/>
                <a:hlinkClick r:id="rId4"/>
              </a:rPr>
              <a:t>video</a:t>
            </a:r>
            <a:r>
              <a:rPr lang="en-US" sz="1600">
                <a:ea typeface="+mn-lt"/>
                <a:cs typeface="+mn-lt"/>
              </a:rPr>
              <a:t> from CNBC reports a news story about the WTO taking the side of the U.S. airplane maker Boeing against European competitor Airbus. The decision permitted the United States to impose tariffs (taxes on imports) of over $7 billion as a consequence of the WTO ruling that illegal subsidies were paid to Airbus.  Now subsidies are direct or indirect payments from a government in cash or tax breaks. </a:t>
            </a:r>
          </a:p>
        </p:txBody>
      </p:sp>
      <p:pic>
        <p:nvPicPr>
          <p:cNvPr id="4" name="Picture 5" descr="Preview screen for video, with a reporter pictured and a title reading, &quot;W T O sides with U S in Airbus subsidy case.&quot;">
            <a:hlinkClick r:id="" action="ppaction://media"/>
            <a:extLst>
              <a:ext uri="{FF2B5EF4-FFF2-40B4-BE49-F238E27FC236}">
                <a16:creationId xmlns:a16="http://schemas.microsoft.com/office/drawing/2014/main" id="{3789A0BB-0702-4B1D-9820-E885D5B07357}"/>
              </a:ext>
            </a:extLst>
          </p:cNvPr>
          <p:cNvPicPr>
            <a:picLocks noRot="1" noChangeAspect="1"/>
          </p:cNvPicPr>
          <p:nvPr>
            <a:videoFile r:link="rId1"/>
          </p:nvPr>
        </p:nvPicPr>
        <p:blipFill>
          <a:blip r:embed="rId5"/>
          <a:stretch>
            <a:fillRect/>
          </a:stretch>
        </p:blipFill>
        <p:spPr>
          <a:xfrm>
            <a:off x="6167887" y="2430672"/>
            <a:ext cx="5909094" cy="3779448"/>
          </a:xfrm>
          <a:prstGeom prst="rect">
            <a:avLst/>
          </a:prstGeom>
        </p:spPr>
      </p:pic>
    </p:spTree>
    <p:extLst>
      <p:ext uri="{BB962C8B-B14F-4D97-AF65-F5344CB8AC3E}">
        <p14:creationId xmlns:p14="http://schemas.microsoft.com/office/powerpoint/2010/main" val="3170123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8062912" cy="1456845"/>
          </a:xfrm>
        </p:spPr>
        <p:txBody>
          <a:bodyPr>
            <a:normAutofit/>
          </a:bodyPr>
          <a:lstStyle/>
          <a:p>
            <a:pPr marL="514350" indent="-514350"/>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lstStyle/>
          <a:p>
            <a:r>
              <a:rPr lang="en-US" sz="3200" dirty="0"/>
              <a:t>CONCEPT CHECK</a:t>
            </a:r>
          </a:p>
          <a:p>
            <a:pPr marL="514350" indent="-514350">
              <a:buFont typeface="+mj-lt"/>
              <a:buAutoNum type="arabicPeriod"/>
            </a:pPr>
            <a:r>
              <a:rPr lang="en-US" sz="3200" dirty="0"/>
              <a:t>Explain the pros and cons of NAFTA.</a:t>
            </a:r>
          </a:p>
          <a:p>
            <a:pPr marL="514350" indent="-514350">
              <a:buFont typeface="+mj-lt"/>
              <a:buAutoNum type="arabicPeriod"/>
            </a:pPr>
            <a:r>
              <a:rPr lang="en-US" sz="3200" dirty="0"/>
              <a:t>What is the European Union? Will it ever be a United States of Europe?</a:t>
            </a:r>
          </a:p>
        </p:txBody>
      </p:sp>
      <p:pic>
        <p:nvPicPr>
          <p:cNvPr id="3" name="North American Free ">
            <a:hlinkClick r:id="" action="ppaction://media"/>
            <a:extLst>
              <a:ext uri="{FF2B5EF4-FFF2-40B4-BE49-F238E27FC236}">
                <a16:creationId xmlns:a16="http://schemas.microsoft.com/office/drawing/2014/main" id="{E53513A1-B53C-5636-ED67-38513CCCE22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a:stretch/>
        </p:blipFill>
        <p:spPr>
          <a:xfrm>
            <a:off x="824056" y="4435727"/>
            <a:ext cx="6154868" cy="750423"/>
          </a:xfrm>
          <a:prstGeom prst="rect">
            <a:avLst/>
          </a:prstGeom>
          <a:effectLst>
            <a:glow rad="228600">
              <a:schemeClr val="accent6">
                <a:satMod val="175000"/>
                <a:alpha val="40000"/>
              </a:schemeClr>
            </a:glow>
          </a:effectLst>
        </p:spPr>
      </p:pic>
      <p:pic>
        <p:nvPicPr>
          <p:cNvPr id="5" name="European Union EU th">
            <a:hlinkClick r:id="" action="ppaction://media"/>
            <a:extLst>
              <a:ext uri="{FF2B5EF4-FFF2-40B4-BE49-F238E27FC236}">
                <a16:creationId xmlns:a16="http://schemas.microsoft.com/office/drawing/2014/main" id="{055139F7-DCD3-77B7-7DBF-BDA06ED92B9D}"/>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a:stretch/>
        </p:blipFill>
        <p:spPr>
          <a:xfrm>
            <a:off x="6708826" y="5451463"/>
            <a:ext cx="4492430" cy="936274"/>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88"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92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3.1 The European Union</a:t>
            </a:r>
          </a:p>
        </p:txBody>
      </p:sp>
      <p:pic>
        <p:nvPicPr>
          <p:cNvPr id="3" name="Picture 2" descr="The EU 28 Member States include; Austria, Belgium, Bulgaria, Croatia, Republic of Cyprus, Czech Republic, Denmark, Estonia, Finland, France, Germany, Greece, Hungary, Ireland, Italy, Latvia, Lithuania, Luxembourg, Malta, Netherlands, Poland, Portugal, Romania, Slovakia, Slovenia, Spain, Sweden and the United Kingdom. The Candidate States include Turkey, Serbia, Montenegro, Albania, Kosovo, and Macedonia."/>
          <p:cNvPicPr>
            <a:picLocks noChangeAspect="1" noChangeArrowheads="1"/>
          </p:cNvPicPr>
          <p:nvPr/>
        </p:nvPicPr>
        <p:blipFill>
          <a:blip r:embed="rId4"/>
          <a:srcRect/>
          <a:stretch>
            <a:fillRect/>
          </a:stretch>
        </p:blipFill>
        <p:spPr bwMode="auto">
          <a:xfrm>
            <a:off x="2760676" y="738701"/>
            <a:ext cx="6196289" cy="6098517"/>
          </a:xfrm>
          <a:prstGeom prst="rect">
            <a:avLst/>
          </a:prstGeom>
          <a:noFill/>
          <a:ln w="9525">
            <a:noFill/>
            <a:miter lim="800000"/>
            <a:headEnd/>
            <a:tailEnd/>
          </a:ln>
          <a:effectLst/>
        </p:spPr>
      </p:pic>
      <p:pic>
        <p:nvPicPr>
          <p:cNvPr id="4" name="Direct Foreign Inves">
            <a:hlinkClick r:id="" action="ppaction://media"/>
            <a:extLst>
              <a:ext uri="{FF2B5EF4-FFF2-40B4-BE49-F238E27FC236}">
                <a16:creationId xmlns:a16="http://schemas.microsoft.com/office/drawing/2014/main" id="{A16FE10F-3A47-7FF5-6061-4B5CD319D1E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a:stretch/>
        </p:blipFill>
        <p:spPr>
          <a:xfrm>
            <a:off x="8043580" y="2635672"/>
            <a:ext cx="3793833" cy="659534"/>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7412182" cy="1456845"/>
          </a:xfrm>
        </p:spPr>
        <p:txBody>
          <a:bodyPr>
            <a:normAutofit/>
          </a:bodyPr>
          <a:lstStyle/>
          <a:p>
            <a:pPr marL="514350" indent="-514350"/>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lstStyle/>
          <a:p>
            <a:r>
              <a:rPr lang="en-US" sz="3200" dirty="0"/>
              <a:t>CONCEPT CHECK</a:t>
            </a:r>
          </a:p>
          <a:p>
            <a:pPr marL="514350" indent="-514350">
              <a:buFont typeface="+mj-lt"/>
              <a:buAutoNum type="arabicPeriod"/>
            </a:pPr>
            <a:r>
              <a:rPr lang="en-US" sz="3200" dirty="0"/>
              <a:t>Discuss several ways that a company can enter international trade.</a:t>
            </a:r>
          </a:p>
          <a:p>
            <a:pPr marL="514350" indent="-514350">
              <a:buFont typeface="+mj-lt"/>
              <a:buAutoNum type="arabicPeriod"/>
            </a:pPr>
            <a:r>
              <a:rPr lang="en-US" sz="3200" dirty="0"/>
              <a:t>Explain the concept of countertrade.</a:t>
            </a:r>
          </a:p>
        </p:txBody>
      </p:sp>
      <p:pic>
        <p:nvPicPr>
          <p:cNvPr id="3" name="Direct Foreign Inves">
            <a:hlinkClick r:id="" action="ppaction://media"/>
            <a:extLst>
              <a:ext uri="{FF2B5EF4-FFF2-40B4-BE49-F238E27FC236}">
                <a16:creationId xmlns:a16="http://schemas.microsoft.com/office/drawing/2014/main" id="{AD80C763-4475-BAF5-6FD3-36E77484F420}"/>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a:stretch/>
        </p:blipFill>
        <p:spPr>
          <a:xfrm>
            <a:off x="7038880" y="1429255"/>
            <a:ext cx="3793833" cy="659534"/>
          </a:xfrm>
          <a:prstGeom prst="rect">
            <a:avLst/>
          </a:prstGeom>
          <a:effectLst>
            <a:glow rad="228600">
              <a:schemeClr val="accent6">
                <a:satMod val="175000"/>
                <a:alpha val="40000"/>
              </a:schemeClr>
            </a:glow>
          </a:effectLst>
        </p:spPr>
      </p:pic>
      <p:pic>
        <p:nvPicPr>
          <p:cNvPr id="5" name="Exporting the word o">
            <a:hlinkClick r:id="" action="ppaction://media"/>
            <a:extLst>
              <a:ext uri="{FF2B5EF4-FFF2-40B4-BE49-F238E27FC236}">
                <a16:creationId xmlns:a16="http://schemas.microsoft.com/office/drawing/2014/main" id="{BCE76C97-A0FC-20D4-B49A-F332638E4750}"/>
              </a:ext>
            </a:extLst>
          </p:cNvPr>
          <p:cNvPicPr>
            <a:picLocks noChangeAspect="1"/>
          </p:cNvPicPr>
          <p:nvPr>
            <a:audioFile r:link="rId4"/>
            <p:extLst>
              <p:ext uri="{DAA4B4D4-6D71-4841-9C94-3DE7FCFB9230}">
                <p14:media xmlns:p14="http://schemas.microsoft.com/office/powerpoint/2010/main" r:embed="rId3"/>
              </p:ext>
            </p:extLst>
          </p:nvPr>
        </p:nvPicPr>
        <p:blipFill>
          <a:blip r:embed="rId13"/>
          <a:srcRect/>
          <a:stretch/>
        </p:blipFill>
        <p:spPr>
          <a:xfrm>
            <a:off x="221835" y="1282935"/>
            <a:ext cx="1941528" cy="792609"/>
          </a:xfrm>
          <a:prstGeom prst="rect">
            <a:avLst/>
          </a:prstGeom>
          <a:effectLst>
            <a:glow rad="228600">
              <a:schemeClr val="accent6">
                <a:satMod val="175000"/>
                <a:alpha val="40000"/>
              </a:schemeClr>
            </a:glow>
          </a:effectLst>
        </p:spPr>
      </p:pic>
      <p:pic>
        <p:nvPicPr>
          <p:cNvPr id="6" name="Contract Manufacturi">
            <a:hlinkClick r:id="" action="ppaction://media"/>
            <a:extLst>
              <a:ext uri="{FF2B5EF4-FFF2-40B4-BE49-F238E27FC236}">
                <a16:creationId xmlns:a16="http://schemas.microsoft.com/office/drawing/2014/main" id="{AAEB3116-3E13-A61A-F108-5BCC9EBD87B8}"/>
              </a:ext>
            </a:extLst>
          </p:cNvPr>
          <p:cNvPicPr>
            <a:picLocks noChangeAspect="1"/>
          </p:cNvPicPr>
          <p:nvPr>
            <a:audioFile r:link="rId6"/>
            <p:extLst>
              <p:ext uri="{DAA4B4D4-6D71-4841-9C94-3DE7FCFB9230}">
                <p14:media xmlns:p14="http://schemas.microsoft.com/office/powerpoint/2010/main" r:embed="rId5"/>
              </p:ext>
            </p:extLst>
          </p:nvPr>
        </p:nvPicPr>
        <p:blipFill>
          <a:blip r:embed="rId14"/>
          <a:srcRect/>
          <a:stretch/>
        </p:blipFill>
        <p:spPr>
          <a:xfrm>
            <a:off x="8605919" y="3143611"/>
            <a:ext cx="3557873" cy="659534"/>
          </a:xfrm>
          <a:prstGeom prst="rect">
            <a:avLst/>
          </a:prstGeom>
          <a:effectLst>
            <a:glow rad="228600">
              <a:schemeClr val="accent6">
                <a:satMod val="175000"/>
                <a:alpha val="40000"/>
              </a:schemeClr>
            </a:glow>
          </a:effectLst>
        </p:spPr>
      </p:pic>
      <p:pic>
        <p:nvPicPr>
          <p:cNvPr id="7" name="Joint Venture the wo">
            <a:hlinkClick r:id="" action="ppaction://media"/>
            <a:extLst>
              <a:ext uri="{FF2B5EF4-FFF2-40B4-BE49-F238E27FC236}">
                <a16:creationId xmlns:a16="http://schemas.microsoft.com/office/drawing/2014/main" id="{7333248B-4D02-BF7F-54AE-A590A3ED56BA}"/>
              </a:ext>
            </a:extLst>
          </p:cNvPr>
          <p:cNvPicPr>
            <a:picLocks noChangeAspect="1"/>
          </p:cNvPicPr>
          <p:nvPr>
            <a:audioFile r:link="rId8"/>
            <p:extLst>
              <p:ext uri="{DAA4B4D4-6D71-4841-9C94-3DE7FCFB9230}">
                <p14:media xmlns:p14="http://schemas.microsoft.com/office/powerpoint/2010/main" r:embed="rId7"/>
              </p:ext>
            </p:extLst>
          </p:nvPr>
        </p:nvPicPr>
        <p:blipFill>
          <a:blip r:embed="rId15"/>
          <a:srcRect/>
          <a:stretch/>
        </p:blipFill>
        <p:spPr>
          <a:xfrm>
            <a:off x="8634127" y="4259113"/>
            <a:ext cx="2091472" cy="647642"/>
          </a:xfrm>
          <a:prstGeom prst="rect">
            <a:avLst/>
          </a:prstGeom>
          <a:effectLst>
            <a:glow rad="228600">
              <a:schemeClr val="accent6">
                <a:satMod val="175000"/>
                <a:alpha val="40000"/>
              </a:schemeClr>
            </a:glow>
          </a:effectLst>
        </p:spPr>
      </p:pic>
      <p:pic>
        <p:nvPicPr>
          <p:cNvPr id="8" name="Licensing the expres">
            <a:hlinkClick r:id="" action="ppaction://media"/>
            <a:extLst>
              <a:ext uri="{FF2B5EF4-FFF2-40B4-BE49-F238E27FC236}">
                <a16:creationId xmlns:a16="http://schemas.microsoft.com/office/drawing/2014/main" id="{A5EADD8C-89EE-7961-141F-039CA39A3EA8}"/>
              </a:ext>
            </a:extLst>
          </p:cNvPr>
          <p:cNvPicPr>
            <a:picLocks noChangeAspect="1"/>
          </p:cNvPicPr>
          <p:nvPr>
            <a:audioFile r:link="rId10"/>
            <p:extLst>
              <p:ext uri="{DAA4B4D4-6D71-4841-9C94-3DE7FCFB9230}">
                <p14:media xmlns:p14="http://schemas.microsoft.com/office/powerpoint/2010/main" r:embed="rId9"/>
              </p:ext>
            </p:extLst>
          </p:nvPr>
        </p:nvPicPr>
        <p:blipFill>
          <a:blip r:embed="rId16"/>
          <a:srcRect/>
          <a:stretch/>
        </p:blipFill>
        <p:spPr>
          <a:xfrm>
            <a:off x="8225595" y="5362723"/>
            <a:ext cx="1818517" cy="736869"/>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5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844"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0848"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1520" fill="hold"/>
                                        <p:tgtEl>
                                          <p:spTgt spid="7"/>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98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audio>
              <p:cMediaNode vol="80000">
                <p:cTn id="24" fill="hold" display="0">
                  <p:stCondLst>
                    <p:cond delay="indefinite"/>
                  </p:stCondLst>
                  <p:endCondLst>
                    <p:cond evt="onStopAudio" delay="0">
                      <p:tgtEl>
                        <p:sldTgt/>
                      </p:tgtEl>
                    </p:cond>
                  </p:endCondLst>
                </p:cTn>
                <p:tgtEl>
                  <p:spTgt spid="5"/>
                </p:tgtEl>
              </p:cMediaNode>
            </p:audio>
            <p:audio>
              <p:cMediaNode vol="80000">
                <p:cTn id="25" fill="hold" display="0">
                  <p:stCondLst>
                    <p:cond delay="indefinite"/>
                  </p:stCondLst>
                  <p:endCondLst>
                    <p:cond evt="onStopAudio" delay="0">
                      <p:tgtEl>
                        <p:sldTgt/>
                      </p:tgtEl>
                    </p:cond>
                  </p:endCondLst>
                </p:cTn>
                <p:tgtEl>
                  <p:spTgt spid="6"/>
                </p:tgtEl>
              </p:cMediaNode>
            </p:audio>
            <p:audio>
              <p:cMediaNode vol="80000">
                <p:cTn id="26" fill="hold" display="0">
                  <p:stCondLst>
                    <p:cond delay="indefinite"/>
                  </p:stCondLst>
                  <p:endCondLst>
                    <p:cond evt="onStopAudio" delay="0">
                      <p:tgtEl>
                        <p:sldTgt/>
                      </p:tgtEl>
                    </p:cond>
                  </p:endCondLst>
                </p:cTn>
                <p:tgtEl>
                  <p:spTgt spid="7"/>
                </p:tgtEl>
              </p:cMediaNode>
            </p:audio>
            <p:audio>
              <p:cMediaNode vol="80000">
                <p:cTn id="2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3.1 Cultural Dos and Don’ts Guidelines and Examples</a:t>
            </a:r>
          </a:p>
        </p:txBody>
      </p:sp>
      <p:pic>
        <p:nvPicPr>
          <p:cNvPr id="2050" name="Picture 2"/>
          <p:cNvPicPr>
            <a:picLocks noChangeAspect="1" noChangeArrowheads="1"/>
          </p:cNvPicPr>
          <p:nvPr/>
        </p:nvPicPr>
        <p:blipFill>
          <a:blip r:embed="rId2"/>
          <a:srcRect/>
          <a:stretch>
            <a:fillRect/>
          </a:stretch>
        </p:blipFill>
        <p:spPr bwMode="auto">
          <a:xfrm>
            <a:off x="1895201" y="860523"/>
            <a:ext cx="7789128" cy="5997477"/>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3.2 Where the Money Is</a:t>
            </a:r>
          </a:p>
        </p:txBody>
      </p:sp>
      <p:pic>
        <p:nvPicPr>
          <p:cNvPr id="3074" name="Picture 2"/>
          <p:cNvPicPr>
            <a:picLocks noChangeAspect="1" noChangeArrowheads="1"/>
          </p:cNvPicPr>
          <p:nvPr/>
        </p:nvPicPr>
        <p:blipFill>
          <a:blip r:embed="rId2"/>
          <a:srcRect/>
          <a:stretch>
            <a:fillRect/>
          </a:stretch>
        </p:blipFill>
        <p:spPr bwMode="auto">
          <a:xfrm>
            <a:off x="2426854" y="900862"/>
            <a:ext cx="6052127" cy="5760036"/>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3.2 Where the Money Is, continued</a:t>
            </a:r>
          </a:p>
        </p:txBody>
      </p:sp>
      <p:pic>
        <p:nvPicPr>
          <p:cNvPr id="4098" name="Picture 2"/>
          <p:cNvPicPr>
            <a:picLocks noChangeAspect="1" noChangeArrowheads="1"/>
          </p:cNvPicPr>
          <p:nvPr/>
        </p:nvPicPr>
        <p:blipFill>
          <a:blip r:embed="rId2"/>
          <a:srcRect/>
          <a:stretch>
            <a:fillRect/>
          </a:stretch>
        </p:blipFill>
        <p:spPr bwMode="auto">
          <a:xfrm>
            <a:off x="2054073" y="900862"/>
            <a:ext cx="8146610" cy="1008323"/>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2116419" y="1851746"/>
            <a:ext cx="8114597" cy="4881562"/>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3.2 Where the Money Is, continued</a:t>
            </a:r>
          </a:p>
        </p:txBody>
      </p:sp>
      <p:pic>
        <p:nvPicPr>
          <p:cNvPr id="5122" name="Picture 2"/>
          <p:cNvPicPr>
            <a:picLocks noChangeAspect="1" noChangeArrowheads="1"/>
          </p:cNvPicPr>
          <p:nvPr/>
        </p:nvPicPr>
        <p:blipFill>
          <a:blip r:embed="rId2"/>
          <a:srcRect/>
          <a:stretch>
            <a:fillRect/>
          </a:stretch>
        </p:blipFill>
        <p:spPr bwMode="auto">
          <a:xfrm>
            <a:off x="1130157" y="1246909"/>
            <a:ext cx="9086411" cy="5049982"/>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5DF6511-6992-4813-BE69-22A30AFDC1A3}"/>
              </a:ext>
            </a:extLst>
          </p:cNvPr>
          <p:cNvSpPr>
            <a:spLocks noGrp="1"/>
          </p:cNvSpPr>
          <p:nvPr>
            <p:ph type="title"/>
          </p:nvPr>
        </p:nvSpPr>
        <p:spPr>
          <a:xfrm>
            <a:off x="1047280" y="759805"/>
            <a:ext cx="10306520" cy="951752"/>
          </a:xfrm>
        </p:spPr>
        <p:txBody>
          <a:bodyPr>
            <a:normAutofit/>
          </a:bodyPr>
          <a:lstStyle/>
          <a:p>
            <a:r>
              <a:rPr lang="en-US" sz="4000">
                <a:solidFill>
                  <a:srgbClr val="FFFFFF"/>
                </a:solidFill>
                <a:cs typeface="Calibri Light"/>
              </a:rPr>
              <a:t>Participating in the Global Marketplace</a:t>
            </a:r>
            <a:endParaRPr lang="en-US" dirty="0"/>
          </a:p>
        </p:txBody>
      </p:sp>
      <p:sp>
        <p:nvSpPr>
          <p:cNvPr id="3" name="Content Placeholder 2">
            <a:extLst>
              <a:ext uri="{FF2B5EF4-FFF2-40B4-BE49-F238E27FC236}">
                <a16:creationId xmlns:a16="http://schemas.microsoft.com/office/drawing/2014/main" id="{BA41CA2F-01FF-4A40-ACEB-2ADD9FE16B4B}"/>
              </a:ext>
            </a:extLst>
          </p:cNvPr>
          <p:cNvSpPr>
            <a:spLocks noGrp="1"/>
          </p:cNvSpPr>
          <p:nvPr>
            <p:ph idx="1"/>
          </p:nvPr>
        </p:nvSpPr>
        <p:spPr>
          <a:xfrm>
            <a:off x="519131" y="3112676"/>
            <a:ext cx="5577544" cy="3563159"/>
          </a:xfrm>
        </p:spPr>
        <p:txBody>
          <a:bodyPr vert="horz" lIns="91440" tIns="45720" rIns="91440" bIns="45720" rtlCol="0" anchor="t">
            <a:noAutofit/>
          </a:bodyPr>
          <a:lstStyle/>
          <a:p>
            <a:r>
              <a:rPr lang="en-US" sz="1400" dirty="0">
                <a:ea typeface="+mn-lt"/>
                <a:cs typeface="+mn-lt"/>
              </a:rPr>
              <a:t>There are a number of ways to enter global trade, so organizations must carefully select the most appropriate method of entering the world marketplace. As explained in this </a:t>
            </a:r>
            <a:r>
              <a:rPr lang="en-US" sz="1400" dirty="0">
                <a:ea typeface="+mn-lt"/>
                <a:cs typeface="+mn-lt"/>
                <a:hlinkClick r:id="rId3"/>
              </a:rPr>
              <a:t>Section</a:t>
            </a:r>
            <a:r>
              <a:rPr lang="en-US" sz="1400" dirty="0">
                <a:ea typeface="+mn-lt"/>
                <a:cs typeface="+mn-lt"/>
              </a:rPr>
              <a:t>, a company has a variety of ways to enter global trade, including Exporting, Licensing and Franchising, Contract Manufacturing, Joint Ventures, and Direct Foreign Investment.   Direct foreign investment is described in </a:t>
            </a:r>
            <a:r>
              <a:rPr lang="en-US" sz="1400" dirty="0">
                <a:ea typeface="+mn-lt"/>
                <a:cs typeface="+mn-lt"/>
                <a:hlinkClick r:id="rId4"/>
              </a:rPr>
              <a:t>Section 3.5</a:t>
            </a:r>
            <a:r>
              <a:rPr lang="en-US" sz="1400" dirty="0">
                <a:ea typeface="+mn-lt"/>
                <a:cs typeface="+mn-lt"/>
              </a:rPr>
              <a:t> as having at the same time both the greatest potential reward </a:t>
            </a:r>
            <a:r>
              <a:rPr lang="en-US" sz="1400" i="1" dirty="0">
                <a:ea typeface="+mn-lt"/>
                <a:cs typeface="+mn-lt"/>
              </a:rPr>
              <a:t>and</a:t>
            </a:r>
            <a:r>
              <a:rPr lang="en-US" sz="1400" dirty="0">
                <a:ea typeface="+mn-lt"/>
                <a:cs typeface="+mn-lt"/>
              </a:rPr>
              <a:t> risk of all the various methods to expand a business beyond the shores of the home country.   One example provided of the potential risks in this Section was the failure of Walmart in Germany.  </a:t>
            </a:r>
          </a:p>
          <a:p>
            <a:r>
              <a:rPr lang="en-US" sz="1400" dirty="0">
                <a:ea typeface="+mn-lt"/>
                <a:cs typeface="+mn-lt"/>
              </a:rPr>
              <a:t>View the </a:t>
            </a:r>
            <a:r>
              <a:rPr lang="en-US" sz="1400" dirty="0">
                <a:ea typeface="+mn-lt"/>
                <a:cs typeface="+mn-lt"/>
                <a:hlinkClick r:id="rId5"/>
              </a:rPr>
              <a:t>video</a:t>
            </a:r>
            <a:r>
              <a:rPr lang="en-US" sz="1400" dirty="0">
                <a:ea typeface="+mn-lt"/>
                <a:cs typeface="+mn-lt"/>
              </a:rPr>
              <a:t> which reports on a similar failure of Target to expand from the USA to Canada.  Compared to Walmart, which has over 6,000 stores outside the U.S., Target was new to global expansion since Canada was the first global location attempted.  Evaluate the challenges Target faced related to those Walmart had to overcome in Germany that were described in </a:t>
            </a:r>
            <a:r>
              <a:rPr lang="en-US" sz="1400" dirty="0">
                <a:ea typeface="+mn-lt"/>
                <a:cs typeface="+mn-lt"/>
                <a:hlinkClick r:id="rId4"/>
              </a:rPr>
              <a:t>Section 3.5.</a:t>
            </a:r>
            <a:r>
              <a:rPr lang="en-US" sz="1400" dirty="0">
                <a:ea typeface="+mn-lt"/>
                <a:cs typeface="+mn-lt"/>
              </a:rPr>
              <a:t>  </a:t>
            </a:r>
            <a:endParaRPr lang="en-US" sz="1400" dirty="0"/>
          </a:p>
        </p:txBody>
      </p:sp>
      <p:pic>
        <p:nvPicPr>
          <p:cNvPr id="5" name="Picture 5" descr="Preview screen for video with a scene from within a Target retail store.  ">
            <a:hlinkClick r:id="" action="ppaction://media"/>
            <a:extLst>
              <a:ext uri="{FF2B5EF4-FFF2-40B4-BE49-F238E27FC236}">
                <a16:creationId xmlns:a16="http://schemas.microsoft.com/office/drawing/2014/main" id="{8F6A5434-834C-47B2-BF4D-7782AC36522D}"/>
              </a:ext>
            </a:extLst>
          </p:cNvPr>
          <p:cNvPicPr>
            <a:picLocks noRot="1" noChangeAspect="1"/>
          </p:cNvPicPr>
          <p:nvPr>
            <a:videoFile r:link="rId1"/>
          </p:nvPr>
        </p:nvPicPr>
        <p:blipFill>
          <a:blip r:embed="rId6"/>
          <a:stretch>
            <a:fillRect/>
          </a:stretch>
        </p:blipFill>
        <p:spPr>
          <a:xfrm>
            <a:off x="6239774" y="2675087"/>
            <a:ext cx="5808452" cy="3678806"/>
          </a:xfrm>
          <a:prstGeom prst="rect">
            <a:avLst/>
          </a:prstGeom>
        </p:spPr>
      </p:pic>
    </p:spTree>
    <p:extLst>
      <p:ext uri="{BB962C8B-B14F-4D97-AF65-F5344CB8AC3E}">
        <p14:creationId xmlns:p14="http://schemas.microsoft.com/office/powerpoint/2010/main" val="2699363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7412182" cy="1456845"/>
          </a:xfrm>
        </p:spPr>
        <p:txBody>
          <a:bodyPr>
            <a:normAutofit/>
          </a:bodyPr>
          <a:lstStyle/>
          <a:p>
            <a:pPr marL="514350" indent="-514350"/>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normAutofit lnSpcReduction="10000"/>
          </a:bodyPr>
          <a:lstStyle/>
          <a:p>
            <a:r>
              <a:rPr lang="en-US" sz="3200" dirty="0"/>
              <a:t>CONCEPT CHECK</a:t>
            </a:r>
          </a:p>
          <a:p>
            <a:pPr marL="514350" indent="-514350">
              <a:buFont typeface="+mj-lt"/>
              <a:buAutoNum type="arabicPeriod"/>
            </a:pPr>
            <a:r>
              <a:rPr lang="en-US" sz="3200" dirty="0"/>
              <a:t>Explain how political factors can affect international trade.</a:t>
            </a:r>
          </a:p>
          <a:p>
            <a:pPr marL="514350" indent="-514350">
              <a:buFont typeface="+mj-lt"/>
              <a:buAutoNum type="arabicPeriod"/>
            </a:pPr>
            <a:r>
              <a:rPr lang="en-US" sz="3200" dirty="0"/>
              <a:t>Describe several cultural factors that a company involved in international trade should consider.</a:t>
            </a:r>
          </a:p>
          <a:p>
            <a:pPr marL="514350" indent="-514350">
              <a:buFont typeface="+mj-lt"/>
              <a:buAutoNum type="arabicPeriod"/>
            </a:pPr>
            <a:r>
              <a:rPr lang="en-US" sz="3200" dirty="0"/>
              <a:t>How can economic conditions affect trade opportunities?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91" y="241327"/>
            <a:ext cx="10750549" cy="659535"/>
          </a:xfrm>
        </p:spPr>
        <p:txBody>
          <a:bodyPr/>
          <a:lstStyle/>
          <a:p>
            <a:r>
              <a:rPr lang="en-US" dirty="0"/>
              <a:t>Table 3.3 The World’s Top 11 Largest Multinational Corporations</a:t>
            </a:r>
          </a:p>
        </p:txBody>
      </p:sp>
      <p:pic>
        <p:nvPicPr>
          <p:cNvPr id="6146" name="Picture 2"/>
          <p:cNvPicPr>
            <a:picLocks noChangeAspect="1" noChangeArrowheads="1"/>
          </p:cNvPicPr>
          <p:nvPr/>
        </p:nvPicPr>
        <p:blipFill>
          <a:blip r:embed="rId2"/>
          <a:srcRect/>
          <a:stretch>
            <a:fillRect/>
          </a:stretch>
        </p:blipFill>
        <p:spPr bwMode="auto">
          <a:xfrm>
            <a:off x="2396664" y="1212593"/>
            <a:ext cx="6697264" cy="3971176"/>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2449090" y="5171889"/>
            <a:ext cx="6644838" cy="1179557"/>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7412182" cy="1456845"/>
          </a:xfrm>
        </p:spPr>
        <p:txBody>
          <a:bodyPr>
            <a:normAutofit/>
          </a:bodyPr>
          <a:lstStyle/>
          <a:p>
            <a:pPr marL="514350" indent="-514350"/>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lstStyle/>
          <a:p>
            <a:r>
              <a:rPr lang="en-US" sz="3200" dirty="0"/>
              <a:t>CONCEPT CHECK</a:t>
            </a:r>
          </a:p>
          <a:p>
            <a:pPr marL="514350" indent="-514350">
              <a:buFont typeface="+mj-lt"/>
              <a:buAutoNum type="arabicPeriod"/>
            </a:pPr>
            <a:r>
              <a:rPr lang="en-US" sz="3200" dirty="0"/>
              <a:t>What is a multinational corporation?</a:t>
            </a:r>
          </a:p>
          <a:p>
            <a:pPr marL="514350" indent="-514350">
              <a:buFont typeface="+mj-lt"/>
              <a:buAutoNum type="arabicPeriod"/>
            </a:pPr>
            <a:r>
              <a:rPr lang="en-US" sz="3200" dirty="0"/>
              <a:t>What are the advantages of multinationals?</a:t>
            </a:r>
          </a:p>
        </p:txBody>
      </p:sp>
      <p:pic>
        <p:nvPicPr>
          <p:cNvPr id="3" name="Multinational Corpor">
            <a:hlinkClick r:id="" action="ppaction://media"/>
            <a:extLst>
              <a:ext uri="{FF2B5EF4-FFF2-40B4-BE49-F238E27FC236}">
                <a16:creationId xmlns:a16="http://schemas.microsoft.com/office/drawing/2014/main" id="{56D59AC1-D66B-9052-A3CB-9CA69A3173C6}"/>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1197638" y="4558353"/>
            <a:ext cx="7089410" cy="935527"/>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5DF6511-6992-4813-BE69-22A30AFDC1A3}"/>
              </a:ext>
            </a:extLst>
          </p:cNvPr>
          <p:cNvSpPr>
            <a:spLocks noGrp="1"/>
          </p:cNvSpPr>
          <p:nvPr>
            <p:ph type="title"/>
          </p:nvPr>
        </p:nvSpPr>
        <p:spPr>
          <a:xfrm>
            <a:off x="1047280" y="759805"/>
            <a:ext cx="10306520" cy="951752"/>
          </a:xfrm>
        </p:spPr>
        <p:txBody>
          <a:bodyPr>
            <a:normAutofit/>
          </a:bodyPr>
          <a:lstStyle/>
          <a:p>
            <a:r>
              <a:rPr lang="en-US" sz="4000">
                <a:solidFill>
                  <a:srgbClr val="FFFFFF"/>
                </a:solidFill>
                <a:cs typeface="Calibri Light"/>
              </a:rPr>
              <a:t>The Impact of Multinational Corporations</a:t>
            </a:r>
            <a:endParaRPr lang="en-US" dirty="0"/>
          </a:p>
        </p:txBody>
      </p:sp>
      <p:sp>
        <p:nvSpPr>
          <p:cNvPr id="3" name="Content Placeholder 2">
            <a:extLst>
              <a:ext uri="{FF2B5EF4-FFF2-40B4-BE49-F238E27FC236}">
                <a16:creationId xmlns:a16="http://schemas.microsoft.com/office/drawing/2014/main" id="{BA41CA2F-01FF-4A40-ACEB-2ADD9FE16B4B}"/>
              </a:ext>
            </a:extLst>
          </p:cNvPr>
          <p:cNvSpPr>
            <a:spLocks noGrp="1"/>
          </p:cNvSpPr>
          <p:nvPr>
            <p:ph idx="1"/>
          </p:nvPr>
        </p:nvSpPr>
        <p:spPr>
          <a:xfrm>
            <a:off x="519131" y="3127053"/>
            <a:ext cx="10839657" cy="3261235"/>
          </a:xfrm>
        </p:spPr>
        <p:txBody>
          <a:bodyPr vert="horz" lIns="91440" tIns="45720" rIns="91440" bIns="45720" rtlCol="0" anchor="t">
            <a:noAutofit/>
          </a:bodyPr>
          <a:lstStyle/>
          <a:p>
            <a:r>
              <a:rPr lang="en-US">
                <a:ea typeface="+mn-lt"/>
                <a:cs typeface="+mn-lt"/>
              </a:rPr>
              <a:t>Globalization includes the growth of international brands, with technology companies leading the way. A list of </a:t>
            </a:r>
            <a:r>
              <a:rPr lang="en-US" i="1">
                <a:ea typeface="+mn-lt"/>
                <a:cs typeface="+mn-lt"/>
              </a:rPr>
              <a:t>The World’s Top 11 Largest Multinational Corporations </a:t>
            </a:r>
            <a:r>
              <a:rPr lang="en-US">
                <a:ea typeface="+mn-lt"/>
                <a:cs typeface="+mn-lt"/>
              </a:rPr>
              <a:t>from Fortune Magazine is displayed in Table 3.3, ranked by revenue, with Walmart topping out at number one.  The next three corporations on this list are all from China, and it’s not until number 6 does another U.S. company show up.  Compare this to the list from Interbrand, as discussed in the </a:t>
            </a:r>
            <a:r>
              <a:rPr lang="en-US" dirty="0">
                <a:ea typeface="+mn-lt"/>
                <a:cs typeface="+mn-lt"/>
                <a:hlinkClick r:id="rId2"/>
              </a:rPr>
              <a:t>video</a:t>
            </a:r>
            <a:r>
              <a:rPr lang="en-US">
                <a:ea typeface="+mn-lt"/>
                <a:cs typeface="+mn-lt"/>
              </a:rPr>
              <a:t>, and presented in this </a:t>
            </a:r>
            <a:r>
              <a:rPr lang="en-US" dirty="0">
                <a:ea typeface="+mn-lt"/>
                <a:cs typeface="+mn-lt"/>
                <a:hlinkClick r:id="rId3"/>
              </a:rPr>
              <a:t>article</a:t>
            </a:r>
            <a:r>
              <a:rPr lang="en-US">
                <a:ea typeface="+mn-lt"/>
                <a:cs typeface="+mn-lt"/>
              </a:rPr>
              <a:t>. </a:t>
            </a:r>
          </a:p>
          <a:p>
            <a:endParaRPr lang="en-US" dirty="0">
              <a:ea typeface="+mn-lt"/>
              <a:cs typeface="+mn-lt"/>
            </a:endParaRPr>
          </a:p>
        </p:txBody>
      </p:sp>
    </p:spTree>
    <p:extLst>
      <p:ext uri="{BB962C8B-B14F-4D97-AF65-F5344CB8AC3E}">
        <p14:creationId xmlns:p14="http://schemas.microsoft.com/office/powerpoint/2010/main" val="3605098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8F9B7-5B09-4015-8F78-83A85301DF8F}"/>
              </a:ext>
            </a:extLst>
          </p:cNvPr>
          <p:cNvSpPr>
            <a:spLocks noGrp="1"/>
          </p:cNvSpPr>
          <p:nvPr>
            <p:ph type="ctrTitle"/>
          </p:nvPr>
        </p:nvSpPr>
        <p:spPr>
          <a:xfrm>
            <a:off x="1524000" y="1122363"/>
            <a:ext cx="9144000" cy="863600"/>
          </a:xfrm>
        </p:spPr>
        <p:txBody>
          <a:bodyPr>
            <a:normAutofit fontScale="90000"/>
          </a:bodyPr>
          <a:lstStyle/>
          <a:p>
            <a:r>
              <a:rPr lang="en-US">
                <a:ea typeface="+mj-lt"/>
                <a:cs typeface="+mj-lt"/>
              </a:rPr>
              <a:t>The Impact of Multinational Corporations</a:t>
            </a:r>
            <a:endParaRPr lang="en-US">
              <a:cs typeface="Calibri Light"/>
            </a:endParaRPr>
          </a:p>
        </p:txBody>
      </p:sp>
      <p:sp>
        <p:nvSpPr>
          <p:cNvPr id="3" name="Subtitle 2">
            <a:extLst>
              <a:ext uri="{FF2B5EF4-FFF2-40B4-BE49-F238E27FC236}">
                <a16:creationId xmlns:a16="http://schemas.microsoft.com/office/drawing/2014/main" id="{E6E46BC8-8366-4164-8A97-200F2855090D}"/>
              </a:ext>
            </a:extLst>
          </p:cNvPr>
          <p:cNvSpPr>
            <a:spLocks noGrp="1"/>
          </p:cNvSpPr>
          <p:nvPr>
            <p:ph type="subTitle" idx="1"/>
          </p:nvPr>
        </p:nvSpPr>
        <p:spPr>
          <a:xfrm>
            <a:off x="416944" y="2135548"/>
            <a:ext cx="11243093" cy="4128667"/>
          </a:xfrm>
        </p:spPr>
        <p:txBody>
          <a:bodyPr vert="horz" lIns="91440" tIns="45720" rIns="91440" bIns="45720" rtlCol="0" anchor="t">
            <a:normAutofit lnSpcReduction="10000"/>
          </a:bodyPr>
          <a:lstStyle/>
          <a:p>
            <a:pPr marL="742950" indent="-742950" algn="l">
              <a:buAutoNum type="arabicPeriod"/>
            </a:pPr>
            <a:r>
              <a:rPr lang="en-US" sz="4000">
                <a:ea typeface="+mn-lt"/>
                <a:cs typeface="+mn-lt"/>
              </a:rPr>
              <a:t>Why do you think Apple is number one on this list (7 years running) and Walmart doesn’t even show up in the top 100?  </a:t>
            </a:r>
            <a:endParaRPr lang="en-US">
              <a:ea typeface="+mn-lt"/>
              <a:cs typeface="+mn-lt"/>
            </a:endParaRPr>
          </a:p>
          <a:p>
            <a:pPr marL="742950" indent="-742950" algn="l">
              <a:buAutoNum type="arabicPeriod"/>
            </a:pPr>
            <a:r>
              <a:rPr lang="en-US" sz="4000">
                <a:ea typeface="+mn-lt"/>
                <a:cs typeface="+mn-lt"/>
              </a:rPr>
              <a:t>Certainly, Fortune is using revenue only and Interbrand is valuing the “brand” not only the sales made by the company. Comment on both approaches.</a:t>
            </a:r>
            <a:br>
              <a:rPr lang="en-US" sz="4000" dirty="0">
                <a:ea typeface="+mn-lt"/>
                <a:cs typeface="+mn-lt"/>
              </a:rPr>
            </a:br>
            <a:endParaRPr lang="en-US">
              <a:cs typeface="Calibri"/>
            </a:endParaRPr>
          </a:p>
          <a:p>
            <a:endParaRPr lang="en-US" sz="1800" dirty="0">
              <a:cs typeface="Calibri"/>
            </a:endParaRPr>
          </a:p>
        </p:txBody>
      </p:sp>
    </p:spTree>
    <p:extLst>
      <p:ext uri="{BB962C8B-B14F-4D97-AF65-F5344CB8AC3E}">
        <p14:creationId xmlns:p14="http://schemas.microsoft.com/office/powerpoint/2010/main" val="41730034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7412182" cy="1456845"/>
          </a:xfrm>
        </p:spPr>
        <p:txBody>
          <a:bodyPr>
            <a:normAutofit/>
          </a:bodyPr>
          <a:lstStyle/>
          <a:p>
            <a:pPr marL="514350" indent="-514350"/>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lstStyle/>
          <a:p>
            <a:r>
              <a:rPr lang="en-US" sz="3200" dirty="0"/>
              <a:t>CONCEPT CHECK</a:t>
            </a:r>
          </a:p>
          <a:p>
            <a:pPr marL="514350" indent="-514350">
              <a:buFont typeface="+mj-lt"/>
              <a:buAutoNum type="arabicPeriod"/>
            </a:pPr>
            <a:r>
              <a:rPr lang="en-US" sz="3200" dirty="0"/>
              <a:t>What trends will foster continued growth in world trade?</a:t>
            </a:r>
          </a:p>
          <a:p>
            <a:pPr marL="514350" indent="-514350">
              <a:buFont typeface="+mj-lt"/>
              <a:buAutoNum type="arabicPeriod"/>
            </a:pPr>
            <a:r>
              <a:rPr lang="en-US" sz="3200" dirty="0"/>
              <a:t>Describe some of the ways businesses can take advantage of these trends to “go global.”</a:t>
            </a:r>
          </a:p>
        </p:txBody>
      </p:sp>
      <p:sp>
        <p:nvSpPr>
          <p:cNvPr id="5" name="TextBox 4"/>
          <p:cNvSpPr txBox="1"/>
          <p:nvPr/>
        </p:nvSpPr>
        <p:spPr>
          <a:xfrm>
            <a:off x="1392383" y="5733366"/>
            <a:ext cx="10058400" cy="553998"/>
          </a:xfrm>
          <a:prstGeom prst="rect">
            <a:avLst/>
          </a:prstGeom>
          <a:noFill/>
        </p:spPr>
        <p:txBody>
          <a:bodyPr wrap="square" rtlCol="0">
            <a:spAutoFit/>
          </a:bodyPr>
          <a:lstStyle/>
          <a:p>
            <a:r>
              <a:rPr lang="en-US" sz="1000" dirty="0"/>
              <a:t>This </a:t>
            </a:r>
            <a:r>
              <a:rPr lang="en-US" sz="1000" dirty="0" err="1"/>
              <a:t>OpenStax</a:t>
            </a:r>
            <a:r>
              <a:rPr lang="en-US" sz="1000" dirty="0"/>
              <a:t> ancillary resource is © Rice University under a CC-BY 4.0 International license; it may be reproduced or modified but must be attributed to </a:t>
            </a:r>
            <a:r>
              <a:rPr lang="en-US" sz="1000" dirty="0" err="1"/>
              <a:t>OpenStax</a:t>
            </a:r>
            <a:r>
              <a:rPr lang="en-US" sz="1000" dirty="0"/>
              <a:t>, Rice University and any changes must be noted. Any images credited to other sources are similarly available for reproduction, but must be attributed to their sources.</a:t>
            </a:r>
          </a:p>
          <a:p>
            <a:endParaRPr lang="en-US" sz="1000" dirty="0"/>
          </a:p>
        </p:txBody>
      </p:sp>
    </p:spTree>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9337</TotalTime>
  <Words>1280</Words>
  <Application>Microsoft Office PowerPoint</Application>
  <PresentationFormat>Widescreen</PresentationFormat>
  <Paragraphs>76</Paragraphs>
  <Slides>24</Slides>
  <Notes>1</Notes>
  <HiddenSlides>0</HiddenSlides>
  <MMClips>29</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24</vt:i4>
      </vt:variant>
    </vt:vector>
  </HeadingPairs>
  <TitlesOfParts>
    <vt:vector size="29" baseType="lpstr">
      <vt:lpstr>Arial</vt:lpstr>
      <vt:lpstr>Calibri</vt:lpstr>
      <vt:lpstr>Calibri Light</vt:lpstr>
      <vt:lpstr>Office Theme</vt:lpstr>
      <vt:lpstr>office theme</vt:lpstr>
      <vt:lpstr>Introduction to Business</vt:lpstr>
      <vt:lpstr>Learning Outcomes</vt:lpstr>
      <vt:lpstr>A few Key Concepts to start with</vt:lpstr>
      <vt:lpstr>These are good questions/exercises to practice your understanding of the concepts</vt:lpstr>
      <vt:lpstr>The Big Mac Index</vt:lpstr>
      <vt:lpstr>The Big Mac Index</vt:lpstr>
      <vt:lpstr>These are good questions/exercises to practice your understanding of the concepts</vt:lpstr>
      <vt:lpstr>Why Nations Trade</vt:lpstr>
      <vt:lpstr>These are good questions/exercises to practice your understanding of the concepts</vt:lpstr>
      <vt:lpstr>Fostering Global Trade</vt:lpstr>
      <vt:lpstr>These are good questions/exercises to practice your understanding of the concepts</vt:lpstr>
      <vt:lpstr>Exhibit 3.1 The European Union</vt:lpstr>
      <vt:lpstr>These are good questions/exercises to practice your understanding of the concepts</vt:lpstr>
      <vt:lpstr>Table 3.1 Cultural Dos and Don’ts Guidelines and Examples</vt:lpstr>
      <vt:lpstr>Table 3.2 Where the Money Is</vt:lpstr>
      <vt:lpstr>Table 3.2 Where the Money Is, continued</vt:lpstr>
      <vt:lpstr>Table 3.2 Where the Money Is, continued</vt:lpstr>
      <vt:lpstr>Participating in the Global Marketplace</vt:lpstr>
      <vt:lpstr>These are good questions/exercises to practice your understanding of the concepts</vt:lpstr>
      <vt:lpstr>Table 3.3 The World’s Top 11 Largest Multinational Corporations</vt:lpstr>
      <vt:lpstr>These are good questions/exercises to practice your understanding of the concepts</vt:lpstr>
      <vt:lpstr>The Impact of Multinational Corporations</vt:lpstr>
      <vt:lpstr>The Impact of Multinational Corporations</vt:lpstr>
      <vt:lpstr>These are good questions/exercises to practice your understanding of the concepts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John Story</cp:lastModifiedBy>
  <cp:revision>244</cp:revision>
  <dcterms:created xsi:type="dcterms:W3CDTF">2018-05-29T21:16:34Z</dcterms:created>
  <dcterms:modified xsi:type="dcterms:W3CDTF">2025-01-05T14:49:56Z</dcterms:modified>
</cp:coreProperties>
</file>