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9"/>
  </p:normalViewPr>
  <p:slideViewPr>
    <p:cSldViewPr snapToGrid="0">
      <p:cViewPr varScale="1">
        <p:scale>
          <a:sx n="109" d="100"/>
          <a:sy n="109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2CFCDE-A17D-4F59-8029-7199E63FEF79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FF13DDA-9C77-4EE1-9935-E474FCBCB8D8}">
      <dgm:prSet/>
      <dgm:spPr/>
      <dgm:t>
        <a:bodyPr/>
        <a:lstStyle/>
        <a:p>
          <a:r>
            <a:rPr lang="en-US"/>
            <a:t>Anyone may attend a Republican precinct caucus to observe the meeting. </a:t>
          </a:r>
        </a:p>
      </dgm:t>
    </dgm:pt>
    <dgm:pt modelId="{994CA937-3B02-4E5C-830B-702BB7F0EC28}" type="parTrans" cxnId="{7FA68F25-E641-4209-B0C5-268A252B78B3}">
      <dgm:prSet/>
      <dgm:spPr/>
      <dgm:t>
        <a:bodyPr/>
        <a:lstStyle/>
        <a:p>
          <a:endParaRPr lang="en-US"/>
        </a:p>
      </dgm:t>
    </dgm:pt>
    <dgm:pt modelId="{D3149AA8-28FB-4D59-B1FA-7B664AE6B04B}" type="sibTrans" cxnId="{7FA68F25-E641-4209-B0C5-268A252B78B3}">
      <dgm:prSet/>
      <dgm:spPr/>
      <dgm:t>
        <a:bodyPr/>
        <a:lstStyle/>
        <a:p>
          <a:endParaRPr lang="en-US"/>
        </a:p>
      </dgm:t>
    </dgm:pt>
    <dgm:pt modelId="{EE40A202-9A29-4B9C-AB89-380EF29FE3C3}">
      <dgm:prSet/>
      <dgm:spPr/>
      <dgm:t>
        <a:bodyPr/>
        <a:lstStyle/>
        <a:p>
          <a:r>
            <a:rPr lang="en-US"/>
            <a:t>• An observer must sign in on the observer registration form. </a:t>
          </a:r>
        </a:p>
      </dgm:t>
    </dgm:pt>
    <dgm:pt modelId="{64D62F2B-8A8E-4B56-8DC7-7AF5402F42C2}" type="parTrans" cxnId="{0CC7238C-3638-4C01-83F0-BA15FCD8D071}">
      <dgm:prSet/>
      <dgm:spPr/>
      <dgm:t>
        <a:bodyPr/>
        <a:lstStyle/>
        <a:p>
          <a:endParaRPr lang="en-US"/>
        </a:p>
      </dgm:t>
    </dgm:pt>
    <dgm:pt modelId="{01064AA9-8EFD-4A5A-9053-83A34EF01ACB}" type="sibTrans" cxnId="{0CC7238C-3638-4C01-83F0-BA15FCD8D071}">
      <dgm:prSet/>
      <dgm:spPr/>
      <dgm:t>
        <a:bodyPr/>
        <a:lstStyle/>
        <a:p>
          <a:endParaRPr lang="en-US"/>
        </a:p>
      </dgm:t>
    </dgm:pt>
    <dgm:pt modelId="{828EBB0A-BC50-46AA-8B94-85842C33047F}">
      <dgm:prSet/>
      <dgm:spPr/>
      <dgm:t>
        <a:bodyPr/>
        <a:lstStyle/>
        <a:p>
          <a:r>
            <a:rPr lang="en-US"/>
            <a:t>• Students are encouraged to attend to observe civics in action. </a:t>
          </a:r>
        </a:p>
      </dgm:t>
    </dgm:pt>
    <dgm:pt modelId="{74389BE3-271F-4D49-A604-2EC8F9AB5BCE}" type="parTrans" cxnId="{E3A9A90D-60B5-4A3E-8FF9-C4238BC000FD}">
      <dgm:prSet/>
      <dgm:spPr/>
      <dgm:t>
        <a:bodyPr/>
        <a:lstStyle/>
        <a:p>
          <a:endParaRPr lang="en-US"/>
        </a:p>
      </dgm:t>
    </dgm:pt>
    <dgm:pt modelId="{C7C70B82-941C-4580-9671-1781F96EDD47}" type="sibTrans" cxnId="{E3A9A90D-60B5-4A3E-8FF9-C4238BC000FD}">
      <dgm:prSet/>
      <dgm:spPr/>
      <dgm:t>
        <a:bodyPr/>
        <a:lstStyle/>
        <a:p>
          <a:endParaRPr lang="en-US"/>
        </a:p>
      </dgm:t>
    </dgm:pt>
    <dgm:pt modelId="{CCA700A1-6E1C-4D18-B9A5-BFEA3964484A}">
      <dgm:prSet/>
      <dgm:spPr/>
      <dgm:t>
        <a:bodyPr/>
        <a:lstStyle/>
        <a:p>
          <a:r>
            <a:rPr lang="en-US"/>
            <a:t>• Parents are encouraged to bring their children to observe. </a:t>
          </a:r>
        </a:p>
      </dgm:t>
    </dgm:pt>
    <dgm:pt modelId="{3766C31B-EE30-4643-9681-F9A3E5DBFF70}" type="parTrans" cxnId="{FF705D9C-A0ED-4ECF-9397-2A479F187817}">
      <dgm:prSet/>
      <dgm:spPr/>
      <dgm:t>
        <a:bodyPr/>
        <a:lstStyle/>
        <a:p>
          <a:endParaRPr lang="en-US"/>
        </a:p>
      </dgm:t>
    </dgm:pt>
    <dgm:pt modelId="{B6CF77CC-F9AA-4FB1-AAA0-72133A8F3284}" type="sibTrans" cxnId="{FF705D9C-A0ED-4ECF-9397-2A479F187817}">
      <dgm:prSet/>
      <dgm:spPr/>
      <dgm:t>
        <a:bodyPr/>
        <a:lstStyle/>
        <a:p>
          <a:endParaRPr lang="en-US"/>
        </a:p>
      </dgm:t>
    </dgm:pt>
    <dgm:pt modelId="{62E3C8EC-D1D3-4EA5-BB2D-99F2494CCCD0}">
      <dgm:prSet/>
      <dgm:spPr/>
      <dgm:t>
        <a:bodyPr/>
        <a:lstStyle/>
        <a:p>
          <a:r>
            <a:rPr lang="en-US"/>
            <a:t>• Children are the future of our party, our state, and nation. </a:t>
          </a:r>
        </a:p>
      </dgm:t>
    </dgm:pt>
    <dgm:pt modelId="{0320C44E-33C0-4D8F-A666-0DA7C8C9D39C}" type="parTrans" cxnId="{99B081FC-1651-49AD-8039-58A0757D3FE8}">
      <dgm:prSet/>
      <dgm:spPr/>
      <dgm:t>
        <a:bodyPr/>
        <a:lstStyle/>
        <a:p>
          <a:endParaRPr lang="en-US"/>
        </a:p>
      </dgm:t>
    </dgm:pt>
    <dgm:pt modelId="{595B14DA-2A2D-4724-8E72-6681CE420DD1}" type="sibTrans" cxnId="{99B081FC-1651-49AD-8039-58A0757D3FE8}">
      <dgm:prSet/>
      <dgm:spPr/>
      <dgm:t>
        <a:bodyPr/>
        <a:lstStyle/>
        <a:p>
          <a:endParaRPr lang="en-US"/>
        </a:p>
      </dgm:t>
    </dgm:pt>
    <dgm:pt modelId="{606781CD-0C2E-448F-AD72-2560A109039C}">
      <dgm:prSet/>
      <dgm:spPr/>
      <dgm:t>
        <a:bodyPr/>
        <a:lstStyle/>
        <a:p>
          <a:r>
            <a:rPr lang="en-US"/>
            <a:t>• A person can attend without participating in discussion or voting.</a:t>
          </a:r>
        </a:p>
      </dgm:t>
    </dgm:pt>
    <dgm:pt modelId="{CF1E4269-F9E2-488C-B758-99BC47728060}" type="parTrans" cxnId="{5FEC060D-6FC7-4EE7-9F25-F494C1FF4F81}">
      <dgm:prSet/>
      <dgm:spPr/>
      <dgm:t>
        <a:bodyPr/>
        <a:lstStyle/>
        <a:p>
          <a:endParaRPr lang="en-US"/>
        </a:p>
      </dgm:t>
    </dgm:pt>
    <dgm:pt modelId="{014807DC-E26B-4D14-89DE-234C4C426E34}" type="sibTrans" cxnId="{5FEC060D-6FC7-4EE7-9F25-F494C1FF4F81}">
      <dgm:prSet/>
      <dgm:spPr/>
      <dgm:t>
        <a:bodyPr/>
        <a:lstStyle/>
        <a:p>
          <a:endParaRPr lang="en-US"/>
        </a:p>
      </dgm:t>
    </dgm:pt>
    <dgm:pt modelId="{379B6114-F9D0-1B46-B11D-475021164B7C}" type="pres">
      <dgm:prSet presAssocID="{692CFCDE-A17D-4F59-8029-7199E63FEF79}" presName="Name0" presStyleCnt="0">
        <dgm:presLayoutVars>
          <dgm:dir/>
          <dgm:resizeHandles val="exact"/>
        </dgm:presLayoutVars>
      </dgm:prSet>
      <dgm:spPr/>
    </dgm:pt>
    <dgm:pt modelId="{9F51874D-56F2-7647-BE8E-DAE42E0FC19B}" type="pres">
      <dgm:prSet presAssocID="{8FF13DDA-9C77-4EE1-9935-E474FCBCB8D8}" presName="node" presStyleLbl="node1" presStyleIdx="0" presStyleCnt="6">
        <dgm:presLayoutVars>
          <dgm:bulletEnabled val="1"/>
        </dgm:presLayoutVars>
      </dgm:prSet>
      <dgm:spPr/>
    </dgm:pt>
    <dgm:pt modelId="{5F9DBAB1-D60C-1649-B6DA-14EB51B4A7CE}" type="pres">
      <dgm:prSet presAssocID="{D3149AA8-28FB-4D59-B1FA-7B664AE6B04B}" presName="sibTrans" presStyleLbl="sibTrans1D1" presStyleIdx="0" presStyleCnt="5"/>
      <dgm:spPr/>
    </dgm:pt>
    <dgm:pt modelId="{5DBC5386-006A-0D4E-AD4F-CD8827D6BE23}" type="pres">
      <dgm:prSet presAssocID="{D3149AA8-28FB-4D59-B1FA-7B664AE6B04B}" presName="connectorText" presStyleLbl="sibTrans1D1" presStyleIdx="0" presStyleCnt="5"/>
      <dgm:spPr/>
    </dgm:pt>
    <dgm:pt modelId="{C7EE1E82-94E7-4F48-831A-B0E1A17C7E98}" type="pres">
      <dgm:prSet presAssocID="{EE40A202-9A29-4B9C-AB89-380EF29FE3C3}" presName="node" presStyleLbl="node1" presStyleIdx="1" presStyleCnt="6">
        <dgm:presLayoutVars>
          <dgm:bulletEnabled val="1"/>
        </dgm:presLayoutVars>
      </dgm:prSet>
      <dgm:spPr/>
    </dgm:pt>
    <dgm:pt modelId="{E0F0AFBE-440D-804B-A66B-4372DFCBECF3}" type="pres">
      <dgm:prSet presAssocID="{01064AA9-8EFD-4A5A-9053-83A34EF01ACB}" presName="sibTrans" presStyleLbl="sibTrans1D1" presStyleIdx="1" presStyleCnt="5"/>
      <dgm:spPr/>
    </dgm:pt>
    <dgm:pt modelId="{9176DEFA-054E-774E-8F72-D3D9C375580D}" type="pres">
      <dgm:prSet presAssocID="{01064AA9-8EFD-4A5A-9053-83A34EF01ACB}" presName="connectorText" presStyleLbl="sibTrans1D1" presStyleIdx="1" presStyleCnt="5"/>
      <dgm:spPr/>
    </dgm:pt>
    <dgm:pt modelId="{DC6E12CA-E640-3A46-80E5-C0C29978E909}" type="pres">
      <dgm:prSet presAssocID="{828EBB0A-BC50-46AA-8B94-85842C33047F}" presName="node" presStyleLbl="node1" presStyleIdx="2" presStyleCnt="6">
        <dgm:presLayoutVars>
          <dgm:bulletEnabled val="1"/>
        </dgm:presLayoutVars>
      </dgm:prSet>
      <dgm:spPr/>
    </dgm:pt>
    <dgm:pt modelId="{EFAB32CF-581E-B346-AD06-A8C936D047A4}" type="pres">
      <dgm:prSet presAssocID="{C7C70B82-941C-4580-9671-1781F96EDD47}" presName="sibTrans" presStyleLbl="sibTrans1D1" presStyleIdx="2" presStyleCnt="5"/>
      <dgm:spPr/>
    </dgm:pt>
    <dgm:pt modelId="{78CBDAEC-50E5-544F-B6A4-6D5ADCE256DB}" type="pres">
      <dgm:prSet presAssocID="{C7C70B82-941C-4580-9671-1781F96EDD47}" presName="connectorText" presStyleLbl="sibTrans1D1" presStyleIdx="2" presStyleCnt="5"/>
      <dgm:spPr/>
    </dgm:pt>
    <dgm:pt modelId="{B60D9584-DE7A-A24C-8F71-050F607CEFC6}" type="pres">
      <dgm:prSet presAssocID="{CCA700A1-6E1C-4D18-B9A5-BFEA3964484A}" presName="node" presStyleLbl="node1" presStyleIdx="3" presStyleCnt="6">
        <dgm:presLayoutVars>
          <dgm:bulletEnabled val="1"/>
        </dgm:presLayoutVars>
      </dgm:prSet>
      <dgm:spPr/>
    </dgm:pt>
    <dgm:pt modelId="{7BB9EDCF-2E9A-8A48-AE3D-6A327578EDC4}" type="pres">
      <dgm:prSet presAssocID="{B6CF77CC-F9AA-4FB1-AAA0-72133A8F3284}" presName="sibTrans" presStyleLbl="sibTrans1D1" presStyleIdx="3" presStyleCnt="5"/>
      <dgm:spPr/>
    </dgm:pt>
    <dgm:pt modelId="{C7626487-C094-DB44-AB2A-BAFE5720E410}" type="pres">
      <dgm:prSet presAssocID="{B6CF77CC-F9AA-4FB1-AAA0-72133A8F3284}" presName="connectorText" presStyleLbl="sibTrans1D1" presStyleIdx="3" presStyleCnt="5"/>
      <dgm:spPr/>
    </dgm:pt>
    <dgm:pt modelId="{84AA55EA-9E5F-A84D-9E7B-991964B929E3}" type="pres">
      <dgm:prSet presAssocID="{62E3C8EC-D1D3-4EA5-BB2D-99F2494CCCD0}" presName="node" presStyleLbl="node1" presStyleIdx="4" presStyleCnt="6">
        <dgm:presLayoutVars>
          <dgm:bulletEnabled val="1"/>
        </dgm:presLayoutVars>
      </dgm:prSet>
      <dgm:spPr/>
    </dgm:pt>
    <dgm:pt modelId="{7B5368BE-3C48-6C4C-9A05-7756EC37240E}" type="pres">
      <dgm:prSet presAssocID="{595B14DA-2A2D-4724-8E72-6681CE420DD1}" presName="sibTrans" presStyleLbl="sibTrans1D1" presStyleIdx="4" presStyleCnt="5"/>
      <dgm:spPr/>
    </dgm:pt>
    <dgm:pt modelId="{80AB59A6-284A-CC4F-B0BA-22AC78194108}" type="pres">
      <dgm:prSet presAssocID="{595B14DA-2A2D-4724-8E72-6681CE420DD1}" presName="connectorText" presStyleLbl="sibTrans1D1" presStyleIdx="4" presStyleCnt="5"/>
      <dgm:spPr/>
    </dgm:pt>
    <dgm:pt modelId="{B5CFF5BF-9F84-E840-9E52-3022DA1CABE7}" type="pres">
      <dgm:prSet presAssocID="{606781CD-0C2E-448F-AD72-2560A109039C}" presName="node" presStyleLbl="node1" presStyleIdx="5" presStyleCnt="6">
        <dgm:presLayoutVars>
          <dgm:bulletEnabled val="1"/>
        </dgm:presLayoutVars>
      </dgm:prSet>
      <dgm:spPr/>
    </dgm:pt>
  </dgm:ptLst>
  <dgm:cxnLst>
    <dgm:cxn modelId="{2173E300-400E-9B44-99C3-3F8426ED49DA}" type="presOf" srcId="{01064AA9-8EFD-4A5A-9053-83A34EF01ACB}" destId="{9176DEFA-054E-774E-8F72-D3D9C375580D}" srcOrd="1" destOrd="0" presId="urn:microsoft.com/office/officeart/2016/7/layout/RepeatingBendingProcessNew"/>
    <dgm:cxn modelId="{F783680B-EC10-FA44-A73F-58EBC9B75328}" type="presOf" srcId="{606781CD-0C2E-448F-AD72-2560A109039C}" destId="{B5CFF5BF-9F84-E840-9E52-3022DA1CABE7}" srcOrd="0" destOrd="0" presId="urn:microsoft.com/office/officeart/2016/7/layout/RepeatingBendingProcessNew"/>
    <dgm:cxn modelId="{7EDF070C-0457-4848-8B2D-3B44835AE52F}" type="presOf" srcId="{C7C70B82-941C-4580-9671-1781F96EDD47}" destId="{78CBDAEC-50E5-544F-B6A4-6D5ADCE256DB}" srcOrd="1" destOrd="0" presId="urn:microsoft.com/office/officeart/2016/7/layout/RepeatingBendingProcessNew"/>
    <dgm:cxn modelId="{5FEC060D-6FC7-4EE7-9F25-F494C1FF4F81}" srcId="{692CFCDE-A17D-4F59-8029-7199E63FEF79}" destId="{606781CD-0C2E-448F-AD72-2560A109039C}" srcOrd="5" destOrd="0" parTransId="{CF1E4269-F9E2-488C-B758-99BC47728060}" sibTransId="{014807DC-E26B-4D14-89DE-234C4C426E34}"/>
    <dgm:cxn modelId="{E3A9A90D-60B5-4A3E-8FF9-C4238BC000FD}" srcId="{692CFCDE-A17D-4F59-8029-7199E63FEF79}" destId="{828EBB0A-BC50-46AA-8B94-85842C33047F}" srcOrd="2" destOrd="0" parTransId="{74389BE3-271F-4D49-A604-2EC8F9AB5BCE}" sibTransId="{C7C70B82-941C-4580-9671-1781F96EDD47}"/>
    <dgm:cxn modelId="{7FA68F25-E641-4209-B0C5-268A252B78B3}" srcId="{692CFCDE-A17D-4F59-8029-7199E63FEF79}" destId="{8FF13DDA-9C77-4EE1-9935-E474FCBCB8D8}" srcOrd="0" destOrd="0" parTransId="{994CA937-3B02-4E5C-830B-702BB7F0EC28}" sibTransId="{D3149AA8-28FB-4D59-B1FA-7B664AE6B04B}"/>
    <dgm:cxn modelId="{1217DE26-1786-7A40-B81C-565EBA696A16}" type="presOf" srcId="{62E3C8EC-D1D3-4EA5-BB2D-99F2494CCCD0}" destId="{84AA55EA-9E5F-A84D-9E7B-991964B929E3}" srcOrd="0" destOrd="0" presId="urn:microsoft.com/office/officeart/2016/7/layout/RepeatingBendingProcessNew"/>
    <dgm:cxn modelId="{B446B333-09C2-A542-9D23-C851D3A67FFB}" type="presOf" srcId="{595B14DA-2A2D-4724-8E72-6681CE420DD1}" destId="{80AB59A6-284A-CC4F-B0BA-22AC78194108}" srcOrd="1" destOrd="0" presId="urn:microsoft.com/office/officeart/2016/7/layout/RepeatingBendingProcessNew"/>
    <dgm:cxn modelId="{86946E4B-AFC8-9F48-884C-F1AE37A1D1C9}" type="presOf" srcId="{B6CF77CC-F9AA-4FB1-AAA0-72133A8F3284}" destId="{C7626487-C094-DB44-AB2A-BAFE5720E410}" srcOrd="1" destOrd="0" presId="urn:microsoft.com/office/officeart/2016/7/layout/RepeatingBendingProcessNew"/>
    <dgm:cxn modelId="{F840C97B-2CBD-3F4C-8E37-09582BCEB479}" type="presOf" srcId="{CCA700A1-6E1C-4D18-B9A5-BFEA3964484A}" destId="{B60D9584-DE7A-A24C-8F71-050F607CEFC6}" srcOrd="0" destOrd="0" presId="urn:microsoft.com/office/officeart/2016/7/layout/RepeatingBendingProcessNew"/>
    <dgm:cxn modelId="{041BB17D-044E-744D-BE73-A9D6E942EEE9}" type="presOf" srcId="{EE40A202-9A29-4B9C-AB89-380EF29FE3C3}" destId="{C7EE1E82-94E7-4F48-831A-B0E1A17C7E98}" srcOrd="0" destOrd="0" presId="urn:microsoft.com/office/officeart/2016/7/layout/RepeatingBendingProcessNew"/>
    <dgm:cxn modelId="{20E81B7E-A2AB-5149-BF13-8B3D45802120}" type="presOf" srcId="{D3149AA8-28FB-4D59-B1FA-7B664AE6B04B}" destId="{5F9DBAB1-D60C-1649-B6DA-14EB51B4A7CE}" srcOrd="0" destOrd="0" presId="urn:microsoft.com/office/officeart/2016/7/layout/RepeatingBendingProcessNew"/>
    <dgm:cxn modelId="{0CC7238C-3638-4C01-83F0-BA15FCD8D071}" srcId="{692CFCDE-A17D-4F59-8029-7199E63FEF79}" destId="{EE40A202-9A29-4B9C-AB89-380EF29FE3C3}" srcOrd="1" destOrd="0" parTransId="{64D62F2B-8A8E-4B56-8DC7-7AF5402F42C2}" sibTransId="{01064AA9-8EFD-4A5A-9053-83A34EF01ACB}"/>
    <dgm:cxn modelId="{7922FE8C-6927-A34A-9BDC-7BBBD95E0E2B}" type="presOf" srcId="{01064AA9-8EFD-4A5A-9053-83A34EF01ACB}" destId="{E0F0AFBE-440D-804B-A66B-4372DFCBECF3}" srcOrd="0" destOrd="0" presId="urn:microsoft.com/office/officeart/2016/7/layout/RepeatingBendingProcessNew"/>
    <dgm:cxn modelId="{3A6DC69B-3044-BB49-B521-D4B016AD51EF}" type="presOf" srcId="{692CFCDE-A17D-4F59-8029-7199E63FEF79}" destId="{379B6114-F9D0-1B46-B11D-475021164B7C}" srcOrd="0" destOrd="0" presId="urn:microsoft.com/office/officeart/2016/7/layout/RepeatingBendingProcessNew"/>
    <dgm:cxn modelId="{FF705D9C-A0ED-4ECF-9397-2A479F187817}" srcId="{692CFCDE-A17D-4F59-8029-7199E63FEF79}" destId="{CCA700A1-6E1C-4D18-B9A5-BFEA3964484A}" srcOrd="3" destOrd="0" parTransId="{3766C31B-EE30-4643-9681-F9A3E5DBFF70}" sibTransId="{B6CF77CC-F9AA-4FB1-AAA0-72133A8F3284}"/>
    <dgm:cxn modelId="{2BA144B5-1BCD-FE47-98CF-9CC0D0F34276}" type="presOf" srcId="{B6CF77CC-F9AA-4FB1-AAA0-72133A8F3284}" destId="{7BB9EDCF-2E9A-8A48-AE3D-6A327578EDC4}" srcOrd="0" destOrd="0" presId="urn:microsoft.com/office/officeart/2016/7/layout/RepeatingBendingProcessNew"/>
    <dgm:cxn modelId="{1DF699C7-6C48-E74E-9B6C-24E72B0B796E}" type="presOf" srcId="{D3149AA8-28FB-4D59-B1FA-7B664AE6B04B}" destId="{5DBC5386-006A-0D4E-AD4F-CD8827D6BE23}" srcOrd="1" destOrd="0" presId="urn:microsoft.com/office/officeart/2016/7/layout/RepeatingBendingProcessNew"/>
    <dgm:cxn modelId="{1C0BF2DB-78FA-6547-B823-6F19C6AC65AB}" type="presOf" srcId="{C7C70B82-941C-4580-9671-1781F96EDD47}" destId="{EFAB32CF-581E-B346-AD06-A8C936D047A4}" srcOrd="0" destOrd="0" presId="urn:microsoft.com/office/officeart/2016/7/layout/RepeatingBendingProcessNew"/>
    <dgm:cxn modelId="{7BF999E1-267B-1D4D-A172-6479CC53AA9E}" type="presOf" srcId="{595B14DA-2A2D-4724-8E72-6681CE420DD1}" destId="{7B5368BE-3C48-6C4C-9A05-7756EC37240E}" srcOrd="0" destOrd="0" presId="urn:microsoft.com/office/officeart/2016/7/layout/RepeatingBendingProcessNew"/>
    <dgm:cxn modelId="{13F0C8E2-5B0B-894A-B0BB-69FFF02D64AC}" type="presOf" srcId="{828EBB0A-BC50-46AA-8B94-85842C33047F}" destId="{DC6E12CA-E640-3A46-80E5-C0C29978E909}" srcOrd="0" destOrd="0" presId="urn:microsoft.com/office/officeart/2016/7/layout/RepeatingBendingProcessNew"/>
    <dgm:cxn modelId="{B89609FC-CD8F-FC48-B07C-9AB13F228B30}" type="presOf" srcId="{8FF13DDA-9C77-4EE1-9935-E474FCBCB8D8}" destId="{9F51874D-56F2-7647-BE8E-DAE42E0FC19B}" srcOrd="0" destOrd="0" presId="urn:microsoft.com/office/officeart/2016/7/layout/RepeatingBendingProcessNew"/>
    <dgm:cxn modelId="{99B081FC-1651-49AD-8039-58A0757D3FE8}" srcId="{692CFCDE-A17D-4F59-8029-7199E63FEF79}" destId="{62E3C8EC-D1D3-4EA5-BB2D-99F2494CCCD0}" srcOrd="4" destOrd="0" parTransId="{0320C44E-33C0-4D8F-A666-0DA7C8C9D39C}" sibTransId="{595B14DA-2A2D-4724-8E72-6681CE420DD1}"/>
    <dgm:cxn modelId="{08F63402-CE3D-6B47-8E8D-8D42B62A1FB2}" type="presParOf" srcId="{379B6114-F9D0-1B46-B11D-475021164B7C}" destId="{9F51874D-56F2-7647-BE8E-DAE42E0FC19B}" srcOrd="0" destOrd="0" presId="urn:microsoft.com/office/officeart/2016/7/layout/RepeatingBendingProcessNew"/>
    <dgm:cxn modelId="{40033679-81DB-9740-A851-2FB7439D3408}" type="presParOf" srcId="{379B6114-F9D0-1B46-B11D-475021164B7C}" destId="{5F9DBAB1-D60C-1649-B6DA-14EB51B4A7CE}" srcOrd="1" destOrd="0" presId="urn:microsoft.com/office/officeart/2016/7/layout/RepeatingBendingProcessNew"/>
    <dgm:cxn modelId="{1FCF732D-C12F-C24A-BAD8-20D8DFC3F761}" type="presParOf" srcId="{5F9DBAB1-D60C-1649-B6DA-14EB51B4A7CE}" destId="{5DBC5386-006A-0D4E-AD4F-CD8827D6BE23}" srcOrd="0" destOrd="0" presId="urn:microsoft.com/office/officeart/2016/7/layout/RepeatingBendingProcessNew"/>
    <dgm:cxn modelId="{61716715-6D48-D943-A380-7EFA5AE0DC40}" type="presParOf" srcId="{379B6114-F9D0-1B46-B11D-475021164B7C}" destId="{C7EE1E82-94E7-4F48-831A-B0E1A17C7E98}" srcOrd="2" destOrd="0" presId="urn:microsoft.com/office/officeart/2016/7/layout/RepeatingBendingProcessNew"/>
    <dgm:cxn modelId="{6DFBDC8C-6670-E846-B4A4-E4DA81C521F3}" type="presParOf" srcId="{379B6114-F9D0-1B46-B11D-475021164B7C}" destId="{E0F0AFBE-440D-804B-A66B-4372DFCBECF3}" srcOrd="3" destOrd="0" presId="urn:microsoft.com/office/officeart/2016/7/layout/RepeatingBendingProcessNew"/>
    <dgm:cxn modelId="{1EA8D509-0779-6A47-B3EF-E20DF33CEF81}" type="presParOf" srcId="{E0F0AFBE-440D-804B-A66B-4372DFCBECF3}" destId="{9176DEFA-054E-774E-8F72-D3D9C375580D}" srcOrd="0" destOrd="0" presId="urn:microsoft.com/office/officeart/2016/7/layout/RepeatingBendingProcessNew"/>
    <dgm:cxn modelId="{AE3EA350-A6F0-2D40-AE8D-04AD83CFA96B}" type="presParOf" srcId="{379B6114-F9D0-1B46-B11D-475021164B7C}" destId="{DC6E12CA-E640-3A46-80E5-C0C29978E909}" srcOrd="4" destOrd="0" presId="urn:microsoft.com/office/officeart/2016/7/layout/RepeatingBendingProcessNew"/>
    <dgm:cxn modelId="{E6645004-A2D5-064E-95AF-B64DF7806220}" type="presParOf" srcId="{379B6114-F9D0-1B46-B11D-475021164B7C}" destId="{EFAB32CF-581E-B346-AD06-A8C936D047A4}" srcOrd="5" destOrd="0" presId="urn:microsoft.com/office/officeart/2016/7/layout/RepeatingBendingProcessNew"/>
    <dgm:cxn modelId="{AE1D7365-8F9A-D448-9E7A-455485AC9ECF}" type="presParOf" srcId="{EFAB32CF-581E-B346-AD06-A8C936D047A4}" destId="{78CBDAEC-50E5-544F-B6A4-6D5ADCE256DB}" srcOrd="0" destOrd="0" presId="urn:microsoft.com/office/officeart/2016/7/layout/RepeatingBendingProcessNew"/>
    <dgm:cxn modelId="{B8F1DEF1-309E-0841-A3FA-3C8EEECDDF20}" type="presParOf" srcId="{379B6114-F9D0-1B46-B11D-475021164B7C}" destId="{B60D9584-DE7A-A24C-8F71-050F607CEFC6}" srcOrd="6" destOrd="0" presId="urn:microsoft.com/office/officeart/2016/7/layout/RepeatingBendingProcessNew"/>
    <dgm:cxn modelId="{64080D38-D676-7843-9ADC-2AD579E424D9}" type="presParOf" srcId="{379B6114-F9D0-1B46-B11D-475021164B7C}" destId="{7BB9EDCF-2E9A-8A48-AE3D-6A327578EDC4}" srcOrd="7" destOrd="0" presId="urn:microsoft.com/office/officeart/2016/7/layout/RepeatingBendingProcessNew"/>
    <dgm:cxn modelId="{D269BB70-50D3-4048-957C-96EEFC6F6690}" type="presParOf" srcId="{7BB9EDCF-2E9A-8A48-AE3D-6A327578EDC4}" destId="{C7626487-C094-DB44-AB2A-BAFE5720E410}" srcOrd="0" destOrd="0" presId="urn:microsoft.com/office/officeart/2016/7/layout/RepeatingBendingProcessNew"/>
    <dgm:cxn modelId="{9AD91B2C-D1DC-C04B-B83C-39606A1994AD}" type="presParOf" srcId="{379B6114-F9D0-1B46-B11D-475021164B7C}" destId="{84AA55EA-9E5F-A84D-9E7B-991964B929E3}" srcOrd="8" destOrd="0" presId="urn:microsoft.com/office/officeart/2016/7/layout/RepeatingBendingProcessNew"/>
    <dgm:cxn modelId="{1486A2C7-FE96-4544-902C-797B97EEB4F2}" type="presParOf" srcId="{379B6114-F9D0-1B46-B11D-475021164B7C}" destId="{7B5368BE-3C48-6C4C-9A05-7756EC37240E}" srcOrd="9" destOrd="0" presId="urn:microsoft.com/office/officeart/2016/7/layout/RepeatingBendingProcessNew"/>
    <dgm:cxn modelId="{4EDF22BD-E608-C64B-B0C7-0F3E43FE8E2C}" type="presParOf" srcId="{7B5368BE-3C48-6C4C-9A05-7756EC37240E}" destId="{80AB59A6-284A-CC4F-B0BA-22AC78194108}" srcOrd="0" destOrd="0" presId="urn:microsoft.com/office/officeart/2016/7/layout/RepeatingBendingProcessNew"/>
    <dgm:cxn modelId="{D54F6461-2474-F045-AE11-448A3AA99921}" type="presParOf" srcId="{379B6114-F9D0-1B46-B11D-475021164B7C}" destId="{B5CFF5BF-9F84-E840-9E52-3022DA1CABE7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DBAB1-D60C-1649-B6DA-14EB51B4A7CE}">
      <dsp:nvSpPr>
        <dsp:cNvPr id="0" name=""/>
        <dsp:cNvSpPr/>
      </dsp:nvSpPr>
      <dsp:spPr>
        <a:xfrm>
          <a:off x="3040792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912848"/>
        <a:ext cx="34897" cy="6979"/>
      </dsp:txXfrm>
    </dsp:sp>
    <dsp:sp modelId="{9F51874D-56F2-7647-BE8E-DAE42E0FC19B}">
      <dsp:nvSpPr>
        <dsp:cNvPr id="0" name=""/>
        <dsp:cNvSpPr/>
      </dsp:nvSpPr>
      <dsp:spPr>
        <a:xfrm>
          <a:off x="8061" y="5979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Anyone may attend a Republican precinct caucus to observe the meeting. </a:t>
          </a:r>
        </a:p>
      </dsp:txBody>
      <dsp:txXfrm>
        <a:off x="8061" y="5979"/>
        <a:ext cx="3034531" cy="1820718"/>
      </dsp:txXfrm>
    </dsp:sp>
    <dsp:sp modelId="{E0F0AFBE-440D-804B-A66B-4372DFCBECF3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912848"/>
        <a:ext cx="34897" cy="6979"/>
      </dsp:txXfrm>
    </dsp:sp>
    <dsp:sp modelId="{C7EE1E82-94E7-4F48-831A-B0E1A17C7E98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-291073"/>
                <a:satOff val="-16786"/>
                <a:lumOff val="1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1073"/>
                <a:satOff val="-16786"/>
                <a:lumOff val="1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1073"/>
                <a:satOff val="-16786"/>
                <a:lumOff val="1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• An observer must sign in on the observer registration form. </a:t>
          </a:r>
        </a:p>
      </dsp:txBody>
      <dsp:txXfrm>
        <a:off x="3740534" y="5979"/>
        <a:ext cx="3034531" cy="1820718"/>
      </dsp:txXfrm>
    </dsp:sp>
    <dsp:sp modelId="{EFAB32CF-581E-B346-AD06-A8C936D047A4}">
      <dsp:nvSpPr>
        <dsp:cNvPr id="0" name=""/>
        <dsp:cNvSpPr/>
      </dsp:nvSpPr>
      <dsp:spPr>
        <a:xfrm>
          <a:off x="1525326" y="1824897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362" y="2155079"/>
        <a:ext cx="374875" cy="6979"/>
      </dsp:txXfrm>
    </dsp:sp>
    <dsp:sp modelId="{DC6E12CA-E640-3A46-80E5-C0C29978E909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-582145"/>
                <a:satOff val="-33571"/>
                <a:lumOff val="3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2145"/>
                <a:satOff val="-33571"/>
                <a:lumOff val="3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2145"/>
                <a:satOff val="-33571"/>
                <a:lumOff val="3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• Students are encouraged to attend to observe civics in action. </a:t>
          </a:r>
        </a:p>
      </dsp:txBody>
      <dsp:txXfrm>
        <a:off x="7473007" y="5979"/>
        <a:ext cx="3034531" cy="1820718"/>
      </dsp:txXfrm>
    </dsp:sp>
    <dsp:sp modelId="{7BB9EDCF-2E9A-8A48-AE3D-6A327578EDC4}">
      <dsp:nvSpPr>
        <dsp:cNvPr id="0" name=""/>
        <dsp:cNvSpPr/>
      </dsp:nvSpPr>
      <dsp:spPr>
        <a:xfrm>
          <a:off x="3040792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3431509"/>
        <a:ext cx="34897" cy="6979"/>
      </dsp:txXfrm>
    </dsp:sp>
    <dsp:sp modelId="{B60D9584-DE7A-A24C-8F71-050F607CEFC6}">
      <dsp:nvSpPr>
        <dsp:cNvPr id="0" name=""/>
        <dsp:cNvSpPr/>
      </dsp:nvSpPr>
      <dsp:spPr>
        <a:xfrm>
          <a:off x="8061" y="2524640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-873218"/>
                <a:satOff val="-50357"/>
                <a:lumOff val="5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3218"/>
                <a:satOff val="-50357"/>
                <a:lumOff val="5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3218"/>
                <a:satOff val="-50357"/>
                <a:lumOff val="5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• Parents are encouraged to bring their children to observe. </a:t>
          </a:r>
        </a:p>
      </dsp:txBody>
      <dsp:txXfrm>
        <a:off x="8061" y="2524640"/>
        <a:ext cx="3034531" cy="1820718"/>
      </dsp:txXfrm>
    </dsp:sp>
    <dsp:sp modelId="{7B5368BE-3C48-6C4C-9A05-7756EC37240E}">
      <dsp:nvSpPr>
        <dsp:cNvPr id="0" name=""/>
        <dsp:cNvSpPr/>
      </dsp:nvSpPr>
      <dsp:spPr>
        <a:xfrm>
          <a:off x="6773265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3431509"/>
        <a:ext cx="34897" cy="6979"/>
      </dsp:txXfrm>
    </dsp:sp>
    <dsp:sp modelId="{84AA55EA-9E5F-A84D-9E7B-991964B929E3}">
      <dsp:nvSpPr>
        <dsp:cNvPr id="0" name=""/>
        <dsp:cNvSpPr/>
      </dsp:nvSpPr>
      <dsp:spPr>
        <a:xfrm>
          <a:off x="3740534" y="2524640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-1164290"/>
                <a:satOff val="-67142"/>
                <a:lumOff val="6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4290"/>
                <a:satOff val="-67142"/>
                <a:lumOff val="6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4290"/>
                <a:satOff val="-67142"/>
                <a:lumOff val="6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• Children are the future of our party, our state, and nation. </a:t>
          </a:r>
        </a:p>
      </dsp:txBody>
      <dsp:txXfrm>
        <a:off x="3740534" y="2524640"/>
        <a:ext cx="3034531" cy="1820718"/>
      </dsp:txXfrm>
    </dsp:sp>
    <dsp:sp modelId="{B5CFF5BF-9F84-E840-9E52-3022DA1CABE7}">
      <dsp:nvSpPr>
        <dsp:cNvPr id="0" name=""/>
        <dsp:cNvSpPr/>
      </dsp:nvSpPr>
      <dsp:spPr>
        <a:xfrm>
          <a:off x="7473007" y="2524640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• A person can attend without participating in discussion or voting.</a:t>
          </a:r>
        </a:p>
      </dsp:txBody>
      <dsp:txXfrm>
        <a:off x="7473007" y="2524640"/>
        <a:ext cx="3034531" cy="1820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7CE45-BE71-63D8-13D6-2AE746E35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F40AB3-296B-3D03-D9C7-EAB5A3ED6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A1D86-4C98-DE33-BD98-0F96CD667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4D6F-FB8F-5243-89E2-29619CA1FF82}" type="datetimeFigureOut">
              <a:rPr lang="en-US" smtClean="0"/>
              <a:t>8/8/23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C1487-B81E-C2FE-7AA0-D415C68A8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6D33E-BF2E-6DCF-CE52-DEDCA382B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4682-7885-7F41-8BDE-B9560A7E3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17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D694E-1687-AC2B-9F7E-061645AD7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3A951-BA51-16AC-1DA8-D738604CE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CEA1C-CD38-E6E9-F5BC-07616B01C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4D6F-FB8F-5243-89E2-29619CA1FF82}" type="datetimeFigureOut">
              <a:rPr lang="en-US" smtClean="0"/>
              <a:t>8/8/23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295C7-5C0F-339E-E7CE-E0503F58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C906B-EB36-A817-9E02-99ECFF06F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4682-7885-7F41-8BDE-B9560A7E3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64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1E09C4-352B-C177-BA81-D24B180BB6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691659-B9BE-1B44-278B-A6EAC03C1E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24BBB-C8C1-86D7-48BE-0EC53F5DD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4D6F-FB8F-5243-89E2-29619CA1FF82}" type="datetimeFigureOut">
              <a:rPr lang="en-US" smtClean="0"/>
              <a:t>8/8/23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C2AB3-246C-2DEE-9D45-B8E3E49D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B8164-304D-EB85-DA37-270E12059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4682-7885-7F41-8BDE-B9560A7E3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D56A8-1F44-3CBC-43CC-909C1FC43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097C9-3E63-846E-162A-46FF9F09A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F2FBC-4DF4-B098-D39D-E5251768A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4D6F-FB8F-5243-89E2-29619CA1FF82}" type="datetimeFigureOut">
              <a:rPr lang="en-US" smtClean="0"/>
              <a:t>8/8/23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F6256-5F77-E669-EBED-55CD16694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5EDB1-1470-C53F-5D30-BD1FF4690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4682-7885-7F41-8BDE-B9560A7E3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84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60D93-6A0C-ED2E-3F16-0E4D6708B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9D8BC-F670-7929-4F9D-CDE956538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E9540-528E-3EC2-8CEA-2BA61F4F5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4D6F-FB8F-5243-89E2-29619CA1FF82}" type="datetimeFigureOut">
              <a:rPr lang="en-US" smtClean="0"/>
              <a:t>8/8/23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F3FE7-DBE8-8EC4-2D81-D31FDC8D8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2026E-D994-2C58-B2BD-E1ED6B10D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4682-7885-7F41-8BDE-B9560A7E3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85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9950F-353E-8DC2-1738-49C53820A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DD292-F9AC-C760-B6AC-54FD6AF99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E67B50-D11E-FA50-6AD5-14FD19CD4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14499-2884-0224-5BB1-BD763957C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4D6F-FB8F-5243-89E2-29619CA1FF82}" type="datetimeFigureOut">
              <a:rPr lang="en-US" smtClean="0"/>
              <a:t>8/8/23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44DEBE-7367-DE56-2CB3-137F0EC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17764-060E-661B-9E0B-7F3DF7A9F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4682-7885-7F41-8BDE-B9560A7E3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2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64074-F1F2-9C45-9544-D1D71292E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37F7E-7279-001A-C32B-4024687D4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C72B5-D44F-5364-76D6-B4E3C9468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F7757D-C8F6-9FB3-2EB4-F6FA692BD6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399064-E66C-E112-A095-F46AAEAFD1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1AD806-8293-41FA-D3D3-B54D1FCEF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4D6F-FB8F-5243-89E2-29619CA1FF82}" type="datetimeFigureOut">
              <a:rPr lang="en-US" smtClean="0"/>
              <a:t>8/8/23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F386A4-195C-7A50-0051-83C63779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149154-C3CB-33C2-7D1D-4F9FD5237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4682-7885-7F41-8BDE-B9560A7E3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90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6B337-FB99-A46B-DDF1-CDDD19D9B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A1AB2-4793-CE77-0C97-5F88C7EBA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4D6F-FB8F-5243-89E2-29619CA1FF82}" type="datetimeFigureOut">
              <a:rPr lang="en-US" smtClean="0"/>
              <a:t>8/8/23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0FADBF-C283-7D6C-6417-B8DF49C8C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7F3C3-5B06-9F28-2C85-7720A9551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4682-7885-7F41-8BDE-B9560A7E3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40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FA40BB-DD20-C7B4-14B5-F7F3B45A4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4D6F-FB8F-5243-89E2-29619CA1FF82}" type="datetimeFigureOut">
              <a:rPr lang="en-US" smtClean="0"/>
              <a:t>8/8/23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77E26F-0B19-01D6-3D9F-B8B723414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BBB12-83F4-5C05-F872-2AE894F14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4682-7885-7F41-8BDE-B9560A7E3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43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DEC37-AF72-142C-2B38-E253B07B2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94F46-00FF-C590-6BE4-CC49B05D2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51B211-B67C-C48B-CA27-FCFD6C3EEF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AACC9-CF4E-921F-7C5E-8C079B23B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4D6F-FB8F-5243-89E2-29619CA1FF82}" type="datetimeFigureOut">
              <a:rPr lang="en-US" smtClean="0"/>
              <a:t>8/8/23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EA9C4-358E-01A7-6401-847DE1073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B4EAF2-CFAC-4D09-4B90-9B00AE32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4682-7885-7F41-8BDE-B9560A7E3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45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1E86-A0DD-E6F9-DDB6-CC3136165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19770A-8D40-0005-DC36-8AFB64D027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CC0B3F-5321-3E5E-46B4-A67E2253D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69D84-3115-F36A-71C5-F9A8CF9B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4D6F-FB8F-5243-89E2-29619CA1FF82}" type="datetimeFigureOut">
              <a:rPr lang="en-US" smtClean="0"/>
              <a:t>8/8/23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30CCA7-A14C-0181-BDF6-067DF98DA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883716-4B00-3A2B-053F-F0E2A5ED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4682-7885-7F41-8BDE-B9560A7E3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26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AA5078-DD69-AB77-DBF4-E4C005AE2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93912-420C-4292-A1C1-47ACA00A2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73D2F-F973-1D5C-0D30-902C28D00C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B4D6F-FB8F-5243-89E2-29619CA1FF82}" type="datetimeFigureOut">
              <a:rPr lang="en-US" smtClean="0"/>
              <a:t>8/8/23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09E58-0813-0DB5-9499-D51C45BB9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5C54B-6BB8-4F8C-61AD-8D46C1E8D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94682-7885-7F41-8BDE-B9560A7E3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4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A73A68-63F4-4DB1-9407-CF5566EBB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Graphic 5" descr="Bank">
            <a:extLst>
              <a:ext uri="{FF2B5EF4-FFF2-40B4-BE49-F238E27FC236}">
                <a16:creationId xmlns:a16="http://schemas.microsoft.com/office/drawing/2014/main" id="{A5B9D98B-C77B-68C9-337E-FCB4C17AC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9" y="606711"/>
            <a:ext cx="4936066" cy="4936066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1871FA-D1AD-45C5-A92E-2CD8A14CB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676" y="370764"/>
            <a:ext cx="734141" cy="734141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4F0934E6-E033-40C5-9710-CBBE8BE39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60343" y="193505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24C504-CC32-7B79-284A-B65E5CB70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337916"/>
            <a:ext cx="5452532" cy="2387600"/>
          </a:xfrm>
        </p:spPr>
        <p:txBody>
          <a:bodyPr anchor="b">
            <a:normAutofit/>
          </a:bodyPr>
          <a:lstStyle/>
          <a:p>
            <a:pPr algn="r"/>
            <a:r>
              <a:rPr lang="en-US" sz="5100"/>
              <a:t>Who Decides The Candidates On The Ballot For Elections</a:t>
            </a:r>
          </a:p>
        </p:txBody>
      </p:sp>
    </p:spTree>
    <p:extLst>
      <p:ext uri="{BB962C8B-B14F-4D97-AF65-F5344CB8AC3E}">
        <p14:creationId xmlns:p14="http://schemas.microsoft.com/office/powerpoint/2010/main" val="3065834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69ECA-91B0-5557-7221-D41EF5DC0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How Do I Become A Precinct Delegate?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7FA76-0611-69D8-D5BC-721F7EE63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3465" y="1228725"/>
            <a:ext cx="5927461" cy="5043488"/>
          </a:xfrm>
        </p:spPr>
        <p:txBody>
          <a:bodyPr>
            <a:noAutofit/>
          </a:bodyPr>
          <a:lstStyle/>
          <a:p>
            <a:r>
              <a:rPr lang="en-US" sz="2000" dirty="0"/>
              <a:t>In order to become a precinct delegate, you must meet the following criteria established in state statute (§202A.16): </a:t>
            </a:r>
          </a:p>
          <a:p>
            <a:r>
              <a:rPr lang="en-US" sz="2000" dirty="0"/>
              <a:t>are or will be eligible to vote in the next general election, </a:t>
            </a:r>
          </a:p>
          <a:p>
            <a:r>
              <a:rPr lang="en-US" sz="2000" dirty="0"/>
              <a:t>reside in the precinct on the day the precinct caucus is held, </a:t>
            </a:r>
          </a:p>
          <a:p>
            <a:pPr marL="0" indent="0">
              <a:buNone/>
            </a:pPr>
            <a:r>
              <a:rPr lang="en-US" sz="2000" dirty="0"/>
              <a:t>• agree with the Republican Party's stated principles,     </a:t>
            </a:r>
          </a:p>
          <a:p>
            <a:r>
              <a:rPr lang="en-US" sz="2000" dirty="0"/>
              <a:t>have not or will not participate in another political party's precinct caucus in the same year. </a:t>
            </a:r>
          </a:p>
          <a:p>
            <a:r>
              <a:rPr lang="en-US" sz="2000" dirty="0"/>
              <a:t>At caucus, you can place your name on the ballot for your fellow precinct members to elect you as a delegate to represent your precinct at the Isanti County Republican conventions. If you are not elected as a delegate, you may be elected as an alternate.</a:t>
            </a:r>
          </a:p>
        </p:txBody>
      </p:sp>
    </p:spTree>
    <p:extLst>
      <p:ext uri="{BB962C8B-B14F-4D97-AF65-F5344CB8AC3E}">
        <p14:creationId xmlns:p14="http://schemas.microsoft.com/office/powerpoint/2010/main" val="2897053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17B7366-37C8-497F-8B24-C0D854C71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830A77-6209-8790-F200-DC46D47B9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Precinct Caucus Members</a:t>
            </a:r>
          </a:p>
        </p:txBody>
      </p:sp>
      <p:pic>
        <p:nvPicPr>
          <p:cNvPr id="5" name="Picture 4" descr="Illuminated San Francisco City Hall">
            <a:extLst>
              <a:ext uri="{FF2B5EF4-FFF2-40B4-BE49-F238E27FC236}">
                <a16:creationId xmlns:a16="http://schemas.microsoft.com/office/drawing/2014/main" id="{8FDE0CCA-BA55-B233-430A-DC5542AEBB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39" r="10791" b="-3"/>
          <a:stretch/>
        </p:blipFill>
        <p:spPr>
          <a:xfrm>
            <a:off x="1129323" y="2013626"/>
            <a:ext cx="4488714" cy="3576825"/>
          </a:xfrm>
          <a:custGeom>
            <a:avLst/>
            <a:gdLst/>
            <a:ahLst/>
            <a:cxnLst/>
            <a:rect l="l" t="t" r="r" b="b"/>
            <a:pathLst>
              <a:path w="4488714" h="3576825">
                <a:moveTo>
                  <a:pt x="713492" y="15"/>
                </a:moveTo>
                <a:cubicBezTo>
                  <a:pt x="723739" y="278"/>
                  <a:pt x="734339" y="3967"/>
                  <a:pt x="743942" y="5139"/>
                </a:cubicBezTo>
                <a:cubicBezTo>
                  <a:pt x="955929" y="31374"/>
                  <a:pt x="1167914" y="59717"/>
                  <a:pt x="1380134" y="84780"/>
                </a:cubicBezTo>
                <a:cubicBezTo>
                  <a:pt x="1578535" y="108204"/>
                  <a:pt x="1778340" y="113591"/>
                  <a:pt x="1977677" y="125771"/>
                </a:cubicBezTo>
                <a:cubicBezTo>
                  <a:pt x="2218942" y="140529"/>
                  <a:pt x="2459740" y="161377"/>
                  <a:pt x="2699600" y="194169"/>
                </a:cubicBezTo>
                <a:cubicBezTo>
                  <a:pt x="2866144" y="217126"/>
                  <a:pt x="3034328" y="233053"/>
                  <a:pt x="3203214" y="214783"/>
                </a:cubicBezTo>
                <a:cubicBezTo>
                  <a:pt x="3211646" y="213845"/>
                  <a:pt x="3221250" y="210801"/>
                  <a:pt x="3228277" y="213845"/>
                </a:cubicBezTo>
                <a:cubicBezTo>
                  <a:pt x="3310262" y="248045"/>
                  <a:pt x="3399740" y="223449"/>
                  <a:pt x="3484768" y="244999"/>
                </a:cubicBezTo>
                <a:cubicBezTo>
                  <a:pt x="3462984" y="328154"/>
                  <a:pt x="3369523" y="321361"/>
                  <a:pt x="3316820" y="378984"/>
                </a:cubicBezTo>
                <a:cubicBezTo>
                  <a:pt x="3402785" y="401939"/>
                  <a:pt x="3480084" y="425129"/>
                  <a:pt x="3558554" y="442462"/>
                </a:cubicBezTo>
                <a:cubicBezTo>
                  <a:pt x="3641709" y="460733"/>
                  <a:pt x="3712214" y="510158"/>
                  <a:pt x="3793494" y="532176"/>
                </a:cubicBezTo>
                <a:cubicBezTo>
                  <a:pt x="3810829" y="536861"/>
                  <a:pt x="3831676" y="553257"/>
                  <a:pt x="3837766" y="569186"/>
                </a:cubicBezTo>
                <a:cubicBezTo>
                  <a:pt x="3857442" y="620719"/>
                  <a:pt x="4250260" y="765244"/>
                  <a:pt x="4203881" y="811154"/>
                </a:cubicBezTo>
                <a:cubicBezTo>
                  <a:pt x="4184673" y="830128"/>
                  <a:pt x="4159844" y="843714"/>
                  <a:pt x="4133843" y="862453"/>
                </a:cubicBezTo>
                <a:cubicBezTo>
                  <a:pt x="4172962" y="897823"/>
                  <a:pt x="4216998" y="913283"/>
                  <a:pt x="4263846" y="923823"/>
                </a:cubicBezTo>
                <a:cubicBezTo>
                  <a:pt x="4277901" y="927103"/>
                  <a:pt x="4291721" y="933661"/>
                  <a:pt x="4293126" y="949590"/>
                </a:cubicBezTo>
                <a:cubicBezTo>
                  <a:pt x="4294531" y="966220"/>
                  <a:pt x="4280242" y="972778"/>
                  <a:pt x="4268297" y="980509"/>
                </a:cubicBezTo>
                <a:cubicBezTo>
                  <a:pt x="4251666" y="991283"/>
                  <a:pt x="4235503" y="1000654"/>
                  <a:pt x="4214422" y="1002059"/>
                </a:cubicBezTo>
                <a:cubicBezTo>
                  <a:pt x="4179754" y="1004167"/>
                  <a:pt x="4163124" y="1034149"/>
                  <a:pt x="4142980" y="1056636"/>
                </a:cubicBezTo>
                <a:cubicBezTo>
                  <a:pt x="4131736" y="1069286"/>
                  <a:pt x="4126114" y="1094817"/>
                  <a:pt x="4145790" y="1099268"/>
                </a:cubicBezTo>
                <a:cubicBezTo>
                  <a:pt x="4193106" y="1110043"/>
                  <a:pt x="4189358" y="1141197"/>
                  <a:pt x="4188188" y="1176567"/>
                </a:cubicBezTo>
                <a:cubicBezTo>
                  <a:pt x="4186548" y="1220370"/>
                  <a:pt x="4158673" y="1240514"/>
                  <a:pt x="4124474" y="1257380"/>
                </a:cubicBezTo>
                <a:cubicBezTo>
                  <a:pt x="4112762" y="1263235"/>
                  <a:pt x="4096132" y="1263000"/>
                  <a:pt x="4091680" y="1281271"/>
                </a:cubicBezTo>
                <a:cubicBezTo>
                  <a:pt x="4110888" y="1298606"/>
                  <a:pt x="4134312" y="1284551"/>
                  <a:pt x="4154926" y="1289469"/>
                </a:cubicBezTo>
                <a:cubicBezTo>
                  <a:pt x="4172025" y="1293452"/>
                  <a:pt x="4200368" y="1291344"/>
                  <a:pt x="4176944" y="1323200"/>
                </a:cubicBezTo>
                <a:cubicBezTo>
                  <a:pt x="4170150" y="1332335"/>
                  <a:pt x="4178114" y="1339363"/>
                  <a:pt x="4186782" y="1340066"/>
                </a:cubicBezTo>
                <a:cubicBezTo>
                  <a:pt x="4256117" y="1347327"/>
                  <a:pt x="4224260" y="1411743"/>
                  <a:pt x="4246513" y="1445708"/>
                </a:cubicBezTo>
                <a:cubicBezTo>
                  <a:pt x="4252602" y="1455076"/>
                  <a:pt x="4246044" y="1471239"/>
                  <a:pt x="4236440" y="1475221"/>
                </a:cubicBezTo>
                <a:cubicBezTo>
                  <a:pt x="4175069" y="1501456"/>
                  <a:pt x="4166637" y="1563998"/>
                  <a:pt x="4136888" y="1617873"/>
                </a:cubicBezTo>
                <a:cubicBezTo>
                  <a:pt x="4169214" y="1639188"/>
                  <a:pt x="4207863" y="1643873"/>
                  <a:pt x="4242764" y="1657693"/>
                </a:cubicBezTo>
                <a:cubicBezTo>
                  <a:pt x="4279072" y="1672216"/>
                  <a:pt x="4279072" y="1682991"/>
                  <a:pt x="4249089" y="1725153"/>
                </a:cubicBezTo>
                <a:cubicBezTo>
                  <a:pt x="4327090" y="1734290"/>
                  <a:pt x="4327090" y="1734290"/>
                  <a:pt x="4302964" y="1800579"/>
                </a:cubicBezTo>
                <a:cubicBezTo>
                  <a:pt x="4368318" y="1806669"/>
                  <a:pt x="4411417" y="1838057"/>
                  <a:pt x="4421488" y="1906689"/>
                </a:cubicBezTo>
                <a:cubicBezTo>
                  <a:pt x="4426408" y="1939951"/>
                  <a:pt x="4455922" y="1955644"/>
                  <a:pt x="4488714" y="1977897"/>
                </a:cubicBezTo>
                <a:cubicBezTo>
                  <a:pt x="4447958" y="1999448"/>
                  <a:pt x="4420318" y="2044421"/>
                  <a:pt x="4372767" y="1996870"/>
                </a:cubicBezTo>
                <a:cubicBezTo>
                  <a:pt x="4355434" y="1979537"/>
                  <a:pt x="4357072" y="2001555"/>
                  <a:pt x="4354731" y="2007880"/>
                </a:cubicBezTo>
                <a:cubicBezTo>
                  <a:pt x="4349110" y="2023339"/>
                  <a:pt x="4360820" y="2033646"/>
                  <a:pt x="4368551" y="2045357"/>
                </a:cubicBezTo>
                <a:cubicBezTo>
                  <a:pt x="4376046" y="2057070"/>
                  <a:pt x="4384948" y="2069484"/>
                  <a:pt x="4387056" y="2082603"/>
                </a:cubicBezTo>
                <a:cubicBezTo>
                  <a:pt x="4388460" y="2091738"/>
                  <a:pt x="4381668" y="2105088"/>
                  <a:pt x="4374173" y="2111882"/>
                </a:cubicBezTo>
                <a:cubicBezTo>
                  <a:pt x="4334820" y="2147720"/>
                  <a:pt x="4358244" y="2228299"/>
                  <a:pt x="4283756" y="2238606"/>
                </a:cubicBezTo>
                <a:cubicBezTo>
                  <a:pt x="4250260" y="2243289"/>
                  <a:pt x="4234098" y="2272804"/>
                  <a:pt x="4209503" y="2288966"/>
                </a:cubicBezTo>
                <a:cubicBezTo>
                  <a:pt x="4124006" y="2345418"/>
                  <a:pt x="4066851" y="2418032"/>
                  <a:pt x="4040383" y="2517817"/>
                </a:cubicBezTo>
                <a:cubicBezTo>
                  <a:pt x="4033122" y="2545457"/>
                  <a:pt x="4005246" y="2567711"/>
                  <a:pt x="3987210" y="2592071"/>
                </a:cubicBezTo>
                <a:cubicBezTo>
                  <a:pt x="3995878" y="2609873"/>
                  <a:pt x="4043193" y="2571458"/>
                  <a:pt x="4026563" y="2618305"/>
                </a:cubicBezTo>
                <a:cubicBezTo>
                  <a:pt x="4013914" y="2653442"/>
                  <a:pt x="3981588" y="2675226"/>
                  <a:pt x="3951137" y="2696074"/>
                </a:cubicBezTo>
                <a:cubicBezTo>
                  <a:pt x="3916470" y="2719731"/>
                  <a:pt x="3878055" y="2738704"/>
                  <a:pt x="3862360" y="2782506"/>
                </a:cubicBezTo>
                <a:cubicBezTo>
                  <a:pt x="3859081" y="2791877"/>
                  <a:pt x="3848540" y="2801714"/>
                  <a:pt x="3839172" y="2805463"/>
                </a:cubicBezTo>
                <a:cubicBezTo>
                  <a:pt x="3350549" y="3576343"/>
                  <a:pt x="2147734" y="3581495"/>
                  <a:pt x="2009066" y="3576107"/>
                </a:cubicBezTo>
                <a:cubicBezTo>
                  <a:pt x="1841116" y="3569315"/>
                  <a:pt x="1682302" y="3521764"/>
                  <a:pt x="1526534" y="3462502"/>
                </a:cubicBezTo>
                <a:cubicBezTo>
                  <a:pt x="1460712" y="3437439"/>
                  <a:pt x="1399577" y="3401835"/>
                  <a:pt x="1335628" y="3374195"/>
                </a:cubicBezTo>
                <a:cubicBezTo>
                  <a:pt x="1247321" y="3336013"/>
                  <a:pt x="1179158" y="3263165"/>
                  <a:pt x="1091084" y="3232479"/>
                </a:cubicBezTo>
                <a:cubicBezTo>
                  <a:pt x="1000434" y="3200857"/>
                  <a:pt x="922901" y="3143000"/>
                  <a:pt x="829673" y="3118405"/>
                </a:cubicBezTo>
                <a:cubicBezTo>
                  <a:pt x="780484" y="3105288"/>
                  <a:pt x="732933" y="3081631"/>
                  <a:pt x="740662" y="3013935"/>
                </a:cubicBezTo>
                <a:cubicBezTo>
                  <a:pt x="742771" y="2994727"/>
                  <a:pt x="729888" y="2979034"/>
                  <a:pt x="709509" y="2984656"/>
                </a:cubicBezTo>
                <a:cubicBezTo>
                  <a:pt x="670626" y="2995196"/>
                  <a:pt x="653058" y="2967321"/>
                  <a:pt x="631507" y="2946474"/>
                </a:cubicBezTo>
                <a:cubicBezTo>
                  <a:pt x="593093" y="2909465"/>
                  <a:pt x="556552" y="2870113"/>
                  <a:pt x="495415" y="2864022"/>
                </a:cubicBezTo>
                <a:cubicBezTo>
                  <a:pt x="507126" y="2834976"/>
                  <a:pt x="527037" y="2839193"/>
                  <a:pt x="545308" y="2845283"/>
                </a:cubicBezTo>
                <a:cubicBezTo>
                  <a:pt x="593327" y="2861212"/>
                  <a:pt x="640877" y="2879248"/>
                  <a:pt x="688896" y="2895176"/>
                </a:cubicBezTo>
                <a:cubicBezTo>
                  <a:pt x="720284" y="2905483"/>
                  <a:pt x="751438" y="2920006"/>
                  <a:pt x="793367" y="2908527"/>
                </a:cubicBezTo>
                <a:cubicBezTo>
                  <a:pt x="757294" y="2849968"/>
                  <a:pt x="695923" y="2839427"/>
                  <a:pt x="646265" y="2821391"/>
                </a:cubicBezTo>
                <a:cubicBezTo>
                  <a:pt x="584192" y="2798670"/>
                  <a:pt x="547651" y="2755803"/>
                  <a:pt x="503847" y="2708019"/>
                </a:cubicBezTo>
                <a:cubicBezTo>
                  <a:pt x="549524" y="2696541"/>
                  <a:pt x="577867" y="2731678"/>
                  <a:pt x="613705" y="2729803"/>
                </a:cubicBezTo>
                <a:cubicBezTo>
                  <a:pt x="615580" y="2723714"/>
                  <a:pt x="618859" y="2714813"/>
                  <a:pt x="618390" y="2714577"/>
                </a:cubicBezTo>
                <a:cubicBezTo>
                  <a:pt x="559831" y="2688343"/>
                  <a:pt x="532425" y="2639153"/>
                  <a:pt x="523289" y="2579656"/>
                </a:cubicBezTo>
                <a:cubicBezTo>
                  <a:pt x="518605" y="2548972"/>
                  <a:pt x="497289" y="2539368"/>
                  <a:pt x="476207" y="2525313"/>
                </a:cubicBezTo>
                <a:cubicBezTo>
                  <a:pt x="402656" y="2475421"/>
                  <a:pt x="324889" y="2430213"/>
                  <a:pt x="264455" y="2361581"/>
                </a:cubicBezTo>
                <a:cubicBezTo>
                  <a:pt x="334259" y="2370716"/>
                  <a:pt x="390242" y="2415455"/>
                  <a:pt x="465433" y="2434663"/>
                </a:cubicBezTo>
                <a:cubicBezTo>
                  <a:pt x="405702" y="2359238"/>
                  <a:pt x="328402" y="2321058"/>
                  <a:pt x="257897" y="2275380"/>
                </a:cubicBezTo>
                <a:cubicBezTo>
                  <a:pt x="225806" y="2254533"/>
                  <a:pt x="196059" y="2227830"/>
                  <a:pt x="157174" y="2216586"/>
                </a:cubicBezTo>
                <a:cubicBezTo>
                  <a:pt x="143354" y="2212604"/>
                  <a:pt x="120633" y="2204172"/>
                  <a:pt x="131643" y="2181919"/>
                </a:cubicBezTo>
                <a:cubicBezTo>
                  <a:pt x="141011" y="2163415"/>
                  <a:pt x="159516" y="2169035"/>
                  <a:pt x="176382" y="2174423"/>
                </a:cubicBezTo>
                <a:cubicBezTo>
                  <a:pt x="216905" y="2187776"/>
                  <a:pt x="258834" y="2188009"/>
                  <a:pt x="313646" y="2187776"/>
                </a:cubicBezTo>
                <a:cubicBezTo>
                  <a:pt x="267735" y="2126639"/>
                  <a:pt x="183643" y="2144910"/>
                  <a:pt x="144292" y="2080728"/>
                </a:cubicBezTo>
                <a:cubicBezTo>
                  <a:pt x="193481" y="2069484"/>
                  <a:pt x="231428" y="2092674"/>
                  <a:pt x="271249" y="2097124"/>
                </a:cubicBezTo>
                <a:cubicBezTo>
                  <a:pt x="307321" y="2101106"/>
                  <a:pt x="316222" y="2090332"/>
                  <a:pt x="307790" y="2054961"/>
                </a:cubicBezTo>
                <a:cubicBezTo>
                  <a:pt x="294673" y="1999915"/>
                  <a:pt x="314349" y="1971806"/>
                  <a:pt x="366818" y="1986798"/>
                </a:cubicBezTo>
                <a:cubicBezTo>
                  <a:pt x="415539" y="2000852"/>
                  <a:pt x="420692" y="1980240"/>
                  <a:pt x="407575" y="1948852"/>
                </a:cubicBezTo>
                <a:cubicBezTo>
                  <a:pt x="388836" y="1903176"/>
                  <a:pt x="410151" y="1867805"/>
                  <a:pt x="424674" y="1829390"/>
                </a:cubicBezTo>
                <a:cubicBezTo>
                  <a:pt x="446928" y="1770831"/>
                  <a:pt x="437558" y="1742253"/>
                  <a:pt x="389539" y="1698685"/>
                </a:cubicBezTo>
                <a:cubicBezTo>
                  <a:pt x="362602" y="1674323"/>
                  <a:pt x="333557" y="1653711"/>
                  <a:pt x="294438" y="1632630"/>
                </a:cubicBezTo>
                <a:cubicBezTo>
                  <a:pt x="384620" y="1621152"/>
                  <a:pt x="289988" y="1582503"/>
                  <a:pt x="321844" y="1558376"/>
                </a:cubicBezTo>
                <a:cubicBezTo>
                  <a:pt x="385557" y="1548538"/>
                  <a:pt x="437558" y="1625368"/>
                  <a:pt x="524227" y="1603350"/>
                </a:cubicBezTo>
                <a:cubicBezTo>
                  <a:pt x="417179" y="1536825"/>
                  <a:pt x="298889" y="1515041"/>
                  <a:pt x="221356" y="1426500"/>
                </a:cubicBezTo>
                <a:cubicBezTo>
                  <a:pt x="239158" y="1406355"/>
                  <a:pt x="256960" y="1425094"/>
                  <a:pt x="272186" y="1417599"/>
                </a:cubicBezTo>
                <a:cubicBezTo>
                  <a:pt x="271717" y="1412914"/>
                  <a:pt x="272889" y="1405886"/>
                  <a:pt x="270077" y="1403779"/>
                </a:cubicBezTo>
                <a:cubicBezTo>
                  <a:pt x="212221" y="1355525"/>
                  <a:pt x="211283" y="1354355"/>
                  <a:pt x="273356" y="1318749"/>
                </a:cubicBezTo>
                <a:cubicBezTo>
                  <a:pt x="295141" y="1306335"/>
                  <a:pt x="293267" y="1295325"/>
                  <a:pt x="281790" y="1279632"/>
                </a:cubicBezTo>
                <a:cubicBezTo>
                  <a:pt x="273590" y="1268622"/>
                  <a:pt x="263753" y="1258784"/>
                  <a:pt x="268438" y="1234657"/>
                </a:cubicBezTo>
                <a:cubicBezTo>
                  <a:pt x="302402" y="1265578"/>
                  <a:pt x="466603" y="1255505"/>
                  <a:pt x="495649" y="1252226"/>
                </a:cubicBezTo>
                <a:cubicBezTo>
                  <a:pt x="528208" y="1248713"/>
                  <a:pt x="560299" y="1233721"/>
                  <a:pt x="594497" y="1241919"/>
                </a:cubicBezTo>
                <a:cubicBezTo>
                  <a:pt x="621903" y="1248479"/>
                  <a:pt x="748860" y="1311957"/>
                  <a:pt x="766898" y="1239109"/>
                </a:cubicBezTo>
                <a:cubicBezTo>
                  <a:pt x="767835" y="1235595"/>
                  <a:pt x="819132" y="1243794"/>
                  <a:pt x="846773" y="1247776"/>
                </a:cubicBezTo>
                <a:cubicBezTo>
                  <a:pt x="871134" y="1251055"/>
                  <a:pt x="898540" y="1265578"/>
                  <a:pt x="914936" y="1236532"/>
                </a:cubicBezTo>
                <a:cubicBezTo>
                  <a:pt x="924540" y="1219433"/>
                  <a:pt x="884954" y="1186405"/>
                  <a:pt x="849584" y="1183594"/>
                </a:cubicBezTo>
                <a:cubicBezTo>
                  <a:pt x="818898" y="1181017"/>
                  <a:pt x="786807" y="1177269"/>
                  <a:pt x="757528" y="1184296"/>
                </a:cubicBezTo>
                <a:cubicBezTo>
                  <a:pt x="721456" y="1192730"/>
                  <a:pt x="702014" y="1179144"/>
                  <a:pt x="691941" y="1149864"/>
                </a:cubicBezTo>
                <a:cubicBezTo>
                  <a:pt x="680698" y="1117539"/>
                  <a:pt x="659147" y="1102547"/>
                  <a:pt x="629400" y="1087555"/>
                </a:cubicBezTo>
                <a:cubicBezTo>
                  <a:pt x="557253" y="1051250"/>
                  <a:pt x="487920" y="1009321"/>
                  <a:pt x="408747" y="988239"/>
                </a:cubicBezTo>
                <a:cubicBezTo>
                  <a:pt x="393052" y="984022"/>
                  <a:pt x="375719" y="978400"/>
                  <a:pt x="368458" y="950527"/>
                </a:cubicBezTo>
                <a:cubicBezTo>
                  <a:pt x="582786" y="992220"/>
                  <a:pt x="778141" y="1100908"/>
                  <a:pt x="999262" y="1094583"/>
                </a:cubicBezTo>
                <a:cubicBezTo>
                  <a:pt x="938829" y="1060149"/>
                  <a:pt x="868792" y="1058276"/>
                  <a:pt x="804376" y="1034149"/>
                </a:cubicBezTo>
                <a:cubicBezTo>
                  <a:pt x="850053" y="1016113"/>
                  <a:pt x="892918" y="1034852"/>
                  <a:pt x="936252" y="1045159"/>
                </a:cubicBezTo>
                <a:cubicBezTo>
                  <a:pt x="972559" y="1053591"/>
                  <a:pt x="1005353" y="1054997"/>
                  <a:pt x="1009335" y="1004636"/>
                </a:cubicBezTo>
                <a:cubicBezTo>
                  <a:pt x="1007929" y="1001356"/>
                  <a:pt x="1008163" y="997141"/>
                  <a:pt x="1008398" y="993158"/>
                </a:cubicBezTo>
                <a:cubicBezTo>
                  <a:pt x="996216" y="972311"/>
                  <a:pt x="977244" y="961536"/>
                  <a:pt x="954757" y="955445"/>
                </a:cubicBezTo>
                <a:cubicBezTo>
                  <a:pt x="941171" y="951697"/>
                  <a:pt x="923135" y="946075"/>
                  <a:pt x="923368" y="931085"/>
                </a:cubicBezTo>
                <a:cubicBezTo>
                  <a:pt x="924071" y="875570"/>
                  <a:pt x="880738" y="859407"/>
                  <a:pt x="837403" y="843245"/>
                </a:cubicBezTo>
                <a:cubicBezTo>
                  <a:pt x="861530" y="815605"/>
                  <a:pt x="880503" y="835983"/>
                  <a:pt x="898774" y="833876"/>
                </a:cubicBezTo>
                <a:cubicBezTo>
                  <a:pt x="910720" y="832470"/>
                  <a:pt x="921495" y="829894"/>
                  <a:pt x="921495" y="815605"/>
                </a:cubicBezTo>
                <a:cubicBezTo>
                  <a:pt x="921729" y="803658"/>
                  <a:pt x="916107" y="790072"/>
                  <a:pt x="904396" y="789839"/>
                </a:cubicBezTo>
                <a:cubicBezTo>
                  <a:pt x="831079" y="787730"/>
                  <a:pt x="790556" y="710900"/>
                  <a:pt x="714428" y="710666"/>
                </a:cubicBezTo>
                <a:cubicBezTo>
                  <a:pt x="668986" y="710666"/>
                  <a:pt x="738086" y="667332"/>
                  <a:pt x="699672" y="649295"/>
                </a:cubicBezTo>
                <a:cubicBezTo>
                  <a:pt x="691238" y="645313"/>
                  <a:pt x="721690" y="639224"/>
                  <a:pt x="735276" y="640160"/>
                </a:cubicBezTo>
                <a:cubicBezTo>
                  <a:pt x="748627" y="641097"/>
                  <a:pt x="760573" y="652574"/>
                  <a:pt x="776736" y="644376"/>
                </a:cubicBezTo>
                <a:cubicBezTo>
                  <a:pt x="785637" y="615097"/>
                  <a:pt x="762682" y="604322"/>
                  <a:pt x="743708" y="596123"/>
                </a:cubicBezTo>
                <a:cubicBezTo>
                  <a:pt x="699905" y="577150"/>
                  <a:pt x="657274" y="554195"/>
                  <a:pt x="609255" y="547401"/>
                </a:cubicBezTo>
                <a:cubicBezTo>
                  <a:pt x="592156" y="545059"/>
                  <a:pt x="633850" y="513671"/>
                  <a:pt x="642048" y="502662"/>
                </a:cubicBezTo>
                <a:cubicBezTo>
                  <a:pt x="448801" y="386949"/>
                  <a:pt x="216437" y="392804"/>
                  <a:pt x="0" y="299342"/>
                </a:cubicBezTo>
                <a:cubicBezTo>
                  <a:pt x="47785" y="281073"/>
                  <a:pt x="82921" y="294424"/>
                  <a:pt x="115480" y="297235"/>
                </a:cubicBezTo>
                <a:cubicBezTo>
                  <a:pt x="196760" y="304261"/>
                  <a:pt x="277105" y="318784"/>
                  <a:pt x="358151" y="327451"/>
                </a:cubicBezTo>
                <a:cubicBezTo>
                  <a:pt x="397971" y="331667"/>
                  <a:pt x="434981" y="347596"/>
                  <a:pt x="479486" y="322299"/>
                </a:cubicBezTo>
                <a:cubicBezTo>
                  <a:pt x="509235" y="305433"/>
                  <a:pt x="556786" y="323703"/>
                  <a:pt x="593327" y="338695"/>
                </a:cubicBezTo>
                <a:cubicBezTo>
                  <a:pt x="623543" y="351109"/>
                  <a:pt x="652355" y="354388"/>
                  <a:pt x="692410" y="338695"/>
                </a:cubicBezTo>
                <a:cubicBezTo>
                  <a:pt x="656103" y="329091"/>
                  <a:pt x="628228" y="320659"/>
                  <a:pt x="599651" y="314802"/>
                </a:cubicBezTo>
                <a:cubicBezTo>
                  <a:pt x="576930" y="310118"/>
                  <a:pt x="631040" y="291144"/>
                  <a:pt x="658679" y="293487"/>
                </a:cubicBezTo>
                <a:cubicBezTo>
                  <a:pt x="697329" y="296766"/>
                  <a:pt x="675545" y="284586"/>
                  <a:pt x="668986" y="267720"/>
                </a:cubicBezTo>
                <a:cubicBezTo>
                  <a:pt x="661959" y="249684"/>
                  <a:pt x="682806" y="244063"/>
                  <a:pt x="695923" y="247810"/>
                </a:cubicBezTo>
                <a:cubicBezTo>
                  <a:pt x="746284" y="262568"/>
                  <a:pt x="796411" y="236567"/>
                  <a:pt x="848413" y="257649"/>
                </a:cubicBezTo>
                <a:cubicBezTo>
                  <a:pt x="835295" y="205647"/>
                  <a:pt x="806952" y="182926"/>
                  <a:pt x="747690" y="175664"/>
                </a:cubicBezTo>
                <a:cubicBezTo>
                  <a:pt x="725437" y="172854"/>
                  <a:pt x="702248" y="177070"/>
                  <a:pt x="683040" y="162078"/>
                </a:cubicBezTo>
                <a:cubicBezTo>
                  <a:pt x="672030" y="153413"/>
                  <a:pt x="659616" y="143106"/>
                  <a:pt x="668283" y="127177"/>
                </a:cubicBezTo>
                <a:cubicBezTo>
                  <a:pt x="674373" y="115933"/>
                  <a:pt x="687491" y="115933"/>
                  <a:pt x="698266" y="119682"/>
                </a:cubicBezTo>
                <a:cubicBezTo>
                  <a:pt x="746519" y="136313"/>
                  <a:pt x="796880" y="142403"/>
                  <a:pt x="847241" y="148494"/>
                </a:cubicBezTo>
                <a:cubicBezTo>
                  <a:pt x="854972" y="149430"/>
                  <a:pt x="863637" y="152476"/>
                  <a:pt x="872305" y="137015"/>
                </a:cubicBezTo>
                <a:cubicBezTo>
                  <a:pt x="778141" y="111951"/>
                  <a:pt x="688662" y="76347"/>
                  <a:pt x="591921" y="62527"/>
                </a:cubicBezTo>
                <a:cubicBezTo>
                  <a:pt x="593327" y="55969"/>
                  <a:pt x="594732" y="49410"/>
                  <a:pt x="596138" y="42852"/>
                </a:cubicBezTo>
                <a:cubicBezTo>
                  <a:pt x="671796" y="52220"/>
                  <a:pt x="747456" y="61590"/>
                  <a:pt x="843025" y="73303"/>
                </a:cubicBezTo>
                <a:cubicBezTo>
                  <a:pt x="784231" y="36058"/>
                  <a:pt x="728717" y="48473"/>
                  <a:pt x="685149" y="15446"/>
                </a:cubicBezTo>
                <a:cubicBezTo>
                  <a:pt x="693347" y="2914"/>
                  <a:pt x="703244" y="-249"/>
                  <a:pt x="713492" y="15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5F72E-757E-241D-E03C-9E1692C0A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528" y="2013625"/>
            <a:ext cx="5234271" cy="4163337"/>
          </a:xfrm>
        </p:spPr>
        <p:txBody>
          <a:bodyPr>
            <a:normAutofit/>
          </a:bodyPr>
          <a:lstStyle/>
          <a:p>
            <a:r>
              <a:rPr lang="en-US" sz="2000"/>
              <a:t>A precinct caucus is a meeting for all those interested in participating in and influencing the endorsement and election of candidates. At precinct caucus, political activity starts for the next two years.</a:t>
            </a:r>
          </a:p>
          <a:p>
            <a:pPr lvl="1"/>
            <a:r>
              <a:rPr lang="en-US" sz="2000"/>
              <a:t>In Minnesota, the two largest political parties which will hold caucuses are:</a:t>
            </a:r>
          </a:p>
          <a:p>
            <a:pPr lvl="2"/>
            <a:r>
              <a:rPr lang="en-US" dirty="0"/>
              <a:t> 1. the Republican Party,</a:t>
            </a:r>
          </a:p>
          <a:p>
            <a:pPr lvl="2"/>
            <a:r>
              <a:rPr lang="en-US" dirty="0"/>
              <a:t> 2. the Democratic-Farmer-Labor Party, and </a:t>
            </a:r>
          </a:p>
          <a:p>
            <a:pPr lvl="2"/>
            <a:r>
              <a:rPr lang="en-US" dirty="0"/>
              <a:t> 3. other parties may hold caucuses.</a:t>
            </a:r>
          </a:p>
        </p:txBody>
      </p:sp>
    </p:spTree>
    <p:extLst>
      <p:ext uri="{BB962C8B-B14F-4D97-AF65-F5344CB8AC3E}">
        <p14:creationId xmlns:p14="http://schemas.microsoft.com/office/powerpoint/2010/main" val="4093898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5F55C16-BC21-49EF-A4FF-C3155BB93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8753A5-7FAF-FE91-87BD-378E0EA07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413" y="173418"/>
            <a:ext cx="9964385" cy="2144451"/>
          </a:xfrm>
        </p:spPr>
        <p:txBody>
          <a:bodyPr>
            <a:normAutofit/>
          </a:bodyPr>
          <a:lstStyle/>
          <a:p>
            <a:r>
              <a:rPr lang="en-US" sz="6000" dirty="0"/>
              <a:t>					Who Can Attend 					Precinct Caucus?     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C5F069E-AFE6-4825-8945-46F2918A5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6116569" cy="6858000"/>
          </a:xfrm>
          <a:custGeom>
            <a:avLst/>
            <a:gdLst>
              <a:gd name="connsiteX0" fmla="*/ 0 w 6116569"/>
              <a:gd name="connsiteY0" fmla="*/ 0 h 6879321"/>
              <a:gd name="connsiteX1" fmla="*/ 2935851 w 6116569"/>
              <a:gd name="connsiteY1" fmla="*/ 0 h 6879321"/>
              <a:gd name="connsiteX2" fmla="*/ 3238280 w 6116569"/>
              <a:gd name="connsiteY2" fmla="*/ 31980 h 6879321"/>
              <a:gd name="connsiteX3" fmla="*/ 3660541 w 6116569"/>
              <a:gd name="connsiteY3" fmla="*/ 550772 h 6879321"/>
              <a:gd name="connsiteX4" fmla="*/ 3808902 w 6116569"/>
              <a:gd name="connsiteY4" fmla="*/ 589860 h 6879321"/>
              <a:gd name="connsiteX5" fmla="*/ 4413762 w 6116569"/>
              <a:gd name="connsiteY5" fmla="*/ 625393 h 6879321"/>
              <a:gd name="connsiteX6" fmla="*/ 4567830 w 6116569"/>
              <a:gd name="connsiteY6" fmla="*/ 721333 h 6879321"/>
              <a:gd name="connsiteX7" fmla="*/ 4171247 w 6116569"/>
              <a:gd name="connsiteY7" fmla="*/ 792401 h 6879321"/>
              <a:gd name="connsiteX8" fmla="*/ 4376671 w 6116569"/>
              <a:gd name="connsiteY8" fmla="*/ 842148 h 6879321"/>
              <a:gd name="connsiteX9" fmla="*/ 4527887 w 6116569"/>
              <a:gd name="connsiteY9" fmla="*/ 813722 h 6879321"/>
              <a:gd name="connsiteX10" fmla="*/ 4633452 w 6116569"/>
              <a:gd name="connsiteY10" fmla="*/ 799508 h 6879321"/>
              <a:gd name="connsiteX11" fmla="*/ 4947293 w 6116569"/>
              <a:gd name="connsiteY11" fmla="*/ 870576 h 6879321"/>
              <a:gd name="connsiteX12" fmla="*/ 5263988 w 6116569"/>
              <a:gd name="connsiteY12" fmla="*/ 820828 h 6879321"/>
              <a:gd name="connsiteX13" fmla="*/ 5249723 w 6116569"/>
              <a:gd name="connsiteY13" fmla="*/ 895449 h 6879321"/>
              <a:gd name="connsiteX14" fmla="*/ 4744723 w 6116569"/>
              <a:gd name="connsiteY14" fmla="*/ 1197485 h 6879321"/>
              <a:gd name="connsiteX15" fmla="*/ 4767548 w 6116569"/>
              <a:gd name="connsiteY15" fmla="*/ 1346727 h 6879321"/>
              <a:gd name="connsiteX16" fmla="*/ 4539299 w 6116569"/>
              <a:gd name="connsiteY16" fmla="*/ 1421348 h 6879321"/>
              <a:gd name="connsiteX17" fmla="*/ 4607773 w 6116569"/>
              <a:gd name="connsiteY17" fmla="*/ 1485309 h 6879321"/>
              <a:gd name="connsiteX18" fmla="*/ 4579242 w 6116569"/>
              <a:gd name="connsiteY18" fmla="*/ 1535055 h 6879321"/>
              <a:gd name="connsiteX19" fmla="*/ 5278255 w 6116569"/>
              <a:gd name="connsiteY19" fmla="*/ 1609676 h 6879321"/>
              <a:gd name="connsiteX20" fmla="*/ 5771843 w 6116569"/>
              <a:gd name="connsiteY20" fmla="*/ 1630997 h 6879321"/>
              <a:gd name="connsiteX21" fmla="*/ 6105656 w 6116569"/>
              <a:gd name="connsiteY21" fmla="*/ 1748257 h 6879321"/>
              <a:gd name="connsiteX22" fmla="*/ 5691955 w 6116569"/>
              <a:gd name="connsiteY22" fmla="*/ 2167555 h 6879321"/>
              <a:gd name="connsiteX23" fmla="*/ 5475118 w 6116569"/>
              <a:gd name="connsiteY23" fmla="*/ 2348776 h 6879321"/>
              <a:gd name="connsiteX24" fmla="*/ 5826051 w 6116569"/>
              <a:gd name="connsiteY24" fmla="*/ 2291922 h 6879321"/>
              <a:gd name="connsiteX25" fmla="*/ 5552153 w 6116569"/>
              <a:gd name="connsiteY25" fmla="*/ 2597513 h 6879321"/>
              <a:gd name="connsiteX26" fmla="*/ 5603508 w 6116569"/>
              <a:gd name="connsiteY26" fmla="*/ 2647260 h 6879321"/>
              <a:gd name="connsiteX27" fmla="*/ 5700515 w 6116569"/>
              <a:gd name="connsiteY27" fmla="*/ 2679240 h 6879321"/>
              <a:gd name="connsiteX28" fmla="*/ 5246870 w 6116569"/>
              <a:gd name="connsiteY28" fmla="*/ 2888889 h 6879321"/>
              <a:gd name="connsiteX29" fmla="*/ 4836022 w 6116569"/>
              <a:gd name="connsiteY29" fmla="*/ 3169605 h 6879321"/>
              <a:gd name="connsiteX30" fmla="*/ 4736163 w 6116569"/>
              <a:gd name="connsiteY30" fmla="*/ 3233565 h 6879321"/>
              <a:gd name="connsiteX31" fmla="*/ 4853141 w 6116569"/>
              <a:gd name="connsiteY31" fmla="*/ 3233565 h 6879321"/>
              <a:gd name="connsiteX32" fmla="*/ 4944440 w 6116569"/>
              <a:gd name="connsiteY32" fmla="*/ 3226459 h 6879321"/>
              <a:gd name="connsiteX33" fmla="*/ 5109921 w 6116569"/>
              <a:gd name="connsiteY33" fmla="*/ 3283313 h 6879321"/>
              <a:gd name="connsiteX34" fmla="*/ 5694809 w 6116569"/>
              <a:gd name="connsiteY34" fmla="*/ 3141178 h 6879321"/>
              <a:gd name="connsiteX35" fmla="*/ 5566419 w 6116569"/>
              <a:gd name="connsiteY35" fmla="*/ 3301079 h 6879321"/>
              <a:gd name="connsiteX36" fmla="*/ 5415203 w 6116569"/>
              <a:gd name="connsiteY36" fmla="*/ 3397020 h 6879321"/>
              <a:gd name="connsiteX37" fmla="*/ 5612068 w 6116569"/>
              <a:gd name="connsiteY37" fmla="*/ 3432554 h 6879321"/>
              <a:gd name="connsiteX38" fmla="*/ 5206927 w 6116569"/>
              <a:gd name="connsiteY38" fmla="*/ 3599562 h 6879321"/>
              <a:gd name="connsiteX39" fmla="*/ 5301079 w 6116569"/>
              <a:gd name="connsiteY39" fmla="*/ 3723930 h 6879321"/>
              <a:gd name="connsiteX40" fmla="*/ 4507915 w 6116569"/>
              <a:gd name="connsiteY40" fmla="*/ 4306683 h 6879321"/>
              <a:gd name="connsiteX41" fmla="*/ 3982942 w 6116569"/>
              <a:gd name="connsiteY41" fmla="*/ 4587399 h 6879321"/>
              <a:gd name="connsiteX42" fmla="*/ 4185513 w 6116569"/>
              <a:gd name="connsiteY42" fmla="*/ 4541205 h 6879321"/>
              <a:gd name="connsiteX43" fmla="*/ 5212633 w 6116569"/>
              <a:gd name="connsiteY43" fmla="*/ 4455924 h 6879321"/>
              <a:gd name="connsiteX44" fmla="*/ 5312492 w 6116569"/>
              <a:gd name="connsiteY44" fmla="*/ 4473691 h 6879321"/>
              <a:gd name="connsiteX45" fmla="*/ 4596361 w 6116569"/>
              <a:gd name="connsiteY45" fmla="*/ 4818368 h 6879321"/>
              <a:gd name="connsiteX46" fmla="*/ 4873113 w 6116569"/>
              <a:gd name="connsiteY46" fmla="*/ 4885882 h 6879321"/>
              <a:gd name="connsiteX47" fmla="*/ 4935881 w 6116569"/>
              <a:gd name="connsiteY47" fmla="*/ 4914309 h 6879321"/>
              <a:gd name="connsiteX48" fmla="*/ 4873113 w 6116569"/>
              <a:gd name="connsiteY48" fmla="*/ 5003143 h 6879321"/>
              <a:gd name="connsiteX49" fmla="*/ 4721898 w 6116569"/>
              <a:gd name="connsiteY49" fmla="*/ 5095530 h 6879321"/>
              <a:gd name="connsiteX50" fmla="*/ 5132745 w 6116569"/>
              <a:gd name="connsiteY50" fmla="*/ 4949842 h 6879321"/>
              <a:gd name="connsiteX51" fmla="*/ 5101362 w 6116569"/>
              <a:gd name="connsiteY51" fmla="*/ 5081317 h 6879321"/>
              <a:gd name="connsiteX52" fmla="*/ 5138452 w 6116569"/>
              <a:gd name="connsiteY52" fmla="*/ 5198578 h 6879321"/>
              <a:gd name="connsiteX53" fmla="*/ 4904497 w 6116569"/>
              <a:gd name="connsiteY53" fmla="*/ 5362033 h 6879321"/>
              <a:gd name="connsiteX54" fmla="*/ 4579242 w 6116569"/>
              <a:gd name="connsiteY54" fmla="*/ 5674729 h 6879321"/>
              <a:gd name="connsiteX55" fmla="*/ 4253988 w 6116569"/>
              <a:gd name="connsiteY55" fmla="*/ 5884379 h 6879321"/>
              <a:gd name="connsiteX56" fmla="*/ 3985795 w 6116569"/>
              <a:gd name="connsiteY56" fmla="*/ 6069153 h 6879321"/>
              <a:gd name="connsiteX57" fmla="*/ 4231163 w 6116569"/>
              <a:gd name="connsiteY57" fmla="*/ 6030066 h 6879321"/>
              <a:gd name="connsiteX58" fmla="*/ 3814609 w 6116569"/>
              <a:gd name="connsiteY58" fmla="*/ 6317889 h 6879321"/>
              <a:gd name="connsiteX59" fmla="*/ 3751840 w 6116569"/>
              <a:gd name="connsiteY59" fmla="*/ 6339209 h 6879321"/>
              <a:gd name="connsiteX60" fmla="*/ 3089919 w 6116569"/>
              <a:gd name="connsiteY60" fmla="*/ 6563071 h 6879321"/>
              <a:gd name="connsiteX61" fmla="*/ 2961529 w 6116569"/>
              <a:gd name="connsiteY61" fmla="*/ 6662566 h 6879321"/>
              <a:gd name="connsiteX62" fmla="*/ 3107038 w 6116569"/>
              <a:gd name="connsiteY62" fmla="*/ 6673226 h 6879321"/>
              <a:gd name="connsiteX63" fmla="*/ 3594919 w 6116569"/>
              <a:gd name="connsiteY63" fmla="*/ 6591499 h 6879321"/>
              <a:gd name="connsiteX64" fmla="*/ 3261106 w 6116569"/>
              <a:gd name="connsiteY64" fmla="*/ 6726527 h 6879321"/>
              <a:gd name="connsiteX65" fmla="*/ 3620597 w 6116569"/>
              <a:gd name="connsiteY65" fmla="*/ 6740740 h 6879321"/>
              <a:gd name="connsiteX66" fmla="*/ 3703337 w 6116569"/>
              <a:gd name="connsiteY66" fmla="*/ 6826020 h 6879321"/>
              <a:gd name="connsiteX67" fmla="*/ 3689072 w 6116569"/>
              <a:gd name="connsiteY67" fmla="*/ 6879321 h 6879321"/>
              <a:gd name="connsiteX68" fmla="*/ 0 w 6116569"/>
              <a:gd name="connsiteY68" fmla="*/ 6879321 h 687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Meeting">
            <a:extLst>
              <a:ext uri="{FF2B5EF4-FFF2-40B4-BE49-F238E27FC236}">
                <a16:creationId xmlns:a16="http://schemas.microsoft.com/office/drawing/2014/main" id="{4C4BF7AF-DA7F-B228-A4A4-DA11F28CE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1134" y="1918107"/>
            <a:ext cx="3195204" cy="319520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FBC88-1FA5-9E2A-7FB5-0C4585B73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3388" y="2171700"/>
            <a:ext cx="7110410" cy="45128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2000" b="1" dirty="0">
                <a:solidFill>
                  <a:srgbClr val="C00000"/>
                </a:solidFill>
              </a:rPr>
              <a:t>Anyone can attend a caucus</a:t>
            </a:r>
            <a:r>
              <a:rPr lang="en-US" sz="2000" dirty="0"/>
              <a:t>. </a:t>
            </a:r>
          </a:p>
          <a:p>
            <a:r>
              <a:rPr lang="en-US" sz="2000" dirty="0"/>
              <a:t>It is a voluntary, meeting open to precinct residents who are politically like-minded. </a:t>
            </a:r>
          </a:p>
          <a:p>
            <a:r>
              <a:rPr lang="en-US" sz="2000" dirty="0"/>
              <a:t>The Minnesota precinct caucus is a legally created political meeting, established by law in state statutes, sections 202A.14 to 202A.20. </a:t>
            </a:r>
          </a:p>
          <a:p>
            <a:r>
              <a:rPr lang="en-US" sz="2000" b="1" dirty="0"/>
              <a:t>All precinct caucuses, no matter of which party, follow a uniform, legally established format. </a:t>
            </a:r>
          </a:p>
          <a:p>
            <a:r>
              <a:rPr lang="en-US" sz="2000" dirty="0"/>
              <a:t>The Isanti County Republican Party arranges the meeting locations so Republican voters in each precinct can meet together with other Republican voters in their precinct. </a:t>
            </a:r>
          </a:p>
          <a:p>
            <a:r>
              <a:rPr lang="en-US" sz="2000" dirty="0"/>
              <a:t> A precinct is the geographical area in which you live and vote. It may be your township, your city or portion of your city or township.</a:t>
            </a:r>
          </a:p>
        </p:txBody>
      </p:sp>
    </p:spTree>
    <p:extLst>
      <p:ext uri="{BB962C8B-B14F-4D97-AF65-F5344CB8AC3E}">
        <p14:creationId xmlns:p14="http://schemas.microsoft.com/office/powerpoint/2010/main" val="1402575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E1B951-71E3-A9D0-A914-DED1E9ABF9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27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3483D4-6B9F-61A3-35D3-ACDB9E0B1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People Who Attend Caucus To Just Observe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6BB1365-4EA3-E204-7DC5-686815FEB5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11004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187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068310-9021-5611-F309-6334DAA77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/>
              <a:t>Who May Participate in a Precinct Caucus?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A05E9-E02A-6577-4EF1-77AEAE942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dirty="0"/>
              <a:t>Participation criteria and voting requirements are established by Minnesota State Statute §202A.16. </a:t>
            </a:r>
          </a:p>
          <a:p>
            <a:r>
              <a:rPr lang="en-US" sz="2200" dirty="0"/>
              <a:t>You may participate and vote in a precinct caucus if you: </a:t>
            </a:r>
          </a:p>
          <a:p>
            <a:pPr lvl="1"/>
            <a:r>
              <a:rPr lang="en-US" sz="2200" dirty="0"/>
              <a:t> are or will be eligible to vote in the next general election, </a:t>
            </a:r>
          </a:p>
          <a:p>
            <a:pPr lvl="1"/>
            <a:r>
              <a:rPr lang="en-US" sz="2200" dirty="0"/>
              <a:t>reside in the precinct on the day the caucus is held, </a:t>
            </a:r>
          </a:p>
          <a:p>
            <a:pPr lvl="1"/>
            <a:r>
              <a:rPr lang="en-US" sz="2200" dirty="0"/>
              <a:t> agree with the political party's stated principles, and </a:t>
            </a:r>
          </a:p>
          <a:p>
            <a:pPr lvl="1"/>
            <a:r>
              <a:rPr lang="en-US" sz="2200" dirty="0"/>
              <a:t> have not or will not participate in another political party's precinct caucus in the same year. 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C00000"/>
                </a:solidFill>
              </a:rPr>
              <a:t>State law establishes your right to take time off from work and attend caucus (§202A.135).</a:t>
            </a:r>
          </a:p>
        </p:txBody>
      </p:sp>
    </p:spTree>
    <p:extLst>
      <p:ext uri="{BB962C8B-B14F-4D97-AF65-F5344CB8AC3E}">
        <p14:creationId xmlns:p14="http://schemas.microsoft.com/office/powerpoint/2010/main" val="1675444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02473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ne in a crowd">
            <a:extLst>
              <a:ext uri="{FF2B5EF4-FFF2-40B4-BE49-F238E27FC236}">
                <a16:creationId xmlns:a16="http://schemas.microsoft.com/office/drawing/2014/main" id="{5F84BC09-6338-C030-9C53-B886FD88A9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99" r="22809"/>
          <a:stretch/>
        </p:blipFill>
        <p:spPr>
          <a:xfrm>
            <a:off x="7968222" y="10"/>
            <a:ext cx="4223778" cy="6857990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77E6B4-A35A-3923-BCD9-370D58F4F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6831188" cy="1322887"/>
          </a:xfrm>
        </p:spPr>
        <p:txBody>
          <a:bodyPr>
            <a:normAutofit/>
          </a:bodyPr>
          <a:lstStyle/>
          <a:p>
            <a:r>
              <a:rPr lang="en-US" dirty="0"/>
              <a:t>What Is The Goal Of Precinct Caucus?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176AD-19E0-7B24-E743-C57F44206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5" y="2194102"/>
            <a:ext cx="6516216" cy="4663897"/>
          </a:xfrm>
        </p:spPr>
        <p:txBody>
          <a:bodyPr>
            <a:noAutofit/>
          </a:bodyPr>
          <a:lstStyle/>
          <a:p>
            <a:r>
              <a:rPr lang="en-US" dirty="0"/>
              <a:t>To elect delegates and alternates is goal of caucus.</a:t>
            </a:r>
          </a:p>
          <a:p>
            <a:r>
              <a:rPr lang="en-US" dirty="0"/>
              <a:t>Delegates and alternates will then go to convention to vote on the candidates they would like to endorse for each position that will be open for the next election cycle.</a:t>
            </a:r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THIS IS WHERE VOTERS HAVE A VERY LARGE VOICE ABOUT WHO IS ON THE BALLOT.</a:t>
            </a:r>
          </a:p>
        </p:txBody>
      </p:sp>
    </p:spTree>
    <p:extLst>
      <p:ext uri="{BB962C8B-B14F-4D97-AF65-F5344CB8AC3E}">
        <p14:creationId xmlns:p14="http://schemas.microsoft.com/office/powerpoint/2010/main" val="230376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18AFF3-408E-47DD-FF9B-712075A85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anchor="b">
            <a:normAutofit/>
          </a:bodyPr>
          <a:lstStyle/>
          <a:p>
            <a:r>
              <a:rPr lang="en-US" sz="3600"/>
              <a:t>What are the Duties of Precinct Delegates and Alternates?</a:t>
            </a:r>
          </a:p>
        </p:txBody>
      </p:sp>
      <p:pic>
        <p:nvPicPr>
          <p:cNvPr id="5" name="Picture 4" descr="Calendar on table">
            <a:extLst>
              <a:ext uri="{FF2B5EF4-FFF2-40B4-BE49-F238E27FC236}">
                <a16:creationId xmlns:a16="http://schemas.microsoft.com/office/drawing/2014/main" id="{04917AB7-CEE1-D123-3424-F84265A01C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91" r="45158" b="-1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11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3C2D4-6524-5941-7808-FD407F7E8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216" y="3351276"/>
            <a:ext cx="6272784" cy="2825686"/>
          </a:xfrm>
        </p:spPr>
        <p:txBody>
          <a:bodyPr>
            <a:normAutofit/>
          </a:bodyPr>
          <a:lstStyle/>
          <a:p>
            <a:r>
              <a:rPr lang="en-US" sz="2000"/>
              <a:t>The elected delegates from all the precincts in the county meet together to represent their individual precincts at the Isanti County Republican Party conventions. </a:t>
            </a:r>
          </a:p>
          <a:p>
            <a:r>
              <a:rPr lang="en-US" sz="2000"/>
              <a:t>Alternates substitute for delegates who cannot attend a convention. </a:t>
            </a:r>
          </a:p>
          <a:p>
            <a:r>
              <a:rPr lang="en-US" sz="2000"/>
              <a:t>Delegates and alternates are elected to serve two year terms. When meeting in the even year and odd year convention, precinct delegates:</a:t>
            </a:r>
          </a:p>
        </p:txBody>
      </p:sp>
    </p:spTree>
    <p:extLst>
      <p:ext uri="{BB962C8B-B14F-4D97-AF65-F5344CB8AC3E}">
        <p14:creationId xmlns:p14="http://schemas.microsoft.com/office/powerpoint/2010/main" val="2339819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64AB65-40F4-A424-6C09-4B4F34C0C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US" sz="3700"/>
              <a:t>When meeting in the even year and odd year convention, precinct:</a:t>
            </a:r>
          </a:p>
        </p:txBody>
      </p:sp>
      <p:pic>
        <p:nvPicPr>
          <p:cNvPr id="5" name="Picture 4" descr="Rear-view of rows of people watching a film in a theater">
            <a:extLst>
              <a:ext uri="{FF2B5EF4-FFF2-40B4-BE49-F238E27FC236}">
                <a16:creationId xmlns:a16="http://schemas.microsoft.com/office/drawing/2014/main" id="{A41622D0-7E45-6933-6E66-7CA236CE1C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81" r="22785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29EEC-DAC5-0978-FD98-228502FD3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en-US" sz="2000" dirty="0"/>
              <a:t>1. Even year: Endorse a state house candidate and a state senate candidate. </a:t>
            </a:r>
          </a:p>
          <a:p>
            <a:r>
              <a:rPr lang="en-US" sz="2000" dirty="0"/>
              <a:t>2. Even year: Consider resolutions from the precinct caucuses to amend the State Republican Party’s platform. </a:t>
            </a:r>
          </a:p>
          <a:p>
            <a:r>
              <a:rPr lang="en-US" sz="2000" dirty="0"/>
              <a:t>3. Even year: Elect delegates and alternates to represent the Isanti County Republican Party at congressional district conventions and state conventions.</a:t>
            </a:r>
          </a:p>
        </p:txBody>
      </p:sp>
    </p:spTree>
    <p:extLst>
      <p:ext uri="{BB962C8B-B14F-4D97-AF65-F5344CB8AC3E}">
        <p14:creationId xmlns:p14="http://schemas.microsoft.com/office/powerpoint/2010/main" val="346552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02473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14D079-7DB5-E984-EABD-880CD9632F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98" r="34558"/>
          <a:stretch/>
        </p:blipFill>
        <p:spPr>
          <a:xfrm>
            <a:off x="7968222" y="10"/>
            <a:ext cx="4223778" cy="6857990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1A886-5B7A-1B09-577B-F5F512CF8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5" y="1500188"/>
            <a:ext cx="6516216" cy="4602499"/>
          </a:xfrm>
        </p:spPr>
        <p:txBody>
          <a:bodyPr>
            <a:normAutofit/>
          </a:bodyPr>
          <a:lstStyle/>
          <a:p>
            <a:r>
              <a:rPr lang="en-US" sz="2400" dirty="0"/>
              <a:t>4. Odd year: Elect the executive committee of the Isanti County Republican Party. </a:t>
            </a:r>
          </a:p>
          <a:p>
            <a:r>
              <a:rPr lang="en-US" sz="2400" dirty="0"/>
              <a:t>5. Odd year: Amend the Isanti County Republican Party’s constitution, if needed. </a:t>
            </a:r>
          </a:p>
          <a:p>
            <a:r>
              <a:rPr lang="en-US" sz="2400" dirty="0"/>
              <a:t>6. Odd year: Elect delegates and alternates to represent the  Isanti County Republican Party at the State Central Committee which elects the officers of the State Republican Party.</a:t>
            </a:r>
          </a:p>
        </p:txBody>
      </p:sp>
    </p:spTree>
    <p:extLst>
      <p:ext uri="{BB962C8B-B14F-4D97-AF65-F5344CB8AC3E}">
        <p14:creationId xmlns:p14="http://schemas.microsoft.com/office/powerpoint/2010/main" val="1366176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817</Words>
  <Application>Microsoft Macintosh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Who Decides The Candidates On The Ballot For Elections</vt:lpstr>
      <vt:lpstr>Precinct Caucus Members</vt:lpstr>
      <vt:lpstr>     Who Can Attend      Precinct Caucus?      </vt:lpstr>
      <vt:lpstr>People Who Attend Caucus To Just Observe</vt:lpstr>
      <vt:lpstr>Who May Participate in a Precinct Caucus?</vt:lpstr>
      <vt:lpstr>What Is The Goal Of Precinct Caucus?</vt:lpstr>
      <vt:lpstr>What are the Duties of Precinct Delegates and Alternates?</vt:lpstr>
      <vt:lpstr>When meeting in the even year and odd year convention, precinct:</vt:lpstr>
      <vt:lpstr>PowerPoint Presentation</vt:lpstr>
      <vt:lpstr>How Do I Become A Precinct Delegate?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Decides The Candidates On The Ballot For Elections</dc:title>
  <dc:creator>Kim wessel</dc:creator>
  <cp:lastModifiedBy>annalies.launderville@gmail.com</cp:lastModifiedBy>
  <cp:revision>2</cp:revision>
  <dcterms:created xsi:type="dcterms:W3CDTF">2023-07-25T14:32:07Z</dcterms:created>
  <dcterms:modified xsi:type="dcterms:W3CDTF">2023-08-08T22:33:05Z</dcterms:modified>
</cp:coreProperties>
</file>