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3" r:id="rId7"/>
    <p:sldId id="258" r:id="rId8"/>
    <p:sldId id="259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9" r:id="rId17"/>
    <p:sldId id="274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CD173-CE8D-4D61-9D84-CA4A0EFDD961}" v="3" dt="2024-02-22T11:42:37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Curtis" userId="953f092d0545632c" providerId="LiveId" clId="{2ACCD173-CE8D-4D61-9D84-CA4A0EFDD961}"/>
    <pc:docChg chg="undo custSel addSld delSld modSld">
      <pc:chgData name="Eric Curtis" userId="953f092d0545632c" providerId="LiveId" clId="{2ACCD173-CE8D-4D61-9D84-CA4A0EFDD961}" dt="2024-02-22T11:47:42.783" v="164"/>
      <pc:docMkLst>
        <pc:docMk/>
      </pc:docMkLst>
      <pc:sldChg chg="new del">
        <pc:chgData name="Eric Curtis" userId="953f092d0545632c" providerId="LiveId" clId="{2ACCD173-CE8D-4D61-9D84-CA4A0EFDD961}" dt="2024-02-22T11:28:23.817" v="2" actId="47"/>
        <pc:sldMkLst>
          <pc:docMk/>
          <pc:sldMk cId="1858522965" sldId="278"/>
        </pc:sldMkLst>
      </pc:sldChg>
      <pc:sldChg chg="addSp delSp modSp add mod">
        <pc:chgData name="Eric Curtis" userId="953f092d0545632c" providerId="LiveId" clId="{2ACCD173-CE8D-4D61-9D84-CA4A0EFDD961}" dt="2024-02-22T11:47:42.783" v="164"/>
        <pc:sldMkLst>
          <pc:docMk/>
          <pc:sldMk cId="1828326436" sldId="279"/>
        </pc:sldMkLst>
        <pc:spChg chg="mod">
          <ac:chgData name="Eric Curtis" userId="953f092d0545632c" providerId="LiveId" clId="{2ACCD173-CE8D-4D61-9D84-CA4A0EFDD961}" dt="2024-02-22T11:29:02.428" v="49" actId="20577"/>
          <ac:spMkLst>
            <pc:docMk/>
            <pc:sldMk cId="1828326436" sldId="279"/>
            <ac:spMk id="2" creationId="{DF1B7035-B7FB-2F4C-25C8-C7B03260CF54}"/>
          </ac:spMkLst>
        </pc:spChg>
        <pc:spChg chg="add mod">
          <ac:chgData name="Eric Curtis" userId="953f092d0545632c" providerId="LiveId" clId="{2ACCD173-CE8D-4D61-9D84-CA4A0EFDD961}" dt="2024-02-22T11:36:00.189" v="146" actId="20577"/>
          <ac:spMkLst>
            <pc:docMk/>
            <pc:sldMk cId="1828326436" sldId="279"/>
            <ac:spMk id="9" creationId="{2A49C1D8-CA3E-AE43-56D3-795A3A2551DB}"/>
          </ac:spMkLst>
        </pc:spChg>
        <pc:spChg chg="add mod">
          <ac:chgData name="Eric Curtis" userId="953f092d0545632c" providerId="LiveId" clId="{2ACCD173-CE8D-4D61-9D84-CA4A0EFDD961}" dt="2024-02-22T11:35:08.304" v="99" actId="1076"/>
          <ac:spMkLst>
            <pc:docMk/>
            <pc:sldMk cId="1828326436" sldId="279"/>
            <ac:spMk id="11" creationId="{350D2FE3-15AD-108A-203B-4F98A2BEB6E0}"/>
          </ac:spMkLst>
        </pc:spChg>
        <pc:spChg chg="add del mod">
          <ac:chgData name="Eric Curtis" userId="953f092d0545632c" providerId="LiveId" clId="{2ACCD173-CE8D-4D61-9D84-CA4A0EFDD961}" dt="2024-02-22T11:47:42.783" v="164"/>
          <ac:spMkLst>
            <pc:docMk/>
            <pc:sldMk cId="1828326436" sldId="279"/>
            <ac:spMk id="13" creationId="{3D76DCB1-70DA-5425-5502-52C6EC5961E8}"/>
          </ac:spMkLst>
        </pc:spChg>
        <pc:graphicFrameChg chg="del">
          <ac:chgData name="Eric Curtis" userId="953f092d0545632c" providerId="LiveId" clId="{2ACCD173-CE8D-4D61-9D84-CA4A0EFDD961}" dt="2024-02-22T11:28:32.303" v="5" actId="478"/>
          <ac:graphicFrameMkLst>
            <pc:docMk/>
            <pc:sldMk cId="1828326436" sldId="279"/>
            <ac:graphicFrameMk id="3" creationId="{59570420-E006-513E-E006-D23F245A54A8}"/>
          </ac:graphicFrameMkLst>
        </pc:graphicFrameChg>
        <pc:picChg chg="del">
          <ac:chgData name="Eric Curtis" userId="953f092d0545632c" providerId="LiveId" clId="{2ACCD173-CE8D-4D61-9D84-CA4A0EFDD961}" dt="2024-02-22T11:28:30.300" v="4" actId="478"/>
          <ac:picMkLst>
            <pc:docMk/>
            <pc:sldMk cId="1828326436" sldId="279"/>
            <ac:picMk id="4" creationId="{0C4F880D-E273-A0CD-D411-B0661044D580}"/>
          </ac:picMkLst>
        </pc:picChg>
        <pc:picChg chg="del">
          <ac:chgData name="Eric Curtis" userId="953f092d0545632c" providerId="LiveId" clId="{2ACCD173-CE8D-4D61-9D84-CA4A0EFDD961}" dt="2024-02-22T11:28:29.707" v="3" actId="478"/>
          <ac:picMkLst>
            <pc:docMk/>
            <pc:sldMk cId="1828326436" sldId="279"/>
            <ac:picMk id="5" creationId="{B6E7A5B7-4563-EC1C-010A-733C291500B3}"/>
          </ac:picMkLst>
        </pc:picChg>
        <pc:picChg chg="add mod">
          <ac:chgData name="Eric Curtis" userId="953f092d0545632c" providerId="LiveId" clId="{2ACCD173-CE8D-4D61-9D84-CA4A0EFDD961}" dt="2024-02-22T11:33:18.053" v="54" actId="1076"/>
          <ac:picMkLst>
            <pc:docMk/>
            <pc:sldMk cId="1828326436" sldId="279"/>
            <ac:picMk id="6" creationId="{B7F8B35C-5589-FA7C-F268-2EAA0CC15FE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53f092d0545632c/Desktop/ko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53f092d0545632c/Desktop/ko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53f092d0545632c/Desktop/ko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Segmented Recurring Total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SOTP!$Y$47</c:f>
              <c:strCache>
                <c:ptCount val="1"/>
                <c:pt idx="0">
                  <c:v>Carbon Materials &amp; Chemicals (CMC)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SOTP!$Z$46:$AH$46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TTM</c:v>
                </c:pt>
                <c:pt idx="8">
                  <c:v>Average</c:v>
                </c:pt>
              </c:strCache>
            </c:strRef>
          </c:cat>
          <c:val>
            <c:numRef>
              <c:f>SOTP!$Z$47:$AH$47</c:f>
              <c:numCache>
                <c:formatCode>0.00%</c:formatCode>
                <c:ptCount val="9"/>
                <c:pt idx="0">
                  <c:v>0.30807795509108882</c:v>
                </c:pt>
                <c:pt idx="1">
                  <c:v>0.37390715011860387</c:v>
                </c:pt>
                <c:pt idx="2">
                  <c:v>0.32501439815703592</c:v>
                </c:pt>
                <c:pt idx="3">
                  <c:v>0.27806963958460595</c:v>
                </c:pt>
                <c:pt idx="4">
                  <c:v>0.22987059669302662</c:v>
                </c:pt>
                <c:pt idx="5">
                  <c:v>0.26534016442273323</c:v>
                </c:pt>
                <c:pt idx="6">
                  <c:v>0.30916435243625345</c:v>
                </c:pt>
                <c:pt idx="7">
                  <c:v>0.28305707289508386</c:v>
                </c:pt>
                <c:pt idx="8">
                  <c:v>0.29656266617480398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C-4564-97BF-C5D64A1F7C8C}"/>
            </c:ext>
          </c:extLst>
        </c:ser>
        <c:ser>
          <c:idx val="1"/>
          <c:order val="1"/>
          <c:tx>
            <c:strRef>
              <c:f>SOTP!$Y$48</c:f>
              <c:strCache>
                <c:ptCount val="1"/>
                <c:pt idx="0">
                  <c:v>Performance Chemicals (PC)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SOTP!$Z$46:$AH$46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TTM</c:v>
                </c:pt>
                <c:pt idx="8">
                  <c:v>Average</c:v>
                </c:pt>
              </c:strCache>
            </c:strRef>
          </c:cat>
          <c:val>
            <c:numRef>
              <c:f>SOTP!$Z$48:$AH$48</c:f>
              <c:numCache>
                <c:formatCode>0.0%</c:formatCode>
                <c:ptCount val="9"/>
                <c:pt idx="0">
                  <c:v>0.2777856234995057</c:v>
                </c:pt>
                <c:pt idx="1">
                  <c:v>0.27868519146052184</c:v>
                </c:pt>
                <c:pt idx="2">
                  <c:v>0.26876559800345556</c:v>
                </c:pt>
                <c:pt idx="3">
                  <c:v>0.27385461209529627</c:v>
                </c:pt>
                <c:pt idx="4">
                  <c:v>0.31530074287083631</c:v>
                </c:pt>
                <c:pt idx="5">
                  <c:v>0.29983319432860722</c:v>
                </c:pt>
                <c:pt idx="6">
                  <c:v>0.29280484726079276</c:v>
                </c:pt>
                <c:pt idx="7">
                  <c:v>0.30514221133923525</c:v>
                </c:pt>
                <c:pt idx="8">
                  <c:v>0.28902150260728132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C-4564-97BF-C5D64A1F7C8C}"/>
            </c:ext>
          </c:extLst>
        </c:ser>
        <c:ser>
          <c:idx val="2"/>
          <c:order val="2"/>
          <c:tx>
            <c:strRef>
              <c:f>SOTP!$Y$49</c:f>
              <c:strCache>
                <c:ptCount val="1"/>
                <c:pt idx="0">
                  <c:v>Railroad &amp; Utility Products (RUPS)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SOTP!$Z$46:$AH$46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TTM</c:v>
                </c:pt>
                <c:pt idx="8">
                  <c:v>Average</c:v>
                </c:pt>
              </c:strCache>
            </c:strRef>
          </c:cat>
          <c:val>
            <c:numRef>
              <c:f>SOTP!$Z$49:$AH$49</c:f>
              <c:numCache>
                <c:formatCode>0.0%</c:formatCode>
                <c:ptCount val="9"/>
                <c:pt idx="0">
                  <c:v>0.41413642140940543</c:v>
                </c:pt>
                <c:pt idx="1">
                  <c:v>0.34740765842087429</c:v>
                </c:pt>
                <c:pt idx="2">
                  <c:v>0.40622000383950857</c:v>
                </c:pt>
                <c:pt idx="3">
                  <c:v>0.44807574832009772</c:v>
                </c:pt>
                <c:pt idx="4">
                  <c:v>0.45482866043613707</c:v>
                </c:pt>
                <c:pt idx="5">
                  <c:v>0.43482664124865961</c:v>
                </c:pt>
                <c:pt idx="6">
                  <c:v>0.39803080030295379</c:v>
                </c:pt>
                <c:pt idx="7">
                  <c:v>0.41180071576568095</c:v>
                </c:pt>
                <c:pt idx="8">
                  <c:v>0.4144158312179147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DC-4564-97BF-C5D64A1F7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5570928"/>
        <c:axId val="2015557968"/>
      </c:barChart>
      <c:catAx>
        <c:axId val="201557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557968"/>
        <c:crosses val="autoZero"/>
        <c:auto val="1"/>
        <c:lblAlgn val="ctr"/>
        <c:lblOffset val="100"/>
        <c:noMultiLvlLbl val="0"/>
      </c:catAx>
      <c:valAx>
        <c:axId val="201555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57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Recurring!$M$84</c:f>
              <c:strCache>
                <c:ptCount val="1"/>
                <c:pt idx="0">
                  <c:v>Blended CAGR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Recurring!$L$85:$L$87</c:f>
              <c:strCache>
                <c:ptCount val="3"/>
                <c:pt idx="0">
                  <c:v>Recurring Net Sales</c:v>
                </c:pt>
                <c:pt idx="1">
                  <c:v> Cost of sales </c:v>
                </c:pt>
                <c:pt idx="2">
                  <c:v>SG&amp;A (See Note)</c:v>
                </c:pt>
              </c:strCache>
            </c:strRef>
          </c:cat>
          <c:val>
            <c:numRef>
              <c:f>Recurring!$M$85:$M$87</c:f>
              <c:numCache>
                <c:formatCode>_(* #,##0.00_);_(* \(#,##0.00\);_(* "-"_);_(@_)</c:formatCode>
                <c:ptCount val="3"/>
                <c:pt idx="0" formatCode="0.00%">
                  <c:v>5.9584134059135652E-2</c:v>
                </c:pt>
                <c:pt idx="1">
                  <c:v>6.1948630611872169E-2</c:v>
                </c:pt>
                <c:pt idx="2" formatCode="0.00%">
                  <c:v>4.0408570247614239E-2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D-4CEF-8A47-F47D69991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262976"/>
        <c:axId val="663262016"/>
      </c:barChart>
      <c:catAx>
        <c:axId val="6632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262016"/>
        <c:crosses val="autoZero"/>
        <c:auto val="1"/>
        <c:lblAlgn val="ctr"/>
        <c:lblOffset val="100"/>
        <c:noMultiLvlLbl val="0"/>
      </c:catAx>
      <c:valAx>
        <c:axId val="66326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26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Adjusted EBITDA &amp; Recurring</a:t>
            </a:r>
            <a:r>
              <a:rPr lang="en-US" baseline="0"/>
              <a:t> Net Income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Recurring!$A$82</c:f>
              <c:strCache>
                <c:ptCount val="1"/>
                <c:pt idx="0">
                  <c:v>Recurring Net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Recurring!$B$62:$I$62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TTM</c:v>
                </c:pt>
              </c:strCache>
            </c:strRef>
          </c:cat>
          <c:val>
            <c:numRef>
              <c:f>Recurring!$B$82:$I$82</c:f>
              <c:numCache>
                <c:formatCode>_(* #,##0_);_(* \(#,##0\);_(* "-"_);_(@_)</c:formatCode>
                <c:ptCount val="8"/>
                <c:pt idx="0">
                  <c:v>85.6</c:v>
                </c:pt>
                <c:pt idx="1">
                  <c:v>128.14999999999995</c:v>
                </c:pt>
                <c:pt idx="2">
                  <c:v>76.624999999999915</c:v>
                </c:pt>
                <c:pt idx="3">
                  <c:v>101.12500000000011</c:v>
                </c:pt>
                <c:pt idx="4">
                  <c:v>120.99999999999983</c:v>
                </c:pt>
                <c:pt idx="5">
                  <c:v>136.94999999999987</c:v>
                </c:pt>
                <c:pt idx="6">
                  <c:v>135.27500000000003</c:v>
                </c:pt>
                <c:pt idx="7">
                  <c:v>124.29999999999998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9-4E59-A6FA-112DC2FCC8C7}"/>
            </c:ext>
          </c:extLst>
        </c:ser>
        <c:ser>
          <c:idx val="1"/>
          <c:order val="1"/>
          <c:tx>
            <c:strRef>
              <c:f>Recurring!$A$96</c:f>
              <c:strCache>
                <c:ptCount val="1"/>
                <c:pt idx="0">
                  <c:v>Adjusted EBITDA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Recurring!$B$62:$I$62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TTM</c:v>
                </c:pt>
              </c:strCache>
            </c:strRef>
          </c:cat>
          <c:val>
            <c:numRef>
              <c:f>Recurring!$B$96:$I$96</c:f>
              <c:numCache>
                <c:formatCode>_("$"* #,##0_);_("$"* \(#,##0\);_("$"* "-"??_);_(@_)</c:formatCode>
                <c:ptCount val="8"/>
                <c:pt idx="0">
                  <c:v>200.9</c:v>
                </c:pt>
                <c:pt idx="1">
                  <c:v>237.04999999999995</c:v>
                </c:pt>
                <c:pt idx="2">
                  <c:v>207.4249999999999</c:v>
                </c:pt>
                <c:pt idx="3">
                  <c:v>234.72500000000011</c:v>
                </c:pt>
                <c:pt idx="4">
                  <c:v>237.39999999999984</c:v>
                </c:pt>
                <c:pt idx="5">
                  <c:v>258.5499999999999</c:v>
                </c:pt>
                <c:pt idx="6">
                  <c:v>256.87500000000006</c:v>
                </c:pt>
                <c:pt idx="7">
                  <c:v>260.12049934296971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9-4E59-A6FA-112DC2FCC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4859951"/>
        <c:axId val="1614858959"/>
      </c:barChart>
      <c:catAx>
        <c:axId val="161485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858959"/>
        <c:crosses val="autoZero"/>
        <c:auto val="1"/>
        <c:lblAlgn val="ctr"/>
        <c:lblOffset val="100"/>
        <c:noMultiLvlLbl val="0"/>
      </c:catAx>
      <c:valAx>
        <c:axId val="161485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859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983A-58D4-64BE-E529-1D7672D8A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16B8B-9DF3-49DE-49A0-102A2AA5B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38245-876C-7C7A-F095-7954A905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2EBC-50DC-44E7-AB2E-6EC64910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C763-8390-C1E9-985F-4202DBE9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C974-6126-A9A4-E829-3EC12E35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40F49-001F-46FB-36C8-74FB06A4D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48F29-29E2-3AC4-EE6C-A9EB75BD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24794-303D-DB6C-383E-E22D56AB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4E1B-2CB0-8155-8D72-3075D875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7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D856C-C89F-CF5D-3044-81126B40E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17BEF-63A7-1D71-D066-C3FC3ACD6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D2E04-DB41-6B71-D296-6B07E36C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F80D6-E64C-85F8-6750-AD4F00F2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3A315-1971-4B92-795B-265BDC8F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4D6F-6E06-B566-E790-9523EFA2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50181-19E6-99A8-2119-3761AE1EF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5B0A4-271A-ED7B-C092-611581EF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7803-B31E-ADC6-5EF9-8C01E481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B2E6A-0FA9-7455-D105-C7AF9505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2957-2E73-F407-7C5B-5851F287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ED1C-48E4-A500-711E-661100B22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7B531-CF74-6AB3-0A5E-31C6A9E6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F2D8-6DE1-BF3C-0F99-FBDB660A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4D0DC-D2F4-2169-D14F-73A57233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F721-1CB7-2592-A17F-CBAC644E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5EB0-B4DB-B71C-AEDD-BF5E15027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922DF-8530-A971-7C96-6C545061B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E9328-51BB-6916-6B2C-083A107F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C7DAF-8687-2B00-FC44-60185924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2D3DC-A801-7D30-4CC6-7AF40968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1935-7F51-3341-A459-5E68BA89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7F5CE-3968-7A01-5B6B-D5B72930F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41304-381E-A043-4353-933DD9574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89EE8-5848-E442-5576-AD3409589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949B4-1919-90BE-0DE5-C7D847880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0BB44-9293-DC23-ABF3-DF1E557D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FA685-E9FC-32BA-AE7F-56C3274D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35EC6-6BD0-68BA-C479-0B94921C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A7348-47AB-1E9B-84F8-37D37CF2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B68B4-D731-09DA-B473-D6AFC151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29FFB-C75A-086B-E9AA-8F0CAC52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E48BF-C49A-3094-2BE1-8C87AD7E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DE303-4E68-7EB9-D100-AECCC04D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E314F-595C-75D8-F5DC-8A020305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CEC4E-064C-9CB4-E6BB-60EA3C2C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8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3E6-4B1C-E04B-78ED-380902CD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8D9D-4EF5-4EFB-6F2B-22C3F8E2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B53D1-CCAD-04C5-22E4-623B23940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B865D-DC6A-54CA-1CFE-916BC71F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6EC4E-596C-E2AF-6F47-E9246674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7231D-24A9-3962-5C88-1F42E5E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0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E2E0-E5CC-A192-F1B4-38675310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1447F-3ADA-7CE7-9C19-343F2D1AD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0B69E-AD50-9586-DBDA-C3DA58EA0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D335A-416B-7C2B-95D0-A3D3006B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012E0-8632-A414-2E82-CBC89FD5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CC746-4DBC-C501-14FE-7608A10A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BC836-F3D3-EF36-F3B6-D9CCA401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3E8D0-88A6-382D-02F5-9D8992305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674F3-0CE4-CA25-5DF6-6B3432101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2FF8-F17E-4D6E-8D3C-87AD7CB6A01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7C47-264A-EEF3-0B1A-B33216782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FD832-EB3F-7666-C26A-4E8D7B84C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E7E3-5AD7-4B25-80A5-40870A2F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train on the tracks in a city&#10;&#10;Description automatically generated">
            <a:extLst>
              <a:ext uri="{FF2B5EF4-FFF2-40B4-BE49-F238E27FC236}">
                <a16:creationId xmlns:a16="http://schemas.microsoft.com/office/drawing/2014/main" id="{D07FC9C5-08FC-FE1D-7506-CCFC016B4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9" b="18371"/>
          <a:stretch/>
        </p:blipFill>
        <p:spPr>
          <a:xfrm>
            <a:off x="-12185" y="-4090"/>
            <a:ext cx="12204185" cy="501904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3D2B0F-4314-A53D-EDF4-E52024F32E1E}"/>
              </a:ext>
            </a:extLst>
          </p:cNvPr>
          <p:cNvSpPr/>
          <p:nvPr/>
        </p:nvSpPr>
        <p:spPr>
          <a:xfrm>
            <a:off x="-6094" y="5104789"/>
            <a:ext cx="12188951" cy="1664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EC399-5C92-CADD-F7AC-4FAD0A23F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9957" y="5325496"/>
            <a:ext cx="4912084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sz="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BUY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Upside: 13.65%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Blended Price Target: $58.60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Closing as of Report: $51.56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95CC01-F9BC-4A33-1ACF-5261116F8A89}"/>
              </a:ext>
            </a:extLst>
          </p:cNvPr>
          <p:cNvSpPr/>
          <p:nvPr/>
        </p:nvSpPr>
        <p:spPr>
          <a:xfrm>
            <a:off x="-12188" y="6769677"/>
            <a:ext cx="12204188" cy="88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C22EAB-54BE-5C04-1043-8CEA3D4800C4}"/>
              </a:ext>
            </a:extLst>
          </p:cNvPr>
          <p:cNvSpPr/>
          <p:nvPr/>
        </p:nvSpPr>
        <p:spPr>
          <a:xfrm>
            <a:off x="-12188" y="5015716"/>
            <a:ext cx="12204188" cy="883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054A7EC3-6C87-27FA-57BF-B4DB1C0CB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7" y="5197334"/>
            <a:ext cx="2789209" cy="10488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6F39AA-ECAF-9382-D17A-16582ADD1E39}"/>
              </a:ext>
            </a:extLst>
          </p:cNvPr>
          <p:cNvSpPr txBox="1"/>
          <p:nvPr/>
        </p:nvSpPr>
        <p:spPr>
          <a:xfrm>
            <a:off x="69268" y="6188510"/>
            <a:ext cx="360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Stop, Look, Listen, and Wait,</a:t>
            </a:r>
          </a:p>
          <a:p>
            <a:pPr algn="ctr"/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Koppers to Weather Rocky Economy!</a:t>
            </a:r>
          </a:p>
        </p:txBody>
      </p:sp>
      <p:pic>
        <p:nvPicPr>
          <p:cNvPr id="30" name="Picture 29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F139ADD8-5BF3-0357-3D64-6EA75F31E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91" y="4579049"/>
            <a:ext cx="3806422" cy="242659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3F8B981-5A66-7198-70ED-73ED392E51C7}"/>
              </a:ext>
            </a:extLst>
          </p:cNvPr>
          <p:cNvSpPr txBox="1"/>
          <p:nvPr/>
        </p:nvSpPr>
        <p:spPr>
          <a:xfrm>
            <a:off x="8430399" y="5911571"/>
            <a:ext cx="3561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Analysts: </a:t>
            </a:r>
            <a:r>
              <a:rPr lang="en-US" sz="1100" dirty="0"/>
              <a:t>Eric Curtis, Amelia </a:t>
            </a:r>
            <a:r>
              <a:rPr lang="en-US" sz="1100" dirty="0" err="1"/>
              <a:t>Haddox</a:t>
            </a:r>
            <a:r>
              <a:rPr lang="en-US" sz="1100" dirty="0"/>
              <a:t>, Gabriel Hepler, Matthew </a:t>
            </a:r>
            <a:r>
              <a:rPr lang="en-US" sz="1100" dirty="0" err="1"/>
              <a:t>Mrozek</a:t>
            </a:r>
            <a:r>
              <a:rPr lang="en-US" sz="1100" dirty="0"/>
              <a:t>, Alexander Sayre</a:t>
            </a:r>
          </a:p>
          <a:p>
            <a:pPr algn="ctr"/>
            <a:r>
              <a:rPr lang="en-US" sz="1100" b="1" dirty="0"/>
              <a:t>Faculty Advisor: </a:t>
            </a:r>
            <a:r>
              <a:rPr lang="en-US" sz="1100" dirty="0"/>
              <a:t>Frank </a:t>
            </a:r>
            <a:r>
              <a:rPr lang="en-US" sz="1100" dirty="0" err="1"/>
              <a:t>DeGeorge</a:t>
            </a:r>
            <a:r>
              <a:rPr lang="en-US" sz="1100" dirty="0"/>
              <a:t> | </a:t>
            </a:r>
            <a:r>
              <a:rPr lang="en-US" sz="1100" b="1" dirty="0"/>
              <a:t>Industry Mentor: </a:t>
            </a:r>
            <a:r>
              <a:rPr lang="en-US" sz="1100" dirty="0"/>
              <a:t>Cale Grove</a:t>
            </a:r>
          </a:p>
        </p:txBody>
      </p:sp>
    </p:spTree>
    <p:extLst>
      <p:ext uri="{BB962C8B-B14F-4D97-AF65-F5344CB8AC3E}">
        <p14:creationId xmlns:p14="http://schemas.microsoft.com/office/powerpoint/2010/main" val="544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210E58-579F-9D43-31AA-2AA02D694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8669A0-9B51-DB3C-8D82-F2416C3D3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4AB7C-B2D7-044B-37C7-ECF5E8F6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1127E2-0CF1-2D3D-4DEA-91DA7EAAA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69F92-DFE2-DCC8-8E2A-EF6CB8602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47C37-0682-0195-2FFB-486B29A4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Valuation: EBITDA DCF (5 Year Terminal)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C8257-CA64-83A1-A901-311489DE4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55" y="1655276"/>
            <a:ext cx="46291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A9E77-A9EC-948D-44F1-C28284DB6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1990055"/>
            <a:ext cx="6858000" cy="413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9F6B3-AF1B-0B31-942B-13D6A41F8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88" y="3344321"/>
            <a:ext cx="1834665" cy="3328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DCC95-11BA-4C71-4E4C-074CD54ACDC7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</p:spTree>
    <p:extLst>
      <p:ext uri="{BB962C8B-B14F-4D97-AF65-F5344CB8AC3E}">
        <p14:creationId xmlns:p14="http://schemas.microsoft.com/office/powerpoint/2010/main" val="331495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51438-B9EF-67D4-A28B-A3C39B8ED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96BF43-CA29-F7F6-818A-D0419AD80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9E805-28EF-2A49-EB0F-EFF8ED7E1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AEAAA6-2576-D452-D1C1-FF138AFEA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FF26D6-F11B-9177-FA48-32AD2714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BD1A3-1D0C-6E35-5663-E80F4BA3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Valuation: EV / EBITDA, P/E, and Lynch-Graham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E1724-D2D1-5EB7-D92B-672657C81EE7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AD442-4F50-270E-450C-832F5DC1C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18" y="1929381"/>
            <a:ext cx="3773751" cy="4572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7C3966-CEC5-AB48-7014-9C7A41B63ABA}"/>
              </a:ext>
            </a:extLst>
          </p:cNvPr>
          <p:cNvSpPr/>
          <p:nvPr/>
        </p:nvSpPr>
        <p:spPr>
          <a:xfrm>
            <a:off x="3703691" y="2549235"/>
            <a:ext cx="434109" cy="129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6CC6B-0F96-9BE1-23FA-42CAB97F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48" y="2613890"/>
            <a:ext cx="227838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41D08-BF6F-E455-82A4-8029317FC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68" y="4595847"/>
            <a:ext cx="2390140" cy="1285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41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0F226-E39F-4191-C066-ADE0BB03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4E458A-B42D-66FD-FEF3-C248704E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563E-A2ED-5D8D-C282-C3A9DDF1C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524389-D57F-12FB-3521-AFD57F61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A85DB-30F4-BBFA-DE44-7515863E7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8A5E2-E364-8A5E-5C74-DAC76F06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Valuation: Projected Financial Statements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9ED1D-12F2-EE95-FF8D-B36319725DEC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82808-DC36-0779-272B-79AB7AF76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" y="1574310"/>
            <a:ext cx="6486533" cy="5264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D1DCAD-8F7B-9A59-2025-C8A79359E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76" y="2048355"/>
            <a:ext cx="5606776" cy="4324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98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27784-914D-8DEE-F6E1-972351855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Financial Statement Analysis of Recurring Data: Top Line and Value Added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21811B-8801-48F5-BD68-31ED8AFE8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093642"/>
              </p:ext>
            </p:extLst>
          </p:nvPr>
        </p:nvGraphicFramePr>
        <p:xfrm>
          <a:off x="356610" y="2006887"/>
          <a:ext cx="7106371" cy="448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11E467-A827-6870-FFED-DC7DDDE13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596864"/>
              </p:ext>
            </p:extLst>
          </p:nvPr>
        </p:nvGraphicFramePr>
        <p:xfrm>
          <a:off x="8115299" y="2230507"/>
          <a:ext cx="3168652" cy="403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5DA66C-156E-E9F8-3FAF-47F7E31CC76A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</p:spTree>
    <p:extLst>
      <p:ext uri="{BB962C8B-B14F-4D97-AF65-F5344CB8AC3E}">
        <p14:creationId xmlns:p14="http://schemas.microsoft.com/office/powerpoint/2010/main" val="152131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8A18A-1F52-AAED-2DE4-2A3EE6F42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49DD8B-2F12-C96B-A7C5-5ACCAA486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35F6D6-B5B1-BFF6-D831-A871BF1EE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FB65CA-B717-560C-5D49-3DB64EF7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F0CA8C-6545-4864-1658-F5CCF0AA4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D1E443-485E-5F3A-A7ED-BA03A9932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C1416-BFFE-C36E-38AD-E9F208B8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Financial Statement Analysis of Recurring Data: Liquidity, Capital Structure, Solvency, and Financial Flexibility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CDF0A-2598-1F84-686C-44845DC47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" y="1612651"/>
            <a:ext cx="8688820" cy="5216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EABBDD-9018-B61B-A85C-1CFF73F758AF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1662A-C2BD-360F-3DC0-E65D51883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75" y="1665113"/>
            <a:ext cx="1848023" cy="511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13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54734-F62F-FFC8-58F1-2332C283D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CCF8D2E-E0F6-C705-197B-487CD1758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876EC-C561-A6F0-D0EC-C61819A4F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D5450-CCEA-F328-7D08-C0BC1F378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EE3F8-3530-C3A4-C692-23BB486A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66AF8B-9A7E-F194-D4C7-BCDBC7C2E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56348-9EF8-8DB2-9EAC-403D7DF0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Financial Statement Analysis of Recurring Data: Profitability, Efficiency, and Effectiveness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DFC6E-1ED9-0E3A-CAB1-AD93F13CA512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AB43BD-7272-4B20-A021-956AC0EDD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740026"/>
              </p:ext>
            </p:extLst>
          </p:nvPr>
        </p:nvGraphicFramePr>
        <p:xfrm>
          <a:off x="414403" y="2381496"/>
          <a:ext cx="5174832" cy="340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5A88DE-76C2-1604-AA0D-7E5F06756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423" y="2381496"/>
            <a:ext cx="2756497" cy="340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DBEDF-5057-30B8-7E48-1C3859FB7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37" y="2381496"/>
            <a:ext cx="2843707" cy="3409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74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5CAB8-E30E-BA0B-4E85-9623BD05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38BB6-0BA1-AF82-9931-200C5D97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8C913E-EDB4-FCF5-D078-936917EDB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9E456F-D9CF-B331-9378-C005C342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9757E4-9E8F-9D25-1A7F-4B8623479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492A5-CE50-A353-2459-D990FAF4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B7035-B7FB-2F4C-25C8-C7B03260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Financial Statement Analysis of Recurring Data: Channel Stuffing / Top Line Flexibility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53827-E410-C0D6-7D58-E0DB711E5E2E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8B35C-5589-FA7C-F268-2EAA0CC1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0" y="2138755"/>
            <a:ext cx="7052666" cy="41645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49C1D8-CA3E-AE43-56D3-795A3A2551DB}"/>
              </a:ext>
            </a:extLst>
          </p:cNvPr>
          <p:cNvSpPr/>
          <p:nvPr/>
        </p:nvSpPr>
        <p:spPr>
          <a:xfrm>
            <a:off x="8115299" y="5926799"/>
            <a:ext cx="2683827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Organic Growth Trend</a:t>
            </a:r>
            <a:endPara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50D2FE3-15AD-108A-203B-4F98A2BEB6E0}"/>
              </a:ext>
            </a:extLst>
          </p:cNvPr>
          <p:cNvSpPr/>
          <p:nvPr/>
        </p:nvSpPr>
        <p:spPr>
          <a:xfrm rot="10800000">
            <a:off x="7610001" y="5946026"/>
            <a:ext cx="1010594" cy="2231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AEA02-222F-1312-5385-D45E61D07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2C0D1E-E3EF-81A2-2D33-4D6A6CFCA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273BE6-3768-B1B8-2CC8-4C26348E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63D30-0FAF-756E-048D-B011D8BA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8E57DA-4225-60D8-063D-AC2052590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AA729C-67A9-5E83-C9BB-F460912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DC54F-43F0-7444-DA13-83D5094E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ESG: Environmental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BA8C5-6A2E-C19D-D449-F5FD74DC886B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*Koppers Sustainability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C08F7-02B4-19AE-E378-6EC9B8049375}"/>
              </a:ext>
            </a:extLst>
          </p:cNvPr>
          <p:cNvSpPr txBox="1"/>
          <p:nvPr/>
        </p:nvSpPr>
        <p:spPr>
          <a:xfrm>
            <a:off x="459350" y="1906061"/>
            <a:ext cx="1126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Decreasing impacts to global climate change and decrease risk of climate change impact throughout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Eliminate waste from operations.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C5A4294-9437-1689-DC0C-FB4CA6C67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60" y="258287"/>
            <a:ext cx="4828540" cy="1106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3F771-FA6E-5F33-9180-E8B711A92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67" y="3067854"/>
            <a:ext cx="1066949" cy="352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53635B-49CC-34CC-FAB5-97F752DF8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114" y="3046392"/>
            <a:ext cx="1076475" cy="3553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31A7FD-7EA2-A2EC-84A0-3476F6CAC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259" y="4075331"/>
            <a:ext cx="7007722" cy="27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28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B5269-5778-97CB-AA9C-246270197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2E67A9-E138-C2A5-D8D5-4EFFE737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E2475-3E61-0708-CA09-2394ED29A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35494-6342-4599-ED65-0D5981310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771AC-CAB5-0482-A9B5-41635520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54DBDE-7441-427C-6EE6-ECC966BD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8FCD6-33E3-1E9E-E60A-5A2054AC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ESG: Social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83286-B8FE-CFC3-4BDD-A505177BB834}"/>
              </a:ext>
            </a:extLst>
          </p:cNvPr>
          <p:cNvSpPr txBox="1"/>
          <p:nvPr/>
        </p:nvSpPr>
        <p:spPr>
          <a:xfrm>
            <a:off x="1250309" y="2018794"/>
            <a:ext cx="10138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Provide secure and meaningful work to diverse team of employees who feel engaged, included, and valued.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Advance Zero Harm culture that places the care and protection of employees, community, and environment first.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Help build strong communities.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Inclusion and diversity.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6A0CDB3-BA35-B499-823B-42BB7037F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60" y="258287"/>
            <a:ext cx="4828540" cy="1106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45056-2B12-FD8D-06F0-258861C9F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0" y="4756169"/>
            <a:ext cx="7465450" cy="887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8AF71A-C66E-07E0-A46F-1D1A5870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190" y="3114768"/>
            <a:ext cx="3437783" cy="32828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9FC928-033A-C765-431E-A148DCFF911C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*Koppers Sustainability Report</a:t>
            </a:r>
          </a:p>
        </p:txBody>
      </p:sp>
    </p:spTree>
    <p:extLst>
      <p:ext uri="{BB962C8B-B14F-4D97-AF65-F5344CB8AC3E}">
        <p14:creationId xmlns:p14="http://schemas.microsoft.com/office/powerpoint/2010/main" val="218444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67F3F-7230-8AC5-25CE-0B5F8D58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A8E596-10E9-71C3-7804-B9BC369E2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C4EFB-61F6-DCE8-FEEA-E85BAB6F6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768ED5-B8B6-5F2E-0B50-8104F11C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5B46F-FEA3-3C43-801D-D7877CCDF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52CAA6-45B5-8E4F-A6C0-2238F48CE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F0FC4-35D7-37B5-707E-08202DF8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ESG: Governance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898EA-990B-CEC7-3683-0726E049C945}"/>
              </a:ext>
            </a:extLst>
          </p:cNvPr>
          <p:cNvSpPr txBox="1"/>
          <p:nvPr/>
        </p:nvSpPr>
        <p:spPr>
          <a:xfrm>
            <a:off x="459350" y="2112699"/>
            <a:ext cx="11267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Maximize value and reduce risk to stakeholders by operating profitably, transparently, sustainably, and with integrity.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Invest in the future through innovation in new products, processes, and technologies that provide sustainable solutions.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Entering the DCOI market with own EPA, environmental impact lower at end-of-life options for utility poles.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967056-B432-CC35-8F82-D2C864FC6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60" y="258287"/>
            <a:ext cx="4828540" cy="1106170"/>
          </a:xfrm>
          <a:prstGeom prst="rect">
            <a:avLst/>
          </a:prstGeom>
        </p:spPr>
      </p:pic>
      <p:pic>
        <p:nvPicPr>
          <p:cNvPr id="4" name="Picture 3" descr="A blue circles with black text&#10;&#10;Description automatically generated">
            <a:extLst>
              <a:ext uri="{FF2B5EF4-FFF2-40B4-BE49-F238E27FC236}">
                <a16:creationId xmlns:a16="http://schemas.microsoft.com/office/drawing/2014/main" id="{6634252D-C719-FFE5-3663-8A141AE98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" y="4278304"/>
            <a:ext cx="5913120" cy="1387475"/>
          </a:xfrm>
          <a:prstGeom prst="rect">
            <a:avLst/>
          </a:prstGeom>
        </p:spPr>
      </p:pic>
      <p:pic>
        <p:nvPicPr>
          <p:cNvPr id="2050" name="Picture 2" descr="Product main large">
            <a:extLst>
              <a:ext uri="{FF2B5EF4-FFF2-40B4-BE49-F238E27FC236}">
                <a16:creationId xmlns:a16="http://schemas.microsoft.com/office/drawing/2014/main" id="{3DAFAE48-53BD-00A8-D33F-87FE5114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27" y="3515999"/>
            <a:ext cx="2525451" cy="252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3133C-215D-591A-5E0A-D714A1ADD2B8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*Koppers Sustainability Report</a:t>
            </a:r>
          </a:p>
        </p:txBody>
      </p:sp>
    </p:spTree>
    <p:extLst>
      <p:ext uri="{BB962C8B-B14F-4D97-AF65-F5344CB8AC3E}">
        <p14:creationId xmlns:p14="http://schemas.microsoft.com/office/powerpoint/2010/main" val="170547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53FB6D-74E3-1ACC-2BBB-D37D5858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Business 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B3F4C-2058-9F4F-CB2C-B9ACE55AE61B}"/>
              </a:ext>
            </a:extLst>
          </p:cNvPr>
          <p:cNvSpPr txBox="1"/>
          <p:nvPr/>
        </p:nvSpPr>
        <p:spPr>
          <a:xfrm>
            <a:off x="974109" y="2112579"/>
            <a:ext cx="3161370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Railroad and Utility Products (RUPS)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81DB4-D3B0-4159-55BD-8F24F2EF3A1B}"/>
              </a:ext>
            </a:extLst>
          </p:cNvPr>
          <p:cNvSpPr txBox="1"/>
          <p:nvPr/>
        </p:nvSpPr>
        <p:spPr>
          <a:xfrm>
            <a:off x="4339479" y="2112579"/>
            <a:ext cx="3545031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US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 Materials and Chemicals (CMC)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CFD5E-6B9C-844B-2B1B-B06858B19771}"/>
              </a:ext>
            </a:extLst>
          </p:cNvPr>
          <p:cNvSpPr txBox="1"/>
          <p:nvPr/>
        </p:nvSpPr>
        <p:spPr>
          <a:xfrm>
            <a:off x="8421036" y="2112579"/>
            <a:ext cx="2496317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Chemicals (PC)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7B8C3-9F22-260D-D72B-257C9DB1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58" y="2748398"/>
            <a:ext cx="3145272" cy="1892586"/>
          </a:xfrm>
          <a:prstGeom prst="rect">
            <a:avLst/>
          </a:prstGeom>
        </p:spPr>
      </p:pic>
      <p:pic>
        <p:nvPicPr>
          <p:cNvPr id="11" name="Picture 10" descr="A pie chart with a blue triangle&#10;&#10;Description automatically generated">
            <a:extLst>
              <a:ext uri="{FF2B5EF4-FFF2-40B4-BE49-F238E27FC236}">
                <a16:creationId xmlns:a16="http://schemas.microsoft.com/office/drawing/2014/main" id="{B3D32B1A-9EFB-0121-601F-36E8A394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58" y="2750474"/>
            <a:ext cx="3145272" cy="1890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16A6D1-5E7D-4F70-FA30-0F9AE6DED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559" y="2748398"/>
            <a:ext cx="3145272" cy="1890510"/>
          </a:xfrm>
          <a:prstGeom prst="rect">
            <a:avLst/>
          </a:prstGeom>
        </p:spPr>
      </p:pic>
      <p:pic>
        <p:nvPicPr>
          <p:cNvPr id="13" name="Picture 12" descr="A train on the tracks&#10;&#10;Description automatically generated">
            <a:extLst>
              <a:ext uri="{FF2B5EF4-FFF2-40B4-BE49-F238E27FC236}">
                <a16:creationId xmlns:a16="http://schemas.microsoft.com/office/drawing/2014/main" id="{35125642-983F-A47C-BC80-538FC8128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787" y="4754913"/>
            <a:ext cx="2338416" cy="1550471"/>
          </a:xfrm>
          <a:prstGeom prst="rect">
            <a:avLst/>
          </a:prstGeom>
        </p:spPr>
      </p:pic>
      <p:pic>
        <p:nvPicPr>
          <p:cNvPr id="2050" name="Picture 2" descr="Utility Pole Materials: Which Is Best? | Polesaver">
            <a:extLst>
              <a:ext uri="{FF2B5EF4-FFF2-40B4-BE49-F238E27FC236}">
                <a16:creationId xmlns:a16="http://schemas.microsoft.com/office/drawing/2014/main" id="{26082E4D-8067-AC90-7408-E68C0A19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61" y="4754912"/>
            <a:ext cx="2507866" cy="15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le of black rocks&#10;&#10;Description automatically generated">
            <a:extLst>
              <a:ext uri="{FF2B5EF4-FFF2-40B4-BE49-F238E27FC236}">
                <a16:creationId xmlns:a16="http://schemas.microsoft.com/office/drawing/2014/main" id="{1735FED3-0A2F-3C34-418D-2E419F4AC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4223" y="4754913"/>
            <a:ext cx="2329943" cy="1550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3C7CB1-3FBE-6925-AC01-B1DB2F77FD44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</p:spTree>
    <p:extLst>
      <p:ext uri="{BB962C8B-B14F-4D97-AF65-F5344CB8AC3E}">
        <p14:creationId xmlns:p14="http://schemas.microsoft.com/office/powerpoint/2010/main" val="17386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5BDF0C-79E5-0890-6160-E8C036A22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7994D63-CAB1-3C0F-EB9F-A2A53BD4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23FB5-4311-CFA0-8143-417F05E3A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21049-7A3F-5FFA-93F8-7FFD03D9C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3A38BB-6CA4-516A-C9EF-67AFE525B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D4B3DF-2EAB-C5CD-80C6-52A1AB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D86F1-86FA-09A1-9696-11A6F07E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Investment Risks and 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90DB9-35E8-A31D-59A4-8865278E5CD0}"/>
              </a:ext>
            </a:extLst>
          </p:cNvPr>
          <p:cNvSpPr txBox="1"/>
          <p:nvPr/>
        </p:nvSpPr>
        <p:spPr>
          <a:xfrm>
            <a:off x="9882909" y="6541814"/>
            <a:ext cx="2296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*University of British Columbia and FRED</a:t>
            </a:r>
          </a:p>
        </p:txBody>
      </p:sp>
      <p:pic>
        <p:nvPicPr>
          <p:cNvPr id="6" name="Picture 5" descr="A table of numbers and letters&#10;&#10;Description automatically generated">
            <a:extLst>
              <a:ext uri="{FF2B5EF4-FFF2-40B4-BE49-F238E27FC236}">
                <a16:creationId xmlns:a16="http://schemas.microsoft.com/office/drawing/2014/main" id="{BF4AC22C-9EFB-7AD2-68CA-4034FAA3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0" y="2061152"/>
            <a:ext cx="2809327" cy="4136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E3BDC-1067-E1C7-6E3C-FACD7278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061152"/>
            <a:ext cx="1914525" cy="201930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1208C6-A7D2-050D-429E-3E6045F6F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59" y="4129446"/>
            <a:ext cx="2341245" cy="207645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A54DDA-729C-ACCA-8DB1-BE770DB49EC1}"/>
              </a:ext>
            </a:extLst>
          </p:cNvPr>
          <p:cNvSpPr txBox="1"/>
          <p:nvPr/>
        </p:nvSpPr>
        <p:spPr>
          <a:xfrm>
            <a:off x="6842391" y="3413345"/>
            <a:ext cx="4925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Trade Weighted Index +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Industrial Production Index =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Housing Starts 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Green Energy / Energy Costs 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Development of coal tar pitch used in graphite coating material for electrical batteries +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2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446FD-E9B0-5524-2F81-0614D825C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6E90957-75CD-3463-A18F-D94105F3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26D3CEC-445D-3C5F-9138-F6AD63256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44465F2-F521-4981-1FD7-2E641DE5F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BFA9F67-7FFF-2FE5-E2FD-634E7A4A9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134D9-9059-9706-856F-AB8BA9E1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Business Description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5C1C8-F2F0-B2AE-9F58-64B5A129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68" y="2733434"/>
            <a:ext cx="4584589" cy="2755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FE28A-F94C-4194-6C0F-1A759AC67A81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3CF691-EA2C-385F-FD49-1DC0DAE9BDFE}"/>
              </a:ext>
            </a:extLst>
          </p:cNvPr>
          <p:cNvSpPr/>
          <p:nvPr/>
        </p:nvSpPr>
        <p:spPr>
          <a:xfrm>
            <a:off x="7416799" y="5632057"/>
            <a:ext cx="3851564" cy="8629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Base Raw Material Extraction and Processing</a:t>
            </a:r>
          </a:p>
          <a:p>
            <a:pPr algn="ctr"/>
            <a:r>
              <a:rPr lang="en-US" sz="1050" dirty="0"/>
              <a:t>1. Coal tar, by-product of steel production.</a:t>
            </a:r>
          </a:p>
          <a:p>
            <a:pPr algn="ctr"/>
            <a:r>
              <a:rPr lang="en-US" sz="1050" dirty="0"/>
              <a:t>2. Scrap copper sourced globally.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44A69D-0FB6-8D27-30A9-CA1C0613052C}"/>
              </a:ext>
            </a:extLst>
          </p:cNvPr>
          <p:cNvSpPr/>
          <p:nvPr/>
        </p:nvSpPr>
        <p:spPr>
          <a:xfrm>
            <a:off x="7416799" y="4431907"/>
            <a:ext cx="3851564" cy="1191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Intermediate Chemical Production</a:t>
            </a:r>
          </a:p>
          <a:p>
            <a:pPr marL="228600" indent="-228600" algn="ctr">
              <a:buAutoNum type="arabicPeriod"/>
            </a:pPr>
            <a:r>
              <a:rPr lang="en-US" sz="1000" dirty="0"/>
              <a:t>Produced from coal tar.</a:t>
            </a:r>
          </a:p>
          <a:p>
            <a:pPr marL="228600" indent="-228600" algn="ctr">
              <a:buAutoNum type="arabicPeriod"/>
            </a:pPr>
            <a:r>
              <a:rPr lang="en-US" sz="1000" dirty="0"/>
              <a:t>Component in aluminum.</a:t>
            </a:r>
          </a:p>
          <a:p>
            <a:pPr marL="228600" indent="-228600" algn="ctr">
              <a:buAutoNum type="arabicPeriod"/>
            </a:pPr>
            <a:r>
              <a:rPr lang="en-US" sz="1000" dirty="0"/>
              <a:t>Intermediate chemicals.</a:t>
            </a:r>
          </a:p>
          <a:p>
            <a:pPr marL="228600" indent="-228600" algn="ctr">
              <a:buAutoNum type="arabicPeriod"/>
            </a:pPr>
            <a:r>
              <a:rPr lang="en-US" sz="1000" dirty="0"/>
              <a:t>Copper based wood preservatives.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2445EE-5D0A-0B9C-A384-2A75CD88FC07}"/>
              </a:ext>
            </a:extLst>
          </p:cNvPr>
          <p:cNvSpPr/>
          <p:nvPr/>
        </p:nvSpPr>
        <p:spPr>
          <a:xfrm>
            <a:off x="7416799" y="3569977"/>
            <a:ext cx="3851564" cy="8614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Treated Wood Product Manufacturing</a:t>
            </a:r>
          </a:p>
          <a:p>
            <a:pPr marL="342900" indent="-342900" algn="ctr">
              <a:buAutoNum type="arabicPeriod"/>
            </a:pPr>
            <a:r>
              <a:rPr lang="en-US" sz="1000" dirty="0"/>
              <a:t>Utilize creosote and copper-based preservatives from CMC and PC.</a:t>
            </a:r>
          </a:p>
          <a:p>
            <a:pPr marL="342900" indent="-342900" algn="ctr">
              <a:buAutoNum type="arabicPeriod"/>
            </a:pPr>
            <a:r>
              <a:rPr lang="en-US" sz="1000" dirty="0"/>
              <a:t>Produce steel bars to join rails.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C69A5-F291-67FC-34CF-34B4F748C1D6}"/>
              </a:ext>
            </a:extLst>
          </p:cNvPr>
          <p:cNvSpPr/>
          <p:nvPr/>
        </p:nvSpPr>
        <p:spPr>
          <a:xfrm>
            <a:off x="7416799" y="1881614"/>
            <a:ext cx="3851564" cy="16893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Final Products and Services Delivery and End-Market</a:t>
            </a:r>
          </a:p>
          <a:p>
            <a:pPr marL="228600" indent="-228600" algn="ctr">
              <a:buAutoNum type="arabicPeriod"/>
            </a:pPr>
            <a:r>
              <a:rPr lang="en-US" sz="1000" dirty="0"/>
              <a:t>Treated crossties, switch ties, and various products for railroads.</a:t>
            </a:r>
          </a:p>
          <a:p>
            <a:pPr marL="228600" indent="-228600" algn="ctr">
              <a:buAutoNum type="arabicPeriod"/>
            </a:pPr>
            <a:r>
              <a:rPr lang="en-US" sz="1000" dirty="0"/>
              <a:t>Utility products in U.S. and Australia.</a:t>
            </a:r>
          </a:p>
          <a:p>
            <a:pPr marL="228600" indent="-228600" algn="ctr">
              <a:buAutoNum type="arabicPeriod"/>
            </a:pPr>
            <a:r>
              <a:rPr lang="en-US" sz="1000" dirty="0"/>
              <a:t>Engineering, design, repair, and inspection for railroads.</a:t>
            </a:r>
          </a:p>
          <a:p>
            <a:pPr marL="228600" indent="-228600" algn="ctr">
              <a:buAutoNum type="arabicPeriod"/>
            </a:pPr>
            <a:r>
              <a:rPr lang="en-US" sz="1000" dirty="0"/>
              <a:t>Direct sales through long-term contracts.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47A1161-2AA5-0835-43D1-45874EAD1F0C}"/>
              </a:ext>
            </a:extLst>
          </p:cNvPr>
          <p:cNvSpPr/>
          <p:nvPr/>
        </p:nvSpPr>
        <p:spPr>
          <a:xfrm rot="10800000">
            <a:off x="11049962" y="1728023"/>
            <a:ext cx="680219" cy="476645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6463DC-BA84-5DB7-8FB2-09C2E60FB5C5}"/>
              </a:ext>
            </a:extLst>
          </p:cNvPr>
          <p:cNvSpPr txBox="1"/>
          <p:nvPr/>
        </p:nvSpPr>
        <p:spPr>
          <a:xfrm rot="5400000">
            <a:off x="9869264" y="3926584"/>
            <a:ext cx="304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Intensely Vertically Integrated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12133C-1A91-57A6-C173-58E6DF52B794}"/>
              </a:ext>
            </a:extLst>
          </p:cNvPr>
          <p:cNvSpPr txBox="1"/>
          <p:nvPr/>
        </p:nvSpPr>
        <p:spPr>
          <a:xfrm>
            <a:off x="5242725" y="5786514"/>
            <a:ext cx="1981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00" dirty="0"/>
              <a:t>Coal Tar Processing (CMC)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Scrap Copper Processing (PC)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51C84-D9A7-2F4F-4917-DCAF49E39EF8}"/>
              </a:ext>
            </a:extLst>
          </p:cNvPr>
          <p:cNvSpPr txBox="1"/>
          <p:nvPr/>
        </p:nvSpPr>
        <p:spPr>
          <a:xfrm>
            <a:off x="5242725" y="4519820"/>
            <a:ext cx="1981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00" dirty="0"/>
              <a:t>Creosote (CMC)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Carbon Pitch (CMC)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Naphthalene and Phthalic Anhydride (CMC)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Copper-Based Wood Preservatives (PC)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3D5D3E-2540-88F1-BBC2-5568637D5E9D}"/>
              </a:ext>
            </a:extLst>
          </p:cNvPr>
          <p:cNvSpPr txBox="1"/>
          <p:nvPr/>
        </p:nvSpPr>
        <p:spPr>
          <a:xfrm>
            <a:off x="5242725" y="3646753"/>
            <a:ext cx="1981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00" dirty="0"/>
              <a:t>Wood Crossties and Utility Poles Treatment (RUPS)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Rail Joint Bars Manufacturing (RUPS)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649F8B-1032-B930-FFC8-1EF37A862B28}"/>
              </a:ext>
            </a:extLst>
          </p:cNvPr>
          <p:cNvSpPr txBox="1"/>
          <p:nvPr/>
        </p:nvSpPr>
        <p:spPr>
          <a:xfrm>
            <a:off x="5242725" y="1987648"/>
            <a:ext cx="1981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00" dirty="0"/>
              <a:t>Railroad Products and Services (RUPS)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Utility Products and Services (RUPS)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Engineering and Maintenance Services (RUPS)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Direct Sales to Railroads and Utilities</a:t>
            </a:r>
          </a:p>
        </p:txBody>
      </p:sp>
    </p:spTree>
    <p:extLst>
      <p:ext uri="{BB962C8B-B14F-4D97-AF65-F5344CB8AC3E}">
        <p14:creationId xmlns:p14="http://schemas.microsoft.com/office/powerpoint/2010/main" val="71500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CC0E3-79EC-9060-EF71-21A53B047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4299A6A-CA7A-ABC9-B7FA-0CEF32A47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8DBCD0-0506-A8B9-9811-795504958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7CEBCC6-4D18-A749-7672-FEFA2E1E9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FE5C7C0-E75E-5428-FCAB-70FD896FD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E1D309-B670-2748-A3A5-8D6D547F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Industry Overview &amp; Competitive Positioning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5E1BF-2293-B8B2-5C11-E701D3A44415}"/>
              </a:ext>
            </a:extLst>
          </p:cNvPr>
          <p:cNvSpPr txBox="1"/>
          <p:nvPr/>
        </p:nvSpPr>
        <p:spPr>
          <a:xfrm>
            <a:off x="1489469" y="1822628"/>
            <a:ext cx="3161370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US" sz="158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Wood Product Manufacturing (PC and RUPS)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2E5C2-0D98-A8FF-7C61-C7AB8085708F}"/>
              </a:ext>
            </a:extLst>
          </p:cNvPr>
          <p:cNvSpPr txBox="1"/>
          <p:nvPr/>
        </p:nvSpPr>
        <p:spPr>
          <a:xfrm>
            <a:off x="7873686" y="1839008"/>
            <a:ext cx="2496317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US" sz="1584" dirty="0"/>
              <a:t>Inorganic Chemical Manufacturing (CMC)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468DB1-C0D4-1CA0-F4DE-ADDCB6E7E0A6}"/>
              </a:ext>
            </a:extLst>
          </p:cNvPr>
          <p:cNvSpPr txBox="1"/>
          <p:nvPr/>
        </p:nvSpPr>
        <p:spPr>
          <a:xfrm>
            <a:off x="9781309" y="6541814"/>
            <a:ext cx="2397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 / Deloitte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D7465-BFEC-65AE-60C4-66B550A4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3" y="2498910"/>
            <a:ext cx="5934903" cy="1648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2A9511-583A-B5E7-26F3-EF819EC55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48" y="4856240"/>
            <a:ext cx="5934903" cy="1819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7D7E8C-C715-6A7D-09A5-65FB8912197A}"/>
              </a:ext>
            </a:extLst>
          </p:cNvPr>
          <p:cNvSpPr txBox="1"/>
          <p:nvPr/>
        </p:nvSpPr>
        <p:spPr>
          <a:xfrm>
            <a:off x="4323483" y="4204387"/>
            <a:ext cx="3545031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US" sz="158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Organic Chemical Manufacturing (CMC and PC)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E2FC36-CC97-C618-B0FE-09C06A166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394" y="2759832"/>
            <a:ext cx="5934903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9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DD3DC-2EBF-78D4-32C5-8F4901F10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84AA54-4C5F-6462-953F-4365A6585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CF4BDF3-211E-4D29-FCFD-ED8BACEC1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AFD9928-93AF-9569-D3DB-5E96A410C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DB1E45A3-C8E6-6B77-9B49-3761BBDFC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49D59B-44C9-C083-B4E1-A885EC43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Industry Overview &amp; Competitive Positioning (Continued)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041D45-8FEC-F1A6-A42B-C4E96A284131}"/>
              </a:ext>
            </a:extLst>
          </p:cNvPr>
          <p:cNvSpPr txBox="1"/>
          <p:nvPr/>
        </p:nvSpPr>
        <p:spPr>
          <a:xfrm>
            <a:off x="11415620" y="6509135"/>
            <a:ext cx="702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*Deloitte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03CBA-582A-1042-3A36-840EAE1D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7" y="1770129"/>
            <a:ext cx="5913633" cy="2578832"/>
          </a:xfrm>
          <a:prstGeom prst="rect">
            <a:avLst/>
          </a:prstGeom>
        </p:spPr>
      </p:pic>
      <p:pic>
        <p:nvPicPr>
          <p:cNvPr id="4" name="Picture 3" descr="A graph of a graph showing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B236FA00-2395-CE7B-B500-C25854833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74" y="2798262"/>
            <a:ext cx="5924550" cy="3101398"/>
          </a:xfrm>
          <a:prstGeom prst="rect">
            <a:avLst/>
          </a:prstGeom>
        </p:spPr>
      </p:pic>
      <p:pic>
        <p:nvPicPr>
          <p:cNvPr id="10" name="Picture 9" descr="A graph with black and white lines and dots&#10;&#10;Description automatically generated">
            <a:extLst>
              <a:ext uri="{FF2B5EF4-FFF2-40B4-BE49-F238E27FC236}">
                <a16:creationId xmlns:a16="http://schemas.microsoft.com/office/drawing/2014/main" id="{4121B894-4464-7115-AB86-CAC591AA5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38" y="4307431"/>
            <a:ext cx="503809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C79DD-92BF-4EB5-86AC-831470F5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Investment Summary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073022-C0AC-925B-5367-8C1DD1301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48" y="2910300"/>
            <a:ext cx="5131088" cy="2539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30C6F-9AB1-8769-46BA-2275A38DA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940372"/>
            <a:ext cx="5131087" cy="2552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113107-FB47-8BFF-D970-83FA6D8430F5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</p:spTree>
    <p:extLst>
      <p:ext uri="{BB962C8B-B14F-4D97-AF65-F5344CB8AC3E}">
        <p14:creationId xmlns:p14="http://schemas.microsoft.com/office/powerpoint/2010/main" val="240062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tall tower&#10;&#10;Description automatically generated">
            <a:extLst>
              <a:ext uri="{FF2B5EF4-FFF2-40B4-BE49-F238E27FC236}">
                <a16:creationId xmlns:a16="http://schemas.microsoft.com/office/drawing/2014/main" id="{33144E35-3C9A-0EFA-CD72-A0A97E4B6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5" y="334988"/>
            <a:ext cx="4438801" cy="2466581"/>
          </a:xfrm>
          <a:prstGeom prst="rect">
            <a:avLst/>
          </a:prstGeom>
          <a:noFill/>
        </p:spPr>
      </p:pic>
      <p:pic>
        <p:nvPicPr>
          <p:cNvPr id="5" name="Picture 4" descr="A screen shot of a graph&#10;&#10;Description automatically generated">
            <a:extLst>
              <a:ext uri="{FF2B5EF4-FFF2-40B4-BE49-F238E27FC236}">
                <a16:creationId xmlns:a16="http://schemas.microsoft.com/office/drawing/2014/main" id="{829AA727-82E0-3319-B7B0-E93887EC3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15" y="286326"/>
            <a:ext cx="4434885" cy="256390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06311-8F7A-1604-F720-C934F10B0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489" y="6038236"/>
            <a:ext cx="5735493" cy="60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3C86C-5536-8FEF-50A3-A30203A8F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489" y="5223978"/>
            <a:ext cx="5735493" cy="600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6A44D2-DA9D-BA48-2A83-8E8CF1188A7F}"/>
              </a:ext>
            </a:extLst>
          </p:cNvPr>
          <p:cNvSpPr txBox="1"/>
          <p:nvPr/>
        </p:nvSpPr>
        <p:spPr>
          <a:xfrm>
            <a:off x="3920171" y="111020"/>
            <a:ext cx="46102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Monte Carlo Empirical (10,000 Iterations):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u="sng" dirty="0"/>
              <a:t>Daily (Conditional) Value at Risk</a:t>
            </a:r>
          </a:p>
          <a:p>
            <a:pPr algn="ctr"/>
            <a:r>
              <a:rPr lang="en-US" sz="1200" dirty="0"/>
              <a:t>Long Term </a:t>
            </a:r>
            <a:r>
              <a:rPr lang="en-US" sz="1200" dirty="0" err="1"/>
              <a:t>VaR</a:t>
            </a:r>
            <a:r>
              <a:rPr lang="en-US" sz="1200" dirty="0"/>
              <a:t>: 6.85% ($3.46)</a:t>
            </a:r>
          </a:p>
          <a:p>
            <a:pPr algn="ctr"/>
            <a:r>
              <a:rPr lang="en-US" sz="1200" dirty="0"/>
              <a:t>Long Term </a:t>
            </a:r>
            <a:r>
              <a:rPr lang="en-US" sz="1200" dirty="0" err="1"/>
              <a:t>CVaR</a:t>
            </a:r>
            <a:r>
              <a:rPr lang="en-US" sz="1200" dirty="0"/>
              <a:t>: 9.53% ($4.82)</a:t>
            </a:r>
          </a:p>
          <a:p>
            <a:pPr algn="ctr"/>
            <a:r>
              <a:rPr lang="en-US" sz="1200" dirty="0"/>
              <a:t>Short Term </a:t>
            </a:r>
            <a:r>
              <a:rPr lang="en-US" sz="1200" dirty="0" err="1"/>
              <a:t>VaR</a:t>
            </a:r>
            <a:r>
              <a:rPr lang="en-US" sz="1200" dirty="0"/>
              <a:t>: 6.97% ($3.53)</a:t>
            </a:r>
          </a:p>
          <a:p>
            <a:pPr algn="ctr"/>
            <a:r>
              <a:rPr lang="en-US" sz="1200" dirty="0"/>
              <a:t>Short Term </a:t>
            </a:r>
            <a:r>
              <a:rPr lang="en-US" sz="1200" dirty="0" err="1"/>
              <a:t>CVaR</a:t>
            </a:r>
            <a:r>
              <a:rPr lang="en-US" sz="1200" dirty="0"/>
              <a:t>: 7.96% ($4.03)</a:t>
            </a:r>
          </a:p>
          <a:p>
            <a:pPr algn="ctr"/>
            <a:endParaRPr lang="en-US" sz="1600" dirty="0"/>
          </a:p>
          <a:p>
            <a:pPr algn="ctr"/>
            <a:r>
              <a:rPr lang="en-US" sz="1400" b="1" u="sng" dirty="0"/>
              <a:t>KOP vs. SPX</a:t>
            </a:r>
          </a:p>
          <a:p>
            <a:pPr algn="ctr"/>
            <a:r>
              <a:rPr lang="en-US" sz="1200" dirty="0"/>
              <a:t>Long Term Log Norm Beta: 1.59</a:t>
            </a:r>
          </a:p>
          <a:p>
            <a:pPr algn="ctr"/>
            <a:r>
              <a:rPr lang="en-US" sz="1200" dirty="0"/>
              <a:t>Short Term Daily Beta: 1.30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1 Year Annualized Sharp: 1.29</a:t>
            </a:r>
          </a:p>
          <a:p>
            <a:pPr algn="ctr"/>
            <a:r>
              <a:rPr lang="en-US" sz="1200" dirty="0"/>
              <a:t>5 Year Annualized Sharp: 0.23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u="sng" dirty="0"/>
              <a:t>MAR = Rf</a:t>
            </a:r>
          </a:p>
          <a:p>
            <a:pPr algn="ctr"/>
            <a:r>
              <a:rPr lang="en-US" sz="1200" dirty="0"/>
              <a:t>1 Year </a:t>
            </a:r>
            <a:r>
              <a:rPr lang="en-US" sz="1200" dirty="0" err="1"/>
              <a:t>Sortino</a:t>
            </a:r>
            <a:r>
              <a:rPr lang="en-US" sz="1200" dirty="0"/>
              <a:t> Ratio: 2.00</a:t>
            </a:r>
          </a:p>
          <a:p>
            <a:pPr algn="ctr"/>
            <a:r>
              <a:rPr lang="en-US" sz="1200" dirty="0"/>
              <a:t>5 Year </a:t>
            </a:r>
            <a:r>
              <a:rPr lang="en-US" sz="1200" dirty="0" err="1"/>
              <a:t>Sortino</a:t>
            </a:r>
            <a:r>
              <a:rPr lang="en-US" sz="1200" dirty="0"/>
              <a:t> Ratio: 0.32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1 Year Treynor: 2.22%</a:t>
            </a:r>
          </a:p>
          <a:p>
            <a:pPr algn="ctr"/>
            <a:r>
              <a:rPr lang="en-US" sz="1200" dirty="0"/>
              <a:t>5 Year Treynor: 0.51%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1 Year Annualized Alpha: 20.01%</a:t>
            </a:r>
          </a:p>
          <a:p>
            <a:pPr algn="ctr"/>
            <a:r>
              <a:rPr lang="en-US" sz="1200" dirty="0"/>
              <a:t>5 Year Annualized Alpha: -5.73%</a:t>
            </a:r>
            <a:endParaRPr lang="en-US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02124C-77D5-DE0F-01BF-6626713D6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18" y="3104536"/>
            <a:ext cx="1847850" cy="2933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69B639-A96E-0717-F94E-685E7EB58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036" y="3104536"/>
            <a:ext cx="1847850" cy="1381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4DB74C-94EA-EAEB-41B7-630F9F138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192" y="3204548"/>
            <a:ext cx="1847850" cy="25622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6B00D1-C6BA-22DB-0144-4FB8C8587796}"/>
              </a:ext>
            </a:extLst>
          </p:cNvPr>
          <p:cNvSpPr txBox="1"/>
          <p:nvPr/>
        </p:nvSpPr>
        <p:spPr>
          <a:xfrm>
            <a:off x="9864436" y="6541814"/>
            <a:ext cx="2314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 / Python</a:t>
            </a:r>
          </a:p>
        </p:txBody>
      </p:sp>
    </p:spTree>
    <p:extLst>
      <p:ext uri="{BB962C8B-B14F-4D97-AF65-F5344CB8AC3E}">
        <p14:creationId xmlns:p14="http://schemas.microsoft.com/office/powerpoint/2010/main" val="316665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A2B7B-639C-FEA3-72E7-F2CAC997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Valuation: Blended Average</a:t>
            </a:r>
          </a:p>
        </p:txBody>
      </p:sp>
      <p:pic>
        <p:nvPicPr>
          <p:cNvPr id="4" name="Picture 3" descr="Output image">
            <a:extLst>
              <a:ext uri="{FF2B5EF4-FFF2-40B4-BE49-F238E27FC236}">
                <a16:creationId xmlns:a16="http://schemas.microsoft.com/office/drawing/2014/main" id="{A17EEBDE-DF19-7569-9170-EE687D1C3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559" y="1966293"/>
            <a:ext cx="8520881" cy="445216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1E1E3F-CE3F-0230-28C6-5FCA34B6704F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</p:spTree>
    <p:extLst>
      <p:ext uri="{BB962C8B-B14F-4D97-AF65-F5344CB8AC3E}">
        <p14:creationId xmlns:p14="http://schemas.microsoft.com/office/powerpoint/2010/main" val="400036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BD45AC-1B0E-BA9E-C6DF-671619674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C767F-CBEB-223D-A83C-2EEF1EFE6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FACD2D-2563-D2A6-40A2-A928A98D3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A09CD7-E899-6E6A-4D5F-3F0F52275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B61F5-1E27-3289-09DB-DD950058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3DA50-A886-8825-86D1-61931B82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Valuation: Historical Analysis of Key Growth Rates to Generate Sustainable and Expected Growth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34100-D1FB-D1CB-0FA1-457C51848F44}"/>
              </a:ext>
            </a:extLst>
          </p:cNvPr>
          <p:cNvSpPr txBox="1"/>
          <p:nvPr/>
        </p:nvSpPr>
        <p:spPr>
          <a:xfrm>
            <a:off x="10291082" y="6541814"/>
            <a:ext cx="188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*Company Data / Team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FC3CC-9374-829D-3281-BB981450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8" y="3115997"/>
            <a:ext cx="5313420" cy="2199165"/>
          </a:xfrm>
          <a:prstGeom prst="rect">
            <a:avLst/>
          </a:prstGeom>
        </p:spPr>
      </p:pic>
      <p:pic>
        <p:nvPicPr>
          <p:cNvPr id="7" name="Picture 6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A91A14CD-71E7-DCEC-C54A-40651CB27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88" y="3002282"/>
            <a:ext cx="3806422" cy="2417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9A67D1-FE02-F3F1-C599-0B0F6C0DBF3A}"/>
              </a:ext>
            </a:extLst>
          </p:cNvPr>
          <p:cNvSpPr/>
          <p:nvPr/>
        </p:nvSpPr>
        <p:spPr>
          <a:xfrm>
            <a:off x="1287658" y="1882912"/>
            <a:ext cx="2475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Reported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1C61D4-8E87-9283-F46B-14F11039E2BB}"/>
              </a:ext>
            </a:extLst>
          </p:cNvPr>
          <p:cNvSpPr/>
          <p:nvPr/>
        </p:nvSpPr>
        <p:spPr>
          <a:xfrm>
            <a:off x="5132781" y="1882913"/>
            <a:ext cx="2364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Reclassified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F591B-C1B3-4A52-AE43-AF03C77D7970}"/>
              </a:ext>
            </a:extLst>
          </p:cNvPr>
          <p:cNvSpPr/>
          <p:nvPr/>
        </p:nvSpPr>
        <p:spPr>
          <a:xfrm>
            <a:off x="8867425" y="1882911"/>
            <a:ext cx="1979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Recurring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302FE21-8375-7930-80B0-CA2337EC1F86}"/>
              </a:ext>
            </a:extLst>
          </p:cNvPr>
          <p:cNvSpPr/>
          <p:nvPr/>
        </p:nvSpPr>
        <p:spPr>
          <a:xfrm>
            <a:off x="3879273" y="1976582"/>
            <a:ext cx="1171144" cy="5526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C22E258-CBD4-726F-2D2B-D0D0781E661E}"/>
              </a:ext>
            </a:extLst>
          </p:cNvPr>
          <p:cNvSpPr/>
          <p:nvPr/>
        </p:nvSpPr>
        <p:spPr>
          <a:xfrm>
            <a:off x="7552068" y="1976582"/>
            <a:ext cx="1171144" cy="5526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0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829</Words>
  <Application>Microsoft Office PowerPoint</Application>
  <PresentationFormat>Widescreen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Business Description</vt:lpstr>
      <vt:lpstr>Business Description (Continued)</vt:lpstr>
      <vt:lpstr>Industry Overview &amp; Competitive Positioning</vt:lpstr>
      <vt:lpstr>Industry Overview &amp; Competitive Positioning (Continued)</vt:lpstr>
      <vt:lpstr>Investment Summary</vt:lpstr>
      <vt:lpstr>PowerPoint Presentation</vt:lpstr>
      <vt:lpstr>Valuation: Blended Average</vt:lpstr>
      <vt:lpstr>Valuation: Historical Analysis of Key Growth Rates to Generate Sustainable and Expected Growth</vt:lpstr>
      <vt:lpstr>Valuation: EBITDA DCF (5 Year Terminal)</vt:lpstr>
      <vt:lpstr>Valuation: EV / EBITDA, P/E, and Lynch-Graham</vt:lpstr>
      <vt:lpstr>Valuation: Projected Financial Statements</vt:lpstr>
      <vt:lpstr>Financial Statement Analysis of Recurring Data: Top Line and Value Added</vt:lpstr>
      <vt:lpstr>Financial Statement Analysis of Recurring Data: Liquidity, Capital Structure, Solvency, and Financial Flexibility</vt:lpstr>
      <vt:lpstr>Financial Statement Analysis of Recurring Data: Profitability, Efficiency, and Effectiveness</vt:lpstr>
      <vt:lpstr>Financial Statement Analysis of Recurring Data: Channel Stuffing / Top Line Flexibility</vt:lpstr>
      <vt:lpstr>ESG: Environmental</vt:lpstr>
      <vt:lpstr>ESG: Social</vt:lpstr>
      <vt:lpstr>ESG: Governance</vt:lpstr>
      <vt:lpstr>Investment Risks and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Curtis</dc:creator>
  <cp:lastModifiedBy>Eric Curtis</cp:lastModifiedBy>
  <cp:revision>2</cp:revision>
  <dcterms:created xsi:type="dcterms:W3CDTF">2024-02-21T22:31:51Z</dcterms:created>
  <dcterms:modified xsi:type="dcterms:W3CDTF">2024-02-22T11:47:51Z</dcterms:modified>
</cp:coreProperties>
</file>