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6491" autoAdjust="0"/>
  </p:normalViewPr>
  <p:slideViewPr>
    <p:cSldViewPr snapToGrid="0">
      <p:cViewPr varScale="1">
        <p:scale>
          <a:sx n="55" d="100"/>
          <a:sy n="55" d="100"/>
        </p:scale>
        <p:origin x="13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83138-3526-4480-A88D-58CC8DAC9AD5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0E832-74F5-4C7B-95EA-08E1B7F6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75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0E832-74F5-4C7B-95EA-08E1B7F6A0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26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0E832-74F5-4C7B-95EA-08E1B7F6A0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69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0E832-74F5-4C7B-95EA-08E1B7F6A0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93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Amateur Radio Field Day is an annual 24-hour long emergency test for Amateur Radio Operators to demonstrate emergency communication skills and capabilities using emergency power and temporary antennas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0E832-74F5-4C7B-95EA-08E1B7F6A0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8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0E832-74F5-4C7B-95EA-08E1B7F6A0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12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Sen. Barry Goldwater provided communications between overseas Armed Forces Service members and their family members via Ham Radio</a:t>
            </a:r>
          </a:p>
          <a:p>
            <a:pPr marL="171450" indent="-171450">
              <a:buFontTx/>
              <a:buChar char="-"/>
            </a:pPr>
            <a:r>
              <a:rPr lang="en-US" dirty="0"/>
              <a:t>Walter Cronkite of CBS News was a very active Ham – even had Ham radios on his sailboat</a:t>
            </a:r>
          </a:p>
          <a:p>
            <a:pPr marL="171450" indent="-171450">
              <a:buFontTx/>
              <a:buChar char="-"/>
            </a:pPr>
            <a:r>
              <a:rPr lang="en-US" dirty="0"/>
              <a:t>Del Webb was a active ham and supported it in some of his communities such as Sun City West </a:t>
            </a:r>
          </a:p>
          <a:p>
            <a:pPr marL="171450" indent="-171450">
              <a:buFontTx/>
              <a:buChar char="-"/>
            </a:pPr>
            <a:r>
              <a:rPr lang="en-US" dirty="0"/>
              <a:t>Most astronauts earn their Amateur Radio license so that they can communicate from the Space Station with other Amateur operators</a:t>
            </a:r>
          </a:p>
          <a:p>
            <a:pPr marL="171450" indent="-171450">
              <a:buFontTx/>
              <a:buChar char="-"/>
            </a:pPr>
            <a:r>
              <a:rPr lang="en-US" dirty="0"/>
              <a:t>Space Station Ham operators routinely contact schools via Ham Radio to provide aerospace educational sessions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0E832-74F5-4C7B-95EA-08E1B7F6A0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72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Local hams are closely tied to the nearby Banner Hospitals to provide emergency comms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have a Ham repeater transmitter installed on top of Banner Del Webb Hospital</a:t>
            </a:r>
          </a:p>
          <a:p>
            <a:pPr marL="171450" indent="-171450">
              <a:buFontTx/>
              <a:buChar char="-"/>
            </a:pPr>
            <a:r>
              <a:rPr lang="en-US" dirty="0"/>
              <a:t>Some local Hams are officially certified as Emergency Communicators  (</a:t>
            </a:r>
            <a:r>
              <a:rPr lang="en-US" dirty="0" err="1"/>
              <a:t>EmComm</a:t>
            </a:r>
            <a:r>
              <a:rPr lang="en-US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American Red Cross requested from the ARRL communications support for recent Puerto Rico hurricane – 50 Hams were flown there to provide emergency comms</a:t>
            </a:r>
          </a:p>
          <a:p>
            <a:pPr marL="171450" indent="-171450">
              <a:buFontTx/>
              <a:buChar char="-"/>
            </a:pPr>
            <a:r>
              <a:rPr lang="en-US" dirty="0"/>
              <a:t>ARRL:  American Radio Relay League – the National organization for Amateur Radio 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0E832-74F5-4C7B-95EA-08E1B7F6A0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59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Antennas can be relatively small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0E832-74F5-4C7B-95EA-08E1B7F6A0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05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-Rogue nation could disrupt the power grid via Internet</a:t>
            </a:r>
          </a:p>
          <a:p>
            <a:r>
              <a:rPr lang="en-US" dirty="0"/>
              <a:t>-Terrorist risk especially related to Luke AFB or the Nuclear Power plant</a:t>
            </a:r>
          </a:p>
          <a:p>
            <a:pPr marL="171450" indent="-171450">
              <a:buFontTx/>
              <a:buChar char="-"/>
            </a:pPr>
            <a:r>
              <a:rPr lang="en-US" dirty="0"/>
              <a:t>Hams can operate with emergency power (generators and solar power)</a:t>
            </a:r>
          </a:p>
          <a:p>
            <a:pPr marL="171450" indent="-171450">
              <a:buFontTx/>
              <a:buChar char="-"/>
            </a:pPr>
            <a:r>
              <a:rPr lang="en-US" dirty="0"/>
              <a:t>Hams train year-round for potential emergencies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0E832-74F5-4C7B-95EA-08E1B7F6A0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59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0E832-74F5-4C7B-95EA-08E1B7F6A0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93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Parity Act is part of NDAA (National Defense Appropriates Act) bill and has high probability of passing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National Association of Homeowners Associations (CAI – Community Associations Institute) is onboard with this bill</a:t>
            </a:r>
          </a:p>
          <a:p>
            <a:pPr marL="171450" indent="-171450">
              <a:buFontTx/>
              <a:buChar char="-"/>
            </a:pPr>
            <a:r>
              <a:rPr lang="en-US" dirty="0"/>
              <a:t>HOA’s should get in front of this Bill in order to prevent future potential litigation from individuals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0E832-74F5-4C7B-95EA-08E1B7F6A0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55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0E832-74F5-4C7B-95EA-08E1B7F6A0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79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rrl.org/amateur-radio-parity-act" TargetMode="External"/><Relationship Id="rId3" Type="http://schemas.openxmlformats.org/officeDocument/2006/relationships/image" Target="../media/image21.png"/><Relationship Id="rId7" Type="http://schemas.openxmlformats.org/officeDocument/2006/relationships/hyperlink" Target="https://www.fcc.gov/media/over-air-reception-devices-rul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rl.org/prb-1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C8A84-149D-4C2C-920D-C963B6A81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573795"/>
            <a:ext cx="8689976" cy="2509213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 </a:t>
            </a:r>
            <a:r>
              <a:rPr lang="en-US" b="1" dirty="0">
                <a:solidFill>
                  <a:srgbClr val="0000CC"/>
                </a:solidFill>
                <a:latin typeface="Arial Rounded MT Bold" panose="020F0704030504030204" pitchFamily="34" charset="0"/>
              </a:rPr>
              <a:t>Sun City Grand </a:t>
            </a:r>
            <a:br>
              <a:rPr lang="en-US" b="1" dirty="0">
                <a:solidFill>
                  <a:srgbClr val="0000CC"/>
                </a:solidFill>
              </a:rPr>
            </a:br>
            <a:r>
              <a:rPr lang="en-US" b="1" dirty="0">
                <a:solidFill>
                  <a:srgbClr val="0000CC"/>
                </a:solidFill>
                <a:latin typeface="Arial Rounded MT Bold" panose="020F0704030504030204" pitchFamily="34" charset="0"/>
              </a:rPr>
              <a:t>Amateur Radio</a:t>
            </a:r>
            <a:endParaRPr lang="en-US" dirty="0">
              <a:solidFill>
                <a:srgbClr val="0000CC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C0979D-A8C3-47C9-8F25-CCDCD6551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2530332"/>
            <a:ext cx="8689976" cy="3649735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sz="3300" b="1" dirty="0">
                <a:solidFill>
                  <a:srgbClr val="C00000"/>
                </a:solidFill>
              </a:rPr>
              <a:t>Coming changes in Federal Law regarding antennas</a:t>
            </a:r>
          </a:p>
          <a:p>
            <a:r>
              <a:rPr lang="en-US" sz="3300" b="1" dirty="0">
                <a:solidFill>
                  <a:srgbClr val="C00000"/>
                </a:solidFill>
              </a:rPr>
              <a:t>The amateur radio parity act of 2017</a:t>
            </a:r>
          </a:p>
          <a:p>
            <a:endParaRPr lang="en-US" sz="3300" dirty="0"/>
          </a:p>
          <a:p>
            <a:r>
              <a:rPr lang="en-US" sz="3300" dirty="0"/>
              <a:t> </a:t>
            </a:r>
            <a:r>
              <a:rPr lang="en-US" sz="3300" b="1" dirty="0">
                <a:solidFill>
                  <a:schemeClr val="tx1"/>
                </a:solidFill>
              </a:rPr>
              <a:t>Presentation to Sun City Grand</a:t>
            </a:r>
          </a:p>
          <a:p>
            <a:r>
              <a:rPr lang="en-US" sz="3300" dirty="0">
                <a:solidFill>
                  <a:schemeClr val="tx1"/>
                </a:solidFill>
              </a:rPr>
              <a:t>Architectural Review Committee</a:t>
            </a:r>
          </a:p>
          <a:p>
            <a:r>
              <a:rPr lang="en-US" sz="3400" b="1" dirty="0">
                <a:solidFill>
                  <a:schemeClr val="tx1"/>
                </a:solidFill>
              </a:rPr>
              <a:t>July 6,2018</a:t>
            </a:r>
            <a:endParaRPr lang="en-US" sz="3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BD3466-498A-49BC-B297-704C74855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51" y="435783"/>
            <a:ext cx="971429" cy="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5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DB55F-3AC1-4647-AAE5-F32770826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524" y="246377"/>
            <a:ext cx="10364451" cy="1242181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00CC"/>
                </a:solidFill>
                <a:latin typeface="Arial Rounded MT Bold" panose="020F0704030504030204" pitchFamily="34" charset="0"/>
              </a:rPr>
              <a:t>Proposal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FACCD-A3C1-4731-A639-8F8C9B20A1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1236336"/>
            <a:ext cx="9241382" cy="480295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O</a:t>
            </a:r>
            <a:r>
              <a:rPr lang="en-US" sz="2400" cap="none" dirty="0">
                <a:latin typeface="Arial Rounded MT Bold" panose="020F0704030504030204" pitchFamily="34" charset="0"/>
              </a:rPr>
              <a:t>nce the </a:t>
            </a:r>
            <a:r>
              <a:rPr lang="en-US" sz="2400" cap="none" dirty="0">
                <a:solidFill>
                  <a:srgbClr val="0000CC"/>
                </a:solidFill>
                <a:latin typeface="Arial Rounded MT Bold" panose="020F0704030504030204" pitchFamily="34" charset="0"/>
              </a:rPr>
              <a:t>Amateur Radio Parity Act </a:t>
            </a:r>
            <a:r>
              <a:rPr lang="en-US" sz="2400" cap="none" dirty="0">
                <a:latin typeface="Arial Rounded MT Bold" panose="020F0704030504030204" pitchFamily="34" charset="0"/>
              </a:rPr>
              <a:t>becomes  Federal Law, HOA’s must provide </a:t>
            </a:r>
            <a:r>
              <a:rPr lang="en-US" sz="2400" u="sng" cap="none" dirty="0">
                <a:solidFill>
                  <a:srgbClr val="C00000"/>
                </a:solidFill>
                <a:latin typeface="Arial Rounded MT Bold" panose="020F0704030504030204" pitchFamily="34" charset="0"/>
              </a:rPr>
              <a:t>written rules </a:t>
            </a:r>
            <a:r>
              <a:rPr lang="en-US" sz="2400" cap="none" dirty="0">
                <a:latin typeface="Arial Rounded MT Bold" panose="020F0704030504030204" pitchFamily="34" charset="0"/>
              </a:rPr>
              <a:t>regarding the </a:t>
            </a:r>
            <a:r>
              <a:rPr lang="en-US" sz="2400" u="sng" cap="none" dirty="0">
                <a:latin typeface="Arial Rounded MT Bold" panose="020F0704030504030204" pitchFamily="34" charset="0"/>
              </a:rPr>
              <a:t>height</a:t>
            </a:r>
            <a:r>
              <a:rPr lang="en-US" sz="2400" cap="none" dirty="0">
                <a:latin typeface="Arial Rounded MT Bold" panose="020F0704030504030204" pitchFamily="34" charset="0"/>
              </a:rPr>
              <a:t>, </a:t>
            </a:r>
            <a:r>
              <a:rPr lang="en-US" sz="2400" u="sng" cap="none" dirty="0">
                <a:latin typeface="Arial Rounded MT Bold" panose="020F0704030504030204" pitchFamily="34" charset="0"/>
              </a:rPr>
              <a:t>location</a:t>
            </a:r>
            <a:r>
              <a:rPr lang="en-US" sz="2400" cap="none" dirty="0">
                <a:latin typeface="Arial Rounded MT Bold" panose="020F0704030504030204" pitchFamily="34" charset="0"/>
              </a:rPr>
              <a:t>, </a:t>
            </a:r>
            <a:r>
              <a:rPr lang="en-US" sz="2400" u="sng" cap="none" dirty="0">
                <a:latin typeface="Arial Rounded MT Bold" panose="020F0704030504030204" pitchFamily="34" charset="0"/>
              </a:rPr>
              <a:t>size</a:t>
            </a:r>
            <a:r>
              <a:rPr lang="en-US" sz="2400" cap="none" dirty="0">
                <a:latin typeface="Arial Rounded MT Bold" panose="020F0704030504030204" pitchFamily="34" charset="0"/>
              </a:rPr>
              <a:t>, </a:t>
            </a:r>
            <a:r>
              <a:rPr lang="en-US" sz="2400" u="sng" cap="none" dirty="0">
                <a:latin typeface="Arial Rounded MT Bold" panose="020F0704030504030204" pitchFamily="34" charset="0"/>
              </a:rPr>
              <a:t>aesthetic impact </a:t>
            </a:r>
            <a:r>
              <a:rPr lang="en-US" sz="2400" cap="none" dirty="0">
                <a:latin typeface="Arial Rounded MT Bold" panose="020F0704030504030204" pitchFamily="34" charset="0"/>
              </a:rPr>
              <a:t>and </a:t>
            </a:r>
            <a:r>
              <a:rPr lang="en-US" sz="2400" u="sng" cap="none" dirty="0">
                <a:latin typeface="Arial Rounded MT Bold" panose="020F0704030504030204" pitchFamily="34" charset="0"/>
              </a:rPr>
              <a:t>installation requirements</a:t>
            </a:r>
            <a:r>
              <a:rPr lang="en-US" sz="2400" cap="none" dirty="0">
                <a:latin typeface="Arial Rounded MT Bold" panose="020F0704030504030204" pitchFamily="34" charset="0"/>
              </a:rPr>
              <a:t>  of “effective” antennas for Amateur Radio Operators.</a:t>
            </a:r>
          </a:p>
          <a:p>
            <a:r>
              <a:rPr lang="en-US" sz="2400" cap="none" dirty="0">
                <a:latin typeface="Arial Rounded MT Bold" panose="020F0704030504030204" pitchFamily="34" charset="0"/>
              </a:rPr>
              <a:t>Our group of Amateur Radio Operators, here in Sun City Grand, can </a:t>
            </a:r>
            <a:r>
              <a:rPr lang="en-US" sz="2400" cap="none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provide guidance</a:t>
            </a:r>
            <a:r>
              <a:rPr lang="en-US" sz="2400" cap="none" dirty="0">
                <a:latin typeface="Arial Rounded MT Bold" panose="020F0704030504030204" pitchFamily="34" charset="0"/>
              </a:rPr>
              <a:t>.  We are NOT advocating large towers or unsightly antennas, which would detract from our property values.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017AA2B-8B39-41B2-AF22-E340D4D02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5781" y="426812"/>
            <a:ext cx="971429" cy="8095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7B2054-E194-4420-B2B7-91BDE7FDF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9733" y="2155961"/>
            <a:ext cx="1744752" cy="273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05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1F843-F013-43AC-8278-97B04A7ED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02" y="385238"/>
            <a:ext cx="10364451" cy="1596177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00CC"/>
                </a:solidFill>
                <a:latin typeface="Arial Rounded MT Bold" panose="020F0704030504030204" pitchFamily="34" charset="0"/>
              </a:rPr>
              <a:t>Summary</a:t>
            </a:r>
            <a:endParaRPr lang="en-US" dirty="0">
              <a:solidFill>
                <a:srgbClr val="0000CC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22525-1AE2-4F18-93FB-870359B6A1D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1532205"/>
            <a:ext cx="11079443" cy="5325795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Amateur radio </a:t>
            </a:r>
            <a:r>
              <a:rPr lang="en-US" sz="2400" dirty="0">
                <a:latin typeface="Arial Rounded MT Bold" panose="020F0704030504030204" pitchFamily="34" charset="0"/>
              </a:rPr>
              <a:t>–</a:t>
            </a:r>
            <a:r>
              <a:rPr lang="en-US" sz="2400" cap="none" dirty="0">
                <a:latin typeface="Arial Rounded MT Bold" panose="020F0704030504030204" pitchFamily="34" charset="0"/>
              </a:rPr>
              <a:t> can serve the community as a resource for emergency communication.</a:t>
            </a:r>
          </a:p>
          <a:p>
            <a:r>
              <a:rPr lang="en-US" sz="2400" cap="none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AMATEUR RADIO </a:t>
            </a:r>
            <a:r>
              <a:rPr lang="en-US" sz="2400" cap="none" dirty="0">
                <a:latin typeface="Arial Rounded MT Bold" panose="020F0704030504030204" pitchFamily="34" charset="0"/>
              </a:rPr>
              <a:t>– can provide guidance to the ARC and the SCG Board members in revising the </a:t>
            </a:r>
            <a:r>
              <a:rPr lang="en-US" sz="2400" u="sng" cap="none" dirty="0">
                <a:solidFill>
                  <a:srgbClr val="C00000"/>
                </a:solidFill>
                <a:latin typeface="Arial Rounded MT Bold" panose="020F0704030504030204" pitchFamily="34" charset="0"/>
              </a:rPr>
              <a:t>Design Guidelines</a:t>
            </a:r>
            <a:r>
              <a:rPr lang="en-US" sz="2400" cap="none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cap="none" dirty="0">
                <a:latin typeface="Arial Rounded MT Bold" panose="020F0704030504030204" pitchFamily="34" charset="0"/>
              </a:rPr>
              <a:t>to include Amateur Radio antennas and comply with the </a:t>
            </a:r>
            <a:r>
              <a:rPr lang="en-US" sz="2400" cap="none" dirty="0">
                <a:solidFill>
                  <a:srgbClr val="0070C0"/>
                </a:solidFill>
                <a:latin typeface="Arial Rounded MT Bold" panose="020F0704030504030204" pitchFamily="34" charset="0"/>
              </a:rPr>
              <a:t>Amateur Radio Parity Act.</a:t>
            </a:r>
          </a:p>
          <a:p>
            <a:r>
              <a:rPr lang="en-US" sz="2400" cap="none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AMATEUR RADIO </a:t>
            </a:r>
            <a:r>
              <a:rPr lang="en-US" sz="2400" cap="none" dirty="0">
                <a:latin typeface="Arial Rounded MT Bold" panose="020F0704030504030204" pitchFamily="34" charset="0"/>
              </a:rPr>
              <a:t>– can support the SCG Board in educating the community regarding compliance with upcoming Federal Law, while considering aesthetics of the community.</a:t>
            </a:r>
          </a:p>
          <a:p>
            <a:r>
              <a:rPr lang="en-US" sz="2400" cap="none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AMATEUR RADIO </a:t>
            </a:r>
            <a:r>
              <a:rPr lang="en-US" sz="2400" cap="none" dirty="0">
                <a:latin typeface="Arial Rounded MT Bold" panose="020F0704030504030204" pitchFamily="34" charset="0"/>
              </a:rPr>
              <a:t>– can “self-police”, to assure that current and future Amateur Radio Operators remain within the compliance structure.</a:t>
            </a:r>
          </a:p>
        </p:txBody>
      </p:sp>
      <p:pic>
        <p:nvPicPr>
          <p:cNvPr id="5" name="Picture 4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F3383943-5750-4DEF-A302-B56678BF1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8578" y="373803"/>
            <a:ext cx="971429" cy="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0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1210F8D-F7F2-47FC-91CB-247E361A5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Two people looking at the camera&#10;&#10;Description generated with high confidence">
            <a:extLst>
              <a:ext uri="{FF2B5EF4-FFF2-40B4-BE49-F238E27FC236}">
                <a16:creationId xmlns:a16="http://schemas.microsoft.com/office/drawing/2014/main" id="{2C7C5693-9CCB-4607-AFBB-18E8CDA77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08" y="618518"/>
            <a:ext cx="5278246" cy="5172682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1509D60-00A2-43CB-85EE-55A4E714B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0503F254-606D-40F1-9FB8-444207F3C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2285" y="358208"/>
            <a:ext cx="971429" cy="8095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2D2C87-E9B9-4A29-9ADF-BFEB847C2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1086034"/>
            <a:ext cx="4860494" cy="1596177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00CC"/>
                </a:solidFill>
                <a:latin typeface="Arial Rounded MT Bold" panose="020F0704030504030204" pitchFamily="34" charset="0"/>
              </a:rPr>
              <a:t>questionS</a:t>
            </a:r>
            <a:r>
              <a:rPr lang="en-US" b="1" dirty="0">
                <a:solidFill>
                  <a:srgbClr val="0000CC"/>
                </a:solidFill>
                <a:latin typeface="Arial Rounded MT Bold" panose="020F0704030504030204" pitchFamily="34" charset="0"/>
              </a:rPr>
              <a:t> ?  We are here to help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A94DC7-9697-401F-97DA-8AC0C50EC3F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18026" y="2497481"/>
            <a:ext cx="4860201" cy="342410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800" b="1" dirty="0"/>
              <a:t>Helpful Resources for your reading enjoyment:</a:t>
            </a:r>
          </a:p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0000CC"/>
                </a:solidFill>
                <a:hlinkClick r:id="rId6"/>
              </a:rPr>
              <a:t>http://www.arrl.org/prb-1  </a:t>
            </a:r>
            <a:r>
              <a:rPr lang="en-US" sz="1800" dirty="0"/>
              <a:t>Link to info on prb-1, from 1985 and still valid.</a:t>
            </a:r>
          </a:p>
          <a:p>
            <a:pPr>
              <a:lnSpc>
                <a:spcPct val="110000"/>
              </a:lnSpc>
            </a:pPr>
            <a:r>
              <a:rPr lang="en-US" sz="1800" b="1" dirty="0">
                <a:hlinkClick r:id="rId7"/>
              </a:rPr>
              <a:t>https://www.fcc.gov/media/</a:t>
            </a:r>
            <a:r>
              <a:rPr lang="en-US" sz="1800" b="1" dirty="0">
                <a:solidFill>
                  <a:srgbClr val="0000CC"/>
                </a:solidFill>
                <a:hlinkClick r:id="rId7"/>
              </a:rPr>
              <a:t>over-air-reception-devices-rule</a:t>
            </a:r>
            <a:r>
              <a:rPr lang="en-US" sz="1800" b="1" dirty="0"/>
              <a:t>  </a:t>
            </a:r>
            <a:r>
              <a:rPr lang="en-US" sz="1800" dirty="0" err="1"/>
              <a:t>otard</a:t>
            </a:r>
            <a:r>
              <a:rPr lang="en-US" sz="1800" dirty="0"/>
              <a:t> rule info.</a:t>
            </a:r>
          </a:p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0000CC"/>
                </a:solidFill>
                <a:hlinkClick r:id="rId8"/>
              </a:rPr>
              <a:t>http://www.arrl.org/amateur-radio-parity-act </a:t>
            </a:r>
            <a:r>
              <a:rPr lang="en-US" sz="1800" dirty="0"/>
              <a:t>amateur radio parity act of 2017</a:t>
            </a:r>
          </a:p>
          <a:p>
            <a:pPr>
              <a:lnSpc>
                <a:spcPct val="110000"/>
              </a:lnSpc>
            </a:pPr>
            <a:endParaRPr lang="en-US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D27817-AC5E-4FB3-8158-0EC6575D1C88}"/>
              </a:ext>
            </a:extLst>
          </p:cNvPr>
          <p:cNvSpPr txBox="1"/>
          <p:nvPr/>
        </p:nvSpPr>
        <p:spPr>
          <a:xfrm>
            <a:off x="817754" y="5916316"/>
            <a:ext cx="527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Surprise City Councilwoman </a:t>
            </a:r>
            <a:r>
              <a:rPr lang="en-US" b="1" dirty="0">
                <a:solidFill>
                  <a:srgbClr val="C00000"/>
                </a:solidFill>
              </a:rPr>
              <a:t>Nancy Hayden</a:t>
            </a:r>
            <a:r>
              <a:rPr lang="en-US" b="1" dirty="0"/>
              <a:t>, enjoys </a:t>
            </a:r>
            <a:r>
              <a:rPr lang="en-US" b="1" dirty="0">
                <a:solidFill>
                  <a:srgbClr val="C00000"/>
                </a:solidFill>
              </a:rPr>
              <a:t>Amateur Radio Field Day </a:t>
            </a:r>
            <a:r>
              <a:rPr lang="en-US" b="1" dirty="0"/>
              <a:t>June 23-24, 2018.</a:t>
            </a:r>
          </a:p>
        </p:txBody>
      </p:sp>
    </p:spTree>
    <p:extLst>
      <p:ext uri="{BB962C8B-B14F-4D97-AF65-F5344CB8AC3E}">
        <p14:creationId xmlns:p14="http://schemas.microsoft.com/office/powerpoint/2010/main" val="272381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4C22D-DFC6-4947-889A-57F1796EC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30281"/>
            <a:ext cx="10364451" cy="1596177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00CC"/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B472E-97F3-43A2-A893-BB87E510886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59927"/>
            <a:ext cx="10800523" cy="496136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T</a:t>
            </a:r>
            <a:r>
              <a:rPr lang="en-US" sz="2800" cap="none" dirty="0">
                <a:latin typeface="Arial Rounded MT Bold" panose="020F0704030504030204" pitchFamily="34" charset="0"/>
              </a:rPr>
              <a:t>here are </a:t>
            </a:r>
            <a:r>
              <a:rPr lang="en-US" sz="2800" dirty="0">
                <a:latin typeface="Arial Rounded MT Bold" panose="020F0704030504030204" pitchFamily="34" charset="0"/>
              </a:rPr>
              <a:t>95 l</a:t>
            </a:r>
            <a:r>
              <a:rPr lang="en-US" sz="2800" cap="none" dirty="0">
                <a:latin typeface="Arial Rounded MT Bold" panose="020F0704030504030204" pitchFamily="34" charset="0"/>
              </a:rPr>
              <a:t>icensed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a</a:t>
            </a:r>
            <a:r>
              <a:rPr lang="en-US" sz="2800" cap="none" dirty="0">
                <a:solidFill>
                  <a:srgbClr val="00B050"/>
                </a:solidFill>
                <a:latin typeface="Arial Rounded MT Bold" panose="020F0704030504030204" pitchFamily="34" charset="0"/>
              </a:rPr>
              <a:t>mateur</a:t>
            </a:r>
            <a:r>
              <a:rPr lang="en-US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r</a:t>
            </a:r>
            <a:r>
              <a:rPr lang="en-US" sz="2800" cap="none" dirty="0">
                <a:solidFill>
                  <a:srgbClr val="00B050"/>
                </a:solidFill>
                <a:latin typeface="Arial Rounded MT Bold" panose="020F0704030504030204" pitchFamily="34" charset="0"/>
              </a:rPr>
              <a:t>adio</a:t>
            </a:r>
            <a:r>
              <a:rPr lang="en-US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o</a:t>
            </a:r>
            <a:r>
              <a:rPr lang="en-US" sz="2800" cap="none" dirty="0">
                <a:solidFill>
                  <a:srgbClr val="00B050"/>
                </a:solidFill>
                <a:latin typeface="Arial Rounded MT Bold" panose="020F0704030504030204" pitchFamily="34" charset="0"/>
              </a:rPr>
              <a:t>perators</a:t>
            </a:r>
            <a:r>
              <a:rPr lang="en-US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cap="none" dirty="0">
                <a:latin typeface="Arial Rounded MT Bold" panose="020F0704030504030204" pitchFamily="34" charset="0"/>
              </a:rPr>
              <a:t>in</a:t>
            </a:r>
            <a:r>
              <a:rPr lang="en-US" sz="2800" dirty="0">
                <a:latin typeface="Arial Rounded MT Bold" panose="020F0704030504030204" pitchFamily="34" charset="0"/>
              </a:rPr>
              <a:t> s</a:t>
            </a:r>
            <a:r>
              <a:rPr lang="en-US" sz="2800" cap="none" dirty="0">
                <a:latin typeface="Arial Rounded MT Bold" panose="020F0704030504030204" pitchFamily="34" charset="0"/>
              </a:rPr>
              <a:t>un</a:t>
            </a:r>
            <a:r>
              <a:rPr lang="en-US" sz="2800" dirty="0">
                <a:latin typeface="Arial Rounded MT Bold" panose="020F0704030504030204" pitchFamily="34" charset="0"/>
              </a:rPr>
              <a:t> c</a:t>
            </a:r>
            <a:r>
              <a:rPr lang="en-US" sz="2800" cap="none" dirty="0">
                <a:latin typeface="Arial Rounded MT Bold" panose="020F0704030504030204" pitchFamily="34" charset="0"/>
              </a:rPr>
              <a:t>ity</a:t>
            </a:r>
            <a:r>
              <a:rPr lang="en-US" sz="2800" dirty="0">
                <a:latin typeface="Arial Rounded MT Bold" panose="020F0704030504030204" pitchFamily="34" charset="0"/>
              </a:rPr>
              <a:t> g</a:t>
            </a:r>
            <a:r>
              <a:rPr lang="en-US" sz="2800" cap="none" dirty="0">
                <a:latin typeface="Arial Rounded MT Bold" panose="020F0704030504030204" pitchFamily="34" charset="0"/>
              </a:rPr>
              <a:t>rand</a:t>
            </a:r>
            <a:r>
              <a:rPr lang="en-US" sz="2800" dirty="0">
                <a:latin typeface="Arial Rounded MT Bold" panose="020F0704030504030204" pitchFamily="34" charset="0"/>
              </a:rPr>
              <a:t>. </a:t>
            </a:r>
            <a:r>
              <a:rPr lang="en-US" sz="2800" cap="none" dirty="0">
                <a:solidFill>
                  <a:srgbClr val="0000CC"/>
                </a:solidFill>
                <a:latin typeface="Arial Rounded MT Bold" panose="020F0704030504030204" pitchFamily="34" charset="0"/>
              </a:rPr>
              <a:t>(11,800 in Maricopa county, 730,000 USA)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A </a:t>
            </a:r>
            <a:r>
              <a:rPr lang="en-US" sz="2800" cap="none" dirty="0">
                <a:solidFill>
                  <a:srgbClr val="C00000"/>
                </a:solidFill>
                <a:latin typeface="Arial Rounded MT Bold" panose="020F0704030504030204" pitchFamily="34" charset="0"/>
              </a:rPr>
              <a:t>Special Interest Group </a:t>
            </a:r>
            <a:r>
              <a:rPr lang="en-US" sz="2800" cap="none" dirty="0">
                <a:latin typeface="Arial Rounded MT Bold" panose="020F0704030504030204" pitchFamily="34" charset="0"/>
              </a:rPr>
              <a:t>of </a:t>
            </a:r>
            <a:r>
              <a:rPr lang="en-US" sz="2800" cap="none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Grand Computers Charter Club </a:t>
            </a:r>
            <a:r>
              <a:rPr lang="en-US" sz="2800" cap="none" dirty="0">
                <a:latin typeface="Arial Rounded MT Bold" panose="020F0704030504030204" pitchFamily="34" charset="0"/>
              </a:rPr>
              <a:t>is the </a:t>
            </a:r>
            <a:r>
              <a:rPr lang="en-US" sz="2800" cap="none" dirty="0">
                <a:solidFill>
                  <a:srgbClr val="00B050"/>
                </a:solidFill>
                <a:latin typeface="Arial Rounded MT Bold" panose="020F0704030504030204" pitchFamily="34" charset="0"/>
              </a:rPr>
              <a:t>Ham Radio SIG</a:t>
            </a:r>
            <a:r>
              <a:rPr lang="en-US" sz="2800" cap="none" dirty="0">
                <a:latin typeface="Arial Rounded MT Bold" panose="020F0704030504030204" pitchFamily="34" charset="0"/>
              </a:rPr>
              <a:t>.  An “</a:t>
            </a:r>
            <a:r>
              <a:rPr lang="en-US" sz="2800" u="sng" cap="none" dirty="0">
                <a:latin typeface="Arial Rounded MT Bold" panose="020F0704030504030204" pitchFamily="34" charset="0"/>
              </a:rPr>
              <a:t>Antenna Committee</a:t>
            </a:r>
            <a:r>
              <a:rPr lang="en-US" sz="2800" cap="none" dirty="0">
                <a:latin typeface="Arial Rounded MT Bold" panose="020F0704030504030204" pitchFamily="34" charset="0"/>
              </a:rPr>
              <a:t>” was formed to conduct research.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T</a:t>
            </a:r>
            <a:r>
              <a:rPr lang="en-US" sz="2800" cap="none" dirty="0">
                <a:latin typeface="Arial Rounded MT Bold" panose="020F0704030504030204" pitchFamily="34" charset="0"/>
              </a:rPr>
              <a:t>his Antenna Committee would like to provide the Architectural Review Committee, the findings of our research on the upcoming </a:t>
            </a:r>
            <a:r>
              <a:rPr lang="en-US" sz="2800" cap="none" dirty="0">
                <a:solidFill>
                  <a:srgbClr val="0000CC"/>
                </a:solidFill>
                <a:latin typeface="Arial Rounded MT Bold" panose="020F0704030504030204" pitchFamily="34" charset="0"/>
              </a:rPr>
              <a:t>Amateur Radio Parity Act</a:t>
            </a:r>
            <a:r>
              <a:rPr lang="en-US" sz="2800" cap="none" dirty="0">
                <a:latin typeface="Arial Rounded MT Bold" panose="020F0704030504030204" pitchFamily="34" charset="0"/>
              </a:rPr>
              <a:t>, and the value of </a:t>
            </a:r>
            <a:r>
              <a:rPr lang="en-US" sz="2800" cap="none" dirty="0">
                <a:solidFill>
                  <a:srgbClr val="00B050"/>
                </a:solidFill>
                <a:latin typeface="Arial Rounded MT Bold" panose="020F0704030504030204" pitchFamily="34" charset="0"/>
              </a:rPr>
              <a:t>Amateur Radio Operators </a:t>
            </a:r>
            <a:r>
              <a:rPr lang="en-US" sz="2800" cap="none" dirty="0">
                <a:latin typeface="Arial Rounded MT Bold" panose="020F0704030504030204" pitchFamily="34" charset="0"/>
              </a:rPr>
              <a:t>to this community.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 descr="Grand Computers Club logo&#10;&#10;Description generated with very high confidence">
            <a:extLst>
              <a:ext uri="{FF2B5EF4-FFF2-40B4-BE49-F238E27FC236}">
                <a16:creationId xmlns:a16="http://schemas.microsoft.com/office/drawing/2014/main" id="{23564B17-2E54-4B73-A7EB-3496A79F5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4275" y="318846"/>
            <a:ext cx="971429" cy="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81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3C471-C74D-4710-ABAD-EFB7830542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1240658"/>
            <a:ext cx="10363826" cy="3424107"/>
          </a:xfrm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Hams come from all walks of life:  </a:t>
            </a:r>
            <a:r>
              <a:rPr lang="en-US" sz="2800" cap="none" dirty="0">
                <a:latin typeface="Arial Rounded MT Bold" panose="020F0704030504030204" pitchFamily="34" charset="0"/>
              </a:rPr>
              <a:t>physicians, lawyers, engineers, housewives, students, astronauts and US Congressional Representatives.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DC0CBF-F5B0-48DB-8386-7E5714CF51DD}"/>
              </a:ext>
            </a:extLst>
          </p:cNvPr>
          <p:cNvSpPr txBox="1">
            <a:spLocks/>
          </p:cNvSpPr>
          <p:nvPr/>
        </p:nvSpPr>
        <p:spPr>
          <a:xfrm>
            <a:off x="1145688" y="123292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rgbClr val="0000CC"/>
                </a:solidFill>
                <a:latin typeface="Arial Rounded MT Bold" panose="020F0704030504030204" pitchFamily="34" charset="0"/>
              </a:rPr>
              <a:t>What is amateur (ham) radio?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D484C1-13F2-4ECD-811D-8CA86DB70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689" y="2950459"/>
            <a:ext cx="3303220" cy="20634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02FE93-C8BB-43B0-8E36-E228F32E6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8402" y="2643157"/>
            <a:ext cx="2039511" cy="33984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72981F-4AE0-4182-8831-A0A555913C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834" y="2950459"/>
            <a:ext cx="2077007" cy="2063480"/>
          </a:xfrm>
          <a:prstGeom prst="rect">
            <a:avLst/>
          </a:prstGeom>
        </p:spPr>
      </p:pic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BFDEDA1-142F-4EE0-81EE-A7DE5B3598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3640" y="358356"/>
            <a:ext cx="971429" cy="8095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05FB00-54B9-4512-B242-ED62249BE967}"/>
              </a:ext>
            </a:extLst>
          </p:cNvPr>
          <p:cNvSpPr txBox="1"/>
          <p:nvPr/>
        </p:nvSpPr>
        <p:spPr>
          <a:xfrm>
            <a:off x="1048973" y="5217232"/>
            <a:ext cx="3060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Senator Barry Goldwater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563AFC-BC70-49B2-86C7-ADA87E53FECE}"/>
              </a:ext>
            </a:extLst>
          </p:cNvPr>
          <p:cNvSpPr txBox="1"/>
          <p:nvPr/>
        </p:nvSpPr>
        <p:spPr>
          <a:xfrm>
            <a:off x="4754880" y="5253223"/>
            <a:ext cx="2682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Walter Cronkite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EE80AC-2146-4F1E-8A99-21E73158EF26}"/>
              </a:ext>
            </a:extLst>
          </p:cNvPr>
          <p:cNvSpPr txBox="1"/>
          <p:nvPr/>
        </p:nvSpPr>
        <p:spPr>
          <a:xfrm>
            <a:off x="9167380" y="6099534"/>
            <a:ext cx="250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Astronaut Sally Ride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C83585-355C-4ADA-AAF4-BCADAD2043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3579" y="2950459"/>
            <a:ext cx="1879525" cy="23612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6ABB510-894E-4329-8232-DB665BE4F772}"/>
              </a:ext>
            </a:extLst>
          </p:cNvPr>
          <p:cNvSpPr txBox="1"/>
          <p:nvPr/>
        </p:nvSpPr>
        <p:spPr>
          <a:xfrm>
            <a:off x="6955652" y="5311671"/>
            <a:ext cx="1837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Del Webb</a:t>
            </a:r>
          </a:p>
        </p:txBody>
      </p:sp>
    </p:spTree>
    <p:extLst>
      <p:ext uri="{BB962C8B-B14F-4D97-AF65-F5344CB8AC3E}">
        <p14:creationId xmlns:p14="http://schemas.microsoft.com/office/powerpoint/2010/main" val="3889090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B16C34CB-F7E3-415A-AB75-0BC7FADBB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279" y="2909442"/>
            <a:ext cx="3463720" cy="10391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DFDCAE-DF6F-438E-A259-A2E577DBD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20769"/>
            <a:ext cx="10364451" cy="1596177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00CC"/>
                </a:solidFill>
                <a:latin typeface="Arial Rounded MT Bold" panose="020F0704030504030204" pitchFamily="34" charset="0"/>
              </a:rPr>
              <a:t>What is amateur (ham) radio?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F6485-7680-4B2F-883B-A312F4090B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74642" y="1554796"/>
            <a:ext cx="11317358" cy="3424107"/>
          </a:xfrm>
        </p:spPr>
        <p:txBody>
          <a:bodyPr>
            <a:noAutofit/>
          </a:bodyPr>
          <a:lstStyle/>
          <a:p>
            <a:r>
              <a:rPr lang="en-US" sz="2800" cap="none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AMATEUR RADIO </a:t>
            </a:r>
            <a:r>
              <a:rPr lang="en-US" sz="2800" cap="none" dirty="0">
                <a:latin typeface="Arial Rounded MT Bold" panose="020F0704030504030204" pitchFamily="34" charset="0"/>
              </a:rPr>
              <a:t>promotes the development of emergency communication capability, through </a:t>
            </a:r>
            <a:r>
              <a:rPr lang="en-US" sz="2800" cap="none" dirty="0">
                <a:solidFill>
                  <a:srgbClr val="0000CC"/>
                </a:solidFill>
                <a:latin typeface="Arial Rounded MT Bold" panose="020F0704030504030204" pitchFamily="34" charset="0"/>
              </a:rPr>
              <a:t>Public Service</a:t>
            </a:r>
            <a:r>
              <a:rPr lang="en-US" sz="2800" cap="none" dirty="0">
                <a:latin typeface="Arial Rounded MT Bold" panose="020F0704030504030204" pitchFamily="34" charset="0"/>
              </a:rPr>
              <a:t>. </a:t>
            </a:r>
          </a:p>
        </p:txBody>
      </p:sp>
      <p:pic>
        <p:nvPicPr>
          <p:cNvPr id="6" name="Picture 5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C648C830-9AC3-49F5-9C1A-895AC8CB0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8403" y="379512"/>
            <a:ext cx="971429" cy="8095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6D84B8-F909-45D2-A4F7-3D593F0D16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3514" y="2825792"/>
            <a:ext cx="5244711" cy="3652696"/>
          </a:xfrm>
          <a:prstGeom prst="rect">
            <a:avLst/>
          </a:prstGeom>
        </p:spPr>
      </p:pic>
      <p:pic>
        <p:nvPicPr>
          <p:cNvPr id="11" name="Picture 1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9726A0D4-9244-40B5-B8B1-64EF0F1A8A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395" y="4101904"/>
            <a:ext cx="2268100" cy="22681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B7FCBF7-7155-4D30-8E52-8E7F96344F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5844" y="4101904"/>
            <a:ext cx="2328321" cy="233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23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59250-7A53-43BB-B92E-662A6791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68712"/>
            <a:ext cx="10364451" cy="1596177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00CC"/>
                </a:solidFill>
                <a:latin typeface="Arial Rounded MT Bold" panose="020F0704030504030204" pitchFamily="34" charset="0"/>
              </a:rPr>
              <a:t>What is amateur (ham) radio?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C8CA7-CF09-467C-B3F4-DB1D9C7836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1320170"/>
            <a:ext cx="10363826" cy="3424107"/>
          </a:xfrm>
        </p:spPr>
        <p:txBody>
          <a:bodyPr/>
          <a:lstStyle/>
          <a:p>
            <a:r>
              <a:rPr lang="en-US" sz="2400" cap="none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AMATEUR RADIO OPERATORS </a:t>
            </a:r>
            <a:r>
              <a:rPr lang="en-US" sz="2400" cap="none" dirty="0">
                <a:latin typeface="Arial Rounded MT Bold" panose="020F0704030504030204" pitchFamily="34" charset="0"/>
              </a:rPr>
              <a:t>use various types of </a:t>
            </a:r>
            <a:r>
              <a:rPr lang="en-US" sz="2400" i="1" u="sng" cap="none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antennas</a:t>
            </a:r>
            <a:r>
              <a:rPr lang="en-US" sz="2400" cap="none" dirty="0">
                <a:latin typeface="Arial Rounded MT Bold" panose="020F0704030504030204" pitchFamily="34" charset="0"/>
              </a:rPr>
              <a:t> to send/receive their voice or Digital DATA (like text messaging).  Even Morse Code!  We are able to communicate across the globe, without the use of the Internet and the power grid.</a:t>
            </a:r>
          </a:p>
          <a:p>
            <a:endParaRPr lang="en-US" dirty="0"/>
          </a:p>
        </p:txBody>
      </p:sp>
      <p:pic>
        <p:nvPicPr>
          <p:cNvPr id="5" name="Picture 4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7510F0C6-599A-410A-83FE-104859620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9032" y="268712"/>
            <a:ext cx="971429" cy="8095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0C654D-698A-4CE6-8D3E-95373CD8E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065" y="2761602"/>
            <a:ext cx="2466536" cy="3906786"/>
          </a:xfrm>
          <a:prstGeom prst="rect">
            <a:avLst/>
          </a:prstGeom>
        </p:spPr>
      </p:pic>
      <p:pic>
        <p:nvPicPr>
          <p:cNvPr id="1030" name="Picture 6" descr="Image result for rocket m5 antenna for amateur radio">
            <a:extLst>
              <a:ext uri="{FF2B5EF4-FFF2-40B4-BE49-F238E27FC236}">
                <a16:creationId xmlns:a16="http://schemas.microsoft.com/office/drawing/2014/main" id="{F467174C-D16E-47F7-A677-6B10CF712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649" y="3213103"/>
            <a:ext cx="1586494" cy="337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ABD26A-9F60-475E-B148-ACD423B222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1010" y="3549996"/>
            <a:ext cx="3114260" cy="24141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E949A2-06E7-4EC2-A75C-A76796ECBF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9817" y="3529836"/>
            <a:ext cx="1586494" cy="242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0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3070A-8021-4DDB-8B0F-A7CE79E90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3" y="539005"/>
            <a:ext cx="11477008" cy="1596177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00CC"/>
                </a:solidFill>
                <a:latin typeface="Arial Rounded MT Bold" panose="020F0704030504030204" pitchFamily="34" charset="0"/>
              </a:rPr>
              <a:t>What can we do for SCG in an Emergency?</a:t>
            </a:r>
            <a:endParaRPr lang="en-US" dirty="0">
              <a:solidFill>
                <a:srgbClr val="0000CC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Content Placeholder 4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204AD44B-32D1-4E1C-8150-3134B05C043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0328059" y="134243"/>
            <a:ext cx="971429" cy="809524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058F7DF-6076-42B2-A31A-7643447265B2}"/>
              </a:ext>
            </a:extLst>
          </p:cNvPr>
          <p:cNvSpPr txBox="1">
            <a:spLocks/>
          </p:cNvSpPr>
          <p:nvPr/>
        </p:nvSpPr>
        <p:spPr>
          <a:xfrm>
            <a:off x="695738" y="2135182"/>
            <a:ext cx="10800523" cy="4961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Arial Rounded MT Bold" panose="020F0704030504030204" pitchFamily="34" charset="0"/>
              </a:rPr>
              <a:t>P</a:t>
            </a:r>
            <a:r>
              <a:rPr lang="en-US" sz="2800" cap="none" dirty="0">
                <a:latin typeface="Arial Rounded MT Bold" panose="020F0704030504030204" pitchFamily="34" charset="0"/>
              </a:rPr>
              <a:t>rovide </a:t>
            </a:r>
            <a:r>
              <a:rPr lang="en-US" sz="2800" cap="none" dirty="0">
                <a:solidFill>
                  <a:srgbClr val="C00000"/>
                </a:solidFill>
                <a:latin typeface="Arial Rounded MT Bold" panose="020F0704030504030204" pitchFamily="34" charset="0"/>
              </a:rPr>
              <a:t>Emergency Communication </a:t>
            </a:r>
            <a:r>
              <a:rPr lang="en-US" sz="2800" cap="none" dirty="0">
                <a:latin typeface="Arial Rounded MT Bold" panose="020F0704030504030204" pitchFamily="34" charset="0"/>
              </a:rPr>
              <a:t>in a Disaster:</a:t>
            </a:r>
          </a:p>
          <a:p>
            <a:pPr lvl="1"/>
            <a:r>
              <a:rPr lang="en-US" sz="2600" u="sng" cap="none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Train Derailment </a:t>
            </a:r>
            <a:r>
              <a:rPr lang="en-US" sz="2600" cap="none" dirty="0">
                <a:latin typeface="Arial Rounded MT Bold" panose="020F0704030504030204" pitchFamily="34" charset="0"/>
              </a:rPr>
              <a:t>- Chemical Spill, Fire, Evacuation</a:t>
            </a:r>
          </a:p>
          <a:p>
            <a:pPr lvl="1"/>
            <a:r>
              <a:rPr lang="en-US" sz="2600" u="sng" cap="none" dirty="0">
                <a:solidFill>
                  <a:srgbClr val="FF0000"/>
                </a:solidFill>
                <a:latin typeface="Arial Rounded MT Bold" panose="020F0704030504030204" pitchFamily="34" charset="0"/>
              </a:rPr>
              <a:t>Flood</a:t>
            </a:r>
            <a:r>
              <a:rPr lang="en-US" sz="2600" cap="none" dirty="0">
                <a:latin typeface="Arial Rounded MT Bold" panose="020F0704030504030204" pitchFamily="34" charset="0"/>
              </a:rPr>
              <a:t> – Dam Failure</a:t>
            </a:r>
          </a:p>
          <a:p>
            <a:pPr lvl="1"/>
            <a:r>
              <a:rPr lang="en-US" sz="2600" u="sng" cap="none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Major Power Failure</a:t>
            </a:r>
          </a:p>
          <a:p>
            <a:pPr lvl="1"/>
            <a:r>
              <a:rPr lang="en-US" sz="2600" u="sng" cap="none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Terrorist Activity</a:t>
            </a:r>
          </a:p>
          <a:p>
            <a:pPr lvl="1"/>
            <a:r>
              <a:rPr lang="en-US" sz="2600" cap="none" dirty="0">
                <a:latin typeface="Arial Rounded MT Bold" panose="020F0704030504030204" pitchFamily="34" charset="0"/>
              </a:rPr>
              <a:t>Palo Verde Nuclear </a:t>
            </a:r>
            <a:r>
              <a:rPr lang="en-US" sz="2600" u="sng" cap="none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Power Plant Incident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A4D996-B7A3-45ED-BC81-56C541235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7586" y="3323080"/>
            <a:ext cx="3173684" cy="2036658"/>
          </a:xfrm>
          <a:prstGeom prst="rect">
            <a:avLst/>
          </a:prstGeom>
        </p:spPr>
      </p:pic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5EB3BFF3-851A-4069-B1E9-9DFD83961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9230" y="3323080"/>
            <a:ext cx="3119801" cy="15961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4EAEA49-5916-4F5B-88E8-7A0E801BCF96}"/>
              </a:ext>
            </a:extLst>
          </p:cNvPr>
          <p:cNvSpPr txBox="1"/>
          <p:nvPr/>
        </p:nvSpPr>
        <p:spPr>
          <a:xfrm>
            <a:off x="3249637" y="5359738"/>
            <a:ext cx="4084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C00000"/>
                </a:solidFill>
              </a:rPr>
              <a:t>(We train for this EVERY November!)</a:t>
            </a:r>
          </a:p>
        </p:txBody>
      </p:sp>
    </p:spTree>
    <p:extLst>
      <p:ext uri="{BB962C8B-B14F-4D97-AF65-F5344CB8AC3E}">
        <p14:creationId xmlns:p14="http://schemas.microsoft.com/office/powerpoint/2010/main" val="1413808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5FBAC-1927-4B4C-83AE-94B960D1F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715" y="631769"/>
            <a:ext cx="10364451" cy="1596177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0000CC"/>
                </a:solidFill>
                <a:latin typeface="Arial Rounded MT Bold" panose="020F0704030504030204" pitchFamily="34" charset="0"/>
              </a:rPr>
              <a:t>History of Federal Antenna Regulations</a:t>
            </a:r>
            <a:endParaRPr lang="en-US" sz="3200" dirty="0">
              <a:solidFill>
                <a:srgbClr val="0000CC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2A8CD-681A-4E32-8261-483F0281ED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1621" y="1855695"/>
            <a:ext cx="11585335" cy="4644097"/>
          </a:xfrm>
        </p:spPr>
        <p:txBody>
          <a:bodyPr>
            <a:normAutofit fontScale="85000" lnSpcReduction="20000"/>
          </a:bodyPr>
          <a:lstStyle/>
          <a:p>
            <a:r>
              <a:rPr lang="en-US" sz="3100" b="1" dirty="0">
                <a:solidFill>
                  <a:srgbClr val="0000CC"/>
                </a:solidFill>
                <a:latin typeface="Arial Rounded MT Bold" panose="020F0704030504030204" pitchFamily="34" charset="0"/>
              </a:rPr>
              <a:t>OTARD</a:t>
            </a:r>
            <a:r>
              <a:rPr lang="en-US" sz="2400" b="1" dirty="0">
                <a:solidFill>
                  <a:srgbClr val="0000CC"/>
                </a:solidFill>
                <a:latin typeface="Arial Rounded MT Bold" panose="020F0704030504030204" pitchFamily="34" charset="0"/>
              </a:rPr>
              <a:t>:  </a:t>
            </a:r>
            <a:r>
              <a:rPr lang="en-US" sz="3100" b="1" cap="none" dirty="0">
                <a:latin typeface="Arial Rounded MT Bold" panose="020F0704030504030204" pitchFamily="34" charset="0"/>
              </a:rPr>
              <a:t>Over-The-Air Reception Devices Rule-</a:t>
            </a:r>
            <a:r>
              <a:rPr lang="en-US" sz="2400" b="1" cap="none" dirty="0">
                <a:solidFill>
                  <a:srgbClr val="C00000"/>
                </a:solidFill>
                <a:latin typeface="Arial Rounded MT Bold" panose="020F0704030504030204" pitchFamily="34" charset="0"/>
              </a:rPr>
              <a:t>1996 Telecommunications Act</a:t>
            </a:r>
          </a:p>
          <a:p>
            <a:r>
              <a:rPr lang="en-US" sz="3100" b="1" dirty="0">
                <a:latin typeface="Arial Rounded MT Bold" panose="020F0704030504030204" pitchFamily="34" charset="0"/>
              </a:rPr>
              <a:t>T</a:t>
            </a:r>
            <a:r>
              <a:rPr lang="en-US" sz="3100" b="1" cap="none" dirty="0">
                <a:latin typeface="Arial Rounded MT Bold" panose="020F0704030504030204" pitchFamily="34" charset="0"/>
              </a:rPr>
              <a:t>his rule prohibits most restrictions that: </a:t>
            </a:r>
            <a:r>
              <a:rPr lang="en-US" sz="31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(1) </a:t>
            </a:r>
            <a:r>
              <a:rPr lang="en-US" sz="3100" b="1" dirty="0">
                <a:latin typeface="Arial Rounded MT Bold" panose="020F0704030504030204" pitchFamily="34" charset="0"/>
              </a:rPr>
              <a:t>u</a:t>
            </a:r>
            <a:r>
              <a:rPr lang="en-US" sz="3100" b="1" cap="none" dirty="0">
                <a:latin typeface="Arial Rounded MT Bold" panose="020F0704030504030204" pitchFamily="34" charset="0"/>
              </a:rPr>
              <a:t>nreasonably </a:t>
            </a:r>
            <a:r>
              <a:rPr lang="en-US" sz="3100" b="1" u="sng" cap="none" dirty="0">
                <a:latin typeface="Arial Rounded MT Bold" panose="020F0704030504030204" pitchFamily="34" charset="0"/>
              </a:rPr>
              <a:t>delay</a:t>
            </a:r>
            <a:r>
              <a:rPr lang="en-US" sz="3100" b="1" cap="none" dirty="0">
                <a:latin typeface="Arial Rounded MT Bold" panose="020F0704030504030204" pitchFamily="34" charset="0"/>
              </a:rPr>
              <a:t> or prevent installation, maintenance or use</a:t>
            </a:r>
            <a:r>
              <a:rPr lang="en-US" sz="3100" b="1" dirty="0">
                <a:latin typeface="Arial Rounded MT Bold" panose="020F0704030504030204" pitchFamily="34" charset="0"/>
              </a:rPr>
              <a:t>; (</a:t>
            </a:r>
            <a:r>
              <a:rPr lang="en-US" sz="31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2) </a:t>
            </a:r>
            <a:r>
              <a:rPr lang="en-US" sz="3100" b="1" dirty="0">
                <a:latin typeface="Arial Rounded MT Bold" panose="020F0704030504030204" pitchFamily="34" charset="0"/>
              </a:rPr>
              <a:t>u</a:t>
            </a:r>
            <a:r>
              <a:rPr lang="en-US" sz="3100" b="1" cap="none" dirty="0">
                <a:latin typeface="Arial Rounded MT Bold" panose="020F0704030504030204" pitchFamily="34" charset="0"/>
              </a:rPr>
              <a:t>nreasonably increase the </a:t>
            </a:r>
            <a:r>
              <a:rPr lang="en-US" sz="3100" b="1" u="sng" cap="none" dirty="0">
                <a:latin typeface="Arial Rounded MT Bold" panose="020F0704030504030204" pitchFamily="34" charset="0"/>
              </a:rPr>
              <a:t>cost</a:t>
            </a:r>
            <a:r>
              <a:rPr lang="en-US" sz="3100" b="1" cap="none" dirty="0">
                <a:latin typeface="Arial Rounded MT Bold" panose="020F0704030504030204" pitchFamily="34" charset="0"/>
              </a:rPr>
              <a:t> of installation, maintenance or use; or </a:t>
            </a:r>
            <a:r>
              <a:rPr lang="en-US" sz="31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(3) </a:t>
            </a:r>
            <a:r>
              <a:rPr lang="en-US" sz="3100" b="1" dirty="0">
                <a:latin typeface="Arial Rounded MT Bold" panose="020F0704030504030204" pitchFamily="34" charset="0"/>
              </a:rPr>
              <a:t>p</a:t>
            </a:r>
            <a:r>
              <a:rPr lang="en-US" sz="3100" b="1" cap="none" dirty="0">
                <a:latin typeface="Arial Rounded MT Bold" panose="020F0704030504030204" pitchFamily="34" charset="0"/>
              </a:rPr>
              <a:t>reclude </a:t>
            </a:r>
            <a:r>
              <a:rPr lang="en-US" sz="3100" b="1" u="sng" cap="none" dirty="0">
                <a:latin typeface="Arial Rounded MT Bold" panose="020F0704030504030204" pitchFamily="34" charset="0"/>
              </a:rPr>
              <a:t>reception</a:t>
            </a:r>
            <a:r>
              <a:rPr lang="en-US" sz="3100" b="1" cap="none" dirty="0">
                <a:latin typeface="Arial Rounded MT Bold" panose="020F0704030504030204" pitchFamily="34" charset="0"/>
              </a:rPr>
              <a:t> of an acceptable quality signal.   </a:t>
            </a:r>
          </a:p>
          <a:p>
            <a:r>
              <a:rPr lang="en-US" sz="31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SCG Design Guidelines</a:t>
            </a:r>
            <a:r>
              <a:rPr lang="en-US" sz="3100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100" b="1" cap="none" dirty="0">
                <a:solidFill>
                  <a:srgbClr val="0070C0"/>
                </a:solidFill>
                <a:latin typeface="Arial Rounded MT Bold" panose="020F0704030504030204" pitchFamily="34" charset="0"/>
              </a:rPr>
              <a:t>use this language, which covers </a:t>
            </a:r>
            <a:r>
              <a:rPr lang="en-US" sz="3100" b="1" u="sng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television </a:t>
            </a:r>
            <a:r>
              <a:rPr lang="en-US" sz="3100" b="1" cap="none" dirty="0">
                <a:solidFill>
                  <a:srgbClr val="0070C0"/>
                </a:solidFill>
                <a:latin typeface="Arial Rounded MT Bold" panose="020F0704030504030204" pitchFamily="34" charset="0"/>
              </a:rPr>
              <a:t>reception only.  </a:t>
            </a:r>
          </a:p>
          <a:p>
            <a:r>
              <a:rPr lang="en-US" sz="2400" b="1" dirty="0">
                <a:latin typeface="Arial Rounded MT Bold" panose="020F0704030504030204" pitchFamily="34" charset="0"/>
              </a:rPr>
              <a:t>A</a:t>
            </a:r>
            <a:r>
              <a:rPr lang="en-US" sz="2400" b="1" cap="none" dirty="0">
                <a:latin typeface="Arial Rounded MT Bold" panose="020F0704030504030204" pitchFamily="34" charset="0"/>
              </a:rPr>
              <a:t>ccording to  </a:t>
            </a:r>
            <a:r>
              <a:rPr lang="en-US" sz="3600" b="1" dirty="0" err="1">
                <a:solidFill>
                  <a:srgbClr val="C00000"/>
                </a:solidFill>
                <a:latin typeface="Arial Rounded MT Bold" panose="020F0704030504030204" pitchFamily="34" charset="0"/>
              </a:rPr>
              <a:t>scg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design guidelines - Appendix d:</a:t>
            </a:r>
          </a:p>
          <a:p>
            <a:pPr marL="0" indent="0">
              <a:buNone/>
            </a:pPr>
            <a:r>
              <a:rPr lang="en-US" sz="3600" b="1" i="1" dirty="0">
                <a:solidFill>
                  <a:srgbClr val="C00000"/>
                </a:solidFill>
              </a:rPr>
              <a:t>      “a</a:t>
            </a:r>
            <a:r>
              <a:rPr lang="en-US" sz="3600" b="1" i="1" cap="none" dirty="0">
                <a:solidFill>
                  <a:srgbClr val="C00000"/>
                </a:solidFill>
              </a:rPr>
              <a:t>ll antennas not covered by the FCC rule are prohibited.”</a:t>
            </a:r>
          </a:p>
          <a:p>
            <a:endParaRPr lang="en-US" dirty="0"/>
          </a:p>
        </p:txBody>
      </p:sp>
      <p:pic>
        <p:nvPicPr>
          <p:cNvPr id="5" name="Picture 4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DE9D681D-5805-4EA5-A016-BEBD62EBA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8789" y="358208"/>
            <a:ext cx="971429" cy="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114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EBC02-EAA5-4D85-B5CB-88D67050C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0000CC"/>
                </a:solidFill>
                <a:latin typeface="Arial Rounded MT Bold" panose="020F0704030504030204" pitchFamily="34" charset="0"/>
              </a:rPr>
              <a:t>Amateur Radio Parity Act of 2017</a:t>
            </a:r>
            <a:endParaRPr lang="en-US" dirty="0">
              <a:solidFill>
                <a:srgbClr val="0000CC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5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6670F974-A642-4FD7-A2C4-E4194BDEF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5538" y="347299"/>
            <a:ext cx="971429" cy="8095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AB05AF-05A4-44A2-818A-BD320E42D56B}"/>
              </a:ext>
            </a:extLst>
          </p:cNvPr>
          <p:cNvSpPr txBox="1"/>
          <p:nvPr/>
        </p:nvSpPr>
        <p:spPr>
          <a:xfrm>
            <a:off x="3321054" y="1716882"/>
            <a:ext cx="84928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 Rounded MT Bold" panose="020F0704030504030204" pitchFamily="34" charset="0"/>
              </a:rPr>
              <a:t>Requires HOA to establish </a:t>
            </a:r>
            <a:r>
              <a:rPr lang="en-US" sz="2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“reasonable written rules” </a:t>
            </a:r>
            <a:r>
              <a:rPr lang="en-US" sz="2800" dirty="0">
                <a:latin typeface="Arial Rounded MT Bold" panose="020F0704030504030204" pitchFamily="34" charset="0"/>
              </a:rPr>
              <a:t>regarding </a:t>
            </a:r>
            <a:r>
              <a:rPr lang="en-US" sz="2800" u="sng" dirty="0">
                <a:latin typeface="Arial Rounded MT Bold" panose="020F0704030504030204" pitchFamily="34" charset="0"/>
              </a:rPr>
              <a:t>height</a:t>
            </a:r>
            <a:r>
              <a:rPr lang="en-US" sz="2800" dirty="0">
                <a:latin typeface="Arial Rounded MT Bold" panose="020F0704030504030204" pitchFamily="34" charset="0"/>
              </a:rPr>
              <a:t>, </a:t>
            </a:r>
            <a:r>
              <a:rPr lang="en-US" sz="2800" u="sng" dirty="0">
                <a:latin typeface="Arial Rounded MT Bold" panose="020F0704030504030204" pitchFamily="34" charset="0"/>
              </a:rPr>
              <a:t>location</a:t>
            </a:r>
            <a:r>
              <a:rPr lang="en-US" sz="2800" dirty="0">
                <a:latin typeface="Arial Rounded MT Bold" panose="020F0704030504030204" pitchFamily="34" charset="0"/>
              </a:rPr>
              <a:t>, </a:t>
            </a:r>
            <a:r>
              <a:rPr lang="en-US" sz="2800" u="sng" dirty="0">
                <a:latin typeface="Arial Rounded MT Bold" panose="020F0704030504030204" pitchFamily="34" charset="0"/>
              </a:rPr>
              <a:t>size</a:t>
            </a:r>
            <a:r>
              <a:rPr lang="en-US" sz="2800" dirty="0">
                <a:latin typeface="Arial Rounded MT Bold" panose="020F0704030504030204" pitchFamily="34" charset="0"/>
              </a:rPr>
              <a:t>, </a:t>
            </a:r>
            <a:r>
              <a:rPr lang="en-US" sz="2800" u="sng" dirty="0">
                <a:latin typeface="Arial Rounded MT Bold" panose="020F0704030504030204" pitchFamily="34" charset="0"/>
              </a:rPr>
              <a:t>aesthetic impact </a:t>
            </a:r>
            <a:r>
              <a:rPr lang="en-US" sz="2800" dirty="0">
                <a:latin typeface="Arial Rounded MT Bold" panose="020F0704030504030204" pitchFamily="34" charset="0"/>
              </a:rPr>
              <a:t>and </a:t>
            </a:r>
            <a:r>
              <a:rPr lang="en-US" sz="2800" u="sng" dirty="0">
                <a:latin typeface="Arial Rounded MT Bold" panose="020F0704030504030204" pitchFamily="34" charset="0"/>
              </a:rPr>
              <a:t>installation requirements </a:t>
            </a:r>
            <a:r>
              <a:rPr lang="en-US" sz="2800" dirty="0">
                <a:latin typeface="Arial Rounded MT Bold" panose="020F0704030504030204" pitchFamily="34" charset="0"/>
              </a:rPr>
              <a:t>of “</a:t>
            </a:r>
            <a:r>
              <a:rPr lang="en-US" sz="2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EFFECTIVE</a:t>
            </a:r>
            <a:r>
              <a:rPr lang="en-US" sz="2800" dirty="0">
                <a:latin typeface="Arial Rounded MT Bold" panose="020F0704030504030204" pitchFamily="34" charset="0"/>
              </a:rPr>
              <a:t> outdoor antennas”.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 Rounded MT Bold" panose="020F0704030504030204" pitchFamily="34" charset="0"/>
              </a:rPr>
              <a:t>Passed the </a:t>
            </a:r>
            <a:r>
              <a:rPr lang="en-US" sz="2800" u="sng" dirty="0">
                <a:solidFill>
                  <a:srgbClr val="00B050"/>
                </a:solidFill>
                <a:latin typeface="Arial Rounded MT Bold" panose="020F0704030504030204" pitchFamily="34" charset="0"/>
              </a:rPr>
              <a:t>HOUSE</a:t>
            </a:r>
            <a:r>
              <a:rPr lang="en-US" sz="2800" dirty="0">
                <a:latin typeface="Arial Rounded MT Bold" panose="020F0704030504030204" pitchFamily="34" charset="0"/>
              </a:rPr>
              <a:t>, pending in the </a:t>
            </a:r>
            <a:r>
              <a:rPr lang="en-US" sz="2800" u="sng" dirty="0">
                <a:solidFill>
                  <a:srgbClr val="7030A0"/>
                </a:solidFill>
                <a:latin typeface="Arial Rounded MT Bold" panose="020F0704030504030204" pitchFamily="34" charset="0"/>
              </a:rPr>
              <a:t>SENATE</a:t>
            </a:r>
            <a:r>
              <a:rPr lang="en-US" sz="2800" dirty="0">
                <a:latin typeface="Arial Rounded MT Bold" panose="020F07040305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 Rounded MT Bold" panose="020F0704030504030204" pitchFamily="34" charset="0"/>
              </a:rPr>
              <a:t>Federal Law to impact all HOA’s.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 Rounded MT Bold" panose="020F0704030504030204" pitchFamily="34" charset="0"/>
              </a:rPr>
              <a:t>FCC Chairman, </a:t>
            </a:r>
            <a:r>
              <a:rPr lang="en-US" sz="2800" dirty="0" err="1">
                <a:latin typeface="Arial Rounded MT Bold" panose="020F0704030504030204" pitchFamily="34" charset="0"/>
              </a:rPr>
              <a:t>Ajit</a:t>
            </a:r>
            <a:r>
              <a:rPr lang="en-US" sz="2800" dirty="0">
                <a:latin typeface="Arial Rounded MT Bold" panose="020F0704030504030204" pitchFamily="34" charset="0"/>
              </a:rPr>
              <a:t> Pai, applauded Bill in January.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 Rounded MT Bold" panose="020F0704030504030204" pitchFamily="34" charset="0"/>
              </a:rPr>
              <a:t>FCC to revise its </a:t>
            </a:r>
            <a:r>
              <a:rPr lang="en-US" sz="2800" i="1" u="sng" dirty="0">
                <a:solidFill>
                  <a:srgbClr val="C00000"/>
                </a:solidFill>
                <a:latin typeface="Arial Rounded MT Bold" panose="020F0704030504030204" pitchFamily="34" charset="0"/>
              </a:rPr>
              <a:t>Residential Land Use Regulations </a:t>
            </a:r>
            <a:r>
              <a:rPr lang="en-US" sz="2800" dirty="0">
                <a:latin typeface="Arial Rounded MT Bold" panose="020F0704030504030204" pitchFamily="34" charset="0"/>
              </a:rPr>
              <a:t>within 120 days of passage.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0D45C6-4B9E-4DA6-9B5D-8063EA33B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646" y="1821984"/>
            <a:ext cx="31718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40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DF04-A798-496F-9EC1-B7824DC8E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0000CC"/>
                </a:solidFill>
                <a:latin typeface="Arial Rounded MT Bold" panose="020F0704030504030204" pitchFamily="34" charset="0"/>
              </a:rPr>
              <a:t>Senators sponsoring this bill</a:t>
            </a:r>
            <a:endParaRPr lang="en-US" dirty="0">
              <a:solidFill>
                <a:srgbClr val="0000CC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B53DA-EE34-4AA0-925C-112AA7EA914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6879" y="1745673"/>
            <a:ext cx="10363826" cy="3355168"/>
          </a:xfrm>
        </p:spPr>
        <p:txBody>
          <a:bodyPr/>
          <a:lstStyle/>
          <a:p>
            <a:r>
              <a:rPr lang="en-US" sz="2800" i="1" cap="none" dirty="0"/>
              <a:t>“Mississippians learned firsthand after </a:t>
            </a:r>
            <a:r>
              <a:rPr lang="en-US" sz="2800" b="1" i="1" u="sng" cap="none" dirty="0">
                <a:solidFill>
                  <a:srgbClr val="C00000"/>
                </a:solidFill>
              </a:rPr>
              <a:t>Hurricane Katrina</a:t>
            </a:r>
            <a:r>
              <a:rPr lang="en-US" sz="2800" i="1" cap="none" dirty="0"/>
              <a:t>, how Amateur Radio Operators can provide a resilient, distributed network to first responders and disaster relief organizations when other communications tools fail.”~ </a:t>
            </a:r>
            <a:r>
              <a:rPr lang="en-US" sz="2400" b="1" i="1" cap="none" dirty="0">
                <a:solidFill>
                  <a:srgbClr val="0000CC"/>
                </a:solidFill>
              </a:rPr>
              <a:t>S</a:t>
            </a:r>
            <a:r>
              <a:rPr lang="en-US" sz="2400" b="1" cap="none" dirty="0">
                <a:solidFill>
                  <a:srgbClr val="0000CC"/>
                </a:solidFill>
              </a:rPr>
              <a:t>enator Roger Wicker, R-MISS.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1AF4D7-8B51-4455-BDBC-53BCA4889B50}"/>
              </a:ext>
            </a:extLst>
          </p:cNvPr>
          <p:cNvSpPr/>
          <p:nvPr/>
        </p:nvSpPr>
        <p:spPr>
          <a:xfrm>
            <a:off x="627448" y="3723541"/>
            <a:ext cx="10539316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9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000000"/>
                </a:solidFill>
              </a:rPr>
              <a:t>“Amateur Radio Operators provide an invaluable service to their communities by assisting local emergency communication efforts when </a:t>
            </a:r>
            <a:r>
              <a:rPr lang="en-US" sz="2800" b="1" i="1" u="sng" dirty="0">
                <a:solidFill>
                  <a:srgbClr val="C00000"/>
                </a:solidFill>
              </a:rPr>
              <a:t>disasters occur and main lines are down</a:t>
            </a:r>
            <a:r>
              <a:rPr lang="en-US" sz="2800" b="1" i="1" dirty="0">
                <a:solidFill>
                  <a:srgbClr val="000000"/>
                </a:solidFill>
              </a:rPr>
              <a:t>.  </a:t>
            </a:r>
            <a:r>
              <a:rPr lang="en-US" sz="2800" i="1" dirty="0">
                <a:solidFill>
                  <a:srgbClr val="000000"/>
                </a:solidFill>
              </a:rPr>
              <a:t>This </a:t>
            </a:r>
            <a:r>
              <a:rPr lang="en-US" sz="2800" i="1" dirty="0">
                <a:solidFill>
                  <a:srgbClr val="C00000"/>
                </a:solidFill>
              </a:rPr>
              <a:t>bipartisan</a:t>
            </a:r>
            <a:r>
              <a:rPr lang="en-US" sz="2800" i="1" dirty="0">
                <a:solidFill>
                  <a:srgbClr val="000000"/>
                </a:solidFill>
              </a:rPr>
              <a:t> measure ensures that operators have access to the tools they need to support our first responders when lives are at stake.”~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CC"/>
                </a:solidFill>
              </a:rPr>
              <a:t>Senator Richard Blumenthal, D-Conn</a:t>
            </a:r>
            <a:r>
              <a:rPr lang="en-US" sz="2000" b="1" dirty="0">
                <a:solidFill>
                  <a:srgbClr val="0000CC"/>
                </a:solidFill>
              </a:rPr>
              <a:t>.</a:t>
            </a:r>
          </a:p>
        </p:txBody>
      </p:sp>
      <p:pic>
        <p:nvPicPr>
          <p:cNvPr id="6" name="Picture 5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6FEC233A-CC50-4128-9144-775E5A58E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9276" y="379859"/>
            <a:ext cx="971429" cy="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68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2015</TotalTime>
  <Words>1103</Words>
  <Application>Microsoft Office PowerPoint</Application>
  <PresentationFormat>Widescreen</PresentationFormat>
  <Paragraphs>92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Rounded MT Bold</vt:lpstr>
      <vt:lpstr>Calibri</vt:lpstr>
      <vt:lpstr>Tahoma</vt:lpstr>
      <vt:lpstr>Times New Roman</vt:lpstr>
      <vt:lpstr>Tw Cen MT</vt:lpstr>
      <vt:lpstr>Droplet</vt:lpstr>
      <vt:lpstr>  Sun City Grand  Amateur Radio</vt:lpstr>
      <vt:lpstr>introduction</vt:lpstr>
      <vt:lpstr>PowerPoint Presentation</vt:lpstr>
      <vt:lpstr>What is amateur (ham) radio?</vt:lpstr>
      <vt:lpstr>What is amateur (ham) radio?</vt:lpstr>
      <vt:lpstr>What can we do for SCG in an Emergency?</vt:lpstr>
      <vt:lpstr>History of Federal Antenna Regulations</vt:lpstr>
      <vt:lpstr>Amateur Radio Parity Act of 2017</vt:lpstr>
      <vt:lpstr>Senators sponsoring this bill</vt:lpstr>
      <vt:lpstr>Proposal </vt:lpstr>
      <vt:lpstr>Summary</vt:lpstr>
      <vt:lpstr>questionS ?  We are here to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 City Grand  Amateur Radio</dc:title>
  <dc:creator>WVARC</dc:creator>
  <cp:lastModifiedBy>WVARC</cp:lastModifiedBy>
  <cp:revision>67</cp:revision>
  <dcterms:created xsi:type="dcterms:W3CDTF">2018-06-28T15:55:56Z</dcterms:created>
  <dcterms:modified xsi:type="dcterms:W3CDTF">2018-07-11T14:41:34Z</dcterms:modified>
</cp:coreProperties>
</file>