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68"/>
  </p:notesMasterIdLst>
  <p:handoutMasterIdLst>
    <p:handoutMasterId r:id="rId69"/>
  </p:handoutMasterIdLst>
  <p:sldIdLst>
    <p:sldId id="256" r:id="rId2"/>
    <p:sldId id="258" r:id="rId3"/>
    <p:sldId id="259" r:id="rId4"/>
    <p:sldId id="260" r:id="rId5"/>
    <p:sldId id="261" r:id="rId6"/>
    <p:sldId id="298" r:id="rId7"/>
    <p:sldId id="344" r:id="rId8"/>
    <p:sldId id="263" r:id="rId9"/>
    <p:sldId id="312" r:id="rId10"/>
    <p:sldId id="264" r:id="rId11"/>
    <p:sldId id="265" r:id="rId12"/>
    <p:sldId id="301" r:id="rId13"/>
    <p:sldId id="299" r:id="rId14"/>
    <p:sldId id="266" r:id="rId15"/>
    <p:sldId id="300" r:id="rId16"/>
    <p:sldId id="267" r:id="rId17"/>
    <p:sldId id="268" r:id="rId18"/>
    <p:sldId id="269" r:id="rId19"/>
    <p:sldId id="302" r:id="rId20"/>
    <p:sldId id="303" r:id="rId21"/>
    <p:sldId id="304" r:id="rId22"/>
    <p:sldId id="305" r:id="rId23"/>
    <p:sldId id="272" r:id="rId24"/>
    <p:sldId id="276" r:id="rId25"/>
    <p:sldId id="262" r:id="rId26"/>
    <p:sldId id="273" r:id="rId27"/>
    <p:sldId id="270" r:id="rId28"/>
    <p:sldId id="341" r:id="rId29"/>
    <p:sldId id="310" r:id="rId30"/>
    <p:sldId id="342" r:id="rId31"/>
    <p:sldId id="309" r:id="rId32"/>
    <p:sldId id="274" r:id="rId33"/>
    <p:sldId id="275" r:id="rId34"/>
    <p:sldId id="271" r:id="rId35"/>
    <p:sldId id="287" r:id="rId36"/>
    <p:sldId id="277" r:id="rId37"/>
    <p:sldId id="278" r:id="rId38"/>
    <p:sldId id="279" r:id="rId39"/>
    <p:sldId id="280" r:id="rId40"/>
    <p:sldId id="315" r:id="rId41"/>
    <p:sldId id="281" r:id="rId42"/>
    <p:sldId id="313" r:id="rId43"/>
    <p:sldId id="343" r:id="rId44"/>
    <p:sldId id="337" r:id="rId45"/>
    <p:sldId id="306" r:id="rId46"/>
    <p:sldId id="307" r:id="rId47"/>
    <p:sldId id="338" r:id="rId48"/>
    <p:sldId id="339" r:id="rId49"/>
    <p:sldId id="284" r:id="rId50"/>
    <p:sldId id="285" r:id="rId51"/>
    <p:sldId id="286" r:id="rId52"/>
    <p:sldId id="317" r:id="rId53"/>
    <p:sldId id="288" r:id="rId54"/>
    <p:sldId id="318" r:id="rId55"/>
    <p:sldId id="289" r:id="rId56"/>
    <p:sldId id="290" r:id="rId57"/>
    <p:sldId id="291" r:id="rId58"/>
    <p:sldId id="336" r:id="rId59"/>
    <p:sldId id="324" r:id="rId60"/>
    <p:sldId id="327" r:id="rId61"/>
    <p:sldId id="325" r:id="rId62"/>
    <p:sldId id="321" r:id="rId63"/>
    <p:sldId id="322" r:id="rId64"/>
    <p:sldId id="326" r:id="rId65"/>
    <p:sldId id="345" r:id="rId66"/>
    <p:sldId id="346" r:id="rId6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976773-33BC-D34D-9501-729A4628067B}" v="6" dt="2025-11-19T17:36:25.8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554" autoAdjust="0"/>
    <p:restoredTop sz="67365" autoAdjust="0"/>
  </p:normalViewPr>
  <p:slideViewPr>
    <p:cSldViewPr snapToGrid="0">
      <p:cViewPr varScale="1">
        <p:scale>
          <a:sx n="66" d="100"/>
          <a:sy n="66" d="100"/>
        </p:scale>
        <p:origin x="1512" y="28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797C63-C5CF-76AF-D998-406AE1E442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F243689-7927-9D14-BE68-B9FE2D478EA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6FF7619-FD77-4146-BC11-984093AB41A8}" type="datetimeFigureOut">
              <a:rPr lang="en-US" smtClean="0"/>
              <a:t>11/22/2025</a:t>
            </a:fld>
            <a:endParaRPr lang="en-US"/>
          </a:p>
        </p:txBody>
      </p:sp>
      <p:sp>
        <p:nvSpPr>
          <p:cNvPr id="4" name="Footer Placeholder 3">
            <a:extLst>
              <a:ext uri="{FF2B5EF4-FFF2-40B4-BE49-F238E27FC236}">
                <a16:creationId xmlns:a16="http://schemas.microsoft.com/office/drawing/2014/main" id="{2C073571-9F2E-AB2B-7AEB-0282F63BFEC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00BFBD5-2A7A-B34B-E347-E76CF04F347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87A98C5-C143-4A17-A2C2-0845450AB172}" type="slidenum">
              <a:rPr lang="en-US" smtClean="0"/>
              <a:t>‹#›</a:t>
            </a:fld>
            <a:endParaRPr lang="en-US"/>
          </a:p>
        </p:txBody>
      </p:sp>
    </p:spTree>
    <p:extLst>
      <p:ext uri="{BB962C8B-B14F-4D97-AF65-F5344CB8AC3E}">
        <p14:creationId xmlns:p14="http://schemas.microsoft.com/office/powerpoint/2010/main" val="77431213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222BE9-5E79-4577-89EE-DD776D8A7241}" type="datetimeFigureOut">
              <a:rPr lang="en-US" smtClean="0"/>
              <a:t>11/22/2025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6B2665-CAFE-4222-A212-8C3B2B19B1CF}" type="slidenum">
              <a:rPr lang="en-US" smtClean="0"/>
              <a:t>‹#›</a:t>
            </a:fld>
            <a:endParaRPr lang="en-US"/>
          </a:p>
        </p:txBody>
      </p:sp>
    </p:spTree>
    <p:extLst>
      <p:ext uri="{BB962C8B-B14F-4D97-AF65-F5344CB8AC3E}">
        <p14:creationId xmlns:p14="http://schemas.microsoft.com/office/powerpoint/2010/main" val="4238681110"/>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doi.org/10.1111/j.1532-5415.2008.01957.x"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8" Type="http://schemas.openxmlformats.org/officeDocument/2006/relationships/hyperlink" Target="https://pubmed.ncbi.nlm.nih.gov/?term=%22Saliba%20D%22%5BAuthor%5D" TargetMode="External"/><Relationship Id="rId3" Type="http://schemas.openxmlformats.org/officeDocument/2006/relationships/hyperlink" Target="https://pubmed.ncbi.nlm.nih.gov/?term=%22Stineman%20MG%22%5BAuthor%5D" TargetMode="External"/><Relationship Id="rId7" Type="http://schemas.openxmlformats.org/officeDocument/2006/relationships/hyperlink" Target="https://pubmed.ncbi.nlm.nih.gov/?term=%22Zhang%20Z%22%5BAuthor%5D"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pubmed.ncbi.nlm.nih.gov/?term=%22Kurichi%20JE%22%5BAuthor%5D" TargetMode="External"/><Relationship Id="rId5" Type="http://schemas.openxmlformats.org/officeDocument/2006/relationships/hyperlink" Target="https://pubmed.ncbi.nlm.nih.gov/?term=%22Pan%20Q%22%5BAuthor%5D" TargetMode="External"/><Relationship Id="rId10" Type="http://schemas.openxmlformats.org/officeDocument/2006/relationships/hyperlink" Target="https://pubmed.ncbi.nlm.nih.gov/?term=%22Streim%20J%22%5BAuthor%5D" TargetMode="External"/><Relationship Id="rId4" Type="http://schemas.openxmlformats.org/officeDocument/2006/relationships/hyperlink" Target="https://pubmed.ncbi.nlm.nih.gov/?term=%22Xie%20D%22%5BAuthor%5D" TargetMode="External"/><Relationship Id="rId9" Type="http://schemas.openxmlformats.org/officeDocument/2006/relationships/hyperlink" Target="https://pubmed.ncbi.nlm.nih.gov/?term=%22Henry-Sanchez%20JT%22%5BAuthor%5D"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8" Type="http://schemas.openxmlformats.org/officeDocument/2006/relationships/hyperlink" Target="https://pubmed.ncbi.nlm.nih.gov/?term=%22Xie%20D%22%5BAuthor%5D" TargetMode="External"/><Relationship Id="rId3" Type="http://schemas.openxmlformats.org/officeDocument/2006/relationships/hyperlink" Target="https://pubmed.ncbi.nlm.nih.gov/?term=%22Hennessy%20S%22%5BAuthor%5D" TargetMode="External"/><Relationship Id="rId7" Type="http://schemas.openxmlformats.org/officeDocument/2006/relationships/hyperlink" Target="https://pubmed.ncbi.nlm.nih.gov/?term=%22Bogner%20H%22%5BAuthor%5D"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s://pubmed.ncbi.nlm.nih.gov/?term=%22Streim%20JE%22%5BAuthor%5D" TargetMode="External"/><Relationship Id="rId5" Type="http://schemas.openxmlformats.org/officeDocument/2006/relationships/hyperlink" Target="https://pubmed.ncbi.nlm.nih.gov/?term=%22Pan%20Q%22%5BAuthor%5D" TargetMode="External"/><Relationship Id="rId4" Type="http://schemas.openxmlformats.org/officeDocument/2006/relationships/hyperlink" Target="https://pubmed.ncbi.nlm.nih.gov/?term=%22Kurichi%20JE%22%5BAuthor%5D" TargetMode="External"/><Relationship Id="rId9" Type="http://schemas.openxmlformats.org/officeDocument/2006/relationships/hyperlink" Target="https://pubmed.ncbi.nlm.nih.gov/?term=%22Stineman%20MG%22%5BAuthor%5D"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jamanetwork.com/searchresults?author=Sultana+Monira+Hussain&amp;q=Sultana+Monira+Hussain" TargetMode="External"/><Relationship Id="rId2" Type="http://schemas.openxmlformats.org/officeDocument/2006/relationships/slide" Target="../slides/slide33.xml"/><Relationship Id="rId1" Type="http://schemas.openxmlformats.org/officeDocument/2006/relationships/notesMaster" Target="../notesMasters/notesMaster1.xml"/><Relationship Id="rId5" Type="http://schemas.openxmlformats.org/officeDocument/2006/relationships/hyperlink" Target="https://jamanetwork.com/searchresults?author=Lawrence+J.+Beilin&amp;q=Lawrence+J.+Beilin" TargetMode="External"/><Relationship Id="rId4" Type="http://schemas.openxmlformats.org/officeDocument/2006/relationships/hyperlink" Target="https://jamanetwork.com/searchresults?author=Anne+B.+Newman&amp;q=Anne+B.+Newman"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8" Type="http://schemas.openxmlformats.org/officeDocument/2006/relationships/hyperlink" Target="https://www.jacc.org/doi/10.1016/S0735-1097%2803%2900163-3#au0025" TargetMode="External"/><Relationship Id="rId3" Type="http://schemas.openxmlformats.org/officeDocument/2006/relationships/hyperlink" Target="https://www.jacc.org/doi/10.1016/S0735-1097%2803%2900163-3#au0010" TargetMode="External"/><Relationship Id="rId7" Type="http://schemas.openxmlformats.org/officeDocument/2006/relationships/hyperlink" Target="https://www.jacc.org/doi/10.1016/S0735-1097%2803%2900163-3#au0035" TargetMode="External"/><Relationship Id="rId12" Type="http://schemas.openxmlformats.org/officeDocument/2006/relationships/hyperlink" Target="https://www.jacc.org/doi/10.1016/S0735-1097%2803%2900163-3#tab-contributors" TargetMode="External"/><Relationship Id="rId2" Type="http://schemas.openxmlformats.org/officeDocument/2006/relationships/slide" Target="../slides/slide38.xml"/><Relationship Id="rId1" Type="http://schemas.openxmlformats.org/officeDocument/2006/relationships/notesMaster" Target="../notesMasters/notesMaster1.xml"/><Relationship Id="rId6" Type="http://schemas.openxmlformats.org/officeDocument/2006/relationships/hyperlink" Target="https://www.jacc.org/doi/10.1016/S0735-1097%2803%2900163-3#au0020" TargetMode="External"/><Relationship Id="rId11" Type="http://schemas.openxmlformats.org/officeDocument/2006/relationships/hyperlink" Target="https://www.jacc.org/doi/10.1016/S0735-1097%2803%2900163-3#au0045" TargetMode="External"/><Relationship Id="rId5" Type="http://schemas.openxmlformats.org/officeDocument/2006/relationships/hyperlink" Target="https://www.jacc.org/doi/10.1016/S0735-1097%2803%2900163-3#au0015" TargetMode="External"/><Relationship Id="rId10" Type="http://schemas.openxmlformats.org/officeDocument/2006/relationships/hyperlink" Target="https://www.jacc.org/doi/10.1016/S0735-1097%2803%2900163-3#au0040" TargetMode="External"/><Relationship Id="rId4" Type="http://schemas.openxmlformats.org/officeDocument/2006/relationships/hyperlink" Target="mailto:lff9+@pitt.edu" TargetMode="External"/><Relationship Id="rId9" Type="http://schemas.openxmlformats.org/officeDocument/2006/relationships/hyperlink" Target="https://www.jacc.org/doi/10.1016/S0735-1097%2803%2900163-3#au0030"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nature.com/articles/s41598-018-38461-y#auth-Sang_Wook-Yi-Aff1-Aff2"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s://www.nature.com/srep" TargetMode="External"/><Relationship Id="rId5" Type="http://schemas.openxmlformats.org/officeDocument/2006/relationships/hyperlink" Target="https://www.nature.com/articles/s41598-018-38461-y#auth-Heechoul-Ohrr-Aff4" TargetMode="External"/><Relationship Id="rId4" Type="http://schemas.openxmlformats.org/officeDocument/2006/relationships/hyperlink" Target="https://www.nature.com/articles/s41598-018-38461-y#auth-Jee_Jeon-Yi-Aff3"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8" Type="http://schemas.openxmlformats.org/officeDocument/2006/relationships/hyperlink" Target="https://www.ahajournals.org/doi/10.1161/01.cir.0000112642.63927.54#con6" TargetMode="External"/><Relationship Id="rId3" Type="http://schemas.openxmlformats.org/officeDocument/2006/relationships/hyperlink" Target="https://www.ahajournals.org/doi/10.1161/01.cir.0000112642.63927.54#con1" TargetMode="External"/><Relationship Id="rId7" Type="http://schemas.openxmlformats.org/officeDocument/2006/relationships/hyperlink" Target="https://www.ahajournals.org/doi/10.1161/01.cir.0000112642.63927.54#con5" TargetMode="External"/><Relationship Id="rId2" Type="http://schemas.openxmlformats.org/officeDocument/2006/relationships/slide" Target="../slides/slide41.xml"/><Relationship Id="rId1" Type="http://schemas.openxmlformats.org/officeDocument/2006/relationships/notesMaster" Target="../notesMasters/notesMaster1.xml"/><Relationship Id="rId6" Type="http://schemas.openxmlformats.org/officeDocument/2006/relationships/hyperlink" Target="https://www.ahajournals.org/doi/10.1161/01.cir.0000112642.63927.54#con4" TargetMode="External"/><Relationship Id="rId5" Type="http://schemas.openxmlformats.org/officeDocument/2006/relationships/hyperlink" Target="https://www.ahajournals.org/doi/10.1161/01.cir.0000112642.63927.54#con3" TargetMode="External"/><Relationship Id="rId4" Type="http://schemas.openxmlformats.org/officeDocument/2006/relationships/hyperlink" Target="https://www.ahajournals.org/doi/10.1161/01.cir.0000112642.63927.54#con2" TargetMode="External"/><Relationship Id="rId9" Type="http://schemas.openxmlformats.org/officeDocument/2006/relationships/hyperlink" Target="https://www.ahajournals.org/doi/10.1161/01.cir.0000112642.63927.54#con7" TargetMode="Externa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pubmed.ncbi.nlm.nih.gov/?term=%22Weiss%20A%22%5BAuthor%5D" TargetMode="External"/><Relationship Id="rId7" Type="http://schemas.openxmlformats.org/officeDocument/2006/relationships/hyperlink" Target="https://pubmed.ncbi.nlm.nih.gov/?term=%22Grossman%20E%22%5BAuthor%5D" TargetMode="External"/><Relationship Id="rId2" Type="http://schemas.openxmlformats.org/officeDocument/2006/relationships/slide" Target="../slides/slide42.xml"/><Relationship Id="rId1" Type="http://schemas.openxmlformats.org/officeDocument/2006/relationships/notesMaster" Target="../notesMasters/notesMaster1.xml"/><Relationship Id="rId6" Type="http://schemas.openxmlformats.org/officeDocument/2006/relationships/hyperlink" Target="https://pubmed.ncbi.nlm.nih.gov/?term=%22Kornowski%20R%22%5BAuthor%5D" TargetMode="External"/><Relationship Id="rId5" Type="http://schemas.openxmlformats.org/officeDocument/2006/relationships/hyperlink" Target="https://pubmed.ncbi.nlm.nih.gov/?term=%22Beloosesky%20Y%22%5BAuthor%5D" TargetMode="External"/><Relationship Id="rId4" Type="http://schemas.openxmlformats.org/officeDocument/2006/relationships/hyperlink" Target="https://pubmed.ncbi.nlm.nih.gov/?term=%22Boaz%20M%22%5BAuthor%5D"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doi.org/10.1016/S2213-8587(23)00223-1"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226B2665-CAFE-4222-A212-8C3B2B19B1CF}" type="slidenum">
              <a:rPr lang="en-US" smtClean="0"/>
              <a:t>2</a:t>
            </a:fld>
            <a:endParaRPr lang="en-US"/>
          </a:p>
        </p:txBody>
      </p:sp>
    </p:spTree>
    <p:extLst>
      <p:ext uri="{BB962C8B-B14F-4D97-AF65-F5344CB8AC3E}">
        <p14:creationId xmlns:p14="http://schemas.microsoft.com/office/powerpoint/2010/main" val="38235185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start off looking similar except for eye color, hair color, skin color</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226B2665-CAFE-4222-A212-8C3B2B19B1CF}" type="slidenum">
              <a:rPr lang="en-US" smtClean="0"/>
              <a:t>11</a:t>
            </a:fld>
            <a:endParaRPr lang="en-US"/>
          </a:p>
        </p:txBody>
      </p:sp>
    </p:spTree>
    <p:extLst>
      <p:ext uri="{BB962C8B-B14F-4D97-AF65-F5344CB8AC3E}">
        <p14:creationId xmlns:p14="http://schemas.microsoft.com/office/powerpoint/2010/main" val="31083423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good and bad decisions we make through life start to have an effect on how we age</a:t>
            </a:r>
          </a:p>
          <a:p>
            <a:r>
              <a:rPr lang="en-US" dirty="0"/>
              <a:t>These decisions add up with time.</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226B2665-CAFE-4222-A212-8C3B2B19B1CF}" type="slidenum">
              <a:rPr lang="en-US" smtClean="0"/>
              <a:t>12</a:t>
            </a:fld>
            <a:endParaRPr lang="en-US"/>
          </a:p>
        </p:txBody>
      </p:sp>
    </p:spTree>
    <p:extLst>
      <p:ext uri="{BB962C8B-B14F-4D97-AF65-F5344CB8AC3E}">
        <p14:creationId xmlns:p14="http://schemas.microsoft.com/office/powerpoint/2010/main" val="1929752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Those decisions will determine what type of older person an individual becomes. Is this 75 year old you’re underwriting  Biking around Europe or…something else?</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226B2665-CAFE-4222-A212-8C3B2B19B1CF}" type="slidenum">
              <a:rPr lang="en-US" smtClean="0"/>
              <a:t>13</a:t>
            </a:fld>
            <a:endParaRPr lang="en-US"/>
          </a:p>
        </p:txBody>
      </p:sp>
    </p:spTree>
    <p:extLst>
      <p:ext uri="{BB962C8B-B14F-4D97-AF65-F5344CB8AC3E}">
        <p14:creationId xmlns:p14="http://schemas.microsoft.com/office/powerpoint/2010/main" val="19694527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those decisions manifest? Through epigenetics. Doesn’t change our genome but the rather how these genes are regulated and ultimately expressed. </a:t>
            </a:r>
          </a:p>
          <a:p>
            <a:endParaRPr lang="en-US" dirty="0"/>
          </a:p>
          <a:p>
            <a:r>
              <a:rPr lang="en-US" dirty="0"/>
              <a:t>Couple of good books – interesting stuff: Change your Genes, Change your life by Kenneth Pelletier.</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226B2665-CAFE-4222-A212-8C3B2B19B1CF}" type="slidenum">
              <a:rPr lang="en-US" smtClean="0"/>
              <a:t>14</a:t>
            </a:fld>
            <a:endParaRPr lang="en-US"/>
          </a:p>
        </p:txBody>
      </p:sp>
    </p:spTree>
    <p:extLst>
      <p:ext uri="{BB962C8B-B14F-4D97-AF65-F5344CB8AC3E}">
        <p14:creationId xmlns:p14="http://schemas.microsoft.com/office/powerpoint/2010/main" val="11745372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 very simplistic overview, these external factors lead to methylation of DNA proteins that lead to the regulation and ultimately the changes we see.</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226B2665-CAFE-4222-A212-8C3B2B19B1CF}" type="slidenum">
              <a:rPr lang="en-US" smtClean="0"/>
              <a:t>15</a:t>
            </a:fld>
            <a:endParaRPr lang="en-US"/>
          </a:p>
        </p:txBody>
      </p:sp>
    </p:spTree>
    <p:extLst>
      <p:ext uri="{BB962C8B-B14F-4D97-AF65-F5344CB8AC3E}">
        <p14:creationId xmlns:p14="http://schemas.microsoft.com/office/powerpoint/2010/main" val="38798108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Subclinical disease is asymptomatic and needs to be looked for. An older person may have had an MI and never had chest pain. Younger people are active with work, family, driving the kids around town. Life may serve as mini stress tests where as in an older person their activity may be walking from the living room to the kitchen to make a meal. Older people don’t have those family or work demands and may respond to </a:t>
            </a:r>
            <a:r>
              <a:rPr lang="en-US" dirty="0" err="1"/>
              <a:t>sxs</a:t>
            </a:r>
            <a:r>
              <a:rPr lang="en-US" dirty="0"/>
              <a:t> by simply doing less.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I would ask a patient if they had shortness of breath or chest pain with activity and they said “no.” Then I was sure to ask, “what keeps you from walking faster or longer “ And sometimes their answer </a:t>
            </a:r>
            <a:r>
              <a:rPr lang="en-US" dirty="0" err="1"/>
              <a:t>woul</a:t>
            </a:r>
            <a:r>
              <a:rPr lang="en-US" dirty="0"/>
              <a:t> be– my legs hurt or I get short of breath. They adapt as they need to and many don’t ask themselves why.</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226B2665-CAFE-4222-A212-8C3B2B19B1CF}" type="slidenum">
              <a:rPr lang="en-US" smtClean="0"/>
              <a:t>16</a:t>
            </a:fld>
            <a:endParaRPr lang="en-US"/>
          </a:p>
        </p:txBody>
      </p:sp>
    </p:spTree>
    <p:extLst>
      <p:ext uri="{BB962C8B-B14F-4D97-AF65-F5344CB8AC3E}">
        <p14:creationId xmlns:p14="http://schemas.microsoft.com/office/powerpoint/2010/main" val="19450567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Comorbid conditions can reduce that reserve by placing greater stress on our organ systems. This study simply looked at age and chronic conditions. Explain. Not a big surprise, but something worth noting as we look at aging.</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Epidemiol Rev</a:t>
            </a:r>
            <a:endParaRPr lang="en-US" sz="1200" b="0" i="0" kern="1200" cap="small"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2013:35:75-83.</a:t>
            </a:r>
          </a:p>
          <a:p>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doi</a:t>
            </a:r>
            <a:r>
              <a:rPr lang="en-US" sz="1200" b="0" i="0" kern="1200" dirty="0">
                <a:solidFill>
                  <a:schemeClr val="tx1"/>
                </a:solidFill>
                <a:effectLst/>
                <a:latin typeface="+mn-lt"/>
                <a:ea typeface="+mn-ea"/>
                <a:cs typeface="+mn-cs"/>
              </a:rPr>
              <a:t>: 10.1093/</a:t>
            </a:r>
            <a:r>
              <a:rPr lang="en-US" sz="1200" b="0" i="0" kern="1200" dirty="0" err="1">
                <a:solidFill>
                  <a:schemeClr val="tx1"/>
                </a:solidFill>
                <a:effectLst/>
                <a:latin typeface="+mn-lt"/>
                <a:ea typeface="+mn-ea"/>
                <a:cs typeface="+mn-cs"/>
              </a:rPr>
              <a:t>epirev</a:t>
            </a:r>
            <a:r>
              <a:rPr lang="en-US" sz="1200" b="0" i="0" kern="1200" dirty="0">
                <a:solidFill>
                  <a:schemeClr val="tx1"/>
                </a:solidFill>
                <a:effectLst/>
                <a:latin typeface="+mn-lt"/>
                <a:ea typeface="+mn-ea"/>
                <a:cs typeface="+mn-cs"/>
              </a:rPr>
              <a:t>/mxs009. </a:t>
            </a:r>
            <a:r>
              <a:rPr lang="en-US" sz="1200" b="0" i="0" kern="1200" dirty="0" err="1">
                <a:solidFill>
                  <a:schemeClr val="tx1"/>
                </a:solidFill>
                <a:effectLst/>
                <a:latin typeface="+mn-lt"/>
                <a:ea typeface="+mn-ea"/>
                <a:cs typeface="+mn-cs"/>
              </a:rPr>
              <a:t>Epub</a:t>
            </a:r>
            <a:r>
              <a:rPr lang="en-US" sz="1200" b="0" i="0" kern="1200" dirty="0">
                <a:solidFill>
                  <a:schemeClr val="tx1"/>
                </a:solidFill>
                <a:effectLst/>
                <a:latin typeface="+mn-lt"/>
                <a:ea typeface="+mn-ea"/>
                <a:cs typeface="+mn-cs"/>
              </a:rPr>
              <a:t> 2013 Jan 31.</a:t>
            </a:r>
          </a:p>
          <a:p>
            <a:r>
              <a:rPr lang="en-US" sz="1200" b="1" i="0" kern="1200" dirty="0">
                <a:solidFill>
                  <a:schemeClr val="tx1"/>
                </a:solidFill>
                <a:effectLst/>
                <a:latin typeface="+mn-lt"/>
                <a:ea typeface="+mn-ea"/>
                <a:cs typeface="+mn-cs"/>
              </a:rPr>
              <a:t>Multimorbidity in older adults</a:t>
            </a:r>
          </a:p>
          <a:p>
            <a:endParaRPr lang="en-US" sz="1200" b="1" i="0" kern="1200" dirty="0">
              <a:solidFill>
                <a:schemeClr val="tx1"/>
              </a:solidFill>
              <a:effectLst/>
              <a:latin typeface="+mn-lt"/>
              <a:ea typeface="+mn-ea"/>
              <a:cs typeface="+mn-cs"/>
            </a:endParaRPr>
          </a:p>
          <a:p>
            <a:r>
              <a:rPr lang="en-US" dirty="0"/>
              <a:t>Trends in Multiple Chronic Conditions Among US Adults, By Life Stage, Behavioral Risk Factor Surveillance System, 2013–2023</a:t>
            </a:r>
          </a:p>
          <a:p>
            <a:r>
              <a:rPr lang="en-US" dirty="0"/>
              <a:t>ORIGINAL RESEARCH — Volume 22 — April 17, 2025</a:t>
            </a:r>
          </a:p>
          <a:p>
            <a:endParaRPr lang="en-US" dirty="0"/>
          </a:p>
          <a:p>
            <a:r>
              <a:rPr lang="en-US" dirty="0"/>
              <a:t>Article has an </a:t>
            </a:r>
            <a:r>
              <a:rPr lang="en-US" dirty="0" err="1"/>
              <a:t>altmetric</a:t>
            </a:r>
            <a:r>
              <a:rPr lang="en-US" dirty="0"/>
              <a:t> score of 302</a:t>
            </a:r>
          </a:p>
          <a:p>
            <a:r>
              <a:rPr lang="en-US" dirty="0"/>
              <a:t>Kathleen B. Watson, PhD1,2; Jennifer L. Wiltz, MD, MPH3,4,5; Kunthea Nhim, DrPH6; Rachel B. Kaufmann, PhD, MPH3; Craig W. Thomas, PhD1; Kurt J. Greenlund, PhD1</a:t>
            </a:r>
          </a:p>
          <a:p>
            <a:endParaRPr lang="en-US" dirty="0"/>
          </a:p>
          <a:p>
            <a:r>
              <a:rPr lang="en-US" dirty="0"/>
              <a:t>It becomes very common to have multiple conditions that can overlay and </a:t>
            </a:r>
            <a:r>
              <a:rPr lang="en-US" dirty="0" err="1"/>
              <a:t>comorbids</a:t>
            </a:r>
            <a:r>
              <a:rPr lang="en-US" dirty="0"/>
              <a:t>….</a:t>
            </a:r>
          </a:p>
        </p:txBody>
      </p:sp>
      <p:sp>
        <p:nvSpPr>
          <p:cNvPr id="4" name="Slide Number Placeholder 3"/>
          <p:cNvSpPr>
            <a:spLocks noGrp="1"/>
          </p:cNvSpPr>
          <p:nvPr>
            <p:ph type="sldNum" sz="quarter" idx="5"/>
          </p:nvPr>
        </p:nvSpPr>
        <p:spPr/>
        <p:txBody>
          <a:bodyPr/>
          <a:lstStyle/>
          <a:p>
            <a:fld id="{226B2665-CAFE-4222-A212-8C3B2B19B1CF}" type="slidenum">
              <a:rPr lang="en-US" smtClean="0"/>
              <a:t>17</a:t>
            </a:fld>
            <a:endParaRPr lang="en-US"/>
          </a:p>
        </p:txBody>
      </p:sp>
      <p:sp>
        <p:nvSpPr>
          <p:cNvPr id="5" name="Footer Placeholder 4">
            <a:extLst>
              <a:ext uri="{FF2B5EF4-FFF2-40B4-BE49-F238E27FC236}">
                <a16:creationId xmlns:a16="http://schemas.microsoft.com/office/drawing/2014/main" id="{6DB80804-F08C-9F90-2FE3-F0D5F427A34D}"/>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9437354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Lots to keep track of – how many times a day, with or without food, not to mention side effect profiles, overlapping risks of the medications, etc.</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226B2665-CAFE-4222-A212-8C3B2B19B1CF}" type="slidenum">
              <a:rPr lang="en-US" smtClean="0"/>
              <a:t>18</a:t>
            </a:fld>
            <a:endParaRPr lang="en-US"/>
          </a:p>
        </p:txBody>
      </p:sp>
    </p:spTree>
    <p:extLst>
      <p:ext uri="{BB962C8B-B14F-4D97-AF65-F5344CB8AC3E}">
        <p14:creationId xmlns:p14="http://schemas.microsoft.com/office/powerpoint/2010/main" val="14999606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the different ways polypharmacy can negatively impact on older person?</a:t>
            </a:r>
          </a:p>
          <a:p>
            <a:r>
              <a:rPr lang="en-US" dirty="0" err="1"/>
              <a:t>Pharmocokinetics</a:t>
            </a:r>
            <a:r>
              <a:rPr lang="en-US" dirty="0"/>
              <a:t> – delay over not metabolizing. Some drugs are fat stored vs water based.</a:t>
            </a:r>
          </a:p>
          <a:p>
            <a:endParaRPr lang="en-US" dirty="0"/>
          </a:p>
          <a:p>
            <a:r>
              <a:rPr lang="en-US" dirty="0"/>
              <a:t>Reduced </a:t>
            </a:r>
            <a:r>
              <a:rPr lang="en-US" dirty="0" err="1"/>
              <a:t>metab</a:t>
            </a:r>
            <a:r>
              <a:rPr lang="en-US" dirty="0"/>
              <a:t> by the liver and reduced excretion by the kidneys leads to the drug staying  in blood stream longer.</a:t>
            </a:r>
          </a:p>
        </p:txBody>
      </p:sp>
      <p:sp>
        <p:nvSpPr>
          <p:cNvPr id="4" name="Slide Number Placeholder 3"/>
          <p:cNvSpPr>
            <a:spLocks noGrp="1"/>
          </p:cNvSpPr>
          <p:nvPr>
            <p:ph type="sldNum" sz="quarter" idx="5"/>
          </p:nvPr>
        </p:nvSpPr>
        <p:spPr/>
        <p:txBody>
          <a:bodyPr/>
          <a:lstStyle/>
          <a:p>
            <a:fld id="{226B2665-CAFE-4222-A212-8C3B2B19B1CF}" type="slidenum">
              <a:rPr lang="en-US" smtClean="0"/>
              <a:t>19</a:t>
            </a:fld>
            <a:endParaRPr lang="en-US"/>
          </a:p>
        </p:txBody>
      </p:sp>
      <p:sp>
        <p:nvSpPr>
          <p:cNvPr id="5" name="Footer Placeholder 4">
            <a:extLst>
              <a:ext uri="{FF2B5EF4-FFF2-40B4-BE49-F238E27FC236}">
                <a16:creationId xmlns:a16="http://schemas.microsoft.com/office/drawing/2014/main" id="{D235F173-5CDA-E58B-375F-ABEE80C1FE94}"/>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1071260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 comment on the top causes of death</a:t>
            </a:r>
          </a:p>
          <a:p>
            <a:r>
              <a:rPr lang="en-US" dirty="0"/>
              <a:t>Blue: unintentional</a:t>
            </a:r>
          </a:p>
          <a:p>
            <a:r>
              <a:rPr lang="en-US" dirty="0"/>
              <a:t>Green: death by suicide</a:t>
            </a:r>
          </a:p>
          <a:p>
            <a:r>
              <a:rPr lang="en-US" dirty="0"/>
              <a:t>Red homicide</a:t>
            </a:r>
          </a:p>
          <a:p>
            <a:r>
              <a:rPr lang="en-US" dirty="0"/>
              <a:t>Let’s focus on the elderly, topic of talk</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226B2665-CAFE-4222-A212-8C3B2B19B1CF}" type="slidenum">
              <a:rPr lang="en-US" smtClean="0"/>
              <a:t>20</a:t>
            </a:fld>
            <a:endParaRPr lang="en-US"/>
          </a:p>
        </p:txBody>
      </p:sp>
    </p:spTree>
    <p:extLst>
      <p:ext uri="{BB962C8B-B14F-4D97-AF65-F5344CB8AC3E}">
        <p14:creationId xmlns:p14="http://schemas.microsoft.com/office/powerpoint/2010/main" val="4126990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one definition but this is usually used</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226B2665-CAFE-4222-A212-8C3B2B19B1CF}" type="slidenum">
              <a:rPr lang="en-US" smtClean="0"/>
              <a:t>3</a:t>
            </a:fld>
            <a:endParaRPr lang="en-US"/>
          </a:p>
        </p:txBody>
      </p:sp>
    </p:spTree>
    <p:extLst>
      <p:ext uri="{BB962C8B-B14F-4D97-AF65-F5344CB8AC3E}">
        <p14:creationId xmlns:p14="http://schemas.microsoft.com/office/powerpoint/2010/main" val="2169369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 on age &gt; 65, the #1 cause goes from CA to heart disease</a:t>
            </a:r>
          </a:p>
          <a:p>
            <a:endParaRPr lang="en-US" dirty="0"/>
          </a:p>
          <a:p>
            <a:r>
              <a:rPr lang="en-US" dirty="0"/>
              <a:t>Unintentional injury drops to 7, death by suicide does not make the top 10.</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226B2665-CAFE-4222-A212-8C3B2B19B1CF}" type="slidenum">
              <a:rPr lang="en-US" smtClean="0"/>
              <a:t>21</a:t>
            </a:fld>
            <a:endParaRPr lang="en-US"/>
          </a:p>
        </p:txBody>
      </p:sp>
    </p:spTree>
    <p:extLst>
      <p:ext uri="{BB962C8B-B14F-4D97-AF65-F5344CB8AC3E}">
        <p14:creationId xmlns:p14="http://schemas.microsoft.com/office/powerpoint/2010/main" val="24966728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 improvement in life expectancy over the 20</a:t>
            </a:r>
            <a:r>
              <a:rPr lang="en-US" baseline="30000" dirty="0"/>
              <a:t>th</a:t>
            </a:r>
            <a:r>
              <a:rPr lang="en-US" dirty="0"/>
              <a:t> century, 1917 flu epidemic</a:t>
            </a:r>
          </a:p>
          <a:p>
            <a:r>
              <a:rPr lang="en-US" dirty="0"/>
              <a:t>start to plateau in 2010’s d/t opioids, then in 2020…. Dips from about 79 to 76</a:t>
            </a:r>
          </a:p>
          <a:p>
            <a:r>
              <a:rPr lang="en-US" dirty="0"/>
              <a:t>?obesity related conditions</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226B2665-CAFE-4222-A212-8C3B2B19B1CF}" type="slidenum">
              <a:rPr lang="en-US" smtClean="0"/>
              <a:t>22</a:t>
            </a:fld>
            <a:endParaRPr lang="en-US"/>
          </a:p>
        </p:txBody>
      </p:sp>
    </p:spTree>
    <p:extLst>
      <p:ext uri="{BB962C8B-B14F-4D97-AF65-F5344CB8AC3E}">
        <p14:creationId xmlns:p14="http://schemas.microsoft.com/office/powerpoint/2010/main" val="27935683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we use to UW the elderly</a:t>
            </a:r>
          </a:p>
          <a:p>
            <a:r>
              <a:rPr lang="en-US" dirty="0"/>
              <a:t>Use to assess for frailty – can be subtle if not directly tested for.</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226B2665-CAFE-4222-A212-8C3B2B19B1CF}" type="slidenum">
              <a:rPr lang="en-US" smtClean="0"/>
              <a:t>23</a:t>
            </a:fld>
            <a:endParaRPr lang="en-US"/>
          </a:p>
        </p:txBody>
      </p:sp>
    </p:spTree>
    <p:extLst>
      <p:ext uri="{BB962C8B-B14F-4D97-AF65-F5344CB8AC3E}">
        <p14:creationId xmlns:p14="http://schemas.microsoft.com/office/powerpoint/2010/main" val="14645379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 to our discussion about lack of reserve </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226B2665-CAFE-4222-A212-8C3B2B19B1CF}" type="slidenum">
              <a:rPr lang="en-US" smtClean="0"/>
              <a:t>24</a:t>
            </a:fld>
            <a:endParaRPr lang="en-US"/>
          </a:p>
        </p:txBody>
      </p:sp>
    </p:spTree>
    <p:extLst>
      <p:ext uri="{BB962C8B-B14F-4D97-AF65-F5344CB8AC3E}">
        <p14:creationId xmlns:p14="http://schemas.microsoft.com/office/powerpoint/2010/main" val="25627245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Morely et al developed a self-reported questionnaire which then became adopted by the International Association of Nutrition and Aging – quick method for medical providers to assess frailty. Also we love acronyms, so easier to remember.</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226B2665-CAFE-4222-A212-8C3B2B19B1CF}" type="slidenum">
              <a:rPr lang="en-US" smtClean="0"/>
              <a:t>25</a:t>
            </a:fld>
            <a:endParaRPr lang="en-US"/>
          </a:p>
        </p:txBody>
      </p:sp>
    </p:spTree>
    <p:extLst>
      <p:ext uri="{BB962C8B-B14F-4D97-AF65-F5344CB8AC3E}">
        <p14:creationId xmlns:p14="http://schemas.microsoft.com/office/powerpoint/2010/main" val="14118413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Study asked people this question and then collected data over the course of 10 years. The difference in mortality for yes and no. In the APS, a statement about how the person feels about their health should be taken seriously.</a:t>
            </a:r>
          </a:p>
          <a:p>
            <a:r>
              <a:rPr lang="en-US" dirty="0"/>
              <a:t>If they self report or complain about being tired or hey don’t feel well, we shouldn’t blow it off.</a:t>
            </a:r>
          </a:p>
          <a:p>
            <a:endParaRPr lang="en-US" i="1" dirty="0">
              <a:effectLst/>
            </a:endParaRPr>
          </a:p>
          <a:p>
            <a:endParaRPr lang="en-US" i="1" dirty="0">
              <a:effectLst/>
            </a:endParaRPr>
          </a:p>
          <a:p>
            <a:r>
              <a:rPr lang="en-US" i="1" dirty="0">
                <a:effectLst/>
              </a:rPr>
              <a:t> in final edited form as: </a:t>
            </a:r>
            <a:r>
              <a:rPr lang="en-US" dirty="0">
                <a:effectLst/>
              </a:rPr>
              <a:t>J Am </a:t>
            </a:r>
            <a:r>
              <a:rPr lang="en-US" dirty="0" err="1">
                <a:effectLst/>
              </a:rPr>
              <a:t>Geriatr</a:t>
            </a:r>
            <a:r>
              <a:rPr lang="en-US" dirty="0">
                <a:effectLst/>
              </a:rPr>
              <a:t> Soc. 2008 Sep 22;56(10):1910–1914. </a:t>
            </a:r>
            <a:r>
              <a:rPr lang="en-US" dirty="0" err="1">
                <a:effectLst/>
              </a:rPr>
              <a:t>doi</a:t>
            </a:r>
            <a:r>
              <a:rPr lang="en-US" dirty="0">
                <a:effectLst/>
              </a:rPr>
              <a:t>: </a:t>
            </a:r>
            <a:r>
              <a:rPr lang="en-US" sz="1200" u="sng" kern="1200" dirty="0">
                <a:solidFill>
                  <a:schemeClr val="tx1"/>
                </a:solidFill>
                <a:effectLst/>
                <a:latin typeface="+mn-lt"/>
                <a:ea typeface="+mn-ea"/>
                <a:cs typeface="+mn-cs"/>
                <a:hlinkClick r:id="rId3"/>
              </a:rPr>
              <a:t>10.1111/j.1532-5415.2008.01957.x</a:t>
            </a:r>
            <a:endParaRPr lang="en-US" dirty="0">
              <a:effectLst/>
            </a:endParaRPr>
          </a:p>
          <a:p>
            <a:r>
              <a:rPr lang="en-US" sz="1200" b="1" kern="1200" dirty="0">
                <a:solidFill>
                  <a:schemeClr val="tx1"/>
                </a:solidFill>
                <a:effectLst/>
                <a:latin typeface="+mn-lt"/>
                <a:ea typeface="+mn-ea"/>
                <a:cs typeface="+mn-cs"/>
              </a:rPr>
              <a:t>Fatigue Predicts Mortality among Older Adults</a:t>
            </a:r>
          </a:p>
          <a:p>
            <a:endParaRPr lang="en-US" dirty="0"/>
          </a:p>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226B2665-CAFE-4222-A212-8C3B2B19B1CF}" type="slidenum">
              <a:rPr lang="en-US" smtClean="0"/>
              <a:t>26</a:t>
            </a:fld>
            <a:endParaRPr lang="en-US"/>
          </a:p>
        </p:txBody>
      </p:sp>
    </p:spTree>
    <p:extLst>
      <p:ext uri="{BB962C8B-B14F-4D97-AF65-F5344CB8AC3E}">
        <p14:creationId xmlns:p14="http://schemas.microsoft.com/office/powerpoint/2010/main" val="36030285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are just for basic survival needs.</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226B2665-CAFE-4222-A212-8C3B2B19B1CF}" type="slidenum">
              <a:rPr lang="en-US" smtClean="0"/>
              <a:t>27</a:t>
            </a:fld>
            <a:endParaRPr lang="en-US"/>
          </a:p>
        </p:txBody>
      </p:sp>
    </p:spTree>
    <p:extLst>
      <p:ext uri="{BB962C8B-B14F-4D97-AF65-F5344CB8AC3E}">
        <p14:creationId xmlns:p14="http://schemas.microsoft.com/office/powerpoint/2010/main" val="40328581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Study took a group of people that reported the loss of any 1 ADL  and compared them to a group that reported no loss of an ADL. For example, the study group said they needed help with dressing themselves and then subjective rating of how badly they’ve lost that single ADL. Another Kaplan Meyer survival curve.</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All-Cause 1-, 5-, and 10-Year Mortality Among Elderly People According to Activities of Daily Living Stage</a:t>
            </a:r>
          </a:p>
          <a:p>
            <a:r>
              <a:rPr lang="en-US" sz="1200" b="0" i="0" u="sng" kern="1200" dirty="0">
                <a:solidFill>
                  <a:schemeClr val="tx1"/>
                </a:solidFill>
                <a:effectLst/>
                <a:latin typeface="+mn-lt"/>
                <a:ea typeface="+mn-ea"/>
                <a:cs typeface="+mn-cs"/>
                <a:hlinkClick r:id="rId3"/>
              </a:rPr>
              <a:t>Margaret G Stineman</a:t>
            </a:r>
            <a:r>
              <a:rPr lang="en-US" sz="1200" b="0" i="0" kern="1200" dirty="0">
                <a:solidFill>
                  <a:schemeClr val="tx1"/>
                </a:solidFill>
                <a:effectLst/>
                <a:latin typeface="+mn-lt"/>
                <a:ea typeface="+mn-ea"/>
                <a:cs typeface="+mn-cs"/>
              </a:rPr>
              <a:t> </a:t>
            </a:r>
            <a:r>
              <a:rPr lang="en-US" sz="1200" b="0" i="0" kern="1200" baseline="30000" dirty="0">
                <a:solidFill>
                  <a:schemeClr val="tx1"/>
                </a:solidFill>
                <a:effectLst/>
                <a:latin typeface="+mn-lt"/>
                <a:ea typeface="+mn-ea"/>
                <a:cs typeface="+mn-cs"/>
              </a:rPr>
              <a:t>1,2</a:t>
            </a:r>
            <a:r>
              <a:rPr lang="en-US" sz="1200" b="0" i="0" kern="1200" dirty="0">
                <a:solidFill>
                  <a:schemeClr val="tx1"/>
                </a:solidFill>
                <a:effectLst/>
                <a:latin typeface="+mn-lt"/>
                <a:ea typeface="+mn-ea"/>
                <a:cs typeface="+mn-cs"/>
              </a:rPr>
              <a:t>, </a:t>
            </a:r>
            <a:r>
              <a:rPr lang="en-US" sz="1200" b="0" i="0" u="sng" kern="1200" dirty="0">
                <a:solidFill>
                  <a:schemeClr val="tx1"/>
                </a:solidFill>
                <a:effectLst/>
                <a:latin typeface="+mn-lt"/>
                <a:ea typeface="+mn-ea"/>
                <a:cs typeface="+mn-cs"/>
                <a:hlinkClick r:id="rId4"/>
              </a:rPr>
              <a:t>Dawei Xie</a:t>
            </a:r>
            <a:r>
              <a:rPr lang="en-US" sz="1200" b="0" i="0" kern="1200" dirty="0">
                <a:solidFill>
                  <a:schemeClr val="tx1"/>
                </a:solidFill>
                <a:effectLst/>
                <a:latin typeface="+mn-lt"/>
                <a:ea typeface="+mn-ea"/>
                <a:cs typeface="+mn-cs"/>
              </a:rPr>
              <a:t> </a:t>
            </a:r>
            <a:r>
              <a:rPr lang="en-US" sz="1200" b="0" i="0" kern="1200" baseline="30000" dirty="0">
                <a:solidFill>
                  <a:schemeClr val="tx1"/>
                </a:solidFill>
                <a:effectLst/>
                <a:latin typeface="+mn-lt"/>
                <a:ea typeface="+mn-ea"/>
                <a:cs typeface="+mn-cs"/>
              </a:rPr>
              <a:t>1</a:t>
            </a:r>
            <a:r>
              <a:rPr lang="en-US" sz="1200" b="0" i="0" kern="1200" dirty="0">
                <a:solidFill>
                  <a:schemeClr val="tx1"/>
                </a:solidFill>
                <a:effectLst/>
                <a:latin typeface="+mn-lt"/>
                <a:ea typeface="+mn-ea"/>
                <a:cs typeface="+mn-cs"/>
              </a:rPr>
              <a:t>, </a:t>
            </a:r>
            <a:r>
              <a:rPr lang="en-US" sz="1200" b="0" i="0" u="sng" kern="1200" dirty="0">
                <a:solidFill>
                  <a:schemeClr val="tx1"/>
                </a:solidFill>
                <a:effectLst/>
                <a:latin typeface="+mn-lt"/>
                <a:ea typeface="+mn-ea"/>
                <a:cs typeface="+mn-cs"/>
                <a:hlinkClick r:id="rId5"/>
              </a:rPr>
              <a:t>Qiang Pan</a:t>
            </a:r>
            <a:r>
              <a:rPr lang="en-US" sz="1200" b="0" i="0" kern="1200" dirty="0">
                <a:solidFill>
                  <a:schemeClr val="tx1"/>
                </a:solidFill>
                <a:effectLst/>
                <a:latin typeface="+mn-lt"/>
                <a:ea typeface="+mn-ea"/>
                <a:cs typeface="+mn-cs"/>
              </a:rPr>
              <a:t> </a:t>
            </a:r>
            <a:r>
              <a:rPr lang="en-US" sz="1200" b="0" i="0" kern="1200" baseline="30000" dirty="0">
                <a:solidFill>
                  <a:schemeClr val="tx1"/>
                </a:solidFill>
                <a:effectLst/>
                <a:latin typeface="+mn-lt"/>
                <a:ea typeface="+mn-ea"/>
                <a:cs typeface="+mn-cs"/>
              </a:rPr>
              <a:t>1</a:t>
            </a:r>
            <a:r>
              <a:rPr lang="en-US" sz="1200" b="0" i="0" kern="1200" dirty="0">
                <a:solidFill>
                  <a:schemeClr val="tx1"/>
                </a:solidFill>
                <a:effectLst/>
                <a:latin typeface="+mn-lt"/>
                <a:ea typeface="+mn-ea"/>
                <a:cs typeface="+mn-cs"/>
              </a:rPr>
              <a:t>, </a:t>
            </a:r>
            <a:r>
              <a:rPr lang="en-US" sz="1200" b="0" i="0" u="sng" kern="1200" dirty="0">
                <a:solidFill>
                  <a:schemeClr val="tx1"/>
                </a:solidFill>
                <a:effectLst/>
                <a:latin typeface="+mn-lt"/>
                <a:ea typeface="+mn-ea"/>
                <a:cs typeface="+mn-cs"/>
                <a:hlinkClick r:id="rId6"/>
              </a:rPr>
              <a:t>Jibby E </a:t>
            </a:r>
            <a:r>
              <a:rPr lang="en-US" sz="1200" b="0" i="0" u="sng" kern="1200" dirty="0" err="1">
                <a:solidFill>
                  <a:schemeClr val="tx1"/>
                </a:solidFill>
                <a:effectLst/>
                <a:latin typeface="+mn-lt"/>
                <a:ea typeface="+mn-ea"/>
                <a:cs typeface="+mn-cs"/>
                <a:hlinkClick r:id="rId6"/>
              </a:rPr>
              <a:t>Kurichi</a:t>
            </a:r>
            <a:r>
              <a:rPr lang="en-US" sz="1200" b="0" i="0" kern="1200" dirty="0">
                <a:solidFill>
                  <a:schemeClr val="tx1"/>
                </a:solidFill>
                <a:effectLst/>
                <a:latin typeface="+mn-lt"/>
                <a:ea typeface="+mn-ea"/>
                <a:cs typeface="+mn-cs"/>
              </a:rPr>
              <a:t> </a:t>
            </a:r>
            <a:r>
              <a:rPr lang="en-US" sz="1200" b="0" i="0" kern="1200" baseline="30000" dirty="0">
                <a:solidFill>
                  <a:schemeClr val="tx1"/>
                </a:solidFill>
                <a:effectLst/>
                <a:latin typeface="+mn-lt"/>
                <a:ea typeface="+mn-ea"/>
                <a:cs typeface="+mn-cs"/>
              </a:rPr>
              <a:t>1</a:t>
            </a:r>
            <a:r>
              <a:rPr lang="en-US" sz="1200" b="0" i="0" kern="1200" dirty="0">
                <a:solidFill>
                  <a:schemeClr val="tx1"/>
                </a:solidFill>
                <a:effectLst/>
                <a:latin typeface="+mn-lt"/>
                <a:ea typeface="+mn-ea"/>
                <a:cs typeface="+mn-cs"/>
              </a:rPr>
              <a:t>, </a:t>
            </a:r>
            <a:r>
              <a:rPr lang="en-US" sz="1200" b="0" i="0" u="sng" kern="1200" dirty="0">
                <a:solidFill>
                  <a:schemeClr val="tx1"/>
                </a:solidFill>
                <a:effectLst/>
                <a:latin typeface="+mn-lt"/>
                <a:ea typeface="+mn-ea"/>
                <a:cs typeface="+mn-cs"/>
                <a:hlinkClick r:id="rId7"/>
              </a:rPr>
              <a:t>Zi Zhang</a:t>
            </a:r>
            <a:r>
              <a:rPr lang="en-US" sz="1200" b="0" i="0" kern="1200" dirty="0">
                <a:solidFill>
                  <a:schemeClr val="tx1"/>
                </a:solidFill>
                <a:effectLst/>
                <a:latin typeface="+mn-lt"/>
                <a:ea typeface="+mn-ea"/>
                <a:cs typeface="+mn-cs"/>
              </a:rPr>
              <a:t> </a:t>
            </a:r>
            <a:r>
              <a:rPr lang="en-US" sz="1200" b="0" i="0" kern="1200" baseline="30000" dirty="0">
                <a:solidFill>
                  <a:schemeClr val="tx1"/>
                </a:solidFill>
                <a:effectLst/>
                <a:latin typeface="+mn-lt"/>
                <a:ea typeface="+mn-ea"/>
                <a:cs typeface="+mn-cs"/>
              </a:rPr>
              <a:t>1</a:t>
            </a:r>
            <a:r>
              <a:rPr lang="en-US" sz="1200" b="0" i="0" kern="1200" dirty="0">
                <a:solidFill>
                  <a:schemeClr val="tx1"/>
                </a:solidFill>
                <a:effectLst/>
                <a:latin typeface="+mn-lt"/>
                <a:ea typeface="+mn-ea"/>
                <a:cs typeface="+mn-cs"/>
              </a:rPr>
              <a:t>, </a:t>
            </a:r>
            <a:r>
              <a:rPr lang="en-US" sz="1200" b="0" i="0" u="sng" kern="1200" dirty="0">
                <a:solidFill>
                  <a:schemeClr val="tx1"/>
                </a:solidFill>
                <a:effectLst/>
                <a:latin typeface="+mn-lt"/>
                <a:ea typeface="+mn-ea"/>
                <a:cs typeface="+mn-cs"/>
                <a:hlinkClick r:id="rId8"/>
              </a:rPr>
              <a:t>Debra Saliba</a:t>
            </a:r>
            <a:r>
              <a:rPr lang="en-US" sz="1200" b="0" i="0" kern="1200" dirty="0">
                <a:solidFill>
                  <a:schemeClr val="tx1"/>
                </a:solidFill>
                <a:effectLst/>
                <a:latin typeface="+mn-lt"/>
                <a:ea typeface="+mn-ea"/>
                <a:cs typeface="+mn-cs"/>
              </a:rPr>
              <a:t> </a:t>
            </a:r>
            <a:r>
              <a:rPr lang="en-US" sz="1200" b="0" i="0" kern="1200" baseline="30000" dirty="0">
                <a:solidFill>
                  <a:schemeClr val="tx1"/>
                </a:solidFill>
                <a:effectLst/>
                <a:latin typeface="+mn-lt"/>
                <a:ea typeface="+mn-ea"/>
                <a:cs typeface="+mn-cs"/>
              </a:rPr>
              <a:t>3</a:t>
            </a:r>
            <a:r>
              <a:rPr lang="en-US" sz="1200" b="0" i="0" kern="1200" dirty="0">
                <a:solidFill>
                  <a:schemeClr val="tx1"/>
                </a:solidFill>
                <a:effectLst/>
                <a:latin typeface="+mn-lt"/>
                <a:ea typeface="+mn-ea"/>
                <a:cs typeface="+mn-cs"/>
              </a:rPr>
              <a:t>, </a:t>
            </a:r>
            <a:r>
              <a:rPr lang="en-US" sz="1200" b="0" i="0" u="sng" kern="1200" dirty="0">
                <a:solidFill>
                  <a:schemeClr val="tx1"/>
                </a:solidFill>
                <a:effectLst/>
                <a:latin typeface="+mn-lt"/>
                <a:ea typeface="+mn-ea"/>
                <a:cs typeface="+mn-cs"/>
                <a:hlinkClick r:id="rId9"/>
              </a:rPr>
              <a:t>John T Henry-Sanchez</a:t>
            </a:r>
            <a:r>
              <a:rPr lang="en-US" sz="1200" b="0" i="0" kern="1200" dirty="0">
                <a:solidFill>
                  <a:schemeClr val="tx1"/>
                </a:solidFill>
                <a:effectLst/>
                <a:latin typeface="+mn-lt"/>
                <a:ea typeface="+mn-ea"/>
                <a:cs typeface="+mn-cs"/>
              </a:rPr>
              <a:t> </a:t>
            </a:r>
            <a:r>
              <a:rPr lang="en-US" sz="1200" b="0" i="0" kern="1200" baseline="30000" dirty="0">
                <a:solidFill>
                  <a:schemeClr val="tx1"/>
                </a:solidFill>
                <a:effectLst/>
                <a:latin typeface="+mn-lt"/>
                <a:ea typeface="+mn-ea"/>
                <a:cs typeface="+mn-cs"/>
              </a:rPr>
              <a:t>4</a:t>
            </a:r>
            <a:r>
              <a:rPr lang="en-US" sz="1200" b="0" i="0" kern="1200" dirty="0">
                <a:solidFill>
                  <a:schemeClr val="tx1"/>
                </a:solidFill>
                <a:effectLst/>
                <a:latin typeface="+mn-lt"/>
                <a:ea typeface="+mn-ea"/>
                <a:cs typeface="+mn-cs"/>
              </a:rPr>
              <a:t>, </a:t>
            </a:r>
            <a:r>
              <a:rPr lang="en-US" sz="1200" b="0" i="0" u="sng" kern="1200" dirty="0">
                <a:solidFill>
                  <a:schemeClr val="tx1"/>
                </a:solidFill>
                <a:effectLst/>
                <a:latin typeface="+mn-lt"/>
                <a:ea typeface="+mn-ea"/>
                <a:cs typeface="+mn-cs"/>
                <a:hlinkClick r:id="rId10"/>
              </a:rPr>
              <a:t>Joel Streim</a:t>
            </a:r>
            <a:r>
              <a:rPr lang="en-US" sz="1200" b="0" i="0" kern="1200" dirty="0">
                <a:solidFill>
                  <a:schemeClr val="tx1"/>
                </a:solidFill>
                <a:effectLst/>
                <a:latin typeface="+mn-lt"/>
                <a:ea typeface="+mn-ea"/>
                <a:cs typeface="+mn-cs"/>
              </a:rPr>
              <a:t> </a:t>
            </a:r>
            <a:r>
              <a:rPr lang="en-US" sz="1200" b="0" i="0" kern="1200" baseline="30000" dirty="0">
                <a:solidFill>
                  <a:schemeClr val="tx1"/>
                </a:solidFill>
                <a:effectLst/>
                <a:latin typeface="+mn-lt"/>
                <a:ea typeface="+mn-ea"/>
                <a:cs typeface="+mn-cs"/>
              </a:rPr>
              <a:t>5</a:t>
            </a:r>
            <a:endParaRPr lang="en-US" sz="1200" b="0" i="0" kern="1200" dirty="0">
              <a:solidFill>
                <a:schemeClr val="tx1"/>
              </a:solidFill>
              <a:effectLst/>
              <a:latin typeface="+mn-lt"/>
              <a:ea typeface="+mn-ea"/>
              <a:cs typeface="+mn-cs"/>
            </a:endParaRPr>
          </a:p>
          <a:p>
            <a:endParaRPr lang="en-US" dirty="0"/>
          </a:p>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226B2665-CAFE-4222-A212-8C3B2B19B1CF}" type="slidenum">
              <a:rPr lang="en-US" smtClean="0"/>
              <a:t>28</a:t>
            </a:fld>
            <a:endParaRPr lang="en-US"/>
          </a:p>
        </p:txBody>
      </p:sp>
    </p:spTree>
    <p:extLst>
      <p:ext uri="{BB962C8B-B14F-4D97-AF65-F5344CB8AC3E}">
        <p14:creationId xmlns:p14="http://schemas.microsoft.com/office/powerpoint/2010/main" val="27715891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just a survival but allows for independent living</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226B2665-CAFE-4222-A212-8C3B2B19B1CF}" type="slidenum">
              <a:rPr lang="en-US" smtClean="0"/>
              <a:t>29</a:t>
            </a:fld>
            <a:endParaRPr lang="en-US"/>
          </a:p>
        </p:txBody>
      </p:sp>
    </p:spTree>
    <p:extLst>
      <p:ext uri="{BB962C8B-B14F-4D97-AF65-F5344CB8AC3E}">
        <p14:creationId xmlns:p14="http://schemas.microsoft.com/office/powerpoint/2010/main" val="12344996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046CCA-EE57-1BF0-F1B1-9BEB7CADFB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7F4878-3A12-9E2B-3DC1-062717741B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0E45BF-2324-7F94-A061-50391A2704D3}"/>
              </a:ext>
            </a:extLst>
          </p:cNvPr>
          <p:cNvSpPr>
            <a:spLocks noGrp="1"/>
          </p:cNvSpPr>
          <p:nvPr>
            <p:ph type="body" idx="1"/>
          </p:nvPr>
        </p:nvSpPr>
        <p:spPr/>
        <p:txBody>
          <a:bodyPr/>
          <a:lstStyle/>
          <a:p>
            <a:r>
              <a:rPr lang="en-US" dirty="0"/>
              <a:t>Like last one in which just 1 AADL</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Disability Stage Is an Independent Risk Factor for Mortality in Medicare Beneficiaries 65 Years of Age and Older</a:t>
            </a:r>
          </a:p>
          <a:p>
            <a:r>
              <a:rPr lang="en-US" sz="1200" b="0" i="0" u="sng" kern="1200" dirty="0">
                <a:solidFill>
                  <a:schemeClr val="tx1"/>
                </a:solidFill>
                <a:effectLst/>
                <a:latin typeface="+mn-lt"/>
                <a:ea typeface="+mn-ea"/>
                <a:cs typeface="+mn-cs"/>
                <a:hlinkClick r:id="rId3"/>
              </a:rPr>
              <a:t>Sean Hennessy</a:t>
            </a:r>
            <a:r>
              <a:rPr lang="en-US" sz="1200" b="0" i="0" kern="1200" dirty="0">
                <a:solidFill>
                  <a:schemeClr val="tx1"/>
                </a:solidFill>
                <a:effectLst/>
                <a:latin typeface="+mn-lt"/>
                <a:ea typeface="+mn-ea"/>
                <a:cs typeface="+mn-cs"/>
              </a:rPr>
              <a:t> </a:t>
            </a:r>
            <a:r>
              <a:rPr lang="en-US" sz="1200" b="0" i="0" kern="1200" baseline="30000" dirty="0">
                <a:solidFill>
                  <a:schemeClr val="tx1"/>
                </a:solidFill>
                <a:effectLst/>
                <a:latin typeface="+mn-lt"/>
                <a:ea typeface="+mn-ea"/>
                <a:cs typeface="+mn-cs"/>
              </a:rPr>
              <a:t>1,2</a:t>
            </a:r>
            <a:r>
              <a:rPr lang="en-US" sz="1200" b="0" i="0" kern="1200" dirty="0">
                <a:solidFill>
                  <a:schemeClr val="tx1"/>
                </a:solidFill>
                <a:effectLst/>
                <a:latin typeface="+mn-lt"/>
                <a:ea typeface="+mn-ea"/>
                <a:cs typeface="+mn-cs"/>
              </a:rPr>
              <a:t>, </a:t>
            </a:r>
            <a:r>
              <a:rPr lang="en-US" sz="1200" b="0" i="0" u="sng" kern="1200" dirty="0">
                <a:solidFill>
                  <a:schemeClr val="tx1"/>
                </a:solidFill>
                <a:effectLst/>
                <a:latin typeface="+mn-lt"/>
                <a:ea typeface="+mn-ea"/>
                <a:cs typeface="+mn-cs"/>
                <a:hlinkClick r:id="rId4"/>
              </a:rPr>
              <a:t>Jibby E </a:t>
            </a:r>
            <a:r>
              <a:rPr lang="en-US" sz="1200" b="0" i="0" u="sng" kern="1200" dirty="0" err="1">
                <a:solidFill>
                  <a:schemeClr val="tx1"/>
                </a:solidFill>
                <a:effectLst/>
                <a:latin typeface="+mn-lt"/>
                <a:ea typeface="+mn-ea"/>
                <a:cs typeface="+mn-cs"/>
                <a:hlinkClick r:id="rId4"/>
              </a:rPr>
              <a:t>Kurichi</a:t>
            </a:r>
            <a:r>
              <a:rPr lang="en-US" sz="1200" b="0" i="0" kern="1200" dirty="0">
                <a:solidFill>
                  <a:schemeClr val="tx1"/>
                </a:solidFill>
                <a:effectLst/>
                <a:latin typeface="+mn-lt"/>
                <a:ea typeface="+mn-ea"/>
                <a:cs typeface="+mn-cs"/>
              </a:rPr>
              <a:t> </a:t>
            </a:r>
            <a:r>
              <a:rPr lang="en-US" sz="1200" b="0" i="0" kern="1200" baseline="30000" dirty="0">
                <a:solidFill>
                  <a:schemeClr val="tx1"/>
                </a:solidFill>
                <a:effectLst/>
                <a:latin typeface="+mn-lt"/>
                <a:ea typeface="+mn-ea"/>
                <a:cs typeface="+mn-cs"/>
              </a:rPr>
              <a:t>1</a:t>
            </a:r>
            <a:r>
              <a:rPr lang="en-US" sz="1200" b="0" i="0" kern="1200" dirty="0">
                <a:solidFill>
                  <a:schemeClr val="tx1"/>
                </a:solidFill>
                <a:effectLst/>
                <a:latin typeface="+mn-lt"/>
                <a:ea typeface="+mn-ea"/>
                <a:cs typeface="+mn-cs"/>
              </a:rPr>
              <a:t>, </a:t>
            </a:r>
            <a:r>
              <a:rPr lang="en-US" sz="1200" b="0" i="0" u="sng" kern="1200" dirty="0">
                <a:solidFill>
                  <a:schemeClr val="tx1"/>
                </a:solidFill>
                <a:effectLst/>
                <a:latin typeface="+mn-lt"/>
                <a:ea typeface="+mn-ea"/>
                <a:cs typeface="+mn-cs"/>
                <a:hlinkClick r:id="rId5"/>
              </a:rPr>
              <a:t>Qiang Pan</a:t>
            </a:r>
            <a:r>
              <a:rPr lang="en-US" sz="1200" b="0" i="0" kern="1200" dirty="0">
                <a:solidFill>
                  <a:schemeClr val="tx1"/>
                </a:solidFill>
                <a:effectLst/>
                <a:latin typeface="+mn-lt"/>
                <a:ea typeface="+mn-ea"/>
                <a:cs typeface="+mn-cs"/>
              </a:rPr>
              <a:t> </a:t>
            </a:r>
            <a:r>
              <a:rPr lang="en-US" sz="1200" b="0" i="0" kern="1200" baseline="30000" dirty="0">
                <a:solidFill>
                  <a:schemeClr val="tx1"/>
                </a:solidFill>
                <a:effectLst/>
                <a:latin typeface="+mn-lt"/>
                <a:ea typeface="+mn-ea"/>
                <a:cs typeface="+mn-cs"/>
              </a:rPr>
              <a:t>1</a:t>
            </a:r>
            <a:r>
              <a:rPr lang="en-US" sz="1200" b="0" i="0" kern="1200" dirty="0">
                <a:solidFill>
                  <a:schemeClr val="tx1"/>
                </a:solidFill>
                <a:effectLst/>
                <a:latin typeface="+mn-lt"/>
                <a:ea typeface="+mn-ea"/>
                <a:cs typeface="+mn-cs"/>
              </a:rPr>
              <a:t>, </a:t>
            </a:r>
            <a:r>
              <a:rPr lang="en-US" sz="1200" b="0" i="0" u="sng" kern="1200" dirty="0">
                <a:solidFill>
                  <a:schemeClr val="tx1"/>
                </a:solidFill>
                <a:effectLst/>
                <a:latin typeface="+mn-lt"/>
                <a:ea typeface="+mn-ea"/>
                <a:cs typeface="+mn-cs"/>
                <a:hlinkClick r:id="rId6"/>
              </a:rPr>
              <a:t>Joel E Streim</a:t>
            </a:r>
            <a:r>
              <a:rPr lang="en-US" sz="1200" b="0" i="0" kern="1200" dirty="0">
                <a:solidFill>
                  <a:schemeClr val="tx1"/>
                </a:solidFill>
                <a:effectLst/>
                <a:latin typeface="+mn-lt"/>
                <a:ea typeface="+mn-ea"/>
                <a:cs typeface="+mn-cs"/>
              </a:rPr>
              <a:t> </a:t>
            </a:r>
            <a:r>
              <a:rPr lang="en-US" sz="1200" b="0" i="0" kern="1200" baseline="30000" dirty="0">
                <a:solidFill>
                  <a:schemeClr val="tx1"/>
                </a:solidFill>
                <a:effectLst/>
                <a:latin typeface="+mn-lt"/>
                <a:ea typeface="+mn-ea"/>
                <a:cs typeface="+mn-cs"/>
              </a:rPr>
              <a:t>3</a:t>
            </a:r>
            <a:r>
              <a:rPr lang="en-US" sz="1200" b="0" i="0" kern="1200" dirty="0">
                <a:solidFill>
                  <a:schemeClr val="tx1"/>
                </a:solidFill>
                <a:effectLst/>
                <a:latin typeface="+mn-lt"/>
                <a:ea typeface="+mn-ea"/>
                <a:cs typeface="+mn-cs"/>
              </a:rPr>
              <a:t>, </a:t>
            </a:r>
            <a:r>
              <a:rPr lang="en-US" sz="1200" b="0" i="0" u="sng" kern="1200" dirty="0">
                <a:solidFill>
                  <a:schemeClr val="tx1"/>
                </a:solidFill>
                <a:effectLst/>
                <a:latin typeface="+mn-lt"/>
                <a:ea typeface="+mn-ea"/>
                <a:cs typeface="+mn-cs"/>
                <a:hlinkClick r:id="rId7"/>
              </a:rPr>
              <a:t>Hillary Bogner</a:t>
            </a:r>
            <a:r>
              <a:rPr lang="en-US" sz="1200" b="0" i="0" kern="1200" dirty="0">
                <a:solidFill>
                  <a:schemeClr val="tx1"/>
                </a:solidFill>
                <a:effectLst/>
                <a:latin typeface="+mn-lt"/>
                <a:ea typeface="+mn-ea"/>
                <a:cs typeface="+mn-cs"/>
              </a:rPr>
              <a:t> </a:t>
            </a:r>
            <a:r>
              <a:rPr lang="en-US" sz="1200" b="0" i="0" kern="1200" baseline="30000" dirty="0">
                <a:solidFill>
                  <a:schemeClr val="tx1"/>
                </a:solidFill>
                <a:effectLst/>
                <a:latin typeface="+mn-lt"/>
                <a:ea typeface="+mn-ea"/>
                <a:cs typeface="+mn-cs"/>
              </a:rPr>
              <a:t>4</a:t>
            </a:r>
            <a:r>
              <a:rPr lang="en-US" sz="1200" b="0" i="0" kern="1200" dirty="0">
                <a:solidFill>
                  <a:schemeClr val="tx1"/>
                </a:solidFill>
                <a:effectLst/>
                <a:latin typeface="+mn-lt"/>
                <a:ea typeface="+mn-ea"/>
                <a:cs typeface="+mn-cs"/>
              </a:rPr>
              <a:t>, </a:t>
            </a:r>
            <a:r>
              <a:rPr lang="en-US" sz="1200" b="0" i="0" u="sng" kern="1200" dirty="0">
                <a:solidFill>
                  <a:schemeClr val="tx1"/>
                </a:solidFill>
                <a:effectLst/>
                <a:latin typeface="+mn-lt"/>
                <a:ea typeface="+mn-ea"/>
                <a:cs typeface="+mn-cs"/>
                <a:hlinkClick r:id="rId8"/>
              </a:rPr>
              <a:t>Dawei Xie</a:t>
            </a:r>
            <a:r>
              <a:rPr lang="en-US" sz="1200" b="0" i="0" kern="1200" dirty="0">
                <a:solidFill>
                  <a:schemeClr val="tx1"/>
                </a:solidFill>
                <a:effectLst/>
                <a:latin typeface="+mn-lt"/>
                <a:ea typeface="+mn-ea"/>
                <a:cs typeface="+mn-cs"/>
              </a:rPr>
              <a:t> </a:t>
            </a:r>
            <a:r>
              <a:rPr lang="en-US" sz="1200" b="0" i="0" kern="1200" baseline="30000" dirty="0">
                <a:solidFill>
                  <a:schemeClr val="tx1"/>
                </a:solidFill>
                <a:effectLst/>
                <a:latin typeface="+mn-lt"/>
                <a:ea typeface="+mn-ea"/>
                <a:cs typeface="+mn-cs"/>
              </a:rPr>
              <a:t>1</a:t>
            </a:r>
            <a:r>
              <a:rPr lang="en-US" sz="1200" b="0" i="0" kern="1200" dirty="0">
                <a:solidFill>
                  <a:schemeClr val="tx1"/>
                </a:solidFill>
                <a:effectLst/>
                <a:latin typeface="+mn-lt"/>
                <a:ea typeface="+mn-ea"/>
                <a:cs typeface="+mn-cs"/>
              </a:rPr>
              <a:t>, </a:t>
            </a:r>
            <a:r>
              <a:rPr lang="en-US" sz="1200" b="0" i="0" u="sng" kern="1200" dirty="0">
                <a:solidFill>
                  <a:schemeClr val="tx1"/>
                </a:solidFill>
                <a:effectLst/>
                <a:latin typeface="+mn-lt"/>
                <a:ea typeface="+mn-ea"/>
                <a:cs typeface="+mn-cs"/>
                <a:hlinkClick r:id="rId9"/>
              </a:rPr>
              <a:t>Margaret G Stineman</a:t>
            </a:r>
            <a:r>
              <a:rPr lang="en-US" sz="1200" b="0" i="0" kern="1200" dirty="0">
                <a:solidFill>
                  <a:schemeClr val="tx1"/>
                </a:solidFill>
                <a:effectLst/>
                <a:latin typeface="+mn-lt"/>
                <a:ea typeface="+mn-ea"/>
                <a:cs typeface="+mn-cs"/>
              </a:rPr>
              <a:t> </a:t>
            </a:r>
            <a:r>
              <a:rPr lang="en-US" sz="1200" b="0" i="0" kern="1200" baseline="30000" dirty="0">
                <a:solidFill>
                  <a:schemeClr val="tx1"/>
                </a:solidFill>
                <a:effectLst/>
                <a:latin typeface="+mn-lt"/>
                <a:ea typeface="+mn-ea"/>
                <a:cs typeface="+mn-cs"/>
              </a:rPr>
              <a:t>5</a:t>
            </a:r>
            <a:endParaRPr lang="en-US" sz="1200" b="0" i="0" kern="1200" dirty="0">
              <a:solidFill>
                <a:schemeClr val="tx1"/>
              </a:solidFill>
              <a:effectLst/>
              <a:latin typeface="+mn-lt"/>
              <a:ea typeface="+mn-ea"/>
              <a:cs typeface="+mn-cs"/>
            </a:endParaRPr>
          </a:p>
          <a:p>
            <a:r>
              <a:rPr lang="en-US" dirty="0"/>
              <a:t> </a:t>
            </a:r>
          </a:p>
        </p:txBody>
      </p:sp>
      <p:sp>
        <p:nvSpPr>
          <p:cNvPr id="4" name="Footer Placeholder 3">
            <a:extLst>
              <a:ext uri="{FF2B5EF4-FFF2-40B4-BE49-F238E27FC236}">
                <a16:creationId xmlns:a16="http://schemas.microsoft.com/office/drawing/2014/main" id="{335D7FE7-42FA-6F40-C3C0-F506D7DBB1A9}"/>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266595E1-7E52-F49A-5580-72566464D2C1}"/>
              </a:ext>
            </a:extLst>
          </p:cNvPr>
          <p:cNvSpPr>
            <a:spLocks noGrp="1"/>
          </p:cNvSpPr>
          <p:nvPr>
            <p:ph type="sldNum" sz="quarter" idx="5"/>
          </p:nvPr>
        </p:nvSpPr>
        <p:spPr/>
        <p:txBody>
          <a:bodyPr/>
          <a:lstStyle/>
          <a:p>
            <a:fld id="{226B2665-CAFE-4222-A212-8C3B2B19B1CF}" type="slidenum">
              <a:rPr lang="en-US" smtClean="0"/>
              <a:t>30</a:t>
            </a:fld>
            <a:endParaRPr lang="en-US"/>
          </a:p>
        </p:txBody>
      </p:sp>
    </p:spTree>
    <p:extLst>
      <p:ext uri="{BB962C8B-B14F-4D97-AF65-F5344CB8AC3E}">
        <p14:creationId xmlns:p14="http://schemas.microsoft.com/office/powerpoint/2010/main" val="942935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talk</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226B2665-CAFE-4222-A212-8C3B2B19B1CF}" type="slidenum">
              <a:rPr lang="en-US" smtClean="0"/>
              <a:t>4</a:t>
            </a:fld>
            <a:endParaRPr lang="en-US"/>
          </a:p>
        </p:txBody>
      </p:sp>
    </p:spTree>
    <p:extLst>
      <p:ext uri="{BB962C8B-B14F-4D97-AF65-F5344CB8AC3E}">
        <p14:creationId xmlns:p14="http://schemas.microsoft.com/office/powerpoint/2010/main" val="37563889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what we want to see the applicants doing – living and enjoying their golden years. Very positive factors in UW.</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226B2665-CAFE-4222-A212-8C3B2B19B1CF}" type="slidenum">
              <a:rPr lang="en-US" smtClean="0"/>
              <a:t>31</a:t>
            </a:fld>
            <a:endParaRPr lang="en-US"/>
          </a:p>
        </p:txBody>
      </p:sp>
    </p:spTree>
    <p:extLst>
      <p:ext uri="{BB962C8B-B14F-4D97-AF65-F5344CB8AC3E}">
        <p14:creationId xmlns:p14="http://schemas.microsoft.com/office/powerpoint/2010/main" val="5721453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2014 CRL Build Study of Life Insurance Applicants: BMI and mortality rates</a:t>
            </a:r>
          </a:p>
          <a:p>
            <a:endParaRPr lang="en-US" dirty="0"/>
          </a:p>
          <a:p>
            <a:r>
              <a:rPr lang="en-US" dirty="0"/>
              <a:t>I try to think of anything positive and I’ve come up with three. One, I won’t be replaced by AI. Two, being </a:t>
            </a:r>
            <a:r>
              <a:rPr lang="en-US" dirty="0" err="1"/>
              <a:t>overwt</a:t>
            </a:r>
            <a:r>
              <a:rPr lang="en-US" dirty="0"/>
              <a:t> doesn’t have that significant of an impact on mortality. </a:t>
            </a:r>
            <a:r>
              <a:rPr lang="en-US" dirty="0" err="1"/>
              <a:t>Overwt</a:t>
            </a:r>
            <a:r>
              <a:rPr lang="en-US" dirty="0"/>
              <a:t> though. Not obese. (3</a:t>
            </a:r>
            <a:r>
              <a:rPr lang="en-US" baseline="30000" dirty="0"/>
              <a:t>rd</a:t>
            </a:r>
            <a:r>
              <a:rPr lang="en-US" dirty="0"/>
              <a:t> point to come) both men and women. </a:t>
            </a:r>
          </a:p>
          <a:p>
            <a:endParaRPr lang="en-US" dirty="0"/>
          </a:p>
          <a:p>
            <a:r>
              <a:rPr lang="en-US" dirty="0"/>
              <a:t>Sig risk in underweight range.</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226B2665-CAFE-4222-A212-8C3B2B19B1CF}" type="slidenum">
              <a:rPr lang="en-US" smtClean="0"/>
              <a:t>32</a:t>
            </a:fld>
            <a:endParaRPr lang="en-US"/>
          </a:p>
        </p:txBody>
      </p:sp>
    </p:spTree>
    <p:extLst>
      <p:ext uri="{BB962C8B-B14F-4D97-AF65-F5344CB8AC3E}">
        <p14:creationId xmlns:p14="http://schemas.microsoft.com/office/powerpoint/2010/main" val="34829482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thing I do going through an APS is record their weight on the exam and follow from APS office visits.</a:t>
            </a:r>
          </a:p>
          <a:p>
            <a:r>
              <a:rPr lang="en-US" dirty="0"/>
              <a:t>It is very very difficult to lose </a:t>
            </a:r>
            <a:r>
              <a:rPr lang="en-US" dirty="0" err="1"/>
              <a:t>wt</a:t>
            </a:r>
            <a:r>
              <a:rPr lang="en-US" dirty="0"/>
              <a:t> at older ages. If they’ve been </a:t>
            </a:r>
            <a:r>
              <a:rPr lang="en-US" dirty="0" err="1"/>
              <a:t>overwt</a:t>
            </a:r>
            <a:r>
              <a:rPr lang="en-US" dirty="0"/>
              <a:t> their whole adulthood, how can they lose </a:t>
            </a:r>
            <a:r>
              <a:rPr lang="en-US" dirty="0" err="1"/>
              <a:t>wt</a:t>
            </a:r>
            <a:r>
              <a:rPr lang="en-US" dirty="0"/>
              <a:t> now? I tell of my older pt who was always borderline obese and struggled for years to lose wt. He presented for a PE, proud he lost 15# since I last saw him through increased exercise and strict diet. I detected splenomegaly and dx him with lymphoma.</a:t>
            </a:r>
          </a:p>
          <a:p>
            <a:endParaRPr lang="en-US" dirty="0"/>
          </a:p>
          <a:p>
            <a:r>
              <a:rPr lang="en-US" dirty="0"/>
              <a:t>Even with GLP-1 usage, which we don’t have long-term studies on in the elderly population, we recommend waiting for some sort of Stability, 6 – 12 months.</a:t>
            </a:r>
            <a:endParaRPr lang="en-US" sz="1200" b="1" i="0" kern="1200" dirty="0">
              <a:solidFill>
                <a:schemeClr val="tx1"/>
              </a:solidFill>
              <a:effectLst/>
              <a:latin typeface="+mn-lt"/>
              <a:ea typeface="+mn-ea"/>
              <a:cs typeface="+mn-cs"/>
            </a:endParaRP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Associations of Change in Body Size With All-Cause and Cause-Specific Mortality Among Healthy Older Adults</a:t>
            </a:r>
          </a:p>
          <a:p>
            <a:r>
              <a:rPr lang="en-US" sz="1200" b="0" i="0" u="none" strike="noStrike" kern="1200" dirty="0">
                <a:solidFill>
                  <a:schemeClr val="tx1"/>
                </a:solidFill>
                <a:effectLst/>
                <a:latin typeface="+mn-lt"/>
                <a:ea typeface="+mn-ea"/>
                <a:cs typeface="+mn-cs"/>
                <a:hlinkClick r:id="rId3"/>
              </a:rPr>
              <a:t>Sultana Monira Hussain, PhD</a:t>
            </a:r>
            <a:r>
              <a:rPr lang="en-US" sz="1200" b="0" i="0" u="none" strike="noStrike" kern="1200" baseline="30000" dirty="0">
                <a:solidFill>
                  <a:schemeClr val="tx1"/>
                </a:solidFill>
                <a:effectLst/>
                <a:latin typeface="+mn-lt"/>
                <a:ea typeface="+mn-ea"/>
                <a:cs typeface="+mn-cs"/>
                <a:hlinkClick r:id="rId3"/>
              </a:rPr>
              <a:t>1,2</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a:rPr>
              <a:t>Anne B. Newman, PhD</a:t>
            </a:r>
            <a:r>
              <a:rPr lang="en-US" sz="1200" b="0" i="0" u="none" strike="noStrike" kern="1200" baseline="30000" dirty="0">
                <a:solidFill>
                  <a:schemeClr val="tx1"/>
                </a:solidFill>
                <a:effectLst/>
                <a:latin typeface="+mn-lt"/>
                <a:ea typeface="+mn-ea"/>
                <a:cs typeface="+mn-cs"/>
                <a:hlinkClick r:id="rId4"/>
              </a:rPr>
              <a:t>3</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5"/>
              </a:rPr>
              <a:t>Lawrence J. Beilin, MD</a:t>
            </a:r>
            <a:r>
              <a:rPr lang="en-US" sz="1200" b="0" i="0" u="none" strike="noStrike" kern="1200" baseline="30000" dirty="0">
                <a:solidFill>
                  <a:schemeClr val="tx1"/>
                </a:solidFill>
                <a:effectLst/>
                <a:latin typeface="+mn-lt"/>
                <a:ea typeface="+mn-ea"/>
                <a:cs typeface="+mn-cs"/>
                <a:hlinkClick r:id="rId5"/>
              </a:rPr>
              <a:t>4</a:t>
            </a:r>
            <a:endParaRPr lang="en-US" sz="1200" b="0" i="0" kern="1200" dirty="0">
              <a:solidFill>
                <a:schemeClr val="tx1"/>
              </a:solidFill>
              <a:effectLst/>
              <a:latin typeface="+mn-lt"/>
              <a:ea typeface="+mn-ea"/>
              <a:cs typeface="+mn-cs"/>
            </a:endParaRPr>
          </a:p>
          <a:p>
            <a:r>
              <a:rPr lang="en-US" sz="1200" b="0" i="0" u="sng" kern="1200" dirty="0">
                <a:solidFill>
                  <a:schemeClr val="tx1"/>
                </a:solidFill>
                <a:effectLst/>
                <a:latin typeface="+mn-lt"/>
                <a:ea typeface="+mn-ea"/>
                <a:cs typeface="+mn-cs"/>
              </a:rPr>
              <a:t>et al</a:t>
            </a:r>
            <a:endParaRPr lang="en-US" sz="1200" b="0" i="0" kern="1200" dirty="0">
              <a:solidFill>
                <a:schemeClr val="tx1"/>
              </a:solidFill>
              <a:effectLst/>
              <a:latin typeface="+mn-lt"/>
              <a:ea typeface="+mn-ea"/>
              <a:cs typeface="+mn-cs"/>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226B2665-CAFE-4222-A212-8C3B2B19B1CF}" type="slidenum">
              <a:rPr lang="en-US" smtClean="0"/>
              <a:t>33</a:t>
            </a:fld>
            <a:endParaRPr lang="en-US"/>
          </a:p>
        </p:txBody>
      </p:sp>
    </p:spTree>
    <p:extLst>
      <p:ext uri="{BB962C8B-B14F-4D97-AF65-F5344CB8AC3E}">
        <p14:creationId xmlns:p14="http://schemas.microsoft.com/office/powerpoint/2010/main" val="41362275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available, be aware for mortality with decrease exercise capacity</a:t>
            </a:r>
          </a:p>
          <a:p>
            <a:r>
              <a:rPr lang="en-US" dirty="0"/>
              <a:t>Look at stress test result.</a:t>
            </a:r>
          </a:p>
          <a:p>
            <a:endParaRPr lang="en-US" dirty="0"/>
          </a:p>
          <a:p>
            <a:r>
              <a:rPr lang="en-US" dirty="0"/>
              <a:t>My mother is a very young 83 year old. She participates twice a week in exercise classes, </a:t>
            </a:r>
            <a:r>
              <a:rPr lang="en-US" dirty="0" err="1"/>
              <a:t>pilates</a:t>
            </a:r>
            <a:r>
              <a:rPr lang="en-US" dirty="0"/>
              <a:t>, walks daily and very active. She goes into see her physician with a complaint of back pain or knee pain and while they have a discussion about “just keep moving.” </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226B2665-CAFE-4222-A212-8C3B2B19B1CF}" type="slidenum">
              <a:rPr lang="en-US" smtClean="0"/>
              <a:t>34</a:t>
            </a:fld>
            <a:endParaRPr lang="en-US"/>
          </a:p>
        </p:txBody>
      </p:sp>
    </p:spTree>
    <p:extLst>
      <p:ext uri="{BB962C8B-B14F-4D97-AF65-F5344CB8AC3E}">
        <p14:creationId xmlns:p14="http://schemas.microsoft.com/office/powerpoint/2010/main" val="29610855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came across a study that showed a single fall was associated with increased morbidity and need for NH care rather than mortality. But mx falls are sig for increased mortality. It also depends on the reason for the fall. Was cooking and turned and fell. Or was skiing in Vail and fell. I had a pt in her 80s who fell and broke her ankle. She was teaching an ice skating class at the time. No so concerning.</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226B2665-CAFE-4222-A212-8C3B2B19B1CF}" type="slidenum">
              <a:rPr lang="en-US" smtClean="0"/>
              <a:t>35</a:t>
            </a:fld>
            <a:endParaRPr lang="en-US"/>
          </a:p>
        </p:txBody>
      </p:sp>
    </p:spTree>
    <p:extLst>
      <p:ext uri="{BB962C8B-B14F-4D97-AF65-F5344CB8AC3E}">
        <p14:creationId xmlns:p14="http://schemas.microsoft.com/office/powerpoint/2010/main" val="33941459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Tests that indirectly point to mortality.</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226B2665-CAFE-4222-A212-8C3B2B19B1CF}" type="slidenum">
              <a:rPr lang="en-US" smtClean="0"/>
              <a:t>36</a:t>
            </a:fld>
            <a:endParaRPr lang="en-US"/>
          </a:p>
        </p:txBody>
      </p:sp>
    </p:spTree>
    <p:extLst>
      <p:ext uri="{BB962C8B-B14F-4D97-AF65-F5344CB8AC3E}">
        <p14:creationId xmlns:p14="http://schemas.microsoft.com/office/powerpoint/2010/main" val="8381870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CRL: Albumin and All-Cause Mortality Risk in Insurance Applicants</a:t>
            </a:r>
          </a:p>
          <a:p>
            <a:r>
              <a:rPr lang="en-US" dirty="0"/>
              <a:t>High values on left</a:t>
            </a:r>
          </a:p>
          <a:p>
            <a:r>
              <a:rPr lang="en-US" dirty="0"/>
              <a:t>Mortality down, up</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226B2665-CAFE-4222-A212-8C3B2B19B1CF}" type="slidenum">
              <a:rPr lang="en-US" smtClean="0"/>
              <a:t>37</a:t>
            </a:fld>
            <a:endParaRPr lang="en-US"/>
          </a:p>
        </p:txBody>
      </p:sp>
    </p:spTree>
    <p:extLst>
      <p:ext uri="{BB962C8B-B14F-4D97-AF65-F5344CB8AC3E}">
        <p14:creationId xmlns:p14="http://schemas.microsoft.com/office/powerpoint/2010/main" val="7031404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Age &gt; 65 </a:t>
            </a:r>
          </a:p>
          <a:p>
            <a:r>
              <a:rPr lang="en-US" sz="1200" b="0" i="0" kern="1200" dirty="0">
                <a:solidFill>
                  <a:schemeClr val="tx1"/>
                </a:solidFill>
                <a:effectLst/>
                <a:latin typeface="+mn-lt"/>
                <a:ea typeface="+mn-ea"/>
                <a:cs typeface="+mn-cs"/>
              </a:rPr>
              <a:t>After adjusting for cardiovascular risk factors and subclinical disease measures, elevated creatinine remained a significant predictor of all-cause and cardiovascular mortality,</a:t>
            </a:r>
            <a:endParaRPr lang="en-US" sz="1200" b="1" i="0" kern="1200" dirty="0">
              <a:solidFill>
                <a:schemeClr val="tx1"/>
              </a:solidFill>
              <a:effectLst/>
              <a:latin typeface="+mn-lt"/>
              <a:ea typeface="+mn-ea"/>
              <a:cs typeface="+mn-cs"/>
            </a:endParaRP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Renal insufficiency as a predictor of cardiovascular outcomes and mortality in elderly individuals</a:t>
            </a:r>
          </a:p>
          <a:p>
            <a:r>
              <a:rPr lang="en-US" sz="1200" b="1" i="0" kern="1200" dirty="0">
                <a:solidFill>
                  <a:schemeClr val="tx1"/>
                </a:solidFill>
                <a:effectLst/>
                <a:latin typeface="+mn-lt"/>
                <a:ea typeface="+mn-ea"/>
                <a:cs typeface="+mn-cs"/>
              </a:rPr>
              <a:t>Authors</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3"/>
              </a:rPr>
              <a:t>Linda F. Fried, MD, MPH</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a:rPr>
              <a:t>lff9+@pitt.edu</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5"/>
              </a:rPr>
              <a:t>Michael G. </a:t>
            </a:r>
            <a:r>
              <a:rPr lang="en-US" sz="1200" b="0" i="0" u="none" strike="noStrike" kern="1200" dirty="0" err="1">
                <a:solidFill>
                  <a:schemeClr val="tx1"/>
                </a:solidFill>
                <a:effectLst/>
                <a:latin typeface="+mn-lt"/>
                <a:ea typeface="+mn-ea"/>
                <a:cs typeface="+mn-cs"/>
                <a:hlinkClick r:id="rId5"/>
              </a:rPr>
              <a:t>Shlipak</a:t>
            </a:r>
            <a:r>
              <a:rPr lang="en-US" sz="1200" b="0" i="0" u="none" strike="noStrike" kern="1200" dirty="0">
                <a:solidFill>
                  <a:schemeClr val="tx1"/>
                </a:solidFill>
                <a:effectLst/>
                <a:latin typeface="+mn-lt"/>
                <a:ea typeface="+mn-ea"/>
                <a:cs typeface="+mn-cs"/>
                <a:hlinkClick r:id="rId5"/>
              </a:rPr>
              <a:t>, MD, MPH</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6"/>
              </a:rPr>
              <a:t>Casey Crump, MD, PhD</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7"/>
              </a:rPr>
              <a:t>Richard A. </a:t>
            </a:r>
            <a:r>
              <a:rPr lang="en-US" sz="1200" b="0" i="0" u="none" strike="noStrike" kern="1200" dirty="0" err="1">
                <a:solidFill>
                  <a:schemeClr val="tx1"/>
                </a:solidFill>
                <a:effectLst/>
                <a:latin typeface="+mn-lt"/>
                <a:ea typeface="+mn-ea"/>
                <a:cs typeface="+mn-cs"/>
                <a:hlinkClick r:id="rId7"/>
              </a:rPr>
              <a:t>Kronmal</a:t>
            </a:r>
            <a:r>
              <a:rPr lang="en-US" sz="1200" b="0" i="0" u="none" strike="noStrike" kern="1200" dirty="0">
                <a:solidFill>
                  <a:schemeClr val="tx1"/>
                </a:solidFill>
                <a:effectLst/>
                <a:latin typeface="+mn-lt"/>
                <a:ea typeface="+mn-ea"/>
                <a:cs typeface="+mn-cs"/>
                <a:hlinkClick r:id="rId7"/>
              </a:rPr>
              <a:t>, PhD</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8"/>
              </a:rPr>
              <a:t>Anthony J. Bleyer, MD</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9"/>
              </a:rPr>
              <a:t>John S. Gottdiener, MD, FACC</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10"/>
              </a:rPr>
              <a:t>Lewis H. Kuller, MD, DrPH, FACC</a:t>
            </a:r>
            <a:r>
              <a:rPr lang="en-US" sz="1200" b="0" i="0" kern="1200" dirty="0">
                <a:solidFill>
                  <a:schemeClr val="tx1"/>
                </a:solidFill>
                <a:effectLst/>
                <a:latin typeface="+mn-lt"/>
                <a:ea typeface="+mn-ea"/>
                <a:cs typeface="+mn-cs"/>
              </a:rPr>
              <a:t>, and </a:t>
            </a:r>
            <a:r>
              <a:rPr lang="en-US" sz="1200" b="0" i="0" u="none" strike="noStrike" kern="1200" dirty="0">
                <a:solidFill>
                  <a:schemeClr val="tx1"/>
                </a:solidFill>
                <a:effectLst/>
                <a:latin typeface="+mn-lt"/>
                <a:ea typeface="+mn-ea"/>
                <a:cs typeface="+mn-cs"/>
                <a:hlinkClick r:id="rId11"/>
              </a:rPr>
              <a:t>Anne B. Newman, MD, </a:t>
            </a:r>
            <a:r>
              <a:rPr lang="en-US" sz="1200" b="0" i="0" u="none" strike="noStrike" kern="1200" dirty="0" err="1">
                <a:solidFill>
                  <a:schemeClr val="tx1"/>
                </a:solidFill>
                <a:effectLst/>
                <a:latin typeface="+mn-lt"/>
                <a:ea typeface="+mn-ea"/>
                <a:cs typeface="+mn-cs"/>
                <a:hlinkClick r:id="rId11"/>
              </a:rPr>
              <a:t>MPH</a:t>
            </a:r>
            <a:r>
              <a:rPr lang="en-US" sz="1200" b="1" i="0" u="sng" kern="1200" cap="all" dirty="0" err="1">
                <a:solidFill>
                  <a:schemeClr val="tx1"/>
                </a:solidFill>
                <a:effectLst/>
                <a:latin typeface="+mn-lt"/>
                <a:ea typeface="+mn-ea"/>
                <a:cs typeface="+mn-cs"/>
                <a:hlinkClick r:id="rId12"/>
              </a:rPr>
              <a:t>Authors</a:t>
            </a:r>
            <a:r>
              <a:rPr lang="en-US" sz="1200" b="1" i="0" u="sng" kern="1200" cap="all" dirty="0">
                <a:solidFill>
                  <a:schemeClr val="tx1"/>
                </a:solidFill>
                <a:effectLst/>
                <a:latin typeface="+mn-lt"/>
                <a:ea typeface="+mn-ea"/>
                <a:cs typeface="+mn-cs"/>
                <a:hlinkClick r:id="rId12"/>
              </a:rPr>
              <a:t> Info &amp; Affiliations</a:t>
            </a:r>
            <a:endParaRPr lang="en-US" sz="1200" b="0" i="0" kern="1200" dirty="0">
              <a:solidFill>
                <a:schemeClr val="tx1"/>
              </a:solidFill>
              <a:effectLst/>
              <a:latin typeface="+mn-lt"/>
              <a:ea typeface="+mn-ea"/>
              <a:cs typeface="+mn-cs"/>
            </a:endParaRPr>
          </a:p>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226B2665-CAFE-4222-A212-8C3B2B19B1CF}" type="slidenum">
              <a:rPr lang="en-US" smtClean="0"/>
              <a:t>38</a:t>
            </a:fld>
            <a:endParaRPr lang="en-US"/>
          </a:p>
        </p:txBody>
      </p:sp>
    </p:spTree>
    <p:extLst>
      <p:ext uri="{BB962C8B-B14F-4D97-AF65-F5344CB8AC3E}">
        <p14:creationId xmlns:p14="http://schemas.microsoft.com/office/powerpoint/2010/main" val="1362243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Total cholesterol and all-cause mortality by sex and age: a prospective cohort study among 12.8 million adults</a:t>
            </a:r>
          </a:p>
          <a:p>
            <a:r>
              <a:rPr lang="en-US" sz="1200" b="0" i="0" kern="1200" dirty="0">
                <a:solidFill>
                  <a:schemeClr val="tx1"/>
                </a:solidFill>
                <a:effectLst/>
                <a:latin typeface="+mn-lt"/>
                <a:ea typeface="+mn-ea"/>
                <a:cs typeface="+mn-cs"/>
                <a:hlinkClick r:id="rId3"/>
              </a:rPr>
              <a:t>Sang-Wook Yi</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hlinkClick r:id="rId4"/>
              </a:rPr>
              <a:t>Jee-Jeon Yi</a:t>
            </a:r>
            <a:r>
              <a:rPr lang="en-US" sz="1200" b="0" i="0" kern="1200" dirty="0">
                <a:solidFill>
                  <a:schemeClr val="tx1"/>
                </a:solidFill>
                <a:effectLst/>
                <a:latin typeface="+mn-lt"/>
                <a:ea typeface="+mn-ea"/>
                <a:cs typeface="+mn-cs"/>
              </a:rPr>
              <a:t> &amp; </a:t>
            </a:r>
          </a:p>
          <a:p>
            <a:r>
              <a:rPr lang="en-US" sz="1200" b="0" i="0" kern="1200" dirty="0" err="1">
                <a:solidFill>
                  <a:schemeClr val="tx1"/>
                </a:solidFill>
                <a:effectLst/>
                <a:latin typeface="+mn-lt"/>
                <a:ea typeface="+mn-ea"/>
                <a:cs typeface="+mn-cs"/>
                <a:hlinkClick r:id="rId5"/>
              </a:rPr>
              <a:t>Heechoul</a:t>
            </a:r>
            <a:r>
              <a:rPr lang="en-US" sz="1200" b="0" i="0" kern="1200" dirty="0">
                <a:solidFill>
                  <a:schemeClr val="tx1"/>
                </a:solidFill>
                <a:effectLst/>
                <a:latin typeface="+mn-lt"/>
                <a:ea typeface="+mn-ea"/>
                <a:cs typeface="+mn-cs"/>
                <a:hlinkClick r:id="rId5"/>
              </a:rPr>
              <a:t> </a:t>
            </a:r>
            <a:r>
              <a:rPr lang="en-US" sz="1200" b="0" i="0" kern="1200" dirty="0" err="1">
                <a:solidFill>
                  <a:schemeClr val="tx1"/>
                </a:solidFill>
                <a:effectLst/>
                <a:latin typeface="+mn-lt"/>
                <a:ea typeface="+mn-ea"/>
                <a:cs typeface="+mn-cs"/>
                <a:hlinkClick r:id="rId5"/>
              </a:rPr>
              <a:t>Ohrr</a:t>
            </a:r>
            <a:r>
              <a:rPr lang="en-US" sz="1200" b="0" i="0" kern="1200" dirty="0">
                <a:solidFill>
                  <a:schemeClr val="tx1"/>
                </a:solidFill>
                <a:effectLst/>
                <a:latin typeface="+mn-lt"/>
                <a:ea typeface="+mn-ea"/>
                <a:cs typeface="+mn-cs"/>
              </a:rPr>
              <a:t> </a:t>
            </a:r>
          </a:p>
          <a:p>
            <a:r>
              <a:rPr lang="en-US" sz="1200" b="0" i="1" kern="1200" dirty="0">
                <a:solidFill>
                  <a:schemeClr val="tx1"/>
                </a:solidFill>
                <a:effectLst/>
                <a:latin typeface="+mn-lt"/>
                <a:ea typeface="+mn-ea"/>
                <a:cs typeface="+mn-cs"/>
                <a:hlinkClick r:id="rId6"/>
              </a:rPr>
              <a:t>Scientific Reports</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volume 9</a:t>
            </a:r>
            <a:r>
              <a:rPr lang="en-US" sz="1200" b="0" i="0" kern="1200" dirty="0">
                <a:solidFill>
                  <a:schemeClr val="tx1"/>
                </a:solidFill>
                <a:effectLst/>
                <a:latin typeface="+mn-lt"/>
                <a:ea typeface="+mn-ea"/>
                <a:cs typeface="+mn-cs"/>
              </a:rPr>
              <a:t>, Article number: 1596 (2019) </a:t>
            </a:r>
          </a:p>
          <a:p>
            <a:endParaRPr lang="en-US" dirty="0"/>
          </a:p>
          <a:p>
            <a:r>
              <a:rPr lang="en-US" dirty="0"/>
              <a:t>U shaped mortality curve. Not on statins. Increased CA death</a:t>
            </a:r>
          </a:p>
          <a:p>
            <a:r>
              <a:rPr lang="en-US" dirty="0"/>
              <a:t>Similar in younger ages as well</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226B2665-CAFE-4222-A212-8C3B2B19B1CF}" type="slidenum">
              <a:rPr lang="en-US" smtClean="0"/>
              <a:t>39</a:t>
            </a:fld>
            <a:endParaRPr lang="en-US"/>
          </a:p>
        </p:txBody>
      </p:sp>
    </p:spTree>
    <p:extLst>
      <p:ext uri="{BB962C8B-B14F-4D97-AF65-F5344CB8AC3E}">
        <p14:creationId xmlns:p14="http://schemas.microsoft.com/office/powerpoint/2010/main" val="27130518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C17F5-BF78-964C-6FB5-2F0FB2067E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78F38A-9F32-6786-A2C8-1A32CC3CF9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F6230F-5F2C-45E5-90A8-82587344C9D9}"/>
              </a:ext>
            </a:extLst>
          </p:cNvPr>
          <p:cNvSpPr>
            <a:spLocks noGrp="1"/>
          </p:cNvSpPr>
          <p:nvPr>
            <p:ph type="body" idx="1"/>
          </p:nvPr>
        </p:nvSpPr>
        <p:spPr/>
        <p:txBody>
          <a:bodyPr/>
          <a:lstStyle/>
          <a:p>
            <a:r>
              <a:rPr lang="en-US" dirty="0"/>
              <a:t>How it’s measured – BP in arm and legs same laying flat, pressure lower – Not increased work of heart, should be about 1: same in arm and leg. If there is blockage further away from the heart, like the ankle then there is less flow in the vessels and the and the P ankle &gt;P brachial then the ABI is low. Another scenario we see in the elderly is there is so much blockage and calcifications of the peripheral vessels the pressure in the ankle is significantly higher than the arm.</a:t>
            </a:r>
          </a:p>
        </p:txBody>
      </p:sp>
      <p:sp>
        <p:nvSpPr>
          <p:cNvPr id="4" name="Footer Placeholder 3">
            <a:extLst>
              <a:ext uri="{FF2B5EF4-FFF2-40B4-BE49-F238E27FC236}">
                <a16:creationId xmlns:a16="http://schemas.microsoft.com/office/drawing/2014/main" id="{667DD56A-CCF1-4201-98E3-363945695F34}"/>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AB45D5EB-6785-31D9-B5FD-1F2E6B4AC0C0}"/>
              </a:ext>
            </a:extLst>
          </p:cNvPr>
          <p:cNvSpPr>
            <a:spLocks noGrp="1"/>
          </p:cNvSpPr>
          <p:nvPr>
            <p:ph type="sldNum" sz="quarter" idx="5"/>
          </p:nvPr>
        </p:nvSpPr>
        <p:spPr/>
        <p:txBody>
          <a:bodyPr/>
          <a:lstStyle/>
          <a:p>
            <a:fld id="{226B2665-CAFE-4222-A212-8C3B2B19B1CF}" type="slidenum">
              <a:rPr lang="en-US" smtClean="0"/>
              <a:t>40</a:t>
            </a:fld>
            <a:endParaRPr lang="en-US"/>
          </a:p>
        </p:txBody>
      </p:sp>
    </p:spTree>
    <p:extLst>
      <p:ext uri="{BB962C8B-B14F-4D97-AF65-F5344CB8AC3E}">
        <p14:creationId xmlns:p14="http://schemas.microsoft.com/office/powerpoint/2010/main" val="998008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instance, When we’re young, we don’t require 100 of our organs to be functioning. Our heart beats faster but not at max, our lungs oxygenate without difficulty, the liver metabolizes as needed, the kidney excretes well. We have reserves.</a:t>
            </a:r>
          </a:p>
          <a:p>
            <a:endParaRPr lang="en-US" dirty="0"/>
          </a:p>
          <a:p>
            <a:r>
              <a:rPr lang="en-US" dirty="0"/>
              <a:t>So a good example is comparing someone with pneumonia – a 30 year old feels sick, has a cough, fatigue, fever and then may recover in few days, to a couple of weeks at home. An older person may be hospitalized, may need oxygen, may have to be treated for a secondary infection as their immune system is stressed. When I saw an older patient in the hospital, very early into their stay we would start making plans for discharge. They will so quickly loose muscle mass from resting that discharge to a rehab facility is often needed. </a:t>
            </a:r>
          </a:p>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226B2665-CAFE-4222-A212-8C3B2B19B1CF}" type="slidenum">
              <a:rPr lang="en-US" smtClean="0"/>
              <a:t>5</a:t>
            </a:fld>
            <a:endParaRPr lang="en-US"/>
          </a:p>
        </p:txBody>
      </p:sp>
    </p:spTree>
    <p:extLst>
      <p:ext uri="{BB962C8B-B14F-4D97-AF65-F5344CB8AC3E}">
        <p14:creationId xmlns:p14="http://schemas.microsoft.com/office/powerpoint/2010/main" val="22068836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Relationship of High and Low Ankle Brachial Index to All-Cause and Cardiovascular Disease Mortality: </a:t>
            </a:r>
            <a:r>
              <a:rPr lang="en-US" sz="1200" b="0" i="0" kern="1200" dirty="0">
                <a:solidFill>
                  <a:schemeClr val="tx1"/>
                </a:solidFill>
                <a:effectLst/>
                <a:latin typeface="+mn-lt"/>
                <a:ea typeface="+mn-ea"/>
                <a:cs typeface="+mn-cs"/>
              </a:rPr>
              <a:t>The Strong Heart Study</a:t>
            </a:r>
            <a:endParaRPr lang="en-US" sz="1200" b="1" i="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hlinkClick r:id="rId3"/>
              </a:rPr>
              <a:t>Helaine E. Resnick, PhD, MPH</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a:rPr>
              <a:t>Robert S. Lindsay, MB, PhD</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5"/>
              </a:rPr>
              <a:t>Mary </a:t>
            </a:r>
            <a:r>
              <a:rPr lang="en-US" sz="1200" b="0" i="0" u="none" strike="noStrike" kern="1200" dirty="0" err="1">
                <a:solidFill>
                  <a:schemeClr val="tx1"/>
                </a:solidFill>
                <a:effectLst/>
                <a:latin typeface="+mn-lt"/>
                <a:ea typeface="+mn-ea"/>
                <a:cs typeface="+mn-cs"/>
                <a:hlinkClick r:id="rId5"/>
              </a:rPr>
              <a:t>McGrae</a:t>
            </a:r>
            <a:r>
              <a:rPr lang="en-US" sz="1200" b="0" i="0" u="none" strike="noStrike" kern="1200" dirty="0">
                <a:solidFill>
                  <a:schemeClr val="tx1"/>
                </a:solidFill>
                <a:effectLst/>
                <a:latin typeface="+mn-lt"/>
                <a:ea typeface="+mn-ea"/>
                <a:cs typeface="+mn-cs"/>
                <a:hlinkClick r:id="rId5"/>
              </a:rPr>
              <a:t> McDermott, MD</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6"/>
              </a:rPr>
              <a:t>Richard B. Devereux, MD</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7"/>
              </a:rPr>
              <a:t>Kristina L. Jones, MPH</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8"/>
              </a:rPr>
              <a:t>Richard R. </a:t>
            </a:r>
            <a:r>
              <a:rPr lang="en-US" sz="1200" b="0" i="0" u="none" strike="noStrike" kern="1200" dirty="0" err="1">
                <a:solidFill>
                  <a:schemeClr val="tx1"/>
                </a:solidFill>
                <a:effectLst/>
                <a:latin typeface="+mn-lt"/>
                <a:ea typeface="+mn-ea"/>
                <a:cs typeface="+mn-cs"/>
                <a:hlinkClick r:id="rId8"/>
              </a:rPr>
              <a:t>Fabsitz</a:t>
            </a:r>
            <a:r>
              <a:rPr lang="en-US" sz="1200" b="0" i="0" u="none" strike="noStrike" kern="1200" dirty="0">
                <a:solidFill>
                  <a:schemeClr val="tx1"/>
                </a:solidFill>
                <a:effectLst/>
                <a:latin typeface="+mn-lt"/>
                <a:ea typeface="+mn-ea"/>
                <a:cs typeface="+mn-cs"/>
                <a:hlinkClick r:id="rId8"/>
              </a:rPr>
              <a:t>, PhD</a:t>
            </a:r>
            <a:r>
              <a:rPr lang="en-US" sz="1200" b="0" i="0" kern="1200" dirty="0">
                <a:solidFill>
                  <a:schemeClr val="tx1"/>
                </a:solidFill>
                <a:effectLst/>
                <a:latin typeface="+mn-lt"/>
                <a:ea typeface="+mn-ea"/>
                <a:cs typeface="+mn-cs"/>
              </a:rPr>
              <a:t>, and </a:t>
            </a:r>
            <a:r>
              <a:rPr lang="en-US" sz="1200" b="0" i="0" u="none" strike="noStrike" kern="1200" dirty="0">
                <a:solidFill>
                  <a:schemeClr val="tx1"/>
                </a:solidFill>
                <a:effectLst/>
                <a:latin typeface="+mn-lt"/>
                <a:ea typeface="+mn-ea"/>
                <a:cs typeface="+mn-cs"/>
                <a:hlinkClick r:id="rId9"/>
              </a:rPr>
              <a:t>Barbara V. Howard, PhD</a:t>
            </a:r>
            <a:endParaRPr lang="en-US" sz="1200" b="0" i="0" kern="1200" dirty="0">
              <a:solidFill>
                <a:schemeClr val="tx1"/>
              </a:solidFill>
              <a:effectLst/>
              <a:latin typeface="+mn-lt"/>
              <a:ea typeface="+mn-ea"/>
              <a:cs typeface="+mn-cs"/>
            </a:endParaRPr>
          </a:p>
          <a:p>
            <a:endParaRPr lang="en-US" dirty="0"/>
          </a:p>
          <a:p>
            <a:r>
              <a:rPr lang="en-US" dirty="0"/>
              <a:t>Iso as you can see there is increased mortality not just for low but also for elevated. </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226B2665-CAFE-4222-A212-8C3B2B19B1CF}" type="slidenum">
              <a:rPr lang="en-US" smtClean="0"/>
              <a:t>41</a:t>
            </a:fld>
            <a:endParaRPr lang="en-US"/>
          </a:p>
        </p:txBody>
      </p:sp>
    </p:spTree>
    <p:extLst>
      <p:ext uri="{BB962C8B-B14F-4D97-AF65-F5344CB8AC3E}">
        <p14:creationId xmlns:p14="http://schemas.microsoft.com/office/powerpoint/2010/main" val="14209703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E29EA-AFB5-008A-075C-268A6A6164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B3B6D5-4192-16FC-6E04-DC42710CDF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750676-891C-ADC6-64DC-4043BA5414B1}"/>
              </a:ext>
            </a:extLst>
          </p:cNvPr>
          <p:cNvSpPr>
            <a:spLocks noGrp="1"/>
          </p:cNvSpPr>
          <p:nvPr>
            <p:ph type="body" idx="1"/>
          </p:nvPr>
        </p:nvSpPr>
        <p:spPr/>
        <p:txBody>
          <a:bodyPr/>
          <a:lstStyle/>
          <a:p>
            <a:r>
              <a:rPr lang="en-US" sz="1200" b="1" kern="1200" dirty="0">
                <a:solidFill>
                  <a:schemeClr val="tx1"/>
                </a:solidFill>
                <a:effectLst/>
                <a:latin typeface="+mn-lt"/>
                <a:ea typeface="+mn-ea"/>
                <a:cs typeface="+mn-cs"/>
              </a:rPr>
              <a:t>Pulse Pressure Predicts Mortality in Elderly Patients</a:t>
            </a:r>
          </a:p>
          <a:p>
            <a:r>
              <a:rPr lang="en-US" sz="1200" b="0" i="0" u="sng" kern="1200" dirty="0">
                <a:solidFill>
                  <a:schemeClr val="tx1"/>
                </a:solidFill>
                <a:effectLst/>
                <a:latin typeface="+mn-lt"/>
                <a:ea typeface="+mn-ea"/>
                <a:cs typeface="+mn-cs"/>
                <a:hlinkClick r:id="rId3"/>
              </a:rPr>
              <a:t>Avraham Weiss</a:t>
            </a:r>
            <a:r>
              <a:rPr lang="en-US" sz="1200" b="0" i="0" kern="1200" dirty="0">
                <a:solidFill>
                  <a:schemeClr val="tx1"/>
                </a:solidFill>
                <a:effectLst/>
                <a:latin typeface="+mn-lt"/>
                <a:ea typeface="+mn-ea"/>
                <a:cs typeface="+mn-cs"/>
              </a:rPr>
              <a:t> </a:t>
            </a:r>
            <a:r>
              <a:rPr lang="en-US" sz="1200" b="0" i="0" kern="1200" baseline="30000" dirty="0">
                <a:solidFill>
                  <a:schemeClr val="tx1"/>
                </a:solidFill>
                <a:effectLst/>
                <a:latin typeface="+mn-lt"/>
                <a:ea typeface="+mn-ea"/>
                <a:cs typeface="+mn-cs"/>
              </a:rPr>
              <a:t>1,5,✉</a:t>
            </a:r>
            <a:r>
              <a:rPr lang="en-US" sz="1200" b="0" i="0" kern="1200" dirty="0">
                <a:solidFill>
                  <a:schemeClr val="tx1"/>
                </a:solidFill>
                <a:effectLst/>
                <a:latin typeface="+mn-lt"/>
                <a:ea typeface="+mn-ea"/>
                <a:cs typeface="+mn-cs"/>
              </a:rPr>
              <a:t>, </a:t>
            </a:r>
            <a:r>
              <a:rPr lang="en-US" sz="1200" b="0" i="0" u="sng" kern="1200" dirty="0">
                <a:solidFill>
                  <a:schemeClr val="tx1"/>
                </a:solidFill>
                <a:effectLst/>
                <a:latin typeface="+mn-lt"/>
                <a:ea typeface="+mn-ea"/>
                <a:cs typeface="+mn-cs"/>
                <a:hlinkClick r:id="rId4"/>
              </a:rPr>
              <a:t>Mona Boaz</a:t>
            </a:r>
            <a:r>
              <a:rPr lang="en-US" sz="1200" b="0" i="0" kern="1200" dirty="0">
                <a:solidFill>
                  <a:schemeClr val="tx1"/>
                </a:solidFill>
                <a:effectLst/>
                <a:latin typeface="+mn-lt"/>
                <a:ea typeface="+mn-ea"/>
                <a:cs typeface="+mn-cs"/>
              </a:rPr>
              <a:t> </a:t>
            </a:r>
            <a:r>
              <a:rPr lang="en-US" sz="1200" b="0" i="0" kern="1200" baseline="30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 </a:t>
            </a:r>
            <a:r>
              <a:rPr lang="en-US" sz="1200" b="0" i="0" u="sng" kern="1200" dirty="0" err="1">
                <a:solidFill>
                  <a:schemeClr val="tx1"/>
                </a:solidFill>
                <a:effectLst/>
                <a:latin typeface="+mn-lt"/>
                <a:ea typeface="+mn-ea"/>
                <a:cs typeface="+mn-cs"/>
                <a:hlinkClick r:id="rId5"/>
              </a:rPr>
              <a:t>Yichayaou</a:t>
            </a:r>
            <a:r>
              <a:rPr lang="en-US" sz="1200" b="0" i="0" u="sng" kern="1200" dirty="0">
                <a:solidFill>
                  <a:schemeClr val="tx1"/>
                </a:solidFill>
                <a:effectLst/>
                <a:latin typeface="+mn-lt"/>
                <a:ea typeface="+mn-ea"/>
                <a:cs typeface="+mn-cs"/>
                <a:hlinkClick r:id="rId5"/>
              </a:rPr>
              <a:t> </a:t>
            </a:r>
            <a:r>
              <a:rPr lang="en-US" sz="1200" b="0" i="0" u="sng" kern="1200" dirty="0" err="1">
                <a:solidFill>
                  <a:schemeClr val="tx1"/>
                </a:solidFill>
                <a:effectLst/>
                <a:latin typeface="+mn-lt"/>
                <a:ea typeface="+mn-ea"/>
                <a:cs typeface="+mn-cs"/>
                <a:hlinkClick r:id="rId5"/>
              </a:rPr>
              <a:t>Beloosesky</a:t>
            </a:r>
            <a:r>
              <a:rPr lang="en-US" sz="1200" b="0" i="0" kern="1200" dirty="0">
                <a:solidFill>
                  <a:schemeClr val="tx1"/>
                </a:solidFill>
                <a:effectLst/>
                <a:latin typeface="+mn-lt"/>
                <a:ea typeface="+mn-ea"/>
                <a:cs typeface="+mn-cs"/>
              </a:rPr>
              <a:t> </a:t>
            </a:r>
            <a:r>
              <a:rPr lang="en-US" sz="1200" b="0" i="0" kern="1200" baseline="30000" dirty="0">
                <a:solidFill>
                  <a:schemeClr val="tx1"/>
                </a:solidFill>
                <a:effectLst/>
                <a:latin typeface="+mn-lt"/>
                <a:ea typeface="+mn-ea"/>
                <a:cs typeface="+mn-cs"/>
              </a:rPr>
              <a:t>1</a:t>
            </a:r>
            <a:r>
              <a:rPr lang="en-US" sz="1200" b="0" i="0" kern="1200" dirty="0">
                <a:solidFill>
                  <a:schemeClr val="tx1"/>
                </a:solidFill>
                <a:effectLst/>
                <a:latin typeface="+mn-lt"/>
                <a:ea typeface="+mn-ea"/>
                <a:cs typeface="+mn-cs"/>
              </a:rPr>
              <a:t>, </a:t>
            </a:r>
            <a:r>
              <a:rPr lang="en-US" sz="1200" b="0" i="0" u="sng" kern="1200" dirty="0">
                <a:solidFill>
                  <a:schemeClr val="tx1"/>
                </a:solidFill>
                <a:effectLst/>
                <a:latin typeface="+mn-lt"/>
                <a:ea typeface="+mn-ea"/>
                <a:cs typeface="+mn-cs"/>
                <a:hlinkClick r:id="rId6"/>
              </a:rPr>
              <a:t>Ran Kornowski</a:t>
            </a:r>
            <a:r>
              <a:rPr lang="en-US" sz="1200" b="0" i="0" kern="1200" dirty="0">
                <a:solidFill>
                  <a:schemeClr val="tx1"/>
                </a:solidFill>
                <a:effectLst/>
                <a:latin typeface="+mn-lt"/>
                <a:ea typeface="+mn-ea"/>
                <a:cs typeface="+mn-cs"/>
              </a:rPr>
              <a:t> </a:t>
            </a:r>
            <a:r>
              <a:rPr lang="en-US" sz="1200" b="0" i="0" kern="1200" baseline="30000" dirty="0">
                <a:solidFill>
                  <a:schemeClr val="tx1"/>
                </a:solidFill>
                <a:effectLst/>
                <a:latin typeface="+mn-lt"/>
                <a:ea typeface="+mn-ea"/>
                <a:cs typeface="+mn-cs"/>
              </a:rPr>
              <a:t>3</a:t>
            </a:r>
            <a:r>
              <a:rPr lang="en-US" sz="1200" b="0" i="0" kern="1200" dirty="0">
                <a:solidFill>
                  <a:schemeClr val="tx1"/>
                </a:solidFill>
                <a:effectLst/>
                <a:latin typeface="+mn-lt"/>
                <a:ea typeface="+mn-ea"/>
                <a:cs typeface="+mn-cs"/>
              </a:rPr>
              <a:t>, </a:t>
            </a:r>
            <a:r>
              <a:rPr lang="en-US" sz="1200" b="0" i="0" u="sng" kern="1200" dirty="0">
                <a:solidFill>
                  <a:schemeClr val="tx1"/>
                </a:solidFill>
                <a:effectLst/>
                <a:latin typeface="+mn-lt"/>
                <a:ea typeface="+mn-ea"/>
                <a:cs typeface="+mn-cs"/>
                <a:hlinkClick r:id="rId7"/>
              </a:rPr>
              <a:t>Ehud Grossman</a:t>
            </a:r>
            <a:r>
              <a:rPr lang="en-US" sz="1200" b="0" i="0" kern="1200" dirty="0">
                <a:solidFill>
                  <a:schemeClr val="tx1"/>
                </a:solidFill>
                <a:effectLst/>
                <a:latin typeface="+mn-lt"/>
                <a:ea typeface="+mn-ea"/>
                <a:cs typeface="+mn-cs"/>
              </a:rPr>
              <a:t> </a:t>
            </a:r>
            <a:r>
              <a:rPr lang="en-US" sz="1200" b="0" i="0" kern="1200" baseline="30000" dirty="0">
                <a:solidFill>
                  <a:schemeClr val="tx1"/>
                </a:solidFill>
                <a:effectLst/>
                <a:latin typeface="+mn-lt"/>
                <a:ea typeface="+mn-ea"/>
                <a:cs typeface="+mn-cs"/>
              </a:rPr>
              <a:t>4</a:t>
            </a:r>
            <a:endParaRPr lang="en-US" sz="1200" b="0" i="0" kern="1200" dirty="0">
              <a:solidFill>
                <a:schemeClr val="tx1"/>
              </a:solidFill>
              <a:effectLst/>
              <a:latin typeface="+mn-lt"/>
              <a:ea typeface="+mn-ea"/>
              <a:cs typeface="+mn-cs"/>
            </a:endParaRPr>
          </a:p>
          <a:p>
            <a:endParaRPr lang="en-US" dirty="0"/>
          </a:p>
          <a:p>
            <a:r>
              <a:rPr lang="en-US" dirty="0"/>
              <a:t>Increased PP and mortality. Decreased PP not an issue – sig valve disease</a:t>
            </a:r>
          </a:p>
          <a:p>
            <a:r>
              <a:rPr lang="en-US" dirty="0"/>
              <a:t>Very common consult in young people. When both of these pressures are low or normal, the PP is not an accurate representation of risk or we are more skeptical about the accuracy of the reading. When one of the values is abnormal in our older population, these survival curves are much more reliable.</a:t>
            </a:r>
          </a:p>
        </p:txBody>
      </p:sp>
      <p:sp>
        <p:nvSpPr>
          <p:cNvPr id="4" name="Footer Placeholder 3">
            <a:extLst>
              <a:ext uri="{FF2B5EF4-FFF2-40B4-BE49-F238E27FC236}">
                <a16:creationId xmlns:a16="http://schemas.microsoft.com/office/drawing/2014/main" id="{29747C75-7AD9-D8FA-2FE6-E30CB057EE99}"/>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5A456B15-B6FA-3F0D-9DDE-29255A7DE4F0}"/>
              </a:ext>
            </a:extLst>
          </p:cNvPr>
          <p:cNvSpPr>
            <a:spLocks noGrp="1"/>
          </p:cNvSpPr>
          <p:nvPr>
            <p:ph type="sldNum" sz="quarter" idx="5"/>
          </p:nvPr>
        </p:nvSpPr>
        <p:spPr/>
        <p:txBody>
          <a:bodyPr/>
          <a:lstStyle/>
          <a:p>
            <a:fld id="{226B2665-CAFE-4222-A212-8C3B2B19B1CF}" type="slidenum">
              <a:rPr lang="en-US" smtClean="0"/>
              <a:t>42</a:t>
            </a:fld>
            <a:endParaRPr lang="en-US"/>
          </a:p>
        </p:txBody>
      </p:sp>
    </p:spTree>
    <p:extLst>
      <p:ext uri="{BB962C8B-B14F-4D97-AF65-F5344CB8AC3E}">
        <p14:creationId xmlns:p14="http://schemas.microsoft.com/office/powerpoint/2010/main" val="14564747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226B2665-CAFE-4222-A212-8C3B2B19B1CF}" type="slidenum">
              <a:rPr lang="en-US" smtClean="0"/>
              <a:t>44</a:t>
            </a:fld>
            <a:endParaRPr lang="en-US"/>
          </a:p>
        </p:txBody>
      </p:sp>
    </p:spTree>
    <p:extLst>
      <p:ext uri="{BB962C8B-B14F-4D97-AF65-F5344CB8AC3E}">
        <p14:creationId xmlns:p14="http://schemas.microsoft.com/office/powerpoint/2010/main" val="22699658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one if 15 second and second in 10 secs</a:t>
            </a:r>
          </a:p>
          <a:p>
            <a:r>
              <a:rPr lang="en-US" dirty="0"/>
              <a:t>Shouldn’t be someone requiring from a hip replacement or major event or a walking aid, ideally at baseline</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226B2665-CAFE-4222-A212-8C3B2B19B1CF}" type="slidenum">
              <a:rPr lang="en-US" smtClean="0"/>
              <a:t>47</a:t>
            </a:fld>
            <a:endParaRPr lang="en-US"/>
          </a:p>
        </p:txBody>
      </p:sp>
    </p:spTree>
    <p:extLst>
      <p:ext uri="{BB962C8B-B14F-4D97-AF65-F5344CB8AC3E}">
        <p14:creationId xmlns:p14="http://schemas.microsoft.com/office/powerpoint/2010/main" val="26176743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 is very reassuring. </a:t>
            </a:r>
          </a:p>
          <a:p>
            <a:r>
              <a:rPr lang="en-US" dirty="0"/>
              <a:t>23-30 may require further investigation</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226B2665-CAFE-4222-A212-8C3B2B19B1CF}" type="slidenum">
              <a:rPr lang="en-US" smtClean="0"/>
              <a:t>48</a:t>
            </a:fld>
            <a:endParaRPr lang="en-US"/>
          </a:p>
        </p:txBody>
      </p:sp>
    </p:spTree>
    <p:extLst>
      <p:ext uri="{BB962C8B-B14F-4D97-AF65-F5344CB8AC3E}">
        <p14:creationId xmlns:p14="http://schemas.microsoft.com/office/powerpoint/2010/main" val="6708877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Dx of DM at later ages less of a mortality impact</a:t>
            </a:r>
          </a:p>
          <a:p>
            <a:endParaRPr lang="en-US" i="1" dirty="0">
              <a:effectLst/>
            </a:endParaRPr>
          </a:p>
          <a:p>
            <a:endParaRPr lang="en-US" i="1" dirty="0">
              <a:effectLst/>
            </a:endParaRPr>
          </a:p>
          <a:p>
            <a:endParaRPr lang="en-US" i="1" dirty="0">
              <a:effectLst/>
            </a:endParaRPr>
          </a:p>
          <a:p>
            <a:r>
              <a:rPr lang="en-US" i="1" dirty="0">
                <a:effectLst/>
              </a:rPr>
              <a:t>Published in final edited form as: </a:t>
            </a:r>
            <a:r>
              <a:rPr lang="en-US" dirty="0">
                <a:effectLst/>
              </a:rPr>
              <a:t>Lancet Diabetes Endocrinol. 2023 Sep 11;11(10):731–742. </a:t>
            </a:r>
            <a:r>
              <a:rPr lang="en-US" dirty="0" err="1">
                <a:effectLst/>
              </a:rPr>
              <a:t>doi</a:t>
            </a:r>
            <a:r>
              <a:rPr lang="en-US" dirty="0">
                <a:effectLst/>
              </a:rPr>
              <a:t>: </a:t>
            </a:r>
            <a:r>
              <a:rPr lang="en-US" sz="1200" u="sng" kern="1200" dirty="0">
                <a:solidFill>
                  <a:schemeClr val="tx1"/>
                </a:solidFill>
                <a:effectLst/>
                <a:latin typeface="+mn-lt"/>
                <a:ea typeface="+mn-ea"/>
                <a:cs typeface="+mn-cs"/>
                <a:hlinkClick r:id="rId3"/>
              </a:rPr>
              <a:t>10.1016/S2213-8587(23)00223-1</a:t>
            </a:r>
            <a:endParaRPr lang="en-US" dirty="0">
              <a:effectLst/>
            </a:endParaRPr>
          </a:p>
          <a:p>
            <a:r>
              <a:rPr lang="en-US" sz="1200" b="1" kern="1200" dirty="0">
                <a:solidFill>
                  <a:schemeClr val="tx1"/>
                </a:solidFill>
                <a:effectLst/>
                <a:latin typeface="+mn-lt"/>
                <a:ea typeface="+mn-ea"/>
                <a:cs typeface="+mn-cs"/>
              </a:rPr>
              <a:t>Life expectancy associated with different ages at diagnosis of diabetes: 23 million person-years of observation</a:t>
            </a:r>
          </a:p>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226B2665-CAFE-4222-A212-8C3B2B19B1CF}" type="slidenum">
              <a:rPr lang="en-US" smtClean="0"/>
              <a:t>50</a:t>
            </a:fld>
            <a:endParaRPr lang="en-US"/>
          </a:p>
        </p:txBody>
      </p:sp>
    </p:spTree>
    <p:extLst>
      <p:ext uri="{BB962C8B-B14F-4D97-AF65-F5344CB8AC3E}">
        <p14:creationId xmlns:p14="http://schemas.microsoft.com/office/powerpoint/2010/main" val="40477126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Alcohol less of an issue at older ages compared to middle age. Why? Probably drinking at home and not driving, violence, etc. They made it this long, there’s probably some protective</a:t>
            </a:r>
          </a:p>
          <a:p>
            <a:r>
              <a:rPr lang="en-US" dirty="0"/>
              <a:t>3</a:t>
            </a:r>
            <a:r>
              <a:rPr lang="en-US" baseline="30000" dirty="0"/>
              <a:t>rd</a:t>
            </a:r>
            <a:r>
              <a:rPr lang="en-US" dirty="0"/>
              <a:t> factor good as we age</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226B2665-CAFE-4222-A212-8C3B2B19B1CF}" type="slidenum">
              <a:rPr lang="en-US" smtClean="0"/>
              <a:t>51</a:t>
            </a:fld>
            <a:endParaRPr lang="en-US"/>
          </a:p>
        </p:txBody>
      </p:sp>
    </p:spTree>
    <p:extLst>
      <p:ext uri="{BB962C8B-B14F-4D97-AF65-F5344CB8AC3E}">
        <p14:creationId xmlns:p14="http://schemas.microsoft.com/office/powerpoint/2010/main" val="11125404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my 3</a:t>
            </a:r>
            <a:r>
              <a:rPr lang="en-US" baseline="30000" dirty="0"/>
              <a:t>rd</a:t>
            </a:r>
            <a:r>
              <a:rPr lang="en-US" dirty="0"/>
              <a:t> good thing about approaching older age</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226B2665-CAFE-4222-A212-8C3B2B19B1CF}" type="slidenum">
              <a:rPr lang="en-US" smtClean="0"/>
              <a:t>52</a:t>
            </a:fld>
            <a:endParaRPr lang="en-US"/>
          </a:p>
        </p:txBody>
      </p:sp>
    </p:spTree>
    <p:extLst>
      <p:ext uri="{BB962C8B-B14F-4D97-AF65-F5344CB8AC3E}">
        <p14:creationId xmlns:p14="http://schemas.microsoft.com/office/powerpoint/2010/main" val="21967200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see underwriters struggle with differentiating which it is. Some due to poor documentation</a:t>
            </a:r>
          </a:p>
          <a:p>
            <a:r>
              <a:rPr lang="en-US" dirty="0"/>
              <a:t>Difficulty blowing out a straw</a:t>
            </a:r>
          </a:p>
          <a:p>
            <a:r>
              <a:rPr lang="en-US" dirty="0"/>
              <a:t>FEV1 on PFTs – deep breath and blow fast and how much air blown out in first sec</a:t>
            </a:r>
          </a:p>
          <a:p>
            <a:r>
              <a:rPr lang="en-US" dirty="0"/>
              <a:t>FVC – total blown out</a:t>
            </a:r>
          </a:p>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226B2665-CAFE-4222-A212-8C3B2B19B1CF}" type="slidenum">
              <a:rPr lang="en-US" smtClean="0"/>
              <a:t>53</a:t>
            </a:fld>
            <a:endParaRPr lang="en-US"/>
          </a:p>
        </p:txBody>
      </p:sp>
    </p:spTree>
    <p:extLst>
      <p:ext uri="{BB962C8B-B14F-4D97-AF65-F5344CB8AC3E}">
        <p14:creationId xmlns:p14="http://schemas.microsoft.com/office/powerpoint/2010/main" val="14375157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definition of bronchodilator response</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226B2665-CAFE-4222-A212-8C3B2B19B1CF}" type="slidenum">
              <a:rPr lang="en-US" smtClean="0"/>
              <a:t>54</a:t>
            </a:fld>
            <a:endParaRPr lang="en-US"/>
          </a:p>
        </p:txBody>
      </p:sp>
    </p:spTree>
    <p:extLst>
      <p:ext uri="{BB962C8B-B14F-4D97-AF65-F5344CB8AC3E}">
        <p14:creationId xmlns:p14="http://schemas.microsoft.com/office/powerpoint/2010/main" val="852553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Loss of 30% of normal lung function occurs by age 70</a:t>
            </a:r>
          </a:p>
          <a:p>
            <a:r>
              <a:rPr lang="en-US" dirty="0"/>
              <a:t>Renal – think about your CKD calculator – we always put in their age, right? There is less muscle mass contributing to creatinine levels. </a:t>
            </a:r>
          </a:p>
          <a:p>
            <a:r>
              <a:rPr lang="en-US" dirty="0"/>
              <a:t>Slowing of the liver functions as well.</a:t>
            </a:r>
          </a:p>
        </p:txBody>
      </p:sp>
      <p:sp>
        <p:nvSpPr>
          <p:cNvPr id="4" name="Slide Number Placeholder 3"/>
          <p:cNvSpPr>
            <a:spLocks noGrp="1"/>
          </p:cNvSpPr>
          <p:nvPr>
            <p:ph type="sldNum" sz="quarter" idx="5"/>
          </p:nvPr>
        </p:nvSpPr>
        <p:spPr/>
        <p:txBody>
          <a:bodyPr/>
          <a:lstStyle/>
          <a:p>
            <a:fld id="{226B2665-CAFE-4222-A212-8C3B2B19B1CF}" type="slidenum">
              <a:rPr lang="en-US" smtClean="0"/>
              <a:t>6</a:t>
            </a:fld>
            <a:endParaRPr lang="en-US"/>
          </a:p>
        </p:txBody>
      </p:sp>
      <p:sp>
        <p:nvSpPr>
          <p:cNvPr id="5" name="Footer Placeholder 4">
            <a:extLst>
              <a:ext uri="{FF2B5EF4-FFF2-40B4-BE49-F238E27FC236}">
                <a16:creationId xmlns:a16="http://schemas.microsoft.com/office/drawing/2014/main" id="{3A1CA7F0-4551-7FE0-4626-BA4F53527F2E}"/>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2355947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 example. Notice the % changes don’t match. Old definition was an improvement of &gt; 12% as of 2022  it’s &gt;10% of FEV1 or FVC. More predictive of progression to COPD.</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226B2665-CAFE-4222-A212-8C3B2B19B1CF}" type="slidenum">
              <a:rPr lang="en-US" smtClean="0"/>
              <a:t>55</a:t>
            </a:fld>
            <a:endParaRPr lang="en-US"/>
          </a:p>
        </p:txBody>
      </p:sp>
    </p:spTree>
    <p:extLst>
      <p:ext uri="{BB962C8B-B14F-4D97-AF65-F5344CB8AC3E}">
        <p14:creationId xmlns:p14="http://schemas.microsoft.com/office/powerpoint/2010/main" val="4349588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reversibility</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226B2665-CAFE-4222-A212-8C3B2B19B1CF}" type="slidenum">
              <a:rPr lang="en-US" smtClean="0"/>
              <a:t>56</a:t>
            </a:fld>
            <a:endParaRPr lang="en-US"/>
          </a:p>
        </p:txBody>
      </p:sp>
    </p:spTree>
    <p:extLst>
      <p:ext uri="{BB962C8B-B14F-4D97-AF65-F5344CB8AC3E}">
        <p14:creationId xmlns:p14="http://schemas.microsoft.com/office/powerpoint/2010/main" val="15614230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Death by suicide is sig for older men</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226B2665-CAFE-4222-A212-8C3B2B19B1CF}" type="slidenum">
              <a:rPr lang="en-US" smtClean="0"/>
              <a:t>58</a:t>
            </a:fld>
            <a:endParaRPr lang="en-US"/>
          </a:p>
        </p:txBody>
      </p:sp>
    </p:spTree>
    <p:extLst>
      <p:ext uri="{BB962C8B-B14F-4D97-AF65-F5344CB8AC3E}">
        <p14:creationId xmlns:p14="http://schemas.microsoft.com/office/powerpoint/2010/main" val="28264793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cognitive domains.</a:t>
            </a:r>
          </a:p>
          <a:p>
            <a:r>
              <a:rPr lang="en-US" dirty="0"/>
              <a:t>Learning and memory</a:t>
            </a:r>
          </a:p>
          <a:p>
            <a:r>
              <a:rPr lang="en-US" dirty="0"/>
              <a:t>Confabulation – describing place instead of saying “garage”</a:t>
            </a:r>
          </a:p>
          <a:p>
            <a:r>
              <a:rPr lang="en-US" dirty="0"/>
              <a:t>Decision making, multitasking</a:t>
            </a:r>
          </a:p>
          <a:p>
            <a:r>
              <a:rPr lang="en-US" dirty="0"/>
              <a:t>Working with distractions</a:t>
            </a:r>
          </a:p>
          <a:p>
            <a:r>
              <a:rPr lang="en-US" dirty="0"/>
              <a:t>Hand-eye coordination, driving, depth perception</a:t>
            </a:r>
          </a:p>
          <a:p>
            <a:r>
              <a:rPr lang="en-US" dirty="0"/>
              <a:t>Crazy Uncle Al at Thanksgiving dinner making inappropriate comments about Lisa’s new boyfriend (less socially inhibited)</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226B2665-CAFE-4222-A212-8C3B2B19B1CF}" type="slidenum">
              <a:rPr lang="en-US" smtClean="0"/>
              <a:t>59</a:t>
            </a:fld>
            <a:endParaRPr lang="en-US"/>
          </a:p>
        </p:txBody>
      </p:sp>
    </p:spTree>
    <p:extLst>
      <p:ext uri="{BB962C8B-B14F-4D97-AF65-F5344CB8AC3E}">
        <p14:creationId xmlns:p14="http://schemas.microsoft.com/office/powerpoint/2010/main" val="35423048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Older people are more sensitive about memory. Young person can’t find her keys, brushes it off. An older person may think this is the beginning. Especially if they had experience with family member, friend recently diagnosed, etc. Very nervous about dementia. If they are nervous and no objective findings, further questioning.</a:t>
            </a:r>
          </a:p>
          <a:p>
            <a:r>
              <a:rPr lang="en-US" dirty="0"/>
              <a:t>Complaint by a family member should be investigated – more weight.</a:t>
            </a:r>
          </a:p>
          <a:p>
            <a:r>
              <a:rPr lang="en-US" dirty="0"/>
              <a:t>? Really good at hiding</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226B2665-CAFE-4222-A212-8C3B2B19B1CF}" type="slidenum">
              <a:rPr lang="en-US" smtClean="0"/>
              <a:t>60</a:t>
            </a:fld>
            <a:endParaRPr lang="en-US"/>
          </a:p>
        </p:txBody>
      </p:sp>
    </p:spTree>
    <p:extLst>
      <p:ext uri="{BB962C8B-B14F-4D97-AF65-F5344CB8AC3E}">
        <p14:creationId xmlns:p14="http://schemas.microsoft.com/office/powerpoint/2010/main" val="15437991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clear, a lot of uncertainty</a:t>
            </a:r>
          </a:p>
          <a:p>
            <a:r>
              <a:rPr lang="en-US" dirty="0"/>
              <a:t>A newly dx older person should be followed over time to see which it is</a:t>
            </a:r>
          </a:p>
          <a:p>
            <a:r>
              <a:rPr lang="en-US" dirty="0"/>
              <a:t>PP x 1 year</a:t>
            </a:r>
          </a:p>
          <a:p>
            <a:r>
              <a:rPr lang="en-US" dirty="0"/>
              <a:t>Test </a:t>
            </a:r>
            <a:r>
              <a:rPr lang="en-US"/>
              <a:t>of time may be needed, </a:t>
            </a:r>
            <a:r>
              <a:rPr lang="en-US" dirty="0"/>
              <a:t>wait a year, a response? Improved </a:t>
            </a:r>
            <a:r>
              <a:rPr lang="en-US" dirty="0" err="1"/>
              <a:t>symps</a:t>
            </a:r>
            <a:r>
              <a:rPr lang="en-US" dirty="0"/>
              <a:t>? Worsen? More people/family members commenting?</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226B2665-CAFE-4222-A212-8C3B2B19B1CF}" type="slidenum">
              <a:rPr lang="en-US" smtClean="0"/>
              <a:t>62</a:t>
            </a:fld>
            <a:endParaRPr lang="en-US"/>
          </a:p>
        </p:txBody>
      </p:sp>
    </p:spTree>
    <p:extLst>
      <p:ext uri="{BB962C8B-B14F-4D97-AF65-F5344CB8AC3E}">
        <p14:creationId xmlns:p14="http://schemas.microsoft.com/office/powerpoint/2010/main" val="15259556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226B2665-CAFE-4222-A212-8C3B2B19B1CF}" type="slidenum">
              <a:rPr lang="en-US" smtClean="0"/>
              <a:t>64</a:t>
            </a:fld>
            <a:endParaRPr lang="en-US"/>
          </a:p>
        </p:txBody>
      </p:sp>
    </p:spTree>
    <p:extLst>
      <p:ext uri="{BB962C8B-B14F-4D97-AF65-F5344CB8AC3E}">
        <p14:creationId xmlns:p14="http://schemas.microsoft.com/office/powerpoint/2010/main" val="110228465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226B2665-CAFE-4222-A212-8C3B2B19B1CF}" type="slidenum">
              <a:rPr lang="en-US" smtClean="0"/>
              <a:t>65</a:t>
            </a:fld>
            <a:endParaRPr lang="en-US"/>
          </a:p>
        </p:txBody>
      </p:sp>
    </p:spTree>
    <p:extLst>
      <p:ext uri="{BB962C8B-B14F-4D97-AF65-F5344CB8AC3E}">
        <p14:creationId xmlns:p14="http://schemas.microsoft.com/office/powerpoint/2010/main" val="3929515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Sarcopenia – combo of aging, lifestyle/environmental  and chronic disease factors. Some examples: Hormonal changes (testosterone contributes to muscle building and that decreases with age). Lifestyle change example more sedentary, obesity; chronic diseases – insulin resistance, chronic inflammation can accelerate muscle loss.</a:t>
            </a:r>
          </a:p>
          <a:p>
            <a:r>
              <a:rPr lang="en-US" dirty="0"/>
              <a:t>Diastolic function refers to how well the heart’s ventricles relax and fill with blood between beats (in diastole), As we age, the ventricles do not expand as readily and mild </a:t>
            </a:r>
            <a:r>
              <a:rPr lang="en-US" dirty="0" err="1"/>
              <a:t>diasolic</a:t>
            </a:r>
            <a:r>
              <a:rPr lang="en-US" dirty="0"/>
              <a:t> dysfunction may be noted on ECHO. Grade I or mild may not be significant, </a:t>
            </a:r>
            <a:r>
              <a:rPr lang="en-US" dirty="0" err="1"/>
              <a:t>esp</a:t>
            </a:r>
            <a:r>
              <a:rPr lang="en-US" dirty="0"/>
              <a:t> without any symptoms . Just a word of caution, if the echo is being done because of shortness of breath, fatigue, swelling in the legs, </a:t>
            </a:r>
            <a:r>
              <a:rPr lang="en-US" dirty="0" err="1"/>
              <a:t>etc</a:t>
            </a:r>
            <a:r>
              <a:rPr lang="en-US" dirty="0"/>
              <a:t>, then that mild DD may be progressive and ultimately lead to heart failure.</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226B2665-CAFE-4222-A212-8C3B2B19B1CF}" type="slidenum">
              <a:rPr lang="en-US" smtClean="0"/>
              <a:t>7</a:t>
            </a:fld>
            <a:endParaRPr lang="en-US"/>
          </a:p>
        </p:txBody>
      </p:sp>
    </p:spTree>
    <p:extLst>
      <p:ext uri="{BB962C8B-B14F-4D97-AF65-F5344CB8AC3E}">
        <p14:creationId xmlns:p14="http://schemas.microsoft.com/office/powerpoint/2010/main" val="2356600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for radiologist commenting on something like “expected for age” or “white matter changes more than expected for age.” Like DD, look for the reason for the MRI or CT scan. Are they symptomatic? Are other studies warranted.</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226B2665-CAFE-4222-A212-8C3B2B19B1CF}" type="slidenum">
              <a:rPr lang="en-US" smtClean="0"/>
              <a:t>8</a:t>
            </a:fld>
            <a:endParaRPr lang="en-US"/>
          </a:p>
        </p:txBody>
      </p:sp>
    </p:spTree>
    <p:extLst>
      <p:ext uri="{BB962C8B-B14F-4D97-AF65-F5344CB8AC3E}">
        <p14:creationId xmlns:p14="http://schemas.microsoft.com/office/powerpoint/2010/main" val="15446061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 to focus on physiologic age rather than chronologic age. </a:t>
            </a:r>
          </a:p>
          <a:p>
            <a:r>
              <a:rPr lang="en-US" dirty="0"/>
              <a:t>Phys – what is the age of their reserve and body function, not focusing on how many years they have been on this earth. </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226B2665-CAFE-4222-A212-8C3B2B19B1CF}" type="slidenum">
              <a:rPr lang="en-US" smtClean="0"/>
              <a:t>9</a:t>
            </a:fld>
            <a:endParaRPr lang="en-US"/>
          </a:p>
        </p:txBody>
      </p:sp>
    </p:spTree>
    <p:extLst>
      <p:ext uri="{BB962C8B-B14F-4D97-AF65-F5344CB8AC3E}">
        <p14:creationId xmlns:p14="http://schemas.microsoft.com/office/powerpoint/2010/main" val="388899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Fast – deeper dive in next few slides</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226B2665-CAFE-4222-A212-8C3B2B19B1CF}" type="slidenum">
              <a:rPr lang="en-US" smtClean="0"/>
              <a:t>10</a:t>
            </a:fld>
            <a:endParaRPr lang="en-US"/>
          </a:p>
        </p:txBody>
      </p:sp>
    </p:spTree>
    <p:extLst>
      <p:ext uri="{BB962C8B-B14F-4D97-AF65-F5344CB8AC3E}">
        <p14:creationId xmlns:p14="http://schemas.microsoft.com/office/powerpoint/2010/main" val="2390046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CF32B47-3EA8-482B-9E4E-4B70162E80BD}" type="datetime1">
              <a:rPr lang="en-US" smtClean="0"/>
              <a:t>11/22/2025</a:t>
            </a:fld>
            <a:endParaRPr lang="en-US"/>
          </a:p>
        </p:txBody>
      </p:sp>
      <p:sp>
        <p:nvSpPr>
          <p:cNvPr id="5" name="Footer Placeholder 4"/>
          <p:cNvSpPr>
            <a:spLocks noGrp="1"/>
          </p:cNvSpPr>
          <p:nvPr>
            <p:ph type="ftr" sz="quarter" idx="11"/>
          </p:nvPr>
        </p:nvSpPr>
        <p:spPr>
          <a:xfrm>
            <a:off x="2416500" y="329307"/>
            <a:ext cx="4973915" cy="309201"/>
          </a:xfrm>
        </p:spPr>
        <p:txBody>
          <a:bodyPr/>
          <a:lstStyle/>
          <a:p>
            <a:r>
              <a:rPr lang="en-US"/>
              <a:t>TCAHOU November 2025</a:t>
            </a:r>
          </a:p>
        </p:txBody>
      </p:sp>
      <p:sp>
        <p:nvSpPr>
          <p:cNvPr id="6" name="Slide Number Placeholder 5"/>
          <p:cNvSpPr>
            <a:spLocks noGrp="1"/>
          </p:cNvSpPr>
          <p:nvPr>
            <p:ph type="sldNum" sz="quarter" idx="12"/>
          </p:nvPr>
        </p:nvSpPr>
        <p:spPr>
          <a:xfrm>
            <a:off x="1437664" y="798973"/>
            <a:ext cx="811019" cy="503578"/>
          </a:xfrm>
        </p:spPr>
        <p:txBody>
          <a:bodyPr/>
          <a:lstStyle/>
          <a:p>
            <a:fld id="{BA32EE72-D77D-41D2-8545-5D5661B51362}" type="slidenum">
              <a:rPr lang="en-US" smtClean="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98409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9E8B90-097F-43A5-B234-C63CCD219E9E}" type="datetime1">
              <a:rPr lang="en-US" smtClean="0"/>
              <a:t>11/22/2025</a:t>
            </a:fld>
            <a:endParaRPr lang="en-US"/>
          </a:p>
        </p:txBody>
      </p:sp>
      <p:sp>
        <p:nvSpPr>
          <p:cNvPr id="5" name="Footer Placeholder 4"/>
          <p:cNvSpPr>
            <a:spLocks noGrp="1"/>
          </p:cNvSpPr>
          <p:nvPr>
            <p:ph type="ftr" sz="quarter" idx="11"/>
          </p:nvPr>
        </p:nvSpPr>
        <p:spPr/>
        <p:txBody>
          <a:bodyPr/>
          <a:lstStyle/>
          <a:p>
            <a:r>
              <a:rPr lang="en-US"/>
              <a:t>TCAHOU November 2025</a:t>
            </a:r>
          </a:p>
        </p:txBody>
      </p:sp>
      <p:sp>
        <p:nvSpPr>
          <p:cNvPr id="6" name="Slide Number Placeholder 5"/>
          <p:cNvSpPr>
            <a:spLocks noGrp="1"/>
          </p:cNvSpPr>
          <p:nvPr>
            <p:ph type="sldNum" sz="quarter" idx="12"/>
          </p:nvPr>
        </p:nvSpPr>
        <p:spPr/>
        <p:txBody>
          <a:bodyPr/>
          <a:lstStyle/>
          <a:p>
            <a:fld id="{BA32EE72-D77D-41D2-8545-5D5661B51362}" type="slidenum">
              <a:rPr lang="en-US" smtClean="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14405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D51E30-6B79-4309-A05C-85163B965429}" type="datetime1">
              <a:rPr lang="en-US" smtClean="0"/>
              <a:t>11/22/2025</a:t>
            </a:fld>
            <a:endParaRPr lang="en-US"/>
          </a:p>
        </p:txBody>
      </p:sp>
      <p:sp>
        <p:nvSpPr>
          <p:cNvPr id="5" name="Footer Placeholder 4"/>
          <p:cNvSpPr>
            <a:spLocks noGrp="1"/>
          </p:cNvSpPr>
          <p:nvPr>
            <p:ph type="ftr" sz="quarter" idx="11"/>
          </p:nvPr>
        </p:nvSpPr>
        <p:spPr/>
        <p:txBody>
          <a:bodyPr/>
          <a:lstStyle/>
          <a:p>
            <a:r>
              <a:rPr lang="en-US"/>
              <a:t>TCAHOU November 2025</a:t>
            </a:r>
          </a:p>
        </p:txBody>
      </p:sp>
      <p:sp>
        <p:nvSpPr>
          <p:cNvPr id="6" name="Slide Number Placeholder 5"/>
          <p:cNvSpPr>
            <a:spLocks noGrp="1"/>
          </p:cNvSpPr>
          <p:nvPr>
            <p:ph type="sldNum" sz="quarter" idx="12"/>
          </p:nvPr>
        </p:nvSpPr>
        <p:spPr/>
        <p:txBody>
          <a:bodyPr/>
          <a:lstStyle/>
          <a:p>
            <a:fld id="{BA32EE72-D77D-41D2-8545-5D5661B51362}" type="slidenum">
              <a:rPr lang="en-US" smtClean="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92486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67CDA8-2174-4808-A3F9-4ADFA8E003BB}" type="datetime1">
              <a:rPr lang="en-US" smtClean="0"/>
              <a:t>11/22/2025</a:t>
            </a:fld>
            <a:endParaRPr lang="en-US"/>
          </a:p>
        </p:txBody>
      </p:sp>
      <p:sp>
        <p:nvSpPr>
          <p:cNvPr id="5" name="Footer Placeholder 4"/>
          <p:cNvSpPr>
            <a:spLocks noGrp="1"/>
          </p:cNvSpPr>
          <p:nvPr>
            <p:ph type="ftr" sz="quarter" idx="11"/>
          </p:nvPr>
        </p:nvSpPr>
        <p:spPr/>
        <p:txBody>
          <a:bodyPr/>
          <a:lstStyle/>
          <a:p>
            <a:r>
              <a:rPr lang="en-US"/>
              <a:t>TCAHOU November 2025</a:t>
            </a:r>
          </a:p>
        </p:txBody>
      </p:sp>
      <p:sp>
        <p:nvSpPr>
          <p:cNvPr id="6" name="Slide Number Placeholder 5"/>
          <p:cNvSpPr>
            <a:spLocks noGrp="1"/>
          </p:cNvSpPr>
          <p:nvPr>
            <p:ph type="sldNum" sz="quarter" idx="12"/>
          </p:nvPr>
        </p:nvSpPr>
        <p:spPr/>
        <p:txBody>
          <a:bodyPr/>
          <a:lstStyle/>
          <a:p>
            <a:fld id="{BA32EE72-D77D-41D2-8545-5D5661B51362}" type="slidenum">
              <a:rPr lang="en-US" smtClean="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8607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520565-6BF1-472F-8474-DB0ECFFB32FD}" type="datetime1">
              <a:rPr lang="en-US" smtClean="0"/>
              <a:t>11/22/2025</a:t>
            </a:fld>
            <a:endParaRPr lang="en-US"/>
          </a:p>
        </p:txBody>
      </p:sp>
      <p:sp>
        <p:nvSpPr>
          <p:cNvPr id="5" name="Footer Placeholder 4"/>
          <p:cNvSpPr>
            <a:spLocks noGrp="1"/>
          </p:cNvSpPr>
          <p:nvPr>
            <p:ph type="ftr" sz="quarter" idx="11"/>
          </p:nvPr>
        </p:nvSpPr>
        <p:spPr/>
        <p:txBody>
          <a:bodyPr/>
          <a:lstStyle/>
          <a:p>
            <a:r>
              <a:rPr lang="en-US"/>
              <a:t>TCAHOU November 2025</a:t>
            </a:r>
          </a:p>
        </p:txBody>
      </p:sp>
      <p:sp>
        <p:nvSpPr>
          <p:cNvPr id="6" name="Slide Number Placeholder 5"/>
          <p:cNvSpPr>
            <a:spLocks noGrp="1"/>
          </p:cNvSpPr>
          <p:nvPr>
            <p:ph type="sldNum" sz="quarter" idx="12"/>
          </p:nvPr>
        </p:nvSpPr>
        <p:spPr/>
        <p:txBody>
          <a:bodyPr/>
          <a:lstStyle/>
          <a:p>
            <a:fld id="{BA32EE72-D77D-41D2-8545-5D5661B51362}" type="slidenum">
              <a:rPr lang="en-US" smtClean="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05886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3886DEE-3A51-4B67-BE97-78E4EE625A08}" type="datetime1">
              <a:rPr lang="en-US" smtClean="0"/>
              <a:t>11/22/2025</a:t>
            </a:fld>
            <a:endParaRPr lang="en-US"/>
          </a:p>
        </p:txBody>
      </p:sp>
      <p:sp>
        <p:nvSpPr>
          <p:cNvPr id="6" name="Footer Placeholder 5"/>
          <p:cNvSpPr>
            <a:spLocks noGrp="1"/>
          </p:cNvSpPr>
          <p:nvPr>
            <p:ph type="ftr" sz="quarter" idx="11"/>
          </p:nvPr>
        </p:nvSpPr>
        <p:spPr/>
        <p:txBody>
          <a:bodyPr/>
          <a:lstStyle/>
          <a:p>
            <a:r>
              <a:rPr lang="en-US"/>
              <a:t>TCAHOU November 2025</a:t>
            </a:r>
          </a:p>
        </p:txBody>
      </p:sp>
      <p:sp>
        <p:nvSpPr>
          <p:cNvPr id="7" name="Slide Number Placeholder 6"/>
          <p:cNvSpPr>
            <a:spLocks noGrp="1"/>
          </p:cNvSpPr>
          <p:nvPr>
            <p:ph type="sldNum" sz="quarter" idx="12"/>
          </p:nvPr>
        </p:nvSpPr>
        <p:spPr/>
        <p:txBody>
          <a:bodyPr/>
          <a:lstStyle/>
          <a:p>
            <a:fld id="{BA32EE72-D77D-41D2-8545-5D5661B51362}" type="slidenum">
              <a:rPr lang="en-US" smtClean="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38940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ADDF69D-BEF0-41CA-B46A-FE119BFBF4C8}" type="datetime1">
              <a:rPr lang="en-US" smtClean="0"/>
              <a:t>11/22/2025</a:t>
            </a:fld>
            <a:endParaRPr lang="en-US"/>
          </a:p>
        </p:txBody>
      </p:sp>
      <p:sp>
        <p:nvSpPr>
          <p:cNvPr id="8" name="Footer Placeholder 7"/>
          <p:cNvSpPr>
            <a:spLocks noGrp="1"/>
          </p:cNvSpPr>
          <p:nvPr>
            <p:ph type="ftr" sz="quarter" idx="11"/>
          </p:nvPr>
        </p:nvSpPr>
        <p:spPr/>
        <p:txBody>
          <a:bodyPr/>
          <a:lstStyle/>
          <a:p>
            <a:r>
              <a:rPr lang="en-US"/>
              <a:t>TCAHOU November 2025</a:t>
            </a:r>
          </a:p>
        </p:txBody>
      </p:sp>
      <p:sp>
        <p:nvSpPr>
          <p:cNvPr id="9" name="Slide Number Placeholder 8"/>
          <p:cNvSpPr>
            <a:spLocks noGrp="1"/>
          </p:cNvSpPr>
          <p:nvPr>
            <p:ph type="sldNum" sz="quarter" idx="12"/>
          </p:nvPr>
        </p:nvSpPr>
        <p:spPr/>
        <p:txBody>
          <a:bodyPr/>
          <a:lstStyle/>
          <a:p>
            <a:fld id="{BA32EE72-D77D-41D2-8545-5D5661B51362}" type="slidenum">
              <a:rPr lang="en-US" smtClean="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44467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D50E0C8-B8DD-4471-942C-637C1C46B0BE}" type="datetime1">
              <a:rPr lang="en-US" smtClean="0"/>
              <a:t>11/22/2025</a:t>
            </a:fld>
            <a:endParaRPr lang="en-US"/>
          </a:p>
        </p:txBody>
      </p:sp>
      <p:sp>
        <p:nvSpPr>
          <p:cNvPr id="4" name="Footer Placeholder 3"/>
          <p:cNvSpPr>
            <a:spLocks noGrp="1"/>
          </p:cNvSpPr>
          <p:nvPr>
            <p:ph type="ftr" sz="quarter" idx="11"/>
          </p:nvPr>
        </p:nvSpPr>
        <p:spPr/>
        <p:txBody>
          <a:bodyPr/>
          <a:lstStyle/>
          <a:p>
            <a:r>
              <a:rPr lang="en-US"/>
              <a:t>TCAHOU November 2025</a:t>
            </a:r>
          </a:p>
        </p:txBody>
      </p:sp>
      <p:sp>
        <p:nvSpPr>
          <p:cNvPr id="5" name="Slide Number Placeholder 4"/>
          <p:cNvSpPr>
            <a:spLocks noGrp="1"/>
          </p:cNvSpPr>
          <p:nvPr>
            <p:ph type="sldNum" sz="quarter" idx="12"/>
          </p:nvPr>
        </p:nvSpPr>
        <p:spPr/>
        <p:txBody>
          <a:bodyPr/>
          <a:lstStyle/>
          <a:p>
            <a:fld id="{BA32EE72-D77D-41D2-8545-5D5661B51362}" type="slidenum">
              <a:rPr lang="en-US" smtClean="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36865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76B649-57DB-47DC-953E-E072F18F68B5}" type="datetime1">
              <a:rPr lang="en-US" smtClean="0"/>
              <a:t>11/22/2025</a:t>
            </a:fld>
            <a:endParaRPr lang="en-US"/>
          </a:p>
        </p:txBody>
      </p:sp>
      <p:sp>
        <p:nvSpPr>
          <p:cNvPr id="3" name="Footer Placeholder 2"/>
          <p:cNvSpPr>
            <a:spLocks noGrp="1"/>
          </p:cNvSpPr>
          <p:nvPr>
            <p:ph type="ftr" sz="quarter" idx="11"/>
          </p:nvPr>
        </p:nvSpPr>
        <p:spPr/>
        <p:txBody>
          <a:bodyPr/>
          <a:lstStyle/>
          <a:p>
            <a:r>
              <a:rPr lang="en-US"/>
              <a:t>TCAHOU November 2025</a:t>
            </a:r>
          </a:p>
        </p:txBody>
      </p:sp>
      <p:sp>
        <p:nvSpPr>
          <p:cNvPr id="4" name="Slide Number Placeholder 3"/>
          <p:cNvSpPr>
            <a:spLocks noGrp="1"/>
          </p:cNvSpPr>
          <p:nvPr>
            <p:ph type="sldNum" sz="quarter" idx="12"/>
          </p:nvPr>
        </p:nvSpPr>
        <p:spPr/>
        <p:txBody>
          <a:bodyPr/>
          <a:lstStyle/>
          <a:p>
            <a:fld id="{BA32EE72-D77D-41D2-8545-5D5661B51362}" type="slidenum">
              <a:rPr lang="en-US" smtClean="0"/>
              <a:t>‹#›</a:t>
            </a:fld>
            <a:endParaRPr lang="en-US"/>
          </a:p>
        </p:txBody>
      </p:sp>
    </p:spTree>
    <p:extLst>
      <p:ext uri="{BB962C8B-B14F-4D97-AF65-F5344CB8AC3E}">
        <p14:creationId xmlns:p14="http://schemas.microsoft.com/office/powerpoint/2010/main" val="567853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83E6C7B-8C60-4E67-8EC2-686AEC3FD774}" type="datetime1">
              <a:rPr lang="en-US" smtClean="0"/>
              <a:t>11/22/2025</a:t>
            </a:fld>
            <a:endParaRPr lang="en-US"/>
          </a:p>
        </p:txBody>
      </p:sp>
      <p:sp>
        <p:nvSpPr>
          <p:cNvPr id="6" name="Footer Placeholder 5"/>
          <p:cNvSpPr>
            <a:spLocks noGrp="1"/>
          </p:cNvSpPr>
          <p:nvPr>
            <p:ph type="ftr" sz="quarter" idx="11"/>
          </p:nvPr>
        </p:nvSpPr>
        <p:spPr/>
        <p:txBody>
          <a:bodyPr/>
          <a:lstStyle/>
          <a:p>
            <a:r>
              <a:rPr lang="en-US"/>
              <a:t>TCAHOU November 2025</a:t>
            </a:r>
          </a:p>
        </p:txBody>
      </p:sp>
      <p:sp>
        <p:nvSpPr>
          <p:cNvPr id="7" name="Slide Number Placeholder 6"/>
          <p:cNvSpPr>
            <a:spLocks noGrp="1"/>
          </p:cNvSpPr>
          <p:nvPr>
            <p:ph type="sldNum" sz="quarter" idx="12"/>
          </p:nvPr>
        </p:nvSpPr>
        <p:spPr/>
        <p:txBody>
          <a:bodyPr/>
          <a:lstStyle/>
          <a:p>
            <a:fld id="{BA32EE72-D77D-41D2-8545-5D5661B51362}" type="slidenum">
              <a:rPr lang="en-US" smtClean="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80417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277D8A8F-213C-464C-B60B-82B14823074A}" type="datetime1">
              <a:rPr lang="en-US" smtClean="0"/>
              <a:t>11/22/2025</a:t>
            </a:fld>
            <a:endParaRPr lang="en-US"/>
          </a:p>
        </p:txBody>
      </p:sp>
      <p:sp>
        <p:nvSpPr>
          <p:cNvPr id="6" name="Footer Placeholder 5"/>
          <p:cNvSpPr>
            <a:spLocks noGrp="1"/>
          </p:cNvSpPr>
          <p:nvPr>
            <p:ph type="ftr" sz="quarter" idx="11"/>
          </p:nvPr>
        </p:nvSpPr>
        <p:spPr>
          <a:xfrm>
            <a:off x="1447382" y="318640"/>
            <a:ext cx="5541004" cy="320931"/>
          </a:xfrm>
        </p:spPr>
        <p:txBody>
          <a:bodyPr/>
          <a:lstStyle/>
          <a:p>
            <a:r>
              <a:rPr lang="en-US"/>
              <a:t>TCAHOU November 2025</a:t>
            </a:r>
          </a:p>
        </p:txBody>
      </p:sp>
      <p:sp>
        <p:nvSpPr>
          <p:cNvPr id="7" name="Slide Number Placeholder 6"/>
          <p:cNvSpPr>
            <a:spLocks noGrp="1"/>
          </p:cNvSpPr>
          <p:nvPr>
            <p:ph type="sldNum" sz="quarter" idx="12"/>
          </p:nvPr>
        </p:nvSpPr>
        <p:spPr/>
        <p:txBody>
          <a:bodyPr/>
          <a:lstStyle/>
          <a:p>
            <a:fld id="{BA32EE72-D77D-41D2-8545-5D5661B51362}" type="slidenum">
              <a:rPr lang="en-US" smtClean="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39038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FCAB9996-092A-46E3-BCF7-431506B4E386}" type="datetime1">
              <a:rPr lang="en-US" smtClean="0"/>
              <a:t>11/22/2025</a:t>
            </a:fld>
            <a:endParaRPr lang="en-US"/>
          </a:p>
        </p:txBody>
      </p:sp>
      <p:sp>
        <p:nvSpPr>
          <p:cNvPr id="5" name="Footer Placeholder 4"/>
          <p:cNvSpPr>
            <a:spLocks noGrp="1"/>
          </p:cNvSpPr>
          <p:nvPr>
            <p:ph type="ftr" sz="quarter" idx="3"/>
          </p:nvPr>
        </p:nvSpPr>
        <p:spPr>
          <a:xfrm>
            <a:off x="7527365" y="5628323"/>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TCAHOU November 2025</a:t>
            </a:r>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BA32EE72-D77D-41D2-8545-5D5661B51362}" type="slidenum">
              <a:rPr lang="en-US" smtClean="0"/>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740886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E9C1C-2D97-62B6-6D07-19C76C362114}"/>
              </a:ext>
            </a:extLst>
          </p:cNvPr>
          <p:cNvSpPr>
            <a:spLocks noGrp="1"/>
          </p:cNvSpPr>
          <p:nvPr>
            <p:ph type="ctrTitle"/>
          </p:nvPr>
        </p:nvSpPr>
        <p:spPr/>
        <p:txBody>
          <a:bodyPr/>
          <a:lstStyle/>
          <a:p>
            <a:r>
              <a:rPr lang="en-US" dirty="0"/>
              <a:t>Underwriting the Elderly</a:t>
            </a:r>
          </a:p>
        </p:txBody>
      </p:sp>
      <p:sp>
        <p:nvSpPr>
          <p:cNvPr id="3" name="Subtitle 2">
            <a:extLst>
              <a:ext uri="{FF2B5EF4-FFF2-40B4-BE49-F238E27FC236}">
                <a16:creationId xmlns:a16="http://schemas.microsoft.com/office/drawing/2014/main" id="{81DD4AC2-A795-39E4-0E18-D39967D48EBB}"/>
              </a:ext>
            </a:extLst>
          </p:cNvPr>
          <p:cNvSpPr>
            <a:spLocks noGrp="1"/>
          </p:cNvSpPr>
          <p:nvPr>
            <p:ph type="subTitle" idx="1"/>
          </p:nvPr>
        </p:nvSpPr>
        <p:spPr>
          <a:xfrm>
            <a:off x="2417780" y="3531204"/>
            <a:ext cx="8637072" cy="1506961"/>
          </a:xfrm>
        </p:spPr>
        <p:txBody>
          <a:bodyPr>
            <a:normAutofit/>
          </a:bodyPr>
          <a:lstStyle/>
          <a:p>
            <a:r>
              <a:rPr lang="en-US" dirty="0"/>
              <a:t>Michael H. Wetzel, MD, DABFM, DBIM, CLU®</a:t>
            </a:r>
          </a:p>
          <a:p>
            <a:r>
              <a:rPr lang="en-US" dirty="0"/>
              <a:t>Senior director, medical underwriting</a:t>
            </a:r>
          </a:p>
          <a:p>
            <a:r>
              <a:rPr lang="en-US"/>
              <a:t>Transamerica</a:t>
            </a:r>
            <a:endParaRPr lang="en-US" dirty="0"/>
          </a:p>
          <a:p>
            <a:endParaRPr lang="en-US" dirty="0"/>
          </a:p>
          <a:p>
            <a:endParaRPr lang="en-US" dirty="0"/>
          </a:p>
        </p:txBody>
      </p:sp>
    </p:spTree>
    <p:extLst>
      <p:ext uri="{BB962C8B-B14F-4D97-AF65-F5344CB8AC3E}">
        <p14:creationId xmlns:p14="http://schemas.microsoft.com/office/powerpoint/2010/main" val="3564317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D5D3A-F421-0BEA-38E4-80F4E8BF9DB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E0AC401-8656-6967-30D7-0FAFF61678E4}"/>
              </a:ext>
            </a:extLst>
          </p:cNvPr>
          <p:cNvSpPr txBox="1"/>
          <p:nvPr/>
        </p:nvSpPr>
        <p:spPr>
          <a:xfrm>
            <a:off x="784698" y="713362"/>
            <a:ext cx="6852132" cy="707886"/>
          </a:xfrm>
          <a:prstGeom prst="rect">
            <a:avLst/>
          </a:prstGeom>
          <a:noFill/>
        </p:spPr>
        <p:txBody>
          <a:bodyPr wrap="none" rtlCol="0">
            <a:spAutoFit/>
          </a:bodyPr>
          <a:lstStyle/>
          <a:p>
            <a:r>
              <a:rPr lang="en-US" sz="4000" dirty="0">
                <a:latin typeface="+mj-lt"/>
              </a:rPr>
              <a:t>What makes the elderly unique?</a:t>
            </a:r>
          </a:p>
        </p:txBody>
      </p:sp>
      <p:sp>
        <p:nvSpPr>
          <p:cNvPr id="3" name="TextBox 2">
            <a:extLst>
              <a:ext uri="{FF2B5EF4-FFF2-40B4-BE49-F238E27FC236}">
                <a16:creationId xmlns:a16="http://schemas.microsoft.com/office/drawing/2014/main" id="{54E3CC75-F636-B1DB-CAE2-3DFB98009B59}"/>
              </a:ext>
            </a:extLst>
          </p:cNvPr>
          <p:cNvSpPr txBox="1"/>
          <p:nvPr/>
        </p:nvSpPr>
        <p:spPr>
          <a:xfrm>
            <a:off x="784698" y="1997414"/>
            <a:ext cx="4170565" cy="2062103"/>
          </a:xfrm>
          <a:prstGeom prst="rect">
            <a:avLst/>
          </a:prstGeom>
          <a:noFill/>
        </p:spPr>
        <p:txBody>
          <a:bodyPr wrap="none" rtlCol="0">
            <a:spAutoFit/>
          </a:bodyPr>
          <a:lstStyle/>
          <a:p>
            <a:r>
              <a:rPr lang="en-US" sz="3200" dirty="0"/>
              <a:t>Increased heterogeneity</a:t>
            </a:r>
          </a:p>
          <a:p>
            <a:r>
              <a:rPr lang="en-US" sz="3200" dirty="0"/>
              <a:t>Subclinical disease</a:t>
            </a:r>
          </a:p>
          <a:p>
            <a:r>
              <a:rPr lang="en-US" sz="3200" dirty="0"/>
              <a:t>Comorbid conditions</a:t>
            </a:r>
          </a:p>
          <a:p>
            <a:r>
              <a:rPr lang="en-US" sz="3200" dirty="0"/>
              <a:t>Polypharmacy</a:t>
            </a:r>
          </a:p>
        </p:txBody>
      </p:sp>
      <p:sp>
        <p:nvSpPr>
          <p:cNvPr id="6" name="Footer Placeholder 5">
            <a:extLst>
              <a:ext uri="{FF2B5EF4-FFF2-40B4-BE49-F238E27FC236}">
                <a16:creationId xmlns:a16="http://schemas.microsoft.com/office/drawing/2014/main" id="{6F0CB1C8-2A21-A991-88E2-A1712F125243}"/>
              </a:ext>
            </a:extLst>
          </p:cNvPr>
          <p:cNvSpPr>
            <a:spLocks noGrp="1"/>
          </p:cNvSpPr>
          <p:nvPr>
            <p:ph type="ftr" sz="quarter" idx="11"/>
          </p:nvPr>
        </p:nvSpPr>
        <p:spPr/>
        <p:txBody>
          <a:bodyPr/>
          <a:lstStyle/>
          <a:p>
            <a:r>
              <a:rPr lang="en-US"/>
              <a:t>TCAHOU November 2025</a:t>
            </a:r>
          </a:p>
        </p:txBody>
      </p:sp>
    </p:spTree>
    <p:extLst>
      <p:ext uri="{BB962C8B-B14F-4D97-AF65-F5344CB8AC3E}">
        <p14:creationId xmlns:p14="http://schemas.microsoft.com/office/powerpoint/2010/main" val="5634812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986957-4028-8B06-6FEB-FDF0A3789A2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0F69F1D-54DA-655A-9B48-FB07B61513C1}"/>
              </a:ext>
            </a:extLst>
          </p:cNvPr>
          <p:cNvSpPr txBox="1"/>
          <p:nvPr/>
        </p:nvSpPr>
        <p:spPr>
          <a:xfrm>
            <a:off x="784698" y="713362"/>
            <a:ext cx="3169522" cy="707886"/>
          </a:xfrm>
          <a:prstGeom prst="rect">
            <a:avLst/>
          </a:prstGeom>
          <a:noFill/>
        </p:spPr>
        <p:txBody>
          <a:bodyPr wrap="none" rtlCol="0">
            <a:spAutoFit/>
          </a:bodyPr>
          <a:lstStyle/>
          <a:p>
            <a:r>
              <a:rPr lang="en-US" sz="4000" dirty="0">
                <a:latin typeface="+mj-lt"/>
              </a:rPr>
              <a:t>Heterogeneity</a:t>
            </a:r>
          </a:p>
        </p:txBody>
      </p:sp>
      <p:pic>
        <p:nvPicPr>
          <p:cNvPr id="4" name="Picture 3">
            <a:extLst>
              <a:ext uri="{FF2B5EF4-FFF2-40B4-BE49-F238E27FC236}">
                <a16:creationId xmlns:a16="http://schemas.microsoft.com/office/drawing/2014/main" id="{5124E752-71D1-7DE3-56B7-CD122FBAA482}"/>
              </a:ext>
            </a:extLst>
          </p:cNvPr>
          <p:cNvPicPr>
            <a:picLocks noChangeAspect="1"/>
          </p:cNvPicPr>
          <p:nvPr/>
        </p:nvPicPr>
        <p:blipFill>
          <a:blip r:embed="rId3"/>
          <a:stretch>
            <a:fillRect/>
          </a:stretch>
        </p:blipFill>
        <p:spPr>
          <a:xfrm>
            <a:off x="4038600" y="1367741"/>
            <a:ext cx="4755776" cy="3632884"/>
          </a:xfrm>
          <a:prstGeom prst="rect">
            <a:avLst/>
          </a:prstGeom>
        </p:spPr>
      </p:pic>
      <p:sp>
        <p:nvSpPr>
          <p:cNvPr id="6" name="Footer Placeholder 5">
            <a:extLst>
              <a:ext uri="{FF2B5EF4-FFF2-40B4-BE49-F238E27FC236}">
                <a16:creationId xmlns:a16="http://schemas.microsoft.com/office/drawing/2014/main" id="{E568AFC7-5D14-DD30-E078-1705E4D4B2B2}"/>
              </a:ext>
            </a:extLst>
          </p:cNvPr>
          <p:cNvSpPr>
            <a:spLocks noGrp="1"/>
          </p:cNvSpPr>
          <p:nvPr>
            <p:ph type="ftr" sz="quarter" idx="11"/>
          </p:nvPr>
        </p:nvSpPr>
        <p:spPr/>
        <p:txBody>
          <a:bodyPr/>
          <a:lstStyle/>
          <a:p>
            <a:r>
              <a:rPr lang="en-US"/>
              <a:t>TCAHOU November 2025</a:t>
            </a:r>
          </a:p>
        </p:txBody>
      </p:sp>
    </p:spTree>
    <p:extLst>
      <p:ext uri="{BB962C8B-B14F-4D97-AF65-F5344CB8AC3E}">
        <p14:creationId xmlns:p14="http://schemas.microsoft.com/office/powerpoint/2010/main" val="40753462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E9FAE-D586-99C6-49FC-B16A9BFD259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A6E3F75-E9AF-6C23-951C-00BD0404E96C}"/>
              </a:ext>
            </a:extLst>
          </p:cNvPr>
          <p:cNvSpPr txBox="1"/>
          <p:nvPr/>
        </p:nvSpPr>
        <p:spPr>
          <a:xfrm>
            <a:off x="784698" y="713362"/>
            <a:ext cx="3169522" cy="707886"/>
          </a:xfrm>
          <a:prstGeom prst="rect">
            <a:avLst/>
          </a:prstGeom>
          <a:noFill/>
        </p:spPr>
        <p:txBody>
          <a:bodyPr wrap="none" rtlCol="0">
            <a:spAutoFit/>
          </a:bodyPr>
          <a:lstStyle/>
          <a:p>
            <a:r>
              <a:rPr lang="en-US" sz="4000" dirty="0">
                <a:latin typeface="+mj-lt"/>
              </a:rPr>
              <a:t>Heterogeneity</a:t>
            </a:r>
          </a:p>
        </p:txBody>
      </p:sp>
      <p:pic>
        <p:nvPicPr>
          <p:cNvPr id="5" name="Picture 4">
            <a:extLst>
              <a:ext uri="{FF2B5EF4-FFF2-40B4-BE49-F238E27FC236}">
                <a16:creationId xmlns:a16="http://schemas.microsoft.com/office/drawing/2014/main" id="{407737A2-6C93-AC86-A8A5-89D7FEB72DAA}"/>
              </a:ext>
            </a:extLst>
          </p:cNvPr>
          <p:cNvPicPr>
            <a:picLocks noChangeAspect="1"/>
          </p:cNvPicPr>
          <p:nvPr/>
        </p:nvPicPr>
        <p:blipFill>
          <a:blip r:embed="rId3"/>
          <a:stretch>
            <a:fillRect/>
          </a:stretch>
        </p:blipFill>
        <p:spPr>
          <a:xfrm>
            <a:off x="1225733" y="2076450"/>
            <a:ext cx="4074628" cy="2705100"/>
          </a:xfrm>
          <a:prstGeom prst="rect">
            <a:avLst/>
          </a:prstGeom>
        </p:spPr>
      </p:pic>
      <p:pic>
        <p:nvPicPr>
          <p:cNvPr id="6" name="Picture 5">
            <a:extLst>
              <a:ext uri="{FF2B5EF4-FFF2-40B4-BE49-F238E27FC236}">
                <a16:creationId xmlns:a16="http://schemas.microsoft.com/office/drawing/2014/main" id="{F1893F01-3B5B-8676-7EC2-E4C5A17DDE34}"/>
              </a:ext>
            </a:extLst>
          </p:cNvPr>
          <p:cNvPicPr>
            <a:picLocks noChangeAspect="1"/>
          </p:cNvPicPr>
          <p:nvPr/>
        </p:nvPicPr>
        <p:blipFill>
          <a:blip r:embed="rId4"/>
          <a:stretch>
            <a:fillRect/>
          </a:stretch>
        </p:blipFill>
        <p:spPr>
          <a:xfrm>
            <a:off x="6785732" y="1524000"/>
            <a:ext cx="4830536" cy="2705100"/>
          </a:xfrm>
          <a:prstGeom prst="rect">
            <a:avLst/>
          </a:prstGeom>
        </p:spPr>
      </p:pic>
      <p:sp>
        <p:nvSpPr>
          <p:cNvPr id="7" name="Footer Placeholder 6">
            <a:extLst>
              <a:ext uri="{FF2B5EF4-FFF2-40B4-BE49-F238E27FC236}">
                <a16:creationId xmlns:a16="http://schemas.microsoft.com/office/drawing/2014/main" id="{9E93E7BD-3F3C-33C9-808B-0B84F7F99CDA}"/>
              </a:ext>
            </a:extLst>
          </p:cNvPr>
          <p:cNvSpPr>
            <a:spLocks noGrp="1"/>
          </p:cNvSpPr>
          <p:nvPr>
            <p:ph type="ftr" sz="quarter" idx="11"/>
          </p:nvPr>
        </p:nvSpPr>
        <p:spPr/>
        <p:txBody>
          <a:bodyPr/>
          <a:lstStyle/>
          <a:p>
            <a:r>
              <a:rPr lang="en-US"/>
              <a:t>TCAHOU November 2025</a:t>
            </a:r>
          </a:p>
        </p:txBody>
      </p:sp>
    </p:spTree>
    <p:extLst>
      <p:ext uri="{BB962C8B-B14F-4D97-AF65-F5344CB8AC3E}">
        <p14:creationId xmlns:p14="http://schemas.microsoft.com/office/powerpoint/2010/main" val="10933356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15A228-A2B1-818C-C1DB-DCADB0771E4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E3E1AA1-24DE-D382-CCDD-657A1A212744}"/>
              </a:ext>
            </a:extLst>
          </p:cNvPr>
          <p:cNvSpPr txBox="1"/>
          <p:nvPr/>
        </p:nvSpPr>
        <p:spPr>
          <a:xfrm>
            <a:off x="784698" y="713362"/>
            <a:ext cx="3169522" cy="707886"/>
          </a:xfrm>
          <a:prstGeom prst="rect">
            <a:avLst/>
          </a:prstGeom>
          <a:noFill/>
        </p:spPr>
        <p:txBody>
          <a:bodyPr wrap="none" rtlCol="0">
            <a:spAutoFit/>
          </a:bodyPr>
          <a:lstStyle/>
          <a:p>
            <a:r>
              <a:rPr lang="en-US" sz="4000" dirty="0">
                <a:latin typeface="+mj-lt"/>
              </a:rPr>
              <a:t>Heterogeneity</a:t>
            </a:r>
          </a:p>
        </p:txBody>
      </p:sp>
      <p:pic>
        <p:nvPicPr>
          <p:cNvPr id="5" name="Picture 4">
            <a:extLst>
              <a:ext uri="{FF2B5EF4-FFF2-40B4-BE49-F238E27FC236}">
                <a16:creationId xmlns:a16="http://schemas.microsoft.com/office/drawing/2014/main" id="{A3631B72-6BB9-05D0-F056-58135C62C4F0}"/>
              </a:ext>
            </a:extLst>
          </p:cNvPr>
          <p:cNvPicPr>
            <a:picLocks noChangeAspect="1"/>
          </p:cNvPicPr>
          <p:nvPr/>
        </p:nvPicPr>
        <p:blipFill>
          <a:blip r:embed="rId3"/>
          <a:stretch>
            <a:fillRect/>
          </a:stretch>
        </p:blipFill>
        <p:spPr>
          <a:xfrm>
            <a:off x="1433812" y="1893900"/>
            <a:ext cx="3305175" cy="2667000"/>
          </a:xfrm>
          <a:prstGeom prst="rect">
            <a:avLst/>
          </a:prstGeom>
        </p:spPr>
      </p:pic>
      <p:pic>
        <p:nvPicPr>
          <p:cNvPr id="6" name="Picture 5">
            <a:extLst>
              <a:ext uri="{FF2B5EF4-FFF2-40B4-BE49-F238E27FC236}">
                <a16:creationId xmlns:a16="http://schemas.microsoft.com/office/drawing/2014/main" id="{52EA1044-8188-505C-7BD3-DB720D1AB270}"/>
              </a:ext>
            </a:extLst>
          </p:cNvPr>
          <p:cNvPicPr>
            <a:picLocks noChangeAspect="1"/>
          </p:cNvPicPr>
          <p:nvPr/>
        </p:nvPicPr>
        <p:blipFill>
          <a:blip r:embed="rId4"/>
          <a:stretch>
            <a:fillRect/>
          </a:stretch>
        </p:blipFill>
        <p:spPr>
          <a:xfrm>
            <a:off x="6694725" y="2488950"/>
            <a:ext cx="3943350" cy="2628900"/>
          </a:xfrm>
          <a:prstGeom prst="rect">
            <a:avLst/>
          </a:prstGeom>
        </p:spPr>
      </p:pic>
      <p:sp>
        <p:nvSpPr>
          <p:cNvPr id="7" name="Footer Placeholder 6">
            <a:extLst>
              <a:ext uri="{FF2B5EF4-FFF2-40B4-BE49-F238E27FC236}">
                <a16:creationId xmlns:a16="http://schemas.microsoft.com/office/drawing/2014/main" id="{974B4657-A879-7683-A08B-A0F79D7ADB15}"/>
              </a:ext>
            </a:extLst>
          </p:cNvPr>
          <p:cNvSpPr>
            <a:spLocks noGrp="1"/>
          </p:cNvSpPr>
          <p:nvPr>
            <p:ph type="ftr" sz="quarter" idx="11"/>
          </p:nvPr>
        </p:nvSpPr>
        <p:spPr/>
        <p:txBody>
          <a:bodyPr/>
          <a:lstStyle/>
          <a:p>
            <a:r>
              <a:rPr lang="en-US"/>
              <a:t>TCAHOU November 2025</a:t>
            </a:r>
          </a:p>
        </p:txBody>
      </p:sp>
    </p:spTree>
    <p:extLst>
      <p:ext uri="{BB962C8B-B14F-4D97-AF65-F5344CB8AC3E}">
        <p14:creationId xmlns:p14="http://schemas.microsoft.com/office/powerpoint/2010/main" val="17510538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E95B5-33F0-67F6-65A7-80B9888BC5F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09261BE-D400-6FB3-AF1D-19DE245BA53F}"/>
              </a:ext>
            </a:extLst>
          </p:cNvPr>
          <p:cNvSpPr txBox="1"/>
          <p:nvPr/>
        </p:nvSpPr>
        <p:spPr>
          <a:xfrm>
            <a:off x="784698" y="713362"/>
            <a:ext cx="2481770" cy="707886"/>
          </a:xfrm>
          <a:prstGeom prst="rect">
            <a:avLst/>
          </a:prstGeom>
          <a:noFill/>
        </p:spPr>
        <p:txBody>
          <a:bodyPr wrap="none" rtlCol="0">
            <a:spAutoFit/>
          </a:bodyPr>
          <a:lstStyle/>
          <a:p>
            <a:r>
              <a:rPr lang="en-US" sz="4000" dirty="0">
                <a:latin typeface="+mj-lt"/>
              </a:rPr>
              <a:t>Epigenetics</a:t>
            </a:r>
          </a:p>
        </p:txBody>
      </p:sp>
      <p:sp>
        <p:nvSpPr>
          <p:cNvPr id="3" name="TextBox 2">
            <a:extLst>
              <a:ext uri="{FF2B5EF4-FFF2-40B4-BE49-F238E27FC236}">
                <a16:creationId xmlns:a16="http://schemas.microsoft.com/office/drawing/2014/main" id="{DBDF1CD0-E4E0-247A-ECB8-74EB421051C0}"/>
              </a:ext>
            </a:extLst>
          </p:cNvPr>
          <p:cNvSpPr txBox="1"/>
          <p:nvPr/>
        </p:nvSpPr>
        <p:spPr>
          <a:xfrm>
            <a:off x="784698" y="1997414"/>
            <a:ext cx="8274996" cy="1569660"/>
          </a:xfrm>
          <a:prstGeom prst="rect">
            <a:avLst/>
          </a:prstGeom>
          <a:noFill/>
        </p:spPr>
        <p:txBody>
          <a:bodyPr wrap="square" rtlCol="0">
            <a:spAutoFit/>
          </a:bodyPr>
          <a:lstStyle/>
          <a:p>
            <a:r>
              <a:rPr lang="en-US" sz="3200" dirty="0"/>
              <a:t>Behaviors and environment can cause changes that affect gene function without altering the underlying DNA sequence</a:t>
            </a:r>
          </a:p>
        </p:txBody>
      </p:sp>
      <p:sp>
        <p:nvSpPr>
          <p:cNvPr id="6" name="Footer Placeholder 5">
            <a:extLst>
              <a:ext uri="{FF2B5EF4-FFF2-40B4-BE49-F238E27FC236}">
                <a16:creationId xmlns:a16="http://schemas.microsoft.com/office/drawing/2014/main" id="{5ACD3FCE-6D4D-148D-65BD-1421F6E64E2E}"/>
              </a:ext>
            </a:extLst>
          </p:cNvPr>
          <p:cNvSpPr>
            <a:spLocks noGrp="1"/>
          </p:cNvSpPr>
          <p:nvPr>
            <p:ph type="ftr" sz="quarter" idx="11"/>
          </p:nvPr>
        </p:nvSpPr>
        <p:spPr/>
        <p:txBody>
          <a:bodyPr/>
          <a:lstStyle/>
          <a:p>
            <a:r>
              <a:rPr lang="en-US"/>
              <a:t>TCAHOU November 2025</a:t>
            </a:r>
          </a:p>
        </p:txBody>
      </p:sp>
    </p:spTree>
    <p:extLst>
      <p:ext uri="{BB962C8B-B14F-4D97-AF65-F5344CB8AC3E}">
        <p14:creationId xmlns:p14="http://schemas.microsoft.com/office/powerpoint/2010/main" val="9482106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A2106-841C-E8B4-6081-380EC14C105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20ADDAE-A38D-96B1-4152-B51941170278}"/>
              </a:ext>
            </a:extLst>
          </p:cNvPr>
          <p:cNvSpPr txBox="1"/>
          <p:nvPr/>
        </p:nvSpPr>
        <p:spPr>
          <a:xfrm>
            <a:off x="784698" y="713362"/>
            <a:ext cx="2481770" cy="707886"/>
          </a:xfrm>
          <a:prstGeom prst="rect">
            <a:avLst/>
          </a:prstGeom>
          <a:noFill/>
        </p:spPr>
        <p:txBody>
          <a:bodyPr wrap="none" rtlCol="0">
            <a:spAutoFit/>
          </a:bodyPr>
          <a:lstStyle/>
          <a:p>
            <a:r>
              <a:rPr lang="en-US" sz="4000" dirty="0">
                <a:latin typeface="+mj-lt"/>
              </a:rPr>
              <a:t>Epigenetics</a:t>
            </a:r>
          </a:p>
        </p:txBody>
      </p:sp>
      <p:pic>
        <p:nvPicPr>
          <p:cNvPr id="5" name="Picture 4">
            <a:extLst>
              <a:ext uri="{FF2B5EF4-FFF2-40B4-BE49-F238E27FC236}">
                <a16:creationId xmlns:a16="http://schemas.microsoft.com/office/drawing/2014/main" id="{8E83A1C2-E1EF-3850-6F4D-11CDA2E16DC5}"/>
              </a:ext>
            </a:extLst>
          </p:cNvPr>
          <p:cNvPicPr>
            <a:picLocks noChangeAspect="1"/>
          </p:cNvPicPr>
          <p:nvPr/>
        </p:nvPicPr>
        <p:blipFill>
          <a:blip r:embed="rId3"/>
          <a:srcRect r="289" b="7748"/>
          <a:stretch>
            <a:fillRect/>
          </a:stretch>
        </p:blipFill>
        <p:spPr>
          <a:xfrm>
            <a:off x="3974401" y="278921"/>
            <a:ext cx="5342400" cy="5272280"/>
          </a:xfrm>
          <a:prstGeom prst="rect">
            <a:avLst/>
          </a:prstGeom>
        </p:spPr>
      </p:pic>
      <p:sp>
        <p:nvSpPr>
          <p:cNvPr id="6" name="Footer Placeholder 5">
            <a:extLst>
              <a:ext uri="{FF2B5EF4-FFF2-40B4-BE49-F238E27FC236}">
                <a16:creationId xmlns:a16="http://schemas.microsoft.com/office/drawing/2014/main" id="{C6CA3BA3-9825-154F-3D32-57F9E9CAC0E5}"/>
              </a:ext>
            </a:extLst>
          </p:cNvPr>
          <p:cNvSpPr>
            <a:spLocks noGrp="1"/>
          </p:cNvSpPr>
          <p:nvPr>
            <p:ph type="ftr" sz="quarter" idx="11"/>
          </p:nvPr>
        </p:nvSpPr>
        <p:spPr/>
        <p:txBody>
          <a:bodyPr/>
          <a:lstStyle/>
          <a:p>
            <a:r>
              <a:rPr lang="en-US"/>
              <a:t>TCAHOU November 2025</a:t>
            </a:r>
          </a:p>
        </p:txBody>
      </p:sp>
    </p:spTree>
    <p:extLst>
      <p:ext uri="{BB962C8B-B14F-4D97-AF65-F5344CB8AC3E}">
        <p14:creationId xmlns:p14="http://schemas.microsoft.com/office/powerpoint/2010/main" val="7629485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E6A7B6-890F-63C7-767E-A719C0382B0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3428149-4DB5-D2FD-B9F6-265011035AAA}"/>
              </a:ext>
            </a:extLst>
          </p:cNvPr>
          <p:cNvSpPr txBox="1"/>
          <p:nvPr/>
        </p:nvSpPr>
        <p:spPr>
          <a:xfrm>
            <a:off x="784698" y="713362"/>
            <a:ext cx="3927678" cy="707886"/>
          </a:xfrm>
          <a:prstGeom prst="rect">
            <a:avLst/>
          </a:prstGeom>
          <a:noFill/>
        </p:spPr>
        <p:txBody>
          <a:bodyPr wrap="none" rtlCol="0">
            <a:spAutoFit/>
          </a:bodyPr>
          <a:lstStyle/>
          <a:p>
            <a:r>
              <a:rPr lang="en-US" sz="4000" dirty="0">
                <a:latin typeface="+mj-lt"/>
              </a:rPr>
              <a:t>Subclinical disease</a:t>
            </a:r>
          </a:p>
        </p:txBody>
      </p:sp>
      <p:sp>
        <p:nvSpPr>
          <p:cNvPr id="6" name="Footer Placeholder 5">
            <a:extLst>
              <a:ext uri="{FF2B5EF4-FFF2-40B4-BE49-F238E27FC236}">
                <a16:creationId xmlns:a16="http://schemas.microsoft.com/office/drawing/2014/main" id="{5FDE5777-3161-B24A-5025-9612A460B6E3}"/>
              </a:ext>
            </a:extLst>
          </p:cNvPr>
          <p:cNvSpPr>
            <a:spLocks noGrp="1"/>
          </p:cNvSpPr>
          <p:nvPr>
            <p:ph type="ftr" sz="quarter" idx="11"/>
          </p:nvPr>
        </p:nvSpPr>
        <p:spPr/>
        <p:txBody>
          <a:bodyPr/>
          <a:lstStyle/>
          <a:p>
            <a:r>
              <a:rPr lang="en-US"/>
              <a:t>TCAHOU November 2025</a:t>
            </a:r>
          </a:p>
        </p:txBody>
      </p:sp>
      <p:pic>
        <p:nvPicPr>
          <p:cNvPr id="5" name="Picture 4">
            <a:extLst>
              <a:ext uri="{FF2B5EF4-FFF2-40B4-BE49-F238E27FC236}">
                <a16:creationId xmlns:a16="http://schemas.microsoft.com/office/drawing/2014/main" id="{073AEDE2-343C-1628-2690-572A6AE9AD78}"/>
              </a:ext>
            </a:extLst>
          </p:cNvPr>
          <p:cNvPicPr>
            <a:picLocks noChangeAspect="1"/>
          </p:cNvPicPr>
          <p:nvPr/>
        </p:nvPicPr>
        <p:blipFill>
          <a:blip r:embed="rId3"/>
          <a:stretch>
            <a:fillRect/>
          </a:stretch>
        </p:blipFill>
        <p:spPr>
          <a:xfrm>
            <a:off x="3128682" y="1459134"/>
            <a:ext cx="6353455" cy="4217765"/>
          </a:xfrm>
          <a:prstGeom prst="rect">
            <a:avLst/>
          </a:prstGeom>
        </p:spPr>
      </p:pic>
    </p:spTree>
    <p:extLst>
      <p:ext uri="{BB962C8B-B14F-4D97-AF65-F5344CB8AC3E}">
        <p14:creationId xmlns:p14="http://schemas.microsoft.com/office/powerpoint/2010/main" val="27618845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4FF24-C2D1-2D97-7070-33AB14EC845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5B5B877-40B0-84A4-8388-BE131DDFC610}"/>
              </a:ext>
            </a:extLst>
          </p:cNvPr>
          <p:cNvSpPr txBox="1"/>
          <p:nvPr/>
        </p:nvSpPr>
        <p:spPr>
          <a:xfrm>
            <a:off x="784698" y="713362"/>
            <a:ext cx="4647426" cy="707886"/>
          </a:xfrm>
          <a:prstGeom prst="rect">
            <a:avLst/>
          </a:prstGeom>
          <a:noFill/>
        </p:spPr>
        <p:txBody>
          <a:bodyPr wrap="none" rtlCol="0">
            <a:spAutoFit/>
          </a:bodyPr>
          <a:lstStyle/>
          <a:p>
            <a:r>
              <a:rPr lang="en-US" sz="4000" dirty="0">
                <a:latin typeface="+mj-lt"/>
              </a:rPr>
              <a:t>Comorbid conditions</a:t>
            </a:r>
          </a:p>
        </p:txBody>
      </p:sp>
      <p:pic>
        <p:nvPicPr>
          <p:cNvPr id="4" name="Picture 3">
            <a:extLst>
              <a:ext uri="{FF2B5EF4-FFF2-40B4-BE49-F238E27FC236}">
                <a16:creationId xmlns:a16="http://schemas.microsoft.com/office/drawing/2014/main" id="{9CC9302C-87A7-E6FD-E7F8-C2C1DB9B7573}"/>
              </a:ext>
            </a:extLst>
          </p:cNvPr>
          <p:cNvPicPr>
            <a:picLocks noChangeAspect="1"/>
          </p:cNvPicPr>
          <p:nvPr/>
        </p:nvPicPr>
        <p:blipFill>
          <a:blip r:embed="rId3"/>
          <a:stretch>
            <a:fillRect/>
          </a:stretch>
        </p:blipFill>
        <p:spPr>
          <a:xfrm>
            <a:off x="2403150" y="1421248"/>
            <a:ext cx="7385700" cy="4387106"/>
          </a:xfrm>
          <a:prstGeom prst="rect">
            <a:avLst/>
          </a:prstGeom>
        </p:spPr>
      </p:pic>
      <p:sp>
        <p:nvSpPr>
          <p:cNvPr id="7" name="Footer Placeholder 6">
            <a:extLst>
              <a:ext uri="{FF2B5EF4-FFF2-40B4-BE49-F238E27FC236}">
                <a16:creationId xmlns:a16="http://schemas.microsoft.com/office/drawing/2014/main" id="{A1A687B3-200F-67E0-888E-723448428F4E}"/>
              </a:ext>
            </a:extLst>
          </p:cNvPr>
          <p:cNvSpPr>
            <a:spLocks noGrp="1"/>
          </p:cNvSpPr>
          <p:nvPr>
            <p:ph type="ftr" sz="quarter" idx="11"/>
          </p:nvPr>
        </p:nvSpPr>
        <p:spPr/>
        <p:txBody>
          <a:bodyPr/>
          <a:lstStyle/>
          <a:p>
            <a:r>
              <a:rPr lang="en-US"/>
              <a:t>TCAHOU November 2025</a:t>
            </a:r>
          </a:p>
        </p:txBody>
      </p:sp>
    </p:spTree>
    <p:extLst>
      <p:ext uri="{BB962C8B-B14F-4D97-AF65-F5344CB8AC3E}">
        <p14:creationId xmlns:p14="http://schemas.microsoft.com/office/powerpoint/2010/main" val="36607228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54630-C511-8D9F-0D5A-856FB3B11F3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1BEAF41-C1A5-081A-DFD5-729EB60E9DF3}"/>
              </a:ext>
            </a:extLst>
          </p:cNvPr>
          <p:cNvSpPr txBox="1"/>
          <p:nvPr/>
        </p:nvSpPr>
        <p:spPr>
          <a:xfrm>
            <a:off x="784698" y="713362"/>
            <a:ext cx="3049104" cy="707886"/>
          </a:xfrm>
          <a:prstGeom prst="rect">
            <a:avLst/>
          </a:prstGeom>
          <a:noFill/>
        </p:spPr>
        <p:txBody>
          <a:bodyPr wrap="none" rtlCol="0">
            <a:spAutoFit/>
          </a:bodyPr>
          <a:lstStyle/>
          <a:p>
            <a:r>
              <a:rPr lang="en-US" sz="4000" dirty="0">
                <a:latin typeface="+mj-lt"/>
              </a:rPr>
              <a:t>Polypharmacy</a:t>
            </a:r>
          </a:p>
        </p:txBody>
      </p:sp>
      <p:sp>
        <p:nvSpPr>
          <p:cNvPr id="3" name="TextBox 2">
            <a:extLst>
              <a:ext uri="{FF2B5EF4-FFF2-40B4-BE49-F238E27FC236}">
                <a16:creationId xmlns:a16="http://schemas.microsoft.com/office/drawing/2014/main" id="{C905C34F-B122-CC74-87F3-2FEB6BE1A083}"/>
              </a:ext>
            </a:extLst>
          </p:cNvPr>
          <p:cNvSpPr txBox="1"/>
          <p:nvPr/>
        </p:nvSpPr>
        <p:spPr>
          <a:xfrm>
            <a:off x="784698" y="1997414"/>
            <a:ext cx="6351995" cy="1077218"/>
          </a:xfrm>
          <a:prstGeom prst="rect">
            <a:avLst/>
          </a:prstGeom>
          <a:noFill/>
        </p:spPr>
        <p:txBody>
          <a:bodyPr wrap="none" rtlCol="0">
            <a:spAutoFit/>
          </a:bodyPr>
          <a:lstStyle/>
          <a:p>
            <a:r>
              <a:rPr lang="en-US" sz="3200" u="sng" dirty="0"/>
              <a:t>&gt;</a:t>
            </a:r>
            <a:r>
              <a:rPr lang="en-US" sz="3200" dirty="0"/>
              <a:t> 5 medications</a:t>
            </a:r>
          </a:p>
          <a:p>
            <a:r>
              <a:rPr lang="en-US" sz="3200" dirty="0"/>
              <a:t>Prevalence of 65% over the age of 65</a:t>
            </a:r>
          </a:p>
        </p:txBody>
      </p:sp>
      <p:sp>
        <p:nvSpPr>
          <p:cNvPr id="6" name="Footer Placeholder 5">
            <a:extLst>
              <a:ext uri="{FF2B5EF4-FFF2-40B4-BE49-F238E27FC236}">
                <a16:creationId xmlns:a16="http://schemas.microsoft.com/office/drawing/2014/main" id="{C86AEAA0-3077-0A65-0C0B-F5E066FBC67F}"/>
              </a:ext>
            </a:extLst>
          </p:cNvPr>
          <p:cNvSpPr>
            <a:spLocks noGrp="1"/>
          </p:cNvSpPr>
          <p:nvPr>
            <p:ph type="ftr" sz="quarter" idx="11"/>
          </p:nvPr>
        </p:nvSpPr>
        <p:spPr/>
        <p:txBody>
          <a:bodyPr/>
          <a:lstStyle/>
          <a:p>
            <a:r>
              <a:rPr lang="en-US"/>
              <a:t>TCAHOU November 2025</a:t>
            </a:r>
          </a:p>
        </p:txBody>
      </p:sp>
      <p:pic>
        <p:nvPicPr>
          <p:cNvPr id="7" name="Picture 6">
            <a:extLst>
              <a:ext uri="{FF2B5EF4-FFF2-40B4-BE49-F238E27FC236}">
                <a16:creationId xmlns:a16="http://schemas.microsoft.com/office/drawing/2014/main" id="{B0B36105-E11A-C68B-1E9D-BA8AD30AE1B1}"/>
              </a:ext>
            </a:extLst>
          </p:cNvPr>
          <p:cNvPicPr>
            <a:picLocks noChangeAspect="1"/>
          </p:cNvPicPr>
          <p:nvPr/>
        </p:nvPicPr>
        <p:blipFill>
          <a:blip r:embed="rId3"/>
          <a:stretch>
            <a:fillRect/>
          </a:stretch>
        </p:blipFill>
        <p:spPr>
          <a:xfrm>
            <a:off x="4612714" y="3208244"/>
            <a:ext cx="3715497" cy="2185586"/>
          </a:xfrm>
          <a:prstGeom prst="rect">
            <a:avLst/>
          </a:prstGeom>
        </p:spPr>
      </p:pic>
    </p:spTree>
    <p:extLst>
      <p:ext uri="{BB962C8B-B14F-4D97-AF65-F5344CB8AC3E}">
        <p14:creationId xmlns:p14="http://schemas.microsoft.com/office/powerpoint/2010/main" val="22463349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4CF5D-710D-B686-0561-8A25858DD1E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D193FD8-1905-5752-6FCE-D5AE90020BEF}"/>
              </a:ext>
            </a:extLst>
          </p:cNvPr>
          <p:cNvSpPr txBox="1"/>
          <p:nvPr/>
        </p:nvSpPr>
        <p:spPr>
          <a:xfrm>
            <a:off x="784698" y="713362"/>
            <a:ext cx="3049104" cy="707886"/>
          </a:xfrm>
          <a:prstGeom prst="rect">
            <a:avLst/>
          </a:prstGeom>
          <a:noFill/>
        </p:spPr>
        <p:txBody>
          <a:bodyPr wrap="none" rtlCol="0">
            <a:spAutoFit/>
          </a:bodyPr>
          <a:lstStyle/>
          <a:p>
            <a:r>
              <a:rPr lang="en-US" sz="4000" dirty="0">
                <a:latin typeface="+mj-lt"/>
              </a:rPr>
              <a:t>Polypharmacy</a:t>
            </a:r>
          </a:p>
        </p:txBody>
      </p:sp>
      <p:sp>
        <p:nvSpPr>
          <p:cNvPr id="3" name="TextBox 2">
            <a:extLst>
              <a:ext uri="{FF2B5EF4-FFF2-40B4-BE49-F238E27FC236}">
                <a16:creationId xmlns:a16="http://schemas.microsoft.com/office/drawing/2014/main" id="{70800860-4C8C-D99C-867B-A0D23C5F2E8D}"/>
              </a:ext>
            </a:extLst>
          </p:cNvPr>
          <p:cNvSpPr txBox="1"/>
          <p:nvPr/>
        </p:nvSpPr>
        <p:spPr>
          <a:xfrm>
            <a:off x="784698" y="1997414"/>
            <a:ext cx="10991666" cy="3046988"/>
          </a:xfrm>
          <a:prstGeom prst="rect">
            <a:avLst/>
          </a:prstGeom>
          <a:noFill/>
        </p:spPr>
        <p:txBody>
          <a:bodyPr wrap="square" rtlCol="0">
            <a:spAutoFit/>
          </a:bodyPr>
          <a:lstStyle/>
          <a:p>
            <a:pPr marL="0" marR="0">
              <a:buNone/>
            </a:pPr>
            <a:r>
              <a:rPr lang="en-US" sz="3200" kern="100" dirty="0">
                <a:effectLst/>
                <a:latin typeface="Aptos" panose="020B0004020202020204" pitchFamily="34" charset="0"/>
                <a:ea typeface="Aptos" panose="020B0004020202020204" pitchFamily="34" charset="0"/>
                <a:cs typeface="Times New Roman" panose="02020603050405020304" pitchFamily="18" charset="0"/>
              </a:rPr>
              <a:t>	Absorption – aging doesn’t affect extent of absorption, but rate may be slower – delay in effect</a:t>
            </a:r>
          </a:p>
          <a:p>
            <a:pPr marL="0" marR="0">
              <a:buNone/>
            </a:pPr>
            <a:r>
              <a:rPr lang="en-US" sz="3200" kern="100" dirty="0">
                <a:effectLst/>
                <a:latin typeface="Aptos" panose="020B0004020202020204" pitchFamily="34" charset="0"/>
                <a:ea typeface="Aptos" panose="020B0004020202020204" pitchFamily="34" charset="0"/>
                <a:cs typeface="Times New Roman" panose="02020603050405020304" pitchFamily="18" charset="0"/>
              </a:rPr>
              <a:t>	Distribution – less body water and lean body mass, increased fat, reduced albumin</a:t>
            </a:r>
          </a:p>
          <a:p>
            <a:pPr marL="0" marR="0">
              <a:buNone/>
            </a:pPr>
            <a:r>
              <a:rPr lang="en-US" sz="3200" kern="100" dirty="0">
                <a:effectLst/>
                <a:latin typeface="Aptos" panose="020B0004020202020204" pitchFamily="34" charset="0"/>
                <a:ea typeface="Aptos" panose="020B0004020202020204" pitchFamily="34" charset="0"/>
                <a:cs typeface="Times New Roman" panose="02020603050405020304" pitchFamily="18" charset="0"/>
              </a:rPr>
              <a:t>	Metabolism – decreased clearance by liver</a:t>
            </a:r>
          </a:p>
          <a:p>
            <a:pPr marL="0" marR="0">
              <a:buNone/>
            </a:pPr>
            <a:r>
              <a:rPr lang="en-US" sz="3200" kern="100" dirty="0">
                <a:effectLst/>
                <a:latin typeface="Aptos" panose="020B0004020202020204" pitchFamily="34" charset="0"/>
                <a:ea typeface="Aptos" panose="020B0004020202020204" pitchFamily="34" charset="0"/>
                <a:cs typeface="Times New Roman" panose="02020603050405020304" pitchFamily="18" charset="0"/>
              </a:rPr>
              <a:t>	Excretion – decreased renal function</a:t>
            </a:r>
          </a:p>
        </p:txBody>
      </p:sp>
      <p:sp>
        <p:nvSpPr>
          <p:cNvPr id="6" name="Footer Placeholder 5">
            <a:extLst>
              <a:ext uri="{FF2B5EF4-FFF2-40B4-BE49-F238E27FC236}">
                <a16:creationId xmlns:a16="http://schemas.microsoft.com/office/drawing/2014/main" id="{0567A0BD-3E5A-5EF3-15AF-A1D95C983482}"/>
              </a:ext>
            </a:extLst>
          </p:cNvPr>
          <p:cNvSpPr>
            <a:spLocks noGrp="1"/>
          </p:cNvSpPr>
          <p:nvPr>
            <p:ph type="ftr" sz="quarter" idx="11"/>
          </p:nvPr>
        </p:nvSpPr>
        <p:spPr/>
        <p:txBody>
          <a:bodyPr/>
          <a:lstStyle/>
          <a:p>
            <a:r>
              <a:rPr lang="en-US"/>
              <a:t>TCAHOU November 2025</a:t>
            </a:r>
          </a:p>
        </p:txBody>
      </p:sp>
    </p:spTree>
    <p:extLst>
      <p:ext uri="{BB962C8B-B14F-4D97-AF65-F5344CB8AC3E}">
        <p14:creationId xmlns:p14="http://schemas.microsoft.com/office/powerpoint/2010/main" val="10869735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B1987-DFAF-F00B-25E1-66F6BC2AE63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05E81DA-12FB-54EA-B69C-8238A9AD6178}"/>
              </a:ext>
            </a:extLst>
          </p:cNvPr>
          <p:cNvSpPr txBox="1"/>
          <p:nvPr/>
        </p:nvSpPr>
        <p:spPr>
          <a:xfrm>
            <a:off x="784698" y="713362"/>
            <a:ext cx="3609258" cy="707886"/>
          </a:xfrm>
          <a:prstGeom prst="rect">
            <a:avLst/>
          </a:prstGeom>
          <a:noFill/>
        </p:spPr>
        <p:txBody>
          <a:bodyPr wrap="none" rtlCol="0">
            <a:spAutoFit/>
          </a:bodyPr>
          <a:lstStyle/>
          <a:p>
            <a:r>
              <a:rPr lang="en-US" sz="4000" dirty="0">
                <a:latin typeface="+mj-lt"/>
              </a:rPr>
              <a:t>What’s the plan?</a:t>
            </a:r>
          </a:p>
        </p:txBody>
      </p:sp>
      <p:sp>
        <p:nvSpPr>
          <p:cNvPr id="3" name="TextBox 2">
            <a:extLst>
              <a:ext uri="{FF2B5EF4-FFF2-40B4-BE49-F238E27FC236}">
                <a16:creationId xmlns:a16="http://schemas.microsoft.com/office/drawing/2014/main" id="{A7230246-28F0-33BD-31DD-DD0660B50D26}"/>
              </a:ext>
            </a:extLst>
          </p:cNvPr>
          <p:cNvSpPr txBox="1"/>
          <p:nvPr/>
        </p:nvSpPr>
        <p:spPr>
          <a:xfrm>
            <a:off x="784698" y="1997414"/>
            <a:ext cx="4485459" cy="3539430"/>
          </a:xfrm>
          <a:prstGeom prst="rect">
            <a:avLst/>
          </a:prstGeom>
          <a:noFill/>
        </p:spPr>
        <p:txBody>
          <a:bodyPr wrap="none" rtlCol="0">
            <a:spAutoFit/>
          </a:bodyPr>
          <a:lstStyle/>
          <a:p>
            <a:r>
              <a:rPr lang="en-US" sz="3200" dirty="0"/>
              <a:t>Definition</a:t>
            </a:r>
          </a:p>
          <a:p>
            <a:r>
              <a:rPr lang="en-US" sz="3200" dirty="0"/>
              <a:t>Natural process of aging</a:t>
            </a:r>
          </a:p>
          <a:p>
            <a:r>
              <a:rPr lang="en-US" sz="3200" dirty="0"/>
              <a:t>Why are they different?</a:t>
            </a:r>
          </a:p>
          <a:p>
            <a:r>
              <a:rPr lang="en-US" sz="3200" dirty="0"/>
              <a:t>Causes of death</a:t>
            </a:r>
          </a:p>
          <a:p>
            <a:r>
              <a:rPr lang="en-US" sz="3200" dirty="0"/>
              <a:t>How to assess the elderly</a:t>
            </a:r>
          </a:p>
          <a:p>
            <a:r>
              <a:rPr lang="en-US" sz="3200" dirty="0"/>
              <a:t>Concerns</a:t>
            </a:r>
          </a:p>
          <a:p>
            <a:r>
              <a:rPr lang="en-US" sz="3200" dirty="0"/>
              <a:t>Specific diseases</a:t>
            </a:r>
          </a:p>
        </p:txBody>
      </p:sp>
      <p:sp>
        <p:nvSpPr>
          <p:cNvPr id="6" name="Footer Placeholder 5">
            <a:extLst>
              <a:ext uri="{FF2B5EF4-FFF2-40B4-BE49-F238E27FC236}">
                <a16:creationId xmlns:a16="http://schemas.microsoft.com/office/drawing/2014/main" id="{B17BBE43-CDD1-6451-DB51-CAAF82121B55}"/>
              </a:ext>
            </a:extLst>
          </p:cNvPr>
          <p:cNvSpPr>
            <a:spLocks noGrp="1"/>
          </p:cNvSpPr>
          <p:nvPr>
            <p:ph type="ftr" sz="quarter" idx="11"/>
          </p:nvPr>
        </p:nvSpPr>
        <p:spPr/>
        <p:txBody>
          <a:bodyPr/>
          <a:lstStyle/>
          <a:p>
            <a:r>
              <a:rPr lang="en-US"/>
              <a:t>TCAHOU November 2025</a:t>
            </a:r>
          </a:p>
        </p:txBody>
      </p:sp>
    </p:spTree>
    <p:extLst>
      <p:ext uri="{BB962C8B-B14F-4D97-AF65-F5344CB8AC3E}">
        <p14:creationId xmlns:p14="http://schemas.microsoft.com/office/powerpoint/2010/main" val="12318264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8DA211D-E33C-608B-58B7-6D08095D5EEA}"/>
              </a:ext>
            </a:extLst>
          </p:cNvPr>
          <p:cNvSpPr>
            <a:spLocks noGrp="1"/>
          </p:cNvSpPr>
          <p:nvPr>
            <p:ph type="ftr" sz="quarter" idx="11"/>
          </p:nvPr>
        </p:nvSpPr>
        <p:spPr/>
        <p:txBody>
          <a:bodyPr/>
          <a:lstStyle/>
          <a:p>
            <a:r>
              <a:rPr lang="en-US"/>
              <a:t>TCAHOU November 2025</a:t>
            </a:r>
          </a:p>
        </p:txBody>
      </p:sp>
      <p:pic>
        <p:nvPicPr>
          <p:cNvPr id="3" name="Picture 2">
            <a:extLst>
              <a:ext uri="{FF2B5EF4-FFF2-40B4-BE49-F238E27FC236}">
                <a16:creationId xmlns:a16="http://schemas.microsoft.com/office/drawing/2014/main" id="{3B1D7318-5923-065A-9A7A-557628B5034B}"/>
              </a:ext>
            </a:extLst>
          </p:cNvPr>
          <p:cNvPicPr>
            <a:picLocks noChangeAspect="1"/>
          </p:cNvPicPr>
          <p:nvPr/>
        </p:nvPicPr>
        <p:blipFill>
          <a:blip r:embed="rId3"/>
          <a:stretch>
            <a:fillRect/>
          </a:stretch>
        </p:blipFill>
        <p:spPr>
          <a:xfrm>
            <a:off x="2951801" y="0"/>
            <a:ext cx="5968650" cy="6509288"/>
          </a:xfrm>
          <a:prstGeom prst="rect">
            <a:avLst/>
          </a:prstGeom>
        </p:spPr>
      </p:pic>
    </p:spTree>
    <p:extLst>
      <p:ext uri="{BB962C8B-B14F-4D97-AF65-F5344CB8AC3E}">
        <p14:creationId xmlns:p14="http://schemas.microsoft.com/office/powerpoint/2010/main" val="544490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6FB35-187D-3F40-E13C-EC6E686DC0D3}"/>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BBB8308D-94AE-9928-8C2F-0A5B90BFD575}"/>
              </a:ext>
            </a:extLst>
          </p:cNvPr>
          <p:cNvSpPr>
            <a:spLocks noGrp="1"/>
          </p:cNvSpPr>
          <p:nvPr>
            <p:ph type="ftr" sz="quarter" idx="11"/>
          </p:nvPr>
        </p:nvSpPr>
        <p:spPr/>
        <p:txBody>
          <a:bodyPr/>
          <a:lstStyle/>
          <a:p>
            <a:r>
              <a:rPr lang="en-US"/>
              <a:t>TCAHOU November 2025</a:t>
            </a:r>
          </a:p>
        </p:txBody>
      </p:sp>
      <p:pic>
        <p:nvPicPr>
          <p:cNvPr id="3" name="Picture 2">
            <a:extLst>
              <a:ext uri="{FF2B5EF4-FFF2-40B4-BE49-F238E27FC236}">
                <a16:creationId xmlns:a16="http://schemas.microsoft.com/office/drawing/2014/main" id="{7484B2C9-3FA1-239D-534D-BA4BCD3FF43E}"/>
              </a:ext>
            </a:extLst>
          </p:cNvPr>
          <p:cNvPicPr>
            <a:picLocks noChangeAspect="1"/>
          </p:cNvPicPr>
          <p:nvPr/>
        </p:nvPicPr>
        <p:blipFill>
          <a:blip r:embed="rId3"/>
          <a:srcRect l="42653" t="21727" r="1030" b="45054"/>
          <a:stretch>
            <a:fillRect/>
          </a:stretch>
        </p:blipFill>
        <p:spPr>
          <a:xfrm>
            <a:off x="2380019" y="387927"/>
            <a:ext cx="7580995" cy="4876800"/>
          </a:xfrm>
          <a:prstGeom prst="rect">
            <a:avLst/>
          </a:prstGeom>
        </p:spPr>
      </p:pic>
      <p:sp>
        <p:nvSpPr>
          <p:cNvPr id="13" name="Rectangle 12">
            <a:extLst>
              <a:ext uri="{FF2B5EF4-FFF2-40B4-BE49-F238E27FC236}">
                <a16:creationId xmlns:a16="http://schemas.microsoft.com/office/drawing/2014/main" id="{48FA274A-D8DC-83C5-A78B-F607455598A3}"/>
              </a:ext>
            </a:extLst>
          </p:cNvPr>
          <p:cNvSpPr/>
          <p:nvPr/>
        </p:nvSpPr>
        <p:spPr>
          <a:xfrm>
            <a:off x="6759388" y="762000"/>
            <a:ext cx="1999130" cy="1775012"/>
          </a:xfrm>
          <a:prstGeom prst="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28990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03CAC44-C4B9-FA40-84C2-1A0CF60AAA90}"/>
              </a:ext>
            </a:extLst>
          </p:cNvPr>
          <p:cNvSpPr>
            <a:spLocks noGrp="1"/>
          </p:cNvSpPr>
          <p:nvPr>
            <p:ph type="ftr" sz="quarter" idx="11"/>
          </p:nvPr>
        </p:nvSpPr>
        <p:spPr/>
        <p:txBody>
          <a:bodyPr/>
          <a:lstStyle/>
          <a:p>
            <a:r>
              <a:rPr lang="en-US"/>
              <a:t>TCAHOU November 2025</a:t>
            </a:r>
          </a:p>
        </p:txBody>
      </p:sp>
      <p:pic>
        <p:nvPicPr>
          <p:cNvPr id="3" name="Picture 2">
            <a:extLst>
              <a:ext uri="{FF2B5EF4-FFF2-40B4-BE49-F238E27FC236}">
                <a16:creationId xmlns:a16="http://schemas.microsoft.com/office/drawing/2014/main" id="{AEB8DCB7-E7F5-099E-7BEB-EF2EB575DFCD}"/>
              </a:ext>
            </a:extLst>
          </p:cNvPr>
          <p:cNvPicPr>
            <a:picLocks noChangeAspect="1"/>
          </p:cNvPicPr>
          <p:nvPr/>
        </p:nvPicPr>
        <p:blipFill>
          <a:blip r:embed="rId3"/>
          <a:stretch>
            <a:fillRect/>
          </a:stretch>
        </p:blipFill>
        <p:spPr>
          <a:xfrm>
            <a:off x="3556372" y="672038"/>
            <a:ext cx="5079255" cy="4400405"/>
          </a:xfrm>
          <a:prstGeom prst="rect">
            <a:avLst/>
          </a:prstGeom>
        </p:spPr>
      </p:pic>
    </p:spTree>
    <p:extLst>
      <p:ext uri="{BB962C8B-B14F-4D97-AF65-F5344CB8AC3E}">
        <p14:creationId xmlns:p14="http://schemas.microsoft.com/office/powerpoint/2010/main" val="6454146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ED211-409E-648D-48B8-87340956582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7C63651-AF9C-4726-8220-E01C97CD1EFD}"/>
              </a:ext>
            </a:extLst>
          </p:cNvPr>
          <p:cNvSpPr txBox="1"/>
          <p:nvPr/>
        </p:nvSpPr>
        <p:spPr>
          <a:xfrm>
            <a:off x="784698" y="713362"/>
            <a:ext cx="5317289" cy="707886"/>
          </a:xfrm>
          <a:prstGeom prst="rect">
            <a:avLst/>
          </a:prstGeom>
          <a:noFill/>
        </p:spPr>
        <p:txBody>
          <a:bodyPr wrap="none" rtlCol="0">
            <a:spAutoFit/>
          </a:bodyPr>
          <a:lstStyle/>
          <a:p>
            <a:r>
              <a:rPr lang="en-US" sz="4000" dirty="0">
                <a:latin typeface="+mj-lt"/>
              </a:rPr>
              <a:t>Underwriting the elderly</a:t>
            </a:r>
          </a:p>
        </p:txBody>
      </p:sp>
      <p:sp>
        <p:nvSpPr>
          <p:cNvPr id="3" name="TextBox 2">
            <a:extLst>
              <a:ext uri="{FF2B5EF4-FFF2-40B4-BE49-F238E27FC236}">
                <a16:creationId xmlns:a16="http://schemas.microsoft.com/office/drawing/2014/main" id="{6F5B9067-5C17-C3D9-235A-19530C1261C3}"/>
              </a:ext>
            </a:extLst>
          </p:cNvPr>
          <p:cNvSpPr txBox="1"/>
          <p:nvPr/>
        </p:nvSpPr>
        <p:spPr>
          <a:xfrm>
            <a:off x="784698" y="1997414"/>
            <a:ext cx="2266967" cy="1569660"/>
          </a:xfrm>
          <a:prstGeom prst="rect">
            <a:avLst/>
          </a:prstGeom>
          <a:noFill/>
        </p:spPr>
        <p:txBody>
          <a:bodyPr wrap="none" rtlCol="0">
            <a:spAutoFit/>
          </a:bodyPr>
          <a:lstStyle/>
          <a:p>
            <a:r>
              <a:rPr lang="en-US" sz="3200" dirty="0"/>
              <a:t>History</a:t>
            </a:r>
          </a:p>
          <a:p>
            <a:r>
              <a:rPr lang="en-US" sz="3200" dirty="0"/>
              <a:t>Tests</a:t>
            </a:r>
          </a:p>
          <a:p>
            <a:r>
              <a:rPr lang="en-US" sz="3200" dirty="0"/>
              <a:t>Senior Exam</a:t>
            </a:r>
          </a:p>
        </p:txBody>
      </p:sp>
      <p:sp>
        <p:nvSpPr>
          <p:cNvPr id="6" name="Footer Placeholder 5">
            <a:extLst>
              <a:ext uri="{FF2B5EF4-FFF2-40B4-BE49-F238E27FC236}">
                <a16:creationId xmlns:a16="http://schemas.microsoft.com/office/drawing/2014/main" id="{4D2D4B54-D766-E7EF-19E5-1B3153CF1151}"/>
              </a:ext>
            </a:extLst>
          </p:cNvPr>
          <p:cNvSpPr>
            <a:spLocks noGrp="1"/>
          </p:cNvSpPr>
          <p:nvPr>
            <p:ph type="ftr" sz="quarter" idx="11"/>
          </p:nvPr>
        </p:nvSpPr>
        <p:spPr/>
        <p:txBody>
          <a:bodyPr/>
          <a:lstStyle/>
          <a:p>
            <a:r>
              <a:rPr lang="en-US"/>
              <a:t>TCAHOU November 2025</a:t>
            </a:r>
          </a:p>
        </p:txBody>
      </p:sp>
      <p:sp>
        <p:nvSpPr>
          <p:cNvPr id="4" name="Oval 3">
            <a:extLst>
              <a:ext uri="{FF2B5EF4-FFF2-40B4-BE49-F238E27FC236}">
                <a16:creationId xmlns:a16="http://schemas.microsoft.com/office/drawing/2014/main" id="{286F5555-AEED-9863-5CA9-14DC63C9D5CE}"/>
              </a:ext>
            </a:extLst>
          </p:cNvPr>
          <p:cNvSpPr/>
          <p:nvPr/>
        </p:nvSpPr>
        <p:spPr>
          <a:xfrm>
            <a:off x="4554071" y="1997414"/>
            <a:ext cx="5127811" cy="2296680"/>
          </a:xfrm>
          <a:prstGeom prst="ellipse">
            <a:avLst/>
          </a:prstGeom>
          <a:solidFill>
            <a:schemeClr val="accent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Assess for frailty</a:t>
            </a:r>
          </a:p>
        </p:txBody>
      </p:sp>
    </p:spTree>
    <p:extLst>
      <p:ext uri="{BB962C8B-B14F-4D97-AF65-F5344CB8AC3E}">
        <p14:creationId xmlns:p14="http://schemas.microsoft.com/office/powerpoint/2010/main" val="37242742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0E281-2E6F-0A7B-C116-743D3E73CC1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CEAABAB-030A-4DE9-3137-B5F4A7D28876}"/>
              </a:ext>
            </a:extLst>
          </p:cNvPr>
          <p:cNvSpPr txBox="1"/>
          <p:nvPr/>
        </p:nvSpPr>
        <p:spPr>
          <a:xfrm>
            <a:off x="784698" y="713362"/>
            <a:ext cx="1468672" cy="707886"/>
          </a:xfrm>
          <a:prstGeom prst="rect">
            <a:avLst/>
          </a:prstGeom>
          <a:noFill/>
        </p:spPr>
        <p:txBody>
          <a:bodyPr wrap="none" rtlCol="0">
            <a:spAutoFit/>
          </a:bodyPr>
          <a:lstStyle/>
          <a:p>
            <a:r>
              <a:rPr lang="en-US" sz="4000" dirty="0">
                <a:latin typeface="+mj-lt"/>
              </a:rPr>
              <a:t>Frailty</a:t>
            </a:r>
          </a:p>
        </p:txBody>
      </p:sp>
      <p:sp>
        <p:nvSpPr>
          <p:cNvPr id="3" name="TextBox 2">
            <a:extLst>
              <a:ext uri="{FF2B5EF4-FFF2-40B4-BE49-F238E27FC236}">
                <a16:creationId xmlns:a16="http://schemas.microsoft.com/office/drawing/2014/main" id="{2FC69A4C-A648-E2F1-1069-3BEC80B4B922}"/>
              </a:ext>
            </a:extLst>
          </p:cNvPr>
          <p:cNvSpPr txBox="1"/>
          <p:nvPr/>
        </p:nvSpPr>
        <p:spPr>
          <a:xfrm>
            <a:off x="784699" y="1997414"/>
            <a:ext cx="10837326" cy="1077218"/>
          </a:xfrm>
          <a:prstGeom prst="rect">
            <a:avLst/>
          </a:prstGeom>
          <a:noFill/>
        </p:spPr>
        <p:txBody>
          <a:bodyPr wrap="square" rtlCol="0">
            <a:spAutoFit/>
          </a:bodyPr>
          <a:lstStyle/>
          <a:p>
            <a:r>
              <a:rPr lang="en-US" sz="3200" dirty="0"/>
              <a:t>Aging-related syndrome of physiological decline, characterized by marked vulnerability to adverse health outcomes</a:t>
            </a:r>
          </a:p>
        </p:txBody>
      </p:sp>
      <p:sp>
        <p:nvSpPr>
          <p:cNvPr id="6" name="Footer Placeholder 5">
            <a:extLst>
              <a:ext uri="{FF2B5EF4-FFF2-40B4-BE49-F238E27FC236}">
                <a16:creationId xmlns:a16="http://schemas.microsoft.com/office/drawing/2014/main" id="{75404E2D-CACC-9649-AF08-9B941CAFE5A4}"/>
              </a:ext>
            </a:extLst>
          </p:cNvPr>
          <p:cNvSpPr>
            <a:spLocks noGrp="1"/>
          </p:cNvSpPr>
          <p:nvPr>
            <p:ph type="ftr" sz="quarter" idx="11"/>
          </p:nvPr>
        </p:nvSpPr>
        <p:spPr/>
        <p:txBody>
          <a:bodyPr/>
          <a:lstStyle/>
          <a:p>
            <a:r>
              <a:rPr lang="en-US"/>
              <a:t>TCAHOU November 2025</a:t>
            </a:r>
          </a:p>
        </p:txBody>
      </p:sp>
      <p:pic>
        <p:nvPicPr>
          <p:cNvPr id="4" name="Picture 3">
            <a:extLst>
              <a:ext uri="{FF2B5EF4-FFF2-40B4-BE49-F238E27FC236}">
                <a16:creationId xmlns:a16="http://schemas.microsoft.com/office/drawing/2014/main" id="{551423E1-A0D9-51C5-4F55-B12E46B48BFB}"/>
              </a:ext>
            </a:extLst>
          </p:cNvPr>
          <p:cNvPicPr>
            <a:picLocks noChangeAspect="1"/>
          </p:cNvPicPr>
          <p:nvPr/>
        </p:nvPicPr>
        <p:blipFill>
          <a:blip r:embed="rId3"/>
          <a:srcRect b="50812"/>
          <a:stretch>
            <a:fillRect/>
          </a:stretch>
        </p:blipFill>
        <p:spPr>
          <a:xfrm>
            <a:off x="2038512" y="3429000"/>
            <a:ext cx="3706463" cy="1898316"/>
          </a:xfrm>
          <a:prstGeom prst="rect">
            <a:avLst/>
          </a:prstGeom>
        </p:spPr>
      </p:pic>
      <p:pic>
        <p:nvPicPr>
          <p:cNvPr id="5" name="Picture 4">
            <a:extLst>
              <a:ext uri="{FF2B5EF4-FFF2-40B4-BE49-F238E27FC236}">
                <a16:creationId xmlns:a16="http://schemas.microsoft.com/office/drawing/2014/main" id="{ECF2B227-AB72-FC53-DCF7-FBDD116FA115}"/>
              </a:ext>
            </a:extLst>
          </p:cNvPr>
          <p:cNvPicPr>
            <a:picLocks noChangeAspect="1"/>
          </p:cNvPicPr>
          <p:nvPr/>
        </p:nvPicPr>
        <p:blipFill>
          <a:blip r:embed="rId3"/>
          <a:srcRect t="49924"/>
          <a:stretch>
            <a:fillRect/>
          </a:stretch>
        </p:blipFill>
        <p:spPr>
          <a:xfrm>
            <a:off x="6184179" y="3429000"/>
            <a:ext cx="3706463" cy="1818290"/>
          </a:xfrm>
          <a:prstGeom prst="rect">
            <a:avLst/>
          </a:prstGeom>
        </p:spPr>
      </p:pic>
    </p:spTree>
    <p:extLst>
      <p:ext uri="{BB962C8B-B14F-4D97-AF65-F5344CB8AC3E}">
        <p14:creationId xmlns:p14="http://schemas.microsoft.com/office/powerpoint/2010/main" val="39180562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7338E-F411-DD2A-82CB-1E467EB15E9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21721B1-6503-9379-E570-482E441CF651}"/>
              </a:ext>
            </a:extLst>
          </p:cNvPr>
          <p:cNvSpPr txBox="1"/>
          <p:nvPr/>
        </p:nvSpPr>
        <p:spPr>
          <a:xfrm>
            <a:off x="784698" y="713362"/>
            <a:ext cx="3561552" cy="707886"/>
          </a:xfrm>
          <a:prstGeom prst="rect">
            <a:avLst/>
          </a:prstGeom>
          <a:noFill/>
        </p:spPr>
        <p:txBody>
          <a:bodyPr wrap="none" rtlCol="0">
            <a:spAutoFit/>
          </a:bodyPr>
          <a:lstStyle/>
          <a:p>
            <a:r>
              <a:rPr lang="en-US" sz="4000" dirty="0">
                <a:latin typeface="+mj-lt"/>
              </a:rPr>
              <a:t>Frailty screening</a:t>
            </a:r>
          </a:p>
        </p:txBody>
      </p:sp>
      <p:sp>
        <p:nvSpPr>
          <p:cNvPr id="3" name="TextBox 2">
            <a:extLst>
              <a:ext uri="{FF2B5EF4-FFF2-40B4-BE49-F238E27FC236}">
                <a16:creationId xmlns:a16="http://schemas.microsoft.com/office/drawing/2014/main" id="{7296D39F-EBB6-8BF5-A5BC-3C0D5638C272}"/>
              </a:ext>
            </a:extLst>
          </p:cNvPr>
          <p:cNvSpPr txBox="1"/>
          <p:nvPr/>
        </p:nvSpPr>
        <p:spPr>
          <a:xfrm>
            <a:off x="784699" y="1997414"/>
            <a:ext cx="11102502" cy="2862322"/>
          </a:xfrm>
          <a:prstGeom prst="rect">
            <a:avLst/>
          </a:prstGeom>
          <a:noFill/>
        </p:spPr>
        <p:txBody>
          <a:bodyPr wrap="square" rtlCol="0">
            <a:spAutoFit/>
          </a:bodyPr>
          <a:lstStyle/>
          <a:p>
            <a:r>
              <a:rPr lang="en-US" dirty="0"/>
              <a:t>●</a:t>
            </a:r>
            <a:r>
              <a:rPr lang="en-US" b="1" dirty="0"/>
              <a:t>F</a:t>
            </a:r>
            <a:r>
              <a:rPr lang="en-US" dirty="0"/>
              <a:t>atigue ("Have you felt fatigued? Most or all of the time over the past month?") Yes = 1, No = 0</a:t>
            </a:r>
          </a:p>
          <a:p>
            <a:r>
              <a:rPr lang="en-US" dirty="0"/>
              <a:t>●</a:t>
            </a:r>
            <a:r>
              <a:rPr lang="en-US" b="1" dirty="0"/>
              <a:t>R</a:t>
            </a:r>
            <a:r>
              <a:rPr lang="en-US" dirty="0"/>
              <a:t>esistance ("Do you have difficulty climbing a flight of stairs?") Yes = 1, No = 0</a:t>
            </a:r>
          </a:p>
          <a:p>
            <a:r>
              <a:rPr lang="en-US" dirty="0"/>
              <a:t>●</a:t>
            </a:r>
            <a:r>
              <a:rPr lang="en-US" b="1" dirty="0"/>
              <a:t>A</a:t>
            </a:r>
            <a:r>
              <a:rPr lang="en-US" dirty="0"/>
              <a:t>mbulation ("Do you have difficulty walking one block?") Yes = 1, No = 0</a:t>
            </a:r>
          </a:p>
          <a:p>
            <a:r>
              <a:rPr lang="en-US" dirty="0"/>
              <a:t>●</a:t>
            </a:r>
            <a:r>
              <a:rPr lang="en-US" b="1" dirty="0"/>
              <a:t>I</a:t>
            </a:r>
            <a:r>
              <a:rPr lang="en-US" dirty="0"/>
              <a:t>llnesses (“Do you have any of these illnesses: hypertension, diabetes, cancer (other than a minor skin cancer), chronic lung disease, heart attack, congestive heart failure, angina, asthma, arthritis, stroke, and kidney disease?”) Five or greater = 1, fewer than 5 = 0</a:t>
            </a:r>
          </a:p>
          <a:p>
            <a:r>
              <a:rPr lang="en-US" dirty="0"/>
              <a:t>●</a:t>
            </a:r>
            <a:r>
              <a:rPr lang="en-US" b="1" dirty="0"/>
              <a:t>L</a:t>
            </a:r>
            <a:r>
              <a:rPr lang="en-US" dirty="0"/>
              <a:t>oss of weight (“Have you lost more than 5 percent of your weight in the past year?”) Yes= 1, No = 0</a:t>
            </a:r>
          </a:p>
          <a:p>
            <a:endParaRPr lang="en-US" dirty="0"/>
          </a:p>
          <a:p>
            <a:r>
              <a:rPr lang="en-US" dirty="0"/>
              <a:t>Frail scale scores range from 0 to 5 (0 = best, 5 = worst) and represent frail (3 to 5), pre-frail (1 to 2), and robust (0) health status.</a:t>
            </a:r>
          </a:p>
        </p:txBody>
      </p:sp>
      <p:sp>
        <p:nvSpPr>
          <p:cNvPr id="6" name="Footer Placeholder 5">
            <a:extLst>
              <a:ext uri="{FF2B5EF4-FFF2-40B4-BE49-F238E27FC236}">
                <a16:creationId xmlns:a16="http://schemas.microsoft.com/office/drawing/2014/main" id="{E4C82840-2577-3437-9837-A5CB1C93CD5B}"/>
              </a:ext>
            </a:extLst>
          </p:cNvPr>
          <p:cNvSpPr>
            <a:spLocks noGrp="1"/>
          </p:cNvSpPr>
          <p:nvPr>
            <p:ph type="ftr" sz="quarter" idx="11"/>
          </p:nvPr>
        </p:nvSpPr>
        <p:spPr/>
        <p:txBody>
          <a:bodyPr/>
          <a:lstStyle/>
          <a:p>
            <a:r>
              <a:rPr lang="en-US"/>
              <a:t>TCAHOU November 2025</a:t>
            </a:r>
          </a:p>
        </p:txBody>
      </p:sp>
    </p:spTree>
    <p:extLst>
      <p:ext uri="{BB962C8B-B14F-4D97-AF65-F5344CB8AC3E}">
        <p14:creationId xmlns:p14="http://schemas.microsoft.com/office/powerpoint/2010/main" val="21459892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26ACD-14D2-A3A5-72F1-908A1A59D91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CCB4848-971D-65E9-728D-4BD1DE6387FB}"/>
              </a:ext>
            </a:extLst>
          </p:cNvPr>
          <p:cNvSpPr txBox="1"/>
          <p:nvPr/>
        </p:nvSpPr>
        <p:spPr>
          <a:xfrm>
            <a:off x="784698" y="713362"/>
            <a:ext cx="1649811" cy="707886"/>
          </a:xfrm>
          <a:prstGeom prst="rect">
            <a:avLst/>
          </a:prstGeom>
          <a:noFill/>
        </p:spPr>
        <p:txBody>
          <a:bodyPr wrap="none" rtlCol="0">
            <a:spAutoFit/>
          </a:bodyPr>
          <a:lstStyle/>
          <a:p>
            <a:r>
              <a:rPr lang="en-US" sz="4000" dirty="0">
                <a:latin typeface="+mj-lt"/>
              </a:rPr>
              <a:t>Fatigue</a:t>
            </a:r>
          </a:p>
        </p:txBody>
      </p:sp>
      <p:sp>
        <p:nvSpPr>
          <p:cNvPr id="3" name="TextBox 2">
            <a:extLst>
              <a:ext uri="{FF2B5EF4-FFF2-40B4-BE49-F238E27FC236}">
                <a16:creationId xmlns:a16="http://schemas.microsoft.com/office/drawing/2014/main" id="{1CA3CD6B-18AB-A745-E8A6-FEB98C981454}"/>
              </a:ext>
            </a:extLst>
          </p:cNvPr>
          <p:cNvSpPr txBox="1"/>
          <p:nvPr/>
        </p:nvSpPr>
        <p:spPr>
          <a:xfrm>
            <a:off x="784698" y="1997414"/>
            <a:ext cx="4982839" cy="1569660"/>
          </a:xfrm>
          <a:prstGeom prst="rect">
            <a:avLst/>
          </a:prstGeom>
          <a:noFill/>
        </p:spPr>
        <p:txBody>
          <a:bodyPr wrap="none" rtlCol="0">
            <a:spAutoFit/>
          </a:bodyPr>
          <a:lstStyle/>
          <a:p>
            <a:r>
              <a:rPr lang="en-US" sz="3200" dirty="0"/>
              <a:t>During the past month, have </a:t>
            </a:r>
          </a:p>
          <a:p>
            <a:r>
              <a:rPr lang="en-US" sz="3200" dirty="0"/>
              <a:t>you been feeling tired</a:t>
            </a:r>
          </a:p>
          <a:p>
            <a:r>
              <a:rPr lang="en-US" sz="3200" dirty="0"/>
              <a:t>most of the time?</a:t>
            </a:r>
          </a:p>
        </p:txBody>
      </p:sp>
      <p:sp>
        <p:nvSpPr>
          <p:cNvPr id="6" name="Footer Placeholder 5">
            <a:extLst>
              <a:ext uri="{FF2B5EF4-FFF2-40B4-BE49-F238E27FC236}">
                <a16:creationId xmlns:a16="http://schemas.microsoft.com/office/drawing/2014/main" id="{6F3A9347-ACED-8804-1799-45547F6B5006}"/>
              </a:ext>
            </a:extLst>
          </p:cNvPr>
          <p:cNvSpPr>
            <a:spLocks noGrp="1"/>
          </p:cNvSpPr>
          <p:nvPr>
            <p:ph type="ftr" sz="quarter" idx="11"/>
          </p:nvPr>
        </p:nvSpPr>
        <p:spPr/>
        <p:txBody>
          <a:bodyPr/>
          <a:lstStyle/>
          <a:p>
            <a:r>
              <a:rPr lang="en-US"/>
              <a:t>TCAHOU November 2025</a:t>
            </a:r>
          </a:p>
        </p:txBody>
      </p:sp>
      <p:sp>
        <p:nvSpPr>
          <p:cNvPr id="7" name="Rectangle 6">
            <a:extLst>
              <a:ext uri="{FF2B5EF4-FFF2-40B4-BE49-F238E27FC236}">
                <a16:creationId xmlns:a16="http://schemas.microsoft.com/office/drawing/2014/main" id="{DD8F8AE8-F1DC-E847-3B58-CF2E491D3DB9}"/>
              </a:ext>
            </a:extLst>
          </p:cNvPr>
          <p:cNvSpPr/>
          <p:nvPr/>
        </p:nvSpPr>
        <p:spPr>
          <a:xfrm>
            <a:off x="10927977" y="5127810"/>
            <a:ext cx="1026178" cy="1613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C86486A-1960-173C-F17A-1683CBE6D050}"/>
              </a:ext>
            </a:extLst>
          </p:cNvPr>
          <p:cNvPicPr>
            <a:picLocks noChangeAspect="1"/>
          </p:cNvPicPr>
          <p:nvPr/>
        </p:nvPicPr>
        <p:blipFill>
          <a:blip r:embed="rId3"/>
          <a:srcRect l="1332" t="1569" r="1938" b="3207"/>
          <a:stretch>
            <a:fillRect/>
          </a:stretch>
        </p:blipFill>
        <p:spPr>
          <a:xfrm>
            <a:off x="6121694" y="0"/>
            <a:ext cx="5832461" cy="6104965"/>
          </a:xfrm>
          <a:prstGeom prst="rect">
            <a:avLst/>
          </a:prstGeom>
        </p:spPr>
      </p:pic>
      <p:sp>
        <p:nvSpPr>
          <p:cNvPr id="8" name="Rectangle 7">
            <a:extLst>
              <a:ext uri="{FF2B5EF4-FFF2-40B4-BE49-F238E27FC236}">
                <a16:creationId xmlns:a16="http://schemas.microsoft.com/office/drawing/2014/main" id="{F426059B-7421-A01E-0E88-7FE61810413C}"/>
              </a:ext>
            </a:extLst>
          </p:cNvPr>
          <p:cNvSpPr/>
          <p:nvPr/>
        </p:nvSpPr>
        <p:spPr>
          <a:xfrm>
            <a:off x="10835949" y="5096432"/>
            <a:ext cx="1106860" cy="224119"/>
          </a:xfrm>
          <a:prstGeom prst="rect">
            <a:avLst/>
          </a:prstGeom>
          <a:solidFill>
            <a:srgbClr val="FFFF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97344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BDD3A-D568-94BE-0531-4CAB86941E3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68221E7-9F26-053B-9E56-8586BF8A8B7B}"/>
              </a:ext>
            </a:extLst>
          </p:cNvPr>
          <p:cNvSpPr txBox="1"/>
          <p:nvPr/>
        </p:nvSpPr>
        <p:spPr>
          <a:xfrm>
            <a:off x="784698" y="713362"/>
            <a:ext cx="4898905" cy="707886"/>
          </a:xfrm>
          <a:prstGeom prst="rect">
            <a:avLst/>
          </a:prstGeom>
          <a:noFill/>
        </p:spPr>
        <p:txBody>
          <a:bodyPr wrap="none" rtlCol="0">
            <a:spAutoFit/>
          </a:bodyPr>
          <a:lstStyle/>
          <a:p>
            <a:r>
              <a:rPr lang="en-US" sz="4000" dirty="0">
                <a:latin typeface="+mj-lt"/>
              </a:rPr>
              <a:t>Activities of daily living</a:t>
            </a:r>
          </a:p>
        </p:txBody>
      </p:sp>
      <p:sp>
        <p:nvSpPr>
          <p:cNvPr id="3" name="TextBox 2">
            <a:extLst>
              <a:ext uri="{FF2B5EF4-FFF2-40B4-BE49-F238E27FC236}">
                <a16:creationId xmlns:a16="http://schemas.microsoft.com/office/drawing/2014/main" id="{59900B76-4FFE-ED98-57D0-45FFA794E5CF}"/>
              </a:ext>
            </a:extLst>
          </p:cNvPr>
          <p:cNvSpPr txBox="1"/>
          <p:nvPr/>
        </p:nvSpPr>
        <p:spPr>
          <a:xfrm>
            <a:off x="784698" y="1997414"/>
            <a:ext cx="3457806" cy="584775"/>
          </a:xfrm>
          <a:prstGeom prst="rect">
            <a:avLst/>
          </a:prstGeom>
          <a:noFill/>
        </p:spPr>
        <p:txBody>
          <a:bodyPr wrap="none" rtlCol="0">
            <a:spAutoFit/>
          </a:bodyPr>
          <a:lstStyle/>
          <a:p>
            <a:r>
              <a:rPr lang="en-US" sz="3200" dirty="0"/>
              <a:t>Basic self-care tasks</a:t>
            </a:r>
          </a:p>
        </p:txBody>
      </p:sp>
      <p:sp>
        <p:nvSpPr>
          <p:cNvPr id="6" name="Footer Placeholder 5">
            <a:extLst>
              <a:ext uri="{FF2B5EF4-FFF2-40B4-BE49-F238E27FC236}">
                <a16:creationId xmlns:a16="http://schemas.microsoft.com/office/drawing/2014/main" id="{849C550C-1D1C-5C6B-7ACF-A0894049B0DD}"/>
              </a:ext>
            </a:extLst>
          </p:cNvPr>
          <p:cNvSpPr>
            <a:spLocks noGrp="1"/>
          </p:cNvSpPr>
          <p:nvPr>
            <p:ph type="ftr" sz="quarter" idx="11"/>
          </p:nvPr>
        </p:nvSpPr>
        <p:spPr/>
        <p:txBody>
          <a:bodyPr/>
          <a:lstStyle/>
          <a:p>
            <a:r>
              <a:rPr lang="en-US"/>
              <a:t>TCAHOU November 2025</a:t>
            </a:r>
          </a:p>
        </p:txBody>
      </p:sp>
      <p:sp>
        <p:nvSpPr>
          <p:cNvPr id="8" name="TextBox 7">
            <a:extLst>
              <a:ext uri="{FF2B5EF4-FFF2-40B4-BE49-F238E27FC236}">
                <a16:creationId xmlns:a16="http://schemas.microsoft.com/office/drawing/2014/main" id="{06F98F4B-FA3D-70A4-2126-B5B1306D31E0}"/>
              </a:ext>
            </a:extLst>
          </p:cNvPr>
          <p:cNvSpPr txBox="1"/>
          <p:nvPr/>
        </p:nvSpPr>
        <p:spPr>
          <a:xfrm>
            <a:off x="5560292" y="1997414"/>
            <a:ext cx="5213287" cy="3046988"/>
          </a:xfrm>
          <a:prstGeom prst="rect">
            <a:avLst/>
          </a:prstGeom>
          <a:noFill/>
        </p:spPr>
        <p:txBody>
          <a:bodyPr wrap="none" rtlCol="0">
            <a:spAutoFit/>
          </a:bodyPr>
          <a:lstStyle/>
          <a:p>
            <a:r>
              <a:rPr lang="en-US" sz="3200" dirty="0"/>
              <a:t>Bathing</a:t>
            </a:r>
          </a:p>
          <a:p>
            <a:r>
              <a:rPr lang="en-US" sz="3200" dirty="0"/>
              <a:t>Dressing</a:t>
            </a:r>
          </a:p>
          <a:p>
            <a:r>
              <a:rPr lang="en-US" sz="3200" dirty="0"/>
              <a:t>Toileting</a:t>
            </a:r>
          </a:p>
          <a:p>
            <a:r>
              <a:rPr lang="en-US" sz="3200" dirty="0"/>
              <a:t>Transfer from bed or chair</a:t>
            </a:r>
          </a:p>
          <a:p>
            <a:r>
              <a:rPr lang="en-US" sz="3200" dirty="0"/>
              <a:t>Eating</a:t>
            </a:r>
          </a:p>
          <a:p>
            <a:r>
              <a:rPr lang="en-US" sz="3200" dirty="0"/>
              <a:t>Urinary and bowel continence</a:t>
            </a:r>
          </a:p>
        </p:txBody>
      </p:sp>
    </p:spTree>
    <p:extLst>
      <p:ext uri="{BB962C8B-B14F-4D97-AF65-F5344CB8AC3E}">
        <p14:creationId xmlns:p14="http://schemas.microsoft.com/office/powerpoint/2010/main" val="5834737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B03275A-192D-ABC1-9195-E71A667C7B93}"/>
              </a:ext>
            </a:extLst>
          </p:cNvPr>
          <p:cNvSpPr>
            <a:spLocks noGrp="1"/>
          </p:cNvSpPr>
          <p:nvPr>
            <p:ph type="ftr" sz="quarter" idx="11"/>
          </p:nvPr>
        </p:nvSpPr>
        <p:spPr/>
        <p:txBody>
          <a:bodyPr/>
          <a:lstStyle/>
          <a:p>
            <a:r>
              <a:rPr lang="en-US"/>
              <a:t>TCAHOU November 2025</a:t>
            </a:r>
          </a:p>
        </p:txBody>
      </p:sp>
      <p:pic>
        <p:nvPicPr>
          <p:cNvPr id="3" name="Picture 2">
            <a:extLst>
              <a:ext uri="{FF2B5EF4-FFF2-40B4-BE49-F238E27FC236}">
                <a16:creationId xmlns:a16="http://schemas.microsoft.com/office/drawing/2014/main" id="{6D3A1F9E-068D-821B-186E-BA0376C27472}"/>
              </a:ext>
            </a:extLst>
          </p:cNvPr>
          <p:cNvPicPr>
            <a:picLocks noChangeAspect="1"/>
          </p:cNvPicPr>
          <p:nvPr/>
        </p:nvPicPr>
        <p:blipFill>
          <a:blip r:embed="rId3"/>
          <a:stretch>
            <a:fillRect/>
          </a:stretch>
        </p:blipFill>
        <p:spPr>
          <a:xfrm>
            <a:off x="4232113" y="198903"/>
            <a:ext cx="7281371" cy="5323355"/>
          </a:xfrm>
          <a:prstGeom prst="rect">
            <a:avLst/>
          </a:prstGeom>
        </p:spPr>
      </p:pic>
      <p:sp>
        <p:nvSpPr>
          <p:cNvPr id="4" name="TextBox 3">
            <a:extLst>
              <a:ext uri="{FF2B5EF4-FFF2-40B4-BE49-F238E27FC236}">
                <a16:creationId xmlns:a16="http://schemas.microsoft.com/office/drawing/2014/main" id="{4383B2DF-F398-0ACE-8F91-B1FEE4241079}"/>
              </a:ext>
            </a:extLst>
          </p:cNvPr>
          <p:cNvSpPr txBox="1"/>
          <p:nvPr/>
        </p:nvSpPr>
        <p:spPr>
          <a:xfrm>
            <a:off x="905435" y="851647"/>
            <a:ext cx="3036409" cy="2554545"/>
          </a:xfrm>
          <a:prstGeom prst="rect">
            <a:avLst/>
          </a:prstGeom>
          <a:noFill/>
        </p:spPr>
        <p:txBody>
          <a:bodyPr wrap="none" rtlCol="0">
            <a:spAutoFit/>
          </a:bodyPr>
          <a:lstStyle/>
          <a:p>
            <a:r>
              <a:rPr lang="en-US" sz="3200" dirty="0"/>
              <a:t>0 – No limitation</a:t>
            </a:r>
          </a:p>
          <a:p>
            <a:r>
              <a:rPr lang="en-US" sz="3200" dirty="0"/>
              <a:t>I – Mild</a:t>
            </a:r>
          </a:p>
          <a:p>
            <a:r>
              <a:rPr lang="en-US" sz="3200" dirty="0"/>
              <a:t>II – Moderate</a:t>
            </a:r>
          </a:p>
          <a:p>
            <a:r>
              <a:rPr lang="en-US" sz="3200" dirty="0"/>
              <a:t>III – Severe</a:t>
            </a:r>
          </a:p>
          <a:p>
            <a:r>
              <a:rPr lang="en-US" sz="3200" dirty="0"/>
              <a:t>IV - Complete</a:t>
            </a:r>
          </a:p>
        </p:txBody>
      </p:sp>
    </p:spTree>
    <p:extLst>
      <p:ext uri="{BB962C8B-B14F-4D97-AF65-F5344CB8AC3E}">
        <p14:creationId xmlns:p14="http://schemas.microsoft.com/office/powerpoint/2010/main" val="11221690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3B88B-F067-023B-7999-2A8A6F02E52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D0E390E-13D5-940A-9EA8-243D42671B99}"/>
              </a:ext>
            </a:extLst>
          </p:cNvPr>
          <p:cNvSpPr txBox="1"/>
          <p:nvPr/>
        </p:nvSpPr>
        <p:spPr>
          <a:xfrm>
            <a:off x="784698" y="713362"/>
            <a:ext cx="7604711" cy="707886"/>
          </a:xfrm>
          <a:prstGeom prst="rect">
            <a:avLst/>
          </a:prstGeom>
          <a:noFill/>
        </p:spPr>
        <p:txBody>
          <a:bodyPr wrap="none" rtlCol="0">
            <a:spAutoFit/>
          </a:bodyPr>
          <a:lstStyle/>
          <a:p>
            <a:r>
              <a:rPr lang="en-US" sz="4000" u="sng" dirty="0">
                <a:latin typeface="+mj-lt"/>
              </a:rPr>
              <a:t>Instrumental</a:t>
            </a:r>
            <a:r>
              <a:rPr lang="en-US" sz="4000" dirty="0">
                <a:latin typeface="+mj-lt"/>
              </a:rPr>
              <a:t> activities of daily living</a:t>
            </a:r>
          </a:p>
        </p:txBody>
      </p:sp>
      <p:sp>
        <p:nvSpPr>
          <p:cNvPr id="3" name="TextBox 2">
            <a:extLst>
              <a:ext uri="{FF2B5EF4-FFF2-40B4-BE49-F238E27FC236}">
                <a16:creationId xmlns:a16="http://schemas.microsoft.com/office/drawing/2014/main" id="{F8AB9B07-C396-DC7B-8A7B-96764239E500}"/>
              </a:ext>
            </a:extLst>
          </p:cNvPr>
          <p:cNvSpPr txBox="1"/>
          <p:nvPr/>
        </p:nvSpPr>
        <p:spPr>
          <a:xfrm>
            <a:off x="784698" y="1997414"/>
            <a:ext cx="4269887" cy="584775"/>
          </a:xfrm>
          <a:prstGeom prst="rect">
            <a:avLst/>
          </a:prstGeom>
          <a:noFill/>
        </p:spPr>
        <p:txBody>
          <a:bodyPr wrap="none" rtlCol="0">
            <a:spAutoFit/>
          </a:bodyPr>
          <a:lstStyle/>
          <a:p>
            <a:r>
              <a:rPr lang="en-US" sz="3200" dirty="0"/>
              <a:t>Allow independent living</a:t>
            </a:r>
          </a:p>
        </p:txBody>
      </p:sp>
      <p:sp>
        <p:nvSpPr>
          <p:cNvPr id="6" name="Footer Placeholder 5">
            <a:extLst>
              <a:ext uri="{FF2B5EF4-FFF2-40B4-BE49-F238E27FC236}">
                <a16:creationId xmlns:a16="http://schemas.microsoft.com/office/drawing/2014/main" id="{8AE91495-80B4-2805-18DA-737EE847B394}"/>
              </a:ext>
            </a:extLst>
          </p:cNvPr>
          <p:cNvSpPr>
            <a:spLocks noGrp="1"/>
          </p:cNvSpPr>
          <p:nvPr>
            <p:ph type="ftr" sz="quarter" idx="11"/>
          </p:nvPr>
        </p:nvSpPr>
        <p:spPr/>
        <p:txBody>
          <a:bodyPr/>
          <a:lstStyle/>
          <a:p>
            <a:r>
              <a:rPr lang="en-US"/>
              <a:t>TCAHOU November 2025</a:t>
            </a:r>
          </a:p>
        </p:txBody>
      </p:sp>
      <p:sp>
        <p:nvSpPr>
          <p:cNvPr id="8" name="TextBox 7">
            <a:extLst>
              <a:ext uri="{FF2B5EF4-FFF2-40B4-BE49-F238E27FC236}">
                <a16:creationId xmlns:a16="http://schemas.microsoft.com/office/drawing/2014/main" id="{0CE19FE0-E92B-3AB6-4373-325AD2AD6FF3}"/>
              </a:ext>
            </a:extLst>
          </p:cNvPr>
          <p:cNvSpPr txBox="1"/>
          <p:nvPr/>
        </p:nvSpPr>
        <p:spPr>
          <a:xfrm>
            <a:off x="5560292" y="1997414"/>
            <a:ext cx="5071838" cy="3539430"/>
          </a:xfrm>
          <a:prstGeom prst="rect">
            <a:avLst/>
          </a:prstGeom>
          <a:noFill/>
        </p:spPr>
        <p:txBody>
          <a:bodyPr wrap="none" rtlCol="0">
            <a:spAutoFit/>
          </a:bodyPr>
          <a:lstStyle/>
          <a:p>
            <a:r>
              <a:rPr lang="en-US" sz="3200" dirty="0"/>
              <a:t>Telephoning</a:t>
            </a:r>
          </a:p>
          <a:p>
            <a:r>
              <a:rPr lang="en-US" sz="3200" dirty="0"/>
              <a:t>Personal finances</a:t>
            </a:r>
          </a:p>
          <a:p>
            <a:r>
              <a:rPr lang="en-US" sz="3200" dirty="0"/>
              <a:t>Using transportation services</a:t>
            </a:r>
          </a:p>
          <a:p>
            <a:r>
              <a:rPr lang="en-US" sz="3200" dirty="0"/>
              <a:t>Shopping</a:t>
            </a:r>
          </a:p>
          <a:p>
            <a:r>
              <a:rPr lang="en-US" sz="3200" dirty="0"/>
              <a:t>Meal preparation</a:t>
            </a:r>
          </a:p>
          <a:p>
            <a:r>
              <a:rPr lang="en-US" sz="3200" dirty="0"/>
              <a:t>Housework</a:t>
            </a:r>
          </a:p>
          <a:p>
            <a:r>
              <a:rPr lang="en-US" sz="3200" dirty="0"/>
              <a:t>Taking medications</a:t>
            </a:r>
          </a:p>
        </p:txBody>
      </p:sp>
    </p:spTree>
    <p:extLst>
      <p:ext uri="{BB962C8B-B14F-4D97-AF65-F5344CB8AC3E}">
        <p14:creationId xmlns:p14="http://schemas.microsoft.com/office/powerpoint/2010/main" val="15605989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A75BC-3FE0-3139-C1AE-94D63F07195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BB73E4E-72B2-CEC8-723F-66B24463F88E}"/>
              </a:ext>
            </a:extLst>
          </p:cNvPr>
          <p:cNvSpPr txBox="1"/>
          <p:nvPr/>
        </p:nvSpPr>
        <p:spPr>
          <a:xfrm>
            <a:off x="784698" y="713362"/>
            <a:ext cx="2247731" cy="707886"/>
          </a:xfrm>
          <a:prstGeom prst="rect">
            <a:avLst/>
          </a:prstGeom>
          <a:noFill/>
        </p:spPr>
        <p:txBody>
          <a:bodyPr wrap="none" rtlCol="0">
            <a:spAutoFit/>
          </a:bodyPr>
          <a:lstStyle/>
          <a:p>
            <a:r>
              <a:rPr lang="en-US" sz="4000" dirty="0">
                <a:latin typeface="+mj-lt"/>
              </a:rPr>
              <a:t>Definition</a:t>
            </a:r>
          </a:p>
        </p:txBody>
      </p:sp>
      <p:sp>
        <p:nvSpPr>
          <p:cNvPr id="3" name="TextBox 2">
            <a:extLst>
              <a:ext uri="{FF2B5EF4-FFF2-40B4-BE49-F238E27FC236}">
                <a16:creationId xmlns:a16="http://schemas.microsoft.com/office/drawing/2014/main" id="{051305F1-E0F9-3D80-9636-9E08782CEEF5}"/>
              </a:ext>
            </a:extLst>
          </p:cNvPr>
          <p:cNvSpPr txBox="1"/>
          <p:nvPr/>
        </p:nvSpPr>
        <p:spPr>
          <a:xfrm>
            <a:off x="784698" y="1997414"/>
            <a:ext cx="3193695" cy="2062103"/>
          </a:xfrm>
          <a:prstGeom prst="rect">
            <a:avLst/>
          </a:prstGeom>
          <a:noFill/>
        </p:spPr>
        <p:txBody>
          <a:bodyPr wrap="none" rtlCol="0">
            <a:spAutoFit/>
          </a:bodyPr>
          <a:lstStyle/>
          <a:p>
            <a:r>
              <a:rPr lang="en-US" sz="3200" dirty="0"/>
              <a:t>Elderly &gt; 70 years</a:t>
            </a:r>
          </a:p>
          <a:p>
            <a:r>
              <a:rPr lang="en-US" sz="3200" dirty="0"/>
              <a:t>Young old 65 – 75</a:t>
            </a:r>
          </a:p>
          <a:p>
            <a:r>
              <a:rPr lang="en-US" sz="3200" dirty="0"/>
              <a:t>Old 75 – 85</a:t>
            </a:r>
          </a:p>
          <a:p>
            <a:r>
              <a:rPr lang="en-US" sz="3200" dirty="0"/>
              <a:t>Very old &gt; 85</a:t>
            </a:r>
          </a:p>
        </p:txBody>
      </p:sp>
      <p:sp>
        <p:nvSpPr>
          <p:cNvPr id="6" name="Footer Placeholder 5">
            <a:extLst>
              <a:ext uri="{FF2B5EF4-FFF2-40B4-BE49-F238E27FC236}">
                <a16:creationId xmlns:a16="http://schemas.microsoft.com/office/drawing/2014/main" id="{0EA09AA9-45D5-73F6-0691-F60009369EE6}"/>
              </a:ext>
            </a:extLst>
          </p:cNvPr>
          <p:cNvSpPr>
            <a:spLocks noGrp="1"/>
          </p:cNvSpPr>
          <p:nvPr>
            <p:ph type="ftr" sz="quarter" idx="11"/>
          </p:nvPr>
        </p:nvSpPr>
        <p:spPr/>
        <p:txBody>
          <a:bodyPr/>
          <a:lstStyle/>
          <a:p>
            <a:r>
              <a:rPr lang="en-US"/>
              <a:t>TCAHOU November 2025</a:t>
            </a:r>
          </a:p>
        </p:txBody>
      </p:sp>
      <p:pic>
        <p:nvPicPr>
          <p:cNvPr id="4" name="Picture 3">
            <a:extLst>
              <a:ext uri="{FF2B5EF4-FFF2-40B4-BE49-F238E27FC236}">
                <a16:creationId xmlns:a16="http://schemas.microsoft.com/office/drawing/2014/main" id="{324EBC50-9EF3-0945-64F3-22772FC7AA98}"/>
              </a:ext>
            </a:extLst>
          </p:cNvPr>
          <p:cNvPicPr>
            <a:picLocks noChangeAspect="1"/>
          </p:cNvPicPr>
          <p:nvPr/>
        </p:nvPicPr>
        <p:blipFill>
          <a:blip r:embed="rId3"/>
          <a:stretch>
            <a:fillRect/>
          </a:stretch>
        </p:blipFill>
        <p:spPr>
          <a:xfrm>
            <a:off x="5392270" y="920476"/>
            <a:ext cx="5026034" cy="3418442"/>
          </a:xfrm>
          <a:prstGeom prst="rect">
            <a:avLst/>
          </a:prstGeom>
        </p:spPr>
      </p:pic>
    </p:spTree>
    <p:extLst>
      <p:ext uri="{BB962C8B-B14F-4D97-AF65-F5344CB8AC3E}">
        <p14:creationId xmlns:p14="http://schemas.microsoft.com/office/powerpoint/2010/main" val="28023977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B25B76-2C2A-5DB9-19AE-C6ACA05AD669}"/>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A334234C-5341-57D0-072E-989585CEE05C}"/>
              </a:ext>
            </a:extLst>
          </p:cNvPr>
          <p:cNvSpPr>
            <a:spLocks noGrp="1"/>
          </p:cNvSpPr>
          <p:nvPr>
            <p:ph type="ftr" sz="quarter" idx="11"/>
          </p:nvPr>
        </p:nvSpPr>
        <p:spPr/>
        <p:txBody>
          <a:bodyPr/>
          <a:lstStyle/>
          <a:p>
            <a:r>
              <a:rPr lang="en-US"/>
              <a:t>TCAHOU November 2025</a:t>
            </a:r>
          </a:p>
        </p:txBody>
      </p:sp>
      <p:sp>
        <p:nvSpPr>
          <p:cNvPr id="4" name="TextBox 3">
            <a:extLst>
              <a:ext uri="{FF2B5EF4-FFF2-40B4-BE49-F238E27FC236}">
                <a16:creationId xmlns:a16="http://schemas.microsoft.com/office/drawing/2014/main" id="{BCD48BFA-CD27-2598-8EC4-4EC25AD8BB93}"/>
              </a:ext>
            </a:extLst>
          </p:cNvPr>
          <p:cNvSpPr txBox="1"/>
          <p:nvPr/>
        </p:nvSpPr>
        <p:spPr>
          <a:xfrm>
            <a:off x="905435" y="851647"/>
            <a:ext cx="3036409" cy="2554545"/>
          </a:xfrm>
          <a:prstGeom prst="rect">
            <a:avLst/>
          </a:prstGeom>
          <a:noFill/>
        </p:spPr>
        <p:txBody>
          <a:bodyPr wrap="none" rtlCol="0">
            <a:spAutoFit/>
          </a:bodyPr>
          <a:lstStyle/>
          <a:p>
            <a:r>
              <a:rPr lang="en-US" sz="3200" dirty="0"/>
              <a:t>0 – No limitation</a:t>
            </a:r>
          </a:p>
          <a:p>
            <a:r>
              <a:rPr lang="en-US" sz="3200" dirty="0"/>
              <a:t>I – Mild</a:t>
            </a:r>
          </a:p>
          <a:p>
            <a:r>
              <a:rPr lang="en-US" sz="3200" dirty="0"/>
              <a:t>II – Moderate</a:t>
            </a:r>
          </a:p>
          <a:p>
            <a:r>
              <a:rPr lang="en-US" sz="3200" dirty="0"/>
              <a:t>III – Severe</a:t>
            </a:r>
          </a:p>
          <a:p>
            <a:r>
              <a:rPr lang="en-US" sz="3200" dirty="0"/>
              <a:t>IV - Complete</a:t>
            </a:r>
          </a:p>
        </p:txBody>
      </p:sp>
      <p:pic>
        <p:nvPicPr>
          <p:cNvPr id="5" name="Picture 4">
            <a:extLst>
              <a:ext uri="{FF2B5EF4-FFF2-40B4-BE49-F238E27FC236}">
                <a16:creationId xmlns:a16="http://schemas.microsoft.com/office/drawing/2014/main" id="{EA9CC2EE-42A6-E32B-3F09-0D7A4CBBD23F}"/>
              </a:ext>
            </a:extLst>
          </p:cNvPr>
          <p:cNvPicPr>
            <a:picLocks noChangeAspect="1"/>
          </p:cNvPicPr>
          <p:nvPr/>
        </p:nvPicPr>
        <p:blipFill>
          <a:blip r:embed="rId3"/>
          <a:stretch>
            <a:fillRect/>
          </a:stretch>
        </p:blipFill>
        <p:spPr>
          <a:xfrm>
            <a:off x="4366933" y="851647"/>
            <a:ext cx="7277100" cy="4610100"/>
          </a:xfrm>
          <a:prstGeom prst="rect">
            <a:avLst/>
          </a:prstGeom>
        </p:spPr>
      </p:pic>
    </p:spTree>
    <p:extLst>
      <p:ext uri="{BB962C8B-B14F-4D97-AF65-F5344CB8AC3E}">
        <p14:creationId xmlns:p14="http://schemas.microsoft.com/office/powerpoint/2010/main" val="15655331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339609-B479-86CE-D884-16504D529D9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18D68DA-1E33-B296-EDA3-3467F6D1F86F}"/>
              </a:ext>
            </a:extLst>
          </p:cNvPr>
          <p:cNvSpPr txBox="1"/>
          <p:nvPr/>
        </p:nvSpPr>
        <p:spPr>
          <a:xfrm>
            <a:off x="784698" y="713362"/>
            <a:ext cx="6953955" cy="707886"/>
          </a:xfrm>
          <a:prstGeom prst="rect">
            <a:avLst/>
          </a:prstGeom>
          <a:noFill/>
        </p:spPr>
        <p:txBody>
          <a:bodyPr wrap="none" rtlCol="0">
            <a:spAutoFit/>
          </a:bodyPr>
          <a:lstStyle/>
          <a:p>
            <a:r>
              <a:rPr lang="en-US" sz="4000" u="sng" dirty="0">
                <a:latin typeface="+mj-lt"/>
              </a:rPr>
              <a:t>Advanced</a:t>
            </a:r>
            <a:r>
              <a:rPr lang="en-US" sz="4000" dirty="0">
                <a:latin typeface="+mj-lt"/>
              </a:rPr>
              <a:t> activities of daily living</a:t>
            </a:r>
          </a:p>
        </p:txBody>
      </p:sp>
      <p:sp>
        <p:nvSpPr>
          <p:cNvPr id="3" name="TextBox 2">
            <a:extLst>
              <a:ext uri="{FF2B5EF4-FFF2-40B4-BE49-F238E27FC236}">
                <a16:creationId xmlns:a16="http://schemas.microsoft.com/office/drawing/2014/main" id="{DB3EF7FD-6E94-FA1C-C182-04572148DA02}"/>
              </a:ext>
            </a:extLst>
          </p:cNvPr>
          <p:cNvSpPr txBox="1"/>
          <p:nvPr/>
        </p:nvSpPr>
        <p:spPr>
          <a:xfrm>
            <a:off x="784698" y="1997414"/>
            <a:ext cx="3054811" cy="1077218"/>
          </a:xfrm>
          <a:prstGeom prst="rect">
            <a:avLst/>
          </a:prstGeom>
          <a:noFill/>
        </p:spPr>
        <p:txBody>
          <a:bodyPr wrap="none" rtlCol="0">
            <a:spAutoFit/>
          </a:bodyPr>
          <a:lstStyle/>
          <a:p>
            <a:r>
              <a:rPr lang="en-US" sz="3200" dirty="0"/>
              <a:t>Add meaning and</a:t>
            </a:r>
          </a:p>
          <a:p>
            <a:r>
              <a:rPr lang="en-US" sz="3200" dirty="0"/>
              <a:t>richness to life</a:t>
            </a:r>
          </a:p>
        </p:txBody>
      </p:sp>
      <p:sp>
        <p:nvSpPr>
          <p:cNvPr id="6" name="Footer Placeholder 5">
            <a:extLst>
              <a:ext uri="{FF2B5EF4-FFF2-40B4-BE49-F238E27FC236}">
                <a16:creationId xmlns:a16="http://schemas.microsoft.com/office/drawing/2014/main" id="{113B181B-09A8-F448-445D-7A4DE119E882}"/>
              </a:ext>
            </a:extLst>
          </p:cNvPr>
          <p:cNvSpPr>
            <a:spLocks noGrp="1"/>
          </p:cNvSpPr>
          <p:nvPr>
            <p:ph type="ftr" sz="quarter" idx="11"/>
          </p:nvPr>
        </p:nvSpPr>
        <p:spPr/>
        <p:txBody>
          <a:bodyPr/>
          <a:lstStyle/>
          <a:p>
            <a:r>
              <a:rPr lang="en-US"/>
              <a:t>TCAHOU November 2025</a:t>
            </a:r>
          </a:p>
        </p:txBody>
      </p:sp>
      <p:sp>
        <p:nvSpPr>
          <p:cNvPr id="8" name="TextBox 7">
            <a:extLst>
              <a:ext uri="{FF2B5EF4-FFF2-40B4-BE49-F238E27FC236}">
                <a16:creationId xmlns:a16="http://schemas.microsoft.com/office/drawing/2014/main" id="{77F03E1C-79AA-FD0F-F630-A1584E9A775A}"/>
              </a:ext>
            </a:extLst>
          </p:cNvPr>
          <p:cNvSpPr txBox="1"/>
          <p:nvPr/>
        </p:nvSpPr>
        <p:spPr>
          <a:xfrm>
            <a:off x="5560292" y="1997414"/>
            <a:ext cx="6266267" cy="3539430"/>
          </a:xfrm>
          <a:prstGeom prst="rect">
            <a:avLst/>
          </a:prstGeom>
          <a:noFill/>
        </p:spPr>
        <p:txBody>
          <a:bodyPr wrap="none" rtlCol="0">
            <a:spAutoFit/>
          </a:bodyPr>
          <a:lstStyle/>
          <a:p>
            <a:r>
              <a:rPr lang="en-US" sz="3200" dirty="0"/>
              <a:t>Working</a:t>
            </a:r>
          </a:p>
          <a:p>
            <a:r>
              <a:rPr lang="en-US" sz="3200" dirty="0"/>
              <a:t>Active in community</a:t>
            </a:r>
          </a:p>
          <a:p>
            <a:r>
              <a:rPr lang="en-US" sz="3200" dirty="0"/>
              <a:t>Going out to social activities</a:t>
            </a:r>
          </a:p>
          <a:p>
            <a:r>
              <a:rPr lang="en-US" sz="3200" dirty="0"/>
              <a:t>Participating in recreational activities</a:t>
            </a:r>
          </a:p>
          <a:p>
            <a:r>
              <a:rPr lang="en-US" sz="3200" dirty="0"/>
              <a:t>Driving</a:t>
            </a:r>
          </a:p>
          <a:p>
            <a:r>
              <a:rPr lang="en-US" sz="3200" dirty="0"/>
              <a:t>Playing cards</a:t>
            </a:r>
          </a:p>
          <a:p>
            <a:r>
              <a:rPr lang="en-US" sz="3200" dirty="0"/>
              <a:t>Traveling independently </a:t>
            </a:r>
          </a:p>
        </p:txBody>
      </p:sp>
    </p:spTree>
    <p:extLst>
      <p:ext uri="{BB962C8B-B14F-4D97-AF65-F5344CB8AC3E}">
        <p14:creationId xmlns:p14="http://schemas.microsoft.com/office/powerpoint/2010/main" val="20707209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2A57AC-51DA-BA61-CA7C-C31892FCA54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7951A48-01FE-FAB0-698B-8DA5B730F68C}"/>
              </a:ext>
            </a:extLst>
          </p:cNvPr>
          <p:cNvSpPr txBox="1"/>
          <p:nvPr/>
        </p:nvSpPr>
        <p:spPr>
          <a:xfrm>
            <a:off x="784698" y="713362"/>
            <a:ext cx="1002197" cy="707886"/>
          </a:xfrm>
          <a:prstGeom prst="rect">
            <a:avLst/>
          </a:prstGeom>
          <a:noFill/>
        </p:spPr>
        <p:txBody>
          <a:bodyPr wrap="none" rtlCol="0">
            <a:spAutoFit/>
          </a:bodyPr>
          <a:lstStyle/>
          <a:p>
            <a:r>
              <a:rPr lang="en-US" sz="4000" dirty="0">
                <a:latin typeface="+mj-lt"/>
              </a:rPr>
              <a:t>BMI</a:t>
            </a:r>
          </a:p>
        </p:txBody>
      </p:sp>
      <p:sp>
        <p:nvSpPr>
          <p:cNvPr id="6" name="Footer Placeholder 5">
            <a:extLst>
              <a:ext uri="{FF2B5EF4-FFF2-40B4-BE49-F238E27FC236}">
                <a16:creationId xmlns:a16="http://schemas.microsoft.com/office/drawing/2014/main" id="{1311B8FD-F4E9-A615-9032-1608A2248A47}"/>
              </a:ext>
            </a:extLst>
          </p:cNvPr>
          <p:cNvSpPr>
            <a:spLocks noGrp="1"/>
          </p:cNvSpPr>
          <p:nvPr>
            <p:ph type="ftr" sz="quarter" idx="11"/>
          </p:nvPr>
        </p:nvSpPr>
        <p:spPr/>
        <p:txBody>
          <a:bodyPr/>
          <a:lstStyle/>
          <a:p>
            <a:r>
              <a:rPr lang="en-US"/>
              <a:t>TCAHOU November 2025</a:t>
            </a:r>
          </a:p>
        </p:txBody>
      </p:sp>
      <p:pic>
        <p:nvPicPr>
          <p:cNvPr id="5" name="Picture 4">
            <a:extLst>
              <a:ext uri="{FF2B5EF4-FFF2-40B4-BE49-F238E27FC236}">
                <a16:creationId xmlns:a16="http://schemas.microsoft.com/office/drawing/2014/main" id="{FDFC6B94-A662-021F-C481-B87D5F9A021D}"/>
              </a:ext>
            </a:extLst>
          </p:cNvPr>
          <p:cNvPicPr>
            <a:picLocks noChangeAspect="1"/>
          </p:cNvPicPr>
          <p:nvPr/>
        </p:nvPicPr>
        <p:blipFill>
          <a:blip r:embed="rId3"/>
          <a:srcRect l="1153" t="2232" r="1442" b="4006"/>
          <a:stretch>
            <a:fillRect/>
          </a:stretch>
        </p:blipFill>
        <p:spPr>
          <a:xfrm>
            <a:off x="2671482" y="62026"/>
            <a:ext cx="6060141" cy="3012141"/>
          </a:xfrm>
          <a:prstGeom prst="rect">
            <a:avLst/>
          </a:prstGeom>
        </p:spPr>
      </p:pic>
      <p:pic>
        <p:nvPicPr>
          <p:cNvPr id="8" name="Picture 7">
            <a:extLst>
              <a:ext uri="{FF2B5EF4-FFF2-40B4-BE49-F238E27FC236}">
                <a16:creationId xmlns:a16="http://schemas.microsoft.com/office/drawing/2014/main" id="{26C8DB0B-248F-4CA9-0A15-D28AB3C52A9D}"/>
              </a:ext>
            </a:extLst>
          </p:cNvPr>
          <p:cNvPicPr>
            <a:picLocks noChangeAspect="1"/>
          </p:cNvPicPr>
          <p:nvPr/>
        </p:nvPicPr>
        <p:blipFill>
          <a:blip r:embed="rId4"/>
          <a:srcRect l="1437" t="2678" r="1437"/>
          <a:stretch>
            <a:fillRect/>
          </a:stretch>
        </p:blipFill>
        <p:spPr>
          <a:xfrm>
            <a:off x="2671481" y="3140617"/>
            <a:ext cx="6060141" cy="2931460"/>
          </a:xfrm>
          <a:prstGeom prst="rect">
            <a:avLst/>
          </a:prstGeom>
        </p:spPr>
      </p:pic>
      <p:sp>
        <p:nvSpPr>
          <p:cNvPr id="9" name="Rectangle 8">
            <a:extLst>
              <a:ext uri="{FF2B5EF4-FFF2-40B4-BE49-F238E27FC236}">
                <a16:creationId xmlns:a16="http://schemas.microsoft.com/office/drawing/2014/main" id="{C4DF2487-5FD9-BFC6-21B1-1E34EA4F4E7A}"/>
              </a:ext>
            </a:extLst>
          </p:cNvPr>
          <p:cNvSpPr/>
          <p:nvPr/>
        </p:nvSpPr>
        <p:spPr>
          <a:xfrm>
            <a:off x="2671482" y="1309603"/>
            <a:ext cx="6060141" cy="27790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98D93C4-0C78-6AC2-13D1-2284C0F9B964}"/>
              </a:ext>
            </a:extLst>
          </p:cNvPr>
          <p:cNvSpPr/>
          <p:nvPr/>
        </p:nvSpPr>
        <p:spPr>
          <a:xfrm>
            <a:off x="2671482" y="1871409"/>
            <a:ext cx="6060141" cy="17032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172EBA2-82ED-F150-C308-C71BDFBB3B33}"/>
              </a:ext>
            </a:extLst>
          </p:cNvPr>
          <p:cNvSpPr/>
          <p:nvPr/>
        </p:nvSpPr>
        <p:spPr>
          <a:xfrm>
            <a:off x="2671480" y="4318021"/>
            <a:ext cx="6060141" cy="28832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B9BCA68-6243-4FB2-B2B3-489B49BD2118}"/>
              </a:ext>
            </a:extLst>
          </p:cNvPr>
          <p:cNvSpPr/>
          <p:nvPr/>
        </p:nvSpPr>
        <p:spPr>
          <a:xfrm>
            <a:off x="2662515" y="4881661"/>
            <a:ext cx="6060141" cy="13447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0049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2BE64-3567-BE77-CBD1-A82BCAD686E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937F520-1247-9DCB-5956-A355567A17BF}"/>
              </a:ext>
            </a:extLst>
          </p:cNvPr>
          <p:cNvSpPr txBox="1"/>
          <p:nvPr/>
        </p:nvSpPr>
        <p:spPr>
          <a:xfrm>
            <a:off x="784698" y="713362"/>
            <a:ext cx="4870821" cy="707886"/>
          </a:xfrm>
          <a:prstGeom prst="rect">
            <a:avLst/>
          </a:prstGeom>
          <a:noFill/>
        </p:spPr>
        <p:txBody>
          <a:bodyPr wrap="none" rtlCol="0">
            <a:spAutoFit/>
          </a:bodyPr>
          <a:lstStyle/>
          <a:p>
            <a:r>
              <a:rPr lang="en-US" sz="4000" dirty="0">
                <a:latin typeface="+mj-lt"/>
              </a:rPr>
              <a:t>Beware of weight loss!</a:t>
            </a:r>
          </a:p>
        </p:txBody>
      </p:sp>
      <p:sp>
        <p:nvSpPr>
          <p:cNvPr id="3" name="TextBox 2">
            <a:extLst>
              <a:ext uri="{FF2B5EF4-FFF2-40B4-BE49-F238E27FC236}">
                <a16:creationId xmlns:a16="http://schemas.microsoft.com/office/drawing/2014/main" id="{2B0ACA84-F606-B5C7-9573-C7F71430B64D}"/>
              </a:ext>
            </a:extLst>
          </p:cNvPr>
          <p:cNvSpPr txBox="1"/>
          <p:nvPr/>
        </p:nvSpPr>
        <p:spPr>
          <a:xfrm>
            <a:off x="784698" y="1997414"/>
            <a:ext cx="1075936" cy="584775"/>
          </a:xfrm>
          <a:prstGeom prst="rect">
            <a:avLst/>
          </a:prstGeom>
          <a:noFill/>
        </p:spPr>
        <p:txBody>
          <a:bodyPr wrap="none" rtlCol="0">
            <a:spAutoFit/>
          </a:bodyPr>
          <a:lstStyle/>
          <a:p>
            <a:r>
              <a:rPr lang="en-US" sz="3200" dirty="0"/>
              <a:t>Body</a:t>
            </a:r>
          </a:p>
        </p:txBody>
      </p:sp>
      <p:sp>
        <p:nvSpPr>
          <p:cNvPr id="6" name="Footer Placeholder 5">
            <a:extLst>
              <a:ext uri="{FF2B5EF4-FFF2-40B4-BE49-F238E27FC236}">
                <a16:creationId xmlns:a16="http://schemas.microsoft.com/office/drawing/2014/main" id="{4889CC85-4D03-729E-CE5E-70382DB63CA6}"/>
              </a:ext>
            </a:extLst>
          </p:cNvPr>
          <p:cNvSpPr>
            <a:spLocks noGrp="1"/>
          </p:cNvSpPr>
          <p:nvPr>
            <p:ph type="ftr" sz="quarter" idx="11"/>
          </p:nvPr>
        </p:nvSpPr>
        <p:spPr/>
        <p:txBody>
          <a:bodyPr/>
          <a:lstStyle/>
          <a:p>
            <a:r>
              <a:rPr lang="en-US"/>
              <a:t>TCAHOU November 2025</a:t>
            </a:r>
          </a:p>
        </p:txBody>
      </p:sp>
      <p:pic>
        <p:nvPicPr>
          <p:cNvPr id="5" name="Picture 4">
            <a:extLst>
              <a:ext uri="{FF2B5EF4-FFF2-40B4-BE49-F238E27FC236}">
                <a16:creationId xmlns:a16="http://schemas.microsoft.com/office/drawing/2014/main" id="{B853D188-75D9-765E-DA85-79A69C428C8D}"/>
              </a:ext>
            </a:extLst>
          </p:cNvPr>
          <p:cNvPicPr>
            <a:picLocks noChangeAspect="1"/>
          </p:cNvPicPr>
          <p:nvPr/>
        </p:nvPicPr>
        <p:blipFill>
          <a:blip r:embed="rId3"/>
          <a:stretch>
            <a:fillRect/>
          </a:stretch>
        </p:blipFill>
        <p:spPr>
          <a:xfrm>
            <a:off x="0" y="1804838"/>
            <a:ext cx="12192000" cy="3248324"/>
          </a:xfrm>
          <a:prstGeom prst="rect">
            <a:avLst/>
          </a:prstGeom>
        </p:spPr>
      </p:pic>
    </p:spTree>
    <p:extLst>
      <p:ext uri="{BB962C8B-B14F-4D97-AF65-F5344CB8AC3E}">
        <p14:creationId xmlns:p14="http://schemas.microsoft.com/office/powerpoint/2010/main" val="36413440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EB9C7-F22E-2096-A806-42C9DD87986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617E05C-8A4B-5BEE-2735-9C7C3D06008D}"/>
              </a:ext>
            </a:extLst>
          </p:cNvPr>
          <p:cNvSpPr txBox="1"/>
          <p:nvPr/>
        </p:nvSpPr>
        <p:spPr>
          <a:xfrm>
            <a:off x="784698" y="713362"/>
            <a:ext cx="3687869" cy="707886"/>
          </a:xfrm>
          <a:prstGeom prst="rect">
            <a:avLst/>
          </a:prstGeom>
          <a:noFill/>
        </p:spPr>
        <p:txBody>
          <a:bodyPr wrap="none" rtlCol="0">
            <a:spAutoFit/>
          </a:bodyPr>
          <a:lstStyle/>
          <a:p>
            <a:r>
              <a:rPr lang="en-US" sz="4000" dirty="0">
                <a:latin typeface="+mj-lt"/>
              </a:rPr>
              <a:t>Exercise capacity</a:t>
            </a:r>
          </a:p>
        </p:txBody>
      </p:sp>
      <p:sp>
        <p:nvSpPr>
          <p:cNvPr id="6" name="Footer Placeholder 5">
            <a:extLst>
              <a:ext uri="{FF2B5EF4-FFF2-40B4-BE49-F238E27FC236}">
                <a16:creationId xmlns:a16="http://schemas.microsoft.com/office/drawing/2014/main" id="{06183649-FB80-C83D-1301-D29804E0227A}"/>
              </a:ext>
            </a:extLst>
          </p:cNvPr>
          <p:cNvSpPr>
            <a:spLocks noGrp="1"/>
          </p:cNvSpPr>
          <p:nvPr>
            <p:ph type="ftr" sz="quarter" idx="11"/>
          </p:nvPr>
        </p:nvSpPr>
        <p:spPr/>
        <p:txBody>
          <a:bodyPr/>
          <a:lstStyle/>
          <a:p>
            <a:r>
              <a:rPr lang="en-US"/>
              <a:t>TCAHOU November 2025</a:t>
            </a:r>
          </a:p>
        </p:txBody>
      </p:sp>
      <p:pic>
        <p:nvPicPr>
          <p:cNvPr id="7" name="Picture 6">
            <a:extLst>
              <a:ext uri="{FF2B5EF4-FFF2-40B4-BE49-F238E27FC236}">
                <a16:creationId xmlns:a16="http://schemas.microsoft.com/office/drawing/2014/main" id="{72061D73-582D-2A30-5699-2EBF661967A8}"/>
              </a:ext>
            </a:extLst>
          </p:cNvPr>
          <p:cNvPicPr>
            <a:picLocks noChangeAspect="1"/>
          </p:cNvPicPr>
          <p:nvPr/>
        </p:nvPicPr>
        <p:blipFill>
          <a:blip r:embed="rId3"/>
          <a:stretch>
            <a:fillRect/>
          </a:stretch>
        </p:blipFill>
        <p:spPr>
          <a:xfrm>
            <a:off x="2866463" y="1608604"/>
            <a:ext cx="6367183" cy="3714190"/>
          </a:xfrm>
          <a:prstGeom prst="rect">
            <a:avLst/>
          </a:prstGeom>
        </p:spPr>
      </p:pic>
    </p:spTree>
    <p:extLst>
      <p:ext uri="{BB962C8B-B14F-4D97-AF65-F5344CB8AC3E}">
        <p14:creationId xmlns:p14="http://schemas.microsoft.com/office/powerpoint/2010/main" val="25012457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EC0EE-6D58-0306-39D6-A99DEE515F3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683A9E5-1103-7D5D-F1F1-0D5509AEB2CA}"/>
              </a:ext>
            </a:extLst>
          </p:cNvPr>
          <p:cNvSpPr txBox="1"/>
          <p:nvPr/>
        </p:nvSpPr>
        <p:spPr>
          <a:xfrm>
            <a:off x="784698" y="713362"/>
            <a:ext cx="1066318" cy="707886"/>
          </a:xfrm>
          <a:prstGeom prst="rect">
            <a:avLst/>
          </a:prstGeom>
          <a:noFill/>
        </p:spPr>
        <p:txBody>
          <a:bodyPr wrap="none" rtlCol="0">
            <a:spAutoFit/>
          </a:bodyPr>
          <a:lstStyle/>
          <a:p>
            <a:r>
              <a:rPr lang="en-US" sz="4000" dirty="0">
                <a:latin typeface="+mj-lt"/>
              </a:rPr>
              <a:t>Falls</a:t>
            </a:r>
          </a:p>
        </p:txBody>
      </p:sp>
      <p:sp>
        <p:nvSpPr>
          <p:cNvPr id="6" name="Footer Placeholder 5">
            <a:extLst>
              <a:ext uri="{FF2B5EF4-FFF2-40B4-BE49-F238E27FC236}">
                <a16:creationId xmlns:a16="http://schemas.microsoft.com/office/drawing/2014/main" id="{CD49D00C-F0A2-0EBF-C445-03F3759A48A6}"/>
              </a:ext>
            </a:extLst>
          </p:cNvPr>
          <p:cNvSpPr>
            <a:spLocks noGrp="1"/>
          </p:cNvSpPr>
          <p:nvPr>
            <p:ph type="ftr" sz="quarter" idx="11"/>
          </p:nvPr>
        </p:nvSpPr>
        <p:spPr/>
        <p:txBody>
          <a:bodyPr/>
          <a:lstStyle/>
          <a:p>
            <a:r>
              <a:rPr lang="en-US"/>
              <a:t>TCAHOU November 2025</a:t>
            </a:r>
          </a:p>
        </p:txBody>
      </p:sp>
      <p:sp>
        <p:nvSpPr>
          <p:cNvPr id="4" name="TextBox 3">
            <a:extLst>
              <a:ext uri="{FF2B5EF4-FFF2-40B4-BE49-F238E27FC236}">
                <a16:creationId xmlns:a16="http://schemas.microsoft.com/office/drawing/2014/main" id="{250C7861-0CD6-7A54-C383-37F4127B0A25}"/>
              </a:ext>
            </a:extLst>
          </p:cNvPr>
          <p:cNvSpPr txBox="1"/>
          <p:nvPr/>
        </p:nvSpPr>
        <p:spPr>
          <a:xfrm>
            <a:off x="4096871" y="1640541"/>
            <a:ext cx="2838341" cy="2554545"/>
          </a:xfrm>
          <a:prstGeom prst="rect">
            <a:avLst/>
          </a:prstGeom>
          <a:noFill/>
        </p:spPr>
        <p:txBody>
          <a:bodyPr wrap="square" rtlCol="0">
            <a:spAutoFit/>
          </a:bodyPr>
          <a:lstStyle/>
          <a:p>
            <a:r>
              <a:rPr lang="en-US" sz="2000" dirty="0"/>
              <a:t>●Past history of a fall*</a:t>
            </a:r>
          </a:p>
          <a:p>
            <a:r>
              <a:rPr lang="en-US" sz="2000" dirty="0"/>
              <a:t>●Lower-extremity weakness</a:t>
            </a:r>
          </a:p>
          <a:p>
            <a:r>
              <a:rPr lang="en-US" sz="2000" dirty="0"/>
              <a:t>●Age</a:t>
            </a:r>
          </a:p>
          <a:p>
            <a:r>
              <a:rPr lang="en-US" sz="2000" dirty="0"/>
              <a:t>●Female sex</a:t>
            </a:r>
          </a:p>
          <a:p>
            <a:r>
              <a:rPr lang="en-US" sz="2000" dirty="0"/>
              <a:t>●Cognitive impairment</a:t>
            </a:r>
          </a:p>
          <a:p>
            <a:r>
              <a:rPr lang="en-US" sz="2000" dirty="0"/>
              <a:t>●Balance problems</a:t>
            </a:r>
          </a:p>
          <a:p>
            <a:r>
              <a:rPr lang="en-US" sz="2000" dirty="0"/>
              <a:t>●Hearing loss</a:t>
            </a:r>
          </a:p>
        </p:txBody>
      </p:sp>
      <p:sp>
        <p:nvSpPr>
          <p:cNvPr id="5" name="TextBox 4">
            <a:extLst>
              <a:ext uri="{FF2B5EF4-FFF2-40B4-BE49-F238E27FC236}">
                <a16:creationId xmlns:a16="http://schemas.microsoft.com/office/drawing/2014/main" id="{2BED0DB5-A820-B4E4-C81F-3EDA49D91159}"/>
              </a:ext>
            </a:extLst>
          </p:cNvPr>
          <p:cNvSpPr txBox="1"/>
          <p:nvPr/>
        </p:nvSpPr>
        <p:spPr>
          <a:xfrm>
            <a:off x="7912365" y="1640541"/>
            <a:ext cx="2891433" cy="1938992"/>
          </a:xfrm>
          <a:prstGeom prst="rect">
            <a:avLst/>
          </a:prstGeom>
          <a:noFill/>
        </p:spPr>
        <p:txBody>
          <a:bodyPr wrap="none" rtlCol="0">
            <a:spAutoFit/>
          </a:bodyPr>
          <a:lstStyle/>
          <a:p>
            <a:r>
              <a:rPr lang="en-US" sz="2000" dirty="0"/>
              <a:t>●Psychotropic drug use</a:t>
            </a:r>
          </a:p>
          <a:p>
            <a:r>
              <a:rPr lang="en-US" sz="2000" dirty="0"/>
              <a:t>●Arthritis</a:t>
            </a:r>
          </a:p>
          <a:p>
            <a:r>
              <a:rPr lang="en-US" sz="2000" dirty="0"/>
              <a:t>●History of stroke</a:t>
            </a:r>
          </a:p>
          <a:p>
            <a:r>
              <a:rPr lang="en-US" sz="2000" dirty="0"/>
              <a:t>●Orthostatic hypotension</a:t>
            </a:r>
          </a:p>
          <a:p>
            <a:r>
              <a:rPr lang="en-US" sz="2000" dirty="0"/>
              <a:t>●Dizziness</a:t>
            </a:r>
          </a:p>
          <a:p>
            <a:r>
              <a:rPr lang="en-US" sz="2000" dirty="0"/>
              <a:t>●Anemia</a:t>
            </a:r>
          </a:p>
        </p:txBody>
      </p:sp>
      <p:sp>
        <p:nvSpPr>
          <p:cNvPr id="8" name="Rectangle: Rounded Corners 7">
            <a:extLst>
              <a:ext uri="{FF2B5EF4-FFF2-40B4-BE49-F238E27FC236}">
                <a16:creationId xmlns:a16="http://schemas.microsoft.com/office/drawing/2014/main" id="{93DAF0EE-AADD-18D5-94EA-879E153987A5}"/>
              </a:ext>
            </a:extLst>
          </p:cNvPr>
          <p:cNvSpPr/>
          <p:nvPr/>
        </p:nvSpPr>
        <p:spPr>
          <a:xfrm>
            <a:off x="784698" y="1927861"/>
            <a:ext cx="2698376" cy="1364351"/>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t>Falls are the leading cause of injury-related death among adults ages 65 and older</a:t>
            </a:r>
            <a:endParaRPr lang="en-US" dirty="0"/>
          </a:p>
        </p:txBody>
      </p:sp>
    </p:spTree>
    <p:extLst>
      <p:ext uri="{BB962C8B-B14F-4D97-AF65-F5344CB8AC3E}">
        <p14:creationId xmlns:p14="http://schemas.microsoft.com/office/powerpoint/2010/main" val="9454192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13DA0-C23C-5071-0AD2-8C5267D30BD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945D2A7-B247-3328-41A9-9FFB5AD14E77}"/>
              </a:ext>
            </a:extLst>
          </p:cNvPr>
          <p:cNvSpPr txBox="1"/>
          <p:nvPr/>
        </p:nvSpPr>
        <p:spPr>
          <a:xfrm>
            <a:off x="784698" y="713362"/>
            <a:ext cx="1228285" cy="707886"/>
          </a:xfrm>
          <a:prstGeom prst="rect">
            <a:avLst/>
          </a:prstGeom>
          <a:noFill/>
        </p:spPr>
        <p:txBody>
          <a:bodyPr wrap="none" rtlCol="0">
            <a:spAutoFit/>
          </a:bodyPr>
          <a:lstStyle/>
          <a:p>
            <a:r>
              <a:rPr lang="en-US" sz="4000" dirty="0">
                <a:latin typeface="+mj-lt"/>
              </a:rPr>
              <a:t>Tests</a:t>
            </a:r>
          </a:p>
        </p:txBody>
      </p:sp>
      <p:sp>
        <p:nvSpPr>
          <p:cNvPr id="3" name="TextBox 2">
            <a:extLst>
              <a:ext uri="{FF2B5EF4-FFF2-40B4-BE49-F238E27FC236}">
                <a16:creationId xmlns:a16="http://schemas.microsoft.com/office/drawing/2014/main" id="{D5680180-F3E1-E97B-BDAF-BFAA4C89AEC2}"/>
              </a:ext>
            </a:extLst>
          </p:cNvPr>
          <p:cNvSpPr txBox="1"/>
          <p:nvPr/>
        </p:nvSpPr>
        <p:spPr>
          <a:xfrm>
            <a:off x="2012983" y="1803983"/>
            <a:ext cx="2994538" cy="2554545"/>
          </a:xfrm>
          <a:prstGeom prst="rect">
            <a:avLst/>
          </a:prstGeom>
          <a:noFill/>
        </p:spPr>
        <p:txBody>
          <a:bodyPr wrap="none" rtlCol="0">
            <a:spAutoFit/>
          </a:bodyPr>
          <a:lstStyle/>
          <a:p>
            <a:r>
              <a:rPr lang="en-US" sz="3200" dirty="0"/>
              <a:t>Serum albumin</a:t>
            </a:r>
          </a:p>
          <a:p>
            <a:r>
              <a:rPr lang="en-US" sz="3200" dirty="0"/>
              <a:t>Serum creatinine</a:t>
            </a:r>
          </a:p>
          <a:p>
            <a:r>
              <a:rPr lang="en-US" sz="3200" dirty="0"/>
              <a:t>Cholesterol</a:t>
            </a:r>
          </a:p>
          <a:p>
            <a:r>
              <a:rPr lang="en-US" sz="3200" dirty="0"/>
              <a:t>ABI</a:t>
            </a:r>
          </a:p>
          <a:p>
            <a:r>
              <a:rPr lang="en-US" sz="3200" dirty="0"/>
              <a:t>Pulse pressure</a:t>
            </a:r>
          </a:p>
        </p:txBody>
      </p:sp>
      <p:sp>
        <p:nvSpPr>
          <p:cNvPr id="6" name="Footer Placeholder 5">
            <a:extLst>
              <a:ext uri="{FF2B5EF4-FFF2-40B4-BE49-F238E27FC236}">
                <a16:creationId xmlns:a16="http://schemas.microsoft.com/office/drawing/2014/main" id="{19059FF7-93B0-A5DA-C217-E22F0380E9B6}"/>
              </a:ext>
            </a:extLst>
          </p:cNvPr>
          <p:cNvSpPr>
            <a:spLocks noGrp="1"/>
          </p:cNvSpPr>
          <p:nvPr>
            <p:ph type="ftr" sz="quarter" idx="11"/>
          </p:nvPr>
        </p:nvSpPr>
        <p:spPr/>
        <p:txBody>
          <a:bodyPr/>
          <a:lstStyle/>
          <a:p>
            <a:r>
              <a:rPr lang="en-US"/>
              <a:t>TCAHOU November 2025</a:t>
            </a:r>
          </a:p>
        </p:txBody>
      </p:sp>
    </p:spTree>
    <p:extLst>
      <p:ext uri="{BB962C8B-B14F-4D97-AF65-F5344CB8AC3E}">
        <p14:creationId xmlns:p14="http://schemas.microsoft.com/office/powerpoint/2010/main" val="5129202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FF9C2-930B-DACE-09B4-42300FB9D03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6F62152-3F9A-C060-4600-DBD4D1860C53}"/>
              </a:ext>
            </a:extLst>
          </p:cNvPr>
          <p:cNvSpPr txBox="1"/>
          <p:nvPr/>
        </p:nvSpPr>
        <p:spPr>
          <a:xfrm>
            <a:off x="784698" y="713362"/>
            <a:ext cx="3273653" cy="707886"/>
          </a:xfrm>
          <a:prstGeom prst="rect">
            <a:avLst/>
          </a:prstGeom>
          <a:noFill/>
        </p:spPr>
        <p:txBody>
          <a:bodyPr wrap="none" rtlCol="0">
            <a:spAutoFit/>
          </a:bodyPr>
          <a:lstStyle/>
          <a:p>
            <a:r>
              <a:rPr lang="en-US" sz="4000" dirty="0">
                <a:latin typeface="+mj-lt"/>
              </a:rPr>
              <a:t>Serum albumin</a:t>
            </a:r>
          </a:p>
        </p:txBody>
      </p:sp>
      <p:sp>
        <p:nvSpPr>
          <p:cNvPr id="3" name="TextBox 2">
            <a:extLst>
              <a:ext uri="{FF2B5EF4-FFF2-40B4-BE49-F238E27FC236}">
                <a16:creationId xmlns:a16="http://schemas.microsoft.com/office/drawing/2014/main" id="{4345A857-D693-9C45-E07D-0767F1D36C35}"/>
              </a:ext>
            </a:extLst>
          </p:cNvPr>
          <p:cNvSpPr txBox="1"/>
          <p:nvPr/>
        </p:nvSpPr>
        <p:spPr>
          <a:xfrm>
            <a:off x="784698" y="1997414"/>
            <a:ext cx="1928733" cy="2062103"/>
          </a:xfrm>
          <a:prstGeom prst="rect">
            <a:avLst/>
          </a:prstGeom>
          <a:noFill/>
        </p:spPr>
        <p:txBody>
          <a:bodyPr wrap="none" rtlCol="0">
            <a:spAutoFit/>
          </a:bodyPr>
          <a:lstStyle/>
          <a:p>
            <a:r>
              <a:rPr lang="en-US" sz="3200" dirty="0"/>
              <a:t>CRL study</a:t>
            </a:r>
          </a:p>
          <a:p>
            <a:r>
              <a:rPr lang="en-US" sz="3200" dirty="0"/>
              <a:t>on life </a:t>
            </a:r>
          </a:p>
          <a:p>
            <a:r>
              <a:rPr lang="en-US" sz="3200" dirty="0"/>
              <a:t>insurance</a:t>
            </a:r>
          </a:p>
          <a:p>
            <a:r>
              <a:rPr lang="en-US" sz="3200" dirty="0"/>
              <a:t>applicants</a:t>
            </a:r>
          </a:p>
        </p:txBody>
      </p:sp>
      <p:sp>
        <p:nvSpPr>
          <p:cNvPr id="6" name="Footer Placeholder 5">
            <a:extLst>
              <a:ext uri="{FF2B5EF4-FFF2-40B4-BE49-F238E27FC236}">
                <a16:creationId xmlns:a16="http://schemas.microsoft.com/office/drawing/2014/main" id="{E90FD9A5-1314-2F37-B346-F42DD5CB981E}"/>
              </a:ext>
            </a:extLst>
          </p:cNvPr>
          <p:cNvSpPr>
            <a:spLocks noGrp="1"/>
          </p:cNvSpPr>
          <p:nvPr>
            <p:ph type="ftr" sz="quarter" idx="11"/>
          </p:nvPr>
        </p:nvSpPr>
        <p:spPr/>
        <p:txBody>
          <a:bodyPr/>
          <a:lstStyle/>
          <a:p>
            <a:r>
              <a:rPr lang="en-US"/>
              <a:t>TCAHOU November 2025</a:t>
            </a:r>
          </a:p>
        </p:txBody>
      </p:sp>
      <p:pic>
        <p:nvPicPr>
          <p:cNvPr id="5" name="Picture 4">
            <a:extLst>
              <a:ext uri="{FF2B5EF4-FFF2-40B4-BE49-F238E27FC236}">
                <a16:creationId xmlns:a16="http://schemas.microsoft.com/office/drawing/2014/main" id="{8BD575EE-0EF5-D4EE-E24A-8723BE212937}"/>
              </a:ext>
            </a:extLst>
          </p:cNvPr>
          <p:cNvPicPr>
            <a:picLocks noChangeAspect="1"/>
          </p:cNvPicPr>
          <p:nvPr/>
        </p:nvPicPr>
        <p:blipFill>
          <a:blip r:embed="rId3"/>
          <a:stretch>
            <a:fillRect/>
          </a:stretch>
        </p:blipFill>
        <p:spPr>
          <a:xfrm>
            <a:off x="2868576" y="1373669"/>
            <a:ext cx="6901334" cy="4292582"/>
          </a:xfrm>
          <a:prstGeom prst="rect">
            <a:avLst/>
          </a:prstGeom>
        </p:spPr>
      </p:pic>
      <p:pic>
        <p:nvPicPr>
          <p:cNvPr id="10" name="Picture 9">
            <a:extLst>
              <a:ext uri="{FF2B5EF4-FFF2-40B4-BE49-F238E27FC236}">
                <a16:creationId xmlns:a16="http://schemas.microsoft.com/office/drawing/2014/main" id="{A285CD7C-C049-972D-4F3B-72CDEBDA67AF}"/>
              </a:ext>
            </a:extLst>
          </p:cNvPr>
          <p:cNvPicPr>
            <a:picLocks noChangeAspect="1"/>
          </p:cNvPicPr>
          <p:nvPr/>
        </p:nvPicPr>
        <p:blipFill>
          <a:blip r:embed="rId4"/>
          <a:stretch>
            <a:fillRect/>
          </a:stretch>
        </p:blipFill>
        <p:spPr>
          <a:xfrm rot="18572273">
            <a:off x="6354041" y="3648948"/>
            <a:ext cx="161364" cy="535999"/>
          </a:xfrm>
          <a:prstGeom prst="rect">
            <a:avLst/>
          </a:prstGeom>
        </p:spPr>
      </p:pic>
      <p:sp>
        <p:nvSpPr>
          <p:cNvPr id="14" name="Oval 13">
            <a:extLst>
              <a:ext uri="{FF2B5EF4-FFF2-40B4-BE49-F238E27FC236}">
                <a16:creationId xmlns:a16="http://schemas.microsoft.com/office/drawing/2014/main" id="{3AD17F4A-E8D0-A7CC-7E30-A56644FE32C0}"/>
              </a:ext>
            </a:extLst>
          </p:cNvPr>
          <p:cNvSpPr/>
          <p:nvPr/>
        </p:nvSpPr>
        <p:spPr>
          <a:xfrm>
            <a:off x="5056095" y="2169459"/>
            <a:ext cx="1120586" cy="350154"/>
          </a:xfrm>
          <a:prstGeom prst="ellipse">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75000"/>
                  </a:schemeClr>
                </a:solidFill>
              </a:rPr>
              <a:t>&lt; 3.95</a:t>
            </a:r>
          </a:p>
        </p:txBody>
      </p:sp>
      <p:sp>
        <p:nvSpPr>
          <p:cNvPr id="17" name="Oval 16">
            <a:extLst>
              <a:ext uri="{FF2B5EF4-FFF2-40B4-BE49-F238E27FC236}">
                <a16:creationId xmlns:a16="http://schemas.microsoft.com/office/drawing/2014/main" id="{C7FF9DE5-BA97-2DD8-950B-76F0AC8570FD}"/>
              </a:ext>
            </a:extLst>
          </p:cNvPr>
          <p:cNvSpPr/>
          <p:nvPr/>
        </p:nvSpPr>
        <p:spPr>
          <a:xfrm>
            <a:off x="5198658" y="3488551"/>
            <a:ext cx="1120585" cy="350154"/>
          </a:xfrm>
          <a:prstGeom prst="ellipse">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75000"/>
                  </a:schemeClr>
                </a:solidFill>
              </a:rPr>
              <a:t>&lt; 3.80</a:t>
            </a:r>
          </a:p>
        </p:txBody>
      </p:sp>
      <p:pic>
        <p:nvPicPr>
          <p:cNvPr id="20" name="Picture 19">
            <a:extLst>
              <a:ext uri="{FF2B5EF4-FFF2-40B4-BE49-F238E27FC236}">
                <a16:creationId xmlns:a16="http://schemas.microsoft.com/office/drawing/2014/main" id="{3623B549-E120-C6E3-6E21-020608164208}"/>
              </a:ext>
            </a:extLst>
          </p:cNvPr>
          <p:cNvPicPr>
            <a:picLocks noChangeAspect="1"/>
          </p:cNvPicPr>
          <p:nvPr/>
        </p:nvPicPr>
        <p:blipFill>
          <a:blip r:embed="rId5"/>
          <a:stretch>
            <a:fillRect/>
          </a:stretch>
        </p:blipFill>
        <p:spPr>
          <a:xfrm>
            <a:off x="6060141" y="2349584"/>
            <a:ext cx="518205" cy="469433"/>
          </a:xfrm>
          <a:prstGeom prst="rect">
            <a:avLst/>
          </a:prstGeom>
        </p:spPr>
      </p:pic>
      <p:sp>
        <p:nvSpPr>
          <p:cNvPr id="21" name="Oval 20">
            <a:extLst>
              <a:ext uri="{FF2B5EF4-FFF2-40B4-BE49-F238E27FC236}">
                <a16:creationId xmlns:a16="http://schemas.microsoft.com/office/drawing/2014/main" id="{D006AD1B-5168-618B-92C4-829374AF1608}"/>
              </a:ext>
            </a:extLst>
          </p:cNvPr>
          <p:cNvSpPr/>
          <p:nvPr/>
        </p:nvSpPr>
        <p:spPr>
          <a:xfrm>
            <a:off x="7449671" y="4840941"/>
            <a:ext cx="708211" cy="64339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a:extLst>
              <a:ext uri="{FF2B5EF4-FFF2-40B4-BE49-F238E27FC236}">
                <a16:creationId xmlns:a16="http://schemas.microsoft.com/office/drawing/2014/main" id="{CEABB11D-9C30-3129-D09D-7546B0B97008}"/>
              </a:ext>
            </a:extLst>
          </p:cNvPr>
          <p:cNvCxnSpPr>
            <a:cxnSpLocks/>
          </p:cNvCxnSpPr>
          <p:nvPr/>
        </p:nvCxnSpPr>
        <p:spPr>
          <a:xfrm flipH="1">
            <a:off x="8045822" y="4649370"/>
            <a:ext cx="605119" cy="2976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2EAAFC15-B20C-F874-B701-EE85C75940C7}"/>
              </a:ext>
            </a:extLst>
          </p:cNvPr>
          <p:cNvSpPr/>
          <p:nvPr/>
        </p:nvSpPr>
        <p:spPr>
          <a:xfrm>
            <a:off x="8650940" y="4322490"/>
            <a:ext cx="1043739" cy="518451"/>
          </a:xfrm>
          <a:prstGeom prst="ellipse">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solidFill>
              </a:rPr>
              <a:t>&lt; 3.5</a:t>
            </a:r>
          </a:p>
        </p:txBody>
      </p:sp>
    </p:spTree>
    <p:extLst>
      <p:ext uri="{BB962C8B-B14F-4D97-AF65-F5344CB8AC3E}">
        <p14:creationId xmlns:p14="http://schemas.microsoft.com/office/powerpoint/2010/main" val="27653475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5C3A4-C0ED-2F0D-4862-F25FE4F37DB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196207F-4BE7-CB6B-A09D-D2464C4A5F8A}"/>
              </a:ext>
            </a:extLst>
          </p:cNvPr>
          <p:cNvSpPr txBox="1"/>
          <p:nvPr/>
        </p:nvSpPr>
        <p:spPr>
          <a:xfrm>
            <a:off x="784698" y="713362"/>
            <a:ext cx="3701013" cy="707886"/>
          </a:xfrm>
          <a:prstGeom prst="rect">
            <a:avLst/>
          </a:prstGeom>
          <a:noFill/>
        </p:spPr>
        <p:txBody>
          <a:bodyPr wrap="none" rtlCol="0">
            <a:spAutoFit/>
          </a:bodyPr>
          <a:lstStyle/>
          <a:p>
            <a:r>
              <a:rPr lang="en-US" sz="4000" dirty="0">
                <a:latin typeface="+mj-lt"/>
              </a:rPr>
              <a:t>Serum creatinine</a:t>
            </a:r>
          </a:p>
        </p:txBody>
      </p:sp>
      <p:sp>
        <p:nvSpPr>
          <p:cNvPr id="3" name="TextBox 2">
            <a:extLst>
              <a:ext uri="{FF2B5EF4-FFF2-40B4-BE49-F238E27FC236}">
                <a16:creationId xmlns:a16="http://schemas.microsoft.com/office/drawing/2014/main" id="{651C0178-8004-1B67-073E-9AA01A75FC66}"/>
              </a:ext>
            </a:extLst>
          </p:cNvPr>
          <p:cNvSpPr txBox="1"/>
          <p:nvPr/>
        </p:nvSpPr>
        <p:spPr>
          <a:xfrm>
            <a:off x="784698" y="1997414"/>
            <a:ext cx="3052196" cy="3539430"/>
          </a:xfrm>
          <a:prstGeom prst="rect">
            <a:avLst/>
          </a:prstGeom>
          <a:noFill/>
        </p:spPr>
        <p:txBody>
          <a:bodyPr wrap="square" rtlCol="0">
            <a:spAutoFit/>
          </a:bodyPr>
          <a:lstStyle/>
          <a:p>
            <a:r>
              <a:rPr lang="en-US" sz="3200" dirty="0"/>
              <a:t>Used to calculate 	GFR, renal 	function</a:t>
            </a:r>
          </a:p>
          <a:p>
            <a:r>
              <a:rPr lang="en-US" sz="3200" dirty="0"/>
              <a:t>May be 	inaccurate due 	to lower 	muscle mass</a:t>
            </a:r>
          </a:p>
        </p:txBody>
      </p:sp>
      <p:sp>
        <p:nvSpPr>
          <p:cNvPr id="6" name="Footer Placeholder 5">
            <a:extLst>
              <a:ext uri="{FF2B5EF4-FFF2-40B4-BE49-F238E27FC236}">
                <a16:creationId xmlns:a16="http://schemas.microsoft.com/office/drawing/2014/main" id="{4B5EC76A-84EE-F164-214A-B3E5A1F16A2F}"/>
              </a:ext>
            </a:extLst>
          </p:cNvPr>
          <p:cNvSpPr>
            <a:spLocks noGrp="1"/>
          </p:cNvSpPr>
          <p:nvPr>
            <p:ph type="ftr" sz="quarter" idx="11"/>
          </p:nvPr>
        </p:nvSpPr>
        <p:spPr/>
        <p:txBody>
          <a:bodyPr/>
          <a:lstStyle/>
          <a:p>
            <a:r>
              <a:rPr lang="en-US"/>
              <a:t>TCAHOU November 2025</a:t>
            </a:r>
          </a:p>
        </p:txBody>
      </p:sp>
      <p:pic>
        <p:nvPicPr>
          <p:cNvPr id="5" name="Picture 4">
            <a:extLst>
              <a:ext uri="{FF2B5EF4-FFF2-40B4-BE49-F238E27FC236}">
                <a16:creationId xmlns:a16="http://schemas.microsoft.com/office/drawing/2014/main" id="{88BF0D7D-6B57-B953-606C-F4949292E7F1}"/>
              </a:ext>
            </a:extLst>
          </p:cNvPr>
          <p:cNvPicPr>
            <a:picLocks noChangeAspect="1"/>
          </p:cNvPicPr>
          <p:nvPr/>
        </p:nvPicPr>
        <p:blipFill>
          <a:blip r:embed="rId3"/>
          <a:stretch>
            <a:fillRect/>
          </a:stretch>
        </p:blipFill>
        <p:spPr>
          <a:xfrm>
            <a:off x="4664636" y="359604"/>
            <a:ext cx="6742760" cy="5511262"/>
          </a:xfrm>
          <a:prstGeom prst="rect">
            <a:avLst/>
          </a:prstGeom>
        </p:spPr>
      </p:pic>
    </p:spTree>
    <p:extLst>
      <p:ext uri="{BB962C8B-B14F-4D97-AF65-F5344CB8AC3E}">
        <p14:creationId xmlns:p14="http://schemas.microsoft.com/office/powerpoint/2010/main" val="7881639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059D4-F81C-FC96-1B9A-86EF6EB726E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0ABA28D-41E3-E891-BCE2-7C5753671A4F}"/>
              </a:ext>
            </a:extLst>
          </p:cNvPr>
          <p:cNvSpPr txBox="1"/>
          <p:nvPr/>
        </p:nvSpPr>
        <p:spPr>
          <a:xfrm>
            <a:off x="784698" y="713362"/>
            <a:ext cx="2646943" cy="707886"/>
          </a:xfrm>
          <a:prstGeom prst="rect">
            <a:avLst/>
          </a:prstGeom>
          <a:noFill/>
        </p:spPr>
        <p:txBody>
          <a:bodyPr wrap="none" rtlCol="0">
            <a:spAutoFit/>
          </a:bodyPr>
          <a:lstStyle/>
          <a:p>
            <a:r>
              <a:rPr lang="en-US" sz="4000" dirty="0">
                <a:latin typeface="+mj-lt"/>
              </a:rPr>
              <a:t>Cholesterol</a:t>
            </a:r>
          </a:p>
        </p:txBody>
      </p:sp>
      <p:sp>
        <p:nvSpPr>
          <p:cNvPr id="6" name="Footer Placeholder 5">
            <a:extLst>
              <a:ext uri="{FF2B5EF4-FFF2-40B4-BE49-F238E27FC236}">
                <a16:creationId xmlns:a16="http://schemas.microsoft.com/office/drawing/2014/main" id="{3577F85E-28FF-05F7-CDF0-EF61F5D6B609}"/>
              </a:ext>
            </a:extLst>
          </p:cNvPr>
          <p:cNvSpPr>
            <a:spLocks noGrp="1"/>
          </p:cNvSpPr>
          <p:nvPr>
            <p:ph type="ftr" sz="quarter" idx="11"/>
          </p:nvPr>
        </p:nvSpPr>
        <p:spPr/>
        <p:txBody>
          <a:bodyPr/>
          <a:lstStyle/>
          <a:p>
            <a:r>
              <a:rPr lang="en-US"/>
              <a:t>TCAHOU November 2025</a:t>
            </a:r>
          </a:p>
        </p:txBody>
      </p:sp>
      <p:pic>
        <p:nvPicPr>
          <p:cNvPr id="5" name="Picture 4">
            <a:extLst>
              <a:ext uri="{FF2B5EF4-FFF2-40B4-BE49-F238E27FC236}">
                <a16:creationId xmlns:a16="http://schemas.microsoft.com/office/drawing/2014/main" id="{FD00DEB8-FD9F-A0C2-1AA3-5BBFF0AAAA81}"/>
              </a:ext>
            </a:extLst>
          </p:cNvPr>
          <p:cNvPicPr>
            <a:picLocks noChangeAspect="1"/>
          </p:cNvPicPr>
          <p:nvPr/>
        </p:nvPicPr>
        <p:blipFill>
          <a:blip r:embed="rId3"/>
          <a:srcRect l="1652" t="64" r="3383"/>
          <a:stretch>
            <a:fillRect/>
          </a:stretch>
        </p:blipFill>
        <p:spPr>
          <a:xfrm>
            <a:off x="1111623" y="1421248"/>
            <a:ext cx="10668001" cy="4393341"/>
          </a:xfrm>
          <a:prstGeom prst="rect">
            <a:avLst/>
          </a:prstGeom>
        </p:spPr>
      </p:pic>
    </p:spTree>
    <p:extLst>
      <p:ext uri="{BB962C8B-B14F-4D97-AF65-F5344CB8AC3E}">
        <p14:creationId xmlns:p14="http://schemas.microsoft.com/office/powerpoint/2010/main" val="1831783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79491-52DE-D0D1-93DE-8C2139044F1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AB5B310-5653-14FC-1951-515CFED44E3F}"/>
              </a:ext>
            </a:extLst>
          </p:cNvPr>
          <p:cNvSpPr txBox="1"/>
          <p:nvPr/>
        </p:nvSpPr>
        <p:spPr>
          <a:xfrm>
            <a:off x="784698" y="713362"/>
            <a:ext cx="5230984" cy="707886"/>
          </a:xfrm>
          <a:prstGeom prst="rect">
            <a:avLst/>
          </a:prstGeom>
          <a:noFill/>
        </p:spPr>
        <p:txBody>
          <a:bodyPr wrap="none" rtlCol="0">
            <a:spAutoFit/>
          </a:bodyPr>
          <a:lstStyle/>
          <a:p>
            <a:r>
              <a:rPr lang="en-US" sz="4000" dirty="0">
                <a:latin typeface="+mj-lt"/>
              </a:rPr>
              <a:t>Natural process of aging</a:t>
            </a:r>
          </a:p>
        </p:txBody>
      </p:sp>
      <p:sp>
        <p:nvSpPr>
          <p:cNvPr id="3" name="TextBox 2">
            <a:extLst>
              <a:ext uri="{FF2B5EF4-FFF2-40B4-BE49-F238E27FC236}">
                <a16:creationId xmlns:a16="http://schemas.microsoft.com/office/drawing/2014/main" id="{B55DD572-9759-1AA6-9130-357A5F22BE01}"/>
              </a:ext>
            </a:extLst>
          </p:cNvPr>
          <p:cNvSpPr txBox="1"/>
          <p:nvPr/>
        </p:nvSpPr>
        <p:spPr>
          <a:xfrm>
            <a:off x="784698" y="1997414"/>
            <a:ext cx="4490332" cy="2062103"/>
          </a:xfrm>
          <a:prstGeom prst="rect">
            <a:avLst/>
          </a:prstGeom>
          <a:noFill/>
        </p:spPr>
        <p:txBody>
          <a:bodyPr wrap="none" rtlCol="0">
            <a:spAutoFit/>
          </a:bodyPr>
          <a:lstStyle/>
          <a:p>
            <a:r>
              <a:rPr lang="en-US" sz="3200" dirty="0"/>
              <a:t>Loss of organ reserve</a:t>
            </a:r>
          </a:p>
          <a:p>
            <a:r>
              <a:rPr lang="en-US" sz="3200" dirty="0"/>
              <a:t>Sarcopenia</a:t>
            </a:r>
          </a:p>
          <a:p>
            <a:r>
              <a:rPr lang="en-US" sz="3200" dirty="0"/>
              <a:t>Diastolic dysfunction</a:t>
            </a:r>
          </a:p>
          <a:p>
            <a:r>
              <a:rPr lang="en-US" sz="3200" dirty="0"/>
              <a:t>Normal abnormal findings</a:t>
            </a:r>
          </a:p>
        </p:txBody>
      </p:sp>
      <p:sp>
        <p:nvSpPr>
          <p:cNvPr id="6" name="Footer Placeholder 5">
            <a:extLst>
              <a:ext uri="{FF2B5EF4-FFF2-40B4-BE49-F238E27FC236}">
                <a16:creationId xmlns:a16="http://schemas.microsoft.com/office/drawing/2014/main" id="{A0962A0D-F34C-44B1-537A-D75001299653}"/>
              </a:ext>
            </a:extLst>
          </p:cNvPr>
          <p:cNvSpPr>
            <a:spLocks noGrp="1"/>
          </p:cNvSpPr>
          <p:nvPr>
            <p:ph type="ftr" sz="quarter" idx="11"/>
          </p:nvPr>
        </p:nvSpPr>
        <p:spPr/>
        <p:txBody>
          <a:bodyPr/>
          <a:lstStyle/>
          <a:p>
            <a:r>
              <a:rPr lang="en-US"/>
              <a:t>TCAHOU November 2025</a:t>
            </a:r>
          </a:p>
        </p:txBody>
      </p:sp>
    </p:spTree>
    <p:extLst>
      <p:ext uri="{BB962C8B-B14F-4D97-AF65-F5344CB8AC3E}">
        <p14:creationId xmlns:p14="http://schemas.microsoft.com/office/powerpoint/2010/main" val="30467115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32AFC2-1344-78C9-4C0D-18170980A83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40F244F-52F5-B407-04FD-38F663FAE1D2}"/>
              </a:ext>
            </a:extLst>
          </p:cNvPr>
          <p:cNvSpPr txBox="1"/>
          <p:nvPr/>
        </p:nvSpPr>
        <p:spPr>
          <a:xfrm>
            <a:off x="784698" y="713362"/>
            <a:ext cx="5686172" cy="707886"/>
          </a:xfrm>
          <a:prstGeom prst="rect">
            <a:avLst/>
          </a:prstGeom>
          <a:noFill/>
        </p:spPr>
        <p:txBody>
          <a:bodyPr wrap="none" rtlCol="0">
            <a:spAutoFit/>
          </a:bodyPr>
          <a:lstStyle/>
          <a:p>
            <a:r>
              <a:rPr lang="en-US" sz="4000" dirty="0">
                <a:latin typeface="+mj-lt"/>
              </a:rPr>
              <a:t>Ankle-Brachial Index (ABI)</a:t>
            </a:r>
          </a:p>
        </p:txBody>
      </p:sp>
      <p:sp>
        <p:nvSpPr>
          <p:cNvPr id="6" name="Footer Placeholder 5">
            <a:extLst>
              <a:ext uri="{FF2B5EF4-FFF2-40B4-BE49-F238E27FC236}">
                <a16:creationId xmlns:a16="http://schemas.microsoft.com/office/drawing/2014/main" id="{B9277B13-D6F1-DE5E-5AEC-E04D46753FD2}"/>
              </a:ext>
            </a:extLst>
          </p:cNvPr>
          <p:cNvSpPr>
            <a:spLocks noGrp="1"/>
          </p:cNvSpPr>
          <p:nvPr>
            <p:ph type="ftr" sz="quarter" idx="11"/>
          </p:nvPr>
        </p:nvSpPr>
        <p:spPr/>
        <p:txBody>
          <a:bodyPr/>
          <a:lstStyle/>
          <a:p>
            <a:r>
              <a:rPr lang="en-US"/>
              <a:t>TCAHOU November 2025</a:t>
            </a:r>
          </a:p>
        </p:txBody>
      </p:sp>
      <p:pic>
        <p:nvPicPr>
          <p:cNvPr id="4" name="Picture 3">
            <a:extLst>
              <a:ext uri="{FF2B5EF4-FFF2-40B4-BE49-F238E27FC236}">
                <a16:creationId xmlns:a16="http://schemas.microsoft.com/office/drawing/2014/main" id="{4639B6B3-5B8B-EAEE-0BB3-20A9B617FB4A}"/>
              </a:ext>
            </a:extLst>
          </p:cNvPr>
          <p:cNvPicPr>
            <a:picLocks noChangeAspect="1"/>
          </p:cNvPicPr>
          <p:nvPr/>
        </p:nvPicPr>
        <p:blipFill>
          <a:blip r:embed="rId3"/>
          <a:srcRect l="346" t="12889" r="-317" b="12553"/>
          <a:stretch>
            <a:fillRect/>
          </a:stretch>
        </p:blipFill>
        <p:spPr>
          <a:xfrm>
            <a:off x="3406588" y="1703294"/>
            <a:ext cx="7754471" cy="3845859"/>
          </a:xfrm>
          <a:prstGeom prst="rect">
            <a:avLst/>
          </a:prstGeom>
        </p:spPr>
      </p:pic>
      <p:sp>
        <p:nvSpPr>
          <p:cNvPr id="5" name="Oval 4">
            <a:extLst>
              <a:ext uri="{FF2B5EF4-FFF2-40B4-BE49-F238E27FC236}">
                <a16:creationId xmlns:a16="http://schemas.microsoft.com/office/drawing/2014/main" id="{3573DF02-EAF2-B468-0BD0-EFE5BCAA67BB}"/>
              </a:ext>
            </a:extLst>
          </p:cNvPr>
          <p:cNvSpPr/>
          <p:nvPr/>
        </p:nvSpPr>
        <p:spPr>
          <a:xfrm>
            <a:off x="248143" y="2462246"/>
            <a:ext cx="3158445" cy="2692460"/>
          </a:xfrm>
          <a:prstGeom prst="ellipse">
            <a:avLst/>
          </a:prstGeom>
          <a:solidFill>
            <a:srgbClr val="00B0F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accent5">
                    <a:lumMod val="75000"/>
                  </a:schemeClr>
                </a:solidFill>
              </a:rPr>
              <a:t>  </a:t>
            </a:r>
          </a:p>
          <a:p>
            <a:r>
              <a:rPr lang="en-US" sz="2400" dirty="0">
                <a:solidFill>
                  <a:schemeClr val="accent5">
                    <a:lumMod val="75000"/>
                  </a:schemeClr>
                </a:solidFill>
              </a:rPr>
              <a:t>            ankle</a:t>
            </a:r>
          </a:p>
          <a:p>
            <a:r>
              <a:rPr lang="en-US" sz="2400" dirty="0">
                <a:solidFill>
                  <a:schemeClr val="accent5">
                    <a:lumMod val="75000"/>
                  </a:schemeClr>
                </a:solidFill>
              </a:rPr>
              <a:t>SBP =                  	      brachial</a:t>
            </a:r>
          </a:p>
          <a:p>
            <a:endParaRPr lang="en-US" sz="2400" dirty="0">
              <a:solidFill>
                <a:schemeClr val="accent5">
                  <a:lumMod val="75000"/>
                </a:schemeClr>
              </a:solidFill>
            </a:endParaRPr>
          </a:p>
          <a:p>
            <a:r>
              <a:rPr lang="en-US" sz="2400" dirty="0">
                <a:solidFill>
                  <a:schemeClr val="accent5">
                    <a:lumMod val="75000"/>
                  </a:schemeClr>
                </a:solidFill>
              </a:rPr>
              <a:t>      Normal </a:t>
            </a:r>
          </a:p>
          <a:p>
            <a:r>
              <a:rPr lang="en-US" sz="2400" dirty="0">
                <a:solidFill>
                  <a:schemeClr val="accent5">
                    <a:lumMod val="75000"/>
                  </a:schemeClr>
                </a:solidFill>
              </a:rPr>
              <a:t>      0.9 – 1.3</a:t>
            </a:r>
          </a:p>
        </p:txBody>
      </p:sp>
      <p:cxnSp>
        <p:nvCxnSpPr>
          <p:cNvPr id="7" name="Straight Connector 6">
            <a:extLst>
              <a:ext uri="{FF2B5EF4-FFF2-40B4-BE49-F238E27FC236}">
                <a16:creationId xmlns:a16="http://schemas.microsoft.com/office/drawing/2014/main" id="{A83F3E22-8DCB-1CFC-137A-062ACE218940}"/>
              </a:ext>
            </a:extLst>
          </p:cNvPr>
          <p:cNvCxnSpPr/>
          <p:nvPr/>
        </p:nvCxnSpPr>
        <p:spPr>
          <a:xfrm>
            <a:off x="1670304" y="3429000"/>
            <a:ext cx="104851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08216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7692A-105E-D6E0-CAA9-E0D0E4AED3B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1331423-EDB6-017E-B809-513E362E308F}"/>
              </a:ext>
            </a:extLst>
          </p:cNvPr>
          <p:cNvSpPr txBox="1"/>
          <p:nvPr/>
        </p:nvSpPr>
        <p:spPr>
          <a:xfrm>
            <a:off x="784698" y="713362"/>
            <a:ext cx="942887" cy="707886"/>
          </a:xfrm>
          <a:prstGeom prst="rect">
            <a:avLst/>
          </a:prstGeom>
          <a:noFill/>
        </p:spPr>
        <p:txBody>
          <a:bodyPr wrap="none" rtlCol="0">
            <a:spAutoFit/>
          </a:bodyPr>
          <a:lstStyle/>
          <a:p>
            <a:r>
              <a:rPr lang="en-US" sz="4000" dirty="0">
                <a:latin typeface="+mj-lt"/>
              </a:rPr>
              <a:t>ABI</a:t>
            </a:r>
          </a:p>
        </p:txBody>
      </p:sp>
      <p:sp>
        <p:nvSpPr>
          <p:cNvPr id="3" name="TextBox 2">
            <a:extLst>
              <a:ext uri="{FF2B5EF4-FFF2-40B4-BE49-F238E27FC236}">
                <a16:creationId xmlns:a16="http://schemas.microsoft.com/office/drawing/2014/main" id="{22DB5508-CA8D-B1DA-EAAF-B25C494FF287}"/>
              </a:ext>
            </a:extLst>
          </p:cNvPr>
          <p:cNvSpPr txBox="1"/>
          <p:nvPr/>
        </p:nvSpPr>
        <p:spPr>
          <a:xfrm>
            <a:off x="784698" y="1997414"/>
            <a:ext cx="1075936" cy="584775"/>
          </a:xfrm>
          <a:prstGeom prst="rect">
            <a:avLst/>
          </a:prstGeom>
          <a:noFill/>
        </p:spPr>
        <p:txBody>
          <a:bodyPr wrap="none" rtlCol="0">
            <a:spAutoFit/>
          </a:bodyPr>
          <a:lstStyle/>
          <a:p>
            <a:r>
              <a:rPr lang="en-US" sz="3200" dirty="0"/>
              <a:t>Body</a:t>
            </a:r>
          </a:p>
        </p:txBody>
      </p:sp>
      <p:sp>
        <p:nvSpPr>
          <p:cNvPr id="6" name="Footer Placeholder 5">
            <a:extLst>
              <a:ext uri="{FF2B5EF4-FFF2-40B4-BE49-F238E27FC236}">
                <a16:creationId xmlns:a16="http://schemas.microsoft.com/office/drawing/2014/main" id="{AD0F2D38-030B-18EF-3314-16D99711EC78}"/>
              </a:ext>
            </a:extLst>
          </p:cNvPr>
          <p:cNvSpPr>
            <a:spLocks noGrp="1"/>
          </p:cNvSpPr>
          <p:nvPr>
            <p:ph type="ftr" sz="quarter" idx="11"/>
          </p:nvPr>
        </p:nvSpPr>
        <p:spPr/>
        <p:txBody>
          <a:bodyPr/>
          <a:lstStyle/>
          <a:p>
            <a:r>
              <a:rPr lang="en-US"/>
              <a:t>TCAHOU November 2025</a:t>
            </a:r>
          </a:p>
        </p:txBody>
      </p:sp>
      <p:pic>
        <p:nvPicPr>
          <p:cNvPr id="4" name="Picture 3">
            <a:extLst>
              <a:ext uri="{FF2B5EF4-FFF2-40B4-BE49-F238E27FC236}">
                <a16:creationId xmlns:a16="http://schemas.microsoft.com/office/drawing/2014/main" id="{1728A3F5-CA46-21DB-75B5-E67A5FD18C25}"/>
              </a:ext>
            </a:extLst>
          </p:cNvPr>
          <p:cNvPicPr>
            <a:picLocks noChangeAspect="1"/>
          </p:cNvPicPr>
          <p:nvPr/>
        </p:nvPicPr>
        <p:blipFill>
          <a:blip r:embed="rId3"/>
          <a:stretch>
            <a:fillRect/>
          </a:stretch>
        </p:blipFill>
        <p:spPr>
          <a:xfrm>
            <a:off x="3050877" y="370745"/>
            <a:ext cx="8952975" cy="5644571"/>
          </a:xfrm>
          <a:prstGeom prst="rect">
            <a:avLst/>
          </a:prstGeom>
        </p:spPr>
      </p:pic>
    </p:spTree>
    <p:extLst>
      <p:ext uri="{BB962C8B-B14F-4D97-AF65-F5344CB8AC3E}">
        <p14:creationId xmlns:p14="http://schemas.microsoft.com/office/powerpoint/2010/main" val="18877413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9D99F2-290E-06F0-84ED-8A4E104970F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883C6CF-3FAA-2397-EDEE-12D45FB3CB13}"/>
              </a:ext>
            </a:extLst>
          </p:cNvPr>
          <p:cNvSpPr txBox="1"/>
          <p:nvPr/>
        </p:nvSpPr>
        <p:spPr>
          <a:xfrm>
            <a:off x="784698" y="713362"/>
            <a:ext cx="3184205" cy="707886"/>
          </a:xfrm>
          <a:prstGeom prst="rect">
            <a:avLst/>
          </a:prstGeom>
          <a:noFill/>
        </p:spPr>
        <p:txBody>
          <a:bodyPr wrap="none" rtlCol="0">
            <a:spAutoFit/>
          </a:bodyPr>
          <a:lstStyle/>
          <a:p>
            <a:r>
              <a:rPr lang="en-US" sz="4000" dirty="0">
                <a:latin typeface="+mj-lt"/>
              </a:rPr>
              <a:t>Pulse pressure</a:t>
            </a:r>
          </a:p>
        </p:txBody>
      </p:sp>
      <p:sp>
        <p:nvSpPr>
          <p:cNvPr id="3" name="TextBox 2">
            <a:extLst>
              <a:ext uri="{FF2B5EF4-FFF2-40B4-BE49-F238E27FC236}">
                <a16:creationId xmlns:a16="http://schemas.microsoft.com/office/drawing/2014/main" id="{27B37E13-B8E2-1E26-36CE-EA5991EBB22F}"/>
              </a:ext>
            </a:extLst>
          </p:cNvPr>
          <p:cNvSpPr txBox="1"/>
          <p:nvPr/>
        </p:nvSpPr>
        <p:spPr>
          <a:xfrm>
            <a:off x="784698" y="1997414"/>
            <a:ext cx="2882520" cy="584775"/>
          </a:xfrm>
          <a:prstGeom prst="rect">
            <a:avLst/>
          </a:prstGeom>
          <a:noFill/>
        </p:spPr>
        <p:txBody>
          <a:bodyPr wrap="none" rtlCol="0">
            <a:spAutoFit/>
          </a:bodyPr>
          <a:lstStyle/>
          <a:p>
            <a:r>
              <a:rPr lang="en-US" sz="3200" dirty="0"/>
              <a:t>SBP – DBP = PP</a:t>
            </a:r>
          </a:p>
        </p:txBody>
      </p:sp>
      <p:sp>
        <p:nvSpPr>
          <p:cNvPr id="6" name="Footer Placeholder 5">
            <a:extLst>
              <a:ext uri="{FF2B5EF4-FFF2-40B4-BE49-F238E27FC236}">
                <a16:creationId xmlns:a16="http://schemas.microsoft.com/office/drawing/2014/main" id="{8CEBAE77-0519-190A-412D-4D5B52B9C751}"/>
              </a:ext>
            </a:extLst>
          </p:cNvPr>
          <p:cNvSpPr>
            <a:spLocks noGrp="1"/>
          </p:cNvSpPr>
          <p:nvPr>
            <p:ph type="ftr" sz="quarter" idx="11"/>
          </p:nvPr>
        </p:nvSpPr>
        <p:spPr/>
        <p:txBody>
          <a:bodyPr/>
          <a:lstStyle/>
          <a:p>
            <a:r>
              <a:rPr lang="en-US"/>
              <a:t>TCAHOU November 2025</a:t>
            </a:r>
          </a:p>
        </p:txBody>
      </p:sp>
      <p:pic>
        <p:nvPicPr>
          <p:cNvPr id="5" name="Picture 4">
            <a:extLst>
              <a:ext uri="{FF2B5EF4-FFF2-40B4-BE49-F238E27FC236}">
                <a16:creationId xmlns:a16="http://schemas.microsoft.com/office/drawing/2014/main" id="{1945F3A4-F41F-646F-46D2-26141EFB9FCA}"/>
              </a:ext>
            </a:extLst>
          </p:cNvPr>
          <p:cNvPicPr>
            <a:picLocks noChangeAspect="1"/>
          </p:cNvPicPr>
          <p:nvPr/>
        </p:nvPicPr>
        <p:blipFill>
          <a:blip r:embed="rId3"/>
          <a:stretch>
            <a:fillRect/>
          </a:stretch>
        </p:blipFill>
        <p:spPr>
          <a:xfrm>
            <a:off x="4059356" y="467231"/>
            <a:ext cx="7659169" cy="5315692"/>
          </a:xfrm>
          <a:prstGeom prst="rect">
            <a:avLst/>
          </a:prstGeom>
        </p:spPr>
      </p:pic>
      <p:sp>
        <p:nvSpPr>
          <p:cNvPr id="7" name="Oval 6">
            <a:extLst>
              <a:ext uri="{FF2B5EF4-FFF2-40B4-BE49-F238E27FC236}">
                <a16:creationId xmlns:a16="http://schemas.microsoft.com/office/drawing/2014/main" id="{5EB9AD9A-C151-5F41-66E4-C5B78F918E83}"/>
              </a:ext>
            </a:extLst>
          </p:cNvPr>
          <p:cNvSpPr/>
          <p:nvPr/>
        </p:nvSpPr>
        <p:spPr>
          <a:xfrm>
            <a:off x="403814" y="1757082"/>
            <a:ext cx="3610315" cy="1416424"/>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lumMod val="75000"/>
                    <a:lumOff val="25000"/>
                  </a:schemeClr>
                </a:solidFill>
              </a:rPr>
              <a:t>SBP – DBP = PP</a:t>
            </a:r>
          </a:p>
        </p:txBody>
      </p:sp>
    </p:spTree>
    <p:extLst>
      <p:ext uri="{BB962C8B-B14F-4D97-AF65-F5344CB8AC3E}">
        <p14:creationId xmlns:p14="http://schemas.microsoft.com/office/powerpoint/2010/main" val="4875899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F1E7E-C901-B2D6-20B4-1DF677EB8B2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FE1DDB5-9D37-DACE-2279-2EF20683B282}"/>
              </a:ext>
            </a:extLst>
          </p:cNvPr>
          <p:cNvSpPr txBox="1"/>
          <p:nvPr/>
        </p:nvSpPr>
        <p:spPr>
          <a:xfrm>
            <a:off x="784698" y="713362"/>
            <a:ext cx="3034870" cy="707886"/>
          </a:xfrm>
          <a:prstGeom prst="rect">
            <a:avLst/>
          </a:prstGeom>
          <a:noFill/>
        </p:spPr>
        <p:txBody>
          <a:bodyPr wrap="none" rtlCol="0">
            <a:spAutoFit/>
          </a:bodyPr>
          <a:lstStyle/>
          <a:p>
            <a:r>
              <a:rPr lang="en-US" sz="4000" dirty="0">
                <a:latin typeface="+mj-lt"/>
              </a:rPr>
              <a:t>Senior Testing</a:t>
            </a:r>
          </a:p>
        </p:txBody>
      </p:sp>
      <p:sp>
        <p:nvSpPr>
          <p:cNvPr id="3" name="TextBox 2">
            <a:extLst>
              <a:ext uri="{FF2B5EF4-FFF2-40B4-BE49-F238E27FC236}">
                <a16:creationId xmlns:a16="http://schemas.microsoft.com/office/drawing/2014/main" id="{276D0815-E368-DC1D-8024-3721E7286207}"/>
              </a:ext>
            </a:extLst>
          </p:cNvPr>
          <p:cNvSpPr txBox="1"/>
          <p:nvPr/>
        </p:nvSpPr>
        <p:spPr>
          <a:xfrm>
            <a:off x="784698" y="1997414"/>
            <a:ext cx="4213013" cy="1569660"/>
          </a:xfrm>
          <a:prstGeom prst="rect">
            <a:avLst/>
          </a:prstGeom>
          <a:noFill/>
        </p:spPr>
        <p:txBody>
          <a:bodyPr wrap="none" rtlCol="0">
            <a:spAutoFit/>
          </a:bodyPr>
          <a:lstStyle/>
          <a:p>
            <a:r>
              <a:rPr lang="en-US" sz="3200" dirty="0"/>
              <a:t>Delayed word recall</a:t>
            </a:r>
          </a:p>
          <a:p>
            <a:r>
              <a:rPr lang="en-US" sz="3200" dirty="0"/>
              <a:t>Get up and go</a:t>
            </a:r>
          </a:p>
          <a:p>
            <a:r>
              <a:rPr lang="en-US" sz="3200" dirty="0"/>
              <a:t>Mini mental </a:t>
            </a:r>
            <a:r>
              <a:rPr lang="en-US" sz="3200"/>
              <a:t>status exam</a:t>
            </a:r>
            <a:endParaRPr lang="en-US" sz="3200" dirty="0"/>
          </a:p>
        </p:txBody>
      </p:sp>
      <p:sp>
        <p:nvSpPr>
          <p:cNvPr id="6" name="Footer Placeholder 5">
            <a:extLst>
              <a:ext uri="{FF2B5EF4-FFF2-40B4-BE49-F238E27FC236}">
                <a16:creationId xmlns:a16="http://schemas.microsoft.com/office/drawing/2014/main" id="{8F460AA5-A349-E113-BDB0-D8C1220E50FA}"/>
              </a:ext>
            </a:extLst>
          </p:cNvPr>
          <p:cNvSpPr>
            <a:spLocks noGrp="1"/>
          </p:cNvSpPr>
          <p:nvPr>
            <p:ph type="ftr" sz="quarter" idx="11"/>
          </p:nvPr>
        </p:nvSpPr>
        <p:spPr/>
        <p:txBody>
          <a:bodyPr/>
          <a:lstStyle/>
          <a:p>
            <a:r>
              <a:rPr lang="en-US"/>
              <a:t>TCAHOU November 2025</a:t>
            </a:r>
          </a:p>
        </p:txBody>
      </p:sp>
    </p:spTree>
    <p:extLst>
      <p:ext uri="{BB962C8B-B14F-4D97-AF65-F5344CB8AC3E}">
        <p14:creationId xmlns:p14="http://schemas.microsoft.com/office/powerpoint/2010/main" val="9318823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F6A32-990F-77E2-C29B-61B034062FC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3E0F031-8AB4-CF07-A40E-3ED6F2271675}"/>
              </a:ext>
            </a:extLst>
          </p:cNvPr>
          <p:cNvSpPr txBox="1"/>
          <p:nvPr/>
        </p:nvSpPr>
        <p:spPr>
          <a:xfrm>
            <a:off x="784698" y="713362"/>
            <a:ext cx="4519507" cy="707886"/>
          </a:xfrm>
          <a:prstGeom prst="rect">
            <a:avLst/>
          </a:prstGeom>
          <a:noFill/>
        </p:spPr>
        <p:txBody>
          <a:bodyPr wrap="none" rtlCol="0">
            <a:spAutoFit/>
          </a:bodyPr>
          <a:lstStyle/>
          <a:p>
            <a:r>
              <a:rPr lang="en-US" sz="4000" dirty="0">
                <a:latin typeface="+mj-lt"/>
              </a:rPr>
              <a:t>Delayed Word Recall</a:t>
            </a:r>
          </a:p>
        </p:txBody>
      </p:sp>
      <p:sp>
        <p:nvSpPr>
          <p:cNvPr id="3" name="TextBox 2">
            <a:extLst>
              <a:ext uri="{FF2B5EF4-FFF2-40B4-BE49-F238E27FC236}">
                <a16:creationId xmlns:a16="http://schemas.microsoft.com/office/drawing/2014/main" id="{4418546E-0D7C-9A94-3ABD-9DBA88B4EA38}"/>
              </a:ext>
            </a:extLst>
          </p:cNvPr>
          <p:cNvSpPr txBox="1"/>
          <p:nvPr/>
        </p:nvSpPr>
        <p:spPr>
          <a:xfrm>
            <a:off x="784699" y="1997414"/>
            <a:ext cx="11184798" cy="1569660"/>
          </a:xfrm>
          <a:prstGeom prst="rect">
            <a:avLst/>
          </a:prstGeom>
          <a:noFill/>
        </p:spPr>
        <p:txBody>
          <a:bodyPr wrap="square" rtlCol="0">
            <a:spAutoFit/>
          </a:bodyPr>
          <a:lstStyle/>
          <a:p>
            <a:r>
              <a:rPr lang="en-US" sz="3200" dirty="0">
                <a:effectLst/>
                <a:latin typeface="Aptos" panose="020B0004020202020204" pitchFamily="34" charset="0"/>
                <a:ea typeface="Aptos" panose="020B0004020202020204" pitchFamily="34" charset="0"/>
                <a:cs typeface="Times New Roman" panose="02020603050405020304" pitchFamily="18" charset="0"/>
              </a:rPr>
              <a:t>Targets the ability to form new memories, generally one of the first areas of objective impairment in mild cognitive impairment and early Alzheimer’s disease.</a:t>
            </a:r>
            <a:endParaRPr lang="en-US" sz="3200" dirty="0"/>
          </a:p>
        </p:txBody>
      </p:sp>
      <p:sp>
        <p:nvSpPr>
          <p:cNvPr id="6" name="Footer Placeholder 5">
            <a:extLst>
              <a:ext uri="{FF2B5EF4-FFF2-40B4-BE49-F238E27FC236}">
                <a16:creationId xmlns:a16="http://schemas.microsoft.com/office/drawing/2014/main" id="{214B8647-D787-D28F-4949-B4479A0F7C50}"/>
              </a:ext>
            </a:extLst>
          </p:cNvPr>
          <p:cNvSpPr>
            <a:spLocks noGrp="1"/>
          </p:cNvSpPr>
          <p:nvPr>
            <p:ph type="ftr" sz="quarter" idx="11"/>
          </p:nvPr>
        </p:nvSpPr>
        <p:spPr/>
        <p:txBody>
          <a:bodyPr/>
          <a:lstStyle/>
          <a:p>
            <a:r>
              <a:rPr lang="en-US"/>
              <a:t>TCAHOU November 2025</a:t>
            </a:r>
          </a:p>
        </p:txBody>
      </p:sp>
    </p:spTree>
    <p:extLst>
      <p:ext uri="{BB962C8B-B14F-4D97-AF65-F5344CB8AC3E}">
        <p14:creationId xmlns:p14="http://schemas.microsoft.com/office/powerpoint/2010/main" val="320710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F8370CC-7D97-0460-1F76-E29142B492B5}"/>
              </a:ext>
            </a:extLst>
          </p:cNvPr>
          <p:cNvSpPr>
            <a:spLocks noGrp="1"/>
          </p:cNvSpPr>
          <p:nvPr>
            <p:ph type="ftr" sz="quarter" idx="11"/>
          </p:nvPr>
        </p:nvSpPr>
        <p:spPr/>
        <p:txBody>
          <a:bodyPr/>
          <a:lstStyle/>
          <a:p>
            <a:r>
              <a:rPr lang="en-US"/>
              <a:t>TCAHOU November 2025</a:t>
            </a:r>
          </a:p>
        </p:txBody>
      </p:sp>
      <p:pic>
        <p:nvPicPr>
          <p:cNvPr id="6" name="Picture 5">
            <a:extLst>
              <a:ext uri="{FF2B5EF4-FFF2-40B4-BE49-F238E27FC236}">
                <a16:creationId xmlns:a16="http://schemas.microsoft.com/office/drawing/2014/main" id="{269A12C0-3A5C-1459-DBF5-B83D7E0273AF}"/>
              </a:ext>
            </a:extLst>
          </p:cNvPr>
          <p:cNvPicPr>
            <a:picLocks noChangeAspect="1"/>
          </p:cNvPicPr>
          <p:nvPr/>
        </p:nvPicPr>
        <p:blipFill>
          <a:blip r:embed="rId2"/>
          <a:stretch>
            <a:fillRect/>
          </a:stretch>
        </p:blipFill>
        <p:spPr>
          <a:xfrm>
            <a:off x="3271443" y="920476"/>
            <a:ext cx="5649113" cy="3943900"/>
          </a:xfrm>
          <a:prstGeom prst="rect">
            <a:avLst/>
          </a:prstGeom>
        </p:spPr>
      </p:pic>
    </p:spTree>
    <p:extLst>
      <p:ext uri="{BB962C8B-B14F-4D97-AF65-F5344CB8AC3E}">
        <p14:creationId xmlns:p14="http://schemas.microsoft.com/office/powerpoint/2010/main" val="39867527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44C7268-7298-9620-84CA-143BB70C4454}"/>
              </a:ext>
            </a:extLst>
          </p:cNvPr>
          <p:cNvSpPr>
            <a:spLocks noGrp="1"/>
          </p:cNvSpPr>
          <p:nvPr>
            <p:ph type="ftr" sz="quarter" idx="11"/>
          </p:nvPr>
        </p:nvSpPr>
        <p:spPr/>
        <p:txBody>
          <a:bodyPr/>
          <a:lstStyle/>
          <a:p>
            <a:r>
              <a:rPr lang="en-US"/>
              <a:t>TCAHOU November 2025</a:t>
            </a:r>
          </a:p>
        </p:txBody>
      </p:sp>
      <p:pic>
        <p:nvPicPr>
          <p:cNvPr id="4" name="Picture 3">
            <a:extLst>
              <a:ext uri="{FF2B5EF4-FFF2-40B4-BE49-F238E27FC236}">
                <a16:creationId xmlns:a16="http://schemas.microsoft.com/office/drawing/2014/main" id="{8EF033E0-F1D6-A344-CE1E-C0A815999BA5}"/>
              </a:ext>
            </a:extLst>
          </p:cNvPr>
          <p:cNvPicPr>
            <a:picLocks noChangeAspect="1"/>
          </p:cNvPicPr>
          <p:nvPr/>
        </p:nvPicPr>
        <p:blipFill>
          <a:blip r:embed="rId2"/>
          <a:stretch>
            <a:fillRect/>
          </a:stretch>
        </p:blipFill>
        <p:spPr>
          <a:xfrm>
            <a:off x="3252390" y="1357023"/>
            <a:ext cx="5687219" cy="4143953"/>
          </a:xfrm>
          <a:prstGeom prst="rect">
            <a:avLst/>
          </a:prstGeom>
        </p:spPr>
      </p:pic>
    </p:spTree>
    <p:extLst>
      <p:ext uri="{BB962C8B-B14F-4D97-AF65-F5344CB8AC3E}">
        <p14:creationId xmlns:p14="http://schemas.microsoft.com/office/powerpoint/2010/main" val="41607013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52E3B2-0BF5-6F93-5C38-F3DF6AD59EA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BA90394-022B-3264-0FD4-1A493EDA1B43}"/>
              </a:ext>
            </a:extLst>
          </p:cNvPr>
          <p:cNvSpPr txBox="1"/>
          <p:nvPr/>
        </p:nvSpPr>
        <p:spPr>
          <a:xfrm>
            <a:off x="784698" y="713362"/>
            <a:ext cx="3158044" cy="707886"/>
          </a:xfrm>
          <a:prstGeom prst="rect">
            <a:avLst/>
          </a:prstGeom>
          <a:noFill/>
        </p:spPr>
        <p:txBody>
          <a:bodyPr wrap="none" rtlCol="0">
            <a:spAutoFit/>
          </a:bodyPr>
          <a:lstStyle/>
          <a:p>
            <a:r>
              <a:rPr lang="en-US" sz="4000" dirty="0">
                <a:latin typeface="+mj-lt"/>
              </a:rPr>
              <a:t>Get up and go</a:t>
            </a:r>
          </a:p>
        </p:txBody>
      </p:sp>
      <p:sp>
        <p:nvSpPr>
          <p:cNvPr id="6" name="Footer Placeholder 5">
            <a:extLst>
              <a:ext uri="{FF2B5EF4-FFF2-40B4-BE49-F238E27FC236}">
                <a16:creationId xmlns:a16="http://schemas.microsoft.com/office/drawing/2014/main" id="{D732C0B2-4086-AC0D-6EF8-B445CD2E2AAE}"/>
              </a:ext>
            </a:extLst>
          </p:cNvPr>
          <p:cNvSpPr>
            <a:spLocks noGrp="1"/>
          </p:cNvSpPr>
          <p:nvPr>
            <p:ph type="ftr" sz="quarter" idx="11"/>
          </p:nvPr>
        </p:nvSpPr>
        <p:spPr/>
        <p:txBody>
          <a:bodyPr/>
          <a:lstStyle/>
          <a:p>
            <a:r>
              <a:rPr lang="en-US"/>
              <a:t>TCAHOU November 2025</a:t>
            </a:r>
          </a:p>
        </p:txBody>
      </p:sp>
      <p:pic>
        <p:nvPicPr>
          <p:cNvPr id="4" name="Picture 3">
            <a:extLst>
              <a:ext uri="{FF2B5EF4-FFF2-40B4-BE49-F238E27FC236}">
                <a16:creationId xmlns:a16="http://schemas.microsoft.com/office/drawing/2014/main" id="{8F580130-2868-8A3F-9EAB-CB857D723442}"/>
              </a:ext>
            </a:extLst>
          </p:cNvPr>
          <p:cNvPicPr>
            <a:picLocks noChangeAspect="1"/>
          </p:cNvPicPr>
          <p:nvPr/>
        </p:nvPicPr>
        <p:blipFill>
          <a:blip r:embed="rId3"/>
          <a:stretch>
            <a:fillRect/>
          </a:stretch>
        </p:blipFill>
        <p:spPr>
          <a:xfrm>
            <a:off x="2596592" y="1651861"/>
            <a:ext cx="7285896" cy="3700067"/>
          </a:xfrm>
          <a:prstGeom prst="rect">
            <a:avLst/>
          </a:prstGeom>
        </p:spPr>
      </p:pic>
    </p:spTree>
    <p:extLst>
      <p:ext uri="{BB962C8B-B14F-4D97-AF65-F5344CB8AC3E}">
        <p14:creationId xmlns:p14="http://schemas.microsoft.com/office/powerpoint/2010/main" val="4755306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C81F4-4011-221C-4E8E-FE91953D91E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969F130-3E6F-C35D-6CD7-2A8F1A119A0E}"/>
              </a:ext>
            </a:extLst>
          </p:cNvPr>
          <p:cNvSpPr txBox="1"/>
          <p:nvPr/>
        </p:nvSpPr>
        <p:spPr>
          <a:xfrm>
            <a:off x="784698" y="713362"/>
            <a:ext cx="6992620" cy="707886"/>
          </a:xfrm>
          <a:prstGeom prst="rect">
            <a:avLst/>
          </a:prstGeom>
          <a:noFill/>
        </p:spPr>
        <p:txBody>
          <a:bodyPr wrap="none" rtlCol="0">
            <a:spAutoFit/>
          </a:bodyPr>
          <a:lstStyle/>
          <a:p>
            <a:r>
              <a:rPr lang="en-US" sz="4000" dirty="0">
                <a:latin typeface="+mj-lt"/>
              </a:rPr>
              <a:t>Mini mental status exam (MMSE)</a:t>
            </a:r>
          </a:p>
        </p:txBody>
      </p:sp>
      <p:sp>
        <p:nvSpPr>
          <p:cNvPr id="3" name="TextBox 2">
            <a:extLst>
              <a:ext uri="{FF2B5EF4-FFF2-40B4-BE49-F238E27FC236}">
                <a16:creationId xmlns:a16="http://schemas.microsoft.com/office/drawing/2014/main" id="{B11E9F1D-5707-790D-5C9E-FFBBF11C130B}"/>
              </a:ext>
            </a:extLst>
          </p:cNvPr>
          <p:cNvSpPr txBox="1"/>
          <p:nvPr/>
        </p:nvSpPr>
        <p:spPr>
          <a:xfrm>
            <a:off x="784698" y="1997414"/>
            <a:ext cx="7785336" cy="3816429"/>
          </a:xfrm>
          <a:prstGeom prst="rect">
            <a:avLst/>
          </a:prstGeom>
          <a:noFill/>
        </p:spPr>
        <p:txBody>
          <a:bodyPr wrap="none" rtlCol="0">
            <a:spAutoFit/>
          </a:bodyPr>
          <a:lstStyle/>
          <a:p>
            <a:r>
              <a:rPr lang="en-US" sz="3200" dirty="0"/>
              <a:t>Assesses orientation (time and space)</a:t>
            </a:r>
          </a:p>
          <a:p>
            <a:r>
              <a:rPr lang="en-US" sz="3200" dirty="0"/>
              <a:t>Memory (registration and recall)</a:t>
            </a:r>
          </a:p>
          <a:p>
            <a:r>
              <a:rPr lang="en-US" sz="3200" dirty="0"/>
              <a:t>Attention/concentration</a:t>
            </a:r>
          </a:p>
          <a:p>
            <a:r>
              <a:rPr lang="en-US" sz="3200" dirty="0"/>
              <a:t>Language, verbal and written</a:t>
            </a:r>
          </a:p>
          <a:p>
            <a:r>
              <a:rPr lang="en-US" sz="3200" dirty="0"/>
              <a:t>Visuospatial function</a:t>
            </a:r>
          </a:p>
          <a:p>
            <a:r>
              <a:rPr lang="en-US" sz="3200" dirty="0"/>
              <a:t>Score </a:t>
            </a:r>
            <a:r>
              <a:rPr lang="en-US" sz="3200" u="sng" dirty="0"/>
              <a:t>&lt;</a:t>
            </a:r>
            <a:r>
              <a:rPr lang="en-US" sz="3200" dirty="0"/>
              <a:t> 23 out of 30 are considered impaired</a:t>
            </a:r>
          </a:p>
          <a:p>
            <a:r>
              <a:rPr lang="en-US" sz="3200" dirty="0"/>
              <a:t>Affected by age, education and race/ethnicity</a:t>
            </a:r>
          </a:p>
          <a:p>
            <a:endParaRPr lang="en-US" dirty="0"/>
          </a:p>
        </p:txBody>
      </p:sp>
      <p:sp>
        <p:nvSpPr>
          <p:cNvPr id="6" name="Footer Placeholder 5">
            <a:extLst>
              <a:ext uri="{FF2B5EF4-FFF2-40B4-BE49-F238E27FC236}">
                <a16:creationId xmlns:a16="http://schemas.microsoft.com/office/drawing/2014/main" id="{B3C0EA73-2E90-8BEE-A73C-2536B8DDF179}"/>
              </a:ext>
            </a:extLst>
          </p:cNvPr>
          <p:cNvSpPr>
            <a:spLocks noGrp="1"/>
          </p:cNvSpPr>
          <p:nvPr>
            <p:ph type="ftr" sz="quarter" idx="11"/>
          </p:nvPr>
        </p:nvSpPr>
        <p:spPr/>
        <p:txBody>
          <a:bodyPr/>
          <a:lstStyle/>
          <a:p>
            <a:r>
              <a:rPr lang="en-US"/>
              <a:t>TCAHOU November 2025</a:t>
            </a:r>
          </a:p>
        </p:txBody>
      </p:sp>
    </p:spTree>
    <p:extLst>
      <p:ext uri="{BB962C8B-B14F-4D97-AF65-F5344CB8AC3E}">
        <p14:creationId xmlns:p14="http://schemas.microsoft.com/office/powerpoint/2010/main" val="23640542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2E528-389D-9F6B-CBAD-86D343EC9E0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A5103CB-A037-249C-71DA-44B6B09F9CC3}"/>
              </a:ext>
            </a:extLst>
          </p:cNvPr>
          <p:cNvSpPr txBox="1"/>
          <p:nvPr/>
        </p:nvSpPr>
        <p:spPr>
          <a:xfrm>
            <a:off x="784698" y="713362"/>
            <a:ext cx="4852419" cy="707886"/>
          </a:xfrm>
          <a:prstGeom prst="rect">
            <a:avLst/>
          </a:prstGeom>
          <a:noFill/>
        </p:spPr>
        <p:txBody>
          <a:bodyPr wrap="none" rtlCol="0">
            <a:spAutoFit/>
          </a:bodyPr>
          <a:lstStyle/>
          <a:p>
            <a:r>
              <a:rPr lang="en-US" sz="4000" dirty="0">
                <a:latin typeface="+mj-lt"/>
              </a:rPr>
              <a:t>Diseases in the elderly</a:t>
            </a:r>
          </a:p>
        </p:txBody>
      </p:sp>
      <p:sp>
        <p:nvSpPr>
          <p:cNvPr id="3" name="TextBox 2">
            <a:extLst>
              <a:ext uri="{FF2B5EF4-FFF2-40B4-BE49-F238E27FC236}">
                <a16:creationId xmlns:a16="http://schemas.microsoft.com/office/drawing/2014/main" id="{677E5D03-C238-F715-E128-19D2D4088041}"/>
              </a:ext>
            </a:extLst>
          </p:cNvPr>
          <p:cNvSpPr txBox="1"/>
          <p:nvPr/>
        </p:nvSpPr>
        <p:spPr>
          <a:xfrm>
            <a:off x="2754175" y="2151727"/>
            <a:ext cx="3161443" cy="2554545"/>
          </a:xfrm>
          <a:prstGeom prst="rect">
            <a:avLst/>
          </a:prstGeom>
          <a:noFill/>
        </p:spPr>
        <p:txBody>
          <a:bodyPr wrap="none" rtlCol="0">
            <a:spAutoFit/>
          </a:bodyPr>
          <a:lstStyle/>
          <a:p>
            <a:r>
              <a:rPr lang="en-US" sz="3200" dirty="0"/>
              <a:t>New onset DM</a:t>
            </a:r>
          </a:p>
          <a:p>
            <a:r>
              <a:rPr lang="en-US" sz="3200" dirty="0"/>
              <a:t>Alcohol misuse</a:t>
            </a:r>
          </a:p>
          <a:p>
            <a:r>
              <a:rPr lang="en-US" sz="3200" dirty="0"/>
              <a:t>Asthma vs COPD</a:t>
            </a:r>
          </a:p>
          <a:p>
            <a:r>
              <a:rPr lang="en-US" sz="3200" dirty="0"/>
              <a:t>Depression</a:t>
            </a:r>
          </a:p>
          <a:p>
            <a:r>
              <a:rPr lang="en-US" sz="3200" dirty="0"/>
              <a:t>Dementia</a:t>
            </a:r>
          </a:p>
        </p:txBody>
      </p:sp>
      <p:sp>
        <p:nvSpPr>
          <p:cNvPr id="6" name="Footer Placeholder 5">
            <a:extLst>
              <a:ext uri="{FF2B5EF4-FFF2-40B4-BE49-F238E27FC236}">
                <a16:creationId xmlns:a16="http://schemas.microsoft.com/office/drawing/2014/main" id="{54D02A44-10BC-C904-90FC-50FD0449208C}"/>
              </a:ext>
            </a:extLst>
          </p:cNvPr>
          <p:cNvSpPr>
            <a:spLocks noGrp="1"/>
          </p:cNvSpPr>
          <p:nvPr>
            <p:ph type="ftr" sz="quarter" idx="11"/>
          </p:nvPr>
        </p:nvSpPr>
        <p:spPr/>
        <p:txBody>
          <a:bodyPr/>
          <a:lstStyle/>
          <a:p>
            <a:r>
              <a:rPr lang="en-US"/>
              <a:t>TCAHOU November 2025</a:t>
            </a:r>
          </a:p>
        </p:txBody>
      </p:sp>
    </p:spTree>
    <p:extLst>
      <p:ext uri="{BB962C8B-B14F-4D97-AF65-F5344CB8AC3E}">
        <p14:creationId xmlns:p14="http://schemas.microsoft.com/office/powerpoint/2010/main" val="30935458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376454-EAD8-DC78-1425-62C4BC11EA2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A595CC6-D3AF-5C00-FE98-E10340817734}"/>
              </a:ext>
            </a:extLst>
          </p:cNvPr>
          <p:cNvSpPr txBox="1"/>
          <p:nvPr/>
        </p:nvSpPr>
        <p:spPr>
          <a:xfrm>
            <a:off x="784698" y="713362"/>
            <a:ext cx="4696670" cy="707886"/>
          </a:xfrm>
          <a:prstGeom prst="rect">
            <a:avLst/>
          </a:prstGeom>
          <a:noFill/>
        </p:spPr>
        <p:txBody>
          <a:bodyPr wrap="none" rtlCol="0">
            <a:spAutoFit/>
          </a:bodyPr>
          <a:lstStyle/>
          <a:p>
            <a:r>
              <a:rPr lang="en-US" sz="4000" dirty="0">
                <a:latin typeface="+mj-lt"/>
              </a:rPr>
              <a:t>Loss of organ reserve</a:t>
            </a:r>
          </a:p>
        </p:txBody>
      </p:sp>
      <p:sp>
        <p:nvSpPr>
          <p:cNvPr id="3" name="TextBox 2">
            <a:extLst>
              <a:ext uri="{FF2B5EF4-FFF2-40B4-BE49-F238E27FC236}">
                <a16:creationId xmlns:a16="http://schemas.microsoft.com/office/drawing/2014/main" id="{936B19AC-8566-B47C-C6EC-A90DEF36AA1E}"/>
              </a:ext>
            </a:extLst>
          </p:cNvPr>
          <p:cNvSpPr txBox="1"/>
          <p:nvPr/>
        </p:nvSpPr>
        <p:spPr>
          <a:xfrm>
            <a:off x="784698" y="1997414"/>
            <a:ext cx="10724815" cy="1569660"/>
          </a:xfrm>
          <a:prstGeom prst="rect">
            <a:avLst/>
          </a:prstGeom>
          <a:noFill/>
        </p:spPr>
        <p:txBody>
          <a:bodyPr wrap="square" rtlCol="0">
            <a:spAutoFit/>
          </a:bodyPr>
          <a:lstStyle/>
          <a:p>
            <a:r>
              <a:rPr lang="en-US" sz="3200" dirty="0"/>
              <a:t>The ability of an organ to successfully return to its original physiological state following repeated episodes of stress.</a:t>
            </a:r>
          </a:p>
          <a:p>
            <a:r>
              <a:rPr lang="en-US" sz="3200" dirty="0"/>
              <a:t>	</a:t>
            </a:r>
          </a:p>
        </p:txBody>
      </p:sp>
      <p:sp>
        <p:nvSpPr>
          <p:cNvPr id="6" name="Footer Placeholder 5">
            <a:extLst>
              <a:ext uri="{FF2B5EF4-FFF2-40B4-BE49-F238E27FC236}">
                <a16:creationId xmlns:a16="http://schemas.microsoft.com/office/drawing/2014/main" id="{02E9C7BC-7CE1-D439-AF6E-D2DB2B13961F}"/>
              </a:ext>
            </a:extLst>
          </p:cNvPr>
          <p:cNvSpPr>
            <a:spLocks noGrp="1"/>
          </p:cNvSpPr>
          <p:nvPr>
            <p:ph type="ftr" sz="quarter" idx="11"/>
          </p:nvPr>
        </p:nvSpPr>
        <p:spPr/>
        <p:txBody>
          <a:bodyPr/>
          <a:lstStyle/>
          <a:p>
            <a:r>
              <a:rPr lang="en-US"/>
              <a:t>TCAHOU November 2025</a:t>
            </a:r>
          </a:p>
        </p:txBody>
      </p:sp>
    </p:spTree>
    <p:extLst>
      <p:ext uri="{BB962C8B-B14F-4D97-AF65-F5344CB8AC3E}">
        <p14:creationId xmlns:p14="http://schemas.microsoft.com/office/powerpoint/2010/main" val="25925194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E8CE5C-AD62-CB7D-94AC-999497249A3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C732087-AC68-D1EC-0883-57B9141F137C}"/>
              </a:ext>
            </a:extLst>
          </p:cNvPr>
          <p:cNvSpPr txBox="1"/>
          <p:nvPr/>
        </p:nvSpPr>
        <p:spPr>
          <a:xfrm>
            <a:off x="784698" y="713362"/>
            <a:ext cx="3416576" cy="707886"/>
          </a:xfrm>
          <a:prstGeom prst="rect">
            <a:avLst/>
          </a:prstGeom>
          <a:noFill/>
        </p:spPr>
        <p:txBody>
          <a:bodyPr wrap="none" rtlCol="0">
            <a:spAutoFit/>
          </a:bodyPr>
          <a:lstStyle/>
          <a:p>
            <a:r>
              <a:rPr lang="en-US" sz="4000">
                <a:latin typeface="+mj-lt"/>
              </a:rPr>
              <a:t>New onset DM</a:t>
            </a:r>
            <a:endParaRPr lang="en-US" sz="4000" dirty="0">
              <a:latin typeface="+mj-lt"/>
            </a:endParaRPr>
          </a:p>
        </p:txBody>
      </p:sp>
      <p:sp>
        <p:nvSpPr>
          <p:cNvPr id="3" name="TextBox 2">
            <a:extLst>
              <a:ext uri="{FF2B5EF4-FFF2-40B4-BE49-F238E27FC236}">
                <a16:creationId xmlns:a16="http://schemas.microsoft.com/office/drawing/2014/main" id="{5C5A0E9F-5981-E1E5-E06F-DCB69EE02C02}"/>
              </a:ext>
            </a:extLst>
          </p:cNvPr>
          <p:cNvSpPr txBox="1"/>
          <p:nvPr/>
        </p:nvSpPr>
        <p:spPr>
          <a:xfrm>
            <a:off x="784698" y="1997414"/>
            <a:ext cx="2856872" cy="584775"/>
          </a:xfrm>
          <a:prstGeom prst="rect">
            <a:avLst/>
          </a:prstGeom>
          <a:noFill/>
        </p:spPr>
        <p:txBody>
          <a:bodyPr wrap="none" rtlCol="0">
            <a:spAutoFit/>
          </a:bodyPr>
          <a:lstStyle/>
          <a:p>
            <a:r>
              <a:rPr lang="en-US" sz="3200" dirty="0"/>
              <a:t>Age at diagnosis</a:t>
            </a:r>
          </a:p>
        </p:txBody>
      </p:sp>
      <p:sp>
        <p:nvSpPr>
          <p:cNvPr id="6" name="Footer Placeholder 5">
            <a:extLst>
              <a:ext uri="{FF2B5EF4-FFF2-40B4-BE49-F238E27FC236}">
                <a16:creationId xmlns:a16="http://schemas.microsoft.com/office/drawing/2014/main" id="{6E45B494-ACF7-C83A-3BDD-6489CC6299CC}"/>
              </a:ext>
            </a:extLst>
          </p:cNvPr>
          <p:cNvSpPr>
            <a:spLocks noGrp="1"/>
          </p:cNvSpPr>
          <p:nvPr>
            <p:ph type="ftr" sz="quarter" idx="11"/>
          </p:nvPr>
        </p:nvSpPr>
        <p:spPr/>
        <p:txBody>
          <a:bodyPr/>
          <a:lstStyle/>
          <a:p>
            <a:r>
              <a:rPr lang="en-US"/>
              <a:t>TCAHOU November 2025</a:t>
            </a:r>
          </a:p>
        </p:txBody>
      </p:sp>
      <p:pic>
        <p:nvPicPr>
          <p:cNvPr id="5" name="Picture 4">
            <a:extLst>
              <a:ext uri="{FF2B5EF4-FFF2-40B4-BE49-F238E27FC236}">
                <a16:creationId xmlns:a16="http://schemas.microsoft.com/office/drawing/2014/main" id="{E8BD8764-F877-317B-6FE8-84245F320D32}"/>
              </a:ext>
            </a:extLst>
          </p:cNvPr>
          <p:cNvPicPr>
            <a:picLocks noChangeAspect="1"/>
          </p:cNvPicPr>
          <p:nvPr/>
        </p:nvPicPr>
        <p:blipFill>
          <a:blip r:embed="rId3"/>
          <a:stretch>
            <a:fillRect/>
          </a:stretch>
        </p:blipFill>
        <p:spPr>
          <a:xfrm>
            <a:off x="5434704" y="1"/>
            <a:ext cx="4707571" cy="5002306"/>
          </a:xfrm>
          <a:prstGeom prst="rect">
            <a:avLst/>
          </a:prstGeom>
        </p:spPr>
      </p:pic>
      <p:pic>
        <p:nvPicPr>
          <p:cNvPr id="8" name="Picture 7">
            <a:extLst>
              <a:ext uri="{FF2B5EF4-FFF2-40B4-BE49-F238E27FC236}">
                <a16:creationId xmlns:a16="http://schemas.microsoft.com/office/drawing/2014/main" id="{860A642C-5119-33D3-5BB8-C9A28A04EC5F}"/>
              </a:ext>
            </a:extLst>
          </p:cNvPr>
          <p:cNvPicPr>
            <a:picLocks noChangeAspect="1"/>
          </p:cNvPicPr>
          <p:nvPr/>
        </p:nvPicPr>
        <p:blipFill>
          <a:blip r:embed="rId4"/>
          <a:stretch>
            <a:fillRect/>
          </a:stretch>
        </p:blipFill>
        <p:spPr>
          <a:xfrm>
            <a:off x="5434704" y="4914809"/>
            <a:ext cx="4707571" cy="713514"/>
          </a:xfrm>
          <a:prstGeom prst="rect">
            <a:avLst/>
          </a:prstGeom>
        </p:spPr>
      </p:pic>
    </p:spTree>
    <p:extLst>
      <p:ext uri="{BB962C8B-B14F-4D97-AF65-F5344CB8AC3E}">
        <p14:creationId xmlns:p14="http://schemas.microsoft.com/office/powerpoint/2010/main" val="28675852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14A29-F96B-38FF-9037-EB5DD9AEFA8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D88F859-12D3-011B-C693-379BD57C9B33}"/>
              </a:ext>
            </a:extLst>
          </p:cNvPr>
          <p:cNvSpPr txBox="1"/>
          <p:nvPr/>
        </p:nvSpPr>
        <p:spPr>
          <a:xfrm>
            <a:off x="784698" y="713362"/>
            <a:ext cx="1798890" cy="707886"/>
          </a:xfrm>
          <a:prstGeom prst="rect">
            <a:avLst/>
          </a:prstGeom>
          <a:noFill/>
        </p:spPr>
        <p:txBody>
          <a:bodyPr wrap="none" rtlCol="0">
            <a:spAutoFit/>
          </a:bodyPr>
          <a:lstStyle/>
          <a:p>
            <a:r>
              <a:rPr lang="en-US" sz="4000" dirty="0">
                <a:latin typeface="+mj-lt"/>
              </a:rPr>
              <a:t>Alcohol</a:t>
            </a:r>
          </a:p>
        </p:txBody>
      </p:sp>
      <p:sp>
        <p:nvSpPr>
          <p:cNvPr id="6" name="Footer Placeholder 5">
            <a:extLst>
              <a:ext uri="{FF2B5EF4-FFF2-40B4-BE49-F238E27FC236}">
                <a16:creationId xmlns:a16="http://schemas.microsoft.com/office/drawing/2014/main" id="{AA196065-7504-31AD-BC6A-46B5D448816E}"/>
              </a:ext>
            </a:extLst>
          </p:cNvPr>
          <p:cNvSpPr>
            <a:spLocks noGrp="1"/>
          </p:cNvSpPr>
          <p:nvPr>
            <p:ph type="ftr" sz="quarter" idx="11"/>
          </p:nvPr>
        </p:nvSpPr>
        <p:spPr/>
        <p:txBody>
          <a:bodyPr/>
          <a:lstStyle/>
          <a:p>
            <a:r>
              <a:rPr lang="en-US"/>
              <a:t>TCAHOU November 2025</a:t>
            </a:r>
          </a:p>
        </p:txBody>
      </p:sp>
      <p:pic>
        <p:nvPicPr>
          <p:cNvPr id="4" name="Picture 3">
            <a:extLst>
              <a:ext uri="{FF2B5EF4-FFF2-40B4-BE49-F238E27FC236}">
                <a16:creationId xmlns:a16="http://schemas.microsoft.com/office/drawing/2014/main" id="{88B6B10D-A9DD-CF60-653E-C4B9C3072595}"/>
              </a:ext>
            </a:extLst>
          </p:cNvPr>
          <p:cNvPicPr>
            <a:picLocks noChangeAspect="1"/>
          </p:cNvPicPr>
          <p:nvPr/>
        </p:nvPicPr>
        <p:blipFill>
          <a:blip r:embed="rId3"/>
          <a:srcRect b="15140"/>
          <a:stretch>
            <a:fillRect/>
          </a:stretch>
        </p:blipFill>
        <p:spPr>
          <a:xfrm>
            <a:off x="3251724" y="618565"/>
            <a:ext cx="7563908" cy="4814047"/>
          </a:xfrm>
          <a:prstGeom prst="rect">
            <a:avLst/>
          </a:prstGeom>
        </p:spPr>
      </p:pic>
    </p:spTree>
    <p:extLst>
      <p:ext uri="{BB962C8B-B14F-4D97-AF65-F5344CB8AC3E}">
        <p14:creationId xmlns:p14="http://schemas.microsoft.com/office/powerpoint/2010/main" val="423417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BBDE5-9917-F008-D7F9-55C32EFD2DE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18C7C45-6503-3BB5-6D47-85A2F266C332}"/>
              </a:ext>
            </a:extLst>
          </p:cNvPr>
          <p:cNvSpPr txBox="1"/>
          <p:nvPr/>
        </p:nvSpPr>
        <p:spPr>
          <a:xfrm>
            <a:off x="784698" y="713362"/>
            <a:ext cx="1798890" cy="707886"/>
          </a:xfrm>
          <a:prstGeom prst="rect">
            <a:avLst/>
          </a:prstGeom>
          <a:noFill/>
        </p:spPr>
        <p:txBody>
          <a:bodyPr wrap="none" rtlCol="0">
            <a:spAutoFit/>
          </a:bodyPr>
          <a:lstStyle/>
          <a:p>
            <a:r>
              <a:rPr lang="en-US" sz="4000" dirty="0">
                <a:latin typeface="+mj-lt"/>
              </a:rPr>
              <a:t>Alcohol</a:t>
            </a:r>
          </a:p>
        </p:txBody>
      </p:sp>
      <p:sp>
        <p:nvSpPr>
          <p:cNvPr id="3" name="TextBox 2">
            <a:extLst>
              <a:ext uri="{FF2B5EF4-FFF2-40B4-BE49-F238E27FC236}">
                <a16:creationId xmlns:a16="http://schemas.microsoft.com/office/drawing/2014/main" id="{23E71006-52FB-350D-005C-EAE37D5FA121}"/>
              </a:ext>
            </a:extLst>
          </p:cNvPr>
          <p:cNvSpPr txBox="1"/>
          <p:nvPr/>
        </p:nvSpPr>
        <p:spPr>
          <a:xfrm>
            <a:off x="784698" y="1997414"/>
            <a:ext cx="1075936" cy="584775"/>
          </a:xfrm>
          <a:prstGeom prst="rect">
            <a:avLst/>
          </a:prstGeom>
          <a:noFill/>
        </p:spPr>
        <p:txBody>
          <a:bodyPr wrap="none" rtlCol="0">
            <a:spAutoFit/>
          </a:bodyPr>
          <a:lstStyle/>
          <a:p>
            <a:r>
              <a:rPr lang="en-US" sz="3200" dirty="0"/>
              <a:t>Body</a:t>
            </a:r>
          </a:p>
        </p:txBody>
      </p:sp>
      <p:sp>
        <p:nvSpPr>
          <p:cNvPr id="6" name="Footer Placeholder 5">
            <a:extLst>
              <a:ext uri="{FF2B5EF4-FFF2-40B4-BE49-F238E27FC236}">
                <a16:creationId xmlns:a16="http://schemas.microsoft.com/office/drawing/2014/main" id="{8BBBA22A-B000-694C-4D6C-845A0BD01B7F}"/>
              </a:ext>
            </a:extLst>
          </p:cNvPr>
          <p:cNvSpPr>
            <a:spLocks noGrp="1"/>
          </p:cNvSpPr>
          <p:nvPr>
            <p:ph type="ftr" sz="quarter" idx="11"/>
          </p:nvPr>
        </p:nvSpPr>
        <p:spPr/>
        <p:txBody>
          <a:bodyPr/>
          <a:lstStyle/>
          <a:p>
            <a:r>
              <a:rPr lang="en-US"/>
              <a:t>TCAHOU November 2025</a:t>
            </a:r>
          </a:p>
        </p:txBody>
      </p:sp>
      <p:pic>
        <p:nvPicPr>
          <p:cNvPr id="9" name="Picture 8">
            <a:extLst>
              <a:ext uri="{FF2B5EF4-FFF2-40B4-BE49-F238E27FC236}">
                <a16:creationId xmlns:a16="http://schemas.microsoft.com/office/drawing/2014/main" id="{6A9D6D66-AD18-75C3-9EDA-61E25413D4EE}"/>
              </a:ext>
            </a:extLst>
          </p:cNvPr>
          <p:cNvPicPr>
            <a:picLocks noChangeAspect="1"/>
          </p:cNvPicPr>
          <p:nvPr/>
        </p:nvPicPr>
        <p:blipFill>
          <a:blip r:embed="rId3"/>
          <a:stretch>
            <a:fillRect/>
          </a:stretch>
        </p:blipFill>
        <p:spPr>
          <a:xfrm>
            <a:off x="3581732" y="155042"/>
            <a:ext cx="7287642" cy="5782482"/>
          </a:xfrm>
          <a:prstGeom prst="rect">
            <a:avLst/>
          </a:prstGeom>
        </p:spPr>
      </p:pic>
    </p:spTree>
    <p:extLst>
      <p:ext uri="{BB962C8B-B14F-4D97-AF65-F5344CB8AC3E}">
        <p14:creationId xmlns:p14="http://schemas.microsoft.com/office/powerpoint/2010/main" val="42745484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FFD84-5DE1-2009-A30E-6B45F0242FD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70C3841-CFA5-6B21-954A-F14329AA9C40}"/>
              </a:ext>
            </a:extLst>
          </p:cNvPr>
          <p:cNvSpPr txBox="1"/>
          <p:nvPr/>
        </p:nvSpPr>
        <p:spPr>
          <a:xfrm>
            <a:off x="784698" y="713362"/>
            <a:ext cx="3966086" cy="707886"/>
          </a:xfrm>
          <a:prstGeom prst="rect">
            <a:avLst/>
          </a:prstGeom>
          <a:noFill/>
        </p:spPr>
        <p:txBody>
          <a:bodyPr wrap="none" rtlCol="0">
            <a:spAutoFit/>
          </a:bodyPr>
          <a:lstStyle/>
          <a:p>
            <a:r>
              <a:rPr lang="en-US" sz="4000" dirty="0">
                <a:latin typeface="+mj-lt"/>
              </a:rPr>
              <a:t>Asthma vs. COPD</a:t>
            </a:r>
          </a:p>
        </p:txBody>
      </p:sp>
      <p:sp>
        <p:nvSpPr>
          <p:cNvPr id="3" name="TextBox 2">
            <a:extLst>
              <a:ext uri="{FF2B5EF4-FFF2-40B4-BE49-F238E27FC236}">
                <a16:creationId xmlns:a16="http://schemas.microsoft.com/office/drawing/2014/main" id="{9EDD35CE-999C-437C-82F4-2CE385A77BAF}"/>
              </a:ext>
            </a:extLst>
          </p:cNvPr>
          <p:cNvSpPr txBox="1"/>
          <p:nvPr/>
        </p:nvSpPr>
        <p:spPr>
          <a:xfrm>
            <a:off x="784698" y="1997414"/>
            <a:ext cx="6185924" cy="1569660"/>
          </a:xfrm>
          <a:prstGeom prst="rect">
            <a:avLst/>
          </a:prstGeom>
          <a:noFill/>
        </p:spPr>
        <p:txBody>
          <a:bodyPr wrap="none" rtlCol="0">
            <a:spAutoFit/>
          </a:bodyPr>
          <a:lstStyle/>
          <a:p>
            <a:r>
              <a:rPr lang="en-US" sz="3200" dirty="0"/>
              <a:t>Both are an obstructive lung disease</a:t>
            </a:r>
          </a:p>
          <a:p>
            <a:r>
              <a:rPr lang="en-US" sz="3200" dirty="0"/>
              <a:t>Reduced FEV1</a:t>
            </a:r>
          </a:p>
          <a:p>
            <a:r>
              <a:rPr lang="en-US" sz="3200" dirty="0"/>
              <a:t>Reduced FEV1/FVC</a:t>
            </a:r>
          </a:p>
        </p:txBody>
      </p:sp>
      <p:sp>
        <p:nvSpPr>
          <p:cNvPr id="6" name="Footer Placeholder 5">
            <a:extLst>
              <a:ext uri="{FF2B5EF4-FFF2-40B4-BE49-F238E27FC236}">
                <a16:creationId xmlns:a16="http://schemas.microsoft.com/office/drawing/2014/main" id="{9AC1BBDD-DCE9-A533-37FF-01679A75F7F4}"/>
              </a:ext>
            </a:extLst>
          </p:cNvPr>
          <p:cNvSpPr>
            <a:spLocks noGrp="1"/>
          </p:cNvSpPr>
          <p:nvPr>
            <p:ph type="ftr" sz="quarter" idx="11"/>
          </p:nvPr>
        </p:nvSpPr>
        <p:spPr/>
        <p:txBody>
          <a:bodyPr/>
          <a:lstStyle/>
          <a:p>
            <a:r>
              <a:rPr lang="en-US"/>
              <a:t>TCAHOU November 2025</a:t>
            </a:r>
          </a:p>
        </p:txBody>
      </p:sp>
    </p:spTree>
    <p:extLst>
      <p:ext uri="{BB962C8B-B14F-4D97-AF65-F5344CB8AC3E}">
        <p14:creationId xmlns:p14="http://schemas.microsoft.com/office/powerpoint/2010/main" val="32597373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F079B-730A-535C-2A32-6E3B25413AE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027506D-0DA4-D0FA-CC90-EBFFE7398D7E}"/>
              </a:ext>
            </a:extLst>
          </p:cNvPr>
          <p:cNvSpPr txBox="1"/>
          <p:nvPr/>
        </p:nvSpPr>
        <p:spPr>
          <a:xfrm>
            <a:off x="784698" y="713362"/>
            <a:ext cx="3966086" cy="707886"/>
          </a:xfrm>
          <a:prstGeom prst="rect">
            <a:avLst/>
          </a:prstGeom>
          <a:noFill/>
        </p:spPr>
        <p:txBody>
          <a:bodyPr wrap="none" rtlCol="0">
            <a:spAutoFit/>
          </a:bodyPr>
          <a:lstStyle/>
          <a:p>
            <a:r>
              <a:rPr lang="en-US" sz="4000" dirty="0">
                <a:latin typeface="+mj-lt"/>
              </a:rPr>
              <a:t>Asthma vs. COPD</a:t>
            </a:r>
          </a:p>
        </p:txBody>
      </p:sp>
      <p:sp>
        <p:nvSpPr>
          <p:cNvPr id="3" name="TextBox 2">
            <a:extLst>
              <a:ext uri="{FF2B5EF4-FFF2-40B4-BE49-F238E27FC236}">
                <a16:creationId xmlns:a16="http://schemas.microsoft.com/office/drawing/2014/main" id="{9DDC4F68-73BA-A3EA-B339-8176C18F1809}"/>
              </a:ext>
            </a:extLst>
          </p:cNvPr>
          <p:cNvSpPr txBox="1"/>
          <p:nvPr/>
        </p:nvSpPr>
        <p:spPr>
          <a:xfrm>
            <a:off x="784699" y="1997414"/>
            <a:ext cx="9118254" cy="3046988"/>
          </a:xfrm>
          <a:prstGeom prst="rect">
            <a:avLst/>
          </a:prstGeom>
          <a:noFill/>
        </p:spPr>
        <p:txBody>
          <a:bodyPr wrap="square" rtlCol="0">
            <a:spAutoFit/>
          </a:bodyPr>
          <a:lstStyle/>
          <a:p>
            <a:r>
              <a:rPr lang="en-US" sz="3200" dirty="0"/>
              <a:t>Asthma obstruction is reversible</a:t>
            </a:r>
          </a:p>
          <a:p>
            <a:endParaRPr lang="en-US" sz="3200" dirty="0"/>
          </a:p>
          <a:p>
            <a:r>
              <a:rPr lang="en-US" sz="3200" dirty="0"/>
              <a:t>Bronchodilator response = ([Postbronchodilator value – Prebronchodilator value] x 100)/Predicted value, where "value" is either FEV</a:t>
            </a:r>
            <a:r>
              <a:rPr lang="en-US" sz="3200" baseline="-25000" dirty="0"/>
              <a:t>1</a:t>
            </a:r>
            <a:r>
              <a:rPr lang="en-US" sz="3200" dirty="0"/>
              <a:t> or FVC. </a:t>
            </a:r>
          </a:p>
          <a:p>
            <a:r>
              <a:rPr lang="en-US" sz="3200" dirty="0"/>
              <a:t>An increase of &gt;10 percent is considered significant.</a:t>
            </a:r>
          </a:p>
        </p:txBody>
      </p:sp>
      <p:sp>
        <p:nvSpPr>
          <p:cNvPr id="6" name="Footer Placeholder 5">
            <a:extLst>
              <a:ext uri="{FF2B5EF4-FFF2-40B4-BE49-F238E27FC236}">
                <a16:creationId xmlns:a16="http://schemas.microsoft.com/office/drawing/2014/main" id="{A59E7EEC-DA36-FE98-A7C2-5A1C4E7A4BBC}"/>
              </a:ext>
            </a:extLst>
          </p:cNvPr>
          <p:cNvSpPr>
            <a:spLocks noGrp="1"/>
          </p:cNvSpPr>
          <p:nvPr>
            <p:ph type="ftr" sz="quarter" idx="11"/>
          </p:nvPr>
        </p:nvSpPr>
        <p:spPr/>
        <p:txBody>
          <a:bodyPr/>
          <a:lstStyle/>
          <a:p>
            <a:r>
              <a:rPr lang="en-US"/>
              <a:t>TCAHOU November 2025</a:t>
            </a:r>
          </a:p>
        </p:txBody>
      </p:sp>
    </p:spTree>
    <p:extLst>
      <p:ext uri="{BB962C8B-B14F-4D97-AF65-F5344CB8AC3E}">
        <p14:creationId xmlns:p14="http://schemas.microsoft.com/office/powerpoint/2010/main" val="10893203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DFB7F-2350-657A-5CEA-EFAD1A351DF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BBA7FAB-9FF2-88AF-2E03-01FAC43B4C35}"/>
              </a:ext>
            </a:extLst>
          </p:cNvPr>
          <p:cNvSpPr txBox="1"/>
          <p:nvPr/>
        </p:nvSpPr>
        <p:spPr>
          <a:xfrm>
            <a:off x="784698" y="713362"/>
            <a:ext cx="1766830" cy="707886"/>
          </a:xfrm>
          <a:prstGeom prst="rect">
            <a:avLst/>
          </a:prstGeom>
          <a:noFill/>
        </p:spPr>
        <p:txBody>
          <a:bodyPr wrap="none" rtlCol="0">
            <a:spAutoFit/>
          </a:bodyPr>
          <a:lstStyle/>
          <a:p>
            <a:r>
              <a:rPr lang="en-US" sz="4000" dirty="0">
                <a:latin typeface="+mj-lt"/>
              </a:rPr>
              <a:t>Asthma</a:t>
            </a:r>
          </a:p>
        </p:txBody>
      </p:sp>
      <p:sp>
        <p:nvSpPr>
          <p:cNvPr id="3" name="TextBox 2">
            <a:extLst>
              <a:ext uri="{FF2B5EF4-FFF2-40B4-BE49-F238E27FC236}">
                <a16:creationId xmlns:a16="http://schemas.microsoft.com/office/drawing/2014/main" id="{D974DCDD-468F-9430-FD4B-8C53FB6AB00B}"/>
              </a:ext>
            </a:extLst>
          </p:cNvPr>
          <p:cNvSpPr txBox="1"/>
          <p:nvPr/>
        </p:nvSpPr>
        <p:spPr>
          <a:xfrm>
            <a:off x="140611" y="1909491"/>
            <a:ext cx="4821833" cy="1200329"/>
          </a:xfrm>
          <a:prstGeom prst="rect">
            <a:avLst/>
          </a:prstGeom>
          <a:noFill/>
        </p:spPr>
        <p:txBody>
          <a:bodyPr wrap="none" rtlCol="0">
            <a:spAutoFit/>
          </a:bodyPr>
          <a:lstStyle/>
          <a:p>
            <a:r>
              <a:rPr lang="en-US" sz="2400" dirty="0"/>
              <a:t>FEV1: (3.11-1.77)x100/3.34= 40.12%</a:t>
            </a:r>
          </a:p>
          <a:p>
            <a:endParaRPr lang="en-US" sz="2400" dirty="0"/>
          </a:p>
          <a:p>
            <a:r>
              <a:rPr lang="en-US" sz="2400" dirty="0"/>
              <a:t>FVC: (4.66 – 3.77)x100/3.88= 22.93%</a:t>
            </a:r>
          </a:p>
        </p:txBody>
      </p:sp>
      <p:sp>
        <p:nvSpPr>
          <p:cNvPr id="6" name="Footer Placeholder 5">
            <a:extLst>
              <a:ext uri="{FF2B5EF4-FFF2-40B4-BE49-F238E27FC236}">
                <a16:creationId xmlns:a16="http://schemas.microsoft.com/office/drawing/2014/main" id="{2825E84A-C689-FDDE-833B-9B75438332BB}"/>
              </a:ext>
            </a:extLst>
          </p:cNvPr>
          <p:cNvSpPr>
            <a:spLocks noGrp="1"/>
          </p:cNvSpPr>
          <p:nvPr>
            <p:ph type="ftr" sz="quarter" idx="11"/>
          </p:nvPr>
        </p:nvSpPr>
        <p:spPr/>
        <p:txBody>
          <a:bodyPr/>
          <a:lstStyle/>
          <a:p>
            <a:r>
              <a:rPr lang="en-US"/>
              <a:t>TCAHOU November 2025</a:t>
            </a:r>
          </a:p>
        </p:txBody>
      </p:sp>
      <p:pic>
        <p:nvPicPr>
          <p:cNvPr id="4" name="Picture 3">
            <a:extLst>
              <a:ext uri="{FF2B5EF4-FFF2-40B4-BE49-F238E27FC236}">
                <a16:creationId xmlns:a16="http://schemas.microsoft.com/office/drawing/2014/main" id="{7293B5E1-3A27-1984-0970-47B2A62C7DA0}"/>
              </a:ext>
            </a:extLst>
          </p:cNvPr>
          <p:cNvPicPr>
            <a:picLocks noChangeAspect="1"/>
          </p:cNvPicPr>
          <p:nvPr/>
        </p:nvPicPr>
        <p:blipFill>
          <a:blip r:embed="rId3"/>
          <a:stretch>
            <a:fillRect/>
          </a:stretch>
        </p:blipFill>
        <p:spPr>
          <a:xfrm>
            <a:off x="4845771" y="492256"/>
            <a:ext cx="7236579" cy="4779678"/>
          </a:xfrm>
          <a:prstGeom prst="rect">
            <a:avLst/>
          </a:prstGeom>
        </p:spPr>
      </p:pic>
      <p:sp>
        <p:nvSpPr>
          <p:cNvPr id="5" name="Rectangle 4">
            <a:extLst>
              <a:ext uri="{FF2B5EF4-FFF2-40B4-BE49-F238E27FC236}">
                <a16:creationId xmlns:a16="http://schemas.microsoft.com/office/drawing/2014/main" id="{C43AF4EC-7403-22B9-DBAA-E68EBDADE572}"/>
              </a:ext>
            </a:extLst>
          </p:cNvPr>
          <p:cNvSpPr/>
          <p:nvPr/>
        </p:nvSpPr>
        <p:spPr>
          <a:xfrm>
            <a:off x="5127812" y="564776"/>
            <a:ext cx="6279490" cy="53788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87605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6F9D5-8034-C04E-4361-CCB1DA0363A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E23C27C-22B0-6704-AA20-8F2497AD8737}"/>
              </a:ext>
            </a:extLst>
          </p:cNvPr>
          <p:cNvSpPr txBox="1"/>
          <p:nvPr/>
        </p:nvSpPr>
        <p:spPr>
          <a:xfrm>
            <a:off x="784698" y="713362"/>
            <a:ext cx="1616148" cy="707886"/>
          </a:xfrm>
          <a:prstGeom prst="rect">
            <a:avLst/>
          </a:prstGeom>
          <a:noFill/>
        </p:spPr>
        <p:txBody>
          <a:bodyPr wrap="none" rtlCol="0">
            <a:spAutoFit/>
          </a:bodyPr>
          <a:lstStyle/>
          <a:p>
            <a:r>
              <a:rPr lang="en-US" sz="4000" dirty="0">
                <a:latin typeface="+mj-lt"/>
              </a:rPr>
              <a:t>COPD</a:t>
            </a:r>
          </a:p>
        </p:txBody>
      </p:sp>
      <p:sp>
        <p:nvSpPr>
          <p:cNvPr id="6" name="Footer Placeholder 5">
            <a:extLst>
              <a:ext uri="{FF2B5EF4-FFF2-40B4-BE49-F238E27FC236}">
                <a16:creationId xmlns:a16="http://schemas.microsoft.com/office/drawing/2014/main" id="{3E75212D-0E78-F492-E88F-640BD4DAA5B6}"/>
              </a:ext>
            </a:extLst>
          </p:cNvPr>
          <p:cNvSpPr>
            <a:spLocks noGrp="1"/>
          </p:cNvSpPr>
          <p:nvPr>
            <p:ph type="ftr" sz="quarter" idx="11"/>
          </p:nvPr>
        </p:nvSpPr>
        <p:spPr/>
        <p:txBody>
          <a:bodyPr/>
          <a:lstStyle/>
          <a:p>
            <a:r>
              <a:rPr lang="en-US"/>
              <a:t>TCAHOU November 2025</a:t>
            </a:r>
          </a:p>
        </p:txBody>
      </p:sp>
      <p:pic>
        <p:nvPicPr>
          <p:cNvPr id="4" name="Picture 3">
            <a:extLst>
              <a:ext uri="{FF2B5EF4-FFF2-40B4-BE49-F238E27FC236}">
                <a16:creationId xmlns:a16="http://schemas.microsoft.com/office/drawing/2014/main" id="{E428079D-C993-C1C0-25C3-D12A49270E94}"/>
              </a:ext>
            </a:extLst>
          </p:cNvPr>
          <p:cNvPicPr>
            <a:picLocks noChangeAspect="1"/>
          </p:cNvPicPr>
          <p:nvPr/>
        </p:nvPicPr>
        <p:blipFill>
          <a:blip r:embed="rId3"/>
          <a:stretch>
            <a:fillRect/>
          </a:stretch>
        </p:blipFill>
        <p:spPr>
          <a:xfrm>
            <a:off x="1224874" y="1987171"/>
            <a:ext cx="9742252" cy="2883658"/>
          </a:xfrm>
          <a:prstGeom prst="rect">
            <a:avLst/>
          </a:prstGeom>
        </p:spPr>
      </p:pic>
    </p:spTree>
    <p:extLst>
      <p:ext uri="{BB962C8B-B14F-4D97-AF65-F5344CB8AC3E}">
        <p14:creationId xmlns:p14="http://schemas.microsoft.com/office/powerpoint/2010/main" val="14619197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EC30E-4CC0-C816-6154-15095D489A0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85C61AB-CFF6-F292-CC3E-8F261782F037}"/>
              </a:ext>
            </a:extLst>
          </p:cNvPr>
          <p:cNvSpPr txBox="1"/>
          <p:nvPr/>
        </p:nvSpPr>
        <p:spPr>
          <a:xfrm>
            <a:off x="784698" y="713362"/>
            <a:ext cx="4199355" cy="707886"/>
          </a:xfrm>
          <a:prstGeom prst="rect">
            <a:avLst/>
          </a:prstGeom>
          <a:noFill/>
        </p:spPr>
        <p:txBody>
          <a:bodyPr wrap="none" rtlCol="0">
            <a:spAutoFit/>
          </a:bodyPr>
          <a:lstStyle/>
          <a:p>
            <a:r>
              <a:rPr lang="en-US" sz="4000" dirty="0">
                <a:latin typeface="+mj-lt"/>
              </a:rPr>
              <a:t>Late life depression</a:t>
            </a:r>
          </a:p>
        </p:txBody>
      </p:sp>
      <p:sp>
        <p:nvSpPr>
          <p:cNvPr id="3" name="TextBox 2">
            <a:extLst>
              <a:ext uri="{FF2B5EF4-FFF2-40B4-BE49-F238E27FC236}">
                <a16:creationId xmlns:a16="http://schemas.microsoft.com/office/drawing/2014/main" id="{58ADE6CA-B97C-7444-37C2-4A1F61020470}"/>
              </a:ext>
            </a:extLst>
          </p:cNvPr>
          <p:cNvSpPr txBox="1"/>
          <p:nvPr/>
        </p:nvSpPr>
        <p:spPr>
          <a:xfrm>
            <a:off x="784698" y="1997414"/>
            <a:ext cx="5250220" cy="2862322"/>
          </a:xfrm>
          <a:prstGeom prst="rect">
            <a:avLst/>
          </a:prstGeom>
          <a:noFill/>
        </p:spPr>
        <p:txBody>
          <a:bodyPr wrap="none" rtlCol="0">
            <a:spAutoFit/>
          </a:bodyPr>
          <a:lstStyle/>
          <a:p>
            <a:r>
              <a:rPr lang="en-US" sz="2000" dirty="0"/>
              <a:t>●Female sex</a:t>
            </a:r>
          </a:p>
          <a:p>
            <a:endParaRPr lang="en-US" sz="2000" dirty="0"/>
          </a:p>
          <a:p>
            <a:r>
              <a:rPr lang="en-US" sz="2000" dirty="0"/>
              <a:t>●Social isolation</a:t>
            </a:r>
          </a:p>
          <a:p>
            <a:endParaRPr lang="en-US" sz="2000" dirty="0"/>
          </a:p>
          <a:p>
            <a:r>
              <a:rPr lang="en-US" sz="2000" dirty="0"/>
              <a:t>●Widowed, divorced, or separated marital status</a:t>
            </a:r>
          </a:p>
          <a:p>
            <a:endParaRPr lang="en-US" sz="2000" dirty="0"/>
          </a:p>
          <a:p>
            <a:r>
              <a:rPr lang="en-US" sz="2000" dirty="0"/>
              <a:t>●Lower socioeconomic status</a:t>
            </a:r>
          </a:p>
          <a:p>
            <a:endParaRPr lang="en-US" sz="2000" dirty="0"/>
          </a:p>
          <a:p>
            <a:r>
              <a:rPr lang="en-US" sz="2000" dirty="0"/>
              <a:t>●Comorbid general medical conditions</a:t>
            </a:r>
          </a:p>
        </p:txBody>
      </p:sp>
      <p:sp>
        <p:nvSpPr>
          <p:cNvPr id="6" name="Footer Placeholder 5">
            <a:extLst>
              <a:ext uri="{FF2B5EF4-FFF2-40B4-BE49-F238E27FC236}">
                <a16:creationId xmlns:a16="http://schemas.microsoft.com/office/drawing/2014/main" id="{AE497B94-276C-22CE-9B67-308DE0968A48}"/>
              </a:ext>
            </a:extLst>
          </p:cNvPr>
          <p:cNvSpPr>
            <a:spLocks noGrp="1"/>
          </p:cNvSpPr>
          <p:nvPr>
            <p:ph type="ftr" sz="quarter" idx="11"/>
          </p:nvPr>
        </p:nvSpPr>
        <p:spPr/>
        <p:txBody>
          <a:bodyPr/>
          <a:lstStyle/>
          <a:p>
            <a:r>
              <a:rPr lang="en-US"/>
              <a:t>TCAHOU November 2025</a:t>
            </a:r>
          </a:p>
        </p:txBody>
      </p:sp>
      <p:sp>
        <p:nvSpPr>
          <p:cNvPr id="4" name="TextBox 3">
            <a:extLst>
              <a:ext uri="{FF2B5EF4-FFF2-40B4-BE49-F238E27FC236}">
                <a16:creationId xmlns:a16="http://schemas.microsoft.com/office/drawing/2014/main" id="{E1E265C4-5B2B-54ED-7C7D-B07B52EF3548}"/>
              </a:ext>
            </a:extLst>
          </p:cNvPr>
          <p:cNvSpPr txBox="1"/>
          <p:nvPr/>
        </p:nvSpPr>
        <p:spPr>
          <a:xfrm>
            <a:off x="6666198" y="2551412"/>
            <a:ext cx="2656496" cy="2246769"/>
          </a:xfrm>
          <a:prstGeom prst="rect">
            <a:avLst/>
          </a:prstGeom>
          <a:noFill/>
        </p:spPr>
        <p:txBody>
          <a:bodyPr wrap="none" rtlCol="0">
            <a:spAutoFit/>
          </a:bodyPr>
          <a:lstStyle/>
          <a:p>
            <a:r>
              <a:rPr lang="en-US" sz="2000" dirty="0"/>
              <a:t>●Uncontrolled pain</a:t>
            </a:r>
          </a:p>
          <a:p>
            <a:endParaRPr lang="en-US" sz="2000" dirty="0"/>
          </a:p>
          <a:p>
            <a:r>
              <a:rPr lang="en-US" sz="2000" dirty="0"/>
              <a:t>●Insomnia</a:t>
            </a:r>
          </a:p>
          <a:p>
            <a:endParaRPr lang="en-US" sz="2000" dirty="0"/>
          </a:p>
          <a:p>
            <a:r>
              <a:rPr lang="en-US" sz="2000" dirty="0"/>
              <a:t>●Functional impairment</a:t>
            </a:r>
          </a:p>
          <a:p>
            <a:endParaRPr lang="en-US" sz="2000" dirty="0"/>
          </a:p>
          <a:p>
            <a:r>
              <a:rPr lang="en-US" sz="2000" dirty="0"/>
              <a:t>●Cognitive impairment</a:t>
            </a:r>
          </a:p>
        </p:txBody>
      </p:sp>
      <p:sp>
        <p:nvSpPr>
          <p:cNvPr id="5" name="Wave 4">
            <a:extLst>
              <a:ext uri="{FF2B5EF4-FFF2-40B4-BE49-F238E27FC236}">
                <a16:creationId xmlns:a16="http://schemas.microsoft.com/office/drawing/2014/main" id="{265B5EE6-10D0-E64E-CFED-7D4ADC06C0AA}"/>
              </a:ext>
            </a:extLst>
          </p:cNvPr>
          <p:cNvSpPr/>
          <p:nvPr/>
        </p:nvSpPr>
        <p:spPr>
          <a:xfrm>
            <a:off x="5925066" y="1083014"/>
            <a:ext cx="3155576" cy="914400"/>
          </a:xfrm>
          <a:prstGeom prst="wave">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Risk Factors</a:t>
            </a:r>
          </a:p>
        </p:txBody>
      </p:sp>
    </p:spTree>
    <p:extLst>
      <p:ext uri="{BB962C8B-B14F-4D97-AF65-F5344CB8AC3E}">
        <p14:creationId xmlns:p14="http://schemas.microsoft.com/office/powerpoint/2010/main" val="15726110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0D7269F-B792-F773-130C-8AF95E59BBDC}"/>
              </a:ext>
            </a:extLst>
          </p:cNvPr>
          <p:cNvSpPr>
            <a:spLocks noGrp="1"/>
          </p:cNvSpPr>
          <p:nvPr>
            <p:ph type="ftr" sz="quarter" idx="11"/>
          </p:nvPr>
        </p:nvSpPr>
        <p:spPr/>
        <p:txBody>
          <a:bodyPr/>
          <a:lstStyle/>
          <a:p>
            <a:r>
              <a:rPr lang="en-US"/>
              <a:t>TCAHOU November 2025</a:t>
            </a:r>
          </a:p>
        </p:txBody>
      </p:sp>
      <p:pic>
        <p:nvPicPr>
          <p:cNvPr id="5" name="Picture 4">
            <a:extLst>
              <a:ext uri="{FF2B5EF4-FFF2-40B4-BE49-F238E27FC236}">
                <a16:creationId xmlns:a16="http://schemas.microsoft.com/office/drawing/2014/main" id="{FA6D5EF4-2174-A28F-5DBD-6DAF4D63FE17}"/>
              </a:ext>
            </a:extLst>
          </p:cNvPr>
          <p:cNvPicPr>
            <a:picLocks noChangeAspect="1"/>
          </p:cNvPicPr>
          <p:nvPr/>
        </p:nvPicPr>
        <p:blipFill>
          <a:blip r:embed="rId3"/>
          <a:stretch>
            <a:fillRect/>
          </a:stretch>
        </p:blipFill>
        <p:spPr>
          <a:xfrm>
            <a:off x="1981200" y="0"/>
            <a:ext cx="9018459" cy="6096000"/>
          </a:xfrm>
          <a:prstGeom prst="rect">
            <a:avLst/>
          </a:prstGeom>
        </p:spPr>
      </p:pic>
    </p:spTree>
    <p:extLst>
      <p:ext uri="{BB962C8B-B14F-4D97-AF65-F5344CB8AC3E}">
        <p14:creationId xmlns:p14="http://schemas.microsoft.com/office/powerpoint/2010/main" val="13585123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F8379-CF15-412F-83FF-054D2A39418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1E5B3B2-6938-D44D-1AA7-F697230C6F9A}"/>
              </a:ext>
            </a:extLst>
          </p:cNvPr>
          <p:cNvSpPr txBox="1"/>
          <p:nvPr/>
        </p:nvSpPr>
        <p:spPr>
          <a:xfrm>
            <a:off x="784698" y="713362"/>
            <a:ext cx="4032835" cy="707886"/>
          </a:xfrm>
          <a:prstGeom prst="rect">
            <a:avLst/>
          </a:prstGeom>
          <a:noFill/>
        </p:spPr>
        <p:txBody>
          <a:bodyPr wrap="none" rtlCol="0">
            <a:spAutoFit/>
          </a:bodyPr>
          <a:lstStyle/>
          <a:p>
            <a:r>
              <a:rPr lang="en-US" sz="4000" dirty="0">
                <a:latin typeface="+mj-lt"/>
              </a:rPr>
              <a:t>Cognitive domains</a:t>
            </a:r>
          </a:p>
        </p:txBody>
      </p:sp>
      <p:sp>
        <p:nvSpPr>
          <p:cNvPr id="3" name="TextBox 2">
            <a:extLst>
              <a:ext uri="{FF2B5EF4-FFF2-40B4-BE49-F238E27FC236}">
                <a16:creationId xmlns:a16="http://schemas.microsoft.com/office/drawing/2014/main" id="{F90DDA12-2213-3EA2-D881-6B64DB51B6F8}"/>
              </a:ext>
            </a:extLst>
          </p:cNvPr>
          <p:cNvSpPr txBox="1"/>
          <p:nvPr/>
        </p:nvSpPr>
        <p:spPr>
          <a:xfrm>
            <a:off x="2103544" y="1905506"/>
            <a:ext cx="3821303" cy="3046988"/>
          </a:xfrm>
          <a:prstGeom prst="rect">
            <a:avLst/>
          </a:prstGeom>
          <a:noFill/>
        </p:spPr>
        <p:txBody>
          <a:bodyPr wrap="none" rtlCol="0">
            <a:spAutoFit/>
          </a:bodyPr>
          <a:lstStyle/>
          <a:p>
            <a:r>
              <a:rPr lang="en-US" sz="3200" dirty="0"/>
              <a:t>Learning and memory</a:t>
            </a:r>
          </a:p>
          <a:p>
            <a:r>
              <a:rPr lang="en-US" sz="3200" dirty="0"/>
              <a:t>Language </a:t>
            </a:r>
          </a:p>
          <a:p>
            <a:r>
              <a:rPr lang="en-US" sz="3200" dirty="0"/>
              <a:t>Executive function</a:t>
            </a:r>
          </a:p>
          <a:p>
            <a:r>
              <a:rPr lang="en-US" sz="3200" dirty="0"/>
              <a:t>Complex attention</a:t>
            </a:r>
          </a:p>
          <a:p>
            <a:r>
              <a:rPr lang="en-US" sz="3200" dirty="0"/>
              <a:t>Perceptual-motor</a:t>
            </a:r>
          </a:p>
          <a:p>
            <a:r>
              <a:rPr lang="en-US" sz="3200" dirty="0"/>
              <a:t>Social cognition</a:t>
            </a:r>
          </a:p>
        </p:txBody>
      </p:sp>
      <p:sp>
        <p:nvSpPr>
          <p:cNvPr id="6" name="Footer Placeholder 5">
            <a:extLst>
              <a:ext uri="{FF2B5EF4-FFF2-40B4-BE49-F238E27FC236}">
                <a16:creationId xmlns:a16="http://schemas.microsoft.com/office/drawing/2014/main" id="{76C98AF4-AA32-CD4D-241A-CAFB8193EFBB}"/>
              </a:ext>
            </a:extLst>
          </p:cNvPr>
          <p:cNvSpPr>
            <a:spLocks noGrp="1"/>
          </p:cNvSpPr>
          <p:nvPr>
            <p:ph type="ftr" sz="quarter" idx="11"/>
          </p:nvPr>
        </p:nvSpPr>
        <p:spPr/>
        <p:txBody>
          <a:bodyPr/>
          <a:lstStyle/>
          <a:p>
            <a:r>
              <a:rPr lang="en-US"/>
              <a:t>TCAHOU November 2025</a:t>
            </a:r>
          </a:p>
        </p:txBody>
      </p:sp>
    </p:spTree>
    <p:extLst>
      <p:ext uri="{BB962C8B-B14F-4D97-AF65-F5344CB8AC3E}">
        <p14:creationId xmlns:p14="http://schemas.microsoft.com/office/powerpoint/2010/main" val="3225408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1BFD5E-D944-76C2-BFF7-3AEA07340EC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0CC8DFD-C8A6-BAEE-9B93-F1B177CE06EF}"/>
              </a:ext>
            </a:extLst>
          </p:cNvPr>
          <p:cNvSpPr txBox="1"/>
          <p:nvPr/>
        </p:nvSpPr>
        <p:spPr>
          <a:xfrm>
            <a:off x="784698" y="713362"/>
            <a:ext cx="4696670" cy="707886"/>
          </a:xfrm>
          <a:prstGeom prst="rect">
            <a:avLst/>
          </a:prstGeom>
          <a:noFill/>
        </p:spPr>
        <p:txBody>
          <a:bodyPr wrap="none" rtlCol="0">
            <a:spAutoFit/>
          </a:bodyPr>
          <a:lstStyle/>
          <a:p>
            <a:r>
              <a:rPr lang="en-US" sz="4000" dirty="0">
                <a:latin typeface="+mj-lt"/>
              </a:rPr>
              <a:t>Loss of organ reserve</a:t>
            </a:r>
          </a:p>
        </p:txBody>
      </p:sp>
      <p:sp>
        <p:nvSpPr>
          <p:cNvPr id="3" name="TextBox 2">
            <a:extLst>
              <a:ext uri="{FF2B5EF4-FFF2-40B4-BE49-F238E27FC236}">
                <a16:creationId xmlns:a16="http://schemas.microsoft.com/office/drawing/2014/main" id="{090BB5EC-E59B-9AE8-E1F0-14FEA072A461}"/>
              </a:ext>
            </a:extLst>
          </p:cNvPr>
          <p:cNvSpPr txBox="1"/>
          <p:nvPr/>
        </p:nvSpPr>
        <p:spPr>
          <a:xfrm>
            <a:off x="784698" y="1997414"/>
            <a:ext cx="10724815" cy="2554545"/>
          </a:xfrm>
          <a:prstGeom prst="rect">
            <a:avLst/>
          </a:prstGeom>
          <a:noFill/>
        </p:spPr>
        <p:txBody>
          <a:bodyPr wrap="square" rtlCol="0">
            <a:spAutoFit/>
          </a:bodyPr>
          <a:lstStyle/>
          <a:p>
            <a:r>
              <a:rPr lang="en-US" sz="3200" dirty="0"/>
              <a:t>Pulmonary</a:t>
            </a:r>
          </a:p>
          <a:p>
            <a:r>
              <a:rPr lang="en-US" sz="3200" dirty="0"/>
              <a:t>	Loss of 30% by age 70</a:t>
            </a:r>
          </a:p>
          <a:p>
            <a:r>
              <a:rPr lang="en-US" sz="3200" dirty="0"/>
              <a:t>Renal</a:t>
            </a:r>
          </a:p>
          <a:p>
            <a:r>
              <a:rPr lang="en-US" sz="3200" dirty="0"/>
              <a:t>Hepatic</a:t>
            </a:r>
          </a:p>
          <a:p>
            <a:r>
              <a:rPr lang="en-US" sz="3200" dirty="0"/>
              <a:t>	</a:t>
            </a:r>
          </a:p>
        </p:txBody>
      </p:sp>
      <p:sp>
        <p:nvSpPr>
          <p:cNvPr id="6" name="Footer Placeholder 5">
            <a:extLst>
              <a:ext uri="{FF2B5EF4-FFF2-40B4-BE49-F238E27FC236}">
                <a16:creationId xmlns:a16="http://schemas.microsoft.com/office/drawing/2014/main" id="{4F60431B-DE2D-B99D-2721-D6BE7FF52EA3}"/>
              </a:ext>
            </a:extLst>
          </p:cNvPr>
          <p:cNvSpPr>
            <a:spLocks noGrp="1"/>
          </p:cNvSpPr>
          <p:nvPr>
            <p:ph type="ftr" sz="quarter" idx="11"/>
          </p:nvPr>
        </p:nvSpPr>
        <p:spPr/>
        <p:txBody>
          <a:bodyPr/>
          <a:lstStyle/>
          <a:p>
            <a:r>
              <a:rPr lang="en-US"/>
              <a:t>TCAHOU November 2025</a:t>
            </a:r>
          </a:p>
        </p:txBody>
      </p:sp>
    </p:spTree>
    <p:extLst>
      <p:ext uri="{BB962C8B-B14F-4D97-AF65-F5344CB8AC3E}">
        <p14:creationId xmlns:p14="http://schemas.microsoft.com/office/powerpoint/2010/main" val="9963670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B11B63-E60B-3883-789C-55BC679DC88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9028A89-E91F-3E80-97D8-76AEC672739B}"/>
              </a:ext>
            </a:extLst>
          </p:cNvPr>
          <p:cNvSpPr txBox="1"/>
          <p:nvPr/>
        </p:nvSpPr>
        <p:spPr>
          <a:xfrm>
            <a:off x="784698" y="713362"/>
            <a:ext cx="2244525" cy="707886"/>
          </a:xfrm>
          <a:prstGeom prst="rect">
            <a:avLst/>
          </a:prstGeom>
          <a:noFill/>
        </p:spPr>
        <p:txBody>
          <a:bodyPr wrap="none" rtlCol="0">
            <a:spAutoFit/>
          </a:bodyPr>
          <a:lstStyle/>
          <a:p>
            <a:r>
              <a:rPr lang="en-US" sz="4000" dirty="0">
                <a:latin typeface="+mj-lt"/>
              </a:rPr>
              <a:t>Cognition</a:t>
            </a:r>
          </a:p>
        </p:txBody>
      </p:sp>
      <p:sp>
        <p:nvSpPr>
          <p:cNvPr id="3" name="TextBox 2">
            <a:extLst>
              <a:ext uri="{FF2B5EF4-FFF2-40B4-BE49-F238E27FC236}">
                <a16:creationId xmlns:a16="http://schemas.microsoft.com/office/drawing/2014/main" id="{8C382152-F271-06B4-9A67-E7279535D4DE}"/>
              </a:ext>
            </a:extLst>
          </p:cNvPr>
          <p:cNvSpPr txBox="1"/>
          <p:nvPr/>
        </p:nvSpPr>
        <p:spPr>
          <a:xfrm>
            <a:off x="784698" y="1997414"/>
            <a:ext cx="9632290" cy="1569660"/>
          </a:xfrm>
          <a:prstGeom prst="rect">
            <a:avLst/>
          </a:prstGeom>
          <a:noFill/>
        </p:spPr>
        <p:txBody>
          <a:bodyPr wrap="square" rtlCol="0">
            <a:spAutoFit/>
          </a:bodyPr>
          <a:lstStyle/>
          <a:p>
            <a:r>
              <a:rPr lang="en-US" sz="3200" dirty="0"/>
              <a:t>Older people are concerned about memory loss.</a:t>
            </a:r>
          </a:p>
          <a:p>
            <a:r>
              <a:rPr lang="en-US" sz="3200" dirty="0"/>
              <a:t>A family member’s concern about memory is more serious.</a:t>
            </a:r>
          </a:p>
        </p:txBody>
      </p:sp>
      <p:sp>
        <p:nvSpPr>
          <p:cNvPr id="6" name="Footer Placeholder 5">
            <a:extLst>
              <a:ext uri="{FF2B5EF4-FFF2-40B4-BE49-F238E27FC236}">
                <a16:creationId xmlns:a16="http://schemas.microsoft.com/office/drawing/2014/main" id="{081C6111-C747-278A-DE80-8AA475C50BE6}"/>
              </a:ext>
            </a:extLst>
          </p:cNvPr>
          <p:cNvSpPr>
            <a:spLocks noGrp="1"/>
          </p:cNvSpPr>
          <p:nvPr>
            <p:ph type="ftr" sz="quarter" idx="11"/>
          </p:nvPr>
        </p:nvSpPr>
        <p:spPr/>
        <p:txBody>
          <a:bodyPr/>
          <a:lstStyle/>
          <a:p>
            <a:r>
              <a:rPr lang="en-US"/>
              <a:t>TCAHOU November 2025</a:t>
            </a:r>
          </a:p>
        </p:txBody>
      </p:sp>
    </p:spTree>
    <p:extLst>
      <p:ext uri="{BB962C8B-B14F-4D97-AF65-F5344CB8AC3E}">
        <p14:creationId xmlns:p14="http://schemas.microsoft.com/office/powerpoint/2010/main" val="18221957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FF836-BA47-F444-A364-776DDB28EFE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8EE222C-03BA-45B1-7E04-F8BC7C66C289}"/>
              </a:ext>
            </a:extLst>
          </p:cNvPr>
          <p:cNvSpPr txBox="1"/>
          <p:nvPr/>
        </p:nvSpPr>
        <p:spPr>
          <a:xfrm>
            <a:off x="784698" y="713362"/>
            <a:ext cx="2215671" cy="707886"/>
          </a:xfrm>
          <a:prstGeom prst="rect">
            <a:avLst/>
          </a:prstGeom>
          <a:noFill/>
        </p:spPr>
        <p:txBody>
          <a:bodyPr wrap="none" rtlCol="0">
            <a:spAutoFit/>
          </a:bodyPr>
          <a:lstStyle/>
          <a:p>
            <a:r>
              <a:rPr lang="en-US" sz="4000" dirty="0">
                <a:latin typeface="+mj-lt"/>
              </a:rPr>
              <a:t>Dementia</a:t>
            </a:r>
          </a:p>
        </p:txBody>
      </p:sp>
      <p:sp>
        <p:nvSpPr>
          <p:cNvPr id="3" name="TextBox 2">
            <a:extLst>
              <a:ext uri="{FF2B5EF4-FFF2-40B4-BE49-F238E27FC236}">
                <a16:creationId xmlns:a16="http://schemas.microsoft.com/office/drawing/2014/main" id="{28CF2192-2106-9FC6-3604-DFB047938D12}"/>
              </a:ext>
            </a:extLst>
          </p:cNvPr>
          <p:cNvSpPr txBox="1"/>
          <p:nvPr/>
        </p:nvSpPr>
        <p:spPr>
          <a:xfrm>
            <a:off x="856416" y="2232212"/>
            <a:ext cx="4646838" cy="2554545"/>
          </a:xfrm>
          <a:prstGeom prst="rect">
            <a:avLst/>
          </a:prstGeom>
          <a:noFill/>
        </p:spPr>
        <p:txBody>
          <a:bodyPr wrap="square" rtlCol="0">
            <a:spAutoFit/>
          </a:bodyPr>
          <a:lstStyle/>
          <a:p>
            <a:r>
              <a:rPr lang="en-US" sz="3200" dirty="0"/>
              <a:t>Decline in one or more cognitive domains that is severe enough to interfere with daily function and independence</a:t>
            </a:r>
          </a:p>
        </p:txBody>
      </p:sp>
      <p:sp>
        <p:nvSpPr>
          <p:cNvPr id="6" name="Footer Placeholder 5">
            <a:extLst>
              <a:ext uri="{FF2B5EF4-FFF2-40B4-BE49-F238E27FC236}">
                <a16:creationId xmlns:a16="http://schemas.microsoft.com/office/drawing/2014/main" id="{AA1492F5-AD42-C77D-9FC1-3F138C093B46}"/>
              </a:ext>
            </a:extLst>
          </p:cNvPr>
          <p:cNvSpPr>
            <a:spLocks noGrp="1"/>
          </p:cNvSpPr>
          <p:nvPr>
            <p:ph type="ftr" sz="quarter" idx="11"/>
          </p:nvPr>
        </p:nvSpPr>
        <p:spPr/>
        <p:txBody>
          <a:bodyPr/>
          <a:lstStyle/>
          <a:p>
            <a:r>
              <a:rPr lang="en-US"/>
              <a:t>TCAHOU November 2025</a:t>
            </a:r>
          </a:p>
        </p:txBody>
      </p:sp>
      <p:sp>
        <p:nvSpPr>
          <p:cNvPr id="4" name="TextBox 3">
            <a:extLst>
              <a:ext uri="{FF2B5EF4-FFF2-40B4-BE49-F238E27FC236}">
                <a16:creationId xmlns:a16="http://schemas.microsoft.com/office/drawing/2014/main" id="{544D0C59-906D-6F5A-9BD5-DDAAC8502292}"/>
              </a:ext>
            </a:extLst>
          </p:cNvPr>
          <p:cNvSpPr txBox="1"/>
          <p:nvPr/>
        </p:nvSpPr>
        <p:spPr>
          <a:xfrm>
            <a:off x="6624918" y="713362"/>
            <a:ext cx="3196068" cy="1323439"/>
          </a:xfrm>
          <a:prstGeom prst="rect">
            <a:avLst/>
          </a:prstGeom>
          <a:noFill/>
        </p:spPr>
        <p:txBody>
          <a:bodyPr wrap="none" rtlCol="0">
            <a:spAutoFit/>
          </a:bodyPr>
          <a:lstStyle/>
          <a:p>
            <a:r>
              <a:rPr lang="en-US" sz="4000" dirty="0"/>
              <a:t>Mild cognitive </a:t>
            </a:r>
          </a:p>
          <a:p>
            <a:r>
              <a:rPr lang="en-US" sz="4000" dirty="0"/>
              <a:t>impairment</a:t>
            </a:r>
          </a:p>
        </p:txBody>
      </p:sp>
      <p:sp>
        <p:nvSpPr>
          <p:cNvPr id="5" name="TextBox 4">
            <a:extLst>
              <a:ext uri="{FF2B5EF4-FFF2-40B4-BE49-F238E27FC236}">
                <a16:creationId xmlns:a16="http://schemas.microsoft.com/office/drawing/2014/main" id="{EC0C941E-1D72-4E7B-B1A1-D22E4CF62F39}"/>
              </a:ext>
            </a:extLst>
          </p:cNvPr>
          <p:cNvSpPr txBox="1"/>
          <p:nvPr/>
        </p:nvSpPr>
        <p:spPr>
          <a:xfrm>
            <a:off x="6624918" y="2232212"/>
            <a:ext cx="5378011" cy="2062103"/>
          </a:xfrm>
          <a:prstGeom prst="rect">
            <a:avLst/>
          </a:prstGeom>
          <a:noFill/>
        </p:spPr>
        <p:txBody>
          <a:bodyPr wrap="none" rtlCol="0">
            <a:spAutoFit/>
          </a:bodyPr>
          <a:lstStyle/>
          <a:p>
            <a:r>
              <a:rPr lang="en-US" sz="3200" dirty="0"/>
              <a:t>Intermediate state between </a:t>
            </a:r>
          </a:p>
          <a:p>
            <a:r>
              <a:rPr lang="en-US" sz="3200" dirty="0"/>
              <a:t>normal cognition and dementia</a:t>
            </a:r>
          </a:p>
          <a:p>
            <a:r>
              <a:rPr lang="en-US" sz="3200" dirty="0"/>
              <a:t>Objective cognitive impairment</a:t>
            </a:r>
          </a:p>
          <a:p>
            <a:r>
              <a:rPr lang="en-US" sz="3200" dirty="0"/>
              <a:t>No decline in overall function</a:t>
            </a:r>
          </a:p>
        </p:txBody>
      </p:sp>
    </p:spTree>
    <p:extLst>
      <p:ext uri="{BB962C8B-B14F-4D97-AF65-F5344CB8AC3E}">
        <p14:creationId xmlns:p14="http://schemas.microsoft.com/office/powerpoint/2010/main" val="13739709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7BE2D-DA69-B1C0-7060-0F6672D1CD3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818E514-3D9B-B6B4-7EB4-E7F353330779}"/>
              </a:ext>
            </a:extLst>
          </p:cNvPr>
          <p:cNvSpPr txBox="1"/>
          <p:nvPr/>
        </p:nvSpPr>
        <p:spPr>
          <a:xfrm>
            <a:off x="784698" y="713362"/>
            <a:ext cx="5231817" cy="707886"/>
          </a:xfrm>
          <a:prstGeom prst="rect">
            <a:avLst/>
          </a:prstGeom>
          <a:noFill/>
        </p:spPr>
        <p:txBody>
          <a:bodyPr wrap="none" rtlCol="0">
            <a:spAutoFit/>
          </a:bodyPr>
          <a:lstStyle/>
          <a:p>
            <a:r>
              <a:rPr lang="en-US" sz="4000" dirty="0">
                <a:latin typeface="+mj-lt"/>
              </a:rPr>
              <a:t>Depression vs. dementia</a:t>
            </a:r>
          </a:p>
        </p:txBody>
      </p:sp>
      <p:sp>
        <p:nvSpPr>
          <p:cNvPr id="3" name="TextBox 2">
            <a:extLst>
              <a:ext uri="{FF2B5EF4-FFF2-40B4-BE49-F238E27FC236}">
                <a16:creationId xmlns:a16="http://schemas.microsoft.com/office/drawing/2014/main" id="{1C6367F1-8B2B-C8C8-195E-0EC5935FD48F}"/>
              </a:ext>
            </a:extLst>
          </p:cNvPr>
          <p:cNvSpPr txBox="1"/>
          <p:nvPr/>
        </p:nvSpPr>
        <p:spPr>
          <a:xfrm>
            <a:off x="784698" y="1997414"/>
            <a:ext cx="10887349" cy="3046988"/>
          </a:xfrm>
          <a:prstGeom prst="rect">
            <a:avLst/>
          </a:prstGeom>
          <a:noFill/>
        </p:spPr>
        <p:txBody>
          <a:bodyPr wrap="square" rtlCol="0">
            <a:spAutoFit/>
          </a:bodyPr>
          <a:lstStyle/>
          <a:p>
            <a:pPr marL="457200" indent="-457200">
              <a:buFont typeface="Arial" panose="020B0604020202020204" pitchFamily="34" charset="0"/>
              <a:buChar char="•"/>
            </a:pPr>
            <a:r>
              <a:rPr lang="en-US" sz="3200" dirty="0"/>
              <a:t>Late life depression is associated with an increased risk of developing dementia</a:t>
            </a:r>
          </a:p>
          <a:p>
            <a:pPr marL="457200" indent="-457200">
              <a:buFont typeface="Arial" panose="020B0604020202020204" pitchFamily="34" charset="0"/>
              <a:buChar char="•"/>
            </a:pPr>
            <a:r>
              <a:rPr lang="en-US" sz="3200" dirty="0"/>
              <a:t>Late-life depression may be a prodromal stage of dementia</a:t>
            </a:r>
          </a:p>
          <a:p>
            <a:pPr marL="457200" indent="-457200">
              <a:buFont typeface="Arial" panose="020B0604020202020204" pitchFamily="34" charset="0"/>
              <a:buChar char="•"/>
            </a:pPr>
            <a:r>
              <a:rPr lang="en-US" sz="3200" dirty="0"/>
              <a:t>Late-life depression may be an independent risk factor for dementia</a:t>
            </a:r>
          </a:p>
          <a:p>
            <a:pPr marL="457200" indent="-457200">
              <a:buFont typeface="Arial" panose="020B0604020202020204" pitchFamily="34" charset="0"/>
              <a:buChar char="•"/>
            </a:pPr>
            <a:r>
              <a:rPr lang="en-US" sz="3200" dirty="0"/>
              <a:t>Dementia is associated with an increased risk of depression </a:t>
            </a:r>
          </a:p>
        </p:txBody>
      </p:sp>
      <p:sp>
        <p:nvSpPr>
          <p:cNvPr id="6" name="Footer Placeholder 5">
            <a:extLst>
              <a:ext uri="{FF2B5EF4-FFF2-40B4-BE49-F238E27FC236}">
                <a16:creationId xmlns:a16="http://schemas.microsoft.com/office/drawing/2014/main" id="{DF98FBE2-DD75-05F8-F492-71A6E6FB8FC8}"/>
              </a:ext>
            </a:extLst>
          </p:cNvPr>
          <p:cNvSpPr>
            <a:spLocks noGrp="1"/>
          </p:cNvSpPr>
          <p:nvPr>
            <p:ph type="ftr" sz="quarter" idx="11"/>
          </p:nvPr>
        </p:nvSpPr>
        <p:spPr/>
        <p:txBody>
          <a:bodyPr/>
          <a:lstStyle/>
          <a:p>
            <a:r>
              <a:rPr lang="en-US"/>
              <a:t>TCAHOU November 2025</a:t>
            </a:r>
          </a:p>
        </p:txBody>
      </p:sp>
      <p:pic>
        <p:nvPicPr>
          <p:cNvPr id="5" name="Picture 4">
            <a:extLst>
              <a:ext uri="{FF2B5EF4-FFF2-40B4-BE49-F238E27FC236}">
                <a16:creationId xmlns:a16="http://schemas.microsoft.com/office/drawing/2014/main" id="{3CD1C7D8-D925-0DC8-BDC6-C55896022B2F}"/>
              </a:ext>
            </a:extLst>
          </p:cNvPr>
          <p:cNvPicPr>
            <a:picLocks noChangeAspect="1"/>
          </p:cNvPicPr>
          <p:nvPr/>
        </p:nvPicPr>
        <p:blipFill>
          <a:blip r:embed="rId3"/>
          <a:stretch>
            <a:fillRect/>
          </a:stretch>
        </p:blipFill>
        <p:spPr>
          <a:xfrm>
            <a:off x="7109012" y="-4258"/>
            <a:ext cx="2065882" cy="2075105"/>
          </a:xfrm>
          <a:prstGeom prst="rect">
            <a:avLst/>
          </a:prstGeom>
        </p:spPr>
      </p:pic>
    </p:spTree>
    <p:extLst>
      <p:ext uri="{BB962C8B-B14F-4D97-AF65-F5344CB8AC3E}">
        <p14:creationId xmlns:p14="http://schemas.microsoft.com/office/powerpoint/2010/main" val="9258793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E3008-C132-72C7-BEBF-81C4C1D2D87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DEB4D48-EB3F-EE54-8832-107FF9B25F07}"/>
              </a:ext>
            </a:extLst>
          </p:cNvPr>
          <p:cNvSpPr txBox="1"/>
          <p:nvPr/>
        </p:nvSpPr>
        <p:spPr>
          <a:xfrm>
            <a:off x="784698" y="713362"/>
            <a:ext cx="2531462" cy="707886"/>
          </a:xfrm>
          <a:prstGeom prst="rect">
            <a:avLst/>
          </a:prstGeom>
          <a:noFill/>
        </p:spPr>
        <p:txBody>
          <a:bodyPr wrap="none" rtlCol="0">
            <a:spAutoFit/>
          </a:bodyPr>
          <a:lstStyle/>
          <a:p>
            <a:r>
              <a:rPr lang="en-US" sz="4000" dirty="0">
                <a:latin typeface="+mj-lt"/>
              </a:rPr>
              <a:t>Conclusion</a:t>
            </a:r>
          </a:p>
        </p:txBody>
      </p:sp>
      <p:sp>
        <p:nvSpPr>
          <p:cNvPr id="3" name="TextBox 2">
            <a:extLst>
              <a:ext uri="{FF2B5EF4-FFF2-40B4-BE49-F238E27FC236}">
                <a16:creationId xmlns:a16="http://schemas.microsoft.com/office/drawing/2014/main" id="{A5083695-B96E-A1CD-A6D7-3A8D68621866}"/>
              </a:ext>
            </a:extLst>
          </p:cNvPr>
          <p:cNvSpPr txBox="1"/>
          <p:nvPr/>
        </p:nvSpPr>
        <p:spPr>
          <a:xfrm>
            <a:off x="784698" y="1997414"/>
            <a:ext cx="10367396" cy="3539430"/>
          </a:xfrm>
          <a:prstGeom prst="rect">
            <a:avLst/>
          </a:prstGeom>
          <a:noFill/>
        </p:spPr>
        <p:txBody>
          <a:bodyPr wrap="square" rtlCol="0">
            <a:spAutoFit/>
          </a:bodyPr>
          <a:lstStyle/>
          <a:p>
            <a:r>
              <a:rPr lang="en-US" sz="3200" dirty="0"/>
              <a:t>Underwrite the physiologic age and not just the chronologic age</a:t>
            </a:r>
          </a:p>
          <a:p>
            <a:r>
              <a:rPr lang="en-US" sz="3200" dirty="0"/>
              <a:t>Properly assess for frailty using the medical history, tests and senior exam</a:t>
            </a:r>
          </a:p>
          <a:p>
            <a:r>
              <a:rPr lang="en-US" sz="3200" dirty="0"/>
              <a:t>Recognize the significance of certain tests in the elderly</a:t>
            </a:r>
          </a:p>
          <a:p>
            <a:r>
              <a:rPr lang="en-US" sz="3200" dirty="0"/>
              <a:t>Appreciate how some diseases have more and less impact at older ages</a:t>
            </a:r>
          </a:p>
        </p:txBody>
      </p:sp>
      <p:sp>
        <p:nvSpPr>
          <p:cNvPr id="6" name="Footer Placeholder 5">
            <a:extLst>
              <a:ext uri="{FF2B5EF4-FFF2-40B4-BE49-F238E27FC236}">
                <a16:creationId xmlns:a16="http://schemas.microsoft.com/office/drawing/2014/main" id="{46A0B939-93D5-46D7-3E14-0182BCB37000}"/>
              </a:ext>
            </a:extLst>
          </p:cNvPr>
          <p:cNvSpPr>
            <a:spLocks noGrp="1"/>
          </p:cNvSpPr>
          <p:nvPr>
            <p:ph type="ftr" sz="quarter" idx="11"/>
          </p:nvPr>
        </p:nvSpPr>
        <p:spPr/>
        <p:txBody>
          <a:bodyPr/>
          <a:lstStyle/>
          <a:p>
            <a:r>
              <a:rPr lang="en-US"/>
              <a:t>TCAHOU November 2025</a:t>
            </a:r>
          </a:p>
        </p:txBody>
      </p:sp>
    </p:spTree>
    <p:extLst>
      <p:ext uri="{BB962C8B-B14F-4D97-AF65-F5344CB8AC3E}">
        <p14:creationId xmlns:p14="http://schemas.microsoft.com/office/powerpoint/2010/main" val="11622424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51874-7CE6-36D8-3D54-3C7BADBE2B3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34D64A2-43E7-E8E7-679E-B3F37B582740}"/>
              </a:ext>
            </a:extLst>
          </p:cNvPr>
          <p:cNvSpPr txBox="1"/>
          <p:nvPr/>
        </p:nvSpPr>
        <p:spPr>
          <a:xfrm>
            <a:off x="784698" y="713362"/>
            <a:ext cx="11008142" cy="707886"/>
          </a:xfrm>
          <a:prstGeom prst="rect">
            <a:avLst/>
          </a:prstGeom>
          <a:noFill/>
        </p:spPr>
        <p:txBody>
          <a:bodyPr wrap="none" rtlCol="0">
            <a:spAutoFit/>
          </a:bodyPr>
          <a:lstStyle/>
          <a:p>
            <a:r>
              <a:rPr lang="en-US" sz="4000" dirty="0">
                <a:latin typeface="+mj-lt"/>
              </a:rPr>
              <a:t>Why did the lady get fired from the ice cream shop?</a:t>
            </a:r>
          </a:p>
        </p:txBody>
      </p:sp>
      <p:sp>
        <p:nvSpPr>
          <p:cNvPr id="6" name="Footer Placeholder 5">
            <a:extLst>
              <a:ext uri="{FF2B5EF4-FFF2-40B4-BE49-F238E27FC236}">
                <a16:creationId xmlns:a16="http://schemas.microsoft.com/office/drawing/2014/main" id="{5D24C1D8-0E9D-97D7-1E9B-ABE14679C2C2}"/>
              </a:ext>
            </a:extLst>
          </p:cNvPr>
          <p:cNvSpPr>
            <a:spLocks noGrp="1"/>
          </p:cNvSpPr>
          <p:nvPr>
            <p:ph type="ftr" sz="quarter" idx="11"/>
          </p:nvPr>
        </p:nvSpPr>
        <p:spPr/>
        <p:txBody>
          <a:bodyPr/>
          <a:lstStyle/>
          <a:p>
            <a:r>
              <a:rPr lang="en-US"/>
              <a:t>TCAHOU November 2025</a:t>
            </a:r>
          </a:p>
        </p:txBody>
      </p:sp>
      <p:pic>
        <p:nvPicPr>
          <p:cNvPr id="4" name="Picture 3">
            <a:extLst>
              <a:ext uri="{FF2B5EF4-FFF2-40B4-BE49-F238E27FC236}">
                <a16:creationId xmlns:a16="http://schemas.microsoft.com/office/drawing/2014/main" id="{1CB6AE4A-9B4B-1E7E-132A-E4FFD99D2023}"/>
              </a:ext>
            </a:extLst>
          </p:cNvPr>
          <p:cNvPicPr>
            <a:picLocks noChangeAspect="1"/>
          </p:cNvPicPr>
          <p:nvPr/>
        </p:nvPicPr>
        <p:blipFill>
          <a:blip r:embed="rId3"/>
          <a:stretch>
            <a:fillRect/>
          </a:stretch>
        </p:blipFill>
        <p:spPr>
          <a:xfrm>
            <a:off x="4020876" y="2135701"/>
            <a:ext cx="4150248" cy="2586598"/>
          </a:xfrm>
          <a:prstGeom prst="rect">
            <a:avLst/>
          </a:prstGeom>
        </p:spPr>
      </p:pic>
    </p:spTree>
    <p:extLst>
      <p:ext uri="{BB962C8B-B14F-4D97-AF65-F5344CB8AC3E}">
        <p14:creationId xmlns:p14="http://schemas.microsoft.com/office/powerpoint/2010/main" val="35723753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4B2C8-86D2-FD66-7FF7-570B53F9715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FD7E6CD-E987-679E-E756-1F14592B1BE8}"/>
              </a:ext>
            </a:extLst>
          </p:cNvPr>
          <p:cNvSpPr txBox="1"/>
          <p:nvPr/>
        </p:nvSpPr>
        <p:spPr>
          <a:xfrm>
            <a:off x="784698" y="713362"/>
            <a:ext cx="11008142" cy="707886"/>
          </a:xfrm>
          <a:prstGeom prst="rect">
            <a:avLst/>
          </a:prstGeom>
          <a:noFill/>
        </p:spPr>
        <p:txBody>
          <a:bodyPr wrap="none" rtlCol="0">
            <a:spAutoFit/>
          </a:bodyPr>
          <a:lstStyle/>
          <a:p>
            <a:r>
              <a:rPr lang="en-US" sz="4000" dirty="0">
                <a:latin typeface="+mj-lt"/>
              </a:rPr>
              <a:t>Why did the lady get fired from the ice cream shop?</a:t>
            </a:r>
          </a:p>
        </p:txBody>
      </p:sp>
      <p:sp>
        <p:nvSpPr>
          <p:cNvPr id="3" name="TextBox 2">
            <a:extLst>
              <a:ext uri="{FF2B5EF4-FFF2-40B4-BE49-F238E27FC236}">
                <a16:creationId xmlns:a16="http://schemas.microsoft.com/office/drawing/2014/main" id="{7362E9E9-1D23-55D1-AC4E-5AFA4344F578}"/>
              </a:ext>
            </a:extLst>
          </p:cNvPr>
          <p:cNvSpPr txBox="1"/>
          <p:nvPr/>
        </p:nvSpPr>
        <p:spPr>
          <a:xfrm>
            <a:off x="784698" y="1997414"/>
            <a:ext cx="4074173" cy="1077218"/>
          </a:xfrm>
          <a:prstGeom prst="rect">
            <a:avLst/>
          </a:prstGeom>
          <a:noFill/>
        </p:spPr>
        <p:txBody>
          <a:bodyPr wrap="square" rtlCol="0">
            <a:spAutoFit/>
          </a:bodyPr>
          <a:lstStyle/>
          <a:p>
            <a:r>
              <a:rPr lang="en-US" sz="3200" dirty="0"/>
              <a:t>She refused to work on sundaes.</a:t>
            </a:r>
          </a:p>
        </p:txBody>
      </p:sp>
      <p:sp>
        <p:nvSpPr>
          <p:cNvPr id="6" name="Footer Placeholder 5">
            <a:extLst>
              <a:ext uri="{FF2B5EF4-FFF2-40B4-BE49-F238E27FC236}">
                <a16:creationId xmlns:a16="http://schemas.microsoft.com/office/drawing/2014/main" id="{F3239A3E-94C8-47AE-0DEA-1EBFE971828C}"/>
              </a:ext>
            </a:extLst>
          </p:cNvPr>
          <p:cNvSpPr>
            <a:spLocks noGrp="1"/>
          </p:cNvSpPr>
          <p:nvPr>
            <p:ph type="ftr" sz="quarter" idx="11"/>
          </p:nvPr>
        </p:nvSpPr>
        <p:spPr/>
        <p:txBody>
          <a:bodyPr/>
          <a:lstStyle/>
          <a:p>
            <a:r>
              <a:rPr lang="en-US"/>
              <a:t>TCAHOU November 2025</a:t>
            </a:r>
          </a:p>
        </p:txBody>
      </p:sp>
      <p:pic>
        <p:nvPicPr>
          <p:cNvPr id="4" name="Picture 3">
            <a:extLst>
              <a:ext uri="{FF2B5EF4-FFF2-40B4-BE49-F238E27FC236}">
                <a16:creationId xmlns:a16="http://schemas.microsoft.com/office/drawing/2014/main" id="{2609E2B8-D4E0-AD41-D06F-09109171356E}"/>
              </a:ext>
            </a:extLst>
          </p:cNvPr>
          <p:cNvPicPr>
            <a:picLocks noChangeAspect="1"/>
          </p:cNvPicPr>
          <p:nvPr/>
        </p:nvPicPr>
        <p:blipFill>
          <a:blip r:embed="rId3"/>
          <a:stretch>
            <a:fillRect/>
          </a:stretch>
        </p:blipFill>
        <p:spPr>
          <a:xfrm>
            <a:off x="6288769" y="1759859"/>
            <a:ext cx="4706471" cy="3529853"/>
          </a:xfrm>
          <a:prstGeom prst="rect">
            <a:avLst/>
          </a:prstGeom>
        </p:spPr>
      </p:pic>
    </p:spTree>
    <p:extLst>
      <p:ext uri="{BB962C8B-B14F-4D97-AF65-F5344CB8AC3E}">
        <p14:creationId xmlns:p14="http://schemas.microsoft.com/office/powerpoint/2010/main" val="15450876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7D10415-7E95-949E-D656-82F2CF824734}"/>
              </a:ext>
            </a:extLst>
          </p:cNvPr>
          <p:cNvSpPr>
            <a:spLocks noGrp="1"/>
          </p:cNvSpPr>
          <p:nvPr>
            <p:ph type="ftr" sz="quarter" idx="11"/>
          </p:nvPr>
        </p:nvSpPr>
        <p:spPr/>
        <p:txBody>
          <a:bodyPr/>
          <a:lstStyle/>
          <a:p>
            <a:r>
              <a:rPr lang="en-US"/>
              <a:t>TCAHOU November 2025</a:t>
            </a:r>
          </a:p>
        </p:txBody>
      </p:sp>
      <p:pic>
        <p:nvPicPr>
          <p:cNvPr id="3" name="Picture 2">
            <a:extLst>
              <a:ext uri="{FF2B5EF4-FFF2-40B4-BE49-F238E27FC236}">
                <a16:creationId xmlns:a16="http://schemas.microsoft.com/office/drawing/2014/main" id="{55AC1591-BDFF-583B-7252-B1AFC8AAB660}"/>
              </a:ext>
            </a:extLst>
          </p:cNvPr>
          <p:cNvPicPr>
            <a:picLocks noChangeAspect="1"/>
          </p:cNvPicPr>
          <p:nvPr/>
        </p:nvPicPr>
        <p:blipFill>
          <a:blip r:embed="rId2"/>
          <a:stretch>
            <a:fillRect/>
          </a:stretch>
        </p:blipFill>
        <p:spPr>
          <a:xfrm>
            <a:off x="2962737" y="1111624"/>
            <a:ext cx="5061515" cy="3368208"/>
          </a:xfrm>
          <a:prstGeom prst="rect">
            <a:avLst/>
          </a:prstGeom>
        </p:spPr>
      </p:pic>
    </p:spTree>
    <p:extLst>
      <p:ext uri="{BB962C8B-B14F-4D97-AF65-F5344CB8AC3E}">
        <p14:creationId xmlns:p14="http://schemas.microsoft.com/office/powerpoint/2010/main" val="42286136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21EB7E-3D20-12B8-4C29-C5029A2BFDF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32D179C-C336-1246-A318-8E1497CBA210}"/>
              </a:ext>
            </a:extLst>
          </p:cNvPr>
          <p:cNvSpPr txBox="1"/>
          <p:nvPr/>
        </p:nvSpPr>
        <p:spPr>
          <a:xfrm>
            <a:off x="784698" y="713362"/>
            <a:ext cx="5230984" cy="707886"/>
          </a:xfrm>
          <a:prstGeom prst="rect">
            <a:avLst/>
          </a:prstGeom>
          <a:noFill/>
        </p:spPr>
        <p:txBody>
          <a:bodyPr wrap="none" rtlCol="0">
            <a:spAutoFit/>
          </a:bodyPr>
          <a:lstStyle/>
          <a:p>
            <a:r>
              <a:rPr lang="en-US" sz="4000" dirty="0"/>
              <a:t>Natural process of aging</a:t>
            </a:r>
          </a:p>
        </p:txBody>
      </p:sp>
      <p:sp>
        <p:nvSpPr>
          <p:cNvPr id="3" name="TextBox 2">
            <a:extLst>
              <a:ext uri="{FF2B5EF4-FFF2-40B4-BE49-F238E27FC236}">
                <a16:creationId xmlns:a16="http://schemas.microsoft.com/office/drawing/2014/main" id="{179CD614-58EC-2E53-BDB6-DE6C2CE7AEB2}"/>
              </a:ext>
            </a:extLst>
          </p:cNvPr>
          <p:cNvSpPr txBox="1"/>
          <p:nvPr/>
        </p:nvSpPr>
        <p:spPr>
          <a:xfrm>
            <a:off x="784698" y="1997414"/>
            <a:ext cx="4298164" cy="3539430"/>
          </a:xfrm>
          <a:prstGeom prst="rect">
            <a:avLst/>
          </a:prstGeom>
          <a:noFill/>
        </p:spPr>
        <p:txBody>
          <a:bodyPr wrap="none" rtlCol="0">
            <a:spAutoFit/>
          </a:bodyPr>
          <a:lstStyle/>
          <a:p>
            <a:r>
              <a:rPr lang="en-US" sz="3200" dirty="0"/>
              <a:t>Sarcopenia – muscle loss</a:t>
            </a:r>
          </a:p>
          <a:p>
            <a:r>
              <a:rPr lang="en-US" sz="3200" dirty="0"/>
              <a:t>Diastolic dysfunction</a:t>
            </a:r>
          </a:p>
          <a:p>
            <a:r>
              <a:rPr lang="en-US" sz="3200" dirty="0"/>
              <a:t>	Assessed by E/A ratio</a:t>
            </a:r>
          </a:p>
          <a:p>
            <a:r>
              <a:rPr lang="en-US" sz="3200" dirty="0"/>
              <a:t>	Mild </a:t>
            </a:r>
            <a:r>
              <a:rPr lang="en-US" sz="3200" u="sng" dirty="0"/>
              <a:t>&lt;</a:t>
            </a:r>
            <a:r>
              <a:rPr lang="en-US" sz="3200" dirty="0"/>
              <a:t> 0.8</a:t>
            </a:r>
          </a:p>
          <a:p>
            <a:r>
              <a:rPr lang="en-US" sz="3200" dirty="0"/>
              <a:t>	Moderate &gt; 0.8 - &lt;2</a:t>
            </a:r>
          </a:p>
          <a:p>
            <a:r>
              <a:rPr lang="en-US" sz="3200" dirty="0"/>
              <a:t>	Severe </a:t>
            </a:r>
            <a:r>
              <a:rPr lang="en-US" sz="3200" u="sng" dirty="0"/>
              <a:t>&gt;</a:t>
            </a:r>
            <a:r>
              <a:rPr lang="en-US" sz="3200" dirty="0"/>
              <a:t> 2</a:t>
            </a:r>
          </a:p>
          <a:p>
            <a:r>
              <a:rPr lang="en-US" sz="3200" dirty="0"/>
              <a:t>	</a:t>
            </a:r>
          </a:p>
        </p:txBody>
      </p:sp>
      <p:sp>
        <p:nvSpPr>
          <p:cNvPr id="6" name="Footer Placeholder 5">
            <a:extLst>
              <a:ext uri="{FF2B5EF4-FFF2-40B4-BE49-F238E27FC236}">
                <a16:creationId xmlns:a16="http://schemas.microsoft.com/office/drawing/2014/main" id="{642C5FC2-DAA0-77B4-9BB0-4C53F3A3565E}"/>
              </a:ext>
            </a:extLst>
          </p:cNvPr>
          <p:cNvSpPr>
            <a:spLocks noGrp="1"/>
          </p:cNvSpPr>
          <p:nvPr>
            <p:ph type="ftr" sz="quarter" idx="11"/>
          </p:nvPr>
        </p:nvSpPr>
        <p:spPr/>
        <p:txBody>
          <a:bodyPr/>
          <a:lstStyle/>
          <a:p>
            <a:r>
              <a:rPr lang="en-US"/>
              <a:t>TCAHOU November 2025</a:t>
            </a:r>
          </a:p>
        </p:txBody>
      </p:sp>
    </p:spTree>
    <p:extLst>
      <p:ext uri="{BB962C8B-B14F-4D97-AF65-F5344CB8AC3E}">
        <p14:creationId xmlns:p14="http://schemas.microsoft.com/office/powerpoint/2010/main" val="794586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CD8B9-2146-1817-180C-652A7801443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87A257A-EECE-0BC5-7CC0-D4B19AEF7913}"/>
              </a:ext>
            </a:extLst>
          </p:cNvPr>
          <p:cNvSpPr txBox="1"/>
          <p:nvPr/>
        </p:nvSpPr>
        <p:spPr>
          <a:xfrm>
            <a:off x="784698" y="713362"/>
            <a:ext cx="5577168" cy="707886"/>
          </a:xfrm>
          <a:prstGeom prst="rect">
            <a:avLst/>
          </a:prstGeom>
          <a:noFill/>
        </p:spPr>
        <p:txBody>
          <a:bodyPr wrap="none" rtlCol="0">
            <a:spAutoFit/>
          </a:bodyPr>
          <a:lstStyle/>
          <a:p>
            <a:r>
              <a:rPr lang="en-US" sz="4000" dirty="0"/>
              <a:t>Normal abnormal findings</a:t>
            </a:r>
          </a:p>
        </p:txBody>
      </p:sp>
      <p:sp>
        <p:nvSpPr>
          <p:cNvPr id="3" name="TextBox 2">
            <a:extLst>
              <a:ext uri="{FF2B5EF4-FFF2-40B4-BE49-F238E27FC236}">
                <a16:creationId xmlns:a16="http://schemas.microsoft.com/office/drawing/2014/main" id="{FF47FE60-429A-F688-BA2B-1D4D06537891}"/>
              </a:ext>
            </a:extLst>
          </p:cNvPr>
          <p:cNvSpPr txBox="1"/>
          <p:nvPr/>
        </p:nvSpPr>
        <p:spPr>
          <a:xfrm>
            <a:off x="784698" y="1997414"/>
            <a:ext cx="6167073" cy="2062103"/>
          </a:xfrm>
          <a:prstGeom prst="rect">
            <a:avLst/>
          </a:prstGeom>
          <a:noFill/>
        </p:spPr>
        <p:txBody>
          <a:bodyPr wrap="none" rtlCol="0">
            <a:spAutoFit/>
          </a:bodyPr>
          <a:lstStyle/>
          <a:p>
            <a:r>
              <a:rPr lang="en-US" sz="3200" dirty="0"/>
              <a:t>White matter changes on brain MRI</a:t>
            </a:r>
          </a:p>
          <a:p>
            <a:r>
              <a:rPr lang="en-US" sz="3200" dirty="0"/>
              <a:t>	Common after age 60</a:t>
            </a:r>
          </a:p>
          <a:p>
            <a:r>
              <a:rPr lang="en-US" sz="3200" dirty="0"/>
              <a:t>	Increases with age</a:t>
            </a:r>
          </a:p>
          <a:p>
            <a:r>
              <a:rPr lang="en-US" sz="3200" dirty="0"/>
              <a:t>Decreased brain volume</a:t>
            </a:r>
          </a:p>
        </p:txBody>
      </p:sp>
      <p:sp>
        <p:nvSpPr>
          <p:cNvPr id="6" name="Footer Placeholder 5">
            <a:extLst>
              <a:ext uri="{FF2B5EF4-FFF2-40B4-BE49-F238E27FC236}">
                <a16:creationId xmlns:a16="http://schemas.microsoft.com/office/drawing/2014/main" id="{EBD67F81-3F2F-2F88-3719-BE0A7BC46BE8}"/>
              </a:ext>
            </a:extLst>
          </p:cNvPr>
          <p:cNvSpPr>
            <a:spLocks noGrp="1"/>
          </p:cNvSpPr>
          <p:nvPr>
            <p:ph type="ftr" sz="quarter" idx="11"/>
          </p:nvPr>
        </p:nvSpPr>
        <p:spPr/>
        <p:txBody>
          <a:bodyPr/>
          <a:lstStyle/>
          <a:p>
            <a:r>
              <a:rPr lang="en-US"/>
              <a:t>TCAHOU November 2025</a:t>
            </a:r>
          </a:p>
        </p:txBody>
      </p:sp>
      <p:pic>
        <p:nvPicPr>
          <p:cNvPr id="7" name="Picture 6" descr="A diagram of a brain&#10;&#10;AI-generated content may be incorrect.">
            <a:extLst>
              <a:ext uri="{FF2B5EF4-FFF2-40B4-BE49-F238E27FC236}">
                <a16:creationId xmlns:a16="http://schemas.microsoft.com/office/drawing/2014/main" id="{D0F243BD-12CB-ED9D-80F7-1B317278BE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0216" y="1421248"/>
            <a:ext cx="4818251" cy="3393937"/>
          </a:xfrm>
          <a:prstGeom prst="rect">
            <a:avLst/>
          </a:prstGeom>
        </p:spPr>
      </p:pic>
    </p:spTree>
    <p:extLst>
      <p:ext uri="{BB962C8B-B14F-4D97-AF65-F5344CB8AC3E}">
        <p14:creationId xmlns:p14="http://schemas.microsoft.com/office/powerpoint/2010/main" val="22145747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95DBE2-F38D-E1FF-4F45-FB144BD291F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E159E01-BA47-9A73-3005-CF4B1AF8BAA7}"/>
              </a:ext>
            </a:extLst>
          </p:cNvPr>
          <p:cNvSpPr txBox="1"/>
          <p:nvPr/>
        </p:nvSpPr>
        <p:spPr>
          <a:xfrm>
            <a:off x="784698" y="713362"/>
            <a:ext cx="6636369" cy="707886"/>
          </a:xfrm>
          <a:prstGeom prst="rect">
            <a:avLst/>
          </a:prstGeom>
          <a:noFill/>
        </p:spPr>
        <p:txBody>
          <a:bodyPr wrap="none" rtlCol="0">
            <a:spAutoFit/>
          </a:bodyPr>
          <a:lstStyle/>
          <a:p>
            <a:r>
              <a:rPr lang="en-US" sz="4000" dirty="0">
                <a:latin typeface="+mj-lt"/>
              </a:rPr>
              <a:t>Chronologic vs. Physiologic age</a:t>
            </a:r>
          </a:p>
        </p:txBody>
      </p:sp>
      <p:sp>
        <p:nvSpPr>
          <p:cNvPr id="6" name="Footer Placeholder 5">
            <a:extLst>
              <a:ext uri="{FF2B5EF4-FFF2-40B4-BE49-F238E27FC236}">
                <a16:creationId xmlns:a16="http://schemas.microsoft.com/office/drawing/2014/main" id="{6D34A2E7-4A26-46A4-6D01-AAAEED486C05}"/>
              </a:ext>
            </a:extLst>
          </p:cNvPr>
          <p:cNvSpPr>
            <a:spLocks noGrp="1"/>
          </p:cNvSpPr>
          <p:nvPr>
            <p:ph type="ftr" sz="quarter" idx="11"/>
          </p:nvPr>
        </p:nvSpPr>
        <p:spPr/>
        <p:txBody>
          <a:bodyPr/>
          <a:lstStyle/>
          <a:p>
            <a:r>
              <a:rPr lang="en-US"/>
              <a:t>TCAHOU November 2025</a:t>
            </a:r>
          </a:p>
        </p:txBody>
      </p:sp>
      <p:pic>
        <p:nvPicPr>
          <p:cNvPr id="4" name="Picture 3">
            <a:extLst>
              <a:ext uri="{FF2B5EF4-FFF2-40B4-BE49-F238E27FC236}">
                <a16:creationId xmlns:a16="http://schemas.microsoft.com/office/drawing/2014/main" id="{BD2B07BE-6534-8A7D-3587-EC128ABB9D82}"/>
              </a:ext>
            </a:extLst>
          </p:cNvPr>
          <p:cNvPicPr>
            <a:picLocks noChangeAspect="1"/>
          </p:cNvPicPr>
          <p:nvPr/>
        </p:nvPicPr>
        <p:blipFill>
          <a:blip r:embed="rId3"/>
          <a:stretch>
            <a:fillRect/>
          </a:stretch>
        </p:blipFill>
        <p:spPr>
          <a:xfrm>
            <a:off x="2241177" y="1513523"/>
            <a:ext cx="7315200" cy="4114800"/>
          </a:xfrm>
          <a:prstGeom prst="rect">
            <a:avLst/>
          </a:prstGeom>
        </p:spPr>
      </p:pic>
    </p:spTree>
    <p:extLst>
      <p:ext uri="{BB962C8B-B14F-4D97-AF65-F5344CB8AC3E}">
        <p14:creationId xmlns:p14="http://schemas.microsoft.com/office/powerpoint/2010/main" val="3264277332"/>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TM10001114[[fn=Gallery]]</Template>
  <TotalTime>1694</TotalTime>
  <Words>4203</Words>
  <Application>Microsoft Office PowerPoint</Application>
  <PresentationFormat>Widescreen</PresentationFormat>
  <Paragraphs>540</Paragraphs>
  <Slides>66</Slides>
  <Notes>57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66</vt:i4>
      </vt:variant>
    </vt:vector>
  </HeadingPairs>
  <TitlesOfParts>
    <vt:vector size="70" baseType="lpstr">
      <vt:lpstr>Aptos</vt:lpstr>
      <vt:lpstr>Arial</vt:lpstr>
      <vt:lpstr>Gill Sans MT</vt:lpstr>
      <vt:lpstr>Gallery</vt:lpstr>
      <vt:lpstr>Underwriting the Elderly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Wetzel, Michael</dc:creator>
  <cp:lastModifiedBy>Camille Taylor</cp:lastModifiedBy>
  <cp:revision>4</cp:revision>
  <dcterms:created xsi:type="dcterms:W3CDTF">2025-08-25T18:49:49Z</dcterms:created>
  <dcterms:modified xsi:type="dcterms:W3CDTF">2025-11-22T23:29:18Z</dcterms:modified>
</cp:coreProperties>
</file>