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4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5.xml" ContentType="application/vnd.openxmlformats-officedocument.themeOverride+xml"/>
  <Override PartName="/ppt/tags/tag10.xml" ContentType="application/vnd.openxmlformats-officedocument.presentationml.tags+xml"/>
  <Override PartName="/ppt/theme/themeOverride6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Override7.xml" ContentType="application/vnd.openxmlformats-officedocument.themeOverride+xml"/>
  <Override PartName="/ppt/tags/tag16.xml" ContentType="application/vnd.openxmlformats-officedocument.presentationml.tags+xml"/>
  <Override PartName="/ppt/theme/themeOverride8.xml" ContentType="application/vnd.openxmlformats-officedocument.themeOverride+xml"/>
  <Override PartName="/ppt/tags/tag17.xml" ContentType="application/vnd.openxmlformats-officedocument.presentationml.tags+xml"/>
  <Override PartName="/ppt/theme/themeOverride9.xml" ContentType="application/vnd.openxmlformats-officedocument.themeOverride+xml"/>
  <Override PartName="/ppt/tags/tag18.xml" ContentType="application/vnd.openxmlformats-officedocument.presentationml.tags+xml"/>
  <Override PartName="/ppt/theme/themeOverride10.xml" ContentType="application/vnd.openxmlformats-officedocument.themeOverr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Override11.xml" ContentType="application/vnd.openxmlformats-officedocument.themeOverr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heme/themeOverride12.xml" ContentType="application/vnd.openxmlformats-officedocument.themeOverr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Override13.xml" ContentType="application/vnd.openxmlformats-officedocument.themeOverride+xml"/>
  <Override PartName="/ppt/tags/tag28.xml" ContentType="application/vnd.openxmlformats-officedocument.presentationml.tags+xml"/>
  <Override PartName="/ppt/theme/themeOverride14.xml" ContentType="application/vnd.openxmlformats-officedocument.themeOverride+xml"/>
  <Override PartName="/ppt/tags/tag29.xml" ContentType="application/vnd.openxmlformats-officedocument.presentationml.tags+xml"/>
  <Override PartName="/ppt/theme/themeOverride15.xml" ContentType="application/vnd.openxmlformats-officedocument.themeOverride+xml"/>
  <Override PartName="/ppt/tags/tag30.xml" ContentType="application/vnd.openxmlformats-officedocument.presentationml.tags+xml"/>
  <Override PartName="/ppt/theme/themeOverride16.xml" ContentType="application/vnd.openxmlformats-officedocument.themeOverride+xml"/>
  <Override PartName="/ppt/tags/tag31.xml" ContentType="application/vnd.openxmlformats-officedocument.presentationml.tags+xml"/>
  <Override PartName="/ppt/theme/themeOverride17.xml" ContentType="application/vnd.openxmlformats-officedocument.themeOverr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Override18.xml" ContentType="application/vnd.openxmlformats-officedocument.themeOverr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heme/themeOverride19.xml" ContentType="application/vnd.openxmlformats-officedocument.themeOverride+xml"/>
  <Override PartName="/ppt/tags/tag38.xml" ContentType="application/vnd.openxmlformats-officedocument.presentationml.tags+xml"/>
  <Override PartName="/ppt/theme/themeOverride20.xml" ContentType="application/vnd.openxmlformats-officedocument.themeOverr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heme/themeOverride21.xml" ContentType="application/vnd.openxmlformats-officedocument.themeOverr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heme/themeOverride22.xml" ContentType="application/vnd.openxmlformats-officedocument.themeOverride+xml"/>
  <Override PartName="/ppt/tags/tag50.xml" ContentType="application/vnd.openxmlformats-officedocument.presentationml.tags+xml"/>
  <Override PartName="/ppt/theme/themeOverride23.xml" ContentType="application/vnd.openxmlformats-officedocument.themeOverr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heme/themeOverride24.xml" ContentType="application/vnd.openxmlformats-officedocument.themeOverride+xml"/>
  <Override PartName="/ppt/tags/tag56.xml" ContentType="application/vnd.openxmlformats-officedocument.presentationml.tags+xml"/>
  <Override PartName="/ppt/theme/themeOverride25.xml" ContentType="application/vnd.openxmlformats-officedocument.themeOverride+xml"/>
  <Override PartName="/ppt/tags/tag57.xml" ContentType="application/vnd.openxmlformats-officedocument.presentationml.tags+xml"/>
  <Override PartName="/ppt/theme/themeOverride26.xml" ContentType="application/vnd.openxmlformats-officedocument.themeOverride+xml"/>
  <Override PartName="/ppt/tags/tag58.xml" ContentType="application/vnd.openxmlformats-officedocument.presentationml.tags+xml"/>
  <Override PartName="/ppt/theme/themeOverride27.xml" ContentType="application/vnd.openxmlformats-officedocument.themeOverr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Override28.xml" ContentType="application/vnd.openxmlformats-officedocument.themeOverr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Override29.xml" ContentType="application/vnd.openxmlformats-officedocument.themeOverr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heme/themeOverride30.xml" ContentType="application/vnd.openxmlformats-officedocument.themeOverride+xml"/>
  <Override PartName="/ppt/tags/tag68.xml" ContentType="application/vnd.openxmlformats-officedocument.presentationml.tags+xml"/>
  <Override PartName="/ppt/theme/themeOverride31.xml" ContentType="application/vnd.openxmlformats-officedocument.themeOverride+xml"/>
  <Override PartName="/ppt/tags/tag69.xml" ContentType="application/vnd.openxmlformats-officedocument.presentationml.tags+xml"/>
  <Override PartName="/ppt/theme/themeOverride32.xml" ContentType="application/vnd.openxmlformats-officedocument.themeOverride+xml"/>
  <Override PartName="/ppt/tags/tag70.xml" ContentType="application/vnd.openxmlformats-officedocument.presentationml.tags+xml"/>
  <Override PartName="/ppt/theme/themeOverride33.xml" ContentType="application/vnd.openxmlformats-officedocument.themeOverride+xml"/>
  <Override PartName="/ppt/tags/tag71.xml" ContentType="application/vnd.openxmlformats-officedocument.presentationml.tags+xml"/>
  <Override PartName="/ppt/theme/themeOverride34.xml" ContentType="application/vnd.openxmlformats-officedocument.themeOverr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heme/themeOverride35.xml" ContentType="application/vnd.openxmlformats-officedocument.themeOverr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heme/themeOverride36.xml" ContentType="application/vnd.openxmlformats-officedocument.themeOverride+xml"/>
  <Override PartName="/ppt/tags/tag78.xml" ContentType="application/vnd.openxmlformats-officedocument.presentationml.tags+xml"/>
  <Override PartName="/ppt/theme/themeOverride37.xml" ContentType="application/vnd.openxmlformats-officedocument.themeOverr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heme/theme4.xml" ContentType="application/vnd.openxmlformats-officedocument.them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  <p:sldMasterId id="2147483683" r:id="rId3"/>
  </p:sldMasterIdLst>
  <p:notesMasterIdLst>
    <p:notesMasterId r:id="rId50"/>
  </p:notesMasterIdLst>
  <p:sldIdLst>
    <p:sldId id="368" r:id="rId4"/>
    <p:sldId id="314" r:id="rId5"/>
    <p:sldId id="315" r:id="rId6"/>
    <p:sldId id="316" r:id="rId7"/>
    <p:sldId id="317" r:id="rId8"/>
    <p:sldId id="360" r:id="rId9"/>
    <p:sldId id="379" r:id="rId10"/>
    <p:sldId id="373" r:id="rId11"/>
    <p:sldId id="322" r:id="rId12"/>
    <p:sldId id="345" r:id="rId13"/>
    <p:sldId id="324" r:id="rId14"/>
    <p:sldId id="327" r:id="rId15"/>
    <p:sldId id="328" r:id="rId16"/>
    <p:sldId id="376" r:id="rId17"/>
    <p:sldId id="377" r:id="rId18"/>
    <p:sldId id="323" r:id="rId19"/>
    <p:sldId id="378" r:id="rId20"/>
    <p:sldId id="367" r:id="rId21"/>
    <p:sldId id="374" r:id="rId22"/>
    <p:sldId id="375" r:id="rId23"/>
    <p:sldId id="356" r:id="rId24"/>
    <p:sldId id="332" r:id="rId25"/>
    <p:sldId id="333" r:id="rId26"/>
    <p:sldId id="348" r:id="rId27"/>
    <p:sldId id="349" r:id="rId28"/>
    <p:sldId id="350" r:id="rId29"/>
    <p:sldId id="335" r:id="rId30"/>
    <p:sldId id="338" r:id="rId31"/>
    <p:sldId id="339" r:id="rId32"/>
    <p:sldId id="340" r:id="rId33"/>
    <p:sldId id="357" r:id="rId34"/>
    <p:sldId id="326" r:id="rId35"/>
    <p:sldId id="336" r:id="rId36"/>
    <p:sldId id="358" r:id="rId37"/>
    <p:sldId id="346" r:id="rId38"/>
    <p:sldId id="347" r:id="rId39"/>
    <p:sldId id="318" r:id="rId40"/>
    <p:sldId id="330" r:id="rId41"/>
    <p:sldId id="331" r:id="rId42"/>
    <p:sldId id="380" r:id="rId43"/>
    <p:sldId id="341" r:id="rId44"/>
    <p:sldId id="342" r:id="rId45"/>
    <p:sldId id="343" r:id="rId46"/>
    <p:sldId id="372" r:id="rId47"/>
    <p:sldId id="369" r:id="rId48"/>
    <p:sldId id="370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9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1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EABED-347D-414D-A898-2C1DF091BDEC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E12B8-340E-4D32-A147-7880AA7ECE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1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E12B8-340E-4D32-A147-7880AA7ECEF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927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E12B8-340E-4D32-A147-7880AA7ECEF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37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5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1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7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7.xml"/><Relationship Id="rId1" Type="http://schemas.openxmlformats.org/officeDocument/2006/relationships/themeOverride" Target="../theme/themeOverride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hemeOverride" Target="../theme/themeOverride9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2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1.png"/><Relationship Id="rId2" Type="http://schemas.openxmlformats.org/officeDocument/2006/relationships/tags" Target="../tags/tag24.xml"/><Relationship Id="rId1" Type="http://schemas.openxmlformats.org/officeDocument/2006/relationships/themeOverride" Target="../theme/themeOverride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8.xml"/><Relationship Id="rId1" Type="http://schemas.openxmlformats.org/officeDocument/2006/relationships/themeOverride" Target="../theme/themeOverride1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9.xml"/><Relationship Id="rId1" Type="http://schemas.openxmlformats.org/officeDocument/2006/relationships/themeOverride" Target="../theme/themeOverride1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0.xml"/><Relationship Id="rId1" Type="http://schemas.openxmlformats.org/officeDocument/2006/relationships/themeOverride" Target="../theme/themeOverride1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themeOverride" Target="../theme/themeOverride16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8.xml"/><Relationship Id="rId1" Type="http://schemas.openxmlformats.org/officeDocument/2006/relationships/themeOverride" Target="../theme/themeOverride19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40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39.xml"/><Relationship Id="rId1" Type="http://schemas.openxmlformats.org/officeDocument/2006/relationships/themeOverride" Target="../theme/themeOverride20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image" Target="../media/image1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hemeOverride" Target="../theme/themeOverride2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0.xml"/><Relationship Id="rId1" Type="http://schemas.openxmlformats.org/officeDocument/2006/relationships/themeOverride" Target="../theme/themeOverride22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52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51.xml"/><Relationship Id="rId1" Type="http://schemas.openxmlformats.org/officeDocument/2006/relationships/themeOverride" Target="../theme/themeOverride23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9" Type="http://schemas.openxmlformats.org/officeDocument/2006/relationships/image" Target="../media/image1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6.xml"/><Relationship Id="rId1" Type="http://schemas.openxmlformats.org/officeDocument/2006/relationships/themeOverride" Target="../theme/themeOverride2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7.xml"/><Relationship Id="rId1" Type="http://schemas.openxmlformats.org/officeDocument/2006/relationships/themeOverride" Target="../theme/themeOverride2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8.xml"/><Relationship Id="rId1" Type="http://schemas.openxmlformats.org/officeDocument/2006/relationships/themeOverride" Target="../theme/themeOverride2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hemeOverride" Target="../theme/themeOverride27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6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hemeOverride" Target="../theme/themeOverride28.xml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7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hemeOverride" Target="../theme/themeOverride29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8.xml"/><Relationship Id="rId1" Type="http://schemas.openxmlformats.org/officeDocument/2006/relationships/themeOverride" Target="../theme/themeOverride30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9.xml"/><Relationship Id="rId1" Type="http://schemas.openxmlformats.org/officeDocument/2006/relationships/themeOverride" Target="../theme/themeOverride3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0.xml"/><Relationship Id="rId1" Type="http://schemas.openxmlformats.org/officeDocument/2006/relationships/themeOverride" Target="../theme/themeOverride3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1.xml"/><Relationship Id="rId1" Type="http://schemas.openxmlformats.org/officeDocument/2006/relationships/themeOverride" Target="../theme/themeOverride3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hemeOverride" Target="../theme/themeOverride34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7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hemeOverride" Target="../theme/themeOverride35.xml"/><Relationship Id="rId6" Type="http://schemas.openxmlformats.org/officeDocument/2006/relationships/image" Target="../media/image4.png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77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8.xml"/><Relationship Id="rId1" Type="http://schemas.openxmlformats.org/officeDocument/2006/relationships/themeOverride" Target="../theme/themeOverride3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80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79.xml"/><Relationship Id="rId1" Type="http://schemas.openxmlformats.org/officeDocument/2006/relationships/themeOverride" Target="../theme/themeOverride37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9" Type="http://schemas.openxmlformats.org/officeDocument/2006/relationships/image" Target="../media/image1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DEAE-3A29-4A74-8E86-B96BB2E96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BA761-E552-4528-92D3-909B19B13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76D43-4EE1-428B-A3BB-F5FB0E8E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E248B-81F4-4A3D-9AE3-46A27111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B0C3E-2744-490D-BA21-35195314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4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51A5D-0618-4591-9D99-8C25EAB2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65322-BCFE-49CF-ABD5-8A3A0E77E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9F10B-BAB4-495E-A7AB-DA1179A6E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70BA1-347B-40FC-B84D-B9A02308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57458-5ABE-494B-AC14-47695ECAB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7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69EF2C-06B0-4CD2-8992-C36EC5E5A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CADCE6-E188-4938-BCE1-7B3C44181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E52F7-AF67-493D-957A-F420FA7E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C46AE-7F49-4E4F-AD88-1D47825E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E2196-9662-4E49-A86C-93767218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0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>
          <a:xfrm>
            <a:off x="912285" y="1628776"/>
            <a:ext cx="10655300" cy="4392513"/>
          </a:xfrm>
        </p:spPr>
        <p:txBody>
          <a:bodyPr/>
          <a:lstStyle>
            <a:lvl1pPr>
              <a:defRPr>
                <a:latin typeface="SwissReSans" pitchFamily="34" charset="0"/>
              </a:defRPr>
            </a:lvl1pPr>
            <a:lvl2pPr>
              <a:defRPr>
                <a:latin typeface="SwissReSans" pitchFamily="34" charset="0"/>
              </a:defRPr>
            </a:lvl2pPr>
            <a:lvl3pPr>
              <a:defRPr>
                <a:latin typeface="SwissReSans" pitchFamily="34" charset="0"/>
              </a:defRPr>
            </a:lvl3pPr>
            <a:lvl4pPr>
              <a:defRPr>
                <a:latin typeface="SwissReSans" pitchFamily="34" charset="0"/>
              </a:defRPr>
            </a:lvl4pPr>
            <a:lvl5pPr>
              <a:defRPr>
                <a:latin typeface="SwissReSans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280576" y="6472238"/>
            <a:ext cx="287008" cy="182562"/>
          </a:xfrm>
        </p:spPr>
        <p:txBody>
          <a:bodyPr/>
          <a:lstStyle/>
          <a:p>
            <a:fld id="{5E4D2043-7E31-4A53-BD33-72A88E68217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866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280576" y="6472238"/>
            <a:ext cx="287008" cy="182562"/>
          </a:xfrm>
        </p:spPr>
        <p:txBody>
          <a:bodyPr/>
          <a:lstStyle/>
          <a:p>
            <a:fld id="{5E4D2043-7E31-4A53-BD33-72A88E68217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2723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ey Message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280576" y="6472238"/>
            <a:ext cx="287008" cy="182562"/>
          </a:xfrm>
        </p:spPr>
        <p:txBody>
          <a:bodyPr/>
          <a:lstStyle/>
          <a:p>
            <a:fld id="{5E4D2043-7E31-4A53-BD33-72A88E68217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52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preserve="1" userDrawn="1">
  <p:cSld name="Title Slide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2996952"/>
            <a:ext cx="9913177" cy="28803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rgbClr val="FFFFFF"/>
                </a:solidFill>
                <a:latin typeface="SwissRe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75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>
          <a:xfrm>
            <a:off x="695325" y="1628776"/>
            <a:ext cx="11017250" cy="4392513"/>
          </a:xfrm>
        </p:spPr>
        <p:txBody>
          <a:bodyPr/>
          <a:lstStyle>
            <a:lvl1pPr>
              <a:defRPr>
                <a:latin typeface="SwissReSans" pitchFamily="34" charset="0"/>
              </a:defRPr>
            </a:lvl1pPr>
            <a:lvl2pPr>
              <a:defRPr>
                <a:latin typeface="SwissReSans" pitchFamily="34" charset="0"/>
              </a:defRPr>
            </a:lvl2pPr>
            <a:lvl3pPr>
              <a:defRPr>
                <a:latin typeface="SwissReSans" pitchFamily="34" charset="0"/>
              </a:defRPr>
            </a:lvl3pPr>
            <a:lvl4pPr>
              <a:defRPr>
                <a:latin typeface="SwissReSans" pitchFamily="34" charset="0"/>
              </a:defRPr>
            </a:lvl4pPr>
            <a:lvl5pPr>
              <a:defRPr>
                <a:latin typeface="SwissRe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2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95325" y="1628775"/>
            <a:ext cx="9913177" cy="132962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800" kern="1200" dirty="0">
                <a:solidFill>
                  <a:srgbClr val="FFFFFF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95325" y="3573016"/>
            <a:ext cx="9913177" cy="2448372"/>
          </a:xfrm>
        </p:spPr>
        <p:txBody>
          <a:bodyPr/>
          <a:lstStyle>
            <a:lvl1pPr>
              <a:spcBef>
                <a:spcPts val="0"/>
              </a:spcBef>
              <a:defRPr sz="1800">
                <a:solidFill>
                  <a:srgbClr val="283E36"/>
                </a:solidFill>
                <a:latin typeface="SwissReSans Light" panose="020B0504020202020204" pitchFamily="34" charset="0"/>
              </a:defRPr>
            </a:lvl1pPr>
            <a:lvl2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2pPr>
            <a:lvl3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3pPr>
            <a:lvl4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4pPr>
            <a:lvl5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3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86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72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844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D854-EA9C-4B88-AF9D-9F712FB5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A49D-12F8-452C-A512-6D5E669E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AC8C6-4B78-4BDE-8A91-26A6468C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BAF51-8F98-45E3-8502-E8C84D971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CC2D2-D268-4E8F-B4AF-29EDC103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33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ey Message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42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Gradient" preserve="1" userDrawn="1">
  <p:cSld name="Key Message with Gradient">
    <p:bg>
      <p:bgPr>
        <a:gradFill>
          <a:gsLst>
            <a:gs pos="0">
              <a:schemeClr val="tx2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FFFFFF"/>
                </a:solidFill>
              </a:rPr>
              <a:t>Alcohol Use and Misuse Workshop | Dr. Bob Coates | Swiss 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05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Gradient, Text and Image" preserve="1" userDrawn="1">
  <p:cSld name="Gradient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610235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</p:spPr>
        <p:txBody>
          <a:bodyPr lIns="0" tIns="900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Click to browse for an own image.</a:t>
            </a:r>
            <a:br>
              <a:rPr lang="en-US" noProof="1"/>
            </a:br>
            <a:r>
              <a:rPr lang="en-US" noProof="1"/>
              <a:t>Be careful to avoid an image that clashes</a:t>
            </a:r>
            <a:br>
              <a:rPr lang="en-US" noProof="1"/>
            </a:br>
            <a:r>
              <a:rPr lang="en-US" noProof="1"/>
              <a:t>with the gradient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695325" y="692151"/>
            <a:ext cx="4920621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695324" y="1628774"/>
            <a:ext cx="4920624" cy="439261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" preserve="1" userDrawn="1">
  <p:cSld name="Image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 hidden="1"/>
          <p:cNvSpPr>
            <a:spLocks noGrp="1"/>
          </p:cNvSpPr>
          <p:nvPr>
            <p:ph type="pic" idx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2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58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Image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</p:spPr>
        <p:txBody>
          <a:bodyPr lIns="0" tIns="720000" anchor="ctr"/>
          <a:lstStyle>
            <a:lvl1pPr marL="0" indent="0"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Select an image </a:t>
            </a:r>
            <a:br>
              <a:rPr lang="en-US" noProof="1"/>
            </a:br>
            <a:r>
              <a:rPr lang="en-US" noProof="1"/>
              <a:t>from the Brandic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5" y="1628774"/>
            <a:ext cx="4920624" cy="4392614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4920621" cy="69264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69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 and Image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</p:spPr>
        <p:txBody>
          <a:bodyPr lIns="4752000" anchor="ctr"/>
          <a:lstStyle>
            <a:lvl1pPr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Select an image from the Brandic menu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1628773"/>
            <a:ext cx="4920623" cy="439261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209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large)" preserve="1" userDrawn="1">
  <p:cSld name="Circular Messaging Devic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6120754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7752184" y="1809000"/>
            <a:ext cx="3240000" cy="3240000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  <a:tileRect/>
          </a:gra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000">
                <a:solidFill>
                  <a:srgbClr val="FFFFFF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442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small)" preserve="1" userDrawn="1">
  <p:cSld name="Circular Messaging Devic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7200874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8702581" y="2349000"/>
            <a:ext cx="2160000" cy="2160000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  <a:tileRect/>
          </a:gradFill>
        </p:spPr>
        <p:txBody>
          <a:bodyPr anchor="ctr"/>
          <a:lstStyle>
            <a:lvl1pPr marL="0" indent="0" algn="ctr">
              <a:lnSpc>
                <a:spcPct val="95000"/>
              </a:lnSpc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 sz="1600">
                <a:solidFill>
                  <a:schemeClr val="bg1"/>
                </a:solidFill>
              </a:defRPr>
            </a:lvl2pPr>
            <a:lvl3pPr marL="444500" indent="0" algn="l">
              <a:buFontTx/>
              <a:buNone/>
              <a:defRPr sz="1600">
                <a:solidFill>
                  <a:schemeClr val="bg1"/>
                </a:solidFill>
              </a:defRPr>
            </a:lvl3pPr>
            <a:lvl4pPr marL="715963" indent="0" algn="l">
              <a:buFontTx/>
              <a:buNone/>
              <a:defRPr sz="1600">
                <a:solidFill>
                  <a:schemeClr val="bg1"/>
                </a:solidFill>
              </a:defRPr>
            </a:lvl4pPr>
            <a:lvl5pPr marL="985838" indent="0" algn="l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4705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4 people)" preserve="1" userDrawn="1">
  <p:cSld name="Contact Persons (4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Enter team name here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text, for example team mission and/or capabilities, roles and responsibilities, other info.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456FDD83-9066-405C-9C9B-C6012C35E7C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73419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indent="0" algn="ctr">
              <a:buNone/>
              <a:defRPr sz="14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38A06944-C2A7-4F21-A4A5-D22B1CF13B5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8882581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679A695-226D-4550-AC5F-CF13DA1C3E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50638" y="2641930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8FFF6C9-8B70-45DC-9C06-54DD5B87AFF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50638" y="2827874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2F9034A3-A308-4153-AEC9-209C0E14C84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1630" y="2641930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ADD3A46A-9F03-452A-97A6-168C664072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61630" y="2827874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78C2B07-87F4-489C-A284-3E5878138E7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5573419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D418C2AA-7D28-483F-81E1-731AA258030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882581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AFF0E09B-2153-4F77-903B-8AE289C2024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50638" y="5345726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6E4CA2D-F663-4612-8211-ABCBF0E3B4F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050638" y="5531670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679ECFC-69DE-448E-A790-E6DF1353CC6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61630" y="5345726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A2E08B10-5430-4825-9E65-D8235CD040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1630" y="5531670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9" name="Footer">
            <a:extLst>
              <a:ext uri="{FF2B5EF4-FFF2-40B4-BE49-F238E27FC236}">
                <a16:creationId xmlns:a16="http://schemas.microsoft.com/office/drawing/2014/main" id="{0A885EF8-5FBD-475E-BD95-4D0C7488BAE5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39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9 people)" preserve="1" userDrawn="1">
  <p:cSld name="Contact Persons (9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Enter team name here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text, for example team mission and/or capabilities, roles and responsibilities, other info.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9682A749-FC1E-4118-9EDD-CE1ABA3E262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283565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73E640E6-6F1D-478B-91DA-EF27860B8F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71219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31BD7495-9DC8-424C-9AA0-FAD0EABDACE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71219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F19CD5BF-B691-42A9-9A28-7D982DEDC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7581323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CF582FA5-0ACC-44FA-AD35-38027A4BC7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8977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34479282-0266-40A5-AD96-427D23FC8E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8977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A372C913-34DD-415E-8A45-FE2BAAA5AB9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9881460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134E3D5-1F39-4EBB-AA24-A2FD4F813D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114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A4699E8E-78EB-413E-9E61-A75A1208CF0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469114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055DF295-2A7B-4334-B97B-ED339BB70340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5283565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86C79598-5718-4B97-9653-C258BACE02E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219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D1CD186E-C886-499B-8730-86302FB13D6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71219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21F4A5A-8D58-4545-B3A9-1D7286AC7F03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 bwMode="gray">
          <a:xfrm>
            <a:off x="7581323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CAD9D006-676C-4CB9-9E60-67322DE91D1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68977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50A073A5-04E0-4873-B0FB-802CADE3666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68977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4" name="Picture Placeholder 3">
            <a:extLst>
              <a:ext uri="{FF2B5EF4-FFF2-40B4-BE49-F238E27FC236}">
                <a16:creationId xmlns:a16="http://schemas.microsoft.com/office/drawing/2014/main" id="{195DD2A1-427A-429A-9C4E-E51AEBB0E0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 bwMode="gray">
          <a:xfrm>
            <a:off x="9881460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F28B10EF-4A1F-4980-8CD3-519EB5DBC22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69114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7E8B1A89-1311-46C8-AABE-49A07C509A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469114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7" name="Picture Placeholder 3">
            <a:extLst>
              <a:ext uri="{FF2B5EF4-FFF2-40B4-BE49-F238E27FC236}">
                <a16:creationId xmlns:a16="http://schemas.microsoft.com/office/drawing/2014/main" id="{A1132398-8B9A-4B3D-933D-0916342541F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 bwMode="gray">
          <a:xfrm>
            <a:off x="5283565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60DB6F48-FC4C-4A1D-9535-0E108AAFBE0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71219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A810E96A-A59E-44AE-B57E-8AF75CD1963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71219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0" name="Picture Placeholder 3">
            <a:extLst>
              <a:ext uri="{FF2B5EF4-FFF2-40B4-BE49-F238E27FC236}">
                <a16:creationId xmlns:a16="http://schemas.microsoft.com/office/drawing/2014/main" id="{198933B9-38C2-482E-AD0B-42A8177C695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 bwMode="gray">
          <a:xfrm>
            <a:off x="7581323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3A0551C6-CAE2-4890-8760-2733C7FDE73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68977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351C2CEF-8471-4D1A-B51B-ABA769D4AF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68977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id="{0AAAD490-0511-40C3-A7FD-06F99326BA9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 bwMode="gray">
          <a:xfrm>
            <a:off x="9881460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57D9887A-55D1-49D2-8675-5240F864DA0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469114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78D2D6D9-E53F-4A0D-BBF5-81D01913CD1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469114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6" name="Footer">
            <a:extLst>
              <a:ext uri="{FF2B5EF4-FFF2-40B4-BE49-F238E27FC236}">
                <a16:creationId xmlns:a16="http://schemas.microsoft.com/office/drawing/2014/main" id="{3D92757B-1122-4A0B-B414-F2DE3CA792C1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43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2CDB8-7A4D-4495-8BBA-1CAF1C4D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8974F-036F-4146-A0EA-2094BE387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5E33-6147-44F1-A8F6-400A8C97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0A073-D3FF-4BA4-A015-E5282F6D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FEA75-61A5-4BB5-87AD-D0B4ACFF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3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wer Symbol" preserve="1" userDrawn="1">
  <p:cSld name="Power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943872" y="2564904"/>
            <a:ext cx="2304256" cy="1728192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656138" y="1989138"/>
            <a:ext cx="2879725" cy="2879725"/>
            <a:chOff x="3132138" y="1989138"/>
            <a:chExt cx="2879725" cy="287972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3707904" y="2564904"/>
              <a:ext cx="1728192" cy="1728192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3132138" y="1989138"/>
              <a:ext cx="2879725" cy="2879725"/>
            </a:xfrm>
            <a:custGeom>
              <a:avLst/>
              <a:gdLst>
                <a:gd name="T0" fmla="*/ 738 w 1476"/>
                <a:gd name="T1" fmla="*/ 0 h 1476"/>
                <a:gd name="T2" fmla="*/ 0 w 1476"/>
                <a:gd name="T3" fmla="*/ 738 h 1476"/>
                <a:gd name="T4" fmla="*/ 738 w 1476"/>
                <a:gd name="T5" fmla="*/ 1476 h 1476"/>
                <a:gd name="T6" fmla="*/ 1476 w 1476"/>
                <a:gd name="T7" fmla="*/ 738 h 1476"/>
                <a:gd name="T8" fmla="*/ 738 w 1476"/>
                <a:gd name="T9" fmla="*/ 0 h 1476"/>
                <a:gd name="T10" fmla="*/ 547 w 1476"/>
                <a:gd name="T11" fmla="*/ 1099 h 1476"/>
                <a:gd name="T12" fmla="*/ 388 w 1476"/>
                <a:gd name="T13" fmla="*/ 1099 h 1476"/>
                <a:gd name="T14" fmla="*/ 388 w 1476"/>
                <a:gd name="T15" fmla="*/ 637 h 1476"/>
                <a:gd name="T16" fmla="*/ 547 w 1476"/>
                <a:gd name="T17" fmla="*/ 637 h 1476"/>
                <a:gd name="T18" fmla="*/ 547 w 1476"/>
                <a:gd name="T19" fmla="*/ 1099 h 1476"/>
                <a:gd name="T20" fmla="*/ 817 w 1476"/>
                <a:gd name="T21" fmla="*/ 1099 h 1476"/>
                <a:gd name="T22" fmla="*/ 658 w 1476"/>
                <a:gd name="T23" fmla="*/ 1099 h 1476"/>
                <a:gd name="T24" fmla="*/ 658 w 1476"/>
                <a:gd name="T25" fmla="*/ 637 h 1476"/>
                <a:gd name="T26" fmla="*/ 817 w 1476"/>
                <a:gd name="T27" fmla="*/ 637 h 1476"/>
                <a:gd name="T28" fmla="*/ 817 w 1476"/>
                <a:gd name="T29" fmla="*/ 1099 h 1476"/>
                <a:gd name="T30" fmla="*/ 1088 w 1476"/>
                <a:gd name="T31" fmla="*/ 1099 h 1476"/>
                <a:gd name="T32" fmla="*/ 929 w 1476"/>
                <a:gd name="T33" fmla="*/ 1099 h 1476"/>
                <a:gd name="T34" fmla="*/ 929 w 1476"/>
                <a:gd name="T35" fmla="*/ 637 h 1476"/>
                <a:gd name="T36" fmla="*/ 1088 w 1476"/>
                <a:gd name="T37" fmla="*/ 637 h 1476"/>
                <a:gd name="T38" fmla="*/ 1088 w 1476"/>
                <a:gd name="T39" fmla="*/ 1099 h 1476"/>
                <a:gd name="T40" fmla="*/ 1094 w 1476"/>
                <a:gd name="T41" fmla="*/ 524 h 1476"/>
                <a:gd name="T42" fmla="*/ 382 w 1476"/>
                <a:gd name="T43" fmla="*/ 524 h 1476"/>
                <a:gd name="T44" fmla="*/ 382 w 1476"/>
                <a:gd name="T45" fmla="*/ 374 h 1476"/>
                <a:gd name="T46" fmla="*/ 1094 w 1476"/>
                <a:gd name="T47" fmla="*/ 374 h 1476"/>
                <a:gd name="T48" fmla="*/ 1094 w 1476"/>
                <a:gd name="T49" fmla="*/ 524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76" h="1476">
                  <a:moveTo>
                    <a:pt x="738" y="0"/>
                  </a:moveTo>
                  <a:cubicBezTo>
                    <a:pt x="330" y="0"/>
                    <a:pt x="0" y="331"/>
                    <a:pt x="0" y="738"/>
                  </a:cubicBezTo>
                  <a:cubicBezTo>
                    <a:pt x="0" y="1146"/>
                    <a:pt x="330" y="1476"/>
                    <a:pt x="738" y="1476"/>
                  </a:cubicBezTo>
                  <a:cubicBezTo>
                    <a:pt x="1145" y="1476"/>
                    <a:pt x="1476" y="1146"/>
                    <a:pt x="1476" y="738"/>
                  </a:cubicBezTo>
                  <a:cubicBezTo>
                    <a:pt x="1476" y="331"/>
                    <a:pt x="1145" y="0"/>
                    <a:pt x="738" y="0"/>
                  </a:cubicBezTo>
                  <a:moveTo>
                    <a:pt x="547" y="1099"/>
                  </a:moveTo>
                  <a:cubicBezTo>
                    <a:pt x="388" y="1099"/>
                    <a:pt x="388" y="1099"/>
                    <a:pt x="388" y="1099"/>
                  </a:cubicBezTo>
                  <a:cubicBezTo>
                    <a:pt x="388" y="637"/>
                    <a:pt x="388" y="637"/>
                    <a:pt x="388" y="637"/>
                  </a:cubicBezTo>
                  <a:cubicBezTo>
                    <a:pt x="547" y="637"/>
                    <a:pt x="547" y="637"/>
                    <a:pt x="547" y="637"/>
                  </a:cubicBezTo>
                  <a:lnTo>
                    <a:pt x="547" y="1099"/>
                  </a:lnTo>
                  <a:close/>
                  <a:moveTo>
                    <a:pt x="817" y="1099"/>
                  </a:moveTo>
                  <a:cubicBezTo>
                    <a:pt x="658" y="1099"/>
                    <a:pt x="658" y="1099"/>
                    <a:pt x="658" y="1099"/>
                  </a:cubicBezTo>
                  <a:cubicBezTo>
                    <a:pt x="658" y="637"/>
                    <a:pt x="658" y="637"/>
                    <a:pt x="658" y="637"/>
                  </a:cubicBezTo>
                  <a:cubicBezTo>
                    <a:pt x="817" y="637"/>
                    <a:pt x="817" y="637"/>
                    <a:pt x="817" y="637"/>
                  </a:cubicBezTo>
                  <a:lnTo>
                    <a:pt x="817" y="1099"/>
                  </a:lnTo>
                  <a:close/>
                  <a:moveTo>
                    <a:pt x="1088" y="1099"/>
                  </a:moveTo>
                  <a:cubicBezTo>
                    <a:pt x="929" y="1099"/>
                    <a:pt x="929" y="1099"/>
                    <a:pt x="929" y="1099"/>
                  </a:cubicBezTo>
                  <a:cubicBezTo>
                    <a:pt x="929" y="637"/>
                    <a:pt x="929" y="637"/>
                    <a:pt x="929" y="637"/>
                  </a:cubicBezTo>
                  <a:cubicBezTo>
                    <a:pt x="1088" y="637"/>
                    <a:pt x="1088" y="637"/>
                    <a:pt x="1088" y="637"/>
                  </a:cubicBezTo>
                  <a:lnTo>
                    <a:pt x="1088" y="1099"/>
                  </a:lnTo>
                  <a:close/>
                  <a:moveTo>
                    <a:pt x="1094" y="524"/>
                  </a:moveTo>
                  <a:cubicBezTo>
                    <a:pt x="382" y="524"/>
                    <a:pt x="382" y="524"/>
                    <a:pt x="382" y="524"/>
                  </a:cubicBezTo>
                  <a:cubicBezTo>
                    <a:pt x="382" y="374"/>
                    <a:pt x="382" y="374"/>
                    <a:pt x="382" y="374"/>
                  </a:cubicBezTo>
                  <a:cubicBezTo>
                    <a:pt x="1094" y="374"/>
                    <a:pt x="1094" y="374"/>
                    <a:pt x="1094" y="374"/>
                  </a:cubicBezTo>
                  <a:lnTo>
                    <a:pt x="1094" y="524"/>
                  </a:lnTo>
                  <a:close/>
                </a:path>
              </a:pathLst>
            </a:custGeom>
            <a:solidFill>
              <a:srgbClr val="627D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3E3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4798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losing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95325" y="1628775"/>
            <a:ext cx="9913177" cy="132962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5325" y="3573016"/>
            <a:ext cx="9913177" cy="244837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3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3964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D854-EA9C-4B88-AF9D-9F712FB5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A49D-12F8-452C-A512-6D5E669E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AC8C6-4B78-4BDE-8A91-26A6468C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BAF51-8F98-45E3-8502-E8C84D971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CC2D2-D268-4E8F-B4AF-29EDC103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262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86730-90D0-46C0-8771-71BA799D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3FE7A-DA85-46D3-BB83-4FA7C2BC4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1C7C5-9088-4FD2-A08A-43408792F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FACEE-963D-4DBA-81FC-2ACB923516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B64F6-1EF9-424B-89C1-3588C1B28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3AA558-E80F-4DE7-8647-13FA7C91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A515E-A5DC-426C-9A8C-1F1AE1A1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0D908A-5E85-4EAE-ABD9-32D18155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173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preserve="1" userDrawn="1">
  <p:cSld name="Title Slide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2996952"/>
            <a:ext cx="9913177" cy="28803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rgbClr val="FFFFFF"/>
                </a:solidFill>
                <a:latin typeface="SwissRe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3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>
          <a:xfrm>
            <a:off x="695325" y="1628776"/>
            <a:ext cx="11017250" cy="4392513"/>
          </a:xfrm>
        </p:spPr>
        <p:txBody>
          <a:bodyPr/>
          <a:lstStyle>
            <a:lvl1pPr>
              <a:defRPr>
                <a:latin typeface="SwissReSans" pitchFamily="34" charset="0"/>
              </a:defRPr>
            </a:lvl1pPr>
            <a:lvl2pPr>
              <a:defRPr>
                <a:latin typeface="SwissReSans" pitchFamily="34" charset="0"/>
              </a:defRPr>
            </a:lvl2pPr>
            <a:lvl3pPr>
              <a:defRPr>
                <a:latin typeface="SwissReSans" pitchFamily="34" charset="0"/>
              </a:defRPr>
            </a:lvl3pPr>
            <a:lvl4pPr>
              <a:defRPr>
                <a:latin typeface="SwissReSans" pitchFamily="34" charset="0"/>
              </a:defRPr>
            </a:lvl4pPr>
            <a:lvl5pPr>
              <a:defRPr>
                <a:latin typeface="SwissRe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845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95325" y="1628775"/>
            <a:ext cx="9913177" cy="132962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800" kern="1200" dirty="0">
                <a:solidFill>
                  <a:srgbClr val="FFFFFF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95325" y="3573016"/>
            <a:ext cx="9913177" cy="2448372"/>
          </a:xfrm>
        </p:spPr>
        <p:txBody>
          <a:bodyPr/>
          <a:lstStyle>
            <a:lvl1pPr>
              <a:spcBef>
                <a:spcPts val="0"/>
              </a:spcBef>
              <a:defRPr sz="1800">
                <a:solidFill>
                  <a:srgbClr val="283E36"/>
                </a:solidFill>
                <a:latin typeface="SwissReSans Light" panose="020B0504020202020204" pitchFamily="34" charset="0"/>
              </a:defRPr>
            </a:lvl1pPr>
            <a:lvl2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2pPr>
            <a:lvl3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3pPr>
            <a:lvl4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4pPr>
            <a:lvl5pPr>
              <a:spcBef>
                <a:spcPts val="0"/>
              </a:spcBef>
              <a:defRPr sz="1600">
                <a:solidFill>
                  <a:srgbClr val="283E36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3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178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26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4165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ey Message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5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1100-6ECF-4BA9-B736-A704F029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DBC91-8F88-41FF-AADF-5268DFFEC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7DC22-AFCE-4210-B920-B404735A8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F9242-C541-4D3D-A0D1-C3AAF6EF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0E280-2B7F-4660-A25C-3CD8EDF2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D785A-17C1-4B29-B7AB-037E9E08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966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Gradient" preserve="1" userDrawn="1">
  <p:cSld name="Key Message with Gradient">
    <p:bg>
      <p:bgPr>
        <a:gradFill>
          <a:gsLst>
            <a:gs pos="0">
              <a:schemeClr val="tx2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57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Gradient, Text and Image" preserve="1" userDrawn="1">
  <p:cSld name="Gradient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610235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</p:spPr>
        <p:txBody>
          <a:bodyPr lIns="0" tIns="900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Click to browse for an own image.</a:t>
            </a:r>
            <a:br>
              <a:rPr lang="en-US" noProof="1"/>
            </a:br>
            <a:r>
              <a:rPr lang="en-US" noProof="1"/>
              <a:t>Be careful to avoid an image that clashes</a:t>
            </a:r>
            <a:br>
              <a:rPr lang="en-US" noProof="1"/>
            </a:br>
            <a:r>
              <a:rPr lang="en-US" noProof="1"/>
              <a:t>with the gradient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695325" y="692151"/>
            <a:ext cx="4920621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695324" y="1628774"/>
            <a:ext cx="4920624" cy="439261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706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" preserve="1" userDrawn="1">
  <p:cSld name="Image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 hidden="1"/>
          <p:cNvSpPr>
            <a:spLocks noGrp="1"/>
          </p:cNvSpPr>
          <p:nvPr>
            <p:ph type="pic" idx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2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170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Image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</p:spPr>
        <p:txBody>
          <a:bodyPr lIns="0" tIns="720000" anchor="ctr"/>
          <a:lstStyle>
            <a:lvl1pPr marL="0" indent="0"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Select an image </a:t>
            </a:r>
            <a:br>
              <a:rPr lang="en-US" noProof="1"/>
            </a:br>
            <a:r>
              <a:rPr lang="en-US" noProof="1"/>
              <a:t>from the Brandic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5" y="1628774"/>
            <a:ext cx="4920624" cy="4392614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4920621" cy="69264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76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 and Image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</p:spPr>
        <p:txBody>
          <a:bodyPr lIns="4752000" anchor="ctr"/>
          <a:lstStyle>
            <a:lvl1pPr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noProof="1"/>
              <a:t>Select an image from the Brandic menu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1628773"/>
            <a:ext cx="4920623" cy="439261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84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large)" preserve="1" userDrawn="1">
  <p:cSld name="Circular Messaging Devic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6120754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7752184" y="1809000"/>
            <a:ext cx="3240000" cy="3240000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  <a:tileRect/>
          </a:gra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000">
                <a:solidFill>
                  <a:srgbClr val="FFFFFF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8584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small)" preserve="1" userDrawn="1">
  <p:cSld name="Circular Messaging Devic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7200874" cy="4392000"/>
          </a:xfrm>
        </p:spPr>
        <p:txBody>
          <a:bodyPr/>
          <a:lstStyle>
            <a:lvl1pPr>
              <a:defRPr sz="1800">
                <a:latin typeface="SwissReSans" pitchFamily="34" charset="0"/>
              </a:defRPr>
            </a:lvl1pPr>
            <a:lvl2pPr>
              <a:defRPr sz="1600">
                <a:latin typeface="SwissReSans" pitchFamily="34" charset="0"/>
              </a:defRPr>
            </a:lvl2pPr>
            <a:lvl3pPr>
              <a:defRPr sz="1600">
                <a:latin typeface="SwissReSans" pitchFamily="34" charset="0"/>
              </a:defRPr>
            </a:lvl3pPr>
            <a:lvl4pPr>
              <a:defRPr sz="1600">
                <a:latin typeface="SwissReSans" pitchFamily="34" charset="0"/>
              </a:defRPr>
            </a:lvl4pPr>
            <a:lvl5pPr>
              <a:defRPr sz="16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8702581" y="2349000"/>
            <a:ext cx="2160000" cy="2160000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  <a:tileRect/>
          </a:gradFill>
        </p:spPr>
        <p:txBody>
          <a:bodyPr anchor="ctr"/>
          <a:lstStyle>
            <a:lvl1pPr marL="0" indent="0" algn="ctr">
              <a:lnSpc>
                <a:spcPct val="95000"/>
              </a:lnSpc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 sz="1600">
                <a:solidFill>
                  <a:schemeClr val="bg1"/>
                </a:solidFill>
              </a:defRPr>
            </a:lvl2pPr>
            <a:lvl3pPr marL="444500" indent="0" algn="l">
              <a:buFontTx/>
              <a:buNone/>
              <a:defRPr sz="1600">
                <a:solidFill>
                  <a:schemeClr val="bg1"/>
                </a:solidFill>
              </a:defRPr>
            </a:lvl3pPr>
            <a:lvl4pPr marL="715963" indent="0" algn="l">
              <a:buFontTx/>
              <a:buNone/>
              <a:defRPr sz="1600">
                <a:solidFill>
                  <a:schemeClr val="bg1"/>
                </a:solidFill>
              </a:defRPr>
            </a:lvl4pPr>
            <a:lvl5pPr marL="985838" indent="0" algn="l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7801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4 people)" preserve="1" userDrawn="1">
  <p:cSld name="Contact Persons (4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Enter team name here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text, for example team mission and/or capabilities, roles and responsibilities, other info.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456FDD83-9066-405C-9C9B-C6012C35E7C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73419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indent="0" algn="ctr">
              <a:buNone/>
              <a:defRPr sz="14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38A06944-C2A7-4F21-A4A5-D22B1CF13B5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8882581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679A695-226D-4550-AC5F-CF13DA1C3E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50638" y="2641930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8FFF6C9-8B70-45DC-9C06-54DD5B87AFF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50638" y="2827874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2F9034A3-A308-4153-AEC9-209C0E14C84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1630" y="2641930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ADD3A46A-9F03-452A-97A6-168C664072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61630" y="2827874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78C2B07-87F4-489C-A284-3E5878138E7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5573419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D418C2AA-7D28-483F-81E1-731AA258030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882581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AFF0E09B-2153-4F77-903B-8AE289C2024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50638" y="5345726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6E4CA2D-F663-4612-8211-ABCBF0E3B4F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050638" y="5531670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679ECFC-69DE-448E-A790-E6DF1353CC6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61630" y="5345726"/>
            <a:ext cx="2845562" cy="169277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A2E08B10-5430-4825-9E65-D8235CD040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1630" y="5531670"/>
            <a:ext cx="2845562" cy="356957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29" name="Footer">
            <a:extLst>
              <a:ext uri="{FF2B5EF4-FFF2-40B4-BE49-F238E27FC236}">
                <a16:creationId xmlns:a16="http://schemas.microsoft.com/office/drawing/2014/main" id="{0A885EF8-5FBD-475E-BD95-4D0C7488BAE5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5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9 people)" preserve="1" userDrawn="1">
  <p:cSld name="Contact Persons (9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Enter team name here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text, for example team mission and/or capabilities, roles and responsibilities, other info.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9682A749-FC1E-4118-9EDD-CE1ABA3E262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283565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73E640E6-6F1D-478B-91DA-EF27860B8F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71219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31BD7495-9DC8-424C-9AA0-FAD0EABDACE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71219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F19CD5BF-B691-42A9-9A28-7D982DEDC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7581323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en-US" noProof="0" dirty="0"/>
              <a:t>Add picture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CF582FA5-0ACC-44FA-AD35-38027A4BC7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8977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34479282-0266-40A5-AD96-427D23FC8E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8977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A372C913-34DD-415E-8A45-FE2BAAA5AB9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9881460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134E3D5-1F39-4EBB-AA24-A2FD4F813D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114" y="1883003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A4699E8E-78EB-413E-9E61-A75A1208CF0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469114" y="2049899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055DF295-2A7B-4334-B97B-ED339BB70340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5283565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86C79598-5718-4B97-9653-C258BACE02E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219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D1CD186E-C886-499B-8730-86302FB13D6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71219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21F4A5A-8D58-4545-B3A9-1D7286AC7F03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 bwMode="gray">
          <a:xfrm>
            <a:off x="7581323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CAD9D006-676C-4CB9-9E60-67322DE91D1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68977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50A073A5-04E0-4873-B0FB-802CADE3666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68977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4" name="Picture Placeholder 3">
            <a:extLst>
              <a:ext uri="{FF2B5EF4-FFF2-40B4-BE49-F238E27FC236}">
                <a16:creationId xmlns:a16="http://schemas.microsoft.com/office/drawing/2014/main" id="{195DD2A1-427A-429A-9C4E-E51AEBB0E0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 bwMode="gray">
          <a:xfrm>
            <a:off x="9881460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F28B10EF-4A1F-4980-8CD3-519EB5DBC22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69114" y="3701784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7E8B1A89-1311-46C8-AABE-49A07C509A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469114" y="3868680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47" name="Picture Placeholder 3">
            <a:extLst>
              <a:ext uri="{FF2B5EF4-FFF2-40B4-BE49-F238E27FC236}">
                <a16:creationId xmlns:a16="http://schemas.microsoft.com/office/drawing/2014/main" id="{A1132398-8B9A-4B3D-933D-0916342541F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 bwMode="gray">
          <a:xfrm>
            <a:off x="5283565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60DB6F48-FC4C-4A1D-9535-0E108AAFBE0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71219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A810E96A-A59E-44AE-B57E-8AF75CD1963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71219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0" name="Picture Placeholder 3">
            <a:extLst>
              <a:ext uri="{FF2B5EF4-FFF2-40B4-BE49-F238E27FC236}">
                <a16:creationId xmlns:a16="http://schemas.microsoft.com/office/drawing/2014/main" id="{198933B9-38C2-482E-AD0B-42A8177C695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 bwMode="gray">
          <a:xfrm>
            <a:off x="7581323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3A0551C6-CAE2-4890-8760-2733C7FDE73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68977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351C2CEF-8471-4D1A-B51B-ABA769D4AF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68977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id="{0AAAD490-0511-40C3-A7FD-06F99326BA9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 bwMode="gray">
          <a:xfrm>
            <a:off x="9881460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en-US" noProof="0" dirty="0"/>
              <a:t>Add picture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57D9887A-55D1-49D2-8675-5240F864DA0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469114" y="5523967"/>
            <a:ext cx="1902588" cy="153632"/>
          </a:xfr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Click to add name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78D2D6D9-E53F-4A0D-BBF5-81D01913CD1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469114" y="5690863"/>
            <a:ext cx="1902588" cy="324512"/>
          </a:xfr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/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en-US" noProof="0" dirty="0"/>
              <a:t>Job title</a:t>
            </a:r>
            <a:br>
              <a:rPr lang="en-US" noProof="0" dirty="0"/>
            </a:br>
            <a:r>
              <a:rPr lang="en-US" noProof="0" dirty="0"/>
              <a:t>Contact information</a:t>
            </a:r>
          </a:p>
        </p:txBody>
      </p:sp>
      <p:sp>
        <p:nvSpPr>
          <p:cNvPr id="56" name="Footer">
            <a:extLst>
              <a:ext uri="{FF2B5EF4-FFF2-40B4-BE49-F238E27FC236}">
                <a16:creationId xmlns:a16="http://schemas.microsoft.com/office/drawing/2014/main" id="{3D92757B-1122-4A0B-B414-F2DE3CA792C1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04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wer Symbol" preserve="1" userDrawn="1">
  <p:cSld name="Power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943872" y="2564904"/>
            <a:ext cx="2304256" cy="1728192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656138" y="1989138"/>
            <a:ext cx="2879725" cy="2879725"/>
            <a:chOff x="3132138" y="1989138"/>
            <a:chExt cx="2879725" cy="287972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3707904" y="2564904"/>
              <a:ext cx="1728192" cy="1728192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3132138" y="1989138"/>
              <a:ext cx="2879725" cy="2879725"/>
            </a:xfrm>
            <a:custGeom>
              <a:avLst/>
              <a:gdLst>
                <a:gd name="T0" fmla="*/ 738 w 1476"/>
                <a:gd name="T1" fmla="*/ 0 h 1476"/>
                <a:gd name="T2" fmla="*/ 0 w 1476"/>
                <a:gd name="T3" fmla="*/ 738 h 1476"/>
                <a:gd name="T4" fmla="*/ 738 w 1476"/>
                <a:gd name="T5" fmla="*/ 1476 h 1476"/>
                <a:gd name="T6" fmla="*/ 1476 w 1476"/>
                <a:gd name="T7" fmla="*/ 738 h 1476"/>
                <a:gd name="T8" fmla="*/ 738 w 1476"/>
                <a:gd name="T9" fmla="*/ 0 h 1476"/>
                <a:gd name="T10" fmla="*/ 547 w 1476"/>
                <a:gd name="T11" fmla="*/ 1099 h 1476"/>
                <a:gd name="T12" fmla="*/ 388 w 1476"/>
                <a:gd name="T13" fmla="*/ 1099 h 1476"/>
                <a:gd name="T14" fmla="*/ 388 w 1476"/>
                <a:gd name="T15" fmla="*/ 637 h 1476"/>
                <a:gd name="T16" fmla="*/ 547 w 1476"/>
                <a:gd name="T17" fmla="*/ 637 h 1476"/>
                <a:gd name="T18" fmla="*/ 547 w 1476"/>
                <a:gd name="T19" fmla="*/ 1099 h 1476"/>
                <a:gd name="T20" fmla="*/ 817 w 1476"/>
                <a:gd name="T21" fmla="*/ 1099 h 1476"/>
                <a:gd name="T22" fmla="*/ 658 w 1476"/>
                <a:gd name="T23" fmla="*/ 1099 h 1476"/>
                <a:gd name="T24" fmla="*/ 658 w 1476"/>
                <a:gd name="T25" fmla="*/ 637 h 1476"/>
                <a:gd name="T26" fmla="*/ 817 w 1476"/>
                <a:gd name="T27" fmla="*/ 637 h 1476"/>
                <a:gd name="T28" fmla="*/ 817 w 1476"/>
                <a:gd name="T29" fmla="*/ 1099 h 1476"/>
                <a:gd name="T30" fmla="*/ 1088 w 1476"/>
                <a:gd name="T31" fmla="*/ 1099 h 1476"/>
                <a:gd name="T32" fmla="*/ 929 w 1476"/>
                <a:gd name="T33" fmla="*/ 1099 h 1476"/>
                <a:gd name="T34" fmla="*/ 929 w 1476"/>
                <a:gd name="T35" fmla="*/ 637 h 1476"/>
                <a:gd name="T36" fmla="*/ 1088 w 1476"/>
                <a:gd name="T37" fmla="*/ 637 h 1476"/>
                <a:gd name="T38" fmla="*/ 1088 w 1476"/>
                <a:gd name="T39" fmla="*/ 1099 h 1476"/>
                <a:gd name="T40" fmla="*/ 1094 w 1476"/>
                <a:gd name="T41" fmla="*/ 524 h 1476"/>
                <a:gd name="T42" fmla="*/ 382 w 1476"/>
                <a:gd name="T43" fmla="*/ 524 h 1476"/>
                <a:gd name="T44" fmla="*/ 382 w 1476"/>
                <a:gd name="T45" fmla="*/ 374 h 1476"/>
                <a:gd name="T46" fmla="*/ 1094 w 1476"/>
                <a:gd name="T47" fmla="*/ 374 h 1476"/>
                <a:gd name="T48" fmla="*/ 1094 w 1476"/>
                <a:gd name="T49" fmla="*/ 524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76" h="1476">
                  <a:moveTo>
                    <a:pt x="738" y="0"/>
                  </a:moveTo>
                  <a:cubicBezTo>
                    <a:pt x="330" y="0"/>
                    <a:pt x="0" y="331"/>
                    <a:pt x="0" y="738"/>
                  </a:cubicBezTo>
                  <a:cubicBezTo>
                    <a:pt x="0" y="1146"/>
                    <a:pt x="330" y="1476"/>
                    <a:pt x="738" y="1476"/>
                  </a:cubicBezTo>
                  <a:cubicBezTo>
                    <a:pt x="1145" y="1476"/>
                    <a:pt x="1476" y="1146"/>
                    <a:pt x="1476" y="738"/>
                  </a:cubicBezTo>
                  <a:cubicBezTo>
                    <a:pt x="1476" y="331"/>
                    <a:pt x="1145" y="0"/>
                    <a:pt x="738" y="0"/>
                  </a:cubicBezTo>
                  <a:moveTo>
                    <a:pt x="547" y="1099"/>
                  </a:moveTo>
                  <a:cubicBezTo>
                    <a:pt x="388" y="1099"/>
                    <a:pt x="388" y="1099"/>
                    <a:pt x="388" y="1099"/>
                  </a:cubicBezTo>
                  <a:cubicBezTo>
                    <a:pt x="388" y="637"/>
                    <a:pt x="388" y="637"/>
                    <a:pt x="388" y="637"/>
                  </a:cubicBezTo>
                  <a:cubicBezTo>
                    <a:pt x="547" y="637"/>
                    <a:pt x="547" y="637"/>
                    <a:pt x="547" y="637"/>
                  </a:cubicBezTo>
                  <a:lnTo>
                    <a:pt x="547" y="1099"/>
                  </a:lnTo>
                  <a:close/>
                  <a:moveTo>
                    <a:pt x="817" y="1099"/>
                  </a:moveTo>
                  <a:cubicBezTo>
                    <a:pt x="658" y="1099"/>
                    <a:pt x="658" y="1099"/>
                    <a:pt x="658" y="1099"/>
                  </a:cubicBezTo>
                  <a:cubicBezTo>
                    <a:pt x="658" y="637"/>
                    <a:pt x="658" y="637"/>
                    <a:pt x="658" y="637"/>
                  </a:cubicBezTo>
                  <a:cubicBezTo>
                    <a:pt x="817" y="637"/>
                    <a:pt x="817" y="637"/>
                    <a:pt x="817" y="637"/>
                  </a:cubicBezTo>
                  <a:lnTo>
                    <a:pt x="817" y="1099"/>
                  </a:lnTo>
                  <a:close/>
                  <a:moveTo>
                    <a:pt x="1088" y="1099"/>
                  </a:moveTo>
                  <a:cubicBezTo>
                    <a:pt x="929" y="1099"/>
                    <a:pt x="929" y="1099"/>
                    <a:pt x="929" y="1099"/>
                  </a:cubicBezTo>
                  <a:cubicBezTo>
                    <a:pt x="929" y="637"/>
                    <a:pt x="929" y="637"/>
                    <a:pt x="929" y="637"/>
                  </a:cubicBezTo>
                  <a:cubicBezTo>
                    <a:pt x="1088" y="637"/>
                    <a:pt x="1088" y="637"/>
                    <a:pt x="1088" y="637"/>
                  </a:cubicBezTo>
                  <a:lnTo>
                    <a:pt x="1088" y="1099"/>
                  </a:lnTo>
                  <a:close/>
                  <a:moveTo>
                    <a:pt x="1094" y="524"/>
                  </a:moveTo>
                  <a:cubicBezTo>
                    <a:pt x="382" y="524"/>
                    <a:pt x="382" y="524"/>
                    <a:pt x="382" y="524"/>
                  </a:cubicBezTo>
                  <a:cubicBezTo>
                    <a:pt x="382" y="374"/>
                    <a:pt x="382" y="374"/>
                    <a:pt x="382" y="374"/>
                  </a:cubicBezTo>
                  <a:cubicBezTo>
                    <a:pt x="1094" y="374"/>
                    <a:pt x="1094" y="374"/>
                    <a:pt x="1094" y="374"/>
                  </a:cubicBezTo>
                  <a:lnTo>
                    <a:pt x="1094" y="524"/>
                  </a:lnTo>
                  <a:close/>
                </a:path>
              </a:pathLst>
            </a:custGeom>
            <a:solidFill>
              <a:srgbClr val="627D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3E3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86730-90D0-46C0-8771-71BA799D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3FE7A-DA85-46D3-BB83-4FA7C2BC4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1C7C5-9088-4FD2-A08A-43408792F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FACEE-963D-4DBA-81FC-2ACB923516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B64F6-1EF9-424B-89C1-3588C1B28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3AA558-E80F-4DE7-8647-13FA7C91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A515E-A5DC-426C-9A8C-1F1AE1A1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0D908A-5E85-4EAE-ABD9-32D18155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656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losing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95325" y="1628775"/>
            <a:ext cx="9913177" cy="132962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5325" y="3573016"/>
            <a:ext cx="9913177" cy="244837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spcAft>
                <a:spcPts val="1200"/>
              </a:spcAft>
              <a:buFontTx/>
              <a:buNone/>
              <a:defRPr sz="1200">
                <a:solidFill>
                  <a:srgbClr val="283E36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13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105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D854-EA9C-4B88-AF9D-9F712FB5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A49D-12F8-452C-A512-6D5E669E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AC8C6-4B78-4BDE-8A91-26A6468C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BAF51-8F98-45E3-8502-E8C84D971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CC2D2-D268-4E8F-B4AF-29EDC103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877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86730-90D0-46C0-8771-71BA799D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3FE7A-DA85-46D3-BB83-4FA7C2BC4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1C7C5-9088-4FD2-A08A-43408792F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FACEE-963D-4DBA-81FC-2ACB923516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B64F6-1EF9-424B-89C1-3588C1B28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3AA558-E80F-4DE7-8647-13FA7C91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A515E-A5DC-426C-9A8C-1F1AE1A1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0D908A-5E85-4EAE-ABD9-32D18155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4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5EE42-EFE6-437C-B9F8-00FDB073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3C65F2-F052-4D41-8E5F-6DFF9AF2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55C92B-489E-4211-938E-000F5927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B1851-D616-4DD2-B3CA-C236FD4D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5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A963C-C413-4281-846A-8FC19D7C6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E73F3-ECA4-4847-A614-0496632C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B82CC-10B6-480D-AEB5-6079DD406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5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13C1A-E220-4046-B608-033F1631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DD55C-ED39-46E4-B0AB-203CC5306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4B039-F949-40DB-833C-498870362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7EADA-4CFD-4E8E-9A26-FA4DEEE9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E1C3A-E7E9-49D8-A6DB-66238E96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A7295-8DCF-4971-BA1D-76D4FA46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8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98B70-2238-4C66-9EF9-E4DE6AB69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890608-82FB-42C9-82A3-D45B8C749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39CCF-F097-48FD-8974-6BEF169E4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22D09-23EA-4763-BC63-4DF03F2F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27711-0EFC-4A1C-B8FD-6A1363C0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4BFED-FFF3-41F8-8E4D-502121B6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4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tags" Target="../tags/tag4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tags" Target="../tags/tag7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ags" Target="../tags/tag6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21" Type="http://schemas.openxmlformats.org/officeDocument/2006/relationships/tags" Target="../tags/tag4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openxmlformats.org/officeDocument/2006/relationships/tags" Target="../tags/tag47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tags" Target="../tags/tag46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tags" Target="../tags/tag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DB0545-BBE1-4FE1-9DAC-87C41F70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6F75F-BAD3-4E5A-9C0C-D98DD9717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B346E-1937-435E-8A1A-3321ECE72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D025-50FB-4C88-9977-A36BE16D2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71871-4CC5-418E-BC36-CC580681B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0ED8D-A14D-4E89-9BA3-C35155AC6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695325" y="692151"/>
            <a:ext cx="11017250" cy="6926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95325" y="1628776"/>
            <a:ext cx="11017250" cy="4392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lassification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black">
          <a:xfrm>
            <a:off x="4022172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9" name="Footer"/>
          <p:cNvSpPr txBox="1">
            <a:spLocks/>
          </p:cNvSpPr>
          <p:nvPr>
            <p:custDataLst>
              <p:tags r:id="rId22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r>
              <a:rPr lang="en-US" sz="1000" dirty="0">
                <a:solidFill>
                  <a:srgbClr val="283E36"/>
                </a:solidFill>
              </a:rPr>
              <a:t>Alcohol Use and Misuse Workshop | Dr. Bob Coates | Swiss Re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 bwMode="black">
          <a:xfrm>
            <a:off x="9782581" y="6918846"/>
            <a:ext cx="1823939" cy="1825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 bwMode="black">
          <a:xfrm>
            <a:off x="1141719" y="6918845"/>
            <a:ext cx="8064500" cy="182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dirty="0"/>
              <a:t>Dr. Robert Coats | Swiss Re | 2019 MUD Annual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11414762" y="6472512"/>
            <a:ext cx="287008" cy="182562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200">
                <a:solidFill>
                  <a:srgbClr val="283E36"/>
                </a:solidFill>
                <a:latin typeface="SwissReSans" panose="020B0604020202020204" pitchFamily="34" charset="0"/>
              </a:defRPr>
            </a:lvl1pPr>
          </a:lstStyle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24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7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SwissReSans" pitchFamily="34" charset="0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200"/>
        </a:spcBef>
        <a:buClrTx/>
        <a:buSzPct val="100000"/>
        <a:buFont typeface="Arial" pitchFamily="34" charset="0"/>
        <a:buChar char="•"/>
        <a:defRPr sz="18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1pPr>
      <a:lvl2pPr marL="444500" indent="-261938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2pPr>
      <a:lvl3pPr marL="715963" indent="-271463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3pPr>
      <a:lvl4pPr marL="985838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4pPr>
      <a:lvl5pPr marL="1255713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38">
          <p15:clr>
            <a:srgbClr val="F26B43"/>
          </p15:clr>
        </p15:guide>
        <p15:guide id="2" orient="horz" pos="436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1026">
          <p15:clr>
            <a:srgbClr val="F26B43"/>
          </p15:clr>
        </p15:guide>
        <p15:guide id="5" orient="horz" pos="379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695325" y="692151"/>
            <a:ext cx="11017250" cy="6926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95325" y="1628776"/>
            <a:ext cx="11017250" cy="4392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lassification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black">
          <a:xfrm>
            <a:off x="4022172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/>
            <a:endParaRPr lang="en-US" sz="900" dirty="0">
              <a:solidFill>
                <a:srgbClr val="283E36"/>
              </a:solidFill>
            </a:endParaRPr>
          </a:p>
        </p:txBody>
      </p:sp>
      <p:sp>
        <p:nvSpPr>
          <p:cNvPr id="9" name="Footer"/>
          <p:cNvSpPr txBox="1">
            <a:spLocks/>
          </p:cNvSpPr>
          <p:nvPr>
            <p:custDataLst>
              <p:tags r:id="rId22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algn="r"/>
            <a:endParaRPr lang="en-US" sz="1000" dirty="0">
              <a:solidFill>
                <a:srgbClr val="283E36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 bwMode="black">
          <a:xfrm>
            <a:off x="9782581" y="6918846"/>
            <a:ext cx="1823939" cy="1825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 bwMode="black">
          <a:xfrm>
            <a:off x="1141719" y="6918845"/>
            <a:ext cx="8064500" cy="182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en-US" dirty="0"/>
              <a:t>Dr. Robert Coats | Swiss Re | 2019 MUD Annual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11414762" y="6472512"/>
            <a:ext cx="287008" cy="182562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200">
                <a:solidFill>
                  <a:srgbClr val="283E36"/>
                </a:solidFill>
                <a:latin typeface="SwissReSans" panose="020B0604020202020204" pitchFamily="34" charset="0"/>
              </a:defRPr>
            </a:lvl1pPr>
          </a:lstStyle>
          <a:p>
            <a:fld id="{5E4D2043-7E31-4A53-BD33-72A88E6821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24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0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SwissReSans" pitchFamily="34" charset="0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200"/>
        </a:spcBef>
        <a:buClrTx/>
        <a:buSzPct val="100000"/>
        <a:buFont typeface="Arial" pitchFamily="34" charset="0"/>
        <a:buChar char="•"/>
        <a:defRPr sz="18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1pPr>
      <a:lvl2pPr marL="444500" indent="-261938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2pPr>
      <a:lvl3pPr marL="715963" indent="-271463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3pPr>
      <a:lvl4pPr marL="985838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4pPr>
      <a:lvl5pPr marL="1255713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600" kern="1200">
          <a:solidFill>
            <a:srgbClr val="283E36"/>
          </a:solidFill>
          <a:latin typeface="SwissRe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38">
          <p15:clr>
            <a:srgbClr val="F26B43"/>
          </p15:clr>
        </p15:guide>
        <p15:guide id="2" orient="horz" pos="436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1026">
          <p15:clr>
            <a:srgbClr val="F26B43"/>
          </p15:clr>
        </p15:guide>
        <p15:guide id="5" orient="horz" pos="379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tags" Target="../tags/tag85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84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png"/><Relationship Id="rId5" Type="http://schemas.openxmlformats.org/officeDocument/2006/relationships/tags" Target="../tags/tag87.xml"/><Relationship Id="rId10" Type="http://schemas.openxmlformats.org/officeDocument/2006/relationships/image" Target="../media/image5.emf"/><Relationship Id="rId4" Type="http://schemas.openxmlformats.org/officeDocument/2006/relationships/tags" Target="../tags/tag86.xml"/><Relationship Id="rId9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8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9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0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1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dc.gov/mmwr/preview/mmwrhtml/su6203a13.htm?s_cid=su6203a13_w" TargetMode="Externa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/>
          </p:cNvPicPr>
          <p:nvPr>
            <p:ph type="pic" sz="quarter" idx="12"/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/>
      </p:pic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4800" dirty="0">
              <a:solidFill>
                <a:prstClr val="white"/>
              </a:solidFill>
              <a:latin typeface="SwissReSans Light" panose="020B0504020202020204" pitchFamily="34" charset="0"/>
              <a:sym typeface="SwissReSans Light" panose="020B05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Alcohol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</a:t>
            </a:r>
            <a:r>
              <a:rPr lang="en-US" dirty="0"/>
              <a:t> 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Misuse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95325" y="2448076"/>
            <a:ext cx="9913177" cy="288032"/>
          </a:xfrm>
        </p:spPr>
        <p:txBody>
          <a:bodyPr/>
          <a:lstStyle/>
          <a:p>
            <a:r>
              <a:rPr lang="en-US" dirty="0"/>
              <a:t>Dr. Robert Coates, Swiss Re</a:t>
            </a:r>
          </a:p>
          <a:p>
            <a:r>
              <a:rPr lang="en-US" dirty="0"/>
              <a:t>May 15, 2019</a:t>
            </a: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8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628776"/>
            <a:ext cx="11017250" cy="4772024"/>
          </a:xfrm>
        </p:spPr>
        <p:txBody>
          <a:bodyPr/>
          <a:lstStyle/>
          <a:p>
            <a:r>
              <a:rPr lang="en-GB" sz="2400" dirty="0"/>
              <a:t>The exact cause of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</a:t>
            </a:r>
            <a:r>
              <a:rPr lang="en-GB" sz="2400" dirty="0"/>
              <a:t> is unknown.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</a:t>
            </a:r>
            <a:r>
              <a:rPr lang="en-GB" sz="2400" dirty="0"/>
              <a:t> is a primary, chronic, progressive, and often fatal disease. Life expectancy is shortened.</a:t>
            </a:r>
          </a:p>
          <a:p>
            <a:r>
              <a:rPr lang="en-GB" sz="2400" dirty="0"/>
              <a:t>There is a strong genetic component to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</a:t>
            </a:r>
            <a:r>
              <a:rPr lang="en-GB" sz="2400" dirty="0"/>
              <a:t>:                                               </a:t>
            </a:r>
          </a:p>
          <a:p>
            <a:r>
              <a:rPr lang="en-GB" sz="2400" dirty="0"/>
              <a:t>1) There is a higher concordance of alcohol dependence in monozygotic twins compared to dizygotic twins.                                                                                       </a:t>
            </a:r>
          </a:p>
          <a:p>
            <a:r>
              <a:rPr lang="en-GB" sz="2400" dirty="0"/>
              <a:t>2) Adopted children with a biologic parent who is alcoholic have a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2-3x</a:t>
            </a:r>
            <a:r>
              <a:rPr lang="en-GB" sz="2400" dirty="0"/>
              <a:t> increased risk of alcoholism compared to adopted children whose biologic parents are not alcoholic.</a:t>
            </a:r>
          </a:p>
          <a:p>
            <a:r>
              <a:rPr lang="en-US" sz="2400" dirty="0"/>
              <a:t>Youth who start drinking before age 15 are 6 times more likely to develop 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dependence</a:t>
            </a:r>
            <a:r>
              <a:rPr lang="en-US" sz="2400" dirty="0"/>
              <a:t>/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abuse</a:t>
            </a:r>
            <a:r>
              <a:rPr lang="en-US" sz="2400" dirty="0"/>
              <a:t> than those who begin drinking at or after age 21. </a:t>
            </a:r>
            <a:r>
              <a:rPr lang="en-US" sz="1200" dirty="0"/>
              <a:t>Center for Behavioral Health Statistics and Quality. 2015 National Survey on Drug Use and Health: Detailed Tables. Substance Abuse and Mental Health Services Administration, Rockville, MD; 2016.</a:t>
            </a:r>
            <a:endParaRPr lang="en-GB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 Etiology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0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767960"/>
          </a:xfrm>
        </p:spPr>
        <p:txBody>
          <a:bodyPr>
            <a:normAutofit/>
          </a:bodyPr>
          <a:lstStyle/>
          <a:p>
            <a:r>
              <a:rPr lang="en-GB" sz="2400" dirty="0"/>
              <a:t>The difficulty with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and misuse diagnosis </a:t>
            </a:r>
            <a:r>
              <a:rPr lang="en-GB" sz="2400" dirty="0"/>
              <a:t>is there is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exact definition </a:t>
            </a:r>
            <a:r>
              <a:rPr lang="en-GB" sz="2400" dirty="0"/>
              <a:t>of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/>
              <a:t> misuse and there is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diagnostic test </a:t>
            </a:r>
            <a:r>
              <a:rPr lang="en-GB" sz="2400" dirty="0"/>
              <a:t>to separate the subset of drinkers at high risk for alcohol-related fatalities.</a:t>
            </a:r>
            <a:r>
              <a:rPr lang="en-GB" sz="2400" dirty="0">
                <a:solidFill>
                  <a:srgbClr val="333399"/>
                </a:solidFill>
              </a:rPr>
              <a:t>             </a:t>
            </a:r>
            <a:r>
              <a:rPr lang="en-GB" sz="2400" dirty="0"/>
              <a:t>                                                   </a:t>
            </a:r>
          </a:p>
          <a:p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disorder, </a:t>
            </a:r>
            <a:r>
              <a:rPr lang="en-US" sz="2400" dirty="0"/>
              <a:t>diagnosis based on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DSM-5</a:t>
            </a:r>
            <a:r>
              <a:rPr lang="en-US" sz="2400" dirty="0"/>
              <a:t> criteria, replaced two psychiatric disorders 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DSM-IV</a:t>
            </a:r>
            <a:r>
              <a:rPr lang="en-US" sz="2400" dirty="0"/>
              <a:t>,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abuse </a:t>
            </a:r>
            <a:r>
              <a:rPr lang="en-US" sz="2400" dirty="0"/>
              <a:t>and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dependence</a:t>
            </a:r>
            <a:r>
              <a:rPr lang="en-US" sz="2400" dirty="0"/>
              <a:t>. 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misuse definition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Drinking of</a:t>
            </a:r>
            <a:r>
              <a:rPr lang="en-GB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/>
              <a:t>to an extent that the drinking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problems </a:t>
            </a:r>
            <a:r>
              <a:rPr lang="en-GB" sz="2400" dirty="0"/>
              <a:t>(relationships, health, occupation, legal, financial) in one’s life, and, in spite of the problems,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drinking</a:t>
            </a:r>
            <a:r>
              <a:rPr lang="en-GB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continues</a:t>
            </a:r>
            <a:r>
              <a:rPr lang="en-GB" sz="2400" dirty="0"/>
              <a:t>. 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note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/>
              <a:t>There is no scale for 1-severity of the problems, 2-how many of those five categories need to be affected, 3-the quantity of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/>
              <a:t> consumed, 4-nor the frequency of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/>
              <a:t> consumption.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Definition Problems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89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5026024"/>
          </a:xfrm>
        </p:spPr>
        <p:txBody>
          <a:bodyPr>
            <a:normAutofit/>
          </a:bodyPr>
          <a:lstStyle/>
          <a:p>
            <a:r>
              <a:rPr lang="en-GB" sz="1900" dirty="0"/>
              <a:t>The American Psychiatric Association has developed strict criteria for the clinical diagnosis of alcohol use disorders. The </a:t>
            </a:r>
            <a:r>
              <a:rPr lang="en-GB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and Statistical Manual-5 </a:t>
            </a:r>
            <a:r>
              <a:rPr lang="en-GB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DSM-5</a:t>
            </a:r>
            <a:r>
              <a:rPr lang="en-GB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GB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900" dirty="0"/>
              <a:t>defines </a:t>
            </a:r>
            <a:r>
              <a:rPr lang="en-GB" sz="19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</a:t>
            </a:r>
            <a:r>
              <a:rPr lang="en-GB" sz="1900" u="sng" dirty="0"/>
              <a:t> </a:t>
            </a:r>
            <a:r>
              <a:rPr lang="en-GB" sz="1900" dirty="0"/>
              <a:t>as: </a:t>
            </a:r>
          </a:p>
          <a:p>
            <a:r>
              <a:rPr lang="en-GB" sz="1900" b="1" u="sng" dirty="0"/>
              <a:t>A problematic pattern of alcohol use leading to clinically significant impairment or distress, as manifested by at least two of the following, occurring within a 12 month period</a:t>
            </a:r>
            <a:r>
              <a:rPr lang="en-GB" sz="1900" b="1" dirty="0"/>
              <a:t>:</a:t>
            </a:r>
          </a:p>
          <a:p>
            <a:r>
              <a:rPr lang="en-GB" sz="1900" dirty="0"/>
              <a:t>1. Alcohol is often taken in larger amounts or over a longer period of time than intended.</a:t>
            </a:r>
          </a:p>
          <a:p>
            <a:r>
              <a:rPr lang="en-GB" sz="1900" dirty="0"/>
              <a:t>2. There is a persistent desire or unsuccessful efforts to cut down or control alcohol use.</a:t>
            </a:r>
          </a:p>
          <a:p>
            <a:r>
              <a:rPr lang="en-GB" sz="1900" dirty="0"/>
              <a:t>3. A great deal of time is spent in activities necessary to obtain alcohol, use alcohol, or recover from its effects.</a:t>
            </a:r>
          </a:p>
          <a:p>
            <a:r>
              <a:rPr lang="en-GB" sz="1900" dirty="0"/>
              <a:t>4. Craving, or a strong desire or urge to use alcohol.</a:t>
            </a:r>
          </a:p>
          <a:p>
            <a:r>
              <a:rPr lang="en-GB" sz="1900" dirty="0"/>
              <a:t>5. Recurrent alcohol use resulting in a failure to fulfil major role obligations at work, school, or home.</a:t>
            </a:r>
          </a:p>
          <a:p>
            <a:r>
              <a:rPr lang="en-GB" sz="1900" dirty="0"/>
              <a:t>6. Continued alcohol use despite having persistent or recurrent social or interpersonal problems caused or exacerbated by the effects of alcohol.</a:t>
            </a:r>
          </a:p>
          <a:p>
            <a:endParaRPr lang="en-GB" sz="1900" dirty="0"/>
          </a:p>
          <a:p>
            <a:endParaRPr lang="en-GB" sz="1900" dirty="0"/>
          </a:p>
          <a:p>
            <a:endParaRPr lang="en-GB" sz="1900" dirty="0"/>
          </a:p>
          <a:p>
            <a:endParaRPr lang="en-GB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 DSM-5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636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84346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7. Important social, occupational, or recreational activities are given up or reduced because of alcohol use.</a:t>
            </a:r>
          </a:p>
          <a:p>
            <a:r>
              <a:rPr lang="en-GB" sz="2000" dirty="0"/>
              <a:t>8. Recurrent alcohol use in situations where it is physically dangerous.</a:t>
            </a:r>
          </a:p>
          <a:p>
            <a:r>
              <a:rPr lang="en-GB" sz="2000" dirty="0"/>
              <a:t>9. Alcohol use is continued despite knowledge of having a persistent or recurrent physical or psychological problem that is likely to have been caused or exacerbated by alcohol.</a:t>
            </a:r>
          </a:p>
          <a:p>
            <a:r>
              <a:rPr lang="en-GB" sz="2000" dirty="0"/>
              <a:t>10. Tolerance</a:t>
            </a:r>
          </a:p>
          <a:p>
            <a:r>
              <a:rPr lang="en-GB" sz="2000" dirty="0"/>
              <a:t>11. Withdrawal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Severity of Alcohol Misuse</a:t>
            </a:r>
            <a:r>
              <a:rPr lang="en-GB" sz="2000" dirty="0"/>
              <a:t>:</a:t>
            </a:r>
          </a:p>
          <a:p>
            <a:r>
              <a:rPr lang="en-GB" sz="2000" b="1" dirty="0"/>
              <a:t>Mild</a:t>
            </a:r>
            <a:r>
              <a:rPr lang="en-GB" sz="2000" dirty="0"/>
              <a:t>: 2-3 symptoms</a:t>
            </a:r>
          </a:p>
          <a:p>
            <a:r>
              <a:rPr lang="en-GB" sz="2000" b="1" dirty="0"/>
              <a:t>Moderate</a:t>
            </a:r>
            <a:r>
              <a:rPr lang="en-GB" sz="2000" dirty="0"/>
              <a:t>: 4-5 symptoms</a:t>
            </a:r>
          </a:p>
          <a:p>
            <a:r>
              <a:rPr lang="en-GB" sz="2000" b="1" dirty="0"/>
              <a:t>Severe</a:t>
            </a:r>
            <a:r>
              <a:rPr lang="en-GB" sz="2000" dirty="0"/>
              <a:t>: 6 or more symptoms</a:t>
            </a:r>
          </a:p>
          <a:p>
            <a:endParaRPr lang="en-GB" sz="2000" dirty="0"/>
          </a:p>
          <a:p>
            <a:r>
              <a:rPr lang="en-GB" sz="1200" i="1" dirty="0"/>
              <a:t>DSM-5</a:t>
            </a:r>
            <a:r>
              <a:rPr lang="en-GB" sz="1200" dirty="0"/>
              <a:t>, </a:t>
            </a:r>
            <a:r>
              <a:rPr lang="en-GB" sz="1200" i="1" dirty="0"/>
              <a:t>Diagnostic and Statistical Manual of Mental Disorders</a:t>
            </a:r>
            <a:r>
              <a:rPr lang="en-GB" sz="1200" dirty="0"/>
              <a:t>, ed. 5. Washington DC: American Psychiatric Association (APA). 2013.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Abuse DSM-5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606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805354"/>
            <a:ext cx="10655300" cy="4521398"/>
          </a:xfrm>
        </p:spPr>
        <p:txBody>
          <a:bodyPr>
            <a:normAutofit fontScale="85000" lnSpcReduction="20000"/>
          </a:bodyPr>
          <a:lstStyle/>
          <a:p>
            <a:endParaRPr lang="en-US" sz="1900" i="1" dirty="0"/>
          </a:p>
          <a:p>
            <a:endParaRPr lang="en-US" sz="1900" i="1" dirty="0"/>
          </a:p>
          <a:p>
            <a:endParaRPr lang="en-US" sz="1900" i="1" dirty="0"/>
          </a:p>
          <a:p>
            <a:endParaRPr lang="en-GB" sz="19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6"/>
            <a:ext cx="9399105" cy="130089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3600" dirty="0">
                <a:solidFill>
                  <a:srgbClr val="C00000"/>
                </a:solidFill>
              </a:rPr>
              <a:t> 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Screening</a:t>
            </a:r>
            <a:br>
              <a:rPr lang="en-GB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858" y="-136525"/>
            <a:ext cx="81765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1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0" y="1557164"/>
            <a:ext cx="10655300" cy="4673806"/>
          </a:xfrm>
        </p:spPr>
        <p:txBody>
          <a:bodyPr>
            <a:normAutofit fontScale="85000" lnSpcReduction="20000"/>
          </a:bodyPr>
          <a:lstStyle/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endParaRPr lang="en-US" altLang="en-US" sz="2000" dirty="0">
              <a:latin typeface="Verdana" panose="020B0604030504040204" pitchFamily="34" charset="0"/>
            </a:endParaRPr>
          </a:p>
          <a:p>
            <a:r>
              <a:rPr lang="en-US" altLang="en-US" sz="1400" dirty="0">
                <a:latin typeface="Verdana" panose="020B0604030504040204" pitchFamily="34" charset="0"/>
              </a:rPr>
              <a:t>The </a:t>
            </a:r>
            <a:r>
              <a:rPr lang="en-US" altLang="en-US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AUDIT-C</a:t>
            </a:r>
            <a:r>
              <a:rPr lang="en-US" altLang="en-US" sz="1400" dirty="0">
                <a:latin typeface="Verdana" panose="020B0604030504040204" pitchFamily="34" charset="0"/>
              </a:rPr>
              <a:t> is scored on a scale of 0 to 12 (scores of 0 reflect no alcohol use). In men, a score of 4 or more is considered positive; in women, a score of 3 or more is considered positive</a:t>
            </a:r>
            <a:endParaRPr lang="en-GB" sz="1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0892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Alcohol Screening-Audit-C</a:t>
            </a:r>
            <a:endParaRPr lang="en-GB" sz="4800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28801" y="6326752"/>
            <a:ext cx="1379177" cy="3245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071825"/>
              </p:ext>
            </p:extLst>
          </p:nvPr>
        </p:nvGraphicFramePr>
        <p:xfrm>
          <a:off x="2610679" y="1557164"/>
          <a:ext cx="6960349" cy="4406310"/>
        </p:xfrm>
        <a:graphic>
          <a:graphicData uri="http://schemas.openxmlformats.org/drawingml/2006/table">
            <a:tbl>
              <a:tblPr/>
              <a:tblGrid>
                <a:gridCol w="3485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795"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Question #1: How often did you have a drink containing alcohol in the past year?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Never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(0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Monthly or less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(1 point)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Two to four times a month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(2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Two to three times per week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(3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Four or more times a week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(4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795"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Question #2: How many drinks did you have on a typical day when you were drinking in the past year?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1 or 2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(0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3 or 4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(1 point)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5 or 6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(2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7 to 9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(3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10 or more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(4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795"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Question #3: How often did you have six or more drinks on one occasion in the past year?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Never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(0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Less than monthly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(1 point)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Monthly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(2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Weekly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(3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795">
                <a:tc>
                  <a:txBody>
                    <a:bodyPr/>
                    <a:lstStyle/>
                    <a:p>
                      <a:r>
                        <a:rPr lang="en-US" sz="1200"/>
                        <a:t>• Daily or almost daily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(4 points)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620963" y="1642061"/>
            <a:ext cx="2600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41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70747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b="1" dirty="0"/>
              <a:t>CAGE questions </a:t>
            </a:r>
            <a:r>
              <a:rPr lang="en-US" sz="2400" dirty="0"/>
              <a:t>are:</a:t>
            </a:r>
          </a:p>
          <a:p>
            <a:pPr marL="0" indent="0">
              <a:buNone/>
            </a:pPr>
            <a:r>
              <a:rPr lang="en-US" sz="2400" dirty="0"/>
              <a:t>●Have you ever felt you should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 down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/>
              <a:t>on your drinking?</a:t>
            </a:r>
          </a:p>
          <a:p>
            <a:pPr marL="0" indent="0">
              <a:buNone/>
            </a:pPr>
            <a:r>
              <a:rPr lang="en-US" sz="2400" dirty="0"/>
              <a:t>●Have people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Annoyed</a:t>
            </a:r>
            <a:r>
              <a:rPr lang="en-US" sz="2400" b="1" dirty="0"/>
              <a:t> </a:t>
            </a:r>
            <a:r>
              <a:rPr lang="en-US" sz="2400" dirty="0"/>
              <a:t>you by criticizing your drinking?</a:t>
            </a:r>
          </a:p>
          <a:p>
            <a:pPr marL="0" indent="0">
              <a:buNone/>
            </a:pPr>
            <a:r>
              <a:rPr lang="en-US" sz="2400" dirty="0"/>
              <a:t>●Have you ever felt bad or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Guilty</a:t>
            </a:r>
            <a:r>
              <a:rPr lang="en-US" sz="2400" b="1" dirty="0"/>
              <a:t> </a:t>
            </a:r>
            <a:r>
              <a:rPr lang="en-US" sz="2400" dirty="0"/>
              <a:t>about your drinking?</a:t>
            </a:r>
          </a:p>
          <a:p>
            <a:pPr marL="0" indent="0">
              <a:buNone/>
            </a:pPr>
            <a:r>
              <a:rPr lang="en-US" sz="2400" dirty="0"/>
              <a:t>●Have you ever taken a drink first thing in the morning (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Eye-opener</a:t>
            </a:r>
            <a:r>
              <a:rPr lang="en-US" sz="2400" dirty="0"/>
              <a:t>) to steady your nerves or get rid of a hangover?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Two affirmative responses are 77 percent sensitive and 79 percent specific for alcohol abuse and dependence, but only 53 percent and 70 percent, respectively, for unhealthy alcohol use.</a:t>
            </a:r>
          </a:p>
          <a:p>
            <a:r>
              <a:rPr lang="en-US" sz="1600" dirty="0" err="1"/>
              <a:t>Fiellin</a:t>
            </a:r>
            <a:r>
              <a:rPr lang="en-US" sz="1600" dirty="0"/>
              <a:t> DA, Reid MC, O'Connor PG: Screening for alcohol problems in primary care: a systematic review; </a:t>
            </a:r>
            <a:r>
              <a:rPr lang="en-US" sz="1600" i="1" dirty="0"/>
              <a:t>Arch Intern Med. 2000;160(13):1977.  </a:t>
            </a:r>
          </a:p>
          <a:p>
            <a:endParaRPr lang="en-GB" sz="2400" dirty="0"/>
          </a:p>
          <a:p>
            <a:pPr>
              <a:buNone/>
            </a:pPr>
            <a:endParaRPr lang="en-GB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Screening-CAGE Questionnaire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532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707478"/>
          </a:xfrm>
        </p:spPr>
        <p:txBody>
          <a:bodyPr/>
          <a:lstStyle/>
          <a:p>
            <a:r>
              <a:rPr lang="en-GB" sz="2400" dirty="0"/>
              <a:t>According to Dr. Bob Stout of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CRL</a:t>
            </a:r>
            <a:r>
              <a:rPr lang="en-GB" sz="2400" dirty="0"/>
              <a:t>, </a:t>
            </a:r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1.2%</a:t>
            </a:r>
            <a:r>
              <a:rPr lang="en-GB" sz="2400" dirty="0"/>
              <a:t> of life insurance applicants have detectable alcohol in their serum and </a:t>
            </a:r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0.6%</a:t>
            </a:r>
            <a:r>
              <a:rPr lang="en-GB" sz="2400" dirty="0"/>
              <a:t> (one half of those apps with alcohol in their serum) have a blood alcohol level </a:t>
            </a:r>
            <a:r>
              <a:rPr lang="en-GB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0.08 mg/dl</a:t>
            </a:r>
            <a:r>
              <a:rPr lang="en-GB" sz="2400" dirty="0"/>
              <a:t>, the legal limit of acute intoxication. </a:t>
            </a:r>
          </a:p>
          <a:p>
            <a:pPr marL="0" indent="0">
              <a:buNone/>
            </a:pPr>
            <a:r>
              <a:rPr lang="en-GB" sz="1600" dirty="0"/>
              <a:t>     Presented at TCAHOU conference, Bloomington, MN, May 19, 2011</a:t>
            </a:r>
          </a:p>
          <a:p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abuse </a:t>
            </a:r>
            <a:r>
              <a:rPr lang="en-US" sz="2400" dirty="0"/>
              <a:t>is a common co-morbidity of smoking, occurring in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</a:t>
            </a:r>
            <a:r>
              <a:rPr lang="en-US" sz="2400" dirty="0"/>
              <a:t> of smokers willing to quit.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1600" dirty="0"/>
              <a:t>Miller and Gold, 1998</a:t>
            </a:r>
          </a:p>
          <a:p>
            <a:r>
              <a:rPr lang="en-GB" sz="2400" dirty="0"/>
              <a:t>Almost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</a:t>
            </a:r>
            <a:r>
              <a:rPr lang="en-GB" sz="2400" dirty="0"/>
              <a:t> of people with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 illness</a:t>
            </a:r>
            <a:r>
              <a:rPr lang="en-GB" sz="2400" dirty="0"/>
              <a:t> exhibit substance abuse with 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  <a:r>
              <a:rPr lang="en-GB" sz="2400" dirty="0"/>
              <a:t> abusing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GB" sz="2400" dirty="0"/>
              <a:t>,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</a:t>
            </a:r>
            <a:r>
              <a:rPr lang="en-GB" sz="2400" dirty="0"/>
              <a:t> abusing nicotine, and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</a:t>
            </a:r>
            <a:r>
              <a:rPr lang="en-GB" sz="2400" dirty="0"/>
              <a:t> abusing other drugs.</a:t>
            </a:r>
          </a:p>
          <a:p>
            <a:pPr marL="0" indent="0">
              <a:buNone/>
            </a:pPr>
            <a:r>
              <a:rPr lang="en-GB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Essentials of Addiction Medicine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</a:t>
            </a:r>
            <a:r>
              <a:rPr lang="en-GB" sz="1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</a:t>
            </a:r>
            <a:r>
              <a:rPr lang="en-GB" sz="1600" dirty="0"/>
              <a:t>, 2015; AJ Herron, TK Brennan; p 12</a:t>
            </a:r>
          </a:p>
          <a:p>
            <a:endParaRPr lang="en-GB" sz="2400" dirty="0"/>
          </a:p>
          <a:p>
            <a:pPr>
              <a:buNone/>
            </a:pPr>
            <a:endParaRPr lang="en-GB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Tidbits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885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805354"/>
            <a:ext cx="10655300" cy="4521398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 vehicle accidents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GB" dirty="0"/>
              <a:t>May 31, 2018: </a:t>
            </a:r>
            <a:r>
              <a:rPr lang="en-US" dirty="0"/>
              <a:t>A new report from the study by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Governor’s Highway Safety Association </a:t>
            </a:r>
            <a:r>
              <a:rPr lang="en-US" dirty="0"/>
              <a:t>stated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dirty="0"/>
              <a:t> was involved in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38%</a:t>
            </a:r>
            <a:r>
              <a:rPr lang="en-US" dirty="0"/>
              <a:t> of fatal accidents in 2016.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44 % </a:t>
            </a:r>
            <a:r>
              <a:rPr lang="en-US" dirty="0"/>
              <a:t>of fatalities tested positive for drugs, a statistic up 28% from 2006.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38%</a:t>
            </a:r>
            <a:r>
              <a:rPr lang="en-US" dirty="0"/>
              <a:t> of the drivers killed tested positive for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marijuana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16%</a:t>
            </a:r>
            <a:r>
              <a:rPr lang="en-US" dirty="0"/>
              <a:t> were positive for 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opioids</a:t>
            </a:r>
            <a:r>
              <a:rPr lang="en-US" dirty="0"/>
              <a:t>, 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4%</a:t>
            </a:r>
            <a:r>
              <a:rPr lang="en-US" dirty="0"/>
              <a:t> had both.</a:t>
            </a:r>
          </a:p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problems</a:t>
            </a:r>
            <a:r>
              <a:rPr lang="en-GB" dirty="0"/>
              <a:t>: hypertension, cardiomyopathy, arrhythmias, GI bleeding, liver disease</a:t>
            </a:r>
            <a:r>
              <a:rPr lang="en-GB" b="1" dirty="0"/>
              <a:t>, </a:t>
            </a:r>
            <a:r>
              <a:rPr lang="en-GB" dirty="0"/>
              <a:t>pancreatitis,</a:t>
            </a:r>
            <a:r>
              <a:rPr lang="en-GB" b="1" dirty="0"/>
              <a:t> </a:t>
            </a:r>
            <a:r>
              <a:rPr lang="en-GB" dirty="0"/>
              <a:t>cancer-not a complete list</a:t>
            </a:r>
          </a:p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Suicides</a:t>
            </a:r>
            <a:r>
              <a:rPr lang="en-GB" b="1" dirty="0"/>
              <a:t>: 95% of all suicides have a mental disorder</a:t>
            </a:r>
            <a:r>
              <a:rPr lang="en-GB" dirty="0"/>
              <a:t>:                                  80% with depression, 10% with schizophrenia, 5% with dementia.       75% of suicide victims have comorbidity. ~</a:t>
            </a:r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also have </a:t>
            </a:r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abuse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Alcoholism </a:t>
            </a:r>
            <a:r>
              <a:rPr lang="en-GB" dirty="0">
                <a:cs typeface="Arial" pitchFamily="34" charset="0"/>
              </a:rPr>
              <a:t>factors at the time of </a:t>
            </a:r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suicide</a:t>
            </a:r>
            <a:r>
              <a:rPr lang="en-GB" dirty="0">
                <a:cs typeface="Arial" pitchFamily="34" charset="0"/>
              </a:rPr>
              <a:t>:                                                     recent life disruption, loss of a close relationship, </a:t>
            </a:r>
            <a:r>
              <a:rPr lang="en-GB" b="1" dirty="0">
                <a:cs typeface="Arial" pitchFamily="34" charset="0"/>
              </a:rPr>
              <a:t>major depression </a:t>
            </a:r>
            <a:r>
              <a:rPr lang="en-GB" dirty="0">
                <a:cs typeface="Arial" pitchFamily="34" charset="0"/>
              </a:rPr>
              <a:t>(75%), health problems (50%), unemployed (50%), living alone (33%) </a:t>
            </a:r>
          </a:p>
          <a:p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Accidental drug overdoses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0892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Alcohol Mortality Concerns</a:t>
            </a:r>
            <a:endParaRPr lang="en-GB" sz="4800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28801" y="6326752"/>
            <a:ext cx="1379177" cy="3245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67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805354"/>
            <a:ext cx="10655300" cy="452139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meta-analysis of 31 studies pooling data from over 400,000 participants found an association between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 </a:t>
            </a:r>
            <a:r>
              <a:rPr lang="en-US" dirty="0"/>
              <a:t>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suicidal ideation </a:t>
            </a:r>
            <a:r>
              <a:rPr lang="en-US" dirty="0"/>
              <a:t>(odds ratio =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1.86</a:t>
            </a:r>
            <a:r>
              <a:rPr lang="en-US" dirty="0"/>
              <a:t>; </a:t>
            </a:r>
            <a:r>
              <a:rPr lang="en-US" sz="1900" dirty="0"/>
              <a:t>95% CI 1.38, 2.35), 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suicide attempt </a:t>
            </a:r>
            <a:r>
              <a:rPr lang="en-US" dirty="0"/>
              <a:t>(odds ratio =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3.13</a:t>
            </a:r>
            <a:r>
              <a:rPr lang="en-US" dirty="0"/>
              <a:t>; </a:t>
            </a:r>
            <a:r>
              <a:rPr lang="en-US" sz="1900" dirty="0"/>
              <a:t>95% CI 2.45, 3.81</a:t>
            </a:r>
            <a:r>
              <a:rPr lang="en-US" dirty="0"/>
              <a:t>); and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completed suicide</a:t>
            </a:r>
            <a:r>
              <a:rPr lang="en-US" dirty="0"/>
              <a:t> (odds ratio =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2.59</a:t>
            </a:r>
            <a:r>
              <a:rPr lang="en-US" dirty="0"/>
              <a:t>; </a:t>
            </a:r>
            <a:r>
              <a:rPr lang="en-US" sz="1900" dirty="0"/>
              <a:t>95% CI 1.95, 3.23 </a:t>
            </a:r>
            <a:r>
              <a:rPr lang="en-US" dirty="0"/>
              <a:t>and risk ratio =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1.74</a:t>
            </a:r>
            <a:r>
              <a:rPr lang="en-US" dirty="0"/>
              <a:t>; </a:t>
            </a:r>
            <a:r>
              <a:rPr lang="en-US" sz="1900" dirty="0"/>
              <a:t>95% CI 1.26, 2.21</a:t>
            </a:r>
            <a:r>
              <a:rPr lang="en-US" dirty="0"/>
              <a:t>). </a:t>
            </a:r>
          </a:p>
          <a:p>
            <a:r>
              <a:rPr lang="en-US" dirty="0"/>
              <a:t>The lifetime rate of suicide attempts among frequent alcohol users in the United States was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dirty="0"/>
              <a:t> percent, well above the United States general adult population rate of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/>
              <a:t> percent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900" dirty="0" err="1"/>
              <a:t>Darvishi</a:t>
            </a:r>
            <a:r>
              <a:rPr lang="en-US" sz="1900" dirty="0"/>
              <a:t> N, </a:t>
            </a:r>
            <a:r>
              <a:rPr lang="en-US" sz="1900" dirty="0" err="1"/>
              <a:t>Farhadi</a:t>
            </a:r>
            <a:r>
              <a:rPr lang="en-US" sz="1900" dirty="0"/>
              <a:t> M, </a:t>
            </a:r>
            <a:r>
              <a:rPr lang="en-US" sz="1900" dirty="0" err="1"/>
              <a:t>Haghtalab</a:t>
            </a:r>
            <a:r>
              <a:rPr lang="en-US" sz="1900" dirty="0"/>
              <a:t> T, </a:t>
            </a:r>
            <a:r>
              <a:rPr lang="en-US" sz="1900" dirty="0" err="1"/>
              <a:t>Poorolajal</a:t>
            </a:r>
            <a:r>
              <a:rPr lang="en-US" sz="1900" dirty="0"/>
              <a:t> J: Alcohol-related risk of suicidal ideation, suicide attempt, and completed suicide: a meta-analysis</a:t>
            </a:r>
            <a:r>
              <a:rPr lang="en-US" dirty="0"/>
              <a:t>. </a:t>
            </a:r>
            <a:r>
              <a:rPr lang="en-US" sz="1900" i="1" dirty="0" err="1"/>
              <a:t>PLoS</a:t>
            </a:r>
            <a:r>
              <a:rPr lang="en-US" sz="1900" i="1" dirty="0"/>
              <a:t> One. 2015;10(5):e0126870. </a:t>
            </a:r>
            <a:r>
              <a:rPr lang="en-US" sz="1900" i="1" dirty="0" err="1"/>
              <a:t>Epub</a:t>
            </a:r>
            <a:r>
              <a:rPr lang="en-US" sz="1900" i="1" dirty="0"/>
              <a:t> 2015 May 20</a:t>
            </a:r>
            <a:endParaRPr lang="en-GB" sz="19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0892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Alcohol Mortality Concerns</a:t>
            </a:r>
            <a:endParaRPr lang="en-GB" sz="4800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28801" y="6326752"/>
            <a:ext cx="1379177" cy="3245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60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F1FD0-0D4B-4AAD-A246-30B6100F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9397C-7318-485F-9E56-7E2FCF776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489352"/>
            <a:ext cx="11049000" cy="5121173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Alcohol cases</a:t>
            </a:r>
            <a:r>
              <a:rPr lang="en-US" sz="3600" dirty="0"/>
              <a:t>            </a:t>
            </a:r>
          </a:p>
          <a:p>
            <a:pPr lvl="1"/>
            <a:r>
              <a:rPr lang="en-US" sz="3600" dirty="0"/>
              <a:t>Note your initial opinion of the case: </a:t>
            </a:r>
          </a:p>
          <a:p>
            <a:pPr marL="914400" lvl="2" indent="0">
              <a:buNone/>
            </a:pPr>
            <a:r>
              <a:rPr lang="en-US" sz="3600" b="1" dirty="0">
                <a:solidFill>
                  <a:srgbClr val="00B050"/>
                </a:solidFill>
              </a:rPr>
              <a:t>1</a:t>
            </a:r>
            <a:r>
              <a:rPr lang="en-US" sz="3600" dirty="0"/>
              <a:t>. Little or no excess mortality risk</a:t>
            </a:r>
          </a:p>
          <a:p>
            <a:pPr marL="914400" lvl="2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2</a:t>
            </a:r>
            <a:r>
              <a:rPr lang="en-US" sz="3600" dirty="0"/>
              <a:t>. Low excess mortality risk</a:t>
            </a:r>
          </a:p>
          <a:p>
            <a:pPr marL="914400" lvl="2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3</a:t>
            </a:r>
            <a:r>
              <a:rPr lang="en-US" sz="3600" dirty="0"/>
              <a:t>. Moderate excess mortality risk</a:t>
            </a:r>
          </a:p>
          <a:p>
            <a:pPr marL="914400" lvl="2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4</a:t>
            </a:r>
            <a:r>
              <a:rPr lang="en-US" sz="3600" dirty="0"/>
              <a:t>. High excess mortality risk</a:t>
            </a:r>
          </a:p>
          <a:p>
            <a:r>
              <a:rPr lang="en-US" sz="3600" b="1" dirty="0"/>
              <a:t>Alcohol notes with application to the alcohol cases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4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805354"/>
            <a:ext cx="10655300" cy="452139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</a:t>
            </a:r>
            <a:r>
              <a:rPr lang="en-US" dirty="0"/>
              <a:t>increases the risk of violence. 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dirty="0"/>
              <a:t> is involved in one-half to two-thirds of all homicides, at least one-half of serious assaults, and more than one-quarter of all rapes.</a:t>
            </a:r>
          </a:p>
          <a:p>
            <a:pPr marL="0" indent="0">
              <a:buNone/>
            </a:pPr>
            <a:r>
              <a:rPr lang="en-US" sz="1900" dirty="0"/>
              <a:t>     Martin SE: The epidemiology of alcohol-related interpersonal violence; </a:t>
            </a:r>
            <a:r>
              <a:rPr lang="en-US" sz="1900" i="1" dirty="0"/>
              <a:t>Alcohol Health Res World. 1992;16:230</a:t>
            </a:r>
            <a:r>
              <a:rPr lang="en-US" sz="1900" dirty="0"/>
              <a:t> 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endParaRPr lang="en-US" sz="1900" dirty="0"/>
          </a:p>
          <a:p>
            <a:endParaRPr lang="en-US" sz="1900" i="1" dirty="0"/>
          </a:p>
          <a:p>
            <a:endParaRPr lang="en-US" sz="1900" i="1" dirty="0"/>
          </a:p>
          <a:p>
            <a:endParaRPr lang="en-US" sz="1900" i="1" dirty="0"/>
          </a:p>
          <a:p>
            <a:endParaRPr lang="en-GB" sz="19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0892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Alcohol Mortality Concerns</a:t>
            </a:r>
            <a:endParaRPr lang="en-GB" sz="4800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28801" y="6326752"/>
            <a:ext cx="1379177" cy="3245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epidemiology of alcohol-related interpersonal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Martin SE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</a:rPr>
              <a:t>Alcohol Health Res World. 1992;16:230.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84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E92DC-75B2-40D8-94F8-5A2B8BFF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FF2E2-227A-4EAB-AA60-739C4105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6850" cy="4351338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 yo m </a:t>
            </a:r>
            <a:r>
              <a:rPr lang="en-US" sz="3000" dirty="0"/>
              <a:t>non-smoker, 6’5” 249lbs, BP=125/74; no medications; occupation: president of a family business; admits to 1-2 drinks 3x/week; MVR–clear</a:t>
            </a:r>
          </a:p>
          <a:p>
            <a:r>
              <a:rPr lang="en-US" sz="3000" dirty="0"/>
              <a:t>Insurance labs-glycolysis: AST=27 (0-41), ALT=20 (0-45), GGT=23 (2-65), Chol=199, HDL=71.9, ratio 2.76 </a:t>
            </a:r>
          </a:p>
          <a:p>
            <a:r>
              <a:rPr lang="en-US" sz="3000" dirty="0"/>
              <a:t>APS review: Only a few pages–annual CPE 2017-one year prior to application: vasectomy, appy; </a:t>
            </a:r>
            <a:r>
              <a:rPr lang="en-US" sz="3000" b="1" dirty="0"/>
              <a:t>FH:</a:t>
            </a:r>
            <a:r>
              <a:rPr lang="en-US" sz="3000" dirty="0"/>
              <a:t> F68, M67, 2 siblings all healthy;      </a:t>
            </a:r>
            <a:r>
              <a:rPr lang="en-US" sz="3000" b="1" dirty="0"/>
              <a:t>SH:</a:t>
            </a:r>
            <a:r>
              <a:rPr lang="en-US" sz="3000" dirty="0"/>
              <a:t> exercises regularly; wine 2-3x/week. Normal PE. CBC normal: MCV=90.4, platelets=188,000, normal LFTs. Chol=243, HDL=69 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3000" dirty="0"/>
              <a:t>-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</a:p>
          <a:p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98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4" y="1628776"/>
            <a:ext cx="10655299" cy="4728993"/>
          </a:xfrm>
        </p:spPr>
        <p:txBody>
          <a:bodyPr/>
          <a:lstStyle/>
          <a:p>
            <a:r>
              <a:rPr lang="en-GB" sz="2400" dirty="0"/>
              <a:t>Chronic heavy alcohol consumption reduces the number of carbohydrate moieties attached to transferrin, leading to increased 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/>
              <a:t>levels. </a:t>
            </a:r>
            <a:r>
              <a:rPr lang="en-US" sz="2400" dirty="0"/>
              <a:t>An average daily consumption of more than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sz="2400" dirty="0"/>
              <a:t> grams of alcohol (~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400" dirty="0"/>
              <a:t> drinks) during the previous 2 weeks increases the percentage of transferrin that has a deficient carbohydrate content. </a:t>
            </a:r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GB" sz="2400" dirty="0"/>
              <a:t> is thus used as a biomarker to detect heavy daily alcohol consumption. </a:t>
            </a:r>
          </a:p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typically normalizes within several weeks of abstinence of alcohol use.</a:t>
            </a:r>
            <a:endParaRPr lang="en-GB" sz="2400" dirty="0"/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GB" sz="2400" dirty="0"/>
              <a:t> is currently the only FDA-approved test for the detection of heavy alcohol use. Different laboratories and commercial kits report wide ranges in 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GB" sz="2400" dirty="0"/>
              <a:t> sensitivities and specificities.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Sensitivity</a:t>
            </a:r>
            <a:r>
              <a:rPr lang="en-US" sz="2400" dirty="0"/>
              <a:t> of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remains a controversial issue. 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Carbohydrate Deficient Transferrin (CDT)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104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Carbohydrate Deficient Transferrin (CDT)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 Mayo clinic, specimen stability for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 measurement is 7 days at room temp and 28 days, if refrigerated.</a:t>
            </a:r>
          </a:p>
          <a:p>
            <a:r>
              <a:rPr lang="en-US" dirty="0"/>
              <a:t>Congenital disorders of glycosylation (CDGs), hereditary fructose intolerance, galactosemia, and liver disease may result in increased levels of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. </a:t>
            </a:r>
          </a:p>
          <a:p>
            <a:r>
              <a:rPr lang="en-US" dirty="0"/>
              <a:t>In addition, pre-analytic variables such as bacterial contamination may cause falsely elevated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 values. </a:t>
            </a:r>
          </a:p>
          <a:p>
            <a:r>
              <a:rPr lang="en-US" dirty="0"/>
              <a:t>Several factors may cause variability in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 analysis, including: ethnicity, gender, pregnancy, body mass index, smoking, blood pressure, iron metabolism, drug interactions, chronic medical illness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1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Carbohydrate Deficient Transferrin (CDT)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77" y="3130475"/>
            <a:ext cx="19287817" cy="767147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4" name="Picture 1" descr="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98" y="1550838"/>
            <a:ext cx="5782851" cy="475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6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729384" cy="42905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600" b="1" dirty="0"/>
              <a:t>Tests are not the event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600" dirty="0"/>
              <a:t>We have a heavy alcohol use test, but it is separate from the event of actually having heavy alcohol use. </a:t>
            </a:r>
          </a:p>
          <a:p>
            <a:r>
              <a:rPr lang="en-US" sz="2600" b="1" dirty="0"/>
              <a:t>Tests are imperfect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600" dirty="0"/>
              <a:t>Tests detect things that don’t exist (false positives), and miss things that do exist (false negatives).</a:t>
            </a:r>
          </a:p>
          <a:p>
            <a:pPr lvl="0"/>
            <a:r>
              <a:rPr lang="en-US" sz="2600" b="1" dirty="0"/>
              <a:t>Tests give us test probabilities, not the real probabilities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en-US" sz="2600" dirty="0"/>
              <a:t>Don’t consider the test results directly, without considering the errors in the tests.</a:t>
            </a:r>
          </a:p>
          <a:p>
            <a:pPr lvl="0"/>
            <a:r>
              <a:rPr lang="en-US" sz="2400" b="1" dirty="0">
                <a:solidFill>
                  <a:srgbClr val="C00000"/>
                </a:solidFill>
              </a:rPr>
              <a:t>Prevalence of Disease</a:t>
            </a:r>
            <a:r>
              <a:rPr lang="en-US" sz="2400" b="1" dirty="0"/>
              <a:t>=  T</a:t>
            </a:r>
            <a:r>
              <a:rPr lang="en-US" sz="2400" b="1" baseline="-25000" dirty="0"/>
              <a:t>disease</a:t>
            </a:r>
            <a:r>
              <a:rPr lang="en-US" sz="2400" b="1" dirty="0"/>
              <a:t>/ Total × 100</a:t>
            </a:r>
          </a:p>
          <a:p>
            <a:pPr lvl="0"/>
            <a:r>
              <a:rPr lang="en-US" sz="2400" b="1" dirty="0">
                <a:solidFill>
                  <a:srgbClr val="C00000"/>
                </a:solidFill>
              </a:rPr>
              <a:t>Sensitivity</a:t>
            </a:r>
            <a:r>
              <a:rPr lang="en-US" sz="2400" b="1" dirty="0"/>
              <a:t>: A/(A+C) × 100; </a:t>
            </a:r>
            <a:r>
              <a:rPr lang="en-US" sz="2400" b="1" dirty="0">
                <a:solidFill>
                  <a:srgbClr val="C00000"/>
                </a:solidFill>
              </a:rPr>
              <a:t>Specificity</a:t>
            </a:r>
            <a:r>
              <a:rPr lang="en-US" sz="2400" b="1" dirty="0"/>
              <a:t>: D/(D+B) × 100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Positive Predictive Value</a:t>
            </a:r>
            <a:r>
              <a:rPr lang="en-US" sz="2400" b="1" dirty="0"/>
              <a:t>: A/(A+B) × 100: </a:t>
            </a:r>
            <a:r>
              <a:rPr lang="en-US" sz="2400" b="1" dirty="0">
                <a:solidFill>
                  <a:srgbClr val="C00000"/>
                </a:solidFill>
              </a:rPr>
              <a:t>PPV</a:t>
            </a:r>
            <a:r>
              <a:rPr lang="en-US" sz="2400" dirty="0"/>
              <a:t>=sensitivity × prevalence/sensitivity × prevalence + (1−specificity) × (1−prevalence) 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Negative Predictive Value</a:t>
            </a:r>
            <a:r>
              <a:rPr lang="en-US" sz="2400" b="1" dirty="0"/>
              <a:t>: D/(D+C) × 100: </a:t>
            </a:r>
            <a:r>
              <a:rPr lang="en-US" sz="2400" b="1" dirty="0">
                <a:solidFill>
                  <a:srgbClr val="C00000"/>
                </a:solidFill>
              </a:rPr>
              <a:t>NPV</a:t>
            </a:r>
            <a:r>
              <a:rPr lang="en-US" sz="2400" b="1" dirty="0"/>
              <a:t>=</a:t>
            </a:r>
            <a:r>
              <a:rPr lang="en-US" sz="2400" dirty="0"/>
              <a:t>specificity × (1− prevalence)/(1−sensitivity) × prevalence + specificity × (1−prevalence) </a:t>
            </a:r>
          </a:p>
          <a:p>
            <a:endParaRPr lang="en-US" sz="2400" dirty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Carbohydrate Deficient Transferrin (CDT)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553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74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Carbohydrate Deficient Transferrin (CDT)   </a:t>
            </a:r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 AND SERUM ALCOHOL: WHAT IS THE RISK? </a:t>
            </a:r>
            <a:r>
              <a:rPr lang="en-US" sz="1800" b="1" dirty="0"/>
              <a:t>VF Dolan, et al: </a:t>
            </a:r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RISK </a:t>
            </a:r>
            <a:r>
              <a:rPr lang="en-US" sz="1800" b="1" dirty="0"/>
              <a:t>vol.27 n.1 (2011)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33533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identifies a substantial portion of heavy regular alcohol users. Accepting a real-world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specificity</a:t>
            </a:r>
            <a:r>
              <a:rPr lang="en-US" sz="2400" dirty="0"/>
              <a:t> of 98.5% (published values of 98-100%),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sensitivity</a:t>
            </a:r>
            <a:r>
              <a:rPr lang="en-US" sz="2400" dirty="0"/>
              <a:t> of 75%, and a heavy alcohol use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prevalence</a:t>
            </a:r>
            <a:r>
              <a:rPr lang="en-US" sz="2400" dirty="0"/>
              <a:t> in applicants of 7.5%, the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predictive value 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PPV)</a:t>
            </a:r>
            <a:r>
              <a:rPr lang="en-US" sz="2400" dirty="0"/>
              <a:t> is only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0.3</a:t>
            </a:r>
            <a:r>
              <a:rPr lang="en-US" sz="2400" dirty="0"/>
              <a:t>.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/>
              <a:t>Roughly, one out of three positive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results is a true positive result! The low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PPV</a:t>
            </a:r>
            <a:r>
              <a:rPr lang="en-US" sz="2400" dirty="0"/>
              <a:t> argues against using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as a general population screening test.</a:t>
            </a:r>
          </a:p>
          <a:p>
            <a:r>
              <a:rPr lang="en-US" sz="2400" dirty="0"/>
              <a:t>Based on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CRL</a:t>
            </a:r>
            <a:r>
              <a:rPr lang="en-US" sz="2400" dirty="0"/>
              <a:t> research,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GGT</a:t>
            </a:r>
            <a:r>
              <a:rPr lang="en-US" sz="2400" dirty="0"/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elevation</a:t>
            </a:r>
            <a:r>
              <a:rPr lang="en-US" sz="2400" dirty="0"/>
              <a:t> triples the pre-test likelihood of heavy alcohol use,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HDL &gt;50 </a:t>
            </a:r>
            <a:r>
              <a:rPr lang="en-US" sz="2400" dirty="0"/>
              <a:t>doubles it, and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tobacco </a:t>
            </a:r>
            <a:r>
              <a:rPr lang="en-US" sz="2400" dirty="0"/>
              <a:t>may cause a 4-fold </a:t>
            </a:r>
            <a:r>
              <a:rPr lang="en-GB" sz="2400" dirty="0"/>
              <a:t>increase. </a:t>
            </a:r>
          </a:p>
          <a:p>
            <a:r>
              <a:rPr lang="en-US" sz="2400" dirty="0"/>
              <a:t>If any two of these conditions are present and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sz="2400" dirty="0"/>
              <a:t> is positive, we estimate the pre-test likelihood increases sufficiently so that the final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PPV</a:t>
            </a:r>
            <a:r>
              <a:rPr lang="en-US" sz="2400" dirty="0"/>
              <a:t> is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0.7</a:t>
            </a:r>
            <a:r>
              <a:rPr lang="en-US" sz="2400" dirty="0"/>
              <a:t> or better.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211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2181" cy="1325563"/>
          </a:xfrm>
        </p:spPr>
        <p:txBody>
          <a:bodyPr>
            <a:noAutofit/>
          </a:bodyPr>
          <a:lstStyle/>
          <a:p>
            <a:pPr lvl="0"/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Sensitivity and Specificity of Alcohol Biomarkers* </a:t>
            </a:r>
            <a:br>
              <a:rPr lang="en-GB" sz="4000" dirty="0">
                <a:solidFill>
                  <a:srgbClr val="C00000"/>
                </a:solidFill>
              </a:rPr>
            </a:br>
            <a:endParaRPr lang="en-GB" sz="4000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99737"/>
              </p:ext>
            </p:extLst>
          </p:nvPr>
        </p:nvGraphicFramePr>
        <p:xfrm>
          <a:off x="3127512" y="1828799"/>
          <a:ext cx="6109254" cy="4527061"/>
        </p:xfrm>
        <a:graphic>
          <a:graphicData uri="http://schemas.openxmlformats.org/drawingml/2006/table">
            <a:tbl>
              <a:tblPr/>
              <a:tblGrid>
                <a:gridCol w="203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6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b="1" u="sng" dirty="0"/>
                        <a:t>Biomarker</a:t>
                      </a:r>
                      <a:endParaRPr lang="en-GB" sz="1500" u="sng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u="sng" dirty="0"/>
                        <a:t>Sensitivity (%)</a:t>
                      </a:r>
                      <a:endParaRPr lang="en-GB" sz="1500" u="sng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u="sng" dirty="0"/>
                        <a:t>Specificity (%)</a:t>
                      </a:r>
                      <a:endParaRPr lang="en-GB" sz="1500" u="sng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AST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15-69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47-68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ALT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18-58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50-57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/>
                        <a:t>GGT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34-85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11-95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MCV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34-89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26-95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/>
                        <a:t>CDT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39-94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82-100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>
                          <a:solidFill>
                            <a:srgbClr val="C00000"/>
                          </a:solidFill>
                        </a:rPr>
                        <a:t>CDT + GGT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>
                          <a:solidFill>
                            <a:srgbClr val="C00000"/>
                          </a:solidFill>
                        </a:rPr>
                        <a:t>90 † 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>
                          <a:solidFill>
                            <a:srgbClr val="C00000"/>
                          </a:solidFill>
                        </a:rPr>
                        <a:t>98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Alcohol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0-100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0-100</a:t>
                      </a: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/>
                      <a:endParaRPr lang="en-GB" sz="1500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500" dirty="0"/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66093">
                <a:tc gridSpan="3"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*Values vary considerably according to gender, age, drinking pattern, prevalence of alcohol abuse/dependence, and prevalence of comorbidity, among other factors</a:t>
                      </a:r>
                    </a:p>
                    <a:p>
                      <a:pPr algn="l"/>
                      <a:endParaRPr lang="en-GB" sz="1500" dirty="0"/>
                    </a:p>
                    <a:p>
                      <a:pPr algn="l"/>
                      <a:r>
                        <a:rPr lang="en-GB" sz="1500" b="1" dirty="0">
                          <a:solidFill>
                            <a:srgbClr val="C00000"/>
                          </a:solidFill>
                          <a:effectLst/>
                        </a:rPr>
                        <a:t>Keep in mind, any and all combination of abnormalities of</a:t>
                      </a:r>
                      <a:r>
                        <a:rPr lang="en-GB" sz="1500" b="1" baseline="0" dirty="0">
                          <a:solidFill>
                            <a:srgbClr val="C00000"/>
                          </a:solidFill>
                          <a:effectLst/>
                        </a:rPr>
                        <a:t> the above tests can occur with alcohol misuse, and all tests can also be normal.</a:t>
                      </a:r>
                      <a:br>
                        <a:rPr lang="en-GB" sz="1500" b="1" dirty="0">
                          <a:effectLst/>
                        </a:rPr>
                      </a:br>
                      <a:endParaRPr lang="en-GB" sz="1500" b="1" dirty="0">
                        <a:effectLst/>
                      </a:endParaRPr>
                    </a:p>
                  </a:txBody>
                  <a:tcPr marL="78154" marR="78154" marT="39077" marB="390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130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Mortality Risk in Males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927595"/>
              </p:ext>
            </p:extLst>
          </p:nvPr>
        </p:nvGraphicFramePr>
        <p:xfrm>
          <a:off x="1387736" y="1524000"/>
          <a:ext cx="9240819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5" name="Chart" r:id="rId3" imgW="5095788" imgH="2962170" progId="MSGraph.Chart.8">
                  <p:embed followColorScheme="full"/>
                </p:oleObj>
              </mc:Choice>
              <mc:Fallback>
                <p:oleObj name="Chart" r:id="rId3" imgW="5095788" imgH="2962170" progId="MSGraph.Chart.8">
                  <p:embed followColorScheme="full"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736" y="1524000"/>
                        <a:ext cx="9240819" cy="483235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85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Mortality Risk in Females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96156"/>
              </p:ext>
            </p:extLst>
          </p:nvPr>
        </p:nvGraphicFramePr>
        <p:xfrm>
          <a:off x="1359877" y="1512277"/>
          <a:ext cx="9279436" cy="484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9" name="Chart" r:id="rId3" imgW="5095788" imgH="2962170" progId="MSGraph.Chart.8">
                  <p:embed followColorScheme="full"/>
                </p:oleObj>
              </mc:Choice>
              <mc:Fallback>
                <p:oleObj name="Chart" r:id="rId3" imgW="5095788" imgH="2962170" progId="MSGraph.Chart.8">
                  <p:embed followColorScheme="full"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9877" y="1512277"/>
                        <a:ext cx="9279436" cy="4844073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19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E92DC-75B2-40D8-94F8-5A2B8BFF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FF2E2-227A-4EAB-AA60-739C4105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46850" cy="4530725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 yo m </a:t>
            </a:r>
            <a:r>
              <a:rPr lang="en-US" sz="3000" dirty="0"/>
              <a:t>non-smoker, 6’5” 249lbs, BP=125/74; no medications; occupation: president of a family business; admits to 1-2 drinks 3x/week; MVR–clear</a:t>
            </a:r>
          </a:p>
          <a:p>
            <a:r>
              <a:rPr lang="en-US" sz="3000" dirty="0"/>
              <a:t>Insurance labs-glycolysis: AST=27 (0-41), ALT=20 (0-45), GGT=23 (2-65), Chol=199, HDL=71.9, ratio 2.76 </a:t>
            </a:r>
          </a:p>
          <a:p>
            <a:r>
              <a:rPr lang="en-US" sz="3000" dirty="0"/>
              <a:t>APS review: Only a few pages–annual CPE 2017-one year prior to application: vasectomy, appy; </a:t>
            </a:r>
            <a:r>
              <a:rPr lang="en-US" sz="3000" b="1" dirty="0"/>
              <a:t>FH:</a:t>
            </a:r>
            <a:r>
              <a:rPr lang="en-US" sz="3000" dirty="0"/>
              <a:t> F-68, M-67, 2 siblings all healthy;   </a:t>
            </a:r>
            <a:r>
              <a:rPr lang="en-US" sz="3000" b="1" dirty="0"/>
              <a:t>SH:</a:t>
            </a:r>
            <a:r>
              <a:rPr lang="en-US" sz="3000" dirty="0"/>
              <a:t> exercises regularly; wine 2-3x/week; normal exam; CBC normal: MCV=90.4, platelets=188,000, normal LFTs. Chol=243, HDL=69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722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3673" y="407894"/>
            <a:ext cx="11157357" cy="13447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 Risk of Death According to Alcohol Use in Drinks per Day Compared to Lifelong Abstainers      </a:t>
            </a:r>
            <a:b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200" b="1" dirty="0">
                <a:solidFill>
                  <a:srgbClr val="0070C0"/>
                </a:solidFill>
              </a:rPr>
              <a:t>Klatsky et al.  Ann Intern Med, 1992 </a:t>
            </a:r>
            <a:br>
              <a:rPr lang="en-GB" sz="2800" b="1" dirty="0"/>
            </a:br>
            <a:r>
              <a:rPr lang="en-GB" sz="2800" b="1" dirty="0"/>
              <a:t>   </a:t>
            </a:r>
            <a:endParaRPr lang="en-GB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1143000" cy="838199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600" dirty="0"/>
              <a:t>age/usual drinks per day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981200" y="2590800"/>
            <a:ext cx="1143000" cy="2971801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0" hangingPunct="0">
              <a:buNone/>
              <a:defRPr/>
            </a:pPr>
            <a:r>
              <a:rPr lang="en-GB" b="1" dirty="0"/>
              <a:t>&lt;30</a:t>
            </a:r>
          </a:p>
          <a:p>
            <a:pPr eaLnBrk="0" hangingPunct="0">
              <a:buNone/>
              <a:defRPr/>
            </a:pPr>
            <a:r>
              <a:rPr lang="en-GB" b="1" dirty="0"/>
              <a:t>30-39</a:t>
            </a:r>
          </a:p>
          <a:p>
            <a:pPr eaLnBrk="0" hangingPunct="0">
              <a:buNone/>
              <a:defRPr/>
            </a:pPr>
            <a:r>
              <a:rPr lang="en-GB" b="1" dirty="0"/>
              <a:t>40-49</a:t>
            </a:r>
          </a:p>
          <a:p>
            <a:pPr eaLnBrk="0" hangingPunct="0">
              <a:buNone/>
              <a:defRPr/>
            </a:pPr>
            <a:r>
              <a:rPr lang="en-GB" b="1" dirty="0"/>
              <a:t>50-59</a:t>
            </a:r>
          </a:p>
          <a:p>
            <a:pPr eaLnBrk="0" hangingPunct="0">
              <a:buNone/>
              <a:defRPr/>
            </a:pPr>
            <a:r>
              <a:rPr lang="en-GB" b="1" dirty="0"/>
              <a:t>60-69</a:t>
            </a:r>
          </a:p>
          <a:p>
            <a:pPr eaLnBrk="0" hangingPunct="0">
              <a:buNone/>
              <a:defRPr/>
            </a:pPr>
            <a:r>
              <a:rPr lang="en-GB" b="1" dirty="0"/>
              <a:t>&gt;70</a:t>
            </a:r>
          </a:p>
          <a:p>
            <a:pPr>
              <a:buNone/>
            </a:pPr>
            <a:endParaRPr lang="en-GB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124201" y="1752600"/>
            <a:ext cx="7086600" cy="838199"/>
          </a:xfr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/>
          <a:lstStyle/>
          <a:p>
            <a:pPr eaLnBrk="0" hangingPunct="0">
              <a:defRPr/>
            </a:pPr>
            <a:r>
              <a:rPr lang="en-GB" u="sng" dirty="0"/>
              <a:t>&gt;0-1 </a:t>
            </a:r>
            <a:r>
              <a:rPr lang="en-GB" dirty="0"/>
              <a:t>                </a:t>
            </a:r>
            <a:r>
              <a:rPr lang="en-GB" u="sng" dirty="0"/>
              <a:t> 1-2  </a:t>
            </a:r>
            <a:r>
              <a:rPr lang="en-GB" dirty="0"/>
              <a:t>                </a:t>
            </a:r>
            <a:r>
              <a:rPr lang="en-GB" u="sng" dirty="0"/>
              <a:t> 3-5   </a:t>
            </a:r>
            <a:r>
              <a:rPr lang="en-GB" dirty="0"/>
              <a:t>               </a:t>
            </a:r>
            <a:r>
              <a:rPr lang="en-GB" u="sng" dirty="0"/>
              <a:t> 6+</a:t>
            </a:r>
            <a:endParaRPr lang="en-GB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124201" y="2590800"/>
            <a:ext cx="7086600" cy="2971801"/>
          </a:xfrm>
          <a:solidFill>
            <a:srgbClr val="D6D6D8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0" hangingPunct="0">
              <a:buNone/>
              <a:defRPr/>
            </a:pP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1.4                1.5                1.6              3.3</a:t>
            </a:r>
          </a:p>
          <a:p>
            <a:pPr eaLnBrk="0" hangingPunct="0">
              <a:buNone/>
              <a:defRPr/>
            </a:pPr>
            <a:r>
              <a:rPr lang="en-GB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1.3                1.5                2.6              2.6</a:t>
            </a:r>
          </a:p>
          <a:p>
            <a:pPr eaLnBrk="0" hangingPunct="0">
              <a:buNone/>
              <a:defRPr/>
            </a:pPr>
            <a:r>
              <a:rPr lang="en-GB" dirty="0"/>
              <a:t> 0.7                0.9                1.0              1.6</a:t>
            </a:r>
          </a:p>
          <a:p>
            <a:pPr eaLnBrk="0" hangingPunct="0">
              <a:buNone/>
              <a:defRPr/>
            </a:pPr>
            <a:r>
              <a:rPr lang="en-GB" dirty="0"/>
              <a:t> 1.0                0.9                1.1               1.7</a:t>
            </a:r>
          </a:p>
          <a:p>
            <a:pPr eaLnBrk="0" hangingPunct="0">
              <a:buNone/>
              <a:defRPr/>
            </a:pPr>
            <a:r>
              <a:rPr lang="en-GB" dirty="0"/>
              <a:t> </a:t>
            </a:r>
            <a:r>
              <a:rPr lang="en-GB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0.8                0.8                0.9               1.0 </a:t>
            </a:r>
          </a:p>
          <a:p>
            <a:pPr eaLnBrk="0" hangingPunct="0">
              <a:buNone/>
              <a:defRPr/>
            </a:pPr>
            <a:r>
              <a:rPr lang="en-GB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0.8                1.0                0.9               0.8</a:t>
            </a:r>
          </a:p>
          <a:p>
            <a:pPr>
              <a:buNone/>
            </a:pPr>
            <a:endParaRPr lang="en-GB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66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CD44-3D3D-42BE-92F7-FE5D1FD33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2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1A67-EC57-4CFB-A117-1CF99B97A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 yo f </a:t>
            </a:r>
            <a:r>
              <a:rPr lang="en-US" dirty="0"/>
              <a:t>smoker</a:t>
            </a:r>
          </a:p>
          <a:p>
            <a:r>
              <a:rPr lang="de-DE" dirty="0"/>
              <a:t>1/18 insurance labs-glycolysis: BUN=8, GGT=21, </a:t>
            </a:r>
            <a:r>
              <a:rPr lang="en-US" dirty="0"/>
              <a:t>chol=204, HDL=73, trigs=64, cotinine-positive</a:t>
            </a:r>
          </a:p>
          <a:p>
            <a:r>
              <a:rPr lang="en-US" dirty="0"/>
              <a:t>Alcohol use: 10 units per week</a:t>
            </a:r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-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008" y="1568741"/>
            <a:ext cx="10874402" cy="4823670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1</a:t>
            </a:r>
            <a:r>
              <a:rPr lang="en-GB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</a:t>
            </a:r>
            <a:r>
              <a:rPr lang="en-GB" dirty="0"/>
              <a:t>=14 g of pure alcohol=0.6 fl oz; </a:t>
            </a:r>
            <a:r>
              <a:rPr lang="en-GB" dirty="0">
                <a:solidFill>
                  <a:srgbClr val="003399"/>
                </a:solidFill>
              </a:rPr>
              <a:t>1</a:t>
            </a:r>
            <a:r>
              <a:rPr lang="en-GB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</a:t>
            </a:r>
            <a:r>
              <a:rPr lang="en-GB" dirty="0"/>
              <a:t>=one 12 oz beer, 5 oz of wine, 1.5 oz of 80 proof whiskey               </a:t>
            </a:r>
          </a:p>
          <a:p>
            <a:r>
              <a:rPr lang="en-GB" dirty="0"/>
              <a:t>1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</a:t>
            </a:r>
            <a:r>
              <a:rPr lang="en-GB" dirty="0"/>
              <a:t> 80 proof liquor ~160 gm alcohol; 1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six-pack</a:t>
            </a:r>
            <a:r>
              <a:rPr lang="en-GB" dirty="0"/>
              <a:t> of 12 oz beers ~84 gm alcohol; 1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</a:t>
            </a:r>
            <a:r>
              <a:rPr lang="en-GB" dirty="0"/>
              <a:t> of wine ~80 gm alcohol</a:t>
            </a:r>
          </a:p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Moderate drinking </a:t>
            </a:r>
            <a:r>
              <a:rPr lang="en-GB" dirty="0"/>
              <a:t>is defined as                                                             </a:t>
            </a:r>
          </a:p>
          <a:p>
            <a:r>
              <a:rPr lang="en-GB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</a:t>
            </a:r>
            <a:r>
              <a:rPr lang="en-GB" dirty="0"/>
              <a:t>: 1 or less drink per day </a:t>
            </a:r>
            <a:r>
              <a:rPr lang="en-GB" sz="2100" dirty="0"/>
              <a:t>(drink for drink, women get higher blood alcohol levels)</a:t>
            </a:r>
            <a:r>
              <a:rPr lang="en-GB" dirty="0"/>
              <a:t>                                                                       </a:t>
            </a:r>
          </a:p>
          <a:p>
            <a:r>
              <a:rPr lang="en-GB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</a:t>
            </a:r>
            <a:r>
              <a:rPr lang="en-GB" dirty="0"/>
              <a:t>: 2 or less drinks per day</a:t>
            </a:r>
          </a:p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Heavy drinking </a:t>
            </a:r>
            <a:r>
              <a:rPr lang="en-GB" dirty="0"/>
              <a:t>is currently defined as                                                          </a:t>
            </a:r>
          </a:p>
          <a:p>
            <a:r>
              <a:rPr lang="en-GB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</a:t>
            </a:r>
            <a:r>
              <a:rPr lang="en-GB" dirty="0"/>
              <a:t>: &gt;1 drink per day; 98 g/wk; </a:t>
            </a:r>
            <a:r>
              <a:rPr lang="en-GB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Harmful</a:t>
            </a:r>
            <a:r>
              <a:rPr lang="en-GB" dirty="0"/>
              <a:t> &gt;40 g/day (3 drinks per day)                      </a:t>
            </a:r>
          </a:p>
          <a:p>
            <a:r>
              <a:rPr lang="en-GB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</a:t>
            </a:r>
            <a:r>
              <a:rPr lang="en-GB" dirty="0"/>
              <a:t>: &gt;2 drinks per day; 196 g/wk; </a:t>
            </a:r>
            <a:r>
              <a:rPr lang="en-GB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Harmful</a:t>
            </a:r>
            <a:r>
              <a:rPr lang="en-GB" dirty="0"/>
              <a:t> &gt;60 g/day (4 drinks per day)</a:t>
            </a:r>
          </a:p>
          <a:p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in mind </a:t>
            </a:r>
            <a:r>
              <a:rPr lang="en-GB" dirty="0"/>
              <a:t>for an individual user,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GB" dirty="0"/>
              <a:t> volume or amount of alcohol is without some health risk.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3826"/>
            <a:ext cx="10515600" cy="1025088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Volume Definitions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529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Consumption Risk Thresholds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 purpose of the study was to define alcohol consumption thresholds associated with the lowest risk of all-cause mortality and cardiovascular disease.</a:t>
            </a:r>
          </a:p>
          <a:p>
            <a:r>
              <a:rPr lang="en-US" sz="2400" dirty="0"/>
              <a:t>Data from 599,912 current drinkers from 83 prospective studies, 1964-2010; mean age=57 years; 56% males, 44% females; 21% current smokers; 50% drank &gt;100 g alcohol per week </a:t>
            </a:r>
          </a:p>
          <a:p>
            <a:r>
              <a:rPr lang="en-US" sz="2400" dirty="0"/>
              <a:t>In current drinkers of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/>
              <a:t> in high-income countries, the threshold for lowest all-cause mortality was about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g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(~7 drinks per week).</a:t>
            </a:r>
            <a:r>
              <a:rPr lang="en-US" dirty="0"/>
              <a:t> </a:t>
            </a:r>
            <a:r>
              <a:rPr lang="en-US" sz="2400" dirty="0"/>
              <a:t>Associations were similar for men and women, but weaker at older ages.</a:t>
            </a:r>
          </a:p>
          <a:p>
            <a:r>
              <a:rPr lang="en-US" sz="2400" dirty="0"/>
              <a:t>It is suggested that drinkers of beer or spirits, as well as binge drinkers, had a higher all-cause mortality risk than wine drinkers.</a:t>
            </a:r>
            <a:r>
              <a:rPr lang="en-US" dirty="0"/>
              <a:t>  </a:t>
            </a:r>
          </a:p>
          <a:p>
            <a:r>
              <a:rPr lang="en-US" sz="1600" dirty="0"/>
              <a:t>Wood AM, et al: </a:t>
            </a:r>
            <a:r>
              <a:rPr lang="en-US" sz="1600" b="1" i="1" dirty="0"/>
              <a:t>The Lancet</a:t>
            </a:r>
            <a:r>
              <a:rPr lang="en-US" sz="1600" dirty="0"/>
              <a:t>: vol 391; April 14, 2018; p 1513-1522</a:t>
            </a:r>
            <a:r>
              <a:rPr lang="en-US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 2019 MUD Annual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31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3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 yo m</a:t>
            </a:r>
          </a:p>
          <a:p>
            <a:r>
              <a:rPr lang="en-US" dirty="0"/>
              <a:t>2009 DWI</a:t>
            </a:r>
          </a:p>
          <a:p>
            <a:r>
              <a:rPr lang="en-US" dirty="0"/>
              <a:t>Application: drinks alcohol 2-3 days/week, 2-3 drinks per occasion</a:t>
            </a:r>
          </a:p>
          <a:p>
            <a:r>
              <a:rPr lang="en-US" dirty="0"/>
              <a:t>9/17 insurance labs-glycolysis: GGT=24, alb=5.5, chol=201 HDL=75.2, trigs=89, cotinine-negative</a:t>
            </a:r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CDT</a:t>
            </a:r>
            <a:r>
              <a:rPr lang="en-US" dirty="0"/>
              <a:t>-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91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690688"/>
            <a:ext cx="11017250" cy="4633912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drink </a:t>
            </a:r>
            <a:r>
              <a:rPr lang="en-US" sz="4400" dirty="0"/>
              <a:t>in an “average 70 kg person” results in a blood alcohol level or concentration of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~30 mg/dl </a:t>
            </a:r>
            <a:r>
              <a:rPr lang="en-US" sz="4400" dirty="0"/>
              <a:t>(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0.03%</a:t>
            </a:r>
            <a:r>
              <a:rPr lang="en-US" sz="4400" dirty="0"/>
              <a:t>).</a:t>
            </a:r>
          </a:p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limit of alcohol for DWI</a:t>
            </a:r>
            <a:r>
              <a:rPr lang="en-US" sz="4400" u="sng" dirty="0"/>
              <a:t>:</a:t>
            </a:r>
          </a:p>
          <a:p>
            <a:pPr>
              <a:buNone/>
            </a:pPr>
            <a:r>
              <a:rPr lang="en-US" sz="4400" dirty="0"/>
              <a:t>   0.00%-Czech, Slovakia, Russia, Hungary, new drivers-Canada</a:t>
            </a:r>
          </a:p>
          <a:p>
            <a:pPr>
              <a:buNone/>
            </a:pPr>
            <a:r>
              <a:rPr lang="en-US" sz="4400" dirty="0"/>
              <a:t>   0.02%-China, Poland, Norway, Sweden, Estonia</a:t>
            </a:r>
          </a:p>
          <a:p>
            <a:pPr>
              <a:buNone/>
            </a:pPr>
            <a:r>
              <a:rPr lang="en-US" sz="4400" dirty="0"/>
              <a:t>   0.03%-India, Japan, Serbia</a:t>
            </a:r>
          </a:p>
          <a:p>
            <a:pPr>
              <a:buNone/>
            </a:pPr>
            <a:r>
              <a:rPr lang="en-US" sz="4400" dirty="0"/>
              <a:t>   0.04%-Lithuania, Saskatchewan-Canadian province</a:t>
            </a:r>
          </a:p>
          <a:p>
            <a:pPr>
              <a:buNone/>
            </a:pPr>
            <a:r>
              <a:rPr lang="en-US" sz="4400" dirty="0"/>
              <a:t>   0.05%-Europe-not listed above, Finland, Latvia, Taiwan, Turkey, Canada-BC, ON, MB, NS, NF, Hong  Kong, Israel, Iceland, Australia</a:t>
            </a:r>
          </a:p>
          <a:p>
            <a:pPr>
              <a:buNone/>
            </a:pPr>
            <a:r>
              <a:rPr lang="en-US" sz="4400" dirty="0"/>
              <a:t>   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0.08%</a:t>
            </a:r>
            <a:r>
              <a:rPr lang="en-US" sz="4400" dirty="0"/>
              <a:t>-Canada (criminal offense), Mexico, UK, since 2002-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</a:t>
            </a:r>
            <a:r>
              <a:rPr lang="en-US" sz="4400" dirty="0"/>
              <a:t>, New Zealand</a:t>
            </a:r>
          </a:p>
          <a:p>
            <a:pPr marL="0" indent="0">
              <a:buNone/>
            </a:pPr>
            <a:endParaRPr lang="en-US" sz="4400" dirty="0"/>
          </a:p>
          <a:p>
            <a:endParaRPr lang="en-US" sz="4400" b="1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  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and DWI/DUI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132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500554"/>
            <a:ext cx="11017250" cy="4824046"/>
          </a:xfrm>
        </p:spPr>
        <p:txBody>
          <a:bodyPr/>
          <a:lstStyle/>
          <a:p>
            <a:r>
              <a:rPr lang="en-US" sz="2400" dirty="0"/>
              <a:t>&gt;1 million people arrested each year for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</a:t>
            </a:r>
            <a:r>
              <a:rPr lang="en-US" sz="2400" dirty="0"/>
              <a:t>-1/3 are repeat offenders.         </a:t>
            </a:r>
            <a:r>
              <a:rPr lang="en-US" sz="1200" dirty="0"/>
              <a:t>Fell, Jim. “Repeat DWI Offenders in the United States.” Washington, DC: National Department of Transportation, National Highway Traffic Safety Administration Traffic Tech No. 85, February 1995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35,000-40,000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/>
              <a:t>per year 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en-US" sz="2400" dirty="0"/>
              <a:t>, about 100 per day;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400" dirty="0"/>
              <a:t> 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2400" dirty="0"/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en-US" sz="2400" dirty="0"/>
              <a:t> drivers has two or more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DWIs</a:t>
            </a:r>
            <a:r>
              <a:rPr lang="en-US" sz="2400" dirty="0"/>
              <a:t>;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0.15 mg% </a:t>
            </a:r>
            <a:r>
              <a:rPr lang="en-US" sz="2400" dirty="0"/>
              <a:t>average blood alcohol level for a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</a:t>
            </a:r>
            <a:r>
              <a:rPr lang="en-US" sz="2400" dirty="0"/>
              <a:t> arrest-almost twice the legal limit </a:t>
            </a:r>
            <a:r>
              <a:rPr lang="en-US" sz="1200" dirty="0"/>
              <a:t>data from MN MADD, Minneapolis </a:t>
            </a:r>
            <a:r>
              <a:rPr lang="en-US" sz="1200" i="1" dirty="0"/>
              <a:t>Star Tribune </a:t>
            </a:r>
            <a:r>
              <a:rPr lang="en-US" sz="1200" dirty="0"/>
              <a:t>5/31/2011</a:t>
            </a:r>
          </a:p>
          <a:p>
            <a:r>
              <a:rPr lang="en-US" sz="2400" dirty="0"/>
              <a:t>A convicted drunk driver has driven drunk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 times </a:t>
            </a:r>
            <a:r>
              <a:rPr lang="en-US" sz="2400" dirty="0"/>
              <a:t>before the first arrest-avg</a:t>
            </a:r>
            <a:r>
              <a:rPr lang="en-US" sz="1800" dirty="0"/>
              <a:t>. </a:t>
            </a:r>
            <a:r>
              <a:rPr lang="en-US" sz="1200" dirty="0"/>
              <a:t>Arrest data: Federal Bureau of Investigation, “Crime in the United States: 2014”: Centers for Disease Control and Prevention. “Alcohol-Impaired Driving Among Adults — United States, 2012.” Morbidity and Mortality Weekly Report. August 7, 2015 / 64(30);814-817. </a:t>
            </a:r>
          </a:p>
          <a:p>
            <a:r>
              <a:rPr lang="en-US" sz="2400" dirty="0"/>
              <a:t>Every 50 minutes in the US, someone is killed in a drunk driving crash, 29 people per day. </a:t>
            </a:r>
            <a:r>
              <a:rPr lang="en-US" sz="1200" dirty="0"/>
              <a:t>National Highway Traffic Safety Administration. “Traffic Safety Facts 2016: Alcohol-Impaired Driving.” Washington DC: National Highway Traffic Safety Administration, 2017. </a:t>
            </a:r>
          </a:p>
          <a:p>
            <a:r>
              <a:rPr lang="en-US" sz="2400" dirty="0"/>
              <a:t>Nov 21-Dec 29, 2018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en-US" sz="2400" dirty="0"/>
              <a:t>: 2,757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DWIs</a:t>
            </a:r>
            <a:r>
              <a:rPr lang="en-US" sz="2400" dirty="0"/>
              <a:t> issued; one 29 yo woman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</a:t>
            </a:r>
            <a:r>
              <a:rPr lang="en-US" sz="2400" dirty="0"/>
              <a:t>=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0.41</a:t>
            </a:r>
            <a:r>
              <a:rPr lang="en-US" sz="2400" dirty="0"/>
              <a:t>;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/>
              <a:t>one driver’s car speed=108 mph; one woman-12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DWI  </a:t>
            </a:r>
            <a:r>
              <a:rPr lang="en-US" sz="1200" dirty="0"/>
              <a:t>Minneapolis </a:t>
            </a:r>
            <a:r>
              <a:rPr lang="en-US" sz="1200" i="1" dirty="0"/>
              <a:t>Star Tribune </a:t>
            </a:r>
            <a:r>
              <a:rPr lang="en-US" sz="1200" dirty="0"/>
              <a:t>1/10/2019</a:t>
            </a:r>
            <a:endParaRPr lang="en-US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and DWI/DUI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7460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4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yo m  </a:t>
            </a:r>
            <a:r>
              <a:rPr lang="en-US" dirty="0"/>
              <a:t>6’0” 185 lbs, BP=110/70</a:t>
            </a:r>
          </a:p>
          <a:p>
            <a:r>
              <a:rPr lang="en-US" dirty="0"/>
              <a:t>12/15 PAF hospitalization; f/u visits only minimal brief PAF episodes per patient</a:t>
            </a:r>
          </a:p>
          <a:p>
            <a:r>
              <a:rPr lang="en-US" dirty="0"/>
              <a:t>Alcohol and substance use history-prior to 12/15-cocaine and MJ-no details</a:t>
            </a:r>
          </a:p>
          <a:p>
            <a:r>
              <a:rPr lang="en-US" dirty="0"/>
              <a:t>12/15: 6 beers per day before PAF onset</a:t>
            </a:r>
          </a:p>
          <a:p>
            <a:r>
              <a:rPr lang="en-US" dirty="0"/>
              <a:t>2017 app: 3 beers per day</a:t>
            </a:r>
          </a:p>
          <a:p>
            <a:r>
              <a:rPr lang="en-US" dirty="0"/>
              <a:t>9/17 insurance labs: AST=24, ALT=23, </a:t>
            </a:r>
            <a:r>
              <a:rPr lang="de-DE" dirty="0"/>
              <a:t>GGT=46, Hep B and C negative, alb=4.4, </a:t>
            </a:r>
            <a:r>
              <a:rPr lang="en-US" dirty="0"/>
              <a:t>chol=179, HDL=34.7, Trigs=180, cotinine neg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20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10442376" cy="4756149"/>
          </a:xfrm>
        </p:spPr>
        <p:txBody>
          <a:bodyPr/>
          <a:lstStyle/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</a:t>
            </a:r>
            <a:r>
              <a:rPr lang="en-GB" sz="2400" dirty="0"/>
              <a:t>: CNS (central nervous system), PNS (peripheral nervous system) neuropathy, muscles-myopathy; psychiatric comorbidities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Gastrointestinal</a:t>
            </a:r>
            <a:r>
              <a:rPr lang="en-GB" sz="2400" dirty="0"/>
              <a:t>: esophagus-reflux-GERD; stomach-gastritis, ulcers; pancreatitis; liver-fatty liver, hepatitis, cirrhosis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</a:t>
            </a:r>
            <a:r>
              <a:rPr lang="en-GB" sz="2400" dirty="0"/>
              <a:t>: arrhythmia=PAF, dilated cardiomyopathy; high BP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Hematologic</a:t>
            </a:r>
            <a:r>
              <a:rPr lang="en-GB" sz="2400" dirty="0"/>
              <a:t>: Hgb-anemia, low WBC/PMNs, low platelets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Endocrine</a:t>
            </a:r>
            <a:r>
              <a:rPr lang="en-GB" sz="2400" dirty="0"/>
              <a:t>: elevated lipids-chol, HDL, trigs, elevated uric acid-gout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</a:t>
            </a:r>
            <a:r>
              <a:rPr lang="en-GB" sz="2400" dirty="0"/>
              <a:t>: oropharynx (worsened with smoking), esophagus-SCC-not adenoca, pancreas, liver, colon, breast, cervix, prostate</a:t>
            </a:r>
          </a:p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Alcohol Syndrome: </a:t>
            </a:r>
            <a:r>
              <a:rPr lang="en-GB" sz="2400" dirty="0"/>
              <a:t>~</a:t>
            </a:r>
            <a:r>
              <a:rPr lang="en-US" sz="2400" dirty="0"/>
              <a:t>31 to ~99 per 1000 children </a:t>
            </a:r>
            <a:r>
              <a:rPr lang="en-US" sz="1200" dirty="0"/>
              <a:t>Observational study funded by the National Institute on Alcohol Abuse and Alcoholism; co–lead investigator Christina D. Chambers, PhD, professor of pediatrics at the University of California, San Diego, in La Jolla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 of Alcohol on the Body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603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1" y="381000"/>
            <a:ext cx="7428573" cy="585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87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CD44-3D3D-42BE-92F7-FE5D1FD33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2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1A67-EC57-4CFB-A117-1CF99B97A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 yo f </a:t>
            </a:r>
            <a:r>
              <a:rPr lang="en-US" dirty="0"/>
              <a:t>smoker</a:t>
            </a:r>
          </a:p>
          <a:p>
            <a:r>
              <a:rPr lang="de-DE" dirty="0"/>
              <a:t>1/18 insurance labs-glycolysis: BUN=8, GGT=21, </a:t>
            </a:r>
            <a:r>
              <a:rPr lang="en-US" dirty="0"/>
              <a:t>chol=204, HDL=73, trigs=64, cotinine-positive</a:t>
            </a:r>
          </a:p>
          <a:p>
            <a:r>
              <a:rPr lang="en-US" dirty="0"/>
              <a:t>Alcohol use: 10 units per week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31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</a:t>
            </a:r>
            <a:r>
              <a:rPr lang="en-GB" b="1" dirty="0"/>
              <a:t> </a:t>
            </a:r>
            <a:r>
              <a:rPr lang="en-GB" dirty="0"/>
              <a:t>5’9” 132# BP= 115/78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/>
              <a:t>4/19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insurance labs: </a:t>
            </a:r>
            <a:r>
              <a:rPr lang="en-GB" dirty="0" err="1"/>
              <a:t>wnl</a:t>
            </a:r>
            <a:r>
              <a:rPr lang="en-GB" dirty="0"/>
              <a:t>, except BUN=5, AST=47, GGT=124, CDT-</a:t>
            </a:r>
            <a:r>
              <a:rPr lang="en-GB" dirty="0" err="1"/>
              <a:t>pos</a:t>
            </a:r>
            <a:r>
              <a:rPr lang="en-GB" dirty="0"/>
              <a:t>, </a:t>
            </a:r>
            <a:r>
              <a:rPr lang="en-GB" dirty="0" err="1"/>
              <a:t>chol</a:t>
            </a:r>
            <a:r>
              <a:rPr lang="en-GB" dirty="0"/>
              <a:t>=276, HDL=179, cot &gt;1.00</a:t>
            </a:r>
          </a:p>
          <a:p>
            <a:r>
              <a:rPr lang="en-GB" dirty="0"/>
              <a:t>MVR: no DWI</a:t>
            </a:r>
          </a:p>
          <a:p>
            <a:r>
              <a:rPr lang="en-GB" dirty="0"/>
              <a:t>Admits to 3-5 beers per week, 10-15 beers per month and no alcohol issues ever</a:t>
            </a:r>
          </a:p>
          <a:p>
            <a:r>
              <a:rPr lang="en-GB" dirty="0"/>
              <a:t>Last AP visit 2015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892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843462"/>
          </a:xfrm>
        </p:spPr>
        <p:txBody>
          <a:bodyPr/>
          <a:lstStyle/>
          <a:p>
            <a:r>
              <a:rPr lang="en-US" sz="2400" b="1" dirty="0"/>
              <a:t>Binge drinking </a:t>
            </a:r>
            <a:r>
              <a:rPr lang="en-US" sz="2400" dirty="0"/>
              <a:t>is the most common, costly, and deadly pattern of excessive alcohol use in the US.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Institute on Alcohol Abuse and Alcoholism </a:t>
            </a:r>
            <a:r>
              <a:rPr lang="en-US" sz="2400" dirty="0"/>
              <a:t>binge drinking definition: drinking that results in blood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/>
              <a:t> concentration </a:t>
            </a:r>
            <a:r>
              <a:rPr lang="en-US" sz="2400" u="sng" dirty="0"/>
              <a:t>&gt;</a:t>
            </a:r>
            <a:r>
              <a:rPr lang="en-US" sz="2400" dirty="0"/>
              <a:t>0.08 grams percent. It occurs when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2400" dirty="0"/>
              <a:t> consume </a:t>
            </a:r>
            <a:r>
              <a:rPr lang="en-US" sz="2400" u="sng" dirty="0"/>
              <a:t>&gt;</a:t>
            </a:r>
            <a:r>
              <a:rPr lang="en-US" sz="2400" b="1" dirty="0"/>
              <a:t>5</a:t>
            </a:r>
            <a:r>
              <a:rPr lang="en-US" sz="2400" dirty="0"/>
              <a:t> drinks or </a:t>
            </a:r>
            <a:r>
              <a:rPr lang="en-US" sz="2400" dirty="0">
                <a:solidFill>
                  <a:srgbClr val="E82C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en-US" sz="2400" dirty="0"/>
              <a:t> consume </a:t>
            </a:r>
            <a:r>
              <a:rPr lang="en-US" sz="2400" u="sng" dirty="0"/>
              <a:t>&gt;</a:t>
            </a:r>
            <a:r>
              <a:rPr lang="en-US" sz="2400" b="1" dirty="0"/>
              <a:t>4</a:t>
            </a:r>
            <a:r>
              <a:rPr lang="en-US" sz="2400" dirty="0"/>
              <a:t> drinks in 2 hrs. </a:t>
            </a:r>
          </a:p>
          <a:p>
            <a:r>
              <a:rPr lang="en-US" sz="2400" dirty="0"/>
              <a:t>The prevalence of binge drinking among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2400" dirty="0"/>
              <a:t> is twice the prevalence among </a:t>
            </a:r>
            <a:r>
              <a:rPr lang="en-US" sz="2400" dirty="0">
                <a:solidFill>
                  <a:srgbClr val="E82C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en-US" sz="2400" dirty="0"/>
              <a:t>.</a:t>
            </a:r>
          </a:p>
          <a:p>
            <a:r>
              <a:rPr lang="en-US" sz="2400" dirty="0"/>
              <a:t>1 in 6 US adults binge drink ~4 times a month, consuming ~8 drinks per binge. Most binge drinkers are not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/>
              <a:t> dependent. </a:t>
            </a:r>
          </a:p>
          <a:p>
            <a:r>
              <a:rPr lang="en-US" sz="2400" dirty="0"/>
              <a:t>Binge drinking is most common among younger adults aged 18–34 years, but is reported across the lifespan.</a:t>
            </a:r>
          </a:p>
          <a:p>
            <a:r>
              <a:rPr lang="en-US" sz="1200" dirty="0"/>
              <a:t>Kanny D, Liu Y, Brewer RD, Lu H. </a:t>
            </a:r>
            <a:r>
              <a:rPr lang="en-US" sz="1200" dirty="0">
                <a:hlinkClick r:id="rId2"/>
              </a:rPr>
              <a:t>Binge drinking — United States, 2011</a:t>
            </a:r>
            <a:r>
              <a:rPr lang="en-US" sz="1200" dirty="0"/>
              <a:t>. </a:t>
            </a:r>
            <a:r>
              <a:rPr lang="en-US" sz="1200" i="1" dirty="0"/>
              <a:t>MMWR Suppl.</a:t>
            </a:r>
            <a:r>
              <a:rPr lang="en-US" sz="1200" dirty="0"/>
              <a:t> 2013;62(suppl 3):77–8</a:t>
            </a:r>
            <a:endParaRPr lang="en-US" sz="20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CDC Binge Drinking Facts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576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</a:t>
            </a:r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  <a:r>
              <a:rPr lang="en-GB" sz="2400" dirty="0">
                <a:solidFill>
                  <a:srgbClr val="C00000"/>
                </a:solidFill>
              </a:rPr>
              <a:t>                                                                                                        </a:t>
            </a:r>
          </a:p>
          <a:p>
            <a:pPr lvl="1"/>
            <a:r>
              <a:rPr lang="en-GB" dirty="0"/>
              <a:t>health: physical problems/psychological comorbidities-depression</a:t>
            </a:r>
          </a:p>
          <a:p>
            <a:pPr lvl="1"/>
            <a:r>
              <a:rPr lang="en-GB" dirty="0"/>
              <a:t>social/relationships                                                                            </a:t>
            </a:r>
          </a:p>
          <a:p>
            <a:pPr lvl="1"/>
            <a:r>
              <a:rPr lang="en-GB" dirty="0"/>
              <a:t>occupation                                                                                                             </a:t>
            </a:r>
          </a:p>
          <a:p>
            <a:pPr lvl="1"/>
            <a:r>
              <a:rPr lang="en-GB" dirty="0"/>
              <a:t>legal-DWI                                                                                                                       </a:t>
            </a:r>
          </a:p>
          <a:p>
            <a:pPr lvl="1"/>
            <a:r>
              <a:rPr lang="en-GB" dirty="0"/>
              <a:t>financial</a:t>
            </a:r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</a:t>
            </a:r>
            <a:endParaRPr lang="en-GB" sz="2400" b="1" dirty="0"/>
          </a:p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</a:t>
            </a:r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Underwriting Alcohol Use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3832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Rating Alcohol Use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EBCC316-B469-4D15-8B56-7EFEFF6C2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06376"/>
              </p:ext>
            </p:extLst>
          </p:nvPr>
        </p:nvGraphicFramePr>
        <p:xfrm>
          <a:off x="1324947" y="1777909"/>
          <a:ext cx="9423918" cy="43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7047">
                  <a:extLst>
                    <a:ext uri="{9D8B030D-6E8A-4147-A177-3AD203B41FA5}">
                      <a16:colId xmlns:a16="http://schemas.microsoft.com/office/drawing/2014/main" val="3364140241"/>
                    </a:ext>
                  </a:extLst>
                </a:gridCol>
                <a:gridCol w="1398259">
                  <a:extLst>
                    <a:ext uri="{9D8B030D-6E8A-4147-A177-3AD203B41FA5}">
                      <a16:colId xmlns:a16="http://schemas.microsoft.com/office/drawing/2014/main" val="3559285301"/>
                    </a:ext>
                  </a:extLst>
                </a:gridCol>
                <a:gridCol w="4758612">
                  <a:extLst>
                    <a:ext uri="{9D8B030D-6E8A-4147-A177-3AD203B41FA5}">
                      <a16:colId xmlns:a16="http://schemas.microsoft.com/office/drawing/2014/main" val="2527112355"/>
                    </a:ext>
                  </a:extLst>
                </a:gridCol>
              </a:tblGrid>
              <a:tr h="542549">
                <a:tc>
                  <a:txBody>
                    <a:bodyPr/>
                    <a:lstStyle/>
                    <a:p>
                      <a:r>
                        <a:rPr lang="en-GB" sz="2400" b="1" u="sng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cs typeface="Times New Roman" pitchFamily="18" charset="0"/>
                        </a:rPr>
                        <a:t>Lower risk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cs typeface="Times New Roman" pitchFamily="18" charset="0"/>
                        </a:rPr>
                        <a:t>Higher risk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7857"/>
                  </a:ext>
                </a:extLst>
              </a:tr>
              <a:tr h="542549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Moderate volume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Heavy volume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046658"/>
                  </a:ext>
                </a:extLst>
              </a:tr>
              <a:tr h="542549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Chronic drinking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Binge drinking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717892"/>
                  </a:ext>
                </a:extLst>
              </a:tr>
              <a:tr h="542549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Older age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Younger 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521319"/>
                  </a:ext>
                </a:extLst>
              </a:tr>
              <a:tr h="86169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No health complications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Major, chronic or recurrent  health complications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558897"/>
                  </a:ext>
                </a:extLst>
              </a:tr>
              <a:tr h="542549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No psych comorbidities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Psych co-morbidities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90866"/>
                  </a:ext>
                </a:extLst>
              </a:tr>
              <a:tr h="780227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itchFamily="18" charset="0"/>
                        </a:rPr>
                        <a:t>Non-treatment center</a:t>
                      </a:r>
                      <a:endParaRPr lang="en-US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 panose="05000000000000000000" pitchFamily="2" charset="2"/>
                        </a:rPr>
                        <a:t>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Treatment center</a:t>
                      </a:r>
                    </a:p>
                    <a:p>
                      <a:endParaRPr lang="en-US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95989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745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7245" y="1584960"/>
            <a:ext cx="11017250" cy="4767072"/>
          </a:xfrm>
        </p:spPr>
        <p:txBody>
          <a:bodyPr/>
          <a:lstStyle/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 </a:t>
            </a:r>
            <a:r>
              <a:rPr lang="en-GB" sz="2400" dirty="0"/>
              <a:t>is common, affecting men more often than women, and is the third preventable cause of death in the US, </a:t>
            </a:r>
            <a:r>
              <a:rPr lang="en-GB" sz="2400" dirty="0">
                <a:solidFill>
                  <a:schemeClr val="tx1"/>
                </a:solidFill>
              </a:rPr>
              <a:t>causing deaths from medical illnesses, motor vehicle accidents, and suicides. 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</a:t>
            </a:r>
            <a:r>
              <a:rPr lang="en-GB" sz="2400" dirty="0"/>
              <a:t> has no exact definition or specific diagnostic test. The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DSM-5</a:t>
            </a:r>
            <a:r>
              <a:rPr lang="en-GB" sz="2400" dirty="0"/>
              <a:t> has diagnostic criteria and a scale for severity.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 </a:t>
            </a:r>
            <a:r>
              <a:rPr lang="en-GB" sz="2400" dirty="0">
                <a:solidFill>
                  <a:schemeClr val="tx1"/>
                </a:solidFill>
              </a:rPr>
              <a:t>is associated with psychiatric comorbidities and smoking.</a:t>
            </a: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</a:t>
            </a:r>
            <a:r>
              <a:rPr lang="en-GB" sz="2400" dirty="0">
                <a:solidFill>
                  <a:schemeClr val="tx1"/>
                </a:solidFill>
              </a:rPr>
              <a:t>in people under age 40 is associated with an increased mortality risk. </a:t>
            </a:r>
            <a:endParaRPr lang="en-GB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Heavy alcohol use </a:t>
            </a:r>
            <a:r>
              <a:rPr lang="en-GB" sz="2400" dirty="0">
                <a:solidFill>
                  <a:schemeClr val="tx1"/>
                </a:solidFill>
              </a:rPr>
              <a:t>in people over age 60 is not associated with an increased mortality risk, if there are no comorbidities or health problems related to alcohol use.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Alcohol Workshop Key Points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0165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739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Legal notice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©2019 Swiss Re. All rights reserved. You are not permitted to create any modifications </a:t>
            </a:r>
            <a:br>
              <a:rPr lang="en-US" dirty="0"/>
            </a:br>
            <a:r>
              <a:rPr lang="en-US" dirty="0"/>
              <a:t>or derivative works of this presentation or to use it for commercial or other public purposes </a:t>
            </a:r>
            <a:br>
              <a:rPr lang="en-US" dirty="0"/>
            </a:br>
            <a:r>
              <a:rPr lang="en-US" dirty="0"/>
              <a:t>without the prior written permission of Swiss Re.</a:t>
            </a:r>
          </a:p>
          <a:p>
            <a:r>
              <a:rPr lang="en-US" dirty="0"/>
              <a:t>The information and opinions contained in the presentation are provided as at the date of </a:t>
            </a:r>
            <a:br>
              <a:rPr lang="en-US" dirty="0"/>
            </a:br>
            <a:r>
              <a:rPr lang="en-US" dirty="0"/>
              <a:t>the presentation and are subject to change without notice. Although the information used </a:t>
            </a:r>
            <a:br>
              <a:rPr lang="en-US" dirty="0"/>
            </a:br>
            <a:r>
              <a:rPr lang="en-US" dirty="0"/>
              <a:t>was taken from reliable sources, Swiss Re does not accept any responsibility for the accuracy </a:t>
            </a:r>
            <a:br>
              <a:rPr lang="en-US" dirty="0"/>
            </a:br>
            <a:r>
              <a:rPr lang="en-US" dirty="0"/>
              <a:t>or comprehensiveness of the details given. All liability for the accuracy and completeness </a:t>
            </a:r>
            <a:br>
              <a:rPr lang="en-US" dirty="0"/>
            </a:br>
            <a:r>
              <a:rPr lang="en-US" dirty="0"/>
              <a:t>thereof or for any damage or loss resulting from the use of the information contained in this </a:t>
            </a:r>
            <a:br>
              <a:rPr lang="en-US" dirty="0"/>
            </a:br>
            <a:r>
              <a:rPr lang="en-US" dirty="0"/>
              <a:t>presentation is expressly excluded. Under no circumstances shall Swiss Re or its Group </a:t>
            </a:r>
            <a:br>
              <a:rPr lang="en-US" dirty="0"/>
            </a:br>
            <a:r>
              <a:rPr lang="en-US" dirty="0"/>
              <a:t>companies be liable for any financial or consequential loss relating to this presentation.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 2019 MUD Annual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8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3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 yo m</a:t>
            </a:r>
          </a:p>
          <a:p>
            <a:r>
              <a:rPr lang="en-US" dirty="0"/>
              <a:t>2009 DWI</a:t>
            </a:r>
          </a:p>
          <a:p>
            <a:r>
              <a:rPr lang="en-US" dirty="0"/>
              <a:t>Application: drinks alcohol 2-3 days/week, 2-3 drinks per occasion</a:t>
            </a:r>
          </a:p>
          <a:p>
            <a:r>
              <a:rPr lang="en-US" dirty="0"/>
              <a:t>9/17 insurance labs-glycolysis: GGT=24, alb=5.5, chol=201 HDL=75.2, trigs=89, cotinine-negative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1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7F4D-5E5E-4342-AC30-E3A9176B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4</a:t>
            </a:r>
            <a:endParaRPr lang="en-US" sz="48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B095-433A-4284-8843-7A2CCA2A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yo m  </a:t>
            </a:r>
            <a:r>
              <a:rPr lang="en-US" dirty="0"/>
              <a:t>6’0” 185 lbs, BP=110/70</a:t>
            </a:r>
          </a:p>
          <a:p>
            <a:r>
              <a:rPr lang="en-US" dirty="0"/>
              <a:t>12/15 PAF hospitalization; f/u visits only minimal brief PAF episodes per patient</a:t>
            </a:r>
          </a:p>
          <a:p>
            <a:r>
              <a:rPr lang="en-US" dirty="0"/>
              <a:t>Alcohol and substance use history-prior to 12/15-cocaine and MJ-no details</a:t>
            </a:r>
          </a:p>
          <a:p>
            <a:r>
              <a:rPr lang="en-US" dirty="0"/>
              <a:t>12/15: 6 beers per day before PAF onset</a:t>
            </a:r>
          </a:p>
          <a:p>
            <a:r>
              <a:rPr lang="en-US" dirty="0"/>
              <a:t>2017 app: 3 beers per day</a:t>
            </a:r>
          </a:p>
          <a:p>
            <a:r>
              <a:rPr lang="en-US" dirty="0"/>
              <a:t>9/17 insurance labs: AST=24, ALT=23, </a:t>
            </a:r>
            <a:r>
              <a:rPr lang="de-DE" dirty="0"/>
              <a:t>GGT=46, Hep B and C negative, alb=4.4, </a:t>
            </a:r>
            <a:r>
              <a:rPr lang="en-US" dirty="0"/>
              <a:t>chol=179, HDL=34.7, Trigs=180, cotinine neg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9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Case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</a:t>
            </a:r>
            <a:r>
              <a:rPr lang="en-GB" b="1" dirty="0"/>
              <a:t> </a:t>
            </a:r>
            <a:r>
              <a:rPr lang="en-GB" dirty="0"/>
              <a:t>5’9” 132# BP= 115/78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/>
              <a:t>4/19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insurance labs: </a:t>
            </a:r>
            <a:r>
              <a:rPr lang="en-GB" dirty="0" err="1"/>
              <a:t>wnl</a:t>
            </a:r>
            <a:r>
              <a:rPr lang="en-GB" dirty="0"/>
              <a:t>, except BUN=5, AST=47, GGT=124, CDT-</a:t>
            </a:r>
            <a:r>
              <a:rPr lang="en-GB" dirty="0" err="1"/>
              <a:t>pos</a:t>
            </a:r>
            <a:r>
              <a:rPr lang="en-GB" dirty="0"/>
              <a:t>, </a:t>
            </a:r>
            <a:r>
              <a:rPr lang="en-GB" dirty="0" err="1"/>
              <a:t>chol</a:t>
            </a:r>
            <a:r>
              <a:rPr lang="en-GB" dirty="0"/>
              <a:t>=276, HDL=179, cot &gt;1.00</a:t>
            </a:r>
          </a:p>
          <a:p>
            <a:r>
              <a:rPr lang="en-GB" dirty="0"/>
              <a:t>MVR: no DWI</a:t>
            </a:r>
          </a:p>
          <a:p>
            <a:r>
              <a:rPr lang="en-GB" dirty="0"/>
              <a:t>Admits to 3-5 beers per week, 10-15 beers per month and no alcohol issues ever</a:t>
            </a:r>
          </a:p>
          <a:p>
            <a:r>
              <a:rPr lang="en-GB" dirty="0"/>
              <a:t>Last AP visit 2015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Coats | Swiss Re |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ED8D-A14D-4E89-9BA3-C35155AC618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6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8214" y="1628776"/>
            <a:ext cx="7991475" cy="4619625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disorder </a:t>
            </a:r>
            <a:r>
              <a:rPr lang="en-US" sz="2400" dirty="0"/>
              <a:t>is number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400" dirty="0"/>
              <a:t> on the global burden of disease list of substance use disorders.  Of the two million total disability adjusted life-years lost to substance use disorders, not including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tobacco</a:t>
            </a:r>
            <a:r>
              <a:rPr lang="en-US" sz="2400" dirty="0"/>
              <a:t>, the rank of the individual substance use disorders were</a:t>
            </a:r>
            <a:r>
              <a:rPr lang="en-US" dirty="0"/>
              <a:t>:                                                                               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47%</a:t>
            </a:r>
            <a:r>
              <a:rPr lang="en-US" sz="2400" dirty="0"/>
              <a:t>                                                                                      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Opioids</a:t>
            </a:r>
            <a:r>
              <a:rPr lang="en-US" sz="2400" dirty="0"/>
              <a:t> –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24.3%</a:t>
            </a:r>
            <a:r>
              <a:rPr lang="en-US" sz="2400" dirty="0"/>
              <a:t>                                                                                        Amphetamines – 7.0%                                                                          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Cannabis</a:t>
            </a:r>
            <a:r>
              <a:rPr lang="en-US" sz="2400" dirty="0"/>
              <a:t> –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5.5%</a:t>
            </a:r>
            <a:r>
              <a:rPr lang="en-US" sz="2400" dirty="0"/>
              <a:t>                                                                                         Cocaine – 2.9%                                                                                                             Other illicit drugs – 13.4%</a:t>
            </a:r>
          </a:p>
          <a:p>
            <a:r>
              <a:rPr lang="en-US" sz="1400" dirty="0"/>
              <a:t>Degenhardt L, et al. The Global Epidemiology and Contribution of Cannabis Use and Dependence to the Global Burden of Disease: Results from the GBD 2010 Study. PLoS One 2013; 8:e76635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Use Disorder-Global View</a:t>
            </a:r>
            <a:endParaRPr lang="en-GB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72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285" y="1628776"/>
            <a:ext cx="10655300" cy="4727574"/>
          </a:xfrm>
        </p:spPr>
        <p:txBody>
          <a:bodyPr/>
          <a:lstStyle/>
          <a:p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</a:t>
            </a:r>
            <a:r>
              <a:rPr lang="en-GB" sz="2400" dirty="0"/>
              <a:t> in the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Comorbidity Survey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GB" sz="2400" dirty="0"/>
              <a:t>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2.5</a:t>
            </a:r>
            <a:r>
              <a:rPr lang="en-GB" sz="2400" dirty="0"/>
              <a:t> times more prevalent in </a:t>
            </a:r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GB" sz="2400" dirty="0"/>
              <a:t> than in </a:t>
            </a:r>
            <a:r>
              <a:rPr lang="en-GB" sz="24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en-GB" sz="2400" dirty="0"/>
              <a:t>. During the past year, alcohol abuse/dependence rates were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10-12%</a:t>
            </a:r>
            <a:r>
              <a:rPr lang="en-GB" sz="2400" dirty="0"/>
              <a:t> for </a:t>
            </a:r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GB" sz="2400" dirty="0"/>
              <a:t> and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4-5%</a:t>
            </a:r>
            <a:r>
              <a:rPr lang="en-GB" sz="2400" dirty="0"/>
              <a:t> for </a:t>
            </a:r>
            <a:r>
              <a:rPr lang="en-GB" sz="24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en-GB" sz="2400" dirty="0"/>
              <a:t>, or about 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7-8%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/>
              <a:t>of the population. </a:t>
            </a:r>
          </a:p>
          <a:p>
            <a:r>
              <a:rPr lang="en-GB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National Longitudinal Alcohol Epidemiologic Study</a:t>
            </a:r>
            <a:r>
              <a:rPr lang="en-GB" sz="2400" dirty="0"/>
              <a:t>: 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Alcoholism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400" dirty="0"/>
              <a:t>is present in </a:t>
            </a:r>
            <a:r>
              <a:rPr lang="en-GB" sz="2400" b="1" dirty="0">
                <a:solidFill>
                  <a:srgbClr val="C00000"/>
                </a:solidFill>
              </a:rPr>
              <a:t>1</a:t>
            </a:r>
            <a:r>
              <a:rPr lang="en-GB" sz="2400" dirty="0"/>
              <a:t> in </a:t>
            </a:r>
            <a:r>
              <a:rPr lang="en-GB" sz="2400" b="1" dirty="0">
                <a:solidFill>
                  <a:srgbClr val="C00000"/>
                </a:solidFill>
              </a:rPr>
              <a:t>5</a:t>
            </a:r>
            <a:r>
              <a:rPr lang="en-GB" sz="2400" dirty="0"/>
              <a:t> (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r>
              <a:rPr lang="en-GB" sz="2400" dirty="0"/>
              <a:t>) of adult hospital inpatients. </a:t>
            </a:r>
            <a:r>
              <a:rPr lang="en-GB" sz="2400" b="1" dirty="0">
                <a:solidFill>
                  <a:srgbClr val="C00000"/>
                </a:solidFill>
              </a:rPr>
              <a:t>1</a:t>
            </a:r>
            <a:r>
              <a:rPr lang="en-GB" sz="2400" dirty="0"/>
              <a:t> in </a:t>
            </a:r>
            <a:r>
              <a:rPr lang="en-GB" sz="2400" b="1" dirty="0">
                <a:solidFill>
                  <a:srgbClr val="C00000"/>
                </a:solidFill>
              </a:rPr>
              <a:t>6</a:t>
            </a:r>
            <a:r>
              <a:rPr lang="en-GB" sz="2400" dirty="0"/>
              <a:t> (~</a:t>
            </a:r>
            <a:r>
              <a:rPr lang="en-GB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17%</a:t>
            </a:r>
            <a:r>
              <a:rPr lang="en-GB" sz="2400" dirty="0"/>
              <a:t>) patients in community-based primary care practices had problem drinking. </a:t>
            </a:r>
          </a:p>
          <a:p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Excessive alcohol consumption </a:t>
            </a:r>
            <a:r>
              <a:rPr lang="en-US" sz="2400" dirty="0"/>
              <a:t>is the third leading preventable cause of death in the United States. More than </a:t>
            </a:r>
            <a:r>
              <a:rPr lang="en-US" sz="2400" b="1" dirty="0"/>
              <a:t>85,000 deaths </a:t>
            </a:r>
            <a:r>
              <a:rPr lang="en-US" sz="2400" dirty="0"/>
              <a:t>a year in the United States are directly attributed to alcohol use, including medical illness, traffic fatalities, drowning, and suicide.</a:t>
            </a:r>
          </a:p>
          <a:p>
            <a:pPr marL="0" indent="0">
              <a:buNone/>
            </a:pPr>
            <a:r>
              <a:rPr lang="en-US" sz="1400" dirty="0"/>
              <a:t>     Stahre M </a:t>
            </a:r>
            <a:r>
              <a:rPr lang="en-US" sz="1400" i="1" dirty="0"/>
              <a:t>Prev Chronic Dis</a:t>
            </a:r>
            <a:r>
              <a:rPr lang="en-US" sz="1400" dirty="0"/>
              <a:t>. 2014;11:E109</a:t>
            </a:r>
            <a:endParaRPr lang="en-GB" sz="1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Alcohol-US Epidemiology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438177"/>
            <a:ext cx="1066800" cy="25123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Robert Coates | Swiss Re |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2043-7E31-4A53-BD33-72A88E68217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0073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ckgroun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ckgroun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ckground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ckgroun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ckground"/>
  <p:tag name="LOGOCOLORTAG" val="L"/>
  <p:tag name="FOOTERCOLORTAG" val="W"/>
  <p:tag name="SLIDENUMBERCOLORTAG" val="L"/>
  <p:tag name="TITLECOLORTAG" val="W"/>
  <p:tag name="PRESENTATIONSTYLE" val="0"/>
  <p:tag name="COLORPAIR" val="0"/>
  <p:tag name="NAME" val="023_Molecule"/>
  <p:tag name="CATEGORY" val="02 - Health &amp; Medicin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jhTu1h0ThKHlvq9TD8Tj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wissRe">
  <a:themeElements>
    <a:clrScheme name="SR - SunsetChilli">
      <a:dk1>
        <a:srgbClr val="283E36"/>
      </a:dk1>
      <a:lt1>
        <a:sysClr val="window" lastClr="FFFFFF"/>
      </a:lt1>
      <a:dk2>
        <a:srgbClr val="E00034"/>
      </a:dk2>
      <a:lt2>
        <a:srgbClr val="F87A30"/>
      </a:lt2>
      <a:accent1>
        <a:srgbClr val="627D77"/>
      </a:accent1>
      <a:accent2>
        <a:srgbClr val="A1B1AD"/>
      </a:accent2>
      <a:accent3>
        <a:srgbClr val="E00034"/>
      </a:accent3>
      <a:accent4>
        <a:srgbClr val="EC6685"/>
      </a:accent4>
      <a:accent5>
        <a:srgbClr val="FFA02F"/>
      </a:accent5>
      <a:accent6>
        <a:srgbClr val="FFC682"/>
      </a:accent6>
      <a:hlink>
        <a:srgbClr val="0000FF"/>
      </a:hlink>
      <a:folHlink>
        <a:srgbClr val="800080"/>
      </a:folHlink>
    </a:clrScheme>
    <a:fontScheme name="Swiss Re">
      <a:majorFont>
        <a:latin typeface="SwissReSans Light"/>
        <a:ea typeface=""/>
        <a:cs typeface=""/>
      </a:majorFont>
      <a:minorFont>
        <a:latin typeface="SwissRe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 dirty="0" err="1" smtClean="0">
            <a:latin typeface="SwissReSans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latin typeface="SwissReSans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issRe_169.potx" id="{E2868796-B6B7-4456-B50B-68487EE1F8B0}" vid="{12D83CE0-67E2-445E-8BA9-02C228FF6D2A}"/>
    </a:ext>
  </a:extLst>
</a:theme>
</file>

<file path=ppt/theme/theme3.xml><?xml version="1.0" encoding="utf-8"?>
<a:theme xmlns:a="http://schemas.openxmlformats.org/drawingml/2006/main" name="1_SwissRe">
  <a:themeElements>
    <a:clrScheme name="SR - SunsetChilli">
      <a:dk1>
        <a:srgbClr val="283E36"/>
      </a:dk1>
      <a:lt1>
        <a:sysClr val="window" lastClr="FFFFFF"/>
      </a:lt1>
      <a:dk2>
        <a:srgbClr val="E00034"/>
      </a:dk2>
      <a:lt2>
        <a:srgbClr val="F87A30"/>
      </a:lt2>
      <a:accent1>
        <a:srgbClr val="627D77"/>
      </a:accent1>
      <a:accent2>
        <a:srgbClr val="A1B1AD"/>
      </a:accent2>
      <a:accent3>
        <a:srgbClr val="E00034"/>
      </a:accent3>
      <a:accent4>
        <a:srgbClr val="EC6685"/>
      </a:accent4>
      <a:accent5>
        <a:srgbClr val="FFA02F"/>
      </a:accent5>
      <a:accent6>
        <a:srgbClr val="FFC682"/>
      </a:accent6>
      <a:hlink>
        <a:srgbClr val="0000FF"/>
      </a:hlink>
      <a:folHlink>
        <a:srgbClr val="800080"/>
      </a:folHlink>
    </a:clrScheme>
    <a:fontScheme name="Swiss Re">
      <a:majorFont>
        <a:latin typeface="SwissReSans Light"/>
        <a:ea typeface=""/>
        <a:cs typeface=""/>
      </a:majorFont>
      <a:minorFont>
        <a:latin typeface="SwissRe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 dirty="0" err="1" smtClean="0">
            <a:latin typeface="SwissReSans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latin typeface="SwissReSans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issRe_169.potx" id="{E2868796-B6B7-4456-B50B-68487EE1F8B0}" vid="{12D83CE0-67E2-445E-8BA9-02C228FF6D2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R - BlueSkyCrepuscule">
    <a:dk1>
      <a:srgbClr val="283E36"/>
    </a:dk1>
    <a:lt1>
      <a:sysClr val="window" lastClr="FFFFFF"/>
    </a:lt1>
    <a:dk2>
      <a:srgbClr val="0F4DBC"/>
    </a:dk2>
    <a:lt2>
      <a:srgbClr val="0493D9"/>
    </a:lt2>
    <a:accent1>
      <a:srgbClr val="627D77"/>
    </a:accent1>
    <a:accent2>
      <a:srgbClr val="A1B1AD"/>
    </a:accent2>
    <a:accent3>
      <a:srgbClr val="0F4DBC"/>
    </a:accent3>
    <a:accent4>
      <a:srgbClr val="6F94D7"/>
    </a:accent4>
    <a:accent5>
      <a:srgbClr val="00A9E0"/>
    </a:accent5>
    <a:accent6>
      <a:srgbClr val="66CBEC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SR - BlueSkyCrepuscule">
    <a:dk1>
      <a:srgbClr val="283E36"/>
    </a:dk1>
    <a:lt1>
      <a:sysClr val="window" lastClr="FFFFFF"/>
    </a:lt1>
    <a:dk2>
      <a:srgbClr val="0F4DBC"/>
    </a:dk2>
    <a:lt2>
      <a:srgbClr val="0493D9"/>
    </a:lt2>
    <a:accent1>
      <a:srgbClr val="627D77"/>
    </a:accent1>
    <a:accent2>
      <a:srgbClr val="A1B1AD"/>
    </a:accent2>
    <a:accent3>
      <a:srgbClr val="0F4DBC"/>
    </a:accent3>
    <a:accent4>
      <a:srgbClr val="6F94D7"/>
    </a:accent4>
    <a:accent5>
      <a:srgbClr val="00A9E0"/>
    </a:accent5>
    <a:accent6>
      <a:srgbClr val="66CBEC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SR - BlueSkyCrepuscule">
    <a:dk1>
      <a:srgbClr val="283E36"/>
    </a:dk1>
    <a:lt1>
      <a:sysClr val="window" lastClr="FFFFFF"/>
    </a:lt1>
    <a:dk2>
      <a:srgbClr val="0F4DBC"/>
    </a:dk2>
    <a:lt2>
      <a:srgbClr val="0493D9"/>
    </a:lt2>
    <a:accent1>
      <a:srgbClr val="627D77"/>
    </a:accent1>
    <a:accent2>
      <a:srgbClr val="A1B1AD"/>
    </a:accent2>
    <a:accent3>
      <a:srgbClr val="0F4DBC"/>
    </a:accent3>
    <a:accent4>
      <a:srgbClr val="6F94D7"/>
    </a:accent4>
    <a:accent5>
      <a:srgbClr val="00A9E0"/>
    </a:accent5>
    <a:accent6>
      <a:srgbClr val="66CBEC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SR - SunsetChilli">
    <a:dk1>
      <a:srgbClr val="283E36"/>
    </a:dk1>
    <a:lt1>
      <a:sysClr val="window" lastClr="FFFFFF"/>
    </a:lt1>
    <a:dk2>
      <a:srgbClr val="E00034"/>
    </a:dk2>
    <a:lt2>
      <a:srgbClr val="F87A30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14727</TotalTime>
  <Words>4564</Words>
  <Application>Microsoft Office PowerPoint</Application>
  <PresentationFormat>Widescreen</PresentationFormat>
  <Paragraphs>500</Paragraphs>
  <Slides>46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Arial</vt:lpstr>
      <vt:lpstr>Calibri</vt:lpstr>
      <vt:lpstr>Calibri Light</vt:lpstr>
      <vt:lpstr>SwissReSans</vt:lpstr>
      <vt:lpstr>SwissReSans Light</vt:lpstr>
      <vt:lpstr>Times New Roman</vt:lpstr>
      <vt:lpstr>Verdana</vt:lpstr>
      <vt:lpstr>Wingdings</vt:lpstr>
      <vt:lpstr>Office Theme</vt:lpstr>
      <vt:lpstr>SwissRe</vt:lpstr>
      <vt:lpstr>1_SwissRe</vt:lpstr>
      <vt:lpstr>think-cell Slide</vt:lpstr>
      <vt:lpstr>Chart</vt:lpstr>
      <vt:lpstr>Alcohol Use and Misuse</vt:lpstr>
      <vt:lpstr>Agenda</vt:lpstr>
      <vt:lpstr>Alcohol Case 1</vt:lpstr>
      <vt:lpstr>Alcohol Case 2</vt:lpstr>
      <vt:lpstr>Alcohol Case 3</vt:lpstr>
      <vt:lpstr>Alcohol Case 4</vt:lpstr>
      <vt:lpstr>Alcohol Case 5</vt:lpstr>
      <vt:lpstr>Alcohol Use Disorder-Global View</vt:lpstr>
      <vt:lpstr>Alcohol-US Epidemiology</vt:lpstr>
      <vt:lpstr>Alcoholism Etiology</vt:lpstr>
      <vt:lpstr>Alcohol Use Definition Problems</vt:lpstr>
      <vt:lpstr>Alcohol Use Disorder DSM-5</vt:lpstr>
      <vt:lpstr>Alcohol Abuse DSM-5</vt:lpstr>
      <vt:lpstr>Alcohol  Screening AUDIT</vt:lpstr>
      <vt:lpstr>Alcohol Screening-Audit-C</vt:lpstr>
      <vt:lpstr>Alcohol Screening-CAGE Questionnaire</vt:lpstr>
      <vt:lpstr>Alcohol Tidbits</vt:lpstr>
      <vt:lpstr>Alcohol Mortality Concerns</vt:lpstr>
      <vt:lpstr>Alcohol Mortality Concerns</vt:lpstr>
      <vt:lpstr>Alcohol Mortality Concerns</vt:lpstr>
      <vt:lpstr>Alcohol Case 1</vt:lpstr>
      <vt:lpstr>Carbohydrate Deficient Transferrin (CDT)</vt:lpstr>
      <vt:lpstr>Carbohydrate Deficient Transferrin (CDT)</vt:lpstr>
      <vt:lpstr>Carbohydrate Deficient Transferrin (CDT)</vt:lpstr>
      <vt:lpstr>Carbohydrate Deficient Transferrin (CDT)</vt:lpstr>
      <vt:lpstr>Carbohydrate Deficient Transferrin (CDT)   CDT AND SERUM ALCOHOL: WHAT IS THE RISK? VF Dolan, et al: ON THE RISK vol.27 n.1 (2011)</vt:lpstr>
      <vt:lpstr>Sensitivity and Specificity of Alcohol Biomarkers*  </vt:lpstr>
      <vt:lpstr>Alcohol Mortality Risk in Males</vt:lpstr>
      <vt:lpstr>Alcohol Mortality Risk in Females</vt:lpstr>
      <vt:lpstr>Relative Risk of Death According to Alcohol Use in Drinks per Day Compared to Lifelong Abstainers        Klatsky et al.  Ann Intern Med, 1992     </vt:lpstr>
      <vt:lpstr>Alcohol Case 2</vt:lpstr>
      <vt:lpstr>Alcohol Volume Definitions</vt:lpstr>
      <vt:lpstr>Alcohol Consumption Risk Thresholds</vt:lpstr>
      <vt:lpstr>Alcohol Case 3</vt:lpstr>
      <vt:lpstr>Alcohol and DWI/DUI</vt:lpstr>
      <vt:lpstr>Alcohol and DWI/DUI</vt:lpstr>
      <vt:lpstr>Alcohol Case 4</vt:lpstr>
      <vt:lpstr>Effects of Alcohol on the Body</vt:lpstr>
      <vt:lpstr>PowerPoint Presentation</vt:lpstr>
      <vt:lpstr>Alcohol Case 5</vt:lpstr>
      <vt:lpstr>CDC Binge Drinking Facts</vt:lpstr>
      <vt:lpstr>Underwriting Alcohol Use</vt:lpstr>
      <vt:lpstr>Rating Alcohol Use</vt:lpstr>
      <vt:lpstr>Alcohol Workshop Key Points</vt:lpstr>
      <vt:lpstr>PowerPoint Presentation</vt:lpstr>
      <vt:lpstr>Legal notice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and Substance Misuse Workshop</dc:title>
  <dc:creator>Macdonnell, Sheila</dc:creator>
  <cp:lastModifiedBy>Melissa McDevitt</cp:lastModifiedBy>
  <cp:revision>310</cp:revision>
  <dcterms:created xsi:type="dcterms:W3CDTF">2018-07-16T00:17:20Z</dcterms:created>
  <dcterms:modified xsi:type="dcterms:W3CDTF">2019-05-14T19:44:39Z</dcterms:modified>
</cp:coreProperties>
</file>