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2" r:id="rId6"/>
    <p:sldId id="259" r:id="rId7"/>
    <p:sldId id="260" r:id="rId8"/>
    <p:sldId id="261" r:id="rId9"/>
    <p:sldId id="258" r:id="rId10"/>
    <p:sldId id="263" r:id="rId11"/>
    <p:sldId id="265" r:id="rId12"/>
    <p:sldId id="267" r:id="rId13"/>
    <p:sldId id="264" r:id="rId14"/>
    <p:sldId id="266" r:id="rId15"/>
    <p:sldId id="268"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86" d="100"/>
          <a:sy n="86" d="100"/>
        </p:scale>
        <p:origin x="114" y="16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llantine,  Lauren" userId="8452790a-f12b-49f9-9dfb-1a5f651292f6" providerId="ADAL" clId="{2F418812-3C77-455B-931A-B7AE1C89485E}"/>
    <pc:docChg chg="custSel modSld">
      <pc:chgData name="Ballantine,  Lauren" userId="8452790a-f12b-49f9-9dfb-1a5f651292f6" providerId="ADAL" clId="{2F418812-3C77-455B-931A-B7AE1C89485E}" dt="2020-09-24T10:33:05.102" v="1" actId="27636"/>
      <pc:docMkLst>
        <pc:docMk/>
      </pc:docMkLst>
      <pc:sldChg chg="modSp mod">
        <pc:chgData name="Ballantine,  Lauren" userId="8452790a-f12b-49f9-9dfb-1a5f651292f6" providerId="ADAL" clId="{2F418812-3C77-455B-931A-B7AE1C89485E}" dt="2020-09-24T10:33:05.071" v="0" actId="27636"/>
        <pc:sldMkLst>
          <pc:docMk/>
          <pc:sldMk cId="1657878970" sldId="256"/>
        </pc:sldMkLst>
        <pc:spChg chg="mod">
          <ac:chgData name="Ballantine,  Lauren" userId="8452790a-f12b-49f9-9dfb-1a5f651292f6" providerId="ADAL" clId="{2F418812-3C77-455B-931A-B7AE1C89485E}" dt="2020-09-24T10:33:05.071" v="0" actId="27636"/>
          <ac:spMkLst>
            <pc:docMk/>
            <pc:sldMk cId="1657878970" sldId="256"/>
            <ac:spMk id="3" creationId="{F615BADD-3D8E-4FF7-A22E-68926D109210}"/>
          </ac:spMkLst>
        </pc:spChg>
      </pc:sldChg>
      <pc:sldChg chg="modSp mod">
        <pc:chgData name="Ballantine,  Lauren" userId="8452790a-f12b-49f9-9dfb-1a5f651292f6" providerId="ADAL" clId="{2F418812-3C77-455B-931A-B7AE1C89485E}" dt="2020-09-24T10:33:05.102" v="1" actId="27636"/>
        <pc:sldMkLst>
          <pc:docMk/>
          <pc:sldMk cId="3324531585" sldId="263"/>
        </pc:sldMkLst>
        <pc:spChg chg="mod">
          <ac:chgData name="Ballantine,  Lauren" userId="8452790a-f12b-49f9-9dfb-1a5f651292f6" providerId="ADAL" clId="{2F418812-3C77-455B-931A-B7AE1C89485E}" dt="2020-09-24T10:33:05.102" v="1" actId="27636"/>
          <ac:spMkLst>
            <pc:docMk/>
            <pc:sldMk cId="3324531585" sldId="263"/>
            <ac:spMk id="2" creationId="{075454CB-E955-4770-A0FF-03FFA0B8CE6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 century of Estate taxes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Sheet2!$D$2</c:f>
              <c:strCache>
                <c:ptCount val="1"/>
                <c:pt idx="0">
                  <c:v>Top Tax Rate (%)</c:v>
                </c:pt>
              </c:strCache>
            </c:strRef>
          </c:tx>
          <c:spPr>
            <a:ln w="28575" cap="rnd">
              <a:solidFill>
                <a:schemeClr val="accent1"/>
              </a:solidFill>
              <a:round/>
            </a:ln>
            <a:effectLst/>
          </c:spPr>
          <c:marker>
            <c:symbol val="none"/>
          </c:marker>
          <c:cat>
            <c:numRef>
              <c:f>Sheet2!$C$3:$C$34</c:f>
              <c:numCache>
                <c:formatCode>General</c:formatCode>
                <c:ptCount val="32"/>
                <c:pt idx="0">
                  <c:v>1916</c:v>
                </c:pt>
                <c:pt idx="1">
                  <c:v>1917</c:v>
                </c:pt>
                <c:pt idx="2">
                  <c:v>1924</c:v>
                </c:pt>
                <c:pt idx="3">
                  <c:v>1926</c:v>
                </c:pt>
                <c:pt idx="4">
                  <c:v>1935</c:v>
                </c:pt>
                <c:pt idx="5">
                  <c:v>1940</c:v>
                </c:pt>
                <c:pt idx="6">
                  <c:v>1945</c:v>
                </c:pt>
                <c:pt idx="7">
                  <c:v>1950</c:v>
                </c:pt>
                <c:pt idx="8">
                  <c:v>1961</c:v>
                </c:pt>
                <c:pt idx="9">
                  <c:v>1970</c:v>
                </c:pt>
                <c:pt idx="10">
                  <c:v>1977</c:v>
                </c:pt>
                <c:pt idx="11">
                  <c:v>1982</c:v>
                </c:pt>
                <c:pt idx="12">
                  <c:v>1984</c:v>
                </c:pt>
                <c:pt idx="13">
                  <c:v>1986</c:v>
                </c:pt>
                <c:pt idx="14">
                  <c:v>1988</c:v>
                </c:pt>
                <c:pt idx="15">
                  <c:v>1990</c:v>
                </c:pt>
                <c:pt idx="16">
                  <c:v>1992</c:v>
                </c:pt>
                <c:pt idx="17">
                  <c:v>1994</c:v>
                </c:pt>
                <c:pt idx="18">
                  <c:v>1996</c:v>
                </c:pt>
                <c:pt idx="19">
                  <c:v>1998</c:v>
                </c:pt>
                <c:pt idx="20">
                  <c:v>2000</c:v>
                </c:pt>
                <c:pt idx="21">
                  <c:v>2002</c:v>
                </c:pt>
                <c:pt idx="22">
                  <c:v>2004</c:v>
                </c:pt>
                <c:pt idx="23">
                  <c:v>2006</c:v>
                </c:pt>
                <c:pt idx="24">
                  <c:v>2008</c:v>
                </c:pt>
                <c:pt idx="25">
                  <c:v>2010</c:v>
                </c:pt>
                <c:pt idx="26">
                  <c:v>2013</c:v>
                </c:pt>
                <c:pt idx="27">
                  <c:v>2017</c:v>
                </c:pt>
                <c:pt idx="28">
                  <c:v>2018</c:v>
                </c:pt>
                <c:pt idx="29">
                  <c:v>2019</c:v>
                </c:pt>
                <c:pt idx="30">
                  <c:v>2020</c:v>
                </c:pt>
                <c:pt idx="31">
                  <c:v>2026</c:v>
                </c:pt>
              </c:numCache>
            </c:numRef>
          </c:cat>
          <c:val>
            <c:numRef>
              <c:f>Sheet2!$D$3:$D$34</c:f>
              <c:numCache>
                <c:formatCode>General</c:formatCode>
                <c:ptCount val="32"/>
                <c:pt idx="0">
                  <c:v>10</c:v>
                </c:pt>
                <c:pt idx="1">
                  <c:v>25</c:v>
                </c:pt>
                <c:pt idx="2">
                  <c:v>40</c:v>
                </c:pt>
                <c:pt idx="3">
                  <c:v>20</c:v>
                </c:pt>
                <c:pt idx="4">
                  <c:v>70</c:v>
                </c:pt>
                <c:pt idx="5">
                  <c:v>70</c:v>
                </c:pt>
                <c:pt idx="6">
                  <c:v>77</c:v>
                </c:pt>
                <c:pt idx="7">
                  <c:v>77</c:v>
                </c:pt>
                <c:pt idx="8">
                  <c:v>77</c:v>
                </c:pt>
                <c:pt idx="9">
                  <c:v>77</c:v>
                </c:pt>
                <c:pt idx="10">
                  <c:v>70</c:v>
                </c:pt>
                <c:pt idx="11">
                  <c:v>65</c:v>
                </c:pt>
                <c:pt idx="12">
                  <c:v>55</c:v>
                </c:pt>
                <c:pt idx="13">
                  <c:v>55</c:v>
                </c:pt>
                <c:pt idx="14">
                  <c:v>55</c:v>
                </c:pt>
                <c:pt idx="15">
                  <c:v>55</c:v>
                </c:pt>
                <c:pt idx="16">
                  <c:v>55</c:v>
                </c:pt>
                <c:pt idx="17">
                  <c:v>55</c:v>
                </c:pt>
                <c:pt idx="18">
                  <c:v>55</c:v>
                </c:pt>
                <c:pt idx="19">
                  <c:v>55</c:v>
                </c:pt>
                <c:pt idx="20">
                  <c:v>55</c:v>
                </c:pt>
                <c:pt idx="21">
                  <c:v>50</c:v>
                </c:pt>
                <c:pt idx="22">
                  <c:v>48</c:v>
                </c:pt>
                <c:pt idx="23">
                  <c:v>46</c:v>
                </c:pt>
                <c:pt idx="24">
                  <c:v>45</c:v>
                </c:pt>
                <c:pt idx="25">
                  <c:v>0</c:v>
                </c:pt>
                <c:pt idx="26">
                  <c:v>40</c:v>
                </c:pt>
                <c:pt idx="27">
                  <c:v>40</c:v>
                </c:pt>
                <c:pt idx="28">
                  <c:v>40</c:v>
                </c:pt>
                <c:pt idx="29">
                  <c:v>40</c:v>
                </c:pt>
                <c:pt idx="30">
                  <c:v>40</c:v>
                </c:pt>
                <c:pt idx="31">
                  <c:v>40</c:v>
                </c:pt>
              </c:numCache>
            </c:numRef>
          </c:val>
          <c:smooth val="0"/>
          <c:extLst>
            <c:ext xmlns:c16="http://schemas.microsoft.com/office/drawing/2014/chart" uri="{C3380CC4-5D6E-409C-BE32-E72D297353CC}">
              <c16:uniqueId val="{00000000-4FB7-43BD-A69A-7904B20054D9}"/>
            </c:ext>
          </c:extLst>
        </c:ser>
        <c:ser>
          <c:idx val="1"/>
          <c:order val="1"/>
          <c:tx>
            <c:strRef>
              <c:f>Sheet2!$E$2</c:f>
              <c:strCache>
                <c:ptCount val="1"/>
                <c:pt idx="0">
                  <c:v>Percent of estates subject to tax </c:v>
                </c:pt>
              </c:strCache>
            </c:strRef>
          </c:tx>
          <c:spPr>
            <a:ln w="28575" cap="rnd">
              <a:solidFill>
                <a:schemeClr val="accent2"/>
              </a:solidFill>
              <a:round/>
            </a:ln>
            <a:effectLst/>
          </c:spPr>
          <c:marker>
            <c:symbol val="none"/>
          </c:marker>
          <c:cat>
            <c:numRef>
              <c:f>Sheet2!$C$3:$C$34</c:f>
              <c:numCache>
                <c:formatCode>General</c:formatCode>
                <c:ptCount val="32"/>
                <c:pt idx="0">
                  <c:v>1916</c:v>
                </c:pt>
                <c:pt idx="1">
                  <c:v>1917</c:v>
                </c:pt>
                <c:pt idx="2">
                  <c:v>1924</c:v>
                </c:pt>
                <c:pt idx="3">
                  <c:v>1926</c:v>
                </c:pt>
                <c:pt idx="4">
                  <c:v>1935</c:v>
                </c:pt>
                <c:pt idx="5">
                  <c:v>1940</c:v>
                </c:pt>
                <c:pt idx="6">
                  <c:v>1945</c:v>
                </c:pt>
                <c:pt idx="7">
                  <c:v>1950</c:v>
                </c:pt>
                <c:pt idx="8">
                  <c:v>1961</c:v>
                </c:pt>
                <c:pt idx="9">
                  <c:v>1970</c:v>
                </c:pt>
                <c:pt idx="10">
                  <c:v>1977</c:v>
                </c:pt>
                <c:pt idx="11">
                  <c:v>1982</c:v>
                </c:pt>
                <c:pt idx="12">
                  <c:v>1984</c:v>
                </c:pt>
                <c:pt idx="13">
                  <c:v>1986</c:v>
                </c:pt>
                <c:pt idx="14">
                  <c:v>1988</c:v>
                </c:pt>
                <c:pt idx="15">
                  <c:v>1990</c:v>
                </c:pt>
                <c:pt idx="16">
                  <c:v>1992</c:v>
                </c:pt>
                <c:pt idx="17">
                  <c:v>1994</c:v>
                </c:pt>
                <c:pt idx="18">
                  <c:v>1996</c:v>
                </c:pt>
                <c:pt idx="19">
                  <c:v>1998</c:v>
                </c:pt>
                <c:pt idx="20">
                  <c:v>2000</c:v>
                </c:pt>
                <c:pt idx="21">
                  <c:v>2002</c:v>
                </c:pt>
                <c:pt idx="22">
                  <c:v>2004</c:v>
                </c:pt>
                <c:pt idx="23">
                  <c:v>2006</c:v>
                </c:pt>
                <c:pt idx="24">
                  <c:v>2008</c:v>
                </c:pt>
                <c:pt idx="25">
                  <c:v>2010</c:v>
                </c:pt>
                <c:pt idx="26">
                  <c:v>2013</c:v>
                </c:pt>
                <c:pt idx="27">
                  <c:v>2017</c:v>
                </c:pt>
                <c:pt idx="28">
                  <c:v>2018</c:v>
                </c:pt>
                <c:pt idx="29">
                  <c:v>2019</c:v>
                </c:pt>
                <c:pt idx="30">
                  <c:v>2020</c:v>
                </c:pt>
                <c:pt idx="31">
                  <c:v>2026</c:v>
                </c:pt>
              </c:numCache>
            </c:numRef>
          </c:cat>
          <c:val>
            <c:numRef>
              <c:f>Sheet2!$E$3:$E$34</c:f>
              <c:numCache>
                <c:formatCode>General</c:formatCode>
                <c:ptCount val="32"/>
                <c:pt idx="0">
                  <c:v>0</c:v>
                </c:pt>
                <c:pt idx="1">
                  <c:v>0</c:v>
                </c:pt>
                <c:pt idx="2">
                  <c:v>0</c:v>
                </c:pt>
                <c:pt idx="3">
                  <c:v>0</c:v>
                </c:pt>
                <c:pt idx="4">
                  <c:v>0.7</c:v>
                </c:pt>
                <c:pt idx="5">
                  <c:v>1</c:v>
                </c:pt>
                <c:pt idx="6">
                  <c:v>1.1000000000000001</c:v>
                </c:pt>
                <c:pt idx="7">
                  <c:v>1.3</c:v>
                </c:pt>
                <c:pt idx="8">
                  <c:v>2.9</c:v>
                </c:pt>
                <c:pt idx="9">
                  <c:v>5.2</c:v>
                </c:pt>
                <c:pt idx="10">
                  <c:v>7.7</c:v>
                </c:pt>
                <c:pt idx="11">
                  <c:v>2.2000000000000002</c:v>
                </c:pt>
                <c:pt idx="12">
                  <c:v>1.6</c:v>
                </c:pt>
                <c:pt idx="13">
                  <c:v>1.1000000000000001</c:v>
                </c:pt>
                <c:pt idx="14">
                  <c:v>0.9</c:v>
                </c:pt>
                <c:pt idx="15">
                  <c:v>1.1000000000000001</c:v>
                </c:pt>
                <c:pt idx="16">
                  <c:v>1.3</c:v>
                </c:pt>
                <c:pt idx="17">
                  <c:v>1.4</c:v>
                </c:pt>
                <c:pt idx="18">
                  <c:v>1.6</c:v>
                </c:pt>
                <c:pt idx="19">
                  <c:v>2</c:v>
                </c:pt>
                <c:pt idx="20">
                  <c:v>2.2000000000000002</c:v>
                </c:pt>
                <c:pt idx="21">
                  <c:v>1.8</c:v>
                </c:pt>
                <c:pt idx="22">
                  <c:v>1.3</c:v>
                </c:pt>
                <c:pt idx="23">
                  <c:v>0.9</c:v>
                </c:pt>
                <c:pt idx="24">
                  <c:v>0.7</c:v>
                </c:pt>
                <c:pt idx="25">
                  <c:v>0</c:v>
                </c:pt>
                <c:pt idx="26">
                  <c:v>0.2</c:v>
                </c:pt>
                <c:pt idx="27">
                  <c:v>0.2</c:v>
                </c:pt>
                <c:pt idx="28">
                  <c:v>0.1</c:v>
                </c:pt>
                <c:pt idx="29">
                  <c:v>0.1</c:v>
                </c:pt>
                <c:pt idx="30">
                  <c:v>0.1</c:v>
                </c:pt>
                <c:pt idx="31">
                  <c:v>0.5</c:v>
                </c:pt>
              </c:numCache>
            </c:numRef>
          </c:val>
          <c:smooth val="0"/>
          <c:extLst>
            <c:ext xmlns:c16="http://schemas.microsoft.com/office/drawing/2014/chart" uri="{C3380CC4-5D6E-409C-BE32-E72D297353CC}">
              <c16:uniqueId val="{00000001-4FB7-43BD-A69A-7904B20054D9}"/>
            </c:ext>
          </c:extLst>
        </c:ser>
        <c:ser>
          <c:idx val="2"/>
          <c:order val="2"/>
          <c:tx>
            <c:strRef>
              <c:f>Sheet2!$F$2</c:f>
              <c:strCache>
                <c:ptCount val="1"/>
                <c:pt idx="0">
                  <c:v>Avg Exemption (100,000's)</c:v>
                </c:pt>
              </c:strCache>
            </c:strRef>
          </c:tx>
          <c:spPr>
            <a:ln w="28575" cap="rnd">
              <a:solidFill>
                <a:schemeClr val="accent3"/>
              </a:solidFill>
              <a:round/>
            </a:ln>
            <a:effectLst/>
          </c:spPr>
          <c:marker>
            <c:symbol val="none"/>
          </c:marker>
          <c:cat>
            <c:numRef>
              <c:f>Sheet2!$C$3:$C$34</c:f>
              <c:numCache>
                <c:formatCode>General</c:formatCode>
                <c:ptCount val="32"/>
                <c:pt idx="0">
                  <c:v>1916</c:v>
                </c:pt>
                <c:pt idx="1">
                  <c:v>1917</c:v>
                </c:pt>
                <c:pt idx="2">
                  <c:v>1924</c:v>
                </c:pt>
                <c:pt idx="3">
                  <c:v>1926</c:v>
                </c:pt>
                <c:pt idx="4">
                  <c:v>1935</c:v>
                </c:pt>
                <c:pt idx="5">
                  <c:v>1940</c:v>
                </c:pt>
                <c:pt idx="6">
                  <c:v>1945</c:v>
                </c:pt>
                <c:pt idx="7">
                  <c:v>1950</c:v>
                </c:pt>
                <c:pt idx="8">
                  <c:v>1961</c:v>
                </c:pt>
                <c:pt idx="9">
                  <c:v>1970</c:v>
                </c:pt>
                <c:pt idx="10">
                  <c:v>1977</c:v>
                </c:pt>
                <c:pt idx="11">
                  <c:v>1982</c:v>
                </c:pt>
                <c:pt idx="12">
                  <c:v>1984</c:v>
                </c:pt>
                <c:pt idx="13">
                  <c:v>1986</c:v>
                </c:pt>
                <c:pt idx="14">
                  <c:v>1988</c:v>
                </c:pt>
                <c:pt idx="15">
                  <c:v>1990</c:v>
                </c:pt>
                <c:pt idx="16">
                  <c:v>1992</c:v>
                </c:pt>
                <c:pt idx="17">
                  <c:v>1994</c:v>
                </c:pt>
                <c:pt idx="18">
                  <c:v>1996</c:v>
                </c:pt>
                <c:pt idx="19">
                  <c:v>1998</c:v>
                </c:pt>
                <c:pt idx="20">
                  <c:v>2000</c:v>
                </c:pt>
                <c:pt idx="21">
                  <c:v>2002</c:v>
                </c:pt>
                <c:pt idx="22">
                  <c:v>2004</c:v>
                </c:pt>
                <c:pt idx="23">
                  <c:v>2006</c:v>
                </c:pt>
                <c:pt idx="24">
                  <c:v>2008</c:v>
                </c:pt>
                <c:pt idx="25">
                  <c:v>2010</c:v>
                </c:pt>
                <c:pt idx="26">
                  <c:v>2013</c:v>
                </c:pt>
                <c:pt idx="27">
                  <c:v>2017</c:v>
                </c:pt>
                <c:pt idx="28">
                  <c:v>2018</c:v>
                </c:pt>
                <c:pt idx="29">
                  <c:v>2019</c:v>
                </c:pt>
                <c:pt idx="30">
                  <c:v>2020</c:v>
                </c:pt>
                <c:pt idx="31">
                  <c:v>2026</c:v>
                </c:pt>
              </c:numCache>
            </c:numRef>
          </c:cat>
          <c:val>
            <c:numRef>
              <c:f>Sheet2!$F$3:$F$34</c:f>
              <c:numCache>
                <c:formatCode>General</c:formatCode>
                <c:ptCount val="32"/>
                <c:pt idx="0">
                  <c:v>1</c:v>
                </c:pt>
                <c:pt idx="1">
                  <c:v>1</c:v>
                </c:pt>
                <c:pt idx="2">
                  <c:v>1</c:v>
                </c:pt>
                <c:pt idx="3">
                  <c:v>1</c:v>
                </c:pt>
                <c:pt idx="4">
                  <c:v>0.5</c:v>
                </c:pt>
                <c:pt idx="5">
                  <c:v>0.5</c:v>
                </c:pt>
                <c:pt idx="6">
                  <c:v>0.5</c:v>
                </c:pt>
                <c:pt idx="7">
                  <c:v>0.5</c:v>
                </c:pt>
                <c:pt idx="8">
                  <c:v>0.5</c:v>
                </c:pt>
                <c:pt idx="9">
                  <c:v>0.5</c:v>
                </c:pt>
                <c:pt idx="10">
                  <c:v>0.5</c:v>
                </c:pt>
                <c:pt idx="11">
                  <c:v>5</c:v>
                </c:pt>
                <c:pt idx="12">
                  <c:v>5</c:v>
                </c:pt>
                <c:pt idx="13">
                  <c:v>5</c:v>
                </c:pt>
                <c:pt idx="14">
                  <c:v>5</c:v>
                </c:pt>
                <c:pt idx="15">
                  <c:v>6</c:v>
                </c:pt>
                <c:pt idx="16">
                  <c:v>6</c:v>
                </c:pt>
                <c:pt idx="17">
                  <c:v>6</c:v>
                </c:pt>
                <c:pt idx="18">
                  <c:v>6</c:v>
                </c:pt>
                <c:pt idx="19">
                  <c:v>6</c:v>
                </c:pt>
                <c:pt idx="20">
                  <c:v>10</c:v>
                </c:pt>
                <c:pt idx="21">
                  <c:v>10</c:v>
                </c:pt>
                <c:pt idx="22">
                  <c:v>15</c:v>
                </c:pt>
                <c:pt idx="23">
                  <c:v>15</c:v>
                </c:pt>
                <c:pt idx="24">
                  <c:v>15</c:v>
                </c:pt>
                <c:pt idx="25">
                  <c:v>0</c:v>
                </c:pt>
                <c:pt idx="26">
                  <c:v>50</c:v>
                </c:pt>
                <c:pt idx="27">
                  <c:v>50</c:v>
                </c:pt>
                <c:pt idx="28">
                  <c:v>110</c:v>
                </c:pt>
                <c:pt idx="29">
                  <c:v>110</c:v>
                </c:pt>
                <c:pt idx="30">
                  <c:v>110</c:v>
                </c:pt>
                <c:pt idx="31">
                  <c:v>50</c:v>
                </c:pt>
              </c:numCache>
            </c:numRef>
          </c:val>
          <c:smooth val="0"/>
          <c:extLst>
            <c:ext xmlns:c16="http://schemas.microsoft.com/office/drawing/2014/chart" uri="{C3380CC4-5D6E-409C-BE32-E72D297353CC}">
              <c16:uniqueId val="{00000002-4FB7-43BD-A69A-7904B20054D9}"/>
            </c:ext>
          </c:extLst>
        </c:ser>
        <c:dLbls>
          <c:showLegendKey val="0"/>
          <c:showVal val="0"/>
          <c:showCatName val="0"/>
          <c:showSerName val="0"/>
          <c:showPercent val="0"/>
          <c:showBubbleSize val="0"/>
        </c:dLbls>
        <c:smooth val="0"/>
        <c:axId val="143573824"/>
        <c:axId val="232210144"/>
      </c:lineChart>
      <c:catAx>
        <c:axId val="14357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2210144"/>
        <c:crosses val="autoZero"/>
        <c:auto val="1"/>
        <c:lblAlgn val="ctr"/>
        <c:lblOffset val="100"/>
        <c:noMultiLvlLbl val="0"/>
      </c:catAx>
      <c:valAx>
        <c:axId val="232210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573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Fed Deficit in Trillions of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Fed Deficit</c:v>
                </c:pt>
              </c:strCache>
            </c:strRef>
          </c:tx>
          <c:spPr>
            <a:solidFill>
              <a:schemeClr val="accent1"/>
            </a:solidFill>
            <a:ln>
              <a:noFill/>
            </a:ln>
            <a:effectLst/>
            <a:sp3d/>
          </c:spPr>
          <c:invertIfNegative val="0"/>
          <c:cat>
            <c:numRef>
              <c:f>Sheet1!$A$2:$A$22</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Sheet1!$B$2:$B$22</c:f>
              <c:numCache>
                <c:formatCode>General</c:formatCode>
                <c:ptCount val="21"/>
                <c:pt idx="0">
                  <c:v>6</c:v>
                </c:pt>
                <c:pt idx="1">
                  <c:v>6</c:v>
                </c:pt>
                <c:pt idx="2">
                  <c:v>6</c:v>
                </c:pt>
                <c:pt idx="3">
                  <c:v>7</c:v>
                </c:pt>
                <c:pt idx="4">
                  <c:v>8</c:v>
                </c:pt>
                <c:pt idx="5">
                  <c:v>8</c:v>
                </c:pt>
                <c:pt idx="6">
                  <c:v>9</c:v>
                </c:pt>
                <c:pt idx="7">
                  <c:v>9</c:v>
                </c:pt>
                <c:pt idx="8">
                  <c:v>10</c:v>
                </c:pt>
                <c:pt idx="9">
                  <c:v>12</c:v>
                </c:pt>
                <c:pt idx="10">
                  <c:v>14</c:v>
                </c:pt>
                <c:pt idx="11">
                  <c:v>15</c:v>
                </c:pt>
                <c:pt idx="12">
                  <c:v>16</c:v>
                </c:pt>
                <c:pt idx="13">
                  <c:v>17</c:v>
                </c:pt>
                <c:pt idx="14">
                  <c:v>18</c:v>
                </c:pt>
                <c:pt idx="15">
                  <c:v>18</c:v>
                </c:pt>
                <c:pt idx="16">
                  <c:v>20</c:v>
                </c:pt>
                <c:pt idx="17">
                  <c:v>20</c:v>
                </c:pt>
                <c:pt idx="18">
                  <c:v>22</c:v>
                </c:pt>
                <c:pt idx="19">
                  <c:v>23</c:v>
                </c:pt>
                <c:pt idx="20">
                  <c:v>26</c:v>
                </c:pt>
              </c:numCache>
            </c:numRef>
          </c:val>
          <c:extLst>
            <c:ext xmlns:c16="http://schemas.microsoft.com/office/drawing/2014/chart" uri="{C3380CC4-5D6E-409C-BE32-E72D297353CC}">
              <c16:uniqueId val="{00000000-828D-4B3B-86E2-568C0303BE94}"/>
            </c:ext>
          </c:extLst>
        </c:ser>
        <c:dLbls>
          <c:showLegendKey val="0"/>
          <c:showVal val="0"/>
          <c:showCatName val="0"/>
          <c:showSerName val="0"/>
          <c:showPercent val="0"/>
          <c:showBubbleSize val="0"/>
        </c:dLbls>
        <c:gapWidth val="150"/>
        <c:shape val="box"/>
        <c:axId val="779565407"/>
        <c:axId val="791165023"/>
        <c:axId val="0"/>
      </c:bar3DChart>
      <c:catAx>
        <c:axId val="77956540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91165023"/>
        <c:crosses val="autoZero"/>
        <c:auto val="1"/>
        <c:lblAlgn val="ctr"/>
        <c:lblOffset val="100"/>
        <c:noMultiLvlLbl val="0"/>
      </c:catAx>
      <c:valAx>
        <c:axId val="791165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9565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323939-416F-47E3-AB31-412584EE56D1}"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B52F15-BAE0-433D-87A0-356AD45FAD91}" type="slidenum">
              <a:rPr lang="en-US" smtClean="0"/>
              <a:t>‹#›</a:t>
            </a:fld>
            <a:endParaRPr lang="en-US"/>
          </a:p>
        </p:txBody>
      </p:sp>
    </p:spTree>
    <p:extLst>
      <p:ext uri="{BB962C8B-B14F-4D97-AF65-F5344CB8AC3E}">
        <p14:creationId xmlns:p14="http://schemas.microsoft.com/office/powerpoint/2010/main" val="2910795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C2B52F15-BAE0-433D-87A0-356AD45FAD91}" type="slidenum">
              <a:rPr lang="en-US" smtClean="0"/>
              <a:t>1</a:t>
            </a:fld>
            <a:endParaRPr lang="en-US"/>
          </a:p>
        </p:txBody>
      </p:sp>
    </p:spTree>
    <p:extLst>
      <p:ext uri="{BB962C8B-B14F-4D97-AF65-F5344CB8AC3E}">
        <p14:creationId xmlns:p14="http://schemas.microsoft.com/office/powerpoint/2010/main" val="2004210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10</a:t>
            </a:fld>
            <a:endParaRPr lang="en-US"/>
          </a:p>
        </p:txBody>
      </p:sp>
    </p:spTree>
    <p:extLst>
      <p:ext uri="{BB962C8B-B14F-4D97-AF65-F5344CB8AC3E}">
        <p14:creationId xmlns:p14="http://schemas.microsoft.com/office/powerpoint/2010/main" val="1018091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11</a:t>
            </a:fld>
            <a:endParaRPr lang="en-US"/>
          </a:p>
        </p:txBody>
      </p:sp>
    </p:spTree>
    <p:extLst>
      <p:ext uri="{BB962C8B-B14F-4D97-AF65-F5344CB8AC3E}">
        <p14:creationId xmlns:p14="http://schemas.microsoft.com/office/powerpoint/2010/main" val="2529140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12</a:t>
            </a:fld>
            <a:endParaRPr lang="en-US"/>
          </a:p>
        </p:txBody>
      </p:sp>
    </p:spTree>
    <p:extLst>
      <p:ext uri="{BB962C8B-B14F-4D97-AF65-F5344CB8AC3E}">
        <p14:creationId xmlns:p14="http://schemas.microsoft.com/office/powerpoint/2010/main" val="4090879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13</a:t>
            </a:fld>
            <a:endParaRPr lang="en-US"/>
          </a:p>
        </p:txBody>
      </p:sp>
    </p:spTree>
    <p:extLst>
      <p:ext uri="{BB962C8B-B14F-4D97-AF65-F5344CB8AC3E}">
        <p14:creationId xmlns:p14="http://schemas.microsoft.com/office/powerpoint/2010/main" val="2315669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2</a:t>
            </a:fld>
            <a:endParaRPr lang="en-US"/>
          </a:p>
        </p:txBody>
      </p:sp>
    </p:spTree>
    <p:extLst>
      <p:ext uri="{BB962C8B-B14F-4D97-AF65-F5344CB8AC3E}">
        <p14:creationId xmlns:p14="http://schemas.microsoft.com/office/powerpoint/2010/main" val="276750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3</a:t>
            </a:fld>
            <a:endParaRPr lang="en-US"/>
          </a:p>
        </p:txBody>
      </p:sp>
    </p:spTree>
    <p:extLst>
      <p:ext uri="{BB962C8B-B14F-4D97-AF65-F5344CB8AC3E}">
        <p14:creationId xmlns:p14="http://schemas.microsoft.com/office/powerpoint/2010/main" val="808246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4</a:t>
            </a:fld>
            <a:endParaRPr lang="en-US"/>
          </a:p>
        </p:txBody>
      </p:sp>
    </p:spTree>
    <p:extLst>
      <p:ext uri="{BB962C8B-B14F-4D97-AF65-F5344CB8AC3E}">
        <p14:creationId xmlns:p14="http://schemas.microsoft.com/office/powerpoint/2010/main" val="3857058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5</a:t>
            </a:fld>
            <a:endParaRPr lang="en-US"/>
          </a:p>
        </p:txBody>
      </p:sp>
    </p:spTree>
    <p:extLst>
      <p:ext uri="{BB962C8B-B14F-4D97-AF65-F5344CB8AC3E}">
        <p14:creationId xmlns:p14="http://schemas.microsoft.com/office/powerpoint/2010/main" val="199774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6</a:t>
            </a:fld>
            <a:endParaRPr lang="en-US"/>
          </a:p>
        </p:txBody>
      </p:sp>
    </p:spTree>
    <p:extLst>
      <p:ext uri="{BB962C8B-B14F-4D97-AF65-F5344CB8AC3E}">
        <p14:creationId xmlns:p14="http://schemas.microsoft.com/office/powerpoint/2010/main" val="824215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7</a:t>
            </a:fld>
            <a:endParaRPr lang="en-US"/>
          </a:p>
        </p:txBody>
      </p:sp>
    </p:spTree>
    <p:extLst>
      <p:ext uri="{BB962C8B-B14F-4D97-AF65-F5344CB8AC3E}">
        <p14:creationId xmlns:p14="http://schemas.microsoft.com/office/powerpoint/2010/main" val="2833870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8</a:t>
            </a:fld>
            <a:endParaRPr lang="en-US"/>
          </a:p>
        </p:txBody>
      </p:sp>
    </p:spTree>
    <p:extLst>
      <p:ext uri="{BB962C8B-B14F-4D97-AF65-F5344CB8AC3E}">
        <p14:creationId xmlns:p14="http://schemas.microsoft.com/office/powerpoint/2010/main" val="250344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5"/>
          </p:nvPr>
        </p:nvSpPr>
        <p:spPr/>
        <p:txBody>
          <a:bodyPr/>
          <a:lstStyle/>
          <a:p>
            <a:fld id="{C2B52F15-BAE0-433D-87A0-356AD45FAD91}" type="slidenum">
              <a:rPr lang="en-US" smtClean="0"/>
              <a:t>9</a:t>
            </a:fld>
            <a:endParaRPr lang="en-US"/>
          </a:p>
        </p:txBody>
      </p:sp>
    </p:spTree>
    <p:extLst>
      <p:ext uri="{BB962C8B-B14F-4D97-AF65-F5344CB8AC3E}">
        <p14:creationId xmlns:p14="http://schemas.microsoft.com/office/powerpoint/2010/main" val="117486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E680-4293-43CC-A588-FF4EFA9973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2D4918-D65F-4B77-86C9-7BB4D10EDD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622DD94-62B0-49CE-A40D-A805CC32B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39399-4A13-4AF7-9B52-472AECB9B7CD}"/>
              </a:ext>
            </a:extLst>
          </p:cNvPr>
          <p:cNvSpPr>
            <a:spLocks noGrp="1"/>
          </p:cNvSpPr>
          <p:nvPr>
            <p:ph type="sldNum" sz="quarter" idx="12"/>
          </p:nvPr>
        </p:nvSpPr>
        <p:spPr/>
        <p:txBody>
          <a:bodyPr/>
          <a:lstStyle/>
          <a:p>
            <a:fld id="{E54FF169-57AC-4B4C-AECB-027D6320236B}" type="slidenum">
              <a:rPr lang="en-US" smtClean="0"/>
              <a:t>‹#›</a:t>
            </a:fld>
            <a:endParaRPr lang="en-US"/>
          </a:p>
        </p:txBody>
      </p:sp>
      <p:sp>
        <p:nvSpPr>
          <p:cNvPr id="7" name="TextBox 6">
            <a:extLst>
              <a:ext uri="{FF2B5EF4-FFF2-40B4-BE49-F238E27FC236}">
                <a16:creationId xmlns:a16="http://schemas.microsoft.com/office/drawing/2014/main" id="{42295CE2-2BA9-4B8B-965A-058BD897D1D7}"/>
              </a:ext>
            </a:extLst>
          </p:cNvPr>
          <p:cNvSpPr txBox="1"/>
          <p:nvPr userDrawn="1"/>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8" name="Footer Placeholder 12">
            <a:extLst>
              <a:ext uri="{FF2B5EF4-FFF2-40B4-BE49-F238E27FC236}">
                <a16:creationId xmlns:a16="http://schemas.microsoft.com/office/drawing/2014/main" id="{21F286CD-2C7C-46D5-B8A4-D14DF2D0352D}"/>
              </a:ext>
            </a:extLst>
          </p:cNvPr>
          <p:cNvSpPr txBox="1">
            <a:spLocks/>
          </p:cNvSpPr>
          <p:nvPr userDrawn="1"/>
        </p:nvSpPr>
        <p:spPr>
          <a:xfrm>
            <a:off x="200025" y="6293643"/>
            <a:ext cx="1628775" cy="490537"/>
          </a:xfrm>
          <a:prstGeom prst="rect">
            <a:avLst/>
          </a:prstGeom>
        </p:spPr>
        <p:txBody>
          <a:bodyPr vert="horz" wrap="square" lIns="0" tIns="45715" rIns="91429" bIns="45715" numCol="1" rtlCol="0" anchor="ctr" anchorCtr="0" compatLnSpc="1">
            <a:prstTxWarp prst="textNoShape">
              <a:avLst/>
            </a:prstTxWarp>
          </a:bodyPr>
          <a:lstStyle>
            <a:defPPr>
              <a:defRPr lang="en-US"/>
            </a:defPPr>
            <a:lvl1pPr marL="0" algn="ctr"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en-US" b="1" dirty="0">
                <a:solidFill>
                  <a:schemeClr val="bg1">
                    <a:lumMod val="65000"/>
                  </a:schemeClr>
                </a:solidFill>
              </a:rPr>
              <a:t>not for consumer use..  </a:t>
            </a:r>
          </a:p>
        </p:txBody>
      </p:sp>
    </p:spTree>
    <p:extLst>
      <p:ext uri="{BB962C8B-B14F-4D97-AF65-F5344CB8AC3E}">
        <p14:creationId xmlns:p14="http://schemas.microsoft.com/office/powerpoint/2010/main" val="239339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65CD-252C-454F-B827-8D0135F21F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7C552D-2D8C-493B-9B84-7017FE88B9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EF993F-2A74-4DF9-87AB-B4EC9B4A150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70E9C76-6FCF-4C8F-A14A-28F019132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B07B4-546C-4F99-A52B-11E0B271FC20}"/>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3672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0BCE20-029D-47FD-B187-9ACB65FE67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BF8F01-1BA0-415D-BE55-90D1B93538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280E18-F578-4012-8F23-2AF342A8119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3BEE7C3-855E-4131-BE4E-1848FA86E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CF925-33F7-41A1-9CF5-3D2A2A2E1DE7}"/>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153460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4E5F9-F0C6-472E-A4E6-CF2E261762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F3AF13-81E6-4331-8F56-9C1C10ABC7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D77495-0D1D-4C8B-B58B-589EECD4ACC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6828CA5-AEBD-4074-9DD1-4246DEA23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ABE094-E552-4B7A-AA52-EDB1F3EDB6B8}"/>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129348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1C9C7-FDA4-4319-ABA0-DC23835807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F42C1F-EAE6-4318-86F9-6CD0767E8F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A3ECC-4DBE-4CA6-B479-64A675CC865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945C247-8822-4412-9764-FE2A47A35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31A43-A25A-490F-8C39-76996613936B}"/>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304806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6819-07FA-4A18-BEB8-6EC27B12A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059A66-A946-4708-A183-5271E812AB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D75BF2-F797-4DE9-A69C-7071D5F952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499F57-5229-4CFD-AD9A-F5DE50DA947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17455B3-A233-4F6E-80C8-E6DA64E9B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4BB21-9A38-45DA-AF6E-18522AB5E1BB}"/>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277181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C1B2B-3BC3-40C6-9463-E7D770E636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4A0892-BFB6-4A67-A010-AD915253D4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9B5CF1-95DF-4BFC-9331-2559E0A013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FD682A-6E5F-4B87-8F10-CFD0E14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E0A5D3-D425-4A20-A938-AB352A963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EFCCD9-A255-4306-A169-2AAFE864109D}"/>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F775F50-3B8F-4956-8301-61350DE7AF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60CAFF-5ADC-4248-8AD1-E6867A1EB651}"/>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50717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D08F8-0EFC-4CB0-9EAC-ABA34F3F2F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679B83-D068-4072-862E-C80DDF8706E4}"/>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1C1A5CAB-8658-4643-A9EE-B4FCB7326C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DD5512-7167-4398-B9D3-804196D4F375}"/>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331096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143E06-8243-4EB0-B160-7E27796CEDB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6F1B6357-C99D-47B8-956B-D7FA3A2B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66F7AD-9235-49B5-ABA3-C75566053D3B}"/>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147664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D86E-1752-481B-B858-241FD61A1C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A74301-0469-4FDE-8736-D91E044464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87ADD5-3E69-4E95-BC78-616982A4A6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C8704A-02A9-4046-9209-9943D591764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57934A4-0FE8-4379-9F0B-2BB67E0296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3C3C6E-AFAB-4ACE-8665-A5FE7AE29D89}"/>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61023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61143-7633-4BD4-AAC5-AAECF353E1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A312AB-56AD-42B3-8620-E07CD15A5B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3481A-F6E1-4353-A218-9A403F9FF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7D0D74-5CA9-4D50-9016-0D8A8ED049D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CBDBD6C-BEA9-4004-BA8A-3F4A39151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76B724-F1A0-427E-BC19-C0C79F86A9A9}"/>
              </a:ext>
            </a:extLst>
          </p:cNvPr>
          <p:cNvSpPr>
            <a:spLocks noGrp="1"/>
          </p:cNvSpPr>
          <p:nvPr>
            <p:ph type="sldNum" sz="quarter" idx="12"/>
          </p:nvPr>
        </p:nvSpPr>
        <p:spPr/>
        <p:txBody>
          <a:bodyPr/>
          <a:lstStyle/>
          <a:p>
            <a:fld id="{E54FF169-57AC-4B4C-AECB-027D6320236B}" type="slidenum">
              <a:rPr lang="en-US" smtClean="0"/>
              <a:t>‹#›</a:t>
            </a:fld>
            <a:endParaRPr lang="en-US"/>
          </a:p>
        </p:txBody>
      </p:sp>
    </p:spTree>
    <p:extLst>
      <p:ext uri="{BB962C8B-B14F-4D97-AF65-F5344CB8AC3E}">
        <p14:creationId xmlns:p14="http://schemas.microsoft.com/office/powerpoint/2010/main" val="1559194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8E5310-E07E-4EA3-B78A-0FE841A53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91EF35-7855-42C3-8209-8921B6C222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160E9-2FD7-4B91-B9D7-135D74C331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C0FE7C2C-7913-43F6-A4A3-2C64AEBDA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5E6DBA-DE50-45EA-813C-D390EE7C92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FF169-57AC-4B4C-AECB-027D6320236B}" type="slidenum">
              <a:rPr lang="en-US" smtClean="0"/>
              <a:t>‹#›</a:t>
            </a:fld>
            <a:endParaRPr lang="en-US"/>
          </a:p>
        </p:txBody>
      </p:sp>
    </p:spTree>
    <p:extLst>
      <p:ext uri="{BB962C8B-B14F-4D97-AF65-F5344CB8AC3E}">
        <p14:creationId xmlns:p14="http://schemas.microsoft.com/office/powerpoint/2010/main" val="2039082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F27A18-B115-4E6D-A622-BD7CCD6D0969}"/>
              </a:ext>
            </a:extLst>
          </p:cNvPr>
          <p:cNvSpPr>
            <a:spLocks noGrp="1"/>
          </p:cNvSpPr>
          <p:nvPr>
            <p:ph type="ctrTitle"/>
          </p:nvPr>
        </p:nvSpPr>
        <p:spPr>
          <a:xfrm>
            <a:off x="1524003" y="951865"/>
            <a:ext cx="9144000" cy="2764028"/>
          </a:xfrm>
        </p:spPr>
        <p:txBody>
          <a:bodyPr anchor="ctr">
            <a:normAutofit/>
          </a:bodyPr>
          <a:lstStyle/>
          <a:p>
            <a:r>
              <a:rPr lang="en-US" sz="7200" b="1" i="1" dirty="0"/>
              <a:t>Don’t Worry About The Wages</a:t>
            </a:r>
          </a:p>
        </p:txBody>
      </p:sp>
      <p:sp>
        <p:nvSpPr>
          <p:cNvPr id="3" name="Subtitle 2">
            <a:extLst>
              <a:ext uri="{FF2B5EF4-FFF2-40B4-BE49-F238E27FC236}">
                <a16:creationId xmlns:a16="http://schemas.microsoft.com/office/drawing/2014/main" id="{F615BADD-3D8E-4FF7-A22E-68926D109210}"/>
              </a:ext>
            </a:extLst>
          </p:cNvPr>
          <p:cNvSpPr>
            <a:spLocks noGrp="1"/>
          </p:cNvSpPr>
          <p:nvPr>
            <p:ph type="subTitle" idx="1"/>
          </p:nvPr>
        </p:nvSpPr>
        <p:spPr>
          <a:xfrm>
            <a:off x="1966912" y="3620644"/>
            <a:ext cx="8258176" cy="678846"/>
          </a:xfrm>
        </p:spPr>
        <p:txBody>
          <a:bodyPr anchor="ctr">
            <a:normAutofit fontScale="92500" lnSpcReduction="20000"/>
          </a:bodyPr>
          <a:lstStyle/>
          <a:p>
            <a:pPr marL="342900" indent="-342900">
              <a:buFont typeface="Wingdings" panose="05000000000000000000" pitchFamily="2" charset="2"/>
              <a:buChar char="Ø"/>
            </a:pPr>
            <a:r>
              <a:rPr lang="en-US" sz="2000" dirty="0"/>
              <a:t>A different way to calculate net worth</a:t>
            </a:r>
          </a:p>
          <a:p>
            <a:pPr marL="342900" indent="-342900">
              <a:buFont typeface="Wingdings" panose="05000000000000000000" pitchFamily="2" charset="2"/>
              <a:buChar char="Ø"/>
            </a:pPr>
            <a:r>
              <a:rPr lang="en-US" sz="2000" dirty="0"/>
              <a:t>Potential insurance needs outside of wages and salary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3E27894-C81A-4F99-A33C-C19806EBD88E}"/>
              </a:ext>
            </a:extLst>
          </p:cNvPr>
          <p:cNvSpPr txBox="1"/>
          <p:nvPr/>
        </p:nvSpPr>
        <p:spPr>
          <a:xfrm>
            <a:off x="3718560" y="4852642"/>
            <a:ext cx="4754880" cy="646331"/>
          </a:xfrm>
          <a:prstGeom prst="rect">
            <a:avLst/>
          </a:prstGeom>
          <a:noFill/>
        </p:spPr>
        <p:txBody>
          <a:bodyPr wrap="square" rtlCol="0">
            <a:spAutoFit/>
          </a:bodyPr>
          <a:lstStyle/>
          <a:p>
            <a:pPr algn="ctr"/>
            <a:r>
              <a:rPr lang="en-US" b="1" dirty="0"/>
              <a:t>Dave Redpath, Underwriting Director, Prudential Insurance   9/24/20</a:t>
            </a:r>
          </a:p>
        </p:txBody>
      </p:sp>
      <p:sp>
        <p:nvSpPr>
          <p:cNvPr id="9" name="TextBox 8">
            <a:extLst>
              <a:ext uri="{FF2B5EF4-FFF2-40B4-BE49-F238E27FC236}">
                <a16:creationId xmlns:a16="http://schemas.microsoft.com/office/drawing/2014/main" id="{CE7CEED4-04E5-4D14-9293-67EB5E0C38C0}"/>
              </a:ext>
            </a:extLst>
          </p:cNvPr>
          <p:cNvSpPr txBox="1"/>
          <p:nvPr/>
        </p:nvSpPr>
        <p:spPr>
          <a:xfrm>
            <a:off x="367597" y="5782533"/>
            <a:ext cx="5908899" cy="475819"/>
          </a:xfrm>
          <a:prstGeom prst="rect">
            <a:avLst/>
          </a:prstGeom>
          <a:noFill/>
        </p:spPr>
        <p:txBody>
          <a:bodyPr wrap="square" lIns="0" tIns="0" rIns="0" bIns="0" rtlCol="0">
            <a:noAutofit/>
          </a:bodyPr>
          <a:lstStyle/>
          <a:p>
            <a:r>
              <a:rPr lang="en-US" sz="1000" b="0" dirty="0">
                <a:latin typeface="Arial" panose="020B0604020202020204" pitchFamily="34" charset="0"/>
                <a:cs typeface="Arial" panose="020B0604020202020204" pitchFamily="34" charset="0"/>
              </a:rPr>
              <a:t>Life insurance is issued by The Prudential Insurance Company of America, Newark, NJ, and its affiliates.</a:t>
            </a:r>
          </a:p>
          <a:p>
            <a:endParaRPr lang="en-US" sz="1000" b="0" dirty="0">
              <a:solidFill>
                <a:schemeClr val="bg1">
                  <a:lumMod val="50000"/>
                </a:schemeClr>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E3010D4F-4FA2-418A-92A5-F2A55DEEABDA}"/>
              </a:ext>
            </a:extLst>
          </p:cNvPr>
          <p:cNvSpPr/>
          <p:nvPr/>
        </p:nvSpPr>
        <p:spPr>
          <a:xfrm>
            <a:off x="272347" y="6020442"/>
            <a:ext cx="5029200" cy="553998"/>
          </a:xfrm>
          <a:prstGeom prst="rect">
            <a:avLst/>
          </a:prstGeom>
        </p:spPr>
        <p:txBody>
          <a:bodyPr>
            <a:spAutoFit/>
          </a:bodyPr>
          <a:lstStyle/>
          <a:p>
            <a:r>
              <a:rPr lang="en-US" sz="1000" b="0" dirty="0">
                <a:latin typeface="Arial" panose="020B0604020202020204" pitchFamily="34" charset="0"/>
                <a:cs typeface="Arial" panose="020B0604020202020204" pitchFamily="34" charset="0"/>
              </a:rPr>
              <a:t>© 2020 Prudential Financial, Inc. and its related entities.</a:t>
            </a:r>
          </a:p>
          <a:p>
            <a:r>
              <a:rPr lang="en-US" sz="1000" dirty="0">
                <a:latin typeface="Arial" panose="020B0604020202020204" pitchFamily="34" charset="0"/>
                <a:cs typeface="Arial" panose="020B0604020202020204" pitchFamily="34" charset="0"/>
              </a:rPr>
              <a:t>1040101-00001-00</a:t>
            </a:r>
            <a:r>
              <a:rPr lang="en-US" sz="1000" b="0" cap="all" dirty="0">
                <a:latin typeface="Arial" panose="020B0604020202020204" pitchFamily="34" charset="0"/>
                <a:cs typeface="Arial" panose="020B0604020202020204" pitchFamily="34" charset="0"/>
              </a:rPr>
              <a:t> Ed. 09/2020</a:t>
            </a:r>
          </a:p>
          <a:p>
            <a:endParaRPr lang="en-US" sz="1000" b="0" dirty="0">
              <a:solidFill>
                <a:schemeClr val="bg1">
                  <a:lumMod val="50000"/>
                </a:schemeClr>
              </a:solidFill>
              <a:latin typeface="Arial" panose="020B0604020202020204" pitchFamily="34" charset="0"/>
              <a:cs typeface="Arial" panose="020B0604020202020204" pitchFamily="34" charset="0"/>
            </a:endParaRPr>
          </a:p>
        </p:txBody>
      </p:sp>
      <p:pic>
        <p:nvPicPr>
          <p:cNvPr id="13" name="Picture 12" descr="A picture containing drawing&#10;&#10;Description automatically generated">
            <a:extLst>
              <a:ext uri="{FF2B5EF4-FFF2-40B4-BE49-F238E27FC236}">
                <a16:creationId xmlns:a16="http://schemas.microsoft.com/office/drawing/2014/main" id="{3C242B19-F321-4D6D-B1CD-08D7B164CA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5300" y="6073014"/>
            <a:ext cx="1999488" cy="623316"/>
          </a:xfrm>
          <a:prstGeom prst="rect">
            <a:avLst/>
          </a:prstGeom>
        </p:spPr>
      </p:pic>
      <p:sp>
        <p:nvSpPr>
          <p:cNvPr id="15" name="TextBox 14">
            <a:extLst>
              <a:ext uri="{FF2B5EF4-FFF2-40B4-BE49-F238E27FC236}">
                <a16:creationId xmlns:a16="http://schemas.microsoft.com/office/drawing/2014/main" id="{B1A34A6E-84B0-432A-B17F-F581B410ABF6}"/>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16" name="Footer Placeholder 12">
            <a:extLst>
              <a:ext uri="{FF2B5EF4-FFF2-40B4-BE49-F238E27FC236}">
                <a16:creationId xmlns:a16="http://schemas.microsoft.com/office/drawing/2014/main" id="{28BBA511-4A63-47AB-91CE-FF8D2904B387}"/>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5" name="Slide Number Placeholder 4">
            <a:extLst>
              <a:ext uri="{FF2B5EF4-FFF2-40B4-BE49-F238E27FC236}">
                <a16:creationId xmlns:a16="http://schemas.microsoft.com/office/drawing/2014/main" id="{AF86715F-8F39-4CA8-9C57-3583B13EF697}"/>
              </a:ext>
            </a:extLst>
          </p:cNvPr>
          <p:cNvSpPr>
            <a:spLocks noGrp="1"/>
          </p:cNvSpPr>
          <p:nvPr>
            <p:ph type="sldNum" sz="quarter" idx="12"/>
          </p:nvPr>
        </p:nvSpPr>
        <p:spPr/>
        <p:txBody>
          <a:bodyPr/>
          <a:lstStyle/>
          <a:p>
            <a:fld id="{E54FF169-57AC-4B4C-AECB-027D6320236B}" type="slidenum">
              <a:rPr lang="en-US" smtClean="0"/>
              <a:t>1</a:t>
            </a:fld>
            <a:endParaRPr lang="en-US"/>
          </a:p>
        </p:txBody>
      </p:sp>
    </p:spTree>
    <p:extLst>
      <p:ext uri="{BB962C8B-B14F-4D97-AF65-F5344CB8AC3E}">
        <p14:creationId xmlns:p14="http://schemas.microsoft.com/office/powerpoint/2010/main" val="165787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E21F187-39F3-4266-97F4-67B3E0520E0B}"/>
              </a:ext>
            </a:extLst>
          </p:cNvPr>
          <p:cNvSpPr>
            <a:spLocks noGrp="1"/>
          </p:cNvSpPr>
          <p:nvPr>
            <p:ph type="title"/>
          </p:nvPr>
        </p:nvSpPr>
        <p:spPr>
          <a:xfrm>
            <a:off x="1046746" y="586822"/>
            <a:ext cx="3560252" cy="1645920"/>
          </a:xfrm>
        </p:spPr>
        <p:txBody>
          <a:bodyPr>
            <a:normAutofit/>
          </a:bodyPr>
          <a:lstStyle/>
          <a:p>
            <a:r>
              <a:rPr lang="en-US" sz="3600" dirty="0"/>
              <a:t>Estate Taxes</a:t>
            </a:r>
          </a:p>
        </p:txBody>
      </p:sp>
      <p:sp>
        <p:nvSpPr>
          <p:cNvPr id="13" name="Rectangle 12">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5" name="Rectangle 14">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62FACE5-F056-4284-BCE0-823115841B4E}"/>
              </a:ext>
            </a:extLst>
          </p:cNvPr>
          <p:cNvSpPr>
            <a:spLocks noGrp="1"/>
          </p:cNvSpPr>
          <p:nvPr>
            <p:ph idx="1"/>
          </p:nvPr>
        </p:nvSpPr>
        <p:spPr>
          <a:xfrm>
            <a:off x="5099328" y="586822"/>
            <a:ext cx="6538256" cy="1867620"/>
          </a:xfrm>
        </p:spPr>
        <p:txBody>
          <a:bodyPr anchor="ctr">
            <a:noAutofit/>
          </a:bodyPr>
          <a:lstStyle/>
          <a:p>
            <a:r>
              <a:rPr lang="en-US" sz="1800" dirty="0"/>
              <a:t>Today’s Fed estate tax limits are very high ($11.58 million per person)</a:t>
            </a:r>
          </a:p>
          <a:p>
            <a:r>
              <a:rPr lang="en-US" sz="1800" dirty="0"/>
              <a:t>Very few Americans need to be concerned about paying Fed estate taxes (2 out of every 1,000 who die owe any estate taxes)</a:t>
            </a:r>
          </a:p>
          <a:p>
            <a:r>
              <a:rPr lang="en-US" sz="1800" dirty="0"/>
              <a:t>But that was not always the case (and will not always be the case) </a:t>
            </a:r>
          </a:p>
        </p:txBody>
      </p:sp>
      <p:graphicFrame>
        <p:nvGraphicFramePr>
          <p:cNvPr id="4" name="Chart 3">
            <a:extLst>
              <a:ext uri="{FF2B5EF4-FFF2-40B4-BE49-F238E27FC236}">
                <a16:creationId xmlns:a16="http://schemas.microsoft.com/office/drawing/2014/main" id="{572F74A9-D175-4EC7-AAA1-72BC9FC1BC3C}"/>
              </a:ext>
            </a:extLst>
          </p:cNvPr>
          <p:cNvGraphicFramePr>
            <a:graphicFrameLocks/>
          </p:cNvGraphicFramePr>
          <p:nvPr>
            <p:extLst>
              <p:ext uri="{D42A27DB-BD31-4B8C-83A1-F6EECF244321}">
                <p14:modId xmlns:p14="http://schemas.microsoft.com/office/powerpoint/2010/main" val="2750799317"/>
              </p:ext>
            </p:extLst>
          </p:nvPr>
        </p:nvGraphicFramePr>
        <p:xfrm>
          <a:off x="557784" y="2562606"/>
          <a:ext cx="11164824" cy="348386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C2F0E862-4D1F-4A3C-A0C0-7DEBDC02B122}"/>
              </a:ext>
            </a:extLst>
          </p:cNvPr>
          <p:cNvSpPr txBox="1"/>
          <p:nvPr/>
        </p:nvSpPr>
        <p:spPr>
          <a:xfrm>
            <a:off x="554416" y="5903595"/>
            <a:ext cx="10799384" cy="274955"/>
          </a:xfrm>
          <a:prstGeom prst="rect">
            <a:avLst/>
          </a:prstGeom>
          <a:noFill/>
        </p:spPr>
        <p:txBody>
          <a:bodyPr wrap="square" rtlCol="0">
            <a:spAutoFit/>
          </a:bodyPr>
          <a:lstStyle/>
          <a:p>
            <a:r>
              <a:rPr lang="en-US" sz="1200" b="1" dirty="0"/>
              <a:t>$</a:t>
            </a:r>
            <a:r>
              <a:rPr lang="en-US" sz="1200" b="1" i="1" u="sng" dirty="0"/>
              <a:t>40 Million estate</a:t>
            </a:r>
            <a:r>
              <a:rPr lang="en-US" sz="1200" b="1" dirty="0"/>
              <a:t>:     1960: keep $10 M                    1984: keep $19 M                     2004: keep $23 M              2010: keep $40 M        2020: keep $28 M        2026: keep $26 M</a:t>
            </a:r>
          </a:p>
        </p:txBody>
      </p:sp>
      <p:sp>
        <p:nvSpPr>
          <p:cNvPr id="7" name="TextBox 6">
            <a:extLst>
              <a:ext uri="{FF2B5EF4-FFF2-40B4-BE49-F238E27FC236}">
                <a16:creationId xmlns:a16="http://schemas.microsoft.com/office/drawing/2014/main" id="{D7076658-08C6-46CF-BD07-A4BD671CC3DC}"/>
              </a:ext>
            </a:extLst>
          </p:cNvPr>
          <p:cNvSpPr txBox="1"/>
          <p:nvPr/>
        </p:nvSpPr>
        <p:spPr>
          <a:xfrm>
            <a:off x="247650" y="6212700"/>
            <a:ext cx="9118600" cy="276999"/>
          </a:xfrm>
          <a:prstGeom prst="rect">
            <a:avLst/>
          </a:prstGeom>
          <a:noFill/>
        </p:spPr>
        <p:txBody>
          <a:bodyPr wrap="square" rtlCol="0">
            <a:spAutoFit/>
          </a:bodyPr>
          <a:lstStyle/>
          <a:p>
            <a:r>
              <a:rPr lang="en-US" sz="1200" dirty="0"/>
              <a:t>Source: www.thebalance.com/exemption-from-federal-estate-taxes-3505630, June 2020</a:t>
            </a:r>
          </a:p>
        </p:txBody>
      </p:sp>
      <p:sp>
        <p:nvSpPr>
          <p:cNvPr id="12" name="TextBox 11">
            <a:extLst>
              <a:ext uri="{FF2B5EF4-FFF2-40B4-BE49-F238E27FC236}">
                <a16:creationId xmlns:a16="http://schemas.microsoft.com/office/drawing/2014/main" id="{9FDE7D28-D72F-4482-9C63-1E45D9A66E8A}"/>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14" name="Footer Placeholder 12">
            <a:extLst>
              <a:ext uri="{FF2B5EF4-FFF2-40B4-BE49-F238E27FC236}">
                <a16:creationId xmlns:a16="http://schemas.microsoft.com/office/drawing/2014/main" id="{8C1F07FF-24F8-4319-B27C-7751D336FE27}"/>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6" name="Slide Number Placeholder 5">
            <a:extLst>
              <a:ext uri="{FF2B5EF4-FFF2-40B4-BE49-F238E27FC236}">
                <a16:creationId xmlns:a16="http://schemas.microsoft.com/office/drawing/2014/main" id="{B9FB1268-D004-4024-9FF8-5F9B96847160}"/>
              </a:ext>
            </a:extLst>
          </p:cNvPr>
          <p:cNvSpPr>
            <a:spLocks noGrp="1"/>
          </p:cNvSpPr>
          <p:nvPr>
            <p:ph type="sldNum" sz="quarter" idx="12"/>
          </p:nvPr>
        </p:nvSpPr>
        <p:spPr/>
        <p:txBody>
          <a:bodyPr/>
          <a:lstStyle/>
          <a:p>
            <a:fld id="{E54FF169-57AC-4B4C-AECB-027D6320236B}" type="slidenum">
              <a:rPr lang="en-US" smtClean="0"/>
              <a:t>10</a:t>
            </a:fld>
            <a:endParaRPr lang="en-US"/>
          </a:p>
        </p:txBody>
      </p:sp>
    </p:spTree>
    <p:extLst>
      <p:ext uri="{BB962C8B-B14F-4D97-AF65-F5344CB8AC3E}">
        <p14:creationId xmlns:p14="http://schemas.microsoft.com/office/powerpoint/2010/main" val="823870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2AAA60-918F-48E3-B55D-8903476F7F9C}"/>
              </a:ext>
            </a:extLst>
          </p:cNvPr>
          <p:cNvSpPr>
            <a:spLocks noGrp="1"/>
          </p:cNvSpPr>
          <p:nvPr>
            <p:ph type="title"/>
          </p:nvPr>
        </p:nvSpPr>
        <p:spPr>
          <a:xfrm>
            <a:off x="841248" y="256032"/>
            <a:ext cx="7416927" cy="1014984"/>
          </a:xfrm>
        </p:spPr>
        <p:txBody>
          <a:bodyPr anchor="b">
            <a:noAutofit/>
          </a:bodyPr>
          <a:lstStyle/>
          <a:p>
            <a:r>
              <a:rPr lang="en-US" sz="3600" dirty="0"/>
              <a:t>Federal Deficit is Growing Rapidly; </a:t>
            </a:r>
            <a:br>
              <a:rPr lang="en-US" sz="3600" dirty="0"/>
            </a:br>
            <a:r>
              <a:rPr lang="en-US" sz="3600" dirty="0"/>
              <a:t>and Adding $1 Trillion Per Year </a:t>
            </a:r>
          </a:p>
        </p:txBody>
      </p:sp>
      <p:sp>
        <p:nvSpPr>
          <p:cNvPr id="13" name="Rectangle 12">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6" name="Content Placeholder 5">
            <a:extLst>
              <a:ext uri="{FF2B5EF4-FFF2-40B4-BE49-F238E27FC236}">
                <a16:creationId xmlns:a16="http://schemas.microsoft.com/office/drawing/2014/main" id="{72CB4CEE-CD14-4FC5-8D45-461A77FD5FED}"/>
              </a:ext>
            </a:extLst>
          </p:cNvPr>
          <p:cNvGraphicFramePr>
            <a:graphicFrameLocks noGrp="1"/>
          </p:cNvGraphicFramePr>
          <p:nvPr>
            <p:ph idx="1"/>
            <p:extLst>
              <p:ext uri="{D42A27DB-BD31-4B8C-83A1-F6EECF244321}">
                <p14:modId xmlns:p14="http://schemas.microsoft.com/office/powerpoint/2010/main" val="4105002138"/>
              </p:ext>
            </p:extLst>
          </p:nvPr>
        </p:nvGraphicFramePr>
        <p:xfrm>
          <a:off x="838200" y="1697666"/>
          <a:ext cx="10515600" cy="435752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8258B30-ED01-4E62-9D79-13511A8BA4D7}"/>
              </a:ext>
            </a:extLst>
          </p:cNvPr>
          <p:cNvSpPr txBox="1"/>
          <p:nvPr/>
        </p:nvSpPr>
        <p:spPr>
          <a:xfrm>
            <a:off x="367597" y="2313880"/>
            <a:ext cx="11163300" cy="400110"/>
          </a:xfrm>
          <a:prstGeom prst="rect">
            <a:avLst/>
          </a:prstGeom>
          <a:noFill/>
        </p:spPr>
        <p:txBody>
          <a:bodyPr wrap="square" rtlCol="0">
            <a:spAutoFit/>
          </a:bodyPr>
          <a:lstStyle/>
          <a:p>
            <a:pPr algn="ctr"/>
            <a:r>
              <a:rPr lang="en-US" sz="2000" b="1" dirty="0"/>
              <a:t>Think the Federal Government will be looking for more or less sources of income?</a:t>
            </a:r>
          </a:p>
        </p:txBody>
      </p:sp>
      <p:sp>
        <p:nvSpPr>
          <p:cNvPr id="8" name="TextBox 7">
            <a:extLst>
              <a:ext uri="{FF2B5EF4-FFF2-40B4-BE49-F238E27FC236}">
                <a16:creationId xmlns:a16="http://schemas.microsoft.com/office/drawing/2014/main" id="{C1722F9D-5020-4026-AF63-BAD082E5B9C2}"/>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9" name="Footer Placeholder 12">
            <a:extLst>
              <a:ext uri="{FF2B5EF4-FFF2-40B4-BE49-F238E27FC236}">
                <a16:creationId xmlns:a16="http://schemas.microsoft.com/office/drawing/2014/main" id="{E86CBEF3-F039-4BDF-8039-FE17E66882B8}"/>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3" name="Slide Number Placeholder 2">
            <a:extLst>
              <a:ext uri="{FF2B5EF4-FFF2-40B4-BE49-F238E27FC236}">
                <a16:creationId xmlns:a16="http://schemas.microsoft.com/office/drawing/2014/main" id="{628BB56B-6A88-4A87-BBC2-4970363C91E5}"/>
              </a:ext>
            </a:extLst>
          </p:cNvPr>
          <p:cNvSpPr>
            <a:spLocks noGrp="1"/>
          </p:cNvSpPr>
          <p:nvPr>
            <p:ph type="sldNum" sz="quarter" idx="12"/>
          </p:nvPr>
        </p:nvSpPr>
        <p:spPr/>
        <p:txBody>
          <a:bodyPr/>
          <a:lstStyle/>
          <a:p>
            <a:fld id="{E54FF169-57AC-4B4C-AECB-027D6320236B}" type="slidenum">
              <a:rPr lang="en-US" smtClean="0"/>
              <a:t>11</a:t>
            </a:fld>
            <a:endParaRPr lang="en-US"/>
          </a:p>
        </p:txBody>
      </p:sp>
      <p:sp>
        <p:nvSpPr>
          <p:cNvPr id="4" name="Rectangle 3">
            <a:extLst>
              <a:ext uri="{FF2B5EF4-FFF2-40B4-BE49-F238E27FC236}">
                <a16:creationId xmlns:a16="http://schemas.microsoft.com/office/drawing/2014/main" id="{90434890-3276-4F79-B404-210E7F5991FC}"/>
              </a:ext>
            </a:extLst>
          </p:cNvPr>
          <p:cNvSpPr/>
          <p:nvPr/>
        </p:nvSpPr>
        <p:spPr>
          <a:xfrm>
            <a:off x="367597" y="6152379"/>
            <a:ext cx="6096000" cy="276999"/>
          </a:xfrm>
          <a:prstGeom prst="rect">
            <a:avLst/>
          </a:prstGeom>
        </p:spPr>
        <p:txBody>
          <a:bodyPr>
            <a:spAutoFit/>
          </a:bodyPr>
          <a:lstStyle/>
          <a:p>
            <a:r>
              <a:rPr lang="en-US" sz="1200" dirty="0"/>
              <a:t>Source: www.statista.com/statistics/187867/public-debt-of-the-united-states-since-1990/</a:t>
            </a:r>
          </a:p>
        </p:txBody>
      </p:sp>
    </p:spTree>
    <p:extLst>
      <p:ext uri="{BB962C8B-B14F-4D97-AF65-F5344CB8AC3E}">
        <p14:creationId xmlns:p14="http://schemas.microsoft.com/office/powerpoint/2010/main" val="241478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56A34D-40FC-4FD4-B3AD-5C5BADD04310}"/>
              </a:ext>
            </a:extLst>
          </p:cNvPr>
          <p:cNvSpPr>
            <a:spLocks noGrp="1"/>
          </p:cNvSpPr>
          <p:nvPr>
            <p:ph type="title"/>
          </p:nvPr>
        </p:nvSpPr>
        <p:spPr>
          <a:xfrm>
            <a:off x="686834" y="1153572"/>
            <a:ext cx="3200400" cy="4461163"/>
          </a:xfrm>
        </p:spPr>
        <p:txBody>
          <a:bodyPr>
            <a:normAutofit/>
          </a:bodyPr>
          <a:lstStyle/>
          <a:p>
            <a:r>
              <a:rPr lang="en-US">
                <a:solidFill>
                  <a:srgbClr val="FFFFFF"/>
                </a:solidFill>
              </a:rPr>
              <a:t>Recap: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184DF39-D325-4385-9C93-4289EE352DB4}"/>
              </a:ext>
            </a:extLst>
          </p:cNvPr>
          <p:cNvSpPr>
            <a:spLocks noGrp="1"/>
          </p:cNvSpPr>
          <p:nvPr>
            <p:ph idx="1"/>
          </p:nvPr>
        </p:nvSpPr>
        <p:spPr>
          <a:xfrm>
            <a:off x="4383972" y="454748"/>
            <a:ext cx="7121194" cy="5722216"/>
          </a:xfrm>
        </p:spPr>
        <p:txBody>
          <a:bodyPr anchor="ctr">
            <a:normAutofit/>
          </a:bodyPr>
          <a:lstStyle/>
          <a:p>
            <a:r>
              <a:rPr lang="en-US" sz="1800" dirty="0"/>
              <a:t>Earned Income protection for Survivors is #1 purpose of Life Insurance today</a:t>
            </a:r>
          </a:p>
          <a:p>
            <a:r>
              <a:rPr lang="en-US" sz="1800" dirty="0"/>
              <a:t>But there are many needs Life Insurance can cover outside of that </a:t>
            </a:r>
          </a:p>
          <a:p>
            <a:r>
              <a:rPr lang="en-US" sz="1800" dirty="0"/>
              <a:t>In calculating financial assets, most people don’t have Financial Statements, especially audited ones. But, they do all have Income Tax returns. These can be used to re-engineer to find the worth of most of their financial assets.</a:t>
            </a:r>
          </a:p>
          <a:p>
            <a:r>
              <a:rPr lang="en-US" sz="1800" dirty="0"/>
              <a:t>There can be an income protection need for NON-earned income</a:t>
            </a:r>
          </a:p>
          <a:p>
            <a:r>
              <a:rPr lang="en-US" sz="1800" dirty="0"/>
              <a:t>There can be an estate or wealth transfer need, even if net worth falls below federal estate tax limits:</a:t>
            </a:r>
          </a:p>
          <a:p>
            <a:pPr lvl="1">
              <a:buFont typeface="Wingdings" panose="05000000000000000000" pitchFamily="2" charset="2"/>
              <a:buChar char="§"/>
            </a:pPr>
            <a:r>
              <a:rPr lang="en-US" sz="1800" dirty="0"/>
              <a:t>State Estate/Inheritance Taxes</a:t>
            </a:r>
          </a:p>
          <a:p>
            <a:pPr lvl="1">
              <a:buFont typeface="Wingdings" panose="05000000000000000000" pitchFamily="2" charset="2"/>
              <a:buChar char="§"/>
            </a:pPr>
            <a:r>
              <a:rPr lang="en-US" sz="1800" dirty="0"/>
              <a:t>IRD</a:t>
            </a:r>
          </a:p>
          <a:p>
            <a:pPr lvl="1">
              <a:buFont typeface="Wingdings" panose="05000000000000000000" pitchFamily="2" charset="2"/>
              <a:buChar char="§"/>
            </a:pPr>
            <a:r>
              <a:rPr lang="en-US" sz="1800" dirty="0"/>
              <a:t>Final Expenses   </a:t>
            </a:r>
          </a:p>
          <a:p>
            <a:r>
              <a:rPr lang="en-US" sz="1800" dirty="0"/>
              <a:t>Lots of indications that Federal Estate limits will likely shrink, not grow </a:t>
            </a:r>
          </a:p>
          <a:p>
            <a:pPr>
              <a:buFont typeface="Wingdings" panose="05000000000000000000" pitchFamily="2" charset="2"/>
              <a:buChar char="§"/>
            </a:pPr>
            <a:r>
              <a:rPr lang="en-US" sz="2000" b="1" i="1" dirty="0"/>
              <a:t>If someone doesn’t have a need based on earned income, business coverage, charitable giving, or Federal estate tax , don’t assume they have no need or limited need.  </a:t>
            </a:r>
            <a:r>
              <a:rPr lang="en-US" sz="2000" b="1" i="1" u="sng" dirty="0"/>
              <a:t>All of the above </a:t>
            </a:r>
            <a:r>
              <a:rPr lang="en-US" sz="2000" b="1" i="1" dirty="0"/>
              <a:t>may affect them.     </a:t>
            </a:r>
          </a:p>
        </p:txBody>
      </p:sp>
      <p:sp>
        <p:nvSpPr>
          <p:cNvPr id="7" name="TextBox 6">
            <a:extLst>
              <a:ext uri="{FF2B5EF4-FFF2-40B4-BE49-F238E27FC236}">
                <a16:creationId xmlns:a16="http://schemas.microsoft.com/office/drawing/2014/main" id="{84CE81AD-C5AD-4E0B-9222-8DFBA15598B4}"/>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9" name="Footer Placeholder 12">
            <a:extLst>
              <a:ext uri="{FF2B5EF4-FFF2-40B4-BE49-F238E27FC236}">
                <a16:creationId xmlns:a16="http://schemas.microsoft.com/office/drawing/2014/main" id="{4D589984-C9A2-40EF-B137-009D81F70F1F}"/>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4" name="Slide Number Placeholder 3">
            <a:extLst>
              <a:ext uri="{FF2B5EF4-FFF2-40B4-BE49-F238E27FC236}">
                <a16:creationId xmlns:a16="http://schemas.microsoft.com/office/drawing/2014/main" id="{78186DD7-C397-40FB-B43D-36436801A249}"/>
              </a:ext>
            </a:extLst>
          </p:cNvPr>
          <p:cNvSpPr>
            <a:spLocks noGrp="1"/>
          </p:cNvSpPr>
          <p:nvPr>
            <p:ph type="sldNum" sz="quarter" idx="12"/>
          </p:nvPr>
        </p:nvSpPr>
        <p:spPr/>
        <p:txBody>
          <a:bodyPr/>
          <a:lstStyle/>
          <a:p>
            <a:fld id="{E54FF169-57AC-4B4C-AECB-027D6320236B}" type="slidenum">
              <a:rPr lang="en-US" smtClean="0"/>
              <a:t>12</a:t>
            </a:fld>
            <a:endParaRPr lang="en-US"/>
          </a:p>
        </p:txBody>
      </p:sp>
    </p:spTree>
    <p:extLst>
      <p:ext uri="{BB962C8B-B14F-4D97-AF65-F5344CB8AC3E}">
        <p14:creationId xmlns:p14="http://schemas.microsoft.com/office/powerpoint/2010/main" val="3716151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6A34D-40FC-4FD4-B3AD-5C5BADD04310}"/>
              </a:ext>
            </a:extLst>
          </p:cNvPr>
          <p:cNvSpPr>
            <a:spLocks noGrp="1"/>
          </p:cNvSpPr>
          <p:nvPr>
            <p:ph type="title"/>
          </p:nvPr>
        </p:nvSpPr>
        <p:spPr>
          <a:xfrm>
            <a:off x="686834" y="1153572"/>
            <a:ext cx="3200400" cy="4461163"/>
          </a:xfrm>
        </p:spPr>
        <p:txBody>
          <a:bodyPr>
            <a:normAutofit/>
          </a:bodyPr>
          <a:lstStyle/>
          <a:p>
            <a:r>
              <a:rPr lang="en-US">
                <a:solidFill>
                  <a:srgbClr val="FFFFFF"/>
                </a:solidFill>
              </a:rPr>
              <a:t>Recap:	</a:t>
            </a:r>
          </a:p>
        </p:txBody>
      </p:sp>
      <p:sp>
        <p:nvSpPr>
          <p:cNvPr id="7" name="TextBox 6">
            <a:extLst>
              <a:ext uri="{FF2B5EF4-FFF2-40B4-BE49-F238E27FC236}">
                <a16:creationId xmlns:a16="http://schemas.microsoft.com/office/drawing/2014/main" id="{84CE81AD-C5AD-4E0B-9222-8DFBA15598B4}"/>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9" name="Footer Placeholder 12">
            <a:extLst>
              <a:ext uri="{FF2B5EF4-FFF2-40B4-BE49-F238E27FC236}">
                <a16:creationId xmlns:a16="http://schemas.microsoft.com/office/drawing/2014/main" id="{4D589984-C9A2-40EF-B137-009D81F70F1F}"/>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4" name="Slide Number Placeholder 3">
            <a:extLst>
              <a:ext uri="{FF2B5EF4-FFF2-40B4-BE49-F238E27FC236}">
                <a16:creationId xmlns:a16="http://schemas.microsoft.com/office/drawing/2014/main" id="{78186DD7-C397-40FB-B43D-36436801A249}"/>
              </a:ext>
            </a:extLst>
          </p:cNvPr>
          <p:cNvSpPr>
            <a:spLocks noGrp="1"/>
          </p:cNvSpPr>
          <p:nvPr>
            <p:ph type="sldNum" sz="quarter" idx="12"/>
          </p:nvPr>
        </p:nvSpPr>
        <p:spPr/>
        <p:txBody>
          <a:bodyPr/>
          <a:lstStyle/>
          <a:p>
            <a:fld id="{E54FF169-57AC-4B4C-AECB-027D6320236B}" type="slidenum">
              <a:rPr lang="en-US" smtClean="0"/>
              <a:t>13</a:t>
            </a:fld>
            <a:endParaRPr lang="en-US"/>
          </a:p>
        </p:txBody>
      </p:sp>
      <p:sp>
        <p:nvSpPr>
          <p:cNvPr id="13" name="TextBox 12">
            <a:extLst>
              <a:ext uri="{FF2B5EF4-FFF2-40B4-BE49-F238E27FC236}">
                <a16:creationId xmlns:a16="http://schemas.microsoft.com/office/drawing/2014/main" id="{6E9293CC-E599-4B00-9DFA-65041F826EF9}"/>
              </a:ext>
            </a:extLst>
          </p:cNvPr>
          <p:cNvSpPr txBox="1"/>
          <p:nvPr/>
        </p:nvSpPr>
        <p:spPr>
          <a:xfrm>
            <a:off x="2061474" y="3785462"/>
            <a:ext cx="7626952" cy="2387531"/>
          </a:xfrm>
          <a:prstGeom prst="rect">
            <a:avLst/>
          </a:prstGeom>
          <a:noFill/>
        </p:spPr>
        <p:txBody>
          <a:bodyPr wrap="square" lIns="0" tIns="0" rIns="0" bIns="0" rtlCol="0">
            <a:noAutofit/>
          </a:bodyPr>
          <a:lstStyle/>
          <a:p>
            <a:r>
              <a:rPr lang="en-US" sz="1400" b="0" dirty="0">
                <a:latin typeface="+mn-lt"/>
              </a:rPr>
              <a:t>This material is intended for insurance informational purposes only and is not personal medical advice for clients.  Rates and availability will vary based on the satisfaction of our underwriting criteria.  Underwriting rules are subject to change at our discretion.</a:t>
            </a:r>
          </a:p>
          <a:p>
            <a:endParaRPr lang="en-US" sz="1400" b="0" dirty="0">
              <a:latin typeface="+mn-lt"/>
            </a:endParaRPr>
          </a:p>
          <a:p>
            <a:endParaRPr lang="en-US" sz="1400" b="0" dirty="0">
              <a:latin typeface="+mn-lt"/>
            </a:endParaRPr>
          </a:p>
          <a:p>
            <a:r>
              <a:rPr lang="en-US" sz="1400" b="0" dirty="0">
                <a:latin typeface="+mn-lt"/>
              </a:rPr>
              <a:t>This material is being provided for informational or educational purposes only and does not take into account the investment objectives or financial situation of any clients or prospective clients. The information is not intended as investment advice and is not a recommendation about managing or investing a client's retirement savings. Clients seeking information regarding their particular investment needs should contact a financial professional.​</a:t>
            </a:r>
          </a:p>
          <a:p>
            <a:r>
              <a:rPr lang="en-US" sz="1400" b="0" dirty="0">
                <a:latin typeface="+mn-lt"/>
              </a:rPr>
              <a:t> </a:t>
            </a:r>
          </a:p>
          <a:p>
            <a:r>
              <a:rPr lang="en-US" dirty="0"/>
              <a:t> </a:t>
            </a:r>
          </a:p>
          <a:p>
            <a:endParaRPr lang="en-US" b="0" dirty="0" err="1">
              <a:latin typeface="+mj-lt"/>
            </a:endParaRPr>
          </a:p>
        </p:txBody>
      </p:sp>
      <p:sp>
        <p:nvSpPr>
          <p:cNvPr id="14" name="Text Placeholder 5">
            <a:extLst>
              <a:ext uri="{FF2B5EF4-FFF2-40B4-BE49-F238E27FC236}">
                <a16:creationId xmlns:a16="http://schemas.microsoft.com/office/drawing/2014/main" id="{87741B41-A980-42F4-BFE6-E367A7CD00A6}"/>
              </a:ext>
            </a:extLst>
          </p:cNvPr>
          <p:cNvSpPr txBox="1">
            <a:spLocks/>
          </p:cNvSpPr>
          <p:nvPr/>
        </p:nvSpPr>
        <p:spPr>
          <a:xfrm>
            <a:off x="1861449" y="1819181"/>
            <a:ext cx="7397323" cy="8162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dirty="0"/>
              <a:t>Questions?</a:t>
            </a:r>
          </a:p>
        </p:txBody>
      </p:sp>
    </p:spTree>
    <p:extLst>
      <p:ext uri="{BB962C8B-B14F-4D97-AF65-F5344CB8AC3E}">
        <p14:creationId xmlns:p14="http://schemas.microsoft.com/office/powerpoint/2010/main" val="231234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E83622-3096-4188-BA89-A795FE20D123}"/>
              </a:ext>
            </a:extLst>
          </p:cNvPr>
          <p:cNvSpPr>
            <a:spLocks noGrp="1"/>
          </p:cNvSpPr>
          <p:nvPr>
            <p:ph type="title"/>
          </p:nvPr>
        </p:nvSpPr>
        <p:spPr>
          <a:xfrm>
            <a:off x="139836" y="864983"/>
            <a:ext cx="3165339" cy="4953000"/>
          </a:xfrm>
        </p:spPr>
        <p:txBody>
          <a:bodyPr>
            <a:noAutofit/>
          </a:bodyPr>
          <a:lstStyle/>
          <a:p>
            <a:r>
              <a:rPr lang="en-US" sz="3600" b="1" i="1" dirty="0">
                <a:solidFill>
                  <a:srgbClr val="FFFFFF"/>
                </a:solidFill>
              </a:rPr>
              <a:t>What percent of US Life Insurance policies are to cover “Earned income replacement” for a wage earner? </a:t>
            </a:r>
            <a:br>
              <a:rPr lang="en-US" sz="3600" b="1" i="1" dirty="0">
                <a:solidFill>
                  <a:srgbClr val="FFFFFF"/>
                </a:solidFill>
              </a:rPr>
            </a:br>
            <a:r>
              <a:rPr lang="en-US" sz="3600" b="1" i="1" dirty="0">
                <a:solidFill>
                  <a:srgbClr val="FFFFFF"/>
                </a:solidFill>
              </a:rPr>
              <a:t>~ 40%*</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7F7874E-133A-4E92-89FA-35C28351D01A}"/>
              </a:ext>
            </a:extLst>
          </p:cNvPr>
          <p:cNvSpPr>
            <a:spLocks noGrp="1"/>
          </p:cNvSpPr>
          <p:nvPr>
            <p:ph idx="1"/>
          </p:nvPr>
        </p:nvSpPr>
        <p:spPr>
          <a:xfrm>
            <a:off x="4383971" y="487555"/>
            <a:ext cx="6906491" cy="5707856"/>
          </a:xfrm>
        </p:spPr>
        <p:txBody>
          <a:bodyPr anchor="ctr">
            <a:normAutofit/>
          </a:bodyPr>
          <a:lstStyle/>
          <a:p>
            <a:pPr marL="0" indent="0">
              <a:buNone/>
            </a:pPr>
            <a:r>
              <a:rPr lang="en-US" sz="2600" dirty="0"/>
              <a:t>The remainder are for: </a:t>
            </a:r>
          </a:p>
          <a:p>
            <a:pPr marL="514350"/>
            <a:r>
              <a:rPr lang="en-US" sz="2600" dirty="0"/>
              <a:t>Business Coverage</a:t>
            </a:r>
          </a:p>
          <a:p>
            <a:pPr marL="514350"/>
            <a:r>
              <a:rPr lang="en-US" sz="2600" dirty="0"/>
              <a:t>Charitable Giving</a:t>
            </a:r>
          </a:p>
          <a:p>
            <a:pPr marL="514350"/>
            <a:r>
              <a:rPr lang="en-US" sz="2600" b="1" dirty="0"/>
              <a:t>Final Expenses</a:t>
            </a:r>
          </a:p>
          <a:p>
            <a:pPr marL="514350"/>
            <a:r>
              <a:rPr lang="en-US" sz="2600" b="1" dirty="0"/>
              <a:t>Wealth Transfer</a:t>
            </a:r>
          </a:p>
          <a:p>
            <a:pPr marL="514350"/>
            <a:r>
              <a:rPr lang="en-US" sz="2600" b="1" dirty="0"/>
              <a:t>Estate Taxes </a:t>
            </a:r>
          </a:p>
          <a:p>
            <a:pPr marL="514350"/>
            <a:r>
              <a:rPr lang="en-US" sz="2600" b="1" dirty="0"/>
              <a:t>Estate Liquidity</a:t>
            </a:r>
          </a:p>
          <a:p>
            <a:pPr marL="514350"/>
            <a:r>
              <a:rPr lang="en-US" sz="2600" b="1" dirty="0"/>
              <a:t>Non-earned income </a:t>
            </a:r>
            <a:endParaRPr lang="en-US" sz="2600" dirty="0"/>
          </a:p>
          <a:p>
            <a:pPr marL="0" indent="0">
              <a:buNone/>
            </a:pPr>
            <a:r>
              <a:rPr lang="en-US" sz="2600" dirty="0"/>
              <a:t>We’ll look at those final five reasons today, and a couple methods that you can use to make sure these non-income replacement cases make financial sense.    </a:t>
            </a:r>
          </a:p>
        </p:txBody>
      </p:sp>
      <p:sp>
        <p:nvSpPr>
          <p:cNvPr id="4" name="Right Brace 3">
            <a:extLst>
              <a:ext uri="{FF2B5EF4-FFF2-40B4-BE49-F238E27FC236}">
                <a16:creationId xmlns:a16="http://schemas.microsoft.com/office/drawing/2014/main" id="{CE753126-A09B-400F-BD16-28404EB147CF}"/>
              </a:ext>
            </a:extLst>
          </p:cNvPr>
          <p:cNvSpPr/>
          <p:nvPr/>
        </p:nvSpPr>
        <p:spPr>
          <a:xfrm>
            <a:off x="7760536" y="2200275"/>
            <a:ext cx="392864" cy="1693479"/>
          </a:xfrm>
          <a:prstGeom prst="rightBrace">
            <a:avLst>
              <a:gd name="adj1" fmla="val 0"/>
              <a:gd name="adj2" fmla="val 50000"/>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C25466A8-CE65-4D21-83F8-0BCD060F7DBD}"/>
              </a:ext>
            </a:extLst>
          </p:cNvPr>
          <p:cNvSpPr txBox="1"/>
          <p:nvPr/>
        </p:nvSpPr>
        <p:spPr>
          <a:xfrm>
            <a:off x="2832518" y="6444218"/>
            <a:ext cx="10248899" cy="276999"/>
          </a:xfrm>
          <a:prstGeom prst="rect">
            <a:avLst/>
          </a:prstGeom>
          <a:noFill/>
        </p:spPr>
        <p:txBody>
          <a:bodyPr wrap="square" rtlCol="0">
            <a:spAutoFit/>
          </a:bodyPr>
          <a:lstStyle/>
          <a:p>
            <a:r>
              <a:rPr lang="en-US" sz="1200" dirty="0"/>
              <a:t>*Income Protection gaps: a rising global challenge, Zurich/Smith School, University of Oxford, Nov. 2015 </a:t>
            </a:r>
          </a:p>
        </p:txBody>
      </p:sp>
      <p:sp>
        <p:nvSpPr>
          <p:cNvPr id="9" name="TextBox 8">
            <a:extLst>
              <a:ext uri="{FF2B5EF4-FFF2-40B4-BE49-F238E27FC236}">
                <a16:creationId xmlns:a16="http://schemas.microsoft.com/office/drawing/2014/main" id="{86903472-B699-473A-B3F8-28C41D956E7A}"/>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6" name="Slide Number Placeholder 5">
            <a:extLst>
              <a:ext uri="{FF2B5EF4-FFF2-40B4-BE49-F238E27FC236}">
                <a16:creationId xmlns:a16="http://schemas.microsoft.com/office/drawing/2014/main" id="{472BCF83-AFDA-49C0-A0B9-6C7B22C6CDBC}"/>
              </a:ext>
            </a:extLst>
          </p:cNvPr>
          <p:cNvSpPr>
            <a:spLocks noGrp="1"/>
          </p:cNvSpPr>
          <p:nvPr>
            <p:ph type="sldNum" sz="quarter" idx="12"/>
          </p:nvPr>
        </p:nvSpPr>
        <p:spPr/>
        <p:txBody>
          <a:bodyPr/>
          <a:lstStyle/>
          <a:p>
            <a:fld id="{E54FF169-57AC-4B4C-AECB-027D6320236B}" type="slidenum">
              <a:rPr lang="en-US" smtClean="0"/>
              <a:t>2</a:t>
            </a:fld>
            <a:endParaRPr lang="en-US" dirty="0"/>
          </a:p>
        </p:txBody>
      </p:sp>
      <p:sp>
        <p:nvSpPr>
          <p:cNvPr id="12" name="Footer Placeholder 12">
            <a:extLst>
              <a:ext uri="{FF2B5EF4-FFF2-40B4-BE49-F238E27FC236}">
                <a16:creationId xmlns:a16="http://schemas.microsoft.com/office/drawing/2014/main" id="{8160AE0C-0DAC-411C-9A61-A2D831E45964}"/>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Tree>
    <p:extLst>
      <p:ext uri="{BB962C8B-B14F-4D97-AF65-F5344CB8AC3E}">
        <p14:creationId xmlns:p14="http://schemas.microsoft.com/office/powerpoint/2010/main" val="123088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5BF8D579-6A01-4043-B1D9-B7D9058B1535}"/>
              </a:ext>
            </a:extLst>
          </p:cNvPr>
          <p:cNvGraphicFramePr>
            <a:graphicFrameLocks noGrp="1"/>
          </p:cNvGraphicFramePr>
          <p:nvPr>
            <p:extLst>
              <p:ext uri="{D42A27DB-BD31-4B8C-83A1-F6EECF244321}">
                <p14:modId xmlns:p14="http://schemas.microsoft.com/office/powerpoint/2010/main" val="2216087370"/>
              </p:ext>
            </p:extLst>
          </p:nvPr>
        </p:nvGraphicFramePr>
        <p:xfrm>
          <a:off x="933450" y="5428078"/>
          <a:ext cx="10315572" cy="588962"/>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3486749239"/>
                    </a:ext>
                  </a:extLst>
                </a:gridCol>
                <a:gridCol w="1719262">
                  <a:extLst>
                    <a:ext uri="{9D8B030D-6E8A-4147-A177-3AD203B41FA5}">
                      <a16:colId xmlns:a16="http://schemas.microsoft.com/office/drawing/2014/main" val="865322679"/>
                    </a:ext>
                  </a:extLst>
                </a:gridCol>
                <a:gridCol w="1719262">
                  <a:extLst>
                    <a:ext uri="{9D8B030D-6E8A-4147-A177-3AD203B41FA5}">
                      <a16:colId xmlns:a16="http://schemas.microsoft.com/office/drawing/2014/main" val="2651204038"/>
                    </a:ext>
                  </a:extLst>
                </a:gridCol>
                <a:gridCol w="1719262">
                  <a:extLst>
                    <a:ext uri="{9D8B030D-6E8A-4147-A177-3AD203B41FA5}">
                      <a16:colId xmlns:a16="http://schemas.microsoft.com/office/drawing/2014/main" val="1842486502"/>
                    </a:ext>
                  </a:extLst>
                </a:gridCol>
                <a:gridCol w="1719262">
                  <a:extLst>
                    <a:ext uri="{9D8B030D-6E8A-4147-A177-3AD203B41FA5}">
                      <a16:colId xmlns:a16="http://schemas.microsoft.com/office/drawing/2014/main" val="3829241109"/>
                    </a:ext>
                  </a:extLst>
                </a:gridCol>
                <a:gridCol w="1719262">
                  <a:extLst>
                    <a:ext uri="{9D8B030D-6E8A-4147-A177-3AD203B41FA5}">
                      <a16:colId xmlns:a16="http://schemas.microsoft.com/office/drawing/2014/main" val="2850681622"/>
                    </a:ext>
                  </a:extLst>
                </a:gridCol>
              </a:tblGrid>
              <a:tr h="294481">
                <a:tc>
                  <a:txBody>
                    <a:bodyPr/>
                    <a:lstStyle/>
                    <a:p>
                      <a:pPr algn="ctr"/>
                      <a:r>
                        <a:rPr lang="en-US" sz="1300" dirty="0">
                          <a:solidFill>
                            <a:schemeClr val="tx1"/>
                          </a:solidFill>
                        </a:rPr>
                        <a:t>Interest rate</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300" dirty="0">
                          <a:solidFill>
                            <a:schemeClr val="tx1"/>
                          </a:solidFill>
                        </a:rPr>
                        <a:t>3%</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300">
                          <a:solidFill>
                            <a:schemeClr val="tx1"/>
                          </a:solidFill>
                        </a:rPr>
                        <a:t>4%</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300">
                          <a:solidFill>
                            <a:schemeClr val="tx1"/>
                          </a:solidFill>
                        </a:rPr>
                        <a:t>6%</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300">
                          <a:solidFill>
                            <a:schemeClr val="tx1"/>
                          </a:solidFill>
                        </a:rPr>
                        <a:t>10%</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300">
                          <a:solidFill>
                            <a:schemeClr val="tx1"/>
                          </a:solidFill>
                        </a:rPr>
                        <a:t>15%</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7709421"/>
                  </a:ext>
                </a:extLst>
              </a:tr>
              <a:tr h="294481">
                <a:tc>
                  <a:txBody>
                    <a:bodyPr/>
                    <a:lstStyle/>
                    <a:p>
                      <a:pPr algn="ctr"/>
                      <a:r>
                        <a:rPr lang="en-US" sz="1300"/>
                        <a:t>Times factor</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300" dirty="0"/>
                        <a:t>33x</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300" dirty="0"/>
                        <a:t>25x</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300" dirty="0"/>
                        <a:t>16x</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300" dirty="0"/>
                        <a:t>10x</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300" dirty="0"/>
                        <a:t>7x</a:t>
                      </a:r>
                    </a:p>
                  </a:txBody>
                  <a:tcPr marL="66928" marR="66928" marT="33464" marB="334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876699062"/>
                  </a:ext>
                </a:extLst>
              </a:tr>
            </a:tbl>
          </a:graphicData>
        </a:graphic>
      </p:graphicFrame>
      <p:sp>
        <p:nvSpPr>
          <p:cNvPr id="2" name="Title 1">
            <a:extLst>
              <a:ext uri="{FF2B5EF4-FFF2-40B4-BE49-F238E27FC236}">
                <a16:creationId xmlns:a16="http://schemas.microsoft.com/office/drawing/2014/main" id="{410E6651-96D3-43A8-8D6B-EE93918F14B2}"/>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b="1" dirty="0"/>
              <a:t>Client isn’t replacing income, but the only thing they can document </a:t>
            </a:r>
            <a:r>
              <a:rPr lang="en-US" b="1" u="sng" dirty="0"/>
              <a:t>is</a:t>
            </a:r>
            <a:r>
              <a:rPr lang="en-US" b="1" dirty="0"/>
              <a:t> their income (??) </a:t>
            </a:r>
            <a:endParaRPr lang="en-US" dirty="0"/>
          </a:p>
        </p:txBody>
      </p:sp>
      <p:graphicFrame>
        <p:nvGraphicFramePr>
          <p:cNvPr id="4" name="Table 4">
            <a:extLst>
              <a:ext uri="{FF2B5EF4-FFF2-40B4-BE49-F238E27FC236}">
                <a16:creationId xmlns:a16="http://schemas.microsoft.com/office/drawing/2014/main" id="{B9F873AA-F5EF-4C8A-9AA9-055B180D11BE}"/>
              </a:ext>
            </a:extLst>
          </p:cNvPr>
          <p:cNvGraphicFramePr>
            <a:graphicFrameLocks noGrp="1"/>
          </p:cNvGraphicFramePr>
          <p:nvPr>
            <p:ph idx="1"/>
            <p:extLst>
              <p:ext uri="{D42A27DB-BD31-4B8C-83A1-F6EECF244321}">
                <p14:modId xmlns:p14="http://schemas.microsoft.com/office/powerpoint/2010/main" val="2162050453"/>
              </p:ext>
            </p:extLst>
          </p:nvPr>
        </p:nvGraphicFramePr>
        <p:xfrm>
          <a:off x="933450" y="1846072"/>
          <a:ext cx="10315573" cy="3364278"/>
        </p:xfrm>
        <a:graphic>
          <a:graphicData uri="http://schemas.openxmlformats.org/drawingml/2006/table">
            <a:tbl>
              <a:tblPr firstRow="1" bandRow="1">
                <a:tableStyleId>{5C22544A-7EE6-4342-B048-85BDC9FD1C3A}</a:tableStyleId>
              </a:tblPr>
              <a:tblGrid>
                <a:gridCol w="2622574">
                  <a:extLst>
                    <a:ext uri="{9D8B030D-6E8A-4147-A177-3AD203B41FA5}">
                      <a16:colId xmlns:a16="http://schemas.microsoft.com/office/drawing/2014/main" val="270329318"/>
                    </a:ext>
                  </a:extLst>
                </a:gridCol>
                <a:gridCol w="2535213">
                  <a:extLst>
                    <a:ext uri="{9D8B030D-6E8A-4147-A177-3AD203B41FA5}">
                      <a16:colId xmlns:a16="http://schemas.microsoft.com/office/drawing/2014/main" val="4264766110"/>
                    </a:ext>
                  </a:extLst>
                </a:gridCol>
                <a:gridCol w="2578893">
                  <a:extLst>
                    <a:ext uri="{9D8B030D-6E8A-4147-A177-3AD203B41FA5}">
                      <a16:colId xmlns:a16="http://schemas.microsoft.com/office/drawing/2014/main" val="1306378210"/>
                    </a:ext>
                  </a:extLst>
                </a:gridCol>
                <a:gridCol w="2578893">
                  <a:extLst>
                    <a:ext uri="{9D8B030D-6E8A-4147-A177-3AD203B41FA5}">
                      <a16:colId xmlns:a16="http://schemas.microsoft.com/office/drawing/2014/main" val="2756015145"/>
                    </a:ext>
                  </a:extLst>
                </a:gridCol>
              </a:tblGrid>
              <a:tr h="527473">
                <a:tc>
                  <a:txBody>
                    <a:bodyPr/>
                    <a:lstStyle/>
                    <a:p>
                      <a:pPr algn="ctr"/>
                      <a:r>
                        <a:rPr lang="en-US" sz="1600" dirty="0">
                          <a:solidFill>
                            <a:schemeClr val="tx1"/>
                          </a:solidFill>
                        </a:rPr>
                        <a:t>Form </a:t>
                      </a:r>
                      <a:r>
                        <a:rPr lang="en-US" sz="2200" dirty="0">
                          <a:solidFill>
                            <a:schemeClr val="tx1"/>
                          </a:solidFill>
                        </a:rPr>
                        <a:t>1040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900" dirty="0">
                          <a:solidFill>
                            <a:schemeClr val="tx1"/>
                          </a:solidFill>
                        </a:rPr>
                        <a:t>Income listed</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a:solidFill>
                            <a:schemeClr val="tx1"/>
                          </a:solidFill>
                        </a:rPr>
                        <a:t>Typical/current interest rate for this investment</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a:solidFill>
                            <a:schemeClr val="tx1"/>
                          </a:solidFill>
                        </a:rPr>
                        <a:t>Underlying asset must be roughly:</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42066169"/>
                  </a:ext>
                </a:extLst>
              </a:tr>
              <a:tr h="479953">
                <a:tc>
                  <a:txBody>
                    <a:bodyPr/>
                    <a:lstStyle/>
                    <a:p>
                      <a:r>
                        <a:rPr lang="en-US" sz="1200" b="1" dirty="0"/>
                        <a:t>Line 1- Wages, Salaries, Tips,  etc.</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0 %</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403699"/>
                  </a:ext>
                </a:extLst>
              </a:tr>
              <a:tr h="313632">
                <a:tc>
                  <a:txBody>
                    <a:bodyPr/>
                    <a:lstStyle/>
                    <a:p>
                      <a:r>
                        <a:rPr lang="en-US" sz="1200" b="1" dirty="0"/>
                        <a:t>Line 2a- Tax exempt interest</a:t>
                      </a:r>
                    </a:p>
                    <a:p>
                      <a:endParaRPr lang="en-US" sz="1200" b="1" dirty="0"/>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$20,000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2.5%</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X 40 = $800,000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987113"/>
                  </a:ext>
                </a:extLst>
              </a:tr>
              <a:tr h="479953">
                <a:tc>
                  <a:txBody>
                    <a:bodyPr/>
                    <a:lstStyle/>
                    <a:p>
                      <a:r>
                        <a:rPr lang="en-US" sz="1200" b="1" dirty="0"/>
                        <a:t>Line 2b- Taxable interest  </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$20,000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X 33 = $660,000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6617332"/>
                  </a:ext>
                </a:extLst>
              </a:tr>
              <a:tr h="479953">
                <a:tc>
                  <a:txBody>
                    <a:bodyPr/>
                    <a:lstStyle/>
                    <a:p>
                      <a:r>
                        <a:rPr lang="en-US" sz="1200" b="1" dirty="0"/>
                        <a:t>Line 3a- Qualified dividends</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$35,000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X 33 = $1,155,000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2051058"/>
                  </a:ext>
                </a:extLst>
              </a:tr>
              <a:tr h="479953">
                <a:tc>
                  <a:txBody>
                    <a:bodyPr/>
                    <a:lstStyle/>
                    <a:p>
                      <a:r>
                        <a:rPr lang="en-US" sz="1200" b="1" dirty="0"/>
                        <a:t>Line 3b- Ordinary dividends</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$8,000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X 33 = $265,000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2831735"/>
                  </a:ext>
                </a:extLst>
              </a:tr>
              <a:tr h="479953">
                <a:tc>
                  <a:txBody>
                    <a:bodyPr/>
                    <a:lstStyle/>
                    <a:p>
                      <a:r>
                        <a:rPr lang="en-US" sz="1200" b="1" dirty="0"/>
                        <a:t>Line 4a- IRA distributions</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$40,000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X 25 = $1,000,000</a:t>
                      </a:r>
                    </a:p>
                  </a:txBody>
                  <a:tcPr marL="71280" marR="71280" marT="35640" marB="35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0924836"/>
                  </a:ext>
                </a:extLst>
              </a:tr>
            </a:tbl>
          </a:graphicData>
        </a:graphic>
      </p:graphicFrame>
      <p:sp>
        <p:nvSpPr>
          <p:cNvPr id="5" name="TextBox 4">
            <a:extLst>
              <a:ext uri="{FF2B5EF4-FFF2-40B4-BE49-F238E27FC236}">
                <a16:creationId xmlns:a16="http://schemas.microsoft.com/office/drawing/2014/main" id="{F31B1DBC-23F8-447D-8A2B-7D1844EB4DBD}"/>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7" name="Footer Placeholder 12">
            <a:extLst>
              <a:ext uri="{FF2B5EF4-FFF2-40B4-BE49-F238E27FC236}">
                <a16:creationId xmlns:a16="http://schemas.microsoft.com/office/drawing/2014/main" id="{380A1674-28CE-42C4-98CA-E878259DB267}"/>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3" name="Slide Number Placeholder 2">
            <a:extLst>
              <a:ext uri="{FF2B5EF4-FFF2-40B4-BE49-F238E27FC236}">
                <a16:creationId xmlns:a16="http://schemas.microsoft.com/office/drawing/2014/main" id="{FFC21D6A-3741-4D7C-A8DD-1E4937DCB589}"/>
              </a:ext>
            </a:extLst>
          </p:cNvPr>
          <p:cNvSpPr>
            <a:spLocks noGrp="1"/>
          </p:cNvSpPr>
          <p:nvPr>
            <p:ph type="sldNum" sz="quarter" idx="12"/>
          </p:nvPr>
        </p:nvSpPr>
        <p:spPr/>
        <p:txBody>
          <a:bodyPr/>
          <a:lstStyle/>
          <a:p>
            <a:fld id="{E54FF169-57AC-4B4C-AECB-027D6320236B}" type="slidenum">
              <a:rPr lang="en-US" smtClean="0"/>
              <a:t>3</a:t>
            </a:fld>
            <a:endParaRPr lang="en-US"/>
          </a:p>
        </p:txBody>
      </p:sp>
    </p:spTree>
    <p:extLst>
      <p:ext uri="{BB962C8B-B14F-4D97-AF65-F5344CB8AC3E}">
        <p14:creationId xmlns:p14="http://schemas.microsoft.com/office/powerpoint/2010/main" val="198879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06E6FA-BC67-441D-B681-A7712E98B80D}"/>
              </a:ext>
            </a:extLst>
          </p:cNvPr>
          <p:cNvSpPr>
            <a:spLocks noGrp="1"/>
          </p:cNvSpPr>
          <p:nvPr>
            <p:ph type="title"/>
          </p:nvPr>
        </p:nvSpPr>
        <p:spPr>
          <a:xfrm>
            <a:off x="870204" y="606564"/>
            <a:ext cx="10451592" cy="1325563"/>
          </a:xfrm>
        </p:spPr>
        <p:txBody>
          <a:bodyPr anchor="ctr">
            <a:normAutofit/>
          </a:bodyPr>
          <a:lstStyle/>
          <a:p>
            <a:r>
              <a:rPr lang="en-US" b="1" dirty="0"/>
              <a:t>Client isn’t replacing income, but the only thing they can document </a:t>
            </a:r>
            <a:r>
              <a:rPr lang="en-US" b="1" u="sng" dirty="0"/>
              <a:t>is</a:t>
            </a:r>
            <a:r>
              <a:rPr lang="en-US" b="1" dirty="0"/>
              <a:t> their income (??) </a:t>
            </a:r>
            <a:endParaRPr lang="en-US" dirty="0"/>
          </a:p>
        </p:txBody>
      </p:sp>
      <p:sp>
        <p:nvSpPr>
          <p:cNvPr id="7" name="TextBox 6">
            <a:extLst>
              <a:ext uri="{FF2B5EF4-FFF2-40B4-BE49-F238E27FC236}">
                <a16:creationId xmlns:a16="http://schemas.microsoft.com/office/drawing/2014/main" id="{A933F66D-679F-4F66-8DAE-28DDAD722681}"/>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9" name="Footer Placeholder 12">
            <a:extLst>
              <a:ext uri="{FF2B5EF4-FFF2-40B4-BE49-F238E27FC236}">
                <a16:creationId xmlns:a16="http://schemas.microsoft.com/office/drawing/2014/main" id="{98EB0889-1C81-491E-8DBA-F48C5CD44548}"/>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3" name="Slide Number Placeholder 2">
            <a:extLst>
              <a:ext uri="{FF2B5EF4-FFF2-40B4-BE49-F238E27FC236}">
                <a16:creationId xmlns:a16="http://schemas.microsoft.com/office/drawing/2014/main" id="{34DA7D16-491C-45BA-815A-2439FB97D4B1}"/>
              </a:ext>
            </a:extLst>
          </p:cNvPr>
          <p:cNvSpPr>
            <a:spLocks noGrp="1"/>
          </p:cNvSpPr>
          <p:nvPr>
            <p:ph type="sldNum" sz="quarter" idx="12"/>
          </p:nvPr>
        </p:nvSpPr>
        <p:spPr/>
        <p:txBody>
          <a:bodyPr/>
          <a:lstStyle/>
          <a:p>
            <a:fld id="{E54FF169-57AC-4B4C-AECB-027D6320236B}" type="slidenum">
              <a:rPr lang="en-US" smtClean="0"/>
              <a:t>4</a:t>
            </a:fld>
            <a:endParaRPr lang="en-US"/>
          </a:p>
        </p:txBody>
      </p:sp>
      <p:graphicFrame>
        <p:nvGraphicFramePr>
          <p:cNvPr id="12" name="Table 6">
            <a:extLst>
              <a:ext uri="{FF2B5EF4-FFF2-40B4-BE49-F238E27FC236}">
                <a16:creationId xmlns:a16="http://schemas.microsoft.com/office/drawing/2014/main" id="{C1501F80-9C73-4FF4-AB2A-F8D68848B40E}"/>
              </a:ext>
            </a:extLst>
          </p:cNvPr>
          <p:cNvGraphicFramePr>
            <a:graphicFrameLocks noGrp="1"/>
          </p:cNvGraphicFramePr>
          <p:nvPr>
            <p:ph idx="1"/>
            <p:extLst>
              <p:ext uri="{D42A27DB-BD31-4B8C-83A1-F6EECF244321}">
                <p14:modId xmlns:p14="http://schemas.microsoft.com/office/powerpoint/2010/main" val="1218737022"/>
              </p:ext>
            </p:extLst>
          </p:nvPr>
        </p:nvGraphicFramePr>
        <p:xfrm>
          <a:off x="1114425" y="2427288"/>
          <a:ext cx="9964736" cy="2468267"/>
        </p:xfrm>
        <a:graphic>
          <a:graphicData uri="http://schemas.openxmlformats.org/drawingml/2006/table">
            <a:tbl>
              <a:tblPr firstRow="1" bandRow="1">
                <a:tableStyleId>{5C22544A-7EE6-4342-B048-85BDC9FD1C3A}</a:tableStyleId>
              </a:tblPr>
              <a:tblGrid>
                <a:gridCol w="2491184">
                  <a:extLst>
                    <a:ext uri="{9D8B030D-6E8A-4147-A177-3AD203B41FA5}">
                      <a16:colId xmlns:a16="http://schemas.microsoft.com/office/drawing/2014/main" val="567442114"/>
                    </a:ext>
                  </a:extLst>
                </a:gridCol>
                <a:gridCol w="2491184">
                  <a:extLst>
                    <a:ext uri="{9D8B030D-6E8A-4147-A177-3AD203B41FA5}">
                      <a16:colId xmlns:a16="http://schemas.microsoft.com/office/drawing/2014/main" val="90737279"/>
                    </a:ext>
                  </a:extLst>
                </a:gridCol>
                <a:gridCol w="2491184">
                  <a:extLst>
                    <a:ext uri="{9D8B030D-6E8A-4147-A177-3AD203B41FA5}">
                      <a16:colId xmlns:a16="http://schemas.microsoft.com/office/drawing/2014/main" val="184635566"/>
                    </a:ext>
                  </a:extLst>
                </a:gridCol>
                <a:gridCol w="2491184">
                  <a:extLst>
                    <a:ext uri="{9D8B030D-6E8A-4147-A177-3AD203B41FA5}">
                      <a16:colId xmlns:a16="http://schemas.microsoft.com/office/drawing/2014/main" val="1378993439"/>
                    </a:ext>
                  </a:extLst>
                </a:gridCol>
              </a:tblGrid>
              <a:tr h="499989">
                <a:tc>
                  <a:txBody>
                    <a:bodyPr/>
                    <a:lstStyle/>
                    <a:p>
                      <a:pPr algn="ctr"/>
                      <a:r>
                        <a:rPr lang="en-US" sz="1300" dirty="0">
                          <a:solidFill>
                            <a:schemeClr val="tx1"/>
                          </a:solidFill>
                        </a:rPr>
                        <a:t>Form </a:t>
                      </a:r>
                      <a:r>
                        <a:rPr lang="en-US" sz="1800" dirty="0">
                          <a:solidFill>
                            <a:schemeClr val="tx1"/>
                          </a:solidFill>
                        </a:rPr>
                        <a:t>1040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dirty="0">
                          <a:solidFill>
                            <a:schemeClr val="tx1"/>
                          </a:solidFill>
                        </a:rPr>
                        <a:t>Income Listed </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300" dirty="0">
                          <a:solidFill>
                            <a:schemeClr val="tx1"/>
                          </a:solidFill>
                        </a:rPr>
                        <a:t>Typical/ current interest rate for this investment</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300" dirty="0">
                          <a:solidFill>
                            <a:schemeClr val="tx1"/>
                          </a:solidFill>
                        </a:rPr>
                        <a:t>Underlying asset must be roughly:</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87459955"/>
                  </a:ext>
                </a:extLst>
              </a:tr>
              <a:tr h="454945">
                <a:tc>
                  <a:txBody>
                    <a:bodyPr/>
                    <a:lstStyle/>
                    <a:p>
                      <a:r>
                        <a:rPr lang="en-US" sz="1200" b="1" dirty="0"/>
                        <a:t>Line 4C- Pensions and Annuities</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300" dirty="0"/>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300" dirty="0"/>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805753"/>
                  </a:ext>
                </a:extLst>
              </a:tr>
              <a:tr h="297291">
                <a:tc>
                  <a:txBody>
                    <a:bodyPr/>
                    <a:lstStyle/>
                    <a:p>
                      <a:r>
                        <a:rPr lang="en-US" sz="1200" b="1" dirty="0"/>
                        <a:t>Line 6- Capital Gain (or loss)</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$50,000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15%</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X 6.5 = $325,000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0695254"/>
                  </a:ext>
                </a:extLst>
              </a:tr>
              <a:tr h="454945">
                <a:tc>
                  <a:txBody>
                    <a:bodyPr/>
                    <a:lstStyle/>
                    <a:p>
                      <a:r>
                        <a:rPr lang="en-US" sz="1200" b="1" dirty="0"/>
                        <a:t>Line 7- Other income</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$235,000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10%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X 10 = $2,350,000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2117952"/>
                  </a:ext>
                </a:extLst>
              </a:tr>
              <a:tr h="297291">
                <a:tc>
                  <a:txBody>
                    <a:bodyPr/>
                    <a:lstStyle/>
                    <a:p>
                      <a:endParaRPr lang="en-US" sz="1200" b="1" dirty="0"/>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300" dirty="0"/>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300" dirty="0"/>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300" dirty="0"/>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4925615"/>
                  </a:ext>
                </a:extLst>
              </a:tr>
              <a:tr h="297291">
                <a:tc>
                  <a:txBody>
                    <a:bodyPr/>
                    <a:lstStyle/>
                    <a:p>
                      <a:r>
                        <a:rPr lang="en-US" sz="1200" b="1"/>
                        <a:t>TOTAL income</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$418,000 </a:t>
                      </a:r>
                      <a:br>
                        <a:rPr lang="en-US" sz="1300" dirty="0"/>
                      </a:br>
                      <a:r>
                        <a:rPr lang="en-US" sz="1300" dirty="0"/>
                        <a:t>($408,000 non wages/ salary)</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6.5%</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t>X 16 = ~$6,500,000</a:t>
                      </a:r>
                    </a:p>
                  </a:txBody>
                  <a:tcPr marL="67566" marR="67566" marT="33783" marB="33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584329"/>
                  </a:ext>
                </a:extLst>
              </a:tr>
            </a:tbl>
          </a:graphicData>
        </a:graphic>
      </p:graphicFrame>
      <p:graphicFrame>
        <p:nvGraphicFramePr>
          <p:cNvPr id="14" name="Table 13">
            <a:extLst>
              <a:ext uri="{FF2B5EF4-FFF2-40B4-BE49-F238E27FC236}">
                <a16:creationId xmlns:a16="http://schemas.microsoft.com/office/drawing/2014/main" id="{F204F5EF-6ECD-4114-B975-66E9FBE901E9}"/>
              </a:ext>
            </a:extLst>
          </p:cNvPr>
          <p:cNvGraphicFramePr>
            <a:graphicFrameLocks noGrp="1"/>
          </p:cNvGraphicFramePr>
          <p:nvPr>
            <p:extLst>
              <p:ext uri="{D42A27DB-BD31-4B8C-83A1-F6EECF244321}">
                <p14:modId xmlns:p14="http://schemas.microsoft.com/office/powerpoint/2010/main" val="3122209987"/>
              </p:ext>
            </p:extLst>
          </p:nvPr>
        </p:nvGraphicFramePr>
        <p:xfrm>
          <a:off x="1114425" y="4966151"/>
          <a:ext cx="9964734" cy="517524"/>
        </p:xfrm>
        <a:graphic>
          <a:graphicData uri="http://schemas.openxmlformats.org/drawingml/2006/table">
            <a:tbl>
              <a:tblPr firstRow="1" bandRow="1">
                <a:tableStyleId>{5C22544A-7EE6-4342-B048-85BDC9FD1C3A}</a:tableStyleId>
              </a:tblPr>
              <a:tblGrid>
                <a:gridCol w="1660789">
                  <a:extLst>
                    <a:ext uri="{9D8B030D-6E8A-4147-A177-3AD203B41FA5}">
                      <a16:colId xmlns:a16="http://schemas.microsoft.com/office/drawing/2014/main" val="1967756425"/>
                    </a:ext>
                  </a:extLst>
                </a:gridCol>
                <a:gridCol w="1660789">
                  <a:extLst>
                    <a:ext uri="{9D8B030D-6E8A-4147-A177-3AD203B41FA5}">
                      <a16:colId xmlns:a16="http://schemas.microsoft.com/office/drawing/2014/main" val="2718806692"/>
                    </a:ext>
                  </a:extLst>
                </a:gridCol>
                <a:gridCol w="1660789">
                  <a:extLst>
                    <a:ext uri="{9D8B030D-6E8A-4147-A177-3AD203B41FA5}">
                      <a16:colId xmlns:a16="http://schemas.microsoft.com/office/drawing/2014/main" val="1263001748"/>
                    </a:ext>
                  </a:extLst>
                </a:gridCol>
                <a:gridCol w="1660789">
                  <a:extLst>
                    <a:ext uri="{9D8B030D-6E8A-4147-A177-3AD203B41FA5}">
                      <a16:colId xmlns:a16="http://schemas.microsoft.com/office/drawing/2014/main" val="3119150057"/>
                    </a:ext>
                  </a:extLst>
                </a:gridCol>
                <a:gridCol w="1660789">
                  <a:extLst>
                    <a:ext uri="{9D8B030D-6E8A-4147-A177-3AD203B41FA5}">
                      <a16:colId xmlns:a16="http://schemas.microsoft.com/office/drawing/2014/main" val="408820243"/>
                    </a:ext>
                  </a:extLst>
                </a:gridCol>
                <a:gridCol w="1660789">
                  <a:extLst>
                    <a:ext uri="{9D8B030D-6E8A-4147-A177-3AD203B41FA5}">
                      <a16:colId xmlns:a16="http://schemas.microsoft.com/office/drawing/2014/main" val="3609404475"/>
                    </a:ext>
                  </a:extLst>
                </a:gridCol>
              </a:tblGrid>
              <a:tr h="258762">
                <a:tc>
                  <a:txBody>
                    <a:bodyPr/>
                    <a:lstStyle/>
                    <a:p>
                      <a:pPr algn="ctr"/>
                      <a:r>
                        <a:rPr lang="en-US" sz="1200" dirty="0">
                          <a:solidFill>
                            <a:schemeClr val="tx1"/>
                          </a:solidFill>
                        </a:rPr>
                        <a:t>Interest rate</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200" dirty="0">
                          <a:solidFill>
                            <a:schemeClr val="tx1"/>
                          </a:solidFill>
                        </a:rPr>
                        <a:t>3%</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200" dirty="0">
                          <a:solidFill>
                            <a:schemeClr val="tx1"/>
                          </a:solidFill>
                        </a:rPr>
                        <a:t>4%</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200" dirty="0">
                          <a:solidFill>
                            <a:schemeClr val="tx1"/>
                          </a:solidFill>
                        </a:rPr>
                        <a:t>6%</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200" dirty="0">
                          <a:solidFill>
                            <a:schemeClr val="tx1"/>
                          </a:solidFill>
                        </a:rPr>
                        <a:t>10%</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200">
                          <a:solidFill>
                            <a:schemeClr val="tx1"/>
                          </a:solidFill>
                        </a:rPr>
                        <a:t>15%</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68931873"/>
                  </a:ext>
                </a:extLst>
              </a:tr>
              <a:tr h="258762">
                <a:tc>
                  <a:txBody>
                    <a:bodyPr/>
                    <a:lstStyle/>
                    <a:p>
                      <a:pPr algn="ctr"/>
                      <a:r>
                        <a:rPr lang="en-US" sz="1200" dirty="0"/>
                        <a:t>Times factor</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dirty="0"/>
                        <a:t>33 x</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a:t>25x</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a:t>16x</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dirty="0"/>
                        <a:t>10x</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dirty="0"/>
                        <a:t>6.5x</a:t>
                      </a:r>
                    </a:p>
                  </a:txBody>
                  <a:tcPr marL="58810" marR="58810" marT="29405" marB="29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2212428"/>
                  </a:ext>
                </a:extLst>
              </a:tr>
            </a:tbl>
          </a:graphicData>
        </a:graphic>
      </p:graphicFrame>
    </p:spTree>
    <p:extLst>
      <p:ext uri="{BB962C8B-B14F-4D97-AF65-F5344CB8AC3E}">
        <p14:creationId xmlns:p14="http://schemas.microsoft.com/office/powerpoint/2010/main" val="412792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74548F-981F-4211-BCAC-1E495424FB1D}"/>
              </a:ext>
            </a:extLst>
          </p:cNvPr>
          <p:cNvSpPr>
            <a:spLocks noGrp="1"/>
          </p:cNvSpPr>
          <p:nvPr>
            <p:ph type="title"/>
          </p:nvPr>
        </p:nvSpPr>
        <p:spPr>
          <a:xfrm>
            <a:off x="1115568" y="758952"/>
            <a:ext cx="10168128" cy="1179576"/>
          </a:xfrm>
        </p:spPr>
        <p:txBody>
          <a:bodyPr>
            <a:normAutofit/>
          </a:bodyPr>
          <a:lstStyle/>
          <a:p>
            <a:r>
              <a:rPr lang="en-US" sz="3600" dirty="0"/>
              <a:t>No Net Worth Statement, but what are their assets?</a:t>
            </a:r>
            <a:r>
              <a:rPr lang="en-US" sz="3700" dirty="0"/>
              <a:t>	</a:t>
            </a:r>
          </a:p>
        </p:txBody>
      </p:sp>
      <p:sp>
        <p:nvSpPr>
          <p:cNvPr id="17" name="Rectangle 16">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52E50DA-13AB-4A80-BFFB-B00451F009A2}"/>
              </a:ext>
            </a:extLst>
          </p:cNvPr>
          <p:cNvSpPr>
            <a:spLocks noGrp="1"/>
          </p:cNvSpPr>
          <p:nvPr>
            <p:ph idx="1"/>
          </p:nvPr>
        </p:nvSpPr>
        <p:spPr>
          <a:xfrm>
            <a:off x="1115568" y="2481943"/>
            <a:ext cx="10168128" cy="3695020"/>
          </a:xfrm>
        </p:spPr>
        <p:txBody>
          <a:bodyPr>
            <a:normAutofit/>
          </a:bodyPr>
          <a:lstStyle/>
          <a:p>
            <a:r>
              <a:rPr lang="en-US" sz="2200" dirty="0"/>
              <a:t>$10,000 = earned income (pays himself as “Chief Operating Officer” of his company) </a:t>
            </a:r>
          </a:p>
          <a:p>
            <a:r>
              <a:rPr lang="en-US" sz="2200" dirty="0"/>
              <a:t>$408,000 of income comes from $6.5 Million of Assets (</a:t>
            </a:r>
            <a:r>
              <a:rPr lang="en-US" sz="2200" b="1" i="1" dirty="0"/>
              <a:t>a combined 6.5% return</a:t>
            </a:r>
            <a:r>
              <a:rPr lang="en-US" sz="2200" dirty="0"/>
              <a:t>)</a:t>
            </a:r>
          </a:p>
          <a:p>
            <a:r>
              <a:rPr lang="en-US" sz="2200" dirty="0"/>
              <a:t>Research on Zillow shows that he and his wife own home valued at ~ $1.5 million</a:t>
            </a:r>
          </a:p>
          <a:p>
            <a:r>
              <a:rPr lang="en-US" sz="2200" dirty="0"/>
              <a:t>With a couple other small non-income assets, would have total assets of $8.2 million</a:t>
            </a:r>
          </a:p>
          <a:p>
            <a:r>
              <a:rPr lang="en-US" sz="2200" dirty="0"/>
              <a:t>Ask him about outstanding loans. Answer = $600,000. </a:t>
            </a:r>
          </a:p>
          <a:p>
            <a:r>
              <a:rPr lang="en-US" sz="2200" dirty="0"/>
              <a:t>Net worth of $8,200,000 - $600,000 = $7,600,000 </a:t>
            </a:r>
          </a:p>
          <a:p>
            <a:r>
              <a:rPr lang="en-US" sz="2200" dirty="0"/>
              <a:t>You can calculate estate needs and wealth transfer based off this amount. </a:t>
            </a:r>
          </a:p>
          <a:p>
            <a:endParaRPr lang="en-US" sz="2200" dirty="0"/>
          </a:p>
        </p:txBody>
      </p:sp>
      <p:sp>
        <p:nvSpPr>
          <p:cNvPr id="6" name="Arrow: Bent-Up 5">
            <a:extLst>
              <a:ext uri="{FF2B5EF4-FFF2-40B4-BE49-F238E27FC236}">
                <a16:creationId xmlns:a16="http://schemas.microsoft.com/office/drawing/2014/main" id="{A673F508-4CF7-45B7-AF00-064DF7D31824}"/>
              </a:ext>
            </a:extLst>
          </p:cNvPr>
          <p:cNvSpPr/>
          <p:nvPr/>
        </p:nvSpPr>
        <p:spPr>
          <a:xfrm rot="16200000">
            <a:off x="8407400" y="3708400"/>
            <a:ext cx="450850" cy="268605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A869571-6F03-453B-9589-78FE839F869F}"/>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10" name="Footer Placeholder 12">
            <a:extLst>
              <a:ext uri="{FF2B5EF4-FFF2-40B4-BE49-F238E27FC236}">
                <a16:creationId xmlns:a16="http://schemas.microsoft.com/office/drawing/2014/main" id="{F66FBCF4-8EE2-450E-B184-DE899863E691}"/>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4" name="Slide Number Placeholder 3">
            <a:extLst>
              <a:ext uri="{FF2B5EF4-FFF2-40B4-BE49-F238E27FC236}">
                <a16:creationId xmlns:a16="http://schemas.microsoft.com/office/drawing/2014/main" id="{3EF04CAF-4405-4C7E-9BEE-D60D3BA9748D}"/>
              </a:ext>
            </a:extLst>
          </p:cNvPr>
          <p:cNvSpPr>
            <a:spLocks noGrp="1"/>
          </p:cNvSpPr>
          <p:nvPr>
            <p:ph type="sldNum" sz="quarter" idx="12"/>
          </p:nvPr>
        </p:nvSpPr>
        <p:spPr/>
        <p:txBody>
          <a:bodyPr/>
          <a:lstStyle/>
          <a:p>
            <a:fld id="{E54FF169-57AC-4B4C-AECB-027D6320236B}" type="slidenum">
              <a:rPr lang="en-US" smtClean="0"/>
              <a:t>5</a:t>
            </a:fld>
            <a:endParaRPr lang="en-US"/>
          </a:p>
        </p:txBody>
      </p:sp>
    </p:spTree>
    <p:extLst>
      <p:ext uri="{BB962C8B-B14F-4D97-AF65-F5344CB8AC3E}">
        <p14:creationId xmlns:p14="http://schemas.microsoft.com/office/powerpoint/2010/main" val="16786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E83622-3096-4188-BA89-A795FE20D123}"/>
              </a:ext>
            </a:extLst>
          </p:cNvPr>
          <p:cNvSpPr>
            <a:spLocks noGrp="1"/>
          </p:cNvSpPr>
          <p:nvPr>
            <p:ph type="title"/>
          </p:nvPr>
        </p:nvSpPr>
        <p:spPr>
          <a:xfrm>
            <a:off x="1115568" y="548640"/>
            <a:ext cx="10168128" cy="1179576"/>
          </a:xfrm>
        </p:spPr>
        <p:txBody>
          <a:bodyPr>
            <a:normAutofit/>
          </a:bodyPr>
          <a:lstStyle/>
          <a:p>
            <a:r>
              <a:rPr lang="en-US" sz="3600" dirty="0"/>
              <a:t>What about retirees with no earned income?  Do they have insurance needs?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F7F7874E-133A-4E92-89FA-35C28351D01A}"/>
              </a:ext>
            </a:extLst>
          </p:cNvPr>
          <p:cNvSpPr>
            <a:spLocks noGrp="1"/>
          </p:cNvSpPr>
          <p:nvPr>
            <p:ph idx="1"/>
          </p:nvPr>
        </p:nvSpPr>
        <p:spPr>
          <a:xfrm>
            <a:off x="1115568" y="2481943"/>
            <a:ext cx="10168128" cy="3695020"/>
          </a:xfrm>
        </p:spPr>
        <p:txBody>
          <a:bodyPr>
            <a:normAutofit/>
          </a:bodyPr>
          <a:lstStyle/>
          <a:p>
            <a:r>
              <a:rPr lang="en-US" sz="1700" b="1" dirty="0"/>
              <a:t>Income replacement</a:t>
            </a:r>
          </a:p>
          <a:p>
            <a:r>
              <a:rPr lang="en-US" sz="1700" b="1" strike="sngStrike" dirty="0"/>
              <a:t>Business Coverage</a:t>
            </a:r>
          </a:p>
          <a:p>
            <a:r>
              <a:rPr lang="en-US" sz="1700" b="1" strike="sngStrike" dirty="0"/>
              <a:t>Charitable Giving</a:t>
            </a:r>
          </a:p>
          <a:p>
            <a:r>
              <a:rPr lang="en-US" sz="1700" b="1" dirty="0"/>
              <a:t>Final expenses</a:t>
            </a:r>
          </a:p>
          <a:p>
            <a:r>
              <a:rPr lang="en-US" sz="1700" b="1" dirty="0"/>
              <a:t>Wealth Transfer</a:t>
            </a:r>
          </a:p>
          <a:p>
            <a:r>
              <a:rPr lang="en-US" sz="1700" b="1" strike="sngStrike" dirty="0"/>
              <a:t>Estate Taxes </a:t>
            </a:r>
          </a:p>
          <a:p>
            <a:r>
              <a:rPr lang="en-US" sz="1700" b="1" dirty="0"/>
              <a:t>Estate Liquidity</a:t>
            </a:r>
          </a:p>
          <a:p>
            <a:endParaRPr lang="en-US" sz="1700" dirty="0"/>
          </a:p>
          <a:p>
            <a:pPr marL="0" indent="0">
              <a:buNone/>
            </a:pPr>
            <a:r>
              <a:rPr lang="en-US" sz="1700" dirty="0"/>
              <a:t>A retiree CAN have a need to replace unearned income, to cover final expenses, to transfer wealth, and to pass on their estate.    </a:t>
            </a:r>
          </a:p>
        </p:txBody>
      </p:sp>
      <p:sp>
        <p:nvSpPr>
          <p:cNvPr id="9" name="TextBox 8">
            <a:extLst>
              <a:ext uri="{FF2B5EF4-FFF2-40B4-BE49-F238E27FC236}">
                <a16:creationId xmlns:a16="http://schemas.microsoft.com/office/drawing/2014/main" id="{4A4B461B-BFEB-4EA4-88F6-8C910F341983}"/>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11" name="Footer Placeholder 12">
            <a:extLst>
              <a:ext uri="{FF2B5EF4-FFF2-40B4-BE49-F238E27FC236}">
                <a16:creationId xmlns:a16="http://schemas.microsoft.com/office/drawing/2014/main" id="{5998A64F-44CC-4FE7-80D5-B92F9256F197}"/>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4" name="Slide Number Placeholder 3">
            <a:extLst>
              <a:ext uri="{FF2B5EF4-FFF2-40B4-BE49-F238E27FC236}">
                <a16:creationId xmlns:a16="http://schemas.microsoft.com/office/drawing/2014/main" id="{B05FC71C-46A9-40BA-9D9B-B45F36258FA4}"/>
              </a:ext>
            </a:extLst>
          </p:cNvPr>
          <p:cNvSpPr>
            <a:spLocks noGrp="1"/>
          </p:cNvSpPr>
          <p:nvPr>
            <p:ph type="sldNum" sz="quarter" idx="12"/>
          </p:nvPr>
        </p:nvSpPr>
        <p:spPr/>
        <p:txBody>
          <a:bodyPr/>
          <a:lstStyle/>
          <a:p>
            <a:fld id="{E54FF169-57AC-4B4C-AECB-027D6320236B}" type="slidenum">
              <a:rPr lang="en-US" smtClean="0"/>
              <a:t>6</a:t>
            </a:fld>
            <a:endParaRPr lang="en-US"/>
          </a:p>
        </p:txBody>
      </p:sp>
    </p:spTree>
    <p:extLst>
      <p:ext uri="{BB962C8B-B14F-4D97-AF65-F5344CB8AC3E}">
        <p14:creationId xmlns:p14="http://schemas.microsoft.com/office/powerpoint/2010/main" val="184958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75454CB-E955-4770-A0FF-03FFA0B8CE60}"/>
              </a:ext>
            </a:extLst>
          </p:cNvPr>
          <p:cNvSpPr>
            <a:spLocks noGrp="1"/>
          </p:cNvSpPr>
          <p:nvPr>
            <p:ph type="title"/>
          </p:nvPr>
        </p:nvSpPr>
        <p:spPr>
          <a:xfrm>
            <a:off x="1115568" y="548640"/>
            <a:ext cx="10168128" cy="1179576"/>
          </a:xfrm>
        </p:spPr>
        <p:txBody>
          <a:bodyPr>
            <a:normAutofit fontScale="90000"/>
          </a:bodyPr>
          <a:lstStyle/>
          <a:p>
            <a:br>
              <a:rPr lang="en-US" sz="3700" dirty="0"/>
            </a:br>
            <a:r>
              <a:rPr lang="en-US" dirty="0"/>
              <a:t>Replace income</a:t>
            </a:r>
            <a:r>
              <a:rPr lang="en-US" sz="3700" dirty="0"/>
              <a:t>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91E21E0-5FDF-4890-B870-CC0E369CC2F4}"/>
              </a:ext>
            </a:extLst>
          </p:cNvPr>
          <p:cNvSpPr>
            <a:spLocks noGrp="1"/>
          </p:cNvSpPr>
          <p:nvPr>
            <p:ph idx="1"/>
          </p:nvPr>
        </p:nvSpPr>
        <p:spPr>
          <a:xfrm>
            <a:off x="1057868" y="2276856"/>
            <a:ext cx="10168128" cy="3695020"/>
          </a:xfrm>
        </p:spPr>
        <p:txBody>
          <a:bodyPr>
            <a:normAutofit/>
          </a:bodyPr>
          <a:lstStyle/>
          <a:p>
            <a:r>
              <a:rPr lang="en-US" sz="2200" dirty="0"/>
              <a:t>Social Security income (average in USA is $18,000 per year)*</a:t>
            </a:r>
          </a:p>
          <a:p>
            <a:r>
              <a:rPr lang="en-US" sz="2200" dirty="0"/>
              <a:t>Pension (average in USA is $18,000, though only about 40% receive one)**</a:t>
            </a:r>
          </a:p>
          <a:p>
            <a:r>
              <a:rPr lang="en-US" sz="2200" dirty="0"/>
              <a:t>Most retirees with a spouse have provisions to have 50% payments continue after their death. This means ~50% is lost at their death.</a:t>
            </a:r>
            <a:endParaRPr lang="en-US" sz="3600" b="1" u="sng" dirty="0">
              <a:latin typeface="+mj-lt"/>
            </a:endParaRPr>
          </a:p>
          <a:p>
            <a:pPr marL="0" indent="0">
              <a:spcBef>
                <a:spcPts val="1200"/>
              </a:spcBef>
              <a:buNone/>
            </a:pPr>
            <a:r>
              <a:rPr lang="en-US" sz="4000" b="1" u="sng" dirty="0">
                <a:latin typeface="+mj-lt"/>
              </a:rPr>
              <a:t>Final Expenses</a:t>
            </a:r>
          </a:p>
          <a:p>
            <a:r>
              <a:rPr lang="en-US" sz="2200" dirty="0"/>
              <a:t>Average cost of funeral, cremation, Probate, attorney, final medical expenses = $20,000</a:t>
            </a:r>
          </a:p>
        </p:txBody>
      </p:sp>
      <p:sp>
        <p:nvSpPr>
          <p:cNvPr id="4" name="TextBox 3">
            <a:extLst>
              <a:ext uri="{FF2B5EF4-FFF2-40B4-BE49-F238E27FC236}">
                <a16:creationId xmlns:a16="http://schemas.microsoft.com/office/drawing/2014/main" id="{B211B9C9-89D0-4F0E-8178-B91EFBB20B31}"/>
              </a:ext>
            </a:extLst>
          </p:cNvPr>
          <p:cNvSpPr txBox="1"/>
          <p:nvPr/>
        </p:nvSpPr>
        <p:spPr>
          <a:xfrm>
            <a:off x="367597" y="5669426"/>
            <a:ext cx="9842500" cy="461665"/>
          </a:xfrm>
          <a:prstGeom prst="rect">
            <a:avLst/>
          </a:prstGeom>
          <a:noFill/>
        </p:spPr>
        <p:txBody>
          <a:bodyPr wrap="square" rtlCol="0">
            <a:spAutoFit/>
          </a:bodyPr>
          <a:lstStyle/>
          <a:p>
            <a:r>
              <a:rPr lang="en-US" sz="1200" dirty="0"/>
              <a:t>*www.cbpp.org/research/social-security/policy-basics-top-ten-facts-about-social-security</a:t>
            </a:r>
          </a:p>
          <a:p>
            <a:r>
              <a:rPr lang="en-US" sz="1200" dirty="0"/>
              <a:t>**www.pensionrights.org/publications/statistic/income-pensions, 2018</a:t>
            </a:r>
          </a:p>
        </p:txBody>
      </p:sp>
      <p:sp>
        <p:nvSpPr>
          <p:cNvPr id="9" name="TextBox 8">
            <a:extLst>
              <a:ext uri="{FF2B5EF4-FFF2-40B4-BE49-F238E27FC236}">
                <a16:creationId xmlns:a16="http://schemas.microsoft.com/office/drawing/2014/main" id="{8016C1EE-3421-44E6-80AC-60DC4DCFEFAB}"/>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11" name="Footer Placeholder 12">
            <a:extLst>
              <a:ext uri="{FF2B5EF4-FFF2-40B4-BE49-F238E27FC236}">
                <a16:creationId xmlns:a16="http://schemas.microsoft.com/office/drawing/2014/main" id="{BE6B6C1A-B1AB-4E2E-9E4B-5D2709E17AEC}"/>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5" name="Slide Number Placeholder 4">
            <a:extLst>
              <a:ext uri="{FF2B5EF4-FFF2-40B4-BE49-F238E27FC236}">
                <a16:creationId xmlns:a16="http://schemas.microsoft.com/office/drawing/2014/main" id="{603846C4-BEDA-466E-801E-41F19D4199DC}"/>
              </a:ext>
            </a:extLst>
          </p:cNvPr>
          <p:cNvSpPr>
            <a:spLocks noGrp="1"/>
          </p:cNvSpPr>
          <p:nvPr>
            <p:ph type="sldNum" sz="quarter" idx="12"/>
          </p:nvPr>
        </p:nvSpPr>
        <p:spPr/>
        <p:txBody>
          <a:bodyPr/>
          <a:lstStyle/>
          <a:p>
            <a:fld id="{E54FF169-57AC-4B4C-AECB-027D6320236B}" type="slidenum">
              <a:rPr lang="en-US" smtClean="0"/>
              <a:t>7</a:t>
            </a:fld>
            <a:endParaRPr lang="en-US"/>
          </a:p>
        </p:txBody>
      </p:sp>
    </p:spTree>
    <p:extLst>
      <p:ext uri="{BB962C8B-B14F-4D97-AF65-F5344CB8AC3E}">
        <p14:creationId xmlns:p14="http://schemas.microsoft.com/office/powerpoint/2010/main" val="332453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1">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B360941-0B7C-4F7F-8CC0-4BD98D67546A}"/>
              </a:ext>
            </a:extLst>
          </p:cNvPr>
          <p:cNvSpPr>
            <a:spLocks noGrp="1"/>
          </p:cNvSpPr>
          <p:nvPr>
            <p:ph type="title"/>
          </p:nvPr>
        </p:nvSpPr>
        <p:spPr>
          <a:xfrm>
            <a:off x="1046746" y="586822"/>
            <a:ext cx="3560252" cy="1645920"/>
          </a:xfrm>
        </p:spPr>
        <p:txBody>
          <a:bodyPr vert="horz" lIns="91440" tIns="45720" rIns="91440" bIns="45720" rtlCol="0" anchor="ctr">
            <a:normAutofit/>
          </a:bodyPr>
          <a:lstStyle/>
          <a:p>
            <a:r>
              <a:rPr lang="en-US" sz="3200" b="1" kern="1200">
                <a:solidFill>
                  <a:schemeClr val="tx1"/>
                </a:solidFill>
                <a:latin typeface="+mj-lt"/>
                <a:ea typeface="+mj-ea"/>
                <a:cs typeface="+mj-cs"/>
              </a:rPr>
              <a:t>18 states + DC have state estate or inheritance taxes </a:t>
            </a:r>
          </a:p>
        </p:txBody>
      </p:sp>
      <p:sp>
        <p:nvSpPr>
          <p:cNvPr id="26" name="Rectangle 25">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8" name="Rectangle 27">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75474D4C-93D0-4945-8D50-B57C3114AE40}"/>
              </a:ext>
            </a:extLst>
          </p:cNvPr>
          <p:cNvSpPr txBox="1"/>
          <p:nvPr/>
        </p:nvSpPr>
        <p:spPr>
          <a:xfrm>
            <a:off x="5351164" y="586822"/>
            <a:ext cx="6002636" cy="1645920"/>
          </a:xfrm>
          <a:prstGeom prst="rect">
            <a:avLst/>
          </a:prstGeom>
        </p:spPr>
        <p:txBody>
          <a:bodyPr vert="horz" lIns="91440" tIns="45720" rIns="91440" bIns="45720" rtlCol="0" anchor="ctr">
            <a:normAutofit/>
          </a:bodyPr>
          <a:lstStyle/>
          <a:p>
            <a:pPr>
              <a:lnSpc>
                <a:spcPct val="90000"/>
              </a:lnSpc>
              <a:spcAft>
                <a:spcPts val="600"/>
              </a:spcAft>
            </a:pPr>
            <a:r>
              <a:rPr lang="en-US" dirty="0"/>
              <a:t>For states that do have a tax, the exemption levels are much smaller (70% smaller ) than the Fed exemption. Many more would owe state estate or inheritance taxes than would owe federal taxes.</a:t>
            </a:r>
          </a:p>
        </p:txBody>
      </p:sp>
      <p:graphicFrame>
        <p:nvGraphicFramePr>
          <p:cNvPr id="4" name="Table 4">
            <a:extLst>
              <a:ext uri="{FF2B5EF4-FFF2-40B4-BE49-F238E27FC236}">
                <a16:creationId xmlns:a16="http://schemas.microsoft.com/office/drawing/2014/main" id="{9423BC0D-A3B5-44CE-84B3-0DBC7E0E0BE1}"/>
              </a:ext>
            </a:extLst>
          </p:cNvPr>
          <p:cNvGraphicFramePr>
            <a:graphicFrameLocks noGrp="1"/>
          </p:cNvGraphicFramePr>
          <p:nvPr>
            <p:ph idx="1"/>
            <p:extLst>
              <p:ext uri="{D42A27DB-BD31-4B8C-83A1-F6EECF244321}">
                <p14:modId xmlns:p14="http://schemas.microsoft.com/office/powerpoint/2010/main" val="2030095017"/>
              </p:ext>
            </p:extLst>
          </p:nvPr>
        </p:nvGraphicFramePr>
        <p:xfrm>
          <a:off x="3286279" y="3030801"/>
          <a:ext cx="4906645" cy="2420112"/>
        </p:xfrm>
        <a:graphic>
          <a:graphicData uri="http://schemas.openxmlformats.org/drawingml/2006/table">
            <a:tbl>
              <a:tblPr firstRow="1" bandRow="1">
                <a:tableStyleId>{5C22544A-7EE6-4342-B048-85BDC9FD1C3A}</a:tableStyleId>
              </a:tblPr>
              <a:tblGrid>
                <a:gridCol w="2731135">
                  <a:extLst>
                    <a:ext uri="{9D8B030D-6E8A-4147-A177-3AD203B41FA5}">
                      <a16:colId xmlns:a16="http://schemas.microsoft.com/office/drawing/2014/main" val="3601846084"/>
                    </a:ext>
                  </a:extLst>
                </a:gridCol>
                <a:gridCol w="2175510">
                  <a:extLst>
                    <a:ext uri="{9D8B030D-6E8A-4147-A177-3AD203B41FA5}">
                      <a16:colId xmlns:a16="http://schemas.microsoft.com/office/drawing/2014/main" val="1182495349"/>
                    </a:ext>
                  </a:extLst>
                </a:gridCol>
              </a:tblGrid>
              <a:tr h="1712976">
                <a:tc>
                  <a:txBody>
                    <a:bodyPr/>
                    <a:lstStyle/>
                    <a:p>
                      <a:pPr algn="ctr"/>
                      <a:r>
                        <a:rPr lang="en-US" sz="3300" b="1" i="0" baseline="0" dirty="0"/>
                        <a:t>Average Exemption </a:t>
                      </a:r>
                    </a:p>
                  </a:txBody>
                  <a:tcPr marL="167640" marR="167640" marT="83820" marB="8382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300" b="1" i="0" baseline="0" dirty="0"/>
                        <a:t>Average Tax Rate</a:t>
                      </a:r>
                    </a:p>
                    <a:p>
                      <a:pPr algn="ctr"/>
                      <a:endParaRPr lang="en-US" sz="3300" b="1" i="0" baseline="0" dirty="0"/>
                    </a:p>
                  </a:txBody>
                  <a:tcPr marL="167640" marR="167640" marT="83820" marB="83820"/>
                </a:tc>
                <a:extLst>
                  <a:ext uri="{0D108BD9-81ED-4DB2-BD59-A6C34878D82A}">
                    <a16:rowId xmlns:a16="http://schemas.microsoft.com/office/drawing/2014/main" val="1723748937"/>
                  </a:ext>
                </a:extLst>
              </a:tr>
              <a:tr h="707136">
                <a:tc>
                  <a:txBody>
                    <a:bodyPr/>
                    <a:lstStyle/>
                    <a:p>
                      <a:pPr algn="ctr"/>
                      <a:r>
                        <a:rPr lang="en-US" sz="3300" b="1" i="0" baseline="0"/>
                        <a:t>$3 million</a:t>
                      </a:r>
                    </a:p>
                  </a:txBody>
                  <a:tcPr marL="167640" marR="167640" marT="83820" marB="83820"/>
                </a:tc>
                <a:tc>
                  <a:txBody>
                    <a:bodyPr/>
                    <a:lstStyle/>
                    <a:p>
                      <a:pPr algn="ctr"/>
                      <a:r>
                        <a:rPr lang="en-US" sz="3300" b="1" i="0" baseline="0" dirty="0"/>
                        <a:t>15%</a:t>
                      </a:r>
                    </a:p>
                  </a:txBody>
                  <a:tcPr marL="167640" marR="167640" marT="83820" marB="83820"/>
                </a:tc>
                <a:extLst>
                  <a:ext uri="{0D108BD9-81ED-4DB2-BD59-A6C34878D82A}">
                    <a16:rowId xmlns:a16="http://schemas.microsoft.com/office/drawing/2014/main" val="795147093"/>
                  </a:ext>
                </a:extLst>
              </a:tr>
            </a:tbl>
          </a:graphicData>
        </a:graphic>
      </p:graphicFrame>
      <p:sp>
        <p:nvSpPr>
          <p:cNvPr id="9" name="TextBox 8">
            <a:extLst>
              <a:ext uri="{FF2B5EF4-FFF2-40B4-BE49-F238E27FC236}">
                <a16:creationId xmlns:a16="http://schemas.microsoft.com/office/drawing/2014/main" id="{14AB0B3A-B070-4F79-A46B-41C2713B5176}"/>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10" name="Footer Placeholder 12">
            <a:extLst>
              <a:ext uri="{FF2B5EF4-FFF2-40B4-BE49-F238E27FC236}">
                <a16:creationId xmlns:a16="http://schemas.microsoft.com/office/drawing/2014/main" id="{2A2A1342-808D-41B5-AEC0-5BB9E28E52AD}"/>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3" name="Slide Number Placeholder 2">
            <a:extLst>
              <a:ext uri="{FF2B5EF4-FFF2-40B4-BE49-F238E27FC236}">
                <a16:creationId xmlns:a16="http://schemas.microsoft.com/office/drawing/2014/main" id="{7D0A10C4-A57A-4469-8209-EEAFB3093F2B}"/>
              </a:ext>
            </a:extLst>
          </p:cNvPr>
          <p:cNvSpPr>
            <a:spLocks noGrp="1"/>
          </p:cNvSpPr>
          <p:nvPr>
            <p:ph type="sldNum" sz="quarter" idx="12"/>
          </p:nvPr>
        </p:nvSpPr>
        <p:spPr/>
        <p:txBody>
          <a:bodyPr/>
          <a:lstStyle/>
          <a:p>
            <a:fld id="{E54FF169-57AC-4B4C-AECB-027D6320236B}" type="slidenum">
              <a:rPr lang="en-US" smtClean="0"/>
              <a:t>8</a:t>
            </a:fld>
            <a:endParaRPr lang="en-US"/>
          </a:p>
        </p:txBody>
      </p:sp>
    </p:spTree>
    <p:extLst>
      <p:ext uri="{BB962C8B-B14F-4D97-AF65-F5344CB8AC3E}">
        <p14:creationId xmlns:p14="http://schemas.microsoft.com/office/powerpoint/2010/main" val="237272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A735A3-42EA-4FFA-88C7-9B7AEF34CF75}"/>
              </a:ext>
            </a:extLst>
          </p:cNvPr>
          <p:cNvSpPr>
            <a:spLocks noGrp="1"/>
          </p:cNvSpPr>
          <p:nvPr>
            <p:ph type="title"/>
          </p:nvPr>
        </p:nvSpPr>
        <p:spPr>
          <a:xfrm>
            <a:off x="686834" y="1153572"/>
            <a:ext cx="3200400" cy="4461163"/>
          </a:xfrm>
          <a:noFill/>
        </p:spPr>
        <p:txBody>
          <a:bodyPr>
            <a:normAutofit/>
          </a:bodyPr>
          <a:lstStyle/>
          <a:p>
            <a:r>
              <a:rPr lang="en-US" dirty="0">
                <a:solidFill>
                  <a:srgbClr val="FFFFFF"/>
                </a:solidFill>
              </a:rPr>
              <a:t>Income in Respect of a Decedent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DC1EA1F-F228-4297-BB10-AF2996266922}"/>
              </a:ext>
            </a:extLst>
          </p:cNvPr>
          <p:cNvSpPr>
            <a:spLocks noGrp="1"/>
          </p:cNvSpPr>
          <p:nvPr>
            <p:ph idx="1"/>
          </p:nvPr>
        </p:nvSpPr>
        <p:spPr>
          <a:xfrm>
            <a:off x="4292600" y="591344"/>
            <a:ext cx="7341235" cy="5585619"/>
          </a:xfrm>
          <a:solidFill>
            <a:schemeClr val="bg1"/>
          </a:solidFill>
        </p:spPr>
        <p:txBody>
          <a:bodyPr anchor="ctr">
            <a:normAutofit/>
          </a:bodyPr>
          <a:lstStyle/>
          <a:p>
            <a:r>
              <a:rPr lang="en-US" dirty="0"/>
              <a:t>Any untaxed income that the deceased would have owed taxes on, their descendants must pay.</a:t>
            </a:r>
          </a:p>
          <a:p>
            <a:r>
              <a:rPr lang="en-US" dirty="0"/>
              <a:t>Traditional IRAs and 401(K)s are pools of untaxed future income that would be taxed. They are “Tax deferred” savings accounts. So when the owner dies, those deferred taxes are due at the top marginal tax rate (30-40%). A $1 million IRA would owe ~ $ 350,000 in taxes at death. </a:t>
            </a:r>
          </a:p>
          <a:p>
            <a:r>
              <a:rPr lang="en-US" dirty="0"/>
              <a:t>If the deceased had a taxable estate, these assets are included there also.  </a:t>
            </a:r>
          </a:p>
        </p:txBody>
      </p:sp>
      <p:sp>
        <p:nvSpPr>
          <p:cNvPr id="7" name="TextBox 6">
            <a:extLst>
              <a:ext uri="{FF2B5EF4-FFF2-40B4-BE49-F238E27FC236}">
                <a16:creationId xmlns:a16="http://schemas.microsoft.com/office/drawing/2014/main" id="{636525B5-7D14-4D10-ABCA-FC64F4DD6B6A}"/>
              </a:ext>
            </a:extLst>
          </p:cNvPr>
          <p:cNvSpPr txBox="1"/>
          <p:nvPr/>
        </p:nvSpPr>
        <p:spPr>
          <a:xfrm>
            <a:off x="8340112" y="161670"/>
            <a:ext cx="3579541" cy="293077"/>
          </a:xfrm>
          <a:prstGeom prst="rect">
            <a:avLst/>
          </a:prstGeom>
          <a:noFill/>
        </p:spPr>
        <p:txBody>
          <a:bodyPr wrap="square" lIns="0" tIns="0" rIns="0" bIns="0" rtlCol="0">
            <a:noAutofit/>
          </a:bodyPr>
          <a:lstStyle/>
          <a:p>
            <a:r>
              <a:rPr lang="en-US" sz="1100" dirty="0">
                <a:solidFill>
                  <a:schemeClr val="bg1">
                    <a:lumMod val="65000"/>
                  </a:schemeClr>
                </a:solidFill>
                <a:latin typeface="Arial Narrow" panose="020B0606020202030204" pitchFamily="34" charset="0"/>
              </a:rPr>
              <a:t>CREATED EXCLUSIVELY FOR FINANCIAL PROFESSIONALS</a:t>
            </a:r>
          </a:p>
        </p:txBody>
      </p:sp>
      <p:sp>
        <p:nvSpPr>
          <p:cNvPr id="9" name="Footer Placeholder 12">
            <a:extLst>
              <a:ext uri="{FF2B5EF4-FFF2-40B4-BE49-F238E27FC236}">
                <a16:creationId xmlns:a16="http://schemas.microsoft.com/office/drawing/2014/main" id="{51FCF1F9-12F3-44FE-950D-DD1F04F15130}"/>
              </a:ext>
            </a:extLst>
          </p:cNvPr>
          <p:cNvSpPr txBox="1">
            <a:spLocks/>
          </p:cNvSpPr>
          <p:nvPr/>
        </p:nvSpPr>
        <p:spPr>
          <a:xfrm>
            <a:off x="367597" y="6329171"/>
            <a:ext cx="4016374" cy="490537"/>
          </a:xfrm>
          <a:prstGeom prst="rect">
            <a:avLst/>
          </a:prstGeom>
        </p:spPr>
        <p:txBody>
          <a:bodyPr vert="horz" wrap="square" lIns="0" tIns="45715" rIns="91429" bIns="45715" numCol="1" anchor="ctr" anchorCtr="0" compatLnSpc="1">
            <a:prstTxWarp prst="textNoShape">
              <a:avLst/>
            </a:prstTxWarp>
          </a:bodyPr>
          <a:lstStyle>
            <a:defPPr>
              <a:defRPr lang="en-US"/>
            </a:defPPr>
            <a:lvl1pPr marL="0" algn="l" defTabSz="914400" rtl="0" eaLnBrk="1" latinLnBrk="0" hangingPunct="1">
              <a:defRPr sz="1000" b="0" kern="1200" cap="all" baseline="0">
                <a:solidFill>
                  <a:schemeClr val="bg1">
                    <a:lumMod val="50000"/>
                  </a:schemeClr>
                </a:solidFill>
                <a:latin typeface="Arial Narrow"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1" dirty="0">
                <a:solidFill>
                  <a:schemeClr val="bg1">
                    <a:lumMod val="65000"/>
                  </a:schemeClr>
                </a:solidFill>
              </a:rPr>
              <a:t>not for consumer use..  </a:t>
            </a:r>
          </a:p>
        </p:txBody>
      </p:sp>
      <p:sp>
        <p:nvSpPr>
          <p:cNvPr id="4" name="Slide Number Placeholder 3">
            <a:extLst>
              <a:ext uri="{FF2B5EF4-FFF2-40B4-BE49-F238E27FC236}">
                <a16:creationId xmlns:a16="http://schemas.microsoft.com/office/drawing/2014/main" id="{3573982B-7FD7-406D-8C09-B41CA7BDBBA9}"/>
              </a:ext>
            </a:extLst>
          </p:cNvPr>
          <p:cNvSpPr>
            <a:spLocks noGrp="1"/>
          </p:cNvSpPr>
          <p:nvPr>
            <p:ph type="sldNum" sz="quarter" idx="12"/>
          </p:nvPr>
        </p:nvSpPr>
        <p:spPr/>
        <p:txBody>
          <a:bodyPr/>
          <a:lstStyle/>
          <a:p>
            <a:fld id="{E54FF169-57AC-4B4C-AECB-027D6320236B}" type="slidenum">
              <a:rPr lang="en-US" smtClean="0"/>
              <a:t>9</a:t>
            </a:fld>
            <a:endParaRPr lang="en-US"/>
          </a:p>
        </p:txBody>
      </p:sp>
    </p:spTree>
    <p:extLst>
      <p:ext uri="{BB962C8B-B14F-4D97-AF65-F5344CB8AC3E}">
        <p14:creationId xmlns:p14="http://schemas.microsoft.com/office/powerpoint/2010/main" val="3716139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CF31B9BCDD834CBDA5496C72DF0B36" ma:contentTypeVersion="10" ma:contentTypeDescription="Create a new document." ma:contentTypeScope="" ma:versionID="5913ae6f3d7f920b751036f8b296936b">
  <xsd:schema xmlns:xsd="http://www.w3.org/2001/XMLSchema" xmlns:xs="http://www.w3.org/2001/XMLSchema" xmlns:p="http://schemas.microsoft.com/office/2006/metadata/properties" xmlns:ns3="8dcc690f-2924-40b6-9bf4-d58e1e2a224f" targetNamespace="http://schemas.microsoft.com/office/2006/metadata/properties" ma:root="true" ma:fieldsID="0b3515d251472a06ecf6f67ce151383c" ns3:_="">
    <xsd:import namespace="8dcc690f-2924-40b6-9bf4-d58e1e2a224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cc690f-2924-40b6-9bf4-d58e1e2a22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EC1145-EF7E-49CE-8049-772B471E4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cc690f-2924-40b6-9bf4-d58e1e2a22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89F06D-B3BD-43AF-9935-308EAAAB681B}">
  <ds:schemaRefs>
    <ds:schemaRef ds:uri="http://schemas.microsoft.com/sharepoint/v3/contenttype/forms"/>
  </ds:schemaRefs>
</ds:datastoreItem>
</file>

<file path=customXml/itemProps3.xml><?xml version="1.0" encoding="utf-8"?>
<ds:datastoreItem xmlns:ds="http://schemas.openxmlformats.org/officeDocument/2006/customXml" ds:itemID="{D444AD4D-AD24-4763-B1BF-7CB0F6983356}">
  <ds:schemaRefs>
    <ds:schemaRef ds:uri="http://www.w3.org/XML/1998/namespace"/>
    <ds:schemaRef ds:uri="http://schemas.microsoft.com/office/2006/documentManagement/types"/>
    <ds:schemaRef ds:uri="8dcc690f-2924-40b6-9bf4-d58e1e2a224f"/>
    <ds:schemaRef ds:uri="http://schemas.openxmlformats.org/package/2006/metadata/core-properties"/>
    <ds:schemaRef ds:uri="http://schemas.microsoft.com/office/infopath/2007/PartnerControls"/>
    <ds:schemaRef ds:uri="http://purl.org/dc/terms/"/>
    <ds:schemaRef ds:uri="http://purl.org/dc/elements/1.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5073</TotalTime>
  <Words>1478</Words>
  <Application>Microsoft Office PowerPoint</Application>
  <PresentationFormat>Widescreen</PresentationFormat>
  <Paragraphs>221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Calibri Light</vt:lpstr>
      <vt:lpstr>Wingdings</vt:lpstr>
      <vt:lpstr>Office Theme</vt:lpstr>
      <vt:lpstr>Don’t Worry About The Wages</vt:lpstr>
      <vt:lpstr>What percent of US Life Insurance policies are to cover “Earned income replacement” for a wage earner?  ~ 40%*</vt:lpstr>
      <vt:lpstr>Client isn’t replacing income, but the only thing they can document is their income (??) </vt:lpstr>
      <vt:lpstr>Client isn’t replacing income, but the only thing they can document is their income (??) </vt:lpstr>
      <vt:lpstr>No Net Worth Statement, but what are their assets? </vt:lpstr>
      <vt:lpstr>What about retirees with no earned income?  Do they have insurance needs? </vt:lpstr>
      <vt:lpstr> Replace income </vt:lpstr>
      <vt:lpstr>18 states + DC have state estate or inheritance taxes </vt:lpstr>
      <vt:lpstr>Income in Respect of a Decedent </vt:lpstr>
      <vt:lpstr>Estate Taxes</vt:lpstr>
      <vt:lpstr>Federal Deficit is Growing Rapidly;  and Adding $1 Trillion Per Year </vt:lpstr>
      <vt:lpstr>Recap: </vt:lpstr>
      <vt:lpstr>Recap: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worry about the Wages</dc:title>
  <dc:creator>David J. Redpath</dc:creator>
  <cp:lastModifiedBy>Ballantine,  Lauren</cp:lastModifiedBy>
  <cp:revision>31</cp:revision>
  <dcterms:created xsi:type="dcterms:W3CDTF">2020-08-21T19:12:09Z</dcterms:created>
  <dcterms:modified xsi:type="dcterms:W3CDTF">2020-09-24T10:33:34Z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0x010100B4CF31B9BCDD834CBDA5496C72DF0B36</vt:lpwstr>
  </property>
</Properties>
</file>