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  <p:sldId id="292" r:id="rId21"/>
    <p:sldId id="293" r:id="rId22"/>
    <p:sldId id="294" r:id="rId23"/>
    <p:sldId id="272" r:id="rId24"/>
    <p:sldId id="295" r:id="rId25"/>
    <p:sldId id="296" r:id="rId26"/>
    <p:sldId id="297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7" r:id="rId36"/>
    <p:sldId id="289" r:id="rId37"/>
    <p:sldId id="288" r:id="rId38"/>
    <p:sldId id="290" r:id="rId39"/>
    <p:sldId id="298" r:id="rId40"/>
    <p:sldId id="299" r:id="rId41"/>
    <p:sldId id="300" r:id="rId42"/>
    <p:sldId id="301" r:id="rId43"/>
    <p:sldId id="302" r:id="rId44"/>
    <p:sldId id="303" r:id="rId45"/>
    <p:sldId id="284" r:id="rId46"/>
    <p:sldId id="286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66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F7A82-5BDE-443D-A81C-E46D52B3B578}" v="14" dt="2021-05-03T01:05:41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EFD4D-DC84-4FB9-AEC1-E38B48347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24DAC-2C95-478E-AC52-9510660F1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9E957-3EDC-49C4-99EB-DAE718D8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C95B6-584E-4F6E-9B70-3A742820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A20AE-0409-4E70-B58D-5203D031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8D43-C9BF-4094-95D2-9A6333DE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EF873-5B5A-47B5-A24E-1EE57B5BC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F4F94-7833-47B5-AF31-78548453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7A69C-FC3C-4046-9E74-B0AE51F9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5CAC3-6450-43CC-8465-3D7C76F3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3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CEDA3-4058-46F2-8666-FA8C1F579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E5B5-F894-43EA-9B0B-2231394FC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0CBFE-D6B5-490B-BD12-020BB346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32A5-488B-4484-BBD0-F39D87A1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F3037-73D0-4D25-A131-D730CD30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A9998-221A-493C-9D5E-BFD96745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7F58-D6AB-4EBB-905C-018E84AE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DC958-DC8E-4551-9410-A9B06699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72ACE-2F74-4910-A5F5-C6692E88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2B42-BE05-41EE-8709-F90F6626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78C5-507D-404E-BA3E-0D46E6D0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20676-AE08-4493-AD41-605690F62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F4EAB-7A4A-44FE-A0B6-34E926F9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4F1BC-B6FB-4196-9793-2C7D14C6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C171-E442-46DD-BF43-EACCE237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7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61368-BC84-40BB-9A2A-1504D5DF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6702-B2D8-40B2-9EA8-A2266F29D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9B2F3-8BC6-49DC-B647-38C1DD3A3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259D8-2D67-4735-939D-98D18147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4824B-BCFB-4132-B59B-8B084DFB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015C3-C5FC-4F8D-8B5C-B4F2319B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5CD56-2671-42C0-B2BD-77A16B11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75300-5310-423D-892D-5C47F430C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3A817-8706-4DDC-B717-F7741B066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206D1-A178-4EE9-9845-A5554421E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C09BE-8D76-4BDC-AF3B-75F64B4B3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FFE24-5AD0-4C64-96C4-9E8EF459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DB29D-4E18-4A57-9A4D-E60AB2E8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09979-6005-4ED4-A05F-3D07F462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6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09A2-60D0-4128-A2DD-3233D033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DBF42-1C56-40A2-97E9-729C5181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7C37F-0457-40BF-A667-7860855F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890FC-48F4-4BE1-88CB-2A9DEDF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18C84-FCE9-44AD-A298-64F4E34C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D4E41-B273-47D3-9A5D-5A49827D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60F4E-27F2-4C65-88C9-4C12D36F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605D-9B5F-4430-B263-3C2E4872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69020-11A0-479E-BF04-0FB624BE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0D33D-7EA0-403F-9C77-5150A0525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FD137-6E49-474F-89B0-9F459BFAD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B49EF-9BCB-44A1-B129-282E9267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8DFA7-E461-462F-B82C-9DCA4FBD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7B1B-BFBE-4F72-B070-56087C9A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D7EEA-C6E3-4E3F-9A88-6D4B38483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B5565-B0C5-455F-A5F0-FA43F147B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7161C-BE4A-48C8-94AE-D453BDD2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E1E7C-2862-4237-B2A4-832D7F78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5F94C-ABC7-4EB3-B94A-CA6F89A7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FBB47E-CA50-4D95-AA26-54BDD256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87D5F-F56E-4F3B-A518-B4F415216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55697-D5C7-4B36-91E5-864B06786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7363-D203-4416-9EEC-F942A282892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178F8-7FE2-4A20-BA38-84687DC2F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A95EC-8886-49A2-8873-EF3D97B4D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6191-CB8B-49F4-929E-87BC72980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21B48-AB8B-47AB-AEEB-BB427FB70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28613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Guide to Interpreting Liver Function Tests aka LFTs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997DE-D988-4FE0-82C7-FCCE11FA0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2341"/>
            <a:ext cx="9144000" cy="131781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Robert Coates, MD</a:t>
            </a:r>
          </a:p>
          <a:p>
            <a:r>
              <a:rPr lang="en-US" b="1" dirty="0">
                <a:solidFill>
                  <a:srgbClr val="C00000"/>
                </a:solidFill>
              </a:rPr>
              <a:t>Securian Financial</a:t>
            </a:r>
          </a:p>
          <a:p>
            <a:r>
              <a:rPr lang="en-US" b="1" dirty="0">
                <a:solidFill>
                  <a:srgbClr val="C00000"/>
                </a:solidFill>
              </a:rPr>
              <a:t>19 May2022</a:t>
            </a:r>
          </a:p>
        </p:txBody>
      </p:sp>
    </p:spTree>
    <p:extLst>
      <p:ext uri="{BB962C8B-B14F-4D97-AF65-F5344CB8AC3E}">
        <p14:creationId xmlns:p14="http://schemas.microsoft.com/office/powerpoint/2010/main" val="347991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495E-B9AA-4E63-8420-9735C178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One Method to View “LFT”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9734-9145-45B9-A8E8-6272AF61C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The “First Five” LFTs</a:t>
            </a:r>
            <a:r>
              <a:rPr lang="en-US" dirty="0"/>
              <a:t>: bilirubin, ALP(alkaline phosphatase), AST, ALT, GGT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The “Second Five” LFTs</a:t>
            </a:r>
            <a:r>
              <a:rPr lang="en-US" dirty="0"/>
              <a:t>: Albumin, globulins, BUN, cholesterol, prothrombin time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The “Alcohol Five”</a:t>
            </a:r>
            <a:r>
              <a:rPr lang="en-US" dirty="0"/>
              <a:t>: triglycerides, HDL, MCV, uric acid; nicotine in the urine</a:t>
            </a:r>
          </a:p>
          <a:p>
            <a:r>
              <a:rPr lang="en-US" b="1" dirty="0">
                <a:solidFill>
                  <a:schemeClr val="accent1"/>
                </a:solidFill>
              </a:rPr>
              <a:t>Reflex tests</a:t>
            </a:r>
            <a:r>
              <a:rPr lang="en-US" dirty="0"/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/>
              <a:t>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; ANA (antinuclear antibodies), AMA (antimitochondrial antibodies), iron studies; ceruloplasmin; alpha-1-antitrypsin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3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AF2E-9630-4DE4-B24D-D0C89127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Bilirubin-Indirect + Direct Bilirubin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1C8BD-CFA4-420B-A8F9-305A7049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Gilbert’s syndrome</a:t>
            </a:r>
            <a:r>
              <a:rPr lang="en-US" altLang="en-US" dirty="0"/>
              <a:t>,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/>
              <a:t>an inherited genetic mutation,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/>
              <a:t>affects 5% of the US population. It results in an elevated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</a:t>
            </a:r>
            <a:r>
              <a:rPr lang="en-US" altLang="en-US" dirty="0"/>
              <a:t>bilirubin.</a:t>
            </a:r>
            <a:endParaRPr lang="en-US" b="0" i="0" u="none" strike="noStrike" dirty="0">
              <a:solidFill>
                <a:srgbClr val="0645AD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Hemolysis</a:t>
            </a:r>
            <a:r>
              <a:rPr lang="en-US" altLang="en-US" dirty="0"/>
              <a:t> is a less common cause of elevated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</a:t>
            </a:r>
            <a:r>
              <a:rPr lang="en-US" altLang="en-US" dirty="0"/>
              <a:t> bilirubin.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prosthetic heart valves </a:t>
            </a:r>
            <a:r>
              <a:rPr lang="en-US" altLang="en-US" dirty="0"/>
              <a:t>can cause a low-grade hemolysis, and mildly elevated bilirubin. 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In the setting of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disease</a:t>
            </a:r>
            <a:r>
              <a:rPr lang="en-US" altLang="en-US" dirty="0"/>
              <a:t>, an </a:t>
            </a:r>
            <a:r>
              <a:rPr lang="en-US" altLang="en-US" dirty="0">
                <a:solidFill>
                  <a:schemeClr val="tx2"/>
                </a:solidFill>
              </a:rPr>
              <a:t>elevated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</a:t>
            </a:r>
            <a:r>
              <a:rPr lang="en-US" altLang="en-US" dirty="0">
                <a:solidFill>
                  <a:schemeClr val="tx2"/>
                </a:solidFill>
              </a:rPr>
              <a:t>bilirubin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/>
              <a:t>is a sign of significant liver impairment. Elevated d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irect bilirubin </a:t>
            </a:r>
            <a:r>
              <a:rPr lang="en-US" altLang="en-US" dirty="0"/>
              <a:t>can be due to genetic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conditions</a:t>
            </a:r>
            <a:r>
              <a:rPr lang="en-US" altLang="en-US" dirty="0"/>
              <a:t> or acquired liver diseases.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5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921EB-F17C-4B8F-ADE1-CAF9541C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2C534-230C-4069-8F1D-271F7F493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 is an enzyme found in the cytoplasm of liver cells. Thus,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 is felt to be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fairly specific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for originating from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liver</a:t>
            </a:r>
            <a:r>
              <a:rPr lang="en-US" altLang="en-US" dirty="0"/>
              <a:t>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</a:t>
            </a:r>
            <a:r>
              <a:rPr lang="en-US" altLang="en-US" dirty="0"/>
              <a:t> (hepatocytes).</a:t>
            </a:r>
          </a:p>
          <a:p>
            <a:r>
              <a:rPr lang="en-US" altLang="en-US" dirty="0"/>
              <a:t>Elevation of the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 is felt to be due to </a:t>
            </a:r>
            <a:r>
              <a:rPr lang="en-US" altLang="en-US" dirty="0">
                <a:solidFill>
                  <a:schemeClr val="tx1"/>
                </a:solidFill>
              </a:rPr>
              <a:t>enzyme leakage </a:t>
            </a:r>
            <a:r>
              <a:rPr lang="en-US" altLang="en-US" dirty="0"/>
              <a:t>from damaged liver cells into the blood stream.</a:t>
            </a:r>
          </a:p>
          <a:p>
            <a:r>
              <a:rPr lang="en-US" altLang="en-US" dirty="0"/>
              <a:t>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 is a common finding with </a:t>
            </a:r>
            <a:r>
              <a:rPr lang="en-US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hepatitis</a:t>
            </a:r>
            <a:r>
              <a:rPr lang="en-US" altLang="en-US" dirty="0"/>
              <a:t>, especially </a:t>
            </a:r>
            <a:r>
              <a:rPr lang="en-US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Hepatitis C</a:t>
            </a:r>
            <a:r>
              <a:rPr lang="en-US" altLang="en-US" dirty="0"/>
              <a:t> infection.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</a:rPr>
              <a:t>Drugs such as </a:t>
            </a:r>
            <a:r>
              <a:rPr lang="en-US" b="0" i="0" strike="noStrike" dirty="0">
                <a:effectLst/>
              </a:rPr>
              <a:t>erythromycin</a:t>
            </a:r>
            <a:r>
              <a:rPr lang="en-US" b="0" i="0" dirty="0">
                <a:effectLst/>
              </a:rPr>
              <a:t> and </a:t>
            </a:r>
            <a:r>
              <a:rPr lang="en-US" b="0" i="0" u="none" strike="noStrike" dirty="0">
                <a:effectLst/>
              </a:rPr>
              <a:t>furosemide (Lasix)</a:t>
            </a:r>
            <a:r>
              <a:rPr lang="en-US" b="0" i="0" dirty="0">
                <a:effectLst/>
              </a:rPr>
              <a:t> </a:t>
            </a:r>
            <a:r>
              <a:rPr lang="en-US" b="0" i="0" dirty="0">
                <a:solidFill>
                  <a:srgbClr val="232323"/>
                </a:solidFill>
                <a:effectLst/>
              </a:rPr>
              <a:t>may produce falsely elevated aminotransferases-</a:t>
            </a:r>
            <a:r>
              <a:rPr lang="en-US" b="1" i="0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b="0" i="0" dirty="0">
                <a:solidFill>
                  <a:srgbClr val="232323"/>
                </a:solidFill>
                <a:effectLst/>
              </a:rPr>
              <a:t>, </a:t>
            </a:r>
            <a:r>
              <a:rPr lang="en-US" b="1" i="0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endParaRPr lang="en-US" altLang="en-US" b="1" dirty="0"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3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663E-BED6-4F6B-84F5-2DF677CA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FC05-1B69-4A7B-A01B-47DBF198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altLang="en-US" dirty="0"/>
              <a:t> is an enzyme found in liver cells, heart, skeletal muscle, kidney, brain, pancreas, lungs, WBCs and RBCs. Thus, it is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altLang="en-US" dirty="0"/>
              <a:t> an enzyme for a </a:t>
            </a:r>
            <a:r>
              <a:rPr lang="en-US" altLang="en-US" dirty="0">
                <a:solidFill>
                  <a:schemeClr val="tx1"/>
                </a:solidFill>
              </a:rPr>
              <a:t>specific</a:t>
            </a:r>
            <a:r>
              <a:rPr lang="en-US" altLang="en-US" dirty="0"/>
              <a:t> tissue origin of the elevation.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altLang="en-US" dirty="0"/>
              <a:t> elevation is felt to be due to </a:t>
            </a:r>
            <a:r>
              <a:rPr lang="en-US" altLang="en-US" dirty="0">
                <a:solidFill>
                  <a:schemeClr val="tx1"/>
                </a:solidFill>
              </a:rPr>
              <a:t>enzyme leakage</a:t>
            </a:r>
            <a:r>
              <a:rPr lang="en-US" altLang="en-US" dirty="0"/>
              <a:t> from damaged cells into the blood stream. A stroke, heart attack, pancreatitis, hemolysis, myositis-muscle inflammation and liver disease-hepatitis are among the many possible causes of an 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altLang="en-U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9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7285-ADB9-4C35-B5B6-16F824A4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981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AST/ALT Levels and Mortality Risk from CRL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2552429-C39E-45C0-A3BB-02E85493AC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176" y="1237129"/>
            <a:ext cx="9022977" cy="515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70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B266-24DE-4C15-B838-518AD06B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880B-154B-436D-AD56-808CF4E89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 is an enzyme found in liver cells, small intestine, lung, kidney, brain, and pancreas. Like,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altLang="en-US" dirty="0"/>
              <a:t>, it is not an enzyme specific for a tissue of origin.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 is not found in the bones, so, it can be used to </a:t>
            </a:r>
            <a:r>
              <a:rPr lang="en-US" altLang="en-US" dirty="0">
                <a:solidFill>
                  <a:schemeClr val="tx1"/>
                </a:solidFill>
              </a:rPr>
              <a:t>separate liver from bone </a:t>
            </a:r>
            <a:r>
              <a:rPr lang="en-US" altLang="en-US" dirty="0"/>
              <a:t>elevations of </a:t>
            </a:r>
            <a:r>
              <a:rPr lang="en-US" altLang="en-US" dirty="0">
                <a:solidFill>
                  <a:schemeClr val="tx1"/>
                </a:solidFill>
              </a:rPr>
              <a:t>alkaline phosphatase (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  <a:r>
              <a:rPr lang="en-US" altLang="en-US" dirty="0"/>
              <a:t>. 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 elevation is thought to be due to an </a:t>
            </a:r>
            <a:r>
              <a:rPr lang="en-US" altLang="en-US" dirty="0">
                <a:solidFill>
                  <a:schemeClr val="tx1"/>
                </a:solidFill>
              </a:rPr>
              <a:t>increased synthesis </a:t>
            </a:r>
            <a:r>
              <a:rPr lang="en-US" altLang="en-US" dirty="0"/>
              <a:t>of </a:t>
            </a:r>
            <a:r>
              <a:rPr lang="en-US" altLang="en-US" b="1" dirty="0"/>
              <a:t>GGT</a:t>
            </a:r>
            <a:r>
              <a:rPr lang="en-US" altLang="en-US" dirty="0"/>
              <a:t>, which can be stimulated by various causes: anticonvulsants, alcohol, coumadin, bile duct disease or obstruction, and infiltrative liver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26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791A0-2207-472F-AD41-F722CC02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82518" cy="1325563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7BFFF-432F-473E-83A9-989FC048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798425" cy="4351338"/>
          </a:xfrm>
        </p:spPr>
        <p:txBody>
          <a:bodyPr/>
          <a:lstStyle/>
          <a:p>
            <a:r>
              <a:rPr lang="en-US" altLang="en-US" dirty="0"/>
              <a:t>50% of admissions to an alcohol rehabilitation unit have an 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2/3s of people who consume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&gt;80 g/d</a:t>
            </a:r>
            <a:r>
              <a:rPr lang="en-US" altLang="en-US" dirty="0"/>
              <a:t> of alcohol have an 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. 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>
                <a:solidFill>
                  <a:schemeClr val="tx1"/>
                </a:solidFill>
              </a:rPr>
              <a:t> is not elevated with binge drinking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In a study of 65 epileptics, </a:t>
            </a:r>
            <a:r>
              <a:rPr lang="en-US" altLang="en-US" dirty="0">
                <a:solidFill>
                  <a:schemeClr val="tx1"/>
                </a:solidFill>
              </a:rPr>
              <a:t>84%</a:t>
            </a:r>
            <a:r>
              <a:rPr lang="en-US" altLang="en-US" dirty="0"/>
              <a:t> had an </a:t>
            </a:r>
            <a:r>
              <a:rPr lang="en-US" altLang="en-US" dirty="0">
                <a:solidFill>
                  <a:schemeClr val="tx1"/>
                </a:solidFill>
              </a:rPr>
              <a:t>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>
                <a:solidFill>
                  <a:schemeClr val="tx1"/>
                </a:solidFill>
              </a:rPr>
              <a:t>. 67% of those with an 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, did not have an elevated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altLang="en-US" dirty="0"/>
              <a:t> or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30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D0720-8A48-4727-81F9-F5BD90DF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GGT-Mortality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58E3-B068-40E1-B694-E840F1F74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400" b="1" dirty="0"/>
              <a:t>From “</a:t>
            </a:r>
            <a:r>
              <a:rPr lang="en-US" sz="24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GGT</a:t>
            </a:r>
            <a:r>
              <a:rPr lang="en-US" sz="2400" b="1" dirty="0"/>
              <a:t> and Long-Term Survival: Is It Just the Liver?”: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GGT</a:t>
            </a:r>
            <a:r>
              <a:rPr lang="en-US" sz="2800" dirty="0"/>
              <a:t> was drawn on the first OP or IP visit of patients to Vienna General Hospital from 6/91 to 9/03, a total of 283,438 persons, median age 50. Death certificates were found in the central Austrian death registry. About 35% of deaths in Austria have autopsies. &lt;1% of persons were lost to follow-up. The main outcome variable was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all-cause mortality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up to the end of the study in 12/04. The median observation period was 7.6 years.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1800" b="1" i="1" dirty="0"/>
              <a:t>Clinical Chemistry</a:t>
            </a:r>
            <a:r>
              <a:rPr lang="en-US" sz="1800" b="1" dirty="0"/>
              <a:t> Vol 53.5, no. 5, 2007, p 940-946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23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8D07-1A04-433D-93FC-017E7EF1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GGT Level and Mortality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D4161-5268-4975-9E0E-BE0CECBF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b="1" u="sng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 level  U/L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en-US" b="1" u="sng" dirty="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women</a:t>
            </a:r>
            <a:r>
              <a:rPr lang="en-US" b="1" dirty="0">
                <a:solidFill>
                  <a:srgbClr val="FF66FF"/>
                </a:solidFill>
              </a:rPr>
              <a:t> </a:t>
            </a:r>
            <a:r>
              <a:rPr lang="en-US" b="1" dirty="0"/>
              <a:t>                </a:t>
            </a:r>
            <a:r>
              <a:rPr lang="en-US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</a:t>
            </a:r>
          </a:p>
          <a:p>
            <a:pPr>
              <a:buNone/>
              <a:defRPr/>
            </a:pPr>
            <a:r>
              <a:rPr lang="en-US" b="1" dirty="0"/>
              <a:t>Group I </a:t>
            </a:r>
            <a:r>
              <a:rPr lang="en-US" sz="2400" b="1" dirty="0"/>
              <a:t>low normal</a:t>
            </a:r>
            <a:r>
              <a:rPr lang="en-US" b="1" dirty="0"/>
              <a:t>                         &lt;9                        &lt;14</a:t>
            </a:r>
          </a:p>
          <a:p>
            <a:pPr>
              <a:buNone/>
              <a:defRPr/>
            </a:pPr>
            <a:r>
              <a:rPr lang="en-US" b="1" dirty="0"/>
              <a:t>Group II </a:t>
            </a:r>
            <a:r>
              <a:rPr lang="en-US" sz="2400" b="1" dirty="0"/>
              <a:t>high normal</a:t>
            </a:r>
            <a:r>
              <a:rPr lang="en-US" b="1" dirty="0"/>
              <a:t>                    9-17                    14-27</a:t>
            </a:r>
          </a:p>
          <a:p>
            <a:pPr>
              <a:buNone/>
              <a:defRPr/>
            </a:pPr>
            <a:r>
              <a:rPr lang="en-US" b="1" dirty="0"/>
              <a:t>Group III </a:t>
            </a:r>
            <a:r>
              <a:rPr lang="en-US" sz="2400" b="1" dirty="0"/>
              <a:t>moderately elevated</a:t>
            </a:r>
            <a:r>
              <a:rPr lang="en-US" b="1" dirty="0"/>
              <a:t>    18-26                   28-41</a:t>
            </a:r>
          </a:p>
          <a:p>
            <a:pPr>
              <a:buNone/>
              <a:defRPr/>
            </a:pPr>
            <a:r>
              <a:rPr lang="en-US" b="1" dirty="0"/>
              <a:t>Group IV </a:t>
            </a:r>
            <a:r>
              <a:rPr lang="en-US" sz="2400" b="1" dirty="0"/>
              <a:t>elevated </a:t>
            </a:r>
            <a:r>
              <a:rPr lang="en-US" b="1" dirty="0"/>
              <a:t>                      27-35                   42-55</a:t>
            </a:r>
          </a:p>
          <a:p>
            <a:pPr>
              <a:buNone/>
              <a:defRPr/>
            </a:pPr>
            <a:r>
              <a:rPr lang="en-US" b="1" dirty="0"/>
              <a:t>Group V </a:t>
            </a:r>
            <a:r>
              <a:rPr lang="en-US" sz="2400" b="1" dirty="0"/>
              <a:t>highly elevated</a:t>
            </a:r>
            <a:r>
              <a:rPr lang="en-US" b="1" dirty="0"/>
              <a:t>                 &gt;35                       &gt;55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49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31DF-8C7C-440E-AE97-434D6413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GGT Level and Mortality Risk</a:t>
            </a:r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80A31DF1-6C55-4CEB-9930-CF2485F423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51" y="1062318"/>
            <a:ext cx="8386355" cy="543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11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1B11-81B7-4703-A9B7-468677E7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8A0B-F2F8-471B-BB13-9A54C9EC0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Liver, Liver functions</a:t>
            </a:r>
          </a:p>
          <a:p>
            <a:r>
              <a:rPr lang="en-US" dirty="0"/>
              <a:t>Categories of liver diseases</a:t>
            </a:r>
          </a:p>
          <a:p>
            <a:r>
              <a:rPr lang="en-US" dirty="0"/>
              <a:t>Laboratory tests-causes of errors-CRL, </a:t>
            </a:r>
            <a:r>
              <a:rPr lang="en-US" dirty="0" err="1"/>
              <a:t>LabOne</a:t>
            </a:r>
            <a:r>
              <a:rPr lang="en-US" dirty="0"/>
              <a:t> LFT data</a:t>
            </a:r>
          </a:p>
          <a:p>
            <a:r>
              <a:rPr lang="en-US" dirty="0"/>
              <a:t>One method to view LFT results: bilirubin, AST, ALT, GGT, ALP, albumin, globulins, cholesterol, </a:t>
            </a:r>
            <a:r>
              <a:rPr lang="en-US" dirty="0" err="1"/>
              <a:t>protime</a:t>
            </a:r>
            <a:r>
              <a:rPr lang="en-US" dirty="0"/>
              <a:t>; possible lab abnormalities associated with alcohol</a:t>
            </a:r>
          </a:p>
          <a:p>
            <a:r>
              <a:rPr lang="en-US" dirty="0"/>
              <a:t>Patterns of liver disease</a:t>
            </a:r>
          </a:p>
          <a:p>
            <a:r>
              <a:rPr lang="en-US" dirty="0"/>
              <a:t>Hannover Re key points from Dr. Cliff </a:t>
            </a:r>
            <a:r>
              <a:rPr lang="en-US" dirty="0" err="1"/>
              <a:t>Titcomb</a:t>
            </a:r>
            <a:endParaRPr lang="en-US" dirty="0"/>
          </a:p>
          <a:p>
            <a:r>
              <a:rPr lang="en-US" dirty="0"/>
              <a:t>Viral hepatitis, alcohol, inflammatory bowel disease</a:t>
            </a:r>
          </a:p>
        </p:txBody>
      </p:sp>
    </p:spTree>
    <p:extLst>
      <p:ext uri="{BB962C8B-B14F-4D97-AF65-F5344CB8AC3E}">
        <p14:creationId xmlns:p14="http://schemas.microsoft.com/office/powerpoint/2010/main" val="3828457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8BAF-FB82-4923-88C0-C0A13558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38BAA-BD0F-403A-9026-C721900F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Alkaline phosphatase </a:t>
            </a:r>
            <a:r>
              <a:rPr lang="en-US" altLang="en-US" sz="3000" dirty="0"/>
              <a:t>(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/>
              <a:t>) is an enzyme found primarily in liver and bone, but also in placenta, small intestine, kidney, and WBCs. Thus, </a:t>
            </a:r>
            <a:r>
              <a:rPr lang="en-US" altLang="en-US" sz="3000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/>
              <a:t> is </a:t>
            </a:r>
            <a:r>
              <a:rPr lang="en-US" altLang="en-US" sz="3000" dirty="0">
                <a:solidFill>
                  <a:schemeClr val="tx1"/>
                </a:solidFill>
              </a:rPr>
              <a:t>not a specific </a:t>
            </a:r>
            <a:r>
              <a:rPr lang="en-US" altLang="en-US" sz="3000" dirty="0"/>
              <a:t>enzyme for tissue of origin. </a:t>
            </a:r>
          </a:p>
          <a:p>
            <a:r>
              <a:rPr lang="en-US" altLang="en-US" sz="3000" dirty="0"/>
              <a:t>Elevation of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/>
              <a:t> can be due to </a:t>
            </a:r>
            <a:r>
              <a:rPr lang="en-US" altLang="en-US" sz="3000" dirty="0">
                <a:solidFill>
                  <a:schemeClr val="tx1"/>
                </a:solidFill>
              </a:rPr>
              <a:t>bone diseases, liver diseases, and various malignancies.</a:t>
            </a:r>
            <a:r>
              <a:rPr lang="en-US" altLang="en-US" sz="3000" dirty="0"/>
              <a:t> </a:t>
            </a:r>
          </a:p>
          <a:p>
            <a:r>
              <a:rPr lang="en-US" altLang="en-US" sz="3000" dirty="0"/>
              <a:t>In the liver,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/>
              <a:t> is located on the luminal side of the bile duct. </a:t>
            </a:r>
            <a:r>
              <a:rPr lang="en-US" altLang="en-US" sz="3000" dirty="0">
                <a:solidFill>
                  <a:schemeClr val="tx1"/>
                </a:solidFill>
              </a:rPr>
              <a:t>Cholestasis </a:t>
            </a:r>
            <a:r>
              <a:rPr lang="en-US" altLang="en-US" sz="3000" dirty="0"/>
              <a:t>(gall bladder) </a:t>
            </a:r>
            <a:r>
              <a:rPr lang="en-US" altLang="en-US" sz="3000" dirty="0">
                <a:solidFill>
                  <a:schemeClr val="tx1"/>
                </a:solidFill>
              </a:rPr>
              <a:t>or bile duct obstruction causes increased synthesis of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>
                <a:solidFill>
                  <a:schemeClr val="tx1"/>
                </a:solidFill>
              </a:rPr>
              <a:t> </a:t>
            </a:r>
            <a:r>
              <a:rPr lang="en-US" altLang="en-US" sz="3000" dirty="0"/>
              <a:t>resulting in elevated levels of the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sz="3000" dirty="0"/>
              <a:t>.</a:t>
            </a:r>
          </a:p>
          <a:p>
            <a:r>
              <a:rPr lang="en-US" sz="3000" b="0" i="0" dirty="0">
                <a:solidFill>
                  <a:srgbClr val="232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partial bile duct obstruction</a:t>
            </a:r>
            <a:r>
              <a:rPr lang="en-US" sz="3000" b="0" i="0" dirty="0">
                <a:solidFill>
                  <a:srgbClr val="232323"/>
                </a:solidFill>
                <a:effectLst/>
              </a:rPr>
              <a:t>: primary biliary cholangitis (PBC), primary sclerosing cholangitis, androgenic steroids, Dilantin, and </a:t>
            </a:r>
            <a:r>
              <a:rPr lang="en-US" sz="3000" dirty="0">
                <a:solidFill>
                  <a:srgbClr val="232323"/>
                </a:solidFill>
              </a:rPr>
              <a:t>i</a:t>
            </a:r>
            <a:r>
              <a:rPr lang="en-US" sz="3000" b="0" i="0" dirty="0">
                <a:solidFill>
                  <a:srgbClr val="232323"/>
                </a:solidFill>
                <a:effectLst/>
              </a:rPr>
              <a:t>nfiltrative diseases-sarcoidosis, other granulomatous diseases, amyloidosis, cancer.</a:t>
            </a:r>
            <a:endParaRPr lang="en-US" alt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58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490A1-C02D-42E8-8297-05E490C6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Hannover RE-Dr. Cliff </a:t>
            </a:r>
            <a:r>
              <a:rPr 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Titcomb</a:t>
            </a:r>
            <a:endParaRPr lang="en-US" b="1" dirty="0"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0469-C57F-4CB6-A1DA-189025E3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review of the clinical literature confirms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dirty="0"/>
              <a:t> is a marker for mortality. The mortality is largely due to cardiovascular disease and not liver disease, with some increased risk due to cancer. Thus, the ratings for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dirty="0"/>
              <a:t> alone will be higher than in the past.  </a:t>
            </a:r>
          </a:p>
          <a:p>
            <a:r>
              <a:rPr lang="en-US" dirty="0"/>
              <a:t>The order of mortality risk when two enzymes are elevated, ranked from highest to lowest, is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GGT+AST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GGT+ALT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ALT+AST</a:t>
            </a:r>
            <a:r>
              <a:rPr lang="en-US" dirty="0"/>
              <a:t>.  </a:t>
            </a:r>
          </a:p>
          <a:p>
            <a:r>
              <a:rPr lang="en-US" dirty="0"/>
              <a:t>The risk is highest when all three enzymes-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GGT+AST+ALT </a:t>
            </a:r>
            <a:r>
              <a:rPr lang="en-US" dirty="0"/>
              <a:t>are elevated above the normal range.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20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DF52-77DB-455F-B8B9-A34F75F0A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Hannover RE-Dr. Cliff </a:t>
            </a:r>
            <a:r>
              <a:rPr 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Titcomb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ED87-7DF9-489C-A59F-8CE54AE9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low normal levels of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dirty="0"/>
              <a:t> (&lt; 10 U/L) are associated with an increase in mortality, likely due to reduced muscle mass. </a:t>
            </a:r>
          </a:p>
          <a:p>
            <a:r>
              <a:rPr lang="en-US" dirty="0"/>
              <a:t>Isolated alanine aminotransferase (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dirty="0"/>
              <a:t>) elevations greater than twice the upper limit of normal are very unusual (only 0.041% of all individuals tested). </a:t>
            </a:r>
          </a:p>
          <a:p>
            <a:r>
              <a:rPr lang="en-US" dirty="0"/>
              <a:t>Isolated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dirty="0"/>
              <a:t> elevations show little to no mortality risk in the US population. </a:t>
            </a:r>
          </a:p>
          <a:p>
            <a:r>
              <a:rPr lang="en-US" dirty="0"/>
              <a:t>Isolated aspartate aminotransferase (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dirty="0"/>
              <a:t>) elevations are more likely of muscle than liver origin</a:t>
            </a:r>
          </a:p>
        </p:txBody>
      </p:sp>
    </p:spTree>
    <p:extLst>
      <p:ext uri="{BB962C8B-B14F-4D97-AF65-F5344CB8AC3E}">
        <p14:creationId xmlns:p14="http://schemas.microsoft.com/office/powerpoint/2010/main" val="260103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1B14-8518-451F-BD80-2FBA74B1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Hannover RE-Dr. Cliff </a:t>
            </a:r>
            <a:r>
              <a:rPr 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Titcomb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D682-378E-4762-8E6E-E00B58F6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ratio of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AST/ALT &gt; 1 </a:t>
            </a:r>
            <a:r>
              <a:rPr lang="en-US" dirty="0"/>
              <a:t>portends a substantial increase in mortality risk because it is associated with increased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</a:t>
            </a:r>
            <a:r>
              <a:rPr lang="en-US" dirty="0"/>
              <a:t>use and/or the presence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fibrosis</a:t>
            </a:r>
            <a:r>
              <a:rPr lang="en-US" dirty="0"/>
              <a:t> in the liver. </a:t>
            </a:r>
          </a:p>
          <a:p>
            <a:r>
              <a:rPr lang="en-US" dirty="0"/>
              <a:t>Finding an abnormal alkaline phosphatase (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dirty="0"/>
              <a:t>) level in association with an elevation in one or more of the other LFTs is a marker for a significant increase in mortality risk. </a:t>
            </a:r>
          </a:p>
          <a:p>
            <a:r>
              <a:rPr lang="en-US" dirty="0"/>
              <a:t>A low serum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bilirubin</a:t>
            </a:r>
            <a:r>
              <a:rPr lang="en-US" dirty="0"/>
              <a:t> level (&lt; 0.2 mg/dl) is associated with increased death rates, primarily due to cardiovascular disease. </a:t>
            </a:r>
          </a:p>
          <a:p>
            <a:r>
              <a:rPr lang="en-US" dirty="0"/>
              <a:t>A low serum 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albumin</a:t>
            </a:r>
            <a:r>
              <a:rPr lang="en-US" dirty="0"/>
              <a:t> level, especially if &lt; 3.5 mg/dl, in association with other abnormal LFTs, is predictive of a very high mortality risk.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22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CB23-A953-48C5-91FC-3521D8D3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Albumin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8B90-7A95-4DAD-805E-7A73160E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Albumin</a:t>
            </a:r>
            <a:r>
              <a:rPr lang="en-US" altLang="en-US" dirty="0"/>
              <a:t> is the main carrier protein in the blood. It is </a:t>
            </a:r>
            <a:r>
              <a:rPr lang="en-US" altLang="en-US" dirty="0">
                <a:solidFill>
                  <a:schemeClr val="tx1"/>
                </a:solidFill>
              </a:rPr>
              <a:t>synthesized</a:t>
            </a:r>
            <a:r>
              <a:rPr lang="en-US" altLang="en-US" dirty="0"/>
              <a:t> exclusively in the </a:t>
            </a:r>
            <a:r>
              <a:rPr lang="en-US" altLang="en-US" dirty="0">
                <a:solidFill>
                  <a:schemeClr val="tx1"/>
                </a:solidFill>
              </a:rPr>
              <a:t>liver</a:t>
            </a:r>
            <a:r>
              <a:rPr lang="en-US" altLang="en-US" dirty="0"/>
              <a:t>.</a:t>
            </a:r>
          </a:p>
          <a:p>
            <a:r>
              <a:rPr lang="en-US" altLang="en-US" b="1" dirty="0"/>
              <a:t>Albumin</a:t>
            </a:r>
            <a:r>
              <a:rPr lang="en-US" altLang="en-US" dirty="0"/>
              <a:t> elevation is of no consequence.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Low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b="1" dirty="0">
                <a:solidFill>
                  <a:schemeClr val="tx1"/>
                </a:solidFill>
              </a:rPr>
              <a:t>albumin</a:t>
            </a:r>
            <a:r>
              <a:rPr lang="en-US" altLang="en-US" dirty="0">
                <a:solidFill>
                  <a:schemeClr val="tx1"/>
                </a:solidFill>
              </a:rPr>
              <a:t> is a cause for concern and must be explained. Common causes are poor intake (malnutrition), loss via the kidneys (proteinuria), poor absorption, diarrhea (GI diseases) and decreased synthesis (liver diseases). </a:t>
            </a:r>
          </a:p>
          <a:p>
            <a:r>
              <a:rPr lang="en-US" altLang="en-US" dirty="0"/>
              <a:t>Liver disease must be significant for a </a:t>
            </a:r>
            <a:r>
              <a:rPr lang="en-US" altLang="en-US" dirty="0">
                <a:solidFill>
                  <a:schemeClr val="tx1"/>
                </a:solidFill>
              </a:rPr>
              <a:t>decreased </a:t>
            </a:r>
            <a:r>
              <a:rPr lang="en-US" altLang="en-US" b="1" dirty="0">
                <a:solidFill>
                  <a:schemeClr val="tx1"/>
                </a:solidFill>
              </a:rPr>
              <a:t>albumin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to occur.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Albumin</a:t>
            </a:r>
            <a:r>
              <a:rPr lang="en-US" altLang="en-US" dirty="0">
                <a:solidFill>
                  <a:schemeClr val="tx1"/>
                </a:solidFill>
              </a:rPr>
              <a:t> is typically decreased during pregnancy.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41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DD75-FB35-41F4-A272-35C058A56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Globulins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AD35-BE37-4925-8E1C-7C88ABB6E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Globulins</a:t>
            </a:r>
            <a:r>
              <a:rPr lang="en-US" altLang="en-US" dirty="0">
                <a:solidFill>
                  <a:schemeClr val="tx1"/>
                </a:solidFill>
              </a:rPr>
              <a:t> are comprised of two main groups:                                          a. </a:t>
            </a:r>
            <a:r>
              <a:rPr lang="en-US" altLang="en-US" b="1" dirty="0">
                <a:solidFill>
                  <a:schemeClr val="tx1"/>
                </a:solidFill>
              </a:rPr>
              <a:t>Alpha</a:t>
            </a:r>
            <a:r>
              <a:rPr lang="en-US" altLang="en-US" dirty="0">
                <a:solidFill>
                  <a:schemeClr val="tx1"/>
                </a:solidFill>
              </a:rPr>
              <a:t> and </a:t>
            </a:r>
            <a:r>
              <a:rPr lang="en-US" altLang="en-US" b="1" dirty="0">
                <a:solidFill>
                  <a:schemeClr val="tx1"/>
                </a:solidFill>
              </a:rPr>
              <a:t>beta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b="1" dirty="0">
                <a:solidFill>
                  <a:schemeClr val="tx1"/>
                </a:solidFill>
              </a:rPr>
              <a:t>globulins</a:t>
            </a:r>
            <a:r>
              <a:rPr lang="en-US" altLang="en-US" dirty="0">
                <a:solidFill>
                  <a:schemeClr val="tx1"/>
                </a:solidFill>
              </a:rPr>
              <a:t> are proteins synthesized in the liver.             b. </a:t>
            </a:r>
            <a:r>
              <a:rPr lang="en-US" altLang="en-US" b="1" dirty="0">
                <a:solidFill>
                  <a:schemeClr val="tx1"/>
                </a:solidFill>
              </a:rPr>
              <a:t>Gamma globulins </a:t>
            </a:r>
            <a:r>
              <a:rPr lang="en-US" altLang="en-US" dirty="0">
                <a:solidFill>
                  <a:schemeClr val="tx1"/>
                </a:solidFill>
              </a:rPr>
              <a:t>are antibodies synthesized by B-cell lymphocytes and make up the majority of total globulins in the blood.</a:t>
            </a:r>
          </a:p>
          <a:p>
            <a:r>
              <a:rPr lang="en-US" altLang="en-US" dirty="0"/>
              <a:t>Low levels of </a:t>
            </a:r>
            <a:r>
              <a:rPr lang="en-US" altLang="en-US" b="1" dirty="0"/>
              <a:t>globulins</a:t>
            </a:r>
            <a:r>
              <a:rPr lang="en-US" altLang="en-US" dirty="0"/>
              <a:t> can be seen in various </a:t>
            </a:r>
            <a:r>
              <a:rPr lang="en-US" altLang="en-US" dirty="0">
                <a:solidFill>
                  <a:schemeClr val="tx1"/>
                </a:solidFill>
              </a:rPr>
              <a:t>immunodeficiencies.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Elevated </a:t>
            </a:r>
            <a:r>
              <a:rPr lang="en-US" altLang="en-US" b="1" dirty="0">
                <a:solidFill>
                  <a:schemeClr val="tx1"/>
                </a:solidFill>
              </a:rPr>
              <a:t>globulins</a:t>
            </a:r>
            <a:r>
              <a:rPr lang="en-US" altLang="en-US" dirty="0">
                <a:solidFill>
                  <a:schemeClr val="tx1"/>
                </a:solidFill>
              </a:rPr>
              <a:t> are either monoclonal or polyclonal elevations. The main causes of elevated </a:t>
            </a:r>
            <a:r>
              <a:rPr lang="en-US" altLang="en-US" b="1" dirty="0"/>
              <a:t>globulins</a:t>
            </a:r>
            <a:r>
              <a:rPr lang="en-US" altLang="en-US" dirty="0"/>
              <a:t> are lymphoproliferative disorders and inflammatory disorders, including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hepatitis</a:t>
            </a:r>
            <a:r>
              <a:rPr lang="en-US" altLang="en-U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15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CC27-C884-4964-9C18-691F0413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5FE49-A912-47FA-8B27-26FA0B1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en-US" altLang="en-US" dirty="0">
                <a:solidFill>
                  <a:schemeClr val="tx1"/>
                </a:solidFill>
              </a:rPr>
              <a:t> is a compound synthesized by the liver.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Significant liver disease can result in decreased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en-US" altLang="en-US" dirty="0">
                <a:solidFill>
                  <a:schemeClr val="tx1"/>
                </a:solidFill>
              </a:rPr>
              <a:t> synthesis and a low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en-US" altLang="en-US" dirty="0">
                <a:solidFill>
                  <a:schemeClr val="tx1"/>
                </a:solidFill>
              </a:rPr>
              <a:t> level</a:t>
            </a:r>
            <a:r>
              <a:rPr lang="en-US" altLang="en-US" dirty="0"/>
              <a:t>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en-US" altLang="en-US" dirty="0"/>
              <a:t> is typically low in pregnancy.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</a:t>
            </a:r>
            <a:r>
              <a:rPr lang="en-US" altLang="en-US" dirty="0"/>
              <a:t> is elevated with volume depletion-dehydration and acute or chronic kidney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81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7C13-B16A-40CC-9785-EA601C7E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Cholesterol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5BC28-D041-46D7-ACEC-FE3620BF1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Cholesterol</a:t>
            </a:r>
            <a:r>
              <a:rPr lang="en-US" altLang="en-US" dirty="0">
                <a:solidFill>
                  <a:schemeClr val="tx1"/>
                </a:solidFill>
              </a:rPr>
              <a:t> is synthesized in the liver.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With significant liver disease, there can be decreased </a:t>
            </a:r>
            <a:r>
              <a:rPr lang="en-US" altLang="en-US" b="1" dirty="0">
                <a:solidFill>
                  <a:schemeClr val="tx1"/>
                </a:solidFill>
              </a:rPr>
              <a:t>cholesterol</a:t>
            </a:r>
            <a:r>
              <a:rPr lang="en-US" altLang="en-US" dirty="0">
                <a:solidFill>
                  <a:schemeClr val="tx1"/>
                </a:solidFill>
              </a:rPr>
              <a:t> synthesis with a resultant low </a:t>
            </a:r>
            <a:r>
              <a:rPr lang="en-US" altLang="en-US" b="1" dirty="0">
                <a:solidFill>
                  <a:schemeClr val="tx1"/>
                </a:solidFill>
              </a:rPr>
              <a:t>cholesterol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Cholesterol</a:t>
            </a:r>
            <a:r>
              <a:rPr lang="en-US" altLang="en-US" dirty="0">
                <a:solidFill>
                  <a:schemeClr val="tx1"/>
                </a:solidFill>
              </a:rPr>
              <a:t> can be elevated in pregnancy, alcohol use, dietary indiscretion, and familial hypercholesterolemia.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87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3AAA-910C-4359-AA8F-BEF86153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6723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Cholesterol Levels and Mortality Risk from CRL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5C2665B6-7EA7-4F32-BD2C-E0DB2F50C1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44140"/>
              </p:ext>
            </p:extLst>
          </p:nvPr>
        </p:nvGraphicFramePr>
        <p:xfrm>
          <a:off x="1021975" y="968188"/>
          <a:ext cx="9977719" cy="552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3" imgW="3886200" imgH="3372002" progId="Excel.Chart.8">
                  <p:embed/>
                </p:oleObj>
              </mc:Choice>
              <mc:Fallback>
                <p:oleObj name="Chart" r:id="rId3" imgW="3886200" imgH="3372002" progId="Excel.Chart.8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5C2665B6-7EA7-4F32-BD2C-E0DB2F50C1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975" y="968188"/>
                        <a:ext cx="9977719" cy="552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635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234C1-7903-4C5A-AF69-0E1C3DFC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Protime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-Prothrombin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16D96-6C3F-4E7E-A47E-FA8A7FA9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protime</a:t>
            </a:r>
            <a:r>
              <a:rPr lang="en-US" altLang="en-US" dirty="0">
                <a:solidFill>
                  <a:schemeClr val="tx1"/>
                </a:solidFill>
              </a:rPr>
              <a:t> is a measure of how well part of the coagulation system is functioning. A normal test requires normal levels of coagulation factors which are synthesized in the liver.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With significant liver disease, the liver cannot make enough of the coagulation factors for normal coagulation and the </a:t>
            </a:r>
            <a:r>
              <a:rPr lang="en-US" alt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protime</a:t>
            </a:r>
            <a:r>
              <a:rPr lang="en-US" altLang="en-US" dirty="0">
                <a:solidFill>
                  <a:schemeClr val="tx1"/>
                </a:solidFill>
              </a:rPr>
              <a:t> becomes abnormal or prolonged.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8014-2778-4C45-8FED-190D1504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56250-ECA3-42D7-9FD2-4D5C01F44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altLang="en-US" dirty="0"/>
              <a:t>Largest organ in the body</a:t>
            </a:r>
          </a:p>
          <a:p>
            <a:r>
              <a:rPr lang="en-US" altLang="en-US" dirty="0"/>
              <a:t>With age, the liver decreases in volume by 25% and has decreased blood flow. However, liver architecture is unchanged on biopsy.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liver receives 70% of its blood from the portal vein and 30% from the hepatic artery.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liver performs thousands of different functions. It cannot be replaced by a mechanical device like heart, lungs and kidneys can.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Types of liver cells are the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hepatocytes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(60%), hepatic stellate cells (7%), Kupffer cells-macrophages-reticuloendothelial cells, liver sinusoidal cells, and bile duct cells-</a:t>
            </a:r>
            <a:r>
              <a:rPr lang="en-US" altLang="en-US" dirty="0" err="1">
                <a:solidFill>
                  <a:schemeClr val="tx1"/>
                </a:solidFill>
              </a:rPr>
              <a:t>cholangiocytes</a:t>
            </a:r>
            <a:r>
              <a:rPr lang="en-US" altLang="en-US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96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33FA-8E8B-47EB-9FE7-51157DF2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 Alcohol Use Lab Test Abnormalities</a:t>
            </a:r>
            <a:endParaRPr lang="en-US" dirty="0">
              <a:solidFill>
                <a:srgbClr val="6699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DBB8-D507-4FC7-BDC3-C050BBC88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Triglyceride</a:t>
            </a:r>
            <a:r>
              <a:rPr lang="en-US" altLang="en-US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levels can increase </a:t>
            </a:r>
            <a:r>
              <a:rPr lang="en-US" altLang="en-US" dirty="0"/>
              <a:t>with alcohol intake and alcohol metabolism.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HDL</a:t>
            </a:r>
            <a:r>
              <a:rPr lang="en-US" altLang="en-US" dirty="0"/>
              <a:t> levels can increase with alcohol intake due to increased HDL synthesis.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MCV</a:t>
            </a:r>
            <a:r>
              <a:rPr lang="en-US" altLang="en-US" dirty="0">
                <a:solidFill>
                  <a:schemeClr val="tx1"/>
                </a:solidFill>
              </a:rPr>
              <a:t>,</a:t>
            </a:r>
            <a:r>
              <a:rPr lang="en-US" altLang="en-US" dirty="0"/>
              <a:t> without folate or B12 deficiency or anemia, can occur due to increased lipid in the RBC membrane.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uric acid </a:t>
            </a:r>
            <a:r>
              <a:rPr lang="en-US" altLang="en-US" dirty="0"/>
              <a:t>and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gout</a:t>
            </a:r>
            <a:r>
              <a:rPr lang="en-US" altLang="en-US" dirty="0"/>
              <a:t> can be due to alcohol consumption.</a:t>
            </a:r>
          </a:p>
          <a:p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Smoking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is frequently associated with alcohol use. Up to 25% of cigarette  smokers misuse alcohol.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07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F936-BF69-4745-AAD6-763AE2F8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Patterns of Liver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41C3E-AD70-49CE-898F-61CE3F0BA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Fatty Liver</a:t>
            </a:r>
            <a:r>
              <a:rPr lang="en-US" altLang="en-US" sz="3200" dirty="0">
                <a:solidFill>
                  <a:schemeClr val="tx1"/>
                </a:solidFill>
              </a:rPr>
              <a:t>: </a:t>
            </a:r>
            <a:r>
              <a:rPr lang="en-US" altLang="en-US" dirty="0">
                <a:solidFill>
                  <a:schemeClr val="tx1"/>
                </a:solidFill>
              </a:rPr>
              <a:t>&gt;5% of the liver replaced by fat, common with DM, obesity, alcohol, elevated lipids</a:t>
            </a:r>
          </a:p>
          <a:p>
            <a:r>
              <a:rPr lang="en-US" altLang="en-US" b="1" dirty="0"/>
              <a:t>Hepatitis</a:t>
            </a:r>
            <a:r>
              <a:rPr lang="en-US" altLang="en-US" dirty="0"/>
              <a:t>: effects from toxins, inflammation or viral infection, leading to cell damage and death 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Chronic hepatitis with fibrosis</a:t>
            </a:r>
            <a:r>
              <a:rPr lang="en-US" altLang="en-US" sz="3200" dirty="0"/>
              <a:t>: </a:t>
            </a:r>
            <a:r>
              <a:rPr lang="en-US" altLang="en-US" dirty="0"/>
              <a:t>ongoing</a:t>
            </a:r>
            <a:r>
              <a:rPr lang="en-US" altLang="en-US" sz="3200" dirty="0"/>
              <a:t> </a:t>
            </a:r>
            <a:r>
              <a:rPr lang="en-US" altLang="en-US" dirty="0"/>
              <a:t>inflammation with scarring, which can eventually cause cirrhosis-end stage liver disease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Bile duct obstruction</a:t>
            </a:r>
            <a:r>
              <a:rPr lang="en-US" altLang="en-US" dirty="0">
                <a:solidFill>
                  <a:srgbClr val="008000"/>
                </a:solidFill>
              </a:rPr>
              <a:t>: </a:t>
            </a:r>
            <a:r>
              <a:rPr lang="en-US" altLang="en-US" dirty="0"/>
              <a:t>intra-hepatic, extra-hepatic-gall bladder, bile duct disease, or both, can lead to cirrhosis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Infiltration</a:t>
            </a:r>
            <a:r>
              <a:rPr lang="en-US" altLang="en-US" dirty="0"/>
              <a:t> of abnormal cells/tissue into the liver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0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C9A9B-C2AB-4517-93C1-0D30F894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Fatty 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D4BA4-4ED8-432E-9750-12E21DAFE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dirty="0">
                <a:solidFill>
                  <a:schemeClr val="tx1"/>
                </a:solidFill>
              </a:rPr>
              <a:t> or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steatosis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is defined as &gt; 5% of the liver parenchyma contains fat globules.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altLang="en-US" dirty="0"/>
              <a:t> elevation is the most common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LFT</a:t>
            </a:r>
            <a:r>
              <a:rPr lang="en-US" altLang="en-US" dirty="0"/>
              <a:t> abnormality.</a:t>
            </a:r>
          </a:p>
          <a:p>
            <a:r>
              <a:rPr lang="en-US" altLang="en-US" dirty="0"/>
              <a:t>Non-alcoholic fatty liver disease (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NAFLD</a:t>
            </a:r>
            <a:r>
              <a:rPr lang="en-US" altLang="en-US" dirty="0"/>
              <a:t>) is present in about 20%-30% of the US population.</a:t>
            </a:r>
          </a:p>
          <a:p>
            <a:r>
              <a:rPr lang="en-US" altLang="en-US" dirty="0"/>
              <a:t>Non-alcoholic steatohepatitis (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dirty="0"/>
              <a:t>) is present in 3% of the population.</a:t>
            </a:r>
          </a:p>
          <a:p>
            <a:r>
              <a:rPr lang="en-US" altLang="en-US" dirty="0"/>
              <a:t>90% of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alcoholics</a:t>
            </a:r>
            <a:r>
              <a:rPr lang="en-US" altLang="en-US" dirty="0"/>
              <a:t> have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</a:t>
            </a:r>
            <a:r>
              <a:rPr lang="en-US" alt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liver</a:t>
            </a:r>
            <a:r>
              <a:rPr lang="en-US" altLang="en-US" dirty="0"/>
              <a:t>. The minimal dose of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alcohol</a:t>
            </a:r>
            <a:r>
              <a:rPr lang="en-US" altLang="en-US" dirty="0"/>
              <a:t> that causes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steatosis</a:t>
            </a:r>
            <a:r>
              <a:rPr lang="en-US" altLang="en-US" dirty="0"/>
              <a:t> is unknown. </a:t>
            </a:r>
          </a:p>
          <a:p>
            <a:r>
              <a:rPr lang="en-US" altLang="en-US" dirty="0"/>
              <a:t>With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liver,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LFTs</a:t>
            </a:r>
            <a:r>
              <a:rPr lang="en-US" altLang="en-US" dirty="0"/>
              <a:t> may be normal or mildly abnormal. Most people with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are asymptomatic.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9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1178-D583-4961-8056-EF1A7941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Fatty Liver, NAFLD, NASH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2887-051E-4C9B-854B-4A78F7D1F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There is currently no consensus regarding the exact categorization of </a:t>
            </a:r>
            <a:r>
              <a:rPr lang="en-US" alt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NAFLD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dirty="0"/>
              <a:t>. The natural history of the various forms of </a:t>
            </a:r>
            <a:r>
              <a:rPr lang="en-US" alt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NAFLD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dirty="0"/>
              <a:t> is unknown.</a:t>
            </a:r>
          </a:p>
          <a:p>
            <a:r>
              <a:rPr lang="en-US" altLang="en-US" dirty="0"/>
              <a:t>The pathogenesis of how and why fat accumulates in the liver is unknown, but possibly related to insulin resistance.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alone has a favorable prognosis. If there is no inflammation, there is no increased mortality risk.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Fibrosis</a:t>
            </a:r>
            <a:r>
              <a:rPr lang="en-US" altLang="en-US" dirty="0"/>
              <a:t> has a variable prognosis. The greater the degree or amount of inflammation and fibrosis on liver biopsy, the worse the prognosis, and the greater the likelihood of developing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cirrhosis</a:t>
            </a:r>
            <a:r>
              <a:rPr lang="en-US" altLang="en-US" dirty="0"/>
              <a:t>.</a:t>
            </a:r>
          </a:p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Cirrhosis</a:t>
            </a:r>
            <a:r>
              <a:rPr lang="en-US" altLang="en-US" dirty="0"/>
              <a:t> increases the risk of liver (hepatocellular)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</a:t>
            </a:r>
            <a:r>
              <a:rPr lang="en-US" altLang="en-US" dirty="0"/>
              <a:t>developing,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77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7B08-69A5-403B-AD96-19761DB0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1560-BA54-478C-906B-6DF4FA4BD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In 1980 Ludwig et al from the 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Clinic </a:t>
            </a:r>
            <a:r>
              <a:rPr lang="en-US" altLang="en-US" sz="3000" dirty="0"/>
              <a:t>coined the term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sz="3000" dirty="0"/>
              <a:t> for a group of middle aged, obese, diabetic females who denied alcohol use, but on liver biopsy had typical changes caused by alcohol. </a:t>
            </a:r>
          </a:p>
          <a:p>
            <a:r>
              <a:rPr lang="en-US" altLang="en-US" sz="3000" dirty="0"/>
              <a:t>Since then,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sz="3000" dirty="0"/>
              <a:t> has been found in males, non-diabetics, and non-obese persons. It can be associated with hypertension and elements of the metabolic syndrome.</a:t>
            </a:r>
          </a:p>
          <a:p>
            <a:r>
              <a:rPr lang="en-US" altLang="en-US" sz="3000" dirty="0"/>
              <a:t>The exact pathogenesis of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sz="3000" dirty="0"/>
              <a:t> is unknown. There may be predisposing genetic variants.</a:t>
            </a:r>
          </a:p>
          <a:p>
            <a:r>
              <a:rPr lang="en-US" altLang="en-US" sz="3000" dirty="0"/>
              <a:t>The </a:t>
            </a:r>
            <a:r>
              <a:rPr lang="en-US" altLang="en-US" sz="3000" dirty="0">
                <a:solidFill>
                  <a:schemeClr val="tx1"/>
                </a:solidFill>
              </a:rPr>
              <a:t>diagnosis</a:t>
            </a:r>
            <a:r>
              <a:rPr lang="en-US" altLang="en-US" sz="3000" dirty="0"/>
              <a:t> of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sz="3000" dirty="0"/>
              <a:t> can be made only from a </a:t>
            </a:r>
            <a:r>
              <a:rPr lang="en-US" altLang="en-US" sz="3000" dirty="0">
                <a:solidFill>
                  <a:schemeClr val="tx1"/>
                </a:solidFill>
              </a:rPr>
              <a:t>liver biopsy</a:t>
            </a:r>
            <a:r>
              <a:rPr lang="en-US" altLang="en-US" sz="3000" dirty="0"/>
              <a:t>. </a:t>
            </a:r>
          </a:p>
          <a:p>
            <a:r>
              <a:rPr lang="en-US" altLang="en-US" sz="3000" dirty="0"/>
              <a:t>The </a:t>
            </a:r>
            <a:r>
              <a:rPr lang="en-US" altLang="en-US" sz="3000" dirty="0">
                <a:solidFill>
                  <a:schemeClr val="tx1"/>
                </a:solidFill>
              </a:rPr>
              <a:t>prognosis</a:t>
            </a:r>
            <a:r>
              <a:rPr lang="en-US" altLang="en-US" sz="3000" dirty="0"/>
              <a:t> of </a:t>
            </a:r>
            <a:r>
              <a:rPr lang="en-US" altLang="en-US" sz="30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NASH</a:t>
            </a:r>
            <a:r>
              <a:rPr lang="en-US" altLang="en-US" sz="3000" dirty="0"/>
              <a:t> is being studied. 15-40% develop cirrhosis.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 associated with fibrosis</a:t>
            </a:r>
            <a:r>
              <a:rPr lang="en-US" altLang="en-US" dirty="0"/>
              <a:t>: alcohol use, BMI </a:t>
            </a:r>
            <a:r>
              <a:rPr lang="en-US" altLang="en-US" u="sng" dirty="0"/>
              <a:t>&gt;</a:t>
            </a:r>
            <a:r>
              <a:rPr lang="en-US" altLang="en-US" dirty="0"/>
              <a:t>28, DM, age </a:t>
            </a:r>
            <a:r>
              <a:rPr lang="en-US" altLang="en-US" u="sng" dirty="0"/>
              <a:t>&gt;</a:t>
            </a:r>
            <a:r>
              <a:rPr lang="en-US" altLang="en-US" dirty="0"/>
              <a:t>50 years, inflammation on biopsy, AST/ALT </a:t>
            </a:r>
            <a:r>
              <a:rPr lang="en-US" altLang="en-US" u="sng" dirty="0"/>
              <a:t>&gt;</a:t>
            </a:r>
            <a:r>
              <a:rPr lang="en-US" altLang="en-US" dirty="0"/>
              <a:t>2x ULN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3536-7E35-4FD3-8B5D-9F6F62ED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Liver Biopsy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A2FAB-7A43-48AA-B423-8DD85CC0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biopsy </a:t>
            </a:r>
            <a:r>
              <a:rPr lang="en-US" altLang="en-US" dirty="0"/>
              <a:t>is the only way to tell the degree and type of liver disease-be it </a:t>
            </a:r>
            <a:r>
              <a:rPr lang="en-US" alt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b="1" dirty="0">
                <a:solidFill>
                  <a:srgbClr val="669900"/>
                </a:solidFill>
              </a:rPr>
              <a:t> </a:t>
            </a:r>
            <a:r>
              <a:rPr lang="en-US" altLang="en-US" dirty="0"/>
              <a:t>or otherwise.</a:t>
            </a:r>
          </a:p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biopsy </a:t>
            </a:r>
            <a:r>
              <a:rPr lang="en-US" altLang="en-US" dirty="0"/>
              <a:t>shows if there are other abnormalities present, such as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inflammation, granulomas, tumor cells, bile duct abnormalities, blood vessel abnormalities,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fibrosis</a:t>
            </a:r>
            <a:r>
              <a:rPr lang="en-US" altLang="en-US" dirty="0"/>
              <a:t>.</a:t>
            </a:r>
          </a:p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biopsy </a:t>
            </a:r>
            <a:r>
              <a:rPr lang="en-US" altLang="en-US" dirty="0"/>
              <a:t>is thus the </a:t>
            </a: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 standard </a:t>
            </a:r>
            <a:r>
              <a:rPr lang="en-US" altLang="en-US" dirty="0"/>
              <a:t>to diagnose the exact severity of any type of liver disease. </a:t>
            </a:r>
          </a:p>
          <a:p>
            <a:r>
              <a:rPr lang="en-US" altLang="en-US" dirty="0"/>
              <a:t>Severity of liver disease is based on degree of cell death-necrosis, inflammation, and fibrosis on the liver biopsy.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02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8807-8943-4FCF-A19C-CF41A1EE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Chronic Viral Hepatitis-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US" dirty="0">
                <a:latin typeface="+mn-lt"/>
              </a:rPr>
              <a:t>,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23BA7-E839-4E49-9502-DBE6BBE0D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Hepatitis A</a:t>
            </a:r>
            <a:r>
              <a:rPr lang="en-US" dirty="0">
                <a:latin typeface="Arial" pitchFamily="34" charset="0"/>
                <a:cs typeface="Arial" pitchFamily="34" charset="0"/>
              </a:rPr>
              <a:t>: does not cause chronic hepatitis; presence of Hep A antibody means prior infection and lifelong immunity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Hepatitis B</a:t>
            </a:r>
            <a:r>
              <a:rPr lang="en-US" dirty="0">
                <a:latin typeface="Arial" pitchFamily="34" charset="0"/>
                <a:cs typeface="Arial" pitchFamily="34" charset="0"/>
              </a:rPr>
              <a:t>: ~90% of infants infected with Hep B develop chronic Hepatitis B; &lt;5% of adults infected with Hep B develop chronic Hepatitis B; chronic Hepatitis B is not curable, though it can be treated.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Hepatitis C</a:t>
            </a:r>
            <a:r>
              <a:rPr lang="en-US" dirty="0">
                <a:latin typeface="Arial" pitchFamily="34" charset="0"/>
                <a:cs typeface="Arial" pitchFamily="34" charset="0"/>
              </a:rPr>
              <a:t>: ~75% of people infected with Hep C develop chronic Hepatitis C; chronic Hepatitis C is treatable and curable.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43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CA33D-D247-4930-BCB5-E4AB3E1B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Interpreting Viral Hepatitis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21CC-3ABE-4344-8E21-FC1D9C25D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u="sng" dirty="0"/>
              <a:t>Virus     Test Result           Meaning of Test Result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A</a:t>
            </a:r>
            <a:r>
              <a:rPr lang="en-US" dirty="0"/>
              <a:t>    Ab-IgM-pos         acute infection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A</a:t>
            </a:r>
            <a:r>
              <a:rPr lang="en-US" dirty="0"/>
              <a:t>    Ab-IgG-pos          past infection, immunity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     </a:t>
            </a:r>
            <a:r>
              <a:rPr lang="en-US" dirty="0" err="1"/>
              <a:t>HBcAb</a:t>
            </a:r>
            <a:r>
              <a:rPr lang="en-US" dirty="0"/>
              <a:t>-pos         past or current infection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     </a:t>
            </a:r>
            <a:r>
              <a:rPr lang="en-US" dirty="0" err="1"/>
              <a:t>HBsAb</a:t>
            </a:r>
            <a:r>
              <a:rPr lang="en-US" dirty="0"/>
              <a:t>-pos         past infection, immunity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     </a:t>
            </a:r>
            <a:r>
              <a:rPr lang="en-US" dirty="0" err="1"/>
              <a:t>HBeAb</a:t>
            </a:r>
            <a:r>
              <a:rPr lang="en-US" dirty="0"/>
              <a:t>-pos         Hep e antigen cleared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     HBsAg-pos         acute or chronic infection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B</a:t>
            </a:r>
            <a:r>
              <a:rPr lang="en-US" dirty="0"/>
              <a:t>     </a:t>
            </a:r>
            <a:r>
              <a:rPr lang="en-US" dirty="0" err="1"/>
              <a:t>HBeAg</a:t>
            </a:r>
            <a:r>
              <a:rPr lang="en-US" dirty="0"/>
              <a:t>-pos         acute or chronic infection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C</a:t>
            </a:r>
            <a:r>
              <a:rPr lang="en-US" dirty="0"/>
              <a:t>     HCV Ab-neg       no prior infection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 C</a:t>
            </a:r>
            <a:r>
              <a:rPr lang="en-US" dirty="0"/>
              <a:t>     HCV Ab-pos        acute or chronic infection</a:t>
            </a:r>
          </a:p>
        </p:txBody>
      </p:sp>
    </p:spTree>
    <p:extLst>
      <p:ext uri="{BB962C8B-B14F-4D97-AF65-F5344CB8AC3E}">
        <p14:creationId xmlns:p14="http://schemas.microsoft.com/office/powerpoint/2010/main" val="3588344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990A-062D-4CF2-8322-24641B88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Interpreting Hepatitis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Tests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9E832-7ACD-4FCF-AD4D-39B93B7D1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b="1" u="sng" dirty="0">
                <a:latin typeface="Arial" charset="0"/>
                <a:cs typeface="Arial" charset="0"/>
              </a:rPr>
              <a:t>Type of Hepatitis    Screening Test    Confirmatory Test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B</a:t>
            </a:r>
            <a:r>
              <a:rPr lang="en-US" dirty="0">
                <a:latin typeface="Arial" charset="0"/>
                <a:cs typeface="Arial" charset="0"/>
              </a:rPr>
              <a:t>               HBsAg-pos            HBV DNA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C</a:t>
            </a:r>
            <a:r>
              <a:rPr lang="en-US" b="1" dirty="0">
                <a:latin typeface="Arial" charset="0"/>
                <a:cs typeface="Arial" charset="0"/>
              </a:rPr>
              <a:t>               </a:t>
            </a:r>
            <a:r>
              <a:rPr lang="en-US" dirty="0">
                <a:latin typeface="Arial" charset="0"/>
                <a:cs typeface="Arial" charset="0"/>
              </a:rPr>
              <a:t>HCV Ab-pos           HCV RNA</a:t>
            </a:r>
          </a:p>
          <a:p>
            <a:pPr>
              <a:buFont typeface="Arial" charset="0"/>
              <a:buNone/>
              <a:defRPr/>
            </a:pPr>
            <a:endParaRPr lang="en-US" b="1" u="sng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HBsAg</a:t>
            </a:r>
            <a:r>
              <a:rPr lang="en-US" dirty="0">
                <a:latin typeface="Arial" charset="0"/>
                <a:cs typeface="Arial" charset="0"/>
              </a:rPr>
              <a:t> must be positive to have chronic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B</a:t>
            </a:r>
            <a:r>
              <a:rPr lang="en-US" dirty="0">
                <a:latin typeface="Arial" charset="0"/>
                <a:cs typeface="Arial" charset="0"/>
              </a:rPr>
              <a:t> or be a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B carrier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latin typeface="Arial" charset="0"/>
                <a:cs typeface="Arial" charset="0"/>
              </a:rPr>
              <a:t>If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HBsAg</a:t>
            </a:r>
            <a:r>
              <a:rPr lang="en-US" dirty="0">
                <a:latin typeface="Arial" charset="0"/>
                <a:cs typeface="Arial" charset="0"/>
              </a:rPr>
              <a:t> is negative, the person does not have chronic Hepatitis B.</a:t>
            </a:r>
          </a:p>
          <a:p>
            <a:pPr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Anti-HCV antibody </a:t>
            </a:r>
            <a:r>
              <a:rPr lang="en-US" dirty="0">
                <a:latin typeface="Arial" charset="0"/>
                <a:cs typeface="Arial" charset="0"/>
              </a:rPr>
              <a:t>must be positive to have chronic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C</a:t>
            </a:r>
            <a:r>
              <a:rPr lang="en-US" dirty="0">
                <a:latin typeface="Arial" charset="0"/>
                <a:cs typeface="Arial" charset="0"/>
              </a:rPr>
              <a:t>. ~75% of people with a positive anti-HCV antibody have chronic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Hepatitis C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2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4FB4-BCE5-455B-B8CC-3B7DAF46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Alcohol Use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691A1-8C82-4937-B995-75E6C00A8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test that absolutely diagnoses heavy alcohol intake or alcohol abuse or binge drinking.</a:t>
            </a:r>
          </a:p>
          <a:p>
            <a:r>
              <a:rPr lang="en-US" dirty="0"/>
              <a:t>Ounce per ounce, women get higher blood levels of alcohol than men. 1 drink per day for women and 2 drinks per day for men are the maximum recommended intake amounts.</a:t>
            </a:r>
          </a:p>
          <a:p>
            <a:r>
              <a:rPr lang="en-US" dirty="0"/>
              <a:t>Roughly, 75% of persons with a DWI have alcohol abuse, 99+% of persons with two DWIs have alcohol abuse.</a:t>
            </a:r>
          </a:p>
          <a:p>
            <a:r>
              <a:rPr lang="en-US" dirty="0"/>
              <a:t>Roughly, 75% of persons with the triad of elevated triglycerides and elevated GGT plus smoking have alcohol abuse.</a:t>
            </a:r>
          </a:p>
          <a:p>
            <a:r>
              <a:rPr lang="en-US" dirty="0"/>
              <a:t>Roughly, 25% of smokers are alcohol abusers.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4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B616-10BA-4835-B56B-B2C4AC4B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Liver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1F1CD-1CE4-4759-BD5A-65114A601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>
                <a:solidFill>
                  <a:srgbClr val="002060"/>
                </a:solidFill>
              </a:rPr>
              <a:t>Excretory: </a:t>
            </a:r>
            <a:r>
              <a:rPr lang="en-US" altLang="en-US" dirty="0"/>
              <a:t>biotransformation, breakdown, and detoxification of medications, hemoglobin, alcohol, and other substances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Metabolize nutrients: </a:t>
            </a:r>
            <a:r>
              <a:rPr lang="en-US" altLang="en-US" dirty="0"/>
              <a:t>carbohydrates, lipids, proteins, minerals, vitamins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Synthesis of proteins: </a:t>
            </a:r>
            <a:r>
              <a:rPr lang="en-US" altLang="en-US" dirty="0"/>
              <a:t>albumin, vitamin K dependent clotting factors (II, VII, IX, X , C, S), alpha fetoprotein (AFP), alpha-1-antitrypsin, ceruloplasmin, transferrin, CRP, haptoglobin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Regeneration</a:t>
            </a:r>
          </a:p>
          <a:p>
            <a:r>
              <a:rPr lang="en-US" alt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lab test measures the global function of the liver, nor a specific function of the liver. In that sense, liver function tests, aka LFTs, are a misnomer.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20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60F4-0B83-4831-BF03-9CBCB635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Alcohol Use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D105-1FC8-4550-89E6-E69D10F1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Roughly, one of three positive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CDT</a:t>
            </a:r>
            <a:r>
              <a:rPr lang="en-US" dirty="0"/>
              <a:t> test results is a true positive test due to heavy alcohol intake.</a:t>
            </a:r>
          </a:p>
          <a:p>
            <a:r>
              <a:rPr lang="en-US" dirty="0"/>
              <a:t>Any alcohol intake under age 40 is associated with some increased mortality risk. </a:t>
            </a:r>
          </a:p>
          <a:p>
            <a:r>
              <a:rPr lang="en-US" dirty="0"/>
              <a:t>Heavy alcohol use over age 60 is not associated with as a high a mortality risk, assuming no health problems related to alcohol intake.</a:t>
            </a:r>
          </a:p>
          <a:p>
            <a:r>
              <a:rPr lang="en-US" altLang="en-US" b="1" dirty="0">
                <a:solidFill>
                  <a:schemeClr val="tx1"/>
                </a:solidFill>
              </a:rPr>
              <a:t>Binge drinking </a:t>
            </a:r>
            <a:r>
              <a:rPr lang="en-US" altLang="en-US" dirty="0"/>
              <a:t>has a </a:t>
            </a:r>
            <a:r>
              <a:rPr lang="en-US" altLang="en-US" dirty="0">
                <a:solidFill>
                  <a:schemeClr val="tx1"/>
                </a:solidFill>
              </a:rPr>
              <a:t>higher mortality risk</a:t>
            </a:r>
            <a:r>
              <a:rPr lang="en-US" altLang="en-US" dirty="0"/>
              <a:t> than daily alcohol use.</a:t>
            </a:r>
          </a:p>
          <a:p>
            <a:r>
              <a:rPr lang="en-US" altLang="en-US" dirty="0"/>
              <a:t>The major causes of death related to alcohol use are </a:t>
            </a:r>
            <a:r>
              <a:rPr lang="en-US" altLang="en-US" b="1" dirty="0">
                <a:solidFill>
                  <a:srgbClr val="C00000"/>
                </a:solidFill>
              </a:rPr>
              <a:t>cirrhosis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C00000"/>
                </a:solidFill>
              </a:rPr>
              <a:t>trauma</a:t>
            </a:r>
            <a:r>
              <a:rPr lang="en-US" altLang="en-US" dirty="0"/>
              <a:t> (accidents, MVA, suicide, homicide).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17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3F3F-18CA-4B99-ADED-7D254B8C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Inflammatory Bowel Disease (IBD) and Liver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3DC6-619B-4599-8256-E00EBB16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Tx/>
              <a:buNone/>
            </a:pPr>
            <a:r>
              <a:rPr lang="en-US" alt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for both UC and Crohn’s disease</a:t>
            </a:r>
            <a:r>
              <a:rPr lang="en-US" altLang="en-US" sz="3400" dirty="0">
                <a:solidFill>
                  <a:schemeClr val="tx1"/>
                </a:solidFill>
              </a:rPr>
              <a:t>: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en-US" sz="34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 lesions</a:t>
            </a:r>
            <a:r>
              <a:rPr lang="en-US" altLang="en-US" dirty="0"/>
              <a:t>:   erythema nodosum                                              3%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Iritis, episcleritis:</a:t>
            </a:r>
            <a:r>
              <a:rPr lang="en-US" altLang="en-US" dirty="0"/>
              <a:t>                                                                     5-10%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Arthritis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altLang="en-US" dirty="0"/>
              <a:t>                                                                                       5-10%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Liver disease</a:t>
            </a:r>
            <a:r>
              <a:rPr lang="en-US" altLang="en-US" dirty="0"/>
              <a:t>: </a:t>
            </a:r>
            <a:r>
              <a:rPr lang="en-US" altLang="en-US" sz="3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liver</a:t>
            </a:r>
            <a:r>
              <a:rPr lang="en-US" altLang="en-US" dirty="0">
                <a:solidFill>
                  <a:schemeClr val="accent1"/>
                </a:solidFill>
              </a:rPr>
              <a:t>                                                          </a:t>
            </a:r>
            <a:r>
              <a:rPr lang="en-US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40%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dirty="0"/>
              <a:t>                              </a:t>
            </a:r>
            <a:r>
              <a:rPr lang="en-US" altLang="en-US" sz="3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pericholangitis</a:t>
            </a:r>
            <a:r>
              <a:rPr lang="en-US" altLang="en-US" sz="3400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                                            5-10%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dirty="0"/>
              <a:t>                              </a:t>
            </a:r>
            <a:r>
              <a:rPr lang="en-US" alt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post-necrotic cirrhosis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</a:t>
            </a:r>
            <a:r>
              <a:rPr lang="en-US" altLang="en-US" dirty="0">
                <a:solidFill>
                  <a:schemeClr val="tx1"/>
                </a:solidFill>
              </a:rPr>
              <a:t>3%       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                              </a:t>
            </a:r>
            <a:r>
              <a:rPr lang="en-US" alt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sclerosing cholangitis (PSC)</a:t>
            </a:r>
            <a:r>
              <a:rPr lang="en-US" altLang="en-US" dirty="0">
                <a:solidFill>
                  <a:schemeClr val="tx1"/>
                </a:solidFill>
              </a:rPr>
              <a:t>    2.5%</a:t>
            </a:r>
          </a:p>
          <a:p>
            <a:pPr>
              <a:buClr>
                <a:schemeClr val="tx1"/>
              </a:buClr>
              <a:buNone/>
            </a:pP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PSC</a:t>
            </a:r>
            <a:r>
              <a:rPr lang="en-US" altLang="en-US" dirty="0"/>
              <a:t> is characterized by a progressive, inflammatory, sclerosing obliteration of the extra-hepatic and often intra-hepatic bile ducts, eventually leading to cirrhosis. Survival is 4-10 years. Elevated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</a:t>
            </a:r>
            <a:r>
              <a:rPr lang="en-US" altLang="en-US" dirty="0"/>
              <a:t> and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GGT</a:t>
            </a:r>
            <a:r>
              <a:rPr lang="en-US" altLang="en-US" dirty="0"/>
              <a:t> are the typical LFT abnormalities.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833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5800954" imgH="2048256" progId="Excel.Sheet.8">
                  <p:embed/>
                </p:oleObj>
              </mc:Choice>
              <mc:Fallback>
                <p:oleObj name="Worksheet" r:id="rId3" imgW="5800954" imgH="2048256" progId="Excel.Sheet.8">
                  <p:embed/>
                  <p:pic>
                    <p:nvPicPr>
                      <p:cNvPr id="655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4466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3" imgW="5800954" imgH="2238756" progId="Excel.Sheet.8">
                  <p:embed/>
                </p:oleObj>
              </mc:Choice>
              <mc:Fallback>
                <p:oleObj name="Worksheet" r:id="rId3" imgW="5800954" imgH="2238756" progId="Excel.Sheet.8">
                  <p:embed/>
                  <p:pic>
                    <p:nvPicPr>
                      <p:cNvPr id="675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24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C594-6303-48CF-B62C-716269AD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Categories of Liver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8002-1176-4901-9F7E-F50677A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Fatty liver</a:t>
            </a:r>
            <a:r>
              <a:rPr lang="en-US" sz="2800" dirty="0"/>
              <a:t>: DM, elevated lipids, obesity, alcohol, pregnancy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Hepatitis</a:t>
            </a:r>
            <a:r>
              <a:rPr lang="en-US" sz="2800" dirty="0"/>
              <a:t>: viral (Hepatitis A, B, C, mononucleosis), alcoholic, non-alcoholic steatohepatitis (NASH), autoimmune hepatitis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Obstructive</a:t>
            </a:r>
            <a:r>
              <a:rPr lang="en-US" sz="2800" dirty="0">
                <a:solidFill>
                  <a:srgbClr val="002060"/>
                </a:solidFill>
              </a:rPr>
              <a:t>: gall bladder disease, primary sclerosing cholangitis (PSC), primary biliary cirrhosis (PBC)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Genetic</a:t>
            </a:r>
            <a:r>
              <a:rPr lang="en-US" sz="2800" dirty="0">
                <a:solidFill>
                  <a:srgbClr val="002060"/>
                </a:solidFill>
              </a:rPr>
              <a:t>: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Hemochromatosis, Wilson’s disease, alpha-1-antitrypsin deficiency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Infiltrative</a:t>
            </a:r>
            <a:r>
              <a:rPr lang="en-US" sz="2800" dirty="0">
                <a:solidFill>
                  <a:srgbClr val="002060"/>
                </a:solidFill>
              </a:rPr>
              <a:t>: sarcoidosis, amyloidosis, hepatoma, cholangiocarcinoma, </a:t>
            </a:r>
            <a:r>
              <a:rPr lang="en-US" sz="2800" dirty="0" err="1">
                <a:solidFill>
                  <a:srgbClr val="002060"/>
                </a:solidFill>
              </a:rPr>
              <a:t>Hodgkins</a:t>
            </a:r>
            <a:r>
              <a:rPr lang="en-US" sz="2800" dirty="0">
                <a:solidFill>
                  <a:srgbClr val="002060"/>
                </a:solidFill>
              </a:rPr>
              <a:t> and non-</a:t>
            </a:r>
            <a:r>
              <a:rPr lang="en-US" sz="2800" dirty="0" err="1">
                <a:solidFill>
                  <a:srgbClr val="002060"/>
                </a:solidFill>
              </a:rPr>
              <a:t>Hodgkins</a:t>
            </a:r>
            <a:r>
              <a:rPr lang="en-US" sz="2800" dirty="0">
                <a:solidFill>
                  <a:srgbClr val="002060"/>
                </a:solidFill>
              </a:rPr>
              <a:t> lymphomas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3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66D4-443F-4B98-A123-75333CCD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Laboratory tests-especially LFTS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DB732-E513-4C0C-8A16-CDACA949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important point to remember is that all laboratory tests are limited because they are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</a:t>
            </a:r>
            <a:r>
              <a:rPr lang="en-US" dirty="0"/>
              <a:t>:</a:t>
            </a:r>
          </a:p>
          <a:p>
            <a:r>
              <a:rPr lang="en-US" b="1" dirty="0"/>
              <a:t>False positive </a:t>
            </a:r>
            <a:r>
              <a:rPr lang="en-US" dirty="0"/>
              <a:t>test results</a:t>
            </a:r>
          </a:p>
          <a:p>
            <a:r>
              <a:rPr lang="en-US" b="1" dirty="0"/>
              <a:t>False negative </a:t>
            </a:r>
            <a:r>
              <a:rPr lang="en-US" dirty="0"/>
              <a:t>test results</a:t>
            </a:r>
          </a:p>
          <a:p>
            <a:r>
              <a:rPr lang="en-US" b="1" dirty="0"/>
              <a:t>Positive predictive value </a:t>
            </a:r>
            <a:r>
              <a:rPr lang="en-US" dirty="0"/>
              <a:t>(</a:t>
            </a:r>
            <a:r>
              <a:rPr lang="en-US" b="1" dirty="0"/>
              <a:t>PPV</a:t>
            </a:r>
            <a:r>
              <a:rPr lang="en-US" dirty="0"/>
              <a:t>), based on Bayes theorem: </a:t>
            </a:r>
            <a:r>
              <a:rPr lang="en-US" altLang="en-US" sz="3200" b="1" dirty="0">
                <a:solidFill>
                  <a:schemeClr val="tx1"/>
                </a:solidFill>
              </a:rPr>
              <a:t>PPV</a:t>
            </a:r>
            <a:r>
              <a:rPr lang="en-US" altLang="en-US" dirty="0"/>
              <a:t>=(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prevalence</a:t>
            </a:r>
            <a:r>
              <a:rPr lang="en-US" altLang="en-US" dirty="0"/>
              <a:t>)x(</a:t>
            </a:r>
            <a:r>
              <a:rPr lang="en-US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</a:t>
            </a:r>
            <a:r>
              <a:rPr lang="en-US" altLang="en-US" dirty="0"/>
              <a:t>)/(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prevalence</a:t>
            </a:r>
            <a:r>
              <a:rPr lang="en-US" altLang="en-US" dirty="0"/>
              <a:t>)x (</a:t>
            </a:r>
            <a:r>
              <a:rPr lang="en-US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</a:t>
            </a:r>
            <a:r>
              <a:rPr lang="en-US" altLang="en-US" dirty="0"/>
              <a:t>) + (1-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prevalence</a:t>
            </a:r>
            <a:r>
              <a:rPr lang="en-US" altLang="en-US" dirty="0"/>
              <a:t>)x(1-</a:t>
            </a:r>
            <a:r>
              <a:rPr lang="en-US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specificity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For </a:t>
            </a:r>
            <a:r>
              <a:rPr lang="en-US" altLang="en-US" b="1" dirty="0"/>
              <a:t>CDT</a:t>
            </a:r>
            <a:r>
              <a:rPr lang="en-US" altLang="en-US" dirty="0"/>
              <a:t>, the </a:t>
            </a:r>
            <a:r>
              <a:rPr lang="en-US" altLang="en-US" b="1" dirty="0"/>
              <a:t>PPV</a:t>
            </a:r>
            <a:r>
              <a:rPr lang="en-US" altLang="en-US" dirty="0"/>
              <a:t> is ~33%, meaning one in three positive test results is a true positive result.</a:t>
            </a:r>
            <a:endParaRPr lang="en-US" altLang="en-US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0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48B6-033B-4354-8BE2-0C05B853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7976" cy="1325563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Causes of Laboratory Errors: CRL-Dr. Bob Stout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CC3FC-EC22-44C2-8270-F3E5B2E0A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2106" cy="435133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Pre-analytic factors</a:t>
            </a:r>
            <a:r>
              <a:rPr lang="en-US" dirty="0"/>
              <a:t>: hemolysis, lipemia, delayed centrifugation-glycolysis, heat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Interference</a:t>
            </a:r>
            <a:r>
              <a:rPr lang="en-US" dirty="0"/>
              <a:t>: drugs, medications, vitamins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 factors</a:t>
            </a:r>
            <a:r>
              <a:rPr lang="en-US" dirty="0"/>
              <a:t>: faulty calibrations, instrument settings, human error</a:t>
            </a:r>
          </a:p>
          <a:p>
            <a:pPr>
              <a:buNone/>
              <a:defRPr/>
            </a:pPr>
            <a:r>
              <a:rPr lang="en-US" dirty="0"/>
              <a:t> 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25%-30%</a:t>
            </a:r>
            <a:r>
              <a:rPr lang="en-US" dirty="0"/>
              <a:t> of samples have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glycolysis</a:t>
            </a:r>
            <a:r>
              <a:rPr lang="en-US" dirty="0"/>
              <a:t>-low glucose due to delayed centrifugation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19%</a:t>
            </a:r>
            <a:r>
              <a:rPr lang="en-US" dirty="0"/>
              <a:t> of samples have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hemolysis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2%</a:t>
            </a:r>
            <a:r>
              <a:rPr lang="en-US" dirty="0"/>
              <a:t> of samples have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lipemia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0.5%</a:t>
            </a:r>
            <a:r>
              <a:rPr lang="en-US" dirty="0"/>
              <a:t> of samples are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incorrectly labeled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7F992-40C3-4226-981D-912C5CE2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 of Lab Errors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8AD7E-F526-4C5D-A96C-5B7D3D4C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Glycolysis</a:t>
            </a:r>
            <a:r>
              <a:rPr lang="en-US" dirty="0"/>
              <a:t> may result in elevated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creatinine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LDH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Hemolysis</a:t>
            </a:r>
            <a:r>
              <a:rPr lang="en-US" dirty="0"/>
              <a:t> may result in elevated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LDH</a:t>
            </a:r>
            <a:r>
              <a:rPr lang="en-US" dirty="0"/>
              <a:t>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potassium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Lipemia</a:t>
            </a:r>
            <a:r>
              <a:rPr lang="en-US" dirty="0"/>
              <a:t> may result in elevated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en-US" dirty="0"/>
              <a:t>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 is no absolute or specific formula to determine or predict the effects of glycolysis, hemolysis, and lipemia on a specific lab sample. That is, some lab samples are greatly affected by glycolysis, hemolysis, and lipemia, and some samples are not affected at 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5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738F-839A-4593-B743-2640BD1E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LabOne</a:t>
            </a:r>
            <a:r>
              <a:rPr lang="en-US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LFTs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BDD6-9F53-4D01-8E5A-765720D8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~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6-7%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SMA specimens have one or more abnormal 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LFT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results: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10-15%</a:t>
            </a:r>
            <a:r>
              <a:rPr lang="en-US" altLang="en-US" dirty="0">
                <a:solidFill>
                  <a:schemeClr val="tx1"/>
                </a:solidFill>
              </a:rPr>
              <a:t> of those have a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CDT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1.6% US </a:t>
            </a:r>
            <a:r>
              <a:rPr lang="en-US" altLang="en-US" dirty="0">
                <a:solidFill>
                  <a:schemeClr val="tx1"/>
                </a:solidFill>
              </a:rPr>
              <a:t>and 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5.2% Canadian </a:t>
            </a:r>
            <a:r>
              <a:rPr lang="en-US" altLang="en-US" dirty="0">
                <a:solidFill>
                  <a:schemeClr val="tx1"/>
                </a:solidFill>
              </a:rPr>
              <a:t>have a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Hepatitis B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surface antigen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4.1% US </a:t>
            </a:r>
            <a:r>
              <a:rPr lang="en-US" altLang="en-US" dirty="0">
                <a:solidFill>
                  <a:schemeClr val="tx1"/>
                </a:solidFill>
              </a:rPr>
              <a:t>and </a:t>
            </a:r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2.2% Canadian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have a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positive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Hepatitis 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antibody</a:t>
            </a:r>
          </a:p>
          <a:p>
            <a:r>
              <a:rPr lang="en-US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43.4%</a:t>
            </a:r>
            <a:r>
              <a:rPr lang="en-US" altLang="en-US" dirty="0">
                <a:solidFill>
                  <a:schemeClr val="tx1"/>
                </a:solidFill>
              </a:rPr>
              <a:t> of 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positive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Hepatitis C</a:t>
            </a: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antibody have normal LFTs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3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DDC82E20E2B4F8A144FF105BE81B4" ma:contentTypeVersion="2" ma:contentTypeDescription="Create a new document." ma:contentTypeScope="" ma:versionID="1233f89d7e280ede0f0821fd7a4c5dfc">
  <xsd:schema xmlns:xsd="http://www.w3.org/2001/XMLSchema" xmlns:xs="http://www.w3.org/2001/XMLSchema" xmlns:p="http://schemas.microsoft.com/office/2006/metadata/properties" xmlns:ns3="6f27540d-155a-4e93-8a85-67e499a50552" targetNamespace="http://schemas.microsoft.com/office/2006/metadata/properties" ma:root="true" ma:fieldsID="43cd25eeee0d482d037b60bb27347d33" ns3:_="">
    <xsd:import namespace="6f27540d-155a-4e93-8a85-67e499a505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7540d-155a-4e93-8a85-67e499a50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6A73A-A95A-4D9D-A5B2-5DAC0EFF1277}">
  <ds:schemaRefs>
    <ds:schemaRef ds:uri="http://purl.org/dc/elements/1.1/"/>
    <ds:schemaRef ds:uri="6f27540d-155a-4e93-8a85-67e499a5055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DDD673-5A31-495C-A50B-89F55DADEF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27540d-155a-4e93-8a85-67e499a50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BE222C-B24D-4AF3-A8A8-52464A012A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3337</Words>
  <Application>Microsoft Office PowerPoint</Application>
  <PresentationFormat>Widescreen</PresentationFormat>
  <Paragraphs>223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Chart</vt:lpstr>
      <vt:lpstr>Worksheet</vt:lpstr>
      <vt:lpstr>Guide to Interpreting Liver Function Tests aka LFTs</vt:lpstr>
      <vt:lpstr>Outline</vt:lpstr>
      <vt:lpstr>Liver</vt:lpstr>
      <vt:lpstr>Liver Functions</vt:lpstr>
      <vt:lpstr>Categories of Liver Diseases</vt:lpstr>
      <vt:lpstr>Laboratory tests-especially LFTS</vt:lpstr>
      <vt:lpstr>Causes of Laboratory Errors: CRL-Dr. Bob Stout</vt:lpstr>
      <vt:lpstr>Summary of Lab Errors </vt:lpstr>
      <vt:lpstr>LabOne LFTs Data</vt:lpstr>
      <vt:lpstr>One Method to View “LFT” Results</vt:lpstr>
      <vt:lpstr>Bilirubin-Indirect + Direct Bilirubin</vt:lpstr>
      <vt:lpstr>ALT</vt:lpstr>
      <vt:lpstr>AST</vt:lpstr>
      <vt:lpstr>AST/ALT Levels and Mortality Risk from CRL</vt:lpstr>
      <vt:lpstr>GGT</vt:lpstr>
      <vt:lpstr>GGT</vt:lpstr>
      <vt:lpstr>GGT-Mortality Risk</vt:lpstr>
      <vt:lpstr>GGT Level and Mortality Risk</vt:lpstr>
      <vt:lpstr>GGT Level and Mortality Risk</vt:lpstr>
      <vt:lpstr>ALP</vt:lpstr>
      <vt:lpstr>From Hannover RE-Dr. Cliff Titcomb</vt:lpstr>
      <vt:lpstr>From Hannover RE-Dr. Cliff Titcomb</vt:lpstr>
      <vt:lpstr>From Hannover RE-Dr. Cliff Titcomb</vt:lpstr>
      <vt:lpstr>Albumin</vt:lpstr>
      <vt:lpstr>Globulins</vt:lpstr>
      <vt:lpstr>BUN</vt:lpstr>
      <vt:lpstr>Cholesterol</vt:lpstr>
      <vt:lpstr>Cholesterol Levels and Mortality Risk from CRL</vt:lpstr>
      <vt:lpstr>Protime-Prothrombin Time</vt:lpstr>
      <vt:lpstr>Possible Alcohol Use Lab Test Abnormalities</vt:lpstr>
      <vt:lpstr>Patterns of Liver Diseases</vt:lpstr>
      <vt:lpstr>Fatty Liver</vt:lpstr>
      <vt:lpstr>Fatty Liver, NAFLD, NASH</vt:lpstr>
      <vt:lpstr>NASH</vt:lpstr>
      <vt:lpstr>Liver Biopsy</vt:lpstr>
      <vt:lpstr>Chronic Viral Hepatitis-A, B, C</vt:lpstr>
      <vt:lpstr>Interpreting Viral Hepatitis tests</vt:lpstr>
      <vt:lpstr>Interpreting Hepatitis B and C Tests Results</vt:lpstr>
      <vt:lpstr>Alcohol Use Key Points</vt:lpstr>
      <vt:lpstr>Alcohol Use Key Points</vt:lpstr>
      <vt:lpstr>Inflammatory Bowel Disease (IBD) and Liver Disease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Interpreting Liver Function Tests aka LFTs</dc:title>
  <dc:creator>Coates, Robert</dc:creator>
  <cp:lastModifiedBy>Ballantine,  Lauren</cp:lastModifiedBy>
  <cp:revision>37</cp:revision>
  <dcterms:created xsi:type="dcterms:W3CDTF">2021-05-02T23:17:49Z</dcterms:created>
  <dcterms:modified xsi:type="dcterms:W3CDTF">2022-05-16T18:49:08Z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0x01010001DDDC82E20E2B4F8A144FF105BE81B4</vt:lpwstr>
  </property>
</Properties>
</file>