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5" r:id="rId1"/>
    <p:sldMasterId id="2147483799" r:id="rId2"/>
    <p:sldMasterId id="2147483822" r:id="rId3"/>
  </p:sldMasterIdLst>
  <p:notesMasterIdLst>
    <p:notesMasterId r:id="rId56"/>
  </p:notesMasterIdLst>
  <p:sldIdLst>
    <p:sldId id="257" r:id="rId4"/>
    <p:sldId id="338" r:id="rId5"/>
    <p:sldId id="339" r:id="rId6"/>
    <p:sldId id="340" r:id="rId7"/>
    <p:sldId id="341" r:id="rId8"/>
    <p:sldId id="343" r:id="rId9"/>
    <p:sldId id="344" r:id="rId10"/>
    <p:sldId id="345" r:id="rId11"/>
    <p:sldId id="346" r:id="rId12"/>
    <p:sldId id="347" r:id="rId13"/>
    <p:sldId id="348" r:id="rId14"/>
    <p:sldId id="349" r:id="rId15"/>
    <p:sldId id="350" r:id="rId16"/>
    <p:sldId id="351" r:id="rId17"/>
    <p:sldId id="353" r:id="rId18"/>
    <p:sldId id="354" r:id="rId19"/>
    <p:sldId id="356" r:id="rId20"/>
    <p:sldId id="355" r:id="rId21"/>
    <p:sldId id="357" r:id="rId22"/>
    <p:sldId id="358" r:id="rId23"/>
    <p:sldId id="360" r:id="rId24"/>
    <p:sldId id="361" r:id="rId25"/>
    <p:sldId id="362" r:id="rId26"/>
    <p:sldId id="363" r:id="rId27"/>
    <p:sldId id="364" r:id="rId28"/>
    <p:sldId id="365" r:id="rId29"/>
    <p:sldId id="366" r:id="rId30"/>
    <p:sldId id="367" r:id="rId31"/>
    <p:sldId id="401" r:id="rId32"/>
    <p:sldId id="368" r:id="rId33"/>
    <p:sldId id="380" r:id="rId34"/>
    <p:sldId id="369" r:id="rId35"/>
    <p:sldId id="370" r:id="rId36"/>
    <p:sldId id="371" r:id="rId37"/>
    <p:sldId id="372" r:id="rId38"/>
    <p:sldId id="373" r:id="rId39"/>
    <p:sldId id="374" r:id="rId40"/>
    <p:sldId id="375" r:id="rId41"/>
    <p:sldId id="377" r:id="rId42"/>
    <p:sldId id="402" r:id="rId43"/>
    <p:sldId id="379" r:id="rId44"/>
    <p:sldId id="381" r:id="rId45"/>
    <p:sldId id="383" r:id="rId46"/>
    <p:sldId id="385" r:id="rId47"/>
    <p:sldId id="386" r:id="rId48"/>
    <p:sldId id="387" r:id="rId49"/>
    <p:sldId id="400" r:id="rId50"/>
    <p:sldId id="388" r:id="rId51"/>
    <p:sldId id="394" r:id="rId52"/>
    <p:sldId id="397" r:id="rId53"/>
    <p:sldId id="398" r:id="rId54"/>
    <p:sldId id="399" r:id="rId55"/>
  </p:sldIdLst>
  <p:sldSz cx="9144000" cy="5143500" type="screen16x9"/>
  <p:notesSz cx="7099300" cy="10234613"/>
  <p:custDataLst>
    <p:tags r:id="rId57"/>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9" d="100"/>
          <a:sy n="79" d="100"/>
        </p:scale>
        <p:origin x="102" y="330"/>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223"/>
        <p:guide pos="223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tableStyles" Target="tableStyle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gs" Target="tags/tag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Age</c:v>
                </c:pt>
              </c:strCache>
            </c:strRef>
          </c:tx>
          <c:spPr>
            <a:ln>
              <a:noFill/>
            </a:ln>
          </c:spPr>
          <c:dPt>
            <c:idx val="0"/>
            <c:bubble3D val="0"/>
            <c:spPr>
              <a:solidFill>
                <a:srgbClr val="F6A01A"/>
              </a:solidFill>
              <a:ln w="19050">
                <a:noFill/>
              </a:ln>
              <a:effectLst/>
            </c:spPr>
            <c:extLst>
              <c:ext xmlns:c16="http://schemas.microsoft.com/office/drawing/2014/chart" uri="{C3380CC4-5D6E-409C-BE32-E72D297353CC}">
                <c16:uniqueId val="{00000000-1A99-4C0C-AAE5-B3E715EFFCB9}"/>
              </c:ext>
            </c:extLst>
          </c:dPt>
          <c:dPt>
            <c:idx val="1"/>
            <c:bubble3D val="0"/>
            <c:spPr>
              <a:solidFill>
                <a:srgbClr val="86B2D8"/>
              </a:solidFill>
              <a:ln w="19050">
                <a:noFill/>
              </a:ln>
              <a:effectLst/>
            </c:spPr>
            <c:extLst>
              <c:ext xmlns:c16="http://schemas.microsoft.com/office/drawing/2014/chart" uri="{C3380CC4-5D6E-409C-BE32-E72D297353CC}">
                <c16:uniqueId val="{00000001-1A99-4C0C-AAE5-B3E715EFFCB9}"/>
              </c:ext>
            </c:extLst>
          </c:dPt>
          <c:dPt>
            <c:idx val="2"/>
            <c:bubble3D val="0"/>
            <c:spPr>
              <a:solidFill>
                <a:srgbClr val="9A4E9E"/>
              </a:solidFill>
              <a:ln w="19050">
                <a:noFill/>
              </a:ln>
              <a:effectLst/>
            </c:spPr>
            <c:extLst>
              <c:ext xmlns:c16="http://schemas.microsoft.com/office/drawing/2014/chart" uri="{C3380CC4-5D6E-409C-BE32-E72D297353CC}">
                <c16:uniqueId val="{00000002-1A99-4C0C-AAE5-B3E715EFFCB9}"/>
              </c:ext>
            </c:extLst>
          </c:dPt>
          <c:dPt>
            <c:idx val="3"/>
            <c:bubble3D val="0"/>
            <c:spPr>
              <a:solidFill>
                <a:srgbClr val="00788A"/>
              </a:solidFill>
              <a:ln w="19050">
                <a:noFill/>
              </a:ln>
              <a:effectLst/>
            </c:spPr>
            <c:extLst>
              <c:ext xmlns:c16="http://schemas.microsoft.com/office/drawing/2014/chart" uri="{C3380CC4-5D6E-409C-BE32-E72D297353CC}">
                <c16:uniqueId val="{00000003-1A99-4C0C-AAE5-B3E715EFFCB9}"/>
              </c:ext>
            </c:extLst>
          </c:dPt>
          <c:dLbls>
            <c:dLbl>
              <c:idx val="0"/>
              <c:layout>
                <c:manualLayout>
                  <c:x val="-4.7230314960629918E-2"/>
                  <c:y val="0.15285236220472437"/>
                </c:manualLayout>
              </c:layout>
              <c:tx>
                <c:rich>
                  <a:bodyPr/>
                  <a:lstStyle/>
                  <a:p>
                    <a:fld id="{0AE098C8-733E-46CE-A2B9-C8C192B94F39}" type="VALUE">
                      <a:rPr lang="en-US" smtClean="0"/>
                      <a:pPr/>
                      <a:t>[VALUE]</a:t>
                    </a:fld>
                    <a:r>
                      <a:rPr lang="en-US" dirty="0"/>
                      <a:t>%</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A99-4C0C-AAE5-B3E715EFFCB9}"/>
                </c:ext>
              </c:extLst>
            </c:dLbl>
            <c:dLbl>
              <c:idx val="1"/>
              <c:layout>
                <c:manualLayout>
                  <c:x val="-0.11910383858267716"/>
                  <c:y val="8.4344242125984251E-2"/>
                </c:manualLayout>
              </c:layout>
              <c:tx>
                <c:rich>
                  <a:bodyPr/>
                  <a:lstStyle/>
                  <a:p>
                    <a:fld id="{68C33E09-623F-42D6-9B8D-83F1707D0202}" type="VALUE">
                      <a:rPr lang="en-US" smtClean="0"/>
                      <a:pPr/>
                      <a:t>[VALUE]</a:t>
                    </a:fld>
                    <a:r>
                      <a:rPr lang="en-US" dirty="0"/>
                      <a:t>%</a:t>
                    </a:r>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A99-4C0C-AAE5-B3E715EFFCB9}"/>
                </c:ext>
              </c:extLst>
            </c:dLbl>
            <c:dLbl>
              <c:idx val="2"/>
              <c:tx>
                <c:rich>
                  <a:bodyPr/>
                  <a:lstStyle/>
                  <a:p>
                    <a:fld id="{0DAD1AFA-BBDA-44A1-A57A-798D4F7AC1B4}"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A99-4C0C-AAE5-B3E715EFFCB9}"/>
                </c:ext>
              </c:extLst>
            </c:dLbl>
            <c:dLbl>
              <c:idx val="3"/>
              <c:tx>
                <c:rich>
                  <a:bodyPr/>
                  <a:lstStyle/>
                  <a:p>
                    <a:fld id="{490B2661-8897-428C-B244-20CD61552CD6}"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A99-4C0C-AAE5-B3E715EFFCB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2"/>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18-29 years</c:v>
                </c:pt>
                <c:pt idx="1">
                  <c:v>30-39 years</c:v>
                </c:pt>
                <c:pt idx="2">
                  <c:v>40-49 years</c:v>
                </c:pt>
                <c:pt idx="3">
                  <c:v>50+ years</c:v>
                </c:pt>
              </c:strCache>
            </c:strRef>
          </c:cat>
          <c:val>
            <c:numRef>
              <c:f>Sheet1!$B$2:$B$5</c:f>
              <c:numCache>
                <c:formatCode>General</c:formatCode>
                <c:ptCount val="4"/>
                <c:pt idx="0">
                  <c:v>9</c:v>
                </c:pt>
                <c:pt idx="1">
                  <c:v>16</c:v>
                </c:pt>
                <c:pt idx="2">
                  <c:v>27</c:v>
                </c:pt>
                <c:pt idx="3">
                  <c:v>48</c:v>
                </c:pt>
              </c:numCache>
            </c:numRef>
          </c:val>
          <c:extLst>
            <c:ext xmlns:c16="http://schemas.microsoft.com/office/drawing/2014/chart" uri="{C3380CC4-5D6E-409C-BE32-E72D297353CC}">
              <c16:uniqueId val="{00000000-DC47-4C72-A776-6262B8417C8C}"/>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Gender</c:v>
                </c:pt>
              </c:strCache>
            </c:strRef>
          </c:tx>
          <c:spPr>
            <a:ln>
              <a:noFill/>
            </a:ln>
          </c:spPr>
          <c:dPt>
            <c:idx val="0"/>
            <c:bubble3D val="0"/>
            <c:spPr>
              <a:solidFill>
                <a:srgbClr val="F6A01A"/>
              </a:solidFill>
              <a:ln w="19050">
                <a:noFill/>
              </a:ln>
              <a:effectLst/>
            </c:spPr>
            <c:extLst>
              <c:ext xmlns:c16="http://schemas.microsoft.com/office/drawing/2014/chart" uri="{C3380CC4-5D6E-409C-BE32-E72D297353CC}">
                <c16:uniqueId val="{00000001-DC47-4C72-A776-6262B8417C8C}"/>
              </c:ext>
            </c:extLst>
          </c:dPt>
          <c:dPt>
            <c:idx val="1"/>
            <c:bubble3D val="0"/>
            <c:spPr>
              <a:solidFill>
                <a:srgbClr val="86B2D8"/>
              </a:solidFill>
              <a:ln w="19050">
                <a:noFill/>
              </a:ln>
              <a:effectLst/>
            </c:spPr>
            <c:extLst>
              <c:ext xmlns:c16="http://schemas.microsoft.com/office/drawing/2014/chart" uri="{C3380CC4-5D6E-409C-BE32-E72D297353CC}">
                <c16:uniqueId val="{00000002-DC47-4C72-A776-6262B8417C8C}"/>
              </c:ext>
            </c:extLst>
          </c:dPt>
          <c:dPt>
            <c:idx val="2"/>
            <c:bubble3D val="0"/>
            <c:spPr>
              <a:solidFill>
                <a:srgbClr val="00788A"/>
              </a:solidFill>
              <a:ln w="19050">
                <a:noFill/>
              </a:ln>
              <a:effectLst/>
            </c:spPr>
            <c:extLst>
              <c:ext xmlns:c16="http://schemas.microsoft.com/office/drawing/2014/chart" uri="{C3380CC4-5D6E-409C-BE32-E72D297353CC}">
                <c16:uniqueId val="{00000003-DC47-4C72-A776-6262B8417C8C}"/>
              </c:ext>
            </c:extLst>
          </c:dPt>
          <c:dLbls>
            <c:dLbl>
              <c:idx val="0"/>
              <c:layout>
                <c:manualLayout>
                  <c:x val="6.0380003280839895E-2"/>
                  <c:y val="-4.1168799212598422E-3"/>
                </c:manualLayout>
              </c:layout>
              <c:tx>
                <c:rich>
                  <a:bodyPr rot="0" spcFirstLastPara="1" vertOverflow="ellipsis" vert="horz" wrap="square" lIns="38100" tIns="19050" rIns="38100" bIns="19050" anchor="ctr" anchorCtr="1">
                    <a:spAutoFit/>
                  </a:bodyPr>
                  <a:lstStyle/>
                  <a:p>
                    <a:pPr>
                      <a:defRPr sz="1800" b="1" i="0" u="none" strike="noStrike" kern="1200" baseline="0">
                        <a:solidFill>
                          <a:srgbClr val="000000"/>
                        </a:solidFill>
                        <a:latin typeface="+mn-lt"/>
                        <a:ea typeface="+mn-ea"/>
                        <a:cs typeface="+mn-cs"/>
                      </a:defRPr>
                    </a:pPr>
                    <a:fld id="{CAD25514-2EA6-4A8C-8882-F6A7895F69B2}" type="VALUE">
                      <a:rPr lang="en-US" sz="1800" b="1" smtClean="0">
                        <a:solidFill>
                          <a:srgbClr val="000000"/>
                        </a:solidFill>
                      </a:rPr>
                      <a:pPr>
                        <a:defRPr sz="1800" b="1">
                          <a:solidFill>
                            <a:srgbClr val="000000"/>
                          </a:solidFill>
                        </a:defRPr>
                      </a:pPr>
                      <a:t>[VALUE]</a:t>
                    </a:fld>
                    <a:r>
                      <a:rPr lang="en-US" sz="1800" b="1" dirty="0">
                        <a:solidFill>
                          <a:srgbClr val="000000"/>
                        </a:solidFill>
                      </a:rPr>
                      <a:t>%</a:t>
                    </a: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0000"/>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C47-4C72-A776-6262B8417C8C}"/>
                </c:ext>
              </c:extLst>
            </c:dLbl>
            <c:dLbl>
              <c:idx val="1"/>
              <c:layout>
                <c:manualLayout>
                  <c:x val="-9.0078658136482942E-2"/>
                  <c:y val="0.10858415354330708"/>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bg2"/>
                        </a:solidFill>
                        <a:latin typeface="+mn-lt"/>
                        <a:ea typeface="+mn-ea"/>
                        <a:cs typeface="+mn-cs"/>
                      </a:defRPr>
                    </a:pPr>
                    <a:fld id="{028AE5FF-BE98-456F-B2AA-7C8ECB2DCC47}" type="VALUE">
                      <a:rPr lang="en-US" sz="1800" b="1" smtClean="0"/>
                      <a:pPr>
                        <a:defRPr sz="1800" b="1">
                          <a:solidFill>
                            <a:schemeClr val="bg2"/>
                          </a:solidFill>
                        </a:defRPr>
                      </a:pPr>
                      <a:t>[VALUE]</a:t>
                    </a:fld>
                    <a:r>
                      <a:rPr lang="en-US" sz="1800" b="1" dirty="0"/>
                      <a:t>%</a:t>
                    </a: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2"/>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C47-4C72-A776-6262B8417C8C}"/>
                </c:ext>
              </c:extLst>
            </c:dLbl>
            <c:dLbl>
              <c:idx val="2"/>
              <c:layout>
                <c:manualLayout>
                  <c:x val="0.10490542979002625"/>
                  <c:y val="-0.16046333661417322"/>
                </c:manualLayout>
              </c:layout>
              <c:tx>
                <c:rich>
                  <a:bodyPr rot="0" spcFirstLastPara="1" vertOverflow="ellipsis" vert="horz" wrap="square" lIns="38100" tIns="19050" rIns="38100" bIns="19050" anchor="ctr" anchorCtr="1">
                    <a:spAutoFit/>
                  </a:bodyPr>
                  <a:lstStyle/>
                  <a:p>
                    <a:pPr>
                      <a:defRPr sz="1800" b="1" i="0" u="none" strike="noStrike" kern="1200" baseline="0">
                        <a:solidFill>
                          <a:schemeClr val="bg2"/>
                        </a:solidFill>
                        <a:latin typeface="+mn-lt"/>
                        <a:ea typeface="+mn-ea"/>
                        <a:cs typeface="+mn-cs"/>
                      </a:defRPr>
                    </a:pPr>
                    <a:fld id="{9F284087-FDC1-4F72-B611-436EAF08378E}" type="VALUE">
                      <a:rPr lang="en-US" sz="1800" b="1" smtClean="0"/>
                      <a:pPr>
                        <a:defRPr sz="1800" b="1">
                          <a:solidFill>
                            <a:schemeClr val="bg2"/>
                          </a:solidFill>
                        </a:defRPr>
                      </a:pPr>
                      <a:t>[VALUE]</a:t>
                    </a:fld>
                    <a:r>
                      <a:rPr lang="en-US" sz="1800" b="1" dirty="0"/>
                      <a:t>%</a:t>
                    </a: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2"/>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C47-4C72-A776-6262B8417C8C}"/>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rgbClr val="000000"/>
                  </a:solidFill>
                  <a:round/>
                </a:ln>
                <a:effectLst/>
              </c:spPr>
            </c:leaderLines>
            <c:extLst>
              <c:ext xmlns:c15="http://schemas.microsoft.com/office/drawing/2012/chart" uri="{CE6537A1-D6FC-4f65-9D91-7224C49458BB}"/>
            </c:extLst>
          </c:dLbls>
          <c:cat>
            <c:strRef>
              <c:f>Sheet1!$A$2:$A$4</c:f>
              <c:strCache>
                <c:ptCount val="3"/>
                <c:pt idx="0">
                  <c:v>Transgender</c:v>
                </c:pt>
                <c:pt idx="1">
                  <c:v>Female</c:v>
                </c:pt>
                <c:pt idx="2">
                  <c:v>Male</c:v>
                </c:pt>
              </c:strCache>
            </c:strRef>
          </c:cat>
          <c:val>
            <c:numRef>
              <c:f>Sheet1!$B$2:$B$4</c:f>
              <c:numCache>
                <c:formatCode>General</c:formatCode>
                <c:ptCount val="3"/>
                <c:pt idx="0">
                  <c:v>1</c:v>
                </c:pt>
                <c:pt idx="1">
                  <c:v>24</c:v>
                </c:pt>
                <c:pt idx="2">
                  <c:v>75</c:v>
                </c:pt>
              </c:numCache>
            </c:numRef>
          </c:val>
          <c:extLst>
            <c:ext xmlns:c16="http://schemas.microsoft.com/office/drawing/2014/chart" uri="{C3380CC4-5D6E-409C-BE32-E72D297353CC}">
              <c16:uniqueId val="{00000000-DC47-4C72-A776-6262B8417C8C}"/>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24985529215265206"/>
          <c:y val="0.87924244825370845"/>
          <c:w val="0.50028927533790901"/>
          <c:h val="6.0151503191063549E-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5-year percent mortality after 10+ years ART</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6.4600696738307137E-2"/>
          <c:y val="0.22631191669663298"/>
          <c:w val="0.91463189690470803"/>
          <c:h val="0.60232598316170416"/>
        </c:manualLayout>
      </c:layout>
      <c:barChart>
        <c:barDir val="col"/>
        <c:grouping val="clustered"/>
        <c:varyColors val="0"/>
        <c:ser>
          <c:idx val="0"/>
          <c:order val="0"/>
          <c:tx>
            <c:strRef>
              <c:f>Sheet1!$B$1</c:f>
              <c:strCache>
                <c:ptCount val="1"/>
                <c:pt idx="0">
                  <c:v>Column1</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Age 16–39:</c:v>
                </c:pt>
                <c:pt idx="1">
                  <c:v>Age 40–49: </c:v>
                </c:pt>
                <c:pt idx="2">
                  <c:v>Age 50–59: </c:v>
                </c:pt>
                <c:pt idx="3">
                  <c:v>Age 60+: </c:v>
                </c:pt>
              </c:strCache>
            </c:strRef>
          </c:cat>
          <c:val>
            <c:numRef>
              <c:f>Sheet1!$B$2:$B$5</c:f>
              <c:numCache>
                <c:formatCode>General</c:formatCode>
                <c:ptCount val="4"/>
              </c:numCache>
            </c:numRef>
          </c:val>
          <c:extLst>
            <c:ext xmlns:c16="http://schemas.microsoft.com/office/drawing/2014/chart" uri="{C3380CC4-5D6E-409C-BE32-E72D297353CC}">
              <c16:uniqueId val="{00000000-4759-480B-89C9-2B4BDBF0ECD1}"/>
            </c:ext>
          </c:extLst>
        </c:ser>
        <c:ser>
          <c:idx val="1"/>
          <c:order val="1"/>
          <c:tx>
            <c:strRef>
              <c:f>Sheet1!$C$1</c:f>
              <c:strCache>
                <c:ptCount val="1"/>
                <c:pt idx="0">
                  <c:v>Column2</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Age 16–39:</c:v>
                </c:pt>
                <c:pt idx="1">
                  <c:v>Age 40–49: </c:v>
                </c:pt>
                <c:pt idx="2">
                  <c:v>Age 50–59: </c:v>
                </c:pt>
                <c:pt idx="3">
                  <c:v>Age 60+: </c:v>
                </c:pt>
              </c:strCache>
            </c:strRef>
          </c:cat>
          <c:val>
            <c:numRef>
              <c:f>Sheet1!$C$2:$C$5</c:f>
              <c:numCache>
                <c:formatCode>General</c:formatCode>
                <c:ptCount val="4"/>
              </c:numCache>
            </c:numRef>
          </c:val>
          <c:extLst>
            <c:ext xmlns:c16="http://schemas.microsoft.com/office/drawing/2014/chart" uri="{C3380CC4-5D6E-409C-BE32-E72D297353CC}">
              <c16:uniqueId val="{00000001-4759-480B-89C9-2B4BDBF0ECD1}"/>
            </c:ext>
          </c:extLst>
        </c:ser>
        <c:ser>
          <c:idx val="2"/>
          <c:order val="2"/>
          <c:tx>
            <c:strRef>
              <c:f>Sheet1!$D$1</c:f>
              <c:strCache>
                <c:ptCount val="1"/>
                <c:pt idx="0">
                  <c:v>200-349  </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Age 16–39:</c:v>
                </c:pt>
                <c:pt idx="1">
                  <c:v>Age 40–49: </c:v>
                </c:pt>
                <c:pt idx="2">
                  <c:v>Age 50–59: </c:v>
                </c:pt>
                <c:pt idx="3">
                  <c:v>Age 60+: </c:v>
                </c:pt>
              </c:strCache>
            </c:strRef>
          </c:cat>
          <c:val>
            <c:numRef>
              <c:f>Sheet1!$D$2:$D$5</c:f>
              <c:numCache>
                <c:formatCode>General</c:formatCode>
                <c:ptCount val="4"/>
                <c:pt idx="0">
                  <c:v>2.2000000000000002</c:v>
                </c:pt>
                <c:pt idx="1">
                  <c:v>3.5</c:v>
                </c:pt>
                <c:pt idx="2">
                  <c:v>6.1</c:v>
                </c:pt>
                <c:pt idx="3">
                  <c:v>12.9</c:v>
                </c:pt>
              </c:numCache>
            </c:numRef>
          </c:val>
          <c:extLst>
            <c:ext xmlns:c16="http://schemas.microsoft.com/office/drawing/2014/chart" uri="{C3380CC4-5D6E-409C-BE32-E72D297353CC}">
              <c16:uniqueId val="{00000002-4759-480B-89C9-2B4BDBF0ECD1}"/>
            </c:ext>
          </c:extLst>
        </c:ser>
        <c:ser>
          <c:idx val="3"/>
          <c:order val="3"/>
          <c:tx>
            <c:strRef>
              <c:f>Sheet1!$E$1</c:f>
              <c:strCache>
                <c:ptCount val="1"/>
                <c:pt idx="0">
                  <c:v>350-499</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Age 16–39:</c:v>
                </c:pt>
                <c:pt idx="1">
                  <c:v>Age 40–49: </c:v>
                </c:pt>
                <c:pt idx="2">
                  <c:v>Age 50–59: </c:v>
                </c:pt>
                <c:pt idx="3">
                  <c:v>Age 60+: </c:v>
                </c:pt>
              </c:strCache>
            </c:strRef>
          </c:cat>
          <c:val>
            <c:numRef>
              <c:f>Sheet1!$E$2:$E$5</c:f>
              <c:numCache>
                <c:formatCode>General</c:formatCode>
                <c:ptCount val="4"/>
                <c:pt idx="0">
                  <c:v>1.7</c:v>
                </c:pt>
                <c:pt idx="1">
                  <c:v>2.7</c:v>
                </c:pt>
                <c:pt idx="2">
                  <c:v>4.8</c:v>
                </c:pt>
                <c:pt idx="3">
                  <c:v>10.1</c:v>
                </c:pt>
              </c:numCache>
            </c:numRef>
          </c:val>
          <c:extLst>
            <c:ext xmlns:c16="http://schemas.microsoft.com/office/drawing/2014/chart" uri="{C3380CC4-5D6E-409C-BE32-E72D297353CC}">
              <c16:uniqueId val="{00000003-4759-480B-89C9-2B4BDBF0ECD1}"/>
            </c:ext>
          </c:extLst>
        </c:ser>
        <c:ser>
          <c:idx val="4"/>
          <c:order val="4"/>
          <c:tx>
            <c:strRef>
              <c:f>Sheet1!$F$1</c:f>
              <c:strCache>
                <c:ptCount val="1"/>
                <c:pt idx="0">
                  <c:v>500-749</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Age 16–39:</c:v>
                </c:pt>
                <c:pt idx="1">
                  <c:v>Age 40–49: </c:v>
                </c:pt>
                <c:pt idx="2">
                  <c:v>Age 50–59: </c:v>
                </c:pt>
                <c:pt idx="3">
                  <c:v>Age 60+: </c:v>
                </c:pt>
              </c:strCache>
            </c:strRef>
          </c:cat>
          <c:val>
            <c:numRef>
              <c:f>Sheet1!$F$2:$F$5</c:f>
              <c:numCache>
                <c:formatCode>General</c:formatCode>
                <c:ptCount val="4"/>
                <c:pt idx="0">
                  <c:v>1.2</c:v>
                </c:pt>
                <c:pt idx="1">
                  <c:v>1.9</c:v>
                </c:pt>
                <c:pt idx="2">
                  <c:v>3.4</c:v>
                </c:pt>
                <c:pt idx="3">
                  <c:v>7.2</c:v>
                </c:pt>
              </c:numCache>
            </c:numRef>
          </c:val>
          <c:extLst>
            <c:ext xmlns:c16="http://schemas.microsoft.com/office/drawing/2014/chart" uri="{C3380CC4-5D6E-409C-BE32-E72D297353CC}">
              <c16:uniqueId val="{00000004-4759-480B-89C9-2B4BDBF0ECD1}"/>
            </c:ext>
          </c:extLst>
        </c:ser>
        <c:ser>
          <c:idx val="5"/>
          <c:order val="5"/>
          <c:tx>
            <c:strRef>
              <c:f>Sheet1!$G$1</c:f>
              <c:strCache>
                <c:ptCount val="1"/>
                <c:pt idx="0">
                  <c:v>&gt;750</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Age 16–39:</c:v>
                </c:pt>
                <c:pt idx="1">
                  <c:v>Age 40–49: </c:v>
                </c:pt>
                <c:pt idx="2">
                  <c:v>Age 50–59: </c:v>
                </c:pt>
                <c:pt idx="3">
                  <c:v>Age 60+: </c:v>
                </c:pt>
              </c:strCache>
            </c:strRef>
          </c:cat>
          <c:val>
            <c:numRef>
              <c:f>Sheet1!$G$2:$G$5</c:f>
              <c:numCache>
                <c:formatCode>General</c:formatCode>
                <c:ptCount val="4"/>
                <c:pt idx="0">
                  <c:v>1.2</c:v>
                </c:pt>
                <c:pt idx="1">
                  <c:v>1.9</c:v>
                </c:pt>
                <c:pt idx="2">
                  <c:v>3.3</c:v>
                </c:pt>
                <c:pt idx="3">
                  <c:v>7.1</c:v>
                </c:pt>
              </c:numCache>
            </c:numRef>
          </c:val>
          <c:extLst>
            <c:ext xmlns:c16="http://schemas.microsoft.com/office/drawing/2014/chart" uri="{C3380CC4-5D6E-409C-BE32-E72D297353CC}">
              <c16:uniqueId val="{00000005-4759-480B-89C9-2B4BDBF0ECD1}"/>
            </c:ext>
          </c:extLst>
        </c:ser>
        <c:ser>
          <c:idx val="6"/>
          <c:order val="6"/>
          <c:tx>
            <c:strRef>
              <c:f>Sheet1!$H$1</c:f>
              <c:strCache>
                <c:ptCount val="1"/>
                <c:pt idx="0">
                  <c:v>Gen pop. (Fr)</c:v>
                </c:pt>
              </c:strCache>
            </c:strRef>
          </c:tx>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Sheet1!$A$2:$A$5</c:f>
              <c:strCache>
                <c:ptCount val="4"/>
                <c:pt idx="0">
                  <c:v>Age 16–39:</c:v>
                </c:pt>
                <c:pt idx="1">
                  <c:v>Age 40–49: </c:v>
                </c:pt>
                <c:pt idx="2">
                  <c:v>Age 50–59: </c:v>
                </c:pt>
                <c:pt idx="3">
                  <c:v>Age 60+: </c:v>
                </c:pt>
              </c:strCache>
            </c:strRef>
          </c:cat>
          <c:val>
            <c:numRef>
              <c:f>Sheet1!$H$2:$H$5</c:f>
              <c:numCache>
                <c:formatCode>General</c:formatCode>
                <c:ptCount val="4"/>
                <c:pt idx="0">
                  <c:v>0.3</c:v>
                </c:pt>
                <c:pt idx="1">
                  <c:v>1</c:v>
                </c:pt>
                <c:pt idx="2">
                  <c:v>2.5</c:v>
                </c:pt>
                <c:pt idx="3">
                  <c:v>5.8</c:v>
                </c:pt>
              </c:numCache>
            </c:numRef>
          </c:val>
          <c:extLst>
            <c:ext xmlns:c16="http://schemas.microsoft.com/office/drawing/2014/chart" uri="{C3380CC4-5D6E-409C-BE32-E72D297353CC}">
              <c16:uniqueId val="{00000006-4759-480B-89C9-2B4BDBF0ECD1}"/>
            </c:ext>
          </c:extLst>
        </c:ser>
        <c:dLbls>
          <c:showLegendKey val="0"/>
          <c:showVal val="0"/>
          <c:showCatName val="0"/>
          <c:showSerName val="0"/>
          <c:showPercent val="0"/>
          <c:showBubbleSize val="0"/>
        </c:dLbls>
        <c:gapWidth val="100"/>
        <c:overlap val="-24"/>
        <c:axId val="341477360"/>
        <c:axId val="341477752"/>
      </c:barChart>
      <c:catAx>
        <c:axId val="341477360"/>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41477752"/>
        <c:crosses val="autoZero"/>
        <c:auto val="1"/>
        <c:lblAlgn val="ctr"/>
        <c:lblOffset val="100"/>
        <c:noMultiLvlLbl val="0"/>
      </c:catAx>
      <c:valAx>
        <c:axId val="341477752"/>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41477360"/>
        <c:crosses val="autoZero"/>
        <c:crossBetween val="between"/>
      </c:valAx>
      <c:spPr>
        <a:noFill/>
        <a:ln>
          <a:noFill/>
        </a:ln>
        <a:effectLst/>
      </c:spPr>
    </c:plotArea>
    <c:legend>
      <c:legendPos val="b"/>
      <c:legendEntry>
        <c:idx val="0"/>
        <c:delete val="1"/>
      </c:legendEntry>
      <c:legendEntry>
        <c:idx val="1"/>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91594420732523"/>
          <c:y val="5.9977290662517842E-2"/>
          <c:w val="0.8004229162577674"/>
          <c:h val="0.68797731263423345"/>
        </c:manualLayout>
      </c:layout>
      <c:barChart>
        <c:barDir val="col"/>
        <c:grouping val="clustered"/>
        <c:varyColors val="0"/>
        <c:ser>
          <c:idx val="0"/>
          <c:order val="0"/>
          <c:tx>
            <c:strRef>
              <c:f>Sheet1!$B$1</c:f>
              <c:strCache>
                <c:ptCount val="1"/>
                <c:pt idx="0">
                  <c:v>Series 1</c:v>
                </c:pt>
              </c:strCache>
            </c:strRef>
          </c:tx>
          <c:spPr>
            <a:solidFill>
              <a:srgbClr val="00928F"/>
            </a:solidFill>
            <a:ln>
              <a:noFill/>
            </a:ln>
            <a:effectLst/>
          </c:spPr>
          <c:invertIfNegative val="0"/>
          <c:dLbls>
            <c:dLbl>
              <c:idx val="0"/>
              <c:tx>
                <c:rich>
                  <a:bodyPr/>
                  <a:lstStyle/>
                  <a:p>
                    <a:fld id="{BD4611E2-B67B-41AB-AE28-B6F1A5143DCE}" type="VALUE">
                      <a:rPr lang="en-US" smtClean="0"/>
                      <a:pPr/>
                      <a:t>[VALUE]</a:t>
                    </a:fld>
                    <a:r>
                      <a:rPr lang="en-US"/>
                      <a:t>%</a:t>
                    </a: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C32-41D4-B687-8A8881D62610}"/>
                </c:ext>
              </c:extLst>
            </c:dLbl>
            <c:dLbl>
              <c:idx val="1"/>
              <c:tx>
                <c:rich>
                  <a:bodyPr/>
                  <a:lstStyle/>
                  <a:p>
                    <a:fld id="{D22BDCA7-32DA-434C-8EE3-1277B8E060B8}" type="VALUE">
                      <a:rPr lang="en-US" smtClean="0"/>
                      <a:pPr/>
                      <a:t>[VALUE]</a:t>
                    </a:fld>
                    <a:r>
                      <a:rPr lang="en-US"/>
                      <a:t>%</a:t>
                    </a:r>
                  </a:p>
                </c:rich>
              </c:tx>
              <c:dLblPos val="inBase"/>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C32-41D4-B687-8A8881D62610}"/>
                </c:ext>
              </c:extLst>
            </c:dLbl>
            <c:dLbl>
              <c:idx val="2"/>
              <c:tx>
                <c:rich>
                  <a:bodyPr rot="0" spcFirstLastPara="1" vertOverflow="ellipsis" vert="horz" wrap="square" lIns="38100" tIns="19050" rIns="38100" bIns="19050" anchor="ctr" anchorCtr="1">
                    <a:spAutoFit/>
                  </a:bodyPr>
                  <a:lstStyle/>
                  <a:p>
                    <a:pPr>
                      <a:defRPr sz="1800" b="1" i="0" u="none" strike="noStrike" kern="1200" baseline="0">
                        <a:solidFill>
                          <a:srgbClr val="000000"/>
                        </a:solidFill>
                        <a:latin typeface="+mn-lt"/>
                        <a:ea typeface="+mn-ea"/>
                        <a:cs typeface="+mn-cs"/>
                      </a:defRPr>
                    </a:pPr>
                    <a:fld id="{788DFBC9-FAB2-4236-8D18-CBEDAFD42705}" type="VALUE">
                      <a:rPr lang="en-US" sz="1800" smtClean="0"/>
                      <a:pPr>
                        <a:defRPr/>
                      </a:pPr>
                      <a:t>[VALUE]</a:t>
                    </a:fld>
                    <a:r>
                      <a:rPr lang="en-US" sz="1800" dirty="0"/>
                      <a:t>%</a:t>
                    </a: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193-4823-8EF6-A9DC260A5A18}"/>
                </c:ext>
              </c:extLst>
            </c:dLbl>
            <c:dLbl>
              <c:idx val="3"/>
              <c:tx>
                <c:rich>
                  <a:bodyPr rot="0" spcFirstLastPara="1" vertOverflow="ellipsis" vert="horz" wrap="square" lIns="38100" tIns="19050" rIns="38100" bIns="19050" anchor="ctr" anchorCtr="1">
                    <a:spAutoFit/>
                  </a:bodyPr>
                  <a:lstStyle/>
                  <a:p>
                    <a:pPr>
                      <a:defRPr sz="1800" b="1" i="0" u="none" strike="noStrike" kern="1200" baseline="0">
                        <a:solidFill>
                          <a:srgbClr val="000000"/>
                        </a:solidFill>
                        <a:latin typeface="+mn-lt"/>
                        <a:ea typeface="+mn-ea"/>
                        <a:cs typeface="+mn-cs"/>
                      </a:defRPr>
                    </a:pPr>
                    <a:fld id="{6B2D70F5-132F-4A6E-93D6-3F0AC11896BC}" type="VALUE">
                      <a:rPr lang="en-US" sz="1800" smtClean="0"/>
                      <a:pPr>
                        <a:defRPr/>
                      </a:pPr>
                      <a:t>[VALUE]</a:t>
                    </a:fld>
                    <a:r>
                      <a:rPr lang="en-US" sz="1800" dirty="0"/>
                      <a:t>%</a:t>
                    </a: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193-4823-8EF6-A9DC260A5A18}"/>
                </c:ext>
              </c:extLst>
            </c:dLbl>
            <c:dLbl>
              <c:idx val="4"/>
              <c:tx>
                <c:rich>
                  <a:bodyPr rot="0" spcFirstLastPara="1" vertOverflow="ellipsis" vert="horz" wrap="square" lIns="38100" tIns="19050" rIns="38100" bIns="19050" anchor="ctr" anchorCtr="1">
                    <a:spAutoFit/>
                  </a:bodyPr>
                  <a:lstStyle/>
                  <a:p>
                    <a:pPr>
                      <a:defRPr sz="1800" b="1" i="0" u="none" strike="noStrike" kern="1200" baseline="0">
                        <a:solidFill>
                          <a:srgbClr val="000000"/>
                        </a:solidFill>
                        <a:latin typeface="+mn-lt"/>
                        <a:ea typeface="+mn-ea"/>
                        <a:cs typeface="+mn-cs"/>
                      </a:defRPr>
                    </a:pPr>
                    <a:fld id="{79B24E6E-38C2-460A-BCDC-8402B9497E9D}" type="VALUE">
                      <a:rPr lang="en-US" sz="1800" smtClean="0"/>
                      <a:pPr>
                        <a:defRPr/>
                      </a:pPr>
                      <a:t>[VALUE]</a:t>
                    </a:fld>
                    <a:r>
                      <a:rPr lang="en-US" sz="1800" dirty="0"/>
                      <a:t>%</a:t>
                    </a:r>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193-4823-8EF6-A9DC260A5A18}"/>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FFFFF"/>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Overall</c:v>
                </c:pt>
                <c:pt idx="1">
                  <c:v>Daily</c:v>
                </c:pt>
                <c:pt idx="2">
                  <c:v>Weekly</c:v>
                </c:pt>
                <c:pt idx="3">
                  <c:v>Monthly</c:v>
                </c:pt>
                <c:pt idx="4">
                  <c:v>Less than monthly</c:v>
                </c:pt>
              </c:strCache>
            </c:strRef>
          </c:cat>
          <c:val>
            <c:numRef>
              <c:f>Sheet1!$B$2:$B$6</c:f>
              <c:numCache>
                <c:formatCode>General</c:formatCode>
                <c:ptCount val="5"/>
                <c:pt idx="0">
                  <c:v>36</c:v>
                </c:pt>
                <c:pt idx="1">
                  <c:v>29</c:v>
                </c:pt>
                <c:pt idx="2">
                  <c:v>3</c:v>
                </c:pt>
                <c:pt idx="3">
                  <c:v>1</c:v>
                </c:pt>
                <c:pt idx="4">
                  <c:v>2</c:v>
                </c:pt>
              </c:numCache>
            </c:numRef>
          </c:val>
          <c:extLst>
            <c:ext xmlns:c16="http://schemas.microsoft.com/office/drawing/2014/chart" uri="{C3380CC4-5D6E-409C-BE32-E72D297353CC}">
              <c16:uniqueId val="{00000000-C193-4823-8EF6-A9DC260A5A18}"/>
            </c:ext>
          </c:extLst>
        </c:ser>
        <c:dLbls>
          <c:dLblPos val="ctr"/>
          <c:showLegendKey val="0"/>
          <c:showVal val="1"/>
          <c:showCatName val="0"/>
          <c:showSerName val="0"/>
          <c:showPercent val="0"/>
          <c:showBubbleSize val="0"/>
        </c:dLbls>
        <c:gapWidth val="130"/>
        <c:overlap val="-27"/>
        <c:axId val="283431296"/>
        <c:axId val="283431688"/>
      </c:barChart>
      <c:catAx>
        <c:axId val="283431296"/>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crossAx val="283431688"/>
        <c:crosses val="autoZero"/>
        <c:auto val="1"/>
        <c:lblAlgn val="ctr"/>
        <c:lblOffset val="100"/>
        <c:noMultiLvlLbl val="0"/>
      </c:catAx>
      <c:valAx>
        <c:axId val="283431688"/>
        <c:scaling>
          <c:orientation val="minMax"/>
          <c:max val="100"/>
        </c:scaling>
        <c:delete val="0"/>
        <c:axPos val="l"/>
        <c:title>
          <c:tx>
            <c:rich>
              <a:bodyPr rot="-5400000" spcFirstLastPara="1" vertOverflow="ellipsis" vert="horz" wrap="square" anchor="ctr" anchorCtr="1"/>
              <a:lstStyle/>
              <a:p>
                <a:pPr>
                  <a:defRPr sz="1800" b="1" i="0" u="none" strike="noStrike" kern="1200" baseline="0">
                    <a:solidFill>
                      <a:srgbClr val="000000"/>
                    </a:solidFill>
                    <a:latin typeface="+mn-lt"/>
                    <a:ea typeface="+mn-ea"/>
                    <a:cs typeface="+mn-cs"/>
                  </a:defRPr>
                </a:pPr>
                <a:r>
                  <a:rPr lang="en-US" dirty="0"/>
                  <a:t>Percentage</a:t>
                </a:r>
              </a:p>
            </c:rich>
          </c:tx>
          <c:layout>
            <c:manualLayout>
              <c:xMode val="edge"/>
              <c:yMode val="edge"/>
              <c:x val="0"/>
              <c:y val="0.31200762795275588"/>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title>
        <c:numFmt formatCode="General" sourceLinked="1"/>
        <c:majorTickMark val="out"/>
        <c:minorTickMark val="none"/>
        <c:tickLblPos val="nextTo"/>
        <c:spPr>
          <a:noFill/>
          <a:ln>
            <a:solidFill>
              <a:srgbClr val="000000"/>
            </a:solidFill>
          </a:ln>
          <a:effectLst/>
        </c:spPr>
        <c:txPr>
          <a:bodyPr rot="-6000000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crossAx val="283431296"/>
        <c:crosses val="autoZero"/>
        <c:crossBetween val="between"/>
      </c:valAx>
      <c:spPr>
        <a:noFill/>
        <a:ln>
          <a:noFill/>
        </a:ln>
        <a:effectLst/>
      </c:spPr>
    </c:plotArea>
    <c:plotVisOnly val="1"/>
    <c:dispBlanksAs val="gap"/>
    <c:showDLblsOverMax val="0"/>
  </c:chart>
  <c:spPr>
    <a:noFill/>
    <a:ln>
      <a:noFill/>
    </a:ln>
    <a:effectLst/>
  </c:spPr>
  <c:txPr>
    <a:bodyPr/>
    <a:lstStyle/>
    <a:p>
      <a:pPr>
        <a:defRPr sz="1800" b="1">
          <a:solidFill>
            <a:srgbClr val="000000"/>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928F"/>
            </a:solidFill>
            <a:ln>
              <a:noFill/>
            </a:ln>
            <a:effectLst/>
          </c:spPr>
          <c:invertIfNegative val="0"/>
          <c:dLbls>
            <c:dLbl>
              <c:idx val="0"/>
              <c:tx>
                <c:rich>
                  <a:bodyPr/>
                  <a:lstStyle/>
                  <a:p>
                    <a:fld id="{423E0F12-001C-43B3-9C2D-17C4CDE87189}" type="VALUE">
                      <a:rPr lang="en-US" smtClean="0"/>
                      <a:pPr/>
                      <a:t>[VALUE]</a:t>
                    </a:fld>
                    <a:r>
                      <a:rPr lang="en-US"/>
                      <a:t>%</a:t>
                    </a: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E46D-46E0-9634-AE70275595B7}"/>
                </c:ext>
              </c:extLst>
            </c:dLbl>
            <c:dLbl>
              <c:idx val="1"/>
              <c:tx>
                <c:rich>
                  <a:bodyPr/>
                  <a:lstStyle/>
                  <a:p>
                    <a:r>
                      <a:rPr lang="en-US" dirty="0"/>
                      <a:t>11%</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46D-46E0-9634-AE70275595B7}"/>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FFFFFF"/>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Major depression</c:v>
                </c:pt>
                <c:pt idx="1">
                  <c:v>Other depression</c:v>
                </c:pt>
              </c:strCache>
            </c:strRef>
          </c:cat>
          <c:val>
            <c:numRef>
              <c:f>Sheet1!$B$2:$B$3</c:f>
              <c:numCache>
                <c:formatCode>General</c:formatCode>
                <c:ptCount val="2"/>
                <c:pt idx="0">
                  <c:v>12</c:v>
                </c:pt>
                <c:pt idx="1">
                  <c:v>11</c:v>
                </c:pt>
              </c:numCache>
            </c:numRef>
          </c:val>
          <c:extLst>
            <c:ext xmlns:c16="http://schemas.microsoft.com/office/drawing/2014/chart" uri="{C3380CC4-5D6E-409C-BE32-E72D297353CC}">
              <c16:uniqueId val="{00000000-69AC-4E11-B9C2-23EF3EFAFDE1}"/>
            </c:ext>
          </c:extLst>
        </c:ser>
        <c:dLbls>
          <c:dLblPos val="ctr"/>
          <c:showLegendKey val="0"/>
          <c:showVal val="1"/>
          <c:showCatName val="0"/>
          <c:showSerName val="0"/>
          <c:showPercent val="0"/>
          <c:showBubbleSize val="0"/>
        </c:dLbls>
        <c:gapWidth val="219"/>
        <c:overlap val="-27"/>
        <c:axId val="283432472"/>
        <c:axId val="283432864"/>
      </c:barChart>
      <c:catAx>
        <c:axId val="283432472"/>
        <c:scaling>
          <c:orientation val="minMax"/>
        </c:scaling>
        <c:delete val="0"/>
        <c:axPos val="b"/>
        <c:numFmt formatCode="General" sourceLinked="1"/>
        <c:majorTickMark val="none"/>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crossAx val="283432864"/>
        <c:crosses val="autoZero"/>
        <c:auto val="1"/>
        <c:lblAlgn val="ctr"/>
        <c:lblOffset val="100"/>
        <c:noMultiLvlLbl val="0"/>
      </c:catAx>
      <c:valAx>
        <c:axId val="283432864"/>
        <c:scaling>
          <c:orientation val="minMax"/>
          <c:max val="100"/>
        </c:scaling>
        <c:delete val="0"/>
        <c:axPos val="l"/>
        <c:title>
          <c:tx>
            <c:rich>
              <a:bodyPr rot="-5400000" spcFirstLastPara="1" vertOverflow="ellipsis" vert="horz" wrap="square" anchor="ctr" anchorCtr="1"/>
              <a:lstStyle/>
              <a:p>
                <a:pPr>
                  <a:defRPr sz="1800" b="1" i="0" u="none" strike="noStrike" kern="1200" baseline="0">
                    <a:solidFill>
                      <a:srgbClr val="000000"/>
                    </a:solidFill>
                    <a:latin typeface="+mn-lt"/>
                    <a:ea typeface="+mn-ea"/>
                    <a:cs typeface="+mn-cs"/>
                  </a:defRPr>
                </a:pPr>
                <a:r>
                  <a:rPr lang="en-US" dirty="0"/>
                  <a:t>Percentage</a:t>
                </a:r>
              </a:p>
            </c:rich>
          </c:tx>
          <c:layout>
            <c:manualLayout>
              <c:xMode val="edge"/>
              <c:yMode val="edge"/>
              <c:x val="0"/>
              <c:y val="0.31200762795275588"/>
            </c:manualLayout>
          </c:layout>
          <c:overlay val="0"/>
          <c:spPr>
            <a:noFill/>
            <a:ln>
              <a:noFill/>
            </a:ln>
            <a:effectLst/>
          </c:spPr>
          <c:txPr>
            <a:bodyPr rot="-540000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title>
        <c:numFmt formatCode="General" sourceLinked="1"/>
        <c:majorTickMark val="out"/>
        <c:minorTickMark val="none"/>
        <c:tickLblPos val="nextTo"/>
        <c:spPr>
          <a:noFill/>
          <a:ln>
            <a:solidFill>
              <a:srgbClr val="000000"/>
            </a:solidFill>
          </a:ln>
          <a:effectLst/>
        </c:spPr>
        <c:txPr>
          <a:bodyPr rot="-60000000" spcFirstLastPara="1" vertOverflow="ellipsis" vert="horz" wrap="square" anchor="ctr" anchorCtr="1"/>
          <a:lstStyle/>
          <a:p>
            <a:pPr>
              <a:defRPr sz="1800" b="1" i="0" u="none" strike="noStrike" kern="1200" baseline="0">
                <a:solidFill>
                  <a:srgbClr val="000000"/>
                </a:solidFill>
                <a:latin typeface="+mn-lt"/>
                <a:ea typeface="+mn-ea"/>
                <a:cs typeface="+mn-cs"/>
              </a:defRPr>
            </a:pPr>
            <a:endParaRPr lang="en-US"/>
          </a:p>
        </c:txPr>
        <c:crossAx val="283432472"/>
        <c:crosses val="autoZero"/>
        <c:crossBetween val="between"/>
      </c:valAx>
      <c:spPr>
        <a:noFill/>
        <a:ln>
          <a:noFill/>
        </a:ln>
        <a:effectLst/>
      </c:spPr>
    </c:plotArea>
    <c:plotVisOnly val="1"/>
    <c:dispBlanksAs val="gap"/>
    <c:showDLblsOverMax val="0"/>
  </c:chart>
  <c:spPr>
    <a:noFill/>
    <a:ln>
      <a:noFill/>
    </a:ln>
    <a:effectLst/>
  </c:spPr>
  <c:txPr>
    <a:bodyPr/>
    <a:lstStyle/>
    <a:p>
      <a:pPr>
        <a:defRPr sz="1800" b="1">
          <a:solidFill>
            <a:srgbClr val="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1A7AA34F-611A-4D43-8057-28FECD722CED}" type="datetimeFigureOut">
              <a:rPr lang="en-US" smtClean="0"/>
              <a:t>5/14/2019</a:t>
            </a:fld>
            <a:endParaRPr lang="en-US"/>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6BF24D85-E317-40B2-A2C2-9E8089A89458}" type="slidenum">
              <a:rPr lang="en-US" smtClean="0"/>
              <a:t>‹#›</a:t>
            </a:fld>
            <a:endParaRPr lang="en-US"/>
          </a:p>
        </p:txBody>
      </p:sp>
    </p:spTree>
    <p:extLst>
      <p:ext uri="{BB962C8B-B14F-4D97-AF65-F5344CB8AC3E}">
        <p14:creationId xmlns:p14="http://schemas.microsoft.com/office/powerpoint/2010/main" val="2033997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mn-lt"/>
              </a:rPr>
              <a:t>Focusing on persons 25 to 44 years old emphasizes the importance of HIV infection among causes of death. Compared with rates among other age groups, the rate of death due to HIV infection is relatively high in this age group, but rates of death due to other causes are relatively low.  </a:t>
            </a:r>
          </a:p>
          <a:p>
            <a:endParaRPr lang="en-US" dirty="0">
              <a:latin typeface="+mn-lt"/>
            </a:endParaRPr>
          </a:p>
          <a:p>
            <a:r>
              <a:rPr lang="en-US" dirty="0">
                <a:latin typeface="+mn-lt"/>
              </a:rPr>
              <a:t>HIV infection was the leading cause of death among persons 25 to 44 years old in 1994 and 1995. In 1995, HIV infection caused about 32,000 deaths, or 20% of all deaths in this age group. The rank of HIV infection fell to 5th place from 1997 through 2000, to 6th place from 2001 through 2009, then fell to 9</a:t>
            </a:r>
            <a:r>
              <a:rPr lang="en-US" baseline="30000" dirty="0">
                <a:latin typeface="+mn-lt"/>
              </a:rPr>
              <a:t>th</a:t>
            </a:r>
            <a:r>
              <a:rPr lang="en-US" dirty="0">
                <a:latin typeface="+mn-lt"/>
              </a:rPr>
              <a:t> place in 2016 causing about 1,500 deaths, or 1% of all deaths in this age group.</a:t>
            </a:r>
          </a:p>
          <a:p>
            <a:endParaRPr lang="en-US" dirty="0">
              <a:latin typeface="+mn-lt"/>
            </a:endParaRPr>
          </a:p>
          <a:p>
            <a:r>
              <a:rPr lang="en-US" dirty="0">
                <a:latin typeface="+mn-lt"/>
              </a:rPr>
              <a:t>The data for this slide come from death certificate data compiled by the National Center for Health Statistics.</a:t>
            </a:r>
          </a:p>
        </p:txBody>
      </p:sp>
      <p:sp>
        <p:nvSpPr>
          <p:cNvPr id="4" name="Slide Number Placeholder 3"/>
          <p:cNvSpPr>
            <a:spLocks noGrp="1"/>
          </p:cNvSpPr>
          <p:nvPr>
            <p:ph type="sldNum" sz="quarter" idx="10"/>
          </p:nvPr>
        </p:nvSpPr>
        <p:spPr/>
        <p:txBody>
          <a:bodyPr/>
          <a:lstStyle/>
          <a:p>
            <a:fld id="{6505D353-1430-4CA8-B696-35569935E51E}" type="slidenum">
              <a:rPr lang="en-US">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146805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2">
                    <a:lumMod val="25000"/>
                  </a:schemeClr>
                </a:solidFill>
              </a:rPr>
              <a:t>Smoking</a:t>
            </a:r>
          </a:p>
          <a:p>
            <a:pPr marL="342900" indent="-342900">
              <a:buFont typeface="Arial" panose="020B0604020202020204" pitchFamily="34" charset="0"/>
              <a:buChar char="•"/>
            </a:pPr>
            <a:r>
              <a:rPr lang="en-US" sz="1200" dirty="0">
                <a:solidFill>
                  <a:schemeClr val="bg2">
                    <a:lumMod val="25000"/>
                  </a:schemeClr>
                </a:solidFill>
              </a:rPr>
              <a:t>Important comorbid risk, but may not be more than additive</a:t>
            </a:r>
          </a:p>
          <a:p>
            <a:r>
              <a:rPr lang="en-US" dirty="0">
                <a:solidFill>
                  <a:schemeClr val="bg2">
                    <a:lumMod val="25000"/>
                  </a:schemeClr>
                </a:solidFill>
              </a:rPr>
              <a:t>STD history</a:t>
            </a:r>
          </a:p>
          <a:p>
            <a:pPr marL="342900" indent="-342900">
              <a:buFont typeface="Arial" panose="020B0604020202020204" pitchFamily="34" charset="0"/>
              <a:buChar char="•"/>
            </a:pPr>
            <a:r>
              <a:rPr lang="en-US" sz="1200" dirty="0">
                <a:solidFill>
                  <a:schemeClr val="bg2">
                    <a:lumMod val="25000"/>
                  </a:schemeClr>
                </a:solidFill>
              </a:rPr>
              <a:t>Risk of acquiring HIV, but any additional risk in HIV positive patients?</a:t>
            </a:r>
          </a:p>
          <a:p>
            <a:r>
              <a:rPr lang="en-US" dirty="0">
                <a:solidFill>
                  <a:schemeClr val="bg2">
                    <a:lumMod val="25000"/>
                  </a:schemeClr>
                </a:solidFill>
              </a:rPr>
              <a:t>Year of ART initiation</a:t>
            </a:r>
          </a:p>
          <a:p>
            <a:pPr marL="342900" indent="-342900">
              <a:buFont typeface="Arial" panose="020B0604020202020204" pitchFamily="34" charset="0"/>
              <a:buChar char="•"/>
            </a:pPr>
            <a:r>
              <a:rPr lang="en-US" sz="1200" dirty="0">
                <a:solidFill>
                  <a:schemeClr val="bg2">
                    <a:lumMod val="25000"/>
                  </a:schemeClr>
                </a:solidFill>
              </a:rPr>
              <a:t>Short-term outcomes better in more recent years due to earlier ART initiation and improvements in Rx and care coordination</a:t>
            </a:r>
          </a:p>
          <a:p>
            <a:pPr marL="342900" indent="-342900">
              <a:buFont typeface="Arial" panose="020B0604020202020204" pitchFamily="34" charset="0"/>
              <a:buChar char="•"/>
            </a:pPr>
            <a:r>
              <a:rPr lang="en-US" sz="1200" dirty="0">
                <a:solidFill>
                  <a:schemeClr val="bg2">
                    <a:lumMod val="25000"/>
                  </a:schemeClr>
                </a:solidFill>
              </a:rPr>
              <a:t>However, better outcomes with stability on longer duration of treatment often offsets this  </a:t>
            </a:r>
          </a:p>
          <a:p>
            <a:r>
              <a:rPr lang="en-US" dirty="0">
                <a:solidFill>
                  <a:schemeClr val="bg2">
                    <a:lumMod val="25000"/>
                  </a:schemeClr>
                </a:solidFill>
              </a:rPr>
              <a:t>Education level</a:t>
            </a:r>
          </a:p>
          <a:p>
            <a:pPr marL="342900" lvl="0" indent="-342900">
              <a:buFont typeface="Arial" panose="020B0604020202020204" pitchFamily="34" charset="0"/>
              <a:buChar char="•"/>
            </a:pPr>
            <a:r>
              <a:rPr lang="en-US" sz="1200" dirty="0">
                <a:solidFill>
                  <a:schemeClr val="bg2">
                    <a:lumMod val="25000"/>
                  </a:schemeClr>
                </a:solidFill>
              </a:rPr>
              <a:t>Found in Swiss cohort to be an independent factor on multivariate analysis </a:t>
            </a:r>
            <a:r>
              <a:rPr lang="en-US" sz="1200" baseline="30000" dirty="0">
                <a:solidFill>
                  <a:schemeClr val="bg2">
                    <a:lumMod val="25000"/>
                  </a:schemeClr>
                </a:solidFill>
              </a:rPr>
              <a:t>5</a:t>
            </a:r>
          </a:p>
          <a:p>
            <a:r>
              <a:rPr lang="en-US" dirty="0">
                <a:solidFill>
                  <a:schemeClr val="bg2">
                    <a:lumMod val="25000"/>
                  </a:schemeClr>
                </a:solidFill>
              </a:rPr>
              <a:t>Anemia</a:t>
            </a:r>
          </a:p>
          <a:p>
            <a:pPr marL="342900" indent="-342900">
              <a:buFont typeface="Arial" panose="020B0604020202020204" pitchFamily="34" charset="0"/>
              <a:buChar char="•"/>
            </a:pPr>
            <a:r>
              <a:rPr lang="en-US" sz="1200" dirty="0">
                <a:solidFill>
                  <a:schemeClr val="bg2">
                    <a:lumMod val="25000"/>
                  </a:schemeClr>
                </a:solidFill>
              </a:rPr>
              <a:t>An adverse factor when analyzed but multiple potential HIV comorbid causes</a:t>
            </a:r>
          </a:p>
          <a:p>
            <a:endParaRPr lang="en-US" dirty="0"/>
          </a:p>
          <a:p>
            <a:endParaRPr lang="en-US" dirty="0"/>
          </a:p>
        </p:txBody>
      </p:sp>
      <p:sp>
        <p:nvSpPr>
          <p:cNvPr id="4" name="Slide Number Placeholder 3"/>
          <p:cNvSpPr>
            <a:spLocks noGrp="1"/>
          </p:cNvSpPr>
          <p:nvPr>
            <p:ph type="sldNum" sz="quarter" idx="5"/>
          </p:nvPr>
        </p:nvSpPr>
        <p:spPr/>
        <p:txBody>
          <a:bodyPr/>
          <a:lstStyle/>
          <a:p>
            <a:fld id="{01D940A0-464C-47E0-B394-D1187EA773C1}" type="slidenum">
              <a:rPr lang="en-US" smtClean="0"/>
              <a:t>33</a:t>
            </a:fld>
            <a:endParaRPr lang="en-US"/>
          </a:p>
        </p:txBody>
      </p:sp>
    </p:spTree>
    <p:extLst>
      <p:ext uri="{BB962C8B-B14F-4D97-AF65-F5344CB8AC3E}">
        <p14:creationId xmlns:p14="http://schemas.microsoft.com/office/powerpoint/2010/main" val="2106828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estimated prevalence of cigarette smoking in the past 12 months was 36%. An estimated 29% of persons smoked daily, 3% weekly, 1% monthly, and 2% less than monthly.</a:t>
            </a:r>
          </a:p>
          <a:p>
            <a:endParaRPr lang="en-US" dirty="0"/>
          </a:p>
          <a:p>
            <a:r>
              <a:rPr lang="en-US" dirty="0"/>
              <a:t>Smoking data were collected using in-person or telephone interviews. </a:t>
            </a:r>
          </a:p>
        </p:txBody>
      </p:sp>
      <p:sp>
        <p:nvSpPr>
          <p:cNvPr id="4" name="Slide Number Placeholder 3"/>
          <p:cNvSpPr>
            <a:spLocks noGrp="1"/>
          </p:cNvSpPr>
          <p:nvPr>
            <p:ph type="sldNum" sz="quarter" idx="10"/>
          </p:nvPr>
        </p:nvSpPr>
        <p:spPr/>
        <p:txBody>
          <a:bodyPr/>
          <a:lstStyle/>
          <a:p>
            <a:fld id="{A865C136-C8CF-4A0E-BFCA-BBD985A0B3E5}" type="slidenum">
              <a:rPr lang="en-US" smtClean="0"/>
              <a:pPr/>
              <a:t>34</a:t>
            </a:fld>
            <a:endParaRPr lang="en-US" dirty="0"/>
          </a:p>
        </p:txBody>
      </p:sp>
    </p:spTree>
    <p:extLst>
      <p:ext uri="{BB962C8B-B14F-4D97-AF65-F5344CB8AC3E}">
        <p14:creationId xmlns:p14="http://schemas.microsoft.com/office/powerpoint/2010/main" val="1222525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Excess risk seen due smoking is similar in degree to that incorporated into insurance smoker rates</a:t>
            </a:r>
          </a:p>
        </p:txBody>
      </p:sp>
      <p:sp>
        <p:nvSpPr>
          <p:cNvPr id="4" name="Slide Number Placeholder 3"/>
          <p:cNvSpPr>
            <a:spLocks noGrp="1"/>
          </p:cNvSpPr>
          <p:nvPr>
            <p:ph type="sldNum" sz="quarter" idx="10"/>
          </p:nvPr>
        </p:nvSpPr>
        <p:spPr/>
        <p:txBody>
          <a:bodyPr/>
          <a:lstStyle/>
          <a:p>
            <a:fld id="{01D940A0-464C-47E0-B394-D1187EA773C1}" type="slidenum">
              <a:rPr lang="en-US" smtClean="0"/>
              <a:t>35</a:t>
            </a:fld>
            <a:endParaRPr lang="en-US"/>
          </a:p>
        </p:txBody>
      </p:sp>
    </p:spTree>
    <p:extLst>
      <p:ext uri="{BB962C8B-B14F-4D97-AF65-F5344CB8AC3E}">
        <p14:creationId xmlns:p14="http://schemas.microsoft.com/office/powerpoint/2010/main" val="3411146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Only information on slide will be presented</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D940A0-464C-47E0-B394-D1187EA773C1}" type="slidenum">
              <a:rPr lang="en-US" smtClean="0"/>
              <a:t>36</a:t>
            </a:fld>
            <a:endParaRPr lang="en-US"/>
          </a:p>
        </p:txBody>
      </p:sp>
      <p:pic>
        <p:nvPicPr>
          <p:cNvPr id="5" name="Picture 4">
            <a:extLst>
              <a:ext uri="{FF2B5EF4-FFF2-40B4-BE49-F238E27FC236}">
                <a16:creationId xmlns:a16="http://schemas.microsoft.com/office/drawing/2014/main" id="{B2E6FF10-51D9-426F-BA86-BDE8ECFC6844}"/>
              </a:ext>
            </a:extLst>
          </p:cNvPr>
          <p:cNvPicPr>
            <a:picLocks noChangeAspect="1"/>
          </p:cNvPicPr>
          <p:nvPr/>
        </p:nvPicPr>
        <p:blipFill>
          <a:blip r:embed="rId3"/>
          <a:stretch>
            <a:fillRect/>
          </a:stretch>
        </p:blipFill>
        <p:spPr>
          <a:xfrm>
            <a:off x="609423" y="6626578"/>
            <a:ext cx="5286375" cy="1998662"/>
          </a:xfrm>
          <a:prstGeom prst="rect">
            <a:avLst/>
          </a:prstGeom>
        </p:spPr>
      </p:pic>
      <p:sp>
        <p:nvSpPr>
          <p:cNvPr id="6" name="Rectangle 5">
            <a:extLst>
              <a:ext uri="{FF2B5EF4-FFF2-40B4-BE49-F238E27FC236}">
                <a16:creationId xmlns:a16="http://schemas.microsoft.com/office/drawing/2014/main" id="{A76E71F9-4A92-4986-B469-377FC8B85403}"/>
              </a:ext>
            </a:extLst>
          </p:cNvPr>
          <p:cNvSpPr/>
          <p:nvPr/>
        </p:nvSpPr>
        <p:spPr>
          <a:xfrm>
            <a:off x="1519060" y="4931735"/>
            <a:ext cx="3467100" cy="1200329"/>
          </a:xfrm>
          <a:prstGeom prst="rect">
            <a:avLst/>
          </a:prstGeom>
        </p:spPr>
        <p:txBody>
          <a:bodyPr>
            <a:spAutoFit/>
          </a:bodyPr>
          <a:lstStyle/>
          <a:p>
            <a:r>
              <a:rPr lang="en-US" dirty="0"/>
              <a:t>Smokers 2 fold increase in </a:t>
            </a:r>
            <a:r>
              <a:rPr lang="en-US" dirty="0" err="1"/>
              <a:t>mortlity</a:t>
            </a:r>
            <a:r>
              <a:rPr lang="en-US" dirty="0"/>
              <a:t> 1/3 of smokers from lung cancer. Life expectancy average of 8 years less </a:t>
            </a:r>
          </a:p>
        </p:txBody>
      </p:sp>
    </p:spTree>
    <p:extLst>
      <p:ext uri="{BB962C8B-B14F-4D97-AF65-F5344CB8AC3E}">
        <p14:creationId xmlns:p14="http://schemas.microsoft.com/office/powerpoint/2010/main" val="3904352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p:txBody>
          <a:bodyPr wrap="square" numCol="1" anchor="t" anchorCtr="0" compatLnSpc="1">
            <a:prstTxWarp prst="textNoShape">
              <a:avLst/>
            </a:prstTxWarp>
            <a:normAutofit lnSpcReduction="10000"/>
          </a:bodyPr>
          <a:lstStyle/>
          <a:p>
            <a:pPr marL="123642" indent="-123642">
              <a:spcBef>
                <a:spcPct val="0"/>
              </a:spcBef>
              <a:buFontTx/>
              <a:buChar char="•"/>
            </a:pPr>
            <a:endParaRPr lang="en-US" dirty="0"/>
          </a:p>
          <a:p>
            <a:pPr marL="123642" indent="-123642">
              <a:spcBef>
                <a:spcPct val="0"/>
              </a:spcBef>
              <a:buFontTx/>
              <a:buChar char="•"/>
            </a:pPr>
            <a:r>
              <a:rPr lang="en-US" dirty="0">
                <a:solidFill>
                  <a:schemeClr val="bg2">
                    <a:lumMod val="25000"/>
                  </a:schemeClr>
                </a:solidFill>
              </a:rPr>
              <a:t>Chronic inflammation, immune suppression, effects of Rx</a:t>
            </a:r>
            <a:endParaRPr lang="en-US" dirty="0"/>
          </a:p>
          <a:p>
            <a:pPr marL="123642" indent="-123642">
              <a:spcBef>
                <a:spcPct val="0"/>
              </a:spcBef>
              <a:buFontTx/>
              <a:buChar char="•"/>
            </a:pPr>
            <a:r>
              <a:rPr lang="en-US" dirty="0"/>
              <a:t>Investigators in HIV Out Patient Study, commonly referred to as the HOPS Study, examined the relationship of CD4 cell count and risk of having a cardiovascular event</a:t>
            </a:r>
          </a:p>
          <a:p>
            <a:pPr marL="123642" indent="-123642">
              <a:spcBef>
                <a:spcPct val="0"/>
              </a:spcBef>
              <a:buFontTx/>
              <a:buChar char="•"/>
            </a:pPr>
            <a:endParaRPr lang="en-US" dirty="0"/>
          </a:p>
          <a:p>
            <a:pPr marL="123642" indent="-123642">
              <a:spcBef>
                <a:spcPct val="0"/>
              </a:spcBef>
              <a:buFontTx/>
              <a:buChar char="•"/>
            </a:pPr>
            <a:r>
              <a:rPr lang="en-US" dirty="0"/>
              <a:t>The study involved 2005 HIV-infected persons during the years 2002-2009.</a:t>
            </a:r>
          </a:p>
          <a:p>
            <a:pPr marL="123642" lvl="1" indent="-123642">
              <a:spcBef>
                <a:spcPct val="0"/>
              </a:spcBef>
              <a:buFontTx/>
              <a:buChar char="•"/>
            </a:pPr>
            <a:endParaRPr dirty="0"/>
          </a:p>
          <a:p>
            <a:pPr marL="123642" indent="-123642">
              <a:spcBef>
                <a:spcPct val="0"/>
              </a:spcBef>
              <a:buFontTx/>
              <a:buChar char="•"/>
            </a:pPr>
            <a:r>
              <a:rPr lang="en-US" dirty="0"/>
              <a:t>In a multivariable Cox analysis, patients with a CD4 cell count lower than 350 had a statistically significant increased risk of having a cardiovascular event when compared with those who had a CD4 count greater than 500.</a:t>
            </a:r>
          </a:p>
          <a:p>
            <a:pPr>
              <a:spcBef>
                <a:spcPct val="0"/>
              </a:spcBef>
            </a:pPr>
            <a:endParaRPr lang="en-US" dirty="0"/>
          </a:p>
          <a:p>
            <a:pPr marL="123642" indent="-123642" defTabSz="949562">
              <a:spcBef>
                <a:spcPct val="0"/>
              </a:spcBef>
              <a:buFontTx/>
              <a:buChar char="•"/>
              <a:defRPr/>
            </a:pPr>
            <a:r>
              <a:rPr lang="en-US" dirty="0"/>
              <a:t>Similarly, patients with CD4 cell count between 350 and 500 had an increased risk of having a cardiovascular event when compared with those who had a CD4 count greater than 500, but this difference was not statistically significant.</a:t>
            </a:r>
          </a:p>
          <a:p>
            <a:pPr defTabSz="949562">
              <a:spcBef>
                <a:spcPct val="0"/>
              </a:spcBef>
              <a:defRPr/>
            </a:pPr>
            <a:endParaRPr lang="en-US" dirty="0"/>
          </a:p>
          <a:p>
            <a:pPr marL="123642" indent="-123642" defTabSz="949562">
              <a:spcBef>
                <a:spcPct val="0"/>
              </a:spcBef>
              <a:buFontTx/>
              <a:buChar char="•"/>
              <a:defRPr/>
            </a:pPr>
            <a:r>
              <a:rPr lang="en-US" dirty="0"/>
              <a:t>These findings are consistent with the growing evidence that HIV itself can cause a chronic inflammatory response, which in turn contributes to the development of atherosclerosis.</a:t>
            </a:r>
          </a:p>
          <a:p>
            <a:pPr>
              <a:spcBef>
                <a:spcPct val="0"/>
              </a:spcBef>
            </a:pPr>
            <a:endParaRPr dirty="0"/>
          </a:p>
          <a:p>
            <a:pPr lvl="1" eaLnBrk="1" hangingPunct="1">
              <a:spcBef>
                <a:spcPct val="0"/>
              </a:spcBef>
            </a:pPr>
            <a:endParaRPr dirty="0"/>
          </a:p>
          <a:p>
            <a:pPr indent="-237390">
              <a:spcBef>
                <a:spcPct val="0"/>
              </a:spcBef>
            </a:pPr>
            <a:r>
              <a:rPr lang="en-US" dirty="0">
                <a:cs typeface="Tahoma" pitchFamily="34" charset="0"/>
              </a:rPr>
              <a:t>Source:</a:t>
            </a:r>
          </a:p>
          <a:p>
            <a:pPr defTabSz="949562">
              <a:spcBef>
                <a:spcPct val="0"/>
              </a:spcBef>
              <a:defRPr/>
            </a:pPr>
            <a:r>
              <a:rPr lang="en-US" dirty="0">
                <a:latin typeface="+mn-lt"/>
              </a:rPr>
              <a:t>Lichtenstein KA, et al. Clin Infect Dis. 2010;51:435-447.</a:t>
            </a:r>
          </a:p>
          <a:p>
            <a:pPr>
              <a:spcBef>
                <a:spcPct val="0"/>
              </a:spcBef>
            </a:pPr>
            <a:endParaRPr lang="en-US" dirty="0">
              <a:latin typeface="Tahoma" pitchFamily="34" charset="0"/>
              <a:cs typeface="Tahoma" pitchFamily="34" charset="0"/>
            </a:endParaRPr>
          </a:p>
          <a:p>
            <a:pPr lvl="1" eaLnBrk="1" hangingPunct="1">
              <a:spcBef>
                <a:spcPct val="0"/>
              </a:spcBef>
            </a:pPr>
            <a:endParaRPr dirty="0"/>
          </a:p>
        </p:txBody>
      </p:sp>
      <p:sp>
        <p:nvSpPr>
          <p:cNvPr id="849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C90AAEE-2BAB-4D20-B5AF-BD1A5ACE8CFD}" type="slidenum">
              <a:rPr lang="en-US"/>
              <a:pPr fontAlgn="base">
                <a:spcBef>
                  <a:spcPct val="0"/>
                </a:spcBef>
                <a:spcAft>
                  <a:spcPct val="0"/>
                </a:spcAft>
                <a:defRPr/>
              </a:pPr>
              <a:t>37</a:t>
            </a:fld>
            <a:endParaRPr lang="en-US" dirty="0"/>
          </a:p>
        </p:txBody>
      </p:sp>
    </p:spTree>
    <p:extLst>
      <p:ext uri="{BB962C8B-B14F-4D97-AF65-F5344CB8AC3E}">
        <p14:creationId xmlns:p14="http://schemas.microsoft.com/office/powerpoint/2010/main" val="1537065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931856">
              <a:defRPr/>
            </a:pPr>
            <a:r>
              <a:rPr lang="en-US" dirty="0"/>
              <a:t>The estimated prevalence of major and other depression was 12% and 11%, respectively. 77% reported no depression. </a:t>
            </a:r>
          </a:p>
          <a:p>
            <a:r>
              <a:rPr lang="en-US" dirty="0"/>
              <a:t>Surveillance system monitoring clinical outcomes and behaviors of adults with diagnosed HIV infection in the United States</a:t>
            </a:r>
          </a:p>
          <a:p>
            <a:r>
              <a:rPr lang="en-US" dirty="0"/>
              <a:t>6.7% of US population has it </a:t>
            </a:r>
          </a:p>
          <a:p>
            <a:endParaRPr lang="en-US" dirty="0"/>
          </a:p>
          <a:p>
            <a:r>
              <a:rPr lang="en-US" dirty="0"/>
              <a:t>Objectives</a:t>
            </a:r>
          </a:p>
          <a:p>
            <a:pPr marL="923064" lvl="1" indent="-461532">
              <a:buFont typeface="+mj-lt"/>
              <a:buAutoNum type="arabicPeriod"/>
            </a:pPr>
            <a:r>
              <a:rPr lang="en-US" dirty="0"/>
              <a:t>Provide locally and nationally representative estimates of risk behaviors and clinical outcomes</a:t>
            </a:r>
          </a:p>
          <a:p>
            <a:pPr marL="923064" lvl="1" indent="-461532">
              <a:buFont typeface="+mj-lt"/>
              <a:buAutoNum type="arabicPeriod"/>
            </a:pPr>
            <a:r>
              <a:rPr lang="en-US" dirty="0"/>
              <a:t>Describe health-related behaviors </a:t>
            </a:r>
          </a:p>
          <a:p>
            <a:pPr marL="923064" lvl="1" indent="-461532">
              <a:buFont typeface="+mj-lt"/>
              <a:buAutoNum type="arabicPeriod"/>
            </a:pPr>
            <a:r>
              <a:rPr lang="en-US" dirty="0"/>
              <a:t>Determine accessibility and use of prevention, care, and support services</a:t>
            </a:r>
          </a:p>
          <a:p>
            <a:pPr marL="923064" lvl="1" indent="-461532">
              <a:buFont typeface="+mj-lt"/>
              <a:buAutoNum type="arabicPeriod"/>
            </a:pPr>
            <a:r>
              <a:rPr lang="en-US" dirty="0"/>
              <a:t>Increase knowledge of HIV care and treatment</a:t>
            </a:r>
          </a:p>
          <a:p>
            <a:pPr marL="923064" lvl="1" indent="-461532">
              <a:buFont typeface="+mj-lt"/>
              <a:buAutoNum type="arabicPeriod"/>
            </a:pPr>
            <a:r>
              <a:rPr lang="en-US" dirty="0"/>
              <a:t>Examine variations of factors by respondent characteristics</a:t>
            </a:r>
          </a:p>
          <a:p>
            <a:pPr defTabSz="931856">
              <a:defRPr/>
            </a:pPr>
            <a:endParaRPr lang="en-US" dirty="0"/>
          </a:p>
          <a:p>
            <a:pPr defTabSz="931856">
              <a:defRPr/>
            </a:pPr>
            <a:endParaRPr lang="en-US" dirty="0"/>
          </a:p>
          <a:p>
            <a:pPr defTabSz="931856">
              <a:defRPr/>
            </a:pPr>
            <a:endParaRPr lang="en-US" dirty="0"/>
          </a:p>
          <a:p>
            <a:pPr defTabSz="931856">
              <a:defRPr/>
            </a:pPr>
            <a:r>
              <a:rPr lang="en-US" dirty="0"/>
              <a:t>Depression was assessed for the past two weeks. Responses to the 8 items on the Patient Health Questionnaire (PHQ-8) were used to define “major depression” and “other depression,” according to criteria from the Diagnostic and Statistical Manual of Mental Disorders, 4th ed. (DSM-IV-TR). </a:t>
            </a:r>
          </a:p>
          <a:p>
            <a:pPr defTabSz="931856">
              <a:defRPr/>
            </a:pPr>
            <a:endParaRPr lang="en-US" dirty="0"/>
          </a:p>
          <a:p>
            <a:pPr defTabSz="931856">
              <a:defRPr/>
            </a:pPr>
            <a:r>
              <a:rPr lang="en-US" dirty="0"/>
              <a:t>Depression data were collected using in-person or telephone interviews. </a:t>
            </a:r>
          </a:p>
        </p:txBody>
      </p:sp>
      <p:sp>
        <p:nvSpPr>
          <p:cNvPr id="4" name="Slide Number Placeholder 3"/>
          <p:cNvSpPr>
            <a:spLocks noGrp="1"/>
          </p:cNvSpPr>
          <p:nvPr>
            <p:ph type="sldNum" sz="quarter" idx="10"/>
          </p:nvPr>
        </p:nvSpPr>
        <p:spPr/>
        <p:txBody>
          <a:bodyPr/>
          <a:lstStyle/>
          <a:p>
            <a:fld id="{A865C136-C8CF-4A0E-BFCA-BBD985A0B3E5}" type="slidenum">
              <a:rPr lang="en-US" smtClean="0"/>
              <a:pPr/>
              <a:t>38</a:t>
            </a:fld>
            <a:endParaRPr lang="en-US" dirty="0"/>
          </a:p>
        </p:txBody>
      </p:sp>
    </p:spTree>
    <p:extLst>
      <p:ext uri="{BB962C8B-B14F-4D97-AF65-F5344CB8AC3E}">
        <p14:creationId xmlns:p14="http://schemas.microsoft.com/office/powerpoint/2010/main" val="10645406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02891" lvl="1" indent="-342900">
              <a:buFont typeface="Arial" panose="020B0604020202020204" pitchFamily="34" charset="0"/>
              <a:buChar char="•"/>
            </a:pPr>
            <a:r>
              <a:rPr lang="en-US" dirty="0">
                <a:solidFill>
                  <a:schemeClr val="accent4">
                    <a:lumMod val="50000"/>
                  </a:schemeClr>
                </a:solidFill>
              </a:rPr>
              <a:t>Potential concerns include:</a:t>
            </a:r>
          </a:p>
          <a:p>
            <a:pPr marL="1062882" lvl="2" indent="-342900">
              <a:buFont typeface="Arial" panose="020B0604020202020204" pitchFamily="34" charset="0"/>
              <a:buChar char="•"/>
            </a:pPr>
            <a:r>
              <a:rPr lang="en-US" dirty="0">
                <a:solidFill>
                  <a:schemeClr val="accent4">
                    <a:lumMod val="50000"/>
                  </a:schemeClr>
                </a:solidFill>
              </a:rPr>
              <a:t>Possible marker of other behavioral risks (EtOH/drugs, mental health, decreased Rx adherence?)</a:t>
            </a:r>
          </a:p>
          <a:p>
            <a:pPr marL="1062882" lvl="2" indent="-342900">
              <a:buFont typeface="Arial" panose="020B0604020202020204" pitchFamily="34" charset="0"/>
              <a:buChar char="•"/>
            </a:pPr>
            <a:r>
              <a:rPr lang="en-US" dirty="0">
                <a:solidFill>
                  <a:schemeClr val="accent4">
                    <a:lumMod val="50000"/>
                  </a:schemeClr>
                </a:solidFill>
              </a:rPr>
              <a:t>Direct risk from the STI (syphilis, hepatitis B and C)</a:t>
            </a:r>
          </a:p>
          <a:p>
            <a:pPr marL="1062882" lvl="2" indent="-342900">
              <a:buFont typeface="Arial" panose="020B0604020202020204" pitchFamily="34" charset="0"/>
              <a:buChar char="•"/>
            </a:pPr>
            <a:r>
              <a:rPr lang="en-US" dirty="0">
                <a:solidFill>
                  <a:schemeClr val="accent4">
                    <a:lumMod val="50000"/>
                  </a:schemeClr>
                </a:solidFill>
              </a:rPr>
              <a:t>Increased risk of HPV-related malignancy (cervical, anal, and oropharyngeal cancers)</a:t>
            </a:r>
          </a:p>
          <a:p>
            <a:pPr marL="1062882" lvl="2" indent="-342900">
              <a:buFont typeface="Arial" panose="020B0604020202020204" pitchFamily="34" charset="0"/>
              <a:buChar char="•"/>
            </a:pPr>
            <a:r>
              <a:rPr lang="en-US" dirty="0">
                <a:solidFill>
                  <a:schemeClr val="accent4">
                    <a:lumMod val="50000"/>
                  </a:schemeClr>
                </a:solidFill>
              </a:rPr>
              <a:t>Risk of acquiring different HIV strains (and higher risk of Rx resistance?)</a:t>
            </a:r>
          </a:p>
          <a:p>
            <a:pPr marL="702891" lvl="1" indent="-342900">
              <a:buFont typeface="Arial" panose="020B0604020202020204" pitchFamily="34" charset="0"/>
              <a:buChar char="•"/>
            </a:pPr>
            <a:r>
              <a:rPr lang="en-US" dirty="0">
                <a:solidFill>
                  <a:schemeClr val="accent4">
                    <a:lumMod val="50000"/>
                  </a:schemeClr>
                </a:solidFill>
              </a:rPr>
              <a:t>Conversely, HIV care screening recommendations may make the incidence rates appear higher in those who are actually more compliant</a:t>
            </a:r>
          </a:p>
          <a:p>
            <a:pPr marL="342900" indent="-342900">
              <a:buFont typeface="Arial" panose="020B0604020202020204" pitchFamily="34" charset="0"/>
              <a:buChar char="•"/>
            </a:pPr>
            <a:r>
              <a:rPr lang="en-US" dirty="0">
                <a:solidFill>
                  <a:schemeClr val="accent4">
                    <a:lumMod val="50000"/>
                  </a:schemeClr>
                </a:solidFill>
              </a:rPr>
              <a:t>More of a red flag than an absolute contraindication?</a:t>
            </a:r>
          </a:p>
          <a:p>
            <a:endParaRPr lang="en-US" dirty="0"/>
          </a:p>
          <a:p>
            <a:endParaRPr lang="en-US" dirty="0"/>
          </a:p>
          <a:p>
            <a:r>
              <a:rPr lang="en-US" dirty="0"/>
              <a:t>One study found a history of STI was associated with younger age, greater STI knowledge, substance use, and ART non-adherence, though another large study, found only unprotected sex and</a:t>
            </a:r>
            <a:r>
              <a:rPr lang="en-US" baseline="0" dirty="0"/>
              <a:t> multiple partners predicted STIs, not substance use.</a:t>
            </a:r>
            <a:endParaRPr lang="en-US" dirty="0"/>
          </a:p>
        </p:txBody>
      </p:sp>
      <p:sp>
        <p:nvSpPr>
          <p:cNvPr id="4" name="Slide Number Placeholder 3"/>
          <p:cNvSpPr>
            <a:spLocks noGrp="1"/>
          </p:cNvSpPr>
          <p:nvPr>
            <p:ph type="sldNum" sz="quarter" idx="10"/>
          </p:nvPr>
        </p:nvSpPr>
        <p:spPr/>
        <p:txBody>
          <a:bodyPr/>
          <a:lstStyle/>
          <a:p>
            <a:fld id="{01D940A0-464C-47E0-B394-D1187EA773C1}" type="slidenum">
              <a:rPr lang="en-US" smtClean="0"/>
              <a:t>39</a:t>
            </a:fld>
            <a:endParaRPr lang="en-US"/>
          </a:p>
        </p:txBody>
      </p:sp>
    </p:spTree>
    <p:extLst>
      <p:ext uri="{BB962C8B-B14F-4D97-AF65-F5344CB8AC3E}">
        <p14:creationId xmlns:p14="http://schemas.microsoft.com/office/powerpoint/2010/main" val="11266068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Ca++score up;</a:t>
            </a:r>
            <a:r>
              <a:rPr lang="en-US" baseline="0" dirty="0"/>
              <a:t> </a:t>
            </a:r>
            <a:r>
              <a:rPr lang="en-US" dirty="0"/>
              <a:t>Depression; Smoker; STD</a:t>
            </a:r>
          </a:p>
        </p:txBody>
      </p:sp>
      <p:sp>
        <p:nvSpPr>
          <p:cNvPr id="4" name="Slide Number Placeholder 3"/>
          <p:cNvSpPr>
            <a:spLocks noGrp="1"/>
          </p:cNvSpPr>
          <p:nvPr>
            <p:ph type="sldNum" sz="quarter" idx="5"/>
          </p:nvPr>
        </p:nvSpPr>
        <p:spPr/>
        <p:txBody>
          <a:bodyPr/>
          <a:lstStyle/>
          <a:p>
            <a:fld id="{C108279B-63BE-4761-8229-67DDCDB2CE0A}" type="slidenum">
              <a:rPr lang="en-US" smtClean="0"/>
              <a:t>40</a:t>
            </a:fld>
            <a:endParaRPr lang="en-US"/>
          </a:p>
        </p:txBody>
      </p:sp>
    </p:spTree>
    <p:extLst>
      <p:ext uri="{BB962C8B-B14F-4D97-AF65-F5344CB8AC3E}">
        <p14:creationId xmlns:p14="http://schemas.microsoft.com/office/powerpoint/2010/main" val="3705120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solidFill>
                  <a:schemeClr val="accent6"/>
                </a:solidFill>
              </a:rPr>
              <a:t>State regulators </a:t>
            </a:r>
          </a:p>
          <a:p>
            <a:pPr lvl="1"/>
            <a:r>
              <a:rPr lang="en-US" dirty="0"/>
              <a:t>“Are you going to take these people for a ride”</a:t>
            </a:r>
          </a:p>
          <a:p>
            <a:pPr lvl="1"/>
            <a:r>
              <a:rPr lang="en-US" dirty="0"/>
              <a:t>“Are you developing a new product to possibly discriminate against HIV + applicant?”</a:t>
            </a:r>
          </a:p>
          <a:p>
            <a:r>
              <a:rPr lang="en-US" sz="2400" b="1" dirty="0">
                <a:solidFill>
                  <a:schemeClr val="accent6"/>
                </a:solidFill>
              </a:rPr>
              <a:t>Marketing</a:t>
            </a:r>
            <a:r>
              <a:rPr lang="en-US" sz="2400" dirty="0"/>
              <a:t>-reputational risk if not marketed carefully and 99% declines</a:t>
            </a:r>
          </a:p>
          <a:p>
            <a:r>
              <a:rPr lang="en-US" sz="2400" b="1" dirty="0">
                <a:solidFill>
                  <a:schemeClr val="accent6"/>
                </a:solidFill>
              </a:rPr>
              <a:t>Confidentiality</a:t>
            </a:r>
            <a:r>
              <a:rPr lang="en-US" sz="2400" dirty="0"/>
              <a:t> –high profile applicant identified as HIV positive-damage to individual and Prudential </a:t>
            </a:r>
          </a:p>
          <a:p>
            <a:r>
              <a:rPr lang="en-US" sz="2400" b="1" dirty="0">
                <a:solidFill>
                  <a:schemeClr val="accent6"/>
                </a:solidFill>
              </a:rPr>
              <a:t>Brokers</a:t>
            </a:r>
            <a:r>
              <a:rPr lang="en-US" sz="2400" dirty="0"/>
              <a:t>-medically complex exclusions  </a:t>
            </a:r>
          </a:p>
          <a:p>
            <a:r>
              <a:rPr lang="en-US" sz="2400" b="1" dirty="0">
                <a:solidFill>
                  <a:schemeClr val="accent6"/>
                </a:solidFill>
              </a:rPr>
              <a:t>Not BAU</a:t>
            </a:r>
            <a:r>
              <a:rPr lang="en-US" sz="2400" b="1" dirty="0"/>
              <a:t>- </a:t>
            </a:r>
            <a:r>
              <a:rPr lang="en-US" sz="2400" dirty="0"/>
              <a:t>Labor intensive with checks and balances. (Limited to 2 UWs, 2 MDs and Underwriting standards </a:t>
            </a:r>
          </a:p>
          <a:p>
            <a:endParaRPr lang="en-US" dirty="0"/>
          </a:p>
        </p:txBody>
      </p:sp>
      <p:sp>
        <p:nvSpPr>
          <p:cNvPr id="4" name="Slide Number Placeholder 3"/>
          <p:cNvSpPr>
            <a:spLocks noGrp="1"/>
          </p:cNvSpPr>
          <p:nvPr>
            <p:ph type="sldNum" sz="quarter" idx="5"/>
          </p:nvPr>
        </p:nvSpPr>
        <p:spPr/>
        <p:txBody>
          <a:bodyPr/>
          <a:lstStyle/>
          <a:p>
            <a:fld id="{C108279B-63BE-4761-8229-67DDCDB2CE0A}" type="slidenum">
              <a:rPr lang="en-US" smtClean="0"/>
              <a:t>41</a:t>
            </a:fld>
            <a:endParaRPr lang="en-US"/>
          </a:p>
        </p:txBody>
      </p:sp>
    </p:spTree>
    <p:extLst>
      <p:ext uri="{BB962C8B-B14F-4D97-AF65-F5344CB8AC3E}">
        <p14:creationId xmlns:p14="http://schemas.microsoft.com/office/powerpoint/2010/main" val="2642062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CD8</a:t>
            </a:r>
            <a:r>
              <a:rPr lang="en-US" baseline="0" dirty="0"/>
              <a:t> T cells “killer cells” sometimes as ratio </a:t>
            </a:r>
            <a:r>
              <a:rPr lang="en-US" baseline="0" dirty="0" err="1"/>
              <a:t>ot</a:t>
            </a:r>
            <a:r>
              <a:rPr lang="en-US" baseline="0" dirty="0"/>
              <a:t> CD4 not useful at present and more expensive </a:t>
            </a:r>
          </a:p>
          <a:p>
            <a:r>
              <a:rPr lang="en-US" baseline="0" dirty="0"/>
              <a:t>CD4 count a reliable indicator of risk of acquiring opportunistic infections </a:t>
            </a:r>
            <a:r>
              <a:rPr lang="en-US" baseline="0" dirty="0" err="1"/>
              <a:t>nl</a:t>
            </a:r>
            <a:r>
              <a:rPr lang="en-US" baseline="0" dirty="0"/>
              <a:t> &gt;500 -1600 with mean at ~1000 </a:t>
            </a:r>
          </a:p>
          <a:p>
            <a:r>
              <a:rPr lang="en-US" baseline="0" dirty="0"/>
              <a:t>Viral load is a surrogate marker of viral replication</a:t>
            </a:r>
          </a:p>
          <a:p>
            <a:r>
              <a:rPr lang="en-US" dirty="0">
                <a:effectLst/>
              </a:rPr>
              <a:t>Virologic failure is defined as a confirmed viral load of more than 200 copies/mL; although this is a research definition</a:t>
            </a:r>
          </a:p>
          <a:p>
            <a:endParaRPr lang="en-US" dirty="0"/>
          </a:p>
          <a:p>
            <a:r>
              <a:rPr lang="en-US" dirty="0"/>
              <a:t>ART key goal-achieve &amp; maintain viral suppression </a:t>
            </a:r>
          </a:p>
          <a:p>
            <a:r>
              <a:rPr lang="en-US" dirty="0"/>
              <a:t>The minimal change in viral load-statistically significant is a three-fold change (equivalent to a 0.5 log10 copies/mL change)</a:t>
            </a:r>
          </a:p>
          <a:p>
            <a:r>
              <a:rPr lang="en-US" dirty="0"/>
              <a:t> Optimal viral suppression persistently below the level of detection (HIV RNA &lt;20 to 75 copies/mL, depending on the assay)</a:t>
            </a:r>
          </a:p>
          <a:p>
            <a:r>
              <a:rPr lang="en-US" dirty="0"/>
              <a:t>ART adherent individuals generally achieve viral suppression 8-24 weeks after ART initiation</a:t>
            </a:r>
          </a:p>
          <a:p>
            <a:r>
              <a:rPr lang="en-US" dirty="0"/>
              <a:t>Monitoring of lymphocyte subsets other than CD4 (e.g., CD8,</a:t>
            </a:r>
          </a:p>
          <a:p>
            <a:r>
              <a:rPr lang="en-US" dirty="0"/>
              <a:t>CD19) has not proven clinically useful, is more expensive, and is </a:t>
            </a:r>
            <a:r>
              <a:rPr lang="en-US" b="1" dirty="0"/>
              <a:t>not routinely recommended </a:t>
            </a:r>
            <a:endParaRPr lang="en-US" dirty="0"/>
          </a:p>
          <a:p>
            <a:r>
              <a:rPr lang="en-US" dirty="0"/>
              <a:t>CD4/CD* ratio mixed results </a:t>
            </a:r>
          </a:p>
          <a:p>
            <a:r>
              <a:rPr lang="en-US" dirty="0">
                <a:solidFill>
                  <a:schemeClr val="bg2">
                    <a:lumMod val="25000"/>
                  </a:schemeClr>
                </a:solidFill>
              </a:rPr>
              <a:t>Anemia</a:t>
            </a:r>
          </a:p>
          <a:p>
            <a:pPr marL="342900" indent="-342900">
              <a:buFont typeface="Arial" panose="020B0604020202020204" pitchFamily="34" charset="0"/>
              <a:buChar char="•"/>
            </a:pPr>
            <a:r>
              <a:rPr lang="en-US" sz="1200" dirty="0">
                <a:solidFill>
                  <a:schemeClr val="bg2">
                    <a:lumMod val="25000"/>
                  </a:schemeClr>
                </a:solidFill>
              </a:rPr>
              <a:t>An adverse factor when analyzed but multiple potential HIV comorbid causes may be bone marrow suppression sometimes treated with </a:t>
            </a:r>
            <a:r>
              <a:rPr lang="en-US" sz="1200" dirty="0" err="1">
                <a:solidFill>
                  <a:schemeClr val="bg2">
                    <a:lumMod val="25000"/>
                  </a:schemeClr>
                </a:solidFill>
              </a:rPr>
              <a:t>erythopoieten</a:t>
            </a:r>
            <a:r>
              <a:rPr lang="en-US" sz="1200" dirty="0">
                <a:solidFill>
                  <a:schemeClr val="bg2">
                    <a:lumMod val="25000"/>
                  </a:schemeClr>
                </a:solidFill>
              </a:rPr>
              <a:t> usually </a:t>
            </a:r>
            <a:r>
              <a:rPr lang="en-US" sz="1200" dirty="0" err="1">
                <a:solidFill>
                  <a:schemeClr val="bg2">
                    <a:lumMod val="25000"/>
                  </a:schemeClr>
                </a:solidFill>
              </a:rPr>
              <a:t>hgb</a:t>
            </a:r>
            <a:r>
              <a:rPr lang="en-US" sz="1200" dirty="0">
                <a:solidFill>
                  <a:schemeClr val="bg2">
                    <a:lumMod val="25000"/>
                  </a:schemeClr>
                </a:solidFill>
              </a:rPr>
              <a:t> drops nl MCV but multifactorial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9318DBB-0B4B-483C-9598-E87EA1AA5264}"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356037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panose="020F0502020204030204" pitchFamily="34" charset="0"/>
                <a:ea typeface="+mn-ea"/>
                <a:cs typeface="+mn-cs"/>
              </a:rPr>
              <a:t>Three-quarters (75%) of persons were at least 40 years of age. From 2012 through 2016, the rate for persons aged 25–29 years increased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00"/>
                </a:solidFill>
                <a:effectLst/>
                <a:latin typeface="Calibri" panose="020F0502020204030204" pitchFamily="34" charset="0"/>
                <a:ea typeface="+mn-ea"/>
                <a:cs typeface="+mn-cs"/>
              </a:rPr>
              <a:t>Demographic data </a:t>
            </a:r>
            <a:r>
              <a:rPr lang="en-US" sz="1200" kern="1200" baseline="0" dirty="0">
                <a:solidFill>
                  <a:srgbClr val="000000"/>
                </a:solidFill>
                <a:effectLst/>
                <a:latin typeface="Calibri" panose="020F0502020204030204" pitchFamily="34" charset="0"/>
                <a:ea typeface="+mn-ea"/>
                <a:cs typeface="+mn-cs"/>
              </a:rPr>
              <a:t>were collected using in-person or </a:t>
            </a:r>
            <a:r>
              <a:rPr lang="en-US" sz="1200" kern="1200" baseline="0" dirty="0">
                <a:solidFill>
                  <a:schemeClr val="tx1"/>
                </a:solidFill>
                <a:effectLst/>
                <a:latin typeface="Calibri" panose="020F0502020204030204" pitchFamily="34" charset="0"/>
                <a:ea typeface="+mn-ea"/>
                <a:cs typeface="+mn-cs"/>
              </a:rPr>
              <a:t>telephone </a:t>
            </a:r>
            <a:r>
              <a:rPr lang="en-US" sz="1200" kern="1200" baseline="0" dirty="0">
                <a:solidFill>
                  <a:srgbClr val="000000"/>
                </a:solidFill>
                <a:effectLst/>
                <a:latin typeface="Calibri" panose="020F0502020204030204" pitchFamily="34" charset="0"/>
                <a:ea typeface="+mn-ea"/>
                <a:cs typeface="+mn-cs"/>
              </a:rPr>
              <a:t>interviews. </a:t>
            </a:r>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A865C136-C8CF-4A0E-BFCA-BBD985A0B3E5}"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4242231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08279B-63BE-4761-8229-67DDCDB2CE0A}"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462169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D940A0-464C-47E0-B394-D1187EA773C1}"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057839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panose="020F0502020204030204" pitchFamily="34" charset="0"/>
                <a:ea typeface="+mn-ea"/>
                <a:cs typeface="+mn-cs"/>
              </a:rPr>
              <a:t>An estimated 75% of persons were male, 24% were female, and 1% were transgender (defined as either self-identifying as transgender or reporting a gender identity that was different from their reported sex assigned at birth).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00"/>
                </a:solidFill>
                <a:effectLst/>
                <a:latin typeface="Calibri" panose="020F0502020204030204" pitchFamily="34" charset="0"/>
                <a:ea typeface="+mn-ea"/>
                <a:cs typeface="+mn-cs"/>
              </a:rPr>
              <a:t>Demographic data </a:t>
            </a:r>
            <a:r>
              <a:rPr lang="en-US" sz="1200" kern="1200" baseline="0" dirty="0">
                <a:solidFill>
                  <a:srgbClr val="000000"/>
                </a:solidFill>
                <a:effectLst/>
                <a:latin typeface="Calibri" panose="020F0502020204030204" pitchFamily="34" charset="0"/>
                <a:ea typeface="+mn-ea"/>
                <a:cs typeface="+mn-cs"/>
              </a:rPr>
              <a:t>were collected using in-person or </a:t>
            </a:r>
            <a:r>
              <a:rPr lang="en-US" sz="1200" kern="1200" baseline="0" dirty="0">
                <a:solidFill>
                  <a:schemeClr val="tx1"/>
                </a:solidFill>
                <a:effectLst/>
                <a:latin typeface="Calibri" panose="020F0502020204030204" pitchFamily="34" charset="0"/>
                <a:ea typeface="+mn-ea"/>
                <a:cs typeface="+mn-cs"/>
              </a:rPr>
              <a:t>telephone </a:t>
            </a:r>
            <a:r>
              <a:rPr lang="en-US" sz="1200" kern="1200" baseline="0" dirty="0">
                <a:solidFill>
                  <a:srgbClr val="000000"/>
                </a:solidFill>
                <a:effectLst/>
                <a:latin typeface="Calibri" panose="020F0502020204030204" pitchFamily="34" charset="0"/>
                <a:ea typeface="+mn-ea"/>
                <a:cs typeface="+mn-cs"/>
              </a:rPr>
              <a:t>interviews. </a:t>
            </a:r>
            <a:endParaRPr lang="en-US" dirty="0">
              <a:solidFill>
                <a:srgbClr val="000000"/>
              </a:solidFill>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A865C136-C8CF-4A0E-BFCA-BBD985A0B3E5}"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063962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Diagnosed in 2015 viral load quickly became undetectable then a blip in viral count and note 2018 and 2019 visits 1 year apart-MD said because stable could come in once a year. CD4 count not done on last visit as optional </a:t>
            </a:r>
          </a:p>
        </p:txBody>
      </p:sp>
      <p:sp>
        <p:nvSpPr>
          <p:cNvPr id="4" name="Slide Number Placeholder 3"/>
          <p:cNvSpPr>
            <a:spLocks noGrp="1"/>
          </p:cNvSpPr>
          <p:nvPr>
            <p:ph type="sldNum" sz="quarter" idx="5"/>
          </p:nvPr>
        </p:nvSpPr>
        <p:spPr/>
        <p:txBody>
          <a:bodyPr/>
          <a:lstStyle/>
          <a:p>
            <a:fld id="{8EEA936F-042E-4A3B-A721-C3CA13A8B975}" type="slidenum">
              <a:rPr lang="en-US" smtClean="0"/>
              <a:t>13</a:t>
            </a:fld>
            <a:endParaRPr lang="en-US"/>
          </a:p>
        </p:txBody>
      </p:sp>
    </p:spTree>
    <p:extLst>
      <p:ext uri="{BB962C8B-B14F-4D97-AF65-F5344CB8AC3E}">
        <p14:creationId xmlns:p14="http://schemas.microsoft.com/office/powerpoint/2010/main" val="463459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CDC slide public domain </a:t>
            </a:r>
          </a:p>
          <a:p>
            <a:r>
              <a:rPr lang="en-US" dirty="0"/>
              <a:t>. </a:t>
            </a:r>
          </a:p>
        </p:txBody>
      </p:sp>
      <p:sp>
        <p:nvSpPr>
          <p:cNvPr id="4" name="Slide Number Placeholder 3"/>
          <p:cNvSpPr>
            <a:spLocks noGrp="1"/>
          </p:cNvSpPr>
          <p:nvPr>
            <p:ph type="sldNum" sz="quarter" idx="10"/>
          </p:nvPr>
        </p:nvSpPr>
        <p:spPr/>
        <p:txBody>
          <a:bodyPr/>
          <a:lstStyle/>
          <a:p>
            <a:fld id="{A865C136-C8CF-4A0E-BFCA-BBD985A0B3E5}"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876788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F24D85-E317-40B2-A2C2-9E8089A89458}"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34295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Diagnosed in 2015 viral load quickly became undetectable then a blip in viral count and note 2018 and 2019 visits 1 year apart-MD said because stable could come in once a year. CD4 count not done on last visit as optional </a:t>
            </a:r>
          </a:p>
        </p:txBody>
      </p:sp>
      <p:sp>
        <p:nvSpPr>
          <p:cNvPr id="4" name="Slide Number Placeholder 3"/>
          <p:cNvSpPr>
            <a:spLocks noGrp="1"/>
          </p:cNvSpPr>
          <p:nvPr>
            <p:ph type="sldNum" sz="quarter" idx="5"/>
          </p:nvPr>
        </p:nvSpPr>
        <p:spPr/>
        <p:txBody>
          <a:bodyPr/>
          <a:lstStyle/>
          <a:p>
            <a:fld id="{8EEA936F-042E-4A3B-A721-C3CA13A8B975}" type="slidenum">
              <a:rPr lang="en-US" smtClean="0"/>
              <a:t>30</a:t>
            </a:fld>
            <a:endParaRPr lang="en-US"/>
          </a:p>
        </p:txBody>
      </p:sp>
    </p:spTree>
    <p:extLst>
      <p:ext uri="{BB962C8B-B14F-4D97-AF65-F5344CB8AC3E}">
        <p14:creationId xmlns:p14="http://schemas.microsoft.com/office/powerpoint/2010/main" val="2599459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https://aidsinfo.nih.gov/guidelines/htmltables/1/63414/1/2019 public domain</a:t>
            </a:r>
            <a:endParaRPr lang="en-US" dirty="0"/>
          </a:p>
        </p:txBody>
      </p:sp>
      <p:sp>
        <p:nvSpPr>
          <p:cNvPr id="4" name="Slide Number Placeholder 3"/>
          <p:cNvSpPr>
            <a:spLocks noGrp="1"/>
          </p:cNvSpPr>
          <p:nvPr>
            <p:ph type="sldNum" sz="quarter" idx="10"/>
          </p:nvPr>
        </p:nvSpPr>
        <p:spPr/>
        <p:txBody>
          <a:bodyPr/>
          <a:lstStyle/>
          <a:p>
            <a:fld id="{39318DBB-0B4B-483C-9598-E87EA1AA5264}" type="slidenum">
              <a:rPr lang="en-US" smtClean="0"/>
              <a:t>31</a:t>
            </a:fld>
            <a:endParaRPr lang="en-US"/>
          </a:p>
        </p:txBody>
      </p:sp>
    </p:spTree>
    <p:extLst>
      <p:ext uri="{BB962C8B-B14F-4D97-AF65-F5344CB8AC3E}">
        <p14:creationId xmlns:p14="http://schemas.microsoft.com/office/powerpoint/2010/main" val="1451357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Ca++score up;</a:t>
            </a:r>
            <a:r>
              <a:rPr lang="en-US" baseline="0" dirty="0"/>
              <a:t> </a:t>
            </a:r>
            <a:r>
              <a:rPr lang="en-US" dirty="0"/>
              <a:t>Depression; Smoker; STD</a:t>
            </a:r>
          </a:p>
        </p:txBody>
      </p:sp>
      <p:sp>
        <p:nvSpPr>
          <p:cNvPr id="4" name="Slide Number Placeholder 3"/>
          <p:cNvSpPr>
            <a:spLocks noGrp="1"/>
          </p:cNvSpPr>
          <p:nvPr>
            <p:ph type="sldNum" sz="quarter" idx="5"/>
          </p:nvPr>
        </p:nvSpPr>
        <p:spPr/>
        <p:txBody>
          <a:bodyPr/>
          <a:lstStyle/>
          <a:p>
            <a:fld id="{C108279B-63BE-4761-8229-67DDCDB2CE0A}" type="slidenum">
              <a:rPr lang="en-US" smtClean="0"/>
              <a:t>32</a:t>
            </a:fld>
            <a:endParaRPr lang="en-US"/>
          </a:p>
        </p:txBody>
      </p:sp>
    </p:spTree>
    <p:extLst>
      <p:ext uri="{BB962C8B-B14F-4D97-AF65-F5344CB8AC3E}">
        <p14:creationId xmlns:p14="http://schemas.microsoft.com/office/powerpoint/2010/main" val="32593225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_NCHHSTP">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5561"/>
          <a:stretch/>
        </p:blipFill>
        <p:spPr>
          <a:xfrm>
            <a:off x="0" y="1"/>
            <a:ext cx="9144000" cy="907961"/>
          </a:xfrm>
          <a:prstGeom prst="rect">
            <a:avLst/>
          </a:prstGeom>
        </p:spPr>
      </p:pic>
      <p:sp>
        <p:nvSpPr>
          <p:cNvPr id="7" name="Title 1"/>
          <p:cNvSpPr>
            <a:spLocks noGrp="1"/>
          </p:cNvSpPr>
          <p:nvPr>
            <p:ph type="title"/>
          </p:nvPr>
        </p:nvSpPr>
        <p:spPr>
          <a:xfrm>
            <a:off x="457200" y="1039554"/>
            <a:ext cx="8408977" cy="885728"/>
          </a:xfrm>
          <a:prstGeom prst="rect">
            <a:avLst/>
          </a:prstGeom>
        </p:spPr>
        <p:txBody>
          <a:bodyPr/>
          <a:lstStyle>
            <a:lvl1pPr algn="l">
              <a:lnSpc>
                <a:spcPts val="3000"/>
              </a:lnSpc>
              <a:defRPr sz="2800" b="1" baseline="0">
                <a:solidFill>
                  <a:srgbClr val="00788A"/>
                </a:solidFill>
                <a:effectLst/>
                <a:latin typeface="Calibri" pitchFamily="34" charset="0"/>
              </a:defRPr>
            </a:lvl1pPr>
          </a:lstStyle>
          <a:p>
            <a:r>
              <a:rPr lang="en-US"/>
              <a:t>Click to edit Master title style</a:t>
            </a:r>
            <a:endParaRPr lang="en-US" dirty="0"/>
          </a:p>
        </p:txBody>
      </p:sp>
      <p:sp>
        <p:nvSpPr>
          <p:cNvPr id="8" name="Subtitle 2"/>
          <p:cNvSpPr>
            <a:spLocks noGrp="1"/>
          </p:cNvSpPr>
          <p:nvPr>
            <p:ph type="subTitle" idx="1"/>
          </p:nvPr>
        </p:nvSpPr>
        <p:spPr>
          <a:xfrm>
            <a:off x="457200" y="2144512"/>
            <a:ext cx="6400800" cy="342900"/>
          </a:xfrm>
          <a:prstGeom prst="rect">
            <a:avLst/>
          </a:prstGeom>
        </p:spPr>
        <p:txBody>
          <a:bodyPr/>
          <a:lstStyle>
            <a:lvl1pPr marL="0" indent="0" algn="l">
              <a:buNone/>
              <a:defRPr sz="2000" b="1" baseline="0">
                <a:solidFill>
                  <a:srgbClr val="00788A"/>
                </a:solidFill>
                <a:effectLst/>
                <a:latin typeface="Calibri"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10" name="Text Placeholder 8"/>
          <p:cNvSpPr>
            <a:spLocks noGrp="1"/>
          </p:cNvSpPr>
          <p:nvPr>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rgbClr val="00788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
        <p:nvSpPr>
          <p:cNvPr id="6" name="TextBox 5"/>
          <p:cNvSpPr txBox="1"/>
          <p:nvPr/>
        </p:nvSpPr>
        <p:spPr>
          <a:xfrm>
            <a:off x="457200" y="90152"/>
            <a:ext cx="6903076" cy="369332"/>
          </a:xfrm>
          <a:prstGeom prst="rect">
            <a:avLst/>
          </a:prstGeom>
          <a:noFill/>
        </p:spPr>
        <p:txBody>
          <a:bodyPr wrap="square" rtlCol="0">
            <a:spAutoFit/>
          </a:bodyPr>
          <a:lstStyle/>
          <a:p>
            <a:pPr defTabSz="685800" eaLnBrk="0" fontAlgn="base" hangingPunct="0">
              <a:spcBef>
                <a:spcPct val="0"/>
              </a:spcBef>
              <a:spcAft>
                <a:spcPct val="0"/>
              </a:spcAft>
            </a:pPr>
            <a:r>
              <a:rPr lang="en-US" sz="1800" b="1" dirty="0">
                <a:solidFill>
                  <a:srgbClr val="FFFFFF">
                    <a:lumMod val="95000"/>
                  </a:srgbClr>
                </a:solidFill>
                <a:latin typeface="Calibri" panose="020F0502020204030204" pitchFamily="34" charset="0"/>
              </a:rPr>
              <a:t>National Center for HIV/AIDS, Viral Hepatitis, STD, and TB Prevention</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61"/>
          <a:stretch/>
        </p:blipFill>
        <p:spPr>
          <a:xfrm>
            <a:off x="0" y="1"/>
            <a:ext cx="9144000" cy="907961"/>
          </a:xfrm>
          <a:prstGeom prst="rect">
            <a:avLst/>
          </a:prstGeom>
        </p:spPr>
      </p:pic>
      <p:sp>
        <p:nvSpPr>
          <p:cNvPr id="11" name="TextBox 10"/>
          <p:cNvSpPr txBox="1"/>
          <p:nvPr userDrawn="1"/>
        </p:nvSpPr>
        <p:spPr>
          <a:xfrm>
            <a:off x="457200" y="90152"/>
            <a:ext cx="6903076" cy="369332"/>
          </a:xfrm>
          <a:prstGeom prst="rect">
            <a:avLst/>
          </a:prstGeom>
          <a:noFill/>
        </p:spPr>
        <p:txBody>
          <a:bodyPr wrap="square" rtlCol="0">
            <a:spAutoFit/>
          </a:bodyPr>
          <a:lstStyle/>
          <a:p>
            <a:pPr defTabSz="685800" eaLnBrk="0" fontAlgn="base" hangingPunct="0">
              <a:spcBef>
                <a:spcPct val="0"/>
              </a:spcBef>
              <a:spcAft>
                <a:spcPct val="0"/>
              </a:spcAft>
            </a:pPr>
            <a:r>
              <a:rPr lang="en-US" sz="1800" b="1" dirty="0">
                <a:solidFill>
                  <a:srgbClr val="FFFFFF">
                    <a:lumMod val="95000"/>
                  </a:srgbClr>
                </a:solidFill>
                <a:latin typeface="Calibri" panose="020F0502020204030204" pitchFamily="34" charset="0"/>
              </a:rPr>
              <a:t>National Center for HIV/AIDS, Viral Hepatitis, STD, and TB Prevention</a:t>
            </a:r>
          </a:p>
        </p:txBody>
      </p:sp>
    </p:spTree>
    <p:extLst>
      <p:ext uri="{BB962C8B-B14F-4D97-AF65-F5344CB8AC3E}">
        <p14:creationId xmlns:p14="http://schemas.microsoft.com/office/powerpoint/2010/main" val="308905378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4" name="Holder 4"/>
          <p:cNvSpPr>
            <a:spLocks noGrp="1"/>
          </p:cNvSpPr>
          <p:nvPr>
            <p:ph type="sldNum" sz="quarter" idx="7"/>
          </p:nvPr>
        </p:nvSpPr>
        <p:spPr/>
        <p:txBody>
          <a:bodyPr lIns="0" tIns="0" rIns="0" bIns="0"/>
          <a:lstStyle>
            <a:lvl1pPr>
              <a:defRPr sz="825" b="0" i="0">
                <a:solidFill>
                  <a:schemeClr val="bg1">
                    <a:lumMod val="65000"/>
                  </a:schemeClr>
                </a:solidFill>
                <a:latin typeface="Arial" panose="020B0604020202020204" pitchFamily="34" charset="0"/>
                <a:cs typeface="Arial" panose="020B0604020202020204" pitchFamily="34" charset="0"/>
              </a:defRPr>
            </a:lvl1pPr>
          </a:lstStyle>
          <a:p>
            <a:pPr marL="19050">
              <a:spcBef>
                <a:spcPts val="98"/>
              </a:spcBef>
            </a:pPr>
            <a:fld id="{81D60167-4931-47E6-BA6A-407CBD079E47}" type="slidenum">
              <a:rPr lang="en-US" smtClean="0">
                <a:solidFill>
                  <a:srgbClr val="FFFFFF">
                    <a:lumMod val="65000"/>
                  </a:srgbClr>
                </a:solidFill>
              </a:rPr>
              <a:pPr marL="19050">
                <a:spcBef>
                  <a:spcPts val="98"/>
                </a:spcBef>
              </a:pPr>
              <a:t>‹#›</a:t>
            </a:fld>
            <a:endParaRPr lang="en-US" dirty="0">
              <a:solidFill>
                <a:srgbClr val="FFFFFF">
                  <a:lumMod val="65000"/>
                </a:srgbClr>
              </a:solidFill>
            </a:endParaRPr>
          </a:p>
        </p:txBody>
      </p:sp>
      <p:sp>
        <p:nvSpPr>
          <p:cNvPr id="3" name="Holder 4">
            <a:extLst>
              <a:ext uri="{FF2B5EF4-FFF2-40B4-BE49-F238E27FC236}">
                <a16:creationId xmlns:a16="http://schemas.microsoft.com/office/drawing/2014/main" id="{4A39CB88-F800-134C-B0D5-132502C85D1C}"/>
              </a:ext>
            </a:extLst>
          </p:cNvPr>
          <p:cNvSpPr>
            <a:spLocks noGrp="1"/>
          </p:cNvSpPr>
          <p:nvPr>
            <p:ph type="ftr" sz="quarter" idx="5"/>
          </p:nvPr>
        </p:nvSpPr>
        <p:spPr>
          <a:xfrm>
            <a:off x="202965" y="4875347"/>
            <a:ext cx="5454885" cy="267315"/>
          </a:xfrm>
          <a:prstGeom prst="rect">
            <a:avLst/>
          </a:prstGeom>
        </p:spPr>
        <p:txBody>
          <a:bodyPr wrap="square" lIns="0" tIns="0" rIns="0" bIns="0">
            <a:noAutofit/>
          </a:bodyPr>
          <a:lstStyle>
            <a:lvl1pPr>
              <a:defRPr sz="825" b="0" i="0">
                <a:solidFill>
                  <a:srgbClr val="7EA0B0"/>
                </a:solidFill>
                <a:latin typeface="Arial" panose="020B0604020202020204" pitchFamily="34" charset="0"/>
                <a:cs typeface="Arial" panose="020B0604020202020204" pitchFamily="34" charset="0"/>
              </a:defRPr>
            </a:lvl1pPr>
          </a:lstStyle>
          <a:p>
            <a:pPr marL="9525">
              <a:spcBef>
                <a:spcPts val="90"/>
              </a:spcBef>
            </a:pPr>
            <a:r>
              <a:rPr lang="en-US" spc="-23"/>
              <a:t>Footer Text Here</a:t>
            </a:r>
            <a:endParaRPr lang="en-US" spc="-23" dirty="0"/>
          </a:p>
        </p:txBody>
      </p:sp>
      <p:sp>
        <p:nvSpPr>
          <p:cNvPr id="5" name="Holder 5">
            <a:extLst>
              <a:ext uri="{FF2B5EF4-FFF2-40B4-BE49-F238E27FC236}">
                <a16:creationId xmlns:a16="http://schemas.microsoft.com/office/drawing/2014/main" id="{6ADDC092-507C-E54F-81E0-4EBCB4AD234C}"/>
              </a:ext>
            </a:extLst>
          </p:cNvPr>
          <p:cNvSpPr>
            <a:spLocks noGrp="1"/>
          </p:cNvSpPr>
          <p:nvPr>
            <p:ph type="dt" sz="half" idx="6"/>
          </p:nvPr>
        </p:nvSpPr>
        <p:spPr>
          <a:xfrm>
            <a:off x="5943600" y="4875346"/>
            <a:ext cx="1085850" cy="268154"/>
          </a:xfrm>
          <a:prstGeom prst="rect">
            <a:avLst/>
          </a:prstGeom>
        </p:spPr>
        <p:txBody>
          <a:bodyPr lIns="0" tIns="0" rIns="0" bIns="0"/>
          <a:lstStyle>
            <a:lvl1pPr algn="l">
              <a:defRPr sz="825" b="0">
                <a:solidFill>
                  <a:schemeClr val="tx1">
                    <a:tint val="75000"/>
                  </a:schemeClr>
                </a:solidFill>
                <a:latin typeface="Arial" panose="020B0604020202020204" pitchFamily="34" charset="0"/>
                <a:cs typeface="Arial" panose="020B0604020202020204" pitchFamily="34" charset="0"/>
              </a:defRPr>
            </a:lvl1pPr>
          </a:lstStyle>
          <a:p>
            <a:fld id="{BF5E6AF6-CDD9-3645-86B9-FC93B6F97DF4}" type="datetime1">
              <a:rPr lang="en-US" smtClean="0">
                <a:solidFill>
                  <a:srgbClr val="435363">
                    <a:tint val="75000"/>
                  </a:srgbClr>
                </a:solidFill>
              </a:rPr>
              <a:pPr/>
              <a:t>5/14/2019</a:t>
            </a:fld>
            <a:endParaRPr lang="en-US" dirty="0">
              <a:solidFill>
                <a:srgbClr val="435363">
                  <a:tint val="75000"/>
                </a:srgbClr>
              </a:solidFill>
            </a:endParaRPr>
          </a:p>
        </p:txBody>
      </p:sp>
      <p:cxnSp>
        <p:nvCxnSpPr>
          <p:cNvPr id="6" name="Straight Connector 5">
            <a:extLst>
              <a:ext uri="{FF2B5EF4-FFF2-40B4-BE49-F238E27FC236}">
                <a16:creationId xmlns:a16="http://schemas.microsoft.com/office/drawing/2014/main" id="{6543F474-FC5C-9A4D-975C-A123896D4AD5}"/>
              </a:ext>
            </a:extLst>
          </p:cNvPr>
          <p:cNvCxnSpPr>
            <a:cxnSpLocks/>
          </p:cNvCxnSpPr>
          <p:nvPr userDrawn="1"/>
        </p:nvCxnSpPr>
        <p:spPr>
          <a:xfrm>
            <a:off x="206475" y="941120"/>
            <a:ext cx="8937525" cy="0"/>
          </a:xfrm>
          <a:prstGeom prst="line">
            <a:avLst/>
          </a:prstGeom>
          <a:ln w="25400" cap="rnd">
            <a:solidFill>
              <a:schemeClr val="accent3">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9510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cSld name="Title and content with text">
    <p:spTree>
      <p:nvGrpSpPr>
        <p:cNvPr id="1" name=""/>
        <p:cNvGrpSpPr/>
        <p:nvPr/>
      </p:nvGrpSpPr>
      <p:grpSpPr>
        <a:xfrm>
          <a:off x="0" y="0"/>
          <a:ext cx="0" cy="0"/>
          <a:chOff x="0" y="0"/>
          <a:chExt cx="0" cy="0"/>
        </a:xfrm>
      </p:grpSpPr>
      <p:sp>
        <p:nvSpPr>
          <p:cNvPr id="13" name="Textplatzhalter 12"/>
          <p:cNvSpPr>
            <a:spLocks noGrp="1"/>
          </p:cNvSpPr>
          <p:nvPr>
            <p:ph type="body" sz="quarter" idx="14" hasCustomPrompt="1"/>
          </p:nvPr>
        </p:nvSpPr>
        <p:spPr>
          <a:xfrm>
            <a:off x="5994000" y="1206000"/>
            <a:ext cx="2844000" cy="3628800"/>
          </a:xfrm>
          <a:noFill/>
          <a:effectLst/>
        </p:spPr>
        <p:txBody>
          <a:bodyPr lIns="0" tIns="0" rIns="0" bIns="0">
            <a:noAutofit/>
          </a:bodyPr>
          <a:lstStyle/>
          <a:p>
            <a:pPr lvl="0"/>
            <a:r>
              <a:rPr lang="en-US" noProof="0" dirty="0"/>
              <a:t>To customise the points hierarchy, use Start &gt; Paragraph &gt; Decrease/Increase List Level.</a:t>
            </a:r>
          </a:p>
          <a:p>
            <a:pPr lvl="1"/>
            <a:r>
              <a:rPr lang="en-US" noProof="0" dirty="0"/>
              <a:t>Second level</a:t>
            </a:r>
          </a:p>
          <a:p>
            <a:pPr lvl="2"/>
            <a:r>
              <a:rPr lang="en-US" noProof="0" dirty="0"/>
              <a:t>Third level</a:t>
            </a:r>
          </a:p>
          <a:p>
            <a:pPr lvl="3"/>
            <a:r>
              <a:rPr lang="en-US" noProof="0" dirty="0"/>
              <a:t>Fourth level</a:t>
            </a:r>
          </a:p>
        </p:txBody>
      </p:sp>
      <p:sp>
        <p:nvSpPr>
          <p:cNvPr id="8" name="Titel 7"/>
          <p:cNvSpPr>
            <a:spLocks noGrp="1"/>
          </p:cNvSpPr>
          <p:nvPr>
            <p:ph type="title" hasCustomPrompt="1"/>
          </p:nvPr>
        </p:nvSpPr>
        <p:spPr/>
        <p:txBody>
          <a:bodyPr/>
          <a:lstStyle/>
          <a:p>
            <a:r>
              <a:rPr lang="en-US" noProof="0" dirty="0"/>
              <a:t>Title 20 pt, two lines max. and contents with comments column</a:t>
            </a:r>
          </a:p>
        </p:txBody>
      </p:sp>
      <p:sp>
        <p:nvSpPr>
          <p:cNvPr id="14" name="Inhaltsplatzhalter 16"/>
          <p:cNvSpPr>
            <a:spLocks noGrp="1"/>
          </p:cNvSpPr>
          <p:nvPr>
            <p:ph sz="quarter" idx="19" hasCustomPrompt="1"/>
          </p:nvPr>
        </p:nvSpPr>
        <p:spPr>
          <a:xfrm>
            <a:off x="306000" y="1530000"/>
            <a:ext cx="5382000" cy="3304800"/>
          </a:xfrm>
          <a:noFill/>
          <a:effectLst/>
        </p:spPr>
        <p:txBody>
          <a:bodyPr>
            <a:noAutofit/>
          </a:bodyPr>
          <a:lstStyle>
            <a:lvl1pPr marL="0" indent="0">
              <a:spcAft>
                <a:spcPts val="0"/>
              </a:spcAft>
              <a:buFontTx/>
              <a:buNone/>
              <a:defRPr/>
            </a:lvl1pPr>
          </a:lstStyle>
          <a:p>
            <a:pPr lvl="0"/>
            <a:r>
              <a:rPr lang="en-US" dirty="0"/>
              <a:t>To insert a table, chart, SmartArt graphic, picture or online graphic, click on the icon in the middle.</a:t>
            </a:r>
            <a:endParaRPr dirty="0"/>
          </a:p>
        </p:txBody>
      </p:sp>
      <p:sp>
        <p:nvSpPr>
          <p:cNvPr id="2" name="Datumsplatzhalter 13"/>
          <p:cNvSpPr>
            <a:spLocks noGrp="1"/>
          </p:cNvSpPr>
          <p:nvPr>
            <p:ph type="dt" sz="half" idx="16"/>
          </p:nvPr>
        </p:nvSpPr>
        <p:spPr>
          <a:xfrm>
            <a:off x="7618296" y="4896000"/>
            <a:ext cx="833438" cy="202500"/>
          </a:xfrm>
          <a:prstGeom prst="rect">
            <a:avLst/>
          </a:prstGeom>
        </p:spPr>
        <p:txBody>
          <a:bodyPr/>
          <a:lstStyle/>
          <a:p>
            <a:pPr defTabSz="685783"/>
            <a:endParaRPr lang="en-US" dirty="0">
              <a:solidFill>
                <a:prstClr val="black"/>
              </a:solidFill>
            </a:endParaRPr>
          </a:p>
        </p:txBody>
      </p:sp>
      <p:sp>
        <p:nvSpPr>
          <p:cNvPr id="15" name="Foliennummernplatzhalter 14"/>
          <p:cNvSpPr>
            <a:spLocks noGrp="1"/>
          </p:cNvSpPr>
          <p:nvPr>
            <p:ph type="sldNum" sz="quarter" idx="17"/>
          </p:nvPr>
        </p:nvSpPr>
        <p:spPr/>
        <p:txBody>
          <a:bodyPr/>
          <a:lstStyle/>
          <a:p>
            <a:fld id="{D56DB8AA-803C-49D2-90AA-1140CE72DCD7}" type="slidenum">
              <a:rPr lang="en-US" smtClean="0">
                <a:solidFill>
                  <a:srgbClr val="B2C1CA">
                    <a:lumMod val="75000"/>
                  </a:srgbClr>
                </a:solidFill>
              </a:rPr>
              <a:pPr/>
              <a:t>‹#›</a:t>
            </a:fld>
            <a:endParaRPr lang="en-US" dirty="0">
              <a:solidFill>
                <a:srgbClr val="B2C1CA">
                  <a:lumMod val="75000"/>
                </a:srgbClr>
              </a:solidFill>
            </a:endParaRPr>
          </a:p>
        </p:txBody>
      </p:sp>
      <p:sp>
        <p:nvSpPr>
          <p:cNvPr id="12" name="Textplatzhalter 8"/>
          <p:cNvSpPr>
            <a:spLocks noGrp="1"/>
          </p:cNvSpPr>
          <p:nvPr>
            <p:ph type="body" sz="quarter" idx="11" hasCustomPrompt="1"/>
          </p:nvPr>
        </p:nvSpPr>
        <p:spPr>
          <a:xfrm>
            <a:off x="306000" y="1206000"/>
            <a:ext cx="5382000" cy="324000"/>
          </a:xfrm>
          <a:noFill/>
        </p:spPr>
        <p:txBody>
          <a:bodyPr lIns="0" tIns="0" rIns="0" bIns="0" anchor="t">
            <a:noAutofit/>
          </a:bodyPr>
          <a:lstStyle>
            <a:lvl1pPr marL="0" indent="0">
              <a:lnSpc>
                <a:spcPct val="100000"/>
              </a:lnSpc>
              <a:spcBef>
                <a:spcPts val="0"/>
              </a:spcBef>
              <a:buFontTx/>
              <a:buNone/>
              <a:defRPr sz="1600" b="0">
                <a:solidFill>
                  <a:schemeClr val="accent1"/>
                </a:solidFill>
              </a:defRPr>
            </a:lvl1pPr>
          </a:lstStyle>
          <a:p>
            <a:pPr lvl="0"/>
            <a:r>
              <a:rPr lang="en-US" noProof="0" dirty="0"/>
              <a:t>Heading 16 pt, single line</a:t>
            </a:r>
          </a:p>
        </p:txBody>
      </p:sp>
    </p:spTree>
    <p:extLst>
      <p:ext uri="{BB962C8B-B14F-4D97-AF65-F5344CB8AC3E}">
        <p14:creationId xmlns:p14="http://schemas.microsoft.com/office/powerpoint/2010/main" val="359401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965">
          <p15:clr>
            <a:srgbClr val="FBAE40"/>
          </p15:clr>
        </p15:guide>
        <p15:guide id="2" pos="377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dirty="0"/>
              <a:t>Title 20 pt, two lines max. and two content blocks</a:t>
            </a:r>
          </a:p>
        </p:txBody>
      </p:sp>
      <p:sp>
        <p:nvSpPr>
          <p:cNvPr id="13" name="Datumsplatzhalter 12"/>
          <p:cNvSpPr>
            <a:spLocks noGrp="1"/>
          </p:cNvSpPr>
          <p:nvPr>
            <p:ph type="dt" sz="half" idx="10"/>
          </p:nvPr>
        </p:nvSpPr>
        <p:spPr>
          <a:xfrm>
            <a:off x="7618295" y="4896000"/>
            <a:ext cx="833438" cy="202500"/>
          </a:xfrm>
          <a:prstGeom prst="rect">
            <a:avLst/>
          </a:prstGeom>
        </p:spPr>
        <p:txBody>
          <a:bodyPr/>
          <a:lstStyle/>
          <a:p>
            <a:endParaRPr lang="en-US" dirty="0"/>
          </a:p>
        </p:txBody>
      </p:sp>
      <p:sp>
        <p:nvSpPr>
          <p:cNvPr id="14" name="Foliennummernplatzhalter 13"/>
          <p:cNvSpPr>
            <a:spLocks noGrp="1"/>
          </p:cNvSpPr>
          <p:nvPr>
            <p:ph type="sldNum" sz="quarter" idx="11"/>
          </p:nvPr>
        </p:nvSpPr>
        <p:spPr/>
        <p:txBody>
          <a:bodyPr/>
          <a:lstStyle/>
          <a:p>
            <a:fld id="{D56DB8AA-803C-49D2-90AA-1140CE72DCD7}" type="slidenum">
              <a:rPr lang="en-US" smtClean="0"/>
              <a:pPr/>
              <a:t>‹#›</a:t>
            </a:fld>
            <a:endParaRPr lang="en-US" dirty="0"/>
          </a:p>
        </p:txBody>
      </p:sp>
      <p:sp>
        <p:nvSpPr>
          <p:cNvPr id="20" name="Inhaltsplatzhalter 19"/>
          <p:cNvSpPr>
            <a:spLocks noGrp="1"/>
          </p:cNvSpPr>
          <p:nvPr>
            <p:ph sz="quarter" idx="13" hasCustomPrompt="1"/>
          </p:nvPr>
        </p:nvSpPr>
        <p:spPr>
          <a:xfrm>
            <a:off x="306000" y="1530000"/>
            <a:ext cx="4111200" cy="3304800"/>
          </a:xfrm>
          <a:noFill/>
        </p:spPr>
        <p:txBody>
          <a:bodyPr lIns="0" tIns="0" rIns="0" bIns="0"/>
          <a:lstStyle>
            <a:lvl1pPr>
              <a:defRPr/>
            </a:lvl1pPr>
          </a:lstStyle>
          <a:p>
            <a:pPr lvl="0"/>
            <a:r>
              <a:rPr lang="en-US" dirty="0"/>
              <a:t>To customise the points hierarchy, use Start &gt; Paragraph &gt; Decrease/Increase List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22" name="Inhaltsplatzhalter 21"/>
          <p:cNvSpPr>
            <a:spLocks noGrp="1"/>
          </p:cNvSpPr>
          <p:nvPr>
            <p:ph sz="quarter" idx="14" hasCustomPrompt="1"/>
          </p:nvPr>
        </p:nvSpPr>
        <p:spPr>
          <a:xfrm>
            <a:off x="4723200" y="1530000"/>
            <a:ext cx="4111200" cy="3304800"/>
          </a:xfrm>
          <a:noFill/>
        </p:spPr>
        <p:txBody>
          <a:bodyPr lIns="0" tIns="0" rIns="0" bIns="0"/>
          <a:lstStyle>
            <a:lvl1pPr>
              <a:defRPr/>
            </a:lvl1pPr>
          </a:lstStyle>
          <a:p>
            <a:pPr lvl="0"/>
            <a:r>
              <a:rPr lang="en-US" dirty="0"/>
              <a:t>To customise the points hierarchy, use Start &gt; Paragraph &gt; Decrease/Increase List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3" name="Textplatzhalter 2"/>
          <p:cNvSpPr>
            <a:spLocks noGrp="1"/>
          </p:cNvSpPr>
          <p:nvPr>
            <p:ph type="body" idx="1" hasCustomPrompt="1"/>
          </p:nvPr>
        </p:nvSpPr>
        <p:spPr>
          <a:xfrm>
            <a:off x="306000" y="1206000"/>
            <a:ext cx="4111200" cy="324000"/>
          </a:xfrm>
          <a:noFill/>
        </p:spPr>
        <p:txBody>
          <a:bodyPr lIns="0" tIns="0" rIns="0" bIns="0" anchor="t"/>
          <a:lstStyle>
            <a:lvl1pPr marL="0" indent="0">
              <a:buFontTx/>
              <a:buNone/>
              <a:defRPr sz="1600">
                <a:solidFill>
                  <a:schemeClr val="accent1"/>
                </a:solidFill>
              </a:defRPr>
            </a:lvl1pPr>
          </a:lstStyle>
          <a:p>
            <a:pPr lvl="0"/>
            <a:r>
              <a:rPr lang="en-US" dirty="0"/>
              <a:t>Heading 16 pt, single line</a:t>
            </a:r>
          </a:p>
        </p:txBody>
      </p:sp>
      <p:sp>
        <p:nvSpPr>
          <p:cNvPr id="5" name="Textplatzhalter 4"/>
          <p:cNvSpPr>
            <a:spLocks noGrp="1"/>
          </p:cNvSpPr>
          <p:nvPr>
            <p:ph type="body" sz="quarter" idx="3" hasCustomPrompt="1"/>
          </p:nvPr>
        </p:nvSpPr>
        <p:spPr>
          <a:xfrm>
            <a:off x="4723200" y="1206000"/>
            <a:ext cx="4111200" cy="324000"/>
          </a:xfrm>
          <a:noFill/>
        </p:spPr>
        <p:txBody>
          <a:bodyPr lIns="0" tIns="0" rIns="0" bIns="0" anchor="t"/>
          <a:lstStyle>
            <a:lvl1pPr marL="0" indent="0">
              <a:buFontTx/>
              <a:buNone/>
              <a:defRPr sz="1600">
                <a:solidFill>
                  <a:schemeClr val="accent1"/>
                </a:solidFill>
              </a:defRPr>
            </a:lvl1pPr>
          </a:lstStyle>
          <a:p>
            <a:pPr lvl="0"/>
            <a:r>
              <a:rPr lang="en-US" dirty="0"/>
              <a:t>Heading 16 pt, single line</a:t>
            </a:r>
          </a:p>
        </p:txBody>
      </p:sp>
    </p:spTree>
    <p:extLst>
      <p:ext uri="{BB962C8B-B14F-4D97-AF65-F5344CB8AC3E}">
        <p14:creationId xmlns:p14="http://schemas.microsoft.com/office/powerpoint/2010/main" val="234601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2976">
          <p15:clr>
            <a:srgbClr val="FBAE40"/>
          </p15:clr>
        </p15:guide>
        <p15:guide id="2" pos="2784">
          <p15:clr>
            <a:srgbClr val="FBAE40"/>
          </p15:clr>
        </p15:guide>
        <p15:guide id="3" orient="horz" pos="965">
          <p15:clr>
            <a:srgbClr val="FBAE40"/>
          </p15:clr>
        </p15:guide>
        <p15:guide id="4" orient="horz" pos="11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43DF865-B5AF-497D-BDBA-7AC646E74E8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8475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09822" y="1224708"/>
            <a:ext cx="6784102" cy="3123932"/>
          </a:xfrm>
        </p:spPr>
        <p:txBody>
          <a:bodyPr/>
          <a:lstStyle>
            <a:lvl1pPr marL="0" indent="0">
              <a:lnSpc>
                <a:spcPct val="100000"/>
              </a:lnSpc>
              <a:spcBef>
                <a:spcPts val="400"/>
              </a:spcBef>
              <a:spcAft>
                <a:spcPts val="100"/>
              </a:spcAft>
              <a:buNone/>
              <a:defRPr/>
            </a:lvl1pPr>
            <a:lvl2pPr marL="555750" indent="-285750">
              <a:lnSpc>
                <a:spcPct val="100000"/>
              </a:lnSpc>
              <a:spcAft>
                <a:spcPts val="100"/>
              </a:spcAft>
              <a:buFont typeface="Wingdings" panose="05000000000000000000" pitchFamily="2" charset="2"/>
              <a:buChar char="§"/>
              <a:defRPr/>
            </a:lvl2pPr>
            <a:lvl3pPr marL="825750" indent="-285750">
              <a:lnSpc>
                <a:spcPct val="100000"/>
              </a:lnSpc>
              <a:spcAft>
                <a:spcPts val="100"/>
              </a:spcAft>
              <a:buFont typeface="Arial" panose="020B0604020202020204" pitchFamily="34" charset="0"/>
              <a:buChar char="•"/>
              <a:defRPr/>
            </a:lvl3pPr>
            <a:lvl4pPr marL="1152900" indent="-342900">
              <a:lnSpc>
                <a:spcPct val="100000"/>
              </a:lnSpc>
              <a:spcAft>
                <a:spcPts val="0"/>
              </a:spcAft>
              <a:buFont typeface="Wingdings" panose="05000000000000000000" pitchFamily="2" charset="2"/>
              <a:buChar char="ü"/>
              <a:defRPr/>
            </a:lvl4pPr>
            <a:lvl5pPr marL="1080000" indent="0">
              <a:lnSpc>
                <a:spcPct val="100000"/>
              </a:lnSpc>
              <a:spcAft>
                <a:spcPts val="0"/>
              </a:spcAft>
              <a:buNone/>
              <a:defRPr/>
            </a:lvl5pPr>
            <a:lvl6pPr marL="1350000" indent="0">
              <a:lnSpc>
                <a:spcPct val="100000"/>
              </a:lnSpc>
              <a:spcAft>
                <a:spcPts val="0"/>
              </a:spcAft>
              <a:buNone/>
              <a:defRPr/>
            </a:lvl6pPr>
            <a:lvl7pPr marL="1620000" indent="0">
              <a:lnSpc>
                <a:spcPct val="100000"/>
              </a:lnSpc>
              <a:spcAft>
                <a:spcPts val="0"/>
              </a:spcAft>
              <a:buNone/>
              <a:defRPr/>
            </a:lvl7pPr>
            <a:lvl8pPr marL="1890000" indent="0">
              <a:lnSpc>
                <a:spcPct val="100000"/>
              </a:lnSpc>
              <a:spcAft>
                <a:spcPts val="0"/>
              </a:spcAft>
              <a:buNone/>
              <a:defRPr/>
            </a:lvl8pPr>
            <a:lvl9pPr marL="2160000" indent="0">
              <a:lnSpc>
                <a:spcPct val="100000"/>
              </a:lnSpc>
              <a:spcAft>
                <a:spcPts val="0"/>
              </a:spcAft>
              <a:buNone/>
              <a:defRPr/>
            </a:lvl9pPr>
          </a:lstStyle>
          <a:p>
            <a:pPr lvl="0"/>
            <a:r>
              <a:rPr lang="en-US" dirty="0"/>
              <a:t>To customise the points hierarchy, use Start &gt; Paragraph &gt; Decrease/Increase List Level. Alternatively, insert table, chart, SmartArt graphic, picture or online graphic.</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2" name="Title 1"/>
          <p:cNvSpPr>
            <a:spLocks noGrp="1"/>
          </p:cNvSpPr>
          <p:nvPr>
            <p:ph type="title" hasCustomPrompt="1"/>
          </p:nvPr>
        </p:nvSpPr>
        <p:spPr>
          <a:xfrm>
            <a:off x="209822" y="481914"/>
            <a:ext cx="8305528" cy="469556"/>
          </a:xfrm>
        </p:spPr>
        <p:txBody>
          <a:bodyPr/>
          <a:lstStyle/>
          <a:p>
            <a:r>
              <a:rPr lang="en-US" dirty="0"/>
              <a:t>Title 20 pt, two lines max. and text</a:t>
            </a:r>
            <a:endParaRPr lang="en-US" noProof="0" dirty="0"/>
          </a:p>
        </p:txBody>
      </p:sp>
      <p:sp>
        <p:nvSpPr>
          <p:cNvPr id="7" name="Datumsplatzhalter 6"/>
          <p:cNvSpPr>
            <a:spLocks noGrp="1"/>
          </p:cNvSpPr>
          <p:nvPr>
            <p:ph type="dt" sz="half" idx="10"/>
          </p:nvPr>
        </p:nvSpPr>
        <p:spPr>
          <a:xfrm>
            <a:off x="7618295" y="4896000"/>
            <a:ext cx="833438" cy="202500"/>
          </a:xfrm>
          <a:prstGeom prst="rect">
            <a:avLst/>
          </a:prstGeom>
        </p:spPr>
        <p:txBody>
          <a:bodyPr/>
          <a:lstStyle/>
          <a:p>
            <a:endParaRPr lang="en-US" noProof="0"/>
          </a:p>
        </p:txBody>
      </p:sp>
      <p:sp>
        <p:nvSpPr>
          <p:cNvPr id="8" name="Foliennummernplatzhalter 7"/>
          <p:cNvSpPr>
            <a:spLocks noGrp="1"/>
          </p:cNvSpPr>
          <p:nvPr>
            <p:ph type="sldNum" sz="quarter" idx="11"/>
          </p:nvPr>
        </p:nvSpPr>
        <p:spPr/>
        <p:txBody>
          <a:bodyPr/>
          <a:lstStyle/>
          <a:p>
            <a:fld id="{D94909C6-CC71-4962-A18E-AF0515723D95}" type="slidenum">
              <a:rPr lang="en-US" noProof="0" smtClean="0"/>
              <a:pPr/>
              <a:t>‹#›</a:t>
            </a:fld>
            <a:endParaRPr lang="en-US" noProof="0"/>
          </a:p>
        </p:txBody>
      </p:sp>
    </p:spTree>
    <p:extLst>
      <p:ext uri="{BB962C8B-B14F-4D97-AF65-F5344CB8AC3E}">
        <p14:creationId xmlns:p14="http://schemas.microsoft.com/office/powerpoint/2010/main" val="29926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10" name="Titel 9"/>
          <p:cNvSpPr>
            <a:spLocks noGrp="1"/>
          </p:cNvSpPr>
          <p:nvPr>
            <p:ph type="title" hasCustomPrompt="1"/>
          </p:nvPr>
        </p:nvSpPr>
        <p:spPr/>
        <p:txBody>
          <a:bodyPr/>
          <a:lstStyle/>
          <a:p>
            <a:r>
              <a:rPr lang="en-US" noProof="0" dirty="0"/>
              <a:t>Title 20 pt, two lines max. and table</a:t>
            </a:r>
          </a:p>
        </p:txBody>
      </p:sp>
      <p:sp>
        <p:nvSpPr>
          <p:cNvPr id="7" name="Datumsplatzhalter 6"/>
          <p:cNvSpPr>
            <a:spLocks noGrp="1"/>
          </p:cNvSpPr>
          <p:nvPr>
            <p:ph type="dt" sz="half" idx="16"/>
          </p:nvPr>
        </p:nvSpPr>
        <p:spPr>
          <a:xfrm>
            <a:off x="7618295" y="4896000"/>
            <a:ext cx="833438" cy="202500"/>
          </a:xfrm>
          <a:prstGeom prst="rect">
            <a:avLst/>
          </a:prstGeom>
        </p:spPr>
        <p:txBody>
          <a:bodyPr/>
          <a:lstStyle/>
          <a:p>
            <a:endParaRPr lang="en-US" dirty="0"/>
          </a:p>
        </p:txBody>
      </p:sp>
      <p:sp>
        <p:nvSpPr>
          <p:cNvPr id="8" name="Foliennummernplatzhalter 7"/>
          <p:cNvSpPr>
            <a:spLocks noGrp="1"/>
          </p:cNvSpPr>
          <p:nvPr>
            <p:ph type="sldNum" sz="quarter" idx="17"/>
          </p:nvPr>
        </p:nvSpPr>
        <p:spPr/>
        <p:txBody>
          <a:bodyPr/>
          <a:lstStyle/>
          <a:p>
            <a:fld id="{D56DB8AA-803C-49D2-90AA-1140CE72DCD7}" type="slidenum">
              <a:rPr lang="en-US" smtClean="0"/>
              <a:pPr/>
              <a:t>‹#›</a:t>
            </a:fld>
            <a:endParaRPr lang="en-US" dirty="0"/>
          </a:p>
        </p:txBody>
      </p:sp>
      <p:sp>
        <p:nvSpPr>
          <p:cNvPr id="12" name="Tabellenplatzhalter 11"/>
          <p:cNvSpPr>
            <a:spLocks noGrp="1"/>
          </p:cNvSpPr>
          <p:nvPr>
            <p:ph type="tbl" sz="quarter" idx="19" hasCustomPrompt="1"/>
          </p:nvPr>
        </p:nvSpPr>
        <p:spPr>
          <a:xfrm>
            <a:off x="306000" y="1205138"/>
            <a:ext cx="8532000" cy="3628800"/>
          </a:xfrm>
        </p:spPr>
        <p:txBody>
          <a:bodyPr/>
          <a:lstStyle>
            <a:lvl1pPr marL="0" indent="0">
              <a:buFontTx/>
              <a:buNone/>
            </a:lvl1pPr>
          </a:lstStyle>
          <a:p>
            <a:r>
              <a:rPr lang="en-US" dirty="0"/>
              <a:t>To insert a table, click on the icon in the middle.</a:t>
            </a:r>
          </a:p>
        </p:txBody>
      </p:sp>
    </p:spTree>
    <p:extLst>
      <p:ext uri="{BB962C8B-B14F-4D97-AF65-F5344CB8AC3E}">
        <p14:creationId xmlns:p14="http://schemas.microsoft.com/office/powerpoint/2010/main" val="15009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FA98A60-522F-8F46-A43B-D9A9D84F7657}"/>
              </a:ext>
            </a:extLst>
          </p:cNvPr>
          <p:cNvSpPr/>
          <p:nvPr userDrawn="1"/>
        </p:nvSpPr>
        <p:spPr>
          <a:xfrm>
            <a:off x="0" y="0"/>
            <a:ext cx="9144000" cy="941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Holder 2"/>
          <p:cNvSpPr>
            <a:spLocks noGrp="1"/>
          </p:cNvSpPr>
          <p:nvPr>
            <p:ph type="title"/>
          </p:nvPr>
        </p:nvSpPr>
        <p:spPr>
          <a:xfrm>
            <a:off x="205740" y="507493"/>
            <a:ext cx="8735812" cy="369332"/>
          </a:xfrm>
          <a:prstGeom prst="rect">
            <a:avLst/>
          </a:prstGeom>
        </p:spPr>
        <p:txBody>
          <a:bodyPr lIns="0" tIns="0" rIns="0" bIns="0"/>
          <a:lstStyle>
            <a:lvl1pPr>
              <a:defRPr sz="2400" b="0" i="0">
                <a:solidFill>
                  <a:srgbClr val="616B70"/>
                </a:solidFill>
                <a:latin typeface="Arial" panose="020B0604020202020204" pitchFamily="34" charset="0"/>
                <a:cs typeface="Arial" panose="020B0604020202020204" pitchFamily="34" charset="0"/>
              </a:defRPr>
            </a:lvl1pPr>
          </a:lstStyle>
          <a:p>
            <a:r>
              <a:rPr lang="en-US" dirty="0"/>
              <a:t>Click to edit Master title style</a:t>
            </a:r>
            <a:endParaRPr dirty="0"/>
          </a:p>
        </p:txBody>
      </p:sp>
      <p:sp>
        <p:nvSpPr>
          <p:cNvPr id="3" name="Holder 3"/>
          <p:cNvSpPr>
            <a:spLocks noGrp="1"/>
          </p:cNvSpPr>
          <p:nvPr>
            <p:ph type="body" idx="1"/>
          </p:nvPr>
        </p:nvSpPr>
        <p:spPr>
          <a:xfrm>
            <a:off x="216000" y="1712799"/>
            <a:ext cx="6356250" cy="2596577"/>
          </a:xfrm>
        </p:spPr>
        <p:txBody>
          <a:bodyPr lIns="0" tIns="0" rIns="0" bIns="0">
            <a:noAutofit/>
          </a:bodyPr>
          <a:lstStyle>
            <a:lvl1pPr>
              <a:defRPr b="0" i="0">
                <a:solidFill>
                  <a:schemeClr val="tx1"/>
                </a:solidFill>
                <a:latin typeface="Arial" panose="020B0604020202020204" pitchFamily="34" charset="0"/>
              </a:defRPr>
            </a:lvl1pPr>
          </a:lstStyle>
          <a:p>
            <a:pPr marL="0" lvl="0" algn="l" rtl="0"/>
            <a:r>
              <a:rPr lang="en-US" dirty="0"/>
              <a:t>Edit Master text styles</a:t>
            </a:r>
          </a:p>
        </p:txBody>
      </p:sp>
      <p:sp>
        <p:nvSpPr>
          <p:cNvPr id="6" name="Holder 6"/>
          <p:cNvSpPr>
            <a:spLocks noGrp="1"/>
          </p:cNvSpPr>
          <p:nvPr>
            <p:ph type="sldNum" sz="quarter" idx="7"/>
          </p:nvPr>
        </p:nvSpPr>
        <p:spPr/>
        <p:txBody>
          <a:bodyPr lIns="0" tIns="0" rIns="0" bIns="0"/>
          <a:lstStyle>
            <a:lvl1pPr>
              <a:defRPr sz="825" b="0" i="0">
                <a:solidFill>
                  <a:schemeClr val="bg1">
                    <a:lumMod val="65000"/>
                  </a:schemeClr>
                </a:solidFill>
                <a:latin typeface="Arial" panose="020B0604020202020204" pitchFamily="34" charset="0"/>
                <a:cs typeface="Arial" panose="020B0604020202020204" pitchFamily="34" charset="0"/>
              </a:defRPr>
            </a:lvl1pPr>
          </a:lstStyle>
          <a:p>
            <a:pPr marL="19050">
              <a:spcBef>
                <a:spcPts val="98"/>
              </a:spcBef>
            </a:pPr>
            <a:fld id="{81D60167-4931-47E6-BA6A-407CBD079E47}" type="slidenum">
              <a:rPr lang="en-US" smtClean="0">
                <a:solidFill>
                  <a:srgbClr val="FFFFFF">
                    <a:lumMod val="65000"/>
                  </a:srgbClr>
                </a:solidFill>
              </a:rPr>
              <a:pPr marL="19050">
                <a:spcBef>
                  <a:spcPts val="98"/>
                </a:spcBef>
              </a:pPr>
              <a:t>‹#›</a:t>
            </a:fld>
            <a:endParaRPr lang="en-US" dirty="0">
              <a:solidFill>
                <a:srgbClr val="FFFFFF">
                  <a:lumMod val="65000"/>
                </a:srgbClr>
              </a:solidFill>
            </a:endParaRPr>
          </a:p>
        </p:txBody>
      </p:sp>
      <p:pic>
        <p:nvPicPr>
          <p:cNvPr id="15" name="Grafik 13" descr="Logo_Munich Re_42mm_RGB_R.emf">
            <a:extLst>
              <a:ext uri="{FF2B5EF4-FFF2-40B4-BE49-F238E27FC236}">
                <a16:creationId xmlns:a16="http://schemas.microsoft.com/office/drawing/2014/main" id="{3584C52C-42D4-E144-818D-02E7324B42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5250" y="210913"/>
            <a:ext cx="1221750" cy="272110"/>
          </a:xfrm>
          <a:prstGeom prst="rect">
            <a:avLst/>
          </a:prstGeom>
        </p:spPr>
      </p:pic>
      <p:sp>
        <p:nvSpPr>
          <p:cNvPr id="16" name="Holder 4">
            <a:extLst>
              <a:ext uri="{FF2B5EF4-FFF2-40B4-BE49-F238E27FC236}">
                <a16:creationId xmlns:a16="http://schemas.microsoft.com/office/drawing/2014/main" id="{19A2F798-0C1E-8A4A-91B9-C2BD108AD33F}"/>
              </a:ext>
            </a:extLst>
          </p:cNvPr>
          <p:cNvSpPr>
            <a:spLocks noGrp="1"/>
          </p:cNvSpPr>
          <p:nvPr>
            <p:ph type="ftr" sz="quarter" idx="5"/>
          </p:nvPr>
        </p:nvSpPr>
        <p:spPr>
          <a:xfrm>
            <a:off x="202965" y="4875347"/>
            <a:ext cx="5454885" cy="267315"/>
          </a:xfrm>
          <a:prstGeom prst="rect">
            <a:avLst/>
          </a:prstGeom>
        </p:spPr>
        <p:txBody>
          <a:bodyPr wrap="square" lIns="0" tIns="0" rIns="0" bIns="0">
            <a:noAutofit/>
          </a:bodyPr>
          <a:lstStyle>
            <a:lvl1pPr>
              <a:defRPr sz="825" b="0" i="0">
                <a:solidFill>
                  <a:srgbClr val="7EA0B0"/>
                </a:solidFill>
                <a:latin typeface="Arial" panose="020B0604020202020204" pitchFamily="34" charset="0"/>
                <a:cs typeface="Arial" panose="020B0604020202020204" pitchFamily="34" charset="0"/>
              </a:defRPr>
            </a:lvl1pPr>
          </a:lstStyle>
          <a:p>
            <a:pPr marL="9525">
              <a:spcBef>
                <a:spcPts val="90"/>
              </a:spcBef>
            </a:pPr>
            <a:r>
              <a:rPr lang="en-US" spc="-23"/>
              <a:t>Footer Text Here</a:t>
            </a:r>
            <a:endParaRPr lang="en-US" spc="-23" dirty="0"/>
          </a:p>
        </p:txBody>
      </p:sp>
      <p:sp>
        <p:nvSpPr>
          <p:cNvPr id="17" name="Holder 5">
            <a:extLst>
              <a:ext uri="{FF2B5EF4-FFF2-40B4-BE49-F238E27FC236}">
                <a16:creationId xmlns:a16="http://schemas.microsoft.com/office/drawing/2014/main" id="{A974E561-2C4E-724C-9FFC-0E3E4A8711E5}"/>
              </a:ext>
            </a:extLst>
          </p:cNvPr>
          <p:cNvSpPr>
            <a:spLocks noGrp="1"/>
          </p:cNvSpPr>
          <p:nvPr>
            <p:ph type="dt" sz="half" idx="6"/>
          </p:nvPr>
        </p:nvSpPr>
        <p:spPr>
          <a:xfrm>
            <a:off x="5943600" y="4875346"/>
            <a:ext cx="1085850" cy="268154"/>
          </a:xfrm>
          <a:prstGeom prst="rect">
            <a:avLst/>
          </a:prstGeom>
        </p:spPr>
        <p:txBody>
          <a:bodyPr lIns="0" tIns="0" rIns="0" bIns="0"/>
          <a:lstStyle>
            <a:lvl1pPr algn="l">
              <a:defRPr sz="825" b="0">
                <a:solidFill>
                  <a:schemeClr val="tx1">
                    <a:tint val="75000"/>
                  </a:schemeClr>
                </a:solidFill>
                <a:latin typeface="Arial" panose="020B0604020202020204" pitchFamily="34" charset="0"/>
                <a:cs typeface="Arial" panose="020B0604020202020204" pitchFamily="34" charset="0"/>
              </a:defRPr>
            </a:lvl1pPr>
          </a:lstStyle>
          <a:p>
            <a:fld id="{E27DB286-064F-3341-82CE-FD11D1E5E69E}" type="datetime1">
              <a:rPr lang="en-US" smtClean="0">
                <a:solidFill>
                  <a:srgbClr val="435363">
                    <a:tint val="75000"/>
                  </a:srgbClr>
                </a:solidFill>
              </a:rPr>
              <a:pPr/>
              <a:t>5/14/2019</a:t>
            </a:fld>
            <a:endParaRPr lang="en-US" dirty="0">
              <a:solidFill>
                <a:srgbClr val="435363">
                  <a:tint val="75000"/>
                </a:srgbClr>
              </a:solidFill>
            </a:endParaRPr>
          </a:p>
        </p:txBody>
      </p:sp>
      <p:cxnSp>
        <p:nvCxnSpPr>
          <p:cNvPr id="18" name="Straight Connector 17">
            <a:extLst>
              <a:ext uri="{FF2B5EF4-FFF2-40B4-BE49-F238E27FC236}">
                <a16:creationId xmlns:a16="http://schemas.microsoft.com/office/drawing/2014/main" id="{4ADCBDB1-0252-1A4F-BB34-1FC91821CCFF}"/>
              </a:ext>
            </a:extLst>
          </p:cNvPr>
          <p:cNvCxnSpPr>
            <a:cxnSpLocks/>
          </p:cNvCxnSpPr>
          <p:nvPr userDrawn="1"/>
        </p:nvCxnSpPr>
        <p:spPr>
          <a:xfrm>
            <a:off x="206475" y="941120"/>
            <a:ext cx="8937525" cy="0"/>
          </a:xfrm>
          <a:prstGeom prst="line">
            <a:avLst/>
          </a:prstGeom>
          <a:ln w="25400" cap="rnd">
            <a:solidFill>
              <a:schemeClr val="accent3">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027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7503"/>
          <a:stretch/>
        </p:blipFill>
        <p:spPr>
          <a:xfrm>
            <a:off x="0" y="5015565"/>
            <a:ext cx="9144000" cy="134374"/>
          </a:xfrm>
          <a:prstGeom prst="rect">
            <a:avLst/>
          </a:prstGeom>
        </p:spPr>
      </p:pic>
      <p:sp>
        <p:nvSpPr>
          <p:cNvPr id="6" name="Text Placeholder 7"/>
          <p:cNvSpPr>
            <a:spLocks noGrp="1"/>
          </p:cNvSpPr>
          <p:nvPr>
            <p:ph type="body" sz="quarter" idx="10"/>
          </p:nvPr>
        </p:nvSpPr>
        <p:spPr>
          <a:xfrm>
            <a:off x="457200" y="1158875"/>
            <a:ext cx="8229600" cy="3341688"/>
          </a:xfrm>
        </p:spPr>
        <p:txBody>
          <a:bodyPr/>
          <a:lstStyle>
            <a:lvl1pPr marL="342892" indent="-342892">
              <a:buClr>
                <a:srgbClr val="006A71"/>
              </a:buClr>
              <a:buFont typeface="Wingdings" panose="05000000000000000000" pitchFamily="2" charset="2"/>
              <a:buChar char="§"/>
              <a:defRPr sz="2000">
                <a:solidFill>
                  <a:schemeClr val="accent4">
                    <a:lumMod val="75000"/>
                  </a:schemeClr>
                </a:solidFill>
              </a:defRPr>
            </a:lvl1pPr>
            <a:lvl2pPr>
              <a:buClr>
                <a:srgbClr val="9A4E9E"/>
              </a:buClr>
              <a:defRPr sz="2000">
                <a:solidFill>
                  <a:schemeClr val="accent4">
                    <a:lumMod val="75000"/>
                  </a:schemeClr>
                </a:solidFill>
              </a:defRPr>
            </a:lvl2pPr>
            <a:lvl3pPr>
              <a:buClr>
                <a:srgbClr val="C00000"/>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5015565"/>
            <a:ext cx="9144000" cy="134374"/>
          </a:xfrm>
          <a:prstGeom prst="rect">
            <a:avLst/>
          </a:prstGeom>
        </p:spPr>
      </p:pic>
      <p:pic>
        <p:nvPicPr>
          <p:cNvPr id="9" name="Picture 8"/>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890" y="4517619"/>
            <a:ext cx="890337" cy="517404"/>
          </a:xfrm>
          <a:prstGeom prst="rect">
            <a:avLst/>
          </a:prstGeom>
        </p:spPr>
      </p:pic>
    </p:spTree>
    <p:extLst>
      <p:ext uri="{BB962C8B-B14F-4D97-AF65-F5344CB8AC3E}">
        <p14:creationId xmlns:p14="http://schemas.microsoft.com/office/powerpoint/2010/main" val="92122598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6166"/>
                </a:solidFill>
                <a:effectLst/>
                <a:latin typeface="Calibri"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1"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0"/>
          </p:nvPr>
        </p:nvSpPr>
        <p:spPr>
          <a:xfrm>
            <a:off x="4807132"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t="88649"/>
          <a:stretch/>
        </p:blipFill>
        <p:spPr>
          <a:xfrm>
            <a:off x="0" y="5029201"/>
            <a:ext cx="9143196" cy="122049"/>
          </a:xfrm>
          <a:prstGeom prst="rect">
            <a:avLst/>
          </a:prstGeom>
        </p:spPr>
      </p:pic>
      <p:sp>
        <p:nvSpPr>
          <p:cNvPr id="6" name="Content Placeholder 2"/>
          <p:cNvSpPr>
            <a:spLocks noGrp="1"/>
          </p:cNvSpPr>
          <p:nvPr>
            <p:ph idx="10"/>
          </p:nvPr>
        </p:nvSpPr>
        <p:spPr>
          <a:xfrm>
            <a:off x="4807132" y="1200151"/>
            <a:ext cx="3879669" cy="314325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1"/>
            <a:ext cx="9143196" cy="122049"/>
          </a:xfrm>
          <a:prstGeom prst="rect">
            <a:avLst/>
          </a:prstGeom>
        </p:spPr>
      </p:pic>
    </p:spTree>
    <p:extLst>
      <p:ext uri="{BB962C8B-B14F-4D97-AF65-F5344CB8AC3E}">
        <p14:creationId xmlns:p14="http://schemas.microsoft.com/office/powerpoint/2010/main" val="354066586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olor_background">
    <p:spTree>
      <p:nvGrpSpPr>
        <p:cNvPr id="1" name=""/>
        <p:cNvGrpSpPr/>
        <p:nvPr/>
      </p:nvGrpSpPr>
      <p:grpSpPr>
        <a:xfrm>
          <a:off x="0" y="0"/>
          <a:ext cx="0" cy="0"/>
          <a:chOff x="0" y="0"/>
          <a:chExt cx="0" cy="0"/>
        </a:xfrm>
      </p:grpSpPr>
      <p:sp>
        <p:nvSpPr>
          <p:cNvPr id="2" name="Title 1"/>
          <p:cNvSpPr>
            <a:spLocks noGrp="1"/>
          </p:cNvSpPr>
          <p:nvPr>
            <p:ph type="title"/>
          </p:nvPr>
        </p:nvSpPr>
        <p:spPr>
          <a:xfrm>
            <a:off x="457202"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r>
              <a:rPr lang="en-US"/>
              <a:t>Click to edit Master title style</a:t>
            </a:r>
            <a:endParaRPr lang="en-US" dirty="0"/>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1485559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FA98A60-522F-8F46-A43B-D9A9D84F7657}"/>
              </a:ext>
            </a:extLst>
          </p:cNvPr>
          <p:cNvSpPr/>
          <p:nvPr userDrawn="1"/>
        </p:nvSpPr>
        <p:spPr>
          <a:xfrm>
            <a:off x="0" y="0"/>
            <a:ext cx="9144000" cy="941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endParaRPr>
          </a:p>
        </p:txBody>
      </p:sp>
      <p:sp>
        <p:nvSpPr>
          <p:cNvPr id="2" name="Holder 2"/>
          <p:cNvSpPr>
            <a:spLocks noGrp="1"/>
          </p:cNvSpPr>
          <p:nvPr>
            <p:ph type="title"/>
          </p:nvPr>
        </p:nvSpPr>
        <p:spPr>
          <a:xfrm>
            <a:off x="205740" y="507493"/>
            <a:ext cx="8735812" cy="369332"/>
          </a:xfrm>
          <a:prstGeom prst="rect">
            <a:avLst/>
          </a:prstGeom>
        </p:spPr>
        <p:txBody>
          <a:bodyPr lIns="0" tIns="0" rIns="0" bIns="0"/>
          <a:lstStyle>
            <a:lvl1pPr>
              <a:defRPr sz="2400" b="0" i="0">
                <a:solidFill>
                  <a:srgbClr val="616B70"/>
                </a:solidFill>
                <a:latin typeface="Arial" panose="020B0604020202020204" pitchFamily="34" charset="0"/>
                <a:cs typeface="Arial" panose="020B0604020202020204" pitchFamily="34" charset="0"/>
              </a:defRPr>
            </a:lvl1pPr>
          </a:lstStyle>
          <a:p>
            <a:r>
              <a:rPr lang="en-US" dirty="0"/>
              <a:t>Click to edit Master title style</a:t>
            </a:r>
            <a:endParaRPr dirty="0"/>
          </a:p>
        </p:txBody>
      </p:sp>
      <p:sp>
        <p:nvSpPr>
          <p:cNvPr id="3" name="Holder 3"/>
          <p:cNvSpPr>
            <a:spLocks noGrp="1"/>
          </p:cNvSpPr>
          <p:nvPr>
            <p:ph type="body" idx="1"/>
          </p:nvPr>
        </p:nvSpPr>
        <p:spPr>
          <a:xfrm>
            <a:off x="216000" y="1712799"/>
            <a:ext cx="6356250" cy="2596577"/>
          </a:xfrm>
        </p:spPr>
        <p:txBody>
          <a:bodyPr lIns="0" tIns="0" rIns="0" bIns="0">
            <a:noAutofit/>
          </a:bodyPr>
          <a:lstStyle>
            <a:lvl1pPr>
              <a:defRPr b="0" i="0">
                <a:solidFill>
                  <a:schemeClr val="tx1"/>
                </a:solidFill>
                <a:latin typeface="Arial" panose="020B0604020202020204" pitchFamily="34" charset="0"/>
              </a:defRPr>
            </a:lvl1pPr>
          </a:lstStyle>
          <a:p>
            <a:pPr marL="0" lvl="0" algn="l" rtl="0"/>
            <a:r>
              <a:rPr lang="en-US" dirty="0"/>
              <a:t>Edit Master text styles</a:t>
            </a:r>
          </a:p>
        </p:txBody>
      </p:sp>
      <p:sp>
        <p:nvSpPr>
          <p:cNvPr id="6" name="Holder 6"/>
          <p:cNvSpPr>
            <a:spLocks noGrp="1"/>
          </p:cNvSpPr>
          <p:nvPr>
            <p:ph type="sldNum" sz="quarter" idx="7"/>
          </p:nvPr>
        </p:nvSpPr>
        <p:spPr/>
        <p:txBody>
          <a:bodyPr lIns="0" tIns="0" rIns="0" bIns="0"/>
          <a:lstStyle>
            <a:lvl1pPr>
              <a:defRPr sz="825" b="0" i="0">
                <a:solidFill>
                  <a:schemeClr val="bg1">
                    <a:lumMod val="65000"/>
                  </a:schemeClr>
                </a:solidFill>
                <a:latin typeface="Arial" panose="020B0604020202020204" pitchFamily="34" charset="0"/>
                <a:cs typeface="Arial" panose="020B0604020202020204" pitchFamily="34" charset="0"/>
              </a:defRPr>
            </a:lvl1pPr>
          </a:lstStyle>
          <a:p>
            <a:pPr marL="19050">
              <a:spcBef>
                <a:spcPts val="98"/>
              </a:spcBef>
            </a:pPr>
            <a:fld id="{81D60167-4931-47E6-BA6A-407CBD079E47}" type="slidenum">
              <a:rPr lang="en-US" smtClean="0">
                <a:solidFill>
                  <a:srgbClr val="FFFFFF">
                    <a:lumMod val="65000"/>
                  </a:srgbClr>
                </a:solidFill>
              </a:rPr>
              <a:pPr marL="19050">
                <a:spcBef>
                  <a:spcPts val="98"/>
                </a:spcBef>
              </a:pPr>
              <a:t>‹#›</a:t>
            </a:fld>
            <a:endParaRPr lang="en-US" dirty="0">
              <a:solidFill>
                <a:srgbClr val="FFFFFF">
                  <a:lumMod val="65000"/>
                </a:srgbClr>
              </a:solidFill>
            </a:endParaRPr>
          </a:p>
        </p:txBody>
      </p:sp>
      <p:pic>
        <p:nvPicPr>
          <p:cNvPr id="15" name="Grafik 13" descr="Logo_Munich Re_42mm_RGB_R.emf">
            <a:extLst>
              <a:ext uri="{FF2B5EF4-FFF2-40B4-BE49-F238E27FC236}">
                <a16:creationId xmlns:a16="http://schemas.microsoft.com/office/drawing/2014/main" id="{3584C52C-42D4-E144-818D-02E7324B42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5250" y="210913"/>
            <a:ext cx="1221750" cy="272110"/>
          </a:xfrm>
          <a:prstGeom prst="rect">
            <a:avLst/>
          </a:prstGeom>
        </p:spPr>
      </p:pic>
      <p:sp>
        <p:nvSpPr>
          <p:cNvPr id="16" name="Holder 4">
            <a:extLst>
              <a:ext uri="{FF2B5EF4-FFF2-40B4-BE49-F238E27FC236}">
                <a16:creationId xmlns:a16="http://schemas.microsoft.com/office/drawing/2014/main" id="{19A2F798-0C1E-8A4A-91B9-C2BD108AD33F}"/>
              </a:ext>
            </a:extLst>
          </p:cNvPr>
          <p:cNvSpPr>
            <a:spLocks noGrp="1"/>
          </p:cNvSpPr>
          <p:nvPr>
            <p:ph type="ftr" sz="quarter" idx="5"/>
          </p:nvPr>
        </p:nvSpPr>
        <p:spPr>
          <a:xfrm>
            <a:off x="202965" y="4875347"/>
            <a:ext cx="5454885" cy="267315"/>
          </a:xfrm>
          <a:prstGeom prst="rect">
            <a:avLst/>
          </a:prstGeom>
        </p:spPr>
        <p:txBody>
          <a:bodyPr wrap="square" lIns="0" tIns="0" rIns="0" bIns="0">
            <a:noAutofit/>
          </a:bodyPr>
          <a:lstStyle>
            <a:lvl1pPr>
              <a:defRPr sz="825" b="0" i="0">
                <a:solidFill>
                  <a:srgbClr val="7EA0B0"/>
                </a:solidFill>
                <a:latin typeface="Arial" panose="020B0604020202020204" pitchFamily="34" charset="0"/>
                <a:cs typeface="Arial" panose="020B0604020202020204" pitchFamily="34" charset="0"/>
              </a:defRPr>
            </a:lvl1pPr>
          </a:lstStyle>
          <a:p>
            <a:pPr marL="9525">
              <a:spcBef>
                <a:spcPts val="90"/>
              </a:spcBef>
            </a:pPr>
            <a:r>
              <a:rPr lang="en-US" spc="-23" dirty="0"/>
              <a:t>Footer Text Here</a:t>
            </a:r>
          </a:p>
        </p:txBody>
      </p:sp>
      <p:sp>
        <p:nvSpPr>
          <p:cNvPr id="17" name="Holder 5">
            <a:extLst>
              <a:ext uri="{FF2B5EF4-FFF2-40B4-BE49-F238E27FC236}">
                <a16:creationId xmlns:a16="http://schemas.microsoft.com/office/drawing/2014/main" id="{A974E561-2C4E-724C-9FFC-0E3E4A8711E5}"/>
              </a:ext>
            </a:extLst>
          </p:cNvPr>
          <p:cNvSpPr>
            <a:spLocks noGrp="1"/>
          </p:cNvSpPr>
          <p:nvPr>
            <p:ph type="dt" sz="half" idx="6"/>
          </p:nvPr>
        </p:nvSpPr>
        <p:spPr>
          <a:xfrm>
            <a:off x="5943600" y="4875346"/>
            <a:ext cx="1085850" cy="268154"/>
          </a:xfrm>
          <a:prstGeom prst="rect">
            <a:avLst/>
          </a:prstGeom>
        </p:spPr>
        <p:txBody>
          <a:bodyPr lIns="0" tIns="0" rIns="0" bIns="0"/>
          <a:lstStyle>
            <a:lvl1pPr algn="l">
              <a:defRPr sz="825" b="0">
                <a:solidFill>
                  <a:schemeClr val="tx1">
                    <a:tint val="75000"/>
                  </a:schemeClr>
                </a:solidFill>
                <a:latin typeface="Arial" panose="020B0604020202020204" pitchFamily="34" charset="0"/>
                <a:cs typeface="Arial" panose="020B0604020202020204" pitchFamily="34" charset="0"/>
              </a:defRPr>
            </a:lvl1pPr>
          </a:lstStyle>
          <a:p>
            <a:fld id="{E27DB286-064F-3341-82CE-FD11D1E5E69E}" type="datetime1">
              <a:rPr lang="en-US" smtClean="0">
                <a:solidFill>
                  <a:srgbClr val="435363">
                    <a:tint val="75000"/>
                  </a:srgbClr>
                </a:solidFill>
              </a:rPr>
              <a:pPr/>
              <a:t>5/14/2019</a:t>
            </a:fld>
            <a:endParaRPr lang="en-US" dirty="0">
              <a:solidFill>
                <a:srgbClr val="435363">
                  <a:tint val="75000"/>
                </a:srgbClr>
              </a:solidFill>
            </a:endParaRPr>
          </a:p>
        </p:txBody>
      </p:sp>
      <p:cxnSp>
        <p:nvCxnSpPr>
          <p:cNvPr id="18" name="Straight Connector 17">
            <a:extLst>
              <a:ext uri="{FF2B5EF4-FFF2-40B4-BE49-F238E27FC236}">
                <a16:creationId xmlns:a16="http://schemas.microsoft.com/office/drawing/2014/main" id="{4ADCBDB1-0252-1A4F-BB34-1FC91821CCFF}"/>
              </a:ext>
            </a:extLst>
          </p:cNvPr>
          <p:cNvCxnSpPr>
            <a:cxnSpLocks/>
          </p:cNvCxnSpPr>
          <p:nvPr userDrawn="1"/>
        </p:nvCxnSpPr>
        <p:spPr>
          <a:xfrm>
            <a:off x="206475" y="941120"/>
            <a:ext cx="8937525" cy="0"/>
          </a:xfrm>
          <a:prstGeom prst="line">
            <a:avLst/>
          </a:prstGeom>
          <a:ln w="25400" cap="rnd">
            <a:solidFill>
              <a:schemeClr val="accent3">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9502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01">
    <p:spTree>
      <p:nvGrpSpPr>
        <p:cNvPr id="1" name=""/>
        <p:cNvGrpSpPr/>
        <p:nvPr/>
      </p:nvGrpSpPr>
      <p:grpSpPr>
        <a:xfrm>
          <a:off x="0" y="0"/>
          <a:ext cx="0" cy="0"/>
          <a:chOff x="0" y="0"/>
          <a:chExt cx="0" cy="0"/>
        </a:xfrm>
      </p:grpSpPr>
      <p:sp>
        <p:nvSpPr>
          <p:cNvPr id="2" name="Holder 2"/>
          <p:cNvSpPr>
            <a:spLocks noGrp="1"/>
          </p:cNvSpPr>
          <p:nvPr>
            <p:ph type="ctrTitle"/>
          </p:nvPr>
        </p:nvSpPr>
        <p:spPr>
          <a:xfrm>
            <a:off x="686157" y="1594486"/>
            <a:ext cx="7776449" cy="369332"/>
          </a:xfrm>
          <a:prstGeom prst="rect">
            <a:avLst/>
          </a:prstGeom>
        </p:spPr>
        <p:txBody>
          <a:bodyPr wrap="square" lIns="0" tIns="0" rIns="0" bIns="0">
            <a:spAutoFit/>
          </a:bodyPr>
          <a:lstStyle>
            <a:lvl1pPr>
              <a:defRPr b="0" i="0">
                <a:solidFill>
                  <a:srgbClr val="616B70"/>
                </a:solidFill>
                <a:latin typeface="Arial" panose="020B0604020202020204" pitchFamily="34" charset="0"/>
                <a:cs typeface="Arial" panose="020B0604020202020204" pitchFamily="34" charset="0"/>
              </a:defRPr>
            </a:lvl1pPr>
          </a:lstStyle>
          <a:p>
            <a:pPr rtl="0"/>
            <a:r>
              <a:rPr lang="en-US" dirty="0"/>
              <a:t>Click to edit Master title style</a:t>
            </a:r>
            <a:endParaRPr dirty="0"/>
          </a:p>
        </p:txBody>
      </p:sp>
      <p:sp>
        <p:nvSpPr>
          <p:cNvPr id="3" name="Holder 3"/>
          <p:cNvSpPr>
            <a:spLocks noGrp="1"/>
          </p:cNvSpPr>
          <p:nvPr>
            <p:ph type="subTitle" idx="4"/>
          </p:nvPr>
        </p:nvSpPr>
        <p:spPr>
          <a:xfrm>
            <a:off x="686157" y="2592000"/>
            <a:ext cx="6404134" cy="1285875"/>
          </a:xfrm>
          <a:prstGeom prst="rect">
            <a:avLst/>
          </a:prstGeom>
        </p:spPr>
        <p:txBody>
          <a:bodyPr wrap="square" lIns="0" tIns="0" rIns="0" bIns="0">
            <a:noAutofit/>
          </a:bodyPr>
          <a:lstStyle>
            <a:lvl1pPr marL="0" rtl="0">
              <a:defRPr b="0" i="0">
                <a:latin typeface="Arial" panose="020B0604020202020204" pitchFamily="34" charset="0"/>
              </a:defRPr>
            </a:lvl1pPr>
          </a:lstStyle>
          <a:p>
            <a:pPr marL="0" rtl="0"/>
            <a:r>
              <a:rPr lang="en-US" dirty="0"/>
              <a:t>Click to edit Master subtitle style</a:t>
            </a:r>
            <a:endParaRPr dirty="0"/>
          </a:p>
        </p:txBody>
      </p:sp>
      <p:sp>
        <p:nvSpPr>
          <p:cNvPr id="6" name="Holder 6"/>
          <p:cNvSpPr>
            <a:spLocks noGrp="1"/>
          </p:cNvSpPr>
          <p:nvPr>
            <p:ph type="sldNum" sz="quarter" idx="7"/>
          </p:nvPr>
        </p:nvSpPr>
        <p:spPr>
          <a:xfrm>
            <a:off x="8801359" y="4875346"/>
            <a:ext cx="228341" cy="126958"/>
          </a:xfrm>
        </p:spPr>
        <p:txBody>
          <a:bodyPr lIns="0" tIns="0" rIns="0" bIns="0"/>
          <a:lstStyle>
            <a:lvl1pPr>
              <a:defRPr sz="825" b="0" i="0">
                <a:solidFill>
                  <a:schemeClr val="bg1">
                    <a:lumMod val="65000"/>
                  </a:schemeClr>
                </a:solidFill>
                <a:latin typeface="Arial" panose="020B0604020202020204" pitchFamily="34" charset="0"/>
                <a:cs typeface="Arial" panose="020B0604020202020204" pitchFamily="34" charset="0"/>
              </a:defRPr>
            </a:lvl1pPr>
          </a:lstStyle>
          <a:p>
            <a:pPr marL="19050">
              <a:spcBef>
                <a:spcPts val="98"/>
              </a:spcBef>
            </a:pPr>
            <a:fld id="{81D60167-4931-47E6-BA6A-407CBD079E47}" type="slidenum">
              <a:rPr lang="en-US" smtClean="0">
                <a:solidFill>
                  <a:srgbClr val="FFFFFF">
                    <a:lumMod val="65000"/>
                  </a:srgbClr>
                </a:solidFill>
              </a:rPr>
              <a:pPr marL="19050">
                <a:spcBef>
                  <a:spcPts val="98"/>
                </a:spcBef>
              </a:pPr>
              <a:t>‹#›</a:t>
            </a:fld>
            <a:endParaRPr lang="en-US" dirty="0">
              <a:solidFill>
                <a:srgbClr val="FFFFFF">
                  <a:lumMod val="65000"/>
                </a:srgbClr>
              </a:solidFill>
            </a:endParaRPr>
          </a:p>
        </p:txBody>
      </p:sp>
      <p:sp>
        <p:nvSpPr>
          <p:cNvPr id="9" name="Holder 4">
            <a:extLst>
              <a:ext uri="{FF2B5EF4-FFF2-40B4-BE49-F238E27FC236}">
                <a16:creationId xmlns:a16="http://schemas.microsoft.com/office/drawing/2014/main" id="{61BCA9E2-D02D-2A4E-972F-2D107E99AEE2}"/>
              </a:ext>
            </a:extLst>
          </p:cNvPr>
          <p:cNvSpPr>
            <a:spLocks noGrp="1"/>
          </p:cNvSpPr>
          <p:nvPr>
            <p:ph type="ftr" sz="quarter" idx="5"/>
          </p:nvPr>
        </p:nvSpPr>
        <p:spPr>
          <a:xfrm>
            <a:off x="202965" y="4875347"/>
            <a:ext cx="5454885" cy="267315"/>
          </a:xfrm>
          <a:prstGeom prst="rect">
            <a:avLst/>
          </a:prstGeom>
        </p:spPr>
        <p:txBody>
          <a:bodyPr wrap="square" lIns="0" tIns="0" rIns="0" bIns="0">
            <a:noAutofit/>
          </a:bodyPr>
          <a:lstStyle>
            <a:lvl1pPr>
              <a:defRPr sz="825" b="0" i="0">
                <a:solidFill>
                  <a:srgbClr val="7EA0B0"/>
                </a:solidFill>
                <a:latin typeface="Arial" panose="020B0604020202020204" pitchFamily="34" charset="0"/>
                <a:cs typeface="Arial" panose="020B0604020202020204" pitchFamily="34" charset="0"/>
              </a:defRPr>
            </a:lvl1pPr>
          </a:lstStyle>
          <a:p>
            <a:pPr marL="9525">
              <a:spcBef>
                <a:spcPts val="90"/>
              </a:spcBef>
            </a:pPr>
            <a:r>
              <a:rPr lang="en-US" spc="-23"/>
              <a:t>Footer Text Here</a:t>
            </a:r>
            <a:endParaRPr lang="en-US" spc="-23" dirty="0"/>
          </a:p>
        </p:txBody>
      </p:sp>
      <p:sp>
        <p:nvSpPr>
          <p:cNvPr id="10" name="Holder 5">
            <a:extLst>
              <a:ext uri="{FF2B5EF4-FFF2-40B4-BE49-F238E27FC236}">
                <a16:creationId xmlns:a16="http://schemas.microsoft.com/office/drawing/2014/main" id="{70CE9F2E-EFF7-9443-8CB2-95CFD4C8AC61}"/>
              </a:ext>
            </a:extLst>
          </p:cNvPr>
          <p:cNvSpPr>
            <a:spLocks noGrp="1"/>
          </p:cNvSpPr>
          <p:nvPr>
            <p:ph type="dt" sz="half" idx="6"/>
          </p:nvPr>
        </p:nvSpPr>
        <p:spPr>
          <a:xfrm>
            <a:off x="5943600" y="4875346"/>
            <a:ext cx="1085850" cy="268154"/>
          </a:xfrm>
          <a:prstGeom prst="rect">
            <a:avLst/>
          </a:prstGeom>
        </p:spPr>
        <p:txBody>
          <a:bodyPr lIns="0" tIns="0" rIns="0" bIns="0"/>
          <a:lstStyle>
            <a:lvl1pPr algn="l">
              <a:defRPr sz="825" b="0">
                <a:solidFill>
                  <a:schemeClr val="tx1">
                    <a:tint val="75000"/>
                  </a:schemeClr>
                </a:solidFill>
                <a:latin typeface="Arial" panose="020B0604020202020204" pitchFamily="34" charset="0"/>
                <a:cs typeface="Arial" panose="020B0604020202020204" pitchFamily="34" charset="0"/>
              </a:defRPr>
            </a:lvl1pPr>
          </a:lstStyle>
          <a:p>
            <a:fld id="{2E749DE8-C66E-BE42-B4BC-74D5D3F5F095}" type="datetime1">
              <a:rPr lang="en-US" smtClean="0">
                <a:solidFill>
                  <a:srgbClr val="435363">
                    <a:tint val="75000"/>
                  </a:srgbClr>
                </a:solidFill>
              </a:rPr>
              <a:pPr/>
              <a:t>5/14/2019</a:t>
            </a:fld>
            <a:endParaRPr lang="en-US" dirty="0">
              <a:solidFill>
                <a:srgbClr val="435363">
                  <a:tint val="75000"/>
                </a:srgbClr>
              </a:solidFill>
            </a:endParaRPr>
          </a:p>
        </p:txBody>
      </p:sp>
      <p:cxnSp>
        <p:nvCxnSpPr>
          <p:cNvPr id="11" name="Straight Connector 10">
            <a:extLst>
              <a:ext uri="{FF2B5EF4-FFF2-40B4-BE49-F238E27FC236}">
                <a16:creationId xmlns:a16="http://schemas.microsoft.com/office/drawing/2014/main" id="{BD0377CB-AB21-D24E-8C0F-1AA8CE9EAAFB}"/>
              </a:ext>
            </a:extLst>
          </p:cNvPr>
          <p:cNvCxnSpPr>
            <a:cxnSpLocks/>
          </p:cNvCxnSpPr>
          <p:nvPr userDrawn="1"/>
        </p:nvCxnSpPr>
        <p:spPr>
          <a:xfrm>
            <a:off x="206475" y="941120"/>
            <a:ext cx="8937525" cy="0"/>
          </a:xfrm>
          <a:prstGeom prst="line">
            <a:avLst/>
          </a:prstGeom>
          <a:ln w="25400" cap="rnd">
            <a:solidFill>
              <a:schemeClr val="accent3">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5395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break 03">
    <p:bg>
      <p:bgPr>
        <a:solidFill>
          <a:schemeClr val="bg1">
            <a:lumMod val="95000"/>
          </a:schemeClr>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23AA9E6-01FE-AC44-992C-6F5B6BFF90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3" name="Rectangle 12">
            <a:extLst>
              <a:ext uri="{FF2B5EF4-FFF2-40B4-BE49-F238E27FC236}">
                <a16:creationId xmlns:a16="http://schemas.microsoft.com/office/drawing/2014/main" id="{5001E8A2-1DC9-0B45-95EA-C9FB1137E368}"/>
              </a:ext>
            </a:extLst>
          </p:cNvPr>
          <p:cNvSpPr/>
          <p:nvPr userDrawn="1"/>
        </p:nvSpPr>
        <p:spPr>
          <a:xfrm>
            <a:off x="0" y="0"/>
            <a:ext cx="9144000" cy="941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endParaRPr>
          </a:p>
        </p:txBody>
      </p:sp>
      <p:sp>
        <p:nvSpPr>
          <p:cNvPr id="6" name="Holder 6"/>
          <p:cNvSpPr>
            <a:spLocks noGrp="1"/>
          </p:cNvSpPr>
          <p:nvPr>
            <p:ph type="sldNum" sz="quarter" idx="7"/>
          </p:nvPr>
        </p:nvSpPr>
        <p:spPr/>
        <p:txBody>
          <a:bodyPr lIns="0" tIns="0" rIns="0" bIns="0"/>
          <a:lstStyle>
            <a:lvl1pPr>
              <a:defRPr sz="825" b="0" i="0">
                <a:solidFill>
                  <a:schemeClr val="bg1">
                    <a:lumMod val="65000"/>
                  </a:schemeClr>
                </a:solidFill>
                <a:latin typeface="Arial" panose="020B0604020202020204" pitchFamily="34" charset="0"/>
                <a:cs typeface="Arial" panose="020B0604020202020204" pitchFamily="34" charset="0"/>
              </a:defRPr>
            </a:lvl1pPr>
          </a:lstStyle>
          <a:p>
            <a:pPr marL="19050">
              <a:spcBef>
                <a:spcPts val="98"/>
              </a:spcBef>
            </a:pPr>
            <a:fld id="{81D60167-4931-47E6-BA6A-407CBD079E47}" type="slidenum">
              <a:rPr lang="en-US" smtClean="0">
                <a:solidFill>
                  <a:srgbClr val="FFFFFF">
                    <a:lumMod val="65000"/>
                  </a:srgbClr>
                </a:solidFill>
              </a:rPr>
              <a:pPr marL="19050">
                <a:spcBef>
                  <a:spcPts val="98"/>
                </a:spcBef>
              </a:pPr>
              <a:t>‹#›</a:t>
            </a:fld>
            <a:endParaRPr lang="en-US" dirty="0">
              <a:solidFill>
                <a:srgbClr val="FFFFFF">
                  <a:lumMod val="65000"/>
                </a:srgbClr>
              </a:solidFill>
            </a:endParaRPr>
          </a:p>
        </p:txBody>
      </p:sp>
      <p:pic>
        <p:nvPicPr>
          <p:cNvPr id="12" name="Grafik 13" descr="Logo_Munich Re_42mm_RGB_R.emf">
            <a:extLst>
              <a:ext uri="{FF2B5EF4-FFF2-40B4-BE49-F238E27FC236}">
                <a16:creationId xmlns:a16="http://schemas.microsoft.com/office/drawing/2014/main" id="{100EEC77-B1E0-0C42-9EBA-427834CDBA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15250" y="210913"/>
            <a:ext cx="1221750" cy="272110"/>
          </a:xfrm>
          <a:prstGeom prst="rect">
            <a:avLst/>
          </a:prstGeom>
        </p:spPr>
      </p:pic>
      <p:sp>
        <p:nvSpPr>
          <p:cNvPr id="9" name="Holder 4">
            <a:extLst>
              <a:ext uri="{FF2B5EF4-FFF2-40B4-BE49-F238E27FC236}">
                <a16:creationId xmlns:a16="http://schemas.microsoft.com/office/drawing/2014/main" id="{AA205C53-4EC4-8C43-A98E-17319EF63C21}"/>
              </a:ext>
            </a:extLst>
          </p:cNvPr>
          <p:cNvSpPr>
            <a:spLocks noGrp="1"/>
          </p:cNvSpPr>
          <p:nvPr>
            <p:ph type="ftr" sz="quarter" idx="5"/>
          </p:nvPr>
        </p:nvSpPr>
        <p:spPr>
          <a:xfrm>
            <a:off x="202965" y="4875347"/>
            <a:ext cx="5454885" cy="267315"/>
          </a:xfrm>
          <a:prstGeom prst="rect">
            <a:avLst/>
          </a:prstGeom>
        </p:spPr>
        <p:txBody>
          <a:bodyPr wrap="square" lIns="0" tIns="0" rIns="0" bIns="0">
            <a:noAutofit/>
          </a:bodyPr>
          <a:lstStyle>
            <a:lvl1pPr>
              <a:defRPr sz="825" b="0" i="0">
                <a:solidFill>
                  <a:srgbClr val="7EA0B0"/>
                </a:solidFill>
                <a:latin typeface="Arial" panose="020B0604020202020204" pitchFamily="34" charset="0"/>
                <a:cs typeface="Arial" panose="020B0604020202020204" pitchFamily="34" charset="0"/>
              </a:defRPr>
            </a:lvl1pPr>
          </a:lstStyle>
          <a:p>
            <a:pPr marL="9525">
              <a:spcBef>
                <a:spcPts val="90"/>
              </a:spcBef>
            </a:pPr>
            <a:r>
              <a:rPr lang="en-US" spc="-23"/>
              <a:t>Footer Text Here</a:t>
            </a:r>
            <a:endParaRPr lang="en-US" spc="-23" dirty="0"/>
          </a:p>
        </p:txBody>
      </p:sp>
      <p:sp>
        <p:nvSpPr>
          <p:cNvPr id="10" name="Holder 5">
            <a:extLst>
              <a:ext uri="{FF2B5EF4-FFF2-40B4-BE49-F238E27FC236}">
                <a16:creationId xmlns:a16="http://schemas.microsoft.com/office/drawing/2014/main" id="{C71A481A-2E8B-DD45-8D98-8051021BFCEA}"/>
              </a:ext>
            </a:extLst>
          </p:cNvPr>
          <p:cNvSpPr>
            <a:spLocks noGrp="1"/>
          </p:cNvSpPr>
          <p:nvPr>
            <p:ph type="dt" sz="half" idx="6"/>
          </p:nvPr>
        </p:nvSpPr>
        <p:spPr>
          <a:xfrm>
            <a:off x="5943600" y="4875346"/>
            <a:ext cx="1085850" cy="268154"/>
          </a:xfrm>
          <a:prstGeom prst="rect">
            <a:avLst/>
          </a:prstGeom>
        </p:spPr>
        <p:txBody>
          <a:bodyPr lIns="0" tIns="0" rIns="0" bIns="0"/>
          <a:lstStyle>
            <a:lvl1pPr algn="l">
              <a:defRPr sz="825" b="0">
                <a:solidFill>
                  <a:schemeClr val="tx1">
                    <a:tint val="75000"/>
                  </a:schemeClr>
                </a:solidFill>
                <a:latin typeface="Arial" panose="020B0604020202020204" pitchFamily="34" charset="0"/>
                <a:cs typeface="Arial" panose="020B0604020202020204" pitchFamily="34" charset="0"/>
              </a:defRPr>
            </a:lvl1pPr>
          </a:lstStyle>
          <a:p>
            <a:fld id="{37A10227-56F3-2142-9D35-1439D3B38C7F}" type="datetime1">
              <a:rPr lang="en-US" smtClean="0">
                <a:solidFill>
                  <a:srgbClr val="435363">
                    <a:tint val="75000"/>
                  </a:srgbClr>
                </a:solidFill>
              </a:rPr>
              <a:pPr/>
              <a:t>5/14/2019</a:t>
            </a:fld>
            <a:endParaRPr lang="en-US" dirty="0">
              <a:solidFill>
                <a:srgbClr val="435363">
                  <a:tint val="75000"/>
                </a:srgbClr>
              </a:solidFill>
            </a:endParaRPr>
          </a:p>
        </p:txBody>
      </p:sp>
      <p:sp>
        <p:nvSpPr>
          <p:cNvPr id="11" name="Holder 2">
            <a:extLst>
              <a:ext uri="{FF2B5EF4-FFF2-40B4-BE49-F238E27FC236}">
                <a16:creationId xmlns:a16="http://schemas.microsoft.com/office/drawing/2014/main" id="{7077BF43-6199-2647-BF6B-BC9C0E439567}"/>
              </a:ext>
            </a:extLst>
          </p:cNvPr>
          <p:cNvSpPr>
            <a:spLocks noGrp="1"/>
          </p:cNvSpPr>
          <p:nvPr>
            <p:ph type="ctrTitle"/>
          </p:nvPr>
        </p:nvSpPr>
        <p:spPr>
          <a:xfrm>
            <a:off x="686157" y="1594486"/>
            <a:ext cx="7776449" cy="369332"/>
          </a:xfrm>
          <a:prstGeom prst="rect">
            <a:avLst/>
          </a:prstGeom>
        </p:spPr>
        <p:txBody>
          <a:bodyPr wrap="square" lIns="0" tIns="0" rIns="0" bIns="0">
            <a:spAutoFit/>
          </a:bodyPr>
          <a:lstStyle>
            <a:lvl1pPr>
              <a:defRPr b="0" i="0">
                <a:solidFill>
                  <a:srgbClr val="616B70"/>
                </a:solidFill>
                <a:latin typeface="Arial" panose="020B0604020202020204" pitchFamily="34" charset="0"/>
                <a:cs typeface="Arial" panose="020B0604020202020204" pitchFamily="34" charset="0"/>
              </a:defRPr>
            </a:lvl1pPr>
          </a:lstStyle>
          <a:p>
            <a:pPr rtl="0"/>
            <a:r>
              <a:rPr lang="en-US" dirty="0"/>
              <a:t>Click to edit Master title style</a:t>
            </a:r>
            <a:endParaRPr dirty="0"/>
          </a:p>
        </p:txBody>
      </p:sp>
      <p:sp>
        <p:nvSpPr>
          <p:cNvPr id="16" name="Holder 3">
            <a:extLst>
              <a:ext uri="{FF2B5EF4-FFF2-40B4-BE49-F238E27FC236}">
                <a16:creationId xmlns:a16="http://schemas.microsoft.com/office/drawing/2014/main" id="{7384561B-53FF-D342-BB5A-A89A3916B3F8}"/>
              </a:ext>
            </a:extLst>
          </p:cNvPr>
          <p:cNvSpPr>
            <a:spLocks noGrp="1"/>
          </p:cNvSpPr>
          <p:nvPr>
            <p:ph type="subTitle" idx="4"/>
          </p:nvPr>
        </p:nvSpPr>
        <p:spPr>
          <a:xfrm>
            <a:off x="686157" y="2592000"/>
            <a:ext cx="6404134" cy="1285875"/>
          </a:xfrm>
          <a:prstGeom prst="rect">
            <a:avLst/>
          </a:prstGeom>
        </p:spPr>
        <p:txBody>
          <a:bodyPr wrap="square" lIns="0" tIns="0" rIns="0" bIns="0">
            <a:noAutofit/>
          </a:bodyPr>
          <a:lstStyle>
            <a:lvl1pPr marL="0" rtl="0">
              <a:defRPr b="0" i="0">
                <a:latin typeface="Arial" panose="020B0604020202020204" pitchFamily="34" charset="0"/>
              </a:defRPr>
            </a:lvl1pPr>
          </a:lstStyle>
          <a:p>
            <a:pPr marL="0" rtl="0"/>
            <a:r>
              <a:rPr lang="en-US" dirty="0"/>
              <a:t>Click to edit Master subtitle style</a:t>
            </a:r>
            <a:endParaRPr dirty="0"/>
          </a:p>
        </p:txBody>
      </p:sp>
    </p:spTree>
    <p:extLst>
      <p:ext uri="{BB962C8B-B14F-4D97-AF65-F5344CB8AC3E}">
        <p14:creationId xmlns:p14="http://schemas.microsoft.com/office/powerpoint/2010/main" val="1699544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B37CBF4-D168-E64F-A17A-5830303CAB5A}"/>
              </a:ext>
            </a:extLst>
          </p:cNvPr>
          <p:cNvSpPr/>
          <p:nvPr userDrawn="1"/>
        </p:nvSpPr>
        <p:spPr>
          <a:xfrm>
            <a:off x="0" y="0"/>
            <a:ext cx="9144000" cy="941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endParaRPr>
          </a:p>
        </p:txBody>
      </p:sp>
      <p:sp>
        <p:nvSpPr>
          <p:cNvPr id="2" name="Holder 2"/>
          <p:cNvSpPr>
            <a:spLocks noGrp="1"/>
          </p:cNvSpPr>
          <p:nvPr>
            <p:ph type="title"/>
          </p:nvPr>
        </p:nvSpPr>
        <p:spPr>
          <a:xfrm>
            <a:off x="206475" y="507493"/>
            <a:ext cx="8735812" cy="369332"/>
          </a:xfrm>
          <a:prstGeom prst="rect">
            <a:avLst/>
          </a:prstGeom>
        </p:spPr>
        <p:txBody>
          <a:bodyPr lIns="0" tIns="0" rIns="0" bIns="0"/>
          <a:lstStyle>
            <a:lvl1pPr>
              <a:defRPr sz="2400" b="0" i="0">
                <a:solidFill>
                  <a:srgbClr val="616B70"/>
                </a:solidFill>
                <a:latin typeface="Arial" panose="020B0604020202020204" pitchFamily="34" charset="0"/>
                <a:cs typeface="Arial" panose="020B0604020202020204" pitchFamily="34" charset="0"/>
              </a:defRPr>
            </a:lvl1pPr>
          </a:lstStyle>
          <a:p>
            <a:r>
              <a:rPr lang="en-US" dirty="0"/>
              <a:t>Click to edit Master title style</a:t>
            </a:r>
            <a:endParaRPr dirty="0"/>
          </a:p>
        </p:txBody>
      </p:sp>
      <p:sp>
        <p:nvSpPr>
          <p:cNvPr id="3" name="Holder 3"/>
          <p:cNvSpPr>
            <a:spLocks noGrp="1"/>
          </p:cNvSpPr>
          <p:nvPr>
            <p:ph sz="half" idx="2"/>
          </p:nvPr>
        </p:nvSpPr>
        <p:spPr>
          <a:xfrm>
            <a:off x="457438" y="1183005"/>
            <a:ext cx="3371850" cy="3394710"/>
          </a:xfrm>
          <a:prstGeom prst="rect">
            <a:avLst/>
          </a:prstGeom>
        </p:spPr>
        <p:txBody>
          <a:bodyPr wrap="square" lIns="0" tIns="0" rIns="0" bIns="0">
            <a:noAutofit/>
          </a:bodyPr>
          <a:lstStyle>
            <a:lvl1pPr>
              <a:defRPr b="0" i="0">
                <a:latin typeface="Arial" panose="020B0604020202020204" pitchFamily="34" charset="0"/>
              </a:defRPr>
            </a:lvl1pPr>
          </a:lstStyle>
          <a:p>
            <a:pPr marL="0" lvl="0" algn="l" rtl="0"/>
            <a:r>
              <a:rPr lang="en-US" dirty="0"/>
              <a:t>Edit Master text styles</a:t>
            </a:r>
          </a:p>
        </p:txBody>
      </p:sp>
      <p:sp>
        <p:nvSpPr>
          <p:cNvPr id="4" name="Holder 4"/>
          <p:cNvSpPr>
            <a:spLocks noGrp="1"/>
          </p:cNvSpPr>
          <p:nvPr>
            <p:ph sz="half" idx="3"/>
          </p:nvPr>
        </p:nvSpPr>
        <p:spPr>
          <a:xfrm>
            <a:off x="3941547" y="1183005"/>
            <a:ext cx="3371850" cy="3394710"/>
          </a:xfrm>
          <a:prstGeom prst="rect">
            <a:avLst/>
          </a:prstGeom>
        </p:spPr>
        <p:txBody>
          <a:bodyPr wrap="square" lIns="0" tIns="0" rIns="0" bIns="0">
            <a:noAutofit/>
          </a:bodyPr>
          <a:lstStyle>
            <a:lvl1pPr>
              <a:defRPr b="0" i="0">
                <a:latin typeface="Arial" panose="020B0604020202020204" pitchFamily="34" charset="0"/>
              </a:defRPr>
            </a:lvl1pPr>
          </a:lstStyle>
          <a:p>
            <a:pPr marL="0" lvl="0" algn="l" rtl="0"/>
            <a:r>
              <a:rPr lang="en-US" dirty="0"/>
              <a:t>Edit Master text styles</a:t>
            </a:r>
          </a:p>
        </p:txBody>
      </p:sp>
      <p:sp>
        <p:nvSpPr>
          <p:cNvPr id="7" name="Holder 7"/>
          <p:cNvSpPr>
            <a:spLocks noGrp="1"/>
          </p:cNvSpPr>
          <p:nvPr>
            <p:ph type="sldNum" sz="quarter" idx="7"/>
          </p:nvPr>
        </p:nvSpPr>
        <p:spPr/>
        <p:txBody>
          <a:bodyPr lIns="0" tIns="0" rIns="0" bIns="0"/>
          <a:lstStyle>
            <a:lvl1pPr>
              <a:defRPr sz="825" b="0" i="0">
                <a:solidFill>
                  <a:schemeClr val="bg1">
                    <a:lumMod val="65000"/>
                  </a:schemeClr>
                </a:solidFill>
                <a:latin typeface="Arial" panose="020B0604020202020204" pitchFamily="34" charset="0"/>
                <a:cs typeface="Arial" panose="020B0604020202020204" pitchFamily="34" charset="0"/>
              </a:defRPr>
            </a:lvl1pPr>
          </a:lstStyle>
          <a:p>
            <a:pPr marL="19050">
              <a:spcBef>
                <a:spcPts val="98"/>
              </a:spcBef>
            </a:pPr>
            <a:fld id="{81D60167-4931-47E6-BA6A-407CBD079E47}" type="slidenum">
              <a:rPr lang="en-US" smtClean="0">
                <a:solidFill>
                  <a:srgbClr val="FFFFFF">
                    <a:lumMod val="65000"/>
                  </a:srgbClr>
                </a:solidFill>
              </a:rPr>
              <a:pPr marL="19050">
                <a:spcBef>
                  <a:spcPts val="98"/>
                </a:spcBef>
              </a:pPr>
              <a:t>‹#›</a:t>
            </a:fld>
            <a:endParaRPr lang="en-US" dirty="0">
              <a:solidFill>
                <a:srgbClr val="FFFFFF">
                  <a:lumMod val="65000"/>
                </a:srgbClr>
              </a:solidFill>
            </a:endParaRPr>
          </a:p>
        </p:txBody>
      </p:sp>
      <p:sp>
        <p:nvSpPr>
          <p:cNvPr id="11" name="Text Placeholder 9">
            <a:extLst>
              <a:ext uri="{FF2B5EF4-FFF2-40B4-BE49-F238E27FC236}">
                <a16:creationId xmlns:a16="http://schemas.microsoft.com/office/drawing/2014/main" id="{519407CF-E182-0D45-91D2-41C3AF305A31}"/>
              </a:ext>
            </a:extLst>
          </p:cNvPr>
          <p:cNvSpPr>
            <a:spLocks noGrp="1"/>
          </p:cNvSpPr>
          <p:nvPr>
            <p:ph type="body" sz="quarter" idx="10"/>
          </p:nvPr>
        </p:nvSpPr>
        <p:spPr>
          <a:xfrm>
            <a:off x="199800" y="167401"/>
            <a:ext cx="6064575" cy="276999"/>
          </a:xfrm>
        </p:spPr>
        <p:txBody>
          <a:bodyPr/>
          <a:lstStyle>
            <a:lvl1pPr>
              <a:defRPr b="0" i="0">
                <a:solidFill>
                  <a:srgbClr val="6E9ED0"/>
                </a:solidFill>
                <a:latin typeface="Arial" panose="020B0604020202020204" pitchFamily="34" charset="0"/>
              </a:defRPr>
            </a:lvl1pPr>
          </a:lstStyle>
          <a:p>
            <a:pPr lvl="0"/>
            <a:r>
              <a:rPr lang="en-US" dirty="0"/>
              <a:t>Edit Master text styles</a:t>
            </a:r>
          </a:p>
        </p:txBody>
      </p:sp>
      <p:pic>
        <p:nvPicPr>
          <p:cNvPr id="12" name="Grafik 13" descr="Logo_Munich Re_42mm_RGB_R.emf">
            <a:extLst>
              <a:ext uri="{FF2B5EF4-FFF2-40B4-BE49-F238E27FC236}">
                <a16:creationId xmlns:a16="http://schemas.microsoft.com/office/drawing/2014/main" id="{6793FAB0-6D04-1747-967A-8F8DE0EA9D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5250" y="210913"/>
            <a:ext cx="1221750" cy="272110"/>
          </a:xfrm>
          <a:prstGeom prst="rect">
            <a:avLst/>
          </a:prstGeom>
        </p:spPr>
      </p:pic>
      <p:sp>
        <p:nvSpPr>
          <p:cNvPr id="15" name="Holder 4">
            <a:extLst>
              <a:ext uri="{FF2B5EF4-FFF2-40B4-BE49-F238E27FC236}">
                <a16:creationId xmlns:a16="http://schemas.microsoft.com/office/drawing/2014/main" id="{1113E29C-3C48-5C47-94CF-DC0DAB485511}"/>
              </a:ext>
            </a:extLst>
          </p:cNvPr>
          <p:cNvSpPr>
            <a:spLocks noGrp="1"/>
          </p:cNvSpPr>
          <p:nvPr>
            <p:ph type="ftr" sz="quarter" idx="5"/>
          </p:nvPr>
        </p:nvSpPr>
        <p:spPr>
          <a:xfrm>
            <a:off x="202965" y="4875347"/>
            <a:ext cx="5454885" cy="267315"/>
          </a:xfrm>
          <a:prstGeom prst="rect">
            <a:avLst/>
          </a:prstGeom>
        </p:spPr>
        <p:txBody>
          <a:bodyPr wrap="square" lIns="0" tIns="0" rIns="0" bIns="0">
            <a:noAutofit/>
          </a:bodyPr>
          <a:lstStyle>
            <a:lvl1pPr>
              <a:defRPr sz="825" b="0" i="0">
                <a:solidFill>
                  <a:srgbClr val="7EA0B0"/>
                </a:solidFill>
                <a:latin typeface="Arial" panose="020B0604020202020204" pitchFamily="34" charset="0"/>
                <a:cs typeface="Arial" panose="020B0604020202020204" pitchFamily="34" charset="0"/>
              </a:defRPr>
            </a:lvl1pPr>
          </a:lstStyle>
          <a:p>
            <a:pPr marL="9525">
              <a:spcBef>
                <a:spcPts val="90"/>
              </a:spcBef>
            </a:pPr>
            <a:r>
              <a:rPr lang="en-US" spc="-23"/>
              <a:t>Footer Text Here</a:t>
            </a:r>
            <a:endParaRPr lang="en-US" spc="-23" dirty="0"/>
          </a:p>
        </p:txBody>
      </p:sp>
      <p:sp>
        <p:nvSpPr>
          <p:cNvPr id="16" name="Holder 5">
            <a:extLst>
              <a:ext uri="{FF2B5EF4-FFF2-40B4-BE49-F238E27FC236}">
                <a16:creationId xmlns:a16="http://schemas.microsoft.com/office/drawing/2014/main" id="{B21F173F-E7DE-154D-9363-88825EEAEAFE}"/>
              </a:ext>
            </a:extLst>
          </p:cNvPr>
          <p:cNvSpPr>
            <a:spLocks noGrp="1"/>
          </p:cNvSpPr>
          <p:nvPr>
            <p:ph type="dt" sz="half" idx="6"/>
          </p:nvPr>
        </p:nvSpPr>
        <p:spPr>
          <a:xfrm>
            <a:off x="5943600" y="4875346"/>
            <a:ext cx="1085850" cy="268154"/>
          </a:xfrm>
          <a:prstGeom prst="rect">
            <a:avLst/>
          </a:prstGeom>
        </p:spPr>
        <p:txBody>
          <a:bodyPr lIns="0" tIns="0" rIns="0" bIns="0"/>
          <a:lstStyle>
            <a:lvl1pPr algn="l">
              <a:defRPr sz="825" b="0">
                <a:solidFill>
                  <a:schemeClr val="tx1">
                    <a:tint val="75000"/>
                  </a:schemeClr>
                </a:solidFill>
                <a:latin typeface="Arial" panose="020B0604020202020204" pitchFamily="34" charset="0"/>
                <a:cs typeface="Arial" panose="020B0604020202020204" pitchFamily="34" charset="0"/>
              </a:defRPr>
            </a:lvl1pPr>
          </a:lstStyle>
          <a:p>
            <a:fld id="{0887217A-1E0E-7943-8DD7-0D2208548FF7}" type="datetime1">
              <a:rPr lang="en-US" smtClean="0">
                <a:solidFill>
                  <a:srgbClr val="435363">
                    <a:tint val="75000"/>
                  </a:srgbClr>
                </a:solidFill>
              </a:rPr>
              <a:pPr/>
              <a:t>5/14/2019</a:t>
            </a:fld>
            <a:endParaRPr lang="en-US" dirty="0">
              <a:solidFill>
                <a:srgbClr val="435363">
                  <a:tint val="75000"/>
                </a:srgbClr>
              </a:solidFill>
            </a:endParaRPr>
          </a:p>
        </p:txBody>
      </p:sp>
      <p:cxnSp>
        <p:nvCxnSpPr>
          <p:cNvPr id="17" name="Straight Connector 16">
            <a:extLst>
              <a:ext uri="{FF2B5EF4-FFF2-40B4-BE49-F238E27FC236}">
                <a16:creationId xmlns:a16="http://schemas.microsoft.com/office/drawing/2014/main" id="{EC3EACE0-DDC4-4544-8753-6619D90911EF}"/>
              </a:ext>
            </a:extLst>
          </p:cNvPr>
          <p:cNvCxnSpPr>
            <a:cxnSpLocks/>
          </p:cNvCxnSpPr>
          <p:nvPr userDrawn="1"/>
        </p:nvCxnSpPr>
        <p:spPr>
          <a:xfrm>
            <a:off x="206475" y="941120"/>
            <a:ext cx="8937525" cy="0"/>
          </a:xfrm>
          <a:prstGeom prst="line">
            <a:avLst/>
          </a:prstGeom>
          <a:ln w="25400" cap="rnd">
            <a:solidFill>
              <a:schemeClr val="accent3">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9913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06475" y="507493"/>
            <a:ext cx="8735812" cy="369332"/>
          </a:xfrm>
          <a:prstGeom prst="rect">
            <a:avLst/>
          </a:prstGeom>
        </p:spPr>
        <p:txBody>
          <a:bodyPr lIns="0" tIns="0" rIns="0" bIns="0"/>
          <a:lstStyle>
            <a:lvl1pPr>
              <a:defRPr sz="2400" b="0" i="0">
                <a:solidFill>
                  <a:srgbClr val="616B70"/>
                </a:solidFill>
                <a:latin typeface="Arial" panose="020B0604020202020204" pitchFamily="34" charset="0"/>
                <a:cs typeface="Arial" panose="020B0604020202020204" pitchFamily="34" charset="0"/>
              </a:defRPr>
            </a:lvl1pPr>
          </a:lstStyle>
          <a:p>
            <a:r>
              <a:rPr lang="en-US" dirty="0"/>
              <a:t>Click to edit Master title style</a:t>
            </a:r>
            <a:endParaRPr dirty="0"/>
          </a:p>
        </p:txBody>
      </p:sp>
      <p:sp>
        <p:nvSpPr>
          <p:cNvPr id="3" name="Holder 3"/>
          <p:cNvSpPr>
            <a:spLocks noGrp="1"/>
          </p:cNvSpPr>
          <p:nvPr>
            <p:ph type="body" idx="1" hasCustomPrompt="1"/>
          </p:nvPr>
        </p:nvSpPr>
        <p:spPr>
          <a:xfrm>
            <a:off x="202964" y="1162924"/>
            <a:ext cx="6826485" cy="3452325"/>
          </a:xfrm>
        </p:spPr>
        <p:txBody>
          <a:bodyPr lIns="0" tIns="0" rIns="0" bIns="0">
            <a:noAutofit/>
          </a:bodyPr>
          <a:lstStyle>
            <a:lvl1pPr marL="0" indent="0">
              <a:buFont typeface="Arial" panose="020B0604020202020204" pitchFamily="34" charset="0"/>
              <a:buNone/>
              <a:defRPr b="0" i="0">
                <a:solidFill>
                  <a:schemeClr val="tx1"/>
                </a:solidFill>
                <a:latin typeface="Arial" panose="020B0604020202020204" pitchFamily="34" charset="0"/>
              </a:defRPr>
            </a:lvl1pPr>
          </a:lstStyle>
          <a:p>
            <a:pPr marL="0" lvl="0" algn="l" rtl="0"/>
            <a:r>
              <a:rPr lang="en-US" dirty="0"/>
              <a:t>Edit Master text styles</a:t>
            </a:r>
          </a:p>
          <a:p>
            <a:pPr marL="0" lvl="0" algn="l" rtl="0"/>
            <a:endParaRPr lang="en-US" dirty="0"/>
          </a:p>
        </p:txBody>
      </p:sp>
      <p:sp>
        <p:nvSpPr>
          <p:cNvPr id="6" name="Holder 6"/>
          <p:cNvSpPr>
            <a:spLocks noGrp="1"/>
          </p:cNvSpPr>
          <p:nvPr>
            <p:ph type="sldNum" sz="quarter" idx="7"/>
          </p:nvPr>
        </p:nvSpPr>
        <p:spPr/>
        <p:txBody>
          <a:bodyPr lIns="0" tIns="0" rIns="0" bIns="0"/>
          <a:lstStyle>
            <a:lvl1pPr>
              <a:defRPr sz="825" b="0" i="0">
                <a:solidFill>
                  <a:schemeClr val="bg1">
                    <a:lumMod val="65000"/>
                  </a:schemeClr>
                </a:solidFill>
                <a:latin typeface="Arial" panose="020B0604020202020204" pitchFamily="34" charset="0"/>
                <a:cs typeface="Arial" panose="020B0604020202020204" pitchFamily="34" charset="0"/>
              </a:defRPr>
            </a:lvl1pPr>
          </a:lstStyle>
          <a:p>
            <a:pPr marL="19050">
              <a:spcBef>
                <a:spcPts val="98"/>
              </a:spcBef>
            </a:pPr>
            <a:fld id="{81D60167-4931-47E6-BA6A-407CBD079E47}" type="slidenum">
              <a:rPr lang="en-US" smtClean="0">
                <a:solidFill>
                  <a:srgbClr val="FFFFFF">
                    <a:lumMod val="65000"/>
                  </a:srgbClr>
                </a:solidFill>
              </a:rPr>
              <a:pPr marL="19050">
                <a:spcBef>
                  <a:spcPts val="98"/>
                </a:spcBef>
              </a:pPr>
              <a:t>‹#›</a:t>
            </a:fld>
            <a:endParaRPr lang="en-US" dirty="0">
              <a:solidFill>
                <a:srgbClr val="FFFFFF">
                  <a:lumMod val="65000"/>
                </a:srgbClr>
              </a:solidFill>
            </a:endParaRPr>
          </a:p>
        </p:txBody>
      </p:sp>
      <p:sp>
        <p:nvSpPr>
          <p:cNvPr id="15" name="Holder 5">
            <a:extLst>
              <a:ext uri="{FF2B5EF4-FFF2-40B4-BE49-F238E27FC236}">
                <a16:creationId xmlns:a16="http://schemas.microsoft.com/office/drawing/2014/main" id="{D051B094-1F47-8A48-AB2F-435BECD5396D}"/>
              </a:ext>
            </a:extLst>
          </p:cNvPr>
          <p:cNvSpPr>
            <a:spLocks noGrp="1"/>
          </p:cNvSpPr>
          <p:nvPr>
            <p:ph type="dt" sz="half" idx="6"/>
          </p:nvPr>
        </p:nvSpPr>
        <p:spPr>
          <a:xfrm>
            <a:off x="5943600" y="4875346"/>
            <a:ext cx="1085850" cy="268154"/>
          </a:xfrm>
          <a:prstGeom prst="rect">
            <a:avLst/>
          </a:prstGeom>
        </p:spPr>
        <p:txBody>
          <a:bodyPr lIns="0" tIns="0" rIns="0" bIns="0"/>
          <a:lstStyle>
            <a:lvl1pPr algn="l">
              <a:defRPr sz="825" b="0">
                <a:solidFill>
                  <a:schemeClr val="tx1">
                    <a:tint val="75000"/>
                  </a:schemeClr>
                </a:solidFill>
                <a:latin typeface="Arial" panose="020B0604020202020204" pitchFamily="34" charset="0"/>
                <a:cs typeface="Arial" panose="020B0604020202020204" pitchFamily="34" charset="0"/>
              </a:defRPr>
            </a:lvl1pPr>
          </a:lstStyle>
          <a:p>
            <a:fld id="{B6046B3A-7C72-6149-9563-A971214BF884}" type="datetime1">
              <a:rPr lang="en-US" smtClean="0">
                <a:solidFill>
                  <a:srgbClr val="435363">
                    <a:tint val="75000"/>
                  </a:srgbClr>
                </a:solidFill>
              </a:rPr>
              <a:pPr/>
              <a:t>5/14/2019</a:t>
            </a:fld>
            <a:endParaRPr lang="en-US" dirty="0">
              <a:solidFill>
                <a:srgbClr val="435363">
                  <a:tint val="75000"/>
                </a:srgbClr>
              </a:solidFill>
            </a:endParaRPr>
          </a:p>
        </p:txBody>
      </p:sp>
      <p:cxnSp>
        <p:nvCxnSpPr>
          <p:cNvPr id="16" name="Straight Connector 15">
            <a:extLst>
              <a:ext uri="{FF2B5EF4-FFF2-40B4-BE49-F238E27FC236}">
                <a16:creationId xmlns:a16="http://schemas.microsoft.com/office/drawing/2014/main" id="{9791C0E9-C0D6-7341-B13C-F9F3FB1B86E9}"/>
              </a:ext>
            </a:extLst>
          </p:cNvPr>
          <p:cNvCxnSpPr>
            <a:cxnSpLocks/>
          </p:cNvCxnSpPr>
          <p:nvPr userDrawn="1"/>
        </p:nvCxnSpPr>
        <p:spPr>
          <a:xfrm>
            <a:off x="206475" y="941120"/>
            <a:ext cx="8937525" cy="0"/>
          </a:xfrm>
          <a:prstGeom prst="line">
            <a:avLst/>
          </a:prstGeom>
          <a:ln w="25400" cap="rnd">
            <a:solidFill>
              <a:schemeClr val="accent3">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99205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3.jpe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16.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Tree>
    <p:extLst>
      <p:ext uri="{BB962C8B-B14F-4D97-AF65-F5344CB8AC3E}">
        <p14:creationId xmlns:p14="http://schemas.microsoft.com/office/powerpoint/2010/main" val="1198702882"/>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Lst>
  <p:transition>
    <p:fade/>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Myriad Web Pro" panose="020B0503030403020204" pitchFamily="34" charset="0"/>
        </a:defRPr>
      </a:lvl2pPr>
      <a:lvl3pPr algn="ctr" rtl="0" eaLnBrk="1" fontAlgn="base" hangingPunct="1">
        <a:spcBef>
          <a:spcPct val="0"/>
        </a:spcBef>
        <a:spcAft>
          <a:spcPct val="0"/>
        </a:spcAft>
        <a:defRPr sz="4400">
          <a:solidFill>
            <a:schemeClr val="tx1"/>
          </a:solidFill>
          <a:latin typeface="Myriad Web Pro" panose="020B0503030403020204" pitchFamily="34" charset="0"/>
        </a:defRPr>
      </a:lvl3pPr>
      <a:lvl4pPr algn="ctr" rtl="0" eaLnBrk="1" fontAlgn="base" hangingPunct="1">
        <a:spcBef>
          <a:spcPct val="0"/>
        </a:spcBef>
        <a:spcAft>
          <a:spcPct val="0"/>
        </a:spcAft>
        <a:defRPr sz="4400">
          <a:solidFill>
            <a:schemeClr val="tx1"/>
          </a:solidFill>
          <a:latin typeface="Myriad Web Pro" panose="020B0503030403020204" pitchFamily="34" charset="0"/>
        </a:defRPr>
      </a:lvl4pPr>
      <a:lvl5pPr algn="ctr" rtl="0" eaLnBrk="1" fontAlgn="base" hangingPunct="1">
        <a:spcBef>
          <a:spcPct val="0"/>
        </a:spcBef>
        <a:spcAft>
          <a:spcPct val="0"/>
        </a:spcAft>
        <a:defRPr sz="4400">
          <a:solidFill>
            <a:schemeClr val="tx1"/>
          </a:solidFill>
          <a:latin typeface="Myriad Web Pro" panose="020B0503030403020204" pitchFamily="34" charset="0"/>
        </a:defRPr>
      </a:lvl5pPr>
      <a:lvl6pPr marL="457189" algn="ctr" rtl="0" eaLnBrk="1" fontAlgn="base" hangingPunct="1">
        <a:spcBef>
          <a:spcPct val="0"/>
        </a:spcBef>
        <a:spcAft>
          <a:spcPct val="0"/>
        </a:spcAft>
        <a:defRPr sz="4400">
          <a:solidFill>
            <a:schemeClr val="tx1"/>
          </a:solidFill>
          <a:latin typeface="Myriad Web Pro" panose="020B0503030403020204" pitchFamily="34" charset="0"/>
        </a:defRPr>
      </a:lvl6pPr>
      <a:lvl7pPr marL="914378" algn="ctr" rtl="0" eaLnBrk="1" fontAlgn="base" hangingPunct="1">
        <a:spcBef>
          <a:spcPct val="0"/>
        </a:spcBef>
        <a:spcAft>
          <a:spcPct val="0"/>
        </a:spcAft>
        <a:defRPr sz="4400">
          <a:solidFill>
            <a:schemeClr val="tx1"/>
          </a:solidFill>
          <a:latin typeface="Myriad Web Pro" panose="020B0503030403020204" pitchFamily="34" charset="0"/>
        </a:defRPr>
      </a:lvl7pPr>
      <a:lvl8pPr marL="1371566" algn="ctr" rtl="0" eaLnBrk="1" fontAlgn="base" hangingPunct="1">
        <a:spcBef>
          <a:spcPct val="0"/>
        </a:spcBef>
        <a:spcAft>
          <a:spcPct val="0"/>
        </a:spcAft>
        <a:defRPr sz="4400">
          <a:solidFill>
            <a:schemeClr val="tx1"/>
          </a:solidFill>
          <a:latin typeface="Myriad Web Pro" panose="020B0503030403020204" pitchFamily="34" charset="0"/>
        </a:defRPr>
      </a:lvl8pPr>
      <a:lvl9pPr marL="1828754" algn="ctr" rtl="0" eaLnBrk="1" fontAlgn="base" hangingPunct="1">
        <a:spcBef>
          <a:spcPct val="0"/>
        </a:spcBef>
        <a:spcAft>
          <a:spcPct val="0"/>
        </a:spcAft>
        <a:defRPr sz="4400">
          <a:solidFill>
            <a:schemeClr val="tx1"/>
          </a:solidFill>
          <a:latin typeface="Myriad Web Pro" panose="020B0503030403020204" pitchFamily="34" charset="0"/>
        </a:defRPr>
      </a:lvl9pPr>
    </p:titleStyle>
    <p:bodyStyle>
      <a:lvl1pPr marL="342892" indent="-342892" algn="l" rtl="0" eaLnBrk="1" fontAlgn="base" hangingPunct="1">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31" indent="-285743" algn="l" rtl="0" eaLnBrk="1" fontAlgn="base" hangingPunct="1">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2972" indent="-228594" algn="l" rtl="0" eaLnBrk="1" fontAlgn="base" hangingPunct="1">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160" indent="-228594" algn="l" rtl="0" eaLnBrk="1" fontAlgn="base" hangingPunct="1">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348" indent="-228594" algn="l" rtl="0" eaLnBrk="1" fontAlgn="base" hangingPunct="1">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67B58CF-3B62-864C-83F9-073DAC0C7328}"/>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400300" y="0"/>
            <a:ext cx="6743700" cy="5143500"/>
          </a:xfrm>
          <a:prstGeom prst="rect">
            <a:avLst/>
          </a:prstGeom>
        </p:spPr>
      </p:pic>
      <p:sp>
        <p:nvSpPr>
          <p:cNvPr id="12" name="Rectangle 11">
            <a:extLst>
              <a:ext uri="{FF2B5EF4-FFF2-40B4-BE49-F238E27FC236}">
                <a16:creationId xmlns:a16="http://schemas.microsoft.com/office/drawing/2014/main" id="{33BC341A-4767-D74D-9D11-35D7953F3BA0}"/>
              </a:ext>
            </a:extLst>
          </p:cNvPr>
          <p:cNvSpPr/>
          <p:nvPr userDrawn="1"/>
        </p:nvSpPr>
        <p:spPr>
          <a:xfrm>
            <a:off x="0" y="0"/>
            <a:ext cx="9144000" cy="941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endParaRPr>
          </a:p>
        </p:txBody>
      </p:sp>
      <p:sp>
        <p:nvSpPr>
          <p:cNvPr id="3" name="Holder 3"/>
          <p:cNvSpPr>
            <a:spLocks noGrp="1"/>
          </p:cNvSpPr>
          <p:nvPr>
            <p:ph type="body" idx="1"/>
          </p:nvPr>
        </p:nvSpPr>
        <p:spPr>
          <a:xfrm>
            <a:off x="216000" y="1712799"/>
            <a:ext cx="6048375" cy="276999"/>
          </a:xfrm>
          <a:prstGeom prst="rect">
            <a:avLst/>
          </a:prstGeom>
        </p:spPr>
        <p:txBody>
          <a:bodyPr wrap="square" lIns="0" tIns="0" rIns="0" bIns="0">
            <a:spAutoFit/>
          </a:bodyPr>
          <a:lstStyle>
            <a:lvl1pPr>
              <a:defRPr b="0" i="0">
                <a:solidFill>
                  <a:schemeClr val="tx1"/>
                </a:solidFill>
              </a:defRPr>
            </a:lvl1pPr>
          </a:lstStyle>
          <a:p>
            <a:endParaRPr dirty="0"/>
          </a:p>
        </p:txBody>
      </p:sp>
      <p:sp>
        <p:nvSpPr>
          <p:cNvPr id="4" name="Holder 4"/>
          <p:cNvSpPr>
            <a:spLocks noGrp="1"/>
          </p:cNvSpPr>
          <p:nvPr>
            <p:ph type="ftr" sz="quarter" idx="5"/>
          </p:nvPr>
        </p:nvSpPr>
        <p:spPr>
          <a:xfrm>
            <a:off x="202965" y="4875347"/>
            <a:ext cx="5454885" cy="267315"/>
          </a:xfrm>
          <a:prstGeom prst="rect">
            <a:avLst/>
          </a:prstGeom>
        </p:spPr>
        <p:txBody>
          <a:bodyPr wrap="square" lIns="0" tIns="0" rIns="0" bIns="0">
            <a:noAutofit/>
          </a:bodyPr>
          <a:lstStyle>
            <a:lvl1pPr>
              <a:defRPr sz="825" b="0" i="0">
                <a:solidFill>
                  <a:srgbClr val="7EA0B0"/>
                </a:solidFill>
                <a:latin typeface="Arial" panose="020B0604020202020204" pitchFamily="34" charset="0"/>
                <a:cs typeface="Arial" panose="020B0604020202020204" pitchFamily="34" charset="0"/>
              </a:defRPr>
            </a:lvl1pPr>
          </a:lstStyle>
          <a:p>
            <a:pPr marL="9525">
              <a:spcBef>
                <a:spcPts val="90"/>
              </a:spcBef>
            </a:pPr>
            <a:r>
              <a:rPr lang="en-US" spc="-23" dirty="0"/>
              <a:t>Footer Text Here</a:t>
            </a:r>
          </a:p>
        </p:txBody>
      </p:sp>
      <p:sp>
        <p:nvSpPr>
          <p:cNvPr id="6" name="Holder 6"/>
          <p:cNvSpPr>
            <a:spLocks noGrp="1"/>
          </p:cNvSpPr>
          <p:nvPr>
            <p:ph type="sldNum" sz="quarter" idx="7"/>
          </p:nvPr>
        </p:nvSpPr>
        <p:spPr>
          <a:xfrm>
            <a:off x="8801359" y="4875346"/>
            <a:ext cx="228341" cy="126958"/>
          </a:xfrm>
          <a:prstGeom prst="rect">
            <a:avLst/>
          </a:prstGeom>
        </p:spPr>
        <p:txBody>
          <a:bodyPr wrap="square" lIns="0" tIns="0" rIns="0" bIns="0">
            <a:spAutoFit/>
          </a:bodyPr>
          <a:lstStyle>
            <a:lvl1pPr>
              <a:defRPr sz="825" b="0" i="0">
                <a:solidFill>
                  <a:schemeClr val="bg1">
                    <a:lumMod val="65000"/>
                  </a:schemeClr>
                </a:solidFill>
                <a:latin typeface="Arial" panose="020B0604020202020204" pitchFamily="34" charset="0"/>
                <a:cs typeface="Arial" panose="020B0604020202020204" pitchFamily="34" charset="0"/>
              </a:defRPr>
            </a:lvl1pPr>
          </a:lstStyle>
          <a:p>
            <a:pPr marL="19050">
              <a:spcBef>
                <a:spcPts val="98"/>
              </a:spcBef>
            </a:pPr>
            <a:fld id="{81D60167-4931-47E6-BA6A-407CBD079E47}" type="slidenum">
              <a:rPr lang="en-US" smtClean="0">
                <a:solidFill>
                  <a:srgbClr val="FFFFFF">
                    <a:lumMod val="65000"/>
                  </a:srgbClr>
                </a:solidFill>
              </a:rPr>
              <a:pPr marL="19050">
                <a:spcBef>
                  <a:spcPts val="98"/>
                </a:spcBef>
              </a:pPr>
              <a:t>‹#›</a:t>
            </a:fld>
            <a:endParaRPr lang="en-US" dirty="0">
              <a:solidFill>
                <a:srgbClr val="FFFFFF">
                  <a:lumMod val="65000"/>
                </a:srgbClr>
              </a:solidFill>
            </a:endParaRPr>
          </a:p>
        </p:txBody>
      </p:sp>
      <p:sp>
        <p:nvSpPr>
          <p:cNvPr id="9" name="Holder 5">
            <a:extLst>
              <a:ext uri="{FF2B5EF4-FFF2-40B4-BE49-F238E27FC236}">
                <a16:creationId xmlns:a16="http://schemas.microsoft.com/office/drawing/2014/main" id="{CA52FEF8-806D-F841-A8FA-54FBD584B86B}"/>
              </a:ext>
            </a:extLst>
          </p:cNvPr>
          <p:cNvSpPr>
            <a:spLocks noGrp="1"/>
          </p:cNvSpPr>
          <p:nvPr>
            <p:ph type="dt" sz="half" idx="6"/>
          </p:nvPr>
        </p:nvSpPr>
        <p:spPr>
          <a:xfrm>
            <a:off x="5943600" y="4875346"/>
            <a:ext cx="1085850" cy="268154"/>
          </a:xfrm>
          <a:prstGeom prst="rect">
            <a:avLst/>
          </a:prstGeom>
        </p:spPr>
        <p:txBody>
          <a:bodyPr lIns="0" tIns="0" rIns="0" bIns="0"/>
          <a:lstStyle>
            <a:lvl1pPr algn="l">
              <a:defRPr sz="825" b="0">
                <a:solidFill>
                  <a:schemeClr val="tx1">
                    <a:tint val="75000"/>
                  </a:schemeClr>
                </a:solidFill>
                <a:latin typeface="Arial" panose="020B0604020202020204" pitchFamily="34" charset="0"/>
                <a:cs typeface="Arial" panose="020B0604020202020204" pitchFamily="34" charset="0"/>
              </a:defRPr>
            </a:lvl1pPr>
          </a:lstStyle>
          <a:p>
            <a:fld id="{A62126FA-C72E-D446-A11D-9950FEE9FD4F}" type="datetime1">
              <a:rPr lang="en-US" smtClean="0">
                <a:solidFill>
                  <a:srgbClr val="435363">
                    <a:tint val="75000"/>
                  </a:srgbClr>
                </a:solidFill>
              </a:rPr>
              <a:pPr/>
              <a:t>5/14/2019</a:t>
            </a:fld>
            <a:endParaRPr lang="en-US" dirty="0">
              <a:solidFill>
                <a:srgbClr val="435363">
                  <a:tint val="75000"/>
                </a:srgbClr>
              </a:solidFill>
            </a:endParaRPr>
          </a:p>
        </p:txBody>
      </p:sp>
      <p:pic>
        <p:nvPicPr>
          <p:cNvPr id="11" name="Grafik 13" descr="Logo_Munich Re_42mm_RGB_R.emf">
            <a:extLst>
              <a:ext uri="{FF2B5EF4-FFF2-40B4-BE49-F238E27FC236}">
                <a16:creationId xmlns:a16="http://schemas.microsoft.com/office/drawing/2014/main" id="{CBF17B5B-F40E-C140-BFAA-A611130861F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715250" y="210913"/>
            <a:ext cx="1221750" cy="272110"/>
          </a:xfrm>
          <a:prstGeom prst="rect">
            <a:avLst/>
          </a:prstGeom>
        </p:spPr>
      </p:pic>
      <p:sp>
        <p:nvSpPr>
          <p:cNvPr id="8" name="Title Placeholder 7">
            <a:extLst>
              <a:ext uri="{FF2B5EF4-FFF2-40B4-BE49-F238E27FC236}">
                <a16:creationId xmlns:a16="http://schemas.microsoft.com/office/drawing/2014/main" id="{51925448-21B4-4CD9-9F6A-A80D8681903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10" name="TextBox 9"/>
          <p:cNvSpPr txBox="1"/>
          <p:nvPr userDrawn="1"/>
        </p:nvSpPr>
        <p:spPr>
          <a:xfrm>
            <a:off x="142832" y="4894582"/>
            <a:ext cx="7125000" cy="215444"/>
          </a:xfrm>
          <a:prstGeom prst="rect">
            <a:avLst/>
          </a:prstGeom>
          <a:noFill/>
        </p:spPr>
        <p:txBody>
          <a:bodyPr wrap="square" rtlCol="0">
            <a:spAutoFit/>
          </a:bodyPr>
          <a:lstStyle/>
          <a:p>
            <a:r>
              <a:rPr lang="en-US" sz="800" dirty="0"/>
              <a:t>© 2019 Munich American Reassurance Company. All Rights Reserved.</a:t>
            </a:r>
          </a:p>
        </p:txBody>
      </p:sp>
    </p:spTree>
    <p:extLst>
      <p:ext uri="{BB962C8B-B14F-4D97-AF65-F5344CB8AC3E}">
        <p14:creationId xmlns:p14="http://schemas.microsoft.com/office/powerpoint/2010/main" val="1932328303"/>
      </p:ext>
    </p:extLst>
  </p:cSld>
  <p:clrMap bg1="lt1" tx1="dk1" bg2="lt2" tx2="dk2" accent1="accent1" accent2="accent2" accent3="accent3" accent4="accent4" accent5="accent5" accent6="accent6" hlink="hlink" folHlink="folHlink"/>
  <p:sldLayoutIdLst>
    <p:sldLayoutId id="2147483808" r:id="rId1"/>
    <p:sldLayoutId id="2147483800" r:id="rId2"/>
    <p:sldLayoutId id="2147483804" r:id="rId3"/>
    <p:sldLayoutId id="2147483809" r:id="rId4"/>
    <p:sldLayoutId id="2147483811" r:id="rId5"/>
    <p:sldLayoutId id="2147483812" r:id="rId6"/>
    <p:sldLayoutId id="2147483814" r:id="rId7"/>
    <p:sldLayoutId id="2147483816" r:id="rId8"/>
    <p:sldLayoutId id="2147483817" r:id="rId9"/>
    <p:sldLayoutId id="2147483819" r:id="rId10"/>
    <p:sldLayoutId id="2147483820" r:id="rId11"/>
  </p:sldLayoutIdLst>
  <p:hf hdr="0"/>
  <p:txStyles>
    <p:titleStyle>
      <a:lvl1pPr eaLnBrk="1" hangingPunct="1">
        <a:defRPr sz="2400" b="0" i="0" u="none" baseline="0">
          <a:latin typeface="Arial" panose="020B0604020202020204" pitchFamily="34" charset="0"/>
          <a:ea typeface="+mj-ea"/>
          <a:cs typeface="Arial" panose="020B0604020202020204" pitchFamily="34" charset="0"/>
        </a:defRPr>
      </a:lvl1pPr>
    </p:titleStyle>
    <p:bodyStyle>
      <a:lvl1pPr marL="0" eaLnBrk="1" hangingPunct="1">
        <a:defRPr b="0" i="0">
          <a:latin typeface="+mj-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pos="614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67B58CF-3B62-864C-83F9-073DAC0C73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00300" y="0"/>
            <a:ext cx="6743700" cy="5143500"/>
          </a:xfrm>
          <a:prstGeom prst="rect">
            <a:avLst/>
          </a:prstGeom>
        </p:spPr>
      </p:pic>
      <p:sp>
        <p:nvSpPr>
          <p:cNvPr id="12" name="Rectangle 11">
            <a:extLst>
              <a:ext uri="{FF2B5EF4-FFF2-40B4-BE49-F238E27FC236}">
                <a16:creationId xmlns:a16="http://schemas.microsoft.com/office/drawing/2014/main" id="{33BC341A-4767-D74D-9D11-35D7953F3BA0}"/>
              </a:ext>
            </a:extLst>
          </p:cNvPr>
          <p:cNvSpPr/>
          <p:nvPr userDrawn="1"/>
        </p:nvSpPr>
        <p:spPr>
          <a:xfrm>
            <a:off x="0" y="0"/>
            <a:ext cx="9144000" cy="941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Holder 3"/>
          <p:cNvSpPr>
            <a:spLocks noGrp="1"/>
          </p:cNvSpPr>
          <p:nvPr>
            <p:ph type="body" idx="1"/>
          </p:nvPr>
        </p:nvSpPr>
        <p:spPr>
          <a:xfrm>
            <a:off x="216000" y="1712799"/>
            <a:ext cx="6048375" cy="276999"/>
          </a:xfrm>
          <a:prstGeom prst="rect">
            <a:avLst/>
          </a:prstGeom>
        </p:spPr>
        <p:txBody>
          <a:bodyPr wrap="square" lIns="0" tIns="0" rIns="0" bIns="0">
            <a:spAutoFit/>
          </a:bodyPr>
          <a:lstStyle>
            <a:lvl1pPr>
              <a:defRPr b="0" i="0">
                <a:solidFill>
                  <a:schemeClr val="tx1"/>
                </a:solidFill>
              </a:defRPr>
            </a:lvl1pPr>
          </a:lstStyle>
          <a:p>
            <a:endParaRPr dirty="0"/>
          </a:p>
        </p:txBody>
      </p:sp>
      <p:sp>
        <p:nvSpPr>
          <p:cNvPr id="4" name="Holder 4"/>
          <p:cNvSpPr>
            <a:spLocks noGrp="1"/>
          </p:cNvSpPr>
          <p:nvPr>
            <p:ph type="ftr" sz="quarter" idx="5"/>
          </p:nvPr>
        </p:nvSpPr>
        <p:spPr>
          <a:xfrm>
            <a:off x="202965" y="4875347"/>
            <a:ext cx="5454885" cy="267315"/>
          </a:xfrm>
          <a:prstGeom prst="rect">
            <a:avLst/>
          </a:prstGeom>
        </p:spPr>
        <p:txBody>
          <a:bodyPr wrap="square" lIns="0" tIns="0" rIns="0" bIns="0">
            <a:noAutofit/>
          </a:bodyPr>
          <a:lstStyle>
            <a:lvl1pPr>
              <a:defRPr sz="825" b="0" i="0">
                <a:solidFill>
                  <a:srgbClr val="7EA0B0"/>
                </a:solidFill>
                <a:latin typeface="Arial" panose="020B0604020202020204" pitchFamily="34" charset="0"/>
                <a:cs typeface="Arial" panose="020B0604020202020204" pitchFamily="34" charset="0"/>
              </a:defRPr>
            </a:lvl1pPr>
          </a:lstStyle>
          <a:p>
            <a:pPr marL="9525">
              <a:spcBef>
                <a:spcPts val="90"/>
              </a:spcBef>
            </a:pPr>
            <a:r>
              <a:rPr lang="en-US" spc="-23"/>
              <a:t>Footer Text Here</a:t>
            </a:r>
            <a:endParaRPr lang="en-US" spc="-23" dirty="0"/>
          </a:p>
        </p:txBody>
      </p:sp>
      <p:sp>
        <p:nvSpPr>
          <p:cNvPr id="6" name="Holder 6"/>
          <p:cNvSpPr>
            <a:spLocks noGrp="1"/>
          </p:cNvSpPr>
          <p:nvPr>
            <p:ph type="sldNum" sz="quarter" idx="7"/>
          </p:nvPr>
        </p:nvSpPr>
        <p:spPr>
          <a:xfrm>
            <a:off x="8801359" y="4875346"/>
            <a:ext cx="228341" cy="126958"/>
          </a:xfrm>
          <a:prstGeom prst="rect">
            <a:avLst/>
          </a:prstGeom>
        </p:spPr>
        <p:txBody>
          <a:bodyPr wrap="square" lIns="0" tIns="0" rIns="0" bIns="0">
            <a:spAutoFit/>
          </a:bodyPr>
          <a:lstStyle>
            <a:lvl1pPr>
              <a:defRPr sz="825" b="0" i="0">
                <a:solidFill>
                  <a:schemeClr val="bg1">
                    <a:lumMod val="65000"/>
                  </a:schemeClr>
                </a:solidFill>
                <a:latin typeface="Arial" panose="020B0604020202020204" pitchFamily="34" charset="0"/>
                <a:cs typeface="Arial" panose="020B0604020202020204" pitchFamily="34" charset="0"/>
              </a:defRPr>
            </a:lvl1pPr>
          </a:lstStyle>
          <a:p>
            <a:pPr marL="19050">
              <a:spcBef>
                <a:spcPts val="98"/>
              </a:spcBef>
            </a:pPr>
            <a:fld id="{81D60167-4931-47E6-BA6A-407CBD079E47}" type="slidenum">
              <a:rPr lang="en-US" smtClean="0">
                <a:solidFill>
                  <a:srgbClr val="FFFFFF">
                    <a:lumMod val="65000"/>
                  </a:srgbClr>
                </a:solidFill>
              </a:rPr>
              <a:pPr marL="19050">
                <a:spcBef>
                  <a:spcPts val="98"/>
                </a:spcBef>
              </a:pPr>
              <a:t>‹#›</a:t>
            </a:fld>
            <a:endParaRPr lang="en-US" dirty="0">
              <a:solidFill>
                <a:srgbClr val="FFFFFF">
                  <a:lumMod val="65000"/>
                </a:srgbClr>
              </a:solidFill>
            </a:endParaRPr>
          </a:p>
        </p:txBody>
      </p:sp>
      <p:sp>
        <p:nvSpPr>
          <p:cNvPr id="9" name="Holder 5">
            <a:extLst>
              <a:ext uri="{FF2B5EF4-FFF2-40B4-BE49-F238E27FC236}">
                <a16:creationId xmlns:a16="http://schemas.microsoft.com/office/drawing/2014/main" id="{CA52FEF8-806D-F841-A8FA-54FBD584B86B}"/>
              </a:ext>
            </a:extLst>
          </p:cNvPr>
          <p:cNvSpPr>
            <a:spLocks noGrp="1"/>
          </p:cNvSpPr>
          <p:nvPr>
            <p:ph type="dt" sz="half" idx="6"/>
          </p:nvPr>
        </p:nvSpPr>
        <p:spPr>
          <a:xfrm>
            <a:off x="5943600" y="4875346"/>
            <a:ext cx="1085850" cy="268154"/>
          </a:xfrm>
          <a:prstGeom prst="rect">
            <a:avLst/>
          </a:prstGeom>
        </p:spPr>
        <p:txBody>
          <a:bodyPr lIns="0" tIns="0" rIns="0" bIns="0"/>
          <a:lstStyle>
            <a:lvl1pPr algn="l">
              <a:defRPr sz="825" b="0">
                <a:solidFill>
                  <a:schemeClr val="tx1">
                    <a:tint val="75000"/>
                  </a:schemeClr>
                </a:solidFill>
                <a:latin typeface="Arial" panose="020B0604020202020204" pitchFamily="34" charset="0"/>
                <a:cs typeface="Arial" panose="020B0604020202020204" pitchFamily="34" charset="0"/>
              </a:defRPr>
            </a:lvl1pPr>
          </a:lstStyle>
          <a:p>
            <a:fld id="{A62126FA-C72E-D446-A11D-9950FEE9FD4F}" type="datetime1">
              <a:rPr lang="en-US" smtClean="0">
                <a:solidFill>
                  <a:srgbClr val="435363">
                    <a:tint val="75000"/>
                  </a:srgbClr>
                </a:solidFill>
              </a:rPr>
              <a:pPr/>
              <a:t>5/14/2019</a:t>
            </a:fld>
            <a:endParaRPr lang="en-US" dirty="0">
              <a:solidFill>
                <a:srgbClr val="435363">
                  <a:tint val="75000"/>
                </a:srgbClr>
              </a:solidFill>
            </a:endParaRPr>
          </a:p>
        </p:txBody>
      </p:sp>
      <p:pic>
        <p:nvPicPr>
          <p:cNvPr id="11" name="Grafik 13" descr="Logo_Munich Re_42mm_RGB_R.emf">
            <a:extLst>
              <a:ext uri="{FF2B5EF4-FFF2-40B4-BE49-F238E27FC236}">
                <a16:creationId xmlns:a16="http://schemas.microsoft.com/office/drawing/2014/main" id="{CBF17B5B-F40E-C140-BFAA-A611130861F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15250" y="210913"/>
            <a:ext cx="1221750" cy="272110"/>
          </a:xfrm>
          <a:prstGeom prst="rect">
            <a:avLst/>
          </a:prstGeom>
        </p:spPr>
      </p:pic>
      <p:sp>
        <p:nvSpPr>
          <p:cNvPr id="8" name="Title Placeholder 7">
            <a:extLst>
              <a:ext uri="{FF2B5EF4-FFF2-40B4-BE49-F238E27FC236}">
                <a16:creationId xmlns:a16="http://schemas.microsoft.com/office/drawing/2014/main" id="{51925448-21B4-4CD9-9F6A-A80D8681903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450486763"/>
      </p:ext>
    </p:extLst>
  </p:cSld>
  <p:clrMap bg1="lt1" tx1="dk1" bg2="lt2" tx2="dk2" accent1="accent1" accent2="accent2" accent3="accent3" accent4="accent4" accent5="accent5" accent6="accent6" hlink="hlink" folHlink="folHlink"/>
  <p:sldLayoutIdLst>
    <p:sldLayoutId id="2147483823" r:id="rId1"/>
  </p:sldLayoutIdLst>
  <p:hf hdr="0"/>
  <p:txStyles>
    <p:titleStyle>
      <a:lvl1pPr eaLnBrk="1" hangingPunct="1">
        <a:defRPr sz="2400" b="0" i="0" u="none" baseline="0">
          <a:latin typeface="Arial" panose="020B0604020202020204" pitchFamily="34" charset="0"/>
          <a:ea typeface="+mj-ea"/>
          <a:cs typeface="Arial" panose="020B0604020202020204" pitchFamily="34" charset="0"/>
        </a:defRPr>
      </a:lvl1pPr>
    </p:titleStyle>
    <p:bodyStyle>
      <a:lvl1pPr marL="0" eaLnBrk="1" hangingPunct="1">
        <a:defRPr b="0" i="0">
          <a:latin typeface="+mj-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mod="1">
    <p:ext uri="{27BBF7A9-308A-43DC-89C8-2F10F3537804}">
      <p15:sldGuideLst xmlns:p15="http://schemas.microsoft.com/office/powerpoint/2012/main">
        <p15:guide id="1" pos="3840">
          <p15:clr>
            <a:srgbClr val="F26B43"/>
          </p15:clr>
        </p15:guide>
        <p15:guide id="2" pos="614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hyperlink" Target="https://vacs-apps2.med.yale.edu/calculator/IC" TargetMode="Externa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tif"/><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dirty="0"/>
              <a:t>Insuring HIV</a:t>
            </a:r>
            <a:br>
              <a:rPr lang="en-US" sz="2800" dirty="0"/>
            </a:br>
            <a:r>
              <a:rPr lang="en-US" sz="1800" dirty="0"/>
              <a:t>Ready for the Mainstream?</a:t>
            </a:r>
          </a:p>
        </p:txBody>
      </p:sp>
      <p:sp>
        <p:nvSpPr>
          <p:cNvPr id="3" name="Subtitle 2"/>
          <p:cNvSpPr>
            <a:spLocks noGrp="1"/>
          </p:cNvSpPr>
          <p:nvPr>
            <p:ph type="subTitle" idx="4"/>
          </p:nvPr>
        </p:nvSpPr>
        <p:spPr>
          <a:xfrm>
            <a:off x="2045079" y="3319032"/>
            <a:ext cx="6404134" cy="1285875"/>
          </a:xfrm>
        </p:spPr>
        <p:txBody>
          <a:bodyPr/>
          <a:lstStyle/>
          <a:p>
            <a:r>
              <a:rPr lang="en-US" dirty="0"/>
              <a:t>Bradley Heltemes, MD, DBIM</a:t>
            </a:r>
          </a:p>
        </p:txBody>
      </p:sp>
      <p:pic>
        <p:nvPicPr>
          <p:cNvPr id="9" name="Picture Placeholder 8"/>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t="29036" b="29036"/>
          <a:stretch>
            <a:fillRect/>
          </a:stretch>
        </p:blipFill>
        <p:spPr>
          <a:xfrm>
            <a:off x="0" y="0"/>
            <a:ext cx="9144000" cy="2555875"/>
          </a:xfrm>
          <a:prstGeom prst="rect">
            <a:avLst/>
          </a:prstGeom>
        </p:spPr>
      </p:pic>
      <p:sp>
        <p:nvSpPr>
          <p:cNvPr id="6" name="Text Placeholder 5"/>
          <p:cNvSpPr>
            <a:spLocks noGrp="1"/>
          </p:cNvSpPr>
          <p:nvPr>
            <p:ph type="body" sz="quarter" idx="4294967295"/>
          </p:nvPr>
        </p:nvSpPr>
        <p:spPr>
          <a:xfrm>
            <a:off x="7048500" y="2339975"/>
            <a:ext cx="2095500" cy="215900"/>
          </a:xfrm>
          <a:prstGeom prst="rect">
            <a:avLst/>
          </a:prstGeom>
        </p:spPr>
        <p:txBody>
          <a:bodyPr>
            <a:normAutofit fontScale="62500" lnSpcReduction="20000"/>
          </a:bodyPr>
          <a:lstStyle/>
          <a:p>
            <a:r>
              <a:rPr lang="en-US" dirty="0"/>
              <a:t>Image licensed from Shutterstock</a:t>
            </a:r>
          </a:p>
        </p:txBody>
      </p:sp>
      <p:sp>
        <p:nvSpPr>
          <p:cNvPr id="7" name="Title 1"/>
          <p:cNvSpPr txBox="1">
            <a:spLocks/>
          </p:cNvSpPr>
          <p:nvPr/>
        </p:nvSpPr>
        <p:spPr>
          <a:xfrm>
            <a:off x="2045079" y="2545032"/>
            <a:ext cx="6318000" cy="774000"/>
          </a:xfrm>
          <a:prstGeom prst="rect">
            <a:avLst/>
          </a:prstGeom>
        </p:spPr>
        <p:txBody>
          <a:bodyPr vert="horz" wrap="square" lIns="0" tIns="0" rIns="0" bIns="0" rtlCol="0" anchor="ctr">
            <a:spAutoFit/>
          </a:bodyPr>
          <a:lstStyle>
            <a:lvl1pPr eaLnBrk="1" hangingPunct="1">
              <a:defRPr sz="2400" b="0" i="0" u="none" baseline="0">
                <a:solidFill>
                  <a:srgbClr val="616B70"/>
                </a:solidFill>
                <a:latin typeface="Arial" panose="020B0604020202020204" pitchFamily="34" charset="0"/>
                <a:ea typeface="+mj-ea"/>
                <a:cs typeface="Arial" panose="020B0604020202020204" pitchFamily="34" charset="0"/>
              </a:defRPr>
            </a:lvl1pPr>
          </a:lstStyle>
          <a:p>
            <a:pPr defTabSz="914400"/>
            <a:r>
              <a:rPr lang="en-US" sz="2800" kern="0" dirty="0"/>
              <a:t>Insuring HIV</a:t>
            </a:r>
            <a:br>
              <a:rPr lang="en-US" sz="2800" kern="0" dirty="0"/>
            </a:br>
            <a:r>
              <a:rPr lang="en-US" sz="1800" kern="0" dirty="0"/>
              <a:t>Ready for the Mainstream?</a:t>
            </a:r>
          </a:p>
        </p:txBody>
      </p:sp>
    </p:spTree>
    <p:extLst>
      <p:ext uri="{BB962C8B-B14F-4D97-AF65-F5344CB8AC3E}">
        <p14:creationId xmlns:p14="http://schemas.microsoft.com/office/powerpoint/2010/main" val="767885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475" y="449061"/>
            <a:ext cx="8735812" cy="369332"/>
          </a:xfrm>
        </p:spPr>
        <p:txBody>
          <a:bodyPr/>
          <a:lstStyle/>
          <a:p>
            <a:r>
              <a:rPr lang="en-US" sz="2400" dirty="0">
                <a:solidFill>
                  <a:schemeClr val="accent1"/>
                </a:solidFill>
              </a:rPr>
              <a:t>CD4 cells</a:t>
            </a:r>
          </a:p>
        </p:txBody>
      </p:sp>
      <p:sp>
        <p:nvSpPr>
          <p:cNvPr id="8" name="Text Placeholder 7"/>
          <p:cNvSpPr>
            <a:spLocks noGrp="1"/>
          </p:cNvSpPr>
          <p:nvPr>
            <p:ph type="body" idx="1"/>
          </p:nvPr>
        </p:nvSpPr>
        <p:spPr>
          <a:xfrm>
            <a:off x="4452937" y="4875346"/>
            <a:ext cx="3533190" cy="238171"/>
          </a:xfrm>
        </p:spPr>
        <p:txBody>
          <a:bodyPr>
            <a:normAutofit/>
          </a:bodyPr>
          <a:lstStyle/>
          <a:p>
            <a:pPr algn="ctr">
              <a:lnSpc>
                <a:spcPct val="100000"/>
              </a:lnSpc>
              <a:spcAft>
                <a:spcPts val="0"/>
              </a:spcAft>
            </a:pPr>
            <a:r>
              <a:rPr lang="en-US" sz="600" dirty="0"/>
              <a:t>HIV infected T-</a:t>
            </a:r>
            <a:r>
              <a:rPr lang="en-US" sz="600" dirty="0" err="1"/>
              <a:t>cell_Credit</a:t>
            </a:r>
            <a:r>
              <a:rPr lang="en-US" sz="600" dirty="0"/>
              <a:t> Mark </a:t>
            </a:r>
            <a:r>
              <a:rPr lang="en-US" sz="600" dirty="0" err="1"/>
              <a:t>Ellisman</a:t>
            </a:r>
            <a:r>
              <a:rPr lang="en-US" sz="600" dirty="0"/>
              <a:t> and Tom </a:t>
            </a:r>
            <a:r>
              <a:rPr lang="en-US" sz="600" dirty="0" err="1"/>
              <a:t>Deerinck</a:t>
            </a:r>
            <a:endParaRPr lang="en-US" sz="600" dirty="0"/>
          </a:p>
          <a:p>
            <a:pPr algn="ctr">
              <a:lnSpc>
                <a:spcPct val="100000"/>
              </a:lnSpc>
              <a:spcAft>
                <a:spcPts val="0"/>
              </a:spcAft>
            </a:pPr>
            <a:r>
              <a:rPr lang="en-US" sz="600" dirty="0"/>
              <a:t>National Center for Microscopy and Imaging Research</a:t>
            </a:r>
          </a:p>
        </p:txBody>
      </p:sp>
      <p:sp>
        <p:nvSpPr>
          <p:cNvPr id="3" name="Slide Number Placeholder 2"/>
          <p:cNvSpPr>
            <a:spLocks noGrp="1"/>
          </p:cNvSpPr>
          <p:nvPr>
            <p:ph type="sldNum" sz="quarter" idx="7"/>
          </p:nvPr>
        </p:nvSpPr>
        <p:spPr/>
        <p:txBody>
          <a:bodyPr/>
          <a:lstStyle/>
          <a:p>
            <a:fld id="{D56DB8AA-803C-49D2-90AA-1140CE72DCD7}" type="slidenum">
              <a:rPr lang="en-US" smtClean="0"/>
              <a:pPr/>
              <a:t>10</a:t>
            </a:fld>
            <a:endParaRPr lang="en-US" dirty="0"/>
          </a:p>
        </p:txBody>
      </p:sp>
      <p:sp>
        <p:nvSpPr>
          <p:cNvPr id="5" name="Content Placeholder 4"/>
          <p:cNvSpPr>
            <a:spLocks noGrp="1"/>
          </p:cNvSpPr>
          <p:nvPr>
            <p:ph sz="quarter" idx="4294967295"/>
          </p:nvPr>
        </p:nvSpPr>
        <p:spPr>
          <a:xfrm>
            <a:off x="206475" y="1113453"/>
            <a:ext cx="6505345" cy="3888760"/>
          </a:xfrm>
        </p:spPr>
        <p:txBody>
          <a:bodyPr>
            <a:normAutofit/>
          </a:bodyPr>
          <a:lstStyle/>
          <a:p>
            <a:pPr marL="285750" indent="-285750">
              <a:spcAft>
                <a:spcPts val="200"/>
              </a:spcAft>
              <a:buFont typeface="Wingdings" panose="05000000000000000000" pitchFamily="2" charset="2"/>
              <a:buChar char="§"/>
            </a:pPr>
            <a:r>
              <a:rPr lang="en-US" sz="1600" dirty="0"/>
              <a:t>Helper T lymphocytes - express cluster determinant 4</a:t>
            </a:r>
          </a:p>
          <a:p>
            <a:pPr marL="285750" indent="-285750">
              <a:spcAft>
                <a:spcPts val="200"/>
              </a:spcAft>
              <a:buFont typeface="Wingdings" panose="05000000000000000000" pitchFamily="2" charset="2"/>
              <a:buChar char="§"/>
            </a:pPr>
            <a:r>
              <a:rPr lang="en-US" sz="1600" dirty="0"/>
              <a:t>CD4 molecules are immunoglobulins</a:t>
            </a:r>
          </a:p>
          <a:p>
            <a:pPr marL="285750" indent="-285750">
              <a:spcAft>
                <a:spcPts val="200"/>
              </a:spcAft>
              <a:buFont typeface="Wingdings" panose="05000000000000000000" pitchFamily="2" charset="2"/>
              <a:buChar char="§"/>
            </a:pPr>
            <a:r>
              <a:rPr lang="en-US" sz="1600" dirty="0"/>
              <a:t>HIV selectively targets and infects activated, expanding CD4 T cells</a:t>
            </a:r>
          </a:p>
          <a:p>
            <a:pPr marL="285750" indent="-285750">
              <a:spcAft>
                <a:spcPts val="200"/>
              </a:spcAft>
              <a:buFont typeface="Wingdings" panose="05000000000000000000" pitchFamily="2" charset="2"/>
              <a:buChar char="§"/>
            </a:pPr>
            <a:r>
              <a:rPr lang="en-US" sz="1600" dirty="0"/>
              <a:t>Leads to depletion of CD4 T cells in the gut-associated lymphoid tissue and then reduced blood levels of CD4</a:t>
            </a:r>
          </a:p>
          <a:p>
            <a:pPr marL="285750" indent="-285750">
              <a:spcAft>
                <a:spcPts val="200"/>
              </a:spcAft>
              <a:buFont typeface="Wingdings" panose="05000000000000000000" pitchFamily="2" charset="2"/>
              <a:buChar char="§"/>
            </a:pPr>
            <a:r>
              <a:rPr lang="en-US" sz="1600" dirty="0"/>
              <a:t>CD4 count at diagnosis (baseline) is predictive of HIV infection duration:</a:t>
            </a:r>
          </a:p>
          <a:p>
            <a:pPr marL="628650" lvl="1" indent="-285750">
              <a:spcAft>
                <a:spcPts val="200"/>
              </a:spcAft>
              <a:buFont typeface="Wingdings" panose="05000000000000000000" pitchFamily="2" charset="2"/>
              <a:buChar char="§"/>
            </a:pPr>
            <a:r>
              <a:rPr lang="en-US" sz="1600" dirty="0"/>
              <a:t>Estimated median time from infection to CD4 cell count decline to &lt;500 is 1.2 years, but range is wide3</a:t>
            </a:r>
          </a:p>
          <a:p>
            <a:pPr>
              <a:spcAft>
                <a:spcPts val="200"/>
              </a:spcAft>
            </a:pPr>
            <a:endParaRPr lang="en-US" sz="1600" dirty="0"/>
          </a:p>
        </p:txBody>
      </p:sp>
      <p:pic>
        <p:nvPicPr>
          <p:cNvPr id="9" name="Content Placeholder 8"/>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5336380" y="3491421"/>
            <a:ext cx="1773545" cy="1330455"/>
          </a:xfrm>
        </p:spPr>
      </p:pic>
    </p:spTree>
    <p:extLst>
      <p:ext uri="{BB962C8B-B14F-4D97-AF65-F5344CB8AC3E}">
        <p14:creationId xmlns:p14="http://schemas.microsoft.com/office/powerpoint/2010/main" val="1207099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475" y="167951"/>
            <a:ext cx="7313998" cy="708874"/>
          </a:xfrm>
        </p:spPr>
        <p:txBody>
          <a:bodyPr>
            <a:normAutofit/>
          </a:bodyPr>
          <a:lstStyle/>
          <a:p>
            <a:r>
              <a:rPr lang="en-US" sz="2000" dirty="0">
                <a:solidFill>
                  <a:schemeClr val="accent1"/>
                </a:solidFill>
              </a:rPr>
              <a:t>Timeline of CD4 T-cell and viral-load changes over time in untreated human immunodeficiency virus (HIV) infection </a:t>
            </a:r>
            <a:endParaRPr lang="en-US" dirty="0">
              <a:solidFill>
                <a:schemeClr val="accent1"/>
              </a:solidFill>
            </a:endParaRPr>
          </a:p>
        </p:txBody>
      </p:sp>
      <p:pic>
        <p:nvPicPr>
          <p:cNvPr id="5122" name="Picture 2" descr="https://img.medscapestatic.com/pi/meds/ckb/49/368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725" y="1160954"/>
            <a:ext cx="6054466" cy="35105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64636" y="4671527"/>
            <a:ext cx="6112555" cy="261610"/>
          </a:xfrm>
          <a:prstGeom prst="rect">
            <a:avLst/>
          </a:prstGeom>
          <a:noFill/>
        </p:spPr>
        <p:txBody>
          <a:bodyPr wrap="square" rtlCol="0">
            <a:spAutoFit/>
          </a:bodyPr>
          <a:lstStyle/>
          <a:p>
            <a:pPr algn="ctr"/>
            <a:r>
              <a:rPr lang="en-US" sz="1050" dirty="0"/>
              <a:t>Courtesy of Wikipedia (based on an original from Pantaleo, et al 1993)</a:t>
            </a:r>
          </a:p>
        </p:txBody>
      </p:sp>
    </p:spTree>
    <p:extLst>
      <p:ext uri="{BB962C8B-B14F-4D97-AF65-F5344CB8AC3E}">
        <p14:creationId xmlns:p14="http://schemas.microsoft.com/office/powerpoint/2010/main" val="2540788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 this study, 5299 antiretroviral-therapy naive patients were followed to observe CD4 cell count responses after 7 years of antiretroviral therapy. Groups were stratified by baseline CD4 count and although all groups had significant increases in CD4 counts, the recovery to near normal CD4 count levels was much more likely to occur in those with higher baseline CD4 counts.&lt;div&gt;Source: Gras L, Kesselring AM, Griffin JT, et al. CD4 cell counts of 800 cells/mm3 or greater after 7 years of highly active antiretroviral therapy are feasible in most patients starting with 350 cells/mm&lt;sup&gt;3&lt;/sup&gt; or greater. J Acquir Immune Defic Syndr. 2007;45:183-92.&lt;/div&g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3845" y="154085"/>
            <a:ext cx="6733138" cy="42306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86206" y="4440078"/>
            <a:ext cx="6276392" cy="461665"/>
          </a:xfrm>
          <a:prstGeom prst="rect">
            <a:avLst/>
          </a:prstGeom>
          <a:noFill/>
        </p:spPr>
        <p:txBody>
          <a:bodyPr wrap="square" rtlCol="0">
            <a:spAutoFit/>
          </a:bodyPr>
          <a:lstStyle/>
          <a:p>
            <a:r>
              <a:rPr lang="en-US" sz="800" dirty="0"/>
              <a:t>Source: Gras L, Kesselring AM, Griffin JT, et al. CD4 cell counts of 800 cells/mm3 or greater after 7 years of highly active antiretroviral therapy are feasible in most patients starting with 350 cells/mm3 or greater. J </a:t>
            </a:r>
            <a:r>
              <a:rPr lang="en-US" sz="800" dirty="0" err="1"/>
              <a:t>Acquir</a:t>
            </a:r>
            <a:r>
              <a:rPr lang="en-US" sz="800" dirty="0"/>
              <a:t> Immune </a:t>
            </a:r>
            <a:r>
              <a:rPr lang="en-US" sz="800" dirty="0" err="1"/>
              <a:t>Defic</a:t>
            </a:r>
            <a:r>
              <a:rPr lang="en-US" sz="800" dirty="0"/>
              <a:t> </a:t>
            </a:r>
            <a:r>
              <a:rPr lang="en-US" sz="800" dirty="0" err="1"/>
              <a:t>Syndr</a:t>
            </a:r>
            <a:r>
              <a:rPr lang="en-US" sz="800" dirty="0"/>
              <a:t>. 2007;45:183-92. </a:t>
            </a:r>
          </a:p>
          <a:p>
            <a:r>
              <a:rPr lang="en-US" sz="800" dirty="0"/>
              <a:t>www.hiv.uw.edu/go/antiretroviral-therapy/general-information/core-concept/all#figures</a:t>
            </a:r>
          </a:p>
        </p:txBody>
      </p:sp>
    </p:spTree>
    <p:extLst>
      <p:ext uri="{BB962C8B-B14F-4D97-AF65-F5344CB8AC3E}">
        <p14:creationId xmlns:p14="http://schemas.microsoft.com/office/powerpoint/2010/main" val="89802628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03D94-1714-4575-8517-AF62A37064C8}"/>
              </a:ext>
            </a:extLst>
          </p:cNvPr>
          <p:cNvSpPr>
            <a:spLocks noGrp="1"/>
          </p:cNvSpPr>
          <p:nvPr>
            <p:ph type="title"/>
          </p:nvPr>
        </p:nvSpPr>
        <p:spPr/>
        <p:txBody>
          <a:bodyPr/>
          <a:lstStyle/>
          <a:p>
            <a:r>
              <a:rPr lang="en-US" sz="2400" dirty="0">
                <a:solidFill>
                  <a:schemeClr val="accent1"/>
                </a:solidFill>
              </a:rPr>
              <a:t>Case 1: 50 year old female </a:t>
            </a:r>
          </a:p>
        </p:txBody>
      </p:sp>
      <p:sp>
        <p:nvSpPr>
          <p:cNvPr id="3" name="Content Placeholder 2">
            <a:extLst>
              <a:ext uri="{FF2B5EF4-FFF2-40B4-BE49-F238E27FC236}">
                <a16:creationId xmlns:a16="http://schemas.microsoft.com/office/drawing/2014/main" id="{A282B0B7-015E-4625-913C-0EBA6181F98C}"/>
              </a:ext>
            </a:extLst>
          </p:cNvPr>
          <p:cNvSpPr>
            <a:spLocks noGrp="1"/>
          </p:cNvSpPr>
          <p:nvPr>
            <p:ph type="body" idx="1"/>
          </p:nvPr>
        </p:nvSpPr>
        <p:spPr/>
        <p:txBody>
          <a:bodyPr/>
          <a:lstStyle/>
          <a:p>
            <a:pPr marL="285750" indent="-285750">
              <a:spcAft>
                <a:spcPts val="300"/>
              </a:spcAft>
              <a:buFont typeface="Wingdings" panose="05000000000000000000" pitchFamily="2" charset="2"/>
              <a:buChar char="§"/>
            </a:pPr>
            <a:r>
              <a:rPr lang="en-US" sz="1600" dirty="0"/>
              <a:t>Dx 2015, on ART triple therapy since</a:t>
            </a:r>
          </a:p>
          <a:p>
            <a:pPr marL="285750" indent="-285750">
              <a:spcAft>
                <a:spcPts val="300"/>
              </a:spcAft>
              <a:buFont typeface="Wingdings" panose="05000000000000000000" pitchFamily="2" charset="2"/>
              <a:buChar char="§"/>
            </a:pPr>
            <a:r>
              <a:rPr lang="en-US" sz="1600" dirty="0"/>
              <a:t>Unknown method of infection </a:t>
            </a:r>
          </a:p>
          <a:p>
            <a:pPr marL="285750" indent="-285750">
              <a:spcAft>
                <a:spcPts val="300"/>
              </a:spcAft>
              <a:buFont typeface="Wingdings" panose="05000000000000000000" pitchFamily="2" charset="2"/>
              <a:buChar char="§"/>
            </a:pPr>
            <a:r>
              <a:rPr lang="en-US" sz="1600" dirty="0"/>
              <a:t>No history of AIDs defining condition </a:t>
            </a:r>
          </a:p>
        </p:txBody>
      </p:sp>
      <p:graphicFrame>
        <p:nvGraphicFramePr>
          <p:cNvPr id="5" name="Content Placeholder 4">
            <a:extLst>
              <a:ext uri="{FF2B5EF4-FFF2-40B4-BE49-F238E27FC236}">
                <a16:creationId xmlns:a16="http://schemas.microsoft.com/office/drawing/2014/main" id="{B5307F61-5CF1-4999-8EE0-4C8B4F6E5CBE}"/>
              </a:ext>
            </a:extLst>
          </p:cNvPr>
          <p:cNvGraphicFramePr>
            <a:graphicFrameLocks noGrp="1"/>
          </p:cNvGraphicFramePr>
          <p:nvPr>
            <p:ph sz="half" idx="4294967295"/>
            <p:extLst>
              <p:ext uri="{D42A27DB-BD31-4B8C-83A1-F6EECF244321}">
                <p14:modId xmlns:p14="http://schemas.microsoft.com/office/powerpoint/2010/main" val="175959652"/>
              </p:ext>
            </p:extLst>
          </p:nvPr>
        </p:nvGraphicFramePr>
        <p:xfrm>
          <a:off x="4273000" y="1162924"/>
          <a:ext cx="3296816" cy="2880056"/>
        </p:xfrm>
        <a:graphic>
          <a:graphicData uri="http://schemas.openxmlformats.org/drawingml/2006/table">
            <a:tbl>
              <a:tblPr firstRow="1" firstCol="1" bandRow="1">
                <a:tableStyleId>{5C22544A-7EE6-4342-B048-85BDC9FD1C3A}</a:tableStyleId>
              </a:tblPr>
              <a:tblGrid>
                <a:gridCol w="1122980">
                  <a:extLst>
                    <a:ext uri="{9D8B030D-6E8A-4147-A177-3AD203B41FA5}">
                      <a16:colId xmlns:a16="http://schemas.microsoft.com/office/drawing/2014/main" val="20000"/>
                    </a:ext>
                  </a:extLst>
                </a:gridCol>
                <a:gridCol w="1122980">
                  <a:extLst>
                    <a:ext uri="{9D8B030D-6E8A-4147-A177-3AD203B41FA5}">
                      <a16:colId xmlns:a16="http://schemas.microsoft.com/office/drawing/2014/main" val="3840621189"/>
                    </a:ext>
                  </a:extLst>
                </a:gridCol>
                <a:gridCol w="1050856">
                  <a:extLst>
                    <a:ext uri="{9D8B030D-6E8A-4147-A177-3AD203B41FA5}">
                      <a16:colId xmlns:a16="http://schemas.microsoft.com/office/drawing/2014/main" val="1667948872"/>
                    </a:ext>
                  </a:extLst>
                </a:gridCol>
              </a:tblGrid>
              <a:tr h="360007">
                <a:tc>
                  <a:txBody>
                    <a:bodyPr/>
                    <a:lstStyle/>
                    <a:p>
                      <a:pPr algn="ctr"/>
                      <a:r>
                        <a:rPr lang="en-US" sz="1200" dirty="0"/>
                        <a:t>Date</a:t>
                      </a:r>
                    </a:p>
                  </a:txBody>
                  <a:tcPr marL="68580" marR="68580" marT="34290" marB="34290" anchor="ctr"/>
                </a:tc>
                <a:tc>
                  <a:txBody>
                    <a:bodyPr/>
                    <a:lstStyle/>
                    <a:p>
                      <a:pPr algn="ctr"/>
                      <a:r>
                        <a:rPr lang="en-US" sz="1200" dirty="0"/>
                        <a:t>CD4</a:t>
                      </a:r>
                    </a:p>
                  </a:txBody>
                  <a:tcPr marL="68580" marR="68580" marT="34290" marB="34290" anchor="ctr"/>
                </a:tc>
                <a:tc>
                  <a:txBody>
                    <a:bodyPr/>
                    <a:lstStyle/>
                    <a:p>
                      <a:pPr algn="ctr"/>
                      <a:r>
                        <a:rPr lang="en-US" sz="1200" dirty="0"/>
                        <a:t>VL </a:t>
                      </a:r>
                    </a:p>
                  </a:txBody>
                  <a:tcPr marL="68580" marR="68580" marT="34290" marB="34290" anchor="ctr"/>
                </a:tc>
                <a:extLst>
                  <a:ext uri="{0D108BD9-81ED-4DB2-BD59-A6C34878D82A}">
                    <a16:rowId xmlns:a16="http://schemas.microsoft.com/office/drawing/2014/main" val="3500718787"/>
                  </a:ext>
                </a:extLst>
              </a:tr>
              <a:tr h="360007">
                <a:tc>
                  <a:txBody>
                    <a:bodyPr/>
                    <a:lstStyle/>
                    <a:p>
                      <a:pPr algn="ctr"/>
                      <a:r>
                        <a:rPr lang="en-US" sz="1200" b="0" dirty="0"/>
                        <a:t>3/2019</a:t>
                      </a:r>
                    </a:p>
                  </a:txBody>
                  <a:tcPr marL="68580" marR="68580" marT="34290" marB="34290" anchor="ctr"/>
                </a:tc>
                <a:tc>
                  <a:txBody>
                    <a:bodyPr/>
                    <a:lstStyle/>
                    <a:p>
                      <a:pPr algn="ctr"/>
                      <a:r>
                        <a:rPr lang="en-US" sz="1200" dirty="0"/>
                        <a:t>Not done</a:t>
                      </a:r>
                    </a:p>
                  </a:txBody>
                  <a:tcPr marL="68580" marR="68580" marT="34290" marB="34290" anchor="ctr"/>
                </a:tc>
                <a:tc>
                  <a:txBody>
                    <a:bodyPr/>
                    <a:lstStyle/>
                    <a:p>
                      <a:pPr algn="ctr"/>
                      <a:r>
                        <a:rPr lang="en-US" sz="1200" dirty="0"/>
                        <a:t>&lt;20</a:t>
                      </a:r>
                    </a:p>
                  </a:txBody>
                  <a:tcPr marL="68580" marR="68580" marT="34290" marB="34290" anchor="ctr"/>
                </a:tc>
                <a:extLst>
                  <a:ext uri="{0D108BD9-81ED-4DB2-BD59-A6C34878D82A}">
                    <a16:rowId xmlns:a16="http://schemas.microsoft.com/office/drawing/2014/main" val="1289558765"/>
                  </a:ext>
                </a:extLst>
              </a:tr>
              <a:tr h="360007">
                <a:tc>
                  <a:txBody>
                    <a:bodyPr/>
                    <a:lstStyle/>
                    <a:p>
                      <a:pPr algn="ctr"/>
                      <a:r>
                        <a:rPr lang="en-US" sz="1200" b="0" dirty="0"/>
                        <a:t>3/2018</a:t>
                      </a:r>
                    </a:p>
                  </a:txBody>
                  <a:tcPr marL="68580" marR="68580" marT="34290" marB="34290" anchor="ctr"/>
                </a:tc>
                <a:tc>
                  <a:txBody>
                    <a:bodyPr/>
                    <a:lstStyle/>
                    <a:p>
                      <a:pPr algn="ctr"/>
                      <a:r>
                        <a:rPr lang="en-US" sz="1200" dirty="0"/>
                        <a:t>628</a:t>
                      </a:r>
                    </a:p>
                  </a:txBody>
                  <a:tcPr marL="68580" marR="68580" marT="34290" marB="34290" anchor="ctr"/>
                </a:tc>
                <a:tc>
                  <a:txBody>
                    <a:bodyPr/>
                    <a:lstStyle/>
                    <a:p>
                      <a:pPr algn="ctr"/>
                      <a:r>
                        <a:rPr lang="en-US" sz="1200" dirty="0"/>
                        <a:t>&lt;20</a:t>
                      </a:r>
                    </a:p>
                  </a:txBody>
                  <a:tcPr marL="68580" marR="68580" marT="34290" marB="34290" anchor="ctr"/>
                </a:tc>
                <a:extLst>
                  <a:ext uri="{0D108BD9-81ED-4DB2-BD59-A6C34878D82A}">
                    <a16:rowId xmlns:a16="http://schemas.microsoft.com/office/drawing/2014/main" val="3986307462"/>
                  </a:ext>
                </a:extLst>
              </a:tr>
              <a:tr h="360007">
                <a:tc>
                  <a:txBody>
                    <a:bodyPr/>
                    <a:lstStyle/>
                    <a:p>
                      <a:pPr algn="ctr"/>
                      <a:r>
                        <a:rPr lang="en-US" sz="1200" b="0" dirty="0"/>
                        <a:t>9/2017</a:t>
                      </a:r>
                    </a:p>
                  </a:txBody>
                  <a:tcPr marL="68580" marR="68580" marT="34290" marB="34290" anchor="ctr"/>
                </a:tc>
                <a:tc>
                  <a:txBody>
                    <a:bodyPr/>
                    <a:lstStyle/>
                    <a:p>
                      <a:pPr algn="ctr"/>
                      <a:r>
                        <a:rPr lang="en-US" sz="1200" dirty="0"/>
                        <a:t>742</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&lt;20</a:t>
                      </a:r>
                    </a:p>
                  </a:txBody>
                  <a:tcPr marL="68580" marR="68580" marT="34290" marB="34290" anchor="ctr"/>
                </a:tc>
                <a:extLst>
                  <a:ext uri="{0D108BD9-81ED-4DB2-BD59-A6C34878D82A}">
                    <a16:rowId xmlns:a16="http://schemas.microsoft.com/office/drawing/2014/main" val="2302191777"/>
                  </a:ext>
                </a:extLst>
              </a:tr>
              <a:tr h="360007">
                <a:tc>
                  <a:txBody>
                    <a:bodyPr/>
                    <a:lstStyle/>
                    <a:p>
                      <a:pPr algn="ctr"/>
                      <a:r>
                        <a:rPr lang="en-US" sz="1200" b="0" dirty="0"/>
                        <a:t>3/2017</a:t>
                      </a:r>
                    </a:p>
                  </a:txBody>
                  <a:tcPr marL="68580" marR="68580" marT="34290" marB="34290" anchor="ctr"/>
                </a:tc>
                <a:tc>
                  <a:txBody>
                    <a:bodyPr/>
                    <a:lstStyle/>
                    <a:p>
                      <a:pPr algn="ctr"/>
                      <a:r>
                        <a:rPr lang="en-US" sz="1200" dirty="0"/>
                        <a:t>589</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&lt;20</a:t>
                      </a:r>
                    </a:p>
                  </a:txBody>
                  <a:tcPr marL="68580" marR="68580" marT="34290" marB="34290" anchor="ctr"/>
                </a:tc>
                <a:extLst>
                  <a:ext uri="{0D108BD9-81ED-4DB2-BD59-A6C34878D82A}">
                    <a16:rowId xmlns:a16="http://schemas.microsoft.com/office/drawing/2014/main" val="3090424483"/>
                  </a:ext>
                </a:extLst>
              </a:tr>
              <a:tr h="360007">
                <a:tc>
                  <a:txBody>
                    <a:bodyPr/>
                    <a:lstStyle/>
                    <a:p>
                      <a:pPr algn="ctr"/>
                      <a:r>
                        <a:rPr lang="en-US" sz="1200" b="0" dirty="0"/>
                        <a:t>3/2016</a:t>
                      </a:r>
                    </a:p>
                  </a:txBody>
                  <a:tcPr marL="68580" marR="68580" marT="34290" marB="34290" anchor="ctr"/>
                </a:tc>
                <a:tc>
                  <a:txBody>
                    <a:bodyPr/>
                    <a:lstStyle/>
                    <a:p>
                      <a:pPr algn="ctr"/>
                      <a:r>
                        <a:rPr lang="en-US" sz="1200" dirty="0"/>
                        <a:t>499</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102</a:t>
                      </a:r>
                    </a:p>
                  </a:txBody>
                  <a:tcPr marL="68580" marR="68580" marT="34290" marB="34290" anchor="ctr"/>
                </a:tc>
                <a:extLst>
                  <a:ext uri="{0D108BD9-81ED-4DB2-BD59-A6C34878D82A}">
                    <a16:rowId xmlns:a16="http://schemas.microsoft.com/office/drawing/2014/main" val="4239953726"/>
                  </a:ext>
                </a:extLst>
              </a:tr>
              <a:tr h="360007">
                <a:tc>
                  <a:txBody>
                    <a:bodyPr/>
                    <a:lstStyle/>
                    <a:p>
                      <a:pPr algn="ctr"/>
                      <a:r>
                        <a:rPr lang="en-US" sz="1200" b="0" dirty="0"/>
                        <a:t>10/2015</a:t>
                      </a:r>
                    </a:p>
                  </a:txBody>
                  <a:tcPr marL="68580" marR="68580" marT="34290" marB="34290" anchor="ctr"/>
                </a:tc>
                <a:tc>
                  <a:txBody>
                    <a:bodyPr/>
                    <a:lstStyle/>
                    <a:p>
                      <a:pPr algn="ctr"/>
                      <a:r>
                        <a:rPr lang="en-US" sz="1200" dirty="0"/>
                        <a:t>305</a:t>
                      </a:r>
                    </a:p>
                  </a:txBody>
                  <a:tcPr marL="68580" marR="68580" marT="34290" marB="34290" anchor="ctr"/>
                </a:tc>
                <a:tc>
                  <a:txBody>
                    <a:bodyPr/>
                    <a:lstStyle/>
                    <a:p>
                      <a:pPr algn="ctr"/>
                      <a:r>
                        <a:rPr lang="en-US" sz="1200" dirty="0"/>
                        <a:t>&lt;20</a:t>
                      </a:r>
                    </a:p>
                  </a:txBody>
                  <a:tcPr marL="68580" marR="68580" marT="34290" marB="34290" anchor="ctr"/>
                </a:tc>
                <a:extLst>
                  <a:ext uri="{0D108BD9-81ED-4DB2-BD59-A6C34878D82A}">
                    <a16:rowId xmlns:a16="http://schemas.microsoft.com/office/drawing/2014/main" val="728096507"/>
                  </a:ext>
                </a:extLst>
              </a:tr>
              <a:tr h="360007">
                <a:tc>
                  <a:txBody>
                    <a:bodyPr/>
                    <a:lstStyle/>
                    <a:p>
                      <a:pPr algn="ctr"/>
                      <a:r>
                        <a:rPr lang="en-US" sz="1200" b="0" dirty="0"/>
                        <a:t>7/2015</a:t>
                      </a:r>
                    </a:p>
                  </a:txBody>
                  <a:tcPr marL="68580" marR="68580" marT="34290" marB="34290" anchor="ctr"/>
                </a:tc>
                <a:tc>
                  <a:txBody>
                    <a:bodyPr/>
                    <a:lstStyle/>
                    <a:p>
                      <a:pPr algn="ctr"/>
                      <a:r>
                        <a:rPr lang="en-US" sz="1200" dirty="0"/>
                        <a:t>268</a:t>
                      </a:r>
                    </a:p>
                  </a:txBody>
                  <a:tcPr marL="68580" marR="68580" marT="34290" marB="34290" anchor="ctr"/>
                </a:tc>
                <a:tc>
                  <a:txBody>
                    <a:bodyPr/>
                    <a:lstStyle/>
                    <a:p>
                      <a:pPr algn="ctr"/>
                      <a:r>
                        <a:rPr lang="en-US" sz="1200" dirty="0"/>
                        <a:t>19,712</a:t>
                      </a:r>
                    </a:p>
                  </a:txBody>
                  <a:tcPr marL="68580" marR="68580" marT="34290" marB="34290" anchor="ctr"/>
                </a:tc>
                <a:extLst>
                  <a:ext uri="{0D108BD9-81ED-4DB2-BD59-A6C34878D82A}">
                    <a16:rowId xmlns:a16="http://schemas.microsoft.com/office/drawing/2014/main" val="2811277935"/>
                  </a:ext>
                </a:extLst>
              </a:tr>
            </a:tbl>
          </a:graphicData>
        </a:graphic>
      </p:graphicFrame>
    </p:spTree>
    <p:extLst>
      <p:ext uri="{BB962C8B-B14F-4D97-AF65-F5344CB8AC3E}">
        <p14:creationId xmlns:p14="http://schemas.microsoft.com/office/powerpoint/2010/main" val="2630309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Mortality prognostic factors</a:t>
            </a:r>
          </a:p>
        </p:txBody>
      </p:sp>
      <p:sp>
        <p:nvSpPr>
          <p:cNvPr id="9" name="Content Placeholder 8"/>
          <p:cNvSpPr>
            <a:spLocks noGrp="1"/>
          </p:cNvSpPr>
          <p:nvPr>
            <p:ph sz="half" idx="2"/>
          </p:nvPr>
        </p:nvSpPr>
        <p:spPr>
          <a:xfrm>
            <a:off x="199800" y="1263870"/>
            <a:ext cx="3371850" cy="3394710"/>
          </a:xfrm>
        </p:spPr>
        <p:txBody>
          <a:bodyPr/>
          <a:lstStyle/>
          <a:p>
            <a:r>
              <a:rPr lang="en-US" dirty="0">
                <a:solidFill>
                  <a:schemeClr val="tx2"/>
                </a:solidFill>
              </a:rPr>
              <a:t>Consistently identified</a:t>
            </a:r>
          </a:p>
          <a:p>
            <a:pPr marL="257175" indent="-257175">
              <a:buFont typeface="Arial" panose="020B0604020202020204" pitchFamily="34" charset="0"/>
              <a:buChar char="•"/>
            </a:pPr>
            <a:endParaRPr lang="en-US" sz="800" dirty="0"/>
          </a:p>
          <a:p>
            <a:pPr marL="257175" indent="-257175">
              <a:spcAft>
                <a:spcPts val="300"/>
              </a:spcAft>
              <a:buFont typeface="Arial" panose="020B0604020202020204" pitchFamily="34" charset="0"/>
              <a:buChar char="•"/>
            </a:pPr>
            <a:r>
              <a:rPr lang="en-US" sz="1600" dirty="0"/>
              <a:t>CD4 counts – current and trends</a:t>
            </a:r>
          </a:p>
          <a:p>
            <a:pPr marL="257175" indent="-257175">
              <a:spcAft>
                <a:spcPts val="300"/>
              </a:spcAft>
              <a:buFont typeface="Arial" panose="020B0604020202020204" pitchFamily="34" charset="0"/>
              <a:buChar char="•"/>
            </a:pPr>
            <a:r>
              <a:rPr lang="en-US" sz="1600" dirty="0"/>
              <a:t>Viral load – current and past</a:t>
            </a:r>
          </a:p>
          <a:p>
            <a:pPr marL="257175" indent="-257175">
              <a:spcAft>
                <a:spcPts val="300"/>
              </a:spcAft>
              <a:buFont typeface="Arial" panose="020B0604020202020204" pitchFamily="34" charset="0"/>
              <a:buChar char="•"/>
            </a:pPr>
            <a:r>
              <a:rPr lang="en-US" sz="1600" dirty="0"/>
              <a:t>Age</a:t>
            </a:r>
          </a:p>
          <a:p>
            <a:pPr marL="257175" indent="-257175">
              <a:spcAft>
                <a:spcPts val="300"/>
              </a:spcAft>
              <a:buFont typeface="Arial" panose="020B0604020202020204" pitchFamily="34" charset="0"/>
              <a:buChar char="•"/>
            </a:pPr>
            <a:r>
              <a:rPr lang="en-US" sz="1600" dirty="0"/>
              <a:t>Duration of ART</a:t>
            </a:r>
          </a:p>
          <a:p>
            <a:pPr marL="257175" indent="-257175">
              <a:spcAft>
                <a:spcPts val="300"/>
              </a:spcAft>
              <a:buFont typeface="Arial" panose="020B0604020202020204" pitchFamily="34" charset="0"/>
              <a:buChar char="•"/>
            </a:pPr>
            <a:r>
              <a:rPr lang="en-US" sz="1600" dirty="0"/>
              <a:t>Concomitant </a:t>
            </a:r>
            <a:r>
              <a:rPr lang="en-US" sz="1600" dirty="0" err="1"/>
              <a:t>Hep</a:t>
            </a:r>
            <a:r>
              <a:rPr lang="en-US" sz="1600" dirty="0"/>
              <a:t> B or </a:t>
            </a:r>
            <a:r>
              <a:rPr lang="en-US" sz="1600" dirty="0" err="1"/>
              <a:t>Hep</a:t>
            </a:r>
            <a:r>
              <a:rPr lang="en-US" sz="1600" dirty="0"/>
              <a:t> C</a:t>
            </a:r>
          </a:p>
          <a:p>
            <a:pPr marL="257175" indent="-257175">
              <a:spcAft>
                <a:spcPts val="300"/>
              </a:spcAft>
              <a:buFont typeface="Arial" panose="020B0604020202020204" pitchFamily="34" charset="0"/>
              <a:buChar char="•"/>
            </a:pPr>
            <a:r>
              <a:rPr lang="en-US" sz="1600" dirty="0"/>
              <a:t>IV drug use history</a:t>
            </a:r>
          </a:p>
          <a:p>
            <a:pPr marL="257175" indent="-257175">
              <a:spcAft>
                <a:spcPts val="300"/>
              </a:spcAft>
              <a:buFont typeface="Arial" panose="020B0604020202020204" pitchFamily="34" charset="0"/>
              <a:buChar char="•"/>
            </a:pPr>
            <a:r>
              <a:rPr lang="en-US" sz="1600" dirty="0"/>
              <a:t>Interruptions in treatment </a:t>
            </a:r>
            <a:endParaRPr lang="en-US" sz="1600" baseline="30000" dirty="0"/>
          </a:p>
          <a:p>
            <a:endParaRPr lang="en-US" dirty="0"/>
          </a:p>
        </p:txBody>
      </p:sp>
      <p:sp>
        <p:nvSpPr>
          <p:cNvPr id="10" name="Content Placeholder 9"/>
          <p:cNvSpPr>
            <a:spLocks noGrp="1"/>
          </p:cNvSpPr>
          <p:nvPr>
            <p:ph sz="half" idx="3"/>
          </p:nvPr>
        </p:nvSpPr>
        <p:spPr>
          <a:xfrm>
            <a:off x="3742493" y="1263870"/>
            <a:ext cx="3896167" cy="3394710"/>
          </a:xfrm>
        </p:spPr>
        <p:txBody>
          <a:bodyPr/>
          <a:lstStyle/>
          <a:p>
            <a:r>
              <a:rPr lang="en-US" dirty="0">
                <a:solidFill>
                  <a:schemeClr val="tx2"/>
                </a:solidFill>
              </a:rPr>
              <a:t>Associated – but an independent risk?</a:t>
            </a:r>
          </a:p>
          <a:p>
            <a:endParaRPr lang="en-US" sz="800" dirty="0"/>
          </a:p>
          <a:p>
            <a:pPr marL="214313" indent="-214313">
              <a:spcAft>
                <a:spcPts val="300"/>
              </a:spcAft>
              <a:buFont typeface="Arial" panose="020B0604020202020204" pitchFamily="34" charset="0"/>
              <a:buChar char="•"/>
            </a:pPr>
            <a:r>
              <a:rPr lang="en-US" sz="1600" dirty="0"/>
              <a:t>Smoking</a:t>
            </a:r>
          </a:p>
          <a:p>
            <a:pPr marL="214313" indent="-214313">
              <a:spcAft>
                <a:spcPts val="300"/>
              </a:spcAft>
              <a:buFont typeface="Arial" panose="020B0604020202020204" pitchFamily="34" charset="0"/>
              <a:buChar char="•"/>
            </a:pPr>
            <a:r>
              <a:rPr lang="en-US" sz="1600" dirty="0"/>
              <a:t>STD history</a:t>
            </a:r>
          </a:p>
          <a:p>
            <a:pPr marL="214313" indent="-214313">
              <a:spcAft>
                <a:spcPts val="300"/>
              </a:spcAft>
              <a:buFont typeface="Arial" panose="020B0604020202020204" pitchFamily="34" charset="0"/>
              <a:buChar char="•"/>
            </a:pPr>
            <a:r>
              <a:rPr lang="en-US" sz="1600" dirty="0"/>
              <a:t>CD4/CD8 ratio</a:t>
            </a:r>
          </a:p>
          <a:p>
            <a:pPr marL="214313" indent="-214313">
              <a:spcAft>
                <a:spcPts val="300"/>
              </a:spcAft>
              <a:buFont typeface="Arial" panose="020B0604020202020204" pitchFamily="34" charset="0"/>
              <a:buChar char="•"/>
            </a:pPr>
            <a:r>
              <a:rPr lang="en-US" sz="1600" dirty="0"/>
              <a:t>Cumulative time at low CD4 counts </a:t>
            </a:r>
          </a:p>
          <a:p>
            <a:pPr marL="214313" indent="-214313">
              <a:spcAft>
                <a:spcPts val="300"/>
              </a:spcAft>
              <a:buFont typeface="Arial" panose="020B0604020202020204" pitchFamily="34" charset="0"/>
              <a:buChar char="•"/>
            </a:pPr>
            <a:r>
              <a:rPr lang="en-US" sz="1600" dirty="0"/>
              <a:t>Year of ART initiation</a:t>
            </a:r>
          </a:p>
          <a:p>
            <a:pPr marL="214313" indent="-214313">
              <a:spcAft>
                <a:spcPts val="300"/>
              </a:spcAft>
              <a:buFont typeface="Arial" panose="020B0604020202020204" pitchFamily="34" charset="0"/>
              <a:buChar char="•"/>
            </a:pPr>
            <a:r>
              <a:rPr lang="en-US" sz="1600" dirty="0"/>
              <a:t>Education level</a:t>
            </a:r>
          </a:p>
          <a:p>
            <a:pPr marL="214313" indent="-214313">
              <a:spcAft>
                <a:spcPts val="300"/>
              </a:spcAft>
              <a:buFont typeface="Arial" panose="020B0604020202020204" pitchFamily="34" charset="0"/>
              <a:buChar char="•"/>
            </a:pPr>
            <a:r>
              <a:rPr lang="en-US" sz="1600" dirty="0"/>
              <a:t>Anemia</a:t>
            </a:r>
          </a:p>
          <a:p>
            <a:endParaRPr lang="en-US" dirty="0"/>
          </a:p>
        </p:txBody>
      </p:sp>
      <p:sp>
        <p:nvSpPr>
          <p:cNvPr id="4" name="Slide Number Placeholder 3"/>
          <p:cNvSpPr>
            <a:spLocks noGrp="1"/>
          </p:cNvSpPr>
          <p:nvPr>
            <p:ph type="sldNum" sz="quarter" idx="7"/>
          </p:nvPr>
        </p:nvSpPr>
        <p:spPr/>
        <p:txBody>
          <a:bodyPr/>
          <a:lstStyle/>
          <a:p>
            <a:pPr marL="19050">
              <a:spcBef>
                <a:spcPts val="98"/>
              </a:spcBef>
            </a:pPr>
            <a:fld id="{81D60167-4931-47E6-BA6A-407CBD079E47}" type="slidenum">
              <a:rPr lang="en-US" smtClean="0">
                <a:solidFill>
                  <a:srgbClr val="FFFFFF">
                    <a:lumMod val="65000"/>
                  </a:srgbClr>
                </a:solidFill>
              </a:rPr>
              <a:pPr marL="19050">
                <a:spcBef>
                  <a:spcPts val="98"/>
                </a:spcBef>
              </a:pPr>
              <a:t>14</a:t>
            </a:fld>
            <a:endParaRPr lang="en-US" dirty="0">
              <a:solidFill>
                <a:srgbClr val="FFFFFF">
                  <a:lumMod val="65000"/>
                </a:srgbClr>
              </a:solidFill>
            </a:endParaRPr>
          </a:p>
        </p:txBody>
      </p:sp>
    </p:spTree>
    <p:extLst>
      <p:ext uri="{BB962C8B-B14F-4D97-AF65-F5344CB8AC3E}">
        <p14:creationId xmlns:p14="http://schemas.microsoft.com/office/powerpoint/2010/main" val="98125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9">
                                            <p:txEl>
                                              <p:pRg st="2" end="2"/>
                                            </p:txEl>
                                          </p:spTgt>
                                        </p:tgtEl>
                                        <p:attrNameLst>
                                          <p:attrName>style.color</p:attrName>
                                        </p:attrNameLst>
                                      </p:cBhvr>
                                      <p:by>
                                        <p:hsl h="0" s="-12549" l="-25098"/>
                                      </p:by>
                                    </p:animClr>
                                    <p:animClr clrSpc="hsl" dir="cw">
                                      <p:cBhvr>
                                        <p:cTn id="7" dur="500" fill="hold"/>
                                        <p:tgtEl>
                                          <p:spTgt spid="9">
                                            <p:txEl>
                                              <p:pRg st="2" end="2"/>
                                            </p:txEl>
                                          </p:spTgt>
                                        </p:tgtEl>
                                        <p:attrNameLst>
                                          <p:attrName>fillcolor</p:attrName>
                                        </p:attrNameLst>
                                      </p:cBhvr>
                                      <p:by>
                                        <p:hsl h="0" s="-12549" l="-25098"/>
                                      </p:by>
                                    </p:animClr>
                                    <p:animClr clrSpc="hsl" dir="cw">
                                      <p:cBhvr>
                                        <p:cTn id="8" dur="500" fill="hold"/>
                                        <p:tgtEl>
                                          <p:spTgt spid="9">
                                            <p:txEl>
                                              <p:pRg st="2" end="2"/>
                                            </p:txEl>
                                          </p:spTgt>
                                        </p:tgtEl>
                                        <p:attrNameLst>
                                          <p:attrName>stroke.color</p:attrName>
                                        </p:attrNameLst>
                                      </p:cBhvr>
                                      <p:by>
                                        <p:hsl h="0" s="-12549" l="-25098"/>
                                      </p:by>
                                    </p:animClr>
                                    <p:set>
                                      <p:cBhvr>
                                        <p:cTn id="9" dur="500" fill="hold"/>
                                        <p:tgtEl>
                                          <p:spTgt spid="9">
                                            <p:txEl>
                                              <p:pRg st="2" end="2"/>
                                            </p:txEl>
                                          </p:spTgt>
                                        </p:tgtEl>
                                        <p:attrNameLst>
                                          <p:attrName>fill.type</p:attrName>
                                        </p:attrNameLst>
                                      </p:cBhvr>
                                      <p:to>
                                        <p:strVal val="solid"/>
                                      </p:to>
                                    </p:set>
                                  </p:childTnLst>
                                </p:cTn>
                              </p:par>
                              <p:par>
                                <p:cTn id="10" presetID="24" presetClass="emph" presetSubtype="0" fill="hold" nodeType="withEffect">
                                  <p:stCondLst>
                                    <p:cond delay="0"/>
                                  </p:stCondLst>
                                  <p:childTnLst>
                                    <p:animClr clrSpc="hsl" dir="cw">
                                      <p:cBhvr override="childStyle">
                                        <p:cTn id="11" dur="500" fill="hold"/>
                                        <p:tgtEl>
                                          <p:spTgt spid="9">
                                            <p:txEl>
                                              <p:pRg st="3" end="3"/>
                                            </p:txEl>
                                          </p:spTgt>
                                        </p:tgtEl>
                                        <p:attrNameLst>
                                          <p:attrName>style.color</p:attrName>
                                        </p:attrNameLst>
                                      </p:cBhvr>
                                      <p:by>
                                        <p:hsl h="0" s="-12549" l="-25098"/>
                                      </p:by>
                                    </p:animClr>
                                    <p:animClr clrSpc="hsl" dir="cw">
                                      <p:cBhvr>
                                        <p:cTn id="12" dur="500" fill="hold"/>
                                        <p:tgtEl>
                                          <p:spTgt spid="9">
                                            <p:txEl>
                                              <p:pRg st="3" end="3"/>
                                            </p:txEl>
                                          </p:spTgt>
                                        </p:tgtEl>
                                        <p:attrNameLst>
                                          <p:attrName>fillcolor</p:attrName>
                                        </p:attrNameLst>
                                      </p:cBhvr>
                                      <p:by>
                                        <p:hsl h="0" s="-12549" l="-25098"/>
                                      </p:by>
                                    </p:animClr>
                                    <p:animClr clrSpc="hsl" dir="cw">
                                      <p:cBhvr>
                                        <p:cTn id="13" dur="500" fill="hold"/>
                                        <p:tgtEl>
                                          <p:spTgt spid="9">
                                            <p:txEl>
                                              <p:pRg st="3" end="3"/>
                                            </p:txEl>
                                          </p:spTgt>
                                        </p:tgtEl>
                                        <p:attrNameLst>
                                          <p:attrName>stroke.color</p:attrName>
                                        </p:attrNameLst>
                                      </p:cBhvr>
                                      <p:by>
                                        <p:hsl h="0" s="-12549" l="-25098"/>
                                      </p:by>
                                    </p:animClr>
                                    <p:set>
                                      <p:cBhvr>
                                        <p:cTn id="14" dur="500" fill="hold"/>
                                        <p:tgtEl>
                                          <p:spTgt spid="9">
                                            <p:txEl>
                                              <p:pRg st="3" end="3"/>
                                            </p:txEl>
                                          </p:spTgt>
                                        </p:tgtEl>
                                        <p:attrNameLst>
                                          <p:attrName>fill.type</p:attrName>
                                        </p:attrNameLst>
                                      </p:cBhvr>
                                      <p:to>
                                        <p:strVal val="solid"/>
                                      </p:to>
                                    </p:set>
                                  </p:childTnLst>
                                </p:cTn>
                              </p:par>
                              <p:par>
                                <p:cTn id="15" presetID="24" presetClass="emph" presetSubtype="0" fill="hold" nodeType="withEffect">
                                  <p:stCondLst>
                                    <p:cond delay="0"/>
                                  </p:stCondLst>
                                  <p:childTnLst>
                                    <p:animClr clrSpc="hsl" dir="cw">
                                      <p:cBhvr override="childStyle">
                                        <p:cTn id="16" dur="500" fill="hold"/>
                                        <p:tgtEl>
                                          <p:spTgt spid="9">
                                            <p:txEl>
                                              <p:pRg st="4" end="4"/>
                                            </p:txEl>
                                          </p:spTgt>
                                        </p:tgtEl>
                                        <p:attrNameLst>
                                          <p:attrName>style.color</p:attrName>
                                        </p:attrNameLst>
                                      </p:cBhvr>
                                      <p:by>
                                        <p:hsl h="0" s="-12549" l="-25098"/>
                                      </p:by>
                                    </p:animClr>
                                    <p:animClr clrSpc="hsl" dir="cw">
                                      <p:cBhvr>
                                        <p:cTn id="17" dur="500" fill="hold"/>
                                        <p:tgtEl>
                                          <p:spTgt spid="9">
                                            <p:txEl>
                                              <p:pRg st="4" end="4"/>
                                            </p:txEl>
                                          </p:spTgt>
                                        </p:tgtEl>
                                        <p:attrNameLst>
                                          <p:attrName>fillcolor</p:attrName>
                                        </p:attrNameLst>
                                      </p:cBhvr>
                                      <p:by>
                                        <p:hsl h="0" s="-12549" l="-25098"/>
                                      </p:by>
                                    </p:animClr>
                                    <p:animClr clrSpc="hsl" dir="cw">
                                      <p:cBhvr>
                                        <p:cTn id="18" dur="500" fill="hold"/>
                                        <p:tgtEl>
                                          <p:spTgt spid="9">
                                            <p:txEl>
                                              <p:pRg st="4" end="4"/>
                                            </p:txEl>
                                          </p:spTgt>
                                        </p:tgtEl>
                                        <p:attrNameLst>
                                          <p:attrName>stroke.color</p:attrName>
                                        </p:attrNameLst>
                                      </p:cBhvr>
                                      <p:by>
                                        <p:hsl h="0" s="-12549" l="-25098"/>
                                      </p:by>
                                    </p:animClr>
                                    <p:set>
                                      <p:cBhvr>
                                        <p:cTn id="19" dur="500" fill="hold"/>
                                        <p:tgtEl>
                                          <p:spTgt spid="9">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chemeClr val="accent1"/>
                </a:solidFill>
              </a:rPr>
              <a:t>CD4 T-cell count </a:t>
            </a:r>
          </a:p>
        </p:txBody>
      </p:sp>
      <p:sp>
        <p:nvSpPr>
          <p:cNvPr id="3" name="Content Placeholder 2"/>
          <p:cNvSpPr>
            <a:spLocks noGrp="1"/>
          </p:cNvSpPr>
          <p:nvPr>
            <p:ph type="body" idx="1"/>
          </p:nvPr>
        </p:nvSpPr>
        <p:spPr>
          <a:xfrm>
            <a:off x="202964" y="1119674"/>
            <a:ext cx="6826485" cy="3564294"/>
          </a:xfrm>
        </p:spPr>
        <p:txBody>
          <a:bodyPr>
            <a:normAutofit fontScale="92500" lnSpcReduction="10000"/>
          </a:bodyPr>
          <a:lstStyle/>
          <a:p>
            <a:pPr marL="285750" indent="-285750">
              <a:spcAft>
                <a:spcPts val="200"/>
              </a:spcAft>
              <a:buFont typeface="Wingdings" panose="05000000000000000000" pitchFamily="2" charset="2"/>
              <a:buChar char="§"/>
            </a:pPr>
            <a:r>
              <a:rPr lang="en-US" sz="1900" dirty="0"/>
              <a:t>Reference range, 500-2000 cells/</a:t>
            </a:r>
            <a:r>
              <a:rPr lang="en-US" sz="1900" dirty="0" err="1"/>
              <a:t>μL</a:t>
            </a:r>
            <a:endParaRPr lang="en-US" sz="1900" dirty="0"/>
          </a:p>
          <a:p>
            <a:pPr marL="285750" indent="-285750">
              <a:spcAft>
                <a:spcPts val="200"/>
              </a:spcAft>
              <a:buFont typeface="Wingdings" panose="05000000000000000000" pitchFamily="2" charset="2"/>
              <a:buChar char="§"/>
            </a:pPr>
            <a:r>
              <a:rPr lang="en-US" sz="1900" dirty="0"/>
              <a:t>Counts normally vary by as much as 30%</a:t>
            </a:r>
          </a:p>
          <a:p>
            <a:pPr marL="628650" lvl="1" indent="-285750">
              <a:spcAft>
                <a:spcPts val="200"/>
              </a:spcAft>
              <a:buFont typeface="Wingdings" panose="05000000000000000000" pitchFamily="2" charset="2"/>
              <a:buChar char="§"/>
            </a:pPr>
            <a:r>
              <a:rPr lang="en-US" sz="1900" dirty="0"/>
              <a:t>Serial counts are a better measure of significant changes</a:t>
            </a:r>
          </a:p>
          <a:p>
            <a:pPr marL="285750" indent="-285750">
              <a:spcAft>
                <a:spcPts val="200"/>
              </a:spcAft>
              <a:buFont typeface="Wingdings" panose="05000000000000000000" pitchFamily="2" charset="2"/>
              <a:buChar char="§"/>
            </a:pPr>
            <a:r>
              <a:rPr lang="en-US" sz="1900" dirty="0"/>
              <a:t>Reflects the current risk of acquiring opportunistic infections:</a:t>
            </a:r>
          </a:p>
          <a:p>
            <a:pPr marL="600075" lvl="1" indent="-257175">
              <a:spcAft>
                <a:spcPts val="200"/>
              </a:spcAft>
              <a:buFont typeface="Arial" panose="020B0604020202020204" pitchFamily="34" charset="0"/>
              <a:buChar char="•"/>
            </a:pPr>
            <a:r>
              <a:rPr lang="en-US" dirty="0"/>
              <a:t>Stable CD4 counts &gt;500 is especially favorable</a:t>
            </a:r>
          </a:p>
          <a:p>
            <a:pPr marL="600075" lvl="1" indent="-257175">
              <a:spcAft>
                <a:spcPts val="200"/>
              </a:spcAft>
              <a:buFont typeface="Arial" panose="020B0604020202020204" pitchFamily="34" charset="0"/>
              <a:buChar char="•"/>
            </a:pPr>
            <a:r>
              <a:rPr lang="en-US" dirty="0"/>
              <a:t>CD4 counts 350-499 also fare well </a:t>
            </a:r>
          </a:p>
          <a:p>
            <a:pPr marL="600075" lvl="1" indent="-257175">
              <a:spcAft>
                <a:spcPts val="200"/>
              </a:spcAft>
              <a:buFont typeface="Arial" panose="020B0604020202020204" pitchFamily="34" charset="0"/>
              <a:buChar char="•"/>
            </a:pPr>
            <a:r>
              <a:rPr lang="en-US" dirty="0"/>
              <a:t>A CD4 count below 200/</a:t>
            </a:r>
            <a:r>
              <a:rPr lang="en-US" dirty="0" err="1"/>
              <a:t>μL</a:t>
            </a:r>
            <a:r>
              <a:rPr lang="en-US" dirty="0"/>
              <a:t> is considered AIDS-defining in the US</a:t>
            </a:r>
          </a:p>
          <a:p>
            <a:pPr marL="600075" lvl="1" indent="-257175">
              <a:spcAft>
                <a:spcPts val="200"/>
              </a:spcAft>
              <a:buFont typeface="Arial" panose="020B0604020202020204" pitchFamily="34" charset="0"/>
              <a:buChar char="•"/>
            </a:pPr>
            <a:r>
              <a:rPr lang="en-US" dirty="0"/>
              <a:t>An adequate response on treatment is defined as an increase in CD4 count in the range of 50-150 per year</a:t>
            </a:r>
          </a:p>
          <a:p>
            <a:pPr>
              <a:spcAft>
                <a:spcPts val="200"/>
              </a:spcAft>
            </a:pPr>
            <a:endParaRPr lang="en-US" sz="500" dirty="0"/>
          </a:p>
          <a:p>
            <a:pPr marL="285750" indent="-285750">
              <a:spcAft>
                <a:spcPts val="200"/>
              </a:spcAft>
              <a:buFont typeface="Wingdings" panose="05000000000000000000" pitchFamily="2" charset="2"/>
              <a:buChar char="§"/>
            </a:pPr>
            <a:r>
              <a:rPr lang="en-US" dirty="0"/>
              <a:t>CD4 count at start of ART is a strong predictor of short-term mortality, however becomes less prognostic over time and probably not important after 3-5 years </a:t>
            </a:r>
            <a:r>
              <a:rPr lang="en-US" baseline="30000" dirty="0"/>
              <a:t>4,5</a:t>
            </a:r>
            <a:endParaRPr lang="en-US" dirty="0"/>
          </a:p>
          <a:p>
            <a:endParaRPr lang="en-US" dirty="0"/>
          </a:p>
        </p:txBody>
      </p:sp>
      <p:sp>
        <p:nvSpPr>
          <p:cNvPr id="4" name="Slide Number Placeholder 3"/>
          <p:cNvSpPr>
            <a:spLocks noGrp="1"/>
          </p:cNvSpPr>
          <p:nvPr>
            <p:ph type="sldNum" sz="quarter" idx="7"/>
          </p:nvPr>
        </p:nvSpPr>
        <p:spPr/>
        <p:txBody>
          <a:bodyPr/>
          <a:lstStyle/>
          <a:p>
            <a:fld id="{D94909C6-CC71-4962-A18E-AF0515723D95}" type="slidenum">
              <a:rPr lang="en-US" smtClean="0">
                <a:solidFill>
                  <a:srgbClr val="B2C1CA">
                    <a:lumMod val="75000"/>
                  </a:srgbClr>
                </a:solidFill>
              </a:rPr>
              <a:pPr/>
              <a:t>15</a:t>
            </a:fld>
            <a:endParaRPr lang="en-US">
              <a:solidFill>
                <a:srgbClr val="B2C1CA">
                  <a:lumMod val="75000"/>
                </a:srgbClr>
              </a:solidFill>
            </a:endParaRPr>
          </a:p>
        </p:txBody>
      </p:sp>
    </p:spTree>
    <p:extLst>
      <p:ext uri="{BB962C8B-B14F-4D97-AF65-F5344CB8AC3E}">
        <p14:creationId xmlns:p14="http://schemas.microsoft.com/office/powerpoint/2010/main" val="3080315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06475" y="329682"/>
            <a:ext cx="8735812" cy="547143"/>
          </a:xfrm>
        </p:spPr>
        <p:txBody>
          <a:bodyPr>
            <a:normAutofit/>
          </a:bodyPr>
          <a:lstStyle/>
          <a:p>
            <a:r>
              <a:rPr lang="en-US" dirty="0">
                <a:solidFill>
                  <a:schemeClr val="accent1"/>
                </a:solidFill>
              </a:rPr>
              <a:t>HIV Viral load in peripheral blood </a:t>
            </a:r>
          </a:p>
        </p:txBody>
      </p:sp>
      <p:sp>
        <p:nvSpPr>
          <p:cNvPr id="10" name="Content Placeholder 9"/>
          <p:cNvSpPr>
            <a:spLocks noGrp="1"/>
          </p:cNvSpPr>
          <p:nvPr>
            <p:ph type="body" idx="1"/>
          </p:nvPr>
        </p:nvSpPr>
        <p:spPr/>
        <p:txBody>
          <a:bodyPr/>
          <a:lstStyle/>
          <a:p>
            <a:pPr marL="285750" indent="-285750">
              <a:spcAft>
                <a:spcPts val="200"/>
              </a:spcAft>
              <a:buFont typeface="Wingdings" panose="05000000000000000000" pitchFamily="2" charset="2"/>
              <a:buChar char="§"/>
            </a:pPr>
            <a:r>
              <a:rPr lang="en-US" dirty="0"/>
              <a:t>Surrogate marker of viral replication rate; not a diagnostic tool </a:t>
            </a:r>
          </a:p>
          <a:p>
            <a:pPr marL="285750" indent="-285750">
              <a:spcAft>
                <a:spcPts val="200"/>
              </a:spcAft>
              <a:buFont typeface="Wingdings" panose="05000000000000000000" pitchFamily="2" charset="2"/>
              <a:buChar char="§"/>
            </a:pPr>
            <a:r>
              <a:rPr lang="en-US" dirty="0"/>
              <a:t>With therapy, viral loads can often be suppressed to an undetectable level (&lt; 20-75 copies/mL)</a:t>
            </a:r>
          </a:p>
          <a:p>
            <a:pPr marL="285750" indent="-285750">
              <a:spcAft>
                <a:spcPts val="200"/>
              </a:spcAft>
              <a:buFont typeface="Wingdings" panose="05000000000000000000" pitchFamily="2" charset="2"/>
              <a:buChar char="§"/>
            </a:pPr>
            <a:r>
              <a:rPr lang="en-US" dirty="0"/>
              <a:t>Related to rate of progression to AIDS and death</a:t>
            </a:r>
          </a:p>
          <a:p>
            <a:pPr marL="600075" lvl="1" indent="-257175">
              <a:spcAft>
                <a:spcPts val="200"/>
              </a:spcAft>
              <a:buFont typeface="Arial" panose="020B0604020202020204" pitchFamily="34" charset="0"/>
              <a:buChar char="•"/>
            </a:pPr>
            <a:r>
              <a:rPr lang="en-US" dirty="0"/>
              <a:t>Viral loads &gt;30,000/</a:t>
            </a:r>
            <a:r>
              <a:rPr lang="en-US" dirty="0" err="1"/>
              <a:t>μL</a:t>
            </a:r>
            <a:r>
              <a:rPr lang="en-US" dirty="0"/>
              <a:t> are 18.5x more likely to die of AIDS than those with undetectable viral loads</a:t>
            </a:r>
          </a:p>
          <a:p>
            <a:pPr marL="285750" indent="-285750">
              <a:spcAft>
                <a:spcPts val="200"/>
              </a:spcAft>
              <a:buFont typeface="Wingdings" panose="05000000000000000000" pitchFamily="2" charset="2"/>
              <a:buChar char="§"/>
            </a:pPr>
            <a:r>
              <a:rPr lang="en-US" dirty="0"/>
              <a:t>Viremia “blips” can occur, typically &lt; 400 copies/mL, but this is not thought to predict virologic failure (defined as a confirmed viral load of &gt; 200 copies/mL)</a:t>
            </a:r>
          </a:p>
          <a:p>
            <a:endParaRPr lang="en-US" dirty="0"/>
          </a:p>
        </p:txBody>
      </p:sp>
      <p:sp>
        <p:nvSpPr>
          <p:cNvPr id="3" name="Slide Number Placeholder 2"/>
          <p:cNvSpPr>
            <a:spLocks noGrp="1"/>
          </p:cNvSpPr>
          <p:nvPr>
            <p:ph type="sldNum" sz="quarter" idx="7"/>
          </p:nvPr>
        </p:nvSpPr>
        <p:spPr/>
        <p:txBody>
          <a:bodyPr/>
          <a:lstStyle/>
          <a:p>
            <a:fld id="{D56DB8AA-803C-49D2-90AA-1140CE72DCD7}" type="slidenum">
              <a:rPr lang="en-US" smtClean="0">
                <a:solidFill>
                  <a:srgbClr val="B2C1CA">
                    <a:lumMod val="75000"/>
                  </a:srgbClr>
                </a:solidFill>
              </a:rPr>
              <a:pPr/>
              <a:t>16</a:t>
            </a:fld>
            <a:endParaRPr lang="en-US" dirty="0">
              <a:solidFill>
                <a:srgbClr val="B2C1CA">
                  <a:lumMod val="75000"/>
                </a:srgbClr>
              </a:solidFill>
            </a:endParaRPr>
          </a:p>
        </p:txBody>
      </p:sp>
    </p:spTree>
    <p:extLst>
      <p:ext uri="{BB962C8B-B14F-4D97-AF65-F5344CB8AC3E}">
        <p14:creationId xmlns:p14="http://schemas.microsoft.com/office/powerpoint/2010/main" val="312335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rcRect/>
          <a:stretch>
            <a:fillRect/>
          </a:stretch>
        </p:blipFill>
        <p:spPr bwMode="auto">
          <a:xfrm>
            <a:off x="1418253" y="1069910"/>
            <a:ext cx="5197774" cy="3684350"/>
          </a:xfrm>
          <a:prstGeom prst="rect">
            <a:avLst/>
          </a:prstGeom>
          <a:noFill/>
          <a:ln w="9525">
            <a:noFill/>
            <a:miter lim="800000"/>
            <a:headEnd/>
            <a:tailEnd/>
          </a:ln>
        </p:spPr>
      </p:pic>
      <p:sp>
        <p:nvSpPr>
          <p:cNvPr id="3" name="Title 2"/>
          <p:cNvSpPr>
            <a:spLocks noGrp="1"/>
          </p:cNvSpPr>
          <p:nvPr>
            <p:ph type="title"/>
          </p:nvPr>
        </p:nvSpPr>
        <p:spPr/>
        <p:txBody>
          <a:bodyPr>
            <a:noAutofit/>
          </a:bodyPr>
          <a:lstStyle/>
          <a:p>
            <a:r>
              <a:rPr lang="en-US" sz="2000" dirty="0">
                <a:solidFill>
                  <a:schemeClr val="accent1"/>
                </a:solidFill>
              </a:rPr>
              <a:t>Risk of developing AIDS based on CD4 count and HIV viral load</a:t>
            </a:r>
          </a:p>
        </p:txBody>
      </p:sp>
    </p:spTree>
    <p:extLst>
      <p:ext uri="{BB962C8B-B14F-4D97-AF65-F5344CB8AC3E}">
        <p14:creationId xmlns:p14="http://schemas.microsoft.com/office/powerpoint/2010/main" val="250642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9822" y="1086166"/>
            <a:ext cx="7422619" cy="355276"/>
          </a:xfrm>
        </p:spPr>
        <p:txBody>
          <a:bodyPr/>
          <a:lstStyle/>
          <a:p>
            <a:pPr marL="257175" indent="-257175">
              <a:buFont typeface="Arial" panose="020B0604020202020204" pitchFamily="34" charset="0"/>
              <a:buChar char="•"/>
            </a:pPr>
            <a:r>
              <a:rPr lang="en-US" dirty="0"/>
              <a:t>Mortality rates increase some with age but MRs drop significantly</a:t>
            </a:r>
          </a:p>
          <a:p>
            <a:endParaRPr lang="en-US" dirty="0"/>
          </a:p>
        </p:txBody>
      </p:sp>
      <p:sp>
        <p:nvSpPr>
          <p:cNvPr id="3" name="Title 2"/>
          <p:cNvSpPr>
            <a:spLocks noGrp="1"/>
          </p:cNvSpPr>
          <p:nvPr>
            <p:ph type="title"/>
          </p:nvPr>
        </p:nvSpPr>
        <p:spPr/>
        <p:txBody>
          <a:bodyPr/>
          <a:lstStyle/>
          <a:p>
            <a:r>
              <a:rPr lang="en-US" dirty="0">
                <a:solidFill>
                  <a:schemeClr val="accent1"/>
                </a:solidFill>
              </a:rPr>
              <a:t>Additional prognostic factors – impact of age</a:t>
            </a:r>
          </a:p>
        </p:txBody>
      </p:sp>
      <p:sp>
        <p:nvSpPr>
          <p:cNvPr id="4" name="Slide Number Placeholder 3"/>
          <p:cNvSpPr>
            <a:spLocks noGrp="1"/>
          </p:cNvSpPr>
          <p:nvPr>
            <p:ph type="sldNum" sz="quarter" idx="11"/>
          </p:nvPr>
        </p:nvSpPr>
        <p:spPr/>
        <p:txBody>
          <a:bodyPr/>
          <a:lstStyle/>
          <a:p>
            <a:fld id="{D94909C6-CC71-4962-A18E-AF0515723D95}" type="slidenum">
              <a:rPr lang="en-US" smtClean="0">
                <a:solidFill>
                  <a:srgbClr val="B2C1CA">
                    <a:lumMod val="75000"/>
                  </a:srgbClr>
                </a:solidFill>
              </a:rPr>
              <a:pPr/>
              <a:t>18</a:t>
            </a:fld>
            <a:endParaRPr lang="en-US">
              <a:solidFill>
                <a:srgbClr val="B2C1CA">
                  <a:lumMod val="75000"/>
                </a:srgbClr>
              </a:solidFill>
            </a:endParaRPr>
          </a:p>
        </p:txBody>
      </p:sp>
      <p:pic>
        <p:nvPicPr>
          <p:cNvPr id="6" name="Picture 5"/>
          <p:cNvPicPr>
            <a:picLocks noChangeAspect="1"/>
          </p:cNvPicPr>
          <p:nvPr/>
        </p:nvPicPr>
        <p:blipFill>
          <a:blip r:embed="rId2"/>
          <a:stretch>
            <a:fillRect/>
          </a:stretch>
        </p:blipFill>
        <p:spPr>
          <a:xfrm>
            <a:off x="592543" y="1530386"/>
            <a:ext cx="5258981" cy="3018227"/>
          </a:xfrm>
          <a:prstGeom prst="rect">
            <a:avLst/>
          </a:prstGeom>
          <a:ln w="12700">
            <a:solidFill>
              <a:schemeClr val="tx1"/>
            </a:solidFill>
          </a:ln>
        </p:spPr>
      </p:pic>
      <p:sp>
        <p:nvSpPr>
          <p:cNvPr id="7" name="TextBox 6"/>
          <p:cNvSpPr txBox="1"/>
          <p:nvPr/>
        </p:nvSpPr>
        <p:spPr>
          <a:xfrm>
            <a:off x="5992737" y="1576138"/>
            <a:ext cx="1933303" cy="1142620"/>
          </a:xfrm>
          <a:prstGeom prst="rect">
            <a:avLst/>
          </a:prstGeom>
          <a:noFill/>
          <a:effectLst/>
        </p:spPr>
        <p:txBody>
          <a:bodyPr wrap="square" lIns="0" tIns="0" rIns="0" bIns="0" rtlCol="0">
            <a:spAutoFit/>
          </a:bodyPr>
          <a:lstStyle/>
          <a:p>
            <a:pPr>
              <a:lnSpc>
                <a:spcPct val="110000"/>
              </a:lnSpc>
            </a:pPr>
            <a:r>
              <a:rPr lang="en-US" sz="750" dirty="0">
                <a:solidFill>
                  <a:schemeClr val="tx2"/>
                </a:solidFill>
              </a:rPr>
              <a:t>Collaboration of Observational HIV Epidemiological Research Europe (COHERE) in EuroCoord. </a:t>
            </a:r>
          </a:p>
          <a:p>
            <a:pPr>
              <a:lnSpc>
                <a:spcPct val="110000"/>
              </a:lnSpc>
            </a:pPr>
            <a:r>
              <a:rPr lang="en-US" sz="750" dirty="0">
                <a:solidFill>
                  <a:schemeClr val="tx2"/>
                </a:solidFill>
              </a:rPr>
              <a:t>All-cause mortality in treated HIV-infected adults with CD4 500/mm3 compared with the general population: evidence from a large European observational cohort collaboration. International Journal of Epidemiology 2012; 41: 433–445.</a:t>
            </a:r>
          </a:p>
        </p:txBody>
      </p:sp>
    </p:spTree>
    <p:extLst>
      <p:ext uri="{BB962C8B-B14F-4D97-AF65-F5344CB8AC3E}">
        <p14:creationId xmlns:p14="http://schemas.microsoft.com/office/powerpoint/2010/main" val="283103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accent1"/>
                </a:solidFill>
              </a:rPr>
              <a:t>Importance of treatment adherence</a:t>
            </a:r>
          </a:p>
        </p:txBody>
      </p:sp>
      <p:sp>
        <p:nvSpPr>
          <p:cNvPr id="2" name="Content Placeholder 1"/>
          <p:cNvSpPr>
            <a:spLocks noGrp="1"/>
          </p:cNvSpPr>
          <p:nvPr>
            <p:ph type="body" idx="1"/>
          </p:nvPr>
        </p:nvSpPr>
        <p:spPr/>
        <p:txBody>
          <a:bodyPr/>
          <a:lstStyle/>
          <a:p>
            <a:pPr>
              <a:spcAft>
                <a:spcPts val="200"/>
              </a:spcAft>
            </a:pPr>
            <a:r>
              <a:rPr lang="en-US" dirty="0"/>
              <a:t>Higher mortality seen with:</a:t>
            </a:r>
          </a:p>
          <a:p>
            <a:pPr marL="527168" lvl="1" indent="-257175">
              <a:spcAft>
                <a:spcPts val="200"/>
              </a:spcAft>
              <a:buFont typeface="Arial" panose="020B0604020202020204" pitchFamily="34" charset="0"/>
              <a:buChar char="•"/>
            </a:pPr>
            <a:r>
              <a:rPr lang="en-US" sz="1600" dirty="0"/>
              <a:t>Interruptions in treatment </a:t>
            </a:r>
            <a:r>
              <a:rPr lang="en-US" sz="1600" baseline="30000" dirty="0"/>
              <a:t>8</a:t>
            </a:r>
            <a:endParaRPr lang="en-US" sz="1600" dirty="0"/>
          </a:p>
          <a:p>
            <a:pPr marL="527168" lvl="1" indent="-257175">
              <a:spcAft>
                <a:spcPts val="200"/>
              </a:spcAft>
              <a:buFont typeface="Arial" panose="020B0604020202020204" pitchFamily="34" charset="0"/>
              <a:buChar char="•"/>
            </a:pPr>
            <a:r>
              <a:rPr lang="en-US" sz="1600" dirty="0"/>
              <a:t>Cumulative time at low CD4 counts (e.g. &lt;100 cells/</a:t>
            </a:r>
            <a:r>
              <a:rPr lang="en-US" sz="1600" dirty="0" err="1"/>
              <a:t>μl</a:t>
            </a:r>
            <a:r>
              <a:rPr lang="en-US" sz="1600" dirty="0"/>
              <a:t>) </a:t>
            </a:r>
            <a:r>
              <a:rPr lang="en-US" sz="1600" baseline="30000" dirty="0"/>
              <a:t>9</a:t>
            </a:r>
            <a:endParaRPr lang="en-US" sz="1600" dirty="0"/>
          </a:p>
          <a:p>
            <a:pPr>
              <a:spcAft>
                <a:spcPts val="200"/>
              </a:spcAft>
            </a:pPr>
            <a:r>
              <a:rPr lang="en-US" dirty="0"/>
              <a:t>Both are likely markers of adherence to treatment, which could be related to:</a:t>
            </a:r>
          </a:p>
          <a:p>
            <a:pPr marL="527168" lvl="1" indent="-257175">
              <a:spcAft>
                <a:spcPts val="200"/>
              </a:spcAft>
              <a:buFont typeface="Arial" panose="020B0604020202020204" pitchFamily="34" charset="0"/>
              <a:buChar char="•"/>
            </a:pPr>
            <a:r>
              <a:rPr lang="en-US" sz="1600" dirty="0"/>
              <a:t>Health care access</a:t>
            </a:r>
          </a:p>
          <a:p>
            <a:pPr marL="527168" lvl="1" indent="-257175">
              <a:spcAft>
                <a:spcPts val="200"/>
              </a:spcAft>
              <a:buFont typeface="Arial" panose="020B0604020202020204" pitchFamily="34" charset="0"/>
              <a:buChar char="•"/>
            </a:pPr>
            <a:r>
              <a:rPr lang="en-US" sz="1600" dirty="0"/>
              <a:t>Treating facility</a:t>
            </a:r>
          </a:p>
          <a:p>
            <a:pPr marL="527168" lvl="1" indent="-257175">
              <a:spcAft>
                <a:spcPts val="200"/>
              </a:spcAft>
              <a:buFont typeface="Arial" panose="020B0604020202020204" pitchFamily="34" charset="0"/>
              <a:buChar char="•"/>
            </a:pPr>
            <a:r>
              <a:rPr lang="en-US" sz="1600" dirty="0"/>
              <a:t>Comorbid behavioral risks</a:t>
            </a:r>
          </a:p>
        </p:txBody>
      </p:sp>
      <p:sp>
        <p:nvSpPr>
          <p:cNvPr id="4" name="Slide Number Placeholder 3"/>
          <p:cNvSpPr>
            <a:spLocks noGrp="1"/>
          </p:cNvSpPr>
          <p:nvPr>
            <p:ph type="sldNum" sz="quarter" idx="7"/>
          </p:nvPr>
        </p:nvSpPr>
        <p:spPr/>
        <p:txBody>
          <a:bodyPr/>
          <a:lstStyle/>
          <a:p>
            <a:fld id="{D94909C6-CC71-4962-A18E-AF0515723D95}" type="slidenum">
              <a:rPr lang="en-US" smtClean="0">
                <a:solidFill>
                  <a:srgbClr val="B2C1CA">
                    <a:lumMod val="75000"/>
                  </a:srgbClr>
                </a:solidFill>
              </a:rPr>
              <a:pPr/>
              <a:t>19</a:t>
            </a:fld>
            <a:endParaRPr lang="en-US">
              <a:solidFill>
                <a:srgbClr val="B2C1CA">
                  <a:lumMod val="75000"/>
                </a:srgbClr>
              </a:solidFill>
            </a:endParaRPr>
          </a:p>
        </p:txBody>
      </p:sp>
    </p:spTree>
    <p:extLst>
      <p:ext uri="{BB962C8B-B14F-4D97-AF65-F5344CB8AC3E}">
        <p14:creationId xmlns:p14="http://schemas.microsoft.com/office/powerpoint/2010/main" val="1307495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Human Immunodeficiency Virus Infection</a:t>
            </a:r>
          </a:p>
        </p:txBody>
      </p:sp>
      <p:sp>
        <p:nvSpPr>
          <p:cNvPr id="3" name="Content Placeholder 2"/>
          <p:cNvSpPr>
            <a:spLocks noGrp="1"/>
          </p:cNvSpPr>
          <p:nvPr>
            <p:ph type="body" idx="1"/>
          </p:nvPr>
        </p:nvSpPr>
        <p:spPr>
          <a:xfrm>
            <a:off x="199800" y="1092995"/>
            <a:ext cx="6773278" cy="3709160"/>
          </a:xfrm>
          <a:prstGeom prst="rect">
            <a:avLst/>
          </a:prstGeom>
        </p:spPr>
        <p:txBody>
          <a:bodyPr>
            <a:normAutofit fontScale="92500" lnSpcReduction="10000"/>
          </a:bodyPr>
          <a:lstStyle/>
          <a:p>
            <a:pPr marL="285750" indent="-285750">
              <a:spcAft>
                <a:spcPts val="200"/>
              </a:spcAft>
              <a:buFont typeface="Wingdings" panose="05000000000000000000" pitchFamily="2" charset="2"/>
              <a:buChar char="§"/>
            </a:pPr>
            <a:r>
              <a:rPr lang="en-US" sz="1700" dirty="0"/>
              <a:t>HIV is a retrovirus that infects humans via transmission through sexual contact (generally intercourse), exposure to infected blood, and through the birthing process. </a:t>
            </a:r>
          </a:p>
          <a:p>
            <a:pPr marL="285750" indent="-285750">
              <a:spcAft>
                <a:spcPts val="200"/>
              </a:spcAft>
              <a:buFont typeface="Wingdings" panose="05000000000000000000" pitchFamily="2" charset="2"/>
              <a:buChar char="§"/>
            </a:pPr>
            <a:r>
              <a:rPr lang="en-US" sz="1700" dirty="0"/>
              <a:t>Once an individual is infected by the retrovirus, replication begins. </a:t>
            </a:r>
          </a:p>
          <a:p>
            <a:pPr marL="285750" indent="-285750">
              <a:spcAft>
                <a:spcPts val="200"/>
              </a:spcAft>
              <a:buFont typeface="Wingdings" panose="05000000000000000000" pitchFamily="2" charset="2"/>
              <a:buChar char="§"/>
            </a:pPr>
            <a:r>
              <a:rPr lang="en-US" sz="1700" dirty="0"/>
              <a:t>The extent to which it evolves is heavily dependent on the interplay of various immune functions. </a:t>
            </a:r>
          </a:p>
          <a:p>
            <a:pPr marL="285750" indent="-285750">
              <a:spcAft>
                <a:spcPts val="200"/>
              </a:spcAft>
              <a:buFont typeface="Wingdings" panose="05000000000000000000" pitchFamily="2" charset="2"/>
              <a:buChar char="§"/>
            </a:pPr>
            <a:r>
              <a:rPr lang="en-US" sz="1700" dirty="0"/>
              <a:t>Left untreated, the vast majority of people infected with HIV will progress to acquired immune deficiency syndrome (AIDS), although approximately 7% of those with HIV maintain an asymptomatic state, and about 1 in 300 are non-</a:t>
            </a:r>
            <a:r>
              <a:rPr lang="en-US" sz="1700" dirty="0" err="1"/>
              <a:t>viremic</a:t>
            </a:r>
            <a:r>
              <a:rPr lang="en-US" sz="1700" dirty="0"/>
              <a:t> "elite controllers.” </a:t>
            </a:r>
          </a:p>
          <a:p>
            <a:pPr marL="285750" indent="-285750">
              <a:spcAft>
                <a:spcPts val="200"/>
              </a:spcAft>
              <a:buFont typeface="Wingdings" panose="05000000000000000000" pitchFamily="2" charset="2"/>
              <a:buChar char="§"/>
            </a:pPr>
            <a:r>
              <a:rPr lang="en-US" sz="1700" dirty="0"/>
              <a:t>Current treatments however have become very effective at delaying or preventing AIDS in most people who can adhere to treatment.</a:t>
            </a:r>
          </a:p>
          <a:p>
            <a:pPr marL="1890000" lvl="7" indent="0">
              <a:buNone/>
            </a:pPr>
            <a:endParaRPr lang="en-US" sz="700" dirty="0"/>
          </a:p>
          <a:p>
            <a:pPr marL="1890000" lvl="7" indent="0">
              <a:buNone/>
            </a:pPr>
            <a:endParaRPr lang="en-US" sz="700" dirty="0"/>
          </a:p>
          <a:p>
            <a:pPr marL="1890000" lvl="7" indent="0">
              <a:buNone/>
            </a:pPr>
            <a:endParaRPr lang="en-US" sz="700" dirty="0"/>
          </a:p>
          <a:p>
            <a:pPr marL="1890000" lvl="7" indent="0">
              <a:buNone/>
            </a:pPr>
            <a:r>
              <a:rPr lang="en-US" sz="700" dirty="0"/>
              <a:t>Spontaneous control of viral load and CD4 cell count progression among HIV-1 </a:t>
            </a:r>
            <a:r>
              <a:rPr lang="en-US" sz="700" dirty="0" err="1"/>
              <a:t>seroconverters</a:t>
            </a:r>
            <a:r>
              <a:rPr lang="en-US" sz="700" dirty="0"/>
              <a:t>. </a:t>
            </a:r>
            <a:r>
              <a:rPr lang="en-US" sz="700" dirty="0" err="1"/>
              <a:t>Madec</a:t>
            </a:r>
            <a:r>
              <a:rPr lang="en-US" sz="700" dirty="0"/>
              <a:t> Y, </a:t>
            </a:r>
            <a:r>
              <a:rPr lang="en-US" sz="700" dirty="0" err="1"/>
              <a:t>Boufassa</a:t>
            </a:r>
            <a:r>
              <a:rPr lang="en-US" sz="700" dirty="0"/>
              <a:t> F, Porter K, Meyer L, CASCADE Collaboration. AIDS. 2005;19(17):2001.</a:t>
            </a:r>
          </a:p>
          <a:p>
            <a:pPr marL="1890000" lvl="7" indent="0">
              <a:buNone/>
            </a:pPr>
            <a:endParaRPr lang="en-US" sz="700" dirty="0"/>
          </a:p>
          <a:p>
            <a:pPr marL="1890000" lvl="7" indent="0">
              <a:buNone/>
            </a:pPr>
            <a:r>
              <a:rPr lang="en-US" sz="700" dirty="0"/>
              <a:t>Long-term </a:t>
            </a:r>
            <a:r>
              <a:rPr lang="en-US" sz="700" dirty="0" err="1"/>
              <a:t>nonprogressive</a:t>
            </a:r>
            <a:r>
              <a:rPr lang="en-US" sz="700" dirty="0"/>
              <a:t> disease among untreated HIV-infected individuals: clinical implications of understanding immune control of HIV. </a:t>
            </a:r>
            <a:r>
              <a:rPr lang="en-US" sz="700" dirty="0" err="1"/>
              <a:t>Migueles</a:t>
            </a:r>
            <a:r>
              <a:rPr lang="en-US" sz="700" dirty="0"/>
              <a:t> SA, Connors M. JAMA. 2010;304(2):194.</a:t>
            </a:r>
          </a:p>
          <a:p>
            <a:pPr marL="1890000" lvl="7" indent="0">
              <a:buNone/>
            </a:pPr>
            <a:endParaRPr lang="en-US" dirty="0"/>
          </a:p>
        </p:txBody>
      </p:sp>
      <p:sp>
        <p:nvSpPr>
          <p:cNvPr id="7" name="Slide Number Placeholder 6"/>
          <p:cNvSpPr>
            <a:spLocks noGrp="1"/>
          </p:cNvSpPr>
          <p:nvPr>
            <p:ph type="sldNum" sz="quarter" idx="7"/>
          </p:nvPr>
        </p:nvSpPr>
        <p:spPr>
          <a:prstGeom prst="rect">
            <a:avLst/>
          </a:prstGeom>
        </p:spPr>
        <p:txBody>
          <a:bodyPr/>
          <a:lstStyle/>
          <a:p>
            <a:fld id="{D94909C6-CC71-4962-A18E-AF0515723D95}" type="slidenum">
              <a:rPr lang="en-US" noProof="0" smtClean="0"/>
              <a:pPr/>
              <a:t>2</a:t>
            </a:fld>
            <a:endParaRPr lang="en-US" noProof="0"/>
          </a:p>
        </p:txBody>
      </p:sp>
    </p:spTree>
    <p:extLst>
      <p:ext uri="{BB962C8B-B14F-4D97-AF65-F5344CB8AC3E}">
        <p14:creationId xmlns:p14="http://schemas.microsoft.com/office/powerpoint/2010/main" val="125326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descr="Among persons who reported taking antiretroviral therapy (or ART), an estimated 60% of persons took all prescribed ART doses in the 30 days before the interview. Over half (or 54%) rated themselves as “excellent” at taking their HIV medicines in the way they were supposed to and 69% reported that they always took their HIV medicine in the way they were supposed to. &#10;&#10;Adherence data were collected using in-person or telephone interviews." title="Adherence to Antiretroviral Therapy (ART) among Adults with Diagnosed HIV taking ART, 2015 Cycle"/>
          <p:cNvGraphicFramePr>
            <a:graphicFrameLocks noGrp="1"/>
          </p:cNvGraphicFramePr>
          <p:nvPr>
            <p:extLst/>
          </p:nvPr>
        </p:nvGraphicFramePr>
        <p:xfrm>
          <a:off x="1596969" y="1095811"/>
          <a:ext cx="5864341" cy="3619500"/>
        </p:xfrm>
        <a:graphic>
          <a:graphicData uri="http://schemas.openxmlformats.org/drawingml/2006/table">
            <a:tbl>
              <a:tblPr firstRow="1" bandRow="1">
                <a:tableStyleId>{2D5ABB26-0587-4C30-8999-92F81FD0307C}</a:tableStyleId>
              </a:tblPr>
              <a:tblGrid>
                <a:gridCol w="4429125">
                  <a:extLst>
                    <a:ext uri="{9D8B030D-6E8A-4147-A177-3AD203B41FA5}">
                      <a16:colId xmlns:a16="http://schemas.microsoft.com/office/drawing/2014/main" val="2216103088"/>
                    </a:ext>
                  </a:extLst>
                </a:gridCol>
                <a:gridCol w="499838">
                  <a:extLst>
                    <a:ext uri="{9D8B030D-6E8A-4147-A177-3AD203B41FA5}">
                      <a16:colId xmlns:a16="http://schemas.microsoft.com/office/drawing/2014/main" val="2950876689"/>
                    </a:ext>
                  </a:extLst>
                </a:gridCol>
                <a:gridCol w="935378">
                  <a:extLst>
                    <a:ext uri="{9D8B030D-6E8A-4147-A177-3AD203B41FA5}">
                      <a16:colId xmlns:a16="http://schemas.microsoft.com/office/drawing/2014/main" val="2477425536"/>
                    </a:ext>
                  </a:extLst>
                </a:gridCol>
              </a:tblGrid>
              <a:tr h="278130">
                <a:tc>
                  <a:txBody>
                    <a:bodyPr/>
                    <a:lstStyle/>
                    <a:p>
                      <a:endParaRPr lang="en-US" sz="1200" b="1" dirty="0">
                        <a:solidFill>
                          <a:srgbClr val="FFFFFF"/>
                        </a:solidFill>
                      </a:endParaRPr>
                    </a:p>
                  </a:txBody>
                  <a:tcPr marL="68580" marR="68580" marT="34290" marB="34290" anchor="ctr">
                    <a:solidFill>
                      <a:srgbClr val="00928F"/>
                    </a:solidFill>
                  </a:tcPr>
                </a:tc>
                <a:tc>
                  <a:txBody>
                    <a:bodyPr/>
                    <a:lstStyle/>
                    <a:p>
                      <a:pPr algn="ctr"/>
                      <a:r>
                        <a:rPr lang="en-US" sz="1200" b="1" dirty="0">
                          <a:solidFill>
                            <a:srgbClr val="FFFFFF"/>
                          </a:solidFill>
                        </a:rPr>
                        <a:t>%</a:t>
                      </a:r>
                    </a:p>
                  </a:txBody>
                  <a:tcPr marL="68580" marR="68580" marT="34290" marB="34290" anchor="ctr">
                    <a:solidFill>
                      <a:srgbClr val="00928F"/>
                    </a:solidFill>
                  </a:tcPr>
                </a:tc>
                <a:tc>
                  <a:txBody>
                    <a:bodyPr/>
                    <a:lstStyle/>
                    <a:p>
                      <a:pPr algn="ctr"/>
                      <a:r>
                        <a:rPr lang="en-US" sz="1200" b="1" dirty="0">
                          <a:solidFill>
                            <a:srgbClr val="FFFFFF"/>
                          </a:solidFill>
                        </a:rPr>
                        <a:t>95% CI</a:t>
                      </a:r>
                    </a:p>
                  </a:txBody>
                  <a:tcPr marL="68580" marR="68580" marT="34290" marB="34290" anchor="ctr">
                    <a:solidFill>
                      <a:srgbClr val="00928F"/>
                    </a:solidFill>
                  </a:tcPr>
                </a:tc>
                <a:extLst>
                  <a:ext uri="{0D108BD9-81ED-4DB2-BD59-A6C34878D82A}">
                    <a16:rowId xmlns:a16="http://schemas.microsoft.com/office/drawing/2014/main" val="1080652679"/>
                  </a:ext>
                </a:extLst>
              </a:tr>
              <a:tr h="278130">
                <a:tc>
                  <a:txBody>
                    <a:bodyPr/>
                    <a:lstStyle/>
                    <a:p>
                      <a:r>
                        <a:rPr lang="en-US" sz="1200" b="1" dirty="0">
                          <a:solidFill>
                            <a:srgbClr val="000000"/>
                          </a:solidFill>
                        </a:rPr>
                        <a:t>Took 100% of prescribed ART doses in past 30</a:t>
                      </a:r>
                      <a:r>
                        <a:rPr lang="en-US" sz="1200" b="1" baseline="0" dirty="0">
                          <a:solidFill>
                            <a:srgbClr val="000000"/>
                          </a:solidFill>
                        </a:rPr>
                        <a:t> days</a:t>
                      </a:r>
                      <a:endParaRPr lang="en-US" sz="1200" b="1" dirty="0">
                        <a:solidFill>
                          <a:srgbClr val="000000"/>
                        </a:solidFill>
                      </a:endParaRPr>
                    </a:p>
                  </a:txBody>
                  <a:tcPr marL="68580" marR="68580" marT="34290" marB="34290" anchor="ctr"/>
                </a:tc>
                <a:tc>
                  <a:txBody>
                    <a:bodyPr/>
                    <a:lstStyle/>
                    <a:p>
                      <a:pPr algn="ctr"/>
                      <a:r>
                        <a:rPr lang="en-US" sz="1200" b="1" dirty="0">
                          <a:solidFill>
                            <a:srgbClr val="000000"/>
                          </a:solidFill>
                        </a:rPr>
                        <a:t>60</a:t>
                      </a:r>
                    </a:p>
                  </a:txBody>
                  <a:tcPr marL="68580" marR="68580" marT="34290" marB="34290" anchor="ctr"/>
                </a:tc>
                <a:tc>
                  <a:txBody>
                    <a:bodyPr/>
                    <a:lstStyle/>
                    <a:p>
                      <a:pPr algn="ctr"/>
                      <a:r>
                        <a:rPr lang="en-US" sz="1200" b="1" dirty="0">
                          <a:solidFill>
                            <a:srgbClr val="000000"/>
                          </a:solidFill>
                        </a:rPr>
                        <a:t>(57-62)</a:t>
                      </a:r>
                    </a:p>
                  </a:txBody>
                  <a:tcPr marL="68580" marR="68580" marT="34290" marB="34290" anchor="ctr"/>
                </a:tc>
                <a:extLst>
                  <a:ext uri="{0D108BD9-81ED-4DB2-BD59-A6C34878D82A}">
                    <a16:rowId xmlns:a16="http://schemas.microsoft.com/office/drawing/2014/main" val="896276312"/>
                  </a:ext>
                </a:extLst>
              </a:tr>
              <a:tr h="1531620">
                <a:tc>
                  <a:txBody>
                    <a:bodyPr/>
                    <a:lstStyle/>
                    <a:p>
                      <a:r>
                        <a:rPr lang="en-US" sz="1200" b="1" dirty="0">
                          <a:solidFill>
                            <a:srgbClr val="000000"/>
                          </a:solidFill>
                        </a:rPr>
                        <a:t>How well did you do at taking your HIV medicines in the way you were supposed to? </a:t>
                      </a:r>
                    </a:p>
                    <a:p>
                      <a:r>
                        <a:rPr lang="en-US" sz="1200" b="1" dirty="0">
                          <a:solidFill>
                            <a:srgbClr val="000000"/>
                          </a:solidFill>
                        </a:rPr>
                        <a:t>   Very poor</a:t>
                      </a:r>
                    </a:p>
                    <a:p>
                      <a:r>
                        <a:rPr lang="en-US" sz="1200" b="1" dirty="0">
                          <a:solidFill>
                            <a:srgbClr val="000000"/>
                          </a:solidFill>
                        </a:rPr>
                        <a:t>   Poor</a:t>
                      </a:r>
                    </a:p>
                    <a:p>
                      <a:r>
                        <a:rPr lang="en-US" sz="1200" b="1" dirty="0">
                          <a:solidFill>
                            <a:srgbClr val="000000"/>
                          </a:solidFill>
                        </a:rPr>
                        <a:t>   Fair</a:t>
                      </a:r>
                    </a:p>
                    <a:p>
                      <a:r>
                        <a:rPr lang="en-US" sz="1200" b="1" dirty="0">
                          <a:solidFill>
                            <a:srgbClr val="000000"/>
                          </a:solidFill>
                        </a:rPr>
                        <a:t>   Good</a:t>
                      </a:r>
                    </a:p>
                    <a:p>
                      <a:r>
                        <a:rPr lang="en-US" sz="1200" b="1" dirty="0">
                          <a:solidFill>
                            <a:srgbClr val="000000"/>
                          </a:solidFill>
                        </a:rPr>
                        <a:t>   Very good</a:t>
                      </a:r>
                    </a:p>
                    <a:p>
                      <a:r>
                        <a:rPr lang="en-US" sz="1200" b="1" dirty="0">
                          <a:solidFill>
                            <a:srgbClr val="000000"/>
                          </a:solidFill>
                        </a:rPr>
                        <a:t>   Excellent</a:t>
                      </a:r>
                    </a:p>
                  </a:txBody>
                  <a:tcPr marL="68580" marR="68580" marT="34290" marB="34290" anchor="ctr"/>
                </a:tc>
                <a:tc>
                  <a:txBody>
                    <a:bodyPr/>
                    <a:lstStyle/>
                    <a:p>
                      <a:pPr algn="ctr"/>
                      <a:endParaRPr lang="en-US" sz="1200" b="1" dirty="0">
                        <a:solidFill>
                          <a:srgbClr val="000000"/>
                        </a:solidFill>
                      </a:endParaRPr>
                    </a:p>
                    <a:p>
                      <a:pPr algn="ctr"/>
                      <a:endParaRPr lang="en-US" sz="1200" b="1" dirty="0">
                        <a:solidFill>
                          <a:srgbClr val="000000"/>
                        </a:solidFill>
                      </a:endParaRPr>
                    </a:p>
                    <a:p>
                      <a:pPr algn="ctr"/>
                      <a:r>
                        <a:rPr lang="en-US" sz="1200" b="1" dirty="0">
                          <a:solidFill>
                            <a:srgbClr val="000000"/>
                          </a:solidFill>
                        </a:rPr>
                        <a:t>1</a:t>
                      </a:r>
                    </a:p>
                    <a:p>
                      <a:pPr algn="ctr"/>
                      <a:r>
                        <a:rPr lang="en-US" sz="1200" b="1" dirty="0">
                          <a:solidFill>
                            <a:srgbClr val="000000"/>
                          </a:solidFill>
                        </a:rPr>
                        <a:t>2</a:t>
                      </a:r>
                    </a:p>
                    <a:p>
                      <a:pPr algn="ctr"/>
                      <a:r>
                        <a:rPr lang="en-US" sz="1200" b="1" dirty="0">
                          <a:solidFill>
                            <a:srgbClr val="000000"/>
                          </a:solidFill>
                        </a:rPr>
                        <a:t>5</a:t>
                      </a:r>
                    </a:p>
                    <a:p>
                      <a:pPr algn="ctr"/>
                      <a:r>
                        <a:rPr lang="en-US" sz="1200" b="1" dirty="0">
                          <a:solidFill>
                            <a:srgbClr val="000000"/>
                          </a:solidFill>
                        </a:rPr>
                        <a:t>12</a:t>
                      </a:r>
                    </a:p>
                    <a:p>
                      <a:pPr algn="ctr"/>
                      <a:r>
                        <a:rPr lang="en-US" sz="1200" b="1" dirty="0">
                          <a:solidFill>
                            <a:srgbClr val="000000"/>
                          </a:solidFill>
                        </a:rPr>
                        <a:t>26</a:t>
                      </a:r>
                    </a:p>
                    <a:p>
                      <a:pPr algn="ctr"/>
                      <a:r>
                        <a:rPr lang="en-US" sz="1200" b="1" dirty="0">
                          <a:solidFill>
                            <a:srgbClr val="000000"/>
                          </a:solidFill>
                        </a:rPr>
                        <a:t>54</a:t>
                      </a:r>
                    </a:p>
                  </a:txBody>
                  <a:tcPr marL="68580" marR="68580" marT="34290" marB="34290"/>
                </a:tc>
                <a:tc>
                  <a:txBody>
                    <a:bodyPr/>
                    <a:lstStyle/>
                    <a:p>
                      <a:pPr algn="ctr"/>
                      <a:endParaRPr lang="en-US" sz="1200" b="1" dirty="0">
                        <a:solidFill>
                          <a:srgbClr val="000000"/>
                        </a:solidFill>
                      </a:endParaRPr>
                    </a:p>
                    <a:p>
                      <a:pPr algn="ctr"/>
                      <a:endParaRPr lang="en-US" sz="1200" b="1" dirty="0">
                        <a:solidFill>
                          <a:srgbClr val="000000"/>
                        </a:solidFill>
                      </a:endParaRPr>
                    </a:p>
                    <a:p>
                      <a:pPr algn="ctr"/>
                      <a:r>
                        <a:rPr lang="en-US" sz="1200" b="1" dirty="0">
                          <a:solidFill>
                            <a:srgbClr val="000000"/>
                          </a:solidFill>
                        </a:rPr>
                        <a:t>(1-2)</a:t>
                      </a:r>
                    </a:p>
                    <a:p>
                      <a:pPr algn="ctr"/>
                      <a:r>
                        <a:rPr lang="en-US" sz="1200" b="1" dirty="0">
                          <a:solidFill>
                            <a:srgbClr val="000000"/>
                          </a:solidFill>
                        </a:rPr>
                        <a:t>(1-2)</a:t>
                      </a:r>
                    </a:p>
                    <a:p>
                      <a:pPr algn="ctr"/>
                      <a:r>
                        <a:rPr lang="en-US" sz="1200" b="1" dirty="0">
                          <a:solidFill>
                            <a:srgbClr val="000000"/>
                          </a:solidFill>
                        </a:rPr>
                        <a:t>(4-6)</a:t>
                      </a:r>
                    </a:p>
                    <a:p>
                      <a:pPr algn="ctr"/>
                      <a:r>
                        <a:rPr lang="en-US" sz="1200" b="1" dirty="0">
                          <a:solidFill>
                            <a:srgbClr val="000000"/>
                          </a:solidFill>
                        </a:rPr>
                        <a:t>(11-13)</a:t>
                      </a:r>
                    </a:p>
                    <a:p>
                      <a:pPr algn="ctr"/>
                      <a:r>
                        <a:rPr lang="en-US" sz="1200" b="1" dirty="0">
                          <a:solidFill>
                            <a:srgbClr val="000000"/>
                          </a:solidFill>
                        </a:rPr>
                        <a:t>(24-28)</a:t>
                      </a:r>
                    </a:p>
                    <a:p>
                      <a:pPr algn="ctr"/>
                      <a:r>
                        <a:rPr lang="en-US" sz="1200" b="1" dirty="0">
                          <a:solidFill>
                            <a:srgbClr val="000000"/>
                          </a:solidFill>
                        </a:rPr>
                        <a:t>(51-56)</a:t>
                      </a:r>
                    </a:p>
                  </a:txBody>
                  <a:tcPr marL="68580" marR="68580" marT="34290" marB="34290"/>
                </a:tc>
                <a:extLst>
                  <a:ext uri="{0D108BD9-81ED-4DB2-BD59-A6C34878D82A}">
                    <a16:rowId xmlns:a16="http://schemas.microsoft.com/office/drawing/2014/main" val="2869634354"/>
                  </a:ext>
                </a:extLst>
              </a:tr>
              <a:tr h="1531620">
                <a:tc>
                  <a:txBody>
                    <a:bodyPr/>
                    <a:lstStyle/>
                    <a:p>
                      <a:r>
                        <a:rPr lang="en-US" sz="1200" b="1" dirty="0">
                          <a:solidFill>
                            <a:srgbClr val="000000"/>
                          </a:solidFill>
                        </a:rPr>
                        <a:t>How often did you take your HIV medicines in the way you were supposed to? </a:t>
                      </a:r>
                    </a:p>
                    <a:p>
                      <a:r>
                        <a:rPr lang="en-US" sz="1200" b="1" dirty="0">
                          <a:solidFill>
                            <a:srgbClr val="000000"/>
                          </a:solidFill>
                        </a:rPr>
                        <a:t>   Never</a:t>
                      </a:r>
                    </a:p>
                    <a:p>
                      <a:r>
                        <a:rPr lang="en-US" sz="1200" b="1" dirty="0">
                          <a:solidFill>
                            <a:srgbClr val="000000"/>
                          </a:solidFill>
                        </a:rPr>
                        <a:t>   Rarely</a:t>
                      </a:r>
                    </a:p>
                    <a:p>
                      <a:r>
                        <a:rPr lang="en-US" sz="1200" b="1" dirty="0">
                          <a:solidFill>
                            <a:srgbClr val="000000"/>
                          </a:solidFill>
                        </a:rPr>
                        <a:t>   Sometimes</a:t>
                      </a:r>
                    </a:p>
                    <a:p>
                      <a:r>
                        <a:rPr lang="en-US" sz="1200" b="1" dirty="0">
                          <a:solidFill>
                            <a:srgbClr val="000000"/>
                          </a:solidFill>
                        </a:rPr>
                        <a:t>   Usually</a:t>
                      </a:r>
                    </a:p>
                    <a:p>
                      <a:r>
                        <a:rPr lang="en-US" sz="1200" b="1" dirty="0">
                          <a:solidFill>
                            <a:srgbClr val="000000"/>
                          </a:solidFill>
                        </a:rPr>
                        <a:t>   Almost</a:t>
                      </a:r>
                      <a:r>
                        <a:rPr lang="en-US" sz="1200" b="1" baseline="0" dirty="0">
                          <a:solidFill>
                            <a:srgbClr val="000000"/>
                          </a:solidFill>
                        </a:rPr>
                        <a:t>  always</a:t>
                      </a:r>
                    </a:p>
                    <a:p>
                      <a:r>
                        <a:rPr lang="en-US" sz="1200" b="1" baseline="0" dirty="0">
                          <a:solidFill>
                            <a:srgbClr val="000000"/>
                          </a:solidFill>
                        </a:rPr>
                        <a:t>   Always</a:t>
                      </a:r>
                      <a:endParaRPr lang="en-US" sz="1200" b="1" dirty="0">
                        <a:solidFill>
                          <a:srgbClr val="000000"/>
                        </a:solidFill>
                      </a:endParaRPr>
                    </a:p>
                  </a:txBody>
                  <a:tcPr marL="68580" marR="68580" marT="34290" marB="34290" anchor="ctr"/>
                </a:tc>
                <a:tc>
                  <a:txBody>
                    <a:bodyPr/>
                    <a:lstStyle/>
                    <a:p>
                      <a:pPr algn="ctr"/>
                      <a:endParaRPr lang="en-US" sz="1200" b="1" dirty="0">
                        <a:solidFill>
                          <a:srgbClr val="000000"/>
                        </a:solidFill>
                      </a:endParaRPr>
                    </a:p>
                    <a:p>
                      <a:pPr algn="ctr"/>
                      <a:endParaRPr lang="en-US" sz="1200" b="1" dirty="0">
                        <a:solidFill>
                          <a:srgbClr val="000000"/>
                        </a:solidFill>
                      </a:endParaRPr>
                    </a:p>
                    <a:p>
                      <a:pPr algn="ctr"/>
                      <a:r>
                        <a:rPr lang="en-US" sz="1200" b="1" dirty="0">
                          <a:solidFill>
                            <a:srgbClr val="000000"/>
                          </a:solidFill>
                        </a:rPr>
                        <a:t>1</a:t>
                      </a:r>
                    </a:p>
                    <a:p>
                      <a:pPr algn="ctr"/>
                      <a:r>
                        <a:rPr lang="en-US" sz="1200" b="1" dirty="0">
                          <a:solidFill>
                            <a:srgbClr val="000000"/>
                          </a:solidFill>
                        </a:rPr>
                        <a:t>1</a:t>
                      </a:r>
                    </a:p>
                    <a:p>
                      <a:pPr algn="ctr"/>
                      <a:r>
                        <a:rPr lang="en-US" sz="1200" b="1" dirty="0">
                          <a:solidFill>
                            <a:srgbClr val="000000"/>
                          </a:solidFill>
                        </a:rPr>
                        <a:t>2</a:t>
                      </a:r>
                    </a:p>
                    <a:p>
                      <a:pPr algn="ctr"/>
                      <a:r>
                        <a:rPr lang="en-US" sz="1200" b="1" dirty="0">
                          <a:solidFill>
                            <a:srgbClr val="000000"/>
                          </a:solidFill>
                        </a:rPr>
                        <a:t>5</a:t>
                      </a:r>
                    </a:p>
                    <a:p>
                      <a:pPr algn="ctr"/>
                      <a:r>
                        <a:rPr lang="en-US" sz="1200" b="1" dirty="0">
                          <a:solidFill>
                            <a:srgbClr val="000000"/>
                          </a:solidFill>
                        </a:rPr>
                        <a:t>23</a:t>
                      </a:r>
                    </a:p>
                    <a:p>
                      <a:pPr algn="ctr"/>
                      <a:r>
                        <a:rPr lang="en-US" sz="1200" b="1" dirty="0">
                          <a:solidFill>
                            <a:srgbClr val="000000"/>
                          </a:solidFill>
                        </a:rPr>
                        <a:t>69</a:t>
                      </a:r>
                    </a:p>
                  </a:txBody>
                  <a:tcPr marL="68580" marR="68580" marT="34290" marB="34290"/>
                </a:tc>
                <a:tc>
                  <a:txBody>
                    <a:bodyPr/>
                    <a:lstStyle/>
                    <a:p>
                      <a:pPr algn="ctr"/>
                      <a:endParaRPr lang="en-US" sz="1200" b="1" dirty="0">
                        <a:solidFill>
                          <a:srgbClr val="000000"/>
                        </a:solidFill>
                      </a:endParaRPr>
                    </a:p>
                    <a:p>
                      <a:pPr algn="ctr"/>
                      <a:endParaRPr lang="en-US" sz="1200" b="1" dirty="0">
                        <a:solidFill>
                          <a:srgbClr val="000000"/>
                        </a:solidFill>
                      </a:endParaRPr>
                    </a:p>
                    <a:p>
                      <a:pPr algn="ctr"/>
                      <a:r>
                        <a:rPr lang="en-US" sz="1200" b="1" dirty="0">
                          <a:solidFill>
                            <a:srgbClr val="000000"/>
                          </a:solidFill>
                        </a:rPr>
                        <a:t>(1-2)</a:t>
                      </a:r>
                    </a:p>
                    <a:p>
                      <a:pPr algn="ctr"/>
                      <a:r>
                        <a:rPr lang="en-US" sz="1200" b="1" dirty="0">
                          <a:solidFill>
                            <a:srgbClr val="000000"/>
                          </a:solidFill>
                        </a:rPr>
                        <a:t>(1-1)</a:t>
                      </a:r>
                    </a:p>
                    <a:p>
                      <a:pPr algn="ctr"/>
                      <a:r>
                        <a:rPr lang="en-US" sz="1200" b="1" dirty="0">
                          <a:solidFill>
                            <a:srgbClr val="000000"/>
                          </a:solidFill>
                        </a:rPr>
                        <a:t>(1-2)</a:t>
                      </a:r>
                    </a:p>
                    <a:p>
                      <a:pPr algn="ctr"/>
                      <a:r>
                        <a:rPr lang="en-US" sz="1200" b="1" dirty="0">
                          <a:solidFill>
                            <a:srgbClr val="000000"/>
                          </a:solidFill>
                        </a:rPr>
                        <a:t>(4-6)</a:t>
                      </a:r>
                    </a:p>
                    <a:p>
                      <a:pPr algn="ctr"/>
                      <a:r>
                        <a:rPr lang="en-US" sz="1200" b="1" dirty="0">
                          <a:solidFill>
                            <a:srgbClr val="000000"/>
                          </a:solidFill>
                        </a:rPr>
                        <a:t>(21-25)</a:t>
                      </a:r>
                    </a:p>
                    <a:p>
                      <a:pPr algn="ctr"/>
                      <a:r>
                        <a:rPr lang="en-US" sz="1200" b="1" dirty="0">
                          <a:solidFill>
                            <a:srgbClr val="000000"/>
                          </a:solidFill>
                        </a:rPr>
                        <a:t>(67-70)</a:t>
                      </a:r>
                    </a:p>
                  </a:txBody>
                  <a:tcPr marL="68580" marR="68580" marT="34290" marB="34290"/>
                </a:tc>
                <a:extLst>
                  <a:ext uri="{0D108BD9-81ED-4DB2-BD59-A6C34878D82A}">
                    <a16:rowId xmlns:a16="http://schemas.microsoft.com/office/drawing/2014/main" val="3298749030"/>
                  </a:ext>
                </a:extLst>
              </a:tr>
            </a:tbl>
          </a:graphicData>
        </a:graphic>
      </p:graphicFrame>
      <p:sp>
        <p:nvSpPr>
          <p:cNvPr id="4" name="Title 3"/>
          <p:cNvSpPr>
            <a:spLocks noGrp="1"/>
          </p:cNvSpPr>
          <p:nvPr>
            <p:ph type="title"/>
          </p:nvPr>
        </p:nvSpPr>
        <p:spPr/>
        <p:txBody>
          <a:bodyPr anchor="ctr" anchorCtr="0"/>
          <a:lstStyle/>
          <a:p>
            <a:pPr algn="ctr"/>
            <a:r>
              <a:rPr lang="en-US" sz="2100" dirty="0"/>
              <a:t>Adherence to Antiretroviral Therapy (ART) among Adults with Diagnosed HIV taking ART, 2015 Cycle</a:t>
            </a:r>
            <a:endParaRPr lang="en-US" sz="1050" dirty="0"/>
          </a:p>
        </p:txBody>
      </p:sp>
    </p:spTree>
    <p:extLst>
      <p:ext uri="{BB962C8B-B14F-4D97-AF65-F5344CB8AC3E}">
        <p14:creationId xmlns:p14="http://schemas.microsoft.com/office/powerpoint/2010/main" val="236234639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accent1"/>
                </a:solidFill>
              </a:rPr>
              <a:t>Additional prognostic factors</a:t>
            </a:r>
          </a:p>
        </p:txBody>
      </p:sp>
      <p:sp>
        <p:nvSpPr>
          <p:cNvPr id="2" name="Content Placeholder 1"/>
          <p:cNvSpPr>
            <a:spLocks noGrp="1"/>
          </p:cNvSpPr>
          <p:nvPr>
            <p:ph type="body" idx="1"/>
          </p:nvPr>
        </p:nvSpPr>
        <p:spPr>
          <a:xfrm>
            <a:off x="202965" y="1162924"/>
            <a:ext cx="6576454" cy="3452325"/>
          </a:xfrm>
        </p:spPr>
        <p:txBody>
          <a:bodyPr/>
          <a:lstStyle/>
          <a:p>
            <a:r>
              <a:rPr lang="en-US" sz="1600" dirty="0"/>
              <a:t>Duration of ART </a:t>
            </a:r>
            <a:r>
              <a:rPr lang="en-US" sz="1600" baseline="30000" dirty="0"/>
              <a:t>6</a:t>
            </a:r>
            <a:endParaRPr lang="en-US" sz="1600" dirty="0"/>
          </a:p>
          <a:p>
            <a:pPr marL="628650" lvl="1" indent="-285750">
              <a:buFont typeface="Arial" panose="020B0604020202020204" pitchFamily="34" charset="0"/>
              <a:buChar char="•"/>
            </a:pPr>
            <a:r>
              <a:rPr lang="en-US" sz="1400" dirty="0"/>
              <a:t>Mortality is high during the first year, then levels off. MR probably stable after ~3 years.</a:t>
            </a:r>
          </a:p>
          <a:p>
            <a:r>
              <a:rPr lang="en-US" sz="1600" dirty="0"/>
              <a:t>AIDS defining illness history</a:t>
            </a:r>
          </a:p>
          <a:p>
            <a:r>
              <a:rPr lang="en-US" sz="1600" dirty="0"/>
              <a:t>Concomitant </a:t>
            </a:r>
            <a:r>
              <a:rPr lang="en-US" sz="1600" dirty="0" err="1"/>
              <a:t>Hep</a:t>
            </a:r>
            <a:r>
              <a:rPr lang="en-US" sz="1600" dirty="0"/>
              <a:t> B or </a:t>
            </a:r>
            <a:r>
              <a:rPr lang="en-US" sz="1600" dirty="0" err="1"/>
              <a:t>Hep</a:t>
            </a:r>
            <a:r>
              <a:rPr lang="en-US" sz="1600" dirty="0"/>
              <a:t> C</a:t>
            </a:r>
          </a:p>
          <a:p>
            <a:pPr marL="628650" lvl="1" indent="-285750">
              <a:buFont typeface="Arial" panose="020B0604020202020204" pitchFamily="34" charset="0"/>
              <a:buChar char="•"/>
            </a:pPr>
            <a:r>
              <a:rPr lang="en-US" sz="1400" dirty="0"/>
              <a:t>Co-infection accelerates liver disease progression and may worsen HIV prognosis</a:t>
            </a:r>
          </a:p>
          <a:p>
            <a:pPr marL="628650" lvl="1" indent="-285750">
              <a:buFont typeface="Arial" panose="020B0604020202020204" pitchFamily="34" charset="0"/>
              <a:buChar char="•"/>
            </a:pPr>
            <a:r>
              <a:rPr lang="en-US" sz="1400" dirty="0"/>
              <a:t>Not clear though if risk is more than additive </a:t>
            </a:r>
            <a:r>
              <a:rPr lang="en-US" sz="1400" baseline="30000" dirty="0"/>
              <a:t>6.3, 6.5</a:t>
            </a:r>
            <a:endParaRPr lang="en-US" sz="1400" dirty="0"/>
          </a:p>
          <a:p>
            <a:r>
              <a:rPr lang="en-US" sz="1600" dirty="0"/>
              <a:t>IV drug use history </a:t>
            </a:r>
            <a:r>
              <a:rPr lang="en-US" sz="1600" baseline="30000" dirty="0"/>
              <a:t>5</a:t>
            </a:r>
          </a:p>
          <a:p>
            <a:pPr marL="628650" lvl="1" indent="-285750">
              <a:buFont typeface="Arial" panose="020B0604020202020204" pitchFamily="34" charset="0"/>
              <a:buChar char="•"/>
            </a:pPr>
            <a:r>
              <a:rPr lang="en-US" sz="1400" dirty="0"/>
              <a:t>Both current and past use</a:t>
            </a:r>
          </a:p>
          <a:p>
            <a:pPr marL="628650" lvl="1" indent="-285750">
              <a:buFont typeface="Arial" panose="020B0604020202020204" pitchFamily="34" charset="0"/>
              <a:buChar char="•"/>
            </a:pPr>
            <a:r>
              <a:rPr lang="en-US" sz="1400" dirty="0"/>
              <a:t>Likely comorbid risk with multiple other factors but even controlled for these still a significant factor </a:t>
            </a:r>
          </a:p>
          <a:p>
            <a:endParaRPr lang="en-US" dirty="0"/>
          </a:p>
        </p:txBody>
      </p:sp>
      <p:sp>
        <p:nvSpPr>
          <p:cNvPr id="4" name="Slide Number Placeholder 3"/>
          <p:cNvSpPr>
            <a:spLocks noGrp="1"/>
          </p:cNvSpPr>
          <p:nvPr>
            <p:ph type="sldNum" sz="quarter" idx="7"/>
          </p:nvPr>
        </p:nvSpPr>
        <p:spPr/>
        <p:txBody>
          <a:bodyPr/>
          <a:lstStyle/>
          <a:p>
            <a:fld id="{D94909C6-CC71-4962-A18E-AF0515723D95}" type="slidenum">
              <a:rPr lang="en-US" smtClean="0">
                <a:solidFill>
                  <a:srgbClr val="B2C1CA">
                    <a:lumMod val="75000"/>
                  </a:srgbClr>
                </a:solidFill>
              </a:rPr>
              <a:pPr/>
              <a:t>21</a:t>
            </a:fld>
            <a:endParaRPr lang="en-US">
              <a:solidFill>
                <a:srgbClr val="B2C1CA">
                  <a:lumMod val="75000"/>
                </a:srgb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0863" y="2110467"/>
            <a:ext cx="1474166" cy="982777"/>
          </a:xfrm>
          <a:prstGeom prst="rect">
            <a:avLst/>
          </a:prstGeom>
        </p:spPr>
      </p:pic>
    </p:spTree>
    <p:extLst>
      <p:ext uri="{BB962C8B-B14F-4D97-AF65-F5344CB8AC3E}">
        <p14:creationId xmlns:p14="http://schemas.microsoft.com/office/powerpoint/2010/main" val="2149076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accent1"/>
                </a:solidFill>
              </a:rPr>
              <a:t>Veterans Aging Cohort Study (VACS) Index </a:t>
            </a:r>
          </a:p>
        </p:txBody>
      </p:sp>
      <p:sp>
        <p:nvSpPr>
          <p:cNvPr id="2" name="Content Placeholder 1"/>
          <p:cNvSpPr>
            <a:spLocks noGrp="1"/>
          </p:cNvSpPr>
          <p:nvPr>
            <p:ph type="body" idx="1"/>
          </p:nvPr>
        </p:nvSpPr>
        <p:spPr/>
        <p:txBody>
          <a:bodyPr/>
          <a:lstStyle/>
          <a:p>
            <a:r>
              <a:rPr lang="en-US" dirty="0"/>
              <a:t>The VACS Index incorporates HIV-specific measures (HIV-1 RNA and CD4 count), hepatitis</a:t>
            </a:r>
          </a:p>
          <a:p>
            <a:r>
              <a:rPr lang="en-US" dirty="0"/>
              <a:t>C infection, and measures of organ system injury (anemia, renal disease, and liver disease)</a:t>
            </a:r>
          </a:p>
          <a:p>
            <a:pPr marL="257175" indent="-257175">
              <a:buFont typeface="Arial" panose="020B0604020202020204" pitchFamily="34" charset="0"/>
              <a:buChar char="•"/>
            </a:pPr>
            <a:r>
              <a:rPr lang="en-US" sz="1600" dirty="0">
                <a:hlinkClick r:id="rId2"/>
              </a:rPr>
              <a:t>https://vacs-apps2.med.yale.edu/calculator/IC</a:t>
            </a:r>
            <a:endParaRPr lang="en-US" sz="1600" dirty="0"/>
          </a:p>
          <a:p>
            <a:pPr marL="257175" indent="-257175">
              <a:buFont typeface="Arial" panose="020B0604020202020204" pitchFamily="34" charset="0"/>
              <a:buChar char="•"/>
            </a:pPr>
            <a:r>
              <a:rPr lang="en-US" sz="1600" dirty="0"/>
              <a:t>Adjusted mortality HR of 2.1, 5.3, and 31.8 for scores 20-34, 35-54, and 55+ compared to &lt;20</a:t>
            </a:r>
          </a:p>
          <a:p>
            <a:endParaRPr lang="en-US" sz="800" dirty="0"/>
          </a:p>
          <a:p>
            <a:r>
              <a:rPr lang="en-US" dirty="0"/>
              <a:t>Has been shown to predict AIDS and non-AIDS morbidity and mortality in multiple settings</a:t>
            </a:r>
          </a:p>
          <a:p>
            <a:pPr marL="257175" indent="-257175">
              <a:buFont typeface="Arial" panose="020B0604020202020204" pitchFamily="34" charset="0"/>
              <a:buChar char="•"/>
            </a:pPr>
            <a:r>
              <a:rPr lang="en-US" sz="1600" dirty="0"/>
              <a:t>Viremia copy-years, CD4-years, and VACS Index-years even more closely associated with mortality (and acute MI risks)</a:t>
            </a:r>
          </a:p>
        </p:txBody>
      </p:sp>
      <p:sp>
        <p:nvSpPr>
          <p:cNvPr id="4" name="Slide Number Placeholder 3"/>
          <p:cNvSpPr>
            <a:spLocks noGrp="1"/>
          </p:cNvSpPr>
          <p:nvPr>
            <p:ph type="sldNum" sz="quarter" idx="7"/>
          </p:nvPr>
        </p:nvSpPr>
        <p:spPr/>
        <p:txBody>
          <a:bodyPr/>
          <a:lstStyle/>
          <a:p>
            <a:fld id="{D94909C6-CC71-4962-A18E-AF0515723D95}" type="slidenum">
              <a:rPr lang="en-US" smtClean="0">
                <a:solidFill>
                  <a:srgbClr val="B2C1CA">
                    <a:lumMod val="75000"/>
                  </a:srgbClr>
                </a:solidFill>
              </a:rPr>
              <a:pPr/>
              <a:t>22</a:t>
            </a:fld>
            <a:endParaRPr lang="en-US">
              <a:solidFill>
                <a:srgbClr val="B2C1CA">
                  <a:lumMod val="75000"/>
                </a:srgbClr>
              </a:solidFill>
            </a:endParaRPr>
          </a:p>
        </p:txBody>
      </p:sp>
    </p:spTree>
    <p:extLst>
      <p:ext uri="{BB962C8B-B14F-4D97-AF65-F5344CB8AC3E}">
        <p14:creationId xmlns:p14="http://schemas.microsoft.com/office/powerpoint/2010/main" val="1199103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accent1"/>
                </a:solidFill>
              </a:rPr>
              <a:t>Prognostic factors in long treated HIV infection</a:t>
            </a:r>
          </a:p>
        </p:txBody>
      </p:sp>
      <p:sp>
        <p:nvSpPr>
          <p:cNvPr id="2" name="Content Placeholder 1"/>
          <p:cNvSpPr>
            <a:spLocks noGrp="1"/>
          </p:cNvSpPr>
          <p:nvPr>
            <p:ph type="body" idx="1"/>
          </p:nvPr>
        </p:nvSpPr>
        <p:spPr/>
        <p:txBody>
          <a:bodyPr/>
          <a:lstStyle/>
          <a:p>
            <a:r>
              <a:rPr lang="en-US" sz="2000" dirty="0"/>
              <a:t>After 10 years on ART (ART-CC cohort)</a:t>
            </a:r>
            <a:r>
              <a:rPr lang="en-US" sz="2000" baseline="30000" dirty="0"/>
              <a:t> 7</a:t>
            </a:r>
            <a:r>
              <a:rPr lang="en-US" sz="2000" dirty="0"/>
              <a:t>:</a:t>
            </a:r>
          </a:p>
          <a:p>
            <a:pPr marL="600075" lvl="1" indent="-257175">
              <a:buFont typeface="Arial" panose="020B0604020202020204" pitchFamily="34" charset="0"/>
              <a:buChar char="•"/>
            </a:pPr>
            <a:r>
              <a:rPr lang="en-US" dirty="0"/>
              <a:t>Low CD4 counts (but not CD4 count at ART initiation)</a:t>
            </a:r>
          </a:p>
          <a:p>
            <a:pPr marL="600075" lvl="1" indent="-257175">
              <a:buFont typeface="Arial" panose="020B0604020202020204" pitchFamily="34" charset="0"/>
              <a:buChar char="•"/>
            </a:pPr>
            <a:r>
              <a:rPr lang="en-US" dirty="0"/>
              <a:t>Detectable viral load</a:t>
            </a:r>
          </a:p>
          <a:p>
            <a:pPr marL="600075" lvl="1" indent="-257175">
              <a:buFont typeface="Arial" panose="020B0604020202020204" pitchFamily="34" charset="0"/>
              <a:buChar char="•"/>
            </a:pPr>
            <a:r>
              <a:rPr lang="en-US" dirty="0"/>
              <a:t>IV drug use transmission</a:t>
            </a:r>
          </a:p>
          <a:p>
            <a:pPr marL="600075" lvl="1" indent="-257175">
              <a:buFont typeface="Arial" panose="020B0604020202020204" pitchFamily="34" charset="0"/>
              <a:buChar char="•"/>
            </a:pPr>
            <a:r>
              <a:rPr lang="en-US" dirty="0"/>
              <a:t>Prior AIDS-defining illness</a:t>
            </a:r>
          </a:p>
        </p:txBody>
      </p:sp>
      <p:sp>
        <p:nvSpPr>
          <p:cNvPr id="4" name="Slide Number Placeholder 3"/>
          <p:cNvSpPr>
            <a:spLocks noGrp="1"/>
          </p:cNvSpPr>
          <p:nvPr>
            <p:ph type="sldNum" sz="quarter" idx="7"/>
          </p:nvPr>
        </p:nvSpPr>
        <p:spPr/>
        <p:txBody>
          <a:bodyPr/>
          <a:lstStyle/>
          <a:p>
            <a:fld id="{D94909C6-CC71-4962-A18E-AF0515723D95}" type="slidenum">
              <a:rPr lang="en-US" smtClean="0">
                <a:solidFill>
                  <a:srgbClr val="B2C1CA">
                    <a:lumMod val="75000"/>
                  </a:srgbClr>
                </a:solidFill>
              </a:rPr>
              <a:pPr/>
              <a:t>23</a:t>
            </a:fld>
            <a:endParaRPr lang="en-US">
              <a:solidFill>
                <a:srgbClr val="B2C1CA">
                  <a:lumMod val="75000"/>
                </a:srgbClr>
              </a:solidFill>
            </a:endParaRPr>
          </a:p>
        </p:txBody>
      </p:sp>
      <p:pic>
        <p:nvPicPr>
          <p:cNvPr id="6" name="Picture Placeholder 10"/>
          <p:cNvPicPr>
            <a:picLocks noChangeAspect="1"/>
          </p:cNvPicPr>
          <p:nvPr/>
        </p:nvPicPr>
        <p:blipFill>
          <a:blip r:embed="rId2">
            <a:extLst>
              <a:ext uri="{28A0092B-C50C-407E-A947-70E740481C1C}">
                <a14:useLocalDpi xmlns:a14="http://schemas.microsoft.com/office/drawing/2010/main" val="0"/>
              </a:ext>
            </a:extLst>
          </a:blip>
          <a:srcRect l="7387" r="7387"/>
          <a:stretch>
            <a:fillRect/>
          </a:stretch>
        </p:blipFill>
        <p:spPr>
          <a:xfrm>
            <a:off x="4768212" y="1982355"/>
            <a:ext cx="2439833" cy="2407173"/>
          </a:xfrm>
          <a:prstGeom prst="rect">
            <a:avLst/>
          </a:prstGeom>
        </p:spPr>
      </p:pic>
      <p:sp>
        <p:nvSpPr>
          <p:cNvPr id="7" name="TextBox 6"/>
          <p:cNvSpPr txBox="1"/>
          <p:nvPr/>
        </p:nvSpPr>
        <p:spPr>
          <a:xfrm>
            <a:off x="4648390" y="4445261"/>
            <a:ext cx="2679476" cy="456087"/>
          </a:xfrm>
          <a:prstGeom prst="rect">
            <a:avLst/>
          </a:prstGeom>
          <a:noFill/>
        </p:spPr>
        <p:txBody>
          <a:bodyPr wrap="square" rtlCol="0">
            <a:spAutoFit/>
          </a:bodyPr>
          <a:lstStyle/>
          <a:p>
            <a:r>
              <a:rPr lang="en-US" sz="788" dirty="0">
                <a:solidFill>
                  <a:prstClr val="black"/>
                </a:solidFill>
              </a:rPr>
              <a:t>Electron microscopy of human immunodeficiency virus (HIV)–1 </a:t>
            </a:r>
            <a:r>
              <a:rPr lang="en-US" sz="788" dirty="0" err="1">
                <a:solidFill>
                  <a:prstClr val="black"/>
                </a:solidFill>
              </a:rPr>
              <a:t>virions</a:t>
            </a:r>
            <a:r>
              <a:rPr lang="en-US" sz="788" dirty="0">
                <a:solidFill>
                  <a:prstClr val="black"/>
                </a:solidFill>
              </a:rPr>
              <a:t>. Courtesy of CDC (Dr Edwin P Ewing, Jr) </a:t>
            </a:r>
          </a:p>
        </p:txBody>
      </p:sp>
    </p:spTree>
    <p:extLst>
      <p:ext uri="{BB962C8B-B14F-4D97-AF65-F5344CB8AC3E}">
        <p14:creationId xmlns:p14="http://schemas.microsoft.com/office/powerpoint/2010/main" val="2724298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Current understanding of HIV mortality risk</a:t>
            </a:r>
          </a:p>
        </p:txBody>
      </p:sp>
      <p:sp>
        <p:nvSpPr>
          <p:cNvPr id="3" name="Content Placeholder 2"/>
          <p:cNvSpPr>
            <a:spLocks noGrp="1"/>
          </p:cNvSpPr>
          <p:nvPr>
            <p:ph type="body" idx="1"/>
          </p:nvPr>
        </p:nvSpPr>
        <p:spPr>
          <a:prstGeom prst="rect">
            <a:avLst/>
          </a:prstGeom>
        </p:spPr>
        <p:txBody>
          <a:bodyPr>
            <a:normAutofit/>
          </a:bodyPr>
          <a:lstStyle/>
          <a:p>
            <a:pPr marL="285750" indent="-285750">
              <a:buFont typeface="Wingdings" panose="05000000000000000000" pitchFamily="2" charset="2"/>
              <a:buChar char="§"/>
            </a:pPr>
            <a:r>
              <a:rPr lang="en-US" dirty="0"/>
              <a:t>With proper treatment, many with HIV now have a relatively good 10-15 year prognosis</a:t>
            </a:r>
          </a:p>
          <a:p>
            <a:pPr marL="628650" lvl="1" indent="-285750">
              <a:buFont typeface="Arial" panose="020B0604020202020204" pitchFamily="34" charset="0"/>
              <a:buChar char="•"/>
            </a:pPr>
            <a:r>
              <a:rPr lang="en-US" u="sng" dirty="0"/>
              <a:t>Select</a:t>
            </a:r>
            <a:r>
              <a:rPr lang="en-US" dirty="0"/>
              <a:t> groups have a life expectancy similar to the general population</a:t>
            </a:r>
          </a:p>
          <a:p>
            <a:pPr marL="285750" indent="-285750">
              <a:buFont typeface="Wingdings" panose="05000000000000000000" pitchFamily="2" charset="2"/>
              <a:buChar char="§"/>
            </a:pPr>
            <a:r>
              <a:rPr lang="en-US" dirty="0"/>
              <a:t>Limited data beyond that point – some concerns for possible longer term risk, but just as much or more reason to predict newer treatments will lead to better outcomes. </a:t>
            </a:r>
          </a:p>
          <a:p>
            <a:pPr lvl="5" algn="r"/>
            <a:endParaRPr lang="en-US" sz="825" dirty="0"/>
          </a:p>
          <a:p>
            <a:pPr marL="1012475" lvl="5" indent="0" algn="r">
              <a:buNone/>
            </a:pPr>
            <a:r>
              <a:rPr lang="en-US" sz="825" dirty="0"/>
              <a:t>. </a:t>
            </a:r>
          </a:p>
          <a:p>
            <a:pPr marL="0" indent="0">
              <a:buNone/>
            </a:pPr>
            <a:endParaRPr lang="en-US" dirty="0"/>
          </a:p>
        </p:txBody>
      </p:sp>
      <p:sp>
        <p:nvSpPr>
          <p:cNvPr id="5" name="Slide Number Placeholder 4"/>
          <p:cNvSpPr>
            <a:spLocks noGrp="1"/>
          </p:cNvSpPr>
          <p:nvPr>
            <p:ph type="sldNum" sz="quarter" idx="7"/>
          </p:nvPr>
        </p:nvSpPr>
        <p:spPr>
          <a:prstGeom prst="rect">
            <a:avLst/>
          </a:prstGeom>
        </p:spPr>
        <p:txBody>
          <a:bodyPr/>
          <a:lstStyle/>
          <a:p>
            <a:fld id="{D94909C6-CC71-4962-A18E-AF0515723D95}" type="slidenum">
              <a:rPr lang="en-US" smtClean="0">
                <a:solidFill>
                  <a:srgbClr val="B2C1CA">
                    <a:lumMod val="75000"/>
                  </a:srgbClr>
                </a:solidFill>
              </a:rPr>
              <a:pPr/>
              <a:t>24</a:t>
            </a:fld>
            <a:endParaRPr lang="en-US">
              <a:solidFill>
                <a:srgbClr val="B2C1CA">
                  <a:lumMod val="75000"/>
                </a:srgbClr>
              </a:solidFill>
            </a:endParaRPr>
          </a:p>
        </p:txBody>
      </p:sp>
    </p:spTree>
    <p:extLst>
      <p:ext uri="{BB962C8B-B14F-4D97-AF65-F5344CB8AC3E}">
        <p14:creationId xmlns:p14="http://schemas.microsoft.com/office/powerpoint/2010/main" val="132297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HIV Mortality – Overall composite of data analysis</a:t>
            </a:r>
          </a:p>
        </p:txBody>
      </p:sp>
      <p:sp>
        <p:nvSpPr>
          <p:cNvPr id="5" name="Slide Number Placeholder 4"/>
          <p:cNvSpPr>
            <a:spLocks noGrp="1"/>
          </p:cNvSpPr>
          <p:nvPr>
            <p:ph type="sldNum" sz="quarter" idx="7"/>
          </p:nvPr>
        </p:nvSpPr>
        <p:spPr/>
        <p:txBody>
          <a:bodyPr/>
          <a:lstStyle/>
          <a:p>
            <a:fld id="{D94909C6-CC71-4962-A18E-AF0515723D95}" type="slidenum">
              <a:rPr lang="en-GB" smtClean="0">
                <a:solidFill>
                  <a:srgbClr val="B2C1CA">
                    <a:lumMod val="75000"/>
                  </a:srgbClr>
                </a:solidFill>
              </a:rPr>
              <a:pPr/>
              <a:t>25</a:t>
            </a:fld>
            <a:endParaRPr lang="en-GB">
              <a:solidFill>
                <a:srgbClr val="B2C1CA">
                  <a:lumMod val="75000"/>
                </a:srgbClr>
              </a:solidFill>
            </a:endParaRPr>
          </a:p>
        </p:txBody>
      </p:sp>
      <p:pic>
        <p:nvPicPr>
          <p:cNvPr id="6" name="Picture 5"/>
          <p:cNvPicPr>
            <a:picLocks noChangeAspect="1"/>
          </p:cNvPicPr>
          <p:nvPr/>
        </p:nvPicPr>
        <p:blipFill>
          <a:blip r:embed="rId3" cstate="print"/>
          <a:stretch>
            <a:fillRect/>
          </a:stretch>
        </p:blipFill>
        <p:spPr>
          <a:xfrm>
            <a:off x="645519" y="1086112"/>
            <a:ext cx="5886450" cy="3600450"/>
          </a:xfrm>
          <a:prstGeom prst="rect">
            <a:avLst/>
          </a:prstGeom>
        </p:spPr>
      </p:pic>
      <p:sp>
        <p:nvSpPr>
          <p:cNvPr id="9" name="TextBox 8"/>
          <p:cNvSpPr txBox="1"/>
          <p:nvPr/>
        </p:nvSpPr>
        <p:spPr>
          <a:xfrm>
            <a:off x="4574381" y="4686562"/>
            <a:ext cx="1957588" cy="169277"/>
          </a:xfrm>
          <a:prstGeom prst="rect">
            <a:avLst/>
          </a:prstGeom>
          <a:noFill/>
          <a:effectLst/>
        </p:spPr>
        <p:txBody>
          <a:bodyPr wrap="square" lIns="0" tIns="0" rIns="0" bIns="0" rtlCol="0">
            <a:spAutoFit/>
          </a:bodyPr>
          <a:lstStyle/>
          <a:p>
            <a:pPr defTabSz="685783">
              <a:lnSpc>
                <a:spcPct val="110000"/>
              </a:lnSpc>
            </a:pPr>
            <a:r>
              <a:rPr lang="en-US" sz="1000" dirty="0">
                <a:solidFill>
                  <a:srgbClr val="4D4E53"/>
                </a:solidFill>
              </a:rPr>
              <a:t>Summary data: Dr. Robert Lund</a:t>
            </a:r>
          </a:p>
        </p:txBody>
      </p:sp>
    </p:spTree>
    <p:extLst>
      <p:ext uri="{BB962C8B-B14F-4D97-AF65-F5344CB8AC3E}">
        <p14:creationId xmlns:p14="http://schemas.microsoft.com/office/powerpoint/2010/main" val="2329664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Calculated MRs – European and South African analysis</a:t>
            </a:r>
          </a:p>
        </p:txBody>
      </p:sp>
      <p:sp>
        <p:nvSpPr>
          <p:cNvPr id="9" name="Text Placeholder 8"/>
          <p:cNvSpPr>
            <a:spLocks noGrp="1"/>
          </p:cNvSpPr>
          <p:nvPr>
            <p:ph type="body" idx="1"/>
          </p:nvPr>
        </p:nvSpPr>
        <p:spPr>
          <a:xfrm>
            <a:off x="206475" y="1013764"/>
            <a:ext cx="7373493" cy="516586"/>
          </a:xfrm>
        </p:spPr>
        <p:txBody>
          <a:bodyPr/>
          <a:lstStyle/>
          <a:p>
            <a:pPr algn="ctr"/>
            <a:r>
              <a:rPr lang="en-US" sz="1600" dirty="0"/>
              <a:t>With viral suppression and no adverse prognostic factors (unisex MR)</a:t>
            </a:r>
          </a:p>
          <a:p>
            <a:pPr algn="ctr"/>
            <a:r>
              <a:rPr lang="en-US" sz="1200" i="1" dirty="0"/>
              <a:t>Blended ART-CC and South African dataset 2015</a:t>
            </a:r>
          </a:p>
        </p:txBody>
      </p:sp>
      <p:sp>
        <p:nvSpPr>
          <p:cNvPr id="4" name="Slide Number Placeholder 3"/>
          <p:cNvSpPr>
            <a:spLocks noGrp="1"/>
          </p:cNvSpPr>
          <p:nvPr>
            <p:ph type="sldNum" sz="quarter" idx="7"/>
          </p:nvPr>
        </p:nvSpPr>
        <p:spPr/>
        <p:txBody>
          <a:bodyPr/>
          <a:lstStyle/>
          <a:p>
            <a:fld id="{D94909C6-CC71-4962-A18E-AF0515723D95}" type="slidenum">
              <a:rPr lang="en-US" smtClean="0">
                <a:solidFill>
                  <a:srgbClr val="B2C1CA">
                    <a:lumMod val="75000"/>
                  </a:srgbClr>
                </a:solidFill>
              </a:rPr>
              <a:pPr/>
              <a:t>26</a:t>
            </a:fld>
            <a:endParaRPr lang="en-US">
              <a:solidFill>
                <a:srgbClr val="B2C1CA">
                  <a:lumMod val="75000"/>
                </a:srgbClr>
              </a:solidFill>
            </a:endParaRPr>
          </a:p>
        </p:txBody>
      </p:sp>
      <p:pic>
        <p:nvPicPr>
          <p:cNvPr id="6" name="Content Placeholder 5"/>
          <p:cNvPicPr>
            <a:picLocks noGrp="1"/>
          </p:cNvPicPr>
          <p:nvPr>
            <p:ph sz="quarter" idx="4294967295"/>
          </p:nvPr>
        </p:nvPicPr>
        <p:blipFill>
          <a:blip r:embed="rId2"/>
          <a:stretch>
            <a:fillRect/>
          </a:stretch>
        </p:blipFill>
        <p:spPr bwMode="auto">
          <a:xfrm>
            <a:off x="1284958" y="1474367"/>
            <a:ext cx="5216525" cy="3305175"/>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1316178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chemeClr val="accent1"/>
                </a:solidFill>
              </a:rPr>
              <a:t>Is the favorable prognosis durable?</a:t>
            </a:r>
          </a:p>
        </p:txBody>
      </p:sp>
      <p:sp>
        <p:nvSpPr>
          <p:cNvPr id="7" name="Content Placeholder 6"/>
          <p:cNvSpPr>
            <a:spLocks noGrp="1"/>
          </p:cNvSpPr>
          <p:nvPr>
            <p:ph type="body" idx="1"/>
          </p:nvPr>
        </p:nvSpPr>
        <p:spPr/>
        <p:txBody>
          <a:bodyPr/>
          <a:lstStyle/>
          <a:p>
            <a:pPr marL="257175" indent="-257175">
              <a:spcAft>
                <a:spcPts val="200"/>
              </a:spcAft>
              <a:buFont typeface="Arial" panose="020B0604020202020204" pitchFamily="34" charset="0"/>
              <a:buChar char="•"/>
            </a:pPr>
            <a:r>
              <a:rPr lang="en-US" dirty="0"/>
              <a:t>Studies that focus on current CD4 counts found short-term mortality to be increased by factors of 1-1.5 and 1.8-2 for current counts of &gt;500 cells/</a:t>
            </a:r>
            <a:r>
              <a:rPr lang="en-US" dirty="0" err="1"/>
              <a:t>μl</a:t>
            </a:r>
            <a:r>
              <a:rPr lang="en-US" dirty="0"/>
              <a:t> and 350–499 cells/</a:t>
            </a:r>
            <a:r>
              <a:rPr lang="en-US" dirty="0" err="1"/>
              <a:t>μl</a:t>
            </a:r>
            <a:r>
              <a:rPr lang="en-US" dirty="0"/>
              <a:t>, respectively, compared to the general population </a:t>
            </a:r>
          </a:p>
          <a:p>
            <a:pPr marL="257175" indent="-257175">
              <a:spcAft>
                <a:spcPts val="200"/>
              </a:spcAft>
              <a:buFont typeface="Arial" panose="020B0604020202020204" pitchFamily="34" charset="0"/>
              <a:buChar char="•"/>
            </a:pPr>
            <a:r>
              <a:rPr lang="en-US" dirty="0"/>
              <a:t>MunichRe data show that the observed mortality ratios were stable within the first ten years of treatment and longer</a:t>
            </a:r>
          </a:p>
        </p:txBody>
      </p:sp>
      <p:sp>
        <p:nvSpPr>
          <p:cNvPr id="3" name="Slide Number Placeholder 2"/>
          <p:cNvSpPr>
            <a:spLocks noGrp="1"/>
          </p:cNvSpPr>
          <p:nvPr>
            <p:ph type="sldNum" sz="quarter" idx="7"/>
          </p:nvPr>
        </p:nvSpPr>
        <p:spPr/>
        <p:txBody>
          <a:bodyPr/>
          <a:lstStyle/>
          <a:p>
            <a:fld id="{D56DB8AA-803C-49D2-90AA-1140CE72DCD7}" type="slidenum">
              <a:rPr lang="en-US" smtClean="0">
                <a:solidFill>
                  <a:srgbClr val="B2C1CA">
                    <a:lumMod val="75000"/>
                  </a:srgbClr>
                </a:solidFill>
              </a:rPr>
              <a:pPr/>
              <a:t>27</a:t>
            </a:fld>
            <a:endParaRPr lang="en-US" dirty="0">
              <a:solidFill>
                <a:srgbClr val="B2C1CA">
                  <a:lumMod val="75000"/>
                </a:srgbClr>
              </a:solidFill>
            </a:endParaRPr>
          </a:p>
        </p:txBody>
      </p:sp>
    </p:spTree>
    <p:extLst>
      <p:ext uri="{BB962C8B-B14F-4D97-AF65-F5344CB8AC3E}">
        <p14:creationId xmlns:p14="http://schemas.microsoft.com/office/powerpoint/2010/main" val="4134051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06475" y="267478"/>
            <a:ext cx="8735812" cy="609347"/>
          </a:xfrm>
        </p:spPr>
        <p:txBody>
          <a:bodyPr>
            <a:normAutofit/>
          </a:bodyPr>
          <a:lstStyle/>
          <a:p>
            <a:r>
              <a:rPr lang="en-US" sz="1600" dirty="0">
                <a:solidFill>
                  <a:schemeClr val="accent1"/>
                </a:solidFill>
              </a:rPr>
              <a:t>Percent 5-year risk of death (95% CI) from 10 years after start of ART, by age</a:t>
            </a:r>
            <a:br>
              <a:rPr lang="en-US" sz="1600" dirty="0">
                <a:solidFill>
                  <a:schemeClr val="accent1"/>
                </a:solidFill>
              </a:rPr>
            </a:br>
            <a:r>
              <a:rPr lang="en-US" sz="1200" i="1" dirty="0">
                <a:solidFill>
                  <a:schemeClr val="accent1"/>
                </a:solidFill>
              </a:rPr>
              <a:t>Virologically suppressed, No IV drug use, No AIDS </a:t>
            </a:r>
          </a:p>
        </p:txBody>
      </p:sp>
      <p:sp>
        <p:nvSpPr>
          <p:cNvPr id="3" name="Slide Number Placeholder 2"/>
          <p:cNvSpPr>
            <a:spLocks noGrp="1"/>
          </p:cNvSpPr>
          <p:nvPr>
            <p:ph type="sldNum" sz="quarter" idx="7"/>
          </p:nvPr>
        </p:nvSpPr>
        <p:spPr/>
        <p:txBody>
          <a:bodyPr/>
          <a:lstStyle/>
          <a:p>
            <a:fld id="{D56DB8AA-803C-49D2-90AA-1140CE72DCD7}" type="slidenum">
              <a:rPr lang="en-US" smtClean="0">
                <a:solidFill>
                  <a:srgbClr val="B2C1CA">
                    <a:lumMod val="75000"/>
                  </a:srgbClr>
                </a:solidFill>
              </a:rPr>
              <a:pPr/>
              <a:t>28</a:t>
            </a:fld>
            <a:endParaRPr lang="en-US" dirty="0">
              <a:solidFill>
                <a:srgbClr val="B2C1CA">
                  <a:lumMod val="75000"/>
                </a:srgbClr>
              </a:solidFill>
            </a:endParaRPr>
          </a:p>
        </p:txBody>
      </p:sp>
      <p:graphicFrame>
        <p:nvGraphicFramePr>
          <p:cNvPr id="13" name="Table Placeholder 12"/>
          <p:cNvGraphicFramePr>
            <a:graphicFrameLocks noGrp="1"/>
          </p:cNvGraphicFramePr>
          <p:nvPr>
            <p:ph type="tbl" sz="quarter" idx="4294967295"/>
            <p:extLst>
              <p:ext uri="{D42A27DB-BD31-4B8C-83A1-F6EECF244321}">
                <p14:modId xmlns:p14="http://schemas.microsoft.com/office/powerpoint/2010/main" val="900387176"/>
              </p:ext>
            </p:extLst>
          </p:nvPr>
        </p:nvGraphicFramePr>
        <p:xfrm>
          <a:off x="305991" y="2668000"/>
          <a:ext cx="8433159" cy="1396980"/>
        </p:xfrm>
        <a:graphic>
          <a:graphicData uri="http://schemas.openxmlformats.org/drawingml/2006/table">
            <a:tbl>
              <a:tblPr firstRow="1" bandRow="1">
                <a:tableStyleId>{5C22544A-7EE6-4342-B048-85BDC9FD1C3A}</a:tableStyleId>
              </a:tblPr>
              <a:tblGrid>
                <a:gridCol w="886490">
                  <a:extLst>
                    <a:ext uri="{9D8B030D-6E8A-4147-A177-3AD203B41FA5}">
                      <a16:colId xmlns:a16="http://schemas.microsoft.com/office/drawing/2014/main" val="20000"/>
                    </a:ext>
                  </a:extLst>
                </a:gridCol>
                <a:gridCol w="1145223">
                  <a:extLst>
                    <a:ext uri="{9D8B030D-6E8A-4147-A177-3AD203B41FA5}">
                      <a16:colId xmlns:a16="http://schemas.microsoft.com/office/drawing/2014/main" val="20001"/>
                    </a:ext>
                  </a:extLst>
                </a:gridCol>
                <a:gridCol w="1127981">
                  <a:extLst>
                    <a:ext uri="{9D8B030D-6E8A-4147-A177-3AD203B41FA5}">
                      <a16:colId xmlns:a16="http://schemas.microsoft.com/office/drawing/2014/main" val="20002"/>
                    </a:ext>
                  </a:extLst>
                </a:gridCol>
                <a:gridCol w="1143213">
                  <a:extLst>
                    <a:ext uri="{9D8B030D-6E8A-4147-A177-3AD203B41FA5}">
                      <a16:colId xmlns:a16="http://schemas.microsoft.com/office/drawing/2014/main" val="20003"/>
                    </a:ext>
                  </a:extLst>
                </a:gridCol>
                <a:gridCol w="1077129">
                  <a:extLst>
                    <a:ext uri="{9D8B030D-6E8A-4147-A177-3AD203B41FA5}">
                      <a16:colId xmlns:a16="http://schemas.microsoft.com/office/drawing/2014/main" val="20004"/>
                    </a:ext>
                  </a:extLst>
                </a:gridCol>
                <a:gridCol w="997833">
                  <a:extLst>
                    <a:ext uri="{9D8B030D-6E8A-4147-A177-3AD203B41FA5}">
                      <a16:colId xmlns:a16="http://schemas.microsoft.com/office/drawing/2014/main" val="20005"/>
                    </a:ext>
                  </a:extLst>
                </a:gridCol>
                <a:gridCol w="997833">
                  <a:extLst>
                    <a:ext uri="{9D8B030D-6E8A-4147-A177-3AD203B41FA5}">
                      <a16:colId xmlns:a16="http://schemas.microsoft.com/office/drawing/2014/main" val="20006"/>
                    </a:ext>
                  </a:extLst>
                </a:gridCol>
                <a:gridCol w="1057457">
                  <a:extLst>
                    <a:ext uri="{9D8B030D-6E8A-4147-A177-3AD203B41FA5}">
                      <a16:colId xmlns:a16="http://schemas.microsoft.com/office/drawing/2014/main" val="20007"/>
                    </a:ext>
                  </a:extLst>
                </a:gridCol>
              </a:tblGrid>
              <a:tr h="279396">
                <a:tc>
                  <a:txBody>
                    <a:bodyPr/>
                    <a:lstStyle/>
                    <a:p>
                      <a:pPr marL="0" marR="0">
                        <a:spcBef>
                          <a:spcPts val="0"/>
                        </a:spcBef>
                        <a:spcAft>
                          <a:spcPts val="0"/>
                        </a:spcAft>
                      </a:pPr>
                      <a:r>
                        <a:rPr lang="en-US" sz="1200" dirty="0">
                          <a:effectLst/>
                          <a:latin typeface="Times New Roman" panose="02020603050405020304" pitchFamily="18" charset="0"/>
                          <a:ea typeface="Times New Roman" panose="02020603050405020304" pitchFamily="18" charset="0"/>
                        </a:rPr>
                        <a:t>CD4</a:t>
                      </a:r>
                    </a:p>
                  </a:txBody>
                  <a:tcPr marL="68580" marR="68580" marT="34290" marB="34290"/>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0-99</a:t>
                      </a:r>
                    </a:p>
                  </a:txBody>
                  <a:tcPr marL="68580" marR="68580" marT="34290" marB="34290"/>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100-199</a:t>
                      </a:r>
                    </a:p>
                  </a:txBody>
                  <a:tcPr marL="68580" marR="68580" marT="34290" marB="34290"/>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200-349  </a:t>
                      </a:r>
                    </a:p>
                  </a:txBody>
                  <a:tcPr marL="68580" marR="68580" marT="34290" marB="34290"/>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350-499</a:t>
                      </a:r>
                    </a:p>
                  </a:txBody>
                  <a:tcPr marL="68580" marR="68580" marT="34290" marB="34290"/>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500-749</a:t>
                      </a:r>
                    </a:p>
                  </a:txBody>
                  <a:tcPr marL="68580" marR="68580" marT="34290" marB="34290"/>
                </a:tc>
                <a:tc>
                  <a:txBody>
                    <a:bodyPr/>
                    <a:lstStyle/>
                    <a:p>
                      <a:pPr marL="0" marR="0" algn="ctr">
                        <a:spcBef>
                          <a:spcPts val="0"/>
                        </a:spcBef>
                        <a:spcAft>
                          <a:spcPts val="0"/>
                        </a:spcAft>
                      </a:pPr>
                      <a:r>
                        <a:rPr lang="en-US" sz="1200" u="sng" dirty="0">
                          <a:effectLst/>
                          <a:latin typeface="Times New Roman" panose="02020603050405020304" pitchFamily="18" charset="0"/>
                          <a:ea typeface="Times New Roman" panose="02020603050405020304" pitchFamily="18" charset="0"/>
                        </a:rPr>
                        <a:t>&gt;</a:t>
                      </a:r>
                      <a:r>
                        <a:rPr lang="en-US" sz="1200" dirty="0">
                          <a:effectLst/>
                          <a:latin typeface="Times New Roman" panose="02020603050405020304" pitchFamily="18" charset="0"/>
                          <a:ea typeface="Times New Roman" panose="02020603050405020304" pitchFamily="18" charset="0"/>
                        </a:rPr>
                        <a:t>750</a:t>
                      </a:r>
                    </a:p>
                  </a:txBody>
                  <a:tcPr marL="68580" marR="68580" marT="34290" marB="34290"/>
                </a:tc>
                <a:tc>
                  <a:txBody>
                    <a:bodyPr/>
                    <a:lstStyle/>
                    <a:p>
                      <a:pPr marL="0" marR="0" algn="ctr">
                        <a:spcBef>
                          <a:spcPts val="0"/>
                        </a:spcBef>
                        <a:spcAft>
                          <a:spcPts val="0"/>
                        </a:spcAft>
                      </a:pPr>
                      <a:r>
                        <a:rPr lang="en-US" sz="1200" dirty="0">
                          <a:effectLst/>
                          <a:latin typeface="Times New Roman" panose="02020603050405020304" pitchFamily="18" charset="0"/>
                          <a:ea typeface="Times New Roman" panose="02020603050405020304" pitchFamily="18" charset="0"/>
                        </a:rPr>
                        <a:t>Gen pop. (Fr)</a:t>
                      </a:r>
                    </a:p>
                  </a:txBody>
                  <a:tcPr marL="68580" marR="68580" marT="34290" marB="34290"/>
                </a:tc>
                <a:extLst>
                  <a:ext uri="{0D108BD9-81ED-4DB2-BD59-A6C34878D82A}">
                    <a16:rowId xmlns:a16="http://schemas.microsoft.com/office/drawing/2014/main" val="10000"/>
                  </a:ext>
                </a:extLst>
              </a:tr>
              <a:tr h="279396">
                <a:tc>
                  <a:txBody>
                    <a:bodyPr/>
                    <a:lstStyle/>
                    <a:p>
                      <a:r>
                        <a:rPr lang="en-US" sz="1200" kern="1200" dirty="0">
                          <a:solidFill>
                            <a:schemeClr val="dk1"/>
                          </a:solidFill>
                          <a:effectLst/>
                          <a:latin typeface="Berlin Sans FB" panose="020E0602020502020306" pitchFamily="34" charset="0"/>
                          <a:ea typeface="+mn-ea"/>
                          <a:cs typeface="+mn-cs"/>
                        </a:rPr>
                        <a:t>Age 16–39:</a:t>
                      </a:r>
                      <a:endParaRPr lang="en-US" sz="1200" dirty="0">
                        <a:latin typeface="Berlin Sans FB" panose="020E0602020502020306" pitchFamily="34" charset="0"/>
                      </a:endParaRPr>
                    </a:p>
                  </a:txBody>
                  <a:tcPr marL="68580" marR="68580" marT="34290" marB="34290"/>
                </a:tc>
                <a:tc>
                  <a:txBody>
                    <a:bodyPr/>
                    <a:lstStyle/>
                    <a:p>
                      <a:pPr algn="ctr"/>
                      <a:r>
                        <a:rPr lang="en-US" sz="1200" b="0" kern="1200" dirty="0">
                          <a:solidFill>
                            <a:schemeClr val="dk1"/>
                          </a:solidFill>
                          <a:effectLst/>
                          <a:latin typeface="+mn-lt"/>
                          <a:ea typeface="+mn-ea"/>
                          <a:cs typeface="+mn-cs"/>
                        </a:rPr>
                        <a:t> 6.9</a:t>
                      </a:r>
                      <a:endParaRPr lang="en-US" sz="1200" b="0" dirty="0">
                        <a:effectLst/>
                      </a:endParaRPr>
                    </a:p>
                  </a:txBody>
                  <a:tcPr marL="68580" marR="68580" marT="34290" marB="34290"/>
                </a:tc>
                <a:tc>
                  <a:txBody>
                    <a:bodyPr/>
                    <a:lstStyle/>
                    <a:p>
                      <a:pPr algn="ctr"/>
                      <a:r>
                        <a:rPr lang="en-US" sz="1200" b="0" kern="1200" dirty="0">
                          <a:solidFill>
                            <a:schemeClr val="dk1"/>
                          </a:solidFill>
                          <a:effectLst/>
                          <a:latin typeface="+mn-lt"/>
                          <a:ea typeface="+mn-ea"/>
                          <a:cs typeface="+mn-cs"/>
                        </a:rPr>
                        <a:t> 3.9 </a:t>
                      </a:r>
                      <a:endParaRPr lang="en-US" sz="1200" b="0" dirty="0">
                        <a:effectLst/>
                      </a:endParaRPr>
                    </a:p>
                  </a:txBody>
                  <a:tcPr marL="68580" marR="68580" marT="34290" marB="34290"/>
                </a:tc>
                <a:tc>
                  <a:txBody>
                    <a:bodyPr/>
                    <a:lstStyle/>
                    <a:p>
                      <a:pPr algn="ctr"/>
                      <a:r>
                        <a:rPr lang="en-US" sz="1200" b="0" kern="1200" dirty="0">
                          <a:solidFill>
                            <a:schemeClr val="dk1"/>
                          </a:solidFill>
                          <a:effectLst/>
                          <a:latin typeface="+mn-lt"/>
                          <a:ea typeface="+mn-ea"/>
                          <a:cs typeface="+mn-cs"/>
                        </a:rPr>
                        <a:t> 2.2 </a:t>
                      </a:r>
                      <a:endParaRPr lang="en-US" sz="1200" b="0" dirty="0">
                        <a:effectLst/>
                      </a:endParaRPr>
                    </a:p>
                  </a:txBody>
                  <a:tcPr marL="68580" marR="68580" marT="34290" marB="34290"/>
                </a:tc>
                <a:tc>
                  <a:txBody>
                    <a:bodyPr/>
                    <a:lstStyle/>
                    <a:p>
                      <a:pPr algn="ctr"/>
                      <a:r>
                        <a:rPr lang="en-US" sz="1200" b="0" kern="1200" dirty="0">
                          <a:solidFill>
                            <a:schemeClr val="dk1"/>
                          </a:solidFill>
                          <a:effectLst/>
                          <a:latin typeface="+mn-lt"/>
                          <a:ea typeface="+mn-ea"/>
                          <a:cs typeface="+mn-cs"/>
                        </a:rPr>
                        <a:t> 1.7 </a:t>
                      </a:r>
                      <a:endParaRPr lang="en-US" sz="1200" b="0" dirty="0">
                        <a:effectLst/>
                      </a:endParaRPr>
                    </a:p>
                  </a:txBody>
                  <a:tcPr marL="68580" marR="68580" marT="34290" marB="34290"/>
                </a:tc>
                <a:tc>
                  <a:txBody>
                    <a:bodyPr/>
                    <a:lstStyle/>
                    <a:p>
                      <a:pPr algn="ctr"/>
                      <a:r>
                        <a:rPr lang="en-US" sz="1200" b="0" kern="1200" dirty="0">
                          <a:solidFill>
                            <a:schemeClr val="dk1"/>
                          </a:solidFill>
                          <a:effectLst/>
                          <a:latin typeface="+mn-lt"/>
                          <a:ea typeface="+mn-ea"/>
                          <a:cs typeface="+mn-cs"/>
                        </a:rPr>
                        <a:t>1.2 </a:t>
                      </a:r>
                      <a:endParaRPr lang="en-US" sz="1200" b="0" dirty="0">
                        <a:effectLst/>
                      </a:endParaRPr>
                    </a:p>
                  </a:txBody>
                  <a:tcPr marL="68580" marR="68580" marT="34290" marB="34290"/>
                </a:tc>
                <a:tc>
                  <a:txBody>
                    <a:bodyPr/>
                    <a:lstStyle/>
                    <a:p>
                      <a:pPr algn="ctr"/>
                      <a:r>
                        <a:rPr lang="en-US" sz="1200" b="0" kern="1200" dirty="0">
                          <a:solidFill>
                            <a:schemeClr val="dk1"/>
                          </a:solidFill>
                          <a:effectLst/>
                          <a:latin typeface="+mn-lt"/>
                          <a:ea typeface="+mn-ea"/>
                          <a:cs typeface="+mn-cs"/>
                        </a:rPr>
                        <a:t>1.2</a:t>
                      </a:r>
                      <a:endParaRPr lang="en-US" sz="1200" b="0" dirty="0">
                        <a:effectLst/>
                      </a:endParaRPr>
                    </a:p>
                  </a:txBody>
                  <a:tcPr marL="68580" marR="68580" marT="34290" marB="34290"/>
                </a:tc>
                <a:tc>
                  <a:txBody>
                    <a:bodyPr/>
                    <a:lstStyle/>
                    <a:p>
                      <a:pPr algn="ctr"/>
                      <a:r>
                        <a:rPr lang="en-US" sz="1200" b="0" dirty="0">
                          <a:effectLst/>
                        </a:rPr>
                        <a:t>0.3</a:t>
                      </a:r>
                    </a:p>
                  </a:txBody>
                  <a:tcPr marL="68580" marR="68580" marT="34290" marB="34290"/>
                </a:tc>
                <a:extLst>
                  <a:ext uri="{0D108BD9-81ED-4DB2-BD59-A6C34878D82A}">
                    <a16:rowId xmlns:a16="http://schemas.microsoft.com/office/drawing/2014/main" val="10001"/>
                  </a:ext>
                </a:extLst>
              </a:tr>
              <a:tr h="279396">
                <a:tc>
                  <a:txBody>
                    <a:bodyPr/>
                    <a:lstStyle/>
                    <a:p>
                      <a:r>
                        <a:rPr lang="en-US" sz="1200" kern="1200" dirty="0">
                          <a:solidFill>
                            <a:schemeClr val="dk1"/>
                          </a:solidFill>
                          <a:effectLst/>
                          <a:latin typeface="Berlin Sans FB" panose="020E0602020502020306" pitchFamily="34" charset="0"/>
                          <a:ea typeface="+mn-ea"/>
                          <a:cs typeface="+mn-cs"/>
                        </a:rPr>
                        <a:t>Age 40–49: </a:t>
                      </a:r>
                      <a:endParaRPr lang="en-US" sz="1200" dirty="0">
                        <a:latin typeface="Berlin Sans FB" panose="020E0602020502020306" pitchFamily="34" charset="0"/>
                      </a:endParaRPr>
                    </a:p>
                  </a:txBody>
                  <a:tcPr marL="68580" marR="68580" marT="34290" marB="34290"/>
                </a:tc>
                <a:tc>
                  <a:txBody>
                    <a:bodyPr/>
                    <a:lstStyle/>
                    <a:p>
                      <a:pPr algn="ctr"/>
                      <a:r>
                        <a:rPr lang="en-US" sz="1200" b="0" kern="1200" dirty="0">
                          <a:solidFill>
                            <a:schemeClr val="dk1"/>
                          </a:solidFill>
                          <a:effectLst/>
                          <a:latin typeface="+mn-lt"/>
                          <a:ea typeface="+mn-ea"/>
                          <a:cs typeface="+mn-cs"/>
                        </a:rPr>
                        <a:t>10.9</a:t>
                      </a:r>
                      <a:endParaRPr lang="en-US" sz="1200" b="0" dirty="0">
                        <a:effectLst/>
                      </a:endParaRPr>
                    </a:p>
                  </a:txBody>
                  <a:tcPr marL="68580" marR="68580" marT="34290" marB="34290"/>
                </a:tc>
                <a:tc>
                  <a:txBody>
                    <a:bodyPr/>
                    <a:lstStyle/>
                    <a:p>
                      <a:pPr algn="ctr"/>
                      <a:r>
                        <a:rPr lang="en-US" sz="1200" b="0" kern="1200" dirty="0">
                          <a:solidFill>
                            <a:schemeClr val="dk1"/>
                          </a:solidFill>
                          <a:effectLst/>
                          <a:latin typeface="+mn-lt"/>
                          <a:ea typeface="+mn-ea"/>
                          <a:cs typeface="+mn-cs"/>
                        </a:rPr>
                        <a:t> 6.1</a:t>
                      </a:r>
                      <a:endParaRPr lang="en-US" sz="1200" b="0" dirty="0">
                        <a:effectLst/>
                      </a:endParaRPr>
                    </a:p>
                  </a:txBody>
                  <a:tcPr marL="68580" marR="68580" marT="34290" marB="34290"/>
                </a:tc>
                <a:tc>
                  <a:txBody>
                    <a:bodyPr/>
                    <a:lstStyle/>
                    <a:p>
                      <a:pPr algn="ctr"/>
                      <a:r>
                        <a:rPr lang="en-US" sz="1200" b="0" kern="1200" dirty="0">
                          <a:solidFill>
                            <a:schemeClr val="dk1"/>
                          </a:solidFill>
                          <a:effectLst/>
                          <a:latin typeface="+mn-lt"/>
                          <a:ea typeface="+mn-ea"/>
                          <a:cs typeface="+mn-cs"/>
                        </a:rPr>
                        <a:t> 3.5</a:t>
                      </a:r>
                      <a:endParaRPr lang="en-US" sz="1200" b="0" dirty="0">
                        <a:effectLst/>
                      </a:endParaRPr>
                    </a:p>
                  </a:txBody>
                  <a:tcPr marL="68580" marR="68580" marT="34290" marB="34290"/>
                </a:tc>
                <a:tc>
                  <a:txBody>
                    <a:bodyPr/>
                    <a:lstStyle/>
                    <a:p>
                      <a:pPr algn="ctr"/>
                      <a:r>
                        <a:rPr lang="en-US" sz="1200" b="0" kern="1200" dirty="0">
                          <a:solidFill>
                            <a:schemeClr val="dk1"/>
                          </a:solidFill>
                          <a:effectLst/>
                          <a:latin typeface="+mn-lt"/>
                          <a:ea typeface="+mn-ea"/>
                          <a:cs typeface="+mn-cs"/>
                        </a:rPr>
                        <a:t> 2.7 </a:t>
                      </a:r>
                      <a:endParaRPr lang="en-US" sz="1200" b="0" dirty="0">
                        <a:effectLst/>
                      </a:endParaRPr>
                    </a:p>
                  </a:txBody>
                  <a:tcPr marL="68580" marR="68580" marT="34290" marB="34290"/>
                </a:tc>
                <a:tc>
                  <a:txBody>
                    <a:bodyPr/>
                    <a:lstStyle/>
                    <a:p>
                      <a:pPr algn="ctr"/>
                      <a:r>
                        <a:rPr lang="en-US" sz="1200" b="0" kern="1200" dirty="0">
                          <a:solidFill>
                            <a:schemeClr val="dk1"/>
                          </a:solidFill>
                          <a:effectLst/>
                          <a:latin typeface="+mn-lt"/>
                          <a:ea typeface="+mn-ea"/>
                          <a:cs typeface="+mn-cs"/>
                        </a:rPr>
                        <a:t>1.9 </a:t>
                      </a:r>
                      <a:endParaRPr lang="en-US" sz="1200" b="0" dirty="0">
                        <a:effectLst/>
                      </a:endParaRPr>
                    </a:p>
                  </a:txBody>
                  <a:tcPr marL="68580" marR="68580" marT="34290" marB="34290"/>
                </a:tc>
                <a:tc>
                  <a:txBody>
                    <a:bodyPr/>
                    <a:lstStyle/>
                    <a:p>
                      <a:pPr algn="ctr"/>
                      <a:r>
                        <a:rPr lang="en-US" sz="1200" b="0" kern="1200" dirty="0">
                          <a:solidFill>
                            <a:schemeClr val="dk1"/>
                          </a:solidFill>
                          <a:effectLst/>
                          <a:latin typeface="+mn-lt"/>
                          <a:ea typeface="+mn-ea"/>
                          <a:cs typeface="+mn-cs"/>
                        </a:rPr>
                        <a:t>1.9 </a:t>
                      </a:r>
                      <a:endParaRPr lang="en-US" sz="1200" b="0" dirty="0">
                        <a:effectLst/>
                      </a:endParaRPr>
                    </a:p>
                  </a:txBody>
                  <a:tcPr marL="68580" marR="68580" marT="34290" marB="34290"/>
                </a:tc>
                <a:tc>
                  <a:txBody>
                    <a:bodyPr/>
                    <a:lstStyle/>
                    <a:p>
                      <a:pPr algn="ctr"/>
                      <a:r>
                        <a:rPr lang="en-US" sz="1200" b="0" dirty="0">
                          <a:effectLst/>
                        </a:rPr>
                        <a:t>1.0</a:t>
                      </a:r>
                    </a:p>
                  </a:txBody>
                  <a:tcPr marL="68580" marR="68580" marT="34290" marB="34290"/>
                </a:tc>
                <a:extLst>
                  <a:ext uri="{0D108BD9-81ED-4DB2-BD59-A6C34878D82A}">
                    <a16:rowId xmlns:a16="http://schemas.microsoft.com/office/drawing/2014/main" val="10002"/>
                  </a:ext>
                </a:extLst>
              </a:tr>
              <a:tr h="279396">
                <a:tc>
                  <a:txBody>
                    <a:bodyPr/>
                    <a:lstStyle/>
                    <a:p>
                      <a:r>
                        <a:rPr lang="en-US" sz="1200" kern="1200" dirty="0">
                          <a:solidFill>
                            <a:schemeClr val="dk1"/>
                          </a:solidFill>
                          <a:effectLst/>
                          <a:latin typeface="Berlin Sans FB" panose="020E0602020502020306" pitchFamily="34" charset="0"/>
                          <a:ea typeface="+mn-ea"/>
                          <a:cs typeface="+mn-cs"/>
                        </a:rPr>
                        <a:t>Age 50–59: </a:t>
                      </a:r>
                      <a:endParaRPr lang="en-US" sz="1200" dirty="0">
                        <a:latin typeface="Berlin Sans FB" panose="020E0602020502020306" pitchFamily="34" charset="0"/>
                      </a:endParaRPr>
                    </a:p>
                  </a:txBody>
                  <a:tcPr marL="68580" marR="68580" marT="34290" marB="34290"/>
                </a:tc>
                <a:tc>
                  <a:txBody>
                    <a:bodyPr/>
                    <a:lstStyle/>
                    <a:p>
                      <a:pPr algn="ctr"/>
                      <a:r>
                        <a:rPr lang="en-US" sz="1200" b="0" kern="1200" dirty="0">
                          <a:solidFill>
                            <a:schemeClr val="dk1"/>
                          </a:solidFill>
                          <a:effectLst/>
                          <a:latin typeface="+mn-lt"/>
                          <a:ea typeface="+mn-ea"/>
                          <a:cs typeface="+mn-cs"/>
                        </a:rPr>
                        <a:t>18.8</a:t>
                      </a:r>
                      <a:endParaRPr lang="en-US" sz="1200" b="0" dirty="0">
                        <a:effectLst/>
                      </a:endParaRPr>
                    </a:p>
                  </a:txBody>
                  <a:tcPr marL="68580" marR="68580" marT="34290" marB="34290"/>
                </a:tc>
                <a:tc>
                  <a:txBody>
                    <a:bodyPr/>
                    <a:lstStyle/>
                    <a:p>
                      <a:pPr algn="ctr"/>
                      <a:r>
                        <a:rPr lang="en-US" sz="1200" b="0" kern="1200" dirty="0">
                          <a:solidFill>
                            <a:schemeClr val="dk1"/>
                          </a:solidFill>
                          <a:effectLst/>
                          <a:latin typeface="+mn-lt"/>
                          <a:ea typeface="+mn-ea"/>
                          <a:cs typeface="+mn-cs"/>
                        </a:rPr>
                        <a:t>10.8</a:t>
                      </a:r>
                      <a:endParaRPr lang="en-US" sz="1200" b="0" dirty="0">
                        <a:effectLst/>
                      </a:endParaRPr>
                    </a:p>
                  </a:txBody>
                  <a:tcPr marL="68580" marR="68580" marT="34290" marB="34290"/>
                </a:tc>
                <a:tc>
                  <a:txBody>
                    <a:bodyPr/>
                    <a:lstStyle/>
                    <a:p>
                      <a:pPr algn="ctr"/>
                      <a:r>
                        <a:rPr lang="en-US" sz="1200" b="0" kern="1200" dirty="0">
                          <a:solidFill>
                            <a:schemeClr val="dk1"/>
                          </a:solidFill>
                          <a:effectLst/>
                          <a:latin typeface="+mn-lt"/>
                          <a:ea typeface="+mn-ea"/>
                          <a:cs typeface="+mn-cs"/>
                        </a:rPr>
                        <a:t> 6.1</a:t>
                      </a:r>
                      <a:endParaRPr lang="en-US" sz="1200" b="0" dirty="0">
                        <a:effectLst/>
                      </a:endParaRPr>
                    </a:p>
                  </a:txBody>
                  <a:tcPr marL="68580" marR="68580" marT="34290" marB="34290"/>
                </a:tc>
                <a:tc>
                  <a:txBody>
                    <a:bodyPr/>
                    <a:lstStyle/>
                    <a:p>
                      <a:pPr algn="ctr"/>
                      <a:r>
                        <a:rPr lang="en-US" sz="1200" b="0" kern="1200" dirty="0">
                          <a:solidFill>
                            <a:schemeClr val="dk1"/>
                          </a:solidFill>
                          <a:effectLst/>
                          <a:latin typeface="+mn-lt"/>
                          <a:ea typeface="+mn-ea"/>
                          <a:cs typeface="+mn-cs"/>
                        </a:rPr>
                        <a:t> 4.8</a:t>
                      </a:r>
                      <a:endParaRPr lang="en-US" sz="1200" b="0" dirty="0">
                        <a:effectLst/>
                      </a:endParaRPr>
                    </a:p>
                  </a:txBody>
                  <a:tcPr marL="68580" marR="68580" marT="34290" marB="34290"/>
                </a:tc>
                <a:tc>
                  <a:txBody>
                    <a:bodyPr/>
                    <a:lstStyle/>
                    <a:p>
                      <a:pPr algn="ctr"/>
                      <a:r>
                        <a:rPr lang="en-US" sz="1200" b="0" dirty="0">
                          <a:effectLst/>
                        </a:rPr>
                        <a:t>3.4</a:t>
                      </a:r>
                    </a:p>
                  </a:txBody>
                  <a:tcPr marL="68580" marR="68580" marT="34290" marB="34290"/>
                </a:tc>
                <a:tc>
                  <a:txBody>
                    <a:bodyPr/>
                    <a:lstStyle/>
                    <a:p>
                      <a:pPr algn="ctr"/>
                      <a:r>
                        <a:rPr lang="en-US" sz="1200" b="0" kern="1200" dirty="0">
                          <a:solidFill>
                            <a:schemeClr val="dk1"/>
                          </a:solidFill>
                          <a:effectLst/>
                          <a:latin typeface="+mn-lt"/>
                          <a:ea typeface="+mn-ea"/>
                          <a:cs typeface="+mn-cs"/>
                        </a:rPr>
                        <a:t>3.3</a:t>
                      </a:r>
                      <a:endParaRPr lang="en-US" sz="1200" b="0" dirty="0">
                        <a:effectLst/>
                      </a:endParaRPr>
                    </a:p>
                  </a:txBody>
                  <a:tcPr marL="68580" marR="68580" marT="34290" marB="34290"/>
                </a:tc>
                <a:tc>
                  <a:txBody>
                    <a:bodyPr/>
                    <a:lstStyle/>
                    <a:p>
                      <a:pPr algn="ctr"/>
                      <a:r>
                        <a:rPr lang="en-US" sz="1200" b="0" dirty="0">
                          <a:effectLst/>
                        </a:rPr>
                        <a:t>2.5</a:t>
                      </a:r>
                    </a:p>
                  </a:txBody>
                  <a:tcPr marL="68580" marR="68580" marT="34290" marB="34290"/>
                </a:tc>
                <a:extLst>
                  <a:ext uri="{0D108BD9-81ED-4DB2-BD59-A6C34878D82A}">
                    <a16:rowId xmlns:a16="http://schemas.microsoft.com/office/drawing/2014/main" val="10003"/>
                  </a:ext>
                </a:extLst>
              </a:tr>
              <a:tr h="279396">
                <a:tc>
                  <a:txBody>
                    <a:bodyPr/>
                    <a:lstStyle/>
                    <a:p>
                      <a:r>
                        <a:rPr lang="en-US" sz="1200" kern="1200" dirty="0">
                          <a:solidFill>
                            <a:schemeClr val="dk1"/>
                          </a:solidFill>
                          <a:effectLst/>
                          <a:latin typeface="Berlin Sans FB" panose="020E0602020502020306" pitchFamily="34" charset="0"/>
                          <a:ea typeface="+mn-ea"/>
                          <a:cs typeface="+mn-cs"/>
                        </a:rPr>
                        <a:t>Age 60+: </a:t>
                      </a:r>
                      <a:endParaRPr lang="en-US" sz="1200" dirty="0">
                        <a:latin typeface="Berlin Sans FB" panose="020E0602020502020306" pitchFamily="34" charset="0"/>
                      </a:endParaRPr>
                    </a:p>
                  </a:txBody>
                  <a:tcPr marL="68580" marR="68580" marT="34290" marB="34290"/>
                </a:tc>
                <a:tc>
                  <a:txBody>
                    <a:bodyPr/>
                    <a:lstStyle/>
                    <a:p>
                      <a:pPr algn="ctr"/>
                      <a:r>
                        <a:rPr lang="en-US" sz="1200" b="0" dirty="0">
                          <a:effectLst/>
                          <a:latin typeface="+mn-lt"/>
                          <a:ea typeface="Times New Roman" panose="02020603050405020304" pitchFamily="18" charset="0"/>
                        </a:rPr>
                        <a:t>36.4</a:t>
                      </a:r>
                      <a:endParaRPr lang="en-US" sz="1200" b="0" dirty="0">
                        <a:effectLst/>
                        <a:latin typeface="+mn-lt"/>
                      </a:endParaRPr>
                    </a:p>
                  </a:txBody>
                  <a:tcPr marL="68580" marR="68580" marT="34290" marB="34290"/>
                </a:tc>
                <a:tc>
                  <a:txBody>
                    <a:bodyPr/>
                    <a:lstStyle/>
                    <a:p>
                      <a:pPr algn="ctr"/>
                      <a:r>
                        <a:rPr lang="en-US" sz="1200" b="0" dirty="0">
                          <a:effectLst/>
                          <a:latin typeface="+mn-lt"/>
                          <a:ea typeface="Times New Roman" panose="02020603050405020304" pitchFamily="18" charset="0"/>
                        </a:rPr>
                        <a:t>22.1</a:t>
                      </a:r>
                      <a:endParaRPr lang="en-US" sz="1200" b="0" dirty="0">
                        <a:effectLst/>
                        <a:latin typeface="+mn-lt"/>
                      </a:endParaRPr>
                    </a:p>
                  </a:txBody>
                  <a:tcPr marL="68580" marR="68580" marT="34290" marB="34290"/>
                </a:tc>
                <a:tc>
                  <a:txBody>
                    <a:bodyPr/>
                    <a:lstStyle/>
                    <a:p>
                      <a:pPr algn="ctr"/>
                      <a:r>
                        <a:rPr lang="en-US" sz="1200" b="0" dirty="0">
                          <a:effectLst/>
                          <a:latin typeface="+mn-lt"/>
                          <a:ea typeface="Times New Roman" panose="02020603050405020304" pitchFamily="18" charset="0"/>
                        </a:rPr>
                        <a:t>12.9</a:t>
                      </a:r>
                      <a:endParaRPr lang="en-US" sz="1200" b="0" dirty="0">
                        <a:effectLst/>
                        <a:latin typeface="+mn-lt"/>
                      </a:endParaRPr>
                    </a:p>
                  </a:txBody>
                  <a:tcPr marL="68580" marR="68580" marT="34290" marB="34290"/>
                </a:tc>
                <a:tc>
                  <a:txBody>
                    <a:bodyPr/>
                    <a:lstStyle/>
                    <a:p>
                      <a:pPr algn="ctr"/>
                      <a:r>
                        <a:rPr lang="en-US" sz="1200" b="0" dirty="0">
                          <a:effectLst/>
                          <a:latin typeface="+mn-lt"/>
                          <a:ea typeface="Times New Roman" panose="02020603050405020304" pitchFamily="18" charset="0"/>
                        </a:rPr>
                        <a:t>10.1</a:t>
                      </a:r>
                      <a:endParaRPr lang="en-US" sz="1200" b="0" dirty="0">
                        <a:effectLst/>
                        <a:latin typeface="+mn-lt"/>
                      </a:endParaRPr>
                    </a:p>
                  </a:txBody>
                  <a:tcPr marL="68580" marR="68580" marT="34290" marB="34290"/>
                </a:tc>
                <a:tc>
                  <a:txBody>
                    <a:bodyPr/>
                    <a:lstStyle/>
                    <a:p>
                      <a:pPr algn="ctr"/>
                      <a:r>
                        <a:rPr lang="en-US" sz="1200" b="0" dirty="0">
                          <a:effectLst/>
                          <a:latin typeface="+mn-lt"/>
                          <a:ea typeface="Times New Roman" panose="02020603050405020304" pitchFamily="18" charset="0"/>
                        </a:rPr>
                        <a:t>7.2</a:t>
                      </a:r>
                      <a:endParaRPr lang="en-US" sz="1200" b="0" dirty="0">
                        <a:effectLst/>
                        <a:latin typeface="+mn-lt"/>
                      </a:endParaRPr>
                    </a:p>
                  </a:txBody>
                  <a:tcPr marL="68580" marR="68580" marT="34290" marB="34290"/>
                </a:tc>
                <a:tc>
                  <a:txBody>
                    <a:bodyPr/>
                    <a:lstStyle/>
                    <a:p>
                      <a:pPr algn="ctr"/>
                      <a:r>
                        <a:rPr lang="en-US" sz="1200" b="0" dirty="0">
                          <a:effectLst/>
                          <a:latin typeface="+mn-lt"/>
                          <a:ea typeface="Times New Roman" panose="02020603050405020304" pitchFamily="18" charset="0"/>
                        </a:rPr>
                        <a:t>7.1</a:t>
                      </a:r>
                      <a:endParaRPr lang="en-US" sz="1200" b="0" dirty="0">
                        <a:effectLst/>
                        <a:latin typeface="+mn-lt"/>
                      </a:endParaRPr>
                    </a:p>
                  </a:txBody>
                  <a:tcPr marL="68580" marR="68580" marT="34290" marB="34290"/>
                </a:tc>
                <a:tc>
                  <a:txBody>
                    <a:bodyPr/>
                    <a:lstStyle/>
                    <a:p>
                      <a:pPr algn="ctr"/>
                      <a:r>
                        <a:rPr lang="en-US" sz="1200" b="0" dirty="0">
                          <a:effectLst/>
                          <a:latin typeface="+mn-lt"/>
                        </a:rPr>
                        <a:t>5.8</a:t>
                      </a:r>
                    </a:p>
                  </a:txBody>
                  <a:tcPr marL="68580" marR="68580" marT="34290" marB="34290"/>
                </a:tc>
                <a:extLst>
                  <a:ext uri="{0D108BD9-81ED-4DB2-BD59-A6C34878D82A}">
                    <a16:rowId xmlns:a16="http://schemas.microsoft.com/office/drawing/2014/main" val="10004"/>
                  </a:ext>
                </a:extLst>
              </a:tr>
            </a:tbl>
          </a:graphicData>
        </a:graphic>
      </p:graphicFrame>
      <p:sp>
        <p:nvSpPr>
          <p:cNvPr id="2" name="TextBox 1"/>
          <p:cNvSpPr txBox="1"/>
          <p:nvPr/>
        </p:nvSpPr>
        <p:spPr>
          <a:xfrm>
            <a:off x="305991" y="4490623"/>
            <a:ext cx="5153297" cy="266740"/>
          </a:xfrm>
          <a:prstGeom prst="rect">
            <a:avLst/>
          </a:prstGeom>
          <a:noFill/>
          <a:effectLst/>
        </p:spPr>
        <p:txBody>
          <a:bodyPr wrap="square" lIns="0" tIns="0" rIns="0" bIns="0" rtlCol="0">
            <a:spAutoFit/>
          </a:bodyPr>
          <a:lstStyle/>
          <a:p>
            <a:pPr>
              <a:lnSpc>
                <a:spcPct val="110000"/>
              </a:lnSpc>
            </a:pPr>
            <a:r>
              <a:rPr lang="en-US" sz="788" dirty="0">
                <a:solidFill>
                  <a:schemeClr val="tx2"/>
                </a:solidFill>
              </a:rPr>
              <a:t>Trickey A, May MT, </a:t>
            </a:r>
            <a:r>
              <a:rPr lang="en-US" sz="788" dirty="0" err="1">
                <a:solidFill>
                  <a:schemeClr val="tx2"/>
                </a:solidFill>
              </a:rPr>
              <a:t>Vehreschild</a:t>
            </a:r>
            <a:r>
              <a:rPr lang="en-US" sz="788" dirty="0">
                <a:solidFill>
                  <a:schemeClr val="tx2"/>
                </a:solidFill>
              </a:rPr>
              <a:t> J, et al</a:t>
            </a:r>
            <a:r>
              <a:rPr lang="en-US" sz="788" i="1" dirty="0">
                <a:solidFill>
                  <a:schemeClr val="tx2"/>
                </a:solidFill>
              </a:rPr>
              <a:t>. Cause-Specific Mortality in HIV-Positive Patients Who Survived Ten Years after Starting Antiretroviral Therapy. </a:t>
            </a:r>
            <a:r>
              <a:rPr lang="en-US" sz="788" dirty="0">
                <a:solidFill>
                  <a:schemeClr val="tx2"/>
                </a:solidFill>
              </a:rPr>
              <a:t>PLOS ONE | DOI:10.1371/journal.pone.0160460 August 15, 2016</a:t>
            </a:r>
          </a:p>
        </p:txBody>
      </p:sp>
      <p:sp>
        <p:nvSpPr>
          <p:cNvPr id="5" name="TextBox 4"/>
          <p:cNvSpPr txBox="1"/>
          <p:nvPr/>
        </p:nvSpPr>
        <p:spPr>
          <a:xfrm>
            <a:off x="206475" y="1095304"/>
            <a:ext cx="7550374" cy="1354217"/>
          </a:xfrm>
          <a:prstGeom prst="rect">
            <a:avLst/>
          </a:prstGeom>
          <a:noFill/>
          <a:effectLst/>
        </p:spPr>
        <p:txBody>
          <a:bodyPr wrap="square" lIns="0" tIns="0" rIns="0" bIns="0" rtlCol="0">
            <a:spAutoFit/>
          </a:bodyPr>
          <a:lstStyle/>
          <a:p>
            <a:pPr marL="202406" indent="-202406">
              <a:lnSpc>
                <a:spcPct val="110000"/>
              </a:lnSpc>
              <a:buFont typeface="Wingdings" panose="05000000000000000000" pitchFamily="2" charset="2"/>
              <a:buChar char="§"/>
            </a:pPr>
            <a:r>
              <a:rPr lang="en-US" sz="1400" dirty="0">
                <a:solidFill>
                  <a:schemeClr val="tx2"/>
                </a:solidFill>
              </a:rPr>
              <a:t>13,011 patients during follow-up from 10 years after starting ART, median age 46, 80% male</a:t>
            </a:r>
          </a:p>
          <a:p>
            <a:pPr marL="545306" lvl="1" indent="-202406">
              <a:lnSpc>
                <a:spcPct val="110000"/>
              </a:lnSpc>
              <a:buFont typeface="Wingdings" panose="05000000000000000000" pitchFamily="2" charset="2"/>
              <a:buChar char="§"/>
            </a:pPr>
            <a:r>
              <a:rPr lang="en-US" sz="1200" dirty="0">
                <a:solidFill>
                  <a:schemeClr val="tx2"/>
                </a:solidFill>
              </a:rPr>
              <a:t>Median CD4 count was 250 cells/</a:t>
            </a:r>
            <a:r>
              <a:rPr lang="en-US" sz="1200" dirty="0" err="1">
                <a:solidFill>
                  <a:schemeClr val="tx2"/>
                </a:solidFill>
              </a:rPr>
              <a:t>μL</a:t>
            </a:r>
            <a:r>
              <a:rPr lang="en-US" sz="1200" dirty="0">
                <a:solidFill>
                  <a:schemeClr val="tx2"/>
                </a:solidFill>
              </a:rPr>
              <a:t> at ART start and increased to 550 at ten years (81% </a:t>
            </a:r>
            <a:r>
              <a:rPr lang="en-US" sz="1200" u="sng" dirty="0">
                <a:solidFill>
                  <a:schemeClr val="tx2"/>
                </a:solidFill>
              </a:rPr>
              <a:t>&gt;</a:t>
            </a:r>
            <a:r>
              <a:rPr lang="en-US" sz="1200" dirty="0">
                <a:solidFill>
                  <a:schemeClr val="tx2"/>
                </a:solidFill>
              </a:rPr>
              <a:t>350)</a:t>
            </a:r>
          </a:p>
          <a:p>
            <a:pPr marL="545306" lvl="1" indent="-202406">
              <a:lnSpc>
                <a:spcPct val="110000"/>
              </a:lnSpc>
              <a:buFont typeface="Wingdings" panose="05000000000000000000" pitchFamily="2" charset="2"/>
              <a:buChar char="§"/>
            </a:pPr>
            <a:r>
              <a:rPr lang="en-US" sz="1200" dirty="0">
                <a:solidFill>
                  <a:schemeClr val="tx2"/>
                </a:solidFill>
              </a:rPr>
              <a:t>88% had HIV-1 RNA &lt;200 copies/mL at ten years</a:t>
            </a:r>
          </a:p>
          <a:p>
            <a:pPr marL="202406" indent="-202406">
              <a:lnSpc>
                <a:spcPct val="110000"/>
              </a:lnSpc>
              <a:buFont typeface="Wingdings" panose="05000000000000000000" pitchFamily="2" charset="2"/>
              <a:buChar char="§"/>
            </a:pPr>
            <a:r>
              <a:rPr lang="en-US" sz="1400" dirty="0">
                <a:solidFill>
                  <a:schemeClr val="tx2"/>
                </a:solidFill>
              </a:rPr>
              <a:t>IDU transmission, AIDS diagnosis, and low CD4 count and/or detectable viral replication ten years after starting ART were associated with higher subsequent mortality, but not CD4 count at ART onset</a:t>
            </a:r>
          </a:p>
        </p:txBody>
      </p:sp>
    </p:spTree>
    <p:extLst>
      <p:ext uri="{BB962C8B-B14F-4D97-AF65-F5344CB8AC3E}">
        <p14:creationId xmlns:p14="http://schemas.microsoft.com/office/powerpoint/2010/main" val="1701525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97130" y="120281"/>
            <a:ext cx="7221166" cy="752238"/>
          </a:xfrm>
        </p:spPr>
        <p:txBody>
          <a:bodyPr>
            <a:noAutofit/>
          </a:bodyPr>
          <a:lstStyle/>
          <a:p>
            <a:r>
              <a:rPr lang="en-US" sz="2000" dirty="0">
                <a:solidFill>
                  <a:schemeClr val="accent1"/>
                </a:solidFill>
              </a:rPr>
              <a:t>Percent 5-year risk of death from 10 years after start of ART, by age  </a:t>
            </a:r>
            <a:r>
              <a:rPr lang="en-US" sz="1400" i="1" dirty="0">
                <a:solidFill>
                  <a:schemeClr val="accent1"/>
                </a:solidFill>
              </a:rPr>
              <a:t>Virologically suppressed, No IV drug use, No AIDS </a:t>
            </a:r>
            <a:endParaRPr lang="en-US" sz="2000" dirty="0"/>
          </a:p>
        </p:txBody>
      </p:sp>
      <p:graphicFrame>
        <p:nvGraphicFramePr>
          <p:cNvPr id="12" name="Content Placeholder 11"/>
          <p:cNvGraphicFramePr>
            <a:graphicFrameLocks noGrp="1"/>
          </p:cNvGraphicFramePr>
          <p:nvPr>
            <p:ph sz="quarter" idx="19"/>
            <p:extLst>
              <p:ext uri="{D42A27DB-BD31-4B8C-83A1-F6EECF244321}">
                <p14:modId xmlns:p14="http://schemas.microsoft.com/office/powerpoint/2010/main" val="2444052554"/>
              </p:ext>
            </p:extLst>
          </p:nvPr>
        </p:nvGraphicFramePr>
        <p:xfrm>
          <a:off x="950037" y="926014"/>
          <a:ext cx="6115352" cy="3907165"/>
        </p:xfrm>
        <a:graphic>
          <a:graphicData uri="http://schemas.openxmlformats.org/drawingml/2006/chart">
            <c:chart xmlns:c="http://schemas.openxmlformats.org/drawingml/2006/chart" xmlns:r="http://schemas.openxmlformats.org/officeDocument/2006/relationships" r:id="rId2"/>
          </a:graphicData>
        </a:graphic>
      </p:graphicFrame>
      <p:sp>
        <p:nvSpPr>
          <p:cNvPr id="5" name="Date Placeholder 4"/>
          <p:cNvSpPr>
            <a:spLocks noGrp="1"/>
          </p:cNvSpPr>
          <p:nvPr>
            <p:ph type="dt" sz="half" idx="16"/>
          </p:nvPr>
        </p:nvSpPr>
        <p:spPr/>
        <p:txBody>
          <a:bodyPr/>
          <a:lstStyle/>
          <a:p>
            <a:fld id="{B6046B3A-7C72-6149-9563-A971214BF884}" type="datetime1">
              <a:rPr lang="en-US" smtClean="0">
                <a:solidFill>
                  <a:srgbClr val="435363">
                    <a:tint val="75000"/>
                  </a:srgbClr>
                </a:solidFill>
              </a:rPr>
              <a:pPr/>
              <a:t>5/14/2019</a:t>
            </a:fld>
            <a:endParaRPr lang="en-US" dirty="0">
              <a:solidFill>
                <a:srgbClr val="435363">
                  <a:tint val="75000"/>
                </a:srgbClr>
              </a:solidFill>
            </a:endParaRPr>
          </a:p>
        </p:txBody>
      </p:sp>
      <p:sp>
        <p:nvSpPr>
          <p:cNvPr id="4" name="Slide Number Placeholder 3"/>
          <p:cNvSpPr>
            <a:spLocks noGrp="1"/>
          </p:cNvSpPr>
          <p:nvPr>
            <p:ph type="sldNum" sz="quarter" idx="17"/>
          </p:nvPr>
        </p:nvSpPr>
        <p:spPr/>
        <p:txBody>
          <a:bodyPr/>
          <a:lstStyle/>
          <a:p>
            <a:pPr marL="19050">
              <a:spcBef>
                <a:spcPts val="98"/>
              </a:spcBef>
            </a:pPr>
            <a:fld id="{81D60167-4931-47E6-BA6A-407CBD079E47}" type="slidenum">
              <a:rPr lang="en-US" smtClean="0">
                <a:solidFill>
                  <a:srgbClr val="FFFFFF">
                    <a:lumMod val="65000"/>
                  </a:srgbClr>
                </a:solidFill>
              </a:rPr>
              <a:pPr marL="19050">
                <a:spcBef>
                  <a:spcPts val="98"/>
                </a:spcBef>
              </a:pPr>
              <a:t>29</a:t>
            </a:fld>
            <a:endParaRPr lang="en-US" dirty="0">
              <a:solidFill>
                <a:srgbClr val="FFFFFF">
                  <a:lumMod val="65000"/>
                </a:srgbClr>
              </a:solidFill>
            </a:endParaRPr>
          </a:p>
        </p:txBody>
      </p:sp>
    </p:spTree>
    <p:extLst>
      <p:ext uri="{BB962C8B-B14F-4D97-AF65-F5344CB8AC3E}">
        <p14:creationId xmlns:p14="http://schemas.microsoft.com/office/powerpoint/2010/main" val="389781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2833" y="505915"/>
            <a:ext cx="7776449" cy="369332"/>
          </a:xfrm>
        </p:spPr>
        <p:txBody>
          <a:bodyPr/>
          <a:lstStyle/>
          <a:p>
            <a:r>
              <a:rPr lang="en-US" dirty="0">
                <a:solidFill>
                  <a:schemeClr val="accent1"/>
                </a:solidFill>
              </a:rPr>
              <a:t>Changes in survival of people infected with HIV </a:t>
            </a:r>
          </a:p>
        </p:txBody>
      </p:sp>
      <p:sp>
        <p:nvSpPr>
          <p:cNvPr id="4" name="Slide Number Placeholder 3"/>
          <p:cNvSpPr>
            <a:spLocks noGrp="1"/>
          </p:cNvSpPr>
          <p:nvPr>
            <p:ph type="sldNum" sz="quarter" idx="7"/>
          </p:nvPr>
        </p:nvSpPr>
        <p:spPr>
          <a:xfrm>
            <a:off x="8447812" y="4896000"/>
            <a:ext cx="389503" cy="202500"/>
          </a:xfrm>
          <a:prstGeom prst="rect">
            <a:avLst/>
          </a:prstGeom>
        </p:spPr>
        <p:txBody>
          <a:bodyPr/>
          <a:lstStyle/>
          <a:p>
            <a:fld id="{D94909C6-CC71-4962-A18E-AF0515723D95}" type="slidenum">
              <a:rPr lang="en-US" noProof="0" smtClean="0"/>
              <a:pPr/>
              <a:t>3</a:t>
            </a:fld>
            <a:endParaRPr lang="en-US" noProof="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92833" y="1200280"/>
            <a:ext cx="5791200" cy="3433763"/>
          </a:xfrm>
          <a:prstGeom prst="rect">
            <a:avLst/>
          </a:prstGeom>
        </p:spPr>
      </p:pic>
      <p:sp>
        <p:nvSpPr>
          <p:cNvPr id="7" name="TextBox 6"/>
          <p:cNvSpPr txBox="1"/>
          <p:nvPr/>
        </p:nvSpPr>
        <p:spPr>
          <a:xfrm>
            <a:off x="6176867" y="1200280"/>
            <a:ext cx="1922104" cy="1955151"/>
          </a:xfrm>
          <a:prstGeom prst="rect">
            <a:avLst/>
          </a:prstGeom>
          <a:noFill/>
          <a:effectLst/>
        </p:spPr>
        <p:txBody>
          <a:bodyPr wrap="square" lIns="0" tIns="0" rIns="0" bIns="0" rtlCol="0">
            <a:spAutoFit/>
          </a:bodyPr>
          <a:lstStyle/>
          <a:p>
            <a:pPr>
              <a:lnSpc>
                <a:spcPct val="110000"/>
              </a:lnSpc>
            </a:pPr>
            <a:r>
              <a:rPr lang="en-US" sz="1050" dirty="0">
                <a:solidFill>
                  <a:schemeClr val="tx2"/>
                </a:solidFill>
              </a:rPr>
              <a:t>As therapies have become more aggressive, they have been more effective, although survival with HIV infection is not yet equivalent to that in uninfected people. Modified from Lohse N et al. Survival of persons with and without HIV infection in Denmark, 1995-2005. Ann Intern Med. 2007;146(2):87-95. </a:t>
            </a:r>
          </a:p>
        </p:txBody>
      </p:sp>
    </p:spTree>
    <p:extLst>
      <p:ext uri="{BB962C8B-B14F-4D97-AF65-F5344CB8AC3E}">
        <p14:creationId xmlns:p14="http://schemas.microsoft.com/office/powerpoint/2010/main" val="308476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03D94-1714-4575-8517-AF62A37064C8}"/>
              </a:ext>
            </a:extLst>
          </p:cNvPr>
          <p:cNvSpPr>
            <a:spLocks noGrp="1"/>
          </p:cNvSpPr>
          <p:nvPr>
            <p:ph type="title"/>
          </p:nvPr>
        </p:nvSpPr>
        <p:spPr/>
        <p:txBody>
          <a:bodyPr/>
          <a:lstStyle/>
          <a:p>
            <a:r>
              <a:rPr lang="en-US" sz="2400" dirty="0">
                <a:solidFill>
                  <a:schemeClr val="accent1"/>
                </a:solidFill>
              </a:rPr>
              <a:t>Case 1: 50 year old female </a:t>
            </a:r>
          </a:p>
        </p:txBody>
      </p:sp>
      <p:sp>
        <p:nvSpPr>
          <p:cNvPr id="3" name="Content Placeholder 2">
            <a:extLst>
              <a:ext uri="{FF2B5EF4-FFF2-40B4-BE49-F238E27FC236}">
                <a16:creationId xmlns:a16="http://schemas.microsoft.com/office/drawing/2014/main" id="{A282B0B7-015E-4625-913C-0EBA6181F98C}"/>
              </a:ext>
            </a:extLst>
          </p:cNvPr>
          <p:cNvSpPr>
            <a:spLocks noGrp="1"/>
          </p:cNvSpPr>
          <p:nvPr>
            <p:ph type="body" idx="1"/>
          </p:nvPr>
        </p:nvSpPr>
        <p:spPr/>
        <p:txBody>
          <a:bodyPr/>
          <a:lstStyle/>
          <a:p>
            <a:pPr>
              <a:spcAft>
                <a:spcPts val="300"/>
              </a:spcAft>
            </a:pPr>
            <a:r>
              <a:rPr lang="en-US" sz="1600" dirty="0"/>
              <a:t>Dx 2015, on ART triple therapy since</a:t>
            </a:r>
          </a:p>
          <a:p>
            <a:pPr>
              <a:spcAft>
                <a:spcPts val="300"/>
              </a:spcAft>
            </a:pPr>
            <a:r>
              <a:rPr lang="en-US" sz="1600" dirty="0"/>
              <a:t>Unknown method of infection </a:t>
            </a:r>
          </a:p>
          <a:p>
            <a:pPr>
              <a:spcAft>
                <a:spcPts val="300"/>
              </a:spcAft>
            </a:pPr>
            <a:r>
              <a:rPr lang="en-US" sz="1600" dirty="0"/>
              <a:t>No history of AIDs defining condition </a:t>
            </a:r>
          </a:p>
        </p:txBody>
      </p:sp>
      <p:graphicFrame>
        <p:nvGraphicFramePr>
          <p:cNvPr id="5" name="Content Placeholder 4">
            <a:extLst>
              <a:ext uri="{FF2B5EF4-FFF2-40B4-BE49-F238E27FC236}">
                <a16:creationId xmlns:a16="http://schemas.microsoft.com/office/drawing/2014/main" id="{B5307F61-5CF1-4999-8EE0-4C8B4F6E5CBE}"/>
              </a:ext>
            </a:extLst>
          </p:cNvPr>
          <p:cNvGraphicFramePr>
            <a:graphicFrameLocks noGrp="1"/>
          </p:cNvGraphicFramePr>
          <p:nvPr>
            <p:ph sz="half" idx="4294967295"/>
            <p:extLst>
              <p:ext uri="{D42A27DB-BD31-4B8C-83A1-F6EECF244321}">
                <p14:modId xmlns:p14="http://schemas.microsoft.com/office/powerpoint/2010/main" val="304007049"/>
              </p:ext>
            </p:extLst>
          </p:nvPr>
        </p:nvGraphicFramePr>
        <p:xfrm>
          <a:off x="4173894" y="1162924"/>
          <a:ext cx="3315477" cy="3297768"/>
        </p:xfrm>
        <a:graphic>
          <a:graphicData uri="http://schemas.openxmlformats.org/drawingml/2006/table">
            <a:tbl>
              <a:tblPr firstRow="1" firstCol="1" bandRow="1">
                <a:tableStyleId>{5C22544A-7EE6-4342-B048-85BDC9FD1C3A}</a:tableStyleId>
              </a:tblPr>
              <a:tblGrid>
                <a:gridCol w="957943">
                  <a:extLst>
                    <a:ext uri="{9D8B030D-6E8A-4147-A177-3AD203B41FA5}">
                      <a16:colId xmlns:a16="http://schemas.microsoft.com/office/drawing/2014/main" val="20000"/>
                    </a:ext>
                  </a:extLst>
                </a:gridCol>
                <a:gridCol w="1156996">
                  <a:extLst>
                    <a:ext uri="{9D8B030D-6E8A-4147-A177-3AD203B41FA5}">
                      <a16:colId xmlns:a16="http://schemas.microsoft.com/office/drawing/2014/main" val="3840621189"/>
                    </a:ext>
                  </a:extLst>
                </a:gridCol>
                <a:gridCol w="1200538">
                  <a:extLst>
                    <a:ext uri="{9D8B030D-6E8A-4147-A177-3AD203B41FA5}">
                      <a16:colId xmlns:a16="http://schemas.microsoft.com/office/drawing/2014/main" val="1667948872"/>
                    </a:ext>
                  </a:extLst>
                </a:gridCol>
              </a:tblGrid>
              <a:tr h="412221">
                <a:tc>
                  <a:txBody>
                    <a:bodyPr/>
                    <a:lstStyle/>
                    <a:p>
                      <a:pPr algn="ctr"/>
                      <a:r>
                        <a:rPr lang="en-US" sz="1200" dirty="0"/>
                        <a:t>Date</a:t>
                      </a:r>
                    </a:p>
                  </a:txBody>
                  <a:tcPr marL="68580" marR="68580" marT="34290" marB="34290" anchor="ctr"/>
                </a:tc>
                <a:tc>
                  <a:txBody>
                    <a:bodyPr/>
                    <a:lstStyle/>
                    <a:p>
                      <a:pPr algn="ctr"/>
                      <a:r>
                        <a:rPr lang="en-US" sz="1200" dirty="0"/>
                        <a:t>CD4</a:t>
                      </a:r>
                    </a:p>
                  </a:txBody>
                  <a:tcPr marL="68580" marR="68580" marT="34290" marB="34290" anchor="ctr"/>
                </a:tc>
                <a:tc>
                  <a:txBody>
                    <a:bodyPr/>
                    <a:lstStyle/>
                    <a:p>
                      <a:pPr algn="ctr"/>
                      <a:r>
                        <a:rPr lang="en-US" sz="1200" dirty="0"/>
                        <a:t>VL </a:t>
                      </a:r>
                    </a:p>
                  </a:txBody>
                  <a:tcPr marL="68580" marR="68580" marT="34290" marB="34290" anchor="ctr"/>
                </a:tc>
                <a:extLst>
                  <a:ext uri="{0D108BD9-81ED-4DB2-BD59-A6C34878D82A}">
                    <a16:rowId xmlns:a16="http://schemas.microsoft.com/office/drawing/2014/main" val="3500718787"/>
                  </a:ext>
                </a:extLst>
              </a:tr>
              <a:tr h="412221">
                <a:tc>
                  <a:txBody>
                    <a:bodyPr/>
                    <a:lstStyle/>
                    <a:p>
                      <a:pPr algn="ctr"/>
                      <a:r>
                        <a:rPr lang="en-US" sz="1200" b="0" dirty="0"/>
                        <a:t>3/2019</a:t>
                      </a:r>
                    </a:p>
                  </a:txBody>
                  <a:tcPr marL="68580" marR="68580" marT="34290" marB="34290" anchor="ctr"/>
                </a:tc>
                <a:tc>
                  <a:txBody>
                    <a:bodyPr/>
                    <a:lstStyle/>
                    <a:p>
                      <a:pPr algn="ctr"/>
                      <a:r>
                        <a:rPr lang="en-US" sz="1200" dirty="0"/>
                        <a:t>Not done</a:t>
                      </a:r>
                    </a:p>
                  </a:txBody>
                  <a:tcPr marL="68580" marR="68580" marT="34290" marB="34290" anchor="ctr"/>
                </a:tc>
                <a:tc>
                  <a:txBody>
                    <a:bodyPr/>
                    <a:lstStyle/>
                    <a:p>
                      <a:pPr algn="ctr"/>
                      <a:r>
                        <a:rPr lang="en-US" sz="1200" dirty="0"/>
                        <a:t>&lt;20</a:t>
                      </a:r>
                    </a:p>
                  </a:txBody>
                  <a:tcPr marL="68580" marR="68580" marT="34290" marB="34290" anchor="ctr"/>
                </a:tc>
                <a:extLst>
                  <a:ext uri="{0D108BD9-81ED-4DB2-BD59-A6C34878D82A}">
                    <a16:rowId xmlns:a16="http://schemas.microsoft.com/office/drawing/2014/main" val="1289558765"/>
                  </a:ext>
                </a:extLst>
              </a:tr>
              <a:tr h="412221">
                <a:tc>
                  <a:txBody>
                    <a:bodyPr/>
                    <a:lstStyle/>
                    <a:p>
                      <a:pPr algn="ctr"/>
                      <a:r>
                        <a:rPr lang="en-US" sz="1200" b="0" dirty="0"/>
                        <a:t>3/2018</a:t>
                      </a:r>
                    </a:p>
                  </a:txBody>
                  <a:tcPr marL="68580" marR="68580" marT="34290" marB="34290" anchor="ctr"/>
                </a:tc>
                <a:tc>
                  <a:txBody>
                    <a:bodyPr/>
                    <a:lstStyle/>
                    <a:p>
                      <a:pPr algn="ctr"/>
                      <a:r>
                        <a:rPr lang="en-US" sz="1200" dirty="0"/>
                        <a:t>628</a:t>
                      </a:r>
                    </a:p>
                  </a:txBody>
                  <a:tcPr marL="68580" marR="68580" marT="34290" marB="34290" anchor="ctr"/>
                </a:tc>
                <a:tc>
                  <a:txBody>
                    <a:bodyPr/>
                    <a:lstStyle/>
                    <a:p>
                      <a:pPr algn="ctr"/>
                      <a:r>
                        <a:rPr lang="en-US" sz="1200" dirty="0"/>
                        <a:t>&lt;20</a:t>
                      </a:r>
                    </a:p>
                  </a:txBody>
                  <a:tcPr marL="68580" marR="68580" marT="34290" marB="34290" anchor="ctr"/>
                </a:tc>
                <a:extLst>
                  <a:ext uri="{0D108BD9-81ED-4DB2-BD59-A6C34878D82A}">
                    <a16:rowId xmlns:a16="http://schemas.microsoft.com/office/drawing/2014/main" val="3986307462"/>
                  </a:ext>
                </a:extLst>
              </a:tr>
              <a:tr h="412221">
                <a:tc>
                  <a:txBody>
                    <a:bodyPr/>
                    <a:lstStyle/>
                    <a:p>
                      <a:pPr algn="ctr"/>
                      <a:r>
                        <a:rPr lang="en-US" sz="1200" b="0" dirty="0"/>
                        <a:t>9/2017</a:t>
                      </a:r>
                    </a:p>
                  </a:txBody>
                  <a:tcPr marL="68580" marR="68580" marT="34290" marB="34290" anchor="ctr"/>
                </a:tc>
                <a:tc>
                  <a:txBody>
                    <a:bodyPr/>
                    <a:lstStyle/>
                    <a:p>
                      <a:pPr algn="ctr"/>
                      <a:r>
                        <a:rPr lang="en-US" sz="1200" dirty="0"/>
                        <a:t>742</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&lt;20</a:t>
                      </a:r>
                    </a:p>
                  </a:txBody>
                  <a:tcPr marL="68580" marR="68580" marT="34290" marB="34290" anchor="ctr"/>
                </a:tc>
                <a:extLst>
                  <a:ext uri="{0D108BD9-81ED-4DB2-BD59-A6C34878D82A}">
                    <a16:rowId xmlns:a16="http://schemas.microsoft.com/office/drawing/2014/main" val="2302191777"/>
                  </a:ext>
                </a:extLst>
              </a:tr>
              <a:tr h="412221">
                <a:tc>
                  <a:txBody>
                    <a:bodyPr/>
                    <a:lstStyle/>
                    <a:p>
                      <a:pPr algn="ctr"/>
                      <a:r>
                        <a:rPr lang="en-US" sz="1200" b="0" dirty="0"/>
                        <a:t>3/2017</a:t>
                      </a:r>
                    </a:p>
                  </a:txBody>
                  <a:tcPr marL="68580" marR="68580" marT="34290" marB="34290" anchor="ctr"/>
                </a:tc>
                <a:tc>
                  <a:txBody>
                    <a:bodyPr/>
                    <a:lstStyle/>
                    <a:p>
                      <a:pPr algn="ctr"/>
                      <a:r>
                        <a:rPr lang="en-US" sz="1200" dirty="0"/>
                        <a:t>589</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&lt;20</a:t>
                      </a:r>
                    </a:p>
                  </a:txBody>
                  <a:tcPr marL="68580" marR="68580" marT="34290" marB="34290" anchor="ctr"/>
                </a:tc>
                <a:extLst>
                  <a:ext uri="{0D108BD9-81ED-4DB2-BD59-A6C34878D82A}">
                    <a16:rowId xmlns:a16="http://schemas.microsoft.com/office/drawing/2014/main" val="3090424483"/>
                  </a:ext>
                </a:extLst>
              </a:tr>
              <a:tr h="412221">
                <a:tc>
                  <a:txBody>
                    <a:bodyPr/>
                    <a:lstStyle/>
                    <a:p>
                      <a:pPr algn="ctr"/>
                      <a:r>
                        <a:rPr lang="en-US" sz="1200" b="0" dirty="0"/>
                        <a:t>3/2016</a:t>
                      </a:r>
                    </a:p>
                  </a:txBody>
                  <a:tcPr marL="68580" marR="68580" marT="34290" marB="34290" anchor="ctr"/>
                </a:tc>
                <a:tc>
                  <a:txBody>
                    <a:bodyPr/>
                    <a:lstStyle/>
                    <a:p>
                      <a:pPr algn="ctr"/>
                      <a:r>
                        <a:rPr lang="en-US" sz="1200" dirty="0"/>
                        <a:t>499</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102</a:t>
                      </a:r>
                    </a:p>
                  </a:txBody>
                  <a:tcPr marL="68580" marR="68580" marT="34290" marB="34290" anchor="ctr"/>
                </a:tc>
                <a:extLst>
                  <a:ext uri="{0D108BD9-81ED-4DB2-BD59-A6C34878D82A}">
                    <a16:rowId xmlns:a16="http://schemas.microsoft.com/office/drawing/2014/main" val="4239953726"/>
                  </a:ext>
                </a:extLst>
              </a:tr>
              <a:tr h="412221">
                <a:tc>
                  <a:txBody>
                    <a:bodyPr/>
                    <a:lstStyle/>
                    <a:p>
                      <a:pPr algn="ctr"/>
                      <a:r>
                        <a:rPr lang="en-US" sz="1200" b="0" dirty="0"/>
                        <a:t>10/2015</a:t>
                      </a:r>
                    </a:p>
                  </a:txBody>
                  <a:tcPr marL="68580" marR="68580" marT="34290" marB="34290" anchor="ctr"/>
                </a:tc>
                <a:tc>
                  <a:txBody>
                    <a:bodyPr/>
                    <a:lstStyle/>
                    <a:p>
                      <a:pPr algn="ctr"/>
                      <a:r>
                        <a:rPr lang="en-US" sz="1200" dirty="0"/>
                        <a:t>305</a:t>
                      </a:r>
                    </a:p>
                  </a:txBody>
                  <a:tcPr marL="68580" marR="68580" marT="34290" marB="34290" anchor="ctr"/>
                </a:tc>
                <a:tc>
                  <a:txBody>
                    <a:bodyPr/>
                    <a:lstStyle/>
                    <a:p>
                      <a:pPr algn="ctr"/>
                      <a:r>
                        <a:rPr lang="en-US" sz="1200" dirty="0"/>
                        <a:t>&lt;20</a:t>
                      </a:r>
                    </a:p>
                  </a:txBody>
                  <a:tcPr marL="68580" marR="68580" marT="34290" marB="34290" anchor="ctr"/>
                </a:tc>
                <a:extLst>
                  <a:ext uri="{0D108BD9-81ED-4DB2-BD59-A6C34878D82A}">
                    <a16:rowId xmlns:a16="http://schemas.microsoft.com/office/drawing/2014/main" val="728096507"/>
                  </a:ext>
                </a:extLst>
              </a:tr>
              <a:tr h="412221">
                <a:tc>
                  <a:txBody>
                    <a:bodyPr/>
                    <a:lstStyle/>
                    <a:p>
                      <a:pPr algn="ctr"/>
                      <a:r>
                        <a:rPr lang="en-US" sz="1200" b="0" dirty="0"/>
                        <a:t>7/2015</a:t>
                      </a:r>
                    </a:p>
                  </a:txBody>
                  <a:tcPr marL="68580" marR="68580" marT="34290" marB="34290" anchor="ctr"/>
                </a:tc>
                <a:tc>
                  <a:txBody>
                    <a:bodyPr/>
                    <a:lstStyle/>
                    <a:p>
                      <a:pPr algn="ctr"/>
                      <a:r>
                        <a:rPr lang="en-US" sz="1200" dirty="0"/>
                        <a:t>268</a:t>
                      </a:r>
                    </a:p>
                  </a:txBody>
                  <a:tcPr marL="68580" marR="68580" marT="34290" marB="34290" anchor="ctr"/>
                </a:tc>
                <a:tc>
                  <a:txBody>
                    <a:bodyPr/>
                    <a:lstStyle/>
                    <a:p>
                      <a:pPr algn="ctr"/>
                      <a:r>
                        <a:rPr lang="en-US" sz="1200" dirty="0"/>
                        <a:t>19,712</a:t>
                      </a:r>
                    </a:p>
                  </a:txBody>
                  <a:tcPr marL="68580" marR="68580" marT="34290" marB="34290" anchor="ctr"/>
                </a:tc>
                <a:extLst>
                  <a:ext uri="{0D108BD9-81ED-4DB2-BD59-A6C34878D82A}">
                    <a16:rowId xmlns:a16="http://schemas.microsoft.com/office/drawing/2014/main" val="2811277935"/>
                  </a:ext>
                </a:extLst>
              </a:tr>
            </a:tbl>
          </a:graphicData>
        </a:graphic>
      </p:graphicFrame>
      <p:sp>
        <p:nvSpPr>
          <p:cNvPr id="4" name="Oval 3"/>
          <p:cNvSpPr/>
          <p:nvPr/>
        </p:nvSpPr>
        <p:spPr>
          <a:xfrm>
            <a:off x="5150500" y="1069910"/>
            <a:ext cx="1163216" cy="2158482"/>
          </a:xfrm>
          <a:prstGeom prst="ellipse">
            <a:avLst/>
          </a:prstGeom>
          <a:no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400" dirty="0">
              <a:solidFill>
                <a:schemeClr val="bg1"/>
              </a:solidFill>
            </a:endParaRPr>
          </a:p>
        </p:txBody>
      </p:sp>
      <p:sp>
        <p:nvSpPr>
          <p:cNvPr id="6" name="Oval 5"/>
          <p:cNvSpPr/>
          <p:nvPr/>
        </p:nvSpPr>
        <p:spPr>
          <a:xfrm>
            <a:off x="6313716" y="1069910"/>
            <a:ext cx="1163216" cy="2158482"/>
          </a:xfrm>
          <a:prstGeom prst="ellipse">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400" dirty="0">
              <a:solidFill>
                <a:schemeClr val="bg1"/>
              </a:solidFill>
            </a:endParaRPr>
          </a:p>
        </p:txBody>
      </p:sp>
      <p:cxnSp>
        <p:nvCxnSpPr>
          <p:cNvPr id="8" name="Straight Connector 7"/>
          <p:cNvCxnSpPr/>
          <p:nvPr/>
        </p:nvCxnSpPr>
        <p:spPr>
          <a:xfrm flipH="1" flipV="1">
            <a:off x="1069912" y="1412033"/>
            <a:ext cx="2556587" cy="18661"/>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02964" y="2000591"/>
            <a:ext cx="3303038" cy="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1336999" y="870605"/>
            <a:ext cx="1524000" cy="622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235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4C3695-7412-4130-ACC1-14BC86D9A9C0}"/>
              </a:ext>
            </a:extLst>
          </p:cNvPr>
          <p:cNvPicPr>
            <a:picLocks noChangeAspect="1"/>
          </p:cNvPicPr>
          <p:nvPr/>
        </p:nvPicPr>
        <p:blipFill>
          <a:blip r:embed="rId3"/>
          <a:stretch>
            <a:fillRect/>
          </a:stretch>
        </p:blipFill>
        <p:spPr>
          <a:xfrm>
            <a:off x="246059" y="1021910"/>
            <a:ext cx="6483448" cy="3621808"/>
          </a:xfrm>
          <a:prstGeom prst="rect">
            <a:avLst/>
          </a:prstGeom>
        </p:spPr>
      </p:pic>
      <p:sp>
        <p:nvSpPr>
          <p:cNvPr id="3" name="TextBox 2"/>
          <p:cNvSpPr txBox="1"/>
          <p:nvPr/>
        </p:nvSpPr>
        <p:spPr>
          <a:xfrm>
            <a:off x="246058" y="429208"/>
            <a:ext cx="7172131" cy="461665"/>
          </a:xfrm>
          <a:prstGeom prst="rect">
            <a:avLst/>
          </a:prstGeom>
          <a:noFill/>
        </p:spPr>
        <p:txBody>
          <a:bodyPr wrap="square" rtlCol="0">
            <a:spAutoFit/>
          </a:bodyPr>
          <a:lstStyle/>
          <a:p>
            <a:r>
              <a:rPr lang="en-US" sz="2400" dirty="0">
                <a:solidFill>
                  <a:schemeClr val="accent1"/>
                </a:solidFill>
              </a:rPr>
              <a:t>CDC Guidelines for HIV management</a:t>
            </a:r>
          </a:p>
        </p:txBody>
      </p:sp>
      <p:sp>
        <p:nvSpPr>
          <p:cNvPr id="4" name="Oval 3"/>
          <p:cNvSpPr/>
          <p:nvPr/>
        </p:nvSpPr>
        <p:spPr>
          <a:xfrm>
            <a:off x="5444565" y="3699436"/>
            <a:ext cx="1362635" cy="6155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071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72C79-C80E-47C1-BAB5-A066759A27C6}"/>
              </a:ext>
            </a:extLst>
          </p:cNvPr>
          <p:cNvSpPr>
            <a:spLocks noGrp="1"/>
          </p:cNvSpPr>
          <p:nvPr>
            <p:ph type="ctrTitle"/>
          </p:nvPr>
        </p:nvSpPr>
        <p:spPr>
          <a:xfrm>
            <a:off x="364330" y="360363"/>
            <a:ext cx="6767381" cy="558000"/>
          </a:xfrm>
        </p:spPr>
        <p:txBody>
          <a:bodyPr/>
          <a:lstStyle/>
          <a:p>
            <a:r>
              <a:rPr lang="en-US" sz="2400" dirty="0">
                <a:solidFill>
                  <a:schemeClr val="accent1"/>
                </a:solidFill>
              </a:rPr>
              <a:t>Case 2: 49 year old male</a:t>
            </a:r>
          </a:p>
        </p:txBody>
      </p:sp>
      <p:sp>
        <p:nvSpPr>
          <p:cNvPr id="3" name="Content Placeholder 2">
            <a:extLst>
              <a:ext uri="{FF2B5EF4-FFF2-40B4-BE49-F238E27FC236}">
                <a16:creationId xmlns:a16="http://schemas.microsoft.com/office/drawing/2014/main" id="{8C0B7488-E9AF-4A3E-B41B-78A252251D99}"/>
              </a:ext>
            </a:extLst>
          </p:cNvPr>
          <p:cNvSpPr>
            <a:spLocks noGrp="1"/>
          </p:cNvSpPr>
          <p:nvPr>
            <p:ph type="subTitle" idx="4"/>
          </p:nvPr>
        </p:nvSpPr>
        <p:spPr>
          <a:xfrm>
            <a:off x="306000" y="1206000"/>
            <a:ext cx="7497811" cy="3628800"/>
          </a:xfrm>
          <a:prstGeom prst="rect">
            <a:avLst/>
          </a:prstGeom>
        </p:spPr>
        <p:txBody>
          <a:bodyPr/>
          <a:lstStyle/>
          <a:p>
            <a:pPr marL="285750" indent="-285750">
              <a:spcAft>
                <a:spcPts val="300"/>
              </a:spcAft>
              <a:buFont typeface="Wingdings" panose="05000000000000000000" pitchFamily="2" charset="2"/>
              <a:buChar char="§"/>
            </a:pPr>
            <a:r>
              <a:rPr lang="en-US" dirty="0"/>
              <a:t>HIV diagnosed 2011. Inconsistent adherence with ART - multiple missed doses - until 2014</a:t>
            </a:r>
          </a:p>
          <a:p>
            <a:pPr marL="628650" lvl="1" indent="-285750">
              <a:spcAft>
                <a:spcPts val="300"/>
              </a:spcAft>
              <a:buFont typeface="Wingdings" panose="05000000000000000000" pitchFamily="2" charset="2"/>
              <a:buChar char="Ø"/>
            </a:pPr>
            <a:r>
              <a:rPr lang="en-US" sz="1600" dirty="0"/>
              <a:t>CD4 count &gt;500 since 2014 and viral load suppressed </a:t>
            </a:r>
          </a:p>
          <a:p>
            <a:pPr marL="628650" lvl="1" indent="-285750">
              <a:spcAft>
                <a:spcPts val="300"/>
              </a:spcAft>
              <a:buFont typeface="Wingdings" panose="05000000000000000000" pitchFamily="2" charset="2"/>
              <a:buChar char="Ø"/>
            </a:pPr>
            <a:r>
              <a:rPr lang="en-US" sz="1600" dirty="0"/>
              <a:t>Hep B and C </a:t>
            </a:r>
            <a:r>
              <a:rPr lang="en-US" sz="1600" dirty="0" err="1"/>
              <a:t>neg</a:t>
            </a:r>
            <a:r>
              <a:rPr lang="en-US" sz="1600" dirty="0"/>
              <a:t>, RPR neg </a:t>
            </a:r>
          </a:p>
          <a:p>
            <a:pPr marL="285750" indent="-285750">
              <a:spcAft>
                <a:spcPts val="300"/>
              </a:spcAft>
              <a:buFont typeface="Wingdings" panose="05000000000000000000" pitchFamily="2" charset="2"/>
              <a:buChar char="§"/>
            </a:pPr>
            <a:r>
              <a:rPr lang="it-IT" dirty="0"/>
              <a:t>OSA, Ca score 85 (89%), Depression</a:t>
            </a:r>
          </a:p>
          <a:p>
            <a:pPr marL="285750" indent="-285750">
              <a:spcAft>
                <a:spcPts val="300"/>
              </a:spcAft>
              <a:buFont typeface="Wingdings" panose="05000000000000000000" pitchFamily="2" charset="2"/>
              <a:buChar char="§"/>
            </a:pPr>
            <a:r>
              <a:rPr lang="en-US" dirty="0"/>
              <a:t>App stated non smoker but HOS + cotinine</a:t>
            </a:r>
          </a:p>
          <a:p>
            <a:pPr marL="285750" indent="-285750">
              <a:spcAft>
                <a:spcPts val="300"/>
              </a:spcAft>
              <a:buFont typeface="Wingdings" panose="05000000000000000000" pitchFamily="2" charset="2"/>
              <a:buChar char="§"/>
            </a:pPr>
            <a:r>
              <a:rPr lang="en-US" dirty="0"/>
              <a:t>Recent STD (GC-urethra)</a:t>
            </a:r>
          </a:p>
        </p:txBody>
      </p:sp>
    </p:spTree>
    <p:extLst>
      <p:ext uri="{BB962C8B-B14F-4D97-AF65-F5344CB8AC3E}">
        <p14:creationId xmlns:p14="http://schemas.microsoft.com/office/powerpoint/2010/main" val="345711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700" dirty="0">
                <a:solidFill>
                  <a:schemeClr val="accent1"/>
                </a:solidFill>
              </a:rPr>
              <a:t>Associated factors – but an independent risk?</a:t>
            </a:r>
          </a:p>
        </p:txBody>
      </p:sp>
      <p:sp>
        <p:nvSpPr>
          <p:cNvPr id="2" name="Content Placeholder 1"/>
          <p:cNvSpPr>
            <a:spLocks noGrp="1"/>
          </p:cNvSpPr>
          <p:nvPr>
            <p:ph type="body" idx="1"/>
          </p:nvPr>
        </p:nvSpPr>
        <p:spPr/>
        <p:txBody>
          <a:bodyPr>
            <a:normAutofit/>
          </a:bodyPr>
          <a:lstStyle/>
          <a:p>
            <a:pPr marL="342900" indent="-342900">
              <a:buFont typeface="Wingdings" panose="05000000000000000000" pitchFamily="2" charset="2"/>
              <a:buChar char="§"/>
            </a:pPr>
            <a:r>
              <a:rPr lang="en-US" sz="2000" dirty="0"/>
              <a:t>Smoking</a:t>
            </a:r>
          </a:p>
          <a:p>
            <a:pPr marL="342900" indent="-342900">
              <a:buFont typeface="Wingdings" panose="05000000000000000000" pitchFamily="2" charset="2"/>
              <a:buChar char="§"/>
            </a:pPr>
            <a:r>
              <a:rPr lang="en-US" sz="2000" dirty="0"/>
              <a:t>Cardiac risk </a:t>
            </a:r>
          </a:p>
          <a:p>
            <a:pPr marL="342900" indent="-342900">
              <a:buFont typeface="Wingdings" panose="05000000000000000000" pitchFamily="2" charset="2"/>
              <a:buChar char="§"/>
            </a:pPr>
            <a:r>
              <a:rPr lang="en-US" sz="2000" dirty="0"/>
              <a:t>Depression </a:t>
            </a:r>
          </a:p>
          <a:p>
            <a:pPr marL="342900" indent="-342900">
              <a:buFont typeface="Wingdings" panose="05000000000000000000" pitchFamily="2" charset="2"/>
              <a:buChar char="§"/>
            </a:pPr>
            <a:r>
              <a:rPr lang="en-US" sz="2000" dirty="0"/>
              <a:t>STD history</a:t>
            </a:r>
          </a:p>
          <a:p>
            <a:endParaRPr lang="en-US" sz="2000" dirty="0"/>
          </a:p>
          <a:p>
            <a:pPr marL="342900" indent="-342900">
              <a:buFont typeface="Wingdings" panose="05000000000000000000" pitchFamily="2" charset="2"/>
              <a:buChar char="§"/>
            </a:pPr>
            <a:endParaRPr lang="en-US" sz="2000" baseline="30000" dirty="0"/>
          </a:p>
          <a:p>
            <a:endParaRPr lang="en-US" dirty="0"/>
          </a:p>
          <a:p>
            <a:endParaRPr lang="en-US" dirty="0"/>
          </a:p>
        </p:txBody>
      </p:sp>
      <p:sp>
        <p:nvSpPr>
          <p:cNvPr id="4" name="Slide Number Placeholder 3"/>
          <p:cNvSpPr>
            <a:spLocks noGrp="1"/>
          </p:cNvSpPr>
          <p:nvPr>
            <p:ph type="sldNum" sz="quarter" idx="7"/>
          </p:nvPr>
        </p:nvSpPr>
        <p:spPr/>
        <p:txBody>
          <a:bodyPr/>
          <a:lstStyle/>
          <a:p>
            <a:fld id="{D94909C6-CC71-4962-A18E-AF0515723D95}" type="slidenum">
              <a:rPr lang="en-US" smtClean="0">
                <a:solidFill>
                  <a:srgbClr val="B2C1CA">
                    <a:lumMod val="75000"/>
                  </a:srgbClr>
                </a:solidFill>
              </a:rPr>
              <a:pPr/>
              <a:t>33</a:t>
            </a:fld>
            <a:endParaRPr lang="en-US" dirty="0">
              <a:solidFill>
                <a:srgbClr val="B2C1CA">
                  <a:lumMod val="75000"/>
                </a:srgbClr>
              </a:solidFill>
            </a:endParaRPr>
          </a:p>
        </p:txBody>
      </p:sp>
    </p:spTree>
    <p:extLst>
      <p:ext uri="{BB962C8B-B14F-4D97-AF65-F5344CB8AC3E}">
        <p14:creationId xmlns:p14="http://schemas.microsoft.com/office/powerpoint/2010/main" val="3967023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descr="The estimated prevalence of cigarette smoking in the past 12 months was 36%. An estimated 29% of persons smoked daily, 3% weekly, 1% monthly, and 2% less than monthly.&#10;&#10;Smoking data were collected using in-person or telephone interviews. " title="Cigarette Smoking among Adults with Diagnosed HIV, 2015 Cycle"/>
          <p:cNvGraphicFramePr/>
          <p:nvPr>
            <p:extLst>
              <p:ext uri="{D42A27DB-BD31-4B8C-83A1-F6EECF244321}">
                <p14:modId xmlns:p14="http://schemas.microsoft.com/office/powerpoint/2010/main" val="1528955238"/>
              </p:ext>
            </p:extLst>
          </p:nvPr>
        </p:nvGraphicFramePr>
        <p:xfrm>
          <a:off x="1362269" y="932600"/>
          <a:ext cx="6060744" cy="3823097"/>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a:xfrm>
            <a:off x="457200" y="205979"/>
            <a:ext cx="8229600" cy="596739"/>
          </a:xfrm>
        </p:spPr>
        <p:txBody>
          <a:bodyPr anchor="ctr" anchorCtr="0"/>
          <a:lstStyle/>
          <a:p>
            <a:pPr algn="ctr"/>
            <a:r>
              <a:rPr lang="en-US" sz="2400" b="0" dirty="0">
                <a:latin typeface="+mj-lt"/>
              </a:rPr>
              <a:t>Cigarette Smoking among Adults with Diagnosed HIV 2015</a:t>
            </a:r>
            <a:endParaRPr lang="en-US" sz="2000" b="0" dirty="0">
              <a:latin typeface="+mj-lt"/>
            </a:endParaRPr>
          </a:p>
        </p:txBody>
      </p:sp>
    </p:spTree>
    <p:extLst>
      <p:ext uri="{BB962C8B-B14F-4D97-AF65-F5344CB8AC3E}">
        <p14:creationId xmlns:p14="http://schemas.microsoft.com/office/powerpoint/2010/main" val="157012927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400" dirty="0">
                <a:solidFill>
                  <a:schemeClr val="accent1"/>
                </a:solidFill>
              </a:rPr>
              <a:t>Comorbid smoking risk</a:t>
            </a:r>
          </a:p>
        </p:txBody>
      </p:sp>
      <p:sp>
        <p:nvSpPr>
          <p:cNvPr id="2" name="Content Placeholder 1"/>
          <p:cNvSpPr>
            <a:spLocks noGrp="1"/>
          </p:cNvSpPr>
          <p:nvPr>
            <p:ph type="body" idx="1"/>
          </p:nvPr>
        </p:nvSpPr>
        <p:spPr/>
        <p:txBody>
          <a:bodyPr>
            <a:normAutofit lnSpcReduction="10000"/>
          </a:bodyPr>
          <a:lstStyle/>
          <a:p>
            <a:r>
              <a:rPr lang="en-US" sz="2000" dirty="0"/>
              <a:t>Rates of tobacco smoking tend to be substantially higher amongst HIV-infected persons</a:t>
            </a:r>
          </a:p>
          <a:p>
            <a:pPr marL="257175" indent="-257175">
              <a:buFont typeface="Arial" panose="020B0604020202020204" pitchFamily="34" charset="0"/>
              <a:buChar char="•"/>
            </a:pPr>
            <a:r>
              <a:rPr lang="en-US" sz="1800" dirty="0"/>
              <a:t>Kaiser study comparing HIV infected to non-infected HIV patients: </a:t>
            </a:r>
          </a:p>
          <a:p>
            <a:pPr marL="527175" lvl="1" indent="-257175">
              <a:buFont typeface="Arial" panose="020B0604020202020204" pitchFamily="34" charset="0"/>
              <a:buChar char="•"/>
            </a:pPr>
            <a:r>
              <a:rPr lang="en-US" sz="1800" dirty="0"/>
              <a:t>More likely smoking (45.2% vs. 31.1%), drug/alcohol abuse (20.6% vs. 8.6%), and HBV or HCV infection (11.5% vs. 1.7%) </a:t>
            </a:r>
            <a:endParaRPr lang="en-US" sz="1800" baseline="30000" dirty="0"/>
          </a:p>
          <a:p>
            <a:pPr marL="257175" indent="-257175">
              <a:buFont typeface="Arial" panose="020B0604020202020204" pitchFamily="34" charset="0"/>
              <a:buChar char="•"/>
            </a:pPr>
            <a:r>
              <a:rPr lang="en-US" sz="1800" dirty="0"/>
              <a:t>Per the ART-CC cohort, 60% were ever smokers: </a:t>
            </a:r>
          </a:p>
          <a:p>
            <a:pPr marL="527175" lvl="1" indent="-257175">
              <a:buFont typeface="Arial" panose="020B0604020202020204" pitchFamily="34" charset="0"/>
              <a:buChar char="•"/>
            </a:pPr>
            <a:r>
              <a:rPr lang="en-US" sz="1800" dirty="0"/>
              <a:t>MR vs. nonsmoker was 1.94</a:t>
            </a:r>
          </a:p>
          <a:p>
            <a:pPr marL="257175" indent="-257175">
              <a:buFont typeface="Arial" panose="020B0604020202020204" pitchFamily="34" charset="0"/>
              <a:buChar char="•"/>
            </a:pPr>
            <a:r>
              <a:rPr lang="en-US" sz="1800" dirty="0"/>
              <a:t>In the VACS, 59% smokers and 14% former smokers:</a:t>
            </a:r>
          </a:p>
          <a:p>
            <a:pPr marL="527175" lvl="1" indent="-257175">
              <a:buFont typeface="Arial" panose="020B0604020202020204" pitchFamily="34" charset="0"/>
              <a:buChar char="•"/>
            </a:pPr>
            <a:r>
              <a:rPr lang="en-US" sz="1800" dirty="0"/>
              <a:t>MR compared to NS was 1.86</a:t>
            </a:r>
          </a:p>
          <a:p>
            <a:pPr marL="257175" indent="-257175">
              <a:buFont typeface="Arial" panose="020B0604020202020204" pitchFamily="34" charset="0"/>
              <a:buChar char="•"/>
            </a:pPr>
            <a:r>
              <a:rPr lang="en-US" sz="1800" dirty="0"/>
              <a:t>Swiss cohort, 41% current and 16% former smokers: </a:t>
            </a:r>
          </a:p>
          <a:p>
            <a:pPr marL="527175" lvl="1" indent="-257175">
              <a:buFont typeface="Arial" panose="020B0604020202020204" pitchFamily="34" charset="0"/>
              <a:buChar char="•"/>
            </a:pPr>
            <a:r>
              <a:rPr lang="en-US" sz="1800" dirty="0"/>
              <a:t>MRs 2.20 and 1.15 compared to never smokers </a:t>
            </a:r>
          </a:p>
          <a:p>
            <a:pPr marL="257175" indent="-257175">
              <a:buFont typeface="Arial" panose="020B0604020202020204" pitchFamily="34" charset="0"/>
              <a:buChar char="•"/>
            </a:pPr>
            <a:endParaRPr lang="en-US" sz="750" dirty="0">
              <a:solidFill>
                <a:schemeClr val="bg2">
                  <a:lumMod val="25000"/>
                </a:schemeClr>
              </a:solidFill>
            </a:endParaRPr>
          </a:p>
        </p:txBody>
      </p:sp>
      <p:sp>
        <p:nvSpPr>
          <p:cNvPr id="4" name="Slide Number Placeholder 3"/>
          <p:cNvSpPr>
            <a:spLocks noGrp="1"/>
          </p:cNvSpPr>
          <p:nvPr>
            <p:ph type="sldNum" sz="quarter" idx="7"/>
          </p:nvPr>
        </p:nvSpPr>
        <p:spPr/>
        <p:txBody>
          <a:bodyPr/>
          <a:lstStyle/>
          <a:p>
            <a:fld id="{D94909C6-CC71-4962-A18E-AF0515723D95}" type="slidenum">
              <a:rPr lang="en-US" smtClean="0">
                <a:solidFill>
                  <a:srgbClr val="B2C1CA">
                    <a:lumMod val="75000"/>
                  </a:srgbClr>
                </a:solidFill>
              </a:rPr>
              <a:pPr/>
              <a:t>35</a:t>
            </a:fld>
            <a:endParaRPr lang="en-US" dirty="0">
              <a:solidFill>
                <a:srgbClr val="B2C1CA">
                  <a:lumMod val="75000"/>
                </a:srgbClr>
              </a:solidFill>
            </a:endParaRPr>
          </a:p>
        </p:txBody>
      </p:sp>
    </p:spTree>
    <p:extLst>
      <p:ext uri="{BB962C8B-B14F-4D97-AF65-F5344CB8AC3E}">
        <p14:creationId xmlns:p14="http://schemas.microsoft.com/office/powerpoint/2010/main" val="3404076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8CC5B-1975-48D2-9085-B7112C08E780}"/>
              </a:ext>
            </a:extLst>
          </p:cNvPr>
          <p:cNvSpPr>
            <a:spLocks noGrp="1"/>
          </p:cNvSpPr>
          <p:nvPr>
            <p:ph type="title"/>
          </p:nvPr>
        </p:nvSpPr>
        <p:spPr/>
        <p:txBody>
          <a:bodyPr/>
          <a:lstStyle/>
          <a:p>
            <a:r>
              <a:rPr lang="en-US" sz="2400" dirty="0">
                <a:solidFill>
                  <a:schemeClr val="accent1"/>
                </a:solidFill>
              </a:rPr>
              <a:t>Smoking and Life expectancy among HIV infected </a:t>
            </a:r>
          </a:p>
        </p:txBody>
      </p:sp>
      <p:sp>
        <p:nvSpPr>
          <p:cNvPr id="7" name="Slide Number Placeholder 6">
            <a:extLst>
              <a:ext uri="{FF2B5EF4-FFF2-40B4-BE49-F238E27FC236}">
                <a16:creationId xmlns:a16="http://schemas.microsoft.com/office/drawing/2014/main" id="{1A3178CB-4F3F-4372-AF20-F93B18A90DE8}"/>
              </a:ext>
            </a:extLst>
          </p:cNvPr>
          <p:cNvSpPr>
            <a:spLocks noGrp="1"/>
          </p:cNvSpPr>
          <p:nvPr>
            <p:ph type="sldNum" sz="quarter" idx="7"/>
          </p:nvPr>
        </p:nvSpPr>
        <p:spPr/>
        <p:txBody>
          <a:bodyPr/>
          <a:lstStyle/>
          <a:p>
            <a:fld id="{D85898C9-8986-4F45-B6C3-16839E857ACA}" type="slidenum">
              <a:rPr lang="en-US" smtClean="0"/>
              <a:t>36</a:t>
            </a:fld>
            <a:endParaRPr lang="en-US"/>
          </a:p>
        </p:txBody>
      </p:sp>
      <p:sp>
        <p:nvSpPr>
          <p:cNvPr id="3" name="TextBox 2">
            <a:extLst>
              <a:ext uri="{FF2B5EF4-FFF2-40B4-BE49-F238E27FC236}">
                <a16:creationId xmlns:a16="http://schemas.microsoft.com/office/drawing/2014/main" id="{B92064A8-CE98-45E4-83F7-E8A84C8DEB9A}"/>
              </a:ext>
            </a:extLst>
          </p:cNvPr>
          <p:cNvSpPr txBox="1"/>
          <p:nvPr/>
        </p:nvSpPr>
        <p:spPr>
          <a:xfrm>
            <a:off x="4478414" y="4331069"/>
            <a:ext cx="2158793" cy="230832"/>
          </a:xfrm>
          <a:prstGeom prst="rect">
            <a:avLst/>
          </a:prstGeom>
          <a:noFill/>
        </p:spPr>
        <p:txBody>
          <a:bodyPr wrap="square" rtlCol="0">
            <a:spAutoFit/>
          </a:bodyPr>
          <a:lstStyle/>
          <a:p>
            <a:r>
              <a:rPr lang="en-US" sz="900" dirty="0" err="1"/>
              <a:t>Helleberg</a:t>
            </a:r>
            <a:r>
              <a:rPr lang="en-US" sz="900" dirty="0"/>
              <a:t> M et al, AIDS 2015; 29:221</a:t>
            </a:r>
          </a:p>
        </p:txBody>
      </p:sp>
      <p:pic>
        <p:nvPicPr>
          <p:cNvPr id="4" name="Picture 3">
            <a:extLst>
              <a:ext uri="{FF2B5EF4-FFF2-40B4-BE49-F238E27FC236}">
                <a16:creationId xmlns:a16="http://schemas.microsoft.com/office/drawing/2014/main" id="{72DF5D24-E7AA-48AD-99CC-7158E2AFE9EB}"/>
              </a:ext>
            </a:extLst>
          </p:cNvPr>
          <p:cNvPicPr>
            <a:picLocks noChangeAspect="1"/>
          </p:cNvPicPr>
          <p:nvPr/>
        </p:nvPicPr>
        <p:blipFill>
          <a:blip r:embed="rId3"/>
          <a:stretch>
            <a:fillRect/>
          </a:stretch>
        </p:blipFill>
        <p:spPr>
          <a:xfrm>
            <a:off x="466919" y="1065427"/>
            <a:ext cx="6170288" cy="2696774"/>
          </a:xfrm>
          <a:prstGeom prst="rect">
            <a:avLst/>
          </a:prstGeom>
        </p:spPr>
      </p:pic>
      <p:sp>
        <p:nvSpPr>
          <p:cNvPr id="5" name="TextBox 4">
            <a:extLst>
              <a:ext uri="{FF2B5EF4-FFF2-40B4-BE49-F238E27FC236}">
                <a16:creationId xmlns:a16="http://schemas.microsoft.com/office/drawing/2014/main" id="{00DE026D-3A2A-442A-9C02-95CB5FB5D5C5}"/>
              </a:ext>
            </a:extLst>
          </p:cNvPr>
          <p:cNvSpPr txBox="1"/>
          <p:nvPr/>
        </p:nvSpPr>
        <p:spPr>
          <a:xfrm>
            <a:off x="1045839" y="3869404"/>
            <a:ext cx="5012447" cy="461665"/>
          </a:xfrm>
          <a:prstGeom prst="rect">
            <a:avLst/>
          </a:prstGeom>
          <a:noFill/>
        </p:spPr>
        <p:txBody>
          <a:bodyPr wrap="square" rtlCol="0">
            <a:spAutoFit/>
          </a:bodyPr>
          <a:lstStyle/>
          <a:p>
            <a:r>
              <a:rPr lang="en-US" sz="1200" dirty="0"/>
              <a:t>Smokers 2 fold increase in mortality, 1/3 of smokers from lung cancer. Life expectancy average of 8 years less. </a:t>
            </a:r>
          </a:p>
        </p:txBody>
      </p:sp>
    </p:spTree>
    <p:extLst>
      <p:ext uri="{BB962C8B-B14F-4D97-AF65-F5344CB8AC3E}">
        <p14:creationId xmlns:p14="http://schemas.microsoft.com/office/powerpoint/2010/main" val="24892156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3"/>
          <p:cNvSpPr>
            <a:spLocks noGrp="1"/>
          </p:cNvSpPr>
          <p:nvPr>
            <p:ph type="title"/>
          </p:nvPr>
        </p:nvSpPr>
        <p:spPr>
          <a:xfrm>
            <a:off x="202964" y="501360"/>
            <a:ext cx="8418522" cy="369332"/>
          </a:xfrm>
        </p:spPr>
        <p:txBody>
          <a:bodyPr>
            <a:normAutofit/>
          </a:bodyPr>
          <a:lstStyle/>
          <a:p>
            <a:r>
              <a:rPr lang="en-US" sz="2000" dirty="0">
                <a:solidFill>
                  <a:schemeClr val="accent1"/>
                </a:solidFill>
              </a:rPr>
              <a:t>Baseline CD4 Count Associated with Cardiovascular Disease Events</a:t>
            </a:r>
          </a:p>
        </p:txBody>
      </p:sp>
      <p:sp>
        <p:nvSpPr>
          <p:cNvPr id="2" name="Text Placeholder 1"/>
          <p:cNvSpPr>
            <a:spLocks noGrp="1"/>
          </p:cNvSpPr>
          <p:nvPr>
            <p:ph type="body" idx="1"/>
          </p:nvPr>
        </p:nvSpPr>
        <p:spPr>
          <a:xfrm>
            <a:off x="202964" y="1113453"/>
            <a:ext cx="6819877" cy="450102"/>
          </a:xfrm>
        </p:spPr>
        <p:txBody>
          <a:bodyPr anchor="ctr"/>
          <a:lstStyle/>
          <a:p>
            <a:pPr algn="ctr"/>
            <a:r>
              <a:rPr lang="en-US" sz="1600" dirty="0"/>
              <a:t>HIV Out Patient Study (HOPS)</a:t>
            </a:r>
          </a:p>
          <a:p>
            <a:pPr algn="ctr"/>
            <a:r>
              <a:rPr lang="en-US" sz="1050" dirty="0">
                <a:solidFill>
                  <a:schemeClr val="tx1"/>
                </a:solidFill>
              </a:rPr>
              <a:t>Cox Proportional Hazard: Relationship of Baseline CD4 and Risk of Subsequent Cardiovascular Events</a:t>
            </a:r>
          </a:p>
        </p:txBody>
      </p:sp>
      <p:sp>
        <p:nvSpPr>
          <p:cNvPr id="6" name="Slide Number Placeholder 5"/>
          <p:cNvSpPr>
            <a:spLocks noGrp="1"/>
          </p:cNvSpPr>
          <p:nvPr>
            <p:ph type="sldNum" sz="quarter" idx="7"/>
          </p:nvPr>
        </p:nvSpPr>
        <p:spPr/>
        <p:txBody>
          <a:bodyPr/>
          <a:lstStyle/>
          <a:p>
            <a:pPr>
              <a:defRPr/>
            </a:pPr>
            <a:fld id="{6AC3DEB7-F201-4CBC-9066-3721D82C44E2}" type="slidenum">
              <a:rPr lang="en-US"/>
              <a:pPr>
                <a:defRPr/>
              </a:pPr>
              <a:t>37</a:t>
            </a:fld>
            <a:endParaRPr lang="en-US" dirty="0"/>
          </a:p>
        </p:txBody>
      </p:sp>
      <p:sp>
        <p:nvSpPr>
          <p:cNvPr id="4" name="Text Placeholder 3"/>
          <p:cNvSpPr>
            <a:spLocks noGrp="1"/>
          </p:cNvSpPr>
          <p:nvPr>
            <p:ph type="body" sz="quarter" idx="4294967295"/>
          </p:nvPr>
        </p:nvSpPr>
        <p:spPr>
          <a:xfrm>
            <a:off x="335902" y="4203668"/>
            <a:ext cx="4268788" cy="617537"/>
          </a:xfrm>
        </p:spPr>
        <p:txBody>
          <a:bodyPr anchor="ctr"/>
          <a:lstStyle/>
          <a:p>
            <a:r>
              <a:rPr lang="en-US" sz="900" dirty="0">
                <a:latin typeface="Arial" pitchFamily="-108" charset="0"/>
                <a:ea typeface="ＭＳ Ｐゴシック" pitchFamily="-108" charset="-128"/>
                <a:cs typeface="ＭＳ Ｐゴシック" pitchFamily="-108" charset="-128"/>
              </a:rPr>
              <a:t>Source: </a:t>
            </a:r>
            <a:r>
              <a:rPr lang="en-US" sz="900" dirty="0">
                <a:latin typeface="Arial" pitchFamily="31" charset="0"/>
              </a:rPr>
              <a:t>Lichtenstein KA, et al. </a:t>
            </a:r>
            <a:r>
              <a:rPr lang="en-US" sz="900" i="1" dirty="0">
                <a:latin typeface="Arial" pitchFamily="31" charset="0"/>
              </a:rPr>
              <a:t>Clinical Infectious Diseases</a:t>
            </a:r>
            <a:r>
              <a:rPr lang="en-US" sz="900" dirty="0">
                <a:latin typeface="Arial" pitchFamily="31" charset="0"/>
              </a:rPr>
              <a:t>. 2010;51:435-447.</a:t>
            </a:r>
          </a:p>
        </p:txBody>
      </p:sp>
      <p:pic>
        <p:nvPicPr>
          <p:cNvPr id="11" name="Picture 2" descr="This bar graph uses the Cox proportional hazard to show the relationship of baseline CD4 cell count and the risk of subsequent cardiovascular events. For a CD4 cell count greater than or equal to 500 cells per microliter, the hazard ratio was 1.00. For a CD4 cell count between 350 and 499 cells per microliter, the hazard ratio was 1.29 (P = 0.28). For a CD4 cell count of less than 350 cells per microliter, the hazard ratio was 1.58 (P = 0.032). The sample size was 2,005.&#10;"/>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bwMode="auto">
          <a:xfrm>
            <a:off x="172656" y="1745374"/>
            <a:ext cx="4268788"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152B2B04-1025-412A-9AA4-D2910B69F061}"/>
              </a:ext>
            </a:extLst>
          </p:cNvPr>
          <p:cNvSpPr>
            <a:spLocks noGrp="1"/>
          </p:cNvSpPr>
          <p:nvPr>
            <p:ph sz="quarter" idx="4294967295"/>
          </p:nvPr>
        </p:nvSpPr>
        <p:spPr>
          <a:xfrm>
            <a:off x="4858871" y="1806316"/>
            <a:ext cx="2724174" cy="1631216"/>
          </a:xfrm>
          <a:prstGeom prst="rect">
            <a:avLst/>
          </a:prstGeom>
        </p:spPr>
        <p:txBody>
          <a:bodyPr/>
          <a:lstStyle/>
          <a:p>
            <a:r>
              <a:rPr lang="en-US" sz="1400" dirty="0">
                <a:solidFill>
                  <a:schemeClr val="bg2">
                    <a:lumMod val="25000"/>
                  </a:schemeClr>
                </a:solidFill>
              </a:rPr>
              <a:t>Even after accounting for established risk factors, HIV+ individuals have 50%–75% greater risk of acute MI than demographically similar uninfected individuals</a:t>
            </a:r>
          </a:p>
          <a:p>
            <a:pPr marL="0" indent="0">
              <a:buNone/>
            </a:pPr>
            <a:endParaRPr lang="en-US" dirty="0">
              <a:solidFill>
                <a:schemeClr val="bg2">
                  <a:lumMod val="25000"/>
                </a:schemeClr>
              </a:solidFill>
            </a:endParaRPr>
          </a:p>
          <a:p>
            <a:endParaRPr lang="en-US" dirty="0"/>
          </a:p>
        </p:txBody>
      </p:sp>
      <p:sp>
        <p:nvSpPr>
          <p:cNvPr id="8" name="TextBox 7">
            <a:extLst>
              <a:ext uri="{FF2B5EF4-FFF2-40B4-BE49-F238E27FC236}">
                <a16:creationId xmlns:a16="http://schemas.microsoft.com/office/drawing/2014/main" id="{F180D629-C405-48F4-9A2B-972D0AC2C4C1}"/>
              </a:ext>
            </a:extLst>
          </p:cNvPr>
          <p:cNvSpPr txBox="1"/>
          <p:nvPr/>
        </p:nvSpPr>
        <p:spPr>
          <a:xfrm>
            <a:off x="4786251" y="3146375"/>
            <a:ext cx="1906190" cy="369332"/>
          </a:xfrm>
          <a:prstGeom prst="rect">
            <a:avLst/>
          </a:prstGeom>
          <a:noFill/>
        </p:spPr>
        <p:txBody>
          <a:bodyPr wrap="square" rtlCol="0">
            <a:spAutoFit/>
          </a:bodyPr>
          <a:lstStyle/>
          <a:p>
            <a:r>
              <a:rPr lang="en-US" sz="900" dirty="0"/>
              <a:t>Freiberg MS JAMA Intern Med 2013; 173:614</a:t>
            </a:r>
          </a:p>
        </p:txBody>
      </p:sp>
    </p:spTree>
    <p:extLst>
      <p:ext uri="{BB962C8B-B14F-4D97-AF65-F5344CB8AC3E}">
        <p14:creationId xmlns:p14="http://schemas.microsoft.com/office/powerpoint/2010/main" val="273572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87151" y="4383185"/>
            <a:ext cx="6885992" cy="369332"/>
          </a:xfrm>
          <a:prstGeom prst="rect">
            <a:avLst/>
          </a:prstGeom>
          <a:noFill/>
        </p:spPr>
        <p:txBody>
          <a:bodyPr wrap="square" rtlCol="0">
            <a:spAutoFit/>
          </a:bodyPr>
          <a:lstStyle/>
          <a:p>
            <a:pPr marL="89297" indent="-48816"/>
            <a:r>
              <a:rPr lang="en-US" sz="900" baseline="30000" dirty="0">
                <a:solidFill>
                  <a:srgbClr val="000000"/>
                </a:solidFill>
                <a:latin typeface="Calibri" panose="020F0502020204030204" pitchFamily="34" charset="0"/>
              </a:rPr>
              <a:t>a</a:t>
            </a:r>
            <a:r>
              <a:rPr lang="en-US" sz="900" dirty="0">
                <a:solidFill>
                  <a:srgbClr val="000000"/>
                </a:solidFill>
                <a:latin typeface="Calibri" panose="020F0502020204030204" pitchFamily="34" charset="0"/>
              </a:rPr>
              <a:t> Assessed for the past 2 weeks; responses to the 8 items on the Patient Health Questionnaire (PHQ-8) were used to define “major depression” and “other depression,” according to criteria from the Diagnostic and Statistical Manual of Mental Disorders, 4th ed. (DSM-IV-TR) </a:t>
            </a:r>
          </a:p>
        </p:txBody>
      </p:sp>
      <p:graphicFrame>
        <p:nvGraphicFramePr>
          <p:cNvPr id="6" name="Chart 5" descr="The estimated prevalence of major and other depression was 12% and 11%, respectively. 77% reported no depression. &#10;&#10;Depression was assessed for the past two weeks. Responses to the 8 items on the Patient Health Questionnaire (or PHQ-8) were used to define “major depression” and “other depression,” according to criteria from the Diagnostic and Statistical Manual of Mental Disorders, 4th edition (also known as the DSM-IV-TR). &#10;&#10;Depression data were collected using in-person or telephone interviews. " title="Depression among Adults Receiving HIV Medical Care, 2015 Cycle"/>
          <p:cNvGraphicFramePr/>
          <p:nvPr>
            <p:extLst>
              <p:ext uri="{D42A27DB-BD31-4B8C-83A1-F6EECF244321}">
                <p14:modId xmlns:p14="http://schemas.microsoft.com/office/powerpoint/2010/main" val="3058730432"/>
              </p:ext>
            </p:extLst>
          </p:nvPr>
        </p:nvGraphicFramePr>
        <p:xfrm>
          <a:off x="1387151" y="980104"/>
          <a:ext cx="6220567" cy="3314699"/>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p:txBody>
          <a:bodyPr anchor="ctr" anchorCtr="0">
            <a:normAutofit/>
          </a:bodyPr>
          <a:lstStyle/>
          <a:p>
            <a:pPr algn="ctr"/>
            <a:r>
              <a:rPr lang="en-US" sz="2000" b="0" dirty="0">
                <a:latin typeface="+mj-lt"/>
              </a:rPr>
              <a:t>Depression</a:t>
            </a:r>
            <a:r>
              <a:rPr lang="en-US" sz="2000" b="0" baseline="30000" dirty="0">
                <a:latin typeface="+mj-lt"/>
              </a:rPr>
              <a:t>a </a:t>
            </a:r>
            <a:r>
              <a:rPr lang="en-US" sz="2000" b="0" dirty="0">
                <a:latin typeface="+mj-lt"/>
              </a:rPr>
              <a:t>among Adults Receiving HIV Medical Care, 2015 Cycle</a:t>
            </a:r>
          </a:p>
        </p:txBody>
      </p:sp>
    </p:spTree>
    <p:extLst>
      <p:ext uri="{BB962C8B-B14F-4D97-AF65-F5344CB8AC3E}">
        <p14:creationId xmlns:p14="http://schemas.microsoft.com/office/powerpoint/2010/main" val="4188703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sz="2400" dirty="0">
                <a:solidFill>
                  <a:schemeClr val="accent1"/>
                </a:solidFill>
              </a:rPr>
              <a:t>Sexually transmitted infection history an added risk?</a:t>
            </a:r>
          </a:p>
        </p:txBody>
      </p:sp>
      <p:sp>
        <p:nvSpPr>
          <p:cNvPr id="10" name="Content Placeholder 9"/>
          <p:cNvSpPr>
            <a:spLocks noGrp="1"/>
          </p:cNvSpPr>
          <p:nvPr>
            <p:ph type="body" idx="1"/>
          </p:nvPr>
        </p:nvSpPr>
        <p:spPr/>
        <p:txBody>
          <a:bodyPr>
            <a:normAutofit/>
          </a:bodyPr>
          <a:lstStyle/>
          <a:p>
            <a:pPr marL="285750" indent="-285750">
              <a:buFont typeface="Wingdings" panose="05000000000000000000" pitchFamily="2" charset="2"/>
              <a:buChar char="§"/>
            </a:pPr>
            <a:r>
              <a:rPr lang="en-US" dirty="0"/>
              <a:t>A history of STIs a strong risk for acquiring HIV infection, but is there added risk in someone being treated for HIV?</a:t>
            </a:r>
          </a:p>
          <a:p>
            <a:pPr marL="527168" lvl="1" indent="-257175">
              <a:buFont typeface="Arial" panose="020B0604020202020204" pitchFamily="34" charset="0"/>
              <a:buChar char="•"/>
            </a:pPr>
            <a:r>
              <a:rPr lang="en-US" sz="1600" dirty="0"/>
              <a:t>Limited data found on outcomes</a:t>
            </a:r>
          </a:p>
          <a:p>
            <a:pPr marL="527168" lvl="1" indent="-257175">
              <a:buFont typeface="Arial" panose="020B0604020202020204" pitchFamily="34" charset="0"/>
              <a:buChar char="•"/>
            </a:pPr>
            <a:r>
              <a:rPr lang="en-US" sz="1600" dirty="0"/>
              <a:t>U.S. military study found an STI history did not impact mortality (RR 1.0) </a:t>
            </a:r>
            <a:r>
              <a:rPr lang="en-US" sz="1600" baseline="30000" dirty="0"/>
              <a:t>12</a:t>
            </a:r>
            <a:endParaRPr lang="en-US" sz="1600" dirty="0"/>
          </a:p>
          <a:p>
            <a:pPr marL="527168" lvl="1" indent="-257175">
              <a:buFont typeface="Arial" panose="020B0604020202020204" pitchFamily="34" charset="0"/>
              <a:buChar char="•"/>
            </a:pPr>
            <a:r>
              <a:rPr lang="en-US" sz="1600" dirty="0"/>
              <a:t>Potential concerns include:</a:t>
            </a:r>
          </a:p>
          <a:p>
            <a:pPr marL="797162" lvl="2" indent="-257175">
              <a:buFont typeface="Arial" panose="020B0604020202020204" pitchFamily="34" charset="0"/>
              <a:buChar char="•"/>
            </a:pPr>
            <a:r>
              <a:rPr lang="en-US" sz="1600" dirty="0"/>
              <a:t>Possible marker of other behavioral risks </a:t>
            </a:r>
          </a:p>
          <a:p>
            <a:pPr marL="797162" lvl="2" indent="-257175">
              <a:buFont typeface="Arial" panose="020B0604020202020204" pitchFamily="34" charset="0"/>
              <a:buChar char="•"/>
            </a:pPr>
            <a:r>
              <a:rPr lang="en-US" sz="1600" dirty="0"/>
              <a:t>Direct risk from the STI (syphilis, hepatitis B and C)</a:t>
            </a:r>
          </a:p>
          <a:p>
            <a:pPr marL="797162" lvl="2" indent="-257175">
              <a:buFont typeface="Arial" panose="020B0604020202020204" pitchFamily="34" charset="0"/>
              <a:buChar char="•"/>
            </a:pPr>
            <a:r>
              <a:rPr lang="en-US" sz="1600" dirty="0"/>
              <a:t>Increased risk of HPV-related malignancy </a:t>
            </a:r>
          </a:p>
          <a:p>
            <a:pPr marL="797162" lvl="2" indent="-257175">
              <a:buFont typeface="Arial" panose="020B0604020202020204" pitchFamily="34" charset="0"/>
              <a:buChar char="•"/>
            </a:pPr>
            <a:r>
              <a:rPr lang="en-US" sz="1600" dirty="0"/>
              <a:t>Risk of acquiring different HIV strains (and higher risk of Rx resistance?)</a:t>
            </a:r>
          </a:p>
          <a:p>
            <a:pPr marL="139937" indent="-285750">
              <a:buFont typeface="Wingdings" panose="05000000000000000000" pitchFamily="2" charset="2"/>
              <a:buChar char="§"/>
            </a:pPr>
            <a:endParaRPr lang="en-US" sz="1100" dirty="0">
              <a:solidFill>
                <a:schemeClr val="accent1"/>
              </a:solidFill>
            </a:endParaRPr>
          </a:p>
          <a:p>
            <a:pPr marL="139937" indent="-285750">
              <a:buFont typeface="Wingdings" panose="05000000000000000000" pitchFamily="2" charset="2"/>
              <a:buChar char="§"/>
            </a:pPr>
            <a:r>
              <a:rPr lang="en-US" dirty="0">
                <a:solidFill>
                  <a:schemeClr val="tx2"/>
                </a:solidFill>
              </a:rPr>
              <a:t>More of a red flag than an absolute contraindication</a:t>
            </a:r>
            <a:r>
              <a:rPr lang="en-US" sz="1600" dirty="0">
                <a:solidFill>
                  <a:schemeClr val="tx2"/>
                </a:solidFill>
              </a:rPr>
              <a:t>?</a:t>
            </a:r>
          </a:p>
        </p:txBody>
      </p:sp>
    </p:spTree>
    <p:extLst>
      <p:ext uri="{BB962C8B-B14F-4D97-AF65-F5344CB8AC3E}">
        <p14:creationId xmlns:p14="http://schemas.microsoft.com/office/powerpoint/2010/main" val="2752179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1"/>
                </a:solidFill>
              </a:rPr>
              <a:t>Epidemiology</a:t>
            </a:r>
          </a:p>
        </p:txBody>
      </p:sp>
      <p:sp>
        <p:nvSpPr>
          <p:cNvPr id="3" name="Content Placeholder 2"/>
          <p:cNvSpPr>
            <a:spLocks noGrp="1"/>
          </p:cNvSpPr>
          <p:nvPr>
            <p:ph type="body" idx="1"/>
          </p:nvPr>
        </p:nvSpPr>
        <p:spPr>
          <a:xfrm>
            <a:off x="216000" y="1138335"/>
            <a:ext cx="6881486" cy="3483428"/>
          </a:xfrm>
          <a:prstGeom prst="rect">
            <a:avLst/>
          </a:prstGeom>
        </p:spPr>
        <p:txBody>
          <a:bodyPr>
            <a:normAutofit/>
          </a:bodyPr>
          <a:lstStyle/>
          <a:p>
            <a:r>
              <a:rPr lang="en-US" sz="1600" dirty="0"/>
              <a:t>Estimated 0.8% of the world’s population is infected with HIV</a:t>
            </a:r>
          </a:p>
          <a:p>
            <a:pPr marL="628650" lvl="1" indent="-285750">
              <a:buFont typeface="Arial" panose="020B0604020202020204" pitchFamily="34" charset="0"/>
              <a:buChar char="•"/>
            </a:pPr>
            <a:r>
              <a:rPr lang="en-US" sz="1500" dirty="0"/>
              <a:t>Including an estimated 5% of population in sub-Saharan Africa</a:t>
            </a:r>
          </a:p>
          <a:p>
            <a:pPr marL="628650" lvl="1" indent="-285750">
              <a:buFont typeface="Arial" panose="020B0604020202020204" pitchFamily="34" charset="0"/>
              <a:buChar char="•"/>
            </a:pPr>
            <a:endParaRPr lang="en-US" sz="400" dirty="0"/>
          </a:p>
          <a:p>
            <a:r>
              <a:rPr lang="en-US" sz="1600" dirty="0"/>
              <a:t>Per the CDC, ~1.15 million people living with HIV in the U.S. by 2017, including 991,447 who have been diagnosed (up 100,000 since 2012)</a:t>
            </a:r>
          </a:p>
          <a:p>
            <a:pPr marL="628650" lvl="1" indent="-285750">
              <a:buFont typeface="Arial" panose="020B0604020202020204" pitchFamily="34" charset="0"/>
              <a:buChar char="•"/>
            </a:pPr>
            <a:r>
              <a:rPr lang="en-US" sz="1500" dirty="0"/>
              <a:t>Of those, it is estimated that half are under treatment and have achieved viral suppression (and potentially insurable?)</a:t>
            </a:r>
          </a:p>
          <a:p>
            <a:pPr marL="628650" lvl="1" indent="-285750">
              <a:buFont typeface="Arial" panose="020B0604020202020204" pitchFamily="34" charset="0"/>
              <a:buChar char="•"/>
            </a:pPr>
            <a:r>
              <a:rPr lang="en-US" sz="1500" dirty="0"/>
              <a:t>Largest increase in prevalence rates (56%) was among persons aged 65 years and older</a:t>
            </a:r>
          </a:p>
          <a:p>
            <a:pPr lvl="1"/>
            <a:endParaRPr lang="en-US" sz="400" dirty="0"/>
          </a:p>
          <a:p>
            <a:r>
              <a:rPr lang="en-US" sz="1600" dirty="0"/>
              <a:t>Reportedly 38,739 new HIV infections in the U.S. in 2017, down ~8% from 2012</a:t>
            </a:r>
          </a:p>
          <a:p>
            <a:pPr marL="628650" lvl="1" indent="-285750">
              <a:buFont typeface="Arial" panose="020B0604020202020204" pitchFamily="34" charset="0"/>
              <a:buChar char="•"/>
            </a:pPr>
            <a:r>
              <a:rPr lang="en-US" sz="1500" dirty="0"/>
              <a:t>Incidence rate increased however for ages 25-29, and was unchanged for ages 20-24 and 30-39</a:t>
            </a:r>
          </a:p>
          <a:p>
            <a:pPr lvl="1"/>
            <a:endParaRPr lang="en-US" sz="1500" dirty="0"/>
          </a:p>
          <a:p>
            <a:pPr marL="2160000" lvl="8" indent="0" algn="r">
              <a:buNone/>
            </a:pPr>
            <a:r>
              <a:rPr lang="en-US" sz="900" i="1" dirty="0"/>
              <a:t>CDC. </a:t>
            </a:r>
            <a:r>
              <a:rPr lang="en-US" sz="900" i="1" dirty="0" err="1"/>
              <a:t>Hes</a:t>
            </a:r>
            <a:r>
              <a:rPr lang="en-US" sz="900" i="1" dirty="0"/>
              <a:t> KL, Johnson SD, Hu X, et al. HIV Surveillance Report 2018;v.29</a:t>
            </a:r>
          </a:p>
        </p:txBody>
      </p:sp>
      <p:sp>
        <p:nvSpPr>
          <p:cNvPr id="5" name="Slide Number Placeholder 4"/>
          <p:cNvSpPr>
            <a:spLocks noGrp="1"/>
          </p:cNvSpPr>
          <p:nvPr>
            <p:ph type="sldNum" sz="quarter" idx="7"/>
          </p:nvPr>
        </p:nvSpPr>
        <p:spPr>
          <a:prstGeom prst="rect">
            <a:avLst/>
          </a:prstGeom>
        </p:spPr>
        <p:txBody>
          <a:bodyPr/>
          <a:lstStyle/>
          <a:p>
            <a:fld id="{D94909C6-CC71-4962-A18E-AF0515723D95}" type="slidenum">
              <a:rPr lang="en-US" noProof="0" smtClean="0"/>
              <a:pPr/>
              <a:t>4</a:t>
            </a:fld>
            <a:endParaRPr lang="en-US" noProof="0"/>
          </a:p>
        </p:txBody>
      </p:sp>
    </p:spTree>
    <p:extLst>
      <p:ext uri="{BB962C8B-B14F-4D97-AF65-F5344CB8AC3E}">
        <p14:creationId xmlns:p14="http://schemas.microsoft.com/office/powerpoint/2010/main" val="345605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72C79-C80E-47C1-BAB5-A066759A27C6}"/>
              </a:ext>
            </a:extLst>
          </p:cNvPr>
          <p:cNvSpPr>
            <a:spLocks noGrp="1"/>
          </p:cNvSpPr>
          <p:nvPr>
            <p:ph type="ctrTitle"/>
          </p:nvPr>
        </p:nvSpPr>
        <p:spPr>
          <a:xfrm>
            <a:off x="364330" y="360363"/>
            <a:ext cx="6767381" cy="558000"/>
          </a:xfrm>
        </p:spPr>
        <p:txBody>
          <a:bodyPr/>
          <a:lstStyle/>
          <a:p>
            <a:r>
              <a:rPr lang="en-US" sz="2400" dirty="0">
                <a:solidFill>
                  <a:schemeClr val="accent1"/>
                </a:solidFill>
              </a:rPr>
              <a:t>Case 2: 49 year old male</a:t>
            </a:r>
          </a:p>
        </p:txBody>
      </p:sp>
      <p:sp>
        <p:nvSpPr>
          <p:cNvPr id="3" name="Content Placeholder 2">
            <a:extLst>
              <a:ext uri="{FF2B5EF4-FFF2-40B4-BE49-F238E27FC236}">
                <a16:creationId xmlns:a16="http://schemas.microsoft.com/office/drawing/2014/main" id="{8C0B7488-E9AF-4A3E-B41B-78A252251D99}"/>
              </a:ext>
            </a:extLst>
          </p:cNvPr>
          <p:cNvSpPr>
            <a:spLocks noGrp="1"/>
          </p:cNvSpPr>
          <p:nvPr>
            <p:ph type="subTitle" idx="4"/>
          </p:nvPr>
        </p:nvSpPr>
        <p:spPr>
          <a:xfrm>
            <a:off x="306000" y="1206000"/>
            <a:ext cx="7497811" cy="3628800"/>
          </a:xfrm>
          <a:prstGeom prst="rect">
            <a:avLst/>
          </a:prstGeom>
        </p:spPr>
        <p:txBody>
          <a:bodyPr/>
          <a:lstStyle/>
          <a:p>
            <a:pPr marL="285750" indent="-285750">
              <a:spcAft>
                <a:spcPts val="300"/>
              </a:spcAft>
              <a:buFont typeface="Wingdings" panose="05000000000000000000" pitchFamily="2" charset="2"/>
              <a:buChar char="§"/>
            </a:pPr>
            <a:r>
              <a:rPr lang="en-US" dirty="0"/>
              <a:t>HIV diagnosed 2011. Inconsistent adherence with ART - multiple missed doses - until 2014</a:t>
            </a:r>
          </a:p>
          <a:p>
            <a:pPr marL="628650" lvl="1" indent="-285750">
              <a:spcAft>
                <a:spcPts val="300"/>
              </a:spcAft>
              <a:buFont typeface="Wingdings" panose="05000000000000000000" pitchFamily="2" charset="2"/>
              <a:buChar char="Ø"/>
            </a:pPr>
            <a:r>
              <a:rPr lang="en-US" sz="1600" dirty="0"/>
              <a:t>CD4 count &gt;500 since 2014 and viral load suppressed </a:t>
            </a:r>
          </a:p>
          <a:p>
            <a:pPr marL="628650" lvl="1" indent="-285750">
              <a:spcAft>
                <a:spcPts val="300"/>
              </a:spcAft>
              <a:buFont typeface="Wingdings" panose="05000000000000000000" pitchFamily="2" charset="2"/>
              <a:buChar char="Ø"/>
            </a:pPr>
            <a:r>
              <a:rPr lang="en-US" sz="1600" dirty="0"/>
              <a:t>Hep B and C </a:t>
            </a:r>
            <a:r>
              <a:rPr lang="en-US" sz="1600" dirty="0" err="1"/>
              <a:t>neg</a:t>
            </a:r>
            <a:r>
              <a:rPr lang="en-US" sz="1600" dirty="0"/>
              <a:t>, RPR neg </a:t>
            </a:r>
          </a:p>
          <a:p>
            <a:pPr marL="285750" indent="-285750">
              <a:spcAft>
                <a:spcPts val="300"/>
              </a:spcAft>
              <a:buFont typeface="Wingdings" panose="05000000000000000000" pitchFamily="2" charset="2"/>
              <a:buChar char="§"/>
            </a:pPr>
            <a:r>
              <a:rPr lang="it-IT" dirty="0"/>
              <a:t>OSA, Ca score 85 (89%), Depression</a:t>
            </a:r>
          </a:p>
          <a:p>
            <a:pPr marL="285750" indent="-285750">
              <a:spcAft>
                <a:spcPts val="300"/>
              </a:spcAft>
              <a:buFont typeface="Wingdings" panose="05000000000000000000" pitchFamily="2" charset="2"/>
              <a:buChar char="§"/>
            </a:pPr>
            <a:r>
              <a:rPr lang="en-US" dirty="0"/>
              <a:t>App stated non smoker but HOS + cotinine</a:t>
            </a:r>
          </a:p>
          <a:p>
            <a:pPr marL="285750" indent="-285750">
              <a:spcAft>
                <a:spcPts val="300"/>
              </a:spcAft>
              <a:buFont typeface="Wingdings" panose="05000000000000000000" pitchFamily="2" charset="2"/>
              <a:buChar char="§"/>
            </a:pPr>
            <a:r>
              <a:rPr lang="en-US" dirty="0"/>
              <a:t>Recent STD (GC-urethra)</a:t>
            </a:r>
          </a:p>
        </p:txBody>
      </p:sp>
      <p:sp>
        <p:nvSpPr>
          <p:cNvPr id="4" name="Rounded Rectangle 3"/>
          <p:cNvSpPr/>
          <p:nvPr/>
        </p:nvSpPr>
        <p:spPr>
          <a:xfrm>
            <a:off x="2737224" y="1195294"/>
            <a:ext cx="3424517"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81106" y="2363694"/>
            <a:ext cx="3947459"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908612" y="2679200"/>
            <a:ext cx="1087718"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02024" y="2973294"/>
            <a:ext cx="1362636"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476188" y="472141"/>
            <a:ext cx="1571812" cy="334847"/>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842680" y="2083670"/>
            <a:ext cx="2689413" cy="26622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842681" y="1777025"/>
            <a:ext cx="5062071" cy="29594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107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250"/>
                                        <p:tgtEl>
                                          <p:spTgt spid="8"/>
                                        </p:tgtEl>
                                      </p:cBhvr>
                                    </p:animEffect>
                                  </p:childTnLst>
                                </p:cTn>
                              </p:par>
                            </p:childTnLst>
                          </p:cTn>
                        </p:par>
                        <p:par>
                          <p:cTn id="8" fill="hold">
                            <p:stCondLst>
                              <p:cond delay="1250"/>
                            </p:stCondLst>
                            <p:childTnLst>
                              <p:par>
                                <p:cTn id="9" presetID="21"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heel(1)">
                                      <p:cBhvr>
                                        <p:cTn id="11" dur="1250"/>
                                        <p:tgtEl>
                                          <p:spTgt spid="10"/>
                                        </p:tgtEl>
                                      </p:cBhvr>
                                    </p:animEffect>
                                  </p:childTnLst>
                                </p:cTn>
                              </p:par>
                            </p:childTnLst>
                          </p:cTn>
                        </p:par>
                        <p:par>
                          <p:cTn id="12" fill="hold">
                            <p:stCondLst>
                              <p:cond delay="2500"/>
                            </p:stCondLst>
                            <p:childTnLst>
                              <p:par>
                                <p:cTn id="13" presetID="21"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125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1250"/>
                                        <p:tgtEl>
                                          <p:spTgt spid="4"/>
                                        </p:tgtEl>
                                      </p:cBhvr>
                                    </p:animEffect>
                                  </p:childTnLst>
                                </p:cTn>
                              </p:par>
                            </p:childTnLst>
                          </p:cTn>
                        </p:par>
                        <p:par>
                          <p:cTn id="21" fill="hold">
                            <p:stCondLst>
                              <p:cond delay="1250"/>
                            </p:stCondLst>
                            <p:childTnLst>
                              <p:par>
                                <p:cTn id="22" presetID="21" presetClass="entr" presetSubtype="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1250"/>
                                        <p:tgtEl>
                                          <p:spTgt spid="5"/>
                                        </p:tgtEl>
                                      </p:cBhvr>
                                    </p:animEffect>
                                  </p:childTnLst>
                                </p:cTn>
                              </p:par>
                            </p:childTnLst>
                          </p:cTn>
                        </p:par>
                        <p:par>
                          <p:cTn id="25" fill="hold">
                            <p:stCondLst>
                              <p:cond delay="2500"/>
                            </p:stCondLst>
                            <p:childTnLst>
                              <p:par>
                                <p:cTn id="26" presetID="21" presetClass="entr" presetSubtype="1"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1250"/>
                                        <p:tgtEl>
                                          <p:spTgt spid="6"/>
                                        </p:tgtEl>
                                      </p:cBhvr>
                                    </p:animEffect>
                                  </p:childTnLst>
                                </p:cTn>
                              </p:par>
                            </p:childTnLst>
                          </p:cTn>
                        </p:par>
                        <p:par>
                          <p:cTn id="29" fill="hold">
                            <p:stCondLst>
                              <p:cond delay="3750"/>
                            </p:stCondLst>
                            <p:childTnLst>
                              <p:par>
                                <p:cTn id="30" presetID="21" presetClass="entr" presetSubtype="1"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1)">
                                      <p:cBhvr>
                                        <p:cTn id="32"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E6C10-DCCF-493E-BCAA-4B300F28BD01}"/>
              </a:ext>
            </a:extLst>
          </p:cNvPr>
          <p:cNvSpPr>
            <a:spLocks noGrp="1"/>
          </p:cNvSpPr>
          <p:nvPr>
            <p:ph type="title"/>
          </p:nvPr>
        </p:nvSpPr>
        <p:spPr/>
        <p:txBody>
          <a:bodyPr/>
          <a:lstStyle/>
          <a:p>
            <a:r>
              <a:rPr lang="en-US" dirty="0">
                <a:solidFill>
                  <a:schemeClr val="accent1"/>
                </a:solidFill>
              </a:rPr>
              <a:t>Issues To Consider Outside Usual UW</a:t>
            </a:r>
          </a:p>
        </p:txBody>
      </p:sp>
      <p:sp>
        <p:nvSpPr>
          <p:cNvPr id="3" name="Content Placeholder 2">
            <a:extLst>
              <a:ext uri="{FF2B5EF4-FFF2-40B4-BE49-F238E27FC236}">
                <a16:creationId xmlns:a16="http://schemas.microsoft.com/office/drawing/2014/main" id="{CF139629-207E-4ECB-942D-830C1BDCE153}"/>
              </a:ext>
            </a:extLst>
          </p:cNvPr>
          <p:cNvSpPr>
            <a:spLocks noGrp="1"/>
          </p:cNvSpPr>
          <p:nvPr>
            <p:ph type="body" idx="1"/>
          </p:nvPr>
        </p:nvSpPr>
        <p:spPr>
          <a:prstGeom prst="rect">
            <a:avLst/>
          </a:prstGeom>
        </p:spPr>
        <p:txBody>
          <a:bodyPr/>
          <a:lstStyle/>
          <a:p>
            <a:pPr>
              <a:spcAft>
                <a:spcPts val="300"/>
              </a:spcAft>
            </a:pPr>
            <a:r>
              <a:rPr lang="en-US" sz="1800" b="1" dirty="0">
                <a:solidFill>
                  <a:schemeClr val="accent6"/>
                </a:solidFill>
              </a:rPr>
              <a:t>State regulators </a:t>
            </a:r>
          </a:p>
          <a:p>
            <a:pPr lvl="1">
              <a:spcAft>
                <a:spcPts val="300"/>
              </a:spcAft>
            </a:pPr>
            <a:r>
              <a:rPr lang="en-US" dirty="0"/>
              <a:t>“Are you going to take these people for a ride”</a:t>
            </a:r>
          </a:p>
          <a:p>
            <a:pPr lvl="1">
              <a:spcAft>
                <a:spcPts val="300"/>
              </a:spcAft>
            </a:pPr>
            <a:r>
              <a:rPr lang="en-US" dirty="0"/>
              <a:t>“Are you developing a new product to possibly discriminate against HIV + applicant?”</a:t>
            </a:r>
          </a:p>
          <a:p>
            <a:pPr>
              <a:spcAft>
                <a:spcPts val="300"/>
              </a:spcAft>
            </a:pPr>
            <a:r>
              <a:rPr lang="en-US" sz="1800" b="1" dirty="0">
                <a:solidFill>
                  <a:schemeClr val="accent6"/>
                </a:solidFill>
              </a:rPr>
              <a:t>Marketing </a:t>
            </a:r>
            <a:r>
              <a:rPr lang="en-US" sz="1800" dirty="0"/>
              <a:t>- reputational risk</a:t>
            </a:r>
          </a:p>
          <a:p>
            <a:pPr>
              <a:spcAft>
                <a:spcPts val="300"/>
              </a:spcAft>
            </a:pPr>
            <a:r>
              <a:rPr lang="en-US" sz="1800" b="1" dirty="0">
                <a:solidFill>
                  <a:schemeClr val="accent6"/>
                </a:solidFill>
              </a:rPr>
              <a:t>Confidentiality</a:t>
            </a:r>
            <a:endParaRPr lang="en-US" sz="1800" dirty="0"/>
          </a:p>
          <a:p>
            <a:pPr>
              <a:spcAft>
                <a:spcPts val="300"/>
              </a:spcAft>
            </a:pPr>
            <a:r>
              <a:rPr lang="en-US" sz="1800" b="1" dirty="0">
                <a:solidFill>
                  <a:schemeClr val="accent6"/>
                </a:solidFill>
              </a:rPr>
              <a:t>Brokers </a:t>
            </a:r>
            <a:r>
              <a:rPr lang="en-US" sz="1800" dirty="0"/>
              <a:t>- medically complex exclusions  </a:t>
            </a:r>
          </a:p>
          <a:p>
            <a:pPr>
              <a:spcAft>
                <a:spcPts val="300"/>
              </a:spcAft>
            </a:pPr>
            <a:r>
              <a:rPr lang="en-US" sz="1800" b="1" dirty="0">
                <a:solidFill>
                  <a:schemeClr val="accent6"/>
                </a:solidFill>
              </a:rPr>
              <a:t>Not BAU </a:t>
            </a:r>
            <a:r>
              <a:rPr lang="en-US" sz="1800" b="1" dirty="0"/>
              <a:t>– </a:t>
            </a:r>
            <a:r>
              <a:rPr lang="en-US" sz="1800" dirty="0"/>
              <a:t>more labor intensive with checks and balances </a:t>
            </a:r>
          </a:p>
        </p:txBody>
      </p:sp>
    </p:spTree>
    <p:extLst>
      <p:ext uri="{BB962C8B-B14F-4D97-AF65-F5344CB8AC3E}">
        <p14:creationId xmlns:p14="http://schemas.microsoft.com/office/powerpoint/2010/main" val="334916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More Unique Underwriting Aspects </a:t>
            </a:r>
          </a:p>
        </p:txBody>
      </p:sp>
      <p:sp>
        <p:nvSpPr>
          <p:cNvPr id="3" name="Content Placeholder 2"/>
          <p:cNvSpPr>
            <a:spLocks noGrp="1"/>
          </p:cNvSpPr>
          <p:nvPr>
            <p:ph type="body" idx="1"/>
          </p:nvPr>
        </p:nvSpPr>
        <p:spPr>
          <a:xfrm>
            <a:off x="206475" y="1084343"/>
            <a:ext cx="7476801" cy="3573382"/>
          </a:xfrm>
        </p:spPr>
        <p:txBody>
          <a:bodyPr>
            <a:normAutofit fontScale="92500"/>
          </a:bodyPr>
          <a:lstStyle/>
          <a:p>
            <a:pPr>
              <a:spcAft>
                <a:spcPts val="300"/>
              </a:spcAft>
              <a:buFont typeface="Wingdings" panose="05000000000000000000" pitchFamily="2" charset="2"/>
              <a:buChar char="§"/>
            </a:pPr>
            <a:r>
              <a:rPr lang="en-US" dirty="0"/>
              <a:t>CD4 and viral load variability – similar to PSA </a:t>
            </a:r>
          </a:p>
          <a:p>
            <a:pPr marL="628650" lvl="1" indent="-285750">
              <a:spcAft>
                <a:spcPts val="300"/>
              </a:spcAft>
              <a:buFont typeface="Arial" panose="020B0604020202020204" pitchFamily="34" charset="0"/>
              <a:buChar char="•"/>
            </a:pPr>
            <a:r>
              <a:rPr lang="en-US" dirty="0"/>
              <a:t>What is a significant variation in CD4 and viral loads? </a:t>
            </a:r>
          </a:p>
          <a:p>
            <a:pPr>
              <a:spcAft>
                <a:spcPts val="300"/>
              </a:spcAft>
              <a:buFont typeface="Wingdings" panose="05000000000000000000" pitchFamily="2" charset="2"/>
              <a:buChar char="§"/>
            </a:pPr>
            <a:r>
              <a:rPr lang="en-US" dirty="0"/>
              <a:t>Viral acquisition - often not known</a:t>
            </a:r>
          </a:p>
          <a:p>
            <a:pPr>
              <a:spcAft>
                <a:spcPts val="300"/>
              </a:spcAft>
              <a:buFont typeface="Wingdings" panose="05000000000000000000" pitchFamily="2" charset="2"/>
              <a:buChar char="§"/>
            </a:pPr>
            <a:r>
              <a:rPr lang="it-IT" dirty="0"/>
              <a:t>Medication changes and </a:t>
            </a:r>
            <a:r>
              <a:rPr lang="en-US" dirty="0"/>
              <a:t>adherence to f/u appointments </a:t>
            </a:r>
          </a:p>
          <a:p>
            <a:pPr marL="628650" lvl="1" indent="-285750">
              <a:spcAft>
                <a:spcPts val="300"/>
              </a:spcAft>
              <a:buFont typeface="Arial" panose="020B0604020202020204" pitchFamily="34" charset="0"/>
              <a:buChar char="•"/>
            </a:pPr>
            <a:r>
              <a:rPr lang="en-US" dirty="0"/>
              <a:t>Do we need to know all the meds?</a:t>
            </a:r>
          </a:p>
          <a:p>
            <a:pPr marL="628650" lvl="1" indent="-285750">
              <a:spcAft>
                <a:spcPts val="300"/>
              </a:spcAft>
              <a:buFont typeface="Arial" panose="020B0604020202020204" pitchFamily="34" charset="0"/>
              <a:buChar char="•"/>
            </a:pPr>
            <a:r>
              <a:rPr lang="en-US" dirty="0"/>
              <a:t>Pharmacy data base not 100% - but good for compliance assertion?</a:t>
            </a:r>
          </a:p>
          <a:p>
            <a:pPr>
              <a:spcAft>
                <a:spcPts val="300"/>
              </a:spcAft>
              <a:buFont typeface="Wingdings" panose="05000000000000000000" pitchFamily="2" charset="2"/>
              <a:buChar char="§"/>
            </a:pPr>
            <a:r>
              <a:rPr lang="en-US" dirty="0"/>
              <a:t>EtOH or drug use assessment</a:t>
            </a:r>
          </a:p>
          <a:p>
            <a:pPr marL="628650" lvl="1" indent="-285750">
              <a:spcAft>
                <a:spcPts val="300"/>
              </a:spcAft>
              <a:buFont typeface="Arial" panose="020B0604020202020204" pitchFamily="34" charset="0"/>
              <a:buChar char="•"/>
            </a:pPr>
            <a:r>
              <a:rPr lang="en-US" dirty="0"/>
              <a:t>Value of additional testing?</a:t>
            </a:r>
          </a:p>
          <a:p>
            <a:pPr marL="628650" lvl="1" indent="-285750">
              <a:spcAft>
                <a:spcPts val="300"/>
              </a:spcAft>
              <a:buFont typeface="Arial" panose="020B0604020202020204" pitchFamily="34" charset="0"/>
              <a:buChar char="•"/>
            </a:pPr>
            <a:r>
              <a:rPr lang="en-US" dirty="0"/>
              <a:t>Do we need all possible records?</a:t>
            </a:r>
          </a:p>
          <a:p>
            <a:pPr>
              <a:spcAft>
                <a:spcPts val="300"/>
              </a:spcAft>
              <a:buFont typeface="Wingdings" panose="05000000000000000000" pitchFamily="2" charset="2"/>
              <a:buChar char="§"/>
            </a:pPr>
            <a:r>
              <a:rPr lang="en-US" dirty="0"/>
              <a:t>Employment – affordability? </a:t>
            </a:r>
          </a:p>
          <a:p>
            <a:pPr>
              <a:spcAft>
                <a:spcPts val="300"/>
              </a:spcAft>
              <a:buFont typeface="Wingdings" panose="05000000000000000000" pitchFamily="2" charset="2"/>
              <a:buChar char="§"/>
            </a:pPr>
            <a:r>
              <a:rPr lang="en-US" dirty="0"/>
              <a:t>Risk with additional impairments </a:t>
            </a:r>
          </a:p>
          <a:p>
            <a:pPr marL="628650" lvl="1" indent="-285750">
              <a:spcAft>
                <a:spcPts val="300"/>
              </a:spcAft>
              <a:buFont typeface="Arial" panose="020B0604020202020204" pitchFamily="34" charset="0"/>
              <a:buChar char="•"/>
            </a:pPr>
            <a:r>
              <a:rPr lang="en-US" dirty="0"/>
              <a:t>Additive? Stacked? Compounded?</a:t>
            </a:r>
          </a:p>
          <a:p>
            <a:pPr>
              <a:spcAft>
                <a:spcPts val="300"/>
              </a:spcAft>
              <a:buFont typeface="Wingdings" panose="05000000000000000000" pitchFamily="2" charset="2"/>
              <a:buChar char="§"/>
            </a:pPr>
            <a:endParaRPr lang="en-US" dirty="0"/>
          </a:p>
          <a:p>
            <a:endParaRPr lang="it-IT" dirty="0"/>
          </a:p>
          <a:p>
            <a:endParaRPr lang="en-US" dirty="0"/>
          </a:p>
          <a:p>
            <a:endParaRPr lang="it-IT" dirty="0"/>
          </a:p>
          <a:p>
            <a:endParaRPr lang="en-US" dirty="0"/>
          </a:p>
          <a:p>
            <a:endParaRPr lang="en-US" dirty="0"/>
          </a:p>
          <a:p>
            <a:endParaRPr lang="en-US" b="1" dirty="0"/>
          </a:p>
        </p:txBody>
      </p:sp>
    </p:spTree>
    <p:extLst>
      <p:ext uri="{BB962C8B-B14F-4D97-AF65-F5344CB8AC3E}">
        <p14:creationId xmlns:p14="http://schemas.microsoft.com/office/powerpoint/2010/main" val="3608755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9733E-5DEA-4196-BAF1-AA9FD9B4DF23}"/>
              </a:ext>
            </a:extLst>
          </p:cNvPr>
          <p:cNvSpPr>
            <a:spLocks noGrp="1"/>
          </p:cNvSpPr>
          <p:nvPr>
            <p:ph type="title"/>
          </p:nvPr>
        </p:nvSpPr>
        <p:spPr/>
        <p:txBody>
          <a:bodyPr/>
          <a:lstStyle/>
          <a:p>
            <a:r>
              <a:rPr lang="en-US" dirty="0">
                <a:solidFill>
                  <a:schemeClr val="accent1"/>
                </a:solidFill>
              </a:rPr>
              <a:t>Underwriting HIV in summary – the “Ideal” Applicant</a:t>
            </a:r>
          </a:p>
        </p:txBody>
      </p:sp>
      <p:sp>
        <p:nvSpPr>
          <p:cNvPr id="3" name="Content Placeholder 2">
            <a:extLst>
              <a:ext uri="{FF2B5EF4-FFF2-40B4-BE49-F238E27FC236}">
                <a16:creationId xmlns:a16="http://schemas.microsoft.com/office/drawing/2014/main" id="{EB0BCAE9-C310-4398-A90C-5E158C005C4A}"/>
              </a:ext>
            </a:extLst>
          </p:cNvPr>
          <p:cNvSpPr>
            <a:spLocks noGrp="1"/>
          </p:cNvSpPr>
          <p:nvPr>
            <p:ph type="body" idx="1"/>
          </p:nvPr>
        </p:nvSpPr>
        <p:spPr>
          <a:xfrm>
            <a:off x="202965" y="1370013"/>
            <a:ext cx="3797536" cy="3245236"/>
          </a:xfrm>
        </p:spPr>
        <p:txBody>
          <a:bodyPr/>
          <a:lstStyle/>
          <a:p>
            <a:pPr marL="285750" indent="-285750">
              <a:spcAft>
                <a:spcPts val="600"/>
              </a:spcAft>
              <a:buFont typeface="Arial" panose="020B0604020202020204" pitchFamily="34" charset="0"/>
              <a:buChar char="•"/>
            </a:pPr>
            <a:r>
              <a:rPr lang="en-US" dirty="0"/>
              <a:t>Pre-screened</a:t>
            </a:r>
          </a:p>
          <a:p>
            <a:pPr marL="285750" indent="-285750">
              <a:spcAft>
                <a:spcPts val="600"/>
              </a:spcAft>
              <a:buFont typeface="Arial" panose="020B0604020202020204" pitchFamily="34" charset="0"/>
              <a:buChar char="•"/>
            </a:pPr>
            <a:r>
              <a:rPr lang="en-US" dirty="0"/>
              <a:t>Single provider with excellent documentation</a:t>
            </a:r>
          </a:p>
          <a:p>
            <a:pPr marL="285750" indent="-285750">
              <a:spcAft>
                <a:spcPts val="600"/>
              </a:spcAft>
              <a:buFont typeface="Arial" panose="020B0604020202020204" pitchFamily="34" charset="0"/>
              <a:buChar char="•"/>
            </a:pPr>
            <a:r>
              <a:rPr lang="en-US" dirty="0"/>
              <a:t>Good track record of compliance</a:t>
            </a:r>
          </a:p>
          <a:p>
            <a:pPr marL="285750" indent="-285750">
              <a:spcAft>
                <a:spcPts val="600"/>
              </a:spcAft>
              <a:buFont typeface="Arial" panose="020B0604020202020204" pitchFamily="34" charset="0"/>
              <a:buChar char="•"/>
            </a:pPr>
            <a:r>
              <a:rPr lang="en-US" dirty="0"/>
              <a:t>CD4 consistently &gt;500 and viral load undetectable</a:t>
            </a:r>
          </a:p>
        </p:txBody>
      </p:sp>
      <p:sp>
        <p:nvSpPr>
          <p:cNvPr id="4" name="Content Placeholder 3">
            <a:extLst>
              <a:ext uri="{FF2B5EF4-FFF2-40B4-BE49-F238E27FC236}">
                <a16:creationId xmlns:a16="http://schemas.microsoft.com/office/drawing/2014/main" id="{C8A29693-09DE-410F-92D5-DEEEE1448D1A}"/>
              </a:ext>
            </a:extLst>
          </p:cNvPr>
          <p:cNvSpPr>
            <a:spLocks noGrp="1"/>
          </p:cNvSpPr>
          <p:nvPr>
            <p:ph sz="half" idx="4294967295"/>
          </p:nvPr>
        </p:nvSpPr>
        <p:spPr>
          <a:xfrm>
            <a:off x="4429125" y="1375570"/>
            <a:ext cx="3293269" cy="1969770"/>
          </a:xfrm>
        </p:spPr>
        <p:txBody>
          <a:bodyPr/>
          <a:lstStyle/>
          <a:p>
            <a:pPr marL="285750" indent="-285750">
              <a:spcAft>
                <a:spcPts val="600"/>
              </a:spcAft>
              <a:buFont typeface="Arial" panose="020B0604020202020204" pitchFamily="34" charset="0"/>
              <a:buChar char="•"/>
            </a:pPr>
            <a:r>
              <a:rPr lang="en-US" dirty="0"/>
              <a:t>Non-smoker</a:t>
            </a:r>
          </a:p>
          <a:p>
            <a:pPr marL="285750" indent="-285750">
              <a:spcAft>
                <a:spcPts val="600"/>
              </a:spcAft>
              <a:buFont typeface="Arial" panose="020B0604020202020204" pitchFamily="34" charset="0"/>
              <a:buChar char="•"/>
            </a:pPr>
            <a:r>
              <a:rPr lang="en-US" dirty="0"/>
              <a:t>No substance abuse </a:t>
            </a:r>
          </a:p>
          <a:p>
            <a:pPr marL="285750" indent="-285750">
              <a:spcAft>
                <a:spcPts val="600"/>
              </a:spcAft>
              <a:buFont typeface="Arial" panose="020B0604020202020204" pitchFamily="34" charset="0"/>
              <a:buChar char="•"/>
            </a:pPr>
            <a:r>
              <a:rPr lang="en-US" dirty="0"/>
              <a:t>No psych issues</a:t>
            </a:r>
          </a:p>
          <a:p>
            <a:pPr marL="285750" indent="-285750">
              <a:spcAft>
                <a:spcPts val="600"/>
              </a:spcAft>
              <a:buFont typeface="Arial" panose="020B0604020202020204" pitchFamily="34" charset="0"/>
              <a:buChar char="•"/>
            </a:pPr>
            <a:r>
              <a:rPr lang="en-US" dirty="0"/>
              <a:t>Few STDs </a:t>
            </a:r>
          </a:p>
          <a:p>
            <a:pPr marL="285750" indent="-285750">
              <a:spcAft>
                <a:spcPts val="600"/>
              </a:spcAft>
              <a:buFont typeface="Arial" panose="020B0604020202020204" pitchFamily="34" charset="0"/>
              <a:buChar char="•"/>
            </a:pPr>
            <a:r>
              <a:rPr lang="en-US" dirty="0"/>
              <a:t>No hx of Hepatitis or IV drug use</a:t>
            </a:r>
          </a:p>
        </p:txBody>
      </p:sp>
    </p:spTree>
    <p:extLst>
      <p:ext uri="{BB962C8B-B14F-4D97-AF65-F5344CB8AC3E}">
        <p14:creationId xmlns:p14="http://schemas.microsoft.com/office/powerpoint/2010/main" val="15529386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chemeClr val="accent1"/>
                </a:solidFill>
              </a:rPr>
              <a:t>What Does the Future Hold</a:t>
            </a:r>
          </a:p>
        </p:txBody>
      </p:sp>
      <p:sp>
        <p:nvSpPr>
          <p:cNvPr id="7" name="Content Placeholder 6"/>
          <p:cNvSpPr>
            <a:spLocks noGrp="1"/>
          </p:cNvSpPr>
          <p:nvPr>
            <p:ph type="body" idx="1"/>
          </p:nvPr>
        </p:nvSpPr>
        <p:spPr>
          <a:xfrm>
            <a:off x="202964" y="1162924"/>
            <a:ext cx="6826485" cy="3712422"/>
          </a:xfrm>
        </p:spPr>
        <p:txBody>
          <a:bodyPr>
            <a:normAutofit fontScale="85000" lnSpcReduction="10000"/>
          </a:bodyPr>
          <a:lstStyle/>
          <a:p>
            <a:pPr marL="285750" indent="-285750">
              <a:spcAft>
                <a:spcPts val="200"/>
              </a:spcAft>
              <a:buFont typeface="Wingdings" panose="05000000000000000000" pitchFamily="2" charset="2"/>
              <a:buChar char="§"/>
            </a:pPr>
            <a:r>
              <a:rPr lang="en-US" dirty="0"/>
              <a:t>Berlin and London patients</a:t>
            </a:r>
          </a:p>
          <a:p>
            <a:pPr marL="527168" lvl="1" indent="-257175">
              <a:spcAft>
                <a:spcPts val="200"/>
              </a:spcAft>
              <a:buFont typeface="Arial" panose="020B0604020202020204" pitchFamily="34" charset="0"/>
              <a:buChar char="•"/>
            </a:pPr>
            <a:r>
              <a:rPr lang="en-US" dirty="0"/>
              <a:t>Received stem cell transplants from donors with two genetic mutations that remove the CCR5 receptor from the surface of the CD4 T-cell </a:t>
            </a:r>
          </a:p>
          <a:p>
            <a:pPr marL="527168" lvl="1" indent="-257175">
              <a:spcAft>
                <a:spcPts val="200"/>
              </a:spcAft>
              <a:buFont typeface="Arial" panose="020B0604020202020204" pitchFamily="34" charset="0"/>
              <a:buChar char="•"/>
            </a:pPr>
            <a:r>
              <a:rPr lang="en-US" dirty="0"/>
              <a:t>Without that receptor, most HIV strains can't gain access to the cell and can't spread</a:t>
            </a:r>
          </a:p>
          <a:p>
            <a:pPr marL="527168" lvl="1" indent="-257175">
              <a:spcAft>
                <a:spcPts val="200"/>
              </a:spcAft>
              <a:buFont typeface="Arial" panose="020B0604020202020204" pitchFamily="34" charset="0"/>
              <a:buChar char="•"/>
            </a:pPr>
            <a:r>
              <a:rPr lang="en-US" dirty="0"/>
              <a:t>Precision medicine - uses lentiviral vectors and nucleases to target ablation or down-regulation of CCR5 expression</a:t>
            </a:r>
          </a:p>
          <a:p>
            <a:pPr marL="285750" indent="-285750">
              <a:spcAft>
                <a:spcPts val="200"/>
              </a:spcAft>
              <a:buFont typeface="Wingdings" panose="05000000000000000000" pitchFamily="2" charset="2"/>
              <a:buChar char="§"/>
            </a:pPr>
            <a:r>
              <a:rPr lang="en-US" dirty="0"/>
              <a:t>UB-421 -- investigative monoclonal Ab directed against the host's CD4 cell surface receptor, blocking HIV entry into cells</a:t>
            </a:r>
          </a:p>
          <a:p>
            <a:pPr marL="527168" lvl="1" indent="-257175">
              <a:spcAft>
                <a:spcPts val="200"/>
              </a:spcAft>
              <a:buFont typeface="Arial" panose="020B0604020202020204" pitchFamily="34" charset="0"/>
              <a:buChar char="•"/>
            </a:pPr>
            <a:r>
              <a:rPr lang="en-US" dirty="0"/>
              <a:t>Monotherapy maintained suppression of plasma viremia in the absence of ART for up to 8 weeks</a:t>
            </a:r>
          </a:p>
          <a:p>
            <a:pPr marL="285750" indent="-285750">
              <a:spcAft>
                <a:spcPts val="200"/>
              </a:spcAft>
              <a:buFont typeface="Wingdings" panose="05000000000000000000" pitchFamily="2" charset="2"/>
              <a:buChar char="§"/>
            </a:pPr>
            <a:r>
              <a:rPr lang="en-US" dirty="0"/>
              <a:t>Immunotherapy – Targeted therapies to open up the HIV-1 envelope protein to allow one’s own immune response to react</a:t>
            </a:r>
          </a:p>
          <a:p>
            <a:pPr marL="285750" indent="-285750">
              <a:spcAft>
                <a:spcPts val="200"/>
              </a:spcAft>
              <a:buFont typeface="Wingdings" panose="05000000000000000000" pitchFamily="2" charset="2"/>
              <a:buChar char="§"/>
            </a:pPr>
            <a:r>
              <a:rPr lang="en-US" dirty="0"/>
              <a:t>Accelerated aging – chronic immune stimulation</a:t>
            </a:r>
          </a:p>
          <a:p>
            <a:pPr marL="527168" lvl="1" indent="-257175">
              <a:spcAft>
                <a:spcPts val="200"/>
              </a:spcAft>
              <a:buFont typeface="Arial" panose="020B0604020202020204" pitchFamily="34" charset="0"/>
              <a:buChar char="•"/>
            </a:pPr>
            <a:r>
              <a:rPr lang="en-US" dirty="0"/>
              <a:t>Age advancement found to be related to persistent CMV or </a:t>
            </a:r>
            <a:r>
              <a:rPr lang="en-US" dirty="0" err="1"/>
              <a:t>HepB</a:t>
            </a:r>
            <a:r>
              <a:rPr lang="en-US" dirty="0"/>
              <a:t> infection, prior immunodeficiency, and cumulative </a:t>
            </a:r>
            <a:r>
              <a:rPr lang="en-US" dirty="0" err="1"/>
              <a:t>saquinavir</a:t>
            </a:r>
            <a:r>
              <a:rPr lang="en-US" dirty="0"/>
              <a:t> exposure</a:t>
            </a:r>
          </a:p>
        </p:txBody>
      </p:sp>
      <p:sp>
        <p:nvSpPr>
          <p:cNvPr id="3" name="Slide Number Placeholder 2"/>
          <p:cNvSpPr>
            <a:spLocks noGrp="1"/>
          </p:cNvSpPr>
          <p:nvPr>
            <p:ph type="sldNum" sz="quarter" idx="7"/>
          </p:nvPr>
        </p:nvSpPr>
        <p:spPr/>
        <p:txBody>
          <a:bodyPr/>
          <a:lstStyle/>
          <a:p>
            <a:fld id="{D56DB8AA-803C-49D2-90AA-1140CE72DCD7}" type="slidenum">
              <a:rPr lang="en-US" smtClean="0">
                <a:solidFill>
                  <a:srgbClr val="B2C1CA">
                    <a:lumMod val="75000"/>
                  </a:srgbClr>
                </a:solidFill>
              </a:rPr>
              <a:pPr/>
              <a:t>44</a:t>
            </a:fld>
            <a:endParaRPr lang="en-US" dirty="0">
              <a:solidFill>
                <a:srgbClr val="B2C1CA">
                  <a:lumMod val="75000"/>
                </a:srgbClr>
              </a:solidFill>
            </a:endParaRPr>
          </a:p>
        </p:txBody>
      </p:sp>
    </p:spTree>
    <p:extLst>
      <p:ext uri="{BB962C8B-B14F-4D97-AF65-F5344CB8AC3E}">
        <p14:creationId xmlns:p14="http://schemas.microsoft.com/office/powerpoint/2010/main" val="22995512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chemeClr val="accent1"/>
                </a:solidFill>
              </a:rPr>
              <a:t>Questions to answer for the future of HIV treatment</a:t>
            </a:r>
          </a:p>
        </p:txBody>
      </p:sp>
      <p:sp>
        <p:nvSpPr>
          <p:cNvPr id="2" name="Content Placeholder 1"/>
          <p:cNvSpPr>
            <a:spLocks noGrp="1"/>
          </p:cNvSpPr>
          <p:nvPr>
            <p:ph type="body" idx="1"/>
          </p:nvPr>
        </p:nvSpPr>
        <p:spPr/>
        <p:txBody>
          <a:bodyPr/>
          <a:lstStyle/>
          <a:p>
            <a:pPr marL="257175" indent="-257175">
              <a:spcAft>
                <a:spcPts val="300"/>
              </a:spcAft>
              <a:buFont typeface="Arial" panose="020B0604020202020204" pitchFamily="34" charset="0"/>
              <a:buChar char="•"/>
            </a:pPr>
            <a:r>
              <a:rPr lang="en-US" sz="1600" dirty="0"/>
              <a:t>Current Integrases Inhibitor-based Rx regimens more effective than prior ART?</a:t>
            </a:r>
          </a:p>
          <a:p>
            <a:pPr marL="257175" indent="-257175">
              <a:spcAft>
                <a:spcPts val="300"/>
              </a:spcAft>
              <a:buFont typeface="Arial" panose="020B0604020202020204" pitchFamily="34" charset="0"/>
              <a:buChar char="•"/>
            </a:pPr>
            <a:r>
              <a:rPr lang="en-US" sz="1600" dirty="0"/>
              <a:t>Vaccines?</a:t>
            </a:r>
          </a:p>
          <a:p>
            <a:pPr marL="257175" indent="-257175">
              <a:spcAft>
                <a:spcPts val="300"/>
              </a:spcAft>
              <a:buFont typeface="Arial" panose="020B0604020202020204" pitchFamily="34" charset="0"/>
              <a:buChar char="•"/>
            </a:pPr>
            <a:r>
              <a:rPr lang="en-US" sz="1600" dirty="0"/>
              <a:t>How frequent is anti-retroviral drug resistance?</a:t>
            </a:r>
          </a:p>
          <a:p>
            <a:pPr marL="257175" indent="-257175">
              <a:spcAft>
                <a:spcPts val="300"/>
              </a:spcAft>
              <a:buFont typeface="Arial" panose="020B0604020202020204" pitchFamily="34" charset="0"/>
              <a:buChar char="•"/>
            </a:pPr>
            <a:r>
              <a:rPr lang="en-US" sz="1600" dirty="0"/>
              <a:t>Two drug ART?</a:t>
            </a:r>
          </a:p>
          <a:p>
            <a:pPr marL="257175" indent="-257175">
              <a:spcAft>
                <a:spcPts val="300"/>
              </a:spcAft>
              <a:buFont typeface="Arial" panose="020B0604020202020204" pitchFamily="34" charset="0"/>
              <a:buChar char="•"/>
            </a:pPr>
            <a:r>
              <a:rPr lang="en-US" sz="1600" dirty="0" err="1"/>
              <a:t>Injectables</a:t>
            </a:r>
            <a:r>
              <a:rPr lang="en-US" sz="1600" dirty="0"/>
              <a:t>?</a:t>
            </a:r>
          </a:p>
          <a:p>
            <a:pPr marL="257175" indent="-257175">
              <a:spcAft>
                <a:spcPts val="300"/>
              </a:spcAft>
              <a:buFont typeface="Arial" panose="020B0604020202020204" pitchFamily="34" charset="0"/>
              <a:buChar char="•"/>
            </a:pPr>
            <a:r>
              <a:rPr lang="en-US" sz="1600" dirty="0" err="1"/>
              <a:t>Implantables</a:t>
            </a:r>
            <a:r>
              <a:rPr lang="en-US" sz="1600" dirty="0"/>
              <a:t>?</a:t>
            </a:r>
          </a:p>
          <a:p>
            <a:pPr marL="257175" indent="-257175">
              <a:spcAft>
                <a:spcPts val="300"/>
              </a:spcAft>
              <a:buFont typeface="Arial" panose="020B0604020202020204" pitchFamily="34" charset="0"/>
              <a:buChar char="•"/>
            </a:pPr>
            <a:r>
              <a:rPr lang="en-US" sz="1600" dirty="0"/>
              <a:t>Cures? HIV-1 provirus integrates into host cell leaving a important reservoir – how can it be reached?</a:t>
            </a:r>
          </a:p>
        </p:txBody>
      </p:sp>
      <p:sp>
        <p:nvSpPr>
          <p:cNvPr id="4" name="Slide Number Placeholder 3"/>
          <p:cNvSpPr>
            <a:spLocks noGrp="1"/>
          </p:cNvSpPr>
          <p:nvPr>
            <p:ph type="sldNum" sz="quarter" idx="7"/>
          </p:nvPr>
        </p:nvSpPr>
        <p:spPr/>
        <p:txBody>
          <a:bodyPr/>
          <a:lstStyle/>
          <a:p>
            <a:fld id="{D94909C6-CC71-4962-A18E-AF0515723D95}" type="slidenum">
              <a:rPr lang="en-US" smtClean="0">
                <a:solidFill>
                  <a:srgbClr val="B2C1CA">
                    <a:lumMod val="75000"/>
                  </a:srgbClr>
                </a:solidFill>
              </a:rPr>
              <a:pPr/>
              <a:t>45</a:t>
            </a:fld>
            <a:endParaRPr lang="en-US">
              <a:solidFill>
                <a:srgbClr val="B2C1CA">
                  <a:lumMod val="75000"/>
                </a:srgbClr>
              </a:solidFill>
            </a:endParaRPr>
          </a:p>
        </p:txBody>
      </p:sp>
    </p:spTree>
    <p:extLst>
      <p:ext uri="{BB962C8B-B14F-4D97-AF65-F5344CB8AC3E}">
        <p14:creationId xmlns:p14="http://schemas.microsoft.com/office/powerpoint/2010/main" val="36838625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a:solidFill>
                  <a:schemeClr val="accent1"/>
                </a:solidFill>
              </a:rPr>
              <a:t>CRISPr</a:t>
            </a:r>
            <a:r>
              <a:rPr lang="en-US" dirty="0">
                <a:solidFill>
                  <a:schemeClr val="accent1"/>
                </a:solidFill>
              </a:rPr>
              <a:t> gene editing to snip out HIV genome</a:t>
            </a:r>
          </a:p>
        </p:txBody>
      </p:sp>
      <p:sp>
        <p:nvSpPr>
          <p:cNvPr id="4" name="Slide Number Placeholder 3"/>
          <p:cNvSpPr>
            <a:spLocks noGrp="1"/>
          </p:cNvSpPr>
          <p:nvPr>
            <p:ph type="sldNum" sz="quarter" idx="7"/>
          </p:nvPr>
        </p:nvSpPr>
        <p:spPr/>
        <p:txBody>
          <a:bodyPr/>
          <a:lstStyle/>
          <a:p>
            <a:fld id="{D94909C6-CC71-4962-A18E-AF0515723D95}" type="slidenum">
              <a:rPr lang="en-US" smtClean="0">
                <a:solidFill>
                  <a:srgbClr val="B2C1CA">
                    <a:lumMod val="75000"/>
                  </a:srgbClr>
                </a:solidFill>
              </a:rPr>
              <a:pPr/>
              <a:t>46</a:t>
            </a:fld>
            <a:endParaRPr lang="en-US">
              <a:solidFill>
                <a:srgbClr val="B2C1CA">
                  <a:lumMod val="75000"/>
                </a:srgbClr>
              </a:solidFill>
            </a:endParaRPr>
          </a:p>
        </p:txBody>
      </p:sp>
      <p:pic>
        <p:nvPicPr>
          <p:cNvPr id="6" name="Content Placeholder 5"/>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t="18335" b="2209"/>
          <a:stretch/>
        </p:blipFill>
        <p:spPr>
          <a:xfrm>
            <a:off x="3630617" y="1103446"/>
            <a:ext cx="3663950" cy="3771900"/>
          </a:xfr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475" y="1212275"/>
            <a:ext cx="3424142" cy="1935782"/>
          </a:xfrm>
          <a:prstGeom prst="rect">
            <a:avLst/>
          </a:prstGeom>
        </p:spPr>
      </p:pic>
      <p:sp>
        <p:nvSpPr>
          <p:cNvPr id="7" name="TextBox 6"/>
          <p:cNvSpPr txBox="1"/>
          <p:nvPr/>
        </p:nvSpPr>
        <p:spPr>
          <a:xfrm>
            <a:off x="560008" y="3298060"/>
            <a:ext cx="2717075" cy="266740"/>
          </a:xfrm>
          <a:prstGeom prst="rect">
            <a:avLst/>
          </a:prstGeom>
          <a:noFill/>
          <a:effectLst/>
        </p:spPr>
        <p:txBody>
          <a:bodyPr wrap="square" lIns="0" tIns="0" rIns="0" bIns="0" rtlCol="0">
            <a:spAutoFit/>
          </a:bodyPr>
          <a:lstStyle/>
          <a:p>
            <a:pPr algn="ctr">
              <a:lnSpc>
                <a:spcPct val="110000"/>
              </a:lnSpc>
            </a:pPr>
            <a:r>
              <a:rPr lang="en-US" sz="788" dirty="0">
                <a:solidFill>
                  <a:schemeClr val="tx2"/>
                </a:solidFill>
              </a:rPr>
              <a:t>Image courtesy Janet </a:t>
            </a:r>
            <a:r>
              <a:rPr lang="en-US" sz="788" dirty="0" err="1">
                <a:solidFill>
                  <a:schemeClr val="tx2"/>
                </a:solidFill>
              </a:rPr>
              <a:t>Iwasa</a:t>
            </a:r>
            <a:r>
              <a:rPr lang="en-US" sz="788" dirty="0">
                <a:solidFill>
                  <a:schemeClr val="tx2"/>
                </a:solidFill>
              </a:rPr>
              <a:t> for the Innovative Genomics Institute at UC Berkeley</a:t>
            </a:r>
          </a:p>
        </p:txBody>
      </p:sp>
    </p:spTree>
    <p:extLst>
      <p:ext uri="{BB962C8B-B14F-4D97-AF65-F5344CB8AC3E}">
        <p14:creationId xmlns:p14="http://schemas.microsoft.com/office/powerpoint/2010/main" val="13220214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18775" y="291749"/>
            <a:ext cx="6652882" cy="4373372"/>
          </a:xfrm>
        </p:spPr>
      </p:pic>
      <p:sp>
        <p:nvSpPr>
          <p:cNvPr id="2" name="Title 1">
            <a:extLst>
              <a:ext uri="{FF2B5EF4-FFF2-40B4-BE49-F238E27FC236}">
                <a16:creationId xmlns:a16="http://schemas.microsoft.com/office/drawing/2014/main" id="{1E1DA6FC-5886-49C2-8D08-D21479F7A17D}"/>
              </a:ext>
            </a:extLst>
          </p:cNvPr>
          <p:cNvSpPr>
            <a:spLocks noGrp="1"/>
          </p:cNvSpPr>
          <p:nvPr>
            <p:ph type="title"/>
          </p:nvPr>
        </p:nvSpPr>
        <p:spPr>
          <a:xfrm>
            <a:off x="253637" y="594579"/>
            <a:ext cx="7383158" cy="369332"/>
          </a:xfrm>
        </p:spPr>
        <p:txBody>
          <a:bodyPr>
            <a:noAutofit/>
          </a:bodyPr>
          <a:lstStyle/>
          <a:p>
            <a:pPr algn="ctr"/>
            <a:r>
              <a:rPr lang="en-US" sz="2800" dirty="0">
                <a:solidFill>
                  <a:schemeClr val="accent4"/>
                </a:solidFill>
                <a:latin typeface="Copperplate Gothic Bold" panose="020E0705020206020404" pitchFamily="34" charset="0"/>
              </a:rPr>
              <a:t>Questions?</a:t>
            </a:r>
          </a:p>
        </p:txBody>
      </p:sp>
      <p:sp>
        <p:nvSpPr>
          <p:cNvPr id="5" name="TextBox 4"/>
          <p:cNvSpPr txBox="1"/>
          <p:nvPr/>
        </p:nvSpPr>
        <p:spPr>
          <a:xfrm>
            <a:off x="6969035" y="4948784"/>
            <a:ext cx="1525088" cy="230832"/>
          </a:xfrm>
          <a:prstGeom prst="rect">
            <a:avLst/>
          </a:prstGeom>
          <a:noFill/>
        </p:spPr>
        <p:txBody>
          <a:bodyPr wrap="square" rtlCol="0">
            <a:spAutoFit/>
          </a:bodyPr>
          <a:lstStyle/>
          <a:p>
            <a:pPr algn="ctr"/>
            <a:r>
              <a:rPr lang="en-US" sz="900" dirty="0">
                <a:solidFill>
                  <a:prstClr val="white"/>
                </a:solidFill>
              </a:rPr>
              <a:t>iStock-613543010</a:t>
            </a:r>
          </a:p>
        </p:txBody>
      </p:sp>
    </p:spTree>
    <p:extLst>
      <p:ext uri="{BB962C8B-B14F-4D97-AF65-F5344CB8AC3E}">
        <p14:creationId xmlns:p14="http://schemas.microsoft.com/office/powerpoint/2010/main" val="30689959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9714" y="0"/>
            <a:ext cx="5924572" cy="5143500"/>
          </a:xfrm>
          <a:prstGeom prst="rect">
            <a:avLst/>
          </a:prstGeom>
        </p:spPr>
      </p:pic>
      <p:sp>
        <p:nvSpPr>
          <p:cNvPr id="5" name="TextBox 4"/>
          <p:cNvSpPr txBox="1"/>
          <p:nvPr/>
        </p:nvSpPr>
        <p:spPr>
          <a:xfrm>
            <a:off x="241664" y="1874520"/>
            <a:ext cx="1103811" cy="1061829"/>
          </a:xfrm>
          <a:prstGeom prst="rect">
            <a:avLst/>
          </a:prstGeom>
          <a:noFill/>
        </p:spPr>
        <p:txBody>
          <a:bodyPr wrap="square" rtlCol="0">
            <a:spAutoFit/>
          </a:bodyPr>
          <a:lstStyle/>
          <a:p>
            <a:r>
              <a:rPr lang="en-US" sz="1050" dirty="0"/>
              <a:t>HIV on Bridges Between Infected Immune Cell and Uninfected Brain Cell</a:t>
            </a:r>
          </a:p>
        </p:txBody>
      </p:sp>
      <p:sp>
        <p:nvSpPr>
          <p:cNvPr id="2" name="Rectangle 1"/>
          <p:cNvSpPr/>
          <p:nvPr/>
        </p:nvSpPr>
        <p:spPr>
          <a:xfrm>
            <a:off x="3152173" y="324855"/>
            <a:ext cx="2957220" cy="692497"/>
          </a:xfrm>
          <a:prstGeom prst="rect">
            <a:avLst/>
          </a:prstGeom>
          <a:noFill/>
        </p:spPr>
        <p:txBody>
          <a:bodyPr wrap="none" lIns="68580" tIns="34290" rIns="68580" bIns="34290">
            <a:spAutoFit/>
          </a:bodyPr>
          <a:lstStyle/>
          <a:p>
            <a:pPr algn="ctr"/>
            <a:r>
              <a:rPr lang="en-US" sz="4050" b="1" spc="38" dirty="0">
                <a:ln w="9525" cmpd="sng">
                  <a:solidFill>
                    <a:schemeClr val="accent1"/>
                  </a:solidFill>
                  <a:prstDash val="solid"/>
                </a:ln>
                <a:solidFill>
                  <a:srgbClr val="70AD47">
                    <a:tint val="1000"/>
                  </a:srgbClr>
                </a:solidFill>
                <a:effectLst>
                  <a:glow rad="38100">
                    <a:schemeClr val="accent1">
                      <a:alpha val="40000"/>
                    </a:schemeClr>
                  </a:glow>
                </a:effectLst>
              </a:rPr>
              <a:t>Thank you!</a:t>
            </a:r>
          </a:p>
        </p:txBody>
      </p:sp>
    </p:spTree>
    <p:extLst>
      <p:ext uri="{BB962C8B-B14F-4D97-AF65-F5344CB8AC3E}">
        <p14:creationId xmlns:p14="http://schemas.microsoft.com/office/powerpoint/2010/main" val="16001435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6000" y="1143000"/>
            <a:ext cx="8530200" cy="3801292"/>
          </a:xfrm>
        </p:spPr>
        <p:txBody>
          <a:bodyPr>
            <a:normAutofit fontScale="40000" lnSpcReduction="20000"/>
          </a:bodyPr>
          <a:lstStyle/>
          <a:p>
            <a:r>
              <a:rPr lang="en-US" dirty="0"/>
              <a:t>1 CDC. Hess KL, Johnson SD, Hu X, et al. Diagnoses of HIV infection in the United States and dependent areas, 2017. HIV Surveillance Report 2018;v.29.</a:t>
            </a:r>
          </a:p>
          <a:p>
            <a:r>
              <a:rPr lang="en-US" dirty="0"/>
              <a:t>3 </a:t>
            </a:r>
            <a:r>
              <a:rPr lang="fr-FR" dirty="0"/>
              <a:t>Lodi S, Phillips A, </a:t>
            </a:r>
            <a:r>
              <a:rPr lang="fr-FR" dirty="0" err="1"/>
              <a:t>Touloumi</a:t>
            </a:r>
            <a:r>
              <a:rPr lang="fr-FR" dirty="0"/>
              <a:t> G, et al. </a:t>
            </a:r>
            <a:r>
              <a:rPr lang="en-US" dirty="0"/>
              <a:t>Time from human immunodeficiency virus seroconversion to reaching CD4+ cell count. CASCADE Collaboration in EuroCoord. </a:t>
            </a:r>
            <a:r>
              <a:rPr lang="en-US" dirty="0" err="1"/>
              <a:t>Clin</a:t>
            </a:r>
            <a:r>
              <a:rPr lang="en-US" dirty="0"/>
              <a:t> Infect Dis. 2011 Oct;53(8):817-25. </a:t>
            </a:r>
          </a:p>
          <a:p>
            <a:r>
              <a:rPr lang="en-US" dirty="0"/>
              <a:t>4 May MT, </a:t>
            </a:r>
            <a:r>
              <a:rPr lang="en-US" dirty="0" err="1"/>
              <a:t>Gompels</a:t>
            </a:r>
            <a:r>
              <a:rPr lang="en-US" dirty="0"/>
              <a:t> M, </a:t>
            </a:r>
            <a:r>
              <a:rPr lang="en-US" dirty="0" err="1"/>
              <a:t>Delpech</a:t>
            </a:r>
            <a:r>
              <a:rPr lang="en-US" dirty="0"/>
              <a:t> V, et al. Impact on life expectancy of HIV-1 positive individuals of CD4R cell count and viral load response to antiretroviral therapy. AIDS 2014; 28:1193–1202.</a:t>
            </a:r>
          </a:p>
          <a:p>
            <a:r>
              <a:rPr lang="en-US" dirty="0"/>
              <a:t>5 </a:t>
            </a:r>
            <a:r>
              <a:rPr lang="en-US" dirty="0" err="1"/>
              <a:t>Gueler</a:t>
            </a:r>
            <a:r>
              <a:rPr lang="en-US" dirty="0"/>
              <a:t> A, Moser A, </a:t>
            </a:r>
            <a:r>
              <a:rPr lang="en-US" dirty="0" err="1"/>
              <a:t>Calmy</a:t>
            </a:r>
            <a:r>
              <a:rPr lang="en-US" dirty="0"/>
              <a:t> A, et al. Life expectancy in HIV-positive persons in Switzerland: matched comparison with general population. AIDS. 2017;31(3):427–436. </a:t>
            </a:r>
          </a:p>
          <a:p>
            <a:r>
              <a:rPr lang="en-US" dirty="0"/>
              <a:t>6 Trickey A, May MT, </a:t>
            </a:r>
            <a:r>
              <a:rPr lang="en-US" dirty="0" err="1"/>
              <a:t>Vehreschild</a:t>
            </a:r>
            <a:r>
              <a:rPr lang="en-US" dirty="0"/>
              <a:t> JJ, et al. Survival of HIV-positive patients starting antiretroviral therapy between 1996 and 2013: a collaborative analysis of cohort studies. Lancet HIV 2017</a:t>
            </a:r>
          </a:p>
          <a:p>
            <a:r>
              <a:rPr lang="en-US" dirty="0"/>
              <a:t>6.3  van der Helm J, </a:t>
            </a:r>
            <a:r>
              <a:rPr lang="en-US" dirty="0" err="1"/>
              <a:t>Geskus</a:t>
            </a:r>
            <a:r>
              <a:rPr lang="en-US" dirty="0"/>
              <a:t> R, Sabin C, et al. Effect of HCV infection on cause-specific mortality after HIV seroconversion, before and after 1997. Gastroenterology 2013; 144:751.</a:t>
            </a:r>
          </a:p>
          <a:p>
            <a:r>
              <a:rPr lang="en-US" dirty="0"/>
              <a:t>6.5 COHERE (2017). Is response to anti-hepatitis C virus treatment predictive of mortality in hepatitis C virus/HIV-positive patients? AIDS, 31(5):661-668.</a:t>
            </a:r>
          </a:p>
          <a:p>
            <a:r>
              <a:rPr lang="en-US" dirty="0"/>
              <a:t>7 Trickey A, May MT, et al. PLOS ONE | DOI:10.1371/journal.pone.0160460 August 15, 2016</a:t>
            </a:r>
          </a:p>
          <a:p>
            <a:r>
              <a:rPr lang="en-US" dirty="0"/>
              <a:t>8 Group, S.S., et al., Risk for opportunistic disease and death after reinitiating continuous antiretroviral therapy in patients with HIV previously receiving episodic therapy: a randomized trial. Ann Intern Med, 2008. 149(5): p. 289-99.</a:t>
            </a:r>
          </a:p>
          <a:p>
            <a:r>
              <a:rPr lang="en-US" dirty="0"/>
              <a:t>9 Lawn, S.D., et al., Changing mortality risk associated with CD4 cell response to antiretroviral therapy in South Africa. AIDS, 2009. 23(3): p. 335-42.</a:t>
            </a:r>
          </a:p>
          <a:p>
            <a:r>
              <a:rPr lang="en-US" dirty="0"/>
              <a:t>10 Marcus JL, Chao CR, Leyden WA, et al. Narrowing the gap in life expectancy between HIV-infected and HIV-uninfected individuals with access to care. J </a:t>
            </a:r>
            <a:r>
              <a:rPr lang="en-US" dirty="0" err="1"/>
              <a:t>Acquir</a:t>
            </a:r>
            <a:r>
              <a:rPr lang="en-US" dirty="0"/>
              <a:t> Immune </a:t>
            </a:r>
            <a:r>
              <a:rPr lang="en-US" dirty="0" err="1"/>
              <a:t>Defic</a:t>
            </a:r>
            <a:r>
              <a:rPr lang="en-US" dirty="0"/>
              <a:t> </a:t>
            </a:r>
            <a:r>
              <a:rPr lang="en-US" dirty="0" err="1"/>
              <a:t>Syndr</a:t>
            </a:r>
            <a:r>
              <a:rPr lang="en-US" dirty="0"/>
              <a:t> 2016.</a:t>
            </a:r>
          </a:p>
          <a:p>
            <a:r>
              <a:rPr lang="en-US" dirty="0"/>
              <a:t>10.1 Heltemes BR. Mortality and Risk Stratification of HIV Infected Individuals. J </a:t>
            </a:r>
            <a:r>
              <a:rPr lang="en-US" dirty="0" err="1"/>
              <a:t>Insur</a:t>
            </a:r>
            <a:r>
              <a:rPr lang="en-US" dirty="0"/>
              <a:t> Med 2015;45:000–000</a:t>
            </a:r>
          </a:p>
          <a:p>
            <a:r>
              <a:rPr lang="en-US" dirty="0"/>
              <a:t>10.3 Rodger AJ, Lodwick R, et al. Mortality in well controlled HIV in the continuous antiretroviral therapy arms of the SMART and ESPRIT trials compared with the general population. AIDS. 2013 Mar 27; 27(6): 973-9.</a:t>
            </a:r>
          </a:p>
          <a:p>
            <a:r>
              <a:rPr lang="en-US" dirty="0"/>
              <a:t>10.5 </a:t>
            </a:r>
            <a:r>
              <a:rPr lang="en-US" dirty="0" err="1"/>
              <a:t>Lewden</a:t>
            </a:r>
            <a:r>
              <a:rPr lang="en-US" dirty="0"/>
              <a:t> C, et al. All-cause mortality in treated HIV-infected adults with CD4 ≥500/mm3 compared with the general population: evidence from a large European observational cohort collaboration. </a:t>
            </a:r>
            <a:r>
              <a:rPr lang="en-US" dirty="0" err="1"/>
              <a:t>Int</a:t>
            </a:r>
            <a:r>
              <a:rPr lang="en-US" dirty="0"/>
              <a:t> J </a:t>
            </a:r>
            <a:r>
              <a:rPr lang="en-US" dirty="0" err="1"/>
              <a:t>Epidemiol</a:t>
            </a:r>
            <a:r>
              <a:rPr lang="en-US" dirty="0"/>
              <a:t>. 2012 Apr; 41(2): 433-45.</a:t>
            </a:r>
          </a:p>
          <a:p>
            <a:r>
              <a:rPr lang="en-US" dirty="0"/>
              <a:t>11 </a:t>
            </a:r>
            <a:r>
              <a:rPr lang="en-US" dirty="0" err="1"/>
              <a:t>Helleberg</a:t>
            </a:r>
            <a:r>
              <a:rPr lang="en-US" dirty="0"/>
              <a:t> M, May MT, Ingle SM, et al. Smoking and life expectancy among HIV-infected individuals on antiretroviral therapy in Europe and North America. AIDS 2015; 29:221–229.</a:t>
            </a:r>
          </a:p>
          <a:p>
            <a:r>
              <a:rPr lang="en-US" dirty="0"/>
              <a:t>12 Marconi VC, </a:t>
            </a:r>
            <a:r>
              <a:rPr lang="en-US" dirty="0" err="1"/>
              <a:t>Grandits</a:t>
            </a:r>
            <a:r>
              <a:rPr lang="en-US" dirty="0"/>
              <a:t> GA, </a:t>
            </a:r>
            <a:r>
              <a:rPr lang="en-US" dirty="0" err="1"/>
              <a:t>Weintrob</a:t>
            </a:r>
            <a:r>
              <a:rPr lang="en-US" dirty="0"/>
              <a:t> AC, et al. Outcomes of highly active antiretroviral therapy in the context of universal access to healthcare: the U.S. Military HIV Natural History Study. AIDS Res </a:t>
            </a:r>
            <a:r>
              <a:rPr lang="en-US" dirty="0" err="1"/>
              <a:t>Ther</a:t>
            </a:r>
            <a:r>
              <a:rPr lang="en-US" dirty="0"/>
              <a:t>. 2010;7:14.</a:t>
            </a:r>
          </a:p>
          <a:p>
            <a:r>
              <a:rPr lang="en-US" dirty="0"/>
              <a:t>13 </a:t>
            </a:r>
            <a:r>
              <a:rPr lang="en-US" dirty="0" err="1"/>
              <a:t>Legarth</a:t>
            </a:r>
            <a:r>
              <a:rPr lang="en-US" dirty="0"/>
              <a:t> RA, Ahlstrom MG, </a:t>
            </a:r>
            <a:r>
              <a:rPr lang="en-US" dirty="0" err="1"/>
              <a:t>Kronborg</a:t>
            </a:r>
            <a:r>
              <a:rPr lang="en-US" dirty="0"/>
              <a:t> G, Larsen CS, Pedersen C, Pedersen G, et al. Long-Term Mortality in HIV-Infected Individuals 50 Years or Older: A Nationwide, Population-Based Cohort Study. J </a:t>
            </a:r>
            <a:r>
              <a:rPr lang="en-US" dirty="0" err="1"/>
              <a:t>Acquir</a:t>
            </a:r>
            <a:r>
              <a:rPr lang="en-US" dirty="0"/>
              <a:t> Immune </a:t>
            </a:r>
            <a:r>
              <a:rPr lang="en-US" dirty="0" err="1"/>
              <a:t>Defic</a:t>
            </a:r>
            <a:r>
              <a:rPr lang="en-US" dirty="0"/>
              <a:t> </a:t>
            </a:r>
            <a:r>
              <a:rPr lang="en-US" dirty="0" err="1"/>
              <a:t>Syndr</a:t>
            </a:r>
            <a:r>
              <a:rPr lang="en-US" dirty="0"/>
              <a:t>. 2016; 71(2):213–8.</a:t>
            </a:r>
          </a:p>
          <a:p>
            <a:r>
              <a:rPr lang="en-US" dirty="0"/>
              <a:t>14 Freiberg MS, Chang CC, </a:t>
            </a:r>
            <a:r>
              <a:rPr lang="en-US" dirty="0" err="1"/>
              <a:t>Kuller</a:t>
            </a:r>
            <a:r>
              <a:rPr lang="en-US" dirty="0"/>
              <a:t> LH, et al. HIV infection and the risk of acute myocardial infarction. JAMA Intern Med 2013; 173:614–22.</a:t>
            </a:r>
          </a:p>
        </p:txBody>
      </p:sp>
      <p:sp>
        <p:nvSpPr>
          <p:cNvPr id="3" name="Title 2"/>
          <p:cNvSpPr>
            <a:spLocks noGrp="1"/>
          </p:cNvSpPr>
          <p:nvPr>
            <p:ph type="title"/>
          </p:nvPr>
        </p:nvSpPr>
        <p:spPr/>
        <p:txBody>
          <a:bodyPr/>
          <a:lstStyle/>
          <a:p>
            <a:r>
              <a:rPr lang="en-US" dirty="0"/>
              <a:t>References</a:t>
            </a:r>
          </a:p>
        </p:txBody>
      </p:sp>
      <p:sp>
        <p:nvSpPr>
          <p:cNvPr id="4" name="Slide Number Placeholder 3"/>
          <p:cNvSpPr>
            <a:spLocks noGrp="1"/>
          </p:cNvSpPr>
          <p:nvPr>
            <p:ph type="sldNum" sz="quarter" idx="11"/>
          </p:nvPr>
        </p:nvSpPr>
        <p:spPr/>
        <p:txBody>
          <a:bodyPr/>
          <a:lstStyle/>
          <a:p>
            <a:fld id="{D94909C6-CC71-4962-A18E-AF0515723D95}" type="slidenum">
              <a:rPr lang="en-US" smtClean="0">
                <a:solidFill>
                  <a:srgbClr val="B2C1CA">
                    <a:lumMod val="75000"/>
                  </a:srgbClr>
                </a:solidFill>
              </a:rPr>
              <a:pPr/>
              <a:t>49</a:t>
            </a:fld>
            <a:endParaRPr lang="en-US">
              <a:solidFill>
                <a:srgbClr val="B2C1CA">
                  <a:lumMod val="75000"/>
                </a:srgbClr>
              </a:solidFill>
            </a:endParaRPr>
          </a:p>
        </p:txBody>
      </p:sp>
      <p:sp>
        <p:nvSpPr>
          <p:cNvPr id="5" name="Footer Placeholder 4"/>
          <p:cNvSpPr>
            <a:spLocks noGrp="1"/>
          </p:cNvSpPr>
          <p:nvPr>
            <p:ph type="ftr" sz="quarter" idx="4294967295"/>
          </p:nvPr>
        </p:nvSpPr>
        <p:spPr>
          <a:xfrm>
            <a:off x="202965" y="4875347"/>
            <a:ext cx="5454885" cy="267315"/>
          </a:xfrm>
        </p:spPr>
        <p:txBody>
          <a:bodyPr/>
          <a:lstStyle/>
          <a:p>
            <a:r>
              <a:rPr lang="en-US">
                <a:solidFill>
                  <a:srgbClr val="B2C1CA">
                    <a:lumMod val="75000"/>
                  </a:srgbClr>
                </a:solidFill>
              </a:rPr>
              <a:t>© 2018 Munich American Reassurance Company. All Rights Reserved.</a:t>
            </a:r>
          </a:p>
        </p:txBody>
      </p:sp>
    </p:spTree>
    <p:extLst>
      <p:ext uri="{BB962C8B-B14F-4D97-AF65-F5344CB8AC3E}">
        <p14:creationId xmlns:p14="http://schemas.microsoft.com/office/powerpoint/2010/main" val="315454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295" y="91509"/>
            <a:ext cx="8229600" cy="857250"/>
          </a:xfrm>
        </p:spPr>
        <p:txBody>
          <a:bodyPr>
            <a:normAutofit/>
          </a:bodyPr>
          <a:lstStyle/>
          <a:p>
            <a:pPr algn="ctr">
              <a:lnSpc>
                <a:spcPts val="2600"/>
              </a:lnSpc>
            </a:pPr>
            <a:r>
              <a:rPr lang="en-US" sz="2000" dirty="0"/>
              <a:t>Trends in Annual Rates of Death due to the 6 Leading Causes among Persons </a:t>
            </a:r>
            <a:br>
              <a:rPr lang="en-US" sz="2000" dirty="0"/>
            </a:br>
            <a:r>
              <a:rPr lang="en-US" sz="2000" dirty="0"/>
              <a:t>25–44 Years Old, 1987–2016 — United States</a:t>
            </a:r>
          </a:p>
        </p:txBody>
      </p:sp>
      <p:sp>
        <p:nvSpPr>
          <p:cNvPr id="28" name="Text Placeholder 3"/>
          <p:cNvSpPr>
            <a:spLocks noGrp="1"/>
          </p:cNvSpPr>
          <p:nvPr>
            <p:ph type="body" sz="quarter" idx="10"/>
          </p:nvPr>
        </p:nvSpPr>
        <p:spPr>
          <a:xfrm>
            <a:off x="1162983" y="4674021"/>
            <a:ext cx="7616890" cy="324551"/>
          </a:xfrm>
          <a:prstGeom prst="rect">
            <a:avLst/>
          </a:prstGeom>
        </p:spPr>
        <p:txBody>
          <a:bodyPr/>
          <a:lstStyle/>
          <a:p>
            <a:pPr marL="0" indent="0">
              <a:lnSpc>
                <a:spcPts val="1100"/>
              </a:lnSpc>
              <a:buNone/>
            </a:pPr>
            <a:r>
              <a:rPr lang="en-US" sz="900" dirty="0"/>
              <a:t>Note: For comparison with data for 1999 and later years, data for 1987−1998 were modified to account for </a:t>
            </a:r>
            <a:r>
              <a:rPr lang="en-US" sz="900" i="1" dirty="0"/>
              <a:t>ICD-10</a:t>
            </a:r>
            <a:r>
              <a:rPr lang="en-US" sz="900" dirty="0"/>
              <a:t> rules instead of </a:t>
            </a:r>
            <a:r>
              <a:rPr lang="en-US" sz="900" i="1" dirty="0"/>
              <a:t>ICD-9</a:t>
            </a:r>
            <a:r>
              <a:rPr lang="en-US" sz="900" dirty="0"/>
              <a:t> rules.</a:t>
            </a:r>
          </a:p>
        </p:txBody>
      </p:sp>
      <p:pic>
        <p:nvPicPr>
          <p:cNvPr id="3" name="Picture 2" descr="Focusing on persons 25 to 44 years old emphasizes the importance of HIV infection among causes of death. Compared with rates among other age groups, the rate of death due to HIV infection is relatively high in this age group, but rates of death due to other causes are relatively low.  &#10;&#10;HIV infection was the leading cause of death among persons 25 to 44 years old in 1994 and 1995. In 1995, HIV infection caused about 32,000 deaths, or 20% of all deaths in this age group. The rank of HIV infection fell to 5th place from 1997 through 2000, to 6th place from 2001 through 2009, then fell to 9th place in 2016 causing about 1,500 deaths, or 1% of all deaths in this age group.&#10;&#10;The data for this slide come from death certificate data compiled by the National Center for Health Statistics.&#10;"/>
          <p:cNvPicPr>
            <a:picLocks noChangeAspect="1"/>
          </p:cNvPicPr>
          <p:nvPr/>
        </p:nvPicPr>
        <p:blipFill>
          <a:blip r:embed="rId3"/>
          <a:stretch>
            <a:fillRect/>
          </a:stretch>
        </p:blipFill>
        <p:spPr>
          <a:xfrm>
            <a:off x="671804" y="833208"/>
            <a:ext cx="7946338" cy="3840813"/>
          </a:xfrm>
          <a:prstGeom prst="rect">
            <a:avLst/>
          </a:prstGeom>
        </p:spPr>
      </p:pic>
    </p:spTree>
    <p:extLst>
      <p:ext uri="{BB962C8B-B14F-4D97-AF65-F5344CB8AC3E}">
        <p14:creationId xmlns:p14="http://schemas.microsoft.com/office/powerpoint/2010/main" val="1047967470"/>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09822" y="1224708"/>
            <a:ext cx="6784102" cy="1641475"/>
          </a:xfrm>
        </p:spPr>
        <p:txBody>
          <a:bodyPr/>
          <a:lstStyle/>
          <a:p>
            <a:r>
              <a:rPr lang="en-US" dirty="0"/>
              <a:t>Major risk factors:</a:t>
            </a:r>
          </a:p>
          <a:p>
            <a:r>
              <a:rPr lang="en-US" dirty="0"/>
              <a:t> </a:t>
            </a:r>
          </a:p>
          <a:p>
            <a:r>
              <a:rPr lang="en-US" dirty="0"/>
              <a:t>Long term risk pre-ART</a:t>
            </a:r>
          </a:p>
          <a:p>
            <a:endParaRPr lang="en-US" dirty="0"/>
          </a:p>
          <a:p>
            <a:r>
              <a:rPr lang="en-US" dirty="0"/>
              <a:t>Current long-term risk?</a:t>
            </a:r>
          </a:p>
        </p:txBody>
      </p:sp>
      <p:sp>
        <p:nvSpPr>
          <p:cNvPr id="2" name="Title 1"/>
          <p:cNvSpPr>
            <a:spLocks noGrp="1"/>
          </p:cNvSpPr>
          <p:nvPr>
            <p:ph type="title"/>
          </p:nvPr>
        </p:nvSpPr>
        <p:spPr/>
        <p:txBody>
          <a:bodyPr/>
          <a:lstStyle/>
          <a:p>
            <a:r>
              <a:rPr lang="en-US" dirty="0"/>
              <a:t>Increased risk of acquiring HIV</a:t>
            </a:r>
          </a:p>
        </p:txBody>
      </p:sp>
      <p:sp>
        <p:nvSpPr>
          <p:cNvPr id="3" name="Slide Number Placeholder 2"/>
          <p:cNvSpPr>
            <a:spLocks noGrp="1"/>
          </p:cNvSpPr>
          <p:nvPr>
            <p:ph type="sldNum" sz="quarter" idx="11"/>
          </p:nvPr>
        </p:nvSpPr>
        <p:spPr/>
        <p:txBody>
          <a:bodyPr/>
          <a:lstStyle/>
          <a:p>
            <a:fld id="{D56DB8AA-803C-49D2-90AA-1140CE72DCD7}" type="slidenum">
              <a:rPr lang="en-US" smtClean="0"/>
              <a:pPr/>
              <a:t>50</a:t>
            </a:fld>
            <a:endParaRPr lang="en-US" dirty="0"/>
          </a:p>
        </p:txBody>
      </p:sp>
    </p:spTree>
    <p:extLst>
      <p:ext uri="{BB962C8B-B14F-4D97-AF65-F5344CB8AC3E}">
        <p14:creationId xmlns:p14="http://schemas.microsoft.com/office/powerpoint/2010/main" val="745217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Mortality associated with increased HIV risk</a:t>
            </a:r>
          </a:p>
        </p:txBody>
      </p:sp>
      <p:sp>
        <p:nvSpPr>
          <p:cNvPr id="6" name="Slide Number Placeholder 5"/>
          <p:cNvSpPr>
            <a:spLocks noGrp="1"/>
          </p:cNvSpPr>
          <p:nvPr>
            <p:ph type="sldNum" sz="quarter" idx="7"/>
          </p:nvPr>
        </p:nvSpPr>
        <p:spPr/>
        <p:txBody>
          <a:bodyPr/>
          <a:lstStyle/>
          <a:p>
            <a:fld id="{D56DB8AA-803C-49D2-90AA-1140CE72DCD7}" type="slidenum">
              <a:rPr lang="en-US" smtClean="0"/>
              <a:pPr/>
              <a:t>51</a:t>
            </a:fld>
            <a:endParaRPr lang="en-US" dirty="0"/>
          </a:p>
        </p:txBody>
      </p:sp>
      <p:graphicFrame>
        <p:nvGraphicFramePr>
          <p:cNvPr id="4" name="Content Placeholder 3"/>
          <p:cNvGraphicFramePr>
            <a:graphicFrameLocks noGrp="1"/>
          </p:cNvGraphicFramePr>
          <p:nvPr>
            <p:ph type="tbl" sz="quarter" idx="4294967295"/>
            <p:extLst>
              <p:ext uri="{D42A27DB-BD31-4B8C-83A1-F6EECF244321}">
                <p14:modId xmlns:p14="http://schemas.microsoft.com/office/powerpoint/2010/main" val="2550865702"/>
              </p:ext>
            </p:extLst>
          </p:nvPr>
        </p:nvGraphicFramePr>
        <p:xfrm>
          <a:off x="206475" y="1438229"/>
          <a:ext cx="8531232" cy="3152438"/>
        </p:xfrm>
        <a:graphic>
          <a:graphicData uri="http://schemas.openxmlformats.org/drawingml/2006/table">
            <a:tbl>
              <a:tblPr>
                <a:tableStyleId>{5C22544A-7EE6-4342-B048-85BDC9FD1C3A}</a:tableStyleId>
              </a:tblPr>
              <a:tblGrid>
                <a:gridCol w="1066404">
                  <a:extLst>
                    <a:ext uri="{9D8B030D-6E8A-4147-A177-3AD203B41FA5}">
                      <a16:colId xmlns:a16="http://schemas.microsoft.com/office/drawing/2014/main" val="20000"/>
                    </a:ext>
                  </a:extLst>
                </a:gridCol>
                <a:gridCol w="1066404">
                  <a:extLst>
                    <a:ext uri="{9D8B030D-6E8A-4147-A177-3AD203B41FA5}">
                      <a16:colId xmlns:a16="http://schemas.microsoft.com/office/drawing/2014/main" val="20001"/>
                    </a:ext>
                  </a:extLst>
                </a:gridCol>
                <a:gridCol w="1066404">
                  <a:extLst>
                    <a:ext uri="{9D8B030D-6E8A-4147-A177-3AD203B41FA5}">
                      <a16:colId xmlns:a16="http://schemas.microsoft.com/office/drawing/2014/main" val="20002"/>
                    </a:ext>
                  </a:extLst>
                </a:gridCol>
                <a:gridCol w="1066404">
                  <a:extLst>
                    <a:ext uri="{9D8B030D-6E8A-4147-A177-3AD203B41FA5}">
                      <a16:colId xmlns:a16="http://schemas.microsoft.com/office/drawing/2014/main" val="20003"/>
                    </a:ext>
                  </a:extLst>
                </a:gridCol>
                <a:gridCol w="1066404">
                  <a:extLst>
                    <a:ext uri="{9D8B030D-6E8A-4147-A177-3AD203B41FA5}">
                      <a16:colId xmlns:a16="http://schemas.microsoft.com/office/drawing/2014/main" val="20004"/>
                    </a:ext>
                  </a:extLst>
                </a:gridCol>
                <a:gridCol w="1066404">
                  <a:extLst>
                    <a:ext uri="{9D8B030D-6E8A-4147-A177-3AD203B41FA5}">
                      <a16:colId xmlns:a16="http://schemas.microsoft.com/office/drawing/2014/main" val="20005"/>
                    </a:ext>
                  </a:extLst>
                </a:gridCol>
                <a:gridCol w="1066404">
                  <a:extLst>
                    <a:ext uri="{9D8B030D-6E8A-4147-A177-3AD203B41FA5}">
                      <a16:colId xmlns:a16="http://schemas.microsoft.com/office/drawing/2014/main" val="20006"/>
                    </a:ext>
                  </a:extLst>
                </a:gridCol>
                <a:gridCol w="1066404">
                  <a:extLst>
                    <a:ext uri="{9D8B030D-6E8A-4147-A177-3AD203B41FA5}">
                      <a16:colId xmlns:a16="http://schemas.microsoft.com/office/drawing/2014/main" val="20007"/>
                    </a:ext>
                  </a:extLst>
                </a:gridCol>
              </a:tblGrid>
              <a:tr h="165912">
                <a:tc>
                  <a:txBody>
                    <a:bodyPr/>
                    <a:lstStyle/>
                    <a:p>
                      <a:pPr algn="l" fontAlgn="b"/>
                      <a:endParaRPr lang="en-US" sz="800" b="0" i="0" u="none" strike="noStrike" dirty="0">
                        <a:solidFill>
                          <a:srgbClr val="000000"/>
                        </a:solidFill>
                        <a:effectLst/>
                        <a:latin typeface="Calibri" panose="020F0502020204030204" pitchFamily="34" charset="0"/>
                      </a:endParaRPr>
                    </a:p>
                  </a:txBody>
                  <a:tcPr marL="10455" marR="10455" marT="7144" marB="0" anchor="b"/>
                </a:tc>
                <a:tc gridSpan="5">
                  <a:txBody>
                    <a:bodyPr/>
                    <a:lstStyle/>
                    <a:p>
                      <a:pPr algn="l" fontAlgn="b"/>
                      <a:r>
                        <a:rPr lang="en-US" sz="800" u="none" strike="noStrike">
                          <a:effectLst/>
                        </a:rPr>
                        <a:t>Assuming an EDR of 2/1000 following HIV infection</a:t>
                      </a:r>
                      <a:endParaRPr lang="en-US" sz="800" b="0" i="0" u="none" strike="noStrike">
                        <a:solidFill>
                          <a:srgbClr val="FF0000"/>
                        </a:solidFill>
                        <a:effectLst/>
                        <a:latin typeface="Calibri" panose="020F0502020204030204" pitchFamily="34" charset="0"/>
                      </a:endParaRPr>
                    </a:p>
                  </a:txBody>
                  <a:tcPr marL="10455" marR="10455" marT="7144"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10455" marR="10455" marT="7144" marB="0" anchor="b"/>
                </a:tc>
                <a:extLst>
                  <a:ext uri="{0D108BD9-81ED-4DB2-BD59-A6C34878D82A}">
                    <a16:rowId xmlns:a16="http://schemas.microsoft.com/office/drawing/2014/main" val="10000"/>
                  </a:ext>
                </a:extLst>
              </a:tr>
              <a:tr h="165912">
                <a:tc>
                  <a:txBody>
                    <a:bodyPr/>
                    <a:lstStyle/>
                    <a:p>
                      <a:pPr algn="ctr" fontAlgn="b"/>
                      <a:r>
                        <a:rPr lang="en-US" sz="800" u="none" strike="noStrike" dirty="0">
                          <a:effectLst/>
                        </a:rPr>
                        <a:t>Age</a:t>
                      </a:r>
                      <a:endParaRPr lang="en-US" sz="800" b="0" i="0" u="none" strike="noStrike" dirty="0">
                        <a:solidFill>
                          <a:srgbClr val="000000"/>
                        </a:solidFill>
                        <a:effectLst/>
                        <a:latin typeface="Calibri" panose="020F0502020204030204" pitchFamily="34" charset="0"/>
                      </a:endParaRPr>
                    </a:p>
                  </a:txBody>
                  <a:tcPr marL="10455" marR="10455" marT="7144" marB="0" anchor="b"/>
                </a:tc>
                <a:tc>
                  <a:txBody>
                    <a:bodyPr/>
                    <a:lstStyle/>
                    <a:p>
                      <a:pPr algn="ctr" fontAlgn="ctr"/>
                      <a:r>
                        <a:rPr lang="en-US" sz="800" u="none" strike="noStrike">
                          <a:effectLst/>
                        </a:rPr>
                        <a:t>q'</a:t>
                      </a:r>
                      <a:endParaRPr lang="en-US" sz="800" b="0" i="0" u="none" strike="noStrike">
                        <a:solidFill>
                          <a:srgbClr val="000000"/>
                        </a:solidFill>
                        <a:effectLst/>
                        <a:latin typeface="Calibri" panose="020F0502020204030204" pitchFamily="34" charset="0"/>
                      </a:endParaRPr>
                    </a:p>
                  </a:txBody>
                  <a:tcPr marL="10455" marR="10455" marT="7144" marB="0" anchor="ctr"/>
                </a:tc>
                <a:tc>
                  <a:txBody>
                    <a:bodyPr/>
                    <a:lstStyle/>
                    <a:p>
                      <a:pPr algn="ctr" fontAlgn="ctr"/>
                      <a:r>
                        <a:rPr lang="en-US" sz="800" u="none" strike="noStrike">
                          <a:effectLst/>
                        </a:rPr>
                        <a:t>q add</a:t>
                      </a:r>
                      <a:endParaRPr lang="en-US" sz="800" b="0" i="0" u="none" strike="noStrike">
                        <a:solidFill>
                          <a:srgbClr val="000000"/>
                        </a:solidFill>
                        <a:effectLst/>
                        <a:latin typeface="Calibri" panose="020F0502020204030204" pitchFamily="34" charset="0"/>
                      </a:endParaRPr>
                    </a:p>
                  </a:txBody>
                  <a:tcPr marL="10455" marR="10455" marT="7144" marB="0" anchor="ctr"/>
                </a:tc>
                <a:tc>
                  <a:txBody>
                    <a:bodyPr/>
                    <a:lstStyle/>
                    <a:p>
                      <a:pPr algn="ctr" fontAlgn="ctr"/>
                      <a:r>
                        <a:rPr lang="en-US" sz="800" u="none" strike="noStrike">
                          <a:effectLst/>
                        </a:rPr>
                        <a:t>MR w HIV</a:t>
                      </a:r>
                      <a:endParaRPr lang="en-US" sz="800" b="0" i="0" u="none" strike="noStrike">
                        <a:solidFill>
                          <a:srgbClr val="000000"/>
                        </a:solidFill>
                        <a:effectLst/>
                        <a:latin typeface="Calibri" panose="020F0502020204030204" pitchFamily="34" charset="0"/>
                      </a:endParaRPr>
                    </a:p>
                  </a:txBody>
                  <a:tcPr marL="10455" marR="10455" marT="7144" marB="0" anchor="ctr"/>
                </a:tc>
                <a:tc>
                  <a:txBody>
                    <a:bodyPr/>
                    <a:lstStyle/>
                    <a:p>
                      <a:pPr algn="ctr" fontAlgn="ctr"/>
                      <a:r>
                        <a:rPr lang="en-US" sz="800" u="none" strike="noStrike">
                          <a:effectLst/>
                        </a:rPr>
                        <a:t>Year</a:t>
                      </a:r>
                      <a:endParaRPr lang="en-US" sz="800" b="0" i="0" u="none" strike="noStrike">
                        <a:solidFill>
                          <a:srgbClr val="000000"/>
                        </a:solidFill>
                        <a:effectLst/>
                        <a:latin typeface="Calibri" panose="020F0502020204030204" pitchFamily="34" charset="0"/>
                      </a:endParaRPr>
                    </a:p>
                  </a:txBody>
                  <a:tcPr marL="10455" marR="10455" marT="7144" marB="0" anchor="ctr"/>
                </a:tc>
                <a:tc>
                  <a:txBody>
                    <a:bodyPr/>
                    <a:lstStyle/>
                    <a:p>
                      <a:pPr algn="ctr" fontAlgn="ctr"/>
                      <a:r>
                        <a:rPr lang="en-US" sz="800" u="none" strike="noStrike">
                          <a:effectLst/>
                        </a:rPr>
                        <a:t>Incidence</a:t>
                      </a:r>
                      <a:endParaRPr lang="en-US" sz="800" b="0" i="0" u="none" strike="noStrike">
                        <a:solidFill>
                          <a:srgbClr val="000000"/>
                        </a:solidFill>
                        <a:effectLst/>
                        <a:latin typeface="Calibri" panose="020F0502020204030204" pitchFamily="34" charset="0"/>
                      </a:endParaRPr>
                    </a:p>
                  </a:txBody>
                  <a:tcPr marL="10455" marR="10455" marT="7144" marB="0" anchor="ctr"/>
                </a:tc>
                <a:tc>
                  <a:txBody>
                    <a:bodyPr/>
                    <a:lstStyle/>
                    <a:p>
                      <a:pPr algn="ctr" fontAlgn="b"/>
                      <a:r>
                        <a:rPr lang="en-US" sz="800" u="none" strike="noStrike" dirty="0">
                          <a:effectLst/>
                        </a:rPr>
                        <a:t>Uninfected</a:t>
                      </a:r>
                      <a:endParaRPr lang="en-US" sz="800" b="0" i="0" u="none" strike="noStrike" dirty="0">
                        <a:solidFill>
                          <a:srgbClr val="000000"/>
                        </a:solidFill>
                        <a:effectLst/>
                        <a:latin typeface="Calibri" panose="020F0502020204030204" pitchFamily="34" charset="0"/>
                      </a:endParaRPr>
                    </a:p>
                  </a:txBody>
                  <a:tcPr marL="10455" marR="10455" marT="7144" marB="0" anchor="b"/>
                </a:tc>
                <a:tc>
                  <a:txBody>
                    <a:bodyPr/>
                    <a:lstStyle/>
                    <a:p>
                      <a:pPr algn="ctr" fontAlgn="ctr"/>
                      <a:r>
                        <a:rPr lang="en-US" sz="800" u="none" strike="noStrike">
                          <a:effectLst/>
                        </a:rPr>
                        <a:t>Combined MR</a:t>
                      </a:r>
                      <a:endParaRPr lang="en-US" sz="800" b="0" i="0" u="none" strike="noStrike">
                        <a:solidFill>
                          <a:srgbClr val="000000"/>
                        </a:solidFill>
                        <a:effectLst/>
                        <a:latin typeface="Calibri" panose="020F0502020204030204" pitchFamily="34" charset="0"/>
                      </a:endParaRPr>
                    </a:p>
                  </a:txBody>
                  <a:tcPr marL="10455" marR="10455" marT="7144" marB="0" anchor="ctr"/>
                </a:tc>
                <a:extLst>
                  <a:ext uri="{0D108BD9-81ED-4DB2-BD59-A6C34878D82A}">
                    <a16:rowId xmlns:a16="http://schemas.microsoft.com/office/drawing/2014/main" val="10001"/>
                  </a:ext>
                </a:extLst>
              </a:tr>
              <a:tr h="165912">
                <a:tc>
                  <a:txBody>
                    <a:bodyPr/>
                    <a:lstStyle/>
                    <a:p>
                      <a:pPr algn="ctr" fontAlgn="b"/>
                      <a:r>
                        <a:rPr lang="en-US" sz="800" u="none" strike="noStrike">
                          <a:effectLst/>
                        </a:rPr>
                        <a:t>45</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ctr"/>
                      <a:r>
                        <a:rPr lang="en-US" sz="800" u="none" strike="noStrike" dirty="0">
                          <a:effectLst/>
                        </a:rPr>
                        <a:t>0.000866</a:t>
                      </a:r>
                      <a:endParaRPr lang="en-US" sz="800" b="0" i="0" u="none" strike="noStrike" dirty="0">
                        <a:solidFill>
                          <a:srgbClr val="000000"/>
                        </a:solidFill>
                        <a:effectLst/>
                        <a:latin typeface="Calibri" panose="020F0502020204030204" pitchFamily="34" charset="0"/>
                      </a:endParaRPr>
                    </a:p>
                  </a:txBody>
                  <a:tcPr marL="10455" marR="10455" marT="7144" marB="0" anchor="ctr"/>
                </a:tc>
                <a:tc>
                  <a:txBody>
                    <a:bodyPr/>
                    <a:lstStyle/>
                    <a:p>
                      <a:pPr algn="ctr" fontAlgn="b"/>
                      <a:r>
                        <a:rPr lang="en-US" sz="800" u="none" strike="noStrike">
                          <a:effectLst/>
                        </a:rPr>
                        <a:t>0.002866</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3.31</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0</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1.000</a:t>
                      </a:r>
                      <a:endParaRPr lang="en-US" sz="800" b="0" i="0" u="none" strike="noStrike">
                        <a:solidFill>
                          <a:srgbClr val="000000"/>
                        </a:solidFill>
                        <a:effectLst/>
                        <a:latin typeface="Calibri" panose="020F0502020204030204" pitchFamily="34" charset="0"/>
                      </a:endParaRPr>
                    </a:p>
                  </a:txBody>
                  <a:tcPr marL="10455" marR="10455" marT="7144" marB="0" anchor="b"/>
                </a:tc>
                <a:extLst>
                  <a:ext uri="{0D108BD9-81ED-4DB2-BD59-A6C34878D82A}">
                    <a16:rowId xmlns:a16="http://schemas.microsoft.com/office/drawing/2014/main" val="10002"/>
                  </a:ext>
                </a:extLst>
              </a:tr>
              <a:tr h="165912">
                <a:tc>
                  <a:txBody>
                    <a:bodyPr/>
                    <a:lstStyle/>
                    <a:p>
                      <a:pPr algn="ctr" fontAlgn="b"/>
                      <a:r>
                        <a:rPr lang="en-US" sz="800" u="none" strike="noStrike">
                          <a:effectLst/>
                        </a:rPr>
                        <a:t>46</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ctr"/>
                      <a:r>
                        <a:rPr lang="en-US" sz="800" u="none" strike="noStrike" dirty="0">
                          <a:effectLst/>
                        </a:rPr>
                        <a:t>0.000917</a:t>
                      </a:r>
                      <a:endParaRPr lang="en-US" sz="800" b="0" i="0" u="none" strike="noStrike" dirty="0">
                        <a:solidFill>
                          <a:srgbClr val="000000"/>
                        </a:solidFill>
                        <a:effectLst/>
                        <a:latin typeface="Calibri" panose="020F0502020204030204" pitchFamily="34" charset="0"/>
                      </a:endParaRPr>
                    </a:p>
                  </a:txBody>
                  <a:tcPr marL="10455" marR="10455" marT="7144" marB="0" anchor="ctr"/>
                </a:tc>
                <a:tc>
                  <a:txBody>
                    <a:bodyPr/>
                    <a:lstStyle/>
                    <a:p>
                      <a:pPr algn="ctr" fontAlgn="b"/>
                      <a:r>
                        <a:rPr lang="en-US" sz="800" u="none" strike="noStrike">
                          <a:effectLst/>
                        </a:rPr>
                        <a:t>0.002917</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3.18</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0.020</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0.980</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1.044</a:t>
                      </a:r>
                      <a:endParaRPr lang="en-US" sz="800" b="0" i="0" u="none" strike="noStrike">
                        <a:solidFill>
                          <a:srgbClr val="000000"/>
                        </a:solidFill>
                        <a:effectLst/>
                        <a:latin typeface="Calibri" panose="020F0502020204030204" pitchFamily="34" charset="0"/>
                      </a:endParaRPr>
                    </a:p>
                  </a:txBody>
                  <a:tcPr marL="10455" marR="10455" marT="7144" marB="0" anchor="b"/>
                </a:tc>
                <a:extLst>
                  <a:ext uri="{0D108BD9-81ED-4DB2-BD59-A6C34878D82A}">
                    <a16:rowId xmlns:a16="http://schemas.microsoft.com/office/drawing/2014/main" val="10003"/>
                  </a:ext>
                </a:extLst>
              </a:tr>
              <a:tr h="165912">
                <a:tc>
                  <a:txBody>
                    <a:bodyPr/>
                    <a:lstStyle/>
                    <a:p>
                      <a:pPr algn="ctr" fontAlgn="b"/>
                      <a:r>
                        <a:rPr lang="en-US" sz="800" u="none" strike="noStrike">
                          <a:effectLst/>
                        </a:rPr>
                        <a:t>47</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ctr"/>
                      <a:r>
                        <a:rPr lang="en-US" sz="800" u="none" strike="noStrike" dirty="0">
                          <a:effectLst/>
                        </a:rPr>
                        <a:t>0.000983</a:t>
                      </a:r>
                      <a:endParaRPr lang="en-US" sz="800" b="0" i="0" u="none" strike="noStrike" dirty="0">
                        <a:solidFill>
                          <a:srgbClr val="000000"/>
                        </a:solidFill>
                        <a:effectLst/>
                        <a:latin typeface="Calibri" panose="020F0502020204030204" pitchFamily="34" charset="0"/>
                      </a:endParaRPr>
                    </a:p>
                  </a:txBody>
                  <a:tcPr marL="10455" marR="10455" marT="7144" marB="0" anchor="ctr"/>
                </a:tc>
                <a:tc>
                  <a:txBody>
                    <a:bodyPr/>
                    <a:lstStyle/>
                    <a:p>
                      <a:pPr algn="ctr" fontAlgn="b"/>
                      <a:r>
                        <a:rPr lang="en-US" sz="800" u="none" strike="noStrike">
                          <a:effectLst/>
                        </a:rPr>
                        <a:t>0.002983</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3.03</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2</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0.040</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0.960</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1.081</a:t>
                      </a:r>
                      <a:endParaRPr lang="en-US" sz="800" b="0" i="0" u="none" strike="noStrike">
                        <a:solidFill>
                          <a:srgbClr val="000000"/>
                        </a:solidFill>
                        <a:effectLst/>
                        <a:latin typeface="Calibri" panose="020F0502020204030204" pitchFamily="34" charset="0"/>
                      </a:endParaRPr>
                    </a:p>
                  </a:txBody>
                  <a:tcPr marL="10455" marR="10455" marT="7144" marB="0" anchor="b"/>
                </a:tc>
                <a:extLst>
                  <a:ext uri="{0D108BD9-81ED-4DB2-BD59-A6C34878D82A}">
                    <a16:rowId xmlns:a16="http://schemas.microsoft.com/office/drawing/2014/main" val="10004"/>
                  </a:ext>
                </a:extLst>
              </a:tr>
              <a:tr h="166022">
                <a:tc>
                  <a:txBody>
                    <a:bodyPr/>
                    <a:lstStyle/>
                    <a:p>
                      <a:pPr algn="ctr" fontAlgn="b"/>
                      <a:r>
                        <a:rPr lang="en-US" sz="800" u="none" strike="noStrike">
                          <a:effectLst/>
                        </a:rPr>
                        <a:t>48</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ctr"/>
                      <a:r>
                        <a:rPr lang="en-US" sz="800" u="none" strike="noStrike" dirty="0">
                          <a:effectLst/>
                        </a:rPr>
                        <a:t>0.001072</a:t>
                      </a:r>
                      <a:endParaRPr lang="en-US" sz="800" b="0" i="0" u="none" strike="noStrike" dirty="0">
                        <a:solidFill>
                          <a:srgbClr val="000000"/>
                        </a:solidFill>
                        <a:effectLst/>
                        <a:latin typeface="Calibri" panose="020F0502020204030204" pitchFamily="34" charset="0"/>
                      </a:endParaRPr>
                    </a:p>
                  </a:txBody>
                  <a:tcPr marL="10455" marR="10455" marT="7144" marB="0" anchor="ctr"/>
                </a:tc>
                <a:tc>
                  <a:txBody>
                    <a:bodyPr/>
                    <a:lstStyle/>
                    <a:p>
                      <a:pPr algn="ctr" fontAlgn="b"/>
                      <a:r>
                        <a:rPr lang="en-US" sz="800" u="none" strike="noStrike">
                          <a:effectLst/>
                        </a:rPr>
                        <a:t>0.003072</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2.87</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3</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0.059</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0.941</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1.110</a:t>
                      </a:r>
                      <a:endParaRPr lang="en-US" sz="800" b="0" i="0" u="none" strike="noStrike">
                        <a:solidFill>
                          <a:srgbClr val="000000"/>
                        </a:solidFill>
                        <a:effectLst/>
                        <a:latin typeface="Calibri" panose="020F0502020204030204" pitchFamily="34" charset="0"/>
                      </a:endParaRPr>
                    </a:p>
                  </a:txBody>
                  <a:tcPr marL="10455" marR="10455" marT="7144" marB="0" anchor="b"/>
                </a:tc>
                <a:extLst>
                  <a:ext uri="{0D108BD9-81ED-4DB2-BD59-A6C34878D82A}">
                    <a16:rowId xmlns:a16="http://schemas.microsoft.com/office/drawing/2014/main" val="10005"/>
                  </a:ext>
                </a:extLst>
              </a:tr>
              <a:tr h="165912">
                <a:tc>
                  <a:txBody>
                    <a:bodyPr/>
                    <a:lstStyle/>
                    <a:p>
                      <a:pPr algn="ctr" fontAlgn="b"/>
                      <a:r>
                        <a:rPr lang="en-US" sz="800" u="none" strike="noStrike">
                          <a:effectLst/>
                        </a:rPr>
                        <a:t>49</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ctr"/>
                      <a:r>
                        <a:rPr lang="en-US" sz="800" u="none" strike="noStrike" dirty="0">
                          <a:effectLst/>
                        </a:rPr>
                        <a:t>0.001168</a:t>
                      </a:r>
                      <a:endParaRPr lang="en-US" sz="800" b="0" i="0" u="none" strike="noStrike" dirty="0">
                        <a:solidFill>
                          <a:srgbClr val="000000"/>
                        </a:solidFill>
                        <a:effectLst/>
                        <a:latin typeface="Calibri" panose="020F0502020204030204" pitchFamily="34" charset="0"/>
                      </a:endParaRPr>
                    </a:p>
                  </a:txBody>
                  <a:tcPr marL="10455" marR="10455" marT="7144" marB="0" anchor="ctr"/>
                </a:tc>
                <a:tc>
                  <a:txBody>
                    <a:bodyPr/>
                    <a:lstStyle/>
                    <a:p>
                      <a:pPr algn="ctr" fontAlgn="b"/>
                      <a:r>
                        <a:rPr lang="en-US" sz="800" u="none" strike="noStrike">
                          <a:effectLst/>
                        </a:rPr>
                        <a:t>0.003168</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2.71</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4</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0.078</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0.922</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1.133</a:t>
                      </a:r>
                      <a:endParaRPr lang="en-US" sz="800" b="0" i="0" u="none" strike="noStrike">
                        <a:solidFill>
                          <a:srgbClr val="000000"/>
                        </a:solidFill>
                        <a:effectLst/>
                        <a:latin typeface="Calibri" panose="020F0502020204030204" pitchFamily="34" charset="0"/>
                      </a:endParaRPr>
                    </a:p>
                  </a:txBody>
                  <a:tcPr marL="10455" marR="10455" marT="7144" marB="0" anchor="b"/>
                </a:tc>
                <a:extLst>
                  <a:ext uri="{0D108BD9-81ED-4DB2-BD59-A6C34878D82A}">
                    <a16:rowId xmlns:a16="http://schemas.microsoft.com/office/drawing/2014/main" val="10006"/>
                  </a:ext>
                </a:extLst>
              </a:tr>
              <a:tr h="165912">
                <a:tc>
                  <a:txBody>
                    <a:bodyPr/>
                    <a:lstStyle/>
                    <a:p>
                      <a:pPr algn="ctr" fontAlgn="b"/>
                      <a:r>
                        <a:rPr lang="en-US" sz="800" u="none" strike="noStrike">
                          <a:effectLst/>
                        </a:rPr>
                        <a:t>50</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ctr"/>
                      <a:r>
                        <a:rPr lang="en-US" sz="800" u="none" strike="noStrike" dirty="0">
                          <a:effectLst/>
                        </a:rPr>
                        <a:t>0.00129</a:t>
                      </a:r>
                      <a:endParaRPr lang="en-US" sz="800" b="0" i="0" u="none" strike="noStrike" dirty="0">
                        <a:solidFill>
                          <a:srgbClr val="000000"/>
                        </a:solidFill>
                        <a:effectLst/>
                        <a:latin typeface="Calibri" panose="020F0502020204030204" pitchFamily="34" charset="0"/>
                      </a:endParaRPr>
                    </a:p>
                  </a:txBody>
                  <a:tcPr marL="10455" marR="10455" marT="7144" marB="0" anchor="ctr"/>
                </a:tc>
                <a:tc>
                  <a:txBody>
                    <a:bodyPr/>
                    <a:lstStyle/>
                    <a:p>
                      <a:pPr algn="ctr" fontAlgn="b"/>
                      <a:r>
                        <a:rPr lang="en-US" sz="800" u="none" strike="noStrike">
                          <a:effectLst/>
                        </a:rPr>
                        <a:t>0.00329</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2.55</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5</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0.096</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0.904</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1.149</a:t>
                      </a:r>
                      <a:endParaRPr lang="en-US" sz="800" b="0" i="0" u="none" strike="noStrike">
                        <a:solidFill>
                          <a:srgbClr val="000000"/>
                        </a:solidFill>
                        <a:effectLst/>
                        <a:latin typeface="Calibri" panose="020F0502020204030204" pitchFamily="34" charset="0"/>
                      </a:endParaRPr>
                    </a:p>
                  </a:txBody>
                  <a:tcPr marL="10455" marR="10455" marT="7144" marB="0" anchor="b"/>
                </a:tc>
                <a:extLst>
                  <a:ext uri="{0D108BD9-81ED-4DB2-BD59-A6C34878D82A}">
                    <a16:rowId xmlns:a16="http://schemas.microsoft.com/office/drawing/2014/main" val="10007"/>
                  </a:ext>
                </a:extLst>
              </a:tr>
              <a:tr h="165912">
                <a:tc>
                  <a:txBody>
                    <a:bodyPr/>
                    <a:lstStyle/>
                    <a:p>
                      <a:pPr algn="ctr" fontAlgn="b"/>
                      <a:r>
                        <a:rPr lang="en-US" sz="800" u="none" strike="noStrike">
                          <a:effectLst/>
                        </a:rPr>
                        <a:t>51</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ctr"/>
                      <a:r>
                        <a:rPr lang="en-US" sz="800" u="none" strike="noStrike" dirty="0">
                          <a:effectLst/>
                        </a:rPr>
                        <a:t>0.001453</a:t>
                      </a:r>
                      <a:endParaRPr lang="en-US" sz="800" b="0" i="0" u="none" strike="noStrike" dirty="0">
                        <a:solidFill>
                          <a:srgbClr val="000000"/>
                        </a:solidFill>
                        <a:effectLst/>
                        <a:latin typeface="Calibri" panose="020F0502020204030204" pitchFamily="34" charset="0"/>
                      </a:endParaRPr>
                    </a:p>
                  </a:txBody>
                  <a:tcPr marL="10455" marR="10455" marT="7144" marB="0" anchor="ctr"/>
                </a:tc>
                <a:tc>
                  <a:txBody>
                    <a:bodyPr/>
                    <a:lstStyle/>
                    <a:p>
                      <a:pPr algn="ctr" fontAlgn="b"/>
                      <a:r>
                        <a:rPr lang="en-US" sz="800" u="none" strike="noStrike">
                          <a:effectLst/>
                        </a:rPr>
                        <a:t>0.003453</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2.38</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6</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0.114</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0.886</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1.157</a:t>
                      </a:r>
                      <a:endParaRPr lang="en-US" sz="800" b="0" i="0" u="none" strike="noStrike">
                        <a:solidFill>
                          <a:srgbClr val="000000"/>
                        </a:solidFill>
                        <a:effectLst/>
                        <a:latin typeface="Calibri" panose="020F0502020204030204" pitchFamily="34" charset="0"/>
                      </a:endParaRPr>
                    </a:p>
                  </a:txBody>
                  <a:tcPr marL="10455" marR="10455" marT="7144" marB="0" anchor="b"/>
                </a:tc>
                <a:extLst>
                  <a:ext uri="{0D108BD9-81ED-4DB2-BD59-A6C34878D82A}">
                    <a16:rowId xmlns:a16="http://schemas.microsoft.com/office/drawing/2014/main" val="10008"/>
                  </a:ext>
                </a:extLst>
              </a:tr>
              <a:tr h="165912">
                <a:tc>
                  <a:txBody>
                    <a:bodyPr/>
                    <a:lstStyle/>
                    <a:p>
                      <a:pPr algn="ctr" fontAlgn="b"/>
                      <a:r>
                        <a:rPr lang="en-US" sz="800" u="none" strike="noStrike">
                          <a:effectLst/>
                        </a:rPr>
                        <a:t>52</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ctr"/>
                      <a:r>
                        <a:rPr lang="en-US" sz="800" u="none" strike="noStrike" dirty="0">
                          <a:effectLst/>
                        </a:rPr>
                        <a:t>0.001622</a:t>
                      </a:r>
                      <a:endParaRPr lang="en-US" sz="800" b="0" i="0" u="none" strike="noStrike" dirty="0">
                        <a:solidFill>
                          <a:srgbClr val="000000"/>
                        </a:solidFill>
                        <a:effectLst/>
                        <a:latin typeface="Calibri" panose="020F0502020204030204" pitchFamily="34" charset="0"/>
                      </a:endParaRPr>
                    </a:p>
                  </a:txBody>
                  <a:tcPr marL="10455" marR="10455" marT="7144" marB="0" anchor="ctr"/>
                </a:tc>
                <a:tc>
                  <a:txBody>
                    <a:bodyPr/>
                    <a:lstStyle/>
                    <a:p>
                      <a:pPr algn="ctr" fontAlgn="b"/>
                      <a:r>
                        <a:rPr lang="en-US" sz="800" u="none" strike="noStrike">
                          <a:effectLst/>
                        </a:rPr>
                        <a:t>0.003622</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2.23</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7</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0.132</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0.868</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1.163</a:t>
                      </a:r>
                      <a:endParaRPr lang="en-US" sz="800" b="0" i="0" u="none" strike="noStrike">
                        <a:solidFill>
                          <a:srgbClr val="000000"/>
                        </a:solidFill>
                        <a:effectLst/>
                        <a:latin typeface="Calibri" panose="020F0502020204030204" pitchFamily="34" charset="0"/>
                      </a:endParaRPr>
                    </a:p>
                  </a:txBody>
                  <a:tcPr marL="10455" marR="10455" marT="7144" marB="0" anchor="b"/>
                </a:tc>
                <a:extLst>
                  <a:ext uri="{0D108BD9-81ED-4DB2-BD59-A6C34878D82A}">
                    <a16:rowId xmlns:a16="http://schemas.microsoft.com/office/drawing/2014/main" val="10009"/>
                  </a:ext>
                </a:extLst>
              </a:tr>
              <a:tr h="165912">
                <a:tc>
                  <a:txBody>
                    <a:bodyPr/>
                    <a:lstStyle/>
                    <a:p>
                      <a:pPr algn="ctr" fontAlgn="b"/>
                      <a:r>
                        <a:rPr lang="en-US" sz="800" u="none" strike="noStrike">
                          <a:effectLst/>
                        </a:rPr>
                        <a:t>53</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ctr"/>
                      <a:r>
                        <a:rPr lang="en-US" sz="800" u="none" strike="noStrike" dirty="0">
                          <a:effectLst/>
                        </a:rPr>
                        <a:t>0.001792</a:t>
                      </a:r>
                      <a:endParaRPr lang="en-US" sz="800" b="0" i="0" u="none" strike="noStrike" dirty="0">
                        <a:solidFill>
                          <a:srgbClr val="000000"/>
                        </a:solidFill>
                        <a:effectLst/>
                        <a:latin typeface="Calibri" panose="020F0502020204030204" pitchFamily="34" charset="0"/>
                      </a:endParaRPr>
                    </a:p>
                  </a:txBody>
                  <a:tcPr marL="10455" marR="10455" marT="7144" marB="0" anchor="ctr"/>
                </a:tc>
                <a:tc>
                  <a:txBody>
                    <a:bodyPr/>
                    <a:lstStyle/>
                    <a:p>
                      <a:pPr algn="ctr" fontAlgn="b"/>
                      <a:r>
                        <a:rPr lang="en-US" sz="800" u="none" strike="noStrike">
                          <a:effectLst/>
                        </a:rPr>
                        <a:t>0.003792</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2.12</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8</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0.149</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0.851</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1.167</a:t>
                      </a:r>
                      <a:endParaRPr lang="en-US" sz="800" b="0" i="0" u="none" strike="noStrike">
                        <a:solidFill>
                          <a:srgbClr val="000000"/>
                        </a:solidFill>
                        <a:effectLst/>
                        <a:latin typeface="Calibri" panose="020F0502020204030204" pitchFamily="34" charset="0"/>
                      </a:endParaRPr>
                    </a:p>
                  </a:txBody>
                  <a:tcPr marL="10455" marR="10455" marT="7144" marB="0" anchor="b"/>
                </a:tc>
                <a:extLst>
                  <a:ext uri="{0D108BD9-81ED-4DB2-BD59-A6C34878D82A}">
                    <a16:rowId xmlns:a16="http://schemas.microsoft.com/office/drawing/2014/main" val="10010"/>
                  </a:ext>
                </a:extLst>
              </a:tr>
              <a:tr h="165912">
                <a:tc>
                  <a:txBody>
                    <a:bodyPr/>
                    <a:lstStyle/>
                    <a:p>
                      <a:pPr algn="ctr" fontAlgn="b"/>
                      <a:r>
                        <a:rPr lang="en-US" sz="800" u="none" strike="noStrike">
                          <a:effectLst/>
                        </a:rPr>
                        <a:t>54</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ctr"/>
                      <a:r>
                        <a:rPr lang="en-US" sz="800" u="none" strike="noStrike" dirty="0">
                          <a:effectLst/>
                        </a:rPr>
                        <a:t>0.001972</a:t>
                      </a:r>
                      <a:endParaRPr lang="en-US" sz="800" b="0" i="0" u="none" strike="noStrike" dirty="0">
                        <a:solidFill>
                          <a:srgbClr val="000000"/>
                        </a:solidFill>
                        <a:effectLst/>
                        <a:latin typeface="Calibri" panose="020F0502020204030204" pitchFamily="34" charset="0"/>
                      </a:endParaRPr>
                    </a:p>
                  </a:txBody>
                  <a:tcPr marL="10455" marR="10455" marT="7144" marB="0" anchor="ctr"/>
                </a:tc>
                <a:tc>
                  <a:txBody>
                    <a:bodyPr/>
                    <a:lstStyle/>
                    <a:p>
                      <a:pPr algn="ctr" fontAlgn="b"/>
                      <a:r>
                        <a:rPr lang="en-US" sz="800" u="none" strike="noStrike">
                          <a:effectLst/>
                        </a:rPr>
                        <a:t>0.003972</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dirty="0">
                          <a:effectLst/>
                        </a:rPr>
                        <a:t>2.01</a:t>
                      </a:r>
                      <a:endParaRPr lang="en-US" sz="800" b="0" i="0" u="none" strike="noStrike" dirty="0">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9</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0.166</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0.834</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1.169</a:t>
                      </a:r>
                      <a:endParaRPr lang="en-US" sz="800" b="0" i="0" u="none" strike="noStrike">
                        <a:solidFill>
                          <a:srgbClr val="000000"/>
                        </a:solidFill>
                        <a:effectLst/>
                        <a:latin typeface="Calibri" panose="020F0502020204030204" pitchFamily="34" charset="0"/>
                      </a:endParaRPr>
                    </a:p>
                  </a:txBody>
                  <a:tcPr marL="10455" marR="10455" marT="7144" marB="0" anchor="b"/>
                </a:tc>
                <a:extLst>
                  <a:ext uri="{0D108BD9-81ED-4DB2-BD59-A6C34878D82A}">
                    <a16:rowId xmlns:a16="http://schemas.microsoft.com/office/drawing/2014/main" val="10011"/>
                  </a:ext>
                </a:extLst>
              </a:tr>
              <a:tr h="165912">
                <a:tc>
                  <a:txBody>
                    <a:bodyPr/>
                    <a:lstStyle/>
                    <a:p>
                      <a:pPr algn="ctr" fontAlgn="b"/>
                      <a:r>
                        <a:rPr lang="en-US" sz="800" u="none" strike="noStrike">
                          <a:effectLst/>
                        </a:rPr>
                        <a:t>55</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ctr"/>
                      <a:r>
                        <a:rPr lang="en-US" sz="800" u="none" strike="noStrike" dirty="0">
                          <a:effectLst/>
                        </a:rPr>
                        <a:t>0.002166</a:t>
                      </a:r>
                      <a:endParaRPr lang="en-US" sz="800" b="0" i="0" u="none" strike="noStrike" dirty="0">
                        <a:solidFill>
                          <a:srgbClr val="000000"/>
                        </a:solidFill>
                        <a:effectLst/>
                        <a:latin typeface="Calibri" panose="020F0502020204030204" pitchFamily="34" charset="0"/>
                      </a:endParaRPr>
                    </a:p>
                  </a:txBody>
                  <a:tcPr marL="10455" marR="10455" marT="7144" marB="0" anchor="ctr"/>
                </a:tc>
                <a:tc>
                  <a:txBody>
                    <a:bodyPr/>
                    <a:lstStyle/>
                    <a:p>
                      <a:pPr algn="ctr" fontAlgn="b"/>
                      <a:r>
                        <a:rPr lang="en-US" sz="800" u="none" strike="noStrike">
                          <a:effectLst/>
                        </a:rPr>
                        <a:t>0.004166</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1.92</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10</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0.183</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0.817</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1.169</a:t>
                      </a:r>
                      <a:endParaRPr lang="en-US" sz="800" b="0" i="0" u="none" strike="noStrike">
                        <a:solidFill>
                          <a:srgbClr val="000000"/>
                        </a:solidFill>
                        <a:effectLst/>
                        <a:latin typeface="Calibri" panose="020F0502020204030204" pitchFamily="34" charset="0"/>
                      </a:endParaRPr>
                    </a:p>
                  </a:txBody>
                  <a:tcPr marL="10455" marR="10455" marT="7144" marB="0" anchor="b"/>
                </a:tc>
                <a:extLst>
                  <a:ext uri="{0D108BD9-81ED-4DB2-BD59-A6C34878D82A}">
                    <a16:rowId xmlns:a16="http://schemas.microsoft.com/office/drawing/2014/main" val="10012"/>
                  </a:ext>
                </a:extLst>
              </a:tr>
              <a:tr h="165912">
                <a:tc>
                  <a:txBody>
                    <a:bodyPr/>
                    <a:lstStyle/>
                    <a:p>
                      <a:pPr algn="ctr" fontAlgn="b"/>
                      <a:r>
                        <a:rPr lang="en-US" sz="800" u="none" strike="noStrike">
                          <a:effectLst/>
                        </a:rPr>
                        <a:t>56</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ctr"/>
                      <a:r>
                        <a:rPr lang="en-US" sz="800" u="none" strike="noStrike" dirty="0">
                          <a:effectLst/>
                        </a:rPr>
                        <a:t>0.002393</a:t>
                      </a:r>
                      <a:endParaRPr lang="en-US" sz="800" b="0" i="0" u="none" strike="noStrike" dirty="0">
                        <a:solidFill>
                          <a:srgbClr val="000000"/>
                        </a:solidFill>
                        <a:effectLst/>
                        <a:latin typeface="Calibri" panose="020F0502020204030204" pitchFamily="34" charset="0"/>
                      </a:endParaRPr>
                    </a:p>
                  </a:txBody>
                  <a:tcPr marL="10455" marR="10455" marT="7144" marB="0" anchor="ctr"/>
                </a:tc>
                <a:tc>
                  <a:txBody>
                    <a:bodyPr/>
                    <a:lstStyle/>
                    <a:p>
                      <a:pPr algn="ctr" fontAlgn="b"/>
                      <a:r>
                        <a:rPr lang="en-US" sz="800" u="none" strike="noStrike">
                          <a:effectLst/>
                        </a:rPr>
                        <a:t>0.004393</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1.84</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11</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0.199</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0.801</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1.167</a:t>
                      </a:r>
                      <a:endParaRPr lang="en-US" sz="800" b="0" i="0" u="none" strike="noStrike">
                        <a:solidFill>
                          <a:srgbClr val="000000"/>
                        </a:solidFill>
                        <a:effectLst/>
                        <a:latin typeface="Calibri" panose="020F0502020204030204" pitchFamily="34" charset="0"/>
                      </a:endParaRPr>
                    </a:p>
                  </a:txBody>
                  <a:tcPr marL="10455" marR="10455" marT="7144" marB="0" anchor="b"/>
                </a:tc>
                <a:extLst>
                  <a:ext uri="{0D108BD9-81ED-4DB2-BD59-A6C34878D82A}">
                    <a16:rowId xmlns:a16="http://schemas.microsoft.com/office/drawing/2014/main" val="10013"/>
                  </a:ext>
                </a:extLst>
              </a:tr>
              <a:tr h="165912">
                <a:tc>
                  <a:txBody>
                    <a:bodyPr/>
                    <a:lstStyle/>
                    <a:p>
                      <a:pPr algn="ctr" fontAlgn="b"/>
                      <a:r>
                        <a:rPr lang="en-US" sz="800" u="none" strike="noStrike">
                          <a:effectLst/>
                        </a:rPr>
                        <a:t>57</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ctr"/>
                      <a:r>
                        <a:rPr lang="en-US" sz="800" u="none" strike="noStrike" dirty="0">
                          <a:effectLst/>
                        </a:rPr>
                        <a:t>0.002666</a:t>
                      </a:r>
                      <a:endParaRPr lang="en-US" sz="800" b="0" i="0" u="none" strike="noStrike" dirty="0">
                        <a:solidFill>
                          <a:srgbClr val="000000"/>
                        </a:solidFill>
                        <a:effectLst/>
                        <a:latin typeface="Calibri" panose="020F0502020204030204" pitchFamily="34" charset="0"/>
                      </a:endParaRPr>
                    </a:p>
                  </a:txBody>
                  <a:tcPr marL="10455" marR="10455" marT="7144" marB="0" anchor="ctr"/>
                </a:tc>
                <a:tc>
                  <a:txBody>
                    <a:bodyPr/>
                    <a:lstStyle/>
                    <a:p>
                      <a:pPr algn="ctr" fontAlgn="b"/>
                      <a:r>
                        <a:rPr lang="en-US" sz="800" u="none" strike="noStrike">
                          <a:effectLst/>
                        </a:rPr>
                        <a:t>0.004666</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1.75</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12</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0.215</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0.785</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1.162</a:t>
                      </a:r>
                      <a:endParaRPr lang="en-US" sz="800" b="0" i="0" u="none" strike="noStrike">
                        <a:solidFill>
                          <a:srgbClr val="000000"/>
                        </a:solidFill>
                        <a:effectLst/>
                        <a:latin typeface="Calibri" panose="020F0502020204030204" pitchFamily="34" charset="0"/>
                      </a:endParaRPr>
                    </a:p>
                  </a:txBody>
                  <a:tcPr marL="10455" marR="10455" marT="7144" marB="0" anchor="b"/>
                </a:tc>
                <a:extLst>
                  <a:ext uri="{0D108BD9-81ED-4DB2-BD59-A6C34878D82A}">
                    <a16:rowId xmlns:a16="http://schemas.microsoft.com/office/drawing/2014/main" val="10014"/>
                  </a:ext>
                </a:extLst>
              </a:tr>
              <a:tr h="165912">
                <a:tc>
                  <a:txBody>
                    <a:bodyPr/>
                    <a:lstStyle/>
                    <a:p>
                      <a:pPr algn="ctr" fontAlgn="b"/>
                      <a:r>
                        <a:rPr lang="en-US" sz="800" u="none" strike="noStrike">
                          <a:effectLst/>
                        </a:rPr>
                        <a:t>58</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ctr"/>
                      <a:r>
                        <a:rPr lang="en-US" sz="800" u="none" strike="noStrike" dirty="0">
                          <a:effectLst/>
                        </a:rPr>
                        <a:t>0.003</a:t>
                      </a:r>
                      <a:endParaRPr lang="en-US" sz="800" b="0" i="0" u="none" strike="noStrike" dirty="0">
                        <a:solidFill>
                          <a:srgbClr val="000000"/>
                        </a:solidFill>
                        <a:effectLst/>
                        <a:latin typeface="Calibri" panose="020F0502020204030204" pitchFamily="34" charset="0"/>
                      </a:endParaRPr>
                    </a:p>
                  </a:txBody>
                  <a:tcPr marL="10455" marR="10455" marT="7144" marB="0" anchor="ctr"/>
                </a:tc>
                <a:tc>
                  <a:txBody>
                    <a:bodyPr/>
                    <a:lstStyle/>
                    <a:p>
                      <a:pPr algn="ctr" fontAlgn="b"/>
                      <a:r>
                        <a:rPr lang="en-US" sz="800" u="none" strike="noStrike">
                          <a:effectLst/>
                        </a:rPr>
                        <a:t>0.005</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1.67</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13</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0.231</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0.769</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1.154</a:t>
                      </a:r>
                      <a:endParaRPr lang="en-US" sz="800" b="0" i="0" u="none" strike="noStrike">
                        <a:solidFill>
                          <a:srgbClr val="000000"/>
                        </a:solidFill>
                        <a:effectLst/>
                        <a:latin typeface="Calibri" panose="020F0502020204030204" pitchFamily="34" charset="0"/>
                      </a:endParaRPr>
                    </a:p>
                  </a:txBody>
                  <a:tcPr marL="10455" marR="10455" marT="7144" marB="0" anchor="b"/>
                </a:tc>
                <a:extLst>
                  <a:ext uri="{0D108BD9-81ED-4DB2-BD59-A6C34878D82A}">
                    <a16:rowId xmlns:a16="http://schemas.microsoft.com/office/drawing/2014/main" val="10015"/>
                  </a:ext>
                </a:extLst>
              </a:tr>
              <a:tr h="165912">
                <a:tc>
                  <a:txBody>
                    <a:bodyPr/>
                    <a:lstStyle/>
                    <a:p>
                      <a:pPr algn="ctr" fontAlgn="b"/>
                      <a:r>
                        <a:rPr lang="en-US" sz="800" u="none" strike="noStrike">
                          <a:effectLst/>
                        </a:rPr>
                        <a:t>59</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ctr"/>
                      <a:r>
                        <a:rPr lang="en-US" sz="800" u="none" strike="noStrike" dirty="0">
                          <a:effectLst/>
                        </a:rPr>
                        <a:t>0.003393</a:t>
                      </a:r>
                      <a:endParaRPr lang="en-US" sz="800" b="0" i="0" u="none" strike="noStrike" dirty="0">
                        <a:solidFill>
                          <a:srgbClr val="000000"/>
                        </a:solidFill>
                        <a:effectLst/>
                        <a:latin typeface="Calibri" panose="020F0502020204030204" pitchFamily="34" charset="0"/>
                      </a:endParaRPr>
                    </a:p>
                  </a:txBody>
                  <a:tcPr marL="10455" marR="10455" marT="7144" marB="0" anchor="ctr"/>
                </a:tc>
                <a:tc>
                  <a:txBody>
                    <a:bodyPr/>
                    <a:lstStyle/>
                    <a:p>
                      <a:pPr algn="ctr" fontAlgn="b"/>
                      <a:r>
                        <a:rPr lang="en-US" sz="800" u="none" strike="noStrike" dirty="0">
                          <a:effectLst/>
                        </a:rPr>
                        <a:t>0.005393</a:t>
                      </a:r>
                      <a:endParaRPr lang="en-US" sz="800" b="0" i="0" u="none" strike="noStrike" dirty="0">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dirty="0">
                          <a:effectLst/>
                        </a:rPr>
                        <a:t>1.59</a:t>
                      </a:r>
                      <a:endParaRPr lang="en-US" sz="800" b="0" i="0" u="none" strike="noStrike" dirty="0">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dirty="0">
                          <a:effectLst/>
                        </a:rPr>
                        <a:t>14</a:t>
                      </a:r>
                      <a:endParaRPr lang="en-US" sz="800" b="0" i="0" u="none" strike="noStrike" dirty="0">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dirty="0">
                          <a:effectLst/>
                        </a:rPr>
                        <a:t>0.246</a:t>
                      </a:r>
                      <a:endParaRPr lang="en-US" sz="800" b="0" i="0" u="none" strike="noStrike" dirty="0">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dirty="0">
                          <a:effectLst/>
                        </a:rPr>
                        <a:t>0.754</a:t>
                      </a:r>
                      <a:endParaRPr lang="en-US" sz="800" b="0" i="0" u="none" strike="noStrike" dirty="0">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a:effectLst/>
                        </a:rPr>
                        <a:t>1.145</a:t>
                      </a:r>
                      <a:endParaRPr lang="en-US" sz="800" b="0" i="0" u="none" strike="noStrike">
                        <a:solidFill>
                          <a:srgbClr val="000000"/>
                        </a:solidFill>
                        <a:effectLst/>
                        <a:latin typeface="Calibri" panose="020F0502020204030204" pitchFamily="34" charset="0"/>
                      </a:endParaRPr>
                    </a:p>
                  </a:txBody>
                  <a:tcPr marL="10455" marR="10455" marT="7144" marB="0" anchor="b"/>
                </a:tc>
                <a:extLst>
                  <a:ext uri="{0D108BD9-81ED-4DB2-BD59-A6C34878D82A}">
                    <a16:rowId xmlns:a16="http://schemas.microsoft.com/office/drawing/2014/main" val="10016"/>
                  </a:ext>
                </a:extLst>
              </a:tr>
              <a:tr h="165912">
                <a:tc>
                  <a:txBody>
                    <a:bodyPr/>
                    <a:lstStyle/>
                    <a:p>
                      <a:pPr algn="ctr" fontAlgn="b"/>
                      <a:r>
                        <a:rPr lang="en-US" sz="800" u="none" strike="noStrike">
                          <a:effectLst/>
                        </a:rPr>
                        <a:t>60</a:t>
                      </a:r>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ctr"/>
                      <a:r>
                        <a:rPr lang="en-US" sz="800" u="none" strike="noStrike" dirty="0">
                          <a:effectLst/>
                        </a:rPr>
                        <a:t>0.003844</a:t>
                      </a:r>
                      <a:endParaRPr lang="en-US" sz="800" b="0" i="0" u="none" strike="noStrike" dirty="0">
                        <a:solidFill>
                          <a:srgbClr val="000000"/>
                        </a:solidFill>
                        <a:effectLst/>
                        <a:latin typeface="Calibri" panose="020F0502020204030204" pitchFamily="34" charset="0"/>
                      </a:endParaRPr>
                    </a:p>
                  </a:txBody>
                  <a:tcPr marL="10455" marR="10455" marT="7144" marB="0" anchor="ctr"/>
                </a:tc>
                <a:tc>
                  <a:txBody>
                    <a:bodyPr/>
                    <a:lstStyle/>
                    <a:p>
                      <a:pPr algn="ctr" fontAlgn="b"/>
                      <a:r>
                        <a:rPr lang="en-US" sz="800" u="none" strike="noStrike" dirty="0">
                          <a:effectLst/>
                        </a:rPr>
                        <a:t>0.005844</a:t>
                      </a:r>
                      <a:endParaRPr lang="en-US" sz="800" b="0" i="0" u="none" strike="noStrike" dirty="0">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dirty="0">
                          <a:effectLst/>
                        </a:rPr>
                        <a:t>1.52</a:t>
                      </a:r>
                      <a:endParaRPr lang="en-US" sz="800" b="0" i="0" u="none" strike="noStrike" dirty="0">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dirty="0">
                          <a:effectLst/>
                        </a:rPr>
                        <a:t>15</a:t>
                      </a:r>
                      <a:endParaRPr lang="en-US" sz="800" b="0" i="0" u="none" strike="noStrike" dirty="0">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dirty="0">
                          <a:effectLst/>
                        </a:rPr>
                        <a:t>0.261</a:t>
                      </a:r>
                      <a:endParaRPr lang="en-US" sz="800" b="0" i="0" u="none" strike="noStrike" dirty="0">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dirty="0">
                          <a:effectLst/>
                        </a:rPr>
                        <a:t>0.739</a:t>
                      </a:r>
                      <a:endParaRPr lang="en-US" sz="800" b="0" i="0" u="none" strike="noStrike" dirty="0">
                        <a:solidFill>
                          <a:srgbClr val="000000"/>
                        </a:solidFill>
                        <a:effectLst/>
                        <a:latin typeface="Calibri" panose="020F0502020204030204" pitchFamily="34" charset="0"/>
                      </a:endParaRPr>
                    </a:p>
                  </a:txBody>
                  <a:tcPr marL="10455" marR="10455" marT="7144" marB="0" anchor="b"/>
                </a:tc>
                <a:tc>
                  <a:txBody>
                    <a:bodyPr/>
                    <a:lstStyle/>
                    <a:p>
                      <a:pPr algn="ctr" fontAlgn="b"/>
                      <a:r>
                        <a:rPr lang="en-US" sz="800" u="none" strike="noStrike" dirty="0">
                          <a:effectLst/>
                        </a:rPr>
                        <a:t>1.136</a:t>
                      </a:r>
                      <a:endParaRPr lang="en-US" sz="800" b="0" i="0" u="none" strike="noStrike" dirty="0">
                        <a:solidFill>
                          <a:srgbClr val="000000"/>
                        </a:solidFill>
                        <a:effectLst/>
                        <a:latin typeface="Calibri" panose="020F0502020204030204" pitchFamily="34" charset="0"/>
                      </a:endParaRPr>
                    </a:p>
                  </a:txBody>
                  <a:tcPr marL="10455" marR="10455" marT="7144" marB="0" anchor="b"/>
                </a:tc>
                <a:extLst>
                  <a:ext uri="{0D108BD9-81ED-4DB2-BD59-A6C34878D82A}">
                    <a16:rowId xmlns:a16="http://schemas.microsoft.com/office/drawing/2014/main" val="10017"/>
                  </a:ext>
                </a:extLst>
              </a:tr>
              <a:tr h="165912">
                <a:tc>
                  <a:txBody>
                    <a:bodyPr/>
                    <a:lstStyle/>
                    <a:p>
                      <a:pPr algn="l" fontAlgn="b"/>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endParaRPr lang="en-US" sz="800" b="0" i="0" u="none" strike="noStrike">
                        <a:solidFill>
                          <a:srgbClr val="000000"/>
                        </a:solidFill>
                        <a:effectLst/>
                        <a:latin typeface="Calibri" panose="020F0502020204030204" pitchFamily="34" charset="0"/>
                      </a:endParaRPr>
                    </a:p>
                  </a:txBody>
                  <a:tcPr marL="10455" marR="10455" marT="7144" marB="0" anchor="b"/>
                </a:tc>
                <a:tc>
                  <a:txBody>
                    <a:bodyPr/>
                    <a:lstStyle/>
                    <a:p>
                      <a:pPr algn="ctr" fontAlgn="b"/>
                      <a:endParaRPr lang="en-US" sz="800" b="0" i="0" u="none" strike="noStrike">
                        <a:solidFill>
                          <a:srgbClr val="000000"/>
                        </a:solidFill>
                        <a:effectLst/>
                        <a:latin typeface="Calibri" panose="020F0502020204030204" pitchFamily="34" charset="0"/>
                      </a:endParaRPr>
                    </a:p>
                  </a:txBody>
                  <a:tcPr marL="10455" marR="10455" marT="7144" marB="0" anchor="b"/>
                </a:tc>
                <a:tc gridSpan="2">
                  <a:txBody>
                    <a:bodyPr/>
                    <a:lstStyle/>
                    <a:p>
                      <a:pPr algn="ctr" fontAlgn="b"/>
                      <a:r>
                        <a:rPr lang="en-US" sz="800" b="1" u="none" strike="noStrike" dirty="0">
                          <a:solidFill>
                            <a:schemeClr val="accent1">
                              <a:lumMod val="75000"/>
                            </a:schemeClr>
                          </a:solidFill>
                          <a:effectLst/>
                        </a:rPr>
                        <a:t>Average MR</a:t>
                      </a:r>
                      <a:endParaRPr lang="en-US" sz="800" b="1" i="0" u="none" strike="noStrike" dirty="0">
                        <a:solidFill>
                          <a:schemeClr val="accent1">
                            <a:lumMod val="75000"/>
                          </a:schemeClr>
                        </a:solidFill>
                        <a:effectLst/>
                        <a:latin typeface="Calibri" panose="020F0502020204030204" pitchFamily="34" charset="0"/>
                      </a:endParaRPr>
                    </a:p>
                  </a:txBody>
                  <a:tcPr marL="10455" marR="10455" marT="7144" marB="0" anchor="b"/>
                </a:tc>
                <a:tc hMerge="1">
                  <a:txBody>
                    <a:bodyPr/>
                    <a:lstStyle/>
                    <a:p>
                      <a:endParaRPr lang="en-US"/>
                    </a:p>
                  </a:txBody>
                  <a:tcPr/>
                </a:tc>
                <a:tc>
                  <a:txBody>
                    <a:bodyPr/>
                    <a:lstStyle/>
                    <a:p>
                      <a:pPr algn="ctr" fontAlgn="b"/>
                      <a:r>
                        <a:rPr lang="en-US" sz="800" b="1" u="none" strike="noStrike" dirty="0">
                          <a:solidFill>
                            <a:schemeClr val="accent1">
                              <a:lumMod val="75000"/>
                            </a:schemeClr>
                          </a:solidFill>
                          <a:effectLst/>
                        </a:rPr>
                        <a:t>113%</a:t>
                      </a:r>
                      <a:endParaRPr lang="en-US" sz="800" b="1" i="0" u="none" strike="noStrike" dirty="0">
                        <a:solidFill>
                          <a:schemeClr val="accent1">
                            <a:lumMod val="75000"/>
                          </a:schemeClr>
                        </a:solidFill>
                        <a:effectLst/>
                        <a:latin typeface="Calibri" panose="020F0502020204030204" pitchFamily="34" charset="0"/>
                      </a:endParaRPr>
                    </a:p>
                  </a:txBody>
                  <a:tcPr marL="10455" marR="10455" marT="7144" marB="0" anchor="b"/>
                </a:tc>
                <a:extLst>
                  <a:ext uri="{0D108BD9-81ED-4DB2-BD59-A6C34878D82A}">
                    <a16:rowId xmlns:a16="http://schemas.microsoft.com/office/drawing/2014/main" val="10018"/>
                  </a:ext>
                </a:extLst>
              </a:tr>
            </a:tbl>
          </a:graphicData>
        </a:graphic>
      </p:graphicFrame>
      <p:sp>
        <p:nvSpPr>
          <p:cNvPr id="5" name="Rectangle 4"/>
          <p:cNvSpPr/>
          <p:nvPr/>
        </p:nvSpPr>
        <p:spPr>
          <a:xfrm>
            <a:off x="206475" y="1086906"/>
            <a:ext cx="8531232" cy="2286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013" dirty="0">
                <a:solidFill>
                  <a:schemeClr val="bg1"/>
                </a:solidFill>
              </a:rPr>
              <a:t>Male, age at application 44, at a risk of HIV conversion of 2%/year</a:t>
            </a:r>
          </a:p>
        </p:txBody>
      </p:sp>
    </p:spTree>
    <p:extLst>
      <p:ext uri="{BB962C8B-B14F-4D97-AF65-F5344CB8AC3E}">
        <p14:creationId xmlns:p14="http://schemas.microsoft.com/office/powerpoint/2010/main" val="7390608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Mortality associated with increased HIV risk - </a:t>
            </a:r>
            <a:r>
              <a:rPr lang="en-US" dirty="0" err="1">
                <a:solidFill>
                  <a:schemeClr val="accent1"/>
                </a:solidFill>
              </a:rPr>
              <a:t>PrEP</a:t>
            </a:r>
            <a:endParaRPr lang="en-US" dirty="0">
              <a:solidFill>
                <a:schemeClr val="accent1"/>
              </a:solidFill>
            </a:endParaRPr>
          </a:p>
        </p:txBody>
      </p:sp>
      <p:sp>
        <p:nvSpPr>
          <p:cNvPr id="3" name="Content Placeholder 2"/>
          <p:cNvSpPr>
            <a:spLocks noGrp="1"/>
          </p:cNvSpPr>
          <p:nvPr>
            <p:ph type="body" idx="1"/>
          </p:nvPr>
        </p:nvSpPr>
        <p:spPr>
          <a:xfrm>
            <a:off x="202963" y="1162924"/>
            <a:ext cx="7099795" cy="3483721"/>
          </a:xfrm>
          <a:prstGeom prst="rect">
            <a:avLst/>
          </a:prstGeom>
        </p:spPr>
        <p:txBody>
          <a:bodyPr/>
          <a:lstStyle/>
          <a:p>
            <a:pPr marL="285750" indent="-285750">
              <a:spcAft>
                <a:spcPts val="200"/>
              </a:spcAft>
              <a:buFont typeface="Arial" panose="020B0604020202020204" pitchFamily="34" charset="0"/>
              <a:buChar char="•"/>
            </a:pPr>
            <a:r>
              <a:rPr lang="en-US" dirty="0"/>
              <a:t>Male age 44 with 2% per year risk of HIV acquisition, roughly +13% </a:t>
            </a:r>
          </a:p>
          <a:p>
            <a:pPr marL="285750" indent="-285750">
              <a:spcAft>
                <a:spcPts val="200"/>
              </a:spcAft>
              <a:buFont typeface="Arial" panose="020B0604020202020204" pitchFamily="34" charset="0"/>
              <a:buChar char="•"/>
            </a:pPr>
            <a:r>
              <a:rPr lang="en-US" dirty="0"/>
              <a:t>With use of </a:t>
            </a:r>
            <a:r>
              <a:rPr lang="en-US" dirty="0" err="1"/>
              <a:t>PrEP</a:t>
            </a:r>
            <a:r>
              <a:rPr lang="en-US" dirty="0"/>
              <a:t> and assuming an 80% risk reduction, overall MR comes to 103%</a:t>
            </a:r>
          </a:p>
          <a:p>
            <a:pPr marL="285750" indent="-285750">
              <a:spcAft>
                <a:spcPts val="200"/>
              </a:spcAft>
              <a:buFont typeface="Arial" panose="020B0604020202020204" pitchFamily="34" charset="0"/>
              <a:buChar char="•"/>
            </a:pPr>
            <a:r>
              <a:rPr lang="en-US" dirty="0"/>
              <a:t>Risk is higher at younger ages – at age 34 average MR of approximately 130%, drops to 107% with </a:t>
            </a:r>
            <a:r>
              <a:rPr lang="en-US" dirty="0" err="1"/>
              <a:t>PrEP</a:t>
            </a:r>
            <a:r>
              <a:rPr lang="en-US" dirty="0"/>
              <a:t> </a:t>
            </a:r>
          </a:p>
          <a:p>
            <a:pPr marL="285750" indent="-285750">
              <a:spcAft>
                <a:spcPts val="200"/>
              </a:spcAft>
              <a:buFont typeface="Arial" panose="020B0604020202020204" pitchFamily="34" charset="0"/>
              <a:buChar char="•"/>
            </a:pPr>
            <a:r>
              <a:rPr lang="en-US" dirty="0"/>
              <a:t>Of note:  Estimated MR is from HIV alone, not considering comorbid factors</a:t>
            </a:r>
          </a:p>
          <a:p>
            <a:pPr marL="285750" indent="-285750">
              <a:buFont typeface="Arial" panose="020B0604020202020204" pitchFamily="34" charset="0"/>
              <a:buChar char="•"/>
            </a:pPr>
            <a:endParaRPr lang="en-US" dirty="0"/>
          </a:p>
        </p:txBody>
      </p:sp>
      <p:sp>
        <p:nvSpPr>
          <p:cNvPr id="7" name="Slide Number Placeholder 6"/>
          <p:cNvSpPr>
            <a:spLocks noGrp="1"/>
          </p:cNvSpPr>
          <p:nvPr>
            <p:ph type="sldNum" sz="quarter" idx="7"/>
          </p:nvPr>
        </p:nvSpPr>
        <p:spPr>
          <a:prstGeom prst="rect">
            <a:avLst/>
          </a:prstGeom>
        </p:spPr>
        <p:txBody>
          <a:bodyPr/>
          <a:lstStyle/>
          <a:p>
            <a:fld id="{D94909C6-CC71-4962-A18E-AF0515723D95}" type="slidenum">
              <a:rPr lang="en-US" noProof="0" smtClean="0"/>
              <a:pPr/>
              <a:t>52</a:t>
            </a:fld>
            <a:endParaRPr lang="en-US" noProof="0"/>
          </a:p>
        </p:txBody>
      </p:sp>
      <p:sp>
        <p:nvSpPr>
          <p:cNvPr id="6" name="Footer Placeholder 5"/>
          <p:cNvSpPr>
            <a:spLocks noGrp="1"/>
          </p:cNvSpPr>
          <p:nvPr>
            <p:ph type="ftr" sz="quarter" idx="4294967295"/>
          </p:nvPr>
        </p:nvSpPr>
        <p:spPr>
          <a:xfrm>
            <a:off x="5545138" y="4895850"/>
            <a:ext cx="3598862" cy="203200"/>
          </a:xfrm>
          <a:prstGeom prst="rect">
            <a:avLst/>
          </a:prstGeom>
        </p:spPr>
        <p:txBody>
          <a:bodyPr/>
          <a:lstStyle/>
          <a:p>
            <a:r>
              <a:rPr lang="en-US" noProof="0"/>
              <a:t>© 2018 Munich American Reassurance Company. All Rights Reserved.</a:t>
            </a:r>
          </a:p>
        </p:txBody>
      </p:sp>
    </p:spTree>
    <p:extLst>
      <p:ext uri="{BB962C8B-B14F-4D97-AF65-F5344CB8AC3E}">
        <p14:creationId xmlns:p14="http://schemas.microsoft.com/office/powerpoint/2010/main" val="379271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descr="Three-quarters (or 75%) of persons were at least 40 years of age. &#10;&#10;Demographic data were collected using in-person or telephone interviews. " title="Adults with Diagnosed HIV by Age, 2015 Cycle"/>
          <p:cNvGraphicFramePr/>
          <p:nvPr>
            <p:extLst/>
          </p:nvPr>
        </p:nvGraphicFramePr>
        <p:xfrm>
          <a:off x="2214563" y="828675"/>
          <a:ext cx="4714875" cy="3629025"/>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p:txBody>
          <a:bodyPr anchor="ctr" anchorCtr="0"/>
          <a:lstStyle/>
          <a:p>
            <a:pPr algn="ctr"/>
            <a:r>
              <a:rPr lang="en-US" dirty="0"/>
              <a:t>Adults with Diagnosed HIV by Age, 2015 Cycle</a:t>
            </a:r>
          </a:p>
        </p:txBody>
      </p:sp>
    </p:spTree>
    <p:extLst>
      <p:ext uri="{BB962C8B-B14F-4D97-AF65-F5344CB8AC3E}">
        <p14:creationId xmlns:p14="http://schemas.microsoft.com/office/powerpoint/2010/main" val="224504869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43100" y="4601603"/>
            <a:ext cx="5257800" cy="369332"/>
          </a:xfrm>
          <a:prstGeom prst="rect">
            <a:avLst/>
          </a:prstGeom>
          <a:noFill/>
        </p:spPr>
        <p:txBody>
          <a:bodyPr wrap="square" rtlCol="0">
            <a:spAutoFit/>
          </a:bodyPr>
          <a:lstStyle/>
          <a:p>
            <a:r>
              <a:rPr lang="en-US" sz="900" i="1" dirty="0">
                <a:solidFill>
                  <a:srgbClr val="000000"/>
                </a:solidFill>
                <a:latin typeface="Calibri" panose="020F0502020204030204" pitchFamily="34" charset="0"/>
              </a:rPr>
              <a:t>Note:</a:t>
            </a:r>
            <a:r>
              <a:rPr lang="en-US" sz="900" dirty="0">
                <a:solidFill>
                  <a:srgbClr val="000000"/>
                </a:solidFill>
                <a:latin typeface="Calibri" panose="020F0502020204030204" pitchFamily="34" charset="0"/>
              </a:rPr>
              <a:t> Transgender defined as those who self-identified as transgender or who reported a gender identity different from sex assigned at birth</a:t>
            </a:r>
          </a:p>
        </p:txBody>
      </p:sp>
      <p:graphicFrame>
        <p:nvGraphicFramePr>
          <p:cNvPr id="5" name="Chart 4" descr="An estimated 75% of persons were male, 24% were female, and 1% were transgender. Transgender was defined as either self-identifying as transgender or reporting a gender identity that was different from their reported sex assigned at birth. &#10;&#10;Demographic data were collected using in-person or telephone interviews. " title="Adults with Diagnosed HIV by Gender, 2015 Cycle"/>
          <p:cNvGraphicFramePr/>
          <p:nvPr>
            <p:extLst/>
          </p:nvPr>
        </p:nvGraphicFramePr>
        <p:xfrm>
          <a:off x="1900238" y="829702"/>
          <a:ext cx="5343525" cy="3771901"/>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p:txBody>
          <a:bodyPr anchor="ctr" anchorCtr="0"/>
          <a:lstStyle/>
          <a:p>
            <a:pPr algn="ctr"/>
            <a:r>
              <a:rPr lang="en-US" dirty="0"/>
              <a:t>Adults with Diagnosed HIV by Gender, 2015 Cycle</a:t>
            </a:r>
          </a:p>
        </p:txBody>
      </p:sp>
    </p:spTree>
    <p:extLst>
      <p:ext uri="{BB962C8B-B14F-4D97-AF65-F5344CB8AC3E}">
        <p14:creationId xmlns:p14="http://schemas.microsoft.com/office/powerpoint/2010/main" val="369120745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2710" y="112674"/>
            <a:ext cx="8229600" cy="664878"/>
          </a:xfrm>
        </p:spPr>
        <p:txBody>
          <a:bodyPr/>
          <a:lstStyle/>
          <a:p>
            <a:r>
              <a:rPr lang="en-US" dirty="0"/>
              <a:t>Schematic of Human Immunodeficiency Virus</a:t>
            </a:r>
          </a:p>
        </p:txBody>
      </p:sp>
      <p:pic>
        <p:nvPicPr>
          <p:cNvPr id="2050" name="Picture 2" descr="https://aidsinfo.nih.gov/images/factsheet/HIV-virus-03-Updat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0049" y="1058581"/>
            <a:ext cx="5648066" cy="3267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71999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82555" y="462189"/>
            <a:ext cx="4114800" cy="3341688"/>
          </a:xfrm>
        </p:spPr>
        <p:txBody>
          <a:bodyPr/>
          <a:lstStyle/>
          <a:p>
            <a:pPr marL="457200" indent="-457200">
              <a:buFont typeface="+mj-lt"/>
              <a:buAutoNum type="arabicPeriod"/>
            </a:pPr>
            <a:r>
              <a:rPr lang="en-US" dirty="0"/>
              <a:t>Attaches to CD4 cell</a:t>
            </a:r>
          </a:p>
          <a:p>
            <a:pPr marL="457200" indent="-457200">
              <a:buFont typeface="+mj-lt"/>
              <a:buAutoNum type="arabicPeriod"/>
            </a:pPr>
            <a:r>
              <a:rPr lang="en-US" dirty="0"/>
              <a:t>HIV envelope and cell membrane fuse</a:t>
            </a:r>
          </a:p>
          <a:p>
            <a:pPr marL="457200" indent="-457200">
              <a:buFont typeface="+mj-lt"/>
              <a:buAutoNum type="arabicPeriod"/>
            </a:pPr>
            <a:r>
              <a:rPr lang="en-US" dirty="0"/>
              <a:t>HIV RNA converts to HIV DNA which can enter into cell nucleus</a:t>
            </a:r>
          </a:p>
          <a:p>
            <a:pPr marL="457200" indent="-457200">
              <a:buFont typeface="+mj-lt"/>
              <a:buAutoNum type="arabicPeriod"/>
            </a:pPr>
            <a:r>
              <a:rPr lang="en-US" dirty="0"/>
              <a:t>HIV DNA inserted into CD4 DNA</a:t>
            </a:r>
          </a:p>
          <a:p>
            <a:pPr marL="457200" indent="-457200">
              <a:buFont typeface="+mj-lt"/>
              <a:buAutoNum type="arabicPeriod"/>
            </a:pPr>
            <a:r>
              <a:rPr lang="en-US" dirty="0"/>
              <a:t>Uses cell machinery to replicate</a:t>
            </a:r>
          </a:p>
          <a:p>
            <a:pPr marL="457200" indent="-457200">
              <a:buFont typeface="+mj-lt"/>
              <a:buAutoNum type="arabicPeriod"/>
            </a:pPr>
            <a:r>
              <a:rPr lang="en-US" dirty="0"/>
              <a:t>HIV RNA and proteins assemble into new immature virus</a:t>
            </a:r>
          </a:p>
          <a:p>
            <a:pPr marL="457200" indent="-457200">
              <a:buFont typeface="+mj-lt"/>
              <a:buAutoNum type="arabicPeriod"/>
            </a:pPr>
            <a:r>
              <a:rPr lang="en-US" dirty="0"/>
              <a:t>Mature (infectious) virus buds out</a:t>
            </a:r>
          </a:p>
          <a:p>
            <a:pPr marL="457200" indent="-457200">
              <a:buFont typeface="+mj-lt"/>
              <a:buAutoNum type="arabicPeriod"/>
            </a:pPr>
            <a:endParaRPr lang="en-US" dirty="0"/>
          </a:p>
        </p:txBody>
      </p:sp>
      <p:pic>
        <p:nvPicPr>
          <p:cNvPr id="4098" name="Picture 2" descr="https://aidsinfo.nih.gov/images/factsheet/HIV-Lifecycle_700pix%2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910" y="55984"/>
            <a:ext cx="4009559" cy="4947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427655"/>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10019&quot;&gt;&lt;/object&gt;&lt;object type=&quot;2&quot; unique_id=&quot;10020&quot;&gt;&lt;object type=&quot;3&quot; unique_id=&quot;10021&quot;&gt;&lt;property id=&quot;20148&quot; value=&quot;5&quot;/&gt;&lt;property id=&quot;20300&quot; value=&quot;Slide 1 - &amp;quot;Assessing the Risk of HIV Considering the risk associated with increased exposure to HIV infection–and of subsequen&quot;/&gt;&lt;property id=&quot;20307&quot; value=&quot;257&quot;/&gt;&lt;/object&gt;&lt;object type=&quot;3&quot; unique_id=&quot;10022&quot;&gt;&lt;property id=&quot;20148&quot; value=&quot;5&quot;/&gt;&lt;property id=&quot;20300&quot; value=&quot;Slide 2 - &amp;quot;HIV defined&amp;quot;&quot;/&gt;&lt;property id=&quot;20307&quot; value=&quot;258&quot;/&gt;&lt;/object&gt;&lt;object type=&quot;3&quot; unique_id=&quot;10023&quot;&gt;&lt;property id=&quot;20148&quot; value=&quot;5&quot;/&gt;&lt;property id=&quot;20300&quot; value=&quot;Slide 3 - &amp;quot;Epidemiology&amp;quot;&quot;/&gt;&lt;property id=&quot;20307&quot; value=&quot;259&quot;/&gt;&lt;/object&gt;&lt;object type=&quot;3&quot; unique_id=&quot;10024&quot;&gt;&lt;property id=&quot;20148&quot; value=&quot;5&quot;/&gt;&lt;property id=&quot;20300&quot; value=&quot;Slide 4 - &amp;quot;Mortality associated with increased HIV risk&amp;quot;&quot;/&gt;&lt;property id=&quot;20307&quot; value=&quot;260&quot;/&gt;&lt;/object&gt;&lt;object type=&quot;3&quot; unique_id=&quot;10025&quot;&gt;&lt;property id=&quot;20148&quot; value=&quot;5&quot;/&gt;&lt;property id=&quot;20300&quot; value=&quot;Slide 5 - &amp;quot;Mortality associated with increased HIV risk&amp;quot;&quot;/&gt;&lt;property id=&quot;20307&quot; value=&quot;261&quot;/&gt;&lt;/object&gt;&lt;object type=&quot;3&quot; unique_id=&quot;10026&quot;&gt;&lt;property id=&quot;20148&quot; value=&quot;5&quot;/&gt;&lt;property id=&quot;20300&quot; value=&quot;Slide 6 - &amp;quot;HIV mortality risk summary&amp;quot;&quot;/&gt;&lt;property id=&quot;20307&quot; value=&quot;262&quot;/&gt;&lt;/object&gt;&lt;object type=&quot;3&quot; unique_id=&quot;10027&quot;&gt;&lt;property id=&quot;20148&quot; value=&quot;5&quot;/&gt;&lt;property id=&quot;20300&quot; value=&quot;Slide 7 - &amp;quot;HIV overall&amp;quot;&quot;/&gt;&lt;property id=&quot;20307&quot; value=&quot;263&quot;/&gt;&lt;/object&gt;&lt;/object&gt;&lt;/object&gt;&lt;/database&gt;"/>
  <p:tag name="SECTOMILLISECCONVERTED" val="1"/>
</p:tagLst>
</file>

<file path=ppt/theme/theme1.xml><?xml version="1.0" encoding="utf-8"?>
<a:theme xmlns:a="http://schemas.openxmlformats.org/drawingml/2006/main" name="Theme1">
  <a:themeElements>
    <a:clrScheme name="Custom 13">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extLst>
    <a:ext uri="{05A4C25C-085E-4340-85A3-A5531E510DB2}">
      <thm15:themeFamily xmlns:thm15="http://schemas.microsoft.com/office/thememl/2012/main" name="Theme1" id="{FDB275E8-7261-4A99-BA1A-4BD79DB00272}" vid="{94B8CB64-C6D1-43E7-8D29-4C7182201CB0}"/>
    </a:ext>
  </a:extLst>
</a:theme>
</file>

<file path=ppt/theme/theme2.xml><?xml version="1.0" encoding="utf-8"?>
<a:theme xmlns:a="http://schemas.openxmlformats.org/drawingml/2006/main" name="2_Office Theme">
  <a:themeElements>
    <a:clrScheme name="MARC">
      <a:dk1>
        <a:srgbClr val="435363"/>
      </a:dk1>
      <a:lt1>
        <a:srgbClr val="FFFFFF"/>
      </a:lt1>
      <a:dk2>
        <a:srgbClr val="04305B"/>
      </a:dk2>
      <a:lt2>
        <a:srgbClr val="EEECE1"/>
      </a:lt2>
      <a:accent1>
        <a:srgbClr val="007F92"/>
      </a:accent1>
      <a:accent2>
        <a:srgbClr val="26B8AD"/>
      </a:accent2>
      <a:accent3>
        <a:srgbClr val="7FA1B1"/>
      </a:accent3>
      <a:accent4>
        <a:srgbClr val="00B3DC"/>
      </a:accent4>
      <a:accent5>
        <a:srgbClr val="4BACC6"/>
      </a:accent5>
      <a:accent6>
        <a:srgbClr val="6F9ED0"/>
      </a:accent6>
      <a:hlink>
        <a:srgbClr val="00975D"/>
      </a:hlink>
      <a:folHlink>
        <a:srgbClr val="57AB2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AP Primerica 20181029 v 1 (new template)" id="{EF76C9E2-A524-45CB-8FDF-7BED59705D08}" vid="{AF979B1E-D97A-4F25-AF81-5EF0F845645F}"/>
    </a:ext>
  </a:extLst>
</a:theme>
</file>

<file path=ppt/theme/theme3.xml><?xml version="1.0" encoding="utf-8"?>
<a:theme xmlns:a="http://schemas.openxmlformats.org/drawingml/2006/main" name="3_Office Theme">
  <a:themeElements>
    <a:clrScheme name="MARC">
      <a:dk1>
        <a:srgbClr val="435363"/>
      </a:dk1>
      <a:lt1>
        <a:srgbClr val="FFFFFF"/>
      </a:lt1>
      <a:dk2>
        <a:srgbClr val="04305B"/>
      </a:dk2>
      <a:lt2>
        <a:srgbClr val="EEECE1"/>
      </a:lt2>
      <a:accent1>
        <a:srgbClr val="007F92"/>
      </a:accent1>
      <a:accent2>
        <a:srgbClr val="26B8AD"/>
      </a:accent2>
      <a:accent3>
        <a:srgbClr val="7FA1B1"/>
      </a:accent3>
      <a:accent4>
        <a:srgbClr val="00B3DC"/>
      </a:accent4>
      <a:accent5>
        <a:srgbClr val="4BACC6"/>
      </a:accent5>
      <a:accent6>
        <a:srgbClr val="6F9ED0"/>
      </a:accent6>
      <a:hlink>
        <a:srgbClr val="00975D"/>
      </a:hlink>
      <a:folHlink>
        <a:srgbClr val="57AB2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AP Primerica 20181029 v 1 (new template)" id="{EF76C9E2-A524-45CB-8FDF-7BED59705D08}" vid="{AF979B1E-D97A-4F25-AF81-5EF0F845645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0</TotalTime>
  <Words>5408</Words>
  <Application>Microsoft Office PowerPoint</Application>
  <PresentationFormat>On-screen Show (16:9)</PresentationFormat>
  <Paragraphs>753</Paragraphs>
  <Slides>52</Slides>
  <Notes>21</Notes>
  <HiddenSlides>2</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52</vt:i4>
      </vt:variant>
    </vt:vector>
  </HeadingPairs>
  <TitlesOfParts>
    <vt:vector size="65" baseType="lpstr">
      <vt:lpstr>ＭＳ Ｐゴシック</vt:lpstr>
      <vt:lpstr>Arial</vt:lpstr>
      <vt:lpstr>Berlin Sans FB</vt:lpstr>
      <vt:lpstr>Calibri</vt:lpstr>
      <vt:lpstr>Copperplate Gothic Bold</vt:lpstr>
      <vt:lpstr>Courier New</vt:lpstr>
      <vt:lpstr>Myriad Web Pro</vt:lpstr>
      <vt:lpstr>Tahoma</vt:lpstr>
      <vt:lpstr>Times New Roman</vt:lpstr>
      <vt:lpstr>Wingdings</vt:lpstr>
      <vt:lpstr>Theme1</vt:lpstr>
      <vt:lpstr>2_Office Theme</vt:lpstr>
      <vt:lpstr>3_Office Theme</vt:lpstr>
      <vt:lpstr>Insuring HIV Ready for the Mainstream?</vt:lpstr>
      <vt:lpstr>Human Immunodeficiency Virus Infection</vt:lpstr>
      <vt:lpstr>Changes in survival of people infected with HIV </vt:lpstr>
      <vt:lpstr>Epidemiology</vt:lpstr>
      <vt:lpstr>Trends in Annual Rates of Death due to the 6 Leading Causes among Persons  25–44 Years Old, 1987–2016 — United States</vt:lpstr>
      <vt:lpstr>Adults with Diagnosed HIV by Age, 2015 Cycle</vt:lpstr>
      <vt:lpstr>Adults with Diagnosed HIV by Gender, 2015 Cycle</vt:lpstr>
      <vt:lpstr>Schematic of Human Immunodeficiency Virus</vt:lpstr>
      <vt:lpstr>PowerPoint Presentation</vt:lpstr>
      <vt:lpstr>CD4 cells</vt:lpstr>
      <vt:lpstr>Timeline of CD4 T-cell and viral-load changes over time in untreated human immunodeficiency virus (HIV) infection </vt:lpstr>
      <vt:lpstr>PowerPoint Presentation</vt:lpstr>
      <vt:lpstr>Case 1: 50 year old female </vt:lpstr>
      <vt:lpstr>Mortality prognostic factors</vt:lpstr>
      <vt:lpstr>CD4 T-cell count </vt:lpstr>
      <vt:lpstr>HIV Viral load in peripheral blood </vt:lpstr>
      <vt:lpstr>Risk of developing AIDS based on CD4 count and HIV viral load</vt:lpstr>
      <vt:lpstr>Additional prognostic factors – impact of age</vt:lpstr>
      <vt:lpstr>Importance of treatment adherence</vt:lpstr>
      <vt:lpstr>Adherence to Antiretroviral Therapy (ART) among Adults with Diagnosed HIV taking ART, 2015 Cycle</vt:lpstr>
      <vt:lpstr>Additional prognostic factors</vt:lpstr>
      <vt:lpstr>Veterans Aging Cohort Study (VACS) Index </vt:lpstr>
      <vt:lpstr>Prognostic factors in long treated HIV infection</vt:lpstr>
      <vt:lpstr>Current understanding of HIV mortality risk</vt:lpstr>
      <vt:lpstr>HIV Mortality – Overall composite of data analysis</vt:lpstr>
      <vt:lpstr>Calculated MRs – European and South African analysis</vt:lpstr>
      <vt:lpstr>Is the favorable prognosis durable?</vt:lpstr>
      <vt:lpstr>Percent 5-year risk of death (95% CI) from 10 years after start of ART, by age Virologically suppressed, No IV drug use, No AIDS </vt:lpstr>
      <vt:lpstr>Percent 5-year risk of death from 10 years after start of ART, by age  Virologically suppressed, No IV drug use, No AIDS </vt:lpstr>
      <vt:lpstr>Case 1: 50 year old female </vt:lpstr>
      <vt:lpstr>PowerPoint Presentation</vt:lpstr>
      <vt:lpstr>Case 2: 49 year old male</vt:lpstr>
      <vt:lpstr>Associated factors – but an independent risk?</vt:lpstr>
      <vt:lpstr>Cigarette Smoking among Adults with Diagnosed HIV 2015</vt:lpstr>
      <vt:lpstr>Comorbid smoking risk</vt:lpstr>
      <vt:lpstr>Smoking and Life expectancy among HIV infected </vt:lpstr>
      <vt:lpstr>Baseline CD4 Count Associated with Cardiovascular Disease Events</vt:lpstr>
      <vt:lpstr>Depressiona among Adults Receiving HIV Medical Care, 2015 Cycle</vt:lpstr>
      <vt:lpstr>Sexually transmitted infection history an added risk?</vt:lpstr>
      <vt:lpstr>Case 2: 49 year old male</vt:lpstr>
      <vt:lpstr>Issues To Consider Outside Usual UW</vt:lpstr>
      <vt:lpstr>More Unique Underwriting Aspects </vt:lpstr>
      <vt:lpstr>Underwriting HIV in summary – the “Ideal” Applicant</vt:lpstr>
      <vt:lpstr>What Does the Future Hold</vt:lpstr>
      <vt:lpstr>Questions to answer for the future of HIV treatment</vt:lpstr>
      <vt:lpstr>CRISPr gene editing to snip out HIV genome</vt:lpstr>
      <vt:lpstr>Questions?</vt:lpstr>
      <vt:lpstr>PowerPoint Presentation</vt:lpstr>
      <vt:lpstr>References</vt:lpstr>
      <vt:lpstr>Increased risk of acquiring HIV</vt:lpstr>
      <vt:lpstr>Mortality associated with increased HIV risk</vt:lpstr>
      <vt:lpstr>Mortality associated with increased HIV risk - PrEP</vt:lpstr>
    </vt:vector>
  </TitlesOfParts>
  <Company>Munich Re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Assessing the Risk of HIV Considering the risk associated with increased exposure to HIV infection–and of subsequent infection</dc:title>
  <dc:creator>Sullivan Carol - Atlanta-MARC</dc:creator>
  <cp:lastModifiedBy>Melissa McDevitt</cp:lastModifiedBy>
  <cp:revision>83</cp:revision>
  <dcterms:created xsi:type="dcterms:W3CDTF">2018-09-12T11:42:36Z</dcterms:created>
  <dcterms:modified xsi:type="dcterms:W3CDTF">2019-05-14T19:44:54Z</dcterms:modified>
</cp:coreProperties>
</file>