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5"/>
  </p:notesMasterIdLst>
  <p:sldIdLst>
    <p:sldId id="285" r:id="rId5"/>
    <p:sldId id="290" r:id="rId6"/>
    <p:sldId id="291" r:id="rId7"/>
    <p:sldId id="292" r:id="rId8"/>
    <p:sldId id="293" r:id="rId9"/>
    <p:sldId id="298" r:id="rId10"/>
    <p:sldId id="294" r:id="rId11"/>
    <p:sldId id="295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5/20/2022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5/20/2022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-158421" y="-155742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Navigating the world of Foreign National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46" y="5364335"/>
            <a:ext cx="6801612" cy="123989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Cindy Davis, FALU, FLMI, ACS</a:t>
            </a:r>
          </a:p>
          <a:p>
            <a:r>
              <a:rPr lang="en-US" dirty="0">
                <a:solidFill>
                  <a:srgbClr val="FFFFFF"/>
                </a:solidFill>
              </a:rPr>
              <a:t>Vice President, Underwriting NFP</a:t>
            </a:r>
          </a:p>
          <a:p>
            <a:r>
              <a:rPr lang="en-US" dirty="0">
                <a:solidFill>
                  <a:srgbClr val="FFFFFF"/>
                </a:solidFill>
              </a:rPr>
              <a:t>Mike Hesse, FALU, FLMI, ARA</a:t>
            </a:r>
          </a:p>
          <a:p>
            <a:r>
              <a:rPr lang="en-US">
                <a:solidFill>
                  <a:srgbClr val="FFFFFF"/>
                </a:solidFill>
              </a:rPr>
              <a:t>Lead </a:t>
            </a:r>
            <a:r>
              <a:rPr lang="en-US" dirty="0">
                <a:solidFill>
                  <a:srgbClr val="FFFFFF"/>
                </a:solidFill>
              </a:rPr>
              <a:t>Technical, UW Mass Mutual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for you time today!</a:t>
            </a:r>
          </a:p>
        </p:txBody>
      </p:sp>
    </p:spTree>
    <p:extLst>
      <p:ext uri="{BB962C8B-B14F-4D97-AF65-F5344CB8AC3E}">
        <p14:creationId xmlns:p14="http://schemas.microsoft.com/office/powerpoint/2010/main" val="51175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foreign National?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Card or Permanent Residents (on a valid visa)</a:t>
            </a:r>
          </a:p>
          <a:p>
            <a:r>
              <a:rPr lang="en-US" dirty="0"/>
              <a:t>Valid Visa holders residing in the US</a:t>
            </a:r>
          </a:p>
          <a:p>
            <a:r>
              <a:rPr lang="en-US" dirty="0"/>
              <a:t>Valid Visa holders travelling to the US, and with US Nexus</a:t>
            </a:r>
          </a:p>
          <a:p>
            <a:r>
              <a:rPr lang="en-US" dirty="0"/>
              <a:t>Dual Citizens, and US citizens living abroad</a:t>
            </a:r>
          </a:p>
          <a:p>
            <a:r>
              <a:rPr lang="en-US" dirty="0"/>
              <a:t>Refugee and Asylum status</a:t>
            </a:r>
          </a:p>
          <a:p>
            <a:r>
              <a:rPr lang="en-US" dirty="0"/>
              <a:t>Global Citizens/residency </a:t>
            </a:r>
            <a:r>
              <a:rPr lang="en-US"/>
              <a:t>vs citizenship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0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Non-US Citizens want US Coverage?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may be living in US, ultimate beneficiary of policy</a:t>
            </a:r>
          </a:p>
          <a:p>
            <a:r>
              <a:rPr lang="en-US" dirty="0"/>
              <a:t>They own business in US, need to cover buy-sell/key-man/loans</a:t>
            </a:r>
          </a:p>
          <a:p>
            <a:r>
              <a:rPr lang="en-US" dirty="0"/>
              <a:t>Estate Tax Difference, 60k</a:t>
            </a:r>
          </a:p>
          <a:p>
            <a:r>
              <a:rPr lang="en-US" dirty="0"/>
              <a:t>Products in US are very competitive</a:t>
            </a:r>
          </a:p>
          <a:p>
            <a:r>
              <a:rPr lang="en-US" dirty="0"/>
              <a:t>US Dollar is very stable currency</a:t>
            </a:r>
          </a:p>
          <a:p>
            <a:r>
              <a:rPr lang="en-US" dirty="0"/>
              <a:t>Forced Heirship</a:t>
            </a:r>
          </a:p>
          <a:p>
            <a:r>
              <a:rPr lang="en-US" dirty="0"/>
              <a:t>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4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Carrier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Ownership</a:t>
            </a:r>
          </a:p>
          <a:p>
            <a:r>
              <a:rPr lang="en-US" dirty="0"/>
              <a:t>Money/Assets in US for established time  (premium payment)</a:t>
            </a:r>
          </a:p>
          <a:p>
            <a:r>
              <a:rPr lang="en-US" dirty="0"/>
              <a:t>Solicitation in US</a:t>
            </a:r>
          </a:p>
          <a:p>
            <a:r>
              <a:rPr lang="en-US" dirty="0"/>
              <a:t>US address for correspondence</a:t>
            </a:r>
          </a:p>
          <a:p>
            <a:r>
              <a:rPr lang="en-US" dirty="0"/>
              <a:t>Max age 70-75</a:t>
            </a:r>
          </a:p>
          <a:p>
            <a:r>
              <a:rPr lang="en-US" dirty="0"/>
              <a:t>Max rating Table 4</a:t>
            </a:r>
          </a:p>
          <a:p>
            <a:r>
              <a:rPr lang="en-US" dirty="0"/>
              <a:t>No living benefits such as LTC riders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7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Carrier Requirements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letter to understand the need for US coverage</a:t>
            </a:r>
          </a:p>
          <a:p>
            <a:r>
              <a:rPr lang="en-US" dirty="0"/>
              <a:t>W8-BEN or W8-BENE</a:t>
            </a:r>
          </a:p>
          <a:p>
            <a:r>
              <a:rPr lang="en-US" dirty="0"/>
              <a:t>Cannot be a PEP, missionary, judge, journalist, foreign government employee</a:t>
            </a:r>
          </a:p>
          <a:p>
            <a:r>
              <a:rPr lang="en-US" dirty="0"/>
              <a:t>Pilots-no aviation outside US</a:t>
            </a:r>
          </a:p>
          <a:p>
            <a:r>
              <a:rPr lang="en-US" dirty="0"/>
              <a:t>Exams/labs are typically required</a:t>
            </a:r>
          </a:p>
          <a:p>
            <a:r>
              <a:rPr lang="en-US" dirty="0"/>
              <a:t>Medical records may need to be translated</a:t>
            </a:r>
          </a:p>
          <a:p>
            <a:r>
              <a:rPr lang="en-US" dirty="0"/>
              <a:t>High Net Worth/extra diligence on the producer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Producer was born in Mexico, went to HS and college in Texas, Masters at Harvard</a:t>
            </a:r>
          </a:p>
          <a:p>
            <a:r>
              <a:rPr lang="en-US" dirty="0"/>
              <a:t>Client is citizen of Brazil, but also has homes in Portugal, and Florida</a:t>
            </a:r>
          </a:p>
          <a:p>
            <a:r>
              <a:rPr lang="en-US" dirty="0"/>
              <a:t>Client has 3 children, 2 were born in USA, 2 go to University in USA</a:t>
            </a:r>
          </a:p>
          <a:p>
            <a:r>
              <a:rPr lang="en-US" dirty="0"/>
              <a:t>Client has established brokerage and bank accounts in US</a:t>
            </a:r>
          </a:p>
          <a:p>
            <a:r>
              <a:rPr lang="en-US" dirty="0"/>
              <a:t>Client has executive physical at Mayo, every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90E6-71BD-404D-8BA4-48562D37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ECD6-BDAE-4763-B7CB-78A356F9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207" y="2393600"/>
            <a:ext cx="7881585" cy="42199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Female 58  Citizen of China- living in US 6 years- EB5- no visa status verified</a:t>
            </a:r>
          </a:p>
          <a:p>
            <a:r>
              <a:rPr lang="en-US" dirty="0"/>
              <a:t>Applying for $25,000,000	No coverage on spouse- primary source of wealth</a:t>
            </a:r>
          </a:p>
          <a:p>
            <a:r>
              <a:rPr lang="en-US" dirty="0"/>
              <a:t>Applied for SUL policy with other company- not issued- no details provided</a:t>
            </a:r>
          </a:p>
          <a:p>
            <a:r>
              <a:rPr lang="en-US" dirty="0"/>
              <a:t>Income $100K- Manager- net worth $100M+ - source: company in Hong Kong</a:t>
            </a:r>
          </a:p>
          <a:p>
            <a:r>
              <a:rPr lang="en-US" dirty="0"/>
              <a:t>Financial IR waived due to ‘service issues’-  PHI-  unable to verify employment, US assets;  spouse signed PFS- no 3</a:t>
            </a:r>
            <a:r>
              <a:rPr lang="en-US" baseline="30000" dirty="0"/>
              <a:t>rd</a:t>
            </a:r>
            <a:r>
              <a:rPr lang="en-US" dirty="0"/>
              <a:t> party verification of WWA or US Assets</a:t>
            </a:r>
          </a:p>
          <a:p>
            <a:r>
              <a:rPr lang="en-US" dirty="0"/>
              <a:t>Waived Executive Physical Exam results completed 2 years ago in Hong Kong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foreign national program in place by carrier- ‘Didn’t obtain records outside US’</a:t>
            </a:r>
          </a:p>
          <a:p>
            <a:r>
              <a:rPr lang="en-US" dirty="0"/>
              <a:t>Obtained on US records- sees Acupuncturist only (traditional medicine)- no significant health history disclosed.</a:t>
            </a:r>
          </a:p>
          <a:p>
            <a:endParaRPr lang="en-US" dirty="0"/>
          </a:p>
          <a:p>
            <a:r>
              <a:rPr lang="en-US" b="1" dirty="0"/>
              <a:t>Conclusion:</a:t>
            </a:r>
            <a:r>
              <a:rPr lang="en-US" dirty="0"/>
              <a:t>  disproportionate coverage considered ‘surrogate insurance’</a:t>
            </a:r>
          </a:p>
          <a:p>
            <a:endParaRPr lang="en-US" dirty="0"/>
          </a:p>
          <a:p>
            <a:r>
              <a:rPr lang="en-US" b="1" dirty="0"/>
              <a:t>Outcome:</a:t>
            </a:r>
            <a:r>
              <a:rPr lang="en-US" dirty="0"/>
              <a:t>  Insured died 2.5 years after issue from multiple primary malignancies with long-term myelodysplasia noted on death certificate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106D-0DF8-4B1E-B47C-5FE3CDD1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11F9-7455-4259-995F-DC143FB9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44436"/>
            <a:ext cx="7926852" cy="41012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Female 28-  $5,000,000	Citizen of France residing in US on student visa</a:t>
            </a:r>
          </a:p>
          <a:p>
            <a:r>
              <a:rPr lang="en-US" dirty="0"/>
              <a:t>Law student in US-  has Law degree in France-  no 3</a:t>
            </a:r>
            <a:r>
              <a:rPr lang="en-US" baseline="30000" dirty="0"/>
              <a:t>rd</a:t>
            </a:r>
            <a:r>
              <a:rPr lang="en-US" dirty="0"/>
              <a:t> party verification of either item</a:t>
            </a:r>
          </a:p>
          <a:p>
            <a:r>
              <a:rPr lang="en-US" dirty="0"/>
              <a:t>Income $120K stipend from parents who reside in France-  no verification of financials for insured or parent- “they are very private with their financial situation”-  agent believed that they have $5M- no verification- policyowner unwilling to pursue verification of parents’ financials/IF coverage</a:t>
            </a:r>
          </a:p>
          <a:p>
            <a:r>
              <a:rPr lang="en-US" dirty="0"/>
              <a:t>Owner/beneficiary: domestic partner, changed to brother, then back to domestic partner-  no coverage on HIM</a:t>
            </a:r>
          </a:p>
          <a:p>
            <a:r>
              <a:rPr lang="en-US" dirty="0"/>
              <a:t>No medical records available in US</a:t>
            </a:r>
          </a:p>
          <a:p>
            <a:r>
              <a:rPr lang="en-US" dirty="0"/>
              <a:t>Visa status not confirmed</a:t>
            </a:r>
          </a:p>
        </p:txBody>
      </p:sp>
    </p:spTree>
    <p:extLst>
      <p:ext uri="{BB962C8B-B14F-4D97-AF65-F5344CB8AC3E}">
        <p14:creationId xmlns:p14="http://schemas.microsoft.com/office/powerpoint/2010/main" val="107017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FDA5-CE9F-4949-9DD4-6C08C2CD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96E7-7600-4316-B74B-C8DE093C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Does fact pattern make sense?</a:t>
            </a:r>
          </a:p>
          <a:p>
            <a:r>
              <a:rPr lang="en-US" dirty="0"/>
              <a:t>Adequate evidence to support risk?</a:t>
            </a:r>
          </a:p>
          <a:p>
            <a:pPr lvl="1"/>
            <a:r>
              <a:rPr lang="en-US" dirty="0"/>
              <a:t>Complete medical records with office notes- equivalent to US standard of care?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financial documentation to verify adequate US income/assets to support</a:t>
            </a:r>
          </a:p>
          <a:p>
            <a:r>
              <a:rPr lang="en-US" dirty="0"/>
              <a:t>Was evidence freely-disclosed and were UW requests for information met?</a:t>
            </a:r>
          </a:p>
          <a:p>
            <a:r>
              <a:rPr lang="en-US" dirty="0"/>
              <a:t>Any inconsistencies?</a:t>
            </a:r>
          </a:p>
          <a:p>
            <a:r>
              <a:rPr lang="en-US" dirty="0"/>
              <a:t>How well does the producer know the client?  Referral source?</a:t>
            </a:r>
          </a:p>
          <a:p>
            <a:r>
              <a:rPr lang="en-US" dirty="0"/>
              <a:t>Source of wealth</a:t>
            </a:r>
          </a:p>
        </p:txBody>
      </p:sp>
    </p:spTree>
    <p:extLst>
      <p:ext uri="{BB962C8B-B14F-4D97-AF65-F5344CB8AC3E}">
        <p14:creationId xmlns:p14="http://schemas.microsoft.com/office/powerpoint/2010/main" val="288599293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FDF5C97DED8148866499969213C979" ma:contentTypeVersion="9" ma:contentTypeDescription="Create a new document." ma:contentTypeScope="" ma:versionID="f4df0da810bbfc78fae0564364a5dd61">
  <xsd:schema xmlns:xsd="http://www.w3.org/2001/XMLSchema" xmlns:xs="http://www.w3.org/2001/XMLSchema" xmlns:p="http://schemas.microsoft.com/office/2006/metadata/properties" xmlns:ns3="40abf9e7-6aaf-4a29-8a73-32c462b22104" targetNamespace="http://schemas.microsoft.com/office/2006/metadata/properties" ma:root="true" ma:fieldsID="a228d99e45351f4cf6ea435a9f2f4d10" ns3:_="">
    <xsd:import namespace="40abf9e7-6aaf-4a29-8a73-32c462b221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bf9e7-6aaf-4a29-8a73-32c462b22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0abf9e7-6aaf-4a29-8a73-32c462b22104" xsi:nil="true"/>
  </documentManagement>
</p:properties>
</file>

<file path=customXml/itemProps1.xml><?xml version="1.0" encoding="utf-8"?>
<ds:datastoreItem xmlns:ds="http://schemas.openxmlformats.org/officeDocument/2006/customXml" ds:itemID="{EC456C43-9B38-46FA-80BE-CEDDA0DAF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bf9e7-6aaf-4a29-8a73-32c462b221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0abf9e7-6aaf-4a29-8a73-32c462b2210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 design</Template>
  <TotalTime>0</TotalTime>
  <Words>655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Parcel</vt:lpstr>
      <vt:lpstr>Navigating the world of Foreign National Insurance</vt:lpstr>
      <vt:lpstr>What is A foreign National?</vt:lpstr>
      <vt:lpstr>Why do Non-US Citizens want US Coverage?</vt:lpstr>
      <vt:lpstr>Common Carrier Requirements</vt:lpstr>
      <vt:lpstr>Common Carrier Requirements continued</vt:lpstr>
      <vt:lpstr>Case Study</vt:lpstr>
      <vt:lpstr>Case 1</vt:lpstr>
      <vt:lpstr>Case 2</vt:lpstr>
      <vt:lpstr>Takeaways from cases</vt:lpstr>
      <vt:lpstr>Questions???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2021-08-18T18:58:22Z</dcterms:created>
  <dcterms:modified xsi:type="dcterms:W3CDTF">2022-05-20T13:41:29Z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0x010100B3FDF5C97DED8148866499969213C979</vt:lpwstr>
  </property>
</Properties>
</file>