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32" r:id="rId3"/>
  </p:sldMasterIdLst>
  <p:notesMasterIdLst>
    <p:notesMasterId r:id="rId46"/>
  </p:notesMasterIdLst>
  <p:handoutMasterIdLst>
    <p:handoutMasterId r:id="rId47"/>
  </p:handoutMasterIdLst>
  <p:sldIdLst>
    <p:sldId id="986" r:id="rId4"/>
    <p:sldId id="2070" r:id="rId5"/>
    <p:sldId id="364" r:id="rId6"/>
    <p:sldId id="1824" r:id="rId7"/>
    <p:sldId id="278" r:id="rId8"/>
    <p:sldId id="259" r:id="rId9"/>
    <p:sldId id="260" r:id="rId10"/>
    <p:sldId id="261" r:id="rId11"/>
    <p:sldId id="365" r:id="rId12"/>
    <p:sldId id="327" r:id="rId13"/>
    <p:sldId id="384" r:id="rId14"/>
    <p:sldId id="264" r:id="rId15"/>
    <p:sldId id="2071" r:id="rId16"/>
    <p:sldId id="356" r:id="rId17"/>
    <p:sldId id="291" r:id="rId18"/>
    <p:sldId id="292" r:id="rId19"/>
    <p:sldId id="293" r:id="rId20"/>
    <p:sldId id="2072" r:id="rId21"/>
    <p:sldId id="1857" r:id="rId22"/>
    <p:sldId id="335" r:id="rId23"/>
    <p:sldId id="334" r:id="rId24"/>
    <p:sldId id="2073" r:id="rId25"/>
    <p:sldId id="345" r:id="rId26"/>
    <p:sldId id="301" r:id="rId27"/>
    <p:sldId id="1856" r:id="rId28"/>
    <p:sldId id="337" r:id="rId29"/>
    <p:sldId id="380" r:id="rId30"/>
    <p:sldId id="386" r:id="rId31"/>
    <p:sldId id="299" r:id="rId32"/>
    <p:sldId id="320" r:id="rId33"/>
    <p:sldId id="300" r:id="rId34"/>
    <p:sldId id="338" r:id="rId35"/>
    <p:sldId id="388" r:id="rId36"/>
    <p:sldId id="1858" r:id="rId37"/>
    <p:sldId id="302" r:id="rId38"/>
    <p:sldId id="389" r:id="rId39"/>
    <p:sldId id="390" r:id="rId40"/>
    <p:sldId id="374" r:id="rId41"/>
    <p:sldId id="391" r:id="rId42"/>
    <p:sldId id="310" r:id="rId43"/>
    <p:sldId id="317" r:id="rId44"/>
    <p:sldId id="375" r:id="rId4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AF7D56-FC70-51A0-E9B8-DA5CAA30C115}" name="Mark Gardiner" initials="MG" userId="S::Mark.Gardiner@milliman.com::5eb9b15f-a5cf-4d91-9c9e-84115d3dca7a" providerId="AD"/>
  <p188:author id="{27EFDE71-DD03-2856-3158-F7531C798D80}" name="Susanna Gomon" initials="SG" userId="S::Susanna.Gomon@milliman.com::54e6dd45-02d6-4311-a1ed-308f91e8d169" providerId="AD"/>
  <p188:author id="{664CE8CB-1DAF-EAAE-EC39-BCC4790874B6}" name="Trina Schaetz" initials="TS" userId="S::Trina.Schaetz@milliman.com::012acb2d-8c96-4763-a901-0d8c1c2090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061"/>
    <a:srgbClr val="50BEE1"/>
    <a:srgbClr val="39414D"/>
    <a:srgbClr val="006B3F"/>
    <a:srgbClr val="0081E3"/>
    <a:srgbClr val="A52040"/>
    <a:srgbClr val="45484D"/>
    <a:srgbClr val="838588"/>
    <a:srgbClr val="A2A3A6"/>
    <a:srgbClr val="7D8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477" autoAdjust="0"/>
  </p:normalViewPr>
  <p:slideViewPr>
    <p:cSldViewPr snapToGrid="0">
      <p:cViewPr varScale="1">
        <p:scale>
          <a:sx n="86" d="100"/>
          <a:sy n="86" d="100"/>
        </p:scale>
        <p:origin x="30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wh-wfs1.milliman.com\milwi-clients$\Clinical\Clinicians\Kyle%20Schimek\Autoimmune\Presentation\Charts\Autoimmune%20Inciden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M:\Clinical\Clinicians\Kyle%20Schimek\Autoimmune\Presentation\Charts\Autoimmune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lwh-wfs1.milliman.com\milwi-clients$\Clinical\Clinicians\Kyle%20Schimek\Autoimmune\Presentation\Charts\Autoimmune%20Incidenc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39414D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rgbClr val="39414D"/>
                </a:solidFill>
              </a:rPr>
              <a:t>Prevalence of Autoimmune</a:t>
            </a:r>
            <a:r>
              <a:rPr lang="en-US" sz="1600" baseline="0" dirty="0">
                <a:solidFill>
                  <a:srgbClr val="39414D"/>
                </a:solidFill>
              </a:rPr>
              <a:t> Diseases in the U.S.</a:t>
            </a:r>
            <a:endParaRPr lang="en-US" sz="1600" dirty="0">
              <a:solidFill>
                <a:srgbClr val="39414D"/>
              </a:solidFill>
            </a:endParaRPr>
          </a:p>
        </c:rich>
      </c:tx>
      <c:layout>
        <c:manualLayout>
          <c:xMode val="edge"/>
          <c:yMode val="edge"/>
          <c:x val="0.29232112346204786"/>
          <c:y val="3.640789158393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39414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81E3"/>
            </a:solidFill>
            <a:ln>
              <a:noFill/>
            </a:ln>
            <a:effectLst/>
          </c:spPr>
          <c:invertIfNegative val="0"/>
          <c:cat>
            <c:strRef>
              <c:f>'Top AI Disease'!$A$4:$A$10</c:f>
              <c:strCache>
                <c:ptCount val="7"/>
                <c:pt idx="0">
                  <c:v>Psoriasis</c:v>
                </c:pt>
                <c:pt idx="1">
                  <c:v>Rheumatoid Arthritis</c:v>
                </c:pt>
                <c:pt idx="2">
                  <c:v>Hashimoto's Thyroiditis</c:v>
                </c:pt>
                <c:pt idx="3">
                  <c:v>Celiac 
Disease</c:v>
                </c:pt>
                <c:pt idx="4">
                  <c:v>Graves' 
Disease</c:v>
                </c:pt>
                <c:pt idx="5">
                  <c:v>Type 1 
Diabetes</c:v>
                </c:pt>
                <c:pt idx="6">
                  <c:v>Vitiligo</c:v>
                </c:pt>
              </c:strCache>
            </c:strRef>
          </c:cat>
          <c:val>
            <c:numRef>
              <c:f>'Top AI Disease'!$B$4:$B$10</c:f>
              <c:numCache>
                <c:formatCode>0.00%</c:formatCode>
                <c:ptCount val="7"/>
                <c:pt idx="0">
                  <c:v>2.5000000000000001E-2</c:v>
                </c:pt>
                <c:pt idx="1">
                  <c:v>8.0599999895032554E-3</c:v>
                </c:pt>
                <c:pt idx="2">
                  <c:v>7.4198860368485204E-3</c:v>
                </c:pt>
                <c:pt idx="3">
                  <c:v>7.0290697582877232E-3</c:v>
                </c:pt>
                <c:pt idx="4">
                  <c:v>5.8950465039506374E-3</c:v>
                </c:pt>
                <c:pt idx="5">
                  <c:v>4.4986046453041424E-3</c:v>
                </c:pt>
                <c:pt idx="6">
                  <c:v>3.7507116230223289E-3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6-48CB-9E42-E3EDECE7D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8561663"/>
        <c:axId val="2078565407"/>
      </c:barChart>
      <c:catAx>
        <c:axId val="2078561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39414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39414D"/>
                    </a:solidFill>
                  </a:rPr>
                  <a:t>Disease State </a:t>
                </a:r>
              </a:p>
            </c:rich>
          </c:tx>
          <c:layout>
            <c:manualLayout>
              <c:xMode val="edge"/>
              <c:yMode val="edge"/>
              <c:x val="0.4316560465817888"/>
              <c:y val="0.94247578029414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39414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65407"/>
        <c:crosses val="autoZero"/>
        <c:auto val="1"/>
        <c:lblAlgn val="ctr"/>
        <c:lblOffset val="100"/>
        <c:noMultiLvlLbl val="0"/>
      </c:catAx>
      <c:valAx>
        <c:axId val="207856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5484D">
                  <a:alpha val="25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39414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39414D"/>
                    </a:solidFill>
                  </a:rPr>
                  <a:t>Prevalence (%)</a:t>
                </a:r>
              </a:p>
            </c:rich>
          </c:tx>
          <c:layout>
            <c:manualLayout>
              <c:xMode val="edge"/>
              <c:yMode val="edge"/>
              <c:x val="0"/>
              <c:y val="0.332647542236832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39414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6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bg1"/>
                </a:solidFill>
              </a:rPr>
              <a:t>Prevalence</a:t>
            </a:r>
            <a:r>
              <a:rPr lang="en-US" sz="2400" baseline="0" dirty="0">
                <a:solidFill>
                  <a:schemeClr val="bg1"/>
                </a:solidFill>
              </a:rPr>
              <a:t> and Relative Mortality with Serious Antiplatelets</a:t>
            </a:r>
            <a:endParaRPr lang="en-US" sz="24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Percent with Serious Antiplatelet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83-44CB-A20A-F69A139BC9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683-44CB-A20A-F69A139BC905}"/>
              </c:ext>
            </c:extLst>
          </c:dPt>
          <c:val>
            <c:numRef>
              <c:f>'Rx Clop Data'!$B$2:$B$3</c:f>
              <c:numCache>
                <c:formatCode>0.00%</c:formatCode>
                <c:ptCount val="2"/>
                <c:pt idx="0">
                  <c:v>2.1999999999999999E-2</c:v>
                </c:pt>
                <c:pt idx="1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83-44CB-A20A-F69A139BC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70127839"/>
        <c:axId val="1370127423"/>
      </c:barChart>
      <c:lineChart>
        <c:grouping val="standard"/>
        <c:varyColors val="0"/>
        <c:ser>
          <c:idx val="0"/>
          <c:order val="0"/>
          <c:tx>
            <c:v>Relative Mortality</c:v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strRef>
              <c:f>'Rx Clop Data'!$A$2:$A$3</c:f>
              <c:strCache>
                <c:ptCount val="2"/>
                <c:pt idx="0">
                  <c:v>Without Autoimmune Medications</c:v>
                </c:pt>
                <c:pt idx="1">
                  <c:v>With Autoimmune Medications</c:v>
                </c:pt>
              </c:strCache>
            </c:strRef>
          </c:cat>
          <c:val>
            <c:numRef>
              <c:f>'Rx Clop Data'!$C$2:$C$3</c:f>
              <c:numCache>
                <c:formatCode>0%</c:formatCode>
                <c:ptCount val="2"/>
                <c:pt idx="0">
                  <c:v>1.76</c:v>
                </c:pt>
                <c:pt idx="1">
                  <c:v>2.71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83-44CB-A20A-F69A139BC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248879"/>
        <c:axId val="1140253871"/>
      </c:lineChart>
      <c:valAx>
        <c:axId val="137012742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2"/>
                    </a:solidFill>
                  </a:rPr>
                  <a:t>Prevalence</a:t>
                </a:r>
              </a:p>
            </c:rich>
          </c:tx>
          <c:layout>
            <c:manualLayout>
              <c:xMode val="edge"/>
              <c:yMode val="edge"/>
              <c:x val="9.9660513251703282E-3"/>
              <c:y val="0.40208770711134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cross"/>
        <c:minorTickMark val="none"/>
        <c:tickLblPos val="nextTo"/>
        <c:spPr>
          <a:solidFill>
            <a:schemeClr val="bg1"/>
          </a:solidFill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127839"/>
        <c:crosses val="autoZero"/>
        <c:crossBetween val="between"/>
      </c:valAx>
      <c:catAx>
        <c:axId val="13701278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0127423"/>
        <c:crosses val="autoZero"/>
        <c:auto val="1"/>
        <c:lblAlgn val="ctr"/>
        <c:lblOffset val="100"/>
        <c:noMultiLvlLbl val="0"/>
      </c:catAx>
      <c:valAx>
        <c:axId val="114025387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2"/>
                    </a:solidFill>
                  </a:rPr>
                  <a:t>Relative Mortality </a:t>
                </a:r>
              </a:p>
            </c:rich>
          </c:tx>
          <c:layout>
            <c:manualLayout>
              <c:xMode val="edge"/>
              <c:yMode val="edge"/>
              <c:x val="0.94976746520684108"/>
              <c:y val="0.33812880987133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rgbClr val="0A497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248879"/>
        <c:crosses val="max"/>
        <c:crossBetween val="between"/>
      </c:valAx>
      <c:catAx>
        <c:axId val="11402488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02538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876247227432811"/>
          <c:y val="1.8313847242752309E-2"/>
          <c:w val="0.28006936587290843"/>
          <c:h val="0.21489879886734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/>
                </a:solidFill>
              </a:rPr>
              <a:t>Mortality of Autoimmune</a:t>
            </a:r>
            <a:r>
              <a:rPr lang="en-US" sz="1600" baseline="0" dirty="0">
                <a:solidFill>
                  <a:schemeClr val="tx2"/>
                </a:solidFill>
              </a:rPr>
              <a:t> Conditions</a:t>
            </a:r>
            <a:endParaRPr lang="en-US" sz="160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'Mortality Ratios'!$B$2</c:f>
              <c:strCache>
                <c:ptCount val="1"/>
                <c:pt idx="0">
                  <c:v>Relative Mortality</c:v>
                </c:pt>
              </c:strCache>
            </c:strRef>
          </c:tx>
          <c:spPr>
            <a:solidFill>
              <a:srgbClr val="0081E3"/>
            </a:solidFill>
            <a:ln>
              <a:noFill/>
            </a:ln>
            <a:effectLst/>
          </c:spPr>
          <c:invertIfNegative val="0"/>
          <c:cat>
            <c:strRef>
              <c:f>'Mortality Ratios'!$A$3:$A$10</c:f>
              <c:strCache>
                <c:ptCount val="7"/>
                <c:pt idx="0">
                  <c:v>Mild Psoriasis</c:v>
                </c:pt>
                <c:pt idx="1">
                  <c:v>Ulcerative Colitis</c:v>
                </c:pt>
                <c:pt idx="2">
                  <c:v>Crohn's </c:v>
                </c:pt>
                <c:pt idx="3">
                  <c:v>Psoriatic Arthritis</c:v>
                </c:pt>
                <c:pt idx="4">
                  <c:v>Severe Psoriasis</c:v>
                </c:pt>
                <c:pt idx="5">
                  <c:v>Rheumatoid Arthritis</c:v>
                </c:pt>
                <c:pt idx="6">
                  <c:v>Lupus</c:v>
                </c:pt>
              </c:strCache>
            </c:strRef>
          </c:cat>
          <c:val>
            <c:numRef>
              <c:f>'Mortality Ratios'!$B$3:$B$10</c:f>
              <c:numCache>
                <c:formatCode>General</c:formatCode>
                <c:ptCount val="8"/>
                <c:pt idx="0">
                  <c:v>1</c:v>
                </c:pt>
                <c:pt idx="1">
                  <c:v>1.1000000000000001</c:v>
                </c:pt>
                <c:pt idx="2">
                  <c:v>1.33</c:v>
                </c:pt>
                <c:pt idx="3">
                  <c:v>1.36</c:v>
                </c:pt>
                <c:pt idx="4">
                  <c:v>1.5</c:v>
                </c:pt>
                <c:pt idx="5">
                  <c:v>1.54</c:v>
                </c:pt>
                <c:pt idx="6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6-47E8-91C3-973C8A4B4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5073600"/>
        <c:axId val="1875074016"/>
      </c:barChart>
      <c:catAx>
        <c:axId val="1875073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2"/>
                    </a:solidFill>
                  </a:rPr>
                  <a:t>Disease State</a:t>
                </a:r>
              </a:p>
            </c:rich>
          </c:tx>
          <c:layout>
            <c:manualLayout>
              <c:xMode val="edge"/>
              <c:yMode val="edge"/>
              <c:x val="1.1518193076659018E-3"/>
              <c:y val="0.335938397862989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074016"/>
        <c:crosses val="autoZero"/>
        <c:auto val="1"/>
        <c:lblAlgn val="ctr"/>
        <c:lblOffset val="100"/>
        <c:noMultiLvlLbl val="0"/>
      </c:catAx>
      <c:valAx>
        <c:axId val="1875074016"/>
        <c:scaling>
          <c:orientation val="minMax"/>
          <c:max val="2.5"/>
        </c:scaling>
        <c:delete val="0"/>
        <c:axPos val="b"/>
        <c:majorGridlines>
          <c:spPr>
            <a:ln w="9525" cap="flat" cmpd="sng" algn="ctr">
              <a:solidFill>
                <a:schemeClr val="accent6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2"/>
                    </a:solidFill>
                  </a:rPr>
                  <a:t>Standardized</a:t>
                </a:r>
                <a:r>
                  <a:rPr lang="en-US" sz="1400" baseline="0" dirty="0">
                    <a:solidFill>
                      <a:schemeClr val="tx2"/>
                    </a:solidFill>
                  </a:rPr>
                  <a:t> mortality ratio</a:t>
                </a:r>
                <a:endParaRPr lang="en-US" sz="140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111231281235734"/>
              <c:y val="0.936637080867850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07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3AE28-5748-45D8-B923-1CC0C7EC371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559E4E-764A-4F69-A849-59798D5A947A}">
      <dgm:prSet phldrT="[Text]" custT="1"/>
      <dgm:spPr>
        <a:solidFill>
          <a:srgbClr val="0A4977"/>
        </a:solidFill>
        <a:ln>
          <a:noFill/>
        </a:ln>
      </dgm:spPr>
      <dgm:t>
        <a:bodyPr/>
        <a:lstStyle/>
        <a:p>
          <a:r>
            <a:rPr lang="en-US" sz="2400" dirty="0"/>
            <a:t>Inflammation</a:t>
          </a:r>
          <a:endParaRPr lang="en-US" sz="2800" dirty="0"/>
        </a:p>
      </dgm:t>
    </dgm:pt>
    <dgm:pt modelId="{1B9010D6-4374-42FC-8B21-E0593D14FAB1}" type="parTrans" cxnId="{E9474C26-8596-4CAD-B28B-CEF560548B8E}">
      <dgm:prSet/>
      <dgm:spPr/>
      <dgm:t>
        <a:bodyPr/>
        <a:lstStyle/>
        <a:p>
          <a:endParaRPr lang="en-US"/>
        </a:p>
      </dgm:t>
    </dgm:pt>
    <dgm:pt modelId="{DB999389-F4AE-44B9-862F-C2FC3435A334}" type="sibTrans" cxnId="{E9474C26-8596-4CAD-B28B-CEF560548B8E}">
      <dgm:prSet/>
      <dgm:spPr/>
      <dgm:t>
        <a:bodyPr/>
        <a:lstStyle/>
        <a:p>
          <a:endParaRPr lang="en-US"/>
        </a:p>
      </dgm:t>
    </dgm:pt>
    <dgm:pt modelId="{C5CDB241-4CA7-4EE4-A717-C3608DDE15F7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Immune-mediated inflammation</a:t>
          </a:r>
          <a:endParaRPr lang="en-US" sz="2000" dirty="0">
            <a:solidFill>
              <a:schemeClr val="bg1"/>
            </a:solidFill>
          </a:endParaRPr>
        </a:p>
        <a:p>
          <a:r>
            <a:rPr lang="en-US" sz="1600" dirty="0">
              <a:solidFill>
                <a:schemeClr val="bg1"/>
              </a:solidFill>
            </a:rPr>
            <a:t>Local</a:t>
          </a:r>
        </a:p>
        <a:p>
          <a:r>
            <a:rPr lang="en-US" sz="1600" dirty="0">
              <a:solidFill>
                <a:schemeClr val="bg1"/>
              </a:solidFill>
            </a:rPr>
            <a:t>  - Systemic</a:t>
          </a:r>
        </a:p>
        <a:p>
          <a:r>
            <a:rPr lang="en-US" sz="1600" dirty="0">
              <a:solidFill>
                <a:schemeClr val="bg1"/>
              </a:solidFill>
            </a:rPr>
            <a:t>  - Tissue damage and                                                                                    .   proliferation</a:t>
          </a:r>
        </a:p>
      </dgm:t>
    </dgm:pt>
    <dgm:pt modelId="{D0F54486-FC67-4E9E-BE84-E8E620983171}" type="parTrans" cxnId="{4172852D-4177-41C8-8F3B-13F656861C61}">
      <dgm:prSet/>
      <dgm:spPr/>
      <dgm:t>
        <a:bodyPr/>
        <a:lstStyle/>
        <a:p>
          <a:endParaRPr lang="en-US"/>
        </a:p>
      </dgm:t>
    </dgm:pt>
    <dgm:pt modelId="{63E56FF6-DF49-4C6A-AF3D-688434922543}" type="sibTrans" cxnId="{4172852D-4177-41C8-8F3B-13F656861C61}">
      <dgm:prSet/>
      <dgm:spPr/>
      <dgm:t>
        <a:bodyPr/>
        <a:lstStyle/>
        <a:p>
          <a:endParaRPr lang="en-US"/>
        </a:p>
      </dgm:t>
    </dgm:pt>
    <dgm:pt modelId="{5A1FDC07-2083-4A70-A71C-C2E19DD22F13}">
      <dgm:prSet phldrT="[Text]" custT="1"/>
      <dgm:spPr>
        <a:solidFill>
          <a:srgbClr val="50BEE1"/>
        </a:solidFill>
        <a:ln>
          <a:noFill/>
        </a:ln>
      </dgm:spPr>
      <dgm:t>
        <a:bodyPr/>
        <a:lstStyle/>
        <a:p>
          <a:r>
            <a:rPr lang="en-US" sz="2400" dirty="0"/>
            <a:t>Comorbidities</a:t>
          </a:r>
        </a:p>
      </dgm:t>
    </dgm:pt>
    <dgm:pt modelId="{6110D53A-CC66-4995-8511-123C5FA85DAB}" type="parTrans" cxnId="{0A54A4A7-F44C-4275-ADF0-3AC058411F55}">
      <dgm:prSet/>
      <dgm:spPr/>
      <dgm:t>
        <a:bodyPr/>
        <a:lstStyle/>
        <a:p>
          <a:endParaRPr lang="en-US"/>
        </a:p>
      </dgm:t>
    </dgm:pt>
    <dgm:pt modelId="{88028AEA-55F4-42C8-AF1F-0F8AC4E6FC5B}" type="sibTrans" cxnId="{0A54A4A7-F44C-4275-ADF0-3AC058411F55}">
      <dgm:prSet/>
      <dgm:spPr/>
      <dgm:t>
        <a:bodyPr/>
        <a:lstStyle/>
        <a:p>
          <a:endParaRPr lang="en-US"/>
        </a:p>
      </dgm:t>
    </dgm:pt>
    <dgm:pt modelId="{792DB41B-BDB5-45D4-A3BC-60C955FC6FF7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Increased risk of </a:t>
          </a:r>
        </a:p>
        <a:p>
          <a:r>
            <a:rPr lang="en-US" sz="2000" dirty="0">
              <a:solidFill>
                <a:schemeClr val="bg1"/>
              </a:solidFill>
            </a:rPr>
            <a:t>  - Pulmonary disease</a:t>
          </a:r>
        </a:p>
        <a:p>
          <a:r>
            <a:rPr lang="en-US" sz="2000" dirty="0">
              <a:solidFill>
                <a:schemeClr val="bg1"/>
              </a:solidFill>
            </a:rPr>
            <a:t>  - Anemia</a:t>
          </a:r>
        </a:p>
        <a:p>
          <a:r>
            <a:rPr lang="en-US" sz="2000" dirty="0">
              <a:solidFill>
                <a:schemeClr val="bg1"/>
              </a:solidFill>
            </a:rPr>
            <a:t>  - Cancer</a:t>
          </a:r>
        </a:p>
        <a:p>
          <a:r>
            <a:rPr lang="en-US" sz="2000" dirty="0">
              <a:solidFill>
                <a:schemeClr val="bg1"/>
              </a:solidFill>
            </a:rPr>
            <a:t>  - Heart disease</a:t>
          </a:r>
        </a:p>
        <a:p>
          <a:r>
            <a:rPr lang="en-US" sz="2000" dirty="0">
              <a:solidFill>
                <a:schemeClr val="tx2"/>
              </a:solidFill>
            </a:rPr>
            <a:t> </a:t>
          </a:r>
          <a:endParaRPr lang="en-US" sz="2000" dirty="0"/>
        </a:p>
      </dgm:t>
    </dgm:pt>
    <dgm:pt modelId="{E38040B7-77EA-4097-B428-D8464CCD6685}" type="parTrans" cxnId="{4AEB416A-1C47-4E28-A76E-1C6DAC691B41}">
      <dgm:prSet/>
      <dgm:spPr/>
      <dgm:t>
        <a:bodyPr/>
        <a:lstStyle/>
        <a:p>
          <a:endParaRPr lang="en-US"/>
        </a:p>
      </dgm:t>
    </dgm:pt>
    <dgm:pt modelId="{7728A2BD-E9FF-40D4-A622-C55517C0B315}" type="sibTrans" cxnId="{4AEB416A-1C47-4E28-A76E-1C6DAC691B41}">
      <dgm:prSet/>
      <dgm:spPr/>
      <dgm:t>
        <a:bodyPr/>
        <a:lstStyle/>
        <a:p>
          <a:endParaRPr lang="en-US"/>
        </a:p>
      </dgm:t>
    </dgm:pt>
    <dgm:pt modelId="{4A9CA3E6-2D2C-45A9-85C7-C2072F62B04E}">
      <dgm:prSet phldrT="[Text]" custT="1"/>
      <dgm:spPr>
        <a:solidFill>
          <a:srgbClr val="74C061"/>
        </a:solidFill>
        <a:ln>
          <a:noFill/>
        </a:ln>
      </dgm:spPr>
      <dgm:t>
        <a:bodyPr/>
        <a:lstStyle/>
        <a:p>
          <a:r>
            <a:rPr lang="en-US" sz="2400" dirty="0"/>
            <a:t>Increased mortality</a:t>
          </a:r>
        </a:p>
      </dgm:t>
    </dgm:pt>
    <dgm:pt modelId="{68CAA69E-C385-4B0B-BDEC-1BADA545B99E}" type="sibTrans" cxnId="{9857BE4E-D1E6-4BC4-A708-879F8D28BEAF}">
      <dgm:prSet/>
      <dgm:spPr/>
      <dgm:t>
        <a:bodyPr/>
        <a:lstStyle/>
        <a:p>
          <a:endParaRPr lang="en-US"/>
        </a:p>
      </dgm:t>
    </dgm:pt>
    <dgm:pt modelId="{A1E41AA6-7746-4311-BE2B-6AB667C824C2}" type="parTrans" cxnId="{9857BE4E-D1E6-4BC4-A708-879F8D28BEAF}">
      <dgm:prSet/>
      <dgm:spPr/>
      <dgm:t>
        <a:bodyPr/>
        <a:lstStyle/>
        <a:p>
          <a:endParaRPr lang="en-US"/>
        </a:p>
      </dgm:t>
    </dgm:pt>
    <dgm:pt modelId="{E2BD42C3-2429-46C3-84B3-864E8A9F0861}" type="pres">
      <dgm:prSet presAssocID="{8033AE28-5748-45D8-B923-1CC0C7EC371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FBE83C4-0615-412B-9660-A5A45ABDC6E9}" type="pres">
      <dgm:prSet presAssocID="{87559E4E-764A-4F69-A849-59798D5A947A}" presName="parentText1" presStyleLbl="node1" presStyleIdx="0" presStyleCnt="3" custLinFactNeighborX="-104">
        <dgm:presLayoutVars>
          <dgm:chMax/>
          <dgm:chPref val="3"/>
          <dgm:bulletEnabled val="1"/>
        </dgm:presLayoutVars>
      </dgm:prSet>
      <dgm:spPr/>
    </dgm:pt>
    <dgm:pt modelId="{5F26A814-09C0-493A-9D02-1FA68CA89094}" type="pres">
      <dgm:prSet presAssocID="{87559E4E-764A-4F69-A849-59798D5A947A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F19E833A-1B01-4BE6-9A77-08A53E9799E4}" type="pres">
      <dgm:prSet presAssocID="{5A1FDC07-2083-4A70-A71C-C2E19DD22F13}" presName="parentText2" presStyleLbl="node1" presStyleIdx="1" presStyleCnt="3" custScaleX="98935">
        <dgm:presLayoutVars>
          <dgm:chMax/>
          <dgm:chPref val="3"/>
          <dgm:bulletEnabled val="1"/>
        </dgm:presLayoutVars>
      </dgm:prSet>
      <dgm:spPr/>
    </dgm:pt>
    <dgm:pt modelId="{B37FEA66-C9D4-4C2B-B778-2B7E03165776}" type="pres">
      <dgm:prSet presAssocID="{5A1FDC07-2083-4A70-A71C-C2E19DD22F13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  <dgm:pt modelId="{9A03EE6B-02B6-42E6-97D3-F98183E7AB34}" type="pres">
      <dgm:prSet presAssocID="{4A9CA3E6-2D2C-45A9-85C7-C2072F62B04E}" presName="parentText3" presStyleLbl="node1" presStyleIdx="2" presStyleCnt="3" custScaleX="97436" custLinFactY="70414" custLinFactNeighborX="960" custLinFactNeighborY="100000">
        <dgm:presLayoutVars>
          <dgm:chMax/>
          <dgm:chPref val="3"/>
          <dgm:bulletEnabled val="1"/>
        </dgm:presLayoutVars>
      </dgm:prSet>
      <dgm:spPr/>
    </dgm:pt>
  </dgm:ptLst>
  <dgm:cxnLst>
    <dgm:cxn modelId="{E9474C26-8596-4CAD-B28B-CEF560548B8E}" srcId="{8033AE28-5748-45D8-B923-1CC0C7EC371A}" destId="{87559E4E-764A-4F69-A849-59798D5A947A}" srcOrd="0" destOrd="0" parTransId="{1B9010D6-4374-42FC-8B21-E0593D14FAB1}" sibTransId="{DB999389-F4AE-44B9-862F-C2FC3435A334}"/>
    <dgm:cxn modelId="{6ACF302C-F4EE-4150-9F24-E8297DD81A91}" type="presOf" srcId="{792DB41B-BDB5-45D4-A3BC-60C955FC6FF7}" destId="{B37FEA66-C9D4-4C2B-B778-2B7E03165776}" srcOrd="0" destOrd="0" presId="urn:microsoft.com/office/officeart/2009/3/layout/IncreasingArrowsProcess"/>
    <dgm:cxn modelId="{4172852D-4177-41C8-8F3B-13F656861C61}" srcId="{87559E4E-764A-4F69-A849-59798D5A947A}" destId="{C5CDB241-4CA7-4EE4-A717-C3608DDE15F7}" srcOrd="0" destOrd="0" parTransId="{D0F54486-FC67-4E9E-BE84-E8E620983171}" sibTransId="{63E56FF6-DF49-4C6A-AF3D-688434922543}"/>
    <dgm:cxn modelId="{0B07392F-C582-4A95-90D7-779BAC078986}" type="presOf" srcId="{5A1FDC07-2083-4A70-A71C-C2E19DD22F13}" destId="{F19E833A-1B01-4BE6-9A77-08A53E9799E4}" srcOrd="0" destOrd="0" presId="urn:microsoft.com/office/officeart/2009/3/layout/IncreasingArrowsProcess"/>
    <dgm:cxn modelId="{70B2234A-4B60-4508-A15A-83C25BA7B421}" type="presOf" srcId="{8033AE28-5748-45D8-B923-1CC0C7EC371A}" destId="{E2BD42C3-2429-46C3-84B3-864E8A9F0861}" srcOrd="0" destOrd="0" presId="urn:microsoft.com/office/officeart/2009/3/layout/IncreasingArrowsProcess"/>
    <dgm:cxn modelId="{4AEB416A-1C47-4E28-A76E-1C6DAC691B41}" srcId="{5A1FDC07-2083-4A70-A71C-C2E19DD22F13}" destId="{792DB41B-BDB5-45D4-A3BC-60C955FC6FF7}" srcOrd="0" destOrd="0" parTransId="{E38040B7-77EA-4097-B428-D8464CCD6685}" sibTransId="{7728A2BD-E9FF-40D4-A622-C55517C0B315}"/>
    <dgm:cxn modelId="{9857BE4E-D1E6-4BC4-A708-879F8D28BEAF}" srcId="{8033AE28-5748-45D8-B923-1CC0C7EC371A}" destId="{4A9CA3E6-2D2C-45A9-85C7-C2072F62B04E}" srcOrd="2" destOrd="0" parTransId="{A1E41AA6-7746-4311-BE2B-6AB667C824C2}" sibTransId="{68CAA69E-C385-4B0B-BDEC-1BADA545B99E}"/>
    <dgm:cxn modelId="{A3C7E67D-CF71-453C-9319-C33485F29879}" type="presOf" srcId="{4A9CA3E6-2D2C-45A9-85C7-C2072F62B04E}" destId="{9A03EE6B-02B6-42E6-97D3-F98183E7AB34}" srcOrd="0" destOrd="0" presId="urn:microsoft.com/office/officeart/2009/3/layout/IncreasingArrowsProcess"/>
    <dgm:cxn modelId="{BE7A46A0-9B41-4111-A3CC-BD7CDE174B1E}" type="presOf" srcId="{87559E4E-764A-4F69-A849-59798D5A947A}" destId="{4FBE83C4-0615-412B-9660-A5A45ABDC6E9}" srcOrd="0" destOrd="0" presId="urn:microsoft.com/office/officeart/2009/3/layout/IncreasingArrowsProcess"/>
    <dgm:cxn modelId="{0A54A4A7-F44C-4275-ADF0-3AC058411F55}" srcId="{8033AE28-5748-45D8-B923-1CC0C7EC371A}" destId="{5A1FDC07-2083-4A70-A71C-C2E19DD22F13}" srcOrd="1" destOrd="0" parTransId="{6110D53A-CC66-4995-8511-123C5FA85DAB}" sibTransId="{88028AEA-55F4-42C8-AF1F-0F8AC4E6FC5B}"/>
    <dgm:cxn modelId="{285716C8-7D4D-450D-9E4C-96455EB393F2}" type="presOf" srcId="{C5CDB241-4CA7-4EE4-A717-C3608DDE15F7}" destId="{5F26A814-09C0-493A-9D02-1FA68CA89094}" srcOrd="0" destOrd="0" presId="urn:microsoft.com/office/officeart/2009/3/layout/IncreasingArrowsProcess"/>
    <dgm:cxn modelId="{E9D2E337-7CD5-4616-BE7D-A41220B77DB0}" type="presParOf" srcId="{E2BD42C3-2429-46C3-84B3-864E8A9F0861}" destId="{4FBE83C4-0615-412B-9660-A5A45ABDC6E9}" srcOrd="0" destOrd="0" presId="urn:microsoft.com/office/officeart/2009/3/layout/IncreasingArrowsProcess"/>
    <dgm:cxn modelId="{4482F37A-B8AB-4B71-A6F3-8A68447E4483}" type="presParOf" srcId="{E2BD42C3-2429-46C3-84B3-864E8A9F0861}" destId="{5F26A814-09C0-493A-9D02-1FA68CA89094}" srcOrd="1" destOrd="0" presId="urn:microsoft.com/office/officeart/2009/3/layout/IncreasingArrowsProcess"/>
    <dgm:cxn modelId="{BB8305B4-E320-4351-8C87-FB17D3F5AD21}" type="presParOf" srcId="{E2BD42C3-2429-46C3-84B3-864E8A9F0861}" destId="{F19E833A-1B01-4BE6-9A77-08A53E9799E4}" srcOrd="2" destOrd="0" presId="urn:microsoft.com/office/officeart/2009/3/layout/IncreasingArrowsProcess"/>
    <dgm:cxn modelId="{0149344E-4D17-4C98-80F8-113E6AA8DA18}" type="presParOf" srcId="{E2BD42C3-2429-46C3-84B3-864E8A9F0861}" destId="{B37FEA66-C9D4-4C2B-B778-2B7E03165776}" srcOrd="3" destOrd="0" presId="urn:microsoft.com/office/officeart/2009/3/layout/IncreasingArrowsProcess"/>
    <dgm:cxn modelId="{B51B1ED5-148A-4B5C-9CFB-717C3F9B7906}" type="presParOf" srcId="{E2BD42C3-2429-46C3-84B3-864E8A9F0861}" destId="{9A03EE6B-02B6-42E6-97D3-F98183E7AB34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96979C-2437-48C9-B9B2-F35FF95BCF2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47577-2FF2-43D2-B789-5C94DBFBDA00}">
      <dgm:prSet phldrT="[Text]" custT="1"/>
      <dgm:spPr>
        <a:solidFill>
          <a:srgbClr val="0081E3"/>
        </a:solidFill>
      </dgm:spPr>
      <dgm:t>
        <a:bodyPr/>
        <a:lstStyle/>
        <a:p>
          <a:r>
            <a:rPr lang="en-US" sz="2000" dirty="0">
              <a:ln>
                <a:noFill/>
              </a:ln>
            </a:rPr>
            <a:t>DMARDs*</a:t>
          </a:r>
        </a:p>
      </dgm:t>
    </dgm:pt>
    <dgm:pt modelId="{8FAEE631-588C-4FCC-8192-2B96A777250C}" type="parTrans" cxnId="{13DEC1C5-490E-4239-B930-AB33E998021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2B4C4A66-059A-4EA2-B09E-75099C8317A3}" type="sibTrans" cxnId="{13DEC1C5-490E-4239-B930-AB33E998021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E0356D88-FB18-44C0-B121-D6578391D2CD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ln>
                <a:noFill/>
              </a:ln>
              <a:solidFill>
                <a:srgbClr val="FFFFFF"/>
              </a:solidFill>
            </a:rPr>
            <a:t>Methotrexate</a:t>
          </a:r>
        </a:p>
      </dgm:t>
    </dgm:pt>
    <dgm:pt modelId="{7D8D1E20-5029-445F-83A8-7F5B8A8649E8}" type="parTrans" cxnId="{881DB121-2584-4982-9D36-50BBC4FB3244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320084E-1CD2-4CAF-9D7C-C8C02E1598AB}" type="sibTrans" cxnId="{881DB121-2584-4982-9D36-50BBC4FB3244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DD6047E6-6D21-4E4D-86A0-E9F22D2E5E76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ln>
                <a:noFill/>
              </a:ln>
              <a:solidFill>
                <a:srgbClr val="FFFFFF"/>
              </a:solidFill>
            </a:rPr>
            <a:t>Sulfasalazine</a:t>
          </a:r>
        </a:p>
      </dgm:t>
    </dgm:pt>
    <dgm:pt modelId="{E0B7F1C6-ED97-4893-9A20-B5AE9A7D3391}" type="parTrans" cxnId="{4CDC8DB3-1018-49FF-9831-EFDF2CA5B189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0CACFB11-1B90-422A-84EF-DB3C75EDB223}" type="sibTrans" cxnId="{4CDC8DB3-1018-49FF-9831-EFDF2CA5B189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8232BBF5-EA4F-4B9F-BC4E-A5E2FCE92F83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ln>
                <a:noFill/>
              </a:ln>
              <a:solidFill>
                <a:srgbClr val="FFFFFF"/>
              </a:solidFill>
            </a:rPr>
            <a:t>Hydroxychloroquine</a:t>
          </a:r>
        </a:p>
      </dgm:t>
    </dgm:pt>
    <dgm:pt modelId="{7F448745-E984-41DE-ADE5-02063906C33D}" type="parTrans" cxnId="{BF604F16-BF5A-4D9D-9683-C12FE8FA691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7A45762-9CAD-4BC8-A615-2F41C46F1046}" type="sibTrans" cxnId="{BF604F16-BF5A-4D9D-9683-C12FE8FA691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0214186-1EE4-4368-8248-6BBBA7E28EDC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ln>
                <a:noFill/>
              </a:ln>
              <a:solidFill>
                <a:srgbClr val="FFFFFF"/>
              </a:solidFill>
            </a:rPr>
            <a:t>Leflunomide</a:t>
          </a:r>
        </a:p>
      </dgm:t>
    </dgm:pt>
    <dgm:pt modelId="{26C31F2F-0AC0-417D-A2CB-1E3F93B2160F}" type="parTrans" cxnId="{0EB87022-DE54-439D-A72E-3EC847C8DE9A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A35A6B0-49D6-44BC-A1F4-7BCD66AE5C93}" type="sibTrans" cxnId="{0EB87022-DE54-439D-A72E-3EC847C8DE9A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7832BD84-247E-495B-A8AC-1A9F2D0F7312}" type="pres">
      <dgm:prSet presAssocID="{CE96979C-2437-48C9-B9B2-F35FF95BCF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AB1B39-0444-4AF2-9812-8231E139C742}" type="pres">
      <dgm:prSet presAssocID="{31F47577-2FF2-43D2-B789-5C94DBFBDA00}" presName="root" presStyleCnt="0"/>
      <dgm:spPr/>
    </dgm:pt>
    <dgm:pt modelId="{BD723E94-E3A8-45E7-A556-AAA8B7F11438}" type="pres">
      <dgm:prSet presAssocID="{31F47577-2FF2-43D2-B789-5C94DBFBDA00}" presName="rootComposite" presStyleCnt="0"/>
      <dgm:spPr/>
    </dgm:pt>
    <dgm:pt modelId="{6CDCBC74-3FDA-43E6-B7EB-6D6C5D360DC3}" type="pres">
      <dgm:prSet presAssocID="{31F47577-2FF2-43D2-B789-5C94DBFBDA00}" presName="rootText" presStyleLbl="node1" presStyleIdx="0" presStyleCnt="1" custScaleX="316100" custScaleY="131355"/>
      <dgm:spPr/>
    </dgm:pt>
    <dgm:pt modelId="{4705A1FF-30CA-4CAD-B313-05CB5D137843}" type="pres">
      <dgm:prSet presAssocID="{31F47577-2FF2-43D2-B789-5C94DBFBDA00}" presName="rootConnector" presStyleLbl="node1" presStyleIdx="0" presStyleCnt="1"/>
      <dgm:spPr/>
    </dgm:pt>
    <dgm:pt modelId="{A5F35CB2-02E2-4459-8E13-D205009071E0}" type="pres">
      <dgm:prSet presAssocID="{31F47577-2FF2-43D2-B789-5C94DBFBDA00}" presName="childShape" presStyleCnt="0"/>
      <dgm:spPr/>
    </dgm:pt>
    <dgm:pt modelId="{7AB8E85A-C04D-4CB9-87E8-EC5B93CE916C}" type="pres">
      <dgm:prSet presAssocID="{7D8D1E20-5029-445F-83A8-7F5B8A8649E8}" presName="Name13" presStyleLbl="parChTrans1D2" presStyleIdx="0" presStyleCnt="4"/>
      <dgm:spPr/>
    </dgm:pt>
    <dgm:pt modelId="{B72BFD1C-F821-472F-866F-307AE4A232B1}" type="pres">
      <dgm:prSet presAssocID="{E0356D88-FB18-44C0-B121-D6578391D2CD}" presName="childText" presStyleLbl="bgAcc1" presStyleIdx="0" presStyleCnt="4" custScaleX="375735">
        <dgm:presLayoutVars>
          <dgm:bulletEnabled val="1"/>
        </dgm:presLayoutVars>
      </dgm:prSet>
      <dgm:spPr/>
    </dgm:pt>
    <dgm:pt modelId="{9E34B15D-47C8-4CFC-B6A8-E1D9964E72C8}" type="pres">
      <dgm:prSet presAssocID="{E0B7F1C6-ED97-4893-9A20-B5AE9A7D3391}" presName="Name13" presStyleLbl="parChTrans1D2" presStyleIdx="1" presStyleCnt="4"/>
      <dgm:spPr/>
    </dgm:pt>
    <dgm:pt modelId="{D21ECC45-5ED9-45C7-8111-6093CDE8AED6}" type="pres">
      <dgm:prSet presAssocID="{DD6047E6-6D21-4E4D-86A0-E9F22D2E5E76}" presName="childText" presStyleLbl="bgAcc1" presStyleIdx="1" presStyleCnt="4" custScaleX="376128">
        <dgm:presLayoutVars>
          <dgm:bulletEnabled val="1"/>
        </dgm:presLayoutVars>
      </dgm:prSet>
      <dgm:spPr/>
    </dgm:pt>
    <dgm:pt modelId="{6C25FE36-BCF8-4FDE-974B-486BEC544712}" type="pres">
      <dgm:prSet presAssocID="{7F448745-E984-41DE-ADE5-02063906C33D}" presName="Name13" presStyleLbl="parChTrans1D2" presStyleIdx="2" presStyleCnt="4"/>
      <dgm:spPr/>
    </dgm:pt>
    <dgm:pt modelId="{1A93885B-F3AC-46CF-9F97-B086DEFAE4FD}" type="pres">
      <dgm:prSet presAssocID="{8232BBF5-EA4F-4B9F-BC4E-A5E2FCE92F83}" presName="childText" presStyleLbl="bgAcc1" presStyleIdx="2" presStyleCnt="4" custScaleX="375735">
        <dgm:presLayoutVars>
          <dgm:bulletEnabled val="1"/>
        </dgm:presLayoutVars>
      </dgm:prSet>
      <dgm:spPr/>
    </dgm:pt>
    <dgm:pt modelId="{92437962-510F-4B83-9F9E-570394D08E7B}" type="pres">
      <dgm:prSet presAssocID="{26C31F2F-0AC0-417D-A2CB-1E3F93B2160F}" presName="Name13" presStyleLbl="parChTrans1D2" presStyleIdx="3" presStyleCnt="4"/>
      <dgm:spPr/>
    </dgm:pt>
    <dgm:pt modelId="{5A51CC8D-5C76-4246-B7BC-30FBE3E30349}" type="pres">
      <dgm:prSet presAssocID="{C0214186-1EE4-4368-8248-6BBBA7E28EDC}" presName="childText" presStyleLbl="bgAcc1" presStyleIdx="3" presStyleCnt="4" custScaleX="376128">
        <dgm:presLayoutVars>
          <dgm:bulletEnabled val="1"/>
        </dgm:presLayoutVars>
      </dgm:prSet>
      <dgm:spPr/>
    </dgm:pt>
  </dgm:ptLst>
  <dgm:cxnLst>
    <dgm:cxn modelId="{AED0EF10-A47B-4AD0-8EA7-112F5965C1AF}" type="presOf" srcId="{8232BBF5-EA4F-4B9F-BC4E-A5E2FCE92F83}" destId="{1A93885B-F3AC-46CF-9F97-B086DEFAE4FD}" srcOrd="0" destOrd="0" presId="urn:microsoft.com/office/officeart/2005/8/layout/hierarchy3"/>
    <dgm:cxn modelId="{BF604F16-BF5A-4D9D-9683-C12FE8FA6916}" srcId="{31F47577-2FF2-43D2-B789-5C94DBFBDA00}" destId="{8232BBF5-EA4F-4B9F-BC4E-A5E2FCE92F83}" srcOrd="2" destOrd="0" parTransId="{7F448745-E984-41DE-ADE5-02063906C33D}" sibTransId="{37A45762-9CAD-4BC8-A615-2F41C46F1046}"/>
    <dgm:cxn modelId="{881DB121-2584-4982-9D36-50BBC4FB3244}" srcId="{31F47577-2FF2-43D2-B789-5C94DBFBDA00}" destId="{E0356D88-FB18-44C0-B121-D6578391D2CD}" srcOrd="0" destOrd="0" parTransId="{7D8D1E20-5029-445F-83A8-7F5B8A8649E8}" sibTransId="{F320084E-1CD2-4CAF-9D7C-C8C02E1598AB}"/>
    <dgm:cxn modelId="{0EB87022-DE54-439D-A72E-3EC847C8DE9A}" srcId="{31F47577-2FF2-43D2-B789-5C94DBFBDA00}" destId="{C0214186-1EE4-4368-8248-6BBBA7E28EDC}" srcOrd="3" destOrd="0" parTransId="{26C31F2F-0AC0-417D-A2CB-1E3F93B2160F}" sibTransId="{FA35A6B0-49D6-44BC-A1F4-7BCD66AE5C93}"/>
    <dgm:cxn modelId="{CA44FD3D-D98E-4661-9B5A-69733B91DDAD}" type="presOf" srcId="{7D8D1E20-5029-445F-83A8-7F5B8A8649E8}" destId="{7AB8E85A-C04D-4CB9-87E8-EC5B93CE916C}" srcOrd="0" destOrd="0" presId="urn:microsoft.com/office/officeart/2005/8/layout/hierarchy3"/>
    <dgm:cxn modelId="{5828AD3F-C06A-430E-B116-9932868F85E8}" type="presOf" srcId="{C0214186-1EE4-4368-8248-6BBBA7E28EDC}" destId="{5A51CC8D-5C76-4246-B7BC-30FBE3E30349}" srcOrd="0" destOrd="0" presId="urn:microsoft.com/office/officeart/2005/8/layout/hierarchy3"/>
    <dgm:cxn modelId="{E6BFA05B-30C4-47F1-9D60-F9FD172434D4}" type="presOf" srcId="{26C31F2F-0AC0-417D-A2CB-1E3F93B2160F}" destId="{92437962-510F-4B83-9F9E-570394D08E7B}" srcOrd="0" destOrd="0" presId="urn:microsoft.com/office/officeart/2005/8/layout/hierarchy3"/>
    <dgm:cxn modelId="{A7522348-32C0-4EB5-B662-B97C68CE70C3}" type="presOf" srcId="{31F47577-2FF2-43D2-B789-5C94DBFBDA00}" destId="{4705A1FF-30CA-4CAD-B313-05CB5D137843}" srcOrd="1" destOrd="0" presId="urn:microsoft.com/office/officeart/2005/8/layout/hierarchy3"/>
    <dgm:cxn modelId="{C05DF25A-BBB3-4987-9F5C-826B0D19E908}" type="presOf" srcId="{CE96979C-2437-48C9-B9B2-F35FF95BCF24}" destId="{7832BD84-247E-495B-A8AC-1A9F2D0F7312}" srcOrd="0" destOrd="0" presId="urn:microsoft.com/office/officeart/2005/8/layout/hierarchy3"/>
    <dgm:cxn modelId="{33A3077C-560B-41AE-A7E1-74DA61103D3C}" type="presOf" srcId="{DD6047E6-6D21-4E4D-86A0-E9F22D2E5E76}" destId="{D21ECC45-5ED9-45C7-8111-6093CDE8AED6}" srcOrd="0" destOrd="0" presId="urn:microsoft.com/office/officeart/2005/8/layout/hierarchy3"/>
    <dgm:cxn modelId="{20AE5886-F5D0-4691-9829-60C49C90836B}" type="presOf" srcId="{7F448745-E984-41DE-ADE5-02063906C33D}" destId="{6C25FE36-BCF8-4FDE-974B-486BEC544712}" srcOrd="0" destOrd="0" presId="urn:microsoft.com/office/officeart/2005/8/layout/hierarchy3"/>
    <dgm:cxn modelId="{4015EF8D-CAB5-41E8-A512-48DDF14689B8}" type="presOf" srcId="{E0B7F1C6-ED97-4893-9A20-B5AE9A7D3391}" destId="{9E34B15D-47C8-4CFC-B6A8-E1D9964E72C8}" srcOrd="0" destOrd="0" presId="urn:microsoft.com/office/officeart/2005/8/layout/hierarchy3"/>
    <dgm:cxn modelId="{34CA60A6-98A5-40A6-A72F-439DE90D782A}" type="presOf" srcId="{E0356D88-FB18-44C0-B121-D6578391D2CD}" destId="{B72BFD1C-F821-472F-866F-307AE4A232B1}" srcOrd="0" destOrd="0" presId="urn:microsoft.com/office/officeart/2005/8/layout/hierarchy3"/>
    <dgm:cxn modelId="{0470C0AE-9A4B-473A-BC57-ED27D21C85C6}" type="presOf" srcId="{31F47577-2FF2-43D2-B789-5C94DBFBDA00}" destId="{6CDCBC74-3FDA-43E6-B7EB-6D6C5D360DC3}" srcOrd="0" destOrd="0" presId="urn:microsoft.com/office/officeart/2005/8/layout/hierarchy3"/>
    <dgm:cxn modelId="{4CDC8DB3-1018-49FF-9831-EFDF2CA5B189}" srcId="{31F47577-2FF2-43D2-B789-5C94DBFBDA00}" destId="{DD6047E6-6D21-4E4D-86A0-E9F22D2E5E76}" srcOrd="1" destOrd="0" parTransId="{E0B7F1C6-ED97-4893-9A20-B5AE9A7D3391}" sibTransId="{0CACFB11-1B90-422A-84EF-DB3C75EDB223}"/>
    <dgm:cxn modelId="{13DEC1C5-490E-4239-B930-AB33E9980216}" srcId="{CE96979C-2437-48C9-B9B2-F35FF95BCF24}" destId="{31F47577-2FF2-43D2-B789-5C94DBFBDA00}" srcOrd="0" destOrd="0" parTransId="{8FAEE631-588C-4FCC-8192-2B96A777250C}" sibTransId="{2B4C4A66-059A-4EA2-B09E-75099C8317A3}"/>
    <dgm:cxn modelId="{8C67BA00-DA15-4F2A-804F-BB3907F19079}" type="presParOf" srcId="{7832BD84-247E-495B-A8AC-1A9F2D0F7312}" destId="{09AB1B39-0444-4AF2-9812-8231E139C742}" srcOrd="0" destOrd="0" presId="urn:microsoft.com/office/officeart/2005/8/layout/hierarchy3"/>
    <dgm:cxn modelId="{A97D87AD-7458-4EF0-98A6-A23333317179}" type="presParOf" srcId="{09AB1B39-0444-4AF2-9812-8231E139C742}" destId="{BD723E94-E3A8-45E7-A556-AAA8B7F11438}" srcOrd="0" destOrd="0" presId="urn:microsoft.com/office/officeart/2005/8/layout/hierarchy3"/>
    <dgm:cxn modelId="{94E93E02-5B4F-49CA-B6F1-3A69BE4880B3}" type="presParOf" srcId="{BD723E94-E3A8-45E7-A556-AAA8B7F11438}" destId="{6CDCBC74-3FDA-43E6-B7EB-6D6C5D360DC3}" srcOrd="0" destOrd="0" presId="urn:microsoft.com/office/officeart/2005/8/layout/hierarchy3"/>
    <dgm:cxn modelId="{45E47631-86F4-4F9B-B894-AC513C1A991F}" type="presParOf" srcId="{BD723E94-E3A8-45E7-A556-AAA8B7F11438}" destId="{4705A1FF-30CA-4CAD-B313-05CB5D137843}" srcOrd="1" destOrd="0" presId="urn:microsoft.com/office/officeart/2005/8/layout/hierarchy3"/>
    <dgm:cxn modelId="{12FE9D76-CEF9-4AFA-97A8-1B2A24DC5003}" type="presParOf" srcId="{09AB1B39-0444-4AF2-9812-8231E139C742}" destId="{A5F35CB2-02E2-4459-8E13-D205009071E0}" srcOrd="1" destOrd="0" presId="urn:microsoft.com/office/officeart/2005/8/layout/hierarchy3"/>
    <dgm:cxn modelId="{0E520821-C5B6-44F8-839B-9A7F70E7D2D2}" type="presParOf" srcId="{A5F35CB2-02E2-4459-8E13-D205009071E0}" destId="{7AB8E85A-C04D-4CB9-87E8-EC5B93CE916C}" srcOrd="0" destOrd="0" presId="urn:microsoft.com/office/officeart/2005/8/layout/hierarchy3"/>
    <dgm:cxn modelId="{AD958A73-B16B-429B-ABAB-DE3761106137}" type="presParOf" srcId="{A5F35CB2-02E2-4459-8E13-D205009071E0}" destId="{B72BFD1C-F821-472F-866F-307AE4A232B1}" srcOrd="1" destOrd="0" presId="urn:microsoft.com/office/officeart/2005/8/layout/hierarchy3"/>
    <dgm:cxn modelId="{21DCB7A2-CCBB-4757-A9C4-9999269E0E43}" type="presParOf" srcId="{A5F35CB2-02E2-4459-8E13-D205009071E0}" destId="{9E34B15D-47C8-4CFC-B6A8-E1D9964E72C8}" srcOrd="2" destOrd="0" presId="urn:microsoft.com/office/officeart/2005/8/layout/hierarchy3"/>
    <dgm:cxn modelId="{8B54DD06-E768-42B3-969F-7AD386AEE898}" type="presParOf" srcId="{A5F35CB2-02E2-4459-8E13-D205009071E0}" destId="{D21ECC45-5ED9-45C7-8111-6093CDE8AED6}" srcOrd="3" destOrd="0" presId="urn:microsoft.com/office/officeart/2005/8/layout/hierarchy3"/>
    <dgm:cxn modelId="{546BE697-1935-408F-B1E9-099F5C76C819}" type="presParOf" srcId="{A5F35CB2-02E2-4459-8E13-D205009071E0}" destId="{6C25FE36-BCF8-4FDE-974B-486BEC544712}" srcOrd="4" destOrd="0" presId="urn:microsoft.com/office/officeart/2005/8/layout/hierarchy3"/>
    <dgm:cxn modelId="{3E9E1BBB-AEB5-4C4A-8979-9A21BD4F83CD}" type="presParOf" srcId="{A5F35CB2-02E2-4459-8E13-D205009071E0}" destId="{1A93885B-F3AC-46CF-9F97-B086DEFAE4FD}" srcOrd="5" destOrd="0" presId="urn:microsoft.com/office/officeart/2005/8/layout/hierarchy3"/>
    <dgm:cxn modelId="{2EE2B656-4A3B-421E-8E44-C95B5BD24646}" type="presParOf" srcId="{A5F35CB2-02E2-4459-8E13-D205009071E0}" destId="{92437962-510F-4B83-9F9E-570394D08E7B}" srcOrd="6" destOrd="0" presId="urn:microsoft.com/office/officeart/2005/8/layout/hierarchy3"/>
    <dgm:cxn modelId="{7C5A1AA9-9460-4C8A-981E-C6257518F4F2}" type="presParOf" srcId="{A5F35CB2-02E2-4459-8E13-D205009071E0}" destId="{5A51CC8D-5C76-4246-B7BC-30FBE3E3034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3C43C-35B0-4C1C-AD15-5C195AC299C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C58B6-D9DA-41A9-BCCD-A92DCB1F0BAA}">
      <dgm:prSet phldrT="[Text]" custT="1"/>
      <dgm:spPr>
        <a:solidFill>
          <a:schemeClr val="accent2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>
            <a:spcBef>
              <a:spcPct val="0"/>
            </a:spcBef>
            <a:spcAft>
              <a:spcPts val="1400"/>
            </a:spcAft>
          </a:pPr>
          <a:endParaRPr lang="en-US" sz="1600" dirty="0">
            <a:solidFill>
              <a:schemeClr val="bg1"/>
            </a:solidFill>
          </a:endParaRPr>
        </a:p>
      </dgm:t>
    </dgm:pt>
    <dgm:pt modelId="{21244BFA-473C-42E0-888E-812016A1139A}" type="parTrans" cxnId="{2ECC26E5-1493-492C-B34E-1A98FD61ED15}">
      <dgm:prSet/>
      <dgm:spPr/>
      <dgm:t>
        <a:bodyPr/>
        <a:lstStyle/>
        <a:p>
          <a:endParaRPr lang="en-US"/>
        </a:p>
      </dgm:t>
    </dgm:pt>
    <dgm:pt modelId="{22FFF523-29CA-46B6-A9EB-79F123DF46B4}" type="sibTrans" cxnId="{2ECC26E5-1493-492C-B34E-1A98FD61ED15}">
      <dgm:prSet/>
      <dgm:spPr/>
      <dgm:t>
        <a:bodyPr/>
        <a:lstStyle/>
        <a:p>
          <a:endParaRPr lang="en-US"/>
        </a:p>
      </dgm:t>
    </dgm:pt>
    <dgm:pt modelId="{B5506991-D193-4D61-A316-CF82A0BBEB2C}">
      <dgm:prSet phldrT="[Text]" custT="1"/>
      <dgm:spPr>
        <a:solidFill>
          <a:srgbClr val="39414D">
            <a:alpha val="90000"/>
          </a:srgbClr>
        </a:solidFill>
      </dgm:spPr>
      <dgm:t>
        <a:bodyPr/>
        <a:lstStyle/>
        <a:p>
          <a:pPr>
            <a:spcAft>
              <a:spcPts val="1400"/>
            </a:spcAft>
          </a:pPr>
          <a:endParaRPr lang="en-US" sz="1600" dirty="0">
            <a:solidFill>
              <a:schemeClr val="bg1"/>
            </a:solidFill>
          </a:endParaRPr>
        </a:p>
      </dgm:t>
    </dgm:pt>
    <dgm:pt modelId="{F26D06FA-FB4B-47AD-800C-7140A0E866E1}" type="parTrans" cxnId="{000E9BC6-68BC-40AE-BEFF-F66352578571}">
      <dgm:prSet/>
      <dgm:spPr/>
      <dgm:t>
        <a:bodyPr/>
        <a:lstStyle/>
        <a:p>
          <a:endParaRPr lang="en-US"/>
        </a:p>
      </dgm:t>
    </dgm:pt>
    <dgm:pt modelId="{3B83E104-2F91-4BDA-96B3-9ED1B7AB946E}" type="sibTrans" cxnId="{000E9BC6-68BC-40AE-BEFF-F66352578571}">
      <dgm:prSet/>
      <dgm:spPr/>
      <dgm:t>
        <a:bodyPr/>
        <a:lstStyle/>
        <a:p>
          <a:endParaRPr lang="en-US"/>
        </a:p>
      </dgm:t>
    </dgm:pt>
    <dgm:pt modelId="{32E694BF-7187-4383-A067-2FE81EEBD2F1}">
      <dgm:prSet phldrT="[Text]" custT="1"/>
      <dgm:spPr>
        <a:solidFill>
          <a:srgbClr val="74C061">
            <a:alpha val="90000"/>
          </a:srgbClr>
        </a:solidFill>
      </dgm:spPr>
      <dgm:t>
        <a:bodyPr lIns="0" rIns="0"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dirty="0">
            <a:solidFill>
              <a:schemeClr val="bg1"/>
            </a:solidFill>
          </a:endParaRPr>
        </a:p>
      </dgm:t>
    </dgm:pt>
    <dgm:pt modelId="{5E563B6C-0CA1-4A03-B945-666D810327C8}" type="parTrans" cxnId="{E00FC9CD-908B-44C6-8A35-5F65E28840B5}">
      <dgm:prSet/>
      <dgm:spPr/>
      <dgm:t>
        <a:bodyPr/>
        <a:lstStyle/>
        <a:p>
          <a:endParaRPr lang="en-US"/>
        </a:p>
      </dgm:t>
    </dgm:pt>
    <dgm:pt modelId="{20A9381F-8910-4356-88E5-064FDBF565AE}" type="sibTrans" cxnId="{E00FC9CD-908B-44C6-8A35-5F65E28840B5}">
      <dgm:prSet/>
      <dgm:spPr/>
      <dgm:t>
        <a:bodyPr/>
        <a:lstStyle/>
        <a:p>
          <a:endParaRPr lang="en-US"/>
        </a:p>
      </dgm:t>
    </dgm:pt>
    <dgm:pt modelId="{22568657-64DF-4709-B478-0C120F4C9F0A}" type="pres">
      <dgm:prSet presAssocID="{9323C43C-35B0-4C1C-AD15-5C195AC299C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574B6AF-55EC-4C5D-BE16-B84E9C965DEA}" type="pres">
      <dgm:prSet presAssocID="{32E694BF-7187-4383-A067-2FE81EEBD2F1}" presName="Accent3" presStyleCnt="0"/>
      <dgm:spPr/>
    </dgm:pt>
    <dgm:pt modelId="{A56818DF-9DC2-4819-AD80-2227212900BF}" type="pres">
      <dgm:prSet presAssocID="{32E694BF-7187-4383-A067-2FE81EEBD2F1}" presName="Accent" presStyleLbl="node1" presStyleIdx="0" presStyleCnt="3"/>
      <dgm:spPr>
        <a:solidFill>
          <a:schemeClr val="bg2"/>
        </a:solidFill>
        <a:ln>
          <a:solidFill>
            <a:schemeClr val="accent1"/>
          </a:solidFill>
        </a:ln>
      </dgm:spPr>
    </dgm:pt>
    <dgm:pt modelId="{63F7DF4B-A7BB-4947-8F4D-643128C1F19A}" type="pres">
      <dgm:prSet presAssocID="{32E694BF-7187-4383-A067-2FE81EEBD2F1}" presName="ParentBackground3" presStyleCnt="0"/>
      <dgm:spPr/>
    </dgm:pt>
    <dgm:pt modelId="{5B3BFFC6-A505-4C83-9333-E43FEA6D6EE7}" type="pres">
      <dgm:prSet presAssocID="{32E694BF-7187-4383-A067-2FE81EEBD2F1}" presName="ParentBackground" presStyleLbl="fgAcc1" presStyleIdx="0" presStyleCnt="3"/>
      <dgm:spPr/>
    </dgm:pt>
    <dgm:pt modelId="{0636544A-3221-4AB3-84C8-6CFA12262B63}" type="pres">
      <dgm:prSet presAssocID="{32E694BF-7187-4383-A067-2FE81EEBD2F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4D2D5A2-6820-4CB6-A724-CFF3123F499F}" type="pres">
      <dgm:prSet presAssocID="{B5506991-D193-4D61-A316-CF82A0BBEB2C}" presName="Accent2" presStyleCnt="0"/>
      <dgm:spPr/>
    </dgm:pt>
    <dgm:pt modelId="{A947FA1A-1C61-49B9-992D-5DE6DFDE278A}" type="pres">
      <dgm:prSet presAssocID="{B5506991-D193-4D61-A316-CF82A0BBEB2C}" presName="Accent" presStyleLbl="node1" presStyleIdx="1" presStyleCnt="3"/>
      <dgm:spPr>
        <a:solidFill>
          <a:schemeClr val="bg2"/>
        </a:solidFill>
        <a:ln>
          <a:solidFill>
            <a:schemeClr val="accent1"/>
          </a:solidFill>
        </a:ln>
      </dgm:spPr>
    </dgm:pt>
    <dgm:pt modelId="{7F53D67B-F917-411E-B772-9172B5F810DE}" type="pres">
      <dgm:prSet presAssocID="{B5506991-D193-4D61-A316-CF82A0BBEB2C}" presName="ParentBackground2" presStyleCnt="0"/>
      <dgm:spPr/>
    </dgm:pt>
    <dgm:pt modelId="{C41B40C8-ED05-4EA8-9A86-DFC8F85AA740}" type="pres">
      <dgm:prSet presAssocID="{B5506991-D193-4D61-A316-CF82A0BBEB2C}" presName="ParentBackground" presStyleLbl="fgAcc1" presStyleIdx="1" presStyleCnt="3"/>
      <dgm:spPr/>
    </dgm:pt>
    <dgm:pt modelId="{22B88F2C-9410-449B-BB72-EA1266683054}" type="pres">
      <dgm:prSet presAssocID="{B5506991-D193-4D61-A316-CF82A0BBEB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B2D5C82-A869-4C48-A6B8-7E4A325B2976}" type="pres">
      <dgm:prSet presAssocID="{BC8C58B6-D9DA-41A9-BCCD-A92DCB1F0BAA}" presName="Accent1" presStyleCnt="0"/>
      <dgm:spPr/>
    </dgm:pt>
    <dgm:pt modelId="{D8A14CEC-348C-48CC-B66A-D1A0090BA56B}" type="pres">
      <dgm:prSet presAssocID="{BC8C58B6-D9DA-41A9-BCCD-A92DCB1F0BAA}" presName="Accent" presStyleLbl="node1" presStyleIdx="2" presStyleCnt="3"/>
      <dgm:spPr>
        <a:solidFill>
          <a:schemeClr val="bg2"/>
        </a:solidFill>
        <a:ln>
          <a:solidFill>
            <a:schemeClr val="accent1"/>
          </a:solidFill>
        </a:ln>
      </dgm:spPr>
    </dgm:pt>
    <dgm:pt modelId="{A6E17A3B-6DA4-41F8-8443-37B734FE6AEF}" type="pres">
      <dgm:prSet presAssocID="{BC8C58B6-D9DA-41A9-BCCD-A92DCB1F0BAA}" presName="ParentBackground1" presStyleCnt="0"/>
      <dgm:spPr/>
    </dgm:pt>
    <dgm:pt modelId="{B2157C0D-072B-4169-8C43-BD21C56E34DF}" type="pres">
      <dgm:prSet presAssocID="{BC8C58B6-D9DA-41A9-BCCD-A92DCB1F0BAA}" presName="ParentBackground" presStyleLbl="fgAcc1" presStyleIdx="2" presStyleCnt="3"/>
      <dgm:spPr/>
    </dgm:pt>
    <dgm:pt modelId="{3A46DBF5-72F6-4AF9-8CF7-B2E41B45F081}" type="pres">
      <dgm:prSet presAssocID="{BC8C58B6-D9DA-41A9-BCCD-A92DCB1F0BA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BA2E132-4682-4E95-A6A3-94CC4950D4E3}" type="presOf" srcId="{B5506991-D193-4D61-A316-CF82A0BBEB2C}" destId="{C41B40C8-ED05-4EA8-9A86-DFC8F85AA740}" srcOrd="0" destOrd="0" presId="urn:microsoft.com/office/officeart/2011/layout/CircleProcess"/>
    <dgm:cxn modelId="{22B8436E-5B2E-4FA8-A5E4-627D960EF089}" type="presOf" srcId="{BC8C58B6-D9DA-41A9-BCCD-A92DCB1F0BAA}" destId="{3A46DBF5-72F6-4AF9-8CF7-B2E41B45F081}" srcOrd="1" destOrd="0" presId="urn:microsoft.com/office/officeart/2011/layout/CircleProcess"/>
    <dgm:cxn modelId="{932E6971-E384-4C58-B0AC-938AD5D910FB}" type="presOf" srcId="{32E694BF-7187-4383-A067-2FE81EEBD2F1}" destId="{0636544A-3221-4AB3-84C8-6CFA12262B63}" srcOrd="1" destOrd="0" presId="urn:microsoft.com/office/officeart/2011/layout/CircleProcess"/>
    <dgm:cxn modelId="{D0302887-A041-4F26-A8FF-D1FEADC4AAD5}" type="presOf" srcId="{B5506991-D193-4D61-A316-CF82A0BBEB2C}" destId="{22B88F2C-9410-449B-BB72-EA1266683054}" srcOrd="1" destOrd="0" presId="urn:microsoft.com/office/officeart/2011/layout/CircleProcess"/>
    <dgm:cxn modelId="{AF0D3DB7-9044-4F7C-A45F-B096B8E23C0F}" type="presOf" srcId="{BC8C58B6-D9DA-41A9-BCCD-A92DCB1F0BAA}" destId="{B2157C0D-072B-4169-8C43-BD21C56E34DF}" srcOrd="0" destOrd="0" presId="urn:microsoft.com/office/officeart/2011/layout/CircleProcess"/>
    <dgm:cxn modelId="{000E9BC6-68BC-40AE-BEFF-F66352578571}" srcId="{9323C43C-35B0-4C1C-AD15-5C195AC299CC}" destId="{B5506991-D193-4D61-A316-CF82A0BBEB2C}" srcOrd="1" destOrd="0" parTransId="{F26D06FA-FB4B-47AD-800C-7140A0E866E1}" sibTransId="{3B83E104-2F91-4BDA-96B3-9ED1B7AB946E}"/>
    <dgm:cxn modelId="{E00FC9CD-908B-44C6-8A35-5F65E28840B5}" srcId="{9323C43C-35B0-4C1C-AD15-5C195AC299CC}" destId="{32E694BF-7187-4383-A067-2FE81EEBD2F1}" srcOrd="2" destOrd="0" parTransId="{5E563B6C-0CA1-4A03-B945-666D810327C8}" sibTransId="{20A9381F-8910-4356-88E5-064FDBF565AE}"/>
    <dgm:cxn modelId="{2ECC26E5-1493-492C-B34E-1A98FD61ED15}" srcId="{9323C43C-35B0-4C1C-AD15-5C195AC299CC}" destId="{BC8C58B6-D9DA-41A9-BCCD-A92DCB1F0BAA}" srcOrd="0" destOrd="0" parTransId="{21244BFA-473C-42E0-888E-812016A1139A}" sibTransId="{22FFF523-29CA-46B6-A9EB-79F123DF46B4}"/>
    <dgm:cxn modelId="{D2D84CE6-1046-4A26-8B4D-4927BBC354A6}" type="presOf" srcId="{9323C43C-35B0-4C1C-AD15-5C195AC299CC}" destId="{22568657-64DF-4709-B478-0C120F4C9F0A}" srcOrd="0" destOrd="0" presId="urn:microsoft.com/office/officeart/2011/layout/CircleProcess"/>
    <dgm:cxn modelId="{6B79D7F4-C82B-46D3-A451-F553E509746B}" type="presOf" srcId="{32E694BF-7187-4383-A067-2FE81EEBD2F1}" destId="{5B3BFFC6-A505-4C83-9333-E43FEA6D6EE7}" srcOrd="0" destOrd="0" presId="urn:microsoft.com/office/officeart/2011/layout/CircleProcess"/>
    <dgm:cxn modelId="{4D741A5B-23DF-4A57-9359-6742988E679A}" type="presParOf" srcId="{22568657-64DF-4709-B478-0C120F4C9F0A}" destId="{8574B6AF-55EC-4C5D-BE16-B84E9C965DEA}" srcOrd="0" destOrd="0" presId="urn:microsoft.com/office/officeart/2011/layout/CircleProcess"/>
    <dgm:cxn modelId="{3E758D37-389D-4B77-B938-7151A741B95A}" type="presParOf" srcId="{8574B6AF-55EC-4C5D-BE16-B84E9C965DEA}" destId="{A56818DF-9DC2-4819-AD80-2227212900BF}" srcOrd="0" destOrd="0" presId="urn:microsoft.com/office/officeart/2011/layout/CircleProcess"/>
    <dgm:cxn modelId="{65B62AF7-CEC4-489D-ADEB-F07CB35B9C11}" type="presParOf" srcId="{22568657-64DF-4709-B478-0C120F4C9F0A}" destId="{63F7DF4B-A7BB-4947-8F4D-643128C1F19A}" srcOrd="1" destOrd="0" presId="urn:microsoft.com/office/officeart/2011/layout/CircleProcess"/>
    <dgm:cxn modelId="{5E2FC4B1-18B5-4FD4-98D6-830AA890980D}" type="presParOf" srcId="{63F7DF4B-A7BB-4947-8F4D-643128C1F19A}" destId="{5B3BFFC6-A505-4C83-9333-E43FEA6D6EE7}" srcOrd="0" destOrd="0" presId="urn:microsoft.com/office/officeart/2011/layout/CircleProcess"/>
    <dgm:cxn modelId="{0D083DD0-2AD8-42D5-A181-1E1CEFEB6FA5}" type="presParOf" srcId="{22568657-64DF-4709-B478-0C120F4C9F0A}" destId="{0636544A-3221-4AB3-84C8-6CFA12262B63}" srcOrd="2" destOrd="0" presId="urn:microsoft.com/office/officeart/2011/layout/CircleProcess"/>
    <dgm:cxn modelId="{B8C3B681-A625-4AA8-9743-B1C8AB488D97}" type="presParOf" srcId="{22568657-64DF-4709-B478-0C120F4C9F0A}" destId="{54D2D5A2-6820-4CB6-A724-CFF3123F499F}" srcOrd="3" destOrd="0" presId="urn:microsoft.com/office/officeart/2011/layout/CircleProcess"/>
    <dgm:cxn modelId="{5DE43AB4-D8DC-4EE4-B2E2-64E17E5CCA52}" type="presParOf" srcId="{54D2D5A2-6820-4CB6-A724-CFF3123F499F}" destId="{A947FA1A-1C61-49B9-992D-5DE6DFDE278A}" srcOrd="0" destOrd="0" presId="urn:microsoft.com/office/officeart/2011/layout/CircleProcess"/>
    <dgm:cxn modelId="{B45E98A9-546D-44A0-BA39-EFBAD0B8089B}" type="presParOf" srcId="{22568657-64DF-4709-B478-0C120F4C9F0A}" destId="{7F53D67B-F917-411E-B772-9172B5F810DE}" srcOrd="4" destOrd="0" presId="urn:microsoft.com/office/officeart/2011/layout/CircleProcess"/>
    <dgm:cxn modelId="{758AFA5C-932F-4A94-BA29-A72BC654306B}" type="presParOf" srcId="{7F53D67B-F917-411E-B772-9172B5F810DE}" destId="{C41B40C8-ED05-4EA8-9A86-DFC8F85AA740}" srcOrd="0" destOrd="0" presId="urn:microsoft.com/office/officeart/2011/layout/CircleProcess"/>
    <dgm:cxn modelId="{053906EB-D5BD-4CAF-8901-EFBB66742A26}" type="presParOf" srcId="{22568657-64DF-4709-B478-0C120F4C9F0A}" destId="{22B88F2C-9410-449B-BB72-EA1266683054}" srcOrd="5" destOrd="0" presId="urn:microsoft.com/office/officeart/2011/layout/CircleProcess"/>
    <dgm:cxn modelId="{961227B6-15DD-43E4-BECD-940BFB4DAE5D}" type="presParOf" srcId="{22568657-64DF-4709-B478-0C120F4C9F0A}" destId="{4B2D5C82-A869-4C48-A6B8-7E4A325B2976}" srcOrd="6" destOrd="0" presId="urn:microsoft.com/office/officeart/2011/layout/CircleProcess"/>
    <dgm:cxn modelId="{A7DD50DF-D482-4FA4-AAA6-87E7EE702ED7}" type="presParOf" srcId="{4B2D5C82-A869-4C48-A6B8-7E4A325B2976}" destId="{D8A14CEC-348C-48CC-B66A-D1A0090BA56B}" srcOrd="0" destOrd="0" presId="urn:microsoft.com/office/officeart/2011/layout/CircleProcess"/>
    <dgm:cxn modelId="{1E0E0109-8694-4FC5-B182-8E128E1EEF3A}" type="presParOf" srcId="{22568657-64DF-4709-B478-0C120F4C9F0A}" destId="{A6E17A3B-6DA4-41F8-8443-37B734FE6AEF}" srcOrd="7" destOrd="0" presId="urn:microsoft.com/office/officeart/2011/layout/CircleProcess"/>
    <dgm:cxn modelId="{D88BF075-BE7E-48D9-8951-8D1DEC5D6E17}" type="presParOf" srcId="{A6E17A3B-6DA4-41F8-8443-37B734FE6AEF}" destId="{B2157C0D-072B-4169-8C43-BD21C56E34DF}" srcOrd="0" destOrd="0" presId="urn:microsoft.com/office/officeart/2011/layout/CircleProcess"/>
    <dgm:cxn modelId="{4FDDE19E-9B0E-4617-A83C-5626F021F525}" type="presParOf" srcId="{22568657-64DF-4709-B478-0C120F4C9F0A}" destId="{3A46DBF5-72F6-4AF9-8CF7-B2E41B45F08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A686D-0F71-48CC-8A90-E9E1CE11F3A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677814-60DB-451F-BA0D-9871EB49749C}">
      <dgm:prSet phldrT="[Text]" custT="1"/>
      <dgm:spPr>
        <a:solidFill>
          <a:srgbClr val="0081E3"/>
        </a:solidFill>
      </dgm:spPr>
      <dgm:t>
        <a:bodyPr/>
        <a:lstStyle/>
        <a:p>
          <a:r>
            <a:rPr lang="en-US" sz="2400" dirty="0"/>
            <a:t>Medications for Autoimmune Conditions</a:t>
          </a:r>
        </a:p>
      </dgm:t>
    </dgm:pt>
    <dgm:pt modelId="{2B49AA25-8CEF-4DEC-9204-34788AD6BC8E}" type="parTrans" cxnId="{29D481A7-4B99-4946-8B18-B519BD688F93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2DC57BAA-026F-49AD-A87E-F275CF6D09D7}" type="sibTrans" cxnId="{29D481A7-4B99-4946-8B18-B519BD688F93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77CFAC3C-63A9-4D74-A09A-F7DE2AFEE950}">
      <dgm:prSet phldrT="[Text]" custT="1"/>
      <dgm:spPr>
        <a:solidFill>
          <a:srgbClr val="006B3F">
            <a:alpha val="50000"/>
          </a:srgbClr>
        </a:solidFill>
      </dgm:spPr>
      <dgm:t>
        <a:bodyPr/>
        <a:lstStyle/>
        <a:p>
          <a:r>
            <a:rPr lang="en-US" sz="2400" dirty="0"/>
            <a:t>NSAIDs</a:t>
          </a:r>
        </a:p>
      </dgm:t>
    </dgm:pt>
    <dgm:pt modelId="{0A7920EF-F1FA-4440-9CD5-37AEC4F2649A}" type="parTrans" cxnId="{E916F75C-16AD-4E87-B591-5F08881A36A0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73C2633B-D646-4949-B077-5F58061B5E19}" type="sibTrans" cxnId="{E916F75C-16AD-4E87-B591-5F08881A36A0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9ABD6F2E-9EE1-4EED-9CE6-4AA1756B10AD}">
      <dgm:prSet phldrT="[Text]" custT="1"/>
      <dgm:spPr>
        <a:solidFill>
          <a:srgbClr val="74C061"/>
        </a:solidFill>
      </dgm:spPr>
      <dgm:t>
        <a:bodyPr/>
        <a:lstStyle/>
        <a:p>
          <a:r>
            <a:rPr lang="en-US" sz="2400" dirty="0"/>
            <a:t>Steroids</a:t>
          </a:r>
        </a:p>
      </dgm:t>
    </dgm:pt>
    <dgm:pt modelId="{1B52FFC9-7C27-479C-A018-9BB7D0E373F6}" type="parTrans" cxnId="{DAAB1185-CFF8-41A7-8F05-02E52F3863CA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405C35C3-0F14-42A3-9987-7C5782BFF1FB}" type="sibTrans" cxnId="{DAAB1185-CFF8-41A7-8F05-02E52F3863CA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A0A83656-52A2-4626-A1C5-1EC25F6B149D}">
      <dgm:prSet phldrT="[Text]" custT="1"/>
      <dgm:spPr>
        <a:solidFill>
          <a:srgbClr val="45484D"/>
        </a:solidFill>
      </dgm:spPr>
      <dgm:t>
        <a:bodyPr/>
        <a:lstStyle/>
        <a:p>
          <a:r>
            <a:rPr lang="en-US" sz="2400" dirty="0"/>
            <a:t>Anti-inflammatory</a:t>
          </a:r>
        </a:p>
      </dgm:t>
    </dgm:pt>
    <dgm:pt modelId="{DFABABCD-1B39-4743-A7D6-48DB6FE76F2A}" type="parTrans" cxnId="{DB46D6F1-7A72-4FD8-8664-23E6BF6F7190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ED533760-F274-451C-8346-23F2CA17BACE}" type="sibTrans" cxnId="{DB46D6F1-7A72-4FD8-8664-23E6BF6F7190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020D05C6-AE07-47BF-83BC-9D9E2F53C11E}">
      <dgm:prSet phldrT="[Text]" custT="1"/>
      <dgm:spPr>
        <a:noFill/>
      </dgm:spPr>
      <dgm:t>
        <a:bodyPr/>
        <a:lstStyle/>
        <a:p>
          <a:r>
            <a:rPr lang="en-US" sz="2400" dirty="0"/>
            <a:t>Immunomodulators</a:t>
          </a:r>
        </a:p>
      </dgm:t>
    </dgm:pt>
    <dgm:pt modelId="{211A6B40-930F-421A-8A78-2EAFC515368A}" type="parTrans" cxnId="{5200F541-1C21-4DE7-9727-7C638B56C726}">
      <dgm:prSet/>
      <dgm:spPr/>
      <dgm:t>
        <a:bodyPr/>
        <a:lstStyle/>
        <a:p>
          <a:endParaRPr lang="en-US" sz="2400"/>
        </a:p>
      </dgm:t>
    </dgm:pt>
    <dgm:pt modelId="{02574B98-893D-4F57-93B0-622909F1C235}" type="sibTrans" cxnId="{5200F541-1C21-4DE7-9727-7C638B56C726}">
      <dgm:prSet/>
      <dgm:spPr/>
      <dgm:t>
        <a:bodyPr/>
        <a:lstStyle/>
        <a:p>
          <a:endParaRPr lang="en-US" sz="2400"/>
        </a:p>
      </dgm:t>
    </dgm:pt>
    <dgm:pt modelId="{35278708-01D1-4D03-8D3B-CCE3AF0EBE36}" type="pres">
      <dgm:prSet presAssocID="{5E8A686D-0F71-48CC-8A90-E9E1CE11F3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78B7FE-EA1C-49D3-81EB-5D463F1D7CC1}" type="pres">
      <dgm:prSet presAssocID="{92677814-60DB-451F-BA0D-9871EB49749C}" presName="vertOne" presStyleCnt="0"/>
      <dgm:spPr/>
    </dgm:pt>
    <dgm:pt modelId="{D4E521B1-9463-4DE7-B90A-E3B42217F034}" type="pres">
      <dgm:prSet presAssocID="{92677814-60DB-451F-BA0D-9871EB49749C}" presName="txOne" presStyleLbl="node0" presStyleIdx="0" presStyleCnt="1">
        <dgm:presLayoutVars>
          <dgm:chPref val="3"/>
        </dgm:presLayoutVars>
      </dgm:prSet>
      <dgm:spPr/>
    </dgm:pt>
    <dgm:pt modelId="{9C70E626-AFE7-45F1-97B7-F7C51CE57113}" type="pres">
      <dgm:prSet presAssocID="{92677814-60DB-451F-BA0D-9871EB49749C}" presName="parTransOne" presStyleCnt="0"/>
      <dgm:spPr/>
    </dgm:pt>
    <dgm:pt modelId="{43E5E0A3-7CDB-49B8-A778-6C0753BC9918}" type="pres">
      <dgm:prSet presAssocID="{92677814-60DB-451F-BA0D-9871EB49749C}" presName="horzOne" presStyleCnt="0"/>
      <dgm:spPr/>
    </dgm:pt>
    <dgm:pt modelId="{4027515D-05E1-4427-9C10-8C9A1AD784F6}" type="pres">
      <dgm:prSet presAssocID="{A0A83656-52A2-4626-A1C5-1EC25F6B149D}" presName="vertTwo" presStyleCnt="0"/>
      <dgm:spPr/>
    </dgm:pt>
    <dgm:pt modelId="{3776F2B6-FBF4-4FFF-A8FC-6E203DA1634D}" type="pres">
      <dgm:prSet presAssocID="{A0A83656-52A2-4626-A1C5-1EC25F6B149D}" presName="txTwo" presStyleLbl="node2" presStyleIdx="0" presStyleCnt="2">
        <dgm:presLayoutVars>
          <dgm:chPref val="3"/>
        </dgm:presLayoutVars>
      </dgm:prSet>
      <dgm:spPr/>
    </dgm:pt>
    <dgm:pt modelId="{03D8C730-22D3-42DE-B15E-3EAABECF336E}" type="pres">
      <dgm:prSet presAssocID="{A0A83656-52A2-4626-A1C5-1EC25F6B149D}" presName="parTransTwo" presStyleCnt="0"/>
      <dgm:spPr/>
    </dgm:pt>
    <dgm:pt modelId="{5485C12C-F126-4B3A-9644-79A6FAE57F64}" type="pres">
      <dgm:prSet presAssocID="{A0A83656-52A2-4626-A1C5-1EC25F6B149D}" presName="horzTwo" presStyleCnt="0"/>
      <dgm:spPr/>
    </dgm:pt>
    <dgm:pt modelId="{F945284F-A292-4579-9857-4F47B0C298CA}" type="pres">
      <dgm:prSet presAssocID="{77CFAC3C-63A9-4D74-A09A-F7DE2AFEE950}" presName="vertThree" presStyleCnt="0"/>
      <dgm:spPr/>
    </dgm:pt>
    <dgm:pt modelId="{D39CE96E-9804-405B-A898-C4D2B72BC8FC}" type="pres">
      <dgm:prSet presAssocID="{77CFAC3C-63A9-4D74-A09A-F7DE2AFEE950}" presName="txThree" presStyleLbl="node3" presStyleIdx="0" presStyleCnt="2">
        <dgm:presLayoutVars>
          <dgm:chPref val="3"/>
        </dgm:presLayoutVars>
      </dgm:prSet>
      <dgm:spPr/>
    </dgm:pt>
    <dgm:pt modelId="{7FD090F2-9750-4182-8E14-DBB1C2931B3D}" type="pres">
      <dgm:prSet presAssocID="{77CFAC3C-63A9-4D74-A09A-F7DE2AFEE950}" presName="horzThree" presStyleCnt="0"/>
      <dgm:spPr/>
    </dgm:pt>
    <dgm:pt modelId="{4798BDB8-9CA7-4B43-ADF6-465FE80763A5}" type="pres">
      <dgm:prSet presAssocID="{73C2633B-D646-4949-B077-5F58061B5E19}" presName="sibSpaceThree" presStyleCnt="0"/>
      <dgm:spPr/>
    </dgm:pt>
    <dgm:pt modelId="{28D3D244-1242-4B76-B56E-9F00CF793B8D}" type="pres">
      <dgm:prSet presAssocID="{9ABD6F2E-9EE1-4EED-9CE6-4AA1756B10AD}" presName="vertThree" presStyleCnt="0"/>
      <dgm:spPr/>
    </dgm:pt>
    <dgm:pt modelId="{2DFAB786-94D3-4D6D-AF8B-7E95AA951B6B}" type="pres">
      <dgm:prSet presAssocID="{9ABD6F2E-9EE1-4EED-9CE6-4AA1756B10AD}" presName="txThree" presStyleLbl="node3" presStyleIdx="1" presStyleCnt="2">
        <dgm:presLayoutVars>
          <dgm:chPref val="3"/>
        </dgm:presLayoutVars>
      </dgm:prSet>
      <dgm:spPr/>
    </dgm:pt>
    <dgm:pt modelId="{FBF1B095-E225-4836-954C-F41DEC6A763C}" type="pres">
      <dgm:prSet presAssocID="{9ABD6F2E-9EE1-4EED-9CE6-4AA1756B10AD}" presName="horzThree" presStyleCnt="0"/>
      <dgm:spPr/>
    </dgm:pt>
    <dgm:pt modelId="{242D32A2-AE97-45F7-B3CE-F5935F8B1511}" type="pres">
      <dgm:prSet presAssocID="{ED533760-F274-451C-8346-23F2CA17BACE}" presName="sibSpaceTwo" presStyleCnt="0"/>
      <dgm:spPr/>
    </dgm:pt>
    <dgm:pt modelId="{BC94FFE7-0B14-45C7-93D0-8DB0E15EAE20}" type="pres">
      <dgm:prSet presAssocID="{020D05C6-AE07-47BF-83BC-9D9E2F53C11E}" presName="vertTwo" presStyleCnt="0"/>
      <dgm:spPr/>
    </dgm:pt>
    <dgm:pt modelId="{DE7D4678-FC7B-4853-AE5F-6A22281D7239}" type="pres">
      <dgm:prSet presAssocID="{020D05C6-AE07-47BF-83BC-9D9E2F53C11E}" presName="txTwo" presStyleLbl="node2" presStyleIdx="1" presStyleCnt="2" custScaleX="211101">
        <dgm:presLayoutVars>
          <dgm:chPref val="3"/>
        </dgm:presLayoutVars>
      </dgm:prSet>
      <dgm:spPr/>
    </dgm:pt>
    <dgm:pt modelId="{3F6511E7-391E-4266-8092-E3FAC815AD88}" type="pres">
      <dgm:prSet presAssocID="{020D05C6-AE07-47BF-83BC-9D9E2F53C11E}" presName="horzTwo" presStyleCnt="0"/>
      <dgm:spPr/>
    </dgm:pt>
  </dgm:ptLst>
  <dgm:cxnLst>
    <dgm:cxn modelId="{61F06A00-DDE1-4B19-A44C-9533C3368D3B}" type="presOf" srcId="{A0A83656-52A2-4626-A1C5-1EC25F6B149D}" destId="{3776F2B6-FBF4-4FFF-A8FC-6E203DA1634D}" srcOrd="0" destOrd="0" presId="urn:microsoft.com/office/officeart/2005/8/layout/hierarchy4"/>
    <dgm:cxn modelId="{53D81B02-9BFD-43BA-AB93-D9EA4AB5DAB3}" type="presOf" srcId="{77CFAC3C-63A9-4D74-A09A-F7DE2AFEE950}" destId="{D39CE96E-9804-405B-A898-C4D2B72BC8FC}" srcOrd="0" destOrd="0" presId="urn:microsoft.com/office/officeart/2005/8/layout/hierarchy4"/>
    <dgm:cxn modelId="{E916F75C-16AD-4E87-B591-5F08881A36A0}" srcId="{A0A83656-52A2-4626-A1C5-1EC25F6B149D}" destId="{77CFAC3C-63A9-4D74-A09A-F7DE2AFEE950}" srcOrd="0" destOrd="0" parTransId="{0A7920EF-F1FA-4440-9CD5-37AEC4F2649A}" sibTransId="{73C2633B-D646-4949-B077-5F58061B5E19}"/>
    <dgm:cxn modelId="{5200F541-1C21-4DE7-9727-7C638B56C726}" srcId="{92677814-60DB-451F-BA0D-9871EB49749C}" destId="{020D05C6-AE07-47BF-83BC-9D9E2F53C11E}" srcOrd="1" destOrd="0" parTransId="{211A6B40-930F-421A-8A78-2EAFC515368A}" sibTransId="{02574B98-893D-4F57-93B0-622909F1C235}"/>
    <dgm:cxn modelId="{DAAB1185-CFF8-41A7-8F05-02E52F3863CA}" srcId="{A0A83656-52A2-4626-A1C5-1EC25F6B149D}" destId="{9ABD6F2E-9EE1-4EED-9CE6-4AA1756B10AD}" srcOrd="1" destOrd="0" parTransId="{1B52FFC9-7C27-479C-A018-9BB7D0E373F6}" sibTransId="{405C35C3-0F14-42A3-9987-7C5782BFF1FB}"/>
    <dgm:cxn modelId="{29D481A7-4B99-4946-8B18-B519BD688F93}" srcId="{5E8A686D-0F71-48CC-8A90-E9E1CE11F3A7}" destId="{92677814-60DB-451F-BA0D-9871EB49749C}" srcOrd="0" destOrd="0" parTransId="{2B49AA25-8CEF-4DEC-9204-34788AD6BC8E}" sibTransId="{2DC57BAA-026F-49AD-A87E-F275CF6D09D7}"/>
    <dgm:cxn modelId="{4B30CDAC-8BA1-4EFE-B088-4839ADD80AB7}" type="presOf" srcId="{9ABD6F2E-9EE1-4EED-9CE6-4AA1756B10AD}" destId="{2DFAB786-94D3-4D6D-AF8B-7E95AA951B6B}" srcOrd="0" destOrd="0" presId="urn:microsoft.com/office/officeart/2005/8/layout/hierarchy4"/>
    <dgm:cxn modelId="{CA31ABB3-D5BB-4496-B586-30CA9FECB1BB}" type="presOf" srcId="{5E8A686D-0F71-48CC-8A90-E9E1CE11F3A7}" destId="{35278708-01D1-4D03-8D3B-CCE3AF0EBE36}" srcOrd="0" destOrd="0" presId="urn:microsoft.com/office/officeart/2005/8/layout/hierarchy4"/>
    <dgm:cxn modelId="{3057DCC8-C645-4B99-86FF-15949CD0916B}" type="presOf" srcId="{020D05C6-AE07-47BF-83BC-9D9E2F53C11E}" destId="{DE7D4678-FC7B-4853-AE5F-6A22281D7239}" srcOrd="0" destOrd="0" presId="urn:microsoft.com/office/officeart/2005/8/layout/hierarchy4"/>
    <dgm:cxn modelId="{B14052E6-57BC-4FA6-8E15-7C0988697545}" type="presOf" srcId="{92677814-60DB-451F-BA0D-9871EB49749C}" destId="{D4E521B1-9463-4DE7-B90A-E3B42217F034}" srcOrd="0" destOrd="0" presId="urn:microsoft.com/office/officeart/2005/8/layout/hierarchy4"/>
    <dgm:cxn modelId="{DB46D6F1-7A72-4FD8-8664-23E6BF6F7190}" srcId="{92677814-60DB-451F-BA0D-9871EB49749C}" destId="{A0A83656-52A2-4626-A1C5-1EC25F6B149D}" srcOrd="0" destOrd="0" parTransId="{DFABABCD-1B39-4743-A7D6-48DB6FE76F2A}" sibTransId="{ED533760-F274-451C-8346-23F2CA17BACE}"/>
    <dgm:cxn modelId="{A6284036-C79A-4258-92ED-7C6DF8EEE4EE}" type="presParOf" srcId="{35278708-01D1-4D03-8D3B-CCE3AF0EBE36}" destId="{8978B7FE-EA1C-49D3-81EB-5D463F1D7CC1}" srcOrd="0" destOrd="0" presId="urn:microsoft.com/office/officeart/2005/8/layout/hierarchy4"/>
    <dgm:cxn modelId="{44DA098C-2A8A-4CE9-BB2E-7B8EA82E168F}" type="presParOf" srcId="{8978B7FE-EA1C-49D3-81EB-5D463F1D7CC1}" destId="{D4E521B1-9463-4DE7-B90A-E3B42217F034}" srcOrd="0" destOrd="0" presId="urn:microsoft.com/office/officeart/2005/8/layout/hierarchy4"/>
    <dgm:cxn modelId="{2C6AE727-ED3D-4447-A31C-E19D6B2E1D54}" type="presParOf" srcId="{8978B7FE-EA1C-49D3-81EB-5D463F1D7CC1}" destId="{9C70E626-AFE7-45F1-97B7-F7C51CE57113}" srcOrd="1" destOrd="0" presId="urn:microsoft.com/office/officeart/2005/8/layout/hierarchy4"/>
    <dgm:cxn modelId="{8A8F32F4-7A69-4AB4-9CE4-7C8F959FE6F6}" type="presParOf" srcId="{8978B7FE-EA1C-49D3-81EB-5D463F1D7CC1}" destId="{43E5E0A3-7CDB-49B8-A778-6C0753BC9918}" srcOrd="2" destOrd="0" presId="urn:microsoft.com/office/officeart/2005/8/layout/hierarchy4"/>
    <dgm:cxn modelId="{361F1A4A-163E-4E81-9DBA-722C945CF9E0}" type="presParOf" srcId="{43E5E0A3-7CDB-49B8-A778-6C0753BC9918}" destId="{4027515D-05E1-4427-9C10-8C9A1AD784F6}" srcOrd="0" destOrd="0" presId="urn:microsoft.com/office/officeart/2005/8/layout/hierarchy4"/>
    <dgm:cxn modelId="{327CEF48-E9C5-4E8B-8956-17980EB3CC91}" type="presParOf" srcId="{4027515D-05E1-4427-9C10-8C9A1AD784F6}" destId="{3776F2B6-FBF4-4FFF-A8FC-6E203DA1634D}" srcOrd="0" destOrd="0" presId="urn:microsoft.com/office/officeart/2005/8/layout/hierarchy4"/>
    <dgm:cxn modelId="{F938EAB8-46F4-4162-B031-792944EE94F3}" type="presParOf" srcId="{4027515D-05E1-4427-9C10-8C9A1AD784F6}" destId="{03D8C730-22D3-42DE-B15E-3EAABECF336E}" srcOrd="1" destOrd="0" presId="urn:microsoft.com/office/officeart/2005/8/layout/hierarchy4"/>
    <dgm:cxn modelId="{B6A4588F-8098-40DC-8362-CA326BD99ABE}" type="presParOf" srcId="{4027515D-05E1-4427-9C10-8C9A1AD784F6}" destId="{5485C12C-F126-4B3A-9644-79A6FAE57F64}" srcOrd="2" destOrd="0" presId="urn:microsoft.com/office/officeart/2005/8/layout/hierarchy4"/>
    <dgm:cxn modelId="{04ECB60A-DB0A-4C6B-B3DA-8F9B273A9AC2}" type="presParOf" srcId="{5485C12C-F126-4B3A-9644-79A6FAE57F64}" destId="{F945284F-A292-4579-9857-4F47B0C298CA}" srcOrd="0" destOrd="0" presId="urn:microsoft.com/office/officeart/2005/8/layout/hierarchy4"/>
    <dgm:cxn modelId="{1AE90EE2-6FB1-4295-BF96-718FC388D732}" type="presParOf" srcId="{F945284F-A292-4579-9857-4F47B0C298CA}" destId="{D39CE96E-9804-405B-A898-C4D2B72BC8FC}" srcOrd="0" destOrd="0" presId="urn:microsoft.com/office/officeart/2005/8/layout/hierarchy4"/>
    <dgm:cxn modelId="{BE387052-0202-42BA-BAF7-0789927851EE}" type="presParOf" srcId="{F945284F-A292-4579-9857-4F47B0C298CA}" destId="{7FD090F2-9750-4182-8E14-DBB1C2931B3D}" srcOrd="1" destOrd="0" presId="urn:microsoft.com/office/officeart/2005/8/layout/hierarchy4"/>
    <dgm:cxn modelId="{D64E3807-5493-48F6-9315-26C0BF745AAA}" type="presParOf" srcId="{5485C12C-F126-4B3A-9644-79A6FAE57F64}" destId="{4798BDB8-9CA7-4B43-ADF6-465FE80763A5}" srcOrd="1" destOrd="0" presId="urn:microsoft.com/office/officeart/2005/8/layout/hierarchy4"/>
    <dgm:cxn modelId="{1A11D0A4-75A9-4914-B00E-10DCE81E948B}" type="presParOf" srcId="{5485C12C-F126-4B3A-9644-79A6FAE57F64}" destId="{28D3D244-1242-4B76-B56E-9F00CF793B8D}" srcOrd="2" destOrd="0" presId="urn:microsoft.com/office/officeart/2005/8/layout/hierarchy4"/>
    <dgm:cxn modelId="{60543C9C-24B4-4A37-8EC8-7272D31317C6}" type="presParOf" srcId="{28D3D244-1242-4B76-B56E-9F00CF793B8D}" destId="{2DFAB786-94D3-4D6D-AF8B-7E95AA951B6B}" srcOrd="0" destOrd="0" presId="urn:microsoft.com/office/officeart/2005/8/layout/hierarchy4"/>
    <dgm:cxn modelId="{53A07EE7-FC48-4FC6-8226-E460FA0DD89C}" type="presParOf" srcId="{28D3D244-1242-4B76-B56E-9F00CF793B8D}" destId="{FBF1B095-E225-4836-954C-F41DEC6A763C}" srcOrd="1" destOrd="0" presId="urn:microsoft.com/office/officeart/2005/8/layout/hierarchy4"/>
    <dgm:cxn modelId="{B5DC3B73-12E8-4FF7-8C95-0718AB260CA8}" type="presParOf" srcId="{43E5E0A3-7CDB-49B8-A778-6C0753BC9918}" destId="{242D32A2-AE97-45F7-B3CE-F5935F8B1511}" srcOrd="1" destOrd="0" presId="urn:microsoft.com/office/officeart/2005/8/layout/hierarchy4"/>
    <dgm:cxn modelId="{17A8A7D1-0734-40E3-9816-D0FEA4925EC2}" type="presParOf" srcId="{43E5E0A3-7CDB-49B8-A778-6C0753BC9918}" destId="{BC94FFE7-0B14-45C7-93D0-8DB0E15EAE20}" srcOrd="2" destOrd="0" presId="urn:microsoft.com/office/officeart/2005/8/layout/hierarchy4"/>
    <dgm:cxn modelId="{46E59288-3FFF-4830-906D-B473440A7E34}" type="presParOf" srcId="{BC94FFE7-0B14-45C7-93D0-8DB0E15EAE20}" destId="{DE7D4678-FC7B-4853-AE5F-6A22281D7239}" srcOrd="0" destOrd="0" presId="urn:microsoft.com/office/officeart/2005/8/layout/hierarchy4"/>
    <dgm:cxn modelId="{568340B4-887F-4380-AC66-E9A4E92711EF}" type="presParOf" srcId="{BC94FFE7-0B14-45C7-93D0-8DB0E15EAE20}" destId="{3F6511E7-391E-4266-8092-E3FAC815AD8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F1245-8284-4E66-9502-421BCEC746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76D5E-8084-44E6-B0D3-7F337329D958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Psoriasis</a:t>
          </a:r>
        </a:p>
      </dgm:t>
    </dgm:pt>
    <dgm:pt modelId="{4377A91B-271C-4709-A663-DF266050BAAA}" type="parTrans" cxnId="{8E0E8FBC-4ED7-4FAD-A517-863EDAE499AB}">
      <dgm:prSet/>
      <dgm:spPr/>
      <dgm:t>
        <a:bodyPr/>
        <a:lstStyle/>
        <a:p>
          <a:endParaRPr lang="en-US"/>
        </a:p>
      </dgm:t>
    </dgm:pt>
    <dgm:pt modelId="{9067F165-BF81-4BEE-868A-77B845F2051A}" type="sibTrans" cxnId="{8E0E8FBC-4ED7-4FAD-A517-863EDAE499AB}">
      <dgm:prSet/>
      <dgm:spPr/>
      <dgm:t>
        <a:bodyPr/>
        <a:lstStyle/>
        <a:p>
          <a:endParaRPr lang="en-US"/>
        </a:p>
      </dgm:t>
    </dgm:pt>
    <dgm:pt modelId="{384FECF5-CF92-45E3-A919-33B6CEBC5061}">
      <dgm:prSet phldrT="[Text]" custT="1"/>
      <dgm:spPr>
        <a:solidFill>
          <a:srgbClr val="0081E3">
            <a:alpha val="90000"/>
          </a:srgbClr>
        </a:solidFill>
        <a:ln>
          <a:noFill/>
        </a:ln>
      </dgm:spPr>
      <dgm:t>
        <a:bodyPr/>
        <a:lstStyle/>
        <a:p>
          <a:endParaRPr lang="en-US" sz="2000" dirty="0"/>
        </a:p>
      </dgm:t>
    </dgm:pt>
    <dgm:pt modelId="{F99FD0F5-E742-4FB4-88F7-97911EEEBFDF}" type="parTrans" cxnId="{D6476157-0A85-48CF-A865-7E3D7E732C4B}">
      <dgm:prSet/>
      <dgm:spPr/>
      <dgm:t>
        <a:bodyPr/>
        <a:lstStyle/>
        <a:p>
          <a:endParaRPr lang="en-US"/>
        </a:p>
      </dgm:t>
    </dgm:pt>
    <dgm:pt modelId="{E8D4DE3D-CCC1-4942-BB2E-4ABE04D40B94}" type="sibTrans" cxnId="{D6476157-0A85-48CF-A865-7E3D7E732C4B}">
      <dgm:prSet/>
      <dgm:spPr/>
      <dgm:t>
        <a:bodyPr/>
        <a:lstStyle/>
        <a:p>
          <a:endParaRPr lang="en-US"/>
        </a:p>
      </dgm:t>
    </dgm:pt>
    <dgm:pt modelId="{2FA17C3E-ACDD-4A6C-8C38-0BB76E3A41B9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Lupus</a:t>
          </a:r>
        </a:p>
      </dgm:t>
    </dgm:pt>
    <dgm:pt modelId="{7CDC8B20-0B26-45BE-BC4A-FA5C70E47C41}" type="parTrans" cxnId="{3768B568-D04B-4F4C-8E26-AE1EFAB6D8B6}">
      <dgm:prSet/>
      <dgm:spPr/>
      <dgm:t>
        <a:bodyPr/>
        <a:lstStyle/>
        <a:p>
          <a:endParaRPr lang="en-US"/>
        </a:p>
      </dgm:t>
    </dgm:pt>
    <dgm:pt modelId="{A61CB856-09A9-4B60-8AEC-7219BEDF9DCA}" type="sibTrans" cxnId="{3768B568-D04B-4F4C-8E26-AE1EFAB6D8B6}">
      <dgm:prSet/>
      <dgm:spPr/>
      <dgm:t>
        <a:bodyPr/>
        <a:lstStyle/>
        <a:p>
          <a:endParaRPr lang="en-US"/>
        </a:p>
      </dgm:t>
    </dgm:pt>
    <dgm:pt modelId="{1584D138-8EBC-468A-8411-8DB262A929A1}">
      <dgm:prSet phldrT="[Text]" custT="1"/>
      <dgm:spPr>
        <a:solidFill>
          <a:srgbClr val="0081E3">
            <a:alpha val="90000"/>
          </a:srgbClr>
        </a:solidFill>
        <a:ln>
          <a:noFill/>
        </a:ln>
      </dgm:spPr>
      <dgm:t>
        <a:bodyPr/>
        <a:lstStyle/>
        <a:p>
          <a:pPr algn="ctr"/>
          <a:endParaRPr lang="en-US" sz="2000" dirty="0"/>
        </a:p>
      </dgm:t>
    </dgm:pt>
    <dgm:pt modelId="{5016B232-EFA8-4225-849B-51D9B5A2EF51}" type="parTrans" cxnId="{7B0D1A1D-923C-4882-9D22-1A50399B3269}">
      <dgm:prSet/>
      <dgm:spPr/>
      <dgm:t>
        <a:bodyPr/>
        <a:lstStyle/>
        <a:p>
          <a:endParaRPr lang="en-US"/>
        </a:p>
      </dgm:t>
    </dgm:pt>
    <dgm:pt modelId="{4D470558-8C59-4994-BD6C-86C38B6E12F4}" type="sibTrans" cxnId="{7B0D1A1D-923C-4882-9D22-1A50399B3269}">
      <dgm:prSet/>
      <dgm:spPr/>
      <dgm:t>
        <a:bodyPr/>
        <a:lstStyle/>
        <a:p>
          <a:endParaRPr lang="en-US"/>
        </a:p>
      </dgm:t>
    </dgm:pt>
    <dgm:pt modelId="{F4E7E1F6-E1CE-410D-BFA9-911AAEB1146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Inflammatory Bowel Disease</a:t>
          </a:r>
        </a:p>
      </dgm:t>
    </dgm:pt>
    <dgm:pt modelId="{9BBE3256-357C-4172-8238-CA5C47C1A388}" type="parTrans" cxnId="{C5A030DC-886D-40D8-9B2A-00056B9F6B45}">
      <dgm:prSet/>
      <dgm:spPr/>
      <dgm:t>
        <a:bodyPr/>
        <a:lstStyle/>
        <a:p>
          <a:endParaRPr lang="en-US"/>
        </a:p>
      </dgm:t>
    </dgm:pt>
    <dgm:pt modelId="{AB49D944-CC60-4557-9E2B-F560FEE077C0}" type="sibTrans" cxnId="{C5A030DC-886D-40D8-9B2A-00056B9F6B45}">
      <dgm:prSet/>
      <dgm:spPr/>
      <dgm:t>
        <a:bodyPr/>
        <a:lstStyle/>
        <a:p>
          <a:endParaRPr lang="en-US"/>
        </a:p>
      </dgm:t>
    </dgm:pt>
    <dgm:pt modelId="{F6D89007-0EDB-42C4-9CE1-B2C1E39DCE6C}">
      <dgm:prSet phldrT="[Text]" custT="1"/>
      <dgm:spPr>
        <a:solidFill>
          <a:srgbClr val="0081E3">
            <a:alpha val="90000"/>
          </a:srgbClr>
        </a:solidFill>
        <a:ln>
          <a:noFill/>
        </a:ln>
      </dgm:spPr>
      <dgm:t>
        <a:bodyPr/>
        <a:lstStyle/>
        <a:p>
          <a:endParaRPr lang="en-US" sz="2000" dirty="0"/>
        </a:p>
      </dgm:t>
    </dgm:pt>
    <dgm:pt modelId="{3AFC5D34-1B08-4E98-8625-5E0940C0DF4B}" type="parTrans" cxnId="{E79CAB62-E287-4C83-96A4-1CA00E83E438}">
      <dgm:prSet/>
      <dgm:spPr/>
      <dgm:t>
        <a:bodyPr/>
        <a:lstStyle/>
        <a:p>
          <a:endParaRPr lang="en-US"/>
        </a:p>
      </dgm:t>
    </dgm:pt>
    <dgm:pt modelId="{F03C3BEA-EB1C-4CCB-9F9D-CEAB0BA0CC36}" type="sibTrans" cxnId="{E79CAB62-E287-4C83-96A4-1CA00E83E438}">
      <dgm:prSet/>
      <dgm:spPr/>
      <dgm:t>
        <a:bodyPr/>
        <a:lstStyle/>
        <a:p>
          <a:endParaRPr lang="en-US"/>
        </a:p>
      </dgm:t>
    </dgm:pt>
    <dgm:pt modelId="{78A01A19-EF92-4180-89DD-66EF5F13AD8B}" type="pres">
      <dgm:prSet presAssocID="{EEAF1245-8284-4E66-9502-421BCEC7463F}" presName="Name0" presStyleCnt="0">
        <dgm:presLayoutVars>
          <dgm:dir/>
          <dgm:animLvl val="lvl"/>
          <dgm:resizeHandles val="exact"/>
        </dgm:presLayoutVars>
      </dgm:prSet>
      <dgm:spPr/>
    </dgm:pt>
    <dgm:pt modelId="{03B605E0-D173-438D-A882-B905009395AF}" type="pres">
      <dgm:prSet presAssocID="{8C976D5E-8084-44E6-B0D3-7F337329D958}" presName="composite" presStyleCnt="0"/>
      <dgm:spPr/>
    </dgm:pt>
    <dgm:pt modelId="{803C29CF-2D11-45CA-9EC2-F95849AA6575}" type="pres">
      <dgm:prSet presAssocID="{8C976D5E-8084-44E6-B0D3-7F337329D958}" presName="parTx" presStyleLbl="alignNode1" presStyleIdx="0" presStyleCnt="3" custScaleY="68084" custLinFactNeighborY="-3911">
        <dgm:presLayoutVars>
          <dgm:chMax val="0"/>
          <dgm:chPref val="0"/>
          <dgm:bulletEnabled val="1"/>
        </dgm:presLayoutVars>
      </dgm:prSet>
      <dgm:spPr/>
    </dgm:pt>
    <dgm:pt modelId="{B4A8D18B-AC84-4E5D-998D-F4E66201D62B}" type="pres">
      <dgm:prSet presAssocID="{8C976D5E-8084-44E6-B0D3-7F337329D958}" presName="desTx" presStyleLbl="alignAccFollowNode1" presStyleIdx="0" presStyleCnt="3" custScaleX="100117" custLinFactNeighborX="-44" custLinFactNeighborY="6189">
        <dgm:presLayoutVars>
          <dgm:bulletEnabled val="1"/>
        </dgm:presLayoutVars>
      </dgm:prSet>
      <dgm:spPr/>
    </dgm:pt>
    <dgm:pt modelId="{6FFA7ACF-E17E-4A8D-9751-A709881B6C40}" type="pres">
      <dgm:prSet presAssocID="{9067F165-BF81-4BEE-868A-77B845F2051A}" presName="space" presStyleCnt="0"/>
      <dgm:spPr/>
    </dgm:pt>
    <dgm:pt modelId="{6D3AC7C2-55A2-4079-8284-5C2239D3EF25}" type="pres">
      <dgm:prSet presAssocID="{2FA17C3E-ACDD-4A6C-8C38-0BB76E3A41B9}" presName="composite" presStyleCnt="0"/>
      <dgm:spPr/>
    </dgm:pt>
    <dgm:pt modelId="{77FA73B1-9129-4E0E-B8C5-D8D80418D4ED}" type="pres">
      <dgm:prSet presAssocID="{2FA17C3E-ACDD-4A6C-8C38-0BB76E3A41B9}" presName="parTx" presStyleLbl="alignNode1" presStyleIdx="1" presStyleCnt="3" custScaleY="67993" custLinFactNeighborY="-4019">
        <dgm:presLayoutVars>
          <dgm:chMax val="0"/>
          <dgm:chPref val="0"/>
          <dgm:bulletEnabled val="1"/>
        </dgm:presLayoutVars>
      </dgm:prSet>
      <dgm:spPr/>
    </dgm:pt>
    <dgm:pt modelId="{7DC65872-BFEF-40B7-8EE5-D2EAB7974D12}" type="pres">
      <dgm:prSet presAssocID="{2FA17C3E-ACDD-4A6C-8C38-0BB76E3A41B9}" presName="desTx" presStyleLbl="alignAccFollowNode1" presStyleIdx="1" presStyleCnt="3" custLinFactNeighborY="6243">
        <dgm:presLayoutVars>
          <dgm:bulletEnabled val="1"/>
        </dgm:presLayoutVars>
      </dgm:prSet>
      <dgm:spPr/>
    </dgm:pt>
    <dgm:pt modelId="{502AB331-805B-4389-8C39-EDDAB0624691}" type="pres">
      <dgm:prSet presAssocID="{A61CB856-09A9-4B60-8AEC-7219BEDF9DCA}" presName="space" presStyleCnt="0"/>
      <dgm:spPr/>
    </dgm:pt>
    <dgm:pt modelId="{F8335D62-92E6-47CF-993E-6DDF1B92DB80}" type="pres">
      <dgm:prSet presAssocID="{F4E7E1F6-E1CE-410D-BFA9-911AAEB11463}" presName="composite" presStyleCnt="0"/>
      <dgm:spPr/>
    </dgm:pt>
    <dgm:pt modelId="{E134DBDC-3718-455C-BED1-F5FB1DEB3ECB}" type="pres">
      <dgm:prSet presAssocID="{F4E7E1F6-E1CE-410D-BFA9-911AAEB11463}" presName="parTx" presStyleLbl="alignNode1" presStyleIdx="2" presStyleCnt="3" custScaleY="82467">
        <dgm:presLayoutVars>
          <dgm:chMax val="0"/>
          <dgm:chPref val="0"/>
          <dgm:bulletEnabled val="1"/>
        </dgm:presLayoutVars>
      </dgm:prSet>
      <dgm:spPr/>
    </dgm:pt>
    <dgm:pt modelId="{E3F75D26-A734-43C5-B233-B97454CEB01A}" type="pres">
      <dgm:prSet presAssocID="{F4E7E1F6-E1CE-410D-BFA9-911AAEB11463}" presName="desTx" presStyleLbl="alignAccFollowNode1" presStyleIdx="2" presStyleCnt="3" custLinFactNeighborY="3934">
        <dgm:presLayoutVars>
          <dgm:bulletEnabled val="1"/>
        </dgm:presLayoutVars>
      </dgm:prSet>
      <dgm:spPr/>
    </dgm:pt>
  </dgm:ptLst>
  <dgm:cxnLst>
    <dgm:cxn modelId="{6E29C20A-20F1-4E7E-AB5B-2CEFDBA076E1}" type="presOf" srcId="{F4E7E1F6-E1CE-410D-BFA9-911AAEB11463}" destId="{E134DBDC-3718-455C-BED1-F5FB1DEB3ECB}" srcOrd="0" destOrd="0" presId="urn:microsoft.com/office/officeart/2005/8/layout/hList1"/>
    <dgm:cxn modelId="{7B0D1A1D-923C-4882-9D22-1A50399B3269}" srcId="{2FA17C3E-ACDD-4A6C-8C38-0BB76E3A41B9}" destId="{1584D138-8EBC-468A-8411-8DB262A929A1}" srcOrd="0" destOrd="0" parTransId="{5016B232-EFA8-4225-849B-51D9B5A2EF51}" sibTransId="{4D470558-8C59-4994-BD6C-86C38B6E12F4}"/>
    <dgm:cxn modelId="{17F1AB40-D2C3-4D5F-95FA-0652B481F97B}" type="presOf" srcId="{8C976D5E-8084-44E6-B0D3-7F337329D958}" destId="{803C29CF-2D11-45CA-9EC2-F95849AA6575}" srcOrd="0" destOrd="0" presId="urn:microsoft.com/office/officeart/2005/8/layout/hList1"/>
    <dgm:cxn modelId="{E79CAB62-E287-4C83-96A4-1CA00E83E438}" srcId="{F4E7E1F6-E1CE-410D-BFA9-911AAEB11463}" destId="{F6D89007-0EDB-42C4-9CE1-B2C1E39DCE6C}" srcOrd="0" destOrd="0" parTransId="{3AFC5D34-1B08-4E98-8625-5E0940C0DF4B}" sibTransId="{F03C3BEA-EB1C-4CCB-9F9D-CEAB0BA0CC36}"/>
    <dgm:cxn modelId="{A5D4EB44-E079-4883-BBFB-8F74D17ECDBF}" type="presOf" srcId="{384FECF5-CF92-45E3-A919-33B6CEBC5061}" destId="{B4A8D18B-AC84-4E5D-998D-F4E66201D62B}" srcOrd="0" destOrd="0" presId="urn:microsoft.com/office/officeart/2005/8/layout/hList1"/>
    <dgm:cxn modelId="{3768B568-D04B-4F4C-8E26-AE1EFAB6D8B6}" srcId="{EEAF1245-8284-4E66-9502-421BCEC7463F}" destId="{2FA17C3E-ACDD-4A6C-8C38-0BB76E3A41B9}" srcOrd="1" destOrd="0" parTransId="{7CDC8B20-0B26-45BE-BC4A-FA5C70E47C41}" sibTransId="{A61CB856-09A9-4B60-8AEC-7219BEDF9DCA}"/>
    <dgm:cxn modelId="{023F464C-1B1C-4C7B-A5D2-E10C8659B1A7}" type="presOf" srcId="{1584D138-8EBC-468A-8411-8DB262A929A1}" destId="{7DC65872-BFEF-40B7-8EE5-D2EAB7974D12}" srcOrd="0" destOrd="0" presId="urn:microsoft.com/office/officeart/2005/8/layout/hList1"/>
    <dgm:cxn modelId="{990F0A77-CD73-4528-8D9B-3E7301BA6F7F}" type="presOf" srcId="{F6D89007-0EDB-42C4-9CE1-B2C1E39DCE6C}" destId="{E3F75D26-A734-43C5-B233-B97454CEB01A}" srcOrd="0" destOrd="0" presId="urn:microsoft.com/office/officeart/2005/8/layout/hList1"/>
    <dgm:cxn modelId="{D6476157-0A85-48CF-A865-7E3D7E732C4B}" srcId="{8C976D5E-8084-44E6-B0D3-7F337329D958}" destId="{384FECF5-CF92-45E3-A919-33B6CEBC5061}" srcOrd="0" destOrd="0" parTransId="{F99FD0F5-E742-4FB4-88F7-97911EEEBFDF}" sibTransId="{E8D4DE3D-CCC1-4942-BB2E-4ABE04D40B94}"/>
    <dgm:cxn modelId="{11B42F83-DDF9-48E8-9AD5-4861FBAC3772}" type="presOf" srcId="{EEAF1245-8284-4E66-9502-421BCEC7463F}" destId="{78A01A19-EF92-4180-89DD-66EF5F13AD8B}" srcOrd="0" destOrd="0" presId="urn:microsoft.com/office/officeart/2005/8/layout/hList1"/>
    <dgm:cxn modelId="{5E6A718E-49AB-494C-A509-AACC20EBDDA5}" type="presOf" srcId="{2FA17C3E-ACDD-4A6C-8C38-0BB76E3A41B9}" destId="{77FA73B1-9129-4E0E-B8C5-D8D80418D4ED}" srcOrd="0" destOrd="0" presId="urn:microsoft.com/office/officeart/2005/8/layout/hList1"/>
    <dgm:cxn modelId="{8E0E8FBC-4ED7-4FAD-A517-863EDAE499AB}" srcId="{EEAF1245-8284-4E66-9502-421BCEC7463F}" destId="{8C976D5E-8084-44E6-B0D3-7F337329D958}" srcOrd="0" destOrd="0" parTransId="{4377A91B-271C-4709-A663-DF266050BAAA}" sibTransId="{9067F165-BF81-4BEE-868A-77B845F2051A}"/>
    <dgm:cxn modelId="{C5A030DC-886D-40D8-9B2A-00056B9F6B45}" srcId="{EEAF1245-8284-4E66-9502-421BCEC7463F}" destId="{F4E7E1F6-E1CE-410D-BFA9-911AAEB11463}" srcOrd="2" destOrd="0" parTransId="{9BBE3256-357C-4172-8238-CA5C47C1A388}" sibTransId="{AB49D944-CC60-4557-9E2B-F560FEE077C0}"/>
    <dgm:cxn modelId="{F537A2DA-D40A-4B83-B5BF-476CC81ADFDC}" type="presParOf" srcId="{78A01A19-EF92-4180-89DD-66EF5F13AD8B}" destId="{03B605E0-D173-438D-A882-B905009395AF}" srcOrd="0" destOrd="0" presId="urn:microsoft.com/office/officeart/2005/8/layout/hList1"/>
    <dgm:cxn modelId="{037DB77F-46DB-4C86-9A65-443ABE3AE0AE}" type="presParOf" srcId="{03B605E0-D173-438D-A882-B905009395AF}" destId="{803C29CF-2D11-45CA-9EC2-F95849AA6575}" srcOrd="0" destOrd="0" presId="urn:microsoft.com/office/officeart/2005/8/layout/hList1"/>
    <dgm:cxn modelId="{42A2F38B-BFC5-4EA3-8D0D-7192328743DB}" type="presParOf" srcId="{03B605E0-D173-438D-A882-B905009395AF}" destId="{B4A8D18B-AC84-4E5D-998D-F4E66201D62B}" srcOrd="1" destOrd="0" presId="urn:microsoft.com/office/officeart/2005/8/layout/hList1"/>
    <dgm:cxn modelId="{74CBCBA9-50BC-491E-974B-D110F1C87389}" type="presParOf" srcId="{78A01A19-EF92-4180-89DD-66EF5F13AD8B}" destId="{6FFA7ACF-E17E-4A8D-9751-A709881B6C40}" srcOrd="1" destOrd="0" presId="urn:microsoft.com/office/officeart/2005/8/layout/hList1"/>
    <dgm:cxn modelId="{EB4286F2-AF6B-45CE-B9CB-646464BB4C81}" type="presParOf" srcId="{78A01A19-EF92-4180-89DD-66EF5F13AD8B}" destId="{6D3AC7C2-55A2-4079-8284-5C2239D3EF25}" srcOrd="2" destOrd="0" presId="urn:microsoft.com/office/officeart/2005/8/layout/hList1"/>
    <dgm:cxn modelId="{CBF0D82D-D564-483F-B148-5A7056762E61}" type="presParOf" srcId="{6D3AC7C2-55A2-4079-8284-5C2239D3EF25}" destId="{77FA73B1-9129-4E0E-B8C5-D8D80418D4ED}" srcOrd="0" destOrd="0" presId="urn:microsoft.com/office/officeart/2005/8/layout/hList1"/>
    <dgm:cxn modelId="{6C7CB7B1-B2A7-471B-AC77-AA4833952603}" type="presParOf" srcId="{6D3AC7C2-55A2-4079-8284-5C2239D3EF25}" destId="{7DC65872-BFEF-40B7-8EE5-D2EAB7974D12}" srcOrd="1" destOrd="0" presId="urn:microsoft.com/office/officeart/2005/8/layout/hList1"/>
    <dgm:cxn modelId="{1AC798F7-65C2-46FC-BB79-54EFF830CCF7}" type="presParOf" srcId="{78A01A19-EF92-4180-89DD-66EF5F13AD8B}" destId="{502AB331-805B-4389-8C39-EDDAB0624691}" srcOrd="3" destOrd="0" presId="urn:microsoft.com/office/officeart/2005/8/layout/hList1"/>
    <dgm:cxn modelId="{3E8D2956-C564-4AAD-A207-23B18CC494ED}" type="presParOf" srcId="{78A01A19-EF92-4180-89DD-66EF5F13AD8B}" destId="{F8335D62-92E6-47CF-993E-6DDF1B92DB80}" srcOrd="4" destOrd="0" presId="urn:microsoft.com/office/officeart/2005/8/layout/hList1"/>
    <dgm:cxn modelId="{2CA52073-9503-40EB-B972-71320F5E0B61}" type="presParOf" srcId="{F8335D62-92E6-47CF-993E-6DDF1B92DB80}" destId="{E134DBDC-3718-455C-BED1-F5FB1DEB3ECB}" srcOrd="0" destOrd="0" presId="urn:microsoft.com/office/officeart/2005/8/layout/hList1"/>
    <dgm:cxn modelId="{05E93EA5-370E-45AE-9F5A-EBA3116EC251}" type="presParOf" srcId="{F8335D62-92E6-47CF-993E-6DDF1B92DB80}" destId="{E3F75D26-A734-43C5-B233-B97454CEB0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96979C-2437-48C9-B9B2-F35FF95BCF2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47577-2FF2-43D2-B789-5C94DBFBDA00}">
      <dgm:prSet phldrT="[Text]" custT="1"/>
      <dgm:spPr>
        <a:solidFill>
          <a:srgbClr val="0081E3"/>
        </a:solidFill>
      </dgm:spPr>
      <dgm:t>
        <a:bodyPr/>
        <a:lstStyle/>
        <a:p>
          <a:r>
            <a:rPr lang="en-US" sz="2000" dirty="0"/>
            <a:t>Topical treatments </a:t>
          </a:r>
          <a:br>
            <a:rPr lang="en-US" sz="2000" dirty="0"/>
          </a:br>
          <a:r>
            <a:rPr lang="en-US" sz="2000" dirty="0"/>
            <a:t>(creams, lotions, ointments)</a:t>
          </a:r>
        </a:p>
      </dgm:t>
    </dgm:pt>
    <dgm:pt modelId="{8FAEE631-588C-4FCC-8192-2B96A777250C}" type="parTrans" cxnId="{13DEC1C5-490E-4239-B930-AB33E9980216}">
      <dgm:prSet/>
      <dgm:spPr/>
      <dgm:t>
        <a:bodyPr/>
        <a:lstStyle/>
        <a:p>
          <a:endParaRPr lang="en-US" sz="2000"/>
        </a:p>
      </dgm:t>
    </dgm:pt>
    <dgm:pt modelId="{2B4C4A66-059A-4EA2-B09E-75099C8317A3}" type="sibTrans" cxnId="{13DEC1C5-490E-4239-B930-AB33E9980216}">
      <dgm:prSet/>
      <dgm:spPr/>
      <dgm:t>
        <a:bodyPr/>
        <a:lstStyle/>
        <a:p>
          <a:endParaRPr lang="en-US" sz="2000"/>
        </a:p>
      </dgm:t>
    </dgm:pt>
    <dgm:pt modelId="{E0356D88-FB18-44C0-B121-D6578391D2CD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solidFill>
                <a:srgbClr val="FFFFFF"/>
              </a:solidFill>
            </a:rPr>
            <a:t>Steroids </a:t>
          </a:r>
          <a:br>
            <a:rPr lang="en-US" sz="1600" dirty="0">
              <a:solidFill>
                <a:srgbClr val="FFFFFF"/>
              </a:solidFill>
            </a:rPr>
          </a:br>
          <a:r>
            <a:rPr lang="en-US" sz="1600" dirty="0">
              <a:solidFill>
                <a:srgbClr val="FFFFFF"/>
              </a:solidFill>
            </a:rPr>
            <a:t>(clobetasol, fluocinonide)</a:t>
          </a:r>
        </a:p>
      </dgm:t>
    </dgm:pt>
    <dgm:pt modelId="{7D8D1E20-5029-445F-83A8-7F5B8A8649E8}" type="parTrans" cxnId="{881DB121-2584-4982-9D36-50BBC4FB3244}">
      <dgm:prSet/>
      <dgm:spPr/>
      <dgm:t>
        <a:bodyPr/>
        <a:lstStyle/>
        <a:p>
          <a:endParaRPr lang="en-US" sz="2000"/>
        </a:p>
      </dgm:t>
    </dgm:pt>
    <dgm:pt modelId="{F320084E-1CD2-4CAF-9D7C-C8C02E1598AB}" type="sibTrans" cxnId="{881DB121-2584-4982-9D36-50BBC4FB3244}">
      <dgm:prSet/>
      <dgm:spPr/>
      <dgm:t>
        <a:bodyPr/>
        <a:lstStyle/>
        <a:p>
          <a:endParaRPr lang="en-US" sz="2000"/>
        </a:p>
      </dgm:t>
    </dgm:pt>
    <dgm:pt modelId="{DD6047E6-6D21-4E4D-86A0-E9F22D2E5E76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solidFill>
                <a:srgbClr val="FFFFFF"/>
              </a:solidFill>
            </a:rPr>
            <a:t>Retinoids </a:t>
          </a:r>
          <a:br>
            <a:rPr lang="en-US" sz="1600" dirty="0">
              <a:solidFill>
                <a:srgbClr val="FFFFFF"/>
              </a:solidFill>
            </a:rPr>
          </a:br>
          <a:r>
            <a:rPr lang="en-US" sz="1600" dirty="0">
              <a:solidFill>
                <a:srgbClr val="FFFFFF"/>
              </a:solidFill>
            </a:rPr>
            <a:t>(tazarotene)</a:t>
          </a:r>
        </a:p>
      </dgm:t>
    </dgm:pt>
    <dgm:pt modelId="{E0B7F1C6-ED97-4893-9A20-B5AE9A7D3391}" type="parTrans" cxnId="{4CDC8DB3-1018-49FF-9831-EFDF2CA5B189}">
      <dgm:prSet/>
      <dgm:spPr/>
      <dgm:t>
        <a:bodyPr/>
        <a:lstStyle/>
        <a:p>
          <a:endParaRPr lang="en-US" sz="2000"/>
        </a:p>
      </dgm:t>
    </dgm:pt>
    <dgm:pt modelId="{0CACFB11-1B90-422A-84EF-DB3C75EDB223}" type="sibTrans" cxnId="{4CDC8DB3-1018-49FF-9831-EFDF2CA5B189}">
      <dgm:prSet/>
      <dgm:spPr/>
      <dgm:t>
        <a:bodyPr/>
        <a:lstStyle/>
        <a:p>
          <a:endParaRPr lang="en-US" sz="2000"/>
        </a:p>
      </dgm:t>
    </dgm:pt>
    <dgm:pt modelId="{8232BBF5-EA4F-4B9F-BC4E-A5E2FCE92F83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solidFill>
                <a:srgbClr val="FFFFFF"/>
              </a:solidFill>
            </a:rPr>
            <a:t>Vitamin D analogs</a:t>
          </a:r>
          <a:br>
            <a:rPr lang="en-US" sz="1600" dirty="0">
              <a:solidFill>
                <a:srgbClr val="FFFFFF"/>
              </a:solidFill>
            </a:rPr>
          </a:br>
          <a:r>
            <a:rPr lang="en-US" sz="1600" dirty="0">
              <a:solidFill>
                <a:srgbClr val="FFFFFF"/>
              </a:solidFill>
            </a:rPr>
            <a:t>(calcipotriene)</a:t>
          </a:r>
        </a:p>
      </dgm:t>
    </dgm:pt>
    <dgm:pt modelId="{7F448745-E984-41DE-ADE5-02063906C33D}" type="parTrans" cxnId="{BF604F16-BF5A-4D9D-9683-C12FE8FA6916}">
      <dgm:prSet/>
      <dgm:spPr/>
      <dgm:t>
        <a:bodyPr/>
        <a:lstStyle/>
        <a:p>
          <a:endParaRPr lang="en-US" sz="2000"/>
        </a:p>
      </dgm:t>
    </dgm:pt>
    <dgm:pt modelId="{37A45762-9CAD-4BC8-A615-2F41C46F1046}" type="sibTrans" cxnId="{BF604F16-BF5A-4D9D-9683-C12FE8FA6916}">
      <dgm:prSet/>
      <dgm:spPr/>
      <dgm:t>
        <a:bodyPr/>
        <a:lstStyle/>
        <a:p>
          <a:endParaRPr lang="en-US" sz="2000"/>
        </a:p>
      </dgm:t>
    </dgm:pt>
    <dgm:pt modelId="{7832BD84-247E-495B-A8AC-1A9F2D0F7312}" type="pres">
      <dgm:prSet presAssocID="{CE96979C-2437-48C9-B9B2-F35FF95BCF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AB1B39-0444-4AF2-9812-8231E139C742}" type="pres">
      <dgm:prSet presAssocID="{31F47577-2FF2-43D2-B789-5C94DBFBDA00}" presName="root" presStyleCnt="0"/>
      <dgm:spPr/>
    </dgm:pt>
    <dgm:pt modelId="{BD723E94-E3A8-45E7-A556-AAA8B7F11438}" type="pres">
      <dgm:prSet presAssocID="{31F47577-2FF2-43D2-B789-5C94DBFBDA00}" presName="rootComposite" presStyleCnt="0"/>
      <dgm:spPr/>
    </dgm:pt>
    <dgm:pt modelId="{6CDCBC74-3FDA-43E6-B7EB-6D6C5D360DC3}" type="pres">
      <dgm:prSet presAssocID="{31F47577-2FF2-43D2-B789-5C94DBFBDA00}" presName="rootText" presStyleLbl="node1" presStyleIdx="0" presStyleCnt="1" custScaleX="303253"/>
      <dgm:spPr/>
    </dgm:pt>
    <dgm:pt modelId="{4705A1FF-30CA-4CAD-B313-05CB5D137843}" type="pres">
      <dgm:prSet presAssocID="{31F47577-2FF2-43D2-B789-5C94DBFBDA00}" presName="rootConnector" presStyleLbl="node1" presStyleIdx="0" presStyleCnt="1"/>
      <dgm:spPr/>
    </dgm:pt>
    <dgm:pt modelId="{A5F35CB2-02E2-4459-8E13-D205009071E0}" type="pres">
      <dgm:prSet presAssocID="{31F47577-2FF2-43D2-B789-5C94DBFBDA00}" presName="childShape" presStyleCnt="0"/>
      <dgm:spPr/>
    </dgm:pt>
    <dgm:pt modelId="{7AB8E85A-C04D-4CB9-87E8-EC5B93CE916C}" type="pres">
      <dgm:prSet presAssocID="{7D8D1E20-5029-445F-83A8-7F5B8A8649E8}" presName="Name13" presStyleLbl="parChTrans1D2" presStyleIdx="0" presStyleCnt="3"/>
      <dgm:spPr/>
    </dgm:pt>
    <dgm:pt modelId="{B72BFD1C-F821-472F-866F-307AE4A232B1}" type="pres">
      <dgm:prSet presAssocID="{E0356D88-FB18-44C0-B121-D6578391D2CD}" presName="childText" presStyleLbl="bgAcc1" presStyleIdx="0" presStyleCnt="3" custScaleX="375735">
        <dgm:presLayoutVars>
          <dgm:bulletEnabled val="1"/>
        </dgm:presLayoutVars>
      </dgm:prSet>
      <dgm:spPr/>
    </dgm:pt>
    <dgm:pt modelId="{9E34B15D-47C8-4CFC-B6A8-E1D9964E72C8}" type="pres">
      <dgm:prSet presAssocID="{E0B7F1C6-ED97-4893-9A20-B5AE9A7D3391}" presName="Name13" presStyleLbl="parChTrans1D2" presStyleIdx="1" presStyleCnt="3"/>
      <dgm:spPr/>
    </dgm:pt>
    <dgm:pt modelId="{D21ECC45-5ED9-45C7-8111-6093CDE8AED6}" type="pres">
      <dgm:prSet presAssocID="{DD6047E6-6D21-4E4D-86A0-E9F22D2E5E76}" presName="childText" presStyleLbl="bgAcc1" presStyleIdx="1" presStyleCnt="3" custScaleX="375090">
        <dgm:presLayoutVars>
          <dgm:bulletEnabled val="1"/>
        </dgm:presLayoutVars>
      </dgm:prSet>
      <dgm:spPr/>
    </dgm:pt>
    <dgm:pt modelId="{6C25FE36-BCF8-4FDE-974B-486BEC544712}" type="pres">
      <dgm:prSet presAssocID="{7F448745-E984-41DE-ADE5-02063906C33D}" presName="Name13" presStyleLbl="parChTrans1D2" presStyleIdx="2" presStyleCnt="3"/>
      <dgm:spPr/>
    </dgm:pt>
    <dgm:pt modelId="{1A93885B-F3AC-46CF-9F97-B086DEFAE4FD}" type="pres">
      <dgm:prSet presAssocID="{8232BBF5-EA4F-4B9F-BC4E-A5E2FCE92F83}" presName="childText" presStyleLbl="bgAcc1" presStyleIdx="2" presStyleCnt="3" custScaleX="375735">
        <dgm:presLayoutVars>
          <dgm:bulletEnabled val="1"/>
        </dgm:presLayoutVars>
      </dgm:prSet>
      <dgm:spPr/>
    </dgm:pt>
  </dgm:ptLst>
  <dgm:cxnLst>
    <dgm:cxn modelId="{AED0EF10-A47B-4AD0-8EA7-112F5965C1AF}" type="presOf" srcId="{8232BBF5-EA4F-4B9F-BC4E-A5E2FCE92F83}" destId="{1A93885B-F3AC-46CF-9F97-B086DEFAE4FD}" srcOrd="0" destOrd="0" presId="urn:microsoft.com/office/officeart/2005/8/layout/hierarchy3"/>
    <dgm:cxn modelId="{BF604F16-BF5A-4D9D-9683-C12FE8FA6916}" srcId="{31F47577-2FF2-43D2-B789-5C94DBFBDA00}" destId="{8232BBF5-EA4F-4B9F-BC4E-A5E2FCE92F83}" srcOrd="2" destOrd="0" parTransId="{7F448745-E984-41DE-ADE5-02063906C33D}" sibTransId="{37A45762-9CAD-4BC8-A615-2F41C46F1046}"/>
    <dgm:cxn modelId="{881DB121-2584-4982-9D36-50BBC4FB3244}" srcId="{31F47577-2FF2-43D2-B789-5C94DBFBDA00}" destId="{E0356D88-FB18-44C0-B121-D6578391D2CD}" srcOrd="0" destOrd="0" parTransId="{7D8D1E20-5029-445F-83A8-7F5B8A8649E8}" sibTransId="{F320084E-1CD2-4CAF-9D7C-C8C02E1598AB}"/>
    <dgm:cxn modelId="{CA44FD3D-D98E-4661-9B5A-69733B91DDAD}" type="presOf" srcId="{7D8D1E20-5029-445F-83A8-7F5B8A8649E8}" destId="{7AB8E85A-C04D-4CB9-87E8-EC5B93CE916C}" srcOrd="0" destOrd="0" presId="urn:microsoft.com/office/officeart/2005/8/layout/hierarchy3"/>
    <dgm:cxn modelId="{A7522348-32C0-4EB5-B662-B97C68CE70C3}" type="presOf" srcId="{31F47577-2FF2-43D2-B789-5C94DBFBDA00}" destId="{4705A1FF-30CA-4CAD-B313-05CB5D137843}" srcOrd="1" destOrd="0" presId="urn:microsoft.com/office/officeart/2005/8/layout/hierarchy3"/>
    <dgm:cxn modelId="{C05DF25A-BBB3-4987-9F5C-826B0D19E908}" type="presOf" srcId="{CE96979C-2437-48C9-B9B2-F35FF95BCF24}" destId="{7832BD84-247E-495B-A8AC-1A9F2D0F7312}" srcOrd="0" destOrd="0" presId="urn:microsoft.com/office/officeart/2005/8/layout/hierarchy3"/>
    <dgm:cxn modelId="{33A3077C-560B-41AE-A7E1-74DA61103D3C}" type="presOf" srcId="{DD6047E6-6D21-4E4D-86A0-E9F22D2E5E76}" destId="{D21ECC45-5ED9-45C7-8111-6093CDE8AED6}" srcOrd="0" destOrd="0" presId="urn:microsoft.com/office/officeart/2005/8/layout/hierarchy3"/>
    <dgm:cxn modelId="{20AE5886-F5D0-4691-9829-60C49C90836B}" type="presOf" srcId="{7F448745-E984-41DE-ADE5-02063906C33D}" destId="{6C25FE36-BCF8-4FDE-974B-486BEC544712}" srcOrd="0" destOrd="0" presId="urn:microsoft.com/office/officeart/2005/8/layout/hierarchy3"/>
    <dgm:cxn modelId="{4015EF8D-CAB5-41E8-A512-48DDF14689B8}" type="presOf" srcId="{E0B7F1C6-ED97-4893-9A20-B5AE9A7D3391}" destId="{9E34B15D-47C8-4CFC-B6A8-E1D9964E72C8}" srcOrd="0" destOrd="0" presId="urn:microsoft.com/office/officeart/2005/8/layout/hierarchy3"/>
    <dgm:cxn modelId="{34CA60A6-98A5-40A6-A72F-439DE90D782A}" type="presOf" srcId="{E0356D88-FB18-44C0-B121-D6578391D2CD}" destId="{B72BFD1C-F821-472F-866F-307AE4A232B1}" srcOrd="0" destOrd="0" presId="urn:microsoft.com/office/officeart/2005/8/layout/hierarchy3"/>
    <dgm:cxn modelId="{0470C0AE-9A4B-473A-BC57-ED27D21C85C6}" type="presOf" srcId="{31F47577-2FF2-43D2-B789-5C94DBFBDA00}" destId="{6CDCBC74-3FDA-43E6-B7EB-6D6C5D360DC3}" srcOrd="0" destOrd="0" presId="urn:microsoft.com/office/officeart/2005/8/layout/hierarchy3"/>
    <dgm:cxn modelId="{4CDC8DB3-1018-49FF-9831-EFDF2CA5B189}" srcId="{31F47577-2FF2-43D2-B789-5C94DBFBDA00}" destId="{DD6047E6-6D21-4E4D-86A0-E9F22D2E5E76}" srcOrd="1" destOrd="0" parTransId="{E0B7F1C6-ED97-4893-9A20-B5AE9A7D3391}" sibTransId="{0CACFB11-1B90-422A-84EF-DB3C75EDB223}"/>
    <dgm:cxn modelId="{13DEC1C5-490E-4239-B930-AB33E9980216}" srcId="{CE96979C-2437-48C9-B9B2-F35FF95BCF24}" destId="{31F47577-2FF2-43D2-B789-5C94DBFBDA00}" srcOrd="0" destOrd="0" parTransId="{8FAEE631-588C-4FCC-8192-2B96A777250C}" sibTransId="{2B4C4A66-059A-4EA2-B09E-75099C8317A3}"/>
    <dgm:cxn modelId="{8C67BA00-DA15-4F2A-804F-BB3907F19079}" type="presParOf" srcId="{7832BD84-247E-495B-A8AC-1A9F2D0F7312}" destId="{09AB1B39-0444-4AF2-9812-8231E139C742}" srcOrd="0" destOrd="0" presId="urn:microsoft.com/office/officeart/2005/8/layout/hierarchy3"/>
    <dgm:cxn modelId="{A97D87AD-7458-4EF0-98A6-A23333317179}" type="presParOf" srcId="{09AB1B39-0444-4AF2-9812-8231E139C742}" destId="{BD723E94-E3A8-45E7-A556-AAA8B7F11438}" srcOrd="0" destOrd="0" presId="urn:microsoft.com/office/officeart/2005/8/layout/hierarchy3"/>
    <dgm:cxn modelId="{94E93E02-5B4F-49CA-B6F1-3A69BE4880B3}" type="presParOf" srcId="{BD723E94-E3A8-45E7-A556-AAA8B7F11438}" destId="{6CDCBC74-3FDA-43E6-B7EB-6D6C5D360DC3}" srcOrd="0" destOrd="0" presId="urn:microsoft.com/office/officeart/2005/8/layout/hierarchy3"/>
    <dgm:cxn modelId="{45E47631-86F4-4F9B-B894-AC513C1A991F}" type="presParOf" srcId="{BD723E94-E3A8-45E7-A556-AAA8B7F11438}" destId="{4705A1FF-30CA-4CAD-B313-05CB5D137843}" srcOrd="1" destOrd="0" presId="urn:microsoft.com/office/officeart/2005/8/layout/hierarchy3"/>
    <dgm:cxn modelId="{12FE9D76-CEF9-4AFA-97A8-1B2A24DC5003}" type="presParOf" srcId="{09AB1B39-0444-4AF2-9812-8231E139C742}" destId="{A5F35CB2-02E2-4459-8E13-D205009071E0}" srcOrd="1" destOrd="0" presId="urn:microsoft.com/office/officeart/2005/8/layout/hierarchy3"/>
    <dgm:cxn modelId="{0E520821-C5B6-44F8-839B-9A7F70E7D2D2}" type="presParOf" srcId="{A5F35CB2-02E2-4459-8E13-D205009071E0}" destId="{7AB8E85A-C04D-4CB9-87E8-EC5B93CE916C}" srcOrd="0" destOrd="0" presId="urn:microsoft.com/office/officeart/2005/8/layout/hierarchy3"/>
    <dgm:cxn modelId="{AD958A73-B16B-429B-ABAB-DE3761106137}" type="presParOf" srcId="{A5F35CB2-02E2-4459-8E13-D205009071E0}" destId="{B72BFD1C-F821-472F-866F-307AE4A232B1}" srcOrd="1" destOrd="0" presId="urn:microsoft.com/office/officeart/2005/8/layout/hierarchy3"/>
    <dgm:cxn modelId="{21DCB7A2-CCBB-4757-A9C4-9999269E0E43}" type="presParOf" srcId="{A5F35CB2-02E2-4459-8E13-D205009071E0}" destId="{9E34B15D-47C8-4CFC-B6A8-E1D9964E72C8}" srcOrd="2" destOrd="0" presId="urn:microsoft.com/office/officeart/2005/8/layout/hierarchy3"/>
    <dgm:cxn modelId="{8B54DD06-E768-42B3-969F-7AD386AEE898}" type="presParOf" srcId="{A5F35CB2-02E2-4459-8E13-D205009071E0}" destId="{D21ECC45-5ED9-45C7-8111-6093CDE8AED6}" srcOrd="3" destOrd="0" presId="urn:microsoft.com/office/officeart/2005/8/layout/hierarchy3"/>
    <dgm:cxn modelId="{546BE697-1935-408F-B1E9-099F5C76C819}" type="presParOf" srcId="{A5F35CB2-02E2-4459-8E13-D205009071E0}" destId="{6C25FE36-BCF8-4FDE-974B-486BEC544712}" srcOrd="4" destOrd="0" presId="urn:microsoft.com/office/officeart/2005/8/layout/hierarchy3"/>
    <dgm:cxn modelId="{3E9E1BBB-AEB5-4C4A-8979-9A21BD4F83CD}" type="presParOf" srcId="{A5F35CB2-02E2-4459-8E13-D205009071E0}" destId="{1A93885B-F3AC-46CF-9F97-B086DEFAE4F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6979C-2437-48C9-B9B2-F35FF95BCF2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47577-2FF2-43D2-B789-5C94DBFBDA00}">
      <dgm:prSet phldrT="[Text]" custT="1"/>
      <dgm:spPr>
        <a:solidFill>
          <a:srgbClr val="0081E3"/>
        </a:solidFill>
      </dgm:spPr>
      <dgm:t>
        <a:bodyPr/>
        <a:lstStyle/>
        <a:p>
          <a:r>
            <a:rPr lang="en-US" sz="2000" dirty="0"/>
            <a:t>Topical treatments </a:t>
          </a:r>
        </a:p>
      </dgm:t>
    </dgm:pt>
    <dgm:pt modelId="{8FAEE631-588C-4FCC-8192-2B96A777250C}" type="parTrans" cxnId="{13DEC1C5-490E-4239-B930-AB33E9980216}">
      <dgm:prSet/>
      <dgm:spPr/>
      <dgm:t>
        <a:bodyPr/>
        <a:lstStyle/>
        <a:p>
          <a:endParaRPr lang="en-US"/>
        </a:p>
      </dgm:t>
    </dgm:pt>
    <dgm:pt modelId="{2B4C4A66-059A-4EA2-B09E-75099C8317A3}" type="sibTrans" cxnId="{13DEC1C5-490E-4239-B930-AB33E9980216}">
      <dgm:prSet/>
      <dgm:spPr/>
      <dgm:t>
        <a:bodyPr/>
        <a:lstStyle/>
        <a:p>
          <a:endParaRPr lang="en-US"/>
        </a:p>
      </dgm:t>
    </dgm:pt>
    <dgm:pt modelId="{7832BD84-247E-495B-A8AC-1A9F2D0F7312}" type="pres">
      <dgm:prSet presAssocID="{CE96979C-2437-48C9-B9B2-F35FF95BCF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AB1B39-0444-4AF2-9812-8231E139C742}" type="pres">
      <dgm:prSet presAssocID="{31F47577-2FF2-43D2-B789-5C94DBFBDA00}" presName="root" presStyleCnt="0"/>
      <dgm:spPr/>
    </dgm:pt>
    <dgm:pt modelId="{BD723E94-E3A8-45E7-A556-AAA8B7F11438}" type="pres">
      <dgm:prSet presAssocID="{31F47577-2FF2-43D2-B789-5C94DBFBDA00}" presName="rootComposite" presStyleCnt="0"/>
      <dgm:spPr/>
    </dgm:pt>
    <dgm:pt modelId="{6CDCBC74-3FDA-43E6-B7EB-6D6C5D360DC3}" type="pres">
      <dgm:prSet presAssocID="{31F47577-2FF2-43D2-B789-5C94DBFBDA00}" presName="rootText" presStyleLbl="node1" presStyleIdx="0" presStyleCnt="1" custScaleX="154288" custScaleY="45219" custLinFactNeighborX="69673" custLinFactNeighborY="-2183"/>
      <dgm:spPr/>
    </dgm:pt>
    <dgm:pt modelId="{4705A1FF-30CA-4CAD-B313-05CB5D137843}" type="pres">
      <dgm:prSet presAssocID="{31F47577-2FF2-43D2-B789-5C94DBFBDA00}" presName="rootConnector" presStyleLbl="node1" presStyleIdx="0" presStyleCnt="1"/>
      <dgm:spPr/>
    </dgm:pt>
    <dgm:pt modelId="{A5F35CB2-02E2-4459-8E13-D205009071E0}" type="pres">
      <dgm:prSet presAssocID="{31F47577-2FF2-43D2-B789-5C94DBFBDA00}" presName="childShape" presStyleCnt="0"/>
      <dgm:spPr/>
    </dgm:pt>
  </dgm:ptLst>
  <dgm:cxnLst>
    <dgm:cxn modelId="{A7522348-32C0-4EB5-B662-B97C68CE70C3}" type="presOf" srcId="{31F47577-2FF2-43D2-B789-5C94DBFBDA00}" destId="{4705A1FF-30CA-4CAD-B313-05CB5D137843}" srcOrd="1" destOrd="0" presId="urn:microsoft.com/office/officeart/2005/8/layout/hierarchy3"/>
    <dgm:cxn modelId="{C05DF25A-BBB3-4987-9F5C-826B0D19E908}" type="presOf" srcId="{CE96979C-2437-48C9-B9B2-F35FF95BCF24}" destId="{7832BD84-247E-495B-A8AC-1A9F2D0F7312}" srcOrd="0" destOrd="0" presId="urn:microsoft.com/office/officeart/2005/8/layout/hierarchy3"/>
    <dgm:cxn modelId="{0470C0AE-9A4B-473A-BC57-ED27D21C85C6}" type="presOf" srcId="{31F47577-2FF2-43D2-B789-5C94DBFBDA00}" destId="{6CDCBC74-3FDA-43E6-B7EB-6D6C5D360DC3}" srcOrd="0" destOrd="0" presId="urn:microsoft.com/office/officeart/2005/8/layout/hierarchy3"/>
    <dgm:cxn modelId="{13DEC1C5-490E-4239-B930-AB33E9980216}" srcId="{CE96979C-2437-48C9-B9B2-F35FF95BCF24}" destId="{31F47577-2FF2-43D2-B789-5C94DBFBDA00}" srcOrd="0" destOrd="0" parTransId="{8FAEE631-588C-4FCC-8192-2B96A777250C}" sibTransId="{2B4C4A66-059A-4EA2-B09E-75099C8317A3}"/>
    <dgm:cxn modelId="{8C67BA00-DA15-4F2A-804F-BB3907F19079}" type="presParOf" srcId="{7832BD84-247E-495B-A8AC-1A9F2D0F7312}" destId="{09AB1B39-0444-4AF2-9812-8231E139C742}" srcOrd="0" destOrd="0" presId="urn:microsoft.com/office/officeart/2005/8/layout/hierarchy3"/>
    <dgm:cxn modelId="{A97D87AD-7458-4EF0-98A6-A23333317179}" type="presParOf" srcId="{09AB1B39-0444-4AF2-9812-8231E139C742}" destId="{BD723E94-E3A8-45E7-A556-AAA8B7F11438}" srcOrd="0" destOrd="0" presId="urn:microsoft.com/office/officeart/2005/8/layout/hierarchy3"/>
    <dgm:cxn modelId="{94E93E02-5B4F-49CA-B6F1-3A69BE4880B3}" type="presParOf" srcId="{BD723E94-E3A8-45E7-A556-AAA8B7F11438}" destId="{6CDCBC74-3FDA-43E6-B7EB-6D6C5D360DC3}" srcOrd="0" destOrd="0" presId="urn:microsoft.com/office/officeart/2005/8/layout/hierarchy3"/>
    <dgm:cxn modelId="{45E47631-86F4-4F9B-B894-AC513C1A991F}" type="presParOf" srcId="{BD723E94-E3A8-45E7-A556-AAA8B7F11438}" destId="{4705A1FF-30CA-4CAD-B313-05CB5D137843}" srcOrd="1" destOrd="0" presId="urn:microsoft.com/office/officeart/2005/8/layout/hierarchy3"/>
    <dgm:cxn modelId="{12FE9D76-CEF9-4AFA-97A8-1B2A24DC5003}" type="presParOf" srcId="{09AB1B39-0444-4AF2-9812-8231E139C742}" destId="{A5F35CB2-02E2-4459-8E13-D205009071E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96979C-2437-48C9-B9B2-F35FF95BCF2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47577-2FF2-43D2-B789-5C94DBFBDA0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Oral therapy</a:t>
          </a:r>
        </a:p>
      </dgm:t>
    </dgm:pt>
    <dgm:pt modelId="{8FAEE631-588C-4FCC-8192-2B96A777250C}" type="parTrans" cxnId="{13DEC1C5-490E-4239-B930-AB33E9980216}">
      <dgm:prSet/>
      <dgm:spPr/>
      <dgm:t>
        <a:bodyPr/>
        <a:lstStyle/>
        <a:p>
          <a:endParaRPr lang="en-US"/>
        </a:p>
      </dgm:t>
    </dgm:pt>
    <dgm:pt modelId="{2B4C4A66-059A-4EA2-B09E-75099C8317A3}" type="sibTrans" cxnId="{13DEC1C5-490E-4239-B930-AB33E9980216}">
      <dgm:prSet/>
      <dgm:spPr/>
      <dgm:t>
        <a:bodyPr/>
        <a:lstStyle/>
        <a:p>
          <a:endParaRPr lang="en-US"/>
        </a:p>
      </dgm:t>
    </dgm:pt>
    <dgm:pt modelId="{7832BD84-247E-495B-A8AC-1A9F2D0F7312}" type="pres">
      <dgm:prSet presAssocID="{CE96979C-2437-48C9-B9B2-F35FF95BCF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AB1B39-0444-4AF2-9812-8231E139C742}" type="pres">
      <dgm:prSet presAssocID="{31F47577-2FF2-43D2-B789-5C94DBFBDA00}" presName="root" presStyleCnt="0"/>
      <dgm:spPr/>
    </dgm:pt>
    <dgm:pt modelId="{BD723E94-E3A8-45E7-A556-AAA8B7F11438}" type="pres">
      <dgm:prSet presAssocID="{31F47577-2FF2-43D2-B789-5C94DBFBDA00}" presName="rootComposite" presStyleCnt="0"/>
      <dgm:spPr/>
    </dgm:pt>
    <dgm:pt modelId="{6CDCBC74-3FDA-43E6-B7EB-6D6C5D360DC3}" type="pres">
      <dgm:prSet presAssocID="{31F47577-2FF2-43D2-B789-5C94DBFBDA00}" presName="rootText" presStyleLbl="node1" presStyleIdx="0" presStyleCnt="1" custScaleX="244829" custScaleY="83711" custLinFactNeighborX="-74" custLinFactNeighborY="77492"/>
      <dgm:spPr/>
    </dgm:pt>
    <dgm:pt modelId="{4705A1FF-30CA-4CAD-B313-05CB5D137843}" type="pres">
      <dgm:prSet presAssocID="{31F47577-2FF2-43D2-B789-5C94DBFBDA00}" presName="rootConnector" presStyleLbl="node1" presStyleIdx="0" presStyleCnt="1"/>
      <dgm:spPr/>
    </dgm:pt>
    <dgm:pt modelId="{A5F35CB2-02E2-4459-8E13-D205009071E0}" type="pres">
      <dgm:prSet presAssocID="{31F47577-2FF2-43D2-B789-5C94DBFBDA00}" presName="childShape" presStyleCnt="0"/>
      <dgm:spPr/>
    </dgm:pt>
  </dgm:ptLst>
  <dgm:cxnLst>
    <dgm:cxn modelId="{A7522348-32C0-4EB5-B662-B97C68CE70C3}" type="presOf" srcId="{31F47577-2FF2-43D2-B789-5C94DBFBDA00}" destId="{4705A1FF-30CA-4CAD-B313-05CB5D137843}" srcOrd="1" destOrd="0" presId="urn:microsoft.com/office/officeart/2005/8/layout/hierarchy3"/>
    <dgm:cxn modelId="{C05DF25A-BBB3-4987-9F5C-826B0D19E908}" type="presOf" srcId="{CE96979C-2437-48C9-B9B2-F35FF95BCF24}" destId="{7832BD84-247E-495B-A8AC-1A9F2D0F7312}" srcOrd="0" destOrd="0" presId="urn:microsoft.com/office/officeart/2005/8/layout/hierarchy3"/>
    <dgm:cxn modelId="{0470C0AE-9A4B-473A-BC57-ED27D21C85C6}" type="presOf" srcId="{31F47577-2FF2-43D2-B789-5C94DBFBDA00}" destId="{6CDCBC74-3FDA-43E6-B7EB-6D6C5D360DC3}" srcOrd="0" destOrd="0" presId="urn:microsoft.com/office/officeart/2005/8/layout/hierarchy3"/>
    <dgm:cxn modelId="{13DEC1C5-490E-4239-B930-AB33E9980216}" srcId="{CE96979C-2437-48C9-B9B2-F35FF95BCF24}" destId="{31F47577-2FF2-43D2-B789-5C94DBFBDA00}" srcOrd="0" destOrd="0" parTransId="{8FAEE631-588C-4FCC-8192-2B96A777250C}" sibTransId="{2B4C4A66-059A-4EA2-B09E-75099C8317A3}"/>
    <dgm:cxn modelId="{8C67BA00-DA15-4F2A-804F-BB3907F19079}" type="presParOf" srcId="{7832BD84-247E-495B-A8AC-1A9F2D0F7312}" destId="{09AB1B39-0444-4AF2-9812-8231E139C742}" srcOrd="0" destOrd="0" presId="urn:microsoft.com/office/officeart/2005/8/layout/hierarchy3"/>
    <dgm:cxn modelId="{A97D87AD-7458-4EF0-98A6-A23333317179}" type="presParOf" srcId="{09AB1B39-0444-4AF2-9812-8231E139C742}" destId="{BD723E94-E3A8-45E7-A556-AAA8B7F11438}" srcOrd="0" destOrd="0" presId="urn:microsoft.com/office/officeart/2005/8/layout/hierarchy3"/>
    <dgm:cxn modelId="{94E93E02-5B4F-49CA-B6F1-3A69BE4880B3}" type="presParOf" srcId="{BD723E94-E3A8-45E7-A556-AAA8B7F11438}" destId="{6CDCBC74-3FDA-43E6-B7EB-6D6C5D360DC3}" srcOrd="0" destOrd="0" presId="urn:microsoft.com/office/officeart/2005/8/layout/hierarchy3"/>
    <dgm:cxn modelId="{45E47631-86F4-4F9B-B894-AC513C1A991F}" type="presParOf" srcId="{BD723E94-E3A8-45E7-A556-AAA8B7F11438}" destId="{4705A1FF-30CA-4CAD-B313-05CB5D137843}" srcOrd="1" destOrd="0" presId="urn:microsoft.com/office/officeart/2005/8/layout/hierarchy3"/>
    <dgm:cxn modelId="{12FE9D76-CEF9-4AFA-97A8-1B2A24DC5003}" type="presParOf" srcId="{09AB1B39-0444-4AF2-9812-8231E139C742}" destId="{A5F35CB2-02E2-4459-8E13-D205009071E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96979C-2437-48C9-B9B2-F35FF95BCF2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47577-2FF2-43D2-B789-5C94DBFBDA00}">
      <dgm:prSet phldrT="[Text]" custT="1"/>
      <dgm:spPr>
        <a:solidFill>
          <a:srgbClr val="A52040"/>
        </a:solidFill>
      </dgm:spPr>
      <dgm:t>
        <a:bodyPr/>
        <a:lstStyle/>
        <a:p>
          <a:r>
            <a:rPr lang="en-US" sz="2000" dirty="0"/>
            <a:t>Injection therapy</a:t>
          </a:r>
        </a:p>
      </dgm:t>
    </dgm:pt>
    <dgm:pt modelId="{8FAEE631-588C-4FCC-8192-2B96A777250C}" type="parTrans" cxnId="{13DEC1C5-490E-4239-B930-AB33E9980216}">
      <dgm:prSet/>
      <dgm:spPr/>
      <dgm:t>
        <a:bodyPr/>
        <a:lstStyle/>
        <a:p>
          <a:endParaRPr lang="en-US"/>
        </a:p>
      </dgm:t>
    </dgm:pt>
    <dgm:pt modelId="{2B4C4A66-059A-4EA2-B09E-75099C8317A3}" type="sibTrans" cxnId="{13DEC1C5-490E-4239-B930-AB33E9980216}">
      <dgm:prSet/>
      <dgm:spPr/>
      <dgm:t>
        <a:bodyPr/>
        <a:lstStyle/>
        <a:p>
          <a:endParaRPr lang="en-US"/>
        </a:p>
      </dgm:t>
    </dgm:pt>
    <dgm:pt modelId="{7832BD84-247E-495B-A8AC-1A9F2D0F7312}" type="pres">
      <dgm:prSet presAssocID="{CE96979C-2437-48C9-B9B2-F35FF95BCF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AB1B39-0444-4AF2-9812-8231E139C742}" type="pres">
      <dgm:prSet presAssocID="{31F47577-2FF2-43D2-B789-5C94DBFBDA00}" presName="root" presStyleCnt="0"/>
      <dgm:spPr/>
    </dgm:pt>
    <dgm:pt modelId="{BD723E94-E3A8-45E7-A556-AAA8B7F11438}" type="pres">
      <dgm:prSet presAssocID="{31F47577-2FF2-43D2-B789-5C94DBFBDA00}" presName="rootComposite" presStyleCnt="0"/>
      <dgm:spPr/>
    </dgm:pt>
    <dgm:pt modelId="{6CDCBC74-3FDA-43E6-B7EB-6D6C5D360DC3}" type="pres">
      <dgm:prSet presAssocID="{31F47577-2FF2-43D2-B789-5C94DBFBDA00}" presName="rootText" presStyleLbl="node1" presStyleIdx="0" presStyleCnt="1" custScaleX="244976" custScaleY="81248" custLinFactY="8384" custLinFactNeighborX="0" custLinFactNeighborY="100000"/>
      <dgm:spPr/>
    </dgm:pt>
    <dgm:pt modelId="{4705A1FF-30CA-4CAD-B313-05CB5D137843}" type="pres">
      <dgm:prSet presAssocID="{31F47577-2FF2-43D2-B789-5C94DBFBDA00}" presName="rootConnector" presStyleLbl="node1" presStyleIdx="0" presStyleCnt="1"/>
      <dgm:spPr/>
    </dgm:pt>
    <dgm:pt modelId="{A5F35CB2-02E2-4459-8E13-D205009071E0}" type="pres">
      <dgm:prSet presAssocID="{31F47577-2FF2-43D2-B789-5C94DBFBDA00}" presName="childShape" presStyleCnt="0"/>
      <dgm:spPr/>
    </dgm:pt>
  </dgm:ptLst>
  <dgm:cxnLst>
    <dgm:cxn modelId="{A7522348-32C0-4EB5-B662-B97C68CE70C3}" type="presOf" srcId="{31F47577-2FF2-43D2-B789-5C94DBFBDA00}" destId="{4705A1FF-30CA-4CAD-B313-05CB5D137843}" srcOrd="1" destOrd="0" presId="urn:microsoft.com/office/officeart/2005/8/layout/hierarchy3"/>
    <dgm:cxn modelId="{C05DF25A-BBB3-4987-9F5C-826B0D19E908}" type="presOf" srcId="{CE96979C-2437-48C9-B9B2-F35FF95BCF24}" destId="{7832BD84-247E-495B-A8AC-1A9F2D0F7312}" srcOrd="0" destOrd="0" presId="urn:microsoft.com/office/officeart/2005/8/layout/hierarchy3"/>
    <dgm:cxn modelId="{0470C0AE-9A4B-473A-BC57-ED27D21C85C6}" type="presOf" srcId="{31F47577-2FF2-43D2-B789-5C94DBFBDA00}" destId="{6CDCBC74-3FDA-43E6-B7EB-6D6C5D360DC3}" srcOrd="0" destOrd="0" presId="urn:microsoft.com/office/officeart/2005/8/layout/hierarchy3"/>
    <dgm:cxn modelId="{13DEC1C5-490E-4239-B930-AB33E9980216}" srcId="{CE96979C-2437-48C9-B9B2-F35FF95BCF24}" destId="{31F47577-2FF2-43D2-B789-5C94DBFBDA00}" srcOrd="0" destOrd="0" parTransId="{8FAEE631-588C-4FCC-8192-2B96A777250C}" sibTransId="{2B4C4A66-059A-4EA2-B09E-75099C8317A3}"/>
    <dgm:cxn modelId="{8C67BA00-DA15-4F2A-804F-BB3907F19079}" type="presParOf" srcId="{7832BD84-247E-495B-A8AC-1A9F2D0F7312}" destId="{09AB1B39-0444-4AF2-9812-8231E139C742}" srcOrd="0" destOrd="0" presId="urn:microsoft.com/office/officeart/2005/8/layout/hierarchy3"/>
    <dgm:cxn modelId="{A97D87AD-7458-4EF0-98A6-A23333317179}" type="presParOf" srcId="{09AB1B39-0444-4AF2-9812-8231E139C742}" destId="{BD723E94-E3A8-45E7-A556-AAA8B7F11438}" srcOrd="0" destOrd="0" presId="urn:microsoft.com/office/officeart/2005/8/layout/hierarchy3"/>
    <dgm:cxn modelId="{94E93E02-5B4F-49CA-B6F1-3A69BE4880B3}" type="presParOf" srcId="{BD723E94-E3A8-45E7-A556-AAA8B7F11438}" destId="{6CDCBC74-3FDA-43E6-B7EB-6D6C5D360DC3}" srcOrd="0" destOrd="0" presId="urn:microsoft.com/office/officeart/2005/8/layout/hierarchy3"/>
    <dgm:cxn modelId="{45E47631-86F4-4F9B-B894-AC513C1A991F}" type="presParOf" srcId="{BD723E94-E3A8-45E7-A556-AAA8B7F11438}" destId="{4705A1FF-30CA-4CAD-B313-05CB5D137843}" srcOrd="1" destOrd="0" presId="urn:microsoft.com/office/officeart/2005/8/layout/hierarchy3"/>
    <dgm:cxn modelId="{12FE9D76-CEF9-4AFA-97A8-1B2A24DC5003}" type="presParOf" srcId="{09AB1B39-0444-4AF2-9812-8231E139C742}" destId="{A5F35CB2-02E2-4459-8E13-D205009071E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96979C-2437-48C9-B9B2-F35FF95BCF2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47577-2FF2-43D2-B789-5C94DBFBDA00}">
      <dgm:prSet phldrT="[Text]" custT="1"/>
      <dgm:spPr>
        <a:solidFill>
          <a:srgbClr val="0081E3"/>
        </a:solidFill>
      </dgm:spPr>
      <dgm:t>
        <a:bodyPr/>
        <a:lstStyle/>
        <a:p>
          <a:r>
            <a:rPr lang="en-US" sz="2000" dirty="0"/>
            <a:t>aminosalicylates</a:t>
          </a:r>
        </a:p>
      </dgm:t>
    </dgm:pt>
    <dgm:pt modelId="{8FAEE631-588C-4FCC-8192-2B96A777250C}" type="parTrans" cxnId="{13DEC1C5-490E-4239-B930-AB33E9980216}">
      <dgm:prSet/>
      <dgm:spPr/>
      <dgm:t>
        <a:bodyPr/>
        <a:lstStyle/>
        <a:p>
          <a:endParaRPr lang="en-US"/>
        </a:p>
      </dgm:t>
    </dgm:pt>
    <dgm:pt modelId="{2B4C4A66-059A-4EA2-B09E-75099C8317A3}" type="sibTrans" cxnId="{13DEC1C5-490E-4239-B930-AB33E9980216}">
      <dgm:prSet/>
      <dgm:spPr/>
      <dgm:t>
        <a:bodyPr/>
        <a:lstStyle/>
        <a:p>
          <a:endParaRPr lang="en-US"/>
        </a:p>
      </dgm:t>
    </dgm:pt>
    <dgm:pt modelId="{E0356D88-FB18-44C0-B121-D6578391D2CD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solidFill>
                <a:srgbClr val="FFFFFF"/>
              </a:solidFill>
            </a:rPr>
            <a:t>mesalamine</a:t>
          </a:r>
        </a:p>
      </dgm:t>
    </dgm:pt>
    <dgm:pt modelId="{7D8D1E20-5029-445F-83A8-7F5B8A8649E8}" type="parTrans" cxnId="{881DB121-2584-4982-9D36-50BBC4FB3244}">
      <dgm:prSet/>
      <dgm:spPr/>
      <dgm:t>
        <a:bodyPr/>
        <a:lstStyle/>
        <a:p>
          <a:endParaRPr lang="en-US"/>
        </a:p>
      </dgm:t>
    </dgm:pt>
    <dgm:pt modelId="{F320084E-1CD2-4CAF-9D7C-C8C02E1598AB}" type="sibTrans" cxnId="{881DB121-2584-4982-9D36-50BBC4FB3244}">
      <dgm:prSet/>
      <dgm:spPr/>
      <dgm:t>
        <a:bodyPr/>
        <a:lstStyle/>
        <a:p>
          <a:endParaRPr lang="en-US"/>
        </a:p>
      </dgm:t>
    </dgm:pt>
    <dgm:pt modelId="{DD6047E6-6D21-4E4D-86A0-E9F22D2E5E76}">
      <dgm:prSet phldrT="[Text]" custT="1"/>
      <dgm:spPr>
        <a:solidFill>
          <a:srgbClr val="45484D">
            <a:alpha val="90000"/>
          </a:srgbClr>
        </a:solidFill>
      </dgm:spPr>
      <dgm:t>
        <a:bodyPr/>
        <a:lstStyle/>
        <a:p>
          <a:r>
            <a:rPr lang="en-US" sz="1600" dirty="0">
              <a:solidFill>
                <a:srgbClr val="FFFFFF"/>
              </a:solidFill>
            </a:rPr>
            <a:t>sulfasalazine</a:t>
          </a:r>
        </a:p>
      </dgm:t>
    </dgm:pt>
    <dgm:pt modelId="{E0B7F1C6-ED97-4893-9A20-B5AE9A7D3391}" type="parTrans" cxnId="{4CDC8DB3-1018-49FF-9831-EFDF2CA5B189}">
      <dgm:prSet/>
      <dgm:spPr/>
      <dgm:t>
        <a:bodyPr/>
        <a:lstStyle/>
        <a:p>
          <a:endParaRPr lang="en-US"/>
        </a:p>
      </dgm:t>
    </dgm:pt>
    <dgm:pt modelId="{0CACFB11-1B90-422A-84EF-DB3C75EDB223}" type="sibTrans" cxnId="{4CDC8DB3-1018-49FF-9831-EFDF2CA5B189}">
      <dgm:prSet/>
      <dgm:spPr/>
      <dgm:t>
        <a:bodyPr/>
        <a:lstStyle/>
        <a:p>
          <a:endParaRPr lang="en-US"/>
        </a:p>
      </dgm:t>
    </dgm:pt>
    <dgm:pt modelId="{8232BBF5-EA4F-4B9F-BC4E-A5E2FCE92F83}">
      <dgm:prSet phldrT="[Text]"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dirty="0">
              <a:solidFill>
                <a:srgbClr val="FFFFFF"/>
              </a:solidFill>
            </a:rPr>
            <a:t>suppositories, enemas, or tablets all common</a:t>
          </a:r>
        </a:p>
      </dgm:t>
    </dgm:pt>
    <dgm:pt modelId="{37A45762-9CAD-4BC8-A615-2F41C46F1046}" type="sibTrans" cxnId="{BF604F16-BF5A-4D9D-9683-C12FE8FA6916}">
      <dgm:prSet/>
      <dgm:spPr/>
      <dgm:t>
        <a:bodyPr/>
        <a:lstStyle/>
        <a:p>
          <a:endParaRPr lang="en-US"/>
        </a:p>
      </dgm:t>
    </dgm:pt>
    <dgm:pt modelId="{7F448745-E984-41DE-ADE5-02063906C33D}" type="parTrans" cxnId="{BF604F16-BF5A-4D9D-9683-C12FE8FA6916}">
      <dgm:prSet/>
      <dgm:spPr/>
      <dgm:t>
        <a:bodyPr/>
        <a:lstStyle/>
        <a:p>
          <a:endParaRPr lang="en-US"/>
        </a:p>
      </dgm:t>
    </dgm:pt>
    <dgm:pt modelId="{7832BD84-247E-495B-A8AC-1A9F2D0F7312}" type="pres">
      <dgm:prSet presAssocID="{CE96979C-2437-48C9-B9B2-F35FF95BCF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AB1B39-0444-4AF2-9812-8231E139C742}" type="pres">
      <dgm:prSet presAssocID="{31F47577-2FF2-43D2-B789-5C94DBFBDA00}" presName="root" presStyleCnt="0"/>
      <dgm:spPr/>
    </dgm:pt>
    <dgm:pt modelId="{BD723E94-E3A8-45E7-A556-AAA8B7F11438}" type="pres">
      <dgm:prSet presAssocID="{31F47577-2FF2-43D2-B789-5C94DBFBDA00}" presName="rootComposite" presStyleCnt="0"/>
      <dgm:spPr/>
    </dgm:pt>
    <dgm:pt modelId="{6CDCBC74-3FDA-43E6-B7EB-6D6C5D360DC3}" type="pres">
      <dgm:prSet presAssocID="{31F47577-2FF2-43D2-B789-5C94DBFBDA00}" presName="rootText" presStyleLbl="node1" presStyleIdx="0" presStyleCnt="1" custScaleX="303253"/>
      <dgm:spPr/>
    </dgm:pt>
    <dgm:pt modelId="{4705A1FF-30CA-4CAD-B313-05CB5D137843}" type="pres">
      <dgm:prSet presAssocID="{31F47577-2FF2-43D2-B789-5C94DBFBDA00}" presName="rootConnector" presStyleLbl="node1" presStyleIdx="0" presStyleCnt="1"/>
      <dgm:spPr/>
    </dgm:pt>
    <dgm:pt modelId="{A5F35CB2-02E2-4459-8E13-D205009071E0}" type="pres">
      <dgm:prSet presAssocID="{31F47577-2FF2-43D2-B789-5C94DBFBDA00}" presName="childShape" presStyleCnt="0"/>
      <dgm:spPr/>
    </dgm:pt>
    <dgm:pt modelId="{7AB8E85A-C04D-4CB9-87E8-EC5B93CE916C}" type="pres">
      <dgm:prSet presAssocID="{7D8D1E20-5029-445F-83A8-7F5B8A8649E8}" presName="Name13" presStyleLbl="parChTrans1D2" presStyleIdx="0" presStyleCnt="3"/>
      <dgm:spPr/>
    </dgm:pt>
    <dgm:pt modelId="{B72BFD1C-F821-472F-866F-307AE4A232B1}" type="pres">
      <dgm:prSet presAssocID="{E0356D88-FB18-44C0-B121-D6578391D2CD}" presName="childText" presStyleLbl="bgAcc1" presStyleIdx="0" presStyleCnt="3" custScaleX="375735">
        <dgm:presLayoutVars>
          <dgm:bulletEnabled val="1"/>
        </dgm:presLayoutVars>
      </dgm:prSet>
      <dgm:spPr/>
    </dgm:pt>
    <dgm:pt modelId="{9E34B15D-47C8-4CFC-B6A8-E1D9964E72C8}" type="pres">
      <dgm:prSet presAssocID="{E0B7F1C6-ED97-4893-9A20-B5AE9A7D3391}" presName="Name13" presStyleLbl="parChTrans1D2" presStyleIdx="1" presStyleCnt="3"/>
      <dgm:spPr/>
    </dgm:pt>
    <dgm:pt modelId="{D21ECC45-5ED9-45C7-8111-6093CDE8AED6}" type="pres">
      <dgm:prSet presAssocID="{DD6047E6-6D21-4E4D-86A0-E9F22D2E5E76}" presName="childText" presStyleLbl="bgAcc1" presStyleIdx="1" presStyleCnt="3" custScaleX="375090">
        <dgm:presLayoutVars>
          <dgm:bulletEnabled val="1"/>
        </dgm:presLayoutVars>
      </dgm:prSet>
      <dgm:spPr/>
    </dgm:pt>
    <dgm:pt modelId="{6C25FE36-BCF8-4FDE-974B-486BEC544712}" type="pres">
      <dgm:prSet presAssocID="{7F448745-E984-41DE-ADE5-02063906C33D}" presName="Name13" presStyleLbl="parChTrans1D2" presStyleIdx="2" presStyleCnt="3"/>
      <dgm:spPr/>
    </dgm:pt>
    <dgm:pt modelId="{1A93885B-F3AC-46CF-9F97-B086DEFAE4FD}" type="pres">
      <dgm:prSet presAssocID="{8232BBF5-EA4F-4B9F-BC4E-A5E2FCE92F83}" presName="childText" presStyleLbl="bgAcc1" presStyleIdx="2" presStyleCnt="3" custScaleX="375735">
        <dgm:presLayoutVars>
          <dgm:bulletEnabled val="1"/>
        </dgm:presLayoutVars>
      </dgm:prSet>
      <dgm:spPr/>
    </dgm:pt>
  </dgm:ptLst>
  <dgm:cxnLst>
    <dgm:cxn modelId="{AED0EF10-A47B-4AD0-8EA7-112F5965C1AF}" type="presOf" srcId="{8232BBF5-EA4F-4B9F-BC4E-A5E2FCE92F83}" destId="{1A93885B-F3AC-46CF-9F97-B086DEFAE4FD}" srcOrd="0" destOrd="0" presId="urn:microsoft.com/office/officeart/2005/8/layout/hierarchy3"/>
    <dgm:cxn modelId="{BF604F16-BF5A-4D9D-9683-C12FE8FA6916}" srcId="{31F47577-2FF2-43D2-B789-5C94DBFBDA00}" destId="{8232BBF5-EA4F-4B9F-BC4E-A5E2FCE92F83}" srcOrd="2" destOrd="0" parTransId="{7F448745-E984-41DE-ADE5-02063906C33D}" sibTransId="{37A45762-9CAD-4BC8-A615-2F41C46F1046}"/>
    <dgm:cxn modelId="{881DB121-2584-4982-9D36-50BBC4FB3244}" srcId="{31F47577-2FF2-43D2-B789-5C94DBFBDA00}" destId="{E0356D88-FB18-44C0-B121-D6578391D2CD}" srcOrd="0" destOrd="0" parTransId="{7D8D1E20-5029-445F-83A8-7F5B8A8649E8}" sibTransId="{F320084E-1CD2-4CAF-9D7C-C8C02E1598AB}"/>
    <dgm:cxn modelId="{CA44FD3D-D98E-4661-9B5A-69733B91DDAD}" type="presOf" srcId="{7D8D1E20-5029-445F-83A8-7F5B8A8649E8}" destId="{7AB8E85A-C04D-4CB9-87E8-EC5B93CE916C}" srcOrd="0" destOrd="0" presId="urn:microsoft.com/office/officeart/2005/8/layout/hierarchy3"/>
    <dgm:cxn modelId="{A7522348-32C0-4EB5-B662-B97C68CE70C3}" type="presOf" srcId="{31F47577-2FF2-43D2-B789-5C94DBFBDA00}" destId="{4705A1FF-30CA-4CAD-B313-05CB5D137843}" srcOrd="1" destOrd="0" presId="urn:microsoft.com/office/officeart/2005/8/layout/hierarchy3"/>
    <dgm:cxn modelId="{C05DF25A-BBB3-4987-9F5C-826B0D19E908}" type="presOf" srcId="{CE96979C-2437-48C9-B9B2-F35FF95BCF24}" destId="{7832BD84-247E-495B-A8AC-1A9F2D0F7312}" srcOrd="0" destOrd="0" presId="urn:microsoft.com/office/officeart/2005/8/layout/hierarchy3"/>
    <dgm:cxn modelId="{33A3077C-560B-41AE-A7E1-74DA61103D3C}" type="presOf" srcId="{DD6047E6-6D21-4E4D-86A0-E9F22D2E5E76}" destId="{D21ECC45-5ED9-45C7-8111-6093CDE8AED6}" srcOrd="0" destOrd="0" presId="urn:microsoft.com/office/officeart/2005/8/layout/hierarchy3"/>
    <dgm:cxn modelId="{20AE5886-F5D0-4691-9829-60C49C90836B}" type="presOf" srcId="{7F448745-E984-41DE-ADE5-02063906C33D}" destId="{6C25FE36-BCF8-4FDE-974B-486BEC544712}" srcOrd="0" destOrd="0" presId="urn:microsoft.com/office/officeart/2005/8/layout/hierarchy3"/>
    <dgm:cxn modelId="{4015EF8D-CAB5-41E8-A512-48DDF14689B8}" type="presOf" srcId="{E0B7F1C6-ED97-4893-9A20-B5AE9A7D3391}" destId="{9E34B15D-47C8-4CFC-B6A8-E1D9964E72C8}" srcOrd="0" destOrd="0" presId="urn:microsoft.com/office/officeart/2005/8/layout/hierarchy3"/>
    <dgm:cxn modelId="{34CA60A6-98A5-40A6-A72F-439DE90D782A}" type="presOf" srcId="{E0356D88-FB18-44C0-B121-D6578391D2CD}" destId="{B72BFD1C-F821-472F-866F-307AE4A232B1}" srcOrd="0" destOrd="0" presId="urn:microsoft.com/office/officeart/2005/8/layout/hierarchy3"/>
    <dgm:cxn modelId="{0470C0AE-9A4B-473A-BC57-ED27D21C85C6}" type="presOf" srcId="{31F47577-2FF2-43D2-B789-5C94DBFBDA00}" destId="{6CDCBC74-3FDA-43E6-B7EB-6D6C5D360DC3}" srcOrd="0" destOrd="0" presId="urn:microsoft.com/office/officeart/2005/8/layout/hierarchy3"/>
    <dgm:cxn modelId="{4CDC8DB3-1018-49FF-9831-EFDF2CA5B189}" srcId="{31F47577-2FF2-43D2-B789-5C94DBFBDA00}" destId="{DD6047E6-6D21-4E4D-86A0-E9F22D2E5E76}" srcOrd="1" destOrd="0" parTransId="{E0B7F1C6-ED97-4893-9A20-B5AE9A7D3391}" sibTransId="{0CACFB11-1B90-422A-84EF-DB3C75EDB223}"/>
    <dgm:cxn modelId="{13DEC1C5-490E-4239-B930-AB33E9980216}" srcId="{CE96979C-2437-48C9-B9B2-F35FF95BCF24}" destId="{31F47577-2FF2-43D2-B789-5C94DBFBDA00}" srcOrd="0" destOrd="0" parTransId="{8FAEE631-588C-4FCC-8192-2B96A777250C}" sibTransId="{2B4C4A66-059A-4EA2-B09E-75099C8317A3}"/>
    <dgm:cxn modelId="{8C67BA00-DA15-4F2A-804F-BB3907F19079}" type="presParOf" srcId="{7832BD84-247E-495B-A8AC-1A9F2D0F7312}" destId="{09AB1B39-0444-4AF2-9812-8231E139C742}" srcOrd="0" destOrd="0" presId="urn:microsoft.com/office/officeart/2005/8/layout/hierarchy3"/>
    <dgm:cxn modelId="{A97D87AD-7458-4EF0-98A6-A23333317179}" type="presParOf" srcId="{09AB1B39-0444-4AF2-9812-8231E139C742}" destId="{BD723E94-E3A8-45E7-A556-AAA8B7F11438}" srcOrd="0" destOrd="0" presId="urn:microsoft.com/office/officeart/2005/8/layout/hierarchy3"/>
    <dgm:cxn modelId="{94E93E02-5B4F-49CA-B6F1-3A69BE4880B3}" type="presParOf" srcId="{BD723E94-E3A8-45E7-A556-AAA8B7F11438}" destId="{6CDCBC74-3FDA-43E6-B7EB-6D6C5D360DC3}" srcOrd="0" destOrd="0" presId="urn:microsoft.com/office/officeart/2005/8/layout/hierarchy3"/>
    <dgm:cxn modelId="{45E47631-86F4-4F9B-B894-AC513C1A991F}" type="presParOf" srcId="{BD723E94-E3A8-45E7-A556-AAA8B7F11438}" destId="{4705A1FF-30CA-4CAD-B313-05CB5D137843}" srcOrd="1" destOrd="0" presId="urn:microsoft.com/office/officeart/2005/8/layout/hierarchy3"/>
    <dgm:cxn modelId="{12FE9D76-CEF9-4AFA-97A8-1B2A24DC5003}" type="presParOf" srcId="{09AB1B39-0444-4AF2-9812-8231E139C742}" destId="{A5F35CB2-02E2-4459-8E13-D205009071E0}" srcOrd="1" destOrd="0" presId="urn:microsoft.com/office/officeart/2005/8/layout/hierarchy3"/>
    <dgm:cxn modelId="{0E520821-C5B6-44F8-839B-9A7F70E7D2D2}" type="presParOf" srcId="{A5F35CB2-02E2-4459-8E13-D205009071E0}" destId="{7AB8E85A-C04D-4CB9-87E8-EC5B93CE916C}" srcOrd="0" destOrd="0" presId="urn:microsoft.com/office/officeart/2005/8/layout/hierarchy3"/>
    <dgm:cxn modelId="{AD958A73-B16B-429B-ABAB-DE3761106137}" type="presParOf" srcId="{A5F35CB2-02E2-4459-8E13-D205009071E0}" destId="{B72BFD1C-F821-472F-866F-307AE4A232B1}" srcOrd="1" destOrd="0" presId="urn:microsoft.com/office/officeart/2005/8/layout/hierarchy3"/>
    <dgm:cxn modelId="{21DCB7A2-CCBB-4757-A9C4-9999269E0E43}" type="presParOf" srcId="{A5F35CB2-02E2-4459-8E13-D205009071E0}" destId="{9E34B15D-47C8-4CFC-B6A8-E1D9964E72C8}" srcOrd="2" destOrd="0" presId="urn:microsoft.com/office/officeart/2005/8/layout/hierarchy3"/>
    <dgm:cxn modelId="{8B54DD06-E768-42B3-969F-7AD386AEE898}" type="presParOf" srcId="{A5F35CB2-02E2-4459-8E13-D205009071E0}" destId="{D21ECC45-5ED9-45C7-8111-6093CDE8AED6}" srcOrd="3" destOrd="0" presId="urn:microsoft.com/office/officeart/2005/8/layout/hierarchy3"/>
    <dgm:cxn modelId="{546BE697-1935-408F-B1E9-099F5C76C819}" type="presParOf" srcId="{A5F35CB2-02E2-4459-8E13-D205009071E0}" destId="{6C25FE36-BCF8-4FDE-974B-486BEC544712}" srcOrd="4" destOrd="0" presId="urn:microsoft.com/office/officeart/2005/8/layout/hierarchy3"/>
    <dgm:cxn modelId="{3E9E1BBB-AEB5-4C4A-8979-9A21BD4F83CD}" type="presParOf" srcId="{A5F35CB2-02E2-4459-8E13-D205009071E0}" destId="{1A93885B-F3AC-46CF-9F97-B086DEFAE4F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E83C4-0615-412B-9660-A5A45ABDC6E9}">
      <dsp:nvSpPr>
        <dsp:cNvPr id="0" name=""/>
        <dsp:cNvSpPr/>
      </dsp:nvSpPr>
      <dsp:spPr>
        <a:xfrm>
          <a:off x="0" y="551914"/>
          <a:ext cx="9769320" cy="1422785"/>
        </a:xfrm>
        <a:prstGeom prst="rightArrow">
          <a:avLst>
            <a:gd name="adj1" fmla="val 50000"/>
            <a:gd name="adj2" fmla="val 50000"/>
          </a:avLst>
        </a:prstGeom>
        <a:solidFill>
          <a:srgbClr val="0A497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58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Inflammation</a:t>
          </a:r>
          <a:endParaRPr lang="en-US" sz="2800" kern="1200" dirty="0"/>
        </a:p>
      </dsp:txBody>
      <dsp:txXfrm>
        <a:off x="0" y="907610"/>
        <a:ext cx="9413624" cy="711393"/>
      </dsp:txXfrm>
    </dsp:sp>
    <dsp:sp modelId="{5F26A814-09C0-493A-9D02-1FA68CA89094}">
      <dsp:nvSpPr>
        <dsp:cNvPr id="0" name=""/>
        <dsp:cNvSpPr/>
      </dsp:nvSpPr>
      <dsp:spPr>
        <a:xfrm>
          <a:off x="0" y="1649086"/>
          <a:ext cx="3008950" cy="2740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Immune-mediated inflammation</a:t>
          </a:r>
          <a:endParaRPr lang="en-US" sz="20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Local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  - Systemic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  - Tissue damage and                                                                                    .   proliferation</a:t>
          </a:r>
        </a:p>
      </dsp:txBody>
      <dsp:txXfrm>
        <a:off x="0" y="1649086"/>
        <a:ext cx="3008950" cy="2740808"/>
      </dsp:txXfrm>
    </dsp:sp>
    <dsp:sp modelId="{F19E833A-1B01-4BE6-9A77-08A53E9799E4}">
      <dsp:nvSpPr>
        <dsp:cNvPr id="0" name=""/>
        <dsp:cNvSpPr/>
      </dsp:nvSpPr>
      <dsp:spPr>
        <a:xfrm>
          <a:off x="3044949" y="1026175"/>
          <a:ext cx="6688371" cy="1422785"/>
        </a:xfrm>
        <a:prstGeom prst="rightArrow">
          <a:avLst>
            <a:gd name="adj1" fmla="val 50000"/>
            <a:gd name="adj2" fmla="val 50000"/>
          </a:avLst>
        </a:prstGeom>
        <a:solidFill>
          <a:srgbClr val="50BEE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58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Comorbidities</a:t>
          </a:r>
        </a:p>
      </dsp:txBody>
      <dsp:txXfrm>
        <a:off x="3044949" y="1381871"/>
        <a:ext cx="6332675" cy="711393"/>
      </dsp:txXfrm>
    </dsp:sp>
    <dsp:sp modelId="{B37FEA66-C9D4-4C2B-B778-2B7E03165776}">
      <dsp:nvSpPr>
        <dsp:cNvPr id="0" name=""/>
        <dsp:cNvSpPr/>
      </dsp:nvSpPr>
      <dsp:spPr>
        <a:xfrm>
          <a:off x="3008950" y="2123348"/>
          <a:ext cx="3008950" cy="2740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Increased risk of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  - Pulmonary disease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  - Anemia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  - Cancer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  - Heart disease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 </a:t>
          </a:r>
          <a:endParaRPr lang="en-US" sz="2000" kern="1200" dirty="0"/>
        </a:p>
      </dsp:txBody>
      <dsp:txXfrm>
        <a:off x="3008950" y="2123348"/>
        <a:ext cx="3008950" cy="2740808"/>
      </dsp:txXfrm>
    </dsp:sp>
    <dsp:sp modelId="{9A03EE6B-02B6-42E6-97D3-F98183E7AB34}">
      <dsp:nvSpPr>
        <dsp:cNvPr id="0" name=""/>
        <dsp:cNvSpPr/>
      </dsp:nvSpPr>
      <dsp:spPr>
        <a:xfrm>
          <a:off x="6102007" y="3925062"/>
          <a:ext cx="3655232" cy="1422785"/>
        </a:xfrm>
        <a:prstGeom prst="rightArrow">
          <a:avLst>
            <a:gd name="adj1" fmla="val 50000"/>
            <a:gd name="adj2" fmla="val 50000"/>
          </a:avLst>
        </a:prstGeom>
        <a:solidFill>
          <a:srgbClr val="74C0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58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Increased mortality</a:t>
          </a:r>
        </a:p>
      </dsp:txBody>
      <dsp:txXfrm>
        <a:off x="6102007" y="4280758"/>
        <a:ext cx="3299536" cy="7113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BC74-3FDA-43E6-B7EB-6D6C5D360DC3}">
      <dsp:nvSpPr>
        <dsp:cNvPr id="0" name=""/>
        <dsp:cNvSpPr/>
      </dsp:nvSpPr>
      <dsp:spPr>
        <a:xfrm>
          <a:off x="31101" y="473"/>
          <a:ext cx="2852931" cy="592766"/>
        </a:xfrm>
        <a:prstGeom prst="roundRect">
          <a:avLst>
            <a:gd name="adj" fmla="val 10000"/>
          </a:avLst>
        </a:prstGeom>
        <a:solidFill>
          <a:srgbClr val="0081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noFill/>
              </a:ln>
            </a:rPr>
            <a:t>DMARDs*</a:t>
          </a:r>
        </a:p>
      </dsp:txBody>
      <dsp:txXfrm>
        <a:off x="48463" y="17835"/>
        <a:ext cx="2818207" cy="558042"/>
      </dsp:txXfrm>
    </dsp:sp>
    <dsp:sp modelId="{7AB8E85A-C04D-4CB9-87E8-EC5B93CE916C}">
      <dsp:nvSpPr>
        <dsp:cNvPr id="0" name=""/>
        <dsp:cNvSpPr/>
      </dsp:nvSpPr>
      <dsp:spPr>
        <a:xfrm>
          <a:off x="316395" y="593239"/>
          <a:ext cx="285293" cy="338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452"/>
              </a:lnTo>
              <a:lnTo>
                <a:pt x="285293" y="3384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BFD1C-F821-472F-866F-307AE4A232B1}">
      <dsp:nvSpPr>
        <dsp:cNvPr id="0" name=""/>
        <dsp:cNvSpPr/>
      </dsp:nvSpPr>
      <dsp:spPr>
        <a:xfrm>
          <a:off x="601688" y="706057"/>
          <a:ext cx="2712929" cy="451270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>
                <a:noFill/>
              </a:ln>
              <a:solidFill>
                <a:srgbClr val="FFFFFF"/>
              </a:solidFill>
            </a:rPr>
            <a:t>Methotrexate</a:t>
          </a:r>
        </a:p>
      </dsp:txBody>
      <dsp:txXfrm>
        <a:off x="614905" y="719274"/>
        <a:ext cx="2686495" cy="424836"/>
      </dsp:txXfrm>
    </dsp:sp>
    <dsp:sp modelId="{9E34B15D-47C8-4CFC-B6A8-E1D9964E72C8}">
      <dsp:nvSpPr>
        <dsp:cNvPr id="0" name=""/>
        <dsp:cNvSpPr/>
      </dsp:nvSpPr>
      <dsp:spPr>
        <a:xfrm>
          <a:off x="316395" y="593239"/>
          <a:ext cx="285293" cy="902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540"/>
              </a:lnTo>
              <a:lnTo>
                <a:pt x="285293" y="902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ECC45-5ED9-45C7-8111-6093CDE8AED6}">
      <dsp:nvSpPr>
        <dsp:cNvPr id="0" name=""/>
        <dsp:cNvSpPr/>
      </dsp:nvSpPr>
      <dsp:spPr>
        <a:xfrm>
          <a:off x="601688" y="1270145"/>
          <a:ext cx="2715766" cy="451270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>
                <a:noFill/>
              </a:ln>
              <a:solidFill>
                <a:srgbClr val="FFFFFF"/>
              </a:solidFill>
            </a:rPr>
            <a:t>Sulfasalazine</a:t>
          </a:r>
        </a:p>
      </dsp:txBody>
      <dsp:txXfrm>
        <a:off x="614905" y="1283362"/>
        <a:ext cx="2689332" cy="424836"/>
      </dsp:txXfrm>
    </dsp:sp>
    <dsp:sp modelId="{6C25FE36-BCF8-4FDE-974B-486BEC544712}">
      <dsp:nvSpPr>
        <dsp:cNvPr id="0" name=""/>
        <dsp:cNvSpPr/>
      </dsp:nvSpPr>
      <dsp:spPr>
        <a:xfrm>
          <a:off x="316395" y="593239"/>
          <a:ext cx="285293" cy="1466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628"/>
              </a:lnTo>
              <a:lnTo>
                <a:pt x="285293" y="1466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3885B-F3AC-46CF-9F97-B086DEFAE4FD}">
      <dsp:nvSpPr>
        <dsp:cNvPr id="0" name=""/>
        <dsp:cNvSpPr/>
      </dsp:nvSpPr>
      <dsp:spPr>
        <a:xfrm>
          <a:off x="601688" y="1834233"/>
          <a:ext cx="2712929" cy="451270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>
                <a:noFill/>
              </a:ln>
              <a:solidFill>
                <a:srgbClr val="FFFFFF"/>
              </a:solidFill>
            </a:rPr>
            <a:t>Hydroxychloroquine</a:t>
          </a:r>
        </a:p>
      </dsp:txBody>
      <dsp:txXfrm>
        <a:off x="614905" y="1847450"/>
        <a:ext cx="2686495" cy="424836"/>
      </dsp:txXfrm>
    </dsp:sp>
    <dsp:sp modelId="{92437962-510F-4B83-9F9E-570394D08E7B}">
      <dsp:nvSpPr>
        <dsp:cNvPr id="0" name=""/>
        <dsp:cNvSpPr/>
      </dsp:nvSpPr>
      <dsp:spPr>
        <a:xfrm>
          <a:off x="316395" y="593239"/>
          <a:ext cx="285293" cy="203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716"/>
              </a:lnTo>
              <a:lnTo>
                <a:pt x="285293" y="2030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1CC8D-5C76-4246-B7BC-30FBE3E30349}">
      <dsp:nvSpPr>
        <dsp:cNvPr id="0" name=""/>
        <dsp:cNvSpPr/>
      </dsp:nvSpPr>
      <dsp:spPr>
        <a:xfrm>
          <a:off x="601688" y="2398321"/>
          <a:ext cx="2715766" cy="451270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>
                <a:noFill/>
              </a:ln>
              <a:solidFill>
                <a:srgbClr val="FFFFFF"/>
              </a:solidFill>
            </a:rPr>
            <a:t>Leflunomide</a:t>
          </a:r>
        </a:p>
      </dsp:txBody>
      <dsp:txXfrm>
        <a:off x="614905" y="2411538"/>
        <a:ext cx="2689332" cy="424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818DF-9DC2-4819-AD80-2227212900BF}">
      <dsp:nvSpPr>
        <dsp:cNvPr id="0" name=""/>
        <dsp:cNvSpPr/>
      </dsp:nvSpPr>
      <dsp:spPr>
        <a:xfrm>
          <a:off x="7564858" y="1081780"/>
          <a:ext cx="2865610" cy="2866141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BFFC6-A505-4C83-9333-E43FEA6D6EE7}">
      <dsp:nvSpPr>
        <dsp:cNvPr id="0" name=""/>
        <dsp:cNvSpPr/>
      </dsp:nvSpPr>
      <dsp:spPr>
        <a:xfrm>
          <a:off x="7660005" y="1177335"/>
          <a:ext cx="2675316" cy="2675031"/>
        </a:xfrm>
        <a:prstGeom prst="ellipse">
          <a:avLst/>
        </a:prstGeom>
        <a:solidFill>
          <a:srgbClr val="74C061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kern="1200" dirty="0">
            <a:solidFill>
              <a:schemeClr val="bg1"/>
            </a:solidFill>
          </a:endParaRPr>
        </a:p>
      </dsp:txBody>
      <dsp:txXfrm>
        <a:off x="8042460" y="1559554"/>
        <a:ext cx="1910407" cy="1910593"/>
      </dsp:txXfrm>
    </dsp:sp>
    <dsp:sp modelId="{A947FA1A-1C61-49B9-992D-5DE6DFDE278A}">
      <dsp:nvSpPr>
        <dsp:cNvPr id="0" name=""/>
        <dsp:cNvSpPr/>
      </dsp:nvSpPr>
      <dsp:spPr>
        <a:xfrm rot="2700000">
          <a:off x="4606618" y="1085245"/>
          <a:ext cx="2858708" cy="2858708"/>
        </a:xfrm>
        <a:prstGeom prst="teardrop">
          <a:avLst>
            <a:gd name="adj" fmla="val 100000"/>
          </a:avLst>
        </a:prstGeom>
        <a:solidFill>
          <a:schemeClr val="bg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B40C8-ED05-4EA8-9A86-DFC8F85AA740}">
      <dsp:nvSpPr>
        <dsp:cNvPr id="0" name=""/>
        <dsp:cNvSpPr/>
      </dsp:nvSpPr>
      <dsp:spPr>
        <a:xfrm>
          <a:off x="4698314" y="1177335"/>
          <a:ext cx="2675316" cy="2675031"/>
        </a:xfrm>
        <a:prstGeom prst="ellipse">
          <a:avLst/>
        </a:prstGeom>
        <a:solidFill>
          <a:srgbClr val="3941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4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5080769" y="1559554"/>
        <a:ext cx="1910407" cy="1910593"/>
      </dsp:txXfrm>
    </dsp:sp>
    <dsp:sp modelId="{D8A14CEC-348C-48CC-B66A-D1A0090BA56B}">
      <dsp:nvSpPr>
        <dsp:cNvPr id="0" name=""/>
        <dsp:cNvSpPr/>
      </dsp:nvSpPr>
      <dsp:spPr>
        <a:xfrm rot="2700000">
          <a:off x="1644927" y="1085245"/>
          <a:ext cx="2858708" cy="2858708"/>
        </a:xfrm>
        <a:prstGeom prst="teardrop">
          <a:avLst>
            <a:gd name="adj" fmla="val 100000"/>
          </a:avLst>
        </a:prstGeom>
        <a:solidFill>
          <a:schemeClr val="bg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57C0D-072B-4169-8C43-BD21C56E34DF}">
      <dsp:nvSpPr>
        <dsp:cNvPr id="0" name=""/>
        <dsp:cNvSpPr/>
      </dsp:nvSpPr>
      <dsp:spPr>
        <a:xfrm>
          <a:off x="1736623" y="1177335"/>
          <a:ext cx="2675316" cy="2675031"/>
        </a:xfrm>
        <a:prstGeom prst="ellipse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4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2119078" y="1559554"/>
        <a:ext cx="1910407" cy="1910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521B1-9463-4DE7-B90A-E3B42217F034}">
      <dsp:nvSpPr>
        <dsp:cNvPr id="0" name=""/>
        <dsp:cNvSpPr/>
      </dsp:nvSpPr>
      <dsp:spPr>
        <a:xfrm>
          <a:off x="3669" y="827"/>
          <a:ext cx="9853242" cy="1361211"/>
        </a:xfrm>
        <a:prstGeom prst="roundRect">
          <a:avLst>
            <a:gd name="adj" fmla="val 10000"/>
          </a:avLst>
        </a:prstGeom>
        <a:solidFill>
          <a:srgbClr val="0081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Medications for Autoimmune Conditions</a:t>
          </a:r>
        </a:p>
      </dsp:txBody>
      <dsp:txXfrm>
        <a:off x="43538" y="40696"/>
        <a:ext cx="9773504" cy="1281473"/>
      </dsp:txXfrm>
    </dsp:sp>
    <dsp:sp modelId="{3776F2B6-FBF4-4FFF-A8FC-6E203DA1634D}">
      <dsp:nvSpPr>
        <dsp:cNvPr id="0" name=""/>
        <dsp:cNvSpPr/>
      </dsp:nvSpPr>
      <dsp:spPr>
        <a:xfrm>
          <a:off x="13286" y="1531903"/>
          <a:ext cx="4739437" cy="1361211"/>
        </a:xfrm>
        <a:prstGeom prst="roundRect">
          <a:avLst>
            <a:gd name="adj" fmla="val 10000"/>
          </a:avLst>
        </a:prstGeom>
        <a:solidFill>
          <a:srgbClr val="4548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Anti-inflammatory</a:t>
          </a:r>
        </a:p>
      </dsp:txBody>
      <dsp:txXfrm>
        <a:off x="53155" y="1571772"/>
        <a:ext cx="4659699" cy="1281473"/>
      </dsp:txXfrm>
    </dsp:sp>
    <dsp:sp modelId="{D39CE96E-9804-405B-A898-C4D2B72BC8FC}">
      <dsp:nvSpPr>
        <dsp:cNvPr id="0" name=""/>
        <dsp:cNvSpPr/>
      </dsp:nvSpPr>
      <dsp:spPr>
        <a:xfrm>
          <a:off x="13286" y="3062979"/>
          <a:ext cx="2320978" cy="1361211"/>
        </a:xfrm>
        <a:prstGeom prst="roundRect">
          <a:avLst>
            <a:gd name="adj" fmla="val 10000"/>
          </a:avLst>
        </a:prstGeom>
        <a:solidFill>
          <a:srgbClr val="006B3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NSAIDs</a:t>
          </a:r>
        </a:p>
      </dsp:txBody>
      <dsp:txXfrm>
        <a:off x="53155" y="3102848"/>
        <a:ext cx="2241240" cy="1281473"/>
      </dsp:txXfrm>
    </dsp:sp>
    <dsp:sp modelId="{2DFAB786-94D3-4D6D-AF8B-7E95AA951B6B}">
      <dsp:nvSpPr>
        <dsp:cNvPr id="0" name=""/>
        <dsp:cNvSpPr/>
      </dsp:nvSpPr>
      <dsp:spPr>
        <a:xfrm>
          <a:off x="2431745" y="3062979"/>
          <a:ext cx="2320978" cy="1361211"/>
        </a:xfrm>
        <a:prstGeom prst="roundRect">
          <a:avLst>
            <a:gd name="adj" fmla="val 10000"/>
          </a:avLst>
        </a:prstGeom>
        <a:solidFill>
          <a:srgbClr val="74C0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Steroids</a:t>
          </a:r>
        </a:p>
      </dsp:txBody>
      <dsp:txXfrm>
        <a:off x="2471614" y="3102848"/>
        <a:ext cx="2241240" cy="1281473"/>
      </dsp:txXfrm>
    </dsp:sp>
    <dsp:sp modelId="{DE7D4678-FC7B-4853-AE5F-6A22281D7239}">
      <dsp:nvSpPr>
        <dsp:cNvPr id="0" name=""/>
        <dsp:cNvSpPr/>
      </dsp:nvSpPr>
      <dsp:spPr>
        <a:xfrm>
          <a:off x="4947686" y="1531903"/>
          <a:ext cx="4899607" cy="136121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Immunomodulators</a:t>
          </a:r>
        </a:p>
      </dsp:txBody>
      <dsp:txXfrm>
        <a:off x="4987555" y="1571772"/>
        <a:ext cx="4819869" cy="1281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C29CF-2D11-45CA-9EC2-F95849AA6575}">
      <dsp:nvSpPr>
        <dsp:cNvPr id="0" name=""/>
        <dsp:cNvSpPr/>
      </dsp:nvSpPr>
      <dsp:spPr>
        <a:xfrm>
          <a:off x="3224" y="228601"/>
          <a:ext cx="3143738" cy="706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Psoriasis</a:t>
          </a:r>
        </a:p>
      </dsp:txBody>
      <dsp:txXfrm>
        <a:off x="3224" y="228601"/>
        <a:ext cx="3143738" cy="706832"/>
      </dsp:txXfrm>
    </dsp:sp>
    <dsp:sp modelId="{B4A8D18B-AC84-4E5D-998D-F4E66201D62B}">
      <dsp:nvSpPr>
        <dsp:cNvPr id="0" name=""/>
        <dsp:cNvSpPr/>
      </dsp:nvSpPr>
      <dsp:spPr>
        <a:xfrm>
          <a:off x="2" y="932683"/>
          <a:ext cx="3147416" cy="1976400"/>
        </a:xfrm>
        <a:prstGeom prst="rect">
          <a:avLst/>
        </a:prstGeom>
        <a:solidFill>
          <a:srgbClr val="0081E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2" y="932683"/>
        <a:ext cx="3147416" cy="1976400"/>
      </dsp:txXfrm>
    </dsp:sp>
    <dsp:sp modelId="{77FA73B1-9129-4E0E-B8C5-D8D80418D4ED}">
      <dsp:nvSpPr>
        <dsp:cNvPr id="0" name=""/>
        <dsp:cNvSpPr/>
      </dsp:nvSpPr>
      <dsp:spPr>
        <a:xfrm>
          <a:off x="3588924" y="228605"/>
          <a:ext cx="3143738" cy="7049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Lupus</a:t>
          </a:r>
        </a:p>
      </dsp:txBody>
      <dsp:txXfrm>
        <a:off x="3588924" y="228605"/>
        <a:ext cx="3143738" cy="704943"/>
      </dsp:txXfrm>
    </dsp:sp>
    <dsp:sp modelId="{7DC65872-BFEF-40B7-8EE5-D2EAB7974D12}">
      <dsp:nvSpPr>
        <dsp:cNvPr id="0" name=""/>
        <dsp:cNvSpPr/>
      </dsp:nvSpPr>
      <dsp:spPr>
        <a:xfrm>
          <a:off x="3588924" y="932681"/>
          <a:ext cx="3143738" cy="1976400"/>
        </a:xfrm>
        <a:prstGeom prst="rect">
          <a:avLst/>
        </a:prstGeom>
        <a:solidFill>
          <a:srgbClr val="0081E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3588924" y="932681"/>
        <a:ext cx="3143738" cy="1976400"/>
      </dsp:txXfrm>
    </dsp:sp>
    <dsp:sp modelId="{E134DBDC-3718-455C-BED1-F5FB1DEB3ECB}">
      <dsp:nvSpPr>
        <dsp:cNvPr id="0" name=""/>
        <dsp:cNvSpPr/>
      </dsp:nvSpPr>
      <dsp:spPr>
        <a:xfrm>
          <a:off x="7172786" y="224641"/>
          <a:ext cx="3143738" cy="7052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Inflammatory Bowel Disease</a:t>
          </a:r>
        </a:p>
      </dsp:txBody>
      <dsp:txXfrm>
        <a:off x="7172786" y="224641"/>
        <a:ext cx="3143738" cy="705256"/>
      </dsp:txXfrm>
    </dsp:sp>
    <dsp:sp modelId="{E3F75D26-A734-43C5-B233-B97454CEB01A}">
      <dsp:nvSpPr>
        <dsp:cNvPr id="0" name=""/>
        <dsp:cNvSpPr/>
      </dsp:nvSpPr>
      <dsp:spPr>
        <a:xfrm>
          <a:off x="7172786" y="932678"/>
          <a:ext cx="3143738" cy="1976400"/>
        </a:xfrm>
        <a:prstGeom prst="rect">
          <a:avLst/>
        </a:prstGeom>
        <a:solidFill>
          <a:srgbClr val="0081E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7172786" y="932678"/>
        <a:ext cx="3143738" cy="19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BC74-3FDA-43E6-B7EB-6D6C5D360DC3}">
      <dsp:nvSpPr>
        <dsp:cNvPr id="0" name=""/>
        <dsp:cNvSpPr/>
      </dsp:nvSpPr>
      <dsp:spPr>
        <a:xfrm>
          <a:off x="319778" y="1097"/>
          <a:ext cx="3636315" cy="599551"/>
        </a:xfrm>
        <a:prstGeom prst="roundRect">
          <a:avLst>
            <a:gd name="adj" fmla="val 10000"/>
          </a:avLst>
        </a:prstGeom>
        <a:solidFill>
          <a:srgbClr val="0081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Topical treatments </a:t>
          </a:r>
          <a:br>
            <a:rPr lang="en-US" sz="2000" kern="1200" dirty="0"/>
          </a:br>
          <a:r>
            <a:rPr lang="en-US" sz="2000" kern="1200" dirty="0"/>
            <a:t>(creams, lotions, ointments)</a:t>
          </a:r>
        </a:p>
      </dsp:txBody>
      <dsp:txXfrm>
        <a:off x="337338" y="18657"/>
        <a:ext cx="3601195" cy="564431"/>
      </dsp:txXfrm>
    </dsp:sp>
    <dsp:sp modelId="{7AB8E85A-C04D-4CB9-87E8-EC5B93CE916C}">
      <dsp:nvSpPr>
        <dsp:cNvPr id="0" name=""/>
        <dsp:cNvSpPr/>
      </dsp:nvSpPr>
      <dsp:spPr>
        <a:xfrm>
          <a:off x="683410" y="600649"/>
          <a:ext cx="363631" cy="44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663"/>
              </a:lnTo>
              <a:lnTo>
                <a:pt x="363631" y="449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BFD1C-F821-472F-866F-307AE4A232B1}">
      <dsp:nvSpPr>
        <dsp:cNvPr id="0" name=""/>
        <dsp:cNvSpPr/>
      </dsp:nvSpPr>
      <dsp:spPr>
        <a:xfrm>
          <a:off x="1047041" y="750537"/>
          <a:ext cx="3604358" cy="599551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Steroids </a:t>
          </a:r>
          <a:br>
            <a:rPr lang="en-US" sz="1600" kern="1200" dirty="0">
              <a:solidFill>
                <a:srgbClr val="FFFFFF"/>
              </a:solidFill>
            </a:rPr>
          </a:br>
          <a:r>
            <a:rPr lang="en-US" sz="1600" kern="1200" dirty="0">
              <a:solidFill>
                <a:srgbClr val="FFFFFF"/>
              </a:solidFill>
            </a:rPr>
            <a:t>(clobetasol, fluocinonide)</a:t>
          </a:r>
        </a:p>
      </dsp:txBody>
      <dsp:txXfrm>
        <a:off x="1064601" y="768097"/>
        <a:ext cx="3569238" cy="564431"/>
      </dsp:txXfrm>
    </dsp:sp>
    <dsp:sp modelId="{9E34B15D-47C8-4CFC-B6A8-E1D9964E72C8}">
      <dsp:nvSpPr>
        <dsp:cNvPr id="0" name=""/>
        <dsp:cNvSpPr/>
      </dsp:nvSpPr>
      <dsp:spPr>
        <a:xfrm>
          <a:off x="683410" y="600649"/>
          <a:ext cx="363631" cy="1199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102"/>
              </a:lnTo>
              <a:lnTo>
                <a:pt x="363631" y="1199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ECC45-5ED9-45C7-8111-6093CDE8AED6}">
      <dsp:nvSpPr>
        <dsp:cNvPr id="0" name=""/>
        <dsp:cNvSpPr/>
      </dsp:nvSpPr>
      <dsp:spPr>
        <a:xfrm>
          <a:off x="1047041" y="1499976"/>
          <a:ext cx="3598171" cy="599551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Retinoids </a:t>
          </a:r>
          <a:br>
            <a:rPr lang="en-US" sz="1600" kern="1200" dirty="0">
              <a:solidFill>
                <a:srgbClr val="FFFFFF"/>
              </a:solidFill>
            </a:rPr>
          </a:br>
          <a:r>
            <a:rPr lang="en-US" sz="1600" kern="1200" dirty="0">
              <a:solidFill>
                <a:srgbClr val="FFFFFF"/>
              </a:solidFill>
            </a:rPr>
            <a:t>(tazarotene)</a:t>
          </a:r>
        </a:p>
      </dsp:txBody>
      <dsp:txXfrm>
        <a:off x="1064601" y="1517536"/>
        <a:ext cx="3563051" cy="564431"/>
      </dsp:txXfrm>
    </dsp:sp>
    <dsp:sp modelId="{6C25FE36-BCF8-4FDE-974B-486BEC544712}">
      <dsp:nvSpPr>
        <dsp:cNvPr id="0" name=""/>
        <dsp:cNvSpPr/>
      </dsp:nvSpPr>
      <dsp:spPr>
        <a:xfrm>
          <a:off x="683410" y="600649"/>
          <a:ext cx="363631" cy="194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541"/>
              </a:lnTo>
              <a:lnTo>
                <a:pt x="363631" y="1948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3885B-F3AC-46CF-9F97-B086DEFAE4FD}">
      <dsp:nvSpPr>
        <dsp:cNvPr id="0" name=""/>
        <dsp:cNvSpPr/>
      </dsp:nvSpPr>
      <dsp:spPr>
        <a:xfrm>
          <a:off x="1047041" y="2249415"/>
          <a:ext cx="3604358" cy="599551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Vitamin D analogs</a:t>
          </a:r>
          <a:br>
            <a:rPr lang="en-US" sz="1600" kern="1200" dirty="0">
              <a:solidFill>
                <a:srgbClr val="FFFFFF"/>
              </a:solidFill>
            </a:rPr>
          </a:br>
          <a:r>
            <a:rPr lang="en-US" sz="1600" kern="1200" dirty="0">
              <a:solidFill>
                <a:srgbClr val="FFFFFF"/>
              </a:solidFill>
            </a:rPr>
            <a:t>(calcipotriene)</a:t>
          </a:r>
        </a:p>
      </dsp:txBody>
      <dsp:txXfrm>
        <a:off x="1064601" y="2266975"/>
        <a:ext cx="3569238" cy="564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BC74-3FDA-43E6-B7EB-6D6C5D360DC3}">
      <dsp:nvSpPr>
        <dsp:cNvPr id="0" name=""/>
        <dsp:cNvSpPr/>
      </dsp:nvSpPr>
      <dsp:spPr>
        <a:xfrm>
          <a:off x="3808" y="59625"/>
          <a:ext cx="3639276" cy="533302"/>
        </a:xfrm>
        <a:prstGeom prst="roundRect">
          <a:avLst>
            <a:gd name="adj" fmla="val 10000"/>
          </a:avLst>
        </a:prstGeom>
        <a:solidFill>
          <a:srgbClr val="0081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Topical treatments </a:t>
          </a:r>
        </a:p>
      </dsp:txBody>
      <dsp:txXfrm>
        <a:off x="19428" y="75245"/>
        <a:ext cx="3608036" cy="502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BC74-3FDA-43E6-B7EB-6D6C5D360DC3}">
      <dsp:nvSpPr>
        <dsp:cNvPr id="0" name=""/>
        <dsp:cNvSpPr/>
      </dsp:nvSpPr>
      <dsp:spPr>
        <a:xfrm>
          <a:off x="0" y="200925"/>
          <a:ext cx="3637127" cy="621796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Oral therapy</a:t>
          </a:r>
        </a:p>
      </dsp:txBody>
      <dsp:txXfrm>
        <a:off x="18212" y="219137"/>
        <a:ext cx="3600703" cy="5853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BC74-3FDA-43E6-B7EB-6D6C5D360DC3}">
      <dsp:nvSpPr>
        <dsp:cNvPr id="0" name=""/>
        <dsp:cNvSpPr/>
      </dsp:nvSpPr>
      <dsp:spPr>
        <a:xfrm>
          <a:off x="0" y="18290"/>
          <a:ext cx="3639310" cy="603501"/>
        </a:xfrm>
        <a:prstGeom prst="roundRect">
          <a:avLst>
            <a:gd name="adj" fmla="val 10000"/>
          </a:avLst>
        </a:prstGeom>
        <a:solidFill>
          <a:srgbClr val="A520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Injection therapy</a:t>
          </a:r>
        </a:p>
      </dsp:txBody>
      <dsp:txXfrm>
        <a:off x="17676" y="35966"/>
        <a:ext cx="3603958" cy="5681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BC74-3FDA-43E6-B7EB-6D6C5D360DC3}">
      <dsp:nvSpPr>
        <dsp:cNvPr id="0" name=""/>
        <dsp:cNvSpPr/>
      </dsp:nvSpPr>
      <dsp:spPr>
        <a:xfrm>
          <a:off x="319778" y="1097"/>
          <a:ext cx="3636315" cy="599551"/>
        </a:xfrm>
        <a:prstGeom prst="roundRect">
          <a:avLst>
            <a:gd name="adj" fmla="val 10000"/>
          </a:avLst>
        </a:prstGeom>
        <a:solidFill>
          <a:srgbClr val="0081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aminosalicylates</a:t>
          </a:r>
        </a:p>
      </dsp:txBody>
      <dsp:txXfrm>
        <a:off x="337338" y="18657"/>
        <a:ext cx="3601195" cy="564431"/>
      </dsp:txXfrm>
    </dsp:sp>
    <dsp:sp modelId="{7AB8E85A-C04D-4CB9-87E8-EC5B93CE916C}">
      <dsp:nvSpPr>
        <dsp:cNvPr id="0" name=""/>
        <dsp:cNvSpPr/>
      </dsp:nvSpPr>
      <dsp:spPr>
        <a:xfrm>
          <a:off x="683410" y="600649"/>
          <a:ext cx="363631" cy="44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663"/>
              </a:lnTo>
              <a:lnTo>
                <a:pt x="363631" y="449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BFD1C-F821-472F-866F-307AE4A232B1}">
      <dsp:nvSpPr>
        <dsp:cNvPr id="0" name=""/>
        <dsp:cNvSpPr/>
      </dsp:nvSpPr>
      <dsp:spPr>
        <a:xfrm>
          <a:off x="1047041" y="750537"/>
          <a:ext cx="3604358" cy="599551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mesalamine</a:t>
          </a:r>
        </a:p>
      </dsp:txBody>
      <dsp:txXfrm>
        <a:off x="1064601" y="768097"/>
        <a:ext cx="3569238" cy="564431"/>
      </dsp:txXfrm>
    </dsp:sp>
    <dsp:sp modelId="{9E34B15D-47C8-4CFC-B6A8-E1D9964E72C8}">
      <dsp:nvSpPr>
        <dsp:cNvPr id="0" name=""/>
        <dsp:cNvSpPr/>
      </dsp:nvSpPr>
      <dsp:spPr>
        <a:xfrm>
          <a:off x="683410" y="600649"/>
          <a:ext cx="363631" cy="1199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102"/>
              </a:lnTo>
              <a:lnTo>
                <a:pt x="363631" y="1199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ECC45-5ED9-45C7-8111-6093CDE8AED6}">
      <dsp:nvSpPr>
        <dsp:cNvPr id="0" name=""/>
        <dsp:cNvSpPr/>
      </dsp:nvSpPr>
      <dsp:spPr>
        <a:xfrm>
          <a:off x="1047041" y="1499976"/>
          <a:ext cx="3598171" cy="599551"/>
        </a:xfrm>
        <a:prstGeom prst="roundRect">
          <a:avLst>
            <a:gd name="adj" fmla="val 10000"/>
          </a:avLst>
        </a:prstGeom>
        <a:solidFill>
          <a:srgbClr val="45484D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sulfasalazine</a:t>
          </a:r>
        </a:p>
      </dsp:txBody>
      <dsp:txXfrm>
        <a:off x="1064601" y="1517536"/>
        <a:ext cx="3563051" cy="564431"/>
      </dsp:txXfrm>
    </dsp:sp>
    <dsp:sp modelId="{6C25FE36-BCF8-4FDE-974B-486BEC544712}">
      <dsp:nvSpPr>
        <dsp:cNvPr id="0" name=""/>
        <dsp:cNvSpPr/>
      </dsp:nvSpPr>
      <dsp:spPr>
        <a:xfrm>
          <a:off x="683410" y="600649"/>
          <a:ext cx="363631" cy="194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541"/>
              </a:lnTo>
              <a:lnTo>
                <a:pt x="363631" y="1948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3885B-F3AC-46CF-9F97-B086DEFAE4FD}">
      <dsp:nvSpPr>
        <dsp:cNvPr id="0" name=""/>
        <dsp:cNvSpPr/>
      </dsp:nvSpPr>
      <dsp:spPr>
        <a:xfrm>
          <a:off x="1047041" y="2249415"/>
          <a:ext cx="3604358" cy="59955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suppositories, enemas, or tablets all common</a:t>
          </a:r>
        </a:p>
      </dsp:txBody>
      <dsp:txXfrm>
        <a:off x="1064601" y="2266975"/>
        <a:ext cx="3569238" cy="564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0.11102</cdr:x>
      <cdr:y>0.83393</cdr:y>
    </cdr:from>
    <cdr:to>
      <cdr:x>0.19974</cdr:x>
      <cdr:y>0.91707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A689C64-EFDA-4365-B431-E89DE6905005}"/>
            </a:ext>
          </a:extLst>
        </cdr:cNvPr>
        <cdr:cNvSpPr txBox="1"/>
      </cdr:nvSpPr>
      <cdr:spPr>
        <a:xfrm xmlns:a="http://schemas.openxmlformats.org/drawingml/2006/main">
          <a:off x="1215871" y="4012668"/>
          <a:ext cx="971550" cy="4000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Psoriasis</a:t>
          </a:r>
        </a:p>
      </cdr:txBody>
    </cdr:sp>
  </cdr:relSizeAnchor>
  <cdr:relSizeAnchor xmlns:cdr="http://schemas.openxmlformats.org/drawingml/2006/chartDrawing">
    <cdr:from>
      <cdr:x>0.23134</cdr:x>
      <cdr:y>0.83459</cdr:y>
    </cdr:from>
    <cdr:to>
      <cdr:x>0.32005</cdr:x>
      <cdr:y>0.91773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89A73C4-76B4-4D1C-9EAA-6BC5659685C4}"/>
            </a:ext>
          </a:extLst>
        </cdr:cNvPr>
        <cdr:cNvSpPr txBox="1"/>
      </cdr:nvSpPr>
      <cdr:spPr>
        <a:xfrm xmlns:a="http://schemas.openxmlformats.org/drawingml/2006/main">
          <a:off x="2533496" y="4015843"/>
          <a:ext cx="971550" cy="4000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Rheumatoid arthritis</a:t>
          </a:r>
        </a:p>
      </cdr:txBody>
    </cdr:sp>
  </cdr:relSizeAnchor>
  <cdr:relSizeAnchor xmlns:cdr="http://schemas.openxmlformats.org/drawingml/2006/chartDrawing">
    <cdr:from>
      <cdr:x>0.35744</cdr:x>
      <cdr:y>0.83448</cdr:y>
    </cdr:from>
    <cdr:to>
      <cdr:x>0.45283</cdr:x>
      <cdr:y>0.91762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46F08F3-7623-46CB-A4D5-986072EE1CB7}"/>
            </a:ext>
          </a:extLst>
        </cdr:cNvPr>
        <cdr:cNvSpPr txBox="1"/>
      </cdr:nvSpPr>
      <cdr:spPr>
        <a:xfrm xmlns:a="http://schemas.openxmlformats.org/drawingml/2006/main">
          <a:off x="3914494" y="4015311"/>
          <a:ext cx="1044701" cy="4000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Hashimoto’s thyroiditis</a:t>
          </a:r>
        </a:p>
      </cdr:txBody>
    </cdr:sp>
  </cdr:relSizeAnchor>
  <cdr:relSizeAnchor xmlns:cdr="http://schemas.openxmlformats.org/drawingml/2006/chartDrawing">
    <cdr:from>
      <cdr:x>0.48471</cdr:x>
      <cdr:y>0.83587</cdr:y>
    </cdr:from>
    <cdr:to>
      <cdr:x>0.5801</cdr:x>
      <cdr:y>0.91901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81A834F-C7A2-4B9B-8FA2-B52A464D1904}"/>
            </a:ext>
          </a:extLst>
        </cdr:cNvPr>
        <cdr:cNvSpPr txBox="1"/>
      </cdr:nvSpPr>
      <cdr:spPr>
        <a:xfrm xmlns:a="http://schemas.openxmlformats.org/drawingml/2006/main">
          <a:off x="5308319" y="4021984"/>
          <a:ext cx="1044701" cy="4000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Celiac disease</a:t>
          </a:r>
        </a:p>
      </cdr:txBody>
    </cdr:sp>
  </cdr:relSizeAnchor>
  <cdr:relSizeAnchor xmlns:cdr="http://schemas.openxmlformats.org/drawingml/2006/chartDrawing">
    <cdr:from>
      <cdr:x>0.60676</cdr:x>
      <cdr:y>0.83372</cdr:y>
    </cdr:from>
    <cdr:to>
      <cdr:x>0.71984</cdr:x>
      <cdr:y>0.91686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7FB8D8C-EADB-45F4-AD8E-A1AFC10BAF09}"/>
            </a:ext>
          </a:extLst>
        </cdr:cNvPr>
        <cdr:cNvSpPr txBox="1"/>
      </cdr:nvSpPr>
      <cdr:spPr>
        <a:xfrm xmlns:a="http://schemas.openxmlformats.org/drawingml/2006/main">
          <a:off x="6644994" y="4011659"/>
          <a:ext cx="1238377" cy="4000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Graves’  disease</a:t>
          </a:r>
        </a:p>
      </cdr:txBody>
    </cdr:sp>
  </cdr:relSizeAnchor>
  <cdr:relSizeAnchor xmlns:cdr="http://schemas.openxmlformats.org/drawingml/2006/chartDrawing">
    <cdr:from>
      <cdr:x>0.7349</cdr:x>
      <cdr:y>0.83438</cdr:y>
    </cdr:from>
    <cdr:to>
      <cdr:x>0.84798</cdr:x>
      <cdr:y>0.91752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A0CE6D6C-2D90-4925-B1F1-841B12179E8D}"/>
            </a:ext>
          </a:extLst>
        </cdr:cNvPr>
        <cdr:cNvSpPr txBox="1"/>
      </cdr:nvSpPr>
      <cdr:spPr>
        <a:xfrm xmlns:a="http://schemas.openxmlformats.org/drawingml/2006/main">
          <a:off x="8048344" y="4014834"/>
          <a:ext cx="1238377" cy="4000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Type 1 diabetes</a:t>
          </a:r>
        </a:p>
      </cdr:txBody>
    </cdr:sp>
  </cdr:relSizeAnchor>
  <cdr:relSizeAnchor xmlns:cdr="http://schemas.openxmlformats.org/drawingml/2006/chartDrawing">
    <cdr:from>
      <cdr:x>0.86537</cdr:x>
      <cdr:y>0.83646</cdr:y>
    </cdr:from>
    <cdr:to>
      <cdr:x>0.97845</cdr:x>
      <cdr:y>0.9196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3E396C7D-8734-4DD9-A64E-987DC4AC0A21}"/>
            </a:ext>
          </a:extLst>
        </cdr:cNvPr>
        <cdr:cNvSpPr txBox="1"/>
      </cdr:nvSpPr>
      <cdr:spPr>
        <a:xfrm xmlns:a="http://schemas.openxmlformats.org/drawingml/2006/main">
          <a:off x="9477180" y="4024836"/>
          <a:ext cx="1238377" cy="4000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Vitiligo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0.57734</cdr:x>
      <cdr:y>0.01963</cdr:y>
    </cdr:from>
    <cdr:to>
      <cdr:x>0.861</cdr:x>
      <cdr:y>0.19463</cdr:y>
    </cdr:to>
    <cdr:sp macro="" textlink="">
      <cdr:nvSpPr>
        <cdr:cNvPr id="2" name="Rectangle 1"/>
        <cdr:cNvSpPr/>
      </cdr:nvSpPr>
      <cdr:spPr bwMode="ltGray">
        <a:xfrm xmlns:a="http://schemas.openxmlformats.org/drawingml/2006/main">
          <a:off x="4807853" y="101599"/>
          <a:ext cx="2362200" cy="9059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0.11773</cdr:x>
      <cdr:y>0.01157</cdr:y>
    </cdr:from>
    <cdr:to>
      <cdr:x>0.88229</cdr:x>
      <cdr:y>0.15222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80440" y="59884"/>
          <a:ext cx="6366933" cy="728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en-US" sz="1800" dirty="0">
              <a:solidFill>
                <a:schemeClr val="tx2"/>
              </a:solidFill>
            </a:rPr>
            <a:t>Prevalence and Relative Mortality with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en-US" sz="1800" dirty="0">
              <a:solidFill>
                <a:schemeClr val="tx2"/>
              </a:solidFill>
            </a:rPr>
            <a:t>Serious Antiplatelet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0.06538</cdr:x>
      <cdr:y>0.19516</cdr:y>
    </cdr:from>
    <cdr:to>
      <cdr:x>0.1875</cdr:x>
      <cdr:y>0.28608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CE8E1A8-5623-4930-BE0A-FFEB5DF2A9D5}"/>
            </a:ext>
          </a:extLst>
        </cdr:cNvPr>
        <cdr:cNvSpPr txBox="1"/>
      </cdr:nvSpPr>
      <cdr:spPr>
        <a:xfrm xmlns:a="http://schemas.openxmlformats.org/drawingml/2006/main">
          <a:off x="720885" y="905917"/>
          <a:ext cx="1346479" cy="422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 anchor="ctr">
          <a:noAutofit/>
        </a:bodyPr>
        <a:lstStyle xmlns:a="http://schemas.openxmlformats.org/drawingml/2006/main"/>
        <a:p xmlns:a="http://schemas.openxmlformats.org/drawingml/2006/main">
          <a:pPr algn="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Lupus</a:t>
          </a:r>
        </a:p>
      </cdr:txBody>
    </cdr:sp>
  </cdr:relSizeAnchor>
  <cdr:relSizeAnchor xmlns:cdr="http://schemas.openxmlformats.org/drawingml/2006/chartDrawing">
    <cdr:from>
      <cdr:x>0.04211</cdr:x>
      <cdr:y>0.28859</cdr:y>
    </cdr:from>
    <cdr:to>
      <cdr:x>0.1883</cdr:x>
      <cdr:y>0.37951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DCD14A8-26D8-4883-8667-4DD8BDBB0F01}"/>
            </a:ext>
          </a:extLst>
        </cdr:cNvPr>
        <cdr:cNvSpPr txBox="1"/>
      </cdr:nvSpPr>
      <cdr:spPr>
        <a:xfrm xmlns:a="http://schemas.openxmlformats.org/drawingml/2006/main">
          <a:off x="464298" y="1339564"/>
          <a:ext cx="1611905" cy="422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Rheumatoid arthritis</a:t>
          </a:r>
        </a:p>
      </cdr:txBody>
    </cdr:sp>
  </cdr:relSizeAnchor>
  <cdr:relSizeAnchor xmlns:cdr="http://schemas.openxmlformats.org/drawingml/2006/chartDrawing">
    <cdr:from>
      <cdr:x>0.04197</cdr:x>
      <cdr:y>0.37868</cdr:y>
    </cdr:from>
    <cdr:to>
      <cdr:x>0.18816</cdr:x>
      <cdr:y>0.4696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102815B-034E-4A03-B346-40334600F676}"/>
            </a:ext>
          </a:extLst>
        </cdr:cNvPr>
        <cdr:cNvSpPr txBox="1"/>
      </cdr:nvSpPr>
      <cdr:spPr>
        <a:xfrm xmlns:a="http://schemas.openxmlformats.org/drawingml/2006/main">
          <a:off x="462711" y="1757748"/>
          <a:ext cx="1611905" cy="422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Severe psoriasis</a:t>
          </a:r>
        </a:p>
      </cdr:txBody>
    </cdr:sp>
  </cdr:relSizeAnchor>
  <cdr:relSizeAnchor xmlns:cdr="http://schemas.openxmlformats.org/drawingml/2006/chartDrawing">
    <cdr:from>
      <cdr:x>0.04117</cdr:x>
      <cdr:y>0.74827</cdr:y>
    </cdr:from>
    <cdr:to>
      <cdr:x>0.18736</cdr:x>
      <cdr:y>0.83919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31A1228-08E6-4327-A41A-DC65F5514339}"/>
            </a:ext>
          </a:extLst>
        </cdr:cNvPr>
        <cdr:cNvSpPr txBox="1"/>
      </cdr:nvSpPr>
      <cdr:spPr>
        <a:xfrm xmlns:a="http://schemas.openxmlformats.org/drawingml/2006/main">
          <a:off x="453980" y="3473317"/>
          <a:ext cx="1611905" cy="422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Mild psoriasis</a:t>
          </a:r>
        </a:p>
      </cdr:txBody>
    </cdr:sp>
  </cdr:relSizeAnchor>
  <cdr:relSizeAnchor xmlns:cdr="http://schemas.openxmlformats.org/drawingml/2006/chartDrawing">
    <cdr:from>
      <cdr:x>0.04189</cdr:x>
      <cdr:y>0.47127</cdr:y>
    </cdr:from>
    <cdr:to>
      <cdr:x>0.18808</cdr:x>
      <cdr:y>0.56219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02A0407-DC70-48A2-BD9C-C0F1996599A4}"/>
            </a:ext>
          </a:extLst>
        </cdr:cNvPr>
        <cdr:cNvSpPr txBox="1"/>
      </cdr:nvSpPr>
      <cdr:spPr>
        <a:xfrm xmlns:a="http://schemas.openxmlformats.org/drawingml/2006/main">
          <a:off x="461918" y="2187548"/>
          <a:ext cx="1611905" cy="422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Psoriatic arthritis</a:t>
          </a:r>
        </a:p>
      </cdr:txBody>
    </cdr:sp>
  </cdr:relSizeAnchor>
  <cdr:relSizeAnchor xmlns:cdr="http://schemas.openxmlformats.org/drawingml/2006/chartDrawing">
    <cdr:from>
      <cdr:x>0.03865</cdr:x>
      <cdr:y>0.56578</cdr:y>
    </cdr:from>
    <cdr:to>
      <cdr:x>0.18484</cdr:x>
      <cdr:y>0.6567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1B91256-9EA6-4428-8B1E-980F89A05402}"/>
            </a:ext>
          </a:extLst>
        </cdr:cNvPr>
        <cdr:cNvSpPr txBox="1"/>
      </cdr:nvSpPr>
      <cdr:spPr>
        <a:xfrm xmlns:a="http://schemas.openxmlformats.org/drawingml/2006/main">
          <a:off x="426198" y="2626248"/>
          <a:ext cx="1611905" cy="422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Crohn’s</a:t>
          </a:r>
        </a:p>
      </cdr:txBody>
    </cdr:sp>
  </cdr:relSizeAnchor>
  <cdr:relSizeAnchor xmlns:cdr="http://schemas.openxmlformats.org/drawingml/2006/chartDrawing">
    <cdr:from>
      <cdr:x>0.04153</cdr:x>
      <cdr:y>0.65573</cdr:y>
    </cdr:from>
    <cdr:to>
      <cdr:x>0.18772</cdr:x>
      <cdr:y>0.74664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F937F4C-2481-415A-877B-CB44EA6CD204}"/>
            </a:ext>
          </a:extLst>
        </cdr:cNvPr>
        <cdr:cNvSpPr txBox="1"/>
      </cdr:nvSpPr>
      <cdr:spPr>
        <a:xfrm xmlns:a="http://schemas.openxmlformats.org/drawingml/2006/main">
          <a:off x="457948" y="3043759"/>
          <a:ext cx="1611905" cy="422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US" sz="1400" dirty="0">
              <a:solidFill>
                <a:schemeClr val="accent1"/>
              </a:solidFill>
            </a:rPr>
            <a:t>Ulcerative colitis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B032-9E82-4126-AE8F-4D751828CD5A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F974A-AD97-4279-B9C4-1877D3CFF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40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A1E73-FDEC-4308-B90A-25AFAA30FDEA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BCDCC9-A104-41A0-A41A-5DA5CE5DB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ABE7-2E59-B840-A11E-3AE96583F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27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642055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422836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DCC9-A104-41A0-A41A-5DA5CE5DBC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44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DCC9-A104-41A0-A41A-5DA5CE5DBC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90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DCC9-A104-41A0-A41A-5DA5CE5DBC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21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DCC9-A104-41A0-A41A-5DA5CE5DBC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6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/>
          <a:lstStyle/>
          <a:p>
            <a:pPr marL="9144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309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  <a:p>
            <a:endParaRPr 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24372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ABE7-2E59-B840-A11E-3AE96583F77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14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79040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" indent="-36195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ABE7-2E59-B840-A11E-3AE96583F7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87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2701079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8866F-FE00-4F3E-A024-0E31239141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86" tIns="44945" rIns="89886" bIns="4494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896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86BA6A-472C-4BEB-BFA4-5DCD1D2A152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8969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950" y="676275"/>
            <a:ext cx="61468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41" y="4357690"/>
            <a:ext cx="5076825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6" tIns="44945" rIns="89886" bIns="44945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8705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313238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1913658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28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376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3155869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30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038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0000"/>
              </a:lnSpc>
            </a:pPr>
            <a:endParaRPr lang="en-US" sz="1100" dirty="0"/>
          </a:p>
          <a:p>
            <a:pPr lvl="1">
              <a:lnSpc>
                <a:spcPct val="100000"/>
              </a:lnSpc>
            </a:pPr>
            <a:endParaRPr lang="en-US" sz="110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3253538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32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206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33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26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3924220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34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842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0000"/>
              </a:lnSpc>
            </a:pPr>
            <a:endParaRPr lang="en-US" sz="110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715970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36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349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37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1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the end the</a:t>
            </a:r>
            <a:r>
              <a:rPr lang="en-US" baseline="0" dirty="0"/>
              <a:t> day, I have one case example. It should only take a couple of minutes, but it will help pull together everything from this presentation.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DCC9-A104-41A0-A41A-5DA5CE5DBCF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38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39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251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32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13">
              <a:defRPr/>
            </a:pPr>
            <a:fld id="{D298ABE7-2E59-B840-A11E-3AE96583F77F}" type="slidenum">
              <a:rPr lang="en-US" sz="1300">
                <a:solidFill>
                  <a:prstClr val="black"/>
                </a:solidFill>
                <a:latin typeface="Arial"/>
              </a:rPr>
              <a:pPr defTabSz="933213">
                <a:defRPr/>
              </a:pPr>
              <a:t>40</a:t>
            </a:fld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009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DCC9-A104-41A0-A41A-5DA5CE5DBCF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98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ABE7-2E59-B840-A11E-3AE96583F77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8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14718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365543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348048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fontAlgn="ctr"/>
            <a:endParaRPr lang="en-US" dirty="0"/>
          </a:p>
          <a:p>
            <a:pPr rtl="0" fontAlgn="ctr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268500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129529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C2E7B38-AF8D-4C3C-AF78-0FA7779D93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8/13/2010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51051" indent="-288866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55464" indent="-231092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17649" indent="-231092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79835" indent="-231092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42020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300420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66391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928576" indent="-23109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/>
              <a:t>Confidential for SAMPLECOMPANY</a:t>
            </a:r>
          </a:p>
        </p:txBody>
      </p:sp>
    </p:spTree>
    <p:extLst>
      <p:ext uri="{BB962C8B-B14F-4D97-AF65-F5344CB8AC3E}">
        <p14:creationId xmlns:p14="http://schemas.microsoft.com/office/powerpoint/2010/main" val="20503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3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6.emf"/><Relationship Id="rId2" Type="http://schemas.openxmlformats.org/officeDocument/2006/relationships/tags" Target="../tags/tag1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4.emf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6.bin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Master" Target="../slideMasters/slideMaster3.xml"/><Relationship Id="rId17" Type="http://schemas.openxmlformats.org/officeDocument/2006/relationships/image" Target="../media/image6.emf"/><Relationship Id="rId2" Type="http://schemas.openxmlformats.org/officeDocument/2006/relationships/tags" Target="../tags/tag11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emf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oleObject" Target="../embeddings/oleObject4.bin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STEEL B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steel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016029"/>
            <a:ext cx="1554375" cy="4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8CDE-7975-44F6-9518-FCC04A5607E3}" type="datetime4">
              <a:rPr lang="en-US" smtClean="0"/>
              <a:t>May 16, 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7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249299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249299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249299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/>
              <a:t>May 16, 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Confidential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09441" y="990600"/>
            <a:ext cx="10969943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0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</p:spTree>
    <p:extLst>
      <p:ext uri="{BB962C8B-B14F-4D97-AF65-F5344CB8AC3E}">
        <p14:creationId xmlns:p14="http://schemas.microsoft.com/office/powerpoint/2010/main" val="34920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/>
              <a:t>May 16,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521208"/>
            <a:ext cx="10969943" cy="411480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990600"/>
            <a:ext cx="10969943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0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</p:spTree>
    <p:extLst>
      <p:ext uri="{BB962C8B-B14F-4D97-AF65-F5344CB8AC3E}">
        <p14:creationId xmlns:p14="http://schemas.microsoft.com/office/powerpoint/2010/main" val="3801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69784" cy="457199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2519-5384-4698-AF42-25EF54BBC5B9}" type="datetime4">
              <a:rPr lang="en-US" smtClean="0"/>
              <a:t>May 16, 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3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2" y="521208"/>
            <a:ext cx="10969943" cy="411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C3A-D53A-448F-AB72-AE881FC0B28A}" type="datetime4">
              <a:rPr lang="en-US" smtClean="0"/>
              <a:t>May 16, 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64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7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W/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442" y="1828800"/>
            <a:ext cx="2659063" cy="1920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88169" y="1828800"/>
            <a:ext cx="2659063" cy="1920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6894" y="1828800"/>
            <a:ext cx="2659063" cy="1920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45622" y="1828800"/>
            <a:ext cx="2659063" cy="1920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09442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388169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66895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8945622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687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USTOM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97168" y="6400800"/>
            <a:ext cx="1807883" cy="247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1972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F926-9C7B-467B-BA10-E1800BB51CD0}" type="datetime4">
              <a:rPr lang="en-US" smtClean="0"/>
              <a:t>May 16, 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5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543800" y="1524000"/>
            <a:ext cx="4035584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2134-2E14-4221-94DA-5C7CBA8CC563}" type="datetime4">
              <a:rPr lang="en-US" smtClean="0"/>
              <a:t>May 16, 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1" y="6426104"/>
            <a:ext cx="1815399" cy="2103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42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5081-9093-4A54-B0D0-C617B6BB899A}" type="datetime4">
              <a:rPr lang="en-US" smtClean="0"/>
              <a:t>May 16, 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19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7"/>
            <a:ext cx="5257800" cy="5475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1219200"/>
            <a:ext cx="5257800" cy="48768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6001" y="519237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1D75-7963-49A5-94F4-0C0BA00F7319}" type="datetime4">
              <a:rPr lang="en-US" smtClean="0"/>
              <a:t>May 16, 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33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SLATE 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tx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slate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809-C8DA-42FF-B854-9F53C1BD2D82}" type="datetime4">
              <a:rPr lang="en-US" smtClean="0"/>
              <a:t>May 16, 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4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/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47FC-D511-45B9-A9BC-AAB130CAD1AE}" type="datetime4">
              <a:rPr lang="en-US" smtClean="0"/>
              <a:t>May 16, 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2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0" y="0"/>
            <a:ext cx="12192000" cy="6858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97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/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" y="457200"/>
            <a:ext cx="11277600" cy="59436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9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8012" y="437707"/>
            <a:ext cx="10972800" cy="9144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2BB8913-F995-479C-A997-3D83AD9D31CC}" type="datetime4">
              <a:rPr lang="en-US" smtClean="0"/>
              <a:t>May 16, 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2" y="990600"/>
            <a:ext cx="10972800" cy="50292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471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14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038600"/>
            <a:ext cx="10160000" cy="1905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837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10160000" cy="91440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16000" y="1600200"/>
            <a:ext cx="10160000" cy="464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363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578601"/>
            <a:ext cx="28448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23446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9462986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23365-AE27-4AA8-B224-3AC0D3BE0EC1}" type="datetimeFigureOut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5/16/2022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548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1" y="6426104"/>
            <a:ext cx="1815399" cy="2103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548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1B3DB-2E04-44C7-A23B-FE62C0C84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D879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D879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140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4960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Single Corner Rectangle 19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tx2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6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blue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43134" y="106431"/>
            <a:ext cx="11904932" cy="1631249"/>
          </a:xfrm>
          <a:custGeom>
            <a:avLst/>
            <a:gdLst>
              <a:gd name="connsiteX0" fmla="*/ 0 w 8801346"/>
              <a:gd name="connsiteY0" fmla="*/ 0 h 1633802"/>
              <a:gd name="connsiteX1" fmla="*/ 8801346 w 8801346"/>
              <a:gd name="connsiteY1" fmla="*/ 0 h 1633802"/>
              <a:gd name="connsiteX2" fmla="*/ 8801346 w 8801346"/>
              <a:gd name="connsiteY2" fmla="*/ 1282979 h 1633802"/>
              <a:gd name="connsiteX3" fmla="*/ 6110026 w 8801346"/>
              <a:gd name="connsiteY3" fmla="*/ 1282979 h 1633802"/>
              <a:gd name="connsiteX4" fmla="*/ 5963202 w 8801346"/>
              <a:gd name="connsiteY4" fmla="*/ 1282979 h 1633802"/>
              <a:gd name="connsiteX5" fmla="*/ 1444214 w 8801346"/>
              <a:gd name="connsiteY5" fmla="*/ 1282979 h 1633802"/>
              <a:gd name="connsiteX6" fmla="*/ 1519184 w 8801346"/>
              <a:gd name="connsiteY6" fmla="*/ 1633802 h 1633802"/>
              <a:gd name="connsiteX7" fmla="*/ 724255 w 8801346"/>
              <a:gd name="connsiteY7" fmla="*/ 1282979 h 1633802"/>
              <a:gd name="connsiteX8" fmla="*/ 0 w 8801346"/>
              <a:gd name="connsiteY8" fmla="*/ 1282979 h 1633802"/>
              <a:gd name="connsiteX9" fmla="*/ 0 w 8801346"/>
              <a:gd name="connsiteY9" fmla="*/ 0 h 1633802"/>
              <a:gd name="connsiteX0" fmla="*/ 0 w 8801346"/>
              <a:gd name="connsiteY0" fmla="*/ 0 h 1640956"/>
              <a:gd name="connsiteX1" fmla="*/ 8801346 w 8801346"/>
              <a:gd name="connsiteY1" fmla="*/ 0 h 1640956"/>
              <a:gd name="connsiteX2" fmla="*/ 8801346 w 8801346"/>
              <a:gd name="connsiteY2" fmla="*/ 1282979 h 1640956"/>
              <a:gd name="connsiteX3" fmla="*/ 6110026 w 8801346"/>
              <a:gd name="connsiteY3" fmla="*/ 1282979 h 1640956"/>
              <a:gd name="connsiteX4" fmla="*/ 5963202 w 8801346"/>
              <a:gd name="connsiteY4" fmla="*/ 1282979 h 1640956"/>
              <a:gd name="connsiteX5" fmla="*/ 1444214 w 8801346"/>
              <a:gd name="connsiteY5" fmla="*/ 1282979 h 1640956"/>
              <a:gd name="connsiteX6" fmla="*/ 1535879 w 8801346"/>
              <a:gd name="connsiteY6" fmla="*/ 1640956 h 1640956"/>
              <a:gd name="connsiteX7" fmla="*/ 724255 w 8801346"/>
              <a:gd name="connsiteY7" fmla="*/ 1282979 h 1640956"/>
              <a:gd name="connsiteX8" fmla="*/ 0 w 8801346"/>
              <a:gd name="connsiteY8" fmla="*/ 1282979 h 1640956"/>
              <a:gd name="connsiteX9" fmla="*/ 0 w 8801346"/>
              <a:gd name="connsiteY9" fmla="*/ 0 h 1640956"/>
              <a:gd name="connsiteX0" fmla="*/ 0 w 8801346"/>
              <a:gd name="connsiteY0" fmla="*/ 0 h 1633801"/>
              <a:gd name="connsiteX1" fmla="*/ 8801346 w 8801346"/>
              <a:gd name="connsiteY1" fmla="*/ 0 h 1633801"/>
              <a:gd name="connsiteX2" fmla="*/ 8801346 w 8801346"/>
              <a:gd name="connsiteY2" fmla="*/ 1282979 h 1633801"/>
              <a:gd name="connsiteX3" fmla="*/ 6110026 w 8801346"/>
              <a:gd name="connsiteY3" fmla="*/ 1282979 h 1633801"/>
              <a:gd name="connsiteX4" fmla="*/ 5963202 w 8801346"/>
              <a:gd name="connsiteY4" fmla="*/ 1282979 h 1633801"/>
              <a:gd name="connsiteX5" fmla="*/ 1444214 w 8801346"/>
              <a:gd name="connsiteY5" fmla="*/ 1282979 h 1633801"/>
              <a:gd name="connsiteX6" fmla="*/ 1512406 w 8801346"/>
              <a:gd name="connsiteY6" fmla="*/ 1633801 h 1633801"/>
              <a:gd name="connsiteX7" fmla="*/ 724255 w 8801346"/>
              <a:gd name="connsiteY7" fmla="*/ 1282979 h 1633801"/>
              <a:gd name="connsiteX8" fmla="*/ 0 w 8801346"/>
              <a:gd name="connsiteY8" fmla="*/ 1282979 h 1633801"/>
              <a:gd name="connsiteX9" fmla="*/ 0 w 8801346"/>
              <a:gd name="connsiteY9" fmla="*/ 0 h 1633801"/>
              <a:gd name="connsiteX0" fmla="*/ 0 w 8801346"/>
              <a:gd name="connsiteY0" fmla="*/ 0 h 1633801"/>
              <a:gd name="connsiteX1" fmla="*/ 8801346 w 8801346"/>
              <a:gd name="connsiteY1" fmla="*/ 0 h 1633801"/>
              <a:gd name="connsiteX2" fmla="*/ 8801346 w 8801346"/>
              <a:gd name="connsiteY2" fmla="*/ 1282979 h 1633801"/>
              <a:gd name="connsiteX3" fmla="*/ 6110026 w 8801346"/>
              <a:gd name="connsiteY3" fmla="*/ 1282979 h 1633801"/>
              <a:gd name="connsiteX4" fmla="*/ 5963202 w 8801346"/>
              <a:gd name="connsiteY4" fmla="*/ 1282979 h 1633801"/>
              <a:gd name="connsiteX5" fmla="*/ 1423087 w 8801346"/>
              <a:gd name="connsiteY5" fmla="*/ 1282979 h 1633801"/>
              <a:gd name="connsiteX6" fmla="*/ 1512406 w 8801346"/>
              <a:gd name="connsiteY6" fmla="*/ 1633801 h 1633801"/>
              <a:gd name="connsiteX7" fmla="*/ 724255 w 8801346"/>
              <a:gd name="connsiteY7" fmla="*/ 1282979 h 1633801"/>
              <a:gd name="connsiteX8" fmla="*/ 0 w 8801346"/>
              <a:gd name="connsiteY8" fmla="*/ 1282979 h 1633801"/>
              <a:gd name="connsiteX9" fmla="*/ 0 w 8801346"/>
              <a:gd name="connsiteY9" fmla="*/ 0 h 163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1346" h="1633801">
                <a:moveTo>
                  <a:pt x="0" y="0"/>
                </a:moveTo>
                <a:lnTo>
                  <a:pt x="8801346" y="0"/>
                </a:lnTo>
                <a:lnTo>
                  <a:pt x="8801346" y="1282979"/>
                </a:lnTo>
                <a:lnTo>
                  <a:pt x="6110026" y="1282979"/>
                </a:lnTo>
                <a:lnTo>
                  <a:pt x="5963202" y="1282979"/>
                </a:lnTo>
                <a:lnTo>
                  <a:pt x="1423087" y="1282979"/>
                </a:lnTo>
                <a:lnTo>
                  <a:pt x="1512406" y="1633801"/>
                </a:lnTo>
                <a:lnTo>
                  <a:pt x="724255" y="1282979"/>
                </a:lnTo>
                <a:lnTo>
                  <a:pt x="0" y="128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e-DE">
              <a:solidFill>
                <a:srgbClr val="3E3E3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23" y="363763"/>
            <a:ext cx="1222328" cy="457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VCT_Marker_ID_6161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93336" y="127000"/>
            <a:ext cx="169333" cy="12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914400"/>
            <a:endParaRPr lang="de-DE" dirty="0">
              <a:solidFill>
                <a:srgbClr val="3E3E3E"/>
              </a:solidFill>
            </a:endParaRPr>
          </a:p>
        </p:txBody>
      </p:sp>
      <p:sp>
        <p:nvSpPr>
          <p:cNvPr id="7216" name="VCT_Backup_ID_7216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28656" y="3830644"/>
            <a:ext cx="1122256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6D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E3E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dirty="0">
                <a:solidFill>
                  <a:srgbClr val="005192"/>
                </a:solidFill>
              </a:rPr>
              <a:t>Click to edit Master title style</a:t>
            </a:r>
            <a:endParaRPr lang="de-DE" sz="3000" dirty="0">
              <a:solidFill>
                <a:srgbClr val="005192"/>
              </a:solidFill>
            </a:endParaRPr>
          </a:p>
        </p:txBody>
      </p:sp>
      <p:sp>
        <p:nvSpPr>
          <p:cNvPr id="7217" name="VCT_Backup_ID_7217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24417" y="4940311"/>
            <a:ext cx="11226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44488" algn="l">
              <a:defRPr>
                <a:solidFill>
                  <a:schemeClr val="tx1"/>
                </a:solidFill>
                <a:latin typeface="Arial" charset="0"/>
              </a:defRPr>
            </a:lvl2pPr>
            <a:lvl3pPr marL="631825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b="1" dirty="0">
                <a:solidFill>
                  <a:srgbClr val="3E3E3E"/>
                </a:solidFill>
              </a:rPr>
              <a:t>Enter Subtitle and Date Here</a:t>
            </a:r>
            <a:endParaRPr lang="de-DE" b="1" dirty="0">
              <a:solidFill>
                <a:srgbClr val="3E3E3E"/>
              </a:solidFill>
            </a:endParaRPr>
          </a:p>
        </p:txBody>
      </p:sp>
      <p:graphicFrame>
        <p:nvGraphicFramePr>
          <p:cNvPr id="15" name="Object 3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5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ctrTitle" sz="quarter"/>
            <p:custDataLst>
              <p:tags r:id="rId8"/>
            </p:custDataLst>
          </p:nvPr>
        </p:nvSpPr>
        <p:spPr bwMode="white">
          <a:xfrm>
            <a:off x="456006" y="2140485"/>
            <a:ext cx="11401567" cy="430887"/>
          </a:xfrm>
        </p:spPr>
        <p:txBody>
          <a:bodyPr wrap="none" tIns="0" rIns="0" bIns="0" anchor="t" anchorCtr="0">
            <a:no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  <p:custDataLst>
              <p:tags r:id="rId9"/>
            </p:custDataLst>
          </p:nvPr>
        </p:nvSpPr>
        <p:spPr bwMode="white">
          <a:xfrm>
            <a:off x="456006" y="2637285"/>
            <a:ext cx="11401567" cy="304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noAutofit/>
          </a:bodyPr>
          <a:lstStyle>
            <a:lvl1pPr marL="0" indent="0">
              <a:buFont typeface="Wingdings 3" pitchFamily="18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06" y="6499828"/>
            <a:ext cx="1736919" cy="252000"/>
          </a:xfrm>
          <a:prstGeom prst="rect">
            <a:avLst/>
          </a:prstGeom>
        </p:spPr>
      </p:pic>
      <p:sp>
        <p:nvSpPr>
          <p:cNvPr id="14" name="Freeform 7"/>
          <p:cNvSpPr>
            <a:spLocks noChangeAspect="1"/>
          </p:cNvSpPr>
          <p:nvPr userDrawn="1">
            <p:custDataLst>
              <p:tags r:id="rId10"/>
            </p:custDataLst>
          </p:nvPr>
        </p:nvSpPr>
        <p:spPr bwMode="auto">
          <a:xfrm>
            <a:off x="143134" y="106431"/>
            <a:ext cx="11904932" cy="1631249"/>
          </a:xfrm>
          <a:custGeom>
            <a:avLst/>
            <a:gdLst>
              <a:gd name="connsiteX0" fmla="*/ 0 w 8801346"/>
              <a:gd name="connsiteY0" fmla="*/ 0 h 1633802"/>
              <a:gd name="connsiteX1" fmla="*/ 8801346 w 8801346"/>
              <a:gd name="connsiteY1" fmla="*/ 0 h 1633802"/>
              <a:gd name="connsiteX2" fmla="*/ 8801346 w 8801346"/>
              <a:gd name="connsiteY2" fmla="*/ 1282979 h 1633802"/>
              <a:gd name="connsiteX3" fmla="*/ 6110026 w 8801346"/>
              <a:gd name="connsiteY3" fmla="*/ 1282979 h 1633802"/>
              <a:gd name="connsiteX4" fmla="*/ 5963202 w 8801346"/>
              <a:gd name="connsiteY4" fmla="*/ 1282979 h 1633802"/>
              <a:gd name="connsiteX5" fmla="*/ 1444214 w 8801346"/>
              <a:gd name="connsiteY5" fmla="*/ 1282979 h 1633802"/>
              <a:gd name="connsiteX6" fmla="*/ 1519184 w 8801346"/>
              <a:gd name="connsiteY6" fmla="*/ 1633802 h 1633802"/>
              <a:gd name="connsiteX7" fmla="*/ 724255 w 8801346"/>
              <a:gd name="connsiteY7" fmla="*/ 1282979 h 1633802"/>
              <a:gd name="connsiteX8" fmla="*/ 0 w 8801346"/>
              <a:gd name="connsiteY8" fmla="*/ 1282979 h 1633802"/>
              <a:gd name="connsiteX9" fmla="*/ 0 w 8801346"/>
              <a:gd name="connsiteY9" fmla="*/ 0 h 1633802"/>
              <a:gd name="connsiteX0" fmla="*/ 0 w 8801346"/>
              <a:gd name="connsiteY0" fmla="*/ 0 h 1640956"/>
              <a:gd name="connsiteX1" fmla="*/ 8801346 w 8801346"/>
              <a:gd name="connsiteY1" fmla="*/ 0 h 1640956"/>
              <a:gd name="connsiteX2" fmla="*/ 8801346 w 8801346"/>
              <a:gd name="connsiteY2" fmla="*/ 1282979 h 1640956"/>
              <a:gd name="connsiteX3" fmla="*/ 6110026 w 8801346"/>
              <a:gd name="connsiteY3" fmla="*/ 1282979 h 1640956"/>
              <a:gd name="connsiteX4" fmla="*/ 5963202 w 8801346"/>
              <a:gd name="connsiteY4" fmla="*/ 1282979 h 1640956"/>
              <a:gd name="connsiteX5" fmla="*/ 1444214 w 8801346"/>
              <a:gd name="connsiteY5" fmla="*/ 1282979 h 1640956"/>
              <a:gd name="connsiteX6" fmla="*/ 1535879 w 8801346"/>
              <a:gd name="connsiteY6" fmla="*/ 1640956 h 1640956"/>
              <a:gd name="connsiteX7" fmla="*/ 724255 w 8801346"/>
              <a:gd name="connsiteY7" fmla="*/ 1282979 h 1640956"/>
              <a:gd name="connsiteX8" fmla="*/ 0 w 8801346"/>
              <a:gd name="connsiteY8" fmla="*/ 1282979 h 1640956"/>
              <a:gd name="connsiteX9" fmla="*/ 0 w 8801346"/>
              <a:gd name="connsiteY9" fmla="*/ 0 h 1640956"/>
              <a:gd name="connsiteX0" fmla="*/ 0 w 8801346"/>
              <a:gd name="connsiteY0" fmla="*/ 0 h 1633801"/>
              <a:gd name="connsiteX1" fmla="*/ 8801346 w 8801346"/>
              <a:gd name="connsiteY1" fmla="*/ 0 h 1633801"/>
              <a:gd name="connsiteX2" fmla="*/ 8801346 w 8801346"/>
              <a:gd name="connsiteY2" fmla="*/ 1282979 h 1633801"/>
              <a:gd name="connsiteX3" fmla="*/ 6110026 w 8801346"/>
              <a:gd name="connsiteY3" fmla="*/ 1282979 h 1633801"/>
              <a:gd name="connsiteX4" fmla="*/ 5963202 w 8801346"/>
              <a:gd name="connsiteY4" fmla="*/ 1282979 h 1633801"/>
              <a:gd name="connsiteX5" fmla="*/ 1444214 w 8801346"/>
              <a:gd name="connsiteY5" fmla="*/ 1282979 h 1633801"/>
              <a:gd name="connsiteX6" fmla="*/ 1512406 w 8801346"/>
              <a:gd name="connsiteY6" fmla="*/ 1633801 h 1633801"/>
              <a:gd name="connsiteX7" fmla="*/ 724255 w 8801346"/>
              <a:gd name="connsiteY7" fmla="*/ 1282979 h 1633801"/>
              <a:gd name="connsiteX8" fmla="*/ 0 w 8801346"/>
              <a:gd name="connsiteY8" fmla="*/ 1282979 h 1633801"/>
              <a:gd name="connsiteX9" fmla="*/ 0 w 8801346"/>
              <a:gd name="connsiteY9" fmla="*/ 0 h 1633801"/>
              <a:gd name="connsiteX0" fmla="*/ 0 w 8801346"/>
              <a:gd name="connsiteY0" fmla="*/ 0 h 1633801"/>
              <a:gd name="connsiteX1" fmla="*/ 8801346 w 8801346"/>
              <a:gd name="connsiteY1" fmla="*/ 0 h 1633801"/>
              <a:gd name="connsiteX2" fmla="*/ 8801346 w 8801346"/>
              <a:gd name="connsiteY2" fmla="*/ 1282979 h 1633801"/>
              <a:gd name="connsiteX3" fmla="*/ 6110026 w 8801346"/>
              <a:gd name="connsiteY3" fmla="*/ 1282979 h 1633801"/>
              <a:gd name="connsiteX4" fmla="*/ 5963202 w 8801346"/>
              <a:gd name="connsiteY4" fmla="*/ 1282979 h 1633801"/>
              <a:gd name="connsiteX5" fmla="*/ 1423087 w 8801346"/>
              <a:gd name="connsiteY5" fmla="*/ 1282979 h 1633801"/>
              <a:gd name="connsiteX6" fmla="*/ 1512406 w 8801346"/>
              <a:gd name="connsiteY6" fmla="*/ 1633801 h 1633801"/>
              <a:gd name="connsiteX7" fmla="*/ 724255 w 8801346"/>
              <a:gd name="connsiteY7" fmla="*/ 1282979 h 1633801"/>
              <a:gd name="connsiteX8" fmla="*/ 0 w 8801346"/>
              <a:gd name="connsiteY8" fmla="*/ 1282979 h 1633801"/>
              <a:gd name="connsiteX9" fmla="*/ 0 w 8801346"/>
              <a:gd name="connsiteY9" fmla="*/ 0 h 163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1346" h="1633801">
                <a:moveTo>
                  <a:pt x="0" y="0"/>
                </a:moveTo>
                <a:lnTo>
                  <a:pt x="8801346" y="0"/>
                </a:lnTo>
                <a:lnTo>
                  <a:pt x="8801346" y="1282979"/>
                </a:lnTo>
                <a:lnTo>
                  <a:pt x="6110026" y="1282979"/>
                </a:lnTo>
                <a:lnTo>
                  <a:pt x="5963202" y="1282979"/>
                </a:lnTo>
                <a:lnTo>
                  <a:pt x="1423087" y="1282979"/>
                </a:lnTo>
                <a:lnTo>
                  <a:pt x="1512406" y="1633801"/>
                </a:lnTo>
                <a:lnTo>
                  <a:pt x="724255" y="1282979"/>
                </a:lnTo>
                <a:lnTo>
                  <a:pt x="0" y="128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e-DE">
              <a:solidFill>
                <a:srgbClr val="3E3E3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23" y="363763"/>
            <a:ext cx="1222328" cy="457878"/>
          </a:xfrm>
          <a:prstGeom prst="rect">
            <a:avLst/>
          </a:prstGeom>
        </p:spPr>
      </p:pic>
      <p:graphicFrame>
        <p:nvGraphicFramePr>
          <p:cNvPr id="17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17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6019800" y="6705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197168" y="6502748"/>
            <a:ext cx="1807883" cy="247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56511471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003" y="403200"/>
            <a:ext cx="11401567" cy="3385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456000" y="6631200"/>
            <a:ext cx="508000" cy="226800"/>
          </a:xfrm>
        </p:spPr>
        <p:txBody>
          <a:bodyPr/>
          <a:lstStyle>
            <a:lvl1pPr>
              <a:defRPr>
                <a:solidFill>
                  <a:srgbClr val="796E6B"/>
                </a:solidFill>
              </a:defRPr>
            </a:lvl1pPr>
          </a:lstStyle>
          <a:p>
            <a:fld id="{D2E93386-642E-403F-9299-29B2788FE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55999" y="1350000"/>
            <a:ext cx="11592068" cy="1789208"/>
          </a:xfrm>
        </p:spPr>
        <p:txBody>
          <a:bodyPr vert="horz" wrap="square" lIns="0" tIns="0" rIns="0" bIns="0" rtlCol="0">
            <a:spAutoFit/>
          </a:bodyPr>
          <a:lstStyle>
            <a:lvl1pPr marL="268288" indent="-268288">
              <a:buFont typeface="Wingdings 3" pitchFamily="18" charset="2"/>
              <a:buChar char=""/>
              <a:defRPr lang="de-DE" smtClean="0"/>
            </a:lvl1pPr>
            <a:lvl2pPr>
              <a:defRPr lang="de-DE" smtClean="0"/>
            </a:lvl2pPr>
            <a:lvl3pPr marL="658800" indent="-212400">
              <a:buFont typeface="Arial Black" pitchFamily="34" charset="0"/>
              <a:buChar char="−"/>
              <a:defRPr lang="de-DE" smtClean="0"/>
            </a:lvl3pPr>
            <a:lvl4pPr>
              <a:defRPr lang="de-DE" smtClean="0"/>
            </a:lvl4pPr>
            <a:lvl5pPr>
              <a:defRPr lang="de-DE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99121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left / Text righ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006" y="403200"/>
            <a:ext cx="11401567" cy="3385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456000" y="6631200"/>
            <a:ext cx="508000" cy="226800"/>
          </a:xfrm>
        </p:spPr>
        <p:txBody>
          <a:bodyPr/>
          <a:lstStyle>
            <a:lvl1pPr>
              <a:defRPr>
                <a:solidFill>
                  <a:srgbClr val="796E6B"/>
                </a:solidFill>
              </a:defRPr>
            </a:lvl1pPr>
          </a:lstStyle>
          <a:p>
            <a:fld id="{D2E93386-642E-403F-9299-29B2788FE86B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77979" y="1682313"/>
            <a:ext cx="7508341" cy="0"/>
          </a:xfrm>
          <a:prstGeom prst="line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Diagrammplatzhalter 3"/>
          <p:cNvSpPr>
            <a:spLocks noGrp="1"/>
          </p:cNvSpPr>
          <p:nvPr>
            <p:ph type="chart" sz="quarter" idx="16"/>
          </p:nvPr>
        </p:nvSpPr>
        <p:spPr>
          <a:xfrm>
            <a:off x="455093" y="1882775"/>
            <a:ext cx="7525639" cy="41021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Click icon to add chart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087" y="1350011"/>
            <a:ext cx="5519545" cy="281103"/>
          </a:xfrm>
          <a:noFill/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de-DE" dirty="0" err="1"/>
              <a:t>Placeholder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title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63172" y="1350011"/>
            <a:ext cx="1825128" cy="281103"/>
          </a:xfrm>
          <a:noFill/>
        </p:spPr>
        <p:txBody>
          <a:bodyPr wrap="none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 dirty="0"/>
              <a:t>in XY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8304247" y="1882775"/>
            <a:ext cx="3743820" cy="41021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45600" y="6631200"/>
            <a:ext cx="8347200" cy="22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796E6B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156567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1223-64F1-4479-AC71-3A3990C34A0A}" type="datetime1">
              <a:rPr lang="en-US" smtClean="0"/>
              <a:t>5/16/2022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84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—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1524000"/>
            <a:ext cx="6781800" cy="3086747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— </a:t>
            </a:r>
            <a:br>
              <a:rPr lang="en-US" dirty="0"/>
            </a:br>
            <a:r>
              <a:rPr lang="en-US" dirty="0"/>
              <a:t>blue background</a:t>
            </a:r>
            <a:endParaRPr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711977"/>
            <a:ext cx="6781800" cy="774423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245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: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127" y="1658504"/>
            <a:ext cx="8791645" cy="4400550"/>
          </a:xfrm>
          <a:ln>
            <a:noFill/>
          </a:ln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 i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Divider</a:t>
            </a:r>
          </a:p>
          <a:p>
            <a:pPr lvl="1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1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STEEL B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>
              <a:solidFill>
                <a:srgbClr val="0A4977"/>
              </a:solidFill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steel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016029"/>
            <a:ext cx="1554375" cy="4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SLATE 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tx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slate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>
              <a:solidFill>
                <a:srgbClr val="0A497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Single Corner Rectangle 19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tx2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>
              <a:solidFill>
                <a:srgbClr val="0A4977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blue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CHARCO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>
              <a:solidFill>
                <a:srgbClr val="0A4977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charcoal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CHARCO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charcoal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STEEL B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>
              <a:solidFill>
                <a:srgbClr val="0A4977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steel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9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SLATE 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>
              <a:solidFill>
                <a:srgbClr val="0A4977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slate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8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>
              <a:solidFill>
                <a:srgbClr val="0A4977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blue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7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CHARCOAL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>
              <a:solidFill>
                <a:srgbClr val="0A4977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charcoal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5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4" y="381000"/>
            <a:ext cx="9456737" cy="2286000"/>
          </a:xfrm>
        </p:spPr>
        <p:txBody>
          <a:bodyPr>
            <a:noAutofit/>
          </a:bodyPr>
          <a:lstStyle>
            <a:lvl1pPr marL="384038" indent="-384038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3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r>
              <a:rPr lang="en-US" dirty="0"/>
              <a:t>—Quote attribution — name, title and company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ADF-0A5C-49D2-B833-BE67E94F28D2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 dirty="0">
              <a:solidFill>
                <a:srgbClr val="4548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CHARCOAL B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4" y="381000"/>
            <a:ext cx="9456737" cy="2286000"/>
          </a:xfrm>
        </p:spPr>
        <p:txBody>
          <a:bodyPr>
            <a:noAutofit/>
          </a:bodyPr>
          <a:lstStyle>
            <a:lvl1pPr marL="384038" indent="-384038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819400"/>
            <a:ext cx="9074149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r>
              <a:rPr lang="en-US" dirty="0"/>
              <a:t>—Quote attribution — name, title and company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B16-5FE9-4A6D-B160-BE4FF30DD096}" type="datetime4">
              <a:rPr lang="en-US" smtClean="0">
                <a:solidFill>
                  <a:srgbClr val="C6C9CA"/>
                </a:solidFill>
              </a:rPr>
              <a:t>May 16, 2022</a:t>
            </a:fld>
            <a:endParaRPr>
              <a:solidFill>
                <a:srgbClr val="C6C9C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6C9CA"/>
                </a:solidFill>
              </a:rPr>
              <a:t>Private | Confidential | Internal Use Only </a:t>
            </a:r>
            <a:endParaRPr dirty="0">
              <a:solidFill>
                <a:srgbClr val="C6C9C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 lang="en-US" smtClean="0">
                <a:solidFill>
                  <a:srgbClr val="7D8791"/>
                </a:solidFill>
              </a:rPr>
              <a:pPr/>
              <a:t>‹#›</a:t>
            </a:fld>
            <a:endParaRPr lang="en-US" dirty="0"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51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46AD-7FBF-402D-BFB8-F8677FE515D1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>
              <a:solidFill>
                <a:srgbClr val="45484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69784" cy="457199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7955-BAD1-4616-AFB4-38D1DE3200D9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>
              <a:solidFill>
                <a:srgbClr val="4548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2" y="521208"/>
            <a:ext cx="10969943" cy="411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4B48-6F66-4D01-8954-DC207BBEFCEE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>
              <a:solidFill>
                <a:srgbClr val="4548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STEEL B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steel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2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W/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442" y="1828800"/>
            <a:ext cx="2659063" cy="192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88169" y="1828800"/>
            <a:ext cx="2659063" cy="192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6894" y="1828800"/>
            <a:ext cx="2659063" cy="192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45622" y="1828800"/>
            <a:ext cx="2659063" cy="192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09442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388169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66895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8945622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253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USTOM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1C70-60D2-4450-98B0-DE5405C78F4D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>
              <a:solidFill>
                <a:srgbClr val="4548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543800" y="1524000"/>
            <a:ext cx="4035584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2992-4FBC-4BFE-BF01-E212630E7834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 dirty="0">
              <a:solidFill>
                <a:srgbClr val="4548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965C-9483-4B18-ADC2-2A9B2D71D98D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>
              <a:solidFill>
                <a:srgbClr val="4548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7"/>
            <a:ext cx="5257800" cy="5475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1219200"/>
            <a:ext cx="5257800" cy="48768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6001" y="519237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A603-85C0-4252-809C-304A8130E3BE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>
              <a:solidFill>
                <a:srgbClr val="4548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6B9C-B509-424F-98CC-AE40D1EB4E7A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>
              <a:solidFill>
                <a:srgbClr val="4548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/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BE-64D7-4B34-A361-61C8534EE58E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>
              <a:solidFill>
                <a:srgbClr val="4548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5484D"/>
                </a:solidFill>
              </a:rPr>
              <a:t>Private | Confidential | Internal Use Only </a:t>
            </a:r>
            <a:endParaRPr dirty="0">
              <a:solidFill>
                <a:srgbClr val="4548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>
              <a:solidFill>
                <a:srgbClr val="7D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0" y="0"/>
            <a:ext cx="12192000" cy="6858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71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/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" y="457200"/>
            <a:ext cx="11277600" cy="59436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51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SLATE 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slate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8012" y="437707"/>
            <a:ext cx="10972800" cy="9144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1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87C3BE-6321-47C5-A2CD-452FE1470471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 lang="en-US">
              <a:solidFill>
                <a:srgbClr val="4548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45484D"/>
                </a:solidFill>
              </a:rPr>
              <a:t>Private | Confidential | Internal Use Only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16F8AB-BCEA-4347-8BA6-BE776009BC89}" type="slidenum">
              <a:rPr lang="uk-UA" smtClean="0">
                <a:solidFill>
                  <a:srgbClr val="7D8791"/>
                </a:solidFill>
              </a:rPr>
              <a:pPr/>
              <a:t>‹#›</a:t>
            </a:fld>
            <a:endParaRPr lang="uk-UA" dirty="0">
              <a:solidFill>
                <a:srgbClr val="7D879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2" y="990600"/>
            <a:ext cx="10972800" cy="50292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471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2253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34327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STEEL B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steel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016029"/>
            <a:ext cx="1554375" cy="4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SLATE 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tx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slate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Single Corner Rectangle 19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tx2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6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blue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MILLIMAN — CHARCO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 bwMode="ltGray">
          <a:xfrm rot="10800000" flipH="1">
            <a:off x="533400" y="533400"/>
            <a:ext cx="8188411" cy="5791200"/>
          </a:xfrm>
          <a:prstGeom prst="snip1Rect">
            <a:avLst/>
          </a:pr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990601" y="1524000"/>
            <a:ext cx="6781800" cy="3505200"/>
          </a:xfrm>
          <a:noFill/>
        </p:spPr>
        <p:txBody>
          <a:bodyPr wrap="square" lIns="0" rIns="0" bIns="0" anchor="b" anchorCtr="0">
            <a:noAutofit/>
          </a:bodyPr>
          <a:lstStyle>
            <a:lvl1pPr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charcoal background. Click </a:t>
            </a:r>
            <a:br>
              <a:rPr lang="en-US" dirty="0"/>
            </a:br>
            <a:r>
              <a:rPr lang="en-US" dirty="0"/>
              <a:t>here to add title.</a:t>
            </a:r>
            <a:endParaRPr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54102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5715001"/>
            <a:ext cx="6781800" cy="292131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1016029"/>
            <a:ext cx="1554379" cy="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STEEL B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steel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7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SLATE 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slate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8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blue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2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blue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8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CHARCOAL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charcoal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8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4" y="381000"/>
            <a:ext cx="9456737" cy="2286000"/>
          </a:xfrm>
        </p:spPr>
        <p:txBody>
          <a:bodyPr>
            <a:noAutofit/>
          </a:bodyPr>
          <a:lstStyle>
            <a:lvl1pPr marL="384038" indent="-384038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3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r>
              <a:rPr lang="en-US" dirty="0"/>
              <a:t>—Quote attribution — name, title and company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A197-2C9B-4ABC-9D4E-AF85495FED66}" type="datetime4">
              <a:rPr lang="en-US" smtClean="0"/>
              <a:t>May 16, 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1" y="6426104"/>
            <a:ext cx="1815399" cy="2103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8CDE-7975-44F6-9518-FCC04A5607E3}" type="datetime4">
              <a:rPr lang="en-US" smtClean="0"/>
              <a:t>May 16, 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1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69784" cy="457199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2519-5384-4698-AF42-25EF54BBC5B9}" type="datetime4">
              <a:rPr lang="en-US" smtClean="0"/>
              <a:t>May 16, 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9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2" y="521208"/>
            <a:ext cx="10969943" cy="411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4C3A-D53A-448F-AB72-AE881FC0B28A}" type="datetime4">
              <a:rPr lang="en-US" smtClean="0"/>
              <a:t>May 16, 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7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4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W/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442" y="1828800"/>
            <a:ext cx="2659063" cy="192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88169" y="1828800"/>
            <a:ext cx="2659063" cy="192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6894" y="1828800"/>
            <a:ext cx="2659063" cy="192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45622" y="1828800"/>
            <a:ext cx="2659063" cy="192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09442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388169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66895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8945622" y="3810000"/>
            <a:ext cx="2659063" cy="1431925"/>
          </a:xfrm>
          <a:solidFill>
            <a:schemeClr val="accent5"/>
          </a:solidFill>
        </p:spPr>
        <p:txBody>
          <a:bodyPr lIns="182880" tIns="182880" rIns="182880" bIns="18288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07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USTOM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97168" y="6400800"/>
            <a:ext cx="1807883" cy="247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6595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F926-9C7B-467B-BA10-E1800BB51CD0}" type="datetime4">
              <a:rPr lang="en-US" smtClean="0"/>
              <a:t>May 16, 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5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543800" y="1524000"/>
            <a:ext cx="4035584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2134-2E14-4221-94DA-5C7CBA8CC563}" type="datetime4">
              <a:rPr lang="en-US" smtClean="0"/>
              <a:t>May 16, 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1" y="6426104"/>
            <a:ext cx="1815399" cy="2103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2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— CHARCOAL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 userDrawn="1"/>
        </p:nvSpPr>
        <p:spPr bwMode="ltGray">
          <a:xfrm rot="10800000" flipH="1">
            <a:off x="533401" y="0"/>
            <a:ext cx="8196876" cy="4953000"/>
          </a:xfrm>
          <a:custGeom>
            <a:avLst/>
            <a:gdLst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5791200 h 5791200"/>
              <a:gd name="connsiteX5" fmla="*/ 0 w 8188410"/>
              <a:gd name="connsiteY5" fmla="*/ 0 h 5791200"/>
              <a:gd name="connsiteX0" fmla="*/ 0 w 8188410"/>
              <a:gd name="connsiteY0" fmla="*/ 0 h 5791200"/>
              <a:gd name="connsiteX1" fmla="*/ 7223191 w 8188410"/>
              <a:gd name="connsiteY1" fmla="*/ 0 h 5791200"/>
              <a:gd name="connsiteX2" fmla="*/ 8188410 w 8188410"/>
              <a:gd name="connsiteY2" fmla="*/ 965219 h 5791200"/>
              <a:gd name="connsiteX3" fmla="*/ 8188410 w 8188410"/>
              <a:gd name="connsiteY3" fmla="*/ 5791200 h 5791200"/>
              <a:gd name="connsiteX4" fmla="*/ 0 w 8188410"/>
              <a:gd name="connsiteY4" fmla="*/ 4953000 h 5791200"/>
              <a:gd name="connsiteX5" fmla="*/ 0 w 8188410"/>
              <a:gd name="connsiteY5" fmla="*/ 0 h 5791200"/>
              <a:gd name="connsiteX0" fmla="*/ 0 w 8196876"/>
              <a:gd name="connsiteY0" fmla="*/ 0 h 4953000"/>
              <a:gd name="connsiteX1" fmla="*/ 7223191 w 8196876"/>
              <a:gd name="connsiteY1" fmla="*/ 0 h 4953000"/>
              <a:gd name="connsiteX2" fmla="*/ 8188410 w 8196876"/>
              <a:gd name="connsiteY2" fmla="*/ 965219 h 4953000"/>
              <a:gd name="connsiteX3" fmla="*/ 8196876 w 8196876"/>
              <a:gd name="connsiteY3" fmla="*/ 4953000 h 4953000"/>
              <a:gd name="connsiteX4" fmla="*/ 0 w 8196876"/>
              <a:gd name="connsiteY4" fmla="*/ 4953000 h 4953000"/>
              <a:gd name="connsiteX5" fmla="*/ 0 w 8196876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6876" h="4953000">
                <a:moveTo>
                  <a:pt x="0" y="0"/>
                </a:moveTo>
                <a:lnTo>
                  <a:pt x="7223191" y="0"/>
                </a:lnTo>
                <a:lnTo>
                  <a:pt x="8188410" y="965219"/>
                </a:lnTo>
                <a:lnTo>
                  <a:pt x="8196876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143281" y="7733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85801"/>
            <a:ext cx="6705600" cy="3047815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charcoal background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90600" y="3810000"/>
            <a:ext cx="6705600" cy="9144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3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5081-9093-4A54-B0D0-C617B6BB899A}" type="datetime4">
              <a:rPr lang="en-US" smtClean="0"/>
              <a:t>May 16, 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3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7"/>
            <a:ext cx="5257800" cy="5475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1219200"/>
            <a:ext cx="5257800" cy="48768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6001" y="519237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1D75-7963-49A5-94F4-0C0BA00F7319}" type="datetime4">
              <a:rPr lang="en-US" smtClean="0"/>
              <a:t>May 16, 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1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809-C8DA-42FF-B854-9F53C1BD2D82}" type="datetime4">
              <a:rPr lang="en-US" smtClean="0"/>
              <a:t>May 16, 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0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/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47FC-D511-45B9-A9BC-AAB130CAD1AE}" type="datetime4">
              <a:rPr lang="en-US" smtClean="0"/>
              <a:t>May 16, 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0" y="0"/>
            <a:ext cx="12192000" cy="6858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92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/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" y="457200"/>
            <a:ext cx="11277600" cy="59436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48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8012" y="437707"/>
            <a:ext cx="10972800" cy="9144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2BB8913-F995-479C-A997-3D83AD9D31CC}" type="datetime4">
              <a:rPr lang="en-US" smtClean="0"/>
              <a:t>May 16, 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2" y="990600"/>
            <a:ext cx="10972800" cy="50292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471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7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038600"/>
            <a:ext cx="10160000" cy="1905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784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10160000" cy="91440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16000" y="1600200"/>
            <a:ext cx="10160000" cy="464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2330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578601"/>
            <a:ext cx="28448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23446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3537104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4" y="381000"/>
            <a:ext cx="9456737" cy="2286000"/>
          </a:xfrm>
        </p:spPr>
        <p:txBody>
          <a:bodyPr>
            <a:noAutofit/>
          </a:bodyPr>
          <a:lstStyle>
            <a:lvl1pPr marL="384038" indent="-384038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3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r>
              <a:rPr lang="en-US" dirty="0"/>
              <a:t>—Quote attribution — name, title and company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A197-2C9B-4ABC-9D4E-AF85495FED66}" type="datetime4">
              <a:rPr lang="en-US" smtClean="0"/>
              <a:t>May 16, 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1" y="6426104"/>
            <a:ext cx="1815399" cy="2103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04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WITH LOWER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9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963" y="149225"/>
            <a:ext cx="19113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76"/>
          <p:cNvSpPr>
            <a:spLocks noGrp="1"/>
          </p:cNvSpPr>
          <p:nvPr>
            <p:ph type="body" sz="quarter" idx="12"/>
          </p:nvPr>
        </p:nvSpPr>
        <p:spPr>
          <a:xfrm>
            <a:off x="9213937" y="2252082"/>
            <a:ext cx="2590800" cy="186318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680537" y="1944017"/>
            <a:ext cx="3124200" cy="243495"/>
          </a:xfrm>
        </p:spPr>
        <p:txBody>
          <a:bodyPr rtlCol="0">
            <a:no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buNone/>
              <a:defRPr lang="en-US" sz="16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1905000"/>
            <a:ext cx="7772400" cy="685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accent5"/>
                </a:solidFill>
              </a:defRPr>
            </a:lvl1pPr>
            <a:lvl2pPr marL="228595" indent="0">
              <a:buFontTx/>
              <a:buNone/>
              <a:defRPr/>
            </a:lvl2pPr>
            <a:lvl3pPr marL="411469" indent="0">
              <a:buFontTx/>
              <a:buNone/>
              <a:defRPr/>
            </a:lvl3pPr>
            <a:lvl4pPr marL="594345" indent="0">
              <a:buFontTx/>
              <a:buNone/>
              <a:defRPr/>
            </a:lvl4pPr>
            <a:lvl5pPr marL="731501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6718" y="560509"/>
            <a:ext cx="7772400" cy="126829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191AE27-7FF0-46F0-A905-C4396DF0A883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9164" r="-935" b="9887"/>
          <a:stretch/>
        </p:blipFill>
        <p:spPr>
          <a:xfrm>
            <a:off x="228599" y="2590801"/>
            <a:ext cx="1188720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0350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23365-AE27-4AA8-B224-3AC0D3BE0EC1}" type="datetimeFigureOut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5/16/2022</a:t>
            </a:fld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rgbClr val="4548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1" y="6426104"/>
            <a:ext cx="1815399" cy="2103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1200" cap="none" spc="0" normalizeH="0" baseline="0" noProof="0">
              <a:ln>
                <a:noFill/>
              </a:ln>
              <a:solidFill>
                <a:srgbClr val="4548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1B3DB-2E04-44C7-A23B-FE62C0C84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D879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D879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839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553717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43134" y="106431"/>
            <a:ext cx="11904932" cy="1631249"/>
          </a:xfrm>
          <a:custGeom>
            <a:avLst/>
            <a:gdLst>
              <a:gd name="connsiteX0" fmla="*/ 0 w 8801346"/>
              <a:gd name="connsiteY0" fmla="*/ 0 h 1633802"/>
              <a:gd name="connsiteX1" fmla="*/ 8801346 w 8801346"/>
              <a:gd name="connsiteY1" fmla="*/ 0 h 1633802"/>
              <a:gd name="connsiteX2" fmla="*/ 8801346 w 8801346"/>
              <a:gd name="connsiteY2" fmla="*/ 1282979 h 1633802"/>
              <a:gd name="connsiteX3" fmla="*/ 6110026 w 8801346"/>
              <a:gd name="connsiteY3" fmla="*/ 1282979 h 1633802"/>
              <a:gd name="connsiteX4" fmla="*/ 5963202 w 8801346"/>
              <a:gd name="connsiteY4" fmla="*/ 1282979 h 1633802"/>
              <a:gd name="connsiteX5" fmla="*/ 1444214 w 8801346"/>
              <a:gd name="connsiteY5" fmla="*/ 1282979 h 1633802"/>
              <a:gd name="connsiteX6" fmla="*/ 1519184 w 8801346"/>
              <a:gd name="connsiteY6" fmla="*/ 1633802 h 1633802"/>
              <a:gd name="connsiteX7" fmla="*/ 724255 w 8801346"/>
              <a:gd name="connsiteY7" fmla="*/ 1282979 h 1633802"/>
              <a:gd name="connsiteX8" fmla="*/ 0 w 8801346"/>
              <a:gd name="connsiteY8" fmla="*/ 1282979 h 1633802"/>
              <a:gd name="connsiteX9" fmla="*/ 0 w 8801346"/>
              <a:gd name="connsiteY9" fmla="*/ 0 h 1633802"/>
              <a:gd name="connsiteX0" fmla="*/ 0 w 8801346"/>
              <a:gd name="connsiteY0" fmla="*/ 0 h 1640956"/>
              <a:gd name="connsiteX1" fmla="*/ 8801346 w 8801346"/>
              <a:gd name="connsiteY1" fmla="*/ 0 h 1640956"/>
              <a:gd name="connsiteX2" fmla="*/ 8801346 w 8801346"/>
              <a:gd name="connsiteY2" fmla="*/ 1282979 h 1640956"/>
              <a:gd name="connsiteX3" fmla="*/ 6110026 w 8801346"/>
              <a:gd name="connsiteY3" fmla="*/ 1282979 h 1640956"/>
              <a:gd name="connsiteX4" fmla="*/ 5963202 w 8801346"/>
              <a:gd name="connsiteY4" fmla="*/ 1282979 h 1640956"/>
              <a:gd name="connsiteX5" fmla="*/ 1444214 w 8801346"/>
              <a:gd name="connsiteY5" fmla="*/ 1282979 h 1640956"/>
              <a:gd name="connsiteX6" fmla="*/ 1535879 w 8801346"/>
              <a:gd name="connsiteY6" fmla="*/ 1640956 h 1640956"/>
              <a:gd name="connsiteX7" fmla="*/ 724255 w 8801346"/>
              <a:gd name="connsiteY7" fmla="*/ 1282979 h 1640956"/>
              <a:gd name="connsiteX8" fmla="*/ 0 w 8801346"/>
              <a:gd name="connsiteY8" fmla="*/ 1282979 h 1640956"/>
              <a:gd name="connsiteX9" fmla="*/ 0 w 8801346"/>
              <a:gd name="connsiteY9" fmla="*/ 0 h 1640956"/>
              <a:gd name="connsiteX0" fmla="*/ 0 w 8801346"/>
              <a:gd name="connsiteY0" fmla="*/ 0 h 1633801"/>
              <a:gd name="connsiteX1" fmla="*/ 8801346 w 8801346"/>
              <a:gd name="connsiteY1" fmla="*/ 0 h 1633801"/>
              <a:gd name="connsiteX2" fmla="*/ 8801346 w 8801346"/>
              <a:gd name="connsiteY2" fmla="*/ 1282979 h 1633801"/>
              <a:gd name="connsiteX3" fmla="*/ 6110026 w 8801346"/>
              <a:gd name="connsiteY3" fmla="*/ 1282979 h 1633801"/>
              <a:gd name="connsiteX4" fmla="*/ 5963202 w 8801346"/>
              <a:gd name="connsiteY4" fmla="*/ 1282979 h 1633801"/>
              <a:gd name="connsiteX5" fmla="*/ 1444214 w 8801346"/>
              <a:gd name="connsiteY5" fmla="*/ 1282979 h 1633801"/>
              <a:gd name="connsiteX6" fmla="*/ 1512406 w 8801346"/>
              <a:gd name="connsiteY6" fmla="*/ 1633801 h 1633801"/>
              <a:gd name="connsiteX7" fmla="*/ 724255 w 8801346"/>
              <a:gd name="connsiteY7" fmla="*/ 1282979 h 1633801"/>
              <a:gd name="connsiteX8" fmla="*/ 0 w 8801346"/>
              <a:gd name="connsiteY8" fmla="*/ 1282979 h 1633801"/>
              <a:gd name="connsiteX9" fmla="*/ 0 w 8801346"/>
              <a:gd name="connsiteY9" fmla="*/ 0 h 1633801"/>
              <a:gd name="connsiteX0" fmla="*/ 0 w 8801346"/>
              <a:gd name="connsiteY0" fmla="*/ 0 h 1633801"/>
              <a:gd name="connsiteX1" fmla="*/ 8801346 w 8801346"/>
              <a:gd name="connsiteY1" fmla="*/ 0 h 1633801"/>
              <a:gd name="connsiteX2" fmla="*/ 8801346 w 8801346"/>
              <a:gd name="connsiteY2" fmla="*/ 1282979 h 1633801"/>
              <a:gd name="connsiteX3" fmla="*/ 6110026 w 8801346"/>
              <a:gd name="connsiteY3" fmla="*/ 1282979 h 1633801"/>
              <a:gd name="connsiteX4" fmla="*/ 5963202 w 8801346"/>
              <a:gd name="connsiteY4" fmla="*/ 1282979 h 1633801"/>
              <a:gd name="connsiteX5" fmla="*/ 1423087 w 8801346"/>
              <a:gd name="connsiteY5" fmla="*/ 1282979 h 1633801"/>
              <a:gd name="connsiteX6" fmla="*/ 1512406 w 8801346"/>
              <a:gd name="connsiteY6" fmla="*/ 1633801 h 1633801"/>
              <a:gd name="connsiteX7" fmla="*/ 724255 w 8801346"/>
              <a:gd name="connsiteY7" fmla="*/ 1282979 h 1633801"/>
              <a:gd name="connsiteX8" fmla="*/ 0 w 8801346"/>
              <a:gd name="connsiteY8" fmla="*/ 1282979 h 1633801"/>
              <a:gd name="connsiteX9" fmla="*/ 0 w 8801346"/>
              <a:gd name="connsiteY9" fmla="*/ 0 h 163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1346" h="1633801">
                <a:moveTo>
                  <a:pt x="0" y="0"/>
                </a:moveTo>
                <a:lnTo>
                  <a:pt x="8801346" y="0"/>
                </a:lnTo>
                <a:lnTo>
                  <a:pt x="8801346" y="1282979"/>
                </a:lnTo>
                <a:lnTo>
                  <a:pt x="6110026" y="1282979"/>
                </a:lnTo>
                <a:lnTo>
                  <a:pt x="5963202" y="1282979"/>
                </a:lnTo>
                <a:lnTo>
                  <a:pt x="1423087" y="1282979"/>
                </a:lnTo>
                <a:lnTo>
                  <a:pt x="1512406" y="1633801"/>
                </a:lnTo>
                <a:lnTo>
                  <a:pt x="724255" y="1282979"/>
                </a:lnTo>
                <a:lnTo>
                  <a:pt x="0" y="128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e-DE">
              <a:solidFill>
                <a:srgbClr val="3E3E3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123" y="363763"/>
            <a:ext cx="1222328" cy="457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VCT_Marker_ID_6161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93336" y="127000"/>
            <a:ext cx="169333" cy="12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914400"/>
            <a:endParaRPr lang="de-DE" dirty="0">
              <a:solidFill>
                <a:srgbClr val="3E3E3E"/>
              </a:solidFill>
            </a:endParaRPr>
          </a:p>
        </p:txBody>
      </p:sp>
      <p:sp>
        <p:nvSpPr>
          <p:cNvPr id="7216" name="VCT_Backup_ID_7216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28656" y="3830644"/>
            <a:ext cx="1122256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6D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E3E3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dirty="0">
                <a:solidFill>
                  <a:srgbClr val="005192"/>
                </a:solidFill>
              </a:rPr>
              <a:t>Click to edit Master title style</a:t>
            </a:r>
            <a:endParaRPr lang="de-DE" sz="3000" dirty="0">
              <a:solidFill>
                <a:srgbClr val="005192"/>
              </a:solidFill>
            </a:endParaRPr>
          </a:p>
        </p:txBody>
      </p:sp>
      <p:sp>
        <p:nvSpPr>
          <p:cNvPr id="7217" name="VCT_Backup_ID_7217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24417" y="4940311"/>
            <a:ext cx="11226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344488" algn="l">
              <a:defRPr>
                <a:solidFill>
                  <a:schemeClr val="tx1"/>
                </a:solidFill>
                <a:latin typeface="Arial" charset="0"/>
              </a:defRPr>
            </a:lvl2pPr>
            <a:lvl3pPr marL="631825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b="1" dirty="0">
                <a:solidFill>
                  <a:srgbClr val="3E3E3E"/>
                </a:solidFill>
              </a:rPr>
              <a:t>Enter Subtitle and Date Here</a:t>
            </a:r>
            <a:endParaRPr lang="de-DE" b="1" dirty="0">
              <a:solidFill>
                <a:srgbClr val="3E3E3E"/>
              </a:solidFill>
            </a:endParaRPr>
          </a:p>
        </p:txBody>
      </p:sp>
      <p:graphicFrame>
        <p:nvGraphicFramePr>
          <p:cNvPr id="15" name="Object 3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5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ctrTitle" sz="quarter"/>
            <p:custDataLst>
              <p:tags r:id="rId8"/>
            </p:custDataLst>
          </p:nvPr>
        </p:nvSpPr>
        <p:spPr bwMode="white">
          <a:xfrm>
            <a:off x="456006" y="2140485"/>
            <a:ext cx="11401567" cy="430887"/>
          </a:xfrm>
        </p:spPr>
        <p:txBody>
          <a:bodyPr wrap="none" tIns="0" rIns="0" bIns="0" anchor="t" anchorCtr="0">
            <a:no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  <p:custDataLst>
              <p:tags r:id="rId9"/>
            </p:custDataLst>
          </p:nvPr>
        </p:nvSpPr>
        <p:spPr bwMode="white">
          <a:xfrm>
            <a:off x="456006" y="2637285"/>
            <a:ext cx="11401567" cy="304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noAutofit/>
          </a:bodyPr>
          <a:lstStyle>
            <a:lvl1pPr marL="0" indent="0">
              <a:buFont typeface="Wingdings 3" pitchFamily="18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606" y="6499828"/>
            <a:ext cx="1736919" cy="252000"/>
          </a:xfrm>
          <a:prstGeom prst="rect">
            <a:avLst/>
          </a:prstGeom>
        </p:spPr>
      </p:pic>
      <p:sp>
        <p:nvSpPr>
          <p:cNvPr id="14" name="Freeform 7"/>
          <p:cNvSpPr>
            <a:spLocks noChangeAspect="1"/>
          </p:cNvSpPr>
          <p:nvPr userDrawn="1">
            <p:custDataLst>
              <p:tags r:id="rId10"/>
            </p:custDataLst>
          </p:nvPr>
        </p:nvSpPr>
        <p:spPr bwMode="auto">
          <a:xfrm>
            <a:off x="143134" y="106431"/>
            <a:ext cx="11904932" cy="1631249"/>
          </a:xfrm>
          <a:custGeom>
            <a:avLst/>
            <a:gdLst>
              <a:gd name="connsiteX0" fmla="*/ 0 w 8801346"/>
              <a:gd name="connsiteY0" fmla="*/ 0 h 1633802"/>
              <a:gd name="connsiteX1" fmla="*/ 8801346 w 8801346"/>
              <a:gd name="connsiteY1" fmla="*/ 0 h 1633802"/>
              <a:gd name="connsiteX2" fmla="*/ 8801346 w 8801346"/>
              <a:gd name="connsiteY2" fmla="*/ 1282979 h 1633802"/>
              <a:gd name="connsiteX3" fmla="*/ 6110026 w 8801346"/>
              <a:gd name="connsiteY3" fmla="*/ 1282979 h 1633802"/>
              <a:gd name="connsiteX4" fmla="*/ 5963202 w 8801346"/>
              <a:gd name="connsiteY4" fmla="*/ 1282979 h 1633802"/>
              <a:gd name="connsiteX5" fmla="*/ 1444214 w 8801346"/>
              <a:gd name="connsiteY5" fmla="*/ 1282979 h 1633802"/>
              <a:gd name="connsiteX6" fmla="*/ 1519184 w 8801346"/>
              <a:gd name="connsiteY6" fmla="*/ 1633802 h 1633802"/>
              <a:gd name="connsiteX7" fmla="*/ 724255 w 8801346"/>
              <a:gd name="connsiteY7" fmla="*/ 1282979 h 1633802"/>
              <a:gd name="connsiteX8" fmla="*/ 0 w 8801346"/>
              <a:gd name="connsiteY8" fmla="*/ 1282979 h 1633802"/>
              <a:gd name="connsiteX9" fmla="*/ 0 w 8801346"/>
              <a:gd name="connsiteY9" fmla="*/ 0 h 1633802"/>
              <a:gd name="connsiteX0" fmla="*/ 0 w 8801346"/>
              <a:gd name="connsiteY0" fmla="*/ 0 h 1640956"/>
              <a:gd name="connsiteX1" fmla="*/ 8801346 w 8801346"/>
              <a:gd name="connsiteY1" fmla="*/ 0 h 1640956"/>
              <a:gd name="connsiteX2" fmla="*/ 8801346 w 8801346"/>
              <a:gd name="connsiteY2" fmla="*/ 1282979 h 1640956"/>
              <a:gd name="connsiteX3" fmla="*/ 6110026 w 8801346"/>
              <a:gd name="connsiteY3" fmla="*/ 1282979 h 1640956"/>
              <a:gd name="connsiteX4" fmla="*/ 5963202 w 8801346"/>
              <a:gd name="connsiteY4" fmla="*/ 1282979 h 1640956"/>
              <a:gd name="connsiteX5" fmla="*/ 1444214 w 8801346"/>
              <a:gd name="connsiteY5" fmla="*/ 1282979 h 1640956"/>
              <a:gd name="connsiteX6" fmla="*/ 1535879 w 8801346"/>
              <a:gd name="connsiteY6" fmla="*/ 1640956 h 1640956"/>
              <a:gd name="connsiteX7" fmla="*/ 724255 w 8801346"/>
              <a:gd name="connsiteY7" fmla="*/ 1282979 h 1640956"/>
              <a:gd name="connsiteX8" fmla="*/ 0 w 8801346"/>
              <a:gd name="connsiteY8" fmla="*/ 1282979 h 1640956"/>
              <a:gd name="connsiteX9" fmla="*/ 0 w 8801346"/>
              <a:gd name="connsiteY9" fmla="*/ 0 h 1640956"/>
              <a:gd name="connsiteX0" fmla="*/ 0 w 8801346"/>
              <a:gd name="connsiteY0" fmla="*/ 0 h 1633801"/>
              <a:gd name="connsiteX1" fmla="*/ 8801346 w 8801346"/>
              <a:gd name="connsiteY1" fmla="*/ 0 h 1633801"/>
              <a:gd name="connsiteX2" fmla="*/ 8801346 w 8801346"/>
              <a:gd name="connsiteY2" fmla="*/ 1282979 h 1633801"/>
              <a:gd name="connsiteX3" fmla="*/ 6110026 w 8801346"/>
              <a:gd name="connsiteY3" fmla="*/ 1282979 h 1633801"/>
              <a:gd name="connsiteX4" fmla="*/ 5963202 w 8801346"/>
              <a:gd name="connsiteY4" fmla="*/ 1282979 h 1633801"/>
              <a:gd name="connsiteX5" fmla="*/ 1444214 w 8801346"/>
              <a:gd name="connsiteY5" fmla="*/ 1282979 h 1633801"/>
              <a:gd name="connsiteX6" fmla="*/ 1512406 w 8801346"/>
              <a:gd name="connsiteY6" fmla="*/ 1633801 h 1633801"/>
              <a:gd name="connsiteX7" fmla="*/ 724255 w 8801346"/>
              <a:gd name="connsiteY7" fmla="*/ 1282979 h 1633801"/>
              <a:gd name="connsiteX8" fmla="*/ 0 w 8801346"/>
              <a:gd name="connsiteY8" fmla="*/ 1282979 h 1633801"/>
              <a:gd name="connsiteX9" fmla="*/ 0 w 8801346"/>
              <a:gd name="connsiteY9" fmla="*/ 0 h 1633801"/>
              <a:gd name="connsiteX0" fmla="*/ 0 w 8801346"/>
              <a:gd name="connsiteY0" fmla="*/ 0 h 1633801"/>
              <a:gd name="connsiteX1" fmla="*/ 8801346 w 8801346"/>
              <a:gd name="connsiteY1" fmla="*/ 0 h 1633801"/>
              <a:gd name="connsiteX2" fmla="*/ 8801346 w 8801346"/>
              <a:gd name="connsiteY2" fmla="*/ 1282979 h 1633801"/>
              <a:gd name="connsiteX3" fmla="*/ 6110026 w 8801346"/>
              <a:gd name="connsiteY3" fmla="*/ 1282979 h 1633801"/>
              <a:gd name="connsiteX4" fmla="*/ 5963202 w 8801346"/>
              <a:gd name="connsiteY4" fmla="*/ 1282979 h 1633801"/>
              <a:gd name="connsiteX5" fmla="*/ 1423087 w 8801346"/>
              <a:gd name="connsiteY5" fmla="*/ 1282979 h 1633801"/>
              <a:gd name="connsiteX6" fmla="*/ 1512406 w 8801346"/>
              <a:gd name="connsiteY6" fmla="*/ 1633801 h 1633801"/>
              <a:gd name="connsiteX7" fmla="*/ 724255 w 8801346"/>
              <a:gd name="connsiteY7" fmla="*/ 1282979 h 1633801"/>
              <a:gd name="connsiteX8" fmla="*/ 0 w 8801346"/>
              <a:gd name="connsiteY8" fmla="*/ 1282979 h 1633801"/>
              <a:gd name="connsiteX9" fmla="*/ 0 w 8801346"/>
              <a:gd name="connsiteY9" fmla="*/ 0 h 163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1346" h="1633801">
                <a:moveTo>
                  <a:pt x="0" y="0"/>
                </a:moveTo>
                <a:lnTo>
                  <a:pt x="8801346" y="0"/>
                </a:lnTo>
                <a:lnTo>
                  <a:pt x="8801346" y="1282979"/>
                </a:lnTo>
                <a:lnTo>
                  <a:pt x="6110026" y="1282979"/>
                </a:lnTo>
                <a:lnTo>
                  <a:pt x="5963202" y="1282979"/>
                </a:lnTo>
                <a:lnTo>
                  <a:pt x="1423087" y="1282979"/>
                </a:lnTo>
                <a:lnTo>
                  <a:pt x="1512406" y="1633801"/>
                </a:lnTo>
                <a:lnTo>
                  <a:pt x="724255" y="1282979"/>
                </a:lnTo>
                <a:lnTo>
                  <a:pt x="0" y="128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e-DE">
              <a:solidFill>
                <a:srgbClr val="3E3E3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123" y="363763"/>
            <a:ext cx="1222328" cy="457878"/>
          </a:xfrm>
          <a:prstGeom prst="rect">
            <a:avLst/>
          </a:prstGeom>
        </p:spPr>
      </p:pic>
      <p:graphicFrame>
        <p:nvGraphicFramePr>
          <p:cNvPr id="17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17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6019800" y="6705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197168" y="6502748"/>
            <a:ext cx="1807883" cy="247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841794655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003" y="403200"/>
            <a:ext cx="11401567" cy="3385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456000" y="6631200"/>
            <a:ext cx="508000" cy="226800"/>
          </a:xfrm>
        </p:spPr>
        <p:txBody>
          <a:bodyPr/>
          <a:lstStyle>
            <a:lvl1pPr>
              <a:defRPr>
                <a:solidFill>
                  <a:srgbClr val="796E6B"/>
                </a:solidFill>
              </a:defRPr>
            </a:lvl1pPr>
          </a:lstStyle>
          <a:p>
            <a:fld id="{D2E93386-642E-403F-9299-29B2788FE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55999" y="1350000"/>
            <a:ext cx="11592068" cy="1789208"/>
          </a:xfrm>
        </p:spPr>
        <p:txBody>
          <a:bodyPr vert="horz" wrap="square" lIns="0" tIns="0" rIns="0" bIns="0" rtlCol="0">
            <a:spAutoFit/>
          </a:bodyPr>
          <a:lstStyle>
            <a:lvl1pPr marL="268288" indent="-268288">
              <a:buFont typeface="Wingdings 3" pitchFamily="18" charset="2"/>
              <a:buChar char=""/>
              <a:defRPr lang="de-DE" smtClean="0"/>
            </a:lvl1pPr>
            <a:lvl2pPr>
              <a:defRPr lang="de-DE" smtClean="0"/>
            </a:lvl2pPr>
            <a:lvl3pPr marL="658800" indent="-212400">
              <a:buFont typeface="Arial Black" pitchFamily="34" charset="0"/>
              <a:buChar char="−"/>
              <a:defRPr lang="de-DE" smtClean="0"/>
            </a:lvl3pPr>
            <a:lvl4pPr>
              <a:defRPr lang="de-DE" smtClean="0"/>
            </a:lvl4pPr>
            <a:lvl5pPr>
              <a:defRPr lang="de-DE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085434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left / Text righ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006" y="403200"/>
            <a:ext cx="11401567" cy="3385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456000" y="6631200"/>
            <a:ext cx="508000" cy="226800"/>
          </a:xfrm>
        </p:spPr>
        <p:txBody>
          <a:bodyPr/>
          <a:lstStyle>
            <a:lvl1pPr>
              <a:defRPr>
                <a:solidFill>
                  <a:srgbClr val="796E6B"/>
                </a:solidFill>
              </a:defRPr>
            </a:lvl1pPr>
          </a:lstStyle>
          <a:p>
            <a:fld id="{D2E93386-642E-403F-9299-29B2788FE86B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77979" y="1682313"/>
            <a:ext cx="7508341" cy="0"/>
          </a:xfrm>
          <a:prstGeom prst="line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Diagrammplatzhalter 3"/>
          <p:cNvSpPr>
            <a:spLocks noGrp="1"/>
          </p:cNvSpPr>
          <p:nvPr>
            <p:ph type="chart" sz="quarter" idx="16"/>
          </p:nvPr>
        </p:nvSpPr>
        <p:spPr>
          <a:xfrm>
            <a:off x="455093" y="1882775"/>
            <a:ext cx="7525639" cy="41021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Click icon to add chart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087" y="1350011"/>
            <a:ext cx="5519545" cy="281103"/>
          </a:xfrm>
          <a:noFill/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de-DE" dirty="0" err="1"/>
              <a:t>Placeholder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title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63172" y="1350011"/>
            <a:ext cx="1825128" cy="281103"/>
          </a:xfrm>
          <a:noFill/>
        </p:spPr>
        <p:txBody>
          <a:bodyPr wrap="none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 dirty="0"/>
              <a:t>in XY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8304247" y="1882775"/>
            <a:ext cx="3743820" cy="41021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45600" y="6631200"/>
            <a:ext cx="8347200" cy="22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796E6B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608115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1223-64F1-4479-AC71-3A3990C34A0A}" type="datetime1">
              <a:rPr lang="en-US" smtClean="0"/>
              <a:t>5/16/2022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71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8CDE-7975-44F6-9518-FCC04A5607E3}" type="datetime4">
              <a:rPr lang="en-US" smtClean="0"/>
              <a:t>May 16, 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1" y="6426104"/>
            <a:ext cx="1815399" cy="2103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  <a:prstGeom prst="rect">
            <a:avLst/>
          </a:prstGeom>
        </p:spPr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6600" y="6096000"/>
            <a:ext cx="6096000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197168" y="6502748"/>
            <a:ext cx="1807883" cy="247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5597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03F0-8A72-4AE1-8827-2062E4B3635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0C59-0AA2-4C13-B1EC-52514DB8B6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10508" y="6426104"/>
            <a:ext cx="2167810" cy="296913"/>
          </a:xfrm>
        </p:spPr>
        <p:txBody>
          <a:bodyPr>
            <a:normAutofit/>
          </a:bodyPr>
          <a:lstStyle>
            <a:lvl1pPr marL="0" indent="0" algn="ctr">
              <a:buNone/>
              <a:defRPr sz="1100" baseline="0"/>
            </a:lvl1pPr>
          </a:lstStyle>
          <a:p>
            <a:pPr lvl="0"/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547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: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4317520C-EACF-2F4A-9E85-140DD7E3F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127" y="1658504"/>
            <a:ext cx="8791645" cy="4400550"/>
          </a:xfrm>
          <a:ln>
            <a:noFill/>
          </a:ln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 i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Divider</a:t>
            </a:r>
          </a:p>
          <a:p>
            <a:pPr lvl="1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2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2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8012" y="437707"/>
            <a:ext cx="10972800" cy="9144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0" y="6426104"/>
            <a:ext cx="99557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2F228A06-80CC-44E5-BA5F-AB77AA0528CB}" type="datetime4">
              <a:rPr lang="en-US" smtClean="0"/>
              <a:t>May 16, 2022</a:t>
            </a:fld>
            <a:endParaRPr lang="is-I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9600" y="6402831"/>
            <a:ext cx="1143000" cy="2324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86400" y="64028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197168" y="6502748"/>
            <a:ext cx="1807883" cy="247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51286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702" r:id="rId34"/>
    <p:sldLayoutId id="2147483772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Font typeface="Wingdings" charset="2"/>
        <a:buChar char="§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11470" indent="-182875" algn="l" defTabSz="914377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26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31502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68658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51534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90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66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41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2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8012" y="437707"/>
            <a:ext cx="10972800" cy="9144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1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0" y="6426104"/>
            <a:ext cx="99557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0975E79F-BB3B-4D15-B7CB-BDD07E9693CC}" type="datetime4">
              <a:rPr lang="en-US" smtClean="0">
                <a:solidFill>
                  <a:srgbClr val="45484D"/>
                </a:solidFill>
              </a:rPr>
              <a:t>May 16, 2022</a:t>
            </a:fld>
            <a:endParaRPr lang="is-IS" dirty="0">
              <a:solidFill>
                <a:srgbClr val="4548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1" y="6426104"/>
            <a:ext cx="181539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45484D"/>
                </a:solidFill>
              </a:rPr>
              <a:t>Private | Confidential | Internal Use Only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2" y="6430869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>
                <a:solidFill>
                  <a:srgbClr val="7D8791"/>
                </a:solidFill>
              </a:rPr>
              <a:pPr/>
              <a:t>‹#›</a:t>
            </a:fld>
            <a:endParaRPr dirty="0">
              <a:solidFill>
                <a:srgbClr val="7D879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9600" y="6402831"/>
            <a:ext cx="1143000" cy="2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Font typeface="Wingdings" charset="2"/>
        <a:buChar char="§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11470" indent="-182875" algn="l" defTabSz="914377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26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31502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68658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51534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90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66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41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2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8012" y="437707"/>
            <a:ext cx="10972800" cy="9144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35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0" y="6426104"/>
            <a:ext cx="995579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2F228A06-80CC-44E5-BA5F-AB77AA0528CB}" type="datetime4">
              <a:rPr lang="en-US" smtClean="0"/>
              <a:t>May 16, 2022</a:t>
            </a:fld>
            <a:endParaRPr lang="is-I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09600" y="6402831"/>
            <a:ext cx="1143000" cy="2324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86400" y="64028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197168" y="6502748"/>
            <a:ext cx="1807883" cy="247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95160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Font typeface="Wingdings" charset="2"/>
        <a:buChar char="§"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11470" indent="-182875" algn="l" defTabSz="914377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26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31502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68658" indent="-137157" algn="l" defTabSz="91437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Font typeface="Wingdings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51534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90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66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41" indent="-137157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image" Target="../media/image28.png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Kyle Schimek, PharmD, BCPS</a:t>
            </a:r>
          </a:p>
          <a:p>
            <a:r>
              <a:rPr lang="en-US" dirty="0"/>
              <a:t>May 2022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TCAHOU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6717" y="646938"/>
            <a:ext cx="9674419" cy="1181862"/>
          </a:xfrm>
        </p:spPr>
        <p:txBody>
          <a:bodyPr/>
          <a:lstStyle/>
          <a:p>
            <a:r>
              <a:rPr lang="en-US" sz="4000" dirty="0"/>
              <a:t>Underwriting Autoimmune Conditions with Prescription Data and Medical Data</a:t>
            </a:r>
          </a:p>
        </p:txBody>
      </p:sp>
    </p:spTree>
    <p:extLst>
      <p:ext uri="{BB962C8B-B14F-4D97-AF65-F5344CB8AC3E}">
        <p14:creationId xmlns:p14="http://schemas.microsoft.com/office/powerpoint/2010/main" val="243156251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Autoimmune inflammation increases risk of comorbidities.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4437207"/>
              </p:ext>
            </p:extLst>
          </p:nvPr>
        </p:nvGraphicFramePr>
        <p:xfrm>
          <a:off x="1055996" y="748754"/>
          <a:ext cx="9769320" cy="54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57309"/>
              </p:ext>
            </p:extLst>
          </p:nvPr>
        </p:nvGraphicFramePr>
        <p:xfrm>
          <a:off x="7112666" y="2852928"/>
          <a:ext cx="3758845" cy="217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516">
                  <a:extLst>
                    <a:ext uri="{9D8B030D-6E8A-4147-A177-3AD203B41FA5}">
                      <a16:colId xmlns:a16="http://schemas.microsoft.com/office/drawing/2014/main" val="2166754377"/>
                    </a:ext>
                  </a:extLst>
                </a:gridCol>
                <a:gridCol w="1285329">
                  <a:extLst>
                    <a:ext uri="{9D8B030D-6E8A-4147-A177-3AD203B41FA5}">
                      <a16:colId xmlns:a16="http://schemas.microsoft.com/office/drawing/2014/main" val="2127845194"/>
                    </a:ext>
                  </a:extLst>
                </a:gridCol>
              </a:tblGrid>
              <a:tr h="735305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Medical claims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% CAD Diagnosis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683039"/>
                  </a:ext>
                </a:extLst>
              </a:tr>
              <a:tr h="71881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Autoimmune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disease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10.8%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74108"/>
                  </a:ext>
                </a:extLst>
              </a:tr>
              <a:tr h="71881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No autoimmune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268567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 flipV="1">
            <a:off x="4063365" y="2392682"/>
            <a:ext cx="1905" cy="478153"/>
          </a:xfrm>
          <a:prstGeom prst="line">
            <a:avLst/>
          </a:prstGeom>
          <a:ln w="12700">
            <a:solidFill>
              <a:srgbClr val="454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29216" y="6492240"/>
            <a:ext cx="2414887" cy="3216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</a:rPr>
              <a:t>Milliman IntelliScript Data, 2020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2558225" y="2583586"/>
            <a:ext cx="1905" cy="3008376"/>
          </a:xfrm>
          <a:prstGeom prst="line">
            <a:avLst/>
          </a:prstGeom>
          <a:ln w="12700">
            <a:solidFill>
              <a:srgbClr val="454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ltGray">
          <a:xfrm>
            <a:off x="861060" y="4107693"/>
            <a:ext cx="3194685" cy="10648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 bwMode="ltGray">
          <a:xfrm>
            <a:off x="3907855" y="4589991"/>
            <a:ext cx="3194685" cy="10648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ltGray">
          <a:xfrm>
            <a:off x="972470" y="4098509"/>
            <a:ext cx="118110" cy="22470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ltGray">
          <a:xfrm>
            <a:off x="7019618" y="4584614"/>
            <a:ext cx="97474" cy="22470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5566601" y="3072102"/>
            <a:ext cx="1905" cy="3008376"/>
          </a:xfrm>
          <a:prstGeom prst="line">
            <a:avLst/>
          </a:prstGeom>
          <a:ln w="12700">
            <a:solidFill>
              <a:srgbClr val="454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ltGray">
          <a:xfrm>
            <a:off x="3971684" y="4580804"/>
            <a:ext cx="118110" cy="22470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36382" y="2918113"/>
            <a:ext cx="3011464" cy="1601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45484D"/>
                </a:solidFill>
              </a:rPr>
              <a:t>Increased risk of 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5484D"/>
                </a:solidFill>
              </a:rPr>
              <a:t>Pulmonary disease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5484D"/>
                </a:solidFill>
              </a:rPr>
              <a:t>Anemia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5484D"/>
                </a:solidFill>
              </a:rPr>
              <a:t>Cancer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5484D"/>
                </a:solidFill>
              </a:rPr>
              <a:t>Heart disease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683" y="3099817"/>
            <a:ext cx="2970935" cy="9415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5484D"/>
                </a:solidFill>
              </a:rPr>
              <a:t>Local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5484D"/>
                </a:solidFill>
              </a:rPr>
              <a:t>Systemic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5484D"/>
                </a:solidFill>
              </a:rPr>
              <a:t>Cell damage and proliferation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531" t="3205" r="85901" b="-7579"/>
          <a:stretch/>
        </p:blipFill>
        <p:spPr>
          <a:xfrm>
            <a:off x="9690538" y="1965435"/>
            <a:ext cx="336331" cy="885342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79" y="554856"/>
            <a:ext cx="11407963" cy="387798"/>
          </a:xfrm>
        </p:spPr>
        <p:txBody>
          <a:bodyPr/>
          <a:lstStyle/>
          <a:p>
            <a:r>
              <a:rPr lang="en-US" dirty="0"/>
              <a:t>Autoimmune medications are associated with cardiovascular risk.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662821"/>
              </p:ext>
            </p:extLst>
          </p:nvPr>
        </p:nvGraphicFramePr>
        <p:xfrm>
          <a:off x="593880" y="1527048"/>
          <a:ext cx="9013852" cy="480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97296" y="5852160"/>
            <a:ext cx="2222091" cy="6685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With autoimmune medications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071847" y="1898448"/>
            <a:ext cx="1956889" cy="11967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Percent with serious antiplatelet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Relative mortality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6568" y="6492240"/>
            <a:ext cx="2875135" cy="384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</a:rPr>
              <a:t>2017 Milliman IntelliScript Mortality Study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6997" y="5852160"/>
            <a:ext cx="1883487" cy="6685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Without autoimmune medications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25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Autoimmune diseases increase mortality.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066800"/>
            <a:ext cx="9772091" cy="4977924"/>
          </a:xfrm>
        </p:spPr>
        <p:txBody>
          <a:bodyPr/>
          <a:lstStyle/>
          <a:p>
            <a:pPr marL="411469" lvl="2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657140"/>
              </p:ext>
            </p:extLst>
          </p:nvPr>
        </p:nvGraphicFramePr>
        <p:xfrm>
          <a:off x="593879" y="1527048"/>
          <a:ext cx="11026035" cy="464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ounded Rectangle 1"/>
          <p:cNvSpPr/>
          <p:nvPr/>
        </p:nvSpPr>
        <p:spPr bwMode="ltGray">
          <a:xfrm>
            <a:off x="1130300" y="3250543"/>
            <a:ext cx="6946900" cy="533400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 bwMode="ltGray">
          <a:xfrm>
            <a:off x="1130300" y="4944681"/>
            <a:ext cx="5295900" cy="533400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92143" y="6191936"/>
            <a:ext cx="4299857" cy="5257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39414D"/>
                </a:solidFill>
              </a:rPr>
              <a:t>van den Hoek J, et al. </a:t>
            </a:r>
            <a:r>
              <a:rPr lang="en-US" sz="1200" i="1" dirty="0">
                <a:solidFill>
                  <a:srgbClr val="39414D"/>
                </a:solidFill>
              </a:rPr>
              <a:t>Rheumatol Int</a:t>
            </a:r>
            <a:r>
              <a:rPr lang="en-US" sz="1200" dirty="0">
                <a:solidFill>
                  <a:srgbClr val="39414D"/>
                </a:solidFill>
              </a:rPr>
              <a:t>. 2017 Apr;37(4):487-493.</a:t>
            </a:r>
          </a:p>
          <a:p>
            <a:r>
              <a:rPr lang="de-DE" sz="1200" dirty="0">
                <a:solidFill>
                  <a:srgbClr val="39414D"/>
                </a:solidFill>
              </a:rPr>
              <a:t>Gelfand JM, et al.</a:t>
            </a:r>
            <a:r>
              <a:rPr lang="de-DE" sz="1200" i="1" dirty="0">
                <a:solidFill>
                  <a:srgbClr val="39414D"/>
                </a:solidFill>
              </a:rPr>
              <a:t> Arch Dermatol.</a:t>
            </a:r>
            <a:r>
              <a:rPr lang="de-DE" sz="1200" dirty="0">
                <a:solidFill>
                  <a:srgbClr val="39414D"/>
                </a:solidFill>
              </a:rPr>
              <a:t> 2007;143(12):1493-1499.</a:t>
            </a:r>
          </a:p>
          <a:p>
            <a:r>
              <a:rPr lang="en-US" sz="1200" dirty="0">
                <a:solidFill>
                  <a:srgbClr val="39414D"/>
                </a:solidFill>
              </a:rPr>
              <a:t>Jussila A, et al. </a:t>
            </a:r>
            <a:r>
              <a:rPr lang="en-US" sz="1200" i="1" dirty="0">
                <a:solidFill>
                  <a:srgbClr val="39414D"/>
                </a:solidFill>
              </a:rPr>
              <a:t>J Crohns and Colitis. </a:t>
            </a:r>
            <a:r>
              <a:rPr lang="en-US" sz="1200" dirty="0">
                <a:solidFill>
                  <a:srgbClr val="39414D"/>
                </a:solidFill>
              </a:rPr>
              <a:t>2014; 8(9):1088-1096.</a:t>
            </a:r>
          </a:p>
          <a:p>
            <a:endParaRPr lang="en-US" sz="1200" dirty="0">
              <a:solidFill>
                <a:srgbClr val="3941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A1722AA-99D4-4A04-922D-C15052DEE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E68DC-E187-487B-AFCB-4134075A926C}"/>
              </a:ext>
            </a:extLst>
          </p:cNvPr>
          <p:cNvSpPr/>
          <p:nvPr/>
        </p:nvSpPr>
        <p:spPr>
          <a:xfrm>
            <a:off x="815929" y="3319754"/>
            <a:ext cx="10128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autoimmune diseases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49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519237"/>
            <a:ext cx="11032099" cy="547564"/>
          </a:xfrm>
        </p:spPr>
        <p:txBody>
          <a:bodyPr/>
          <a:lstStyle/>
          <a:p>
            <a:r>
              <a:rPr lang="en-US" dirty="0"/>
              <a:t>Psoriasis is not just a benign skin condition.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441" y="1527048"/>
            <a:ext cx="6671892" cy="4876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Characterized by flaky, irritated skin plaques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Peak incidence in 30-year-olds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Increased risk of myocardial infarction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As a group, mortality risk not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94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9414D"/>
              </a:solidFill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320A0D12-C263-4FB5-A792-8DDBC59B5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50" y="1336431"/>
            <a:ext cx="4405689" cy="31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519237"/>
            <a:ext cx="11582560" cy="547564"/>
          </a:xfrm>
        </p:spPr>
        <p:txBody>
          <a:bodyPr/>
          <a:lstStyle/>
          <a:p>
            <a:r>
              <a:rPr lang="en-US" dirty="0"/>
              <a:t>Inflammatory bowel disease comprises two separate diseases.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440" y="1527048"/>
            <a:ext cx="6733191" cy="4876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Characterized by pain, bleeding, diarrhea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Peak incidence between 15–30 years old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Increased comorbid anxiety and depression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Relative mortality ~120%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94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94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9414D"/>
              </a:solidFill>
            </a:endParaRP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740" r="2688" b="4257"/>
          <a:stretch/>
        </p:blipFill>
        <p:spPr>
          <a:xfrm>
            <a:off x="7699248" y="1975104"/>
            <a:ext cx="3849624" cy="3409668"/>
          </a:xfrm>
        </p:spPr>
      </p:pic>
      <p:sp>
        <p:nvSpPr>
          <p:cNvPr id="9" name="TextBox 8"/>
          <p:cNvSpPr txBox="1"/>
          <p:nvPr/>
        </p:nvSpPr>
        <p:spPr>
          <a:xfrm>
            <a:off x="9729216" y="6492240"/>
            <a:ext cx="2394535" cy="384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39414D"/>
                </a:solidFill>
              </a:rPr>
              <a:t>Milliman IntelliScript Data, 2020</a:t>
            </a:r>
          </a:p>
        </p:txBody>
      </p:sp>
    </p:spTree>
    <p:extLst>
      <p:ext uri="{BB962C8B-B14F-4D97-AF65-F5344CB8AC3E}">
        <p14:creationId xmlns:p14="http://schemas.microsoft.com/office/powerpoint/2010/main" val="5315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439" y="1527048"/>
            <a:ext cx="6772435" cy="4876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Characterized by fatigue, arthralgia, rash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Primarily affects women of childbearing 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Increased risk of infection, renal disease, 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Five-year survival rate = 40% without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94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9414D"/>
              </a:solidFill>
            </a:endParaRPr>
          </a:p>
          <a:p>
            <a:endParaRPr lang="en-US" sz="2400" dirty="0">
              <a:solidFill>
                <a:srgbClr val="394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94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9414D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41" y="1527048"/>
            <a:ext cx="2040105" cy="3062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7"/>
            <a:ext cx="7661102" cy="547564"/>
          </a:xfrm>
        </p:spPr>
        <p:txBody>
          <a:bodyPr/>
          <a:lstStyle/>
          <a:p>
            <a:r>
              <a:rPr lang="en-US" dirty="0"/>
              <a:t>Lupus is associated with elevated mortality.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29216" y="6492240"/>
            <a:ext cx="2316698" cy="215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39414D"/>
                </a:solidFill>
              </a:rPr>
              <a:t>Wallace DJ. </a:t>
            </a:r>
            <a:r>
              <a:rPr lang="en-US" sz="1200" i="1" dirty="0">
                <a:solidFill>
                  <a:srgbClr val="39414D"/>
                </a:solidFill>
              </a:rPr>
              <a:t>UpToDate. 2019. </a:t>
            </a:r>
            <a:endParaRPr lang="de-DE" sz="1200" dirty="0">
              <a:solidFill>
                <a:srgbClr val="3941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7"/>
            <a:ext cx="10533480" cy="547564"/>
          </a:xfrm>
        </p:spPr>
        <p:txBody>
          <a:bodyPr/>
          <a:lstStyle/>
          <a:p>
            <a:r>
              <a:rPr lang="en-US" dirty="0"/>
              <a:t>Rheumatoid arthritis primarily affects older individuals.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440" y="1527048"/>
            <a:ext cx="6566059" cy="3111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Symmetrical joint pain, stiffness, and swelling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Inflammation leads to erosion of the bone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Women &gt; men, incidence peaks in 50s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Relative mortality of ~150-200%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9414D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EA5DDD5-82E2-4E0B-9032-72C4A9FEA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1" y="1218109"/>
            <a:ext cx="4066990" cy="40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A1722AA-99D4-4A04-922D-C15052DEE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E68DC-E187-487B-AFCB-4134075A926C}"/>
              </a:ext>
            </a:extLst>
          </p:cNvPr>
          <p:cNvSpPr/>
          <p:nvPr/>
        </p:nvSpPr>
        <p:spPr>
          <a:xfrm>
            <a:off x="815929" y="3319754"/>
            <a:ext cx="10128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Underwriting autoimmune disorders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49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5662F4C-3E32-4581-9F5B-E8D1EE4F6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5" y="1762839"/>
            <a:ext cx="2944660" cy="29446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Medical claims codes reveal valuable healthcare information.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78390" y="4520214"/>
            <a:ext cx="2781207" cy="285166"/>
          </a:xfrm>
        </p:spPr>
        <p:txBody>
          <a:bodyPr>
            <a:noAutofit/>
          </a:bodyPr>
          <a:lstStyle/>
          <a:p>
            <a:pPr marL="174625"/>
            <a:r>
              <a:rPr lang="en-US" sz="1600" dirty="0">
                <a:solidFill>
                  <a:schemeClr val="tx1"/>
                </a:solidFill>
              </a:rPr>
              <a:t>Real-time provider claims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B1AB85-067B-4600-B4E4-79921D0684BB}"/>
              </a:ext>
            </a:extLst>
          </p:cNvPr>
          <p:cNvSpPr/>
          <p:nvPr/>
        </p:nvSpPr>
        <p:spPr bwMode="gray">
          <a:xfrm>
            <a:off x="3395895" y="1762839"/>
            <a:ext cx="4781016" cy="54864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ICD-9 / ICD-10 codes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48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Diagnosis codes | Procedure codes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E38BD9-D458-495D-AE09-AF8DD9A8D238}"/>
              </a:ext>
            </a:extLst>
          </p:cNvPr>
          <p:cNvSpPr/>
          <p:nvPr/>
        </p:nvSpPr>
        <p:spPr bwMode="gray">
          <a:xfrm>
            <a:off x="3395895" y="2440923"/>
            <a:ext cx="4781016" cy="54864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CPT codes – Category I and II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Procedure codes (clinic visits, surgery, etc.)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3043FC-9F94-4561-92E3-2B1B717FD153}"/>
              </a:ext>
            </a:extLst>
          </p:cNvPr>
          <p:cNvSpPr/>
          <p:nvPr/>
        </p:nvSpPr>
        <p:spPr bwMode="gray">
          <a:xfrm>
            <a:off x="3395896" y="3116020"/>
            <a:ext cx="4781016" cy="54864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HCPCS codes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548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Facility-administered drugs | Medical equipment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988526-7C0F-45B8-945B-211B91524243}"/>
              </a:ext>
            </a:extLst>
          </p:cNvPr>
          <p:cNvSpPr/>
          <p:nvPr/>
        </p:nvSpPr>
        <p:spPr bwMode="gray">
          <a:xfrm>
            <a:off x="3395895" y="3779450"/>
            <a:ext cx="4781017" cy="54864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 codes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Revenue codes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(additional procedure details)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952C6B-DA09-4D3A-B9F4-E188869D1966}"/>
              </a:ext>
            </a:extLst>
          </p:cNvPr>
          <p:cNvSpPr/>
          <p:nvPr/>
        </p:nvSpPr>
        <p:spPr bwMode="gray">
          <a:xfrm>
            <a:off x="3395895" y="4390232"/>
            <a:ext cx="4781017" cy="5451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Specialty | Contact information | Place of service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F36BFA5-2710-4436-9A6E-0C5BAD78992B}"/>
              </a:ext>
            </a:extLst>
          </p:cNvPr>
          <p:cNvSpPr txBox="1">
            <a:spLocks/>
          </p:cNvSpPr>
          <p:nvPr/>
        </p:nvSpPr>
        <p:spPr bwMode="ltGray">
          <a:xfrm>
            <a:off x="9238358" y="4486861"/>
            <a:ext cx="2675256" cy="55861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5"/>
              </a:buClr>
              <a:buFont typeface="Wingdings" charset="2"/>
              <a:buNone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285750" algn="l" defTabSz="914377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D87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Interpreted by Irix</a:t>
            </a:r>
          </a:p>
          <a:p>
            <a:pPr marL="460375" marR="0" lvl="0" indent="-285750" algn="l" defTabSz="914377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D87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FCRA-compliant</a:t>
            </a:r>
          </a:p>
        </p:txBody>
      </p:sp>
      <p:pic>
        <p:nvPicPr>
          <p:cNvPr id="17" name="Picture 1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B0081DC-7A66-4F1A-89A7-5616B55426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21143" r="20026" b="27641"/>
          <a:stretch/>
        </p:blipFill>
        <p:spPr>
          <a:xfrm>
            <a:off x="9130990" y="1664153"/>
            <a:ext cx="2229991" cy="265082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C0058F44-CF47-4D0D-8B9F-2C734CA63C91}"/>
              </a:ext>
            </a:extLst>
          </p:cNvPr>
          <p:cNvSpPr/>
          <p:nvPr/>
        </p:nvSpPr>
        <p:spPr bwMode="ltGray">
          <a:xfrm>
            <a:off x="2353053" y="2989563"/>
            <a:ext cx="831957" cy="285166"/>
          </a:xfrm>
          <a:prstGeom prst="rightArrow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DA8228C-F10C-4B19-B38F-F294D9D65676}"/>
              </a:ext>
            </a:extLst>
          </p:cNvPr>
          <p:cNvSpPr/>
          <p:nvPr/>
        </p:nvSpPr>
        <p:spPr bwMode="ltGray">
          <a:xfrm>
            <a:off x="8292889" y="2945504"/>
            <a:ext cx="831957" cy="285166"/>
          </a:xfrm>
          <a:prstGeom prst="rightArrow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A7D3226-AC2B-478B-97EA-E99A8D6B72D0}"/>
              </a:ext>
            </a:extLst>
          </p:cNvPr>
          <p:cNvSpPr txBox="1">
            <a:spLocks/>
          </p:cNvSpPr>
          <p:nvPr/>
        </p:nvSpPr>
        <p:spPr>
          <a:xfrm>
            <a:off x="609442" y="519237"/>
            <a:ext cx="10969943" cy="85236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Agenda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A49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DAC0DEEF-C9F5-4E4A-8389-DF73F848BC3C}"/>
              </a:ext>
            </a:extLst>
          </p:cNvPr>
          <p:cNvSpPr/>
          <p:nvPr/>
        </p:nvSpPr>
        <p:spPr bwMode="ltGray">
          <a:xfrm>
            <a:off x="1086502" y="2128421"/>
            <a:ext cx="5321600" cy="537147"/>
          </a:xfrm>
          <a:prstGeom prst="homePlat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Autoimmune overview and mortality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C64E0192-7C18-496E-9DC1-B66256429F1B}"/>
              </a:ext>
            </a:extLst>
          </p:cNvPr>
          <p:cNvSpPr/>
          <p:nvPr/>
        </p:nvSpPr>
        <p:spPr bwMode="ltGray">
          <a:xfrm>
            <a:off x="1086503" y="1371601"/>
            <a:ext cx="4594768" cy="537147"/>
          </a:xfrm>
          <a:prstGeom prst="homePlat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Immune system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2B04C4E-3C64-4CA6-AC61-D2CB053837A9}"/>
              </a:ext>
            </a:extLst>
          </p:cNvPr>
          <p:cNvSpPr/>
          <p:nvPr/>
        </p:nvSpPr>
        <p:spPr bwMode="ltGray">
          <a:xfrm>
            <a:off x="1086503" y="2847781"/>
            <a:ext cx="6032643" cy="537147"/>
          </a:xfrm>
          <a:prstGeom prst="homePlat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Select autoimmune </a:t>
            </a:r>
            <a:r>
              <a:rPr lang="en-US" sz="2000" dirty="0">
                <a:solidFill>
                  <a:schemeClr val="bg1"/>
                </a:solidFill>
                <a:latin typeface="Arial"/>
              </a:rPr>
              <a:t>diseases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7AB39177-DCB6-4F7C-BFEC-06C49B882BC2}"/>
              </a:ext>
            </a:extLst>
          </p:cNvPr>
          <p:cNvSpPr/>
          <p:nvPr/>
        </p:nvSpPr>
        <p:spPr bwMode="ltGray">
          <a:xfrm>
            <a:off x="1086503" y="3578287"/>
            <a:ext cx="6564271" cy="537147"/>
          </a:xfrm>
          <a:prstGeom prst="homePlat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500"/>
              </a:spcAft>
              <a:buClr>
                <a:srgbClr val="7D8791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US" sz="2000" dirty="0"/>
              <a:t>Underwriting autoimmune disorders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44BB88F9-2600-42D5-A2B6-7D96B6FC0B5D}"/>
              </a:ext>
            </a:extLst>
          </p:cNvPr>
          <p:cNvSpPr/>
          <p:nvPr/>
        </p:nvSpPr>
        <p:spPr bwMode="ltGray">
          <a:xfrm>
            <a:off x="1086502" y="4308793"/>
            <a:ext cx="7085267" cy="537147"/>
          </a:xfrm>
          <a:prstGeom prst="homePlat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Medications and disease </a:t>
            </a:r>
            <a:r>
              <a:rPr lang="en-US" sz="2000" dirty="0">
                <a:solidFill>
                  <a:schemeClr val="bg1"/>
                </a:solidFill>
                <a:latin typeface="Arial"/>
              </a:rPr>
              <a:t>activity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1448303" cy="387798"/>
          </a:xfrm>
        </p:spPr>
        <p:txBody>
          <a:bodyPr/>
          <a:lstStyle/>
          <a:p>
            <a:r>
              <a:rPr lang="en-US" dirty="0"/>
              <a:t>Underwriting autoimmune disorders requires multiple data points.	</a:t>
            </a:r>
            <a:br>
              <a:rPr lang="en-US" dirty="0"/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066800"/>
            <a:ext cx="9772091" cy="49779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411469" lvl="2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37068" y="3090672"/>
            <a:ext cx="2514600" cy="1281112"/>
            <a:chOff x="7143" y="2068777"/>
            <a:chExt cx="2135187" cy="1281112"/>
          </a:xfrm>
          <a:solidFill>
            <a:srgbClr val="74C061"/>
          </a:solidFill>
        </p:grpSpPr>
        <p:sp>
          <p:nvSpPr>
            <p:cNvPr id="8" name="Rounded Rectangle 7"/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33462" y="2242529"/>
              <a:ext cx="2097665" cy="946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Underwriting autoimmune </a:t>
              </a:r>
              <a:r>
                <a:rPr lang="en-US" sz="2400" dirty="0"/>
                <a:t>d</a:t>
              </a:r>
              <a:r>
                <a:rPr lang="en-US" sz="2400" kern="1200" dirty="0"/>
                <a:t>iseases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17654" y="1527048"/>
            <a:ext cx="2514600" cy="1281112"/>
            <a:chOff x="7143" y="2068777"/>
            <a:chExt cx="2135187" cy="1281112"/>
          </a:xfrm>
          <a:solidFill>
            <a:srgbClr val="0081E3"/>
          </a:solidFill>
        </p:grpSpPr>
        <p:sp>
          <p:nvSpPr>
            <p:cNvPr id="11" name="Rounded Rectangle 10"/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140711" y="2152471"/>
              <a:ext cx="1831438" cy="11137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Identify </a:t>
              </a:r>
              <a:r>
                <a:rPr lang="en-US" sz="2400" dirty="0"/>
                <a:t>c</a:t>
              </a:r>
              <a:r>
                <a:rPr lang="en-US" sz="2400" kern="1200" dirty="0"/>
                <a:t>ondition</a:t>
              </a:r>
              <a:endParaRPr lang="en-US" sz="2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17654" y="4690872"/>
            <a:ext cx="2514599" cy="1281112"/>
            <a:chOff x="7143" y="2068777"/>
            <a:chExt cx="2135187" cy="1281112"/>
          </a:xfrm>
          <a:solidFill>
            <a:srgbClr val="0081E3"/>
          </a:solidFill>
        </p:grpSpPr>
        <p:sp>
          <p:nvSpPr>
            <p:cNvPr id="14" name="Rounded Rectangle 13"/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31742" y="2196491"/>
              <a:ext cx="2099387" cy="9918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Determine disease </a:t>
              </a:r>
              <a:r>
                <a:rPr lang="en-US" sz="2400" dirty="0"/>
                <a:t>a</a:t>
              </a:r>
              <a:r>
                <a:rPr lang="en-US" sz="2400" kern="1200" dirty="0"/>
                <a:t>ctivity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00267" y="3090672"/>
            <a:ext cx="2514600" cy="1281112"/>
            <a:chOff x="7143" y="2068777"/>
            <a:chExt cx="2135187" cy="1281112"/>
          </a:xfrm>
          <a:solidFill>
            <a:srgbClr val="74C061"/>
          </a:solidFill>
        </p:grpSpPr>
        <p:sp>
          <p:nvSpPr>
            <p:cNvPr id="17" name="Rounded Rectangle 16"/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134639" y="2107729"/>
              <a:ext cx="1878598" cy="12060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Stratify</a:t>
              </a:r>
              <a:r>
                <a:rPr lang="en-US" sz="2500" dirty="0"/>
                <a:t> risk</a:t>
              </a:r>
              <a:endParaRPr lang="en-US" sz="2500" kern="1200" dirty="0"/>
            </a:p>
          </p:txBody>
        </p:sp>
      </p:grpSp>
      <p:sp>
        <p:nvSpPr>
          <p:cNvPr id="3" name="Left Arrow 2"/>
          <p:cNvSpPr/>
          <p:nvPr/>
        </p:nvSpPr>
        <p:spPr bwMode="ltGray">
          <a:xfrm rot="13500000">
            <a:off x="3769501" y="4646252"/>
            <a:ext cx="929898" cy="588932"/>
          </a:xfrm>
          <a:prstGeom prst="leftArrow">
            <a:avLst/>
          </a:prstGeom>
          <a:solidFill>
            <a:srgbClr val="7D87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0" name="Left Arrow 19"/>
          <p:cNvSpPr/>
          <p:nvPr/>
        </p:nvSpPr>
        <p:spPr bwMode="ltGray">
          <a:xfrm rot="8100000">
            <a:off x="3769501" y="2174510"/>
            <a:ext cx="929898" cy="588932"/>
          </a:xfrm>
          <a:prstGeom prst="leftArrow">
            <a:avLst/>
          </a:prstGeom>
          <a:solidFill>
            <a:srgbClr val="7D87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2" name="Left Arrow 21"/>
          <p:cNvSpPr/>
          <p:nvPr/>
        </p:nvSpPr>
        <p:spPr bwMode="ltGray">
          <a:xfrm rot="8100000">
            <a:off x="7448481" y="4645152"/>
            <a:ext cx="929898" cy="588932"/>
          </a:xfrm>
          <a:prstGeom prst="leftArrow">
            <a:avLst/>
          </a:prstGeom>
          <a:solidFill>
            <a:srgbClr val="7D87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3" name="Left Arrow 22"/>
          <p:cNvSpPr/>
          <p:nvPr/>
        </p:nvSpPr>
        <p:spPr bwMode="ltGray">
          <a:xfrm rot="13500000">
            <a:off x="7451053" y="2176272"/>
            <a:ext cx="929898" cy="588932"/>
          </a:xfrm>
          <a:prstGeom prst="leftArrow">
            <a:avLst/>
          </a:prstGeom>
          <a:solidFill>
            <a:srgbClr val="7D87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6" name="Left-Right Arrow Callout 5"/>
          <p:cNvSpPr/>
          <p:nvPr/>
        </p:nvSpPr>
        <p:spPr bwMode="ltGray">
          <a:xfrm rot="5400000">
            <a:off x="4905125" y="2083449"/>
            <a:ext cx="2296536" cy="3332135"/>
          </a:xfrm>
          <a:prstGeom prst="leftRightArrowCallout">
            <a:avLst>
              <a:gd name="adj1" fmla="val 25000"/>
              <a:gd name="adj2" fmla="val 15701"/>
              <a:gd name="adj3" fmla="val 12601"/>
              <a:gd name="adj4" fmla="val 6290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 bwMode="ltGray">
          <a:xfrm>
            <a:off x="4453080" y="3090672"/>
            <a:ext cx="3187583" cy="13101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/>
              <a:t>Medical Data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+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prescriptions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ltGray">
          <a:xfrm>
            <a:off x="4721567" y="1443658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ltGray">
          <a:xfrm>
            <a:off x="4718304" y="4608576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86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441658"/>
          </a:xfrm>
        </p:spPr>
        <p:txBody>
          <a:bodyPr/>
          <a:lstStyle/>
          <a:p>
            <a:r>
              <a:rPr lang="en-US" dirty="0"/>
              <a:t>Prescription Data plus Medical Data stratify autoimmune risk.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830509"/>
              </p:ext>
            </p:extLst>
          </p:nvPr>
        </p:nvGraphicFramePr>
        <p:xfrm>
          <a:off x="28575" y="1851660"/>
          <a:ext cx="1148333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905000" y="1645920"/>
            <a:ext cx="2362200" cy="914400"/>
          </a:xfrm>
          <a:prstGeom prst="roundRect">
            <a:avLst>
              <a:gd name="adj" fmla="val 29512"/>
            </a:avLst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Prescription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1627" y="3867662"/>
            <a:ext cx="2220904" cy="9971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Mild to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moderate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ulcerative colitis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14837" y="1645920"/>
            <a:ext cx="2359152" cy="914400"/>
          </a:xfrm>
          <a:prstGeom prst="roundRect">
            <a:avLst>
              <a:gd name="adj" fmla="val 29512"/>
            </a:avLst>
          </a:prstGeom>
          <a:solidFill>
            <a:srgbClr val="39414D"/>
          </a:solidFill>
          <a:ln w="9525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21626" y="1648968"/>
            <a:ext cx="2359152" cy="914400"/>
          </a:xfrm>
          <a:prstGeom prst="roundRect">
            <a:avLst>
              <a:gd name="adj" fmla="val 29512"/>
            </a:avLst>
          </a:prstGeom>
          <a:solidFill>
            <a:srgbClr val="74C061"/>
          </a:solidFill>
          <a:ln w="95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Synergy</a:t>
            </a:r>
          </a:p>
        </p:txBody>
      </p:sp>
      <p:sp>
        <p:nvSpPr>
          <p:cNvPr id="10" name="Plus 9"/>
          <p:cNvSpPr/>
          <p:nvPr/>
        </p:nvSpPr>
        <p:spPr bwMode="ltGray">
          <a:xfrm>
            <a:off x="4324318" y="1851660"/>
            <a:ext cx="533400" cy="502920"/>
          </a:xfrm>
          <a:prstGeom prst="mathPlus">
            <a:avLst>
              <a:gd name="adj1" fmla="val 15944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1" name="Equal 10"/>
          <p:cNvSpPr/>
          <p:nvPr/>
        </p:nvSpPr>
        <p:spPr bwMode="ltGray">
          <a:xfrm>
            <a:off x="7377161" y="1821180"/>
            <a:ext cx="441293" cy="563880"/>
          </a:xfrm>
          <a:prstGeom prst="mathEqual">
            <a:avLst>
              <a:gd name="adj1" fmla="val 13808"/>
              <a:gd name="adj2" fmla="val 11760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205" y="3654074"/>
            <a:ext cx="2290713" cy="17450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Ulcerative colitis, unspecified, without complications</a:t>
            </a:r>
          </a:p>
          <a:p>
            <a:pPr algn="ctr">
              <a:lnSpc>
                <a:spcPct val="90000"/>
              </a:lnSpc>
            </a:pPr>
            <a:endParaRPr lang="en-US" sz="5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K51.90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69183" y="4200060"/>
            <a:ext cx="1833836" cy="3323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Sulfasalazine</a:t>
            </a:r>
          </a:p>
        </p:txBody>
      </p:sp>
    </p:spTree>
    <p:extLst>
      <p:ext uri="{BB962C8B-B14F-4D97-AF65-F5344CB8AC3E}">
        <p14:creationId xmlns:p14="http://schemas.microsoft.com/office/powerpoint/2010/main" val="42748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A1722AA-99D4-4A04-922D-C15052DEE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E68DC-E187-487B-AFCB-4134075A926C}"/>
              </a:ext>
            </a:extLst>
          </p:cNvPr>
          <p:cNvSpPr/>
          <p:nvPr/>
        </p:nvSpPr>
        <p:spPr>
          <a:xfrm>
            <a:off x="815929" y="3319754"/>
            <a:ext cx="10128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Medications and disease activity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49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785320" cy="387798"/>
          </a:xfrm>
        </p:spPr>
        <p:txBody>
          <a:bodyPr/>
          <a:lstStyle/>
          <a:p>
            <a:r>
              <a:rPr lang="en-US" dirty="0"/>
              <a:t>Autoimmune medications can be divided into two main targets.	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8016180"/>
              </p:ext>
            </p:extLst>
          </p:nvPr>
        </p:nvGraphicFramePr>
        <p:xfrm>
          <a:off x="1053852" y="1527048"/>
          <a:ext cx="9860581" cy="442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84142" y="4744324"/>
            <a:ext cx="5395058" cy="1368644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Prednisone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Methylprednisolone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Dexamethasone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14826" y="3058951"/>
            <a:ext cx="4899607" cy="1361211"/>
            <a:chOff x="4947686" y="1531903"/>
            <a:chExt cx="4899607" cy="1361211"/>
          </a:xfrm>
          <a:solidFill>
            <a:srgbClr val="A2A3A6"/>
          </a:solidFill>
        </p:grpSpPr>
        <p:sp>
          <p:nvSpPr>
            <p:cNvPr id="11" name="Rounded Rectangle 10"/>
            <p:cNvSpPr/>
            <p:nvPr/>
          </p:nvSpPr>
          <p:spPr>
            <a:xfrm>
              <a:off x="4947686" y="1531903"/>
              <a:ext cx="4899607" cy="136121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5068484" y="1571772"/>
              <a:ext cx="4663440" cy="12814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Immunomodulators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9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Immunomodulatory medications are numerous.	</a:t>
            </a:r>
            <a:br>
              <a:rPr lang="en-US" dirty="0"/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066800"/>
            <a:ext cx="9772091" cy="49779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411469" lvl="2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527048"/>
            <a:ext cx="9285714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E9D3B206-2EA2-462D-BE24-587C824A4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785" y="2438418"/>
            <a:ext cx="1758307" cy="209012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4B28DD0-5F55-4705-A984-A111A215B32D}"/>
              </a:ext>
            </a:extLst>
          </p:cNvPr>
          <p:cNvSpPr/>
          <p:nvPr/>
        </p:nvSpPr>
        <p:spPr bwMode="gray">
          <a:xfrm>
            <a:off x="4095244" y="4476653"/>
            <a:ext cx="4031278" cy="192903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3716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Irix Rule Variables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Drug and medical claim combinations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 encounter location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Claim timing / frequency / dosage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Provider specialty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Score thresholds</a:t>
            </a:r>
          </a:p>
          <a:p>
            <a:pPr marL="0" marR="0" lvl="1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8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A2C5FB-52A4-47CA-8612-25DFAC710878}"/>
              </a:ext>
            </a:extLst>
          </p:cNvPr>
          <p:cNvSpPr/>
          <p:nvPr/>
        </p:nvSpPr>
        <p:spPr bwMode="gray">
          <a:xfrm>
            <a:off x="911256" y="4043029"/>
            <a:ext cx="2029956" cy="21743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3716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UW Guidance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Conditions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Severity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Decisions</a:t>
            </a:r>
          </a:p>
          <a:p>
            <a:pPr marL="225425" marR="0" lvl="1" indent="-22542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879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Score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8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8CE84-9A5D-46EC-A32F-0DBD9502E57E}"/>
              </a:ext>
            </a:extLst>
          </p:cNvPr>
          <p:cNvSpPr txBox="1"/>
          <p:nvPr/>
        </p:nvSpPr>
        <p:spPr>
          <a:xfrm>
            <a:off x="8701442" y="1913765"/>
            <a:ext cx="1305838" cy="55992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Prescription</a:t>
            </a: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D1501D7B-A1F3-4B76-800F-3A896BDAF044}"/>
              </a:ext>
            </a:extLst>
          </p:cNvPr>
          <p:cNvSpPr txBox="1">
            <a:spLocks noChangeArrowheads="1"/>
          </p:cNvSpPr>
          <p:nvPr/>
        </p:nvSpPr>
        <p:spPr>
          <a:xfrm>
            <a:off x="609442" y="519237"/>
            <a:ext cx="11046263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Irix makes underwriting faster, easier, and more accurate.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8666" y="2229269"/>
            <a:ext cx="1780407" cy="1587307"/>
            <a:chOff x="865224" y="2371061"/>
            <a:chExt cx="2188255" cy="1790432"/>
          </a:xfrm>
          <a:solidFill>
            <a:srgbClr val="1274BB"/>
          </a:solidFill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65224" y="3177976"/>
              <a:ext cx="1668844" cy="983517"/>
            </a:xfrm>
            <a:custGeom>
              <a:avLst/>
              <a:gdLst>
                <a:gd name="T0" fmla="*/ 940 w 2927"/>
                <a:gd name="T1" fmla="*/ 7 h 1725"/>
                <a:gd name="T2" fmla="*/ 1154 w 2927"/>
                <a:gd name="T3" fmla="*/ 46 h 1725"/>
                <a:gd name="T4" fmla="*/ 1367 w 2927"/>
                <a:gd name="T5" fmla="*/ 119 h 1725"/>
                <a:gd name="T6" fmla="*/ 1463 w 2927"/>
                <a:gd name="T7" fmla="*/ 171 h 1725"/>
                <a:gd name="T8" fmla="*/ 1536 w 2927"/>
                <a:gd name="T9" fmla="*/ 224 h 1725"/>
                <a:gd name="T10" fmla="*/ 1580 w 2927"/>
                <a:gd name="T11" fmla="*/ 274 h 1725"/>
                <a:gd name="T12" fmla="*/ 1614 w 2927"/>
                <a:gd name="T13" fmla="*/ 334 h 1725"/>
                <a:gd name="T14" fmla="*/ 2021 w 2927"/>
                <a:gd name="T15" fmla="*/ 1234 h 1725"/>
                <a:gd name="T16" fmla="*/ 2040 w 2927"/>
                <a:gd name="T17" fmla="*/ 1259 h 1725"/>
                <a:gd name="T18" fmla="*/ 2071 w 2927"/>
                <a:gd name="T19" fmla="*/ 1269 h 1725"/>
                <a:gd name="T20" fmla="*/ 2729 w 2927"/>
                <a:gd name="T21" fmla="*/ 1319 h 1725"/>
                <a:gd name="T22" fmla="*/ 2800 w 2927"/>
                <a:gd name="T23" fmla="*/ 1334 h 1725"/>
                <a:gd name="T24" fmla="*/ 2858 w 2927"/>
                <a:gd name="T25" fmla="*/ 1369 h 1725"/>
                <a:gd name="T26" fmla="*/ 2900 w 2927"/>
                <a:gd name="T27" fmla="*/ 1420 h 1725"/>
                <a:gd name="T28" fmla="*/ 2923 w 2927"/>
                <a:gd name="T29" fmla="*/ 1483 h 1725"/>
                <a:gd name="T30" fmla="*/ 2923 w 2927"/>
                <a:gd name="T31" fmla="*/ 1555 h 1725"/>
                <a:gd name="T32" fmla="*/ 2900 w 2927"/>
                <a:gd name="T33" fmla="*/ 1621 h 1725"/>
                <a:gd name="T34" fmla="*/ 2858 w 2927"/>
                <a:gd name="T35" fmla="*/ 1675 h 1725"/>
                <a:gd name="T36" fmla="*/ 2799 w 2927"/>
                <a:gd name="T37" fmla="*/ 1710 h 1725"/>
                <a:gd name="T38" fmla="*/ 2729 w 2927"/>
                <a:gd name="T39" fmla="*/ 1724 h 1725"/>
                <a:gd name="T40" fmla="*/ 1908 w 2927"/>
                <a:gd name="T41" fmla="*/ 1724 h 1725"/>
                <a:gd name="T42" fmla="*/ 1840 w 2927"/>
                <a:gd name="T43" fmla="*/ 1712 h 1725"/>
                <a:gd name="T44" fmla="*/ 1782 w 2927"/>
                <a:gd name="T45" fmla="*/ 1678 h 1725"/>
                <a:gd name="T46" fmla="*/ 1737 w 2927"/>
                <a:gd name="T47" fmla="*/ 1625 h 1725"/>
                <a:gd name="T48" fmla="*/ 1630 w 2927"/>
                <a:gd name="T49" fmla="*/ 1464 h 1725"/>
                <a:gd name="T50" fmla="*/ 1583 w 2927"/>
                <a:gd name="T51" fmla="*/ 1725 h 1725"/>
                <a:gd name="T52" fmla="*/ 138 w 2927"/>
                <a:gd name="T53" fmla="*/ 1725 h 1725"/>
                <a:gd name="T54" fmla="*/ 80 w 2927"/>
                <a:gd name="T55" fmla="*/ 1715 h 1725"/>
                <a:gd name="T56" fmla="*/ 37 w 2927"/>
                <a:gd name="T57" fmla="*/ 1687 h 1725"/>
                <a:gd name="T58" fmla="*/ 9 w 2927"/>
                <a:gd name="T59" fmla="*/ 1642 h 1725"/>
                <a:gd name="T60" fmla="*/ 0 w 2927"/>
                <a:gd name="T61" fmla="*/ 1584 h 1725"/>
                <a:gd name="T62" fmla="*/ 1 w 2927"/>
                <a:gd name="T63" fmla="*/ 622 h 1725"/>
                <a:gd name="T64" fmla="*/ 9 w 2927"/>
                <a:gd name="T65" fmla="*/ 392 h 1725"/>
                <a:gd name="T66" fmla="*/ 26 w 2927"/>
                <a:gd name="T67" fmla="*/ 307 h 1725"/>
                <a:gd name="T68" fmla="*/ 63 w 2927"/>
                <a:gd name="T69" fmla="*/ 235 h 1725"/>
                <a:gd name="T70" fmla="*/ 119 w 2927"/>
                <a:gd name="T71" fmla="*/ 176 h 1725"/>
                <a:gd name="T72" fmla="*/ 197 w 2927"/>
                <a:gd name="T73" fmla="*/ 132 h 1725"/>
                <a:gd name="T74" fmla="*/ 408 w 2927"/>
                <a:gd name="T75" fmla="*/ 56 h 1725"/>
                <a:gd name="T76" fmla="*/ 621 w 2927"/>
                <a:gd name="T77" fmla="*/ 12 h 1725"/>
                <a:gd name="T78" fmla="*/ 834 w 2927"/>
                <a:gd name="T79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7" h="1725">
                  <a:moveTo>
                    <a:pt x="834" y="0"/>
                  </a:moveTo>
                  <a:lnTo>
                    <a:pt x="940" y="7"/>
                  </a:lnTo>
                  <a:lnTo>
                    <a:pt x="1047" y="22"/>
                  </a:lnTo>
                  <a:lnTo>
                    <a:pt x="1154" y="46"/>
                  </a:lnTo>
                  <a:lnTo>
                    <a:pt x="1260" y="78"/>
                  </a:lnTo>
                  <a:lnTo>
                    <a:pt x="1367" y="119"/>
                  </a:lnTo>
                  <a:lnTo>
                    <a:pt x="1416" y="143"/>
                  </a:lnTo>
                  <a:lnTo>
                    <a:pt x="1463" y="171"/>
                  </a:lnTo>
                  <a:lnTo>
                    <a:pt x="1508" y="202"/>
                  </a:lnTo>
                  <a:lnTo>
                    <a:pt x="1536" y="224"/>
                  </a:lnTo>
                  <a:lnTo>
                    <a:pt x="1559" y="247"/>
                  </a:lnTo>
                  <a:lnTo>
                    <a:pt x="1580" y="274"/>
                  </a:lnTo>
                  <a:lnTo>
                    <a:pt x="1599" y="303"/>
                  </a:lnTo>
                  <a:lnTo>
                    <a:pt x="1614" y="334"/>
                  </a:lnTo>
                  <a:lnTo>
                    <a:pt x="1818" y="783"/>
                  </a:lnTo>
                  <a:lnTo>
                    <a:pt x="2021" y="1234"/>
                  </a:lnTo>
                  <a:lnTo>
                    <a:pt x="2029" y="1249"/>
                  </a:lnTo>
                  <a:lnTo>
                    <a:pt x="2040" y="1259"/>
                  </a:lnTo>
                  <a:lnTo>
                    <a:pt x="2054" y="1266"/>
                  </a:lnTo>
                  <a:lnTo>
                    <a:pt x="2071" y="1269"/>
                  </a:lnTo>
                  <a:lnTo>
                    <a:pt x="2399" y="1294"/>
                  </a:lnTo>
                  <a:lnTo>
                    <a:pt x="2729" y="1319"/>
                  </a:lnTo>
                  <a:lnTo>
                    <a:pt x="2766" y="1323"/>
                  </a:lnTo>
                  <a:lnTo>
                    <a:pt x="2800" y="1334"/>
                  </a:lnTo>
                  <a:lnTo>
                    <a:pt x="2831" y="1349"/>
                  </a:lnTo>
                  <a:lnTo>
                    <a:pt x="2858" y="1369"/>
                  </a:lnTo>
                  <a:lnTo>
                    <a:pt x="2881" y="1392"/>
                  </a:lnTo>
                  <a:lnTo>
                    <a:pt x="2900" y="1420"/>
                  </a:lnTo>
                  <a:lnTo>
                    <a:pt x="2914" y="1450"/>
                  </a:lnTo>
                  <a:lnTo>
                    <a:pt x="2923" y="1483"/>
                  </a:lnTo>
                  <a:lnTo>
                    <a:pt x="2927" y="1519"/>
                  </a:lnTo>
                  <a:lnTo>
                    <a:pt x="2923" y="1555"/>
                  </a:lnTo>
                  <a:lnTo>
                    <a:pt x="2914" y="1590"/>
                  </a:lnTo>
                  <a:lnTo>
                    <a:pt x="2900" y="1621"/>
                  </a:lnTo>
                  <a:lnTo>
                    <a:pt x="2881" y="1649"/>
                  </a:lnTo>
                  <a:lnTo>
                    <a:pt x="2858" y="1675"/>
                  </a:lnTo>
                  <a:lnTo>
                    <a:pt x="2830" y="1695"/>
                  </a:lnTo>
                  <a:lnTo>
                    <a:pt x="2799" y="1710"/>
                  </a:lnTo>
                  <a:lnTo>
                    <a:pt x="2765" y="1720"/>
                  </a:lnTo>
                  <a:lnTo>
                    <a:pt x="2729" y="1724"/>
                  </a:lnTo>
                  <a:lnTo>
                    <a:pt x="2318" y="1725"/>
                  </a:lnTo>
                  <a:lnTo>
                    <a:pt x="1908" y="1724"/>
                  </a:lnTo>
                  <a:lnTo>
                    <a:pt x="1872" y="1722"/>
                  </a:lnTo>
                  <a:lnTo>
                    <a:pt x="1840" y="1712"/>
                  </a:lnTo>
                  <a:lnTo>
                    <a:pt x="1809" y="1698"/>
                  </a:lnTo>
                  <a:lnTo>
                    <a:pt x="1782" y="1678"/>
                  </a:lnTo>
                  <a:lnTo>
                    <a:pt x="1758" y="1654"/>
                  </a:lnTo>
                  <a:lnTo>
                    <a:pt x="1737" y="1625"/>
                  </a:lnTo>
                  <a:lnTo>
                    <a:pt x="1638" y="1462"/>
                  </a:lnTo>
                  <a:lnTo>
                    <a:pt x="1630" y="1464"/>
                  </a:lnTo>
                  <a:lnTo>
                    <a:pt x="1630" y="1725"/>
                  </a:lnTo>
                  <a:lnTo>
                    <a:pt x="1583" y="1725"/>
                  </a:lnTo>
                  <a:lnTo>
                    <a:pt x="178" y="1725"/>
                  </a:lnTo>
                  <a:lnTo>
                    <a:pt x="138" y="1725"/>
                  </a:lnTo>
                  <a:lnTo>
                    <a:pt x="107" y="1722"/>
                  </a:lnTo>
                  <a:lnTo>
                    <a:pt x="80" y="1715"/>
                  </a:lnTo>
                  <a:lnTo>
                    <a:pt x="57" y="1703"/>
                  </a:lnTo>
                  <a:lnTo>
                    <a:pt x="37" y="1687"/>
                  </a:lnTo>
                  <a:lnTo>
                    <a:pt x="21" y="1667"/>
                  </a:lnTo>
                  <a:lnTo>
                    <a:pt x="9" y="1642"/>
                  </a:lnTo>
                  <a:lnTo>
                    <a:pt x="2" y="1616"/>
                  </a:lnTo>
                  <a:lnTo>
                    <a:pt x="0" y="1584"/>
                  </a:lnTo>
                  <a:lnTo>
                    <a:pt x="1" y="736"/>
                  </a:lnTo>
                  <a:lnTo>
                    <a:pt x="1" y="622"/>
                  </a:lnTo>
                  <a:lnTo>
                    <a:pt x="2" y="506"/>
                  </a:lnTo>
                  <a:lnTo>
                    <a:pt x="9" y="392"/>
                  </a:lnTo>
                  <a:lnTo>
                    <a:pt x="15" y="348"/>
                  </a:lnTo>
                  <a:lnTo>
                    <a:pt x="26" y="307"/>
                  </a:lnTo>
                  <a:lnTo>
                    <a:pt x="42" y="270"/>
                  </a:lnTo>
                  <a:lnTo>
                    <a:pt x="63" y="235"/>
                  </a:lnTo>
                  <a:lnTo>
                    <a:pt x="88" y="204"/>
                  </a:lnTo>
                  <a:lnTo>
                    <a:pt x="119" y="176"/>
                  </a:lnTo>
                  <a:lnTo>
                    <a:pt x="155" y="151"/>
                  </a:lnTo>
                  <a:lnTo>
                    <a:pt x="197" y="132"/>
                  </a:lnTo>
                  <a:lnTo>
                    <a:pt x="303" y="90"/>
                  </a:lnTo>
                  <a:lnTo>
                    <a:pt x="408" y="56"/>
                  </a:lnTo>
                  <a:lnTo>
                    <a:pt x="515" y="30"/>
                  </a:lnTo>
                  <a:lnTo>
                    <a:pt x="621" y="12"/>
                  </a:lnTo>
                  <a:lnTo>
                    <a:pt x="727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65571" y="2371061"/>
              <a:ext cx="636863" cy="752160"/>
            </a:xfrm>
            <a:custGeom>
              <a:avLst/>
              <a:gdLst>
                <a:gd name="T0" fmla="*/ 587 w 1117"/>
                <a:gd name="T1" fmla="*/ 0 h 1436"/>
                <a:gd name="T2" fmla="*/ 698 w 1117"/>
                <a:gd name="T3" fmla="*/ 17 h 1436"/>
                <a:gd name="T4" fmla="*/ 804 w 1117"/>
                <a:gd name="T5" fmla="*/ 52 h 1436"/>
                <a:gd name="T6" fmla="*/ 899 w 1117"/>
                <a:gd name="T7" fmla="*/ 105 h 1436"/>
                <a:gd name="T8" fmla="*/ 983 w 1117"/>
                <a:gd name="T9" fmla="*/ 176 h 1436"/>
                <a:gd name="T10" fmla="*/ 1050 w 1117"/>
                <a:gd name="T11" fmla="*/ 264 h 1436"/>
                <a:gd name="T12" fmla="*/ 1083 w 1117"/>
                <a:gd name="T13" fmla="*/ 329 h 1436"/>
                <a:gd name="T14" fmla="*/ 1105 w 1117"/>
                <a:gd name="T15" fmla="*/ 402 h 1436"/>
                <a:gd name="T16" fmla="*/ 1116 w 1117"/>
                <a:gd name="T17" fmla="*/ 486 h 1436"/>
                <a:gd name="T18" fmla="*/ 1110 w 1117"/>
                <a:gd name="T19" fmla="*/ 606 h 1436"/>
                <a:gd name="T20" fmla="*/ 1084 w 1117"/>
                <a:gd name="T21" fmla="*/ 753 h 1436"/>
                <a:gd name="T22" fmla="*/ 1045 w 1117"/>
                <a:gd name="T23" fmla="*/ 904 h 1436"/>
                <a:gd name="T24" fmla="*/ 986 w 1117"/>
                <a:gd name="T25" fmla="*/ 1051 h 1436"/>
                <a:gd name="T26" fmla="*/ 910 w 1117"/>
                <a:gd name="T27" fmla="*/ 1196 h 1436"/>
                <a:gd name="T28" fmla="*/ 851 w 1117"/>
                <a:gd name="T29" fmla="*/ 1274 h 1436"/>
                <a:gd name="T30" fmla="*/ 783 w 1117"/>
                <a:gd name="T31" fmla="*/ 1344 h 1436"/>
                <a:gd name="T32" fmla="*/ 704 w 1117"/>
                <a:gd name="T33" fmla="*/ 1398 h 1436"/>
                <a:gd name="T34" fmla="*/ 621 w 1117"/>
                <a:gd name="T35" fmla="*/ 1430 h 1436"/>
                <a:gd name="T36" fmla="*/ 536 w 1117"/>
                <a:gd name="T37" fmla="*/ 1434 h 1436"/>
                <a:gd name="T38" fmla="*/ 452 w 1117"/>
                <a:gd name="T39" fmla="*/ 1416 h 1436"/>
                <a:gd name="T40" fmla="*/ 371 w 1117"/>
                <a:gd name="T41" fmla="*/ 1373 h 1436"/>
                <a:gd name="T42" fmla="*/ 291 w 1117"/>
                <a:gd name="T43" fmla="*/ 1303 h 1436"/>
                <a:gd name="T44" fmla="*/ 220 w 1117"/>
                <a:gd name="T45" fmla="*/ 1217 h 1436"/>
                <a:gd name="T46" fmla="*/ 163 w 1117"/>
                <a:gd name="T47" fmla="*/ 1121 h 1436"/>
                <a:gd name="T48" fmla="*/ 101 w 1117"/>
                <a:gd name="T49" fmla="*/ 976 h 1436"/>
                <a:gd name="T50" fmla="*/ 43 w 1117"/>
                <a:gd name="T51" fmla="*/ 783 h 1436"/>
                <a:gd name="T52" fmla="*/ 6 w 1117"/>
                <a:gd name="T53" fmla="*/ 584 h 1436"/>
                <a:gd name="T54" fmla="*/ 1 w 1117"/>
                <a:gd name="T55" fmla="*/ 473 h 1436"/>
                <a:gd name="T56" fmla="*/ 21 w 1117"/>
                <a:gd name="T57" fmla="*/ 372 h 1436"/>
                <a:gd name="T58" fmla="*/ 59 w 1117"/>
                <a:gd name="T59" fmla="*/ 280 h 1436"/>
                <a:gd name="T60" fmla="*/ 114 w 1117"/>
                <a:gd name="T61" fmla="*/ 200 h 1436"/>
                <a:gd name="T62" fmla="*/ 184 w 1117"/>
                <a:gd name="T63" fmla="*/ 131 h 1436"/>
                <a:gd name="T64" fmla="*/ 264 w 1117"/>
                <a:gd name="T65" fmla="*/ 76 h 1436"/>
                <a:gd name="T66" fmla="*/ 362 w 1117"/>
                <a:gd name="T67" fmla="*/ 33 h 1436"/>
                <a:gd name="T68" fmla="*/ 474 w 1117"/>
                <a:gd name="T69" fmla="*/ 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7" h="1436">
                  <a:moveTo>
                    <a:pt x="531" y="0"/>
                  </a:moveTo>
                  <a:lnTo>
                    <a:pt x="587" y="0"/>
                  </a:lnTo>
                  <a:lnTo>
                    <a:pt x="643" y="6"/>
                  </a:lnTo>
                  <a:lnTo>
                    <a:pt x="698" y="17"/>
                  </a:lnTo>
                  <a:lnTo>
                    <a:pt x="751" y="31"/>
                  </a:lnTo>
                  <a:lnTo>
                    <a:pt x="804" y="52"/>
                  </a:lnTo>
                  <a:lnTo>
                    <a:pt x="853" y="76"/>
                  </a:lnTo>
                  <a:lnTo>
                    <a:pt x="899" y="105"/>
                  </a:lnTo>
                  <a:lnTo>
                    <a:pt x="942" y="138"/>
                  </a:lnTo>
                  <a:lnTo>
                    <a:pt x="983" y="176"/>
                  </a:lnTo>
                  <a:lnTo>
                    <a:pt x="1019" y="218"/>
                  </a:lnTo>
                  <a:lnTo>
                    <a:pt x="1050" y="264"/>
                  </a:lnTo>
                  <a:lnTo>
                    <a:pt x="1068" y="296"/>
                  </a:lnTo>
                  <a:lnTo>
                    <a:pt x="1083" y="329"/>
                  </a:lnTo>
                  <a:lnTo>
                    <a:pt x="1096" y="364"/>
                  </a:lnTo>
                  <a:lnTo>
                    <a:pt x="1105" y="402"/>
                  </a:lnTo>
                  <a:lnTo>
                    <a:pt x="1112" y="442"/>
                  </a:lnTo>
                  <a:lnTo>
                    <a:pt x="1116" y="486"/>
                  </a:lnTo>
                  <a:lnTo>
                    <a:pt x="1117" y="534"/>
                  </a:lnTo>
                  <a:lnTo>
                    <a:pt x="1110" y="606"/>
                  </a:lnTo>
                  <a:lnTo>
                    <a:pt x="1098" y="679"/>
                  </a:lnTo>
                  <a:lnTo>
                    <a:pt x="1084" y="753"/>
                  </a:lnTo>
                  <a:lnTo>
                    <a:pt x="1067" y="829"/>
                  </a:lnTo>
                  <a:lnTo>
                    <a:pt x="1045" y="904"/>
                  </a:lnTo>
                  <a:lnTo>
                    <a:pt x="1018" y="978"/>
                  </a:lnTo>
                  <a:lnTo>
                    <a:pt x="986" y="1051"/>
                  </a:lnTo>
                  <a:lnTo>
                    <a:pt x="950" y="1125"/>
                  </a:lnTo>
                  <a:lnTo>
                    <a:pt x="910" y="1196"/>
                  </a:lnTo>
                  <a:lnTo>
                    <a:pt x="882" y="1235"/>
                  </a:lnTo>
                  <a:lnTo>
                    <a:pt x="851" y="1274"/>
                  </a:lnTo>
                  <a:lnTo>
                    <a:pt x="818" y="1310"/>
                  </a:lnTo>
                  <a:lnTo>
                    <a:pt x="783" y="1344"/>
                  </a:lnTo>
                  <a:lnTo>
                    <a:pt x="743" y="1374"/>
                  </a:lnTo>
                  <a:lnTo>
                    <a:pt x="704" y="1398"/>
                  </a:lnTo>
                  <a:lnTo>
                    <a:pt x="663" y="1417"/>
                  </a:lnTo>
                  <a:lnTo>
                    <a:pt x="621" y="1430"/>
                  </a:lnTo>
                  <a:lnTo>
                    <a:pt x="578" y="1436"/>
                  </a:lnTo>
                  <a:lnTo>
                    <a:pt x="536" y="1434"/>
                  </a:lnTo>
                  <a:lnTo>
                    <a:pt x="494" y="1429"/>
                  </a:lnTo>
                  <a:lnTo>
                    <a:pt x="452" y="1416"/>
                  </a:lnTo>
                  <a:lnTo>
                    <a:pt x="410" y="1397"/>
                  </a:lnTo>
                  <a:lnTo>
                    <a:pt x="371" y="1373"/>
                  </a:lnTo>
                  <a:lnTo>
                    <a:pt x="331" y="1341"/>
                  </a:lnTo>
                  <a:lnTo>
                    <a:pt x="291" y="1303"/>
                  </a:lnTo>
                  <a:lnTo>
                    <a:pt x="253" y="1261"/>
                  </a:lnTo>
                  <a:lnTo>
                    <a:pt x="220" y="1217"/>
                  </a:lnTo>
                  <a:lnTo>
                    <a:pt x="189" y="1170"/>
                  </a:lnTo>
                  <a:lnTo>
                    <a:pt x="163" y="1121"/>
                  </a:lnTo>
                  <a:lnTo>
                    <a:pt x="138" y="1070"/>
                  </a:lnTo>
                  <a:lnTo>
                    <a:pt x="101" y="976"/>
                  </a:lnTo>
                  <a:lnTo>
                    <a:pt x="70" y="880"/>
                  </a:lnTo>
                  <a:lnTo>
                    <a:pt x="43" y="783"/>
                  </a:lnTo>
                  <a:lnTo>
                    <a:pt x="22" y="684"/>
                  </a:lnTo>
                  <a:lnTo>
                    <a:pt x="6" y="584"/>
                  </a:lnTo>
                  <a:lnTo>
                    <a:pt x="0" y="527"/>
                  </a:lnTo>
                  <a:lnTo>
                    <a:pt x="1" y="473"/>
                  </a:lnTo>
                  <a:lnTo>
                    <a:pt x="8" y="421"/>
                  </a:lnTo>
                  <a:lnTo>
                    <a:pt x="21" y="372"/>
                  </a:lnTo>
                  <a:lnTo>
                    <a:pt x="37" y="324"/>
                  </a:lnTo>
                  <a:lnTo>
                    <a:pt x="59" y="280"/>
                  </a:lnTo>
                  <a:lnTo>
                    <a:pt x="85" y="238"/>
                  </a:lnTo>
                  <a:lnTo>
                    <a:pt x="114" y="200"/>
                  </a:lnTo>
                  <a:lnTo>
                    <a:pt x="147" y="163"/>
                  </a:lnTo>
                  <a:lnTo>
                    <a:pt x="184" y="131"/>
                  </a:lnTo>
                  <a:lnTo>
                    <a:pt x="222" y="102"/>
                  </a:lnTo>
                  <a:lnTo>
                    <a:pt x="264" y="76"/>
                  </a:lnTo>
                  <a:lnTo>
                    <a:pt x="307" y="54"/>
                  </a:lnTo>
                  <a:lnTo>
                    <a:pt x="362" y="33"/>
                  </a:lnTo>
                  <a:lnTo>
                    <a:pt x="417" y="17"/>
                  </a:lnTo>
                  <a:lnTo>
                    <a:pt x="474" y="6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866986" y="2958466"/>
              <a:ext cx="1186493" cy="874617"/>
            </a:xfrm>
            <a:custGeom>
              <a:avLst/>
              <a:gdLst>
                <a:gd name="T0" fmla="*/ 1983 w 2081"/>
                <a:gd name="T1" fmla="*/ 0 h 1534"/>
                <a:gd name="T2" fmla="*/ 2011 w 2081"/>
                <a:gd name="T3" fmla="*/ 1 h 1534"/>
                <a:gd name="T4" fmla="*/ 2033 w 2081"/>
                <a:gd name="T5" fmla="*/ 3 h 1534"/>
                <a:gd name="T6" fmla="*/ 2049 w 2081"/>
                <a:gd name="T7" fmla="*/ 9 h 1534"/>
                <a:gd name="T8" fmla="*/ 2062 w 2081"/>
                <a:gd name="T9" fmla="*/ 19 h 1534"/>
                <a:gd name="T10" fmla="*/ 2071 w 2081"/>
                <a:gd name="T11" fmla="*/ 31 h 1534"/>
                <a:gd name="T12" fmla="*/ 2077 w 2081"/>
                <a:gd name="T13" fmla="*/ 49 h 1534"/>
                <a:gd name="T14" fmla="*/ 2080 w 2081"/>
                <a:gd name="T15" fmla="*/ 71 h 1534"/>
                <a:gd name="T16" fmla="*/ 2081 w 2081"/>
                <a:gd name="T17" fmla="*/ 99 h 1534"/>
                <a:gd name="T18" fmla="*/ 2081 w 2081"/>
                <a:gd name="T19" fmla="*/ 1447 h 1534"/>
                <a:gd name="T20" fmla="*/ 2080 w 2081"/>
                <a:gd name="T21" fmla="*/ 1472 h 1534"/>
                <a:gd name="T22" fmla="*/ 2075 w 2081"/>
                <a:gd name="T23" fmla="*/ 1493 h 1534"/>
                <a:gd name="T24" fmla="*/ 2067 w 2081"/>
                <a:gd name="T25" fmla="*/ 1509 h 1534"/>
                <a:gd name="T26" fmla="*/ 2055 w 2081"/>
                <a:gd name="T27" fmla="*/ 1520 h 1534"/>
                <a:gd name="T28" fmla="*/ 2039 w 2081"/>
                <a:gd name="T29" fmla="*/ 1528 h 1534"/>
                <a:gd name="T30" fmla="*/ 2018 w 2081"/>
                <a:gd name="T31" fmla="*/ 1533 h 1534"/>
                <a:gd name="T32" fmla="*/ 1992 w 2081"/>
                <a:gd name="T33" fmla="*/ 1534 h 1534"/>
                <a:gd name="T34" fmla="*/ 504 w 2081"/>
                <a:gd name="T35" fmla="*/ 1534 h 1534"/>
                <a:gd name="T36" fmla="*/ 464 w 2081"/>
                <a:gd name="T37" fmla="*/ 1533 h 1534"/>
                <a:gd name="T38" fmla="*/ 431 w 2081"/>
                <a:gd name="T39" fmla="*/ 1530 h 1534"/>
                <a:gd name="T40" fmla="*/ 403 w 2081"/>
                <a:gd name="T41" fmla="*/ 1526 h 1534"/>
                <a:gd name="T42" fmla="*/ 381 w 2081"/>
                <a:gd name="T43" fmla="*/ 1519 h 1534"/>
                <a:gd name="T44" fmla="*/ 364 w 2081"/>
                <a:gd name="T45" fmla="*/ 1508 h 1534"/>
                <a:gd name="T46" fmla="*/ 350 w 2081"/>
                <a:gd name="T47" fmla="*/ 1492 h 1534"/>
                <a:gd name="T48" fmla="*/ 339 w 2081"/>
                <a:gd name="T49" fmla="*/ 1471 h 1534"/>
                <a:gd name="T50" fmla="*/ 329 w 2081"/>
                <a:gd name="T51" fmla="*/ 1443 h 1534"/>
                <a:gd name="T52" fmla="*/ 320 w 2081"/>
                <a:gd name="T53" fmla="*/ 1408 h 1534"/>
                <a:gd name="T54" fmla="*/ 1953 w 2081"/>
                <a:gd name="T55" fmla="*/ 1408 h 1534"/>
                <a:gd name="T56" fmla="*/ 1953 w 2081"/>
                <a:gd name="T57" fmla="*/ 128 h 1534"/>
                <a:gd name="T58" fmla="*/ 129 w 2081"/>
                <a:gd name="T59" fmla="*/ 128 h 1534"/>
                <a:gd name="T60" fmla="*/ 129 w 2081"/>
                <a:gd name="T61" fmla="*/ 982 h 1534"/>
                <a:gd name="T62" fmla="*/ 122 w 2081"/>
                <a:gd name="T63" fmla="*/ 985 h 1534"/>
                <a:gd name="T64" fmla="*/ 112 w 2081"/>
                <a:gd name="T65" fmla="*/ 961 h 1534"/>
                <a:gd name="T66" fmla="*/ 101 w 2081"/>
                <a:gd name="T67" fmla="*/ 937 h 1534"/>
                <a:gd name="T68" fmla="*/ 90 w 2081"/>
                <a:gd name="T69" fmla="*/ 914 h 1534"/>
                <a:gd name="T70" fmla="*/ 61 w 2081"/>
                <a:gd name="T71" fmla="*/ 859 h 1534"/>
                <a:gd name="T72" fmla="*/ 37 w 2081"/>
                <a:gd name="T73" fmla="*/ 804 h 1534"/>
                <a:gd name="T74" fmla="*/ 21 w 2081"/>
                <a:gd name="T75" fmla="*/ 747 h 1534"/>
                <a:gd name="T76" fmla="*/ 9 w 2081"/>
                <a:gd name="T77" fmla="*/ 689 h 1534"/>
                <a:gd name="T78" fmla="*/ 2 w 2081"/>
                <a:gd name="T79" fmla="*/ 630 h 1534"/>
                <a:gd name="T80" fmla="*/ 0 w 2081"/>
                <a:gd name="T81" fmla="*/ 569 h 1534"/>
                <a:gd name="T82" fmla="*/ 1 w 2081"/>
                <a:gd name="T83" fmla="*/ 509 h 1534"/>
                <a:gd name="T84" fmla="*/ 5 w 2081"/>
                <a:gd name="T85" fmla="*/ 403 h 1534"/>
                <a:gd name="T86" fmla="*/ 5 w 2081"/>
                <a:gd name="T87" fmla="*/ 297 h 1534"/>
                <a:gd name="T88" fmla="*/ 4 w 2081"/>
                <a:gd name="T89" fmla="*/ 190 h 1534"/>
                <a:gd name="T90" fmla="*/ 4 w 2081"/>
                <a:gd name="T91" fmla="*/ 84 h 1534"/>
                <a:gd name="T92" fmla="*/ 5 w 2081"/>
                <a:gd name="T93" fmla="*/ 59 h 1534"/>
                <a:gd name="T94" fmla="*/ 9 w 2081"/>
                <a:gd name="T95" fmla="*/ 40 h 1534"/>
                <a:gd name="T96" fmla="*/ 16 w 2081"/>
                <a:gd name="T97" fmla="*/ 24 h 1534"/>
                <a:gd name="T98" fmla="*/ 28 w 2081"/>
                <a:gd name="T99" fmla="*/ 13 h 1534"/>
                <a:gd name="T100" fmla="*/ 43 w 2081"/>
                <a:gd name="T101" fmla="*/ 6 h 1534"/>
                <a:gd name="T102" fmla="*/ 63 w 2081"/>
                <a:gd name="T103" fmla="*/ 1 h 1534"/>
                <a:gd name="T104" fmla="*/ 87 w 2081"/>
                <a:gd name="T105" fmla="*/ 0 h 1534"/>
                <a:gd name="T106" fmla="*/ 1983 w 2081"/>
                <a:gd name="T107" fmla="*/ 0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1" h="1534">
                  <a:moveTo>
                    <a:pt x="1983" y="0"/>
                  </a:moveTo>
                  <a:lnTo>
                    <a:pt x="2011" y="1"/>
                  </a:lnTo>
                  <a:lnTo>
                    <a:pt x="2033" y="3"/>
                  </a:lnTo>
                  <a:lnTo>
                    <a:pt x="2049" y="9"/>
                  </a:lnTo>
                  <a:lnTo>
                    <a:pt x="2062" y="19"/>
                  </a:lnTo>
                  <a:lnTo>
                    <a:pt x="2071" y="31"/>
                  </a:lnTo>
                  <a:lnTo>
                    <a:pt x="2077" y="49"/>
                  </a:lnTo>
                  <a:lnTo>
                    <a:pt x="2080" y="71"/>
                  </a:lnTo>
                  <a:lnTo>
                    <a:pt x="2081" y="99"/>
                  </a:lnTo>
                  <a:lnTo>
                    <a:pt x="2081" y="1447"/>
                  </a:lnTo>
                  <a:lnTo>
                    <a:pt x="2080" y="1472"/>
                  </a:lnTo>
                  <a:lnTo>
                    <a:pt x="2075" y="1493"/>
                  </a:lnTo>
                  <a:lnTo>
                    <a:pt x="2067" y="1509"/>
                  </a:lnTo>
                  <a:lnTo>
                    <a:pt x="2055" y="1520"/>
                  </a:lnTo>
                  <a:lnTo>
                    <a:pt x="2039" y="1528"/>
                  </a:lnTo>
                  <a:lnTo>
                    <a:pt x="2018" y="1533"/>
                  </a:lnTo>
                  <a:lnTo>
                    <a:pt x="1992" y="1534"/>
                  </a:lnTo>
                  <a:lnTo>
                    <a:pt x="504" y="1534"/>
                  </a:lnTo>
                  <a:lnTo>
                    <a:pt x="464" y="1533"/>
                  </a:lnTo>
                  <a:lnTo>
                    <a:pt x="431" y="1530"/>
                  </a:lnTo>
                  <a:lnTo>
                    <a:pt x="403" y="1526"/>
                  </a:lnTo>
                  <a:lnTo>
                    <a:pt x="381" y="1519"/>
                  </a:lnTo>
                  <a:lnTo>
                    <a:pt x="364" y="1508"/>
                  </a:lnTo>
                  <a:lnTo>
                    <a:pt x="350" y="1492"/>
                  </a:lnTo>
                  <a:lnTo>
                    <a:pt x="339" y="1471"/>
                  </a:lnTo>
                  <a:lnTo>
                    <a:pt x="329" y="1443"/>
                  </a:lnTo>
                  <a:lnTo>
                    <a:pt x="320" y="1408"/>
                  </a:lnTo>
                  <a:lnTo>
                    <a:pt x="1953" y="1408"/>
                  </a:lnTo>
                  <a:lnTo>
                    <a:pt x="1953" y="128"/>
                  </a:lnTo>
                  <a:lnTo>
                    <a:pt x="129" y="128"/>
                  </a:lnTo>
                  <a:lnTo>
                    <a:pt x="129" y="982"/>
                  </a:lnTo>
                  <a:lnTo>
                    <a:pt x="122" y="985"/>
                  </a:lnTo>
                  <a:lnTo>
                    <a:pt x="112" y="961"/>
                  </a:lnTo>
                  <a:lnTo>
                    <a:pt x="101" y="937"/>
                  </a:lnTo>
                  <a:lnTo>
                    <a:pt x="90" y="914"/>
                  </a:lnTo>
                  <a:lnTo>
                    <a:pt x="61" y="859"/>
                  </a:lnTo>
                  <a:lnTo>
                    <a:pt x="37" y="804"/>
                  </a:lnTo>
                  <a:lnTo>
                    <a:pt x="21" y="747"/>
                  </a:lnTo>
                  <a:lnTo>
                    <a:pt x="9" y="689"/>
                  </a:lnTo>
                  <a:lnTo>
                    <a:pt x="2" y="630"/>
                  </a:lnTo>
                  <a:lnTo>
                    <a:pt x="0" y="569"/>
                  </a:lnTo>
                  <a:lnTo>
                    <a:pt x="1" y="509"/>
                  </a:lnTo>
                  <a:lnTo>
                    <a:pt x="5" y="403"/>
                  </a:lnTo>
                  <a:lnTo>
                    <a:pt x="5" y="297"/>
                  </a:lnTo>
                  <a:lnTo>
                    <a:pt x="4" y="190"/>
                  </a:lnTo>
                  <a:lnTo>
                    <a:pt x="4" y="84"/>
                  </a:lnTo>
                  <a:lnTo>
                    <a:pt x="5" y="59"/>
                  </a:lnTo>
                  <a:lnTo>
                    <a:pt x="9" y="40"/>
                  </a:lnTo>
                  <a:lnTo>
                    <a:pt x="16" y="24"/>
                  </a:lnTo>
                  <a:lnTo>
                    <a:pt x="28" y="13"/>
                  </a:lnTo>
                  <a:lnTo>
                    <a:pt x="43" y="6"/>
                  </a:lnTo>
                  <a:lnTo>
                    <a:pt x="63" y="1"/>
                  </a:lnTo>
                  <a:lnTo>
                    <a:pt x="87" y="0"/>
                  </a:lnTo>
                  <a:lnTo>
                    <a:pt x="1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501569" y="3872424"/>
              <a:ext cx="359768" cy="224641"/>
            </a:xfrm>
            <a:custGeom>
              <a:avLst/>
              <a:gdLst>
                <a:gd name="T0" fmla="*/ 94 w 631"/>
                <a:gd name="T1" fmla="*/ 0 h 394"/>
                <a:gd name="T2" fmla="*/ 187 w 631"/>
                <a:gd name="T3" fmla="*/ 0 h 394"/>
                <a:gd name="T4" fmla="*/ 279 w 631"/>
                <a:gd name="T5" fmla="*/ 0 h 394"/>
                <a:gd name="T6" fmla="*/ 279 w 631"/>
                <a:gd name="T7" fmla="*/ 270 h 394"/>
                <a:gd name="T8" fmla="*/ 351 w 631"/>
                <a:gd name="T9" fmla="*/ 270 h 394"/>
                <a:gd name="T10" fmla="*/ 420 w 631"/>
                <a:gd name="T11" fmla="*/ 270 h 394"/>
                <a:gd name="T12" fmla="*/ 492 w 631"/>
                <a:gd name="T13" fmla="*/ 270 h 394"/>
                <a:gd name="T14" fmla="*/ 564 w 631"/>
                <a:gd name="T15" fmla="*/ 270 h 394"/>
                <a:gd name="T16" fmla="*/ 586 w 631"/>
                <a:gd name="T17" fmla="*/ 273 h 394"/>
                <a:gd name="T18" fmla="*/ 603 w 631"/>
                <a:gd name="T19" fmla="*/ 281 h 394"/>
                <a:gd name="T20" fmla="*/ 619 w 631"/>
                <a:gd name="T21" fmla="*/ 294 h 394"/>
                <a:gd name="T22" fmla="*/ 628 w 631"/>
                <a:gd name="T23" fmla="*/ 310 h 394"/>
                <a:gd name="T24" fmla="*/ 631 w 631"/>
                <a:gd name="T25" fmla="*/ 330 h 394"/>
                <a:gd name="T26" fmla="*/ 630 w 631"/>
                <a:gd name="T27" fmla="*/ 345 h 394"/>
                <a:gd name="T28" fmla="*/ 624 w 631"/>
                <a:gd name="T29" fmla="*/ 360 h 394"/>
                <a:gd name="T30" fmla="*/ 615 w 631"/>
                <a:gd name="T31" fmla="*/ 373 h 394"/>
                <a:gd name="T32" fmla="*/ 603 w 631"/>
                <a:gd name="T33" fmla="*/ 384 h 394"/>
                <a:gd name="T34" fmla="*/ 589 w 631"/>
                <a:gd name="T35" fmla="*/ 391 h 394"/>
                <a:gd name="T36" fmla="*/ 572 w 631"/>
                <a:gd name="T37" fmla="*/ 394 h 394"/>
                <a:gd name="T38" fmla="*/ 377 w 631"/>
                <a:gd name="T39" fmla="*/ 394 h 394"/>
                <a:gd name="T40" fmla="*/ 178 w 631"/>
                <a:gd name="T41" fmla="*/ 394 h 394"/>
                <a:gd name="T42" fmla="*/ 185 w 631"/>
                <a:gd name="T43" fmla="*/ 343 h 394"/>
                <a:gd name="T44" fmla="*/ 187 w 631"/>
                <a:gd name="T45" fmla="*/ 294 h 394"/>
                <a:gd name="T46" fmla="*/ 183 w 631"/>
                <a:gd name="T47" fmla="*/ 249 h 394"/>
                <a:gd name="T48" fmla="*/ 174 w 631"/>
                <a:gd name="T49" fmla="*/ 206 h 394"/>
                <a:gd name="T50" fmla="*/ 159 w 631"/>
                <a:gd name="T51" fmla="*/ 165 h 394"/>
                <a:gd name="T52" fmla="*/ 139 w 631"/>
                <a:gd name="T53" fmla="*/ 126 h 394"/>
                <a:gd name="T54" fmla="*/ 112 w 631"/>
                <a:gd name="T55" fmla="*/ 92 h 394"/>
                <a:gd name="T56" fmla="*/ 81 w 631"/>
                <a:gd name="T57" fmla="*/ 58 h 394"/>
                <a:gd name="T58" fmla="*/ 43 w 631"/>
                <a:gd name="T59" fmla="*/ 27 h 394"/>
                <a:gd name="T60" fmla="*/ 0 w 631"/>
                <a:gd name="T61" fmla="*/ 0 h 394"/>
                <a:gd name="T62" fmla="*/ 94 w 631"/>
                <a:gd name="T6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1" h="394">
                  <a:moveTo>
                    <a:pt x="94" y="0"/>
                  </a:moveTo>
                  <a:lnTo>
                    <a:pt x="187" y="0"/>
                  </a:lnTo>
                  <a:lnTo>
                    <a:pt x="279" y="0"/>
                  </a:lnTo>
                  <a:lnTo>
                    <a:pt x="279" y="270"/>
                  </a:lnTo>
                  <a:lnTo>
                    <a:pt x="351" y="270"/>
                  </a:lnTo>
                  <a:lnTo>
                    <a:pt x="420" y="270"/>
                  </a:lnTo>
                  <a:lnTo>
                    <a:pt x="492" y="270"/>
                  </a:lnTo>
                  <a:lnTo>
                    <a:pt x="564" y="270"/>
                  </a:lnTo>
                  <a:lnTo>
                    <a:pt x="586" y="273"/>
                  </a:lnTo>
                  <a:lnTo>
                    <a:pt x="603" y="281"/>
                  </a:lnTo>
                  <a:lnTo>
                    <a:pt x="619" y="294"/>
                  </a:lnTo>
                  <a:lnTo>
                    <a:pt x="628" y="310"/>
                  </a:lnTo>
                  <a:lnTo>
                    <a:pt x="631" y="330"/>
                  </a:lnTo>
                  <a:lnTo>
                    <a:pt x="630" y="345"/>
                  </a:lnTo>
                  <a:lnTo>
                    <a:pt x="624" y="360"/>
                  </a:lnTo>
                  <a:lnTo>
                    <a:pt x="615" y="373"/>
                  </a:lnTo>
                  <a:lnTo>
                    <a:pt x="603" y="384"/>
                  </a:lnTo>
                  <a:lnTo>
                    <a:pt x="589" y="391"/>
                  </a:lnTo>
                  <a:lnTo>
                    <a:pt x="572" y="394"/>
                  </a:lnTo>
                  <a:lnTo>
                    <a:pt x="377" y="394"/>
                  </a:lnTo>
                  <a:lnTo>
                    <a:pt x="178" y="394"/>
                  </a:lnTo>
                  <a:lnTo>
                    <a:pt x="185" y="343"/>
                  </a:lnTo>
                  <a:lnTo>
                    <a:pt x="187" y="294"/>
                  </a:lnTo>
                  <a:lnTo>
                    <a:pt x="183" y="249"/>
                  </a:lnTo>
                  <a:lnTo>
                    <a:pt x="174" y="206"/>
                  </a:lnTo>
                  <a:lnTo>
                    <a:pt x="159" y="165"/>
                  </a:lnTo>
                  <a:lnTo>
                    <a:pt x="139" y="126"/>
                  </a:lnTo>
                  <a:lnTo>
                    <a:pt x="112" y="92"/>
                  </a:lnTo>
                  <a:lnTo>
                    <a:pt x="81" y="58"/>
                  </a:lnTo>
                  <a:lnTo>
                    <a:pt x="43" y="27"/>
                  </a:lnTo>
                  <a:lnTo>
                    <a:pt x="0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497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8298682-7BEF-44E8-95C5-E06051503175}"/>
              </a:ext>
            </a:extLst>
          </p:cNvPr>
          <p:cNvSpPr txBox="1"/>
          <p:nvPr/>
        </p:nvSpPr>
        <p:spPr>
          <a:xfrm>
            <a:off x="1274860" y="2335797"/>
            <a:ext cx="110872" cy="78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3D038-BD14-4216-AA4C-6160A058E9B3}"/>
              </a:ext>
            </a:extLst>
          </p:cNvPr>
          <p:cNvSpPr txBox="1"/>
          <p:nvPr/>
        </p:nvSpPr>
        <p:spPr>
          <a:xfrm>
            <a:off x="801763" y="2109904"/>
            <a:ext cx="267233" cy="119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81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CCD270-F502-4924-B1D6-DDDBC7D2BFEF}"/>
              </a:ext>
            </a:extLst>
          </p:cNvPr>
          <p:cNvGrpSpPr/>
          <p:nvPr/>
        </p:nvGrpSpPr>
        <p:grpSpPr>
          <a:xfrm>
            <a:off x="1592317" y="2920543"/>
            <a:ext cx="583623" cy="404317"/>
            <a:chOff x="2894582" y="2956991"/>
            <a:chExt cx="583623" cy="40431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60D2A1-B034-4762-B724-3B1EC3F0BF4F}"/>
                </a:ext>
              </a:extLst>
            </p:cNvPr>
            <p:cNvGrpSpPr/>
            <p:nvPr/>
          </p:nvGrpSpPr>
          <p:grpSpPr>
            <a:xfrm flipH="1">
              <a:off x="3302699" y="3164342"/>
              <a:ext cx="175506" cy="196966"/>
              <a:chOff x="8924081" y="1277615"/>
              <a:chExt cx="243068" cy="25749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1B384E6-E349-40A2-89B6-6F98FC34B5D5}"/>
                  </a:ext>
                </a:extLst>
              </p:cNvPr>
              <p:cNvSpPr/>
              <p:nvPr/>
            </p:nvSpPr>
            <p:spPr bwMode="ltGray">
              <a:xfrm>
                <a:off x="8924081" y="1277615"/>
                <a:ext cx="243068" cy="257493"/>
              </a:xfrm>
              <a:prstGeom prst="ellipse">
                <a:avLst/>
              </a:prstGeom>
              <a:solidFill>
                <a:srgbClr val="D73E2B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B738FA-40C3-469E-8A38-E05B01ABF47B}"/>
                  </a:ext>
                </a:extLst>
              </p:cNvPr>
              <p:cNvSpPr txBox="1"/>
              <p:nvPr/>
            </p:nvSpPr>
            <p:spPr>
              <a:xfrm>
                <a:off x="8980761" y="1312217"/>
                <a:ext cx="148590" cy="104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X</a:t>
                </a:r>
              </a:p>
            </p:txBody>
          </p:sp>
        </p:grp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E88B012-BA28-44A7-893B-082EBFD00671}"/>
                </a:ext>
              </a:extLst>
            </p:cNvPr>
            <p:cNvSpPr/>
            <p:nvPr/>
          </p:nvSpPr>
          <p:spPr bwMode="ltGray">
            <a:xfrm flipH="1">
              <a:off x="3104977" y="3170691"/>
              <a:ext cx="175506" cy="183349"/>
            </a:xfrm>
            <a:prstGeom prst="triangl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26F3F9-4D80-4B05-920C-6A598FE915D4}"/>
                </a:ext>
              </a:extLst>
            </p:cNvPr>
            <p:cNvSpPr txBox="1"/>
            <p:nvPr/>
          </p:nvSpPr>
          <p:spPr>
            <a:xfrm flipH="1">
              <a:off x="3095386" y="3210750"/>
              <a:ext cx="107289" cy="139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E885C1-233E-4A51-81FA-EE5E793C404F}"/>
                </a:ext>
              </a:extLst>
            </p:cNvPr>
            <p:cNvSpPr/>
            <p:nvPr/>
          </p:nvSpPr>
          <p:spPr bwMode="ltGray">
            <a:xfrm flipH="1">
              <a:off x="2894582" y="3167116"/>
              <a:ext cx="164402" cy="183349"/>
            </a:xfrm>
            <a:prstGeom prst="rect">
              <a:avLst/>
            </a:prstGeom>
            <a:solidFill>
              <a:srgbClr val="00A66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99D920-410D-4E9D-B1B9-DD8926BE248C}"/>
                </a:ext>
              </a:extLst>
            </p:cNvPr>
            <p:cNvSpPr txBox="1"/>
            <p:nvPr/>
          </p:nvSpPr>
          <p:spPr>
            <a:xfrm flipH="1">
              <a:off x="2913109" y="3206980"/>
              <a:ext cx="107289" cy="78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D0F18E7-699F-4CE0-A538-DD0EE7916646}"/>
                </a:ext>
              </a:extLst>
            </p:cNvPr>
            <p:cNvSpPr txBox="1"/>
            <p:nvPr/>
          </p:nvSpPr>
          <p:spPr>
            <a:xfrm flipH="1">
              <a:off x="2894582" y="2956991"/>
              <a:ext cx="258597" cy="119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1E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1.46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2BC91-A9C8-47F1-85EF-E0DFF198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500" y="1310762"/>
            <a:ext cx="3527042" cy="621308"/>
          </a:xfrm>
          <a:prstGeom prst="rect">
            <a:avLst/>
          </a:prstGeom>
        </p:spPr>
      </p:pic>
      <p:sp>
        <p:nvSpPr>
          <p:cNvPr id="20" name="Arrow: Bent 19">
            <a:extLst>
              <a:ext uri="{FF2B5EF4-FFF2-40B4-BE49-F238E27FC236}">
                <a16:creationId xmlns:a16="http://schemas.microsoft.com/office/drawing/2014/main" id="{6CEAD924-CAD4-472C-AA39-6440D3A6D870}"/>
              </a:ext>
            </a:extLst>
          </p:cNvPr>
          <p:cNvSpPr/>
          <p:nvPr/>
        </p:nvSpPr>
        <p:spPr bwMode="ltGray">
          <a:xfrm>
            <a:off x="1432285" y="1471389"/>
            <a:ext cx="1846618" cy="646828"/>
          </a:xfrm>
          <a:prstGeom prst="bentArrow">
            <a:avLst>
              <a:gd name="adj1" fmla="val 25000"/>
              <a:gd name="adj2" fmla="val 24261"/>
              <a:gd name="adj3" fmla="val 29435"/>
              <a:gd name="adj4" fmla="val 43750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A49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5E007E0-5169-40A2-BFC6-F1C75A4C16BB}"/>
              </a:ext>
            </a:extLst>
          </p:cNvPr>
          <p:cNvSpPr/>
          <p:nvPr/>
        </p:nvSpPr>
        <p:spPr bwMode="ltGray">
          <a:xfrm>
            <a:off x="7224864" y="1474419"/>
            <a:ext cx="1313152" cy="285166"/>
          </a:xfrm>
          <a:prstGeom prst="rightArrow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AD2343-B283-441C-9A9F-32403C7039BA}"/>
              </a:ext>
            </a:extLst>
          </p:cNvPr>
          <p:cNvSpPr txBox="1"/>
          <p:nvPr/>
        </p:nvSpPr>
        <p:spPr>
          <a:xfrm>
            <a:off x="10106795" y="1913765"/>
            <a:ext cx="1305839" cy="56270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7F3AA9C-1008-4A54-A5BF-D0AED4B19D9C}"/>
              </a:ext>
            </a:extLst>
          </p:cNvPr>
          <p:cNvSpPr txBox="1"/>
          <p:nvPr/>
        </p:nvSpPr>
        <p:spPr>
          <a:xfrm>
            <a:off x="8714274" y="3214724"/>
            <a:ext cx="1311100" cy="60185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3AC7D2-51DB-498B-B0EA-DF7DE79B93B9}"/>
              </a:ext>
            </a:extLst>
          </p:cNvPr>
          <p:cNvSpPr txBox="1"/>
          <p:nvPr/>
        </p:nvSpPr>
        <p:spPr>
          <a:xfrm>
            <a:off x="8701442" y="2560020"/>
            <a:ext cx="1305838" cy="567874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D27BF5-EB67-43E3-8AD0-CCBB5B040538}"/>
              </a:ext>
            </a:extLst>
          </p:cNvPr>
          <p:cNvSpPr txBox="1"/>
          <p:nvPr/>
        </p:nvSpPr>
        <p:spPr>
          <a:xfrm>
            <a:off x="10106795" y="3217242"/>
            <a:ext cx="1311100" cy="600823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Criminal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ADD7ED-EFA4-459C-BD6B-8688E6BB5944}"/>
              </a:ext>
            </a:extLst>
          </p:cNvPr>
          <p:cNvSpPr txBox="1"/>
          <p:nvPr/>
        </p:nvSpPr>
        <p:spPr>
          <a:xfrm>
            <a:off x="10106795" y="2569855"/>
            <a:ext cx="1305839" cy="567874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F84A576-E172-4950-8220-EC64A8F0A1C1}"/>
              </a:ext>
            </a:extLst>
          </p:cNvPr>
          <p:cNvSpPr txBox="1"/>
          <p:nvPr/>
        </p:nvSpPr>
        <p:spPr>
          <a:xfrm>
            <a:off x="10110190" y="3913950"/>
            <a:ext cx="1302444" cy="562703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(MIB, MVR…)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96599-7383-4EFC-9DBE-DF3D6627B234}"/>
              </a:ext>
            </a:extLst>
          </p:cNvPr>
          <p:cNvSpPr txBox="1"/>
          <p:nvPr/>
        </p:nvSpPr>
        <p:spPr>
          <a:xfrm>
            <a:off x="8701442" y="1486531"/>
            <a:ext cx="1697298" cy="3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48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Inputs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CBB0B559-ADEA-4712-9762-6696476AEB91}"/>
              </a:ext>
            </a:extLst>
          </p:cNvPr>
          <p:cNvSpPr/>
          <p:nvPr/>
        </p:nvSpPr>
        <p:spPr bwMode="ltGray">
          <a:xfrm rot="10800000">
            <a:off x="7795452" y="4294007"/>
            <a:ext cx="1896775" cy="627501"/>
          </a:xfrm>
          <a:prstGeom prst="bentArrow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A49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DA383757-CEA2-4C90-85ED-D57349F20720}"/>
              </a:ext>
            </a:extLst>
          </p:cNvPr>
          <p:cNvSpPr/>
          <p:nvPr/>
        </p:nvSpPr>
        <p:spPr bwMode="ltGray">
          <a:xfrm rot="10800000">
            <a:off x="2606422" y="4608481"/>
            <a:ext cx="1459058" cy="323188"/>
          </a:xfrm>
          <a:prstGeom prst="rightArrow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52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11" grpId="0" animBg="1"/>
      <p:bldP spid="21" grpId="0" animBg="1"/>
      <p:bldP spid="70" grpId="0" animBg="1"/>
      <p:bldP spid="76" grpId="0" animBg="1"/>
      <p:bldP spid="74" grpId="0" animBg="1"/>
      <p:bldP spid="78" grpId="0" animBg="1"/>
      <p:bldP spid="85" grpId="0" animBg="1"/>
      <p:bldP spid="88" grpId="0" animBg="1"/>
      <p:bldP spid="22" grpId="0"/>
      <p:bldP spid="24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Key medications reveal likely conditions.	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17177783"/>
              </p:ext>
            </p:extLst>
          </p:nvPr>
        </p:nvGraphicFramePr>
        <p:xfrm>
          <a:off x="952342" y="3223649"/>
          <a:ext cx="10317910" cy="305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7620" y="4340648"/>
            <a:ext cx="2963537" cy="1564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Topical vitamin D analogs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Calcipotriene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Calcitriol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0546" y="4340647"/>
            <a:ext cx="3051672" cy="1564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hydroxychloroquine +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one of the following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Azathioprine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bg1"/>
                </a:solidFill>
              </a:rPr>
              <a:t>Aycophenolate</a:t>
            </a:r>
            <a:endParaRPr lang="en-US" sz="1600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Tacrolimus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Cyclosporine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234489" y="4340646"/>
            <a:ext cx="3051672" cy="1564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Any of the following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Mesalamine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Budesonide (oral)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Mercaptopurine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1" b="18425"/>
          <a:stretch/>
        </p:blipFill>
        <p:spPr>
          <a:xfrm>
            <a:off x="4637262" y="1527048"/>
            <a:ext cx="2948070" cy="1920240"/>
          </a:xfrm>
          <a:prstGeom prst="rect">
            <a:avLst/>
          </a:prstGeom>
        </p:spPr>
      </p:pic>
      <p:pic>
        <p:nvPicPr>
          <p:cNvPr id="20" name="Picture Placeholder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7941" r="2688" b="14623"/>
          <a:stretch/>
        </p:blipFill>
        <p:spPr>
          <a:xfrm>
            <a:off x="8311684" y="1527048"/>
            <a:ext cx="2831179" cy="1920240"/>
          </a:xfrm>
          <a:prstGeom prst="rect">
            <a:avLst/>
          </a:prstGeom>
        </p:spPr>
      </p:pic>
      <p:pic>
        <p:nvPicPr>
          <p:cNvPr id="14" name="Picture 2" descr="Image result for key symbol powerpoint">
            <a:extLst>
              <a:ext uri="{FF2B5EF4-FFF2-40B4-BE49-F238E27FC236}">
                <a16:creationId xmlns:a16="http://schemas.microsoft.com/office/drawing/2014/main" id="{7639F621-2832-4C0D-817E-02590880D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9" t="40484" r="30822" b="40767"/>
          <a:stretch/>
        </p:blipFill>
        <p:spPr bwMode="auto">
          <a:xfrm rot="19299442" flipV="1">
            <a:off x="10532477" y="5561184"/>
            <a:ext cx="1203808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89203FF3-AD60-4788-98D3-2BB1E1D1E5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3" y="1527048"/>
            <a:ext cx="2817244" cy="19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FA73B1-9129-4E0E-B8C5-D8D80418D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C65872-BFEF-40B7-8EE5-D2EAB7974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graphicEl>
                                              <a:dgm id="{7DC65872-BFEF-40B7-8EE5-D2EAB7974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34DBDC-3718-455C-BED1-F5FB1DEB3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F75D26-A734-43C5-B233-B97454CEB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E3F75D26-A734-43C5-B233-B97454CEB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Severe psoriasis can be differentiated using medications.	</a:t>
            </a:r>
            <a:br>
              <a:rPr lang="en-US" dirty="0"/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527048"/>
            <a:ext cx="5519054" cy="4080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Mild to moderate activity</a:t>
            </a:r>
          </a:p>
          <a:p>
            <a:pPr marL="411469" lvl="2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2932" y="1527048"/>
            <a:ext cx="5695439" cy="49435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Wingdings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70" indent="-18287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2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02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8658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  Moderate to severe activity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411469" lvl="2" indent="0">
              <a:lnSpc>
                <a:spcPct val="100000"/>
              </a:lnSpc>
              <a:buFont typeface="Wingdings" charset="2"/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228595" lvl="1" indent="0">
              <a:lnSpc>
                <a:spcPct val="100000"/>
              </a:lnSpc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3879" y="1925313"/>
            <a:ext cx="11155680" cy="98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1527048"/>
            <a:ext cx="2458" cy="4919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01817804"/>
              </p:ext>
            </p:extLst>
          </p:nvPr>
        </p:nvGraphicFramePr>
        <p:xfrm>
          <a:off x="268620" y="2038547"/>
          <a:ext cx="4971179" cy="285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1026542"/>
              </p:ext>
            </p:extLst>
          </p:nvPr>
        </p:nvGraphicFramePr>
        <p:xfrm>
          <a:off x="6371772" y="1959829"/>
          <a:ext cx="3643085" cy="70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Plus 13"/>
          <p:cNvSpPr>
            <a:spLocks noChangeAspect="1"/>
          </p:cNvSpPr>
          <p:nvPr/>
        </p:nvSpPr>
        <p:spPr bwMode="ltGray">
          <a:xfrm>
            <a:off x="7993382" y="2536260"/>
            <a:ext cx="396092" cy="365760"/>
          </a:xfrm>
          <a:prstGeom prst="mathPlus">
            <a:avLst/>
          </a:prstGeom>
          <a:solidFill>
            <a:srgbClr val="4548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45484D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150183211"/>
              </p:ext>
            </p:extLst>
          </p:nvPr>
        </p:nvGraphicFramePr>
        <p:xfrm>
          <a:off x="6371772" y="2684298"/>
          <a:ext cx="3639312" cy="82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188949004"/>
              </p:ext>
            </p:extLst>
          </p:nvPr>
        </p:nvGraphicFramePr>
        <p:xfrm>
          <a:off x="6371772" y="4345713"/>
          <a:ext cx="3639312" cy="62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896927" y="3612448"/>
            <a:ext cx="3639310" cy="603501"/>
            <a:chOff x="0" y="18290"/>
            <a:chExt cx="3639310" cy="603501"/>
          </a:xfrm>
        </p:grpSpPr>
        <p:sp>
          <p:nvSpPr>
            <p:cNvPr id="17" name="Rounded Rectangle 16"/>
            <p:cNvSpPr/>
            <p:nvPr/>
          </p:nvSpPr>
          <p:spPr>
            <a:xfrm>
              <a:off x="0" y="18290"/>
              <a:ext cx="3639310" cy="603501"/>
            </a:xfrm>
            <a:prstGeom prst="roundRect">
              <a:avLst>
                <a:gd name="adj" fmla="val 10000"/>
              </a:avLst>
            </a:prstGeom>
            <a:solidFill>
              <a:srgbClr val="4548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>
              <a:spLocks noChangeAspect="1"/>
            </p:cNvSpPr>
            <p:nvPr/>
          </p:nvSpPr>
          <p:spPr>
            <a:xfrm>
              <a:off x="59498" y="35967"/>
              <a:ext cx="3527425" cy="5590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Mycophenolate, methotrexate, cyclosporine</a:t>
              </a:r>
              <a:endParaRPr lang="en-US" sz="1600" kern="1200" dirty="0"/>
            </a:p>
          </p:txBody>
        </p:sp>
      </p:grpSp>
      <p:sp>
        <p:nvSpPr>
          <p:cNvPr id="22" name="Straight Connector 3"/>
          <p:cNvSpPr/>
          <p:nvPr/>
        </p:nvSpPr>
        <p:spPr>
          <a:xfrm>
            <a:off x="6540407" y="3494320"/>
            <a:ext cx="363631" cy="4496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9663"/>
                </a:lnTo>
                <a:lnTo>
                  <a:pt x="363631" y="4496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896927" y="5080042"/>
            <a:ext cx="3639310" cy="603501"/>
            <a:chOff x="0" y="18290"/>
            <a:chExt cx="3639310" cy="603501"/>
          </a:xfrm>
        </p:grpSpPr>
        <p:sp>
          <p:nvSpPr>
            <p:cNvPr id="24" name="Rounded Rectangle 23"/>
            <p:cNvSpPr/>
            <p:nvPr/>
          </p:nvSpPr>
          <p:spPr>
            <a:xfrm>
              <a:off x="0" y="18290"/>
              <a:ext cx="3639310" cy="603501"/>
            </a:xfrm>
            <a:prstGeom prst="roundRect">
              <a:avLst>
                <a:gd name="adj" fmla="val 10000"/>
              </a:avLst>
            </a:prstGeom>
            <a:solidFill>
              <a:srgbClr val="4548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 txBox="1"/>
            <p:nvPr/>
          </p:nvSpPr>
          <p:spPr>
            <a:xfrm>
              <a:off x="59498" y="35967"/>
              <a:ext cx="3527425" cy="5590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Taltz, Cosentyx, Siliq,</a:t>
              </a:r>
              <a:br>
                <a:rPr lang="en-US" sz="1600" dirty="0"/>
              </a:br>
              <a:r>
                <a:rPr lang="en-US" sz="1600" dirty="0"/>
                <a:t>Humira, Enbrel</a:t>
              </a:r>
              <a:endParaRPr lang="en-US" sz="1600" kern="1200" dirty="0"/>
            </a:p>
          </p:txBody>
        </p:sp>
      </p:grpSp>
      <p:sp>
        <p:nvSpPr>
          <p:cNvPr id="26" name="Straight Connector 3"/>
          <p:cNvSpPr/>
          <p:nvPr/>
        </p:nvSpPr>
        <p:spPr>
          <a:xfrm>
            <a:off x="6540407" y="4949214"/>
            <a:ext cx="363631" cy="4496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9663"/>
                </a:lnTo>
                <a:lnTo>
                  <a:pt x="363631" y="4496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Picture 2" descr="Image result for key symbol powerpoint"/>
          <p:cNvPicPr>
            <a:picLocks noChangeAspect="1" noChangeArrowheads="1"/>
          </p:cNvPicPr>
          <p:nvPr/>
        </p:nvPicPr>
        <p:blipFill rotWithShape="1"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9" t="40484" r="30822" b="40767"/>
          <a:stretch/>
        </p:blipFill>
        <p:spPr bwMode="auto">
          <a:xfrm rot="19299442" flipV="1">
            <a:off x="4142331" y="4458842"/>
            <a:ext cx="1203808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6552" y="5943600"/>
            <a:ext cx="2932386" cy="513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Relative mortality ~100%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50389" y="5943600"/>
            <a:ext cx="2932386" cy="513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Relative mortality ~150%</a:t>
            </a:r>
          </a:p>
        </p:txBody>
      </p:sp>
    </p:spTree>
    <p:extLst>
      <p:ext uri="{BB962C8B-B14F-4D97-AF65-F5344CB8AC3E}">
        <p14:creationId xmlns:p14="http://schemas.microsoft.com/office/powerpoint/2010/main" val="13559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4" grpId="0" animBg="1"/>
      <p:bldGraphic spid="18" grpId="0">
        <p:bldAsOne/>
      </p:bldGraphic>
      <p:bldGraphic spid="19" grpId="0">
        <p:bldAsOne/>
      </p:bldGraphic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FDDFAF8-C03B-4C27-AC81-7B8183BD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8" y="1527047"/>
            <a:ext cx="7315200" cy="4707532"/>
          </a:xfrm>
          <a:prstGeom prst="rect">
            <a:avLst/>
          </a:prstGeom>
          <a:noFill/>
          <a:ln>
            <a:solidFill>
              <a:srgbClr val="3941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What is the autoimmune disease and activity?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84  |  Gender: M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1/7/20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198</a:t>
            </a:r>
          </a:p>
        </p:txBody>
      </p:sp>
      <p:sp>
        <p:nvSpPr>
          <p:cNvPr id="12" name="Rounded Rectangle 11"/>
          <p:cNvSpPr/>
          <p:nvPr/>
        </p:nvSpPr>
        <p:spPr bwMode="ltGray">
          <a:xfrm>
            <a:off x="4389117" y="3681412"/>
            <a:ext cx="7315198" cy="423863"/>
          </a:xfrm>
          <a:prstGeom prst="roundRect">
            <a:avLst/>
          </a:prstGeom>
          <a:noFill/>
          <a:ln w="38100">
            <a:solidFill>
              <a:srgbClr val="A52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ltGray">
          <a:xfrm>
            <a:off x="4389119" y="4966920"/>
            <a:ext cx="7315199" cy="1267659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E244A-34A7-46EB-A3B6-CDA060EDA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3566160"/>
            <a:ext cx="3657600" cy="15400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49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Mild to moderate IBD is associated with lower risk. </a:t>
            </a:r>
            <a:br>
              <a:rPr lang="en-US" dirty="0"/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527048"/>
            <a:ext cx="4971179" cy="39329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Mild to Moderate Activity</a:t>
            </a: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4723" y="1527048"/>
            <a:ext cx="5329710" cy="3932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Wingdings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70" indent="-18287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2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02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8658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  Additional Maintenance Therapies</a:t>
            </a:r>
            <a:endParaRPr lang="en-US" sz="2000" dirty="0"/>
          </a:p>
          <a:p>
            <a:pPr marL="411469" lvl="2" indent="0">
              <a:lnSpc>
                <a:spcPct val="100000"/>
              </a:lnSpc>
              <a:buFont typeface="Wingdings" charset="2"/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228595" lvl="1" indent="0">
              <a:lnSpc>
                <a:spcPct val="100000"/>
              </a:lnSpc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74215" y="1912782"/>
            <a:ext cx="10575566" cy="9832"/>
          </a:xfrm>
          <a:prstGeom prst="line">
            <a:avLst/>
          </a:prstGeom>
          <a:ln w="19050">
            <a:solidFill>
              <a:srgbClr val="0A49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65058" y="1527048"/>
            <a:ext cx="0" cy="4572000"/>
          </a:xfrm>
          <a:prstGeom prst="line">
            <a:avLst/>
          </a:prstGeom>
          <a:ln w="19050">
            <a:solidFill>
              <a:srgbClr val="0A49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898928" y="1956044"/>
            <a:ext cx="3636315" cy="599551"/>
            <a:chOff x="319778" y="1097"/>
            <a:chExt cx="3636315" cy="599551"/>
          </a:xfrm>
          <a:solidFill>
            <a:srgbClr val="A52040"/>
          </a:solidFill>
        </p:grpSpPr>
        <p:sp>
          <p:nvSpPr>
            <p:cNvPr id="29" name="Rounded Rectangle 28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380325" y="18658"/>
              <a:ext cx="3489325" cy="5311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a</a:t>
              </a:r>
              <a:r>
                <a:rPr lang="en-US" sz="2000" kern="1200" dirty="0"/>
                <a:t>zathioprine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98928" y="2715424"/>
            <a:ext cx="3636315" cy="599551"/>
            <a:chOff x="319778" y="1097"/>
            <a:chExt cx="3636315" cy="599551"/>
          </a:xfrm>
        </p:grpSpPr>
        <p:sp>
          <p:nvSpPr>
            <p:cNvPr id="32" name="Rounded Rectangle 31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solidFill>
              <a:srgbClr val="FFA200"/>
            </a:solidFill>
            <a:ln>
              <a:solidFill>
                <a:srgbClr val="FFA2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 txBox="1"/>
            <p:nvPr/>
          </p:nvSpPr>
          <p:spPr>
            <a:xfrm>
              <a:off x="337338" y="42895"/>
              <a:ext cx="3601195" cy="54019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m</a:t>
              </a:r>
              <a:r>
                <a:rPr lang="en-US" sz="2000" kern="1200" dirty="0"/>
                <a:t>ercaptopurine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5577840" y="4189253"/>
            <a:ext cx="4937760" cy="9832"/>
          </a:xfrm>
          <a:prstGeom prst="line">
            <a:avLst/>
          </a:prstGeom>
          <a:ln w="19050">
            <a:solidFill>
              <a:srgbClr val="0A49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5584723" y="3757749"/>
            <a:ext cx="5329710" cy="3932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Wingdings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70" indent="-18287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2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02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8658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  Moderate to Severe Activity</a:t>
            </a:r>
            <a:endParaRPr lang="en-US" sz="2000" dirty="0"/>
          </a:p>
          <a:p>
            <a:pPr marL="411469" lvl="2" indent="0">
              <a:lnSpc>
                <a:spcPct val="100000"/>
              </a:lnSpc>
              <a:buFont typeface="Wingdings" charset="2"/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228595" lvl="1" indent="0">
              <a:lnSpc>
                <a:spcPct val="100000"/>
              </a:lnSpc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79592" y="4257497"/>
            <a:ext cx="3639310" cy="603501"/>
            <a:chOff x="0" y="18290"/>
            <a:chExt cx="3639310" cy="603501"/>
          </a:xfrm>
          <a:solidFill>
            <a:srgbClr val="00A663"/>
          </a:solidFill>
        </p:grpSpPr>
        <p:sp>
          <p:nvSpPr>
            <p:cNvPr id="25" name="Rounded Rectangle 24"/>
            <p:cNvSpPr/>
            <p:nvPr/>
          </p:nvSpPr>
          <p:spPr>
            <a:xfrm>
              <a:off x="0" y="18290"/>
              <a:ext cx="3639310" cy="60350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 txBox="1"/>
            <p:nvPr/>
          </p:nvSpPr>
          <p:spPr>
            <a:xfrm>
              <a:off x="85946" y="71200"/>
              <a:ext cx="3489325" cy="5118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Oral + Injection Therapy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81662" y="5020366"/>
            <a:ext cx="3639312" cy="621796"/>
            <a:chOff x="0" y="200925"/>
            <a:chExt cx="3637127" cy="621796"/>
          </a:xfrm>
          <a:solidFill>
            <a:srgbClr val="7D8791"/>
          </a:solidFill>
        </p:grpSpPr>
        <p:sp>
          <p:nvSpPr>
            <p:cNvPr id="34" name="Rounded Rectangle 33"/>
            <p:cNvSpPr/>
            <p:nvPr/>
          </p:nvSpPr>
          <p:spPr>
            <a:xfrm>
              <a:off x="0" y="200925"/>
              <a:ext cx="3637127" cy="6217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 txBox="1"/>
            <p:nvPr/>
          </p:nvSpPr>
          <p:spPr>
            <a:xfrm>
              <a:off x="68386" y="236358"/>
              <a:ext cx="3532809" cy="5681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tofacitinib (</a:t>
              </a:r>
              <a:r>
                <a:rPr lang="en-US" sz="2000" kern="1200" dirty="0"/>
                <a:t>Xeljanz)</a:t>
              </a:r>
            </a:p>
          </p:txBody>
        </p:sp>
      </p:grpSp>
      <p:pic>
        <p:nvPicPr>
          <p:cNvPr id="38" name="Picture 2" descr="Image result for key symbol powerpoint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9" t="40484" r="30822" b="40767"/>
          <a:stretch/>
        </p:blipFill>
        <p:spPr bwMode="auto">
          <a:xfrm rot="19299442" flipV="1">
            <a:off x="8734601" y="2919135"/>
            <a:ext cx="1203808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77276" y="1956044"/>
            <a:ext cx="5082860" cy="2850065"/>
            <a:chOff x="277276" y="1956044"/>
            <a:chExt cx="5082860" cy="2850065"/>
          </a:xfrm>
        </p:grpSpPr>
        <p:graphicFrame>
          <p:nvGraphicFramePr>
            <p:cNvPr id="10" name="Diagram 9"/>
            <p:cNvGraphicFramePr/>
            <p:nvPr/>
          </p:nvGraphicFramePr>
          <p:xfrm>
            <a:off x="277276" y="1956044"/>
            <a:ext cx="4971179" cy="28500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9" name="Picture 2" descr="Image result for key symbol powerpoint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9" t="40484" r="30822" b="40767"/>
            <a:stretch/>
          </p:blipFill>
          <p:spPr bwMode="auto">
            <a:xfrm rot="19299442" flipV="1">
              <a:off x="4156328" y="2691557"/>
              <a:ext cx="1203808" cy="59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ltGray">
            <a:xfrm>
              <a:off x="879987" y="3770671"/>
              <a:ext cx="430161" cy="7939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3878" y="4208514"/>
            <a:ext cx="4183772" cy="707283"/>
            <a:chOff x="593878" y="5000994"/>
            <a:chExt cx="4183772" cy="707283"/>
          </a:xfrm>
        </p:grpSpPr>
        <p:grpSp>
          <p:nvGrpSpPr>
            <p:cNvPr id="22" name="Group 21"/>
            <p:cNvGrpSpPr/>
            <p:nvPr/>
          </p:nvGrpSpPr>
          <p:grpSpPr>
            <a:xfrm>
              <a:off x="593878" y="5000994"/>
              <a:ext cx="3636315" cy="599551"/>
              <a:chOff x="319778" y="1097"/>
              <a:chExt cx="3636315" cy="599551"/>
            </a:xfrm>
            <a:solidFill>
              <a:srgbClr val="006B3F"/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319778" y="1097"/>
                <a:ext cx="3636315" cy="599551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 txBox="1"/>
              <p:nvPr/>
            </p:nvSpPr>
            <p:spPr>
              <a:xfrm>
                <a:off x="349788" y="34527"/>
                <a:ext cx="3569493" cy="54856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budesonide (oral)</a:t>
                </a:r>
                <a:endParaRPr lang="en-US" sz="2000" kern="1200" dirty="0"/>
              </a:p>
            </p:txBody>
          </p:sp>
        </p:grpSp>
        <p:pic>
          <p:nvPicPr>
            <p:cNvPr id="40" name="Picture 2" descr="Image result for key symbol powerpoint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9" t="40484" r="30822" b="40767"/>
            <a:stretch/>
          </p:blipFill>
          <p:spPr bwMode="auto">
            <a:xfrm rot="19299442" flipV="1">
              <a:off x="3573842" y="5111607"/>
              <a:ext cx="1203808" cy="59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1576552" y="5943600"/>
            <a:ext cx="2932386" cy="513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Relative Mortality ~110%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0389" y="5943600"/>
            <a:ext cx="2932386" cy="513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Relative Mortality ~160%</a:t>
            </a:r>
          </a:p>
        </p:txBody>
      </p:sp>
    </p:spTree>
    <p:extLst>
      <p:ext uri="{BB962C8B-B14F-4D97-AF65-F5344CB8AC3E}">
        <p14:creationId xmlns:p14="http://schemas.microsoft.com/office/powerpoint/2010/main" val="7882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The immune system defends your body against infection.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39713" y="3702580"/>
            <a:ext cx="2102587" cy="1065919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6138121" y="2688335"/>
            <a:ext cx="4919472" cy="1065919"/>
            <a:chOff x="5074116" y="1186721"/>
            <a:chExt cx="4187452" cy="1065919"/>
          </a:xfrm>
        </p:grpSpPr>
        <p:sp>
          <p:nvSpPr>
            <p:cNvPr id="14" name="Rounded Rectangle 13"/>
            <p:cNvSpPr/>
            <p:nvPr/>
          </p:nvSpPr>
          <p:spPr>
            <a:xfrm>
              <a:off x="5074116" y="1186721"/>
              <a:ext cx="4187452" cy="1065919"/>
            </a:xfrm>
            <a:prstGeom prst="roundRect">
              <a:avLst>
                <a:gd name="adj" fmla="val 10000"/>
              </a:avLst>
            </a:prstGeom>
            <a:solidFill>
              <a:srgbClr val="4548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5105336" y="1217941"/>
              <a:ext cx="4125012" cy="1003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Adaptive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3856" y="1527048"/>
            <a:ext cx="9924262" cy="1065919"/>
            <a:chOff x="5960" y="1076"/>
            <a:chExt cx="9264601" cy="1065919"/>
          </a:xfrm>
        </p:grpSpPr>
        <p:sp>
          <p:nvSpPr>
            <p:cNvPr id="20" name="Rounded Rectangle 19"/>
            <p:cNvSpPr/>
            <p:nvPr/>
          </p:nvSpPr>
          <p:spPr>
            <a:xfrm>
              <a:off x="5960" y="1076"/>
              <a:ext cx="9264601" cy="1065919"/>
            </a:xfrm>
            <a:prstGeom prst="roundRect">
              <a:avLst>
                <a:gd name="adj" fmla="val 10000"/>
              </a:avLst>
            </a:prstGeom>
            <a:solidFill>
              <a:srgbClr val="0081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37180" y="32296"/>
              <a:ext cx="9202161" cy="1003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Immune system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29129" y="2688336"/>
            <a:ext cx="4919472" cy="1065919"/>
            <a:chOff x="5074116" y="1186721"/>
            <a:chExt cx="4187452" cy="1065919"/>
          </a:xfrm>
          <a:solidFill>
            <a:srgbClr val="45484D"/>
          </a:solidFill>
        </p:grpSpPr>
        <p:sp>
          <p:nvSpPr>
            <p:cNvPr id="23" name="Rounded Rectangle 22"/>
            <p:cNvSpPr/>
            <p:nvPr/>
          </p:nvSpPr>
          <p:spPr>
            <a:xfrm>
              <a:off x="5074116" y="1186721"/>
              <a:ext cx="4187452" cy="1065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 txBox="1"/>
            <p:nvPr/>
          </p:nvSpPr>
          <p:spPr>
            <a:xfrm>
              <a:off x="5201547" y="1217942"/>
              <a:ext cx="3982415" cy="9830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Innate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29129" y="3849624"/>
            <a:ext cx="2404872" cy="1059144"/>
            <a:chOff x="0" y="2376819"/>
            <a:chExt cx="2368564" cy="1059144"/>
          </a:xfrm>
          <a:solidFill>
            <a:srgbClr val="74C061"/>
          </a:solidFill>
        </p:grpSpPr>
        <p:sp>
          <p:nvSpPr>
            <p:cNvPr id="26" name="Rounded Rectangle 25"/>
            <p:cNvSpPr/>
            <p:nvPr/>
          </p:nvSpPr>
          <p:spPr>
            <a:xfrm>
              <a:off x="0" y="2376819"/>
              <a:ext cx="2368564" cy="10591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56535" y="2407839"/>
              <a:ext cx="2251487" cy="9997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Barriers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42077" y="3852270"/>
            <a:ext cx="2404872" cy="1059144"/>
            <a:chOff x="2430751" y="2376819"/>
            <a:chExt cx="2452712" cy="1059144"/>
          </a:xfrm>
          <a:solidFill>
            <a:srgbClr val="74C061"/>
          </a:solidFill>
        </p:grpSpPr>
        <p:sp>
          <p:nvSpPr>
            <p:cNvPr id="29" name="Rounded Rectangle 28"/>
            <p:cNvSpPr/>
            <p:nvPr/>
          </p:nvSpPr>
          <p:spPr>
            <a:xfrm>
              <a:off x="2430751" y="2376819"/>
              <a:ext cx="2452712" cy="10591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504164" y="2407840"/>
              <a:ext cx="2331475" cy="9971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Cellular and molecular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29129" y="5004137"/>
            <a:ext cx="1161288" cy="1059144"/>
            <a:chOff x="0" y="3564594"/>
            <a:chExt cx="1213272" cy="1059144"/>
          </a:xfrm>
          <a:solidFill>
            <a:srgbClr val="7D8791"/>
          </a:solidFill>
        </p:grpSpPr>
        <p:sp>
          <p:nvSpPr>
            <p:cNvPr id="32" name="Rounded Rectangle 31"/>
            <p:cNvSpPr/>
            <p:nvPr/>
          </p:nvSpPr>
          <p:spPr>
            <a:xfrm>
              <a:off x="0" y="3564594"/>
              <a:ext cx="1213272" cy="10591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 txBox="1"/>
            <p:nvPr/>
          </p:nvSpPr>
          <p:spPr>
            <a:xfrm>
              <a:off x="31021" y="3637180"/>
              <a:ext cx="1108185" cy="9144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Chemical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72713" y="5004137"/>
            <a:ext cx="1161288" cy="1059144"/>
            <a:chOff x="1139840" y="3564594"/>
            <a:chExt cx="1217487" cy="1059144"/>
          </a:xfrm>
          <a:solidFill>
            <a:srgbClr val="7D8791"/>
          </a:solidFill>
        </p:grpSpPr>
        <p:sp>
          <p:nvSpPr>
            <p:cNvPr id="35" name="Rounded Rectangle 34"/>
            <p:cNvSpPr/>
            <p:nvPr/>
          </p:nvSpPr>
          <p:spPr>
            <a:xfrm>
              <a:off x="1139840" y="3564594"/>
              <a:ext cx="1217487" cy="1059144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 txBox="1"/>
            <p:nvPr/>
          </p:nvSpPr>
          <p:spPr>
            <a:xfrm>
              <a:off x="1170861" y="3595615"/>
              <a:ext cx="1155445" cy="9971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Physical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9812D2-EF27-4DE3-9EF6-C312DD653574}"/>
              </a:ext>
            </a:extLst>
          </p:cNvPr>
          <p:cNvGrpSpPr/>
          <p:nvPr/>
        </p:nvGrpSpPr>
        <p:grpSpPr>
          <a:xfrm>
            <a:off x="6138121" y="2688335"/>
            <a:ext cx="4919472" cy="1065919"/>
            <a:chOff x="5074116" y="1186721"/>
            <a:chExt cx="4187452" cy="1065919"/>
          </a:xfrm>
        </p:grpSpPr>
        <p:sp>
          <p:nvSpPr>
            <p:cNvPr id="38" name="Rounded Rectangle 13">
              <a:extLst>
                <a:ext uri="{FF2B5EF4-FFF2-40B4-BE49-F238E27FC236}">
                  <a16:creationId xmlns:a16="http://schemas.microsoft.com/office/drawing/2014/main" id="{DA05E105-E38C-4EC8-AF93-CAFC3D501625}"/>
                </a:ext>
              </a:extLst>
            </p:cNvPr>
            <p:cNvSpPr/>
            <p:nvPr/>
          </p:nvSpPr>
          <p:spPr>
            <a:xfrm>
              <a:off x="5074116" y="1186721"/>
              <a:ext cx="4187452" cy="1065919"/>
            </a:xfrm>
            <a:prstGeom prst="roundRect">
              <a:avLst>
                <a:gd name="adj" fmla="val 10000"/>
              </a:avLst>
            </a:prstGeom>
            <a:solidFill>
              <a:srgbClr val="4548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11EB8B10-1663-4EF5-AD41-376F4A5CFB8A}"/>
                </a:ext>
              </a:extLst>
            </p:cNvPr>
            <p:cNvSpPr txBox="1"/>
            <p:nvPr/>
          </p:nvSpPr>
          <p:spPr>
            <a:xfrm>
              <a:off x="5105336" y="1217941"/>
              <a:ext cx="4125012" cy="1003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Adaptive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6D4991D-5527-4969-888A-678B768A19E1}"/>
              </a:ext>
            </a:extLst>
          </p:cNvPr>
          <p:cNvGrpSpPr/>
          <p:nvPr/>
        </p:nvGrpSpPr>
        <p:grpSpPr>
          <a:xfrm>
            <a:off x="6136469" y="3849622"/>
            <a:ext cx="2404872" cy="1065919"/>
            <a:chOff x="2519045" y="2372366"/>
            <a:chExt cx="2453111" cy="1065919"/>
          </a:xfrm>
          <a:solidFill>
            <a:srgbClr val="74C061"/>
          </a:solidFill>
        </p:grpSpPr>
        <p:sp>
          <p:nvSpPr>
            <p:cNvPr id="41" name="Rounded Rectangle 49">
              <a:extLst>
                <a:ext uri="{FF2B5EF4-FFF2-40B4-BE49-F238E27FC236}">
                  <a16:creationId xmlns:a16="http://schemas.microsoft.com/office/drawing/2014/main" id="{E4472AC9-63F5-4356-9B06-48668E6D7A3B}"/>
                </a:ext>
              </a:extLst>
            </p:cNvPr>
            <p:cNvSpPr/>
            <p:nvPr/>
          </p:nvSpPr>
          <p:spPr>
            <a:xfrm>
              <a:off x="2519045" y="2372366"/>
              <a:ext cx="2453111" cy="1065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>
              <a:extLst>
                <a:ext uri="{FF2B5EF4-FFF2-40B4-BE49-F238E27FC236}">
                  <a16:creationId xmlns:a16="http://schemas.microsoft.com/office/drawing/2014/main" id="{5F400AC9-5FAB-4499-988E-2D057BF7EAB7}"/>
                </a:ext>
              </a:extLst>
            </p:cNvPr>
            <p:cNvSpPr txBox="1"/>
            <p:nvPr/>
          </p:nvSpPr>
          <p:spPr>
            <a:xfrm>
              <a:off x="2550265" y="2403586"/>
              <a:ext cx="2390671" cy="10034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Targeted cells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EF5720-6939-4D7B-894C-D2A8A3F720CE}"/>
              </a:ext>
            </a:extLst>
          </p:cNvPr>
          <p:cNvGrpSpPr/>
          <p:nvPr/>
        </p:nvGrpSpPr>
        <p:grpSpPr>
          <a:xfrm>
            <a:off x="8649417" y="3846236"/>
            <a:ext cx="2404872" cy="1065919"/>
            <a:chOff x="2519045" y="2372366"/>
            <a:chExt cx="2453111" cy="1065919"/>
          </a:xfrm>
          <a:solidFill>
            <a:srgbClr val="74C061"/>
          </a:solidFill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id="{30DFDA22-2779-4E02-90DC-6433817320A5}"/>
                </a:ext>
              </a:extLst>
            </p:cNvPr>
            <p:cNvSpPr/>
            <p:nvPr/>
          </p:nvSpPr>
          <p:spPr>
            <a:xfrm>
              <a:off x="2519045" y="2372366"/>
              <a:ext cx="2453111" cy="1065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06A3EFB2-1A71-4A63-8F0A-7ACA6E48216A}"/>
                </a:ext>
              </a:extLst>
            </p:cNvPr>
            <p:cNvSpPr txBox="1"/>
            <p:nvPr/>
          </p:nvSpPr>
          <p:spPr>
            <a:xfrm>
              <a:off x="2550265" y="2403586"/>
              <a:ext cx="2390671" cy="10034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Targeted antibodies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9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254683-0F93-44F9-B5AD-0FB8A949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527048"/>
            <a:ext cx="7315200" cy="4690762"/>
          </a:xfrm>
          <a:prstGeom prst="rect">
            <a:avLst/>
          </a:prstGeom>
          <a:noFill/>
          <a:ln>
            <a:solidFill>
              <a:srgbClr val="3941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What is the autoimmune disease and activity?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48  |  Gender: M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2/9/19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40</a:t>
            </a:r>
          </a:p>
        </p:txBody>
      </p:sp>
      <p:sp>
        <p:nvSpPr>
          <p:cNvPr id="6" name="Rounded Rectangle 5"/>
          <p:cNvSpPr/>
          <p:nvPr/>
        </p:nvSpPr>
        <p:spPr bwMode="ltGray">
          <a:xfrm>
            <a:off x="4389120" y="4133546"/>
            <a:ext cx="7315200" cy="407498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ltGray">
          <a:xfrm>
            <a:off x="4389120" y="4950603"/>
            <a:ext cx="7315200" cy="438166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86C50D-F8BF-47C6-9A50-DB7073B78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3566160"/>
            <a:ext cx="3657600" cy="14557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4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774705" cy="387798"/>
          </a:xfrm>
        </p:spPr>
        <p:txBody>
          <a:bodyPr/>
          <a:lstStyle/>
          <a:p>
            <a:r>
              <a:rPr lang="en-US" dirty="0"/>
              <a:t>Drug therapies can be used to differentiate lupus severity.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4723" y="1527048"/>
            <a:ext cx="5329710" cy="417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Wingdings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70" indent="-18287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2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02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8658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  Signs of advanced disease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411469" lvl="2" indent="0">
              <a:lnSpc>
                <a:spcPct val="100000"/>
              </a:lnSpc>
              <a:buFont typeface="Wingdings" charset="2"/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228595" lvl="1" indent="0">
              <a:lnSpc>
                <a:spcPct val="100000"/>
              </a:lnSpc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3879" y="1905000"/>
            <a:ext cx="10575566" cy="98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49224" y="2035014"/>
            <a:ext cx="3636315" cy="599551"/>
            <a:chOff x="319778" y="1097"/>
            <a:chExt cx="3636315" cy="599551"/>
          </a:xfrm>
          <a:solidFill>
            <a:schemeClr val="tx1"/>
          </a:solidFill>
        </p:grpSpPr>
        <p:sp>
          <p:nvSpPr>
            <p:cNvPr id="23" name="Rounded Rectangle 22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 txBox="1"/>
            <p:nvPr/>
          </p:nvSpPr>
          <p:spPr>
            <a:xfrm>
              <a:off x="354898" y="18658"/>
              <a:ext cx="3565873" cy="561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Topical steroids</a:t>
              </a:r>
              <a:endParaRPr lang="en-US" sz="20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67049" y="3177939"/>
            <a:ext cx="3636315" cy="599551"/>
            <a:chOff x="319778" y="1097"/>
            <a:chExt cx="3636315" cy="599551"/>
          </a:xfrm>
          <a:solidFill>
            <a:srgbClr val="74C061"/>
          </a:solidFill>
        </p:grpSpPr>
        <p:sp>
          <p:nvSpPr>
            <p:cNvPr id="29" name="Rounded Rectangle 28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362667" y="18657"/>
              <a:ext cx="3550444" cy="5644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Azathioprine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67049" y="3869165"/>
            <a:ext cx="3636315" cy="599551"/>
            <a:chOff x="319778" y="1097"/>
            <a:chExt cx="3636315" cy="599551"/>
          </a:xfrm>
          <a:solidFill>
            <a:srgbClr val="50BEE1"/>
          </a:solidFill>
        </p:grpSpPr>
        <p:sp>
          <p:nvSpPr>
            <p:cNvPr id="32" name="Rounded Rectangle 31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 txBox="1"/>
            <p:nvPr/>
          </p:nvSpPr>
          <p:spPr>
            <a:xfrm>
              <a:off x="337338" y="42895"/>
              <a:ext cx="3601195" cy="54019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Mycophenolate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6558" y="3352193"/>
            <a:ext cx="3636315" cy="599551"/>
            <a:chOff x="319778" y="1097"/>
            <a:chExt cx="3636315" cy="599551"/>
          </a:xfrm>
          <a:solidFill>
            <a:srgbClr val="0081E3"/>
          </a:solidFill>
        </p:grpSpPr>
        <p:sp>
          <p:nvSpPr>
            <p:cNvPr id="18" name="Rounded Rectangle 17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354898" y="25401"/>
              <a:ext cx="3565873" cy="54012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Hydroxychloroquine</a:t>
              </a:r>
              <a:endParaRPr lang="en-US" sz="2000" kern="1200" dirty="0"/>
            </a:p>
          </p:txBody>
        </p:sp>
      </p:grpSp>
      <p:sp>
        <p:nvSpPr>
          <p:cNvPr id="25" name="Plus 24"/>
          <p:cNvSpPr/>
          <p:nvPr/>
        </p:nvSpPr>
        <p:spPr bwMode="ltGray">
          <a:xfrm>
            <a:off x="1552324" y="2646737"/>
            <a:ext cx="594360" cy="548640"/>
          </a:xfrm>
          <a:prstGeom prst="mathPlus">
            <a:avLst/>
          </a:prstGeom>
          <a:solidFill>
            <a:srgbClr val="4548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45484D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051494" y="2684767"/>
            <a:ext cx="316601" cy="625357"/>
          </a:xfrm>
          <a:prstGeom prst="line">
            <a:avLst/>
          </a:prstGeom>
          <a:ln w="76200">
            <a:solidFill>
              <a:srgbClr val="454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inus 10"/>
          <p:cNvSpPr/>
          <p:nvPr/>
        </p:nvSpPr>
        <p:spPr bwMode="ltGray">
          <a:xfrm>
            <a:off x="2227355" y="2929743"/>
            <a:ext cx="594360" cy="411480"/>
          </a:xfrm>
          <a:prstGeom prst="mathMinus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771716" y="2039112"/>
            <a:ext cx="3636315" cy="599551"/>
            <a:chOff x="319778" y="1097"/>
            <a:chExt cx="3636315" cy="599551"/>
          </a:xfrm>
          <a:solidFill>
            <a:srgbClr val="0081E3"/>
          </a:solidFill>
        </p:grpSpPr>
        <p:sp>
          <p:nvSpPr>
            <p:cNvPr id="34" name="Rounded Rectangle 33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 txBox="1"/>
            <p:nvPr/>
          </p:nvSpPr>
          <p:spPr>
            <a:xfrm>
              <a:off x="354898" y="25401"/>
              <a:ext cx="3565873" cy="5401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Hydroxychloroquine</a:t>
              </a:r>
              <a:endParaRPr lang="en-US" sz="2000" kern="1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84607" y="4560391"/>
            <a:ext cx="3636315" cy="599551"/>
            <a:chOff x="319778" y="1097"/>
            <a:chExt cx="3636315" cy="599551"/>
          </a:xfrm>
          <a:solidFill>
            <a:srgbClr val="7D8791"/>
          </a:solidFill>
        </p:grpSpPr>
        <p:sp>
          <p:nvSpPr>
            <p:cNvPr id="38" name="Rounded Rectangle 37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 txBox="1"/>
            <p:nvPr/>
          </p:nvSpPr>
          <p:spPr>
            <a:xfrm>
              <a:off x="337338" y="42895"/>
              <a:ext cx="3601195" cy="54019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Cyclosporine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73551"/>
              </p:ext>
            </p:extLst>
          </p:nvPr>
        </p:nvGraphicFramePr>
        <p:xfrm>
          <a:off x="646557" y="4680184"/>
          <a:ext cx="4369195" cy="157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298">
                  <a:extLst>
                    <a:ext uri="{9D8B030D-6E8A-4147-A177-3AD203B41FA5}">
                      <a16:colId xmlns:a16="http://schemas.microsoft.com/office/drawing/2014/main" val="2166754377"/>
                    </a:ext>
                  </a:extLst>
                </a:gridCol>
                <a:gridCol w="2178897">
                  <a:extLst>
                    <a:ext uri="{9D8B030D-6E8A-4147-A177-3AD203B41FA5}">
                      <a16:colId xmlns:a16="http://schemas.microsoft.com/office/drawing/2014/main" val="2127845194"/>
                    </a:ext>
                  </a:extLst>
                </a:gridCol>
              </a:tblGrid>
              <a:tr h="4687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Disease 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Relative mortality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683039"/>
                  </a:ext>
                </a:extLst>
              </a:tr>
              <a:tr h="369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~130%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74108"/>
                  </a:ext>
                </a:extLst>
              </a:tr>
              <a:tr h="369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~200%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444084"/>
                  </a:ext>
                </a:extLst>
              </a:tr>
              <a:tr h="369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Severe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~270%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268567"/>
                  </a:ext>
                </a:extLst>
              </a:tr>
            </a:tbl>
          </a:graphicData>
        </a:graphic>
      </p:graphicFrame>
      <p:sp>
        <p:nvSpPr>
          <p:cNvPr id="44" name="Plus 43"/>
          <p:cNvSpPr/>
          <p:nvPr/>
        </p:nvSpPr>
        <p:spPr bwMode="ltGray">
          <a:xfrm>
            <a:off x="6790270" y="2646737"/>
            <a:ext cx="594360" cy="548640"/>
          </a:xfrm>
          <a:prstGeom prst="mathPlus">
            <a:avLst/>
          </a:prstGeom>
          <a:solidFill>
            <a:srgbClr val="4548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45484D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565058" y="1527048"/>
            <a:ext cx="0" cy="4572000"/>
          </a:xfrm>
          <a:prstGeom prst="line">
            <a:avLst/>
          </a:prstGeom>
          <a:ln w="19050">
            <a:solidFill>
              <a:srgbClr val="0A49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593879" y="1526630"/>
            <a:ext cx="4971179" cy="3779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Wingdings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70" indent="-18287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2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02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8658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2400" dirty="0"/>
              <a:t>Mild to moderate lupus </a:t>
            </a:r>
            <a:endParaRPr lang="en-US" sz="1800" dirty="0"/>
          </a:p>
          <a:p>
            <a:endParaRPr lang="en-US" sz="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5767047" y="5516240"/>
            <a:ext cx="3636315" cy="599551"/>
            <a:chOff x="319778" y="1097"/>
            <a:chExt cx="3636315" cy="599551"/>
          </a:xfrm>
          <a:solidFill>
            <a:srgbClr val="74C061"/>
          </a:solidFill>
        </p:grpSpPr>
        <p:sp>
          <p:nvSpPr>
            <p:cNvPr id="47" name="Rounded Rectangle 46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A66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 txBox="1"/>
            <p:nvPr/>
          </p:nvSpPr>
          <p:spPr>
            <a:xfrm>
              <a:off x="337338" y="42895"/>
              <a:ext cx="3601195" cy="54019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Belimumab</a:t>
              </a:r>
              <a:r>
                <a:rPr lang="en-US" sz="2000" kern="1200" dirty="0"/>
                <a:t> (Benlysta) </a:t>
              </a:r>
            </a:p>
          </p:txBody>
        </p:sp>
      </p:grpSp>
      <p:pic>
        <p:nvPicPr>
          <p:cNvPr id="41" name="Picture 2" descr="Image result for key symbol powerpoint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9" t="40484" r="30822" b="40767"/>
          <a:stretch/>
        </p:blipFill>
        <p:spPr bwMode="auto">
          <a:xfrm rot="19299442" flipV="1">
            <a:off x="9519810" y="3244350"/>
            <a:ext cx="1203808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key symbol powerpoint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9" t="40484" r="30822" b="40767"/>
          <a:stretch/>
        </p:blipFill>
        <p:spPr bwMode="auto">
          <a:xfrm rot="19299442" flipV="1">
            <a:off x="8589469" y="5777297"/>
            <a:ext cx="1203808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ket 1"/>
          <p:cNvSpPr/>
          <p:nvPr/>
        </p:nvSpPr>
        <p:spPr>
          <a:xfrm>
            <a:off x="9314081" y="1965564"/>
            <a:ext cx="211882" cy="3266191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7781" y="2654992"/>
            <a:ext cx="76495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2"/>
                </a:solidFill>
              </a:rPr>
              <a:t>any</a:t>
            </a:r>
            <a:endParaRPr lang="en-US" sz="2800" b="0" cap="none" spc="0" dirty="0">
              <a:ln w="0"/>
              <a:solidFill>
                <a:schemeClr val="tx2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142ACA3-8C3A-4279-91F6-C9394D4609BD}"/>
              </a:ext>
            </a:extLst>
          </p:cNvPr>
          <p:cNvSpPr txBox="1">
            <a:spLocks/>
          </p:cNvSpPr>
          <p:nvPr/>
        </p:nvSpPr>
        <p:spPr>
          <a:xfrm>
            <a:off x="593878" y="1534574"/>
            <a:ext cx="4971179" cy="3779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Wingdings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70" indent="-18287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2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02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8658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2400" dirty="0"/>
              <a:t>Mild lupus </a:t>
            </a:r>
            <a:endParaRPr lang="en-US" sz="1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852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5" grpId="0" animBg="1"/>
      <p:bldP spid="11" grpId="0" animBg="1"/>
      <p:bldP spid="44" grpId="0" animBg="1"/>
      <p:bldP spid="46" grpId="0"/>
      <p:bldP spid="2" grpId="0" animBg="1"/>
      <p:bldP spid="6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500B0-3A13-486A-8CDF-A0726B89D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527048"/>
            <a:ext cx="7315200" cy="1919243"/>
          </a:xfrm>
          <a:prstGeom prst="rect">
            <a:avLst/>
          </a:prstGeom>
          <a:ln>
            <a:solidFill>
              <a:srgbClr val="39414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Medical Data identifies the condition.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52  |  Gender: F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9/23/21 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412 </a:t>
            </a:r>
          </a:p>
        </p:txBody>
      </p:sp>
      <p:sp>
        <p:nvSpPr>
          <p:cNvPr id="7" name="Rounded Rectangle 6"/>
          <p:cNvSpPr/>
          <p:nvPr/>
        </p:nvSpPr>
        <p:spPr bwMode="ltGray">
          <a:xfrm>
            <a:off x="7731663" y="1966914"/>
            <a:ext cx="3962400" cy="233362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ltGray">
          <a:xfrm>
            <a:off x="5360945" y="2110098"/>
            <a:ext cx="1027831" cy="205719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What is the lupus activity?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52  |  Gender: F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9/23/21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412</a:t>
            </a:r>
          </a:p>
        </p:txBody>
      </p:sp>
      <p:sp>
        <p:nvSpPr>
          <p:cNvPr id="11" name="Right Arrow 10"/>
          <p:cNvSpPr/>
          <p:nvPr/>
        </p:nvSpPr>
        <p:spPr bwMode="ltGray">
          <a:xfrm>
            <a:off x="3915327" y="3429000"/>
            <a:ext cx="443976" cy="188211"/>
          </a:xfrm>
          <a:prstGeom prst="rightArrow">
            <a:avLst/>
          </a:prstGeom>
          <a:solidFill>
            <a:srgbClr val="A52040"/>
          </a:solidFill>
          <a:ln w="1905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 bwMode="ltGray">
          <a:xfrm>
            <a:off x="3915327" y="4343079"/>
            <a:ext cx="443976" cy="188211"/>
          </a:xfrm>
          <a:prstGeom prst="rightArrow">
            <a:avLst/>
          </a:prstGeom>
          <a:solidFill>
            <a:srgbClr val="A52040"/>
          </a:solidFill>
          <a:ln w="1905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4" name="Right Arrow 13"/>
          <p:cNvSpPr/>
          <p:nvPr/>
        </p:nvSpPr>
        <p:spPr bwMode="ltGray">
          <a:xfrm>
            <a:off x="3915327" y="5151303"/>
            <a:ext cx="443976" cy="188211"/>
          </a:xfrm>
          <a:prstGeom prst="rightArrow">
            <a:avLst/>
          </a:prstGeom>
          <a:solidFill>
            <a:srgbClr val="A52040"/>
          </a:solidFill>
          <a:ln w="1905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7" name="Right Arrow 16"/>
          <p:cNvSpPr/>
          <p:nvPr/>
        </p:nvSpPr>
        <p:spPr bwMode="ltGray">
          <a:xfrm>
            <a:off x="3915327" y="4743657"/>
            <a:ext cx="443976" cy="188211"/>
          </a:xfrm>
          <a:prstGeom prst="rightArrow">
            <a:avLst/>
          </a:prstGeom>
          <a:solidFill>
            <a:srgbClr val="A52040"/>
          </a:solidFill>
          <a:ln w="1905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9840B12B-F7C8-4C9E-B65E-A69889468FDE}"/>
              </a:ext>
            </a:extLst>
          </p:cNvPr>
          <p:cNvSpPr/>
          <p:nvPr/>
        </p:nvSpPr>
        <p:spPr bwMode="ltGray">
          <a:xfrm>
            <a:off x="3915662" y="5558949"/>
            <a:ext cx="443976" cy="188211"/>
          </a:xfrm>
          <a:prstGeom prst="rightArrow">
            <a:avLst/>
          </a:prstGeom>
          <a:solidFill>
            <a:srgbClr val="A52040"/>
          </a:solidFill>
          <a:ln w="1905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0" name="Right Arrow 17">
            <a:extLst>
              <a:ext uri="{FF2B5EF4-FFF2-40B4-BE49-F238E27FC236}">
                <a16:creationId xmlns:a16="http://schemas.microsoft.com/office/drawing/2014/main" id="{84124422-60E0-42A8-88FA-89072885A674}"/>
              </a:ext>
            </a:extLst>
          </p:cNvPr>
          <p:cNvSpPr/>
          <p:nvPr/>
        </p:nvSpPr>
        <p:spPr bwMode="ltGray">
          <a:xfrm>
            <a:off x="3915327" y="6003078"/>
            <a:ext cx="443976" cy="188211"/>
          </a:xfrm>
          <a:prstGeom prst="rightArrow">
            <a:avLst/>
          </a:prstGeom>
          <a:solidFill>
            <a:srgbClr val="A52040"/>
          </a:solidFill>
          <a:ln w="1905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4DFA428-564C-44FC-ACE5-76C467A12F77}"/>
              </a:ext>
            </a:extLst>
          </p:cNvPr>
          <p:cNvSpPr/>
          <p:nvPr/>
        </p:nvSpPr>
        <p:spPr bwMode="ltGray">
          <a:xfrm>
            <a:off x="3915327" y="3883262"/>
            <a:ext cx="443976" cy="188211"/>
          </a:xfrm>
          <a:prstGeom prst="rightArrow">
            <a:avLst/>
          </a:prstGeom>
          <a:solidFill>
            <a:srgbClr val="A52040"/>
          </a:solidFill>
          <a:ln w="1905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AD04A53-D268-48F9-A3BE-76C8E2911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72510"/>
              </p:ext>
            </p:extLst>
          </p:nvPr>
        </p:nvGraphicFramePr>
        <p:xfrm>
          <a:off x="612649" y="3566160"/>
          <a:ext cx="3154282" cy="15999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54282">
                  <a:extLst>
                    <a:ext uri="{9D8B030D-6E8A-4147-A177-3AD203B41FA5}">
                      <a16:colId xmlns:a16="http://schemas.microsoft.com/office/drawing/2014/main" val="2373738481"/>
                    </a:ext>
                  </a:extLst>
                </a:gridCol>
              </a:tblGrid>
              <a:tr h="5128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Rule</a:t>
                      </a:r>
                      <a:r>
                        <a:rPr lang="en-US" sz="2000" baseline="0" dirty="0"/>
                        <a:t> names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02629"/>
                  </a:ext>
                </a:extLst>
              </a:tr>
              <a:tr h="10871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Rx—Lupus likely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Dx—Systemic</a:t>
                      </a:r>
                      <a:r>
                        <a:rPr lang="en-US" sz="1600" b="0" baseline="0" dirty="0">
                          <a:solidFill>
                            <a:schemeClr val="tx2"/>
                          </a:solidFill>
                        </a:rPr>
                        <a:t> lupus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2"/>
                          </a:solidFill>
                        </a:rPr>
                        <a:t> Persistent asthma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2"/>
                          </a:solidFill>
                        </a:rPr>
                        <a:t>Unmanaged rescue inhaler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03398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6F044191-6A96-44B7-BCFE-8CBF07BF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527048"/>
            <a:ext cx="7315200" cy="4764310"/>
          </a:xfrm>
          <a:prstGeom prst="rect">
            <a:avLst/>
          </a:prstGeom>
          <a:noFill/>
          <a:ln>
            <a:solidFill>
              <a:srgbClr val="3941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What is the lupus activity?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52  |  Gender: F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9/23/21 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412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A72D3-DB91-403E-BC10-BC53D225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527048"/>
            <a:ext cx="7315200" cy="44595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33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Medications can be used to stratify mortality in RA.</a:t>
            </a:r>
            <a:br>
              <a:rPr lang="en-US" dirty="0"/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527048"/>
            <a:ext cx="3104279" cy="3896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Lowest mortality</a:t>
            </a: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65235" y="1527048"/>
            <a:ext cx="7604210" cy="371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75" indent="-182875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Wingdings" charset="2"/>
              <a:buChar char="§"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70" indent="-18287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2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02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8658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   Moderate mortality                 Elevated mortality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411469" lvl="2" indent="0">
              <a:lnSpc>
                <a:spcPct val="100000"/>
              </a:lnSpc>
              <a:buFont typeface="Wingdings" charset="2"/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marL="228595" lvl="1" indent="0">
              <a:lnSpc>
                <a:spcPct val="100000"/>
              </a:lnSpc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3879" y="1920240"/>
            <a:ext cx="10575566" cy="98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8158" y="1527048"/>
            <a:ext cx="0" cy="45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46258" y="1527048"/>
            <a:ext cx="0" cy="45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928480872"/>
              </p:ext>
            </p:extLst>
          </p:nvPr>
        </p:nvGraphicFramePr>
        <p:xfrm>
          <a:off x="308534" y="1969034"/>
          <a:ext cx="3348557" cy="285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1865" y="5250561"/>
            <a:ext cx="2891067" cy="393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2"/>
                </a:solidFill>
              </a:rPr>
              <a:t>*Disease-modifying anti-rheumatic drug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4168" y="5303576"/>
            <a:ext cx="10879203" cy="1248220"/>
            <a:chOff x="674168" y="5303576"/>
            <a:chExt cx="10879203" cy="1248220"/>
          </a:xfrm>
        </p:grpSpPr>
        <p:sp>
          <p:nvSpPr>
            <p:cNvPr id="6" name="Right Arrow 5"/>
            <p:cNvSpPr/>
            <p:nvPr/>
          </p:nvSpPr>
          <p:spPr bwMode="ltGray">
            <a:xfrm>
              <a:off x="674168" y="5303576"/>
              <a:ext cx="10879203" cy="1248220"/>
            </a:xfrm>
            <a:prstGeom prst="rightArrow">
              <a:avLst/>
            </a:prstGeom>
            <a:gradFill flip="none" rotWithShape="1">
              <a:gsLst>
                <a:gs pos="0">
                  <a:schemeClr val="tx2">
                    <a:lumMod val="2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454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4168" y="5785531"/>
              <a:ext cx="10031931" cy="4042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 ~140%                                        Mortality                                         &gt;200%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196264" y="1965960"/>
            <a:ext cx="2852931" cy="606578"/>
            <a:chOff x="31101" y="-2546"/>
            <a:chExt cx="2852931" cy="595785"/>
          </a:xfrm>
        </p:grpSpPr>
        <p:sp>
          <p:nvSpPr>
            <p:cNvPr id="48" name="Rounded Rectangle 47"/>
            <p:cNvSpPr/>
            <p:nvPr/>
          </p:nvSpPr>
          <p:spPr>
            <a:xfrm>
              <a:off x="31101" y="473"/>
              <a:ext cx="2852931" cy="592766"/>
            </a:xfrm>
            <a:prstGeom prst="roundRect">
              <a:avLst>
                <a:gd name="adj" fmla="val 10000"/>
              </a:avLst>
            </a:prstGeom>
            <a:solidFill>
              <a:srgbClr val="0081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 txBox="1"/>
            <p:nvPr/>
          </p:nvSpPr>
          <p:spPr>
            <a:xfrm>
              <a:off x="48463" y="-2546"/>
              <a:ext cx="2818207" cy="558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DMARDs</a:t>
              </a:r>
            </a:p>
          </p:txBody>
        </p:sp>
      </p:grpSp>
      <p:sp>
        <p:nvSpPr>
          <p:cNvPr id="50" name="Plus 49"/>
          <p:cNvSpPr/>
          <p:nvPr/>
        </p:nvSpPr>
        <p:spPr bwMode="ltGray">
          <a:xfrm>
            <a:off x="5310894" y="2549537"/>
            <a:ext cx="594360" cy="548640"/>
          </a:xfrm>
          <a:prstGeom prst="mathPlus">
            <a:avLst/>
          </a:prstGeom>
          <a:solidFill>
            <a:srgbClr val="4548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45484D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95221" y="3040056"/>
            <a:ext cx="2899783" cy="599551"/>
            <a:chOff x="319778" y="1097"/>
            <a:chExt cx="3694681" cy="599551"/>
          </a:xfrm>
          <a:solidFill>
            <a:srgbClr val="50BEE1"/>
          </a:solidFill>
        </p:grpSpPr>
        <p:sp>
          <p:nvSpPr>
            <p:cNvPr id="52" name="Rounded Rectangle 51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4"/>
            <p:cNvSpPr txBox="1"/>
            <p:nvPr/>
          </p:nvSpPr>
          <p:spPr>
            <a:xfrm>
              <a:off x="464015" y="5993"/>
              <a:ext cx="3550444" cy="5644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Injectable biologics</a:t>
              </a:r>
              <a:endParaRPr lang="en-US" sz="2000" kern="1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95221" y="3686634"/>
            <a:ext cx="2853974" cy="599551"/>
            <a:chOff x="319778" y="1097"/>
            <a:chExt cx="3636315" cy="599551"/>
          </a:xfrm>
          <a:solidFill>
            <a:schemeClr val="accent5"/>
          </a:solidFill>
        </p:grpSpPr>
        <p:sp>
          <p:nvSpPr>
            <p:cNvPr id="55" name="Rounded Rectangle 54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 txBox="1"/>
            <p:nvPr/>
          </p:nvSpPr>
          <p:spPr>
            <a:xfrm>
              <a:off x="362667" y="18657"/>
              <a:ext cx="3550444" cy="5644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Recent steroid</a:t>
              </a:r>
              <a:endParaRPr lang="en-US" sz="2000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95185" y="4327274"/>
            <a:ext cx="2853974" cy="599551"/>
            <a:chOff x="319778" y="1097"/>
            <a:chExt cx="3636315" cy="599551"/>
          </a:xfrm>
          <a:solidFill>
            <a:srgbClr val="006B3F"/>
          </a:solidFill>
        </p:grpSpPr>
        <p:sp>
          <p:nvSpPr>
            <p:cNvPr id="58" name="Rounded Rectangle 57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4"/>
            <p:cNvSpPr txBox="1"/>
            <p:nvPr/>
          </p:nvSpPr>
          <p:spPr>
            <a:xfrm>
              <a:off x="362667" y="18657"/>
              <a:ext cx="3550444" cy="5644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Azathioprine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81123" y="4967914"/>
            <a:ext cx="2853974" cy="599551"/>
            <a:chOff x="319778" y="1097"/>
            <a:chExt cx="3636315" cy="599551"/>
          </a:xfrm>
          <a:solidFill>
            <a:srgbClr val="74C061"/>
          </a:solidFill>
        </p:grpSpPr>
        <p:sp>
          <p:nvSpPr>
            <p:cNvPr id="61" name="Rounded Rectangle 60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 txBox="1"/>
            <p:nvPr/>
          </p:nvSpPr>
          <p:spPr>
            <a:xfrm>
              <a:off x="362667" y="18657"/>
              <a:ext cx="3550444" cy="5644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Tofacitinib (Xeljanz)</a:t>
              </a:r>
              <a:endParaRPr lang="en-US" sz="2000" kern="12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40817" y="1965960"/>
            <a:ext cx="2852931" cy="603504"/>
            <a:chOff x="31101" y="473"/>
            <a:chExt cx="2852931" cy="592766"/>
          </a:xfrm>
        </p:grpSpPr>
        <p:sp>
          <p:nvSpPr>
            <p:cNvPr id="64" name="Rounded Rectangle 63"/>
            <p:cNvSpPr/>
            <p:nvPr/>
          </p:nvSpPr>
          <p:spPr>
            <a:xfrm>
              <a:off x="31101" y="473"/>
              <a:ext cx="2852931" cy="592766"/>
            </a:xfrm>
            <a:prstGeom prst="roundRect">
              <a:avLst>
                <a:gd name="adj" fmla="val 10000"/>
              </a:avLst>
            </a:prstGeom>
            <a:solidFill>
              <a:srgbClr val="0081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ounded Rectangle 4"/>
            <p:cNvSpPr txBox="1"/>
            <p:nvPr/>
          </p:nvSpPr>
          <p:spPr>
            <a:xfrm>
              <a:off x="48463" y="17835"/>
              <a:ext cx="2818207" cy="558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Multiple </a:t>
              </a:r>
              <a:r>
                <a:rPr lang="en-US" sz="2000" kern="1200" dirty="0"/>
                <a:t>DMARDs</a:t>
              </a:r>
            </a:p>
          </p:txBody>
        </p:sp>
      </p:grpSp>
      <p:sp>
        <p:nvSpPr>
          <p:cNvPr id="66" name="Plus 65"/>
          <p:cNvSpPr/>
          <p:nvPr/>
        </p:nvSpPr>
        <p:spPr bwMode="ltGray">
          <a:xfrm>
            <a:off x="9158993" y="2549537"/>
            <a:ext cx="594360" cy="548640"/>
          </a:xfrm>
          <a:prstGeom prst="mathPlus">
            <a:avLst/>
          </a:prstGeom>
          <a:solidFill>
            <a:srgbClr val="4548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45484D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8039774" y="3033451"/>
            <a:ext cx="2853974" cy="599551"/>
            <a:chOff x="319778" y="1097"/>
            <a:chExt cx="3636315" cy="599551"/>
          </a:xfrm>
          <a:solidFill>
            <a:srgbClr val="50BEE1"/>
          </a:solidFill>
        </p:grpSpPr>
        <p:sp>
          <p:nvSpPr>
            <p:cNvPr id="68" name="Rounded Rectangle 67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ounded Rectangle 4"/>
            <p:cNvSpPr txBox="1"/>
            <p:nvPr/>
          </p:nvSpPr>
          <p:spPr>
            <a:xfrm>
              <a:off x="362668" y="12598"/>
              <a:ext cx="3550444" cy="5644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Injectable biologics</a:t>
              </a:r>
              <a:endParaRPr lang="en-US" sz="2000" kern="1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039774" y="3680029"/>
            <a:ext cx="2853974" cy="599551"/>
            <a:chOff x="319778" y="1097"/>
            <a:chExt cx="3636315" cy="599551"/>
          </a:xfrm>
          <a:solidFill>
            <a:schemeClr val="accent5"/>
          </a:solidFill>
        </p:grpSpPr>
        <p:sp>
          <p:nvSpPr>
            <p:cNvPr id="71" name="Rounded Rectangle 70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4"/>
            <p:cNvSpPr txBox="1"/>
            <p:nvPr/>
          </p:nvSpPr>
          <p:spPr>
            <a:xfrm>
              <a:off x="362667" y="18657"/>
              <a:ext cx="3550444" cy="56443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Recent steroid</a:t>
              </a:r>
              <a:endParaRPr lang="en-US" sz="2000" kern="12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039738" y="4320669"/>
            <a:ext cx="2853974" cy="599551"/>
            <a:chOff x="319778" y="1097"/>
            <a:chExt cx="3636315" cy="599551"/>
          </a:xfrm>
          <a:solidFill>
            <a:srgbClr val="006B3F"/>
          </a:solidFill>
        </p:grpSpPr>
        <p:sp>
          <p:nvSpPr>
            <p:cNvPr id="74" name="Rounded Rectangle 73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ounded Rectangle 4"/>
            <p:cNvSpPr txBox="1"/>
            <p:nvPr/>
          </p:nvSpPr>
          <p:spPr>
            <a:xfrm>
              <a:off x="362668" y="5540"/>
              <a:ext cx="3550444" cy="5644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Azathioprine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37576" y="4961309"/>
            <a:ext cx="2853974" cy="599551"/>
            <a:chOff x="319778" y="1097"/>
            <a:chExt cx="3636315" cy="599551"/>
          </a:xfrm>
          <a:solidFill>
            <a:srgbClr val="74C061"/>
          </a:solidFill>
        </p:grpSpPr>
        <p:sp>
          <p:nvSpPr>
            <p:cNvPr id="77" name="Rounded Rectangle 76"/>
            <p:cNvSpPr/>
            <p:nvPr/>
          </p:nvSpPr>
          <p:spPr>
            <a:xfrm>
              <a:off x="319778" y="1097"/>
              <a:ext cx="3636315" cy="5995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ounded Rectangle 4"/>
            <p:cNvSpPr txBox="1"/>
            <p:nvPr/>
          </p:nvSpPr>
          <p:spPr>
            <a:xfrm>
              <a:off x="362667" y="18657"/>
              <a:ext cx="3550444" cy="56443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Tofacitinib (Xeljanz)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6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P spid="50" grpId="0" animBg="1"/>
      <p:bldP spid="50" grpId="1" animBg="1"/>
      <p:bldP spid="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4B29B-562D-4DA3-A6B7-BD549CEF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527048"/>
            <a:ext cx="7315200" cy="3891831"/>
          </a:xfrm>
          <a:prstGeom prst="rect">
            <a:avLst/>
          </a:prstGeom>
          <a:ln>
            <a:solidFill>
              <a:srgbClr val="39414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Medical Data confirms the diagnosis.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59  |  Gender: M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1/20/20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156</a:t>
            </a:r>
          </a:p>
        </p:txBody>
      </p:sp>
      <p:sp>
        <p:nvSpPr>
          <p:cNvPr id="6" name="Rounded Rectangle 5"/>
          <p:cNvSpPr/>
          <p:nvPr/>
        </p:nvSpPr>
        <p:spPr bwMode="ltGray">
          <a:xfrm>
            <a:off x="7620002" y="1959427"/>
            <a:ext cx="4084318" cy="187872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2F5D7E2-C42B-475E-8AFE-52E519576D17}"/>
              </a:ext>
            </a:extLst>
          </p:cNvPr>
          <p:cNvSpPr/>
          <p:nvPr/>
        </p:nvSpPr>
        <p:spPr bwMode="ltGray">
          <a:xfrm>
            <a:off x="5577843" y="1865491"/>
            <a:ext cx="751038" cy="187872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D6A8F31-404C-4CF1-B85E-A761D762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527048"/>
            <a:ext cx="7315200" cy="4652777"/>
          </a:xfrm>
          <a:prstGeom prst="rect">
            <a:avLst/>
          </a:prstGeom>
          <a:noFill/>
          <a:ln>
            <a:solidFill>
              <a:srgbClr val="3941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What is the rheumatoid arthritis activity?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59  |  Gender: M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1/20/20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156</a:t>
            </a:r>
          </a:p>
        </p:txBody>
      </p:sp>
      <p:sp>
        <p:nvSpPr>
          <p:cNvPr id="5" name="Rounded Rectangle 4"/>
          <p:cNvSpPr/>
          <p:nvPr/>
        </p:nvSpPr>
        <p:spPr bwMode="ltGray">
          <a:xfrm>
            <a:off x="4389119" y="3254959"/>
            <a:ext cx="7315199" cy="854704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4389118" y="4485018"/>
            <a:ext cx="7315199" cy="436303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ltGray">
          <a:xfrm>
            <a:off x="4389117" y="5760288"/>
            <a:ext cx="7315199" cy="436303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Case Example</a:t>
            </a:r>
          </a:p>
        </p:txBody>
      </p:sp>
    </p:spTree>
    <p:extLst>
      <p:ext uri="{BB962C8B-B14F-4D97-AF65-F5344CB8AC3E}">
        <p14:creationId xmlns:p14="http://schemas.microsoft.com/office/powerpoint/2010/main" val="10626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D617667-9ECF-494E-BF02-B622812D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527048"/>
            <a:ext cx="7315200" cy="4647304"/>
          </a:xfrm>
          <a:prstGeom prst="rect">
            <a:avLst/>
          </a:prstGeom>
          <a:noFill/>
          <a:ln>
            <a:solidFill>
              <a:srgbClr val="3941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What is the autoimmune disease and activity?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29  |  Gender: F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12/12/18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113</a:t>
            </a:r>
          </a:p>
        </p:txBody>
      </p:sp>
      <p:sp>
        <p:nvSpPr>
          <p:cNvPr id="7" name="Rounded Rectangle 6"/>
          <p:cNvSpPr/>
          <p:nvPr/>
        </p:nvSpPr>
        <p:spPr bwMode="ltGray">
          <a:xfrm>
            <a:off x="4308982" y="4948238"/>
            <a:ext cx="7472738" cy="382714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ltGray">
          <a:xfrm>
            <a:off x="4311720" y="3267699"/>
            <a:ext cx="7472738" cy="1680539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ltGray">
          <a:xfrm>
            <a:off x="4308982" y="5762356"/>
            <a:ext cx="7472738" cy="411720"/>
          </a:xfrm>
          <a:prstGeom prst="roundRect">
            <a:avLst/>
          </a:prstGeom>
          <a:noFill/>
          <a:ln w="38100">
            <a:solidFill>
              <a:srgbClr val="A5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4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A1722AA-99D4-4A04-922D-C15052DEE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E68DC-E187-487B-AFCB-4134075A926C}"/>
              </a:ext>
            </a:extLst>
          </p:cNvPr>
          <p:cNvSpPr/>
          <p:nvPr/>
        </p:nvSpPr>
        <p:spPr>
          <a:xfrm>
            <a:off x="815929" y="3319754"/>
            <a:ext cx="8213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Autoimmune overview and mortality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49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519237"/>
            <a:ext cx="10969943" cy="387798"/>
          </a:xfrm>
        </p:spPr>
        <p:txBody>
          <a:bodyPr/>
          <a:lstStyle/>
          <a:p>
            <a:r>
              <a:rPr lang="en-US" dirty="0"/>
              <a:t>What is the autoimmune disease and activity?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3962400" cy="105567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9414D"/>
                </a:solidFill>
              </a:rPr>
              <a:t>Age: 29  |  Gender: F</a:t>
            </a:r>
          </a:p>
          <a:p>
            <a:r>
              <a:rPr lang="en-US" sz="2000" dirty="0">
                <a:solidFill>
                  <a:srgbClr val="39414D"/>
                </a:solidFill>
              </a:rPr>
              <a:t>Application date: 12/12/18</a:t>
            </a:r>
          </a:p>
          <a:p>
            <a:r>
              <a:rPr lang="en-US" sz="2000" dirty="0">
                <a:solidFill>
                  <a:srgbClr val="39414D"/>
                </a:solidFill>
              </a:rPr>
              <a:t>Rx Fills: 113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DBCA5-99C2-4CF8-AF02-E8D68335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527048"/>
            <a:ext cx="7315200" cy="2558276"/>
          </a:xfrm>
          <a:prstGeom prst="rect">
            <a:avLst/>
          </a:prstGeom>
          <a:ln>
            <a:solidFill>
              <a:srgbClr val="39414D"/>
            </a:solidFill>
          </a:ln>
        </p:spPr>
      </p:pic>
    </p:spTree>
    <p:extLst>
      <p:ext uri="{BB962C8B-B14F-4D97-AF65-F5344CB8AC3E}">
        <p14:creationId xmlns:p14="http://schemas.microsoft.com/office/powerpoint/2010/main" val="6120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440" y="1527048"/>
            <a:ext cx="10748949" cy="4876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The immune system relies on inflammation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Autoimmune inflammation increases comorbidities and mortality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Prescription Data and Medical Data stratify autoimmune risk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9414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9414D"/>
                </a:solidFill>
              </a:rPr>
              <a:t>Rules engines automate differentiation of autoimmune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8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7696200" cy="3086747"/>
          </a:xfrm>
        </p:spPr>
        <p:txBody>
          <a:bodyPr/>
          <a:lstStyle/>
          <a:p>
            <a:r>
              <a:rPr lang="en-US" sz="5400" dirty="0"/>
              <a:t>Thank you!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699" y="5156169"/>
            <a:ext cx="7591425" cy="1311306"/>
          </a:xfrm>
        </p:spPr>
        <p:txBody>
          <a:bodyPr>
            <a:normAutofit/>
          </a:bodyPr>
          <a:lstStyle/>
          <a:p>
            <a:r>
              <a:rPr lang="en-US" sz="2200" dirty="0"/>
              <a:t>Kyle Schimek, PharmD, BCPS</a:t>
            </a:r>
          </a:p>
          <a:p>
            <a:r>
              <a:rPr lang="en-US" sz="2200" dirty="0"/>
              <a:t>Manager, Clinical Services</a:t>
            </a:r>
          </a:p>
          <a:p>
            <a:r>
              <a:rPr lang="en-US" sz="2200" dirty="0"/>
              <a:t>kyle.schimek@milliman.com</a:t>
            </a:r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47700" y="5791200"/>
            <a:ext cx="762000" cy="29213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Wingdings" charset="2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70" indent="-18287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2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31502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68658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Wingdings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51534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690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566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41" indent="-13715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139" r="1623"/>
          <a:stretch/>
        </p:blipFill>
        <p:spPr>
          <a:xfrm>
            <a:off x="2369462" y="1527048"/>
            <a:ext cx="7453076" cy="4896901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1598120" cy="387798"/>
          </a:xfrm>
        </p:spPr>
        <p:txBody>
          <a:bodyPr/>
          <a:lstStyle/>
          <a:p>
            <a:r>
              <a:rPr lang="en-US" dirty="0"/>
              <a:t>Autoimmune diseases cause harmful inflammation.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066800"/>
            <a:ext cx="9772091" cy="4977924"/>
          </a:xfrm>
        </p:spPr>
        <p:txBody>
          <a:bodyPr/>
          <a:lstStyle/>
          <a:p>
            <a:pPr marL="411469" lvl="2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804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Autoimmune diseases may affect any part of the body.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066800"/>
            <a:ext cx="9772091" cy="4977924"/>
          </a:xfrm>
        </p:spPr>
        <p:txBody>
          <a:bodyPr/>
          <a:lstStyle/>
          <a:p>
            <a:pPr marL="411469" lvl="2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951" b="1962"/>
          <a:stretch/>
        </p:blipFill>
        <p:spPr>
          <a:xfrm>
            <a:off x="2496312" y="1208383"/>
            <a:ext cx="6574536" cy="52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Autoimmune diseases are common.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066800"/>
            <a:ext cx="9772091" cy="4977924"/>
          </a:xfrm>
        </p:spPr>
        <p:txBody>
          <a:bodyPr/>
          <a:lstStyle/>
          <a:p>
            <a:pPr marL="411469" lvl="2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468585"/>
              </p:ext>
            </p:extLst>
          </p:nvPr>
        </p:nvGraphicFramePr>
        <p:xfrm>
          <a:off x="593879" y="1149882"/>
          <a:ext cx="10951576" cy="481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24003" y="6494242"/>
            <a:ext cx="3972747" cy="3327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39414D"/>
                </a:solidFill>
              </a:rPr>
              <a:t>http://www.autoimmuneregistry.org/autoimmune-statistics</a:t>
            </a:r>
          </a:p>
        </p:txBody>
      </p:sp>
    </p:spTree>
    <p:extLst>
      <p:ext uri="{BB962C8B-B14F-4D97-AF65-F5344CB8AC3E}">
        <p14:creationId xmlns:p14="http://schemas.microsoft.com/office/powerpoint/2010/main" val="36545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Autoimmune diseases disproportionately affect women.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93879" y="1066800"/>
            <a:ext cx="9772091" cy="4977924"/>
          </a:xfrm>
        </p:spPr>
        <p:txBody>
          <a:bodyPr/>
          <a:lstStyle/>
          <a:p>
            <a:pPr marL="411469" lvl="2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46" y="2434435"/>
            <a:ext cx="1032734" cy="27432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680" y="2426591"/>
            <a:ext cx="1186031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4528" y="5277609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200"/>
              </a:spcBef>
              <a:buClr>
                <a:srgbClr val="7D8791"/>
              </a:buClr>
            </a:pPr>
            <a:r>
              <a:rPr lang="en-US" sz="2400" dirty="0">
                <a:solidFill>
                  <a:srgbClr val="39414D"/>
                </a:solidFill>
              </a:rPr>
              <a:t>Ulcerative </a:t>
            </a:r>
            <a:r>
              <a:rPr lang="en-US" sz="2400" dirty="0">
                <a:solidFill>
                  <a:schemeClr val="tx2"/>
                </a:solidFill>
              </a:rPr>
              <a:t>colitis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174" y="3944450"/>
            <a:ext cx="464731" cy="12344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905" y="1527048"/>
            <a:ext cx="1581375" cy="365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06" y="3449694"/>
            <a:ext cx="654065" cy="173736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071" y="1758054"/>
            <a:ext cx="1482539" cy="3429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41836" y="5277611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200"/>
              </a:spcBef>
              <a:buClr>
                <a:srgbClr val="7D8791"/>
              </a:buClr>
            </a:pPr>
            <a:r>
              <a:rPr lang="en-US" sz="2400" dirty="0">
                <a:solidFill>
                  <a:srgbClr val="39414D"/>
                </a:solidFill>
              </a:rPr>
              <a:t>Lupus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83550" y="5277610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200"/>
              </a:spcBef>
              <a:buClr>
                <a:srgbClr val="7D8791"/>
              </a:buClr>
            </a:pPr>
            <a:r>
              <a:rPr lang="en-US" sz="2400" dirty="0">
                <a:solidFill>
                  <a:srgbClr val="39414D"/>
                </a:solidFill>
              </a:rPr>
              <a:t>All autoimmune diseases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9274" y="3562358"/>
            <a:ext cx="530942" cy="263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0778" y="3562626"/>
            <a:ext cx="530942" cy="263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1004" y="3562358"/>
            <a:ext cx="530942" cy="263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61754" y="3562357"/>
            <a:ext cx="680613" cy="263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77.8%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2088" y="6492240"/>
            <a:ext cx="4699265" cy="346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ctr"/>
            <a:r>
              <a:rPr lang="en-US" sz="1200" dirty="0">
                <a:solidFill>
                  <a:srgbClr val="39414D"/>
                </a:solidFill>
              </a:rPr>
              <a:t>Desai MK, et al. </a:t>
            </a:r>
            <a:r>
              <a:rPr lang="en-US" sz="1200" i="1" dirty="0">
                <a:solidFill>
                  <a:srgbClr val="39414D"/>
                </a:solidFill>
              </a:rPr>
              <a:t>Front Endocrinol</a:t>
            </a:r>
            <a:r>
              <a:rPr lang="en-US" sz="1200" dirty="0">
                <a:solidFill>
                  <a:srgbClr val="39414D"/>
                </a:solidFill>
              </a:rPr>
              <a:t>. 2019;10:265. </a:t>
            </a:r>
          </a:p>
          <a:p>
            <a:pPr fontAlgn="ctr"/>
            <a:r>
              <a:rPr lang="en-US" sz="1200" dirty="0">
                <a:solidFill>
                  <a:srgbClr val="39414D"/>
                </a:solidFill>
              </a:rPr>
              <a:t>Fairweather D, Rose NR. </a:t>
            </a:r>
            <a:r>
              <a:rPr lang="en-US" sz="1200" i="1" dirty="0">
                <a:solidFill>
                  <a:srgbClr val="39414D"/>
                </a:solidFill>
              </a:rPr>
              <a:t>Emerg Infect Dis. </a:t>
            </a:r>
            <a:r>
              <a:rPr lang="en-US" sz="1200" dirty="0">
                <a:solidFill>
                  <a:srgbClr val="39414D"/>
                </a:solidFill>
              </a:rPr>
              <a:t>2004;10(11):2005-2011.</a:t>
            </a:r>
          </a:p>
        </p:txBody>
      </p:sp>
    </p:spTree>
    <p:extLst>
      <p:ext uri="{BB962C8B-B14F-4D97-AF65-F5344CB8AC3E}">
        <p14:creationId xmlns:p14="http://schemas.microsoft.com/office/powerpoint/2010/main" val="21377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3880" y="554856"/>
            <a:ext cx="10320553" cy="387798"/>
          </a:xfrm>
        </p:spPr>
        <p:txBody>
          <a:bodyPr/>
          <a:lstStyle/>
          <a:p>
            <a:r>
              <a:rPr lang="en-US" dirty="0"/>
              <a:t>The immune system relies on inflammation.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38121" y="2688335"/>
            <a:ext cx="4919472" cy="1065919"/>
            <a:chOff x="5074116" y="1186721"/>
            <a:chExt cx="4187452" cy="1065919"/>
          </a:xfrm>
          <a:solidFill>
            <a:srgbClr val="A2A3A6"/>
          </a:solidFill>
        </p:grpSpPr>
        <p:sp>
          <p:nvSpPr>
            <p:cNvPr id="14" name="Rounded Rectangle 13"/>
            <p:cNvSpPr/>
            <p:nvPr/>
          </p:nvSpPr>
          <p:spPr>
            <a:xfrm>
              <a:off x="5074116" y="1186721"/>
              <a:ext cx="4187452" cy="1065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5140716" y="1217941"/>
              <a:ext cx="4047351" cy="10034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Adaptive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3856" y="1527048"/>
            <a:ext cx="9924262" cy="1065919"/>
            <a:chOff x="5960" y="1076"/>
            <a:chExt cx="9264601" cy="1065919"/>
          </a:xfrm>
        </p:grpSpPr>
        <p:sp>
          <p:nvSpPr>
            <p:cNvPr id="20" name="Rounded Rectangle 19"/>
            <p:cNvSpPr/>
            <p:nvPr/>
          </p:nvSpPr>
          <p:spPr>
            <a:xfrm>
              <a:off x="5960" y="1076"/>
              <a:ext cx="9264601" cy="1065919"/>
            </a:xfrm>
            <a:prstGeom prst="roundRect">
              <a:avLst>
                <a:gd name="adj" fmla="val 10000"/>
              </a:avLst>
            </a:prstGeom>
            <a:solidFill>
              <a:srgbClr val="0081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37180" y="32296"/>
              <a:ext cx="9202161" cy="1003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Immune system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29129" y="2688336"/>
            <a:ext cx="4919472" cy="1065919"/>
            <a:chOff x="5074116" y="1186721"/>
            <a:chExt cx="4187452" cy="1065919"/>
          </a:xfrm>
          <a:solidFill>
            <a:srgbClr val="A2A3A6"/>
          </a:solidFill>
        </p:grpSpPr>
        <p:sp>
          <p:nvSpPr>
            <p:cNvPr id="23" name="Rounded Rectangle 22"/>
            <p:cNvSpPr/>
            <p:nvPr/>
          </p:nvSpPr>
          <p:spPr>
            <a:xfrm>
              <a:off x="5074116" y="1186721"/>
              <a:ext cx="4187452" cy="1065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 txBox="1"/>
            <p:nvPr/>
          </p:nvSpPr>
          <p:spPr>
            <a:xfrm>
              <a:off x="5201547" y="1217942"/>
              <a:ext cx="3982415" cy="983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Innate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29129" y="3849624"/>
            <a:ext cx="2404872" cy="1059144"/>
            <a:chOff x="0" y="2376819"/>
            <a:chExt cx="2368564" cy="1059144"/>
          </a:xfrm>
          <a:solidFill>
            <a:srgbClr val="7FB59F"/>
          </a:solidFill>
        </p:grpSpPr>
        <p:sp>
          <p:nvSpPr>
            <p:cNvPr id="26" name="Rounded Rectangle 25"/>
            <p:cNvSpPr/>
            <p:nvPr/>
          </p:nvSpPr>
          <p:spPr>
            <a:xfrm>
              <a:off x="0" y="2376819"/>
              <a:ext cx="2368564" cy="10591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56535" y="2407839"/>
              <a:ext cx="2251487" cy="9997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Barriers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41697" y="5000010"/>
            <a:ext cx="2404872" cy="1059144"/>
            <a:chOff x="2430751" y="2376819"/>
            <a:chExt cx="2452712" cy="1059144"/>
          </a:xfrm>
          <a:solidFill>
            <a:srgbClr val="74C061"/>
          </a:solidFill>
        </p:grpSpPr>
        <p:sp>
          <p:nvSpPr>
            <p:cNvPr id="29" name="Rounded Rectangle 28"/>
            <p:cNvSpPr/>
            <p:nvPr/>
          </p:nvSpPr>
          <p:spPr>
            <a:xfrm>
              <a:off x="2430751" y="2376819"/>
              <a:ext cx="2452712" cy="10591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504164" y="2407840"/>
              <a:ext cx="2331475" cy="9971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Cellular and molecular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29129" y="5004137"/>
            <a:ext cx="1161288" cy="1059144"/>
            <a:chOff x="0" y="3564594"/>
            <a:chExt cx="1213272" cy="1059144"/>
          </a:xfrm>
          <a:solidFill>
            <a:srgbClr val="BEC3C8"/>
          </a:solidFill>
        </p:grpSpPr>
        <p:sp>
          <p:nvSpPr>
            <p:cNvPr id="32" name="Rounded Rectangle 31"/>
            <p:cNvSpPr/>
            <p:nvPr/>
          </p:nvSpPr>
          <p:spPr>
            <a:xfrm>
              <a:off x="0" y="3564594"/>
              <a:ext cx="1213272" cy="10591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 txBox="1"/>
            <p:nvPr/>
          </p:nvSpPr>
          <p:spPr>
            <a:xfrm>
              <a:off x="31021" y="3637180"/>
              <a:ext cx="1108185" cy="914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Chemical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72713" y="5004137"/>
            <a:ext cx="1161288" cy="1059144"/>
            <a:chOff x="1139840" y="3564594"/>
            <a:chExt cx="1217487" cy="1059144"/>
          </a:xfrm>
          <a:solidFill>
            <a:srgbClr val="BEC3C8"/>
          </a:solidFill>
        </p:grpSpPr>
        <p:sp>
          <p:nvSpPr>
            <p:cNvPr id="35" name="Rounded Rectangle 34"/>
            <p:cNvSpPr/>
            <p:nvPr/>
          </p:nvSpPr>
          <p:spPr>
            <a:xfrm>
              <a:off x="1139840" y="3564594"/>
              <a:ext cx="1217487" cy="1059144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 txBox="1"/>
            <p:nvPr/>
          </p:nvSpPr>
          <p:spPr>
            <a:xfrm>
              <a:off x="1170861" y="3595615"/>
              <a:ext cx="1155445" cy="9971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Physical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38629" y="4997362"/>
            <a:ext cx="2414016" cy="1065919"/>
            <a:chOff x="2519045" y="2372366"/>
            <a:chExt cx="2453111" cy="1065919"/>
          </a:xfrm>
          <a:solidFill>
            <a:srgbClr val="74C061"/>
          </a:solidFill>
        </p:grpSpPr>
        <p:sp>
          <p:nvSpPr>
            <p:cNvPr id="50" name="Rounded Rectangle 49"/>
            <p:cNvSpPr/>
            <p:nvPr/>
          </p:nvSpPr>
          <p:spPr>
            <a:xfrm>
              <a:off x="2519045" y="2372366"/>
              <a:ext cx="2453111" cy="1065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 txBox="1"/>
            <p:nvPr/>
          </p:nvSpPr>
          <p:spPr>
            <a:xfrm>
              <a:off x="2550265" y="2403586"/>
              <a:ext cx="2390671" cy="10034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Targeted cells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643577" y="4993235"/>
            <a:ext cx="2414016" cy="1065919"/>
            <a:chOff x="2519045" y="2372366"/>
            <a:chExt cx="2453111" cy="1065919"/>
          </a:xfrm>
          <a:solidFill>
            <a:srgbClr val="74C061"/>
          </a:solidFill>
        </p:grpSpPr>
        <p:sp>
          <p:nvSpPr>
            <p:cNvPr id="53" name="Rounded Rectangle 52"/>
            <p:cNvSpPr/>
            <p:nvPr/>
          </p:nvSpPr>
          <p:spPr>
            <a:xfrm>
              <a:off x="2519045" y="2372366"/>
              <a:ext cx="2453111" cy="1065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 txBox="1"/>
            <p:nvPr/>
          </p:nvSpPr>
          <p:spPr>
            <a:xfrm>
              <a:off x="2550265" y="2403586"/>
              <a:ext cx="2390671" cy="10034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Targeted antibodies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39312" y="3849624"/>
            <a:ext cx="7424928" cy="1060704"/>
            <a:chOff x="5074116" y="1186721"/>
            <a:chExt cx="4187452" cy="1065919"/>
          </a:xfrm>
          <a:solidFill>
            <a:srgbClr val="50BEE1"/>
          </a:solidFill>
        </p:grpSpPr>
        <p:sp>
          <p:nvSpPr>
            <p:cNvPr id="38" name="Rounded Rectangle 37"/>
            <p:cNvSpPr/>
            <p:nvPr/>
          </p:nvSpPr>
          <p:spPr>
            <a:xfrm>
              <a:off x="5074116" y="1186721"/>
              <a:ext cx="4187452" cy="10659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 txBox="1"/>
            <p:nvPr/>
          </p:nvSpPr>
          <p:spPr>
            <a:xfrm>
              <a:off x="5140716" y="1217941"/>
              <a:ext cx="4047351" cy="10034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Inflammation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4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67kqAmfEe2FsMitlZLV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67kqAmfEe2FsMitlZL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.12.2009 11:55:33"/>
  <p:tag name="VCTMASTER" val="1_Hannover_Rueck"/>
  <p:tag name="VCTLAYOUT" val="title"/>
  <p:tag name="VCTORDER" val="1"/>
  <p:tag name="THINKCELLSHAPEDONOTDELETE" val="pUEKM_A3LHkmB8B.RWdGr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6.12.2009 18:01:28"/>
  <p:tag name="PLACEHFMT" val="3"/>
  <p:tag name="VCT-BODYINDENTATION" val="0;0;0;0;0;0;0;0;0;0;"/>
  <p:tag name="VCT-BULLETVISIBILITY" val="L "/>
  <p:tag name="THINKCELLSHAPEDONOTDELETE" val="p.SuRrp_H2UOLy81YJ4CU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6.12.2009 18:01:28"/>
  <p:tag name="PLACEHFMT" val="4"/>
  <p:tag name="VCT-BODYINDENTATION" val="0;0;27,125;27,125;49,75;49,75;108;108;144;144;"/>
  <p:tag name="VCT-BULLETVISIBILITY" val="L "/>
  <p:tag name="THINKCELLSHAPEDONOTDELETE" val="pIhGwqNsRpE6lN.aeNXnp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0;0;0;0;0;"/>
  <p:tag name="VCT-BULLETVISIBILITY" val="L "/>
  <p:tag name="THINKCELLSHAPEDONOTDELETE" val="pLQi.loF2.UydVFJU9GQi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DSqheRS0.Nu5Nkga7T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67kqAmfEe2FsMitlZL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.12.2009 11:55:33"/>
  <p:tag name="VCTMASTER" val="1_Hannover_Rueck"/>
  <p:tag name="VCTLAYOUT" val="title"/>
  <p:tag name="VCTORDER" val="1"/>
  <p:tag name="THINKCELLSHAPEDONOTDELETE" val="pUEKM_A3LHkmB8B.RWdGr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6.12.2009 18:01:28"/>
  <p:tag name="PLACEHFMT" val="3"/>
  <p:tag name="VCT-BODYINDENTATION" val="0;0;0;0;0;0;0;0;0;0;"/>
  <p:tag name="VCT-BULLETVISIBILITY" val="L "/>
  <p:tag name="THINKCELLSHAPEDONOTDELETE" val="p.SuRrp_H2UOLy81YJ4CU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6.12.2009 18:01:28"/>
  <p:tag name="PLACEHFMT" val="4"/>
  <p:tag name="VCT-BODYINDENTATION" val="0;0;27,125;27,125;49,75;49,75;108;108;144;144;"/>
  <p:tag name="VCT-BULLETVISIBILITY" val="L "/>
  <p:tag name="THINKCELLSHAPEDONOTDELETE" val="pIhGwqNsRpE6lN.aeNXnp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0;0;0;0;0;"/>
  <p:tag name="VCT-BULLETVISIBILITY" val="L "/>
  <p:tag name="THINKCELLSHAPEDONOTDELETE" val="pLQi.loF2.UydVFJU9GQi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DSqheRS0.Nu5Nkga7T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67kqAmfEe2FsMitlZLVA"/>
</p:tagLst>
</file>

<file path=ppt/theme/theme1.xml><?xml version="1.0" encoding="utf-8"?>
<a:theme xmlns:a="http://schemas.openxmlformats.org/drawingml/2006/main" name="MMN_Presentation_STD">
  <a:themeElements>
    <a:clrScheme name="Milliman Theme Colors">
      <a:dk1>
        <a:srgbClr val="0A4977"/>
      </a:dk1>
      <a:lt1>
        <a:srgbClr val="FFFFFF"/>
      </a:lt1>
      <a:dk2>
        <a:srgbClr val="45484D"/>
      </a:dk2>
      <a:lt2>
        <a:srgbClr val="C6C9CA"/>
      </a:lt2>
      <a:accent1>
        <a:srgbClr val="45484D"/>
      </a:accent1>
      <a:accent2>
        <a:srgbClr val="0081E3"/>
      </a:accent2>
      <a:accent3>
        <a:srgbClr val="FFA200"/>
      </a:accent3>
      <a:accent4>
        <a:srgbClr val="468C00"/>
      </a:accent4>
      <a:accent5>
        <a:srgbClr val="7D8791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MMN_Presentation_STD_f" id="{1E5008AA-14B8-954E-97D7-F94D54AFADCB}" vid="{8F73E371-E3C6-B74A-B96C-8AE5AE87258D}"/>
    </a:ext>
  </a:extLst>
</a:theme>
</file>

<file path=ppt/theme/theme2.xml><?xml version="1.0" encoding="utf-8"?>
<a:theme xmlns:a="http://schemas.openxmlformats.org/drawingml/2006/main" name="1_MMN_Presentation_STD">
  <a:themeElements>
    <a:clrScheme name="Milliman Theme Colors">
      <a:dk1>
        <a:srgbClr val="0A4977"/>
      </a:dk1>
      <a:lt1>
        <a:srgbClr val="FFFFFF"/>
      </a:lt1>
      <a:dk2>
        <a:srgbClr val="45484D"/>
      </a:dk2>
      <a:lt2>
        <a:srgbClr val="C6C9CA"/>
      </a:lt2>
      <a:accent1>
        <a:srgbClr val="45484D"/>
      </a:accent1>
      <a:accent2>
        <a:srgbClr val="0081E3"/>
      </a:accent2>
      <a:accent3>
        <a:srgbClr val="FFA200"/>
      </a:accent3>
      <a:accent4>
        <a:srgbClr val="468C00"/>
      </a:accent4>
      <a:accent5>
        <a:srgbClr val="7D8791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MMN_Presentation_STD_f" id="{1E5008AA-14B8-954E-97D7-F94D54AFADCB}" vid="{8F73E371-E3C6-B74A-B96C-8AE5AE87258D}"/>
    </a:ext>
  </a:extLst>
</a:theme>
</file>

<file path=ppt/theme/theme3.xml><?xml version="1.0" encoding="utf-8"?>
<a:theme xmlns:a="http://schemas.openxmlformats.org/drawingml/2006/main" name="2_MMN_Presentation_STD">
  <a:themeElements>
    <a:clrScheme name="Milliman Theme Colors">
      <a:dk1>
        <a:srgbClr val="0A4977"/>
      </a:dk1>
      <a:lt1>
        <a:srgbClr val="FFFFFF"/>
      </a:lt1>
      <a:dk2>
        <a:srgbClr val="45484D"/>
      </a:dk2>
      <a:lt2>
        <a:srgbClr val="C6C9CA"/>
      </a:lt2>
      <a:accent1>
        <a:srgbClr val="45484D"/>
      </a:accent1>
      <a:accent2>
        <a:srgbClr val="0081E3"/>
      </a:accent2>
      <a:accent3>
        <a:srgbClr val="FFA200"/>
      </a:accent3>
      <a:accent4>
        <a:srgbClr val="468C00"/>
      </a:accent4>
      <a:accent5>
        <a:srgbClr val="7D8791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MMN_Presentation_STD_f" id="{1E5008AA-14B8-954E-97D7-F94D54AFADCB}" vid="{8F73E371-E3C6-B74A-B96C-8AE5AE87258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34051</TotalTime>
  <Words>1445</Words>
  <Application>Microsoft Office PowerPoint</Application>
  <PresentationFormat>Widescreen</PresentationFormat>
  <Paragraphs>502</Paragraphs>
  <Slides>42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Times</vt:lpstr>
      <vt:lpstr>Wingdings</vt:lpstr>
      <vt:lpstr>Wingdings 3</vt:lpstr>
      <vt:lpstr>MMN_Presentation_STD</vt:lpstr>
      <vt:lpstr>1_MMN_Presentation_STD</vt:lpstr>
      <vt:lpstr>2_MMN_Presentation_STD</vt:lpstr>
      <vt:lpstr>think-cell Slide</vt:lpstr>
      <vt:lpstr>Underwriting Autoimmune Conditions with Prescription Data and Medical Data</vt:lpstr>
      <vt:lpstr>PowerPoint Presentation</vt:lpstr>
      <vt:lpstr>The immune system defends your body against infection.</vt:lpstr>
      <vt:lpstr>PowerPoint Presentation</vt:lpstr>
      <vt:lpstr>Autoimmune diseases cause harmful inflammation.</vt:lpstr>
      <vt:lpstr>Autoimmune diseases may affect any part of the body. </vt:lpstr>
      <vt:lpstr>Autoimmune diseases are common. </vt:lpstr>
      <vt:lpstr>Autoimmune diseases disproportionately affect women. </vt:lpstr>
      <vt:lpstr>The immune system relies on inflammation.</vt:lpstr>
      <vt:lpstr>Autoimmune inflammation increases risk of comorbidities.</vt:lpstr>
      <vt:lpstr>Autoimmune medications are associated with cardiovascular risk. </vt:lpstr>
      <vt:lpstr>Autoimmune diseases increase mortality.</vt:lpstr>
      <vt:lpstr>PowerPoint Presentation</vt:lpstr>
      <vt:lpstr>Psoriasis is not just a benign skin condition. </vt:lpstr>
      <vt:lpstr>Inflammatory bowel disease comprises two separate diseases.</vt:lpstr>
      <vt:lpstr>Lupus is associated with elevated mortality.</vt:lpstr>
      <vt:lpstr>Rheumatoid arthritis primarily affects older individuals.</vt:lpstr>
      <vt:lpstr>PowerPoint Presentation</vt:lpstr>
      <vt:lpstr>Medical claims codes reveal valuable healthcare information.</vt:lpstr>
      <vt:lpstr>Underwriting autoimmune disorders requires multiple data points.  </vt:lpstr>
      <vt:lpstr>Prescription Data plus Medical Data stratify autoimmune risk.</vt:lpstr>
      <vt:lpstr>PowerPoint Presentation</vt:lpstr>
      <vt:lpstr>Autoimmune medications can be divided into two main targets.  </vt:lpstr>
      <vt:lpstr>Immunomodulatory medications are numerous.  </vt:lpstr>
      <vt:lpstr>PowerPoint Presentation</vt:lpstr>
      <vt:lpstr>Key medications reveal likely conditions.  </vt:lpstr>
      <vt:lpstr>Severe psoriasis can be differentiated using medications.  </vt:lpstr>
      <vt:lpstr>What is the autoimmune disease and activity?</vt:lpstr>
      <vt:lpstr>Mild to moderate IBD is associated with lower risk.  </vt:lpstr>
      <vt:lpstr>What is the autoimmune disease and activity?</vt:lpstr>
      <vt:lpstr>Drug therapies can be used to differentiate lupus severity. </vt:lpstr>
      <vt:lpstr>Medical Data identifies the condition.</vt:lpstr>
      <vt:lpstr>What is the lupus activity?</vt:lpstr>
      <vt:lpstr>What is the lupus activity?</vt:lpstr>
      <vt:lpstr>Medications can be used to stratify mortality in RA. </vt:lpstr>
      <vt:lpstr>Medical Data confirms the diagnosis.</vt:lpstr>
      <vt:lpstr>What is the rheumatoid arthritis activity?</vt:lpstr>
      <vt:lpstr>Case Example</vt:lpstr>
      <vt:lpstr>What is the autoimmune disease and activity?</vt:lpstr>
      <vt:lpstr>What is the autoimmune disease and activity?</vt:lpstr>
      <vt:lpstr>Autoimmune Summary</vt:lpstr>
      <vt:lpstr>Thank you!</vt:lpstr>
    </vt:vector>
  </TitlesOfParts>
  <Company>Milliman,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Schimek</dc:creator>
  <cp:lastModifiedBy>Ballantine,  Lauren</cp:lastModifiedBy>
  <cp:revision>481</cp:revision>
  <cp:lastPrinted>2020-02-26T17:00:14Z</cp:lastPrinted>
  <dcterms:created xsi:type="dcterms:W3CDTF">2020-01-14T20:44:32Z</dcterms:created>
  <dcterms:modified xsi:type="dcterms:W3CDTF">2022-05-16T16:30:10Z</dcterms:modified>
</cp:coreProperties>
</file>