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Lst>
  <p:notesMasterIdLst>
    <p:notesMasterId r:id="rId55"/>
  </p:notesMasterIdLst>
  <p:sldIdLst>
    <p:sldId id="370" r:id="rId3"/>
    <p:sldId id="256" r:id="rId4"/>
    <p:sldId id="408" r:id="rId5"/>
    <p:sldId id="409" r:id="rId6"/>
    <p:sldId id="410" r:id="rId7"/>
    <p:sldId id="371" r:id="rId8"/>
    <p:sldId id="411" r:id="rId9"/>
    <p:sldId id="412" r:id="rId10"/>
    <p:sldId id="414" r:id="rId11"/>
    <p:sldId id="416" r:id="rId12"/>
    <p:sldId id="417" r:id="rId13"/>
    <p:sldId id="419" r:id="rId14"/>
    <p:sldId id="440" r:id="rId15"/>
    <p:sldId id="430" r:id="rId16"/>
    <p:sldId id="433" r:id="rId17"/>
    <p:sldId id="434" r:id="rId18"/>
    <p:sldId id="431" r:id="rId19"/>
    <p:sldId id="435" r:id="rId20"/>
    <p:sldId id="436" r:id="rId21"/>
    <p:sldId id="426" r:id="rId22"/>
    <p:sldId id="421" r:id="rId23"/>
    <p:sldId id="427" r:id="rId24"/>
    <p:sldId id="428" r:id="rId25"/>
    <p:sldId id="424" r:id="rId26"/>
    <p:sldId id="372" r:id="rId27"/>
    <p:sldId id="373" r:id="rId28"/>
    <p:sldId id="374" r:id="rId29"/>
    <p:sldId id="375" r:id="rId30"/>
    <p:sldId id="376" r:id="rId31"/>
    <p:sldId id="377" r:id="rId32"/>
    <p:sldId id="378" r:id="rId33"/>
    <p:sldId id="441" r:id="rId34"/>
    <p:sldId id="381" r:id="rId35"/>
    <p:sldId id="382" r:id="rId36"/>
    <p:sldId id="383" r:id="rId37"/>
    <p:sldId id="385" r:id="rId38"/>
    <p:sldId id="386" r:id="rId39"/>
    <p:sldId id="388" r:id="rId40"/>
    <p:sldId id="389" r:id="rId41"/>
    <p:sldId id="391" r:id="rId42"/>
    <p:sldId id="392" r:id="rId43"/>
    <p:sldId id="393" r:id="rId44"/>
    <p:sldId id="442" r:id="rId45"/>
    <p:sldId id="425" r:id="rId46"/>
    <p:sldId id="396" r:id="rId47"/>
    <p:sldId id="397" r:id="rId48"/>
    <p:sldId id="399" r:id="rId49"/>
    <p:sldId id="401" r:id="rId50"/>
    <p:sldId id="402" r:id="rId51"/>
    <p:sldId id="438" r:id="rId52"/>
    <p:sldId id="439" r:id="rId53"/>
    <p:sldId id="346" r:id="rId54"/>
  </p:sldIdLst>
  <p:sldSz cx="24384000" cy="13716000"/>
  <p:notesSz cx="6950075" cy="9236075"/>
  <p:defaultTextStyle>
    <a:defPPr>
      <a:defRPr lang="fr-FR"/>
    </a:defPPr>
    <a:lvl1pPr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1pPr>
    <a:lvl2pPr indent="2286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2pPr>
    <a:lvl3pPr indent="4572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3pPr>
    <a:lvl4pPr indent="6858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4pPr>
    <a:lvl5pPr indent="9144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5pPr>
    <a:lvl6pPr marL="2286000" algn="l" defTabSz="914400" rtl="0" eaLnBrk="1" latinLnBrk="0" hangingPunct="1">
      <a:defRPr sz="4400" kern="1200">
        <a:solidFill>
          <a:srgbClr val="000000"/>
        </a:solidFill>
        <a:latin typeface="Helvetica Light"/>
        <a:ea typeface="Helvetica Light"/>
        <a:cs typeface="Helvetica Light"/>
        <a:sym typeface="Helvetica Light"/>
      </a:defRPr>
    </a:lvl6pPr>
    <a:lvl7pPr marL="2743200" algn="l" defTabSz="914400" rtl="0" eaLnBrk="1" latinLnBrk="0" hangingPunct="1">
      <a:defRPr sz="4400" kern="1200">
        <a:solidFill>
          <a:srgbClr val="000000"/>
        </a:solidFill>
        <a:latin typeface="Helvetica Light"/>
        <a:ea typeface="Helvetica Light"/>
        <a:cs typeface="Helvetica Light"/>
        <a:sym typeface="Helvetica Light"/>
      </a:defRPr>
    </a:lvl7pPr>
    <a:lvl8pPr marL="3200400" algn="l" defTabSz="914400" rtl="0" eaLnBrk="1" latinLnBrk="0" hangingPunct="1">
      <a:defRPr sz="4400" kern="1200">
        <a:solidFill>
          <a:srgbClr val="000000"/>
        </a:solidFill>
        <a:latin typeface="Helvetica Light"/>
        <a:ea typeface="Helvetica Light"/>
        <a:cs typeface="Helvetica Light"/>
        <a:sym typeface="Helvetica Light"/>
      </a:defRPr>
    </a:lvl8pPr>
    <a:lvl9pPr marL="3657600" algn="l" defTabSz="914400" rtl="0" eaLnBrk="1" latinLnBrk="0" hangingPunct="1">
      <a:defRPr sz="4400" kern="1200">
        <a:solidFill>
          <a:srgbClr val="000000"/>
        </a:solidFill>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52D"/>
    <a:srgbClr val="6DA945"/>
    <a:srgbClr val="4E8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1" autoAdjust="0"/>
    <p:restoredTop sz="94693"/>
  </p:normalViewPr>
  <p:slideViewPr>
    <p:cSldViewPr snapToGrid="0" snapToObjects="1">
      <p:cViewPr varScale="1">
        <p:scale>
          <a:sx n="53" d="100"/>
          <a:sy n="53" d="100"/>
        </p:scale>
        <p:origin x="528" y="102"/>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Shape 1463">
            <a:extLst>
              <a:ext uri="{FF2B5EF4-FFF2-40B4-BE49-F238E27FC236}">
                <a16:creationId xmlns:a16="http://schemas.microsoft.com/office/drawing/2014/main" id="{B2D68FBC-DC12-41C0-AD86-049AB28EDF31}"/>
              </a:ext>
            </a:extLst>
          </p:cNvPr>
          <p:cNvSpPr>
            <a:spLocks noGrp="1" noRot="1" noChangeAspect="1" noChangeArrowheads="1"/>
          </p:cNvSpPr>
          <p:nvPr>
            <p:ph type="sldImg"/>
          </p:nvPr>
        </p:nvSpPr>
        <p:spPr bwMode="auto">
          <a:xfrm>
            <a:off x="396875" y="692150"/>
            <a:ext cx="61563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1747" name="Shape 1464">
            <a:extLst>
              <a:ext uri="{FF2B5EF4-FFF2-40B4-BE49-F238E27FC236}">
                <a16:creationId xmlns:a16="http://schemas.microsoft.com/office/drawing/2014/main" id="{FB8E42CA-4171-476B-A008-BEDE8573236C}"/>
              </a:ext>
            </a:extLst>
          </p:cNvPr>
          <p:cNvSpPr>
            <a:spLocks noGrp="1" noChangeArrowheads="1"/>
          </p:cNvSpPr>
          <p:nvPr>
            <p:ph type="body" sz="quarter" idx="1"/>
          </p:nvPr>
        </p:nvSpPr>
        <p:spPr bwMode="auto">
          <a:xfrm>
            <a:off x="926677" y="4387136"/>
            <a:ext cx="5096722" cy="41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87" tIns="46244" rIns="92487" bIns="46244" numCol="1" anchor="t" anchorCtr="0" compatLnSpc="1">
            <a:prstTxWarp prst="textNoShape">
              <a:avLst/>
            </a:prstTxWarp>
          </a:bodyPr>
          <a:lstStyle/>
          <a:p>
            <a:pPr lvl="0"/>
            <a:endParaRPr lang="fr-FR" altLang="fr-FR">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6875" y="692150"/>
            <a:ext cx="6156325" cy="3463925"/>
          </a:xfrm>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14060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sic 1">
    <p:spTree>
      <p:nvGrpSpPr>
        <p:cNvPr id="1" name=""/>
        <p:cNvGrpSpPr/>
        <p:nvPr/>
      </p:nvGrpSpPr>
      <p:grpSpPr>
        <a:xfrm>
          <a:off x="0" y="0"/>
          <a:ext cx="0" cy="0"/>
          <a:chOff x="0" y="0"/>
          <a:chExt cx="0" cy="0"/>
        </a:xfrm>
      </p:grpSpPr>
      <p:sp>
        <p:nvSpPr>
          <p:cNvPr id="18" name="Title Text"/>
          <p:cNvSpPr txBox="1">
            <a:spLocks noGrp="1"/>
          </p:cNvSpPr>
          <p:nvPr>
            <p:ph type="title"/>
          </p:nvPr>
        </p:nvSpPr>
        <p:spPr>
          <a:xfrm>
            <a:off x="1758999" y="1758999"/>
            <a:ext cx="19429910" cy="5099001"/>
          </a:xfrm>
          <a:prstGeom prst="rect">
            <a:avLst/>
          </a:prstGeom>
        </p:spPr>
        <p:txBody>
          <a:bodyPr/>
          <a:lstStyle>
            <a:lvl1pPr>
              <a:lnSpc>
                <a:spcPct val="70000"/>
              </a:lnSpc>
              <a:defRPr sz="11200" spc="-336" baseline="8928"/>
            </a:lvl1pPr>
          </a:lstStyle>
          <a:p>
            <a:r>
              <a:t>Title Text</a:t>
            </a:r>
          </a:p>
        </p:txBody>
      </p:sp>
      <p:sp>
        <p:nvSpPr>
          <p:cNvPr id="20"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A79C293-6034-4E9D-99B4-C27D376F8C2E}"/>
              </a:ext>
            </a:extLst>
          </p:cNvPr>
          <p:cNvSpPr txBox="1">
            <a:spLocks noGrp="1" noChangeArrowheads="1"/>
          </p:cNvSpPr>
          <p:nvPr>
            <p:ph type="sldNum" sz="quarter" idx="10"/>
          </p:nvPr>
        </p:nvSpPr>
        <p:spPr>
          <a:ln/>
        </p:spPr>
        <p:txBody>
          <a:bodyPr/>
          <a:lstStyle>
            <a:lvl1pPr>
              <a:defRPr/>
            </a:lvl1pPr>
          </a:lstStyle>
          <a:p>
            <a:fld id="{41B1185D-0537-49E9-A9CF-12E17DFF5DDA}" type="slidenum">
              <a:rPr lang="fr-FR" altLang="fr-FR"/>
              <a:pPr/>
              <a:t>‹N°›</a:t>
            </a:fld>
            <a:endParaRPr lang="fr-FR" altLang="fr-FR" dirty="0"/>
          </a:p>
        </p:txBody>
      </p:sp>
    </p:spTree>
    <p:extLst>
      <p:ext uri="{BB962C8B-B14F-4D97-AF65-F5344CB8AC3E}">
        <p14:creationId xmlns:p14="http://schemas.microsoft.com/office/powerpoint/2010/main" val="23929990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CAF7BE9-98D3-4FE1-BC9A-60B4F53A8D3A}"/>
              </a:ext>
            </a:extLst>
          </p:cNvPr>
          <p:cNvSpPr>
            <a:spLocks noGrp="1" noChangeArrowheads="1"/>
          </p:cNvSpPr>
          <p:nvPr>
            <p:ph type="dt" sz="half" idx="10"/>
          </p:nvPr>
        </p:nvSpPr>
        <p:spPr>
          <a:ln/>
        </p:spPr>
        <p:txBody>
          <a:bodyPr/>
          <a:lstStyle>
            <a:lvl1pPr>
              <a:defRPr/>
            </a:lvl1pPr>
          </a:lstStyle>
          <a:p>
            <a:fld id="{0C08FD8C-59E0-4360-8B05-497FF114E5F9}" type="datetimeFigureOut">
              <a:rPr lang="fr-FR" altLang="fr-FR"/>
              <a:pPr/>
              <a:t>08/12/2020</a:t>
            </a:fld>
            <a:endParaRPr lang="fr-FR" altLang="fr-FR" dirty="0"/>
          </a:p>
        </p:txBody>
      </p:sp>
      <p:sp>
        <p:nvSpPr>
          <p:cNvPr id="3" name="Espace réservé du pied de page 4">
            <a:extLst>
              <a:ext uri="{FF2B5EF4-FFF2-40B4-BE49-F238E27FC236}">
                <a16:creationId xmlns:a16="http://schemas.microsoft.com/office/drawing/2014/main" id="{0D03D50D-A248-40C7-9741-8B0C84156C0A}"/>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4" name="Espace réservé du numéro de diapositive 5">
            <a:extLst>
              <a:ext uri="{FF2B5EF4-FFF2-40B4-BE49-F238E27FC236}">
                <a16:creationId xmlns:a16="http://schemas.microsoft.com/office/drawing/2014/main" id="{8CED4BC6-1D4F-4BD8-A8B2-0C1223DA4B42}"/>
              </a:ext>
            </a:extLst>
          </p:cNvPr>
          <p:cNvSpPr>
            <a:spLocks noGrp="1" noChangeArrowheads="1"/>
          </p:cNvSpPr>
          <p:nvPr>
            <p:ph type="sldNum" sz="quarter" idx="12"/>
          </p:nvPr>
        </p:nvSpPr>
        <p:spPr>
          <a:ln/>
        </p:spPr>
        <p:txBody>
          <a:bodyPr/>
          <a:lstStyle>
            <a:lvl1pPr>
              <a:defRPr/>
            </a:lvl1pPr>
          </a:lstStyle>
          <a:p>
            <a:fld id="{B34A3F24-0A86-40DA-90B5-22DB4808563A}" type="slidenum">
              <a:rPr lang="fr-FR" altLang="fr-FR"/>
              <a:pPr/>
              <a:t>‹N°›</a:t>
            </a:fld>
            <a:endParaRPr lang="fr-FR" altLang="fr-FR" dirty="0"/>
          </a:p>
        </p:txBody>
      </p:sp>
    </p:spTree>
    <p:extLst>
      <p:ext uri="{BB962C8B-B14F-4D97-AF65-F5344CB8AC3E}">
        <p14:creationId xmlns:p14="http://schemas.microsoft.com/office/powerpoint/2010/main" val="409403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DDAE3-3375-C84A-B438-1239C620188E}"/>
              </a:ext>
            </a:extLst>
          </p:cNvPr>
          <p:cNvSpPr>
            <a:spLocks noGrp="1"/>
          </p:cNvSpPr>
          <p:nvPr>
            <p:ph type="title"/>
          </p:nvPr>
        </p:nvSpPr>
        <p:spPr>
          <a:xfrm>
            <a:off x="1679577" y="914400"/>
            <a:ext cx="7864474" cy="3200400"/>
          </a:xfrm>
        </p:spPr>
        <p:txBody>
          <a:bodyPr anchor="b"/>
          <a:lstStyle>
            <a:lvl1pPr>
              <a:defRPr sz="6400"/>
            </a:lvl1pPr>
          </a:lstStyle>
          <a:p>
            <a:r>
              <a:rPr lang="fr-FR"/>
              <a:t>Modifiez le style du titre</a:t>
            </a:r>
          </a:p>
        </p:txBody>
      </p:sp>
      <p:sp>
        <p:nvSpPr>
          <p:cNvPr id="3" name="Espace réservé du contenu 2">
            <a:extLst>
              <a:ext uri="{FF2B5EF4-FFF2-40B4-BE49-F238E27FC236}">
                <a16:creationId xmlns:a16="http://schemas.microsoft.com/office/drawing/2014/main" id="{D48583C7-A94C-2C41-962F-27D6090D2292}"/>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B32975-9503-1748-A009-F6D44CB948E1}"/>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E4AB87AB-0AC9-4074-996A-FBB003820B35}"/>
              </a:ext>
            </a:extLst>
          </p:cNvPr>
          <p:cNvSpPr>
            <a:spLocks noGrp="1" noChangeArrowheads="1"/>
          </p:cNvSpPr>
          <p:nvPr>
            <p:ph type="dt" sz="half" idx="10"/>
          </p:nvPr>
        </p:nvSpPr>
        <p:spPr>
          <a:ln/>
        </p:spPr>
        <p:txBody>
          <a:bodyPr/>
          <a:lstStyle>
            <a:lvl1pPr>
              <a:defRPr/>
            </a:lvl1pPr>
          </a:lstStyle>
          <a:p>
            <a:fld id="{922A3AC0-E873-4B47-BA76-B6D7208B8BFB}" type="datetimeFigureOut">
              <a:rPr lang="fr-FR" altLang="fr-FR"/>
              <a:pPr/>
              <a:t>08/12/2020</a:t>
            </a:fld>
            <a:endParaRPr lang="fr-FR" altLang="fr-FR" dirty="0"/>
          </a:p>
        </p:txBody>
      </p:sp>
      <p:sp>
        <p:nvSpPr>
          <p:cNvPr id="6" name="Espace réservé du pied de page 4">
            <a:extLst>
              <a:ext uri="{FF2B5EF4-FFF2-40B4-BE49-F238E27FC236}">
                <a16:creationId xmlns:a16="http://schemas.microsoft.com/office/drawing/2014/main" id="{6333990C-1CAB-4C2E-B7D8-056CD4543BB7}"/>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7" name="Espace réservé du numéro de diapositive 5">
            <a:extLst>
              <a:ext uri="{FF2B5EF4-FFF2-40B4-BE49-F238E27FC236}">
                <a16:creationId xmlns:a16="http://schemas.microsoft.com/office/drawing/2014/main" id="{9F9857C7-2274-4996-AE8D-F1637EACE108}"/>
              </a:ext>
            </a:extLst>
          </p:cNvPr>
          <p:cNvSpPr>
            <a:spLocks noGrp="1" noChangeArrowheads="1"/>
          </p:cNvSpPr>
          <p:nvPr>
            <p:ph type="sldNum" sz="quarter" idx="12"/>
          </p:nvPr>
        </p:nvSpPr>
        <p:spPr>
          <a:ln/>
        </p:spPr>
        <p:txBody>
          <a:bodyPr/>
          <a:lstStyle>
            <a:lvl1pPr>
              <a:defRPr/>
            </a:lvl1pPr>
          </a:lstStyle>
          <a:p>
            <a:fld id="{AF911068-37D3-4082-B8B8-054DCDC19889}" type="slidenum">
              <a:rPr lang="fr-FR" altLang="fr-FR"/>
              <a:pPr/>
              <a:t>‹N°›</a:t>
            </a:fld>
            <a:endParaRPr lang="fr-FR" altLang="fr-FR" dirty="0"/>
          </a:p>
        </p:txBody>
      </p:sp>
    </p:spTree>
    <p:extLst>
      <p:ext uri="{BB962C8B-B14F-4D97-AF65-F5344CB8AC3E}">
        <p14:creationId xmlns:p14="http://schemas.microsoft.com/office/powerpoint/2010/main" val="97867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E7F9E-071C-244E-9E36-70EF079D645D}"/>
              </a:ext>
            </a:extLst>
          </p:cNvPr>
          <p:cNvSpPr>
            <a:spLocks noGrp="1"/>
          </p:cNvSpPr>
          <p:nvPr>
            <p:ph type="title"/>
          </p:nvPr>
        </p:nvSpPr>
        <p:spPr>
          <a:xfrm>
            <a:off x="1679577" y="914400"/>
            <a:ext cx="7864474" cy="3200400"/>
          </a:xfrm>
        </p:spPr>
        <p:txBody>
          <a:bodyPr anchor="b"/>
          <a:lstStyle>
            <a:lvl1pPr>
              <a:defRPr sz="6400"/>
            </a:lvl1pPr>
          </a:lstStyle>
          <a:p>
            <a:r>
              <a:rPr lang="fr-FR"/>
              <a:t>Modifiez le style du titre</a:t>
            </a:r>
          </a:p>
        </p:txBody>
      </p:sp>
      <p:sp>
        <p:nvSpPr>
          <p:cNvPr id="3" name="Espace réservé pour une image  2">
            <a:extLst>
              <a:ext uri="{FF2B5EF4-FFF2-40B4-BE49-F238E27FC236}">
                <a16:creationId xmlns:a16="http://schemas.microsoft.com/office/drawing/2014/main" id="{3656878C-20B7-5042-9870-6C0EA9BEFDCB}"/>
              </a:ext>
            </a:extLst>
          </p:cNvPr>
          <p:cNvSpPr>
            <a:spLocks noGrp="1"/>
          </p:cNvSpPr>
          <p:nvPr>
            <p:ph type="pic" idx="1"/>
          </p:nvPr>
        </p:nvSpPr>
        <p:spPr>
          <a:xfrm>
            <a:off x="10366376" y="1974851"/>
            <a:ext cx="12344400" cy="974725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fr-FR" noProof="0" dirty="0"/>
          </a:p>
        </p:txBody>
      </p:sp>
      <p:sp>
        <p:nvSpPr>
          <p:cNvPr id="4" name="Espace réservé du texte 3">
            <a:extLst>
              <a:ext uri="{FF2B5EF4-FFF2-40B4-BE49-F238E27FC236}">
                <a16:creationId xmlns:a16="http://schemas.microsoft.com/office/drawing/2014/main" id="{F13F7C56-20C5-3D41-B120-CB336D14A377}"/>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FE60BD4F-AFD2-40B0-B9C3-586E789EB1FB}"/>
              </a:ext>
            </a:extLst>
          </p:cNvPr>
          <p:cNvSpPr>
            <a:spLocks noGrp="1" noChangeArrowheads="1"/>
          </p:cNvSpPr>
          <p:nvPr>
            <p:ph type="dt" sz="half" idx="10"/>
          </p:nvPr>
        </p:nvSpPr>
        <p:spPr>
          <a:ln/>
        </p:spPr>
        <p:txBody>
          <a:bodyPr/>
          <a:lstStyle>
            <a:lvl1pPr>
              <a:defRPr/>
            </a:lvl1pPr>
          </a:lstStyle>
          <a:p>
            <a:fld id="{07F5F454-222B-4749-A057-A8F5913A9D1C}" type="datetimeFigureOut">
              <a:rPr lang="fr-FR" altLang="fr-FR"/>
              <a:pPr/>
              <a:t>08/12/2020</a:t>
            </a:fld>
            <a:endParaRPr lang="fr-FR" altLang="fr-FR" dirty="0"/>
          </a:p>
        </p:txBody>
      </p:sp>
      <p:sp>
        <p:nvSpPr>
          <p:cNvPr id="6" name="Espace réservé du pied de page 4">
            <a:extLst>
              <a:ext uri="{FF2B5EF4-FFF2-40B4-BE49-F238E27FC236}">
                <a16:creationId xmlns:a16="http://schemas.microsoft.com/office/drawing/2014/main" id="{0A8ECD33-6EA7-4F00-A033-3375DA68FA0D}"/>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7" name="Espace réservé du numéro de diapositive 5">
            <a:extLst>
              <a:ext uri="{FF2B5EF4-FFF2-40B4-BE49-F238E27FC236}">
                <a16:creationId xmlns:a16="http://schemas.microsoft.com/office/drawing/2014/main" id="{A2DC1C83-F6AB-477E-B852-AFC955D69279}"/>
              </a:ext>
            </a:extLst>
          </p:cNvPr>
          <p:cNvSpPr>
            <a:spLocks noGrp="1" noChangeArrowheads="1"/>
          </p:cNvSpPr>
          <p:nvPr>
            <p:ph type="sldNum" sz="quarter" idx="12"/>
          </p:nvPr>
        </p:nvSpPr>
        <p:spPr>
          <a:ln/>
        </p:spPr>
        <p:txBody>
          <a:bodyPr/>
          <a:lstStyle>
            <a:lvl1pPr>
              <a:defRPr/>
            </a:lvl1pPr>
          </a:lstStyle>
          <a:p>
            <a:fld id="{CE6630C5-2A69-43E8-B325-0A6AAED6A586}" type="slidenum">
              <a:rPr lang="fr-FR" altLang="fr-FR"/>
              <a:pPr/>
              <a:t>‹N°›</a:t>
            </a:fld>
            <a:endParaRPr lang="fr-FR" altLang="fr-FR" dirty="0"/>
          </a:p>
        </p:txBody>
      </p:sp>
    </p:spTree>
    <p:extLst>
      <p:ext uri="{BB962C8B-B14F-4D97-AF65-F5344CB8AC3E}">
        <p14:creationId xmlns:p14="http://schemas.microsoft.com/office/powerpoint/2010/main" val="3365647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7CAAE-F6AC-234F-808B-46347415C0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3DBC927-82DF-3142-98D8-C267CBBAF4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867443-C1E9-4D2D-94E7-377901EAEB17}"/>
              </a:ext>
            </a:extLst>
          </p:cNvPr>
          <p:cNvSpPr>
            <a:spLocks noGrp="1" noChangeArrowheads="1"/>
          </p:cNvSpPr>
          <p:nvPr>
            <p:ph type="dt" sz="half" idx="10"/>
          </p:nvPr>
        </p:nvSpPr>
        <p:spPr>
          <a:ln/>
        </p:spPr>
        <p:txBody>
          <a:bodyPr/>
          <a:lstStyle>
            <a:lvl1pPr>
              <a:defRPr/>
            </a:lvl1pPr>
          </a:lstStyle>
          <a:p>
            <a:fld id="{8E3E1565-C2E5-476A-9407-FC01E97B7207}" type="datetimeFigureOut">
              <a:rPr lang="fr-FR" altLang="fr-FR"/>
              <a:pPr/>
              <a:t>08/12/2020</a:t>
            </a:fld>
            <a:endParaRPr lang="fr-FR" altLang="fr-FR" dirty="0"/>
          </a:p>
        </p:txBody>
      </p:sp>
      <p:sp>
        <p:nvSpPr>
          <p:cNvPr id="5" name="Espace réservé du pied de page 4">
            <a:extLst>
              <a:ext uri="{FF2B5EF4-FFF2-40B4-BE49-F238E27FC236}">
                <a16:creationId xmlns:a16="http://schemas.microsoft.com/office/drawing/2014/main" id="{DB871437-B22C-411B-B87F-FB6491C90530}"/>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6" name="Espace réservé du numéro de diapositive 5">
            <a:extLst>
              <a:ext uri="{FF2B5EF4-FFF2-40B4-BE49-F238E27FC236}">
                <a16:creationId xmlns:a16="http://schemas.microsoft.com/office/drawing/2014/main" id="{4CFABC90-E055-4DBE-BF2A-942EE99E2809}"/>
              </a:ext>
            </a:extLst>
          </p:cNvPr>
          <p:cNvSpPr>
            <a:spLocks noGrp="1" noChangeArrowheads="1"/>
          </p:cNvSpPr>
          <p:nvPr>
            <p:ph type="sldNum" sz="quarter" idx="12"/>
          </p:nvPr>
        </p:nvSpPr>
        <p:spPr>
          <a:ln/>
        </p:spPr>
        <p:txBody>
          <a:bodyPr/>
          <a:lstStyle>
            <a:lvl1pPr>
              <a:defRPr/>
            </a:lvl1pPr>
          </a:lstStyle>
          <a:p>
            <a:fld id="{8630A63C-257A-4C99-93FB-FE32079C2DF0}" type="slidenum">
              <a:rPr lang="fr-FR" altLang="fr-FR"/>
              <a:pPr/>
              <a:t>‹N°›</a:t>
            </a:fld>
            <a:endParaRPr lang="fr-FR" altLang="fr-FR" dirty="0"/>
          </a:p>
        </p:txBody>
      </p:sp>
    </p:spTree>
    <p:extLst>
      <p:ext uri="{BB962C8B-B14F-4D97-AF65-F5344CB8AC3E}">
        <p14:creationId xmlns:p14="http://schemas.microsoft.com/office/powerpoint/2010/main" val="411916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C8D11E-E5EC-274E-9F29-C39432EC0D73}"/>
              </a:ext>
            </a:extLst>
          </p:cNvPr>
          <p:cNvSpPr>
            <a:spLocks noGrp="1"/>
          </p:cNvSpPr>
          <p:nvPr>
            <p:ph type="title" orient="vert"/>
          </p:nvPr>
        </p:nvSpPr>
        <p:spPr>
          <a:xfrm>
            <a:off x="17449800" y="730250"/>
            <a:ext cx="5257800" cy="11623676"/>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3DEFEF1-20EF-1642-9CDA-64A4F1790EF9}"/>
              </a:ext>
            </a:extLst>
          </p:cNvPr>
          <p:cNvSpPr>
            <a:spLocks noGrp="1"/>
          </p:cNvSpPr>
          <p:nvPr>
            <p:ph type="body" orient="vert" idx="1"/>
          </p:nvPr>
        </p:nvSpPr>
        <p:spPr>
          <a:xfrm>
            <a:off x="1676400" y="730250"/>
            <a:ext cx="15468600" cy="1162367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A1BB91-234C-4EE4-81BB-40DB0A461934}"/>
              </a:ext>
            </a:extLst>
          </p:cNvPr>
          <p:cNvSpPr>
            <a:spLocks noGrp="1" noChangeArrowheads="1"/>
          </p:cNvSpPr>
          <p:nvPr>
            <p:ph type="dt" sz="half" idx="10"/>
          </p:nvPr>
        </p:nvSpPr>
        <p:spPr>
          <a:ln/>
        </p:spPr>
        <p:txBody>
          <a:bodyPr/>
          <a:lstStyle>
            <a:lvl1pPr>
              <a:defRPr/>
            </a:lvl1pPr>
          </a:lstStyle>
          <a:p>
            <a:fld id="{2A77D280-5AB8-4509-B3F2-43490710CB6C}" type="datetimeFigureOut">
              <a:rPr lang="fr-FR" altLang="fr-FR"/>
              <a:pPr/>
              <a:t>08/12/2020</a:t>
            </a:fld>
            <a:endParaRPr lang="fr-FR" altLang="fr-FR" dirty="0"/>
          </a:p>
        </p:txBody>
      </p:sp>
      <p:sp>
        <p:nvSpPr>
          <p:cNvPr id="5" name="Espace réservé du pied de page 4">
            <a:extLst>
              <a:ext uri="{FF2B5EF4-FFF2-40B4-BE49-F238E27FC236}">
                <a16:creationId xmlns:a16="http://schemas.microsoft.com/office/drawing/2014/main" id="{B7C0B5E7-3057-40EA-95C2-A3E27CA6F7B2}"/>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6" name="Espace réservé du numéro de diapositive 5">
            <a:extLst>
              <a:ext uri="{FF2B5EF4-FFF2-40B4-BE49-F238E27FC236}">
                <a16:creationId xmlns:a16="http://schemas.microsoft.com/office/drawing/2014/main" id="{B902167D-2DC2-4F9F-BCF5-6CBE590FD950}"/>
              </a:ext>
            </a:extLst>
          </p:cNvPr>
          <p:cNvSpPr>
            <a:spLocks noGrp="1" noChangeArrowheads="1"/>
          </p:cNvSpPr>
          <p:nvPr>
            <p:ph type="sldNum" sz="quarter" idx="12"/>
          </p:nvPr>
        </p:nvSpPr>
        <p:spPr>
          <a:ln/>
        </p:spPr>
        <p:txBody>
          <a:bodyPr/>
          <a:lstStyle>
            <a:lvl1pPr>
              <a:defRPr/>
            </a:lvl1pPr>
          </a:lstStyle>
          <a:p>
            <a:fld id="{3716DE4A-8683-4DB6-93B0-0513EC087D8C}" type="slidenum">
              <a:rPr lang="fr-FR" altLang="fr-FR"/>
              <a:pPr/>
              <a:t>‹N°›</a:t>
            </a:fld>
            <a:endParaRPr lang="fr-FR" altLang="fr-FR" dirty="0"/>
          </a:p>
        </p:txBody>
      </p:sp>
    </p:spTree>
    <p:extLst>
      <p:ext uri="{BB962C8B-B14F-4D97-AF65-F5344CB8AC3E}">
        <p14:creationId xmlns:p14="http://schemas.microsoft.com/office/powerpoint/2010/main" val="40103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ortfolio Masonry + Content Left">
    <p:spTree>
      <p:nvGrpSpPr>
        <p:cNvPr id="1" name=""/>
        <p:cNvGrpSpPr/>
        <p:nvPr/>
      </p:nvGrpSpPr>
      <p:grpSpPr>
        <a:xfrm>
          <a:off x="0" y="0"/>
          <a:ext cx="0" cy="0"/>
          <a:chOff x="0" y="0"/>
          <a:chExt cx="0" cy="0"/>
        </a:xfrm>
      </p:grpSpPr>
      <p:sp>
        <p:nvSpPr>
          <p:cNvPr id="1245" name="Rectangle"/>
          <p:cNvSpPr>
            <a:spLocks noGrp="1"/>
          </p:cNvSpPr>
          <p:nvPr>
            <p:ph type="body" sz="quarter" idx="13"/>
          </p:nvPr>
        </p:nvSpPr>
        <p:spPr>
          <a:xfrm>
            <a:off x="17541031" y="1758999"/>
            <a:ext cx="5077273" cy="5016005"/>
          </a:xfrm>
          <a:prstGeom prst="rect">
            <a:avLst/>
          </a:prstGeom>
          <a:solidFill>
            <a:srgbClr val="DCDEE0"/>
          </a:solidFill>
        </p:spPr>
        <p:txBody>
          <a:bodyPr anchor="ctr"/>
          <a:lstStyle/>
          <a:p>
            <a:endParaRPr/>
          </a:p>
        </p:txBody>
      </p:sp>
      <p:sp>
        <p:nvSpPr>
          <p:cNvPr id="1246" name="Rectangle"/>
          <p:cNvSpPr>
            <a:spLocks noGrp="1"/>
          </p:cNvSpPr>
          <p:nvPr>
            <p:ph type="body" sz="quarter" idx="14"/>
          </p:nvPr>
        </p:nvSpPr>
        <p:spPr>
          <a:xfrm>
            <a:off x="17541031" y="6933703"/>
            <a:ext cx="5077273" cy="5016005"/>
          </a:xfrm>
          <a:prstGeom prst="rect">
            <a:avLst/>
          </a:prstGeom>
          <a:solidFill>
            <a:srgbClr val="DCDEE0"/>
          </a:solidFill>
        </p:spPr>
        <p:txBody>
          <a:bodyPr anchor="ctr"/>
          <a:lstStyle/>
          <a:p>
            <a:endParaRPr/>
          </a:p>
        </p:txBody>
      </p:sp>
      <p:sp>
        <p:nvSpPr>
          <p:cNvPr id="1247" name="Rectangle"/>
          <p:cNvSpPr>
            <a:spLocks noGrp="1"/>
          </p:cNvSpPr>
          <p:nvPr>
            <p:ph type="body" sz="quarter" idx="15"/>
          </p:nvPr>
        </p:nvSpPr>
        <p:spPr>
          <a:xfrm>
            <a:off x="12280354" y="4396098"/>
            <a:ext cx="5077272" cy="7553610"/>
          </a:xfrm>
          <a:prstGeom prst="rect">
            <a:avLst/>
          </a:prstGeom>
          <a:solidFill>
            <a:srgbClr val="DCDEE0"/>
          </a:solidFill>
        </p:spPr>
        <p:txBody>
          <a:bodyPr anchor="ctr"/>
          <a:lstStyle/>
          <a:p>
            <a:endParaRPr/>
          </a:p>
        </p:txBody>
      </p:sp>
      <p:sp>
        <p:nvSpPr>
          <p:cNvPr id="1248" name="Rectangle"/>
          <p:cNvSpPr>
            <a:spLocks noGrp="1"/>
          </p:cNvSpPr>
          <p:nvPr>
            <p:ph type="body" sz="quarter" idx="16"/>
          </p:nvPr>
        </p:nvSpPr>
        <p:spPr>
          <a:xfrm>
            <a:off x="12280354" y="1758999"/>
            <a:ext cx="5077272" cy="2477136"/>
          </a:xfrm>
          <a:prstGeom prst="rect">
            <a:avLst/>
          </a:prstGeom>
          <a:solidFill>
            <a:srgbClr val="DCDEE0"/>
          </a:solidFill>
        </p:spPr>
        <p:txBody>
          <a:bodyPr anchor="ctr"/>
          <a:lstStyle/>
          <a:p>
            <a:endParaRPr/>
          </a:p>
        </p:txBody>
      </p:sp>
      <p:sp>
        <p:nvSpPr>
          <p:cNvPr id="1250" name="Body Level One…"/>
          <p:cNvSpPr txBox="1">
            <a:spLocks noGrp="1"/>
          </p:cNvSpPr>
          <p:nvPr>
            <p:ph type="body" sz="quarter" idx="1"/>
          </p:nvPr>
        </p:nvSpPr>
        <p:spPr>
          <a:xfrm>
            <a:off x="1758999" y="8089892"/>
            <a:ext cx="9135022" cy="27036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51" name="Title Text"/>
          <p:cNvSpPr txBox="1">
            <a:spLocks noGrp="1"/>
          </p:cNvSpPr>
          <p:nvPr>
            <p:ph type="title"/>
          </p:nvPr>
        </p:nvSpPr>
        <p:spPr>
          <a:xfrm>
            <a:off x="1758999" y="1758999"/>
            <a:ext cx="9135022" cy="5714157"/>
          </a:xfrm>
          <a:prstGeom prst="rect">
            <a:avLst/>
          </a:prstGeom>
        </p:spPr>
        <p:txBody>
          <a:bodyPr/>
          <a:lstStyle>
            <a:lvl1pPr>
              <a:lnSpc>
                <a:spcPct val="70000"/>
              </a:lnSpc>
              <a:defRPr sz="11200" spc="-336" baseline="8928"/>
            </a:lvl1pPr>
          </a:lstStyle>
          <a:p>
            <a:r>
              <a:t>Title Text</a:t>
            </a:r>
          </a:p>
        </p:txBody>
      </p:sp>
      <p:sp>
        <p:nvSpPr>
          <p:cNvPr id="8" name="Slide Number">
            <a:extLst>
              <a:ext uri="{FF2B5EF4-FFF2-40B4-BE49-F238E27FC236}">
                <a16:creationId xmlns:a16="http://schemas.microsoft.com/office/drawing/2014/main" id="{96E6FF06-EF37-42C3-9885-505E81469C10}"/>
              </a:ext>
            </a:extLst>
          </p:cNvPr>
          <p:cNvSpPr txBox="1">
            <a:spLocks noGrp="1" noChangeArrowheads="1"/>
          </p:cNvSpPr>
          <p:nvPr>
            <p:ph type="sldNum" sz="quarter" idx="17"/>
          </p:nvPr>
        </p:nvSpPr>
        <p:spPr>
          <a:xfrm>
            <a:off x="1758950" y="11237913"/>
            <a:ext cx="679450" cy="711200"/>
          </a:xfrm>
        </p:spPr>
        <p:txBody>
          <a:bodyPr/>
          <a:lstStyle>
            <a:lvl1pPr>
              <a:defRPr/>
            </a:lvl1pPr>
          </a:lstStyle>
          <a:p>
            <a:fld id="{7ED75C40-4215-4EAE-BAF8-1D6A4022ABE0}" type="slidenum">
              <a:rPr lang="fr-FR" altLang="fr-FR"/>
              <a:pPr/>
              <a:t>‹N°›</a:t>
            </a:fld>
            <a:endParaRPr lang="fr-FR" altLang="fr-FR" dirty="0"/>
          </a:p>
        </p:txBody>
      </p:sp>
    </p:spTree>
    <p:extLst>
      <p:ext uri="{BB962C8B-B14F-4D97-AF65-F5344CB8AC3E}">
        <p14:creationId xmlns:p14="http://schemas.microsoft.com/office/powerpoint/2010/main" val="1867226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eam Skew Detail">
    <p:spTree>
      <p:nvGrpSpPr>
        <p:cNvPr id="1" name=""/>
        <p:cNvGrpSpPr/>
        <p:nvPr/>
      </p:nvGrpSpPr>
      <p:grpSpPr>
        <a:xfrm>
          <a:off x="0" y="0"/>
          <a:ext cx="0" cy="0"/>
          <a:chOff x="0" y="0"/>
          <a:chExt cx="0" cy="0"/>
        </a:xfrm>
      </p:grpSpPr>
      <p:sp>
        <p:nvSpPr>
          <p:cNvPr id="1362" name="Shape"/>
          <p:cNvSpPr>
            <a:spLocks noGrp="1"/>
          </p:cNvSpPr>
          <p:nvPr>
            <p:ph type="body" idx="13"/>
          </p:nvPr>
        </p:nvSpPr>
        <p:spPr>
          <a:xfrm>
            <a:off x="1758999" y="0"/>
            <a:ext cx="12192001" cy="13715999"/>
          </a:xfrm>
          <a:custGeom>
            <a:avLst/>
            <a:gdLst/>
            <a:ahLst/>
            <a:cxnLst>
              <a:cxn ang="0">
                <a:pos x="wd2" y="hd2"/>
              </a:cxn>
              <a:cxn ang="5400000">
                <a:pos x="wd2" y="hd2"/>
              </a:cxn>
              <a:cxn ang="10800000">
                <a:pos x="wd2" y="hd2"/>
              </a:cxn>
              <a:cxn ang="16200000">
                <a:pos x="wd2" y="hd2"/>
              </a:cxn>
            </a:cxnLst>
            <a:rect l="0" t="0" r="r" b="b"/>
            <a:pathLst>
              <a:path w="21600" h="21600" extrusionOk="0">
                <a:moveTo>
                  <a:pt x="7610" y="0"/>
                </a:moveTo>
                <a:lnTo>
                  <a:pt x="21600" y="0"/>
                </a:lnTo>
                <a:lnTo>
                  <a:pt x="13990" y="21600"/>
                </a:lnTo>
                <a:lnTo>
                  <a:pt x="0" y="21600"/>
                </a:lnTo>
                <a:lnTo>
                  <a:pt x="7610" y="0"/>
                </a:lnTo>
                <a:close/>
              </a:path>
            </a:pathLst>
          </a:custGeom>
          <a:solidFill>
            <a:srgbClr val="DCDEE0"/>
          </a:solidFill>
        </p:spPr>
        <p:txBody>
          <a:bodyPr anchor="ctr"/>
          <a:lstStyle/>
          <a:p>
            <a:endParaRPr/>
          </a:p>
        </p:txBody>
      </p:sp>
      <p:sp>
        <p:nvSpPr>
          <p:cNvPr id="1363" name="Title Text"/>
          <p:cNvSpPr txBox="1">
            <a:spLocks noGrp="1"/>
          </p:cNvSpPr>
          <p:nvPr>
            <p:ph type="title"/>
          </p:nvPr>
        </p:nvSpPr>
        <p:spPr>
          <a:xfrm>
            <a:off x="1758999" y="1758999"/>
            <a:ext cx="6346207" cy="10198002"/>
          </a:xfrm>
          <a:prstGeom prst="rect">
            <a:avLst/>
          </a:prstGeom>
        </p:spPr>
        <p:txBody>
          <a:bodyPr/>
          <a:lstStyle>
            <a:lvl1pPr>
              <a:lnSpc>
                <a:spcPct val="70000"/>
              </a:lnSpc>
              <a:defRPr sz="11200" spc="-336" baseline="8928"/>
            </a:lvl1pPr>
          </a:lstStyle>
          <a:p>
            <a:r>
              <a:t>Title Text</a:t>
            </a:r>
          </a:p>
        </p:txBody>
      </p:sp>
      <p:sp>
        <p:nvSpPr>
          <p:cNvPr id="1364" name="Body Level One…"/>
          <p:cNvSpPr txBox="1">
            <a:spLocks noGrp="1"/>
          </p:cNvSpPr>
          <p:nvPr>
            <p:ph type="body" sz="quarter" idx="1"/>
          </p:nvPr>
        </p:nvSpPr>
        <p:spPr>
          <a:xfrm>
            <a:off x="14628593" y="3681449"/>
            <a:ext cx="7995168" cy="6353101"/>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365" name="Title Text"/>
          <p:cNvSpPr>
            <a:spLocks noGrp="1"/>
          </p:cNvSpPr>
          <p:nvPr>
            <p:ph type="body" sz="quarter" idx="14"/>
          </p:nvPr>
        </p:nvSpPr>
        <p:spPr>
          <a:xfrm>
            <a:off x="6541043" y="11166923"/>
            <a:ext cx="5531967" cy="790078"/>
          </a:xfrm>
          <a:custGeom>
            <a:avLst/>
            <a:gdLst/>
            <a:ahLst/>
            <a:cxnLst>
              <a:cxn ang="0">
                <a:pos x="wd2" y="hd2"/>
              </a:cxn>
              <a:cxn ang="5400000">
                <a:pos x="wd2" y="hd2"/>
              </a:cxn>
              <a:cxn ang="10800000">
                <a:pos x="wd2" y="hd2"/>
              </a:cxn>
              <a:cxn ang="16200000">
                <a:pos x="wd2" y="hd2"/>
              </a:cxn>
            </a:cxnLst>
            <a:rect l="0" t="0" r="r" b="b"/>
            <a:pathLst>
              <a:path w="21600" h="21600" extrusionOk="0">
                <a:moveTo>
                  <a:pt x="992" y="0"/>
                </a:moveTo>
                <a:lnTo>
                  <a:pt x="21600" y="0"/>
                </a:lnTo>
                <a:lnTo>
                  <a:pt x="20608" y="21600"/>
                </a:lnTo>
                <a:lnTo>
                  <a:pt x="0" y="21600"/>
                </a:lnTo>
                <a:lnTo>
                  <a:pt x="992" y="0"/>
                </a:lnTo>
                <a:close/>
              </a:path>
            </a:pathLst>
          </a:custGeom>
          <a:solidFill>
            <a:srgbClr val="53585F"/>
          </a:solidFill>
        </p:spPr>
        <p:txBody>
          <a:bodyPr anchor="ctr"/>
          <a:lstStyle>
            <a:lvl1pPr algn="ctr">
              <a:lnSpc>
                <a:spcPct val="100000"/>
              </a:lnSpc>
              <a:defRPr sz="1800" cap="all" spc="90" baseline="-5555">
                <a:solidFill>
                  <a:srgbClr val="FFFFFF"/>
                </a:solidFill>
              </a:defRPr>
            </a:lvl1pPr>
          </a:lstStyle>
          <a:p>
            <a:r>
              <a:t>Title Text</a:t>
            </a:r>
          </a:p>
        </p:txBody>
      </p:sp>
      <p:sp>
        <p:nvSpPr>
          <p:cNvPr id="1367" name="Title Text"/>
          <p:cNvSpPr>
            <a:spLocks noGrp="1"/>
          </p:cNvSpPr>
          <p:nvPr>
            <p:ph type="body" sz="quarter" idx="15"/>
          </p:nvPr>
        </p:nvSpPr>
        <p:spPr>
          <a:xfrm>
            <a:off x="11816974" y="11166923"/>
            <a:ext cx="5531966" cy="790078"/>
          </a:xfrm>
          <a:custGeom>
            <a:avLst/>
            <a:gdLst/>
            <a:ahLst/>
            <a:cxnLst>
              <a:cxn ang="0">
                <a:pos x="wd2" y="hd2"/>
              </a:cxn>
              <a:cxn ang="5400000">
                <a:pos x="wd2" y="hd2"/>
              </a:cxn>
              <a:cxn ang="10800000">
                <a:pos x="wd2" y="hd2"/>
              </a:cxn>
              <a:cxn ang="16200000">
                <a:pos x="wd2" y="hd2"/>
              </a:cxn>
            </a:cxnLst>
            <a:rect l="0" t="0" r="r" b="b"/>
            <a:pathLst>
              <a:path w="21600" h="21600" extrusionOk="0">
                <a:moveTo>
                  <a:pt x="992" y="0"/>
                </a:moveTo>
                <a:lnTo>
                  <a:pt x="21600" y="0"/>
                </a:lnTo>
                <a:lnTo>
                  <a:pt x="20608" y="21600"/>
                </a:lnTo>
                <a:lnTo>
                  <a:pt x="0" y="21600"/>
                </a:lnTo>
                <a:lnTo>
                  <a:pt x="992" y="0"/>
                </a:lnTo>
                <a:close/>
              </a:path>
            </a:pathLst>
          </a:custGeom>
          <a:solidFill>
            <a:srgbClr val="313439"/>
          </a:solidFill>
        </p:spPr>
        <p:txBody>
          <a:bodyPr anchor="ctr"/>
          <a:lstStyle>
            <a:lvl1pPr algn="ctr">
              <a:lnSpc>
                <a:spcPct val="100000"/>
              </a:lnSpc>
              <a:defRPr sz="1800" cap="all" spc="90" baseline="-5555">
                <a:solidFill>
                  <a:srgbClr val="FFFFFF"/>
                </a:solidFill>
              </a:defRPr>
            </a:lvl1pPr>
          </a:lstStyle>
          <a:p>
            <a:r>
              <a:t>Title Text</a:t>
            </a:r>
          </a:p>
        </p:txBody>
      </p:sp>
      <p:sp>
        <p:nvSpPr>
          <p:cNvPr id="1368" name="Title Text"/>
          <p:cNvSpPr>
            <a:spLocks noGrp="1"/>
          </p:cNvSpPr>
          <p:nvPr>
            <p:ph type="body" sz="quarter" idx="16"/>
          </p:nvPr>
        </p:nvSpPr>
        <p:spPr>
          <a:xfrm>
            <a:off x="17091793" y="11166923"/>
            <a:ext cx="5531967" cy="790078"/>
          </a:xfrm>
          <a:custGeom>
            <a:avLst/>
            <a:gdLst/>
            <a:ahLst/>
            <a:cxnLst>
              <a:cxn ang="0">
                <a:pos x="wd2" y="hd2"/>
              </a:cxn>
              <a:cxn ang="5400000">
                <a:pos x="wd2" y="hd2"/>
              </a:cxn>
              <a:cxn ang="10800000">
                <a:pos x="wd2" y="hd2"/>
              </a:cxn>
              <a:cxn ang="16200000">
                <a:pos x="wd2" y="hd2"/>
              </a:cxn>
            </a:cxnLst>
            <a:rect l="0" t="0" r="r" b="b"/>
            <a:pathLst>
              <a:path w="21600" h="21600" extrusionOk="0">
                <a:moveTo>
                  <a:pt x="992" y="0"/>
                </a:moveTo>
                <a:lnTo>
                  <a:pt x="21600" y="0"/>
                </a:lnTo>
                <a:lnTo>
                  <a:pt x="20608" y="21600"/>
                </a:lnTo>
                <a:lnTo>
                  <a:pt x="0" y="21600"/>
                </a:lnTo>
                <a:lnTo>
                  <a:pt x="992" y="0"/>
                </a:lnTo>
                <a:close/>
              </a:path>
            </a:pathLst>
          </a:custGeom>
          <a:solidFill>
            <a:srgbClr val="000000"/>
          </a:solidFill>
        </p:spPr>
        <p:txBody>
          <a:bodyPr anchor="ctr"/>
          <a:lstStyle>
            <a:lvl1pPr algn="ctr">
              <a:lnSpc>
                <a:spcPct val="100000"/>
              </a:lnSpc>
              <a:defRPr sz="1800" cap="all" spc="90" baseline="-5555">
                <a:solidFill>
                  <a:srgbClr val="FFFFFF"/>
                </a:solidFill>
              </a:defRPr>
            </a:lvl1pPr>
          </a:lstStyle>
          <a:p>
            <a:r>
              <a:t>Title Text</a:t>
            </a:r>
          </a:p>
        </p:txBody>
      </p:sp>
      <p:sp>
        <p:nvSpPr>
          <p:cNvPr id="8" name="Slide Number">
            <a:extLst>
              <a:ext uri="{FF2B5EF4-FFF2-40B4-BE49-F238E27FC236}">
                <a16:creationId xmlns:a16="http://schemas.microsoft.com/office/drawing/2014/main" id="{85C732C5-AFAF-4624-B5C3-7F9C986F00E4}"/>
              </a:ext>
            </a:extLst>
          </p:cNvPr>
          <p:cNvSpPr txBox="1">
            <a:spLocks noGrp="1" noChangeArrowheads="1"/>
          </p:cNvSpPr>
          <p:nvPr>
            <p:ph type="sldNum" sz="quarter" idx="17"/>
          </p:nvPr>
        </p:nvSpPr>
        <p:spPr>
          <a:ln/>
        </p:spPr>
        <p:txBody>
          <a:bodyPr/>
          <a:lstStyle>
            <a:lvl1pPr>
              <a:defRPr/>
            </a:lvl1pPr>
          </a:lstStyle>
          <a:p>
            <a:fld id="{E4E17880-3C0D-4929-B6DA-5AE44A48BD56}" type="slidenum">
              <a:rPr lang="fr-FR" altLang="fr-FR"/>
              <a:pPr/>
              <a:t>‹N°›</a:t>
            </a:fld>
            <a:endParaRPr lang="fr-FR" altLang="fr-FR" dirty="0"/>
          </a:p>
        </p:txBody>
      </p:sp>
    </p:spTree>
    <p:extLst>
      <p:ext uri="{BB962C8B-B14F-4D97-AF65-F5344CB8AC3E}">
        <p14:creationId xmlns:p14="http://schemas.microsoft.com/office/powerpoint/2010/main" val="16019813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1E85-CAE1-A94D-80A7-0D5385037C65}"/>
              </a:ext>
            </a:extLst>
          </p:cNvPr>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p>
        </p:txBody>
      </p:sp>
      <p:sp>
        <p:nvSpPr>
          <p:cNvPr id="3" name="Sous-titre 2">
            <a:extLst>
              <a:ext uri="{FF2B5EF4-FFF2-40B4-BE49-F238E27FC236}">
                <a16:creationId xmlns:a16="http://schemas.microsoft.com/office/drawing/2014/main" id="{ECF1C49A-1B56-8C45-80B0-7D5DB9B49286}"/>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7B3450B-CF79-4400-B4AA-7187A007D81C}"/>
              </a:ext>
            </a:extLst>
          </p:cNvPr>
          <p:cNvSpPr>
            <a:spLocks noGrp="1" noChangeArrowheads="1"/>
          </p:cNvSpPr>
          <p:nvPr>
            <p:ph type="dt" sz="half" idx="10"/>
          </p:nvPr>
        </p:nvSpPr>
        <p:spPr>
          <a:ln/>
        </p:spPr>
        <p:txBody>
          <a:bodyPr/>
          <a:lstStyle>
            <a:lvl1pPr>
              <a:defRPr/>
            </a:lvl1pPr>
          </a:lstStyle>
          <a:p>
            <a:fld id="{C03ECB93-A3FC-4D76-AAB8-45CB270FE21C}" type="datetimeFigureOut">
              <a:rPr lang="fr-FR" altLang="fr-FR"/>
              <a:pPr/>
              <a:t>08/12/2020</a:t>
            </a:fld>
            <a:endParaRPr lang="fr-FR" altLang="fr-FR" dirty="0"/>
          </a:p>
        </p:txBody>
      </p:sp>
      <p:sp>
        <p:nvSpPr>
          <p:cNvPr id="5" name="Espace réservé du pied de page 4">
            <a:extLst>
              <a:ext uri="{FF2B5EF4-FFF2-40B4-BE49-F238E27FC236}">
                <a16:creationId xmlns:a16="http://schemas.microsoft.com/office/drawing/2014/main" id="{FC1A6F7D-763F-4A7C-A93F-CA73A139E471}"/>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6" name="Espace réservé du numéro de diapositive 5">
            <a:extLst>
              <a:ext uri="{FF2B5EF4-FFF2-40B4-BE49-F238E27FC236}">
                <a16:creationId xmlns:a16="http://schemas.microsoft.com/office/drawing/2014/main" id="{2C7037EB-E8B6-4E46-8C20-6B65F5468FC3}"/>
              </a:ext>
            </a:extLst>
          </p:cNvPr>
          <p:cNvSpPr>
            <a:spLocks noGrp="1" noChangeArrowheads="1"/>
          </p:cNvSpPr>
          <p:nvPr>
            <p:ph type="sldNum" sz="quarter" idx="12"/>
          </p:nvPr>
        </p:nvSpPr>
        <p:spPr>
          <a:ln/>
        </p:spPr>
        <p:txBody>
          <a:bodyPr/>
          <a:lstStyle>
            <a:lvl1pPr>
              <a:defRPr/>
            </a:lvl1pPr>
          </a:lstStyle>
          <a:p>
            <a:fld id="{B475A9CE-DD15-4958-87F4-D490FA57561F}" type="slidenum">
              <a:rPr lang="fr-FR" altLang="fr-FR"/>
              <a:pPr/>
              <a:t>‹N°›</a:t>
            </a:fld>
            <a:endParaRPr lang="fr-FR" altLang="fr-FR" dirty="0"/>
          </a:p>
        </p:txBody>
      </p:sp>
    </p:spTree>
    <p:extLst>
      <p:ext uri="{BB962C8B-B14F-4D97-AF65-F5344CB8AC3E}">
        <p14:creationId xmlns:p14="http://schemas.microsoft.com/office/powerpoint/2010/main" val="315358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36605-1A61-334B-AF02-BF31AFCB72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494E84-E440-0941-BBED-0290E121F7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CA1431-1D71-4DEB-81C1-286CAD3EAFC3}"/>
              </a:ext>
            </a:extLst>
          </p:cNvPr>
          <p:cNvSpPr>
            <a:spLocks noGrp="1" noChangeArrowheads="1"/>
          </p:cNvSpPr>
          <p:nvPr>
            <p:ph type="dt" sz="half" idx="10"/>
          </p:nvPr>
        </p:nvSpPr>
        <p:spPr>
          <a:ln/>
        </p:spPr>
        <p:txBody>
          <a:bodyPr/>
          <a:lstStyle>
            <a:lvl1pPr>
              <a:defRPr/>
            </a:lvl1pPr>
          </a:lstStyle>
          <a:p>
            <a:fld id="{AF555B4A-231A-4C1F-A689-A8247F642214}" type="datetimeFigureOut">
              <a:rPr lang="fr-FR" altLang="fr-FR"/>
              <a:pPr/>
              <a:t>08/12/2020</a:t>
            </a:fld>
            <a:endParaRPr lang="fr-FR" altLang="fr-FR" dirty="0"/>
          </a:p>
        </p:txBody>
      </p:sp>
      <p:sp>
        <p:nvSpPr>
          <p:cNvPr id="5" name="Espace réservé du pied de page 4">
            <a:extLst>
              <a:ext uri="{FF2B5EF4-FFF2-40B4-BE49-F238E27FC236}">
                <a16:creationId xmlns:a16="http://schemas.microsoft.com/office/drawing/2014/main" id="{21827A15-5843-43FE-AEC4-4877A31E7E5A}"/>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6" name="Espace réservé du numéro de diapositive 5">
            <a:extLst>
              <a:ext uri="{FF2B5EF4-FFF2-40B4-BE49-F238E27FC236}">
                <a16:creationId xmlns:a16="http://schemas.microsoft.com/office/drawing/2014/main" id="{CDC3CD1E-2E78-4499-BD73-4143607AD9A3}"/>
              </a:ext>
            </a:extLst>
          </p:cNvPr>
          <p:cNvSpPr>
            <a:spLocks noGrp="1" noChangeArrowheads="1"/>
          </p:cNvSpPr>
          <p:nvPr>
            <p:ph type="sldNum" sz="quarter" idx="12"/>
          </p:nvPr>
        </p:nvSpPr>
        <p:spPr>
          <a:ln/>
        </p:spPr>
        <p:txBody>
          <a:bodyPr/>
          <a:lstStyle>
            <a:lvl1pPr>
              <a:defRPr/>
            </a:lvl1pPr>
          </a:lstStyle>
          <a:p>
            <a:fld id="{1F4A77F4-82BB-485D-8BFD-AE6BD360931F}" type="slidenum">
              <a:rPr lang="fr-FR" altLang="fr-FR"/>
              <a:pPr/>
              <a:t>‹N°›</a:t>
            </a:fld>
            <a:endParaRPr lang="fr-FR" altLang="fr-FR" dirty="0"/>
          </a:p>
        </p:txBody>
      </p:sp>
    </p:spTree>
    <p:extLst>
      <p:ext uri="{BB962C8B-B14F-4D97-AF65-F5344CB8AC3E}">
        <p14:creationId xmlns:p14="http://schemas.microsoft.com/office/powerpoint/2010/main" val="79875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7733E-CABC-4749-93E0-A12E1D751017}"/>
              </a:ext>
            </a:extLst>
          </p:cNvPr>
          <p:cNvSpPr>
            <a:spLocks noGrp="1"/>
          </p:cNvSpPr>
          <p:nvPr>
            <p:ph type="title"/>
          </p:nvPr>
        </p:nvSpPr>
        <p:spPr>
          <a:xfrm>
            <a:off x="1663700" y="3419477"/>
            <a:ext cx="21031200" cy="5705474"/>
          </a:xfrm>
        </p:spPr>
        <p:txBody>
          <a:bodyPr anchor="b"/>
          <a:lstStyle>
            <a:lvl1pPr>
              <a:defRPr sz="12000"/>
            </a:lvl1pPr>
          </a:lstStyle>
          <a:p>
            <a:r>
              <a:rPr lang="fr-FR"/>
              <a:t>Modifiez le style du titre</a:t>
            </a:r>
          </a:p>
        </p:txBody>
      </p:sp>
      <p:sp>
        <p:nvSpPr>
          <p:cNvPr id="3" name="Espace réservé du texte 2">
            <a:extLst>
              <a:ext uri="{FF2B5EF4-FFF2-40B4-BE49-F238E27FC236}">
                <a16:creationId xmlns:a16="http://schemas.microsoft.com/office/drawing/2014/main" id="{5DAA0DF4-5346-3D4C-9496-9A6AA93F42C4}"/>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547B1E-C418-4F75-8C61-095C2CDFE327}"/>
              </a:ext>
            </a:extLst>
          </p:cNvPr>
          <p:cNvSpPr>
            <a:spLocks noGrp="1" noChangeArrowheads="1"/>
          </p:cNvSpPr>
          <p:nvPr>
            <p:ph type="dt" sz="half" idx="10"/>
          </p:nvPr>
        </p:nvSpPr>
        <p:spPr>
          <a:ln/>
        </p:spPr>
        <p:txBody>
          <a:bodyPr/>
          <a:lstStyle>
            <a:lvl1pPr>
              <a:defRPr/>
            </a:lvl1pPr>
          </a:lstStyle>
          <a:p>
            <a:fld id="{5949EA67-FCF3-4F6E-963F-AE94C16E7D1B}" type="datetimeFigureOut">
              <a:rPr lang="fr-FR" altLang="fr-FR"/>
              <a:pPr/>
              <a:t>08/12/2020</a:t>
            </a:fld>
            <a:endParaRPr lang="fr-FR" altLang="fr-FR" dirty="0"/>
          </a:p>
        </p:txBody>
      </p:sp>
      <p:sp>
        <p:nvSpPr>
          <p:cNvPr id="5" name="Espace réservé du pied de page 4">
            <a:extLst>
              <a:ext uri="{FF2B5EF4-FFF2-40B4-BE49-F238E27FC236}">
                <a16:creationId xmlns:a16="http://schemas.microsoft.com/office/drawing/2014/main" id="{FFE1EA0E-EFFD-4FF7-8F59-E4AE70DCA96A}"/>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6" name="Espace réservé du numéro de diapositive 5">
            <a:extLst>
              <a:ext uri="{FF2B5EF4-FFF2-40B4-BE49-F238E27FC236}">
                <a16:creationId xmlns:a16="http://schemas.microsoft.com/office/drawing/2014/main" id="{233CF2A4-E9B9-45C0-9613-A79D26329CCB}"/>
              </a:ext>
            </a:extLst>
          </p:cNvPr>
          <p:cNvSpPr>
            <a:spLocks noGrp="1" noChangeArrowheads="1"/>
          </p:cNvSpPr>
          <p:nvPr>
            <p:ph type="sldNum" sz="quarter" idx="12"/>
          </p:nvPr>
        </p:nvSpPr>
        <p:spPr>
          <a:ln/>
        </p:spPr>
        <p:txBody>
          <a:bodyPr/>
          <a:lstStyle>
            <a:lvl1pPr>
              <a:defRPr/>
            </a:lvl1pPr>
          </a:lstStyle>
          <a:p>
            <a:fld id="{A7106119-238B-49ED-B48E-87F8C76C97AB}" type="slidenum">
              <a:rPr lang="fr-FR" altLang="fr-FR"/>
              <a:pPr/>
              <a:t>‹N°›</a:t>
            </a:fld>
            <a:endParaRPr lang="fr-FR" altLang="fr-FR" dirty="0"/>
          </a:p>
        </p:txBody>
      </p:sp>
    </p:spTree>
    <p:extLst>
      <p:ext uri="{BB962C8B-B14F-4D97-AF65-F5344CB8AC3E}">
        <p14:creationId xmlns:p14="http://schemas.microsoft.com/office/powerpoint/2010/main" val="382732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9C188-B571-3041-8E49-4697589DB7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AA2EC1-908D-484B-AF9D-6CBCE751EE98}"/>
              </a:ext>
            </a:extLst>
          </p:cNvPr>
          <p:cNvSpPr>
            <a:spLocks noGrp="1"/>
          </p:cNvSpPr>
          <p:nvPr>
            <p:ph sz="half" idx="1"/>
          </p:nvPr>
        </p:nvSpPr>
        <p:spPr>
          <a:xfrm>
            <a:off x="1676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2123121-23EE-B44C-A8F9-60AE68561BF6}"/>
              </a:ext>
            </a:extLst>
          </p:cNvPr>
          <p:cNvSpPr>
            <a:spLocks noGrp="1"/>
          </p:cNvSpPr>
          <p:nvPr>
            <p:ph sz="half" idx="2"/>
          </p:nvPr>
        </p:nvSpPr>
        <p:spPr>
          <a:xfrm>
            <a:off x="12344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DAC79E44-97E1-4CFA-91D2-CF6AA742625A}"/>
              </a:ext>
            </a:extLst>
          </p:cNvPr>
          <p:cNvSpPr>
            <a:spLocks noGrp="1" noChangeArrowheads="1"/>
          </p:cNvSpPr>
          <p:nvPr>
            <p:ph type="dt" sz="half" idx="10"/>
          </p:nvPr>
        </p:nvSpPr>
        <p:spPr>
          <a:ln/>
        </p:spPr>
        <p:txBody>
          <a:bodyPr/>
          <a:lstStyle>
            <a:lvl1pPr>
              <a:defRPr/>
            </a:lvl1pPr>
          </a:lstStyle>
          <a:p>
            <a:fld id="{70F1FA17-91BE-4C7B-80C0-3E2293C77841}" type="datetimeFigureOut">
              <a:rPr lang="fr-FR" altLang="fr-FR"/>
              <a:pPr/>
              <a:t>08/12/2020</a:t>
            </a:fld>
            <a:endParaRPr lang="fr-FR" altLang="fr-FR" dirty="0"/>
          </a:p>
        </p:txBody>
      </p:sp>
      <p:sp>
        <p:nvSpPr>
          <p:cNvPr id="6" name="Espace réservé du pied de page 4">
            <a:extLst>
              <a:ext uri="{FF2B5EF4-FFF2-40B4-BE49-F238E27FC236}">
                <a16:creationId xmlns:a16="http://schemas.microsoft.com/office/drawing/2014/main" id="{51B4D92F-9462-431C-945B-FE0D2F26EB70}"/>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7" name="Espace réservé du numéro de diapositive 5">
            <a:extLst>
              <a:ext uri="{FF2B5EF4-FFF2-40B4-BE49-F238E27FC236}">
                <a16:creationId xmlns:a16="http://schemas.microsoft.com/office/drawing/2014/main" id="{6A7AA4E1-540F-4D59-8C8A-E40E50B65F41}"/>
              </a:ext>
            </a:extLst>
          </p:cNvPr>
          <p:cNvSpPr>
            <a:spLocks noGrp="1" noChangeArrowheads="1"/>
          </p:cNvSpPr>
          <p:nvPr>
            <p:ph type="sldNum" sz="quarter" idx="12"/>
          </p:nvPr>
        </p:nvSpPr>
        <p:spPr>
          <a:ln/>
        </p:spPr>
        <p:txBody>
          <a:bodyPr/>
          <a:lstStyle>
            <a:lvl1pPr>
              <a:defRPr/>
            </a:lvl1pPr>
          </a:lstStyle>
          <a:p>
            <a:fld id="{7C936F7F-C2A7-4E68-872D-8F4293AE0BE0}" type="slidenum">
              <a:rPr lang="fr-FR" altLang="fr-FR"/>
              <a:pPr/>
              <a:t>‹N°›</a:t>
            </a:fld>
            <a:endParaRPr lang="fr-FR" altLang="fr-FR" dirty="0"/>
          </a:p>
        </p:txBody>
      </p:sp>
    </p:spTree>
    <p:extLst>
      <p:ext uri="{BB962C8B-B14F-4D97-AF65-F5344CB8AC3E}">
        <p14:creationId xmlns:p14="http://schemas.microsoft.com/office/powerpoint/2010/main" val="290266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F6E88-542D-B846-9348-0A0FF2C94CE9}"/>
              </a:ext>
            </a:extLst>
          </p:cNvPr>
          <p:cNvSpPr>
            <a:spLocks noGrp="1"/>
          </p:cNvSpPr>
          <p:nvPr>
            <p:ph type="title"/>
          </p:nvPr>
        </p:nvSpPr>
        <p:spPr>
          <a:xfrm>
            <a:off x="1679576" y="730251"/>
            <a:ext cx="21031200" cy="2651126"/>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2B409B-B19C-F74F-A946-B45BFE1BCE3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6109D3-3EDB-B842-9B9A-8C22FB973E63}"/>
              </a:ext>
            </a:extLst>
          </p:cNvPr>
          <p:cNvSpPr>
            <a:spLocks noGrp="1"/>
          </p:cNvSpPr>
          <p:nvPr>
            <p:ph sz="half" idx="2"/>
          </p:nvPr>
        </p:nvSpPr>
        <p:spPr>
          <a:xfrm>
            <a:off x="1679577" y="5010150"/>
            <a:ext cx="10315574"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2CD6E0-8A82-0A4B-8C70-EA903A9B319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75D1A43-A3EA-2042-B7A5-F58315B8434E}"/>
              </a:ext>
            </a:extLst>
          </p:cNvPr>
          <p:cNvSpPr>
            <a:spLocks noGrp="1"/>
          </p:cNvSpPr>
          <p:nvPr>
            <p:ph sz="quarter" idx="4"/>
          </p:nvPr>
        </p:nvSpPr>
        <p:spPr>
          <a:xfrm>
            <a:off x="12344400" y="5010150"/>
            <a:ext cx="10366376"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0927BD7-70BE-4F6D-8826-604CA2651965}"/>
              </a:ext>
            </a:extLst>
          </p:cNvPr>
          <p:cNvSpPr>
            <a:spLocks noGrp="1" noChangeArrowheads="1"/>
          </p:cNvSpPr>
          <p:nvPr>
            <p:ph type="dt" sz="half" idx="10"/>
          </p:nvPr>
        </p:nvSpPr>
        <p:spPr>
          <a:ln/>
        </p:spPr>
        <p:txBody>
          <a:bodyPr/>
          <a:lstStyle>
            <a:lvl1pPr>
              <a:defRPr/>
            </a:lvl1pPr>
          </a:lstStyle>
          <a:p>
            <a:fld id="{829ECB5D-C143-40EF-870A-85688D71519C}" type="datetimeFigureOut">
              <a:rPr lang="fr-FR" altLang="fr-FR"/>
              <a:pPr/>
              <a:t>08/12/2020</a:t>
            </a:fld>
            <a:endParaRPr lang="fr-FR" altLang="fr-FR" dirty="0"/>
          </a:p>
        </p:txBody>
      </p:sp>
      <p:sp>
        <p:nvSpPr>
          <p:cNvPr id="8" name="Espace réservé du pied de page 4">
            <a:extLst>
              <a:ext uri="{FF2B5EF4-FFF2-40B4-BE49-F238E27FC236}">
                <a16:creationId xmlns:a16="http://schemas.microsoft.com/office/drawing/2014/main" id="{E74646F4-F908-41B6-ACC7-1D147159B9AA}"/>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9" name="Espace réservé du numéro de diapositive 5">
            <a:extLst>
              <a:ext uri="{FF2B5EF4-FFF2-40B4-BE49-F238E27FC236}">
                <a16:creationId xmlns:a16="http://schemas.microsoft.com/office/drawing/2014/main" id="{0B10DF06-4446-4ADB-8D06-F6A631D2AF1B}"/>
              </a:ext>
            </a:extLst>
          </p:cNvPr>
          <p:cNvSpPr>
            <a:spLocks noGrp="1" noChangeArrowheads="1"/>
          </p:cNvSpPr>
          <p:nvPr>
            <p:ph type="sldNum" sz="quarter" idx="12"/>
          </p:nvPr>
        </p:nvSpPr>
        <p:spPr>
          <a:ln/>
        </p:spPr>
        <p:txBody>
          <a:bodyPr/>
          <a:lstStyle>
            <a:lvl1pPr>
              <a:defRPr/>
            </a:lvl1pPr>
          </a:lstStyle>
          <a:p>
            <a:fld id="{20D5FB38-8412-4A70-9E7C-E6F2B2DD2016}" type="slidenum">
              <a:rPr lang="fr-FR" altLang="fr-FR"/>
              <a:pPr/>
              <a:t>‹N°›</a:t>
            </a:fld>
            <a:endParaRPr lang="fr-FR" altLang="fr-FR" dirty="0"/>
          </a:p>
        </p:txBody>
      </p:sp>
    </p:spTree>
    <p:extLst>
      <p:ext uri="{BB962C8B-B14F-4D97-AF65-F5344CB8AC3E}">
        <p14:creationId xmlns:p14="http://schemas.microsoft.com/office/powerpoint/2010/main" val="312007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3664C-42F2-864B-9254-3035BD9E66E7}"/>
              </a:ext>
            </a:extLst>
          </p:cNvPr>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0EA0DBA4-0407-4BD6-AF19-77DF4BF4B3D8}"/>
              </a:ext>
            </a:extLst>
          </p:cNvPr>
          <p:cNvSpPr>
            <a:spLocks noGrp="1" noChangeArrowheads="1"/>
          </p:cNvSpPr>
          <p:nvPr>
            <p:ph type="dt" sz="half" idx="10"/>
          </p:nvPr>
        </p:nvSpPr>
        <p:spPr>
          <a:ln/>
        </p:spPr>
        <p:txBody>
          <a:bodyPr/>
          <a:lstStyle>
            <a:lvl1pPr>
              <a:defRPr/>
            </a:lvl1pPr>
          </a:lstStyle>
          <a:p>
            <a:fld id="{C498932E-B15A-4C3E-8D15-3A7011703576}" type="datetimeFigureOut">
              <a:rPr lang="fr-FR" altLang="fr-FR"/>
              <a:pPr/>
              <a:t>08/12/2020</a:t>
            </a:fld>
            <a:endParaRPr lang="fr-FR" altLang="fr-FR" dirty="0"/>
          </a:p>
        </p:txBody>
      </p:sp>
      <p:sp>
        <p:nvSpPr>
          <p:cNvPr id="4" name="Espace réservé du pied de page 4">
            <a:extLst>
              <a:ext uri="{FF2B5EF4-FFF2-40B4-BE49-F238E27FC236}">
                <a16:creationId xmlns:a16="http://schemas.microsoft.com/office/drawing/2014/main" id="{3DEDA039-F8B1-4BEB-984A-93DF4E203C2D}"/>
              </a:ext>
            </a:extLst>
          </p:cNvPr>
          <p:cNvSpPr>
            <a:spLocks noGrp="1" noChangeArrowheads="1"/>
          </p:cNvSpPr>
          <p:nvPr>
            <p:ph type="ftr" sz="quarter" idx="11"/>
          </p:nvPr>
        </p:nvSpPr>
        <p:spPr>
          <a:ln/>
        </p:spPr>
        <p:txBody>
          <a:bodyPr/>
          <a:lstStyle>
            <a:lvl1pPr>
              <a:defRPr/>
            </a:lvl1pPr>
          </a:lstStyle>
          <a:p>
            <a:endParaRPr lang="fr-FR" altLang="fr-FR" dirty="0"/>
          </a:p>
        </p:txBody>
      </p:sp>
      <p:sp>
        <p:nvSpPr>
          <p:cNvPr id="5" name="Espace réservé du numéro de diapositive 5">
            <a:extLst>
              <a:ext uri="{FF2B5EF4-FFF2-40B4-BE49-F238E27FC236}">
                <a16:creationId xmlns:a16="http://schemas.microsoft.com/office/drawing/2014/main" id="{EB1401BD-6475-4C73-A6A9-CCD52A29D924}"/>
              </a:ext>
            </a:extLst>
          </p:cNvPr>
          <p:cNvSpPr>
            <a:spLocks noGrp="1" noChangeArrowheads="1"/>
          </p:cNvSpPr>
          <p:nvPr>
            <p:ph type="sldNum" sz="quarter" idx="12"/>
          </p:nvPr>
        </p:nvSpPr>
        <p:spPr>
          <a:ln/>
        </p:spPr>
        <p:txBody>
          <a:bodyPr/>
          <a:lstStyle>
            <a:lvl1pPr>
              <a:defRPr/>
            </a:lvl1pPr>
          </a:lstStyle>
          <a:p>
            <a:fld id="{25E7690F-6020-4DBB-9262-0737978BF3A3}" type="slidenum">
              <a:rPr lang="fr-FR" altLang="fr-FR"/>
              <a:pPr/>
              <a:t>‹N°›</a:t>
            </a:fld>
            <a:endParaRPr lang="fr-FR" altLang="fr-FR" dirty="0"/>
          </a:p>
        </p:txBody>
      </p:sp>
    </p:spTree>
    <p:extLst>
      <p:ext uri="{BB962C8B-B14F-4D97-AF65-F5344CB8AC3E}">
        <p14:creationId xmlns:p14="http://schemas.microsoft.com/office/powerpoint/2010/main" val="2177178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FB9EC63E-61EF-4326-8254-8CF1F1F862F6}"/>
              </a:ext>
            </a:extLst>
          </p:cNvPr>
          <p:cNvSpPr txBox="1">
            <a:spLocks noGrp="1" noChangeArrowheads="1"/>
          </p:cNvSpPr>
          <p:nvPr>
            <p:ph type="title"/>
          </p:nvPr>
        </p:nvSpPr>
        <p:spPr bwMode="auto">
          <a:xfrm>
            <a:off x="1758950" y="1758950"/>
            <a:ext cx="208661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fr-FR" altLang="fr-FR">
                <a:sym typeface="Helvetica" panose="020B0604020202020204" pitchFamily="34" charset="0"/>
              </a:rPr>
              <a:t>Title Text</a:t>
            </a:r>
          </a:p>
        </p:txBody>
      </p:sp>
      <p:sp>
        <p:nvSpPr>
          <p:cNvPr id="1027" name="Body Level One…">
            <a:extLst>
              <a:ext uri="{FF2B5EF4-FFF2-40B4-BE49-F238E27FC236}">
                <a16:creationId xmlns:a16="http://schemas.microsoft.com/office/drawing/2014/main" id="{A31C9A91-4F78-47AF-87EE-E28600E789A8}"/>
              </a:ext>
            </a:extLst>
          </p:cNvPr>
          <p:cNvSpPr txBox="1">
            <a:spLocks noGrp="1" noChangeArrowheads="1"/>
          </p:cNvSpPr>
          <p:nvPr>
            <p:ph type="body" idx="1"/>
          </p:nvPr>
        </p:nvSpPr>
        <p:spPr bwMode="auto">
          <a:xfrm>
            <a:off x="1760538" y="6858000"/>
            <a:ext cx="208629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fr-FR" altLang="fr-FR">
                <a:sym typeface="Helvetica" panose="020B0604020202020204" pitchFamily="34" charset="0"/>
              </a:rPr>
              <a:t>Body Level One</a:t>
            </a:r>
          </a:p>
          <a:p>
            <a:pPr lvl="1"/>
            <a:r>
              <a:rPr lang="fr-FR" altLang="fr-FR">
                <a:sym typeface="Helvetica" panose="020B0604020202020204" pitchFamily="34" charset="0"/>
              </a:rPr>
              <a:t>Body Level Two</a:t>
            </a:r>
          </a:p>
          <a:p>
            <a:pPr lvl="2"/>
            <a:r>
              <a:rPr lang="fr-FR" altLang="fr-FR">
                <a:sym typeface="Helvetica" panose="020B0604020202020204" pitchFamily="34" charset="0"/>
              </a:rPr>
              <a:t>Body Level Three</a:t>
            </a:r>
          </a:p>
          <a:p>
            <a:pPr lvl="3"/>
            <a:r>
              <a:rPr lang="fr-FR" altLang="fr-FR">
                <a:sym typeface="Helvetica" panose="020B0604020202020204" pitchFamily="34" charset="0"/>
              </a:rPr>
              <a:t>Body Level Four</a:t>
            </a:r>
          </a:p>
          <a:p>
            <a:pPr lvl="4"/>
            <a:r>
              <a:rPr lang="fr-FR" altLang="fr-FR">
                <a:sym typeface="Helvetica" panose="020B0604020202020204" pitchFamily="34" charset="0"/>
              </a:rPr>
              <a:t>Body Level Five</a:t>
            </a:r>
          </a:p>
        </p:txBody>
      </p:sp>
      <p:sp>
        <p:nvSpPr>
          <p:cNvPr id="1028" name="Slide Number">
            <a:extLst>
              <a:ext uri="{FF2B5EF4-FFF2-40B4-BE49-F238E27FC236}">
                <a16:creationId xmlns:a16="http://schemas.microsoft.com/office/drawing/2014/main" id="{5C6D8F4A-31E0-4D4B-89D6-8F1516ECFA09}"/>
              </a:ext>
            </a:extLst>
          </p:cNvPr>
          <p:cNvSpPr txBox="1">
            <a:spLocks noGrp="1" noChangeArrowheads="1"/>
          </p:cNvSpPr>
          <p:nvPr>
            <p:ph type="sldNum" sz="quarter" idx="2"/>
          </p:nvPr>
        </p:nvSpPr>
        <p:spPr bwMode="auto">
          <a:xfrm>
            <a:off x="21945600" y="1758950"/>
            <a:ext cx="6794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lvl1pPr algn="ctr" eaLnBrk="1">
              <a:lnSpc>
                <a:spcPct val="150000"/>
              </a:lnSpc>
              <a:defRPr sz="4000">
                <a:solidFill>
                  <a:srgbClr val="53585F"/>
                </a:solidFill>
              </a:defRPr>
            </a:lvl1pPr>
          </a:lstStyle>
          <a:p>
            <a:fld id="{44D1CA33-82B0-45DF-B8AD-13E6C2477B7B}" type="slidenum">
              <a:rPr lang="fr-FR" altLang="fr-FR"/>
              <a:pPr/>
              <a:t>‹N°›</a:t>
            </a:fld>
            <a:endParaRPr lang="fr-FR" altLang="fr-FR" dirty="0"/>
          </a:p>
        </p:txBody>
      </p:sp>
    </p:spTree>
  </p:cSld>
  <p:clrMap bg1="lt1" tx1="dk1" bg2="lt2" tx2="dk2" accent1="accent1" accent2="accent2" accent3="accent3" accent4="accent4" accent5="accent5" accent6="accent6" hlink="hlink" folHlink="folHlink"/>
  <p:sldLayoutIdLst>
    <p:sldLayoutId id="2147483793" r:id="rId1"/>
    <p:sldLayoutId id="2147483834" r:id="rId2"/>
    <p:sldLayoutId id="2147483796" r:id="rId3"/>
  </p:sldLayoutIdLst>
  <p:transition spd="med"/>
  <p:txStyles>
    <p:titleStyle>
      <a:lvl1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1pPr>
      <a:lvl2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2pPr>
      <a:lvl3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3pPr>
      <a:lvl4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4pPr>
      <a:lvl5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5pPr>
      <a:lvl6pPr marL="0" marR="0" indent="11430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716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6002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8288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p:titleStyle>
    <p:bodyStyle>
      <a:lvl1pPr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1pPr>
      <a:lvl2pPr indent="2286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2pPr>
      <a:lvl3pPr indent="4572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3pPr>
      <a:lvl4pPr indent="6858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4pPr>
      <a:lvl5pPr indent="9144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p:bodyStyle>
    <p:otherStyle>
      <a:lvl1pPr marL="0" marR="0" indent="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6DB4E453-E731-4BF7-A408-EE9962216BE2}"/>
              </a:ext>
            </a:extLst>
          </p:cNvPr>
          <p:cNvSpPr>
            <a:spLocks noGrp="1" noChangeArrowheads="1"/>
          </p:cNvSpPr>
          <p:nvPr>
            <p:ph type="title"/>
          </p:nvPr>
        </p:nvSpPr>
        <p:spPr bwMode="auto">
          <a:xfrm>
            <a:off x="1676400" y="730250"/>
            <a:ext cx="21031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a:extLst>
              <a:ext uri="{FF2B5EF4-FFF2-40B4-BE49-F238E27FC236}">
                <a16:creationId xmlns:a16="http://schemas.microsoft.com/office/drawing/2014/main" id="{BD81EEDC-79A0-4E3B-94DC-F26C954448B6}"/>
              </a:ext>
            </a:extLst>
          </p:cNvPr>
          <p:cNvSpPr>
            <a:spLocks noGrp="1" noChangeArrowheads="1"/>
          </p:cNvSpPr>
          <p:nvPr>
            <p:ph type="body" idx="1"/>
          </p:nvPr>
        </p:nvSpPr>
        <p:spPr bwMode="auto">
          <a:xfrm>
            <a:off x="1676400" y="3651250"/>
            <a:ext cx="2103120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52" name="Espace réservé de la date 3">
            <a:extLst>
              <a:ext uri="{FF2B5EF4-FFF2-40B4-BE49-F238E27FC236}">
                <a16:creationId xmlns:a16="http://schemas.microsoft.com/office/drawing/2014/main" id="{220CB8AA-9D07-4507-A78D-B4EEDFE50AEE}"/>
              </a:ext>
            </a:extLst>
          </p:cNvPr>
          <p:cNvSpPr>
            <a:spLocks noGrp="1" noChangeArrowheads="1"/>
          </p:cNvSpPr>
          <p:nvPr>
            <p:ph type="dt" sz="half" idx="2"/>
          </p:nvPr>
        </p:nvSpPr>
        <p:spPr bwMode="auto">
          <a:xfrm>
            <a:off x="1676400" y="12712700"/>
            <a:ext cx="548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a:defRPr sz="2400">
                <a:solidFill>
                  <a:srgbClr val="898989"/>
                </a:solidFill>
              </a:defRPr>
            </a:lvl1pPr>
          </a:lstStyle>
          <a:p>
            <a:fld id="{A09EC7AE-EF47-4184-8816-0243B644836B}" type="datetimeFigureOut">
              <a:rPr lang="fr-FR" altLang="fr-FR"/>
              <a:pPr/>
              <a:t>08/12/2020</a:t>
            </a:fld>
            <a:endParaRPr lang="fr-FR" altLang="fr-FR" dirty="0"/>
          </a:p>
        </p:txBody>
      </p:sp>
      <p:sp>
        <p:nvSpPr>
          <p:cNvPr id="2053" name="Espace réservé du pied de page 4">
            <a:extLst>
              <a:ext uri="{FF2B5EF4-FFF2-40B4-BE49-F238E27FC236}">
                <a16:creationId xmlns:a16="http://schemas.microsoft.com/office/drawing/2014/main" id="{37B702FB-5834-425F-B329-295F0632DDCF}"/>
              </a:ext>
            </a:extLst>
          </p:cNvPr>
          <p:cNvSpPr>
            <a:spLocks noGrp="1" noChangeArrowheads="1"/>
          </p:cNvSpPr>
          <p:nvPr>
            <p:ph type="ftr" sz="quarter" idx="3"/>
          </p:nvPr>
        </p:nvSpPr>
        <p:spPr bwMode="auto">
          <a:xfrm>
            <a:off x="8077200" y="127127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a:defRPr sz="2400">
                <a:solidFill>
                  <a:srgbClr val="898989"/>
                </a:solidFill>
              </a:defRPr>
            </a:lvl1pPr>
          </a:lstStyle>
          <a:p>
            <a:endParaRPr lang="fr-FR" altLang="fr-FR" dirty="0"/>
          </a:p>
        </p:txBody>
      </p:sp>
      <p:sp>
        <p:nvSpPr>
          <p:cNvPr id="2054" name="Espace réservé du numéro de diapositive 5">
            <a:extLst>
              <a:ext uri="{FF2B5EF4-FFF2-40B4-BE49-F238E27FC236}">
                <a16:creationId xmlns:a16="http://schemas.microsoft.com/office/drawing/2014/main" id="{FD442D8F-2C8A-4183-9A27-A078AF796711}"/>
              </a:ext>
            </a:extLst>
          </p:cNvPr>
          <p:cNvSpPr>
            <a:spLocks noGrp="1" noChangeArrowheads="1"/>
          </p:cNvSpPr>
          <p:nvPr>
            <p:ph type="sldNum" sz="quarter" idx="4"/>
          </p:nvPr>
        </p:nvSpPr>
        <p:spPr bwMode="auto">
          <a:xfrm>
            <a:off x="17221200" y="12712700"/>
            <a:ext cx="548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a:defRPr sz="2400">
                <a:solidFill>
                  <a:srgbClr val="898989"/>
                </a:solidFill>
              </a:defRPr>
            </a:lvl1pPr>
          </a:lstStyle>
          <a:p>
            <a:fld id="{80B2DB13-F139-4846-A104-0058EC2D5870}" type="slidenum">
              <a:rPr lang="fr-FR" altLang="fr-FR"/>
              <a:pPr/>
              <a:t>‹N°›</a:t>
            </a:fld>
            <a:endParaRPr lang="fr-FR" altLang="fr-FR"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1828800" rtl="0" fontAlgn="base">
        <a:lnSpc>
          <a:spcPct val="90000"/>
        </a:lnSpc>
        <a:spcBef>
          <a:spcPct val="0"/>
        </a:spcBef>
        <a:spcAft>
          <a:spcPct val="0"/>
        </a:spcAft>
        <a:defRPr sz="8800" kern="1200">
          <a:solidFill>
            <a:schemeClr val="tx1"/>
          </a:solidFill>
          <a:latin typeface="+mj-lt"/>
          <a:ea typeface="+mj-ea"/>
          <a:cs typeface="+mj-cs"/>
        </a:defRPr>
      </a:lvl1pPr>
      <a:lvl2pPr algn="l" defTabSz="1828800" rtl="0" fontAlgn="base">
        <a:lnSpc>
          <a:spcPct val="90000"/>
        </a:lnSpc>
        <a:spcBef>
          <a:spcPct val="0"/>
        </a:spcBef>
        <a:spcAft>
          <a:spcPct val="0"/>
        </a:spcAft>
        <a:defRPr sz="8800">
          <a:solidFill>
            <a:schemeClr val="tx1"/>
          </a:solidFill>
          <a:latin typeface="Calibri Light" panose="020F0302020204030204" pitchFamily="34" charset="0"/>
        </a:defRPr>
      </a:lvl2pPr>
      <a:lvl3pPr algn="l" defTabSz="1828800" rtl="0" fontAlgn="base">
        <a:lnSpc>
          <a:spcPct val="90000"/>
        </a:lnSpc>
        <a:spcBef>
          <a:spcPct val="0"/>
        </a:spcBef>
        <a:spcAft>
          <a:spcPct val="0"/>
        </a:spcAft>
        <a:defRPr sz="8800">
          <a:solidFill>
            <a:schemeClr val="tx1"/>
          </a:solidFill>
          <a:latin typeface="Calibri Light" panose="020F0302020204030204" pitchFamily="34" charset="0"/>
        </a:defRPr>
      </a:lvl3pPr>
      <a:lvl4pPr algn="l" defTabSz="1828800" rtl="0" fontAlgn="base">
        <a:lnSpc>
          <a:spcPct val="90000"/>
        </a:lnSpc>
        <a:spcBef>
          <a:spcPct val="0"/>
        </a:spcBef>
        <a:spcAft>
          <a:spcPct val="0"/>
        </a:spcAft>
        <a:defRPr sz="8800">
          <a:solidFill>
            <a:schemeClr val="tx1"/>
          </a:solidFill>
          <a:latin typeface="Calibri Light" panose="020F0302020204030204" pitchFamily="34" charset="0"/>
        </a:defRPr>
      </a:lvl4pPr>
      <a:lvl5pPr algn="l" defTabSz="1828800" rtl="0" fontAlgn="base">
        <a:lnSpc>
          <a:spcPct val="90000"/>
        </a:lnSpc>
        <a:spcBef>
          <a:spcPct val="0"/>
        </a:spcBef>
        <a:spcAft>
          <a:spcPct val="0"/>
        </a:spcAft>
        <a:defRPr sz="8800">
          <a:solidFill>
            <a:schemeClr val="tx1"/>
          </a:solidFill>
          <a:latin typeface="Calibri Light" panose="020F0302020204030204" pitchFamily="34" charset="0"/>
        </a:defRPr>
      </a:lvl5pPr>
      <a:lvl6pPr marL="457200" algn="l" defTabSz="1828800" rtl="0" fontAlgn="base">
        <a:lnSpc>
          <a:spcPct val="90000"/>
        </a:lnSpc>
        <a:spcBef>
          <a:spcPct val="0"/>
        </a:spcBef>
        <a:spcAft>
          <a:spcPct val="0"/>
        </a:spcAft>
        <a:defRPr sz="8800">
          <a:solidFill>
            <a:schemeClr val="tx1"/>
          </a:solidFill>
          <a:latin typeface="Calibri Light" panose="020F0302020204030204" pitchFamily="34" charset="0"/>
        </a:defRPr>
      </a:lvl6pPr>
      <a:lvl7pPr marL="914400" algn="l" defTabSz="1828800" rtl="0" fontAlgn="base">
        <a:lnSpc>
          <a:spcPct val="90000"/>
        </a:lnSpc>
        <a:spcBef>
          <a:spcPct val="0"/>
        </a:spcBef>
        <a:spcAft>
          <a:spcPct val="0"/>
        </a:spcAft>
        <a:defRPr sz="8800">
          <a:solidFill>
            <a:schemeClr val="tx1"/>
          </a:solidFill>
          <a:latin typeface="Calibri Light" panose="020F0302020204030204" pitchFamily="34" charset="0"/>
        </a:defRPr>
      </a:lvl7pPr>
      <a:lvl8pPr marL="1371600" algn="l" defTabSz="1828800" rtl="0" fontAlgn="base">
        <a:lnSpc>
          <a:spcPct val="90000"/>
        </a:lnSpc>
        <a:spcBef>
          <a:spcPct val="0"/>
        </a:spcBef>
        <a:spcAft>
          <a:spcPct val="0"/>
        </a:spcAft>
        <a:defRPr sz="8800">
          <a:solidFill>
            <a:schemeClr val="tx1"/>
          </a:solidFill>
          <a:latin typeface="Calibri Light" panose="020F0302020204030204" pitchFamily="34" charset="0"/>
        </a:defRPr>
      </a:lvl8pPr>
      <a:lvl9pPr marL="1828800" algn="l" defTabSz="1828800" rtl="0" fontAlgn="base">
        <a:lnSpc>
          <a:spcPct val="90000"/>
        </a:lnSpc>
        <a:spcBef>
          <a:spcPct val="0"/>
        </a:spcBef>
        <a:spcAft>
          <a:spcPct val="0"/>
        </a:spcAft>
        <a:defRPr sz="8800">
          <a:solidFill>
            <a:schemeClr val="tx1"/>
          </a:solidFill>
          <a:latin typeface="Calibri Light" panose="020F0302020204030204" pitchFamily="34" charset="0"/>
        </a:defRPr>
      </a:lvl9pPr>
    </p:titleStyle>
    <p:bodyStyle>
      <a:lvl1pPr marL="457200" indent="-457200" algn="l" defTabSz="1828800" rtl="0" fontAlgn="base">
        <a:lnSpc>
          <a:spcPct val="90000"/>
        </a:lnSpc>
        <a:spcBef>
          <a:spcPts val="2000"/>
        </a:spcBef>
        <a:spcAft>
          <a:spcPct val="0"/>
        </a:spcAft>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fontAlgn="base">
        <a:lnSpc>
          <a:spcPct val="90000"/>
        </a:lnSpc>
        <a:spcBef>
          <a:spcPts val="1000"/>
        </a:spcBef>
        <a:spcAft>
          <a:spcPct val="0"/>
        </a:spcAft>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fontAlgn="base">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3.tif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72.xml"/></Relationships>
</file>

<file path=ppt/slides/_rels/slide2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2.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4.tiff"/><Relationship Id="rId5" Type="http://schemas.openxmlformats.org/officeDocument/2006/relationships/slideLayout" Target="../slideLayouts/slideLayout1.xml"/><Relationship Id="rId4" Type="http://schemas.openxmlformats.org/officeDocument/2006/relationships/tags" Target="../tags/tag121.xml"/></Relationships>
</file>

<file path=ppt/slides/_rels/slide42.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134.xml"/></Relationships>
</file>

<file path=ppt/slides/_rels/slide4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5.pn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758998" y="1267519"/>
            <a:ext cx="20662089" cy="2319225"/>
          </a:xfrm>
        </p:spPr>
        <p:txBody>
          <a:bodyPr/>
          <a:lstStyle/>
          <a:p>
            <a:pPr algn="ctr">
              <a:lnSpc>
                <a:spcPct val="100000"/>
              </a:lnSpc>
              <a:spcBef>
                <a:spcPts val="0"/>
              </a:spcBef>
              <a:spcAft>
                <a:spcPts val="0"/>
              </a:spcAft>
            </a:pPr>
            <a:r>
              <a:rPr lang="fr-CA" sz="12000" baseline="9000" dirty="0">
                <a:solidFill>
                  <a:srgbClr val="6DA92D"/>
                </a:solidFill>
                <a:sym typeface="Helvetica"/>
              </a:rPr>
              <a:t>Cadre juridique</a:t>
            </a:r>
            <a:br>
              <a:rPr lang="fr-CA" sz="12000" baseline="9000" dirty="0">
                <a:solidFill>
                  <a:srgbClr val="6DA92D"/>
                </a:solidFill>
                <a:sym typeface="Helvetica"/>
              </a:rPr>
            </a:br>
            <a:r>
              <a:rPr lang="fr-CA" sz="12000" baseline="9000" dirty="0">
                <a:solidFill>
                  <a:srgbClr val="6DA92D"/>
                </a:solidFill>
                <a:sym typeface="Helvetica"/>
              </a:rPr>
              <a:t>Obligation de loyauté</a:t>
            </a:r>
            <a:br>
              <a:rPr lang="fr-CA" sz="12500" baseline="9000" dirty="0">
                <a:solidFill>
                  <a:srgbClr val="6DA92D"/>
                </a:solidFill>
                <a:sym typeface="Helvetica"/>
              </a:rPr>
            </a:br>
            <a:endParaRPr lang="fr-CA" sz="12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758998" y="4151376"/>
            <a:ext cx="20662089" cy="7654300"/>
          </a:xfrm>
        </p:spPr>
        <p:txBody>
          <a:bodyPr/>
          <a:lstStyle/>
          <a:p>
            <a:pPr marL="342900" indent="-342900">
              <a:buClr>
                <a:schemeClr val="accent2">
                  <a:lumMod val="75000"/>
                </a:schemeClr>
              </a:buClr>
              <a:buFont typeface="Wingdings" panose="05000000000000000000" pitchFamily="2" charset="2"/>
              <a:buChar char="q"/>
            </a:pPr>
            <a:r>
              <a:rPr lang="fr-FR" sz="3200" b="1" i="1" dirty="0">
                <a:latin typeface="Arial" panose="020B0604020202020204" pitchFamily="34" charset="0"/>
                <a:cs typeface="Arial" panose="020B0604020202020204" pitchFamily="34" charset="0"/>
              </a:rPr>
              <a:t> </a:t>
            </a:r>
            <a:r>
              <a:rPr lang="fr-FR" sz="3200" b="1" i="1" dirty="0">
                <a:solidFill>
                  <a:schemeClr val="tx1"/>
                </a:solidFill>
                <a:latin typeface="Arial" panose="020B0604020202020204" pitchFamily="34" charset="0"/>
                <a:cs typeface="Arial" panose="020B0604020202020204" pitchFamily="34" charset="0"/>
              </a:rPr>
              <a:t>Code civil du Québec</a:t>
            </a:r>
          </a:p>
          <a:p>
            <a:pPr>
              <a:buClr>
                <a:schemeClr val="accent2">
                  <a:lumMod val="75000"/>
                </a:schemeClr>
              </a:buClr>
            </a:pPr>
            <a:endParaRPr lang="fr-FR" sz="800" b="1" i="1" dirty="0">
              <a:latin typeface="Arial" panose="020B0604020202020204" pitchFamily="34" charset="0"/>
              <a:cs typeface="Arial" panose="020B0604020202020204" pitchFamily="34" charset="0"/>
            </a:endParaRPr>
          </a:p>
          <a:p>
            <a:pPr marL="530225" algn="just">
              <a:lnSpc>
                <a:spcPct val="100000"/>
              </a:lnSpc>
              <a:buNone/>
            </a:pPr>
            <a:r>
              <a:rPr lang="fr-CA" sz="3200" b="1" i="1" dirty="0">
                <a:solidFill>
                  <a:schemeClr val="tx1"/>
                </a:solidFill>
                <a:latin typeface="Arial" panose="020B0604020202020204" pitchFamily="34" charset="0"/>
                <a:cs typeface="Arial" panose="020B0604020202020204" pitchFamily="34" charset="0"/>
              </a:rPr>
              <a:t>2088.</a:t>
            </a:r>
            <a:r>
              <a:rPr lang="fr-CA" sz="3200" i="1" dirty="0">
                <a:latin typeface="Arial" panose="020B0604020202020204" pitchFamily="34" charset="0"/>
                <a:cs typeface="Arial" panose="020B0604020202020204" pitchFamily="34" charset="0"/>
              </a:rPr>
              <a:t> Le salarié, outre qu’il est tenu d’exécuter son travail avec prudence et diligence, doit agir avec loyauté et honnêteté et ne pas faire usage de l’information à caractère confidentiel qu’il obtient dans l’exécution ou à l’occasion de son travail.</a:t>
            </a:r>
          </a:p>
          <a:p>
            <a:pPr marL="530225" algn="just">
              <a:lnSpc>
                <a:spcPct val="100000"/>
              </a:lnSpc>
              <a:buNone/>
            </a:pPr>
            <a:endParaRPr lang="fr-CA" sz="3200" i="1" dirty="0">
              <a:latin typeface="Arial" panose="020B0604020202020204" pitchFamily="34" charset="0"/>
              <a:cs typeface="Arial" panose="020B0604020202020204" pitchFamily="34" charset="0"/>
            </a:endParaRPr>
          </a:p>
          <a:p>
            <a:pPr marL="530225" algn="just">
              <a:lnSpc>
                <a:spcPct val="100000"/>
              </a:lnSpc>
              <a:buNone/>
            </a:pPr>
            <a:r>
              <a:rPr lang="fr-CA" sz="3200" i="1" dirty="0">
                <a:latin typeface="Arial" panose="020B0604020202020204" pitchFamily="34" charset="0"/>
                <a:cs typeface="Arial" panose="020B0604020202020204" pitchFamily="34" charset="0"/>
              </a:rPr>
              <a:t>Ces obligations survivent pendant un délai raisonnable après cessation du contrat, et survivent en tout temps lorsque l’information réfère à la réputation et à la vie privée d’autrui. </a:t>
            </a:r>
          </a:p>
          <a:p>
            <a:pPr marL="530225" algn="just">
              <a:lnSpc>
                <a:spcPct val="100000"/>
              </a:lnSpc>
              <a:buNone/>
            </a:pPr>
            <a:endParaRPr lang="fr-CA" sz="3200" i="1" dirty="0">
              <a:latin typeface="Arial" panose="020B0604020202020204" pitchFamily="34" charset="0"/>
              <a:cs typeface="Arial" panose="020B0604020202020204" pitchFamily="34" charset="0"/>
            </a:endParaRPr>
          </a:p>
          <a:p>
            <a:pPr marL="685800" indent="-685800">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Interprété par la jurisprudence comme étant :</a:t>
            </a:r>
          </a:p>
          <a:p>
            <a:pPr>
              <a:buClr>
                <a:schemeClr val="accent2">
                  <a:lumMod val="75000"/>
                </a:schemeClr>
              </a:buClr>
            </a:pPr>
            <a:endParaRPr lang="fr-CA" sz="800" i="1" dirty="0">
              <a:latin typeface="Arial" panose="020B0604020202020204" pitchFamily="34" charset="0"/>
              <a:cs typeface="Arial" panose="020B0604020202020204" pitchFamily="34" charset="0"/>
            </a:endParaRPr>
          </a:p>
          <a:p>
            <a:pPr marL="712788" algn="just">
              <a:lnSpc>
                <a:spcPct val="100000"/>
              </a:lnSpc>
              <a:buNone/>
            </a:pPr>
            <a:r>
              <a:rPr lang="fr-CA" sz="3200" i="1" dirty="0">
                <a:latin typeface="Arial" panose="020B0604020202020204" pitchFamily="34" charset="0"/>
                <a:cs typeface="Arial" panose="020B0604020202020204" pitchFamily="34" charset="0"/>
              </a:rPr>
              <a:t>Plus particulièrement, le droit québécois reconnaît que le devoir de loyauté englobe </a:t>
            </a:r>
            <a:r>
              <a:rPr lang="fr-CA" sz="3200" i="1" u="sng" dirty="0">
                <a:latin typeface="Arial" panose="020B0604020202020204" pitchFamily="34" charset="0"/>
                <a:cs typeface="Arial" panose="020B0604020202020204" pitchFamily="34" charset="0"/>
              </a:rPr>
              <a:t>la protection de la réputation de l’employeur, </a:t>
            </a:r>
            <a:r>
              <a:rPr lang="fr-CA" sz="3200" i="1" dirty="0">
                <a:latin typeface="Arial" panose="020B0604020202020204" pitchFamily="34" charset="0"/>
                <a:cs typeface="Arial" panose="020B0604020202020204" pitchFamily="34" charset="0"/>
              </a:rPr>
              <a:t>en tenant compte de facteurs qui émanent de la jurisprudence arbitrale et judiciaire, soit «la nature de l’entreprise, la nature de l’emploi, le degré de notoriété publique, le degré de responsabilité quant aux actes fautifs, le degré d’affectation des relations publiques de l’entreprise, la prévision d’un impact économique néfaste pour l’employeur, l’impact réel, le degré de malice ou de négligence dans la conduite, le droit de l’employé de s’exprimer librement, l’étendue du pouvoir ou de la confiance que l’employeur a accordé à l’employé.</a:t>
            </a:r>
            <a:endParaRPr lang="fr-CA" sz="3200" i="1" u="sng" dirty="0">
              <a:latin typeface="Arial" panose="020B0604020202020204" pitchFamily="34" charset="0"/>
              <a:cs typeface="Arial" panose="020B0604020202020204" pitchFamily="34" charset="0"/>
            </a:endParaRPr>
          </a:p>
          <a:p>
            <a:pPr marL="530225" algn="just">
              <a:lnSpc>
                <a:spcPct val="100000"/>
              </a:lnSpc>
              <a:buNone/>
            </a:pPr>
            <a:endParaRPr lang="fr-CA" sz="3200" i="1"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9829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777682" y="1627632"/>
            <a:ext cx="20845781" cy="1893516"/>
          </a:xfrm>
        </p:spPr>
        <p:txBody>
          <a:bodyPr/>
          <a:lstStyle/>
          <a:p>
            <a:pPr algn="ctr">
              <a:lnSpc>
                <a:spcPct val="100000"/>
              </a:lnSpc>
            </a:pPr>
            <a:r>
              <a:rPr lang="fr-CA" sz="12000" baseline="9000" dirty="0">
                <a:solidFill>
                  <a:srgbClr val="6DA92D"/>
                </a:solidFill>
                <a:sym typeface="Helvetica"/>
              </a:rPr>
              <a:t>Liberté d’expression </a:t>
            </a:r>
            <a:br>
              <a:rPr lang="fr-CA" sz="12000" baseline="9000" dirty="0">
                <a:solidFill>
                  <a:srgbClr val="6DA92D"/>
                </a:solidFill>
                <a:sym typeface="Helvetica"/>
              </a:rPr>
            </a:br>
            <a:r>
              <a:rPr lang="fr-CA" sz="12000" baseline="9000" dirty="0">
                <a:solidFill>
                  <a:srgbClr val="6DA92D"/>
                </a:solidFill>
                <a:sym typeface="Helvetica"/>
              </a:rPr>
              <a:t>versus obligation de loyauté</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906905" y="4389120"/>
            <a:ext cx="20716557" cy="8124957"/>
          </a:xfrm>
        </p:spPr>
        <p:txBody>
          <a:bodyPr/>
          <a:lstStyle/>
          <a:p>
            <a:pPr marL="712788" indent="-712788" algn="just">
              <a:lnSpc>
                <a:spcPct val="100000"/>
              </a:lnSpc>
              <a:buClr>
                <a:schemeClr val="accent2">
                  <a:lumMod val="75000"/>
                </a:schemeClr>
              </a:buClr>
              <a:buFont typeface="Wingdings" panose="05000000000000000000" pitchFamily="2" charset="2"/>
              <a:buChar char="q"/>
            </a:pPr>
            <a:endParaRPr lang="fr-CA" sz="3200" dirty="0">
              <a:latin typeface="Arial" panose="020B0604020202020204" pitchFamily="34" charset="0"/>
              <a:cs typeface="Arial" panose="020B0604020202020204" pitchFamily="34" charset="0"/>
            </a:endParaRPr>
          </a:p>
          <a:p>
            <a:pPr marL="712788" indent="-712788"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La liberté d’expression étant un droit prévu à la </a:t>
            </a:r>
            <a:r>
              <a:rPr lang="fr-CA" sz="3200" i="1" dirty="0">
                <a:latin typeface="Arial" panose="020B0604020202020204" pitchFamily="34" charset="0"/>
                <a:cs typeface="Arial" panose="020B0604020202020204" pitchFamily="34" charset="0"/>
              </a:rPr>
              <a:t>Charte</a:t>
            </a:r>
            <a:r>
              <a:rPr lang="fr-CA" sz="3200" dirty="0">
                <a:latin typeface="Arial" panose="020B0604020202020204" pitchFamily="34" charset="0"/>
                <a:cs typeface="Arial" panose="020B0604020202020204" pitchFamily="34" charset="0"/>
              </a:rPr>
              <a:t>, elle devrait prévaloir sur l’obligation de loyauté prévue </a:t>
            </a:r>
            <a:r>
              <a:rPr lang="fr-CA" sz="3200" i="1" dirty="0">
                <a:latin typeface="Arial" panose="020B0604020202020204" pitchFamily="34" charset="0"/>
                <a:cs typeface="Arial" panose="020B0604020202020204" pitchFamily="34" charset="0"/>
              </a:rPr>
              <a:t>au Code civil du Québec</a:t>
            </a:r>
            <a:r>
              <a:rPr lang="fr-CA" sz="3200" dirty="0">
                <a:latin typeface="Arial" panose="020B0604020202020204" pitchFamily="34" charset="0"/>
                <a:cs typeface="Arial" panose="020B0604020202020204" pitchFamily="34" charset="0"/>
              </a:rPr>
              <a:t>.</a:t>
            </a:r>
          </a:p>
          <a:p>
            <a:pPr marL="0" indent="0" algn="just">
              <a:lnSpc>
                <a:spcPct val="100000"/>
              </a:lnSpc>
              <a:buNone/>
            </a:pPr>
            <a:endParaRPr lang="fr-CA" sz="3200" dirty="0">
              <a:latin typeface="Arial" panose="020B0604020202020204" pitchFamily="34" charset="0"/>
              <a:cs typeface="Arial" panose="020B0604020202020204" pitchFamily="34" charset="0"/>
            </a:endParaRPr>
          </a:p>
          <a:p>
            <a:pPr marL="712788" indent="-712788"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Toutefois, certains décideurs en viennent à la conclusion qu’en contexte de travail, la liberté d’expression d’un salarié n’est pas absolue, et que le devoir de loyauté doit être pris en compte. </a:t>
            </a:r>
          </a:p>
          <a:p>
            <a:pPr>
              <a:lnSpc>
                <a:spcPct val="100000"/>
              </a:lnSpc>
            </a:pPr>
            <a:endParaRPr lang="fr-CA" sz="3200" dirty="0">
              <a:latin typeface="Arial" panose="020B0604020202020204" pitchFamily="34" charset="0"/>
              <a:cs typeface="Arial" panose="020B0604020202020204" pitchFamily="34" charset="0"/>
            </a:endParaRPr>
          </a:p>
          <a:p>
            <a:pPr marL="712788" indent="-712788" algn="just">
              <a:lnSpc>
                <a:spcPct val="100000"/>
              </a:lnSpc>
              <a:buClr>
                <a:schemeClr val="accent2">
                  <a:lumMod val="75000"/>
                </a:schemeClr>
              </a:buClr>
              <a:buFont typeface="Wingdings" panose="05000000000000000000" pitchFamily="2" charset="2"/>
              <a:buChar char="q"/>
            </a:pPr>
            <a:r>
              <a:rPr lang="fr-CA" sz="3200" dirty="0">
                <a:solidFill>
                  <a:schemeClr val="tx2"/>
                </a:solidFill>
                <a:latin typeface="Arial" panose="020B0604020202020204" pitchFamily="34" charset="0"/>
                <a:cs typeface="Arial" panose="020B0604020202020204" pitchFamily="34" charset="0"/>
              </a:rPr>
              <a:t>Le salarié est contraint à une certaine retenue : </a:t>
            </a:r>
            <a:r>
              <a:rPr lang="fr-CA" sz="3200" u="sng" dirty="0">
                <a:solidFill>
                  <a:schemeClr val="tx2"/>
                </a:solidFill>
                <a:latin typeface="Arial" panose="020B0604020202020204" pitchFamily="34" charset="0"/>
                <a:cs typeface="Arial" panose="020B0604020202020204" pitchFamily="34" charset="0"/>
              </a:rPr>
              <a:t>il ne doit pas s’attaquer à la réputation de son employeur ou dénoncer les pratiques qu’il n’accepte pas ou étaler sur la place publique les différends qui l’opposaient à son employeur</a:t>
            </a:r>
            <a:r>
              <a:rPr lang="fr-CA" sz="3200" dirty="0">
                <a:solidFill>
                  <a:schemeClr val="tx2"/>
                </a:solidFill>
                <a:latin typeface="Arial" panose="020B0604020202020204" pitchFamily="34" charset="0"/>
                <a:cs typeface="Arial" panose="020B0604020202020204" pitchFamily="34" charset="0"/>
              </a:rPr>
              <a:t>. </a:t>
            </a:r>
          </a:p>
          <a:p>
            <a:pPr algn="just">
              <a:lnSpc>
                <a:spcPct val="100000"/>
              </a:lnSpc>
              <a:buClr>
                <a:schemeClr val="accent2">
                  <a:lumMod val="75000"/>
                </a:schemeClr>
              </a:buClr>
            </a:pPr>
            <a:endParaRPr lang="fr-CA" sz="3200" dirty="0">
              <a:solidFill>
                <a:schemeClr val="tx2"/>
              </a:solidFill>
              <a:latin typeface="Arial" panose="020B0604020202020204" pitchFamily="34" charset="0"/>
              <a:cs typeface="Arial" panose="020B0604020202020204" pitchFamily="34" charset="0"/>
            </a:endParaRPr>
          </a:p>
          <a:p>
            <a:pPr marL="712788" indent="-712788" algn="just">
              <a:lnSpc>
                <a:spcPct val="100000"/>
              </a:lnSpc>
              <a:buClr>
                <a:schemeClr val="accent2">
                  <a:lumMod val="75000"/>
                </a:schemeClr>
              </a:buClr>
              <a:buFont typeface="Wingdings" panose="05000000000000000000" pitchFamily="2" charset="2"/>
              <a:buChar char="q"/>
            </a:pPr>
            <a:r>
              <a:rPr lang="fr-CA" sz="3200" dirty="0">
                <a:solidFill>
                  <a:schemeClr val="tx2"/>
                </a:solidFill>
                <a:latin typeface="Arial" panose="020B0604020202020204" pitchFamily="34" charset="0"/>
                <a:cs typeface="Arial" panose="020B0604020202020204" pitchFamily="34" charset="0"/>
              </a:rPr>
              <a:t>C’est là bien sûr prohibition à manipuler avec un certain soin, compte tenu de la garantie de la liberté d’expression que contient la </a:t>
            </a:r>
            <a:r>
              <a:rPr lang="fr-CA" sz="3200" i="1" dirty="0">
                <a:solidFill>
                  <a:schemeClr val="tx2"/>
                </a:solidFill>
                <a:latin typeface="Arial" panose="020B0604020202020204" pitchFamily="34" charset="0"/>
                <a:cs typeface="Arial" panose="020B0604020202020204" pitchFamily="34" charset="0"/>
              </a:rPr>
              <a:t>Charte québécoise des droits et libertés</a:t>
            </a:r>
            <a:r>
              <a:rPr lang="fr-CA" sz="3200" dirty="0">
                <a:solidFill>
                  <a:schemeClr val="tx2"/>
                </a:solidFill>
                <a:latin typeface="Arial" panose="020B0604020202020204" pitchFamily="34" charset="0"/>
                <a:cs typeface="Arial" panose="020B0604020202020204" pitchFamily="34" charset="0"/>
              </a:rPr>
              <a:t>, pour les cas où elle trouve application. </a:t>
            </a:r>
          </a:p>
          <a:p>
            <a:pPr algn="just">
              <a:lnSpc>
                <a:spcPct val="100000"/>
              </a:lnSpc>
              <a:buClr>
                <a:schemeClr val="accent2">
                  <a:lumMod val="75000"/>
                </a:schemeClr>
              </a:buClr>
            </a:pPr>
            <a:endParaRPr lang="fr-CA" sz="3200" dirty="0">
              <a:solidFill>
                <a:schemeClr val="tx2"/>
              </a:solidFill>
              <a:latin typeface="Arial" panose="020B0604020202020204" pitchFamily="34" charset="0"/>
              <a:cs typeface="Arial" panose="020B0604020202020204" pitchFamily="34" charset="0"/>
            </a:endParaRPr>
          </a:p>
          <a:p>
            <a:pPr marL="712788" indent="-712788" algn="just">
              <a:lnSpc>
                <a:spcPct val="100000"/>
              </a:lnSpc>
              <a:buClr>
                <a:schemeClr val="accent2">
                  <a:lumMod val="75000"/>
                </a:schemeClr>
              </a:buClr>
              <a:buFont typeface="Wingdings" panose="05000000000000000000" pitchFamily="2" charset="2"/>
              <a:buChar char="q"/>
            </a:pPr>
            <a:r>
              <a:rPr lang="fr-CA" sz="3200" dirty="0">
                <a:solidFill>
                  <a:schemeClr val="tx2"/>
                </a:solidFill>
                <a:latin typeface="Arial" panose="020B0604020202020204" pitchFamily="34" charset="0"/>
                <a:cs typeface="Arial" panose="020B0604020202020204" pitchFamily="34" charset="0"/>
              </a:rPr>
              <a:t>Cependant, il semble bien que la loyauté due à l’employeur doive l’emporter en ce cas sur la liberté d’expression du salarié, du moins lorsque son exercice est nuisible aux intérêts de l’employeur.</a:t>
            </a:r>
            <a:endParaRPr lang="fr-CA" sz="3200" dirty="0">
              <a:latin typeface="Arial" panose="020B0604020202020204" pitchFamily="34" charset="0"/>
              <a:cs typeface="Arial" panose="020B0604020202020204" pitchFamily="34" charset="0"/>
            </a:endParaRPr>
          </a:p>
          <a:p>
            <a:pPr>
              <a:buClr>
                <a:schemeClr val="accent2">
                  <a:lumMod val="75000"/>
                </a:schemeClr>
              </a:buClr>
            </a:pPr>
            <a:endParaRPr lang="fr-CA" sz="4800" b="1" dirty="0">
              <a:solidFill>
                <a:schemeClr val="tx1"/>
              </a:solidFill>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4276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627633" y="1776120"/>
            <a:ext cx="20995830" cy="2319225"/>
          </a:xfrm>
        </p:spPr>
        <p:txBody>
          <a:bodyPr/>
          <a:lstStyle/>
          <a:p>
            <a:pPr algn="ctr"/>
            <a:r>
              <a:rPr lang="fr-CA" sz="12000" baseline="9000" dirty="0">
                <a:solidFill>
                  <a:srgbClr val="6DA92D"/>
                </a:solidFill>
                <a:sym typeface="Helvetica"/>
              </a:rPr>
              <a:t>Droit à la vie privée au travail</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1329" y="2999232"/>
            <a:ext cx="21142134" cy="8209127"/>
          </a:xfrm>
        </p:spPr>
        <p:txBody>
          <a:bodyPr/>
          <a:lstStyle/>
          <a:p>
            <a:pPr marL="571500" indent="-571500" algn="just">
              <a:lnSpc>
                <a:spcPct val="100000"/>
              </a:lnSpc>
              <a:buClr>
                <a:schemeClr val="accent2">
                  <a:lumMod val="75000"/>
                </a:schemeClr>
              </a:buClr>
              <a:buFont typeface="Wingdings" panose="05000000000000000000" pitchFamily="2" charset="2"/>
              <a:buChar char="q"/>
            </a:pPr>
            <a:r>
              <a:rPr lang="fr-CA" sz="3200" dirty="0">
                <a:solidFill>
                  <a:schemeClr val="tx2"/>
                </a:solidFill>
                <a:latin typeface="Arial" panose="020B0604020202020204" pitchFamily="34" charset="0"/>
                <a:cs typeface="Arial" panose="020B0604020202020204" pitchFamily="34" charset="0"/>
              </a:rPr>
              <a:t>L’Employeur a un pouvoir </a:t>
            </a:r>
            <a:r>
              <a:rPr lang="fr-FR" sz="3200" dirty="0">
                <a:solidFill>
                  <a:schemeClr val="tx2"/>
                </a:solidFill>
                <a:latin typeface="Arial" panose="020B0604020202020204" pitchFamily="34" charset="0"/>
                <a:cs typeface="Arial" panose="020B0604020202020204" pitchFamily="34" charset="0"/>
              </a:rPr>
              <a:t>de direction quant à l’exécution du travail</a:t>
            </a:r>
          </a:p>
          <a:p>
            <a:pPr algn="just">
              <a:lnSpc>
                <a:spcPct val="100000"/>
              </a:lnSpc>
              <a:buClr>
                <a:schemeClr val="accent2">
                  <a:lumMod val="75000"/>
                </a:schemeClr>
              </a:buClr>
            </a:pPr>
            <a:endParaRPr lang="fr-FR" sz="3200" dirty="0">
              <a:latin typeface="Arial" panose="020B0604020202020204" pitchFamily="34" charset="0"/>
              <a:cs typeface="Arial" panose="020B0604020202020204" pitchFamily="34" charset="0"/>
            </a:endParaRPr>
          </a:p>
          <a:p>
            <a:pPr marL="622300" algn="just">
              <a:lnSpc>
                <a:spcPct val="100000"/>
              </a:lnSpc>
              <a:buClr>
                <a:schemeClr val="accent2">
                  <a:lumMod val="75000"/>
                </a:schemeClr>
              </a:buClr>
            </a:pPr>
            <a:r>
              <a:rPr lang="fr-CA" sz="3200" b="1" i="1" dirty="0">
                <a:solidFill>
                  <a:schemeClr val="tx1"/>
                </a:solidFill>
                <a:latin typeface="Arial" panose="020B0604020202020204" pitchFamily="34" charset="0"/>
                <a:cs typeface="Arial" panose="020B0604020202020204" pitchFamily="34" charset="0"/>
              </a:rPr>
              <a:t>2085.</a:t>
            </a:r>
            <a:r>
              <a:rPr lang="fr-CA" sz="3200" i="1" dirty="0">
                <a:latin typeface="Arial" panose="020B0604020202020204" pitchFamily="34" charset="0"/>
                <a:cs typeface="Arial" panose="020B0604020202020204" pitchFamily="34" charset="0"/>
              </a:rPr>
              <a:t> Le contrat de travail est celui par lequel une personne, le salarié, s’oblige, pour un temps limité et moyennant rémunération, à effectuer </a:t>
            </a:r>
            <a:r>
              <a:rPr lang="fr-CA" sz="3200" i="1" u="sng" dirty="0">
                <a:latin typeface="Arial" panose="020B0604020202020204" pitchFamily="34" charset="0"/>
                <a:cs typeface="Arial" panose="020B0604020202020204" pitchFamily="34" charset="0"/>
              </a:rPr>
              <a:t>un travail sous la direction ou le contrôle d’une autre personne, l’employeur</a:t>
            </a:r>
            <a:endParaRPr lang="fr-FR" sz="3200" dirty="0">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FR" sz="3200" dirty="0">
              <a:latin typeface="Arial" panose="020B0604020202020204" pitchFamily="34" charset="0"/>
              <a:cs typeface="Arial" panose="020B0604020202020204" pitchFamily="34" charset="0"/>
            </a:endParaRPr>
          </a:p>
          <a:p>
            <a:pPr marL="530225" lvl="1" indent="0" algn="just">
              <a:lnSpc>
                <a:spcPct val="100000"/>
              </a:lnSpc>
              <a:buNone/>
            </a:pPr>
            <a:endParaRPr lang="fr-CA" sz="1000" dirty="0">
              <a:latin typeface="Arial" panose="020B0604020202020204" pitchFamily="34" charset="0"/>
              <a:cs typeface="Arial" panose="020B0604020202020204" pitchFamily="34" charset="0"/>
            </a:endParaRPr>
          </a:p>
          <a:p>
            <a:pPr marL="571500" indent="-571500"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Malgré le droit de l’employeur à veiller à l’exécution du travail, </a:t>
            </a:r>
            <a:r>
              <a:rPr lang="fr-CA" sz="3200" b="1" u="sng" dirty="0">
                <a:solidFill>
                  <a:schemeClr val="tx1"/>
                </a:solidFill>
                <a:latin typeface="Arial" panose="020B0604020202020204" pitchFamily="34" charset="0"/>
                <a:cs typeface="Arial" panose="020B0604020202020204" pitchFamily="34" charset="0"/>
              </a:rPr>
              <a:t>une attente raisonnable en matière de vie privée demeure pour l’employé lorsqu’il est au travail.</a:t>
            </a:r>
            <a:r>
              <a:rPr lang="fr-CA" sz="3200" b="1" u="sng" dirty="0">
                <a:latin typeface="Arial" panose="020B0604020202020204" pitchFamily="34" charset="0"/>
                <a:cs typeface="Arial" panose="020B0604020202020204" pitchFamily="34" charset="0"/>
              </a:rPr>
              <a:t> </a:t>
            </a:r>
          </a:p>
          <a:p>
            <a:pPr algn="just">
              <a:lnSpc>
                <a:spcPct val="100000"/>
              </a:lnSpc>
              <a:buClr>
                <a:schemeClr val="accent2">
                  <a:lumMod val="75000"/>
                </a:schemeClr>
              </a:buClr>
            </a:pPr>
            <a:endParaRPr lang="fr-CA" sz="3200" b="1" u="sng" dirty="0">
              <a:latin typeface="Arial" panose="020B0604020202020204" pitchFamily="34" charset="0"/>
              <a:cs typeface="Arial" panose="020B0604020202020204" pitchFamily="34" charset="0"/>
            </a:endParaRPr>
          </a:p>
          <a:p>
            <a:pPr marL="1079500" lvl="1" indent="-457200" algn="just">
              <a:lnSpc>
                <a:spcPct val="100000"/>
              </a:lnSpc>
              <a:buClr>
                <a:schemeClr val="accent2">
                  <a:lumMod val="75000"/>
                </a:schemeClr>
              </a:buClr>
              <a:buFont typeface="Wingdings" panose="05000000000000000000" pitchFamily="2" charset="2"/>
              <a:buChar char="§"/>
            </a:pPr>
            <a:r>
              <a:rPr lang="fr-CA" sz="3200" b="1" i="1" dirty="0">
                <a:solidFill>
                  <a:schemeClr val="tx1"/>
                </a:solidFill>
                <a:latin typeface="Arial" panose="020B0604020202020204" pitchFamily="34" charset="0"/>
                <a:cs typeface="Arial" panose="020B0604020202020204" pitchFamily="34" charset="0"/>
              </a:rPr>
              <a:t>Srivastava</a:t>
            </a:r>
            <a:r>
              <a:rPr lang="fr-CA" sz="3200" b="1" dirty="0">
                <a:solidFill>
                  <a:schemeClr val="tx1"/>
                </a:solidFill>
                <a:latin typeface="Arial" panose="020B0604020202020204" pitchFamily="34" charset="0"/>
                <a:cs typeface="Arial" panose="020B0604020202020204" pitchFamily="34" charset="0"/>
              </a:rPr>
              <a:t> c. </a:t>
            </a:r>
            <a:r>
              <a:rPr lang="fr-CA" sz="3200" b="1" i="1" dirty="0">
                <a:solidFill>
                  <a:schemeClr val="tx1"/>
                </a:solidFill>
                <a:latin typeface="Arial" panose="020B0604020202020204" pitchFamily="34" charset="0"/>
                <a:cs typeface="Arial" panose="020B0604020202020204" pitchFamily="34" charset="0"/>
              </a:rPr>
              <a:t>Hindu Mission of Canada (Québec) </a:t>
            </a:r>
            <a:r>
              <a:rPr lang="fr-CA" sz="3200" b="1" i="1" dirty="0" err="1">
                <a:solidFill>
                  <a:schemeClr val="tx1"/>
                </a:solidFill>
                <a:latin typeface="Arial" panose="020B0604020202020204" pitchFamily="34" charset="0"/>
                <a:cs typeface="Arial" panose="020B0604020202020204" pitchFamily="34" charset="0"/>
              </a:rPr>
              <a:t>inc</a:t>
            </a:r>
            <a:endParaRPr lang="fr-CA" sz="3200" b="1" i="1" dirty="0">
              <a:solidFill>
                <a:schemeClr val="tx1"/>
              </a:solidFill>
              <a:latin typeface="Arial" panose="020B0604020202020204" pitchFamily="34" charset="0"/>
              <a:cs typeface="Arial" panose="020B0604020202020204" pitchFamily="34" charset="0"/>
            </a:endParaRPr>
          </a:p>
          <a:p>
            <a:pPr marL="1079500" lvl="1" indent="-457200" algn="just">
              <a:lnSpc>
                <a:spcPct val="100000"/>
              </a:lnSpc>
              <a:buClr>
                <a:schemeClr val="accent2">
                  <a:lumMod val="75000"/>
                </a:schemeClr>
              </a:buClr>
              <a:buFont typeface="Wingdings" panose="05000000000000000000" pitchFamily="2" charset="2"/>
              <a:buChar char="§"/>
            </a:pPr>
            <a:endParaRPr lang="fr-CA" sz="3200" b="1" i="1" dirty="0">
              <a:solidFill>
                <a:schemeClr val="tx1"/>
              </a:solidFill>
              <a:latin typeface="Arial" panose="020B0604020202020204" pitchFamily="34" charset="0"/>
              <a:cs typeface="Arial" panose="020B0604020202020204" pitchFamily="34" charset="0"/>
            </a:endParaRPr>
          </a:p>
          <a:p>
            <a:pPr marL="622300" indent="-622300"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Les intérêts de l’Employeur doivent donc être conciliés avec le droit de l’employé de voir ses droits individuels, garantis par la Charte, respectés et protégés dans le cadre de sa relation d’emploi.</a:t>
            </a:r>
          </a:p>
          <a:p>
            <a:pPr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530225" indent="-530225">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Ce principe s’appliquera notamment dans les cas suivants :</a:t>
            </a:r>
          </a:p>
          <a:p>
            <a:pPr marL="622300" lvl="1" indent="0">
              <a:lnSpc>
                <a:spcPct val="100000"/>
              </a:lnSpc>
              <a:buNone/>
            </a:pPr>
            <a:r>
              <a:rPr lang="fr-CA" sz="1000" dirty="0">
                <a:latin typeface="Arial" panose="020B0604020202020204" pitchFamily="34" charset="0"/>
                <a:cs typeface="Arial" panose="020B0604020202020204" pitchFamily="34" charset="0"/>
              </a:rPr>
              <a:t> </a:t>
            </a:r>
          </a:p>
          <a:p>
            <a:pPr marL="622300" lvl="1" indent="0">
              <a:lnSpc>
                <a:spcPct val="100000"/>
              </a:lnSpc>
              <a:buNone/>
            </a:pPr>
            <a:r>
              <a:rPr lang="fr-CA" sz="3200" dirty="0">
                <a:latin typeface="Arial" panose="020B0604020202020204" pitchFamily="34" charset="0"/>
                <a:cs typeface="Arial" panose="020B0604020202020204" pitchFamily="34" charset="0"/>
              </a:rPr>
              <a:t>-  Filature</a:t>
            </a:r>
          </a:p>
          <a:p>
            <a:pPr marL="622300" lvl="1" indent="0">
              <a:lnSpc>
                <a:spcPct val="100000"/>
              </a:lnSpc>
              <a:buNone/>
            </a:pPr>
            <a:r>
              <a:rPr lang="fr-CA" sz="3200" dirty="0">
                <a:latin typeface="Arial" panose="020B0604020202020204" pitchFamily="34" charset="0"/>
                <a:cs typeface="Arial" panose="020B0604020202020204" pitchFamily="34" charset="0"/>
              </a:rPr>
              <a:t>-  Conversations téléphoniques</a:t>
            </a:r>
          </a:p>
          <a:p>
            <a:pPr marL="622300" lvl="1" indent="0">
              <a:lnSpc>
                <a:spcPct val="100000"/>
              </a:lnSpc>
              <a:buFontTx/>
              <a:buChar char="-"/>
            </a:pPr>
            <a:r>
              <a:rPr lang="fr-CA" sz="3200" dirty="0">
                <a:latin typeface="Arial" panose="020B0604020202020204" pitchFamily="34" charset="0"/>
                <a:cs typeface="Arial" panose="020B0604020202020204" pitchFamily="34" charset="0"/>
              </a:rPr>
              <a:t>  Courriels de travail</a:t>
            </a:r>
          </a:p>
          <a:p>
            <a:pPr marL="622300" lvl="1" indent="0">
              <a:lnSpc>
                <a:spcPct val="100000"/>
              </a:lnSpc>
              <a:buFontTx/>
              <a:buChar char="-"/>
            </a:pPr>
            <a:r>
              <a:rPr lang="fr-CA" sz="3200" dirty="0">
                <a:latin typeface="Arial" panose="020B0604020202020204" pitchFamily="34" charset="0"/>
                <a:cs typeface="Arial" panose="020B0604020202020204" pitchFamily="34" charset="0"/>
              </a:rPr>
              <a:t>  Utilisation d’Internet pendant les heures de travail </a:t>
            </a:r>
          </a:p>
          <a:p>
            <a:pPr marL="622300" lvl="1" indent="0">
              <a:lnSpc>
                <a:spcPct val="100000"/>
              </a:lnSpc>
              <a:buNone/>
            </a:pPr>
            <a:r>
              <a:rPr lang="fr-CA" sz="3200" dirty="0">
                <a:latin typeface="Arial" panose="020B0604020202020204" pitchFamily="34" charset="0"/>
                <a:cs typeface="Arial" panose="020B0604020202020204" pitchFamily="34" charset="0"/>
              </a:rPr>
              <a:t>-  Etc. </a:t>
            </a:r>
            <a:endParaRPr lang="fr-FR" sz="3200" dirty="0">
              <a:latin typeface="Arial" panose="020B0604020202020204" pitchFamily="34" charset="0"/>
              <a:cs typeface="Arial" panose="020B0604020202020204" pitchFamily="34" charset="0"/>
            </a:endParaRPr>
          </a:p>
          <a:p>
            <a:pPr marL="622300" lvl="1" indent="0" algn="just">
              <a:lnSpc>
                <a:spcPct val="100000"/>
              </a:lnSpc>
              <a:buClr>
                <a:schemeClr val="accent2">
                  <a:lumMod val="75000"/>
                </a:schemeClr>
              </a:buClr>
            </a:pPr>
            <a:endParaRPr lang="fr-FR" sz="3200" b="1" i="1" dirty="0">
              <a:solidFill>
                <a:schemeClr val="tx1"/>
              </a:solidFill>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3289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355530" y="1719071"/>
            <a:ext cx="20882677" cy="2057281"/>
          </a:xfrm>
        </p:spPr>
        <p:txBody>
          <a:bodyPr/>
          <a:lstStyle/>
          <a:p>
            <a:pPr algn="ctr"/>
            <a:r>
              <a:rPr lang="fr-CA" sz="12000" baseline="9000" dirty="0">
                <a:solidFill>
                  <a:srgbClr val="6DA92D"/>
                </a:solidFill>
                <a:sym typeface="Helvetica"/>
              </a:rPr>
              <a:t>Admissibilité en preuve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355530" y="3776352"/>
            <a:ext cx="21102134" cy="6950092"/>
          </a:xfrm>
        </p:spPr>
        <p:txBody>
          <a:bodyPr/>
          <a:lstStyle/>
          <a:p>
            <a:pPr marL="571500" indent="-571500" algn="just">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L’article 2858 du </a:t>
            </a:r>
            <a:r>
              <a:rPr lang="fr-CA" sz="3200" b="1" i="1" dirty="0">
                <a:solidFill>
                  <a:schemeClr val="tx1"/>
                </a:solidFill>
                <a:latin typeface="Arial" panose="020B0604020202020204" pitchFamily="34" charset="0"/>
                <a:cs typeface="Arial" panose="020B0604020202020204" pitchFamily="34" charset="0"/>
              </a:rPr>
              <a:t>Code civil du Québec</a:t>
            </a:r>
            <a:endParaRPr lang="fr-CA" sz="3200" b="1" dirty="0">
              <a:solidFill>
                <a:schemeClr val="tx1"/>
              </a:solidFill>
              <a:latin typeface="Arial" panose="020B0604020202020204" pitchFamily="34" charset="0"/>
              <a:cs typeface="Arial" panose="020B0604020202020204" pitchFamily="34" charset="0"/>
            </a:endParaRPr>
          </a:p>
          <a:p>
            <a:pPr marL="530225" lvl="1" indent="731838" algn="just">
              <a:lnSpc>
                <a:spcPct val="100000"/>
              </a:lnSpc>
              <a:buNone/>
            </a:pPr>
            <a:endParaRPr lang="fr-CA" sz="3200" dirty="0">
              <a:latin typeface="Arial" panose="020B0604020202020204" pitchFamily="34" charset="0"/>
              <a:cs typeface="Arial" panose="020B0604020202020204" pitchFamily="34" charset="0"/>
            </a:endParaRPr>
          </a:p>
          <a:p>
            <a:pPr marL="530225" lvl="1" indent="0" algn="just">
              <a:lnSpc>
                <a:spcPct val="100000"/>
              </a:lnSpc>
              <a:buNone/>
            </a:pPr>
            <a:r>
              <a:rPr lang="fr-CA" sz="3200" b="1" i="1" dirty="0">
                <a:solidFill>
                  <a:schemeClr val="tx1"/>
                </a:solidFill>
                <a:latin typeface="Arial" panose="020B0604020202020204" pitchFamily="34" charset="0"/>
                <a:cs typeface="Arial" panose="020B0604020202020204" pitchFamily="34" charset="0"/>
              </a:rPr>
              <a:t>2858.</a:t>
            </a:r>
            <a:r>
              <a:rPr lang="fr-CA" sz="3200" i="1" dirty="0">
                <a:latin typeface="Arial" panose="020B0604020202020204" pitchFamily="34" charset="0"/>
                <a:cs typeface="Arial" panose="020B0604020202020204" pitchFamily="34" charset="0"/>
              </a:rPr>
              <a:t> Le tribunal doit, même d’office, rejeter tout élément de preuve </a:t>
            </a:r>
            <a:r>
              <a:rPr lang="fr-CA" sz="3200" i="1" u="sng" dirty="0">
                <a:latin typeface="Arial" panose="020B0604020202020204" pitchFamily="34" charset="0"/>
                <a:cs typeface="Arial" panose="020B0604020202020204" pitchFamily="34" charset="0"/>
              </a:rPr>
              <a:t>obtenu dans des conditions qui portent atteinte aux droits et libertés fondamentaux</a:t>
            </a:r>
            <a:r>
              <a:rPr lang="fr-CA" sz="3200" i="1" dirty="0">
                <a:latin typeface="Arial" panose="020B0604020202020204" pitchFamily="34" charset="0"/>
                <a:cs typeface="Arial" panose="020B0604020202020204" pitchFamily="34" charset="0"/>
              </a:rPr>
              <a:t> </a:t>
            </a:r>
            <a:r>
              <a:rPr lang="fr-CA" sz="3200" b="1" i="1" u="sng" dirty="0">
                <a:latin typeface="Arial" panose="020B0604020202020204" pitchFamily="34" charset="0"/>
                <a:cs typeface="Arial" panose="020B0604020202020204" pitchFamily="34" charset="0"/>
              </a:rPr>
              <a:t>et</a:t>
            </a:r>
            <a:r>
              <a:rPr lang="fr-CA" sz="3200" i="1" dirty="0">
                <a:latin typeface="Arial" panose="020B0604020202020204" pitchFamily="34" charset="0"/>
                <a:cs typeface="Arial" panose="020B0604020202020204" pitchFamily="34" charset="0"/>
              </a:rPr>
              <a:t> dont </a:t>
            </a:r>
            <a:r>
              <a:rPr lang="fr-CA" sz="3200" i="1" u="sng" dirty="0">
                <a:latin typeface="Arial" panose="020B0604020202020204" pitchFamily="34" charset="0"/>
                <a:cs typeface="Arial" panose="020B0604020202020204" pitchFamily="34" charset="0"/>
              </a:rPr>
              <a:t>l’utilisation est susceptible de déconsidérer l’administration de la justice</a:t>
            </a:r>
            <a:r>
              <a:rPr lang="fr-CA" sz="3200" i="1" dirty="0">
                <a:latin typeface="Arial" panose="020B0604020202020204" pitchFamily="34" charset="0"/>
                <a:cs typeface="Arial" panose="020B0604020202020204" pitchFamily="34" charset="0"/>
              </a:rPr>
              <a:t>. (…)</a:t>
            </a:r>
            <a:r>
              <a:rPr lang="fr-CA" sz="3200" dirty="0">
                <a:latin typeface="Arial" panose="020B0604020202020204" pitchFamily="34" charset="0"/>
                <a:cs typeface="Arial" panose="020B0604020202020204" pitchFamily="34" charset="0"/>
              </a:rPr>
              <a:t> </a:t>
            </a:r>
          </a:p>
          <a:p>
            <a:pPr algn="just">
              <a:lnSpc>
                <a:spcPct val="100000"/>
              </a:lnSpc>
            </a:pPr>
            <a:endParaRPr lang="fr-CA" sz="3200" dirty="0">
              <a:latin typeface="Arial" panose="020B0604020202020204" pitchFamily="34" charset="0"/>
              <a:cs typeface="Arial" panose="020B0604020202020204" pitchFamily="34" charset="0"/>
            </a:endParaRPr>
          </a:p>
          <a:p>
            <a:pPr marL="1079500" indent="-549275"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Deux questions doivent être posées pour déterminer l’admissibilité d’un élément de preuve : </a:t>
            </a:r>
          </a:p>
          <a:p>
            <a:pPr marL="712788" lvl="1" indent="-255588" algn="just" defTabSz="444500">
              <a:lnSpc>
                <a:spcPct val="100000"/>
              </a:lnSpc>
              <a:buNone/>
            </a:pPr>
            <a:endParaRPr lang="fr-CA" sz="3200" dirty="0">
              <a:latin typeface="Arial" panose="020B0604020202020204" pitchFamily="34" charset="0"/>
              <a:cs typeface="Arial" panose="020B0604020202020204" pitchFamily="34" charset="0"/>
            </a:endParaRPr>
          </a:p>
          <a:p>
            <a:pPr marL="2005013" lvl="1" indent="-742950" algn="just" defTabSz="444500">
              <a:lnSpc>
                <a:spcPct val="100000"/>
              </a:lnSpc>
              <a:buAutoNum type="arabicParenR"/>
            </a:pPr>
            <a:r>
              <a:rPr lang="fr-CA" sz="3200" dirty="0">
                <a:latin typeface="Arial" panose="020B0604020202020204" pitchFamily="34" charset="0"/>
                <a:cs typeface="Arial" panose="020B0604020202020204" pitchFamily="34" charset="0"/>
              </a:rPr>
              <a:t>Les conditions dans lesquelles l’élément de preuve a été obtenu portent-elles atteinte aux droits fondamentaux (notamment le droit à la vie privée) du salarié ? </a:t>
            </a:r>
          </a:p>
          <a:p>
            <a:pPr marL="1262063" lvl="1" indent="0" algn="just" defTabSz="444500">
              <a:lnSpc>
                <a:spcPct val="100000"/>
              </a:lnSpc>
            </a:pPr>
            <a:endParaRPr lang="fr-CA" sz="3200" dirty="0">
              <a:latin typeface="Arial" panose="020B0604020202020204" pitchFamily="34" charset="0"/>
              <a:cs typeface="Arial" panose="020B0604020202020204" pitchFamily="34" charset="0"/>
            </a:endParaRPr>
          </a:p>
          <a:p>
            <a:pPr marL="2052638" lvl="1" indent="-790575" algn="just" defTabSz="444500">
              <a:lnSpc>
                <a:spcPct val="100000"/>
              </a:lnSpc>
              <a:buNone/>
            </a:pPr>
            <a:r>
              <a:rPr lang="fr-CA" sz="3200" dirty="0">
                <a:latin typeface="Arial" panose="020B0604020202020204" pitchFamily="34" charset="0"/>
                <a:cs typeface="Arial" panose="020B0604020202020204" pitchFamily="34" charset="0"/>
              </a:rPr>
              <a:t>2) 	L’utilisation de cette preuve est-elle susceptible de déconsidérer l’administration de la justice ? </a:t>
            </a:r>
            <a:endParaRPr lang="fr-FR" sz="32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6642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486216" y="964091"/>
            <a:ext cx="21373783" cy="2319225"/>
          </a:xfrm>
        </p:spPr>
        <p:txBody>
          <a:bodyPr/>
          <a:lstStyle/>
          <a:p>
            <a:pPr algn="ctr">
              <a:lnSpc>
                <a:spcPct val="100000"/>
              </a:lnSpc>
            </a:pPr>
            <a:r>
              <a:rPr lang="fr-CA" sz="12000" baseline="9000" dirty="0">
                <a:solidFill>
                  <a:srgbClr val="6DA92D"/>
                </a:solidFill>
                <a:sym typeface="Helvetica"/>
              </a:rPr>
              <a:t>Exemples tirés de la jurisprudence</a:t>
            </a:r>
            <a:br>
              <a:rPr lang="fr-CA" sz="12000" baseline="9000" dirty="0">
                <a:solidFill>
                  <a:srgbClr val="6DA92D"/>
                </a:solidFill>
                <a:sym typeface="Helvetica"/>
              </a:rPr>
            </a:br>
            <a:r>
              <a:rPr lang="fr-CA" sz="12000" baseline="9000" dirty="0">
                <a:solidFill>
                  <a:srgbClr val="6DA92D"/>
                </a:solidFill>
                <a:sym typeface="Helvetica"/>
              </a:rPr>
              <a:t>admissibilité en preuve</a:t>
            </a:r>
            <a:br>
              <a:rPr lang="fr-CA" sz="12500" baseline="9000" dirty="0">
                <a:solidFill>
                  <a:srgbClr val="6DA92D"/>
                </a:solidFill>
                <a:sym typeface="Helvetica"/>
              </a:rPr>
            </a:br>
            <a:r>
              <a:rPr lang="fr-CA" sz="12500" baseline="9000" dirty="0">
                <a:solidFill>
                  <a:srgbClr val="6DA92D"/>
                </a:solidFill>
                <a:sym typeface="Helvetica"/>
              </a:rPr>
              <a:t>        </a:t>
            </a:r>
            <a:endParaRPr lang="fr-CA" sz="12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480560"/>
            <a:ext cx="21373783" cy="8780877"/>
          </a:xfrm>
        </p:spPr>
        <p:txBody>
          <a:bodyPr/>
          <a:lstStyle/>
          <a:p>
            <a:pPr marL="571500" indent="-571500" algn="just">
              <a:lnSpc>
                <a:spcPct val="100000"/>
              </a:lnSpc>
              <a:buClr>
                <a:schemeClr val="accent2">
                  <a:lumMod val="75000"/>
                </a:schemeClr>
              </a:buClr>
              <a:buFont typeface="Wingdings" panose="05000000000000000000" pitchFamily="2" charset="2"/>
              <a:buChar char="q"/>
            </a:pPr>
            <a:r>
              <a:rPr lang="fr-FR" sz="3200" b="1" dirty="0">
                <a:solidFill>
                  <a:schemeClr val="tx1"/>
                </a:solidFill>
                <a:latin typeface="Arial" panose="020B0604020202020204" pitchFamily="34" charset="0"/>
                <a:cs typeface="Arial" panose="020B0604020202020204" pitchFamily="34" charset="0"/>
              </a:rPr>
              <a:t>Syndicat des travailleurs et travailleuses de CSSS Vallée-de-la-Gatineau (CSN) c. Centre de santé et de service sociaux de la Vallée-de-la-Gatineau, 2019 QCCA 1669</a:t>
            </a:r>
          </a:p>
          <a:p>
            <a:pPr algn="just">
              <a:lnSpc>
                <a:spcPct val="100000"/>
              </a:lnSpc>
              <a:buClr>
                <a:schemeClr val="accent2">
                  <a:lumMod val="75000"/>
                </a:schemeClr>
              </a:buClr>
            </a:pPr>
            <a:endParaRPr lang="fr-FR" sz="3200" dirty="0">
              <a:latin typeface="Arial" panose="020B0604020202020204" pitchFamily="34" charset="0"/>
              <a:cs typeface="Arial" panose="020B0604020202020204" pitchFamily="34" charset="0"/>
            </a:endParaRPr>
          </a:p>
          <a:p>
            <a:pPr marL="1106488" lvl="2" indent="-571500"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Décision importante mettant fin à une controverse jurisprudentielle relative au deuxième critère de l’article 2858 C.c.Q. : La déconsidération de la justice</a:t>
            </a:r>
          </a:p>
          <a:p>
            <a:pPr marL="534988" lvl="2" indent="0" algn="just">
              <a:lnSpc>
                <a:spcPct val="100000"/>
              </a:lnSpc>
              <a:buClr>
                <a:schemeClr val="accent2">
                  <a:lumMod val="75000"/>
                </a:schemeClr>
              </a:buClr>
            </a:pPr>
            <a:endParaRPr lang="fr-FR" sz="3200" dirty="0">
              <a:latin typeface="Arial" panose="020B0604020202020204" pitchFamily="34" charset="0"/>
              <a:cs typeface="Arial" panose="020B0604020202020204" pitchFamily="34" charset="0"/>
            </a:endParaRPr>
          </a:p>
          <a:p>
            <a:pPr marL="1727200" lvl="2" indent="-457200" algn="just">
              <a:lnSpc>
                <a:spcPct val="100000"/>
              </a:lnSpc>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 Premier courant : Le courant majoritaire </a:t>
            </a:r>
          </a:p>
          <a:p>
            <a:pPr marL="1727200" lvl="2" indent="-457200" algn="just">
              <a:lnSpc>
                <a:spcPct val="100000"/>
              </a:lnSpc>
              <a:buClr>
                <a:schemeClr val="accent2">
                  <a:lumMod val="75000"/>
                </a:schemeClr>
              </a:buClr>
              <a:buFont typeface="Arial" panose="020B0604020202020204" pitchFamily="34" charset="0"/>
              <a:buChar char="•"/>
            </a:pPr>
            <a:endParaRPr lang="fr-FR" sz="3200" dirty="0">
              <a:latin typeface="Arial" panose="020B0604020202020204" pitchFamily="34" charset="0"/>
              <a:cs typeface="Arial" panose="020B0604020202020204" pitchFamily="34" charset="0"/>
            </a:endParaRPr>
          </a:p>
          <a:p>
            <a:pPr marL="1884363" lvl="2" indent="0" algn="just">
              <a:lnSpc>
                <a:spcPct val="100000"/>
              </a:lnSpc>
              <a:buClr>
                <a:schemeClr val="accent2">
                  <a:lumMod val="75000"/>
                </a:schemeClr>
              </a:buClr>
            </a:pPr>
            <a:r>
              <a:rPr lang="fr-FR" sz="3200" dirty="0">
                <a:latin typeface="Arial" panose="020B0604020202020204" pitchFamily="34" charset="0"/>
                <a:cs typeface="Arial" panose="020B0604020202020204" pitchFamily="34" charset="0"/>
              </a:rPr>
              <a:t>Un élément de preuve obtenu en contravention du droit à la vie privée n’entraîne pas automatiquement son rejet en preuve. Il faut évaluer la gravité intrinsèque de la violation pour déterminer si son admissibilité serait préjudiciable au processus judiciaire et la recherche de la vérité. </a:t>
            </a:r>
          </a:p>
          <a:p>
            <a:pPr marL="1727200" lvl="2" indent="-457200" algn="just">
              <a:lnSpc>
                <a:spcPct val="100000"/>
              </a:lnSpc>
              <a:buClr>
                <a:schemeClr val="accent2">
                  <a:lumMod val="75000"/>
                </a:schemeClr>
              </a:buClr>
              <a:buFont typeface="Arial" panose="020B0604020202020204" pitchFamily="34" charset="0"/>
              <a:buChar char="•"/>
            </a:pPr>
            <a:endParaRPr lang="fr-FR" sz="3200" dirty="0">
              <a:latin typeface="Arial" panose="020B0604020202020204" pitchFamily="34" charset="0"/>
              <a:cs typeface="Arial" panose="020B0604020202020204" pitchFamily="34" charset="0"/>
            </a:endParaRPr>
          </a:p>
          <a:p>
            <a:pPr marL="1727200" lvl="2" indent="-457200" algn="just">
              <a:lnSpc>
                <a:spcPct val="100000"/>
              </a:lnSpc>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 Deuxième courant : Le courant minoritaire</a:t>
            </a:r>
          </a:p>
          <a:p>
            <a:pPr marL="1792288" lvl="2" indent="0" algn="just">
              <a:lnSpc>
                <a:spcPct val="100000"/>
              </a:lnSpc>
              <a:buClr>
                <a:schemeClr val="accent2">
                  <a:lumMod val="75000"/>
                </a:schemeClr>
              </a:buClr>
            </a:pPr>
            <a:r>
              <a:rPr lang="fr-FR" sz="3200" dirty="0">
                <a:latin typeface="Arial" panose="020B0604020202020204" pitchFamily="34" charset="0"/>
                <a:cs typeface="Arial" panose="020B0604020202020204" pitchFamily="34" charset="0"/>
              </a:rPr>
              <a:t> </a:t>
            </a:r>
          </a:p>
          <a:p>
            <a:pPr marL="1884363" lvl="2" indent="0" algn="just">
              <a:lnSpc>
                <a:spcPct val="100000"/>
              </a:lnSpc>
            </a:pPr>
            <a:r>
              <a:rPr lang="fr-FR" sz="3200" dirty="0">
                <a:latin typeface="Arial" panose="020B0604020202020204" pitchFamily="34" charset="0"/>
                <a:cs typeface="Arial" panose="020B0604020202020204" pitchFamily="34" charset="0"/>
              </a:rPr>
              <a:t>Dès qu’un élément de preuve a été obtenu en violation du droit à la vie privée, il y a déconsidération de la justice et il doit être exclu.</a:t>
            </a: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604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908047" y="964091"/>
            <a:ext cx="20715415" cy="2319225"/>
          </a:xfrm>
        </p:spPr>
        <p:txBody>
          <a:bodyPr/>
          <a:lstStyle/>
          <a:p>
            <a:pPr algn="ctr">
              <a:lnSpc>
                <a:spcPct val="100000"/>
              </a:lnSpc>
            </a:pPr>
            <a:r>
              <a:rPr lang="fr-CA" sz="12000" baseline="9000" dirty="0">
                <a:solidFill>
                  <a:srgbClr val="6DA92D"/>
                </a:solidFill>
                <a:sym typeface="Helvetica"/>
              </a:rPr>
              <a:t>Exemples tirés de la jurisprudence</a:t>
            </a:r>
            <a:br>
              <a:rPr lang="fr-CA" sz="12000" baseline="9000" dirty="0">
                <a:solidFill>
                  <a:srgbClr val="6DA92D"/>
                </a:solidFill>
                <a:sym typeface="Helvetica"/>
              </a:rPr>
            </a:br>
            <a:r>
              <a:rPr lang="fr-CA" sz="12000" baseline="9000" dirty="0">
                <a:solidFill>
                  <a:srgbClr val="6DA92D"/>
                </a:solidFill>
                <a:sym typeface="Helvetica"/>
              </a:rPr>
              <a:t>admissibilité en preuve (suite)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297679"/>
            <a:ext cx="20715415" cy="8237221"/>
          </a:xfrm>
        </p:spPr>
        <p:txBody>
          <a:bodyPr/>
          <a:lstStyle/>
          <a:p>
            <a:pPr marL="846138" indent="-571500" algn="just">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Résumé des faits </a:t>
            </a:r>
            <a:endParaRPr lang="fr-CA" sz="3200" dirty="0">
              <a:solidFill>
                <a:schemeClr val="tx1"/>
              </a:solidFill>
              <a:latin typeface="Arial" panose="020B0604020202020204" pitchFamily="34" charset="0"/>
              <a:cs typeface="Arial" panose="020B0604020202020204" pitchFamily="34" charset="0"/>
            </a:endParaRPr>
          </a:p>
          <a:p>
            <a:pPr marL="274638" algn="just">
              <a:lnSpc>
                <a:spcPct val="100000"/>
              </a:lnSpc>
              <a:buClr>
                <a:schemeClr val="accent2">
                  <a:lumMod val="75000"/>
                </a:schemeClr>
              </a:buClr>
            </a:pPr>
            <a:endParaRPr lang="fr-CA" sz="3200" dirty="0">
              <a:solidFill>
                <a:schemeClr val="tx1"/>
              </a:solidFill>
              <a:latin typeface="Arial" panose="020B0604020202020204" pitchFamily="34" charset="0"/>
              <a:cs typeface="Arial" panose="020B0604020202020204" pitchFamily="34" charset="0"/>
            </a:endParaRPr>
          </a:p>
          <a:p>
            <a:pPr marL="1352550"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Suivant les recommandations de son médecin désigné, l’Employeur procède à la filature d’une salariée, en arrêt de travail depuis un peu plus de deux mois, au motif qu’il croit qu’elle reçoit des prestations d’assurance salaire sans droit.</a:t>
            </a:r>
          </a:p>
          <a:p>
            <a:pPr marL="1352550"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352550"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salariée est filmée pendant qu’elle se déplace en automobile et fréquente un établissement commercial et un marché d’aliment ouvert au public.</a:t>
            </a:r>
          </a:p>
          <a:p>
            <a:pPr marL="1352550"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352550"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Elle est congédiée en raison de l’incompatibilité de ces activités avec sa lésion à l’épaule gauche et des déclarations qu’elle avait faites au médecin désigné de l’Employeur, notamment l’obligation d’être accompagnée pour aller à l’épicerie ou l’impossibilité de conduire ou d’effectuer des tâches quotidiennes avec son membre gauche. </a:t>
            </a:r>
          </a:p>
          <a:p>
            <a:pPr marL="274638" algn="just">
              <a:lnSpc>
                <a:spcPct val="100000"/>
              </a:lnSpc>
              <a:buClr>
                <a:schemeClr val="accent2">
                  <a:lumMod val="75000"/>
                </a:schemeClr>
              </a:buClr>
            </a:pPr>
            <a:endParaRPr lang="fr-CA" sz="24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8357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147890" y="964091"/>
            <a:ext cx="21200046" cy="2071717"/>
          </a:xfrm>
        </p:spPr>
        <p:txBody>
          <a:bodyPr/>
          <a:lstStyle/>
          <a:p>
            <a:pPr algn="ctr">
              <a:lnSpc>
                <a:spcPct val="100000"/>
              </a:lnSpc>
            </a:pPr>
            <a:r>
              <a:rPr lang="fr-CA" sz="12000" baseline="9000" dirty="0">
                <a:solidFill>
                  <a:srgbClr val="6DA92D"/>
                </a:solidFill>
                <a:sym typeface="Helvetica"/>
              </a:rPr>
              <a:t>Exemples tirés de la jurisprudence</a:t>
            </a:r>
            <a:br>
              <a:rPr lang="fr-CA" sz="12000" baseline="9000" dirty="0">
                <a:solidFill>
                  <a:srgbClr val="6DA92D"/>
                </a:solidFill>
                <a:sym typeface="Helvetica"/>
              </a:rPr>
            </a:br>
            <a:r>
              <a:rPr lang="fr-CA" sz="12000" baseline="9000" dirty="0">
                <a:solidFill>
                  <a:srgbClr val="6DA92D"/>
                </a:solidFill>
                <a:sym typeface="Helvetica"/>
              </a:rPr>
              <a:t>admissibilité en preuve (suite)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147890" y="4041648"/>
            <a:ext cx="21475573" cy="8973443"/>
          </a:xfrm>
        </p:spPr>
        <p:txBody>
          <a:bodyPr/>
          <a:lstStyle/>
          <a:p>
            <a:pPr marL="712788" indent="-712788" algn="just">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Historique judiciaire et décision de la Cour d’appel</a:t>
            </a:r>
          </a:p>
          <a:p>
            <a:pPr marL="274638"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352550" indent="-639763"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L’arbitre avait conclu que l’Employeur n’avait pas de motifs raisonnables d’entreprendre la filature et avait violé le droit à la vie privée de la salariée. Il avait accueilli le grief.</a:t>
            </a:r>
          </a:p>
          <a:p>
            <a:pPr marL="1352550" indent="-639763"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352550" indent="-639763"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juge de première instance avait conclu au contraire que l’Employeur avait des motifs raisonnables et qu’il n’avait pas violé son droit à la vie privée. La recherche de la vérité milite en faveur de l’admission en preuve de la vidéo, car elle permet d’établir les réelles capacités et limitations de la salariée, ce qui est au cœur du litige entre les parties. Il n’y a pas déconsidération de la justice. </a:t>
            </a:r>
          </a:p>
          <a:p>
            <a:pPr marL="1352550" indent="-639763"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352550" indent="-639763"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Cour d’appel conclut que l’Employeur avait des motifs raisonnables : il avait des rapports médicaux objectifs contredisant les allégations de la salariée, qui avait déjà exagéré par le passé sur son état de santé. Elle est d’avis que l’analyse de l’arbitre sur le critère de la déconsidération de la justice est circulaire : « comme le droit à la vie privée a été enfreint, la filature ayant eu lieu sans motifs raisonnables, mais plutôt sur la base d’impression, l’arbitre ne se croit pas autorisé à admettre la preuve.» L’appel est rejeté. </a:t>
            </a: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4456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147890" y="621793"/>
            <a:ext cx="21475573" cy="2661524"/>
          </a:xfrm>
        </p:spPr>
        <p:txBody>
          <a:bodyPr/>
          <a:lstStyle/>
          <a:p>
            <a:pPr algn="ctr">
              <a:lnSpc>
                <a:spcPct val="100000"/>
              </a:lnSpc>
            </a:pPr>
            <a:r>
              <a:rPr lang="fr-CA" sz="12000" baseline="9000" dirty="0">
                <a:solidFill>
                  <a:srgbClr val="6DA92D"/>
                </a:solidFill>
                <a:sym typeface="Helvetica"/>
              </a:rPr>
              <a:t>Exemples tirés de la jurisprudence</a:t>
            </a:r>
            <a:br>
              <a:rPr lang="fr-CA" sz="12000" baseline="9000" dirty="0">
                <a:solidFill>
                  <a:srgbClr val="6DA92D"/>
                </a:solidFill>
                <a:sym typeface="Helvetica"/>
              </a:rPr>
            </a:br>
            <a:r>
              <a:rPr lang="fr-CA" sz="12000" baseline="9000" dirty="0">
                <a:solidFill>
                  <a:srgbClr val="6DA92D"/>
                </a:solidFill>
                <a:sym typeface="Helvetica"/>
              </a:rPr>
              <a:t>admissibilité en preuve (suite)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3529584"/>
            <a:ext cx="20953159" cy="9287417"/>
          </a:xfrm>
        </p:spPr>
        <p:txBody>
          <a:bodyPr/>
          <a:lstStyle/>
          <a:p>
            <a:pPr marL="457200" lvl="2" indent="-457200" algn="just">
              <a:lnSpc>
                <a:spcPct val="100000"/>
              </a:lnSpc>
              <a:buClr>
                <a:schemeClr val="accent2">
                  <a:lumMod val="75000"/>
                </a:schemeClr>
              </a:buClr>
              <a:buFont typeface="Wingdings" panose="05000000000000000000" pitchFamily="2" charset="2"/>
              <a:buChar char="§"/>
            </a:pPr>
            <a:r>
              <a:rPr lang="fr-FR" sz="3200" b="1" dirty="0">
                <a:solidFill>
                  <a:schemeClr val="tx1"/>
                </a:solidFill>
                <a:latin typeface="Arial" panose="020B0604020202020204" pitchFamily="34" charset="0"/>
                <a:cs typeface="Arial" panose="020B0604020202020204" pitchFamily="34" charset="0"/>
              </a:rPr>
              <a:t>La Cour d’appel confirme que les deux critères de </a:t>
            </a:r>
            <a:r>
              <a:rPr lang="fr-CA" sz="3200" b="1" dirty="0">
                <a:solidFill>
                  <a:schemeClr val="tx1"/>
                </a:solidFill>
                <a:latin typeface="Arial" panose="020B0604020202020204" pitchFamily="34" charset="0"/>
                <a:cs typeface="Arial" panose="020B0604020202020204" pitchFamily="34" charset="0"/>
              </a:rPr>
              <a:t>l’article 2858 C.c.Q. </a:t>
            </a:r>
            <a:r>
              <a:rPr lang="fr-FR" sz="3200" b="1" dirty="0">
                <a:solidFill>
                  <a:schemeClr val="tx1"/>
                </a:solidFill>
                <a:latin typeface="Arial" panose="020B0604020202020204" pitchFamily="34" charset="0"/>
                <a:cs typeface="Arial" panose="020B0604020202020204" pitchFamily="34" charset="0"/>
              </a:rPr>
              <a:t>doivent être analysés:</a:t>
            </a:r>
          </a:p>
          <a:p>
            <a:pPr marL="534988" lvl="2" indent="0" algn="just">
              <a:lnSpc>
                <a:spcPct val="100000"/>
              </a:lnSpc>
            </a:pPr>
            <a:endParaRPr lang="fr-FR" sz="3200" b="1" dirty="0">
              <a:latin typeface="Arial" panose="020B0604020202020204" pitchFamily="34" charset="0"/>
              <a:cs typeface="Arial" panose="020B0604020202020204" pitchFamily="34" charset="0"/>
            </a:endParaRPr>
          </a:p>
          <a:p>
            <a:pPr marL="530225" algn="just">
              <a:lnSpc>
                <a:spcPct val="100000"/>
              </a:lnSpc>
            </a:pPr>
            <a:r>
              <a:rPr lang="fr-CA" sz="3200" b="0" i="1" u="none" strike="noStrike" baseline="0" dirty="0">
                <a:solidFill>
                  <a:srgbClr val="000000"/>
                </a:solidFill>
                <a:latin typeface="Arial" panose="020B0604020202020204" pitchFamily="34" charset="0"/>
              </a:rPr>
              <a:t>[</a:t>
            </a:r>
            <a:r>
              <a:rPr lang="fr-CA" sz="3200" b="0" i="1" u="none" strike="noStrike" baseline="0" dirty="0">
                <a:solidFill>
                  <a:schemeClr val="tx2"/>
                </a:solidFill>
                <a:latin typeface="Arial" panose="020B0604020202020204" pitchFamily="34" charset="0"/>
              </a:rPr>
              <a:t>83] Ce n’est pas un choix : le décideur doit impérativement conclure que les deux critères de l’article sont satisfaits: Amzallag c. Ville de Sainte-Agathe-des-Monts, 2018 QCCA 1439 (requête pour autorisation de pourvoi à la Cour suprême rejetée (C.S. Can., 2019-07-04) 38536 et 38537). Un décideur qui passe outre à cette exigence et qui ne procède qu’à l’une ou l’autre des deux facettes de l’analyse ne respecte pas une règle impérative et sa décision ne peut être qualifiée de raisonnable. </a:t>
            </a:r>
          </a:p>
          <a:p>
            <a:pPr marL="1352550" algn="just">
              <a:lnSpc>
                <a:spcPct val="100000"/>
              </a:lnSpc>
            </a:pPr>
            <a:endParaRPr lang="fr-CA" sz="3200" b="0" i="0" u="none" strike="noStrike" baseline="0" dirty="0">
              <a:solidFill>
                <a:srgbClr val="000000"/>
              </a:solidFill>
              <a:latin typeface="Arial" panose="020B0604020202020204" pitchFamily="34" charset="0"/>
            </a:endParaRPr>
          </a:p>
          <a:p>
            <a:pPr marL="549275" indent="-457200" algn="just">
              <a:lnSpc>
                <a:spcPct val="100000"/>
              </a:lnSpc>
              <a:buClr>
                <a:schemeClr val="accent2">
                  <a:lumMod val="75000"/>
                </a:schemeClr>
              </a:buClr>
              <a:buFont typeface="Wingdings" panose="05000000000000000000" pitchFamily="2" charset="2"/>
              <a:buChar char="§"/>
            </a:pPr>
            <a:r>
              <a:rPr lang="fr-FR" sz="3200" b="1" dirty="0">
                <a:solidFill>
                  <a:schemeClr val="tx1"/>
                </a:solidFill>
                <a:latin typeface="Arial" panose="020B0604020202020204" pitchFamily="34" charset="0"/>
                <a:cs typeface="Arial" panose="020B0604020202020204" pitchFamily="34" charset="0"/>
              </a:rPr>
              <a:t>L’analyse du critère de la déconsidération de la justice se fait ainsi :</a:t>
            </a:r>
          </a:p>
          <a:p>
            <a:pPr marL="92075" algn="just">
              <a:lnSpc>
                <a:spcPct val="100000"/>
              </a:lnSpc>
            </a:pPr>
            <a:endParaRPr lang="fr-FR" sz="3200" b="1" dirty="0">
              <a:latin typeface="Arial" panose="020B0604020202020204" pitchFamily="34" charset="0"/>
              <a:cs typeface="Arial" panose="020B0604020202020204" pitchFamily="34" charset="0"/>
            </a:endParaRPr>
          </a:p>
          <a:p>
            <a:pPr marL="530225" algn="just">
              <a:lnSpc>
                <a:spcPct val="100000"/>
              </a:lnSpc>
            </a:pPr>
            <a:r>
              <a:rPr lang="fr-CA" sz="3200" b="0" i="1" u="none" strike="noStrike" baseline="0" dirty="0">
                <a:solidFill>
                  <a:srgbClr val="000000"/>
                </a:solidFill>
                <a:latin typeface="Arial" panose="020B0604020202020204" pitchFamily="34" charset="0"/>
              </a:rPr>
              <a:t>[</a:t>
            </a:r>
            <a:r>
              <a:rPr lang="fr-CA" sz="3200" b="0" i="1" u="none" strike="noStrike" baseline="0" dirty="0">
                <a:solidFill>
                  <a:schemeClr val="tx2"/>
                </a:solidFill>
                <a:latin typeface="Arial" panose="020B0604020202020204" pitchFamily="34" charset="0"/>
              </a:rPr>
              <a:t>101] Il fallait appliquer le test de la proportionnalité et considérer « [l]a gravité de la violation aux droits fondamentaux, tant en raison de sa nature, de son objet, de la motivation et de l’intérêt juridique de l’auteur de la contravention que des modalités de sa réalisation » pour savoir s’il est « inacceptable qu’une cour de justice autorise la partie qui l’a obtenue de s’en servir pour faire valoir ses intérêts privés? » : Mascouche (Ville de) c. Houle, [1999] R.J.Q. 1894 (C.A.), motifs du juge Gendreau, p. 42 et 43. </a:t>
            </a:r>
          </a:p>
          <a:p>
            <a:pPr marL="530225" algn="just">
              <a:lnSpc>
                <a:spcPct val="100000"/>
              </a:lnSpc>
            </a:pPr>
            <a:endParaRPr lang="fr-CA" sz="3200" b="0" i="1" u="none" strike="noStrike" baseline="0" dirty="0">
              <a:solidFill>
                <a:schemeClr val="tx2"/>
              </a:solidFill>
              <a:latin typeface="Arial" panose="020B0604020202020204" pitchFamily="34" charset="0"/>
            </a:endParaRPr>
          </a:p>
          <a:p>
            <a:pPr marL="530225" algn="just">
              <a:lnSpc>
                <a:spcPct val="100000"/>
              </a:lnSpc>
            </a:pPr>
            <a:r>
              <a:rPr lang="fr-CA" sz="3200" b="0" i="1" u="none" strike="noStrike" baseline="0" dirty="0">
                <a:solidFill>
                  <a:schemeClr val="tx2"/>
                </a:solidFill>
                <a:latin typeface="Arial" panose="020B0604020202020204" pitchFamily="34" charset="0"/>
              </a:rPr>
              <a:t>[102] De plus, la recherche de la vérité doit l’emporter si les circonstances ne sont « ni suffisamment graves ni suffisamment exceptionnelles pour que l’on déroge à la règle voulant que toute preuve pertinente soit en principe recevable (art. 2757 C.c.Q.) » : Bellefeuille c. Morisset, 2007 QCCA 535, paragr. 77. </a:t>
            </a: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2429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486216" y="964091"/>
            <a:ext cx="21757831" cy="2319225"/>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Médias sociaux - </a:t>
            </a:r>
            <a:r>
              <a:rPr lang="fr-CA" sz="8000" baseline="9000" dirty="0">
                <a:solidFill>
                  <a:srgbClr val="6DA92D"/>
                </a:solidFill>
                <a:sym typeface="Helvetica"/>
              </a:rPr>
              <a:t>admissibilité en preuve</a:t>
            </a:r>
            <a:br>
              <a:rPr lang="fr-CA" sz="12500" baseline="9000" dirty="0">
                <a:solidFill>
                  <a:srgbClr val="6DA92D"/>
                </a:solidFill>
                <a:sym typeface="Helvetica"/>
              </a:rPr>
            </a:br>
            <a:endParaRPr lang="fr-CA" sz="7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326738"/>
            <a:ext cx="21137246" cy="8934699"/>
          </a:xfrm>
        </p:spPr>
        <p:txBody>
          <a:bodyPr/>
          <a:lstStyle/>
          <a:p>
            <a:pPr marL="622300" indent="-622300" algn="just">
              <a:lnSpc>
                <a:spcPct val="100000"/>
              </a:lnSpc>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Fraternité des policiers et policières de Sherbrooke et Ville de Sherbrooke </a:t>
            </a:r>
            <a:r>
              <a:rPr lang="fr-CA" sz="3200" b="1" dirty="0">
                <a:solidFill>
                  <a:schemeClr val="tx1"/>
                </a:solidFill>
                <a:latin typeface="Arial" panose="020B0604020202020204" pitchFamily="34" charset="0"/>
                <a:cs typeface="Arial" panose="020B0604020202020204" pitchFamily="34" charset="0"/>
              </a:rPr>
              <a:t>(grief syndical), 2019 QCTA 431</a:t>
            </a:r>
          </a:p>
          <a:p>
            <a:pPr marL="342900" indent="-342900" algn="just">
              <a:lnSpc>
                <a:spcPct val="100000"/>
              </a:lnSpc>
              <a:buClr>
                <a:schemeClr val="accent2">
                  <a:lumMod val="75000"/>
                </a:schemeClr>
              </a:buClr>
              <a:buFont typeface="Wingdings" panose="05000000000000000000" pitchFamily="2" charset="2"/>
              <a:buChar char="q"/>
            </a:pPr>
            <a:endParaRPr lang="fr-CA" sz="3200" dirty="0">
              <a:latin typeface="Arial" panose="020B0604020202020204" pitchFamily="34" charset="0"/>
              <a:cs typeface="Arial" panose="020B0604020202020204" pitchFamily="34" charset="0"/>
            </a:endParaRPr>
          </a:p>
          <a:p>
            <a:pPr marL="1079500"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Dans le cadre d’un grief contestant le congédiement du Plaignant, l’Employeur s’objecte à l’admissibilité en preuve des documents technologiques suivants :</a:t>
            </a:r>
          </a:p>
          <a:p>
            <a:pPr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466850" lvl="1" indent="-479425" algn="just">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Des conversations en provenance de Messenger (Facebook) insérées dans un document Word et imprimées;</a:t>
            </a:r>
          </a:p>
          <a:p>
            <a:pPr marL="987425" lvl="1" indent="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466850" lvl="1" indent="-479425" algn="just">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La capture d’écran d’une conversation Messenger (Facebook) prise par un téléphone intelligent;</a:t>
            </a:r>
          </a:p>
          <a:p>
            <a:pPr marL="987425" lvl="1" indent="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466850" lvl="1" indent="-479425" algn="just">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La capture d’écran d’une conversation Messenger d’un tiers, provenant du téléphone intelligent de ce tiers et photographiée par le Plaignant;</a:t>
            </a:r>
          </a:p>
          <a:p>
            <a:pPr marL="987425" lvl="1" indent="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466850" lvl="1" indent="-479425" algn="just">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Des documents obtenus dans le domaine public de Facebook;</a:t>
            </a:r>
          </a:p>
          <a:p>
            <a:pPr marL="987425" lvl="1" indent="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466850" lvl="1" indent="-479425" algn="just">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Le résultat d’une recherche effectuée sur Google.</a:t>
            </a:r>
            <a:endParaRPr lang="fr-CA" sz="3200"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6256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486216" y="964091"/>
            <a:ext cx="21410360" cy="2319225"/>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Médias sociaux - </a:t>
            </a:r>
            <a:r>
              <a:rPr lang="fr-CA" sz="8000" baseline="9000" dirty="0">
                <a:solidFill>
                  <a:srgbClr val="6DA92D"/>
                </a:solidFill>
                <a:sym typeface="Helvetica"/>
              </a:rPr>
              <a:t>admissibilité en preuve </a:t>
            </a:r>
            <a:r>
              <a:rPr lang="fr-CA" sz="12000" baseline="9000" dirty="0">
                <a:solidFill>
                  <a:srgbClr val="6DA92D"/>
                </a:solidFill>
                <a:sym typeface="Helvetica"/>
              </a:rPr>
              <a:t>(suite)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3803904"/>
            <a:ext cx="21137246" cy="9230017"/>
          </a:xfrm>
        </p:spPr>
        <p:txBody>
          <a:bodyPr/>
          <a:lstStyle/>
          <a:p>
            <a:pPr marL="571500" indent="-57150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L’arbitre Lamy conclut à l’exclusion en preuve des conversations Messenger, car l’authenticité et l’intégrité de ces documents technologiques n’ont pas été démontrées. Ainsi, elle ne peut être certaine que les informations puisées dans la plate-forme d’origine, Messenger, ont été fidèlement reproduites lors de leur transfert dans des fichiers de traitement de texte Word.</a:t>
            </a:r>
          </a:p>
          <a:p>
            <a:pPr algn="just">
              <a:lnSpc>
                <a:spcPct val="100000"/>
              </a:lnSpc>
              <a:buClr>
                <a:schemeClr val="accent2">
                  <a:lumMod val="75000"/>
                </a:schemeClr>
              </a:buClr>
            </a:pPr>
            <a:endParaRPr lang="fr-CA" sz="3200" b="1" u="sng" dirty="0">
              <a:solidFill>
                <a:schemeClr val="tx2"/>
              </a:solidFill>
              <a:latin typeface="Arial" panose="020B0604020202020204" pitchFamily="34" charset="0"/>
              <a:cs typeface="Arial" panose="020B0604020202020204" pitchFamily="34" charset="0"/>
            </a:endParaRPr>
          </a:p>
          <a:p>
            <a:pPr algn="just">
              <a:lnSpc>
                <a:spcPct val="100000"/>
              </a:lnSpc>
              <a:buClr>
                <a:schemeClr val="accent2">
                  <a:lumMod val="75000"/>
                </a:schemeClr>
              </a:buClr>
            </a:pPr>
            <a:r>
              <a:rPr lang="fr-CA" sz="3200" b="1" u="sng" dirty="0">
                <a:solidFill>
                  <a:schemeClr val="tx1"/>
                </a:solidFill>
                <a:latin typeface="Arial" panose="020B0604020202020204" pitchFamily="34" charset="0"/>
                <a:cs typeface="Arial" panose="020B0604020202020204" pitchFamily="34" charset="0"/>
              </a:rPr>
              <a:t>À retenir de cette affaire</a:t>
            </a:r>
          </a:p>
          <a:p>
            <a:pPr algn="just">
              <a:lnSpc>
                <a:spcPct val="100000"/>
              </a:lnSpc>
              <a:buClr>
                <a:schemeClr val="accent2">
                  <a:lumMod val="75000"/>
                </a:schemeClr>
              </a:buClr>
            </a:pPr>
            <a:r>
              <a:rPr lang="fr-CA" sz="3200" b="1" u="sng" dirty="0">
                <a:solidFill>
                  <a:schemeClr val="tx2"/>
                </a:solidFill>
                <a:latin typeface="Arial" panose="020B0604020202020204" pitchFamily="34" charset="0"/>
                <a:cs typeface="Arial" panose="020B0604020202020204" pitchFamily="34" charset="0"/>
              </a:rPr>
              <a:t> </a:t>
            </a:r>
          </a:p>
          <a:p>
            <a:pPr marL="571500" lvl="1" indent="-57150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Lors du dépôt en preuve de documents technologiques dans une audience judiciaire, il est primordial de démontrer leur authenticité et leur intégrité en s’assurant de reproduire l’entièreté d’une conversation en continu :</a:t>
            </a:r>
          </a:p>
          <a:p>
            <a:pPr lvl="1" algn="just">
              <a:lnSpc>
                <a:spcPct val="100000"/>
              </a:lnSpc>
            </a:pPr>
            <a:endParaRPr lang="fr-CA" sz="3200" dirty="0">
              <a:solidFill>
                <a:schemeClr val="tx2"/>
              </a:solidFill>
              <a:latin typeface="Arial" panose="020B0604020202020204" pitchFamily="34" charset="0"/>
              <a:cs typeface="Arial" panose="020B0604020202020204" pitchFamily="34" charset="0"/>
            </a:endParaRPr>
          </a:p>
          <a:p>
            <a:pPr marL="1169988" lvl="2" indent="-639763" algn="just">
              <a:lnSpc>
                <a:spcPct val="100000"/>
              </a:lnSpc>
              <a:buClr>
                <a:schemeClr val="accent2">
                  <a:lumMod val="75000"/>
                </a:schemeClr>
              </a:buClr>
              <a:buFont typeface="Arial" panose="020B0604020202020204" pitchFamily="34" charset="0"/>
              <a:buChar char="•"/>
            </a:pPr>
            <a:r>
              <a:rPr lang="fr-CA" sz="3200" dirty="0">
                <a:solidFill>
                  <a:schemeClr val="tx2"/>
                </a:solidFill>
                <a:latin typeface="Arial" panose="020B0604020202020204" pitchFamily="34" charset="0"/>
                <a:cs typeface="Arial" panose="020B0604020202020204" pitchFamily="34" charset="0"/>
              </a:rPr>
              <a:t>La date, et idéalement l’heure, doit être indiquée sur le début de la conversation;</a:t>
            </a:r>
          </a:p>
          <a:p>
            <a:pPr marL="1169988" lvl="2" indent="-639763" algn="just">
              <a:lnSpc>
                <a:spcPct val="100000"/>
              </a:lnSpc>
              <a:buClr>
                <a:schemeClr val="accent2">
                  <a:lumMod val="75000"/>
                </a:schemeClr>
              </a:buClr>
              <a:buFont typeface="Arial" panose="020B0604020202020204" pitchFamily="34" charset="0"/>
              <a:buChar char="•"/>
            </a:pPr>
            <a:r>
              <a:rPr lang="fr-CA" sz="3200" dirty="0">
                <a:solidFill>
                  <a:schemeClr val="tx2"/>
                </a:solidFill>
                <a:latin typeface="Arial" panose="020B0604020202020204" pitchFamily="34" charset="0"/>
                <a:cs typeface="Arial" panose="020B0604020202020204" pitchFamily="34" charset="0"/>
              </a:rPr>
              <a:t>L’heure affichée sur les messages suivants doit être cohérente;</a:t>
            </a:r>
          </a:p>
          <a:p>
            <a:pPr marL="1169988" lvl="2" indent="-639763" algn="just">
              <a:lnSpc>
                <a:spcPct val="100000"/>
              </a:lnSpc>
              <a:buClr>
                <a:schemeClr val="accent2">
                  <a:lumMod val="75000"/>
                </a:schemeClr>
              </a:buClr>
              <a:buFont typeface="Arial" panose="020B0604020202020204" pitchFamily="34" charset="0"/>
              <a:buChar char="•"/>
            </a:pPr>
            <a:r>
              <a:rPr lang="fr-CA" sz="3200" dirty="0">
                <a:solidFill>
                  <a:schemeClr val="tx2"/>
                </a:solidFill>
                <a:latin typeface="Arial" panose="020B0604020202020204" pitchFamily="34" charset="0"/>
                <a:cs typeface="Arial" panose="020B0604020202020204" pitchFamily="34" charset="0"/>
              </a:rPr>
              <a:t>Le contenu de la conversation doit être cohérent; </a:t>
            </a:r>
          </a:p>
          <a:p>
            <a:pPr marL="1169988" lvl="2" indent="-639763" algn="just">
              <a:lnSpc>
                <a:spcPct val="100000"/>
              </a:lnSpc>
              <a:buClr>
                <a:schemeClr val="accent2">
                  <a:lumMod val="75000"/>
                </a:schemeClr>
              </a:buClr>
              <a:buFont typeface="Arial" panose="020B0604020202020204" pitchFamily="34" charset="0"/>
              <a:buChar char="•"/>
            </a:pPr>
            <a:r>
              <a:rPr lang="fr-CA" sz="3200" dirty="0">
                <a:solidFill>
                  <a:schemeClr val="tx2"/>
                </a:solidFill>
                <a:latin typeface="Arial" panose="020B0604020202020204" pitchFamily="34" charset="0"/>
                <a:cs typeface="Arial" panose="020B0604020202020204" pitchFamily="34" charset="0"/>
              </a:rPr>
              <a:t>Les images, les photos et autres mentions apparaissant dans la conversation doivent refléter qu’il s’agit d’une conversation en continu. </a:t>
            </a:r>
          </a:p>
          <a:p>
            <a:pPr marL="1627188" lvl="2" indent="-457200" algn="just">
              <a:lnSpc>
                <a:spcPct val="100000"/>
              </a:lnSpc>
              <a:buClr>
                <a:schemeClr val="accent2">
                  <a:lumMod val="75000"/>
                </a:schemeClr>
              </a:buClr>
              <a:buFont typeface="Arial" panose="020B0604020202020204" pitchFamily="34" charset="0"/>
              <a:buChar char="•"/>
            </a:pPr>
            <a:endParaRPr lang="fr-CA" sz="3200" dirty="0">
              <a:solidFill>
                <a:schemeClr val="tx2"/>
              </a:solidFill>
              <a:latin typeface="Arial" panose="020B0604020202020204" pitchFamily="34" charset="0"/>
              <a:cs typeface="Arial" panose="020B0604020202020204" pitchFamily="34" charset="0"/>
            </a:endParaRPr>
          </a:p>
          <a:p>
            <a:pPr marL="438150" lvl="1" indent="-346075" algn="just">
              <a:lnSpc>
                <a:spcPct val="100000"/>
              </a:lnSpc>
              <a:buNone/>
            </a:pPr>
            <a:r>
              <a:rPr lang="fr-CA" sz="3200" dirty="0">
                <a:solidFill>
                  <a:schemeClr val="tx2"/>
                </a:solidFill>
                <a:latin typeface="Arial" panose="020B0604020202020204" pitchFamily="34" charset="0"/>
                <a:cs typeface="Arial" panose="020B0604020202020204" pitchFamily="34" charset="0"/>
              </a:rPr>
              <a:t>* </a:t>
            </a:r>
            <a:r>
              <a:rPr lang="fr-CA" sz="3200" b="1" dirty="0">
                <a:solidFill>
                  <a:schemeClr val="tx1"/>
                </a:solidFill>
                <a:latin typeface="Arial" panose="020B0604020202020204" pitchFamily="34" charset="0"/>
                <a:cs typeface="Arial" panose="020B0604020202020204" pitchFamily="34" charset="0"/>
              </a:rPr>
              <a:t>Conseil </a:t>
            </a:r>
            <a:r>
              <a:rPr lang="fr-CA" sz="3200" b="1" dirty="0">
                <a:solidFill>
                  <a:schemeClr val="tx2"/>
                </a:solidFill>
                <a:latin typeface="Arial" panose="020B0604020202020204" pitchFamily="34" charset="0"/>
                <a:cs typeface="Arial" panose="020B0604020202020204" pitchFamily="34" charset="0"/>
              </a:rPr>
              <a:t>: </a:t>
            </a:r>
            <a:r>
              <a:rPr lang="fr-CA" sz="3200" dirty="0">
                <a:solidFill>
                  <a:schemeClr val="tx2"/>
                </a:solidFill>
                <a:latin typeface="Arial" panose="020B0604020202020204" pitchFamily="34" charset="0"/>
                <a:cs typeface="Arial" panose="020B0604020202020204" pitchFamily="34" charset="0"/>
              </a:rPr>
              <a:t>Lorsque vous prenez une capture d’écran d’une conversation Messenger, assurez-vous que le dernier message apparaisse en tant que premier message de la capture d’écran suivante pour en démontrer la continuité. </a:t>
            </a:r>
          </a:p>
          <a:p>
            <a:pPr marL="571500" indent="-571500" algn="just">
              <a:lnSpc>
                <a:spcPct val="100000"/>
              </a:lnSpc>
              <a:buClr>
                <a:schemeClr val="accent2">
                  <a:lumMod val="75000"/>
                </a:schemeClr>
              </a:buClr>
              <a:buFont typeface="Wingdings" panose="05000000000000000000" pitchFamily="2" charset="2"/>
              <a:buChar char="§"/>
            </a:pPr>
            <a:endParaRPr lang="fr-CA" sz="3600" dirty="0">
              <a:latin typeface="Arial" panose="020B0604020202020204" pitchFamily="34" charset="0"/>
              <a:cs typeface="Arial" panose="020B0604020202020204" pitchFamily="34" charset="0"/>
            </a:endParaRPr>
          </a:p>
          <a:p>
            <a:pPr marL="1427163" lvl="1" indent="-531813" algn="just">
              <a:lnSpc>
                <a:spcPct val="100000"/>
              </a:lnSpc>
              <a:buClr>
                <a:schemeClr val="accent2">
                  <a:lumMod val="75000"/>
                </a:schemeClr>
              </a:buClr>
              <a:buFont typeface="Courier New" panose="02070309020205020404" pitchFamily="49" charset="0"/>
              <a:buChar char="o"/>
            </a:pPr>
            <a:endParaRPr lang="fr-CA" sz="3600"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6185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Awesome…">
            <a:extLst>
              <a:ext uri="{FF2B5EF4-FFF2-40B4-BE49-F238E27FC236}">
                <a16:creationId xmlns:a16="http://schemas.microsoft.com/office/drawing/2014/main" id="{57BCD679-C97A-4337-855D-B6B196886817}"/>
              </a:ext>
            </a:extLst>
          </p:cNvPr>
          <p:cNvSpPr txBox="1">
            <a:spLocks noGrp="1"/>
          </p:cNvSpPr>
          <p:nvPr>
            <p:ph type="title"/>
            <p:custDataLst>
              <p:tags r:id="rId1"/>
            </p:custDataLst>
          </p:nvPr>
        </p:nvSpPr>
        <p:spPr>
          <a:xfrm>
            <a:off x="1920241" y="1536193"/>
            <a:ext cx="20703222" cy="3250044"/>
          </a:xfrm>
        </p:spPr>
        <p:txBody>
          <a:bodyPr>
            <a:noAutofit/>
          </a:bodyPr>
          <a:lstStyle/>
          <a:p>
            <a:pPr algn="ctr" eaLnBrk="1" fontAlgn="auto" hangingPunct="1">
              <a:spcBef>
                <a:spcPts val="0"/>
              </a:spcBef>
              <a:spcAft>
                <a:spcPts val="0"/>
              </a:spcAft>
              <a:defRPr/>
            </a:pPr>
            <a:r>
              <a:rPr lang="fr-CA" sz="12000" baseline="9000" dirty="0">
                <a:solidFill>
                  <a:srgbClr val="6DA92D"/>
                </a:solidFill>
                <a:sym typeface="Helvetica"/>
              </a:rPr>
              <a:t>Présentation</a:t>
            </a:r>
            <a:br>
              <a:rPr lang="fr-CA" sz="12500" baseline="9000" dirty="0">
                <a:solidFill>
                  <a:srgbClr val="6DA92D"/>
                </a:solidFill>
                <a:sym typeface="Helvetica"/>
              </a:rPr>
            </a:br>
            <a:br>
              <a:rPr lang="fr-CA" sz="12500" baseline="9000" dirty="0">
                <a:solidFill>
                  <a:srgbClr val="6DA92D"/>
                </a:solidFill>
                <a:sym typeface="Helvetica"/>
              </a:rPr>
            </a:br>
            <a:br>
              <a:rPr lang="fr-CA" baseline="9000" dirty="0">
                <a:solidFill>
                  <a:srgbClr val="6DA92D"/>
                </a:solidFill>
                <a:sym typeface="Helvetica"/>
              </a:rPr>
            </a:br>
            <a:endParaRPr baseline="9000" dirty="0">
              <a:solidFill>
                <a:srgbClr val="6DA92D"/>
              </a:solidFill>
              <a:sym typeface="Helvetica"/>
            </a:endParaRPr>
          </a:p>
        </p:txBody>
      </p:sp>
      <p:sp>
        <p:nvSpPr>
          <p:cNvPr id="32772" name="Class aptent taciti sociosqu ad litora torquent per conubia nostra, per inceptos hymenaeos. Nam quam nunc, blandit vel, luctus pulvinar, hendrerit id, lorem. Morbi ac felis. Phasellus nec sem in justo pellentesque facilisis. Nullam nulla eros, ultricies ">
            <a:extLst>
              <a:ext uri="{FF2B5EF4-FFF2-40B4-BE49-F238E27FC236}">
                <a16:creationId xmlns:a16="http://schemas.microsoft.com/office/drawing/2014/main" id="{2458A5DD-0F61-49F4-ADF5-363A2EEF66B8}"/>
              </a:ext>
            </a:extLst>
          </p:cNvPr>
          <p:cNvSpPr txBox="1">
            <a:spLocks noGrp="1" noChangeArrowheads="1"/>
          </p:cNvSpPr>
          <p:nvPr>
            <p:ph type="body" sz="half" idx="1"/>
            <p:custDataLst>
              <p:tags r:id="rId2"/>
            </p:custDataLst>
          </p:nvPr>
        </p:nvSpPr>
        <p:spPr>
          <a:xfrm>
            <a:off x="1920241" y="6559912"/>
            <a:ext cx="21868954" cy="3022999"/>
          </a:xfrm>
        </p:spPr>
        <p:txBody>
          <a:bodyPr anchor="b"/>
          <a:lstStyle/>
          <a:p>
            <a:pPr marL="571500" indent="-571500" eaLnBrk="1" hangingPunct="1">
              <a:buClr>
                <a:schemeClr val="accent2">
                  <a:lumMod val="75000"/>
                </a:schemeClr>
              </a:buClr>
              <a:buFont typeface="Wingdings" panose="05000000000000000000" pitchFamily="2" charset="2"/>
              <a:buChar char="q"/>
            </a:pPr>
            <a:r>
              <a:rPr lang="fr-FR" altLang="fr-FR" sz="4400" b="1" dirty="0">
                <a:solidFill>
                  <a:schemeClr val="tx1"/>
                </a:solidFill>
                <a:latin typeface="Arial" panose="020B0604020202020204" pitchFamily="34" charset="0"/>
                <a:cs typeface="Arial" panose="020B0604020202020204" pitchFamily="34" charset="0"/>
              </a:rPr>
              <a:t>M</a:t>
            </a:r>
            <a:r>
              <a:rPr lang="fr-FR" altLang="fr-FR" sz="4400" b="1" baseline="30000" dirty="0">
                <a:solidFill>
                  <a:schemeClr val="tx1"/>
                </a:solidFill>
                <a:latin typeface="Arial" panose="020B0604020202020204" pitchFamily="34" charset="0"/>
                <a:cs typeface="Arial" panose="020B0604020202020204" pitchFamily="34" charset="0"/>
              </a:rPr>
              <a:t>e</a:t>
            </a:r>
            <a:r>
              <a:rPr lang="fr-FR" altLang="fr-FR" sz="4400" b="1" dirty="0">
                <a:solidFill>
                  <a:schemeClr val="tx1"/>
                </a:solidFill>
                <a:latin typeface="Arial" panose="020B0604020202020204" pitchFamily="34" charset="0"/>
                <a:cs typeface="Arial" panose="020B0604020202020204" pitchFamily="34" charset="0"/>
              </a:rPr>
              <a:t> Alexandre Grenier</a:t>
            </a:r>
          </a:p>
          <a:p>
            <a:pPr marL="571500" indent="-571500" eaLnBrk="1" hangingPunct="1">
              <a:buClr>
                <a:schemeClr val="accent2">
                  <a:lumMod val="75000"/>
                </a:schemeClr>
              </a:buClr>
              <a:buFont typeface="Wingdings" panose="05000000000000000000" pitchFamily="2" charset="2"/>
              <a:buChar char="q"/>
            </a:pPr>
            <a:r>
              <a:rPr lang="fr-FR" altLang="fr-FR" sz="4400" b="1" dirty="0">
                <a:solidFill>
                  <a:schemeClr val="tx1"/>
                </a:solidFill>
                <a:latin typeface="Arial" panose="020B0604020202020204" pitchFamily="34" charset="0"/>
                <a:cs typeface="Arial" panose="020B0604020202020204" pitchFamily="34" charset="0"/>
              </a:rPr>
              <a:t>M</a:t>
            </a:r>
            <a:r>
              <a:rPr lang="fr-FR" altLang="fr-FR" sz="4400" b="1" baseline="30000" dirty="0">
                <a:solidFill>
                  <a:schemeClr val="tx1"/>
                </a:solidFill>
                <a:latin typeface="Arial" panose="020B0604020202020204" pitchFamily="34" charset="0"/>
                <a:cs typeface="Arial" panose="020B0604020202020204" pitchFamily="34" charset="0"/>
              </a:rPr>
              <a:t>e</a:t>
            </a:r>
            <a:r>
              <a:rPr lang="fr-FR" altLang="fr-FR" sz="4400" b="1" dirty="0">
                <a:solidFill>
                  <a:schemeClr val="tx1"/>
                </a:solidFill>
                <a:latin typeface="Arial" panose="020B0604020202020204" pitchFamily="34" charset="0"/>
                <a:cs typeface="Arial" panose="020B0604020202020204" pitchFamily="34" charset="0"/>
              </a:rPr>
              <a:t> Elizabeth Perreault</a:t>
            </a:r>
          </a:p>
          <a:p>
            <a:pPr marL="571500" indent="-571500" eaLnBrk="1" hangingPunct="1">
              <a:buClr>
                <a:schemeClr val="accent2">
                  <a:lumMod val="75000"/>
                </a:schemeClr>
              </a:buClr>
              <a:buFont typeface="Wingdings" panose="05000000000000000000" pitchFamily="2" charset="2"/>
              <a:buChar char="q"/>
            </a:pPr>
            <a:r>
              <a:rPr lang="fr-FR" altLang="fr-FR" sz="4400" b="1" dirty="0">
                <a:solidFill>
                  <a:schemeClr val="tx1"/>
                </a:solidFill>
                <a:latin typeface="Arial" panose="020B0604020202020204" pitchFamily="34" charset="0"/>
                <a:cs typeface="Arial" panose="020B0604020202020204" pitchFamily="34" charset="0"/>
              </a:rPr>
              <a:t>M</a:t>
            </a:r>
            <a:r>
              <a:rPr lang="fr-FR" altLang="fr-FR" sz="4400" b="1" baseline="30000" dirty="0">
                <a:solidFill>
                  <a:schemeClr val="tx1"/>
                </a:solidFill>
                <a:latin typeface="Arial" panose="020B0604020202020204" pitchFamily="34" charset="0"/>
                <a:cs typeface="Arial" panose="020B0604020202020204" pitchFamily="34" charset="0"/>
              </a:rPr>
              <a:t>e</a:t>
            </a:r>
            <a:r>
              <a:rPr lang="fr-FR" altLang="fr-FR" sz="4400" b="1" dirty="0">
                <a:solidFill>
                  <a:schemeClr val="tx1"/>
                </a:solidFill>
                <a:latin typeface="Arial" panose="020B0604020202020204" pitchFamily="34" charset="0"/>
                <a:cs typeface="Arial" panose="020B0604020202020204" pitchFamily="34" charset="0"/>
              </a:rPr>
              <a:t> Erika Escalante</a:t>
            </a:r>
          </a:p>
          <a:p>
            <a:pPr eaLnBrk="1" hangingPunct="1">
              <a:buClr>
                <a:schemeClr val="accent2">
                  <a:lumMod val="75000"/>
                </a:schemeClr>
              </a:buClr>
            </a:pPr>
            <a:endParaRPr lang="fr-FR" altLang="fr-FR" sz="1400" b="1" dirty="0">
              <a:solidFill>
                <a:schemeClr val="tx1"/>
              </a:solidFill>
              <a:latin typeface="Arial" panose="020B0604020202020204" pitchFamily="34" charset="0"/>
              <a:cs typeface="Arial" panose="020B0604020202020204" pitchFamily="34" charset="0"/>
            </a:endParaRPr>
          </a:p>
          <a:p>
            <a:pPr eaLnBrk="1" hangingPunct="1">
              <a:buClr>
                <a:schemeClr val="accent2">
                  <a:lumMod val="75000"/>
                </a:schemeClr>
              </a:buClr>
            </a:pPr>
            <a:r>
              <a:rPr lang="fr-FR" altLang="fr-FR" sz="4400" b="1" dirty="0">
                <a:solidFill>
                  <a:schemeClr val="tx1"/>
                </a:solidFill>
                <a:latin typeface="Arial" panose="020B0604020202020204" pitchFamily="34" charset="0"/>
                <a:cs typeface="Arial" panose="020B0604020202020204" pitchFamily="34" charset="0"/>
              </a:rPr>
              <a:t>Roy Bélanger avocats : cabinet fondé en janvier 2016</a:t>
            </a:r>
          </a:p>
          <a:p>
            <a:pPr marL="438150" indent="-365125" eaLnBrk="1" hangingPunct="1">
              <a:buClr>
                <a:schemeClr val="accent2">
                  <a:lumMod val="75000"/>
                </a:schemeClr>
              </a:buClr>
              <a:buFont typeface="Wingdings" panose="05000000000000000000" pitchFamily="2" charset="2"/>
              <a:buChar char="§"/>
            </a:pPr>
            <a:r>
              <a:rPr lang="fr-FR" altLang="fr-FR" sz="4400" b="1" dirty="0">
                <a:solidFill>
                  <a:schemeClr val="tx1"/>
                </a:solidFill>
                <a:latin typeface="Arial" panose="020B0604020202020204" pitchFamily="34" charset="0"/>
                <a:cs typeface="Arial" panose="020B0604020202020204" pitchFamily="34" charset="0"/>
              </a:rPr>
              <a:t>Représente exclusivement des syndicats et travailleurs</a:t>
            </a:r>
          </a:p>
          <a:p>
            <a:pPr marL="438150" indent="-365125" eaLnBrk="1" hangingPunct="1">
              <a:buClr>
                <a:schemeClr val="accent2">
                  <a:lumMod val="75000"/>
                </a:schemeClr>
              </a:buClr>
              <a:buFont typeface="Wingdings" panose="05000000000000000000" pitchFamily="2" charset="2"/>
              <a:buChar char="§"/>
            </a:pPr>
            <a:r>
              <a:rPr lang="fr-FR" altLang="fr-FR" sz="4400" b="1" dirty="0">
                <a:solidFill>
                  <a:schemeClr val="tx1"/>
                </a:solidFill>
                <a:latin typeface="Arial" panose="020B0604020202020204" pitchFamily="34" charset="0"/>
                <a:cs typeface="Arial" panose="020B0604020202020204" pitchFamily="34" charset="0"/>
              </a:rPr>
              <a:t>Griefs, CNESST, etc. </a:t>
            </a:r>
          </a:p>
        </p:txBody>
      </p:sp>
      <p:pic>
        <p:nvPicPr>
          <p:cNvPr id="32773" name="Picture 1">
            <a:extLst>
              <a:ext uri="{FF2B5EF4-FFF2-40B4-BE49-F238E27FC236}">
                <a16:creationId xmlns:a16="http://schemas.microsoft.com/office/drawing/2014/main" id="{D3E05721-03D6-4412-9BE7-68A9998C68F6}"/>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316735" y="804673"/>
            <a:ext cx="21306727" cy="2322576"/>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Usage de moyens technologiques</a:t>
            </a:r>
            <a:br>
              <a:rPr lang="fr-CA" sz="12000" baseline="9000" dirty="0">
                <a:solidFill>
                  <a:srgbClr val="6DA92D"/>
                </a:solidFill>
                <a:sym typeface="Helvetica"/>
              </a:rPr>
            </a:br>
            <a:r>
              <a:rPr lang="fr-CA" sz="12000" baseline="9000" dirty="0">
                <a:solidFill>
                  <a:srgbClr val="6DA92D"/>
                </a:solidFill>
                <a:sym typeface="Helvetica"/>
              </a:rPr>
              <a:t>    </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316736" y="3950207"/>
            <a:ext cx="21306727" cy="8961119"/>
          </a:xfrm>
        </p:spPr>
        <p:txBody>
          <a:bodyPr/>
          <a:lstStyle/>
          <a:p>
            <a:pPr marL="530225" indent="-530225" algn="just">
              <a:lnSpc>
                <a:spcPct val="100000"/>
              </a:lnSpc>
              <a:buClr>
                <a:schemeClr val="accent2">
                  <a:lumMod val="75000"/>
                </a:schemeClr>
              </a:buClr>
              <a:buFont typeface="Wingdings" panose="05000000000000000000" pitchFamily="2" charset="2"/>
              <a:buChar char="q"/>
            </a:pPr>
            <a:r>
              <a:rPr lang="fr-CA" sz="3000" b="1" i="1" dirty="0">
                <a:solidFill>
                  <a:schemeClr val="tx1"/>
                </a:solidFill>
                <a:latin typeface="Arial" panose="020B0604020202020204" pitchFamily="34" charset="0"/>
                <a:cs typeface="Arial" panose="020B0604020202020204" pitchFamily="34" charset="0"/>
              </a:rPr>
              <a:t>Syndicat des professionnelles et professionnels municipaux de Montréal (SPPMM) et Ville de Montréal (grief syndical)</a:t>
            </a:r>
            <a:r>
              <a:rPr lang="fr-CA" sz="3000" b="1" dirty="0">
                <a:solidFill>
                  <a:schemeClr val="tx1"/>
                </a:solidFill>
                <a:latin typeface="Arial" panose="020B0604020202020204" pitchFamily="34" charset="0"/>
                <a:cs typeface="Arial" panose="020B0604020202020204" pitchFamily="34" charset="0"/>
              </a:rPr>
              <a:t>, 2020 QCTA 358</a:t>
            </a:r>
          </a:p>
          <a:p>
            <a:pPr marL="1169988" indent="-457200" algn="just">
              <a:lnSpc>
                <a:spcPct val="100000"/>
              </a:lnSpc>
              <a:buClr>
                <a:schemeClr val="accent2">
                  <a:lumMod val="75000"/>
                </a:schemeClr>
              </a:buClr>
            </a:pPr>
            <a:endParaRPr lang="fr-CA" sz="3000" dirty="0">
              <a:latin typeface="Arial" panose="020B0604020202020204" pitchFamily="34" charset="0"/>
              <a:cs typeface="Arial" panose="020B0604020202020204" pitchFamily="34" charset="0"/>
            </a:endParaRPr>
          </a:p>
          <a:p>
            <a:pPr marL="1079500" indent="-457200" algn="just">
              <a:lnSpc>
                <a:spcPct val="100000"/>
              </a:lnSpc>
              <a:buClr>
                <a:schemeClr val="accent2">
                  <a:lumMod val="75000"/>
                </a:schemeClr>
              </a:buClr>
              <a:buFont typeface="Wingdings" panose="05000000000000000000" pitchFamily="2" charset="2"/>
              <a:buChar char="§"/>
            </a:pPr>
            <a:r>
              <a:rPr lang="fr-CA" sz="3000" dirty="0">
                <a:latin typeface="Arial" panose="020B0604020202020204" pitchFamily="34" charset="0"/>
                <a:cs typeface="Arial" panose="020B0604020202020204" pitchFamily="34" charset="0"/>
              </a:rPr>
              <a:t>Le Syndicat conteste le fait que l’Employeur utilise le logiciel de sécurité informatique « Graylog» pour effectuer une surveillance électronique, lequel enregistre et produit un journal quotidien des consultations sur des sites Internet faits par les salariés à des fins professionnelles et personnelles à partir d’un ordinateur fourni par l’Employeur. Il allègue une violation du droit à la vie privée et du droit à des conditions de travail justes et raisonnables.</a:t>
            </a:r>
          </a:p>
          <a:p>
            <a:pPr marL="1079500" indent="-457200" algn="just">
              <a:lnSpc>
                <a:spcPct val="100000"/>
              </a:lnSpc>
              <a:buClr>
                <a:schemeClr val="accent2">
                  <a:lumMod val="75000"/>
                </a:schemeClr>
              </a:buClr>
              <a:buFont typeface="Wingdings" panose="05000000000000000000" pitchFamily="2" charset="2"/>
              <a:buChar char="§"/>
            </a:pPr>
            <a:endParaRPr lang="fr-CA" sz="3000" dirty="0">
              <a:latin typeface="Arial" panose="020B0604020202020204" pitchFamily="34" charset="0"/>
              <a:cs typeface="Arial" panose="020B0604020202020204" pitchFamily="34" charset="0"/>
            </a:endParaRPr>
          </a:p>
          <a:p>
            <a:pPr marL="1079500" indent="-457200" algn="just">
              <a:lnSpc>
                <a:spcPct val="100000"/>
              </a:lnSpc>
              <a:buClr>
                <a:schemeClr val="accent2">
                  <a:lumMod val="75000"/>
                </a:schemeClr>
              </a:buClr>
              <a:buFont typeface="Wingdings" panose="05000000000000000000" pitchFamily="2" charset="2"/>
              <a:buChar char="§"/>
            </a:pPr>
            <a:r>
              <a:rPr lang="fr-CA" sz="3000" dirty="0">
                <a:latin typeface="Arial" panose="020B0604020202020204" pitchFamily="34" charset="0"/>
                <a:cs typeface="Arial" panose="020B0604020202020204" pitchFamily="34" charset="0"/>
              </a:rPr>
              <a:t>Dans le cadre de son analyse, l’arbitre </a:t>
            </a:r>
            <a:r>
              <a:rPr lang="pt-BR" sz="3000" dirty="0">
                <a:latin typeface="Arial" panose="020B0604020202020204" pitchFamily="34" charset="0"/>
                <a:cs typeface="Arial" panose="020B0604020202020204" pitchFamily="34" charset="0"/>
              </a:rPr>
              <a:t>l’arbitre Flynn a pris en considération le fait que les salariés étaient au fait des directives de l’Employeur dans son analyse de l’expectative de vie privée.</a:t>
            </a:r>
            <a:endParaRPr lang="fr-CA" sz="3000" dirty="0">
              <a:latin typeface="Arial" panose="020B0604020202020204" pitchFamily="34" charset="0"/>
              <a:cs typeface="Arial" panose="020B0604020202020204" pitchFamily="34" charset="0"/>
            </a:endParaRPr>
          </a:p>
          <a:p>
            <a:pPr marL="1169988" indent="-457200" algn="just">
              <a:lnSpc>
                <a:spcPct val="100000"/>
              </a:lnSpc>
              <a:buClr>
                <a:schemeClr val="accent2">
                  <a:lumMod val="75000"/>
                </a:schemeClr>
              </a:buClr>
              <a:buFont typeface="Courier New" panose="02070309020205020404" pitchFamily="49" charset="0"/>
              <a:buChar char="o"/>
            </a:pPr>
            <a:endParaRPr lang="fr-CA" sz="3000" dirty="0">
              <a:latin typeface="Arial" panose="020B0604020202020204" pitchFamily="34" charset="0"/>
              <a:cs typeface="Arial" panose="020B0604020202020204" pitchFamily="34" charset="0"/>
            </a:endParaRPr>
          </a:p>
          <a:p>
            <a:pPr marL="571500" indent="-571500" algn="just">
              <a:lnSpc>
                <a:spcPct val="100000"/>
              </a:lnSpc>
              <a:buClr>
                <a:schemeClr val="accent2">
                  <a:lumMod val="75000"/>
                </a:schemeClr>
              </a:buClr>
              <a:buFont typeface="Wingdings" panose="05000000000000000000" pitchFamily="2" charset="2"/>
              <a:buChar char="q"/>
            </a:pPr>
            <a:r>
              <a:rPr lang="fr-CA" sz="3000" b="1" u="sng" dirty="0">
                <a:solidFill>
                  <a:schemeClr val="tx1"/>
                </a:solidFill>
                <a:latin typeface="Arial" panose="020B0604020202020204" pitchFamily="34" charset="0"/>
                <a:cs typeface="Arial" panose="020B0604020202020204" pitchFamily="34" charset="0"/>
              </a:rPr>
              <a:t>Distinction entre cette affaire et l’affaire </a:t>
            </a:r>
            <a:r>
              <a:rPr lang="pt-BR" sz="3000" b="1" i="1" u="sng" dirty="0">
                <a:solidFill>
                  <a:schemeClr val="tx1"/>
                </a:solidFill>
                <a:latin typeface="Arial" panose="020B0604020202020204" pitchFamily="34" charset="0"/>
                <a:cs typeface="Arial" panose="020B0604020202020204" pitchFamily="34" charset="0"/>
              </a:rPr>
              <a:t>Saskatchewan Government and General Employees Union </a:t>
            </a:r>
            <a:r>
              <a:rPr lang="pt-BR" sz="3000" b="1" u="sng" dirty="0">
                <a:solidFill>
                  <a:schemeClr val="tx1"/>
                </a:solidFill>
                <a:latin typeface="Arial" panose="020B0604020202020204" pitchFamily="34" charset="0"/>
                <a:cs typeface="Arial" panose="020B0604020202020204" pitchFamily="34" charset="0"/>
              </a:rPr>
              <a:t>v. </a:t>
            </a:r>
            <a:r>
              <a:rPr lang="pt-BR" sz="3000" b="1" i="1" u="sng" dirty="0">
                <a:solidFill>
                  <a:schemeClr val="tx1"/>
                </a:solidFill>
                <a:latin typeface="Arial" panose="020B0604020202020204" pitchFamily="34" charset="0"/>
                <a:cs typeface="Arial" panose="020B0604020202020204" pitchFamily="34" charset="0"/>
              </a:rPr>
              <a:t>Unifor Local 481</a:t>
            </a:r>
            <a:r>
              <a:rPr lang="pt-BR" sz="3000" b="1" u="sng" dirty="0">
                <a:solidFill>
                  <a:schemeClr val="tx1"/>
                </a:solidFill>
                <a:latin typeface="Arial" panose="020B0604020202020204" pitchFamily="34" charset="0"/>
                <a:cs typeface="Arial" panose="020B0604020202020204" pitchFamily="34" charset="0"/>
              </a:rPr>
              <a:t>, 2015 CanLII 28482 (SK LA)</a:t>
            </a:r>
          </a:p>
          <a:p>
            <a:pPr algn="just">
              <a:lnSpc>
                <a:spcPct val="100000"/>
              </a:lnSpc>
            </a:pPr>
            <a:endParaRPr lang="pt-BR" sz="3000" u="sng" dirty="0">
              <a:latin typeface="Arial" panose="020B0604020202020204" pitchFamily="34" charset="0"/>
              <a:cs typeface="Arial" panose="020B0604020202020204" pitchFamily="34" charset="0"/>
            </a:endParaRPr>
          </a:p>
          <a:p>
            <a:pPr marL="1028700" lvl="1" indent="-498475" algn="just">
              <a:lnSpc>
                <a:spcPct val="100000"/>
              </a:lnSpc>
              <a:buClr>
                <a:schemeClr val="accent2">
                  <a:lumMod val="75000"/>
                </a:schemeClr>
              </a:buClr>
              <a:buFont typeface="Wingdings" panose="05000000000000000000" pitchFamily="2" charset="2"/>
              <a:buChar char="§"/>
            </a:pPr>
            <a:r>
              <a:rPr lang="pt-BR" sz="3000" dirty="0">
                <a:latin typeface="Arial" panose="020B0604020202020204" pitchFamily="34" charset="0"/>
                <a:cs typeface="Arial" panose="020B0604020202020204" pitchFamily="34" charset="0"/>
              </a:rPr>
              <a:t>L’arbitre tranche en faveur du syndicat et déclare irrecevable l’introduction en preuve des courriels captés à même la messagerie appartenant à l’employeur. À son avis, la propriété d’un système de courrier électronique ou d’un ordinateur ne confère pas au propriétaire le droit absolu de surveiller les courriels personnels d’un de ces utilisateurs. Il ne fait pas droit à l’argument de l’employeur selon lequel en raison de sa politique claire, les employés n’ont aucune expectative de vie privée lorsqu’ils utilisent le système de messagerie mis à leur disposition.</a:t>
            </a:r>
          </a:p>
          <a:p>
            <a:pPr marL="1028700" lvl="1" indent="-571500" algn="just">
              <a:lnSpc>
                <a:spcPct val="100000"/>
              </a:lnSpc>
              <a:buClr>
                <a:schemeClr val="accent2">
                  <a:lumMod val="75000"/>
                </a:schemeClr>
              </a:buClr>
              <a:buFont typeface="Courier New" panose="02070309020205020404" pitchFamily="49" charset="0"/>
              <a:buChar char="o"/>
            </a:pPr>
            <a:endParaRPr lang="pt-BR" sz="30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4518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486218" y="964091"/>
            <a:ext cx="20861718" cy="2319225"/>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Usage de moyens technologiques (suite)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8" y="4085916"/>
            <a:ext cx="20861718" cy="8934699"/>
          </a:xfrm>
        </p:spPr>
        <p:txBody>
          <a:bodyPr/>
          <a:lstStyle/>
          <a:p>
            <a:pPr marL="457200" indent="-457200" algn="just">
              <a:lnSpc>
                <a:spcPct val="100000"/>
              </a:lnSpc>
              <a:buClr>
                <a:schemeClr val="accent2">
                  <a:lumMod val="75000"/>
                </a:schemeClr>
              </a:buClr>
              <a:buFont typeface="Wingdings" panose="05000000000000000000" pitchFamily="2" charset="2"/>
              <a:buChar char="q"/>
            </a:pPr>
            <a:r>
              <a:rPr lang="fr-CA" sz="3600" b="1" dirty="0">
                <a:latin typeface="Arial" panose="020B0604020202020204" pitchFamily="34" charset="0"/>
                <a:cs typeface="Arial" panose="020B0604020202020204" pitchFamily="34" charset="0"/>
              </a:rPr>
              <a:t> </a:t>
            </a:r>
            <a:r>
              <a:rPr lang="fr-CA" sz="3200" b="1" u="sng" dirty="0">
                <a:solidFill>
                  <a:schemeClr val="tx1"/>
                </a:solidFill>
                <a:latin typeface="Arial" panose="020B0604020202020204" pitchFamily="34" charset="0"/>
                <a:cs typeface="Arial" panose="020B0604020202020204" pitchFamily="34" charset="0"/>
              </a:rPr>
              <a:t>Droit à des conditions de travail justes et raisonnables</a:t>
            </a:r>
          </a:p>
          <a:p>
            <a:pPr algn="just">
              <a:lnSpc>
                <a:spcPct val="100000"/>
              </a:lnSpc>
            </a:pPr>
            <a:endParaRPr lang="fr-CA" sz="3200" u="sng" dirty="0">
              <a:latin typeface="Arial" panose="020B0604020202020204" pitchFamily="34" charset="0"/>
              <a:cs typeface="Arial" panose="020B0604020202020204" pitchFamily="34" charset="0"/>
            </a:endParaRPr>
          </a:p>
          <a:p>
            <a:pPr marL="1352550" indent="-73025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jurisprudence enseigne qu’il y a violation à ce droit lorsqu’il y a une surveillance constante ou continue en milieu de travail, c’est-à-dire celle qui capte en image ou en son le milieu de travail dans lequel un employé effectue son travail, et ce, sans interruption au point de se sentir épié dans son quotidien professionnel. </a:t>
            </a:r>
          </a:p>
          <a:p>
            <a:pPr marL="1352550" indent="-73025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352550" indent="-73025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L’arbitre conclut que la compilation des données liées à la consultation sur des sites Internet par le logiciel Graylog et le fait qu’il génère un rapport journalier des cinquante plus grands utilisateurs ne constituent pas une surveillance constante ou continue pour les raisons suivantes :	</a:t>
            </a:r>
          </a:p>
          <a:p>
            <a:pPr algn="just">
              <a:lnSpc>
                <a:spcPct val="100000"/>
              </a:lnSpc>
            </a:pPr>
            <a:endParaRPr lang="fr-CA" sz="3200" dirty="0">
              <a:latin typeface="Arial" panose="020B0604020202020204" pitchFamily="34" charset="0"/>
              <a:cs typeface="Arial" panose="020B0604020202020204" pitchFamily="34" charset="0"/>
            </a:endParaRPr>
          </a:p>
          <a:p>
            <a:pPr marL="1974850" indent="-571500" algn="just" defTabSz="1165225">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Il ne capte pas toutes les activités d’un employé dans son travail, mais seulement sa consultation de sites Internet;</a:t>
            </a:r>
          </a:p>
          <a:p>
            <a:pPr marL="1974850" indent="-571500" algn="just" defTabSz="1165225">
              <a:lnSpc>
                <a:spcPct val="100000"/>
              </a:lnSpc>
              <a:buClr>
                <a:schemeClr val="accent2">
                  <a:lumMod val="75000"/>
                </a:schemeClr>
              </a:buClr>
              <a:buFont typeface="Arial" panose="020B0604020202020204" pitchFamily="34" charset="0"/>
              <a:buChar char="•"/>
            </a:pPr>
            <a:endParaRPr lang="fr-CA" sz="3200" dirty="0">
              <a:latin typeface="Arial" panose="020B0604020202020204" pitchFamily="34" charset="0"/>
              <a:cs typeface="Arial" panose="020B0604020202020204" pitchFamily="34" charset="0"/>
            </a:endParaRPr>
          </a:p>
          <a:p>
            <a:pPr marL="1974850" indent="-571500" algn="just" defTabSz="1165225">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Il ne cible pas en particulier un employé ou un groupe d’employés, mais l’ensemble des consultations Internet effectuées par plus de 22 000 employés;</a:t>
            </a:r>
          </a:p>
          <a:p>
            <a:pPr marL="803275" algn="just" defTabSz="1165225">
              <a:lnSpc>
                <a:spcPct val="100000"/>
              </a:lnSpc>
            </a:pPr>
            <a:endParaRPr lang="fr-CA" sz="3200" dirty="0"/>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250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486217" y="964091"/>
            <a:ext cx="21137245" cy="2319225"/>
          </a:xfrm>
        </p:spPr>
        <p:txBody>
          <a:bodyPr/>
          <a:lstStyle/>
          <a:p>
            <a:pPr algn="ctr">
              <a:lnSpc>
                <a:spcPct val="100000"/>
              </a:lnSpc>
            </a:pPr>
            <a:r>
              <a:rPr lang="fr-CA" sz="11200" baseline="9000" dirty="0">
                <a:solidFill>
                  <a:srgbClr val="6DA92D"/>
                </a:solidFill>
                <a:sym typeface="Helvetica"/>
              </a:rPr>
              <a:t>Exemples tirés de la jurisprudence </a:t>
            </a:r>
            <a:br>
              <a:rPr lang="fr-CA" sz="11200" baseline="9000" dirty="0">
                <a:solidFill>
                  <a:srgbClr val="6DA92D"/>
                </a:solidFill>
                <a:sym typeface="Helvetica"/>
              </a:rPr>
            </a:br>
            <a:r>
              <a:rPr lang="fr-CA" sz="12000" baseline="9000" dirty="0">
                <a:solidFill>
                  <a:srgbClr val="6DA92D"/>
                </a:solidFill>
                <a:sym typeface="Helvetica"/>
              </a:rPr>
              <a:t>Usage</a:t>
            </a:r>
            <a:r>
              <a:rPr lang="fr-CA" sz="11200" baseline="9000" dirty="0">
                <a:solidFill>
                  <a:srgbClr val="6DA92D"/>
                </a:solidFill>
                <a:sym typeface="Helvetica"/>
              </a:rPr>
              <a:t> de moyens technologiques (suite)</a:t>
            </a:r>
            <a:endParaRPr lang="fr-CA"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059936"/>
            <a:ext cx="20880006" cy="8691973"/>
          </a:xfrm>
        </p:spPr>
        <p:txBody>
          <a:bodyPr/>
          <a:lstStyle/>
          <a:p>
            <a:pPr marL="457200" indent="-457200" algn="just">
              <a:lnSpc>
                <a:spcPct val="100000"/>
              </a:lnSpc>
              <a:buClr>
                <a:schemeClr val="accent2">
                  <a:lumMod val="75000"/>
                </a:schemeClr>
              </a:buClr>
              <a:buFont typeface="Wingdings" panose="05000000000000000000" pitchFamily="2" charset="2"/>
              <a:buChar char="q"/>
            </a:pPr>
            <a:r>
              <a:rPr lang="fr-CA" sz="3600" dirty="0">
                <a:latin typeface="Arial" panose="020B0604020202020204" pitchFamily="34" charset="0"/>
                <a:cs typeface="Arial" panose="020B0604020202020204" pitchFamily="34" charset="0"/>
              </a:rPr>
              <a:t> </a:t>
            </a:r>
            <a:r>
              <a:rPr lang="fr-CA" sz="3200" b="1" u="sng" dirty="0">
                <a:solidFill>
                  <a:schemeClr val="tx1"/>
                </a:solidFill>
                <a:latin typeface="Arial" panose="020B0604020202020204" pitchFamily="34" charset="0"/>
                <a:cs typeface="Arial" panose="020B0604020202020204" pitchFamily="34" charset="0"/>
              </a:rPr>
              <a:t>Droit à des conditions de travail justes et raisonnables</a:t>
            </a:r>
            <a:r>
              <a:rPr lang="fr-CA" sz="3200" b="1" dirty="0">
                <a:solidFill>
                  <a:schemeClr val="tx1"/>
                </a:solidFill>
                <a:latin typeface="Arial" panose="020B0604020202020204" pitchFamily="34" charset="0"/>
                <a:cs typeface="Arial" panose="020B0604020202020204" pitchFamily="34" charset="0"/>
              </a:rPr>
              <a:t>  (suite)</a:t>
            </a:r>
          </a:p>
          <a:p>
            <a:pPr marL="803275" algn="just" defTabSz="1165225">
              <a:lnSpc>
                <a:spcPct val="100000"/>
              </a:lnSpc>
            </a:pPr>
            <a:endParaRPr lang="fr-CA" sz="3200" b="1" dirty="0">
              <a:latin typeface="Arial" panose="020B0604020202020204" pitchFamily="34" charset="0"/>
              <a:cs typeface="Arial" panose="020B0604020202020204" pitchFamily="34" charset="0"/>
            </a:endParaRPr>
          </a:p>
          <a:p>
            <a:pPr marL="1974850" indent="-530225" algn="just" defTabSz="1165225">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La comptabilisation des données se fait anonymement;</a:t>
            </a:r>
          </a:p>
          <a:p>
            <a:pPr marL="1974850" indent="-530225" algn="just" defTabSz="1165225">
              <a:lnSpc>
                <a:spcPct val="100000"/>
              </a:lnSpc>
              <a:buClr>
                <a:schemeClr val="accent2">
                  <a:lumMod val="75000"/>
                </a:schemeClr>
              </a:buClr>
              <a:buFont typeface="Arial" panose="020B0604020202020204" pitchFamily="34" charset="0"/>
              <a:buChar char="•"/>
            </a:pPr>
            <a:endParaRPr lang="fr-CA" sz="3200" dirty="0">
              <a:latin typeface="Arial" panose="020B0604020202020204" pitchFamily="34" charset="0"/>
              <a:cs typeface="Arial" panose="020B0604020202020204" pitchFamily="34" charset="0"/>
            </a:endParaRPr>
          </a:p>
          <a:p>
            <a:pPr marL="1974850" indent="-530225" algn="just" defTabSz="1165225">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Il ne compile que le nombre ou la fréquence des consultations et le profil des sites consultés;</a:t>
            </a:r>
          </a:p>
          <a:p>
            <a:pPr marL="1974850" indent="-530225" algn="just" defTabSz="1165225">
              <a:lnSpc>
                <a:spcPct val="100000"/>
              </a:lnSpc>
              <a:buClr>
                <a:schemeClr val="accent2">
                  <a:lumMod val="75000"/>
                </a:schemeClr>
              </a:buClr>
              <a:buFont typeface="Arial" panose="020B0604020202020204" pitchFamily="34" charset="0"/>
              <a:buChar char="•"/>
            </a:pPr>
            <a:endParaRPr lang="fr-CA" sz="3200" dirty="0">
              <a:latin typeface="Arial" panose="020B0604020202020204" pitchFamily="34" charset="0"/>
              <a:cs typeface="Arial" panose="020B0604020202020204" pitchFamily="34" charset="0"/>
            </a:endParaRPr>
          </a:p>
          <a:p>
            <a:pPr marL="1974850" indent="-530225" algn="just" defTabSz="1165225">
              <a:lnSpc>
                <a:spcPct val="100000"/>
              </a:lnSpc>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L’employeur est « très prudent » dans son approche pour déceler des situations potentielles d’abus. Ce n’est que dans les situations où le temps et le volume de consultation non lié au travail sont importants et permettent de douter d’une violation au Code de conduite que l’Employeur entame une surveillance sur un poste de travail en particulier. C’est à partir de là qu’il débute une enquête et qu’il pourrait s’agir d’une surveillance constante ou continue, mais ce n’est pas l’objet du présent litige.</a:t>
            </a:r>
          </a:p>
          <a:p>
            <a:pPr marL="803275" algn="just" defTabSz="1165225">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571500" indent="-571500" algn="just" defTabSz="1165225">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Commentaire</a:t>
            </a:r>
            <a:r>
              <a:rPr lang="fr-CA" sz="3200" dirty="0">
                <a:solidFill>
                  <a:schemeClr val="tx1"/>
                </a:solidFill>
                <a:latin typeface="Arial" panose="020B0604020202020204" pitchFamily="34" charset="0"/>
                <a:cs typeface="Arial" panose="020B0604020202020204" pitchFamily="34" charset="0"/>
              </a:rPr>
              <a:t> </a:t>
            </a:r>
          </a:p>
          <a:p>
            <a:pPr algn="just" defTabSz="1165225">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622300" algn="just" defTabSz="1165225">
              <a:lnSpc>
                <a:spcPct val="100000"/>
              </a:lnSpc>
              <a:buClr>
                <a:schemeClr val="accent2">
                  <a:lumMod val="75000"/>
                </a:schemeClr>
              </a:buClr>
            </a:pPr>
            <a:r>
              <a:rPr lang="fr-CA" sz="3200" dirty="0">
                <a:latin typeface="Arial" panose="020B0604020202020204" pitchFamily="34" charset="0"/>
                <a:cs typeface="Arial" panose="020B0604020202020204" pitchFamily="34" charset="0"/>
              </a:rPr>
              <a:t>La violation d’un droit fondamental ne peut se justifier ou être atténuée par le degré de « prudence » de son auteur. </a:t>
            </a: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7874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810512" y="964091"/>
            <a:ext cx="20812950" cy="2319225"/>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Usage de moyens technologiques (suite)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480560"/>
            <a:ext cx="21137243" cy="8271349"/>
          </a:xfrm>
        </p:spPr>
        <p:txBody>
          <a:bodyPr/>
          <a:lstStyle/>
          <a:p>
            <a:pPr marL="457200" indent="-457200" algn="just">
              <a:buClr>
                <a:schemeClr val="accent2">
                  <a:lumMod val="75000"/>
                </a:schemeClr>
              </a:buClr>
              <a:buFont typeface="Wingdings" panose="05000000000000000000" pitchFamily="2" charset="2"/>
              <a:buChar char="q"/>
            </a:pPr>
            <a:r>
              <a:rPr lang="fr-CA" sz="3200" b="1" u="sng" dirty="0">
                <a:solidFill>
                  <a:schemeClr val="tx1"/>
                </a:solidFill>
                <a:latin typeface="Arial" panose="020B0604020202020204" pitchFamily="34" charset="0"/>
                <a:cs typeface="Arial" panose="020B0604020202020204" pitchFamily="34" charset="0"/>
              </a:rPr>
              <a:t>Droit à la vie privée</a:t>
            </a:r>
          </a:p>
          <a:p>
            <a:pPr algn="just"/>
            <a:endParaRPr lang="fr-CA" sz="3200" u="sng" dirty="0">
              <a:latin typeface="Arial" panose="020B0604020202020204" pitchFamily="34" charset="0"/>
              <a:cs typeface="Arial" panose="020B0604020202020204" pitchFamily="34" charset="0"/>
            </a:endParaRPr>
          </a:p>
          <a:p>
            <a:pPr marL="1009650" indent="-5715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Les directives de l’Employeur et les mises en garde quant à l’utilisation d’internet réduisent indéniablement l’expectative de vie privée des salariés, car ils connaissaient ses attentes, mais n’a pas pour effet de l’anéantir.</a:t>
            </a:r>
          </a:p>
          <a:p>
            <a:pPr marL="1009650" indent="-5715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09650" indent="-5715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L’utilisation du matériel informatique fourni par l’Employeur est au même effet : Il réduit l’expectative de vie privée, mais ne l’anéantit pas. </a:t>
            </a:r>
          </a:p>
          <a:p>
            <a:pPr marL="804863" indent="-366713"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09650" indent="-5715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Toutefois, considérant la nature des données brutes recueillies en l’espèce, en plus du fait que les salariés connaissent les attentes de l’employeur, l’arbitre Flynn conclut que ces derniers ne peuvent avoir une attente subjective quant au caractère privé de ces données. Même si une telle expectative de vie privée existait, l’Employeur a démontré la proportionnalité entre le moyen choisi et le motif justifiant l’utilisation du logiciel.</a:t>
            </a:r>
          </a:p>
          <a:p>
            <a:pPr marL="1009650" indent="-5715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09650" indent="-5715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 grief est rejeté.</a:t>
            </a: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9456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486218" y="1739544"/>
            <a:ext cx="20550821" cy="2319225"/>
          </a:xfrm>
        </p:spPr>
        <p:txBody>
          <a:bodyPr/>
          <a:lstStyle/>
          <a:p>
            <a:pPr algn="ctr"/>
            <a:r>
              <a:rPr lang="fr-CA" sz="12000" baseline="9000" dirty="0">
                <a:solidFill>
                  <a:srgbClr val="6DA92D"/>
                </a:solidFill>
                <a:sym typeface="Helvetica"/>
              </a:rPr>
              <a:t>Les médias sociaux</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8" y="4058769"/>
            <a:ext cx="20550822" cy="6999634"/>
          </a:xfrm>
        </p:spPr>
        <p:txBody>
          <a:bodyPr/>
          <a:lstStyle/>
          <a:p>
            <a:pPr marL="622300" indent="-622300">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Les « médias sociaux » sont définis par la Bibliothèque du Parlement comment étant :</a:t>
            </a:r>
          </a:p>
          <a:p>
            <a:pPr>
              <a:buClr>
                <a:schemeClr val="accent2">
                  <a:lumMod val="75000"/>
                </a:schemeClr>
              </a:buClr>
            </a:pPr>
            <a:endParaRPr lang="fr-CA" sz="3200" dirty="0">
              <a:latin typeface="Arial" panose="020B0604020202020204" pitchFamily="34" charset="0"/>
              <a:cs typeface="Arial" panose="020B0604020202020204" pitchFamily="34" charset="0"/>
            </a:endParaRPr>
          </a:p>
          <a:p>
            <a:pPr marL="622300" algn="just">
              <a:lnSpc>
                <a:spcPct val="100000"/>
              </a:lnSpc>
              <a:buClr>
                <a:schemeClr val="accent2">
                  <a:lumMod val="75000"/>
                </a:schemeClr>
              </a:buClr>
            </a:pPr>
            <a:r>
              <a:rPr lang="fr-CA" sz="3200" dirty="0">
                <a:latin typeface="Arial" panose="020B0604020202020204" pitchFamily="34" charset="0"/>
                <a:cs typeface="Arial" panose="020B0604020202020204" pitchFamily="34" charset="0"/>
              </a:rPr>
              <a:t>(…) </a:t>
            </a:r>
            <a:r>
              <a:rPr lang="fr-CA" sz="3200" i="1" dirty="0">
                <a:latin typeface="Arial" panose="020B0604020202020204" pitchFamily="34" charset="0"/>
                <a:cs typeface="Arial" panose="020B0604020202020204" pitchFamily="34" charset="0"/>
              </a:rPr>
              <a:t>Le large éventail de services Internet et mobiles qui permettent aux utilisateurs de participer à des échanges en ligne, de diffuser du contenu qu’ils ont eux-mêmes créé et de se joindre à des communautés électroniques.</a:t>
            </a:r>
            <a:r>
              <a:rPr lang="fr-FR" sz="3200" dirty="0">
                <a:latin typeface="Arial" panose="020B0604020202020204" pitchFamily="34" charset="0"/>
                <a:cs typeface="Arial" panose="020B0604020202020204" pitchFamily="34" charset="0"/>
              </a:rPr>
              <a:t>  </a:t>
            </a:r>
            <a:endParaRPr lang="fr-CA" sz="32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1415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0AA8D-D894-417C-A1AC-C6B279BF8E99}"/>
              </a:ext>
            </a:extLst>
          </p:cNvPr>
          <p:cNvSpPr>
            <a:spLocks noGrp="1"/>
          </p:cNvSpPr>
          <p:nvPr>
            <p:ph type="title"/>
            <p:custDataLst>
              <p:tags r:id="rId1"/>
            </p:custDataLst>
          </p:nvPr>
        </p:nvSpPr>
        <p:spPr>
          <a:xfrm>
            <a:off x="1760537" y="1291051"/>
            <a:ext cx="20862925" cy="2410665"/>
          </a:xfrm>
        </p:spPr>
        <p:txBody>
          <a:bodyPr/>
          <a:lstStyle/>
          <a:p>
            <a:pPr algn="ctr">
              <a:lnSpc>
                <a:spcPct val="100000"/>
              </a:lnSpc>
            </a:pPr>
            <a:r>
              <a:rPr lang="fr-CA" sz="12000" baseline="9000" dirty="0">
                <a:solidFill>
                  <a:srgbClr val="6DA92D"/>
                </a:solidFill>
                <a:sym typeface="Helvetica"/>
              </a:rPr>
              <a:t>Différents exemples de médias sociaux</a:t>
            </a:r>
            <a:endParaRPr lang="fr-CA" sz="12000" dirty="0"/>
          </a:p>
        </p:txBody>
      </p:sp>
      <p:sp>
        <p:nvSpPr>
          <p:cNvPr id="3" name="Espace réservé du texte 2">
            <a:extLst>
              <a:ext uri="{FF2B5EF4-FFF2-40B4-BE49-F238E27FC236}">
                <a16:creationId xmlns:a16="http://schemas.microsoft.com/office/drawing/2014/main" id="{8A5739FE-DD11-4791-8EC9-8560D9CCF102}"/>
              </a:ext>
            </a:extLst>
          </p:cNvPr>
          <p:cNvSpPr>
            <a:spLocks noGrp="1"/>
          </p:cNvSpPr>
          <p:nvPr>
            <p:ph type="body" sz="half" idx="1"/>
            <p:custDataLst>
              <p:tags r:id="rId2"/>
            </p:custDataLst>
          </p:nvPr>
        </p:nvSpPr>
        <p:spPr>
          <a:xfrm>
            <a:off x="1760538" y="3712465"/>
            <a:ext cx="20862925" cy="8430768"/>
          </a:xfrm>
        </p:spPr>
        <p:txBody>
          <a:bodyPr/>
          <a:lstStyle/>
          <a:p>
            <a:endParaRPr lang="fr-CA" dirty="0"/>
          </a:p>
        </p:txBody>
      </p:sp>
      <p:pic>
        <p:nvPicPr>
          <p:cNvPr id="4" name="Picture 1">
            <a:extLst>
              <a:ext uri="{FF2B5EF4-FFF2-40B4-BE49-F238E27FC236}">
                <a16:creationId xmlns:a16="http://schemas.microsoft.com/office/drawing/2014/main" id="{327B2F99-DCAB-4050-8129-3AA58DFA19B2}"/>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space réservé du contenu 4">
            <a:extLst>
              <a:ext uri="{FF2B5EF4-FFF2-40B4-BE49-F238E27FC236}">
                <a16:creationId xmlns:a16="http://schemas.microsoft.com/office/drawing/2014/main" id="{75838E58-AFBB-42BD-8D2A-CB0DBDFD7475}"/>
              </a:ext>
            </a:extLst>
          </p:cNvPr>
          <p:cNvPicPr>
            <a:picLocks noGrp="1" noChangeAspect="1"/>
          </p:cNvPicPr>
          <p:nvPr>
            <p:ph idx="1"/>
            <p:custDataLst>
              <p:tags r:id="rId4"/>
            </p:custDataLst>
          </p:nvPr>
        </p:nvPicPr>
        <p:blipFill>
          <a:blip r:embed="rId7"/>
          <a:stretch>
            <a:fillRect/>
          </a:stretch>
        </p:blipFill>
        <p:spPr>
          <a:xfrm>
            <a:off x="8258023" y="4156434"/>
            <a:ext cx="7222982" cy="7063182"/>
          </a:xfrm>
          <a:prstGeom prst="rect">
            <a:avLst/>
          </a:prstGeom>
        </p:spPr>
      </p:pic>
    </p:spTree>
    <p:extLst>
      <p:ext uri="{BB962C8B-B14F-4D97-AF65-F5344CB8AC3E}">
        <p14:creationId xmlns:p14="http://schemas.microsoft.com/office/powerpoint/2010/main" val="16423964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639E4-0491-42EF-BAF9-27AD3AD5E7F6}"/>
              </a:ext>
            </a:extLst>
          </p:cNvPr>
          <p:cNvSpPr>
            <a:spLocks noGrp="1"/>
          </p:cNvSpPr>
          <p:nvPr>
            <p:ph type="title"/>
            <p:custDataLst>
              <p:tags r:id="rId1"/>
            </p:custDataLst>
          </p:nvPr>
        </p:nvSpPr>
        <p:spPr>
          <a:xfrm>
            <a:off x="1612695" y="1758999"/>
            <a:ext cx="20716621" cy="1752297"/>
          </a:xfrm>
        </p:spPr>
        <p:txBody>
          <a:bodyPr/>
          <a:lstStyle/>
          <a:p>
            <a:pPr algn="ctr"/>
            <a:r>
              <a:rPr lang="fr-CA" sz="12000" baseline="9000" dirty="0">
                <a:solidFill>
                  <a:srgbClr val="6DA92D"/>
                </a:solidFill>
                <a:sym typeface="Helvetica"/>
              </a:rPr>
              <a:t>Domaine public et vie privée</a:t>
            </a:r>
            <a:endParaRPr lang="fr-CA" sz="12000" dirty="0"/>
          </a:p>
        </p:txBody>
      </p:sp>
      <p:sp>
        <p:nvSpPr>
          <p:cNvPr id="3" name="Espace réservé du texte 2">
            <a:extLst>
              <a:ext uri="{FF2B5EF4-FFF2-40B4-BE49-F238E27FC236}">
                <a16:creationId xmlns:a16="http://schemas.microsoft.com/office/drawing/2014/main" id="{783F53FB-1A3A-4DEA-A230-A278712DFDE3}"/>
              </a:ext>
            </a:extLst>
          </p:cNvPr>
          <p:cNvSpPr>
            <a:spLocks noGrp="1"/>
          </p:cNvSpPr>
          <p:nvPr>
            <p:ph type="body" sz="half" idx="1"/>
            <p:custDataLst>
              <p:tags r:id="rId2"/>
            </p:custDataLst>
          </p:nvPr>
        </p:nvSpPr>
        <p:spPr>
          <a:xfrm>
            <a:off x="1612695" y="4480559"/>
            <a:ext cx="20862925" cy="7476441"/>
          </a:xfrm>
        </p:spPr>
        <p:txBody>
          <a:bodyPr/>
          <a:lstStyle/>
          <a:p>
            <a:pPr marL="571500" indent="-571500"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D’un côté, un individu a droit au respect de sa vie privée et à sa liberté d’expression.</a:t>
            </a:r>
          </a:p>
          <a:p>
            <a:pPr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CA" sz="800" dirty="0">
              <a:latin typeface="Arial" panose="020B0604020202020204" pitchFamily="34" charset="0"/>
              <a:cs typeface="Arial" panose="020B0604020202020204" pitchFamily="34" charset="0"/>
            </a:endParaRPr>
          </a:p>
          <a:p>
            <a:pPr marL="571500" indent="-571500"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De l’autre, ce même individu s’exprime sur le domaine public, à savoir Internet, rendant ainsi ses propos accessibles à des millions d’internautes.</a:t>
            </a:r>
          </a:p>
          <a:p>
            <a:pPr marL="895350" indent="-895350" algn="just">
              <a:lnSpc>
                <a:spcPct val="100000"/>
              </a:lnSpc>
              <a:buClr>
                <a:schemeClr val="accent2">
                  <a:lumMod val="75000"/>
                </a:schemeClr>
              </a:buClr>
              <a:buFont typeface="Wingdings" panose="05000000000000000000" pitchFamily="2" charset="2"/>
              <a:buChar char="q"/>
            </a:pPr>
            <a:endParaRPr lang="fr-CA" sz="3200" b="1" dirty="0">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CA" sz="800" b="1" dirty="0">
              <a:latin typeface="Arial" panose="020B0604020202020204" pitchFamily="34" charset="0"/>
              <a:cs typeface="Arial" panose="020B0604020202020204" pitchFamily="34" charset="0"/>
            </a:endParaRPr>
          </a:p>
          <a:p>
            <a:pPr marL="571500" indent="-571500" algn="just">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Comment faire coexister ces deux réalités ?</a:t>
            </a:r>
          </a:p>
          <a:p>
            <a:pPr algn="just">
              <a:lnSpc>
                <a:spcPct val="100000"/>
              </a:lnSpc>
              <a:buClr>
                <a:schemeClr val="accent2">
                  <a:lumMod val="75000"/>
                </a:schemeClr>
              </a:buClr>
            </a:pPr>
            <a:endParaRPr lang="fr-CA" sz="800" b="1" dirty="0">
              <a:solidFill>
                <a:schemeClr val="tx1"/>
              </a:solidFill>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CA" sz="800" b="1" dirty="0">
              <a:solidFill>
                <a:schemeClr val="tx1"/>
              </a:solidFill>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CA" sz="800" b="1" dirty="0">
              <a:solidFill>
                <a:schemeClr val="tx1"/>
              </a:solidFill>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CA" sz="800" b="1" dirty="0">
              <a:solidFill>
                <a:schemeClr val="tx1"/>
              </a:solidFill>
              <a:latin typeface="Arial" panose="020B0604020202020204" pitchFamily="34" charset="0"/>
              <a:cs typeface="Arial" panose="020B0604020202020204" pitchFamily="34" charset="0"/>
            </a:endParaRPr>
          </a:p>
          <a:p>
            <a:pPr marL="457200" indent="-457200"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Le seul fait que l’Internet soit un lieu public n’entraîne </a:t>
            </a:r>
            <a:r>
              <a:rPr lang="fr-CA" sz="3200" b="1" dirty="0">
                <a:solidFill>
                  <a:schemeClr val="tx1"/>
                </a:solidFill>
                <a:latin typeface="Arial" panose="020B0604020202020204" pitchFamily="34" charset="0"/>
                <a:cs typeface="Arial" panose="020B0604020202020204" pitchFamily="34" charset="0"/>
              </a:rPr>
              <a:t>pas </a:t>
            </a:r>
            <a:r>
              <a:rPr lang="fr-CA" sz="3200" dirty="0">
                <a:latin typeface="Arial" panose="020B0604020202020204" pitchFamily="34" charset="0"/>
                <a:cs typeface="Arial" panose="020B0604020202020204" pitchFamily="34" charset="0"/>
              </a:rPr>
              <a:t>que l’utilisateur renonce à son droit à la vie privée ou à son droit à l’anonymat.</a:t>
            </a:r>
          </a:p>
          <a:p>
            <a:pPr algn="just">
              <a:lnSpc>
                <a:spcPct val="100000"/>
              </a:lnSpc>
              <a:buClr>
                <a:schemeClr val="accent2">
                  <a:lumMod val="75000"/>
                </a:schemeClr>
              </a:buClr>
            </a:pPr>
            <a:endParaRPr lang="fr-CA" sz="3200" dirty="0">
              <a:solidFill>
                <a:schemeClr val="tx1"/>
              </a:solidFill>
            </a:endParaRPr>
          </a:p>
        </p:txBody>
      </p:sp>
      <p:pic>
        <p:nvPicPr>
          <p:cNvPr id="4" name="Picture 1">
            <a:extLst>
              <a:ext uri="{FF2B5EF4-FFF2-40B4-BE49-F238E27FC236}">
                <a16:creationId xmlns:a16="http://schemas.microsoft.com/office/drawing/2014/main" id="{17354923-36EB-4F95-B941-037DFC30A91F}"/>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46250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5DAA1-1008-46ED-8B60-9403F9764C59}"/>
              </a:ext>
            </a:extLst>
          </p:cNvPr>
          <p:cNvSpPr>
            <a:spLocks noGrp="1"/>
          </p:cNvSpPr>
          <p:nvPr>
            <p:ph type="title"/>
            <p:custDataLst>
              <p:tags r:id="rId1"/>
            </p:custDataLst>
          </p:nvPr>
        </p:nvSpPr>
        <p:spPr>
          <a:xfrm>
            <a:off x="1758999" y="1758999"/>
            <a:ext cx="19429910" cy="1660857"/>
          </a:xfrm>
        </p:spPr>
        <p:txBody>
          <a:bodyPr/>
          <a:lstStyle/>
          <a:p>
            <a:pPr algn="ctr"/>
            <a:r>
              <a:rPr lang="fr-CA" sz="11200" baseline="9000" dirty="0">
                <a:solidFill>
                  <a:srgbClr val="6DA92D"/>
                </a:solidFill>
                <a:sym typeface="Helvetica"/>
              </a:rPr>
              <a:t>Domaine public et vie privée (suite)</a:t>
            </a:r>
            <a:endParaRPr lang="fr-CA" dirty="0"/>
          </a:p>
        </p:txBody>
      </p:sp>
      <p:sp>
        <p:nvSpPr>
          <p:cNvPr id="3" name="Espace réservé du texte 2">
            <a:extLst>
              <a:ext uri="{FF2B5EF4-FFF2-40B4-BE49-F238E27FC236}">
                <a16:creationId xmlns:a16="http://schemas.microsoft.com/office/drawing/2014/main" id="{DF7C593E-29EA-4C82-B99B-72A226F61334}"/>
              </a:ext>
            </a:extLst>
          </p:cNvPr>
          <p:cNvSpPr>
            <a:spLocks noGrp="1"/>
          </p:cNvSpPr>
          <p:nvPr>
            <p:ph type="body" sz="half" idx="1"/>
            <p:custDataLst>
              <p:tags r:id="rId2"/>
            </p:custDataLst>
          </p:nvPr>
        </p:nvSpPr>
        <p:spPr>
          <a:xfrm>
            <a:off x="1321626" y="3581322"/>
            <a:ext cx="21081174" cy="9015984"/>
          </a:xfrm>
        </p:spPr>
        <p:txBody>
          <a:bodyPr/>
          <a:lstStyle/>
          <a:p>
            <a:pPr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712788" indent="-712788"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Pour établir si une expectative de vie privée existait face à une publication donnée, il faudra valider certaines informations, notamment :</a:t>
            </a:r>
          </a:p>
          <a:p>
            <a:pPr algn="just">
              <a:lnSpc>
                <a:spcPct val="100000"/>
              </a:lnSpc>
              <a:buClr>
                <a:schemeClr val="accent2">
                  <a:lumMod val="75000"/>
                </a:schemeClr>
              </a:buClr>
            </a:pPr>
            <a:endParaRPr lang="fr-CA" sz="1000" dirty="0">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CA" sz="1000" dirty="0">
              <a:latin typeface="Arial" panose="020B0604020202020204" pitchFamily="34" charset="0"/>
              <a:cs typeface="Arial" panose="020B0604020202020204" pitchFamily="34" charset="0"/>
            </a:endParaRPr>
          </a:p>
          <a:p>
            <a:pPr algn="just"/>
            <a:endParaRPr lang="fr-CA" sz="800" dirty="0">
              <a:latin typeface="Arial" panose="020B0604020202020204" pitchFamily="34" charset="0"/>
              <a:cs typeface="Arial" panose="020B0604020202020204" pitchFamily="34" charset="0"/>
            </a:endParaRPr>
          </a:p>
          <a:p>
            <a:pPr marL="1352550" lvl="1" indent="-639763"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Le profil de l’usager est-il </a:t>
            </a:r>
            <a:r>
              <a:rPr lang="fr-FR" sz="3200" b="1" dirty="0">
                <a:solidFill>
                  <a:schemeClr val="tx1"/>
                </a:solidFill>
                <a:latin typeface="Arial" panose="020B0604020202020204" pitchFamily="34" charset="0"/>
                <a:cs typeface="Arial" panose="020B0604020202020204" pitchFamily="34" charset="0"/>
              </a:rPr>
              <a:t>privé ou public </a:t>
            </a:r>
            <a:r>
              <a:rPr lang="fr-FR" sz="3200" dirty="0">
                <a:latin typeface="Arial" panose="020B0604020202020204" pitchFamily="34" charset="0"/>
                <a:cs typeface="Arial" panose="020B0604020202020204" pitchFamily="34" charset="0"/>
              </a:rPr>
              <a:t>? </a:t>
            </a:r>
          </a:p>
          <a:p>
            <a:pPr marL="1352550" lvl="1" indent="-639763" algn="just">
              <a:lnSpc>
                <a:spcPct val="100000"/>
              </a:lnSpc>
              <a:buClr>
                <a:schemeClr val="accent2">
                  <a:lumMod val="75000"/>
                </a:schemeClr>
              </a:buClr>
              <a:buFont typeface="Wingdings" panose="05000000000000000000" pitchFamily="2" charset="2"/>
              <a:buChar char="§"/>
            </a:pPr>
            <a:endParaRPr lang="fr-FR" sz="3200" dirty="0">
              <a:latin typeface="Arial" panose="020B0604020202020204" pitchFamily="34" charset="0"/>
              <a:cs typeface="Arial" panose="020B0604020202020204" pitchFamily="34" charset="0"/>
            </a:endParaRPr>
          </a:p>
          <a:p>
            <a:pPr marL="1352550" lvl="1" indent="-639763"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Combien d</a:t>
            </a:r>
            <a:r>
              <a:rPr lang="fr-FR" sz="3200" b="1" dirty="0">
                <a:latin typeface="Arial" panose="020B0604020202020204" pitchFamily="34" charset="0"/>
                <a:cs typeface="Arial" panose="020B0604020202020204" pitchFamily="34" charset="0"/>
              </a:rPr>
              <a:t>’</a:t>
            </a:r>
            <a:r>
              <a:rPr lang="fr-FR" sz="3200" b="1" dirty="0">
                <a:solidFill>
                  <a:schemeClr val="tx1"/>
                </a:solidFill>
                <a:latin typeface="Arial" panose="020B0604020202020204" pitchFamily="34" charset="0"/>
                <a:cs typeface="Arial" panose="020B0604020202020204" pitchFamily="34" charset="0"/>
              </a:rPr>
              <a:t>amis</a:t>
            </a:r>
            <a:r>
              <a:rPr lang="fr-FR" sz="3200" dirty="0">
                <a:latin typeface="Arial" panose="020B0604020202020204" pitchFamily="34" charset="0"/>
                <a:cs typeface="Arial" panose="020B0604020202020204" pitchFamily="34" charset="0"/>
              </a:rPr>
              <a:t> / d’abonnés l’usager a-t-il ?</a:t>
            </a:r>
          </a:p>
          <a:p>
            <a:pPr marL="1352550" lvl="1" indent="-639763" algn="just">
              <a:lnSpc>
                <a:spcPct val="100000"/>
              </a:lnSpc>
              <a:buClr>
                <a:schemeClr val="accent2">
                  <a:lumMod val="75000"/>
                </a:schemeClr>
              </a:buClr>
              <a:buFont typeface="Wingdings" panose="05000000000000000000" pitchFamily="2" charset="2"/>
              <a:buChar char="§"/>
            </a:pPr>
            <a:endParaRPr lang="fr-FR" sz="3200" dirty="0">
              <a:latin typeface="Arial" panose="020B0604020202020204" pitchFamily="34" charset="0"/>
              <a:cs typeface="Arial" panose="020B0604020202020204" pitchFamily="34" charset="0"/>
            </a:endParaRPr>
          </a:p>
          <a:p>
            <a:pPr marL="1352550" lvl="1" indent="-639763"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L’usager restreignait-il des informations ou les diffusait-il sans discrimination ?</a:t>
            </a:r>
          </a:p>
          <a:p>
            <a:pPr marL="1352550" lvl="1" indent="-639763" algn="just">
              <a:lnSpc>
                <a:spcPct val="100000"/>
              </a:lnSpc>
              <a:buClr>
                <a:schemeClr val="accent2">
                  <a:lumMod val="75000"/>
                </a:schemeClr>
              </a:buClr>
              <a:buFont typeface="Wingdings" panose="05000000000000000000" pitchFamily="2" charset="2"/>
              <a:buChar char="§"/>
            </a:pPr>
            <a:endParaRPr lang="fr-FR" sz="3200" dirty="0">
              <a:latin typeface="Arial" panose="020B0604020202020204" pitchFamily="34" charset="0"/>
              <a:cs typeface="Arial" panose="020B0604020202020204" pitchFamily="34" charset="0"/>
            </a:endParaRPr>
          </a:p>
          <a:p>
            <a:pPr marL="1352550" lvl="1" indent="-639763"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À qui la publication interceptée était-elle </a:t>
            </a:r>
            <a:r>
              <a:rPr lang="fr-FR" sz="3200" b="1" dirty="0">
                <a:solidFill>
                  <a:schemeClr val="tx1"/>
                </a:solidFill>
                <a:latin typeface="Arial" panose="020B0604020202020204" pitchFamily="34" charset="0"/>
                <a:cs typeface="Arial" panose="020B0604020202020204" pitchFamily="34" charset="0"/>
              </a:rPr>
              <a:t>visible</a:t>
            </a:r>
            <a:r>
              <a:rPr lang="fr-FR" sz="3200" b="1"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 (Aux amis de l’usager seulement, à certains d’entre eux, ou au public en général).</a:t>
            </a:r>
          </a:p>
          <a:p>
            <a:endParaRPr lang="fr-CA" dirty="0"/>
          </a:p>
        </p:txBody>
      </p:sp>
      <p:pic>
        <p:nvPicPr>
          <p:cNvPr id="4" name="Picture 1">
            <a:extLst>
              <a:ext uri="{FF2B5EF4-FFF2-40B4-BE49-F238E27FC236}">
                <a16:creationId xmlns:a16="http://schemas.microsoft.com/office/drawing/2014/main" id="{F1F0FAFE-C452-4559-8E20-4BAECF7E892F}"/>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7854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B7C5F-34F6-4EA2-B67C-79745435853D}"/>
              </a:ext>
            </a:extLst>
          </p:cNvPr>
          <p:cNvSpPr>
            <a:spLocks noGrp="1"/>
          </p:cNvSpPr>
          <p:nvPr>
            <p:ph type="title"/>
            <p:custDataLst>
              <p:tags r:id="rId1"/>
            </p:custDataLst>
          </p:nvPr>
        </p:nvSpPr>
        <p:spPr>
          <a:xfrm>
            <a:off x="1758999" y="1758999"/>
            <a:ext cx="20862924" cy="2721561"/>
          </a:xfrm>
        </p:spPr>
        <p:txBody>
          <a:bodyPr/>
          <a:lstStyle/>
          <a:p>
            <a:pPr algn="ctr"/>
            <a:r>
              <a:rPr lang="fr-CA" sz="12000" baseline="9000" dirty="0">
                <a:solidFill>
                  <a:srgbClr val="6DA92D"/>
                </a:solidFill>
                <a:sym typeface="Helvetica"/>
              </a:rPr>
              <a:t>Domaine public et vie privée (suite)</a:t>
            </a:r>
            <a:endParaRPr lang="fr-CA" sz="12000" dirty="0"/>
          </a:p>
        </p:txBody>
      </p:sp>
      <p:sp>
        <p:nvSpPr>
          <p:cNvPr id="3" name="Espace réservé du texte 2">
            <a:extLst>
              <a:ext uri="{FF2B5EF4-FFF2-40B4-BE49-F238E27FC236}">
                <a16:creationId xmlns:a16="http://schemas.microsoft.com/office/drawing/2014/main" id="{D56DBC4C-53A3-46FF-A9EB-E13FC4F78ECA}"/>
              </a:ext>
            </a:extLst>
          </p:cNvPr>
          <p:cNvSpPr>
            <a:spLocks noGrp="1"/>
          </p:cNvSpPr>
          <p:nvPr>
            <p:ph type="body" sz="half" idx="1"/>
            <p:custDataLst>
              <p:tags r:id="rId2"/>
            </p:custDataLst>
          </p:nvPr>
        </p:nvSpPr>
        <p:spPr>
          <a:xfrm>
            <a:off x="1760538" y="4114800"/>
            <a:ext cx="20862925" cy="7013643"/>
          </a:xfrm>
        </p:spPr>
        <p:txBody>
          <a:bodyPr/>
          <a:lstStyle/>
          <a:p>
            <a:pPr marL="712788" indent="-712788" algn="just">
              <a:lnSpc>
                <a:spcPct val="100000"/>
              </a:lnSpc>
              <a:buClr>
                <a:schemeClr val="accent2">
                  <a:lumMod val="75000"/>
                </a:schemeClr>
              </a:buClr>
              <a:buFont typeface="Wingdings" panose="05000000000000000000" pitchFamily="2" charset="2"/>
              <a:buChar char="q"/>
            </a:pPr>
            <a:r>
              <a:rPr lang="fr-CA" sz="3200" dirty="0">
                <a:latin typeface="Arial" panose="020B0604020202020204" pitchFamily="34" charset="0"/>
                <a:cs typeface="Arial" panose="020B0604020202020204" pitchFamily="34" charset="0"/>
              </a:rPr>
              <a:t>Moins la publication ou l’information est accessible, plus une expectative de vie privée sera présente.</a:t>
            </a:r>
          </a:p>
          <a:p>
            <a:pPr algn="just">
              <a:lnSpc>
                <a:spcPct val="100000"/>
              </a:lnSpc>
            </a:pPr>
            <a:endParaRPr lang="fr-CA" sz="3200" dirty="0">
              <a:latin typeface="Arial" panose="020B0604020202020204" pitchFamily="34" charset="0"/>
              <a:cs typeface="Arial" panose="020B0604020202020204" pitchFamily="34" charset="0"/>
            </a:endParaRPr>
          </a:p>
          <a:p>
            <a:pPr marL="1284287" lvl="1" indent="-571500"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Une publication destinée à l’ensemble de la communauté (par exemple, un commentaire laissé sur une page d’entreprise) n’aura pas la même expectative de vie privée qu’une publication privée publiée sur le profil d’un usager qui a 24 amis.</a:t>
            </a:r>
            <a:endParaRPr lang="fr-CA" sz="3200" dirty="0">
              <a:latin typeface="Arial" panose="020B0604020202020204" pitchFamily="34" charset="0"/>
              <a:cs typeface="Arial" panose="020B0604020202020204" pitchFamily="34" charset="0"/>
            </a:endParaRPr>
          </a:p>
          <a:p>
            <a:pPr algn="just">
              <a:lnSpc>
                <a:spcPct val="100000"/>
              </a:lnSpc>
            </a:pPr>
            <a:endParaRPr lang="fr-FR" sz="3200" dirty="0">
              <a:latin typeface="Arial" panose="020B0604020202020204" pitchFamily="34" charset="0"/>
              <a:cs typeface="Arial" panose="020B0604020202020204" pitchFamily="34" charset="0"/>
            </a:endParaRPr>
          </a:p>
          <a:p>
            <a:pPr marL="1262063" algn="just">
              <a:lnSpc>
                <a:spcPct val="100000"/>
              </a:lnSpc>
            </a:pPr>
            <a:r>
              <a:rPr lang="fr-FR" sz="3200" dirty="0">
                <a:latin typeface="Arial" panose="020B0604020202020204" pitchFamily="34" charset="0"/>
                <a:cs typeface="Arial" panose="020B0604020202020204" pitchFamily="34" charset="0"/>
              </a:rPr>
              <a:t>Par exemple: </a:t>
            </a:r>
            <a:r>
              <a:rPr lang="fr-FR" sz="3200" b="1" i="1" dirty="0">
                <a:solidFill>
                  <a:schemeClr val="tx1"/>
                </a:solidFill>
                <a:latin typeface="Arial" panose="020B0604020202020204" pitchFamily="34" charset="0"/>
                <a:cs typeface="Arial" panose="020B0604020202020204" pitchFamily="34" charset="0"/>
              </a:rPr>
              <a:t>UES, section locale 298 et CHSLD Vigi Dollard-des-Ormeaux, </a:t>
            </a:r>
            <a:r>
              <a:rPr lang="fr-CA" sz="3200" b="1" i="1" dirty="0">
                <a:solidFill>
                  <a:schemeClr val="tx1"/>
                </a:solidFill>
                <a:latin typeface="Arial" panose="020B0604020202020204" pitchFamily="34" charset="0"/>
                <a:cs typeface="Arial" panose="020B0604020202020204" pitchFamily="34" charset="0"/>
              </a:rPr>
              <a:t> </a:t>
            </a:r>
            <a:r>
              <a:rPr lang="fr-CA" sz="3200" b="1" dirty="0">
                <a:solidFill>
                  <a:schemeClr val="tx1"/>
                </a:solidFill>
                <a:latin typeface="Arial" panose="020B0604020202020204" pitchFamily="34" charset="0"/>
                <a:cs typeface="Arial" panose="020B0604020202020204" pitchFamily="34" charset="0"/>
              </a:rPr>
              <a:t>DTE 2016-T 94</a:t>
            </a:r>
          </a:p>
          <a:p>
            <a:pPr algn="just">
              <a:lnSpc>
                <a:spcPct val="100000"/>
              </a:lnSpc>
            </a:pPr>
            <a:endParaRPr lang="fr-FR" sz="3200" b="1" dirty="0">
              <a:latin typeface="Arial" panose="020B0604020202020204" pitchFamily="34" charset="0"/>
              <a:cs typeface="Arial" panose="020B0604020202020204" pitchFamily="34" charset="0"/>
            </a:endParaRPr>
          </a:p>
          <a:p>
            <a:pPr marL="1193800" lvl="1" indent="-571500" algn="just">
              <a:lnSpc>
                <a:spcPct val="100000"/>
              </a:lnSpc>
              <a:buClr>
                <a:schemeClr val="accent2">
                  <a:lumMod val="50000"/>
                </a:schemeClr>
              </a:buClr>
              <a:buFont typeface="Wingdings" panose="05000000000000000000" pitchFamily="2" charset="2"/>
              <a:buChar char="§"/>
            </a:pPr>
            <a:r>
              <a:rPr lang="fr-CA" altLang="fr-FR" sz="3200" b="1" i="1" dirty="0">
                <a:solidFill>
                  <a:schemeClr val="tx1"/>
                </a:solidFill>
                <a:latin typeface="Arial" panose="020B0604020202020204" pitchFamily="34" charset="0"/>
                <a:cs typeface="Arial" panose="020B0604020202020204" pitchFamily="34" charset="0"/>
              </a:rPr>
              <a:t>La publication sans restriction sur Facebook est un </a:t>
            </a:r>
            <a:r>
              <a:rPr lang="fr-CA" altLang="fr-FR" sz="3200" b="1" i="1" u="sng" dirty="0">
                <a:solidFill>
                  <a:schemeClr val="tx1"/>
                </a:solidFill>
                <a:latin typeface="Arial" panose="020B0604020202020204" pitchFamily="34" charset="0"/>
                <a:cs typeface="Arial" panose="020B0604020202020204" pitchFamily="34" charset="0"/>
              </a:rPr>
              <a:t>acte public</a:t>
            </a:r>
            <a:r>
              <a:rPr lang="fr-CA" altLang="fr-FR" sz="3200" b="1" i="1" dirty="0">
                <a:solidFill>
                  <a:schemeClr val="tx1"/>
                </a:solidFill>
                <a:latin typeface="Arial" panose="020B0604020202020204" pitchFamily="34" charset="0"/>
                <a:cs typeface="Arial" panose="020B0604020202020204" pitchFamily="34" charset="0"/>
              </a:rPr>
              <a:t> et la preuve qui en est faite n’enfreint pas la protection de la vie privée consacrée par les chartes</a:t>
            </a:r>
            <a:r>
              <a:rPr lang="fr-CA" altLang="fr-FR" sz="3200" i="1" dirty="0">
                <a:latin typeface="Arial" panose="020B0604020202020204" pitchFamily="34" charset="0"/>
                <a:cs typeface="Arial" panose="020B0604020202020204" pitchFamily="34" charset="0"/>
              </a:rPr>
              <a:t>. </a:t>
            </a:r>
          </a:p>
          <a:p>
            <a:endParaRPr lang="fr-CA" dirty="0"/>
          </a:p>
        </p:txBody>
      </p:sp>
      <p:pic>
        <p:nvPicPr>
          <p:cNvPr id="4" name="Picture 1">
            <a:extLst>
              <a:ext uri="{FF2B5EF4-FFF2-40B4-BE49-F238E27FC236}">
                <a16:creationId xmlns:a16="http://schemas.microsoft.com/office/drawing/2014/main" id="{36BAA95B-11A1-4365-8CC7-082F3DF2A579}"/>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07519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D95F6-A9BE-4383-8684-15F5709D5B92}"/>
              </a:ext>
            </a:extLst>
          </p:cNvPr>
          <p:cNvSpPr>
            <a:spLocks noGrp="1"/>
          </p:cNvSpPr>
          <p:nvPr>
            <p:ph type="title"/>
            <p:custDataLst>
              <p:tags r:id="rId1"/>
            </p:custDataLst>
          </p:nvPr>
        </p:nvSpPr>
        <p:spPr>
          <a:xfrm>
            <a:off x="1488963" y="727051"/>
            <a:ext cx="21406074" cy="3017520"/>
          </a:xfrm>
        </p:spPr>
        <p:txBody>
          <a:bodyPr/>
          <a:lstStyle/>
          <a:p>
            <a:pPr algn="ctr">
              <a:lnSpc>
                <a:spcPct val="100000"/>
              </a:lnSpc>
            </a:pPr>
            <a:r>
              <a:rPr lang="fr-CA" sz="12000" baseline="9000" dirty="0">
                <a:solidFill>
                  <a:srgbClr val="6DA92D"/>
                </a:solidFill>
                <a:sym typeface="Helvetica"/>
              </a:rPr>
              <a:t>Contexte d’obtention de l’information provenant des médias sociaux</a:t>
            </a:r>
            <a:endParaRPr lang="fr-CA" sz="12000" dirty="0"/>
          </a:p>
        </p:txBody>
      </p:sp>
      <p:sp>
        <p:nvSpPr>
          <p:cNvPr id="3" name="Espace réservé du texte 2">
            <a:extLst>
              <a:ext uri="{FF2B5EF4-FFF2-40B4-BE49-F238E27FC236}">
                <a16:creationId xmlns:a16="http://schemas.microsoft.com/office/drawing/2014/main" id="{AE94C8FE-E54E-4915-89DF-48E71CA90E21}"/>
              </a:ext>
            </a:extLst>
          </p:cNvPr>
          <p:cNvSpPr>
            <a:spLocks noGrp="1"/>
          </p:cNvSpPr>
          <p:nvPr>
            <p:ph type="body" sz="half" idx="1"/>
            <p:custDataLst>
              <p:tags r:id="rId2"/>
            </p:custDataLst>
          </p:nvPr>
        </p:nvSpPr>
        <p:spPr>
          <a:xfrm>
            <a:off x="1316736" y="4187952"/>
            <a:ext cx="21578301" cy="7252928"/>
          </a:xfrm>
        </p:spPr>
        <p:txBody>
          <a:bodyPr/>
          <a:lstStyle/>
          <a:p>
            <a:pPr marL="712788" indent="-712788">
              <a:lnSpc>
                <a:spcPct val="100000"/>
              </a:lnSpc>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Murphy</a:t>
            </a:r>
            <a:r>
              <a:rPr lang="fr-FR" sz="3200" b="1" dirty="0">
                <a:solidFill>
                  <a:schemeClr val="tx1"/>
                </a:solidFill>
                <a:latin typeface="Arial" panose="020B0604020202020204" pitchFamily="34" charset="0"/>
                <a:cs typeface="Arial" panose="020B0604020202020204" pitchFamily="34" charset="0"/>
              </a:rPr>
              <a:t> c. </a:t>
            </a:r>
            <a:r>
              <a:rPr lang="fr-FR" sz="3200" b="1" i="1" dirty="0">
                <a:solidFill>
                  <a:schemeClr val="tx1"/>
                </a:solidFill>
                <a:latin typeface="Arial" panose="020B0604020202020204" pitchFamily="34" charset="0"/>
                <a:cs typeface="Arial" panose="020B0604020202020204" pitchFamily="34" charset="0"/>
              </a:rPr>
              <a:t>Preger</a:t>
            </a:r>
            <a:r>
              <a:rPr lang="fr-FR" sz="3200" b="1" dirty="0">
                <a:solidFill>
                  <a:schemeClr val="tx1"/>
                </a:solidFill>
                <a:latin typeface="Arial" panose="020B0604020202020204" pitchFamily="34" charset="0"/>
                <a:cs typeface="Arial" panose="020B0604020202020204" pitchFamily="34" charset="0"/>
              </a:rPr>
              <a:t>, [2007] O.J. no 5511</a:t>
            </a:r>
            <a:r>
              <a:rPr lang="fr-FR" sz="3200" b="1" dirty="0">
                <a:latin typeface="Arial" panose="020B0604020202020204" pitchFamily="34" charset="0"/>
                <a:cs typeface="Arial" panose="020B0604020202020204" pitchFamily="34" charset="0"/>
              </a:rPr>
              <a:t>, Superior Court of Justice – Ontario</a:t>
            </a:r>
          </a:p>
          <a:p>
            <a:pPr>
              <a:lnSpc>
                <a:spcPct val="100000"/>
              </a:lnSpc>
            </a:pPr>
            <a:r>
              <a:rPr lang="fr-FR" sz="3200" dirty="0">
                <a:latin typeface="Arial" panose="020B0604020202020204" pitchFamily="34" charset="0"/>
                <a:cs typeface="Arial" panose="020B0604020202020204" pitchFamily="34" charset="0"/>
              </a:rPr>
              <a:t> </a:t>
            </a:r>
          </a:p>
          <a:p>
            <a:pPr marL="936625" indent="-314325"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Décision de l’Ontario. Poursuite en dommages-intér</a:t>
            </a:r>
            <a:r>
              <a:rPr lang="fr-CA" sz="3200" dirty="0">
                <a:solidFill>
                  <a:schemeClr val="tx2"/>
                </a:solidFill>
                <a:latin typeface="Arial" panose="020B0604020202020204" pitchFamily="34" charset="0"/>
                <a:cs typeface="Arial" panose="020B0604020202020204" pitchFamily="34" charset="0"/>
              </a:rPr>
              <a:t>êts à la suite d’un accident d’automobile. La défenderesse demande de pouvoir déposer en preuve des </a:t>
            </a:r>
            <a:r>
              <a:rPr lang="fr-CA" sz="3200" b="1" dirty="0">
                <a:solidFill>
                  <a:schemeClr val="tx1"/>
                </a:solidFill>
                <a:latin typeface="Arial" panose="020B0604020202020204" pitchFamily="34" charset="0"/>
                <a:cs typeface="Arial" panose="020B0604020202020204" pitchFamily="34" charset="0"/>
              </a:rPr>
              <a:t>photos provenant du profil Facebook</a:t>
            </a:r>
            <a:r>
              <a:rPr lang="fr-CA" sz="3200" dirty="0">
                <a:solidFill>
                  <a:schemeClr val="tx1"/>
                </a:solidFill>
                <a:latin typeface="Arial" panose="020B0604020202020204" pitchFamily="34" charset="0"/>
                <a:cs typeface="Arial" panose="020B0604020202020204" pitchFamily="34" charset="0"/>
              </a:rPr>
              <a:t> </a:t>
            </a:r>
            <a:r>
              <a:rPr lang="fr-CA" sz="3200" dirty="0">
                <a:solidFill>
                  <a:schemeClr val="tx2"/>
                </a:solidFill>
                <a:latin typeface="Arial" panose="020B0604020202020204" pitchFamily="34" charset="0"/>
                <a:cs typeface="Arial" panose="020B0604020202020204" pitchFamily="34" charset="0"/>
              </a:rPr>
              <a:t>de la demanderesse. Ces photos personnelles de la demanderesse étaient publiques et accessibles à tous. De plus, comme la demanderesse avait 366 amis, son expectative de vie privée était limitée. Le juge admet les photos en preuve.</a:t>
            </a:r>
          </a:p>
          <a:p>
            <a:pPr algn="just">
              <a:lnSpc>
                <a:spcPct val="100000"/>
              </a:lnSpc>
            </a:pPr>
            <a:endParaRPr lang="fr-CA" sz="3200" b="1" dirty="0">
              <a:latin typeface="Arial" panose="020B0604020202020204" pitchFamily="34" charset="0"/>
              <a:cs typeface="Arial" panose="020B0604020202020204" pitchFamily="34" charset="0"/>
            </a:endParaRPr>
          </a:p>
          <a:p>
            <a:pPr marL="571500" indent="-571500" algn="just">
              <a:lnSpc>
                <a:spcPct val="100000"/>
              </a:lnSpc>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Shuster </a:t>
            </a:r>
            <a:r>
              <a:rPr lang="fr-CA" sz="3200" b="1" dirty="0">
                <a:solidFill>
                  <a:schemeClr val="tx1"/>
                </a:solidFill>
                <a:latin typeface="Arial" panose="020B0604020202020204" pitchFamily="34" charset="0"/>
                <a:cs typeface="Arial" panose="020B0604020202020204" pitchFamily="34" charset="0"/>
              </a:rPr>
              <a:t>c</a:t>
            </a:r>
            <a:r>
              <a:rPr lang="fr-CA" sz="3200" b="1" i="1" dirty="0">
                <a:solidFill>
                  <a:schemeClr val="tx1"/>
                </a:solidFill>
                <a:latin typeface="Arial" panose="020B0604020202020204" pitchFamily="34" charset="0"/>
                <a:cs typeface="Arial" panose="020B0604020202020204" pitchFamily="34" charset="0"/>
              </a:rPr>
              <a:t>. Royal Sun Assurance</a:t>
            </a:r>
            <a:r>
              <a:rPr lang="fr-CA" sz="3200" b="1" dirty="0">
                <a:solidFill>
                  <a:schemeClr val="tx1"/>
                </a:solidFill>
                <a:latin typeface="Arial" panose="020B0604020202020204" pitchFamily="34" charset="0"/>
                <a:cs typeface="Arial" panose="020B0604020202020204" pitchFamily="34" charset="0"/>
              </a:rPr>
              <a:t>, </a:t>
            </a:r>
            <a:r>
              <a:rPr lang="fr-CA" sz="3200" b="1" dirty="0">
                <a:solidFill>
                  <a:schemeClr val="tx1"/>
                </a:solidFill>
              </a:rPr>
              <a:t>[2009] O.J. No. 4518</a:t>
            </a:r>
          </a:p>
          <a:p>
            <a:pPr algn="just">
              <a:lnSpc>
                <a:spcPct val="100000"/>
              </a:lnSpc>
            </a:pPr>
            <a:endParaRPr lang="fr-CA" sz="3200" b="1" dirty="0">
              <a:latin typeface="Arial" panose="020B0604020202020204" pitchFamily="34" charset="0"/>
              <a:cs typeface="Arial" panose="020B0604020202020204" pitchFamily="34" charset="0"/>
            </a:endParaRPr>
          </a:p>
          <a:p>
            <a:pPr marL="936625" indent="-4064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Décision de l’Ontario. La compagnie d’assurance veut déposer en preuve des photos provenant du profil Facebook de la demanderesse. Or, comme son profil était privé et qu’elle n’avait que 67 amis, la demanderesse avait expectative de vie privée. Les documents ne peuvent être déposés. </a:t>
            </a:r>
          </a:p>
          <a:p>
            <a:endParaRPr lang="fr-CA" dirty="0"/>
          </a:p>
        </p:txBody>
      </p:sp>
      <p:pic>
        <p:nvPicPr>
          <p:cNvPr id="4" name="Picture 1">
            <a:extLst>
              <a:ext uri="{FF2B5EF4-FFF2-40B4-BE49-F238E27FC236}">
                <a16:creationId xmlns:a16="http://schemas.microsoft.com/office/drawing/2014/main" id="{6EC04FE1-91B7-4919-8254-998DC0146519}"/>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454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Awesome…">
            <a:extLst>
              <a:ext uri="{FF2B5EF4-FFF2-40B4-BE49-F238E27FC236}">
                <a16:creationId xmlns:a16="http://schemas.microsoft.com/office/drawing/2014/main" id="{57BCD679-C97A-4337-855D-B6B196886817}"/>
              </a:ext>
            </a:extLst>
          </p:cNvPr>
          <p:cNvSpPr txBox="1">
            <a:spLocks noGrp="1"/>
          </p:cNvSpPr>
          <p:nvPr>
            <p:ph type="title"/>
            <p:custDataLst>
              <p:tags r:id="rId1"/>
            </p:custDataLst>
          </p:nvPr>
        </p:nvSpPr>
        <p:spPr>
          <a:xfrm>
            <a:off x="2380742" y="1261872"/>
            <a:ext cx="20724813" cy="2087001"/>
          </a:xfrm>
        </p:spPr>
        <p:txBody>
          <a:bodyPr/>
          <a:lstStyle/>
          <a:p>
            <a:pPr algn="ctr" eaLnBrk="1" fontAlgn="auto" hangingPunct="1">
              <a:spcBef>
                <a:spcPts val="0"/>
              </a:spcBef>
              <a:spcAft>
                <a:spcPts val="0"/>
              </a:spcAft>
              <a:defRPr/>
            </a:pPr>
            <a:br>
              <a:rPr lang="fr-CA" sz="800" baseline="9000" dirty="0">
                <a:solidFill>
                  <a:srgbClr val="6DA92D"/>
                </a:solidFill>
                <a:sym typeface="Helvetica"/>
              </a:rPr>
            </a:br>
            <a:br>
              <a:rPr lang="fr-CA" sz="800" baseline="9000" dirty="0">
                <a:solidFill>
                  <a:srgbClr val="6DA92D"/>
                </a:solidFill>
                <a:sym typeface="Helvetica"/>
              </a:rPr>
            </a:br>
            <a:br>
              <a:rPr lang="fr-CA" sz="800" baseline="9000" dirty="0">
                <a:solidFill>
                  <a:srgbClr val="6DA92D"/>
                </a:solidFill>
                <a:sym typeface="Helvetica"/>
              </a:rPr>
            </a:br>
            <a:br>
              <a:rPr lang="fr-CA" sz="800" baseline="9000" dirty="0">
                <a:solidFill>
                  <a:srgbClr val="6DA92D"/>
                </a:solidFill>
                <a:sym typeface="Helvetica"/>
              </a:rPr>
            </a:br>
            <a:br>
              <a:rPr lang="fr-CA" sz="800" baseline="9000" dirty="0">
                <a:solidFill>
                  <a:srgbClr val="6DA92D"/>
                </a:solidFill>
                <a:sym typeface="Helvetica"/>
              </a:rPr>
            </a:br>
            <a:br>
              <a:rPr lang="fr-CA" sz="800" baseline="9000" dirty="0">
                <a:solidFill>
                  <a:srgbClr val="6DA92D"/>
                </a:solidFill>
                <a:sym typeface="Helvetica"/>
              </a:rPr>
            </a:br>
            <a:r>
              <a:rPr lang="fr-CA" sz="12000" baseline="9000" dirty="0">
                <a:solidFill>
                  <a:srgbClr val="6DA92D"/>
                </a:solidFill>
                <a:sym typeface="Helvetica"/>
              </a:rPr>
              <a:t>Plan de présentation</a:t>
            </a:r>
            <a:br>
              <a:rPr lang="fr-CA" sz="12000" baseline="9000" dirty="0">
                <a:solidFill>
                  <a:srgbClr val="6DA92D"/>
                </a:solidFill>
                <a:sym typeface="Helvetica"/>
              </a:rPr>
            </a:br>
            <a:endParaRPr sz="12000" baseline="9000" dirty="0">
              <a:solidFill>
                <a:srgbClr val="6DA92D"/>
              </a:solidFill>
              <a:sym typeface="Helvetica"/>
            </a:endParaRPr>
          </a:p>
        </p:txBody>
      </p:sp>
      <p:pic>
        <p:nvPicPr>
          <p:cNvPr id="32773" name="Picture 1">
            <a:extLst>
              <a:ext uri="{FF2B5EF4-FFF2-40B4-BE49-F238E27FC236}">
                <a16:creationId xmlns:a16="http://schemas.microsoft.com/office/drawing/2014/main" id="{D3E05721-03D6-4412-9BE7-68A9998C68F6}"/>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exte 1">
            <a:extLst>
              <a:ext uri="{FF2B5EF4-FFF2-40B4-BE49-F238E27FC236}">
                <a16:creationId xmlns:a16="http://schemas.microsoft.com/office/drawing/2014/main" id="{331ADA97-9E60-40ED-9FBF-3E736E92C422}"/>
              </a:ext>
            </a:extLst>
          </p:cNvPr>
          <p:cNvSpPr>
            <a:spLocks noGrp="1"/>
          </p:cNvSpPr>
          <p:nvPr>
            <p:ph type="body" sz="half" idx="1"/>
            <p:custDataLst>
              <p:tags r:id="rId3"/>
            </p:custDataLst>
          </p:nvPr>
        </p:nvSpPr>
        <p:spPr>
          <a:xfrm>
            <a:off x="2380742" y="3402658"/>
            <a:ext cx="20724813" cy="7684442"/>
          </a:xfrm>
        </p:spPr>
        <p:txBody>
          <a:bodyPr/>
          <a:lstStyle/>
          <a:p>
            <a:pPr marL="530225" indent="-530225">
              <a:buClr>
                <a:schemeClr val="accent2">
                  <a:lumMod val="75000"/>
                </a:schemeClr>
              </a:buClr>
              <a:buFont typeface="Wingdings" panose="05000000000000000000" pitchFamily="2" charset="2"/>
              <a:buChar char="q"/>
            </a:pPr>
            <a:r>
              <a:rPr lang="fr-FR" sz="3200" b="1" dirty="0">
                <a:solidFill>
                  <a:schemeClr val="tx1"/>
                </a:solidFill>
                <a:latin typeface="Arial" panose="020B0604020202020204" pitchFamily="34" charset="0"/>
                <a:cs typeface="Arial" panose="020B0604020202020204" pitchFamily="34" charset="0"/>
              </a:rPr>
              <a:t>Introduction</a:t>
            </a:r>
          </a:p>
          <a:p>
            <a:pPr>
              <a:buClr>
                <a:schemeClr val="accent2">
                  <a:lumMod val="75000"/>
                </a:schemeClr>
              </a:buClr>
            </a:pPr>
            <a:endParaRPr lang="fr-FR" sz="800" b="1" dirty="0">
              <a:latin typeface="Arial" panose="020B0604020202020204" pitchFamily="34" charset="0"/>
              <a:cs typeface="Arial" panose="020B0604020202020204" pitchFamily="34" charset="0"/>
            </a:endParaRPr>
          </a:p>
          <a:p>
            <a:pPr marL="1079500" lvl="1" indent="-457200">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Sources de droit</a:t>
            </a:r>
          </a:p>
          <a:p>
            <a:pPr marL="1517650" lvl="2" indent="-457200">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Cadre juridique du droit à la vie privée</a:t>
            </a:r>
          </a:p>
          <a:p>
            <a:pPr marL="1517650" lvl="2" indent="-457200">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Cadre juridique du droit à la liberté d’expression</a:t>
            </a:r>
          </a:p>
          <a:p>
            <a:pPr marL="1517650" lvl="2" indent="-457200">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Cadre juridique de l’obligation de loyauté</a:t>
            </a:r>
          </a:p>
          <a:p>
            <a:pPr marL="1060450" lvl="2" indent="0">
              <a:buClr>
                <a:schemeClr val="accent2">
                  <a:lumMod val="75000"/>
                </a:schemeClr>
              </a:buClr>
            </a:pPr>
            <a:endParaRPr lang="fr-FR" sz="800" dirty="0">
              <a:latin typeface="Arial" panose="020B0604020202020204" pitchFamily="34" charset="0"/>
              <a:cs typeface="Arial" panose="020B0604020202020204" pitchFamily="34" charset="0"/>
            </a:endParaRPr>
          </a:p>
          <a:p>
            <a:pPr marL="1079500" lvl="1" indent="-457200">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Liberté d’expression et obligation de loyauté</a:t>
            </a:r>
          </a:p>
          <a:p>
            <a:pPr marL="1079500" lvl="1" indent="-457200">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Droit à la vie privée au travail</a:t>
            </a:r>
          </a:p>
          <a:p>
            <a:pPr marL="1079500" lvl="1" indent="-457200">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Admissibilité en preuve</a:t>
            </a:r>
          </a:p>
          <a:p>
            <a:pPr>
              <a:buClr>
                <a:schemeClr val="accent2">
                  <a:lumMod val="75000"/>
                </a:schemeClr>
              </a:buClr>
            </a:pPr>
            <a:endParaRPr lang="fr-CA" sz="4800" baseline="9000" dirty="0">
              <a:solidFill>
                <a:schemeClr val="tx1"/>
              </a:solidFill>
              <a:sym typeface="Helvetica"/>
            </a:endParaRPr>
          </a:p>
        </p:txBody>
      </p:sp>
    </p:spTree>
    <p:extLst>
      <p:ext uri="{BB962C8B-B14F-4D97-AF65-F5344CB8AC3E}">
        <p14:creationId xmlns:p14="http://schemas.microsoft.com/office/powerpoint/2010/main" val="240267680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D98C6-5F65-4E15-A5AA-05C1B8AFA59B}"/>
              </a:ext>
            </a:extLst>
          </p:cNvPr>
          <p:cNvSpPr>
            <a:spLocks noGrp="1"/>
          </p:cNvSpPr>
          <p:nvPr>
            <p:ph type="title"/>
            <p:custDataLst>
              <p:tags r:id="rId1"/>
            </p:custDataLst>
          </p:nvPr>
        </p:nvSpPr>
        <p:spPr>
          <a:xfrm>
            <a:off x="1637378" y="1353312"/>
            <a:ext cx="20482560" cy="2261487"/>
          </a:xfrm>
        </p:spPr>
        <p:txBody>
          <a:bodyPr/>
          <a:lstStyle/>
          <a:p>
            <a:pPr algn="ctr">
              <a:lnSpc>
                <a:spcPct val="100000"/>
              </a:lnSpc>
            </a:pPr>
            <a:r>
              <a:rPr lang="fr-CA" sz="12000" baseline="9000" dirty="0">
                <a:solidFill>
                  <a:srgbClr val="6DA92D"/>
                </a:solidFill>
                <a:sym typeface="Helvetica"/>
              </a:rPr>
              <a:t>Contexte d’obtention de l’information provenant des médias sociaux (suite)</a:t>
            </a:r>
            <a:endParaRPr lang="fr-CA" sz="12000" dirty="0"/>
          </a:p>
        </p:txBody>
      </p:sp>
      <p:sp>
        <p:nvSpPr>
          <p:cNvPr id="3" name="Espace réservé du texte 2">
            <a:extLst>
              <a:ext uri="{FF2B5EF4-FFF2-40B4-BE49-F238E27FC236}">
                <a16:creationId xmlns:a16="http://schemas.microsoft.com/office/drawing/2014/main" id="{7AD226E8-B3FD-438E-97C4-9F10B5EAD92D}"/>
              </a:ext>
            </a:extLst>
          </p:cNvPr>
          <p:cNvSpPr>
            <a:spLocks noGrp="1"/>
          </p:cNvSpPr>
          <p:nvPr>
            <p:ph type="body" sz="half" idx="1"/>
            <p:custDataLst>
              <p:tags r:id="rId2"/>
            </p:custDataLst>
          </p:nvPr>
        </p:nvSpPr>
        <p:spPr>
          <a:xfrm>
            <a:off x="1517903" y="5102352"/>
            <a:ext cx="20602035" cy="6485036"/>
          </a:xfrm>
        </p:spPr>
        <p:txBody>
          <a:bodyPr/>
          <a:lstStyle/>
          <a:p>
            <a:pPr marL="712788" indent="-712788">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Landry c. Provigo Québec inc</a:t>
            </a:r>
            <a:r>
              <a:rPr lang="fr-FR" sz="3200" b="1" dirty="0">
                <a:solidFill>
                  <a:schemeClr val="tx1"/>
                </a:solidFill>
                <a:latin typeface="Arial" panose="020B0604020202020204" pitchFamily="34" charset="0"/>
                <a:cs typeface="Arial" panose="020B0604020202020204" pitchFamily="34" charset="0"/>
              </a:rPr>
              <a:t>., 2011 QCCLP 1802</a:t>
            </a:r>
          </a:p>
          <a:p>
            <a:pPr>
              <a:buClr>
                <a:schemeClr val="accent2">
                  <a:lumMod val="75000"/>
                </a:schemeClr>
              </a:buClr>
            </a:pPr>
            <a:endParaRPr lang="fr-FR" sz="800" b="1" dirty="0">
              <a:latin typeface="Arial" panose="020B0604020202020204" pitchFamily="34" charset="0"/>
              <a:cs typeface="Arial" panose="020B0604020202020204" pitchFamily="34" charset="0"/>
            </a:endParaRPr>
          </a:p>
          <a:p>
            <a:pPr marL="1262063" lvl="1" indent="-571500" algn="just">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Mme Landry, la travailleuse, est devenue amie sur Facebook avec des collègues.</a:t>
            </a:r>
          </a:p>
          <a:p>
            <a:pPr marL="1262063" lvl="1" indent="-571500" algn="just">
              <a:buClr>
                <a:schemeClr val="accent2">
                  <a:lumMod val="75000"/>
                </a:schemeClr>
              </a:buClr>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marL="1262063" lvl="1" indent="-571500"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Elle réalise alors que ses collègues émettent plusieurs commentaires désobligeants à son endroit sur Facebook. </a:t>
            </a:r>
          </a:p>
          <a:p>
            <a:pPr marL="1262063" lvl="1" indent="-571500" algn="just">
              <a:lnSpc>
                <a:spcPct val="100000"/>
              </a:lnSpc>
              <a:buClr>
                <a:schemeClr val="accent2">
                  <a:lumMod val="75000"/>
                </a:schemeClr>
              </a:buClr>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marL="1262063" lvl="1" indent="-571500" algn="just">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Elle imprime plusieurs pages de commentaires provenant directement du site. </a:t>
            </a:r>
          </a:p>
          <a:p>
            <a:pPr marL="1262063" lvl="1" indent="-571500" algn="just">
              <a:buClr>
                <a:schemeClr val="accent2">
                  <a:lumMod val="75000"/>
                </a:schemeClr>
              </a:buClr>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marL="1262063" lvl="1" indent="-571500"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Par la suite, lors d’un recours en harcèlement psychologique devant la défunte CLP, Mme Landry veut déposer les commentaires en preuve. </a:t>
            </a:r>
          </a:p>
          <a:p>
            <a:pPr marL="1262063" lvl="1" indent="-571500" algn="just">
              <a:lnSpc>
                <a:spcPct val="100000"/>
              </a:lnSpc>
              <a:buClr>
                <a:schemeClr val="accent2">
                  <a:lumMod val="75000"/>
                </a:schemeClr>
              </a:buClr>
              <a:buFont typeface="Wingdings" panose="05000000000000000000" pitchFamily="2" charset="2"/>
              <a:buChar char="§"/>
            </a:pPr>
            <a:endParaRPr lang="fr-FR" sz="1200" dirty="0">
              <a:latin typeface="Arial" panose="020B0604020202020204" pitchFamily="34" charset="0"/>
              <a:cs typeface="Arial" panose="020B0604020202020204" pitchFamily="34" charset="0"/>
            </a:endParaRPr>
          </a:p>
          <a:p>
            <a:pPr marL="1262063" lvl="1" indent="-571500"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L’Employeur s’objecte au dépôt des commentaires</a:t>
            </a:r>
            <a:r>
              <a:rPr lang="mr-IN" sz="3200" dirty="0">
                <a:latin typeface="Arial" panose="020B0604020202020204" pitchFamily="34" charset="0"/>
              </a:rPr>
              <a:t>…</a:t>
            </a:r>
            <a:r>
              <a:rPr lang="fr-CA" sz="3200" dirty="0">
                <a:latin typeface="Arial" panose="020B0604020202020204" pitchFamily="34" charset="0"/>
                <a:cs typeface="Arial" panose="020B0604020202020204" pitchFamily="34" charset="0"/>
              </a:rPr>
              <a:t> au nom de la défense du droit à la vie privée des collègues.</a:t>
            </a:r>
          </a:p>
          <a:p>
            <a:pPr marL="1262063" lvl="1" indent="-571500" algn="just">
              <a:lnSpc>
                <a:spcPct val="100000"/>
              </a:lnSpc>
              <a:buClr>
                <a:schemeClr val="accent2">
                  <a:lumMod val="75000"/>
                </a:schemeClr>
              </a:buClr>
              <a:buFont typeface="Wingdings" panose="05000000000000000000" pitchFamily="2" charset="2"/>
              <a:buChar char="§"/>
            </a:pPr>
            <a:endParaRPr lang="fr-FR" sz="32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6EF8B535-556C-4E2A-BC8C-45CFBAFC0B6F}"/>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48720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57815-30A2-43C8-AC73-51D0C4EEF1C8}"/>
              </a:ext>
            </a:extLst>
          </p:cNvPr>
          <p:cNvSpPr>
            <a:spLocks noGrp="1"/>
          </p:cNvSpPr>
          <p:nvPr>
            <p:ph type="title"/>
            <p:custDataLst>
              <p:tags r:id="rId1"/>
            </p:custDataLst>
          </p:nvPr>
        </p:nvSpPr>
        <p:spPr>
          <a:xfrm>
            <a:off x="1758999" y="1199389"/>
            <a:ext cx="21027850" cy="5658612"/>
          </a:xfrm>
        </p:spPr>
        <p:txBody>
          <a:bodyPr/>
          <a:lstStyle/>
          <a:p>
            <a:pPr algn="ctr">
              <a:lnSpc>
                <a:spcPct val="100000"/>
              </a:lnSpc>
            </a:pPr>
            <a:r>
              <a:rPr lang="fr-CA" sz="11200" baseline="9000" dirty="0">
                <a:solidFill>
                  <a:srgbClr val="6DA92D"/>
                </a:solidFill>
                <a:sym typeface="Helvetica"/>
              </a:rPr>
              <a:t>Contexte d’obtention de l’information provenant des médias sociaux (suite)</a:t>
            </a:r>
            <a:endParaRPr lang="fr-CA" dirty="0"/>
          </a:p>
        </p:txBody>
      </p:sp>
      <p:sp>
        <p:nvSpPr>
          <p:cNvPr id="3" name="Espace réservé du texte 2">
            <a:extLst>
              <a:ext uri="{FF2B5EF4-FFF2-40B4-BE49-F238E27FC236}">
                <a16:creationId xmlns:a16="http://schemas.microsoft.com/office/drawing/2014/main" id="{452D720E-B7F9-4219-A386-D88085534DA7}"/>
              </a:ext>
            </a:extLst>
          </p:cNvPr>
          <p:cNvSpPr>
            <a:spLocks noGrp="1"/>
          </p:cNvSpPr>
          <p:nvPr>
            <p:ph type="body" sz="half" idx="1"/>
            <p:custDataLst>
              <p:tags r:id="rId2"/>
            </p:custDataLst>
          </p:nvPr>
        </p:nvSpPr>
        <p:spPr>
          <a:xfrm>
            <a:off x="1341121" y="4443984"/>
            <a:ext cx="21282342" cy="8072628"/>
          </a:xfrm>
        </p:spPr>
        <p:txBody>
          <a:bodyPr/>
          <a:lstStyle/>
          <a:p>
            <a:pPr marL="631825" lvl="1" indent="-457200" algn="just">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Landry c. Provigo Québec inc., </a:t>
            </a:r>
            <a:r>
              <a:rPr lang="fr-FR" sz="3200" b="1" dirty="0">
                <a:solidFill>
                  <a:schemeClr val="tx1"/>
                </a:solidFill>
                <a:latin typeface="Arial" panose="020B0604020202020204" pitchFamily="34" charset="0"/>
                <a:cs typeface="Arial" panose="020B0604020202020204" pitchFamily="34" charset="0"/>
              </a:rPr>
              <a:t>2011 QCCLP 1802 (suite)</a:t>
            </a:r>
          </a:p>
          <a:p>
            <a:pPr marL="622300" lvl="1" indent="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009650" lvl="2" indent="-38735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CLP rejette l’objection de l’Employeur et permet la production des propos recueillis sur la page Facebook :</a:t>
            </a:r>
          </a:p>
          <a:p>
            <a:pPr marL="438150" lvl="2" indent="0" algn="just">
              <a:lnSpc>
                <a:spcPct val="100000"/>
              </a:lnSpc>
            </a:pPr>
            <a:endParaRPr lang="fr-CA" sz="3200" dirty="0">
              <a:latin typeface="Arial" panose="020B0604020202020204" pitchFamily="34" charset="0"/>
              <a:cs typeface="Arial" panose="020B0604020202020204" pitchFamily="34" charset="0"/>
            </a:endParaRPr>
          </a:p>
          <a:p>
            <a:pPr marL="987425" lvl="2" indent="0" algn="just">
              <a:lnSpc>
                <a:spcPct val="100000"/>
              </a:lnSpc>
            </a:pPr>
            <a:r>
              <a:rPr lang="fr-CA" altLang="fr-FR" sz="3200" i="1" dirty="0">
                <a:latin typeface="Arial" panose="020B0604020202020204" pitchFamily="34" charset="0"/>
                <a:cs typeface="Arial" panose="020B0604020202020204" pitchFamily="34" charset="0"/>
              </a:rPr>
              <a:t>[70] Une personne qui détient un compte Facebook permet à ses amis et aux amis de ses amis de prendre connaissance de ses commentaires. Cette personne peut contrôler la liste de ses amis, mais </a:t>
            </a:r>
            <a:r>
              <a:rPr lang="fr-CA" altLang="fr-FR" sz="3200" b="1" i="1" dirty="0">
                <a:solidFill>
                  <a:schemeClr val="tx1"/>
                </a:solidFill>
                <a:latin typeface="Arial" panose="020B0604020202020204" pitchFamily="34" charset="0"/>
                <a:cs typeface="Arial" panose="020B0604020202020204" pitchFamily="34" charset="0"/>
              </a:rPr>
              <a:t>il devient plus difficile de contrôler l’accès à son profil aux amis de ses amis, liste qui peut s’allonger presque à l’infini. Nous sommes donc loin du caractère privé du profil de cette personne et des commentaires qu’elle émet.</a:t>
            </a:r>
          </a:p>
          <a:p>
            <a:pPr marL="987425" lvl="2" indent="0" algn="just">
              <a:lnSpc>
                <a:spcPct val="100000"/>
              </a:lnSpc>
            </a:pPr>
            <a:endParaRPr lang="fr-CA" altLang="fr-FR" sz="3200" b="1" i="1" dirty="0">
              <a:solidFill>
                <a:schemeClr val="tx1"/>
              </a:solidFill>
              <a:latin typeface="Arial" panose="020B0604020202020204" pitchFamily="34" charset="0"/>
              <a:cs typeface="Arial" panose="020B0604020202020204" pitchFamily="34" charset="0"/>
            </a:endParaRPr>
          </a:p>
          <a:p>
            <a:pPr marL="987425" lvl="2" indent="0" algn="just">
              <a:lnSpc>
                <a:spcPct val="100000"/>
              </a:lnSpc>
            </a:pPr>
            <a:r>
              <a:rPr lang="fr-CA" altLang="fr-FR" sz="3200" i="1" dirty="0">
                <a:latin typeface="Arial" panose="020B0604020202020204" pitchFamily="34" charset="0"/>
                <a:cs typeface="Arial" panose="020B0604020202020204" pitchFamily="34" charset="0"/>
              </a:rPr>
              <a:t>[71] </a:t>
            </a:r>
            <a:r>
              <a:rPr lang="fr-CA" altLang="fr-FR" sz="3200" b="1" i="1" dirty="0">
                <a:solidFill>
                  <a:schemeClr val="tx1"/>
                </a:solidFill>
                <a:latin typeface="Arial" panose="020B0604020202020204" pitchFamily="34" charset="0"/>
                <a:cs typeface="Arial" panose="020B0604020202020204" pitchFamily="34" charset="0"/>
              </a:rPr>
              <a:t>La Commission des lésions professionnelles retient que ce qui se retrouve sur un compte Facebook ne fait pas partie du domaine privé compte tenu de la multitude de personnes qui peuvent avoir accès à ce compte</a:t>
            </a:r>
            <a:r>
              <a:rPr lang="fr-CA" altLang="fr-FR" sz="3200" i="1" dirty="0">
                <a:latin typeface="Arial" panose="020B0604020202020204" pitchFamily="34" charset="0"/>
                <a:cs typeface="Arial" panose="020B0604020202020204" pitchFamily="34" charset="0"/>
              </a:rPr>
              <a:t>. La liste de ses amis peut être longue et chaque liste de ses amis peut être tout aussi longue. La preuve Facebook déposée par la travailleuse ne constitue donc pas une atteinte à la vie privée de tierces personnes.</a:t>
            </a:r>
          </a:p>
          <a:p>
            <a:pPr marL="987425" lvl="2" indent="0" algn="just">
              <a:lnSpc>
                <a:spcPct val="100000"/>
              </a:lnSpc>
            </a:pPr>
            <a:endParaRPr lang="fr-CA" altLang="fr-FR" sz="3200" b="1" i="1" dirty="0">
              <a:solidFill>
                <a:schemeClr val="tx1"/>
              </a:solidFill>
              <a:latin typeface="Arial" panose="020B0604020202020204" pitchFamily="34" charset="0"/>
              <a:cs typeface="Arial" panose="020B0604020202020204" pitchFamily="34" charset="0"/>
            </a:endParaRPr>
          </a:p>
          <a:p>
            <a:pPr marL="987425" lvl="2" indent="0" algn="just">
              <a:lnSpc>
                <a:spcPct val="100000"/>
              </a:lnSpc>
            </a:pPr>
            <a:endParaRPr lang="fr-CA" altLang="fr-FR" sz="3200" i="1" dirty="0">
              <a:solidFill>
                <a:schemeClr val="tx1"/>
              </a:solidFill>
              <a:latin typeface="Arial" panose="020B0604020202020204" pitchFamily="34" charset="0"/>
              <a:cs typeface="Arial" panose="020B0604020202020204" pitchFamily="34" charset="0"/>
            </a:endParaRPr>
          </a:p>
          <a:p>
            <a:pPr marL="438150" lvl="2" indent="0" algn="just">
              <a:lnSpc>
                <a:spcPct val="100000"/>
              </a:lnSpc>
            </a:pPr>
            <a:endParaRPr lang="fr-CA" sz="44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C889E910-4DE9-4186-8D85-9745EFDC3DE1}"/>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97818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4A517-6BB5-4C46-9B9C-380BC8845C67}"/>
              </a:ext>
            </a:extLst>
          </p:cNvPr>
          <p:cNvSpPr>
            <a:spLocks noGrp="1"/>
          </p:cNvSpPr>
          <p:nvPr>
            <p:ph type="title"/>
            <p:custDataLst>
              <p:tags r:id="rId1"/>
            </p:custDataLst>
          </p:nvPr>
        </p:nvSpPr>
        <p:spPr>
          <a:xfrm>
            <a:off x="1758998" y="817123"/>
            <a:ext cx="20936409" cy="3498845"/>
          </a:xfrm>
        </p:spPr>
        <p:txBody>
          <a:bodyPr/>
          <a:lstStyle/>
          <a:p>
            <a:pPr algn="ctr">
              <a:lnSpc>
                <a:spcPct val="100000"/>
              </a:lnSpc>
            </a:pPr>
            <a:r>
              <a:rPr lang="fr-CA" sz="12000" baseline="9000" dirty="0">
                <a:solidFill>
                  <a:srgbClr val="6DA92D"/>
                </a:solidFill>
                <a:sym typeface="Helvetica"/>
              </a:rPr>
              <a:t>Contexte d’obtention de l’information provenant des médias sociaux (suite)</a:t>
            </a:r>
            <a:endParaRPr lang="fr-CA" sz="12000" dirty="0"/>
          </a:p>
        </p:txBody>
      </p:sp>
      <p:sp>
        <p:nvSpPr>
          <p:cNvPr id="3" name="Espace réservé du texte 2">
            <a:extLst>
              <a:ext uri="{FF2B5EF4-FFF2-40B4-BE49-F238E27FC236}">
                <a16:creationId xmlns:a16="http://schemas.microsoft.com/office/drawing/2014/main" id="{F3A3516D-8E09-4DCC-8CAA-B6F1A4007E0F}"/>
              </a:ext>
            </a:extLst>
          </p:cNvPr>
          <p:cNvSpPr>
            <a:spLocks noGrp="1"/>
          </p:cNvSpPr>
          <p:nvPr>
            <p:ph type="body" sz="half" idx="1"/>
            <p:custDataLst>
              <p:tags r:id="rId2"/>
            </p:custDataLst>
          </p:nvPr>
        </p:nvSpPr>
        <p:spPr>
          <a:xfrm>
            <a:off x="1609344" y="3939541"/>
            <a:ext cx="20537092" cy="8613647"/>
          </a:xfrm>
        </p:spPr>
        <p:txBody>
          <a:bodyPr/>
          <a:lstStyle/>
          <a:p>
            <a:pPr marL="571500" marR="0" lvl="0" indent="-571500" algn="just" defTabSz="825500" rtl="0" eaLnBrk="0" fontAlgn="base" latinLnBrk="0" hangingPunct="0">
              <a:lnSpc>
                <a:spcPct val="100000"/>
              </a:lnSpc>
              <a:spcBef>
                <a:spcPct val="0"/>
              </a:spcBef>
              <a:spcAft>
                <a:spcPct val="0"/>
              </a:spcAft>
              <a:buClr>
                <a:srgbClr val="00882B">
                  <a:lumMod val="75000"/>
                </a:srgbClr>
              </a:buClr>
              <a:buSzTx/>
              <a:buFont typeface="Wingdings" panose="05000000000000000000" pitchFamily="2" charset="2"/>
              <a:buChar char="q"/>
              <a:tabLst/>
              <a:defRPr/>
            </a:pPr>
            <a:r>
              <a:rPr kumimoji="0" lang="fr-FR"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La </a:t>
            </a:r>
            <a:r>
              <a:rPr kumimoji="0" lang="fr-CA"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façon dont l’information contenue sur les médias sociaux a été obtenue est aussi importante</a:t>
            </a:r>
            <a:endParaRPr kumimoji="0" lang="fr-CA"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endParaRPr>
          </a:p>
          <a:p>
            <a:pPr marL="0" marR="0" lvl="0" indent="0" algn="just" defTabSz="825500" rtl="0" eaLnBrk="0" fontAlgn="base" latinLnBrk="0" hangingPunct="0">
              <a:lnSpc>
                <a:spcPct val="100000"/>
              </a:lnSpc>
              <a:spcBef>
                <a:spcPct val="0"/>
              </a:spcBef>
              <a:spcAft>
                <a:spcPct val="0"/>
              </a:spcAft>
              <a:buClrTx/>
              <a:buSzTx/>
              <a:buFontTx/>
              <a:buNone/>
              <a:tabLst/>
              <a:defRPr/>
            </a:pPr>
            <a:endParaRPr kumimoji="0" lang="fr-CA"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endParaRPr>
          </a:p>
          <a:p>
            <a:pPr marL="1169988" marR="0" lvl="0" indent="-571500" algn="just" defTabSz="825500" rtl="0" eaLnBrk="0" fontAlgn="base" latinLnBrk="0" hangingPunct="0">
              <a:lnSpc>
                <a:spcPct val="100000"/>
              </a:lnSpc>
              <a:spcBef>
                <a:spcPct val="0"/>
              </a:spcBef>
              <a:spcAft>
                <a:spcPct val="0"/>
              </a:spcAft>
              <a:buClr>
                <a:srgbClr val="00882B">
                  <a:lumMod val="75000"/>
                </a:srgbClr>
              </a:buClr>
              <a:buSzTx/>
              <a:buFont typeface="Wingdings" panose="05000000000000000000" pitchFamily="2" charset="2"/>
              <a:buChar char="§"/>
              <a:tabLst/>
              <a:defRPr/>
            </a:pPr>
            <a:r>
              <a:rPr kumimoji="0" lang="fr-FR" sz="32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Maison St-Patrice </a:t>
            </a:r>
            <a:r>
              <a:rPr kumimoji="0" lang="fr-FR" sz="3200" b="1" i="1"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inc</a:t>
            </a:r>
            <a:r>
              <a:rPr kumimoji="0" lang="fr-FR" sz="3200" b="1"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a:t>
            </a:r>
            <a:r>
              <a:rPr kumimoji="0" lang="fr-FR"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 et </a:t>
            </a:r>
            <a:r>
              <a:rPr kumimoji="0" lang="fr-FR" sz="32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Cusson, </a:t>
            </a:r>
            <a:r>
              <a:rPr kumimoji="0" lang="fr-FR"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2016 QCTAT 482</a:t>
            </a:r>
            <a:r>
              <a:rPr kumimoji="0" lang="fr-FR" sz="32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 </a:t>
            </a:r>
            <a:r>
              <a:rPr kumimoji="0" lang="fr-FR" sz="3200" b="0" i="1"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 </a:t>
            </a:r>
            <a:r>
              <a:rPr kumimoji="0" lang="fr-FR"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L’Employeur a usé d’un subterfuge pour accéder à la page Facebook de la salariée. L’Employeur demande à un collègue d’ajouter la travailleuse et de lui rapporter le contenu de son profil ou de lui donner accès à celui-ci. </a:t>
            </a:r>
            <a:r>
              <a:rPr kumimoji="0" lang="fr-FR" sz="3200" b="0" i="0" u="sng"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Preuve rejetée</a:t>
            </a:r>
            <a:r>
              <a:rPr kumimoji="0" lang="fr-FR"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a:t>
            </a:r>
          </a:p>
          <a:p>
            <a:pPr marL="1169988" marR="0" lvl="0" indent="-571500" algn="l" defTabSz="825500" rtl="0" eaLnBrk="0" fontAlgn="base" latinLnBrk="0" hangingPunct="0">
              <a:lnSpc>
                <a:spcPct val="100000"/>
              </a:lnSpc>
              <a:spcBef>
                <a:spcPct val="0"/>
              </a:spcBef>
              <a:spcAft>
                <a:spcPct val="0"/>
              </a:spcAft>
              <a:buClr>
                <a:srgbClr val="00882B">
                  <a:lumMod val="75000"/>
                </a:srgbClr>
              </a:buClr>
              <a:buSzTx/>
              <a:buFont typeface="Wingdings" panose="05000000000000000000" pitchFamily="2" charset="2"/>
              <a:buChar char="§"/>
              <a:tabLst/>
              <a:defRPr/>
            </a:pPr>
            <a:endParaRPr kumimoji="0" lang="fr-CA"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endParaRPr>
          </a:p>
          <a:p>
            <a:pPr marL="1169988" marR="0" lvl="0" indent="-571500" algn="just" defTabSz="825500" rtl="0" eaLnBrk="0" fontAlgn="base" latinLnBrk="0" hangingPunct="0">
              <a:lnSpc>
                <a:spcPct val="100000"/>
              </a:lnSpc>
              <a:spcBef>
                <a:spcPct val="0"/>
              </a:spcBef>
              <a:spcAft>
                <a:spcPct val="0"/>
              </a:spcAft>
              <a:buClr>
                <a:srgbClr val="00882B">
                  <a:lumMod val="75000"/>
                </a:srgbClr>
              </a:buClr>
              <a:buSzTx/>
              <a:buFont typeface="Wingdings" panose="05000000000000000000" pitchFamily="2" charset="2"/>
              <a:buChar char="§"/>
              <a:tabLst/>
              <a:defRPr/>
            </a:pPr>
            <a:r>
              <a:rPr kumimoji="0" lang="fr-CA" sz="3200" b="1" i="1"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Campeau</a:t>
            </a:r>
            <a:r>
              <a:rPr kumimoji="0" lang="fr-CA" sz="32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 c. Services alimentaires Delta </a:t>
            </a:r>
            <a:r>
              <a:rPr kumimoji="0" lang="fr-CA" sz="3200" b="1" i="1"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Dailyfood</a:t>
            </a:r>
            <a:r>
              <a:rPr kumimoji="0" lang="fr-CA" sz="32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 Canada </a:t>
            </a:r>
            <a:r>
              <a:rPr kumimoji="0" lang="fr-CA" sz="3200" b="1" i="1"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inc</a:t>
            </a:r>
            <a:r>
              <a:rPr kumimoji="0" lang="fr-CA" sz="3200" b="1"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a:t>
            </a:r>
            <a:r>
              <a:rPr kumimoji="0" lang="fr-CA"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 2012 QCCLP 7666 </a:t>
            </a:r>
            <a:r>
              <a:rPr kumimoji="0" lang="fr-CA" sz="3200" b="1"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a:t>
            </a:r>
          </a:p>
          <a:p>
            <a:pPr marL="2066925" marR="0" lvl="0" indent="-457200" algn="l" defTabSz="825500" rtl="0" eaLnBrk="0" fontAlgn="base" latinLnBrk="0" hangingPunct="0">
              <a:lnSpc>
                <a:spcPct val="100000"/>
              </a:lnSpc>
              <a:spcBef>
                <a:spcPct val="0"/>
              </a:spcBef>
              <a:spcAft>
                <a:spcPct val="0"/>
              </a:spcAft>
              <a:buClrTx/>
              <a:buSzTx/>
              <a:buFontTx/>
              <a:buNone/>
              <a:tabLst/>
              <a:defRPr/>
            </a:pPr>
            <a:endParaRPr kumimoji="0" lang="fr-CA"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endParaRPr>
          </a:p>
          <a:p>
            <a:pPr marL="1700213" marR="0" lvl="0" indent="-571500" algn="just" defTabSz="825500" rtl="0" eaLnBrk="0" fontAlgn="base" latinLnBrk="0" hangingPunct="0">
              <a:lnSpc>
                <a:spcPct val="100000"/>
              </a:lnSpc>
              <a:spcBef>
                <a:spcPct val="0"/>
              </a:spcBef>
              <a:spcAft>
                <a:spcPct val="0"/>
              </a:spcAft>
              <a:buClr>
                <a:srgbClr val="00882B">
                  <a:lumMod val="75000"/>
                </a:srgbClr>
              </a:buClr>
              <a:buSzTx/>
              <a:buFont typeface="Arial" panose="020B0604020202020204" pitchFamily="34" charset="0"/>
              <a:buChar char="•"/>
              <a:tabLst/>
              <a:defRPr/>
            </a:pPr>
            <a:r>
              <a:rPr kumimoji="0" lang="fr-CA"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L’Employeur s’est créé un faux profil Facebook pour devenir « ami » avec la travailleuse et avoir accès à ses photos. </a:t>
            </a:r>
            <a:r>
              <a:rPr kumimoji="0" lang="fr-CA" sz="3200" b="0" i="0" u="sng"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Preuve rejetée</a:t>
            </a:r>
            <a:r>
              <a:rPr kumimoji="0" lang="fr-CA" sz="3200" b="0" i="0" u="none" strike="noStrike" kern="0" cap="none" spc="0" normalizeH="0" baseline="0" noProof="0" dirty="0">
                <a:ln>
                  <a:noFill/>
                </a:ln>
                <a:solidFill>
                  <a:srgbClr val="53585F"/>
                </a:solidFill>
                <a:effectLst/>
                <a:uLnTx/>
                <a:uFillTx/>
                <a:latin typeface="Arial" panose="020B0604020202020204" pitchFamily="34" charset="0"/>
                <a:cs typeface="Arial" panose="020B0604020202020204" pitchFamily="34" charset="0"/>
                <a:sym typeface="Helvetica" panose="020B0604020202020204" pitchFamily="34" charset="0"/>
              </a:rPr>
              <a:t>. </a:t>
            </a:r>
          </a:p>
          <a:p>
            <a:endParaRPr lang="fr-CA" dirty="0"/>
          </a:p>
        </p:txBody>
      </p:sp>
      <p:pic>
        <p:nvPicPr>
          <p:cNvPr id="4" name="Picture 1">
            <a:extLst>
              <a:ext uri="{FF2B5EF4-FFF2-40B4-BE49-F238E27FC236}">
                <a16:creationId xmlns:a16="http://schemas.microsoft.com/office/drawing/2014/main" id="{837491C3-0EB2-4505-A9F7-7FBD0E6FF8C4}"/>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26489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3DF30-57DF-4862-81A1-3F52BBB9A25D}"/>
              </a:ext>
            </a:extLst>
          </p:cNvPr>
          <p:cNvSpPr>
            <a:spLocks noGrp="1"/>
          </p:cNvSpPr>
          <p:nvPr>
            <p:ph type="title"/>
            <p:custDataLst>
              <p:tags r:id="rId1"/>
            </p:custDataLst>
          </p:nvPr>
        </p:nvSpPr>
        <p:spPr>
          <a:xfrm>
            <a:off x="1758999" y="1758999"/>
            <a:ext cx="20864464" cy="1715721"/>
          </a:xfrm>
        </p:spPr>
        <p:txBody>
          <a:bodyPr/>
          <a:lstStyle/>
          <a:p>
            <a:pPr algn="ctr"/>
            <a:r>
              <a:rPr lang="fr-CA" sz="12000" baseline="9000" dirty="0">
                <a:solidFill>
                  <a:srgbClr val="6DA92D"/>
                </a:solidFill>
                <a:sym typeface="Helvetica"/>
              </a:rPr>
              <a:t>Exemples jurisprudence</a:t>
            </a:r>
            <a:br>
              <a:rPr lang="fr-CA" baseline="9000" dirty="0">
                <a:solidFill>
                  <a:srgbClr val="6DA92D"/>
                </a:solidFill>
                <a:sym typeface="Helvetica"/>
              </a:rPr>
            </a:br>
            <a:endParaRPr lang="fr-CA" dirty="0"/>
          </a:p>
        </p:txBody>
      </p:sp>
      <p:sp>
        <p:nvSpPr>
          <p:cNvPr id="3" name="Espace réservé du texte 2">
            <a:extLst>
              <a:ext uri="{FF2B5EF4-FFF2-40B4-BE49-F238E27FC236}">
                <a16:creationId xmlns:a16="http://schemas.microsoft.com/office/drawing/2014/main" id="{87DB8EB7-89D4-48BF-870F-A928F3A8D1CA}"/>
              </a:ext>
            </a:extLst>
          </p:cNvPr>
          <p:cNvSpPr>
            <a:spLocks noGrp="1"/>
          </p:cNvSpPr>
          <p:nvPr>
            <p:ph type="body" sz="half" idx="1"/>
            <p:custDataLst>
              <p:tags r:id="rId2"/>
            </p:custDataLst>
          </p:nvPr>
        </p:nvSpPr>
        <p:spPr>
          <a:xfrm>
            <a:off x="1758999" y="4315968"/>
            <a:ext cx="20862925" cy="7900416"/>
          </a:xfrm>
        </p:spPr>
        <p:txBody>
          <a:bodyPr/>
          <a:lstStyle/>
          <a:p>
            <a:pPr marL="804863" indent="-804863">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Manquement à l’obligation de loyauté</a:t>
            </a:r>
            <a:r>
              <a:rPr lang="fr-CA" sz="3200" dirty="0">
                <a:solidFill>
                  <a:schemeClr val="tx1"/>
                </a:solidFill>
                <a:latin typeface="Arial" panose="020B0604020202020204" pitchFamily="34" charset="0"/>
                <a:cs typeface="Arial" panose="020B0604020202020204" pitchFamily="34" charset="0"/>
              </a:rPr>
              <a:t>	</a:t>
            </a:r>
          </a:p>
          <a:p>
            <a:pPr marL="804863" indent="-804863">
              <a:lnSpc>
                <a:spcPct val="100000"/>
              </a:lnSpc>
              <a:buClr>
                <a:schemeClr val="accent2">
                  <a:lumMod val="75000"/>
                </a:schemeClr>
              </a:buClr>
              <a:buFont typeface="Wingdings" panose="05000000000000000000" pitchFamily="2" charset="2"/>
              <a:buChar char="q"/>
            </a:pPr>
            <a:endParaRPr lang="fr-CA" sz="3200" dirty="0">
              <a:solidFill>
                <a:schemeClr val="tx1"/>
              </a:solidFill>
              <a:latin typeface="Arial" panose="020B0604020202020204" pitchFamily="34" charset="0"/>
              <a:cs typeface="Arial" panose="020B0604020202020204" pitchFamily="34" charset="0"/>
            </a:endParaRPr>
          </a:p>
          <a:p>
            <a:pPr marL="804863" indent="-804863">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Lésion corporelle</a:t>
            </a:r>
          </a:p>
          <a:p>
            <a:pPr marL="804863" indent="-804863">
              <a:lnSpc>
                <a:spcPct val="100000"/>
              </a:lnSpc>
              <a:buClr>
                <a:schemeClr val="accent2">
                  <a:lumMod val="75000"/>
                </a:schemeClr>
              </a:buClr>
              <a:buFont typeface="Wingdings" panose="05000000000000000000" pitchFamily="2" charset="2"/>
              <a:buChar char="q"/>
            </a:pPr>
            <a:endParaRPr lang="fr-CA" sz="3200" dirty="0">
              <a:solidFill>
                <a:schemeClr val="tx1"/>
              </a:solidFill>
              <a:latin typeface="Arial" panose="020B0604020202020204" pitchFamily="34" charset="0"/>
              <a:cs typeface="Arial" panose="020B0604020202020204" pitchFamily="34" charset="0"/>
            </a:endParaRPr>
          </a:p>
          <a:p>
            <a:pPr marL="804863" indent="-804863">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Employé membre de l’exécutif syndical </a:t>
            </a:r>
          </a:p>
          <a:p>
            <a:pPr marL="804863" indent="-804863">
              <a:lnSpc>
                <a:spcPct val="100000"/>
              </a:lnSpc>
              <a:buClr>
                <a:schemeClr val="accent2">
                  <a:lumMod val="75000"/>
                </a:schemeClr>
              </a:buClr>
              <a:buFont typeface="Wingdings" panose="05000000000000000000" pitchFamily="2" charset="2"/>
              <a:buChar char="q"/>
            </a:pPr>
            <a:endParaRPr lang="fr-CA" sz="3200" dirty="0">
              <a:solidFill>
                <a:schemeClr val="tx1"/>
              </a:solidFill>
              <a:latin typeface="Arial" panose="020B0604020202020204" pitchFamily="34" charset="0"/>
              <a:cs typeface="Arial" panose="020B0604020202020204" pitchFamily="34" charset="0"/>
            </a:endParaRPr>
          </a:p>
          <a:p>
            <a:pPr marL="804863" indent="-804863">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Ancien employé </a:t>
            </a:r>
          </a:p>
        </p:txBody>
      </p:sp>
      <p:pic>
        <p:nvPicPr>
          <p:cNvPr id="4" name="Picture 1">
            <a:extLst>
              <a:ext uri="{FF2B5EF4-FFF2-40B4-BE49-F238E27FC236}">
                <a16:creationId xmlns:a16="http://schemas.microsoft.com/office/drawing/2014/main" id="{438F0F8A-DF89-4C66-822C-FEBE66FC0A56}"/>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47090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81BFB-C159-42AF-A5D2-AC12E214E349}"/>
              </a:ext>
            </a:extLst>
          </p:cNvPr>
          <p:cNvSpPr>
            <a:spLocks noGrp="1"/>
          </p:cNvSpPr>
          <p:nvPr>
            <p:ph type="title"/>
            <p:custDataLst>
              <p:tags r:id="rId1"/>
            </p:custDataLst>
          </p:nvPr>
        </p:nvSpPr>
        <p:spPr>
          <a:xfrm>
            <a:off x="1376490" y="1758999"/>
            <a:ext cx="21245433" cy="5099001"/>
          </a:xfrm>
        </p:spPr>
        <p:txBody>
          <a:bodyPr/>
          <a:lstStyle/>
          <a:p>
            <a:pPr algn="ctr">
              <a:lnSpc>
                <a:spcPct val="100000"/>
              </a:lnSpc>
            </a:pPr>
            <a:r>
              <a:rPr lang="fr-CA" baseline="9000" dirty="0">
                <a:solidFill>
                  <a:srgbClr val="6DA92D"/>
                </a:solidFill>
                <a:sym typeface="Helvetica"/>
              </a:rPr>
              <a:t>Exemples tirés de la jurisprudence </a:t>
            </a:r>
            <a:br>
              <a:rPr lang="fr-CA" baseline="9000" dirty="0">
                <a:solidFill>
                  <a:srgbClr val="6DA92D"/>
                </a:solidFill>
                <a:sym typeface="Helvetica"/>
              </a:rPr>
            </a:br>
            <a:r>
              <a:rPr lang="fr-CA" baseline="9000" dirty="0">
                <a:solidFill>
                  <a:srgbClr val="6DA92D"/>
                </a:solidFill>
                <a:sym typeface="Helvetica"/>
              </a:rPr>
              <a:t>Obligation de loyauté</a:t>
            </a:r>
            <a:br>
              <a:rPr lang="fr-CA" baseline="9000" dirty="0">
                <a:solidFill>
                  <a:srgbClr val="6DA92D"/>
                </a:solidFill>
                <a:sym typeface="Helvetica"/>
              </a:rPr>
            </a:br>
            <a:endParaRPr lang="fr-CA" dirty="0"/>
          </a:p>
        </p:txBody>
      </p:sp>
      <p:sp>
        <p:nvSpPr>
          <p:cNvPr id="3" name="Espace réservé du texte 2">
            <a:extLst>
              <a:ext uri="{FF2B5EF4-FFF2-40B4-BE49-F238E27FC236}">
                <a16:creationId xmlns:a16="http://schemas.microsoft.com/office/drawing/2014/main" id="{3BBF9ED4-31A9-4B3F-BD5F-EDECB279A06A}"/>
              </a:ext>
            </a:extLst>
          </p:cNvPr>
          <p:cNvSpPr>
            <a:spLocks noGrp="1"/>
          </p:cNvSpPr>
          <p:nvPr>
            <p:ph type="body" sz="half" idx="1"/>
            <p:custDataLst>
              <p:tags r:id="rId2"/>
            </p:custDataLst>
          </p:nvPr>
        </p:nvSpPr>
        <p:spPr>
          <a:xfrm>
            <a:off x="1376490" y="5155660"/>
            <a:ext cx="21245433" cy="7060724"/>
          </a:xfrm>
        </p:spPr>
        <p:txBody>
          <a:bodyPr/>
          <a:lstStyle/>
          <a:p>
            <a:pPr marL="571500" indent="-571500" algn="just">
              <a:lnSpc>
                <a:spcPct val="100000"/>
              </a:lnSpc>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Syndicat des chauffeurs d’autobus de la Rive-Sud (CSN) </a:t>
            </a:r>
            <a:r>
              <a:rPr lang="fr-CA" sz="3200" b="1" dirty="0">
                <a:solidFill>
                  <a:schemeClr val="tx1"/>
                </a:solidFill>
                <a:latin typeface="Arial" panose="020B0604020202020204" pitchFamily="34" charset="0"/>
                <a:cs typeface="Arial" panose="020B0604020202020204" pitchFamily="34" charset="0"/>
              </a:rPr>
              <a:t>et </a:t>
            </a:r>
            <a:r>
              <a:rPr lang="fr-CA" sz="3200" b="1" i="1" dirty="0">
                <a:solidFill>
                  <a:schemeClr val="tx1"/>
                </a:solidFill>
                <a:latin typeface="Arial" panose="020B0604020202020204" pitchFamily="34" charset="0"/>
                <a:cs typeface="Arial" panose="020B0604020202020204" pitchFamily="34" charset="0"/>
              </a:rPr>
              <a:t>Société de transport de Lévis</a:t>
            </a:r>
            <a:r>
              <a:rPr lang="fr-CA" sz="3200" b="1" dirty="0">
                <a:solidFill>
                  <a:schemeClr val="tx1"/>
                </a:solidFill>
                <a:latin typeface="Arial" panose="020B0604020202020204" pitchFamily="34" charset="0"/>
                <a:cs typeface="Arial" panose="020B0604020202020204" pitchFamily="34" charset="0"/>
              </a:rPr>
              <a:t>, 2018 CanLii 68392</a:t>
            </a:r>
          </a:p>
          <a:p>
            <a:pPr marL="571500" indent="-571500" algn="just">
              <a:lnSpc>
                <a:spcPct val="100000"/>
              </a:lnSpc>
              <a:buFont typeface="Wingdings" panose="05000000000000000000" pitchFamily="2" charset="2"/>
              <a:buChar char="q"/>
            </a:pPr>
            <a:endParaRPr lang="fr-CA" sz="3200" b="1" dirty="0">
              <a:latin typeface="Arial" panose="020B0604020202020204" pitchFamily="34" charset="0"/>
              <a:cs typeface="Arial" panose="020B0604020202020204" pitchFamily="34" charset="0"/>
            </a:endParaRPr>
          </a:p>
          <a:p>
            <a:pPr marL="1079500"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En juillet 2017, un chauffeur de la STLévis a écrit plusieurs commentaires alarmant sur la page Facebook « Spotted Lévis », suivie par plus de 13 000 personnes. Il publia entre autres : </a:t>
            </a:r>
          </a:p>
          <a:p>
            <a:pPr lvl="1" indent="0" algn="just">
              <a:lnSpc>
                <a:spcPct val="100000"/>
              </a:lnSpc>
            </a:pPr>
            <a:endParaRPr lang="fr-CA" sz="3200" dirty="0">
              <a:latin typeface="Arial" panose="020B0604020202020204" pitchFamily="34" charset="0"/>
              <a:cs typeface="Arial" panose="020B0604020202020204" pitchFamily="34" charset="0"/>
            </a:endParaRPr>
          </a:p>
          <a:p>
            <a:pPr marL="1079500" lvl="2" indent="0" algn="just">
              <a:lnSpc>
                <a:spcPct val="100000"/>
              </a:lnSpc>
            </a:pPr>
            <a:r>
              <a:rPr lang="fr-CA" sz="3200" i="1" dirty="0">
                <a:latin typeface="Arial" panose="020B0604020202020204" pitchFamily="34" charset="0"/>
                <a:cs typeface="Arial" panose="020B0604020202020204" pitchFamily="34" charset="0"/>
              </a:rPr>
              <a:t>Je suis le pire chauffeur de la STLévis. Aucune courtoise, j’écrase les animaux, les vieux et les vélos! Et si je vois une femme avec une poussette, gros lot, j’accélère et je vise les genoux!!!  </a:t>
            </a:r>
          </a:p>
          <a:p>
            <a:pPr marL="1169988" lvl="2" indent="0" algn="just">
              <a:lnSpc>
                <a:spcPct val="100000"/>
              </a:lnSpc>
            </a:pPr>
            <a:endParaRPr lang="fr-CA" sz="3200" i="1" dirty="0">
              <a:latin typeface="Arial" panose="020B0604020202020204" pitchFamily="34" charset="0"/>
              <a:cs typeface="Arial" panose="020B0604020202020204" pitchFamily="34" charset="0"/>
            </a:endParaRPr>
          </a:p>
          <a:p>
            <a:pPr marL="1079500" lvl="2" indent="0" algn="just">
              <a:lnSpc>
                <a:spcPct val="100000"/>
              </a:lnSpc>
            </a:pPr>
            <a:r>
              <a:rPr lang="fr-CA" sz="3200" i="1" dirty="0">
                <a:latin typeface="Arial" panose="020B0604020202020204" pitchFamily="34" charset="0"/>
                <a:cs typeface="Arial" panose="020B0604020202020204" pitchFamily="34" charset="0"/>
              </a:rPr>
              <a:t>À mort les vélos!  </a:t>
            </a:r>
          </a:p>
          <a:p>
            <a:pPr marL="1069975" lvl="2" indent="282575">
              <a:lnSpc>
                <a:spcPct val="100000"/>
              </a:lnSpc>
            </a:pPr>
            <a:endParaRPr lang="fr-CA" sz="3200" i="1" dirty="0">
              <a:latin typeface="Arial" panose="020B0604020202020204" pitchFamily="34" charset="0"/>
              <a:cs typeface="Arial" panose="020B0604020202020204" pitchFamily="34" charset="0"/>
            </a:endParaRPr>
          </a:p>
          <a:p>
            <a:pPr marL="1079500" lvl="2" indent="0">
              <a:lnSpc>
                <a:spcPct val="100000"/>
              </a:lnSpc>
            </a:pPr>
            <a:r>
              <a:rPr lang="fr-CA" sz="3200" i="1" dirty="0">
                <a:latin typeface="Arial" panose="020B0604020202020204" pitchFamily="34" charset="0"/>
                <a:cs typeface="Arial" panose="020B0604020202020204" pitchFamily="34" charset="0"/>
              </a:rPr>
              <a:t>C’est désolant de voir autant de </a:t>
            </a:r>
            <a:r>
              <a:rPr lang="fr-CA" sz="3200" i="1" dirty="0" err="1">
                <a:latin typeface="Arial" panose="020B0604020202020204" pitchFamily="34" charset="0"/>
                <a:cs typeface="Arial" panose="020B0604020202020204" pitchFamily="34" charset="0"/>
              </a:rPr>
              <a:t>dumbdumb</a:t>
            </a:r>
            <a:r>
              <a:rPr lang="fr-CA" sz="3200" i="1" dirty="0">
                <a:latin typeface="Arial" panose="020B0604020202020204" pitchFamily="34" charset="0"/>
                <a:cs typeface="Arial" panose="020B0604020202020204" pitchFamily="34" charset="0"/>
              </a:rPr>
              <a:t> à vélo qui se croient tout permis! </a:t>
            </a:r>
          </a:p>
          <a:p>
            <a:pPr marL="1069975" lvl="2" indent="282575">
              <a:lnSpc>
                <a:spcPct val="100000"/>
              </a:lnSpc>
            </a:pPr>
            <a:endParaRPr lang="fr-CA" sz="3200" i="1" dirty="0">
              <a:latin typeface="Arial" panose="020B0604020202020204" pitchFamily="34" charset="0"/>
              <a:cs typeface="Arial" panose="020B0604020202020204" pitchFamily="34" charset="0"/>
            </a:endParaRPr>
          </a:p>
          <a:p>
            <a:pPr marL="895350" lvl="2" indent="0" algn="just">
              <a:lnSpc>
                <a:spcPct val="100000"/>
              </a:lnSpc>
            </a:pPr>
            <a:endParaRPr lang="fr-CA" sz="3200" i="1" dirty="0">
              <a:latin typeface="Arial" panose="020B0604020202020204" pitchFamily="34" charset="0"/>
              <a:cs typeface="Arial" panose="020B0604020202020204" pitchFamily="34" charset="0"/>
            </a:endParaRPr>
          </a:p>
          <a:p>
            <a:pPr marL="342900" indent="-342900">
              <a:lnSpc>
                <a:spcPct val="100000"/>
              </a:lnSpc>
              <a:buFont typeface="Wingdings" panose="05000000000000000000" pitchFamily="2" charset="2"/>
              <a:buChar char="q"/>
            </a:pPr>
            <a:endParaRPr lang="fr-CA"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AFBC758C-B3F1-41EC-B786-C1E2185F0727}"/>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28896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8C5EA-B116-4E09-A2FF-EC052A5B4AD2}"/>
              </a:ext>
            </a:extLst>
          </p:cNvPr>
          <p:cNvSpPr>
            <a:spLocks noGrp="1"/>
          </p:cNvSpPr>
          <p:nvPr>
            <p:ph type="title"/>
            <p:custDataLst>
              <p:tags r:id="rId1"/>
            </p:custDataLst>
          </p:nvPr>
        </p:nvSpPr>
        <p:spPr>
          <a:xfrm>
            <a:off x="1338707" y="1759000"/>
            <a:ext cx="20862925" cy="2501716"/>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Obligation de loyauté </a:t>
            </a:r>
            <a:r>
              <a:rPr lang="fr-CA" sz="11200" baseline="9000" dirty="0">
                <a:solidFill>
                  <a:srgbClr val="6DA92D"/>
                </a:solidFill>
                <a:sym typeface="Helvetica"/>
              </a:rPr>
              <a:t>(suite)</a:t>
            </a:r>
            <a:br>
              <a:rPr lang="fr-CA" baseline="9000" dirty="0">
                <a:solidFill>
                  <a:srgbClr val="6DA92D"/>
                </a:solidFill>
                <a:sym typeface="Helvetica"/>
              </a:rPr>
            </a:br>
            <a:endParaRPr lang="fr-CA" dirty="0"/>
          </a:p>
        </p:txBody>
      </p:sp>
      <p:sp>
        <p:nvSpPr>
          <p:cNvPr id="3" name="Espace réservé du texte 2">
            <a:extLst>
              <a:ext uri="{FF2B5EF4-FFF2-40B4-BE49-F238E27FC236}">
                <a16:creationId xmlns:a16="http://schemas.microsoft.com/office/drawing/2014/main" id="{8E085810-077C-493C-B358-F013AFE5EE76}"/>
              </a:ext>
            </a:extLst>
          </p:cNvPr>
          <p:cNvSpPr>
            <a:spLocks noGrp="1"/>
          </p:cNvSpPr>
          <p:nvPr>
            <p:ph type="body" sz="half" idx="1"/>
            <p:custDataLst>
              <p:tags r:id="rId2"/>
            </p:custDataLst>
          </p:nvPr>
        </p:nvSpPr>
        <p:spPr>
          <a:xfrm>
            <a:off x="1598670" y="4260716"/>
            <a:ext cx="20862925" cy="7461892"/>
          </a:xfrm>
        </p:spPr>
        <p:txBody>
          <a:bodyPr/>
          <a:lstStyle/>
          <a:p>
            <a:pPr lvl="2" indent="96838">
              <a:lnSpc>
                <a:spcPct val="100000"/>
              </a:lnSpc>
            </a:pPr>
            <a:endParaRPr lang="fr-CA" sz="3200" i="1" dirty="0">
              <a:latin typeface="Arial" panose="020B0604020202020204" pitchFamily="34" charset="0"/>
              <a:cs typeface="Arial" panose="020B0604020202020204" pitchFamily="34" charset="0"/>
            </a:endParaRPr>
          </a:p>
          <a:p>
            <a:pPr marL="1079500" lvl="1" indent="-549275"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a:t>
            </a:r>
            <a:r>
              <a:rPr lang="fr-CA" sz="3200" dirty="0" err="1">
                <a:latin typeface="Arial" panose="020B0604020202020204" pitchFamily="34" charset="0"/>
                <a:cs typeface="Arial" panose="020B0604020202020204" pitchFamily="34" charset="0"/>
              </a:rPr>
              <a:t>STLévis</a:t>
            </a:r>
            <a:r>
              <a:rPr lang="fr-CA" sz="3200" dirty="0">
                <a:latin typeface="Arial" panose="020B0604020202020204" pitchFamily="34" charset="0"/>
                <a:cs typeface="Arial" panose="020B0604020202020204" pitchFamily="34" charset="0"/>
              </a:rPr>
              <a:t> a suspendu pour fins d’enquête le chauffeur, avant de le congédier en raison des propos tenus sur Internet.</a:t>
            </a:r>
            <a:endParaRPr lang="fr-CA" sz="1100" dirty="0">
              <a:latin typeface="Arial" panose="020B0604020202020204" pitchFamily="34" charset="0"/>
              <a:cs typeface="Arial" panose="020B0604020202020204" pitchFamily="34" charset="0"/>
            </a:endParaRPr>
          </a:p>
          <a:p>
            <a:pPr marL="1079500" lvl="1" indent="-549275"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79500" lvl="1" indent="-549275"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 chauffeur a publié une lettre d’excuses sur la page « Spotted Lévis », et en a envoyé une autre à son employeur.</a:t>
            </a:r>
          </a:p>
          <a:p>
            <a:pPr marL="530225" lvl="1" indent="0"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079500" lvl="1" indent="-549275" algn="just">
              <a:lnSpc>
                <a:spcPct val="100000"/>
              </a:lnSpc>
              <a:buClr>
                <a:schemeClr val="accent2">
                  <a:lumMod val="75000"/>
                </a:schemeClr>
              </a:buClr>
              <a:buFont typeface="Wingdings" panose="05000000000000000000" pitchFamily="2" charset="2"/>
              <a:buChar char="§"/>
            </a:pPr>
            <a:r>
              <a:rPr lang="fr-CA" sz="3200" i="1" dirty="0">
                <a:latin typeface="Arial" panose="020B0604020202020204" pitchFamily="34" charset="0"/>
                <a:cs typeface="Arial" panose="020B0604020202020204" pitchFamily="34" charset="0"/>
              </a:rPr>
              <a:t>[151] M. Savard s’est comporté comme de nombreux internautes qui ne pèsent pas leurs mots avant de les publier. Pour certains, c’est sans conséquence, mais quand on s’affiche sur le plus important site communautaire de sa propre ville comme chauffeur d’autobus et qu’on met son employeur dans l’embarras, qu’on ternit son image, la conséquence peut être la perte d’emploi. M. Savard a couru à sa perte.</a:t>
            </a:r>
            <a:r>
              <a:rPr lang="fr-CA" sz="3200" dirty="0">
                <a:latin typeface="Arial" panose="020B0604020202020204" pitchFamily="34" charset="0"/>
                <a:cs typeface="Arial" panose="020B0604020202020204" pitchFamily="34" charset="0"/>
              </a:rPr>
              <a:t>  </a:t>
            </a:r>
            <a:endParaRPr lang="fr-CA" sz="900" b="1" i="1" dirty="0">
              <a:latin typeface="Arial" panose="020B0604020202020204" pitchFamily="34" charset="0"/>
              <a:cs typeface="Arial" panose="020B0604020202020204" pitchFamily="34" charset="0"/>
            </a:endParaRPr>
          </a:p>
          <a:p>
            <a:pPr marL="1439863" lvl="1" indent="-447675" algn="just">
              <a:lnSpc>
                <a:spcPct val="100000"/>
              </a:lnSpc>
            </a:pPr>
            <a:endParaRPr lang="fr-CA" sz="1000" dirty="0">
              <a:latin typeface="Arial" panose="020B0604020202020204" pitchFamily="34" charset="0"/>
              <a:cs typeface="Arial" panose="020B0604020202020204" pitchFamily="34" charset="0"/>
            </a:endParaRPr>
          </a:p>
          <a:p>
            <a:pPr marL="1439863" lvl="1" indent="-447675" algn="just">
              <a:lnSpc>
                <a:spcPct val="100000"/>
              </a:lnSpc>
            </a:pPr>
            <a:endParaRPr lang="fr-CA" sz="3200" dirty="0">
              <a:latin typeface="Arial" panose="020B0604020202020204" pitchFamily="34" charset="0"/>
              <a:cs typeface="Arial" panose="020B0604020202020204" pitchFamily="34" charset="0"/>
            </a:endParaRPr>
          </a:p>
          <a:p>
            <a:pPr marL="1169988" lvl="1" indent="-639763">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L’arbitre Pierre St-Arnaud </a:t>
            </a:r>
            <a:r>
              <a:rPr lang="fr-CA" sz="3200" b="1" dirty="0">
                <a:solidFill>
                  <a:schemeClr val="tx1"/>
                </a:solidFill>
                <a:latin typeface="Arial" panose="020B0604020202020204" pitchFamily="34" charset="0"/>
                <a:cs typeface="Arial" panose="020B0604020202020204" pitchFamily="34" charset="0"/>
              </a:rPr>
              <a:t>maintient le congédiement</a:t>
            </a:r>
            <a:r>
              <a:rPr lang="fr-CA" sz="3200" dirty="0">
                <a:solidFill>
                  <a:schemeClr val="tx1"/>
                </a:solidFill>
                <a:latin typeface="Arial" panose="020B0604020202020204" pitchFamily="34" charset="0"/>
                <a:cs typeface="Arial" panose="020B0604020202020204" pitchFamily="34" charset="0"/>
              </a:rPr>
              <a:t>. </a:t>
            </a:r>
          </a:p>
          <a:p>
            <a:endParaRPr lang="fr-CA" dirty="0"/>
          </a:p>
        </p:txBody>
      </p:sp>
      <p:pic>
        <p:nvPicPr>
          <p:cNvPr id="4" name="Picture 1">
            <a:extLst>
              <a:ext uri="{FF2B5EF4-FFF2-40B4-BE49-F238E27FC236}">
                <a16:creationId xmlns:a16="http://schemas.microsoft.com/office/drawing/2014/main" id="{DB77550C-1D27-4260-BF6C-8DFC2CF7D52C}"/>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63846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57F53-DF6C-41F9-92D3-157B34E0528E}"/>
              </a:ext>
            </a:extLst>
          </p:cNvPr>
          <p:cNvSpPr>
            <a:spLocks noGrp="1"/>
          </p:cNvSpPr>
          <p:nvPr>
            <p:ph type="title"/>
            <p:custDataLst>
              <p:tags r:id="rId1"/>
            </p:custDataLst>
          </p:nvPr>
        </p:nvSpPr>
        <p:spPr>
          <a:xfrm>
            <a:off x="1815829" y="1027718"/>
            <a:ext cx="20807634" cy="2560082"/>
          </a:xfrm>
        </p:spPr>
        <p:txBody>
          <a:bodyPr/>
          <a:lstStyle/>
          <a:p>
            <a:pPr algn="ctr">
              <a:lnSpc>
                <a:spcPct val="100000"/>
              </a:lnSpc>
            </a:pPr>
            <a:r>
              <a:rPr lang="fr-CA" sz="11200" baseline="9000" dirty="0">
                <a:solidFill>
                  <a:srgbClr val="6DA92D"/>
                </a:solidFill>
                <a:sym typeface="Helvetica"/>
              </a:rPr>
              <a:t>Exemples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sp>
        <p:nvSpPr>
          <p:cNvPr id="3" name="Espace réservé du texte 2">
            <a:extLst>
              <a:ext uri="{FF2B5EF4-FFF2-40B4-BE49-F238E27FC236}">
                <a16:creationId xmlns:a16="http://schemas.microsoft.com/office/drawing/2014/main" id="{3B38C75C-7322-4940-A0B1-E6AF56F5AE72}"/>
              </a:ext>
            </a:extLst>
          </p:cNvPr>
          <p:cNvSpPr>
            <a:spLocks noGrp="1"/>
          </p:cNvSpPr>
          <p:nvPr>
            <p:ph type="body" sz="half" idx="1"/>
            <p:custDataLst>
              <p:tags r:id="rId2"/>
            </p:custDataLst>
          </p:nvPr>
        </p:nvSpPr>
        <p:spPr>
          <a:xfrm>
            <a:off x="1565985" y="4407407"/>
            <a:ext cx="21196738" cy="7966175"/>
          </a:xfrm>
        </p:spPr>
        <p:txBody>
          <a:bodyPr/>
          <a:lstStyle/>
          <a:p>
            <a:pPr marL="571500" indent="-571500">
              <a:lnSpc>
                <a:spcPct val="100000"/>
              </a:lnSpc>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Union des employées et employés de service, section locale 298 </a:t>
            </a:r>
            <a:r>
              <a:rPr lang="fr-CA" sz="3200" b="1" dirty="0">
                <a:solidFill>
                  <a:schemeClr val="tx1"/>
                </a:solidFill>
                <a:latin typeface="Arial" panose="020B0604020202020204" pitchFamily="34" charset="0"/>
                <a:cs typeface="Arial" panose="020B0604020202020204" pitchFamily="34" charset="0"/>
              </a:rPr>
              <a:t>et </a:t>
            </a:r>
            <a:r>
              <a:rPr lang="fr-CA" sz="3200" b="1" i="1" dirty="0">
                <a:solidFill>
                  <a:schemeClr val="tx1"/>
                </a:solidFill>
                <a:latin typeface="Arial" panose="020B0604020202020204" pitchFamily="34" charset="0"/>
                <a:cs typeface="Arial" panose="020B0604020202020204" pitchFamily="34" charset="0"/>
              </a:rPr>
              <a:t>CHSLD Vigi Dollard-des-Ormeaux</a:t>
            </a:r>
            <a:r>
              <a:rPr lang="fr-CA" sz="3200" b="1" dirty="0">
                <a:solidFill>
                  <a:schemeClr val="tx1"/>
                </a:solidFill>
                <a:latin typeface="Arial" panose="020B0604020202020204" pitchFamily="34" charset="0"/>
                <a:cs typeface="Arial" panose="020B0604020202020204" pitchFamily="34" charset="0"/>
              </a:rPr>
              <a:t>, DTE 2016T-94</a:t>
            </a:r>
          </a:p>
          <a:p>
            <a:pPr>
              <a:lnSpc>
                <a:spcPct val="100000"/>
              </a:lnSpc>
            </a:pPr>
            <a:endParaRPr lang="fr-CA" sz="3200" b="1" dirty="0">
              <a:latin typeface="Arial" panose="020B0604020202020204" pitchFamily="34" charset="0"/>
              <a:cs typeface="Arial" panose="020B0604020202020204" pitchFamily="34" charset="0"/>
            </a:endParaRPr>
          </a:p>
          <a:p>
            <a:pPr marL="1074737"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Une salariée s’amuse avec une collègue à prendre des photos avec les lunettes d’une patiente âgée. La collègue les publie sur Facebook, suite à l’autorisation de la salariée. </a:t>
            </a:r>
          </a:p>
          <a:p>
            <a:pPr marL="1074737" lvl="1"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74737" lvl="1" indent="-457200">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publication sur Facebook permet d’identifier le CHSLD.</a:t>
            </a:r>
          </a:p>
          <a:p>
            <a:pPr marL="1074737" lvl="1"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74737"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 salariée est congédiée en raison de la photo. </a:t>
            </a:r>
          </a:p>
          <a:p>
            <a:pPr marL="1074737" lvl="1"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74737"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Par la suite, la salariée critique son congédiement sur Facebook et tient des propos injurieux contre l’employeur. L’employeur lui envoie un nouvel avis de congédiement en raison de ces propos. </a:t>
            </a:r>
          </a:p>
          <a:p>
            <a:pPr lvl="1" indent="0">
              <a:lnSpc>
                <a:spcPct val="100000"/>
              </a:lnSpc>
            </a:pPr>
            <a:endParaRPr lang="fr-CA" sz="3200" b="1" dirty="0">
              <a:latin typeface="Arial" panose="020B0604020202020204" pitchFamily="34" charset="0"/>
              <a:cs typeface="Arial" panose="020B0604020202020204" pitchFamily="34" charset="0"/>
            </a:endParaRPr>
          </a:p>
          <a:p>
            <a:pPr marL="1169988" lvl="1" indent="-547688">
              <a:lnSpc>
                <a:spcPct val="100000"/>
              </a:lnSpc>
              <a:buClr>
                <a:schemeClr val="accent2">
                  <a:lumMod val="75000"/>
                </a:schemeClr>
              </a:buClr>
              <a:buFont typeface="Wingdings" panose="05000000000000000000" pitchFamily="2" charset="2"/>
              <a:buChar char="§"/>
            </a:pPr>
            <a:r>
              <a:rPr lang="fr-CA" sz="3200" b="1" dirty="0">
                <a:solidFill>
                  <a:schemeClr val="tx1"/>
                </a:solidFill>
                <a:latin typeface="Arial" panose="020B0604020202020204" pitchFamily="34" charset="0"/>
                <a:cs typeface="Arial" panose="020B0604020202020204" pitchFamily="34" charset="0"/>
              </a:rPr>
              <a:t>Les deux congédiements sont maintenus. </a:t>
            </a:r>
          </a:p>
          <a:p>
            <a:endParaRPr lang="fr-CA" dirty="0"/>
          </a:p>
        </p:txBody>
      </p:sp>
      <p:pic>
        <p:nvPicPr>
          <p:cNvPr id="5" name="Picture 1">
            <a:extLst>
              <a:ext uri="{FF2B5EF4-FFF2-40B4-BE49-F238E27FC236}">
                <a16:creationId xmlns:a16="http://schemas.microsoft.com/office/drawing/2014/main" id="{FCF7A47B-6998-4719-A821-47EED97ACDE0}"/>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65058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14DE4-6EA3-4342-96B9-C2C751CC1DE4}"/>
              </a:ext>
            </a:extLst>
          </p:cNvPr>
          <p:cNvSpPr>
            <a:spLocks noGrp="1"/>
          </p:cNvSpPr>
          <p:nvPr>
            <p:ph type="title"/>
            <p:custDataLst>
              <p:tags r:id="rId1"/>
            </p:custDataLst>
          </p:nvPr>
        </p:nvSpPr>
        <p:spPr>
          <a:xfrm>
            <a:off x="1552243" y="1415626"/>
            <a:ext cx="21071220" cy="2813001"/>
          </a:xfrm>
        </p:spPr>
        <p:txBody>
          <a:bodyPr/>
          <a:lstStyle/>
          <a:p>
            <a:pPr algn="ctr">
              <a:lnSpc>
                <a:spcPct val="100000"/>
              </a:lnSpc>
            </a:pPr>
            <a:r>
              <a:rPr lang="fr-CA" sz="11200" baseline="9000" dirty="0">
                <a:solidFill>
                  <a:srgbClr val="6DA92D"/>
                </a:solidFill>
                <a:sym typeface="Helvetica"/>
              </a:rPr>
              <a:t>Exemples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sp>
        <p:nvSpPr>
          <p:cNvPr id="3" name="Espace réservé du texte 2">
            <a:extLst>
              <a:ext uri="{FF2B5EF4-FFF2-40B4-BE49-F238E27FC236}">
                <a16:creationId xmlns:a16="http://schemas.microsoft.com/office/drawing/2014/main" id="{B6422A94-81E8-4735-A6BA-C357E8197FD1}"/>
              </a:ext>
            </a:extLst>
          </p:cNvPr>
          <p:cNvSpPr>
            <a:spLocks noGrp="1"/>
          </p:cNvSpPr>
          <p:nvPr>
            <p:ph type="body" sz="half" idx="1"/>
            <p:custDataLst>
              <p:tags r:id="rId2"/>
            </p:custDataLst>
          </p:nvPr>
        </p:nvSpPr>
        <p:spPr>
          <a:xfrm>
            <a:off x="1552243" y="4078225"/>
            <a:ext cx="21125403" cy="8566584"/>
          </a:xfrm>
        </p:spPr>
        <p:txBody>
          <a:bodyPr/>
          <a:lstStyle/>
          <a:p>
            <a:pPr marL="571500" indent="-571500">
              <a:lnSpc>
                <a:spcPct val="100000"/>
              </a:lnSpc>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Lessard </a:t>
            </a:r>
            <a:r>
              <a:rPr lang="fr-CA" sz="3200" b="1" dirty="0">
                <a:solidFill>
                  <a:schemeClr val="tx1"/>
                </a:solidFill>
                <a:latin typeface="Arial" panose="020B0604020202020204" pitchFamily="34" charset="0"/>
                <a:cs typeface="Arial" panose="020B0604020202020204" pitchFamily="34" charset="0"/>
              </a:rPr>
              <a:t>c. </a:t>
            </a:r>
            <a:r>
              <a:rPr lang="fr-CA" sz="3200" b="1" i="1" dirty="0">
                <a:solidFill>
                  <a:schemeClr val="tx1"/>
                </a:solidFill>
                <a:latin typeface="Arial" panose="020B0604020202020204" pitchFamily="34" charset="0"/>
                <a:cs typeface="Arial" panose="020B0604020202020204" pitchFamily="34" charset="0"/>
              </a:rPr>
              <a:t>Ministère de la Sécurité publique</a:t>
            </a:r>
            <a:r>
              <a:rPr lang="fr-CA" sz="3200" b="1" dirty="0">
                <a:solidFill>
                  <a:schemeClr val="tx1"/>
                </a:solidFill>
                <a:latin typeface="Arial" panose="020B0604020202020204" pitchFamily="34" charset="0"/>
                <a:cs typeface="Arial" panose="020B0604020202020204" pitchFamily="34" charset="0"/>
              </a:rPr>
              <a:t>, 2010 QCCRT 568 </a:t>
            </a:r>
          </a:p>
          <a:p>
            <a:pPr>
              <a:lnSpc>
                <a:spcPct val="100000"/>
              </a:lnSpc>
            </a:pPr>
            <a:endParaRPr lang="fr-CA" sz="3200" b="1" dirty="0">
              <a:latin typeface="Arial" panose="020B0604020202020204" pitchFamily="34" charset="0"/>
              <a:cs typeface="Arial" panose="020B0604020202020204" pitchFamily="34" charset="0"/>
            </a:endParaRPr>
          </a:p>
          <a:p>
            <a:pPr marL="987425"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Une employée en stage probatoire refuse de faire du temps supplémentaire en prétextant un rendez-vous chez le médecin. </a:t>
            </a:r>
          </a:p>
          <a:p>
            <a:pPr marL="987425" lvl="1" indent="-457200" algn="just">
              <a:lnSpc>
                <a:spcPct val="100000"/>
              </a:lnSpc>
              <a:buClr>
                <a:schemeClr val="accent2">
                  <a:lumMod val="75000"/>
                </a:schemeClr>
              </a:buClr>
              <a:buFont typeface="Wingdings" panose="05000000000000000000" pitchFamily="2" charset="2"/>
              <a:buChar char="§"/>
            </a:pPr>
            <a:endParaRPr lang="fr-CA" dirty="0">
              <a:latin typeface="Arial" panose="020B0604020202020204" pitchFamily="34" charset="0"/>
              <a:cs typeface="Arial" panose="020B0604020202020204" pitchFamily="34" charset="0"/>
            </a:endParaRPr>
          </a:p>
          <a:p>
            <a:pPr marL="987425"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L’employeur lui demande un billet médical.</a:t>
            </a:r>
          </a:p>
          <a:p>
            <a:pPr marL="987425" lvl="1" indent="-457200" algn="just">
              <a:lnSpc>
                <a:spcPct val="100000"/>
              </a:lnSpc>
              <a:buClr>
                <a:schemeClr val="accent2">
                  <a:lumMod val="75000"/>
                </a:schemeClr>
              </a:buClr>
              <a:buFont typeface="Wingdings" panose="05000000000000000000" pitchFamily="2" charset="2"/>
              <a:buChar char="§"/>
            </a:pPr>
            <a:endParaRPr lang="fr-CA" dirty="0">
              <a:latin typeface="Arial" panose="020B0604020202020204" pitchFamily="34" charset="0"/>
              <a:cs typeface="Arial" panose="020B0604020202020204" pitchFamily="34" charset="0"/>
            </a:endParaRPr>
          </a:p>
          <a:p>
            <a:pPr marL="987425"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 lendemain, l’employée prétend que le rendez-vous a été annulé, puis reporté. Elle n’amène jamais de billet médical, et continue de refuser le temps supplémentaire. </a:t>
            </a:r>
          </a:p>
          <a:p>
            <a:pPr marL="987425" lvl="1"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987425" lvl="1" indent="-45720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L’employeur reçoit dans une enveloppe « anonyme » des pages imprimées du profil Facebook de l’employée où l’on peut lire :</a:t>
            </a:r>
          </a:p>
          <a:p>
            <a:pPr lvl="2" algn="just">
              <a:lnSpc>
                <a:spcPct val="100000"/>
              </a:lnSpc>
            </a:pPr>
            <a:endParaRPr lang="fr-CA" sz="3200" dirty="0">
              <a:solidFill>
                <a:schemeClr val="tx2"/>
              </a:solidFill>
              <a:latin typeface="Arial" panose="020B0604020202020204" pitchFamily="34" charset="0"/>
              <a:cs typeface="Arial" panose="020B0604020202020204" pitchFamily="34" charset="0"/>
            </a:endParaRPr>
          </a:p>
          <a:p>
            <a:pPr marL="987425" lvl="2" indent="0" algn="just">
              <a:lnSpc>
                <a:spcPct val="100000"/>
              </a:lnSpc>
              <a:buClr>
                <a:schemeClr val="accent2">
                  <a:lumMod val="75000"/>
                </a:schemeClr>
              </a:buClr>
            </a:pPr>
            <a:r>
              <a:rPr lang="fr-CA" sz="3200" i="1" dirty="0">
                <a:solidFill>
                  <a:schemeClr val="tx2"/>
                </a:solidFill>
                <a:latin typeface="Arial" panose="020B0604020202020204" pitchFamily="34" charset="0"/>
                <a:cs typeface="Arial" panose="020B0604020202020204" pitchFamily="34" charset="0"/>
              </a:rPr>
              <a:t>« La va falloir que j’me trouve une raison parce que j’ai pas été à mon rendez-vous fictif... TA-BAR-NAK!!! C’est n’importe quoi, on se croirait à Alcatraz </a:t>
            </a:r>
            <a:r>
              <a:rPr lang="fr-CA" sz="3200" i="1" dirty="0" err="1">
                <a:solidFill>
                  <a:schemeClr val="tx2"/>
                </a:solidFill>
                <a:latin typeface="Arial" panose="020B0604020202020204" pitchFamily="34" charset="0"/>
                <a:cs typeface="Arial" panose="020B0604020202020204" pitchFamily="34" charset="0"/>
              </a:rPr>
              <a:t>lolllll</a:t>
            </a:r>
            <a:r>
              <a:rPr lang="fr-CA" sz="3200" i="1" dirty="0">
                <a:solidFill>
                  <a:schemeClr val="tx2"/>
                </a:solidFill>
                <a:latin typeface="Arial" panose="020B0604020202020204" pitchFamily="34" charset="0"/>
                <a:cs typeface="Arial" panose="020B0604020202020204" pitchFamily="34" charset="0"/>
              </a:rPr>
              <a:t> » </a:t>
            </a:r>
          </a:p>
          <a:p>
            <a:pPr marL="1069975" lvl="2" indent="0" algn="just">
              <a:lnSpc>
                <a:spcPct val="100000"/>
              </a:lnSpc>
            </a:pPr>
            <a:endParaRPr lang="fr-CA" sz="3200" dirty="0">
              <a:solidFill>
                <a:schemeClr val="tx2"/>
              </a:solidFill>
              <a:latin typeface="Arial" panose="020B0604020202020204" pitchFamily="34" charset="0"/>
              <a:cs typeface="Arial" panose="020B0604020202020204" pitchFamily="34" charset="0"/>
            </a:endParaRPr>
          </a:p>
          <a:p>
            <a:pPr marL="987425" lvl="1" indent="-45720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L’employée est congédiée et conteste son congédiement qu’elle juge sans cause juste et suffisante. </a:t>
            </a:r>
            <a:r>
              <a:rPr lang="fr-CA" sz="3200" b="1" dirty="0">
                <a:solidFill>
                  <a:schemeClr val="tx1"/>
                </a:solidFill>
                <a:latin typeface="Arial" panose="020B0604020202020204" pitchFamily="34" charset="0"/>
                <a:cs typeface="Arial" panose="020B0604020202020204" pitchFamily="34" charset="0"/>
              </a:rPr>
              <a:t>Le congédiement est maintenu</a:t>
            </a:r>
            <a:r>
              <a:rPr lang="fr-CA" sz="3200" b="1" dirty="0">
                <a:latin typeface="Arial" panose="020B0604020202020204" pitchFamily="34" charset="0"/>
                <a:cs typeface="Arial" panose="020B0604020202020204" pitchFamily="34" charset="0"/>
              </a:rPr>
              <a:t>.</a:t>
            </a:r>
          </a:p>
          <a:p>
            <a:pPr marL="987425" lvl="1"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7DEEE99D-6411-4D1B-BE8F-28008ED013B6}"/>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72894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72930-1EB1-4B3F-8CE4-B8855F9533B3}"/>
              </a:ext>
            </a:extLst>
          </p:cNvPr>
          <p:cNvSpPr>
            <a:spLocks noGrp="1"/>
          </p:cNvSpPr>
          <p:nvPr>
            <p:ph type="title"/>
            <p:custDataLst>
              <p:tags r:id="rId1"/>
            </p:custDataLst>
          </p:nvPr>
        </p:nvSpPr>
        <p:spPr>
          <a:xfrm>
            <a:off x="1758998" y="1222221"/>
            <a:ext cx="20244967" cy="2404439"/>
          </a:xfrm>
        </p:spPr>
        <p:txBody>
          <a:bodyPr/>
          <a:lstStyle/>
          <a:p>
            <a:pPr algn="ctr">
              <a:lnSpc>
                <a:spcPct val="100000"/>
              </a:lnSpc>
            </a:pPr>
            <a:r>
              <a:rPr lang="fr-CA" sz="12000" baseline="9000" dirty="0">
                <a:solidFill>
                  <a:srgbClr val="6DA92D"/>
                </a:solidFill>
                <a:sym typeface="Helvetica"/>
              </a:rPr>
              <a:t>Exemples</a:t>
            </a:r>
            <a:r>
              <a:rPr lang="fr-CA" sz="11200" baseline="9000" dirty="0">
                <a:solidFill>
                  <a:srgbClr val="6DA92D"/>
                </a:solidFill>
                <a:sym typeface="Helvetica"/>
              </a:rPr>
              <a:t>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sp>
        <p:nvSpPr>
          <p:cNvPr id="3" name="Espace réservé du texte 2">
            <a:extLst>
              <a:ext uri="{FF2B5EF4-FFF2-40B4-BE49-F238E27FC236}">
                <a16:creationId xmlns:a16="http://schemas.microsoft.com/office/drawing/2014/main" id="{0FABFB6C-A22C-419A-B390-E1065F40E1F4}"/>
              </a:ext>
            </a:extLst>
          </p:cNvPr>
          <p:cNvSpPr>
            <a:spLocks noGrp="1"/>
          </p:cNvSpPr>
          <p:nvPr>
            <p:ph type="body" sz="half" idx="1"/>
            <p:custDataLst>
              <p:tags r:id="rId2"/>
            </p:custDataLst>
          </p:nvPr>
        </p:nvSpPr>
        <p:spPr>
          <a:xfrm>
            <a:off x="1478604" y="4736592"/>
            <a:ext cx="21144859" cy="7765207"/>
          </a:xfrm>
        </p:spPr>
        <p:txBody>
          <a:bodyPr/>
          <a:lstStyle/>
          <a:p>
            <a:pPr marL="571500" indent="-571500" algn="just">
              <a:lnSpc>
                <a:spcPct val="100000"/>
              </a:lnSpc>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Syndicat des travailleurs et travailleuses de Sucre Lantic – CSN</a:t>
            </a:r>
            <a:r>
              <a:rPr lang="fr-CA" sz="3200" b="1" dirty="0">
                <a:solidFill>
                  <a:schemeClr val="tx1"/>
                </a:solidFill>
                <a:latin typeface="Arial" panose="020B0604020202020204" pitchFamily="34" charset="0"/>
                <a:cs typeface="Arial" panose="020B0604020202020204" pitchFamily="34" charset="0"/>
              </a:rPr>
              <a:t> c. </a:t>
            </a:r>
            <a:r>
              <a:rPr lang="fr-CA" sz="3200" b="1" i="1" dirty="0">
                <a:solidFill>
                  <a:schemeClr val="tx1"/>
                </a:solidFill>
                <a:latin typeface="Arial" panose="020B0604020202020204" pitchFamily="34" charset="0"/>
                <a:cs typeface="Arial" panose="020B0604020202020204" pitchFamily="34" charset="0"/>
              </a:rPr>
              <a:t>Sucre Lantic limitée – Raffinerie de Montréal, </a:t>
            </a:r>
            <a:r>
              <a:rPr lang="fr-CA" sz="3200" b="1" dirty="0">
                <a:solidFill>
                  <a:schemeClr val="tx1"/>
                </a:solidFill>
                <a:latin typeface="Arial" panose="020B0604020202020204" pitchFamily="34" charset="0"/>
                <a:cs typeface="Arial" panose="020B0604020202020204" pitchFamily="34" charset="0"/>
              </a:rPr>
              <a:t>2009 CanLII 92419</a:t>
            </a:r>
          </a:p>
          <a:p>
            <a:pPr algn="just">
              <a:lnSpc>
                <a:spcPct val="100000"/>
              </a:lnSpc>
            </a:pPr>
            <a:endParaRPr lang="fr-CA" sz="3200" b="1" i="1" dirty="0">
              <a:latin typeface="Arial" panose="020B0604020202020204" pitchFamily="34" charset="0"/>
              <a:cs typeface="Arial" panose="020B0604020202020204" pitchFamily="34" charset="0"/>
            </a:endParaRPr>
          </a:p>
          <a:p>
            <a:pPr marL="1262063" lvl="1" indent="-549275" algn="just" defTabSz="941388">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L’employeur signale le vol d’un stroboscope lui appartenant ;</a:t>
            </a:r>
          </a:p>
          <a:p>
            <a:pPr marL="1262063" lvl="1" indent="-549275" algn="just" defTabSz="941388">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262063" lvl="1" indent="-549275" algn="just" defTabSz="941388">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Quelques jours plus tard, un employé publie un vidéo sur </a:t>
            </a:r>
            <a:r>
              <a:rPr lang="fr-CA" sz="3200" b="1" i="1" dirty="0">
                <a:solidFill>
                  <a:schemeClr val="tx1"/>
                </a:solidFill>
                <a:latin typeface="Arial" panose="020B0604020202020204" pitchFamily="34" charset="0"/>
                <a:cs typeface="Arial" panose="020B0604020202020204" pitchFamily="34" charset="0"/>
              </a:rPr>
              <a:t>Youtube</a:t>
            </a:r>
            <a:r>
              <a:rPr lang="fr-CA" sz="3200" dirty="0">
                <a:latin typeface="Arial" panose="020B0604020202020204" pitchFamily="34" charset="0"/>
                <a:cs typeface="Arial" panose="020B0604020202020204" pitchFamily="34" charset="0"/>
              </a:rPr>
              <a:t> pour mousser sa candidature pour un concours de lutte ;</a:t>
            </a:r>
          </a:p>
          <a:p>
            <a:pPr marL="1262063" lvl="1" indent="-549275" algn="just" defTabSz="941388">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262063" lvl="1" indent="-549275" algn="just" defTabSz="941388">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Dans le vidéo, le stroboscope de l’employeur est visible ;</a:t>
            </a:r>
          </a:p>
          <a:p>
            <a:pPr marL="1262063" lvl="1" indent="-549275" algn="just" defTabSz="941388">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262063" lvl="1" indent="-549275" algn="just" defTabSz="941388">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L’arbitre Carol Jobin </a:t>
            </a:r>
            <a:r>
              <a:rPr lang="fr-CA" sz="3200" b="1" dirty="0">
                <a:solidFill>
                  <a:schemeClr val="tx1"/>
                </a:solidFill>
                <a:latin typeface="Arial" panose="020B0604020202020204" pitchFamily="34" charset="0"/>
                <a:cs typeface="Arial" panose="020B0604020202020204" pitchFamily="34" charset="0"/>
              </a:rPr>
              <a:t>confirme le congédiement </a:t>
            </a:r>
            <a:r>
              <a:rPr lang="fr-CA" sz="3200" dirty="0">
                <a:latin typeface="Arial" panose="020B0604020202020204" pitchFamily="34" charset="0"/>
                <a:cs typeface="Arial" panose="020B0604020202020204" pitchFamily="34" charset="0"/>
              </a:rPr>
              <a:t>;</a:t>
            </a:r>
          </a:p>
          <a:p>
            <a:pPr marL="1262063" lvl="1" indent="-549275" algn="just" defTabSz="941388">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262063" lvl="1" indent="-549275" algn="just" defTabSz="941388">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L’histoire ne dit pas s’il s’est qualifié pour le concours de lutte !</a:t>
            </a:r>
          </a:p>
        </p:txBody>
      </p:sp>
      <p:pic>
        <p:nvPicPr>
          <p:cNvPr id="4" name="Picture 1">
            <a:extLst>
              <a:ext uri="{FF2B5EF4-FFF2-40B4-BE49-F238E27FC236}">
                <a16:creationId xmlns:a16="http://schemas.microsoft.com/office/drawing/2014/main" id="{8212F97A-06D8-4823-8554-DC5A74B7E331}"/>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99761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BC9B7-34B2-4978-A85E-0585AB29F418}"/>
              </a:ext>
            </a:extLst>
          </p:cNvPr>
          <p:cNvSpPr>
            <a:spLocks noGrp="1"/>
          </p:cNvSpPr>
          <p:nvPr>
            <p:ph type="title"/>
            <p:custDataLst>
              <p:tags r:id="rId1"/>
            </p:custDataLst>
          </p:nvPr>
        </p:nvSpPr>
        <p:spPr>
          <a:xfrm>
            <a:off x="1645920" y="1000243"/>
            <a:ext cx="20665439" cy="2462805"/>
          </a:xfrm>
        </p:spPr>
        <p:txBody>
          <a:bodyPr/>
          <a:lstStyle/>
          <a:p>
            <a:pPr algn="ctr">
              <a:lnSpc>
                <a:spcPct val="100000"/>
              </a:lnSpc>
            </a:pPr>
            <a:r>
              <a:rPr lang="fr-CA" sz="12000" baseline="9000" dirty="0">
                <a:solidFill>
                  <a:srgbClr val="6DA92D"/>
                </a:solidFill>
                <a:sym typeface="Helvetica"/>
              </a:rPr>
              <a:t>Exemples</a:t>
            </a:r>
            <a:r>
              <a:rPr lang="fr-CA" sz="11200" baseline="9000" dirty="0">
                <a:solidFill>
                  <a:srgbClr val="6DA92D"/>
                </a:solidFill>
                <a:sym typeface="Helvetica"/>
              </a:rPr>
              <a:t>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pic>
        <p:nvPicPr>
          <p:cNvPr id="4" name="Picture 1">
            <a:extLst>
              <a:ext uri="{FF2B5EF4-FFF2-40B4-BE49-F238E27FC236}">
                <a16:creationId xmlns:a16="http://schemas.microsoft.com/office/drawing/2014/main" id="{0065D2EA-8C94-4EF3-B699-29733086ACFD}"/>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a:extLst>
              <a:ext uri="{FF2B5EF4-FFF2-40B4-BE49-F238E27FC236}">
                <a16:creationId xmlns:a16="http://schemas.microsoft.com/office/drawing/2014/main" id="{D1BED44F-6553-422B-953F-F21617C982B1}"/>
              </a:ext>
            </a:extLst>
          </p:cNvPr>
          <p:cNvSpPr>
            <a:spLocks noGrp="1"/>
          </p:cNvSpPr>
          <p:nvPr>
            <p:ph type="body" sz="half" idx="1"/>
            <p:custDataLst>
              <p:tags r:id="rId3"/>
            </p:custDataLst>
          </p:nvPr>
        </p:nvSpPr>
        <p:spPr>
          <a:xfrm>
            <a:off x="1645920" y="4498848"/>
            <a:ext cx="20845942" cy="7735823"/>
          </a:xfrm>
        </p:spPr>
        <p:txBody>
          <a:bodyPr>
            <a:normAutofit fontScale="77500" lnSpcReduction="20000"/>
          </a:bodyPr>
          <a:lstStyle/>
          <a:p>
            <a:pPr marL="804863" indent="-530225">
              <a:lnSpc>
                <a:spcPct val="100000"/>
              </a:lnSpc>
              <a:buClr>
                <a:schemeClr val="accent2">
                  <a:lumMod val="75000"/>
                </a:schemeClr>
              </a:buClr>
              <a:buFont typeface="Wingdings" panose="05000000000000000000" pitchFamily="2" charset="2"/>
              <a:buChar char="q"/>
            </a:pPr>
            <a:r>
              <a:rPr lang="fr-FR" sz="4100" b="1" i="1" dirty="0">
                <a:solidFill>
                  <a:schemeClr val="tx1"/>
                </a:solidFill>
                <a:latin typeface="Arial" panose="020B0604020202020204" pitchFamily="34" charset="0"/>
                <a:cs typeface="Arial" panose="020B0604020202020204" pitchFamily="34" charset="0"/>
              </a:rPr>
              <a:t>Trachy et Clinique dentaire Andreea-Oana Radu Mirza </a:t>
            </a:r>
            <a:r>
              <a:rPr lang="fr-FR" sz="4100" b="1" i="1" dirty="0" err="1">
                <a:solidFill>
                  <a:schemeClr val="tx1"/>
                </a:solidFill>
                <a:latin typeface="Arial" panose="020B0604020202020204" pitchFamily="34" charset="0"/>
                <a:cs typeface="Arial" panose="020B0604020202020204" pitchFamily="34" charset="0"/>
              </a:rPr>
              <a:t>inc.</a:t>
            </a:r>
            <a:r>
              <a:rPr lang="fr-FR" sz="4100" b="1" i="1" dirty="0">
                <a:solidFill>
                  <a:schemeClr val="tx1"/>
                </a:solidFill>
                <a:latin typeface="Arial" panose="020B0604020202020204" pitchFamily="34" charset="0"/>
                <a:cs typeface="Arial" panose="020B0604020202020204" pitchFamily="34" charset="0"/>
              </a:rPr>
              <a:t>,</a:t>
            </a:r>
            <a:r>
              <a:rPr lang="fr-FR" sz="4100" b="1" dirty="0">
                <a:solidFill>
                  <a:schemeClr val="tx1"/>
                </a:solidFill>
                <a:latin typeface="Arial" panose="020B0604020202020204" pitchFamily="34" charset="0"/>
                <a:cs typeface="Arial" panose="020B0604020202020204" pitchFamily="34" charset="0"/>
              </a:rPr>
              <a:t> 2019 QCTAT 891</a:t>
            </a:r>
          </a:p>
          <a:p>
            <a:pPr>
              <a:lnSpc>
                <a:spcPct val="100000"/>
              </a:lnSpc>
            </a:pPr>
            <a:endParaRPr lang="fr-FR" sz="4100" b="1" dirty="0">
              <a:latin typeface="Arial" panose="020B0604020202020204" pitchFamily="34" charset="0"/>
              <a:cs typeface="Arial" panose="020B0604020202020204" pitchFamily="34" charset="0"/>
            </a:endParaRPr>
          </a:p>
          <a:p>
            <a:pPr marL="1609725" lvl="1" indent="-714375" algn="just" defTabSz="714375">
              <a:lnSpc>
                <a:spcPct val="100000"/>
              </a:lnSpc>
              <a:buClr>
                <a:schemeClr val="accent2">
                  <a:lumMod val="75000"/>
                </a:schemeClr>
              </a:buClr>
              <a:buFont typeface="Wingdings" panose="05000000000000000000" pitchFamily="2" charset="2"/>
              <a:buChar char="§"/>
            </a:pPr>
            <a:r>
              <a:rPr lang="fr-FR" sz="4100" dirty="0">
                <a:solidFill>
                  <a:schemeClr val="tx2"/>
                </a:solidFill>
                <a:latin typeface="Arial" panose="020B0604020202020204" pitchFamily="34" charset="0"/>
                <a:cs typeface="Arial" panose="020B0604020202020204" pitchFamily="34" charset="0"/>
              </a:rPr>
              <a:t>Une employée est congédiée pour manque de loyauté et insubordination principalement.</a:t>
            </a:r>
          </a:p>
          <a:p>
            <a:pPr marL="895350" lvl="1" indent="0" algn="just" defTabSz="714375">
              <a:lnSpc>
                <a:spcPct val="100000"/>
              </a:lnSpc>
              <a:buClr>
                <a:schemeClr val="accent2">
                  <a:lumMod val="75000"/>
                </a:schemeClr>
              </a:buClr>
            </a:pPr>
            <a:endParaRPr lang="fr-FR" sz="4100" dirty="0">
              <a:solidFill>
                <a:schemeClr val="tx2"/>
              </a:solidFill>
              <a:latin typeface="Arial" panose="020B0604020202020204" pitchFamily="34" charset="0"/>
              <a:cs typeface="Arial" panose="020B0604020202020204" pitchFamily="34" charset="0"/>
            </a:endParaRPr>
          </a:p>
          <a:p>
            <a:pPr marL="895350" lvl="1" indent="0" algn="just" defTabSz="714375">
              <a:lnSpc>
                <a:spcPct val="100000"/>
              </a:lnSpc>
              <a:buClr>
                <a:schemeClr val="accent2">
                  <a:lumMod val="75000"/>
                </a:schemeClr>
              </a:buClr>
            </a:pPr>
            <a:endParaRPr lang="fr-FR" sz="4100" dirty="0">
              <a:solidFill>
                <a:schemeClr val="tx2"/>
              </a:solidFill>
              <a:latin typeface="Arial" panose="020B0604020202020204" pitchFamily="34" charset="0"/>
              <a:cs typeface="Arial" panose="020B0604020202020204" pitchFamily="34" charset="0"/>
            </a:endParaRPr>
          </a:p>
          <a:p>
            <a:pPr marL="1609725" lvl="1" indent="-714375" algn="just" defTabSz="714375">
              <a:lnSpc>
                <a:spcPct val="100000"/>
              </a:lnSpc>
              <a:buClr>
                <a:schemeClr val="accent2">
                  <a:lumMod val="75000"/>
                </a:schemeClr>
              </a:buClr>
              <a:buFont typeface="Wingdings" panose="05000000000000000000" pitchFamily="2" charset="2"/>
              <a:buChar char="§"/>
            </a:pPr>
            <a:r>
              <a:rPr lang="fr-FR" sz="4100" dirty="0">
                <a:solidFill>
                  <a:schemeClr val="tx2"/>
                </a:solidFill>
                <a:latin typeface="Arial" panose="020B0604020202020204" pitchFamily="34" charset="0"/>
                <a:cs typeface="Arial" panose="020B0604020202020204" pitchFamily="34" charset="0"/>
              </a:rPr>
              <a:t>Entre octobre 2016 et mars 2017, l’employée  </a:t>
            </a:r>
            <a:r>
              <a:rPr lang="fr-CA" sz="4100" b="1" dirty="0">
                <a:solidFill>
                  <a:schemeClr val="tx1"/>
                </a:solidFill>
                <a:latin typeface="Arial" panose="020B0604020202020204" pitchFamily="34" charset="0"/>
                <a:cs typeface="Arial" panose="020B0604020202020204" pitchFamily="34" charset="0"/>
              </a:rPr>
              <a:t>partage à dix occasions</a:t>
            </a:r>
            <a:r>
              <a:rPr lang="fr-CA" sz="4100" b="1" dirty="0">
                <a:solidFill>
                  <a:schemeClr val="tx2"/>
                </a:solidFill>
                <a:latin typeface="Arial" panose="020B0604020202020204" pitchFamily="34" charset="0"/>
                <a:cs typeface="Arial" panose="020B0604020202020204" pitchFamily="34" charset="0"/>
              </a:rPr>
              <a:t>, </a:t>
            </a:r>
            <a:r>
              <a:rPr lang="fr-CA" sz="4100" dirty="0">
                <a:solidFill>
                  <a:schemeClr val="tx2"/>
                </a:solidFill>
                <a:latin typeface="Arial" panose="020B0604020202020204" pitchFamily="34" charset="0"/>
                <a:cs typeface="Arial" panose="020B0604020202020204" pitchFamily="34" charset="0"/>
              </a:rPr>
              <a:t>avec la soixantaine d’amis de son réseau social,</a:t>
            </a:r>
            <a:r>
              <a:rPr lang="fr-CA" sz="4100" b="1" dirty="0">
                <a:solidFill>
                  <a:schemeClr val="tx2"/>
                </a:solidFill>
                <a:latin typeface="Arial" panose="020B0604020202020204" pitchFamily="34" charset="0"/>
                <a:cs typeface="Arial" panose="020B0604020202020204" pitchFamily="34" charset="0"/>
              </a:rPr>
              <a:t> </a:t>
            </a:r>
            <a:r>
              <a:rPr lang="fr-CA" sz="4100" b="1" dirty="0">
                <a:solidFill>
                  <a:schemeClr val="tx1"/>
                </a:solidFill>
                <a:latin typeface="Arial" panose="020B0604020202020204" pitchFamily="34" charset="0"/>
                <a:cs typeface="Arial" panose="020B0604020202020204" pitchFamily="34" charset="0"/>
              </a:rPr>
              <a:t>des publicités de trois cliniques dentaires</a:t>
            </a:r>
            <a:r>
              <a:rPr lang="fr-CA" sz="4100" b="1" dirty="0">
                <a:solidFill>
                  <a:schemeClr val="tx2"/>
                </a:solidFill>
                <a:latin typeface="Arial" panose="020B0604020202020204" pitchFamily="34" charset="0"/>
                <a:cs typeface="Arial" panose="020B0604020202020204" pitchFamily="34" charset="0"/>
              </a:rPr>
              <a:t>.</a:t>
            </a:r>
            <a:r>
              <a:rPr lang="fr-CA" sz="4100" dirty="0">
                <a:solidFill>
                  <a:schemeClr val="tx2"/>
                </a:solidFill>
                <a:latin typeface="Arial" panose="020B0604020202020204" pitchFamily="34" charset="0"/>
                <a:cs typeface="Arial" panose="020B0604020202020204" pitchFamily="34" charset="0"/>
              </a:rPr>
              <a:t> Généralement, la plaignante n’ajoute aucun commentaire et ne fait que relayer les publicités des cliniques. </a:t>
            </a:r>
          </a:p>
          <a:p>
            <a:pPr marL="895350" lvl="1" indent="0" algn="just" defTabSz="714375">
              <a:lnSpc>
                <a:spcPct val="100000"/>
              </a:lnSpc>
              <a:buClr>
                <a:schemeClr val="accent2">
                  <a:lumMod val="75000"/>
                </a:schemeClr>
              </a:buClr>
            </a:pPr>
            <a:endParaRPr lang="fr-CA" sz="4100" dirty="0">
              <a:solidFill>
                <a:schemeClr val="tx2"/>
              </a:solidFill>
              <a:latin typeface="Arial" panose="020B0604020202020204" pitchFamily="34" charset="0"/>
              <a:cs typeface="Arial" panose="020B0604020202020204" pitchFamily="34" charset="0"/>
            </a:endParaRPr>
          </a:p>
          <a:p>
            <a:pPr lvl="1" indent="0" algn="just">
              <a:lnSpc>
                <a:spcPct val="100000"/>
              </a:lnSpc>
            </a:pPr>
            <a:endParaRPr lang="fr-CA" sz="4100" dirty="0">
              <a:solidFill>
                <a:schemeClr val="tx2"/>
              </a:solidFill>
              <a:latin typeface="Arial" panose="020B0604020202020204" pitchFamily="34" charset="0"/>
              <a:cs typeface="Arial" panose="020B0604020202020204" pitchFamily="34" charset="0"/>
            </a:endParaRPr>
          </a:p>
          <a:p>
            <a:pPr marL="1609725" indent="-714375" algn="just">
              <a:lnSpc>
                <a:spcPct val="100000"/>
              </a:lnSpc>
              <a:buClr>
                <a:schemeClr val="accent2">
                  <a:lumMod val="75000"/>
                </a:schemeClr>
              </a:buClr>
              <a:buFont typeface="Wingdings" panose="05000000000000000000" pitchFamily="2" charset="2"/>
              <a:buChar char="§"/>
            </a:pPr>
            <a:r>
              <a:rPr lang="fr-CA" sz="4100" dirty="0">
                <a:solidFill>
                  <a:schemeClr val="tx2"/>
                </a:solidFill>
                <a:latin typeface="Arial" panose="020B0604020202020204" pitchFamily="34" charset="0"/>
                <a:cs typeface="Arial" panose="020B0604020202020204" pitchFamily="34" charset="0"/>
              </a:rPr>
              <a:t>En mars 2017, la </a:t>
            </a:r>
            <a:r>
              <a:rPr lang="fr-CA" sz="4100" b="1" dirty="0">
                <a:solidFill>
                  <a:schemeClr val="tx1"/>
                </a:solidFill>
                <a:latin typeface="Arial" panose="020B0604020202020204" pitchFamily="34" charset="0"/>
                <a:cs typeface="Arial" panose="020B0604020202020204" pitchFamily="34" charset="0"/>
              </a:rPr>
              <a:t>salariée louange les qualités d’un des dentistes </a:t>
            </a:r>
            <a:r>
              <a:rPr lang="fr-CA" sz="4100" dirty="0">
                <a:solidFill>
                  <a:schemeClr val="tx2"/>
                </a:solidFill>
                <a:latin typeface="Arial" panose="020B0604020202020204" pitchFamily="34" charset="0"/>
                <a:cs typeface="Arial" panose="020B0604020202020204" pitchFamily="34" charset="0"/>
              </a:rPr>
              <a:t>qu’elle a consulté pour des soins spécialisés que ne dispense pas son employeur. Elle s’exprime ainsi : «</a:t>
            </a:r>
            <a:r>
              <a:rPr lang="fr-CA" sz="4100" i="1" dirty="0">
                <a:solidFill>
                  <a:schemeClr val="tx2"/>
                </a:solidFill>
                <a:latin typeface="Arial" panose="020B0604020202020204" pitchFamily="34" charset="0"/>
                <a:cs typeface="Arial" panose="020B0604020202020204" pitchFamily="34" charset="0"/>
              </a:rPr>
              <a:t>C’est le meilleur, il écoute et respecte son patient. Il n’y a rien de mieux qu’un implant </a:t>
            </a:r>
            <a:r>
              <a:rPr lang="fr-CA" sz="4100" dirty="0">
                <a:solidFill>
                  <a:schemeClr val="tx2"/>
                </a:solidFill>
                <a:latin typeface="Arial" panose="020B0604020202020204" pitchFamily="34" charset="0"/>
                <a:cs typeface="Arial" panose="020B0604020202020204" pitchFamily="34" charset="0"/>
              </a:rPr>
              <a:t>[…] </a:t>
            </a:r>
            <a:r>
              <a:rPr lang="fr-CA" sz="4100" i="1" dirty="0">
                <a:solidFill>
                  <a:schemeClr val="tx2"/>
                </a:solidFill>
                <a:latin typeface="Arial" panose="020B0604020202020204" pitchFamily="34" charset="0"/>
                <a:cs typeface="Arial" panose="020B0604020202020204" pitchFamily="34" charset="0"/>
              </a:rPr>
              <a:t>Oui, merci Dr. </a:t>
            </a:r>
            <a:r>
              <a:rPr lang="fr-CA" sz="4100" dirty="0">
                <a:solidFill>
                  <a:schemeClr val="tx2"/>
                </a:solidFill>
                <a:latin typeface="Arial" panose="020B0604020202020204" pitchFamily="34" charset="0"/>
                <a:cs typeface="Arial" panose="020B0604020202020204" pitchFamily="34" charset="0"/>
              </a:rPr>
              <a:t>[nom omis]».</a:t>
            </a:r>
          </a:p>
          <a:p>
            <a:pPr marL="1609725" indent="-714375" algn="just">
              <a:lnSpc>
                <a:spcPct val="100000"/>
              </a:lnSpc>
              <a:buClr>
                <a:schemeClr val="accent2">
                  <a:lumMod val="75000"/>
                </a:schemeClr>
              </a:buClr>
            </a:pPr>
            <a:endParaRPr lang="fr-CA" sz="4100" dirty="0">
              <a:solidFill>
                <a:schemeClr val="tx2"/>
              </a:solidFill>
              <a:latin typeface="Arial" panose="020B0604020202020204" pitchFamily="34" charset="0"/>
              <a:cs typeface="Arial" panose="020B0604020202020204" pitchFamily="34" charset="0"/>
            </a:endParaRPr>
          </a:p>
          <a:p>
            <a:pPr marL="1609725" indent="-714375" algn="just">
              <a:lnSpc>
                <a:spcPct val="100000"/>
              </a:lnSpc>
              <a:buClr>
                <a:schemeClr val="accent2">
                  <a:lumMod val="75000"/>
                </a:schemeClr>
              </a:buClr>
              <a:buFont typeface="Wingdings" panose="05000000000000000000" pitchFamily="2" charset="2"/>
              <a:buChar char="§"/>
            </a:pPr>
            <a:endParaRPr lang="fr-CA" sz="4100" dirty="0">
              <a:solidFill>
                <a:schemeClr val="tx2"/>
              </a:solidFill>
              <a:latin typeface="Arial" panose="020B0604020202020204" pitchFamily="34" charset="0"/>
              <a:cs typeface="Arial" panose="020B0604020202020204" pitchFamily="34" charset="0"/>
            </a:endParaRPr>
          </a:p>
          <a:p>
            <a:pPr marL="1609725" indent="-714375" algn="just">
              <a:lnSpc>
                <a:spcPct val="100000"/>
              </a:lnSpc>
              <a:buClr>
                <a:schemeClr val="accent2">
                  <a:lumMod val="75000"/>
                </a:schemeClr>
              </a:buClr>
              <a:buFont typeface="Wingdings" panose="05000000000000000000" pitchFamily="2" charset="2"/>
              <a:buChar char="§"/>
            </a:pPr>
            <a:r>
              <a:rPr lang="fr-CA" sz="4100" dirty="0">
                <a:solidFill>
                  <a:schemeClr val="tx2"/>
                </a:solidFill>
                <a:latin typeface="Arial" panose="020B0604020202020204" pitchFamily="34" charset="0"/>
                <a:cs typeface="Arial" panose="020B0604020202020204" pitchFamily="34" charset="0"/>
              </a:rPr>
              <a:t>Toujours en mars 2017, la salariée </a:t>
            </a:r>
            <a:r>
              <a:rPr lang="fr-CA" sz="4100" b="1" dirty="0">
                <a:solidFill>
                  <a:schemeClr val="tx1"/>
                </a:solidFill>
                <a:latin typeface="Arial" panose="020B0604020202020204" pitchFamily="34" charset="0"/>
                <a:cs typeface="Arial" panose="020B0604020202020204" pitchFamily="34" charset="0"/>
              </a:rPr>
              <a:t>partage sur Facebook </a:t>
            </a:r>
            <a:r>
              <a:rPr lang="fr-CA" sz="4100" dirty="0">
                <a:solidFill>
                  <a:schemeClr val="tx2"/>
                </a:solidFill>
                <a:latin typeface="Arial" panose="020B0604020202020204" pitchFamily="34" charset="0"/>
                <a:cs typeface="Arial" panose="020B0604020202020204" pitchFamily="34" charset="0"/>
              </a:rPr>
              <a:t>un article portant le titre suivant: « </a:t>
            </a:r>
            <a:r>
              <a:rPr lang="fr-CA" sz="4100" i="1" dirty="0">
                <a:solidFill>
                  <a:schemeClr val="tx2"/>
                </a:solidFill>
                <a:latin typeface="Arial" panose="020B0604020202020204" pitchFamily="34" charset="0"/>
                <a:cs typeface="Arial" panose="020B0604020202020204" pitchFamily="34" charset="0"/>
              </a:rPr>
              <a:t>Une étude révèle qu’un mauvais patron peut rendre ses employés malades</a:t>
            </a:r>
            <a:r>
              <a:rPr lang="fr-CA" sz="4100" dirty="0">
                <a:solidFill>
                  <a:schemeClr val="tx2"/>
                </a:solidFill>
                <a:latin typeface="Arial" panose="020B0604020202020204" pitchFamily="34" charset="0"/>
                <a:cs typeface="Arial" panose="020B0604020202020204" pitchFamily="34" charset="0"/>
              </a:rPr>
              <a:t> ». Lors de la publication, l’employée est absente du travail en raison du dépôt de sa plainte en harcèlement psychologique.</a:t>
            </a:r>
          </a:p>
          <a:p>
            <a:pPr lvl="1" indent="0" algn="just">
              <a:lnSpc>
                <a:spcPct val="100000"/>
              </a:lnSpc>
            </a:pPr>
            <a:endParaRPr lang="fr-CA" sz="4000" dirty="0">
              <a:latin typeface="Arial" panose="020B0604020202020204" pitchFamily="34" charset="0"/>
              <a:cs typeface="Arial" panose="020B0604020202020204" pitchFamily="34" charset="0"/>
            </a:endParaRPr>
          </a:p>
          <a:p>
            <a:pPr lvl="1" indent="0" algn="just">
              <a:lnSpc>
                <a:spcPct val="100000"/>
              </a:lnSpc>
            </a:pPr>
            <a:endParaRPr lang="fr-CA" sz="4000" dirty="0">
              <a:latin typeface="Arial" panose="020B0604020202020204" pitchFamily="34" charset="0"/>
              <a:cs typeface="Arial" panose="020B0604020202020204" pitchFamily="34" charset="0"/>
            </a:endParaRPr>
          </a:p>
          <a:p>
            <a:pPr lvl="1" algn="just"/>
            <a:endParaRPr lang="fr-FR" dirty="0"/>
          </a:p>
        </p:txBody>
      </p:sp>
    </p:spTree>
    <p:extLst>
      <p:ext uri="{BB962C8B-B14F-4D97-AF65-F5344CB8AC3E}">
        <p14:creationId xmlns:p14="http://schemas.microsoft.com/office/powerpoint/2010/main" val="18970701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Awesome…">
            <a:extLst>
              <a:ext uri="{FF2B5EF4-FFF2-40B4-BE49-F238E27FC236}">
                <a16:creationId xmlns:a16="http://schemas.microsoft.com/office/drawing/2014/main" id="{57BCD679-C97A-4337-855D-B6B196886817}"/>
              </a:ext>
            </a:extLst>
          </p:cNvPr>
          <p:cNvSpPr txBox="1">
            <a:spLocks noGrp="1"/>
          </p:cNvSpPr>
          <p:nvPr>
            <p:ph type="title"/>
            <p:custDataLst>
              <p:tags r:id="rId1"/>
            </p:custDataLst>
          </p:nvPr>
        </p:nvSpPr>
        <p:spPr>
          <a:xfrm>
            <a:off x="2029968" y="1591057"/>
            <a:ext cx="20058952" cy="1215517"/>
          </a:xfrm>
        </p:spPr>
        <p:txBody>
          <a:bodyPr/>
          <a:lstStyle/>
          <a:p>
            <a:pPr algn="ctr" eaLnBrk="1" fontAlgn="auto" hangingPunct="1">
              <a:spcBef>
                <a:spcPts val="0"/>
              </a:spcBef>
              <a:spcAft>
                <a:spcPts val="0"/>
              </a:spcAft>
              <a:defRPr/>
            </a:pPr>
            <a:r>
              <a:rPr lang="fr-CA" sz="12500" baseline="9000" dirty="0">
                <a:solidFill>
                  <a:srgbClr val="6DA92D"/>
                </a:solidFill>
                <a:sym typeface="Helvetica"/>
              </a:rPr>
              <a:t>Plan de présentation </a:t>
            </a:r>
            <a:r>
              <a:rPr lang="fr-CA" sz="9600" baseline="9000" dirty="0">
                <a:solidFill>
                  <a:srgbClr val="6DA92D"/>
                </a:solidFill>
                <a:sym typeface="Helvetica"/>
              </a:rPr>
              <a:t>(suite)</a:t>
            </a:r>
            <a:br>
              <a:rPr lang="fr-CA" sz="9600" baseline="9000" dirty="0">
                <a:solidFill>
                  <a:srgbClr val="6DA92D"/>
                </a:solidFill>
                <a:sym typeface="Helvetica"/>
              </a:rPr>
            </a:br>
            <a:endParaRPr sz="9600" baseline="9000" dirty="0">
              <a:solidFill>
                <a:srgbClr val="6DA92D"/>
              </a:solidFill>
              <a:sym typeface="Helvetica"/>
            </a:endParaRPr>
          </a:p>
        </p:txBody>
      </p:sp>
      <p:pic>
        <p:nvPicPr>
          <p:cNvPr id="32773" name="Picture 1">
            <a:extLst>
              <a:ext uri="{FF2B5EF4-FFF2-40B4-BE49-F238E27FC236}">
                <a16:creationId xmlns:a16="http://schemas.microsoft.com/office/drawing/2014/main" id="{D3E05721-03D6-4412-9BE7-68A9998C68F6}"/>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exte 1">
            <a:extLst>
              <a:ext uri="{FF2B5EF4-FFF2-40B4-BE49-F238E27FC236}">
                <a16:creationId xmlns:a16="http://schemas.microsoft.com/office/drawing/2014/main" id="{331ADA97-9E60-40ED-9FBF-3E736E92C422}"/>
              </a:ext>
            </a:extLst>
          </p:cNvPr>
          <p:cNvSpPr>
            <a:spLocks noGrp="1"/>
          </p:cNvSpPr>
          <p:nvPr>
            <p:ph type="body" sz="half" idx="1"/>
            <p:custDataLst>
              <p:tags r:id="rId3"/>
            </p:custDataLst>
          </p:nvPr>
        </p:nvSpPr>
        <p:spPr>
          <a:xfrm>
            <a:off x="2029968" y="3054096"/>
            <a:ext cx="20325779" cy="8759951"/>
          </a:xfrm>
        </p:spPr>
        <p:txBody>
          <a:bodyPr/>
          <a:lstStyle/>
          <a:p>
            <a:pPr marL="530225" indent="-530225">
              <a:buClr>
                <a:schemeClr val="accent2">
                  <a:lumMod val="75000"/>
                </a:schemeClr>
              </a:buClr>
              <a:buFont typeface="Wingdings" panose="05000000000000000000" pitchFamily="2" charset="2"/>
              <a:buChar char="q"/>
            </a:pPr>
            <a:r>
              <a:rPr lang="fr-FR" sz="3200" b="1" dirty="0">
                <a:solidFill>
                  <a:schemeClr val="tx1"/>
                </a:solidFill>
                <a:latin typeface="Arial" panose="020B0604020202020204" pitchFamily="34" charset="0"/>
                <a:cs typeface="Arial" panose="020B0604020202020204" pitchFamily="34" charset="0"/>
              </a:rPr>
              <a:t>Les médias sociaux</a:t>
            </a:r>
          </a:p>
          <a:p>
            <a:pPr marL="1079500" lvl="1" indent="-457200">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Définition</a:t>
            </a:r>
          </a:p>
          <a:p>
            <a:pPr marL="1079500" lvl="1" indent="-457200">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Domaine public &amp; vie privée</a:t>
            </a:r>
          </a:p>
          <a:p>
            <a:pPr marL="1517650" indent="-347663">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Contexte d’obtention de l’information provenant des médias sociaux</a:t>
            </a:r>
          </a:p>
          <a:p>
            <a:pPr marL="1079500" lvl="1" indent="-457200">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Illustrations jurisprudentielles</a:t>
            </a:r>
          </a:p>
          <a:p>
            <a:pPr marL="1609725" lvl="2" indent="-457200">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Manquement à l’obligation de loyauté et d’honnêteté</a:t>
            </a:r>
          </a:p>
          <a:p>
            <a:pPr marL="1609725" lvl="2" indent="-457200">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Lésion corporelle</a:t>
            </a:r>
          </a:p>
          <a:p>
            <a:pPr marL="1609725" lvl="2" indent="-457200">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Exécutif syndical</a:t>
            </a:r>
          </a:p>
          <a:p>
            <a:pPr marL="1609725" lvl="2" indent="-457200">
              <a:buClr>
                <a:schemeClr val="accent2">
                  <a:lumMod val="75000"/>
                </a:schemeClr>
              </a:buClr>
              <a:buFont typeface="Arial" panose="020B0604020202020204" pitchFamily="34" charset="0"/>
              <a:buChar char="•"/>
            </a:pPr>
            <a:r>
              <a:rPr lang="fr-FR" sz="3200" dirty="0">
                <a:latin typeface="Arial" panose="020B0604020202020204" pitchFamily="34" charset="0"/>
                <a:cs typeface="Arial" panose="020B0604020202020204" pitchFamily="34" charset="0"/>
              </a:rPr>
              <a:t>Ancien employé</a:t>
            </a:r>
            <a:endParaRPr lang="fr-FR" sz="3200" b="1" dirty="0">
              <a:latin typeface="Arial" panose="020B0604020202020204" pitchFamily="34" charset="0"/>
              <a:cs typeface="Arial" panose="020B0604020202020204" pitchFamily="34" charset="0"/>
            </a:endParaRPr>
          </a:p>
          <a:p>
            <a:pPr marL="530225" indent="-530225">
              <a:buClr>
                <a:schemeClr val="accent2">
                  <a:lumMod val="75000"/>
                </a:schemeClr>
              </a:buClr>
              <a:buFont typeface="Wingdings" panose="05000000000000000000" pitchFamily="2" charset="2"/>
              <a:buChar char="q"/>
            </a:pPr>
            <a:r>
              <a:rPr lang="fr-FR" sz="3200" b="1" dirty="0">
                <a:solidFill>
                  <a:schemeClr val="tx1"/>
                </a:solidFill>
                <a:latin typeface="Arial" panose="020B0604020202020204" pitchFamily="34" charset="0"/>
                <a:cs typeface="Arial" panose="020B0604020202020204" pitchFamily="34" charset="0"/>
              </a:rPr>
              <a:t>Conclusion</a:t>
            </a:r>
            <a:endParaRPr lang="fr-FR" sz="3200" dirty="0">
              <a:solidFill>
                <a:schemeClr val="tx1"/>
              </a:solidFill>
              <a:latin typeface="Arial" panose="020B0604020202020204" pitchFamily="34" charset="0"/>
              <a:cs typeface="Arial" panose="020B0604020202020204" pitchFamily="34" charset="0"/>
            </a:endParaRPr>
          </a:p>
          <a:p>
            <a:pPr marL="530225" indent="-530225">
              <a:buClr>
                <a:schemeClr val="accent2">
                  <a:lumMod val="75000"/>
                </a:schemeClr>
              </a:buClr>
              <a:buFont typeface="Wingdings" panose="05000000000000000000" pitchFamily="2" charset="2"/>
              <a:buChar char="q"/>
            </a:pPr>
            <a:r>
              <a:rPr lang="fr-FR" sz="3200" b="1" dirty="0">
                <a:solidFill>
                  <a:schemeClr val="tx1"/>
                </a:solidFill>
                <a:latin typeface="Arial" panose="020B0604020202020204" pitchFamily="34" charset="0"/>
                <a:cs typeface="Arial" panose="020B0604020202020204" pitchFamily="34" charset="0"/>
              </a:rPr>
              <a:t>Période de questions</a:t>
            </a:r>
            <a:endParaRPr lang="fr-CA" sz="3200" dirty="0">
              <a:solidFill>
                <a:schemeClr val="tx1"/>
              </a:solidFill>
            </a:endParaRPr>
          </a:p>
        </p:txBody>
      </p:sp>
    </p:spTree>
    <p:extLst>
      <p:ext uri="{BB962C8B-B14F-4D97-AF65-F5344CB8AC3E}">
        <p14:creationId xmlns:p14="http://schemas.microsoft.com/office/powerpoint/2010/main" val="317704204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8B165-4918-418A-B3FF-8FBEFD368443}"/>
              </a:ext>
            </a:extLst>
          </p:cNvPr>
          <p:cNvSpPr>
            <a:spLocks noGrp="1"/>
          </p:cNvSpPr>
          <p:nvPr>
            <p:ph type="title"/>
            <p:custDataLst>
              <p:tags r:id="rId1"/>
            </p:custDataLst>
          </p:nvPr>
        </p:nvSpPr>
        <p:spPr>
          <a:xfrm>
            <a:off x="1758998" y="1758999"/>
            <a:ext cx="20458975" cy="2462805"/>
          </a:xfrm>
        </p:spPr>
        <p:txBody>
          <a:bodyPr/>
          <a:lstStyle/>
          <a:p>
            <a:pPr algn="ctr">
              <a:lnSpc>
                <a:spcPct val="100000"/>
              </a:lnSpc>
            </a:pPr>
            <a:r>
              <a:rPr lang="fr-CA" sz="12000" baseline="9000" dirty="0">
                <a:solidFill>
                  <a:srgbClr val="6DA92D"/>
                </a:solidFill>
                <a:sym typeface="Helvetica"/>
              </a:rPr>
              <a:t>Exemples</a:t>
            </a:r>
            <a:r>
              <a:rPr lang="fr-CA" sz="11200" baseline="9000" dirty="0">
                <a:solidFill>
                  <a:srgbClr val="6DA92D"/>
                </a:solidFill>
                <a:sym typeface="Helvetica"/>
              </a:rPr>
              <a:t>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pic>
        <p:nvPicPr>
          <p:cNvPr id="4" name="Picture 1">
            <a:extLst>
              <a:ext uri="{FF2B5EF4-FFF2-40B4-BE49-F238E27FC236}">
                <a16:creationId xmlns:a16="http://schemas.microsoft.com/office/drawing/2014/main" id="{B77D820C-64DF-4106-989D-4D83264F2333}"/>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a:extLst>
              <a:ext uri="{FF2B5EF4-FFF2-40B4-BE49-F238E27FC236}">
                <a16:creationId xmlns:a16="http://schemas.microsoft.com/office/drawing/2014/main" id="{45AC111F-71C6-4B7C-B6C4-5FF7D439BCB2}"/>
              </a:ext>
            </a:extLst>
          </p:cNvPr>
          <p:cNvSpPr>
            <a:spLocks noGrp="1"/>
          </p:cNvSpPr>
          <p:nvPr>
            <p:ph type="body" sz="half" idx="1"/>
            <p:custDataLst>
              <p:tags r:id="rId3"/>
            </p:custDataLst>
          </p:nvPr>
        </p:nvSpPr>
        <p:spPr>
          <a:xfrm>
            <a:off x="1627632" y="5447489"/>
            <a:ext cx="20590340" cy="7954186"/>
          </a:xfrm>
        </p:spPr>
        <p:txBody>
          <a:bodyPr>
            <a:normAutofit/>
          </a:bodyPr>
          <a:lstStyle/>
          <a:p>
            <a:pPr marL="571500" indent="-571500" algn="just">
              <a:lnSpc>
                <a:spcPct val="100000"/>
              </a:lnSpc>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Trachy et Clinique dentaire Andreea-Oana Radu Mirza </a:t>
            </a:r>
            <a:r>
              <a:rPr lang="fr-FR" sz="3200" b="1" i="1" dirty="0" err="1">
                <a:solidFill>
                  <a:schemeClr val="tx1"/>
                </a:solidFill>
                <a:latin typeface="Arial" panose="020B0604020202020204" pitchFamily="34" charset="0"/>
                <a:cs typeface="Arial" panose="020B0604020202020204" pitchFamily="34" charset="0"/>
              </a:rPr>
              <a:t>inc.</a:t>
            </a:r>
            <a:r>
              <a:rPr lang="fr-FR" sz="3200" b="1" i="1" dirty="0">
                <a:solidFill>
                  <a:schemeClr val="tx1"/>
                </a:solidFill>
                <a:latin typeface="Arial" panose="020B0604020202020204" pitchFamily="34" charset="0"/>
                <a:cs typeface="Arial" panose="020B0604020202020204" pitchFamily="34" charset="0"/>
              </a:rPr>
              <a:t>,</a:t>
            </a:r>
            <a:r>
              <a:rPr lang="fr-FR" sz="3200" b="1" dirty="0">
                <a:solidFill>
                  <a:schemeClr val="tx1"/>
                </a:solidFill>
                <a:latin typeface="Arial" panose="020B0604020202020204" pitchFamily="34" charset="0"/>
                <a:cs typeface="Arial" panose="020B0604020202020204" pitchFamily="34" charset="0"/>
              </a:rPr>
              <a:t> 2019 QCTAT 891 (suite)</a:t>
            </a:r>
          </a:p>
          <a:p>
            <a:pPr algn="just">
              <a:lnSpc>
                <a:spcPct val="100000"/>
              </a:lnSpc>
            </a:pPr>
            <a:endParaRPr lang="fr-FR" sz="3200" b="1" dirty="0">
              <a:latin typeface="Arial" panose="020B0604020202020204" pitchFamily="34" charset="0"/>
              <a:cs typeface="Arial" panose="020B0604020202020204" pitchFamily="34" charset="0"/>
            </a:endParaRPr>
          </a:p>
          <a:p>
            <a:pPr marL="1079500" indent="-457200" algn="just">
              <a:lnSpc>
                <a:spcPct val="100000"/>
              </a:lnSpc>
              <a:buClr>
                <a:schemeClr val="accent2">
                  <a:lumMod val="75000"/>
                </a:schemeClr>
              </a:buClr>
              <a:buFont typeface="Wingdings" panose="05000000000000000000" pitchFamily="2" charset="2"/>
              <a:buChar char="§"/>
              <a:tabLst>
                <a:tab pos="712788" algn="l"/>
              </a:tabLst>
            </a:pPr>
            <a:r>
              <a:rPr lang="fr-CA" sz="3200" dirty="0">
                <a:latin typeface="Arial" panose="020B0604020202020204" pitchFamily="34" charset="0"/>
                <a:cs typeface="Arial" panose="020B0604020202020204" pitchFamily="34" charset="0"/>
              </a:rPr>
              <a:t>Le Tribunal arrive à la conclusion que les publications Facebook sont un prétexte pour mettre fin à l’emploi de la travailleuse.</a:t>
            </a:r>
          </a:p>
          <a:p>
            <a:pPr marL="1079500" indent="-457200" algn="just">
              <a:lnSpc>
                <a:spcPct val="100000"/>
              </a:lnSpc>
              <a:buClr>
                <a:schemeClr val="accent2">
                  <a:lumMod val="75000"/>
                </a:schemeClr>
              </a:buClr>
              <a:buFont typeface="Wingdings" panose="05000000000000000000" pitchFamily="2" charset="2"/>
              <a:buChar char="§"/>
              <a:tabLst>
                <a:tab pos="712788" algn="l"/>
              </a:tabLst>
            </a:pPr>
            <a:endParaRPr lang="fr-CA" sz="3200" dirty="0">
              <a:latin typeface="Arial" panose="020B0604020202020204" pitchFamily="34" charset="0"/>
              <a:cs typeface="Arial" panose="020B0604020202020204" pitchFamily="34" charset="0"/>
            </a:endParaRPr>
          </a:p>
          <a:p>
            <a:pPr marL="1079500" lvl="1" indent="-457200" algn="just">
              <a:lnSpc>
                <a:spcPct val="100000"/>
              </a:lnSpc>
              <a:buClr>
                <a:schemeClr val="accent2">
                  <a:lumMod val="75000"/>
                </a:schemeClr>
              </a:buClr>
              <a:buFont typeface="Wingdings" panose="05000000000000000000" pitchFamily="2" charset="2"/>
              <a:buChar char="§"/>
              <a:tabLst>
                <a:tab pos="622300" algn="l"/>
              </a:tabLst>
            </a:pPr>
            <a:r>
              <a:rPr lang="fr-CA" sz="3200" dirty="0">
                <a:latin typeface="Arial" panose="020B0604020202020204" pitchFamily="34" charset="0"/>
                <a:cs typeface="Arial" panose="020B0604020202020204" pitchFamily="34" charset="0"/>
              </a:rPr>
              <a:t>Le congédiement est annulé, mais le Tribunal qualifie les publications de madame Trachy de « manque de jugement ». </a:t>
            </a:r>
          </a:p>
          <a:p>
            <a:pPr marL="1079500" lvl="1" indent="-457200" algn="just">
              <a:lnSpc>
                <a:spcPct val="100000"/>
              </a:lnSpc>
              <a:buClr>
                <a:schemeClr val="accent2">
                  <a:lumMod val="75000"/>
                </a:schemeClr>
              </a:buClr>
              <a:buFont typeface="Wingdings" panose="05000000000000000000" pitchFamily="2" charset="2"/>
              <a:buChar char="§"/>
              <a:tabLst>
                <a:tab pos="622300" algn="l"/>
              </a:tabLst>
            </a:pPr>
            <a:endParaRPr lang="fr-CA" sz="3200" dirty="0">
              <a:latin typeface="Arial" panose="020B0604020202020204" pitchFamily="34" charset="0"/>
              <a:cs typeface="Arial" panose="020B0604020202020204" pitchFamily="34" charset="0"/>
            </a:endParaRPr>
          </a:p>
          <a:p>
            <a:pPr marL="622300" lvl="1" indent="0" algn="just">
              <a:lnSpc>
                <a:spcPct val="100000"/>
              </a:lnSpc>
              <a:buClr>
                <a:schemeClr val="accent2">
                  <a:lumMod val="75000"/>
                </a:schemeClr>
              </a:buClr>
              <a:tabLst>
                <a:tab pos="622300" algn="l"/>
              </a:tabLst>
            </a:pPr>
            <a:endParaRPr lang="fr-CA" sz="3200" dirty="0">
              <a:latin typeface="Arial" panose="020B0604020202020204" pitchFamily="34" charset="0"/>
              <a:cs typeface="Arial" panose="020B0604020202020204" pitchFamily="34" charset="0"/>
            </a:endParaRPr>
          </a:p>
          <a:p>
            <a:pPr lvl="1" algn="just">
              <a:lnSpc>
                <a:spcPct val="100000"/>
              </a:lnSpc>
            </a:pPr>
            <a:endParaRPr lang="fr-CA" sz="4400" dirty="0"/>
          </a:p>
          <a:p>
            <a:pPr lvl="1" algn="just"/>
            <a:endParaRPr lang="fr-FR" dirty="0"/>
          </a:p>
        </p:txBody>
      </p:sp>
    </p:spTree>
    <p:extLst>
      <p:ext uri="{BB962C8B-B14F-4D97-AF65-F5344CB8AC3E}">
        <p14:creationId xmlns:p14="http://schemas.microsoft.com/office/powerpoint/2010/main" val="304524393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3FA8D-4AC1-442E-AAFE-FDF563261B3A}"/>
              </a:ext>
            </a:extLst>
          </p:cNvPr>
          <p:cNvSpPr>
            <a:spLocks noGrp="1"/>
          </p:cNvSpPr>
          <p:nvPr>
            <p:ph type="title"/>
            <p:custDataLst>
              <p:tags r:id="rId1"/>
            </p:custDataLst>
          </p:nvPr>
        </p:nvSpPr>
        <p:spPr>
          <a:xfrm>
            <a:off x="1758998" y="1422542"/>
            <a:ext cx="20536797" cy="2871367"/>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Obligation de loyauté (suite)</a:t>
            </a:r>
            <a:endParaRPr lang="fr-CA" sz="12000" dirty="0"/>
          </a:p>
        </p:txBody>
      </p:sp>
      <p:sp>
        <p:nvSpPr>
          <p:cNvPr id="3" name="Espace réservé du texte 2">
            <a:extLst>
              <a:ext uri="{FF2B5EF4-FFF2-40B4-BE49-F238E27FC236}">
                <a16:creationId xmlns:a16="http://schemas.microsoft.com/office/drawing/2014/main" id="{29192094-B7C7-431E-BEE6-DFC8DD14532E}"/>
              </a:ext>
            </a:extLst>
          </p:cNvPr>
          <p:cNvSpPr>
            <a:spLocks noGrp="1"/>
          </p:cNvSpPr>
          <p:nvPr>
            <p:ph type="body" sz="half" idx="1"/>
            <p:custDataLst>
              <p:tags r:id="rId2"/>
            </p:custDataLst>
          </p:nvPr>
        </p:nvSpPr>
        <p:spPr>
          <a:xfrm>
            <a:off x="1758998" y="4931902"/>
            <a:ext cx="20862925" cy="6965004"/>
          </a:xfrm>
        </p:spPr>
        <p:txBody>
          <a:bodyPr/>
          <a:lstStyle/>
          <a:p>
            <a:pPr marL="796925" indent="-796925" algn="just">
              <a:lnSpc>
                <a:spcPct val="100000"/>
              </a:lnSpc>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Association des policiers et policières de Blainville </a:t>
            </a:r>
            <a:r>
              <a:rPr lang="fr-FR" sz="3200" b="1" dirty="0">
                <a:solidFill>
                  <a:schemeClr val="tx1"/>
                </a:solidFill>
                <a:latin typeface="Arial" panose="020B0604020202020204" pitchFamily="34" charset="0"/>
                <a:cs typeface="Arial" panose="020B0604020202020204" pitchFamily="34" charset="0"/>
              </a:rPr>
              <a:t>et</a:t>
            </a:r>
            <a:r>
              <a:rPr lang="fr-FR" sz="3200" b="1" i="1" dirty="0">
                <a:solidFill>
                  <a:schemeClr val="tx1"/>
                </a:solidFill>
                <a:latin typeface="Arial" panose="020B0604020202020204" pitchFamily="34" charset="0"/>
                <a:cs typeface="Arial" panose="020B0604020202020204" pitchFamily="34" charset="0"/>
              </a:rPr>
              <a:t> Ville de Blainville (Frédéric Savoie), </a:t>
            </a:r>
            <a:r>
              <a:rPr lang="fr-FR" sz="3200" b="1" dirty="0">
                <a:solidFill>
                  <a:schemeClr val="tx1"/>
                </a:solidFill>
                <a:latin typeface="Arial" panose="020B0604020202020204" pitchFamily="34" charset="0"/>
                <a:cs typeface="Arial" panose="020B0604020202020204" pitchFamily="34" charset="0"/>
              </a:rPr>
              <a:t>2018 CanLii 110576</a:t>
            </a:r>
          </a:p>
          <a:p>
            <a:pPr>
              <a:lnSpc>
                <a:spcPct val="100000"/>
              </a:lnSpc>
            </a:pPr>
            <a:endParaRPr lang="fr-FR" sz="3200" b="1" dirty="0">
              <a:latin typeface="Arial" panose="020B0604020202020204" pitchFamily="34" charset="0"/>
              <a:cs typeface="Arial" panose="020B0604020202020204" pitchFamily="34" charset="0"/>
            </a:endParaRPr>
          </a:p>
          <a:p>
            <a:pPr marL="1563687" lvl="1" indent="-571500" algn="just">
              <a:lnSpc>
                <a:spcPct val="100000"/>
              </a:lnSpc>
              <a:buClr>
                <a:schemeClr val="accent2">
                  <a:lumMod val="75000"/>
                </a:schemeClr>
              </a:buClr>
              <a:buFont typeface="Wingdings" panose="05000000000000000000" pitchFamily="2" charset="2"/>
              <a:buChar char="§"/>
            </a:pPr>
            <a:r>
              <a:rPr lang="fr-FR" sz="3200" dirty="0">
                <a:latin typeface="Arial" panose="020B0604020202020204" pitchFamily="34" charset="0"/>
                <a:cs typeface="Arial" panose="020B0604020202020204" pitchFamily="34" charset="0"/>
              </a:rPr>
              <a:t>En 2015, le salarié publie sur sa page Facebook une image qui illustre une image peu élogieuse entre un patron et un leader </a:t>
            </a:r>
          </a:p>
          <a:p>
            <a:endParaRPr lang="fr-CA" dirty="0"/>
          </a:p>
        </p:txBody>
      </p:sp>
      <p:pic>
        <p:nvPicPr>
          <p:cNvPr id="4" name="Image 3">
            <a:extLst>
              <a:ext uri="{FF2B5EF4-FFF2-40B4-BE49-F238E27FC236}">
                <a16:creationId xmlns:a16="http://schemas.microsoft.com/office/drawing/2014/main" id="{B0E44938-9891-4CF4-B291-53340B9C85E4}"/>
              </a:ext>
            </a:extLst>
          </p:cNvPr>
          <p:cNvPicPr>
            <a:picLocks noChangeAspect="1"/>
          </p:cNvPicPr>
          <p:nvPr>
            <p:custDataLst>
              <p:tags r:id="rId3"/>
            </p:custDataLst>
          </p:nvPr>
        </p:nvPicPr>
        <p:blipFill>
          <a:blip r:embed="rId6"/>
          <a:stretch>
            <a:fillRect/>
          </a:stretch>
        </p:blipFill>
        <p:spPr>
          <a:xfrm>
            <a:off x="9171237" y="8121508"/>
            <a:ext cx="4171950" cy="4171950"/>
          </a:xfrm>
          <a:prstGeom prst="rect">
            <a:avLst/>
          </a:prstGeom>
        </p:spPr>
      </p:pic>
      <p:pic>
        <p:nvPicPr>
          <p:cNvPr id="5" name="Picture 1">
            <a:extLst>
              <a:ext uri="{FF2B5EF4-FFF2-40B4-BE49-F238E27FC236}">
                <a16:creationId xmlns:a16="http://schemas.microsoft.com/office/drawing/2014/main" id="{DE3CAE6D-6FAE-4F17-9935-D5ED9E481A2A}"/>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72143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8818-A854-479E-9282-A7770AA1EE70}"/>
              </a:ext>
            </a:extLst>
          </p:cNvPr>
          <p:cNvSpPr>
            <a:spLocks noGrp="1"/>
          </p:cNvSpPr>
          <p:nvPr>
            <p:ph type="title"/>
            <p:custDataLst>
              <p:tags r:id="rId1"/>
            </p:custDataLst>
          </p:nvPr>
        </p:nvSpPr>
        <p:spPr>
          <a:xfrm>
            <a:off x="1276459" y="1214250"/>
            <a:ext cx="21347003" cy="5099001"/>
          </a:xfrm>
        </p:spPr>
        <p:txBody>
          <a:bodyPr/>
          <a:lstStyle/>
          <a:p>
            <a:pPr algn="ctr">
              <a:lnSpc>
                <a:spcPct val="100000"/>
              </a:lnSpc>
            </a:pPr>
            <a:r>
              <a:rPr lang="fr-CA" sz="12000" baseline="9000" dirty="0">
                <a:solidFill>
                  <a:srgbClr val="6DA92D"/>
                </a:solidFill>
                <a:sym typeface="Helvetica"/>
              </a:rPr>
              <a:t>Exemples</a:t>
            </a:r>
            <a:r>
              <a:rPr lang="fr-CA" sz="11200" baseline="9000" dirty="0">
                <a:solidFill>
                  <a:srgbClr val="6DA92D"/>
                </a:solidFill>
                <a:sym typeface="Helvetica"/>
              </a:rPr>
              <a:t>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sp>
        <p:nvSpPr>
          <p:cNvPr id="3" name="Espace réservé du texte 2">
            <a:extLst>
              <a:ext uri="{FF2B5EF4-FFF2-40B4-BE49-F238E27FC236}">
                <a16:creationId xmlns:a16="http://schemas.microsoft.com/office/drawing/2014/main" id="{DB6DD42C-A598-4431-9065-FDB41EA9DFAF}"/>
              </a:ext>
            </a:extLst>
          </p:cNvPr>
          <p:cNvSpPr>
            <a:spLocks noGrp="1"/>
          </p:cNvSpPr>
          <p:nvPr>
            <p:ph type="body" sz="half" idx="1"/>
            <p:custDataLst>
              <p:tags r:id="rId2"/>
            </p:custDataLst>
          </p:nvPr>
        </p:nvSpPr>
        <p:spPr>
          <a:xfrm>
            <a:off x="1276459" y="4261104"/>
            <a:ext cx="21347003" cy="8240646"/>
          </a:xfrm>
        </p:spPr>
        <p:txBody>
          <a:bodyPr/>
          <a:lstStyle/>
          <a:p>
            <a:pPr marL="895350"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 Le salarié ajoutera à cette image le commentaire suivant : «</a:t>
            </a:r>
            <a:r>
              <a:rPr lang="fr-CA" sz="3200" i="1" dirty="0">
                <a:latin typeface="Arial" panose="020B0604020202020204" pitchFamily="34" charset="0"/>
                <a:cs typeface="Arial" panose="020B0604020202020204" pitchFamily="34" charset="0"/>
              </a:rPr>
              <a:t>Drôle à quel point cette image prend tout son sens ces temps-ci. Et je ne parle vraiment pas d’à la maison</a:t>
            </a:r>
            <a:r>
              <a:rPr lang="fr-CA" sz="3200" dirty="0">
                <a:latin typeface="Arial" panose="020B0604020202020204" pitchFamily="34" charset="0"/>
                <a:cs typeface="Arial" panose="020B0604020202020204" pitchFamily="34" charset="0"/>
              </a:rPr>
              <a:t>.»</a:t>
            </a:r>
            <a:r>
              <a:rPr lang="fr-CA" sz="3200" b="1" dirty="0">
                <a:latin typeface="Arial" panose="020B0604020202020204" pitchFamily="34" charset="0"/>
                <a:cs typeface="Arial" panose="020B0604020202020204" pitchFamily="34" charset="0"/>
              </a:rPr>
              <a:t> </a:t>
            </a:r>
          </a:p>
          <a:p>
            <a:pPr marL="987425" lvl="1" indent="-457200" algn="just">
              <a:lnSpc>
                <a:spcPct val="100000"/>
              </a:lnSpc>
              <a:buClr>
                <a:schemeClr val="accent2">
                  <a:lumMod val="75000"/>
                </a:schemeClr>
              </a:buClr>
              <a:buFont typeface="Wingdings" panose="05000000000000000000" pitchFamily="2" charset="2"/>
              <a:buChar char="§"/>
            </a:pPr>
            <a:endParaRPr lang="fr-CA" sz="3200" b="1" dirty="0">
              <a:latin typeface="Arial" panose="020B0604020202020204" pitchFamily="34" charset="0"/>
              <a:cs typeface="Arial" panose="020B0604020202020204" pitchFamily="34" charset="0"/>
            </a:endParaRPr>
          </a:p>
          <a:p>
            <a:pPr marL="987425" lvl="1"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Pour l’arbitre de grief, la faute est prouvée, tout en faisant état d’une distinction entre un manque de jugement et un manque de loyauté.</a:t>
            </a:r>
          </a:p>
          <a:p>
            <a:pPr lvl="1" indent="0" algn="just">
              <a:lnSpc>
                <a:spcPct val="100000"/>
              </a:lnSpc>
            </a:pPr>
            <a:endParaRPr lang="fr-CA" sz="3200" dirty="0">
              <a:latin typeface="Arial" panose="020B0604020202020204" pitchFamily="34" charset="0"/>
              <a:cs typeface="Arial" panose="020B0604020202020204" pitchFamily="34" charset="0"/>
            </a:endParaRPr>
          </a:p>
          <a:p>
            <a:pPr marL="1079500" lvl="2" indent="0" algn="just">
              <a:lnSpc>
                <a:spcPct val="100000"/>
              </a:lnSpc>
            </a:pPr>
            <a:r>
              <a:rPr lang="fr-CA" sz="3200" i="1" dirty="0">
                <a:latin typeface="Arial" panose="020B0604020202020204" pitchFamily="34" charset="0"/>
                <a:cs typeface="Arial" panose="020B0604020202020204" pitchFamily="34" charset="0"/>
              </a:rPr>
              <a:t>[374]  En somme j’estime que, pris dans la conjoncture du moment, cette page Facebook laisse présumer qu’elle visait à indisposer l’état-major, sans nécessairement pointer en direction d’une personne en particulier. Le fait qu’elle ait été retirée suite à la rencontre d’équipe de la section communautaire ne change rien aux conséquences qu’elle avait déjà eues.</a:t>
            </a:r>
          </a:p>
          <a:p>
            <a:pPr marL="1079500" lvl="2" indent="0" algn="just">
              <a:lnSpc>
                <a:spcPct val="100000"/>
              </a:lnSpc>
            </a:pPr>
            <a:r>
              <a:rPr lang="fr-CA" sz="3200" i="1" dirty="0">
                <a:latin typeface="Arial" panose="020B0604020202020204" pitchFamily="34" charset="0"/>
                <a:cs typeface="Arial" panose="020B0604020202020204" pitchFamily="34" charset="0"/>
              </a:rPr>
              <a:t> </a:t>
            </a:r>
          </a:p>
          <a:p>
            <a:pPr marL="1079500" lvl="2" indent="0" algn="just">
              <a:lnSpc>
                <a:spcPct val="100000"/>
              </a:lnSpc>
            </a:pPr>
            <a:r>
              <a:rPr lang="fr-CA" sz="3200" dirty="0">
                <a:latin typeface="Arial" panose="020B0604020202020204" pitchFamily="34" charset="0"/>
                <a:cs typeface="Arial" panose="020B0604020202020204" pitchFamily="34" charset="0"/>
              </a:rPr>
              <a:t>[</a:t>
            </a:r>
            <a:r>
              <a:rPr lang="fr-CA" sz="3200" i="1" dirty="0">
                <a:latin typeface="Arial" panose="020B0604020202020204" pitchFamily="34" charset="0"/>
                <a:cs typeface="Arial" panose="020B0604020202020204" pitchFamily="34" charset="0"/>
              </a:rPr>
              <a:t>375] 	Cela dit, je ne crois pas, comme le prétend la partie patronale, qu’il s’agisse là d’un manque de loyauté de la part du plaignant, mais beaucoup plus l’expression d’une contestation des positions de la direction, dans ce qu’il convient de qualifier d’un manque de jugement de Frédéric Savoie. </a:t>
            </a:r>
          </a:p>
          <a:p>
            <a:pPr marL="1884363" lvl="2" indent="-1519238" algn="just">
              <a:lnSpc>
                <a:spcPct val="100000"/>
              </a:lnSpc>
            </a:pPr>
            <a:endParaRPr lang="fr-CA" sz="900" i="1" dirty="0">
              <a:latin typeface="Arial" panose="020B0604020202020204" pitchFamily="34" charset="0"/>
              <a:cs typeface="Arial" panose="020B0604020202020204" pitchFamily="34" charset="0"/>
            </a:endParaRPr>
          </a:p>
          <a:p>
            <a:pPr marL="1884363" lvl="2" indent="-1519238" algn="just">
              <a:lnSpc>
                <a:spcPct val="100000"/>
              </a:lnSpc>
            </a:pPr>
            <a:endParaRPr lang="fr-CA" sz="3200" i="1" dirty="0">
              <a:latin typeface="Arial" panose="020B0604020202020204" pitchFamily="34" charset="0"/>
              <a:cs typeface="Arial" panose="020B0604020202020204" pitchFamily="34" charset="0"/>
            </a:endParaRPr>
          </a:p>
          <a:p>
            <a:pPr marL="1079500" lvl="2" indent="0" algn="just">
              <a:lnSpc>
                <a:spcPct val="100000"/>
              </a:lnSpc>
            </a:pPr>
            <a:r>
              <a:rPr lang="fr-CA" sz="3200" i="1" dirty="0">
                <a:latin typeface="Arial" panose="020B0604020202020204" pitchFamily="34" charset="0"/>
                <a:cs typeface="Arial" panose="020B0604020202020204" pitchFamily="34" charset="0"/>
              </a:rPr>
              <a:t>[376] 	Je crois qu’en conséquence la faute est prouvée.</a:t>
            </a:r>
            <a:r>
              <a:rPr lang="fr-CA" sz="3200" i="1" dirty="0"/>
              <a:t> </a:t>
            </a:r>
          </a:p>
          <a:p>
            <a:pPr marL="1079500" lvl="2" indent="0" algn="just">
              <a:lnSpc>
                <a:spcPct val="100000"/>
              </a:lnSpc>
            </a:pPr>
            <a:endParaRPr lang="fr-CA" sz="3200" i="1"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90A0B36A-A2BD-443A-A385-48BB4DBB2943}"/>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9670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62BB5-F772-4444-A345-8CCB8BAC59CC}"/>
              </a:ext>
            </a:extLst>
          </p:cNvPr>
          <p:cNvSpPr>
            <a:spLocks noGrp="1"/>
          </p:cNvSpPr>
          <p:nvPr>
            <p:ph type="title"/>
            <p:custDataLst>
              <p:tags r:id="rId1"/>
            </p:custDataLst>
          </p:nvPr>
        </p:nvSpPr>
        <p:spPr>
          <a:xfrm>
            <a:off x="1758998" y="1408803"/>
            <a:ext cx="20536797" cy="2637903"/>
          </a:xfrm>
        </p:spPr>
        <p:txBody>
          <a:bodyPr/>
          <a:lstStyle/>
          <a:p>
            <a:pPr algn="ctr">
              <a:lnSpc>
                <a:spcPct val="100000"/>
              </a:lnSpc>
            </a:pPr>
            <a:r>
              <a:rPr lang="fr-CA" sz="12000" baseline="9000" dirty="0">
                <a:solidFill>
                  <a:srgbClr val="6DA92D"/>
                </a:solidFill>
                <a:sym typeface="Helvetica"/>
              </a:rPr>
              <a:t>Exemples</a:t>
            </a:r>
            <a:r>
              <a:rPr lang="fr-CA" sz="11200" baseline="9000" dirty="0">
                <a:solidFill>
                  <a:srgbClr val="6DA92D"/>
                </a:solidFill>
                <a:sym typeface="Helvetica"/>
              </a:rPr>
              <a:t>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sp>
        <p:nvSpPr>
          <p:cNvPr id="3" name="Espace réservé du texte 2">
            <a:extLst>
              <a:ext uri="{FF2B5EF4-FFF2-40B4-BE49-F238E27FC236}">
                <a16:creationId xmlns:a16="http://schemas.microsoft.com/office/drawing/2014/main" id="{03493148-F10E-4D18-BEE6-5B4AACE5E077}"/>
              </a:ext>
            </a:extLst>
          </p:cNvPr>
          <p:cNvSpPr>
            <a:spLocks noGrp="1"/>
          </p:cNvSpPr>
          <p:nvPr>
            <p:ph type="body" sz="half" idx="1"/>
            <p:custDataLst>
              <p:tags r:id="rId2"/>
            </p:custDataLst>
          </p:nvPr>
        </p:nvSpPr>
        <p:spPr>
          <a:xfrm>
            <a:off x="1554480" y="4334256"/>
            <a:ext cx="20536797" cy="7972941"/>
          </a:xfrm>
        </p:spPr>
        <p:txBody>
          <a:bodyPr/>
          <a:lstStyle/>
          <a:p>
            <a:pPr>
              <a:lnSpc>
                <a:spcPct val="100000"/>
              </a:lnSpc>
            </a:pPr>
            <a:endParaRPr lang="fr-FR" sz="2500" b="1" dirty="0">
              <a:latin typeface="Arial" panose="020B0604020202020204" pitchFamily="34" charset="0"/>
              <a:cs typeface="Arial" panose="020B0604020202020204" pitchFamily="34" charset="0"/>
            </a:endParaRPr>
          </a:p>
          <a:p>
            <a:pPr marL="895350" lvl="1" indent="-530225" algn="just">
              <a:lnSpc>
                <a:spcPct val="100000"/>
              </a:lnSpc>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Chatham-Kent (</a:t>
            </a:r>
            <a:r>
              <a:rPr lang="fr-CA" sz="3200" b="1" dirty="0" err="1">
                <a:solidFill>
                  <a:schemeClr val="tx1"/>
                </a:solidFill>
                <a:latin typeface="Arial" panose="020B0604020202020204" pitchFamily="34" charset="0"/>
                <a:cs typeface="Arial" panose="020B0604020202020204" pitchFamily="34" charset="0"/>
              </a:rPr>
              <a:t>Municipality</a:t>
            </a:r>
            <a:r>
              <a:rPr lang="fr-CA" sz="3200" b="1" dirty="0">
                <a:solidFill>
                  <a:schemeClr val="tx1"/>
                </a:solidFill>
                <a:latin typeface="Arial" panose="020B0604020202020204" pitchFamily="34" charset="0"/>
                <a:cs typeface="Arial" panose="020B0604020202020204" pitchFamily="34" charset="0"/>
              </a:rPr>
              <a:t>) v. (CAW-Canada), Local 127, 2007 OLAA no 135</a:t>
            </a:r>
          </a:p>
          <a:p>
            <a:pPr lvl="1" indent="0">
              <a:lnSpc>
                <a:spcPct val="100000"/>
              </a:lnSpc>
            </a:pPr>
            <a:endParaRPr lang="fr-CA" sz="3200" b="1" i="1" dirty="0">
              <a:latin typeface="Arial" panose="020B0604020202020204" pitchFamily="34" charset="0"/>
              <a:cs typeface="Arial" panose="020B0604020202020204" pitchFamily="34" charset="0"/>
            </a:endParaRPr>
          </a:p>
          <a:p>
            <a:pPr marL="1262063" lvl="1" indent="-38735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Décision de l’Ontario. Une préposée aux bénéficiaires dans une résidence de personnes âgées publie des photos des bénéficiaires et des anecdotes sur son </a:t>
            </a:r>
            <a:r>
              <a:rPr lang="fr-CA" sz="3200" b="1" dirty="0">
                <a:solidFill>
                  <a:schemeClr val="tx1"/>
                </a:solidFill>
                <a:latin typeface="Arial" panose="020B0604020202020204" pitchFamily="34" charset="0"/>
                <a:cs typeface="Arial" panose="020B0604020202020204" pitchFamily="34" charset="0"/>
              </a:rPr>
              <a:t>blogue</a:t>
            </a:r>
            <a:r>
              <a:rPr lang="fr-CA" sz="3200" dirty="0">
                <a:solidFill>
                  <a:schemeClr val="tx2"/>
                </a:solidFill>
                <a:latin typeface="Arial" panose="020B0604020202020204" pitchFamily="34" charset="0"/>
                <a:cs typeface="Arial" panose="020B0604020202020204" pitchFamily="34" charset="0"/>
              </a:rPr>
              <a:t> personnel. </a:t>
            </a:r>
          </a:p>
          <a:p>
            <a:pPr marL="1262063" lvl="1" indent="-387350" algn="just">
              <a:lnSpc>
                <a:spcPct val="100000"/>
              </a:lnSpc>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262063" lvl="1" indent="-38735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Or, elle critique sévèrement son employeur, ses collègues, nomme les patients et les ridiculise. </a:t>
            </a:r>
          </a:p>
          <a:p>
            <a:pPr marL="1262063" lvl="1" indent="-387350" algn="just">
              <a:lnSpc>
                <a:spcPct val="100000"/>
              </a:lnSpc>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262063" lvl="1" indent="-38735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Elle prétend qu’elle ne savait pas que son blogue était accessible à d’autres personnes qu’elle. </a:t>
            </a:r>
          </a:p>
          <a:p>
            <a:pPr marL="1262063" lvl="1" indent="-387350" algn="just">
              <a:lnSpc>
                <a:spcPct val="100000"/>
              </a:lnSpc>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262063" lvl="1" indent="-38735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L’arbitre ne la croit pas et son congédiement est maintenu. </a:t>
            </a:r>
            <a:endParaRPr lang="fr-CA" sz="3200" dirty="0">
              <a:solidFill>
                <a:schemeClr val="tx2"/>
              </a:solidFill>
            </a:endParaRPr>
          </a:p>
          <a:p>
            <a:endParaRPr lang="fr-CA" dirty="0"/>
          </a:p>
        </p:txBody>
      </p:sp>
      <p:pic>
        <p:nvPicPr>
          <p:cNvPr id="4" name="Picture 1">
            <a:extLst>
              <a:ext uri="{FF2B5EF4-FFF2-40B4-BE49-F238E27FC236}">
                <a16:creationId xmlns:a16="http://schemas.microsoft.com/office/drawing/2014/main" id="{07D98B4A-7484-4B81-9A29-654EE46994E7}"/>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55678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00AF3-E3A8-41AF-BEDD-77CB9680116C}"/>
              </a:ext>
            </a:extLst>
          </p:cNvPr>
          <p:cNvSpPr>
            <a:spLocks noGrp="1"/>
          </p:cNvSpPr>
          <p:nvPr>
            <p:ph type="title"/>
            <p:custDataLst>
              <p:tags r:id="rId1"/>
            </p:custDataLst>
          </p:nvPr>
        </p:nvSpPr>
        <p:spPr>
          <a:xfrm>
            <a:off x="1198684" y="793307"/>
            <a:ext cx="20862925" cy="2735179"/>
          </a:xfrm>
        </p:spPr>
        <p:txBody>
          <a:bodyPr/>
          <a:lstStyle/>
          <a:p>
            <a:pPr algn="ctr">
              <a:lnSpc>
                <a:spcPct val="100000"/>
              </a:lnSpc>
            </a:pPr>
            <a:r>
              <a:rPr lang="fr-CA" sz="12000" baseline="9000" dirty="0">
                <a:solidFill>
                  <a:srgbClr val="6DA92D"/>
                </a:solidFill>
                <a:sym typeface="Helvetica"/>
              </a:rPr>
              <a:t>Exemples</a:t>
            </a:r>
            <a:r>
              <a:rPr lang="fr-CA" sz="11200" baseline="9000" dirty="0">
                <a:solidFill>
                  <a:srgbClr val="6DA92D"/>
                </a:solidFill>
                <a:sym typeface="Helvetica"/>
              </a:rPr>
              <a:t> tirés de la jurisprudence </a:t>
            </a:r>
            <a:br>
              <a:rPr lang="fr-CA" sz="11200" baseline="9000" dirty="0">
                <a:solidFill>
                  <a:srgbClr val="6DA92D"/>
                </a:solidFill>
                <a:sym typeface="Helvetica"/>
              </a:rPr>
            </a:br>
            <a:r>
              <a:rPr lang="fr-CA" sz="11200" baseline="9000" dirty="0">
                <a:solidFill>
                  <a:srgbClr val="6DA92D"/>
                </a:solidFill>
                <a:sym typeface="Helvetica"/>
              </a:rPr>
              <a:t>Obligation de loyauté (suite)</a:t>
            </a:r>
            <a:endParaRPr lang="fr-CA" dirty="0"/>
          </a:p>
        </p:txBody>
      </p:sp>
      <p:sp>
        <p:nvSpPr>
          <p:cNvPr id="3" name="Espace réservé du texte 2">
            <a:extLst>
              <a:ext uri="{FF2B5EF4-FFF2-40B4-BE49-F238E27FC236}">
                <a16:creationId xmlns:a16="http://schemas.microsoft.com/office/drawing/2014/main" id="{8D373477-EF1A-4C54-A7EF-A20F03180E08}"/>
              </a:ext>
            </a:extLst>
          </p:cNvPr>
          <p:cNvSpPr>
            <a:spLocks noGrp="1"/>
          </p:cNvSpPr>
          <p:nvPr>
            <p:ph type="body" sz="half" idx="1"/>
            <p:custDataLst>
              <p:tags r:id="rId2"/>
            </p:custDataLst>
          </p:nvPr>
        </p:nvSpPr>
        <p:spPr>
          <a:xfrm>
            <a:off x="1070043" y="3730752"/>
            <a:ext cx="21553420" cy="8804148"/>
          </a:xfrm>
        </p:spPr>
        <p:txBody>
          <a:bodyPr/>
          <a:lstStyle/>
          <a:p>
            <a:pPr marL="622300" indent="-622300">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Cégep Garneau et syndicat du personnel de soutien du Cégep Garneau, </a:t>
            </a:r>
            <a:r>
              <a:rPr lang="da-DK" sz="3200" b="1" i="1" dirty="0">
                <a:solidFill>
                  <a:schemeClr val="tx1"/>
                </a:solidFill>
                <a:latin typeface="Arial" panose="020B0604020202020204" pitchFamily="34" charset="0"/>
                <a:cs typeface="Arial" panose="020B0604020202020204" pitchFamily="34" charset="0"/>
              </a:rPr>
              <a:t>2019 CanLII 22927 (QC SAT)</a:t>
            </a:r>
            <a:endParaRPr lang="fr-CA" sz="3200" b="1" i="1" dirty="0">
              <a:solidFill>
                <a:schemeClr val="tx1"/>
              </a:solidFill>
              <a:latin typeface="Arial" panose="020B0604020202020204" pitchFamily="34" charset="0"/>
              <a:cs typeface="Arial" panose="020B0604020202020204" pitchFamily="34" charset="0"/>
            </a:endParaRPr>
          </a:p>
          <a:p>
            <a:pPr marL="365125" lvl="1" indent="0">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1169988" lvl="2" indent="-457200">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Dans cette affaire, deux collègues échangent sur Facebook dans la section « commentaires » d’un statut publié par l’une des deux salariées.</a:t>
            </a:r>
          </a:p>
          <a:p>
            <a:pPr marL="712788" lvl="2" indent="0">
              <a:lnSpc>
                <a:spcPct val="100000"/>
              </a:lnSpc>
              <a:buClr>
                <a:schemeClr val="accent2">
                  <a:lumMod val="75000"/>
                </a:schemeClr>
              </a:buClr>
            </a:pPr>
            <a:endParaRPr lang="fr-CA" sz="800" dirty="0">
              <a:latin typeface="Arial" panose="020B0604020202020204" pitchFamily="34" charset="0"/>
              <a:cs typeface="Arial" panose="020B0604020202020204" pitchFamily="34" charset="0"/>
            </a:endParaRPr>
          </a:p>
          <a:p>
            <a:pPr marL="1700213" lvl="2" indent="-457200">
              <a:buClr>
                <a:schemeClr val="accent2">
                  <a:lumMod val="75000"/>
                </a:schemeClr>
              </a:buClr>
              <a:buFont typeface="Arial" panose="020B0604020202020204" pitchFamily="34" charset="0"/>
              <a:buChar char="•"/>
            </a:pPr>
            <a:r>
              <a:rPr lang="fr-CA" sz="3200" dirty="0">
                <a:latin typeface="Arial" panose="020B0604020202020204" pitchFamily="34" charset="0"/>
                <a:cs typeface="Arial" panose="020B0604020202020204" pitchFamily="34" charset="0"/>
              </a:rPr>
              <a:t> Extrait de la conversation</a:t>
            </a:r>
            <a:r>
              <a:rPr lang="fr-CA" sz="3200" dirty="0">
                <a:solidFill>
                  <a:schemeClr val="tx2"/>
                </a:solidFill>
                <a:latin typeface="Arial" panose="020B0604020202020204" pitchFamily="34" charset="0"/>
                <a:cs typeface="Arial" panose="020B0604020202020204" pitchFamily="34" charset="0"/>
              </a:rPr>
              <a:t>:</a:t>
            </a:r>
          </a:p>
          <a:p>
            <a:pPr marL="804863" lvl="3" indent="0" algn="just">
              <a:lnSpc>
                <a:spcPct val="100000"/>
              </a:lnSpc>
              <a:buClr>
                <a:schemeClr val="accent2">
                  <a:lumMod val="75000"/>
                </a:schemeClr>
              </a:buClr>
            </a:pPr>
            <a:endParaRPr lang="fr-CA" sz="2400" b="1" i="1" dirty="0">
              <a:latin typeface="Arial" panose="020B0604020202020204" pitchFamily="34" charset="0"/>
              <a:cs typeface="Arial" panose="020B0604020202020204" pitchFamily="34" charset="0"/>
            </a:endParaRPr>
          </a:p>
          <a:p>
            <a:pPr marL="1792288" lvl="3" indent="0" algn="just">
              <a:lnSpc>
                <a:spcPct val="100000"/>
              </a:lnSpc>
              <a:buClr>
                <a:schemeClr val="accent2">
                  <a:lumMod val="75000"/>
                </a:schemeClr>
              </a:buClr>
            </a:pPr>
            <a:r>
              <a:rPr lang="fr-CA" sz="2400" b="1" i="1" dirty="0">
                <a:solidFill>
                  <a:schemeClr val="tx1"/>
                </a:solidFill>
                <a:latin typeface="Arial" panose="020B0604020202020204" pitchFamily="34" charset="0"/>
                <a:cs typeface="Arial" panose="020B0604020202020204" pitchFamily="34" charset="0"/>
              </a:rPr>
              <a:t>EP</a:t>
            </a:r>
            <a:r>
              <a:rPr lang="fr-CA" sz="2400" i="1" dirty="0">
                <a:latin typeface="Arial" panose="020B0604020202020204" pitchFamily="34" charset="0"/>
                <a:cs typeface="Arial" panose="020B0604020202020204" pitchFamily="34" charset="0"/>
              </a:rPr>
              <a:t> :  Ce sont les conditions dans lesquelles nous travaillons qui sont absurdes. Trop de tâches reliées à l'accueil, ce qui n'est aucunement ma tâche. Et que dire de cette surcharge liée à la gestion des examens.  Étouffant. </a:t>
            </a:r>
          </a:p>
          <a:p>
            <a:pPr marL="1792288" lvl="3" indent="0" algn="just">
              <a:buClr>
                <a:schemeClr val="accent2">
                  <a:lumMod val="75000"/>
                </a:schemeClr>
              </a:buClr>
            </a:pPr>
            <a:r>
              <a:rPr lang="fr-CA" sz="2400" b="1" i="1" dirty="0">
                <a:solidFill>
                  <a:schemeClr val="tx1"/>
                </a:solidFill>
                <a:latin typeface="Arial" panose="020B0604020202020204" pitchFamily="34" charset="0"/>
                <a:cs typeface="Arial" panose="020B0604020202020204" pitchFamily="34" charset="0"/>
              </a:rPr>
              <a:t>NT</a:t>
            </a:r>
            <a:r>
              <a:rPr lang="fr-CA" sz="2400" b="1" i="1" dirty="0">
                <a:latin typeface="Arial" panose="020B0604020202020204" pitchFamily="34" charset="0"/>
                <a:cs typeface="Arial" panose="020B0604020202020204" pitchFamily="34" charset="0"/>
              </a:rPr>
              <a:t> </a:t>
            </a:r>
            <a:r>
              <a:rPr lang="fr-CA" sz="2400" i="1" dirty="0">
                <a:latin typeface="Arial" panose="020B0604020202020204" pitchFamily="34" charset="0"/>
                <a:cs typeface="Arial" panose="020B0604020202020204" pitchFamily="34" charset="0"/>
              </a:rPr>
              <a:t>: Et on vous a mis dans un trou, littéralement. C'est terrible !!! </a:t>
            </a:r>
          </a:p>
          <a:p>
            <a:pPr marL="1792288" lvl="3" indent="0" algn="just">
              <a:lnSpc>
                <a:spcPct val="100000"/>
              </a:lnSpc>
              <a:buClr>
                <a:schemeClr val="accent2">
                  <a:lumMod val="75000"/>
                </a:schemeClr>
              </a:buClr>
            </a:pPr>
            <a:r>
              <a:rPr lang="fr-CA" sz="2400" b="1" i="1" dirty="0">
                <a:solidFill>
                  <a:schemeClr val="tx1"/>
                </a:solidFill>
                <a:latin typeface="Arial" panose="020B0604020202020204" pitchFamily="34" charset="0"/>
                <a:cs typeface="Arial" panose="020B0604020202020204" pitchFamily="34" charset="0"/>
              </a:rPr>
              <a:t>EP</a:t>
            </a:r>
            <a:r>
              <a:rPr lang="fr-CA" sz="2400" b="1" i="1" dirty="0">
                <a:latin typeface="Arial" panose="020B0604020202020204" pitchFamily="34" charset="0"/>
                <a:cs typeface="Arial" panose="020B0604020202020204" pitchFamily="34" charset="0"/>
              </a:rPr>
              <a:t> :</a:t>
            </a:r>
            <a:r>
              <a:rPr lang="fr-CA" sz="2400" i="1" dirty="0">
                <a:latin typeface="Arial" panose="020B0604020202020204" pitchFamily="34" charset="0"/>
                <a:cs typeface="Arial" panose="020B0604020202020204" pitchFamily="34" charset="0"/>
              </a:rPr>
              <a:t>  Aucune lumière naturelle. J'avoue que cela me emploi. Si vous voyez passer qqch, faites-moi signe. mine. Je ne suis pas bien 	dans cet environnement. Et on essaie de nous faire croire que ce changement est pour le mieux! (…) Bref, je recherche un emploi. Si vous voyez passer qqch…. Faites-moi signe.</a:t>
            </a:r>
          </a:p>
          <a:p>
            <a:pPr marL="804863" lvl="3" indent="0" algn="just">
              <a:lnSpc>
                <a:spcPct val="100000"/>
              </a:lnSpc>
              <a:buClr>
                <a:schemeClr val="accent2">
                  <a:lumMod val="75000"/>
                </a:schemeClr>
              </a:buClr>
            </a:pPr>
            <a:endParaRPr lang="fr-CA" sz="2400" i="1" dirty="0">
              <a:latin typeface="Arial" panose="020B0604020202020204" pitchFamily="34" charset="0"/>
              <a:cs typeface="Arial" panose="020B0604020202020204" pitchFamily="34" charset="0"/>
            </a:endParaRPr>
          </a:p>
          <a:p>
            <a:pPr marL="1079500" lvl="3" indent="-457200" algn="just">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L’employeur impose une suspension de cinq (5) jours à la salariée ayant débuté la conversation alors qu’une simple réprimande est donnée à l’autre salariée ayant participé à la conversation.</a:t>
            </a:r>
          </a:p>
          <a:p>
            <a:pPr marL="1079500" lvl="3" indent="-457200" algn="just">
              <a:lnSpc>
                <a:spcPct val="100000"/>
              </a:lnSpc>
              <a:buClr>
                <a:schemeClr val="accent2">
                  <a:lumMod val="75000"/>
                </a:schemeClr>
              </a:buClr>
              <a:buFont typeface="Wingdings" panose="05000000000000000000" pitchFamily="2" charset="2"/>
              <a:buChar char="§"/>
            </a:pPr>
            <a:endParaRPr lang="fr-CA" sz="3200" dirty="0">
              <a:latin typeface="Arial" panose="020B0604020202020204" pitchFamily="34" charset="0"/>
              <a:cs typeface="Arial" panose="020B0604020202020204" pitchFamily="34" charset="0"/>
            </a:endParaRPr>
          </a:p>
          <a:p>
            <a:pPr marL="1079500" lvl="2" indent="-457200">
              <a:lnSpc>
                <a:spcPct val="100000"/>
              </a:lnSpc>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L’arbitre rend une décision dans laquelle il explique que la gravité objective des fautes est semblable et qu’ainsi les mêmes sanctions doivent être imposées. Il remplace la suspension pour une réprimande.</a:t>
            </a:r>
          </a:p>
          <a:p>
            <a:endParaRPr lang="fr-CA" dirty="0"/>
          </a:p>
        </p:txBody>
      </p:sp>
      <p:pic>
        <p:nvPicPr>
          <p:cNvPr id="4" name="Picture 1">
            <a:extLst>
              <a:ext uri="{FF2B5EF4-FFF2-40B4-BE49-F238E27FC236}">
                <a16:creationId xmlns:a16="http://schemas.microsoft.com/office/drawing/2014/main" id="{760ECE96-8D08-4476-BB0A-464431E2C431}"/>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72358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6651C-D3C5-4E40-86C0-58DC173A7FC2}"/>
              </a:ext>
            </a:extLst>
          </p:cNvPr>
          <p:cNvSpPr>
            <a:spLocks noGrp="1"/>
          </p:cNvSpPr>
          <p:nvPr>
            <p:ph type="title"/>
            <p:custDataLst>
              <p:tags r:id="rId1"/>
            </p:custDataLst>
          </p:nvPr>
        </p:nvSpPr>
        <p:spPr>
          <a:xfrm>
            <a:off x="1369892" y="1214433"/>
            <a:ext cx="20653529" cy="2226437"/>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Lésion corporelle</a:t>
            </a:r>
            <a:endParaRPr lang="fr-CA" sz="12000" dirty="0"/>
          </a:p>
        </p:txBody>
      </p:sp>
      <p:sp>
        <p:nvSpPr>
          <p:cNvPr id="3" name="Espace réservé du texte 2">
            <a:extLst>
              <a:ext uri="{FF2B5EF4-FFF2-40B4-BE49-F238E27FC236}">
                <a16:creationId xmlns:a16="http://schemas.microsoft.com/office/drawing/2014/main" id="{6114DD84-1C92-4B98-892C-41755643BDFA}"/>
              </a:ext>
            </a:extLst>
          </p:cNvPr>
          <p:cNvSpPr>
            <a:spLocks noGrp="1"/>
          </p:cNvSpPr>
          <p:nvPr>
            <p:ph type="body" sz="half" idx="1"/>
            <p:custDataLst>
              <p:tags r:id="rId2"/>
            </p:custDataLst>
          </p:nvPr>
        </p:nvSpPr>
        <p:spPr>
          <a:xfrm>
            <a:off x="1369892" y="3599234"/>
            <a:ext cx="20862925" cy="8357816"/>
          </a:xfrm>
        </p:spPr>
        <p:txBody>
          <a:bodyPr/>
          <a:lstStyle/>
          <a:p>
            <a:endParaRPr lang="fr-CA" sz="3200" b="1" dirty="0"/>
          </a:p>
          <a:p>
            <a:endParaRPr lang="fr-CA" sz="3200" b="1" dirty="0"/>
          </a:p>
          <a:p>
            <a:endParaRPr lang="fr-CA" sz="3200" b="1" dirty="0"/>
          </a:p>
          <a:p>
            <a:endParaRPr lang="fr-CA" sz="3200" b="1" dirty="0"/>
          </a:p>
          <a:p>
            <a:endParaRPr lang="fr-CA" sz="3200" b="1" dirty="0"/>
          </a:p>
          <a:p>
            <a:endParaRPr lang="fr-CA" dirty="0"/>
          </a:p>
        </p:txBody>
      </p:sp>
      <p:pic>
        <p:nvPicPr>
          <p:cNvPr id="4" name="Picture 1">
            <a:extLst>
              <a:ext uri="{FF2B5EF4-FFF2-40B4-BE49-F238E27FC236}">
                <a16:creationId xmlns:a16="http://schemas.microsoft.com/office/drawing/2014/main" id="{BB440F02-DC91-4766-9AB5-F421AF61E6F6}"/>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B588E1-355A-49EC-8F7D-4CABB6F7DF30}"/>
              </a:ext>
            </a:extLst>
          </p:cNvPr>
          <p:cNvSpPr/>
          <p:nvPr>
            <p:custDataLst>
              <p:tags r:id="rId4"/>
            </p:custDataLst>
          </p:nvPr>
        </p:nvSpPr>
        <p:spPr>
          <a:xfrm>
            <a:off x="1191722" y="4129608"/>
            <a:ext cx="21485398" cy="6617196"/>
          </a:xfrm>
          <a:prstGeom prst="rect">
            <a:avLst/>
          </a:prstGeom>
        </p:spPr>
        <p:txBody>
          <a:bodyPr wrap="square">
            <a:spAutoFit/>
          </a:bodyPr>
          <a:lstStyle/>
          <a:p>
            <a:pPr marL="571500" lvl="1" indent="-571500" algn="just">
              <a:buClr>
                <a:schemeClr val="accent2">
                  <a:lumMod val="75000"/>
                </a:schemeClr>
              </a:buClr>
              <a:buFont typeface="Wingdings" panose="05000000000000000000" pitchFamily="2" charset="2"/>
              <a:buChar char="q"/>
            </a:pPr>
            <a:r>
              <a:rPr lang="fr-CA" sz="3200" b="1" i="1" dirty="0">
                <a:solidFill>
                  <a:schemeClr val="tx1"/>
                </a:solidFill>
                <a:latin typeface="Arial" panose="020B0604020202020204" pitchFamily="34" charset="0"/>
                <a:cs typeface="Arial" panose="020B0604020202020204" pitchFamily="34" charset="0"/>
              </a:rPr>
              <a:t>Brisindi</a:t>
            </a:r>
            <a:r>
              <a:rPr lang="fr-CA" sz="3200" b="1" dirty="0">
                <a:solidFill>
                  <a:schemeClr val="tx1"/>
                </a:solidFill>
                <a:latin typeface="Arial" panose="020B0604020202020204" pitchFamily="34" charset="0"/>
                <a:cs typeface="Arial" panose="020B0604020202020204" pitchFamily="34" charset="0"/>
              </a:rPr>
              <a:t> et </a:t>
            </a:r>
            <a:r>
              <a:rPr lang="fr-CA" sz="3200" b="1" i="1" dirty="0">
                <a:solidFill>
                  <a:schemeClr val="tx1"/>
                </a:solidFill>
                <a:latin typeface="Arial" panose="020B0604020202020204" pitchFamily="34" charset="0"/>
                <a:cs typeface="Arial" panose="020B0604020202020204" pitchFamily="34" charset="0"/>
              </a:rPr>
              <a:t>STM (Réseau des autobus)</a:t>
            </a:r>
            <a:r>
              <a:rPr lang="en-US" sz="3200" b="1" i="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2010 QCCLP 4158</a:t>
            </a:r>
            <a:r>
              <a:rPr lang="fr-CA" sz="3200" b="1" dirty="0">
                <a:solidFill>
                  <a:schemeClr val="tx1"/>
                </a:solidFill>
                <a:latin typeface="Arial" panose="020B0604020202020204" pitchFamily="34" charset="0"/>
                <a:cs typeface="Arial" panose="020B0604020202020204" pitchFamily="34" charset="0"/>
              </a:rPr>
              <a:t> </a:t>
            </a:r>
          </a:p>
          <a:p>
            <a:pPr lvl="1" indent="0" algn="just">
              <a:buClr>
                <a:schemeClr val="accent2">
                  <a:lumMod val="75000"/>
                </a:schemeClr>
              </a:buClr>
            </a:pPr>
            <a:endParaRPr lang="fr-CA" sz="3200" b="1" dirty="0">
              <a:latin typeface="Arial" panose="020B0604020202020204" pitchFamily="34" charset="0"/>
              <a:cs typeface="Arial" panose="020B0604020202020204" pitchFamily="34" charset="0"/>
            </a:endParaRPr>
          </a:p>
          <a:p>
            <a:pPr lvl="1" indent="0" algn="just"/>
            <a:endParaRPr lang="fr-CA" sz="800" b="1" i="1" dirty="0">
              <a:latin typeface="Arial" panose="020B0604020202020204" pitchFamily="34" charset="0"/>
              <a:cs typeface="Arial" panose="020B0604020202020204" pitchFamily="34" charset="0"/>
            </a:endParaRPr>
          </a:p>
          <a:p>
            <a:pPr marL="1079500" lvl="1" indent="-4572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Le travailleur est chauffeur d’autobus. </a:t>
            </a:r>
          </a:p>
          <a:p>
            <a:pPr marL="1079500" lvl="1" indent="-457200" algn="just">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079500" lvl="1" indent="-4572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Suite à un accident au travail, il reçoit un diagnostic de tendinite. </a:t>
            </a:r>
          </a:p>
          <a:p>
            <a:pPr marL="1079500" lvl="1" indent="-457200" algn="just">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079500" lvl="1" indent="-4572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À aucun moment il ne mentionne aux médecins consultés qu’il continue de faire du sport de haut niveau</a:t>
            </a:r>
          </a:p>
          <a:p>
            <a:pPr marL="1079500" lvl="1" indent="-457200" algn="just">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079500" lvl="1" indent="-4572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La preuve démontre qu’alors qu’il est en arrêt de travail en raison de la tendinite, il participe à quatre biathlons et triathlons. </a:t>
            </a:r>
          </a:p>
          <a:p>
            <a:pPr marL="1079500" lvl="1" indent="-457200" algn="just">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079500" lvl="1" indent="-4572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Cette information ayant entaché la crédibilité du travailleur, </a:t>
            </a:r>
            <a:r>
              <a:rPr lang="fr-CA" sz="3200" b="1" dirty="0">
                <a:latin typeface="Arial" panose="020B0604020202020204" pitchFamily="34" charset="0"/>
                <a:cs typeface="Arial" panose="020B0604020202020204" pitchFamily="34" charset="0"/>
              </a:rPr>
              <a:t>sa réclamation pour lésion professionnelle est rejetée</a:t>
            </a:r>
            <a:r>
              <a:rPr lang="fr-CA"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0754281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B305F-8623-4D95-AC89-08F33192FE09}"/>
              </a:ext>
            </a:extLst>
          </p:cNvPr>
          <p:cNvSpPr>
            <a:spLocks noGrp="1"/>
          </p:cNvSpPr>
          <p:nvPr>
            <p:ph type="title"/>
            <p:custDataLst>
              <p:tags r:id="rId1"/>
            </p:custDataLst>
          </p:nvPr>
        </p:nvSpPr>
        <p:spPr>
          <a:xfrm>
            <a:off x="1760538" y="1428258"/>
            <a:ext cx="20606593" cy="2482261"/>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Lésion corporelle (suite)</a:t>
            </a:r>
            <a:endParaRPr lang="fr-CA" sz="12000" dirty="0"/>
          </a:p>
        </p:txBody>
      </p:sp>
      <p:pic>
        <p:nvPicPr>
          <p:cNvPr id="4" name="Picture 1">
            <a:extLst>
              <a:ext uri="{FF2B5EF4-FFF2-40B4-BE49-F238E27FC236}">
                <a16:creationId xmlns:a16="http://schemas.microsoft.com/office/drawing/2014/main" id="{55BB8DE9-F636-4F7D-9698-89AA1B8CBE52}"/>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4516D07-C7F6-475C-8865-093AA82756C3}"/>
              </a:ext>
            </a:extLst>
          </p:cNvPr>
          <p:cNvSpPr/>
          <p:nvPr>
            <p:custDataLst>
              <p:tags r:id="rId3"/>
            </p:custDataLst>
          </p:nvPr>
        </p:nvSpPr>
        <p:spPr>
          <a:xfrm>
            <a:off x="1614531" y="4636591"/>
            <a:ext cx="20350264" cy="9079409"/>
          </a:xfrm>
          <a:prstGeom prst="rect">
            <a:avLst/>
          </a:prstGeom>
        </p:spPr>
        <p:txBody>
          <a:bodyPr wrap="square">
            <a:spAutoFit/>
          </a:bodyPr>
          <a:lstStyle/>
          <a:p>
            <a:pPr marL="571500" lvl="2" indent="-571500" algn="just">
              <a:buClr>
                <a:schemeClr val="accent2">
                  <a:lumMod val="75000"/>
                </a:schemeClr>
              </a:buClr>
              <a:buFont typeface="Wingdings" panose="05000000000000000000" pitchFamily="2" charset="2"/>
              <a:buChar char="q"/>
            </a:pPr>
            <a:r>
              <a:rPr lang="fr-CA" sz="3200" b="1" i="1" dirty="0">
                <a:latin typeface="Arial" panose="020B0604020202020204" pitchFamily="34" charset="0"/>
                <a:cs typeface="Arial" panose="020B0604020202020204" pitchFamily="34" charset="0"/>
              </a:rPr>
              <a:t>Garderies Les « chats »ouilleux</a:t>
            </a:r>
            <a:r>
              <a:rPr lang="fr-CA" sz="3200" b="1" dirty="0">
                <a:latin typeface="Arial" panose="020B0604020202020204" pitchFamily="34" charset="0"/>
                <a:cs typeface="Arial" panose="020B0604020202020204" pitchFamily="34" charset="0"/>
              </a:rPr>
              <a:t> c. </a:t>
            </a:r>
            <a:r>
              <a:rPr lang="fr-CA" sz="3200" b="1" i="1" dirty="0">
                <a:latin typeface="Arial" panose="020B0604020202020204" pitchFamily="34" charset="0"/>
                <a:cs typeface="Arial" panose="020B0604020202020204" pitchFamily="34" charset="0"/>
              </a:rPr>
              <a:t>Marchese, </a:t>
            </a:r>
            <a:r>
              <a:rPr lang="fr-CA" sz="3200" b="1" dirty="0">
                <a:latin typeface="Arial" panose="020B0604020202020204" pitchFamily="34" charset="0"/>
                <a:cs typeface="Arial" panose="020B0604020202020204" pitchFamily="34" charset="0"/>
              </a:rPr>
              <a:t>2009 QCCLP 7139</a:t>
            </a:r>
            <a:r>
              <a:rPr lang="fr-CA" sz="3200" dirty="0">
                <a:latin typeface="Arial" panose="020B0604020202020204" pitchFamily="34" charset="0"/>
                <a:cs typeface="Arial" panose="020B0604020202020204" pitchFamily="34" charset="0"/>
              </a:rPr>
              <a:t> </a:t>
            </a:r>
          </a:p>
          <a:p>
            <a:pPr lvl="2" indent="0" algn="just">
              <a:buClr>
                <a:schemeClr val="accent2">
                  <a:lumMod val="75000"/>
                </a:schemeClr>
              </a:buClr>
            </a:pPr>
            <a:endParaRPr lang="fr-CA" sz="3200" dirty="0">
              <a:latin typeface="Arial" panose="020B0604020202020204" pitchFamily="34" charset="0"/>
              <a:cs typeface="Arial" panose="020B0604020202020204" pitchFamily="34" charset="0"/>
            </a:endParaRPr>
          </a:p>
          <a:p>
            <a:pPr lvl="2" indent="0" algn="just"/>
            <a:endParaRPr lang="fr-CA" sz="800" dirty="0">
              <a:latin typeface="Arial" panose="020B0604020202020204" pitchFamily="34" charset="0"/>
              <a:cs typeface="Arial" panose="020B0604020202020204" pitchFamily="34" charset="0"/>
            </a:endParaRPr>
          </a:p>
          <a:p>
            <a:pPr marL="1262063" lvl="2" indent="-6223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Alors qu’elle était en arrêt de travail suite à une blessure au dos, la travailleuse publie sur Facebook des photos de voyage où elle s’adonne à différentes activités sportives incompatibles avec sa lésion.</a:t>
            </a:r>
          </a:p>
          <a:p>
            <a:pPr marL="1262063" lvl="2" indent="-622300" algn="just">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262063" lvl="2" indent="-622300"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La CLP admet en preuve différentes photos tirées du compte Facebook de la travailleuse.</a:t>
            </a:r>
          </a:p>
          <a:p>
            <a:pPr marL="639763" lvl="2" indent="0" algn="just">
              <a:buClr>
                <a:schemeClr val="accent2">
                  <a:lumMod val="75000"/>
                </a:schemeClr>
              </a:buClr>
            </a:pPr>
            <a:endParaRPr lang="fr-CA" sz="3200" dirty="0">
              <a:solidFill>
                <a:schemeClr val="tx2"/>
              </a:solidFill>
              <a:latin typeface="Arial" panose="020B0604020202020204" pitchFamily="34" charset="0"/>
              <a:cs typeface="Arial" panose="020B0604020202020204" pitchFamily="34" charset="0"/>
            </a:endParaRPr>
          </a:p>
          <a:p>
            <a:pPr marL="571500" lvl="1" indent="-571500">
              <a:buClr>
                <a:schemeClr val="accent2">
                  <a:lumMod val="75000"/>
                </a:schemeClr>
              </a:buClr>
              <a:buFont typeface="Wingdings" panose="05000000000000000000" pitchFamily="2" charset="2"/>
              <a:buChar char="q"/>
            </a:pPr>
            <a:r>
              <a:rPr lang="fr-CA" sz="3200" b="1" i="1" dirty="0">
                <a:latin typeface="Arial" panose="020B0604020202020204" pitchFamily="34" charset="0"/>
                <a:cs typeface="Arial" panose="020B0604020202020204" pitchFamily="34" charset="0"/>
              </a:rPr>
              <a:t>Willis </a:t>
            </a:r>
            <a:r>
              <a:rPr lang="fr-CA" sz="3200" b="1" i="1" dirty="0" err="1">
                <a:latin typeface="Arial" panose="020B0604020202020204" pitchFamily="34" charset="0"/>
                <a:cs typeface="Arial" panose="020B0604020202020204" pitchFamily="34" charset="0"/>
              </a:rPr>
              <a:t>Brazolot</a:t>
            </a:r>
            <a:r>
              <a:rPr lang="fr-CA" sz="3200" b="1" i="1" dirty="0">
                <a:latin typeface="Arial" panose="020B0604020202020204" pitchFamily="34" charset="0"/>
                <a:cs typeface="Arial" panose="020B0604020202020204" pitchFamily="34" charset="0"/>
              </a:rPr>
              <a:t> &amp; </a:t>
            </a:r>
            <a:r>
              <a:rPr lang="fr-CA" sz="3200" b="1" i="1" dirty="0" err="1">
                <a:latin typeface="Arial" panose="020B0604020202020204" pitchFamily="34" charset="0"/>
                <a:cs typeface="Arial" panose="020B0604020202020204" pitchFamily="34" charset="0"/>
              </a:rPr>
              <a:t>cie</a:t>
            </a:r>
            <a:r>
              <a:rPr lang="fr-CA" sz="3200" b="1" i="1" dirty="0">
                <a:latin typeface="Arial" panose="020B0604020202020204" pitchFamily="34" charset="0"/>
                <a:cs typeface="Arial" panose="020B0604020202020204" pitchFamily="34" charset="0"/>
              </a:rPr>
              <a:t> </a:t>
            </a:r>
            <a:r>
              <a:rPr lang="fr-CA" sz="3200" b="1" i="1" dirty="0" err="1">
                <a:latin typeface="Arial" panose="020B0604020202020204" pitchFamily="34" charset="0"/>
                <a:cs typeface="Arial" panose="020B0604020202020204" pitchFamily="34" charset="0"/>
              </a:rPr>
              <a:t>inc.</a:t>
            </a:r>
            <a:r>
              <a:rPr lang="fr-CA" sz="3200" b="1" dirty="0">
                <a:latin typeface="Arial" panose="020B0604020202020204" pitchFamily="34" charset="0"/>
                <a:cs typeface="Arial" panose="020B0604020202020204" pitchFamily="34" charset="0"/>
              </a:rPr>
              <a:t> et </a:t>
            </a:r>
            <a:r>
              <a:rPr lang="fr-CA" sz="3200" b="1" i="1" dirty="0">
                <a:latin typeface="Arial" panose="020B0604020202020204" pitchFamily="34" charset="0"/>
                <a:cs typeface="Arial" panose="020B0604020202020204" pitchFamily="34" charset="0"/>
              </a:rPr>
              <a:t>Hugues, 2010 QCCLP 5704</a:t>
            </a:r>
          </a:p>
          <a:p>
            <a:pPr lvl="1" indent="0"/>
            <a:endParaRPr lang="fr-CA" sz="3200" b="1" i="1" dirty="0">
              <a:latin typeface="Arial" panose="020B0604020202020204" pitchFamily="34" charset="0"/>
              <a:cs typeface="Arial" panose="020B0604020202020204" pitchFamily="34" charset="0"/>
            </a:endParaRPr>
          </a:p>
          <a:p>
            <a:pPr marL="987425" lvl="1" indent="-274638"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Dans cette affaire, la travailleuse était en arrêt de travail pour une </a:t>
            </a:r>
            <a:r>
              <a:rPr lang="fr-CA" sz="3200" u="sng" dirty="0">
                <a:solidFill>
                  <a:schemeClr val="tx2"/>
                </a:solidFill>
                <a:latin typeface="Arial" panose="020B0604020202020204" pitchFamily="34" charset="0"/>
                <a:cs typeface="Arial" panose="020B0604020202020204" pitchFamily="34" charset="0"/>
              </a:rPr>
              <a:t>lésion psychologique.</a:t>
            </a:r>
          </a:p>
          <a:p>
            <a:pPr marL="987425" lvl="1" indent="-274638" algn="just">
              <a:buClr>
                <a:schemeClr val="accent2">
                  <a:lumMod val="75000"/>
                </a:schemeClr>
              </a:buClr>
              <a:buFont typeface="Wingdings" panose="05000000000000000000" pitchFamily="2" charset="2"/>
              <a:buChar char="§"/>
            </a:pPr>
            <a:endParaRPr lang="fr-CA" sz="3200" u="sng" dirty="0">
              <a:solidFill>
                <a:schemeClr val="tx2"/>
              </a:solidFill>
              <a:latin typeface="Arial" panose="020B0604020202020204" pitchFamily="34" charset="0"/>
              <a:cs typeface="Arial" panose="020B0604020202020204" pitchFamily="34" charset="0"/>
            </a:endParaRPr>
          </a:p>
          <a:p>
            <a:pPr marL="987425" lvl="1" indent="-274638"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L’employeur tentait, en déposant en preuve des photos tirées du compte Facebook de la travailleuse, de venir affecter la crédibilité de la travailleuse.</a:t>
            </a:r>
          </a:p>
          <a:p>
            <a:pPr marL="987425" lvl="1" indent="-274638" algn="just">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987425" lvl="1" indent="-274638" algn="just">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La CLP ne donne pas de force probante à ces documents, car </a:t>
            </a:r>
            <a:r>
              <a:rPr lang="fr-CA" sz="3200" u="sng" dirty="0">
                <a:solidFill>
                  <a:schemeClr val="tx2"/>
                </a:solidFill>
                <a:latin typeface="Arial" panose="020B0604020202020204" pitchFamily="34" charset="0"/>
                <a:cs typeface="Arial" panose="020B0604020202020204" pitchFamily="34" charset="0"/>
              </a:rPr>
              <a:t>une lésion psychologique n’empêche pas physiquement un individu de tenir certaines positions</a:t>
            </a:r>
            <a:r>
              <a:rPr lang="fr-CA" sz="3200" dirty="0">
                <a:solidFill>
                  <a:schemeClr val="tx2"/>
                </a:solidFill>
                <a:latin typeface="Arial" panose="020B0604020202020204" pitchFamily="34" charset="0"/>
                <a:cs typeface="Arial" panose="020B0604020202020204" pitchFamily="34" charset="0"/>
              </a:rPr>
              <a:t>.</a:t>
            </a:r>
            <a:r>
              <a:rPr lang="fr-CA" sz="3200" u="sng" dirty="0">
                <a:solidFill>
                  <a:schemeClr val="tx2"/>
                </a:solidFill>
                <a:latin typeface="Arial" panose="020B0604020202020204" pitchFamily="34" charset="0"/>
                <a:cs typeface="Arial" panose="020B0604020202020204" pitchFamily="34" charset="0"/>
              </a:rPr>
              <a:t> </a:t>
            </a:r>
          </a:p>
          <a:p>
            <a:pPr marL="639763" lvl="2" indent="0" algn="just">
              <a:buClr>
                <a:schemeClr val="accent2">
                  <a:lumMod val="75000"/>
                </a:schemeClr>
              </a:buClr>
            </a:pPr>
            <a:endParaRPr lang="fr-CA" sz="3200" dirty="0">
              <a:solidFill>
                <a:schemeClr val="tx2"/>
              </a:solidFill>
              <a:latin typeface="Arial" panose="020B0604020202020204" pitchFamily="34" charset="0"/>
              <a:cs typeface="Arial" panose="020B0604020202020204" pitchFamily="34" charset="0"/>
            </a:endParaRPr>
          </a:p>
          <a:p>
            <a:pPr marL="639763" lvl="2" indent="0" algn="just">
              <a:buClr>
                <a:schemeClr val="accent2">
                  <a:lumMod val="75000"/>
                </a:schemeClr>
              </a:buClr>
            </a:pPr>
            <a:endParaRPr lang="fr-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05354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30829-1B4E-4C68-B6EE-07ED8373B3A9}"/>
              </a:ext>
            </a:extLst>
          </p:cNvPr>
          <p:cNvSpPr>
            <a:spLocks noGrp="1"/>
          </p:cNvSpPr>
          <p:nvPr>
            <p:ph type="title"/>
            <p:custDataLst>
              <p:tags r:id="rId1"/>
            </p:custDataLst>
          </p:nvPr>
        </p:nvSpPr>
        <p:spPr>
          <a:xfrm>
            <a:off x="1758998" y="1330983"/>
            <a:ext cx="20296329" cy="2676814"/>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Exécutif syndical</a:t>
            </a:r>
            <a:br>
              <a:rPr lang="fr-CA" sz="11200" baseline="9000" dirty="0">
                <a:solidFill>
                  <a:srgbClr val="6DA92D"/>
                </a:solidFill>
                <a:sym typeface="Helvetica"/>
              </a:rPr>
            </a:br>
            <a:endParaRPr lang="fr-CA" dirty="0"/>
          </a:p>
        </p:txBody>
      </p:sp>
      <p:sp>
        <p:nvSpPr>
          <p:cNvPr id="3" name="Espace réservé du texte 2">
            <a:extLst>
              <a:ext uri="{FF2B5EF4-FFF2-40B4-BE49-F238E27FC236}">
                <a16:creationId xmlns:a16="http://schemas.microsoft.com/office/drawing/2014/main" id="{CD1FB3F3-1B91-4A4D-9F22-E5881C8B769A}"/>
              </a:ext>
            </a:extLst>
          </p:cNvPr>
          <p:cNvSpPr>
            <a:spLocks noGrp="1"/>
          </p:cNvSpPr>
          <p:nvPr>
            <p:ph type="body" sz="half" idx="1"/>
            <p:custDataLst>
              <p:tags r:id="rId2"/>
            </p:custDataLst>
          </p:nvPr>
        </p:nvSpPr>
        <p:spPr>
          <a:xfrm>
            <a:off x="1758999" y="4187952"/>
            <a:ext cx="20570649" cy="8346948"/>
          </a:xfrm>
        </p:spPr>
        <p:txBody>
          <a:bodyPr/>
          <a:lstStyle/>
          <a:p>
            <a:pPr marL="719138" indent="-719138" algn="just">
              <a:lnSpc>
                <a:spcPct val="100000"/>
              </a:lnSpc>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Syndicat des employées et employés professionnels-les et de bureau, section locale 574 </a:t>
            </a:r>
            <a:r>
              <a:rPr lang="fr-FR" sz="3200" b="1" dirty="0">
                <a:solidFill>
                  <a:schemeClr val="tx1"/>
                </a:solidFill>
                <a:latin typeface="Arial" panose="020B0604020202020204" pitchFamily="34" charset="0"/>
                <a:cs typeface="Arial" panose="020B0604020202020204" pitchFamily="34" charset="0"/>
              </a:rPr>
              <a:t>et </a:t>
            </a:r>
            <a:r>
              <a:rPr lang="fr-FR" sz="3200" b="1" i="1" dirty="0">
                <a:solidFill>
                  <a:schemeClr val="tx1"/>
                </a:solidFill>
                <a:latin typeface="Arial" panose="020B0604020202020204" pitchFamily="34" charset="0"/>
                <a:cs typeface="Arial" panose="020B0604020202020204" pitchFamily="34" charset="0"/>
              </a:rPr>
              <a:t>Librairie Renaud-Bray</a:t>
            </a:r>
            <a:r>
              <a:rPr lang="fr-FR" sz="3200" b="1" dirty="0">
                <a:solidFill>
                  <a:schemeClr val="tx1"/>
                </a:solidFill>
                <a:latin typeface="Arial" panose="020B0604020202020204" pitchFamily="34" charset="0"/>
                <a:cs typeface="Arial" panose="020B0604020202020204" pitchFamily="34" charset="0"/>
              </a:rPr>
              <a:t>, 2017 QCTA 26</a:t>
            </a:r>
            <a:r>
              <a:rPr lang="fr-FR" sz="3200" b="1" dirty="0">
                <a:latin typeface="Arial" panose="020B0604020202020204" pitchFamily="34" charset="0"/>
                <a:cs typeface="Arial" panose="020B0604020202020204" pitchFamily="34" charset="0"/>
              </a:rPr>
              <a:t> </a:t>
            </a:r>
            <a:r>
              <a:rPr lang="fr-FR" sz="3200" dirty="0">
                <a:solidFill>
                  <a:schemeClr val="tx1"/>
                </a:solidFill>
                <a:latin typeface="Arial" panose="020B0604020202020204" pitchFamily="34" charset="0"/>
                <a:cs typeface="Arial" panose="020B0604020202020204" pitchFamily="34" charset="0"/>
              </a:rPr>
              <a:t>(pourvoi en contrôle judiciaire rejeté)</a:t>
            </a:r>
          </a:p>
          <a:p>
            <a:pPr algn="just">
              <a:lnSpc>
                <a:spcPct val="100000"/>
              </a:lnSpc>
            </a:pPr>
            <a:endParaRPr lang="fr-FR" sz="3200" dirty="0">
              <a:solidFill>
                <a:schemeClr val="tx1"/>
              </a:solidFill>
              <a:latin typeface="Arial" panose="020B0604020202020204" pitchFamily="34" charset="0"/>
              <a:cs typeface="Arial" panose="020B0604020202020204" pitchFamily="34" charset="0"/>
            </a:endParaRPr>
          </a:p>
          <a:p>
            <a:pPr marL="1290637"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Le salarié est représentant syndical. Il écrit sur son </a:t>
            </a:r>
            <a:r>
              <a:rPr lang="fr-FR" sz="3200" b="1" dirty="0">
                <a:solidFill>
                  <a:schemeClr val="tx1"/>
                </a:solidFill>
                <a:latin typeface="Arial" panose="020B0604020202020204" pitchFamily="34" charset="0"/>
                <a:cs typeface="Arial" panose="020B0604020202020204" pitchFamily="34" charset="0"/>
              </a:rPr>
              <a:t>blogue personnel</a:t>
            </a:r>
            <a:r>
              <a:rPr lang="fr-FR" sz="3200" dirty="0">
                <a:solidFill>
                  <a:schemeClr val="tx1"/>
                </a:solidFill>
                <a:latin typeface="Arial" panose="020B0604020202020204" pitchFamily="34" charset="0"/>
                <a:cs typeface="Arial" panose="020B0604020202020204" pitchFamily="34" charset="0"/>
              </a:rPr>
              <a:t> </a:t>
            </a:r>
            <a:r>
              <a:rPr lang="fr-FR" sz="3200" dirty="0">
                <a:solidFill>
                  <a:schemeClr val="tx2"/>
                </a:solidFill>
                <a:latin typeface="Arial" panose="020B0604020202020204" pitchFamily="34" charset="0"/>
                <a:cs typeface="Arial" panose="020B0604020202020204" pitchFamily="34" charset="0"/>
              </a:rPr>
              <a:t>un texte d’opinion critiquant la décision de son employeur d’interdire le port du « carré rouge » sur la veste d’uniforme des employés. </a:t>
            </a:r>
          </a:p>
          <a:p>
            <a:pPr marL="1176337"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290637"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Une suspension de trois jours est imposée au salarié.</a:t>
            </a:r>
          </a:p>
          <a:p>
            <a:pPr marL="1290637" lvl="1" indent="-5715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368425"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Quelques mois plus tard, le salarié invite le public, sur son </a:t>
            </a:r>
            <a:r>
              <a:rPr lang="fr-FR" sz="3200" b="1" dirty="0">
                <a:solidFill>
                  <a:schemeClr val="tx1"/>
                </a:solidFill>
                <a:latin typeface="Arial" panose="020B0604020202020204" pitchFamily="34" charset="0"/>
                <a:cs typeface="Arial" panose="020B0604020202020204" pitchFamily="34" charset="0"/>
              </a:rPr>
              <a:t>blogue</a:t>
            </a:r>
            <a:r>
              <a:rPr lang="fr-FR" sz="3200" dirty="0">
                <a:solidFill>
                  <a:schemeClr val="tx2"/>
                </a:solidFill>
                <a:latin typeface="Arial" panose="020B0604020202020204" pitchFamily="34" charset="0"/>
                <a:cs typeface="Arial" panose="020B0604020202020204" pitchFamily="34" charset="0"/>
              </a:rPr>
              <a:t> et sur </a:t>
            </a:r>
            <a:r>
              <a:rPr lang="fr-FR" sz="3200" b="1" dirty="0">
                <a:solidFill>
                  <a:schemeClr val="tx1"/>
                </a:solidFill>
                <a:latin typeface="Arial" panose="020B0604020202020204" pitchFamily="34" charset="0"/>
                <a:cs typeface="Arial" panose="020B0604020202020204" pitchFamily="34" charset="0"/>
              </a:rPr>
              <a:t>Facebook</a:t>
            </a:r>
            <a:r>
              <a:rPr lang="fr-FR" sz="3200" b="1" dirty="0">
                <a:solidFill>
                  <a:schemeClr val="tx2"/>
                </a:solidFill>
                <a:latin typeface="Arial" panose="020B0604020202020204" pitchFamily="34" charset="0"/>
                <a:cs typeface="Arial" panose="020B0604020202020204" pitchFamily="34" charset="0"/>
              </a:rPr>
              <a:t>, </a:t>
            </a:r>
            <a:r>
              <a:rPr lang="fr-FR" sz="3200" dirty="0">
                <a:solidFill>
                  <a:schemeClr val="tx2"/>
                </a:solidFill>
                <a:latin typeface="Arial" panose="020B0604020202020204" pitchFamily="34" charset="0"/>
                <a:cs typeface="Arial" panose="020B0604020202020204" pitchFamily="34" charset="0"/>
              </a:rPr>
              <a:t>à faire des plaintes contre l’Employeur afin de l’inciter à changer sa politique sur le port du carré rouge. </a:t>
            </a:r>
          </a:p>
          <a:p>
            <a:pPr marL="1254125"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368425"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Le salarié est congédié. </a:t>
            </a:r>
          </a:p>
          <a:p>
            <a:pPr marL="1254125"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368425"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La suspension et le congédiement sont contestés par grief.</a:t>
            </a:r>
          </a:p>
          <a:p>
            <a:pPr marL="1254125"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368425"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L’employeur dépose aussi deux griefs patronaux réclamant 50 000$ de dommages en raison des publications</a:t>
            </a:r>
            <a:r>
              <a:rPr lang="fr-FR" sz="3200" dirty="0">
                <a:solidFill>
                  <a:schemeClr val="tx1"/>
                </a:solidFill>
                <a:latin typeface="Arial" panose="020B0604020202020204" pitchFamily="34" charset="0"/>
                <a:cs typeface="Arial" panose="020B0604020202020204" pitchFamily="34" charset="0"/>
              </a:rPr>
              <a:t>. </a:t>
            </a:r>
          </a:p>
          <a:p>
            <a:pPr marL="1290637" lvl="1" indent="-5715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069975" lvl="1" indent="-350838" algn="just">
              <a:lnSpc>
                <a:spcPct val="100000"/>
              </a:lnSpc>
              <a:buFont typeface="Arial" panose="020B0604020202020204" pitchFamily="34" charset="0"/>
              <a:buChar char="•"/>
            </a:pPr>
            <a:endParaRPr lang="fr-FR" sz="4400" dirty="0">
              <a:solidFill>
                <a:schemeClr val="tx1"/>
              </a:solidFill>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39D7EED2-1281-47CE-8FBA-C6A2357BE43D}"/>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95956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5726F-1840-4B00-8814-1A2AAD6CA2A5}"/>
              </a:ext>
            </a:extLst>
          </p:cNvPr>
          <p:cNvSpPr>
            <a:spLocks noGrp="1"/>
          </p:cNvSpPr>
          <p:nvPr>
            <p:ph type="title"/>
            <p:custDataLst>
              <p:tags r:id="rId1"/>
            </p:custDataLst>
          </p:nvPr>
        </p:nvSpPr>
        <p:spPr>
          <a:xfrm>
            <a:off x="1760538" y="1004251"/>
            <a:ext cx="19933682" cy="1509495"/>
          </a:xfrm>
        </p:spPr>
        <p:txBody>
          <a:bodyPr/>
          <a:lstStyle/>
          <a:p>
            <a:pPr algn="ctr">
              <a:lnSpc>
                <a:spcPct val="100000"/>
              </a:lnSpc>
            </a:pPr>
            <a:r>
              <a:rPr lang="fr-CA" sz="12000" baseline="9000" dirty="0">
                <a:solidFill>
                  <a:srgbClr val="6DA92D"/>
                </a:solidFill>
                <a:sym typeface="Helvetica"/>
              </a:rPr>
              <a:t>Exemples tirés de la jurisprudence </a:t>
            </a:r>
            <a:br>
              <a:rPr lang="fr-CA" sz="12000" baseline="9000" dirty="0">
                <a:solidFill>
                  <a:srgbClr val="6DA92D"/>
                </a:solidFill>
                <a:sym typeface="Helvetica"/>
              </a:rPr>
            </a:br>
            <a:r>
              <a:rPr lang="fr-CA" sz="12000" baseline="9000" dirty="0">
                <a:solidFill>
                  <a:srgbClr val="6DA92D"/>
                </a:solidFill>
                <a:sym typeface="Helvetica"/>
              </a:rPr>
              <a:t>Exécutif syndical (suite)</a:t>
            </a:r>
            <a:endParaRPr lang="fr-CA" sz="12000" dirty="0"/>
          </a:p>
        </p:txBody>
      </p:sp>
      <p:sp>
        <p:nvSpPr>
          <p:cNvPr id="3" name="Espace réservé du texte 2">
            <a:extLst>
              <a:ext uri="{FF2B5EF4-FFF2-40B4-BE49-F238E27FC236}">
                <a16:creationId xmlns:a16="http://schemas.microsoft.com/office/drawing/2014/main" id="{AC98820E-BFE3-4281-A71A-17FD771942C5}"/>
              </a:ext>
            </a:extLst>
          </p:cNvPr>
          <p:cNvSpPr>
            <a:spLocks noGrp="1"/>
          </p:cNvSpPr>
          <p:nvPr>
            <p:ph type="body" sz="half" idx="1"/>
            <p:custDataLst>
              <p:tags r:id="rId2"/>
            </p:custDataLst>
          </p:nvPr>
        </p:nvSpPr>
        <p:spPr>
          <a:xfrm>
            <a:off x="1760537" y="4786010"/>
            <a:ext cx="20862925" cy="7423960"/>
          </a:xfrm>
        </p:spPr>
        <p:txBody>
          <a:bodyPr/>
          <a:lstStyle/>
          <a:p>
            <a:pPr marL="571500" indent="-571500" algn="just">
              <a:lnSpc>
                <a:spcPct val="100000"/>
              </a:lnSpc>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Syndicat des employées et employés professionnels-les et de bureau, section locale 574 </a:t>
            </a:r>
            <a:r>
              <a:rPr lang="fr-FR" sz="3200" b="1" dirty="0">
                <a:solidFill>
                  <a:schemeClr val="tx1"/>
                </a:solidFill>
                <a:latin typeface="Arial" panose="020B0604020202020204" pitchFamily="34" charset="0"/>
                <a:cs typeface="Arial" panose="020B0604020202020204" pitchFamily="34" charset="0"/>
              </a:rPr>
              <a:t>et </a:t>
            </a:r>
            <a:r>
              <a:rPr lang="fr-FR" sz="3200" b="1" i="1" dirty="0">
                <a:solidFill>
                  <a:schemeClr val="tx1"/>
                </a:solidFill>
                <a:latin typeface="Arial" panose="020B0604020202020204" pitchFamily="34" charset="0"/>
                <a:cs typeface="Arial" panose="020B0604020202020204" pitchFamily="34" charset="0"/>
              </a:rPr>
              <a:t>Librairie Renaud-Bray</a:t>
            </a:r>
            <a:r>
              <a:rPr lang="fr-FR" sz="3200" b="1" dirty="0">
                <a:solidFill>
                  <a:schemeClr val="tx1"/>
                </a:solidFill>
                <a:latin typeface="Arial" panose="020B0604020202020204" pitchFamily="34" charset="0"/>
                <a:cs typeface="Arial" panose="020B0604020202020204" pitchFamily="34" charset="0"/>
              </a:rPr>
              <a:t>, 2017 QCTA 26</a:t>
            </a:r>
            <a:r>
              <a:rPr lang="fr-FR" sz="3200" b="1" dirty="0">
                <a:latin typeface="Arial" panose="020B0604020202020204" pitchFamily="34" charset="0"/>
                <a:cs typeface="Arial" panose="020B0604020202020204" pitchFamily="34" charset="0"/>
              </a:rPr>
              <a:t> </a:t>
            </a:r>
            <a:r>
              <a:rPr lang="fr-FR" sz="3200" dirty="0">
                <a:solidFill>
                  <a:schemeClr val="tx1"/>
                </a:solidFill>
                <a:latin typeface="Arial" panose="020B0604020202020204" pitchFamily="34" charset="0"/>
                <a:cs typeface="Arial" panose="020B0604020202020204" pitchFamily="34" charset="0"/>
              </a:rPr>
              <a:t>(pourvoi en contrôle judiciaire rejeté) (suite)</a:t>
            </a:r>
          </a:p>
          <a:p>
            <a:pPr marL="1262063" indent="-457200" algn="just">
              <a:lnSpc>
                <a:spcPct val="100000"/>
              </a:lnSpc>
              <a:buClr>
                <a:schemeClr val="accent2">
                  <a:lumMod val="75000"/>
                </a:schemeClr>
              </a:buClr>
              <a:buFont typeface="Wingdings" panose="05000000000000000000" pitchFamily="2" charset="2"/>
              <a:buChar char="§"/>
            </a:pPr>
            <a:endParaRPr lang="fr-FR" sz="3200" dirty="0">
              <a:solidFill>
                <a:schemeClr val="tx1"/>
              </a:solidFill>
              <a:latin typeface="Arial" panose="020B0604020202020204" pitchFamily="34" charset="0"/>
              <a:cs typeface="Arial" panose="020B0604020202020204" pitchFamily="34" charset="0"/>
            </a:endParaRPr>
          </a:p>
          <a:p>
            <a:pPr marL="1262063" lvl="1" indent="-4572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L’arbitre en vient à la conclusion que l’employé a agi en son nom propre et non au nom du Syndicat</a:t>
            </a:r>
          </a:p>
          <a:p>
            <a:pPr marL="1262063"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262063" lvl="1" indent="-4572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Le salarié ne pouvait alléguer son immunité syndicale en pareilles circonstances</a:t>
            </a:r>
          </a:p>
          <a:p>
            <a:pPr marL="1262063"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262063" lvl="1" indent="-4572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L’arbitre maintient la suspension de 3 jours et le congédiement</a:t>
            </a:r>
          </a:p>
          <a:p>
            <a:pPr marL="1262063" lvl="1" indent="-4572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262063" lvl="1" indent="-4572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L’arbitre rejette aussi les griefs patronaux réclamant 50 000 $ en dommages-intérêts</a:t>
            </a:r>
          </a:p>
          <a:p>
            <a:endParaRPr lang="fr-CA" dirty="0"/>
          </a:p>
        </p:txBody>
      </p:sp>
      <p:pic>
        <p:nvPicPr>
          <p:cNvPr id="4" name="Picture 1">
            <a:extLst>
              <a:ext uri="{FF2B5EF4-FFF2-40B4-BE49-F238E27FC236}">
                <a16:creationId xmlns:a16="http://schemas.microsoft.com/office/drawing/2014/main" id="{C4CE6ECA-7851-46F2-BBD5-14F6FB14F1D5}"/>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05026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5211A8E-98A1-4D82-AFFF-DDD805B429DE}"/>
              </a:ext>
            </a:extLst>
          </p:cNvPr>
          <p:cNvSpPr>
            <a:spLocks noGrp="1"/>
          </p:cNvSpPr>
          <p:nvPr>
            <p:ph type="body" sz="half" idx="1"/>
            <p:custDataLst>
              <p:tags r:id="rId1"/>
            </p:custDataLst>
          </p:nvPr>
        </p:nvSpPr>
        <p:spPr>
          <a:xfrm>
            <a:off x="1654276" y="4517136"/>
            <a:ext cx="20862925" cy="8017764"/>
          </a:xfrm>
        </p:spPr>
        <p:txBody>
          <a:bodyPr/>
          <a:lstStyle/>
          <a:p>
            <a:pPr marL="571500" indent="-571500">
              <a:lnSpc>
                <a:spcPct val="100000"/>
              </a:lnSpc>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Digital Shape Technologies </a:t>
            </a:r>
            <a:r>
              <a:rPr lang="fr-FR" sz="3200" b="1" dirty="0">
                <a:solidFill>
                  <a:schemeClr val="tx1"/>
                </a:solidFill>
                <a:latin typeface="Arial" panose="020B0604020202020204" pitchFamily="34" charset="0"/>
                <a:cs typeface="Arial" panose="020B0604020202020204" pitchFamily="34" charset="0"/>
              </a:rPr>
              <a:t>c.</a:t>
            </a:r>
            <a:r>
              <a:rPr lang="fr-FR" sz="3200" b="1" i="1" dirty="0">
                <a:solidFill>
                  <a:schemeClr val="tx1"/>
                </a:solidFill>
                <a:latin typeface="Arial" panose="020B0604020202020204" pitchFamily="34" charset="0"/>
                <a:cs typeface="Arial" panose="020B0604020202020204" pitchFamily="34" charset="0"/>
              </a:rPr>
              <a:t> Walker</a:t>
            </a:r>
            <a:r>
              <a:rPr lang="fr-FR" sz="3200" b="1" dirty="0">
                <a:solidFill>
                  <a:schemeClr val="tx1"/>
                </a:solidFill>
                <a:latin typeface="Arial" panose="020B0604020202020204" pitchFamily="34" charset="0"/>
                <a:cs typeface="Arial" panose="020B0604020202020204" pitchFamily="34" charset="0"/>
              </a:rPr>
              <a:t>, 2018 QCCS 4374 </a:t>
            </a:r>
          </a:p>
          <a:p>
            <a:pPr>
              <a:lnSpc>
                <a:spcPct val="100000"/>
              </a:lnSpc>
            </a:pPr>
            <a:endParaRPr lang="fr-FR" sz="3200" b="1" dirty="0">
              <a:solidFill>
                <a:schemeClr val="tx1"/>
              </a:solidFill>
              <a:latin typeface="Arial" panose="020B0604020202020204" pitchFamily="34" charset="0"/>
              <a:cs typeface="Arial" panose="020B0604020202020204" pitchFamily="34" charset="0"/>
            </a:endParaRPr>
          </a:p>
          <a:p>
            <a:pPr marL="1169988"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Une employée perdit son emploi en février 2012 et signa une transaction lui assurant un montant d’argent en échange duquel elle s’engage à ne pas porter atteinte à la réputation de l’entreprise. </a:t>
            </a:r>
          </a:p>
          <a:p>
            <a:pPr marL="1169988" lvl="1" indent="-571500" algn="just">
              <a:lnSpc>
                <a:spcPct val="100000"/>
              </a:lnSpc>
              <a:buClr>
                <a:schemeClr val="accent2">
                  <a:lumMod val="75000"/>
                </a:schemeClr>
              </a:buClr>
              <a:buFont typeface="Wingdings" panose="05000000000000000000" pitchFamily="2" charset="2"/>
              <a:buChar char="§"/>
            </a:pPr>
            <a:endParaRPr lang="fr-FR" sz="3200" dirty="0">
              <a:solidFill>
                <a:schemeClr val="tx2"/>
              </a:solidFill>
              <a:latin typeface="Arial" panose="020B0604020202020204" pitchFamily="34" charset="0"/>
              <a:cs typeface="Arial" panose="020B0604020202020204" pitchFamily="34" charset="0"/>
            </a:endParaRPr>
          </a:p>
          <a:p>
            <a:pPr marL="1169988" lvl="1" indent="-571500" algn="just">
              <a:lnSpc>
                <a:spcPct val="100000"/>
              </a:lnSpc>
              <a:buClr>
                <a:schemeClr val="accent2">
                  <a:lumMod val="75000"/>
                </a:schemeClr>
              </a:buClr>
              <a:buFont typeface="Wingdings" panose="05000000000000000000" pitchFamily="2" charset="2"/>
              <a:buChar char="§"/>
            </a:pPr>
            <a:r>
              <a:rPr lang="fr-FR" sz="3200" dirty="0">
                <a:solidFill>
                  <a:schemeClr val="tx2"/>
                </a:solidFill>
                <a:latin typeface="Arial" panose="020B0604020202020204" pitchFamily="34" charset="0"/>
                <a:cs typeface="Arial" panose="020B0604020202020204" pitchFamily="34" charset="0"/>
              </a:rPr>
              <a:t>En avril 2012, cette ex-employée publia des commentaires négatifs et désobligeants sur la compagnie sur le site </a:t>
            </a:r>
            <a:r>
              <a:rPr lang="fr-FR" sz="3200" b="1" i="1" dirty="0">
                <a:solidFill>
                  <a:schemeClr val="tx1"/>
                </a:solidFill>
                <a:latin typeface="Arial" panose="020B0604020202020204" pitchFamily="34" charset="0"/>
                <a:cs typeface="Arial" panose="020B0604020202020204" pitchFamily="34" charset="0"/>
              </a:rPr>
              <a:t>Ratemyemployer.com</a:t>
            </a:r>
            <a:r>
              <a:rPr lang="fr-FR" sz="3200" i="1" dirty="0">
                <a:solidFill>
                  <a:schemeClr val="tx2"/>
                </a:solidFill>
                <a:latin typeface="Arial" panose="020B0604020202020204" pitchFamily="34" charset="0"/>
                <a:cs typeface="Arial" panose="020B0604020202020204" pitchFamily="34" charset="0"/>
              </a:rPr>
              <a:t>. </a:t>
            </a:r>
            <a:r>
              <a:rPr lang="fr-FR" sz="3200" dirty="0">
                <a:solidFill>
                  <a:schemeClr val="tx2"/>
                </a:solidFill>
                <a:latin typeface="Arial" panose="020B0604020202020204" pitchFamily="34" charset="0"/>
                <a:cs typeface="Arial" panose="020B0604020202020204" pitchFamily="34" charset="0"/>
              </a:rPr>
              <a:t>Ce site </a:t>
            </a:r>
            <a:r>
              <a:rPr lang="fr-FR" sz="3200" cap="small" dirty="0">
                <a:solidFill>
                  <a:schemeClr val="tx2"/>
                </a:solidFill>
                <a:latin typeface="Arial" panose="020B0604020202020204" pitchFamily="34" charset="0"/>
                <a:cs typeface="Arial" panose="020B0604020202020204" pitchFamily="34" charset="0"/>
              </a:rPr>
              <a:t>web</a:t>
            </a:r>
            <a:r>
              <a:rPr lang="fr-FR" sz="3200" dirty="0">
                <a:solidFill>
                  <a:schemeClr val="tx2"/>
                </a:solidFill>
                <a:latin typeface="Arial" panose="020B0604020202020204" pitchFamily="34" charset="0"/>
                <a:cs typeface="Arial" panose="020B0604020202020204" pitchFamily="34" charset="0"/>
              </a:rPr>
              <a:t> a comme vocation principale « d’</a:t>
            </a:r>
            <a:r>
              <a:rPr lang="fr-CA" sz="3200" i="1" dirty="0">
                <a:solidFill>
                  <a:schemeClr val="tx2"/>
                </a:solidFill>
                <a:latin typeface="Arial" panose="020B0604020202020204" pitchFamily="34" charset="0"/>
                <a:cs typeface="Arial" panose="020B0604020202020204" pitchFamily="34" charset="0"/>
              </a:rPr>
              <a:t>offrir à des employés d’une entreprise de s’exprimer, de faire part de leur expérience d’emploi et d’émettre une opinion de façon anonyme afin d’en faire profiter les autres ».</a:t>
            </a:r>
          </a:p>
          <a:p>
            <a:pPr marL="598488" lvl="1" indent="0" algn="just">
              <a:lnSpc>
                <a:spcPct val="100000"/>
              </a:lnSpc>
              <a:buClr>
                <a:schemeClr val="accent2">
                  <a:lumMod val="75000"/>
                </a:schemeClr>
              </a:buClr>
            </a:pPr>
            <a:endParaRPr lang="fr-CA" sz="3200" i="1" dirty="0">
              <a:solidFill>
                <a:schemeClr val="tx2"/>
              </a:solidFill>
              <a:latin typeface="Arial" panose="020B0604020202020204" pitchFamily="34" charset="0"/>
              <a:cs typeface="Arial" panose="020B0604020202020204" pitchFamily="34" charset="0"/>
            </a:endParaRPr>
          </a:p>
          <a:p>
            <a:pPr marL="1079500" lvl="1" indent="-457200" algn="just">
              <a:lnSpc>
                <a:spcPct val="100000"/>
              </a:lnSpc>
              <a:buClr>
                <a:schemeClr val="accent2">
                  <a:lumMod val="75000"/>
                </a:schemeClr>
              </a:buClr>
              <a:buFont typeface="Wingdings" panose="05000000000000000000" pitchFamily="2" charset="2"/>
              <a:buChar char="§"/>
            </a:pPr>
            <a:r>
              <a:rPr lang="fr-CA" sz="3200" i="1" dirty="0">
                <a:solidFill>
                  <a:schemeClr val="tx2"/>
                </a:solidFill>
                <a:latin typeface="Arial" panose="020B0604020202020204" pitchFamily="34" charset="0"/>
                <a:cs typeface="Arial" panose="020B0604020202020204" pitchFamily="34" charset="0"/>
              </a:rPr>
              <a:t>Digital Shape Technologies</a:t>
            </a:r>
            <a:r>
              <a:rPr lang="fr-CA" sz="3200" dirty="0">
                <a:solidFill>
                  <a:schemeClr val="tx2"/>
                </a:solidFill>
                <a:latin typeface="Arial" panose="020B0604020202020204" pitchFamily="34" charset="0"/>
                <a:cs typeface="Arial" panose="020B0604020202020204" pitchFamily="34" charset="0"/>
              </a:rPr>
              <a:t> intenta une poursuite en dommages-intérêts de 75 000 $ contre son ancienne employée en raison de son manquement à son obligation de loyauté. </a:t>
            </a:r>
          </a:p>
          <a:p>
            <a:pPr marL="1079500" lvl="1" indent="-457200" algn="just">
              <a:lnSpc>
                <a:spcPct val="100000"/>
              </a:lnSpc>
              <a:buClr>
                <a:schemeClr val="accent2">
                  <a:lumMod val="75000"/>
                </a:schemeClr>
              </a:buClr>
              <a:buFont typeface="Wingdings" panose="05000000000000000000" pitchFamily="2" charset="2"/>
              <a:buChar char="§"/>
            </a:pPr>
            <a:endParaRPr lang="fr-CA" sz="3200" dirty="0">
              <a:solidFill>
                <a:schemeClr val="tx2"/>
              </a:solidFill>
              <a:latin typeface="Arial" panose="020B0604020202020204" pitchFamily="34" charset="0"/>
              <a:cs typeface="Arial" panose="020B0604020202020204" pitchFamily="34" charset="0"/>
            </a:endParaRPr>
          </a:p>
          <a:p>
            <a:pPr marL="1079500" lvl="1" indent="-457200" algn="just">
              <a:lnSpc>
                <a:spcPct val="100000"/>
              </a:lnSpc>
              <a:buClr>
                <a:schemeClr val="accent2">
                  <a:lumMod val="75000"/>
                </a:schemeClr>
              </a:buClr>
              <a:buFont typeface="Wingdings" panose="05000000000000000000" pitchFamily="2" charset="2"/>
              <a:buChar char="§"/>
            </a:pPr>
            <a:r>
              <a:rPr lang="fr-CA" sz="3200" dirty="0">
                <a:solidFill>
                  <a:schemeClr val="tx2"/>
                </a:solidFill>
                <a:latin typeface="Arial" panose="020B0604020202020204" pitchFamily="34" charset="0"/>
                <a:cs typeface="Arial" panose="020B0604020202020204" pitchFamily="34" charset="0"/>
              </a:rPr>
              <a:t>L’ancienne employée fut condamnée à payer 10 000$ en dommages-intérêts, et 1000 $ à titre de dommages exemplaires à Digital Shape Technologies.</a:t>
            </a:r>
          </a:p>
          <a:p>
            <a:pPr lvl="1" indent="0" algn="just">
              <a:lnSpc>
                <a:spcPct val="100000"/>
              </a:lnSpc>
            </a:pPr>
            <a:endParaRPr lang="fr-CA" sz="4400" dirty="0">
              <a:solidFill>
                <a:schemeClr val="tx1"/>
              </a:solidFill>
              <a:latin typeface="Arial" panose="020B0604020202020204" pitchFamily="34" charset="0"/>
              <a:cs typeface="Arial" panose="020B0604020202020204" pitchFamily="34" charset="0"/>
            </a:endParaRPr>
          </a:p>
          <a:p>
            <a:pPr>
              <a:lnSpc>
                <a:spcPct val="100000"/>
              </a:lnSpc>
            </a:pPr>
            <a:endParaRPr lang="fr-CA" sz="4400" dirty="0"/>
          </a:p>
        </p:txBody>
      </p:sp>
      <p:pic>
        <p:nvPicPr>
          <p:cNvPr id="4" name="Picture 1">
            <a:extLst>
              <a:ext uri="{FF2B5EF4-FFF2-40B4-BE49-F238E27FC236}">
                <a16:creationId xmlns:a16="http://schemas.microsoft.com/office/drawing/2014/main" id="{BB5137FF-D477-4515-93D4-4BB6FCA043F1}"/>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439831D5-C7F8-4738-989F-1B9BFB583B79}"/>
              </a:ext>
            </a:extLst>
          </p:cNvPr>
          <p:cNvSpPr>
            <a:spLocks noGrp="1"/>
          </p:cNvSpPr>
          <p:nvPr>
            <p:ph type="title"/>
            <p:custDataLst>
              <p:tags r:id="rId3"/>
            </p:custDataLst>
          </p:nvPr>
        </p:nvSpPr>
        <p:spPr>
          <a:xfrm>
            <a:off x="1758949" y="1470025"/>
            <a:ext cx="20653578" cy="2268301"/>
          </a:xfrm>
        </p:spPr>
        <p:txBody>
          <a:bodyPr/>
          <a:lstStyle/>
          <a:p>
            <a:pPr algn="ctr">
              <a:lnSpc>
                <a:spcPct val="100000"/>
              </a:lnSpc>
            </a:pPr>
            <a:r>
              <a:rPr lang="fr-CA" sz="12000" baseline="9000" dirty="0">
                <a:solidFill>
                  <a:srgbClr val="6DA92D"/>
                </a:solidFill>
                <a:sym typeface="Helvetica"/>
              </a:rPr>
              <a:t>Exemples tirés de la jurisprudence</a:t>
            </a:r>
            <a:br>
              <a:rPr lang="fr-CA" sz="12000" baseline="9000" dirty="0">
                <a:solidFill>
                  <a:srgbClr val="6DA92D"/>
                </a:solidFill>
                <a:sym typeface="Helvetica"/>
              </a:rPr>
            </a:br>
            <a:r>
              <a:rPr lang="fr-CA" sz="12000" baseline="9000" dirty="0">
                <a:solidFill>
                  <a:srgbClr val="6DA92D"/>
                </a:solidFill>
                <a:sym typeface="Helvetica"/>
              </a:rPr>
              <a:t>Ancien employé </a:t>
            </a:r>
            <a:endParaRPr lang="fr-CA" sz="12000" dirty="0"/>
          </a:p>
        </p:txBody>
      </p:sp>
    </p:spTree>
    <p:extLst>
      <p:ext uri="{BB962C8B-B14F-4D97-AF65-F5344CB8AC3E}">
        <p14:creationId xmlns:p14="http://schemas.microsoft.com/office/powerpoint/2010/main" val="39086315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Awesome…">
            <a:extLst>
              <a:ext uri="{FF2B5EF4-FFF2-40B4-BE49-F238E27FC236}">
                <a16:creationId xmlns:a16="http://schemas.microsoft.com/office/drawing/2014/main" id="{57BCD679-C97A-4337-855D-B6B196886817}"/>
              </a:ext>
            </a:extLst>
          </p:cNvPr>
          <p:cNvSpPr txBox="1">
            <a:spLocks noGrp="1"/>
          </p:cNvSpPr>
          <p:nvPr>
            <p:ph type="title"/>
            <p:custDataLst>
              <p:tags r:id="rId1"/>
            </p:custDataLst>
          </p:nvPr>
        </p:nvSpPr>
        <p:spPr>
          <a:xfrm>
            <a:off x="2286000" y="2149475"/>
            <a:ext cx="18902363" cy="1215517"/>
          </a:xfrm>
        </p:spPr>
        <p:txBody>
          <a:bodyPr/>
          <a:lstStyle/>
          <a:p>
            <a:pPr algn="ctr" eaLnBrk="1" fontAlgn="auto" hangingPunct="1">
              <a:spcBef>
                <a:spcPts val="0"/>
              </a:spcBef>
              <a:spcAft>
                <a:spcPts val="0"/>
              </a:spcAft>
              <a:defRPr/>
            </a:pPr>
            <a:br>
              <a:rPr lang="fr-CA" sz="12500" baseline="9000" dirty="0">
                <a:solidFill>
                  <a:srgbClr val="6DA92D"/>
                </a:solidFill>
                <a:sym typeface="Helvetica"/>
              </a:rPr>
            </a:br>
            <a:br>
              <a:rPr lang="fr-CA" sz="12500" baseline="9000" dirty="0">
                <a:solidFill>
                  <a:srgbClr val="6DA92D"/>
                </a:solidFill>
                <a:sym typeface="Helvetica"/>
              </a:rPr>
            </a:br>
            <a:br>
              <a:rPr lang="fr-CA" sz="12500" baseline="9000" dirty="0">
                <a:solidFill>
                  <a:srgbClr val="6DA92D"/>
                </a:solidFill>
                <a:sym typeface="Helvetica"/>
              </a:rPr>
            </a:br>
            <a:br>
              <a:rPr lang="fr-CA" sz="12500" baseline="9000" dirty="0">
                <a:solidFill>
                  <a:srgbClr val="6DA92D"/>
                </a:solidFill>
                <a:sym typeface="Helvetica"/>
              </a:rPr>
            </a:br>
            <a:br>
              <a:rPr lang="fr-CA" sz="12500" baseline="9000" dirty="0">
                <a:solidFill>
                  <a:srgbClr val="6DA92D"/>
                </a:solidFill>
                <a:sym typeface="Helvetica"/>
              </a:rPr>
            </a:br>
            <a:r>
              <a:rPr lang="fr-CA" sz="12500" baseline="9000" dirty="0">
                <a:solidFill>
                  <a:srgbClr val="6DA92D"/>
                </a:solidFill>
                <a:sym typeface="Helvetica"/>
              </a:rPr>
              <a:t>INTRODUCTION</a:t>
            </a:r>
            <a:br>
              <a:rPr lang="fr-CA" sz="9600" baseline="9000" dirty="0">
                <a:solidFill>
                  <a:srgbClr val="6DA92D"/>
                </a:solidFill>
                <a:sym typeface="Helvetica"/>
              </a:rPr>
            </a:br>
            <a:endParaRPr sz="9600" baseline="9000" dirty="0">
              <a:solidFill>
                <a:srgbClr val="6DA92D"/>
              </a:solidFill>
              <a:sym typeface="Helvetica"/>
            </a:endParaRPr>
          </a:p>
        </p:txBody>
      </p:sp>
      <p:pic>
        <p:nvPicPr>
          <p:cNvPr id="32773" name="Picture 1">
            <a:extLst>
              <a:ext uri="{FF2B5EF4-FFF2-40B4-BE49-F238E27FC236}">
                <a16:creationId xmlns:a16="http://schemas.microsoft.com/office/drawing/2014/main" id="{D3E05721-03D6-4412-9BE7-68A9998C68F6}"/>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21817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147890" y="964091"/>
            <a:ext cx="21328062" cy="2319225"/>
          </a:xfrm>
        </p:spPr>
        <p:txBody>
          <a:bodyPr/>
          <a:lstStyle/>
          <a:p>
            <a:pPr algn="ctr">
              <a:lnSpc>
                <a:spcPct val="100000"/>
              </a:lnSpc>
            </a:pPr>
            <a:r>
              <a:rPr lang="fr-CA" sz="12000" baseline="9000" dirty="0">
                <a:solidFill>
                  <a:srgbClr val="6DA92D"/>
                </a:solidFill>
                <a:sym typeface="Helvetica"/>
              </a:rPr>
              <a:t>Exemples tirés de la jurisprudence</a:t>
            </a:r>
            <a:br>
              <a:rPr lang="fr-CA" sz="12000" baseline="9000" dirty="0">
                <a:solidFill>
                  <a:srgbClr val="6DA92D"/>
                </a:solidFill>
                <a:sym typeface="Helvetica"/>
              </a:rPr>
            </a:br>
            <a:r>
              <a:rPr lang="fr-CA" sz="12000" baseline="9000" dirty="0">
                <a:solidFill>
                  <a:srgbClr val="6DA92D"/>
                </a:solidFill>
                <a:sym typeface="Helvetica"/>
              </a:rPr>
              <a:t>Ancien employé (suite)</a:t>
            </a:r>
            <a:endParaRPr lang="fr-CA" sz="120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099222"/>
            <a:ext cx="20605687" cy="8934699"/>
          </a:xfrm>
        </p:spPr>
        <p:txBody>
          <a:bodyPr/>
          <a:lstStyle/>
          <a:p>
            <a:pPr marL="571500" indent="-571500">
              <a:lnSpc>
                <a:spcPct val="100000"/>
              </a:lnSpc>
              <a:buClr>
                <a:schemeClr val="accent2">
                  <a:lumMod val="75000"/>
                </a:schemeClr>
              </a:buClr>
              <a:buFont typeface="Wingdings" panose="05000000000000000000" pitchFamily="2" charset="2"/>
              <a:buChar char="q"/>
            </a:pPr>
            <a:r>
              <a:rPr lang="fr-CA" sz="3200" b="1" i="1" dirty="0">
                <a:solidFill>
                  <a:schemeClr val="tx1"/>
                </a:solidFill>
              </a:rPr>
              <a:t>Digital Shape Technologie inc.  c. Mikulec, </a:t>
            </a:r>
            <a:r>
              <a:rPr lang="fr-CA" sz="3200" b="1" dirty="0">
                <a:solidFill>
                  <a:schemeClr val="tx1"/>
                </a:solidFill>
              </a:rPr>
              <a:t>2020 QCCS 691</a:t>
            </a:r>
          </a:p>
          <a:p>
            <a:pPr>
              <a:lnSpc>
                <a:spcPct val="100000"/>
              </a:lnSpc>
            </a:pPr>
            <a:endParaRPr lang="fr-CA" sz="3200" dirty="0"/>
          </a:p>
          <a:p>
            <a:pPr marL="1169988" indent="-639763" algn="just">
              <a:lnSpc>
                <a:spcPct val="100000"/>
              </a:lnSpc>
              <a:buClr>
                <a:schemeClr val="accent2">
                  <a:lumMod val="75000"/>
                </a:schemeClr>
              </a:buClr>
              <a:buFont typeface="Wingdings" panose="05000000000000000000" pitchFamily="2" charset="2"/>
              <a:buChar char="§"/>
            </a:pPr>
            <a:r>
              <a:rPr lang="fr-CA" sz="3200" dirty="0">
                <a:solidFill>
                  <a:schemeClr val="tx2"/>
                </a:solidFill>
              </a:rPr>
              <a:t>Digital Shape Technologie inc. poursuit une ancienne employée en raison des commentaires qu’elle a publiés sur les sites internet </a:t>
            </a:r>
            <a:r>
              <a:rPr lang="fr-CA" sz="3200" b="1" dirty="0">
                <a:solidFill>
                  <a:schemeClr val="tx1"/>
                </a:solidFill>
              </a:rPr>
              <a:t>RateMyEmployer.ca </a:t>
            </a:r>
            <a:r>
              <a:rPr lang="fr-CA" sz="3200" dirty="0">
                <a:solidFill>
                  <a:schemeClr val="tx2"/>
                </a:solidFill>
              </a:rPr>
              <a:t>et </a:t>
            </a:r>
            <a:r>
              <a:rPr lang="fr-CA" sz="3200" b="1" dirty="0">
                <a:solidFill>
                  <a:schemeClr val="tx1"/>
                </a:solidFill>
              </a:rPr>
              <a:t>Glassdoor.ca</a:t>
            </a:r>
            <a:r>
              <a:rPr lang="fr-CA" sz="3200" dirty="0">
                <a:solidFill>
                  <a:schemeClr val="tx2"/>
                </a:solidFill>
              </a:rPr>
              <a:t>. Elle invoque qu’elle a violé son obligation de loyauté et que les propos tenus portent atteinte à sa réputation.</a:t>
            </a:r>
          </a:p>
          <a:p>
            <a:pPr marL="530225" algn="just">
              <a:lnSpc>
                <a:spcPct val="100000"/>
              </a:lnSpc>
              <a:buClr>
                <a:schemeClr val="accent2">
                  <a:lumMod val="75000"/>
                </a:schemeClr>
              </a:buClr>
            </a:pPr>
            <a:endParaRPr lang="fr-CA" sz="3200" dirty="0">
              <a:solidFill>
                <a:schemeClr val="tx2"/>
              </a:solidFill>
            </a:endParaRPr>
          </a:p>
          <a:p>
            <a:pPr marL="1169988" indent="-639763" algn="just">
              <a:lnSpc>
                <a:spcPct val="100000"/>
              </a:lnSpc>
              <a:buClr>
                <a:schemeClr val="accent2">
                  <a:lumMod val="75000"/>
                </a:schemeClr>
              </a:buClr>
            </a:pPr>
            <a:r>
              <a:rPr lang="fr-CA" sz="800" dirty="0">
                <a:solidFill>
                  <a:schemeClr val="tx2"/>
                </a:solidFill>
              </a:rPr>
              <a:t> </a:t>
            </a:r>
          </a:p>
          <a:p>
            <a:pPr marL="1169988" indent="-639763" algn="just">
              <a:lnSpc>
                <a:spcPct val="100000"/>
              </a:lnSpc>
              <a:buClr>
                <a:schemeClr val="accent2">
                  <a:lumMod val="75000"/>
                </a:schemeClr>
              </a:buClr>
              <a:buFont typeface="Wingdings" panose="05000000000000000000" pitchFamily="2" charset="2"/>
              <a:buChar char="§"/>
            </a:pPr>
            <a:r>
              <a:rPr lang="fr-CA" sz="3200" dirty="0">
                <a:solidFill>
                  <a:schemeClr val="tx2"/>
                </a:solidFill>
              </a:rPr>
              <a:t>Les propos publiés traitent d’une entrevue bâclée, d’un employeur où règne la paranoïa, d’un manque de structure, de valeurs d’entreprise et de politiques internes où il  n’y a pas de communication, mais plutôt de l’intimidation, de la présence accablante de membres de la famille dans l’entreprise et d’un roulement de personnel exagéré.</a:t>
            </a:r>
          </a:p>
          <a:p>
            <a:pPr marL="530225" algn="just">
              <a:lnSpc>
                <a:spcPct val="100000"/>
              </a:lnSpc>
              <a:buClr>
                <a:schemeClr val="accent2">
                  <a:lumMod val="75000"/>
                </a:schemeClr>
              </a:buClr>
            </a:pPr>
            <a:endParaRPr lang="fr-CA" sz="3200" dirty="0">
              <a:solidFill>
                <a:schemeClr val="tx2"/>
              </a:solidFill>
            </a:endParaRPr>
          </a:p>
          <a:p>
            <a:pPr marL="1169988" indent="-639763" algn="just">
              <a:lnSpc>
                <a:spcPct val="100000"/>
              </a:lnSpc>
              <a:buClr>
                <a:schemeClr val="accent2">
                  <a:lumMod val="75000"/>
                </a:schemeClr>
              </a:buClr>
            </a:pPr>
            <a:endParaRPr lang="fr-CA" sz="800" dirty="0">
              <a:solidFill>
                <a:schemeClr val="tx2"/>
              </a:solidFill>
            </a:endParaRPr>
          </a:p>
          <a:p>
            <a:pPr marL="1169988" indent="-639763" algn="just">
              <a:lnSpc>
                <a:spcPct val="100000"/>
              </a:lnSpc>
              <a:buClr>
                <a:schemeClr val="accent2">
                  <a:lumMod val="75000"/>
                </a:schemeClr>
              </a:buClr>
              <a:buFont typeface="Wingdings" panose="05000000000000000000" pitchFamily="2" charset="2"/>
              <a:buChar char="§"/>
            </a:pPr>
            <a:r>
              <a:rPr lang="fr-CA" sz="3200" dirty="0">
                <a:solidFill>
                  <a:schemeClr val="tx2"/>
                </a:solidFill>
              </a:rPr>
              <a:t>La Cour conclut que « Mme Mikulec n’a pas agi de façon loyale lorsque, dans le mois et demi de son licenciement elle attire ouvertement l’attention de façon négative sur DST. Il n’était pas loyal de se précipiter sur les réseaux pour projet cette imagine défavorable de DST. Il s’agit là d’une faute contractuelle. Toutefois, l’Employeur n’a pas réussi à prouver qu’il en a subi des dommages. Elle  fut  condamnée à payer une somme symbolique de 1$.   </a:t>
            </a:r>
          </a:p>
          <a:p>
            <a:pPr marL="1169988" indent="-639763" algn="just">
              <a:lnSpc>
                <a:spcPct val="100000"/>
              </a:lnSpc>
              <a:buClr>
                <a:schemeClr val="accent2">
                  <a:lumMod val="75000"/>
                </a:schemeClr>
              </a:buClr>
            </a:pPr>
            <a:r>
              <a:rPr lang="fr-CA" sz="800" dirty="0">
                <a:solidFill>
                  <a:schemeClr val="tx2"/>
                </a:solidFill>
              </a:rPr>
              <a:t>   </a:t>
            </a:r>
          </a:p>
          <a:p>
            <a:pPr marL="1427163" lvl="1" indent="-531813" algn="just">
              <a:lnSpc>
                <a:spcPct val="100000"/>
              </a:lnSpc>
              <a:buClr>
                <a:schemeClr val="accent2">
                  <a:lumMod val="75000"/>
                </a:schemeClr>
              </a:buClr>
              <a:buFont typeface="Courier New" panose="02070309020205020404" pitchFamily="49" charset="0"/>
              <a:buChar char="o"/>
            </a:pPr>
            <a:endParaRPr lang="fr-CA" sz="3600"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50221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147890" y="964091"/>
            <a:ext cx="21145182" cy="2319225"/>
          </a:xfrm>
        </p:spPr>
        <p:txBody>
          <a:bodyPr/>
          <a:lstStyle/>
          <a:p>
            <a:pPr algn="ctr">
              <a:lnSpc>
                <a:spcPct val="100000"/>
              </a:lnSpc>
            </a:pPr>
            <a:r>
              <a:rPr lang="fr-CA" sz="12500" baseline="9000" dirty="0">
                <a:solidFill>
                  <a:srgbClr val="6DA92D"/>
                </a:solidFill>
                <a:sym typeface="Helvetica"/>
              </a:rPr>
              <a:t>Exemples tirés de la jurisprudence</a:t>
            </a:r>
            <a:br>
              <a:rPr lang="fr-CA" sz="12500" baseline="9000" dirty="0">
                <a:solidFill>
                  <a:srgbClr val="6DA92D"/>
                </a:solidFill>
                <a:sym typeface="Helvetica"/>
              </a:rPr>
            </a:br>
            <a:r>
              <a:rPr lang="fr-CA" sz="12500" baseline="9000" dirty="0">
                <a:solidFill>
                  <a:srgbClr val="6DA92D"/>
                </a:solidFill>
                <a:sym typeface="Helvetica"/>
              </a:rPr>
              <a:t>Ancien employé (suite)</a:t>
            </a:r>
            <a:endParaRPr lang="fr-CA" sz="12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486217" y="4809744"/>
            <a:ext cx="20605687" cy="8224177"/>
          </a:xfrm>
        </p:spPr>
        <p:txBody>
          <a:bodyPr/>
          <a:lstStyle/>
          <a:p>
            <a:pPr marL="571500" indent="-571500" algn="just">
              <a:lnSpc>
                <a:spcPct val="100000"/>
              </a:lnSpc>
              <a:buClr>
                <a:schemeClr val="accent2">
                  <a:lumMod val="75000"/>
                </a:schemeClr>
              </a:buClr>
              <a:buFont typeface="Wingdings" panose="05000000000000000000" pitchFamily="2" charset="2"/>
              <a:buChar char="§"/>
            </a:pPr>
            <a:r>
              <a:rPr lang="fr-CA" sz="3200" dirty="0">
                <a:solidFill>
                  <a:schemeClr val="tx2"/>
                </a:solidFill>
              </a:rPr>
              <a:t>De plus, elle conclut que bien que les propos sont négatifs et désagréables pour DST et qu’ils contiennent certaines exagérations, ils reflètent la réalité au regard de l’expérience professionnelle de Mme </a:t>
            </a:r>
            <a:r>
              <a:rPr lang="fr-CA" sz="3200" dirty="0" err="1">
                <a:solidFill>
                  <a:schemeClr val="tx2"/>
                </a:solidFill>
              </a:rPr>
              <a:t>Mikulec</a:t>
            </a:r>
            <a:r>
              <a:rPr lang="fr-CA" sz="3200" dirty="0">
                <a:solidFill>
                  <a:schemeClr val="tx2"/>
                </a:solidFill>
              </a:rPr>
              <a:t>. Il n’y a donc aucune faute vu son droit à la liberté d’expression. </a:t>
            </a:r>
          </a:p>
          <a:p>
            <a:pPr algn="just">
              <a:lnSpc>
                <a:spcPct val="100000"/>
              </a:lnSpc>
              <a:buClr>
                <a:schemeClr val="accent2">
                  <a:lumMod val="75000"/>
                </a:schemeClr>
              </a:buClr>
            </a:pPr>
            <a:endParaRPr lang="fr-CA" sz="3200" dirty="0">
              <a:latin typeface="Arial" panose="020B0604020202020204" pitchFamily="34" charset="0"/>
              <a:cs typeface="Arial" panose="020B0604020202020204" pitchFamily="34" charset="0"/>
            </a:endParaRPr>
          </a:p>
          <a:p>
            <a:pPr marL="571500" indent="-571500" algn="just">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Distinctions entre cette affaire et l’affaire Walker : </a:t>
            </a:r>
          </a:p>
          <a:p>
            <a:pPr algn="just">
              <a:buClr>
                <a:schemeClr val="accent2">
                  <a:lumMod val="75000"/>
                </a:schemeClr>
              </a:buClr>
            </a:pPr>
            <a:endParaRPr lang="fr-CA" sz="800" dirty="0">
              <a:latin typeface="Arial" panose="020B0604020202020204" pitchFamily="34" charset="0"/>
              <a:cs typeface="Arial" panose="020B0604020202020204" pitchFamily="34" charset="0"/>
            </a:endParaRPr>
          </a:p>
          <a:p>
            <a:pPr marL="1169988" indent="-547688" algn="just">
              <a:lnSpc>
                <a:spcPct val="100000"/>
              </a:lnSpc>
              <a:buNone/>
            </a:pPr>
            <a:r>
              <a:rPr lang="fr-CA" sz="3200" dirty="0">
                <a:latin typeface="Arial" panose="020B0604020202020204" pitchFamily="34" charset="0"/>
                <a:cs typeface="Arial" panose="020B0604020202020204" pitchFamily="34" charset="0"/>
              </a:rPr>
              <a:t>1- En l’espèce, les commentaires reflétaient la véracité des faits tandis que dans l’affaire Walker, les propos publiés étaient faux. </a:t>
            </a:r>
          </a:p>
          <a:p>
            <a:pPr marL="1169988" indent="-547688" algn="just">
              <a:lnSpc>
                <a:spcPct val="100000"/>
              </a:lnSpc>
              <a:buNone/>
            </a:pPr>
            <a:endParaRPr lang="fr-CA" sz="3200" dirty="0">
              <a:latin typeface="Arial" panose="020B0604020202020204" pitchFamily="34" charset="0"/>
              <a:cs typeface="Arial" panose="020B0604020202020204" pitchFamily="34" charset="0"/>
            </a:endParaRPr>
          </a:p>
          <a:p>
            <a:pPr marL="1169988" indent="-547688" algn="just">
              <a:lnSpc>
                <a:spcPct val="100000"/>
              </a:lnSpc>
              <a:buNone/>
            </a:pPr>
            <a:r>
              <a:rPr lang="fr-CA" sz="3200" dirty="0">
                <a:latin typeface="Arial" panose="020B0604020202020204" pitchFamily="34" charset="0"/>
                <a:cs typeface="Arial" panose="020B0604020202020204" pitchFamily="34" charset="0"/>
              </a:rPr>
              <a:t>2- En l’espèce, il n’y a pas eu de preuve d’atteinte illicite et intentionnelle tandis que dans l’affaire Walker, l’ex-employé fût condamné à 1000 $ de dommages punitifs, car la fausseté de ses propos dénotait une intention de nuire. </a:t>
            </a:r>
          </a:p>
          <a:p>
            <a:pPr marL="1427163" lvl="1" indent="-531813" algn="just">
              <a:lnSpc>
                <a:spcPct val="100000"/>
              </a:lnSpc>
              <a:buClr>
                <a:schemeClr val="accent2">
                  <a:lumMod val="75000"/>
                </a:schemeClr>
              </a:buClr>
              <a:buFont typeface="Courier New" panose="02070309020205020404" pitchFamily="49" charset="0"/>
              <a:buChar char="o"/>
            </a:pPr>
            <a:endParaRPr lang="fr-CA" sz="3600"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29616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a:extLst>
              <a:ext uri="{FF2B5EF4-FFF2-40B4-BE49-F238E27FC236}">
                <a16:creationId xmlns:a16="http://schemas.microsoft.com/office/drawing/2014/main" id="{543216D8-E5DF-4C0C-98CF-B32AC2AD2AFA}"/>
              </a:ext>
            </a:extLst>
          </p:cNvPr>
          <p:cNvSpPr txBox="1">
            <a:spLocks noGrp="1" noChangeArrowheads="1"/>
          </p:cNvSpPr>
          <p:nvPr>
            <p:ph type="body" idx="13"/>
            <p:custDataLst>
              <p:tags r:id="rId1"/>
            </p:custDataLst>
          </p:nvPr>
        </p:nvSpPr>
        <p:spPr>
          <a:xfrm>
            <a:off x="17540288" y="1758950"/>
            <a:ext cx="5078412" cy="5016500"/>
          </a:xfrm>
        </p:spPr>
        <p:txBody>
          <a:bodyPr/>
          <a:lstStyle/>
          <a:p>
            <a:pPr eaLnBrk="1" hangingPunct="1">
              <a:lnSpc>
                <a:spcPct val="100000"/>
              </a:lnSpc>
            </a:pPr>
            <a:endParaRPr lang="fr-FR" altLang="fr-FR" sz="3200" b="1" dirty="0">
              <a:solidFill>
                <a:srgbClr val="000000"/>
              </a:solidFill>
            </a:endParaRPr>
          </a:p>
        </p:txBody>
      </p:sp>
      <p:sp>
        <p:nvSpPr>
          <p:cNvPr id="47107" name="Rectangle">
            <a:extLst>
              <a:ext uri="{FF2B5EF4-FFF2-40B4-BE49-F238E27FC236}">
                <a16:creationId xmlns:a16="http://schemas.microsoft.com/office/drawing/2014/main" id="{2C523985-FFC1-4054-8531-CCE0F2F9DF67}"/>
              </a:ext>
            </a:extLst>
          </p:cNvPr>
          <p:cNvSpPr txBox="1">
            <a:spLocks noGrp="1" noChangeArrowheads="1"/>
          </p:cNvSpPr>
          <p:nvPr>
            <p:ph type="body" idx="14"/>
            <p:custDataLst>
              <p:tags r:id="rId2"/>
            </p:custDataLst>
          </p:nvPr>
        </p:nvSpPr>
        <p:spPr>
          <a:xfrm>
            <a:off x="17540288" y="6934200"/>
            <a:ext cx="5078412" cy="5014913"/>
          </a:xfrm>
        </p:spPr>
        <p:txBody>
          <a:bodyPr/>
          <a:lstStyle/>
          <a:p>
            <a:pPr eaLnBrk="1" hangingPunct="1">
              <a:lnSpc>
                <a:spcPct val="100000"/>
              </a:lnSpc>
            </a:pPr>
            <a:endParaRPr lang="fr-FR" altLang="fr-FR" sz="3200" b="1" dirty="0">
              <a:solidFill>
                <a:srgbClr val="000000"/>
              </a:solidFill>
            </a:endParaRPr>
          </a:p>
        </p:txBody>
      </p:sp>
      <p:sp>
        <p:nvSpPr>
          <p:cNvPr id="47108" name="Rectangle">
            <a:extLst>
              <a:ext uri="{FF2B5EF4-FFF2-40B4-BE49-F238E27FC236}">
                <a16:creationId xmlns:a16="http://schemas.microsoft.com/office/drawing/2014/main" id="{25A6E1A4-BD6B-46CC-A416-057FFB77E626}"/>
              </a:ext>
            </a:extLst>
          </p:cNvPr>
          <p:cNvSpPr txBox="1">
            <a:spLocks noGrp="1" noChangeArrowheads="1"/>
          </p:cNvSpPr>
          <p:nvPr>
            <p:ph type="body" idx="15"/>
            <p:custDataLst>
              <p:tags r:id="rId3"/>
            </p:custDataLst>
          </p:nvPr>
        </p:nvSpPr>
        <p:spPr>
          <a:xfrm>
            <a:off x="12280900" y="4395788"/>
            <a:ext cx="5076825" cy="7553325"/>
          </a:xfrm>
        </p:spPr>
        <p:txBody>
          <a:bodyPr/>
          <a:lstStyle/>
          <a:p>
            <a:pPr eaLnBrk="1" hangingPunct="1">
              <a:lnSpc>
                <a:spcPct val="100000"/>
              </a:lnSpc>
            </a:pPr>
            <a:endParaRPr lang="fr-FR" altLang="fr-FR" sz="3200" b="1" dirty="0">
              <a:solidFill>
                <a:srgbClr val="000000"/>
              </a:solidFill>
            </a:endParaRPr>
          </a:p>
        </p:txBody>
      </p:sp>
      <p:sp>
        <p:nvSpPr>
          <p:cNvPr id="47109" name="Rectangle">
            <a:extLst>
              <a:ext uri="{FF2B5EF4-FFF2-40B4-BE49-F238E27FC236}">
                <a16:creationId xmlns:a16="http://schemas.microsoft.com/office/drawing/2014/main" id="{C0920E1B-D876-4BE4-950C-B867B9C88C92}"/>
              </a:ext>
            </a:extLst>
          </p:cNvPr>
          <p:cNvSpPr txBox="1">
            <a:spLocks noGrp="1" noChangeArrowheads="1"/>
          </p:cNvSpPr>
          <p:nvPr>
            <p:ph type="body" idx="16"/>
            <p:custDataLst>
              <p:tags r:id="rId4"/>
            </p:custDataLst>
          </p:nvPr>
        </p:nvSpPr>
        <p:spPr>
          <a:xfrm>
            <a:off x="12280900" y="1758950"/>
            <a:ext cx="5076825" cy="2476500"/>
          </a:xfrm>
        </p:spPr>
        <p:txBody>
          <a:bodyPr/>
          <a:lstStyle/>
          <a:p>
            <a:pPr eaLnBrk="1" hangingPunct="1">
              <a:lnSpc>
                <a:spcPct val="100000"/>
              </a:lnSpc>
            </a:pPr>
            <a:endParaRPr lang="fr-FR" altLang="fr-FR" sz="3200" b="1" dirty="0">
              <a:solidFill>
                <a:srgbClr val="000000"/>
              </a:solidFill>
            </a:endParaRPr>
          </a:p>
        </p:txBody>
      </p:sp>
      <p:sp>
        <p:nvSpPr>
          <p:cNvPr id="47110" name="Slide Number">
            <a:extLst>
              <a:ext uri="{FF2B5EF4-FFF2-40B4-BE49-F238E27FC236}">
                <a16:creationId xmlns:a16="http://schemas.microsoft.com/office/drawing/2014/main" id="{9475B4FF-2027-4878-B18F-17A77DB55D6C}"/>
              </a:ext>
            </a:extLst>
          </p:cNvPr>
          <p:cNvSpPr>
            <a:spLocks noGrp="1" noChangeArrowheads="1"/>
          </p:cNvSpPr>
          <p:nvPr>
            <p:ph type="sldNum" sz="quarter" idx="17"/>
            <p:custDataLst>
              <p:tags r:id="rId5"/>
            </p:custDataLst>
          </p:nvPr>
        </p:nvSpPr>
        <p:spPr>
          <a:xfrm>
            <a:off x="2047346" y="11237912"/>
            <a:ext cx="102657" cy="910890"/>
          </a:xfrm>
          <a:noFill/>
        </p:spPr>
        <p:txBody>
          <a:bodyPr/>
          <a:lstStyle/>
          <a:p>
            <a:endParaRPr lang="fr-FR" altLang="fr-FR" dirty="0"/>
          </a:p>
        </p:txBody>
      </p:sp>
      <p:pic>
        <p:nvPicPr>
          <p:cNvPr id="47113" name="Image" descr="Image">
            <a:extLst>
              <a:ext uri="{FF2B5EF4-FFF2-40B4-BE49-F238E27FC236}">
                <a16:creationId xmlns:a16="http://schemas.microsoft.com/office/drawing/2014/main" id="{61281CD5-B2FC-447B-9112-861C8C907E4A}"/>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l="34233" t="4565" r="1358"/>
          <a:stretch>
            <a:fillRect/>
          </a:stretch>
        </p:blipFill>
        <p:spPr bwMode="auto">
          <a:xfrm>
            <a:off x="17540288" y="1758950"/>
            <a:ext cx="50784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7114" name="Image" descr="Image">
            <a:extLst>
              <a:ext uri="{FF2B5EF4-FFF2-40B4-BE49-F238E27FC236}">
                <a16:creationId xmlns:a16="http://schemas.microsoft.com/office/drawing/2014/main" id="{EFECDDAF-7D42-4180-A657-3ED18947D05B}"/>
              </a:ext>
            </a:extLst>
          </p:cNvPr>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l="2560" t="2513" r="2249" b="3445"/>
          <a:stretch>
            <a:fillRect/>
          </a:stretch>
        </p:blipFill>
        <p:spPr bwMode="auto">
          <a:xfrm>
            <a:off x="17540288" y="6934200"/>
            <a:ext cx="5078412"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7115" name="Image" descr="Image">
            <a:extLst>
              <a:ext uri="{FF2B5EF4-FFF2-40B4-BE49-F238E27FC236}">
                <a16:creationId xmlns:a16="http://schemas.microsoft.com/office/drawing/2014/main" id="{F75B6146-5625-4F1C-BFF6-E68CFD2849A2}"/>
              </a:ext>
            </a:extLst>
          </p:cNvPr>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l="27583" r="27583"/>
          <a:stretch>
            <a:fillRect/>
          </a:stretch>
        </p:blipFill>
        <p:spPr bwMode="auto">
          <a:xfrm>
            <a:off x="12280900" y="4395788"/>
            <a:ext cx="5076825" cy="75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7116" name="Image" descr="Image">
            <a:extLst>
              <a:ext uri="{FF2B5EF4-FFF2-40B4-BE49-F238E27FC236}">
                <a16:creationId xmlns:a16="http://schemas.microsoft.com/office/drawing/2014/main" id="{6116C8B5-D703-485F-95CC-9FFB20E0B4AD}"/>
              </a:ext>
            </a:extLst>
          </p:cNvPr>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l="9335" t="42261" r="38844" b="39677"/>
          <a:stretch>
            <a:fillRect/>
          </a:stretch>
        </p:blipFill>
        <p:spPr bwMode="auto">
          <a:xfrm>
            <a:off x="12280900" y="1758950"/>
            <a:ext cx="50768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7117" name="Picture 12">
            <a:extLst>
              <a:ext uri="{FF2B5EF4-FFF2-40B4-BE49-F238E27FC236}">
                <a16:creationId xmlns:a16="http://schemas.microsoft.com/office/drawing/2014/main" id="{B26C7C20-4DD8-4289-BDD7-98D5CC2F7B2B}"/>
              </a:ext>
            </a:extLst>
          </p:cNvPr>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18445163" y="12611100"/>
            <a:ext cx="41735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D82748C4-E263-4F1C-AD16-71FFEFCBC454}"/>
              </a:ext>
            </a:extLst>
          </p:cNvPr>
          <p:cNvSpPr>
            <a:spLocks noGrp="1"/>
          </p:cNvSpPr>
          <p:nvPr>
            <p:ph type="title"/>
            <p:custDataLst>
              <p:tags r:id="rId11"/>
            </p:custDataLst>
          </p:nvPr>
        </p:nvSpPr>
        <p:spPr>
          <a:xfrm>
            <a:off x="1322962" y="1759000"/>
            <a:ext cx="9844391" cy="1704048"/>
          </a:xfrm>
        </p:spPr>
        <p:txBody>
          <a:bodyPr/>
          <a:lstStyle/>
          <a:p>
            <a:pPr algn="ctr"/>
            <a:r>
              <a:rPr lang="fr-CA" sz="12500" baseline="9000" dirty="0">
                <a:solidFill>
                  <a:srgbClr val="6DA92D"/>
                </a:solidFill>
                <a:sym typeface="Helvetica"/>
              </a:rPr>
              <a:t>DES QUESTIONS ?</a:t>
            </a:r>
            <a:endParaRPr lang="fr-CA" sz="125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505713" y="1039416"/>
            <a:ext cx="20732496" cy="2001424"/>
          </a:xfrm>
        </p:spPr>
        <p:txBody>
          <a:bodyPr/>
          <a:lstStyle/>
          <a:p>
            <a:pPr algn="ctr">
              <a:lnSpc>
                <a:spcPct val="100000"/>
              </a:lnSpc>
            </a:pPr>
            <a:r>
              <a:rPr lang="fr-CA" sz="12000" baseline="9000" dirty="0">
                <a:solidFill>
                  <a:srgbClr val="6DA92D"/>
                </a:solidFill>
                <a:sym typeface="Helvetica"/>
              </a:rPr>
              <a:t>Cadre juridique</a:t>
            </a:r>
            <a:br>
              <a:rPr lang="fr-CA" sz="12000" baseline="9000" dirty="0">
                <a:solidFill>
                  <a:srgbClr val="6DA92D"/>
                </a:solidFill>
                <a:sym typeface="Helvetica"/>
              </a:rPr>
            </a:br>
            <a:r>
              <a:rPr lang="fr-CA" sz="12000" baseline="9000" dirty="0">
                <a:solidFill>
                  <a:srgbClr val="6DA92D"/>
                </a:solidFill>
                <a:sym typeface="Helvetica"/>
              </a:rPr>
              <a:t>Droit à la vie privée</a:t>
            </a:r>
            <a:br>
              <a:rPr lang="fr-CA" sz="12500" baseline="9000" dirty="0">
                <a:solidFill>
                  <a:srgbClr val="6DA92D"/>
                </a:solidFill>
                <a:sym typeface="Helvetica"/>
              </a:rPr>
            </a:br>
            <a:endParaRPr lang="fr-CA" sz="12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505713" y="4206240"/>
            <a:ext cx="20514246" cy="7644383"/>
          </a:xfrm>
        </p:spPr>
        <p:txBody>
          <a:bodyPr/>
          <a:lstStyle/>
          <a:p>
            <a:pPr marL="342900" indent="-342900" algn="just">
              <a:lnSpc>
                <a:spcPct val="100000"/>
              </a:lnSpc>
              <a:buClr>
                <a:schemeClr val="accent2">
                  <a:lumMod val="75000"/>
                </a:schemeClr>
              </a:buClr>
              <a:buFont typeface="Wingdings" panose="05000000000000000000" pitchFamily="2" charset="2"/>
              <a:buChar char="q"/>
            </a:pPr>
            <a:r>
              <a:rPr lang="fr-FR" sz="3200" b="1" i="1" dirty="0">
                <a:latin typeface="Arial" panose="020B0604020202020204" pitchFamily="34" charset="0"/>
                <a:cs typeface="Arial" panose="020B0604020202020204" pitchFamily="34" charset="0"/>
              </a:rPr>
              <a:t> </a:t>
            </a:r>
            <a:r>
              <a:rPr lang="fr-FR" sz="3200" b="1" i="1" dirty="0">
                <a:solidFill>
                  <a:schemeClr val="tx1"/>
                </a:solidFill>
                <a:latin typeface="Arial" panose="020B0604020202020204" pitchFamily="34" charset="0"/>
                <a:cs typeface="Arial" panose="020B0604020202020204" pitchFamily="34" charset="0"/>
              </a:rPr>
              <a:t>Charte des droits et libertés de la personne</a:t>
            </a:r>
          </a:p>
          <a:p>
            <a:pPr algn="just">
              <a:lnSpc>
                <a:spcPct val="100000"/>
              </a:lnSpc>
              <a:buClr>
                <a:schemeClr val="accent2">
                  <a:lumMod val="75000"/>
                </a:schemeClr>
              </a:buClr>
            </a:pPr>
            <a:endParaRPr lang="fr-FR" sz="3200" b="1" i="1" dirty="0">
              <a:latin typeface="Arial" panose="020B0604020202020204" pitchFamily="34" charset="0"/>
              <a:cs typeface="Arial" panose="020B0604020202020204" pitchFamily="34" charset="0"/>
            </a:endParaRPr>
          </a:p>
          <a:p>
            <a:pPr marL="712788" indent="-274638" algn="just">
              <a:lnSpc>
                <a:spcPct val="100000"/>
              </a:lnSpc>
              <a:buNone/>
            </a:pPr>
            <a:r>
              <a:rPr lang="fr-CA" sz="3200" b="1" i="1" dirty="0">
                <a:solidFill>
                  <a:schemeClr val="tx1"/>
                </a:solidFill>
                <a:latin typeface="Arial" panose="020B0604020202020204" pitchFamily="34" charset="0"/>
                <a:cs typeface="Arial" panose="020B0604020202020204" pitchFamily="34" charset="0"/>
              </a:rPr>
              <a:t>5.</a:t>
            </a:r>
            <a:r>
              <a:rPr lang="fr-CA" sz="3200" i="1" dirty="0">
                <a:latin typeface="Arial" panose="020B0604020202020204" pitchFamily="34" charset="0"/>
                <a:cs typeface="Arial" panose="020B0604020202020204" pitchFamily="34" charset="0"/>
              </a:rPr>
              <a:t> Toute personne a droit au respect de sa vie privée. </a:t>
            </a:r>
          </a:p>
          <a:p>
            <a:pPr marL="1079500" indent="-274638" algn="just">
              <a:lnSpc>
                <a:spcPct val="100000"/>
              </a:lnSpc>
              <a:buNone/>
            </a:pPr>
            <a:endParaRPr lang="fr-CA" sz="3200" i="1" dirty="0">
              <a:latin typeface="Arial" panose="020B0604020202020204" pitchFamily="34" charset="0"/>
              <a:cs typeface="Arial" panose="020B0604020202020204" pitchFamily="34" charset="0"/>
            </a:endParaRPr>
          </a:p>
          <a:p>
            <a:pPr marL="342900" indent="-342900" algn="just">
              <a:lnSpc>
                <a:spcPct val="100000"/>
              </a:lnSpc>
              <a:buClr>
                <a:schemeClr val="accent2">
                  <a:lumMod val="75000"/>
                </a:schemeClr>
              </a:buClr>
              <a:buFont typeface="Wingdings" panose="05000000000000000000" pitchFamily="2" charset="2"/>
              <a:buChar char="q"/>
            </a:pPr>
            <a:r>
              <a:rPr lang="fr-FR" sz="3200" b="1" i="1" dirty="0">
                <a:latin typeface="Arial" panose="020B0604020202020204" pitchFamily="34" charset="0"/>
                <a:cs typeface="Arial" panose="020B0604020202020204" pitchFamily="34" charset="0"/>
              </a:rPr>
              <a:t> </a:t>
            </a:r>
            <a:r>
              <a:rPr lang="fr-FR" sz="3200" b="1" i="1" dirty="0">
                <a:solidFill>
                  <a:schemeClr val="tx1"/>
                </a:solidFill>
                <a:latin typeface="Arial" panose="020B0604020202020204" pitchFamily="34" charset="0"/>
                <a:cs typeface="Arial" panose="020B0604020202020204" pitchFamily="34" charset="0"/>
              </a:rPr>
              <a:t>Code civil du Québec</a:t>
            </a:r>
          </a:p>
          <a:p>
            <a:pPr algn="just">
              <a:lnSpc>
                <a:spcPct val="100000"/>
              </a:lnSpc>
              <a:buClr>
                <a:schemeClr val="accent2">
                  <a:lumMod val="75000"/>
                </a:schemeClr>
              </a:buClr>
            </a:pPr>
            <a:endParaRPr lang="fr-FR" sz="3200" b="1" i="1" dirty="0">
              <a:latin typeface="Arial" panose="020B0604020202020204" pitchFamily="34" charset="0"/>
              <a:cs typeface="Arial" panose="020B0604020202020204" pitchFamily="34" charset="0"/>
            </a:endParaRPr>
          </a:p>
          <a:p>
            <a:pPr marL="1079500" indent="-549275">
              <a:lnSpc>
                <a:spcPct val="100000"/>
              </a:lnSpc>
              <a:buNone/>
            </a:pPr>
            <a:r>
              <a:rPr lang="fr-CA" sz="3200" b="1" i="1" dirty="0">
                <a:solidFill>
                  <a:schemeClr val="tx1"/>
                </a:solidFill>
                <a:latin typeface="Arial" panose="020B0604020202020204" pitchFamily="34" charset="0"/>
                <a:cs typeface="Arial" panose="020B0604020202020204" pitchFamily="34" charset="0"/>
              </a:rPr>
              <a:t>3.</a:t>
            </a:r>
            <a:r>
              <a:rPr lang="fr-CA" sz="3200" i="1" dirty="0">
                <a:latin typeface="Arial" panose="020B0604020202020204" pitchFamily="34" charset="0"/>
                <a:cs typeface="Arial" panose="020B0604020202020204" pitchFamily="34" charset="0"/>
              </a:rPr>
              <a:t> Toute personne est titulaire de droits de la personnalité, tels le droit à la vie, à l’inviolabilité et à l’intégrité de sa personne, au respect de son nom, de sa réputation et de sa vie privée. </a:t>
            </a:r>
            <a:br>
              <a:rPr lang="fr-CA" sz="3200" i="1" dirty="0">
                <a:latin typeface="Arial" panose="020B0604020202020204" pitchFamily="34" charset="0"/>
                <a:cs typeface="Arial" panose="020B0604020202020204" pitchFamily="34" charset="0"/>
              </a:rPr>
            </a:br>
            <a:endParaRPr lang="fr-CA" sz="3200" i="1" dirty="0">
              <a:latin typeface="Arial" panose="020B0604020202020204" pitchFamily="34" charset="0"/>
              <a:cs typeface="Arial" panose="020B0604020202020204" pitchFamily="34" charset="0"/>
            </a:endParaRPr>
          </a:p>
          <a:p>
            <a:pPr marL="1079500" indent="-92075">
              <a:lnSpc>
                <a:spcPct val="100000"/>
              </a:lnSpc>
              <a:buNone/>
            </a:pPr>
            <a:r>
              <a:rPr lang="fr-CA" sz="3200" i="1" dirty="0">
                <a:latin typeface="Arial" panose="020B0604020202020204" pitchFamily="34" charset="0"/>
                <a:cs typeface="Arial" panose="020B0604020202020204" pitchFamily="34" charset="0"/>
              </a:rPr>
              <a:t>Ces droits sont incessibles.</a:t>
            </a:r>
          </a:p>
          <a:p>
            <a:pPr marL="1262063" indent="-549275">
              <a:lnSpc>
                <a:spcPct val="100000"/>
              </a:lnSpc>
              <a:buNone/>
            </a:pPr>
            <a:endParaRPr lang="fr-CA" sz="3200" i="1" dirty="0">
              <a:latin typeface="Arial" panose="020B0604020202020204" pitchFamily="34" charset="0"/>
              <a:cs typeface="Arial" panose="020B0604020202020204" pitchFamily="34" charset="0"/>
            </a:endParaRPr>
          </a:p>
          <a:p>
            <a:pPr marL="363538" indent="166688">
              <a:lnSpc>
                <a:spcPct val="100000"/>
              </a:lnSpc>
              <a:buNone/>
            </a:pPr>
            <a:r>
              <a:rPr lang="fr-CA" sz="3200" b="1" i="1" dirty="0">
                <a:solidFill>
                  <a:schemeClr val="tx1"/>
                </a:solidFill>
                <a:latin typeface="Arial" panose="020B0604020202020204" pitchFamily="34" charset="0"/>
                <a:cs typeface="Arial" panose="020B0604020202020204" pitchFamily="34" charset="0"/>
              </a:rPr>
              <a:t>35.</a:t>
            </a:r>
            <a:r>
              <a:rPr lang="fr-CA" sz="3200" i="1" dirty="0">
                <a:latin typeface="Arial" panose="020B0604020202020204" pitchFamily="34" charset="0"/>
                <a:cs typeface="Arial" panose="020B0604020202020204" pitchFamily="34" charset="0"/>
              </a:rPr>
              <a:t> Toute personne a droit au respect de sa réputation et de sa vie privée.</a:t>
            </a:r>
          </a:p>
          <a:p>
            <a:pPr marL="363538" indent="258763">
              <a:lnSpc>
                <a:spcPct val="100000"/>
              </a:lnSpc>
              <a:buNone/>
            </a:pPr>
            <a:endParaRPr lang="fr-CA" sz="3200" i="1" dirty="0">
              <a:latin typeface="Arial" panose="020B0604020202020204" pitchFamily="34" charset="0"/>
              <a:cs typeface="Arial" panose="020B0604020202020204" pitchFamily="34" charset="0"/>
            </a:endParaRPr>
          </a:p>
          <a:p>
            <a:pPr marL="1262063" algn="just">
              <a:lnSpc>
                <a:spcPct val="100000"/>
              </a:lnSpc>
              <a:buNone/>
            </a:pPr>
            <a:r>
              <a:rPr lang="fr-CA" sz="3200" i="1" dirty="0">
                <a:latin typeface="Arial" panose="020B0604020202020204" pitchFamily="34" charset="0"/>
                <a:cs typeface="Arial" panose="020B0604020202020204" pitchFamily="34" charset="0"/>
              </a:rPr>
              <a:t>Nulle atteinte ne peut être portée à la vie privée d’une personne sans que celle-ci y consente ou sans que la loi l’autorise.  </a:t>
            </a:r>
            <a:endParaRPr lang="fr-CA" sz="3200" b="1" i="1"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6698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755648" y="1154329"/>
            <a:ext cx="20867814" cy="1847200"/>
          </a:xfrm>
        </p:spPr>
        <p:txBody>
          <a:bodyPr/>
          <a:lstStyle/>
          <a:p>
            <a:pPr algn="ctr">
              <a:lnSpc>
                <a:spcPct val="100000"/>
              </a:lnSpc>
            </a:pPr>
            <a:r>
              <a:rPr lang="fr-CA" sz="12000" baseline="9000" dirty="0">
                <a:solidFill>
                  <a:srgbClr val="6DA92D"/>
                </a:solidFill>
                <a:sym typeface="Helvetica"/>
              </a:rPr>
              <a:t>Cadre juridique</a:t>
            </a:r>
            <a:br>
              <a:rPr lang="fr-CA" sz="12000" baseline="9000" dirty="0">
                <a:solidFill>
                  <a:srgbClr val="6DA92D"/>
                </a:solidFill>
                <a:sym typeface="Helvetica"/>
              </a:rPr>
            </a:br>
            <a:r>
              <a:rPr lang="fr-CA" sz="12000" baseline="9000" dirty="0">
                <a:solidFill>
                  <a:srgbClr val="6DA92D"/>
                </a:solidFill>
                <a:sym typeface="Helvetica"/>
              </a:rPr>
              <a:t>Droit à la vie privée </a:t>
            </a:r>
            <a:r>
              <a:rPr lang="fr-CA" sz="9600" baseline="9000" dirty="0">
                <a:solidFill>
                  <a:srgbClr val="6DA92D"/>
                </a:solidFill>
                <a:sym typeface="Helvetica"/>
              </a:rPr>
              <a:t>(suite)</a:t>
            </a:r>
            <a:endParaRPr lang="fr-CA" sz="96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755648" y="4389120"/>
            <a:ext cx="20684935" cy="7178812"/>
          </a:xfrm>
        </p:spPr>
        <p:txBody>
          <a:bodyPr/>
          <a:lstStyle/>
          <a:p>
            <a:pPr marL="342900" indent="-342900" algn="just">
              <a:buClr>
                <a:schemeClr val="accent2">
                  <a:lumMod val="75000"/>
                </a:schemeClr>
              </a:buClr>
              <a:buFont typeface="Wingdings" panose="05000000000000000000" pitchFamily="2" charset="2"/>
              <a:buChar char="q"/>
            </a:pPr>
            <a:r>
              <a:rPr lang="fr-FR" sz="3200" b="1" i="1" dirty="0">
                <a:latin typeface="Arial" panose="020B0604020202020204" pitchFamily="34" charset="0"/>
                <a:cs typeface="Arial" panose="020B0604020202020204" pitchFamily="34" charset="0"/>
              </a:rPr>
              <a:t> </a:t>
            </a:r>
            <a:r>
              <a:rPr lang="fr-FR" sz="3200" b="1" i="1" dirty="0">
                <a:solidFill>
                  <a:schemeClr val="tx1"/>
                </a:solidFill>
                <a:latin typeface="Arial" panose="020B0604020202020204" pitchFamily="34" charset="0"/>
                <a:cs typeface="Arial" panose="020B0604020202020204" pitchFamily="34" charset="0"/>
              </a:rPr>
              <a:t>Code civil du Québec</a:t>
            </a:r>
          </a:p>
          <a:p>
            <a:pPr algn="just">
              <a:buClr>
                <a:schemeClr val="accent2">
                  <a:lumMod val="75000"/>
                </a:schemeClr>
              </a:buClr>
            </a:pPr>
            <a:endParaRPr lang="fr-FR" sz="1100" b="1" i="1" dirty="0">
              <a:latin typeface="Arial" panose="020B0604020202020204" pitchFamily="34" charset="0"/>
              <a:cs typeface="Arial" panose="020B0604020202020204" pitchFamily="34" charset="0"/>
            </a:endParaRPr>
          </a:p>
          <a:p>
            <a:pPr algn="just">
              <a:lnSpc>
                <a:spcPct val="100000"/>
              </a:lnSpc>
              <a:buClr>
                <a:schemeClr val="accent2">
                  <a:lumMod val="75000"/>
                </a:schemeClr>
              </a:buClr>
            </a:pPr>
            <a:endParaRPr lang="fr-FR" sz="1400" b="1" i="1" dirty="0">
              <a:latin typeface="Arial" panose="020B0604020202020204" pitchFamily="34" charset="0"/>
              <a:cs typeface="Arial" panose="020B0604020202020204" pitchFamily="34" charset="0"/>
            </a:endParaRPr>
          </a:p>
          <a:p>
            <a:pPr marL="712788" indent="-274638" algn="just">
              <a:lnSpc>
                <a:spcPct val="100000"/>
              </a:lnSpc>
              <a:buNone/>
            </a:pPr>
            <a:r>
              <a:rPr lang="fr-CA" sz="3200" b="1" i="1" dirty="0">
                <a:solidFill>
                  <a:schemeClr val="tx1"/>
                </a:solidFill>
                <a:latin typeface="Arial" panose="020B0604020202020204" pitchFamily="34" charset="0"/>
                <a:cs typeface="Arial" panose="020B0604020202020204" pitchFamily="34" charset="0"/>
              </a:rPr>
              <a:t>36.</a:t>
            </a:r>
            <a:r>
              <a:rPr lang="fr-CA" sz="3200" i="1" dirty="0">
                <a:solidFill>
                  <a:schemeClr val="tx1"/>
                </a:solidFill>
                <a:latin typeface="Arial" panose="020B0604020202020204" pitchFamily="34" charset="0"/>
                <a:cs typeface="Arial" panose="020B0604020202020204" pitchFamily="34" charset="0"/>
              </a:rPr>
              <a:t> </a:t>
            </a:r>
            <a:r>
              <a:rPr lang="fr-CA" sz="3200" i="1" dirty="0">
                <a:latin typeface="Arial" panose="020B0604020202020204" pitchFamily="34" charset="0"/>
                <a:cs typeface="Arial" panose="020B0604020202020204" pitchFamily="34" charset="0"/>
              </a:rPr>
              <a:t>Peuvent </a:t>
            </a:r>
            <a:r>
              <a:rPr lang="fr-CA" sz="3200" i="1" dirty="0">
                <a:solidFill>
                  <a:schemeClr val="tx2"/>
                </a:solidFill>
                <a:latin typeface="Arial" panose="020B0604020202020204" pitchFamily="34" charset="0"/>
                <a:cs typeface="Arial" panose="020B0604020202020204" pitchFamily="34" charset="0"/>
              </a:rPr>
              <a:t>être</a:t>
            </a:r>
            <a:r>
              <a:rPr lang="fr-CA" sz="3200" i="1" dirty="0">
                <a:latin typeface="Arial" panose="020B0604020202020204" pitchFamily="34" charset="0"/>
                <a:cs typeface="Arial" panose="020B0604020202020204" pitchFamily="34" charset="0"/>
              </a:rPr>
              <a:t> notamment considérés comme des atteintes à la vie privée d’une personne les actes suivants:</a:t>
            </a:r>
          </a:p>
          <a:p>
            <a:pPr marL="712788" indent="-274638" algn="just">
              <a:lnSpc>
                <a:spcPct val="100000"/>
              </a:lnSpc>
              <a:buNone/>
            </a:pPr>
            <a:endParaRPr lang="fr-CA" sz="1200" i="1" dirty="0">
              <a:latin typeface="Arial" panose="020B0604020202020204" pitchFamily="34" charset="0"/>
              <a:cs typeface="Arial" panose="020B0604020202020204" pitchFamily="34" charset="0"/>
            </a:endParaRPr>
          </a:p>
          <a:p>
            <a:pPr marL="712788" indent="-274638" algn="just">
              <a:lnSpc>
                <a:spcPct val="100000"/>
              </a:lnSpc>
              <a:buNone/>
            </a:pPr>
            <a:endParaRPr lang="fr-CA" sz="1050" i="1" dirty="0">
              <a:latin typeface="Arial" panose="020B0604020202020204" pitchFamily="34" charset="0"/>
              <a:cs typeface="Arial" panose="020B0604020202020204" pitchFamily="34" charset="0"/>
            </a:endParaRPr>
          </a:p>
          <a:p>
            <a:pPr marL="1352550" indent="-273050" algn="just">
              <a:lnSpc>
                <a:spcPct val="100000"/>
              </a:lnSpc>
              <a:buNone/>
            </a:pPr>
            <a:r>
              <a:rPr lang="fr-CA" sz="3200" i="1" dirty="0">
                <a:latin typeface="Arial" panose="020B0604020202020204" pitchFamily="34" charset="0"/>
                <a:cs typeface="Arial" panose="020B0604020202020204" pitchFamily="34" charset="0"/>
              </a:rPr>
              <a:t>1°  Pénétrer chez elle ou y prendre quoi que ce soit;</a:t>
            </a:r>
          </a:p>
          <a:p>
            <a:pPr marL="1352550" indent="-273050" algn="just">
              <a:lnSpc>
                <a:spcPct val="100000"/>
              </a:lnSpc>
              <a:buNone/>
            </a:pPr>
            <a:endParaRPr lang="fr-CA" sz="1000" i="1" dirty="0">
              <a:latin typeface="Arial" panose="020B0604020202020204" pitchFamily="34" charset="0"/>
              <a:cs typeface="Arial" panose="020B0604020202020204" pitchFamily="34" charset="0"/>
            </a:endParaRPr>
          </a:p>
          <a:p>
            <a:pPr marL="1352550" indent="-273050" algn="just">
              <a:lnSpc>
                <a:spcPct val="100000"/>
              </a:lnSpc>
              <a:buNone/>
            </a:pPr>
            <a:r>
              <a:rPr lang="fr-CA" sz="3200" i="1" dirty="0">
                <a:latin typeface="Arial" panose="020B0604020202020204" pitchFamily="34" charset="0"/>
                <a:cs typeface="Arial" panose="020B0604020202020204" pitchFamily="34" charset="0"/>
              </a:rPr>
              <a:t>2°  Intercepter ou utiliser volontairement une communication privée;</a:t>
            </a:r>
          </a:p>
          <a:p>
            <a:pPr marL="1352550" indent="-273050" algn="just">
              <a:lnSpc>
                <a:spcPct val="100000"/>
              </a:lnSpc>
              <a:buNone/>
            </a:pPr>
            <a:endParaRPr lang="fr-CA" sz="1000" i="1" dirty="0">
              <a:latin typeface="Arial" panose="020B0604020202020204" pitchFamily="34" charset="0"/>
              <a:cs typeface="Arial" panose="020B0604020202020204" pitchFamily="34" charset="0"/>
            </a:endParaRPr>
          </a:p>
          <a:p>
            <a:pPr marL="1352550" indent="-273050" algn="just">
              <a:lnSpc>
                <a:spcPct val="100000"/>
              </a:lnSpc>
              <a:buNone/>
            </a:pPr>
            <a:r>
              <a:rPr lang="fr-CA" sz="3200" i="1" dirty="0">
                <a:latin typeface="Arial" panose="020B0604020202020204" pitchFamily="34" charset="0"/>
                <a:cs typeface="Arial" panose="020B0604020202020204" pitchFamily="34" charset="0"/>
              </a:rPr>
              <a:t>3°  Capter ou utiliser son image ou sa voix lorsqu’elle se trouve dans des lieux privés;</a:t>
            </a:r>
            <a:endParaRPr lang="fr-CA" sz="1050" i="1" dirty="0">
              <a:latin typeface="Arial" panose="020B0604020202020204" pitchFamily="34" charset="0"/>
              <a:cs typeface="Arial" panose="020B0604020202020204" pitchFamily="34" charset="0"/>
            </a:endParaRPr>
          </a:p>
          <a:p>
            <a:pPr marL="1352550" indent="-273050" algn="just">
              <a:lnSpc>
                <a:spcPct val="100000"/>
              </a:lnSpc>
              <a:buNone/>
            </a:pPr>
            <a:endParaRPr lang="fr-CA" sz="1000" i="1" dirty="0">
              <a:latin typeface="Arial" panose="020B0604020202020204" pitchFamily="34" charset="0"/>
              <a:cs typeface="Arial" panose="020B0604020202020204" pitchFamily="34" charset="0"/>
            </a:endParaRPr>
          </a:p>
          <a:p>
            <a:pPr marL="1352550" indent="-273050" algn="just">
              <a:lnSpc>
                <a:spcPct val="100000"/>
              </a:lnSpc>
              <a:buNone/>
            </a:pPr>
            <a:r>
              <a:rPr lang="fr-CA" sz="3200" i="1" dirty="0">
                <a:latin typeface="Arial" panose="020B0604020202020204" pitchFamily="34" charset="0"/>
                <a:cs typeface="Arial" panose="020B0604020202020204" pitchFamily="34" charset="0"/>
              </a:rPr>
              <a:t>4°  Surveiller sa vie privée par quelque moyen que ce soit;</a:t>
            </a:r>
          </a:p>
          <a:p>
            <a:pPr marL="1352550" indent="-273050" algn="just">
              <a:lnSpc>
                <a:spcPct val="100000"/>
              </a:lnSpc>
              <a:buNone/>
            </a:pPr>
            <a:endParaRPr lang="fr-CA" sz="1050" i="1" dirty="0">
              <a:latin typeface="Arial" panose="020B0604020202020204" pitchFamily="34" charset="0"/>
              <a:cs typeface="Arial" panose="020B0604020202020204" pitchFamily="34" charset="0"/>
            </a:endParaRPr>
          </a:p>
          <a:p>
            <a:pPr marL="1609725" indent="-530225" algn="just">
              <a:lnSpc>
                <a:spcPct val="100000"/>
              </a:lnSpc>
              <a:buNone/>
            </a:pPr>
            <a:r>
              <a:rPr lang="fr-CA" sz="3200" i="1" dirty="0">
                <a:latin typeface="Arial" panose="020B0604020202020204" pitchFamily="34" charset="0"/>
                <a:cs typeface="Arial" panose="020B0604020202020204" pitchFamily="34" charset="0"/>
              </a:rPr>
              <a:t>5° Utiliser son nom, son image, sa ressemblance ou sa voix à toute autre fin que l’information légitime du public;</a:t>
            </a:r>
          </a:p>
          <a:p>
            <a:pPr marL="1517650" indent="-438150" algn="just">
              <a:lnSpc>
                <a:spcPct val="100000"/>
              </a:lnSpc>
              <a:buNone/>
            </a:pPr>
            <a:endParaRPr lang="fr-CA" sz="1050" i="1" dirty="0">
              <a:latin typeface="Arial" panose="020B0604020202020204" pitchFamily="34" charset="0"/>
              <a:cs typeface="Arial" panose="020B0604020202020204" pitchFamily="34" charset="0"/>
            </a:endParaRPr>
          </a:p>
          <a:p>
            <a:pPr marL="1352550" indent="-273050" algn="just">
              <a:lnSpc>
                <a:spcPct val="100000"/>
              </a:lnSpc>
              <a:buNone/>
            </a:pPr>
            <a:r>
              <a:rPr lang="fr-CA" sz="3200" i="1" dirty="0">
                <a:latin typeface="Arial" panose="020B0604020202020204" pitchFamily="34" charset="0"/>
                <a:cs typeface="Arial" panose="020B0604020202020204" pitchFamily="34" charset="0"/>
              </a:rPr>
              <a:t>6° Utiliser sa correspondance, ses manuscrits ou ses autres documents personnels. </a:t>
            </a: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4435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773936" y="1121215"/>
            <a:ext cx="20849526" cy="2319225"/>
          </a:xfrm>
        </p:spPr>
        <p:txBody>
          <a:bodyPr/>
          <a:lstStyle/>
          <a:p>
            <a:pPr algn="ctr">
              <a:lnSpc>
                <a:spcPct val="100000"/>
              </a:lnSpc>
              <a:spcBef>
                <a:spcPts val="0"/>
              </a:spcBef>
              <a:spcAft>
                <a:spcPts val="0"/>
              </a:spcAft>
            </a:pPr>
            <a:r>
              <a:rPr lang="fr-CA" sz="12000" baseline="9000" dirty="0">
                <a:solidFill>
                  <a:srgbClr val="6DA92D"/>
                </a:solidFill>
                <a:sym typeface="Helvetica"/>
              </a:rPr>
              <a:t>Cadre juridique</a:t>
            </a:r>
            <a:br>
              <a:rPr lang="fr-CA" sz="12000" baseline="9000" dirty="0">
                <a:solidFill>
                  <a:srgbClr val="6DA92D"/>
                </a:solidFill>
                <a:sym typeface="Helvetica"/>
              </a:rPr>
            </a:br>
            <a:r>
              <a:rPr lang="fr-CA" sz="12000" baseline="9000" dirty="0">
                <a:solidFill>
                  <a:srgbClr val="6DA92D"/>
                </a:solidFill>
                <a:sym typeface="Helvetica"/>
              </a:rPr>
              <a:t>Droit à la vie privée </a:t>
            </a:r>
            <a:r>
              <a:rPr lang="fr-CA" sz="9600" baseline="9000" dirty="0">
                <a:solidFill>
                  <a:srgbClr val="6DA92D"/>
                </a:solidFill>
                <a:sym typeface="Helvetica"/>
              </a:rPr>
              <a:t>(suite)</a:t>
            </a:r>
            <a:endParaRPr lang="fr-CA" sz="12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773936" y="4425696"/>
            <a:ext cx="20666647" cy="7717535"/>
          </a:xfrm>
        </p:spPr>
        <p:txBody>
          <a:bodyPr/>
          <a:lstStyle/>
          <a:p>
            <a:pPr marL="530225" indent="-530225">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La loi ne définit pas le concept de « vie privée » </a:t>
            </a:r>
          </a:p>
          <a:p>
            <a:pPr>
              <a:buClr>
                <a:schemeClr val="accent2">
                  <a:lumMod val="75000"/>
                </a:schemeClr>
              </a:buClr>
            </a:pPr>
            <a:endParaRPr lang="fr-CA" dirty="0">
              <a:latin typeface="Arial" panose="020B0604020202020204" pitchFamily="34" charset="0"/>
              <a:cs typeface="Arial" panose="020B0604020202020204" pitchFamily="34" charset="0"/>
            </a:endParaRPr>
          </a:p>
          <a:p>
            <a:pPr marL="530225" indent="-530225">
              <a:buClr>
                <a:schemeClr val="accent2">
                  <a:lumMod val="75000"/>
                </a:schemeClr>
              </a:buClr>
              <a:buFont typeface="Wingdings" panose="05000000000000000000" pitchFamily="2" charset="2"/>
              <a:buChar char="q"/>
            </a:pPr>
            <a:r>
              <a:rPr lang="fr-CA" sz="3200" b="1" dirty="0">
                <a:solidFill>
                  <a:schemeClr val="tx1"/>
                </a:solidFill>
                <a:latin typeface="Arial" panose="020B0604020202020204" pitchFamily="34" charset="0"/>
                <a:cs typeface="Arial" panose="020B0604020202020204" pitchFamily="34" charset="0"/>
              </a:rPr>
              <a:t>La jurisprudence s’est développée autour de trois concepts</a:t>
            </a:r>
            <a:endParaRPr lang="fr-CA" sz="3200" dirty="0">
              <a:latin typeface="Arial" panose="020B0604020202020204" pitchFamily="34" charset="0"/>
              <a:cs typeface="Arial" panose="020B0604020202020204" pitchFamily="34" charset="0"/>
            </a:endParaRPr>
          </a:p>
          <a:p>
            <a:pPr>
              <a:buClr>
                <a:schemeClr val="accent2">
                  <a:lumMod val="75000"/>
                </a:schemeClr>
              </a:buClr>
            </a:pPr>
            <a:endParaRPr lang="fr-CA" sz="1000" dirty="0">
              <a:latin typeface="Arial" panose="020B0604020202020204" pitchFamily="34" charset="0"/>
              <a:cs typeface="Arial" panose="020B0604020202020204" pitchFamily="34" charset="0"/>
            </a:endParaRPr>
          </a:p>
          <a:p>
            <a:pPr marL="1079500" lvl="1" indent="-571500">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Droit à l’anonymat</a:t>
            </a:r>
          </a:p>
          <a:p>
            <a:pPr marL="1079500" lvl="1" indent="-571500">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Droit à l’intimité</a:t>
            </a:r>
          </a:p>
          <a:p>
            <a:pPr marL="1079500" lvl="1" indent="-571500">
              <a:buClr>
                <a:schemeClr val="accent2">
                  <a:lumMod val="75000"/>
                </a:schemeClr>
              </a:buClr>
              <a:buFont typeface="Wingdings" panose="05000000000000000000" pitchFamily="2" charset="2"/>
              <a:buChar char="§"/>
            </a:pPr>
            <a:r>
              <a:rPr lang="fr-CA" sz="3200" dirty="0">
                <a:latin typeface="Arial" panose="020B0604020202020204" pitchFamily="34" charset="0"/>
                <a:cs typeface="Arial" panose="020B0604020202020204" pitchFamily="34" charset="0"/>
              </a:rPr>
              <a:t>Droit à l’autonomie dans l’aménagement de sa vie personnelle et familiale</a:t>
            </a:r>
          </a:p>
          <a:p>
            <a:pPr marL="712788" lvl="1" indent="0">
              <a:buClr>
                <a:schemeClr val="accent2">
                  <a:lumMod val="75000"/>
                </a:schemeClr>
              </a:buClr>
            </a:pPr>
            <a:endParaRPr lang="fr-CA" dirty="0">
              <a:latin typeface="Arial" panose="020B0604020202020204" pitchFamily="34" charset="0"/>
              <a:cs typeface="Arial" panose="020B0604020202020204" pitchFamily="34" charset="0"/>
            </a:endParaRPr>
          </a:p>
          <a:p>
            <a:pPr marL="530225" indent="-530225" defTabSz="804863">
              <a:buClr>
                <a:schemeClr val="accent2">
                  <a:lumMod val="75000"/>
                </a:schemeClr>
              </a:buClr>
              <a:buFont typeface="Wingdings" panose="05000000000000000000" pitchFamily="2" charset="2"/>
              <a:buChar char="q"/>
            </a:pPr>
            <a:r>
              <a:rPr lang="fr-FR" sz="3200" b="1" dirty="0">
                <a:solidFill>
                  <a:schemeClr val="tx1"/>
                </a:solidFill>
                <a:latin typeface="Arial" panose="020B0604020202020204" pitchFamily="34" charset="0"/>
                <a:cs typeface="Arial" panose="020B0604020202020204" pitchFamily="34" charset="0"/>
              </a:rPr>
              <a:t>Droit à l’intimité</a:t>
            </a:r>
          </a:p>
          <a:p>
            <a:pPr defTabSz="804863">
              <a:buClr>
                <a:schemeClr val="accent2">
                  <a:lumMod val="75000"/>
                </a:schemeClr>
              </a:buClr>
            </a:pPr>
            <a:endParaRPr lang="fr-FR" sz="1100" b="1" dirty="0">
              <a:solidFill>
                <a:schemeClr val="tx1"/>
              </a:solidFill>
              <a:latin typeface="Arial" panose="020B0604020202020204" pitchFamily="34" charset="0"/>
              <a:cs typeface="Arial" panose="020B0604020202020204" pitchFamily="34" charset="0"/>
            </a:endParaRPr>
          </a:p>
          <a:p>
            <a:pPr marL="622300" lvl="1" indent="0">
              <a:buNone/>
            </a:pPr>
            <a:r>
              <a:rPr lang="fr-FR" sz="3200" dirty="0">
                <a:latin typeface="Arial" panose="020B0604020202020204" pitchFamily="34" charset="0"/>
                <a:cs typeface="Arial" panose="020B0604020202020204" pitchFamily="34" charset="0"/>
              </a:rPr>
              <a:t>Inviolabilité du domicile.  « La liberté d’avoir la paix chez soi ».</a:t>
            </a:r>
          </a:p>
          <a:p>
            <a:pPr marL="622300" lvl="1" indent="0">
              <a:buNone/>
            </a:pPr>
            <a:r>
              <a:rPr lang="fr-FR" sz="3200" dirty="0">
                <a:latin typeface="Arial" panose="020B0604020202020204" pitchFamily="34" charset="0"/>
                <a:cs typeface="Arial" panose="020B0604020202020204" pitchFamily="34" charset="0"/>
              </a:rPr>
              <a:t>Protection des conversations, des communications, de la correspondance. </a:t>
            </a:r>
          </a:p>
          <a:p>
            <a:pPr marL="457200" lvl="1" indent="0">
              <a:buNone/>
            </a:pPr>
            <a:endParaRPr lang="fr-FR" sz="800" dirty="0">
              <a:latin typeface="Arial" panose="020B0604020202020204" pitchFamily="34" charset="0"/>
              <a:cs typeface="Arial" panose="020B0604020202020204" pitchFamily="34" charset="0"/>
            </a:endParaRPr>
          </a:p>
          <a:p>
            <a:pPr marL="712788" lvl="1" indent="0">
              <a:buClr>
                <a:schemeClr val="accent2">
                  <a:lumMod val="75000"/>
                </a:schemeClr>
              </a:buClr>
            </a:pPr>
            <a:endParaRPr lang="fr-CA" sz="32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6214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2088-AA11-467C-8DBF-AE45430382B1}"/>
              </a:ext>
            </a:extLst>
          </p:cNvPr>
          <p:cNvSpPr>
            <a:spLocks noGrp="1"/>
          </p:cNvSpPr>
          <p:nvPr>
            <p:ph type="title"/>
            <p:custDataLst>
              <p:tags r:id="rId1"/>
            </p:custDataLst>
          </p:nvPr>
        </p:nvSpPr>
        <p:spPr>
          <a:xfrm>
            <a:off x="1755648" y="1236590"/>
            <a:ext cx="20867814" cy="2319225"/>
          </a:xfrm>
        </p:spPr>
        <p:txBody>
          <a:bodyPr/>
          <a:lstStyle/>
          <a:p>
            <a:pPr algn="ctr">
              <a:lnSpc>
                <a:spcPct val="100000"/>
              </a:lnSpc>
              <a:spcBef>
                <a:spcPts val="0"/>
              </a:spcBef>
              <a:spcAft>
                <a:spcPts val="0"/>
              </a:spcAft>
            </a:pPr>
            <a:r>
              <a:rPr lang="fr-CA" sz="12000" baseline="9000" dirty="0">
                <a:solidFill>
                  <a:srgbClr val="6DA92D"/>
                </a:solidFill>
                <a:sym typeface="Helvetica"/>
              </a:rPr>
              <a:t>Cadre juridique</a:t>
            </a:r>
            <a:br>
              <a:rPr lang="fr-CA" sz="12000" baseline="9000" dirty="0">
                <a:solidFill>
                  <a:srgbClr val="6DA92D"/>
                </a:solidFill>
                <a:sym typeface="Helvetica"/>
              </a:rPr>
            </a:br>
            <a:r>
              <a:rPr lang="fr-CA" sz="12000" baseline="9000" dirty="0">
                <a:solidFill>
                  <a:srgbClr val="6DA92D"/>
                </a:solidFill>
                <a:sym typeface="Helvetica"/>
              </a:rPr>
              <a:t>Droit à la vie privée </a:t>
            </a:r>
            <a:r>
              <a:rPr lang="fr-CA" sz="9600" baseline="9000" dirty="0">
                <a:solidFill>
                  <a:srgbClr val="6DA92D"/>
                </a:solidFill>
                <a:sym typeface="Helvetica"/>
              </a:rPr>
              <a:t>(suite)</a:t>
            </a:r>
            <a:endParaRPr lang="fr-CA" sz="12500" dirty="0"/>
          </a:p>
        </p:txBody>
      </p:sp>
      <p:sp>
        <p:nvSpPr>
          <p:cNvPr id="3" name="Espace réservé du texte 2">
            <a:extLst>
              <a:ext uri="{FF2B5EF4-FFF2-40B4-BE49-F238E27FC236}">
                <a16:creationId xmlns:a16="http://schemas.microsoft.com/office/drawing/2014/main" id="{A305AD19-18DA-4306-971C-BEEC0174F470}"/>
              </a:ext>
            </a:extLst>
          </p:cNvPr>
          <p:cNvSpPr>
            <a:spLocks noGrp="1"/>
          </p:cNvSpPr>
          <p:nvPr>
            <p:ph type="body" sz="half" idx="1"/>
            <p:custDataLst>
              <p:tags r:id="rId2"/>
            </p:custDataLst>
          </p:nvPr>
        </p:nvSpPr>
        <p:spPr>
          <a:xfrm>
            <a:off x="1755648" y="4626864"/>
            <a:ext cx="20520343" cy="7852545"/>
          </a:xfrm>
        </p:spPr>
        <p:txBody>
          <a:bodyPr/>
          <a:lstStyle/>
          <a:p>
            <a:pPr marL="342900" indent="-342900">
              <a:buClr>
                <a:schemeClr val="accent2">
                  <a:lumMod val="75000"/>
                </a:schemeClr>
              </a:buClr>
              <a:buFont typeface="Wingdings" panose="05000000000000000000" pitchFamily="2" charset="2"/>
              <a:buChar char="q"/>
            </a:pPr>
            <a:endParaRPr lang="fr-FR" sz="800" dirty="0">
              <a:latin typeface="Arial" panose="020B0604020202020204" pitchFamily="34" charset="0"/>
              <a:cs typeface="Arial" panose="020B0604020202020204" pitchFamily="34" charset="0"/>
            </a:endParaRPr>
          </a:p>
          <a:p>
            <a:pPr marL="342900" indent="-342900">
              <a:buClr>
                <a:schemeClr val="accent2">
                  <a:lumMod val="75000"/>
                </a:schemeClr>
              </a:buClr>
              <a:buFont typeface="Wingdings" panose="05000000000000000000" pitchFamily="2" charset="2"/>
              <a:buChar char="q"/>
            </a:pPr>
            <a:r>
              <a:rPr lang="fr-FR" sz="3200" b="1" dirty="0">
                <a:latin typeface="Arial" panose="020B0604020202020204" pitchFamily="34" charset="0"/>
                <a:cs typeface="Arial" panose="020B0604020202020204" pitchFamily="34" charset="0"/>
              </a:rPr>
              <a:t> </a:t>
            </a:r>
            <a:r>
              <a:rPr lang="fr-FR" sz="3200" b="1" dirty="0">
                <a:solidFill>
                  <a:schemeClr val="tx1"/>
                </a:solidFill>
                <a:latin typeface="Arial" panose="020B0604020202020204" pitchFamily="34" charset="0"/>
                <a:cs typeface="Arial" panose="020B0604020202020204" pitchFamily="34" charset="0"/>
              </a:rPr>
              <a:t>Droit à l’anonymat</a:t>
            </a:r>
          </a:p>
          <a:p>
            <a:pPr marL="457200" lvl="1" indent="0">
              <a:buNone/>
            </a:pPr>
            <a:r>
              <a:rPr lang="fr-FR" sz="3200" dirty="0">
                <a:latin typeface="Arial" panose="020B0604020202020204" pitchFamily="34" charset="0"/>
                <a:cs typeface="Arial" panose="020B0604020202020204" pitchFamily="34" charset="0"/>
              </a:rPr>
              <a:t>Nom, image, voix, ressemblance, empreinte digitale, rétinienne, etc. </a:t>
            </a:r>
          </a:p>
          <a:p>
            <a:pPr marL="457200" lvl="1" indent="0">
              <a:buNone/>
            </a:pPr>
            <a:endParaRPr lang="fr-FR" sz="800" dirty="0">
              <a:latin typeface="Arial" panose="020B0604020202020204" pitchFamily="34" charset="0"/>
              <a:cs typeface="Arial" panose="020B0604020202020204" pitchFamily="34" charset="0"/>
            </a:endParaRPr>
          </a:p>
          <a:p>
            <a:pPr marL="457200" lvl="1" indent="0">
              <a:buNone/>
            </a:pPr>
            <a:endParaRPr lang="fr-FR" sz="800" dirty="0">
              <a:latin typeface="Arial" panose="020B0604020202020204" pitchFamily="34" charset="0"/>
              <a:cs typeface="Arial" panose="020B0604020202020204" pitchFamily="34" charset="0"/>
            </a:endParaRPr>
          </a:p>
          <a:p>
            <a:pPr marL="342900" indent="-342900">
              <a:buClr>
                <a:schemeClr val="accent2">
                  <a:lumMod val="75000"/>
                </a:schemeClr>
              </a:buClr>
              <a:buFont typeface="Wingdings" panose="05000000000000000000" pitchFamily="2" charset="2"/>
              <a:buChar char="q"/>
            </a:pPr>
            <a:r>
              <a:rPr lang="fr-FR" sz="3200" b="1" dirty="0">
                <a:latin typeface="Arial" panose="020B0604020202020204" pitchFamily="34" charset="0"/>
                <a:cs typeface="Arial" panose="020B0604020202020204" pitchFamily="34" charset="0"/>
              </a:rPr>
              <a:t> </a:t>
            </a:r>
            <a:r>
              <a:rPr lang="fr-FR" sz="3200" b="1" dirty="0">
                <a:solidFill>
                  <a:schemeClr val="tx1"/>
                </a:solidFill>
                <a:latin typeface="Arial" panose="020B0604020202020204" pitchFamily="34" charset="0"/>
                <a:cs typeface="Arial" panose="020B0604020202020204" pitchFamily="34" charset="0"/>
              </a:rPr>
              <a:t>Droit à l’autonomie</a:t>
            </a:r>
          </a:p>
          <a:p>
            <a:pPr marL="457200" lvl="1" indent="0">
              <a:buNone/>
            </a:pPr>
            <a:r>
              <a:rPr lang="fr-FR" sz="3200" dirty="0">
                <a:latin typeface="Arial" panose="020B0604020202020204" pitchFamily="34" charset="0"/>
                <a:cs typeface="Arial" panose="020B0604020202020204" pitchFamily="34" charset="0"/>
              </a:rPr>
              <a:t>Droit de prendre ses décisions personnelles sans influence externe indue.</a:t>
            </a:r>
          </a:p>
          <a:p>
            <a:pPr marL="457200" lvl="1" indent="0">
              <a:buNone/>
            </a:pPr>
            <a:endParaRPr lang="fr-FR" sz="1000" dirty="0">
              <a:latin typeface="Arial" panose="020B0604020202020204" pitchFamily="34" charset="0"/>
              <a:cs typeface="Arial" panose="020B0604020202020204" pitchFamily="34" charset="0"/>
            </a:endParaRPr>
          </a:p>
          <a:p>
            <a:pPr marL="457200" lvl="1" indent="0">
              <a:buNone/>
            </a:pPr>
            <a:endParaRPr lang="fr-FR" sz="1000" dirty="0">
              <a:latin typeface="Arial" panose="020B0604020202020204" pitchFamily="34" charset="0"/>
              <a:cs typeface="Arial" panose="020B0604020202020204" pitchFamily="34" charset="0"/>
            </a:endParaRPr>
          </a:p>
          <a:p>
            <a:pPr marL="457200" indent="-457200">
              <a:buClr>
                <a:schemeClr val="accent2">
                  <a:lumMod val="75000"/>
                </a:schemeClr>
              </a:buClr>
              <a:buFont typeface="Wingdings" panose="05000000000000000000" pitchFamily="2" charset="2"/>
              <a:buChar char="q"/>
            </a:pPr>
            <a:r>
              <a:rPr lang="fr-FR" sz="3200" b="1" i="1" dirty="0">
                <a:solidFill>
                  <a:schemeClr val="tx1"/>
                </a:solidFill>
                <a:latin typeface="Arial" panose="020B0604020202020204" pitchFamily="34" charset="0"/>
                <a:cs typeface="Arial" panose="020B0604020202020204" pitchFamily="34" charset="0"/>
              </a:rPr>
              <a:t>Charte des droits et libertés de la personne</a:t>
            </a:r>
          </a:p>
          <a:p>
            <a:pPr>
              <a:lnSpc>
                <a:spcPct val="100000"/>
              </a:lnSpc>
            </a:pPr>
            <a:endParaRPr lang="fr-FR" sz="1050" b="1" i="1" dirty="0">
              <a:solidFill>
                <a:schemeClr val="tx2">
                  <a:lumMod val="75000"/>
                </a:schemeClr>
              </a:solidFill>
              <a:latin typeface="Arial" panose="020B0604020202020204" pitchFamily="34" charset="0"/>
              <a:cs typeface="Arial" panose="020B0604020202020204" pitchFamily="34" charset="0"/>
            </a:endParaRPr>
          </a:p>
          <a:p>
            <a:pPr marL="895350" indent="-457200" algn="just" defTabSz="804863">
              <a:lnSpc>
                <a:spcPct val="100000"/>
              </a:lnSpc>
              <a:buNone/>
            </a:pPr>
            <a:r>
              <a:rPr lang="fr-CA" sz="3200" b="1" i="1" dirty="0">
                <a:solidFill>
                  <a:schemeClr val="tx1"/>
                </a:solidFill>
                <a:latin typeface="Arial" panose="020B0604020202020204" pitchFamily="34" charset="0"/>
                <a:cs typeface="Arial" panose="020B0604020202020204" pitchFamily="34" charset="0"/>
              </a:rPr>
              <a:t>3.</a:t>
            </a:r>
            <a:r>
              <a:rPr lang="fr-CA" sz="3200" b="1" i="1" dirty="0">
                <a:solidFill>
                  <a:schemeClr val="tx2">
                    <a:lumMod val="75000"/>
                  </a:schemeClr>
                </a:solidFill>
                <a:latin typeface="Arial" panose="020B0604020202020204" pitchFamily="34" charset="0"/>
                <a:cs typeface="Arial" panose="020B0604020202020204" pitchFamily="34" charset="0"/>
              </a:rPr>
              <a:t> </a:t>
            </a:r>
            <a:r>
              <a:rPr lang="fr-CA" sz="3200" i="1" dirty="0">
                <a:solidFill>
                  <a:schemeClr val="tx2"/>
                </a:solidFill>
                <a:latin typeface="Arial" panose="020B0604020202020204" pitchFamily="34" charset="0"/>
                <a:cs typeface="Arial" panose="020B0604020202020204" pitchFamily="34" charset="0"/>
              </a:rPr>
              <a:t>Toute personne est titulaire des libertés fondamentales telles la liberté de conscience, la liberté de religion, la liberté d’opinion, </a:t>
            </a:r>
            <a:r>
              <a:rPr lang="fr-CA" sz="3200" i="1" u="sng" dirty="0">
                <a:solidFill>
                  <a:schemeClr val="tx2"/>
                </a:solidFill>
                <a:latin typeface="Arial" panose="020B0604020202020204" pitchFamily="34" charset="0"/>
                <a:cs typeface="Arial" panose="020B0604020202020204" pitchFamily="34" charset="0"/>
              </a:rPr>
              <a:t>la liberté d’expression</a:t>
            </a:r>
            <a:r>
              <a:rPr lang="fr-CA" sz="3200" i="1" dirty="0">
                <a:solidFill>
                  <a:schemeClr val="tx2"/>
                </a:solidFill>
                <a:latin typeface="Arial" panose="020B0604020202020204" pitchFamily="34" charset="0"/>
                <a:cs typeface="Arial" panose="020B0604020202020204" pitchFamily="34" charset="0"/>
              </a:rPr>
              <a:t>, la liberté de réunion pacifique et la liberté d’association. </a:t>
            </a:r>
          </a:p>
          <a:p>
            <a:pPr marL="457200" lvl="1" indent="0">
              <a:buNone/>
            </a:pPr>
            <a:endParaRPr lang="fr-FR" sz="3200" dirty="0">
              <a:latin typeface="Arial" panose="020B0604020202020204" pitchFamily="34" charset="0"/>
              <a:cs typeface="Arial" panose="020B0604020202020204" pitchFamily="34" charset="0"/>
            </a:endParaRPr>
          </a:p>
          <a:p>
            <a:endParaRPr lang="fr-CA" dirty="0"/>
          </a:p>
        </p:txBody>
      </p:sp>
      <p:pic>
        <p:nvPicPr>
          <p:cNvPr id="4" name="Picture 1">
            <a:extLst>
              <a:ext uri="{FF2B5EF4-FFF2-40B4-BE49-F238E27FC236}">
                <a16:creationId xmlns:a16="http://schemas.microsoft.com/office/drawing/2014/main" id="{FB716394-941E-449D-8805-8D1335A363A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92541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8"/>
</p:tagLst>
</file>

<file path=ppt/tags/tag161.xml><?xml version="1.0" encoding="utf-8"?>
<p:tagLst xmlns:a="http://schemas.openxmlformats.org/drawingml/2006/main" xmlns:r="http://schemas.openxmlformats.org/officeDocument/2006/relationships" xmlns:p="http://schemas.openxmlformats.org/presentationml/2006/main">
  <p:tag name="NUM" val="9"/>
</p:tagLst>
</file>

<file path=ppt/tags/tag162.xml><?xml version="1.0" encoding="utf-8"?>
<p:tagLst xmlns:a="http://schemas.openxmlformats.org/drawingml/2006/main" xmlns:r="http://schemas.openxmlformats.org/officeDocument/2006/relationships" xmlns:p="http://schemas.openxmlformats.org/presentationml/2006/main">
  <p:tag name="NUM" val="10"/>
</p:tagLst>
</file>

<file path=ppt/tags/tag163.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2055</TotalTime>
  <Words>6623</Words>
  <Application>Microsoft Office PowerPoint</Application>
  <PresentationFormat>Personnalisé</PresentationFormat>
  <Paragraphs>540</Paragraphs>
  <Slides>52</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52</vt:i4>
      </vt:variant>
    </vt:vector>
  </HeadingPairs>
  <TitlesOfParts>
    <vt:vector size="62" baseType="lpstr">
      <vt:lpstr>Arial</vt:lpstr>
      <vt:lpstr>Calibri</vt:lpstr>
      <vt:lpstr>Calibri Light</vt:lpstr>
      <vt:lpstr>Courier New</vt:lpstr>
      <vt:lpstr>Helvetica</vt:lpstr>
      <vt:lpstr>Helvetica Light</vt:lpstr>
      <vt:lpstr>Helvetica Neue</vt:lpstr>
      <vt:lpstr>Wingdings</vt:lpstr>
      <vt:lpstr>White</vt:lpstr>
      <vt:lpstr>Thème Office</vt:lpstr>
      <vt:lpstr>Présentation PowerPoint</vt:lpstr>
      <vt:lpstr>Présentation   </vt:lpstr>
      <vt:lpstr>      Plan de présentation </vt:lpstr>
      <vt:lpstr>Plan de présentation (suite) </vt:lpstr>
      <vt:lpstr>     INTRODUCTION </vt:lpstr>
      <vt:lpstr>Cadre juridique Droit à la vie privée </vt:lpstr>
      <vt:lpstr>Cadre juridique Droit à la vie privée (suite)</vt:lpstr>
      <vt:lpstr>Cadre juridique Droit à la vie privée (suite)</vt:lpstr>
      <vt:lpstr>Cadre juridique Droit à la vie privée (suite)</vt:lpstr>
      <vt:lpstr>Cadre juridique Obligation de loyauté </vt:lpstr>
      <vt:lpstr>Liberté d’expression  versus obligation de loyauté</vt:lpstr>
      <vt:lpstr>Droit à la vie privée au travail</vt:lpstr>
      <vt:lpstr>Admissibilité en preuve</vt:lpstr>
      <vt:lpstr>Exemples tirés de la jurisprudence admissibilité en preuve         </vt:lpstr>
      <vt:lpstr>Exemples tirés de la jurisprudence admissibilité en preuve (suite)</vt:lpstr>
      <vt:lpstr>Exemples tirés de la jurisprudence admissibilité en preuve (suite)</vt:lpstr>
      <vt:lpstr>Exemples tirés de la jurisprudence admissibilité en preuve (suite)</vt:lpstr>
      <vt:lpstr>Exemples tirés de la jurisprudence  Médias sociaux - admissibilité en preuve </vt:lpstr>
      <vt:lpstr>Exemples tirés de la jurisprudence  Médias sociaux - admissibilité en preuve (suite)</vt:lpstr>
      <vt:lpstr>Exemples tirés de la jurisprudence  Usage de moyens technologiques     </vt:lpstr>
      <vt:lpstr>Exemples tirés de la jurisprudence  Usage de moyens technologiques (suite)</vt:lpstr>
      <vt:lpstr>Exemples tirés de la jurisprudence  Usage de moyens technologiques (suite)</vt:lpstr>
      <vt:lpstr>Exemples tirés de la jurisprudence  Usage de moyens technologiques (suite)</vt:lpstr>
      <vt:lpstr>Les médias sociaux</vt:lpstr>
      <vt:lpstr>Différents exemples de médias sociaux</vt:lpstr>
      <vt:lpstr>Domaine public et vie privée</vt:lpstr>
      <vt:lpstr>Domaine public et vie privée (suite)</vt:lpstr>
      <vt:lpstr>Domaine public et vie privée (suite)</vt:lpstr>
      <vt:lpstr>Contexte d’obtention de l’information provenant des médias sociaux</vt:lpstr>
      <vt:lpstr>Contexte d’obtention de l’information provenant des médias sociaux (suite)</vt:lpstr>
      <vt:lpstr>Contexte d’obtention de l’information provenant des médias sociaux (suite)</vt:lpstr>
      <vt:lpstr>Contexte d’obtention de l’information provenant des médias sociaux (suite)</vt:lpstr>
      <vt:lpstr>Exemples jurisprudence </vt:lpstr>
      <vt:lpstr>Exemples tirés de la jurisprudence  Obligation de loyauté </vt:lpstr>
      <vt:lpstr>Exemples tirés de la jurisprudence  Obligation de loyauté (suite) </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Obligation de loyauté (suite)</vt:lpstr>
      <vt:lpstr>Exemples tirés de la jurisprudence  Lésion corporelle</vt:lpstr>
      <vt:lpstr>Exemples tirés de la jurisprudence  Lésion corporelle (suite)</vt:lpstr>
      <vt:lpstr>Exemples tirés de la jurisprudence  Exécutif syndical </vt:lpstr>
      <vt:lpstr>Exemples tirés de la jurisprudence  Exécutif syndical (suite)</vt:lpstr>
      <vt:lpstr>Exemples tirés de la jurisprudence Ancien employé </vt:lpstr>
      <vt:lpstr>Exemples tirés de la jurisprudence Ancien employé (suite)</vt:lpstr>
      <vt:lpstr>Exemples tirés de la jurisprudence Ancien employé (suite)</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First Slide</dc:title>
  <dc:creator>Julie Sauvageau</dc:creator>
  <cp:lastModifiedBy>Erika Escalante</cp:lastModifiedBy>
  <cp:revision>173</cp:revision>
  <cp:lastPrinted>2020-12-03T15:26:58Z</cp:lastPrinted>
  <dcterms:modified xsi:type="dcterms:W3CDTF">2020-12-08T14:44:35Z</dcterms:modified>
</cp:coreProperties>
</file>