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6858000" cx="12192000"/>
  <p:notesSz cx="6858000" cy="9144000"/>
  <p:embeddedFontLst>
    <p:embeddedFont>
      <p:font typeface="Urbanist Medium"/>
      <p:regular r:id="rId18"/>
      <p:bold r:id="rId19"/>
      <p:italic r:id="rId20"/>
      <p:boldItalic r:id="rId21"/>
    </p:embeddedFont>
    <p:embeddedFont>
      <p:font typeface="Urbanis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8A54058-1697-44C2-B0A6-A467F56FB6D4}">
  <a:tblStyle styleId="{48A54058-1697-44C2-B0A6-A467F56FB6D4}"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UrbanistMedium-italic.fntdata"/><Relationship Id="rId22" Type="http://schemas.openxmlformats.org/officeDocument/2006/relationships/font" Target="fonts/Urbanist-regular.fntdata"/><Relationship Id="rId21" Type="http://schemas.openxmlformats.org/officeDocument/2006/relationships/font" Target="fonts/UrbanistMedium-boldItalic.fntdata"/><Relationship Id="rId24" Type="http://schemas.openxmlformats.org/officeDocument/2006/relationships/font" Target="fonts/Urbanist-italic.fntdata"/><Relationship Id="rId23" Type="http://schemas.openxmlformats.org/officeDocument/2006/relationships/font" Target="fonts/Urbanis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5" Type="http://schemas.openxmlformats.org/officeDocument/2006/relationships/font" Target="fonts/Urbanist-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UrbanistMedium-bold.fntdata"/><Relationship Id="rId18" Type="http://schemas.openxmlformats.org/officeDocument/2006/relationships/font" Target="fonts/Urbanist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3"/>
          <p:cNvSpPr txBox="1"/>
          <p:nvPr/>
        </p:nvSpPr>
        <p:spPr>
          <a:xfrm>
            <a:off x="295275" y="2657475"/>
            <a:ext cx="11601450" cy="71437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625" u="none" cap="none" strike="noStrike">
                <a:solidFill>
                  <a:srgbClr val="F5F5F5"/>
                </a:solidFill>
                <a:latin typeface="Urbanist Medium"/>
                <a:ea typeface="Urbanist Medium"/>
                <a:cs typeface="Urbanist Medium"/>
                <a:sym typeface="Urbanist Medium"/>
              </a:rPr>
              <a:t>THE </a:t>
            </a:r>
            <a:r>
              <a:rPr b="0" i="0" lang="en-US" sz="5625" u="none" cap="none" strike="noStrike">
                <a:solidFill>
                  <a:srgbClr val="DEFF9A"/>
                </a:solidFill>
                <a:latin typeface="Urbanist Medium"/>
                <a:ea typeface="Urbanist Medium"/>
                <a:cs typeface="Urbanist Medium"/>
                <a:sym typeface="Urbanist Medium"/>
              </a:rPr>
              <a:t>G-MONEY</a:t>
            </a:r>
            <a:r>
              <a:rPr b="0" i="0" lang="en-US" sz="5625" u="none" cap="none" strike="noStrike">
                <a:solidFill>
                  <a:srgbClr val="F5F5F5"/>
                </a:solidFill>
                <a:latin typeface="Urbanist Medium"/>
                <a:ea typeface="Urbanist Medium"/>
                <a:cs typeface="Urbanist Medium"/>
                <a:sym typeface="Urbanist Medium"/>
              </a:rPr>
              <a:t> PROTOCOL</a:t>
            </a:r>
            <a:endParaRPr/>
          </a:p>
        </p:txBody>
      </p:sp>
      <p:sp>
        <p:nvSpPr>
          <p:cNvPr id="86" name="Google Shape;86;p13"/>
          <p:cNvSpPr txBox="1"/>
          <p:nvPr/>
        </p:nvSpPr>
        <p:spPr>
          <a:xfrm>
            <a:off x="571500" y="3657600"/>
            <a:ext cx="11049000" cy="4000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2100" u="none" cap="none" strike="noStrike">
                <a:solidFill>
                  <a:srgbClr val="DEFF9A"/>
                </a:solidFill>
                <a:latin typeface="Urbanist"/>
                <a:ea typeface="Urbanist"/>
                <a:cs typeface="Urbanist"/>
                <a:sym typeface="Urbanist"/>
              </a:rPr>
              <a:t>A NATIONAL CASE STUDY ON THE FUTURE OF CORPORATE INFRASTRUCTURE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descr="image.png" id="185" name="Google Shape;185;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6" name="Google Shape;186;p22"/>
          <p:cNvSpPr txBox="1"/>
          <p:nvPr/>
        </p:nvSpPr>
        <p:spPr>
          <a:xfrm>
            <a:off x="571500" y="2466975"/>
            <a:ext cx="8001000" cy="8572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5625" u="none" cap="none" strike="noStrike">
                <a:solidFill>
                  <a:srgbClr val="DEFF9A"/>
                </a:solidFill>
                <a:latin typeface="Urbanist Medium"/>
                <a:ea typeface="Urbanist Medium"/>
                <a:cs typeface="Urbanist Medium"/>
                <a:sym typeface="Urbanist Medium"/>
              </a:rPr>
              <a:t>Join the Future</a:t>
            </a:r>
            <a:endParaRPr/>
          </a:p>
        </p:txBody>
      </p:sp>
      <p:sp>
        <p:nvSpPr>
          <p:cNvPr id="187" name="Google Shape;187;p22"/>
          <p:cNvSpPr txBox="1"/>
          <p:nvPr/>
        </p:nvSpPr>
        <p:spPr>
          <a:xfrm>
            <a:off x="571500" y="3514725"/>
            <a:ext cx="7620000" cy="685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800" u="none" cap="none" strike="noStrike">
                <a:solidFill>
                  <a:srgbClr val="F5F5F5"/>
                </a:solidFill>
                <a:latin typeface="Urbanist"/>
                <a:ea typeface="Urbanist"/>
                <a:cs typeface="Urbanist"/>
                <a:sym typeface="Urbanist"/>
              </a:rPr>
              <a:t>Step out of legacy silos and into the nation's most advanced B2B mobility campus. Secure Node 1 status today.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1" name="Shape 191"/>
        <p:cNvGrpSpPr/>
        <p:nvPr/>
      </p:nvGrpSpPr>
      <p:grpSpPr>
        <a:xfrm>
          <a:off x="0" y="0"/>
          <a:ext cx="0" cy="0"/>
          <a:chOff x="0" y="0"/>
          <a:chExt cx="0" cy="0"/>
        </a:xfrm>
      </p:grpSpPr>
      <p:pic>
        <p:nvPicPr>
          <p:cNvPr descr="image.png" id="192" name="Google Shape;192;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3" name="Google Shape;193;p23"/>
          <p:cNvSpPr txBox="1"/>
          <p:nvPr/>
        </p:nvSpPr>
        <p:spPr>
          <a:xfrm>
            <a:off x="571500" y="2986087"/>
            <a:ext cx="5030628" cy="2762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DEFF9A"/>
                </a:solidFill>
                <a:latin typeface="Urbanist Medium"/>
                <a:ea typeface="Urbanist Medium"/>
                <a:cs typeface="Urbanist Medium"/>
                <a:sym typeface="Urbanist Medium"/>
              </a:rPr>
              <a:t>Questions?</a:t>
            </a:r>
            <a:endParaRPr/>
          </a:p>
        </p:txBody>
      </p:sp>
      <p:sp>
        <p:nvSpPr>
          <p:cNvPr id="194" name="Google Shape;194;p23"/>
          <p:cNvSpPr txBox="1"/>
          <p:nvPr/>
        </p:nvSpPr>
        <p:spPr>
          <a:xfrm>
            <a:off x="571500" y="3262312"/>
            <a:ext cx="4791075" cy="2857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G-Money Layover Residency Business Campus (GMLRBC)</a:t>
            </a:r>
            <a:endParaRPr/>
          </a:p>
        </p:txBody>
      </p:sp>
      <p:sp>
        <p:nvSpPr>
          <p:cNvPr id="195" name="Google Shape;195;p23"/>
          <p:cNvSpPr txBox="1"/>
          <p:nvPr/>
        </p:nvSpPr>
        <p:spPr>
          <a:xfrm>
            <a:off x="571500" y="3690937"/>
            <a:ext cx="4791075" cy="1809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www.gradysmarketinvestments.com/glrbc</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0" name="Shape 90"/>
        <p:cNvGrpSpPr/>
        <p:nvPr/>
      </p:nvGrpSpPr>
      <p:grpSpPr>
        <a:xfrm>
          <a:off x="0" y="0"/>
          <a:ext cx="0" cy="0"/>
          <a:chOff x="0" y="0"/>
          <a:chExt cx="0" cy="0"/>
        </a:xfrm>
      </p:grpSpPr>
      <p:pic>
        <p:nvPicPr>
          <p:cNvPr descr="image.png" id="91" name="Google Shape;91;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2" name="Google Shape;92;p14"/>
          <p:cNvSpPr/>
          <p:nvPr/>
        </p:nvSpPr>
        <p:spPr>
          <a:xfrm>
            <a:off x="5381625" y="2595562"/>
            <a:ext cx="1428750" cy="7620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3" name="Google Shape;93;p14"/>
          <p:cNvSpPr txBox="1"/>
          <p:nvPr/>
        </p:nvSpPr>
        <p:spPr>
          <a:xfrm>
            <a:off x="2770584" y="2957512"/>
            <a:ext cx="6650831" cy="97155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US" sz="6375" u="none" cap="none" strike="noStrike">
                <a:solidFill>
                  <a:srgbClr val="F5F5F5"/>
                </a:solidFill>
                <a:latin typeface="Urbanist Medium"/>
                <a:ea typeface="Urbanist Medium"/>
                <a:cs typeface="Urbanist Medium"/>
                <a:sym typeface="Urbanist Medium"/>
              </a:rPr>
              <a:t>Market </a:t>
            </a:r>
            <a:r>
              <a:rPr b="0" i="0" lang="en-US" sz="6375" u="none" cap="none" strike="noStrike">
                <a:solidFill>
                  <a:srgbClr val="DEFF9A"/>
                </a:solidFill>
                <a:latin typeface="Urbanist Medium"/>
                <a:ea typeface="Urbanist Medium"/>
                <a:cs typeface="Urbanist Medium"/>
                <a:sym typeface="Urbanist Medium"/>
              </a:rPr>
              <a:t>Validation</a:t>
            </a:r>
            <a:endParaRPr/>
          </a:p>
        </p:txBody>
      </p:sp>
      <p:sp>
        <p:nvSpPr>
          <p:cNvPr id="94" name="Google Shape;94;p14"/>
          <p:cNvSpPr txBox="1"/>
          <p:nvPr/>
        </p:nvSpPr>
        <p:spPr>
          <a:xfrm>
            <a:off x="2333625" y="4119562"/>
            <a:ext cx="7524750" cy="28575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Why the GMLRBC protocol represents a first-mover advantage in the US logistics corridor.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8" name="Shape 98"/>
        <p:cNvGrpSpPr/>
        <p:nvPr/>
      </p:nvGrpSpPr>
      <p:grpSpPr>
        <a:xfrm>
          <a:off x="0" y="0"/>
          <a:ext cx="0" cy="0"/>
          <a:chOff x="0" y="0"/>
          <a:chExt cx="0" cy="0"/>
        </a:xfrm>
      </p:grpSpPr>
      <p:pic>
        <p:nvPicPr>
          <p:cNvPr descr="image.png" id="99" name="Google Shape;9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0" name="Google Shape;100;p15"/>
          <p:cNvSpPr txBox="1"/>
          <p:nvPr/>
        </p:nvSpPr>
        <p:spPr>
          <a:xfrm>
            <a:off x="809625" y="571500"/>
            <a:ext cx="11351418" cy="6286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4125" u="none" cap="none" strike="noStrike">
                <a:solidFill>
                  <a:srgbClr val="F5F5F5"/>
                </a:solidFill>
                <a:latin typeface="Urbanist Medium"/>
                <a:ea typeface="Urbanist Medium"/>
                <a:cs typeface="Urbanist Medium"/>
                <a:sym typeface="Urbanist Medium"/>
              </a:rPr>
              <a:t>National </a:t>
            </a:r>
            <a:r>
              <a:rPr b="0" i="0" lang="en-US" sz="4125" u="none" cap="none" strike="noStrike">
                <a:solidFill>
                  <a:srgbClr val="DEFF9A"/>
                </a:solidFill>
                <a:latin typeface="Urbanist Medium"/>
                <a:ea typeface="Urbanist Medium"/>
                <a:cs typeface="Urbanist Medium"/>
                <a:sym typeface="Urbanist Medium"/>
              </a:rPr>
              <a:t>Asset</a:t>
            </a:r>
            <a:r>
              <a:rPr b="0" i="0" lang="en-US" sz="4125" u="none" cap="none" strike="noStrike">
                <a:solidFill>
                  <a:srgbClr val="F5F5F5"/>
                </a:solidFill>
                <a:latin typeface="Urbanist Medium"/>
                <a:ea typeface="Urbanist Medium"/>
                <a:cs typeface="Urbanist Medium"/>
                <a:sym typeface="Urbanist Medium"/>
              </a:rPr>
              <a:t> Comparison</a:t>
            </a:r>
            <a:endParaRPr/>
          </a:p>
        </p:txBody>
      </p:sp>
      <p:sp>
        <p:nvSpPr>
          <p:cNvPr id="101" name="Google Shape;101;p15"/>
          <p:cNvSpPr/>
          <p:nvPr/>
        </p:nvSpPr>
        <p:spPr>
          <a:xfrm>
            <a:off x="571500" y="571500"/>
            <a:ext cx="57150" cy="62865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02" name="Google Shape;102;p15"/>
          <p:cNvSpPr/>
          <p:nvPr/>
        </p:nvSpPr>
        <p:spPr>
          <a:xfrm>
            <a:off x="571500" y="2571750"/>
            <a:ext cx="11049000" cy="2724150"/>
          </a:xfrm>
          <a:prstGeom prst="roundRect">
            <a:avLst>
              <a:gd fmla="val 0" name="adj"/>
            </a:avLst>
          </a:prstGeom>
          <a:solidFill>
            <a:srgbClr val="0A0A0A"/>
          </a:solidFill>
          <a:ln cap="flat" cmpd="sng" w="9525">
            <a:solidFill>
              <a:srgbClr val="4A7DBA"/>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aphicFrame>
        <p:nvGraphicFramePr>
          <p:cNvPr id="103" name="Google Shape;103;p15"/>
          <p:cNvGraphicFramePr/>
          <p:nvPr/>
        </p:nvGraphicFramePr>
        <p:xfrm>
          <a:off x="571500" y="2571750"/>
          <a:ext cx="3000000" cy="3000000"/>
        </p:xfrm>
        <a:graphic>
          <a:graphicData uri="http://schemas.openxmlformats.org/drawingml/2006/table">
            <a:tbl>
              <a:tblPr bandRow="1" firstRow="1">
                <a:noFill/>
                <a:tableStyleId>{48A54058-1697-44C2-B0A6-A467F56FB6D4}</a:tableStyleId>
              </a:tblPr>
              <a:tblGrid>
                <a:gridCol w="1651100"/>
                <a:gridCol w="2880275"/>
                <a:gridCol w="3567250"/>
                <a:gridCol w="2940850"/>
              </a:tblGrid>
              <a:tr h="544825">
                <a:tc>
                  <a:txBody>
                    <a:bodyPr/>
                    <a:lstStyle/>
                    <a:p>
                      <a:pPr indent="0" lvl="0" marL="0" marR="0" rtl="0" algn="l">
                        <a:spcBef>
                          <a:spcPts val="0"/>
                        </a:spcBef>
                        <a:spcAft>
                          <a:spcPts val="0"/>
                        </a:spcAft>
                        <a:buNone/>
                      </a:pPr>
                      <a:r>
                        <a:rPr b="1" i="0" lang="en-US" sz="1500" u="none" cap="none" strike="noStrike">
                          <a:solidFill>
                            <a:srgbClr val="DEFF9A"/>
                          </a:solidFill>
                          <a:latin typeface="Urbanist"/>
                          <a:ea typeface="Urbanist"/>
                          <a:cs typeface="Urbanist"/>
                          <a:sym typeface="Urbanist"/>
                        </a:rPr>
                        <a:t>Metric</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11111"/>
                    </a:solidFill>
                  </a:tcPr>
                </a:tc>
                <a:tc>
                  <a:txBody>
                    <a:bodyPr/>
                    <a:lstStyle/>
                    <a:p>
                      <a:pPr indent="0" lvl="0" marL="0" marR="0" rtl="0" algn="l">
                        <a:spcBef>
                          <a:spcPts val="0"/>
                        </a:spcBef>
                        <a:spcAft>
                          <a:spcPts val="0"/>
                        </a:spcAft>
                        <a:buNone/>
                      </a:pPr>
                      <a:r>
                        <a:rPr b="1" i="0" lang="en-US" sz="1500" u="none" cap="none" strike="noStrike">
                          <a:solidFill>
                            <a:srgbClr val="DEFF9A"/>
                          </a:solidFill>
                          <a:latin typeface="Urbanist"/>
                          <a:ea typeface="Urbanist"/>
                          <a:cs typeface="Urbanist"/>
                          <a:sym typeface="Urbanist"/>
                        </a:rPr>
                        <a:t>Standard Hotels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11111"/>
                    </a:solidFill>
                  </a:tcPr>
                </a:tc>
                <a:tc>
                  <a:txBody>
                    <a:bodyPr/>
                    <a:lstStyle/>
                    <a:p>
                      <a:pPr indent="0" lvl="0" marL="0" marR="0" rtl="0" algn="l">
                        <a:spcBef>
                          <a:spcPts val="0"/>
                        </a:spcBef>
                        <a:spcAft>
                          <a:spcPts val="0"/>
                        </a:spcAft>
                        <a:buNone/>
                      </a:pPr>
                      <a:r>
                        <a:rPr b="1" i="0" lang="en-US" sz="1500" u="none" cap="none" strike="noStrike">
                          <a:solidFill>
                            <a:srgbClr val="DEFF9A"/>
                          </a:solidFill>
                          <a:latin typeface="Urbanist"/>
                          <a:ea typeface="Urbanist"/>
                          <a:cs typeface="Urbanist"/>
                          <a:sym typeface="Urbanist"/>
                        </a:rPr>
                        <a:t>Industrial Warehousing</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11111"/>
                    </a:solidFill>
                  </a:tcPr>
                </a:tc>
                <a:tc>
                  <a:txBody>
                    <a:bodyPr/>
                    <a:lstStyle/>
                    <a:p>
                      <a:pPr indent="0" lvl="0" marL="0" marR="0" rtl="0" algn="l">
                        <a:spcBef>
                          <a:spcPts val="0"/>
                        </a:spcBef>
                        <a:spcAft>
                          <a:spcPts val="0"/>
                        </a:spcAft>
                        <a:buNone/>
                      </a:pPr>
                      <a:r>
                        <a:rPr b="1" i="0" lang="en-US" sz="1500" u="none" cap="none" strike="noStrike">
                          <a:solidFill>
                            <a:srgbClr val="DEFF9A"/>
                          </a:solidFill>
                          <a:latin typeface="Urbanist"/>
                          <a:ea typeface="Urbanist"/>
                          <a:cs typeface="Urbanist"/>
                          <a:sym typeface="Urbanist"/>
                        </a:rPr>
                        <a:t>GMLRBC Protocol</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11111"/>
                    </a:solidFill>
                  </a:tcPr>
                </a:tc>
              </a:tr>
              <a:tr h="544825">
                <a:tc>
                  <a:txBody>
                    <a:bodyPr/>
                    <a:lstStyle/>
                    <a:p>
                      <a:pPr indent="0" lvl="0" marL="0" marR="0" rtl="0" algn="l">
                        <a:spcBef>
                          <a:spcPts val="0"/>
                        </a:spcBef>
                        <a:spcAft>
                          <a:spcPts val="0"/>
                        </a:spcAft>
                        <a:buNone/>
                      </a:pPr>
                      <a:r>
                        <a:rPr b="1" i="0" lang="en-US" sz="1200" u="none" cap="none" strike="noStrike">
                          <a:solidFill>
                            <a:srgbClr val="000000"/>
                          </a:solidFill>
                          <a:latin typeface="Urbanist"/>
                          <a:ea typeface="Urbanist"/>
                          <a:cs typeface="Urbanist"/>
                          <a:sym typeface="Urbanist"/>
                        </a:rPr>
                        <a:t>Primary Logic</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Transient Consumer Lodging</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Freight &amp; Goods Storage</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Telemetry-Driven Residency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44825">
                <a:tc>
                  <a:txBody>
                    <a:bodyPr/>
                    <a:lstStyle/>
                    <a:p>
                      <a:pPr indent="0" lvl="0" marL="0" marR="0" rtl="0" algn="l">
                        <a:spcBef>
                          <a:spcPts val="0"/>
                        </a:spcBef>
                        <a:spcAft>
                          <a:spcPts val="0"/>
                        </a:spcAft>
                        <a:buNone/>
                      </a:pPr>
                      <a:r>
                        <a:rPr b="1" i="0" lang="en-US" sz="1200" u="none" cap="none" strike="noStrike">
                          <a:solidFill>
                            <a:srgbClr val="000000"/>
                          </a:solidFill>
                          <a:latin typeface="Urbanist"/>
                          <a:ea typeface="Urbanist"/>
                          <a:cs typeface="Urbanist"/>
                          <a:sym typeface="Urbanist"/>
                        </a:rPr>
                        <a:t>Acoustics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Standard STC (Noise Leaks)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None (High Decibel)</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STC 62 / 30 dBA Shield</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44825">
                <a:tc>
                  <a:txBody>
                    <a:bodyPr/>
                    <a:lstStyle/>
                    <a:p>
                      <a:pPr indent="0" lvl="0" marL="0" marR="0" rtl="0" algn="l">
                        <a:spcBef>
                          <a:spcPts val="0"/>
                        </a:spcBef>
                        <a:spcAft>
                          <a:spcPts val="0"/>
                        </a:spcAft>
                        <a:buNone/>
                      </a:pPr>
                      <a:r>
                        <a:rPr b="1" i="0" lang="en-US" sz="1200" u="none" cap="none" strike="noStrike">
                          <a:solidFill>
                            <a:srgbClr val="000000"/>
                          </a:solidFill>
                          <a:latin typeface="Urbanist"/>
                          <a:ea typeface="Urbanist"/>
                          <a:cs typeface="Urbanist"/>
                          <a:sym typeface="Urbanist"/>
                        </a:rPr>
                        <a:t>Mobility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Shuttle/Rental Lag</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Loading Docks Only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Subterranean Auto-Vault</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44825">
                <a:tc>
                  <a:txBody>
                    <a:bodyPr/>
                    <a:lstStyle/>
                    <a:p>
                      <a:pPr indent="0" lvl="0" marL="0" marR="0" rtl="0" algn="l">
                        <a:spcBef>
                          <a:spcPts val="0"/>
                        </a:spcBef>
                        <a:spcAft>
                          <a:spcPts val="0"/>
                        </a:spcAft>
                        <a:buNone/>
                      </a:pPr>
                      <a:r>
                        <a:rPr b="1" i="0" lang="en-US" sz="1200" u="none" cap="none" strike="noStrike">
                          <a:solidFill>
                            <a:srgbClr val="000000"/>
                          </a:solidFill>
                          <a:latin typeface="Urbanist"/>
                          <a:ea typeface="Urbanist"/>
                          <a:cs typeface="Urbanist"/>
                          <a:sym typeface="Urbanist"/>
                        </a:rPr>
                        <a:t>Rev. Streams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Room Rate Only</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Lease Per SF</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200" u="none" cap="none" strike="noStrike">
                          <a:solidFill>
                            <a:srgbClr val="000000"/>
                          </a:solidFill>
                          <a:latin typeface="Urbanist"/>
                          <a:ea typeface="Urbanist"/>
                          <a:cs typeface="Urbanist"/>
                          <a:sym typeface="Urbanist"/>
                        </a:rPr>
                        <a:t>89 Integrated Revenue Loops</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7" name="Shape 107"/>
        <p:cNvGrpSpPr/>
        <p:nvPr/>
      </p:nvGrpSpPr>
      <p:grpSpPr>
        <a:xfrm>
          <a:off x="0" y="0"/>
          <a:ext cx="0" cy="0"/>
          <a:chOff x="0" y="0"/>
          <a:chExt cx="0" cy="0"/>
        </a:xfrm>
      </p:grpSpPr>
      <p:pic>
        <p:nvPicPr>
          <p:cNvPr descr="image.png" id="108" name="Google Shape;108;p16"/>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9" name="Google Shape;109;p16"/>
          <p:cNvPicPr preferRelativeResize="0"/>
          <p:nvPr/>
        </p:nvPicPr>
        <p:blipFill rotWithShape="1">
          <a:blip r:embed="rId4">
            <a:alphaModFix/>
          </a:blip>
          <a:srcRect b="0" l="0" r="0" t="0"/>
          <a:stretch/>
        </p:blipFill>
        <p:spPr>
          <a:xfrm>
            <a:off x="571500" y="2886075"/>
            <a:ext cx="5238750" cy="2095500"/>
          </a:xfrm>
          <a:prstGeom prst="rect">
            <a:avLst/>
          </a:prstGeom>
          <a:noFill/>
          <a:ln>
            <a:noFill/>
          </a:ln>
        </p:spPr>
      </p:pic>
      <p:pic>
        <p:nvPicPr>
          <p:cNvPr descr="image.png" id="110" name="Google Shape;110;p16"/>
          <p:cNvPicPr preferRelativeResize="0"/>
          <p:nvPr/>
        </p:nvPicPr>
        <p:blipFill rotWithShape="1">
          <a:blip r:embed="rId5">
            <a:alphaModFix/>
          </a:blip>
          <a:srcRect b="0" l="0" r="0" t="0"/>
          <a:stretch/>
        </p:blipFill>
        <p:spPr>
          <a:xfrm>
            <a:off x="6381750" y="2886075"/>
            <a:ext cx="5238750" cy="2095500"/>
          </a:xfrm>
          <a:prstGeom prst="rect">
            <a:avLst/>
          </a:prstGeom>
          <a:noFill/>
          <a:ln>
            <a:noFill/>
          </a:ln>
        </p:spPr>
      </p:pic>
      <p:sp>
        <p:nvSpPr>
          <p:cNvPr id="111" name="Google Shape;111;p16"/>
          <p:cNvSpPr txBox="1"/>
          <p:nvPr/>
        </p:nvSpPr>
        <p:spPr>
          <a:xfrm>
            <a:off x="809625" y="571500"/>
            <a:ext cx="11351418" cy="6286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4125" u="none" cap="none" strike="noStrike">
                <a:solidFill>
                  <a:srgbClr val="F5F5F5"/>
                </a:solidFill>
                <a:latin typeface="Urbanist Medium"/>
                <a:ea typeface="Urbanist Medium"/>
                <a:cs typeface="Urbanist Medium"/>
                <a:sym typeface="Urbanist Medium"/>
              </a:rPr>
              <a:t>Why It </a:t>
            </a:r>
            <a:r>
              <a:rPr b="0" i="0" lang="en-US" sz="4125" u="none" cap="none" strike="noStrike">
                <a:solidFill>
                  <a:srgbClr val="DEFF9A"/>
                </a:solidFill>
                <a:latin typeface="Urbanist Medium"/>
                <a:ea typeface="Urbanist Medium"/>
                <a:cs typeface="Urbanist Medium"/>
                <a:sym typeface="Urbanist Medium"/>
              </a:rPr>
              <a:t>Hasn't</a:t>
            </a:r>
            <a:r>
              <a:rPr b="0" i="0" lang="en-US" sz="4125" u="none" cap="none" strike="noStrike">
                <a:solidFill>
                  <a:srgbClr val="F5F5F5"/>
                </a:solidFill>
                <a:latin typeface="Urbanist Medium"/>
                <a:ea typeface="Urbanist Medium"/>
                <a:cs typeface="Urbanist Medium"/>
                <a:sym typeface="Urbanist Medium"/>
              </a:rPr>
              <a:t> Happened</a:t>
            </a:r>
            <a:endParaRPr/>
          </a:p>
        </p:txBody>
      </p:sp>
      <p:sp>
        <p:nvSpPr>
          <p:cNvPr id="112" name="Google Shape;112;p16"/>
          <p:cNvSpPr/>
          <p:nvPr/>
        </p:nvSpPr>
        <p:spPr>
          <a:xfrm>
            <a:off x="571500" y="571500"/>
            <a:ext cx="57150" cy="62865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3" name="Google Shape;113;p16"/>
          <p:cNvSpPr txBox="1"/>
          <p:nvPr/>
        </p:nvSpPr>
        <p:spPr>
          <a:xfrm>
            <a:off x="866775" y="3181350"/>
            <a:ext cx="4880610"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Siloed CRE Thinking</a:t>
            </a:r>
            <a:endParaRPr/>
          </a:p>
        </p:txBody>
      </p:sp>
      <p:sp>
        <p:nvSpPr>
          <p:cNvPr id="114" name="Google Shape;114;p16"/>
          <p:cNvSpPr txBox="1"/>
          <p:nvPr/>
        </p:nvSpPr>
        <p:spPr>
          <a:xfrm>
            <a:off x="866775" y="3400425"/>
            <a:ext cx="4648200" cy="114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Legacy developers build "either" industrial "or" hospitality. GMLRBC merges both into a single high-cube modular industrial/flex asset, creating a hybrid class that outperforms traditional silos.</a:t>
            </a:r>
            <a:endParaRPr/>
          </a:p>
        </p:txBody>
      </p:sp>
      <p:sp>
        <p:nvSpPr>
          <p:cNvPr id="115" name="Google Shape;115;p16"/>
          <p:cNvSpPr txBox="1"/>
          <p:nvPr/>
        </p:nvSpPr>
        <p:spPr>
          <a:xfrm>
            <a:off x="6677025" y="3181350"/>
            <a:ext cx="4880610"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The Technical Barrier</a:t>
            </a:r>
            <a:endParaRPr/>
          </a:p>
        </p:txBody>
      </p:sp>
      <p:sp>
        <p:nvSpPr>
          <p:cNvPr id="116" name="Google Shape;116;p16"/>
          <p:cNvSpPr txBox="1"/>
          <p:nvPr/>
        </p:nvSpPr>
        <p:spPr>
          <a:xfrm>
            <a:off x="6677025" y="3400425"/>
            <a:ext cx="4648200" cy="114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Achieving STC 62 noise decoupling under active flight paths requires advanced acoustic engineering that standard hotels cannot justify. GMLRBC leverages modular chassis to solve this at scale.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0" name="Shape 120"/>
        <p:cNvGrpSpPr/>
        <p:nvPr/>
      </p:nvGrpSpPr>
      <p:grpSpPr>
        <a:xfrm>
          <a:off x="0" y="0"/>
          <a:ext cx="0" cy="0"/>
          <a:chOff x="0" y="0"/>
          <a:chExt cx="0" cy="0"/>
        </a:xfrm>
      </p:grpSpPr>
      <p:pic>
        <p:nvPicPr>
          <p:cNvPr descr="image.png" id="121" name="Google Shape;121;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22" name="Google Shape;122;p17"/>
          <p:cNvPicPr preferRelativeResize="0"/>
          <p:nvPr/>
        </p:nvPicPr>
        <p:blipFill rotWithShape="1">
          <a:blip r:embed="rId4">
            <a:alphaModFix/>
          </a:blip>
          <a:srcRect b="0" l="0" r="0" t="0"/>
          <a:stretch/>
        </p:blipFill>
        <p:spPr>
          <a:xfrm>
            <a:off x="6372225" y="2028825"/>
            <a:ext cx="5248275" cy="3810000"/>
          </a:xfrm>
          <a:prstGeom prst="rect">
            <a:avLst/>
          </a:prstGeom>
          <a:noFill/>
          <a:ln>
            <a:noFill/>
          </a:ln>
        </p:spPr>
      </p:pic>
      <p:sp>
        <p:nvSpPr>
          <p:cNvPr id="123" name="Google Shape;123;p17"/>
          <p:cNvSpPr txBox="1"/>
          <p:nvPr/>
        </p:nvSpPr>
        <p:spPr>
          <a:xfrm>
            <a:off x="809625" y="571500"/>
            <a:ext cx="11351418" cy="6286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4125" u="none" cap="none" strike="noStrike">
                <a:solidFill>
                  <a:srgbClr val="F5F5F5"/>
                </a:solidFill>
                <a:latin typeface="Urbanist Medium"/>
                <a:ea typeface="Urbanist Medium"/>
                <a:cs typeface="Urbanist Medium"/>
                <a:sym typeface="Urbanist Medium"/>
              </a:rPr>
              <a:t>The </a:t>
            </a:r>
            <a:r>
              <a:rPr b="0" i="0" lang="en-US" sz="4125" u="none" cap="none" strike="noStrike">
                <a:solidFill>
                  <a:srgbClr val="DEFF9A"/>
                </a:solidFill>
                <a:latin typeface="Urbanist Medium"/>
                <a:ea typeface="Urbanist Medium"/>
                <a:cs typeface="Urbanist Medium"/>
                <a:sym typeface="Urbanist Medium"/>
              </a:rPr>
              <a:t>Aviation</a:t>
            </a:r>
            <a:r>
              <a:rPr b="0" i="0" lang="en-US" sz="4125" u="none" cap="none" strike="noStrike">
                <a:solidFill>
                  <a:srgbClr val="F5F5F5"/>
                </a:solidFill>
                <a:latin typeface="Urbanist Medium"/>
                <a:ea typeface="Urbanist Medium"/>
                <a:cs typeface="Urbanist Medium"/>
                <a:sym typeface="Urbanist Medium"/>
              </a:rPr>
              <a:t> Imperative</a:t>
            </a:r>
            <a:endParaRPr/>
          </a:p>
        </p:txBody>
      </p:sp>
      <p:sp>
        <p:nvSpPr>
          <p:cNvPr id="124" name="Google Shape;124;p17"/>
          <p:cNvSpPr/>
          <p:nvPr/>
        </p:nvSpPr>
        <p:spPr>
          <a:xfrm>
            <a:off x="571500" y="571500"/>
            <a:ext cx="57150" cy="62865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5" name="Google Shape;125;p17"/>
          <p:cNvSpPr txBox="1"/>
          <p:nvPr/>
        </p:nvSpPr>
        <p:spPr>
          <a:xfrm>
            <a:off x="571500" y="3181350"/>
            <a:ext cx="5490686"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FAA Rest &amp; Duty-of-Care</a:t>
            </a:r>
            <a:endParaRPr/>
          </a:p>
        </p:txBody>
      </p:sp>
      <p:sp>
        <p:nvSpPr>
          <p:cNvPr id="126" name="Google Shape;126;p17"/>
          <p:cNvSpPr txBox="1"/>
          <p:nvPr/>
        </p:nvSpPr>
        <p:spPr>
          <a:xfrm>
            <a:off x="571500" y="3400425"/>
            <a:ext cx="5229225" cy="114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Airlines (FedEx, UPS, Commercial) face strict mandates for flight crew recovery. Traditional hotels fail due to noise and transit delays. GMLRBC provides an institutional "Data Shield" ensuring pilots transition from cockpit to rest in minutes.</a:t>
            </a:r>
            <a:endParaRPr/>
          </a:p>
        </p:txBody>
      </p:sp>
      <p:pic>
        <p:nvPicPr>
          <p:cNvPr descr="image.png" id="127" name="Google Shape;127;p17"/>
          <p:cNvPicPr preferRelativeResize="0"/>
          <p:nvPr/>
        </p:nvPicPr>
        <p:blipFill rotWithShape="1">
          <a:blip r:embed="rId5">
            <a:alphaModFix/>
          </a:blip>
          <a:srcRect b="0" l="0" r="0" t="0"/>
          <a:stretch/>
        </p:blipFill>
        <p:spPr>
          <a:xfrm>
            <a:off x="6381750" y="2038350"/>
            <a:ext cx="5229225" cy="3790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1" name="Shape 131"/>
        <p:cNvGrpSpPr/>
        <p:nvPr/>
      </p:nvGrpSpPr>
      <p:grpSpPr>
        <a:xfrm>
          <a:off x="0" y="0"/>
          <a:ext cx="0" cy="0"/>
          <a:chOff x="0" y="0"/>
          <a:chExt cx="0" cy="0"/>
        </a:xfrm>
      </p:grpSpPr>
      <p:pic>
        <p:nvPicPr>
          <p:cNvPr descr="image.png" id="132" name="Google Shape;132;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3" name="Google Shape;133;p18"/>
          <p:cNvSpPr txBox="1"/>
          <p:nvPr/>
        </p:nvSpPr>
        <p:spPr>
          <a:xfrm>
            <a:off x="809625" y="176212"/>
            <a:ext cx="11351418" cy="6286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4125" u="none" cap="none" strike="noStrike">
                <a:solidFill>
                  <a:srgbClr val="F5F5F5"/>
                </a:solidFill>
                <a:latin typeface="Urbanist Medium"/>
                <a:ea typeface="Urbanist Medium"/>
                <a:cs typeface="Urbanist Medium"/>
                <a:sym typeface="Urbanist Medium"/>
              </a:rPr>
              <a:t>Frictionless </a:t>
            </a:r>
            <a:r>
              <a:rPr b="0" i="0" lang="en-US" sz="4125" u="none" cap="none" strike="noStrike">
                <a:solidFill>
                  <a:srgbClr val="DEFF9A"/>
                </a:solidFill>
                <a:latin typeface="Urbanist Medium"/>
                <a:ea typeface="Urbanist Medium"/>
                <a:cs typeface="Urbanist Medium"/>
                <a:sym typeface="Urbanist Medium"/>
              </a:rPr>
              <a:t>Mobility</a:t>
            </a:r>
            <a:endParaRPr/>
          </a:p>
        </p:txBody>
      </p:sp>
      <p:sp>
        <p:nvSpPr>
          <p:cNvPr id="134" name="Google Shape;134;p18"/>
          <p:cNvSpPr/>
          <p:nvPr/>
        </p:nvSpPr>
        <p:spPr>
          <a:xfrm>
            <a:off x="571500" y="176212"/>
            <a:ext cx="57150" cy="62865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135" name="Google Shape;135;p18"/>
          <p:cNvPicPr preferRelativeResize="0"/>
          <p:nvPr/>
        </p:nvPicPr>
        <p:blipFill rotWithShape="1">
          <a:blip r:embed="rId4">
            <a:alphaModFix/>
          </a:blip>
          <a:srcRect b="0" l="0" r="0" t="0"/>
          <a:stretch/>
        </p:blipFill>
        <p:spPr>
          <a:xfrm>
            <a:off x="571500" y="2833687"/>
            <a:ext cx="5715000" cy="3810000"/>
          </a:xfrm>
          <a:prstGeom prst="rect">
            <a:avLst/>
          </a:prstGeom>
          <a:noFill/>
          <a:ln>
            <a:noFill/>
          </a:ln>
        </p:spPr>
      </p:pic>
      <p:sp>
        <p:nvSpPr>
          <p:cNvPr id="136" name="Google Shape;136;p18"/>
          <p:cNvSpPr txBox="1"/>
          <p:nvPr/>
        </p:nvSpPr>
        <p:spPr>
          <a:xfrm>
            <a:off x="571500" y="1185862"/>
            <a:ext cx="11601450"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Auto-Vault (Streams 86-88)</a:t>
            </a:r>
            <a:endParaRPr/>
          </a:p>
        </p:txBody>
      </p:sp>
      <p:sp>
        <p:nvSpPr>
          <p:cNvPr id="137" name="Google Shape;137;p18"/>
          <p:cNvSpPr txBox="1"/>
          <p:nvPr/>
        </p:nvSpPr>
        <p:spPr>
          <a:xfrm>
            <a:off x="571500" y="1404937"/>
            <a:ext cx="11049000" cy="571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GMLRBC eliminates the "rental counter" lag. Residents move from their suite directly to pre-staged luxury vehicles in a subterranean vault.</a:t>
            </a:r>
            <a:endParaRPr/>
          </a:p>
        </p:txBody>
      </p:sp>
      <p:sp>
        <p:nvSpPr>
          <p:cNvPr id="138" name="Google Shape;138;p18"/>
          <p:cNvSpPr txBox="1"/>
          <p:nvPr/>
        </p:nvSpPr>
        <p:spPr>
          <a:xfrm>
            <a:off x="571500" y="2119312"/>
            <a:ext cx="11049000" cy="571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This closed-loop mobility system captures high-margin revenue while providing corporate executives with immediate 24/7 road-readiness.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2" name="Shape 142"/>
        <p:cNvGrpSpPr/>
        <p:nvPr/>
      </p:nvGrpSpPr>
      <p:grpSpPr>
        <a:xfrm>
          <a:off x="0" y="0"/>
          <a:ext cx="0" cy="0"/>
          <a:chOff x="0" y="0"/>
          <a:chExt cx="0" cy="0"/>
        </a:xfrm>
      </p:grpSpPr>
      <p:pic>
        <p:nvPicPr>
          <p:cNvPr descr="image.png" id="143" name="Google Shape;143;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4" name="Google Shape;144;p19"/>
          <p:cNvSpPr txBox="1"/>
          <p:nvPr/>
        </p:nvSpPr>
        <p:spPr>
          <a:xfrm>
            <a:off x="809625" y="571500"/>
            <a:ext cx="11351418" cy="6286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4125" u="none" cap="none" strike="noStrike">
                <a:solidFill>
                  <a:srgbClr val="F5F5F5"/>
                </a:solidFill>
                <a:latin typeface="Urbanist Medium"/>
                <a:ea typeface="Urbanist Medium"/>
                <a:cs typeface="Urbanist Medium"/>
                <a:sym typeface="Urbanist Medium"/>
              </a:rPr>
              <a:t>Financial </a:t>
            </a:r>
            <a:r>
              <a:rPr b="0" i="0" lang="en-US" sz="4125" u="none" cap="none" strike="noStrike">
                <a:solidFill>
                  <a:srgbClr val="DEFF9A"/>
                </a:solidFill>
                <a:latin typeface="Urbanist Medium"/>
                <a:ea typeface="Urbanist Medium"/>
                <a:cs typeface="Urbanist Medium"/>
                <a:sym typeface="Urbanist Medium"/>
              </a:rPr>
              <a:t>Dominance</a:t>
            </a:r>
            <a:endParaRPr/>
          </a:p>
        </p:txBody>
      </p:sp>
      <p:sp>
        <p:nvSpPr>
          <p:cNvPr id="145" name="Google Shape;145;p19"/>
          <p:cNvSpPr/>
          <p:nvPr/>
        </p:nvSpPr>
        <p:spPr>
          <a:xfrm>
            <a:off x="571500" y="571500"/>
            <a:ext cx="57150" cy="62865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6" name="Google Shape;146;p19"/>
          <p:cNvSpPr txBox="1"/>
          <p:nvPr/>
        </p:nvSpPr>
        <p:spPr>
          <a:xfrm>
            <a:off x="571500" y="3128962"/>
            <a:ext cx="5238750" cy="1333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500" u="none" cap="none" strike="noStrike">
                <a:solidFill>
                  <a:srgbClr val="DEFF9A"/>
                </a:solidFill>
                <a:latin typeface="Urbanist"/>
                <a:ea typeface="Urbanist"/>
                <a:cs typeface="Urbanist"/>
                <a:sym typeface="Urbanist"/>
              </a:rPr>
              <a:t>86.3%</a:t>
            </a:r>
            <a:endParaRPr/>
          </a:p>
        </p:txBody>
      </p:sp>
      <p:sp>
        <p:nvSpPr>
          <p:cNvPr id="147" name="Google Shape;147;p19"/>
          <p:cNvSpPr txBox="1"/>
          <p:nvPr/>
        </p:nvSpPr>
        <p:spPr>
          <a:xfrm>
            <a:off x="571500" y="4462462"/>
            <a:ext cx="5238750" cy="2762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F5F5F5"/>
                </a:solidFill>
                <a:latin typeface="Urbanist Medium"/>
                <a:ea typeface="Urbanist Medium"/>
                <a:cs typeface="Urbanist Medium"/>
                <a:sym typeface="Urbanist Medium"/>
              </a:rPr>
              <a:t>NET OPERATING MARGIN (NOM)</a:t>
            </a:r>
            <a:endParaRPr/>
          </a:p>
        </p:txBody>
      </p:sp>
      <p:sp>
        <p:nvSpPr>
          <p:cNvPr id="148" name="Google Shape;148;p19"/>
          <p:cNvSpPr txBox="1"/>
          <p:nvPr/>
        </p:nvSpPr>
        <p:spPr>
          <a:xfrm>
            <a:off x="6381750" y="3181350"/>
            <a:ext cx="5500687"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Ghost Operator Advantage</a:t>
            </a:r>
            <a:endParaRPr/>
          </a:p>
        </p:txBody>
      </p:sp>
      <p:sp>
        <p:nvSpPr>
          <p:cNvPr id="149" name="Google Shape;149;p19"/>
          <p:cNvSpPr txBox="1"/>
          <p:nvPr/>
        </p:nvSpPr>
        <p:spPr>
          <a:xfrm>
            <a:off x="6381750" y="3400425"/>
            <a:ext cx="5238750" cy="114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By replacing traditional 24/7 hospitality staffing with the Ghost Operator automation protocol, Node 1 achieves institutional-grade profitability impossible in standard hotel models.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3" name="Shape 153"/>
        <p:cNvGrpSpPr/>
        <p:nvPr/>
      </p:nvGrpSpPr>
      <p:grpSpPr>
        <a:xfrm>
          <a:off x="0" y="0"/>
          <a:ext cx="0" cy="0"/>
          <a:chOff x="0" y="0"/>
          <a:chExt cx="0" cy="0"/>
        </a:xfrm>
      </p:grpSpPr>
      <p:pic>
        <p:nvPicPr>
          <p:cNvPr descr="image.png" id="154" name="Google Shape;154;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5" name="Google Shape;155;p20"/>
          <p:cNvSpPr txBox="1"/>
          <p:nvPr/>
        </p:nvSpPr>
        <p:spPr>
          <a:xfrm>
            <a:off x="809625" y="571500"/>
            <a:ext cx="11351418" cy="6286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4125" u="none" cap="none" strike="noStrike">
                <a:solidFill>
                  <a:srgbClr val="F5F5F5"/>
                </a:solidFill>
                <a:latin typeface="Urbanist Medium"/>
                <a:ea typeface="Urbanist Medium"/>
                <a:cs typeface="Urbanist Medium"/>
                <a:sym typeface="Urbanist Medium"/>
              </a:rPr>
              <a:t>The </a:t>
            </a:r>
            <a:r>
              <a:rPr b="0" i="0" lang="en-US" sz="4125" u="none" cap="none" strike="noStrike">
                <a:solidFill>
                  <a:srgbClr val="DEFF9A"/>
                </a:solidFill>
                <a:latin typeface="Urbanist Medium"/>
                <a:ea typeface="Urbanist Medium"/>
                <a:cs typeface="Urbanist Medium"/>
                <a:sym typeface="Urbanist Medium"/>
              </a:rPr>
              <a:t>Future</a:t>
            </a:r>
            <a:r>
              <a:rPr b="0" i="0" lang="en-US" sz="4125" u="none" cap="none" strike="noStrike">
                <a:solidFill>
                  <a:srgbClr val="F5F5F5"/>
                </a:solidFill>
                <a:latin typeface="Urbanist Medium"/>
                <a:ea typeface="Urbanist Medium"/>
                <a:cs typeface="Urbanist Medium"/>
                <a:sym typeface="Urbanist Medium"/>
              </a:rPr>
              <a:t> of Infrastructure</a:t>
            </a:r>
            <a:endParaRPr/>
          </a:p>
        </p:txBody>
      </p:sp>
      <p:sp>
        <p:nvSpPr>
          <p:cNvPr id="156" name="Google Shape;156;p20"/>
          <p:cNvSpPr/>
          <p:nvPr/>
        </p:nvSpPr>
        <p:spPr>
          <a:xfrm>
            <a:off x="571500" y="571500"/>
            <a:ext cx="57150" cy="62865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7" name="Google Shape;157;p20"/>
          <p:cNvSpPr txBox="1"/>
          <p:nvPr/>
        </p:nvSpPr>
        <p:spPr>
          <a:xfrm>
            <a:off x="571500" y="2871787"/>
            <a:ext cx="11601450"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Telemetry First</a:t>
            </a:r>
            <a:endParaRPr/>
          </a:p>
        </p:txBody>
      </p:sp>
      <p:sp>
        <p:nvSpPr>
          <p:cNvPr id="158" name="Google Shape;158;p20"/>
          <p:cNvSpPr txBox="1"/>
          <p:nvPr/>
        </p:nvSpPr>
        <p:spPr>
          <a:xfrm>
            <a:off x="571500" y="3090862"/>
            <a:ext cx="11049000" cy="2857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Integrated PDX/FedEx cargo feeds provide residents with active situational awareness before they leave their suite.</a:t>
            </a:r>
            <a:endParaRPr/>
          </a:p>
        </p:txBody>
      </p:sp>
      <p:sp>
        <p:nvSpPr>
          <p:cNvPr id="159" name="Google Shape;159;p20"/>
          <p:cNvSpPr txBox="1"/>
          <p:nvPr/>
        </p:nvSpPr>
        <p:spPr>
          <a:xfrm>
            <a:off x="571500" y="3700462"/>
            <a:ext cx="11601450"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Trust-Backed</a:t>
            </a:r>
            <a:endParaRPr/>
          </a:p>
        </p:txBody>
      </p:sp>
      <p:sp>
        <p:nvSpPr>
          <p:cNvPr id="160" name="Google Shape;160;p20"/>
          <p:cNvSpPr txBox="1"/>
          <p:nvPr/>
        </p:nvSpPr>
        <p:spPr>
          <a:xfrm>
            <a:off x="571500" y="3919537"/>
            <a:ext cx="11049000" cy="2857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Assets are secured within The Real Professional Holding Trust, protecting against market volatility and litigation.</a:t>
            </a:r>
            <a:endParaRPr/>
          </a:p>
        </p:txBody>
      </p:sp>
      <p:sp>
        <p:nvSpPr>
          <p:cNvPr id="161" name="Google Shape;161;p20"/>
          <p:cNvSpPr txBox="1"/>
          <p:nvPr/>
        </p:nvSpPr>
        <p:spPr>
          <a:xfrm>
            <a:off x="571500" y="4529137"/>
            <a:ext cx="11601450" cy="2190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404" u="none" cap="none" strike="noStrike">
                <a:solidFill>
                  <a:srgbClr val="F5F5F5"/>
                </a:solidFill>
                <a:latin typeface="Urbanist Medium"/>
                <a:ea typeface="Urbanist Medium"/>
                <a:cs typeface="Urbanist Medium"/>
                <a:sym typeface="Urbanist Medium"/>
              </a:rPr>
              <a:t>Scalable Node 1</a:t>
            </a:r>
            <a:endParaRPr/>
          </a:p>
        </p:txBody>
      </p:sp>
      <p:sp>
        <p:nvSpPr>
          <p:cNvPr id="162" name="Google Shape;162;p20"/>
          <p:cNvSpPr txBox="1"/>
          <p:nvPr/>
        </p:nvSpPr>
        <p:spPr>
          <a:xfrm>
            <a:off x="571500" y="4748212"/>
            <a:ext cx="11049000" cy="28575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1500" u="none" cap="none" strike="noStrike">
                <a:solidFill>
                  <a:srgbClr val="DAFFDE"/>
                </a:solidFill>
                <a:latin typeface="Urbanist"/>
                <a:ea typeface="Urbanist"/>
                <a:cs typeface="Urbanist"/>
                <a:sym typeface="Urbanist"/>
              </a:rPr>
              <a:t>A proven, repeatable chassis that can be deployed at any Tier 1 logistics hub (Hillsboro, Beaverton, SE Portland).</a:t>
            </a:r>
            <a:endParaRPr/>
          </a:p>
        </p:txBody>
      </p:sp>
      <p:pic>
        <p:nvPicPr>
          <p:cNvPr descr="image.png" id="163" name="Google Shape;163;p20"/>
          <p:cNvPicPr preferRelativeResize="0"/>
          <p:nvPr/>
        </p:nvPicPr>
        <p:blipFill rotWithShape="1">
          <a:blip r:embed="rId4">
            <a:alphaModFix/>
          </a:blip>
          <a:srcRect b="0" l="0" r="0" t="0"/>
          <a:stretch/>
        </p:blipFill>
        <p:spPr>
          <a:xfrm>
            <a:off x="571500" y="2700337"/>
            <a:ext cx="152400" cy="152400"/>
          </a:xfrm>
          <a:prstGeom prst="rect">
            <a:avLst/>
          </a:prstGeom>
          <a:noFill/>
          <a:ln>
            <a:noFill/>
          </a:ln>
        </p:spPr>
      </p:pic>
      <p:pic>
        <p:nvPicPr>
          <p:cNvPr descr="image.png" id="164" name="Google Shape;164;p20"/>
          <p:cNvPicPr preferRelativeResize="0"/>
          <p:nvPr/>
        </p:nvPicPr>
        <p:blipFill rotWithShape="1">
          <a:blip r:embed="rId5">
            <a:alphaModFix/>
          </a:blip>
          <a:srcRect b="0" l="0" r="0" t="0"/>
          <a:stretch/>
        </p:blipFill>
        <p:spPr>
          <a:xfrm>
            <a:off x="571500" y="3529012"/>
            <a:ext cx="152400" cy="152400"/>
          </a:xfrm>
          <a:prstGeom prst="rect">
            <a:avLst/>
          </a:prstGeom>
          <a:noFill/>
          <a:ln>
            <a:noFill/>
          </a:ln>
        </p:spPr>
      </p:pic>
      <p:pic>
        <p:nvPicPr>
          <p:cNvPr descr="image.png" id="165" name="Google Shape;165;p20"/>
          <p:cNvPicPr preferRelativeResize="0"/>
          <p:nvPr/>
        </p:nvPicPr>
        <p:blipFill rotWithShape="1">
          <a:blip r:embed="rId6">
            <a:alphaModFix/>
          </a:blip>
          <a:srcRect b="0" l="0" r="0" t="0"/>
          <a:stretch/>
        </p:blipFill>
        <p:spPr>
          <a:xfrm>
            <a:off x="571500" y="4357687"/>
            <a:ext cx="152400" cy="152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9" name="Shape 169"/>
        <p:cNvGrpSpPr/>
        <p:nvPr/>
      </p:nvGrpSpPr>
      <p:grpSpPr>
        <a:xfrm>
          <a:off x="0" y="0"/>
          <a:ext cx="0" cy="0"/>
          <a:chOff x="0" y="0"/>
          <a:chExt cx="0" cy="0"/>
        </a:xfrm>
      </p:grpSpPr>
      <p:pic>
        <p:nvPicPr>
          <p:cNvPr descr="image.png" id="170" name="Google Shape;170;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1" name="Google Shape;171;p21"/>
          <p:cNvSpPr txBox="1"/>
          <p:nvPr/>
        </p:nvSpPr>
        <p:spPr>
          <a:xfrm>
            <a:off x="809625" y="571500"/>
            <a:ext cx="11351418" cy="6286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4125" u="none" cap="none" strike="noStrike">
                <a:solidFill>
                  <a:srgbClr val="F5F5F5"/>
                </a:solidFill>
                <a:latin typeface="Urbanist Medium"/>
                <a:ea typeface="Urbanist Medium"/>
                <a:cs typeface="Urbanist Medium"/>
                <a:sym typeface="Urbanist Medium"/>
              </a:rPr>
              <a:t>Participating in </a:t>
            </a:r>
            <a:r>
              <a:rPr b="0" i="0" lang="en-US" sz="4125" u="none" cap="none" strike="noStrike">
                <a:solidFill>
                  <a:srgbClr val="DEFF9A"/>
                </a:solidFill>
                <a:latin typeface="Urbanist Medium"/>
                <a:ea typeface="Urbanist Medium"/>
                <a:cs typeface="Urbanist Medium"/>
                <a:sym typeface="Urbanist Medium"/>
              </a:rPr>
              <a:t>Node 1</a:t>
            </a:r>
            <a:endParaRPr/>
          </a:p>
        </p:txBody>
      </p:sp>
      <p:sp>
        <p:nvSpPr>
          <p:cNvPr id="172" name="Google Shape;172;p21"/>
          <p:cNvSpPr/>
          <p:nvPr/>
        </p:nvSpPr>
        <p:spPr>
          <a:xfrm>
            <a:off x="571500" y="571500"/>
            <a:ext cx="57150" cy="628650"/>
          </a:xfrm>
          <a:prstGeom prst="rect">
            <a:avLst/>
          </a:prstGeom>
          <a:solidFill>
            <a:srgbClr val="DEFF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73" name="Google Shape;173;p21"/>
          <p:cNvSpPr txBox="1"/>
          <p:nvPr/>
        </p:nvSpPr>
        <p:spPr>
          <a:xfrm>
            <a:off x="1047750" y="2352675"/>
            <a:ext cx="10572750" cy="638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00" u="none" cap="none" strike="noStrike">
                <a:solidFill>
                  <a:srgbClr val="F5F5F5"/>
                </a:solidFill>
                <a:latin typeface="Urbanist"/>
                <a:ea typeface="Urbanist"/>
                <a:cs typeface="Urbanist"/>
                <a:sym typeface="Urbanist"/>
              </a:rPr>
              <a:t>Site Identification:</a:t>
            </a:r>
            <a:r>
              <a:rPr b="0" i="0" lang="en-US" sz="1500" u="none" cap="none" strike="noStrike">
                <a:solidFill>
                  <a:srgbClr val="DAFFDE"/>
                </a:solidFill>
                <a:latin typeface="Urbanist"/>
                <a:ea typeface="Urbanist"/>
                <a:cs typeface="Urbanist"/>
                <a:sym typeface="Urbanist"/>
              </a:rPr>
              <a:t> Targeting high-cube flex parcels within ≤ 7.0 miles of PDX.</a:t>
            </a:r>
            <a:endParaRPr/>
          </a:p>
        </p:txBody>
      </p:sp>
      <p:sp>
        <p:nvSpPr>
          <p:cNvPr id="174" name="Google Shape;174;p21"/>
          <p:cNvSpPr txBox="1"/>
          <p:nvPr/>
        </p:nvSpPr>
        <p:spPr>
          <a:xfrm>
            <a:off x="1047750" y="3181350"/>
            <a:ext cx="10572750" cy="638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00" u="none" cap="none" strike="noStrike">
                <a:solidFill>
                  <a:srgbClr val="F5F5F5"/>
                </a:solidFill>
                <a:latin typeface="Urbanist"/>
                <a:ea typeface="Urbanist"/>
                <a:cs typeface="Urbanist"/>
                <a:sym typeface="Urbanist"/>
              </a:rPr>
              <a:t>The 40-20-40 Model:</a:t>
            </a:r>
            <a:r>
              <a:rPr b="0" i="0" lang="en-US" sz="1500" u="none" cap="none" strike="noStrike">
                <a:solidFill>
                  <a:srgbClr val="DAFFDE"/>
                </a:solidFill>
                <a:latin typeface="Urbanist"/>
                <a:ea typeface="Urbanist"/>
                <a:cs typeface="Urbanist"/>
                <a:sym typeface="Urbanist"/>
              </a:rPr>
              <a:t> Strictly allocated inventory to ensure high-margin B2B stability.</a:t>
            </a:r>
            <a:endParaRPr/>
          </a:p>
        </p:txBody>
      </p:sp>
      <p:sp>
        <p:nvSpPr>
          <p:cNvPr id="175" name="Google Shape;175;p21"/>
          <p:cNvSpPr txBox="1"/>
          <p:nvPr/>
        </p:nvSpPr>
        <p:spPr>
          <a:xfrm>
            <a:off x="1047750" y="4010025"/>
            <a:ext cx="10572750" cy="638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00" u="none" cap="none" strike="noStrike">
                <a:solidFill>
                  <a:srgbClr val="F5F5F5"/>
                </a:solidFill>
                <a:latin typeface="Urbanist"/>
                <a:ea typeface="Urbanist"/>
                <a:cs typeface="Urbanist"/>
                <a:sym typeface="Urbanist"/>
              </a:rPr>
              <a:t>Trade Secret Protection:</a:t>
            </a:r>
            <a:r>
              <a:rPr b="0" i="0" lang="en-US" sz="1500" u="none" cap="none" strike="noStrike">
                <a:solidFill>
                  <a:srgbClr val="DAFFDE"/>
                </a:solidFill>
                <a:latin typeface="Urbanist"/>
                <a:ea typeface="Urbanist"/>
                <a:cs typeface="Urbanist"/>
                <a:sym typeface="Urbanist"/>
              </a:rPr>
              <a:t> Operational workflows secured under the Oregon Uniform Trade Secrets Act.</a:t>
            </a:r>
            <a:endParaRPr/>
          </a:p>
        </p:txBody>
      </p:sp>
      <p:sp>
        <p:nvSpPr>
          <p:cNvPr id="176" name="Google Shape;176;p21"/>
          <p:cNvSpPr txBox="1"/>
          <p:nvPr/>
        </p:nvSpPr>
        <p:spPr>
          <a:xfrm>
            <a:off x="1047750" y="4838700"/>
            <a:ext cx="10572750" cy="63817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1500" u="none" cap="none" strike="noStrike">
                <a:solidFill>
                  <a:srgbClr val="F5F5F5"/>
                </a:solidFill>
                <a:latin typeface="Urbanist"/>
                <a:ea typeface="Urbanist"/>
                <a:cs typeface="Urbanist"/>
                <a:sym typeface="Urbanist"/>
              </a:rPr>
              <a:t>Institutional Partnership:</a:t>
            </a:r>
            <a:r>
              <a:rPr b="0" i="0" lang="en-US" sz="1500" u="none" cap="none" strike="noStrike">
                <a:solidFill>
                  <a:srgbClr val="DAFFDE"/>
                </a:solidFill>
                <a:latin typeface="Urbanist"/>
                <a:ea typeface="Urbanist"/>
                <a:cs typeface="Urbanist"/>
                <a:sym typeface="Urbanist"/>
              </a:rPr>
              <a:t> Secure your allocation in the nation's first telemetry-driven residency.</a:t>
            </a:r>
            <a:endParaRPr/>
          </a:p>
        </p:txBody>
      </p:sp>
      <p:pic>
        <p:nvPicPr>
          <p:cNvPr descr="image.png" id="177" name="Google Shape;177;p21"/>
          <p:cNvPicPr preferRelativeResize="0"/>
          <p:nvPr/>
        </p:nvPicPr>
        <p:blipFill rotWithShape="1">
          <a:blip r:embed="rId4">
            <a:alphaModFix/>
          </a:blip>
          <a:srcRect b="0" l="0" r="0" t="0"/>
          <a:stretch/>
        </p:blipFill>
        <p:spPr>
          <a:xfrm>
            <a:off x="571500" y="2386012"/>
            <a:ext cx="238125" cy="276225"/>
          </a:xfrm>
          <a:prstGeom prst="rect">
            <a:avLst/>
          </a:prstGeom>
          <a:noFill/>
          <a:ln>
            <a:noFill/>
          </a:ln>
        </p:spPr>
      </p:pic>
      <p:pic>
        <p:nvPicPr>
          <p:cNvPr descr="image.png" id="178" name="Google Shape;178;p21"/>
          <p:cNvPicPr preferRelativeResize="0"/>
          <p:nvPr/>
        </p:nvPicPr>
        <p:blipFill rotWithShape="1">
          <a:blip r:embed="rId5">
            <a:alphaModFix/>
          </a:blip>
          <a:srcRect b="0" l="0" r="0" t="0"/>
          <a:stretch/>
        </p:blipFill>
        <p:spPr>
          <a:xfrm>
            <a:off x="571500" y="3214687"/>
            <a:ext cx="266700" cy="276225"/>
          </a:xfrm>
          <a:prstGeom prst="rect">
            <a:avLst/>
          </a:prstGeom>
          <a:noFill/>
          <a:ln>
            <a:noFill/>
          </a:ln>
        </p:spPr>
      </p:pic>
      <p:pic>
        <p:nvPicPr>
          <p:cNvPr descr="image.png" id="179" name="Google Shape;179;p21"/>
          <p:cNvPicPr preferRelativeResize="0"/>
          <p:nvPr/>
        </p:nvPicPr>
        <p:blipFill rotWithShape="1">
          <a:blip r:embed="rId6">
            <a:alphaModFix/>
          </a:blip>
          <a:srcRect b="0" l="0" r="0" t="0"/>
          <a:stretch/>
        </p:blipFill>
        <p:spPr>
          <a:xfrm>
            <a:off x="571500" y="4043362"/>
            <a:ext cx="238125" cy="276225"/>
          </a:xfrm>
          <a:prstGeom prst="rect">
            <a:avLst/>
          </a:prstGeom>
          <a:noFill/>
          <a:ln>
            <a:noFill/>
          </a:ln>
        </p:spPr>
      </p:pic>
      <p:pic>
        <p:nvPicPr>
          <p:cNvPr descr="image.png" id="180" name="Google Shape;180;p21"/>
          <p:cNvPicPr preferRelativeResize="0"/>
          <p:nvPr/>
        </p:nvPicPr>
        <p:blipFill rotWithShape="1">
          <a:blip r:embed="rId7">
            <a:alphaModFix/>
          </a:blip>
          <a:srcRect b="0" l="0" r="0" t="0"/>
          <a:stretch/>
        </p:blipFill>
        <p:spPr>
          <a:xfrm>
            <a:off x="571500" y="4872037"/>
            <a:ext cx="333375" cy="276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