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2404050"/>
  <p:notesSz cx="6858000" cy="9144000"/>
  <p:defaultTextStyle>
    <a:defPPr>
      <a:defRPr lang="es-ES"/>
    </a:defPPr>
    <a:lvl1pPr marL="0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25575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51149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876724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02298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127873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753448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379022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004597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8">
          <p15:clr>
            <a:srgbClr val="A4A3A4"/>
          </p15:clr>
        </p15:guide>
        <p15:guide id="2" pos="79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33CC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0" autoAdjust="0"/>
  </p:normalViewPr>
  <p:slideViewPr>
    <p:cSldViewPr>
      <p:cViewPr>
        <p:scale>
          <a:sx n="40" d="100"/>
          <a:sy n="40" d="100"/>
        </p:scale>
        <p:origin x="252" y="30"/>
      </p:cViewPr>
      <p:guideLst>
        <p:guide orient="horz" pos="10208"/>
        <p:guide pos="79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103883144962285E-2"/>
          <c:y val="3.57299872920556E-2"/>
          <c:w val="0.82044578244235489"/>
          <c:h val="0.818255142646227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E9-48C4-BC1A-DE2244B3051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E9-48C4-BC1A-DE2244B3051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E9-48C4-BC1A-DE2244B30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514504"/>
        <c:axId val="194511368"/>
        <c:axId val="0"/>
      </c:bar3DChart>
      <c:catAx>
        <c:axId val="194514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4511368"/>
        <c:crosses val="autoZero"/>
        <c:auto val="1"/>
        <c:lblAlgn val="ctr"/>
        <c:lblOffset val="100"/>
        <c:noMultiLvlLbl val="0"/>
      </c:catAx>
      <c:valAx>
        <c:axId val="194511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4514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9" y="10066265"/>
            <a:ext cx="21422680" cy="6945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9" y="18362315"/>
            <a:ext cx="17642206" cy="82810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25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7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0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27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53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7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04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297674"/>
            <a:ext cx="5670712" cy="276484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62" y="1297674"/>
            <a:ext cx="16592073" cy="276484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8" y="20822627"/>
            <a:ext cx="21422680" cy="6435806"/>
          </a:xfrm>
        </p:spPr>
        <p:txBody>
          <a:bodyPr anchor="t"/>
          <a:lstStyle>
            <a:lvl1pPr algn="l">
              <a:defRPr sz="1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8" y="13734231"/>
            <a:ext cx="21422680" cy="7088384"/>
          </a:xfrm>
        </p:spPr>
        <p:txBody>
          <a:bodyPr anchor="b"/>
          <a:lstStyle>
            <a:lvl1pPr marL="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1pPr>
            <a:lvl2pPr marL="162557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325114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3pPr>
            <a:lvl4pPr marL="4876724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0229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127873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75344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37902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004597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67" y="7560955"/>
            <a:ext cx="11131389" cy="21385177"/>
          </a:xfrm>
        </p:spPr>
        <p:txBody>
          <a:bodyPr/>
          <a:lstStyle>
            <a:lvl1pPr>
              <a:defRPr sz="100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9" y="7560955"/>
            <a:ext cx="11131389" cy="21385177"/>
          </a:xfrm>
        </p:spPr>
        <p:txBody>
          <a:bodyPr/>
          <a:lstStyle>
            <a:lvl1pPr>
              <a:defRPr sz="100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61" y="7253430"/>
            <a:ext cx="11135770" cy="3022876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5575" indent="0">
              <a:buNone/>
              <a:defRPr sz="7100" b="1"/>
            </a:lvl2pPr>
            <a:lvl3pPr marL="3251149" indent="0">
              <a:buNone/>
              <a:defRPr sz="6400" b="1"/>
            </a:lvl3pPr>
            <a:lvl4pPr marL="4876724" indent="0">
              <a:buNone/>
              <a:defRPr sz="5700" b="1"/>
            </a:lvl4pPr>
            <a:lvl5pPr marL="6502298" indent="0">
              <a:buNone/>
              <a:defRPr sz="5700" b="1"/>
            </a:lvl5pPr>
            <a:lvl6pPr marL="8127873" indent="0">
              <a:buNone/>
              <a:defRPr sz="5700" b="1"/>
            </a:lvl6pPr>
            <a:lvl7pPr marL="9753448" indent="0">
              <a:buNone/>
              <a:defRPr sz="5700" b="1"/>
            </a:lvl7pPr>
            <a:lvl8pPr marL="11379022" indent="0">
              <a:buNone/>
              <a:defRPr sz="5700" b="1"/>
            </a:lvl8pPr>
            <a:lvl9pPr marL="13004597" indent="0">
              <a:buNone/>
              <a:defRPr sz="5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61" y="10276292"/>
            <a:ext cx="11135770" cy="1866983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8" y="7253430"/>
            <a:ext cx="11140143" cy="3022876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5575" indent="0">
              <a:buNone/>
              <a:defRPr sz="7100" b="1"/>
            </a:lvl2pPr>
            <a:lvl3pPr marL="3251149" indent="0">
              <a:buNone/>
              <a:defRPr sz="6400" b="1"/>
            </a:lvl3pPr>
            <a:lvl4pPr marL="4876724" indent="0">
              <a:buNone/>
              <a:defRPr sz="5700" b="1"/>
            </a:lvl4pPr>
            <a:lvl5pPr marL="6502298" indent="0">
              <a:buNone/>
              <a:defRPr sz="5700" b="1"/>
            </a:lvl5pPr>
            <a:lvl6pPr marL="8127873" indent="0">
              <a:buNone/>
              <a:defRPr sz="5700" b="1"/>
            </a:lvl6pPr>
            <a:lvl7pPr marL="9753448" indent="0">
              <a:buNone/>
              <a:defRPr sz="5700" b="1"/>
            </a:lvl7pPr>
            <a:lvl8pPr marL="11379022" indent="0">
              <a:buNone/>
              <a:defRPr sz="5700" b="1"/>
            </a:lvl8pPr>
            <a:lvl9pPr marL="13004597" indent="0">
              <a:buNone/>
              <a:defRPr sz="5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8" y="10276292"/>
            <a:ext cx="11140143" cy="1866983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8" y="1290182"/>
            <a:ext cx="8291663" cy="5490686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9" y="1290170"/>
            <a:ext cx="14089262" cy="27655960"/>
          </a:xfrm>
        </p:spPr>
        <p:txBody>
          <a:bodyPr/>
          <a:lstStyle>
            <a:lvl1pPr>
              <a:defRPr sz="11400"/>
            </a:lvl1pPr>
            <a:lvl2pPr>
              <a:defRPr sz="100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8" y="6780856"/>
            <a:ext cx="8291663" cy="22165274"/>
          </a:xfrm>
        </p:spPr>
        <p:txBody>
          <a:bodyPr/>
          <a:lstStyle>
            <a:lvl1pPr marL="0" indent="0">
              <a:buNone/>
              <a:defRPr sz="5000"/>
            </a:lvl1pPr>
            <a:lvl2pPr marL="1625575" indent="0">
              <a:buNone/>
              <a:defRPr sz="4300"/>
            </a:lvl2pPr>
            <a:lvl3pPr marL="3251149" indent="0">
              <a:buNone/>
              <a:defRPr sz="3600"/>
            </a:lvl3pPr>
            <a:lvl4pPr marL="4876724" indent="0">
              <a:buNone/>
              <a:defRPr sz="3200"/>
            </a:lvl4pPr>
            <a:lvl5pPr marL="6502298" indent="0">
              <a:buNone/>
              <a:defRPr sz="3200"/>
            </a:lvl5pPr>
            <a:lvl6pPr marL="8127873" indent="0">
              <a:buNone/>
              <a:defRPr sz="3200"/>
            </a:lvl6pPr>
            <a:lvl7pPr marL="9753448" indent="0">
              <a:buNone/>
              <a:defRPr sz="3200"/>
            </a:lvl7pPr>
            <a:lvl8pPr marL="11379022" indent="0">
              <a:buNone/>
              <a:defRPr sz="3200"/>
            </a:lvl8pPr>
            <a:lvl9pPr marL="13004597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8" y="22682857"/>
            <a:ext cx="15121891" cy="2677838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8" y="2895387"/>
            <a:ext cx="15121891" cy="19442431"/>
          </a:xfrm>
        </p:spPr>
        <p:txBody>
          <a:bodyPr/>
          <a:lstStyle>
            <a:lvl1pPr marL="0" indent="0">
              <a:buNone/>
              <a:defRPr sz="11400"/>
            </a:lvl1pPr>
            <a:lvl2pPr marL="1625575" indent="0">
              <a:buNone/>
              <a:defRPr sz="10000"/>
            </a:lvl2pPr>
            <a:lvl3pPr marL="3251149" indent="0">
              <a:buNone/>
              <a:defRPr sz="8500"/>
            </a:lvl3pPr>
            <a:lvl4pPr marL="4876724" indent="0">
              <a:buNone/>
              <a:defRPr sz="7100"/>
            </a:lvl4pPr>
            <a:lvl5pPr marL="6502298" indent="0">
              <a:buNone/>
              <a:defRPr sz="7100"/>
            </a:lvl5pPr>
            <a:lvl6pPr marL="8127873" indent="0">
              <a:buNone/>
              <a:defRPr sz="7100"/>
            </a:lvl6pPr>
            <a:lvl7pPr marL="9753448" indent="0">
              <a:buNone/>
              <a:defRPr sz="7100"/>
            </a:lvl7pPr>
            <a:lvl8pPr marL="11379022" indent="0">
              <a:buNone/>
              <a:defRPr sz="7100"/>
            </a:lvl8pPr>
            <a:lvl9pPr marL="13004597" indent="0">
              <a:buNone/>
              <a:defRPr sz="7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8" y="25360692"/>
            <a:ext cx="15121891" cy="3802973"/>
          </a:xfrm>
        </p:spPr>
        <p:txBody>
          <a:bodyPr/>
          <a:lstStyle>
            <a:lvl1pPr marL="0" indent="0">
              <a:buNone/>
              <a:defRPr sz="5000"/>
            </a:lvl1pPr>
            <a:lvl2pPr marL="1625575" indent="0">
              <a:buNone/>
              <a:defRPr sz="4300"/>
            </a:lvl2pPr>
            <a:lvl3pPr marL="3251149" indent="0">
              <a:buNone/>
              <a:defRPr sz="3600"/>
            </a:lvl3pPr>
            <a:lvl4pPr marL="4876724" indent="0">
              <a:buNone/>
              <a:defRPr sz="3200"/>
            </a:lvl4pPr>
            <a:lvl5pPr marL="6502298" indent="0">
              <a:buNone/>
              <a:defRPr sz="3200"/>
            </a:lvl5pPr>
            <a:lvl6pPr marL="8127873" indent="0">
              <a:buNone/>
              <a:defRPr sz="3200"/>
            </a:lvl6pPr>
            <a:lvl7pPr marL="9753448" indent="0">
              <a:buNone/>
              <a:defRPr sz="3200"/>
            </a:lvl7pPr>
            <a:lvl8pPr marL="11379022" indent="0">
              <a:buNone/>
              <a:defRPr sz="3200"/>
            </a:lvl8pPr>
            <a:lvl9pPr marL="13004597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67" y="1297666"/>
            <a:ext cx="22682838" cy="5400675"/>
          </a:xfrm>
          <a:prstGeom prst="rect">
            <a:avLst/>
          </a:prstGeom>
        </p:spPr>
        <p:txBody>
          <a:bodyPr vert="horz" lIns="325115" tIns="162557" rIns="325115" bIns="16255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67" y="7560955"/>
            <a:ext cx="22682838" cy="21385177"/>
          </a:xfrm>
          <a:prstGeom prst="rect">
            <a:avLst/>
          </a:prstGeom>
        </p:spPr>
        <p:txBody>
          <a:bodyPr vert="horz" lIns="325115" tIns="162557" rIns="325115" bIns="16255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65" y="30033783"/>
            <a:ext cx="5880737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81" y="30033783"/>
            <a:ext cx="7980996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66" y="30033783"/>
            <a:ext cx="5880737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51149" rtl="0" eaLnBrk="1" latinLnBrk="0" hangingPunct="1">
        <a:spcBef>
          <a:spcPct val="0"/>
        </a:spcBef>
        <a:buNone/>
        <a:defRPr sz="1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81" indent="-1219181" algn="l" defTabSz="3251149" rtl="0" eaLnBrk="1" latinLnBrk="0" hangingPunct="1">
        <a:spcBef>
          <a:spcPct val="20000"/>
        </a:spcBef>
        <a:buFont typeface="Arial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41559" indent="-1015984" algn="l" defTabSz="3251149" rtl="0" eaLnBrk="1" latinLnBrk="0" hangingPunct="1">
        <a:spcBef>
          <a:spcPct val="20000"/>
        </a:spcBef>
        <a:buFont typeface="Arial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63937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689511" indent="-812787" algn="l" defTabSz="3251149" rtl="0" eaLnBrk="1" latinLnBrk="0" hangingPunct="1">
        <a:spcBef>
          <a:spcPct val="20000"/>
        </a:spcBef>
        <a:buFont typeface="Arial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086" indent="-812787" algn="l" defTabSz="3251149" rtl="0" eaLnBrk="1" latinLnBrk="0" hangingPunct="1">
        <a:spcBef>
          <a:spcPct val="20000"/>
        </a:spcBef>
        <a:buFont typeface="Arial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40660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566235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191810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3817384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575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51149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76724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02298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27873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53448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79022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004597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mailto:ejemplo@instituciona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32623" y="2664522"/>
            <a:ext cx="17099746" cy="1152128"/>
          </a:xfrm>
        </p:spPr>
        <p:txBody>
          <a:bodyPr>
            <a:noAutofit/>
          </a:bodyPr>
          <a:lstStyle/>
          <a:p>
            <a:r>
              <a:rPr lang="es-MX" sz="6000" b="1" dirty="0">
                <a:latin typeface="+mn-lt"/>
              </a:rPr>
              <a:t>Título del </a:t>
            </a:r>
            <a:r>
              <a:rPr lang="es-MX" sz="6000" b="1" dirty="0" smtClean="0">
                <a:latin typeface="+mn-lt"/>
              </a:rPr>
              <a:t>trabajo (Fuente 70)</a:t>
            </a:r>
            <a:endParaRPr lang="es-MX" sz="6000" b="1" dirty="0"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4471" y="3878910"/>
            <a:ext cx="20378265" cy="2959944"/>
          </a:xfrm>
          <a:prstGeom prst="rect">
            <a:avLst/>
          </a:prstGeom>
          <a:noFill/>
        </p:spPr>
        <p:txBody>
          <a:bodyPr wrap="square" lIns="431959" tIns="215979" rIns="431959" bIns="215979" rtlCol="0">
            <a:spAutoFit/>
          </a:bodyPr>
          <a:lstStyle/>
          <a:p>
            <a:pPr algn="ctr"/>
            <a:r>
              <a:rPr lang="es-CO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S. APELLIDO M</a:t>
            </a:r>
            <a:r>
              <a:rPr lang="es-CO" sz="3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s-CO" sz="3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E. APELLIDO </a:t>
            </a:r>
            <a:r>
              <a:rPr lang="es-CO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s-CO" sz="1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nstitución. Facultad,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epartamento, Sede XX, Medellín</a:t>
            </a:r>
          </a:p>
          <a:p>
            <a:pPr algn="ctr"/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institución  sin  teléfono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Laboratorio de Investigación en Alimentos.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Universidad de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cerros.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Bogotá, Colombia. </a:t>
            </a:r>
            <a:endParaRPr lang="es-E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Dirección de la institución  sin 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teléfono si las personas son de diferente institución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ejemplo@institucional.com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(de la persona responsable  del trabajo.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áximo 2 correos)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08287" y="7417049"/>
            <a:ext cx="1847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152303" y="7417049"/>
            <a:ext cx="10801200" cy="23944996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 (Fuente 35)</a:t>
            </a:r>
            <a:endParaRPr lang="es-CO" sz="35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presente trabajo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pretende …….(lleva citas bibliográficas con numero arábigo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superíndice</a:t>
            </a:r>
            <a:r>
              <a:rPr lang="es-CO" sz="2800" b="1" baseline="30000" dirty="0" smtClean="0">
                <a:latin typeface="AQWZ"/>
                <a:cs typeface="Arial" panose="020B0604020202020204" pitchFamily="34" charset="0"/>
              </a:rPr>
              <a:t>2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(Fuente 28)</a:t>
            </a: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>
              <a:lnSpc>
                <a:spcPts val="3000"/>
              </a:lnSpc>
            </a:pP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General: </a:t>
            </a:r>
          </a:p>
          <a:p>
            <a:pPr algn="just">
              <a:lnSpc>
                <a:spcPts val="3000"/>
              </a:lnSpc>
            </a:pPr>
            <a:endParaRPr lang="es-CO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Analizar las semejanzas y diferencias……….(use nombres científicos en letra itálica) (Fuente 28)</a:t>
            </a: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Específicos:</a:t>
            </a:r>
          </a:p>
          <a:p>
            <a:pPr algn="just">
              <a:lnSpc>
                <a:spcPts val="3000"/>
              </a:lnSpc>
            </a:pPr>
            <a:endParaRPr lang="es-CO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 ……...</a:t>
            </a:r>
          </a:p>
          <a:p>
            <a:pPr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Establecer ……….</a:t>
            </a:r>
          </a:p>
          <a:p>
            <a:pPr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algn="just">
              <a:lnSpc>
                <a:spcPts val="3000"/>
              </a:lnSpc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Clara y concisa, se puede presentar en diagrama de flujo o redactada….. Establecer la metodología usada, usando sistema internacional de unidades, citar con N° arábigo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metodología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análisis. </a:t>
            </a: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681695" y="7224689"/>
            <a:ext cx="10009112" cy="23944996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  <a:r>
              <a:rPr lang="es-CO" sz="35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   (Fuente 35)</a:t>
            </a:r>
            <a:endParaRPr lang="es-CO" sz="35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La composición de la muestra……..</a:t>
            </a:r>
          </a:p>
          <a:p>
            <a:pPr indent="361950" algn="just">
              <a:lnSpc>
                <a:spcPts val="3000"/>
              </a:lnSpc>
            </a:pPr>
            <a:endParaRPr lang="es-CO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altLang="en-US" sz="28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Tabla 1. </a:t>
            </a:r>
            <a:r>
              <a:rPr lang="es-CO" altLang="en-US" sz="28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Resultados  </a:t>
            </a:r>
            <a:r>
              <a:rPr lang="es-CO" altLang="en-US" sz="28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identificados </a:t>
            </a:r>
            <a:r>
              <a:rPr lang="es-CO" altLang="en-US" sz="28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………(centrada).</a:t>
            </a:r>
          </a:p>
          <a:p>
            <a:pPr indent="361950" algn="just">
              <a:lnSpc>
                <a:spcPts val="3000"/>
              </a:lnSpc>
            </a:pPr>
            <a:endParaRPr lang="es-CO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1. </a:t>
            </a:r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Tendenci</a:t>
            </a: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as…………..  (centrada)</a:t>
            </a: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  <a:p>
            <a:pPr algn="just">
              <a:lnSpc>
                <a:spcPts val="3000"/>
              </a:lnSpc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acuerdo…….</a:t>
            </a: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AGRADECIMIENTOS</a:t>
            </a:r>
            <a:r>
              <a:rPr lang="es-E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(Fuente 28</a:t>
            </a:r>
            <a:r>
              <a:rPr lang="es-CO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8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autores agradecen al </a:t>
            </a:r>
            <a:r>
              <a:rPr lang="es-C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s-C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….................(Fuente 24</a:t>
            </a:r>
            <a:r>
              <a:rPr lang="es-CO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3000"/>
              </a:lnSpc>
            </a:pPr>
            <a:endParaRPr lang="es-ES" sz="3200" b="1" i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ES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 </a:t>
            </a:r>
            <a:r>
              <a:rPr lang="es-E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(cite la más relevante Fuente 28</a:t>
            </a:r>
            <a:r>
              <a:rPr lang="es-CO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s-ES" sz="28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000"/>
              </a:lnSpc>
              <a:buFont typeface="+mj-lt"/>
              <a:buAutoNum type="arabicPeriod"/>
            </a:pPr>
            <a:r>
              <a:rPr 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A.,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E. (2006).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artículo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científico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itálica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Colombia.(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J. Food  Nutrition), 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133-135.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000"/>
              </a:lnSpc>
              <a:buFont typeface="+mj-lt"/>
              <a:buAutoNum type="arabicPeriod"/>
            </a:pP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Apellido, </a:t>
            </a:r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y  Apellido, J. 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(2010). 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…………..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</a:p>
          <a:p>
            <a:pPr>
              <a:lnSpc>
                <a:spcPts val="3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AOAC,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……….</a:t>
            </a:r>
          </a:p>
          <a:p>
            <a:pPr>
              <a:lnSpc>
                <a:spcPts val="3000"/>
              </a:lnSpc>
            </a:pP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Apellido,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A.M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…………….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(Fuente 24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88185"/>
              </p:ext>
            </p:extLst>
          </p:nvPr>
        </p:nvGraphicFramePr>
        <p:xfrm>
          <a:off x="15156558" y="10225361"/>
          <a:ext cx="6912767" cy="3157881"/>
        </p:xfrm>
        <a:graphic>
          <a:graphicData uri="http://schemas.openxmlformats.org/drawingml/2006/table">
            <a:tbl>
              <a:tblPr/>
              <a:tblGrid>
                <a:gridCol w="285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93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Parámetro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Desv</a:t>
                      </a:r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CO" sz="2500" b="1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Standart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ZZZZZ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YYYYY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XZXZX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791709070"/>
              </p:ext>
            </p:extLst>
          </p:nvPr>
        </p:nvGraphicFramePr>
        <p:xfrm>
          <a:off x="14905831" y="14329817"/>
          <a:ext cx="6480720" cy="3166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Rectángulo"/>
          <p:cNvSpPr/>
          <p:nvPr/>
        </p:nvSpPr>
        <p:spPr>
          <a:xfrm>
            <a:off x="1152303" y="936329"/>
            <a:ext cx="2880320" cy="26642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6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ESCUDO INSTITUCIONAL al </a:t>
            </a:r>
            <a:r>
              <a:rPr lang="en-US" sz="2000" b="1" dirty="0" err="1" smtClean="0">
                <a:solidFill>
                  <a:srgbClr val="002060"/>
                </a:solidFill>
              </a:rPr>
              <a:t>que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pertenecen</a:t>
            </a:r>
            <a:r>
              <a:rPr lang="en-US" sz="2000" b="1" dirty="0" smtClean="0">
                <a:solidFill>
                  <a:srgbClr val="002060"/>
                </a:solidFill>
              </a:rPr>
              <a:t> los </a:t>
            </a:r>
            <a:r>
              <a:rPr lang="en-US" sz="2000" b="1" dirty="0" err="1" smtClean="0">
                <a:solidFill>
                  <a:srgbClr val="002060"/>
                </a:solidFill>
              </a:rPr>
              <a:t>autores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s-MX" sz="2000" b="1" dirty="0">
              <a:solidFill>
                <a:srgbClr val="002060"/>
              </a:solidFill>
            </a:endParaRPr>
          </a:p>
        </p:txBody>
      </p:sp>
      <p:sp>
        <p:nvSpPr>
          <p:cNvPr id="13" name="12 Estrella de 7 puntas"/>
          <p:cNvSpPr/>
          <p:nvPr/>
        </p:nvSpPr>
        <p:spPr>
          <a:xfrm>
            <a:off x="1944391" y="1018717"/>
            <a:ext cx="1440160" cy="1400747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535" y="144241"/>
            <a:ext cx="10436656" cy="2840980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4303" y="1018717"/>
            <a:ext cx="4536504" cy="19482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6621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310</Words>
  <Application>Microsoft Office PowerPoint</Application>
  <PresentationFormat>Personalizado</PresentationFormat>
  <Paragraphs>140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AQWZ</vt:lpstr>
      <vt:lpstr>Arial</vt:lpstr>
      <vt:lpstr>Calibri</vt:lpstr>
      <vt:lpstr>Times New Roman</vt:lpstr>
      <vt:lpstr>Wingdings</vt:lpstr>
      <vt:lpstr>Tema de Office</vt:lpstr>
      <vt:lpstr>Título del trabajo (Fuente 70)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cquijano</dc:creator>
  <cp:lastModifiedBy>LAURA SERRATO</cp:lastModifiedBy>
  <cp:revision>25</cp:revision>
  <dcterms:created xsi:type="dcterms:W3CDTF">2014-06-19T01:01:16Z</dcterms:created>
  <dcterms:modified xsi:type="dcterms:W3CDTF">2016-02-09T15:31:28Z</dcterms:modified>
</cp:coreProperties>
</file>