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5"/>
    <p:restoredTop sz="94677"/>
  </p:normalViewPr>
  <p:slideViewPr>
    <p:cSldViewPr snapToGrid="0">
      <p:cViewPr varScale="1">
        <p:scale>
          <a:sx n="101" d="100"/>
          <a:sy n="101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40263-4E5E-CC40-A15A-FBBB198E7CA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3D24F-C100-7041-BA36-039541B6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07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3D24F-C100-7041-BA36-039541B665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3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to soar high like Eagles for you are loved, needed, and appreciated.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3D24F-C100-7041-BA36-039541B665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0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461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38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52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9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6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6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0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1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9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07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811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64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pub/umcoms101/chapter/chapter-4-nonverbal-communication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scottsaunders.com/about_this_site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d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oisestate.pressbooks.pub/makingconflictsuckless/chapter/barriers-to-effective-listening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leap.com/extracurricular-activities-success-development-communication-skills-role-parents-public-home-work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ybcm.tistory.com/4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86485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http://ell.stackexchange.com/questions/107414/what-does-they-are-facing-their-chest-and-shoulder-mean-in-this-paragraph" TargetMode="External"/><Relationship Id="rId7" Type="http://schemas.openxmlformats.org/officeDocument/2006/relationships/hyperlink" Target="https://www.wisc-online.com/assetrepository/viewasset?id=2165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www.wisc-online.com/assetrepository/viewasset?id=2145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suny-introductiontocommunication/chapter/thinking-about-conflict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ind4change.com/emotional-intelligence-daniel-goleman-work-social-skills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c.copernicus.org/articles/14/39/2020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flowerhillfarm.blogspot.com/2011/05/spring-stretching-towards-sky-bird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wowritingteachers.org/2018/10/26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51077-share-images-png-download-fre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ninadavis.me/2009/07/30/the-best-group-writing-strategy-for-5-year-olds-interactive-writing-here-i-go-again-and-again-and-again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stainless-steel-key-light-castle-the-door-hole-indoors-entrance-wallpaper-xxqi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dershipfreak.wordpress.com/2015/09/16/the-new-necessity-for-leadership-success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hyperlink" Target="https://pixabay.com/en/leucocephalus-haliaeetus-bird-bald-38737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pythagoreionip.blogspot.com/2014/1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birds-scarlet-macaw-wildlife-wallpaper-txank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irds-parrots-colorful-nature-981696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388448/premium-photo-image-rating-african-american-african-descent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73795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suny-fmcc-intropsychmaster/chapter/treatment-modalities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ribework.blogspot.com/2018/08/the-relational-beauty-of-empathy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ndala-of-love.com/2018/04/18/empathy-and-self-empathy-communication-and-self-enquiry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F626F98-F213-4034-8836-88A71501D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lorful liquid art">
            <a:extLst>
              <a:ext uri="{FF2B5EF4-FFF2-40B4-BE49-F238E27FC236}">
                <a16:creationId xmlns:a16="http://schemas.microsoft.com/office/drawing/2014/main" id="{FD75CF9A-4490-5A05-A79C-FAF54E7DFB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9954" b="968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6B3DAACF-D844-4480-94BE-2DE00ABEE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75199" y="726177"/>
            <a:ext cx="5241603" cy="5343721"/>
          </a:xfrm>
          <a:custGeom>
            <a:avLst/>
            <a:gdLst>
              <a:gd name="connsiteX0" fmla="*/ 5325805 w 5325805"/>
              <a:gd name="connsiteY0" fmla="*/ 2714782 h 5429563"/>
              <a:gd name="connsiteX1" fmla="*/ 2611024 w 5325805"/>
              <a:gd name="connsiteY1" fmla="*/ 5429563 h 5429563"/>
              <a:gd name="connsiteX2" fmla="*/ 1942188 w 5325805"/>
              <a:gd name="connsiteY2" fmla="*/ 5429563 h 5429563"/>
              <a:gd name="connsiteX3" fmla="*/ 668836 w 5325805"/>
              <a:gd name="connsiteY3" fmla="*/ 5429563 h 5429563"/>
              <a:gd name="connsiteX4" fmla="*/ 0 w 5325805"/>
              <a:gd name="connsiteY4" fmla="*/ 5429563 h 5429563"/>
              <a:gd name="connsiteX5" fmla="*/ 0 w 5325805"/>
              <a:gd name="connsiteY5" fmla="*/ 0 h 5429563"/>
              <a:gd name="connsiteX6" fmla="*/ 668836 w 5325805"/>
              <a:gd name="connsiteY6" fmla="*/ 0 h 5429563"/>
              <a:gd name="connsiteX7" fmla="*/ 1942188 w 5325805"/>
              <a:gd name="connsiteY7" fmla="*/ 0 h 5429563"/>
              <a:gd name="connsiteX8" fmla="*/ 2611024 w 5325805"/>
              <a:gd name="connsiteY8" fmla="*/ 0 h 5429563"/>
              <a:gd name="connsiteX9" fmla="*/ 5325805 w 5325805"/>
              <a:gd name="connsiteY9" fmla="*/ 2714782 h 542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25805" h="5429563">
                <a:moveTo>
                  <a:pt x="5325805" y="2714782"/>
                </a:moveTo>
                <a:cubicBezTo>
                  <a:pt x="5325805" y="4214114"/>
                  <a:pt x="4110356" y="5429563"/>
                  <a:pt x="2611024" y="5429563"/>
                </a:cubicBezTo>
                <a:lnTo>
                  <a:pt x="1942188" y="5429563"/>
                </a:lnTo>
                <a:lnTo>
                  <a:pt x="668836" y="5429563"/>
                </a:lnTo>
                <a:lnTo>
                  <a:pt x="0" y="5429563"/>
                </a:lnTo>
                <a:lnTo>
                  <a:pt x="0" y="0"/>
                </a:lnTo>
                <a:lnTo>
                  <a:pt x="668836" y="0"/>
                </a:lnTo>
                <a:lnTo>
                  <a:pt x="1942188" y="0"/>
                </a:lnTo>
                <a:lnTo>
                  <a:pt x="2611024" y="0"/>
                </a:lnTo>
                <a:cubicBezTo>
                  <a:pt x="4110356" y="0"/>
                  <a:pt x="5325805" y="1215450"/>
                  <a:pt x="5325805" y="2714782"/>
                </a:cubicBez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95F5E-7294-ECC6-0C1D-878C1E224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6430"/>
            <a:ext cx="9144000" cy="2820573"/>
          </a:xfrm>
        </p:spPr>
        <p:txBody>
          <a:bodyPr>
            <a:normAutofit/>
          </a:bodyPr>
          <a:lstStyle/>
          <a:p>
            <a:pPr algn="ctr"/>
            <a:r>
              <a:rPr lang="en-US" sz="6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Emotional Intelligence and Clear Communication</a:t>
            </a:r>
            <a:r>
              <a:rPr lang="en-US" sz="6600" b="1">
                <a:effectLst/>
              </a:rPr>
              <a:t> </a:t>
            </a:r>
            <a:endParaRPr lang="en-US" sz="6600" b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C216CF-6D71-35EA-03A3-65285C504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8856" y="4628271"/>
            <a:ext cx="4054288" cy="10691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Enhancing Conversations through Empathy &amp; Awareness</a:t>
            </a:r>
            <a:r>
              <a:rPr lang="en-US" sz="1100" b="1">
                <a:effectLst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1100" b="1"/>
              <a:t>Presented by Connie Perez and Yvette Thomas</a:t>
            </a:r>
          </a:p>
          <a:p>
            <a:pPr algn="ctr">
              <a:lnSpc>
                <a:spcPct val="100000"/>
              </a:lnSpc>
            </a:pPr>
            <a:r>
              <a:rPr lang="en-US" sz="1100" b="1"/>
              <a:t>7/25-262025</a:t>
            </a:r>
          </a:p>
        </p:txBody>
      </p:sp>
    </p:spTree>
    <p:extLst>
      <p:ext uri="{BB962C8B-B14F-4D97-AF65-F5344CB8AC3E}">
        <p14:creationId xmlns:p14="http://schemas.microsoft.com/office/powerpoint/2010/main" val="7500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854FB4-497A-4904-92CC-4C2786A1E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039D5E-3132-A60E-7474-1C8F814347D8}"/>
              </a:ext>
            </a:extLst>
          </p:cNvPr>
          <p:cNvSpPr txBox="1"/>
          <p:nvPr/>
        </p:nvSpPr>
        <p:spPr>
          <a:xfrm>
            <a:off x="838201" y="1289957"/>
            <a:ext cx="5053928" cy="4887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Verbal &amp; Nonverbal Skills: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Pay attention to words  tone, gestures, and expressions.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Nonverbal cues speak volumes.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i="1" dirty="0">
                <a:effectLst/>
              </a:rPr>
              <a:t>Tip:</a:t>
            </a:r>
            <a:r>
              <a:rPr lang="en-US" sz="3200" b="1" dirty="0">
                <a:effectLst/>
              </a:rPr>
              <a:t> Check your own body language!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883E84-3640-43A5-9526-442521C03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46543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Women holding hands and looking at each other&#10;&#10;Description automatically generated">
            <a:extLst>
              <a:ext uri="{FF2B5EF4-FFF2-40B4-BE49-F238E27FC236}">
                <a16:creationId xmlns:a16="http://schemas.microsoft.com/office/drawing/2014/main" id="{4E573BCD-F32E-36B5-CF8C-04E14F497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21633" y="2316889"/>
            <a:ext cx="3332167" cy="222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A1EAB4-BC9B-FBF8-E992-614A26FD6F75}"/>
              </a:ext>
            </a:extLst>
          </p:cNvPr>
          <p:cNvSpPr txBox="1"/>
          <p:nvPr/>
        </p:nvSpPr>
        <p:spPr>
          <a:xfrm>
            <a:off x="8846383" y="4341055"/>
            <a:ext cx="25074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pressbooks.pub/umcoms101/chapter/chapter-4-nonverbal-communica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6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5181B7-8133-4EA7-9559-057377A31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treet sign with black text&#10;&#10;Description automatically generated">
            <a:extLst>
              <a:ext uri="{FF2B5EF4-FFF2-40B4-BE49-F238E27FC236}">
                <a16:creationId xmlns:a16="http://schemas.microsoft.com/office/drawing/2014/main" id="{A11D92D4-2346-92B3-B5D2-D51580BBB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072" r="14955" b="-1"/>
          <a:stretch>
            <a:fillRect/>
          </a:stretch>
        </p:blipFill>
        <p:spPr>
          <a:xfrm>
            <a:off x="1260308" y="1100329"/>
            <a:ext cx="3776470" cy="3168100"/>
          </a:xfrm>
          <a:custGeom>
            <a:avLst/>
            <a:gdLst/>
            <a:ahLst/>
            <a:cxnLst/>
            <a:rect l="l" t="t" r="r" b="b"/>
            <a:pathLst>
              <a:path w="3776470" h="3168100">
                <a:moveTo>
                  <a:pt x="1888235" y="0"/>
                </a:moveTo>
                <a:cubicBezTo>
                  <a:pt x="2931078" y="0"/>
                  <a:pt x="3776470" y="845392"/>
                  <a:pt x="3776470" y="1888235"/>
                </a:cubicBezTo>
                <a:lnTo>
                  <a:pt x="3776470" y="3168100"/>
                </a:lnTo>
                <a:lnTo>
                  <a:pt x="0" y="3168100"/>
                </a:lnTo>
                <a:lnTo>
                  <a:pt x="0" y="1888235"/>
                </a:lnTo>
                <a:cubicBezTo>
                  <a:pt x="0" y="845392"/>
                  <a:pt x="845392" y="0"/>
                  <a:pt x="1888235" y="0"/>
                </a:cubicBezTo>
                <a:close/>
              </a:path>
            </a:pathLst>
          </a:cu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A4A8A3-3062-4846-8297-28B77B507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97086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502C742-F1D3-CDE9-313B-D97E13B86851}"/>
              </a:ext>
            </a:extLst>
          </p:cNvPr>
          <p:cNvSpPr txBox="1"/>
          <p:nvPr/>
        </p:nvSpPr>
        <p:spPr>
          <a:xfrm>
            <a:off x="7138289" y="838200"/>
            <a:ext cx="4215510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Communication Techniques: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Calmly responds to criticism.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Adjust your style to match audience.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Inspire teams by knowing their needs.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E9426E-A350-77EE-7EF6-CCF52B9FC8EF}"/>
              </a:ext>
            </a:extLst>
          </p:cNvPr>
          <p:cNvSpPr txBox="1"/>
          <p:nvPr/>
        </p:nvSpPr>
        <p:spPr>
          <a:xfrm>
            <a:off x="9803206" y="6657945"/>
            <a:ext cx="238879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drscottsaunders.com/about_this_sit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13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F03A2E-B266-4817-B378-45B9DC3EC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peaking on the phone&#10;&#10;Description automatically generated">
            <a:extLst>
              <a:ext uri="{FF2B5EF4-FFF2-40B4-BE49-F238E27FC236}">
                <a16:creationId xmlns:a16="http://schemas.microsoft.com/office/drawing/2014/main" id="{202ED352-6160-2F5C-622F-6DC02A305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1244" y="1099954"/>
            <a:ext cx="3071752" cy="254131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82FDDB-12BA-4531-A762-4803DABD6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8153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884566B-FB7F-F614-D914-3CF2E6B119BB}"/>
              </a:ext>
            </a:extLst>
          </p:cNvPr>
          <p:cNvSpPr txBox="1"/>
          <p:nvPr/>
        </p:nvSpPr>
        <p:spPr>
          <a:xfrm>
            <a:off x="5583720" y="2672370"/>
            <a:ext cx="5770079" cy="3504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Role Play Activity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i="1" dirty="0">
                <a:effectLst/>
              </a:rPr>
              <a:t>Practice:</a:t>
            </a:r>
            <a:r>
              <a:rPr lang="en-US" sz="3200" b="1" dirty="0">
                <a:effectLst/>
              </a:rPr>
              <a:t> Active Listening.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Pairs take turns- speaking &amp; reflecting back.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No interrupting, judging, or imposing opinions.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B519E-9711-27E8-BEDE-52945CB1FF30}"/>
              </a:ext>
            </a:extLst>
          </p:cNvPr>
          <p:cNvSpPr txBox="1"/>
          <p:nvPr/>
        </p:nvSpPr>
        <p:spPr>
          <a:xfrm>
            <a:off x="1402536" y="4257981"/>
            <a:ext cx="25074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boisestate.pressbooks.pub/makingconflictsuckless/chapter/barriers-to-effective-listen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85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632296-55BF-450A-8C60-CC2336F5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r of young boys playing with a tin can phone&#10;&#10;Description automatically generated">
            <a:extLst>
              <a:ext uri="{FF2B5EF4-FFF2-40B4-BE49-F238E27FC236}">
                <a16:creationId xmlns:a16="http://schemas.microsoft.com/office/drawing/2014/main" id="{6C34BFB0-1DCF-055B-19AA-D3F15272E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47415" y="1335748"/>
            <a:ext cx="3796208" cy="25339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A4A8A3-3062-4846-8297-28B77B507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97086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7E387E-5CE8-795E-EF30-5788EAB064EA}"/>
              </a:ext>
            </a:extLst>
          </p:cNvPr>
          <p:cNvSpPr txBox="1"/>
          <p:nvPr/>
        </p:nvSpPr>
        <p:spPr>
          <a:xfrm>
            <a:off x="7138289" y="838200"/>
            <a:ext cx="4215510" cy="5265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600" b="1" dirty="0">
                <a:effectLst/>
              </a:rPr>
              <a:t>Active Listening Skills: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Prepare to listen.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Observe verbal &amp; nonverbal signals.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Respond to show understanding.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/>
              <a:t>Body Language</a:t>
            </a:r>
            <a:endParaRPr lang="en-US" sz="3600" b="1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656B0-CCFB-A414-A2BC-0840DE1C819C}"/>
              </a:ext>
            </a:extLst>
          </p:cNvPr>
          <p:cNvSpPr txBox="1"/>
          <p:nvPr/>
        </p:nvSpPr>
        <p:spPr>
          <a:xfrm>
            <a:off x="2805511" y="3669661"/>
            <a:ext cx="223811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researchleap.com/extracurricular-activities-success-development-communication-skills-role-parents-public-home-wor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0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DF6879D-715B-41D8-96EA-FECCA0789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sitting in a lotus position&#10;&#10;Description automatically generated">
            <a:extLst>
              <a:ext uri="{FF2B5EF4-FFF2-40B4-BE49-F238E27FC236}">
                <a16:creationId xmlns:a16="http://schemas.microsoft.com/office/drawing/2014/main" id="{1310676B-B50E-406E-FE55-D766FBAA2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958" r="21397" b="-3"/>
          <a:stretch>
            <a:fillRect/>
          </a:stretch>
        </p:blipFill>
        <p:spPr>
          <a:xfrm>
            <a:off x="838201" y="777255"/>
            <a:ext cx="3074384" cy="5242544"/>
          </a:xfrm>
          <a:custGeom>
            <a:avLst/>
            <a:gdLst/>
            <a:ahLst/>
            <a:cxnLst/>
            <a:rect l="l" t="t" r="r" b="b"/>
            <a:pathLst>
              <a:path w="3074384" h="5242544">
                <a:moveTo>
                  <a:pt x="1538017" y="0"/>
                </a:moveTo>
                <a:cubicBezTo>
                  <a:pt x="2386529" y="0"/>
                  <a:pt x="3074384" y="687856"/>
                  <a:pt x="3074384" y="1536369"/>
                </a:cubicBezTo>
                <a:lnTo>
                  <a:pt x="3074382" y="2196551"/>
                </a:lnTo>
                <a:cubicBezTo>
                  <a:pt x="3074383" y="2196560"/>
                  <a:pt x="3074383" y="2196568"/>
                  <a:pt x="3074384" y="2196577"/>
                </a:cubicBezTo>
                <a:lnTo>
                  <a:pt x="3074380" y="4128973"/>
                </a:lnTo>
                <a:lnTo>
                  <a:pt x="3074384" y="4128973"/>
                </a:lnTo>
                <a:lnTo>
                  <a:pt x="3074384" y="5242544"/>
                </a:lnTo>
                <a:lnTo>
                  <a:pt x="0" y="5242544"/>
                </a:lnTo>
                <a:lnTo>
                  <a:pt x="0" y="4128973"/>
                </a:lnTo>
                <a:lnTo>
                  <a:pt x="1646" y="4128973"/>
                </a:lnTo>
                <a:lnTo>
                  <a:pt x="1647" y="1536369"/>
                </a:lnTo>
                <a:cubicBezTo>
                  <a:pt x="1647" y="687856"/>
                  <a:pt x="689503" y="0"/>
                  <a:pt x="1538017" y="0"/>
                </a:cubicBezTo>
                <a:close/>
              </a:path>
            </a:pathLst>
          </a:cu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82FDDB-12BA-4531-A762-4803DABD6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8153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FA457EE-F392-151B-ADD5-A510B41BD578}"/>
              </a:ext>
            </a:extLst>
          </p:cNvPr>
          <p:cNvSpPr txBox="1"/>
          <p:nvPr/>
        </p:nvSpPr>
        <p:spPr>
          <a:xfrm>
            <a:off x="5583720" y="777256"/>
            <a:ext cx="5770079" cy="5399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600" b="1" dirty="0">
                <a:effectLst/>
              </a:rPr>
              <a:t>Emotional Regulation: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Master self-control.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Keep negative emotions in check.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Respond thoughtfully — don’t react impulsively</a:t>
            </a:r>
            <a:r>
              <a:rPr lang="en-US" sz="3600" dirty="0">
                <a:effectLst/>
              </a:rPr>
              <a:t>.</a:t>
            </a:r>
          </a:p>
          <a:p>
            <a:pPr marL="114300" marR="0"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tabLst>
                <a:tab pos="457200" algn="l"/>
              </a:tabLst>
            </a:pPr>
            <a:endParaRPr lang="en-US" sz="360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85F9B3-E0C6-7E12-5A26-DA86D97F82A1}"/>
              </a:ext>
            </a:extLst>
          </p:cNvPr>
          <p:cNvSpPr txBox="1"/>
          <p:nvPr/>
        </p:nvSpPr>
        <p:spPr>
          <a:xfrm>
            <a:off x="9655729" y="6657945"/>
            <a:ext cx="253627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storybcm.tistory.com/4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2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F6879D-715B-41D8-96EA-FECCA0789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up of coffee with a heart shaped foam in the foam&#10;&#10;Description automatically generated">
            <a:extLst>
              <a:ext uri="{FF2B5EF4-FFF2-40B4-BE49-F238E27FC236}">
                <a16:creationId xmlns:a16="http://schemas.microsoft.com/office/drawing/2014/main" id="{8B81418C-8514-B25C-62C5-2840C9A5C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877" r="23979"/>
          <a:stretch>
            <a:fillRect/>
          </a:stretch>
        </p:blipFill>
        <p:spPr>
          <a:xfrm>
            <a:off x="838201" y="777255"/>
            <a:ext cx="3074384" cy="5242544"/>
          </a:xfrm>
          <a:custGeom>
            <a:avLst/>
            <a:gdLst/>
            <a:ahLst/>
            <a:cxnLst/>
            <a:rect l="l" t="t" r="r" b="b"/>
            <a:pathLst>
              <a:path w="3074384" h="5242544">
                <a:moveTo>
                  <a:pt x="1538017" y="0"/>
                </a:moveTo>
                <a:cubicBezTo>
                  <a:pt x="2386529" y="0"/>
                  <a:pt x="3074384" y="687856"/>
                  <a:pt x="3074384" y="1536369"/>
                </a:cubicBezTo>
                <a:lnTo>
                  <a:pt x="3074382" y="2196551"/>
                </a:lnTo>
                <a:cubicBezTo>
                  <a:pt x="3074383" y="2196560"/>
                  <a:pt x="3074383" y="2196568"/>
                  <a:pt x="3074384" y="2196577"/>
                </a:cubicBezTo>
                <a:lnTo>
                  <a:pt x="3074380" y="4128973"/>
                </a:lnTo>
                <a:lnTo>
                  <a:pt x="3074384" y="4128973"/>
                </a:lnTo>
                <a:lnTo>
                  <a:pt x="3074384" y="5242544"/>
                </a:lnTo>
                <a:lnTo>
                  <a:pt x="0" y="5242544"/>
                </a:lnTo>
                <a:lnTo>
                  <a:pt x="0" y="4128973"/>
                </a:lnTo>
                <a:lnTo>
                  <a:pt x="1646" y="4128973"/>
                </a:lnTo>
                <a:lnTo>
                  <a:pt x="1647" y="1536369"/>
                </a:lnTo>
                <a:cubicBezTo>
                  <a:pt x="1647" y="687856"/>
                  <a:pt x="689503" y="0"/>
                  <a:pt x="1538017" y="0"/>
                </a:cubicBezTo>
                <a:close/>
              </a:path>
            </a:pathLst>
          </a:cu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2FDDB-12BA-4531-A762-4803DABD6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8153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CADE977-B33F-129A-6FF8-E64E635C546A}"/>
              </a:ext>
            </a:extLst>
          </p:cNvPr>
          <p:cNvSpPr txBox="1"/>
          <p:nvPr/>
        </p:nvSpPr>
        <p:spPr>
          <a:xfrm>
            <a:off x="5583720" y="473530"/>
            <a:ext cx="5770079" cy="57034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       Self-Regulation Strategies: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SzPct val="80000"/>
            </a:pPr>
            <a:r>
              <a:rPr lang="en-US" sz="3200" b="1" dirty="0"/>
              <a:t>Activities: </a:t>
            </a:r>
            <a:r>
              <a:rPr lang="en-US" sz="3200" b="1" u="sng" dirty="0"/>
              <a:t>Let’s Practice:</a:t>
            </a:r>
          </a:p>
          <a:p>
            <a:pPr marL="28575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</a:rPr>
              <a:t>The 4 Corners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Pause &amp; breathe.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/>
              <a:t>Hand tracing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Draw the figure 8 in the air.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/>
              <a:t>Mentally count 1-5 backwards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Reflect before responding.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Use mindfulness &amp; take breaks.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endParaRPr lang="en-US" sz="3200" b="1" dirty="0"/>
          </a:p>
          <a:p>
            <a:pPr marL="114300" marR="0"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tabLst>
                <a:tab pos="457200" algn="l"/>
              </a:tabLst>
            </a:pPr>
            <a:endParaRPr lang="en-US" sz="3200" b="1" dirty="0">
              <a:effectLst/>
            </a:endParaRP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endParaRPr lang="en-US" sz="3200" b="1" dirty="0">
              <a:effectLst/>
            </a:endParaRP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7949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8865BA2-24C5-45D0-8DA9-F06B13AB4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46BDA738-8A19-6C79-B112-D6B1982C3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548" r="2253" b="3"/>
          <a:stretch>
            <a:fillRect/>
          </a:stretch>
        </p:blipFill>
        <p:spPr>
          <a:xfrm>
            <a:off x="-6" y="-3204"/>
            <a:ext cx="4062485" cy="2590797"/>
          </a:xfrm>
          <a:prstGeom prst="rect">
            <a:avLst/>
          </a:prstGeom>
        </p:spPr>
      </p:pic>
      <p:pic>
        <p:nvPicPr>
          <p:cNvPr id="5" name="Picture 4" descr="A person and person standing and talking&#10;&#10;Description automatically generated">
            <a:extLst>
              <a:ext uri="{FF2B5EF4-FFF2-40B4-BE49-F238E27FC236}">
                <a16:creationId xmlns:a16="http://schemas.microsoft.com/office/drawing/2014/main" id="{F48817C2-BE2D-DF01-234F-A98A82471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587" r="-2" b="40843"/>
          <a:stretch>
            <a:fillRect/>
          </a:stretch>
        </p:blipFill>
        <p:spPr>
          <a:xfrm>
            <a:off x="4059788" y="-3205"/>
            <a:ext cx="4062485" cy="2590797"/>
          </a:xfrm>
          <a:prstGeom prst="rect">
            <a:avLst/>
          </a:prstGeom>
        </p:spPr>
      </p:pic>
      <p:pic>
        <p:nvPicPr>
          <p:cNvPr id="11" name="Picture 10" descr="A black and white drawing of men talking&#10;&#10;Description automatically generated">
            <a:extLst>
              <a:ext uri="{FF2B5EF4-FFF2-40B4-BE49-F238E27FC236}">
                <a16:creationId xmlns:a16="http://schemas.microsoft.com/office/drawing/2014/main" id="{DAC0110C-70BA-3AA3-09E4-D737CE723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-5" b="714"/>
          <a:stretch>
            <a:fillRect/>
          </a:stretch>
        </p:blipFill>
        <p:spPr>
          <a:xfrm>
            <a:off x="8114605" y="10"/>
            <a:ext cx="4077395" cy="259078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634688-3776-4786-AA94-185FEC495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1" y="2587286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CD954AB-81BC-F644-9399-04E07B10ABB4}"/>
              </a:ext>
            </a:extLst>
          </p:cNvPr>
          <p:cNvSpPr txBox="1"/>
          <p:nvPr/>
        </p:nvSpPr>
        <p:spPr>
          <a:xfrm>
            <a:off x="2204357" y="3559477"/>
            <a:ext cx="8071757" cy="329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                     Body Language Awareness: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Eye contact.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Facial expressions.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Tone &amp; volume.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Personal space.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131C5-514B-9A3C-B3A2-0873F27A297F}"/>
              </a:ext>
            </a:extLst>
          </p:cNvPr>
          <p:cNvSpPr txBox="1"/>
          <p:nvPr/>
        </p:nvSpPr>
        <p:spPr>
          <a:xfrm>
            <a:off x="5736685" y="2387537"/>
            <a:ext cx="238558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www.wisc-online.com/assetrepository/viewasset?id=21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60415-4F02-2579-8CFE-86B92EDF0ADA}"/>
              </a:ext>
            </a:extLst>
          </p:cNvPr>
          <p:cNvSpPr txBox="1"/>
          <p:nvPr/>
        </p:nvSpPr>
        <p:spPr>
          <a:xfrm>
            <a:off x="1702539" y="2387538"/>
            <a:ext cx="235994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ell.stackexchange.com/questions/107414/what-does-they-are-facing-their-chest-and-shoulder-mean-in-this-paragrap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F6CDC7-50A2-049D-6794-AFD3D5AB080D}"/>
              </a:ext>
            </a:extLst>
          </p:cNvPr>
          <p:cNvSpPr txBox="1"/>
          <p:nvPr/>
        </p:nvSpPr>
        <p:spPr>
          <a:xfrm>
            <a:off x="9806412" y="2390742"/>
            <a:ext cx="238558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s://www.wisc-online.com/assetrepository/viewasset?id=216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33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E6AFB8-5F17-4E7C-AA23-FF05BE7B2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B975EF4-76D5-4E63-8EF6-8120AE7AB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826" r="3" b="3"/>
          <a:stretch>
            <a:fillRect/>
          </a:stretch>
        </p:blipFill>
        <p:spPr>
          <a:xfrm>
            <a:off x="1630649" y="2491757"/>
            <a:ext cx="3761812" cy="3528043"/>
          </a:xfrm>
          <a:custGeom>
            <a:avLst/>
            <a:gdLst/>
            <a:ahLst/>
            <a:cxnLst/>
            <a:rect l="l" t="t" r="r" b="b"/>
            <a:pathLst>
              <a:path w="3761812" h="3528043">
                <a:moveTo>
                  <a:pt x="1880906" y="0"/>
                </a:moveTo>
                <a:cubicBezTo>
                  <a:pt x="2919702" y="0"/>
                  <a:pt x="3761812" y="842110"/>
                  <a:pt x="3761812" y="1880906"/>
                </a:cubicBezTo>
                <a:lnTo>
                  <a:pt x="3761812" y="3528043"/>
                </a:lnTo>
                <a:lnTo>
                  <a:pt x="0" y="3528043"/>
                </a:lnTo>
                <a:lnTo>
                  <a:pt x="0" y="1880906"/>
                </a:lnTo>
                <a:cubicBezTo>
                  <a:pt x="0" y="842110"/>
                  <a:pt x="842110" y="0"/>
                  <a:pt x="1880906" y="0"/>
                </a:cubicBez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82FDDB-12BA-4531-A762-4803DABD6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48746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A4BA16-7E55-E831-B5A2-A3CC94EC9559}"/>
              </a:ext>
            </a:extLst>
          </p:cNvPr>
          <p:cNvSpPr txBox="1"/>
          <p:nvPr/>
        </p:nvSpPr>
        <p:spPr>
          <a:xfrm>
            <a:off x="7924811" y="838200"/>
            <a:ext cx="3428988" cy="5338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2800" b="1" dirty="0">
                <a:effectLst/>
              </a:rPr>
              <a:t>Practical Examples: (Role Play) 3 min.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</a:rPr>
              <a:t>Principal addresses frustration empathetically.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800" b="1" dirty="0"/>
              <a:t>Team</a:t>
            </a:r>
            <a:r>
              <a:rPr lang="en-US" sz="2800" b="1" dirty="0">
                <a:effectLst/>
              </a:rPr>
              <a:t> leader adjusts style for rapport.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800" b="1" dirty="0"/>
              <a:t>Coordinator</a:t>
            </a:r>
            <a:r>
              <a:rPr lang="en-US" sz="2800" b="1" dirty="0">
                <a:effectLst/>
              </a:rPr>
              <a:t> motivates with emotional insight.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8BF6C2-D1A7-6914-3B1A-3282E8ADFDC8}"/>
              </a:ext>
            </a:extLst>
          </p:cNvPr>
          <p:cNvSpPr txBox="1"/>
          <p:nvPr/>
        </p:nvSpPr>
        <p:spPr>
          <a:xfrm>
            <a:off x="9832060" y="6657945"/>
            <a:ext cx="235994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urses.lumenlearning.com/suny-introductiontocommunication/chapter/thinking-about-conflic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5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1632296-55BF-450A-8C60-CC2336F5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social skills&#10;&#10;Description automatically generated">
            <a:extLst>
              <a:ext uri="{FF2B5EF4-FFF2-40B4-BE49-F238E27FC236}">
                <a16:creationId xmlns:a16="http://schemas.microsoft.com/office/drawing/2014/main" id="{83A24558-D9E0-4DE0-927C-BE8662415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0565" y="1027912"/>
            <a:ext cx="3489907" cy="31496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A4A8A3-3062-4846-8297-28B77B507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97086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7FC8B1-A5BE-82D3-B81D-DD34E2839D34}"/>
              </a:ext>
            </a:extLst>
          </p:cNvPr>
          <p:cNvSpPr txBox="1"/>
          <p:nvPr/>
        </p:nvSpPr>
        <p:spPr>
          <a:xfrm>
            <a:off x="7138289" y="838200"/>
            <a:ext cx="4215510" cy="5265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600" b="1" dirty="0">
                <a:effectLst/>
              </a:rPr>
              <a:t>Techniques for Building EQ: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Journaling.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Meditation.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Identifying emotional triggers.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Modeling behavior for others.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EAA0A-76F6-E842-A170-51802B4A0550}"/>
              </a:ext>
            </a:extLst>
          </p:cNvPr>
          <p:cNvSpPr txBox="1"/>
          <p:nvPr/>
        </p:nvSpPr>
        <p:spPr>
          <a:xfrm>
            <a:off x="2383054" y="3977498"/>
            <a:ext cx="250741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ind4change.com/emotional-intelligence-daniel-goleman-work-social-skill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37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2854FB4-497A-4904-92CC-4C2786A1E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3D75E-8B60-4729-0BC7-F08AB1A3651C}"/>
              </a:ext>
            </a:extLst>
          </p:cNvPr>
          <p:cNvSpPr txBox="1"/>
          <p:nvPr/>
        </p:nvSpPr>
        <p:spPr>
          <a:xfrm>
            <a:off x="838201" y="1812471"/>
            <a:ext cx="5053928" cy="4364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Modeling Emotional Intelligence: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Builds strong relationships.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Manages change.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Reduces stress.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Boosts morale.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Improves decision-making.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883E84-3640-43A5-9526-442521C03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46543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aph of a normal stress factor&#10;&#10;Description automatically generated">
            <a:extLst>
              <a:ext uri="{FF2B5EF4-FFF2-40B4-BE49-F238E27FC236}">
                <a16:creationId xmlns:a16="http://schemas.microsoft.com/office/drawing/2014/main" id="{BBFF460F-8757-51D8-ABFE-689D2455B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27473" y="812089"/>
            <a:ext cx="4441351" cy="39558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6137F-D2D8-D0A1-0B72-1AF8FEB1098B}"/>
              </a:ext>
            </a:extLst>
          </p:cNvPr>
          <p:cNvSpPr txBox="1"/>
          <p:nvPr/>
        </p:nvSpPr>
        <p:spPr>
          <a:xfrm>
            <a:off x="9115688" y="4241090"/>
            <a:ext cx="223811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tc.copernicus.org/articles/14/39/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40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DB2FFD-0F00-4DF5-8F79-F0A864A6A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ird on a branch with pink flowers&#10;&#10;Description automatically generated">
            <a:extLst>
              <a:ext uri="{FF2B5EF4-FFF2-40B4-BE49-F238E27FC236}">
                <a16:creationId xmlns:a16="http://schemas.microsoft.com/office/drawing/2014/main" id="{34D91C08-ADA9-98DC-D8CF-51CA1DEB89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846" r="25298" b="-2"/>
          <a:stretch>
            <a:fillRect/>
          </a:stretch>
        </p:blipFill>
        <p:spPr>
          <a:xfrm>
            <a:off x="2036079" y="777254"/>
            <a:ext cx="3074384" cy="5242544"/>
          </a:xfrm>
          <a:custGeom>
            <a:avLst/>
            <a:gdLst/>
            <a:ahLst/>
            <a:cxnLst/>
            <a:rect l="l" t="t" r="r" b="b"/>
            <a:pathLst>
              <a:path w="3074384" h="5242544">
                <a:moveTo>
                  <a:pt x="1538017" y="0"/>
                </a:moveTo>
                <a:cubicBezTo>
                  <a:pt x="2386529" y="0"/>
                  <a:pt x="3074384" y="687856"/>
                  <a:pt x="3074384" y="1536369"/>
                </a:cubicBezTo>
                <a:lnTo>
                  <a:pt x="3074382" y="2196551"/>
                </a:lnTo>
                <a:cubicBezTo>
                  <a:pt x="3074383" y="2196560"/>
                  <a:pt x="3074383" y="2196568"/>
                  <a:pt x="3074384" y="2196577"/>
                </a:cubicBezTo>
                <a:lnTo>
                  <a:pt x="3074380" y="4128973"/>
                </a:lnTo>
                <a:lnTo>
                  <a:pt x="3074384" y="4128973"/>
                </a:lnTo>
                <a:lnTo>
                  <a:pt x="3074384" y="5242544"/>
                </a:lnTo>
                <a:lnTo>
                  <a:pt x="0" y="5242544"/>
                </a:lnTo>
                <a:lnTo>
                  <a:pt x="0" y="4128973"/>
                </a:lnTo>
                <a:lnTo>
                  <a:pt x="1646" y="4128973"/>
                </a:lnTo>
                <a:lnTo>
                  <a:pt x="1647" y="1536369"/>
                </a:lnTo>
                <a:cubicBezTo>
                  <a:pt x="1647" y="687856"/>
                  <a:pt x="689503" y="0"/>
                  <a:pt x="1538017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B6BBDF-7AF2-4A87-2B89-099045296307}"/>
              </a:ext>
            </a:extLst>
          </p:cNvPr>
          <p:cNvSpPr txBox="1"/>
          <p:nvPr/>
        </p:nvSpPr>
        <p:spPr>
          <a:xfrm>
            <a:off x="6096000" y="759620"/>
            <a:ext cx="5257799" cy="5338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 marR="0"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tabLst>
                <a:tab pos="457200" algn="l"/>
              </a:tabLst>
            </a:pPr>
            <a:r>
              <a:rPr lang="en-US" sz="2400" b="1" dirty="0">
                <a:effectLst/>
              </a:rPr>
              <a:t>By the end of this session 100% of participants will be able to: </a:t>
            </a:r>
          </a:p>
          <a:p>
            <a:pPr marL="457200" marR="0" lvl="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/>
              <a:t>Describe 2-</a:t>
            </a:r>
            <a:r>
              <a:rPr lang="en-US" sz="2400" b="1" dirty="0">
                <a:effectLst/>
              </a:rPr>
              <a:t>3 </a:t>
            </a:r>
            <a:r>
              <a:rPr lang="en-US" sz="2400" b="1" dirty="0"/>
              <a:t>connections</a:t>
            </a:r>
            <a:r>
              <a:rPr lang="en-US" sz="2400" b="1" dirty="0">
                <a:effectLst/>
              </a:rPr>
              <a:t> between EQ and communication.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</a:rPr>
              <a:t>Identify 1-2 key EQ attributes </a:t>
            </a:r>
            <a:r>
              <a:rPr lang="en-US" sz="2400" b="1" dirty="0"/>
              <a:t>with</a:t>
            </a:r>
            <a:r>
              <a:rPr lang="en-US" sz="2400" b="1" dirty="0">
                <a:effectLst/>
              </a:rPr>
              <a:t> a practical strategy and model an example to support communication.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</a:rPr>
              <a:t>Explore </a:t>
            </a:r>
            <a:r>
              <a:rPr lang="en-US" sz="2400" b="1" dirty="0"/>
              <a:t>and align</a:t>
            </a:r>
            <a:r>
              <a:rPr lang="en-US" sz="2400" b="1" dirty="0">
                <a:effectLst/>
              </a:rPr>
              <a:t> 2 active listening &amp; empathy techniques.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</a:rPr>
              <a:t>Develop a draft plan to </a:t>
            </a:r>
            <a:r>
              <a:rPr lang="en-US" sz="2400" b="1" dirty="0"/>
              <a:t>enhance</a:t>
            </a:r>
            <a:r>
              <a:rPr lang="en-US" sz="2400" b="1" dirty="0">
                <a:effectLst/>
              </a:rPr>
              <a:t> one component of your EQ awareness and empathy.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D02DD-F74C-BA55-9F11-FDCD756526C3}"/>
              </a:ext>
            </a:extLst>
          </p:cNvPr>
          <p:cNvSpPr txBox="1"/>
          <p:nvPr/>
        </p:nvSpPr>
        <p:spPr>
          <a:xfrm>
            <a:off x="9953888" y="6657945"/>
            <a:ext cx="223811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flowerhillfarm.blogspot.com/2011/05/spring-stretching-towards-sky-bird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A284C-0D6C-1965-0FBB-A66A03FE0DA4}"/>
              </a:ext>
            </a:extLst>
          </p:cNvPr>
          <p:cNvSpPr txBox="1"/>
          <p:nvPr/>
        </p:nvSpPr>
        <p:spPr>
          <a:xfrm>
            <a:off x="3004457" y="1240971"/>
            <a:ext cx="1273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  Goals</a:t>
            </a:r>
          </a:p>
        </p:txBody>
      </p:sp>
    </p:spTree>
    <p:extLst>
      <p:ext uri="{BB962C8B-B14F-4D97-AF65-F5344CB8AC3E}">
        <p14:creationId xmlns:p14="http://schemas.microsoft.com/office/powerpoint/2010/main" val="1943637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854FB4-497A-4904-92CC-4C2786A1E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83046-D6C1-1525-9109-E9BB616C4DD1}"/>
              </a:ext>
            </a:extLst>
          </p:cNvPr>
          <p:cNvSpPr txBox="1"/>
          <p:nvPr/>
        </p:nvSpPr>
        <p:spPr>
          <a:xfrm>
            <a:off x="838201" y="1959429"/>
            <a:ext cx="5053928" cy="421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Building Relationships: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Build rapport.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Respond, don’t react.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Show gratitude.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Find common ground.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Set healthy boundaries.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883E84-3640-43A5-9526-442521C03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46543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children standing in a line&#10;&#10;Description automatically generated">
            <a:extLst>
              <a:ext uri="{FF2B5EF4-FFF2-40B4-BE49-F238E27FC236}">
                <a16:creationId xmlns:a16="http://schemas.microsoft.com/office/drawing/2014/main" id="{BD518E85-7269-5AC6-4A5F-965A34698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15201" y="1257300"/>
            <a:ext cx="4038600" cy="3968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384128-D1C6-A16F-57E7-6FAF0D6BA871}"/>
              </a:ext>
            </a:extLst>
          </p:cNvPr>
          <p:cNvSpPr txBox="1"/>
          <p:nvPr/>
        </p:nvSpPr>
        <p:spPr>
          <a:xfrm>
            <a:off x="8846382" y="5025261"/>
            <a:ext cx="250741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twowritingteachers.org/2018/10/26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87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854FB4-497A-4904-92CC-4C2786A1E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012A8-412A-80B5-7652-5E65E237A857}"/>
              </a:ext>
            </a:extLst>
          </p:cNvPr>
          <p:cNvSpPr txBox="1"/>
          <p:nvPr/>
        </p:nvSpPr>
        <p:spPr>
          <a:xfrm>
            <a:off x="1551213" y="1257300"/>
            <a:ext cx="4340915" cy="49196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600" b="1" dirty="0">
                <a:effectLst/>
              </a:rPr>
              <a:t>Group Activity: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Small groups: Share a time you used EQ to handle a tough conversation.</a:t>
            </a:r>
          </a:p>
          <a:p>
            <a:pPr marL="114300" marR="0"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tabLst>
                <a:tab pos="457200" algn="l"/>
              </a:tabLst>
            </a:pPr>
            <a:r>
              <a:rPr lang="en-US" sz="3600" b="1" dirty="0">
                <a:effectLst/>
              </a:rPr>
              <a:t>What worked? What could improve?(3 min)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883E84-3640-43A5-9526-442521C03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46543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colorful rectangular shapes&#10;&#10;Description automatically generated">
            <a:extLst>
              <a:ext uri="{FF2B5EF4-FFF2-40B4-BE49-F238E27FC236}">
                <a16:creationId xmlns:a16="http://schemas.microsoft.com/office/drawing/2014/main" id="{DD49FC8D-C69B-1149-4F47-9C844627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21633" y="2220686"/>
            <a:ext cx="3332167" cy="29554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64721-97A9-B14C-DA85-DB11CCDA0914}"/>
              </a:ext>
            </a:extLst>
          </p:cNvPr>
          <p:cNvSpPr txBox="1"/>
          <p:nvPr/>
        </p:nvSpPr>
        <p:spPr>
          <a:xfrm>
            <a:off x="8968212" y="4116134"/>
            <a:ext cx="238558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freepngimg.com/png/51077-share-images-png-download-fre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9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E6AFB8-5F17-4E7C-AA23-FF05BE7B2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's drawing of a family&#10;&#10;Description automatically generated">
            <a:extLst>
              <a:ext uri="{FF2B5EF4-FFF2-40B4-BE49-F238E27FC236}">
                <a16:creationId xmlns:a16="http://schemas.microsoft.com/office/drawing/2014/main" id="{00A9308C-FE76-F7B4-1195-CACB1819C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224" r="2027" b="-2"/>
          <a:stretch>
            <a:fillRect/>
          </a:stretch>
        </p:blipFill>
        <p:spPr>
          <a:xfrm>
            <a:off x="1630649" y="2491757"/>
            <a:ext cx="3761812" cy="3528043"/>
          </a:xfrm>
          <a:custGeom>
            <a:avLst/>
            <a:gdLst/>
            <a:ahLst/>
            <a:cxnLst/>
            <a:rect l="l" t="t" r="r" b="b"/>
            <a:pathLst>
              <a:path w="3761812" h="3528043">
                <a:moveTo>
                  <a:pt x="1880906" y="0"/>
                </a:moveTo>
                <a:cubicBezTo>
                  <a:pt x="2919702" y="0"/>
                  <a:pt x="3761812" y="842110"/>
                  <a:pt x="3761812" y="1880906"/>
                </a:cubicBezTo>
                <a:lnTo>
                  <a:pt x="3761812" y="3528043"/>
                </a:lnTo>
                <a:lnTo>
                  <a:pt x="0" y="3528043"/>
                </a:lnTo>
                <a:lnTo>
                  <a:pt x="0" y="1880906"/>
                </a:lnTo>
                <a:cubicBezTo>
                  <a:pt x="0" y="842110"/>
                  <a:pt x="842110" y="0"/>
                  <a:pt x="1880906" y="0"/>
                </a:cubicBez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82FDDB-12BA-4531-A762-4803DABD6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48746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0898621-44D0-CDB6-8F17-6915A08E20CE}"/>
              </a:ext>
            </a:extLst>
          </p:cNvPr>
          <p:cNvSpPr txBox="1"/>
          <p:nvPr/>
        </p:nvSpPr>
        <p:spPr>
          <a:xfrm>
            <a:off x="7924811" y="293914"/>
            <a:ext cx="3428988" cy="6678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What is a Personal EQ Plan?</a:t>
            </a:r>
            <a:endParaRPr lang="en-US" sz="3200" dirty="0">
              <a:effectLst/>
            </a:endParaRP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/>
              <a:t>Think </a:t>
            </a:r>
            <a:r>
              <a:rPr lang="en-US" sz="3200" dirty="0"/>
              <a:t>of</a:t>
            </a:r>
            <a:r>
              <a:rPr lang="en-US" sz="3200" dirty="0">
                <a:effectLst/>
              </a:rPr>
              <a:t> one EQ skill you want to build?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600" b="1" dirty="0">
                <a:effectLst/>
              </a:rPr>
              <a:t>How</a:t>
            </a:r>
            <a:r>
              <a:rPr lang="en-US" sz="3200" dirty="0">
                <a:effectLst/>
              </a:rPr>
              <a:t> will you practice it this week?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Write it </a:t>
            </a:r>
            <a:r>
              <a:rPr lang="en-US" sz="3200" dirty="0">
                <a:effectLst/>
              </a:rPr>
              <a:t>down &amp; share with a partner.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0AD62-C801-576C-53EC-FF177D26DCFB}"/>
              </a:ext>
            </a:extLst>
          </p:cNvPr>
          <p:cNvSpPr txBox="1"/>
          <p:nvPr/>
        </p:nvSpPr>
        <p:spPr>
          <a:xfrm>
            <a:off x="9684583" y="6657945"/>
            <a:ext cx="25074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ninadavis.me/2009/07/30/the-best-group-writing-strategy-for-5-year-olds-interactive-writing-here-i-go-again-and-again-and-agai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67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E6AFB8-5F17-4E7C-AA23-FF05BE7B2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2FDDB-12BA-4531-A762-4803DABD6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48746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6276B47-08C0-7D5D-66AB-6EE39EFEF401}"/>
              </a:ext>
            </a:extLst>
          </p:cNvPr>
          <p:cNvSpPr txBox="1"/>
          <p:nvPr/>
        </p:nvSpPr>
        <p:spPr>
          <a:xfrm>
            <a:off x="7924811" y="261258"/>
            <a:ext cx="3428988" cy="59157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2800" b="1" dirty="0">
                <a:effectLst/>
              </a:rPr>
              <a:t>Closing Key Takeaways: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</a:rPr>
              <a:t>EQ strengthens communication.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</a:rPr>
              <a:t>Empathy is the root foundation.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</a:rPr>
              <a:t>Clear expression + active listening = trust.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</a:rPr>
              <a:t>Practice daily — Small changes matter</a:t>
            </a:r>
            <a:r>
              <a:rPr lang="en-US" b="1" dirty="0">
                <a:effectLst/>
              </a:rPr>
              <a:t>!</a:t>
            </a:r>
          </a:p>
        </p:txBody>
      </p:sp>
      <p:pic>
        <p:nvPicPr>
          <p:cNvPr id="7" name="Picture 6" descr="A key coming out of a keyhole&#10;&#10;Description automatically generated">
            <a:extLst>
              <a:ext uri="{FF2B5EF4-FFF2-40B4-BE49-F238E27FC236}">
                <a16:creationId xmlns:a16="http://schemas.microsoft.com/office/drawing/2014/main" id="{2BB37CB9-A704-D443-AAED-1DB5602AD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7086610" cy="652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08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E61D288-0167-4242-8263-5BD3DA1DF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ow angle view of tall trees&#10;&#10;Description automatically generated">
            <a:extLst>
              <a:ext uri="{FF2B5EF4-FFF2-40B4-BE49-F238E27FC236}">
                <a16:creationId xmlns:a16="http://schemas.microsoft.com/office/drawing/2014/main" id="{CE25C9B8-FE51-B28A-C572-982A0FDFC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08323" y="1583871"/>
            <a:ext cx="4887672" cy="398841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82FDDB-12BA-4531-A762-4803DABD6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48746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B8D5881-9EFF-7571-904B-DD437D65D336}"/>
              </a:ext>
            </a:extLst>
          </p:cNvPr>
          <p:cNvSpPr txBox="1"/>
          <p:nvPr/>
        </p:nvSpPr>
        <p:spPr>
          <a:xfrm>
            <a:off x="7924811" y="838200"/>
            <a:ext cx="3428988" cy="5338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4000" b="1" dirty="0">
                <a:effectLst/>
              </a:rPr>
              <a:t>Q&amp;A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4000" b="1" dirty="0">
                <a:effectLst/>
              </a:rPr>
              <a:t>Open discussion.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4000" b="1" dirty="0">
                <a:effectLst/>
              </a:rPr>
              <a:t>Questions, thoughts, reflections.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AAB8F-F5B8-9B32-F4EE-7C70528DE726}"/>
              </a:ext>
            </a:extLst>
          </p:cNvPr>
          <p:cNvSpPr txBox="1"/>
          <p:nvPr/>
        </p:nvSpPr>
        <p:spPr>
          <a:xfrm>
            <a:off x="2960387" y="5372229"/>
            <a:ext cx="2881601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leadershipfreak.wordpress.com/2015/09/16/the-new-necessity-for-leadership-succes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42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854FB4-497A-4904-92CC-4C2786A1E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737F04-2B8D-6A83-4E19-82FB9CCBC7E1}"/>
              </a:ext>
            </a:extLst>
          </p:cNvPr>
          <p:cNvSpPr txBox="1"/>
          <p:nvPr/>
        </p:nvSpPr>
        <p:spPr>
          <a:xfrm>
            <a:off x="-130620" y="0"/>
            <a:ext cx="5173664" cy="3825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endParaRPr lang="en-US" dirty="0">
              <a:effectLst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883E84-3640-43A5-9526-442521C03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46543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thank you sign with flowers&#10;&#10;Description automatically generated">
            <a:extLst>
              <a:ext uri="{FF2B5EF4-FFF2-40B4-BE49-F238E27FC236}">
                <a16:creationId xmlns:a16="http://schemas.microsoft.com/office/drawing/2014/main" id="{DFB6A333-3DC4-EAE1-9AF9-D75399A00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72403" y="849086"/>
            <a:ext cx="3581397" cy="4980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A6B0EF-1901-F271-1F9C-D92205C33E74}"/>
              </a:ext>
            </a:extLst>
          </p:cNvPr>
          <p:cNvSpPr txBox="1"/>
          <p:nvPr/>
        </p:nvSpPr>
        <p:spPr>
          <a:xfrm>
            <a:off x="8817529" y="4366046"/>
            <a:ext cx="2536271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pythagoreionip.blogspot.com/2014/1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0" name="Picture 9" descr="A bald eagle with a yellow beak&#10;&#10;Description automatically generated">
            <a:extLst>
              <a:ext uri="{FF2B5EF4-FFF2-40B4-BE49-F238E27FC236}">
                <a16:creationId xmlns:a16="http://schemas.microsoft.com/office/drawing/2014/main" id="{F3305B9B-A409-3565-E015-781BA99D1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99240" y="66580"/>
            <a:ext cx="69506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CE6047-97A0-1806-FC6D-8F8ADB1AC5C6}"/>
              </a:ext>
            </a:extLst>
          </p:cNvPr>
          <p:cNvSpPr txBox="1"/>
          <p:nvPr/>
        </p:nvSpPr>
        <p:spPr>
          <a:xfrm>
            <a:off x="489857" y="3102847"/>
            <a:ext cx="6319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Continue to </a:t>
            </a:r>
            <a:r>
              <a:rPr lang="en-US"/>
              <a:t>soar high </a:t>
            </a:r>
            <a:r>
              <a:rPr lang="en-US" dirty="0"/>
              <a:t>like Eagles for you are loved, needed  and appreciated.</a:t>
            </a:r>
          </a:p>
        </p:txBody>
      </p:sp>
    </p:spTree>
    <p:extLst>
      <p:ext uri="{BB962C8B-B14F-4D97-AF65-F5344CB8AC3E}">
        <p14:creationId xmlns:p14="http://schemas.microsoft.com/office/powerpoint/2010/main" val="368148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7EEAB1-2D96-442A-B623-A58A5EA2C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olorful birds on a branch&#10;&#10;Description automatically generated">
            <a:extLst>
              <a:ext uri="{FF2B5EF4-FFF2-40B4-BE49-F238E27FC236}">
                <a16:creationId xmlns:a16="http://schemas.microsoft.com/office/drawing/2014/main" id="{405B6B09-04EC-2C41-5967-572884B6F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919" r="38790" b="1"/>
          <a:stretch>
            <a:fillRect/>
          </a:stretch>
        </p:blipFill>
        <p:spPr>
          <a:xfrm>
            <a:off x="4241850" y="778905"/>
            <a:ext cx="3101856" cy="5240894"/>
          </a:xfrm>
          <a:custGeom>
            <a:avLst/>
            <a:gdLst/>
            <a:ahLst/>
            <a:cxnLst/>
            <a:rect l="l" t="t" r="r" b="b"/>
            <a:pathLst>
              <a:path w="3101856" h="5240894">
                <a:moveTo>
                  <a:pt x="1550929" y="0"/>
                </a:moveTo>
                <a:cubicBezTo>
                  <a:pt x="2407482" y="0"/>
                  <a:pt x="3101856" y="697822"/>
                  <a:pt x="3101856" y="1558629"/>
                </a:cubicBezTo>
                <a:cubicBezTo>
                  <a:pt x="3101856" y="1925991"/>
                  <a:pt x="3101855" y="2293354"/>
                  <a:pt x="3101855" y="2660716"/>
                </a:cubicBezTo>
                <a:lnTo>
                  <a:pt x="3101856" y="5240894"/>
                </a:lnTo>
                <a:lnTo>
                  <a:pt x="0" y="5240894"/>
                </a:lnTo>
                <a:lnTo>
                  <a:pt x="1" y="1558629"/>
                </a:lnTo>
                <a:cubicBezTo>
                  <a:pt x="1" y="697822"/>
                  <a:pt x="694375" y="0"/>
                  <a:pt x="1550929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0D67DA-99EA-2F9F-9089-B9FE824C5941}"/>
              </a:ext>
            </a:extLst>
          </p:cNvPr>
          <p:cNvSpPr txBox="1"/>
          <p:nvPr/>
        </p:nvSpPr>
        <p:spPr>
          <a:xfrm>
            <a:off x="7768354" y="778905"/>
            <a:ext cx="3585446" cy="52600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Key Messages: 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i="1" dirty="0">
                <a:effectLst/>
              </a:rPr>
              <a:t>Emotional Intelligence (EQ) supports communication effectiveness.</a:t>
            </a:r>
            <a:endParaRPr lang="en-US" sz="3200" b="1" dirty="0">
              <a:effectLst/>
            </a:endParaRP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i="1" dirty="0">
                <a:effectLst/>
              </a:rPr>
              <a:t>Empathy is at the heart of EQ and conversations.</a:t>
            </a:r>
            <a:endParaRPr lang="en-US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9002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5181B7-8133-4EA7-9559-057377A31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olorful birds&#10;&#10;Description automatically generated">
            <a:extLst>
              <a:ext uri="{FF2B5EF4-FFF2-40B4-BE49-F238E27FC236}">
                <a16:creationId xmlns:a16="http://schemas.microsoft.com/office/drawing/2014/main" id="{556B1A20-ACBC-1713-E262-56F2D8A19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66" r="18269" b="4"/>
          <a:stretch>
            <a:fillRect/>
          </a:stretch>
        </p:blipFill>
        <p:spPr>
          <a:xfrm>
            <a:off x="1260308" y="1100329"/>
            <a:ext cx="3776470" cy="3168100"/>
          </a:xfrm>
          <a:custGeom>
            <a:avLst/>
            <a:gdLst/>
            <a:ahLst/>
            <a:cxnLst/>
            <a:rect l="l" t="t" r="r" b="b"/>
            <a:pathLst>
              <a:path w="3776470" h="3168100">
                <a:moveTo>
                  <a:pt x="1888235" y="0"/>
                </a:moveTo>
                <a:cubicBezTo>
                  <a:pt x="2931078" y="0"/>
                  <a:pt x="3776470" y="845392"/>
                  <a:pt x="3776470" y="1888235"/>
                </a:cubicBezTo>
                <a:lnTo>
                  <a:pt x="3776470" y="3168100"/>
                </a:lnTo>
                <a:lnTo>
                  <a:pt x="0" y="3168100"/>
                </a:lnTo>
                <a:lnTo>
                  <a:pt x="0" y="1888235"/>
                </a:lnTo>
                <a:cubicBezTo>
                  <a:pt x="0" y="845392"/>
                  <a:pt x="845392" y="0"/>
                  <a:pt x="1888235" y="0"/>
                </a:cubicBezTo>
                <a:close/>
              </a:path>
            </a:pathLst>
          </a:cu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A4A8A3-3062-4846-8297-28B77B507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97086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2018C2-BEC3-F6F7-346E-ACBB055F1E98}"/>
              </a:ext>
            </a:extLst>
          </p:cNvPr>
          <p:cNvSpPr txBox="1"/>
          <p:nvPr/>
        </p:nvSpPr>
        <p:spPr>
          <a:xfrm>
            <a:off x="7138289" y="838200"/>
            <a:ext cx="421551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2400" b="1" dirty="0">
                <a:effectLst/>
              </a:rPr>
              <a:t>How EQ Supports Communication:</a:t>
            </a:r>
          </a:p>
          <a:p>
            <a:pPr marL="114300" marR="0"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tabLst>
                <a:tab pos="457200" algn="l"/>
              </a:tabLst>
            </a:pPr>
            <a:r>
              <a:rPr lang="en-US" sz="2400" b="1" dirty="0">
                <a:effectLst/>
              </a:rPr>
              <a:t>1.Putting yourself in another’s shoes.</a:t>
            </a:r>
          </a:p>
          <a:p>
            <a:pPr marL="114300" marR="0"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tabLst>
                <a:tab pos="457200" algn="l"/>
              </a:tabLst>
            </a:pPr>
            <a:r>
              <a:rPr lang="en-US" sz="2400" b="1" dirty="0">
                <a:effectLst/>
              </a:rPr>
              <a:t>2.Understanding feelings and perspectives.</a:t>
            </a:r>
          </a:p>
          <a:p>
            <a:pPr marL="114300" marR="0"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tabLst>
                <a:tab pos="457200" algn="l"/>
              </a:tabLst>
            </a:pPr>
            <a:r>
              <a:rPr lang="en-US" sz="2400" b="1" dirty="0">
                <a:effectLst/>
              </a:rPr>
              <a:t>3. Which Leads to:</a:t>
            </a:r>
          </a:p>
          <a:p>
            <a:pPr marL="742950" marR="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b="1" dirty="0">
                <a:effectLst/>
              </a:rPr>
              <a:t>Clearer self-expression.</a:t>
            </a:r>
          </a:p>
          <a:p>
            <a:pPr marL="742950" marR="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b="1" dirty="0">
                <a:effectLst/>
              </a:rPr>
              <a:t>Active listening.</a:t>
            </a:r>
          </a:p>
          <a:p>
            <a:pPr marL="742950" marR="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b="1" dirty="0">
                <a:effectLst/>
              </a:rPr>
              <a:t>Stronger relationships.</a:t>
            </a:r>
          </a:p>
          <a:p>
            <a:pPr marL="742950" marR="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b="1" dirty="0">
                <a:effectLst/>
              </a:rPr>
              <a:t>Positive interactions.</a:t>
            </a:r>
          </a:p>
        </p:txBody>
      </p:sp>
    </p:spTree>
    <p:extLst>
      <p:ext uri="{BB962C8B-B14F-4D97-AF65-F5344CB8AC3E}">
        <p14:creationId xmlns:p14="http://schemas.microsoft.com/office/powerpoint/2010/main" val="119651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632296-55BF-450A-8C60-CC2336F5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on a couch holding up colorful circles&#10;&#10;Description automatically generated">
            <a:extLst>
              <a:ext uri="{FF2B5EF4-FFF2-40B4-BE49-F238E27FC236}">
                <a16:creationId xmlns:a16="http://schemas.microsoft.com/office/drawing/2014/main" id="{D2D3451C-BE1D-6E5E-D7AC-426E9E5D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47415" y="1354729"/>
            <a:ext cx="3796208" cy="24960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A4A8A3-3062-4846-8297-28B77B507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97086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5DE932-9C29-239D-A85A-A4830232E01B}"/>
              </a:ext>
            </a:extLst>
          </p:cNvPr>
          <p:cNvSpPr txBox="1"/>
          <p:nvPr/>
        </p:nvSpPr>
        <p:spPr>
          <a:xfrm>
            <a:off x="7125199" y="425823"/>
            <a:ext cx="4215510" cy="5265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Components of EQ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Self-Awareness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Self-Management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Social Awareness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Empathy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Relationship Building</a:t>
            </a:r>
          </a:p>
        </p:txBody>
      </p:sp>
    </p:spTree>
    <p:extLst>
      <p:ext uri="{BB962C8B-B14F-4D97-AF65-F5344CB8AC3E}">
        <p14:creationId xmlns:p14="http://schemas.microsoft.com/office/powerpoint/2010/main" val="376172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632296-55BF-450A-8C60-CC2336F5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3397BE09-38DF-D2D9-D814-DBB0F1ED8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47415" y="1331003"/>
            <a:ext cx="3796208" cy="254345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A4A8A3-3062-4846-8297-28B77B507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97086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FB99301-637D-922F-5821-5041D9A8E751}"/>
              </a:ext>
            </a:extLst>
          </p:cNvPr>
          <p:cNvSpPr txBox="1"/>
          <p:nvPr/>
        </p:nvSpPr>
        <p:spPr>
          <a:xfrm>
            <a:off x="7138289" y="838200"/>
            <a:ext cx="4215510" cy="52655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Required Self-Awareness Skills: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dirty="0">
                <a:effectLst/>
              </a:rPr>
              <a:t>Recognize your own emotions.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dirty="0">
                <a:effectLst/>
              </a:rPr>
              <a:t>Communicate authentically.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dirty="0">
                <a:effectLst/>
              </a:rPr>
              <a:t>Manage reactions during conversations.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i="1" dirty="0">
                <a:effectLst/>
              </a:rPr>
              <a:t>Example:</a:t>
            </a:r>
            <a:r>
              <a:rPr lang="en-US" sz="3200" dirty="0">
                <a:effectLst/>
              </a:rPr>
              <a:t> Staying calm under pressure.</a:t>
            </a:r>
          </a:p>
        </p:txBody>
      </p:sp>
    </p:spTree>
    <p:extLst>
      <p:ext uri="{BB962C8B-B14F-4D97-AF65-F5344CB8AC3E}">
        <p14:creationId xmlns:p14="http://schemas.microsoft.com/office/powerpoint/2010/main" val="332209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632296-55BF-450A-8C60-CC2336F5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361814C9-37E7-4C79-A451-75A17D84D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47415" y="1340493"/>
            <a:ext cx="3796208" cy="252447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A4A8A3-3062-4846-8297-28B77B507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97086" y="0"/>
            <a:ext cx="0" cy="6858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484DE96-5A01-67F3-18D7-25F579C26464}"/>
              </a:ext>
            </a:extLst>
          </p:cNvPr>
          <p:cNvSpPr txBox="1"/>
          <p:nvPr/>
        </p:nvSpPr>
        <p:spPr>
          <a:xfrm>
            <a:off x="7138289" y="838199"/>
            <a:ext cx="4215510" cy="5758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Social Awareness &amp; Empathy: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Read body language and tone.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Adapt your style for better connection.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i="1" dirty="0">
                <a:effectLst/>
              </a:rPr>
              <a:t>Group Activity:</a:t>
            </a:r>
            <a:r>
              <a:rPr lang="en-US" sz="3200" b="1" dirty="0">
                <a:effectLst/>
              </a:rPr>
              <a:t>  </a:t>
            </a:r>
            <a:r>
              <a:rPr lang="en-US" sz="3200" b="1" dirty="0"/>
              <a:t>E</a:t>
            </a:r>
            <a:r>
              <a:rPr lang="en-US" sz="3200" b="1" dirty="0">
                <a:effectLst/>
              </a:rPr>
              <a:t>xample where reading nonverbals helps you</a:t>
            </a:r>
            <a:r>
              <a:rPr lang="en-US" sz="3200" dirty="0">
                <a:effectLst/>
              </a:rPr>
              <a:t>. </a:t>
            </a:r>
            <a:r>
              <a:rPr lang="en-US" sz="3200" dirty="0"/>
              <a:t>3 min</a:t>
            </a:r>
            <a:endParaRPr lang="en-US" sz="320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03DB7-2EC6-0A2A-7E82-8B3C5CC9D63D}"/>
              </a:ext>
            </a:extLst>
          </p:cNvPr>
          <p:cNvSpPr txBox="1"/>
          <p:nvPr/>
        </p:nvSpPr>
        <p:spPr>
          <a:xfrm>
            <a:off x="2805511" y="3664916"/>
            <a:ext cx="223811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urses.lumenlearning.com/suny-fmcc-intropsychmaster/chapter/treatment-modaliti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71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7EEAB1-2D96-442A-B623-A58A5EA2C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uple of children walking on a gravel road&#10;&#10;Description automatically generated">
            <a:extLst>
              <a:ext uri="{FF2B5EF4-FFF2-40B4-BE49-F238E27FC236}">
                <a16:creationId xmlns:a16="http://schemas.microsoft.com/office/drawing/2014/main" id="{7642C028-2A7D-5318-D8FD-320E455E4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372" r="29270" b="2"/>
          <a:stretch>
            <a:fillRect/>
          </a:stretch>
        </p:blipFill>
        <p:spPr>
          <a:xfrm>
            <a:off x="4241850" y="778905"/>
            <a:ext cx="3101856" cy="5240894"/>
          </a:xfrm>
          <a:custGeom>
            <a:avLst/>
            <a:gdLst/>
            <a:ahLst/>
            <a:cxnLst/>
            <a:rect l="l" t="t" r="r" b="b"/>
            <a:pathLst>
              <a:path w="3101856" h="5240894">
                <a:moveTo>
                  <a:pt x="1550929" y="0"/>
                </a:moveTo>
                <a:cubicBezTo>
                  <a:pt x="2407482" y="0"/>
                  <a:pt x="3101856" y="697822"/>
                  <a:pt x="3101856" y="1558629"/>
                </a:cubicBezTo>
                <a:cubicBezTo>
                  <a:pt x="3101856" y="1925991"/>
                  <a:pt x="3101855" y="2293354"/>
                  <a:pt x="3101855" y="2660716"/>
                </a:cubicBezTo>
                <a:lnTo>
                  <a:pt x="3101856" y="5240894"/>
                </a:lnTo>
                <a:lnTo>
                  <a:pt x="0" y="5240894"/>
                </a:lnTo>
                <a:lnTo>
                  <a:pt x="1" y="1558629"/>
                </a:lnTo>
                <a:cubicBezTo>
                  <a:pt x="1" y="697822"/>
                  <a:pt x="694375" y="0"/>
                  <a:pt x="1550929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951E1C-F3D8-2668-DBBB-848134C72C8F}"/>
              </a:ext>
            </a:extLst>
          </p:cNvPr>
          <p:cNvSpPr txBox="1"/>
          <p:nvPr/>
        </p:nvSpPr>
        <p:spPr>
          <a:xfrm>
            <a:off x="7768354" y="1422400"/>
            <a:ext cx="3585446" cy="46165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2800" b="1" dirty="0">
                <a:effectLst/>
              </a:rPr>
              <a:t>Building Positive Relationships: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</a:rPr>
              <a:t>Empathy builds trust.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800" b="1" dirty="0">
                <a:effectLst/>
              </a:rPr>
              <a:t>Open, productive interactions.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800" b="1" i="1" dirty="0">
                <a:effectLst/>
              </a:rPr>
              <a:t>Quote:</a:t>
            </a:r>
            <a:r>
              <a:rPr lang="en-US" sz="2800" b="1" dirty="0">
                <a:effectLst/>
              </a:rPr>
              <a:t> “Walking in someone else’s shoes.”  2 min share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312F4-F159-A576-2DCD-996466970A00}"/>
              </a:ext>
            </a:extLst>
          </p:cNvPr>
          <p:cNvSpPr txBox="1"/>
          <p:nvPr/>
        </p:nvSpPr>
        <p:spPr>
          <a:xfrm>
            <a:off x="9655729" y="6657945"/>
            <a:ext cx="253627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tribework.blogspot.com/2018/08/the-relational-beauty-of-empath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7EEAB1-2D96-442A-B623-A58A5EA2C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orful face shapes&#10;&#10;Description automatically generated with low confidence">
            <a:extLst>
              <a:ext uri="{FF2B5EF4-FFF2-40B4-BE49-F238E27FC236}">
                <a16:creationId xmlns:a16="http://schemas.microsoft.com/office/drawing/2014/main" id="{E22F1CCE-A29B-93B9-6EAD-72B92B4E5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726" r="41202" b="1"/>
          <a:stretch>
            <a:fillRect/>
          </a:stretch>
        </p:blipFill>
        <p:spPr>
          <a:xfrm>
            <a:off x="4241850" y="778905"/>
            <a:ext cx="3101856" cy="5240894"/>
          </a:xfrm>
          <a:custGeom>
            <a:avLst/>
            <a:gdLst/>
            <a:ahLst/>
            <a:cxnLst/>
            <a:rect l="l" t="t" r="r" b="b"/>
            <a:pathLst>
              <a:path w="3101856" h="5240894">
                <a:moveTo>
                  <a:pt x="1550929" y="0"/>
                </a:moveTo>
                <a:cubicBezTo>
                  <a:pt x="2407482" y="0"/>
                  <a:pt x="3101856" y="697822"/>
                  <a:pt x="3101856" y="1558629"/>
                </a:cubicBezTo>
                <a:cubicBezTo>
                  <a:pt x="3101856" y="1925991"/>
                  <a:pt x="3101855" y="2293354"/>
                  <a:pt x="3101855" y="2660716"/>
                </a:cubicBezTo>
                <a:lnTo>
                  <a:pt x="3101856" y="5240894"/>
                </a:lnTo>
                <a:lnTo>
                  <a:pt x="0" y="5240894"/>
                </a:lnTo>
                <a:lnTo>
                  <a:pt x="1" y="1558629"/>
                </a:lnTo>
                <a:cubicBezTo>
                  <a:pt x="1" y="697822"/>
                  <a:pt x="694375" y="0"/>
                  <a:pt x="1550929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54A1D9-CCF4-0A7E-A60D-7C2C95047CB3}"/>
              </a:ext>
            </a:extLst>
          </p:cNvPr>
          <p:cNvSpPr txBox="1"/>
          <p:nvPr/>
        </p:nvSpPr>
        <p:spPr>
          <a:xfrm>
            <a:off x="7768354" y="587829"/>
            <a:ext cx="3585446" cy="54511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3200" b="1" dirty="0">
                <a:effectLst/>
              </a:rPr>
              <a:t>Self-Empathy &amp; Reflection: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Practice journaling.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Ask: What am I feeling? Why?</a:t>
            </a:r>
          </a:p>
          <a:p>
            <a:pPr marL="342900" marR="0" lvl="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200" b="1" dirty="0">
                <a:effectLst/>
              </a:rPr>
              <a:t>Identify patterns in emotions &amp; reactions</a:t>
            </a:r>
            <a:r>
              <a:rPr lang="en-US" sz="3200" dirty="0">
                <a:effectLst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31478-3AB4-627D-BBE3-EE40C64954AA}"/>
              </a:ext>
            </a:extLst>
          </p:cNvPr>
          <p:cNvSpPr txBox="1"/>
          <p:nvPr/>
        </p:nvSpPr>
        <p:spPr>
          <a:xfrm>
            <a:off x="9655729" y="6657945"/>
            <a:ext cx="253627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mandala-of-love.com/2018/04/18/empathy-and-self-empathy-communication-and-self-enquir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93606"/>
      </p:ext>
    </p:extLst>
  </p:cSld>
  <p:clrMapOvr>
    <a:masterClrMapping/>
  </p:clrMapOvr>
</p:sld>
</file>

<file path=ppt/theme/theme1.xml><?xml version="1.0" encoding="utf-8"?>
<a:theme xmlns:a="http://schemas.openxmlformats.org/drawingml/2006/main" name="ArchwayVTI">
  <a:themeElements>
    <a:clrScheme name="Custom 1">
      <a:dk1>
        <a:sysClr val="windowText" lastClr="000000"/>
      </a:dk1>
      <a:lt1>
        <a:sysClr val="window" lastClr="FFFFFF"/>
      </a:lt1>
      <a:dk2>
        <a:srgbClr val="2E3A3C"/>
      </a:dk2>
      <a:lt2>
        <a:srgbClr val="EDE9E7"/>
      </a:lt2>
      <a:accent1>
        <a:srgbClr val="898470"/>
      </a:accent1>
      <a:accent2>
        <a:srgbClr val="7A8773"/>
      </a:accent2>
      <a:accent3>
        <a:srgbClr val="8C845E"/>
      </a:accent3>
      <a:accent4>
        <a:srgbClr val="9F7E56"/>
      </a:accent4>
      <a:accent5>
        <a:srgbClr val="9B7E69"/>
      </a:accent5>
      <a:accent6>
        <a:srgbClr val="AA7862"/>
      </a:accent6>
      <a:hlink>
        <a:srgbClr val="7A8773"/>
      </a:hlink>
      <a:folHlink>
        <a:srgbClr val="9F7E56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857</Words>
  <Application>Microsoft Macintosh PowerPoint</Application>
  <PresentationFormat>Widescreen</PresentationFormat>
  <Paragraphs>141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Arial</vt:lpstr>
      <vt:lpstr>Calibri</vt:lpstr>
      <vt:lpstr>Courier New</vt:lpstr>
      <vt:lpstr>Felix Titling</vt:lpstr>
      <vt:lpstr>Goudy Old Style</vt:lpstr>
      <vt:lpstr>Symbol</vt:lpstr>
      <vt:lpstr>ArchwayVTI</vt:lpstr>
      <vt:lpstr> Emotional Intelligence and Clear Communication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connie Perez</dc:creator>
  <cp:lastModifiedBy>connie Perez</cp:lastModifiedBy>
  <cp:revision>35</cp:revision>
  <dcterms:created xsi:type="dcterms:W3CDTF">2025-07-16T23:36:55Z</dcterms:created>
  <dcterms:modified xsi:type="dcterms:W3CDTF">2025-07-21T20:56:10Z</dcterms:modified>
</cp:coreProperties>
</file>