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handoutMasterIdLst>
    <p:handoutMasterId r:id="rId27"/>
  </p:handoutMasterIdLst>
  <p:sldIdLst>
    <p:sldId id="256" r:id="rId5"/>
    <p:sldId id="257" r:id="rId6"/>
    <p:sldId id="258" r:id="rId7"/>
    <p:sldId id="270" r:id="rId8"/>
    <p:sldId id="279" r:id="rId9"/>
    <p:sldId id="280" r:id="rId10"/>
    <p:sldId id="266" r:id="rId11"/>
    <p:sldId id="259" r:id="rId12"/>
    <p:sldId id="267" r:id="rId13"/>
    <p:sldId id="261" r:id="rId14"/>
    <p:sldId id="265" r:id="rId15"/>
    <p:sldId id="271" r:id="rId16"/>
    <p:sldId id="278" r:id="rId17"/>
    <p:sldId id="268" r:id="rId18"/>
    <p:sldId id="277" r:id="rId19"/>
    <p:sldId id="272" r:id="rId20"/>
    <p:sldId id="269" r:id="rId21"/>
    <p:sldId id="276" r:id="rId22"/>
    <p:sldId id="273" r:id="rId23"/>
    <p:sldId id="274" r:id="rId24"/>
    <p:sldId id="27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4C208A-904E-4708-AEF2-A8E36CEDFBD4}" v="6" dt="2025-07-25T05:10:10.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autoAdjust="0"/>
  </p:normalViewPr>
  <p:slideViewPr>
    <p:cSldViewPr snapToGrid="0">
      <p:cViewPr varScale="1">
        <p:scale>
          <a:sx n="64" d="100"/>
          <a:sy n="64" d="100"/>
        </p:scale>
        <p:origin x="978" y="78"/>
      </p:cViewPr>
      <p:guideLst/>
    </p:cSldViewPr>
  </p:slideViewPr>
  <p:outlineViewPr>
    <p:cViewPr>
      <p:scale>
        <a:sx n="33" d="100"/>
        <a:sy n="33" d="100"/>
      </p:scale>
      <p:origin x="0" y="-14"/>
    </p:cViewPr>
  </p:outlineViewPr>
  <p:notesTextViewPr>
    <p:cViewPr>
      <p:scale>
        <a:sx n="1" d="1"/>
        <a:sy n="1" d="1"/>
      </p:scale>
      <p:origin x="0" y="0"/>
    </p:cViewPr>
  </p:notesTextViewPr>
  <p:sorterViewPr>
    <p:cViewPr>
      <p:scale>
        <a:sx n="100" d="100"/>
        <a:sy n="100" d="100"/>
      </p:scale>
      <p:origin x="0" y="-365"/>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6C3D2F-5A05-4596-A225-FC14565701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39C051B-F26C-4470-B56C-092B4E1C4C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E9A1B5-1BE4-4CD6-80C4-143959F034D3}" type="datetimeFigureOut">
              <a:rPr lang="en-US" smtClean="0"/>
              <a:t>7/24/2025</a:t>
            </a:fld>
            <a:endParaRPr lang="en-US" dirty="0"/>
          </a:p>
        </p:txBody>
      </p:sp>
      <p:sp>
        <p:nvSpPr>
          <p:cNvPr id="4" name="Footer Placeholder 3">
            <a:extLst>
              <a:ext uri="{FF2B5EF4-FFF2-40B4-BE49-F238E27FC236}">
                <a16:creationId xmlns:a16="http://schemas.microsoft.com/office/drawing/2014/main" id="{CD59DB8B-3A1C-4291-8A97-C19C5D31C3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E6310B9-42FE-4FE9-8C0B-5C7382DBB0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FCFFF0-B784-4FE7-8A38-F89DE294F830}" type="slidenum">
              <a:rPr lang="en-US" smtClean="0"/>
              <a:t>‹#›</a:t>
            </a:fld>
            <a:endParaRPr lang="en-US" dirty="0"/>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6120A-21AF-4F12-ABAA-66A70823631B}" type="datetimeFigureOut">
              <a:rPr lang="en-US" smtClean="0"/>
              <a:t>7/24/2025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C672F-171E-46DC-915C-C7BCF99F5C42}" type="slidenum">
              <a:rPr lang="en-US" smtClean="0"/>
              <a:t>‹#›</a:t>
            </a:fld>
            <a:endParaRPr lang="en-US" dirty="0"/>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8C672F-171E-46DC-915C-C7BCF99F5C42}" type="slidenum">
              <a:rPr lang="en-US" smtClean="0"/>
              <a:t>1</a:t>
            </a:fld>
            <a:endParaRPr lang="en-US" dirty="0"/>
          </a:p>
        </p:txBody>
      </p:sp>
    </p:spTree>
    <p:extLst>
      <p:ext uri="{BB962C8B-B14F-4D97-AF65-F5344CB8AC3E}">
        <p14:creationId xmlns:p14="http://schemas.microsoft.com/office/powerpoint/2010/main" val="3575856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8C672F-171E-46DC-915C-C7BCF99F5C42}" type="slidenum">
              <a:rPr lang="en-US" smtClean="0"/>
              <a:t>14</a:t>
            </a:fld>
            <a:endParaRPr lang="en-US" dirty="0"/>
          </a:p>
        </p:txBody>
      </p:sp>
    </p:spTree>
    <p:extLst>
      <p:ext uri="{BB962C8B-B14F-4D97-AF65-F5344CB8AC3E}">
        <p14:creationId xmlns:p14="http://schemas.microsoft.com/office/powerpoint/2010/main" val="2358012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70FE4-78DA-0E6A-4F35-D763F1DA0F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2E8653-7FC9-4F7E-3663-21A521F74C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843187-0256-C67D-BAA5-090757745B2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E7E016C-DB37-6172-5290-FBEF54CCC4FD}"/>
              </a:ext>
            </a:extLst>
          </p:cNvPr>
          <p:cNvSpPr>
            <a:spLocks noGrp="1"/>
          </p:cNvSpPr>
          <p:nvPr>
            <p:ph type="sldNum" sz="quarter" idx="5"/>
          </p:nvPr>
        </p:nvSpPr>
        <p:spPr/>
        <p:txBody>
          <a:bodyPr/>
          <a:lstStyle/>
          <a:p>
            <a:fld id="{998C672F-171E-46DC-915C-C7BCF99F5C42}" type="slidenum">
              <a:rPr lang="en-US" smtClean="0"/>
              <a:t>16</a:t>
            </a:fld>
            <a:endParaRPr lang="en-US" dirty="0"/>
          </a:p>
        </p:txBody>
      </p:sp>
    </p:spTree>
    <p:extLst>
      <p:ext uri="{BB962C8B-B14F-4D97-AF65-F5344CB8AC3E}">
        <p14:creationId xmlns:p14="http://schemas.microsoft.com/office/powerpoint/2010/main" val="2478298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8C672F-171E-46DC-915C-C7BCF99F5C42}" type="slidenum">
              <a:rPr lang="en-US" smtClean="0"/>
              <a:t>17</a:t>
            </a:fld>
            <a:endParaRPr lang="en-US" dirty="0"/>
          </a:p>
        </p:txBody>
      </p:sp>
    </p:spTree>
    <p:extLst>
      <p:ext uri="{BB962C8B-B14F-4D97-AF65-F5344CB8AC3E}">
        <p14:creationId xmlns:p14="http://schemas.microsoft.com/office/powerpoint/2010/main" val="562084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8C672F-171E-46DC-915C-C7BCF99F5C42}" type="slidenum">
              <a:rPr lang="en-US" smtClean="0"/>
              <a:t>2</a:t>
            </a:fld>
            <a:endParaRPr lang="en-US" dirty="0"/>
          </a:p>
        </p:txBody>
      </p:sp>
    </p:spTree>
    <p:extLst>
      <p:ext uri="{BB962C8B-B14F-4D97-AF65-F5344CB8AC3E}">
        <p14:creationId xmlns:p14="http://schemas.microsoft.com/office/powerpoint/2010/main" val="1502450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8C672F-171E-46DC-915C-C7BCF99F5C42}" type="slidenum">
              <a:rPr lang="en-US" smtClean="0"/>
              <a:t>3</a:t>
            </a:fld>
            <a:endParaRPr lang="en-US" dirty="0"/>
          </a:p>
        </p:txBody>
      </p:sp>
    </p:spTree>
    <p:extLst>
      <p:ext uri="{BB962C8B-B14F-4D97-AF65-F5344CB8AC3E}">
        <p14:creationId xmlns:p14="http://schemas.microsoft.com/office/powerpoint/2010/main" val="3973296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4B52A-A3F3-FB93-EF41-058C3FDD33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56DCDF-B3CD-D0EB-0286-2A248A5463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14A9DD-9D21-4FDC-4F14-DE18D14B935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0693944-605A-7AEB-040D-B74A0CC25919}"/>
              </a:ext>
            </a:extLst>
          </p:cNvPr>
          <p:cNvSpPr>
            <a:spLocks noGrp="1"/>
          </p:cNvSpPr>
          <p:nvPr>
            <p:ph type="sldNum" sz="quarter" idx="5"/>
          </p:nvPr>
        </p:nvSpPr>
        <p:spPr/>
        <p:txBody>
          <a:bodyPr/>
          <a:lstStyle/>
          <a:p>
            <a:fld id="{998C672F-171E-46DC-915C-C7BCF99F5C42}" type="slidenum">
              <a:rPr lang="en-US" smtClean="0"/>
              <a:t>4</a:t>
            </a:fld>
            <a:endParaRPr lang="en-US" dirty="0"/>
          </a:p>
        </p:txBody>
      </p:sp>
    </p:spTree>
    <p:extLst>
      <p:ext uri="{BB962C8B-B14F-4D97-AF65-F5344CB8AC3E}">
        <p14:creationId xmlns:p14="http://schemas.microsoft.com/office/powerpoint/2010/main" val="484633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8C672F-171E-46DC-915C-C7BCF99F5C42}" type="slidenum">
              <a:rPr lang="en-US" smtClean="0"/>
              <a:t>7</a:t>
            </a:fld>
            <a:endParaRPr lang="en-US" dirty="0"/>
          </a:p>
        </p:txBody>
      </p:sp>
    </p:spTree>
    <p:extLst>
      <p:ext uri="{BB962C8B-B14F-4D97-AF65-F5344CB8AC3E}">
        <p14:creationId xmlns:p14="http://schemas.microsoft.com/office/powerpoint/2010/main" val="3522663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8C672F-171E-46DC-915C-C7BCF99F5C42}" type="slidenum">
              <a:rPr lang="en-US" smtClean="0"/>
              <a:t>8</a:t>
            </a:fld>
            <a:endParaRPr lang="en-US" dirty="0"/>
          </a:p>
        </p:txBody>
      </p:sp>
    </p:spTree>
    <p:extLst>
      <p:ext uri="{BB962C8B-B14F-4D97-AF65-F5344CB8AC3E}">
        <p14:creationId xmlns:p14="http://schemas.microsoft.com/office/powerpoint/2010/main" val="3420009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8C672F-171E-46DC-915C-C7BCF99F5C42}" type="slidenum">
              <a:rPr lang="en-US" smtClean="0"/>
              <a:t>9</a:t>
            </a:fld>
            <a:endParaRPr lang="en-US" dirty="0"/>
          </a:p>
        </p:txBody>
      </p:sp>
    </p:spTree>
    <p:extLst>
      <p:ext uri="{BB962C8B-B14F-4D97-AF65-F5344CB8AC3E}">
        <p14:creationId xmlns:p14="http://schemas.microsoft.com/office/powerpoint/2010/main" val="3804042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8C672F-171E-46DC-915C-C7BCF99F5C42}" type="slidenum">
              <a:rPr lang="en-US" smtClean="0"/>
              <a:t>10</a:t>
            </a:fld>
            <a:endParaRPr lang="en-US" dirty="0"/>
          </a:p>
        </p:txBody>
      </p:sp>
    </p:spTree>
    <p:extLst>
      <p:ext uri="{BB962C8B-B14F-4D97-AF65-F5344CB8AC3E}">
        <p14:creationId xmlns:p14="http://schemas.microsoft.com/office/powerpoint/2010/main" val="3502965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8C672F-171E-46DC-915C-C7BCF99F5C42}" type="slidenum">
              <a:rPr lang="en-US" smtClean="0"/>
              <a:t>11</a:t>
            </a:fld>
            <a:endParaRPr lang="en-US" dirty="0"/>
          </a:p>
        </p:txBody>
      </p:sp>
    </p:spTree>
    <p:extLst>
      <p:ext uri="{BB962C8B-B14F-4D97-AF65-F5344CB8AC3E}">
        <p14:creationId xmlns:p14="http://schemas.microsoft.com/office/powerpoint/2010/main" val="3156566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a:extLst>
              <a:ext uri="{C183D7F6-B498-43B3-948B-1728B52AA6E4}">
                <adec:decorative xmlns:adec="http://schemas.microsoft.com/office/drawing/2017/decorative" val="1"/>
              </a:ext>
            </a:extLst>
          </p:cNvPr>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hasCustomPrompt="1"/>
          </p:nvPr>
        </p:nvSpPr>
        <p:spPr>
          <a:xfrm>
            <a:off x="1078523" y="1098388"/>
            <a:ext cx="10318418" cy="4394988"/>
          </a:xfrm>
        </p:spPr>
        <p:txBody>
          <a:bodyPr anchor="ctr">
            <a:noAutofit/>
          </a:bodyPr>
          <a:lstStyle>
            <a:lvl1pPr algn="ctr">
              <a:defRPr sz="10000" spc="800" baseline="0"/>
            </a:lvl1pPr>
          </a:lstStyle>
          <a:p>
            <a:r>
              <a:rPr lang="en-US" dirty="0"/>
              <a:t>Click to add title</a:t>
            </a:r>
          </a:p>
        </p:txBody>
      </p:sp>
      <p:sp>
        <p:nvSpPr>
          <p:cNvPr id="3" name="Subtitle 2"/>
          <p:cNvSpPr>
            <a:spLocks noGrp="1"/>
          </p:cNvSpPr>
          <p:nvPr>
            <p:ph type="subTitle" idx="1" hasCustomPrompt="1"/>
          </p:nvPr>
        </p:nvSpPr>
        <p:spPr>
          <a:xfrm>
            <a:off x="1078523" y="5953318"/>
            <a:ext cx="10318418" cy="742279"/>
          </a:xfrm>
        </p:spPr>
        <p:txBody>
          <a:bodyPr anchor="ctr">
            <a:normAutofit/>
          </a:bodyPr>
          <a:lstStyle>
            <a:lvl1pPr marL="0" indent="0" algn="ctr">
              <a:lnSpc>
                <a:spcPct val="100000"/>
              </a:lnSpc>
              <a:buNone/>
              <a:defRPr sz="2800" b="0" i="0" cap="all" spc="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3" name="Rectangle 12">
            <a:extLst>
              <a:ext uri="{C183D7F6-B498-43B3-948B-1728B52AA6E4}">
                <adec:decorative xmlns:adec="http://schemas.microsoft.com/office/drawing/2017/decorative" val="1"/>
              </a:ext>
            </a:extLst>
          </p:cNvP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a:extLst>
              <a:ext uri="{FF2B5EF4-FFF2-40B4-BE49-F238E27FC236}">
                <a16:creationId xmlns:a16="http://schemas.microsoft.com/office/drawing/2014/main" id="{A22F609B-DD4D-16EA-060F-7BFB50BA5B6D}"/>
              </a:ext>
              <a:ext uri="{C183D7F6-B498-43B3-948B-1728B52AA6E4}">
                <adec:decorative xmlns:adec="http://schemas.microsoft.com/office/drawing/2017/decorative" val="1"/>
              </a:ext>
            </a:extLst>
          </p:cNvPr>
          <p:cNvSpPr/>
          <p:nvPr userDrawn="1"/>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7" name="Rectangle 6">
            <a:extLst>
              <a:ext uri="{FF2B5EF4-FFF2-40B4-BE49-F238E27FC236}">
                <a16:creationId xmlns:a16="http://schemas.microsoft.com/office/drawing/2014/main" id="{096CFE02-2621-4755-7C89-6564B8F2F1B4}"/>
              </a:ext>
              <a:ext uri="{C183D7F6-B498-43B3-948B-1728B52AA6E4}">
                <adec:decorative xmlns:adec="http://schemas.microsoft.com/office/drawing/2017/decorative" val="1"/>
              </a:ext>
            </a:extLst>
          </p:cNvPr>
          <p:cNvSpPr/>
          <p:nvPr userDrawn="1"/>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add title</a:t>
            </a:r>
          </a:p>
        </p:txBody>
      </p:sp>
      <p:sp>
        <p:nvSpPr>
          <p:cNvPr id="3" name="Date Placeholder 2"/>
          <p:cNvSpPr>
            <a:spLocks noGrp="1"/>
          </p:cNvSpPr>
          <p:nvPr>
            <p:ph type="dt" sz="half" idx="10"/>
          </p:nvPr>
        </p:nvSpPr>
        <p:spPr/>
        <p:txBody>
          <a:bodyPr/>
          <a:lstStyle/>
          <a:p>
            <a:fld id="{EF63B152-7103-4FFE-90AC-D94EB7F44A7E}" type="datetimeFigureOut">
              <a:rPr lang="en-US" smtClean="0"/>
              <a:t>7/24/2025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6">
            <a:extLst>
              <a:ext uri="{FF2B5EF4-FFF2-40B4-BE49-F238E27FC236}">
                <a16:creationId xmlns:a16="http://schemas.microsoft.com/office/drawing/2014/main" id="{60DE4597-DCD7-DBB0-3265-E7EB70B26E45}"/>
              </a:ext>
              <a:ext uri="{C183D7F6-B498-43B3-948B-1728B52AA6E4}">
                <adec:decorative xmlns:adec="http://schemas.microsoft.com/office/drawing/2017/decorative" val="1"/>
              </a:ext>
            </a:extLst>
          </p:cNvPr>
          <p:cNvSpPr/>
          <p:nvPr userDrawn="1"/>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6" name="Rectangle 5">
            <a:extLst>
              <a:ext uri="{FF2B5EF4-FFF2-40B4-BE49-F238E27FC236}">
                <a16:creationId xmlns:a16="http://schemas.microsoft.com/office/drawing/2014/main" id="{14EB0330-0047-93B1-0E5A-30782D06503B}"/>
              </a:ext>
              <a:ext uri="{C183D7F6-B498-43B3-948B-1728B52AA6E4}">
                <adec:decorative xmlns:adec="http://schemas.microsoft.com/office/drawing/2017/decorative" val="1"/>
              </a:ext>
            </a:extLst>
          </p:cNvPr>
          <p:cNvSpPr/>
          <p:nvPr userDrawn="1"/>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F63B152-7103-4FFE-90AC-D94EB7F44A7E}" type="datetimeFigureOut">
              <a:rPr lang="en-US" smtClean="0"/>
              <a:t>7/24/2025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1">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79454E9-64A4-5BCD-DBB2-0A8C474610FE}"/>
              </a:ext>
              <a:ext uri="{C183D7F6-B498-43B3-948B-1728B52AA6E4}">
                <adec:decorative xmlns:adec="http://schemas.microsoft.com/office/drawing/2017/decorative" val="1"/>
              </a:ext>
            </a:extLst>
          </p:cNvPr>
          <p:cNvSpPr/>
          <p:nvPr userDrawn="1"/>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8" name="Rectangle 7">
            <a:extLst>
              <a:ext uri="{FF2B5EF4-FFF2-40B4-BE49-F238E27FC236}">
                <a16:creationId xmlns:a16="http://schemas.microsoft.com/office/drawing/2014/main" id="{6077EF47-0E28-324A-BFDB-6DA237E7E060}"/>
              </a:ext>
              <a:ext uri="{C183D7F6-B498-43B3-948B-1728B52AA6E4}">
                <adec:decorative xmlns:adec="http://schemas.microsoft.com/office/drawing/2017/decorative" val="1"/>
              </a:ext>
            </a:extLst>
          </p:cNvPr>
          <p:cNvSpPr/>
          <p:nvPr userDrawn="1"/>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251677" y="382385"/>
            <a:ext cx="10523379" cy="1800098"/>
          </a:xfrm>
        </p:spPr>
        <p:txBody>
          <a:bodyPr>
            <a:normAutofit/>
          </a:bodyPr>
          <a:lstStyle>
            <a:lvl1pPr>
              <a:defRPr sz="4000"/>
            </a:lvl1pPr>
          </a:lstStyle>
          <a:p>
            <a:r>
              <a:rPr lang="en-US" dirty="0"/>
              <a:t>Click to add title</a:t>
            </a:r>
          </a:p>
        </p:txBody>
      </p:sp>
      <p:sp>
        <p:nvSpPr>
          <p:cNvPr id="3" name="Content Placeholder 2"/>
          <p:cNvSpPr>
            <a:spLocks noGrp="1"/>
          </p:cNvSpPr>
          <p:nvPr>
            <p:ph idx="1" hasCustomPrompt="1"/>
          </p:nvPr>
        </p:nvSpPr>
        <p:spPr>
          <a:xfrm>
            <a:off x="1251677" y="2286001"/>
            <a:ext cx="10523379" cy="3593591"/>
          </a:xfrm>
        </p:spPr>
        <p:txBody>
          <a:bodyPr>
            <a:normAutofit/>
          </a:bodyPr>
          <a:lstStyle>
            <a:lvl1pPr>
              <a:defRPr sz="2800"/>
            </a:lvl1pPr>
            <a:lvl2pPr>
              <a:defRPr sz="2800"/>
            </a:lvl2pPr>
            <a:lvl3pPr>
              <a:defRPr sz="2800"/>
            </a:lvl3pPr>
            <a:lvl4pPr>
              <a:defRPr sz="2800"/>
            </a:lvl4pPr>
            <a:lvl5pPr>
              <a:defRPr sz="2800"/>
            </a:lvl5pPr>
          </a:lstStyle>
          <a:p>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F63B152-7103-4FFE-90AC-D94EB7F44A7E}" type="datetimeFigureOut">
              <a:rPr lang="en-US" smtClean="0"/>
              <a:t>7/24/2025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86875113-6CF9-DCB5-3194-7B5DC7DB758A}"/>
              </a:ext>
              <a:ext uri="{C183D7F6-B498-43B3-948B-1728B52AA6E4}">
                <adec:decorative xmlns:adec="http://schemas.microsoft.com/office/drawing/2017/decorative" val="1"/>
              </a:ext>
            </a:extLst>
          </p:cNvPr>
          <p:cNvSpPr/>
          <p:nvPr userDrawn="1"/>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9" name="Rectangle 8">
            <a:extLst>
              <a:ext uri="{FF2B5EF4-FFF2-40B4-BE49-F238E27FC236}">
                <a16:creationId xmlns:a16="http://schemas.microsoft.com/office/drawing/2014/main" id="{A97A9FEF-52A0-808F-183C-E69D0BD7DEB7}"/>
              </a:ext>
              <a:ext uri="{C183D7F6-B498-43B3-948B-1728B52AA6E4}">
                <adec:decorative xmlns:adec="http://schemas.microsoft.com/office/drawing/2017/decorative" val="1"/>
              </a:ext>
            </a:extLst>
          </p:cNvPr>
          <p:cNvSpPr/>
          <p:nvPr userDrawn="1"/>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251678" y="655604"/>
            <a:ext cx="4028348" cy="5387886"/>
          </a:xfrm>
        </p:spPr>
        <p:txBody>
          <a:bodyPr anchor="ctr">
            <a:normAutofit/>
          </a:bodyPr>
          <a:lstStyle>
            <a:lvl1pPr algn="l">
              <a:defRPr sz="4000"/>
            </a:lvl1pPr>
          </a:lstStyle>
          <a:p>
            <a:r>
              <a:rPr lang="en-US" dirty="0"/>
              <a:t>Click to add title</a:t>
            </a:r>
          </a:p>
        </p:txBody>
      </p:sp>
      <p:sp>
        <p:nvSpPr>
          <p:cNvPr id="3" name="Content Placeholder 2"/>
          <p:cNvSpPr>
            <a:spLocks noGrp="1"/>
          </p:cNvSpPr>
          <p:nvPr>
            <p:ph idx="1" hasCustomPrompt="1"/>
          </p:nvPr>
        </p:nvSpPr>
        <p:spPr>
          <a:xfrm>
            <a:off x="5280026" y="655604"/>
            <a:ext cx="5986078" cy="5387886"/>
          </a:xfrm>
        </p:spPr>
        <p:txBody>
          <a:bodyPr>
            <a:normAutofit/>
          </a:bodyPr>
          <a:lstStyle>
            <a:lvl1pPr>
              <a:defRPr sz="2800"/>
            </a:lvl1pPr>
            <a:lvl2pPr>
              <a:defRPr sz="2800"/>
            </a:lvl2pPr>
            <a:lvl3pPr>
              <a:defRPr sz="2800"/>
            </a:lvl3pPr>
            <a:lvl4pPr>
              <a:defRPr sz="2800"/>
            </a:lvl4pPr>
            <a:lvl5pPr>
              <a:defRPr sz="2800"/>
            </a:lvl5pPr>
          </a:lstStyle>
          <a:p>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F63B152-7103-4FFE-90AC-D94EB7F44A7E}" type="datetimeFigureOut">
              <a:rPr lang="en-US" smtClean="0"/>
              <a:t>7/24/2025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4208116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3">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682629D6-C81C-6C07-314D-B2D901A71DD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14" name="Rectangle 13">
              <a:extLst>
                <a:ext uri="{FF2B5EF4-FFF2-40B4-BE49-F238E27FC236}">
                  <a16:creationId xmlns:a16="http://schemas.microsoft.com/office/drawing/2014/main" id="{C7006ED6-1912-6865-5D19-6FCA22094F1E}"/>
                </a:ext>
              </a:extLst>
            </p:cNvPr>
            <p:cNvSpPr/>
            <p:nvPr userDrawn="1"/>
          </p:nvSpPr>
          <p:spPr>
            <a:xfrm>
              <a:off x="5530964" y="0"/>
              <a:ext cx="6661036" cy="6858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6CD54FFD-5890-0058-F8A8-53847637E554}"/>
                </a:ext>
              </a:extLst>
            </p:cNvPr>
            <p:cNvGrpSpPr/>
            <p:nvPr userDrawn="1"/>
          </p:nvGrpSpPr>
          <p:grpSpPr>
            <a:xfrm>
              <a:off x="196964" y="0"/>
              <a:ext cx="7377024" cy="6858000"/>
              <a:chOff x="196964" y="0"/>
              <a:chExt cx="7377024" cy="6858000"/>
            </a:xfrm>
          </p:grpSpPr>
          <p:sp>
            <p:nvSpPr>
              <p:cNvPr id="10" name="Freeform 6" title="Left scallop edge">
                <a:extLst>
                  <a:ext uri="{FF2B5EF4-FFF2-40B4-BE49-F238E27FC236}">
                    <a16:creationId xmlns:a16="http://schemas.microsoft.com/office/drawing/2014/main" id="{79990210-1F9B-2CE1-E438-60E6728E96E4}"/>
                  </a:ext>
                </a:extLst>
              </p:cNvPr>
              <p:cNvSpPr/>
              <p:nvPr userDrawn="1"/>
            </p:nvSpPr>
            <p:spPr bwMode="auto">
              <a:xfrm>
                <a:off x="6688163"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bg2">
                  <a:lumMod val="90000"/>
                </a:schemeClr>
              </a:solidFill>
              <a:ln w="0">
                <a:noFill/>
                <a:prstDash val="solid"/>
                <a:round/>
                <a:headEnd/>
                <a:tailEnd/>
              </a:ln>
            </p:spPr>
          </p:sp>
          <p:sp>
            <p:nvSpPr>
              <p:cNvPr id="11" name="Rectangle 10">
                <a:extLst>
                  <a:ext uri="{FF2B5EF4-FFF2-40B4-BE49-F238E27FC236}">
                    <a16:creationId xmlns:a16="http://schemas.microsoft.com/office/drawing/2014/main" id="{114EED43-19C6-3D75-5205-DBAE6551B347}"/>
                  </a:ext>
                </a:extLst>
              </p:cNvPr>
              <p:cNvSpPr/>
              <p:nvPr userDrawn="1"/>
            </p:nvSpPr>
            <p:spPr>
              <a:xfrm>
                <a:off x="196964" y="0"/>
                <a:ext cx="6661036" cy="6858000"/>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title="right edge border">
              <a:extLst>
                <a:ext uri="{FF2B5EF4-FFF2-40B4-BE49-F238E27FC236}">
                  <a16:creationId xmlns:a16="http://schemas.microsoft.com/office/drawing/2014/main" id="{774323D2-93FE-5FD5-676F-452C98106A6E}"/>
                </a:ext>
              </a:extLst>
            </p:cNvPr>
            <p:cNvSpPr/>
            <p:nvPr userDrawn="1"/>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hasCustomPrompt="1"/>
          </p:nvPr>
        </p:nvSpPr>
        <p:spPr>
          <a:xfrm>
            <a:off x="8039820" y="382385"/>
            <a:ext cx="3709358" cy="5742370"/>
          </a:xfrm>
        </p:spPr>
        <p:txBody>
          <a:bodyPr anchor="ctr">
            <a:normAutofit/>
          </a:bodyPr>
          <a:lstStyle>
            <a:lvl1pPr>
              <a:defRPr sz="4000"/>
            </a:lvl1pPr>
          </a:lstStyle>
          <a:p>
            <a:r>
              <a:rPr lang="en-US" dirty="0"/>
              <a:t>Click to add title</a:t>
            </a:r>
          </a:p>
        </p:txBody>
      </p:sp>
      <p:sp>
        <p:nvSpPr>
          <p:cNvPr id="3" name="Content Placeholder 2"/>
          <p:cNvSpPr>
            <a:spLocks noGrp="1"/>
          </p:cNvSpPr>
          <p:nvPr>
            <p:ph idx="1" hasCustomPrompt="1"/>
          </p:nvPr>
        </p:nvSpPr>
        <p:spPr>
          <a:xfrm>
            <a:off x="776376" y="508959"/>
            <a:ext cx="6305911" cy="5615796"/>
          </a:xfrm>
        </p:spPr>
        <p:txBody>
          <a:bodyPr>
            <a:normAutofit/>
          </a:bodyPr>
          <a:lstStyle>
            <a:lvl1pPr>
              <a:defRPr sz="2800"/>
            </a:lvl1pPr>
            <a:lvl2pPr>
              <a:defRPr sz="2800"/>
            </a:lvl2pPr>
            <a:lvl3pPr>
              <a:defRPr sz="2800"/>
            </a:lvl3pPr>
            <a:lvl4pPr>
              <a:defRPr sz="2800"/>
            </a:lvl4pPr>
            <a:lvl5pPr>
              <a:defRPr sz="2800"/>
            </a:lvl5pPr>
          </a:lstStyle>
          <a:p>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F63B152-7103-4FFE-90AC-D94EB7F44A7E}" type="datetimeFigureOut">
              <a:rPr lang="en-US" smtClean="0"/>
              <a:t>7/24/2025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163303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4">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6D9CA508-3C86-3580-504F-B66601B72530}"/>
              </a:ext>
              <a:ext uri="{C183D7F6-B498-43B3-948B-1728B52AA6E4}">
                <adec:decorative xmlns:adec="http://schemas.microsoft.com/office/drawing/2017/decorative" val="1"/>
              </a:ext>
            </a:extLst>
          </p:cNvPr>
          <p:cNvGrpSpPr/>
          <p:nvPr userDrawn="1"/>
        </p:nvGrpSpPr>
        <p:grpSpPr>
          <a:xfrm>
            <a:off x="0" y="0"/>
            <a:ext cx="12198688" cy="6858000"/>
            <a:chOff x="0" y="0"/>
            <a:chExt cx="12198688" cy="6858000"/>
          </a:xfrm>
        </p:grpSpPr>
        <p:sp>
          <p:nvSpPr>
            <p:cNvPr id="14" name="Rectangle 13">
              <a:extLst>
                <a:ext uri="{FF2B5EF4-FFF2-40B4-BE49-F238E27FC236}">
                  <a16:creationId xmlns:a16="http://schemas.microsoft.com/office/drawing/2014/main" id="{C7006ED6-1912-6865-5D19-6FCA22094F1E}"/>
                </a:ext>
              </a:extLst>
            </p:cNvPr>
            <p:cNvSpPr/>
            <p:nvPr userDrawn="1"/>
          </p:nvSpPr>
          <p:spPr>
            <a:xfrm>
              <a:off x="5727928" y="0"/>
              <a:ext cx="6470760" cy="68580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title="Left scallop edge">
              <a:extLst>
                <a:ext uri="{FF2B5EF4-FFF2-40B4-BE49-F238E27FC236}">
                  <a16:creationId xmlns:a16="http://schemas.microsoft.com/office/drawing/2014/main" id="{79990210-1F9B-2CE1-E438-60E6728E96E4}"/>
                </a:ext>
              </a:extLst>
            </p:cNvPr>
            <p:cNvSpPr/>
            <p:nvPr userDrawn="1"/>
          </p:nvSpPr>
          <p:spPr bwMode="auto">
            <a:xfrm>
              <a:off x="5399865"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solidFill>
            <a:ln w="0">
              <a:noFill/>
              <a:prstDash val="solid"/>
              <a:round/>
              <a:headEnd/>
              <a:tailEnd/>
            </a:ln>
          </p:spPr>
        </p:sp>
        <p:sp>
          <p:nvSpPr>
            <p:cNvPr id="11" name="Rectangle 10">
              <a:extLst>
                <a:ext uri="{FF2B5EF4-FFF2-40B4-BE49-F238E27FC236}">
                  <a16:creationId xmlns:a16="http://schemas.microsoft.com/office/drawing/2014/main" id="{114EED43-19C6-3D75-5205-DBAE6551B347}"/>
                </a:ext>
              </a:extLst>
            </p:cNvPr>
            <p:cNvSpPr/>
            <p:nvPr userDrawn="1"/>
          </p:nvSpPr>
          <p:spPr>
            <a:xfrm>
              <a:off x="196964" y="0"/>
              <a:ext cx="5334000"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title="right edge border">
              <a:extLst>
                <a:ext uri="{FF2B5EF4-FFF2-40B4-BE49-F238E27FC236}">
                  <a16:creationId xmlns:a16="http://schemas.microsoft.com/office/drawing/2014/main" id="{774323D2-93FE-5FD5-676F-452C98106A6E}"/>
                </a:ext>
              </a:extLst>
            </p:cNvPr>
            <p:cNvSpPr/>
            <p:nvPr userDrawn="1"/>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userDrawn="1">
            <p:ph type="title" hasCustomPrompt="1"/>
          </p:nvPr>
        </p:nvSpPr>
        <p:spPr>
          <a:xfrm>
            <a:off x="934958" y="526210"/>
            <a:ext cx="4464908" cy="5817106"/>
          </a:xfrm>
        </p:spPr>
        <p:txBody>
          <a:bodyPr anchor="ctr">
            <a:normAutofit/>
          </a:bodyPr>
          <a:lstStyle>
            <a:lvl1pPr>
              <a:defRPr sz="4000"/>
            </a:lvl1pPr>
          </a:lstStyle>
          <a:p>
            <a:r>
              <a:rPr lang="en-US" dirty="0"/>
              <a:t>Click to add title</a:t>
            </a:r>
          </a:p>
        </p:txBody>
      </p:sp>
      <p:sp>
        <p:nvSpPr>
          <p:cNvPr id="3" name="Content Placeholder 2"/>
          <p:cNvSpPr>
            <a:spLocks noGrp="1"/>
          </p:cNvSpPr>
          <p:nvPr userDrawn="1">
            <p:ph idx="1" hasCustomPrompt="1"/>
          </p:nvPr>
        </p:nvSpPr>
        <p:spPr>
          <a:xfrm>
            <a:off x="6719977" y="526210"/>
            <a:ext cx="4921464" cy="5817106"/>
          </a:xfrm>
        </p:spPr>
        <p:txBody>
          <a:bodyPr anchor="ctr">
            <a:normAutofit/>
          </a:bodyPr>
          <a:lstStyle>
            <a:lvl1pPr>
              <a:defRPr sz="2800"/>
            </a:lvl1pPr>
            <a:lvl2pPr>
              <a:defRPr sz="2800"/>
            </a:lvl2pPr>
            <a:lvl3pPr>
              <a:defRPr sz="2800"/>
            </a:lvl3pPr>
            <a:lvl4pPr>
              <a:defRPr sz="2800"/>
            </a:lvl4pPr>
            <a:lvl5pPr>
              <a:defRPr sz="2800"/>
            </a:lvl5pPr>
          </a:lstStyle>
          <a:p>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5403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bg1"/>
        </a:solidFill>
        <a:effectLst/>
      </p:bgPr>
    </p:bg>
    <p:spTree>
      <p:nvGrpSpPr>
        <p:cNvPr id="1" name=""/>
        <p:cNvGrpSpPr/>
        <p:nvPr/>
      </p:nvGrpSpPr>
      <p:grpSpPr>
        <a:xfrm>
          <a:off x="0" y="0"/>
          <a:ext cx="0" cy="0"/>
          <a:chOff x="0" y="0"/>
          <a:chExt cx="0" cy="0"/>
        </a:xfrm>
      </p:grpSpPr>
      <p:sp>
        <p:nvSpPr>
          <p:cNvPr id="13" name="Freeform 6">
            <a:extLst>
              <a:ext uri="{FF2B5EF4-FFF2-40B4-BE49-F238E27FC236}">
                <a16:creationId xmlns:a16="http://schemas.microsoft.com/office/drawing/2014/main" id="{97CCFE93-3875-D188-55BA-86E16415CFD4}"/>
              </a:ext>
              <a:ext uri="{C183D7F6-B498-43B3-948B-1728B52AA6E4}">
                <adec:decorative xmlns:adec="http://schemas.microsoft.com/office/drawing/2017/decorative" val="1"/>
              </a:ext>
            </a:extLst>
          </p:cNvPr>
          <p:cNvSpPr/>
          <p:nvPr userDrawn="1"/>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4" name="Rectangle 13">
            <a:extLst>
              <a:ext uri="{FF2B5EF4-FFF2-40B4-BE49-F238E27FC236}">
                <a16:creationId xmlns:a16="http://schemas.microsoft.com/office/drawing/2014/main" id="{B471D729-2B26-A81B-0CB0-4E0A1AEA19BD}"/>
              </a:ext>
              <a:ext uri="{C183D7F6-B498-43B3-948B-1728B52AA6E4}">
                <adec:decorative xmlns:adec="http://schemas.microsoft.com/office/drawing/2017/decorative" val="1"/>
              </a:ext>
            </a:extLst>
          </p:cNvPr>
          <p:cNvSpPr/>
          <p:nvPr userDrawn="1"/>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080477" y="1061049"/>
            <a:ext cx="6358152" cy="3666225"/>
          </a:xfrm>
        </p:spPr>
        <p:txBody>
          <a:bodyPr anchor="ctr">
            <a:normAutofit/>
          </a:bodyPr>
          <a:lstStyle>
            <a:lvl1pPr algn="ctr">
              <a:defRPr sz="4000" spc="800" baseline="0"/>
            </a:lvl1pPr>
          </a:lstStyle>
          <a:p>
            <a:r>
              <a:rPr lang="en-US" dirty="0"/>
              <a:t>Click to add title</a:t>
            </a:r>
          </a:p>
        </p:txBody>
      </p:sp>
      <p:sp>
        <p:nvSpPr>
          <p:cNvPr id="12" name="Picture Placeholder 11">
            <a:extLst>
              <a:ext uri="{FF2B5EF4-FFF2-40B4-BE49-F238E27FC236}">
                <a16:creationId xmlns:a16="http://schemas.microsoft.com/office/drawing/2014/main" id="{1ACE9BDE-37AB-2DA6-B4F2-3E7F0F66AB62}"/>
              </a:ext>
            </a:extLst>
          </p:cNvPr>
          <p:cNvSpPr>
            <a:spLocks noGrp="1"/>
          </p:cNvSpPr>
          <p:nvPr>
            <p:ph type="pic" sz="quarter" idx="11"/>
          </p:nvPr>
        </p:nvSpPr>
        <p:spPr>
          <a:xfrm>
            <a:off x="1258945" y="1690688"/>
            <a:ext cx="3401568" cy="3401568"/>
          </a:xfrm>
        </p:spPr>
        <p:txBody>
          <a:bodyPr>
            <a:normAutofit/>
          </a:bodyPr>
          <a:lstStyle>
            <a:lvl1pPr marL="0" indent="0" algn="ctr">
              <a:buNone/>
              <a:defRPr sz="1800"/>
            </a:lvl1pPr>
          </a:lstStyle>
          <a:p>
            <a:r>
              <a:rPr lang="en-US"/>
              <a:t>Click icon to add picture</a:t>
            </a:r>
            <a:endParaRPr lang="en-US" dirty="0"/>
          </a:p>
        </p:txBody>
      </p:sp>
      <p:sp>
        <p:nvSpPr>
          <p:cNvPr id="10" name="Text Placeholder 9">
            <a:extLst>
              <a:ext uri="{FF2B5EF4-FFF2-40B4-BE49-F238E27FC236}">
                <a16:creationId xmlns:a16="http://schemas.microsoft.com/office/drawing/2014/main" id="{FC2DFA44-C5AA-7A71-CCFD-2B79F5B2F951}"/>
              </a:ext>
            </a:extLst>
          </p:cNvPr>
          <p:cNvSpPr>
            <a:spLocks noGrp="1"/>
          </p:cNvSpPr>
          <p:nvPr>
            <p:ph type="body" sz="quarter" idx="10" hasCustomPrompt="1"/>
          </p:nvPr>
        </p:nvSpPr>
        <p:spPr>
          <a:xfrm>
            <a:off x="5080477" y="4856009"/>
            <a:ext cx="6358153" cy="1778000"/>
          </a:xfrm>
        </p:spPr>
        <p:txBody>
          <a:bodyPr>
            <a:normAutofit/>
          </a:bodyPr>
          <a:lstStyle>
            <a:lvl1pPr marL="0" indent="0" algn="ctr">
              <a:buNone/>
              <a:defRPr sz="2800" b="1" cap="all" spc="400" baseline="0">
                <a:solidFill>
                  <a:schemeClr val="tx2"/>
                </a:solidFill>
                <a:latin typeface="+mn-lt"/>
              </a:defRPr>
            </a:lvl1pPr>
            <a:lvl2pPr marL="457200" indent="0">
              <a:buNone/>
              <a:defRPr cap="all" baseline="0">
                <a:solidFill>
                  <a:schemeClr val="tx2">
                    <a:lumMod val="90000"/>
                    <a:lumOff val="10000"/>
                  </a:schemeClr>
                </a:solidFill>
                <a:latin typeface="+mj-lt"/>
              </a:defRPr>
            </a:lvl2pPr>
            <a:lvl3pPr marL="914400" indent="0">
              <a:buNone/>
              <a:defRPr cap="all" baseline="0">
                <a:solidFill>
                  <a:schemeClr val="tx2">
                    <a:lumMod val="90000"/>
                    <a:lumOff val="10000"/>
                  </a:schemeClr>
                </a:solidFill>
                <a:latin typeface="+mj-lt"/>
              </a:defRPr>
            </a:lvl3pPr>
            <a:lvl4pPr marL="1371600" indent="0">
              <a:buNone/>
              <a:defRPr cap="all" baseline="0">
                <a:solidFill>
                  <a:schemeClr val="tx2">
                    <a:lumMod val="90000"/>
                    <a:lumOff val="10000"/>
                  </a:schemeClr>
                </a:solidFill>
                <a:latin typeface="+mj-lt"/>
              </a:defRPr>
            </a:lvl4pPr>
            <a:lvl5pPr marL="1828800" indent="0">
              <a:buNone/>
              <a:defRPr cap="all" baseline="0">
                <a:solidFill>
                  <a:schemeClr val="tx2">
                    <a:lumMod val="90000"/>
                    <a:lumOff val="10000"/>
                  </a:schemeClr>
                </a:solidFill>
                <a:latin typeface="+mj-lt"/>
              </a:defRPr>
            </a:lvl5pPr>
          </a:lstStyle>
          <a:p>
            <a:r>
              <a:rPr lang="en-US" dirty="0"/>
              <a:t>Click to add text</a:t>
            </a:r>
          </a:p>
        </p:txBody>
      </p:sp>
    </p:spTree>
    <p:extLst>
      <p:ext uri="{BB962C8B-B14F-4D97-AF65-F5344CB8AC3E}">
        <p14:creationId xmlns:p14="http://schemas.microsoft.com/office/powerpoint/2010/main" val="3277306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89768" y="416664"/>
            <a:ext cx="7788938" cy="3221482"/>
          </a:xfrm>
        </p:spPr>
        <p:txBody>
          <a:bodyPr anchor="b">
            <a:noAutofit/>
          </a:bodyPr>
          <a:lstStyle>
            <a:lvl1pPr>
              <a:defRPr sz="4000" b="0" cap="none" spc="0" baseline="0">
                <a:solidFill>
                  <a:schemeClr val="tx2"/>
                </a:solidFill>
              </a:defRPr>
            </a:lvl1pPr>
          </a:lstStyle>
          <a:p>
            <a:r>
              <a:rPr lang="en-US" dirty="0"/>
              <a:t>Click to add title</a:t>
            </a:r>
          </a:p>
        </p:txBody>
      </p:sp>
      <p:sp>
        <p:nvSpPr>
          <p:cNvPr id="3" name="Text Placeholder 2"/>
          <p:cNvSpPr>
            <a:spLocks noGrp="1"/>
          </p:cNvSpPr>
          <p:nvPr>
            <p:ph type="body" idx="1" hasCustomPrompt="1"/>
          </p:nvPr>
        </p:nvSpPr>
        <p:spPr>
          <a:xfrm>
            <a:off x="3489768" y="4197347"/>
            <a:ext cx="7788938" cy="951135"/>
          </a:xfrm>
        </p:spPr>
        <p:txBody>
          <a:bodyPr>
            <a:normAutofit/>
          </a:bodyPr>
          <a:lstStyle>
            <a:lvl1pPr marL="0" indent="0">
              <a:lnSpc>
                <a:spcPct val="100000"/>
              </a:lnSpc>
              <a:buNone/>
              <a:defRPr sz="4000" b="0" i="0" cap="none" spc="0" baseline="0">
                <a:solidFill>
                  <a:schemeClr val="tx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Click to add subtitle</a:t>
            </a:r>
          </a:p>
        </p:txBody>
      </p:sp>
      <p:grpSp>
        <p:nvGrpSpPr>
          <p:cNvPr id="7" name="Group 6">
            <a:extLst>
              <a:ext uri="{C183D7F6-B498-43B3-948B-1728B52AA6E4}">
                <adec:decorative xmlns:adec="http://schemas.microsoft.com/office/drawing/2017/decorative" val="1"/>
              </a:ext>
            </a:extLst>
          </p:cNvPr>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9D4F4AB8-D880-91F9-0D11-F20D0050D75D}"/>
              </a:ext>
              <a:ext uri="{C183D7F6-B498-43B3-948B-1728B52AA6E4}">
                <adec:decorative xmlns:adec="http://schemas.microsoft.com/office/drawing/2017/decorative" val="1"/>
              </a:ext>
            </a:extLst>
          </p:cNvPr>
          <p:cNvSpPr/>
          <p:nvPr userDrawn="1"/>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9" name="Rectangle 8">
            <a:extLst>
              <a:ext uri="{FF2B5EF4-FFF2-40B4-BE49-F238E27FC236}">
                <a16:creationId xmlns:a16="http://schemas.microsoft.com/office/drawing/2014/main" id="{074DB69F-EBF7-DEBE-7DFD-A9D36DCEDC8F}"/>
              </a:ext>
              <a:ext uri="{C183D7F6-B498-43B3-948B-1728B52AA6E4}">
                <adec:decorative xmlns:adec="http://schemas.microsoft.com/office/drawing/2017/decorative" val="1"/>
              </a:ext>
            </a:extLst>
          </p:cNvPr>
          <p:cNvSpPr/>
          <p:nvPr userDrawn="1"/>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add title</a:t>
            </a:r>
          </a:p>
        </p:txBody>
      </p:sp>
      <p:sp>
        <p:nvSpPr>
          <p:cNvPr id="3" name="Content Placeholder 2"/>
          <p:cNvSpPr>
            <a:spLocks noGrp="1"/>
          </p:cNvSpPr>
          <p:nvPr>
            <p:ph sz="half" idx="1" hasCustomPrompt="1"/>
          </p:nvPr>
        </p:nvSpPr>
        <p:spPr>
          <a:xfrm>
            <a:off x="1257300" y="2286000"/>
            <a:ext cx="4800600" cy="3619500"/>
          </a:xfrm>
        </p:spPr>
        <p:txBody>
          <a:bodyPr/>
          <a:lstStyle>
            <a:lvl1pPr>
              <a:defRPr/>
            </a:lvl1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647796" y="2286000"/>
            <a:ext cx="4800600" cy="3619500"/>
          </a:xfrm>
        </p:spPr>
        <p:txBody>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F63B152-7103-4FFE-90AC-D94EB7F44A7E}" type="datetimeFigureOut">
              <a:rPr lang="en-US" smtClean="0"/>
              <a:t>7/24/2025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63A6D7BE-752B-EB58-A926-E58EBEF600F1}"/>
              </a:ext>
              <a:ext uri="{C183D7F6-B498-43B3-948B-1728B52AA6E4}">
                <adec:decorative xmlns:adec="http://schemas.microsoft.com/office/drawing/2017/decorative" val="1"/>
              </a:ext>
            </a:extLst>
          </p:cNvPr>
          <p:cNvSpPr/>
          <p:nvPr userDrawn="1"/>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1" name="Rectangle 10">
            <a:extLst>
              <a:ext uri="{FF2B5EF4-FFF2-40B4-BE49-F238E27FC236}">
                <a16:creationId xmlns:a16="http://schemas.microsoft.com/office/drawing/2014/main" id="{1D0428EF-AEF1-9AF0-0271-91E838A4177B}"/>
              </a:ext>
              <a:ext uri="{C183D7F6-B498-43B3-948B-1728B52AA6E4}">
                <adec:decorative xmlns:adec="http://schemas.microsoft.com/office/drawing/2017/decorative" val="1"/>
              </a:ext>
            </a:extLst>
          </p:cNvPr>
          <p:cNvSpPr/>
          <p:nvPr userDrawn="1"/>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252728" y="381000"/>
            <a:ext cx="10172700" cy="1493517"/>
          </a:xfrm>
        </p:spPr>
        <p:txBody>
          <a:bodyPr/>
          <a:lstStyle/>
          <a:p>
            <a:r>
              <a:rPr lang="en-US" dirty="0"/>
              <a:t>Click to add title</a:t>
            </a:r>
          </a:p>
        </p:txBody>
      </p:sp>
      <p:sp>
        <p:nvSpPr>
          <p:cNvPr id="3" name="Text Placeholder 2"/>
          <p:cNvSpPr>
            <a:spLocks noGrp="1"/>
          </p:cNvSpPr>
          <p:nvPr>
            <p:ph type="body" idx="1" hasCustomPrompt="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a:t>Click to add text</a:t>
            </a:r>
          </a:p>
        </p:txBody>
      </p:sp>
      <p:sp>
        <p:nvSpPr>
          <p:cNvPr id="4" name="Content Placeholder 3"/>
          <p:cNvSpPr>
            <a:spLocks noGrp="1"/>
          </p:cNvSpPr>
          <p:nvPr>
            <p:ph sz="half" idx="2" hasCustomPrompt="1"/>
          </p:nvPr>
        </p:nvSpPr>
        <p:spPr>
          <a:xfrm>
            <a:off x="1257300" y="2909102"/>
            <a:ext cx="4800600" cy="2996398"/>
          </a:xfrm>
        </p:spPr>
        <p:txBody>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a:t>Click to add text</a:t>
            </a:r>
          </a:p>
        </p:txBody>
      </p:sp>
      <p:sp>
        <p:nvSpPr>
          <p:cNvPr id="6" name="Content Placeholder 5"/>
          <p:cNvSpPr>
            <a:spLocks noGrp="1"/>
          </p:cNvSpPr>
          <p:nvPr>
            <p:ph sz="quarter" idx="4" hasCustomPrompt="1"/>
          </p:nvPr>
        </p:nvSpPr>
        <p:spPr>
          <a:xfrm>
            <a:off x="6633864" y="2909102"/>
            <a:ext cx="4800600" cy="2996398"/>
          </a:xfrm>
        </p:spPr>
        <p:txBody>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F63B152-7103-4FFE-90AC-D94EB7F44A7E}" type="datetimeFigureOut">
              <a:rPr lang="en-US" smtClean="0"/>
              <a:t>7/24/2025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7/24/2025</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74" r:id="rId5"/>
    <p:sldLayoutId id="2147483675" r:id="rId6"/>
    <p:sldLayoutId id="2147483663" r:id="rId7"/>
    <p:sldLayoutId id="2147483664" r:id="rId8"/>
    <p:sldLayoutId id="2147483665" r:id="rId9"/>
    <p:sldLayoutId id="2147483666" r:id="rId10"/>
    <p:sldLayoutId id="214748366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aussiechildcarenetwork.com.au/articles/child-behaviour/de-escalation-strategies-for-managing-toddlers-behaviour?utm_source=chatgpt.com"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s://wearefamiliesrising.org/resource/attachment-informed-de-escalation-techniques/?utm_source=chatgpt.com" TargetMode="External"/><Relationship Id="rId4" Type="http://schemas.openxmlformats.org/officeDocument/2006/relationships/hyperlink" Target="https://dougnoll.com/de-escalate/de-escalation-techniques/?utm_source=chatgpt.co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vantagepointc.com/this-5-step-de-escalation-technique-helps-calm-tense-situations/?utm_source=chatgpt.com" TargetMode="External"/><Relationship Id="rId2" Type="http://schemas.openxmlformats.org/officeDocument/2006/relationships/hyperlink" Target="https://link.springer.com/chapter/10.1007/978-3-031-61224-4_15?utm_source=chatgpt.com" TargetMode="External"/><Relationship Id="rId1" Type="http://schemas.openxmlformats.org/officeDocument/2006/relationships/slideLayout" Target="../slideLayouts/slideLayout7.xml"/><Relationship Id="rId6" Type="http://schemas.openxmlformats.org/officeDocument/2006/relationships/hyperlink" Target="https://www.crisisprevention.com/en-GB/blog/general/cpi-top-10-de-escalation-tips/?utm_source=chatgpt.com" TargetMode="External"/><Relationship Id="rId5" Type="http://schemas.openxmlformats.org/officeDocument/2006/relationships/hyperlink" Target="https://www.reddit.com/r/therapists/comments/165ykdm/verbal_deescalation_techniques_that_work/?utm_source=chatgpt.com" TargetMode="External"/><Relationship Id="rId4" Type="http://schemas.openxmlformats.org/officeDocument/2006/relationships/hyperlink" Target="https://pollackpeacebuilding.com/blog/examples-of-de-escalation/?utm_source=chatgpt.com"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2.sv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heflourishlab.org/blog/de-escalation-strategies-for-students?utm_source=chatgpt.com" TargetMode="External"/><Relationship Id="rId2" Type="http://schemas.openxmlformats.org/officeDocument/2006/relationships/hyperlink" Target="https://theprosperityagenda.org/2024/08/05/5-key-benefits-of-learning-de-escalation-techniques/?utm_source=chatgpt.com" TargetMode="External"/><Relationship Id="rId1" Type="http://schemas.openxmlformats.org/officeDocument/2006/relationships/slideLayout" Target="../slideLayouts/slideLayout2.xml"/><Relationship Id="rId6" Type="http://schemas.openxmlformats.org/officeDocument/2006/relationships/hyperlink" Target="https://pollackpeacebuilding.com/blog/de-escalation-strategies-for-students/?utm_source=chatgpt.com" TargetMode="External"/><Relationship Id="rId5" Type="http://schemas.openxmlformats.org/officeDocument/2006/relationships/hyperlink" Target="https://www.achievingstarstherapy.com/blog/the-importance-of-parent-training-in-crisis-management?utm_source=chatgpt.com" TargetMode="External"/><Relationship Id="rId4" Type="http://schemas.openxmlformats.org/officeDocument/2006/relationships/hyperlink" Target="https://wearefamiliesrising.org/resource/attachment-informed-de-escalation-techniques/?utm_source=chatgpt.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88DD-3717-47D0-B979-D111D81B46AA}"/>
              </a:ext>
            </a:extLst>
          </p:cNvPr>
          <p:cNvSpPr>
            <a:spLocks noGrp="1"/>
          </p:cNvSpPr>
          <p:nvPr>
            <p:ph type="ctrTitle"/>
          </p:nvPr>
        </p:nvSpPr>
        <p:spPr>
          <a:xfrm>
            <a:off x="1078523" y="1098388"/>
            <a:ext cx="10318418" cy="4394988"/>
          </a:xfrm>
        </p:spPr>
        <p:txBody>
          <a:bodyPr/>
          <a:lstStyle/>
          <a:p>
            <a:r>
              <a:rPr lang="en-US" sz="2400" b="1" dirty="0"/>
              <a:t>Keeping It Cool: Helping Calm Our Kids</a:t>
            </a:r>
            <a:br>
              <a:rPr lang="en-US" sz="2400" dirty="0"/>
            </a:br>
            <a:r>
              <a:rPr lang="en-US" sz="2400" dirty="0"/>
              <a:t>For OST parent volunteers serving children</a:t>
            </a:r>
            <a:br>
              <a:rPr lang="en-US" sz="2400" dirty="0"/>
            </a:br>
            <a:endParaRPr lang="en-US" sz="2400" dirty="0"/>
          </a:p>
        </p:txBody>
      </p:sp>
      <p:sp>
        <p:nvSpPr>
          <p:cNvPr id="11" name="Subtitle 10">
            <a:extLst>
              <a:ext uri="{FF2B5EF4-FFF2-40B4-BE49-F238E27FC236}">
                <a16:creationId xmlns:a16="http://schemas.microsoft.com/office/drawing/2014/main" id="{5C630DD8-ABA8-DB4D-E842-0B6A9C4C3FF7}"/>
              </a:ext>
            </a:extLst>
          </p:cNvPr>
          <p:cNvSpPr>
            <a:spLocks noGrp="1"/>
          </p:cNvSpPr>
          <p:nvPr>
            <p:ph type="subTitle" idx="1"/>
          </p:nvPr>
        </p:nvSpPr>
        <p:spPr>
          <a:xfrm>
            <a:off x="1078523" y="5953318"/>
            <a:ext cx="10318418" cy="742279"/>
          </a:xfrm>
        </p:spPr>
        <p:txBody>
          <a:bodyPr/>
          <a:lstStyle/>
          <a:p>
            <a:endParaRPr lang="en-US" dirty="0"/>
          </a:p>
        </p:txBody>
      </p:sp>
    </p:spTree>
    <p:extLst>
      <p:ext uri="{BB962C8B-B14F-4D97-AF65-F5344CB8AC3E}">
        <p14:creationId xmlns:p14="http://schemas.microsoft.com/office/powerpoint/2010/main" val="195701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40183-98AF-438D-AC1C-0AF4CC28DBD3}"/>
              </a:ext>
            </a:extLst>
          </p:cNvPr>
          <p:cNvSpPr>
            <a:spLocks noGrp="1"/>
          </p:cNvSpPr>
          <p:nvPr>
            <p:ph type="title"/>
          </p:nvPr>
        </p:nvSpPr>
        <p:spPr>
          <a:xfrm>
            <a:off x="1251677" y="382385"/>
            <a:ext cx="10523379" cy="1800098"/>
          </a:xfrm>
        </p:spPr>
        <p:txBody>
          <a:bodyPr>
            <a:normAutofit/>
          </a:bodyPr>
          <a:lstStyle/>
          <a:p>
            <a:r>
              <a:rPr lang="en-US" dirty="0"/>
              <a:t>Why These tools work…</a:t>
            </a:r>
          </a:p>
        </p:txBody>
      </p:sp>
      <p:sp>
        <p:nvSpPr>
          <p:cNvPr id="3" name="Content Placeholder 2">
            <a:extLst>
              <a:ext uri="{FF2B5EF4-FFF2-40B4-BE49-F238E27FC236}">
                <a16:creationId xmlns:a16="http://schemas.microsoft.com/office/drawing/2014/main" id="{1591ED45-72A6-42D8-9A05-3FA6D37BEF73}"/>
              </a:ext>
            </a:extLst>
          </p:cNvPr>
          <p:cNvSpPr>
            <a:spLocks noGrp="1"/>
          </p:cNvSpPr>
          <p:nvPr>
            <p:ph idx="1"/>
          </p:nvPr>
        </p:nvSpPr>
        <p:spPr>
          <a:xfrm>
            <a:off x="1371599" y="1761345"/>
            <a:ext cx="10523379" cy="3593591"/>
          </a:xfrm>
        </p:spPr>
        <p:txBody>
          <a:bodyPr>
            <a:normAutofit/>
          </a:bodyPr>
          <a:lstStyle/>
          <a:p>
            <a:r>
              <a:rPr lang="en-US" dirty="0"/>
              <a:t>They help children feel safe, not punished.</a:t>
            </a:r>
          </a:p>
          <a:p>
            <a:r>
              <a:rPr lang="en-US" dirty="0"/>
              <a:t>They let them stay calm and keep dignity.</a:t>
            </a:r>
          </a:p>
          <a:p>
            <a:r>
              <a:rPr lang="en-US" dirty="0"/>
              <a:t>They show you care, not control.</a:t>
            </a:r>
          </a:p>
          <a:p>
            <a:endParaRPr lang="en-US" dirty="0"/>
          </a:p>
        </p:txBody>
      </p:sp>
    </p:spTree>
    <p:extLst>
      <p:ext uri="{BB962C8B-B14F-4D97-AF65-F5344CB8AC3E}">
        <p14:creationId xmlns:p14="http://schemas.microsoft.com/office/powerpoint/2010/main" val="1071080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32">
            <a:extLst>
              <a:ext uri="{FF2B5EF4-FFF2-40B4-BE49-F238E27FC236}">
                <a16:creationId xmlns:a16="http://schemas.microsoft.com/office/drawing/2014/main" id="{39B8F612-C09D-15A4-D139-6932D7F09DD1}"/>
              </a:ext>
            </a:extLst>
          </p:cNvPr>
          <p:cNvSpPr>
            <a:spLocks noGrp="1"/>
          </p:cNvSpPr>
          <p:nvPr>
            <p:ph type="body" idx="1"/>
          </p:nvPr>
        </p:nvSpPr>
        <p:spPr>
          <a:xfrm>
            <a:off x="3022171" y="369266"/>
            <a:ext cx="7788938" cy="951135"/>
          </a:xfrm>
        </p:spPr>
        <p:txBody>
          <a:bodyPr/>
          <a:lstStyle/>
          <a:p>
            <a:r>
              <a:rPr lang="en-US" dirty="0"/>
              <a:t>How are these effective ? </a:t>
            </a:r>
          </a:p>
        </p:txBody>
      </p:sp>
      <p:sp>
        <p:nvSpPr>
          <p:cNvPr id="2" name="Rectangle 1">
            <a:extLst>
              <a:ext uri="{FF2B5EF4-FFF2-40B4-BE49-F238E27FC236}">
                <a16:creationId xmlns:a16="http://schemas.microsoft.com/office/drawing/2014/main" id="{7CB04F3D-8633-594E-6AC3-C39906522444}"/>
              </a:ext>
            </a:extLst>
          </p:cNvPr>
          <p:cNvSpPr>
            <a:spLocks noChangeArrowheads="1"/>
          </p:cNvSpPr>
          <p:nvPr/>
        </p:nvSpPr>
        <p:spPr bwMode="auto">
          <a:xfrm>
            <a:off x="3022171" y="1320401"/>
            <a:ext cx="8431076"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rPr>
              <a:t>1. </a:t>
            </a:r>
            <a:r>
              <a:rPr kumimoji="0" lang="en-US" altLang="en-US" b="1" i="0" u="none" strike="noStrike" cap="none" normalizeH="0" baseline="0" dirty="0">
                <a:ln>
                  <a:noFill/>
                </a:ln>
                <a:effectLst/>
                <a:latin typeface="Arial" panose="020B0604020202020204" pitchFamily="34" charset="0"/>
              </a:rPr>
              <a:t>Being</a:t>
            </a:r>
            <a:r>
              <a:rPr kumimoji="0" lang="en-US" altLang="en-US" b="1" i="0" u="none" strike="noStrike" cap="none" normalizeH="0" baseline="0" dirty="0">
                <a:ln>
                  <a:noFill/>
                </a:ln>
                <a:solidFill>
                  <a:schemeClr val="tx1"/>
                </a:solidFill>
                <a:effectLst/>
                <a:latin typeface="Arial" panose="020B0604020202020204" pitchFamily="34" charset="0"/>
              </a:rPr>
              <a:t> Quiet and Soft Helps Them Feel Safe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When you stay calm and gentle, kids feel safe. If you’re loud or scary, they might feel scared or upset. Staying soft and calm helps them stay calm too. </a:t>
            </a:r>
            <a:r>
              <a:rPr kumimoji="0" lang="en-US" altLang="en-US" b="0" i="0" u="none" strike="noStrike" cap="none" normalizeH="0" baseline="0" dirty="0">
                <a:ln>
                  <a:noFill/>
                </a:ln>
                <a:solidFill>
                  <a:schemeClr val="tx1"/>
                </a:solidFill>
                <a:effectLst/>
                <a:latin typeface="Arial" panose="020B0604020202020204" pitchFamily="34" charset="0"/>
                <a:hlinkClick r:id="rId3"/>
              </a:rPr>
              <a:t>Performance Frontiers+3Aussie Childcare Network+3Inclusive Education+3</a:t>
            </a:r>
            <a:endParaRPr kumimoji="0" lang="en-US" altLang="en-US"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rPr>
              <a:t>2. Letting Kids Know You Hear Them Makes Them Trust You</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If a child is mad or sad, saying “I hear you,” or “I see you’re upset,” helps them feel understood. That builds trust and makes them feel respected. </a:t>
            </a:r>
            <a:r>
              <a:rPr kumimoji="0" lang="en-US" altLang="en-US" b="0" i="0" u="none" strike="noStrike" cap="none" normalizeH="0" baseline="0" dirty="0">
                <a:ln>
                  <a:noFill/>
                </a:ln>
                <a:solidFill>
                  <a:schemeClr val="tx1"/>
                </a:solidFill>
                <a:effectLst/>
                <a:latin typeface="Arial" panose="020B0604020202020204" pitchFamily="34" charset="0"/>
                <a:hlinkClick r:id="rId3"/>
              </a:rPr>
              <a:t>Aussie Childcare Network</a:t>
            </a:r>
            <a:endParaRPr kumimoji="0" lang="en-US" altLang="en-US"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rPr>
              <a:t>3. Saying What They Feel Helps Them Chill Out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When you say words like, “You’re feeling mad,” or “You look frustrated,” it helps their brain calm down. Naming the feeling helps them feel better. </a:t>
            </a:r>
            <a:r>
              <a:rPr kumimoji="0" lang="en-US" altLang="en-US" b="0" i="0" u="none" strike="noStrike" cap="none" normalizeH="0" baseline="0" dirty="0">
                <a:ln>
                  <a:noFill/>
                </a:ln>
                <a:solidFill>
                  <a:schemeClr val="tx1"/>
                </a:solidFill>
                <a:effectLst/>
                <a:latin typeface="Arial" panose="020B0604020202020204" pitchFamily="34" charset="0"/>
                <a:hlinkClick r:id="rId4"/>
              </a:rPr>
              <a:t>betterlesson.com+7Douglas E. Noll+7Aussie Childcare Network+7</a:t>
            </a:r>
            <a:endParaRPr kumimoji="0" lang="en-US" altLang="en-US"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rPr>
              <a:t>4. When Adults Take a Breath and Stay Still, Kids Notice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When you pause and breathe, it keeps things from getting worse. It shows the child they don’t have to worry, and that they have time to calm down. </a:t>
            </a:r>
            <a:r>
              <a:rPr kumimoji="0" lang="en-US" altLang="en-US" b="0" i="0" u="none" strike="noStrike" cap="none" normalizeH="0" baseline="0" dirty="0">
                <a:ln>
                  <a:noFill/>
                </a:ln>
                <a:solidFill>
                  <a:schemeClr val="tx1"/>
                </a:solidFill>
                <a:effectLst/>
                <a:latin typeface="Arial" panose="020B0604020202020204" pitchFamily="34" charset="0"/>
                <a:hlinkClick r:id="rId5"/>
              </a:rPr>
              <a:t>Families Rising</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9349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C969F-36F1-AECC-A93A-F2449F10FD8F}"/>
              </a:ext>
            </a:extLst>
          </p:cNvPr>
          <p:cNvSpPr>
            <a:spLocks noGrp="1"/>
          </p:cNvSpPr>
          <p:nvPr>
            <p:ph type="title"/>
          </p:nvPr>
        </p:nvSpPr>
        <p:spPr>
          <a:xfrm>
            <a:off x="3085035" y="2140533"/>
            <a:ext cx="7788938" cy="3221482"/>
          </a:xfrm>
        </p:spPr>
        <p:txBody>
          <a:bodyPr/>
          <a:lstStyle/>
          <a:p>
            <a:pPr lvl="0" eaLnBrk="0" fontAlgn="base" hangingPunct="0">
              <a:spcAft>
                <a:spcPct val="0"/>
              </a:spcAft>
            </a:pPr>
            <a:r>
              <a:rPr lang="en-US" altLang="en-US" sz="2000" dirty="0">
                <a:solidFill>
                  <a:schemeClr val="tx1"/>
                </a:solidFill>
                <a:latin typeface="Arial" panose="020B0604020202020204" pitchFamily="34" charset="0"/>
              </a:rPr>
              <a:t>Kids who have tough things happen in their lives sometimes feel things very deeply.</a:t>
            </a:r>
            <a:br>
              <a:rPr lang="en-US" altLang="en-US" sz="2000" dirty="0">
                <a:solidFill>
                  <a:schemeClr val="tx1"/>
                </a:solidFill>
                <a:latin typeface="Arial" panose="020B0604020202020204" pitchFamily="34" charset="0"/>
              </a:rPr>
            </a:br>
            <a:br>
              <a:rPr lang="en-US" altLang="en-US" sz="2000" dirty="0">
                <a:solidFill>
                  <a:schemeClr val="tx1"/>
                </a:solidFill>
                <a:latin typeface="Arial" panose="020B0604020202020204" pitchFamily="34" charset="0"/>
              </a:rPr>
            </a:br>
            <a:r>
              <a:rPr lang="en-US" altLang="en-US" sz="2000" dirty="0">
                <a:solidFill>
                  <a:schemeClr val="tx1"/>
                </a:solidFill>
                <a:latin typeface="Arial" panose="020B0604020202020204" pitchFamily="34" charset="0"/>
              </a:rPr>
              <a:t>When we get loud or upset with them, their brain feels like there's danger—even when we don’t mean it.</a:t>
            </a:r>
            <a:br>
              <a:rPr lang="en-US" altLang="en-US" sz="2000" dirty="0">
                <a:solidFill>
                  <a:schemeClr val="tx1"/>
                </a:solidFill>
                <a:latin typeface="Arial" panose="020B0604020202020204" pitchFamily="34" charset="0"/>
              </a:rPr>
            </a:br>
            <a:br>
              <a:rPr lang="en-US" altLang="en-US" sz="2000" dirty="0">
                <a:solidFill>
                  <a:schemeClr val="tx1"/>
                </a:solidFill>
                <a:latin typeface="Arial" panose="020B0604020202020204" pitchFamily="34" charset="0"/>
              </a:rPr>
            </a:br>
            <a:r>
              <a:rPr lang="en-US" altLang="en-US" sz="2000" dirty="0">
                <a:solidFill>
                  <a:schemeClr val="tx1"/>
                </a:solidFill>
                <a:latin typeface="Arial" panose="020B0604020202020204" pitchFamily="34" charset="0"/>
              </a:rPr>
              <a:t>These simple ways—being soft, naming feelings, and pausing—help protect them, so they feel calmer and safer with us</a:t>
            </a:r>
            <a:r>
              <a:rPr lang="en-US" altLang="en-US" dirty="0">
                <a:solidFill>
                  <a:schemeClr val="tx1"/>
                </a:solidFill>
                <a:latin typeface="Arial" panose="020B0604020202020204" pitchFamily="34" charset="0"/>
              </a:rPr>
              <a:t>.</a:t>
            </a:r>
            <a:br>
              <a:rPr lang="en-US" altLang="en-US" dirty="0">
                <a:solidFill>
                  <a:schemeClr val="tx1"/>
                </a:solidFill>
                <a:latin typeface="Arial" panose="020B0604020202020204" pitchFamily="34" charset="0"/>
              </a:rPr>
            </a:br>
            <a:endParaRPr lang="en-US" dirty="0"/>
          </a:p>
        </p:txBody>
      </p:sp>
      <p:sp>
        <p:nvSpPr>
          <p:cNvPr id="3" name="Text Placeholder 2">
            <a:extLst>
              <a:ext uri="{FF2B5EF4-FFF2-40B4-BE49-F238E27FC236}">
                <a16:creationId xmlns:a16="http://schemas.microsoft.com/office/drawing/2014/main" id="{00342C72-41F9-8818-7F11-4F3DDD1229A8}"/>
              </a:ext>
            </a:extLst>
          </p:cNvPr>
          <p:cNvSpPr>
            <a:spLocks noGrp="1"/>
          </p:cNvSpPr>
          <p:nvPr>
            <p:ph type="body" idx="1"/>
          </p:nvPr>
        </p:nvSpPr>
        <p:spPr>
          <a:xfrm>
            <a:off x="2756167" y="525741"/>
            <a:ext cx="7788938" cy="951135"/>
          </a:xfrm>
        </p:spPr>
        <p:txBody>
          <a:bodyPr>
            <a:normAutofit fontScale="55000" lnSpcReduction="20000"/>
          </a:bodyPr>
          <a:lstStyle/>
          <a:p>
            <a:pPr lvl="0" eaLnBrk="0" fontAlgn="base" hangingPunct="0">
              <a:spcBef>
                <a:spcPct val="0"/>
              </a:spcBef>
              <a:spcAft>
                <a:spcPct val="0"/>
              </a:spcAft>
              <a:buClrTx/>
            </a:pPr>
            <a:endParaRPr lang="en-US" altLang="en-US" sz="6400" b="1" dirty="0">
              <a:solidFill>
                <a:schemeClr val="tx1"/>
              </a:solidFill>
              <a:latin typeface="Arial" panose="020B0604020202020204" pitchFamily="34" charset="0"/>
            </a:endParaRPr>
          </a:p>
          <a:p>
            <a:pPr lvl="0" eaLnBrk="0" fontAlgn="base" hangingPunct="0">
              <a:spcBef>
                <a:spcPct val="0"/>
              </a:spcBef>
              <a:spcAft>
                <a:spcPct val="0"/>
              </a:spcAft>
              <a:buClrTx/>
            </a:pPr>
            <a:r>
              <a:rPr lang="en-US" altLang="en-US" sz="6400" b="1" dirty="0">
                <a:solidFill>
                  <a:schemeClr val="tx1"/>
                </a:solidFill>
                <a:latin typeface="Arial" panose="020B0604020202020204" pitchFamily="34" charset="0"/>
              </a:rPr>
              <a:t>🧡 Why This Matters</a:t>
            </a:r>
          </a:p>
          <a:p>
            <a:pPr lvl="0" eaLnBrk="0" fontAlgn="base" hangingPunct="0">
              <a:spcBef>
                <a:spcPct val="0"/>
              </a:spcBef>
              <a:spcAft>
                <a:spcPct val="0"/>
              </a:spcAft>
              <a:buClrTx/>
              <a:buFontTx/>
              <a:buChar char="•"/>
            </a:pPr>
            <a:endParaRPr lang="en-US" altLang="en-US" sz="4300" dirty="0">
              <a:solidFill>
                <a:schemeClr val="tx1"/>
              </a:solidFill>
              <a:latin typeface="Arial" panose="020B0604020202020204" pitchFamily="34" charset="0"/>
            </a:endParaRPr>
          </a:p>
          <a:p>
            <a:endParaRPr lang="en-US" dirty="0"/>
          </a:p>
        </p:txBody>
      </p:sp>
      <p:sp>
        <p:nvSpPr>
          <p:cNvPr id="5" name="TextBox 4">
            <a:extLst>
              <a:ext uri="{FF2B5EF4-FFF2-40B4-BE49-F238E27FC236}">
                <a16:creationId xmlns:a16="http://schemas.microsoft.com/office/drawing/2014/main" id="{EB240556-3B97-3F36-C465-3B5D48B437DB}"/>
              </a:ext>
            </a:extLst>
          </p:cNvPr>
          <p:cNvSpPr txBox="1"/>
          <p:nvPr/>
        </p:nvSpPr>
        <p:spPr>
          <a:xfrm>
            <a:off x="3085035" y="5131930"/>
            <a:ext cx="7992696" cy="1200329"/>
          </a:xfrm>
          <a:prstGeom prst="rect">
            <a:avLst/>
          </a:prstGeom>
          <a:noFill/>
        </p:spPr>
        <p:txBody>
          <a:bodyPr wrap="square">
            <a:spAutoFit/>
          </a:bodyPr>
          <a:lstStyle/>
          <a:p>
            <a:r>
              <a:rPr lang="en-US" sz="2400" b="1" i="1" dirty="0"/>
              <a:t>When you stay soft, name how they feel, or give them choices, kids see you as someone safe. That helps them calm down faster—and keeps connections strong.</a:t>
            </a:r>
          </a:p>
        </p:txBody>
      </p:sp>
    </p:spTree>
    <p:extLst>
      <p:ext uri="{BB962C8B-B14F-4D97-AF65-F5344CB8AC3E}">
        <p14:creationId xmlns:p14="http://schemas.microsoft.com/office/powerpoint/2010/main" val="3030387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9B7E7-EDAB-80CD-7AA5-93B111DDBC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78A0FB-2F56-42A5-765E-8434D456B1C2}"/>
              </a:ext>
            </a:extLst>
          </p:cNvPr>
          <p:cNvSpPr>
            <a:spLocks noGrp="1"/>
          </p:cNvSpPr>
          <p:nvPr>
            <p:ph type="title"/>
          </p:nvPr>
        </p:nvSpPr>
        <p:spPr>
          <a:xfrm>
            <a:off x="3171924" y="3954343"/>
            <a:ext cx="7788938" cy="3221482"/>
          </a:xfrm>
        </p:spPr>
        <p:txBody>
          <a:bodyPr/>
          <a:lstStyle/>
          <a:p>
            <a:br>
              <a:rPr lang="en-US" sz="2000" b="1" dirty="0"/>
            </a:br>
            <a:r>
              <a:rPr lang="en-US" sz="2000" dirty="0"/>
              <a:t>Research confirms that </a:t>
            </a:r>
            <a:r>
              <a:rPr lang="en-US" sz="2000" b="1" dirty="0"/>
              <a:t>early intervention</a:t>
            </a:r>
            <a:r>
              <a:rPr lang="en-US" sz="2000" dirty="0"/>
              <a:t> reduces escalation in ~⅔ of cases when adults notice warning signs early </a:t>
            </a:r>
            <a:r>
              <a:rPr lang="en-US" sz="2000" dirty="0">
                <a:hlinkClick r:id="rId2"/>
              </a:rPr>
              <a:t>Crisis Prevention Institute (CPI)+15SpringerLink+15ScienceDirect+15</a:t>
            </a:r>
            <a:r>
              <a:rPr lang="en-US" sz="2000" dirty="0">
                <a:hlinkClick r:id="rId3"/>
              </a:rPr>
              <a:t>Vantage Point </a:t>
            </a:r>
            <a:r>
              <a:rPr lang="en-US" sz="2000" dirty="0" err="1">
                <a:hlinkClick r:id="rId3"/>
              </a:rPr>
              <a:t>Consulting</a:t>
            </a:r>
            <a:r>
              <a:rPr lang="en-US" sz="2000" dirty="0" err="1">
                <a:hlinkClick r:id="rId4"/>
              </a:rPr>
              <a:t>Post</a:t>
            </a:r>
            <a:r>
              <a:rPr lang="en-US" sz="2000" dirty="0">
                <a:hlinkClick r:id="rId4"/>
              </a:rPr>
              <a:t> Office+5Pollack Peacebuilding Systems+5Crisis Prevention Institute (CPI)+5</a:t>
            </a:r>
            <a:r>
              <a:rPr lang="en-US" sz="2000" dirty="0"/>
              <a:t>.</a:t>
            </a:r>
            <a:br>
              <a:rPr lang="en-US" sz="2000" dirty="0"/>
            </a:br>
            <a:br>
              <a:rPr lang="en-US" sz="2000" dirty="0"/>
            </a:br>
            <a:r>
              <a:rPr lang="en-US" sz="2000" b="1" dirty="0"/>
              <a:t>Body language and tone</a:t>
            </a:r>
            <a:r>
              <a:rPr lang="en-US" sz="2000" dirty="0"/>
              <a:t> matter as much as words; open, calm posture and soft voice reduce tension </a:t>
            </a:r>
            <a:r>
              <a:rPr lang="en-US" sz="2000" dirty="0">
                <a:hlinkClick r:id="rId5"/>
              </a:rPr>
              <a:t>Defuse - De-Escalation Training+4Reddit+4Vantage Point Consulting+4</a:t>
            </a:r>
            <a:r>
              <a:rPr lang="en-US" sz="2000" dirty="0"/>
              <a:t>.</a:t>
            </a:r>
            <a:br>
              <a:rPr lang="en-US" sz="2000" dirty="0"/>
            </a:br>
            <a:br>
              <a:rPr lang="en-US" sz="2000" dirty="0"/>
            </a:br>
            <a:r>
              <a:rPr lang="en-US" sz="2000" b="1" dirty="0"/>
              <a:t>Empathy, validation, and offering choice</a:t>
            </a:r>
            <a:r>
              <a:rPr lang="en-US" sz="2000" dirty="0"/>
              <a:t> are consistent with verbal de-escalation best practices that build trust—shown effective across many settings </a:t>
            </a:r>
            <a:r>
              <a:rPr lang="en-US" sz="2000" dirty="0">
                <a:hlinkClick r:id="rId6"/>
              </a:rPr>
              <a:t>NAEYC+9Crisis Prevention Institute (CPI)+9Reddit+9</a:t>
            </a:r>
            <a:r>
              <a:rPr lang="en-US" sz="2000" dirty="0"/>
              <a:t>.</a:t>
            </a:r>
            <a:br>
              <a:rPr lang="en-US" sz="2000" dirty="0"/>
            </a:br>
            <a:br>
              <a:rPr lang="en-US" sz="2000" dirty="0"/>
            </a:br>
            <a:r>
              <a:rPr lang="en-US" sz="2000" b="1" dirty="0"/>
              <a:t>Non-material calming tools</a:t>
            </a:r>
            <a:r>
              <a:rPr lang="en-US" sz="2000" dirty="0"/>
              <a:t> like breathing, drawing, and silence help people self-regulate before words are effective </a:t>
            </a:r>
            <a:r>
              <a:rPr lang="en-US" sz="2000" dirty="0">
                <a:hlinkClick r:id="rId4"/>
              </a:rPr>
              <a:t>Pollack Peacebuilding </a:t>
            </a:r>
            <a:r>
              <a:rPr lang="en-US" sz="2000" dirty="0" err="1">
                <a:hlinkClick r:id="rId4"/>
              </a:rPr>
              <a:t>Systems</a:t>
            </a:r>
            <a:r>
              <a:rPr lang="en-US" sz="2000" dirty="0" err="1">
                <a:hlinkClick r:id="rId2"/>
              </a:rPr>
              <a:t>SpringerLink</a:t>
            </a:r>
            <a:r>
              <a:rPr lang="en-US" sz="2000" dirty="0"/>
              <a:t>.</a:t>
            </a:r>
            <a:br>
              <a:rPr lang="en-US" altLang="en-US" dirty="0">
                <a:solidFill>
                  <a:schemeClr val="tx1"/>
                </a:solidFill>
                <a:latin typeface="Arial" panose="020B0604020202020204" pitchFamily="34" charset="0"/>
              </a:rPr>
            </a:br>
            <a:endParaRPr lang="en-US" dirty="0"/>
          </a:p>
        </p:txBody>
      </p:sp>
      <p:sp>
        <p:nvSpPr>
          <p:cNvPr id="3" name="Text Placeholder 2">
            <a:extLst>
              <a:ext uri="{FF2B5EF4-FFF2-40B4-BE49-F238E27FC236}">
                <a16:creationId xmlns:a16="http://schemas.microsoft.com/office/drawing/2014/main" id="{7F3AA50F-3013-CD87-CB6F-32D2BC0BABAA}"/>
              </a:ext>
            </a:extLst>
          </p:cNvPr>
          <p:cNvSpPr>
            <a:spLocks noGrp="1"/>
          </p:cNvSpPr>
          <p:nvPr>
            <p:ph type="body" idx="1"/>
          </p:nvPr>
        </p:nvSpPr>
        <p:spPr>
          <a:xfrm>
            <a:off x="2756167" y="525741"/>
            <a:ext cx="7788938" cy="951135"/>
          </a:xfrm>
        </p:spPr>
        <p:txBody>
          <a:bodyPr>
            <a:normAutofit fontScale="92500" lnSpcReduction="10000"/>
          </a:bodyPr>
          <a:lstStyle/>
          <a:p>
            <a:pPr lvl="0" eaLnBrk="0" fontAlgn="base" hangingPunct="0">
              <a:spcBef>
                <a:spcPct val="0"/>
              </a:spcBef>
              <a:spcAft>
                <a:spcPct val="0"/>
              </a:spcAft>
              <a:buClrTx/>
            </a:pPr>
            <a:r>
              <a:rPr lang="en-US" sz="6600" b="1" dirty="0"/>
              <a:t>🧠 Evidence Behind It</a:t>
            </a:r>
            <a:endParaRPr lang="en-US" altLang="en-US" sz="6400" b="1" dirty="0">
              <a:solidFill>
                <a:schemeClr val="tx1"/>
              </a:solidFill>
              <a:latin typeface="Arial" panose="020B0604020202020204" pitchFamily="34" charset="0"/>
            </a:endParaRPr>
          </a:p>
          <a:p>
            <a:pPr lvl="0" eaLnBrk="0" fontAlgn="base" hangingPunct="0">
              <a:spcBef>
                <a:spcPct val="0"/>
              </a:spcBef>
              <a:spcAft>
                <a:spcPct val="0"/>
              </a:spcAft>
              <a:buClrTx/>
              <a:buFontTx/>
              <a:buChar char="•"/>
            </a:pPr>
            <a:endParaRPr lang="en-US" altLang="en-US" sz="4300" dirty="0">
              <a:solidFill>
                <a:schemeClr val="tx1"/>
              </a:solidFill>
              <a:latin typeface="Arial" panose="020B0604020202020204" pitchFamily="34" charset="0"/>
            </a:endParaRPr>
          </a:p>
          <a:p>
            <a:endParaRPr lang="en-US" dirty="0"/>
          </a:p>
        </p:txBody>
      </p:sp>
    </p:spTree>
    <p:extLst>
      <p:ext uri="{BB962C8B-B14F-4D97-AF65-F5344CB8AC3E}">
        <p14:creationId xmlns:p14="http://schemas.microsoft.com/office/powerpoint/2010/main" val="451842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FCDF2-67C1-CC36-91D7-91D16AEF09A3}"/>
              </a:ext>
            </a:extLst>
          </p:cNvPr>
          <p:cNvSpPr>
            <a:spLocks noGrp="1"/>
          </p:cNvSpPr>
          <p:nvPr>
            <p:ph type="title"/>
          </p:nvPr>
        </p:nvSpPr>
        <p:spPr>
          <a:xfrm>
            <a:off x="934958" y="526210"/>
            <a:ext cx="4464908" cy="5817106"/>
          </a:xfrm>
        </p:spPr>
        <p:txBody>
          <a:bodyPr/>
          <a:lstStyle/>
          <a:p>
            <a:r>
              <a:rPr lang="en-US" dirty="0"/>
              <a:t>How to use These tools</a:t>
            </a:r>
          </a:p>
        </p:txBody>
      </p:sp>
      <p:graphicFrame>
        <p:nvGraphicFramePr>
          <p:cNvPr id="6" name="Content Placeholder 5">
            <a:extLst>
              <a:ext uri="{FF2B5EF4-FFF2-40B4-BE49-F238E27FC236}">
                <a16:creationId xmlns:a16="http://schemas.microsoft.com/office/drawing/2014/main" id="{583C4934-E595-8425-723F-81BA00F71EBF}"/>
              </a:ext>
            </a:extLst>
          </p:cNvPr>
          <p:cNvGraphicFramePr>
            <a:graphicFrameLocks noGrp="1"/>
          </p:cNvGraphicFramePr>
          <p:nvPr>
            <p:ph idx="1"/>
            <p:extLst>
              <p:ext uri="{D42A27DB-BD31-4B8C-83A1-F6EECF244321}">
                <p14:modId xmlns:p14="http://schemas.microsoft.com/office/powerpoint/2010/main" val="3054879991"/>
              </p:ext>
            </p:extLst>
          </p:nvPr>
        </p:nvGraphicFramePr>
        <p:xfrm>
          <a:off x="6792136" y="839449"/>
          <a:ext cx="5094494" cy="5842918"/>
        </p:xfrm>
        <a:graphic>
          <a:graphicData uri="http://schemas.openxmlformats.org/drawingml/2006/table">
            <a:tbl>
              <a:tblPr/>
              <a:tblGrid>
                <a:gridCol w="2547247">
                  <a:extLst>
                    <a:ext uri="{9D8B030D-6E8A-4147-A177-3AD203B41FA5}">
                      <a16:colId xmlns:a16="http://schemas.microsoft.com/office/drawing/2014/main" val="2268995416"/>
                    </a:ext>
                  </a:extLst>
                </a:gridCol>
                <a:gridCol w="2547247">
                  <a:extLst>
                    <a:ext uri="{9D8B030D-6E8A-4147-A177-3AD203B41FA5}">
                      <a16:colId xmlns:a16="http://schemas.microsoft.com/office/drawing/2014/main" val="3878942681"/>
                    </a:ext>
                  </a:extLst>
                </a:gridCol>
              </a:tblGrid>
              <a:tr h="957195">
                <a:tc>
                  <a:txBody>
                    <a:bodyPr/>
                    <a:lstStyle/>
                    <a:p>
                      <a:r>
                        <a:rPr lang="en-US" sz="2800" b="1" dirty="0"/>
                        <a:t>Simple Idea</a:t>
                      </a:r>
                    </a:p>
                  </a:txBody>
                  <a:tcPr marL="16082" marR="16082" marT="8041" marB="8041" anchor="ctr">
                    <a:lnL>
                      <a:noFill/>
                    </a:lnL>
                    <a:lnR>
                      <a:noFill/>
                    </a:lnR>
                    <a:lnT>
                      <a:noFill/>
                    </a:lnT>
                    <a:lnB>
                      <a:noFill/>
                    </a:lnB>
                    <a:noFill/>
                  </a:tcPr>
                </a:tc>
                <a:tc>
                  <a:txBody>
                    <a:bodyPr/>
                    <a:lstStyle/>
                    <a:p>
                      <a:r>
                        <a:rPr lang="en-US" sz="2800" b="1" dirty="0"/>
                        <a:t>What It Means in Plain Language</a:t>
                      </a:r>
                    </a:p>
                  </a:txBody>
                  <a:tcPr marL="16082" marR="16082" marT="8041" marB="8041" anchor="ctr">
                    <a:lnL>
                      <a:noFill/>
                    </a:lnL>
                    <a:lnR>
                      <a:noFill/>
                    </a:lnR>
                    <a:lnT>
                      <a:noFill/>
                    </a:lnT>
                    <a:lnB>
                      <a:noFill/>
                    </a:lnB>
                    <a:noFill/>
                  </a:tcPr>
                </a:tc>
                <a:extLst>
                  <a:ext uri="{0D108BD9-81ED-4DB2-BD59-A6C34878D82A}">
                    <a16:rowId xmlns:a16="http://schemas.microsoft.com/office/drawing/2014/main" val="3677405074"/>
                  </a:ext>
                </a:extLst>
              </a:tr>
              <a:tr h="957195">
                <a:tc>
                  <a:txBody>
                    <a:bodyPr/>
                    <a:lstStyle/>
                    <a:p>
                      <a:r>
                        <a:rPr lang="en-US" sz="1400" b="1"/>
                        <a:t>Be soft and calm</a:t>
                      </a:r>
                      <a:endParaRPr lang="en-US" sz="1400"/>
                    </a:p>
                  </a:txBody>
                  <a:tcPr marL="16082" marR="16082" marT="8041" marB="8041" anchor="ctr">
                    <a:lnL>
                      <a:noFill/>
                    </a:lnL>
                    <a:lnR>
                      <a:noFill/>
                    </a:lnR>
                    <a:lnT>
                      <a:noFill/>
                    </a:lnT>
                    <a:lnB>
                      <a:noFill/>
                    </a:lnB>
                    <a:noFill/>
                  </a:tcPr>
                </a:tc>
                <a:tc>
                  <a:txBody>
                    <a:bodyPr/>
                    <a:lstStyle/>
                    <a:p>
                      <a:r>
                        <a:rPr lang="en-US" sz="1400"/>
                        <a:t>Speak quiet, stand relaxed—don’t scare or startle</a:t>
                      </a:r>
                    </a:p>
                  </a:txBody>
                  <a:tcPr marL="16082" marR="16082" marT="8041" marB="8041" anchor="ctr">
                    <a:lnL>
                      <a:noFill/>
                    </a:lnL>
                    <a:lnR>
                      <a:noFill/>
                    </a:lnR>
                    <a:lnT>
                      <a:noFill/>
                    </a:lnT>
                    <a:lnB>
                      <a:noFill/>
                    </a:lnB>
                    <a:noFill/>
                  </a:tcPr>
                </a:tc>
                <a:extLst>
                  <a:ext uri="{0D108BD9-81ED-4DB2-BD59-A6C34878D82A}">
                    <a16:rowId xmlns:a16="http://schemas.microsoft.com/office/drawing/2014/main" val="2538236618"/>
                  </a:ext>
                </a:extLst>
              </a:tr>
              <a:tr h="957195">
                <a:tc>
                  <a:txBody>
                    <a:bodyPr/>
                    <a:lstStyle/>
                    <a:p>
                      <a:r>
                        <a:rPr lang="en-US" sz="1400" b="1"/>
                        <a:t>Say you see their feeling</a:t>
                      </a:r>
                      <a:endParaRPr lang="en-US" sz="1400"/>
                    </a:p>
                  </a:txBody>
                  <a:tcPr marL="16082" marR="16082" marT="8041" marB="8041" anchor="ctr">
                    <a:lnL>
                      <a:noFill/>
                    </a:lnL>
                    <a:lnR>
                      <a:noFill/>
                    </a:lnR>
                    <a:lnT>
                      <a:noFill/>
                    </a:lnT>
                    <a:lnB>
                      <a:noFill/>
                    </a:lnB>
                    <a:noFill/>
                  </a:tcPr>
                </a:tc>
                <a:tc>
                  <a:txBody>
                    <a:bodyPr/>
                    <a:lstStyle/>
                    <a:p>
                      <a:r>
                        <a:rPr lang="en-US" sz="1400" i="1" dirty="0"/>
                        <a:t>“I see you’re upset”</a:t>
                      </a:r>
                      <a:r>
                        <a:rPr lang="en-US" sz="1400" dirty="0"/>
                        <a:t>—helps them feel understood</a:t>
                      </a:r>
                    </a:p>
                  </a:txBody>
                  <a:tcPr marL="16082" marR="16082" marT="8041" marB="8041" anchor="ctr">
                    <a:lnL>
                      <a:noFill/>
                    </a:lnL>
                    <a:lnR>
                      <a:noFill/>
                    </a:lnR>
                    <a:lnT>
                      <a:noFill/>
                    </a:lnT>
                    <a:lnB>
                      <a:noFill/>
                    </a:lnB>
                    <a:noFill/>
                  </a:tcPr>
                </a:tc>
                <a:extLst>
                  <a:ext uri="{0D108BD9-81ED-4DB2-BD59-A6C34878D82A}">
                    <a16:rowId xmlns:a16="http://schemas.microsoft.com/office/drawing/2014/main" val="2896451053"/>
                  </a:ext>
                </a:extLst>
              </a:tr>
              <a:tr h="957195">
                <a:tc>
                  <a:txBody>
                    <a:bodyPr/>
                    <a:lstStyle/>
                    <a:p>
                      <a:r>
                        <a:rPr lang="en-US" sz="1400" b="1"/>
                        <a:t>Name the emotion</a:t>
                      </a:r>
                      <a:endParaRPr lang="en-US" sz="1400"/>
                    </a:p>
                  </a:txBody>
                  <a:tcPr marL="16082" marR="16082" marT="8041" marB="8041" anchor="ctr">
                    <a:lnL>
                      <a:noFill/>
                    </a:lnL>
                    <a:lnR>
                      <a:noFill/>
                    </a:lnR>
                    <a:lnT>
                      <a:noFill/>
                    </a:lnT>
                    <a:lnB>
                      <a:noFill/>
                    </a:lnB>
                    <a:noFill/>
                  </a:tcPr>
                </a:tc>
                <a:tc>
                  <a:txBody>
                    <a:bodyPr/>
                    <a:lstStyle/>
                    <a:p>
                      <a:r>
                        <a:rPr lang="en-US" sz="1400" i="1"/>
                        <a:t>“You seem mad”</a:t>
                      </a:r>
                      <a:r>
                        <a:rPr lang="en-US" sz="1400"/>
                        <a:t>—helps them pause and feel safer</a:t>
                      </a:r>
                    </a:p>
                  </a:txBody>
                  <a:tcPr marL="16082" marR="16082" marT="8041" marB="8041" anchor="ctr">
                    <a:lnL>
                      <a:noFill/>
                    </a:lnL>
                    <a:lnR>
                      <a:noFill/>
                    </a:lnR>
                    <a:lnT>
                      <a:noFill/>
                    </a:lnT>
                    <a:lnB>
                      <a:noFill/>
                    </a:lnB>
                    <a:noFill/>
                  </a:tcPr>
                </a:tc>
                <a:extLst>
                  <a:ext uri="{0D108BD9-81ED-4DB2-BD59-A6C34878D82A}">
                    <a16:rowId xmlns:a16="http://schemas.microsoft.com/office/drawing/2014/main" val="101943014"/>
                  </a:ext>
                </a:extLst>
              </a:tr>
              <a:tr h="1675091">
                <a:tc>
                  <a:txBody>
                    <a:bodyPr/>
                    <a:lstStyle/>
                    <a:p>
                      <a:r>
                        <a:rPr lang="en-US" sz="1400" b="1"/>
                        <a:t>Pause before reacting</a:t>
                      </a:r>
                      <a:endParaRPr lang="en-US" sz="1400"/>
                    </a:p>
                  </a:txBody>
                  <a:tcPr marL="16082" marR="16082" marT="8041" marB="8041" anchor="ctr">
                    <a:lnL>
                      <a:noFill/>
                    </a:lnL>
                    <a:lnR>
                      <a:noFill/>
                    </a:lnR>
                    <a:lnT>
                      <a:noFill/>
                    </a:lnT>
                    <a:lnB>
                      <a:noFill/>
                    </a:lnB>
                    <a:noFill/>
                  </a:tcPr>
                </a:tc>
                <a:tc>
                  <a:txBody>
                    <a:bodyPr/>
                    <a:lstStyle/>
                    <a:p>
                      <a:r>
                        <a:rPr lang="en-US" sz="1400" dirty="0"/>
                        <a:t>Take one breath—it helps stop the situation from growing</a:t>
                      </a:r>
                    </a:p>
                  </a:txBody>
                  <a:tcPr marL="16082" marR="16082" marT="8041" marB="8041" anchor="ctr">
                    <a:lnL>
                      <a:noFill/>
                    </a:lnL>
                    <a:lnR>
                      <a:noFill/>
                    </a:lnR>
                    <a:lnT>
                      <a:noFill/>
                    </a:lnT>
                    <a:lnB>
                      <a:noFill/>
                    </a:lnB>
                    <a:noFill/>
                  </a:tcPr>
                </a:tc>
                <a:extLst>
                  <a:ext uri="{0D108BD9-81ED-4DB2-BD59-A6C34878D82A}">
                    <a16:rowId xmlns:a16="http://schemas.microsoft.com/office/drawing/2014/main" val="3599711939"/>
                  </a:ext>
                </a:extLst>
              </a:tr>
            </a:tbl>
          </a:graphicData>
        </a:graphic>
      </p:graphicFrame>
    </p:spTree>
    <p:extLst>
      <p:ext uri="{BB962C8B-B14F-4D97-AF65-F5344CB8AC3E}">
        <p14:creationId xmlns:p14="http://schemas.microsoft.com/office/powerpoint/2010/main" val="2437789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DD8EC-4246-A006-29CB-D6206E36B96B}"/>
              </a:ext>
            </a:extLst>
          </p:cNvPr>
          <p:cNvSpPr>
            <a:spLocks noGrp="1"/>
          </p:cNvSpPr>
          <p:nvPr>
            <p:ph type="title"/>
          </p:nvPr>
        </p:nvSpPr>
        <p:spPr/>
        <p:txBody>
          <a:bodyPr/>
          <a:lstStyle/>
          <a:p>
            <a:r>
              <a:rPr lang="en-US" dirty="0"/>
              <a:t>Draw How You Feel</a:t>
            </a:r>
          </a:p>
        </p:txBody>
      </p:sp>
      <p:sp>
        <p:nvSpPr>
          <p:cNvPr id="4" name="Rectangle 1">
            <a:extLst>
              <a:ext uri="{FF2B5EF4-FFF2-40B4-BE49-F238E27FC236}">
                <a16:creationId xmlns:a16="http://schemas.microsoft.com/office/drawing/2014/main" id="{D67BEA08-ABBE-346C-CE84-66DB53266CAE}"/>
              </a:ext>
            </a:extLst>
          </p:cNvPr>
          <p:cNvSpPr>
            <a:spLocks noGrp="1" noChangeArrowheads="1"/>
          </p:cNvSpPr>
          <p:nvPr>
            <p:ph idx="1"/>
          </p:nvPr>
        </p:nvSpPr>
        <p:spPr bwMode="auto">
          <a:xfrm>
            <a:off x="6400801" y="757107"/>
            <a:ext cx="5240640"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1" u="none" strike="noStrike" cap="none" normalizeH="0" baseline="0" dirty="0">
                <a:ln>
                  <a:noFill/>
                </a:ln>
                <a:solidFill>
                  <a:schemeClr val="tx1"/>
                </a:solidFill>
                <a:effectLst/>
                <a:latin typeface="Arial" panose="020B0604020202020204" pitchFamily="34" charset="0"/>
              </a:rPr>
              <a:t>When someone is feeling upset, drawing can help calm them down before they begin to feel worse.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800" b="1" dirty="0">
                <a:solidFill>
                  <a:schemeClr val="tx1"/>
                </a:solidFill>
                <a:latin typeface="Arial" panose="020B0604020202020204" pitchFamily="34" charset="0"/>
              </a:rPr>
              <a:t>D</a:t>
            </a:r>
            <a:r>
              <a:rPr kumimoji="0" lang="en-US" altLang="en-US" sz="1800" b="1" i="0" u="none" strike="noStrike" cap="none" normalizeH="0" baseline="0" dirty="0">
                <a:ln>
                  <a:noFill/>
                </a:ln>
                <a:solidFill>
                  <a:schemeClr val="tx1"/>
                </a:solidFill>
                <a:effectLst/>
                <a:latin typeface="Arial" panose="020B0604020202020204" pitchFamily="34" charset="0"/>
              </a:rPr>
              <a:t>raw a feeling (4 min)</a:t>
            </a:r>
            <a:r>
              <a:rPr kumimoji="0" lang="en-US" altLang="en-US" sz="1800" b="0" i="0" u="none" strike="noStrike" cap="none" normalizeH="0" baseline="0" dirty="0">
                <a:ln>
                  <a:noFill/>
                </a:ln>
                <a:solidFill>
                  <a:schemeClr val="tx1"/>
                </a:solidFill>
                <a:effectLst/>
                <a:latin typeface="Arial" panose="020B0604020202020204" pitchFamily="34" charset="0"/>
              </a:rPr>
              <a:t>. For example: a red circle for anger, a tear for sadness, jagged lines for frustration.</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1" u="none" strike="noStrike" cap="none" normalizeH="0" baseline="0" dirty="0">
                <a:ln>
                  <a:noFill/>
                </a:ln>
                <a:solidFill>
                  <a:schemeClr val="tx1"/>
                </a:solidFill>
                <a:effectLst/>
                <a:latin typeface="Arial" panose="020B0604020202020204" pitchFamily="34" charset="0"/>
              </a:rPr>
              <a:t>(This is your own story—make it any way that fits how you feel).</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Share (3 min)</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800" i="1" dirty="0">
                <a:solidFill>
                  <a:schemeClr val="tx1"/>
                </a:solidFill>
                <a:latin typeface="Arial" panose="020B0604020202020204" pitchFamily="34" charset="0"/>
              </a:rPr>
              <a:t>D</a:t>
            </a:r>
            <a:r>
              <a:rPr kumimoji="0" lang="en-US" altLang="en-US" sz="1800" b="0" i="1" u="none" strike="noStrike" cap="none" normalizeH="0" baseline="0" dirty="0">
                <a:ln>
                  <a:noFill/>
                </a:ln>
                <a:solidFill>
                  <a:schemeClr val="tx1"/>
                </a:solidFill>
                <a:effectLst/>
                <a:latin typeface="Arial" panose="020B0604020202020204" pitchFamily="34" charset="0"/>
              </a:rPr>
              <a:t>escribe your drawing</a:t>
            </a:r>
            <a:r>
              <a:rPr kumimoji="0" lang="en-US" altLang="en-US" sz="1800" b="0" i="0" u="none" strike="noStrike" cap="none" normalizeH="0" baseline="0" dirty="0">
                <a:ln>
                  <a:noFill/>
                </a:ln>
                <a:solidFill>
                  <a:schemeClr val="tx1"/>
                </a:solidFill>
                <a:effectLst/>
                <a:latin typeface="Arial" panose="020B0604020202020204" pitchFamily="34" charset="0"/>
              </a:rPr>
              <a:t> in one sentence, like </a:t>
            </a:r>
            <a:r>
              <a:rPr kumimoji="0" lang="en-US" altLang="en-US" sz="1800" b="0" i="1" u="none" strike="noStrike" cap="none" normalizeH="0" baseline="0" dirty="0">
                <a:ln>
                  <a:noFill/>
                </a:ln>
                <a:solidFill>
                  <a:schemeClr val="tx1"/>
                </a:solidFill>
                <a:effectLst/>
                <a:latin typeface="Arial" panose="020B0604020202020204" pitchFamily="34" charset="0"/>
              </a:rPr>
              <a:t>“My drawing is a tight spiral because that’s how anger sits in my chest.”</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Link to Tools (2 min)</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1" u="none" strike="noStrike" cap="none" normalizeH="0" baseline="0" dirty="0">
                <a:ln>
                  <a:noFill/>
                </a:ln>
                <a:solidFill>
                  <a:schemeClr val="tx1"/>
                </a:solidFill>
                <a:effectLst/>
                <a:latin typeface="Arial" panose="020B0604020202020204" pitchFamily="34" charset="0"/>
              </a:rPr>
              <a:t>When children act out, they’re often drawing inside their hearts in ways they can’t say. Tools like pausing, naming what they feel, or offering a quiet space are ways to gently help them express it</a:t>
            </a:r>
            <a:r>
              <a:rPr lang="en-US" altLang="en-US" sz="1800" i="1" dirty="0">
                <a:solidFill>
                  <a:schemeClr val="tx1"/>
                </a:solidFill>
                <a:latin typeface="Arial" panose="020B0604020202020204" pitchFamily="34" charset="0"/>
              </a:rPr>
              <a:t>, </a:t>
            </a:r>
            <a:r>
              <a:rPr kumimoji="0" lang="en-US" altLang="en-US" sz="1800" b="0" i="1" u="none" strike="noStrike" cap="none" normalizeH="0" baseline="0" dirty="0">
                <a:ln>
                  <a:noFill/>
                </a:ln>
                <a:solidFill>
                  <a:schemeClr val="tx1"/>
                </a:solidFill>
                <a:effectLst/>
                <a:latin typeface="Arial" panose="020B0604020202020204" pitchFamily="34" charset="0"/>
              </a:rPr>
              <a:t>just like drawing did for us.”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21900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7A6AE5-2EF8-819A-374A-15AE34DEFE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8E13BC-A82D-8C68-FF8A-0B3D033D042D}"/>
              </a:ext>
            </a:extLst>
          </p:cNvPr>
          <p:cNvSpPr>
            <a:spLocks noGrp="1"/>
          </p:cNvSpPr>
          <p:nvPr>
            <p:ph type="title"/>
          </p:nvPr>
        </p:nvSpPr>
        <p:spPr>
          <a:xfrm>
            <a:off x="934958" y="526210"/>
            <a:ext cx="4464908" cy="5817106"/>
          </a:xfrm>
        </p:spPr>
        <p:txBody>
          <a:bodyPr/>
          <a:lstStyle/>
          <a:p>
            <a:r>
              <a:rPr lang="en-US" dirty="0"/>
              <a:t>Real-Life Examples of This applied in real life</a:t>
            </a:r>
          </a:p>
        </p:txBody>
      </p:sp>
      <p:sp>
        <p:nvSpPr>
          <p:cNvPr id="4" name="Rectangle 1">
            <a:extLst>
              <a:ext uri="{FF2B5EF4-FFF2-40B4-BE49-F238E27FC236}">
                <a16:creationId xmlns:a16="http://schemas.microsoft.com/office/drawing/2014/main" id="{E9E8FA27-E682-3AF1-0B54-6AC08AC63420}"/>
              </a:ext>
            </a:extLst>
          </p:cNvPr>
          <p:cNvSpPr>
            <a:spLocks noGrp="1" noChangeArrowheads="1"/>
          </p:cNvSpPr>
          <p:nvPr>
            <p:ph idx="1"/>
          </p:nvPr>
        </p:nvSpPr>
        <p:spPr bwMode="auto">
          <a:xfrm>
            <a:off x="6586780" y="1449400"/>
            <a:ext cx="5054357"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When my grandson poured juice after he lost the game, I paused and offered drawing time—he calmed.”</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 neighborhood game, kids fought over turns. I offered choices and they felt respected.”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1"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i="1"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1"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i="1"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1"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chemeClr val="tx1"/>
                </a:solidFill>
                <a:effectLst/>
                <a:latin typeface="Arial" panose="020B0604020202020204" pitchFamily="34" charset="0"/>
              </a:rPr>
              <a:t>We’re raising kings and queens—let’s protect their pride even during tough moments.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05511383-BE9E-CA93-485D-421B7CC0FA7B}"/>
              </a:ext>
            </a:extLst>
          </p:cNvPr>
          <p:cNvSpPr txBox="1"/>
          <p:nvPr/>
        </p:nvSpPr>
        <p:spPr>
          <a:xfrm>
            <a:off x="6586780" y="5811864"/>
            <a:ext cx="5054357" cy="646331"/>
          </a:xfrm>
          <a:prstGeom prst="rect">
            <a:avLst/>
          </a:prstGeom>
          <a:noFill/>
        </p:spPr>
        <p:txBody>
          <a:bodyPr wrap="square" rtlCol="0">
            <a:spAutoFit/>
          </a:bodyPr>
          <a:lstStyle/>
          <a:p>
            <a:r>
              <a:rPr lang="en-US" b="1" dirty="0"/>
              <a:t>Challenge: </a:t>
            </a:r>
            <a:r>
              <a:rPr lang="en-US" dirty="0"/>
              <a:t>Can you share an example from your life experience? </a:t>
            </a:r>
          </a:p>
        </p:txBody>
      </p:sp>
    </p:spTree>
    <p:extLst>
      <p:ext uri="{BB962C8B-B14F-4D97-AF65-F5344CB8AC3E}">
        <p14:creationId xmlns:p14="http://schemas.microsoft.com/office/powerpoint/2010/main" val="2095664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FC66F70-156F-6929-EAA7-65AFF2FF41A0}"/>
              </a:ext>
            </a:extLst>
          </p:cNvPr>
          <p:cNvSpPr>
            <a:spLocks noGrp="1"/>
          </p:cNvSpPr>
          <p:nvPr>
            <p:ph type="title"/>
          </p:nvPr>
        </p:nvSpPr>
        <p:spPr>
          <a:xfrm>
            <a:off x="4909995" y="394623"/>
            <a:ext cx="6358152" cy="2255588"/>
          </a:xfrm>
        </p:spPr>
        <p:txBody>
          <a:bodyPr/>
          <a:lstStyle/>
          <a:p>
            <a:r>
              <a:rPr lang="en-US" dirty="0"/>
              <a:t>Activity 2: What Would You Do?</a:t>
            </a:r>
          </a:p>
        </p:txBody>
      </p:sp>
      <p:pic>
        <p:nvPicPr>
          <p:cNvPr id="8" name="Picture Placeholder 7" descr="Question mark">
            <a:extLst>
              <a:ext uri="{FF2B5EF4-FFF2-40B4-BE49-F238E27FC236}">
                <a16:creationId xmlns:a16="http://schemas.microsoft.com/office/drawing/2014/main" id="{2A447435-4557-BAFD-1AC0-6485179695B6}"/>
              </a:ext>
            </a:extLst>
          </p:cNvPr>
          <p:cNvPicPr>
            <a:picLocks noGrp="1" noChangeAspect="1"/>
          </p:cNvPicPr>
          <p:nvPr>
            <p:ph type="pic" sz="quarter" idx="1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12683" y="1728216"/>
            <a:ext cx="3401568" cy="3401568"/>
          </a:xfrm>
        </p:spPr>
      </p:pic>
      <p:sp>
        <p:nvSpPr>
          <p:cNvPr id="2" name="Text Placeholder 1">
            <a:extLst>
              <a:ext uri="{FF2B5EF4-FFF2-40B4-BE49-F238E27FC236}">
                <a16:creationId xmlns:a16="http://schemas.microsoft.com/office/drawing/2014/main" id="{04D33113-0A7A-2D3C-26B6-1282B65A5BC0}"/>
              </a:ext>
            </a:extLst>
          </p:cNvPr>
          <p:cNvSpPr>
            <a:spLocks noGrp="1" noChangeArrowheads="1"/>
          </p:cNvSpPr>
          <p:nvPr>
            <p:ph type="body" sz="quarter" idx="10"/>
          </p:nvPr>
        </p:nvSpPr>
        <p:spPr bwMode="auto">
          <a:xfrm>
            <a:off x="4414251" y="2361133"/>
            <a:ext cx="734964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i="0" u="none" strike="noStrike" cap="none" normalizeH="0" baseline="0" dirty="0">
                <a:ln>
                  <a:noFill/>
                </a:ln>
                <a:solidFill>
                  <a:schemeClr val="tx1"/>
                </a:solidFill>
                <a:effectLst/>
                <a:latin typeface="Arial" panose="020B0604020202020204" pitchFamily="34" charset="0"/>
              </a:rPr>
              <a:t>Read one of these stories: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latin typeface="Arial" panose="020B0604020202020204" pitchFamily="34" charset="0"/>
              </a:rPr>
              <a:t>Marcus yelled and shuffled around after losing basketball.</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800" b="0" i="0" u="none" strike="noStrike" cap="none" normalizeH="0" baseline="0" dirty="0">
                <a:ln>
                  <a:noFill/>
                </a:ln>
                <a:solidFill>
                  <a:schemeClr val="tx1"/>
                </a:solidFill>
                <a:effectLst/>
                <a:latin typeface="Arial" panose="020B0604020202020204" pitchFamily="34" charset="0"/>
              </a:rPr>
              <a:t>Shana sat alone at lunch, wiping tears.</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800" b="0" i="0" u="none" strike="noStrike" cap="none" normalizeH="0" baseline="0" dirty="0">
                <a:ln>
                  <a:noFill/>
                </a:ln>
                <a:solidFill>
                  <a:schemeClr val="tx1"/>
                </a:solidFill>
                <a:effectLst/>
                <a:latin typeface="Arial" panose="020B0604020202020204" pitchFamily="34" charset="0"/>
              </a:rPr>
              <a:t>Selina refused to line up and stomped off.</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800" i="0" u="none" strike="noStrike" cap="none" normalizeH="0" baseline="0" dirty="0">
                <a:ln>
                  <a:noFill/>
                </a:ln>
                <a:solidFill>
                  <a:schemeClr val="tx1"/>
                </a:solidFill>
                <a:effectLst/>
                <a:latin typeface="Arial" panose="020B0604020202020204" pitchFamily="34" charset="0"/>
              </a:rPr>
              <a:t>Directions: </a:t>
            </a:r>
            <a:r>
              <a:rPr kumimoji="0" lang="en-US" altLang="en-US" sz="1800" b="0" i="0" u="none" strike="noStrike" cap="none" normalizeH="0" baseline="0" dirty="0">
                <a:ln>
                  <a:noFill/>
                </a:ln>
                <a:solidFill>
                  <a:schemeClr val="tx1"/>
                </a:solidFill>
                <a:effectLst/>
                <a:latin typeface="Arial" panose="020B0604020202020204" pitchFamily="34" charset="0"/>
              </a:rPr>
              <a:t>In small groups, choose one calming tool and talk about what you’d do</a:t>
            </a:r>
          </a:p>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i="0" u="none" strike="noStrike" cap="none" normalizeH="0" baseline="0" dirty="0">
                <a:ln>
                  <a:noFill/>
                </a:ln>
                <a:solidFill>
                  <a:schemeClr val="tx1"/>
                </a:solidFill>
                <a:effectLst/>
                <a:latin typeface="Arial" panose="020B0604020202020204" pitchFamily="34" charset="0"/>
              </a:rPr>
              <a:t>Share</a:t>
            </a:r>
            <a:r>
              <a:rPr kumimoji="0" lang="en-US" altLang="en-US" sz="1800" b="0" i="0" u="none" strike="noStrike" cap="none" normalizeH="0" baseline="0" dirty="0">
                <a:ln>
                  <a:noFill/>
                </a:ln>
                <a:solidFill>
                  <a:schemeClr val="tx1"/>
                </a:solidFill>
                <a:effectLst/>
                <a:latin typeface="Arial" panose="020B0604020202020204" pitchFamily="34" charset="0"/>
              </a:rPr>
              <a:t>: What felt helpful or respectful?</a:t>
            </a:r>
          </a:p>
        </p:txBody>
      </p:sp>
    </p:spTree>
    <p:extLst>
      <p:ext uri="{BB962C8B-B14F-4D97-AF65-F5344CB8AC3E}">
        <p14:creationId xmlns:p14="http://schemas.microsoft.com/office/powerpoint/2010/main" val="2576869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EC702-418F-110D-3D14-0CD3D211F54B}"/>
              </a:ext>
            </a:extLst>
          </p:cNvPr>
          <p:cNvSpPr>
            <a:spLocks noGrp="1"/>
          </p:cNvSpPr>
          <p:nvPr>
            <p:ph type="title"/>
          </p:nvPr>
        </p:nvSpPr>
        <p:spPr/>
        <p:txBody>
          <a:bodyPr>
            <a:normAutofit/>
          </a:bodyPr>
          <a:lstStyle/>
          <a:p>
            <a:r>
              <a:rPr lang="en-US" sz="1600" dirty="0"/>
              <a:t>if a child is showing </a:t>
            </a:r>
            <a:r>
              <a:rPr lang="en-US" sz="1600" b="1" dirty="0"/>
              <a:t>serious escalation</a:t>
            </a:r>
            <a:r>
              <a:rPr lang="en-US" sz="1600" dirty="0"/>
              <a:t>, such as suicidal thoughts or self-harm behavior what should you do?  </a:t>
            </a:r>
            <a:br>
              <a:rPr lang="en-US" sz="1600" dirty="0"/>
            </a:br>
            <a:br>
              <a:rPr lang="en-US" sz="1600" dirty="0"/>
            </a:br>
            <a:endParaRPr lang="en-US" sz="1600" dirty="0"/>
          </a:p>
        </p:txBody>
      </p:sp>
      <p:sp>
        <p:nvSpPr>
          <p:cNvPr id="3" name="Picture Placeholder 2">
            <a:extLst>
              <a:ext uri="{FF2B5EF4-FFF2-40B4-BE49-F238E27FC236}">
                <a16:creationId xmlns:a16="http://schemas.microsoft.com/office/drawing/2014/main" id="{D23599DF-4F1A-015E-231E-BEDE8048F7A4}"/>
              </a:ext>
            </a:extLst>
          </p:cNvPr>
          <p:cNvSpPr>
            <a:spLocks noGrp="1"/>
          </p:cNvSpPr>
          <p:nvPr>
            <p:ph type="pic" sz="quarter" idx="11"/>
          </p:nvPr>
        </p:nvSpPr>
        <p:spPr/>
        <p:txBody>
          <a:bodyPr/>
          <a:lstStyle/>
          <a:p>
            <a:endParaRPr lang="en-US"/>
          </a:p>
        </p:txBody>
      </p:sp>
      <p:sp>
        <p:nvSpPr>
          <p:cNvPr id="4" name="Text Placeholder 3">
            <a:extLst>
              <a:ext uri="{FF2B5EF4-FFF2-40B4-BE49-F238E27FC236}">
                <a16:creationId xmlns:a16="http://schemas.microsoft.com/office/drawing/2014/main" id="{F9E0A871-7C85-C000-A3DF-FEF1228FFC7F}"/>
              </a:ext>
            </a:extLst>
          </p:cNvPr>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4259524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ABC548-3F72-3A50-555E-DEC4095403F4}"/>
              </a:ext>
            </a:extLst>
          </p:cNvPr>
          <p:cNvSpPr>
            <a:spLocks noGrp="1"/>
          </p:cNvSpPr>
          <p:nvPr>
            <p:ph type="title"/>
          </p:nvPr>
        </p:nvSpPr>
        <p:spPr/>
        <p:txBody>
          <a:bodyPr>
            <a:normAutofit fontScale="90000"/>
          </a:bodyPr>
          <a:lstStyle/>
          <a:p>
            <a:r>
              <a:rPr lang="en-US" dirty="0"/>
              <a:t>What’s Your Plan (Reflection)</a:t>
            </a:r>
          </a:p>
        </p:txBody>
      </p:sp>
      <p:sp>
        <p:nvSpPr>
          <p:cNvPr id="6" name="TextBox 5">
            <a:extLst>
              <a:ext uri="{FF2B5EF4-FFF2-40B4-BE49-F238E27FC236}">
                <a16:creationId xmlns:a16="http://schemas.microsoft.com/office/drawing/2014/main" id="{A4DA094B-E334-69D6-47CE-9C28991879AC}"/>
              </a:ext>
            </a:extLst>
          </p:cNvPr>
          <p:cNvSpPr txBox="1"/>
          <p:nvPr/>
        </p:nvSpPr>
        <p:spPr>
          <a:xfrm>
            <a:off x="1678898" y="2233534"/>
            <a:ext cx="9114019" cy="3170099"/>
          </a:xfrm>
          <a:prstGeom prst="rect">
            <a:avLst/>
          </a:prstGeom>
          <a:noFill/>
        </p:spPr>
        <p:txBody>
          <a:bodyPr wrap="square" rtlCol="0">
            <a:spAutoFit/>
          </a:bodyPr>
          <a:lstStyle/>
          <a:p>
            <a:pPr marL="742950" indent="-742950">
              <a:buFont typeface="+mj-lt"/>
              <a:buAutoNum type="arabicPeriod"/>
            </a:pPr>
            <a:r>
              <a:rPr lang="en-US" sz="4000" dirty="0"/>
              <a:t>Think: Which tool will you try next time?</a:t>
            </a:r>
          </a:p>
          <a:p>
            <a:pPr marL="742950" indent="-742950">
              <a:buFont typeface="+mj-lt"/>
              <a:buAutoNum type="arabicPeriod"/>
            </a:pPr>
            <a:r>
              <a:rPr lang="en-US" sz="4000" dirty="0"/>
              <a:t>Write it down: “I will ____.”</a:t>
            </a:r>
          </a:p>
          <a:p>
            <a:pPr marL="742950" indent="-742950">
              <a:buFont typeface="+mj-lt"/>
              <a:buAutoNum type="arabicPeriod"/>
            </a:pPr>
            <a:endParaRPr lang="en-US" sz="4000" dirty="0"/>
          </a:p>
          <a:p>
            <a:pPr marL="742950" indent="-742950">
              <a:buFont typeface="+mj-lt"/>
              <a:buAutoNum type="arabicPeriod"/>
            </a:pPr>
            <a:r>
              <a:rPr lang="en-US" sz="4000" dirty="0"/>
              <a:t>If comfortable, tell someone near you.</a:t>
            </a:r>
          </a:p>
        </p:txBody>
      </p:sp>
    </p:spTree>
    <p:extLst>
      <p:ext uri="{BB962C8B-B14F-4D97-AF65-F5344CB8AC3E}">
        <p14:creationId xmlns:p14="http://schemas.microsoft.com/office/powerpoint/2010/main" val="231548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E078-3CB3-4D1F-8E4E-75C6D5DA8D1A}"/>
              </a:ext>
            </a:extLst>
          </p:cNvPr>
          <p:cNvSpPr>
            <a:spLocks noGrp="1"/>
          </p:cNvSpPr>
          <p:nvPr>
            <p:ph type="title"/>
          </p:nvPr>
        </p:nvSpPr>
        <p:spPr>
          <a:xfrm>
            <a:off x="1251677" y="382385"/>
            <a:ext cx="10523379" cy="1800098"/>
          </a:xfrm>
        </p:spPr>
        <p:txBody>
          <a:bodyPr>
            <a:normAutofit/>
          </a:bodyPr>
          <a:lstStyle/>
          <a:p>
            <a:r>
              <a:rPr lang="en-US" dirty="0"/>
              <a:t>Welcome &amp; Objective</a:t>
            </a:r>
          </a:p>
        </p:txBody>
      </p:sp>
      <p:sp>
        <p:nvSpPr>
          <p:cNvPr id="4" name="Rectangle 1">
            <a:extLst>
              <a:ext uri="{FF2B5EF4-FFF2-40B4-BE49-F238E27FC236}">
                <a16:creationId xmlns:a16="http://schemas.microsoft.com/office/drawing/2014/main" id="{2C0F7F5E-291A-066A-B86B-AEA4FDDC289E}"/>
              </a:ext>
            </a:extLst>
          </p:cNvPr>
          <p:cNvSpPr>
            <a:spLocks noGrp="1" noChangeArrowheads="1"/>
          </p:cNvSpPr>
          <p:nvPr>
            <p:ph idx="1"/>
          </p:nvPr>
        </p:nvSpPr>
        <p:spPr bwMode="auto">
          <a:xfrm>
            <a:off x="1251677" y="1782373"/>
            <a:ext cx="10021653"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Hello and thank you for being here!</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400" dirty="0">
                <a:solidFill>
                  <a:schemeClr val="tx1"/>
                </a:solidFill>
                <a:latin typeface="Arial" panose="020B0604020202020204" pitchFamily="34" charset="0"/>
              </a:rPr>
              <a:t>You are making a difference every day!</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en-US" altLang="en-US" sz="240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b="1" i="0" u="none" strike="noStrike" cap="none" normalizeH="0" baseline="0" dirty="0">
                <a:ln>
                  <a:noFill/>
                </a:ln>
                <a:solidFill>
                  <a:schemeClr val="tx1"/>
                </a:solidFill>
                <a:effectLst/>
                <a:latin typeface="Arial" panose="020B0604020202020204" pitchFamily="34" charset="0"/>
              </a:rPr>
              <a:t>Objective: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By the end of this session 100% of participants will</a:t>
            </a:r>
            <a:r>
              <a:rPr lang="en-US" altLang="en-US" sz="2400" dirty="0">
                <a:solidFill>
                  <a:schemeClr val="tx1"/>
                </a:solidFill>
                <a:latin typeface="Arial" panose="020B0604020202020204" pitchFamily="34" charset="0"/>
              </a:rPr>
              <a:t> </a:t>
            </a:r>
            <a:r>
              <a:rPr kumimoji="0" lang="en-US" altLang="en-US" sz="2400" b="0" i="0" u="none" strike="noStrike" cap="none" normalizeH="0" baseline="0" dirty="0">
                <a:ln>
                  <a:noFill/>
                </a:ln>
                <a:solidFill>
                  <a:schemeClr val="tx1"/>
                </a:solidFill>
                <a:effectLst/>
                <a:latin typeface="Arial" panose="020B0604020202020204" pitchFamily="34" charset="0"/>
              </a:rPr>
              <a:t>know </a:t>
            </a:r>
            <a:r>
              <a:rPr kumimoji="0" lang="en-US" altLang="en-US" sz="2400" b="1" i="0" u="none" strike="noStrike" cap="none" normalizeH="0" baseline="0" dirty="0">
                <a:ln>
                  <a:noFill/>
                </a:ln>
                <a:solidFill>
                  <a:schemeClr val="tx1"/>
                </a:solidFill>
                <a:effectLst/>
                <a:latin typeface="Arial" panose="020B0604020202020204" pitchFamily="34" charset="0"/>
              </a:rPr>
              <a:t>two effective ways/strategies</a:t>
            </a:r>
            <a:r>
              <a:rPr kumimoji="0" lang="en-US" altLang="en-US" sz="2400" b="0" i="0" u="none" strike="noStrike" cap="none" normalizeH="0" baseline="0" dirty="0">
                <a:ln>
                  <a:noFill/>
                </a:ln>
                <a:solidFill>
                  <a:schemeClr val="tx1"/>
                </a:solidFill>
                <a:effectLst/>
                <a:latin typeface="Arial" panose="020B0604020202020204" pitchFamily="34" charset="0"/>
              </a:rPr>
              <a:t> to calm an upset child.</a:t>
            </a:r>
          </a:p>
        </p:txBody>
      </p:sp>
    </p:spTree>
    <p:extLst>
      <p:ext uri="{BB962C8B-B14F-4D97-AF65-F5344CB8AC3E}">
        <p14:creationId xmlns:p14="http://schemas.microsoft.com/office/powerpoint/2010/main" val="1040409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0E50CB-C5F0-F2CB-E0E5-FABABCA1E1C0}"/>
              </a:ext>
            </a:extLst>
          </p:cNvPr>
          <p:cNvSpPr>
            <a:spLocks noGrp="1"/>
          </p:cNvSpPr>
          <p:nvPr>
            <p:ph type="title"/>
          </p:nvPr>
        </p:nvSpPr>
        <p:spPr/>
        <p:txBody>
          <a:bodyPr>
            <a:normAutofit/>
          </a:bodyPr>
          <a:lstStyle/>
          <a:p>
            <a:r>
              <a:rPr lang="en-US" sz="2200" b="1" dirty="0"/>
              <a:t>Key Reminders</a:t>
            </a:r>
            <a:br>
              <a:rPr lang="en-US" sz="2200" b="1" dirty="0"/>
            </a:br>
            <a:r>
              <a:rPr lang="en-US" sz="2200" dirty="0"/>
              <a:t>Upset behavior is usually a way to ask for help.</a:t>
            </a:r>
            <a:br>
              <a:rPr lang="en-US" sz="2200" dirty="0"/>
            </a:br>
            <a:r>
              <a:rPr lang="en-US" sz="2200" dirty="0"/>
              <a:t>Calm adults help kids become calm.</a:t>
            </a:r>
            <a:br>
              <a:rPr lang="en-US" sz="2200" dirty="0"/>
            </a:br>
            <a:r>
              <a:rPr lang="en-US" sz="2200" dirty="0"/>
              <a:t>Words, tone, and presence matter more than punishment.</a:t>
            </a:r>
            <a:br>
              <a:rPr lang="en-US" sz="2200" dirty="0"/>
            </a:br>
            <a:r>
              <a:rPr lang="en-US" sz="2200" dirty="0"/>
              <a:t>You have tools—you’ve got this.</a:t>
            </a:r>
            <a:br>
              <a:rPr lang="en-US" dirty="0"/>
            </a:br>
            <a:endParaRPr lang="en-US" dirty="0"/>
          </a:p>
        </p:txBody>
      </p:sp>
      <p:sp>
        <p:nvSpPr>
          <p:cNvPr id="4" name="Content Placeholder 3">
            <a:extLst>
              <a:ext uri="{FF2B5EF4-FFF2-40B4-BE49-F238E27FC236}">
                <a16:creationId xmlns:a16="http://schemas.microsoft.com/office/drawing/2014/main" id="{A9CBB9CF-AFE3-3AFA-F15A-24B62B0D9F00}"/>
              </a:ext>
            </a:extLst>
          </p:cNvPr>
          <p:cNvSpPr>
            <a:spLocks noGrp="1"/>
          </p:cNvSpPr>
          <p:nvPr>
            <p:ph idx="1"/>
          </p:nvPr>
        </p:nvSpPr>
        <p:spPr/>
        <p:txBody>
          <a:bodyPr/>
          <a:lstStyle/>
          <a:p>
            <a:r>
              <a:rPr lang="en-US" dirty="0"/>
              <a:t>Upset behavior is usually a way to ask for help.</a:t>
            </a:r>
          </a:p>
          <a:p>
            <a:r>
              <a:rPr lang="en-US" dirty="0"/>
              <a:t>Calm adults help kids become calm.</a:t>
            </a:r>
          </a:p>
          <a:p>
            <a:r>
              <a:rPr lang="en-US" dirty="0"/>
              <a:t>Words, tone, and presence matter more than punishment.</a:t>
            </a:r>
          </a:p>
          <a:p>
            <a:r>
              <a:rPr lang="en-US" dirty="0"/>
              <a:t>You have tools - you’ve got this!</a:t>
            </a:r>
            <a:br>
              <a:rPr lang="en-US" dirty="0"/>
            </a:br>
            <a:endParaRPr lang="en-US" dirty="0"/>
          </a:p>
        </p:txBody>
      </p:sp>
    </p:spTree>
    <p:extLst>
      <p:ext uri="{BB962C8B-B14F-4D97-AF65-F5344CB8AC3E}">
        <p14:creationId xmlns:p14="http://schemas.microsoft.com/office/powerpoint/2010/main" val="883898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0926-F5EF-6983-CE66-30C452B37289}"/>
              </a:ext>
            </a:extLst>
          </p:cNvPr>
          <p:cNvSpPr>
            <a:spLocks noGrp="1"/>
          </p:cNvSpPr>
          <p:nvPr>
            <p:ph type="title"/>
          </p:nvPr>
        </p:nvSpPr>
        <p:spPr/>
        <p:txBody>
          <a:bodyPr>
            <a:normAutofit/>
          </a:bodyPr>
          <a:lstStyle/>
          <a:p>
            <a:r>
              <a:rPr lang="en-US" b="1" dirty="0"/>
              <a:t>Thank You!!!</a:t>
            </a:r>
            <a:br>
              <a:rPr lang="en-US" b="1" dirty="0"/>
            </a:br>
            <a:endParaRPr lang="en-US" dirty="0"/>
          </a:p>
        </p:txBody>
      </p:sp>
      <p:sp>
        <p:nvSpPr>
          <p:cNvPr id="3" name="Content Placeholder 2">
            <a:extLst>
              <a:ext uri="{FF2B5EF4-FFF2-40B4-BE49-F238E27FC236}">
                <a16:creationId xmlns:a16="http://schemas.microsoft.com/office/drawing/2014/main" id="{325BDDC3-317C-37D7-E3FA-5969C4626D58}"/>
              </a:ext>
            </a:extLst>
          </p:cNvPr>
          <p:cNvSpPr>
            <a:spLocks noGrp="1"/>
          </p:cNvSpPr>
          <p:nvPr>
            <p:ph idx="1"/>
          </p:nvPr>
        </p:nvSpPr>
        <p:spPr/>
        <p:txBody>
          <a:bodyPr/>
          <a:lstStyle/>
          <a:p>
            <a:r>
              <a:rPr lang="en-US" dirty="0"/>
              <a:t>Thank you for your care and time.</a:t>
            </a:r>
            <a:br>
              <a:rPr lang="en-US" dirty="0"/>
            </a:br>
            <a:r>
              <a:rPr lang="en-US" dirty="0"/>
              <a:t>You are part of creating a safe space for children.</a:t>
            </a:r>
            <a:br>
              <a:rPr lang="en-US" dirty="0"/>
            </a:br>
            <a:br>
              <a:rPr lang="en-US" dirty="0"/>
            </a:br>
            <a:endParaRPr lang="en-US" dirty="0"/>
          </a:p>
        </p:txBody>
      </p:sp>
    </p:spTree>
    <p:extLst>
      <p:ext uri="{BB962C8B-B14F-4D97-AF65-F5344CB8AC3E}">
        <p14:creationId xmlns:p14="http://schemas.microsoft.com/office/powerpoint/2010/main" val="4013500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8657A-8B7E-4B6C-A10E-806AE7B7F95B}"/>
              </a:ext>
            </a:extLst>
          </p:cNvPr>
          <p:cNvSpPr>
            <a:spLocks noGrp="1"/>
          </p:cNvSpPr>
          <p:nvPr>
            <p:ph type="title"/>
          </p:nvPr>
        </p:nvSpPr>
        <p:spPr>
          <a:xfrm>
            <a:off x="1251677" y="382385"/>
            <a:ext cx="10523379" cy="1800098"/>
          </a:xfrm>
        </p:spPr>
        <p:txBody>
          <a:bodyPr>
            <a:normAutofit/>
          </a:bodyPr>
          <a:lstStyle/>
          <a:p>
            <a:r>
              <a:rPr lang="en-US" dirty="0"/>
              <a:t>What Is “Escalation?…</a:t>
            </a:r>
          </a:p>
        </p:txBody>
      </p:sp>
      <p:sp>
        <p:nvSpPr>
          <p:cNvPr id="4" name="Rectangle 1">
            <a:extLst>
              <a:ext uri="{FF2B5EF4-FFF2-40B4-BE49-F238E27FC236}">
                <a16:creationId xmlns:a16="http://schemas.microsoft.com/office/drawing/2014/main" id="{A99C3388-508E-2149-61F3-CFC799E979A3}"/>
              </a:ext>
            </a:extLst>
          </p:cNvPr>
          <p:cNvSpPr>
            <a:spLocks noGrp="1" noChangeArrowheads="1"/>
          </p:cNvSpPr>
          <p:nvPr>
            <p:ph idx="1"/>
          </p:nvPr>
        </p:nvSpPr>
        <p:spPr bwMode="auto">
          <a:xfrm>
            <a:off x="1146019" y="2397948"/>
            <a:ext cx="10523379"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0" i="0" u="none" strike="noStrike" cap="none" normalizeH="0" baseline="0" dirty="0">
                <a:ln>
                  <a:noFill/>
                </a:ln>
                <a:solidFill>
                  <a:schemeClr val="tx1"/>
                </a:solidFill>
                <a:effectLst/>
                <a:latin typeface="Arial" panose="020B0604020202020204" pitchFamily="34" charset="0"/>
              </a:rPr>
              <a:t>Escalation is when a child goes from being calm to upset.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0" i="0" u="none" strike="noStrike" cap="none" normalizeH="0" baseline="0" dirty="0">
                <a:ln>
                  <a:noFill/>
                </a:ln>
                <a:solidFill>
                  <a:schemeClr val="tx1"/>
                </a:solidFill>
                <a:effectLst/>
                <a:latin typeface="Arial" panose="020B0604020202020204" pitchFamily="34" charset="0"/>
              </a:rPr>
              <a:t>They might shout, cry, shut down, or act out.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0" i="0" u="none" strike="noStrike" cap="none" normalizeH="0" baseline="0" dirty="0">
                <a:ln>
                  <a:noFill/>
                </a:ln>
                <a:solidFill>
                  <a:schemeClr val="tx1"/>
                </a:solidFill>
                <a:effectLst/>
                <a:latin typeface="Arial" panose="020B0604020202020204" pitchFamily="34" charset="0"/>
              </a:rPr>
              <a:t>Behavior is just another way to communicate feelings.</a:t>
            </a:r>
          </a:p>
        </p:txBody>
      </p:sp>
    </p:spTree>
    <p:extLst>
      <p:ext uri="{BB962C8B-B14F-4D97-AF65-F5344CB8AC3E}">
        <p14:creationId xmlns:p14="http://schemas.microsoft.com/office/powerpoint/2010/main" val="463697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FA802-C559-0AAB-0752-22A8B10DFE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AC1D41-79A8-7CBF-FC10-CC8E3E7609DF}"/>
              </a:ext>
            </a:extLst>
          </p:cNvPr>
          <p:cNvSpPr>
            <a:spLocks noGrp="1"/>
          </p:cNvSpPr>
          <p:nvPr>
            <p:ph type="title"/>
          </p:nvPr>
        </p:nvSpPr>
        <p:spPr>
          <a:xfrm>
            <a:off x="1251677" y="382385"/>
            <a:ext cx="10523379" cy="1800098"/>
          </a:xfrm>
        </p:spPr>
        <p:txBody>
          <a:bodyPr>
            <a:normAutofit/>
          </a:bodyPr>
          <a:lstStyle/>
          <a:p>
            <a:r>
              <a:rPr lang="en-US" dirty="0"/>
              <a:t>What Is “De-escalation?…</a:t>
            </a:r>
          </a:p>
        </p:txBody>
      </p:sp>
      <p:sp>
        <p:nvSpPr>
          <p:cNvPr id="4" name="Rectangle 1">
            <a:extLst>
              <a:ext uri="{FF2B5EF4-FFF2-40B4-BE49-F238E27FC236}">
                <a16:creationId xmlns:a16="http://schemas.microsoft.com/office/drawing/2014/main" id="{AF84F595-5DE4-3640-6869-52F2629FA368}"/>
              </a:ext>
            </a:extLst>
          </p:cNvPr>
          <p:cNvSpPr>
            <a:spLocks noGrp="1" noChangeArrowheads="1"/>
          </p:cNvSpPr>
          <p:nvPr>
            <p:ph idx="1"/>
          </p:nvPr>
        </p:nvSpPr>
        <p:spPr bwMode="auto">
          <a:xfrm>
            <a:off x="1146019" y="2594925"/>
            <a:ext cx="10523379" cy="166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en-US" sz="3200" b="1" dirty="0"/>
              <a:t>🧸 </a:t>
            </a:r>
            <a:r>
              <a:rPr lang="en-US" sz="3200" dirty="0"/>
              <a:t>De-escalation means </a:t>
            </a:r>
            <a:r>
              <a:rPr lang="en-US" sz="3200" b="1" dirty="0"/>
              <a:t>helping someone calm down</a:t>
            </a:r>
            <a:r>
              <a:rPr lang="en-US" sz="3200" dirty="0"/>
              <a:t> when they’re feeling mad, sad, or really upset.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776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688BE-4708-5894-4750-5B3106B5BB88}"/>
              </a:ext>
            </a:extLst>
          </p:cNvPr>
          <p:cNvSpPr>
            <a:spLocks noGrp="1"/>
          </p:cNvSpPr>
          <p:nvPr>
            <p:ph type="title"/>
          </p:nvPr>
        </p:nvSpPr>
        <p:spPr/>
        <p:txBody>
          <a:bodyPr/>
          <a:lstStyle/>
          <a:p>
            <a:r>
              <a:rPr lang="en-US" dirty="0"/>
              <a:t>🔍 Why De-Escalation Matters for OST Parent Volunteers</a:t>
            </a:r>
          </a:p>
        </p:txBody>
      </p:sp>
      <p:sp>
        <p:nvSpPr>
          <p:cNvPr id="3" name="Content Placeholder 2">
            <a:extLst>
              <a:ext uri="{FF2B5EF4-FFF2-40B4-BE49-F238E27FC236}">
                <a16:creationId xmlns:a16="http://schemas.microsoft.com/office/drawing/2014/main" id="{E8B709B9-93B4-2CEA-5B0B-2C014370329C}"/>
              </a:ext>
            </a:extLst>
          </p:cNvPr>
          <p:cNvSpPr>
            <a:spLocks noGrp="1"/>
          </p:cNvSpPr>
          <p:nvPr>
            <p:ph idx="1"/>
          </p:nvPr>
        </p:nvSpPr>
        <p:spPr>
          <a:xfrm>
            <a:off x="1251677" y="1588957"/>
            <a:ext cx="10523379" cy="4586991"/>
          </a:xfrm>
        </p:spPr>
        <p:txBody>
          <a:bodyPr>
            <a:normAutofit fontScale="55000" lnSpcReduction="20000"/>
          </a:bodyPr>
          <a:lstStyle/>
          <a:p>
            <a:r>
              <a:rPr lang="en-US" sz="3600" b="1" dirty="0">
                <a:solidFill>
                  <a:schemeClr val="tx1"/>
                </a:solidFill>
              </a:rPr>
              <a:t>1. Keeps Everyone Safe</a:t>
            </a:r>
          </a:p>
          <a:p>
            <a:pPr marL="0" indent="0">
              <a:buNone/>
            </a:pPr>
            <a:r>
              <a:rPr lang="en-US" dirty="0">
                <a:solidFill>
                  <a:schemeClr val="tx1"/>
                </a:solidFill>
              </a:rPr>
              <a:t>De-escalation helps prevent upset moments from turning into emotional or physical harm. That helps keep kids—and volunteers—safe and supported.</a:t>
            </a:r>
            <a:r>
              <a:rPr lang="en-US" dirty="0">
                <a:solidFill>
                  <a:srgbClr val="0070C0"/>
                </a:solidFill>
                <a:hlinkClick r:id="rId2">
                  <a:extLst>
                    <a:ext uri="{A12FA001-AC4F-418D-AE19-62706E023703}">
                      <ahyp:hlinkClr xmlns:ahyp="http://schemas.microsoft.com/office/drawing/2018/hyperlinkcolor" val="tx"/>
                    </a:ext>
                  </a:extLst>
                </a:hlinkClick>
              </a:rPr>
              <a:t>ScienceDirect+6The Prosperity Agenda+6theflourishlab.org+6</a:t>
            </a:r>
            <a:endParaRPr lang="en-US" dirty="0">
              <a:solidFill>
                <a:srgbClr val="0070C0"/>
              </a:solidFill>
            </a:endParaRPr>
          </a:p>
          <a:p>
            <a:r>
              <a:rPr lang="en-US" sz="3600" b="1" dirty="0">
                <a:solidFill>
                  <a:schemeClr val="tx1"/>
                </a:solidFill>
              </a:rPr>
              <a:t>2. Strengthens Relationships</a:t>
            </a:r>
          </a:p>
          <a:p>
            <a:pPr marL="0" indent="0">
              <a:buNone/>
            </a:pPr>
            <a:r>
              <a:rPr lang="en-US" dirty="0">
                <a:solidFill>
                  <a:schemeClr val="tx1"/>
                </a:solidFill>
              </a:rPr>
              <a:t>Instead of power struggles or punishments, calm approaches build </a:t>
            </a:r>
            <a:r>
              <a:rPr lang="en-US" b="1" dirty="0">
                <a:solidFill>
                  <a:schemeClr val="tx1"/>
                </a:solidFill>
              </a:rPr>
              <a:t>trust and connection</a:t>
            </a:r>
            <a:r>
              <a:rPr lang="en-US" dirty="0">
                <a:solidFill>
                  <a:schemeClr val="tx1"/>
                </a:solidFill>
              </a:rPr>
              <a:t>. Kids feel heard and respected, which helps strengthen the bond between the volunteer and the child</a:t>
            </a:r>
            <a:r>
              <a:rPr lang="en-US" dirty="0">
                <a:solidFill>
                  <a:srgbClr val="0070C0"/>
                </a:solidFill>
              </a:rPr>
              <a:t>. </a:t>
            </a:r>
            <a:r>
              <a:rPr lang="en-US" dirty="0" err="1">
                <a:solidFill>
                  <a:srgbClr val="0070C0"/>
                </a:solidFill>
                <a:hlinkClick r:id="rId3">
                  <a:extLst>
                    <a:ext uri="{A12FA001-AC4F-418D-AE19-62706E023703}">
                      <ahyp:hlinkClr xmlns:ahyp="http://schemas.microsoft.com/office/drawing/2018/hyperlinkcolor" val="tx"/>
                    </a:ext>
                  </a:extLst>
                </a:hlinkClick>
              </a:rPr>
              <a:t>theflourishlab.org</a:t>
            </a:r>
            <a:r>
              <a:rPr lang="en-US" dirty="0" err="1">
                <a:solidFill>
                  <a:srgbClr val="0070C0"/>
                </a:solidFill>
                <a:hlinkClick r:id="rId4">
                  <a:extLst>
                    <a:ext uri="{A12FA001-AC4F-418D-AE19-62706E023703}">
                      <ahyp:hlinkClr xmlns:ahyp="http://schemas.microsoft.com/office/drawing/2018/hyperlinkcolor" val="tx"/>
                    </a:ext>
                  </a:extLst>
                </a:hlinkClick>
              </a:rPr>
              <a:t>Families</a:t>
            </a:r>
            <a:r>
              <a:rPr lang="en-US" dirty="0">
                <a:solidFill>
                  <a:srgbClr val="0070C0"/>
                </a:solidFill>
                <a:hlinkClick r:id="rId4">
                  <a:extLst>
                    <a:ext uri="{A12FA001-AC4F-418D-AE19-62706E023703}">
                      <ahyp:hlinkClr xmlns:ahyp="http://schemas.microsoft.com/office/drawing/2018/hyperlinkcolor" val="tx"/>
                    </a:ext>
                  </a:extLst>
                </a:hlinkClick>
              </a:rPr>
              <a:t> Rising</a:t>
            </a:r>
            <a:endParaRPr lang="en-US" dirty="0">
              <a:solidFill>
                <a:srgbClr val="0070C0"/>
              </a:solidFill>
            </a:endParaRPr>
          </a:p>
          <a:p>
            <a:r>
              <a:rPr lang="en-US" sz="3600" b="1" dirty="0">
                <a:solidFill>
                  <a:schemeClr val="tx1"/>
                </a:solidFill>
              </a:rPr>
              <a:t>3. Makes Work Feel Easier</a:t>
            </a:r>
          </a:p>
          <a:p>
            <a:pPr marL="0" indent="0">
              <a:buNone/>
            </a:pPr>
            <a:r>
              <a:rPr lang="en-US" dirty="0">
                <a:solidFill>
                  <a:schemeClr val="tx1"/>
                </a:solidFill>
              </a:rPr>
              <a:t>Volunteers spend less time managing meltdowns and more time making memories—because early calming prevents bigger conflicts. It’s about saving emotional energy, not escalating feelings. </a:t>
            </a:r>
            <a:r>
              <a:rPr lang="en-US" dirty="0">
                <a:solidFill>
                  <a:srgbClr val="0070C0"/>
                </a:solidFill>
                <a:hlinkClick r:id="rId3">
                  <a:extLst>
                    <a:ext uri="{A12FA001-AC4F-418D-AE19-62706E023703}">
                      <ahyp:hlinkClr xmlns:ahyp="http://schemas.microsoft.com/office/drawing/2018/hyperlinkcolor" val="tx"/>
                    </a:ext>
                  </a:extLst>
                </a:hlinkClick>
              </a:rPr>
              <a:t>360 Behavioral Health+6theflourishlab.org+6Achievements ABA Therapy+6</a:t>
            </a:r>
            <a:endParaRPr lang="en-US" dirty="0">
              <a:solidFill>
                <a:srgbClr val="0070C0"/>
              </a:solidFill>
            </a:endParaRPr>
          </a:p>
          <a:p>
            <a:r>
              <a:rPr lang="en-US" sz="3600" b="1" dirty="0">
                <a:solidFill>
                  <a:schemeClr val="tx1"/>
                </a:solidFill>
              </a:rPr>
              <a:t>4. Boosts Confidence in Their Role</a:t>
            </a:r>
          </a:p>
          <a:p>
            <a:pPr marL="0" indent="0">
              <a:buNone/>
            </a:pPr>
            <a:r>
              <a:rPr lang="en-US" dirty="0">
                <a:solidFill>
                  <a:schemeClr val="tx1"/>
                </a:solidFill>
              </a:rPr>
              <a:t>When volunteers know they have simple, actionable tools—like pausing, naming feelings, or offering choices—they feel more capable and calm overall. It makes them feel prepared, not overwhelmed. </a:t>
            </a:r>
            <a:r>
              <a:rPr lang="en-US" dirty="0">
                <a:solidFill>
                  <a:srgbClr val="0070C0"/>
                </a:solidFill>
                <a:hlinkClick r:id="rId5">
                  <a:extLst>
                    <a:ext uri="{A12FA001-AC4F-418D-AE19-62706E023703}">
                      <ahyp:hlinkClr xmlns:ahyp="http://schemas.microsoft.com/office/drawing/2018/hyperlinkcolor" val="tx"/>
                    </a:ext>
                  </a:extLst>
                </a:hlinkClick>
              </a:rPr>
              <a:t>Achieving Stars </a:t>
            </a:r>
            <a:r>
              <a:rPr lang="en-US" dirty="0" err="1">
                <a:solidFill>
                  <a:srgbClr val="0070C0"/>
                </a:solidFill>
                <a:hlinkClick r:id="rId5">
                  <a:extLst>
                    <a:ext uri="{A12FA001-AC4F-418D-AE19-62706E023703}">
                      <ahyp:hlinkClr xmlns:ahyp="http://schemas.microsoft.com/office/drawing/2018/hyperlinkcolor" val="tx"/>
                    </a:ext>
                  </a:extLst>
                </a:hlinkClick>
              </a:rPr>
              <a:t>Therapy</a:t>
            </a:r>
            <a:r>
              <a:rPr lang="en-US" dirty="0" err="1">
                <a:solidFill>
                  <a:srgbClr val="0070C0"/>
                </a:solidFill>
                <a:hlinkClick r:id="rId6">
                  <a:extLst>
                    <a:ext uri="{A12FA001-AC4F-418D-AE19-62706E023703}">
                      <ahyp:hlinkClr xmlns:ahyp="http://schemas.microsoft.com/office/drawing/2018/hyperlinkcolor" val="tx"/>
                    </a:ext>
                  </a:extLst>
                </a:hlinkClick>
              </a:rPr>
              <a:t>Pollack</a:t>
            </a:r>
            <a:r>
              <a:rPr lang="en-US" dirty="0">
                <a:solidFill>
                  <a:srgbClr val="0070C0"/>
                </a:solidFill>
                <a:hlinkClick r:id="rId6">
                  <a:extLst>
                    <a:ext uri="{A12FA001-AC4F-418D-AE19-62706E023703}">
                      <ahyp:hlinkClr xmlns:ahyp="http://schemas.microsoft.com/office/drawing/2018/hyperlinkcolor" val="tx"/>
                    </a:ext>
                  </a:extLst>
                </a:hlinkClick>
              </a:rPr>
              <a:t> Peacebuilding Systems</a:t>
            </a:r>
            <a:endParaRPr lang="en-US" dirty="0">
              <a:solidFill>
                <a:srgbClr val="0070C0"/>
              </a:solidFill>
            </a:endParaRPr>
          </a:p>
          <a:p>
            <a:r>
              <a:rPr lang="en-US" sz="3600" b="1" dirty="0">
                <a:solidFill>
                  <a:schemeClr val="tx1"/>
                </a:solidFill>
              </a:rPr>
              <a:t>5. Supports Kid’s Emotional Growth</a:t>
            </a:r>
          </a:p>
          <a:p>
            <a:pPr marL="0" indent="0">
              <a:buNone/>
            </a:pPr>
            <a:r>
              <a:rPr lang="en-US" dirty="0">
                <a:solidFill>
                  <a:schemeClr val="tx1"/>
                </a:solidFill>
              </a:rPr>
              <a:t>Calming techniques help children learn how to manage big feelings safely. Volunteers become models of emotional skills—skills kids can carry forward into school and life.</a:t>
            </a:r>
          </a:p>
          <a:p>
            <a:endParaRPr lang="en-US" dirty="0"/>
          </a:p>
        </p:txBody>
      </p:sp>
    </p:spTree>
    <p:extLst>
      <p:ext uri="{BB962C8B-B14F-4D97-AF65-F5344CB8AC3E}">
        <p14:creationId xmlns:p14="http://schemas.microsoft.com/office/powerpoint/2010/main" val="189453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1C793-A679-697F-C5C3-7E131EAA7AC8}"/>
              </a:ext>
            </a:extLst>
          </p:cNvPr>
          <p:cNvSpPr>
            <a:spLocks noGrp="1"/>
          </p:cNvSpPr>
          <p:nvPr>
            <p:ph type="title"/>
          </p:nvPr>
        </p:nvSpPr>
        <p:spPr/>
        <p:txBody>
          <a:bodyPr/>
          <a:lstStyle/>
          <a:p>
            <a:r>
              <a:rPr lang="en-US" dirty="0"/>
              <a:t>💡 What’s in It for Parents and Volunteers:</a:t>
            </a:r>
          </a:p>
        </p:txBody>
      </p:sp>
      <p:sp>
        <p:nvSpPr>
          <p:cNvPr id="3" name="Content Placeholder 2">
            <a:extLst>
              <a:ext uri="{FF2B5EF4-FFF2-40B4-BE49-F238E27FC236}">
                <a16:creationId xmlns:a16="http://schemas.microsoft.com/office/drawing/2014/main" id="{8BEB50AF-24FB-C421-B1EF-B17351E51059}"/>
              </a:ext>
            </a:extLst>
          </p:cNvPr>
          <p:cNvSpPr>
            <a:spLocks noGrp="1"/>
          </p:cNvSpPr>
          <p:nvPr>
            <p:ph idx="1"/>
          </p:nvPr>
        </p:nvSpPr>
        <p:spPr/>
        <p:txBody>
          <a:bodyPr/>
          <a:lstStyle/>
          <a:p>
            <a:r>
              <a:rPr lang="en-US" b="1" dirty="0">
                <a:solidFill>
                  <a:schemeClr val="tx1"/>
                </a:solidFill>
              </a:rPr>
              <a:t>Less stress and frustration</a:t>
            </a:r>
            <a:r>
              <a:rPr lang="en-US" dirty="0">
                <a:solidFill>
                  <a:schemeClr val="tx1"/>
                </a:solidFill>
              </a:rPr>
              <a:t> when situations stay calm.</a:t>
            </a:r>
          </a:p>
          <a:p>
            <a:r>
              <a:rPr lang="en-US" b="1" dirty="0">
                <a:solidFill>
                  <a:schemeClr val="tx1"/>
                </a:solidFill>
              </a:rPr>
              <a:t>Stronger emotional bonds</a:t>
            </a:r>
            <a:r>
              <a:rPr lang="en-US" dirty="0">
                <a:solidFill>
                  <a:schemeClr val="tx1"/>
                </a:solidFill>
              </a:rPr>
              <a:t> with the children they support.</a:t>
            </a:r>
          </a:p>
          <a:p>
            <a:r>
              <a:rPr lang="en-US" b="1" dirty="0">
                <a:solidFill>
                  <a:schemeClr val="tx1"/>
                </a:solidFill>
              </a:rPr>
              <a:t>Clear, respectful ways</a:t>
            </a:r>
            <a:r>
              <a:rPr lang="en-US" dirty="0">
                <a:solidFill>
                  <a:schemeClr val="tx1"/>
                </a:solidFill>
              </a:rPr>
              <a:t> to respond, even in tension.</a:t>
            </a:r>
          </a:p>
          <a:p>
            <a:r>
              <a:rPr lang="en-US" b="1" dirty="0">
                <a:solidFill>
                  <a:schemeClr val="tx1"/>
                </a:solidFill>
              </a:rPr>
              <a:t>Peace of mind</a:t>
            </a:r>
            <a:r>
              <a:rPr lang="en-US" dirty="0">
                <a:solidFill>
                  <a:schemeClr val="tx1"/>
                </a:solidFill>
              </a:rPr>
              <a:t> knowing they have real strategies they can use anytime.</a:t>
            </a:r>
          </a:p>
          <a:p>
            <a:endParaRPr lang="en-US" dirty="0"/>
          </a:p>
        </p:txBody>
      </p:sp>
    </p:spTree>
    <p:extLst>
      <p:ext uri="{BB962C8B-B14F-4D97-AF65-F5344CB8AC3E}">
        <p14:creationId xmlns:p14="http://schemas.microsoft.com/office/powerpoint/2010/main" val="669489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261E-D96E-11D4-62C7-2F1A904DB5F7}"/>
              </a:ext>
            </a:extLst>
          </p:cNvPr>
          <p:cNvSpPr>
            <a:spLocks noGrp="1"/>
          </p:cNvSpPr>
          <p:nvPr>
            <p:ph type="title"/>
          </p:nvPr>
        </p:nvSpPr>
        <p:spPr>
          <a:xfrm>
            <a:off x="1251678" y="655604"/>
            <a:ext cx="4028348" cy="5387886"/>
          </a:xfrm>
        </p:spPr>
        <p:txBody>
          <a:bodyPr>
            <a:normAutofit/>
          </a:bodyPr>
          <a:lstStyle/>
          <a:p>
            <a:r>
              <a:rPr lang="en-US" sz="6000" dirty="0"/>
              <a:t>Why Do Kids Get Upset?</a:t>
            </a:r>
          </a:p>
        </p:txBody>
      </p:sp>
      <p:sp>
        <p:nvSpPr>
          <p:cNvPr id="7" name="TextBox 6">
            <a:extLst>
              <a:ext uri="{FF2B5EF4-FFF2-40B4-BE49-F238E27FC236}">
                <a16:creationId xmlns:a16="http://schemas.microsoft.com/office/drawing/2014/main" id="{0C8A5DD5-FA92-146C-FB94-CAA45AFC63C7}"/>
              </a:ext>
            </a:extLst>
          </p:cNvPr>
          <p:cNvSpPr txBox="1"/>
          <p:nvPr/>
        </p:nvSpPr>
        <p:spPr>
          <a:xfrm>
            <a:off x="4991723" y="2226162"/>
            <a:ext cx="6820525" cy="2246769"/>
          </a:xfrm>
          <a:prstGeom prst="rect">
            <a:avLst/>
          </a:prstGeom>
          <a:noFill/>
        </p:spPr>
        <p:txBody>
          <a:bodyPr wrap="square">
            <a:spAutoFit/>
          </a:bodyPr>
          <a:lstStyle/>
          <a:p>
            <a:pPr>
              <a:buFont typeface="Arial" panose="020B0604020202020204" pitchFamily="34" charset="0"/>
              <a:buChar char="•"/>
            </a:pPr>
            <a:r>
              <a:rPr lang="en-US" sz="2800" dirty="0">
                <a:solidFill>
                  <a:schemeClr val="tx2">
                    <a:lumMod val="50000"/>
                    <a:lumOff val="50000"/>
                  </a:schemeClr>
                </a:solidFill>
              </a:rPr>
              <a:t>They might be tired, hungry, worried, or alone.</a:t>
            </a:r>
          </a:p>
          <a:p>
            <a:pPr>
              <a:buFont typeface="Arial" panose="020B0604020202020204" pitchFamily="34" charset="0"/>
              <a:buChar char="•"/>
            </a:pPr>
            <a:r>
              <a:rPr lang="en-US" sz="2800" dirty="0">
                <a:solidFill>
                  <a:schemeClr val="tx2">
                    <a:lumMod val="50000"/>
                    <a:lumOff val="50000"/>
                  </a:schemeClr>
                </a:solidFill>
              </a:rPr>
              <a:t>They may feel scared, unseen, or not heard.</a:t>
            </a:r>
          </a:p>
          <a:p>
            <a:pPr>
              <a:buFont typeface="Arial" panose="020B0604020202020204" pitchFamily="34" charset="0"/>
              <a:buChar char="•"/>
            </a:pPr>
            <a:r>
              <a:rPr lang="en-US" sz="2800" dirty="0">
                <a:solidFill>
                  <a:schemeClr val="tx2">
                    <a:lumMod val="50000"/>
                    <a:lumOff val="50000"/>
                  </a:schemeClr>
                </a:solidFill>
              </a:rPr>
              <a:t>They don’t always have words to say how they feel.</a:t>
            </a:r>
          </a:p>
        </p:txBody>
      </p:sp>
    </p:spTree>
    <p:extLst>
      <p:ext uri="{BB962C8B-B14F-4D97-AF65-F5344CB8AC3E}">
        <p14:creationId xmlns:p14="http://schemas.microsoft.com/office/powerpoint/2010/main" val="3910096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DC4A3-530D-433A-956F-BDFFF54367FD}"/>
              </a:ext>
            </a:extLst>
          </p:cNvPr>
          <p:cNvSpPr>
            <a:spLocks noGrp="1"/>
          </p:cNvSpPr>
          <p:nvPr>
            <p:ph type="title"/>
          </p:nvPr>
        </p:nvSpPr>
        <p:spPr>
          <a:xfrm>
            <a:off x="1056805" y="445957"/>
            <a:ext cx="10523379" cy="1800098"/>
          </a:xfrm>
        </p:spPr>
        <p:txBody>
          <a:bodyPr>
            <a:normAutofit fontScale="90000"/>
          </a:bodyPr>
          <a:lstStyle/>
          <a:p>
            <a:r>
              <a:rPr lang="en-US" b="1" dirty="0"/>
              <a:t>Activity 1: Timeline Mapping</a:t>
            </a:r>
            <a:br>
              <a:rPr lang="en-US" b="1" dirty="0"/>
            </a:br>
            <a:br>
              <a:rPr lang="en-US" b="1" dirty="0"/>
            </a:br>
            <a:r>
              <a:rPr lang="en-US" dirty="0"/>
              <a:t>In small groups, read a short story of a child getting upset over time.</a:t>
            </a:r>
            <a:br>
              <a:rPr lang="en-US" dirty="0"/>
            </a:br>
            <a:r>
              <a:rPr lang="en-US" dirty="0"/>
              <a:t>Talk together: </a:t>
            </a:r>
            <a:r>
              <a:rPr lang="en-US" i="1" dirty="0"/>
              <a:t>When did it start? What could we have done to help earlier?</a:t>
            </a:r>
            <a:br>
              <a:rPr lang="en-US" dirty="0"/>
            </a:br>
            <a:r>
              <a:rPr lang="en-US" dirty="0"/>
              <a:t>Share one idea from your group.</a:t>
            </a:r>
            <a:br>
              <a:rPr lang="en-US" dirty="0"/>
            </a:br>
            <a:endParaRPr lang="en-US" dirty="0"/>
          </a:p>
        </p:txBody>
      </p:sp>
    </p:spTree>
    <p:extLst>
      <p:ext uri="{BB962C8B-B14F-4D97-AF65-F5344CB8AC3E}">
        <p14:creationId xmlns:p14="http://schemas.microsoft.com/office/powerpoint/2010/main" val="2430620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32F6A-3A9D-02EF-97A2-295EC0E86CC7}"/>
              </a:ext>
            </a:extLst>
          </p:cNvPr>
          <p:cNvSpPr>
            <a:spLocks noGrp="1"/>
          </p:cNvSpPr>
          <p:nvPr>
            <p:ph type="title"/>
          </p:nvPr>
        </p:nvSpPr>
        <p:spPr>
          <a:xfrm>
            <a:off x="8039820" y="382385"/>
            <a:ext cx="3709358" cy="5742370"/>
          </a:xfrm>
        </p:spPr>
        <p:txBody>
          <a:bodyPr/>
          <a:lstStyle/>
          <a:p>
            <a:r>
              <a:rPr lang="en-US" b="1" dirty="0"/>
              <a:t>Calming Tools, You Can Use</a:t>
            </a:r>
            <a:endParaRPr lang="en-US" dirty="0"/>
          </a:p>
        </p:txBody>
      </p:sp>
      <p:sp>
        <p:nvSpPr>
          <p:cNvPr id="5" name="Content Placeholder 4">
            <a:extLst>
              <a:ext uri="{FF2B5EF4-FFF2-40B4-BE49-F238E27FC236}">
                <a16:creationId xmlns:a16="http://schemas.microsoft.com/office/drawing/2014/main" id="{49CA2B9D-1DFF-CD5B-1F4F-BEF1468B5F00}"/>
              </a:ext>
            </a:extLst>
          </p:cNvPr>
          <p:cNvSpPr>
            <a:spLocks noGrp="1"/>
          </p:cNvSpPr>
          <p:nvPr>
            <p:ph idx="1"/>
          </p:nvPr>
        </p:nvSpPr>
        <p:spPr/>
        <p:txBody>
          <a:bodyPr>
            <a:normAutofit lnSpcReduction="10000"/>
          </a:bodyPr>
          <a:lstStyle/>
          <a:p>
            <a:pPr marL="0" indent="0">
              <a:buNone/>
            </a:pPr>
            <a:endParaRPr lang="en-US" b="1" dirty="0"/>
          </a:p>
          <a:p>
            <a:r>
              <a:rPr lang="en-US" b="1" dirty="0"/>
              <a:t>Pause First</a:t>
            </a:r>
            <a:r>
              <a:rPr lang="en-US" dirty="0"/>
              <a:t> – Take a breath before you react.</a:t>
            </a:r>
          </a:p>
          <a:p>
            <a:r>
              <a:rPr lang="en-US" b="1" dirty="0"/>
              <a:t>Soft Voice &amp; Body</a:t>
            </a:r>
            <a:r>
              <a:rPr lang="en-US" dirty="0"/>
              <a:t> – Use a gentle tone and relaxed posture.</a:t>
            </a:r>
          </a:p>
          <a:p>
            <a:r>
              <a:rPr lang="en-US" b="1" dirty="0"/>
              <a:t>Offer a Choice</a:t>
            </a:r>
            <a:r>
              <a:rPr lang="en-US" dirty="0"/>
              <a:t> – “You can color quietly or take a quick break.”</a:t>
            </a:r>
          </a:p>
          <a:p>
            <a:r>
              <a:rPr lang="en-US" b="1" dirty="0"/>
              <a:t>Stay Close, Not Too Close</a:t>
            </a:r>
            <a:r>
              <a:rPr lang="en-US" dirty="0"/>
              <a:t> – Being nearby helps calm them.</a:t>
            </a:r>
          </a:p>
          <a:p>
            <a:r>
              <a:rPr lang="en-US" b="1" dirty="0"/>
              <a:t>Name Feelings</a:t>
            </a:r>
            <a:r>
              <a:rPr lang="en-US" dirty="0"/>
              <a:t> – “I see you’re upset. I’m here to help.”</a:t>
            </a:r>
          </a:p>
          <a:p>
            <a:endParaRPr lang="en-US" dirty="0"/>
          </a:p>
        </p:txBody>
      </p:sp>
    </p:spTree>
    <p:extLst>
      <p:ext uri="{BB962C8B-B14F-4D97-AF65-F5344CB8AC3E}">
        <p14:creationId xmlns:p14="http://schemas.microsoft.com/office/powerpoint/2010/main" val="424709302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Custom 91">
      <a:majorFont>
        <a:latin typeface="Bodoni MT"/>
        <a:ea typeface=""/>
        <a:cs typeface=""/>
      </a:majorFont>
      <a:minorFont>
        <a:latin typeface="Times New Roman"/>
        <a:ea typeface=""/>
        <a:cs typeface=""/>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55916208_Getting to know your teacher_win32_SL_V2" id="{117468CD-FD74-421B-80C2-54C2E280903C}" vid="{F6B88795-ACAF-4739-9DA3-36C970FAD2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216FAD71-0176-4DDD-9BE6-FAF015579224}">
  <ds:schemaRefs>
    <ds:schemaRef ds:uri="http://schemas.microsoft.com/sharepoint/v3/contenttype/forms"/>
  </ds:schemaRefs>
</ds:datastoreItem>
</file>

<file path=customXml/itemProps2.xml><?xml version="1.0" encoding="utf-8"?>
<ds:datastoreItem xmlns:ds="http://schemas.openxmlformats.org/officeDocument/2006/customXml" ds:itemID="{02D03997-C755-4252-A52B-5F39EAC250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E6FC1B-E7F2-4923-93B6-708908C46D95}">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Getting to know your teacher</Template>
  <TotalTime>86</TotalTime>
  <Words>1586</Words>
  <Application>Microsoft Office PowerPoint</Application>
  <PresentationFormat>Widescreen</PresentationFormat>
  <Paragraphs>129</Paragraphs>
  <Slides>21</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Bodoni MT</vt:lpstr>
      <vt:lpstr>Calibri</vt:lpstr>
      <vt:lpstr>Gill Sans MT</vt:lpstr>
      <vt:lpstr>Times New Roman</vt:lpstr>
      <vt:lpstr>Badge</vt:lpstr>
      <vt:lpstr>Keeping It Cool: Helping Calm Our Kids For OST parent volunteers serving children </vt:lpstr>
      <vt:lpstr>Welcome &amp; Objective</vt:lpstr>
      <vt:lpstr>What Is “Escalation?…</vt:lpstr>
      <vt:lpstr>What Is “De-escalation?…</vt:lpstr>
      <vt:lpstr>🔍 Why De-Escalation Matters for OST Parent Volunteers</vt:lpstr>
      <vt:lpstr>💡 What’s in It for Parents and Volunteers:</vt:lpstr>
      <vt:lpstr>Why Do Kids Get Upset?</vt:lpstr>
      <vt:lpstr>Activity 1: Timeline Mapping  In small groups, read a short story of a child getting upset over time. Talk together: When did it start? What could we have done to help earlier? Share one idea from your group. </vt:lpstr>
      <vt:lpstr>Calming Tools, You Can Use</vt:lpstr>
      <vt:lpstr>Why These tools work…</vt:lpstr>
      <vt:lpstr>PowerPoint Presentation</vt:lpstr>
      <vt:lpstr>Kids who have tough things happen in their lives sometimes feel things very deeply.  When we get loud or upset with them, their brain feels like there's danger—even when we don’t mean it.  These simple ways—being soft, naming feelings, and pausing—help protect them, so they feel calmer and safer with us. </vt:lpstr>
      <vt:lpstr> Research confirms that early intervention reduces escalation in ~⅔ of cases when adults notice warning signs early Crisis Prevention Institute (CPI)+15SpringerLink+15ScienceDirect+15Vantage Point ConsultingPost Office+5Pollack Peacebuilding Systems+5Crisis Prevention Institute (CPI)+5.  Body language and tone matter as much as words; open, calm posture and soft voice reduce tension Defuse - De-Escalation Training+4Reddit+4Vantage Point Consulting+4.  Empathy, validation, and offering choice are consistent with verbal de-escalation best practices that build trust—shown effective across many settings NAEYC+9Crisis Prevention Institute (CPI)+9Reddit+9.  Non-material calming tools like breathing, drawing, and silence help people self-regulate before words are effective Pollack Peacebuilding SystemsSpringerLink. </vt:lpstr>
      <vt:lpstr>How to use These tools</vt:lpstr>
      <vt:lpstr>Draw How You Feel</vt:lpstr>
      <vt:lpstr>Real-Life Examples of This applied in real life</vt:lpstr>
      <vt:lpstr>Activity 2: What Would You Do?</vt:lpstr>
      <vt:lpstr>if a child is showing serious escalation, such as suicidal thoughts or self-harm behavior what should you do?    </vt:lpstr>
      <vt:lpstr>What’s Your Plan (Reflection)</vt:lpstr>
      <vt:lpstr>Key Reminders Upset behavior is usually a way to ask for help. Calm adults help kids become calm. Words, tone, and presence matter more than punishment. You have tools—you’ve got this.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Ashley Radder</dc:creator>
  <cp:lastModifiedBy>Ashley Radder</cp:lastModifiedBy>
  <cp:revision>2</cp:revision>
  <dcterms:created xsi:type="dcterms:W3CDTF">2025-07-25T03:44:57Z</dcterms:created>
  <dcterms:modified xsi:type="dcterms:W3CDTF">2025-07-25T05:11:30Z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