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63" r:id="rId3"/>
    <p:sldId id="264" r:id="rId4"/>
    <p:sldId id="257" r:id="rId5"/>
    <p:sldId id="259" r:id="rId6"/>
    <p:sldId id="258" r:id="rId7"/>
    <p:sldId id="268" r:id="rId8"/>
    <p:sldId id="278" r:id="rId9"/>
    <p:sldId id="266" r:id="rId10"/>
    <p:sldId id="260" r:id="rId11"/>
    <p:sldId id="277" r:id="rId12"/>
    <p:sldId id="272" r:id="rId13"/>
    <p:sldId id="273" r:id="rId14"/>
    <p:sldId id="274" r:id="rId15"/>
    <p:sldId id="275" r:id="rId16"/>
    <p:sldId id="269" r:id="rId17"/>
    <p:sldId id="267" r:id="rId18"/>
    <p:sldId id="261" r:id="rId19"/>
    <p:sldId id="262" r:id="rId20"/>
    <p:sldId id="265" r:id="rId21"/>
    <p:sldId id="270" r:id="rId22"/>
    <p:sldId id="276"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7"/>
    <p:restoredTop sz="94650"/>
  </p:normalViewPr>
  <p:slideViewPr>
    <p:cSldViewPr snapToGrid="0">
      <p:cViewPr varScale="1">
        <p:scale>
          <a:sx n="120" d="100"/>
          <a:sy n="120" d="100"/>
        </p:scale>
        <p:origin x="-1600"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D2802-ADE0-4395-9A88-0AC5E54BB9B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EBC4AD7-7D39-486E-AEAA-012FCE307F98}">
      <dgm:prSet/>
      <dgm:spPr/>
      <dgm:t>
        <a:bodyPr/>
        <a:lstStyle/>
        <a:p>
          <a:r>
            <a:rPr lang="en-US"/>
            <a:t>Authentic Engagement and learning opportunities:</a:t>
          </a:r>
        </a:p>
      </dgm:t>
    </dgm:pt>
    <dgm:pt modelId="{D122BDBE-5C58-47E1-8C2C-8E6405CAA432}" type="parTrans" cxnId="{8CED8863-D346-438A-9DE1-EFD418B2FE6C}">
      <dgm:prSet/>
      <dgm:spPr/>
      <dgm:t>
        <a:bodyPr/>
        <a:lstStyle/>
        <a:p>
          <a:endParaRPr lang="en-US"/>
        </a:p>
      </dgm:t>
    </dgm:pt>
    <dgm:pt modelId="{772A2802-7B94-4BA2-8202-948BE61BBE92}" type="sibTrans" cxnId="{8CED8863-D346-438A-9DE1-EFD418B2FE6C}">
      <dgm:prSet/>
      <dgm:spPr/>
      <dgm:t>
        <a:bodyPr/>
        <a:lstStyle/>
        <a:p>
          <a:endParaRPr lang="en-US"/>
        </a:p>
      </dgm:t>
    </dgm:pt>
    <dgm:pt modelId="{6074DC2A-5843-4C42-B53F-B01FCCD7BAA3}">
      <dgm:prSet/>
      <dgm:spPr/>
      <dgm:t>
        <a:bodyPr/>
        <a:lstStyle/>
        <a:p>
          <a:r>
            <a:rPr lang="en-US"/>
            <a:t>How does this happens?</a:t>
          </a:r>
        </a:p>
      </dgm:t>
    </dgm:pt>
    <dgm:pt modelId="{8A96DC41-72D1-47F3-9AFC-4538E1C2FB21}" type="parTrans" cxnId="{B1F53354-A6E9-4784-AF5C-D43556119075}">
      <dgm:prSet/>
      <dgm:spPr/>
      <dgm:t>
        <a:bodyPr/>
        <a:lstStyle/>
        <a:p>
          <a:endParaRPr lang="en-US"/>
        </a:p>
      </dgm:t>
    </dgm:pt>
    <dgm:pt modelId="{D7BF4DC2-B1DE-4AC4-B575-7456720BA59B}" type="sibTrans" cxnId="{B1F53354-A6E9-4784-AF5C-D43556119075}">
      <dgm:prSet/>
      <dgm:spPr/>
      <dgm:t>
        <a:bodyPr/>
        <a:lstStyle/>
        <a:p>
          <a:endParaRPr lang="en-US"/>
        </a:p>
      </dgm:t>
    </dgm:pt>
    <dgm:pt modelId="{7271A51C-BA97-4B90-A9D5-71DB9A632EB4}">
      <dgm:prSet/>
      <dgm:spPr/>
      <dgm:t>
        <a:bodyPr/>
        <a:lstStyle/>
        <a:p>
          <a:r>
            <a:rPr lang="en-US"/>
            <a:t>When does this happen?</a:t>
          </a:r>
        </a:p>
      </dgm:t>
    </dgm:pt>
    <dgm:pt modelId="{2D2AE58F-5D58-426B-AB27-EF46320E3048}" type="parTrans" cxnId="{711C50E4-BD7C-430E-9D69-DDB086176EFD}">
      <dgm:prSet/>
      <dgm:spPr/>
      <dgm:t>
        <a:bodyPr/>
        <a:lstStyle/>
        <a:p>
          <a:endParaRPr lang="en-US"/>
        </a:p>
      </dgm:t>
    </dgm:pt>
    <dgm:pt modelId="{C2C08D75-C414-46BF-84F0-735CC155062B}" type="sibTrans" cxnId="{711C50E4-BD7C-430E-9D69-DDB086176EFD}">
      <dgm:prSet/>
      <dgm:spPr/>
      <dgm:t>
        <a:bodyPr/>
        <a:lstStyle/>
        <a:p>
          <a:endParaRPr lang="en-US"/>
        </a:p>
      </dgm:t>
    </dgm:pt>
    <dgm:pt modelId="{B3D8D3DB-28B6-430C-8BCA-9322BF6D7962}">
      <dgm:prSet/>
      <dgm:spPr/>
      <dgm:t>
        <a:bodyPr/>
        <a:lstStyle/>
        <a:p>
          <a:r>
            <a:rPr lang="en-US"/>
            <a:t>Where can  this Happen?:  in the classroom, home and in other places:</a:t>
          </a:r>
        </a:p>
      </dgm:t>
    </dgm:pt>
    <dgm:pt modelId="{6E3D7AB3-744E-4864-8E05-CDFE9EC6617D}" type="parTrans" cxnId="{5988F5D4-BB8B-48A5-9C85-99B499512990}">
      <dgm:prSet/>
      <dgm:spPr/>
      <dgm:t>
        <a:bodyPr/>
        <a:lstStyle/>
        <a:p>
          <a:endParaRPr lang="en-US"/>
        </a:p>
      </dgm:t>
    </dgm:pt>
    <dgm:pt modelId="{2ACE2509-1B84-4B14-A3A0-2B35451A8FC6}" type="sibTrans" cxnId="{5988F5D4-BB8B-48A5-9C85-99B499512990}">
      <dgm:prSet/>
      <dgm:spPr/>
      <dgm:t>
        <a:bodyPr/>
        <a:lstStyle/>
        <a:p>
          <a:endParaRPr lang="en-US"/>
        </a:p>
      </dgm:t>
    </dgm:pt>
    <dgm:pt modelId="{F3685E71-E368-489C-8937-D1655AAFBFAA}">
      <dgm:prSet/>
      <dgm:spPr/>
      <dgm:t>
        <a:bodyPr/>
        <a:lstStyle/>
        <a:p>
          <a:r>
            <a:rPr lang="en-US" dirty="0"/>
            <a:t>The importance: of the WHY does this need to happen in  today’s day and age ?</a:t>
          </a:r>
        </a:p>
      </dgm:t>
    </dgm:pt>
    <dgm:pt modelId="{938C51CB-574B-4C97-8179-36DDA876E458}" type="parTrans" cxnId="{8F599422-E069-4994-81CB-639CD74CA0F7}">
      <dgm:prSet/>
      <dgm:spPr/>
      <dgm:t>
        <a:bodyPr/>
        <a:lstStyle/>
        <a:p>
          <a:endParaRPr lang="en-US"/>
        </a:p>
      </dgm:t>
    </dgm:pt>
    <dgm:pt modelId="{77CD4CC2-6D9D-4F3F-B087-80953A4DD6D9}" type="sibTrans" cxnId="{8F599422-E069-4994-81CB-639CD74CA0F7}">
      <dgm:prSet/>
      <dgm:spPr/>
      <dgm:t>
        <a:bodyPr/>
        <a:lstStyle/>
        <a:p>
          <a:endParaRPr lang="en-US"/>
        </a:p>
      </dgm:t>
    </dgm:pt>
    <dgm:pt modelId="{D71D2BEE-F301-D740-A3F6-58B24993176B}" type="pres">
      <dgm:prSet presAssocID="{7A0D2802-ADE0-4395-9A88-0AC5E54BB9B4}" presName="hierChild1" presStyleCnt="0">
        <dgm:presLayoutVars>
          <dgm:chPref val="1"/>
          <dgm:dir/>
          <dgm:animOne val="branch"/>
          <dgm:animLvl val="lvl"/>
          <dgm:resizeHandles/>
        </dgm:presLayoutVars>
      </dgm:prSet>
      <dgm:spPr/>
    </dgm:pt>
    <dgm:pt modelId="{F7232091-0173-574A-B79A-2FC7E87F0AEB}" type="pres">
      <dgm:prSet presAssocID="{EEBC4AD7-7D39-486E-AEAA-012FCE307F98}" presName="hierRoot1" presStyleCnt="0"/>
      <dgm:spPr/>
    </dgm:pt>
    <dgm:pt modelId="{937E9C31-F056-664E-BAD6-A824B1FE38FE}" type="pres">
      <dgm:prSet presAssocID="{EEBC4AD7-7D39-486E-AEAA-012FCE307F98}" presName="composite" presStyleCnt="0"/>
      <dgm:spPr/>
    </dgm:pt>
    <dgm:pt modelId="{2A96F7F5-8A21-EC49-8ABE-EA8AC6E169F3}" type="pres">
      <dgm:prSet presAssocID="{EEBC4AD7-7D39-486E-AEAA-012FCE307F98}" presName="background" presStyleLbl="node0" presStyleIdx="0" presStyleCnt="1"/>
      <dgm:spPr/>
    </dgm:pt>
    <dgm:pt modelId="{BDCF8D24-59BF-1547-A79C-A63E92DBA296}" type="pres">
      <dgm:prSet presAssocID="{EEBC4AD7-7D39-486E-AEAA-012FCE307F98}" presName="text" presStyleLbl="fgAcc0" presStyleIdx="0" presStyleCnt="1">
        <dgm:presLayoutVars>
          <dgm:chPref val="3"/>
        </dgm:presLayoutVars>
      </dgm:prSet>
      <dgm:spPr/>
    </dgm:pt>
    <dgm:pt modelId="{1C7BD6E8-9DEE-D04A-A35D-61909A0ECAFB}" type="pres">
      <dgm:prSet presAssocID="{EEBC4AD7-7D39-486E-AEAA-012FCE307F98}" presName="hierChild2" presStyleCnt="0"/>
      <dgm:spPr/>
    </dgm:pt>
    <dgm:pt modelId="{77C9056B-90DC-B541-ADC7-CD34B98A2871}" type="pres">
      <dgm:prSet presAssocID="{8A96DC41-72D1-47F3-9AFC-4538E1C2FB21}" presName="Name10" presStyleLbl="parChTrans1D2" presStyleIdx="0" presStyleCnt="4"/>
      <dgm:spPr/>
    </dgm:pt>
    <dgm:pt modelId="{E0602A0A-5C64-434D-873B-624540A4DE48}" type="pres">
      <dgm:prSet presAssocID="{6074DC2A-5843-4C42-B53F-B01FCCD7BAA3}" presName="hierRoot2" presStyleCnt="0"/>
      <dgm:spPr/>
    </dgm:pt>
    <dgm:pt modelId="{3D298450-5B6E-944C-8577-19440CE3A69E}" type="pres">
      <dgm:prSet presAssocID="{6074DC2A-5843-4C42-B53F-B01FCCD7BAA3}" presName="composite2" presStyleCnt="0"/>
      <dgm:spPr/>
    </dgm:pt>
    <dgm:pt modelId="{0B73A1F8-9B00-CB4C-9072-E7201115FB3A}" type="pres">
      <dgm:prSet presAssocID="{6074DC2A-5843-4C42-B53F-B01FCCD7BAA3}" presName="background2" presStyleLbl="node2" presStyleIdx="0" presStyleCnt="4"/>
      <dgm:spPr/>
    </dgm:pt>
    <dgm:pt modelId="{75C341D5-4CEB-7E46-A981-02467F11DF08}" type="pres">
      <dgm:prSet presAssocID="{6074DC2A-5843-4C42-B53F-B01FCCD7BAA3}" presName="text2" presStyleLbl="fgAcc2" presStyleIdx="0" presStyleCnt="4">
        <dgm:presLayoutVars>
          <dgm:chPref val="3"/>
        </dgm:presLayoutVars>
      </dgm:prSet>
      <dgm:spPr/>
    </dgm:pt>
    <dgm:pt modelId="{26799840-0193-9748-97AC-18766C0A5D2F}" type="pres">
      <dgm:prSet presAssocID="{6074DC2A-5843-4C42-B53F-B01FCCD7BAA3}" presName="hierChild3" presStyleCnt="0"/>
      <dgm:spPr/>
    </dgm:pt>
    <dgm:pt modelId="{FA2D0F87-BDEE-0E4E-96D2-16E5FA75C9E4}" type="pres">
      <dgm:prSet presAssocID="{2D2AE58F-5D58-426B-AB27-EF46320E3048}" presName="Name10" presStyleLbl="parChTrans1D2" presStyleIdx="1" presStyleCnt="4"/>
      <dgm:spPr/>
    </dgm:pt>
    <dgm:pt modelId="{531986FD-5BE5-7347-830C-FDC897AC2368}" type="pres">
      <dgm:prSet presAssocID="{7271A51C-BA97-4B90-A9D5-71DB9A632EB4}" presName="hierRoot2" presStyleCnt="0"/>
      <dgm:spPr/>
    </dgm:pt>
    <dgm:pt modelId="{98B78648-BACD-4E48-B1CC-87B435E0781C}" type="pres">
      <dgm:prSet presAssocID="{7271A51C-BA97-4B90-A9D5-71DB9A632EB4}" presName="composite2" presStyleCnt="0"/>
      <dgm:spPr/>
    </dgm:pt>
    <dgm:pt modelId="{076D1EAA-6A7C-0846-B62D-9D7C251826E8}" type="pres">
      <dgm:prSet presAssocID="{7271A51C-BA97-4B90-A9D5-71DB9A632EB4}" presName="background2" presStyleLbl="node2" presStyleIdx="1" presStyleCnt="4"/>
      <dgm:spPr/>
    </dgm:pt>
    <dgm:pt modelId="{F9E045F8-6B05-A042-B548-344AE0646B8D}" type="pres">
      <dgm:prSet presAssocID="{7271A51C-BA97-4B90-A9D5-71DB9A632EB4}" presName="text2" presStyleLbl="fgAcc2" presStyleIdx="1" presStyleCnt="4">
        <dgm:presLayoutVars>
          <dgm:chPref val="3"/>
        </dgm:presLayoutVars>
      </dgm:prSet>
      <dgm:spPr/>
    </dgm:pt>
    <dgm:pt modelId="{2686DC98-B0B0-F84C-93B9-5285787901F8}" type="pres">
      <dgm:prSet presAssocID="{7271A51C-BA97-4B90-A9D5-71DB9A632EB4}" presName="hierChild3" presStyleCnt="0"/>
      <dgm:spPr/>
    </dgm:pt>
    <dgm:pt modelId="{94DB6EFB-8AFB-0040-8E7E-B3750A772D49}" type="pres">
      <dgm:prSet presAssocID="{6E3D7AB3-744E-4864-8E05-CDFE9EC6617D}" presName="Name10" presStyleLbl="parChTrans1D2" presStyleIdx="2" presStyleCnt="4"/>
      <dgm:spPr/>
    </dgm:pt>
    <dgm:pt modelId="{8162DE6D-9063-D647-9924-738170A1FF24}" type="pres">
      <dgm:prSet presAssocID="{B3D8D3DB-28B6-430C-8BCA-9322BF6D7962}" presName="hierRoot2" presStyleCnt="0"/>
      <dgm:spPr/>
    </dgm:pt>
    <dgm:pt modelId="{F4CF0514-538C-3548-9107-1F32ED37486A}" type="pres">
      <dgm:prSet presAssocID="{B3D8D3DB-28B6-430C-8BCA-9322BF6D7962}" presName="composite2" presStyleCnt="0"/>
      <dgm:spPr/>
    </dgm:pt>
    <dgm:pt modelId="{7FB2CCA4-A507-F44D-9886-B345E98D2940}" type="pres">
      <dgm:prSet presAssocID="{B3D8D3DB-28B6-430C-8BCA-9322BF6D7962}" presName="background2" presStyleLbl="node2" presStyleIdx="2" presStyleCnt="4"/>
      <dgm:spPr/>
    </dgm:pt>
    <dgm:pt modelId="{EC3748A0-1989-774D-BDEF-977168A18A36}" type="pres">
      <dgm:prSet presAssocID="{B3D8D3DB-28B6-430C-8BCA-9322BF6D7962}" presName="text2" presStyleLbl="fgAcc2" presStyleIdx="2" presStyleCnt="4">
        <dgm:presLayoutVars>
          <dgm:chPref val="3"/>
        </dgm:presLayoutVars>
      </dgm:prSet>
      <dgm:spPr/>
    </dgm:pt>
    <dgm:pt modelId="{493DEABD-D9AB-174D-9885-6892AA0BA940}" type="pres">
      <dgm:prSet presAssocID="{B3D8D3DB-28B6-430C-8BCA-9322BF6D7962}" presName="hierChild3" presStyleCnt="0"/>
      <dgm:spPr/>
    </dgm:pt>
    <dgm:pt modelId="{3058F95C-D956-0844-BB87-BA39FCF0AF8B}" type="pres">
      <dgm:prSet presAssocID="{938C51CB-574B-4C97-8179-36DDA876E458}" presName="Name10" presStyleLbl="parChTrans1D2" presStyleIdx="3" presStyleCnt="4"/>
      <dgm:spPr/>
    </dgm:pt>
    <dgm:pt modelId="{89067A80-34E2-1C47-A95F-4312F2B18A2B}" type="pres">
      <dgm:prSet presAssocID="{F3685E71-E368-489C-8937-D1655AAFBFAA}" presName="hierRoot2" presStyleCnt="0"/>
      <dgm:spPr/>
    </dgm:pt>
    <dgm:pt modelId="{699524B5-B752-C74B-9A20-6DD3906F465C}" type="pres">
      <dgm:prSet presAssocID="{F3685E71-E368-489C-8937-D1655AAFBFAA}" presName="composite2" presStyleCnt="0"/>
      <dgm:spPr/>
    </dgm:pt>
    <dgm:pt modelId="{546A6EB1-1960-7D46-B2B0-4FB0A04D3CF3}" type="pres">
      <dgm:prSet presAssocID="{F3685E71-E368-489C-8937-D1655AAFBFAA}" presName="background2" presStyleLbl="node2" presStyleIdx="3" presStyleCnt="4"/>
      <dgm:spPr/>
    </dgm:pt>
    <dgm:pt modelId="{CF596D11-5921-4247-A91F-0FB19242585D}" type="pres">
      <dgm:prSet presAssocID="{F3685E71-E368-489C-8937-D1655AAFBFAA}" presName="text2" presStyleLbl="fgAcc2" presStyleIdx="3" presStyleCnt="4">
        <dgm:presLayoutVars>
          <dgm:chPref val="3"/>
        </dgm:presLayoutVars>
      </dgm:prSet>
      <dgm:spPr/>
    </dgm:pt>
    <dgm:pt modelId="{912F8843-AF87-B14A-BE01-4ED226287330}" type="pres">
      <dgm:prSet presAssocID="{F3685E71-E368-489C-8937-D1655AAFBFAA}" presName="hierChild3" presStyleCnt="0"/>
      <dgm:spPr/>
    </dgm:pt>
  </dgm:ptLst>
  <dgm:cxnLst>
    <dgm:cxn modelId="{B2764F08-F006-4240-8AFC-C567BEBEB74D}" type="presOf" srcId="{7271A51C-BA97-4B90-A9D5-71DB9A632EB4}" destId="{F9E045F8-6B05-A042-B548-344AE0646B8D}" srcOrd="0" destOrd="0" presId="urn:microsoft.com/office/officeart/2005/8/layout/hierarchy1"/>
    <dgm:cxn modelId="{8F599422-E069-4994-81CB-639CD74CA0F7}" srcId="{EEBC4AD7-7D39-486E-AEAA-012FCE307F98}" destId="{F3685E71-E368-489C-8937-D1655AAFBFAA}" srcOrd="3" destOrd="0" parTransId="{938C51CB-574B-4C97-8179-36DDA876E458}" sibTransId="{77CD4CC2-6D9D-4F3F-B087-80953A4DD6D9}"/>
    <dgm:cxn modelId="{FDF9EC3F-3BE0-7B43-B9AA-46C01D17B954}" type="presOf" srcId="{6E3D7AB3-744E-4864-8E05-CDFE9EC6617D}" destId="{94DB6EFB-8AFB-0040-8E7E-B3750A772D49}" srcOrd="0" destOrd="0" presId="urn:microsoft.com/office/officeart/2005/8/layout/hierarchy1"/>
    <dgm:cxn modelId="{B1F53354-A6E9-4784-AF5C-D43556119075}" srcId="{EEBC4AD7-7D39-486E-AEAA-012FCE307F98}" destId="{6074DC2A-5843-4C42-B53F-B01FCCD7BAA3}" srcOrd="0" destOrd="0" parTransId="{8A96DC41-72D1-47F3-9AFC-4538E1C2FB21}" sibTransId="{D7BF4DC2-B1DE-4AC4-B575-7456720BA59B}"/>
    <dgm:cxn modelId="{C6C0D361-453F-B745-BB13-54CC80FB7AD5}" type="presOf" srcId="{B3D8D3DB-28B6-430C-8BCA-9322BF6D7962}" destId="{EC3748A0-1989-774D-BDEF-977168A18A36}" srcOrd="0" destOrd="0" presId="urn:microsoft.com/office/officeart/2005/8/layout/hierarchy1"/>
    <dgm:cxn modelId="{8CED8863-D346-438A-9DE1-EFD418B2FE6C}" srcId="{7A0D2802-ADE0-4395-9A88-0AC5E54BB9B4}" destId="{EEBC4AD7-7D39-486E-AEAA-012FCE307F98}" srcOrd="0" destOrd="0" parTransId="{D122BDBE-5C58-47E1-8C2C-8E6405CAA432}" sibTransId="{772A2802-7B94-4BA2-8202-948BE61BBE92}"/>
    <dgm:cxn modelId="{6056656A-3A2F-DD48-A291-B97D1DF8F95E}" type="presOf" srcId="{8A96DC41-72D1-47F3-9AFC-4538E1C2FB21}" destId="{77C9056B-90DC-B541-ADC7-CD34B98A2871}" srcOrd="0" destOrd="0" presId="urn:microsoft.com/office/officeart/2005/8/layout/hierarchy1"/>
    <dgm:cxn modelId="{1C11D6AC-EBA4-1A4E-94FB-198D515B732A}" type="presOf" srcId="{EEBC4AD7-7D39-486E-AEAA-012FCE307F98}" destId="{BDCF8D24-59BF-1547-A79C-A63E92DBA296}" srcOrd="0" destOrd="0" presId="urn:microsoft.com/office/officeart/2005/8/layout/hierarchy1"/>
    <dgm:cxn modelId="{5988F5D4-BB8B-48A5-9C85-99B499512990}" srcId="{EEBC4AD7-7D39-486E-AEAA-012FCE307F98}" destId="{B3D8D3DB-28B6-430C-8BCA-9322BF6D7962}" srcOrd="2" destOrd="0" parTransId="{6E3D7AB3-744E-4864-8E05-CDFE9EC6617D}" sibTransId="{2ACE2509-1B84-4B14-A3A0-2B35451A8FC6}"/>
    <dgm:cxn modelId="{C3CB2AE1-0D17-E54B-A7C8-1636D235CDDD}" type="presOf" srcId="{7A0D2802-ADE0-4395-9A88-0AC5E54BB9B4}" destId="{D71D2BEE-F301-D740-A3F6-58B24993176B}" srcOrd="0" destOrd="0" presId="urn:microsoft.com/office/officeart/2005/8/layout/hierarchy1"/>
    <dgm:cxn modelId="{711C50E4-BD7C-430E-9D69-DDB086176EFD}" srcId="{EEBC4AD7-7D39-486E-AEAA-012FCE307F98}" destId="{7271A51C-BA97-4B90-A9D5-71DB9A632EB4}" srcOrd="1" destOrd="0" parTransId="{2D2AE58F-5D58-426B-AB27-EF46320E3048}" sibTransId="{C2C08D75-C414-46BF-84F0-735CC155062B}"/>
    <dgm:cxn modelId="{54517BF9-0324-884B-BCF4-9DEEE08AA51E}" type="presOf" srcId="{2D2AE58F-5D58-426B-AB27-EF46320E3048}" destId="{FA2D0F87-BDEE-0E4E-96D2-16E5FA75C9E4}" srcOrd="0" destOrd="0" presId="urn:microsoft.com/office/officeart/2005/8/layout/hierarchy1"/>
    <dgm:cxn modelId="{863929FB-EE33-874E-8812-46AC6F2B4550}" type="presOf" srcId="{F3685E71-E368-489C-8937-D1655AAFBFAA}" destId="{CF596D11-5921-4247-A91F-0FB19242585D}" srcOrd="0" destOrd="0" presId="urn:microsoft.com/office/officeart/2005/8/layout/hierarchy1"/>
    <dgm:cxn modelId="{EC0974FE-A26F-4E44-BC40-04126C2A700E}" type="presOf" srcId="{6074DC2A-5843-4C42-B53F-B01FCCD7BAA3}" destId="{75C341D5-4CEB-7E46-A981-02467F11DF08}" srcOrd="0" destOrd="0" presId="urn:microsoft.com/office/officeart/2005/8/layout/hierarchy1"/>
    <dgm:cxn modelId="{796CD3FF-8171-7546-8814-AAD3F801CB29}" type="presOf" srcId="{938C51CB-574B-4C97-8179-36DDA876E458}" destId="{3058F95C-D956-0844-BB87-BA39FCF0AF8B}" srcOrd="0" destOrd="0" presId="urn:microsoft.com/office/officeart/2005/8/layout/hierarchy1"/>
    <dgm:cxn modelId="{C55BA35B-CEBA-674C-AFCF-778E1C80C5A9}" type="presParOf" srcId="{D71D2BEE-F301-D740-A3F6-58B24993176B}" destId="{F7232091-0173-574A-B79A-2FC7E87F0AEB}" srcOrd="0" destOrd="0" presId="urn:microsoft.com/office/officeart/2005/8/layout/hierarchy1"/>
    <dgm:cxn modelId="{97F9763B-4F5E-B74E-9CB8-C7C20D06B80E}" type="presParOf" srcId="{F7232091-0173-574A-B79A-2FC7E87F0AEB}" destId="{937E9C31-F056-664E-BAD6-A824B1FE38FE}" srcOrd="0" destOrd="0" presId="urn:microsoft.com/office/officeart/2005/8/layout/hierarchy1"/>
    <dgm:cxn modelId="{A638246B-7150-3D48-8961-E7F31EAA920F}" type="presParOf" srcId="{937E9C31-F056-664E-BAD6-A824B1FE38FE}" destId="{2A96F7F5-8A21-EC49-8ABE-EA8AC6E169F3}" srcOrd="0" destOrd="0" presId="urn:microsoft.com/office/officeart/2005/8/layout/hierarchy1"/>
    <dgm:cxn modelId="{09FBA516-C4E8-6F48-B7DA-68ACD3FCBF60}" type="presParOf" srcId="{937E9C31-F056-664E-BAD6-A824B1FE38FE}" destId="{BDCF8D24-59BF-1547-A79C-A63E92DBA296}" srcOrd="1" destOrd="0" presId="urn:microsoft.com/office/officeart/2005/8/layout/hierarchy1"/>
    <dgm:cxn modelId="{098F1B59-C14E-2B4D-B472-D8246F57EA8A}" type="presParOf" srcId="{F7232091-0173-574A-B79A-2FC7E87F0AEB}" destId="{1C7BD6E8-9DEE-D04A-A35D-61909A0ECAFB}" srcOrd="1" destOrd="0" presId="urn:microsoft.com/office/officeart/2005/8/layout/hierarchy1"/>
    <dgm:cxn modelId="{E39E15B5-2865-C544-B3CC-28586DCC4B1B}" type="presParOf" srcId="{1C7BD6E8-9DEE-D04A-A35D-61909A0ECAFB}" destId="{77C9056B-90DC-B541-ADC7-CD34B98A2871}" srcOrd="0" destOrd="0" presId="urn:microsoft.com/office/officeart/2005/8/layout/hierarchy1"/>
    <dgm:cxn modelId="{C1A22DB1-0696-EE47-A0DE-F0B998F232AD}" type="presParOf" srcId="{1C7BD6E8-9DEE-D04A-A35D-61909A0ECAFB}" destId="{E0602A0A-5C64-434D-873B-624540A4DE48}" srcOrd="1" destOrd="0" presId="urn:microsoft.com/office/officeart/2005/8/layout/hierarchy1"/>
    <dgm:cxn modelId="{7CC3B0CF-6187-5F44-B8C6-C1D4969896FB}" type="presParOf" srcId="{E0602A0A-5C64-434D-873B-624540A4DE48}" destId="{3D298450-5B6E-944C-8577-19440CE3A69E}" srcOrd="0" destOrd="0" presId="urn:microsoft.com/office/officeart/2005/8/layout/hierarchy1"/>
    <dgm:cxn modelId="{0E3AFF3E-CD33-8940-A271-A069FBED26DF}" type="presParOf" srcId="{3D298450-5B6E-944C-8577-19440CE3A69E}" destId="{0B73A1F8-9B00-CB4C-9072-E7201115FB3A}" srcOrd="0" destOrd="0" presId="urn:microsoft.com/office/officeart/2005/8/layout/hierarchy1"/>
    <dgm:cxn modelId="{4A799D2D-F438-1346-8E70-2F57283DF04C}" type="presParOf" srcId="{3D298450-5B6E-944C-8577-19440CE3A69E}" destId="{75C341D5-4CEB-7E46-A981-02467F11DF08}" srcOrd="1" destOrd="0" presId="urn:microsoft.com/office/officeart/2005/8/layout/hierarchy1"/>
    <dgm:cxn modelId="{E6889C6F-8156-B346-8A01-93B18BD1BBD5}" type="presParOf" srcId="{E0602A0A-5C64-434D-873B-624540A4DE48}" destId="{26799840-0193-9748-97AC-18766C0A5D2F}" srcOrd="1" destOrd="0" presId="urn:microsoft.com/office/officeart/2005/8/layout/hierarchy1"/>
    <dgm:cxn modelId="{3E909276-DC10-3545-A62D-84002722CC67}" type="presParOf" srcId="{1C7BD6E8-9DEE-D04A-A35D-61909A0ECAFB}" destId="{FA2D0F87-BDEE-0E4E-96D2-16E5FA75C9E4}" srcOrd="2" destOrd="0" presId="urn:microsoft.com/office/officeart/2005/8/layout/hierarchy1"/>
    <dgm:cxn modelId="{CA06AC73-83EB-0D47-A3A8-790EE6C79AAE}" type="presParOf" srcId="{1C7BD6E8-9DEE-D04A-A35D-61909A0ECAFB}" destId="{531986FD-5BE5-7347-830C-FDC897AC2368}" srcOrd="3" destOrd="0" presId="urn:microsoft.com/office/officeart/2005/8/layout/hierarchy1"/>
    <dgm:cxn modelId="{C7A773B3-1EAC-EF47-B68D-F5C2C2D49EE3}" type="presParOf" srcId="{531986FD-5BE5-7347-830C-FDC897AC2368}" destId="{98B78648-BACD-4E48-B1CC-87B435E0781C}" srcOrd="0" destOrd="0" presId="urn:microsoft.com/office/officeart/2005/8/layout/hierarchy1"/>
    <dgm:cxn modelId="{0FFB8256-7E78-3041-955E-EB8B809CA4DB}" type="presParOf" srcId="{98B78648-BACD-4E48-B1CC-87B435E0781C}" destId="{076D1EAA-6A7C-0846-B62D-9D7C251826E8}" srcOrd="0" destOrd="0" presId="urn:microsoft.com/office/officeart/2005/8/layout/hierarchy1"/>
    <dgm:cxn modelId="{EA32536F-FB52-FB42-A040-125DA808F98E}" type="presParOf" srcId="{98B78648-BACD-4E48-B1CC-87B435E0781C}" destId="{F9E045F8-6B05-A042-B548-344AE0646B8D}" srcOrd="1" destOrd="0" presId="urn:microsoft.com/office/officeart/2005/8/layout/hierarchy1"/>
    <dgm:cxn modelId="{480035E2-25F0-494C-9FAB-C43FE4D4D465}" type="presParOf" srcId="{531986FD-5BE5-7347-830C-FDC897AC2368}" destId="{2686DC98-B0B0-F84C-93B9-5285787901F8}" srcOrd="1" destOrd="0" presId="urn:microsoft.com/office/officeart/2005/8/layout/hierarchy1"/>
    <dgm:cxn modelId="{B3B53C25-C62C-DE45-AA2B-E14CDE023D78}" type="presParOf" srcId="{1C7BD6E8-9DEE-D04A-A35D-61909A0ECAFB}" destId="{94DB6EFB-8AFB-0040-8E7E-B3750A772D49}" srcOrd="4" destOrd="0" presId="urn:microsoft.com/office/officeart/2005/8/layout/hierarchy1"/>
    <dgm:cxn modelId="{57AD8627-7523-0147-BACF-77EACFCCE4FD}" type="presParOf" srcId="{1C7BD6E8-9DEE-D04A-A35D-61909A0ECAFB}" destId="{8162DE6D-9063-D647-9924-738170A1FF24}" srcOrd="5" destOrd="0" presId="urn:microsoft.com/office/officeart/2005/8/layout/hierarchy1"/>
    <dgm:cxn modelId="{FBCA15D9-7063-B34C-A0B3-8C203115C38C}" type="presParOf" srcId="{8162DE6D-9063-D647-9924-738170A1FF24}" destId="{F4CF0514-538C-3548-9107-1F32ED37486A}" srcOrd="0" destOrd="0" presId="urn:microsoft.com/office/officeart/2005/8/layout/hierarchy1"/>
    <dgm:cxn modelId="{6DE78C01-71E1-264C-864C-EA7750881AA9}" type="presParOf" srcId="{F4CF0514-538C-3548-9107-1F32ED37486A}" destId="{7FB2CCA4-A507-F44D-9886-B345E98D2940}" srcOrd="0" destOrd="0" presId="urn:microsoft.com/office/officeart/2005/8/layout/hierarchy1"/>
    <dgm:cxn modelId="{48464185-84A8-7845-B11C-40F2CD2B14AA}" type="presParOf" srcId="{F4CF0514-538C-3548-9107-1F32ED37486A}" destId="{EC3748A0-1989-774D-BDEF-977168A18A36}" srcOrd="1" destOrd="0" presId="urn:microsoft.com/office/officeart/2005/8/layout/hierarchy1"/>
    <dgm:cxn modelId="{50633E0D-063C-D040-A708-526FC5F62109}" type="presParOf" srcId="{8162DE6D-9063-D647-9924-738170A1FF24}" destId="{493DEABD-D9AB-174D-9885-6892AA0BA940}" srcOrd="1" destOrd="0" presId="urn:microsoft.com/office/officeart/2005/8/layout/hierarchy1"/>
    <dgm:cxn modelId="{70F4A056-C017-8B4B-9504-6091331FB231}" type="presParOf" srcId="{1C7BD6E8-9DEE-D04A-A35D-61909A0ECAFB}" destId="{3058F95C-D956-0844-BB87-BA39FCF0AF8B}" srcOrd="6" destOrd="0" presId="urn:microsoft.com/office/officeart/2005/8/layout/hierarchy1"/>
    <dgm:cxn modelId="{C90A552B-CD6E-4341-8313-59447613D008}" type="presParOf" srcId="{1C7BD6E8-9DEE-D04A-A35D-61909A0ECAFB}" destId="{89067A80-34E2-1C47-A95F-4312F2B18A2B}" srcOrd="7" destOrd="0" presId="urn:microsoft.com/office/officeart/2005/8/layout/hierarchy1"/>
    <dgm:cxn modelId="{D4F6FA72-BA37-364B-BB41-8C543530C1E5}" type="presParOf" srcId="{89067A80-34E2-1C47-A95F-4312F2B18A2B}" destId="{699524B5-B752-C74B-9A20-6DD3906F465C}" srcOrd="0" destOrd="0" presId="urn:microsoft.com/office/officeart/2005/8/layout/hierarchy1"/>
    <dgm:cxn modelId="{DA42266B-32EA-944E-92C7-62BC1C917100}" type="presParOf" srcId="{699524B5-B752-C74B-9A20-6DD3906F465C}" destId="{546A6EB1-1960-7D46-B2B0-4FB0A04D3CF3}" srcOrd="0" destOrd="0" presId="urn:microsoft.com/office/officeart/2005/8/layout/hierarchy1"/>
    <dgm:cxn modelId="{45CB5F09-29AA-8642-8BB2-BFED4A9A5189}" type="presParOf" srcId="{699524B5-B752-C74B-9A20-6DD3906F465C}" destId="{CF596D11-5921-4247-A91F-0FB19242585D}" srcOrd="1" destOrd="0" presId="urn:microsoft.com/office/officeart/2005/8/layout/hierarchy1"/>
    <dgm:cxn modelId="{4D4BBB23-DF73-1F41-A746-DA70A9D6E585}" type="presParOf" srcId="{89067A80-34E2-1C47-A95F-4312F2B18A2B}" destId="{912F8843-AF87-B14A-BE01-4ED22628733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5B121-9129-44C2-A2C3-D40BC026408F}"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BF2E5021-3C0E-450B-B8DC-5BDE124E95E4}">
      <dgm:prSet/>
      <dgm:spPr/>
      <dgm:t>
        <a:bodyPr/>
        <a:lstStyle/>
        <a:p>
          <a:r>
            <a:rPr lang="en-US" b="1"/>
            <a:t>Four Conditions required for a successful Authentic Engagement Learning activity:</a:t>
          </a:r>
          <a:endParaRPr lang="en-US"/>
        </a:p>
      </dgm:t>
    </dgm:pt>
    <dgm:pt modelId="{6A77A475-40FB-4180-BAE0-E5FA8B721AF6}" type="parTrans" cxnId="{C9ED2C15-3E97-48B7-9A19-E9363FE02BD4}">
      <dgm:prSet/>
      <dgm:spPr/>
      <dgm:t>
        <a:bodyPr/>
        <a:lstStyle/>
        <a:p>
          <a:endParaRPr lang="en-US"/>
        </a:p>
      </dgm:t>
    </dgm:pt>
    <dgm:pt modelId="{AB55CB6A-EDE9-4826-BAF3-B0A93F6806CC}" type="sibTrans" cxnId="{C9ED2C15-3E97-48B7-9A19-E9363FE02BD4}">
      <dgm:prSet/>
      <dgm:spPr/>
      <dgm:t>
        <a:bodyPr/>
        <a:lstStyle/>
        <a:p>
          <a:endParaRPr lang="en-US"/>
        </a:p>
      </dgm:t>
    </dgm:pt>
    <dgm:pt modelId="{FF8A536E-07B0-40D1-9E78-1E2374988895}">
      <dgm:prSet/>
      <dgm:spPr/>
      <dgm:t>
        <a:bodyPr/>
        <a:lstStyle/>
        <a:p>
          <a:r>
            <a:rPr lang="en-US"/>
            <a:t>1. Intellectual Individual challenges</a:t>
          </a:r>
        </a:p>
      </dgm:t>
    </dgm:pt>
    <dgm:pt modelId="{D3ACBE65-C3DF-4F1A-9A05-F10E153EA00B}" type="parTrans" cxnId="{CCC2F4B9-711B-4CC9-9776-C797293C70EA}">
      <dgm:prSet/>
      <dgm:spPr/>
      <dgm:t>
        <a:bodyPr/>
        <a:lstStyle/>
        <a:p>
          <a:endParaRPr lang="en-US"/>
        </a:p>
      </dgm:t>
    </dgm:pt>
    <dgm:pt modelId="{40C8096B-C6DC-4A1A-9B98-44CF567C19C0}" type="sibTrans" cxnId="{CCC2F4B9-711B-4CC9-9776-C797293C70EA}">
      <dgm:prSet/>
      <dgm:spPr/>
      <dgm:t>
        <a:bodyPr/>
        <a:lstStyle/>
        <a:p>
          <a:endParaRPr lang="en-US"/>
        </a:p>
      </dgm:t>
    </dgm:pt>
    <dgm:pt modelId="{D54CC260-C035-4AA0-AF24-B65F60A9F7E8}">
      <dgm:prSet/>
      <dgm:spPr/>
      <dgm:t>
        <a:bodyPr/>
        <a:lstStyle/>
        <a:p>
          <a:r>
            <a:rPr lang="en-US"/>
            <a:t>2. Relevance to students’ own lives</a:t>
          </a:r>
        </a:p>
      </dgm:t>
    </dgm:pt>
    <dgm:pt modelId="{00D92106-5756-4B3C-A6BF-681B79E93AA2}" type="parTrans" cxnId="{6A6D7603-49C7-4CDB-98B4-A9FFE203420F}">
      <dgm:prSet/>
      <dgm:spPr/>
      <dgm:t>
        <a:bodyPr/>
        <a:lstStyle/>
        <a:p>
          <a:endParaRPr lang="en-US"/>
        </a:p>
      </dgm:t>
    </dgm:pt>
    <dgm:pt modelId="{1BD0C540-DE33-408D-9721-6D269DBD5BEF}" type="sibTrans" cxnId="{6A6D7603-49C7-4CDB-98B4-A9FFE203420F}">
      <dgm:prSet/>
      <dgm:spPr/>
      <dgm:t>
        <a:bodyPr/>
        <a:lstStyle/>
        <a:p>
          <a:endParaRPr lang="en-US"/>
        </a:p>
      </dgm:t>
    </dgm:pt>
    <dgm:pt modelId="{DDA1B92F-4083-4314-B0CD-2DE217E8B96C}">
      <dgm:prSet/>
      <dgm:spPr/>
      <dgm:t>
        <a:bodyPr/>
        <a:lstStyle/>
        <a:p>
          <a:r>
            <a:rPr lang="en-US"/>
            <a:t>3. Student choices and voices are respected and listened to.</a:t>
          </a:r>
        </a:p>
      </dgm:t>
    </dgm:pt>
    <dgm:pt modelId="{352580AE-91D2-42C0-946B-C494465E9E54}" type="parTrans" cxnId="{AB12FFAC-B8E8-445F-9520-8201F6EE15D4}">
      <dgm:prSet/>
      <dgm:spPr/>
      <dgm:t>
        <a:bodyPr/>
        <a:lstStyle/>
        <a:p>
          <a:endParaRPr lang="en-US"/>
        </a:p>
      </dgm:t>
    </dgm:pt>
    <dgm:pt modelId="{32AAA224-A754-46AE-848D-58174BB182F3}" type="sibTrans" cxnId="{AB12FFAC-B8E8-445F-9520-8201F6EE15D4}">
      <dgm:prSet/>
      <dgm:spPr/>
      <dgm:t>
        <a:bodyPr/>
        <a:lstStyle/>
        <a:p>
          <a:endParaRPr lang="en-US"/>
        </a:p>
      </dgm:t>
    </dgm:pt>
    <dgm:pt modelId="{690C457C-48F3-43C1-92C7-DBB7BC50B29F}">
      <dgm:prSet/>
      <dgm:spPr/>
      <dgm:t>
        <a:bodyPr/>
        <a:lstStyle/>
        <a:p>
          <a:r>
            <a:rPr lang="en-US"/>
            <a:t>4. A Safe and supportive environment for all</a:t>
          </a:r>
        </a:p>
      </dgm:t>
    </dgm:pt>
    <dgm:pt modelId="{4C8270A7-859D-4F92-AF89-EC5CC5BB80EA}" type="parTrans" cxnId="{BBCDCD31-36DB-4DDC-BA48-44C6AF7EEE43}">
      <dgm:prSet/>
      <dgm:spPr/>
      <dgm:t>
        <a:bodyPr/>
        <a:lstStyle/>
        <a:p>
          <a:endParaRPr lang="en-US"/>
        </a:p>
      </dgm:t>
    </dgm:pt>
    <dgm:pt modelId="{CB8DD6E2-0BF2-4707-8238-946CDD890A39}" type="sibTrans" cxnId="{BBCDCD31-36DB-4DDC-BA48-44C6AF7EEE43}">
      <dgm:prSet/>
      <dgm:spPr/>
      <dgm:t>
        <a:bodyPr/>
        <a:lstStyle/>
        <a:p>
          <a:endParaRPr lang="en-US"/>
        </a:p>
      </dgm:t>
    </dgm:pt>
    <dgm:pt modelId="{E4694A1C-B1EB-204E-B505-1F80967F1B4C}" type="pres">
      <dgm:prSet presAssocID="{7A05B121-9129-44C2-A2C3-D40BC026408F}" presName="diagram" presStyleCnt="0">
        <dgm:presLayoutVars>
          <dgm:dir/>
          <dgm:resizeHandles val="exact"/>
        </dgm:presLayoutVars>
      </dgm:prSet>
      <dgm:spPr/>
    </dgm:pt>
    <dgm:pt modelId="{A40C8751-C9C3-2344-8E22-8B4076B79957}" type="pres">
      <dgm:prSet presAssocID="{BF2E5021-3C0E-450B-B8DC-5BDE124E95E4}" presName="node" presStyleLbl="node1" presStyleIdx="0" presStyleCnt="5">
        <dgm:presLayoutVars>
          <dgm:bulletEnabled val="1"/>
        </dgm:presLayoutVars>
      </dgm:prSet>
      <dgm:spPr/>
    </dgm:pt>
    <dgm:pt modelId="{F37515F5-798A-9143-B57C-D728CA177A94}" type="pres">
      <dgm:prSet presAssocID="{AB55CB6A-EDE9-4826-BAF3-B0A93F6806CC}" presName="sibTrans" presStyleLbl="sibTrans2D1" presStyleIdx="0" presStyleCnt="4"/>
      <dgm:spPr/>
    </dgm:pt>
    <dgm:pt modelId="{B14E4879-A34C-3745-8FF5-03A7D6D91A95}" type="pres">
      <dgm:prSet presAssocID="{AB55CB6A-EDE9-4826-BAF3-B0A93F6806CC}" presName="connectorText" presStyleLbl="sibTrans2D1" presStyleIdx="0" presStyleCnt="4"/>
      <dgm:spPr/>
    </dgm:pt>
    <dgm:pt modelId="{2DA7D17C-64E7-2941-A933-46D5B971796E}" type="pres">
      <dgm:prSet presAssocID="{FF8A536E-07B0-40D1-9E78-1E2374988895}" presName="node" presStyleLbl="node1" presStyleIdx="1" presStyleCnt="5">
        <dgm:presLayoutVars>
          <dgm:bulletEnabled val="1"/>
        </dgm:presLayoutVars>
      </dgm:prSet>
      <dgm:spPr/>
    </dgm:pt>
    <dgm:pt modelId="{0DD443F8-7BC0-7F4B-9540-D76DF212C119}" type="pres">
      <dgm:prSet presAssocID="{40C8096B-C6DC-4A1A-9B98-44CF567C19C0}" presName="sibTrans" presStyleLbl="sibTrans2D1" presStyleIdx="1" presStyleCnt="4"/>
      <dgm:spPr/>
    </dgm:pt>
    <dgm:pt modelId="{8B6562C7-0A0F-3342-9530-916314046B84}" type="pres">
      <dgm:prSet presAssocID="{40C8096B-C6DC-4A1A-9B98-44CF567C19C0}" presName="connectorText" presStyleLbl="sibTrans2D1" presStyleIdx="1" presStyleCnt="4"/>
      <dgm:spPr/>
    </dgm:pt>
    <dgm:pt modelId="{143CFE1E-F266-FE44-91C0-F7EC8F39151D}" type="pres">
      <dgm:prSet presAssocID="{D54CC260-C035-4AA0-AF24-B65F60A9F7E8}" presName="node" presStyleLbl="node1" presStyleIdx="2" presStyleCnt="5">
        <dgm:presLayoutVars>
          <dgm:bulletEnabled val="1"/>
        </dgm:presLayoutVars>
      </dgm:prSet>
      <dgm:spPr/>
    </dgm:pt>
    <dgm:pt modelId="{79EBB5E9-D56C-6A4D-A373-25811077AF38}" type="pres">
      <dgm:prSet presAssocID="{1BD0C540-DE33-408D-9721-6D269DBD5BEF}" presName="sibTrans" presStyleLbl="sibTrans2D1" presStyleIdx="2" presStyleCnt="4"/>
      <dgm:spPr/>
    </dgm:pt>
    <dgm:pt modelId="{46962134-577C-1C4B-9A27-F8FAB7A62B19}" type="pres">
      <dgm:prSet presAssocID="{1BD0C540-DE33-408D-9721-6D269DBD5BEF}" presName="connectorText" presStyleLbl="sibTrans2D1" presStyleIdx="2" presStyleCnt="4"/>
      <dgm:spPr/>
    </dgm:pt>
    <dgm:pt modelId="{553D6B1B-DC7E-0646-8675-E39E3C2AFC99}" type="pres">
      <dgm:prSet presAssocID="{DDA1B92F-4083-4314-B0CD-2DE217E8B96C}" presName="node" presStyleLbl="node1" presStyleIdx="3" presStyleCnt="5">
        <dgm:presLayoutVars>
          <dgm:bulletEnabled val="1"/>
        </dgm:presLayoutVars>
      </dgm:prSet>
      <dgm:spPr/>
    </dgm:pt>
    <dgm:pt modelId="{54B053B9-DED3-A640-A81D-9764D5CCB464}" type="pres">
      <dgm:prSet presAssocID="{32AAA224-A754-46AE-848D-58174BB182F3}" presName="sibTrans" presStyleLbl="sibTrans2D1" presStyleIdx="3" presStyleCnt="4"/>
      <dgm:spPr/>
    </dgm:pt>
    <dgm:pt modelId="{72579774-0A88-CF47-885B-D18BB2F28DC9}" type="pres">
      <dgm:prSet presAssocID="{32AAA224-A754-46AE-848D-58174BB182F3}" presName="connectorText" presStyleLbl="sibTrans2D1" presStyleIdx="3" presStyleCnt="4"/>
      <dgm:spPr/>
    </dgm:pt>
    <dgm:pt modelId="{82E7367C-5D2E-F24C-9486-BEDDE3C77A95}" type="pres">
      <dgm:prSet presAssocID="{690C457C-48F3-43C1-92C7-DBB7BC50B29F}" presName="node" presStyleLbl="node1" presStyleIdx="4" presStyleCnt="5">
        <dgm:presLayoutVars>
          <dgm:bulletEnabled val="1"/>
        </dgm:presLayoutVars>
      </dgm:prSet>
      <dgm:spPr/>
    </dgm:pt>
  </dgm:ptLst>
  <dgm:cxnLst>
    <dgm:cxn modelId="{6A6D7603-49C7-4CDB-98B4-A9FFE203420F}" srcId="{7A05B121-9129-44C2-A2C3-D40BC026408F}" destId="{D54CC260-C035-4AA0-AF24-B65F60A9F7E8}" srcOrd="2" destOrd="0" parTransId="{00D92106-5756-4B3C-A6BF-681B79E93AA2}" sibTransId="{1BD0C540-DE33-408D-9721-6D269DBD5BEF}"/>
    <dgm:cxn modelId="{E9196805-49EF-9448-8BEC-736A88D5EB66}" type="presOf" srcId="{D54CC260-C035-4AA0-AF24-B65F60A9F7E8}" destId="{143CFE1E-F266-FE44-91C0-F7EC8F39151D}" srcOrd="0" destOrd="0" presId="urn:microsoft.com/office/officeart/2005/8/layout/process5"/>
    <dgm:cxn modelId="{C9ED2C15-3E97-48B7-9A19-E9363FE02BD4}" srcId="{7A05B121-9129-44C2-A2C3-D40BC026408F}" destId="{BF2E5021-3C0E-450B-B8DC-5BDE124E95E4}" srcOrd="0" destOrd="0" parTransId="{6A77A475-40FB-4180-BAE0-E5FA8B721AF6}" sibTransId="{AB55CB6A-EDE9-4826-BAF3-B0A93F6806CC}"/>
    <dgm:cxn modelId="{BD0F061F-B6FB-B343-9B21-60FE358A2601}" type="presOf" srcId="{40C8096B-C6DC-4A1A-9B98-44CF567C19C0}" destId="{8B6562C7-0A0F-3342-9530-916314046B84}" srcOrd="1" destOrd="0" presId="urn:microsoft.com/office/officeart/2005/8/layout/process5"/>
    <dgm:cxn modelId="{E28ACD2C-F695-2F44-9907-4CD401F4F1A8}" type="presOf" srcId="{32AAA224-A754-46AE-848D-58174BB182F3}" destId="{72579774-0A88-CF47-885B-D18BB2F28DC9}" srcOrd="1" destOrd="0" presId="urn:microsoft.com/office/officeart/2005/8/layout/process5"/>
    <dgm:cxn modelId="{74BA492F-049F-A74C-AB80-DCC1733DF829}" type="presOf" srcId="{AB55CB6A-EDE9-4826-BAF3-B0A93F6806CC}" destId="{F37515F5-798A-9143-B57C-D728CA177A94}" srcOrd="0" destOrd="0" presId="urn:microsoft.com/office/officeart/2005/8/layout/process5"/>
    <dgm:cxn modelId="{67E82A30-1F6C-7049-8062-352BB0AE22EB}" type="presOf" srcId="{DDA1B92F-4083-4314-B0CD-2DE217E8B96C}" destId="{553D6B1B-DC7E-0646-8675-E39E3C2AFC99}" srcOrd="0" destOrd="0" presId="urn:microsoft.com/office/officeart/2005/8/layout/process5"/>
    <dgm:cxn modelId="{BBCDCD31-36DB-4DDC-BA48-44C6AF7EEE43}" srcId="{7A05B121-9129-44C2-A2C3-D40BC026408F}" destId="{690C457C-48F3-43C1-92C7-DBB7BC50B29F}" srcOrd="4" destOrd="0" parTransId="{4C8270A7-859D-4F92-AF89-EC5CC5BB80EA}" sibTransId="{CB8DD6E2-0BF2-4707-8238-946CDD890A39}"/>
    <dgm:cxn modelId="{58A79A3D-AEF6-2548-84E4-7CD3D2B7779B}" type="presOf" srcId="{AB55CB6A-EDE9-4826-BAF3-B0A93F6806CC}" destId="{B14E4879-A34C-3745-8FF5-03A7D6D91A95}" srcOrd="1" destOrd="0" presId="urn:microsoft.com/office/officeart/2005/8/layout/process5"/>
    <dgm:cxn modelId="{6BD3E25C-3271-6F4B-B314-27223756132F}" type="presOf" srcId="{1BD0C540-DE33-408D-9721-6D269DBD5BEF}" destId="{79EBB5E9-D56C-6A4D-A373-25811077AF38}" srcOrd="0" destOrd="0" presId="urn:microsoft.com/office/officeart/2005/8/layout/process5"/>
    <dgm:cxn modelId="{8A99FC71-900F-7040-B148-338EB6E7F29A}" type="presOf" srcId="{690C457C-48F3-43C1-92C7-DBB7BC50B29F}" destId="{82E7367C-5D2E-F24C-9486-BEDDE3C77A95}" srcOrd="0" destOrd="0" presId="urn:microsoft.com/office/officeart/2005/8/layout/process5"/>
    <dgm:cxn modelId="{E8553192-ADDD-4C42-A7F3-FECB33872DB2}" type="presOf" srcId="{BF2E5021-3C0E-450B-B8DC-5BDE124E95E4}" destId="{A40C8751-C9C3-2344-8E22-8B4076B79957}" srcOrd="0" destOrd="0" presId="urn:microsoft.com/office/officeart/2005/8/layout/process5"/>
    <dgm:cxn modelId="{47B7D29F-CA12-9545-974D-9E428890C375}" type="presOf" srcId="{32AAA224-A754-46AE-848D-58174BB182F3}" destId="{54B053B9-DED3-A640-A81D-9764D5CCB464}" srcOrd="0" destOrd="0" presId="urn:microsoft.com/office/officeart/2005/8/layout/process5"/>
    <dgm:cxn modelId="{40C548A2-94C9-F149-81A5-0C8DCC46818E}" type="presOf" srcId="{7A05B121-9129-44C2-A2C3-D40BC026408F}" destId="{E4694A1C-B1EB-204E-B505-1F80967F1B4C}" srcOrd="0" destOrd="0" presId="urn:microsoft.com/office/officeart/2005/8/layout/process5"/>
    <dgm:cxn modelId="{0D2044AB-0065-1D41-9682-726DAB3BB402}" type="presOf" srcId="{FF8A536E-07B0-40D1-9E78-1E2374988895}" destId="{2DA7D17C-64E7-2941-A933-46D5B971796E}" srcOrd="0" destOrd="0" presId="urn:microsoft.com/office/officeart/2005/8/layout/process5"/>
    <dgm:cxn modelId="{AB12FFAC-B8E8-445F-9520-8201F6EE15D4}" srcId="{7A05B121-9129-44C2-A2C3-D40BC026408F}" destId="{DDA1B92F-4083-4314-B0CD-2DE217E8B96C}" srcOrd="3" destOrd="0" parTransId="{352580AE-91D2-42C0-946B-C494465E9E54}" sibTransId="{32AAA224-A754-46AE-848D-58174BB182F3}"/>
    <dgm:cxn modelId="{CCC2F4B9-711B-4CC9-9776-C797293C70EA}" srcId="{7A05B121-9129-44C2-A2C3-D40BC026408F}" destId="{FF8A536E-07B0-40D1-9E78-1E2374988895}" srcOrd="1" destOrd="0" parTransId="{D3ACBE65-C3DF-4F1A-9A05-F10E153EA00B}" sibTransId="{40C8096B-C6DC-4A1A-9B98-44CF567C19C0}"/>
    <dgm:cxn modelId="{8D912BCF-F96C-2D44-80AF-684D2774F1FA}" type="presOf" srcId="{40C8096B-C6DC-4A1A-9B98-44CF567C19C0}" destId="{0DD443F8-7BC0-7F4B-9540-D76DF212C119}" srcOrd="0" destOrd="0" presId="urn:microsoft.com/office/officeart/2005/8/layout/process5"/>
    <dgm:cxn modelId="{813F28EA-62CF-7043-94CB-0DBBD00DCB3A}" type="presOf" srcId="{1BD0C540-DE33-408D-9721-6D269DBD5BEF}" destId="{46962134-577C-1C4B-9A27-F8FAB7A62B19}" srcOrd="1" destOrd="0" presId="urn:microsoft.com/office/officeart/2005/8/layout/process5"/>
    <dgm:cxn modelId="{4F6721F0-873E-BE4E-918B-AA051CD0AB07}" type="presParOf" srcId="{E4694A1C-B1EB-204E-B505-1F80967F1B4C}" destId="{A40C8751-C9C3-2344-8E22-8B4076B79957}" srcOrd="0" destOrd="0" presId="urn:microsoft.com/office/officeart/2005/8/layout/process5"/>
    <dgm:cxn modelId="{80AFE1D6-B856-D64E-A9DA-EE8569970EDF}" type="presParOf" srcId="{E4694A1C-B1EB-204E-B505-1F80967F1B4C}" destId="{F37515F5-798A-9143-B57C-D728CA177A94}" srcOrd="1" destOrd="0" presId="urn:microsoft.com/office/officeart/2005/8/layout/process5"/>
    <dgm:cxn modelId="{24F0027C-CFFC-394C-9574-544FBFE31AD8}" type="presParOf" srcId="{F37515F5-798A-9143-B57C-D728CA177A94}" destId="{B14E4879-A34C-3745-8FF5-03A7D6D91A95}" srcOrd="0" destOrd="0" presId="urn:microsoft.com/office/officeart/2005/8/layout/process5"/>
    <dgm:cxn modelId="{70483840-C26B-304E-B666-B83712AAB32A}" type="presParOf" srcId="{E4694A1C-B1EB-204E-B505-1F80967F1B4C}" destId="{2DA7D17C-64E7-2941-A933-46D5B971796E}" srcOrd="2" destOrd="0" presId="urn:microsoft.com/office/officeart/2005/8/layout/process5"/>
    <dgm:cxn modelId="{B59F82AF-7B34-3D4B-9704-638D39A740E5}" type="presParOf" srcId="{E4694A1C-B1EB-204E-B505-1F80967F1B4C}" destId="{0DD443F8-7BC0-7F4B-9540-D76DF212C119}" srcOrd="3" destOrd="0" presId="urn:microsoft.com/office/officeart/2005/8/layout/process5"/>
    <dgm:cxn modelId="{72FD4887-0EB2-CC40-A4D4-F0D11A22C365}" type="presParOf" srcId="{0DD443F8-7BC0-7F4B-9540-D76DF212C119}" destId="{8B6562C7-0A0F-3342-9530-916314046B84}" srcOrd="0" destOrd="0" presId="urn:microsoft.com/office/officeart/2005/8/layout/process5"/>
    <dgm:cxn modelId="{102DE4F7-8690-7C40-ADB0-D0834454E8A7}" type="presParOf" srcId="{E4694A1C-B1EB-204E-B505-1F80967F1B4C}" destId="{143CFE1E-F266-FE44-91C0-F7EC8F39151D}" srcOrd="4" destOrd="0" presId="urn:microsoft.com/office/officeart/2005/8/layout/process5"/>
    <dgm:cxn modelId="{0E8BE53D-57BA-F040-A056-F51940A14397}" type="presParOf" srcId="{E4694A1C-B1EB-204E-B505-1F80967F1B4C}" destId="{79EBB5E9-D56C-6A4D-A373-25811077AF38}" srcOrd="5" destOrd="0" presId="urn:microsoft.com/office/officeart/2005/8/layout/process5"/>
    <dgm:cxn modelId="{42B60AA1-DE51-C84A-9FC5-A524FA6FCDF1}" type="presParOf" srcId="{79EBB5E9-D56C-6A4D-A373-25811077AF38}" destId="{46962134-577C-1C4B-9A27-F8FAB7A62B19}" srcOrd="0" destOrd="0" presId="urn:microsoft.com/office/officeart/2005/8/layout/process5"/>
    <dgm:cxn modelId="{C5947DF9-0949-4344-A9B9-A1E3190CB499}" type="presParOf" srcId="{E4694A1C-B1EB-204E-B505-1F80967F1B4C}" destId="{553D6B1B-DC7E-0646-8675-E39E3C2AFC99}" srcOrd="6" destOrd="0" presId="urn:microsoft.com/office/officeart/2005/8/layout/process5"/>
    <dgm:cxn modelId="{F33229FA-7B82-3240-843F-5E33EA72E72C}" type="presParOf" srcId="{E4694A1C-B1EB-204E-B505-1F80967F1B4C}" destId="{54B053B9-DED3-A640-A81D-9764D5CCB464}" srcOrd="7" destOrd="0" presId="urn:microsoft.com/office/officeart/2005/8/layout/process5"/>
    <dgm:cxn modelId="{D7F99758-E407-9948-A89C-61BC19D2B057}" type="presParOf" srcId="{54B053B9-DED3-A640-A81D-9764D5CCB464}" destId="{72579774-0A88-CF47-885B-D18BB2F28DC9}" srcOrd="0" destOrd="0" presId="urn:microsoft.com/office/officeart/2005/8/layout/process5"/>
    <dgm:cxn modelId="{05037282-B308-0D49-B609-8F5043E6F151}" type="presParOf" srcId="{E4694A1C-B1EB-204E-B505-1F80967F1B4C}" destId="{82E7367C-5D2E-F24C-9486-BEDDE3C77A9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8F95C-D956-0844-BB87-BA39FCF0AF8B}">
      <dsp:nvSpPr>
        <dsp:cNvPr id="0" name=""/>
        <dsp:cNvSpPr/>
      </dsp:nvSpPr>
      <dsp:spPr>
        <a:xfrm>
          <a:off x="5221655" y="1426811"/>
          <a:ext cx="4100268" cy="650451"/>
        </a:xfrm>
        <a:custGeom>
          <a:avLst/>
          <a:gdLst/>
          <a:ahLst/>
          <a:cxnLst/>
          <a:rect l="0" t="0" r="0" b="0"/>
          <a:pathLst>
            <a:path>
              <a:moveTo>
                <a:pt x="0" y="0"/>
              </a:moveTo>
              <a:lnTo>
                <a:pt x="0" y="443263"/>
              </a:lnTo>
              <a:lnTo>
                <a:pt x="4100268" y="443263"/>
              </a:lnTo>
              <a:lnTo>
                <a:pt x="4100268" y="6504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DB6EFB-8AFB-0040-8E7E-B3750A772D49}">
      <dsp:nvSpPr>
        <dsp:cNvPr id="0" name=""/>
        <dsp:cNvSpPr/>
      </dsp:nvSpPr>
      <dsp:spPr>
        <a:xfrm>
          <a:off x="5221655" y="1426811"/>
          <a:ext cx="1366756" cy="650451"/>
        </a:xfrm>
        <a:custGeom>
          <a:avLst/>
          <a:gdLst/>
          <a:ahLst/>
          <a:cxnLst/>
          <a:rect l="0" t="0" r="0" b="0"/>
          <a:pathLst>
            <a:path>
              <a:moveTo>
                <a:pt x="0" y="0"/>
              </a:moveTo>
              <a:lnTo>
                <a:pt x="0" y="443263"/>
              </a:lnTo>
              <a:lnTo>
                <a:pt x="1366756" y="443263"/>
              </a:lnTo>
              <a:lnTo>
                <a:pt x="1366756" y="6504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D0F87-BDEE-0E4E-96D2-16E5FA75C9E4}">
      <dsp:nvSpPr>
        <dsp:cNvPr id="0" name=""/>
        <dsp:cNvSpPr/>
      </dsp:nvSpPr>
      <dsp:spPr>
        <a:xfrm>
          <a:off x="3854899" y="1426811"/>
          <a:ext cx="1366756" cy="650451"/>
        </a:xfrm>
        <a:custGeom>
          <a:avLst/>
          <a:gdLst/>
          <a:ahLst/>
          <a:cxnLst/>
          <a:rect l="0" t="0" r="0" b="0"/>
          <a:pathLst>
            <a:path>
              <a:moveTo>
                <a:pt x="1366756" y="0"/>
              </a:moveTo>
              <a:lnTo>
                <a:pt x="1366756" y="443263"/>
              </a:lnTo>
              <a:lnTo>
                <a:pt x="0" y="443263"/>
              </a:lnTo>
              <a:lnTo>
                <a:pt x="0" y="6504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C9056B-90DC-B541-ADC7-CD34B98A2871}">
      <dsp:nvSpPr>
        <dsp:cNvPr id="0" name=""/>
        <dsp:cNvSpPr/>
      </dsp:nvSpPr>
      <dsp:spPr>
        <a:xfrm>
          <a:off x="1121387" y="1426811"/>
          <a:ext cx="4100268" cy="650451"/>
        </a:xfrm>
        <a:custGeom>
          <a:avLst/>
          <a:gdLst/>
          <a:ahLst/>
          <a:cxnLst/>
          <a:rect l="0" t="0" r="0" b="0"/>
          <a:pathLst>
            <a:path>
              <a:moveTo>
                <a:pt x="4100268" y="0"/>
              </a:moveTo>
              <a:lnTo>
                <a:pt x="4100268" y="443263"/>
              </a:lnTo>
              <a:lnTo>
                <a:pt x="0" y="443263"/>
              </a:lnTo>
              <a:lnTo>
                <a:pt x="0" y="6504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6F7F5-8A21-EC49-8ABE-EA8AC6E169F3}">
      <dsp:nvSpPr>
        <dsp:cNvPr id="0" name=""/>
        <dsp:cNvSpPr/>
      </dsp:nvSpPr>
      <dsp:spPr>
        <a:xfrm>
          <a:off x="4103400" y="6627"/>
          <a:ext cx="2236509" cy="14201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F8D24-59BF-1547-A79C-A63E92DBA296}">
      <dsp:nvSpPr>
        <dsp:cNvPr id="0" name=""/>
        <dsp:cNvSpPr/>
      </dsp:nvSpPr>
      <dsp:spPr>
        <a:xfrm>
          <a:off x="4351901" y="242703"/>
          <a:ext cx="2236509" cy="14201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Authentic Engagement and learning opportunities:</a:t>
          </a:r>
        </a:p>
      </dsp:txBody>
      <dsp:txXfrm>
        <a:off x="4393497" y="284299"/>
        <a:ext cx="2153317" cy="1336991"/>
      </dsp:txXfrm>
    </dsp:sp>
    <dsp:sp modelId="{0B73A1F8-9B00-CB4C-9072-E7201115FB3A}">
      <dsp:nvSpPr>
        <dsp:cNvPr id="0" name=""/>
        <dsp:cNvSpPr/>
      </dsp:nvSpPr>
      <dsp:spPr>
        <a:xfrm>
          <a:off x="3132" y="2077262"/>
          <a:ext cx="2236509" cy="14201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341D5-4CEB-7E46-A981-02467F11DF08}">
      <dsp:nvSpPr>
        <dsp:cNvPr id="0" name=""/>
        <dsp:cNvSpPr/>
      </dsp:nvSpPr>
      <dsp:spPr>
        <a:xfrm>
          <a:off x="251633" y="2313338"/>
          <a:ext cx="2236509" cy="14201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does this happens?</a:t>
          </a:r>
        </a:p>
      </dsp:txBody>
      <dsp:txXfrm>
        <a:off x="293229" y="2354934"/>
        <a:ext cx="2153317" cy="1336991"/>
      </dsp:txXfrm>
    </dsp:sp>
    <dsp:sp modelId="{076D1EAA-6A7C-0846-B62D-9D7C251826E8}">
      <dsp:nvSpPr>
        <dsp:cNvPr id="0" name=""/>
        <dsp:cNvSpPr/>
      </dsp:nvSpPr>
      <dsp:spPr>
        <a:xfrm>
          <a:off x="2736644" y="2077262"/>
          <a:ext cx="2236509" cy="14201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045F8-6B05-A042-B548-344AE0646B8D}">
      <dsp:nvSpPr>
        <dsp:cNvPr id="0" name=""/>
        <dsp:cNvSpPr/>
      </dsp:nvSpPr>
      <dsp:spPr>
        <a:xfrm>
          <a:off x="2985145" y="2313338"/>
          <a:ext cx="2236509" cy="14201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When does this happen?</a:t>
          </a:r>
        </a:p>
      </dsp:txBody>
      <dsp:txXfrm>
        <a:off x="3026741" y="2354934"/>
        <a:ext cx="2153317" cy="1336991"/>
      </dsp:txXfrm>
    </dsp:sp>
    <dsp:sp modelId="{7FB2CCA4-A507-F44D-9886-B345E98D2940}">
      <dsp:nvSpPr>
        <dsp:cNvPr id="0" name=""/>
        <dsp:cNvSpPr/>
      </dsp:nvSpPr>
      <dsp:spPr>
        <a:xfrm>
          <a:off x="5470156" y="2077262"/>
          <a:ext cx="2236509" cy="14201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748A0-1989-774D-BDEF-977168A18A36}">
      <dsp:nvSpPr>
        <dsp:cNvPr id="0" name=""/>
        <dsp:cNvSpPr/>
      </dsp:nvSpPr>
      <dsp:spPr>
        <a:xfrm>
          <a:off x="5718657" y="2313338"/>
          <a:ext cx="2236509" cy="14201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Where can  this Happen?:  in the classroom, home and in other places:</a:t>
          </a:r>
        </a:p>
      </dsp:txBody>
      <dsp:txXfrm>
        <a:off x="5760253" y="2354934"/>
        <a:ext cx="2153317" cy="1336991"/>
      </dsp:txXfrm>
    </dsp:sp>
    <dsp:sp modelId="{546A6EB1-1960-7D46-B2B0-4FB0A04D3CF3}">
      <dsp:nvSpPr>
        <dsp:cNvPr id="0" name=""/>
        <dsp:cNvSpPr/>
      </dsp:nvSpPr>
      <dsp:spPr>
        <a:xfrm>
          <a:off x="8203668" y="2077262"/>
          <a:ext cx="2236509" cy="14201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96D11-5921-4247-A91F-0FB19242585D}">
      <dsp:nvSpPr>
        <dsp:cNvPr id="0" name=""/>
        <dsp:cNvSpPr/>
      </dsp:nvSpPr>
      <dsp:spPr>
        <a:xfrm>
          <a:off x="8452169" y="2313338"/>
          <a:ext cx="2236509" cy="14201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importance: of the WHY does this need to happen in  today’s day and age ?</a:t>
          </a:r>
        </a:p>
      </dsp:txBody>
      <dsp:txXfrm>
        <a:off x="8493765" y="2354934"/>
        <a:ext cx="2153317" cy="1336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C8751-C9C3-2344-8E22-8B4076B79957}">
      <dsp:nvSpPr>
        <dsp:cNvPr id="0" name=""/>
        <dsp:cNvSpPr/>
      </dsp:nvSpPr>
      <dsp:spPr>
        <a:xfrm>
          <a:off x="907081" y="1096"/>
          <a:ext cx="2336223" cy="14017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Four Conditions required for a successful Authentic Engagement Learning activity:</a:t>
          </a:r>
          <a:endParaRPr lang="en-US" sz="1700" kern="1200"/>
        </a:p>
      </dsp:txBody>
      <dsp:txXfrm>
        <a:off x="948136" y="42151"/>
        <a:ext cx="2254113" cy="1319624"/>
      </dsp:txXfrm>
    </dsp:sp>
    <dsp:sp modelId="{F37515F5-798A-9143-B57C-D728CA177A94}">
      <dsp:nvSpPr>
        <dsp:cNvPr id="0" name=""/>
        <dsp:cNvSpPr/>
      </dsp:nvSpPr>
      <dsp:spPr>
        <a:xfrm>
          <a:off x="3448892" y="412271"/>
          <a:ext cx="495279" cy="579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48892" y="528148"/>
        <a:ext cx="346695" cy="347629"/>
      </dsp:txXfrm>
    </dsp:sp>
    <dsp:sp modelId="{2DA7D17C-64E7-2941-A933-46D5B971796E}">
      <dsp:nvSpPr>
        <dsp:cNvPr id="0" name=""/>
        <dsp:cNvSpPr/>
      </dsp:nvSpPr>
      <dsp:spPr>
        <a:xfrm>
          <a:off x="4177794" y="1096"/>
          <a:ext cx="2336223" cy="14017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 Intellectual Individual challenges</a:t>
          </a:r>
        </a:p>
      </dsp:txBody>
      <dsp:txXfrm>
        <a:off x="4218849" y="42151"/>
        <a:ext cx="2254113" cy="1319624"/>
      </dsp:txXfrm>
    </dsp:sp>
    <dsp:sp modelId="{0DD443F8-7BC0-7F4B-9540-D76DF212C119}">
      <dsp:nvSpPr>
        <dsp:cNvPr id="0" name=""/>
        <dsp:cNvSpPr/>
      </dsp:nvSpPr>
      <dsp:spPr>
        <a:xfrm>
          <a:off x="6719605" y="412271"/>
          <a:ext cx="495279" cy="5793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719605" y="528148"/>
        <a:ext cx="346695" cy="347629"/>
      </dsp:txXfrm>
    </dsp:sp>
    <dsp:sp modelId="{143CFE1E-F266-FE44-91C0-F7EC8F39151D}">
      <dsp:nvSpPr>
        <dsp:cNvPr id="0" name=""/>
        <dsp:cNvSpPr/>
      </dsp:nvSpPr>
      <dsp:spPr>
        <a:xfrm>
          <a:off x="7448507" y="1096"/>
          <a:ext cx="2336223" cy="14017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2. Relevance to students’ own lives</a:t>
          </a:r>
        </a:p>
      </dsp:txBody>
      <dsp:txXfrm>
        <a:off x="7489562" y="42151"/>
        <a:ext cx="2254113" cy="1319624"/>
      </dsp:txXfrm>
    </dsp:sp>
    <dsp:sp modelId="{79EBB5E9-D56C-6A4D-A373-25811077AF38}">
      <dsp:nvSpPr>
        <dsp:cNvPr id="0" name=""/>
        <dsp:cNvSpPr/>
      </dsp:nvSpPr>
      <dsp:spPr>
        <a:xfrm rot="5400000">
          <a:off x="8368979" y="1566365"/>
          <a:ext cx="495279" cy="5793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8442804" y="1608417"/>
        <a:ext cx="347629" cy="346695"/>
      </dsp:txXfrm>
    </dsp:sp>
    <dsp:sp modelId="{553D6B1B-DC7E-0646-8675-E39E3C2AFC99}">
      <dsp:nvSpPr>
        <dsp:cNvPr id="0" name=""/>
        <dsp:cNvSpPr/>
      </dsp:nvSpPr>
      <dsp:spPr>
        <a:xfrm>
          <a:off x="7448507" y="2337319"/>
          <a:ext cx="2336223" cy="14017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3. Student choices and voices are respected and listened to.</a:t>
          </a:r>
        </a:p>
      </dsp:txBody>
      <dsp:txXfrm>
        <a:off x="7489562" y="2378374"/>
        <a:ext cx="2254113" cy="1319624"/>
      </dsp:txXfrm>
    </dsp:sp>
    <dsp:sp modelId="{54B053B9-DED3-A640-A81D-9764D5CCB464}">
      <dsp:nvSpPr>
        <dsp:cNvPr id="0" name=""/>
        <dsp:cNvSpPr/>
      </dsp:nvSpPr>
      <dsp:spPr>
        <a:xfrm rot="10800000">
          <a:off x="6747640" y="2748495"/>
          <a:ext cx="495279" cy="57938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896224" y="2864372"/>
        <a:ext cx="346695" cy="347629"/>
      </dsp:txXfrm>
    </dsp:sp>
    <dsp:sp modelId="{82E7367C-5D2E-F24C-9486-BEDDE3C77A95}">
      <dsp:nvSpPr>
        <dsp:cNvPr id="0" name=""/>
        <dsp:cNvSpPr/>
      </dsp:nvSpPr>
      <dsp:spPr>
        <a:xfrm>
          <a:off x="4177794" y="2337319"/>
          <a:ext cx="2336223" cy="14017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4. A Safe and supportive environment for all</a:t>
          </a:r>
        </a:p>
      </dsp:txBody>
      <dsp:txXfrm>
        <a:off x="4218849" y="2378374"/>
        <a:ext cx="2254113" cy="13196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BEAFE-D5AF-9045-9FAD-E73E0330B763}" type="datetimeFigureOut">
              <a:rPr lang="en-US" smtClean="0"/>
              <a:t>7/25/25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ACC4D-9BF4-9447-8967-DA5943C3A51B}" type="slidenum">
              <a:rPr lang="en-US" smtClean="0"/>
              <a:t>‹#›</a:t>
            </a:fld>
            <a:endParaRPr lang="en-US"/>
          </a:p>
        </p:txBody>
      </p:sp>
    </p:spTree>
    <p:extLst>
      <p:ext uri="{BB962C8B-B14F-4D97-AF65-F5344CB8AC3E}">
        <p14:creationId xmlns:p14="http://schemas.microsoft.com/office/powerpoint/2010/main" val="236656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ACC4D-9BF4-9447-8967-DA5943C3A51B}" type="slidenum">
              <a:rPr lang="en-US" smtClean="0"/>
              <a:t>8</a:t>
            </a:fld>
            <a:endParaRPr lang="en-US"/>
          </a:p>
        </p:txBody>
      </p:sp>
    </p:spTree>
    <p:extLst>
      <p:ext uri="{BB962C8B-B14F-4D97-AF65-F5344CB8AC3E}">
        <p14:creationId xmlns:p14="http://schemas.microsoft.com/office/powerpoint/2010/main" val="125156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ACC4D-9BF4-9447-8967-DA5943C3A51B}" type="slidenum">
              <a:rPr lang="en-US" smtClean="0"/>
              <a:t>16</a:t>
            </a:fld>
            <a:endParaRPr lang="en-US"/>
          </a:p>
        </p:txBody>
      </p:sp>
    </p:spTree>
    <p:extLst>
      <p:ext uri="{BB962C8B-B14F-4D97-AF65-F5344CB8AC3E}">
        <p14:creationId xmlns:p14="http://schemas.microsoft.com/office/powerpoint/2010/main" val="342524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ACC4D-9BF4-9447-8967-DA5943C3A51B}" type="slidenum">
              <a:rPr lang="en-US" smtClean="0"/>
              <a:t>17</a:t>
            </a:fld>
            <a:endParaRPr lang="en-US"/>
          </a:p>
        </p:txBody>
      </p:sp>
    </p:spTree>
    <p:extLst>
      <p:ext uri="{BB962C8B-B14F-4D97-AF65-F5344CB8AC3E}">
        <p14:creationId xmlns:p14="http://schemas.microsoft.com/office/powerpoint/2010/main" val="268843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ACC4D-9BF4-9447-8967-DA5943C3A51B}" type="slidenum">
              <a:rPr lang="en-US" smtClean="0"/>
              <a:t>20</a:t>
            </a:fld>
            <a:endParaRPr lang="en-US"/>
          </a:p>
        </p:txBody>
      </p:sp>
    </p:spTree>
    <p:extLst>
      <p:ext uri="{BB962C8B-B14F-4D97-AF65-F5344CB8AC3E}">
        <p14:creationId xmlns:p14="http://schemas.microsoft.com/office/powerpoint/2010/main" val="94132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ACC4D-9BF4-9447-8967-DA5943C3A51B}" type="slidenum">
              <a:rPr lang="en-US" smtClean="0"/>
              <a:t>23</a:t>
            </a:fld>
            <a:endParaRPr lang="en-US"/>
          </a:p>
        </p:txBody>
      </p:sp>
    </p:spTree>
    <p:extLst>
      <p:ext uri="{BB962C8B-B14F-4D97-AF65-F5344CB8AC3E}">
        <p14:creationId xmlns:p14="http://schemas.microsoft.com/office/powerpoint/2010/main" val="370916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7/25/25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2055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7/25/25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2117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7/25/25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0509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7/25/25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247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7/25/25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6153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7/25/25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3662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7/25/25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0672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7/25/25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3248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7/25/25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7995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7/25/25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7867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7/25/25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8118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7/25/25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74685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funfactsbook.com/asia-facts-for-kids/"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eachingstrategies.com/blog/physical-classroom-environment/"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lideplayer.com/slide/15056059/"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dreamstime.com/diverse-students-engaged-vibrant-classroom-teacher-fostering-creativity-learning-image331158060"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freepik.com/premium-vector/person-writing-journal-reflecting-processing-their-thoughts-emotions-vector_202492492.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linkedin.com/pulse/difference-between-authentic-external-engagement-why-queen-andrew" TargetMode="External"/><Relationship Id="rId5" Type="http://schemas.openxmlformats.org/officeDocument/2006/relationships/image" Target="../media/image16.png"/><Relationship Id="rId4" Type="http://schemas.openxmlformats.org/officeDocument/2006/relationships/hyperlink" Target="https://ar.inspiredpencil.com/pictures-2023/engaged-stude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reamstime.com/follow-steps-symbol-wooden-blocks-words-follow-steps-beautiful-white-background-businessman-hand-business-image271758749"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gpchurchofchrist.com/news/where-is-the-evidence/"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rjulieconnor.com/2018/04/10/create-group-norm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slideplayer.com/slide/17836419/"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sessionlab.com/blog/large-group-games-and-activiti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valentin10.wordpress.com/2023/05/01/wrap-up-abril-2023-la-libreta-de-nani/"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decisionwise.com/resources/articles/whats-the-difference-between-trait-state-and-behavioral-employee-engagement/"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freepik.com/free-photos-vectors/thank-you-members/2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ationalcareforum.org.uk/integrated-care-systems/engaging-with-system-leadership/key-messages-for-icb-chairs-and-ceo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rtuasolutionsos.com/startup-company-market-research-learn-more-through-outsourci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vecteezy.com/vector-art/11875478-meet-of-team-of-people-for-talk-dialog-communication-discussion-business-relationship-discuss-problems-together-exchange-opinions-of-team-worker-support-group-vector-illustr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oadmain.live.moadoph.gov.au/learn/activities-and-resources/student-voice/student-voice-what-is-i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ople holding hands">
            <a:extLst>
              <a:ext uri="{FF2B5EF4-FFF2-40B4-BE49-F238E27FC236}">
                <a16:creationId xmlns:a16="http://schemas.microsoft.com/office/drawing/2014/main" id="{C662D706-584B-8E40-F66A-9EEF8361A2CA}"/>
              </a:ext>
            </a:extLst>
          </p:cNvPr>
          <p:cNvPicPr>
            <a:picLocks noChangeAspect="1"/>
          </p:cNvPicPr>
          <p:nvPr/>
        </p:nvPicPr>
        <p:blipFill>
          <a:blip r:embed="rId2"/>
          <a:srcRect t="13883" b="1848"/>
          <a:stretch>
            <a:fillRect/>
          </a:stretch>
        </p:blipFill>
        <p:spPr>
          <a:xfrm>
            <a:off x="-5355" y="355610"/>
            <a:ext cx="12192000" cy="6857989"/>
          </a:xfrm>
          <a:prstGeom prst="rect">
            <a:avLst/>
          </a:prstGeom>
        </p:spPr>
      </p:pic>
      <p:sp>
        <p:nvSpPr>
          <p:cNvPr id="11" name="Rectangle 10">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6E85E-34B6-E760-5137-B2BFC43CE0AD}"/>
              </a:ext>
            </a:extLst>
          </p:cNvPr>
          <p:cNvSpPr>
            <a:spLocks noGrp="1"/>
          </p:cNvSpPr>
          <p:nvPr>
            <p:ph type="ctrTitle"/>
          </p:nvPr>
        </p:nvSpPr>
        <p:spPr>
          <a:xfrm>
            <a:off x="1833541" y="990599"/>
            <a:ext cx="5619054" cy="4849091"/>
          </a:xfrm>
        </p:spPr>
        <p:txBody>
          <a:bodyPr anchor="ctr">
            <a:normAutofit/>
          </a:bodyPr>
          <a:lstStyle/>
          <a:p>
            <a:pPr algn="r"/>
            <a:r>
              <a:rPr lang="en-US" dirty="0">
                <a:solidFill>
                  <a:srgbClr val="FFFFFF"/>
                </a:solidFill>
              </a:rPr>
              <a:t>Authentic Engagement </a:t>
            </a:r>
          </a:p>
        </p:txBody>
      </p:sp>
      <p:sp>
        <p:nvSpPr>
          <p:cNvPr id="3" name="Subtitle 2">
            <a:extLst>
              <a:ext uri="{FF2B5EF4-FFF2-40B4-BE49-F238E27FC236}">
                <a16:creationId xmlns:a16="http://schemas.microsoft.com/office/drawing/2014/main" id="{03095AF6-B89B-9766-6BDF-AF86ACD1CB95}"/>
              </a:ext>
            </a:extLst>
          </p:cNvPr>
          <p:cNvSpPr>
            <a:spLocks noGrp="1"/>
          </p:cNvSpPr>
          <p:nvPr>
            <p:ph type="subTitle" idx="1"/>
          </p:nvPr>
        </p:nvSpPr>
        <p:spPr>
          <a:xfrm>
            <a:off x="8712865" y="1447799"/>
            <a:ext cx="2368905" cy="4076699"/>
          </a:xfrm>
        </p:spPr>
        <p:txBody>
          <a:bodyPr anchor="ctr">
            <a:normAutofit/>
          </a:bodyPr>
          <a:lstStyle/>
          <a:p>
            <a:r>
              <a:rPr lang="en-US" dirty="0">
                <a:solidFill>
                  <a:srgbClr val="FFFFFF"/>
                </a:solidFill>
              </a:rPr>
              <a:t>Powerful Learning Component for teachers and students</a:t>
            </a: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932599-B098-C69B-C22A-A42D076E6D61}"/>
              </a:ext>
            </a:extLst>
          </p:cNvPr>
          <p:cNvSpPr txBox="1"/>
          <p:nvPr/>
        </p:nvSpPr>
        <p:spPr>
          <a:xfrm>
            <a:off x="14541500" y="52324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01928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13A816-46C6-0D05-CC57-C81EA75E87E0}"/>
              </a:ext>
            </a:extLst>
          </p:cNvPr>
          <p:cNvPicPr>
            <a:picLocks noChangeAspect="1"/>
          </p:cNvPicPr>
          <p:nvPr/>
        </p:nvPicPr>
        <p:blipFill>
          <a:blip r:embed="rId2"/>
          <a:srcRect l="45187" r="16393" b="-445"/>
          <a:stretch>
            <a:fillRect/>
          </a:stretch>
        </p:blipFill>
        <p:spPr>
          <a:xfrm>
            <a:off x="20" y="-1"/>
            <a:ext cx="4663420" cy="6858001"/>
          </a:xfrm>
          <a:prstGeom prst="rect">
            <a:avLst/>
          </a:prstGeom>
        </p:spPr>
      </p:pic>
      <p:cxnSp>
        <p:nvCxnSpPr>
          <p:cNvPr id="15" name="Straight Connector 14">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CCDE44-A70C-DB76-96DA-9DFFE84A10C6}"/>
              </a:ext>
            </a:extLst>
          </p:cNvPr>
          <p:cNvSpPr txBox="1"/>
          <p:nvPr/>
        </p:nvSpPr>
        <p:spPr>
          <a:xfrm>
            <a:off x="5248656" y="2221992"/>
            <a:ext cx="6236208" cy="3941064"/>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400" dirty="0"/>
              <a:t>Let’s Examine four key roles: </a:t>
            </a:r>
          </a:p>
          <a:p>
            <a:pPr>
              <a:lnSpc>
                <a:spcPct val="110000"/>
              </a:lnSpc>
              <a:spcAft>
                <a:spcPts val="600"/>
              </a:spcAft>
            </a:pPr>
            <a:r>
              <a:rPr lang="en-US" sz="2400" dirty="0"/>
              <a:t>What is “The Design for Creativity”?</a:t>
            </a:r>
          </a:p>
          <a:p>
            <a:pPr marL="285750" indent="-228600">
              <a:lnSpc>
                <a:spcPct val="110000"/>
              </a:lnSpc>
              <a:spcAft>
                <a:spcPts val="600"/>
              </a:spcAft>
              <a:buFont typeface="Arial" panose="020B0604020202020204" pitchFamily="34" charset="0"/>
              <a:buChar char="•"/>
            </a:pPr>
            <a:r>
              <a:rPr lang="en-US" sz="2400" b="1" dirty="0"/>
              <a:t>The Culture?  </a:t>
            </a:r>
            <a:r>
              <a:rPr lang="en-US" sz="2400" dirty="0"/>
              <a:t>Where everyone counts  and is listened to and respected? </a:t>
            </a:r>
          </a:p>
          <a:p>
            <a:pPr marL="285750" indent="-228600">
              <a:lnSpc>
                <a:spcPct val="110000"/>
              </a:lnSpc>
              <a:spcAft>
                <a:spcPts val="600"/>
              </a:spcAft>
              <a:buFont typeface="Arial" panose="020B0604020202020204" pitchFamily="34" charset="0"/>
              <a:buChar char="•"/>
            </a:pPr>
            <a:r>
              <a:rPr lang="en-US" b="1" dirty="0"/>
              <a:t>The Space?	</a:t>
            </a:r>
            <a:r>
              <a:rPr lang="en-US" dirty="0"/>
              <a:t>Big enough for all to work collaboratively with the necessary equipment and supplies needed?</a:t>
            </a:r>
          </a:p>
          <a:p>
            <a:pPr marL="285750" indent="-228600">
              <a:lnSpc>
                <a:spcPct val="110000"/>
              </a:lnSpc>
              <a:spcAft>
                <a:spcPts val="600"/>
              </a:spcAft>
              <a:buFont typeface="Arial" panose="020B0604020202020204" pitchFamily="34" charset="0"/>
              <a:buChar char="•"/>
            </a:pPr>
            <a:r>
              <a:rPr lang="en-US" b="1" dirty="0"/>
              <a:t>The Mindset?	</a:t>
            </a:r>
            <a:r>
              <a:rPr lang="en-US" dirty="0"/>
              <a:t>A We mindset not an I mindset?</a:t>
            </a:r>
          </a:p>
          <a:p>
            <a:pPr marL="285750" indent="-228600">
              <a:lnSpc>
                <a:spcPct val="110000"/>
              </a:lnSpc>
              <a:spcAft>
                <a:spcPts val="600"/>
              </a:spcAft>
              <a:buFont typeface="Arial" panose="020B0604020202020204" pitchFamily="34" charset="0"/>
              <a:buChar char="•"/>
            </a:pPr>
            <a:r>
              <a:rPr lang="en-US" b="1" dirty="0"/>
              <a:t>The relationships? </a:t>
            </a:r>
            <a:r>
              <a:rPr lang="en-US" dirty="0"/>
              <a:t>Is there trust and a sense of responsibility, accountability and dependability in the team members. </a:t>
            </a:r>
          </a:p>
        </p:txBody>
      </p:sp>
    </p:spTree>
    <p:extLst>
      <p:ext uri="{BB962C8B-B14F-4D97-AF65-F5344CB8AC3E}">
        <p14:creationId xmlns:p14="http://schemas.microsoft.com/office/powerpoint/2010/main" val="191172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E36D20B-FF73-9569-A34B-8F0019948B0D}"/>
              </a:ext>
            </a:extLst>
          </p:cNvPr>
          <p:cNvSpPr txBox="1"/>
          <p:nvPr/>
        </p:nvSpPr>
        <p:spPr>
          <a:xfrm>
            <a:off x="704088" y="2231136"/>
            <a:ext cx="5195889" cy="3931920"/>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b="1">
                <a:effectLst/>
              </a:rPr>
              <a:t>The Role of the Culture:</a:t>
            </a:r>
          </a:p>
          <a:p>
            <a:pPr indent="-228600">
              <a:lnSpc>
                <a:spcPct val="110000"/>
              </a:lnSpc>
              <a:spcAft>
                <a:spcPts val="600"/>
              </a:spcAft>
              <a:buFont typeface="Arial" panose="020B0604020202020204" pitchFamily="34" charset="0"/>
              <a:buChar char="•"/>
            </a:pPr>
            <a:endParaRPr lang="en-US">
              <a:effectLst/>
            </a:endParaRPr>
          </a:p>
          <a:p>
            <a:pPr indent="-228600">
              <a:lnSpc>
                <a:spcPct val="110000"/>
              </a:lnSpc>
              <a:spcAft>
                <a:spcPts val="600"/>
              </a:spcAft>
              <a:buFont typeface="Arial" panose="020B0604020202020204" pitchFamily="34" charset="0"/>
              <a:buChar char="•"/>
            </a:pPr>
            <a:r>
              <a:rPr lang="en-US"/>
              <a:t>1.</a:t>
            </a:r>
            <a:r>
              <a:rPr lang="en-US">
                <a:effectLst/>
              </a:rPr>
              <a:t>Build trust and respect</a:t>
            </a:r>
          </a:p>
          <a:p>
            <a:pPr indent="-228600">
              <a:lnSpc>
                <a:spcPct val="110000"/>
              </a:lnSpc>
              <a:spcAft>
                <a:spcPts val="600"/>
              </a:spcAft>
              <a:buFont typeface="Arial" panose="020B0604020202020204" pitchFamily="34" charset="0"/>
              <a:buChar char="•"/>
            </a:pPr>
            <a:r>
              <a:rPr lang="en-US">
                <a:effectLst/>
              </a:rPr>
              <a:t>2.Celebrate diversity and identity</a:t>
            </a:r>
          </a:p>
          <a:p>
            <a:pPr indent="-228600">
              <a:lnSpc>
                <a:spcPct val="110000"/>
              </a:lnSpc>
              <a:spcAft>
                <a:spcPts val="600"/>
              </a:spcAft>
              <a:buFont typeface="Arial" panose="020B0604020202020204" pitchFamily="34" charset="0"/>
              <a:buChar char="•"/>
            </a:pPr>
            <a:r>
              <a:rPr lang="en-US">
                <a:effectLst/>
              </a:rPr>
              <a:t>3.Establish norms for risk-taking and curiosity</a:t>
            </a:r>
          </a:p>
        </p:txBody>
      </p:sp>
      <p:pic>
        <p:nvPicPr>
          <p:cNvPr id="5" name="Picture 4" descr="A group of children around the world&#10;&#10;Description automatically generated">
            <a:extLst>
              <a:ext uri="{FF2B5EF4-FFF2-40B4-BE49-F238E27FC236}">
                <a16:creationId xmlns:a16="http://schemas.microsoft.com/office/drawing/2014/main" id="{8DEE052F-38D5-787A-4A26-24EEFF171634}"/>
              </a:ext>
            </a:extLst>
          </p:cNvPr>
          <p:cNvPicPr>
            <a:picLocks noChangeAspect="1"/>
          </p:cNvPicPr>
          <p:nvPr/>
        </p:nvPicPr>
        <p:blipFill>
          <a:blip r:embed="rId2">
            <a:extLst>
              <a:ext uri="{837473B0-CC2E-450A-ABE3-18F120FF3D39}">
                <a1611:picAttrSrcUrl xmlns:a1611="http://schemas.microsoft.com/office/drawing/2016/11/main" r:id="rId3"/>
              </a:ext>
            </a:extLst>
          </a:blip>
          <a:srcRect l="8904" r="6943"/>
          <a:stretch>
            <a:fillRect/>
          </a:stretch>
        </p:blipFill>
        <p:spPr>
          <a:xfrm>
            <a:off x="6420752" y="-1"/>
            <a:ext cx="5771248" cy="6857999"/>
          </a:xfrm>
          <a:prstGeom prst="rect">
            <a:avLst/>
          </a:prstGeom>
        </p:spPr>
      </p:pic>
    </p:spTree>
    <p:extLst>
      <p:ext uri="{BB962C8B-B14F-4D97-AF65-F5344CB8AC3E}">
        <p14:creationId xmlns:p14="http://schemas.microsoft.com/office/powerpoint/2010/main" val="399473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A8F722A-C642-A56D-C4BD-E461C939677E}"/>
              </a:ext>
            </a:extLst>
          </p:cNvPr>
          <p:cNvSpPr txBox="1"/>
          <p:nvPr/>
        </p:nvSpPr>
        <p:spPr>
          <a:xfrm>
            <a:off x="704088" y="2231136"/>
            <a:ext cx="5195889" cy="3931920"/>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b="1">
                <a:effectLst/>
              </a:rPr>
              <a:t>Role of the Physical &amp; Virtual Space:</a:t>
            </a:r>
          </a:p>
          <a:p>
            <a:pPr indent="-228600">
              <a:lnSpc>
                <a:spcPct val="110000"/>
              </a:lnSpc>
              <a:spcAft>
                <a:spcPts val="600"/>
              </a:spcAft>
              <a:buFont typeface="Arial" panose="020B0604020202020204" pitchFamily="34" charset="0"/>
              <a:buChar char="•"/>
            </a:pPr>
            <a:endParaRPr lang="en-US">
              <a:effectLst/>
            </a:endParaRPr>
          </a:p>
          <a:p>
            <a:pPr indent="-228600">
              <a:lnSpc>
                <a:spcPct val="110000"/>
              </a:lnSpc>
              <a:spcAft>
                <a:spcPts val="600"/>
              </a:spcAft>
              <a:buFont typeface="Arial" panose="020B0604020202020204" pitchFamily="34" charset="0"/>
              <a:buChar char="•"/>
            </a:pPr>
            <a:r>
              <a:rPr lang="en-US">
                <a:effectLst/>
              </a:rPr>
              <a:t>1.Flexible seating arrangements</a:t>
            </a:r>
          </a:p>
          <a:p>
            <a:pPr indent="-228600">
              <a:lnSpc>
                <a:spcPct val="110000"/>
              </a:lnSpc>
              <a:spcAft>
                <a:spcPts val="600"/>
              </a:spcAft>
              <a:buFont typeface="Arial" panose="020B0604020202020204" pitchFamily="34" charset="0"/>
              <a:buChar char="•"/>
            </a:pPr>
            <a:r>
              <a:rPr lang="en-US">
                <a:effectLst/>
              </a:rPr>
              <a:t>2.Displays of student work</a:t>
            </a:r>
          </a:p>
          <a:p>
            <a:pPr indent="-228600">
              <a:lnSpc>
                <a:spcPct val="110000"/>
              </a:lnSpc>
              <a:spcAft>
                <a:spcPts val="600"/>
              </a:spcAft>
              <a:buFont typeface="Arial" panose="020B0604020202020204" pitchFamily="34" charset="0"/>
              <a:buChar char="•"/>
            </a:pPr>
            <a:r>
              <a:rPr lang="en-US">
                <a:effectLst/>
              </a:rPr>
              <a:t>3.Online spaces for collaboration</a:t>
            </a:r>
          </a:p>
          <a:p>
            <a:pPr indent="-228600">
              <a:lnSpc>
                <a:spcPct val="110000"/>
              </a:lnSpc>
              <a:spcAft>
                <a:spcPts val="600"/>
              </a:spcAft>
              <a:buFont typeface="Arial" panose="020B0604020202020204" pitchFamily="34" charset="0"/>
              <a:buChar char="•"/>
            </a:pPr>
            <a:r>
              <a:rPr lang="en-US">
                <a:effectLst/>
              </a:rPr>
              <a:t>4.Access to resources and materials</a:t>
            </a:r>
            <a:endParaRPr lang="en-US"/>
          </a:p>
          <a:p>
            <a:pPr indent="-228600">
              <a:lnSpc>
                <a:spcPct val="110000"/>
              </a:lnSpc>
              <a:spcAft>
                <a:spcPts val="600"/>
              </a:spcAft>
              <a:buFont typeface="Arial" panose="020B0604020202020204" pitchFamily="34" charset="0"/>
              <a:buChar char="•"/>
            </a:pPr>
            <a:r>
              <a:rPr lang="en-US">
                <a:effectLst/>
              </a:rPr>
              <a:t>5.Group tables, reading corners, standing desks</a:t>
            </a:r>
          </a:p>
          <a:p>
            <a:pPr indent="-228600">
              <a:lnSpc>
                <a:spcPct val="110000"/>
              </a:lnSpc>
              <a:spcAft>
                <a:spcPts val="600"/>
              </a:spcAft>
              <a:buFont typeface="Arial" panose="020B0604020202020204" pitchFamily="34" charset="0"/>
              <a:buChar char="•"/>
            </a:pPr>
            <a:r>
              <a:rPr lang="en-US">
                <a:effectLst/>
              </a:rPr>
              <a:t>6.Virtual: Breakout rooms, discussion boards</a:t>
            </a:r>
          </a:p>
          <a:p>
            <a:pPr indent="-228600">
              <a:lnSpc>
                <a:spcPct val="110000"/>
              </a:lnSpc>
              <a:spcAft>
                <a:spcPts val="600"/>
              </a:spcAft>
              <a:buFont typeface="Arial" panose="020B0604020202020204" pitchFamily="34" charset="0"/>
              <a:buChar char="•"/>
            </a:pPr>
            <a:endParaRPr lang="en-US">
              <a:effectLst/>
            </a:endParaRPr>
          </a:p>
        </p:txBody>
      </p:sp>
      <p:pic>
        <p:nvPicPr>
          <p:cNvPr id="5" name="Picture 4" descr="A classroom with a white board&#10;&#10;Description automatically generated">
            <a:extLst>
              <a:ext uri="{FF2B5EF4-FFF2-40B4-BE49-F238E27FC236}">
                <a16:creationId xmlns:a16="http://schemas.microsoft.com/office/drawing/2014/main" id="{02DB8751-B039-9260-01C3-5A1AB714D8B4}"/>
              </a:ext>
            </a:extLst>
          </p:cNvPr>
          <p:cNvPicPr>
            <a:picLocks noChangeAspect="1"/>
          </p:cNvPicPr>
          <p:nvPr/>
        </p:nvPicPr>
        <p:blipFill>
          <a:blip r:embed="rId2">
            <a:extLst>
              <a:ext uri="{837473B0-CC2E-450A-ABE3-18F120FF3D39}">
                <a1611:picAttrSrcUrl xmlns:a1611="http://schemas.microsoft.com/office/drawing/2016/11/main" r:id="rId3"/>
              </a:ext>
            </a:extLst>
          </a:blip>
          <a:srcRect l="26945" r="16882" b="-2"/>
          <a:stretch>
            <a:fillRect/>
          </a:stretch>
        </p:blipFill>
        <p:spPr>
          <a:xfrm>
            <a:off x="6420752" y="-1"/>
            <a:ext cx="5771248" cy="6857999"/>
          </a:xfrm>
          <a:prstGeom prst="rect">
            <a:avLst/>
          </a:prstGeom>
        </p:spPr>
      </p:pic>
    </p:spTree>
    <p:extLst>
      <p:ext uri="{BB962C8B-B14F-4D97-AF65-F5344CB8AC3E}">
        <p14:creationId xmlns:p14="http://schemas.microsoft.com/office/powerpoint/2010/main" val="167609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14154F8-B185-0248-4B21-6A8B99761213}"/>
              </a:ext>
            </a:extLst>
          </p:cNvPr>
          <p:cNvSpPr txBox="1"/>
          <p:nvPr/>
        </p:nvSpPr>
        <p:spPr>
          <a:xfrm>
            <a:off x="704088" y="2231136"/>
            <a:ext cx="5195889" cy="3931920"/>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b="1">
                <a:effectLst/>
              </a:rPr>
              <a:t>The Role of the Mindset:</a:t>
            </a:r>
          </a:p>
          <a:p>
            <a:pPr indent="-228600">
              <a:lnSpc>
                <a:spcPct val="110000"/>
              </a:lnSpc>
              <a:spcAft>
                <a:spcPts val="600"/>
              </a:spcAft>
              <a:buFont typeface="Arial" panose="020B0604020202020204" pitchFamily="34" charset="0"/>
              <a:buChar char="•"/>
            </a:pPr>
            <a:endParaRPr lang="en-US" b="1">
              <a:effectLst/>
            </a:endParaRPr>
          </a:p>
          <a:p>
            <a:pPr indent="-228600">
              <a:lnSpc>
                <a:spcPct val="110000"/>
              </a:lnSpc>
              <a:spcAft>
                <a:spcPts val="600"/>
              </a:spcAft>
              <a:buFont typeface="Arial" panose="020B0604020202020204" pitchFamily="34" charset="0"/>
              <a:buChar char="•"/>
            </a:pPr>
            <a:r>
              <a:rPr lang="en-US">
                <a:effectLst/>
              </a:rPr>
              <a:t>1. A Growth mindset for students and teachers</a:t>
            </a:r>
          </a:p>
          <a:p>
            <a:pPr indent="-228600">
              <a:lnSpc>
                <a:spcPct val="110000"/>
              </a:lnSpc>
              <a:spcAft>
                <a:spcPts val="600"/>
              </a:spcAft>
              <a:buFont typeface="Arial" panose="020B0604020202020204" pitchFamily="34" charset="0"/>
              <a:buChar char="•"/>
            </a:pPr>
            <a:r>
              <a:rPr lang="en-US">
                <a:effectLst/>
              </a:rPr>
              <a:t>2. Model curiosity and resilience</a:t>
            </a:r>
          </a:p>
          <a:p>
            <a:pPr indent="-228600">
              <a:lnSpc>
                <a:spcPct val="110000"/>
              </a:lnSpc>
              <a:spcAft>
                <a:spcPts val="600"/>
              </a:spcAft>
              <a:buFont typeface="Arial" panose="020B0604020202020204" pitchFamily="34" charset="0"/>
              <a:buChar char="•"/>
            </a:pPr>
            <a:r>
              <a:rPr lang="en-US">
                <a:effectLst/>
              </a:rPr>
              <a:t>3. Celebrate effort, not just outcomes</a:t>
            </a:r>
          </a:p>
        </p:txBody>
      </p:sp>
      <p:pic>
        <p:nvPicPr>
          <p:cNvPr id="5" name="Picture 4">
            <a:extLst>
              <a:ext uri="{FF2B5EF4-FFF2-40B4-BE49-F238E27FC236}">
                <a16:creationId xmlns:a16="http://schemas.microsoft.com/office/drawing/2014/main" id="{DDE2B3C1-3461-1557-5D14-90F328655316}"/>
              </a:ext>
            </a:extLst>
          </p:cNvPr>
          <p:cNvPicPr>
            <a:picLocks noChangeAspect="1"/>
          </p:cNvPicPr>
          <p:nvPr/>
        </p:nvPicPr>
        <p:blipFill>
          <a:blip r:embed="rId2"/>
          <a:srcRect l="38582" r="14082"/>
          <a:stretch>
            <a:fillRect/>
          </a:stretch>
        </p:blipFill>
        <p:spPr>
          <a:xfrm>
            <a:off x="6420752" y="-1"/>
            <a:ext cx="5771248" cy="6857999"/>
          </a:xfrm>
          <a:prstGeom prst="rect">
            <a:avLst/>
          </a:prstGeom>
        </p:spPr>
      </p:pic>
    </p:spTree>
    <p:extLst>
      <p:ext uri="{BB962C8B-B14F-4D97-AF65-F5344CB8AC3E}">
        <p14:creationId xmlns:p14="http://schemas.microsoft.com/office/powerpoint/2010/main" val="418331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white paper with black text&#10;&#10;Description automatically generated">
            <a:extLst>
              <a:ext uri="{FF2B5EF4-FFF2-40B4-BE49-F238E27FC236}">
                <a16:creationId xmlns:a16="http://schemas.microsoft.com/office/drawing/2014/main" id="{04B38A2E-CA37-3A34-82E1-1546B85056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0100" y="2593459"/>
            <a:ext cx="6072188" cy="3415605"/>
          </a:xfrm>
          <a:prstGeom prst="rect">
            <a:avLst/>
          </a:prstGeom>
        </p:spPr>
      </p:pic>
      <p:sp>
        <p:nvSpPr>
          <p:cNvPr id="3" name="TextBox 2">
            <a:extLst>
              <a:ext uri="{FF2B5EF4-FFF2-40B4-BE49-F238E27FC236}">
                <a16:creationId xmlns:a16="http://schemas.microsoft.com/office/drawing/2014/main" id="{9AFA3026-23D7-C88E-D43C-B832A40ECFA5}"/>
              </a:ext>
            </a:extLst>
          </p:cNvPr>
          <p:cNvSpPr txBox="1"/>
          <p:nvPr/>
        </p:nvSpPr>
        <p:spPr>
          <a:xfrm>
            <a:off x="7200900" y="1849121"/>
            <a:ext cx="4191001" cy="4139626"/>
          </a:xfrm>
          <a:prstGeom prst="rect">
            <a:avLst/>
          </a:prstGeom>
        </p:spPr>
        <p:txBody>
          <a:bodyPr vert="horz" lIns="91440" tIns="45720" rIns="91440" bIns="45720" rtlCol="0" anchor="b">
            <a:normAutofit/>
          </a:bodyPr>
          <a:lstStyle/>
          <a:p>
            <a:pPr indent="-228600">
              <a:lnSpc>
                <a:spcPct val="110000"/>
              </a:lnSpc>
              <a:spcAft>
                <a:spcPts val="600"/>
              </a:spcAft>
              <a:buFont typeface="Arial" panose="020B0604020202020204" pitchFamily="34" charset="0"/>
              <a:buChar char="•"/>
            </a:pPr>
            <a:r>
              <a:rPr lang="en-US" b="1">
                <a:effectLst/>
              </a:rPr>
              <a:t>The Role of Relationship-Building Ideas:</a:t>
            </a:r>
          </a:p>
          <a:p>
            <a:pPr indent="-228600">
              <a:lnSpc>
                <a:spcPct val="110000"/>
              </a:lnSpc>
              <a:spcAft>
                <a:spcPts val="600"/>
              </a:spcAft>
              <a:buFont typeface="Arial" panose="020B0604020202020204" pitchFamily="34" charset="0"/>
              <a:buChar char="•"/>
            </a:pPr>
            <a:endParaRPr lang="en-US" b="1">
              <a:effectLst/>
            </a:endParaRPr>
          </a:p>
          <a:p>
            <a:pPr indent="-228600">
              <a:lnSpc>
                <a:spcPct val="110000"/>
              </a:lnSpc>
              <a:spcAft>
                <a:spcPts val="600"/>
              </a:spcAft>
              <a:buFont typeface="Arial" panose="020B0604020202020204" pitchFamily="34" charset="0"/>
              <a:buChar char="•"/>
            </a:pPr>
            <a:r>
              <a:rPr lang="en-US">
                <a:effectLst/>
              </a:rPr>
              <a:t>1. Morning meetings/check-ins</a:t>
            </a:r>
          </a:p>
          <a:p>
            <a:pPr indent="-228600">
              <a:lnSpc>
                <a:spcPct val="110000"/>
              </a:lnSpc>
              <a:spcAft>
                <a:spcPts val="600"/>
              </a:spcAft>
              <a:buFont typeface="Arial" panose="020B0604020202020204" pitchFamily="34" charset="0"/>
              <a:buChar char="•"/>
            </a:pPr>
            <a:r>
              <a:rPr lang="en-US">
                <a:effectLst/>
              </a:rPr>
              <a:t>2. Student interest surveys</a:t>
            </a:r>
          </a:p>
          <a:p>
            <a:pPr indent="-228600">
              <a:lnSpc>
                <a:spcPct val="110000"/>
              </a:lnSpc>
              <a:spcAft>
                <a:spcPts val="600"/>
              </a:spcAft>
              <a:buFont typeface="Arial" panose="020B0604020202020204" pitchFamily="34" charset="0"/>
              <a:buChar char="•"/>
            </a:pPr>
            <a:r>
              <a:rPr lang="en-US">
                <a:effectLst/>
              </a:rPr>
              <a:t>3. Collaborative games and activities</a:t>
            </a:r>
          </a:p>
        </p:txBody>
      </p:sp>
      <p:cxnSp>
        <p:nvCxnSpPr>
          <p:cNvPr id="34" name="Straight Connector 33">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11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5" name="Picture 4" descr="A group of kids sitting at a table in a classroom&#10;&#10;Description automatically generated">
            <a:extLst>
              <a:ext uri="{FF2B5EF4-FFF2-40B4-BE49-F238E27FC236}">
                <a16:creationId xmlns:a16="http://schemas.microsoft.com/office/drawing/2014/main" id="{480A0A8E-A7EF-8FCB-8E69-76C512DC0483}"/>
              </a:ext>
            </a:extLst>
          </p:cNvPr>
          <p:cNvPicPr>
            <a:picLocks noChangeAspect="1"/>
          </p:cNvPicPr>
          <p:nvPr/>
        </p:nvPicPr>
        <p:blipFill>
          <a:blip r:embed="rId2">
            <a:extLst>
              <a:ext uri="{837473B0-CC2E-450A-ABE3-18F120FF3D39}">
                <a1611:picAttrSrcUrl xmlns:a1611="http://schemas.microsoft.com/office/drawing/2016/11/main" r:id="rId3"/>
              </a:ext>
            </a:extLst>
          </a:blip>
          <a:srcRect l="14745" r="12714" b="-1"/>
          <a:stretch>
            <a:fillRect/>
          </a:stretch>
        </p:blipFill>
        <p:spPr>
          <a:xfrm>
            <a:off x="-1" y="10"/>
            <a:ext cx="8056345" cy="6857990"/>
          </a:xfrm>
          <a:prstGeom prst="rect">
            <a:avLst/>
          </a:prstGeom>
        </p:spPr>
      </p:pic>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1172935"/>
            <a:ext cx="265331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3105667"/>
            <a:ext cx="26533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9AF8D7-11F9-2BD6-9A34-277DEF8B36C6}"/>
              </a:ext>
            </a:extLst>
          </p:cNvPr>
          <p:cNvSpPr txBox="1"/>
          <p:nvPr/>
        </p:nvSpPr>
        <p:spPr>
          <a:xfrm>
            <a:off x="8652509" y="3359338"/>
            <a:ext cx="2843711" cy="2862072"/>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1500" b="1">
                <a:effectLst/>
              </a:rPr>
              <a:t>Strategies to Foster Engagement:</a:t>
            </a:r>
          </a:p>
          <a:p>
            <a:pPr indent="-228600">
              <a:spcAft>
                <a:spcPts val="600"/>
              </a:spcAft>
              <a:buFont typeface="Arial" panose="020B0604020202020204" pitchFamily="34" charset="0"/>
              <a:buChar char="•"/>
            </a:pPr>
            <a:endParaRPr lang="en-US" sz="1500">
              <a:effectLst/>
            </a:endParaRPr>
          </a:p>
          <a:p>
            <a:pPr indent="-228600">
              <a:spcAft>
                <a:spcPts val="600"/>
              </a:spcAft>
              <a:buFont typeface="Arial" panose="020B0604020202020204" pitchFamily="34" charset="0"/>
              <a:buChar char="•"/>
            </a:pPr>
            <a:r>
              <a:rPr lang="en-US" sz="1500">
                <a:effectLst/>
              </a:rPr>
              <a:t>1. Offer choices in tasks and topics</a:t>
            </a:r>
          </a:p>
          <a:p>
            <a:pPr indent="-228600">
              <a:spcAft>
                <a:spcPts val="600"/>
              </a:spcAft>
              <a:buFont typeface="Arial" panose="020B0604020202020204" pitchFamily="34" charset="0"/>
              <a:buChar char="•"/>
            </a:pPr>
            <a:r>
              <a:rPr lang="en-US" sz="1500">
                <a:effectLst/>
              </a:rPr>
              <a:t>2. Connect learning to real-world contexts</a:t>
            </a:r>
          </a:p>
          <a:p>
            <a:pPr indent="-228600">
              <a:spcAft>
                <a:spcPts val="600"/>
              </a:spcAft>
              <a:buFont typeface="Arial" panose="020B0604020202020204" pitchFamily="34" charset="0"/>
              <a:buChar char="•"/>
            </a:pPr>
            <a:r>
              <a:rPr lang="en-US" sz="1500">
                <a:effectLst/>
              </a:rPr>
              <a:t>3. Use active learning: discussions, debates, simulations</a:t>
            </a:r>
          </a:p>
          <a:p>
            <a:pPr indent="-228600">
              <a:spcAft>
                <a:spcPts val="600"/>
              </a:spcAft>
              <a:buFont typeface="Arial" panose="020B0604020202020204" pitchFamily="34" charset="0"/>
              <a:buChar char="•"/>
            </a:pPr>
            <a:r>
              <a:rPr lang="en-US" sz="1500">
                <a:effectLst/>
              </a:rPr>
              <a:t>Incorporate student feedback</a:t>
            </a:r>
          </a:p>
        </p:txBody>
      </p:sp>
    </p:spTree>
    <p:extLst>
      <p:ext uri="{BB962C8B-B14F-4D97-AF65-F5344CB8AC3E}">
        <p14:creationId xmlns:p14="http://schemas.microsoft.com/office/powerpoint/2010/main" val="345323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6FEE71D-CCF6-FC10-3A67-079E29929205}"/>
              </a:ext>
            </a:extLst>
          </p:cNvPr>
          <p:cNvSpPr txBox="1"/>
          <p:nvPr/>
        </p:nvSpPr>
        <p:spPr>
          <a:xfrm>
            <a:off x="704088" y="2387600"/>
            <a:ext cx="3799763" cy="3767328"/>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dirty="0"/>
              <a:t>Journaling, thinking, Reflecting and sharing time. 2 min.</a:t>
            </a:r>
            <a:endParaRPr lang="en-US"/>
          </a:p>
          <a:p>
            <a:pPr indent="-228600">
              <a:lnSpc>
                <a:spcPct val="110000"/>
              </a:lnSpc>
              <a:spcAft>
                <a:spcPts val="600"/>
              </a:spcAft>
              <a:buFont typeface="Arial" panose="020B0604020202020204" pitchFamily="34" charset="0"/>
              <a:buChar char="•"/>
            </a:pPr>
            <a:endParaRPr lang="en-US"/>
          </a:p>
          <a:p>
            <a:pPr indent="-228600">
              <a:lnSpc>
                <a:spcPct val="110000"/>
              </a:lnSpc>
              <a:spcAft>
                <a:spcPts val="600"/>
              </a:spcAft>
              <a:buFont typeface="Arial" panose="020B0604020202020204" pitchFamily="34" charset="0"/>
              <a:buChar char="•"/>
            </a:pPr>
            <a:endParaRPr lang="en-US"/>
          </a:p>
          <a:p>
            <a:pPr indent="-228600">
              <a:lnSpc>
                <a:spcPct val="110000"/>
              </a:lnSpc>
              <a:spcAft>
                <a:spcPts val="600"/>
              </a:spcAft>
              <a:buFont typeface="Arial" panose="020B0604020202020204" pitchFamily="34" charset="0"/>
              <a:buChar char="•"/>
            </a:pPr>
            <a:r>
              <a:rPr lang="en-US">
                <a:effectLst/>
              </a:rPr>
              <a:t>“Ms. Lopez greets every student by name and invites their ideas for class projects.”</a:t>
            </a:r>
          </a:p>
          <a:p>
            <a:pPr indent="-228600">
              <a:lnSpc>
                <a:spcPct val="110000"/>
              </a:lnSpc>
              <a:spcAft>
                <a:spcPts val="600"/>
              </a:spcAft>
              <a:buFont typeface="Arial" panose="020B0604020202020204" pitchFamily="34" charset="0"/>
              <a:buChar char="•"/>
            </a:pPr>
            <a:endParaRPr lang="en-US"/>
          </a:p>
        </p:txBody>
      </p:sp>
      <p:pic>
        <p:nvPicPr>
          <p:cNvPr id="5" name="Picture 4" descr="A person writing in a book&#10;&#10;Description automatically generated">
            <a:extLst>
              <a:ext uri="{FF2B5EF4-FFF2-40B4-BE49-F238E27FC236}">
                <a16:creationId xmlns:a16="http://schemas.microsoft.com/office/drawing/2014/main" id="{0AE9DB07-77C5-E604-E548-3DBB23EF7308}"/>
              </a:ext>
            </a:extLst>
          </p:cNvPr>
          <p:cNvPicPr>
            <a:picLocks noChangeAspect="1"/>
          </p:cNvPicPr>
          <p:nvPr/>
        </p:nvPicPr>
        <p:blipFill>
          <a:blip r:embed="rId3">
            <a:extLst>
              <a:ext uri="{837473B0-CC2E-450A-ABE3-18F120FF3D39}">
                <a1611:picAttrSrcUrl xmlns:a1611="http://schemas.microsoft.com/office/drawing/2016/11/main" r:id="rId4"/>
              </a:ext>
            </a:extLst>
          </a:blip>
          <a:srcRect l="13395" r="19192" b="-1"/>
          <a:stretch>
            <a:fillRect/>
          </a:stretch>
        </p:blipFill>
        <p:spPr>
          <a:xfrm>
            <a:off x="4981575" y="735286"/>
            <a:ext cx="6495042" cy="5419642"/>
          </a:xfrm>
          <a:prstGeom prst="rect">
            <a:avLst/>
          </a:prstGeom>
        </p:spPr>
      </p:pic>
    </p:spTree>
    <p:extLst>
      <p:ext uri="{BB962C8B-B14F-4D97-AF65-F5344CB8AC3E}">
        <p14:creationId xmlns:p14="http://schemas.microsoft.com/office/powerpoint/2010/main" val="125445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86D0DB0-CC82-4868-9E40-44D1164BD6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420D137-7353-6DCB-1187-DF10AA7DAD9F}"/>
              </a:ext>
            </a:extLst>
          </p:cNvPr>
          <p:cNvSpPr txBox="1"/>
          <p:nvPr/>
        </p:nvSpPr>
        <p:spPr>
          <a:xfrm>
            <a:off x="704088" y="2226374"/>
            <a:ext cx="6119812" cy="3603210"/>
          </a:xfrm>
          <a:prstGeom prst="rect">
            <a:avLst/>
          </a:prstGeom>
        </p:spPr>
        <p:txBody>
          <a:bodyPr vert="horz" lIns="91440" tIns="45720" rIns="91440" bIns="45720" rtlCol="0">
            <a:normAutofit/>
          </a:bodyPr>
          <a:lstStyle/>
          <a:p>
            <a:pPr marL="0" marR="0" indent="-228600">
              <a:lnSpc>
                <a:spcPct val="110000"/>
              </a:lnSpc>
              <a:spcBef>
                <a:spcPts val="800"/>
              </a:spcBef>
              <a:spcAft>
                <a:spcPts val="400"/>
              </a:spcAft>
              <a:buFont typeface="Arial" panose="020B0604020202020204" pitchFamily="34" charset="0"/>
              <a:buChar char="•"/>
            </a:pPr>
            <a:r>
              <a:rPr lang="en-US" b="1"/>
              <a:t>             Benefits: For all students:</a:t>
            </a:r>
          </a:p>
          <a:p>
            <a:pPr marL="0" marR="0" indent="-228600">
              <a:lnSpc>
                <a:spcPct val="110000"/>
              </a:lnSpc>
              <a:spcBef>
                <a:spcPts val="800"/>
              </a:spcBef>
              <a:spcAft>
                <a:spcPts val="400"/>
              </a:spcAft>
              <a:buFont typeface="Arial" panose="020B0604020202020204" pitchFamily="34" charset="0"/>
              <a:buChar char="•"/>
            </a:pPr>
            <a:r>
              <a:rPr lang="en-US">
                <a:effectLst/>
              </a:rPr>
              <a:t>1. Increases motivation and achievement skills.</a:t>
            </a:r>
          </a:p>
          <a:p>
            <a:pPr marR="0" lvl="0" indent="-228600">
              <a:lnSpc>
                <a:spcPct val="110000"/>
              </a:lnSpc>
              <a:spcBef>
                <a:spcPts val="180"/>
              </a:spcBef>
              <a:spcAft>
                <a:spcPts val="180"/>
              </a:spcAft>
              <a:buFont typeface="Arial" panose="020B0604020202020204" pitchFamily="34" charset="0"/>
              <a:buChar char="•"/>
            </a:pPr>
            <a:r>
              <a:rPr lang="en-US">
                <a:effectLst/>
              </a:rPr>
              <a:t>2. Builds a deeper sense of understanding and acceptance.</a:t>
            </a:r>
          </a:p>
          <a:p>
            <a:pPr marR="0" lvl="0" indent="-228600">
              <a:lnSpc>
                <a:spcPct val="110000"/>
              </a:lnSpc>
              <a:spcBef>
                <a:spcPts val="180"/>
              </a:spcBef>
              <a:spcAft>
                <a:spcPts val="180"/>
              </a:spcAft>
              <a:buFont typeface="Arial" panose="020B0604020202020204" pitchFamily="34" charset="0"/>
              <a:buChar char="•"/>
            </a:pPr>
            <a:r>
              <a:rPr lang="en-US">
                <a:effectLst/>
              </a:rPr>
              <a:t>3. Promotes lifelong learning mindset and self confidence.</a:t>
            </a:r>
          </a:p>
          <a:p>
            <a:pPr marR="0" lvl="0" indent="-228600">
              <a:lnSpc>
                <a:spcPct val="110000"/>
              </a:lnSpc>
              <a:spcBef>
                <a:spcPts val="180"/>
              </a:spcBef>
              <a:spcAft>
                <a:spcPts val="180"/>
              </a:spcAft>
              <a:buFont typeface="Arial" panose="020B0604020202020204" pitchFamily="34" charset="0"/>
              <a:buChar char="•"/>
            </a:pPr>
            <a:r>
              <a:rPr lang="en-US">
                <a:effectLst/>
              </a:rPr>
              <a:t>4. Empowers student’s taking  ownership and accountability for their own learning.</a:t>
            </a:r>
          </a:p>
        </p:txBody>
      </p:sp>
      <p:pic>
        <p:nvPicPr>
          <p:cNvPr id="7" name="Picture 6" descr="A group of children looking at a tablet&#10;&#10;Description automatically generated">
            <a:extLst>
              <a:ext uri="{FF2B5EF4-FFF2-40B4-BE49-F238E27FC236}">
                <a16:creationId xmlns:a16="http://schemas.microsoft.com/office/drawing/2014/main" id="{B6450CBC-8B9A-BD67-C621-541BDC91E9FF}"/>
              </a:ext>
            </a:extLst>
          </p:cNvPr>
          <p:cNvPicPr>
            <a:picLocks noChangeAspect="1"/>
          </p:cNvPicPr>
          <p:nvPr/>
        </p:nvPicPr>
        <p:blipFill>
          <a:blip r:embed="rId3">
            <a:extLst>
              <a:ext uri="{837473B0-CC2E-450A-ABE3-18F120FF3D39}">
                <a1611:picAttrSrcUrl xmlns:a1611="http://schemas.microsoft.com/office/drawing/2016/11/main" r:id="rId4"/>
              </a:ext>
            </a:extLst>
          </a:blip>
          <a:srcRect r="2" b="701"/>
          <a:stretch>
            <a:fillRect/>
          </a:stretch>
        </p:blipFill>
        <p:spPr>
          <a:xfrm>
            <a:off x="7315200" y="1066798"/>
            <a:ext cx="4076700" cy="2277118"/>
          </a:xfrm>
          <a:prstGeom prst="rect">
            <a:avLst/>
          </a:prstGeom>
        </p:spPr>
      </p:pic>
      <p:pic>
        <p:nvPicPr>
          <p:cNvPr id="5" name="Picture 4" descr="A group of people sitting in a circle&#10;&#10;Description automatically generated">
            <a:extLst>
              <a:ext uri="{FF2B5EF4-FFF2-40B4-BE49-F238E27FC236}">
                <a16:creationId xmlns:a16="http://schemas.microsoft.com/office/drawing/2014/main" id="{6247E70C-F7E8-C678-5976-D8372F340DB9}"/>
              </a:ext>
            </a:extLst>
          </p:cNvPr>
          <p:cNvPicPr>
            <a:picLocks noChangeAspect="1"/>
          </p:cNvPicPr>
          <p:nvPr/>
        </p:nvPicPr>
        <p:blipFill>
          <a:blip r:embed="rId5">
            <a:extLst>
              <a:ext uri="{837473B0-CC2E-450A-ABE3-18F120FF3D39}">
                <a1611:picAttrSrcUrl xmlns:a1611="http://schemas.microsoft.com/office/drawing/2016/11/main" r:id="rId6"/>
              </a:ext>
            </a:extLst>
          </a:blip>
          <a:srcRect r="24106" b="2"/>
          <a:stretch>
            <a:fillRect/>
          </a:stretch>
        </p:blipFill>
        <p:spPr>
          <a:xfrm>
            <a:off x="7315200" y="3548609"/>
            <a:ext cx="4076700" cy="2242593"/>
          </a:xfrm>
          <a:prstGeom prst="rect">
            <a:avLst/>
          </a:prstGeom>
        </p:spPr>
      </p:pic>
      <p:cxnSp>
        <p:nvCxnSpPr>
          <p:cNvPr id="20" name="Straight Connector 19">
            <a:extLst>
              <a:ext uri="{FF2B5EF4-FFF2-40B4-BE49-F238E27FC236}">
                <a16:creationId xmlns:a16="http://schemas.microsoft.com/office/drawing/2014/main" id="{E9879F10-54E5-4F60-A54F-91F348A6C7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8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inger pointing at wooden blocks&#10;&#10;Description automatically generated">
            <a:extLst>
              <a:ext uri="{FF2B5EF4-FFF2-40B4-BE49-F238E27FC236}">
                <a16:creationId xmlns:a16="http://schemas.microsoft.com/office/drawing/2014/main" id="{58C0265D-AB7D-F652-8CD1-D2906DDB27F5}"/>
              </a:ext>
            </a:extLst>
          </p:cNvPr>
          <p:cNvPicPr>
            <a:picLocks noChangeAspect="1"/>
          </p:cNvPicPr>
          <p:nvPr/>
        </p:nvPicPr>
        <p:blipFill>
          <a:blip r:embed="rId2">
            <a:extLst>
              <a:ext uri="{837473B0-CC2E-450A-ABE3-18F120FF3D39}">
                <a1611:picAttrSrcUrl xmlns:a1611="http://schemas.microsoft.com/office/drawing/2016/11/main" r:id="rId3"/>
              </a:ext>
            </a:extLst>
          </a:blip>
          <a:srcRect l="25809" r="29841"/>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A23A584-99E6-1F46-D925-E448AB34C8F2}"/>
              </a:ext>
            </a:extLst>
          </p:cNvPr>
          <p:cNvSpPr txBox="1"/>
          <p:nvPr/>
        </p:nvSpPr>
        <p:spPr>
          <a:xfrm>
            <a:off x="4866968" y="2221992"/>
            <a:ext cx="6627924" cy="373989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1300"/>
              <a:t>      </a:t>
            </a:r>
            <a:r>
              <a:rPr lang="en-US" sz="1300" b="1"/>
              <a:t>Create a Protocol- Foster Authentic Student Engagement:</a:t>
            </a:r>
          </a:p>
          <a:p>
            <a:pPr marL="342900" indent="-228600">
              <a:spcAft>
                <a:spcPts val="600"/>
              </a:spcAft>
              <a:buFont typeface="Arial" panose="020B0604020202020204" pitchFamily="34" charset="0"/>
              <a:buChar char="•"/>
            </a:pPr>
            <a:r>
              <a:rPr lang="en-US" sz="1300"/>
              <a:t>Review Team (groups) Norms and expectations.</a:t>
            </a:r>
          </a:p>
          <a:p>
            <a:pPr marL="342900" indent="-228600">
              <a:spcAft>
                <a:spcPts val="600"/>
              </a:spcAft>
              <a:buFont typeface="Arial" panose="020B0604020202020204" pitchFamily="34" charset="0"/>
              <a:buChar char="•"/>
            </a:pPr>
            <a:r>
              <a:rPr lang="en-US" sz="1300"/>
              <a:t>Offer  2-3 topics  or ask students for their own topic ideas?</a:t>
            </a:r>
          </a:p>
          <a:p>
            <a:pPr marL="342900" indent="-228600">
              <a:spcAft>
                <a:spcPts val="600"/>
              </a:spcAft>
              <a:buFont typeface="Arial" panose="020B0604020202020204" pitchFamily="34" charset="0"/>
              <a:buChar char="•"/>
            </a:pPr>
            <a:r>
              <a:rPr lang="en-US" sz="1300"/>
              <a:t>Teacher models the how to in seeking information, research or exploring other possibilities with whole group.</a:t>
            </a:r>
          </a:p>
          <a:p>
            <a:pPr indent="-228600">
              <a:spcAft>
                <a:spcPts val="600"/>
              </a:spcAft>
              <a:buFont typeface="Arial" panose="020B0604020202020204" pitchFamily="34" charset="0"/>
              <a:buChar char="•"/>
            </a:pPr>
            <a:r>
              <a:rPr lang="en-US" sz="1300"/>
              <a:t>4.   Have each small group designate individual roles.(Facilitator or Lead, writer, timekeeper, Bird walker, materials person, cleanup people, and Tech person etc. etc. Everyone needs to have a role for success of the project/activity.</a:t>
            </a:r>
          </a:p>
          <a:p>
            <a:pPr indent="-228600">
              <a:spcAft>
                <a:spcPts val="600"/>
              </a:spcAft>
              <a:buFont typeface="Arial" panose="020B0604020202020204" pitchFamily="34" charset="0"/>
              <a:buChar char="•"/>
            </a:pPr>
            <a:r>
              <a:rPr lang="en-US" sz="1300"/>
              <a:t>5. Small groups conduct  explorations, discussions, take time to think, reflect, and create a first draft/ plan. </a:t>
            </a:r>
          </a:p>
          <a:p>
            <a:pPr indent="-228600">
              <a:spcAft>
                <a:spcPts val="600"/>
              </a:spcAft>
              <a:buFont typeface="Arial" panose="020B0604020202020204" pitchFamily="34" charset="0"/>
              <a:buChar char="•"/>
            </a:pPr>
            <a:r>
              <a:rPr lang="en-US" sz="1300"/>
              <a:t>6. Make a list of materials or the teacher can provide a variety of materials for small groups to go pick and choose from for their project, lesson, or activity.</a:t>
            </a:r>
          </a:p>
          <a:p>
            <a:pPr indent="-228600">
              <a:spcAft>
                <a:spcPts val="600"/>
              </a:spcAft>
              <a:buFont typeface="Arial" panose="020B0604020202020204" pitchFamily="34" charset="0"/>
              <a:buChar char="•"/>
            </a:pPr>
            <a:r>
              <a:rPr lang="en-US" sz="1300"/>
              <a:t>7. Mark designated stations/areas around the classroom for  teams to plan and work together.</a:t>
            </a:r>
          </a:p>
          <a:p>
            <a:pPr indent="-228600">
              <a:spcAft>
                <a:spcPts val="600"/>
              </a:spcAft>
              <a:buFont typeface="Arial" panose="020B0604020202020204" pitchFamily="34" charset="0"/>
              <a:buChar char="•"/>
            </a:pPr>
            <a:r>
              <a:rPr lang="en-US" sz="1300"/>
              <a:t>8. Everyone shares and presents on due dates.</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22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gnifying glass on a note&#10;&#10;Description automatically generated">
            <a:extLst>
              <a:ext uri="{FF2B5EF4-FFF2-40B4-BE49-F238E27FC236}">
                <a16:creationId xmlns:a16="http://schemas.microsoft.com/office/drawing/2014/main" id="{D9394E2C-524D-AFF7-036A-83EB131710A7}"/>
              </a:ext>
            </a:extLst>
          </p:cNvPr>
          <p:cNvPicPr>
            <a:picLocks noChangeAspect="1"/>
          </p:cNvPicPr>
          <p:nvPr/>
        </p:nvPicPr>
        <p:blipFill>
          <a:blip r:embed="rId2">
            <a:extLst>
              <a:ext uri="{837473B0-CC2E-450A-ABE3-18F120FF3D39}">
                <a1611:picAttrSrcUrl xmlns:a1611="http://schemas.microsoft.com/office/drawing/2016/11/main" r:id="rId3"/>
              </a:ext>
            </a:extLst>
          </a:blip>
          <a:srcRect l="44269" r="20251" b="1"/>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821224B-D0DA-B268-9D59-D36190B2DCC7}"/>
              </a:ext>
            </a:extLst>
          </p:cNvPr>
          <p:cNvSpPr txBox="1"/>
          <p:nvPr/>
        </p:nvSpPr>
        <p:spPr>
          <a:xfrm>
            <a:off x="4866968" y="2221992"/>
            <a:ext cx="6627924" cy="3739896"/>
          </a:xfrm>
          <a:prstGeom prst="rect">
            <a:avLst/>
          </a:prstGeom>
        </p:spPr>
        <p:txBody>
          <a:bodyPr vert="horz" lIns="91440" tIns="45720" rIns="91440" bIns="45720" rtlCol="0">
            <a:normAutofit lnSpcReduction="10000"/>
          </a:bodyPr>
          <a:lstStyle/>
          <a:p>
            <a:pPr marR="0" lvl="0" indent="-228600">
              <a:spcBef>
                <a:spcPts val="180"/>
              </a:spcBef>
              <a:spcAft>
                <a:spcPts val="180"/>
              </a:spcAft>
              <a:buFont typeface="Arial" panose="020B0604020202020204" pitchFamily="34" charset="0"/>
              <a:buChar char="•"/>
            </a:pPr>
            <a:r>
              <a:rPr lang="en-US" dirty="0">
                <a:effectLst/>
              </a:rPr>
              <a:t>	</a:t>
            </a:r>
            <a:r>
              <a:rPr lang="en-US" b="1" dirty="0">
                <a:effectLst/>
              </a:rPr>
              <a:t>The Evidence of Authentic Engagement Learning: </a:t>
            </a:r>
          </a:p>
          <a:p>
            <a:pPr marR="0" lvl="0" indent="-228600">
              <a:spcBef>
                <a:spcPts val="180"/>
              </a:spcBef>
              <a:spcAft>
                <a:spcPts val="180"/>
              </a:spcAft>
              <a:buFont typeface="Arial" panose="020B0604020202020204" pitchFamily="34" charset="0"/>
              <a:buChar char="•"/>
            </a:pPr>
            <a:r>
              <a:rPr lang="en-US" dirty="0">
                <a:effectLst/>
              </a:rPr>
              <a:t>What should  this scenario look like in the classroom with  students?</a:t>
            </a:r>
          </a:p>
          <a:p>
            <a:pPr marR="0" lvl="0" indent="-228600">
              <a:spcBef>
                <a:spcPts val="180"/>
              </a:spcBef>
              <a:spcAft>
                <a:spcPts val="180"/>
              </a:spcAft>
              <a:buFont typeface="Arial" panose="020B0604020202020204" pitchFamily="34" charset="0"/>
              <a:buChar char="•"/>
            </a:pPr>
            <a:endParaRPr lang="en-US" dirty="0">
              <a:effectLst/>
            </a:endParaRPr>
          </a:p>
          <a:p>
            <a:pPr marL="285750" marR="0" lvl="0" indent="-228600">
              <a:spcBef>
                <a:spcPts val="180"/>
              </a:spcBef>
              <a:spcAft>
                <a:spcPts val="180"/>
              </a:spcAft>
              <a:buFont typeface="Arial" panose="020B0604020202020204" pitchFamily="34" charset="0"/>
              <a:buChar char="•"/>
            </a:pPr>
            <a:r>
              <a:rPr lang="en-US" dirty="0">
                <a:effectLst/>
              </a:rPr>
              <a:t>A Total </a:t>
            </a:r>
            <a:r>
              <a:rPr lang="en-US" u="sng" dirty="0"/>
              <a:t>f</a:t>
            </a:r>
            <a:r>
              <a:rPr lang="en-US" u="sng" dirty="0">
                <a:effectLst/>
              </a:rPr>
              <a:t>ocus</a:t>
            </a:r>
            <a:r>
              <a:rPr lang="en-US" dirty="0">
                <a:effectLst/>
              </a:rPr>
              <a:t> and </a:t>
            </a:r>
            <a:r>
              <a:rPr lang="en-US" u="sng" dirty="0"/>
              <a:t>e</a:t>
            </a:r>
            <a:r>
              <a:rPr lang="en-US" u="sng" dirty="0">
                <a:effectLst/>
              </a:rPr>
              <a:t>mersion</a:t>
            </a:r>
            <a:r>
              <a:rPr lang="en-US" dirty="0">
                <a:effectLst/>
              </a:rPr>
              <a:t> of students in an impactful learning experience</a:t>
            </a:r>
            <a:r>
              <a:rPr lang="en-US" dirty="0"/>
              <a:t>.</a:t>
            </a:r>
            <a:endParaRPr lang="en-US" dirty="0">
              <a:effectLst/>
            </a:endParaRPr>
          </a:p>
          <a:p>
            <a:pPr marL="342900" marR="0" lvl="0" indent="-228600">
              <a:spcBef>
                <a:spcPts val="180"/>
              </a:spcBef>
              <a:spcAft>
                <a:spcPts val="180"/>
              </a:spcAft>
              <a:buFont typeface="Arial" panose="020B0604020202020204" pitchFamily="34" charset="0"/>
              <a:buChar char="•"/>
            </a:pPr>
            <a:r>
              <a:rPr lang="en-US" dirty="0">
                <a:effectLst/>
              </a:rPr>
              <a:t> The </a:t>
            </a:r>
            <a:r>
              <a:rPr lang="en-US" u="sng" dirty="0">
                <a:effectLst/>
              </a:rPr>
              <a:t>Discovery-</a:t>
            </a:r>
            <a:r>
              <a:rPr lang="en-US" dirty="0">
                <a:effectLst/>
              </a:rPr>
              <a:t> Intellectual and emotional </a:t>
            </a:r>
            <a:r>
              <a:rPr lang="en-US" dirty="0"/>
              <a:t>immersion learning.</a:t>
            </a:r>
            <a:endParaRPr lang="en-US" dirty="0">
              <a:effectLst/>
            </a:endParaRPr>
          </a:p>
          <a:p>
            <a:pPr marL="342900" marR="0" lvl="0" indent="-228600">
              <a:spcBef>
                <a:spcPts val="180"/>
              </a:spcBef>
              <a:spcAft>
                <a:spcPts val="180"/>
              </a:spcAft>
              <a:buFont typeface="Arial" panose="020B0604020202020204" pitchFamily="34" charset="0"/>
              <a:buChar char="•"/>
            </a:pPr>
            <a:r>
              <a:rPr lang="en-US" dirty="0">
                <a:effectLst/>
              </a:rPr>
              <a:t>The </a:t>
            </a:r>
            <a:r>
              <a:rPr lang="en-US" u="sng" dirty="0">
                <a:effectLst/>
              </a:rPr>
              <a:t>Creativit</a:t>
            </a:r>
            <a:r>
              <a:rPr lang="en-US" dirty="0">
                <a:effectLst/>
              </a:rPr>
              <a:t>y-Goes beyond compliance and participation.</a:t>
            </a:r>
          </a:p>
          <a:p>
            <a:pPr marL="342900" marR="0" lvl="0" indent="-228600">
              <a:spcBef>
                <a:spcPts val="180"/>
              </a:spcBef>
              <a:spcAft>
                <a:spcPts val="180"/>
              </a:spcAft>
              <a:buFont typeface="Arial" panose="020B0604020202020204" pitchFamily="34" charset="0"/>
              <a:buChar char="•"/>
            </a:pPr>
            <a:r>
              <a:rPr lang="en-US" dirty="0">
                <a:effectLst/>
              </a:rPr>
              <a:t>The </a:t>
            </a:r>
            <a:r>
              <a:rPr lang="en-US" u="sng" dirty="0">
                <a:effectLst/>
              </a:rPr>
              <a:t>Vision- </a:t>
            </a:r>
            <a:r>
              <a:rPr lang="en-US" dirty="0">
                <a:effectLst/>
              </a:rPr>
              <a:t>Students are focused, curious, invested, and motivated are getting  the big picture using  </a:t>
            </a:r>
            <a:r>
              <a:rPr lang="en-US" dirty="0"/>
              <a:t>P</a:t>
            </a:r>
            <a:r>
              <a:rPr lang="en-US" dirty="0">
                <a:effectLst/>
              </a:rPr>
              <a:t>owerful Learning techniques.</a:t>
            </a:r>
          </a:p>
          <a:p>
            <a:pPr indent="-228600">
              <a:buFont typeface="Arial" panose="020B0604020202020204" pitchFamily="34" charset="0"/>
              <a:buChar char="•"/>
            </a:pPr>
            <a:r>
              <a:rPr lang="en-US" dirty="0"/>
              <a:t> –</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67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272E1-84B5-7E49-E4DA-83AB8BE70329}"/>
              </a:ext>
            </a:extLst>
          </p:cNvPr>
          <p:cNvSpPr>
            <a:spLocks noGrp="1"/>
          </p:cNvSpPr>
          <p:nvPr>
            <p:ph type="title"/>
          </p:nvPr>
        </p:nvSpPr>
        <p:spPr>
          <a:xfrm>
            <a:off x="4771789" y="909637"/>
            <a:ext cx="6714698" cy="1316736"/>
          </a:xfrm>
        </p:spPr>
        <p:txBody>
          <a:bodyPr>
            <a:normAutofit/>
          </a:bodyPr>
          <a:lstStyle/>
          <a:p>
            <a:r>
              <a:rPr lang="en-US" dirty="0"/>
              <a:t>Norms:</a:t>
            </a:r>
          </a:p>
        </p:txBody>
      </p:sp>
      <p:pic>
        <p:nvPicPr>
          <p:cNvPr id="7" name="Picture 6" descr="A cartoon character leaning on a stack of colorful boxes&#10;&#10;Description automatically generated">
            <a:extLst>
              <a:ext uri="{FF2B5EF4-FFF2-40B4-BE49-F238E27FC236}">
                <a16:creationId xmlns:a16="http://schemas.microsoft.com/office/drawing/2014/main" id="{8766763A-3EC1-7C85-4336-ECBB3351ED90}"/>
              </a:ext>
            </a:extLst>
          </p:cNvPr>
          <p:cNvPicPr>
            <a:picLocks noChangeAspect="1"/>
          </p:cNvPicPr>
          <p:nvPr/>
        </p:nvPicPr>
        <p:blipFill>
          <a:blip r:embed="rId2">
            <a:extLst>
              <a:ext uri="{837473B0-CC2E-450A-ABE3-18F120FF3D39}">
                <a1611:picAttrSrcUrl xmlns:a1611="http://schemas.microsoft.com/office/drawing/2016/11/main" r:id="rId3"/>
              </a:ext>
            </a:extLst>
          </a:blip>
          <a:srcRect t="14592" r="-3" b="666"/>
          <a:stretch>
            <a:fillRect/>
          </a:stretch>
        </p:blipFill>
        <p:spPr>
          <a:xfrm>
            <a:off x="20" y="2"/>
            <a:ext cx="4046541" cy="3428998"/>
          </a:xfrm>
          <a:prstGeom prst="rect">
            <a:avLst/>
          </a:prstGeom>
        </p:spPr>
      </p:pic>
      <p:cxnSp>
        <p:nvCxnSpPr>
          <p:cNvPr id="16" name="Straight Connector 15">
            <a:extLst>
              <a:ext uri="{FF2B5EF4-FFF2-40B4-BE49-F238E27FC236}">
                <a16:creationId xmlns:a16="http://schemas.microsoft.com/office/drawing/2014/main" id="{D57D541F-8B1D-4D6A-969A-B9D7473AD9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51399"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group of people in a circle&#10;&#10;Description automatically generated">
            <a:extLst>
              <a:ext uri="{FF2B5EF4-FFF2-40B4-BE49-F238E27FC236}">
                <a16:creationId xmlns:a16="http://schemas.microsoft.com/office/drawing/2014/main" id="{D8123773-D002-7C65-846D-65BBFE453DF2}"/>
              </a:ext>
            </a:extLst>
          </p:cNvPr>
          <p:cNvPicPr>
            <a:picLocks noChangeAspect="1"/>
          </p:cNvPicPr>
          <p:nvPr/>
        </p:nvPicPr>
        <p:blipFill>
          <a:blip r:embed="rId4">
            <a:extLst>
              <a:ext uri="{837473B0-CC2E-450A-ABE3-18F120FF3D39}">
                <a1611:picAttrSrcUrl xmlns:a1611="http://schemas.microsoft.com/office/drawing/2016/11/main" r:id="rId5"/>
              </a:ext>
            </a:extLst>
          </a:blip>
          <a:srcRect l="11493"/>
          <a:stretch>
            <a:fillRect/>
          </a:stretch>
        </p:blipFill>
        <p:spPr>
          <a:xfrm>
            <a:off x="20" y="3429000"/>
            <a:ext cx="4046541" cy="3428998"/>
          </a:xfrm>
          <a:prstGeom prst="rect">
            <a:avLst/>
          </a:prstGeom>
        </p:spPr>
      </p:pic>
      <p:sp>
        <p:nvSpPr>
          <p:cNvPr id="3" name="Content Placeholder 2">
            <a:extLst>
              <a:ext uri="{FF2B5EF4-FFF2-40B4-BE49-F238E27FC236}">
                <a16:creationId xmlns:a16="http://schemas.microsoft.com/office/drawing/2014/main" id="{486560A2-AFF1-9769-DC4A-E39EFE488E34}"/>
              </a:ext>
            </a:extLst>
          </p:cNvPr>
          <p:cNvSpPr>
            <a:spLocks noGrp="1"/>
          </p:cNvSpPr>
          <p:nvPr>
            <p:ph idx="1"/>
          </p:nvPr>
        </p:nvSpPr>
        <p:spPr>
          <a:xfrm>
            <a:off x="4771788" y="2226374"/>
            <a:ext cx="6714698" cy="3603210"/>
          </a:xfrm>
        </p:spPr>
        <p:txBody>
          <a:bodyPr>
            <a:normAutofit/>
          </a:bodyPr>
          <a:lstStyle/>
          <a:p>
            <a:pPr marL="457200" indent="-457200">
              <a:buAutoNum type="arabicPeriod"/>
            </a:pPr>
            <a:r>
              <a:rPr lang="en-US" b="1"/>
              <a:t>Start and End on time</a:t>
            </a:r>
          </a:p>
          <a:p>
            <a:pPr marL="457200" indent="-457200">
              <a:buAutoNum type="arabicPeriod"/>
            </a:pPr>
            <a:r>
              <a:rPr lang="en-US" b="1"/>
              <a:t>Active Participation </a:t>
            </a:r>
          </a:p>
          <a:p>
            <a:pPr marL="457200" indent="-457200">
              <a:buAutoNum type="arabicPeriod"/>
            </a:pPr>
            <a:r>
              <a:rPr lang="en-US" b="1"/>
              <a:t>No Side Bars</a:t>
            </a:r>
          </a:p>
          <a:p>
            <a:pPr marL="457200" indent="-457200">
              <a:buAutoNum type="arabicPeriod"/>
            </a:pPr>
            <a:r>
              <a:rPr lang="en-US" b="1"/>
              <a:t>Cell phones on Silent</a:t>
            </a:r>
          </a:p>
          <a:p>
            <a:pPr marL="457200" indent="-457200">
              <a:buAutoNum type="arabicPeriod"/>
            </a:pPr>
            <a:r>
              <a:rPr lang="en-US" b="1"/>
              <a:t>Take care of your needs</a:t>
            </a:r>
          </a:p>
          <a:p>
            <a:pPr marL="457200" indent="-457200">
              <a:buAutoNum type="arabicPeriod"/>
            </a:pPr>
            <a:r>
              <a:rPr lang="en-US" b="1"/>
              <a:t>Don’t focus on the problem focus on the solution.</a:t>
            </a:r>
          </a:p>
          <a:p>
            <a:endParaRPr lang="en-US" dirty="0"/>
          </a:p>
        </p:txBody>
      </p:sp>
      <p:cxnSp>
        <p:nvCxnSpPr>
          <p:cNvPr id="18" name="Straight Connector 17">
            <a:extLst>
              <a:ext uri="{FF2B5EF4-FFF2-40B4-BE49-F238E27FC236}">
                <a16:creationId xmlns:a16="http://schemas.microsoft.com/office/drawing/2014/main" id="{E6523A9E-CB4E-4FB6-AF68-C947B50864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51399" y="6134100"/>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24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in a circle&#10;&#10;Description automatically generated">
            <a:extLst>
              <a:ext uri="{FF2B5EF4-FFF2-40B4-BE49-F238E27FC236}">
                <a16:creationId xmlns:a16="http://schemas.microsoft.com/office/drawing/2014/main" id="{30786CCF-F673-73AB-70F9-5F6D4E48BFB1}"/>
              </a:ext>
            </a:extLst>
          </p:cNvPr>
          <p:cNvPicPr>
            <a:picLocks noChangeAspect="1"/>
          </p:cNvPicPr>
          <p:nvPr/>
        </p:nvPicPr>
        <p:blipFill>
          <a:blip r:embed="rId3">
            <a:extLst>
              <a:ext uri="{837473B0-CC2E-450A-ABE3-18F120FF3D39}">
                <a1611:picAttrSrcUrl xmlns:a1611="http://schemas.microsoft.com/office/drawing/2016/11/main" r:id="rId4"/>
              </a:ext>
            </a:extLst>
          </a:blip>
          <a:srcRect l="53306" r="5862"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A3948C-F127-966B-16DD-09C47236223D}"/>
              </a:ext>
            </a:extLst>
          </p:cNvPr>
          <p:cNvSpPr txBox="1"/>
          <p:nvPr/>
        </p:nvSpPr>
        <p:spPr>
          <a:xfrm>
            <a:off x="4866968" y="2221992"/>
            <a:ext cx="6627924" cy="3739896"/>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b="1" dirty="0"/>
              <a:t>A Small Group Activity: To Do</a:t>
            </a:r>
            <a:endParaRPr lang="en-US" b="1"/>
          </a:p>
          <a:p>
            <a:pPr indent="-228600">
              <a:lnSpc>
                <a:spcPct val="110000"/>
              </a:lnSpc>
              <a:spcAft>
                <a:spcPts val="600"/>
              </a:spcAft>
              <a:buFont typeface="Arial" panose="020B0604020202020204" pitchFamily="34" charset="0"/>
              <a:buChar char="•"/>
            </a:pPr>
            <a:endParaRPr lang="en-US"/>
          </a:p>
          <a:p>
            <a:pPr indent="-228600">
              <a:lnSpc>
                <a:spcPct val="110000"/>
              </a:lnSpc>
              <a:spcAft>
                <a:spcPts val="600"/>
              </a:spcAft>
              <a:buFont typeface="Arial" panose="020B0604020202020204" pitchFamily="34" charset="0"/>
              <a:buChar char="•"/>
            </a:pPr>
            <a:r>
              <a:rPr lang="en-US" dirty="0"/>
              <a:t>Select </a:t>
            </a:r>
            <a:r>
              <a:rPr lang="en-US" b="1" dirty="0"/>
              <a:t>one of the four Roles described</a:t>
            </a:r>
            <a:r>
              <a:rPr lang="en-US" dirty="0"/>
              <a:t> to create a successful Authentic Learning Environment. Describe  the role and why you think is most important for you to have in creating your lesson and or in your classroom environment for inspiring your student’s Learning projects, Activities, or </a:t>
            </a:r>
            <a:r>
              <a:rPr lang="en-US"/>
              <a:t>lesson:What</a:t>
            </a:r>
            <a:r>
              <a:rPr lang="en-US" dirty="0"/>
              <a:t>  should this look like for you?</a:t>
            </a:r>
            <a:endParaRPr lang="en-US"/>
          </a:p>
          <a:p>
            <a:pPr indent="-228600">
              <a:lnSpc>
                <a:spcPct val="110000"/>
              </a:lnSpc>
              <a:spcAft>
                <a:spcPts val="600"/>
              </a:spcAft>
              <a:buFont typeface="Arial" panose="020B0604020202020204" pitchFamily="34" charset="0"/>
              <a:buChar char="•"/>
            </a:pPr>
            <a:r>
              <a:rPr lang="en-US" dirty="0"/>
              <a:t>Please chart out and be prepared to present.   5 minutes</a:t>
            </a:r>
            <a:endParaRPr lang="en-US"/>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90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B287AD-A565-4ADC-4D99-1D3B5D76AB99}"/>
              </a:ext>
            </a:extLst>
          </p:cNvPr>
          <p:cNvSpPr txBox="1"/>
          <p:nvPr/>
        </p:nvSpPr>
        <p:spPr>
          <a:xfrm>
            <a:off x="700088" y="2221992"/>
            <a:ext cx="6400800" cy="3739896"/>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a:effectLst/>
              </a:rPr>
              <a:t>Wrap-Up </a:t>
            </a:r>
          </a:p>
          <a:p>
            <a:pPr indent="-228600">
              <a:lnSpc>
                <a:spcPct val="110000"/>
              </a:lnSpc>
              <a:spcAft>
                <a:spcPts val="600"/>
              </a:spcAft>
              <a:buFont typeface="Arial" panose="020B0604020202020204" pitchFamily="34" charset="0"/>
              <a:buChar char="•"/>
            </a:pPr>
            <a:endParaRPr lang="en-US"/>
          </a:p>
          <a:p>
            <a:pPr indent="-228600">
              <a:lnSpc>
                <a:spcPct val="110000"/>
              </a:lnSpc>
              <a:spcAft>
                <a:spcPts val="600"/>
              </a:spcAft>
              <a:buFont typeface="Arial" panose="020B0604020202020204" pitchFamily="34" charset="0"/>
              <a:buChar char="•"/>
            </a:pPr>
            <a:r>
              <a:rPr lang="en-US">
                <a:effectLst/>
              </a:rPr>
              <a:t>Objective, Review Key messages &amp; Takeaways</a:t>
            </a:r>
          </a:p>
        </p:txBody>
      </p:sp>
      <p:pic>
        <p:nvPicPr>
          <p:cNvPr id="7" name="Picture 6" descr="A blue and white cover with a book and text&#10;&#10;Description automatically generated">
            <a:extLst>
              <a:ext uri="{FF2B5EF4-FFF2-40B4-BE49-F238E27FC236}">
                <a16:creationId xmlns:a16="http://schemas.microsoft.com/office/drawing/2014/main" id="{16D055EA-8797-FFB6-2410-3243509D68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87920" y="2102261"/>
            <a:ext cx="3903980" cy="3903980"/>
          </a:xfrm>
          <a:prstGeom prst="rect">
            <a:avLst/>
          </a:prstGeom>
        </p:spPr>
      </p:pic>
      <p:cxnSp>
        <p:nvCxnSpPr>
          <p:cNvPr id="20" name="Straight Connector 19">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230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24EBDE7-C210-4955-4A86-78C03F58BA19}"/>
              </a:ext>
            </a:extLst>
          </p:cNvPr>
          <p:cNvSpPr txBox="1"/>
          <p:nvPr/>
        </p:nvSpPr>
        <p:spPr>
          <a:xfrm>
            <a:off x="700088" y="2221992"/>
            <a:ext cx="6400800" cy="3739896"/>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dirty="0">
                <a:effectLst/>
              </a:rPr>
              <a:t>Key takeaway</a:t>
            </a:r>
            <a:r>
              <a:rPr lang="en-US">
                <a:effectLst/>
              </a:rPr>
              <a:t>: REMEMBER</a:t>
            </a:r>
            <a:endParaRPr lang="en-US" dirty="0">
              <a:effectLst/>
            </a:endParaRPr>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r>
              <a:rPr lang="en-US" dirty="0">
                <a:effectLst/>
              </a:rPr>
              <a:t>	</a:t>
            </a:r>
            <a:r>
              <a:rPr lang="en-US" b="1" dirty="0">
                <a:effectLst/>
              </a:rPr>
              <a:t>”The Act of Engagement is intentional and relational</a:t>
            </a:r>
            <a:r>
              <a:rPr lang="en-US" b="1" dirty="0"/>
              <a:t>”</a:t>
            </a:r>
            <a:endParaRPr lang="en-US" b="1" dirty="0">
              <a:effectLst/>
            </a:endParaRPr>
          </a:p>
          <a:p>
            <a:pPr indent="-228600">
              <a:lnSpc>
                <a:spcPct val="110000"/>
              </a:lnSpc>
              <a:spcAft>
                <a:spcPts val="600"/>
              </a:spcAft>
              <a:buFont typeface="Arial" panose="020B0604020202020204" pitchFamily="34" charset="0"/>
              <a:buChar char="•"/>
            </a:pPr>
            <a:endParaRPr lang="en-US" dirty="0">
              <a:effectLst/>
            </a:endParaRPr>
          </a:p>
          <a:p>
            <a:pPr indent="-228600">
              <a:lnSpc>
                <a:spcPct val="110000"/>
              </a:lnSpc>
              <a:spcAft>
                <a:spcPts val="600"/>
              </a:spcAft>
              <a:buFont typeface="Arial" panose="020B0604020202020204" pitchFamily="34" charset="0"/>
              <a:buChar char="•"/>
            </a:pPr>
            <a:r>
              <a:rPr lang="en-US" b="1" dirty="0">
                <a:effectLst/>
              </a:rPr>
              <a:t>Final question</a:t>
            </a:r>
            <a:r>
              <a:rPr lang="en-US" dirty="0">
                <a:effectLst/>
              </a:rPr>
              <a:t>: </a:t>
            </a:r>
            <a:r>
              <a:rPr lang="en-US" b="1" dirty="0">
                <a:effectLst/>
              </a:rPr>
              <a:t>What’s one thing you’ll try next week?</a:t>
            </a:r>
          </a:p>
        </p:txBody>
      </p:sp>
      <p:pic>
        <p:nvPicPr>
          <p:cNvPr id="7" name="Picture 6" descr="A group of people having a discussion&#10;&#10;Description automatically generated">
            <a:extLst>
              <a:ext uri="{FF2B5EF4-FFF2-40B4-BE49-F238E27FC236}">
                <a16:creationId xmlns:a16="http://schemas.microsoft.com/office/drawing/2014/main" id="{8318CDFB-8FE7-4CDD-0526-0DE2C02529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87920" y="3946893"/>
            <a:ext cx="3903980" cy="2059349"/>
          </a:xfrm>
          <a:prstGeom prst="rect">
            <a:avLst/>
          </a:prstGeom>
        </p:spPr>
      </p:pic>
      <p:cxnSp>
        <p:nvCxnSpPr>
          <p:cNvPr id="20" name="Straight Connector 19">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82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5" name="Picture 4" descr="A colorful background with white text&#10;&#10;Description automatically generated">
            <a:extLst>
              <a:ext uri="{FF2B5EF4-FFF2-40B4-BE49-F238E27FC236}">
                <a16:creationId xmlns:a16="http://schemas.microsoft.com/office/drawing/2014/main" id="{158265BA-F44C-32EB-0697-596B69A630F8}"/>
              </a:ext>
            </a:extLst>
          </p:cNvPr>
          <p:cNvPicPr>
            <a:picLocks noChangeAspect="1"/>
          </p:cNvPicPr>
          <p:nvPr/>
        </p:nvPicPr>
        <p:blipFill>
          <a:blip r:embed="rId3">
            <a:extLst>
              <a:ext uri="{837473B0-CC2E-450A-ABE3-18F120FF3D39}">
                <a1611:picAttrSrcUrl xmlns:a1611="http://schemas.microsoft.com/office/drawing/2016/11/main" r:id="rId4"/>
              </a:ext>
            </a:extLst>
          </a:blip>
          <a:srcRect l="18101" r="15821"/>
          <a:stretch>
            <a:fillRect/>
          </a:stretch>
        </p:blipFill>
        <p:spPr>
          <a:xfrm>
            <a:off x="-1" y="10"/>
            <a:ext cx="8056345" cy="6857990"/>
          </a:xfrm>
          <a:prstGeom prst="rect">
            <a:avLst/>
          </a:prstGeom>
        </p:spPr>
      </p:pic>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1172935"/>
            <a:ext cx="265331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3105667"/>
            <a:ext cx="26533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7C2DCD4-C6B8-0A3F-F39A-941A4A308CB4}"/>
              </a:ext>
            </a:extLst>
          </p:cNvPr>
          <p:cNvSpPr txBox="1"/>
          <p:nvPr/>
        </p:nvSpPr>
        <p:spPr>
          <a:xfrm>
            <a:off x="8652509" y="3359338"/>
            <a:ext cx="2843711" cy="2862072"/>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dirty="0"/>
              <a:t>Thank you It has been wonderful being here with you today. </a:t>
            </a:r>
            <a:endParaRPr lang="en-US"/>
          </a:p>
        </p:txBody>
      </p:sp>
    </p:spTree>
    <p:extLst>
      <p:ext uri="{BB962C8B-B14F-4D97-AF65-F5344CB8AC3E}">
        <p14:creationId xmlns:p14="http://schemas.microsoft.com/office/powerpoint/2010/main" val="373548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E3BB1-1BE3-33A0-AC51-238D90311C1E}"/>
              </a:ext>
            </a:extLst>
          </p:cNvPr>
          <p:cNvSpPr>
            <a:spLocks noGrp="1"/>
          </p:cNvSpPr>
          <p:nvPr>
            <p:ph type="title"/>
          </p:nvPr>
        </p:nvSpPr>
        <p:spPr>
          <a:xfrm>
            <a:off x="4866968" y="914400"/>
            <a:ext cx="6627924" cy="1307592"/>
          </a:xfrm>
        </p:spPr>
        <p:txBody>
          <a:bodyPr>
            <a:normAutofit/>
          </a:bodyPr>
          <a:lstStyle/>
          <a:p>
            <a:r>
              <a:rPr lang="en-US" dirty="0"/>
              <a:t>Key Messages:</a:t>
            </a:r>
          </a:p>
        </p:txBody>
      </p:sp>
      <p:pic>
        <p:nvPicPr>
          <p:cNvPr id="5" name="Picture 4" descr="A key in a speech bubble&#10;&#10;Description automatically generated">
            <a:extLst>
              <a:ext uri="{FF2B5EF4-FFF2-40B4-BE49-F238E27FC236}">
                <a16:creationId xmlns:a16="http://schemas.microsoft.com/office/drawing/2014/main" id="{C9363D9E-82E3-6F3E-B786-E44374253589}"/>
              </a:ext>
            </a:extLst>
          </p:cNvPr>
          <p:cNvPicPr>
            <a:picLocks noChangeAspect="1"/>
          </p:cNvPicPr>
          <p:nvPr/>
        </p:nvPicPr>
        <p:blipFill>
          <a:blip r:embed="rId2">
            <a:extLst>
              <a:ext uri="{837473B0-CC2E-450A-ABE3-18F120FF3D39}">
                <a1611:picAttrSrcUrl xmlns:a1611="http://schemas.microsoft.com/office/drawing/2016/11/main" r:id="rId3"/>
              </a:ext>
            </a:extLst>
          </a:blip>
          <a:srcRect l="29619" r="29548" b="2"/>
          <a:stretch>
            <a:fillRect/>
          </a:stretch>
        </p:blipFill>
        <p:spPr>
          <a:xfrm>
            <a:off x="20" y="-17929"/>
            <a:ext cx="4206220" cy="6875929"/>
          </a:xfrm>
          <a:prstGeom prst="rect">
            <a:avLst/>
          </a:prstGeom>
        </p:spPr>
      </p:pic>
      <p:cxnSp>
        <p:nvCxnSpPr>
          <p:cNvPr id="12" name="Straight Connector 11">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A51170-6D4D-3FF4-C9DD-775CFB517F20}"/>
              </a:ext>
            </a:extLst>
          </p:cNvPr>
          <p:cNvSpPr>
            <a:spLocks noGrp="1"/>
          </p:cNvSpPr>
          <p:nvPr>
            <p:ph idx="1"/>
          </p:nvPr>
        </p:nvSpPr>
        <p:spPr>
          <a:xfrm>
            <a:off x="4866968" y="2221992"/>
            <a:ext cx="6627924" cy="3739896"/>
          </a:xfrm>
        </p:spPr>
        <p:txBody>
          <a:bodyPr>
            <a:normAutofit/>
          </a:bodyPr>
          <a:lstStyle/>
          <a:p>
            <a:pPr>
              <a:lnSpc>
                <a:spcPct val="100000"/>
              </a:lnSpc>
            </a:pPr>
            <a:r>
              <a:rPr lang="en-US" sz="1900" dirty="0">
                <a:effectLst/>
                <a:latin typeface="Helvetica" pitchFamily="2" charset="0"/>
              </a:rPr>
              <a:t>How, Where and when does Authentic Engagement Happen?</a:t>
            </a:r>
          </a:p>
          <a:p>
            <a:pPr>
              <a:lnSpc>
                <a:spcPct val="100000"/>
              </a:lnSpc>
            </a:pPr>
            <a:r>
              <a:rPr lang="en-US" sz="1900" dirty="0">
                <a:effectLst/>
                <a:latin typeface="Helvetica" pitchFamily="2" charset="0"/>
              </a:rPr>
              <a:t>Who can create Meaningful tasks and projects ?</a:t>
            </a:r>
          </a:p>
          <a:p>
            <a:pPr>
              <a:lnSpc>
                <a:spcPct val="100000"/>
              </a:lnSpc>
            </a:pPr>
            <a:r>
              <a:rPr lang="en-US" sz="1900" dirty="0">
                <a:effectLst/>
                <a:latin typeface="Helvetica" pitchFamily="2" charset="0"/>
              </a:rPr>
              <a:t>When </a:t>
            </a:r>
            <a:r>
              <a:rPr lang="en-US" sz="1900" dirty="0">
                <a:latin typeface="Helvetica" pitchFamily="2" charset="0"/>
              </a:rPr>
              <a:t>should</a:t>
            </a:r>
            <a:r>
              <a:rPr lang="en-US" sz="1900" dirty="0">
                <a:effectLst/>
                <a:latin typeface="Helvetica" pitchFamily="2" charset="0"/>
              </a:rPr>
              <a:t> thoughtful discussions be conducted?</a:t>
            </a:r>
          </a:p>
          <a:p>
            <a:pPr>
              <a:lnSpc>
                <a:spcPct val="100000"/>
              </a:lnSpc>
            </a:pPr>
            <a:r>
              <a:rPr lang="en-US" sz="1900" dirty="0">
                <a:effectLst/>
                <a:latin typeface="Helvetica" pitchFamily="2" charset="0"/>
              </a:rPr>
              <a:t>What</a:t>
            </a:r>
            <a:r>
              <a:rPr lang="en-US" sz="1900" dirty="0">
                <a:latin typeface="Helvetica" pitchFamily="2" charset="0"/>
              </a:rPr>
              <a:t> </a:t>
            </a:r>
            <a:r>
              <a:rPr lang="en-US" sz="1900" dirty="0">
                <a:effectLst/>
                <a:latin typeface="Helvetica" pitchFamily="2" charset="0"/>
              </a:rPr>
              <a:t>motivates Inquiry and problem-based learning techniques?</a:t>
            </a:r>
          </a:p>
          <a:p>
            <a:pPr marL="0" indent="0">
              <a:lnSpc>
                <a:spcPct val="100000"/>
              </a:lnSpc>
              <a:buNone/>
            </a:pPr>
            <a:r>
              <a:rPr lang="en-US" sz="1900" dirty="0">
                <a:effectLst/>
                <a:latin typeface="Helvetica" pitchFamily="2" charset="0"/>
              </a:rPr>
              <a:t> </a:t>
            </a:r>
          </a:p>
          <a:p>
            <a:pPr>
              <a:lnSpc>
                <a:spcPct val="100000"/>
              </a:lnSpc>
            </a:pPr>
            <a:r>
              <a:rPr lang="en-US" sz="1900" dirty="0">
                <a:latin typeface="Helvetica" pitchFamily="2" charset="0"/>
              </a:rPr>
              <a:t>Question: Can</a:t>
            </a:r>
            <a:r>
              <a:rPr lang="en-US" sz="1900" dirty="0">
                <a:effectLst/>
                <a:latin typeface="Helvetica" pitchFamily="2" charset="0"/>
              </a:rPr>
              <a:t> </a:t>
            </a:r>
            <a:r>
              <a:rPr lang="en-US" sz="1900" dirty="0">
                <a:latin typeface="Helvetica" pitchFamily="2" charset="0"/>
              </a:rPr>
              <a:t>a</a:t>
            </a:r>
            <a:r>
              <a:rPr lang="en-US" sz="1900" dirty="0">
                <a:effectLst/>
                <a:latin typeface="Helvetica" pitchFamily="2" charset="0"/>
              </a:rPr>
              <a:t>ny subject or grade level be used to inspire Authentic Learning Engagement projects and Activities?</a:t>
            </a:r>
          </a:p>
          <a:p>
            <a:pPr>
              <a:lnSpc>
                <a:spcPct val="100000"/>
              </a:lnSpc>
            </a:pPr>
            <a:endParaRPr lang="en-US" sz="1900" dirty="0"/>
          </a:p>
        </p:txBody>
      </p:sp>
      <p:cxnSp>
        <p:nvCxnSpPr>
          <p:cNvPr id="14" name="Straight Connector 13">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15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B723F-B75A-1E98-5E10-95EA411535DE}"/>
              </a:ext>
            </a:extLst>
          </p:cNvPr>
          <p:cNvSpPr>
            <a:spLocks noGrp="1"/>
          </p:cNvSpPr>
          <p:nvPr>
            <p:ph type="title"/>
          </p:nvPr>
        </p:nvSpPr>
        <p:spPr>
          <a:xfrm>
            <a:off x="4866968" y="914400"/>
            <a:ext cx="6627924" cy="1307592"/>
          </a:xfrm>
        </p:spPr>
        <p:txBody>
          <a:bodyPr>
            <a:normAutofit/>
          </a:bodyPr>
          <a:lstStyle/>
          <a:p>
            <a:r>
              <a:rPr lang="en-US" b="1">
                <a:latin typeface="+mn-lt"/>
                <a:cs typeface="Times New Roman" panose="02020603050405020304" pitchFamily="18" charset="0"/>
              </a:rPr>
              <a:t>Objective</a:t>
            </a:r>
            <a:r>
              <a:rPr lang="en-US" b="1">
                <a:latin typeface="+mn-lt"/>
              </a:rPr>
              <a:t>: </a:t>
            </a:r>
          </a:p>
        </p:txBody>
      </p:sp>
      <p:pic>
        <p:nvPicPr>
          <p:cNvPr id="5" name="Picture 4" descr="A person holding a dart and looking at a target&#10;&#10;Description automatically generated">
            <a:extLst>
              <a:ext uri="{FF2B5EF4-FFF2-40B4-BE49-F238E27FC236}">
                <a16:creationId xmlns:a16="http://schemas.microsoft.com/office/drawing/2014/main" id="{89348B2C-9F2C-7245-4684-C01CF9D10C32}"/>
              </a:ext>
            </a:extLst>
          </p:cNvPr>
          <p:cNvPicPr>
            <a:picLocks noChangeAspect="1"/>
          </p:cNvPicPr>
          <p:nvPr/>
        </p:nvPicPr>
        <p:blipFill>
          <a:blip r:embed="rId2">
            <a:extLst>
              <a:ext uri="{837473B0-CC2E-450A-ABE3-18F120FF3D39}">
                <a1611:picAttrSrcUrl xmlns:a1611="http://schemas.microsoft.com/office/drawing/2016/11/main" r:id="rId3"/>
              </a:ext>
            </a:extLst>
          </a:blip>
          <a:srcRect l="32775" r="30522" b="1"/>
          <a:stretch>
            <a:fillRect/>
          </a:stretch>
        </p:blipFill>
        <p:spPr>
          <a:xfrm>
            <a:off x="20" y="-17929"/>
            <a:ext cx="4206220" cy="6875929"/>
          </a:xfrm>
          <a:prstGeom prst="rect">
            <a:avLst/>
          </a:prstGeom>
        </p:spPr>
      </p:pic>
      <p:cxnSp>
        <p:nvCxnSpPr>
          <p:cNvPr id="17" name="Straight Connector 16">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ADECCC-9D73-C9A8-8131-C6D813A48EA3}"/>
              </a:ext>
            </a:extLst>
          </p:cNvPr>
          <p:cNvSpPr>
            <a:spLocks noGrp="1"/>
          </p:cNvSpPr>
          <p:nvPr>
            <p:ph idx="1"/>
          </p:nvPr>
        </p:nvSpPr>
        <p:spPr>
          <a:xfrm>
            <a:off x="4866968" y="2221992"/>
            <a:ext cx="6627924" cy="3739896"/>
          </a:xfrm>
        </p:spPr>
        <p:txBody>
          <a:bodyPr>
            <a:normAutofit/>
          </a:bodyPr>
          <a:lstStyle/>
          <a:p>
            <a:r>
              <a:rPr lang="en-US" dirty="0"/>
              <a:t>By the end of this session, 100% of participants will be able to define,  understand, and demonstrate  the importance of developing a creative lesson using </a:t>
            </a:r>
            <a:r>
              <a:rPr lang="en-US" dirty="0" err="1"/>
              <a:t>diversive</a:t>
            </a:r>
            <a:r>
              <a:rPr lang="en-US" dirty="0"/>
              <a:t> activities through Authentic Engagement for meeting all student’s learning needs. </a:t>
            </a:r>
          </a:p>
          <a:p>
            <a:endParaRPr lang="en-US" dirty="0"/>
          </a:p>
        </p:txBody>
      </p:sp>
      <p:cxnSp>
        <p:nvCxnSpPr>
          <p:cNvPr id="19" name="Straight Connector 18">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4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5042BEAD-E735-3BC6-CEF6-C48D23DB530F}"/>
              </a:ext>
            </a:extLst>
          </p:cNvPr>
          <p:cNvGraphicFramePr/>
          <p:nvPr>
            <p:extLst>
              <p:ext uri="{D42A27DB-BD31-4B8C-83A1-F6EECF244321}">
                <p14:modId xmlns:p14="http://schemas.microsoft.com/office/powerpoint/2010/main" val="822138514"/>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24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1">
            <a:extLst>
              <a:ext uri="{FF2B5EF4-FFF2-40B4-BE49-F238E27FC236}">
                <a16:creationId xmlns:a16="http://schemas.microsoft.com/office/drawing/2014/main" id="{C2203F42-C44E-ABC8-99FE-0185E77C5DAF}"/>
              </a:ext>
            </a:extLst>
          </p:cNvPr>
          <p:cNvSpPr>
            <a:spLocks noChangeArrowheads="1"/>
          </p:cNvSpPr>
          <p:nvPr/>
        </p:nvSpPr>
        <p:spPr bwMode="auto">
          <a:xfrm>
            <a:off x="7670800" y="2346960"/>
            <a:ext cx="3814063" cy="37754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1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rPr>
              <a:t>Examples vs. Non-Examples</a:t>
            </a:r>
          </a:p>
        </p:txBody>
      </p:sp>
      <p:graphicFrame>
        <p:nvGraphicFramePr>
          <p:cNvPr id="5" name="Table 4">
            <a:extLst>
              <a:ext uri="{FF2B5EF4-FFF2-40B4-BE49-F238E27FC236}">
                <a16:creationId xmlns:a16="http://schemas.microsoft.com/office/drawing/2014/main" id="{3889A162-ACA6-9FCB-19F1-A0CA1DE6639D}"/>
              </a:ext>
            </a:extLst>
          </p:cNvPr>
          <p:cNvGraphicFramePr>
            <a:graphicFrameLocks noGrp="1"/>
          </p:cNvGraphicFramePr>
          <p:nvPr>
            <p:extLst>
              <p:ext uri="{D42A27DB-BD31-4B8C-83A1-F6EECF244321}">
                <p14:modId xmlns:p14="http://schemas.microsoft.com/office/powerpoint/2010/main" val="546149492"/>
              </p:ext>
            </p:extLst>
          </p:nvPr>
        </p:nvGraphicFramePr>
        <p:xfrm>
          <a:off x="800100" y="1444753"/>
          <a:ext cx="6159500" cy="3506854"/>
        </p:xfrm>
        <a:graphic>
          <a:graphicData uri="http://schemas.openxmlformats.org/drawingml/2006/table">
            <a:tbl>
              <a:tblPr firstRow="1" bandRow="1" bandCol="1">
                <a:tableStyleId>{5C22544A-7EE6-4342-B048-85BDC9FD1C3A}</a:tableStyleId>
              </a:tblPr>
              <a:tblGrid>
                <a:gridCol w="2698282">
                  <a:extLst>
                    <a:ext uri="{9D8B030D-6E8A-4147-A177-3AD203B41FA5}">
                      <a16:colId xmlns:a16="http://schemas.microsoft.com/office/drawing/2014/main" val="2691045108"/>
                    </a:ext>
                  </a:extLst>
                </a:gridCol>
                <a:gridCol w="3461218">
                  <a:extLst>
                    <a:ext uri="{9D8B030D-6E8A-4147-A177-3AD203B41FA5}">
                      <a16:colId xmlns:a16="http://schemas.microsoft.com/office/drawing/2014/main" val="3898206515"/>
                    </a:ext>
                  </a:extLst>
                </a:gridCol>
              </a:tblGrid>
              <a:tr h="725556">
                <a:tc>
                  <a:txBody>
                    <a:bodyPr/>
                    <a:lstStyle/>
                    <a:p>
                      <a:pPr marL="0" marR="0">
                        <a:spcBef>
                          <a:spcPts val="180"/>
                        </a:spcBef>
                        <a:spcAft>
                          <a:spcPts val="180"/>
                        </a:spcAft>
                      </a:pPr>
                      <a:r>
                        <a:rPr lang="en-US" sz="1600">
                          <a:effectLst/>
                        </a:rPr>
                        <a:t>Authentic Engagement</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93978" marR="93978" marT="0" marB="0" anchor="b"/>
                </a:tc>
                <a:tc>
                  <a:txBody>
                    <a:bodyPr/>
                    <a:lstStyle/>
                    <a:p>
                      <a:pPr marL="0" marR="0">
                        <a:spcBef>
                          <a:spcPts val="180"/>
                        </a:spcBef>
                        <a:spcAft>
                          <a:spcPts val="180"/>
                        </a:spcAft>
                      </a:pPr>
                      <a:r>
                        <a:rPr lang="en-US" sz="1600">
                          <a:effectLst/>
                        </a:rPr>
                        <a:t>Non-Engagement</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93978" marR="93978" marT="0" marB="0" anchor="b"/>
                </a:tc>
                <a:extLst>
                  <a:ext uri="{0D108BD9-81ED-4DB2-BD59-A6C34878D82A}">
                    <a16:rowId xmlns:a16="http://schemas.microsoft.com/office/drawing/2014/main" val="3768975500"/>
                  </a:ext>
                </a:extLst>
              </a:tr>
              <a:tr h="725556">
                <a:tc>
                  <a:txBody>
                    <a:bodyPr/>
                    <a:lstStyle/>
                    <a:p>
                      <a:pPr marL="0" marR="0">
                        <a:spcBef>
                          <a:spcPts val="180"/>
                        </a:spcBef>
                        <a:spcAft>
                          <a:spcPts val="180"/>
                        </a:spcAft>
                      </a:pPr>
                      <a:r>
                        <a:rPr lang="en-US" sz="1600">
                          <a:effectLst/>
                        </a:rPr>
                        <a:t>Student-led projects</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93978" marR="93978" marT="0" marB="0"/>
                </a:tc>
                <a:tc>
                  <a:txBody>
                    <a:bodyPr/>
                    <a:lstStyle/>
                    <a:p>
                      <a:pPr marL="0" marR="0">
                        <a:spcBef>
                          <a:spcPts val="180"/>
                        </a:spcBef>
                        <a:spcAft>
                          <a:spcPts val="180"/>
                        </a:spcAft>
                      </a:pPr>
                      <a:r>
                        <a:rPr lang="en-US" sz="1600">
                          <a:effectLst/>
                        </a:rPr>
                        <a:t>Passive listening</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93978" marR="93978" marT="0" marB="0"/>
                </a:tc>
                <a:extLst>
                  <a:ext uri="{0D108BD9-81ED-4DB2-BD59-A6C34878D82A}">
                    <a16:rowId xmlns:a16="http://schemas.microsoft.com/office/drawing/2014/main" val="1047752042"/>
                  </a:ext>
                </a:extLst>
              </a:tr>
              <a:tr h="1330186">
                <a:tc>
                  <a:txBody>
                    <a:bodyPr/>
                    <a:lstStyle/>
                    <a:p>
                      <a:pPr marL="0" marR="0">
                        <a:spcBef>
                          <a:spcPts val="180"/>
                        </a:spcBef>
                        <a:spcAft>
                          <a:spcPts val="180"/>
                        </a:spcAft>
                      </a:pPr>
                      <a:r>
                        <a:rPr lang="en-US" sz="1600" dirty="0">
                          <a:effectLst/>
                        </a:rPr>
                        <a:t>Collaborative problem-solving</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93978" marR="93978" marT="0" marB="0"/>
                </a:tc>
                <a:tc>
                  <a:txBody>
                    <a:bodyPr/>
                    <a:lstStyle/>
                    <a:p>
                      <a:pPr marL="0" marR="0">
                        <a:spcBef>
                          <a:spcPts val="180"/>
                        </a:spcBef>
                        <a:spcAft>
                          <a:spcPts val="180"/>
                        </a:spcAft>
                      </a:pPr>
                      <a:r>
                        <a:rPr lang="en-US" sz="1600" dirty="0">
                          <a:effectLst/>
                        </a:rPr>
                        <a:t>Worksheet completion with no purpose</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93978" marR="93978" marT="0" marB="0"/>
                </a:tc>
                <a:extLst>
                  <a:ext uri="{0D108BD9-81ED-4DB2-BD59-A6C34878D82A}">
                    <a16:rowId xmlns:a16="http://schemas.microsoft.com/office/drawing/2014/main" val="1288791034"/>
                  </a:ext>
                </a:extLst>
              </a:tr>
              <a:tr h="725556">
                <a:tc>
                  <a:txBody>
                    <a:bodyPr/>
                    <a:lstStyle/>
                    <a:p>
                      <a:pPr marL="0" marR="0">
                        <a:spcBef>
                          <a:spcPts val="180"/>
                        </a:spcBef>
                        <a:spcAft>
                          <a:spcPts val="180"/>
                        </a:spcAft>
                      </a:pPr>
                      <a:r>
                        <a:rPr lang="en-US" sz="1600">
                          <a:effectLst/>
                        </a:rPr>
                        <a:t>Real-world tasks</a:t>
                      </a:r>
                      <a:endParaRPr lang="en-US" sz="1600">
                        <a:effectLst/>
                        <a:latin typeface="Aptos" panose="020B0004020202020204" pitchFamily="34" charset="0"/>
                        <a:ea typeface="Aptos" panose="020B0004020202020204" pitchFamily="34" charset="0"/>
                        <a:cs typeface="Times New Roman" panose="02020603050405020304" pitchFamily="18" charset="0"/>
                      </a:endParaRPr>
                    </a:p>
                  </a:txBody>
                  <a:tcPr marL="93978" marR="93978" marT="0" marB="0"/>
                </a:tc>
                <a:tc>
                  <a:txBody>
                    <a:bodyPr/>
                    <a:lstStyle/>
                    <a:p>
                      <a:pPr marL="0" marR="0">
                        <a:spcBef>
                          <a:spcPts val="180"/>
                        </a:spcBef>
                        <a:spcAft>
                          <a:spcPts val="180"/>
                        </a:spcAft>
                      </a:pPr>
                      <a:r>
                        <a:rPr lang="en-US" sz="1600" dirty="0">
                          <a:effectLst/>
                        </a:rPr>
                        <a:t>Busy work</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txBody>
                  <a:tcPr marL="93978" marR="93978" marT="0" marB="0"/>
                </a:tc>
                <a:extLst>
                  <a:ext uri="{0D108BD9-81ED-4DB2-BD59-A6C34878D82A}">
                    <a16:rowId xmlns:a16="http://schemas.microsoft.com/office/drawing/2014/main" val="3256275205"/>
                  </a:ext>
                </a:extLst>
              </a:tr>
            </a:tbl>
          </a:graphicData>
        </a:graphic>
      </p:graphicFrame>
    </p:spTree>
    <p:extLst>
      <p:ext uri="{BB962C8B-B14F-4D97-AF65-F5344CB8AC3E}">
        <p14:creationId xmlns:p14="http://schemas.microsoft.com/office/powerpoint/2010/main" val="291168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extBox 4">
            <a:extLst>
              <a:ext uri="{FF2B5EF4-FFF2-40B4-BE49-F238E27FC236}">
                <a16:creationId xmlns:a16="http://schemas.microsoft.com/office/drawing/2014/main" id="{0C9B0921-F1C0-5874-A9B4-0C066726F4EF}"/>
              </a:ext>
            </a:extLst>
          </p:cNvPr>
          <p:cNvGraphicFramePr/>
          <p:nvPr>
            <p:extLst>
              <p:ext uri="{D42A27DB-BD31-4B8C-83A1-F6EECF244321}">
                <p14:modId xmlns:p14="http://schemas.microsoft.com/office/powerpoint/2010/main" val="1729911368"/>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21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5" name="Picture 4">
            <a:extLst>
              <a:ext uri="{FF2B5EF4-FFF2-40B4-BE49-F238E27FC236}">
                <a16:creationId xmlns:a16="http://schemas.microsoft.com/office/drawing/2014/main" id="{BF8DE8E1-7E12-45C4-0B33-8E28042EDBFB}"/>
              </a:ext>
            </a:extLst>
          </p:cNvPr>
          <p:cNvPicPr>
            <a:picLocks noChangeAspect="1"/>
          </p:cNvPicPr>
          <p:nvPr/>
        </p:nvPicPr>
        <p:blipFill>
          <a:blip r:embed="rId3">
            <a:extLst>
              <a:ext uri="{837473B0-CC2E-450A-ABE3-18F120FF3D39}">
                <a1611:picAttrSrcUrl xmlns:a1611="http://schemas.microsoft.com/office/drawing/2016/11/main" r:id="rId4"/>
              </a:ext>
            </a:extLst>
          </a:blip>
          <a:srcRect l="7271" r="8736"/>
          <a:stretch>
            <a:fillRect/>
          </a:stretch>
        </p:blipFill>
        <p:spPr>
          <a:xfrm>
            <a:off x="-1" y="10"/>
            <a:ext cx="8056345" cy="6857990"/>
          </a:xfrm>
          <a:prstGeom prst="rect">
            <a:avLst/>
          </a:prstGeom>
        </p:spPr>
      </p:pic>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1172935"/>
            <a:ext cx="265331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3105667"/>
            <a:ext cx="26533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B227512-B341-E469-2800-5D893BBD6DA4}"/>
              </a:ext>
            </a:extLst>
          </p:cNvPr>
          <p:cNvSpPr txBox="1"/>
          <p:nvPr/>
        </p:nvSpPr>
        <p:spPr>
          <a:xfrm>
            <a:off x="8652509" y="3359338"/>
            <a:ext cx="2843711" cy="2862072"/>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dirty="0"/>
              <a:t>Small Group Discussion and activity : How do we create an authentic Learning  environment Draft? Chart out!  </a:t>
            </a:r>
          </a:p>
          <a:p>
            <a:pPr indent="-228600">
              <a:lnSpc>
                <a:spcPct val="110000"/>
              </a:lnSpc>
              <a:spcAft>
                <a:spcPts val="600"/>
              </a:spcAft>
              <a:buFont typeface="Arial" panose="020B0604020202020204" pitchFamily="34" charset="0"/>
              <a:buChar char="•"/>
            </a:pPr>
            <a:r>
              <a:rPr lang="en-US" dirty="0"/>
              <a:t>Got any ideas?  3 min.</a:t>
            </a:r>
          </a:p>
        </p:txBody>
      </p:sp>
    </p:spTree>
    <p:extLst>
      <p:ext uri="{BB962C8B-B14F-4D97-AF65-F5344CB8AC3E}">
        <p14:creationId xmlns:p14="http://schemas.microsoft.com/office/powerpoint/2010/main" val="238687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5" name="Picture 4" descr="A child and child writing on a piece of paper&#10;&#10;Description automatically generated">
            <a:extLst>
              <a:ext uri="{FF2B5EF4-FFF2-40B4-BE49-F238E27FC236}">
                <a16:creationId xmlns:a16="http://schemas.microsoft.com/office/drawing/2014/main" id="{AAC9670F-C155-0698-6983-93B4DEBB0905}"/>
              </a:ext>
            </a:extLst>
          </p:cNvPr>
          <p:cNvPicPr>
            <a:picLocks noChangeAspect="1"/>
          </p:cNvPicPr>
          <p:nvPr/>
        </p:nvPicPr>
        <p:blipFill>
          <a:blip r:embed="rId2">
            <a:extLst>
              <a:ext uri="{837473B0-CC2E-450A-ABE3-18F120FF3D39}">
                <a1611:picAttrSrcUrl xmlns:a1611="http://schemas.microsoft.com/office/drawing/2016/11/main" r:id="rId3"/>
              </a:ext>
            </a:extLst>
          </a:blip>
          <a:srcRect t="2503" r="1" b="12372"/>
          <a:stretch>
            <a:fillRect/>
          </a:stretch>
        </p:blipFill>
        <p:spPr>
          <a:xfrm>
            <a:off x="-1" y="10"/>
            <a:ext cx="8056345" cy="6857990"/>
          </a:xfrm>
          <a:prstGeom prst="rect">
            <a:avLst/>
          </a:prstGeom>
        </p:spPr>
      </p:pic>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1172935"/>
            <a:ext cx="265331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3105667"/>
            <a:ext cx="26533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B211CE-8309-906C-CF4B-D077A17C9E8C}"/>
              </a:ext>
            </a:extLst>
          </p:cNvPr>
          <p:cNvSpPr txBox="1"/>
          <p:nvPr/>
        </p:nvSpPr>
        <p:spPr>
          <a:xfrm>
            <a:off x="8652509" y="3359338"/>
            <a:ext cx="2843711" cy="2862072"/>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a:effectLst/>
              </a:rPr>
              <a:t> Student Voice "When I care about what I’m learning, I work harder." — 8th Grade Student</a:t>
            </a:r>
          </a:p>
        </p:txBody>
      </p:sp>
    </p:spTree>
    <p:extLst>
      <p:ext uri="{BB962C8B-B14F-4D97-AF65-F5344CB8AC3E}">
        <p14:creationId xmlns:p14="http://schemas.microsoft.com/office/powerpoint/2010/main" val="3217915333"/>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7097</TotalTime>
  <Words>1002</Words>
  <Application>Microsoft Macintosh PowerPoint</Application>
  <PresentationFormat>Widescreen</PresentationFormat>
  <Paragraphs>119</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Calisto MT</vt:lpstr>
      <vt:lpstr>Helvetica</vt:lpstr>
      <vt:lpstr>Univers Condensed</vt:lpstr>
      <vt:lpstr>ChronicleVTI</vt:lpstr>
      <vt:lpstr>Authentic Engagement </vt:lpstr>
      <vt:lpstr>Norms:</vt:lpstr>
      <vt:lpstr>Key Messages:</vt:lpstr>
      <vt:lpstr>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connie Perez</dc:creator>
  <cp:lastModifiedBy>connie Perez</cp:lastModifiedBy>
  <cp:revision>14</cp:revision>
  <dcterms:created xsi:type="dcterms:W3CDTF">2025-07-07T16:32:01Z</dcterms:created>
  <dcterms:modified xsi:type="dcterms:W3CDTF">2025-07-30T01:44:44Z</dcterms:modified>
</cp:coreProperties>
</file>