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3" r:id="rId2"/>
    <p:sldId id="282" r:id="rId3"/>
    <p:sldId id="258" r:id="rId4"/>
    <p:sldId id="272" r:id="rId5"/>
    <p:sldId id="274" r:id="rId6"/>
    <p:sldId id="257" r:id="rId7"/>
    <p:sldId id="259" r:id="rId8"/>
    <p:sldId id="275" r:id="rId9"/>
    <p:sldId id="260" r:id="rId10"/>
    <p:sldId id="276" r:id="rId11"/>
    <p:sldId id="277" r:id="rId12"/>
    <p:sldId id="283" r:id="rId13"/>
    <p:sldId id="261" r:id="rId14"/>
    <p:sldId id="278" r:id="rId15"/>
    <p:sldId id="279" r:id="rId16"/>
    <p:sldId id="262" r:id="rId17"/>
    <p:sldId id="263" r:id="rId18"/>
    <p:sldId id="280" r:id="rId19"/>
    <p:sldId id="268" r:id="rId20"/>
    <p:sldId id="281" r:id="rId21"/>
    <p:sldId id="269" r:id="rId22"/>
    <p:sldId id="264" r:id="rId23"/>
    <p:sldId id="270" r:id="rId24"/>
    <p:sldId id="271" r:id="rId25"/>
    <p:sldId id="265" r:id="rId26"/>
    <p:sldId id="284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3"/>
  </p:normalViewPr>
  <p:slideViewPr>
    <p:cSldViewPr snapToGrid="0">
      <p:cViewPr varScale="1">
        <p:scale>
          <a:sx n="90" d="100"/>
          <a:sy n="90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DFA44-0A9B-D44F-AADE-03AB15E8CC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2AC8-8834-A445-AE3C-D34062278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wonderful participation –Door Prize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4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Share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Group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Discuss how applying and practicing these skills will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6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2AC8-8834-A445-AE3C-D340622785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3F37-745E-657E-32B3-25D2ECC3C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362D4-9BF9-C1C2-5BDD-A2136E971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04FD8-29FA-ADB4-F0B6-0216B14C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CB856-E3FD-192D-5DFD-74BEE1DF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7729-9ADD-1731-978A-185B6521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BBCA-D17B-66FC-D262-0C2137EC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DF776-5B30-79EA-859E-A0333263B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00CF7-4548-82C2-E858-E4873941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C679-5105-052F-4FF3-6ED2BACC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E4233-3AA8-7757-43AD-2AA033D8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D1026-49D2-35A3-9DCB-0220F004E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C8047-0642-E245-8F32-67AB28193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77C52-7CE6-8E9B-FC43-730CBA8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7743-112B-C527-CA44-B64653EB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D0B1D-3517-EFC1-E4F7-1BF65B0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55E0-08BE-2C56-7C74-4753F6EA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92DB-BE3D-0A83-8D96-108A354C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2A771-003C-F233-A707-13320FB1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FBFB0-2E81-ABBD-FB06-7AA1D835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486A-2672-390B-7129-6EAA45C4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4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829D9-19B9-D7A2-D359-54FFE5B4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AFDFD-87E3-DFD2-8376-A16B172D6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109C-5620-C2A8-19BA-C169D5E7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B97A-BFD6-A56A-D63E-D3EFAEE6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DA2E0-C749-1938-7623-F55FDB39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2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905B-4FCA-85C2-2A4D-7B0496AC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0D13-ED63-ADDA-9439-09BB001B9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E47D4-454B-009E-ABE9-6DF9E4095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91B9B-450A-775D-2C43-A4163E3D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792B0-7855-A1B1-5AE2-31A77B3E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2F7CB-EE4F-B5D2-C2DC-F5A0CE12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6D28-C10C-1FCC-C517-D9C90340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8F6C8-B7CE-2DF8-0392-1203B072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C8351-BAD5-CAB5-3D38-268EFA75C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19704-7B48-8CDA-7381-B615BE164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3B974-83B5-CD48-41F8-CB1901F36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ACD31-6CE8-F0B7-D873-04ABD748E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F480B-3209-10AA-C592-6F02FF2C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9BAD8-B011-4FB0-DE36-9C3FE2DB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0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7AF5-7422-7BFD-25E2-38235FFE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2042-6790-063D-D58E-08903CFA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B6109-74DA-2674-2BD7-55E33859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C9437-B570-92E0-21B5-E37B708E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7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FC56D-A368-86F6-4CBA-8A03B5BC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D9D7C-0A21-4B8E-F7F9-892DD83E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8295D-8C9D-67E6-F90F-20AC9C0D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0C9C-FA60-C704-2C2D-4934E6AF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3624-22B3-64C0-FEC0-9A384BCF1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714DA-C5BF-3B9B-8921-9F97042DB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66A67-9B7F-06E2-AC79-63D50541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F4E4-32E9-72D0-A905-160ADE27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0090B-BC0F-BB1B-5929-7E1D186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7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06B0-B988-BA72-D879-4FAC460B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3135A4-4804-76D6-D744-C17D519EB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A4801-501C-66DA-3F42-2EE7BFA15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9203E-F17A-56A5-8411-1F21E84D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5749E-C312-AFC4-8128-047C7360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C0C53-A08A-41E2-F831-CA178B4C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9200A-B5B4-3481-6047-B11ECE01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27310-876E-B0AC-790B-51C5DDF37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8DD80-A67C-6E20-4C49-C49815CD1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C45674-30F9-D54C-8976-B0A6A453CCB5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6C4B-1B6A-7C79-C4FB-93D90B02C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D2DE4-3855-1C11-8C7A-4C4A6B536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E469C2-C6E4-1044-949D-D65579DE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2194&amp;picture=sunset-silhouette-boy-bo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iticaltechnology.blogspot.com/2012/08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flatworldknowledge.lardbucket.org/books/a-primer-on-communication-studies/s01-01-communication-history-and-form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englishcornerfor1eso.blogspot.com/2019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aliedamico.wordpress.com/2016/07/28/failure-dont-fear-i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melibrarian.blogspot.com/2012/05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nglishwithoutend.blogspot.com/2018/12/beautifully-crafted-short-storie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notsomommy.com/category/our-good-things-stori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vic.ca/corecompetencies/bccurriculu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g4meaning.blogspot.com/2011/06/10-principles-for-assisting-reading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xpectation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p/planning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awpixel.com/search?similar=43195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/photos/discussion-grou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urvey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ibreshot.com/stack-of-books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hanezzart.blogspo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virtual-illusion.blogspot.com/2012/04/clues-to-great-stor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planninga-from-nanninga.blogspot.com/2013/04/strategic-planning-analogy-496-3-key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bermejo.blogspot.com/2015/05/reading-comprehension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tsomommy.com/what-a-great-story-from-infertility-to-host-m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cipalspov.blogspot.com/201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FD062C-14BE-AA66-2DC7-397645438AA6}"/>
              </a:ext>
            </a:extLst>
          </p:cNvPr>
          <p:cNvSpPr txBox="1"/>
          <p:nvPr/>
        </p:nvSpPr>
        <p:spPr>
          <a:xfrm>
            <a:off x="271463" y="308165"/>
            <a:ext cx="7872412" cy="453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125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Hands-On Reading Bringing Stories to Life: </a:t>
            </a:r>
          </a:p>
          <a:p>
            <a:pPr marL="0" marR="0" algn="ctr">
              <a:spcBef>
                <a:spcPts val="0"/>
              </a:spcBef>
              <a:spcAft>
                <a:spcPts val="1125"/>
              </a:spcAft>
            </a:pPr>
            <a:endParaRPr lang="en-US" sz="3600" b="1" dirty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125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Hands-On Strategies for Stronger Reading Comprehension</a:t>
            </a:r>
          </a:p>
          <a:p>
            <a:pPr marL="0" marR="0" algn="ctr">
              <a:spcBef>
                <a:spcPts val="0"/>
              </a:spcBef>
              <a:spcAft>
                <a:spcPts val="1125"/>
              </a:spcAft>
            </a:pPr>
            <a:endParaRPr lang="en-US" sz="3600" b="1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1125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the Love and the Passion!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ilhouette of a child reading a book under a tree&#10;&#10;Description automatically generated">
            <a:extLst>
              <a:ext uri="{FF2B5EF4-FFF2-40B4-BE49-F238E27FC236}">
                <a16:creationId xmlns:a16="http://schemas.microsoft.com/office/drawing/2014/main" id="{7E10CB30-D87B-7B5D-81C7-8287B59E1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0975" y="2157414"/>
            <a:ext cx="3943349" cy="435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7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on the porch of a house&#10;&#10;Description automatically generated">
            <a:extLst>
              <a:ext uri="{FF2B5EF4-FFF2-40B4-BE49-F238E27FC236}">
                <a16:creationId xmlns:a16="http://schemas.microsoft.com/office/drawing/2014/main" id="{CB4956DA-5C39-E935-5CA2-B6328139D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ABAAB-F8CC-0B51-559F-97406025F1B4}"/>
              </a:ext>
            </a:extLst>
          </p:cNvPr>
          <p:cNvSpPr txBox="1"/>
          <p:nvPr/>
        </p:nvSpPr>
        <p:spPr>
          <a:xfrm>
            <a:off x="7531610" y="342900"/>
            <a:ext cx="3822189" cy="5834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Successful interactive reading strategies help children: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effectLst/>
            </a:endParaRPr>
          </a:p>
          <a:p>
            <a:pPr marL="11430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1)A</a:t>
            </a:r>
            <a:r>
              <a:rPr lang="en-US" sz="2000" b="1" dirty="0">
                <a:effectLst/>
              </a:rPr>
              <a:t>ctively participate in the story.</a:t>
            </a:r>
          </a:p>
          <a:p>
            <a:pPr marL="11430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2)  </a:t>
            </a:r>
            <a:r>
              <a:rPr lang="en-US" sz="2000" b="1" dirty="0"/>
              <a:t>S</a:t>
            </a:r>
            <a:r>
              <a:rPr lang="en-US" sz="2000" b="1" dirty="0">
                <a:effectLst/>
              </a:rPr>
              <a:t>trengthen comprehension skills. </a:t>
            </a:r>
          </a:p>
          <a:p>
            <a:pPr marL="11430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3)  </a:t>
            </a:r>
            <a:r>
              <a:rPr lang="en-US" sz="2000" b="1" dirty="0"/>
              <a:t>B</a:t>
            </a:r>
            <a:r>
              <a:rPr lang="en-US" sz="2000" b="1" dirty="0">
                <a:effectLst/>
              </a:rPr>
              <a:t>uild and use stronger vocabulary and</a:t>
            </a:r>
          </a:p>
          <a:p>
            <a:pPr marL="114300"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4) </a:t>
            </a:r>
            <a:r>
              <a:rPr lang="en-US" sz="2000" b="1" dirty="0"/>
              <a:t>D</a:t>
            </a:r>
            <a:r>
              <a:rPr lang="en-US" sz="2000" b="1" dirty="0">
                <a:effectLst/>
              </a:rPr>
              <a:t>evelop critical thinking skills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 The most effective approaches encourage conversation, movement, imagination, and meaningful engagement before, during, and after reading.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55E6E-1D8F-C5C2-DEFD-AF4FCB4D8152}"/>
              </a:ext>
            </a:extLst>
          </p:cNvPr>
          <p:cNvSpPr txBox="1"/>
          <p:nvPr/>
        </p:nvSpPr>
        <p:spPr>
          <a:xfrm>
            <a:off x="7080473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riticaltechnology.blogspot.com/2012/0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1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51173-8948-DB8F-D511-5BECCC562155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Small Group Discussion 2 min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A2CA07D-A4CE-7536-C9E3-A28AA10E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175" r="22967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E8B9F-D413-ABBE-E161-703C039FEF1F}"/>
              </a:ext>
            </a:extLst>
          </p:cNvPr>
          <p:cNvSpPr txBox="1"/>
          <p:nvPr/>
        </p:nvSpPr>
        <p:spPr>
          <a:xfrm>
            <a:off x="8814028" y="5858593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latworldknowledge.lardbucket.org/books/a-primer-on-communication-studies/s01-01-communication-history-and-for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4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8D38F-5CCC-7B3F-B3F2-764814B53D5B}"/>
              </a:ext>
            </a:extLst>
          </p:cNvPr>
          <p:cNvSpPr txBox="1"/>
          <p:nvPr/>
        </p:nvSpPr>
        <p:spPr>
          <a:xfrm>
            <a:off x="643944" y="2203079"/>
            <a:ext cx="10293384" cy="3831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A. Creating Engaging literacy Activities </a:t>
            </a:r>
            <a:r>
              <a:rPr lang="en-US" sz="2000" b="1" dirty="0"/>
              <a:t>H</a:t>
            </a:r>
            <a:r>
              <a:rPr lang="en-US" sz="2000" b="1" dirty="0">
                <a:effectLst/>
              </a:rPr>
              <a:t>elps </a:t>
            </a:r>
            <a:r>
              <a:rPr lang="en-US" sz="2000" b="1" dirty="0"/>
              <a:t>S</a:t>
            </a:r>
            <a:r>
              <a:rPr lang="en-US" sz="2000" b="1" dirty="0">
                <a:effectLst/>
              </a:rPr>
              <a:t>tudents </a:t>
            </a:r>
            <a:r>
              <a:rPr lang="en-US" sz="2000" b="1" dirty="0"/>
              <a:t>T</a:t>
            </a:r>
            <a:r>
              <a:rPr lang="en-US" sz="2000" b="1" dirty="0">
                <a:effectLst/>
              </a:rPr>
              <a:t>o: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 1) Build confidence</a:t>
            </a:r>
            <a:endParaRPr lang="en-US" sz="20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2) Strengthen comprehension</a:t>
            </a:r>
            <a:r>
              <a:rPr lang="en-US" sz="2000" b="1" dirty="0"/>
              <a:t> </a:t>
            </a:r>
            <a:r>
              <a:rPr lang="en-US" sz="2000" b="1" dirty="0">
                <a:effectLst/>
              </a:rPr>
              <a:t>and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3)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/>
              <a:t>D</a:t>
            </a:r>
            <a:r>
              <a:rPr lang="en-US" sz="2000" b="1" dirty="0">
                <a:effectLst/>
              </a:rPr>
              <a:t>evelop a lifelong love of reading.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B. The most effective activities combine: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1) Movement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2) C</a:t>
            </a:r>
            <a:r>
              <a:rPr lang="en-US" sz="2000" b="1" dirty="0">
                <a:effectLst/>
              </a:rPr>
              <a:t>reativity</a:t>
            </a:r>
            <a:endParaRPr lang="en-US" sz="20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</a:rPr>
              <a:t>3) </a:t>
            </a:r>
            <a:r>
              <a:rPr lang="en-US" sz="2000" b="1" dirty="0"/>
              <a:t>D</a:t>
            </a:r>
            <a:r>
              <a:rPr lang="en-US" sz="2000" b="1" dirty="0">
                <a:effectLst/>
              </a:rPr>
              <a:t>iscussion and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4) Making </a:t>
            </a:r>
            <a:r>
              <a:rPr lang="en-US" sz="2000" b="1" dirty="0">
                <a:effectLst/>
              </a:rPr>
              <a:t>real-world connections while allowing students to actively use reading, speaking, listening, and writing skills.</a:t>
            </a:r>
          </a:p>
        </p:txBody>
      </p:sp>
    </p:spTree>
    <p:extLst>
      <p:ext uri="{BB962C8B-B14F-4D97-AF65-F5344CB8AC3E}">
        <p14:creationId xmlns:p14="http://schemas.microsoft.com/office/powerpoint/2010/main" val="307872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73E40E74-22C2-89DB-9C01-A4B20AE9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91" r="19141"/>
          <a:stretch>
            <a:fillRect/>
          </a:stretch>
        </p:blipFill>
        <p:spPr>
          <a:xfrm>
            <a:off x="644132" y="650494"/>
            <a:ext cx="5492241" cy="53241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AF80A-9FD6-D718-20E9-2D8AE75B7E43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Section 3</a:t>
            </a:r>
            <a:r>
              <a:rPr lang="en-US" sz="26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Creative Literacy Activity (3</a:t>
            </a:r>
            <a:r>
              <a:rPr lang="en-US" sz="2400" b="1" dirty="0"/>
              <a:t> Min</a:t>
            </a:r>
            <a:r>
              <a:rPr lang="en-US" sz="2400" b="1" dirty="0">
                <a:effectLst/>
              </a:rPr>
              <a:t> minutes)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Content:</a:t>
            </a:r>
            <a:r>
              <a:rPr lang="en-US" sz="2400" dirty="0">
                <a:effectLst/>
              </a:rPr>
              <a:t> </a:t>
            </a:r>
            <a:r>
              <a:rPr lang="en-US" sz="2400" b="1" dirty="0">
                <a:effectLst/>
              </a:rPr>
              <a:t>Participants engage in puppet storytelling and story retelling activities.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Training Methods: Hands-on activity and collaborative storytelling.</a:t>
            </a:r>
            <a:br>
              <a:rPr lang="en-US" sz="2400" b="1" dirty="0">
                <a:effectLst/>
              </a:rPr>
            </a:br>
            <a:endParaRPr lang="en-US" sz="2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C096B-BCE1-8215-E420-2953E590C25C}"/>
              </a:ext>
            </a:extLst>
          </p:cNvPr>
          <p:cNvSpPr txBox="1"/>
          <p:nvPr/>
        </p:nvSpPr>
        <p:spPr>
          <a:xfrm>
            <a:off x="3681855" y="5774581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yenglishcornerfor1eso.blogspot.com/2019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EA135-38FE-198C-0DA6-EC7C7A8FFE36}"/>
              </a:ext>
            </a:extLst>
          </p:cNvPr>
          <p:cNvSpPr txBox="1"/>
          <p:nvPr/>
        </p:nvSpPr>
        <p:spPr>
          <a:xfrm>
            <a:off x="630936" y="2807208"/>
            <a:ext cx="3429000" cy="3785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effectLst/>
              </a:rPr>
              <a:t>Creating Engaging </a:t>
            </a:r>
            <a:r>
              <a:rPr lang="en-US" sz="2200" b="1" dirty="0"/>
              <a:t>L</a:t>
            </a:r>
            <a:r>
              <a:rPr lang="en-US" sz="2200" b="1" dirty="0">
                <a:effectLst/>
              </a:rPr>
              <a:t>iteracy </a:t>
            </a:r>
            <a:r>
              <a:rPr lang="en-US" sz="2200" b="1" dirty="0"/>
              <a:t>A</a:t>
            </a:r>
            <a:r>
              <a:rPr lang="en-US" sz="2200" b="1" dirty="0">
                <a:effectLst/>
              </a:rPr>
              <a:t>ctivities </a:t>
            </a:r>
            <a:r>
              <a:rPr lang="en-US" sz="2200" b="1" dirty="0"/>
              <a:t>H</a:t>
            </a:r>
            <a:r>
              <a:rPr lang="en-US" sz="2200" b="1" dirty="0">
                <a:effectLst/>
              </a:rPr>
              <a:t>elps </a:t>
            </a:r>
            <a:r>
              <a:rPr lang="en-US" sz="2200" b="1" dirty="0"/>
              <a:t>S</a:t>
            </a:r>
            <a:r>
              <a:rPr lang="en-US" sz="2200" b="1" dirty="0">
                <a:effectLst/>
              </a:rPr>
              <a:t>tudents </a:t>
            </a:r>
            <a:r>
              <a:rPr lang="en-US" sz="2200" b="1" dirty="0"/>
              <a:t>T</a:t>
            </a:r>
            <a:r>
              <a:rPr lang="en-US" sz="2200" b="1" dirty="0">
                <a:effectLst/>
              </a:rPr>
              <a:t>o: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</a:t>
            </a:r>
            <a:r>
              <a:rPr lang="en-US" sz="2800" b="1" dirty="0">
                <a:effectLst/>
              </a:rPr>
              <a:t>uild confidence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S</a:t>
            </a:r>
            <a:r>
              <a:rPr lang="en-US" sz="2800" b="1" dirty="0">
                <a:effectLst/>
              </a:rPr>
              <a:t>trengthen comprehension and 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</a:t>
            </a:r>
            <a:r>
              <a:rPr lang="en-US" sz="2800" b="1" dirty="0">
                <a:effectLst/>
              </a:rPr>
              <a:t>evelop a lifelong love of reading. 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 descr="A finger with a smiley face and many colorful speech bubbles&#10;&#10;Description automatically generated">
            <a:extLst>
              <a:ext uri="{FF2B5EF4-FFF2-40B4-BE49-F238E27FC236}">
                <a16:creationId xmlns:a16="http://schemas.microsoft.com/office/drawing/2014/main" id="{323B7BFA-6671-B1B4-38AB-1EF6EBBA4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349254"/>
            <a:ext cx="6903720" cy="4159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45D5E-BD24-E674-0C63-93BE0549F8D8}"/>
              </a:ext>
            </a:extLst>
          </p:cNvPr>
          <p:cNvSpPr txBox="1"/>
          <p:nvPr/>
        </p:nvSpPr>
        <p:spPr>
          <a:xfrm>
            <a:off x="8968846" y="5308690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ataliedamico.wordpress.com/2016/07/28/failure-dont-fear-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8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oloring page of a flower&#10;&#10;Description automatically generated">
            <a:extLst>
              <a:ext uri="{FF2B5EF4-FFF2-40B4-BE49-F238E27FC236}">
                <a16:creationId xmlns:a16="http://schemas.microsoft.com/office/drawing/2014/main" id="{2723EC61-C557-AEC8-6410-50ED94C6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246" y="511293"/>
            <a:ext cx="4249252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742331-C3D8-44CE-1497-456758FA21B3}"/>
              </a:ext>
            </a:extLst>
          </p:cNvPr>
          <p:cNvSpPr txBox="1"/>
          <p:nvPr/>
        </p:nvSpPr>
        <p:spPr>
          <a:xfrm>
            <a:off x="5894962" y="285750"/>
            <a:ext cx="5458838" cy="6143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32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effectLst/>
              </a:rPr>
              <a:t>The most effective activities combine: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Movement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 </a:t>
            </a:r>
            <a:r>
              <a:rPr lang="en-US" sz="3200" b="1" dirty="0"/>
              <a:t>C</a:t>
            </a:r>
            <a:r>
              <a:rPr lang="en-US" sz="3200" b="1" dirty="0">
                <a:effectLst/>
              </a:rPr>
              <a:t>reativity</a:t>
            </a:r>
            <a:endParaRPr lang="en-US" sz="3200" b="1" dirty="0"/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</a:rPr>
              <a:t> </a:t>
            </a:r>
            <a:r>
              <a:rPr lang="en-US" sz="3200" b="1" dirty="0"/>
              <a:t>D</a:t>
            </a:r>
            <a:r>
              <a:rPr lang="en-US" sz="3200" b="1" dirty="0">
                <a:effectLst/>
              </a:rPr>
              <a:t>iscussion and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Make</a:t>
            </a:r>
            <a:r>
              <a:rPr lang="en-US" sz="3200" b="1" dirty="0">
                <a:effectLst/>
              </a:rPr>
              <a:t> real-world connections </a:t>
            </a:r>
          </a:p>
          <a:p>
            <a:pPr marL="34290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32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W</a:t>
            </a:r>
            <a:r>
              <a:rPr lang="en-US" sz="3200" b="1" dirty="0">
                <a:effectLst/>
              </a:rPr>
              <a:t>hile allowing students to actively practice and use their reading, speaking, listening, and writing skills.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D2A74-D085-2414-73DC-71EE873FA274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howmelibrarian.blogspot.com/2012/0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5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A35FC-8728-78B6-8527-E8FD9315472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ffectLst/>
              </a:rPr>
              <a:t>Section 4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effectLst/>
              </a:rPr>
              <a:t>Reflection and Application (</a:t>
            </a:r>
            <a:r>
              <a:rPr lang="en-US" sz="3600" b="1" dirty="0"/>
              <a:t>3</a:t>
            </a:r>
            <a:r>
              <a:rPr lang="en-US" sz="3600" b="1" dirty="0">
                <a:effectLst/>
              </a:rPr>
              <a:t> minutes)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600" b="1" dirty="0">
                <a:effectLst/>
              </a:rPr>
            </a:br>
            <a:r>
              <a:rPr lang="en-US" sz="3600" b="1" dirty="0">
                <a:effectLst/>
              </a:rPr>
              <a:t>Content: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Let’s </a:t>
            </a:r>
            <a:r>
              <a:rPr lang="en-US" sz="3600" b="1" dirty="0">
                <a:effectLst/>
              </a:rPr>
              <a:t>discuss how these strategies support literacy development.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3600" b="1" dirty="0">
                <a:effectLst/>
              </a:rPr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9487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oster with a person holding a book&#10;&#10;Description automatically generated">
            <a:extLst>
              <a:ext uri="{FF2B5EF4-FFF2-40B4-BE49-F238E27FC236}">
                <a16:creationId xmlns:a16="http://schemas.microsoft.com/office/drawing/2014/main" id="{81C19049-9F8E-B4A3-C7FE-4DA97A6AB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093" r="2747"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D59B-A85E-AB21-35E7-213B3215AEA6}"/>
              </a:ext>
            </a:extLst>
          </p:cNvPr>
          <p:cNvSpPr txBox="1"/>
          <p:nvPr/>
        </p:nvSpPr>
        <p:spPr>
          <a:xfrm>
            <a:off x="5827048" y="214314"/>
            <a:ext cx="5721484" cy="600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</a:rPr>
              <a:t>Outcome 1</a:t>
            </a:r>
            <a:r>
              <a:rPr lang="en-US" sz="2800" dirty="0">
                <a:effectLst/>
              </a:rPr>
              <a:t>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Have an Increased Knowledge of Interactive Literacy Strategies</a:t>
            </a: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where At least 90% of participants will demonstrate </a:t>
            </a:r>
            <a:r>
              <a:rPr lang="en-US" sz="2800" b="1" dirty="0"/>
              <a:t>an</a:t>
            </a:r>
            <a:r>
              <a:rPr lang="en-US" sz="2800" b="1" dirty="0">
                <a:effectLst/>
              </a:rPr>
              <a:t> increased understanding of interactive literacy strategies that </a:t>
            </a:r>
            <a:r>
              <a:rPr lang="en-US" sz="2800" b="1" dirty="0"/>
              <a:t>will </a:t>
            </a:r>
            <a:r>
              <a:rPr lang="en-US" sz="2800" b="1" dirty="0">
                <a:effectLst/>
              </a:rPr>
              <a:t>support students in :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effectLst/>
            </a:endParaRP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1) R</a:t>
            </a:r>
            <a:r>
              <a:rPr lang="en-US" sz="2800" b="1" dirty="0">
                <a:effectLst/>
              </a:rPr>
              <a:t>eading comprehension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2) </a:t>
            </a:r>
            <a:r>
              <a:rPr lang="en-US" sz="2800" b="1" dirty="0"/>
              <a:t>V</a:t>
            </a:r>
            <a:r>
              <a:rPr lang="en-US" sz="2800" b="1" dirty="0">
                <a:effectLst/>
              </a:rPr>
              <a:t>ocabulary development  and 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3) S</a:t>
            </a:r>
            <a:r>
              <a:rPr lang="en-US" sz="2800" b="1" dirty="0">
                <a:effectLst/>
              </a:rPr>
              <a:t>tudent engagement.</a:t>
            </a: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2800" dirty="0">
                <a:effectLst/>
              </a:rPr>
            </a:br>
            <a:endParaRPr lang="en-US" sz="280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FF418-E867-1303-39BF-81BEAAB2761E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glishwithoutend.blogspot.com/2018/12/beautifully-crafted-short-stori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lose up of a sunflower&#10;&#10;Description automatically generated">
            <a:extLst>
              <a:ext uri="{FF2B5EF4-FFF2-40B4-BE49-F238E27FC236}">
                <a16:creationId xmlns:a16="http://schemas.microsoft.com/office/drawing/2014/main" id="{A5566762-4419-0A56-73BF-299CAB2E5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182" y="1749677"/>
            <a:ext cx="4777381" cy="318890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57C961-9453-B7DD-F705-48A8C5BD383B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 </a:t>
            </a:r>
            <a:r>
              <a:rPr lang="en-US" sz="3200" b="1" dirty="0">
                <a:effectLst/>
              </a:rPr>
              <a:t>Let’s </a:t>
            </a:r>
            <a:r>
              <a:rPr lang="en-US" sz="3200" b="1" dirty="0"/>
              <a:t>discuss how knowing  and </a:t>
            </a:r>
            <a:r>
              <a:rPr lang="en-US" sz="3200" b="1" dirty="0">
                <a:effectLst/>
              </a:rPr>
              <a:t>Increasing the Knowledge of Interactive Literacy Strategies will support in meeting our diverse student population  reading literacy needs? (2 min)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FCB18-550B-551B-2D42-A63DD2AC225A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notsomommy.com/category/our-good-things-stori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87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learning system&#10;&#10;Description automatically generated with medium confidence">
            <a:extLst>
              <a:ext uri="{FF2B5EF4-FFF2-40B4-BE49-F238E27FC236}">
                <a16:creationId xmlns:a16="http://schemas.microsoft.com/office/drawing/2014/main" id="{92332D9F-4D05-EB3E-7488-F0AFB948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090" r="6167" b="-1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7A05E-D75D-C869-C57B-624C54F58D3B}"/>
              </a:ext>
            </a:extLst>
          </p:cNvPr>
          <p:cNvSpPr txBox="1"/>
          <p:nvPr/>
        </p:nvSpPr>
        <p:spPr>
          <a:xfrm>
            <a:off x="6513788" y="685800"/>
            <a:ext cx="4840010" cy="5491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effectLst/>
              </a:rPr>
              <a:t>  </a:t>
            </a:r>
            <a:r>
              <a:rPr lang="en-US" sz="2400" b="1" dirty="0">
                <a:effectLst/>
              </a:rPr>
              <a:t>Outcome 2</a:t>
            </a:r>
            <a:r>
              <a:rPr lang="en-US" sz="2400" dirty="0">
                <a:effectLst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The a</a:t>
            </a:r>
            <a:r>
              <a:rPr lang="en-US" sz="2800" b="1" dirty="0">
                <a:effectLst/>
              </a:rPr>
              <a:t>bility to Apply Literacy Engagement Strategies: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800" b="1" dirty="0">
                <a:effectLst/>
              </a:rPr>
            </a:br>
            <a:r>
              <a:rPr lang="en-US" sz="2800" b="1" dirty="0">
                <a:effectLst/>
              </a:rPr>
              <a:t>At least 85% of educators will demonstrate the ability to apply an interactive literacy strategy that encourages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discussion, visualization, </a:t>
            </a:r>
            <a:r>
              <a:rPr lang="en-US" sz="2800" b="1" dirty="0">
                <a:effectLst/>
              </a:rPr>
              <a:t>or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storytelling </a:t>
            </a:r>
            <a:r>
              <a:rPr lang="en-US" sz="2800" b="1" dirty="0">
                <a:effectLst/>
              </a:rPr>
              <a:t>to deepen students’ understanding of texts.</a:t>
            </a:r>
            <a:br>
              <a:rPr lang="en-US" sz="2800" b="1" dirty="0">
                <a:effectLst/>
              </a:rPr>
            </a:b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97553-1C18-8045-8E25-B120AF30F57E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ibguides.uvic.ca/corecompetencies/bccurricul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274361-E802-F60F-5D77-F6F6C7B500D2}"/>
              </a:ext>
            </a:extLst>
          </p:cNvPr>
          <p:cNvSpPr txBox="1"/>
          <p:nvPr/>
        </p:nvSpPr>
        <p:spPr>
          <a:xfrm>
            <a:off x="3065172" y="2086377"/>
            <a:ext cx="607525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NORMS: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Start on Time/End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 Side Bars/Cell Phones on silent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Take care of your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Active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Focus on Solutions not the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4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old person and a young child reading a book&#10;&#10;Description automatically generated">
            <a:extLst>
              <a:ext uri="{FF2B5EF4-FFF2-40B4-BE49-F238E27FC236}">
                <a16:creationId xmlns:a16="http://schemas.microsoft.com/office/drawing/2014/main" id="{AD1E73BA-CB33-4B1C-C513-DCA1DA05D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5907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F7D7B-8A9C-9948-79F6-7B9F981D9692}"/>
              </a:ext>
            </a:extLst>
          </p:cNvPr>
          <p:cNvSpPr txBox="1"/>
          <p:nvPr/>
        </p:nvSpPr>
        <p:spPr>
          <a:xfrm>
            <a:off x="6513788" y="500063"/>
            <a:ext cx="4840010" cy="6157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</a:rPr>
              <a:t>To Apply Powerful Literacy Engagement Strategies: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Recipe: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1) Provide a big Heart!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2) Mix in special Feelings!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3) Stir and Pour in some Drama! (Music)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4. Expand that delight and Joy!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5) Give the Drum Roll for the excitement!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6) Make real world connections with the students.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FFEB8-98E2-5E3F-E0FC-20C435478803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reading4meaning.blogspot.com/2011/06/10-principles-for-assisting-read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0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unning on a beach&#10;&#10;Description automatically generated">
            <a:extLst>
              <a:ext uri="{FF2B5EF4-FFF2-40B4-BE49-F238E27FC236}">
                <a16:creationId xmlns:a16="http://schemas.microsoft.com/office/drawing/2014/main" id="{9F567AC0-AD7A-DF35-F0EC-E4E89E8B2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44" r="31346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2621C0-0A26-CEAC-D626-C90C0B81BA81}"/>
              </a:ext>
            </a:extLst>
          </p:cNvPr>
          <p:cNvSpPr txBox="1"/>
          <p:nvPr/>
        </p:nvSpPr>
        <p:spPr>
          <a:xfrm>
            <a:off x="6513788" y="542925"/>
            <a:ext cx="4840010" cy="56340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Outcome 3 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>
                <a:effectLst/>
              </a:rPr>
              <a:t>Program Goal For: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The  Implementation of Creative Literacy Activities: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At least 90% of participants will successfully participate in and model one creative literacy activity, such as in: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1)S</a:t>
            </a:r>
            <a:r>
              <a:rPr lang="en-US" sz="2400" b="1" dirty="0">
                <a:effectLst/>
              </a:rPr>
              <a:t>tory telling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2)S</a:t>
            </a:r>
            <a:r>
              <a:rPr lang="en-US" sz="2400" b="1" dirty="0">
                <a:effectLst/>
              </a:rPr>
              <a:t>tory Retelling or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3)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/>
              <a:t>D</a:t>
            </a:r>
            <a:r>
              <a:rPr lang="en-US" sz="2400" b="1" dirty="0">
                <a:effectLst/>
              </a:rPr>
              <a:t>ramatization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to support reading comprehension and student engagement.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374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BC10E3-0D77-5588-5A30-40C5E3C32424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b="1" dirty="0">
                <a:effectLst/>
              </a:rPr>
              <a:t>Assessment of Learning Objectives To Do:</a:t>
            </a:r>
            <a:endParaRPr lang="en-US" sz="1700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/>
              <a:t>1) You</a:t>
            </a:r>
            <a:r>
              <a:rPr lang="en-US" sz="1700" b="1" dirty="0">
                <a:effectLst/>
              </a:rPr>
              <a:t> will complete a literacy strategy planning activity in which </a:t>
            </a:r>
            <a:r>
              <a:rPr lang="en-US" sz="1700" b="1" dirty="0"/>
              <a:t>to</a:t>
            </a:r>
            <a:r>
              <a:rPr lang="en-US" sz="1700" b="1" dirty="0">
                <a:effectLst/>
              </a:rPr>
              <a:t> identify one interactive reading strategy to support student comprehension.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/>
              <a:t>2) You </a:t>
            </a:r>
            <a:r>
              <a:rPr lang="en-US" sz="1700" b="1" dirty="0">
                <a:effectLst/>
              </a:rPr>
              <a:t>will describe how the strategy encourages discussion, visualization, or storytelling.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</a:rPr>
              <a:t>3) By Sharing your  ideas with peers will demonstrate the HOW of the understanding </a:t>
            </a:r>
            <a:r>
              <a:rPr lang="en-US" sz="1700" b="1" dirty="0"/>
              <a:t>using </a:t>
            </a:r>
            <a:r>
              <a:rPr lang="en-US" sz="1700" b="1" dirty="0">
                <a:effectLst/>
              </a:rPr>
              <a:t> engaging literacy practices.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effectLst/>
              </a:rPr>
              <a:t> 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crabble board&#10;&#10;Description automatically generated">
            <a:extLst>
              <a:ext uri="{FF2B5EF4-FFF2-40B4-BE49-F238E27FC236}">
                <a16:creationId xmlns:a16="http://schemas.microsoft.com/office/drawing/2014/main" id="{45148CB2-0549-B55E-FAC1-D1AB57BA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53" r="16490" b="1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394E6-2927-4499-39A6-F8E45AE7A4F6}"/>
              </a:ext>
            </a:extLst>
          </p:cNvPr>
          <p:cNvSpPr txBox="1"/>
          <p:nvPr/>
        </p:nvSpPr>
        <p:spPr>
          <a:xfrm>
            <a:off x="8971122" y="5858593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thebluediamondgallery.com/wooden-tile/p/plann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2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drawing on a wall&#10;&#10;Description automatically generated">
            <a:extLst>
              <a:ext uri="{FF2B5EF4-FFF2-40B4-BE49-F238E27FC236}">
                <a16:creationId xmlns:a16="http://schemas.microsoft.com/office/drawing/2014/main" id="{57693B4F-87E8-6C6F-B96B-DD3B91D00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6244" y="1300549"/>
            <a:ext cx="5628018" cy="40240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FE6AA-7175-C71E-FF7E-4AB24410AB6F}"/>
              </a:ext>
            </a:extLst>
          </p:cNvPr>
          <p:cNvSpPr txBox="1"/>
          <p:nvPr/>
        </p:nvSpPr>
        <p:spPr>
          <a:xfrm>
            <a:off x="7239012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Suggest A Creative Literacy Activity for your students to do  that you will readily  </a:t>
            </a:r>
            <a:r>
              <a:rPr lang="en-US" sz="2400" b="1" dirty="0"/>
              <a:t>implement 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 Small Group Activity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8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F6FC8-62E4-169E-E53A-43260591B98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Small Group Reflection/Discussion/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Sharing OUT (3 min)</a:t>
            </a:r>
          </a:p>
        </p:txBody>
      </p:sp>
      <p:pic>
        <p:nvPicPr>
          <p:cNvPr id="5" name="Picture 4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B8D13183-E4C9-996A-03E4-B1ED383F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823" r="2322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35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group of hands holding up colorful speech bubbles&#10;&#10;Description automatically generated">
            <a:extLst>
              <a:ext uri="{FF2B5EF4-FFF2-40B4-BE49-F238E27FC236}">
                <a16:creationId xmlns:a16="http://schemas.microsoft.com/office/drawing/2014/main" id="{79C2494A-5B86-185A-0FAF-26E930584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5879"/>
          <a:stretch>
            <a:fillRect/>
          </a:stretch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4A371-25B3-ED1B-5F0B-AD7882505EF1}"/>
              </a:ext>
            </a:extLst>
          </p:cNvPr>
          <p:cNvSpPr txBox="1"/>
          <p:nvPr/>
        </p:nvSpPr>
        <p:spPr>
          <a:xfrm>
            <a:off x="8046719" y="0"/>
            <a:ext cx="3633747" cy="6100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           </a:t>
            </a:r>
            <a:r>
              <a:rPr lang="en-US" sz="2400" b="1" dirty="0">
                <a:effectLst/>
              </a:rPr>
              <a:t>Training Evaluation: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Participants will complete an evaluation survey at the end of the training session to provide feedback on the literacy strategies presented.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The survey will include rating questions and open-ended responses asking participants what they learned and how they plan to apply the strategies. 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Feedback will be reviewed to strengthen future literacy training sessions and ensure the content remains relevant and effective.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671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table&#10;&#10;Description automatically generated">
            <a:extLst>
              <a:ext uri="{FF2B5EF4-FFF2-40B4-BE49-F238E27FC236}">
                <a16:creationId xmlns:a16="http://schemas.microsoft.com/office/drawing/2014/main" id="{22444D8C-33A3-042B-1652-79F629A22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35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B45B3-80EF-998D-7704-08C2935A3E30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Burning Questions???</a:t>
            </a:r>
          </a:p>
        </p:txBody>
      </p:sp>
    </p:spTree>
    <p:extLst>
      <p:ext uri="{BB962C8B-B14F-4D97-AF65-F5344CB8AC3E}">
        <p14:creationId xmlns:p14="http://schemas.microsoft.com/office/powerpoint/2010/main" val="1006473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943F6-2B7B-6FC3-2AD1-7925CC6D1715}"/>
              </a:ext>
            </a:extLst>
          </p:cNvPr>
          <p:cNvSpPr txBox="1"/>
          <p:nvPr/>
        </p:nvSpPr>
        <p:spPr>
          <a:xfrm>
            <a:off x="6229535" y="943708"/>
            <a:ext cx="5254754" cy="5294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effectLst/>
              </a:rPr>
              <a:t>Hours/Credits/CEUs: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</a:rPr>
              <a:t> </a:t>
            </a:r>
            <a:r>
              <a:rPr lang="en-US" sz="2400" b="1" dirty="0">
                <a:effectLst/>
              </a:rPr>
              <a:t>1.25 Hours Credit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Course Level:</a:t>
            </a:r>
            <a:endParaRPr lang="en-US" sz="2200" dirty="0">
              <a:effectLst/>
            </a:endParaRP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effectLst/>
              </a:rPr>
              <a:t>Developing</a:t>
            </a:r>
          </a:p>
          <a:p>
            <a:pPr marL="114300" marR="0"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200" b="1" dirty="0"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</a:rPr>
              <a:t>Course Type: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b="1" dirty="0">
                <a:effectLst/>
              </a:rPr>
              <a:t> Reading Enhancement/ Strategies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435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ard with flowers and a thank you sign&#10;&#10;Description automatically generated">
            <a:extLst>
              <a:ext uri="{FF2B5EF4-FFF2-40B4-BE49-F238E27FC236}">
                <a16:creationId xmlns:a16="http://schemas.microsoft.com/office/drawing/2014/main" id="{ED354708-A930-CD86-5B29-9A2BAA938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750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AC9C0-CCA0-9EC6-F834-D2DA0D9D245A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Thank you for your wonderful participation –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 Door Prize Book Draw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8A020-CFC6-AAF5-6AC0-B3247806B0C5}"/>
              </a:ext>
            </a:extLst>
          </p:cNvPr>
          <p:cNvSpPr txBox="1"/>
          <p:nvPr/>
        </p:nvSpPr>
        <p:spPr>
          <a:xfrm>
            <a:off x="7059634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hanezzart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1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E913A-8A98-1844-F709-4C9AA6C749A3}"/>
              </a:ext>
            </a:extLst>
          </p:cNvPr>
          <p:cNvSpPr txBox="1"/>
          <p:nvPr/>
        </p:nvSpPr>
        <p:spPr>
          <a:xfrm>
            <a:off x="1485900" y="1271589"/>
            <a:ext cx="7874155" cy="44982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effectLst/>
              </a:rPr>
              <a:t>Objective: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dirty="0">
                <a:effectLst/>
              </a:rPr>
              <a:t>By the end of the training, 90% of participants will identify and plan to implement one interactive literacy strategy that strengthens children's reading comprehension through discussion, visualization, or storytelling.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325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orange fish swimming in a coral reef&#10;&#10;Description automatically generated">
            <a:extLst>
              <a:ext uri="{FF2B5EF4-FFF2-40B4-BE49-F238E27FC236}">
                <a16:creationId xmlns:a16="http://schemas.microsoft.com/office/drawing/2014/main" id="{8378AD41-8D07-D79C-F78B-27BCC0C5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556" b="22083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AC13B8-CB61-535C-00FA-1C8348606367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What is a Good Story?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What does a Good Story look like?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What does a Good story feel like?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What should be the impact of a good Story?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A1333-79C2-CE7F-2C94-6985A70821D2}"/>
              </a:ext>
            </a:extLst>
          </p:cNvPr>
          <p:cNvSpPr txBox="1"/>
          <p:nvPr/>
        </p:nvSpPr>
        <p:spPr>
          <a:xfrm>
            <a:off x="9602830" y="66579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virtual-illusion.blogspot.com/2012/04/clues-to-great-stor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8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37DD8-C082-BA8E-9414-594750824FF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Share Out!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What do you think makes a good story? 1 min</a:t>
            </a:r>
          </a:p>
        </p:txBody>
      </p:sp>
      <p:pic>
        <p:nvPicPr>
          <p:cNvPr id="5" name="Picture 4" descr="A person holding a fish&#10;&#10;Description automatically generated">
            <a:extLst>
              <a:ext uri="{FF2B5EF4-FFF2-40B4-BE49-F238E27FC236}">
                <a16:creationId xmlns:a16="http://schemas.microsoft.com/office/drawing/2014/main" id="{96304C38-7157-F9D6-9E22-D0CF20D18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018" r="2426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33F9D-FB90-2221-66C7-2718CCF59445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planninga-from-nanninga.blogspot.com/2013/04/strategic-planning-analogy-496-3-key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9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E306E-EB37-98CF-C278-103C8C46A83A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r>
              <a:rPr lang="en-US" sz="2200" dirty="0">
                <a:effectLst/>
              </a:rPr>
              <a:t>				</a:t>
            </a:r>
            <a:r>
              <a:rPr lang="en-US" sz="2400" b="1" dirty="0">
                <a:effectLst/>
              </a:rPr>
              <a:t>This session focuses on: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endParaRPr lang="en-US" sz="24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r>
              <a:rPr lang="en-US" sz="2200" b="1" dirty="0">
                <a:effectLst/>
              </a:rPr>
              <a:t> 1) </a:t>
            </a:r>
            <a:r>
              <a:rPr lang="en-US" sz="2200" b="1" dirty="0"/>
              <a:t>E</a:t>
            </a:r>
            <a:r>
              <a:rPr lang="en-US" sz="2200" b="1" dirty="0">
                <a:effectLst/>
              </a:rPr>
              <a:t>ngaging literacy strategies that help students develop stronger reading comprehension and communication skills.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endParaRPr lang="en-US" sz="22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r>
              <a:rPr lang="en-US" sz="2200" b="1" dirty="0">
                <a:effectLst/>
              </a:rPr>
              <a:t> 2) Educators will explore interactive approaches such as storytelling, visualization, and creative expression to deepen students’ understanding of texts.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endParaRPr lang="en-US" sz="22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825"/>
              </a:spcAft>
            </a:pPr>
            <a:r>
              <a:rPr lang="en-US" sz="2200" b="1" dirty="0"/>
              <a:t>3)</a:t>
            </a:r>
            <a:r>
              <a:rPr lang="en-US" sz="2200" b="1" dirty="0">
                <a:effectLst/>
              </a:rPr>
              <a:t> Aligned with a Great Start to Quality standards, this training emphasizes developmentally appropriate practices that support language development, literacy growth, and a love </a:t>
            </a:r>
            <a:r>
              <a:rPr lang="en-US" sz="2200" b="1" dirty="0"/>
              <a:t>for an adventure in</a:t>
            </a:r>
            <a:r>
              <a:rPr lang="en-US" sz="2200" b="1" dirty="0">
                <a:effectLst/>
              </a:rPr>
              <a:t> reading.</a:t>
            </a:r>
          </a:p>
        </p:txBody>
      </p:sp>
    </p:spTree>
    <p:extLst>
      <p:ext uri="{BB962C8B-B14F-4D97-AF65-F5344CB8AC3E}">
        <p14:creationId xmlns:p14="http://schemas.microsoft.com/office/powerpoint/2010/main" val="299657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D8B76-7CB6-FC73-5A33-7D0BB10CAC9F}"/>
              </a:ext>
            </a:extLst>
          </p:cNvPr>
          <p:cNvSpPr txBox="1"/>
          <p:nvPr/>
        </p:nvSpPr>
        <p:spPr>
          <a:xfrm>
            <a:off x="640080" y="2872899"/>
            <a:ext cx="4243589" cy="3573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effectLst/>
              </a:rPr>
              <a:t>Section 1</a:t>
            </a:r>
            <a:endParaRPr lang="en-US" sz="220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Foundations of Reading Comprehension (3 minutes)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Content: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effectLst/>
              </a:rPr>
              <a:t>Overview of literacy development and strategies that strengthen reading comprehension.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Training Methods: Presentation and group discussion.</a:t>
            </a:r>
            <a:br>
              <a:rPr lang="en-US" sz="2400" b="1" dirty="0">
                <a:effectLst/>
              </a:rPr>
            </a:br>
            <a:endParaRPr lang="en-US" sz="2400" b="1" dirty="0"/>
          </a:p>
        </p:txBody>
      </p:sp>
      <p:pic>
        <p:nvPicPr>
          <p:cNvPr id="5" name="Picture 4" descr="A stack of books with a heart on top&#10;&#10;Description automatically generated">
            <a:extLst>
              <a:ext uri="{FF2B5EF4-FFF2-40B4-BE49-F238E27FC236}">
                <a16:creationId xmlns:a16="http://schemas.microsoft.com/office/drawing/2014/main" id="{EBC39B46-869F-457D-8024-534B7000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509" r="1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A2B5C-A7FD-2956-6734-0CC5F07A55D7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sbermejo.blogspot.com/2015/05/reading-comprehensio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09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on a hill&#10;&#10;Description automatically generated">
            <a:extLst>
              <a:ext uri="{FF2B5EF4-FFF2-40B4-BE49-F238E27FC236}">
                <a16:creationId xmlns:a16="http://schemas.microsoft.com/office/drawing/2014/main" id="{D96D8EB9-599C-D1A8-35BE-D7F34C7A8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111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2ABAE2-E5BD-66AD-5BD0-6102565A32EC}"/>
              </a:ext>
            </a:extLst>
          </p:cNvPr>
          <p:cNvSpPr txBox="1"/>
          <p:nvPr/>
        </p:nvSpPr>
        <p:spPr>
          <a:xfrm>
            <a:off x="6803409" y="171451"/>
            <a:ext cx="4156512" cy="6068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Developing a strong reading comprehension program for children requires a balance of :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1) I</a:t>
            </a:r>
            <a:r>
              <a:rPr lang="en-US" sz="2400" b="1" dirty="0">
                <a:effectLst/>
              </a:rPr>
              <a:t>nstructional strategies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2) L</a:t>
            </a:r>
            <a:r>
              <a:rPr lang="en-US" sz="2400" b="1" dirty="0">
                <a:effectLst/>
              </a:rPr>
              <a:t>anguage development</a:t>
            </a:r>
            <a:endParaRPr lang="en-US" sz="24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3) </a:t>
            </a:r>
            <a:r>
              <a:rPr lang="en-US" sz="2400" b="1" dirty="0"/>
              <a:t>E</a:t>
            </a:r>
            <a:r>
              <a:rPr lang="en-US" sz="2400" b="1" dirty="0">
                <a:effectLst/>
              </a:rPr>
              <a:t>ngagement and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5) intentional support.</a:t>
            </a:r>
          </a:p>
          <a:p>
            <a:pPr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effectLst/>
              </a:rPr>
              <a:t> The most effective programs build foundational literacy skills while helping children think critically, communicate, and connect meaning to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480F8-4ED7-6894-04F4-93C62B46C224}"/>
              </a:ext>
            </a:extLst>
          </p:cNvPr>
          <p:cNvSpPr txBox="1"/>
          <p:nvPr/>
        </p:nvSpPr>
        <p:spPr>
          <a:xfrm>
            <a:off x="3798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otsomommy.com/what-a-great-story-from-infertility-to-host-m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7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iagram of a story map&#10;&#10;Description automatically generated">
            <a:extLst>
              <a:ext uri="{FF2B5EF4-FFF2-40B4-BE49-F238E27FC236}">
                <a16:creationId xmlns:a16="http://schemas.microsoft.com/office/drawing/2014/main" id="{E56657A6-49F9-B639-EF26-50DB2314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4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9FA27-EE5D-16B6-6571-E52DA9534A84}"/>
              </a:ext>
            </a:extLst>
          </p:cNvPr>
          <p:cNvSpPr txBox="1"/>
          <p:nvPr/>
        </p:nvSpPr>
        <p:spPr>
          <a:xfrm>
            <a:off x="457200" y="685800"/>
            <a:ext cx="4203189" cy="5491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Section 2 Interactive Reading Strategies (5 minutes)</a:t>
            </a: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Content: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Participants will explore strategies such as: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2800" b="1" dirty="0"/>
              <a:t>S</a:t>
            </a:r>
            <a:r>
              <a:rPr lang="en-US" sz="2800" b="1" dirty="0">
                <a:effectLst/>
              </a:rPr>
              <a:t>tory mapping</a:t>
            </a:r>
            <a:endParaRPr lang="en-US" sz="2800" b="1" dirty="0"/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2800" b="1" dirty="0">
                <a:effectLst/>
              </a:rPr>
              <a:t>Questioning, and 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AutoNum type="arabicParenR"/>
            </a:pPr>
            <a:r>
              <a:rPr lang="en-US" sz="2800" b="1" dirty="0"/>
              <a:t>V</a:t>
            </a:r>
            <a:r>
              <a:rPr lang="en-US" sz="2800" b="1" dirty="0">
                <a:effectLst/>
              </a:rPr>
              <a:t>isualization.</a:t>
            </a:r>
            <a:br>
              <a:rPr lang="en-US" sz="2800" b="1" dirty="0">
                <a:effectLst/>
              </a:rPr>
            </a:br>
            <a:endParaRPr lang="en-US" sz="2800" b="1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effectLst/>
              </a:rPr>
              <a:t>Training Methods: Demonstration and small group activities.</a:t>
            </a:r>
            <a:br>
              <a:rPr lang="en-US" sz="2800" b="1" dirty="0">
                <a:effectLst/>
              </a:rPr>
            </a:br>
            <a:br>
              <a:rPr lang="en-US" sz="2800" b="1" dirty="0">
                <a:effectLst/>
              </a:rPr>
            </a:b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81F69-E706-A008-D854-BBE6CC8AA1C4}"/>
              </a:ext>
            </a:extLst>
          </p:cNvPr>
          <p:cNvSpPr txBox="1"/>
          <p:nvPr/>
        </p:nvSpPr>
        <p:spPr>
          <a:xfrm>
            <a:off x="9737480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rincipalspov.blogspot.com/201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1226</Words>
  <Application>Microsoft Macintosh PowerPoint</Application>
  <PresentationFormat>Widescreen</PresentationFormat>
  <Paragraphs>185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Meiryo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connie Perez</dc:creator>
  <cp:lastModifiedBy>connie Perez</cp:lastModifiedBy>
  <cp:revision>26</cp:revision>
  <dcterms:created xsi:type="dcterms:W3CDTF">2026-05-12T14:01:35Z</dcterms:created>
  <dcterms:modified xsi:type="dcterms:W3CDTF">2026-05-12T23:15:29Z</dcterms:modified>
</cp:coreProperties>
</file>