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3"/>
  </p:notesMasterIdLst>
  <p:sldIdLst>
    <p:sldId id="266" r:id="rId2"/>
    <p:sldId id="260" r:id="rId3"/>
    <p:sldId id="256" r:id="rId4"/>
    <p:sldId id="267" r:id="rId5"/>
    <p:sldId id="257" r:id="rId6"/>
    <p:sldId id="261" r:id="rId7"/>
    <p:sldId id="262" r:id="rId8"/>
    <p:sldId id="259" r:id="rId9"/>
    <p:sldId id="263" r:id="rId10"/>
    <p:sldId id="264" r:id="rId11"/>
    <p:sldId id="265"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0"/>
    <p:restoredTop sz="94720"/>
  </p:normalViewPr>
  <p:slideViewPr>
    <p:cSldViewPr snapToGrid="0">
      <p:cViewPr varScale="1">
        <p:scale>
          <a:sx n="64" d="100"/>
          <a:sy n="64" d="100"/>
        </p:scale>
        <p:origin x="954"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svg"/><Relationship Id="rId1" Type="http://schemas.openxmlformats.org/officeDocument/2006/relationships/image" Target="../media/image4.svg"/></Relationships>
</file>

<file path=ppt/diagrams/_rels/data5.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svg"/><Relationship Id="rId1" Type="http://schemas.openxmlformats.org/officeDocument/2006/relationships/image" Target="../media/image10.svg"/><Relationship Id="rId5" Type="http://schemas.openxmlformats.org/officeDocument/2006/relationships/image" Target="../media/image14.svg"/><Relationship Id="rId4" Type="http://schemas.openxmlformats.org/officeDocument/2006/relationships/image" Target="../media/image13.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svg"/><Relationship Id="rId1" Type="http://schemas.openxmlformats.org/officeDocument/2006/relationships/image" Target="../media/image4.svg"/></Relationships>
</file>

<file path=ppt/diagrams/_rels/drawing5.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svg"/><Relationship Id="rId1" Type="http://schemas.openxmlformats.org/officeDocument/2006/relationships/image" Target="../media/image10.svg"/><Relationship Id="rId5" Type="http://schemas.openxmlformats.org/officeDocument/2006/relationships/image" Target="../media/image14.svg"/><Relationship Id="rId4" Type="http://schemas.openxmlformats.org/officeDocument/2006/relationships/image" Target="../media/image13.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8BAA86C5-0C88-4EB9-A459-8F4CC85595C4}" type="doc">
      <dgm:prSet loTypeId="urn:microsoft.com/office/officeart/2018/2/layout/IconLabelList" loCatId="icon" qsTypeId="urn:microsoft.com/office/officeart/2005/8/quickstyle/simple1" qsCatId="simple" csTypeId="urn:microsoft.com/office/officeart/2018/5/colors/Iconchunking_neutralbg_colorful1" csCatId="colorful" phldr="1"/>
      <dgm:spPr/>
      <dgm:t>
        <a:bodyPr/>
        <a:lstStyle/>
        <a:p>
          <a:endParaRPr lang="en-US"/>
        </a:p>
      </dgm:t>
    </dgm:pt>
    <dgm:pt modelId="{89E0C08F-66A5-4B76-8CE8-3D0B9C608BF2}">
      <dgm:prSet/>
      <dgm:spPr/>
      <dgm:t>
        <a:bodyPr/>
        <a:lstStyle/>
        <a:p>
          <a:r>
            <a:rPr lang="en-US" b="1" dirty="0"/>
            <a:t> A Growth Mindset:</a:t>
          </a:r>
          <a:endParaRPr lang="en-US" dirty="0"/>
        </a:p>
      </dgm:t>
    </dgm:pt>
    <dgm:pt modelId="{AD754C20-5DF5-4777-9DEC-85484E07BAE9}" type="parTrans" cxnId="{6E3F118F-D0F6-4C60-8258-B3AEA17F8196}">
      <dgm:prSet/>
      <dgm:spPr/>
      <dgm:t>
        <a:bodyPr/>
        <a:lstStyle/>
        <a:p>
          <a:endParaRPr lang="en-US"/>
        </a:p>
      </dgm:t>
    </dgm:pt>
    <dgm:pt modelId="{337B5113-6BEF-466B-A256-C139B50F1079}" type="sibTrans" cxnId="{6E3F118F-D0F6-4C60-8258-B3AEA17F8196}">
      <dgm:prSet/>
      <dgm:spPr/>
      <dgm:t>
        <a:bodyPr/>
        <a:lstStyle/>
        <a:p>
          <a:endParaRPr lang="en-US"/>
        </a:p>
      </dgm:t>
    </dgm:pt>
    <dgm:pt modelId="{CBF77E59-73D4-4937-9329-25E6EDDC7573}">
      <dgm:prSet/>
      <dgm:spPr/>
      <dgm:t>
        <a:bodyPr/>
        <a:lstStyle/>
        <a:p>
          <a:r>
            <a:rPr lang="en-US" b="1" dirty="0">
              <a:solidFill>
                <a:srgbClr val="FF0000"/>
              </a:solidFill>
            </a:rPr>
            <a:t>What do you think the value is of having a “Growth Mindset?”</a:t>
          </a:r>
        </a:p>
      </dgm:t>
    </dgm:pt>
    <dgm:pt modelId="{A8ABCF14-B193-42AE-88F8-2BEB2F291CF9}" type="parTrans" cxnId="{1EADEFC7-B285-4EA1-97E9-5BCCCC249910}">
      <dgm:prSet/>
      <dgm:spPr/>
      <dgm:t>
        <a:bodyPr/>
        <a:lstStyle/>
        <a:p>
          <a:endParaRPr lang="en-US"/>
        </a:p>
      </dgm:t>
    </dgm:pt>
    <dgm:pt modelId="{0674B04F-1C21-4394-B0E0-5333FE956415}" type="sibTrans" cxnId="{1EADEFC7-B285-4EA1-97E9-5BCCCC249910}">
      <dgm:prSet/>
      <dgm:spPr/>
      <dgm:t>
        <a:bodyPr/>
        <a:lstStyle/>
        <a:p>
          <a:endParaRPr lang="en-US"/>
        </a:p>
      </dgm:t>
    </dgm:pt>
    <dgm:pt modelId="{E5CF5D60-488D-40EB-A8A5-E7D1E20361D1}">
      <dgm:prSet/>
      <dgm:spPr/>
      <dgm:t>
        <a:bodyPr/>
        <a:lstStyle/>
        <a:p>
          <a:r>
            <a:rPr lang="en-US"/>
            <a:t>.			</a:t>
          </a:r>
          <a:br>
            <a:rPr lang="en-US"/>
          </a:br>
          <a:endParaRPr lang="en-US"/>
        </a:p>
      </dgm:t>
    </dgm:pt>
    <dgm:pt modelId="{104DA6BB-94CB-486F-8125-152BC78D3CB9}" type="parTrans" cxnId="{08740798-F584-45AE-A83C-015A01DD96FC}">
      <dgm:prSet/>
      <dgm:spPr/>
      <dgm:t>
        <a:bodyPr/>
        <a:lstStyle/>
        <a:p>
          <a:endParaRPr lang="en-US"/>
        </a:p>
      </dgm:t>
    </dgm:pt>
    <dgm:pt modelId="{D56B56CD-EF32-4249-857C-7C3691899A4F}" type="sibTrans" cxnId="{08740798-F584-45AE-A83C-015A01DD96FC}">
      <dgm:prSet/>
      <dgm:spPr/>
      <dgm:t>
        <a:bodyPr/>
        <a:lstStyle/>
        <a:p>
          <a:endParaRPr lang="en-US"/>
        </a:p>
      </dgm:t>
    </dgm:pt>
    <dgm:pt modelId="{F96AD083-5BA4-4182-927E-ECF3ABF39534}" type="pres">
      <dgm:prSet presAssocID="{8BAA86C5-0C88-4EB9-A459-8F4CC85595C4}" presName="root" presStyleCnt="0">
        <dgm:presLayoutVars>
          <dgm:dir/>
          <dgm:resizeHandles val="exact"/>
        </dgm:presLayoutVars>
      </dgm:prSet>
      <dgm:spPr/>
    </dgm:pt>
    <dgm:pt modelId="{72317B72-6B18-4EAE-BB68-850D9C29B9E1}" type="pres">
      <dgm:prSet presAssocID="{89E0C08F-66A5-4B76-8CE8-3D0B9C608BF2}" presName="compNode" presStyleCnt="0"/>
      <dgm:spPr/>
    </dgm:pt>
    <dgm:pt modelId="{0AFE3151-CADE-41B7-9D85-51BE78762F91}" type="pres">
      <dgm:prSet presAssocID="{89E0C08F-66A5-4B76-8CE8-3D0B9C608BF2}" presName="iconRect" presStyleLbl="node1" presStyleIdx="0"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Head with Gears"/>
        </a:ext>
      </dgm:extLst>
    </dgm:pt>
    <dgm:pt modelId="{106921E2-E698-47FB-858C-842400A09B1A}" type="pres">
      <dgm:prSet presAssocID="{89E0C08F-66A5-4B76-8CE8-3D0B9C608BF2}" presName="spaceRect" presStyleCnt="0"/>
      <dgm:spPr/>
    </dgm:pt>
    <dgm:pt modelId="{E982744E-DB20-4CBF-BDEC-D28AC69AE653}" type="pres">
      <dgm:prSet presAssocID="{89E0C08F-66A5-4B76-8CE8-3D0B9C608BF2}" presName="textRect" presStyleLbl="revTx" presStyleIdx="0" presStyleCnt="3">
        <dgm:presLayoutVars>
          <dgm:chMax val="1"/>
          <dgm:chPref val="1"/>
        </dgm:presLayoutVars>
      </dgm:prSet>
      <dgm:spPr/>
    </dgm:pt>
    <dgm:pt modelId="{3E1D9FF4-A1D3-4C12-80CF-FF08B6A74FE4}" type="pres">
      <dgm:prSet presAssocID="{337B5113-6BEF-466B-A256-C139B50F1079}" presName="sibTrans" presStyleCnt="0"/>
      <dgm:spPr/>
    </dgm:pt>
    <dgm:pt modelId="{1304347D-AA8D-46AB-A5D8-4A4551B336F2}" type="pres">
      <dgm:prSet presAssocID="{CBF77E59-73D4-4937-9329-25E6EDDC7573}" presName="compNode" presStyleCnt="0"/>
      <dgm:spPr/>
    </dgm:pt>
    <dgm:pt modelId="{028292FA-9B8C-400A-A5DC-4137E2A24996}" type="pres">
      <dgm:prSet presAssocID="{CBF77E59-73D4-4937-9329-25E6EDDC7573}" presName="iconRect" presStyleLbl="node1" presStyleIdx="1"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Teacher"/>
        </a:ext>
      </dgm:extLst>
    </dgm:pt>
    <dgm:pt modelId="{BCA698B8-3FDB-423B-822C-E9DD4AB076B3}" type="pres">
      <dgm:prSet presAssocID="{CBF77E59-73D4-4937-9329-25E6EDDC7573}" presName="spaceRect" presStyleCnt="0"/>
      <dgm:spPr/>
    </dgm:pt>
    <dgm:pt modelId="{802B5F78-FD13-4FA0-A4F5-8BA94BD2B5A3}" type="pres">
      <dgm:prSet presAssocID="{CBF77E59-73D4-4937-9329-25E6EDDC7573}" presName="textRect" presStyleLbl="revTx" presStyleIdx="1" presStyleCnt="3">
        <dgm:presLayoutVars>
          <dgm:chMax val="1"/>
          <dgm:chPref val="1"/>
        </dgm:presLayoutVars>
      </dgm:prSet>
      <dgm:spPr/>
    </dgm:pt>
    <dgm:pt modelId="{DCDBF7C2-FE85-4241-A9A8-565C93AEFDC8}" type="pres">
      <dgm:prSet presAssocID="{0674B04F-1C21-4394-B0E0-5333FE956415}" presName="sibTrans" presStyleCnt="0"/>
      <dgm:spPr/>
    </dgm:pt>
    <dgm:pt modelId="{4B57731A-7FC3-4724-8D3F-5278F80A953A}" type="pres">
      <dgm:prSet presAssocID="{E5CF5D60-488D-40EB-A8A5-E7D1E20361D1}" presName="compNode" presStyleCnt="0"/>
      <dgm:spPr/>
    </dgm:pt>
    <dgm:pt modelId="{A152CDBB-DAD7-4310-97C8-794EE3E31C1B}" type="pres">
      <dgm:prSet presAssocID="{E5CF5D60-488D-40EB-A8A5-E7D1E20361D1}" presName="iconRect" presStyleLbl="node1" presStyleIdx="2" presStyleCnt="3"/>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Credit card"/>
        </a:ext>
      </dgm:extLst>
    </dgm:pt>
    <dgm:pt modelId="{61411543-67A5-4F91-85FC-D155684CCB2F}" type="pres">
      <dgm:prSet presAssocID="{E5CF5D60-488D-40EB-A8A5-E7D1E20361D1}" presName="spaceRect" presStyleCnt="0"/>
      <dgm:spPr/>
    </dgm:pt>
    <dgm:pt modelId="{20823DD2-0C42-42C3-9D93-0DE2DA5648D3}" type="pres">
      <dgm:prSet presAssocID="{E5CF5D60-488D-40EB-A8A5-E7D1E20361D1}" presName="textRect" presStyleLbl="revTx" presStyleIdx="2" presStyleCnt="3">
        <dgm:presLayoutVars>
          <dgm:chMax val="1"/>
          <dgm:chPref val="1"/>
        </dgm:presLayoutVars>
      </dgm:prSet>
      <dgm:spPr/>
    </dgm:pt>
  </dgm:ptLst>
  <dgm:cxnLst>
    <dgm:cxn modelId="{7A7A9E1F-21C1-4013-8912-44B9B6ABF413}" type="presOf" srcId="{E5CF5D60-488D-40EB-A8A5-E7D1E20361D1}" destId="{20823DD2-0C42-42C3-9D93-0DE2DA5648D3}" srcOrd="0" destOrd="0" presId="urn:microsoft.com/office/officeart/2018/2/layout/IconLabelList"/>
    <dgm:cxn modelId="{B79B3271-A6DB-4715-832D-0243925FCC5F}" type="presOf" srcId="{8BAA86C5-0C88-4EB9-A459-8F4CC85595C4}" destId="{F96AD083-5BA4-4182-927E-ECF3ABF39534}" srcOrd="0" destOrd="0" presId="urn:microsoft.com/office/officeart/2018/2/layout/IconLabelList"/>
    <dgm:cxn modelId="{2B86C85A-7997-49C4-9159-29CA218DFAAE}" type="presOf" srcId="{89E0C08F-66A5-4B76-8CE8-3D0B9C608BF2}" destId="{E982744E-DB20-4CBF-BDEC-D28AC69AE653}" srcOrd="0" destOrd="0" presId="urn:microsoft.com/office/officeart/2018/2/layout/IconLabelList"/>
    <dgm:cxn modelId="{6E3F118F-D0F6-4C60-8258-B3AEA17F8196}" srcId="{8BAA86C5-0C88-4EB9-A459-8F4CC85595C4}" destId="{89E0C08F-66A5-4B76-8CE8-3D0B9C608BF2}" srcOrd="0" destOrd="0" parTransId="{AD754C20-5DF5-4777-9DEC-85484E07BAE9}" sibTransId="{337B5113-6BEF-466B-A256-C139B50F1079}"/>
    <dgm:cxn modelId="{08740798-F584-45AE-A83C-015A01DD96FC}" srcId="{8BAA86C5-0C88-4EB9-A459-8F4CC85595C4}" destId="{E5CF5D60-488D-40EB-A8A5-E7D1E20361D1}" srcOrd="2" destOrd="0" parTransId="{104DA6BB-94CB-486F-8125-152BC78D3CB9}" sibTransId="{D56B56CD-EF32-4249-857C-7C3691899A4F}"/>
    <dgm:cxn modelId="{1EADEFC7-B285-4EA1-97E9-5BCCCC249910}" srcId="{8BAA86C5-0C88-4EB9-A459-8F4CC85595C4}" destId="{CBF77E59-73D4-4937-9329-25E6EDDC7573}" srcOrd="1" destOrd="0" parTransId="{A8ABCF14-B193-42AE-88F8-2BEB2F291CF9}" sibTransId="{0674B04F-1C21-4394-B0E0-5333FE956415}"/>
    <dgm:cxn modelId="{49DAC7DE-DCC1-400F-B5C7-A854AC11C6A8}" type="presOf" srcId="{CBF77E59-73D4-4937-9329-25E6EDDC7573}" destId="{802B5F78-FD13-4FA0-A4F5-8BA94BD2B5A3}" srcOrd="0" destOrd="0" presId="urn:microsoft.com/office/officeart/2018/2/layout/IconLabelList"/>
    <dgm:cxn modelId="{B0F4B4FC-F921-4D8B-9855-0F31A16D59A8}" type="presParOf" srcId="{F96AD083-5BA4-4182-927E-ECF3ABF39534}" destId="{72317B72-6B18-4EAE-BB68-850D9C29B9E1}" srcOrd="0" destOrd="0" presId="urn:microsoft.com/office/officeart/2018/2/layout/IconLabelList"/>
    <dgm:cxn modelId="{6015EC02-66D7-42CE-A9EB-21AE65EA446C}" type="presParOf" srcId="{72317B72-6B18-4EAE-BB68-850D9C29B9E1}" destId="{0AFE3151-CADE-41B7-9D85-51BE78762F91}" srcOrd="0" destOrd="0" presId="urn:microsoft.com/office/officeart/2018/2/layout/IconLabelList"/>
    <dgm:cxn modelId="{37350FA9-7D5A-4B86-BD36-248616B71547}" type="presParOf" srcId="{72317B72-6B18-4EAE-BB68-850D9C29B9E1}" destId="{106921E2-E698-47FB-858C-842400A09B1A}" srcOrd="1" destOrd="0" presId="urn:microsoft.com/office/officeart/2018/2/layout/IconLabelList"/>
    <dgm:cxn modelId="{EBF9472C-235A-449C-9F01-53993716B6DD}" type="presParOf" srcId="{72317B72-6B18-4EAE-BB68-850D9C29B9E1}" destId="{E982744E-DB20-4CBF-BDEC-D28AC69AE653}" srcOrd="2" destOrd="0" presId="urn:microsoft.com/office/officeart/2018/2/layout/IconLabelList"/>
    <dgm:cxn modelId="{3803F70E-4F49-431E-B362-3BB3EF2EB399}" type="presParOf" srcId="{F96AD083-5BA4-4182-927E-ECF3ABF39534}" destId="{3E1D9FF4-A1D3-4C12-80CF-FF08B6A74FE4}" srcOrd="1" destOrd="0" presId="urn:microsoft.com/office/officeart/2018/2/layout/IconLabelList"/>
    <dgm:cxn modelId="{3DFC8DD0-D605-47A6-9475-4D6FE8D572A8}" type="presParOf" srcId="{F96AD083-5BA4-4182-927E-ECF3ABF39534}" destId="{1304347D-AA8D-46AB-A5D8-4A4551B336F2}" srcOrd="2" destOrd="0" presId="urn:microsoft.com/office/officeart/2018/2/layout/IconLabelList"/>
    <dgm:cxn modelId="{B7E543CF-B08F-4378-859E-EED36FEE4D35}" type="presParOf" srcId="{1304347D-AA8D-46AB-A5D8-4A4551B336F2}" destId="{028292FA-9B8C-400A-A5DC-4137E2A24996}" srcOrd="0" destOrd="0" presId="urn:microsoft.com/office/officeart/2018/2/layout/IconLabelList"/>
    <dgm:cxn modelId="{824B4FD3-3C42-4FE0-A033-9B53D117CDAE}" type="presParOf" srcId="{1304347D-AA8D-46AB-A5D8-4A4551B336F2}" destId="{BCA698B8-3FDB-423B-822C-E9DD4AB076B3}" srcOrd="1" destOrd="0" presId="urn:microsoft.com/office/officeart/2018/2/layout/IconLabelList"/>
    <dgm:cxn modelId="{0BE224C4-B3DD-456E-846D-9352E106F03B}" type="presParOf" srcId="{1304347D-AA8D-46AB-A5D8-4A4551B336F2}" destId="{802B5F78-FD13-4FA0-A4F5-8BA94BD2B5A3}" srcOrd="2" destOrd="0" presId="urn:microsoft.com/office/officeart/2018/2/layout/IconLabelList"/>
    <dgm:cxn modelId="{F6A1EF1D-5620-4023-B905-51AB13AAF89D}" type="presParOf" srcId="{F96AD083-5BA4-4182-927E-ECF3ABF39534}" destId="{DCDBF7C2-FE85-4241-A9A8-565C93AEFDC8}" srcOrd="3" destOrd="0" presId="urn:microsoft.com/office/officeart/2018/2/layout/IconLabelList"/>
    <dgm:cxn modelId="{C90E435A-4A5F-4547-B2CF-C94B29837D02}" type="presParOf" srcId="{F96AD083-5BA4-4182-927E-ECF3ABF39534}" destId="{4B57731A-7FC3-4724-8D3F-5278F80A953A}" srcOrd="4" destOrd="0" presId="urn:microsoft.com/office/officeart/2018/2/layout/IconLabelList"/>
    <dgm:cxn modelId="{D3A28AC9-0F09-4102-AF9A-3F0BB28ECC7D}" type="presParOf" srcId="{4B57731A-7FC3-4724-8D3F-5278F80A953A}" destId="{A152CDBB-DAD7-4310-97C8-794EE3E31C1B}" srcOrd="0" destOrd="0" presId="urn:microsoft.com/office/officeart/2018/2/layout/IconLabelList"/>
    <dgm:cxn modelId="{3ECBB6B2-6A7F-4C02-8795-EADB77FDF5A8}" type="presParOf" srcId="{4B57731A-7FC3-4724-8D3F-5278F80A953A}" destId="{61411543-67A5-4F91-85FC-D155684CCB2F}" srcOrd="1" destOrd="0" presId="urn:microsoft.com/office/officeart/2018/2/layout/IconLabelList"/>
    <dgm:cxn modelId="{FE7F66C9-D727-4B1D-A70D-89865F921110}" type="presParOf" srcId="{4B57731A-7FC3-4724-8D3F-5278F80A953A}" destId="{20823DD2-0C42-42C3-9D93-0DE2DA5648D3}"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BAFB83B-4CC4-48C2-AF34-9BD1CE8AAA88}" type="doc">
      <dgm:prSet loTypeId="urn:microsoft.com/office/officeart/2005/8/layout/default" loCatId="list" qsTypeId="urn:microsoft.com/office/officeart/2005/8/quickstyle/simple1" qsCatId="simple" csTypeId="urn:microsoft.com/office/officeart/2005/8/colors/colorful5" csCatId="colorful"/>
      <dgm:spPr/>
      <dgm:t>
        <a:bodyPr/>
        <a:lstStyle/>
        <a:p>
          <a:endParaRPr lang="en-US"/>
        </a:p>
      </dgm:t>
    </dgm:pt>
    <dgm:pt modelId="{30D14C7D-4F9D-43DE-B3BB-3829097EA0B7}">
      <dgm:prSet/>
      <dgm:spPr/>
      <dgm:t>
        <a:bodyPr/>
        <a:lstStyle/>
        <a:p>
          <a:r>
            <a:rPr lang="en-US"/>
            <a:t>1.A growth mindset can help you become more resilient in the face of setbacks.</a:t>
          </a:r>
        </a:p>
      </dgm:t>
    </dgm:pt>
    <dgm:pt modelId="{B22ACAE7-9219-4F56-80B7-C85E8F320432}" type="parTrans" cxnId="{0DE173B7-CA82-40DF-BBE3-4FA7543120ED}">
      <dgm:prSet/>
      <dgm:spPr/>
      <dgm:t>
        <a:bodyPr/>
        <a:lstStyle/>
        <a:p>
          <a:endParaRPr lang="en-US"/>
        </a:p>
      </dgm:t>
    </dgm:pt>
    <dgm:pt modelId="{ECD3D28A-D5B8-4590-87D9-55AE4045D03F}" type="sibTrans" cxnId="{0DE173B7-CA82-40DF-BBE3-4FA7543120ED}">
      <dgm:prSet/>
      <dgm:spPr/>
      <dgm:t>
        <a:bodyPr/>
        <a:lstStyle/>
        <a:p>
          <a:endParaRPr lang="en-US"/>
        </a:p>
      </dgm:t>
    </dgm:pt>
    <dgm:pt modelId="{62B650D4-DC1E-4BC3-A1FA-073F2AAFB79E}">
      <dgm:prSet/>
      <dgm:spPr/>
      <dgm:t>
        <a:bodyPr/>
        <a:lstStyle/>
        <a:p>
          <a:r>
            <a:rPr lang="en-US"/>
            <a:t>2. An open growth mindset can help become more adaptable.</a:t>
          </a:r>
        </a:p>
      </dgm:t>
    </dgm:pt>
    <dgm:pt modelId="{D5977EE1-EDEA-44A5-89E3-8AE4E4E53535}" type="parTrans" cxnId="{6F57EEFB-9E30-4C60-BFF4-D250B31E8E07}">
      <dgm:prSet/>
      <dgm:spPr/>
      <dgm:t>
        <a:bodyPr/>
        <a:lstStyle/>
        <a:p>
          <a:endParaRPr lang="en-US"/>
        </a:p>
      </dgm:t>
    </dgm:pt>
    <dgm:pt modelId="{ED41986F-4814-4C3F-99B5-F778B04D1E68}" type="sibTrans" cxnId="{6F57EEFB-9E30-4C60-BFF4-D250B31E8E07}">
      <dgm:prSet/>
      <dgm:spPr/>
      <dgm:t>
        <a:bodyPr/>
        <a:lstStyle/>
        <a:p>
          <a:endParaRPr lang="en-US"/>
        </a:p>
      </dgm:t>
    </dgm:pt>
    <dgm:pt modelId="{C7532343-08F9-40EA-88A8-2515ADC9DED5}">
      <dgm:prSet/>
      <dgm:spPr/>
      <dgm:t>
        <a:bodyPr/>
        <a:lstStyle/>
        <a:p>
          <a:r>
            <a:rPr lang="en-US"/>
            <a:t>3. An open  growth mindset can help develop a positive attitude.</a:t>
          </a:r>
        </a:p>
      </dgm:t>
    </dgm:pt>
    <dgm:pt modelId="{69E4F90C-E90D-4784-B712-6A736B18F2F1}" type="parTrans" cxnId="{16F9E581-312B-44FC-8788-AC756832A006}">
      <dgm:prSet/>
      <dgm:spPr/>
      <dgm:t>
        <a:bodyPr/>
        <a:lstStyle/>
        <a:p>
          <a:endParaRPr lang="en-US"/>
        </a:p>
      </dgm:t>
    </dgm:pt>
    <dgm:pt modelId="{409898EA-2B3F-4EB7-B28A-5B6D83323110}" type="sibTrans" cxnId="{16F9E581-312B-44FC-8788-AC756832A006}">
      <dgm:prSet/>
      <dgm:spPr/>
      <dgm:t>
        <a:bodyPr/>
        <a:lstStyle/>
        <a:p>
          <a:endParaRPr lang="en-US"/>
        </a:p>
      </dgm:t>
    </dgm:pt>
    <dgm:pt modelId="{E774F9A8-8BF9-44C7-A40D-A020327A65D9}">
      <dgm:prSet/>
      <dgm:spPr/>
      <dgm:t>
        <a:bodyPr/>
        <a:lstStyle/>
        <a:p>
          <a:r>
            <a:rPr lang="en-US"/>
            <a:t>4.  An open growth mindset  takes small steps towards reaching  goals, get out of  comfort zones, and roll with the punches.</a:t>
          </a:r>
        </a:p>
      </dgm:t>
    </dgm:pt>
    <dgm:pt modelId="{EC35675E-4E84-4B38-A933-E75AA5EC1E7F}" type="parTrans" cxnId="{FE47B97F-F597-4BB6-AFC1-14AFA7F3C4D8}">
      <dgm:prSet/>
      <dgm:spPr/>
      <dgm:t>
        <a:bodyPr/>
        <a:lstStyle/>
        <a:p>
          <a:endParaRPr lang="en-US"/>
        </a:p>
      </dgm:t>
    </dgm:pt>
    <dgm:pt modelId="{17C34AE7-BE27-4C9C-8370-094F54580535}" type="sibTrans" cxnId="{FE47B97F-F597-4BB6-AFC1-14AFA7F3C4D8}">
      <dgm:prSet/>
      <dgm:spPr/>
      <dgm:t>
        <a:bodyPr/>
        <a:lstStyle/>
        <a:p>
          <a:endParaRPr lang="en-US"/>
        </a:p>
      </dgm:t>
    </dgm:pt>
    <dgm:pt modelId="{387A4395-FD4A-4A09-A756-194F915702E6}">
      <dgm:prSet/>
      <dgm:spPr/>
      <dgm:t>
        <a:bodyPr/>
        <a:lstStyle/>
        <a:p>
          <a:r>
            <a:rPr lang="en-US"/>
            <a:t>5. an open growth mindset take positive steps and trust the results will come in time, seek new perspectives and new points in books.</a:t>
          </a:r>
        </a:p>
      </dgm:t>
    </dgm:pt>
    <dgm:pt modelId="{0AFB84FB-6FD7-45DC-A448-547327984084}" type="parTrans" cxnId="{5A9DD3FC-9034-479F-9DE2-659B4EAF419D}">
      <dgm:prSet/>
      <dgm:spPr/>
      <dgm:t>
        <a:bodyPr/>
        <a:lstStyle/>
        <a:p>
          <a:endParaRPr lang="en-US"/>
        </a:p>
      </dgm:t>
    </dgm:pt>
    <dgm:pt modelId="{D8A89CFF-9D7F-4AAA-82A5-E74AB0F3799D}" type="sibTrans" cxnId="{5A9DD3FC-9034-479F-9DE2-659B4EAF419D}">
      <dgm:prSet/>
      <dgm:spPr/>
      <dgm:t>
        <a:bodyPr/>
        <a:lstStyle/>
        <a:p>
          <a:endParaRPr lang="en-US"/>
        </a:p>
      </dgm:t>
    </dgm:pt>
    <dgm:pt modelId="{CE7DA90A-2765-494B-88BE-33A375250EB5}">
      <dgm:prSet/>
      <dgm:spPr/>
      <dgm:t>
        <a:bodyPr/>
        <a:lstStyle/>
        <a:p>
          <a:r>
            <a:rPr lang="en-US"/>
            <a:t>6. An open growth mindset sees the world, explores new matter with an open mind, seeks new perspectives in books, views existing challenges in new lights, and make it easier to spot solutions. </a:t>
          </a:r>
        </a:p>
      </dgm:t>
    </dgm:pt>
    <dgm:pt modelId="{626ED264-940E-4A7B-9AC0-2AED0E349B4B}" type="parTrans" cxnId="{C067E404-0B21-49DC-A8BC-A3913E9E70EF}">
      <dgm:prSet/>
      <dgm:spPr/>
      <dgm:t>
        <a:bodyPr/>
        <a:lstStyle/>
        <a:p>
          <a:endParaRPr lang="en-US"/>
        </a:p>
      </dgm:t>
    </dgm:pt>
    <dgm:pt modelId="{7626C7C3-7189-4C3A-90CC-BC4D51C85F60}" type="sibTrans" cxnId="{C067E404-0B21-49DC-A8BC-A3913E9E70EF}">
      <dgm:prSet/>
      <dgm:spPr/>
      <dgm:t>
        <a:bodyPr/>
        <a:lstStyle/>
        <a:p>
          <a:endParaRPr lang="en-US"/>
        </a:p>
      </dgm:t>
    </dgm:pt>
    <dgm:pt modelId="{630A4BBC-9D38-477A-BA8E-505D16B77FCA}" type="pres">
      <dgm:prSet presAssocID="{6BAFB83B-4CC4-48C2-AF34-9BD1CE8AAA88}" presName="diagram" presStyleCnt="0">
        <dgm:presLayoutVars>
          <dgm:dir/>
          <dgm:resizeHandles val="exact"/>
        </dgm:presLayoutVars>
      </dgm:prSet>
      <dgm:spPr/>
    </dgm:pt>
    <dgm:pt modelId="{68FC73CF-2247-4D4D-8857-C1DD12162CE4}" type="pres">
      <dgm:prSet presAssocID="{30D14C7D-4F9D-43DE-B3BB-3829097EA0B7}" presName="node" presStyleLbl="node1" presStyleIdx="0" presStyleCnt="6">
        <dgm:presLayoutVars>
          <dgm:bulletEnabled val="1"/>
        </dgm:presLayoutVars>
      </dgm:prSet>
      <dgm:spPr/>
    </dgm:pt>
    <dgm:pt modelId="{D231DAFF-FE72-4B95-8986-EFF3CAF07790}" type="pres">
      <dgm:prSet presAssocID="{ECD3D28A-D5B8-4590-87D9-55AE4045D03F}" presName="sibTrans" presStyleCnt="0"/>
      <dgm:spPr/>
    </dgm:pt>
    <dgm:pt modelId="{60ACB107-A1C9-4036-AEC6-D8C584740E1E}" type="pres">
      <dgm:prSet presAssocID="{62B650D4-DC1E-4BC3-A1FA-073F2AAFB79E}" presName="node" presStyleLbl="node1" presStyleIdx="1" presStyleCnt="6">
        <dgm:presLayoutVars>
          <dgm:bulletEnabled val="1"/>
        </dgm:presLayoutVars>
      </dgm:prSet>
      <dgm:spPr/>
    </dgm:pt>
    <dgm:pt modelId="{369FE609-50D7-4E8B-9686-20DEBE131FA3}" type="pres">
      <dgm:prSet presAssocID="{ED41986F-4814-4C3F-99B5-F778B04D1E68}" presName="sibTrans" presStyleCnt="0"/>
      <dgm:spPr/>
    </dgm:pt>
    <dgm:pt modelId="{E4537195-FBA9-41E3-AEC5-00AC20C04F72}" type="pres">
      <dgm:prSet presAssocID="{C7532343-08F9-40EA-88A8-2515ADC9DED5}" presName="node" presStyleLbl="node1" presStyleIdx="2" presStyleCnt="6">
        <dgm:presLayoutVars>
          <dgm:bulletEnabled val="1"/>
        </dgm:presLayoutVars>
      </dgm:prSet>
      <dgm:spPr/>
    </dgm:pt>
    <dgm:pt modelId="{817F0064-4FD0-4556-B42A-440BED53DF55}" type="pres">
      <dgm:prSet presAssocID="{409898EA-2B3F-4EB7-B28A-5B6D83323110}" presName="sibTrans" presStyleCnt="0"/>
      <dgm:spPr/>
    </dgm:pt>
    <dgm:pt modelId="{5D3659D3-8D06-42A3-9ADA-D68F06FC7A69}" type="pres">
      <dgm:prSet presAssocID="{E774F9A8-8BF9-44C7-A40D-A020327A65D9}" presName="node" presStyleLbl="node1" presStyleIdx="3" presStyleCnt="6">
        <dgm:presLayoutVars>
          <dgm:bulletEnabled val="1"/>
        </dgm:presLayoutVars>
      </dgm:prSet>
      <dgm:spPr/>
    </dgm:pt>
    <dgm:pt modelId="{C8CF6418-B51B-4254-AEA8-8199C7BE321F}" type="pres">
      <dgm:prSet presAssocID="{17C34AE7-BE27-4C9C-8370-094F54580535}" presName="sibTrans" presStyleCnt="0"/>
      <dgm:spPr/>
    </dgm:pt>
    <dgm:pt modelId="{E7A5DF9A-6660-446E-BD4E-2F72B1E722BE}" type="pres">
      <dgm:prSet presAssocID="{387A4395-FD4A-4A09-A756-194F915702E6}" presName="node" presStyleLbl="node1" presStyleIdx="4" presStyleCnt="6">
        <dgm:presLayoutVars>
          <dgm:bulletEnabled val="1"/>
        </dgm:presLayoutVars>
      </dgm:prSet>
      <dgm:spPr/>
    </dgm:pt>
    <dgm:pt modelId="{F85D4177-3398-4B60-B380-D34D0675CDE6}" type="pres">
      <dgm:prSet presAssocID="{D8A89CFF-9D7F-4AAA-82A5-E74AB0F3799D}" presName="sibTrans" presStyleCnt="0"/>
      <dgm:spPr/>
    </dgm:pt>
    <dgm:pt modelId="{2B5709BF-D3F8-44E8-A8E4-5BA1D9C290F0}" type="pres">
      <dgm:prSet presAssocID="{CE7DA90A-2765-494B-88BE-33A375250EB5}" presName="node" presStyleLbl="node1" presStyleIdx="5" presStyleCnt="6">
        <dgm:presLayoutVars>
          <dgm:bulletEnabled val="1"/>
        </dgm:presLayoutVars>
      </dgm:prSet>
      <dgm:spPr/>
    </dgm:pt>
  </dgm:ptLst>
  <dgm:cxnLst>
    <dgm:cxn modelId="{C067E404-0B21-49DC-A8BC-A3913E9E70EF}" srcId="{6BAFB83B-4CC4-48C2-AF34-9BD1CE8AAA88}" destId="{CE7DA90A-2765-494B-88BE-33A375250EB5}" srcOrd="5" destOrd="0" parTransId="{626ED264-940E-4A7B-9AC0-2AED0E349B4B}" sibTransId="{7626C7C3-7189-4C3A-90CC-BC4D51C85F60}"/>
    <dgm:cxn modelId="{BDAC1807-F8F4-4A71-B806-EDDAF2C731E7}" type="presOf" srcId="{E774F9A8-8BF9-44C7-A40D-A020327A65D9}" destId="{5D3659D3-8D06-42A3-9ADA-D68F06FC7A69}" srcOrd="0" destOrd="0" presId="urn:microsoft.com/office/officeart/2005/8/layout/default"/>
    <dgm:cxn modelId="{3ECD750C-EE4F-4AE9-A80B-F936E938C1A5}" type="presOf" srcId="{62B650D4-DC1E-4BC3-A1FA-073F2AAFB79E}" destId="{60ACB107-A1C9-4036-AEC6-D8C584740E1E}" srcOrd="0" destOrd="0" presId="urn:microsoft.com/office/officeart/2005/8/layout/default"/>
    <dgm:cxn modelId="{3881B468-7D64-4402-8FAA-D2A97FDB584A}" type="presOf" srcId="{6BAFB83B-4CC4-48C2-AF34-9BD1CE8AAA88}" destId="{630A4BBC-9D38-477A-BA8E-505D16B77FCA}" srcOrd="0" destOrd="0" presId="urn:microsoft.com/office/officeart/2005/8/layout/default"/>
    <dgm:cxn modelId="{875BC975-3F02-45CF-9AB9-7EF539DAE424}" type="presOf" srcId="{30D14C7D-4F9D-43DE-B3BB-3829097EA0B7}" destId="{68FC73CF-2247-4D4D-8857-C1DD12162CE4}" srcOrd="0" destOrd="0" presId="urn:microsoft.com/office/officeart/2005/8/layout/default"/>
    <dgm:cxn modelId="{FE47B97F-F597-4BB6-AFC1-14AFA7F3C4D8}" srcId="{6BAFB83B-4CC4-48C2-AF34-9BD1CE8AAA88}" destId="{E774F9A8-8BF9-44C7-A40D-A020327A65D9}" srcOrd="3" destOrd="0" parTransId="{EC35675E-4E84-4B38-A933-E75AA5EC1E7F}" sibTransId="{17C34AE7-BE27-4C9C-8370-094F54580535}"/>
    <dgm:cxn modelId="{16F9E581-312B-44FC-8788-AC756832A006}" srcId="{6BAFB83B-4CC4-48C2-AF34-9BD1CE8AAA88}" destId="{C7532343-08F9-40EA-88A8-2515ADC9DED5}" srcOrd="2" destOrd="0" parTransId="{69E4F90C-E90D-4784-B712-6A736B18F2F1}" sibTransId="{409898EA-2B3F-4EB7-B28A-5B6D83323110}"/>
    <dgm:cxn modelId="{EFCC30A1-826A-404D-AB5D-92503E9A08B6}" type="presOf" srcId="{387A4395-FD4A-4A09-A756-194F915702E6}" destId="{E7A5DF9A-6660-446E-BD4E-2F72B1E722BE}" srcOrd="0" destOrd="0" presId="urn:microsoft.com/office/officeart/2005/8/layout/default"/>
    <dgm:cxn modelId="{0DE173B7-CA82-40DF-BBE3-4FA7543120ED}" srcId="{6BAFB83B-4CC4-48C2-AF34-9BD1CE8AAA88}" destId="{30D14C7D-4F9D-43DE-B3BB-3829097EA0B7}" srcOrd="0" destOrd="0" parTransId="{B22ACAE7-9219-4F56-80B7-C85E8F320432}" sibTransId="{ECD3D28A-D5B8-4590-87D9-55AE4045D03F}"/>
    <dgm:cxn modelId="{F60486C0-2C54-41AA-A10C-59A078610186}" type="presOf" srcId="{C7532343-08F9-40EA-88A8-2515ADC9DED5}" destId="{E4537195-FBA9-41E3-AEC5-00AC20C04F72}" srcOrd="0" destOrd="0" presId="urn:microsoft.com/office/officeart/2005/8/layout/default"/>
    <dgm:cxn modelId="{5C4151EE-FEC9-47D9-B8A5-90BFF305CCE0}" type="presOf" srcId="{CE7DA90A-2765-494B-88BE-33A375250EB5}" destId="{2B5709BF-D3F8-44E8-A8E4-5BA1D9C290F0}" srcOrd="0" destOrd="0" presId="urn:microsoft.com/office/officeart/2005/8/layout/default"/>
    <dgm:cxn modelId="{6F57EEFB-9E30-4C60-BFF4-D250B31E8E07}" srcId="{6BAFB83B-4CC4-48C2-AF34-9BD1CE8AAA88}" destId="{62B650D4-DC1E-4BC3-A1FA-073F2AAFB79E}" srcOrd="1" destOrd="0" parTransId="{D5977EE1-EDEA-44A5-89E3-8AE4E4E53535}" sibTransId="{ED41986F-4814-4C3F-99B5-F778B04D1E68}"/>
    <dgm:cxn modelId="{5A9DD3FC-9034-479F-9DE2-659B4EAF419D}" srcId="{6BAFB83B-4CC4-48C2-AF34-9BD1CE8AAA88}" destId="{387A4395-FD4A-4A09-A756-194F915702E6}" srcOrd="4" destOrd="0" parTransId="{0AFB84FB-6FD7-45DC-A448-547327984084}" sibTransId="{D8A89CFF-9D7F-4AAA-82A5-E74AB0F3799D}"/>
    <dgm:cxn modelId="{80B0B2C9-2467-4B48-A8A5-AACD93324B2D}" type="presParOf" srcId="{630A4BBC-9D38-477A-BA8E-505D16B77FCA}" destId="{68FC73CF-2247-4D4D-8857-C1DD12162CE4}" srcOrd="0" destOrd="0" presId="urn:microsoft.com/office/officeart/2005/8/layout/default"/>
    <dgm:cxn modelId="{B4832B5C-35DC-4CDC-A76E-BB7AEAD761E6}" type="presParOf" srcId="{630A4BBC-9D38-477A-BA8E-505D16B77FCA}" destId="{D231DAFF-FE72-4B95-8986-EFF3CAF07790}" srcOrd="1" destOrd="0" presId="urn:microsoft.com/office/officeart/2005/8/layout/default"/>
    <dgm:cxn modelId="{84C84914-7D2B-4EA4-B71F-A17FFA56F7AD}" type="presParOf" srcId="{630A4BBC-9D38-477A-BA8E-505D16B77FCA}" destId="{60ACB107-A1C9-4036-AEC6-D8C584740E1E}" srcOrd="2" destOrd="0" presId="urn:microsoft.com/office/officeart/2005/8/layout/default"/>
    <dgm:cxn modelId="{6EDB8C2F-F112-414E-AB1A-7BA7AF6B2496}" type="presParOf" srcId="{630A4BBC-9D38-477A-BA8E-505D16B77FCA}" destId="{369FE609-50D7-4E8B-9686-20DEBE131FA3}" srcOrd="3" destOrd="0" presId="urn:microsoft.com/office/officeart/2005/8/layout/default"/>
    <dgm:cxn modelId="{BCD983F5-EFE2-48B9-8A0D-B3BDA7E5B909}" type="presParOf" srcId="{630A4BBC-9D38-477A-BA8E-505D16B77FCA}" destId="{E4537195-FBA9-41E3-AEC5-00AC20C04F72}" srcOrd="4" destOrd="0" presId="urn:microsoft.com/office/officeart/2005/8/layout/default"/>
    <dgm:cxn modelId="{3074AC57-D75A-4D62-ABCE-2364C65968F7}" type="presParOf" srcId="{630A4BBC-9D38-477A-BA8E-505D16B77FCA}" destId="{817F0064-4FD0-4556-B42A-440BED53DF55}" srcOrd="5" destOrd="0" presId="urn:microsoft.com/office/officeart/2005/8/layout/default"/>
    <dgm:cxn modelId="{3486E0AE-87DE-4D04-AA8B-5D8DD2583349}" type="presParOf" srcId="{630A4BBC-9D38-477A-BA8E-505D16B77FCA}" destId="{5D3659D3-8D06-42A3-9ADA-D68F06FC7A69}" srcOrd="6" destOrd="0" presId="urn:microsoft.com/office/officeart/2005/8/layout/default"/>
    <dgm:cxn modelId="{A36836B8-6E37-475D-92A9-0FBE59A2ED20}" type="presParOf" srcId="{630A4BBC-9D38-477A-BA8E-505D16B77FCA}" destId="{C8CF6418-B51B-4254-AEA8-8199C7BE321F}" srcOrd="7" destOrd="0" presId="urn:microsoft.com/office/officeart/2005/8/layout/default"/>
    <dgm:cxn modelId="{810810B2-8C53-433D-BF04-5147748A0664}" type="presParOf" srcId="{630A4BBC-9D38-477A-BA8E-505D16B77FCA}" destId="{E7A5DF9A-6660-446E-BD4E-2F72B1E722BE}" srcOrd="8" destOrd="0" presId="urn:microsoft.com/office/officeart/2005/8/layout/default"/>
    <dgm:cxn modelId="{3DC81887-480C-443C-9FF7-559FB80C0D52}" type="presParOf" srcId="{630A4BBC-9D38-477A-BA8E-505D16B77FCA}" destId="{F85D4177-3398-4B60-B380-D34D0675CDE6}" srcOrd="9" destOrd="0" presId="urn:microsoft.com/office/officeart/2005/8/layout/default"/>
    <dgm:cxn modelId="{BC57ADB0-D97A-44A5-B80A-D9C4F5F850A2}" type="presParOf" srcId="{630A4BBC-9D38-477A-BA8E-505D16B77FCA}" destId="{2B5709BF-D3F8-44E8-A8E4-5BA1D9C290F0}" srcOrd="10"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6C1E0220-902E-48C2-985B-8E0F4E3B43E8}"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C26F09F2-939A-4A9A-989F-9C68233DC545}">
      <dgm:prSet/>
      <dgm:spPr/>
      <dgm:t>
        <a:bodyPr/>
        <a:lstStyle/>
        <a:p>
          <a:r>
            <a:rPr lang="en-US"/>
            <a:t>1. Those with fixed mindsets are often better at focusing on the things they know, they are good at, and in mining their expertise for greater results. </a:t>
          </a:r>
        </a:p>
      </dgm:t>
    </dgm:pt>
    <dgm:pt modelId="{11D5687B-96D0-4C42-81B0-E73DA4AD6C22}" type="parTrans" cxnId="{49080506-BFD7-46AD-826F-9C56A87AABA1}">
      <dgm:prSet/>
      <dgm:spPr/>
      <dgm:t>
        <a:bodyPr/>
        <a:lstStyle/>
        <a:p>
          <a:endParaRPr lang="en-US"/>
        </a:p>
      </dgm:t>
    </dgm:pt>
    <dgm:pt modelId="{0CBE26E1-52FD-4DA6-81BC-F9199F290003}" type="sibTrans" cxnId="{49080506-BFD7-46AD-826F-9C56A87AABA1}">
      <dgm:prSet/>
      <dgm:spPr/>
      <dgm:t>
        <a:bodyPr/>
        <a:lstStyle/>
        <a:p>
          <a:endParaRPr lang="en-US"/>
        </a:p>
      </dgm:t>
    </dgm:pt>
    <dgm:pt modelId="{39885D3A-1AA1-4274-9EF9-8422D654A168}">
      <dgm:prSet/>
      <dgm:spPr/>
      <dgm:t>
        <a:bodyPr/>
        <a:lstStyle/>
        <a:p>
          <a:r>
            <a:rPr lang="en-US"/>
            <a:t>3. They are content and like to stay in place familiar of their specialties and where they shine.</a:t>
          </a:r>
        </a:p>
      </dgm:t>
    </dgm:pt>
    <dgm:pt modelId="{001E4CBA-BA6F-482A-809F-BB5B9E3FCAA0}" type="parTrans" cxnId="{F72B33AE-4377-4D54-A1ED-9F1943E61DFB}">
      <dgm:prSet/>
      <dgm:spPr/>
      <dgm:t>
        <a:bodyPr/>
        <a:lstStyle/>
        <a:p>
          <a:endParaRPr lang="en-US"/>
        </a:p>
      </dgm:t>
    </dgm:pt>
    <dgm:pt modelId="{0518214C-3440-4959-BE4D-6B7FB0CD56F2}" type="sibTrans" cxnId="{F72B33AE-4377-4D54-A1ED-9F1943E61DFB}">
      <dgm:prSet/>
      <dgm:spPr/>
      <dgm:t>
        <a:bodyPr/>
        <a:lstStyle/>
        <a:p>
          <a:endParaRPr lang="en-US"/>
        </a:p>
      </dgm:t>
    </dgm:pt>
    <dgm:pt modelId="{B1443753-5D9C-4337-A6BA-D145D4BEE5A3}" type="pres">
      <dgm:prSet presAssocID="{6C1E0220-902E-48C2-985B-8E0F4E3B43E8}" presName="hierChild1" presStyleCnt="0">
        <dgm:presLayoutVars>
          <dgm:chPref val="1"/>
          <dgm:dir/>
          <dgm:animOne val="branch"/>
          <dgm:animLvl val="lvl"/>
          <dgm:resizeHandles/>
        </dgm:presLayoutVars>
      </dgm:prSet>
      <dgm:spPr/>
    </dgm:pt>
    <dgm:pt modelId="{B809C9EC-C0A8-48C1-A27D-857AAA710BD5}" type="pres">
      <dgm:prSet presAssocID="{C26F09F2-939A-4A9A-989F-9C68233DC545}" presName="hierRoot1" presStyleCnt="0"/>
      <dgm:spPr/>
    </dgm:pt>
    <dgm:pt modelId="{8FC67B9D-B4CD-432E-88E5-F652659F871D}" type="pres">
      <dgm:prSet presAssocID="{C26F09F2-939A-4A9A-989F-9C68233DC545}" presName="composite" presStyleCnt="0"/>
      <dgm:spPr/>
    </dgm:pt>
    <dgm:pt modelId="{84741F4D-EA01-42EA-AFC7-B667B57E28A2}" type="pres">
      <dgm:prSet presAssocID="{C26F09F2-939A-4A9A-989F-9C68233DC545}" presName="background" presStyleLbl="node0" presStyleIdx="0" presStyleCnt="2"/>
      <dgm:spPr/>
    </dgm:pt>
    <dgm:pt modelId="{4B665B26-7CBF-4A16-A235-4D7332DCFB17}" type="pres">
      <dgm:prSet presAssocID="{C26F09F2-939A-4A9A-989F-9C68233DC545}" presName="text" presStyleLbl="fgAcc0" presStyleIdx="0" presStyleCnt="2">
        <dgm:presLayoutVars>
          <dgm:chPref val="3"/>
        </dgm:presLayoutVars>
      </dgm:prSet>
      <dgm:spPr/>
    </dgm:pt>
    <dgm:pt modelId="{78533957-0E1C-483E-A75A-D4E8B6BE7A36}" type="pres">
      <dgm:prSet presAssocID="{C26F09F2-939A-4A9A-989F-9C68233DC545}" presName="hierChild2" presStyleCnt="0"/>
      <dgm:spPr/>
    </dgm:pt>
    <dgm:pt modelId="{CE02D0BD-7BC8-4654-849C-A4C7CFE9001A}" type="pres">
      <dgm:prSet presAssocID="{39885D3A-1AA1-4274-9EF9-8422D654A168}" presName="hierRoot1" presStyleCnt="0"/>
      <dgm:spPr/>
    </dgm:pt>
    <dgm:pt modelId="{B7B13629-09DF-4ECB-9F95-2450085250F6}" type="pres">
      <dgm:prSet presAssocID="{39885D3A-1AA1-4274-9EF9-8422D654A168}" presName="composite" presStyleCnt="0"/>
      <dgm:spPr/>
    </dgm:pt>
    <dgm:pt modelId="{E79DB3FA-C60D-4B46-9F2A-71542710D551}" type="pres">
      <dgm:prSet presAssocID="{39885D3A-1AA1-4274-9EF9-8422D654A168}" presName="background" presStyleLbl="node0" presStyleIdx="1" presStyleCnt="2"/>
      <dgm:spPr/>
    </dgm:pt>
    <dgm:pt modelId="{D4640799-09B0-4E91-897E-DC96F5176C81}" type="pres">
      <dgm:prSet presAssocID="{39885D3A-1AA1-4274-9EF9-8422D654A168}" presName="text" presStyleLbl="fgAcc0" presStyleIdx="1" presStyleCnt="2">
        <dgm:presLayoutVars>
          <dgm:chPref val="3"/>
        </dgm:presLayoutVars>
      </dgm:prSet>
      <dgm:spPr/>
    </dgm:pt>
    <dgm:pt modelId="{206E0066-B659-429F-8A8F-EDFCEA01EBBB}" type="pres">
      <dgm:prSet presAssocID="{39885D3A-1AA1-4274-9EF9-8422D654A168}" presName="hierChild2" presStyleCnt="0"/>
      <dgm:spPr/>
    </dgm:pt>
  </dgm:ptLst>
  <dgm:cxnLst>
    <dgm:cxn modelId="{49080506-BFD7-46AD-826F-9C56A87AABA1}" srcId="{6C1E0220-902E-48C2-985B-8E0F4E3B43E8}" destId="{C26F09F2-939A-4A9A-989F-9C68233DC545}" srcOrd="0" destOrd="0" parTransId="{11D5687B-96D0-4C42-81B0-E73DA4AD6C22}" sibTransId="{0CBE26E1-52FD-4DA6-81BC-F9199F290003}"/>
    <dgm:cxn modelId="{E23C9716-F5A3-4D02-8731-F83883296945}" type="presOf" srcId="{39885D3A-1AA1-4274-9EF9-8422D654A168}" destId="{D4640799-09B0-4E91-897E-DC96F5176C81}" srcOrd="0" destOrd="0" presId="urn:microsoft.com/office/officeart/2005/8/layout/hierarchy1"/>
    <dgm:cxn modelId="{9AB1F699-E16E-4E4B-8E4E-1EC07B78BF14}" type="presOf" srcId="{6C1E0220-902E-48C2-985B-8E0F4E3B43E8}" destId="{B1443753-5D9C-4337-A6BA-D145D4BEE5A3}" srcOrd="0" destOrd="0" presId="urn:microsoft.com/office/officeart/2005/8/layout/hierarchy1"/>
    <dgm:cxn modelId="{F72B33AE-4377-4D54-A1ED-9F1943E61DFB}" srcId="{6C1E0220-902E-48C2-985B-8E0F4E3B43E8}" destId="{39885D3A-1AA1-4274-9EF9-8422D654A168}" srcOrd="1" destOrd="0" parTransId="{001E4CBA-BA6F-482A-809F-BB5B9E3FCAA0}" sibTransId="{0518214C-3440-4959-BE4D-6B7FB0CD56F2}"/>
    <dgm:cxn modelId="{AD3D70FC-72CD-4A77-8A6C-092ABBC802FC}" type="presOf" srcId="{C26F09F2-939A-4A9A-989F-9C68233DC545}" destId="{4B665B26-7CBF-4A16-A235-4D7332DCFB17}" srcOrd="0" destOrd="0" presId="urn:microsoft.com/office/officeart/2005/8/layout/hierarchy1"/>
    <dgm:cxn modelId="{E19E0433-44EE-488D-B1B1-6AD7AD6C2DC0}" type="presParOf" srcId="{B1443753-5D9C-4337-A6BA-D145D4BEE5A3}" destId="{B809C9EC-C0A8-48C1-A27D-857AAA710BD5}" srcOrd="0" destOrd="0" presId="urn:microsoft.com/office/officeart/2005/8/layout/hierarchy1"/>
    <dgm:cxn modelId="{3295665F-517A-4097-BD36-BAE122720FBC}" type="presParOf" srcId="{B809C9EC-C0A8-48C1-A27D-857AAA710BD5}" destId="{8FC67B9D-B4CD-432E-88E5-F652659F871D}" srcOrd="0" destOrd="0" presId="urn:microsoft.com/office/officeart/2005/8/layout/hierarchy1"/>
    <dgm:cxn modelId="{DF971B99-6672-4C13-8A52-22D73FB14A01}" type="presParOf" srcId="{8FC67B9D-B4CD-432E-88E5-F652659F871D}" destId="{84741F4D-EA01-42EA-AFC7-B667B57E28A2}" srcOrd="0" destOrd="0" presId="urn:microsoft.com/office/officeart/2005/8/layout/hierarchy1"/>
    <dgm:cxn modelId="{6D2BBCAF-8248-4D5A-B1FB-514E28E15A94}" type="presParOf" srcId="{8FC67B9D-B4CD-432E-88E5-F652659F871D}" destId="{4B665B26-7CBF-4A16-A235-4D7332DCFB17}" srcOrd="1" destOrd="0" presId="urn:microsoft.com/office/officeart/2005/8/layout/hierarchy1"/>
    <dgm:cxn modelId="{06CA6F56-4E8D-4799-9252-FBFB6DCF9031}" type="presParOf" srcId="{B809C9EC-C0A8-48C1-A27D-857AAA710BD5}" destId="{78533957-0E1C-483E-A75A-D4E8B6BE7A36}" srcOrd="1" destOrd="0" presId="urn:microsoft.com/office/officeart/2005/8/layout/hierarchy1"/>
    <dgm:cxn modelId="{58251855-4692-4D13-B441-55942CC0F9B1}" type="presParOf" srcId="{B1443753-5D9C-4337-A6BA-D145D4BEE5A3}" destId="{CE02D0BD-7BC8-4654-849C-A4C7CFE9001A}" srcOrd="1" destOrd="0" presId="urn:microsoft.com/office/officeart/2005/8/layout/hierarchy1"/>
    <dgm:cxn modelId="{6A0D9CB6-7E0F-4B8C-9D5E-D6FD866410EF}" type="presParOf" srcId="{CE02D0BD-7BC8-4654-849C-A4C7CFE9001A}" destId="{B7B13629-09DF-4ECB-9F95-2450085250F6}" srcOrd="0" destOrd="0" presId="urn:microsoft.com/office/officeart/2005/8/layout/hierarchy1"/>
    <dgm:cxn modelId="{C3860846-BBE4-446F-AB66-8336488FB323}" type="presParOf" srcId="{B7B13629-09DF-4ECB-9F95-2450085250F6}" destId="{E79DB3FA-C60D-4B46-9F2A-71542710D551}" srcOrd="0" destOrd="0" presId="urn:microsoft.com/office/officeart/2005/8/layout/hierarchy1"/>
    <dgm:cxn modelId="{8812689C-FF81-47B7-8DFD-235CD585FC2E}" type="presParOf" srcId="{B7B13629-09DF-4ECB-9F95-2450085250F6}" destId="{D4640799-09B0-4E91-897E-DC96F5176C81}" srcOrd="1" destOrd="0" presId="urn:microsoft.com/office/officeart/2005/8/layout/hierarchy1"/>
    <dgm:cxn modelId="{B3B6504B-8425-4B37-A7C1-69B2C1845D12}" type="presParOf" srcId="{CE02D0BD-7BC8-4654-849C-A4C7CFE9001A}" destId="{206E0066-B659-429F-8A8F-EDFCEA01EBBB}"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D876954-07FD-48AC-91F9-DB6DD6517112}" type="doc">
      <dgm:prSet loTypeId="urn:microsoft.com/office/officeart/2005/8/layout/default" loCatId="list" qsTypeId="urn:microsoft.com/office/officeart/2005/8/quickstyle/simple4" qsCatId="simple" csTypeId="urn:microsoft.com/office/officeart/2005/8/colors/colorful5" csCatId="colorful" phldr="1"/>
      <dgm:spPr/>
      <dgm:t>
        <a:bodyPr/>
        <a:lstStyle/>
        <a:p>
          <a:endParaRPr lang="en-US"/>
        </a:p>
      </dgm:t>
    </dgm:pt>
    <dgm:pt modelId="{31B25DC8-A6C7-4661-8D87-135DBE49157F}">
      <dgm:prSet/>
      <dgm:spPr/>
      <dgm:t>
        <a:bodyPr/>
        <a:lstStyle/>
        <a:p>
          <a:pPr>
            <a:lnSpc>
              <a:spcPct val="100000"/>
            </a:lnSpc>
          </a:pPr>
          <a:r>
            <a:rPr lang="en-US" dirty="0">
              <a:solidFill>
                <a:schemeClr val="tx1"/>
              </a:solidFill>
            </a:rPr>
            <a:t>Practice through play activities, nurturing of self and others,  sharing the gift of love with others, and in group activities with a sense of fairness in a culture of equity. </a:t>
          </a:r>
        </a:p>
      </dgm:t>
    </dgm:pt>
    <dgm:pt modelId="{D75A82AD-08C5-45B8-AEA8-737FB33411B6}" type="parTrans" cxnId="{063FD287-396D-486E-99C6-3896DF9F48EA}">
      <dgm:prSet/>
      <dgm:spPr/>
      <dgm:t>
        <a:bodyPr/>
        <a:lstStyle/>
        <a:p>
          <a:endParaRPr lang="en-US"/>
        </a:p>
      </dgm:t>
    </dgm:pt>
    <dgm:pt modelId="{8AE90073-9505-40B4-A4FC-8BF68774E8F7}" type="sibTrans" cxnId="{063FD287-396D-486E-99C6-3896DF9F48EA}">
      <dgm:prSet/>
      <dgm:spPr/>
      <dgm:t>
        <a:bodyPr/>
        <a:lstStyle/>
        <a:p>
          <a:endParaRPr lang="en-US"/>
        </a:p>
      </dgm:t>
    </dgm:pt>
    <dgm:pt modelId="{A0894C01-A3E9-44C2-89B6-DECE90227D11}">
      <dgm:prSet/>
      <dgm:spPr/>
      <dgm:t>
        <a:bodyPr/>
        <a:lstStyle/>
        <a:p>
          <a:r>
            <a:rPr lang="en-US" dirty="0">
              <a:solidFill>
                <a:schemeClr val="tx1"/>
              </a:solidFill>
            </a:rPr>
            <a:t>Seeking kindness in managing self and others,  stressful situations, learning and sharing feelings, using vocabulary words to express feelings and emotions and by consistently modeling  these attributes with the children by displaying a sense of gratitude and compassion.</a:t>
          </a:r>
        </a:p>
      </dgm:t>
    </dgm:pt>
    <dgm:pt modelId="{8F9D02FB-4645-400E-9F63-6872E4989D18}" type="parTrans" cxnId="{18043421-D4F1-4E18-A29F-BFB011738127}">
      <dgm:prSet/>
      <dgm:spPr/>
      <dgm:t>
        <a:bodyPr/>
        <a:lstStyle/>
        <a:p>
          <a:endParaRPr lang="en-US"/>
        </a:p>
      </dgm:t>
    </dgm:pt>
    <dgm:pt modelId="{237AF920-4C8A-4AC5-AC80-A938DAC2DE39}" type="sibTrans" cxnId="{18043421-D4F1-4E18-A29F-BFB011738127}">
      <dgm:prSet/>
      <dgm:spPr/>
      <dgm:t>
        <a:bodyPr/>
        <a:lstStyle/>
        <a:p>
          <a:endParaRPr lang="en-US"/>
        </a:p>
      </dgm:t>
    </dgm:pt>
    <dgm:pt modelId="{F657141A-0830-4539-B120-A411195AA96D}">
      <dgm:prSet/>
      <dgm:spPr/>
      <dgm:t>
        <a:bodyPr/>
        <a:lstStyle/>
        <a:p>
          <a:pPr>
            <a:lnSpc>
              <a:spcPct val="100000"/>
            </a:lnSpc>
          </a:pPr>
          <a:r>
            <a:rPr lang="en-US" dirty="0">
              <a:solidFill>
                <a:schemeClr val="tx1"/>
              </a:solidFill>
            </a:rPr>
            <a:t>In exercises through physical activities, in being a good helper to others, in sharing of self and of self time.</a:t>
          </a:r>
        </a:p>
      </dgm:t>
    </dgm:pt>
    <dgm:pt modelId="{25BF521E-C117-4E06-A865-FC7A672D71F8}" type="parTrans" cxnId="{C4DAEF4F-54AB-4DE9-AFD1-D2E3DF8843F5}">
      <dgm:prSet/>
      <dgm:spPr/>
      <dgm:t>
        <a:bodyPr/>
        <a:lstStyle/>
        <a:p>
          <a:endParaRPr lang="en-US"/>
        </a:p>
      </dgm:t>
    </dgm:pt>
    <dgm:pt modelId="{B52BB962-912C-44A4-BE81-8B9E4198C578}" type="sibTrans" cxnId="{C4DAEF4F-54AB-4DE9-AFD1-D2E3DF8843F5}">
      <dgm:prSet/>
      <dgm:spPr/>
      <dgm:t>
        <a:bodyPr/>
        <a:lstStyle/>
        <a:p>
          <a:endParaRPr lang="en-US"/>
        </a:p>
      </dgm:t>
    </dgm:pt>
    <dgm:pt modelId="{57F47D10-3334-42A8-9B0E-0FC0C907F6D4}" type="pres">
      <dgm:prSet presAssocID="{2D876954-07FD-48AC-91F9-DB6DD6517112}" presName="diagram" presStyleCnt="0">
        <dgm:presLayoutVars>
          <dgm:dir/>
          <dgm:resizeHandles val="exact"/>
        </dgm:presLayoutVars>
      </dgm:prSet>
      <dgm:spPr/>
    </dgm:pt>
    <dgm:pt modelId="{A0FBF8E0-D9DD-47D7-8014-97DF3D1F32C7}" type="pres">
      <dgm:prSet presAssocID="{31B25DC8-A6C7-4661-8D87-135DBE49157F}" presName="node" presStyleLbl="node1" presStyleIdx="0" presStyleCnt="3">
        <dgm:presLayoutVars>
          <dgm:bulletEnabled val="1"/>
        </dgm:presLayoutVars>
      </dgm:prSet>
      <dgm:spPr/>
    </dgm:pt>
    <dgm:pt modelId="{6597D2F1-6EE3-4A05-8C4E-FC61D660882B}" type="pres">
      <dgm:prSet presAssocID="{8AE90073-9505-40B4-A4FC-8BF68774E8F7}" presName="sibTrans" presStyleCnt="0"/>
      <dgm:spPr/>
    </dgm:pt>
    <dgm:pt modelId="{6A123D75-F280-4AE5-9E45-06B90BEC68BA}" type="pres">
      <dgm:prSet presAssocID="{A0894C01-A3E9-44C2-89B6-DECE90227D11}" presName="node" presStyleLbl="node1" presStyleIdx="1" presStyleCnt="3">
        <dgm:presLayoutVars>
          <dgm:bulletEnabled val="1"/>
        </dgm:presLayoutVars>
      </dgm:prSet>
      <dgm:spPr/>
    </dgm:pt>
    <dgm:pt modelId="{75C81F85-E141-4112-BDE9-30EBBC3DCC80}" type="pres">
      <dgm:prSet presAssocID="{237AF920-4C8A-4AC5-AC80-A938DAC2DE39}" presName="sibTrans" presStyleCnt="0"/>
      <dgm:spPr/>
    </dgm:pt>
    <dgm:pt modelId="{752D5CF8-171F-400F-8742-F0CFEEDED6E6}" type="pres">
      <dgm:prSet presAssocID="{F657141A-0830-4539-B120-A411195AA96D}" presName="node" presStyleLbl="node1" presStyleIdx="2" presStyleCnt="3">
        <dgm:presLayoutVars>
          <dgm:bulletEnabled val="1"/>
        </dgm:presLayoutVars>
      </dgm:prSet>
      <dgm:spPr/>
    </dgm:pt>
  </dgm:ptLst>
  <dgm:cxnLst>
    <dgm:cxn modelId="{18043421-D4F1-4E18-A29F-BFB011738127}" srcId="{2D876954-07FD-48AC-91F9-DB6DD6517112}" destId="{A0894C01-A3E9-44C2-89B6-DECE90227D11}" srcOrd="1" destOrd="0" parTransId="{8F9D02FB-4645-400E-9F63-6872E4989D18}" sibTransId="{237AF920-4C8A-4AC5-AC80-A938DAC2DE39}"/>
    <dgm:cxn modelId="{C4DAEF4F-54AB-4DE9-AFD1-D2E3DF8843F5}" srcId="{2D876954-07FD-48AC-91F9-DB6DD6517112}" destId="{F657141A-0830-4539-B120-A411195AA96D}" srcOrd="2" destOrd="0" parTransId="{25BF521E-C117-4E06-A865-FC7A672D71F8}" sibTransId="{B52BB962-912C-44A4-BE81-8B9E4198C578}"/>
    <dgm:cxn modelId="{31C51B72-6DC0-44C4-A6BB-C5A1B51DD146}" type="presOf" srcId="{2D876954-07FD-48AC-91F9-DB6DD6517112}" destId="{57F47D10-3334-42A8-9B0E-0FC0C907F6D4}" srcOrd="0" destOrd="0" presId="urn:microsoft.com/office/officeart/2005/8/layout/default"/>
    <dgm:cxn modelId="{3B48765A-C4AB-45CB-8764-459F3D1F9C20}" type="presOf" srcId="{31B25DC8-A6C7-4661-8D87-135DBE49157F}" destId="{A0FBF8E0-D9DD-47D7-8014-97DF3D1F32C7}" srcOrd="0" destOrd="0" presId="urn:microsoft.com/office/officeart/2005/8/layout/default"/>
    <dgm:cxn modelId="{063FD287-396D-486E-99C6-3896DF9F48EA}" srcId="{2D876954-07FD-48AC-91F9-DB6DD6517112}" destId="{31B25DC8-A6C7-4661-8D87-135DBE49157F}" srcOrd="0" destOrd="0" parTransId="{D75A82AD-08C5-45B8-AEA8-737FB33411B6}" sibTransId="{8AE90073-9505-40B4-A4FC-8BF68774E8F7}"/>
    <dgm:cxn modelId="{9EE1419A-13D3-4D0E-88D6-5B59240A99C8}" type="presOf" srcId="{A0894C01-A3E9-44C2-89B6-DECE90227D11}" destId="{6A123D75-F280-4AE5-9E45-06B90BEC68BA}" srcOrd="0" destOrd="0" presId="urn:microsoft.com/office/officeart/2005/8/layout/default"/>
    <dgm:cxn modelId="{E102DAD4-40CB-4830-BAE2-715FCFB81000}" type="presOf" srcId="{F657141A-0830-4539-B120-A411195AA96D}" destId="{752D5CF8-171F-400F-8742-F0CFEEDED6E6}" srcOrd="0" destOrd="0" presId="urn:microsoft.com/office/officeart/2005/8/layout/default"/>
    <dgm:cxn modelId="{4E404E4F-372F-44C3-92BB-9037BBC03765}" type="presParOf" srcId="{57F47D10-3334-42A8-9B0E-0FC0C907F6D4}" destId="{A0FBF8E0-D9DD-47D7-8014-97DF3D1F32C7}" srcOrd="0" destOrd="0" presId="urn:microsoft.com/office/officeart/2005/8/layout/default"/>
    <dgm:cxn modelId="{DD74A1EC-1033-42D1-991D-957CCCDB3A63}" type="presParOf" srcId="{57F47D10-3334-42A8-9B0E-0FC0C907F6D4}" destId="{6597D2F1-6EE3-4A05-8C4E-FC61D660882B}" srcOrd="1" destOrd="0" presId="urn:microsoft.com/office/officeart/2005/8/layout/default"/>
    <dgm:cxn modelId="{AF8066FC-56D2-4691-88AE-64AF3ACC4644}" type="presParOf" srcId="{57F47D10-3334-42A8-9B0E-0FC0C907F6D4}" destId="{6A123D75-F280-4AE5-9E45-06B90BEC68BA}" srcOrd="2" destOrd="0" presId="urn:microsoft.com/office/officeart/2005/8/layout/default"/>
    <dgm:cxn modelId="{E9191097-69DA-4FC4-AC63-CBAF7310C3D2}" type="presParOf" srcId="{57F47D10-3334-42A8-9B0E-0FC0C907F6D4}" destId="{75C81F85-E141-4112-BDE9-30EBBC3DCC80}" srcOrd="3" destOrd="0" presId="urn:microsoft.com/office/officeart/2005/8/layout/default"/>
    <dgm:cxn modelId="{1F2BC9D9-E19E-43B6-B84B-28A453FBC8AC}" type="presParOf" srcId="{57F47D10-3334-42A8-9B0E-0FC0C907F6D4}" destId="{752D5CF8-171F-400F-8742-F0CFEEDED6E6}" srcOrd="4" destOrd="0" presId="urn:microsoft.com/office/officeart/2005/8/layout/defaul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E7BEF7D-513E-4A34-924D-31676002F1B3}"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A54C533A-2851-4445-8ADB-BE3064F44627}">
      <dgm:prSet/>
      <dgm:spPr/>
      <dgm:t>
        <a:bodyPr/>
        <a:lstStyle/>
        <a:p>
          <a:r>
            <a:rPr lang="en-US"/>
            <a:t>In Sports, by developing and expressing concepts of being valued by self and others.</a:t>
          </a:r>
        </a:p>
      </dgm:t>
    </dgm:pt>
    <dgm:pt modelId="{6F8CB06E-E1EA-48F8-9DDB-58EDEB197A9C}" type="parTrans" cxnId="{5EA3C220-B04C-4970-BE44-327F8A3D0B24}">
      <dgm:prSet/>
      <dgm:spPr/>
      <dgm:t>
        <a:bodyPr/>
        <a:lstStyle/>
        <a:p>
          <a:endParaRPr lang="en-US"/>
        </a:p>
      </dgm:t>
    </dgm:pt>
    <dgm:pt modelId="{597E495C-2D3C-415C-B975-C0969D379ABB}" type="sibTrans" cxnId="{5EA3C220-B04C-4970-BE44-327F8A3D0B24}">
      <dgm:prSet/>
      <dgm:spPr/>
      <dgm:t>
        <a:bodyPr/>
        <a:lstStyle/>
        <a:p>
          <a:endParaRPr lang="en-US"/>
        </a:p>
      </dgm:t>
    </dgm:pt>
    <dgm:pt modelId="{EA2E42E9-F1F2-4122-8FC2-38E3AFC70216}">
      <dgm:prSet/>
      <dgm:spPr/>
      <dgm:t>
        <a:bodyPr/>
        <a:lstStyle/>
        <a:p>
          <a:r>
            <a:rPr lang="en-US"/>
            <a:t>Through Artistic expressions, personal celebrations, acknowledgements and recognitions. </a:t>
          </a:r>
        </a:p>
      </dgm:t>
    </dgm:pt>
    <dgm:pt modelId="{5B63DF58-EB13-4106-880D-761756BF6EE1}" type="parTrans" cxnId="{937F8192-6B91-44C7-B3BC-9D9123EF7C4C}">
      <dgm:prSet/>
      <dgm:spPr/>
      <dgm:t>
        <a:bodyPr/>
        <a:lstStyle/>
        <a:p>
          <a:endParaRPr lang="en-US"/>
        </a:p>
      </dgm:t>
    </dgm:pt>
    <dgm:pt modelId="{5EEDB73B-C4AB-49C1-8249-9582AE97EEA3}" type="sibTrans" cxnId="{937F8192-6B91-44C7-B3BC-9D9123EF7C4C}">
      <dgm:prSet/>
      <dgm:spPr/>
      <dgm:t>
        <a:bodyPr/>
        <a:lstStyle/>
        <a:p>
          <a:endParaRPr lang="en-US"/>
        </a:p>
      </dgm:t>
    </dgm:pt>
    <dgm:pt modelId="{C7F14062-8437-42A5-B3C8-A88BBE9A99F3}">
      <dgm:prSet/>
      <dgm:spPr/>
      <dgm:t>
        <a:bodyPr/>
        <a:lstStyle/>
        <a:p>
          <a:r>
            <a:rPr lang="en-US"/>
            <a:t>Through music, dance, instruments, role plays, and poetry.</a:t>
          </a:r>
        </a:p>
      </dgm:t>
    </dgm:pt>
    <dgm:pt modelId="{0D5814EF-5885-42E3-8F7E-05F2FC163D37}" type="parTrans" cxnId="{9E6BFD14-23F8-4C1A-8030-CD7EC4964EFC}">
      <dgm:prSet/>
      <dgm:spPr/>
      <dgm:t>
        <a:bodyPr/>
        <a:lstStyle/>
        <a:p>
          <a:endParaRPr lang="en-US"/>
        </a:p>
      </dgm:t>
    </dgm:pt>
    <dgm:pt modelId="{4F968FA7-04E2-4864-AD89-828C615E5AAD}" type="sibTrans" cxnId="{9E6BFD14-23F8-4C1A-8030-CD7EC4964EFC}">
      <dgm:prSet/>
      <dgm:spPr/>
      <dgm:t>
        <a:bodyPr/>
        <a:lstStyle/>
        <a:p>
          <a:endParaRPr lang="en-US"/>
        </a:p>
      </dgm:t>
    </dgm:pt>
    <dgm:pt modelId="{73A756FF-648A-44E5-815A-B519CA22940B}">
      <dgm:prSet/>
      <dgm:spPr/>
      <dgm:t>
        <a:bodyPr/>
        <a:lstStyle/>
        <a:p>
          <a:r>
            <a:rPr lang="en-US"/>
            <a:t>Through story telling involving a variety of  different characters, roles, and by stepping up into finding new expressions and creations in the work they do. </a:t>
          </a:r>
        </a:p>
      </dgm:t>
    </dgm:pt>
    <dgm:pt modelId="{14345790-F43E-480E-96D2-3CAB8DC622F0}" type="parTrans" cxnId="{9C16B270-4CFE-4B97-8EFD-574DFB697EC2}">
      <dgm:prSet/>
      <dgm:spPr/>
      <dgm:t>
        <a:bodyPr/>
        <a:lstStyle/>
        <a:p>
          <a:endParaRPr lang="en-US"/>
        </a:p>
      </dgm:t>
    </dgm:pt>
    <dgm:pt modelId="{6E12181F-00D1-4BA9-A20F-A457F0B03553}" type="sibTrans" cxnId="{9C16B270-4CFE-4B97-8EFD-574DFB697EC2}">
      <dgm:prSet/>
      <dgm:spPr/>
      <dgm:t>
        <a:bodyPr/>
        <a:lstStyle/>
        <a:p>
          <a:endParaRPr lang="en-US"/>
        </a:p>
      </dgm:t>
    </dgm:pt>
    <dgm:pt modelId="{80ED6BA7-A7E9-436B-B418-482B14F20E06}">
      <dgm:prSet/>
      <dgm:spPr/>
      <dgm:t>
        <a:bodyPr/>
        <a:lstStyle/>
        <a:p>
          <a:r>
            <a:rPr lang="en-US"/>
            <a:t>Small groups create chart of having an Open Mindset Characteristics in the classroom</a:t>
          </a:r>
        </a:p>
      </dgm:t>
    </dgm:pt>
    <dgm:pt modelId="{273A4D34-978B-44EB-8D99-41663812EDF4}" type="parTrans" cxnId="{41119CAB-F3E8-47B3-929C-EBCF12B84F42}">
      <dgm:prSet/>
      <dgm:spPr/>
      <dgm:t>
        <a:bodyPr/>
        <a:lstStyle/>
        <a:p>
          <a:endParaRPr lang="en-US"/>
        </a:p>
      </dgm:t>
    </dgm:pt>
    <dgm:pt modelId="{A8A05F8F-1DF8-4137-BF51-3401AB6025AE}" type="sibTrans" cxnId="{41119CAB-F3E8-47B3-929C-EBCF12B84F42}">
      <dgm:prSet/>
      <dgm:spPr/>
      <dgm:t>
        <a:bodyPr/>
        <a:lstStyle/>
        <a:p>
          <a:endParaRPr lang="en-US"/>
        </a:p>
      </dgm:t>
    </dgm:pt>
    <dgm:pt modelId="{4632CB1A-9F42-4A51-A21C-346C3778DA86}" type="pres">
      <dgm:prSet presAssocID="{4E7BEF7D-513E-4A34-924D-31676002F1B3}" presName="root" presStyleCnt="0">
        <dgm:presLayoutVars>
          <dgm:dir/>
          <dgm:resizeHandles val="exact"/>
        </dgm:presLayoutVars>
      </dgm:prSet>
      <dgm:spPr/>
    </dgm:pt>
    <dgm:pt modelId="{D5207DFD-72FA-427A-8D1F-4F97DC03E62F}" type="pres">
      <dgm:prSet presAssocID="{A54C533A-2851-4445-8ADB-BE3064F44627}" presName="compNode" presStyleCnt="0"/>
      <dgm:spPr/>
    </dgm:pt>
    <dgm:pt modelId="{1F5DAFFB-7A80-4763-8DCA-4FAA5A5E84EF}" type="pres">
      <dgm:prSet presAssocID="{A54C533A-2851-4445-8ADB-BE3064F44627}" presName="bgRect" presStyleLbl="bgShp" presStyleIdx="0" presStyleCnt="5"/>
      <dgm:spPr/>
    </dgm:pt>
    <dgm:pt modelId="{6255442D-6A59-42C6-BABE-6F587AAC94CF}" type="pres">
      <dgm:prSet presAssocID="{A54C533A-2851-4445-8ADB-BE3064F44627}" presName="iconRect" presStyleLbl="node1" presStyleIdx="0"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Sport Balls"/>
        </a:ext>
      </dgm:extLst>
    </dgm:pt>
    <dgm:pt modelId="{BCFB7E36-F408-4055-AC10-30945D38F2B7}" type="pres">
      <dgm:prSet presAssocID="{A54C533A-2851-4445-8ADB-BE3064F44627}" presName="spaceRect" presStyleCnt="0"/>
      <dgm:spPr/>
    </dgm:pt>
    <dgm:pt modelId="{58845530-99AF-442F-A9F1-DB11610F0316}" type="pres">
      <dgm:prSet presAssocID="{A54C533A-2851-4445-8ADB-BE3064F44627}" presName="parTx" presStyleLbl="revTx" presStyleIdx="0" presStyleCnt="5">
        <dgm:presLayoutVars>
          <dgm:chMax val="0"/>
          <dgm:chPref val="0"/>
        </dgm:presLayoutVars>
      </dgm:prSet>
      <dgm:spPr/>
    </dgm:pt>
    <dgm:pt modelId="{C08E3E01-101F-4BB3-BAA6-01CF596BA80D}" type="pres">
      <dgm:prSet presAssocID="{597E495C-2D3C-415C-B975-C0969D379ABB}" presName="sibTrans" presStyleCnt="0"/>
      <dgm:spPr/>
    </dgm:pt>
    <dgm:pt modelId="{51B900ED-A197-494C-AB3F-1C859F9ABBF4}" type="pres">
      <dgm:prSet presAssocID="{EA2E42E9-F1F2-4122-8FC2-38E3AFC70216}" presName="compNode" presStyleCnt="0"/>
      <dgm:spPr/>
    </dgm:pt>
    <dgm:pt modelId="{11CD9252-30A2-47A5-BB58-F90502A34891}" type="pres">
      <dgm:prSet presAssocID="{EA2E42E9-F1F2-4122-8FC2-38E3AFC70216}" presName="bgRect" presStyleLbl="bgShp" presStyleIdx="1" presStyleCnt="5"/>
      <dgm:spPr/>
    </dgm:pt>
    <dgm:pt modelId="{9683A3EC-F0AB-4274-BD2C-FD292D7D9750}" type="pres">
      <dgm:prSet presAssocID="{EA2E42E9-F1F2-4122-8FC2-38E3AFC70216}" presName="iconRect" presStyleLbl="node1" presStyleIdx="1"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Funny Face Outline"/>
        </a:ext>
      </dgm:extLst>
    </dgm:pt>
    <dgm:pt modelId="{9DC8744B-517F-45F5-8C7E-755D43E62DE2}" type="pres">
      <dgm:prSet presAssocID="{EA2E42E9-F1F2-4122-8FC2-38E3AFC70216}" presName="spaceRect" presStyleCnt="0"/>
      <dgm:spPr/>
    </dgm:pt>
    <dgm:pt modelId="{CE7DBE37-82AD-4FC0-B679-336979DC8C71}" type="pres">
      <dgm:prSet presAssocID="{EA2E42E9-F1F2-4122-8FC2-38E3AFC70216}" presName="parTx" presStyleLbl="revTx" presStyleIdx="1" presStyleCnt="5">
        <dgm:presLayoutVars>
          <dgm:chMax val="0"/>
          <dgm:chPref val="0"/>
        </dgm:presLayoutVars>
      </dgm:prSet>
      <dgm:spPr/>
    </dgm:pt>
    <dgm:pt modelId="{EE740889-A81D-4686-94CA-A604957D53D7}" type="pres">
      <dgm:prSet presAssocID="{5EEDB73B-C4AB-49C1-8249-9582AE97EEA3}" presName="sibTrans" presStyleCnt="0"/>
      <dgm:spPr/>
    </dgm:pt>
    <dgm:pt modelId="{D3EA642B-6F28-4F85-A708-B734EFFC37F1}" type="pres">
      <dgm:prSet presAssocID="{C7F14062-8437-42A5-B3C8-A88BBE9A99F3}" presName="compNode" presStyleCnt="0"/>
      <dgm:spPr/>
    </dgm:pt>
    <dgm:pt modelId="{10702EF4-5123-4BF9-B4DC-46528D6610EE}" type="pres">
      <dgm:prSet presAssocID="{C7F14062-8437-42A5-B3C8-A88BBE9A99F3}" presName="bgRect" presStyleLbl="bgShp" presStyleIdx="2" presStyleCnt="5"/>
      <dgm:spPr/>
    </dgm:pt>
    <dgm:pt modelId="{E08A7FC1-5057-4B08-953F-0AD5D53929C5}" type="pres">
      <dgm:prSet presAssocID="{C7F14062-8437-42A5-B3C8-A88BBE9A99F3}" presName="iconRect" presStyleLbl="node1" presStyleIdx="2"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Treble clef"/>
        </a:ext>
      </dgm:extLst>
    </dgm:pt>
    <dgm:pt modelId="{212F9278-9D28-42F6-8362-18464182427D}" type="pres">
      <dgm:prSet presAssocID="{C7F14062-8437-42A5-B3C8-A88BBE9A99F3}" presName="spaceRect" presStyleCnt="0"/>
      <dgm:spPr/>
    </dgm:pt>
    <dgm:pt modelId="{0FEA2EB8-3F9D-4A4F-AB39-F056D7532341}" type="pres">
      <dgm:prSet presAssocID="{C7F14062-8437-42A5-B3C8-A88BBE9A99F3}" presName="parTx" presStyleLbl="revTx" presStyleIdx="2" presStyleCnt="5">
        <dgm:presLayoutVars>
          <dgm:chMax val="0"/>
          <dgm:chPref val="0"/>
        </dgm:presLayoutVars>
      </dgm:prSet>
      <dgm:spPr/>
    </dgm:pt>
    <dgm:pt modelId="{8EA7E2E5-ECC6-47C1-8D25-F6C2DB2D0205}" type="pres">
      <dgm:prSet presAssocID="{4F968FA7-04E2-4864-AD89-828C615E5AAD}" presName="sibTrans" presStyleCnt="0"/>
      <dgm:spPr/>
    </dgm:pt>
    <dgm:pt modelId="{7ECAE205-471F-4E01-8AA2-D90BE96BCFAF}" type="pres">
      <dgm:prSet presAssocID="{73A756FF-648A-44E5-815A-B519CA22940B}" presName="compNode" presStyleCnt="0"/>
      <dgm:spPr/>
    </dgm:pt>
    <dgm:pt modelId="{5FE0C2E6-52F7-4335-9E10-EDCE9A3B2762}" type="pres">
      <dgm:prSet presAssocID="{73A756FF-648A-44E5-815A-B519CA22940B}" presName="bgRect" presStyleLbl="bgShp" presStyleIdx="3" presStyleCnt="5"/>
      <dgm:spPr/>
    </dgm:pt>
    <dgm:pt modelId="{EF6BD8AE-4230-4EC8-8BD7-181C31C7B57A}" type="pres">
      <dgm:prSet presAssocID="{73A756FF-648A-44E5-815A-B519CA22940B}" presName="iconRect" presStyleLbl="node1" presStyleIdx="3"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Drama"/>
        </a:ext>
      </dgm:extLst>
    </dgm:pt>
    <dgm:pt modelId="{A1D7D15C-06F6-40D0-9B39-1BCC43E9E43D}" type="pres">
      <dgm:prSet presAssocID="{73A756FF-648A-44E5-815A-B519CA22940B}" presName="spaceRect" presStyleCnt="0"/>
      <dgm:spPr/>
    </dgm:pt>
    <dgm:pt modelId="{3919ABBD-5739-442E-8C3E-82BD4368B100}" type="pres">
      <dgm:prSet presAssocID="{73A756FF-648A-44E5-815A-B519CA22940B}" presName="parTx" presStyleLbl="revTx" presStyleIdx="3" presStyleCnt="5">
        <dgm:presLayoutVars>
          <dgm:chMax val="0"/>
          <dgm:chPref val="0"/>
        </dgm:presLayoutVars>
      </dgm:prSet>
      <dgm:spPr/>
    </dgm:pt>
    <dgm:pt modelId="{EE41A95A-AA53-4354-A126-C3BCBB17B3D4}" type="pres">
      <dgm:prSet presAssocID="{6E12181F-00D1-4BA9-A20F-A457F0B03553}" presName="sibTrans" presStyleCnt="0"/>
      <dgm:spPr/>
    </dgm:pt>
    <dgm:pt modelId="{4E9B8723-610F-4F96-90E9-8714DA284955}" type="pres">
      <dgm:prSet presAssocID="{80ED6BA7-A7E9-436B-B418-482B14F20E06}" presName="compNode" presStyleCnt="0"/>
      <dgm:spPr/>
    </dgm:pt>
    <dgm:pt modelId="{CD6C539C-63ED-4AAD-9936-340E2409BC15}" type="pres">
      <dgm:prSet presAssocID="{80ED6BA7-A7E9-436B-B418-482B14F20E06}" presName="bgRect" presStyleLbl="bgShp" presStyleIdx="4" presStyleCnt="5"/>
      <dgm:spPr/>
    </dgm:pt>
    <dgm:pt modelId="{522B6D62-09F2-4094-A7AF-C9C1344F320D}" type="pres">
      <dgm:prSet presAssocID="{80ED6BA7-A7E9-436B-B418-482B14F20E06}" presName="iconRect" presStyleLbl="node1" presStyleIdx="4"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Users"/>
        </a:ext>
      </dgm:extLst>
    </dgm:pt>
    <dgm:pt modelId="{A051D78A-A77F-4CB6-AD09-FB01C7FBE8A3}" type="pres">
      <dgm:prSet presAssocID="{80ED6BA7-A7E9-436B-B418-482B14F20E06}" presName="spaceRect" presStyleCnt="0"/>
      <dgm:spPr/>
    </dgm:pt>
    <dgm:pt modelId="{2A7275AC-616B-4B9A-A277-45CF5ADDC3F5}" type="pres">
      <dgm:prSet presAssocID="{80ED6BA7-A7E9-436B-B418-482B14F20E06}" presName="parTx" presStyleLbl="revTx" presStyleIdx="4" presStyleCnt="5">
        <dgm:presLayoutVars>
          <dgm:chMax val="0"/>
          <dgm:chPref val="0"/>
        </dgm:presLayoutVars>
      </dgm:prSet>
      <dgm:spPr/>
    </dgm:pt>
  </dgm:ptLst>
  <dgm:cxnLst>
    <dgm:cxn modelId="{9E6BFD14-23F8-4C1A-8030-CD7EC4964EFC}" srcId="{4E7BEF7D-513E-4A34-924D-31676002F1B3}" destId="{C7F14062-8437-42A5-B3C8-A88BBE9A99F3}" srcOrd="2" destOrd="0" parTransId="{0D5814EF-5885-42E3-8F7E-05F2FC163D37}" sibTransId="{4F968FA7-04E2-4864-AD89-828C615E5AAD}"/>
    <dgm:cxn modelId="{5EA3C220-B04C-4970-BE44-327F8A3D0B24}" srcId="{4E7BEF7D-513E-4A34-924D-31676002F1B3}" destId="{A54C533A-2851-4445-8ADB-BE3064F44627}" srcOrd="0" destOrd="0" parTransId="{6F8CB06E-E1EA-48F8-9DDB-58EDEB197A9C}" sibTransId="{597E495C-2D3C-415C-B975-C0969D379ABB}"/>
    <dgm:cxn modelId="{BE9A336E-8132-4340-93C6-7DC13C599ABA}" type="presOf" srcId="{73A756FF-648A-44E5-815A-B519CA22940B}" destId="{3919ABBD-5739-442E-8C3E-82BD4368B100}" srcOrd="0" destOrd="0" presId="urn:microsoft.com/office/officeart/2018/2/layout/IconVerticalSolidList"/>
    <dgm:cxn modelId="{9C16B270-4CFE-4B97-8EFD-574DFB697EC2}" srcId="{4E7BEF7D-513E-4A34-924D-31676002F1B3}" destId="{73A756FF-648A-44E5-815A-B519CA22940B}" srcOrd="3" destOrd="0" parTransId="{14345790-F43E-480E-96D2-3CAB8DC622F0}" sibTransId="{6E12181F-00D1-4BA9-A20F-A457F0B03553}"/>
    <dgm:cxn modelId="{D6164D57-7150-4A55-AF3E-F63071801365}" type="presOf" srcId="{4E7BEF7D-513E-4A34-924D-31676002F1B3}" destId="{4632CB1A-9F42-4A51-A21C-346C3778DA86}" srcOrd="0" destOrd="0" presId="urn:microsoft.com/office/officeart/2018/2/layout/IconVerticalSolidList"/>
    <dgm:cxn modelId="{937F8192-6B91-44C7-B3BC-9D9123EF7C4C}" srcId="{4E7BEF7D-513E-4A34-924D-31676002F1B3}" destId="{EA2E42E9-F1F2-4122-8FC2-38E3AFC70216}" srcOrd="1" destOrd="0" parTransId="{5B63DF58-EB13-4106-880D-761756BF6EE1}" sibTransId="{5EEDB73B-C4AB-49C1-8249-9582AE97EEA3}"/>
    <dgm:cxn modelId="{41119CAB-F3E8-47B3-929C-EBCF12B84F42}" srcId="{4E7BEF7D-513E-4A34-924D-31676002F1B3}" destId="{80ED6BA7-A7E9-436B-B418-482B14F20E06}" srcOrd="4" destOrd="0" parTransId="{273A4D34-978B-44EB-8D99-41663812EDF4}" sibTransId="{A8A05F8F-1DF8-4137-BF51-3401AB6025AE}"/>
    <dgm:cxn modelId="{E970CACD-0EE2-4960-A50E-F22E46A2038C}" type="presOf" srcId="{80ED6BA7-A7E9-436B-B418-482B14F20E06}" destId="{2A7275AC-616B-4B9A-A277-45CF5ADDC3F5}" srcOrd="0" destOrd="0" presId="urn:microsoft.com/office/officeart/2018/2/layout/IconVerticalSolidList"/>
    <dgm:cxn modelId="{8B0E36DC-89C4-4F8E-B908-03CC913063DD}" type="presOf" srcId="{C7F14062-8437-42A5-B3C8-A88BBE9A99F3}" destId="{0FEA2EB8-3F9D-4A4F-AB39-F056D7532341}" srcOrd="0" destOrd="0" presId="urn:microsoft.com/office/officeart/2018/2/layout/IconVerticalSolidList"/>
    <dgm:cxn modelId="{50E761F4-F7A3-49F9-A750-F657A3879299}" type="presOf" srcId="{A54C533A-2851-4445-8ADB-BE3064F44627}" destId="{58845530-99AF-442F-A9F1-DB11610F0316}" srcOrd="0" destOrd="0" presId="urn:microsoft.com/office/officeart/2018/2/layout/IconVerticalSolidList"/>
    <dgm:cxn modelId="{FCEAC0F6-09A1-45F2-B2A7-323749849CF2}" type="presOf" srcId="{EA2E42E9-F1F2-4122-8FC2-38E3AFC70216}" destId="{CE7DBE37-82AD-4FC0-B679-336979DC8C71}" srcOrd="0" destOrd="0" presId="urn:microsoft.com/office/officeart/2018/2/layout/IconVerticalSolidList"/>
    <dgm:cxn modelId="{23CA46C6-5262-4AC9-94ED-4E7C319A769F}" type="presParOf" srcId="{4632CB1A-9F42-4A51-A21C-346C3778DA86}" destId="{D5207DFD-72FA-427A-8D1F-4F97DC03E62F}" srcOrd="0" destOrd="0" presId="urn:microsoft.com/office/officeart/2018/2/layout/IconVerticalSolidList"/>
    <dgm:cxn modelId="{4F91FD40-7818-4B80-82AC-DB06BCD9F6E3}" type="presParOf" srcId="{D5207DFD-72FA-427A-8D1F-4F97DC03E62F}" destId="{1F5DAFFB-7A80-4763-8DCA-4FAA5A5E84EF}" srcOrd="0" destOrd="0" presId="urn:microsoft.com/office/officeart/2018/2/layout/IconVerticalSolidList"/>
    <dgm:cxn modelId="{A6E5FF02-66DE-431E-8049-CC3C2F6F8548}" type="presParOf" srcId="{D5207DFD-72FA-427A-8D1F-4F97DC03E62F}" destId="{6255442D-6A59-42C6-BABE-6F587AAC94CF}" srcOrd="1" destOrd="0" presId="urn:microsoft.com/office/officeart/2018/2/layout/IconVerticalSolidList"/>
    <dgm:cxn modelId="{2F310B1C-10C7-4BA9-96F5-B567EAEA14E8}" type="presParOf" srcId="{D5207DFD-72FA-427A-8D1F-4F97DC03E62F}" destId="{BCFB7E36-F408-4055-AC10-30945D38F2B7}" srcOrd="2" destOrd="0" presId="urn:microsoft.com/office/officeart/2018/2/layout/IconVerticalSolidList"/>
    <dgm:cxn modelId="{B4FE0C09-E5AD-4B46-9A1C-140D266A3250}" type="presParOf" srcId="{D5207DFD-72FA-427A-8D1F-4F97DC03E62F}" destId="{58845530-99AF-442F-A9F1-DB11610F0316}" srcOrd="3" destOrd="0" presId="urn:microsoft.com/office/officeart/2018/2/layout/IconVerticalSolidList"/>
    <dgm:cxn modelId="{9D2DDA2A-6386-4CDF-9CBB-B83431BDD746}" type="presParOf" srcId="{4632CB1A-9F42-4A51-A21C-346C3778DA86}" destId="{C08E3E01-101F-4BB3-BAA6-01CF596BA80D}" srcOrd="1" destOrd="0" presId="urn:microsoft.com/office/officeart/2018/2/layout/IconVerticalSolidList"/>
    <dgm:cxn modelId="{002A58AA-0A37-464F-9BF0-402ED2496F82}" type="presParOf" srcId="{4632CB1A-9F42-4A51-A21C-346C3778DA86}" destId="{51B900ED-A197-494C-AB3F-1C859F9ABBF4}" srcOrd="2" destOrd="0" presId="urn:microsoft.com/office/officeart/2018/2/layout/IconVerticalSolidList"/>
    <dgm:cxn modelId="{9E3793A7-5DAA-43CD-B821-758D0BB3F799}" type="presParOf" srcId="{51B900ED-A197-494C-AB3F-1C859F9ABBF4}" destId="{11CD9252-30A2-47A5-BB58-F90502A34891}" srcOrd="0" destOrd="0" presId="urn:microsoft.com/office/officeart/2018/2/layout/IconVerticalSolidList"/>
    <dgm:cxn modelId="{3782F4D6-F5F2-4B5C-B943-CAA69CDF568A}" type="presParOf" srcId="{51B900ED-A197-494C-AB3F-1C859F9ABBF4}" destId="{9683A3EC-F0AB-4274-BD2C-FD292D7D9750}" srcOrd="1" destOrd="0" presId="urn:microsoft.com/office/officeart/2018/2/layout/IconVerticalSolidList"/>
    <dgm:cxn modelId="{93B632CC-0F53-44BD-B057-D861DA9EB6F4}" type="presParOf" srcId="{51B900ED-A197-494C-AB3F-1C859F9ABBF4}" destId="{9DC8744B-517F-45F5-8C7E-755D43E62DE2}" srcOrd="2" destOrd="0" presId="urn:microsoft.com/office/officeart/2018/2/layout/IconVerticalSolidList"/>
    <dgm:cxn modelId="{BAE5FEC0-EFD3-4B89-A560-936FECDA6EFB}" type="presParOf" srcId="{51B900ED-A197-494C-AB3F-1C859F9ABBF4}" destId="{CE7DBE37-82AD-4FC0-B679-336979DC8C71}" srcOrd="3" destOrd="0" presId="urn:microsoft.com/office/officeart/2018/2/layout/IconVerticalSolidList"/>
    <dgm:cxn modelId="{2AA59A25-5D39-4B87-8029-1951ED08ECCA}" type="presParOf" srcId="{4632CB1A-9F42-4A51-A21C-346C3778DA86}" destId="{EE740889-A81D-4686-94CA-A604957D53D7}" srcOrd="3" destOrd="0" presId="urn:microsoft.com/office/officeart/2018/2/layout/IconVerticalSolidList"/>
    <dgm:cxn modelId="{8EAC9257-EAAC-42FC-B58A-BBB5805874C7}" type="presParOf" srcId="{4632CB1A-9F42-4A51-A21C-346C3778DA86}" destId="{D3EA642B-6F28-4F85-A708-B734EFFC37F1}" srcOrd="4" destOrd="0" presId="urn:microsoft.com/office/officeart/2018/2/layout/IconVerticalSolidList"/>
    <dgm:cxn modelId="{F693F92E-F1C0-4DE3-8E41-045D0BC8545F}" type="presParOf" srcId="{D3EA642B-6F28-4F85-A708-B734EFFC37F1}" destId="{10702EF4-5123-4BF9-B4DC-46528D6610EE}" srcOrd="0" destOrd="0" presId="urn:microsoft.com/office/officeart/2018/2/layout/IconVerticalSolidList"/>
    <dgm:cxn modelId="{037AF949-B7F4-44B7-BED0-312C86A67685}" type="presParOf" srcId="{D3EA642B-6F28-4F85-A708-B734EFFC37F1}" destId="{E08A7FC1-5057-4B08-953F-0AD5D53929C5}" srcOrd="1" destOrd="0" presId="urn:microsoft.com/office/officeart/2018/2/layout/IconVerticalSolidList"/>
    <dgm:cxn modelId="{8E124A75-C841-4561-AD9F-5B3DB9DB78AE}" type="presParOf" srcId="{D3EA642B-6F28-4F85-A708-B734EFFC37F1}" destId="{212F9278-9D28-42F6-8362-18464182427D}" srcOrd="2" destOrd="0" presId="urn:microsoft.com/office/officeart/2018/2/layout/IconVerticalSolidList"/>
    <dgm:cxn modelId="{7E4A8E9D-4442-47FA-8FA0-0B9D72F7E099}" type="presParOf" srcId="{D3EA642B-6F28-4F85-A708-B734EFFC37F1}" destId="{0FEA2EB8-3F9D-4A4F-AB39-F056D7532341}" srcOrd="3" destOrd="0" presId="urn:microsoft.com/office/officeart/2018/2/layout/IconVerticalSolidList"/>
    <dgm:cxn modelId="{A8A57B0F-B5C9-48F3-8588-A630D7D6CC44}" type="presParOf" srcId="{4632CB1A-9F42-4A51-A21C-346C3778DA86}" destId="{8EA7E2E5-ECC6-47C1-8D25-F6C2DB2D0205}" srcOrd="5" destOrd="0" presId="urn:microsoft.com/office/officeart/2018/2/layout/IconVerticalSolidList"/>
    <dgm:cxn modelId="{46FDDDAD-6674-46C2-8D56-599F809D68DF}" type="presParOf" srcId="{4632CB1A-9F42-4A51-A21C-346C3778DA86}" destId="{7ECAE205-471F-4E01-8AA2-D90BE96BCFAF}" srcOrd="6" destOrd="0" presId="urn:microsoft.com/office/officeart/2018/2/layout/IconVerticalSolidList"/>
    <dgm:cxn modelId="{8738BA9F-25B4-4CB9-A131-87631FDE715F}" type="presParOf" srcId="{7ECAE205-471F-4E01-8AA2-D90BE96BCFAF}" destId="{5FE0C2E6-52F7-4335-9E10-EDCE9A3B2762}" srcOrd="0" destOrd="0" presId="urn:microsoft.com/office/officeart/2018/2/layout/IconVerticalSolidList"/>
    <dgm:cxn modelId="{0E36F903-4EB9-459B-9C53-4FEFD33904DC}" type="presParOf" srcId="{7ECAE205-471F-4E01-8AA2-D90BE96BCFAF}" destId="{EF6BD8AE-4230-4EC8-8BD7-181C31C7B57A}" srcOrd="1" destOrd="0" presId="urn:microsoft.com/office/officeart/2018/2/layout/IconVerticalSolidList"/>
    <dgm:cxn modelId="{477ECEA6-0654-4617-8985-88B94A7E885D}" type="presParOf" srcId="{7ECAE205-471F-4E01-8AA2-D90BE96BCFAF}" destId="{A1D7D15C-06F6-40D0-9B39-1BCC43E9E43D}" srcOrd="2" destOrd="0" presId="urn:microsoft.com/office/officeart/2018/2/layout/IconVerticalSolidList"/>
    <dgm:cxn modelId="{6403235C-BB94-4A9C-98CA-DF717FF3242F}" type="presParOf" srcId="{7ECAE205-471F-4E01-8AA2-D90BE96BCFAF}" destId="{3919ABBD-5739-442E-8C3E-82BD4368B100}" srcOrd="3" destOrd="0" presId="urn:microsoft.com/office/officeart/2018/2/layout/IconVerticalSolidList"/>
    <dgm:cxn modelId="{549AF29C-7876-43E7-BD1E-347E00082951}" type="presParOf" srcId="{4632CB1A-9F42-4A51-A21C-346C3778DA86}" destId="{EE41A95A-AA53-4354-A126-C3BCBB17B3D4}" srcOrd="7" destOrd="0" presId="urn:microsoft.com/office/officeart/2018/2/layout/IconVerticalSolidList"/>
    <dgm:cxn modelId="{C8B65004-4132-4B03-BBDF-948F64D53DF0}" type="presParOf" srcId="{4632CB1A-9F42-4A51-A21C-346C3778DA86}" destId="{4E9B8723-610F-4F96-90E9-8714DA284955}" srcOrd="8" destOrd="0" presId="urn:microsoft.com/office/officeart/2018/2/layout/IconVerticalSolidList"/>
    <dgm:cxn modelId="{2FFC2B86-88FF-47BF-BCDF-2A249226BEF8}" type="presParOf" srcId="{4E9B8723-610F-4F96-90E9-8714DA284955}" destId="{CD6C539C-63ED-4AAD-9936-340E2409BC15}" srcOrd="0" destOrd="0" presId="urn:microsoft.com/office/officeart/2018/2/layout/IconVerticalSolidList"/>
    <dgm:cxn modelId="{36FD212F-8E89-4316-B536-F1445EEAFC48}" type="presParOf" srcId="{4E9B8723-610F-4F96-90E9-8714DA284955}" destId="{522B6D62-09F2-4094-A7AF-C9C1344F320D}" srcOrd="1" destOrd="0" presId="urn:microsoft.com/office/officeart/2018/2/layout/IconVerticalSolidList"/>
    <dgm:cxn modelId="{C2908093-646A-4DB4-B989-CE0C34E13546}" type="presParOf" srcId="{4E9B8723-610F-4F96-90E9-8714DA284955}" destId="{A051D78A-A77F-4CB6-AD09-FB01C7FBE8A3}" srcOrd="2" destOrd="0" presId="urn:microsoft.com/office/officeart/2018/2/layout/IconVerticalSolidList"/>
    <dgm:cxn modelId="{14C7A3EE-AAA8-4F2B-94CF-947C4E9E13BA}" type="presParOf" srcId="{4E9B8723-610F-4F96-90E9-8714DA284955}" destId="{2A7275AC-616B-4B9A-A277-45CF5ADDC3F5}" srcOrd="3" destOrd="0" presId="urn:microsoft.com/office/officeart/2018/2/layout/IconVerticalSoli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AFE3151-CADE-41B7-9D85-51BE78762F91}">
      <dsp:nvSpPr>
        <dsp:cNvPr id="0" name=""/>
        <dsp:cNvSpPr/>
      </dsp:nvSpPr>
      <dsp:spPr>
        <a:xfrm>
          <a:off x="947201" y="818755"/>
          <a:ext cx="1451800" cy="14518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982744E-DB20-4CBF-BDEC-D28AC69AE653}">
      <dsp:nvSpPr>
        <dsp:cNvPr id="0" name=""/>
        <dsp:cNvSpPr/>
      </dsp:nvSpPr>
      <dsp:spPr>
        <a:xfrm>
          <a:off x="59990" y="2654049"/>
          <a:ext cx="322622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90000"/>
            </a:lnSpc>
            <a:spcBef>
              <a:spcPct val="0"/>
            </a:spcBef>
            <a:spcAft>
              <a:spcPct val="35000"/>
            </a:spcAft>
            <a:buNone/>
          </a:pPr>
          <a:r>
            <a:rPr lang="en-US" sz="1900" b="1" kern="1200" dirty="0"/>
            <a:t> A Growth Mindset:</a:t>
          </a:r>
          <a:endParaRPr lang="en-US" sz="1900" kern="1200" dirty="0"/>
        </a:p>
      </dsp:txBody>
      <dsp:txXfrm>
        <a:off x="59990" y="2654049"/>
        <a:ext cx="3226223" cy="720000"/>
      </dsp:txXfrm>
    </dsp:sp>
    <dsp:sp modelId="{028292FA-9B8C-400A-A5DC-4137E2A24996}">
      <dsp:nvSpPr>
        <dsp:cNvPr id="0" name=""/>
        <dsp:cNvSpPr/>
      </dsp:nvSpPr>
      <dsp:spPr>
        <a:xfrm>
          <a:off x="4738014" y="818755"/>
          <a:ext cx="1451800" cy="14518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802B5F78-FD13-4FA0-A4F5-8BA94BD2B5A3}">
      <dsp:nvSpPr>
        <dsp:cNvPr id="0" name=""/>
        <dsp:cNvSpPr/>
      </dsp:nvSpPr>
      <dsp:spPr>
        <a:xfrm>
          <a:off x="3850802" y="2654049"/>
          <a:ext cx="322622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90000"/>
            </a:lnSpc>
            <a:spcBef>
              <a:spcPct val="0"/>
            </a:spcBef>
            <a:spcAft>
              <a:spcPct val="35000"/>
            </a:spcAft>
            <a:buNone/>
          </a:pPr>
          <a:r>
            <a:rPr lang="en-US" sz="1900" b="1" kern="1200" dirty="0">
              <a:solidFill>
                <a:srgbClr val="FF0000"/>
              </a:solidFill>
            </a:rPr>
            <a:t>What do you think the value is of having a “Growth Mindset?”</a:t>
          </a:r>
        </a:p>
      </dsp:txBody>
      <dsp:txXfrm>
        <a:off x="3850802" y="2654049"/>
        <a:ext cx="3226223" cy="720000"/>
      </dsp:txXfrm>
    </dsp:sp>
    <dsp:sp modelId="{A152CDBB-DAD7-4310-97C8-794EE3E31C1B}">
      <dsp:nvSpPr>
        <dsp:cNvPr id="0" name=""/>
        <dsp:cNvSpPr/>
      </dsp:nvSpPr>
      <dsp:spPr>
        <a:xfrm>
          <a:off x="8528826" y="818755"/>
          <a:ext cx="1451800" cy="145180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0823DD2-0C42-42C3-9D93-0DE2DA5648D3}">
      <dsp:nvSpPr>
        <dsp:cNvPr id="0" name=""/>
        <dsp:cNvSpPr/>
      </dsp:nvSpPr>
      <dsp:spPr>
        <a:xfrm>
          <a:off x="7641615" y="2654049"/>
          <a:ext cx="3226223"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90000"/>
            </a:lnSpc>
            <a:spcBef>
              <a:spcPct val="0"/>
            </a:spcBef>
            <a:spcAft>
              <a:spcPct val="35000"/>
            </a:spcAft>
            <a:buNone/>
          </a:pPr>
          <a:r>
            <a:rPr lang="en-US" sz="1900" kern="1200"/>
            <a:t>.			</a:t>
          </a:r>
          <a:br>
            <a:rPr lang="en-US" sz="1900" kern="1200"/>
          </a:br>
          <a:endParaRPr lang="en-US" sz="1900" kern="1200"/>
        </a:p>
      </dsp:txBody>
      <dsp:txXfrm>
        <a:off x="7641615" y="2654049"/>
        <a:ext cx="3226223"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FC73CF-2247-4D4D-8857-C1DD12162CE4}">
      <dsp:nvSpPr>
        <dsp:cNvPr id="0" name=""/>
        <dsp:cNvSpPr/>
      </dsp:nvSpPr>
      <dsp:spPr>
        <a:xfrm>
          <a:off x="402550" y="1992"/>
          <a:ext cx="3034531" cy="1820718"/>
        </a:xfrm>
        <a:prstGeom prst="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1.A growth mindset can help you become more resilient in the face of setbacks.</a:t>
          </a:r>
        </a:p>
      </dsp:txBody>
      <dsp:txXfrm>
        <a:off x="402550" y="1992"/>
        <a:ext cx="3034531" cy="1820718"/>
      </dsp:txXfrm>
    </dsp:sp>
    <dsp:sp modelId="{60ACB107-A1C9-4036-AEC6-D8C584740E1E}">
      <dsp:nvSpPr>
        <dsp:cNvPr id="0" name=""/>
        <dsp:cNvSpPr/>
      </dsp:nvSpPr>
      <dsp:spPr>
        <a:xfrm>
          <a:off x="3740534" y="1992"/>
          <a:ext cx="3034531" cy="1820718"/>
        </a:xfrm>
        <a:prstGeom prst="rect">
          <a:avLst/>
        </a:prstGeom>
        <a:solidFill>
          <a:schemeClr val="accent5">
            <a:hueOff val="-1351709"/>
            <a:satOff val="-3484"/>
            <a:lumOff val="-235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2. An open growth mindset can help become more adaptable.</a:t>
          </a:r>
        </a:p>
      </dsp:txBody>
      <dsp:txXfrm>
        <a:off x="3740534" y="1992"/>
        <a:ext cx="3034531" cy="1820718"/>
      </dsp:txXfrm>
    </dsp:sp>
    <dsp:sp modelId="{E4537195-FBA9-41E3-AEC5-00AC20C04F72}">
      <dsp:nvSpPr>
        <dsp:cNvPr id="0" name=""/>
        <dsp:cNvSpPr/>
      </dsp:nvSpPr>
      <dsp:spPr>
        <a:xfrm>
          <a:off x="7078518" y="1992"/>
          <a:ext cx="3034531" cy="1820718"/>
        </a:xfrm>
        <a:prstGeom prst="rect">
          <a:avLst/>
        </a:prstGeom>
        <a:solidFill>
          <a:schemeClr val="accent5">
            <a:hueOff val="-2703417"/>
            <a:satOff val="-6968"/>
            <a:lumOff val="-4706"/>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3. An open  growth mindset can help develop a positive attitude.</a:t>
          </a:r>
        </a:p>
      </dsp:txBody>
      <dsp:txXfrm>
        <a:off x="7078518" y="1992"/>
        <a:ext cx="3034531" cy="1820718"/>
      </dsp:txXfrm>
    </dsp:sp>
    <dsp:sp modelId="{5D3659D3-8D06-42A3-9ADA-D68F06FC7A69}">
      <dsp:nvSpPr>
        <dsp:cNvPr id="0" name=""/>
        <dsp:cNvSpPr/>
      </dsp:nvSpPr>
      <dsp:spPr>
        <a:xfrm>
          <a:off x="402550" y="2126164"/>
          <a:ext cx="3034531" cy="1820718"/>
        </a:xfrm>
        <a:prstGeom prst="rect">
          <a:avLst/>
        </a:prstGeom>
        <a:solidFill>
          <a:schemeClr val="accent5">
            <a:hueOff val="-4055126"/>
            <a:satOff val="-10451"/>
            <a:lumOff val="-7059"/>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4.  An open growth mindset  takes small steps towards reaching  goals, get out of  comfort zones, and roll with the punches.</a:t>
          </a:r>
        </a:p>
      </dsp:txBody>
      <dsp:txXfrm>
        <a:off x="402550" y="2126164"/>
        <a:ext cx="3034531" cy="1820718"/>
      </dsp:txXfrm>
    </dsp:sp>
    <dsp:sp modelId="{E7A5DF9A-6660-446E-BD4E-2F72B1E722BE}">
      <dsp:nvSpPr>
        <dsp:cNvPr id="0" name=""/>
        <dsp:cNvSpPr/>
      </dsp:nvSpPr>
      <dsp:spPr>
        <a:xfrm>
          <a:off x="3740534" y="2126164"/>
          <a:ext cx="3034531" cy="1820718"/>
        </a:xfrm>
        <a:prstGeom prst="rect">
          <a:avLst/>
        </a:prstGeom>
        <a:solidFill>
          <a:schemeClr val="accent5">
            <a:hueOff val="-5406834"/>
            <a:satOff val="-13935"/>
            <a:lumOff val="-941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5. an open growth mindset take positive steps and trust the results will come in time, seek new perspectives and new points in books.</a:t>
          </a:r>
        </a:p>
      </dsp:txBody>
      <dsp:txXfrm>
        <a:off x="3740534" y="2126164"/>
        <a:ext cx="3034531" cy="1820718"/>
      </dsp:txXfrm>
    </dsp:sp>
    <dsp:sp modelId="{2B5709BF-D3F8-44E8-A8E4-5BA1D9C290F0}">
      <dsp:nvSpPr>
        <dsp:cNvPr id="0" name=""/>
        <dsp:cNvSpPr/>
      </dsp:nvSpPr>
      <dsp:spPr>
        <a:xfrm>
          <a:off x="7078518" y="2126164"/>
          <a:ext cx="3034531" cy="1820718"/>
        </a:xfrm>
        <a:prstGeom prst="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6. An open growth mindset sees the world, explores new matter with an open mind, seeks new perspectives in books, views existing challenges in new lights, and make it easier to spot solutions. </a:t>
          </a:r>
        </a:p>
      </dsp:txBody>
      <dsp:txXfrm>
        <a:off x="7078518" y="2126164"/>
        <a:ext cx="3034531" cy="1820718"/>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4741F4D-EA01-42EA-AFC7-B667B57E28A2}">
      <dsp:nvSpPr>
        <dsp:cNvPr id="0" name=""/>
        <dsp:cNvSpPr/>
      </dsp:nvSpPr>
      <dsp:spPr>
        <a:xfrm>
          <a:off x="134291" y="612"/>
          <a:ext cx="4332795" cy="275132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B665B26-7CBF-4A16-A235-4D7332DCFB17}">
      <dsp:nvSpPr>
        <dsp:cNvPr id="0" name=""/>
        <dsp:cNvSpPr/>
      </dsp:nvSpPr>
      <dsp:spPr>
        <a:xfrm>
          <a:off x="615713" y="457963"/>
          <a:ext cx="4332795" cy="275132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1. Those with fixed mindsets are often better at focusing on the things they know, they are good at, and in mining their expertise for greater results. </a:t>
          </a:r>
        </a:p>
      </dsp:txBody>
      <dsp:txXfrm>
        <a:off x="696297" y="538547"/>
        <a:ext cx="4171627" cy="2590157"/>
      </dsp:txXfrm>
    </dsp:sp>
    <dsp:sp modelId="{E79DB3FA-C60D-4B46-9F2A-71542710D551}">
      <dsp:nvSpPr>
        <dsp:cNvPr id="0" name=""/>
        <dsp:cNvSpPr/>
      </dsp:nvSpPr>
      <dsp:spPr>
        <a:xfrm>
          <a:off x="5429930" y="612"/>
          <a:ext cx="4332795" cy="275132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4640799-09B0-4E91-897E-DC96F5176C81}">
      <dsp:nvSpPr>
        <dsp:cNvPr id="0" name=""/>
        <dsp:cNvSpPr/>
      </dsp:nvSpPr>
      <dsp:spPr>
        <a:xfrm>
          <a:off x="5911352" y="457963"/>
          <a:ext cx="4332795" cy="275132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a:t>3. They are content and like to stay in place familiar of their specialties and where they shine.</a:t>
          </a:r>
        </a:p>
      </dsp:txBody>
      <dsp:txXfrm>
        <a:off x="5991936" y="538547"/>
        <a:ext cx="4171627" cy="259015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0FBF8E0-D9DD-47D7-8014-97DF3D1F32C7}">
      <dsp:nvSpPr>
        <dsp:cNvPr id="0" name=""/>
        <dsp:cNvSpPr/>
      </dsp:nvSpPr>
      <dsp:spPr>
        <a:xfrm>
          <a:off x="1748064" y="2975"/>
          <a:ext cx="3342605" cy="2005563"/>
        </a:xfrm>
        <a:prstGeom prst="rect">
          <a:avLst/>
        </a:prstGeom>
        <a:gradFill rotWithShape="0">
          <a:gsLst>
            <a:gs pos="0">
              <a:schemeClr val="accent5">
                <a:hueOff val="0"/>
                <a:satOff val="0"/>
                <a:lumOff val="0"/>
                <a:alphaOff val="0"/>
                <a:satMod val="103000"/>
                <a:lumMod val="102000"/>
                <a:tint val="94000"/>
              </a:schemeClr>
            </a:gs>
            <a:gs pos="50000">
              <a:schemeClr val="accent5">
                <a:hueOff val="0"/>
                <a:satOff val="0"/>
                <a:lumOff val="0"/>
                <a:alphaOff val="0"/>
                <a:satMod val="110000"/>
                <a:lumMod val="100000"/>
                <a:shade val="100000"/>
              </a:schemeClr>
            </a:gs>
            <a:gs pos="100000">
              <a:schemeClr val="accent5">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100000"/>
            </a:lnSpc>
            <a:spcBef>
              <a:spcPct val="0"/>
            </a:spcBef>
            <a:spcAft>
              <a:spcPct val="35000"/>
            </a:spcAft>
            <a:buNone/>
          </a:pPr>
          <a:r>
            <a:rPr lang="en-US" sz="1600" kern="1200" dirty="0">
              <a:solidFill>
                <a:schemeClr val="tx1"/>
              </a:solidFill>
            </a:rPr>
            <a:t>Practice through play activities, nurturing of self and others,  sharing the gift of love with others, and in group activities with a sense of fairness in a culture of equity. </a:t>
          </a:r>
        </a:p>
      </dsp:txBody>
      <dsp:txXfrm>
        <a:off x="1748064" y="2975"/>
        <a:ext cx="3342605" cy="2005563"/>
      </dsp:txXfrm>
    </dsp:sp>
    <dsp:sp modelId="{6A123D75-F280-4AE5-9E45-06B90BEC68BA}">
      <dsp:nvSpPr>
        <dsp:cNvPr id="0" name=""/>
        <dsp:cNvSpPr/>
      </dsp:nvSpPr>
      <dsp:spPr>
        <a:xfrm>
          <a:off x="5424930" y="2975"/>
          <a:ext cx="3342605" cy="2005563"/>
        </a:xfrm>
        <a:prstGeom prst="rect">
          <a:avLst/>
        </a:prstGeom>
        <a:gradFill rotWithShape="0">
          <a:gsLst>
            <a:gs pos="0">
              <a:schemeClr val="accent5">
                <a:hueOff val="-3379271"/>
                <a:satOff val="-8710"/>
                <a:lumOff val="-5883"/>
                <a:alphaOff val="0"/>
                <a:satMod val="103000"/>
                <a:lumMod val="102000"/>
                <a:tint val="94000"/>
              </a:schemeClr>
            </a:gs>
            <a:gs pos="50000">
              <a:schemeClr val="accent5">
                <a:hueOff val="-3379271"/>
                <a:satOff val="-8710"/>
                <a:lumOff val="-5883"/>
                <a:alphaOff val="0"/>
                <a:satMod val="110000"/>
                <a:lumMod val="100000"/>
                <a:shade val="100000"/>
              </a:schemeClr>
            </a:gs>
            <a:gs pos="100000">
              <a:schemeClr val="accent5">
                <a:hueOff val="-3379271"/>
                <a:satOff val="-8710"/>
                <a:lumOff val="-5883"/>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Seeking kindness in managing self and others,  stressful situations, learning and sharing feelings, using vocabulary words to express feelings and emotions and by consistently modeling  these attributes with the children by displaying a sense of gratitude and compassion.</a:t>
          </a:r>
        </a:p>
      </dsp:txBody>
      <dsp:txXfrm>
        <a:off x="5424930" y="2975"/>
        <a:ext cx="3342605" cy="2005563"/>
      </dsp:txXfrm>
    </dsp:sp>
    <dsp:sp modelId="{752D5CF8-171F-400F-8742-F0CFEEDED6E6}">
      <dsp:nvSpPr>
        <dsp:cNvPr id="0" name=""/>
        <dsp:cNvSpPr/>
      </dsp:nvSpPr>
      <dsp:spPr>
        <a:xfrm>
          <a:off x="3586497" y="2342799"/>
          <a:ext cx="3342605" cy="2005563"/>
        </a:xfrm>
        <a:prstGeom prst="rect">
          <a:avLst/>
        </a:prstGeom>
        <a:gradFill rotWithShape="0">
          <a:gsLst>
            <a:gs pos="0">
              <a:schemeClr val="accent5">
                <a:hueOff val="-6758543"/>
                <a:satOff val="-17419"/>
                <a:lumOff val="-11765"/>
                <a:alphaOff val="0"/>
                <a:satMod val="103000"/>
                <a:lumMod val="102000"/>
                <a:tint val="94000"/>
              </a:schemeClr>
            </a:gs>
            <a:gs pos="50000">
              <a:schemeClr val="accent5">
                <a:hueOff val="-6758543"/>
                <a:satOff val="-17419"/>
                <a:lumOff val="-11765"/>
                <a:alphaOff val="0"/>
                <a:satMod val="110000"/>
                <a:lumMod val="100000"/>
                <a:shade val="100000"/>
              </a:schemeClr>
            </a:gs>
            <a:gs pos="100000">
              <a:schemeClr val="accent5">
                <a:hueOff val="-6758543"/>
                <a:satOff val="-17419"/>
                <a:lumOff val="-11765"/>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100000"/>
            </a:lnSpc>
            <a:spcBef>
              <a:spcPct val="0"/>
            </a:spcBef>
            <a:spcAft>
              <a:spcPct val="35000"/>
            </a:spcAft>
            <a:buNone/>
          </a:pPr>
          <a:r>
            <a:rPr lang="en-US" sz="1600" kern="1200" dirty="0">
              <a:solidFill>
                <a:schemeClr val="tx1"/>
              </a:solidFill>
            </a:rPr>
            <a:t>In exercises through physical activities, in being a good helper to others, in sharing of self and of self time.</a:t>
          </a:r>
        </a:p>
      </dsp:txBody>
      <dsp:txXfrm>
        <a:off x="3586497" y="2342799"/>
        <a:ext cx="3342605" cy="200556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F5DAFFB-7A80-4763-8DCA-4FAA5A5E84EF}">
      <dsp:nvSpPr>
        <dsp:cNvPr id="0" name=""/>
        <dsp:cNvSpPr/>
      </dsp:nvSpPr>
      <dsp:spPr>
        <a:xfrm>
          <a:off x="0" y="3360"/>
          <a:ext cx="6714066" cy="71578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255442D-6A59-42C6-BABE-6F587AAC94CF}">
      <dsp:nvSpPr>
        <dsp:cNvPr id="0" name=""/>
        <dsp:cNvSpPr/>
      </dsp:nvSpPr>
      <dsp:spPr>
        <a:xfrm>
          <a:off x="216525" y="164412"/>
          <a:ext cx="393682" cy="39368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8845530-99AF-442F-A9F1-DB11610F0316}">
      <dsp:nvSpPr>
        <dsp:cNvPr id="0" name=""/>
        <dsp:cNvSpPr/>
      </dsp:nvSpPr>
      <dsp:spPr>
        <a:xfrm>
          <a:off x="826732" y="3360"/>
          <a:ext cx="5887333" cy="7157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5754" tIns="75754" rIns="75754" bIns="75754" numCol="1" spcCol="1270" anchor="ctr" anchorCtr="0">
          <a:noAutofit/>
        </a:bodyPr>
        <a:lstStyle/>
        <a:p>
          <a:pPr marL="0" lvl="0" indent="0" algn="l" defTabSz="622300">
            <a:lnSpc>
              <a:spcPct val="90000"/>
            </a:lnSpc>
            <a:spcBef>
              <a:spcPct val="0"/>
            </a:spcBef>
            <a:spcAft>
              <a:spcPct val="35000"/>
            </a:spcAft>
            <a:buNone/>
          </a:pPr>
          <a:r>
            <a:rPr lang="en-US" sz="1400" kern="1200"/>
            <a:t>In Sports, by developing and expressing concepts of being valued by self and others.</a:t>
          </a:r>
        </a:p>
      </dsp:txBody>
      <dsp:txXfrm>
        <a:off x="826732" y="3360"/>
        <a:ext cx="5887333" cy="715786"/>
      </dsp:txXfrm>
    </dsp:sp>
    <dsp:sp modelId="{11CD9252-30A2-47A5-BB58-F90502A34891}">
      <dsp:nvSpPr>
        <dsp:cNvPr id="0" name=""/>
        <dsp:cNvSpPr/>
      </dsp:nvSpPr>
      <dsp:spPr>
        <a:xfrm>
          <a:off x="0" y="898092"/>
          <a:ext cx="6714066" cy="715786"/>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683A3EC-F0AB-4274-BD2C-FD292D7D9750}">
      <dsp:nvSpPr>
        <dsp:cNvPr id="0" name=""/>
        <dsp:cNvSpPr/>
      </dsp:nvSpPr>
      <dsp:spPr>
        <a:xfrm>
          <a:off x="216525" y="1059144"/>
          <a:ext cx="393682" cy="39368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CE7DBE37-82AD-4FC0-B679-336979DC8C71}">
      <dsp:nvSpPr>
        <dsp:cNvPr id="0" name=""/>
        <dsp:cNvSpPr/>
      </dsp:nvSpPr>
      <dsp:spPr>
        <a:xfrm>
          <a:off x="826732" y="898092"/>
          <a:ext cx="5887333" cy="7157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5754" tIns="75754" rIns="75754" bIns="75754" numCol="1" spcCol="1270" anchor="ctr" anchorCtr="0">
          <a:noAutofit/>
        </a:bodyPr>
        <a:lstStyle/>
        <a:p>
          <a:pPr marL="0" lvl="0" indent="0" algn="l" defTabSz="622300">
            <a:lnSpc>
              <a:spcPct val="90000"/>
            </a:lnSpc>
            <a:spcBef>
              <a:spcPct val="0"/>
            </a:spcBef>
            <a:spcAft>
              <a:spcPct val="35000"/>
            </a:spcAft>
            <a:buNone/>
          </a:pPr>
          <a:r>
            <a:rPr lang="en-US" sz="1400" kern="1200"/>
            <a:t>Through Artistic expressions, personal celebrations, acknowledgements and recognitions. </a:t>
          </a:r>
        </a:p>
      </dsp:txBody>
      <dsp:txXfrm>
        <a:off x="826732" y="898092"/>
        <a:ext cx="5887333" cy="715786"/>
      </dsp:txXfrm>
    </dsp:sp>
    <dsp:sp modelId="{10702EF4-5123-4BF9-B4DC-46528D6610EE}">
      <dsp:nvSpPr>
        <dsp:cNvPr id="0" name=""/>
        <dsp:cNvSpPr/>
      </dsp:nvSpPr>
      <dsp:spPr>
        <a:xfrm>
          <a:off x="0" y="1792825"/>
          <a:ext cx="6714066" cy="715786"/>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08A7FC1-5057-4B08-953F-0AD5D53929C5}">
      <dsp:nvSpPr>
        <dsp:cNvPr id="0" name=""/>
        <dsp:cNvSpPr/>
      </dsp:nvSpPr>
      <dsp:spPr>
        <a:xfrm>
          <a:off x="216525" y="1953877"/>
          <a:ext cx="393682" cy="39368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FEA2EB8-3F9D-4A4F-AB39-F056D7532341}">
      <dsp:nvSpPr>
        <dsp:cNvPr id="0" name=""/>
        <dsp:cNvSpPr/>
      </dsp:nvSpPr>
      <dsp:spPr>
        <a:xfrm>
          <a:off x="826732" y="1792825"/>
          <a:ext cx="5887333" cy="7157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5754" tIns="75754" rIns="75754" bIns="75754" numCol="1" spcCol="1270" anchor="ctr" anchorCtr="0">
          <a:noAutofit/>
        </a:bodyPr>
        <a:lstStyle/>
        <a:p>
          <a:pPr marL="0" lvl="0" indent="0" algn="l" defTabSz="622300">
            <a:lnSpc>
              <a:spcPct val="90000"/>
            </a:lnSpc>
            <a:spcBef>
              <a:spcPct val="0"/>
            </a:spcBef>
            <a:spcAft>
              <a:spcPct val="35000"/>
            </a:spcAft>
            <a:buNone/>
          </a:pPr>
          <a:r>
            <a:rPr lang="en-US" sz="1400" kern="1200"/>
            <a:t>Through music, dance, instruments, role plays, and poetry.</a:t>
          </a:r>
        </a:p>
      </dsp:txBody>
      <dsp:txXfrm>
        <a:off x="826732" y="1792825"/>
        <a:ext cx="5887333" cy="715786"/>
      </dsp:txXfrm>
    </dsp:sp>
    <dsp:sp modelId="{5FE0C2E6-52F7-4335-9E10-EDCE9A3B2762}">
      <dsp:nvSpPr>
        <dsp:cNvPr id="0" name=""/>
        <dsp:cNvSpPr/>
      </dsp:nvSpPr>
      <dsp:spPr>
        <a:xfrm>
          <a:off x="0" y="2687558"/>
          <a:ext cx="6714066" cy="715786"/>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F6BD8AE-4230-4EC8-8BD7-181C31C7B57A}">
      <dsp:nvSpPr>
        <dsp:cNvPr id="0" name=""/>
        <dsp:cNvSpPr/>
      </dsp:nvSpPr>
      <dsp:spPr>
        <a:xfrm>
          <a:off x="216525" y="2848609"/>
          <a:ext cx="393682" cy="39368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919ABBD-5739-442E-8C3E-82BD4368B100}">
      <dsp:nvSpPr>
        <dsp:cNvPr id="0" name=""/>
        <dsp:cNvSpPr/>
      </dsp:nvSpPr>
      <dsp:spPr>
        <a:xfrm>
          <a:off x="826732" y="2687558"/>
          <a:ext cx="5887333" cy="7157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5754" tIns="75754" rIns="75754" bIns="75754" numCol="1" spcCol="1270" anchor="ctr" anchorCtr="0">
          <a:noAutofit/>
        </a:bodyPr>
        <a:lstStyle/>
        <a:p>
          <a:pPr marL="0" lvl="0" indent="0" algn="l" defTabSz="622300">
            <a:lnSpc>
              <a:spcPct val="90000"/>
            </a:lnSpc>
            <a:spcBef>
              <a:spcPct val="0"/>
            </a:spcBef>
            <a:spcAft>
              <a:spcPct val="35000"/>
            </a:spcAft>
            <a:buNone/>
          </a:pPr>
          <a:r>
            <a:rPr lang="en-US" sz="1400" kern="1200"/>
            <a:t>Through story telling involving a variety of  different characters, roles, and by stepping up into finding new expressions and creations in the work they do. </a:t>
          </a:r>
        </a:p>
      </dsp:txBody>
      <dsp:txXfrm>
        <a:off x="826732" y="2687558"/>
        <a:ext cx="5887333" cy="715786"/>
      </dsp:txXfrm>
    </dsp:sp>
    <dsp:sp modelId="{CD6C539C-63ED-4AAD-9936-340E2409BC15}">
      <dsp:nvSpPr>
        <dsp:cNvPr id="0" name=""/>
        <dsp:cNvSpPr/>
      </dsp:nvSpPr>
      <dsp:spPr>
        <a:xfrm>
          <a:off x="0" y="3582290"/>
          <a:ext cx="6714066" cy="715786"/>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22B6D62-09F2-4094-A7AF-C9C1344F320D}">
      <dsp:nvSpPr>
        <dsp:cNvPr id="0" name=""/>
        <dsp:cNvSpPr/>
      </dsp:nvSpPr>
      <dsp:spPr>
        <a:xfrm>
          <a:off x="216525" y="3743342"/>
          <a:ext cx="393682" cy="39368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A7275AC-616B-4B9A-A277-45CF5ADDC3F5}">
      <dsp:nvSpPr>
        <dsp:cNvPr id="0" name=""/>
        <dsp:cNvSpPr/>
      </dsp:nvSpPr>
      <dsp:spPr>
        <a:xfrm>
          <a:off x="826732" y="3582290"/>
          <a:ext cx="5887333" cy="71578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5754" tIns="75754" rIns="75754" bIns="75754" numCol="1" spcCol="1270" anchor="ctr" anchorCtr="0">
          <a:noAutofit/>
        </a:bodyPr>
        <a:lstStyle/>
        <a:p>
          <a:pPr marL="0" lvl="0" indent="0" algn="l" defTabSz="622300">
            <a:lnSpc>
              <a:spcPct val="90000"/>
            </a:lnSpc>
            <a:spcBef>
              <a:spcPct val="0"/>
            </a:spcBef>
            <a:spcAft>
              <a:spcPct val="35000"/>
            </a:spcAft>
            <a:buNone/>
          </a:pPr>
          <a:r>
            <a:rPr lang="en-US" sz="1400" kern="1200"/>
            <a:t>Small groups create chart of having an Open Mindset Characteristics in the classroom</a:t>
          </a:r>
        </a:p>
      </dsp:txBody>
      <dsp:txXfrm>
        <a:off x="826732" y="3582290"/>
        <a:ext cx="5887333" cy="715786"/>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E6E831-4308-4766-A17B-F634503DD46E}" type="datetimeFigureOut">
              <a:rPr lang="en-US" smtClean="0"/>
              <a:t>5/22/2026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AAFE23-8C35-4A1E-A641-BF789384D054}" type="slidenum">
              <a:rPr lang="en-US" smtClean="0"/>
              <a:t>‹#›</a:t>
            </a:fld>
            <a:endParaRPr lang="en-US"/>
          </a:p>
        </p:txBody>
      </p:sp>
    </p:spTree>
    <p:extLst>
      <p:ext uri="{BB962C8B-B14F-4D97-AF65-F5344CB8AC3E}">
        <p14:creationId xmlns:p14="http://schemas.microsoft.com/office/powerpoint/2010/main" val="3591661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AAFE23-8C35-4A1E-A641-BF789384D054}" type="slidenum">
              <a:rPr lang="en-US" smtClean="0"/>
              <a:t>9</a:t>
            </a:fld>
            <a:endParaRPr lang="en-US"/>
          </a:p>
        </p:txBody>
      </p:sp>
    </p:spTree>
    <p:extLst>
      <p:ext uri="{BB962C8B-B14F-4D97-AF65-F5344CB8AC3E}">
        <p14:creationId xmlns:p14="http://schemas.microsoft.com/office/powerpoint/2010/main" val="29625223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AAFE23-8C35-4A1E-A641-BF789384D054}" type="slidenum">
              <a:rPr lang="en-US" smtClean="0"/>
              <a:t>10</a:t>
            </a:fld>
            <a:endParaRPr lang="en-US"/>
          </a:p>
        </p:txBody>
      </p:sp>
    </p:spTree>
    <p:extLst>
      <p:ext uri="{BB962C8B-B14F-4D97-AF65-F5344CB8AC3E}">
        <p14:creationId xmlns:p14="http://schemas.microsoft.com/office/powerpoint/2010/main" val="85304539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CAAFE23-8C35-4A1E-A641-BF789384D054}" type="slidenum">
              <a:rPr lang="en-US" smtClean="0"/>
              <a:t>11</a:t>
            </a:fld>
            <a:endParaRPr lang="en-US"/>
          </a:p>
        </p:txBody>
      </p:sp>
    </p:spTree>
    <p:extLst>
      <p:ext uri="{BB962C8B-B14F-4D97-AF65-F5344CB8AC3E}">
        <p14:creationId xmlns:p14="http://schemas.microsoft.com/office/powerpoint/2010/main" val="35045292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4FA653-4179-2452-C390-704F8D574C4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3DD9D868-2F1F-CAE5-F910-1BA72DBE154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10AE72D-FE54-098D-0B3B-CCB3D80E9382}"/>
              </a:ext>
            </a:extLst>
          </p:cNvPr>
          <p:cNvSpPr>
            <a:spLocks noGrp="1"/>
          </p:cNvSpPr>
          <p:nvPr>
            <p:ph type="dt" sz="half" idx="10"/>
          </p:nvPr>
        </p:nvSpPr>
        <p:spPr/>
        <p:txBody>
          <a:bodyPr/>
          <a:lstStyle/>
          <a:p>
            <a:fld id="{522D6FB8-C807-5943-BA0A-2A16C270CDA4}" type="datetimeFigureOut">
              <a:rPr lang="en-US" smtClean="0"/>
              <a:t>5/22/2026</a:t>
            </a:fld>
            <a:endParaRPr lang="en-US"/>
          </a:p>
        </p:txBody>
      </p:sp>
      <p:sp>
        <p:nvSpPr>
          <p:cNvPr id="5" name="Footer Placeholder 4">
            <a:extLst>
              <a:ext uri="{FF2B5EF4-FFF2-40B4-BE49-F238E27FC236}">
                <a16:creationId xmlns:a16="http://schemas.microsoft.com/office/drawing/2014/main" id="{D1FAA840-4A46-3B7B-F1A0-B499EAFD3D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0065238-7A5E-967D-2D97-EFF210F13DE8}"/>
              </a:ext>
            </a:extLst>
          </p:cNvPr>
          <p:cNvSpPr>
            <a:spLocks noGrp="1"/>
          </p:cNvSpPr>
          <p:nvPr>
            <p:ph type="sldNum" sz="quarter" idx="12"/>
          </p:nvPr>
        </p:nvSpPr>
        <p:spPr/>
        <p:txBody>
          <a:bodyPr/>
          <a:lstStyle/>
          <a:p>
            <a:fld id="{30D1864C-3851-4C40-A924-4B9C2A9DA4B6}" type="slidenum">
              <a:rPr lang="en-US" smtClean="0"/>
              <a:t>‹#›</a:t>
            </a:fld>
            <a:endParaRPr lang="en-US"/>
          </a:p>
        </p:txBody>
      </p:sp>
    </p:spTree>
    <p:extLst>
      <p:ext uri="{BB962C8B-B14F-4D97-AF65-F5344CB8AC3E}">
        <p14:creationId xmlns:p14="http://schemas.microsoft.com/office/powerpoint/2010/main" val="112723245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579AE-282E-7A64-1C0B-18276DE8E4D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D64F85-7415-EC68-5464-7A38775AE76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D825A2A-122B-E7AE-71E2-07A05327531C}"/>
              </a:ext>
            </a:extLst>
          </p:cNvPr>
          <p:cNvSpPr>
            <a:spLocks noGrp="1"/>
          </p:cNvSpPr>
          <p:nvPr>
            <p:ph type="dt" sz="half" idx="10"/>
          </p:nvPr>
        </p:nvSpPr>
        <p:spPr/>
        <p:txBody>
          <a:bodyPr/>
          <a:lstStyle/>
          <a:p>
            <a:fld id="{522D6FB8-C807-5943-BA0A-2A16C270CDA4}" type="datetimeFigureOut">
              <a:rPr lang="en-US" smtClean="0"/>
              <a:t>5/22/2026</a:t>
            </a:fld>
            <a:endParaRPr lang="en-US"/>
          </a:p>
        </p:txBody>
      </p:sp>
      <p:sp>
        <p:nvSpPr>
          <p:cNvPr id="5" name="Footer Placeholder 4">
            <a:extLst>
              <a:ext uri="{FF2B5EF4-FFF2-40B4-BE49-F238E27FC236}">
                <a16:creationId xmlns:a16="http://schemas.microsoft.com/office/drawing/2014/main" id="{55C6863F-8E9F-D191-FB24-0D17ECACDDE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2CD38AE-501C-97BE-3B86-4045AAEB446A}"/>
              </a:ext>
            </a:extLst>
          </p:cNvPr>
          <p:cNvSpPr>
            <a:spLocks noGrp="1"/>
          </p:cNvSpPr>
          <p:nvPr>
            <p:ph type="sldNum" sz="quarter" idx="12"/>
          </p:nvPr>
        </p:nvSpPr>
        <p:spPr/>
        <p:txBody>
          <a:bodyPr/>
          <a:lstStyle/>
          <a:p>
            <a:fld id="{30D1864C-3851-4C40-A924-4B9C2A9DA4B6}" type="slidenum">
              <a:rPr lang="en-US" smtClean="0"/>
              <a:t>‹#›</a:t>
            </a:fld>
            <a:endParaRPr lang="en-US"/>
          </a:p>
        </p:txBody>
      </p:sp>
    </p:spTree>
    <p:extLst>
      <p:ext uri="{BB962C8B-B14F-4D97-AF65-F5344CB8AC3E}">
        <p14:creationId xmlns:p14="http://schemas.microsoft.com/office/powerpoint/2010/main" val="369792362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CD74C79-083D-AE46-55CC-D8766AEB364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8A731BC-F98F-F57E-8D7B-0F7CB8BB669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744046-2607-97EB-50E6-32198DE22F66}"/>
              </a:ext>
            </a:extLst>
          </p:cNvPr>
          <p:cNvSpPr>
            <a:spLocks noGrp="1"/>
          </p:cNvSpPr>
          <p:nvPr>
            <p:ph type="dt" sz="half" idx="10"/>
          </p:nvPr>
        </p:nvSpPr>
        <p:spPr/>
        <p:txBody>
          <a:bodyPr/>
          <a:lstStyle/>
          <a:p>
            <a:fld id="{522D6FB8-C807-5943-BA0A-2A16C270CDA4}" type="datetimeFigureOut">
              <a:rPr lang="en-US" smtClean="0"/>
              <a:t>5/22/2026</a:t>
            </a:fld>
            <a:endParaRPr lang="en-US"/>
          </a:p>
        </p:txBody>
      </p:sp>
      <p:sp>
        <p:nvSpPr>
          <p:cNvPr id="5" name="Footer Placeholder 4">
            <a:extLst>
              <a:ext uri="{FF2B5EF4-FFF2-40B4-BE49-F238E27FC236}">
                <a16:creationId xmlns:a16="http://schemas.microsoft.com/office/drawing/2014/main" id="{24DE7AEB-3B2A-CFAD-8F3E-5A5EDCBB144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2F35B4-F060-1576-BA40-AD2ED24581D3}"/>
              </a:ext>
            </a:extLst>
          </p:cNvPr>
          <p:cNvSpPr>
            <a:spLocks noGrp="1"/>
          </p:cNvSpPr>
          <p:nvPr>
            <p:ph type="sldNum" sz="quarter" idx="12"/>
          </p:nvPr>
        </p:nvSpPr>
        <p:spPr/>
        <p:txBody>
          <a:bodyPr/>
          <a:lstStyle/>
          <a:p>
            <a:fld id="{30D1864C-3851-4C40-A924-4B9C2A9DA4B6}" type="slidenum">
              <a:rPr lang="en-US" smtClean="0"/>
              <a:t>‹#›</a:t>
            </a:fld>
            <a:endParaRPr lang="en-US"/>
          </a:p>
        </p:txBody>
      </p:sp>
    </p:spTree>
    <p:extLst>
      <p:ext uri="{BB962C8B-B14F-4D97-AF65-F5344CB8AC3E}">
        <p14:creationId xmlns:p14="http://schemas.microsoft.com/office/powerpoint/2010/main" val="220203961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D74C1-0586-3F51-61F1-12DD1E25D84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511DD5B-74CA-2C70-A33E-1288D62C794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5C01CEB-2361-DED9-73ED-2C5883C57A77}"/>
              </a:ext>
            </a:extLst>
          </p:cNvPr>
          <p:cNvSpPr>
            <a:spLocks noGrp="1"/>
          </p:cNvSpPr>
          <p:nvPr>
            <p:ph type="dt" sz="half" idx="10"/>
          </p:nvPr>
        </p:nvSpPr>
        <p:spPr/>
        <p:txBody>
          <a:bodyPr/>
          <a:lstStyle/>
          <a:p>
            <a:fld id="{522D6FB8-C807-5943-BA0A-2A16C270CDA4}" type="datetimeFigureOut">
              <a:rPr lang="en-US" smtClean="0"/>
              <a:t>5/22/2026</a:t>
            </a:fld>
            <a:endParaRPr lang="en-US"/>
          </a:p>
        </p:txBody>
      </p:sp>
      <p:sp>
        <p:nvSpPr>
          <p:cNvPr id="5" name="Footer Placeholder 4">
            <a:extLst>
              <a:ext uri="{FF2B5EF4-FFF2-40B4-BE49-F238E27FC236}">
                <a16:creationId xmlns:a16="http://schemas.microsoft.com/office/drawing/2014/main" id="{5FB422AA-C226-E9FC-4027-5F98F936C1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147E255-FCC4-8D4A-7314-627B1FDA4E74}"/>
              </a:ext>
            </a:extLst>
          </p:cNvPr>
          <p:cNvSpPr>
            <a:spLocks noGrp="1"/>
          </p:cNvSpPr>
          <p:nvPr>
            <p:ph type="sldNum" sz="quarter" idx="12"/>
          </p:nvPr>
        </p:nvSpPr>
        <p:spPr/>
        <p:txBody>
          <a:bodyPr/>
          <a:lstStyle/>
          <a:p>
            <a:fld id="{30D1864C-3851-4C40-A924-4B9C2A9DA4B6}" type="slidenum">
              <a:rPr lang="en-US" smtClean="0"/>
              <a:t>‹#›</a:t>
            </a:fld>
            <a:endParaRPr lang="en-US"/>
          </a:p>
        </p:txBody>
      </p:sp>
    </p:spTree>
    <p:extLst>
      <p:ext uri="{BB962C8B-B14F-4D97-AF65-F5344CB8AC3E}">
        <p14:creationId xmlns:p14="http://schemas.microsoft.com/office/powerpoint/2010/main" val="354613608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37B0A-FC33-3DC1-4DEA-A93154123FD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6648995-A225-348C-AB52-72CB7D453C3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397B0CF-7D5B-CA3C-2CB4-099E02654502}"/>
              </a:ext>
            </a:extLst>
          </p:cNvPr>
          <p:cNvSpPr>
            <a:spLocks noGrp="1"/>
          </p:cNvSpPr>
          <p:nvPr>
            <p:ph type="dt" sz="half" idx="10"/>
          </p:nvPr>
        </p:nvSpPr>
        <p:spPr/>
        <p:txBody>
          <a:bodyPr/>
          <a:lstStyle/>
          <a:p>
            <a:fld id="{522D6FB8-C807-5943-BA0A-2A16C270CDA4}" type="datetimeFigureOut">
              <a:rPr lang="en-US" smtClean="0"/>
              <a:t>5/22/2026</a:t>
            </a:fld>
            <a:endParaRPr lang="en-US"/>
          </a:p>
        </p:txBody>
      </p:sp>
      <p:sp>
        <p:nvSpPr>
          <p:cNvPr id="5" name="Footer Placeholder 4">
            <a:extLst>
              <a:ext uri="{FF2B5EF4-FFF2-40B4-BE49-F238E27FC236}">
                <a16:creationId xmlns:a16="http://schemas.microsoft.com/office/drawing/2014/main" id="{F6B4E0A6-BBD7-CE8B-4339-FD5A0C345CA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60E19C2-92B5-2607-4032-31A027EEE67D}"/>
              </a:ext>
            </a:extLst>
          </p:cNvPr>
          <p:cNvSpPr>
            <a:spLocks noGrp="1"/>
          </p:cNvSpPr>
          <p:nvPr>
            <p:ph type="sldNum" sz="quarter" idx="12"/>
          </p:nvPr>
        </p:nvSpPr>
        <p:spPr/>
        <p:txBody>
          <a:bodyPr/>
          <a:lstStyle/>
          <a:p>
            <a:fld id="{30D1864C-3851-4C40-A924-4B9C2A9DA4B6}" type="slidenum">
              <a:rPr lang="en-US" smtClean="0"/>
              <a:t>‹#›</a:t>
            </a:fld>
            <a:endParaRPr lang="en-US"/>
          </a:p>
        </p:txBody>
      </p:sp>
    </p:spTree>
    <p:extLst>
      <p:ext uri="{BB962C8B-B14F-4D97-AF65-F5344CB8AC3E}">
        <p14:creationId xmlns:p14="http://schemas.microsoft.com/office/powerpoint/2010/main" val="85900058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96E17D-1F36-0F90-E6DD-2BC6DAF517B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01E2E5E-88C1-7A98-2907-845DF269E72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A980988-2574-4861-4F67-DE2D1634E06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09F2CBA-B018-A9CC-6DFD-88D7D7AE97AD}"/>
              </a:ext>
            </a:extLst>
          </p:cNvPr>
          <p:cNvSpPr>
            <a:spLocks noGrp="1"/>
          </p:cNvSpPr>
          <p:nvPr>
            <p:ph type="dt" sz="half" idx="10"/>
          </p:nvPr>
        </p:nvSpPr>
        <p:spPr/>
        <p:txBody>
          <a:bodyPr/>
          <a:lstStyle/>
          <a:p>
            <a:fld id="{522D6FB8-C807-5943-BA0A-2A16C270CDA4}" type="datetimeFigureOut">
              <a:rPr lang="en-US" smtClean="0"/>
              <a:t>5/22/2026</a:t>
            </a:fld>
            <a:endParaRPr lang="en-US"/>
          </a:p>
        </p:txBody>
      </p:sp>
      <p:sp>
        <p:nvSpPr>
          <p:cNvPr id="6" name="Footer Placeholder 5">
            <a:extLst>
              <a:ext uri="{FF2B5EF4-FFF2-40B4-BE49-F238E27FC236}">
                <a16:creationId xmlns:a16="http://schemas.microsoft.com/office/drawing/2014/main" id="{6DBC2D7E-8264-B376-7F0E-1F2044CD902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63D1D56-63E5-7A22-423B-4C6B1F707F26}"/>
              </a:ext>
            </a:extLst>
          </p:cNvPr>
          <p:cNvSpPr>
            <a:spLocks noGrp="1"/>
          </p:cNvSpPr>
          <p:nvPr>
            <p:ph type="sldNum" sz="quarter" idx="12"/>
          </p:nvPr>
        </p:nvSpPr>
        <p:spPr/>
        <p:txBody>
          <a:bodyPr/>
          <a:lstStyle/>
          <a:p>
            <a:fld id="{30D1864C-3851-4C40-A924-4B9C2A9DA4B6}" type="slidenum">
              <a:rPr lang="en-US" smtClean="0"/>
              <a:t>‹#›</a:t>
            </a:fld>
            <a:endParaRPr lang="en-US"/>
          </a:p>
        </p:txBody>
      </p:sp>
    </p:spTree>
    <p:extLst>
      <p:ext uri="{BB962C8B-B14F-4D97-AF65-F5344CB8AC3E}">
        <p14:creationId xmlns:p14="http://schemas.microsoft.com/office/powerpoint/2010/main" val="2654951647"/>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D706B8-D2EC-3E57-2931-ABBD7C56FEB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EE837D6-88E8-9057-F6D3-8E468B61E8D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DA63198-CBD6-4D79-B844-20329FCBF82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27A0FE2-2654-C7CA-6BCD-2963B4D6CB7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9036265-D925-9453-3FE5-F808C6764D3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4D808B3F-35A8-3F87-2F77-B12E118B29E9}"/>
              </a:ext>
            </a:extLst>
          </p:cNvPr>
          <p:cNvSpPr>
            <a:spLocks noGrp="1"/>
          </p:cNvSpPr>
          <p:nvPr>
            <p:ph type="dt" sz="half" idx="10"/>
          </p:nvPr>
        </p:nvSpPr>
        <p:spPr/>
        <p:txBody>
          <a:bodyPr/>
          <a:lstStyle/>
          <a:p>
            <a:fld id="{522D6FB8-C807-5943-BA0A-2A16C270CDA4}" type="datetimeFigureOut">
              <a:rPr lang="en-US" smtClean="0"/>
              <a:t>5/22/2026</a:t>
            </a:fld>
            <a:endParaRPr lang="en-US"/>
          </a:p>
        </p:txBody>
      </p:sp>
      <p:sp>
        <p:nvSpPr>
          <p:cNvPr id="8" name="Footer Placeholder 7">
            <a:extLst>
              <a:ext uri="{FF2B5EF4-FFF2-40B4-BE49-F238E27FC236}">
                <a16:creationId xmlns:a16="http://schemas.microsoft.com/office/drawing/2014/main" id="{49796AAC-A588-2882-91B6-6A9F7247638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7D4178C0-C45D-EB22-74D0-FAC68333497D}"/>
              </a:ext>
            </a:extLst>
          </p:cNvPr>
          <p:cNvSpPr>
            <a:spLocks noGrp="1"/>
          </p:cNvSpPr>
          <p:nvPr>
            <p:ph type="sldNum" sz="quarter" idx="12"/>
          </p:nvPr>
        </p:nvSpPr>
        <p:spPr/>
        <p:txBody>
          <a:bodyPr/>
          <a:lstStyle/>
          <a:p>
            <a:fld id="{30D1864C-3851-4C40-A924-4B9C2A9DA4B6}" type="slidenum">
              <a:rPr lang="en-US" smtClean="0"/>
              <a:t>‹#›</a:t>
            </a:fld>
            <a:endParaRPr lang="en-US"/>
          </a:p>
        </p:txBody>
      </p:sp>
    </p:spTree>
    <p:extLst>
      <p:ext uri="{BB962C8B-B14F-4D97-AF65-F5344CB8AC3E}">
        <p14:creationId xmlns:p14="http://schemas.microsoft.com/office/powerpoint/2010/main" val="397893363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1E3759-606B-8B7A-1AB6-4A0246F1CDE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2A51CCF-4AC8-94DD-8517-E1D94A393AF2}"/>
              </a:ext>
            </a:extLst>
          </p:cNvPr>
          <p:cNvSpPr>
            <a:spLocks noGrp="1"/>
          </p:cNvSpPr>
          <p:nvPr>
            <p:ph type="dt" sz="half" idx="10"/>
          </p:nvPr>
        </p:nvSpPr>
        <p:spPr/>
        <p:txBody>
          <a:bodyPr/>
          <a:lstStyle/>
          <a:p>
            <a:fld id="{522D6FB8-C807-5943-BA0A-2A16C270CDA4}" type="datetimeFigureOut">
              <a:rPr lang="en-US" smtClean="0"/>
              <a:t>5/22/2026</a:t>
            </a:fld>
            <a:endParaRPr lang="en-US"/>
          </a:p>
        </p:txBody>
      </p:sp>
      <p:sp>
        <p:nvSpPr>
          <p:cNvPr id="4" name="Footer Placeholder 3">
            <a:extLst>
              <a:ext uri="{FF2B5EF4-FFF2-40B4-BE49-F238E27FC236}">
                <a16:creationId xmlns:a16="http://schemas.microsoft.com/office/drawing/2014/main" id="{7D840B0D-DCE0-F92C-DF09-C4C71F91548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36DC444-FD0D-853F-E8A5-2820FA24BED2}"/>
              </a:ext>
            </a:extLst>
          </p:cNvPr>
          <p:cNvSpPr>
            <a:spLocks noGrp="1"/>
          </p:cNvSpPr>
          <p:nvPr>
            <p:ph type="sldNum" sz="quarter" idx="12"/>
          </p:nvPr>
        </p:nvSpPr>
        <p:spPr/>
        <p:txBody>
          <a:bodyPr/>
          <a:lstStyle/>
          <a:p>
            <a:fld id="{30D1864C-3851-4C40-A924-4B9C2A9DA4B6}" type="slidenum">
              <a:rPr lang="en-US" smtClean="0"/>
              <a:t>‹#›</a:t>
            </a:fld>
            <a:endParaRPr lang="en-US"/>
          </a:p>
        </p:txBody>
      </p:sp>
    </p:spTree>
    <p:extLst>
      <p:ext uri="{BB962C8B-B14F-4D97-AF65-F5344CB8AC3E}">
        <p14:creationId xmlns:p14="http://schemas.microsoft.com/office/powerpoint/2010/main" val="9505162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0B220DC-B720-DA5A-5B3A-A57145B19A59}"/>
              </a:ext>
            </a:extLst>
          </p:cNvPr>
          <p:cNvSpPr>
            <a:spLocks noGrp="1"/>
          </p:cNvSpPr>
          <p:nvPr>
            <p:ph type="dt" sz="half" idx="10"/>
          </p:nvPr>
        </p:nvSpPr>
        <p:spPr/>
        <p:txBody>
          <a:bodyPr/>
          <a:lstStyle/>
          <a:p>
            <a:fld id="{522D6FB8-C807-5943-BA0A-2A16C270CDA4}" type="datetimeFigureOut">
              <a:rPr lang="en-US" smtClean="0"/>
              <a:t>5/22/2026</a:t>
            </a:fld>
            <a:endParaRPr lang="en-US"/>
          </a:p>
        </p:txBody>
      </p:sp>
      <p:sp>
        <p:nvSpPr>
          <p:cNvPr id="3" name="Footer Placeholder 2">
            <a:extLst>
              <a:ext uri="{FF2B5EF4-FFF2-40B4-BE49-F238E27FC236}">
                <a16:creationId xmlns:a16="http://schemas.microsoft.com/office/drawing/2014/main" id="{F587844D-6EC6-E394-AC67-160E01ED9A1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2D55E8D-FD2C-F7AF-5E81-29AD3302F3E5}"/>
              </a:ext>
            </a:extLst>
          </p:cNvPr>
          <p:cNvSpPr>
            <a:spLocks noGrp="1"/>
          </p:cNvSpPr>
          <p:nvPr>
            <p:ph type="sldNum" sz="quarter" idx="12"/>
          </p:nvPr>
        </p:nvSpPr>
        <p:spPr/>
        <p:txBody>
          <a:bodyPr/>
          <a:lstStyle/>
          <a:p>
            <a:fld id="{30D1864C-3851-4C40-A924-4B9C2A9DA4B6}" type="slidenum">
              <a:rPr lang="en-US" smtClean="0"/>
              <a:t>‹#›</a:t>
            </a:fld>
            <a:endParaRPr lang="en-US"/>
          </a:p>
        </p:txBody>
      </p:sp>
    </p:spTree>
    <p:extLst>
      <p:ext uri="{BB962C8B-B14F-4D97-AF65-F5344CB8AC3E}">
        <p14:creationId xmlns:p14="http://schemas.microsoft.com/office/powerpoint/2010/main" val="25970090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0202FE-F94B-F0ED-8BD6-A0E233A3E6D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52D1E3A-22C1-1A5C-519C-745DE55DD5C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F7DF128-677D-F17C-4D55-648963C7B5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4EBD62-3687-1230-AB77-CFC203BACCFA}"/>
              </a:ext>
            </a:extLst>
          </p:cNvPr>
          <p:cNvSpPr>
            <a:spLocks noGrp="1"/>
          </p:cNvSpPr>
          <p:nvPr>
            <p:ph type="dt" sz="half" idx="10"/>
          </p:nvPr>
        </p:nvSpPr>
        <p:spPr/>
        <p:txBody>
          <a:bodyPr/>
          <a:lstStyle/>
          <a:p>
            <a:fld id="{522D6FB8-C807-5943-BA0A-2A16C270CDA4}" type="datetimeFigureOut">
              <a:rPr lang="en-US" smtClean="0"/>
              <a:t>5/22/2026</a:t>
            </a:fld>
            <a:endParaRPr lang="en-US"/>
          </a:p>
        </p:txBody>
      </p:sp>
      <p:sp>
        <p:nvSpPr>
          <p:cNvPr id="6" name="Footer Placeholder 5">
            <a:extLst>
              <a:ext uri="{FF2B5EF4-FFF2-40B4-BE49-F238E27FC236}">
                <a16:creationId xmlns:a16="http://schemas.microsoft.com/office/drawing/2014/main" id="{6A607484-8F96-D2B2-A5BF-DB4C202CC9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3C904DA-280D-5B54-9803-D91FDA706497}"/>
              </a:ext>
            </a:extLst>
          </p:cNvPr>
          <p:cNvSpPr>
            <a:spLocks noGrp="1"/>
          </p:cNvSpPr>
          <p:nvPr>
            <p:ph type="sldNum" sz="quarter" idx="12"/>
          </p:nvPr>
        </p:nvSpPr>
        <p:spPr/>
        <p:txBody>
          <a:bodyPr/>
          <a:lstStyle/>
          <a:p>
            <a:fld id="{30D1864C-3851-4C40-A924-4B9C2A9DA4B6}" type="slidenum">
              <a:rPr lang="en-US" smtClean="0"/>
              <a:t>‹#›</a:t>
            </a:fld>
            <a:endParaRPr lang="en-US"/>
          </a:p>
        </p:txBody>
      </p:sp>
    </p:spTree>
    <p:extLst>
      <p:ext uri="{BB962C8B-B14F-4D97-AF65-F5344CB8AC3E}">
        <p14:creationId xmlns:p14="http://schemas.microsoft.com/office/powerpoint/2010/main" val="144889409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A106B9-6A2F-AA45-6EFC-00CCF3A403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57C232F-0E2B-0EC4-44A4-A3AB209CDA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02F960C-DB3F-63A3-C64C-1EC94E7CA1F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A4AA8BC-DC1D-1272-0BA8-50C92161F586}"/>
              </a:ext>
            </a:extLst>
          </p:cNvPr>
          <p:cNvSpPr>
            <a:spLocks noGrp="1"/>
          </p:cNvSpPr>
          <p:nvPr>
            <p:ph type="dt" sz="half" idx="10"/>
          </p:nvPr>
        </p:nvSpPr>
        <p:spPr/>
        <p:txBody>
          <a:bodyPr/>
          <a:lstStyle/>
          <a:p>
            <a:fld id="{522D6FB8-C807-5943-BA0A-2A16C270CDA4}" type="datetimeFigureOut">
              <a:rPr lang="en-US" smtClean="0"/>
              <a:t>5/22/2026</a:t>
            </a:fld>
            <a:endParaRPr lang="en-US"/>
          </a:p>
        </p:txBody>
      </p:sp>
      <p:sp>
        <p:nvSpPr>
          <p:cNvPr id="6" name="Footer Placeholder 5">
            <a:extLst>
              <a:ext uri="{FF2B5EF4-FFF2-40B4-BE49-F238E27FC236}">
                <a16:creationId xmlns:a16="http://schemas.microsoft.com/office/drawing/2014/main" id="{5486F05A-9D5C-BF0B-EDA0-DEC44145AAE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FB26806-0EA9-DF5A-D9DB-62769860AD32}"/>
              </a:ext>
            </a:extLst>
          </p:cNvPr>
          <p:cNvSpPr>
            <a:spLocks noGrp="1"/>
          </p:cNvSpPr>
          <p:nvPr>
            <p:ph type="sldNum" sz="quarter" idx="12"/>
          </p:nvPr>
        </p:nvSpPr>
        <p:spPr/>
        <p:txBody>
          <a:bodyPr/>
          <a:lstStyle/>
          <a:p>
            <a:fld id="{30D1864C-3851-4C40-A924-4B9C2A9DA4B6}" type="slidenum">
              <a:rPr lang="en-US" smtClean="0"/>
              <a:t>‹#›</a:t>
            </a:fld>
            <a:endParaRPr lang="en-US"/>
          </a:p>
        </p:txBody>
      </p:sp>
    </p:spTree>
    <p:extLst>
      <p:ext uri="{BB962C8B-B14F-4D97-AF65-F5344CB8AC3E}">
        <p14:creationId xmlns:p14="http://schemas.microsoft.com/office/powerpoint/2010/main" val="367836352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C96D43-E572-31B4-A0D3-90B0E2514FA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BE7EE13-E41D-47A5-4E13-59AB9CFD82F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654FFA-5BA3-F54B-A335-C77049FE79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22D6FB8-C807-5943-BA0A-2A16C270CDA4}" type="datetimeFigureOut">
              <a:rPr lang="en-US" smtClean="0"/>
              <a:t>5/22/2026</a:t>
            </a:fld>
            <a:endParaRPr lang="en-US"/>
          </a:p>
        </p:txBody>
      </p:sp>
      <p:sp>
        <p:nvSpPr>
          <p:cNvPr id="5" name="Footer Placeholder 4">
            <a:extLst>
              <a:ext uri="{FF2B5EF4-FFF2-40B4-BE49-F238E27FC236}">
                <a16:creationId xmlns:a16="http://schemas.microsoft.com/office/drawing/2014/main" id="{D0682A26-BB78-F99C-E955-F61C7250AD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D0F6E387-8278-5F50-06CC-0C31295E1BE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0D1864C-3851-4C40-A924-4B9C2A9DA4B6}" type="slidenum">
              <a:rPr lang="en-US" smtClean="0"/>
              <a:t>‹#›</a:t>
            </a:fld>
            <a:endParaRPr lang="en-US"/>
          </a:p>
        </p:txBody>
      </p:sp>
    </p:spTree>
    <p:extLst>
      <p:ext uri="{BB962C8B-B14F-4D97-AF65-F5344CB8AC3E}">
        <p14:creationId xmlns:p14="http://schemas.microsoft.com/office/powerpoint/2010/main" val="19360499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microsoft.com/office/2007/relationships/diagramDrawing" Target="../diagrams/drawing5.xml"/><Relationship Id="rId3" Type="http://schemas.openxmlformats.org/officeDocument/2006/relationships/image" Target="../media/image9.jpeg"/><Relationship Id="rId7" Type="http://schemas.openxmlformats.org/officeDocument/2006/relationships/diagramColors" Target="../diagrams/colors5.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QuickStyle" Target="../diagrams/quickStyle5.xml"/><Relationship Id="rId5" Type="http://schemas.openxmlformats.org/officeDocument/2006/relationships/diagramLayout" Target="../diagrams/layout5.xml"/><Relationship Id="rId4" Type="http://schemas.openxmlformats.org/officeDocument/2006/relationships/diagramData" Target="../diagrams/data5.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hyperlink" Target="https://worditout.com/word-cloud/4349872"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2.sv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3" Type="http://schemas.openxmlformats.org/officeDocument/2006/relationships/hyperlink" Target="https://nmoer.pressbooks.pub/businessprofessionalism/chapter/chapter-1-goals-and-motivations/" TargetMode="External"/><Relationship Id="rId2" Type="http://schemas.openxmlformats.org/officeDocument/2006/relationships/image" Target="../media/image7.jpeg"/><Relationship Id="rId1" Type="http://schemas.openxmlformats.org/officeDocument/2006/relationships/slideLayout" Target="../slideLayouts/slideLayout7.xml"/><Relationship Id="rId4" Type="http://schemas.openxmlformats.org/officeDocument/2006/relationships/hyperlink" Target="https://creativecommons.org/licenses/by-nc-sa/3.0/" TargetMode="External"/></Relationships>
</file>

<file path=ppt/slides/_rels/slide9.xml.rels><?xml version="1.0" encoding="UTF-8" standalone="yes"?>
<Relationships xmlns="http://schemas.openxmlformats.org/package/2006/relationships"><Relationship Id="rId8" Type="http://schemas.microsoft.com/office/2007/relationships/diagramDrawing" Target="../diagrams/drawing4.xml"/><Relationship Id="rId3" Type="http://schemas.openxmlformats.org/officeDocument/2006/relationships/image" Target="../media/image8.jpeg"/><Relationship Id="rId7" Type="http://schemas.openxmlformats.org/officeDocument/2006/relationships/diagramColors" Target="../diagrams/colors4.xm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diagramQuickStyle" Target="../diagrams/quickStyle4.xml"/><Relationship Id="rId5" Type="http://schemas.openxmlformats.org/officeDocument/2006/relationships/diagramLayout" Target="../diagrams/layout4.xml"/><Relationship Id="rId4" Type="http://schemas.openxmlformats.org/officeDocument/2006/relationships/diagramData" Target="../diagrams/data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Blue arrows pointing at a red button">
            <a:extLst>
              <a:ext uri="{FF2B5EF4-FFF2-40B4-BE49-F238E27FC236}">
                <a16:creationId xmlns:a16="http://schemas.microsoft.com/office/drawing/2014/main" id="{9DA35DCD-4786-F00C-FCC3-4A5BB2BDB5F3}"/>
              </a:ext>
            </a:extLst>
          </p:cNvPr>
          <p:cNvPicPr>
            <a:picLocks noChangeAspect="1"/>
          </p:cNvPicPr>
          <p:nvPr/>
        </p:nvPicPr>
        <p:blipFill>
          <a:blip r:embed="rId2"/>
          <a:srcRect r="15627" b="-1"/>
          <a:stretch>
            <a:fillRect/>
          </a:stretch>
        </p:blipFill>
        <p:spPr>
          <a:xfrm>
            <a:off x="3523488" y="10"/>
            <a:ext cx="8668512" cy="6857990"/>
          </a:xfrm>
          <a:prstGeom prst="rect">
            <a:avLst/>
          </a:prstGeom>
        </p:spPr>
      </p:pic>
      <p:sp>
        <p:nvSpPr>
          <p:cNvPr id="11" name="Rectangle 10">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tx1"/>
              </a:gs>
              <a:gs pos="33000">
                <a:schemeClr val="tx1">
                  <a:alpha val="64000"/>
                </a:schemeClr>
              </a:gs>
              <a:gs pos="0">
                <a:schemeClr val="tx1">
                  <a:alpha val="0"/>
                </a:schemeClr>
              </a:gs>
              <a:gs pos="100000">
                <a:schemeClr val="tx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B9DBB01-AD8F-68B4-1973-F412251C532E}"/>
              </a:ext>
            </a:extLst>
          </p:cNvPr>
          <p:cNvSpPr>
            <a:spLocks noGrp="1"/>
          </p:cNvSpPr>
          <p:nvPr>
            <p:ph type="ctrTitle"/>
          </p:nvPr>
        </p:nvSpPr>
        <p:spPr>
          <a:xfrm>
            <a:off x="477981" y="1122363"/>
            <a:ext cx="4023360" cy="3204134"/>
          </a:xfrm>
        </p:spPr>
        <p:txBody>
          <a:bodyPr anchor="b">
            <a:normAutofit/>
          </a:bodyPr>
          <a:lstStyle/>
          <a:p>
            <a:pPr algn="l"/>
            <a:r>
              <a:rPr lang="en-US" sz="4800">
                <a:solidFill>
                  <a:schemeClr val="bg1"/>
                </a:solidFill>
              </a:rPr>
              <a:t>Growth Mindset</a:t>
            </a:r>
          </a:p>
        </p:txBody>
      </p:sp>
      <p:sp>
        <p:nvSpPr>
          <p:cNvPr id="3" name="Subtitle 2">
            <a:extLst>
              <a:ext uri="{FF2B5EF4-FFF2-40B4-BE49-F238E27FC236}">
                <a16:creationId xmlns:a16="http://schemas.microsoft.com/office/drawing/2014/main" id="{EC89F3D0-1AFC-3B62-ABBA-DD677F163D88}"/>
              </a:ext>
            </a:extLst>
          </p:cNvPr>
          <p:cNvSpPr>
            <a:spLocks noGrp="1"/>
          </p:cNvSpPr>
          <p:nvPr>
            <p:ph type="subTitle" idx="1"/>
          </p:nvPr>
        </p:nvSpPr>
        <p:spPr>
          <a:xfrm>
            <a:off x="477980" y="4872922"/>
            <a:ext cx="4023359" cy="1587839"/>
          </a:xfrm>
        </p:spPr>
        <p:txBody>
          <a:bodyPr>
            <a:normAutofit/>
          </a:bodyPr>
          <a:lstStyle/>
          <a:p>
            <a:pPr algn="l"/>
            <a:r>
              <a:rPr lang="en-US" sz="2000" dirty="0">
                <a:solidFill>
                  <a:schemeClr val="bg1"/>
                </a:solidFill>
              </a:rPr>
              <a:t>What’s It ALL About? </a:t>
            </a:r>
          </a:p>
          <a:p>
            <a:pPr algn="l"/>
            <a:r>
              <a:rPr lang="en-US" sz="2000" dirty="0">
                <a:solidFill>
                  <a:schemeClr val="bg1"/>
                </a:solidFill>
              </a:rPr>
              <a:t>Let’s Talk about it…</a:t>
            </a:r>
          </a:p>
          <a:p>
            <a:pPr algn="l"/>
            <a:endParaRPr lang="en-US" sz="2000" dirty="0">
              <a:solidFill>
                <a:schemeClr val="bg1"/>
              </a:solidFill>
            </a:endParaRPr>
          </a:p>
          <a:p>
            <a:pPr algn="l"/>
            <a:r>
              <a:rPr lang="en-US" sz="2000" dirty="0">
                <a:solidFill>
                  <a:schemeClr val="bg1"/>
                </a:solidFill>
              </a:rPr>
              <a:t>OST/MiLEAP-2026</a:t>
            </a:r>
          </a:p>
          <a:p>
            <a:pPr algn="l"/>
            <a:endParaRPr lang="en-US" sz="2000" dirty="0">
              <a:solidFill>
                <a:schemeClr val="bg1"/>
              </a:solidFill>
            </a:endParaRPr>
          </a:p>
          <a:p>
            <a:pPr algn="l"/>
            <a:endParaRPr lang="en-US" sz="2000" dirty="0">
              <a:solidFill>
                <a:schemeClr val="bg1"/>
              </a:solidFill>
            </a:endParaRPr>
          </a:p>
        </p:txBody>
      </p:sp>
      <p:sp>
        <p:nvSpPr>
          <p:cNvPr id="13" name="Rectangle 12">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5" name="Rectangle 14">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1170997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2000"/>
                                  </p:stCondLst>
                                  <p:iterate type="lt">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4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2000"/>
                                  </p:stCondLst>
                                  <p:iterate type="lt">
                                    <p:tmPct val="10000"/>
                                  </p:iterate>
                                  <p:childTnLst>
                                    <p:set>
                                      <p:cBhvr>
                                        <p:cTn id="19" dur="1" fill="hold">
                                          <p:stCondLst>
                                            <p:cond delay="0"/>
                                          </p:stCondLst>
                                        </p:cTn>
                                        <p:tgtEl>
                                          <p:spTgt spid="3">
                                            <p:txEl>
                                              <p:pRg st="3" end="3"/>
                                            </p:txEl>
                                          </p:spTgt>
                                        </p:tgtEl>
                                        <p:attrNameLst>
                                          <p:attrName>style.visibility</p:attrName>
                                        </p:attrNameLst>
                                      </p:cBhvr>
                                      <p:to>
                                        <p:strVal val="visible"/>
                                      </p:to>
                                    </p:set>
                                    <p:animEffect transition="in" filter="fade">
                                      <p:cBhvr>
                                        <p:cTn id="20" dur="4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9F23E05-E5C5-497C-A842-7BD21B2076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236C6A6-01D0-E8F9-136D-95BBF61A97EF}"/>
              </a:ext>
            </a:extLst>
          </p:cNvPr>
          <p:cNvSpPr>
            <a:spLocks noGrp="1"/>
          </p:cNvSpPr>
          <p:nvPr>
            <p:ph type="title"/>
          </p:nvPr>
        </p:nvSpPr>
        <p:spPr>
          <a:xfrm>
            <a:off x="838200" y="365126"/>
            <a:ext cx="10515600" cy="1306440"/>
          </a:xfrm>
        </p:spPr>
        <p:txBody>
          <a:bodyPr>
            <a:normAutofit/>
          </a:bodyPr>
          <a:lstStyle/>
          <a:p>
            <a:r>
              <a:rPr lang="en-US" sz="4000" dirty="0"/>
              <a:t>Strategies Continued…</a:t>
            </a:r>
          </a:p>
        </p:txBody>
      </p:sp>
      <p:pic>
        <p:nvPicPr>
          <p:cNvPr id="6" name="Picture 5">
            <a:extLst>
              <a:ext uri="{FF2B5EF4-FFF2-40B4-BE49-F238E27FC236}">
                <a16:creationId xmlns:a16="http://schemas.microsoft.com/office/drawing/2014/main" id="{E6617208-73BB-1585-765D-57AE8E9A2EB6}"/>
              </a:ext>
            </a:extLst>
          </p:cNvPr>
          <p:cNvPicPr>
            <a:picLocks noChangeAspect="1"/>
          </p:cNvPicPr>
          <p:nvPr/>
        </p:nvPicPr>
        <p:blipFill>
          <a:blip r:embed="rId3"/>
          <a:srcRect l="20766" r="19003" b="1"/>
          <a:stretch>
            <a:fillRect/>
          </a:stretch>
        </p:blipFill>
        <p:spPr>
          <a:xfrm>
            <a:off x="7989296" y="1843285"/>
            <a:ext cx="3364502" cy="3728611"/>
          </a:xfrm>
          <a:prstGeom prst="rect">
            <a:avLst/>
          </a:prstGeom>
        </p:spPr>
      </p:pic>
      <p:graphicFrame>
        <p:nvGraphicFramePr>
          <p:cNvPr id="5" name="Content Placeholder 2">
            <a:extLst>
              <a:ext uri="{FF2B5EF4-FFF2-40B4-BE49-F238E27FC236}">
                <a16:creationId xmlns:a16="http://schemas.microsoft.com/office/drawing/2014/main" id="{9855F25D-06ED-27EF-C26C-FCB7A6D228C6}"/>
              </a:ext>
            </a:extLst>
          </p:cNvPr>
          <p:cNvGraphicFramePr>
            <a:graphicFrameLocks noGrp="1"/>
          </p:cNvGraphicFramePr>
          <p:nvPr>
            <p:ph idx="1"/>
            <p:extLst>
              <p:ext uri="{D42A27DB-BD31-4B8C-83A1-F6EECF244321}">
                <p14:modId xmlns:p14="http://schemas.microsoft.com/office/powerpoint/2010/main" val="245217926"/>
              </p:ext>
            </p:extLst>
          </p:nvPr>
        </p:nvGraphicFramePr>
        <p:xfrm>
          <a:off x="838200" y="1825625"/>
          <a:ext cx="6714066" cy="4301437"/>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6890266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32BC26D8-82FB-445E-AA49-62A77D7C1E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50433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CB44330D-EA18-4254-AA95-EB49948539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ECEE8FFC-C915-86A3-7C3E-B763FC9AC391}"/>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2381956" y="643467"/>
            <a:ext cx="7428088" cy="5571066"/>
          </a:xfrm>
          <a:prstGeom prst="rect">
            <a:avLst/>
          </a:prstGeom>
        </p:spPr>
      </p:pic>
    </p:spTree>
    <p:extLst>
      <p:ext uri="{BB962C8B-B14F-4D97-AF65-F5344CB8AC3E}">
        <p14:creationId xmlns:p14="http://schemas.microsoft.com/office/powerpoint/2010/main" val="1119206248"/>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EDDBB197-D710-4A4F-A9CA-FD2177498B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975D1CFA-2CDB-4B64-BD9F-85744E8DA1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B4C49F1F-4C69-4F0B-67A3-34C41579690B}"/>
              </a:ext>
            </a:extLst>
          </p:cNvPr>
          <p:cNvSpPr txBox="1"/>
          <p:nvPr/>
        </p:nvSpPr>
        <p:spPr>
          <a:xfrm>
            <a:off x="844526" y="131729"/>
            <a:ext cx="4977578" cy="5654474"/>
          </a:xfrm>
          <a:prstGeom prst="rect">
            <a:avLst/>
          </a:prstGeom>
        </p:spPr>
        <p:txBody>
          <a:bodyPr vert="horz" lIns="91440" tIns="45720" rIns="91440" bIns="45720" rtlCol="0" anchor="ctr">
            <a:normAutofit/>
          </a:bodyPr>
          <a:lstStyle/>
          <a:p>
            <a:pPr>
              <a:lnSpc>
                <a:spcPct val="90000"/>
              </a:lnSpc>
              <a:spcAft>
                <a:spcPts val="600"/>
              </a:spcAft>
            </a:pPr>
            <a:r>
              <a:rPr lang="en-US" sz="3600" dirty="0">
                <a:solidFill>
                  <a:schemeClr val="tx2"/>
                </a:solidFill>
              </a:rPr>
              <a:t>Mindset Definition</a:t>
            </a:r>
          </a:p>
          <a:p>
            <a:pPr indent="-228600">
              <a:lnSpc>
                <a:spcPct val="90000"/>
              </a:lnSpc>
              <a:spcAft>
                <a:spcPts val="600"/>
              </a:spcAft>
              <a:buFont typeface="Arial" panose="020B0604020202020204" pitchFamily="34" charset="0"/>
              <a:buChar char="•"/>
            </a:pPr>
            <a:endParaRPr lang="en-US" sz="1400" dirty="0">
              <a:solidFill>
                <a:schemeClr val="tx2"/>
              </a:solidFill>
            </a:endParaRPr>
          </a:p>
          <a:p>
            <a:pPr>
              <a:lnSpc>
                <a:spcPct val="90000"/>
              </a:lnSpc>
              <a:spcAft>
                <a:spcPts val="600"/>
              </a:spcAft>
            </a:pPr>
            <a:endParaRPr lang="en-US" sz="2000" dirty="0">
              <a:solidFill>
                <a:schemeClr val="tx2"/>
              </a:solidFill>
            </a:endParaRPr>
          </a:p>
          <a:p>
            <a:pPr>
              <a:lnSpc>
                <a:spcPct val="90000"/>
              </a:lnSpc>
              <a:spcAft>
                <a:spcPts val="600"/>
              </a:spcAft>
            </a:pPr>
            <a:endParaRPr lang="en-US" sz="2000" dirty="0">
              <a:solidFill>
                <a:schemeClr val="tx2"/>
              </a:solidFill>
            </a:endParaRPr>
          </a:p>
          <a:p>
            <a:pPr>
              <a:lnSpc>
                <a:spcPct val="90000"/>
              </a:lnSpc>
              <a:spcAft>
                <a:spcPts val="600"/>
              </a:spcAft>
            </a:pPr>
            <a:r>
              <a:rPr lang="en-US" sz="2000" dirty="0">
                <a:solidFill>
                  <a:schemeClr val="tx2"/>
                </a:solidFill>
              </a:rPr>
              <a:t>A person’s habitual mental attitude, set of beliefs, or inclination that indicates how they interpret and respond to situations. </a:t>
            </a:r>
          </a:p>
          <a:p>
            <a:pPr>
              <a:lnSpc>
                <a:spcPct val="90000"/>
              </a:lnSpc>
              <a:spcAft>
                <a:spcPts val="600"/>
              </a:spcAft>
            </a:pPr>
            <a:endParaRPr lang="en-US" sz="2000" dirty="0">
              <a:solidFill>
                <a:schemeClr val="tx2"/>
              </a:solidFill>
            </a:endParaRPr>
          </a:p>
          <a:p>
            <a:pPr>
              <a:lnSpc>
                <a:spcPct val="90000"/>
              </a:lnSpc>
              <a:spcAft>
                <a:spcPts val="600"/>
              </a:spcAft>
            </a:pPr>
            <a:r>
              <a:rPr lang="en-US" sz="2000" dirty="0">
                <a:solidFill>
                  <a:schemeClr val="tx2"/>
                </a:solidFill>
              </a:rPr>
              <a:t> An established set of attitudes held by an individual or group, often formed by previous experience.</a:t>
            </a:r>
          </a:p>
          <a:p>
            <a:pPr indent="-228600">
              <a:lnSpc>
                <a:spcPct val="90000"/>
              </a:lnSpc>
              <a:spcAft>
                <a:spcPts val="600"/>
              </a:spcAft>
              <a:buFont typeface="Arial" panose="020B0604020202020204" pitchFamily="34" charset="0"/>
              <a:buChar char="•"/>
            </a:pPr>
            <a:endParaRPr lang="en-US" sz="2000" dirty="0">
              <a:solidFill>
                <a:schemeClr val="tx2"/>
              </a:solidFill>
            </a:endParaRPr>
          </a:p>
          <a:p>
            <a:pPr>
              <a:lnSpc>
                <a:spcPct val="90000"/>
              </a:lnSpc>
              <a:spcAft>
                <a:spcPts val="600"/>
              </a:spcAft>
            </a:pPr>
            <a:r>
              <a:rPr lang="en-US" sz="2000" dirty="0">
                <a:solidFill>
                  <a:schemeClr val="tx2"/>
                </a:solidFill>
              </a:rPr>
              <a:t>Function: It influences how people perceive the world (i.e... Situations and circumstances), make decisions and behave</a:t>
            </a:r>
            <a:r>
              <a:rPr lang="en-US" sz="1400" dirty="0">
                <a:solidFill>
                  <a:schemeClr val="tx2"/>
                </a:solidFill>
              </a:rPr>
              <a:t>.</a:t>
            </a:r>
          </a:p>
        </p:txBody>
      </p:sp>
      <p:grpSp>
        <p:nvGrpSpPr>
          <p:cNvPr id="21" name="Group 20">
            <a:extLst>
              <a:ext uri="{FF2B5EF4-FFF2-40B4-BE49-F238E27FC236}">
                <a16:creationId xmlns:a16="http://schemas.microsoft.com/office/drawing/2014/main" id="{25EE5136-01F1-466C-962D-BA9B4C6757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69897" y="0"/>
            <a:ext cx="5822103" cy="6685267"/>
            <a:chOff x="6357228" y="0"/>
            <a:chExt cx="5822103" cy="6685267"/>
          </a:xfrm>
        </p:grpSpPr>
        <p:sp>
          <p:nvSpPr>
            <p:cNvPr id="22" name="Freeform: Shape 21">
              <a:extLst>
                <a:ext uri="{FF2B5EF4-FFF2-40B4-BE49-F238E27FC236}">
                  <a16:creationId xmlns:a16="http://schemas.microsoft.com/office/drawing/2014/main" id="{E11D3AD4-AF9B-4EB5-8C7B-C45D173B4B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57228" y="0"/>
              <a:ext cx="5822102" cy="6685267"/>
            </a:xfrm>
            <a:custGeom>
              <a:avLst/>
              <a:gdLst>
                <a:gd name="connsiteX0" fmla="*/ 2605444 w 5822102"/>
                <a:gd name="connsiteY0" fmla="*/ 0 h 6685267"/>
                <a:gd name="connsiteX1" fmla="*/ 4757391 w 5822102"/>
                <a:gd name="connsiteY1" fmla="*/ 0 h 6685267"/>
                <a:gd name="connsiteX2" fmla="*/ 4913680 w 5822102"/>
                <a:gd name="connsiteY2" fmla="*/ 56274 h 6685267"/>
                <a:gd name="connsiteX3" fmla="*/ 5376238 w 5822102"/>
                <a:gd name="connsiteY3" fmla="*/ 282027 h 6685267"/>
                <a:gd name="connsiteX4" fmla="*/ 5658024 w 5822102"/>
                <a:gd name="connsiteY4" fmla="*/ 471014 h 6685267"/>
                <a:gd name="connsiteX5" fmla="*/ 5822102 w 5822102"/>
                <a:gd name="connsiteY5" fmla="*/ 609109 h 6685267"/>
                <a:gd name="connsiteX6" fmla="*/ 5822102 w 5822102"/>
                <a:gd name="connsiteY6" fmla="*/ 760697 h 6685267"/>
                <a:gd name="connsiteX7" fmla="*/ 5707785 w 5822102"/>
                <a:gd name="connsiteY7" fmla="*/ 666601 h 6685267"/>
                <a:gd name="connsiteX8" fmla="*/ 5577306 w 5822102"/>
                <a:gd name="connsiteY8" fmla="*/ 571666 h 6685267"/>
                <a:gd name="connsiteX9" fmla="*/ 5298630 w 5822102"/>
                <a:gd name="connsiteY9" fmla="*/ 407449 h 6685267"/>
                <a:gd name="connsiteX10" fmla="*/ 4690768 w 5822102"/>
                <a:gd name="connsiteY10" fmla="*/ 184979 h 6685267"/>
                <a:gd name="connsiteX11" fmla="*/ 4048577 w 5822102"/>
                <a:gd name="connsiteY11" fmla="*/ 99280 h 6685267"/>
                <a:gd name="connsiteX12" fmla="*/ 3405404 w 5822102"/>
                <a:gd name="connsiteY12" fmla="*/ 131937 h 6685267"/>
                <a:gd name="connsiteX13" fmla="*/ 3089702 w 5822102"/>
                <a:gd name="connsiteY13" fmla="*/ 190190 h 6685267"/>
                <a:gd name="connsiteX14" fmla="*/ 2780132 w 5822102"/>
                <a:gd name="connsiteY14" fmla="*/ 273457 h 6685267"/>
                <a:gd name="connsiteX15" fmla="*/ 2478040 w 5822102"/>
                <a:gd name="connsiteY15" fmla="*/ 379654 h 6685267"/>
                <a:gd name="connsiteX16" fmla="*/ 2184897 w 5822102"/>
                <a:gd name="connsiteY16" fmla="*/ 507972 h 6685267"/>
                <a:gd name="connsiteX17" fmla="*/ 1629141 w 5822102"/>
                <a:gd name="connsiteY17" fmla="*/ 823205 h 6685267"/>
                <a:gd name="connsiteX18" fmla="*/ 1497711 w 5822102"/>
                <a:gd name="connsiteY18" fmla="*/ 914000 h 6685267"/>
                <a:gd name="connsiteX19" fmla="*/ 1433099 w 5822102"/>
                <a:gd name="connsiteY19" fmla="*/ 960903 h 6685267"/>
                <a:gd name="connsiteX20" fmla="*/ 1369346 w 5822102"/>
                <a:gd name="connsiteY20" fmla="*/ 1008963 h 6685267"/>
                <a:gd name="connsiteX21" fmla="*/ 1123406 w 5822102"/>
                <a:gd name="connsiteY21" fmla="*/ 1212905 h 6685267"/>
                <a:gd name="connsiteX22" fmla="*/ 684367 w 5822102"/>
                <a:gd name="connsiteY22" fmla="*/ 1675564 h 6685267"/>
                <a:gd name="connsiteX23" fmla="*/ 497153 w 5822102"/>
                <a:gd name="connsiteY23" fmla="*/ 1933588 h 6685267"/>
                <a:gd name="connsiteX24" fmla="*/ 337770 w 5822102"/>
                <a:gd name="connsiteY24" fmla="*/ 2208983 h 6685267"/>
                <a:gd name="connsiteX25" fmla="*/ 302461 w 5822102"/>
                <a:gd name="connsiteY25" fmla="*/ 2280207 h 6685267"/>
                <a:gd name="connsiteX26" fmla="*/ 285296 w 5822102"/>
                <a:gd name="connsiteY26" fmla="*/ 2316107 h 6685267"/>
                <a:gd name="connsiteX27" fmla="*/ 268991 w 5822102"/>
                <a:gd name="connsiteY27" fmla="*/ 2352355 h 6685267"/>
                <a:gd name="connsiteX28" fmla="*/ 237849 w 5822102"/>
                <a:gd name="connsiteY28" fmla="*/ 2425432 h 6685267"/>
                <a:gd name="connsiteX29" fmla="*/ 208670 w 5822102"/>
                <a:gd name="connsiteY29" fmla="*/ 2499319 h 6685267"/>
                <a:gd name="connsiteX30" fmla="*/ 113775 w 5822102"/>
                <a:gd name="connsiteY30" fmla="*/ 2801929 h 6685267"/>
                <a:gd name="connsiteX31" fmla="*/ 36781 w 5822102"/>
                <a:gd name="connsiteY31" fmla="*/ 3428922 h 6685267"/>
                <a:gd name="connsiteX32" fmla="*/ 69148 w 5822102"/>
                <a:gd name="connsiteY32" fmla="*/ 3741955 h 6685267"/>
                <a:gd name="connsiteX33" fmla="*/ 167966 w 5822102"/>
                <a:gd name="connsiteY33" fmla="*/ 4041323 h 6685267"/>
                <a:gd name="connsiteX34" fmla="*/ 202049 w 5822102"/>
                <a:gd name="connsiteY34" fmla="*/ 4112894 h 6685267"/>
                <a:gd name="connsiteX35" fmla="*/ 239933 w 5822102"/>
                <a:gd name="connsiteY35" fmla="*/ 4182843 h 6685267"/>
                <a:gd name="connsiteX36" fmla="*/ 323916 w 5822102"/>
                <a:gd name="connsiteY36" fmla="*/ 4318456 h 6685267"/>
                <a:gd name="connsiteX37" fmla="*/ 416604 w 5822102"/>
                <a:gd name="connsiteY37" fmla="*/ 4449436 h 6685267"/>
                <a:gd name="connsiteX38" fmla="*/ 515911 w 5822102"/>
                <a:gd name="connsiteY38" fmla="*/ 4576711 h 6685267"/>
                <a:gd name="connsiteX39" fmla="*/ 722619 w 5822102"/>
                <a:gd name="connsiteY39" fmla="*/ 4828482 h 6685267"/>
                <a:gd name="connsiteX40" fmla="*/ 825972 w 5822102"/>
                <a:gd name="connsiteY40" fmla="*/ 4956104 h 6685267"/>
                <a:gd name="connsiteX41" fmla="*/ 926506 w 5822102"/>
                <a:gd name="connsiteY41" fmla="*/ 5085347 h 6685267"/>
                <a:gd name="connsiteX42" fmla="*/ 1027040 w 5822102"/>
                <a:gd name="connsiteY42" fmla="*/ 5210191 h 6685267"/>
                <a:gd name="connsiteX43" fmla="*/ 1132110 w 5822102"/>
                <a:gd name="connsiteY43" fmla="*/ 5330748 h 6685267"/>
                <a:gd name="connsiteX44" fmla="*/ 1354880 w 5822102"/>
                <a:gd name="connsiteY44" fmla="*/ 5558083 h 6685267"/>
                <a:gd name="connsiteX45" fmla="*/ 1855220 w 5822102"/>
                <a:gd name="connsiteY45" fmla="*/ 5937591 h 6685267"/>
                <a:gd name="connsiteX46" fmla="*/ 2131810 w 5822102"/>
                <a:gd name="connsiteY46" fmla="*/ 6080268 h 6685267"/>
                <a:gd name="connsiteX47" fmla="*/ 2423726 w 5822102"/>
                <a:gd name="connsiteY47" fmla="*/ 6188087 h 6685267"/>
                <a:gd name="connsiteX48" fmla="*/ 2727780 w 5822102"/>
                <a:gd name="connsiteY48" fmla="*/ 6262552 h 6685267"/>
                <a:gd name="connsiteX49" fmla="*/ 3041276 w 5822102"/>
                <a:gd name="connsiteY49" fmla="*/ 6304245 h 6685267"/>
                <a:gd name="connsiteX50" fmla="*/ 3360532 w 5822102"/>
                <a:gd name="connsiteY50" fmla="*/ 6317331 h 6685267"/>
                <a:gd name="connsiteX51" fmla="*/ 3439855 w 5822102"/>
                <a:gd name="connsiteY51" fmla="*/ 6316751 h 6685267"/>
                <a:gd name="connsiteX52" fmla="*/ 3478721 w 5822102"/>
                <a:gd name="connsiteY52" fmla="*/ 6315826 h 6685267"/>
                <a:gd name="connsiteX53" fmla="*/ 3517463 w 5822102"/>
                <a:gd name="connsiteY53" fmla="*/ 6313971 h 6685267"/>
                <a:gd name="connsiteX54" fmla="*/ 3671452 w 5822102"/>
                <a:gd name="connsiteY54" fmla="*/ 6301233 h 6685267"/>
                <a:gd name="connsiteX55" fmla="*/ 4265460 w 5822102"/>
                <a:gd name="connsiteY55" fmla="*/ 6149638 h 6685267"/>
                <a:gd name="connsiteX56" fmla="*/ 4546587 w 5822102"/>
                <a:gd name="connsiteY56" fmla="*/ 6018079 h 6685267"/>
                <a:gd name="connsiteX57" fmla="*/ 4818030 w 5822102"/>
                <a:gd name="connsiteY57" fmla="*/ 5858029 h 6685267"/>
                <a:gd name="connsiteX58" fmla="*/ 5081870 w 5822102"/>
                <a:gd name="connsiteY58" fmla="*/ 5676903 h 6685267"/>
                <a:gd name="connsiteX59" fmla="*/ 5212073 w 5822102"/>
                <a:gd name="connsiteY59" fmla="*/ 5581013 h 6685267"/>
                <a:gd name="connsiteX60" fmla="*/ 5343625 w 5822102"/>
                <a:gd name="connsiteY60" fmla="*/ 5481533 h 6685267"/>
                <a:gd name="connsiteX61" fmla="*/ 5610378 w 5822102"/>
                <a:gd name="connsiteY61" fmla="*/ 5284425 h 6685267"/>
                <a:gd name="connsiteX62" fmla="*/ 5822102 w 5822102"/>
                <a:gd name="connsiteY62" fmla="*/ 5126414 h 6685267"/>
                <a:gd name="connsiteX63" fmla="*/ 5822102 w 5822102"/>
                <a:gd name="connsiteY63" fmla="*/ 5556641 h 6685267"/>
                <a:gd name="connsiteX64" fmla="*/ 5576325 w 5822102"/>
                <a:gd name="connsiteY64" fmla="*/ 5749979 h 6685267"/>
                <a:gd name="connsiteX65" fmla="*/ 5447715 w 5822102"/>
                <a:gd name="connsiteY65" fmla="*/ 5852818 h 6685267"/>
                <a:gd name="connsiteX66" fmla="*/ 5315059 w 5822102"/>
                <a:gd name="connsiteY66" fmla="*/ 5956236 h 6685267"/>
                <a:gd name="connsiteX67" fmla="*/ 5038468 w 5822102"/>
                <a:gd name="connsiteY67" fmla="*/ 6155776 h 6685267"/>
                <a:gd name="connsiteX68" fmla="*/ 4741892 w 5822102"/>
                <a:gd name="connsiteY68" fmla="*/ 6338292 h 6685267"/>
                <a:gd name="connsiteX69" fmla="*/ 4420920 w 5822102"/>
                <a:gd name="connsiteY69" fmla="*/ 6492203 h 6685267"/>
                <a:gd name="connsiteX70" fmla="*/ 3717672 w 5822102"/>
                <a:gd name="connsiteY70" fmla="*/ 6670434 h 6685267"/>
                <a:gd name="connsiteX71" fmla="*/ 3535853 w 5822102"/>
                <a:gd name="connsiteY71" fmla="*/ 6683289 h 6685267"/>
                <a:gd name="connsiteX72" fmla="*/ 3490367 w 5822102"/>
                <a:gd name="connsiteY72" fmla="*/ 6684910 h 6685267"/>
                <a:gd name="connsiteX73" fmla="*/ 3445005 w 5822102"/>
                <a:gd name="connsiteY73" fmla="*/ 6685142 h 6685267"/>
                <a:gd name="connsiteX74" fmla="*/ 3355872 w 5822102"/>
                <a:gd name="connsiteY74" fmla="*/ 6684100 h 6685267"/>
                <a:gd name="connsiteX75" fmla="*/ 3179203 w 5822102"/>
                <a:gd name="connsiteY75" fmla="*/ 6677150 h 6685267"/>
                <a:gd name="connsiteX76" fmla="*/ 3002410 w 5822102"/>
                <a:gd name="connsiteY76" fmla="*/ 6661169 h 6685267"/>
                <a:gd name="connsiteX77" fmla="*/ 2650296 w 5822102"/>
                <a:gd name="connsiteY77" fmla="*/ 6604191 h 6685267"/>
                <a:gd name="connsiteX78" fmla="*/ 2306028 w 5822102"/>
                <a:gd name="connsiteY78" fmla="*/ 6505869 h 6685267"/>
                <a:gd name="connsiteX79" fmla="*/ 1978803 w 5822102"/>
                <a:gd name="connsiteY79" fmla="*/ 6363307 h 6685267"/>
                <a:gd name="connsiteX80" fmla="*/ 1678428 w 5822102"/>
                <a:gd name="connsiteY80" fmla="*/ 6177779 h 6685267"/>
                <a:gd name="connsiteX81" fmla="*/ 1175880 w 5822102"/>
                <a:gd name="connsiteY81" fmla="*/ 5710373 h 6685267"/>
                <a:gd name="connsiteX82" fmla="*/ 971502 w 5822102"/>
                <a:gd name="connsiteY82" fmla="*/ 5445399 h 6685267"/>
                <a:gd name="connsiteX83" fmla="*/ 790909 w 5822102"/>
                <a:gd name="connsiteY83" fmla="*/ 5169078 h 6685267"/>
                <a:gd name="connsiteX84" fmla="*/ 706680 w 5822102"/>
                <a:gd name="connsiteY84" fmla="*/ 5031959 h 6685267"/>
                <a:gd name="connsiteX85" fmla="*/ 619143 w 5822102"/>
                <a:gd name="connsiteY85" fmla="*/ 4897157 h 6685267"/>
                <a:gd name="connsiteX86" fmla="*/ 436465 w 5822102"/>
                <a:gd name="connsiteY86" fmla="*/ 4628710 h 6685267"/>
                <a:gd name="connsiteX87" fmla="*/ 347088 w 5822102"/>
                <a:gd name="connsiteY87" fmla="*/ 4492171 h 6685267"/>
                <a:gd name="connsiteX88" fmla="*/ 262001 w 5822102"/>
                <a:gd name="connsiteY88" fmla="*/ 4352619 h 6685267"/>
                <a:gd name="connsiteX89" fmla="*/ 118679 w 5822102"/>
                <a:gd name="connsiteY89" fmla="*/ 4059853 h 6685267"/>
                <a:gd name="connsiteX90" fmla="*/ 28322 w 5822102"/>
                <a:gd name="connsiteY90" fmla="*/ 3749136 h 6685267"/>
                <a:gd name="connsiteX91" fmla="*/ 0 w 5822102"/>
                <a:gd name="connsiteY91" fmla="*/ 3428922 h 6685267"/>
                <a:gd name="connsiteX92" fmla="*/ 253052 w 5822102"/>
                <a:gd name="connsiteY92" fmla="*/ 2174356 h 6685267"/>
                <a:gd name="connsiteX93" fmla="*/ 389141 w 5822102"/>
                <a:gd name="connsiteY93" fmla="*/ 1877652 h 6685267"/>
                <a:gd name="connsiteX94" fmla="*/ 552079 w 5822102"/>
                <a:gd name="connsiteY94" fmla="*/ 1591834 h 6685267"/>
                <a:gd name="connsiteX95" fmla="*/ 954950 w 5822102"/>
                <a:gd name="connsiteY95" fmla="*/ 1061773 h 6685267"/>
                <a:gd name="connsiteX96" fmla="*/ 1192922 w 5822102"/>
                <a:gd name="connsiteY96" fmla="*/ 822626 h 6685267"/>
                <a:gd name="connsiteX97" fmla="*/ 1255939 w 5822102"/>
                <a:gd name="connsiteY97" fmla="*/ 765880 h 6685267"/>
                <a:gd name="connsiteX98" fmla="*/ 1320183 w 5822102"/>
                <a:gd name="connsiteY98" fmla="*/ 710291 h 6685267"/>
                <a:gd name="connsiteX99" fmla="*/ 1452961 w 5822102"/>
                <a:gd name="connsiteY99" fmla="*/ 603514 h 6685267"/>
                <a:gd name="connsiteX100" fmla="*/ 2033360 w 5822102"/>
                <a:gd name="connsiteY100" fmla="*/ 235818 h 6685267"/>
                <a:gd name="connsiteX101" fmla="*/ 2512513 w 5822102"/>
                <a:gd name="connsiteY101" fmla="*/ 30012 h 66852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5822102" h="6685267">
                  <a:moveTo>
                    <a:pt x="2605444" y="0"/>
                  </a:moveTo>
                  <a:lnTo>
                    <a:pt x="4757391" y="0"/>
                  </a:lnTo>
                  <a:lnTo>
                    <a:pt x="4913680" y="56274"/>
                  </a:lnTo>
                  <a:cubicBezTo>
                    <a:pt x="5074659" y="119278"/>
                    <a:pt x="5229483" y="195083"/>
                    <a:pt x="5376238" y="282027"/>
                  </a:cubicBezTo>
                  <a:cubicBezTo>
                    <a:pt x="5474014" y="340105"/>
                    <a:pt x="5568080" y="403280"/>
                    <a:pt x="5658024" y="471014"/>
                  </a:cubicBezTo>
                  <a:lnTo>
                    <a:pt x="5822102" y="609109"/>
                  </a:lnTo>
                  <a:lnTo>
                    <a:pt x="5822102" y="760697"/>
                  </a:lnTo>
                  <a:lnTo>
                    <a:pt x="5707785" y="666601"/>
                  </a:lnTo>
                  <a:cubicBezTo>
                    <a:pt x="5665273" y="633682"/>
                    <a:pt x="5621749" y="602008"/>
                    <a:pt x="5577306" y="571666"/>
                  </a:cubicBezTo>
                  <a:cubicBezTo>
                    <a:pt x="5487929" y="511562"/>
                    <a:pt x="5395118" y="456089"/>
                    <a:pt x="5298630" y="407449"/>
                  </a:cubicBezTo>
                  <a:cubicBezTo>
                    <a:pt x="5106266" y="309010"/>
                    <a:pt x="4901153" y="235355"/>
                    <a:pt x="4690768" y="184979"/>
                  </a:cubicBezTo>
                  <a:cubicBezTo>
                    <a:pt x="4480382" y="134486"/>
                    <a:pt x="4264724" y="106807"/>
                    <a:pt x="4048577" y="99280"/>
                  </a:cubicBezTo>
                  <a:cubicBezTo>
                    <a:pt x="3832182" y="90709"/>
                    <a:pt x="3617997" y="102290"/>
                    <a:pt x="3405404" y="131937"/>
                  </a:cubicBezTo>
                  <a:cubicBezTo>
                    <a:pt x="3299353" y="147340"/>
                    <a:pt x="3193915" y="166449"/>
                    <a:pt x="3089702" y="190190"/>
                  </a:cubicBezTo>
                  <a:cubicBezTo>
                    <a:pt x="2985491" y="214278"/>
                    <a:pt x="2882137" y="241725"/>
                    <a:pt x="2780132" y="273457"/>
                  </a:cubicBezTo>
                  <a:cubicBezTo>
                    <a:pt x="2678126" y="305073"/>
                    <a:pt x="2577348" y="340510"/>
                    <a:pt x="2478040" y="379654"/>
                  </a:cubicBezTo>
                  <a:cubicBezTo>
                    <a:pt x="2378854" y="418914"/>
                    <a:pt x="2281017" y="461763"/>
                    <a:pt x="2184897" y="507972"/>
                  </a:cubicBezTo>
                  <a:cubicBezTo>
                    <a:pt x="1992657" y="600271"/>
                    <a:pt x="1806791" y="705542"/>
                    <a:pt x="1629141" y="823205"/>
                  </a:cubicBezTo>
                  <a:cubicBezTo>
                    <a:pt x="1584882" y="852736"/>
                    <a:pt x="1540745" y="882731"/>
                    <a:pt x="1497711" y="914000"/>
                  </a:cubicBezTo>
                  <a:cubicBezTo>
                    <a:pt x="1475888" y="929286"/>
                    <a:pt x="1454555" y="945153"/>
                    <a:pt x="1433099" y="960903"/>
                  </a:cubicBezTo>
                  <a:cubicBezTo>
                    <a:pt x="1411521" y="976537"/>
                    <a:pt x="1390311" y="992634"/>
                    <a:pt x="1369346" y="1008963"/>
                  </a:cubicBezTo>
                  <a:cubicBezTo>
                    <a:pt x="1285119" y="1074165"/>
                    <a:pt x="1202730" y="1141797"/>
                    <a:pt x="1123406" y="1212905"/>
                  </a:cubicBezTo>
                  <a:cubicBezTo>
                    <a:pt x="964391" y="1354656"/>
                    <a:pt x="816900" y="1509261"/>
                    <a:pt x="684367" y="1675564"/>
                  </a:cubicBezTo>
                  <a:cubicBezTo>
                    <a:pt x="618161" y="1758716"/>
                    <a:pt x="555512" y="1844763"/>
                    <a:pt x="497153" y="1933588"/>
                  </a:cubicBezTo>
                  <a:cubicBezTo>
                    <a:pt x="439775" y="2022877"/>
                    <a:pt x="385584" y="2114367"/>
                    <a:pt x="337770" y="2208983"/>
                  </a:cubicBezTo>
                  <a:cubicBezTo>
                    <a:pt x="325388" y="2232493"/>
                    <a:pt x="313862" y="2256349"/>
                    <a:pt x="302461" y="2280207"/>
                  </a:cubicBezTo>
                  <a:lnTo>
                    <a:pt x="285296" y="2316107"/>
                  </a:lnTo>
                  <a:lnTo>
                    <a:pt x="268991" y="2352355"/>
                  </a:lnTo>
                  <a:cubicBezTo>
                    <a:pt x="258324" y="2376560"/>
                    <a:pt x="247535" y="2400764"/>
                    <a:pt x="237849" y="2425432"/>
                  </a:cubicBezTo>
                  <a:cubicBezTo>
                    <a:pt x="228163" y="2450099"/>
                    <a:pt x="217498" y="2474419"/>
                    <a:pt x="208670" y="2499319"/>
                  </a:cubicBezTo>
                  <a:cubicBezTo>
                    <a:pt x="170909" y="2598219"/>
                    <a:pt x="138908" y="2699206"/>
                    <a:pt x="113775" y="2801929"/>
                  </a:cubicBezTo>
                  <a:cubicBezTo>
                    <a:pt x="62773" y="3006911"/>
                    <a:pt x="36659" y="3217917"/>
                    <a:pt x="36781" y="3428922"/>
                  </a:cubicBezTo>
                  <a:cubicBezTo>
                    <a:pt x="37394" y="3534078"/>
                    <a:pt x="47816" y="3639001"/>
                    <a:pt x="69148" y="3741955"/>
                  </a:cubicBezTo>
                  <a:cubicBezTo>
                    <a:pt x="91585" y="3844679"/>
                    <a:pt x="124074" y="3945202"/>
                    <a:pt x="167966" y="4041323"/>
                  </a:cubicBezTo>
                  <a:cubicBezTo>
                    <a:pt x="178387" y="4065528"/>
                    <a:pt x="190525" y="4089153"/>
                    <a:pt x="202049" y="4112894"/>
                  </a:cubicBezTo>
                  <a:cubicBezTo>
                    <a:pt x="214555" y="4136288"/>
                    <a:pt x="226447" y="4159912"/>
                    <a:pt x="239933" y="4182843"/>
                  </a:cubicBezTo>
                  <a:cubicBezTo>
                    <a:pt x="265680" y="4229167"/>
                    <a:pt x="294368" y="4274101"/>
                    <a:pt x="323916" y="4318456"/>
                  </a:cubicBezTo>
                  <a:cubicBezTo>
                    <a:pt x="353341" y="4362927"/>
                    <a:pt x="384849" y="4406240"/>
                    <a:pt x="416604" y="4449436"/>
                  </a:cubicBezTo>
                  <a:cubicBezTo>
                    <a:pt x="448847" y="4492286"/>
                    <a:pt x="482319" y="4534557"/>
                    <a:pt x="515911" y="4576711"/>
                  </a:cubicBezTo>
                  <a:cubicBezTo>
                    <a:pt x="583219" y="4661137"/>
                    <a:pt x="653594" y="4743825"/>
                    <a:pt x="722619" y="4828482"/>
                  </a:cubicBezTo>
                  <a:cubicBezTo>
                    <a:pt x="757315" y="4870637"/>
                    <a:pt x="791889" y="4913138"/>
                    <a:pt x="825972" y="4956104"/>
                  </a:cubicBezTo>
                  <a:cubicBezTo>
                    <a:pt x="859934" y="4998722"/>
                    <a:pt x="893649" y="5044004"/>
                    <a:pt x="926506" y="5085347"/>
                  </a:cubicBezTo>
                  <a:cubicBezTo>
                    <a:pt x="959119" y="5127734"/>
                    <a:pt x="993324" y="5168847"/>
                    <a:pt x="1027040" y="5210191"/>
                  </a:cubicBezTo>
                  <a:cubicBezTo>
                    <a:pt x="1061737" y="5250840"/>
                    <a:pt x="1096188" y="5291488"/>
                    <a:pt x="1132110" y="5330748"/>
                  </a:cubicBezTo>
                  <a:cubicBezTo>
                    <a:pt x="1203465" y="5409731"/>
                    <a:pt x="1277639" y="5485818"/>
                    <a:pt x="1354880" y="5558083"/>
                  </a:cubicBezTo>
                  <a:cubicBezTo>
                    <a:pt x="1509603" y="5702266"/>
                    <a:pt x="1676588" y="5830930"/>
                    <a:pt x="1855220" y="5937591"/>
                  </a:cubicBezTo>
                  <a:cubicBezTo>
                    <a:pt x="1944720" y="5990632"/>
                    <a:pt x="2036549" y="6039272"/>
                    <a:pt x="2131810" y="6080268"/>
                  </a:cubicBezTo>
                  <a:cubicBezTo>
                    <a:pt x="2226460" y="6122423"/>
                    <a:pt x="2324173" y="6157977"/>
                    <a:pt x="2423726" y="6188087"/>
                  </a:cubicBezTo>
                  <a:cubicBezTo>
                    <a:pt x="2523280" y="6218313"/>
                    <a:pt x="2624794" y="6242749"/>
                    <a:pt x="2727780" y="6262552"/>
                  </a:cubicBezTo>
                  <a:cubicBezTo>
                    <a:pt x="2830890" y="6282008"/>
                    <a:pt x="2935714" y="6295326"/>
                    <a:pt x="3041276" y="6304245"/>
                  </a:cubicBezTo>
                  <a:cubicBezTo>
                    <a:pt x="3146836" y="6313277"/>
                    <a:pt x="3253499" y="6317215"/>
                    <a:pt x="3360532" y="6317331"/>
                  </a:cubicBezTo>
                  <a:cubicBezTo>
                    <a:pt x="3387259" y="6317331"/>
                    <a:pt x="3414354" y="6317794"/>
                    <a:pt x="3439855" y="6316751"/>
                  </a:cubicBezTo>
                  <a:lnTo>
                    <a:pt x="3478721" y="6315826"/>
                  </a:lnTo>
                  <a:lnTo>
                    <a:pt x="3517463" y="6313971"/>
                  </a:lnTo>
                  <a:cubicBezTo>
                    <a:pt x="3569078" y="6311772"/>
                    <a:pt x="3620449" y="6306907"/>
                    <a:pt x="3671452" y="6301233"/>
                  </a:cubicBezTo>
                  <a:cubicBezTo>
                    <a:pt x="3875707" y="6277608"/>
                    <a:pt x="4074445" y="6225841"/>
                    <a:pt x="4265460" y="6149638"/>
                  </a:cubicBezTo>
                  <a:cubicBezTo>
                    <a:pt x="4361212" y="6111884"/>
                    <a:pt x="4454636" y="6067065"/>
                    <a:pt x="4546587" y="6018079"/>
                  </a:cubicBezTo>
                  <a:cubicBezTo>
                    <a:pt x="4638662" y="5969322"/>
                    <a:pt x="4729020" y="5915240"/>
                    <a:pt x="4818030" y="5858029"/>
                  </a:cubicBezTo>
                  <a:cubicBezTo>
                    <a:pt x="4907038" y="5800703"/>
                    <a:pt x="4994577" y="5739672"/>
                    <a:pt x="5081870" y="5676903"/>
                  </a:cubicBezTo>
                  <a:cubicBezTo>
                    <a:pt x="5125392" y="5645519"/>
                    <a:pt x="5168794" y="5613324"/>
                    <a:pt x="5212073" y="5581013"/>
                  </a:cubicBezTo>
                  <a:lnTo>
                    <a:pt x="5343625" y="5481533"/>
                  </a:lnTo>
                  <a:cubicBezTo>
                    <a:pt x="5432696" y="5414768"/>
                    <a:pt x="5521951" y="5349452"/>
                    <a:pt x="5610378" y="5284425"/>
                  </a:cubicBezTo>
                  <a:lnTo>
                    <a:pt x="5822102" y="5126414"/>
                  </a:lnTo>
                  <a:lnTo>
                    <a:pt x="5822102" y="5556641"/>
                  </a:lnTo>
                  <a:lnTo>
                    <a:pt x="5576325" y="5749979"/>
                  </a:lnTo>
                  <a:lnTo>
                    <a:pt x="5447715" y="5852818"/>
                  </a:lnTo>
                  <a:cubicBezTo>
                    <a:pt x="5403945" y="5887445"/>
                    <a:pt x="5359932" y="5922073"/>
                    <a:pt x="5315059" y="5956236"/>
                  </a:cubicBezTo>
                  <a:cubicBezTo>
                    <a:pt x="5225682" y="6024680"/>
                    <a:pt x="5133976" y="6091734"/>
                    <a:pt x="5038468" y="6155776"/>
                  </a:cubicBezTo>
                  <a:cubicBezTo>
                    <a:pt x="4943084" y="6219703"/>
                    <a:pt x="4845002" y="6281777"/>
                    <a:pt x="4741892" y="6338292"/>
                  </a:cubicBezTo>
                  <a:cubicBezTo>
                    <a:pt x="4638784" y="6394692"/>
                    <a:pt x="4532120" y="6447038"/>
                    <a:pt x="4420920" y="6492203"/>
                  </a:cubicBezTo>
                  <a:cubicBezTo>
                    <a:pt x="4199255" y="6583693"/>
                    <a:pt x="3959813" y="6644840"/>
                    <a:pt x="3717672" y="6670434"/>
                  </a:cubicBezTo>
                  <a:cubicBezTo>
                    <a:pt x="3657106" y="6676456"/>
                    <a:pt x="3596419" y="6681321"/>
                    <a:pt x="3535853" y="6683289"/>
                  </a:cubicBezTo>
                  <a:lnTo>
                    <a:pt x="3490367" y="6684910"/>
                  </a:lnTo>
                  <a:lnTo>
                    <a:pt x="3445005" y="6685142"/>
                  </a:lnTo>
                  <a:cubicBezTo>
                    <a:pt x="3414354" y="6685605"/>
                    <a:pt x="3385297" y="6684679"/>
                    <a:pt x="3355872" y="6684100"/>
                  </a:cubicBezTo>
                  <a:cubicBezTo>
                    <a:pt x="3297146" y="6683405"/>
                    <a:pt x="3238052" y="6680047"/>
                    <a:pt x="3179203" y="6677150"/>
                  </a:cubicBezTo>
                  <a:cubicBezTo>
                    <a:pt x="3120232" y="6672519"/>
                    <a:pt x="3061259" y="6668233"/>
                    <a:pt x="3002410" y="6661169"/>
                  </a:cubicBezTo>
                  <a:cubicBezTo>
                    <a:pt x="2884589" y="6647851"/>
                    <a:pt x="2766891" y="6629669"/>
                    <a:pt x="2650296" y="6604191"/>
                  </a:cubicBezTo>
                  <a:cubicBezTo>
                    <a:pt x="2533702" y="6578713"/>
                    <a:pt x="2418456" y="6545938"/>
                    <a:pt x="2306028" y="6505869"/>
                  </a:cubicBezTo>
                  <a:cubicBezTo>
                    <a:pt x="2193602" y="6465683"/>
                    <a:pt x="2084118" y="6417738"/>
                    <a:pt x="1978803" y="6363307"/>
                  </a:cubicBezTo>
                  <a:cubicBezTo>
                    <a:pt x="1873855" y="6308066"/>
                    <a:pt x="1773077" y="6246340"/>
                    <a:pt x="1678428" y="6177779"/>
                  </a:cubicBezTo>
                  <a:cubicBezTo>
                    <a:pt x="1488393" y="6041356"/>
                    <a:pt x="1321900" y="5881423"/>
                    <a:pt x="1175880" y="5710373"/>
                  </a:cubicBezTo>
                  <a:cubicBezTo>
                    <a:pt x="1103177" y="5624441"/>
                    <a:pt x="1035501" y="5535732"/>
                    <a:pt x="971502" y="5445399"/>
                  </a:cubicBezTo>
                  <a:cubicBezTo>
                    <a:pt x="907380" y="5355069"/>
                    <a:pt x="847550" y="5262768"/>
                    <a:pt x="790909" y="5169078"/>
                  </a:cubicBezTo>
                  <a:cubicBezTo>
                    <a:pt x="761974" y="5121712"/>
                    <a:pt x="735492" y="5077357"/>
                    <a:pt x="706680" y="5031959"/>
                  </a:cubicBezTo>
                  <a:cubicBezTo>
                    <a:pt x="678114" y="4986910"/>
                    <a:pt x="649058" y="4941860"/>
                    <a:pt x="619143" y="4897157"/>
                  </a:cubicBezTo>
                  <a:lnTo>
                    <a:pt x="436465" y="4628710"/>
                  </a:lnTo>
                  <a:cubicBezTo>
                    <a:pt x="406182" y="4583544"/>
                    <a:pt x="376267" y="4538147"/>
                    <a:pt x="347088" y="4492171"/>
                  </a:cubicBezTo>
                  <a:cubicBezTo>
                    <a:pt x="317908" y="4446194"/>
                    <a:pt x="288974" y="4400102"/>
                    <a:pt x="262001" y="4352619"/>
                  </a:cubicBezTo>
                  <a:cubicBezTo>
                    <a:pt x="207934" y="4258119"/>
                    <a:pt x="158280" y="4160840"/>
                    <a:pt x="118679" y="4059853"/>
                  </a:cubicBezTo>
                  <a:cubicBezTo>
                    <a:pt x="78343" y="3959214"/>
                    <a:pt x="48429" y="3854870"/>
                    <a:pt x="28322" y="3749136"/>
                  </a:cubicBezTo>
                  <a:cubicBezTo>
                    <a:pt x="9073" y="3643402"/>
                    <a:pt x="0" y="3536046"/>
                    <a:pt x="0" y="3428922"/>
                  </a:cubicBezTo>
                  <a:cubicBezTo>
                    <a:pt x="1594" y="3001816"/>
                    <a:pt x="89010" y="2575868"/>
                    <a:pt x="253052" y="2174356"/>
                  </a:cubicBezTo>
                  <a:cubicBezTo>
                    <a:pt x="294246" y="2074066"/>
                    <a:pt x="338873" y="1974700"/>
                    <a:pt x="389141" y="1877652"/>
                  </a:cubicBezTo>
                  <a:cubicBezTo>
                    <a:pt x="438672" y="1780256"/>
                    <a:pt x="493230" y="1684945"/>
                    <a:pt x="552079" y="1591834"/>
                  </a:cubicBezTo>
                  <a:cubicBezTo>
                    <a:pt x="669900" y="1405728"/>
                    <a:pt x="804394" y="1227729"/>
                    <a:pt x="954950" y="1061773"/>
                  </a:cubicBezTo>
                  <a:cubicBezTo>
                    <a:pt x="1030597" y="979085"/>
                    <a:pt x="1109552" y="898829"/>
                    <a:pt x="1192922" y="822626"/>
                  </a:cubicBezTo>
                  <a:cubicBezTo>
                    <a:pt x="1213642" y="803402"/>
                    <a:pt x="1234483" y="784409"/>
                    <a:pt x="1255939" y="765880"/>
                  </a:cubicBezTo>
                  <a:cubicBezTo>
                    <a:pt x="1277273" y="747234"/>
                    <a:pt x="1298237" y="728241"/>
                    <a:pt x="1320183" y="710291"/>
                  </a:cubicBezTo>
                  <a:cubicBezTo>
                    <a:pt x="1363585" y="673811"/>
                    <a:pt x="1408088" y="638489"/>
                    <a:pt x="1452961" y="603514"/>
                  </a:cubicBezTo>
                  <a:cubicBezTo>
                    <a:pt x="1633310" y="464543"/>
                    <a:pt x="1828125" y="341437"/>
                    <a:pt x="2033360" y="235818"/>
                  </a:cubicBezTo>
                  <a:cubicBezTo>
                    <a:pt x="2187242" y="156561"/>
                    <a:pt x="2347554" y="87597"/>
                    <a:pt x="2512513" y="30012"/>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Freeform: Shape 22">
              <a:extLst>
                <a:ext uri="{FF2B5EF4-FFF2-40B4-BE49-F238E27FC236}">
                  <a16:creationId xmlns:a16="http://schemas.microsoft.com/office/drawing/2014/main" id="{15102EBE-A80F-4CFF-B1DD-941EF9728B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04998" y="98659"/>
              <a:ext cx="5774333" cy="6315453"/>
            </a:xfrm>
            <a:custGeom>
              <a:avLst/>
              <a:gdLst>
                <a:gd name="connsiteX0" fmla="*/ 3707237 w 5774333"/>
                <a:gd name="connsiteY0" fmla="*/ 1489 h 6315453"/>
                <a:gd name="connsiteX1" fmla="*/ 4037665 w 5774333"/>
                <a:gd name="connsiteY1" fmla="*/ 6121 h 6315453"/>
                <a:gd name="connsiteX2" fmla="*/ 4692239 w 5774333"/>
                <a:gd name="connsiteY2" fmla="*/ 102128 h 6315453"/>
                <a:gd name="connsiteX3" fmla="*/ 5315059 w 5774333"/>
                <a:gd name="connsiteY3" fmla="*/ 324945 h 6315453"/>
                <a:gd name="connsiteX4" fmla="*/ 5738325 w 5774333"/>
                <a:gd name="connsiteY4" fmla="*/ 578286 h 6315453"/>
                <a:gd name="connsiteX5" fmla="*/ 5774333 w 5774333"/>
                <a:gd name="connsiteY5" fmla="*/ 606551 h 6315453"/>
                <a:gd name="connsiteX6" fmla="*/ 5774333 w 5774333"/>
                <a:gd name="connsiteY6" fmla="*/ 975490 h 6315453"/>
                <a:gd name="connsiteX7" fmla="*/ 5676001 w 5774333"/>
                <a:gd name="connsiteY7" fmla="*/ 889749 h 6315453"/>
                <a:gd name="connsiteX8" fmla="*/ 5177132 w 5774333"/>
                <a:gd name="connsiteY8" fmla="*/ 581926 h 6315453"/>
                <a:gd name="connsiteX9" fmla="*/ 4615735 w 5774333"/>
                <a:gd name="connsiteY9" fmla="*/ 388640 h 6315453"/>
                <a:gd name="connsiteX10" fmla="*/ 4020010 w 5774333"/>
                <a:gd name="connsiteY10" fmla="*/ 308500 h 6315453"/>
                <a:gd name="connsiteX11" fmla="*/ 3416315 w 5774333"/>
                <a:gd name="connsiteY11" fmla="*/ 328882 h 6315453"/>
                <a:gd name="connsiteX12" fmla="*/ 2823779 w 5774333"/>
                <a:gd name="connsiteY12" fmla="*/ 446545 h 6315453"/>
                <a:gd name="connsiteX13" fmla="*/ 2256987 w 5774333"/>
                <a:gd name="connsiteY13" fmla="*/ 651296 h 6315453"/>
                <a:gd name="connsiteX14" fmla="*/ 1244169 w 5774333"/>
                <a:gd name="connsiteY14" fmla="*/ 1280374 h 6315453"/>
                <a:gd name="connsiteX15" fmla="*/ 830141 w 5774333"/>
                <a:gd name="connsiteY15" fmla="*/ 1700184 h 6315453"/>
                <a:gd name="connsiteX16" fmla="*/ 502792 w 5774333"/>
                <a:gd name="connsiteY16" fmla="*/ 2182300 h 6315453"/>
                <a:gd name="connsiteX17" fmla="*/ 280637 w 5774333"/>
                <a:gd name="connsiteY17" fmla="*/ 2715256 h 6315453"/>
                <a:gd name="connsiteX18" fmla="*/ 199843 w 5774333"/>
                <a:gd name="connsiteY18" fmla="*/ 3283418 h 6315453"/>
                <a:gd name="connsiteX19" fmla="*/ 233926 w 5774333"/>
                <a:gd name="connsiteY19" fmla="*/ 3561593 h 6315453"/>
                <a:gd name="connsiteX20" fmla="*/ 334582 w 5774333"/>
                <a:gd name="connsiteY20" fmla="*/ 3821816 h 6315453"/>
                <a:gd name="connsiteX21" fmla="*/ 404834 w 5774333"/>
                <a:gd name="connsiteY21" fmla="*/ 3944343 h 6315453"/>
                <a:gd name="connsiteX22" fmla="*/ 485506 w 5774333"/>
                <a:gd name="connsiteY22" fmla="*/ 4062932 h 6315453"/>
                <a:gd name="connsiteX23" fmla="*/ 671861 w 5774333"/>
                <a:gd name="connsiteY23" fmla="*/ 4292120 h 6315453"/>
                <a:gd name="connsiteX24" fmla="*/ 873542 w 5774333"/>
                <a:gd name="connsiteY24" fmla="*/ 4523044 h 6315453"/>
                <a:gd name="connsiteX25" fmla="*/ 973831 w 5774333"/>
                <a:gd name="connsiteY25" fmla="*/ 4643601 h 6315453"/>
                <a:gd name="connsiteX26" fmla="*/ 1022014 w 5774333"/>
                <a:gd name="connsiteY26" fmla="*/ 4702780 h 6315453"/>
                <a:gd name="connsiteX27" fmla="*/ 1069215 w 5774333"/>
                <a:gd name="connsiteY27" fmla="*/ 4759411 h 6315453"/>
                <a:gd name="connsiteX28" fmla="*/ 1474784 w 5774333"/>
                <a:gd name="connsiteY28" fmla="*/ 5177948 h 6315453"/>
                <a:gd name="connsiteX29" fmla="*/ 1690442 w 5774333"/>
                <a:gd name="connsiteY29" fmla="*/ 5366255 h 6315453"/>
                <a:gd name="connsiteX30" fmla="*/ 1916276 w 5774333"/>
                <a:gd name="connsiteY30" fmla="*/ 5539852 h 6315453"/>
                <a:gd name="connsiteX31" fmla="*/ 2420784 w 5774333"/>
                <a:gd name="connsiteY31" fmla="*/ 5814437 h 6315453"/>
                <a:gd name="connsiteX32" fmla="*/ 2703015 w 5774333"/>
                <a:gd name="connsiteY32" fmla="*/ 5892029 h 6315453"/>
                <a:gd name="connsiteX33" fmla="*/ 2775350 w 5774333"/>
                <a:gd name="connsiteY33" fmla="*/ 5905695 h 6315453"/>
                <a:gd name="connsiteX34" fmla="*/ 2848299 w 5774333"/>
                <a:gd name="connsiteY34" fmla="*/ 5917161 h 6315453"/>
                <a:gd name="connsiteX35" fmla="*/ 2995544 w 5774333"/>
                <a:gd name="connsiteY35" fmla="*/ 5933605 h 6315453"/>
                <a:gd name="connsiteX36" fmla="*/ 3069596 w 5774333"/>
                <a:gd name="connsiteY36" fmla="*/ 5938933 h 6315453"/>
                <a:gd name="connsiteX37" fmla="*/ 3143894 w 5774333"/>
                <a:gd name="connsiteY37" fmla="*/ 5942639 h 6315453"/>
                <a:gd name="connsiteX38" fmla="*/ 3218436 w 5774333"/>
                <a:gd name="connsiteY38" fmla="*/ 5944260 h 6315453"/>
                <a:gd name="connsiteX39" fmla="*/ 3293101 w 5774333"/>
                <a:gd name="connsiteY39" fmla="*/ 5943913 h 6315453"/>
                <a:gd name="connsiteX40" fmla="*/ 3330494 w 5774333"/>
                <a:gd name="connsiteY40" fmla="*/ 5943565 h 6315453"/>
                <a:gd name="connsiteX41" fmla="*/ 3366540 w 5774333"/>
                <a:gd name="connsiteY41" fmla="*/ 5942059 h 6315453"/>
                <a:gd name="connsiteX42" fmla="*/ 3402462 w 5774333"/>
                <a:gd name="connsiteY42" fmla="*/ 5940323 h 6315453"/>
                <a:gd name="connsiteX43" fmla="*/ 3438262 w 5774333"/>
                <a:gd name="connsiteY43" fmla="*/ 5937543 h 6315453"/>
                <a:gd name="connsiteX44" fmla="*/ 3580236 w 5774333"/>
                <a:gd name="connsiteY44" fmla="*/ 5920982 h 6315453"/>
                <a:gd name="connsiteX45" fmla="*/ 4121034 w 5774333"/>
                <a:gd name="connsiteY45" fmla="*/ 5753290 h 6315453"/>
                <a:gd name="connsiteX46" fmla="*/ 4620639 w 5774333"/>
                <a:gd name="connsiteY46" fmla="*/ 5459364 h 6315453"/>
                <a:gd name="connsiteX47" fmla="*/ 4741771 w 5774333"/>
                <a:gd name="connsiteY47" fmla="*/ 5372971 h 6315453"/>
                <a:gd name="connsiteX48" fmla="*/ 4862901 w 5774333"/>
                <a:gd name="connsiteY48" fmla="*/ 5283682 h 6315453"/>
                <a:gd name="connsiteX49" fmla="*/ 5108229 w 5774333"/>
                <a:gd name="connsiteY49" fmla="*/ 5098386 h 6315453"/>
                <a:gd name="connsiteX50" fmla="*/ 5612493 w 5774333"/>
                <a:gd name="connsiteY50" fmla="*/ 4739724 h 6315453"/>
                <a:gd name="connsiteX51" fmla="*/ 5774333 w 5774333"/>
                <a:gd name="connsiteY51" fmla="*/ 4623488 h 6315453"/>
                <a:gd name="connsiteX52" fmla="*/ 5774333 w 5774333"/>
                <a:gd name="connsiteY52" fmla="*/ 5232926 h 6315453"/>
                <a:gd name="connsiteX53" fmla="*/ 5676492 w 5774333"/>
                <a:gd name="connsiteY53" fmla="*/ 5306859 h 6315453"/>
                <a:gd name="connsiteX54" fmla="*/ 5426260 w 5774333"/>
                <a:gd name="connsiteY54" fmla="*/ 5486233 h 6315453"/>
                <a:gd name="connsiteX55" fmla="*/ 5300225 w 5774333"/>
                <a:gd name="connsiteY55" fmla="*/ 5576217 h 6315453"/>
                <a:gd name="connsiteX56" fmla="*/ 5170757 w 5774333"/>
                <a:gd name="connsiteY56" fmla="*/ 5666780 h 6315453"/>
                <a:gd name="connsiteX57" fmla="*/ 5038100 w 5774333"/>
                <a:gd name="connsiteY57" fmla="*/ 5756185 h 6315453"/>
                <a:gd name="connsiteX58" fmla="*/ 4901276 w 5774333"/>
                <a:gd name="connsiteY58" fmla="*/ 5843043 h 6315453"/>
                <a:gd name="connsiteX59" fmla="*/ 4614019 w 5774333"/>
                <a:gd name="connsiteY59" fmla="*/ 6006103 h 6315453"/>
                <a:gd name="connsiteX60" fmla="*/ 4305061 w 5774333"/>
                <a:gd name="connsiteY60" fmla="*/ 6144726 h 6315453"/>
                <a:gd name="connsiteX61" fmla="*/ 3632710 w 5774333"/>
                <a:gd name="connsiteY61" fmla="*/ 6304196 h 6315453"/>
                <a:gd name="connsiteX62" fmla="*/ 3459594 w 5774333"/>
                <a:gd name="connsiteY62" fmla="*/ 6314504 h 6315453"/>
                <a:gd name="connsiteX63" fmla="*/ 3416315 w 5774333"/>
                <a:gd name="connsiteY63" fmla="*/ 6315429 h 6315453"/>
                <a:gd name="connsiteX64" fmla="*/ 3373159 w 5774333"/>
                <a:gd name="connsiteY64" fmla="*/ 6315198 h 6315453"/>
                <a:gd name="connsiteX65" fmla="*/ 3330127 w 5774333"/>
                <a:gd name="connsiteY65" fmla="*/ 6314735 h 6315453"/>
                <a:gd name="connsiteX66" fmla="*/ 3288320 w 5774333"/>
                <a:gd name="connsiteY66" fmla="*/ 6313230 h 6315453"/>
                <a:gd name="connsiteX67" fmla="*/ 2954350 w 5774333"/>
                <a:gd name="connsiteY67" fmla="*/ 6288098 h 6315453"/>
                <a:gd name="connsiteX68" fmla="*/ 2622466 w 5774333"/>
                <a:gd name="connsiteY68" fmla="*/ 6232742 h 6315453"/>
                <a:gd name="connsiteX69" fmla="*/ 2296466 w 5774333"/>
                <a:gd name="connsiteY69" fmla="*/ 6146001 h 6315453"/>
                <a:gd name="connsiteX70" fmla="*/ 1672419 w 5774333"/>
                <a:gd name="connsiteY70" fmla="*/ 5885197 h 6315453"/>
                <a:gd name="connsiteX71" fmla="*/ 1146578 w 5774333"/>
                <a:gd name="connsiteY71" fmla="*/ 5479168 h 6315453"/>
                <a:gd name="connsiteX72" fmla="*/ 933372 w 5774333"/>
                <a:gd name="connsiteY72" fmla="*/ 5234810 h 6315453"/>
                <a:gd name="connsiteX73" fmla="*/ 747140 w 5774333"/>
                <a:gd name="connsiteY73" fmla="*/ 4976091 h 6315453"/>
                <a:gd name="connsiteX74" fmla="*/ 703616 w 5774333"/>
                <a:gd name="connsiteY74" fmla="*/ 4910196 h 6315453"/>
                <a:gd name="connsiteX75" fmla="*/ 662053 w 5774333"/>
                <a:gd name="connsiteY75" fmla="*/ 4846269 h 6315453"/>
                <a:gd name="connsiteX76" fmla="*/ 580033 w 5774333"/>
                <a:gd name="connsiteY76" fmla="*/ 4722352 h 6315453"/>
                <a:gd name="connsiteX77" fmla="*/ 410105 w 5774333"/>
                <a:gd name="connsiteY77" fmla="*/ 4469193 h 6315453"/>
                <a:gd name="connsiteX78" fmla="*/ 244224 w 5774333"/>
                <a:gd name="connsiteY78" fmla="*/ 4201556 h 6315453"/>
                <a:gd name="connsiteX79" fmla="*/ 169437 w 5774333"/>
                <a:gd name="connsiteY79" fmla="*/ 4059690 h 6315453"/>
                <a:gd name="connsiteX80" fmla="*/ 105929 w 5774333"/>
                <a:gd name="connsiteY80" fmla="*/ 3911221 h 6315453"/>
                <a:gd name="connsiteX81" fmla="*/ 57256 w 5774333"/>
                <a:gd name="connsiteY81" fmla="*/ 3757195 h 6315453"/>
                <a:gd name="connsiteX82" fmla="*/ 39111 w 5774333"/>
                <a:gd name="connsiteY82" fmla="*/ 3678677 h 6315453"/>
                <a:gd name="connsiteX83" fmla="*/ 31142 w 5774333"/>
                <a:gd name="connsiteY83" fmla="*/ 3639300 h 6315453"/>
                <a:gd name="connsiteX84" fmla="*/ 24521 w 5774333"/>
                <a:gd name="connsiteY84" fmla="*/ 3599809 h 6315453"/>
                <a:gd name="connsiteX85" fmla="*/ 0 w 5774333"/>
                <a:gd name="connsiteY85" fmla="*/ 3283418 h 6315453"/>
                <a:gd name="connsiteX86" fmla="*/ 68045 w 5774333"/>
                <a:gd name="connsiteY86" fmla="*/ 2666963 h 6315453"/>
                <a:gd name="connsiteX87" fmla="*/ 272546 w 5774333"/>
                <a:gd name="connsiteY87" fmla="*/ 2076334 h 6315453"/>
                <a:gd name="connsiteX88" fmla="*/ 1039300 w 5774333"/>
                <a:gd name="connsiteY88" fmla="*/ 1073307 h 6315453"/>
                <a:gd name="connsiteX89" fmla="*/ 1547733 w 5774333"/>
                <a:gd name="connsiteY89" fmla="*/ 680365 h 6315453"/>
                <a:gd name="connsiteX90" fmla="*/ 2115995 w 5774333"/>
                <a:gd name="connsiteY90" fmla="*/ 368373 h 6315453"/>
                <a:gd name="connsiteX91" fmla="*/ 3377451 w 5774333"/>
                <a:gd name="connsiteY91" fmla="*/ 24304 h 6315453"/>
                <a:gd name="connsiteX92" fmla="*/ 3707237 w 5774333"/>
                <a:gd name="connsiteY92" fmla="*/ 1489 h 63154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Lst>
              <a:rect l="l" t="t" r="r" b="b"/>
              <a:pathLst>
                <a:path w="5774333" h="6315453">
                  <a:moveTo>
                    <a:pt x="3707237" y="1489"/>
                  </a:moveTo>
                  <a:cubicBezTo>
                    <a:pt x="3817502" y="-1522"/>
                    <a:pt x="3927875" y="41"/>
                    <a:pt x="4037665" y="6121"/>
                  </a:cubicBezTo>
                  <a:cubicBezTo>
                    <a:pt x="4257614" y="18745"/>
                    <a:pt x="4477439" y="49665"/>
                    <a:pt x="4692239" y="102128"/>
                  </a:cubicBezTo>
                  <a:cubicBezTo>
                    <a:pt x="4907039" y="154474"/>
                    <a:pt x="5116811" y="228592"/>
                    <a:pt x="5315059" y="324945"/>
                  </a:cubicBezTo>
                  <a:cubicBezTo>
                    <a:pt x="5463562" y="397211"/>
                    <a:pt x="5606133" y="481527"/>
                    <a:pt x="5738325" y="578286"/>
                  </a:cubicBezTo>
                  <a:lnTo>
                    <a:pt x="5774333" y="606551"/>
                  </a:lnTo>
                  <a:lnTo>
                    <a:pt x="5774333" y="975490"/>
                  </a:lnTo>
                  <a:lnTo>
                    <a:pt x="5676001" y="889749"/>
                  </a:lnTo>
                  <a:cubicBezTo>
                    <a:pt x="5522381" y="769886"/>
                    <a:pt x="5355519" y="665657"/>
                    <a:pt x="5177132" y="581926"/>
                  </a:cubicBezTo>
                  <a:cubicBezTo>
                    <a:pt x="4998867" y="497965"/>
                    <a:pt x="4810183" y="433574"/>
                    <a:pt x="4615735" y="388640"/>
                  </a:cubicBezTo>
                  <a:cubicBezTo>
                    <a:pt x="4421289" y="343591"/>
                    <a:pt x="4221446" y="317649"/>
                    <a:pt x="4020010" y="308500"/>
                  </a:cubicBezTo>
                  <a:cubicBezTo>
                    <a:pt x="3818207" y="298887"/>
                    <a:pt x="3616649" y="305257"/>
                    <a:pt x="3416315" y="328882"/>
                  </a:cubicBezTo>
                  <a:cubicBezTo>
                    <a:pt x="3216106" y="352623"/>
                    <a:pt x="3017736" y="392346"/>
                    <a:pt x="2823779" y="446545"/>
                  </a:cubicBezTo>
                  <a:cubicBezTo>
                    <a:pt x="2629699" y="500513"/>
                    <a:pt x="2440401" y="570345"/>
                    <a:pt x="2256987" y="651296"/>
                  </a:cubicBezTo>
                  <a:cubicBezTo>
                    <a:pt x="1889058" y="811461"/>
                    <a:pt x="1545527" y="1023856"/>
                    <a:pt x="1244169" y="1280374"/>
                  </a:cubicBezTo>
                  <a:cubicBezTo>
                    <a:pt x="1093982" y="1409039"/>
                    <a:pt x="954828" y="1549400"/>
                    <a:pt x="830141" y="1700184"/>
                  </a:cubicBezTo>
                  <a:cubicBezTo>
                    <a:pt x="705209" y="1850736"/>
                    <a:pt x="594989" y="2012176"/>
                    <a:pt x="502792" y="2182300"/>
                  </a:cubicBezTo>
                  <a:cubicBezTo>
                    <a:pt x="410595" y="2352308"/>
                    <a:pt x="333847" y="2530307"/>
                    <a:pt x="280637" y="2715256"/>
                  </a:cubicBezTo>
                  <a:cubicBezTo>
                    <a:pt x="227306" y="2899741"/>
                    <a:pt x="199719" y="3091521"/>
                    <a:pt x="199843" y="3283418"/>
                  </a:cubicBezTo>
                  <a:cubicBezTo>
                    <a:pt x="200946" y="3377687"/>
                    <a:pt x="210754" y="3471261"/>
                    <a:pt x="233926" y="3561593"/>
                  </a:cubicBezTo>
                  <a:cubicBezTo>
                    <a:pt x="256730" y="3652040"/>
                    <a:pt x="292162" y="3738550"/>
                    <a:pt x="334582" y="3821816"/>
                  </a:cubicBezTo>
                  <a:cubicBezTo>
                    <a:pt x="356038" y="3863392"/>
                    <a:pt x="379823" y="3904157"/>
                    <a:pt x="404834" y="3944343"/>
                  </a:cubicBezTo>
                  <a:cubicBezTo>
                    <a:pt x="430212" y="3984413"/>
                    <a:pt x="457308" y="4023905"/>
                    <a:pt x="485506" y="4062932"/>
                  </a:cubicBezTo>
                  <a:cubicBezTo>
                    <a:pt x="542639" y="4140757"/>
                    <a:pt x="606146" y="4216265"/>
                    <a:pt x="671861" y="4292120"/>
                  </a:cubicBezTo>
                  <a:cubicBezTo>
                    <a:pt x="737576" y="4368091"/>
                    <a:pt x="806234" y="4444062"/>
                    <a:pt x="873542" y="4523044"/>
                  </a:cubicBezTo>
                  <a:cubicBezTo>
                    <a:pt x="907258" y="4562419"/>
                    <a:pt x="940606" y="4602721"/>
                    <a:pt x="973831" y="4643601"/>
                  </a:cubicBezTo>
                  <a:lnTo>
                    <a:pt x="1022014" y="4702780"/>
                  </a:lnTo>
                  <a:cubicBezTo>
                    <a:pt x="1037829" y="4721658"/>
                    <a:pt x="1052910" y="4740998"/>
                    <a:pt x="1069215" y="4759411"/>
                  </a:cubicBezTo>
                  <a:cubicBezTo>
                    <a:pt x="1196477" y="4909269"/>
                    <a:pt x="1334527" y="5047199"/>
                    <a:pt x="1474784" y="5177948"/>
                  </a:cubicBezTo>
                  <a:cubicBezTo>
                    <a:pt x="1545281" y="5243033"/>
                    <a:pt x="1617003" y="5305917"/>
                    <a:pt x="1690442" y="5366255"/>
                  </a:cubicBezTo>
                  <a:cubicBezTo>
                    <a:pt x="1763881" y="5426591"/>
                    <a:pt x="1838668" y="5484959"/>
                    <a:pt x="1916276" y="5539852"/>
                  </a:cubicBezTo>
                  <a:cubicBezTo>
                    <a:pt x="2070877" y="5649872"/>
                    <a:pt x="2237617" y="5748194"/>
                    <a:pt x="2420784" y="5814437"/>
                  </a:cubicBezTo>
                  <a:cubicBezTo>
                    <a:pt x="2512124" y="5847559"/>
                    <a:pt x="2606773" y="5872921"/>
                    <a:pt x="2703015" y="5892029"/>
                  </a:cubicBezTo>
                  <a:cubicBezTo>
                    <a:pt x="2727168" y="5896546"/>
                    <a:pt x="2751075" y="5901758"/>
                    <a:pt x="2775350" y="5905695"/>
                  </a:cubicBezTo>
                  <a:lnTo>
                    <a:pt x="2848299" y="5917161"/>
                  </a:lnTo>
                  <a:cubicBezTo>
                    <a:pt x="2897218" y="5923298"/>
                    <a:pt x="2946136" y="5929784"/>
                    <a:pt x="2995544" y="5933605"/>
                  </a:cubicBezTo>
                  <a:cubicBezTo>
                    <a:pt x="3020188" y="5935806"/>
                    <a:pt x="3044831" y="5937891"/>
                    <a:pt x="3069596" y="5938933"/>
                  </a:cubicBezTo>
                  <a:cubicBezTo>
                    <a:pt x="3094362" y="5940090"/>
                    <a:pt x="3119005" y="5941943"/>
                    <a:pt x="3143894" y="5942639"/>
                  </a:cubicBezTo>
                  <a:lnTo>
                    <a:pt x="3218436" y="5944260"/>
                  </a:lnTo>
                  <a:cubicBezTo>
                    <a:pt x="3243201" y="5944838"/>
                    <a:pt x="3268212" y="5944029"/>
                    <a:pt x="3293101" y="5943913"/>
                  </a:cubicBezTo>
                  <a:lnTo>
                    <a:pt x="3330494" y="5943565"/>
                  </a:lnTo>
                  <a:cubicBezTo>
                    <a:pt x="3342632" y="5943218"/>
                    <a:pt x="3354524" y="5942523"/>
                    <a:pt x="3366540" y="5942059"/>
                  </a:cubicBezTo>
                  <a:cubicBezTo>
                    <a:pt x="3378554" y="5941480"/>
                    <a:pt x="3390570" y="5941134"/>
                    <a:pt x="3402462" y="5940323"/>
                  </a:cubicBezTo>
                  <a:lnTo>
                    <a:pt x="3438262" y="5937543"/>
                  </a:lnTo>
                  <a:cubicBezTo>
                    <a:pt x="3485954" y="5933953"/>
                    <a:pt x="3533279" y="5927931"/>
                    <a:pt x="3580236" y="5920982"/>
                  </a:cubicBezTo>
                  <a:cubicBezTo>
                    <a:pt x="3768185" y="5891567"/>
                    <a:pt x="3948901" y="5834010"/>
                    <a:pt x="4121034" y="5753290"/>
                  </a:cubicBezTo>
                  <a:cubicBezTo>
                    <a:pt x="4293782" y="5673497"/>
                    <a:pt x="4458191" y="5571353"/>
                    <a:pt x="4620639" y="5459364"/>
                  </a:cubicBezTo>
                  <a:cubicBezTo>
                    <a:pt x="4661221" y="5431455"/>
                    <a:pt x="4701557" y="5402271"/>
                    <a:pt x="4741771" y="5372971"/>
                  </a:cubicBezTo>
                  <a:cubicBezTo>
                    <a:pt x="4782230" y="5343672"/>
                    <a:pt x="4822566" y="5313908"/>
                    <a:pt x="4862901" y="5283682"/>
                  </a:cubicBezTo>
                  <a:lnTo>
                    <a:pt x="5108229" y="5098386"/>
                  </a:lnTo>
                  <a:cubicBezTo>
                    <a:pt x="5276563" y="4972270"/>
                    <a:pt x="5446489" y="4854838"/>
                    <a:pt x="5612493" y="4739724"/>
                  </a:cubicBezTo>
                  <a:lnTo>
                    <a:pt x="5774333" y="4623488"/>
                  </a:lnTo>
                  <a:lnTo>
                    <a:pt x="5774333" y="5232926"/>
                  </a:lnTo>
                  <a:lnTo>
                    <a:pt x="5676492" y="5306859"/>
                  </a:lnTo>
                  <a:cubicBezTo>
                    <a:pt x="5592693" y="5367905"/>
                    <a:pt x="5508955" y="5427286"/>
                    <a:pt x="5426260" y="5486233"/>
                  </a:cubicBezTo>
                  <a:lnTo>
                    <a:pt x="5300225" y="5576217"/>
                  </a:lnTo>
                  <a:cubicBezTo>
                    <a:pt x="5257559" y="5606443"/>
                    <a:pt x="5214525" y="5636901"/>
                    <a:pt x="5170757" y="5666780"/>
                  </a:cubicBezTo>
                  <a:cubicBezTo>
                    <a:pt x="5127110" y="5696775"/>
                    <a:pt x="5082973" y="5726654"/>
                    <a:pt x="5038100" y="5756185"/>
                  </a:cubicBezTo>
                  <a:cubicBezTo>
                    <a:pt x="4993106" y="5785486"/>
                    <a:pt x="4947743" y="5814553"/>
                    <a:pt x="4901276" y="5843043"/>
                  </a:cubicBezTo>
                  <a:cubicBezTo>
                    <a:pt x="4808835" y="5900136"/>
                    <a:pt x="4713449" y="5955494"/>
                    <a:pt x="4614019" y="6006103"/>
                  </a:cubicBezTo>
                  <a:cubicBezTo>
                    <a:pt x="4514711" y="6056943"/>
                    <a:pt x="4411971" y="6104192"/>
                    <a:pt x="4305061" y="6144726"/>
                  </a:cubicBezTo>
                  <a:cubicBezTo>
                    <a:pt x="4092223" y="6226952"/>
                    <a:pt x="3863569" y="6282424"/>
                    <a:pt x="3632710" y="6304196"/>
                  </a:cubicBezTo>
                  <a:cubicBezTo>
                    <a:pt x="3574964" y="6309408"/>
                    <a:pt x="3517218" y="6313345"/>
                    <a:pt x="3459594" y="6314504"/>
                  </a:cubicBezTo>
                  <a:lnTo>
                    <a:pt x="3416315" y="6315429"/>
                  </a:lnTo>
                  <a:cubicBezTo>
                    <a:pt x="3401971" y="6315546"/>
                    <a:pt x="3387505" y="6315198"/>
                    <a:pt x="3373159" y="6315198"/>
                  </a:cubicBezTo>
                  <a:lnTo>
                    <a:pt x="3330127" y="6314735"/>
                  </a:lnTo>
                  <a:lnTo>
                    <a:pt x="3288320" y="6313230"/>
                  </a:lnTo>
                  <a:cubicBezTo>
                    <a:pt x="3176996" y="6309870"/>
                    <a:pt x="3065428" y="6301533"/>
                    <a:pt x="2954350" y="6288098"/>
                  </a:cubicBezTo>
                  <a:cubicBezTo>
                    <a:pt x="2843150" y="6275360"/>
                    <a:pt x="2732194" y="6257061"/>
                    <a:pt x="2622466" y="6232742"/>
                  </a:cubicBezTo>
                  <a:cubicBezTo>
                    <a:pt x="2512859" y="6208190"/>
                    <a:pt x="2404110" y="6179122"/>
                    <a:pt x="2296466" y="6146001"/>
                  </a:cubicBezTo>
                  <a:cubicBezTo>
                    <a:pt x="2081544" y="6079179"/>
                    <a:pt x="1869073" y="5996027"/>
                    <a:pt x="1672419" y="5885197"/>
                  </a:cubicBezTo>
                  <a:cubicBezTo>
                    <a:pt x="1475643" y="5774599"/>
                    <a:pt x="1299954" y="5634353"/>
                    <a:pt x="1146578" y="5479168"/>
                  </a:cubicBezTo>
                  <a:cubicBezTo>
                    <a:pt x="1069461" y="5401692"/>
                    <a:pt x="999333" y="5319235"/>
                    <a:pt x="933372" y="5234810"/>
                  </a:cubicBezTo>
                  <a:cubicBezTo>
                    <a:pt x="867781" y="5150038"/>
                    <a:pt x="805375" y="5063991"/>
                    <a:pt x="747140" y="4976091"/>
                  </a:cubicBezTo>
                  <a:cubicBezTo>
                    <a:pt x="732182" y="4954319"/>
                    <a:pt x="718082" y="4932199"/>
                    <a:pt x="703616" y="4910196"/>
                  </a:cubicBezTo>
                  <a:lnTo>
                    <a:pt x="662053" y="4846269"/>
                  </a:lnTo>
                  <a:cubicBezTo>
                    <a:pt x="635449" y="4804925"/>
                    <a:pt x="607864" y="4763928"/>
                    <a:pt x="580033" y="4722352"/>
                  </a:cubicBezTo>
                  <a:lnTo>
                    <a:pt x="410105" y="4469193"/>
                  </a:lnTo>
                  <a:cubicBezTo>
                    <a:pt x="353095" y="4382915"/>
                    <a:pt x="296820" y="4294089"/>
                    <a:pt x="244224" y="4201556"/>
                  </a:cubicBezTo>
                  <a:cubicBezTo>
                    <a:pt x="217987" y="4155232"/>
                    <a:pt x="192609" y="4108098"/>
                    <a:pt x="169437" y="4059690"/>
                  </a:cubicBezTo>
                  <a:cubicBezTo>
                    <a:pt x="146388" y="4011165"/>
                    <a:pt x="124932" y="3961715"/>
                    <a:pt x="105929" y="3911221"/>
                  </a:cubicBezTo>
                  <a:cubicBezTo>
                    <a:pt x="87293" y="3860613"/>
                    <a:pt x="70742" y="3809309"/>
                    <a:pt x="57256" y="3757195"/>
                  </a:cubicBezTo>
                  <a:cubicBezTo>
                    <a:pt x="50881" y="3731138"/>
                    <a:pt x="44383" y="3704965"/>
                    <a:pt x="39111" y="3678677"/>
                  </a:cubicBezTo>
                  <a:lnTo>
                    <a:pt x="31142" y="3639300"/>
                  </a:lnTo>
                  <a:lnTo>
                    <a:pt x="24521" y="3599809"/>
                  </a:lnTo>
                  <a:cubicBezTo>
                    <a:pt x="7234" y="3494423"/>
                    <a:pt x="0" y="3388457"/>
                    <a:pt x="0" y="3283418"/>
                  </a:cubicBezTo>
                  <a:cubicBezTo>
                    <a:pt x="491" y="3076698"/>
                    <a:pt x="23418" y="2869978"/>
                    <a:pt x="68045" y="2666963"/>
                  </a:cubicBezTo>
                  <a:cubicBezTo>
                    <a:pt x="112550" y="2464064"/>
                    <a:pt x="180717" y="2265104"/>
                    <a:pt x="272546" y="2076334"/>
                  </a:cubicBezTo>
                  <a:cubicBezTo>
                    <a:pt x="457062" y="1698794"/>
                    <a:pt x="724457" y="1360978"/>
                    <a:pt x="1039300" y="1073307"/>
                  </a:cubicBezTo>
                  <a:cubicBezTo>
                    <a:pt x="1197090" y="929472"/>
                    <a:pt x="1367630" y="798259"/>
                    <a:pt x="1547733" y="680365"/>
                  </a:cubicBezTo>
                  <a:cubicBezTo>
                    <a:pt x="1728081" y="562587"/>
                    <a:pt x="1917870" y="457663"/>
                    <a:pt x="2115995" y="368373"/>
                  </a:cubicBezTo>
                  <a:cubicBezTo>
                    <a:pt x="2512737" y="191070"/>
                    <a:pt x="2939883" y="73870"/>
                    <a:pt x="3377451" y="24304"/>
                  </a:cubicBezTo>
                  <a:cubicBezTo>
                    <a:pt x="3486812" y="12086"/>
                    <a:pt x="3596971" y="4500"/>
                    <a:pt x="3707237" y="148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Freeform: Shape 23">
              <a:extLst>
                <a:ext uri="{FF2B5EF4-FFF2-40B4-BE49-F238E27FC236}">
                  <a16:creationId xmlns:a16="http://schemas.microsoft.com/office/drawing/2014/main" id="{EC18CE1F-9DF1-47AF-9E66-6CE348AC233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464911 h 6229400"/>
                <a:gd name="connsiteX4" fmla="*/ 5660063 w 5769111"/>
                <a:gd name="connsiteY4" fmla="*/ 1328105 h 6229400"/>
                <a:gd name="connsiteX5" fmla="*/ 4910471 w 5769111"/>
                <a:gd name="connsiteY5" fmla="*/ 781599 h 6229400"/>
                <a:gd name="connsiteX6" fmla="*/ 3882695 w 5769111"/>
                <a:gd name="connsiteY6" fmla="*/ 579048 h 6229400"/>
                <a:gd name="connsiteX7" fmla="*/ 2683153 w 5769111"/>
                <a:gd name="connsiteY7" fmla="*/ 797003 h 6229400"/>
                <a:gd name="connsiteX8" fmla="*/ 1617493 w 5769111"/>
                <a:gd name="connsiteY8" fmla="*/ 1395738 h 6229400"/>
                <a:gd name="connsiteX9" fmla="*/ 880408 w 5769111"/>
                <a:gd name="connsiteY9" fmla="*/ 2259099 h 6229400"/>
                <a:gd name="connsiteX10" fmla="*/ 613135 w 5769111"/>
                <a:gd name="connsiteY10" fmla="*/ 3263863 h 6229400"/>
                <a:gd name="connsiteX11" fmla="*/ 1055484 w 5769111"/>
                <a:gd name="connsiteY11" fmla="*/ 4196825 h 6229400"/>
                <a:gd name="connsiteX12" fmla="*/ 1278376 w 5769111"/>
                <a:gd name="connsiteY12" fmla="*/ 4492950 h 6229400"/>
                <a:gd name="connsiteX13" fmla="*/ 3369851 w 5769111"/>
                <a:gd name="connsiteY13" fmla="*/ 5650468 h 6229400"/>
                <a:gd name="connsiteX14" fmla="*/ 4957551 w 5769111"/>
                <a:gd name="connsiteY14" fmla="*/ 4938355 h 6229400"/>
                <a:gd name="connsiteX15" fmla="*/ 5150773 w 5769111"/>
                <a:gd name="connsiteY15" fmla="*/ 4796950 h 6229400"/>
                <a:gd name="connsiteX16" fmla="*/ 5747247 w 5769111"/>
                <a:gd name="connsiteY16" fmla="*/ 4338176 h 6229400"/>
                <a:gd name="connsiteX17" fmla="*/ 5769111 w 5769111"/>
                <a:gd name="connsiteY17" fmla="*/ 4318497 h 6229400"/>
                <a:gd name="connsiteX18" fmla="*/ 5769111 w 5769111"/>
                <a:gd name="connsiteY18" fmla="*/ 5074612 h 6229400"/>
                <a:gd name="connsiteX19" fmla="*/ 5636252 w 5769111"/>
                <a:gd name="connsiteY19" fmla="*/ 5174208 h 6229400"/>
                <a:gd name="connsiteX20" fmla="*/ 5334922 w 5769111"/>
                <a:gd name="connsiteY20" fmla="*/ 5394528 h 6229400"/>
                <a:gd name="connsiteX21" fmla="*/ 3369727 w 5769111"/>
                <a:gd name="connsiteY21" fmla="*/ 6229400 h 6229400"/>
                <a:gd name="connsiteX22" fmla="*/ 771046 w 5769111"/>
                <a:gd name="connsiteY22" fmla="*/ 4817913 h 6229400"/>
                <a:gd name="connsiteX23" fmla="*/ 0 w 5769111"/>
                <a:gd name="connsiteY23" fmla="*/ 3263748 h 6229400"/>
                <a:gd name="connsiteX24" fmla="*/ 3882695 w 5769111"/>
                <a:gd name="connsiteY24"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5769111" h="6229400">
                  <a:moveTo>
                    <a:pt x="3882695" y="0"/>
                  </a:moveTo>
                  <a:cubicBezTo>
                    <a:pt x="4601253" y="0"/>
                    <a:pt x="5210727" y="205477"/>
                    <a:pt x="5691883" y="557381"/>
                  </a:cubicBezTo>
                  <a:lnTo>
                    <a:pt x="5769111" y="620523"/>
                  </a:lnTo>
                  <a:lnTo>
                    <a:pt x="5769111" y="1464911"/>
                  </a:lnTo>
                  <a:lnTo>
                    <a:pt x="5660063" y="1328105"/>
                  </a:lnTo>
                  <a:cubicBezTo>
                    <a:pt x="5449800" y="1091506"/>
                    <a:pt x="5197607" y="907600"/>
                    <a:pt x="4910471" y="781599"/>
                  </a:cubicBezTo>
                  <a:cubicBezTo>
                    <a:pt x="4604088" y="647260"/>
                    <a:pt x="4258349" y="579048"/>
                    <a:pt x="3882695" y="579048"/>
                  </a:cubicBezTo>
                  <a:cubicBezTo>
                    <a:pt x="3484238" y="579048"/>
                    <a:pt x="3080631" y="652240"/>
                    <a:pt x="2683153" y="797003"/>
                  </a:cubicBezTo>
                  <a:cubicBezTo>
                    <a:pt x="2296098" y="937595"/>
                    <a:pt x="1927678" y="1144662"/>
                    <a:pt x="1617493" y="1395738"/>
                  </a:cubicBezTo>
                  <a:cubicBezTo>
                    <a:pt x="1301915" y="1651098"/>
                    <a:pt x="1053890" y="1941665"/>
                    <a:pt x="880408" y="2259099"/>
                  </a:cubicBezTo>
                  <a:cubicBezTo>
                    <a:pt x="703125" y="2583597"/>
                    <a:pt x="613135" y="2921645"/>
                    <a:pt x="613135" y="3263863"/>
                  </a:cubicBezTo>
                  <a:cubicBezTo>
                    <a:pt x="613135" y="3608512"/>
                    <a:pt x="756702" y="3809789"/>
                    <a:pt x="1055484" y="4196825"/>
                  </a:cubicBezTo>
                  <a:cubicBezTo>
                    <a:pt x="1127574" y="4290167"/>
                    <a:pt x="1202116" y="4386753"/>
                    <a:pt x="1278376" y="4492950"/>
                  </a:cubicBezTo>
                  <a:cubicBezTo>
                    <a:pt x="1861105" y="5304313"/>
                    <a:pt x="2486623" y="5650468"/>
                    <a:pt x="3369851" y="5650468"/>
                  </a:cubicBezTo>
                  <a:cubicBezTo>
                    <a:pt x="3949515" y="5650468"/>
                    <a:pt x="4374822" y="5368471"/>
                    <a:pt x="4957551" y="4938355"/>
                  </a:cubicBezTo>
                  <a:cubicBezTo>
                    <a:pt x="5022653" y="4890293"/>
                    <a:pt x="5087755" y="4842811"/>
                    <a:pt x="5150773" y="4796950"/>
                  </a:cubicBezTo>
                  <a:cubicBezTo>
                    <a:pt x="5364254" y="4641404"/>
                    <a:pt x="5570313" y="4491241"/>
                    <a:pt x="5747247" y="4338176"/>
                  </a:cubicBezTo>
                  <a:lnTo>
                    <a:pt x="5769111" y="4318497"/>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Shape 24">
              <a:extLst>
                <a:ext uri="{FF2B5EF4-FFF2-40B4-BE49-F238E27FC236}">
                  <a16:creationId xmlns:a16="http://schemas.microsoft.com/office/drawing/2014/main" id="{5BD26A8C-8D1D-41E6-A71E-FE9AC75F3F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410220" y="131729"/>
              <a:ext cx="5769111" cy="6229400"/>
            </a:xfrm>
            <a:custGeom>
              <a:avLst/>
              <a:gdLst>
                <a:gd name="connsiteX0" fmla="*/ 3882695 w 5769111"/>
                <a:gd name="connsiteY0" fmla="*/ 0 h 6229400"/>
                <a:gd name="connsiteX1" fmla="*/ 5691883 w 5769111"/>
                <a:gd name="connsiteY1" fmla="*/ 557381 h 6229400"/>
                <a:gd name="connsiteX2" fmla="*/ 5769111 w 5769111"/>
                <a:gd name="connsiteY2" fmla="*/ 620523 h 6229400"/>
                <a:gd name="connsiteX3" fmla="*/ 5769111 w 5769111"/>
                <a:gd name="connsiteY3" fmla="*/ 1675390 h 6229400"/>
                <a:gd name="connsiteX4" fmla="*/ 5711488 w 5769111"/>
                <a:gd name="connsiteY4" fmla="*/ 1585205 h 6229400"/>
                <a:gd name="connsiteX5" fmla="*/ 5566027 w 5769111"/>
                <a:gd name="connsiteY5" fmla="*/ 1402571 h 6229400"/>
                <a:gd name="connsiteX6" fmla="*/ 4858734 w 5769111"/>
                <a:gd name="connsiteY6" fmla="*/ 886639 h 6229400"/>
                <a:gd name="connsiteX7" fmla="*/ 3882695 w 5769111"/>
                <a:gd name="connsiteY7" fmla="*/ 694858 h 6229400"/>
                <a:gd name="connsiteX8" fmla="*/ 2727046 w 5769111"/>
                <a:gd name="connsiteY8" fmla="*/ 905053 h 6229400"/>
                <a:gd name="connsiteX9" fmla="*/ 1697186 w 5769111"/>
                <a:gd name="connsiteY9" fmla="*/ 1483638 h 6229400"/>
                <a:gd name="connsiteX10" fmla="*/ 989279 w 5769111"/>
                <a:gd name="connsiteY10" fmla="*/ 2312139 h 6229400"/>
                <a:gd name="connsiteX11" fmla="*/ 735615 w 5769111"/>
                <a:gd name="connsiteY11" fmla="*/ 3263863 h 6229400"/>
                <a:gd name="connsiteX12" fmla="*/ 1154424 w 5769111"/>
                <a:gd name="connsiteY12" fmla="*/ 4128614 h 6229400"/>
                <a:gd name="connsiteX13" fmla="*/ 1379768 w 5769111"/>
                <a:gd name="connsiteY13" fmla="*/ 4427981 h 6229400"/>
                <a:gd name="connsiteX14" fmla="*/ 2239456 w 5769111"/>
                <a:gd name="connsiteY14" fmla="*/ 5256947 h 6229400"/>
                <a:gd name="connsiteX15" fmla="*/ 3369727 w 5769111"/>
                <a:gd name="connsiteY15" fmla="*/ 5534658 h 6229400"/>
                <a:gd name="connsiteX16" fmla="*/ 4096760 w 5769111"/>
                <a:gd name="connsiteY16" fmla="*/ 5357817 h 6229400"/>
                <a:gd name="connsiteX17" fmla="*/ 4881905 w 5769111"/>
                <a:gd name="connsiteY17" fmla="*/ 4847212 h 6229400"/>
                <a:gd name="connsiteX18" fmla="*/ 5075739 w 5769111"/>
                <a:gd name="connsiteY18" fmla="*/ 4705346 h 6229400"/>
                <a:gd name="connsiteX19" fmla="*/ 5759930 w 5769111"/>
                <a:gd name="connsiteY19" fmla="*/ 4166809 h 6229400"/>
                <a:gd name="connsiteX20" fmla="*/ 5769111 w 5769111"/>
                <a:gd name="connsiteY20" fmla="*/ 4157764 h 6229400"/>
                <a:gd name="connsiteX21" fmla="*/ 5769111 w 5769111"/>
                <a:gd name="connsiteY21" fmla="*/ 5074612 h 6229400"/>
                <a:gd name="connsiteX22" fmla="*/ 5636252 w 5769111"/>
                <a:gd name="connsiteY22" fmla="*/ 5174208 h 6229400"/>
                <a:gd name="connsiteX23" fmla="*/ 5334922 w 5769111"/>
                <a:gd name="connsiteY23" fmla="*/ 5394528 h 6229400"/>
                <a:gd name="connsiteX24" fmla="*/ 3369727 w 5769111"/>
                <a:gd name="connsiteY24" fmla="*/ 6229400 h 6229400"/>
                <a:gd name="connsiteX25" fmla="*/ 771046 w 5769111"/>
                <a:gd name="connsiteY25" fmla="*/ 4817913 h 6229400"/>
                <a:gd name="connsiteX26" fmla="*/ 0 w 5769111"/>
                <a:gd name="connsiteY26" fmla="*/ 3263748 h 6229400"/>
                <a:gd name="connsiteX27" fmla="*/ 3882695 w 5769111"/>
                <a:gd name="connsiteY27" fmla="*/ 0 h 62294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Lst>
              <a:rect l="l" t="t" r="r" b="b"/>
              <a:pathLst>
                <a:path w="5769111" h="6229400">
                  <a:moveTo>
                    <a:pt x="3882695" y="0"/>
                  </a:moveTo>
                  <a:cubicBezTo>
                    <a:pt x="4601253" y="0"/>
                    <a:pt x="5210727" y="205477"/>
                    <a:pt x="5691883" y="557381"/>
                  </a:cubicBezTo>
                  <a:lnTo>
                    <a:pt x="5769111" y="620523"/>
                  </a:lnTo>
                  <a:lnTo>
                    <a:pt x="5769111" y="1675390"/>
                  </a:lnTo>
                  <a:lnTo>
                    <a:pt x="5711488" y="1585205"/>
                  </a:lnTo>
                  <a:cubicBezTo>
                    <a:pt x="5665942" y="1521390"/>
                    <a:pt x="5617428" y="1460432"/>
                    <a:pt x="5566027" y="1402571"/>
                  </a:cubicBezTo>
                  <a:cubicBezTo>
                    <a:pt x="5367411" y="1179058"/>
                    <a:pt x="5129563" y="1005460"/>
                    <a:pt x="4858734" y="886639"/>
                  </a:cubicBezTo>
                  <a:cubicBezTo>
                    <a:pt x="4568779" y="759363"/>
                    <a:pt x="4240327" y="694858"/>
                    <a:pt x="3882695" y="694858"/>
                  </a:cubicBezTo>
                  <a:cubicBezTo>
                    <a:pt x="3504835" y="694858"/>
                    <a:pt x="3105151" y="767471"/>
                    <a:pt x="2727046" y="905053"/>
                  </a:cubicBezTo>
                  <a:cubicBezTo>
                    <a:pt x="2352985" y="1041013"/>
                    <a:pt x="1996826" y="1241132"/>
                    <a:pt x="1697186" y="1483638"/>
                  </a:cubicBezTo>
                  <a:cubicBezTo>
                    <a:pt x="1397913" y="1725796"/>
                    <a:pt x="1153199" y="2012308"/>
                    <a:pt x="989279" y="2312139"/>
                  </a:cubicBezTo>
                  <a:cubicBezTo>
                    <a:pt x="820946" y="2620077"/>
                    <a:pt x="735615" y="2940290"/>
                    <a:pt x="735615" y="3263863"/>
                  </a:cubicBezTo>
                  <a:cubicBezTo>
                    <a:pt x="735615" y="3573074"/>
                    <a:pt x="863980" y="3752464"/>
                    <a:pt x="1154424" y="4128614"/>
                  </a:cubicBezTo>
                  <a:cubicBezTo>
                    <a:pt x="1227127" y="4222767"/>
                    <a:pt x="1302282" y="4320162"/>
                    <a:pt x="1379768" y="4427981"/>
                  </a:cubicBezTo>
                  <a:cubicBezTo>
                    <a:pt x="1653784" y="4809458"/>
                    <a:pt x="1934912" y="5080685"/>
                    <a:pt x="2239456" y="5256947"/>
                  </a:cubicBezTo>
                  <a:cubicBezTo>
                    <a:pt x="2562268" y="5443863"/>
                    <a:pt x="2932037" y="5534658"/>
                    <a:pt x="3369727" y="5534658"/>
                  </a:cubicBezTo>
                  <a:cubicBezTo>
                    <a:pt x="3618120" y="5534658"/>
                    <a:pt x="3849103" y="5478491"/>
                    <a:pt x="4096760" y="5357817"/>
                  </a:cubicBezTo>
                  <a:cubicBezTo>
                    <a:pt x="4351037" y="5233901"/>
                    <a:pt x="4602740" y="5053238"/>
                    <a:pt x="4881905" y="4847212"/>
                  </a:cubicBezTo>
                  <a:cubicBezTo>
                    <a:pt x="4947375" y="4798920"/>
                    <a:pt x="5012599" y="4751322"/>
                    <a:pt x="5075739" y="4705346"/>
                  </a:cubicBezTo>
                  <a:cubicBezTo>
                    <a:pt x="5327320" y="4521990"/>
                    <a:pt x="5568418" y="4346256"/>
                    <a:pt x="5759930" y="4166809"/>
                  </a:cubicBezTo>
                  <a:lnTo>
                    <a:pt x="5769111" y="4157764"/>
                  </a:lnTo>
                  <a:lnTo>
                    <a:pt x="5769111" y="5074612"/>
                  </a:lnTo>
                  <a:lnTo>
                    <a:pt x="5636252" y="5174208"/>
                  </a:lnTo>
                  <a:cubicBezTo>
                    <a:pt x="5537051" y="5246835"/>
                    <a:pt x="5436100" y="5319845"/>
                    <a:pt x="5334922" y="5394528"/>
                  </a:cubicBezTo>
                  <a:cubicBezTo>
                    <a:pt x="4745327" y="5829741"/>
                    <a:pt x="4177309" y="6229400"/>
                    <a:pt x="3369727" y="6229400"/>
                  </a:cubicBezTo>
                  <a:cubicBezTo>
                    <a:pt x="2172147" y="6229400"/>
                    <a:pt x="1394603" y="5686137"/>
                    <a:pt x="771046" y="4817913"/>
                  </a:cubicBezTo>
                  <a:cubicBezTo>
                    <a:pt x="396864" y="4297000"/>
                    <a:pt x="0" y="3939728"/>
                    <a:pt x="0" y="3263748"/>
                  </a:cubicBezTo>
                  <a:cubicBezTo>
                    <a:pt x="0" y="1461170"/>
                    <a:pt x="1955141" y="0"/>
                    <a:pt x="38826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pic>
        <p:nvPicPr>
          <p:cNvPr id="7" name="Graphic 6" descr="Brain in head">
            <a:extLst>
              <a:ext uri="{FF2B5EF4-FFF2-40B4-BE49-F238E27FC236}">
                <a16:creationId xmlns:a16="http://schemas.microsoft.com/office/drawing/2014/main" id="{E514CDB6-FC51-30B6-45AD-AF5A9E28DAE6}"/>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8121726" y="1629089"/>
            <a:ext cx="3620021" cy="3620021"/>
          </a:xfrm>
          <a:prstGeom prst="rect">
            <a:avLst/>
          </a:prstGeom>
        </p:spPr>
      </p:pic>
    </p:spTree>
    <p:extLst>
      <p:ext uri="{BB962C8B-B14F-4D97-AF65-F5344CB8AC3E}">
        <p14:creationId xmlns:p14="http://schemas.microsoft.com/office/powerpoint/2010/main" val="4233657724"/>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79BB35BC-D5C2-4C8B-A22A-A71E619191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F670057-DB19-F057-CAC7-921A8F3F24D5}"/>
              </a:ext>
            </a:extLst>
          </p:cNvPr>
          <p:cNvSpPr>
            <a:spLocks noGrp="1"/>
          </p:cNvSpPr>
          <p:nvPr>
            <p:ph type="ctrTitle"/>
          </p:nvPr>
        </p:nvSpPr>
        <p:spPr>
          <a:xfrm>
            <a:off x="6513788" y="365125"/>
            <a:ext cx="4840010" cy="1807305"/>
          </a:xfrm>
        </p:spPr>
        <p:txBody>
          <a:bodyPr vert="horz" lIns="91440" tIns="45720" rIns="91440" bIns="45720" rtlCol="0" anchor="ctr">
            <a:normAutofit fontScale="90000"/>
          </a:bodyPr>
          <a:lstStyle/>
          <a:p>
            <a:pPr algn="l">
              <a:tabLst>
                <a:tab pos="457200" algn="l"/>
              </a:tabLst>
            </a:pPr>
            <a:br>
              <a:rPr lang="en-US" sz="1100" dirty="0">
                <a:effectLst/>
              </a:rPr>
            </a:br>
            <a:br>
              <a:rPr lang="en-US" sz="1100" dirty="0">
                <a:effectLst/>
              </a:rPr>
            </a:br>
            <a:br>
              <a:rPr lang="en-US" sz="1100" dirty="0">
                <a:effectLst/>
              </a:rPr>
            </a:br>
            <a:br>
              <a:rPr lang="en-US" sz="1100" dirty="0">
                <a:effectLst/>
              </a:rPr>
            </a:br>
            <a:br>
              <a:rPr lang="en-US" sz="1100" dirty="0">
                <a:effectLst/>
              </a:rPr>
            </a:br>
            <a:br>
              <a:rPr lang="en-US" sz="1100" dirty="0">
                <a:effectLst/>
              </a:rPr>
            </a:br>
            <a:br>
              <a:rPr lang="en-US" sz="1100" dirty="0">
                <a:effectLst/>
              </a:rPr>
            </a:br>
            <a:br>
              <a:rPr lang="en-US" sz="1100" dirty="0">
                <a:effectLst/>
              </a:rPr>
            </a:br>
            <a:br>
              <a:rPr lang="en-US" sz="1100" dirty="0"/>
            </a:br>
            <a:br>
              <a:rPr lang="en-US" sz="1100" dirty="0"/>
            </a:br>
            <a:br>
              <a:rPr lang="en-US" sz="1100" dirty="0"/>
            </a:br>
            <a:r>
              <a:rPr lang="en-US" sz="3600" b="1" dirty="0">
                <a:solidFill>
                  <a:schemeClr val="accent1">
                    <a:lumMod val="50000"/>
                  </a:schemeClr>
                </a:solidFill>
              </a:rPr>
              <a:t>Developing a Growth Mindset, is it an attitude of an altitude? And Why?   </a:t>
            </a:r>
            <a:br>
              <a:rPr lang="en-US" sz="3600" b="1" dirty="0">
                <a:solidFill>
                  <a:schemeClr val="accent1">
                    <a:lumMod val="50000"/>
                  </a:schemeClr>
                </a:solidFill>
              </a:rPr>
            </a:br>
            <a:br>
              <a:rPr lang="en-US" sz="3600" b="1" dirty="0">
                <a:solidFill>
                  <a:schemeClr val="accent1">
                    <a:lumMod val="50000"/>
                  </a:schemeClr>
                </a:solidFill>
              </a:rPr>
            </a:br>
            <a:endParaRPr lang="en-US" sz="3600" b="1" dirty="0">
              <a:solidFill>
                <a:schemeClr val="accent1">
                  <a:lumMod val="50000"/>
                </a:schemeClr>
              </a:solidFill>
            </a:endParaRPr>
          </a:p>
        </p:txBody>
      </p:sp>
      <p:pic>
        <p:nvPicPr>
          <p:cNvPr id="5" name="Picture 4" descr="Thermometer outdoors">
            <a:extLst>
              <a:ext uri="{FF2B5EF4-FFF2-40B4-BE49-F238E27FC236}">
                <a16:creationId xmlns:a16="http://schemas.microsoft.com/office/drawing/2014/main" id="{DC96686E-29F4-F523-024E-19CD738C5AA3}"/>
              </a:ext>
            </a:extLst>
          </p:cNvPr>
          <p:cNvPicPr>
            <a:picLocks noChangeAspect="1"/>
          </p:cNvPicPr>
          <p:nvPr/>
        </p:nvPicPr>
        <p:blipFill>
          <a:blip r:embed="rId2"/>
          <a:srcRect r="40466" b="-1"/>
          <a:stretch>
            <a:fillRect/>
          </a:stretch>
        </p:blipFill>
        <p:spPr>
          <a:xfrm>
            <a:off x="20" y="10"/>
            <a:ext cx="6116549" cy="6857990"/>
          </a:xfrm>
          <a:custGeom>
            <a:avLst/>
            <a:gdLst/>
            <a:ahLst/>
            <a:cxnLst/>
            <a:rect l="l" t="t" r="r" b="b"/>
            <a:pathLst>
              <a:path w="6116569" h="6879321">
                <a:moveTo>
                  <a:pt x="0" y="0"/>
                </a:moveTo>
                <a:lnTo>
                  <a:pt x="2935851" y="0"/>
                </a:lnTo>
                <a:cubicBezTo>
                  <a:pt x="3035710" y="10660"/>
                  <a:pt x="3138421" y="17767"/>
                  <a:pt x="3238280" y="31980"/>
                </a:cubicBezTo>
                <a:cubicBezTo>
                  <a:pt x="3817462" y="106602"/>
                  <a:pt x="3127009" y="277163"/>
                  <a:pt x="3660541" y="550772"/>
                </a:cubicBezTo>
                <a:cubicBezTo>
                  <a:pt x="3706191" y="575645"/>
                  <a:pt x="3757546" y="579199"/>
                  <a:pt x="3808902" y="589860"/>
                </a:cubicBezTo>
                <a:cubicBezTo>
                  <a:pt x="4008620" y="625393"/>
                  <a:pt x="4211192" y="618286"/>
                  <a:pt x="4413762" y="625393"/>
                </a:cubicBezTo>
                <a:cubicBezTo>
                  <a:pt x="4465118" y="628946"/>
                  <a:pt x="4525033" y="625393"/>
                  <a:pt x="4567830" y="721333"/>
                </a:cubicBezTo>
                <a:cubicBezTo>
                  <a:pt x="4425175" y="724888"/>
                  <a:pt x="4305344" y="731994"/>
                  <a:pt x="4171247" y="792401"/>
                </a:cubicBezTo>
                <a:cubicBezTo>
                  <a:pt x="4239722" y="859916"/>
                  <a:pt x="4322462" y="795955"/>
                  <a:pt x="4376671" y="842148"/>
                </a:cubicBezTo>
                <a:cubicBezTo>
                  <a:pt x="4428027" y="888342"/>
                  <a:pt x="4470824" y="891896"/>
                  <a:pt x="4527887" y="813722"/>
                </a:cubicBezTo>
                <a:cubicBezTo>
                  <a:pt x="4556417" y="774634"/>
                  <a:pt x="4604920" y="778187"/>
                  <a:pt x="4633452" y="799508"/>
                </a:cubicBezTo>
                <a:cubicBezTo>
                  <a:pt x="4781813" y="913216"/>
                  <a:pt x="4778960" y="909662"/>
                  <a:pt x="4947293" y="870576"/>
                </a:cubicBezTo>
                <a:cubicBezTo>
                  <a:pt x="5055712" y="845701"/>
                  <a:pt x="5166983" y="806615"/>
                  <a:pt x="5263988" y="820828"/>
                </a:cubicBezTo>
                <a:cubicBezTo>
                  <a:pt x="5275401" y="867022"/>
                  <a:pt x="5263988" y="888342"/>
                  <a:pt x="5249723" y="895449"/>
                </a:cubicBezTo>
                <a:cubicBezTo>
                  <a:pt x="5021475" y="1005604"/>
                  <a:pt x="4975825" y="1122864"/>
                  <a:pt x="4744723" y="1197485"/>
                </a:cubicBezTo>
                <a:cubicBezTo>
                  <a:pt x="4724751" y="1268552"/>
                  <a:pt x="4807491" y="1275660"/>
                  <a:pt x="4767548" y="1346727"/>
                </a:cubicBezTo>
                <a:cubicBezTo>
                  <a:pt x="4693367" y="1407134"/>
                  <a:pt x="4610627" y="1346727"/>
                  <a:pt x="4539299" y="1421348"/>
                </a:cubicBezTo>
                <a:cubicBezTo>
                  <a:pt x="4550712" y="1471094"/>
                  <a:pt x="4610627" y="1432008"/>
                  <a:pt x="4607773" y="1485309"/>
                </a:cubicBezTo>
                <a:cubicBezTo>
                  <a:pt x="4604920" y="1517288"/>
                  <a:pt x="4593508" y="1527948"/>
                  <a:pt x="4579242" y="1535055"/>
                </a:cubicBezTo>
                <a:cubicBezTo>
                  <a:pt x="4776107" y="1538608"/>
                  <a:pt x="5383820" y="1574142"/>
                  <a:pt x="5278255" y="1609676"/>
                </a:cubicBezTo>
                <a:cubicBezTo>
                  <a:pt x="5418057" y="1698511"/>
                  <a:pt x="5623481" y="1609676"/>
                  <a:pt x="5771843" y="1630997"/>
                </a:cubicBezTo>
                <a:cubicBezTo>
                  <a:pt x="5925911" y="1652316"/>
                  <a:pt x="6171278" y="1719830"/>
                  <a:pt x="6105656" y="1748257"/>
                </a:cubicBezTo>
                <a:cubicBezTo>
                  <a:pt x="6031475" y="1780238"/>
                  <a:pt x="5766136" y="2146235"/>
                  <a:pt x="5691955" y="2167555"/>
                </a:cubicBezTo>
                <a:cubicBezTo>
                  <a:pt x="5606362" y="2188875"/>
                  <a:pt x="5589243" y="2217302"/>
                  <a:pt x="5475118" y="2348776"/>
                </a:cubicBezTo>
                <a:cubicBezTo>
                  <a:pt x="5398085" y="2437610"/>
                  <a:pt x="5709074" y="2238623"/>
                  <a:pt x="5826051" y="2291922"/>
                </a:cubicBezTo>
                <a:cubicBezTo>
                  <a:pt x="5868848" y="2309690"/>
                  <a:pt x="5552153" y="2554872"/>
                  <a:pt x="5552153" y="2597513"/>
                </a:cubicBezTo>
                <a:cubicBezTo>
                  <a:pt x="5549300" y="2640153"/>
                  <a:pt x="5577831" y="2647260"/>
                  <a:pt x="5603508" y="2647260"/>
                </a:cubicBezTo>
                <a:cubicBezTo>
                  <a:pt x="5660571" y="2647260"/>
                  <a:pt x="5640599" y="2686346"/>
                  <a:pt x="5700515" y="2679240"/>
                </a:cubicBezTo>
                <a:cubicBezTo>
                  <a:pt x="5523622" y="2800055"/>
                  <a:pt x="5418057" y="2778734"/>
                  <a:pt x="5246870" y="2888889"/>
                </a:cubicBezTo>
                <a:cubicBezTo>
                  <a:pt x="5164130" y="2942189"/>
                  <a:pt x="4921615" y="3119857"/>
                  <a:pt x="4836022" y="3169605"/>
                </a:cubicBezTo>
                <a:cubicBezTo>
                  <a:pt x="4801785" y="3187371"/>
                  <a:pt x="4758988" y="3173158"/>
                  <a:pt x="4736163" y="3233565"/>
                </a:cubicBezTo>
                <a:cubicBezTo>
                  <a:pt x="4770400" y="3279759"/>
                  <a:pt x="4816050" y="3254885"/>
                  <a:pt x="4853141" y="3233565"/>
                </a:cubicBezTo>
                <a:cubicBezTo>
                  <a:pt x="4944440" y="3176711"/>
                  <a:pt x="4935881" y="3190925"/>
                  <a:pt x="4944440" y="3226459"/>
                </a:cubicBezTo>
                <a:cubicBezTo>
                  <a:pt x="4972972" y="3350827"/>
                  <a:pt x="5044300" y="3308186"/>
                  <a:pt x="5109921" y="3283313"/>
                </a:cubicBezTo>
                <a:cubicBezTo>
                  <a:pt x="5303932" y="3208692"/>
                  <a:pt x="5500797" y="3215799"/>
                  <a:pt x="5694809" y="3141178"/>
                </a:cubicBezTo>
                <a:cubicBezTo>
                  <a:pt x="5714781" y="3134070"/>
                  <a:pt x="5612068" y="3283313"/>
                  <a:pt x="5566419" y="3301079"/>
                </a:cubicBezTo>
                <a:cubicBezTo>
                  <a:pt x="5515063" y="3322399"/>
                  <a:pt x="5452294" y="3311739"/>
                  <a:pt x="5415203" y="3397020"/>
                </a:cubicBezTo>
                <a:cubicBezTo>
                  <a:pt x="5477972" y="3414787"/>
                  <a:pt x="5552153" y="3372147"/>
                  <a:pt x="5612068" y="3432554"/>
                </a:cubicBezTo>
                <a:cubicBezTo>
                  <a:pt x="5469413" y="3528494"/>
                  <a:pt x="5329610" y="3535601"/>
                  <a:pt x="5206927" y="3599562"/>
                </a:cubicBezTo>
                <a:cubicBezTo>
                  <a:pt x="5192661" y="3706163"/>
                  <a:pt x="5272548" y="3663523"/>
                  <a:pt x="5301079" y="3723930"/>
                </a:cubicBezTo>
                <a:cubicBezTo>
                  <a:pt x="5072830" y="3844745"/>
                  <a:pt x="4564977" y="4232062"/>
                  <a:pt x="4507915" y="4306683"/>
                </a:cubicBezTo>
                <a:cubicBezTo>
                  <a:pt x="4390937" y="4463031"/>
                  <a:pt x="3900202" y="4562525"/>
                  <a:pt x="3982942" y="4587399"/>
                </a:cubicBezTo>
                <a:cubicBezTo>
                  <a:pt x="4051417" y="4608719"/>
                  <a:pt x="4119891" y="4587399"/>
                  <a:pt x="4185513" y="4541205"/>
                </a:cubicBezTo>
                <a:cubicBezTo>
                  <a:pt x="4291078" y="4466584"/>
                  <a:pt x="5010062" y="4523438"/>
                  <a:pt x="5212633" y="4455924"/>
                </a:cubicBezTo>
                <a:cubicBezTo>
                  <a:pt x="5241164" y="4445264"/>
                  <a:pt x="5283960" y="4409730"/>
                  <a:pt x="5312492" y="4473691"/>
                </a:cubicBezTo>
                <a:cubicBezTo>
                  <a:pt x="5098508" y="4704659"/>
                  <a:pt x="4833169" y="4654913"/>
                  <a:pt x="4596361" y="4818368"/>
                </a:cubicBezTo>
                <a:cubicBezTo>
                  <a:pt x="4684807" y="4917861"/>
                  <a:pt x="4776107" y="4907202"/>
                  <a:pt x="4873113" y="4885882"/>
                </a:cubicBezTo>
                <a:cubicBezTo>
                  <a:pt x="4895938" y="4878775"/>
                  <a:pt x="4930175" y="4871668"/>
                  <a:pt x="4935881" y="4914309"/>
                </a:cubicBezTo>
                <a:cubicBezTo>
                  <a:pt x="4941587" y="4967609"/>
                  <a:pt x="4898790" y="4978270"/>
                  <a:pt x="4873113" y="5003143"/>
                </a:cubicBezTo>
                <a:cubicBezTo>
                  <a:pt x="4833169" y="5038676"/>
                  <a:pt x="4773254" y="4999590"/>
                  <a:pt x="4721898" y="5095530"/>
                </a:cubicBezTo>
                <a:cubicBezTo>
                  <a:pt x="4873113" y="5067104"/>
                  <a:pt x="4998650" y="5020910"/>
                  <a:pt x="5132745" y="4949842"/>
                </a:cubicBezTo>
                <a:cubicBezTo>
                  <a:pt x="5121333" y="5006696"/>
                  <a:pt x="5081390" y="5035123"/>
                  <a:pt x="5101362" y="5081317"/>
                </a:cubicBezTo>
                <a:cubicBezTo>
                  <a:pt x="5118480" y="5116850"/>
                  <a:pt x="5164130" y="5131063"/>
                  <a:pt x="5138452" y="5198578"/>
                </a:cubicBezTo>
                <a:cubicBezTo>
                  <a:pt x="5067125" y="5273199"/>
                  <a:pt x="4967265" y="5258986"/>
                  <a:pt x="4904497" y="5362033"/>
                </a:cubicBezTo>
                <a:cubicBezTo>
                  <a:pt x="4818903" y="5507721"/>
                  <a:pt x="4684807" y="5564575"/>
                  <a:pt x="4579242" y="5674729"/>
                </a:cubicBezTo>
                <a:cubicBezTo>
                  <a:pt x="4545005" y="5713816"/>
                  <a:pt x="4313903" y="5841738"/>
                  <a:pt x="4253988" y="5884379"/>
                </a:cubicBezTo>
                <a:cubicBezTo>
                  <a:pt x="4168395" y="5944786"/>
                  <a:pt x="4071389" y="5966106"/>
                  <a:pt x="3985795" y="6069153"/>
                </a:cubicBezTo>
                <a:cubicBezTo>
                  <a:pt x="4065682" y="6086921"/>
                  <a:pt x="4134157" y="5990979"/>
                  <a:pt x="4231163" y="6030066"/>
                </a:cubicBezTo>
                <a:cubicBezTo>
                  <a:pt x="4074242" y="6133114"/>
                  <a:pt x="3931586" y="6182861"/>
                  <a:pt x="3814609" y="6317889"/>
                </a:cubicBezTo>
                <a:cubicBezTo>
                  <a:pt x="3800343" y="6335656"/>
                  <a:pt x="3771812" y="6332102"/>
                  <a:pt x="3751840" y="6339209"/>
                </a:cubicBezTo>
                <a:cubicBezTo>
                  <a:pt x="3529298" y="6406723"/>
                  <a:pt x="3309608" y="6467130"/>
                  <a:pt x="3089919" y="6563071"/>
                </a:cubicBezTo>
                <a:cubicBezTo>
                  <a:pt x="3041416" y="6584392"/>
                  <a:pt x="2955823" y="6595052"/>
                  <a:pt x="2961529" y="6662566"/>
                </a:cubicBezTo>
                <a:cubicBezTo>
                  <a:pt x="2972941" y="6765613"/>
                  <a:pt x="3055681" y="6687439"/>
                  <a:pt x="3107038" y="6673226"/>
                </a:cubicBezTo>
                <a:cubicBezTo>
                  <a:pt x="3269664" y="6634138"/>
                  <a:pt x="3432292" y="6570178"/>
                  <a:pt x="3594919" y="6591499"/>
                </a:cubicBezTo>
                <a:cubicBezTo>
                  <a:pt x="3483648" y="6637693"/>
                  <a:pt x="3372376" y="6680332"/>
                  <a:pt x="3261106" y="6726527"/>
                </a:cubicBezTo>
                <a:cubicBezTo>
                  <a:pt x="3386642" y="6705206"/>
                  <a:pt x="3495061" y="6786934"/>
                  <a:pt x="3620597" y="6740740"/>
                </a:cubicBezTo>
                <a:cubicBezTo>
                  <a:pt x="3660541" y="6726527"/>
                  <a:pt x="3700484" y="6765613"/>
                  <a:pt x="3703337" y="6826020"/>
                </a:cubicBezTo>
                <a:cubicBezTo>
                  <a:pt x="3706191" y="6847340"/>
                  <a:pt x="3700484" y="6865108"/>
                  <a:pt x="3689072" y="6879321"/>
                </a:cubicBezTo>
                <a:lnTo>
                  <a:pt x="0" y="6879321"/>
                </a:lnTo>
                <a:close/>
              </a:path>
            </a:pathLst>
          </a:custGeom>
        </p:spPr>
      </p:pic>
      <p:sp>
        <p:nvSpPr>
          <p:cNvPr id="3" name="Subtitle 2">
            <a:extLst>
              <a:ext uri="{FF2B5EF4-FFF2-40B4-BE49-F238E27FC236}">
                <a16:creationId xmlns:a16="http://schemas.microsoft.com/office/drawing/2014/main" id="{2107D817-FFE7-006F-13F3-6E51BA12CD91}"/>
              </a:ext>
            </a:extLst>
          </p:cNvPr>
          <p:cNvSpPr>
            <a:spLocks noGrp="1"/>
          </p:cNvSpPr>
          <p:nvPr>
            <p:ph type="subTitle" idx="1"/>
          </p:nvPr>
        </p:nvSpPr>
        <p:spPr>
          <a:xfrm>
            <a:off x="6513788" y="2333297"/>
            <a:ext cx="4840010" cy="3843666"/>
          </a:xfrm>
        </p:spPr>
        <p:txBody>
          <a:bodyPr vert="horz" lIns="91440" tIns="45720" rIns="91440" bIns="45720" rtlCol="0">
            <a:normAutofit lnSpcReduction="10000"/>
          </a:bodyPr>
          <a:lstStyle/>
          <a:p>
            <a:pPr algn="l"/>
            <a:r>
              <a:rPr lang="en-US" dirty="0"/>
              <a:t>People</a:t>
            </a:r>
            <a:r>
              <a:rPr lang="en-US" dirty="0">
                <a:effectLst/>
              </a:rPr>
              <a:t> with open growth mindsets embrace challenges, persist through obstacles, learn from criticism, and are inspired by the success of others. With an open growth mindset, we can acknowledge our failures and find inspiration to keep improving in our lives.</a:t>
            </a:r>
          </a:p>
          <a:p>
            <a:pPr algn="l"/>
            <a:br>
              <a:rPr lang="en-US" dirty="0">
                <a:effectLst/>
              </a:rPr>
            </a:br>
            <a:r>
              <a:rPr lang="en-US" b="1" dirty="0">
                <a:solidFill>
                  <a:srgbClr val="00B050"/>
                </a:solidFill>
                <a:effectLst/>
              </a:rPr>
              <a:t>(Small Group Discussion)</a:t>
            </a:r>
            <a:r>
              <a:rPr lang="en-US" dirty="0">
                <a:effectLst/>
              </a:rPr>
              <a:t>	</a:t>
            </a:r>
            <a:r>
              <a:rPr lang="en-US" sz="2000" dirty="0">
                <a:effectLst/>
              </a:rPr>
              <a:t>						</a:t>
            </a:r>
            <a:endParaRPr lang="en-US" sz="2000" dirty="0"/>
          </a:p>
          <a:p>
            <a:pPr indent="-228600" algn="l">
              <a:buFont typeface="Arial" panose="020B0604020202020204" pitchFamily="34" charset="0"/>
              <a:buChar char="•"/>
            </a:pPr>
            <a:endParaRPr lang="en-US" sz="2000" dirty="0"/>
          </a:p>
        </p:txBody>
      </p:sp>
    </p:spTree>
    <p:extLst>
      <p:ext uri="{BB962C8B-B14F-4D97-AF65-F5344CB8AC3E}">
        <p14:creationId xmlns:p14="http://schemas.microsoft.com/office/powerpoint/2010/main" val="4291586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E6E116-0828-4BF5-3B51-210E75FA68A6}"/>
              </a:ext>
            </a:extLst>
          </p:cNvPr>
          <p:cNvSpPr>
            <a:spLocks noGrp="1"/>
          </p:cNvSpPr>
          <p:nvPr>
            <p:ph type="title"/>
          </p:nvPr>
        </p:nvSpPr>
        <p:spPr>
          <a:xfrm>
            <a:off x="686834" y="1153572"/>
            <a:ext cx="3200400" cy="4461163"/>
          </a:xfrm>
        </p:spPr>
        <p:txBody>
          <a:bodyPr>
            <a:normAutofit/>
          </a:bodyPr>
          <a:lstStyle/>
          <a:p>
            <a:r>
              <a:rPr lang="en-US">
                <a:solidFill>
                  <a:srgbClr val="FFFFFF"/>
                </a:solidFill>
              </a:rPr>
              <a:t>What Does the </a:t>
            </a:r>
            <a:br>
              <a:rPr lang="en-US">
                <a:solidFill>
                  <a:srgbClr val="FFFFFF"/>
                </a:solidFill>
              </a:rPr>
            </a:br>
            <a:r>
              <a:rPr lang="en-US">
                <a:solidFill>
                  <a:srgbClr val="FFFFFF"/>
                </a:solidFill>
              </a:rPr>
              <a:t>Research Say? </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Content Placeholder 2">
            <a:extLst>
              <a:ext uri="{FF2B5EF4-FFF2-40B4-BE49-F238E27FC236}">
                <a16:creationId xmlns:a16="http://schemas.microsoft.com/office/drawing/2014/main" id="{325B39FB-4D8E-E3CB-2E6D-300DF1A86A27}"/>
              </a:ext>
            </a:extLst>
          </p:cNvPr>
          <p:cNvSpPr>
            <a:spLocks noGrp="1"/>
          </p:cNvSpPr>
          <p:nvPr>
            <p:ph idx="1"/>
          </p:nvPr>
        </p:nvSpPr>
        <p:spPr>
          <a:xfrm>
            <a:off x="4447308" y="591344"/>
            <a:ext cx="6906491" cy="5585619"/>
          </a:xfrm>
        </p:spPr>
        <p:txBody>
          <a:bodyPr anchor="ctr">
            <a:normAutofit/>
          </a:bodyPr>
          <a:lstStyle/>
          <a:p>
            <a:pPr marL="0" indent="0">
              <a:buNone/>
            </a:pPr>
            <a:r>
              <a:rPr lang="en-US" dirty="0"/>
              <a:t>Growth mindset research, pioneered by </a:t>
            </a:r>
            <a:r>
              <a:rPr lang="en-US" i="1" dirty="0"/>
              <a:t>Carol Dweck ( researcher and author of “Growth Mindset”), </a:t>
            </a:r>
            <a:r>
              <a:rPr lang="en-US" dirty="0"/>
              <a:t>shows that believing intelligence and abilities can be developed (growth mindset) rather than being fixed (fixed mindset) leads to higher achievement, greater resilience, and improved learning outcomes. Evidence-based interventions, especially for low-achieving students, foster this mindset, improving grades and motivation</a:t>
            </a:r>
          </a:p>
        </p:txBody>
      </p:sp>
    </p:spTree>
    <p:extLst>
      <p:ext uri="{BB962C8B-B14F-4D97-AF65-F5344CB8AC3E}">
        <p14:creationId xmlns:p14="http://schemas.microsoft.com/office/powerpoint/2010/main" val="110291928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5" name="TextBox 2">
            <a:extLst>
              <a:ext uri="{FF2B5EF4-FFF2-40B4-BE49-F238E27FC236}">
                <a16:creationId xmlns:a16="http://schemas.microsoft.com/office/drawing/2014/main" id="{86CB6DE2-334F-94F6-C61C-A802C06E674C}"/>
              </a:ext>
            </a:extLst>
          </p:cNvPr>
          <p:cNvGraphicFramePr/>
          <p:nvPr>
            <p:extLst>
              <p:ext uri="{D42A27DB-BD31-4B8C-83A1-F6EECF244321}">
                <p14:modId xmlns:p14="http://schemas.microsoft.com/office/powerpoint/2010/main" val="841077620"/>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5602338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5DB3719-6FDC-4E5D-891D-FF40B7300F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A684FE07-51A3-91BD-2377-724C9361E667}"/>
              </a:ext>
            </a:extLst>
          </p:cNvPr>
          <p:cNvSpPr>
            <a:spLocks noGrp="1"/>
          </p:cNvSpPr>
          <p:nvPr>
            <p:ph type="title"/>
          </p:nvPr>
        </p:nvSpPr>
        <p:spPr>
          <a:xfrm>
            <a:off x="838200" y="365125"/>
            <a:ext cx="10515600" cy="1325563"/>
          </a:xfrm>
        </p:spPr>
        <p:txBody>
          <a:bodyPr>
            <a:normAutofit/>
          </a:bodyPr>
          <a:lstStyle/>
          <a:p>
            <a:r>
              <a:rPr lang="en-US" sz="4200" b="1" kern="0">
                <a:latin typeface="Times New Roman" panose="02020603050405020304" pitchFamily="18" charset="0"/>
                <a:ea typeface="Times New Roman" panose="02020603050405020304" pitchFamily="18" charset="0"/>
                <a:cs typeface="Times New Roman" panose="02020603050405020304" pitchFamily="18" charset="0"/>
              </a:rPr>
              <a:t>1. </a:t>
            </a:r>
            <a:r>
              <a:rPr lang="en-US" sz="4200" b="1" kern="0">
                <a:latin typeface="+mn-lt"/>
                <a:ea typeface="Times New Roman" panose="02020603050405020304" pitchFamily="18" charset="0"/>
                <a:cs typeface="Times New Roman" panose="02020603050405020304" pitchFamily="18" charset="0"/>
              </a:rPr>
              <a:t>Characteristics of an Open Growth Mindset:</a:t>
            </a:r>
            <a:br>
              <a:rPr lang="en-US" sz="4200" b="1" kern="0">
                <a:latin typeface="+mn-lt"/>
                <a:ea typeface="Times New Roman" panose="02020603050405020304" pitchFamily="18" charset="0"/>
                <a:cs typeface="Times New Roman" panose="02020603050405020304" pitchFamily="18" charset="0"/>
              </a:rPr>
            </a:br>
            <a:endParaRPr lang="en-US" sz="4200">
              <a:latin typeface="+mn-lt"/>
            </a:endParaRPr>
          </a:p>
        </p:txBody>
      </p:sp>
      <p:sp>
        <p:nvSpPr>
          <p:cNvPr id="11" name="sketch line">
            <a:extLst>
              <a:ext uri="{FF2B5EF4-FFF2-40B4-BE49-F238E27FC236}">
                <a16:creationId xmlns:a16="http://schemas.microsoft.com/office/drawing/2014/main" id="{E0CBAC23-2E3F-4A90-BA59-F8299F6A543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200" y="1865313"/>
            <a:ext cx="10424160" cy="18288"/>
          </a:xfrm>
          <a:custGeom>
            <a:avLst/>
            <a:gdLst>
              <a:gd name="csX0" fmla="*/ 0 w 10424160"/>
              <a:gd name="csY0" fmla="*/ 0 h 18288"/>
              <a:gd name="csX1" fmla="*/ 903427 w 10424160"/>
              <a:gd name="csY1" fmla="*/ 0 h 18288"/>
              <a:gd name="csX2" fmla="*/ 1389888 w 10424160"/>
              <a:gd name="csY2" fmla="*/ 0 h 18288"/>
              <a:gd name="csX3" fmla="*/ 2189074 w 10424160"/>
              <a:gd name="csY3" fmla="*/ 0 h 18288"/>
              <a:gd name="csX4" fmla="*/ 2675534 w 10424160"/>
              <a:gd name="csY4" fmla="*/ 0 h 18288"/>
              <a:gd name="csX5" fmla="*/ 3370478 w 10424160"/>
              <a:gd name="csY5" fmla="*/ 0 h 18288"/>
              <a:gd name="csX6" fmla="*/ 4169664 w 10424160"/>
              <a:gd name="csY6" fmla="*/ 0 h 18288"/>
              <a:gd name="csX7" fmla="*/ 4551883 w 10424160"/>
              <a:gd name="csY7" fmla="*/ 0 h 18288"/>
              <a:gd name="csX8" fmla="*/ 4934102 w 10424160"/>
              <a:gd name="csY8" fmla="*/ 0 h 18288"/>
              <a:gd name="csX9" fmla="*/ 5837530 w 10424160"/>
              <a:gd name="csY9" fmla="*/ 0 h 18288"/>
              <a:gd name="csX10" fmla="*/ 6532474 w 10424160"/>
              <a:gd name="csY10" fmla="*/ 0 h 18288"/>
              <a:gd name="csX11" fmla="*/ 6914693 w 10424160"/>
              <a:gd name="csY11" fmla="*/ 0 h 18288"/>
              <a:gd name="csX12" fmla="*/ 7609637 w 10424160"/>
              <a:gd name="csY12" fmla="*/ 0 h 18288"/>
              <a:gd name="csX13" fmla="*/ 8513064 w 10424160"/>
              <a:gd name="csY13" fmla="*/ 0 h 18288"/>
              <a:gd name="csX14" fmla="*/ 9103766 w 10424160"/>
              <a:gd name="csY14" fmla="*/ 0 h 18288"/>
              <a:gd name="csX15" fmla="*/ 9694469 w 10424160"/>
              <a:gd name="csY15" fmla="*/ 0 h 18288"/>
              <a:gd name="csX16" fmla="*/ 10424160 w 10424160"/>
              <a:gd name="csY16" fmla="*/ 0 h 18288"/>
              <a:gd name="csX17" fmla="*/ 10424160 w 10424160"/>
              <a:gd name="csY17" fmla="*/ 18288 h 18288"/>
              <a:gd name="csX18" fmla="*/ 9729216 w 10424160"/>
              <a:gd name="csY18" fmla="*/ 18288 h 18288"/>
              <a:gd name="csX19" fmla="*/ 8930030 w 10424160"/>
              <a:gd name="csY19" fmla="*/ 18288 h 18288"/>
              <a:gd name="csX20" fmla="*/ 8130845 w 10424160"/>
              <a:gd name="csY20" fmla="*/ 18288 h 18288"/>
              <a:gd name="csX21" fmla="*/ 7644384 w 10424160"/>
              <a:gd name="csY21" fmla="*/ 18288 h 18288"/>
              <a:gd name="csX22" fmla="*/ 6740957 w 10424160"/>
              <a:gd name="csY22" fmla="*/ 18288 h 18288"/>
              <a:gd name="csX23" fmla="*/ 6046013 w 10424160"/>
              <a:gd name="csY23" fmla="*/ 18288 h 18288"/>
              <a:gd name="csX24" fmla="*/ 5663794 w 10424160"/>
              <a:gd name="csY24" fmla="*/ 18288 h 18288"/>
              <a:gd name="csX25" fmla="*/ 4968850 w 10424160"/>
              <a:gd name="csY25" fmla="*/ 18288 h 18288"/>
              <a:gd name="csX26" fmla="*/ 4378147 w 10424160"/>
              <a:gd name="csY26" fmla="*/ 18288 h 18288"/>
              <a:gd name="csX27" fmla="*/ 3787445 w 10424160"/>
              <a:gd name="csY27" fmla="*/ 18288 h 18288"/>
              <a:gd name="csX28" fmla="*/ 3196742 w 10424160"/>
              <a:gd name="csY28" fmla="*/ 18288 h 18288"/>
              <a:gd name="csX29" fmla="*/ 2606040 w 10424160"/>
              <a:gd name="csY29" fmla="*/ 18288 h 18288"/>
              <a:gd name="csX30" fmla="*/ 1806854 w 10424160"/>
              <a:gd name="csY30" fmla="*/ 18288 h 18288"/>
              <a:gd name="csX31" fmla="*/ 1111910 w 10424160"/>
              <a:gd name="csY31" fmla="*/ 18288 h 18288"/>
              <a:gd name="csX32" fmla="*/ 729691 w 10424160"/>
              <a:gd name="csY32" fmla="*/ 18288 h 18288"/>
              <a:gd name="csX33" fmla="*/ 0 w 10424160"/>
              <a:gd name="csY33" fmla="*/ 18288 h 18288"/>
              <a:gd name="csX34" fmla="*/ 0 w 10424160"/>
              <a:gd name="csY34"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 ang="0">
                <a:pos x="csX12" y="csY12"/>
              </a:cxn>
              <a:cxn ang="0">
                <a:pos x="csX13" y="csY13"/>
              </a:cxn>
              <a:cxn ang="0">
                <a:pos x="csX14" y="csY14"/>
              </a:cxn>
              <a:cxn ang="0">
                <a:pos x="csX15" y="csY15"/>
              </a:cxn>
              <a:cxn ang="0">
                <a:pos x="csX16" y="csY16"/>
              </a:cxn>
              <a:cxn ang="0">
                <a:pos x="csX17" y="csY17"/>
              </a:cxn>
              <a:cxn ang="0">
                <a:pos x="csX18" y="csY18"/>
              </a:cxn>
              <a:cxn ang="0">
                <a:pos x="csX19" y="csY19"/>
              </a:cxn>
              <a:cxn ang="0">
                <a:pos x="csX20" y="csY20"/>
              </a:cxn>
              <a:cxn ang="0">
                <a:pos x="csX21" y="csY21"/>
              </a:cxn>
              <a:cxn ang="0">
                <a:pos x="csX22" y="csY22"/>
              </a:cxn>
              <a:cxn ang="0">
                <a:pos x="csX23" y="csY23"/>
              </a:cxn>
              <a:cxn ang="0">
                <a:pos x="csX24" y="csY24"/>
              </a:cxn>
              <a:cxn ang="0">
                <a:pos x="csX25" y="csY25"/>
              </a:cxn>
              <a:cxn ang="0">
                <a:pos x="csX26" y="csY26"/>
              </a:cxn>
              <a:cxn ang="0">
                <a:pos x="csX27" y="csY27"/>
              </a:cxn>
              <a:cxn ang="0">
                <a:pos x="csX28" y="csY28"/>
              </a:cxn>
              <a:cxn ang="0">
                <a:pos x="csX29" y="csY29"/>
              </a:cxn>
              <a:cxn ang="0">
                <a:pos x="csX30" y="csY30"/>
              </a:cxn>
              <a:cxn ang="0">
                <a:pos x="csX31" y="csY31"/>
              </a:cxn>
              <a:cxn ang="0">
                <a:pos x="csX32" y="csY32"/>
              </a:cxn>
              <a:cxn ang="0">
                <a:pos x="csX33" y="csY33"/>
              </a:cxn>
              <a:cxn ang="0">
                <a:pos x="csX34" y="csY34"/>
              </a:cxn>
            </a:cxnLst>
            <a:rect l="l" t="t" r="r" b="b"/>
            <a:pathLst>
              <a:path w="10424160" h="18288" fill="none" extrusionOk="0">
                <a:moveTo>
                  <a:pt x="0" y="0"/>
                </a:moveTo>
                <a:cubicBezTo>
                  <a:pt x="251416" y="-3874"/>
                  <a:pt x="479411" y="-20508"/>
                  <a:pt x="903427" y="0"/>
                </a:cubicBezTo>
                <a:cubicBezTo>
                  <a:pt x="1327443" y="20508"/>
                  <a:pt x="1177990" y="-7387"/>
                  <a:pt x="1389888" y="0"/>
                </a:cubicBezTo>
                <a:cubicBezTo>
                  <a:pt x="1601786" y="7387"/>
                  <a:pt x="1928602" y="-6697"/>
                  <a:pt x="2189074" y="0"/>
                </a:cubicBezTo>
                <a:cubicBezTo>
                  <a:pt x="2449546" y="6697"/>
                  <a:pt x="2440085" y="-21144"/>
                  <a:pt x="2675534" y="0"/>
                </a:cubicBezTo>
                <a:cubicBezTo>
                  <a:pt x="2910983" y="21144"/>
                  <a:pt x="3026158" y="-11124"/>
                  <a:pt x="3370478" y="0"/>
                </a:cubicBezTo>
                <a:cubicBezTo>
                  <a:pt x="3714798" y="11124"/>
                  <a:pt x="3864539" y="-10660"/>
                  <a:pt x="4169664" y="0"/>
                </a:cubicBezTo>
                <a:cubicBezTo>
                  <a:pt x="4474789" y="10660"/>
                  <a:pt x="4471218" y="16488"/>
                  <a:pt x="4551883" y="0"/>
                </a:cubicBezTo>
                <a:cubicBezTo>
                  <a:pt x="4632548" y="-16488"/>
                  <a:pt x="4786830" y="7986"/>
                  <a:pt x="4934102" y="0"/>
                </a:cubicBezTo>
                <a:cubicBezTo>
                  <a:pt x="5081374" y="-7986"/>
                  <a:pt x="5575881" y="-33003"/>
                  <a:pt x="5837530" y="0"/>
                </a:cubicBezTo>
                <a:cubicBezTo>
                  <a:pt x="6099179" y="33003"/>
                  <a:pt x="6305895" y="14170"/>
                  <a:pt x="6532474" y="0"/>
                </a:cubicBezTo>
                <a:cubicBezTo>
                  <a:pt x="6759053" y="-14170"/>
                  <a:pt x="6726707" y="16121"/>
                  <a:pt x="6914693" y="0"/>
                </a:cubicBezTo>
                <a:cubicBezTo>
                  <a:pt x="7102679" y="-16121"/>
                  <a:pt x="7397857" y="32594"/>
                  <a:pt x="7609637" y="0"/>
                </a:cubicBezTo>
                <a:cubicBezTo>
                  <a:pt x="7821417" y="-32594"/>
                  <a:pt x="8141235" y="-3745"/>
                  <a:pt x="8513064" y="0"/>
                </a:cubicBezTo>
                <a:cubicBezTo>
                  <a:pt x="8884893" y="3745"/>
                  <a:pt x="8877548" y="3359"/>
                  <a:pt x="9103766" y="0"/>
                </a:cubicBezTo>
                <a:cubicBezTo>
                  <a:pt x="9329984" y="-3359"/>
                  <a:pt x="9545570" y="-17843"/>
                  <a:pt x="9694469" y="0"/>
                </a:cubicBezTo>
                <a:cubicBezTo>
                  <a:pt x="9843368" y="17843"/>
                  <a:pt x="10162477" y="-1217"/>
                  <a:pt x="10424160" y="0"/>
                </a:cubicBezTo>
                <a:cubicBezTo>
                  <a:pt x="10424498" y="7640"/>
                  <a:pt x="10423710" y="11289"/>
                  <a:pt x="10424160" y="18288"/>
                </a:cubicBezTo>
                <a:cubicBezTo>
                  <a:pt x="10184680" y="20716"/>
                  <a:pt x="10034768" y="-9357"/>
                  <a:pt x="9729216" y="18288"/>
                </a:cubicBezTo>
                <a:cubicBezTo>
                  <a:pt x="9423664" y="45933"/>
                  <a:pt x="9309220" y="36372"/>
                  <a:pt x="8930030" y="18288"/>
                </a:cubicBezTo>
                <a:cubicBezTo>
                  <a:pt x="8550840" y="204"/>
                  <a:pt x="8513376" y="34707"/>
                  <a:pt x="8130845" y="18288"/>
                </a:cubicBezTo>
                <a:cubicBezTo>
                  <a:pt x="7748315" y="1869"/>
                  <a:pt x="7864674" y="19659"/>
                  <a:pt x="7644384" y="18288"/>
                </a:cubicBezTo>
                <a:cubicBezTo>
                  <a:pt x="7424094" y="16917"/>
                  <a:pt x="6947001" y="55680"/>
                  <a:pt x="6740957" y="18288"/>
                </a:cubicBezTo>
                <a:cubicBezTo>
                  <a:pt x="6534913" y="-19104"/>
                  <a:pt x="6313809" y="33391"/>
                  <a:pt x="6046013" y="18288"/>
                </a:cubicBezTo>
                <a:cubicBezTo>
                  <a:pt x="5778217" y="3185"/>
                  <a:pt x="5786775" y="1439"/>
                  <a:pt x="5663794" y="18288"/>
                </a:cubicBezTo>
                <a:cubicBezTo>
                  <a:pt x="5540813" y="35137"/>
                  <a:pt x="5204724" y="25434"/>
                  <a:pt x="4968850" y="18288"/>
                </a:cubicBezTo>
                <a:cubicBezTo>
                  <a:pt x="4732976" y="11142"/>
                  <a:pt x="4559928" y="34568"/>
                  <a:pt x="4378147" y="18288"/>
                </a:cubicBezTo>
                <a:cubicBezTo>
                  <a:pt x="4196366" y="2008"/>
                  <a:pt x="3992200" y="35409"/>
                  <a:pt x="3787445" y="18288"/>
                </a:cubicBezTo>
                <a:cubicBezTo>
                  <a:pt x="3582690" y="1167"/>
                  <a:pt x="3488876" y="-7583"/>
                  <a:pt x="3196742" y="18288"/>
                </a:cubicBezTo>
                <a:cubicBezTo>
                  <a:pt x="2904608" y="44159"/>
                  <a:pt x="2729828" y="45906"/>
                  <a:pt x="2606040" y="18288"/>
                </a:cubicBezTo>
                <a:cubicBezTo>
                  <a:pt x="2482252" y="-9330"/>
                  <a:pt x="2000672" y="-5498"/>
                  <a:pt x="1806854" y="18288"/>
                </a:cubicBezTo>
                <a:cubicBezTo>
                  <a:pt x="1613036" y="42074"/>
                  <a:pt x="1310933" y="-4240"/>
                  <a:pt x="1111910" y="18288"/>
                </a:cubicBezTo>
                <a:cubicBezTo>
                  <a:pt x="912887" y="40816"/>
                  <a:pt x="891560" y="1701"/>
                  <a:pt x="729691" y="18288"/>
                </a:cubicBezTo>
                <a:cubicBezTo>
                  <a:pt x="567822" y="34875"/>
                  <a:pt x="203025" y="34462"/>
                  <a:pt x="0" y="18288"/>
                </a:cubicBezTo>
                <a:cubicBezTo>
                  <a:pt x="-82" y="11708"/>
                  <a:pt x="-178" y="8956"/>
                  <a:pt x="0" y="0"/>
                </a:cubicBezTo>
                <a:close/>
              </a:path>
              <a:path w="10424160" h="18288" stroke="0" extrusionOk="0">
                <a:moveTo>
                  <a:pt x="0" y="0"/>
                </a:moveTo>
                <a:cubicBezTo>
                  <a:pt x="119910" y="17195"/>
                  <a:pt x="345032" y="1652"/>
                  <a:pt x="590702" y="0"/>
                </a:cubicBezTo>
                <a:cubicBezTo>
                  <a:pt x="836372" y="-1652"/>
                  <a:pt x="830717" y="-10944"/>
                  <a:pt x="972922" y="0"/>
                </a:cubicBezTo>
                <a:cubicBezTo>
                  <a:pt x="1115127" y="10944"/>
                  <a:pt x="1638708" y="17269"/>
                  <a:pt x="1876349" y="0"/>
                </a:cubicBezTo>
                <a:cubicBezTo>
                  <a:pt x="2113990" y="-17269"/>
                  <a:pt x="2263529" y="27642"/>
                  <a:pt x="2467051" y="0"/>
                </a:cubicBezTo>
                <a:cubicBezTo>
                  <a:pt x="2670573" y="-27642"/>
                  <a:pt x="2867743" y="-1552"/>
                  <a:pt x="3057754" y="0"/>
                </a:cubicBezTo>
                <a:cubicBezTo>
                  <a:pt x="3247765" y="1552"/>
                  <a:pt x="3729099" y="45169"/>
                  <a:pt x="3961181" y="0"/>
                </a:cubicBezTo>
                <a:cubicBezTo>
                  <a:pt x="4193263" y="-45169"/>
                  <a:pt x="4313735" y="4067"/>
                  <a:pt x="4447642" y="0"/>
                </a:cubicBezTo>
                <a:cubicBezTo>
                  <a:pt x="4581549" y="-4067"/>
                  <a:pt x="5123626" y="11867"/>
                  <a:pt x="5351069" y="0"/>
                </a:cubicBezTo>
                <a:cubicBezTo>
                  <a:pt x="5578512" y="-11867"/>
                  <a:pt x="6044105" y="-19983"/>
                  <a:pt x="6254496" y="0"/>
                </a:cubicBezTo>
                <a:cubicBezTo>
                  <a:pt x="6464887" y="19983"/>
                  <a:pt x="6664731" y="4232"/>
                  <a:pt x="6949440" y="0"/>
                </a:cubicBezTo>
                <a:cubicBezTo>
                  <a:pt x="7234149" y="-4232"/>
                  <a:pt x="7497205" y="28731"/>
                  <a:pt x="7852867" y="0"/>
                </a:cubicBezTo>
                <a:cubicBezTo>
                  <a:pt x="8208529" y="-28731"/>
                  <a:pt x="8287556" y="2616"/>
                  <a:pt x="8443570" y="0"/>
                </a:cubicBezTo>
                <a:cubicBezTo>
                  <a:pt x="8599584" y="-2616"/>
                  <a:pt x="8871283" y="-14113"/>
                  <a:pt x="9034272" y="0"/>
                </a:cubicBezTo>
                <a:cubicBezTo>
                  <a:pt x="9197261" y="14113"/>
                  <a:pt x="9604978" y="-35623"/>
                  <a:pt x="9833458" y="0"/>
                </a:cubicBezTo>
                <a:cubicBezTo>
                  <a:pt x="10061938" y="35623"/>
                  <a:pt x="10231944" y="-8194"/>
                  <a:pt x="10424160" y="0"/>
                </a:cubicBezTo>
                <a:cubicBezTo>
                  <a:pt x="10424285" y="4395"/>
                  <a:pt x="10424085" y="9776"/>
                  <a:pt x="10424160" y="18288"/>
                </a:cubicBezTo>
                <a:cubicBezTo>
                  <a:pt x="10058736" y="-5772"/>
                  <a:pt x="9942989" y="-18764"/>
                  <a:pt x="9624974" y="18288"/>
                </a:cubicBezTo>
                <a:cubicBezTo>
                  <a:pt x="9306959" y="55340"/>
                  <a:pt x="9229263" y="24995"/>
                  <a:pt x="8930030" y="18288"/>
                </a:cubicBezTo>
                <a:cubicBezTo>
                  <a:pt x="8630797" y="11581"/>
                  <a:pt x="8647263" y="10931"/>
                  <a:pt x="8547811" y="18288"/>
                </a:cubicBezTo>
                <a:cubicBezTo>
                  <a:pt x="8448359" y="25645"/>
                  <a:pt x="8173221" y="219"/>
                  <a:pt x="8061350" y="18288"/>
                </a:cubicBezTo>
                <a:cubicBezTo>
                  <a:pt x="7949479" y="36357"/>
                  <a:pt x="7437002" y="17516"/>
                  <a:pt x="7157923" y="18288"/>
                </a:cubicBezTo>
                <a:cubicBezTo>
                  <a:pt x="6878844" y="19060"/>
                  <a:pt x="6610241" y="8864"/>
                  <a:pt x="6462979" y="18288"/>
                </a:cubicBezTo>
                <a:cubicBezTo>
                  <a:pt x="6315717" y="27712"/>
                  <a:pt x="6124879" y="4989"/>
                  <a:pt x="5976518" y="18288"/>
                </a:cubicBezTo>
                <a:cubicBezTo>
                  <a:pt x="5828157" y="31587"/>
                  <a:pt x="5566880" y="7112"/>
                  <a:pt x="5281574" y="18288"/>
                </a:cubicBezTo>
                <a:cubicBezTo>
                  <a:pt x="4996268" y="29464"/>
                  <a:pt x="5085614" y="20493"/>
                  <a:pt x="4899355" y="18288"/>
                </a:cubicBezTo>
                <a:cubicBezTo>
                  <a:pt x="4713096" y="16083"/>
                  <a:pt x="4606138" y="34359"/>
                  <a:pt x="4517136" y="18288"/>
                </a:cubicBezTo>
                <a:cubicBezTo>
                  <a:pt x="4428134" y="2217"/>
                  <a:pt x="4125335" y="52414"/>
                  <a:pt x="3822192" y="18288"/>
                </a:cubicBezTo>
                <a:cubicBezTo>
                  <a:pt x="3519049" y="-15838"/>
                  <a:pt x="3453132" y="3859"/>
                  <a:pt x="3335731" y="18288"/>
                </a:cubicBezTo>
                <a:cubicBezTo>
                  <a:pt x="3218330" y="32717"/>
                  <a:pt x="2718749" y="-13936"/>
                  <a:pt x="2536546" y="18288"/>
                </a:cubicBezTo>
                <a:cubicBezTo>
                  <a:pt x="2354343" y="50512"/>
                  <a:pt x="2190669" y="3238"/>
                  <a:pt x="2050085" y="18288"/>
                </a:cubicBezTo>
                <a:cubicBezTo>
                  <a:pt x="1909501" y="33338"/>
                  <a:pt x="1520975" y="3062"/>
                  <a:pt x="1250899" y="18288"/>
                </a:cubicBezTo>
                <a:cubicBezTo>
                  <a:pt x="980823" y="33514"/>
                  <a:pt x="992936" y="28036"/>
                  <a:pt x="868680" y="18288"/>
                </a:cubicBezTo>
                <a:cubicBezTo>
                  <a:pt x="744424" y="8540"/>
                  <a:pt x="230364" y="33365"/>
                  <a:pt x="0" y="18288"/>
                </a:cubicBezTo>
                <a:cubicBezTo>
                  <a:pt x="-504" y="12101"/>
                  <a:pt x="-591" y="7719"/>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3" name="Content Placeholder 2">
            <a:extLst>
              <a:ext uri="{FF2B5EF4-FFF2-40B4-BE49-F238E27FC236}">
                <a16:creationId xmlns:a16="http://schemas.microsoft.com/office/drawing/2014/main" id="{3F9D29B1-95E6-050A-1CF7-4FE8A7B7CF59}"/>
              </a:ext>
            </a:extLst>
          </p:cNvPr>
          <p:cNvGraphicFramePr>
            <a:graphicFrameLocks noGrp="1"/>
          </p:cNvGraphicFramePr>
          <p:nvPr>
            <p:ph idx="1"/>
            <p:extLst>
              <p:ext uri="{D42A27DB-BD31-4B8C-83A1-F6EECF244321}">
                <p14:modId xmlns:p14="http://schemas.microsoft.com/office/powerpoint/2010/main" val="3348445529"/>
              </p:ext>
            </p:extLst>
          </p:nvPr>
        </p:nvGraphicFramePr>
        <p:xfrm>
          <a:off x="838200" y="2228087"/>
          <a:ext cx="10515600" cy="394887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5280641"/>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B555243-3BD4-FA19-F71B-4DE57A64184C}"/>
              </a:ext>
            </a:extLst>
          </p:cNvPr>
          <p:cNvSpPr>
            <a:spLocks noGrp="1"/>
          </p:cNvSpPr>
          <p:nvPr>
            <p:ph type="title"/>
          </p:nvPr>
        </p:nvSpPr>
        <p:spPr>
          <a:xfrm>
            <a:off x="1043631" y="809898"/>
            <a:ext cx="10173010" cy="1554480"/>
          </a:xfrm>
        </p:spPr>
        <p:txBody>
          <a:bodyPr anchor="ctr">
            <a:normAutofit/>
          </a:bodyPr>
          <a:lstStyle/>
          <a:p>
            <a:r>
              <a:rPr lang="en-US" sz="4800" b="1" kern="0">
                <a:ea typeface="Times New Roman" panose="02020603050405020304" pitchFamily="18" charset="0"/>
                <a:cs typeface="Times New Roman" panose="02020603050405020304" pitchFamily="18" charset="0"/>
              </a:rPr>
              <a:t>2</a:t>
            </a:r>
            <a:r>
              <a:rPr lang="en-US" sz="4800" kern="0">
                <a:ea typeface="Times New Roman" panose="02020603050405020304" pitchFamily="18" charset="0"/>
                <a:cs typeface="Times New Roman" panose="02020603050405020304" pitchFamily="18" charset="0"/>
              </a:rPr>
              <a:t>. </a:t>
            </a:r>
            <a:r>
              <a:rPr lang="en-US" sz="4800" b="1" kern="0">
                <a:ea typeface="Times New Roman" panose="02020603050405020304" pitchFamily="18" charset="0"/>
                <a:cs typeface="Times New Roman" panose="02020603050405020304" pitchFamily="18" charset="0"/>
              </a:rPr>
              <a:t>Characteristics of a Fixed mindset:</a:t>
            </a:r>
            <a:br>
              <a:rPr lang="en-US" sz="4800" b="1" kern="0">
                <a:ea typeface="Times New Roman" panose="02020603050405020304" pitchFamily="18" charset="0"/>
                <a:cs typeface="Times New Roman" panose="02020603050405020304" pitchFamily="18" charset="0"/>
              </a:rPr>
            </a:br>
            <a:endParaRPr lang="en-US" sz="4800"/>
          </a:p>
        </p:txBody>
      </p:sp>
      <p:cxnSp>
        <p:nvCxnSpPr>
          <p:cNvPr id="18" name="Straight Connector 1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Content Placeholder 2">
            <a:extLst>
              <a:ext uri="{FF2B5EF4-FFF2-40B4-BE49-F238E27FC236}">
                <a16:creationId xmlns:a16="http://schemas.microsoft.com/office/drawing/2014/main" id="{1368892A-E788-44AE-D87A-DE9964985675}"/>
              </a:ext>
            </a:extLst>
          </p:cNvPr>
          <p:cNvGraphicFramePr>
            <a:graphicFrameLocks noGrp="1"/>
          </p:cNvGraphicFramePr>
          <p:nvPr>
            <p:ph idx="1"/>
            <p:extLst>
              <p:ext uri="{D42A27DB-BD31-4B8C-83A1-F6EECF244321}">
                <p14:modId xmlns:p14="http://schemas.microsoft.com/office/powerpoint/2010/main" val="831882979"/>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99612515"/>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9" name="Rectangle 18">
            <a:extLst>
              <a:ext uri="{FF2B5EF4-FFF2-40B4-BE49-F238E27FC236}">
                <a16:creationId xmlns:a16="http://schemas.microsoft.com/office/drawing/2014/main" id="{4AC6B390-BC59-4F1D-A0EE-D71A92F0A0B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sp>
        <p:nvSpPr>
          <p:cNvPr id="21" name="Freeform: Shape 20">
            <a:extLst>
              <a:ext uri="{FF2B5EF4-FFF2-40B4-BE49-F238E27FC236}">
                <a16:creationId xmlns:a16="http://schemas.microsoft.com/office/drawing/2014/main" id="{B6C60D79-16F1-4C4B-B7E3-7634E7069C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519137" y="5486400"/>
            <a:ext cx="2672863" cy="1371600"/>
          </a:xfrm>
          <a:custGeom>
            <a:avLst/>
            <a:gdLst>
              <a:gd name="connsiteX0" fmla="*/ 1721734 w 2672863"/>
              <a:gd name="connsiteY0" fmla="*/ 0 h 1371600"/>
              <a:gd name="connsiteX1" fmla="*/ 2564444 w 2672863"/>
              <a:gd name="connsiteY1" fmla="*/ 213382 h 1371600"/>
              <a:gd name="connsiteX2" fmla="*/ 2672863 w 2672863"/>
              <a:gd name="connsiteY2" fmla="*/ 279248 h 1371600"/>
              <a:gd name="connsiteX3" fmla="*/ 2672863 w 2672863"/>
              <a:gd name="connsiteY3" fmla="*/ 1371600 h 1371600"/>
              <a:gd name="connsiteX4" fmla="*/ 0 w 2672863"/>
              <a:gd name="connsiteY4" fmla="*/ 1371600 h 1371600"/>
              <a:gd name="connsiteX5" fmla="*/ 33268 w 2672863"/>
              <a:gd name="connsiteY5" fmla="*/ 1242216 h 1371600"/>
              <a:gd name="connsiteX6" fmla="*/ 1721734 w 2672863"/>
              <a:gd name="connsiteY6" fmla="*/ 0 h 13716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672863" h="1371600">
                <a:moveTo>
                  <a:pt x="1721734" y="0"/>
                </a:moveTo>
                <a:cubicBezTo>
                  <a:pt x="2026863" y="0"/>
                  <a:pt x="2313937" y="77299"/>
                  <a:pt x="2564444" y="213382"/>
                </a:cubicBezTo>
                <a:lnTo>
                  <a:pt x="2672863" y="279248"/>
                </a:lnTo>
                <a:lnTo>
                  <a:pt x="2672863" y="1371600"/>
                </a:lnTo>
                <a:lnTo>
                  <a:pt x="0" y="1371600"/>
                </a:lnTo>
                <a:lnTo>
                  <a:pt x="33268" y="1242216"/>
                </a:lnTo>
                <a:cubicBezTo>
                  <a:pt x="257110" y="522539"/>
                  <a:pt x="928399" y="0"/>
                  <a:pt x="1721734" y="0"/>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pic>
        <p:nvPicPr>
          <p:cNvPr id="4" name="Picture 3">
            <a:extLst>
              <a:ext uri="{FF2B5EF4-FFF2-40B4-BE49-F238E27FC236}">
                <a16:creationId xmlns:a16="http://schemas.microsoft.com/office/drawing/2014/main" id="{3996AB34-28EE-EDB6-2479-FFD6ED7A91D6}"/>
              </a:ext>
            </a:extLst>
          </p:cNvPr>
          <p:cNvPicPr>
            <a:picLocks noChangeAspect="1"/>
          </p:cNvPicPr>
          <p:nvPr/>
        </p:nvPicPr>
        <p:blipFill>
          <a:blip r:embed="rId2">
            <a:extLst>
              <a:ext uri="{837473B0-CC2E-450A-ABE3-18F120FF3D39}">
                <a1611:picAttrSrcUrl xmlns:a1611="http://schemas.microsoft.com/office/drawing/2016/11/main" r:id="rId3"/>
              </a:ext>
            </a:extLst>
          </a:blip>
          <a:stretch>
            <a:fillRect/>
          </a:stretch>
        </p:blipFill>
        <p:spPr>
          <a:xfrm>
            <a:off x="6541053" y="2016923"/>
            <a:ext cx="4777381" cy="2651446"/>
          </a:xfrm>
          <a:custGeom>
            <a:avLst/>
            <a:gdLst/>
            <a:ahLst/>
            <a:cxnLst/>
            <a:rect l="l" t="t" r="r" b="b"/>
            <a:pathLst>
              <a:path w="4777381" h="5643794">
                <a:moveTo>
                  <a:pt x="143704" y="0"/>
                </a:moveTo>
                <a:lnTo>
                  <a:pt x="4633677" y="0"/>
                </a:lnTo>
                <a:cubicBezTo>
                  <a:pt x="4713043" y="0"/>
                  <a:pt x="4777381" y="64338"/>
                  <a:pt x="4777381" y="143704"/>
                </a:cubicBezTo>
                <a:lnTo>
                  <a:pt x="4777381" y="5500090"/>
                </a:lnTo>
                <a:cubicBezTo>
                  <a:pt x="4777381" y="5579456"/>
                  <a:pt x="4713043" y="5643794"/>
                  <a:pt x="4633677" y="5643794"/>
                </a:cubicBezTo>
                <a:lnTo>
                  <a:pt x="143704" y="5643794"/>
                </a:lnTo>
                <a:cubicBezTo>
                  <a:pt x="64338" y="5643794"/>
                  <a:pt x="0" y="5579456"/>
                  <a:pt x="0" y="5500090"/>
                </a:cubicBezTo>
                <a:lnTo>
                  <a:pt x="0" y="143704"/>
                </a:lnTo>
                <a:cubicBezTo>
                  <a:pt x="0" y="64338"/>
                  <a:pt x="64338" y="0"/>
                  <a:pt x="143704" y="0"/>
                </a:cubicBezTo>
                <a:close/>
              </a:path>
            </a:pathLst>
          </a:custGeom>
        </p:spPr>
      </p:pic>
      <p:sp>
        <p:nvSpPr>
          <p:cNvPr id="23" name="Arc 22">
            <a:extLst>
              <a:ext uri="{FF2B5EF4-FFF2-40B4-BE49-F238E27FC236}">
                <a16:creationId xmlns:a16="http://schemas.microsoft.com/office/drawing/2014/main" id="{426B127E-6498-4C77-9C9D-4553A5113B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02050" y="650160"/>
            <a:ext cx="2987899" cy="2987899"/>
          </a:xfrm>
          <a:prstGeom prst="arc">
            <a:avLst>
              <a:gd name="adj1" fmla="val 14441841"/>
              <a:gd name="adj2" fmla="val 0"/>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B9C81CF4-E422-E3CD-E9DB-B66AD53F6CA3}"/>
              </a:ext>
            </a:extLst>
          </p:cNvPr>
          <p:cNvSpPr txBox="1"/>
          <p:nvPr/>
        </p:nvSpPr>
        <p:spPr>
          <a:xfrm>
            <a:off x="838201" y="1984443"/>
            <a:ext cx="5257800" cy="4192520"/>
          </a:xfrm>
          <a:prstGeom prst="rect">
            <a:avLst/>
          </a:prstGeom>
        </p:spPr>
        <p:txBody>
          <a:bodyPr vert="horz" lIns="91440" tIns="45720" rIns="91440" bIns="45720" rtlCol="0">
            <a:normAutofit/>
          </a:bodyPr>
          <a:lstStyle/>
          <a:p>
            <a:pPr>
              <a:lnSpc>
                <a:spcPct val="90000"/>
              </a:lnSpc>
              <a:spcAft>
                <a:spcPts val="600"/>
              </a:spcAft>
            </a:pPr>
            <a:r>
              <a:rPr lang="en-US" b="1" dirty="0"/>
              <a:t>Having an open growth mindset, </a:t>
            </a:r>
            <a:r>
              <a:rPr lang="en-US" b="1" dirty="0">
                <a:effectLst/>
              </a:rPr>
              <a:t>flexibility, and the willingness to learn, grow, and change for the better</a:t>
            </a:r>
            <a:r>
              <a:rPr lang="en-US" b="1" dirty="0"/>
              <a:t>:</a:t>
            </a:r>
          </a:p>
          <a:p>
            <a:pPr>
              <a:lnSpc>
                <a:spcPct val="90000"/>
              </a:lnSpc>
              <a:spcAft>
                <a:spcPts val="600"/>
              </a:spcAft>
            </a:pPr>
            <a:endParaRPr lang="en-US" dirty="0"/>
          </a:p>
          <a:p>
            <a:pPr>
              <a:lnSpc>
                <a:spcPct val="90000"/>
              </a:lnSpc>
              <a:spcAft>
                <a:spcPts val="600"/>
              </a:spcAft>
            </a:pPr>
            <a:r>
              <a:rPr lang="en-US" dirty="0"/>
              <a:t>In R</a:t>
            </a:r>
            <a:r>
              <a:rPr lang="en-US" dirty="0">
                <a:effectLst/>
              </a:rPr>
              <a:t>eal-world settings,</a:t>
            </a:r>
            <a:r>
              <a:rPr lang="en-US" dirty="0"/>
              <a:t> </a:t>
            </a:r>
            <a:r>
              <a:rPr lang="en-US" dirty="0">
                <a:effectLst/>
              </a:rPr>
              <a:t>showcasing positive impacts, modeling an open growth mindset within  children’s interactions </a:t>
            </a:r>
            <a:r>
              <a:rPr lang="en-US" dirty="0"/>
              <a:t>and</a:t>
            </a:r>
            <a:r>
              <a:rPr lang="en-US" dirty="0">
                <a:effectLst/>
              </a:rPr>
              <a:t> activities with other adults and children’s peers. M</a:t>
            </a:r>
            <a:r>
              <a:rPr lang="en-US" dirty="0"/>
              <a:t>odeling positive attributes and strategies using kindness, compassion, honesty, truth, positive emotions, sharing a spirit of warmth, the gift of embracing others, valuing others as er value ourself, finding joy daily, caring of others, and finding the good in others.  </a:t>
            </a:r>
            <a:endParaRPr lang="en-US" dirty="0">
              <a:effectLst/>
            </a:endParaRPr>
          </a:p>
          <a:p>
            <a:pPr indent="-228600">
              <a:lnSpc>
                <a:spcPct val="90000"/>
              </a:lnSpc>
              <a:spcAft>
                <a:spcPts val="600"/>
              </a:spcAft>
              <a:buFont typeface="Arial" panose="020B0604020202020204" pitchFamily="34" charset="0"/>
              <a:buChar char="•"/>
            </a:pPr>
            <a:endParaRPr lang="en-US" dirty="0">
              <a:effectLst/>
            </a:endParaRPr>
          </a:p>
        </p:txBody>
      </p:sp>
      <p:sp>
        <p:nvSpPr>
          <p:cNvPr id="5" name="TextBox 4">
            <a:extLst>
              <a:ext uri="{FF2B5EF4-FFF2-40B4-BE49-F238E27FC236}">
                <a16:creationId xmlns:a16="http://schemas.microsoft.com/office/drawing/2014/main" id="{AC961832-BBF7-E223-D247-82D86DE00B16}"/>
              </a:ext>
            </a:extLst>
          </p:cNvPr>
          <p:cNvSpPr txBox="1"/>
          <p:nvPr/>
        </p:nvSpPr>
        <p:spPr>
          <a:xfrm>
            <a:off x="9751909" y="6657945"/>
            <a:ext cx="2440091" cy="200055"/>
          </a:xfrm>
          <a:prstGeom prst="rect">
            <a:avLst/>
          </a:prstGeom>
          <a:solidFill>
            <a:srgbClr val="000000"/>
          </a:solidFill>
        </p:spPr>
        <p:txBody>
          <a:bodyPr wrap="none" rtlCol="0">
            <a:spAutoFit/>
          </a:bodyPr>
          <a:lstStyle/>
          <a:p>
            <a:pPr algn="r">
              <a:spcAft>
                <a:spcPts val="600"/>
              </a:spcAft>
            </a:pPr>
            <a:r>
              <a:rPr lang="en-US" sz="700">
                <a:solidFill>
                  <a:srgbClr val="FFFFFF"/>
                </a:solidFill>
                <a:hlinkClick r:id="rId3" tooltip="https://nmoer.pressbooks.pub/businessprofessionalism/chapter/chapter-1-goals-and-motivations/">
                  <a:extLst>
                    <a:ext uri="{A12FA001-AC4F-418D-AE19-62706E023703}">
                      <ahyp:hlinkClr xmlns:ahyp="http://schemas.microsoft.com/office/drawing/2018/hyperlinkcolor" val="tx"/>
                    </a:ext>
                  </a:extLst>
                </a:hlinkClick>
              </a:rPr>
              <a:t>This Photo</a:t>
            </a:r>
            <a:r>
              <a:rPr lang="en-US" sz="700">
                <a:solidFill>
                  <a:srgbClr val="FFFFFF"/>
                </a:solidFill>
              </a:rPr>
              <a:t> by Unknown Author is licensed under </a:t>
            </a:r>
            <a:r>
              <a:rPr lang="en-US" sz="700">
                <a:solidFill>
                  <a:srgbClr val="FFFFFF"/>
                </a:solidFill>
                <a:hlinkClick r:id="rId4" tooltip="https://creativecommons.org/licenses/by-nc-sa/3.0/">
                  <a:extLst>
                    <a:ext uri="{A12FA001-AC4F-418D-AE19-62706E023703}">
                      <ahyp:hlinkClr xmlns:ahyp="http://schemas.microsoft.com/office/drawing/2018/hyperlinkcolor" val="tx"/>
                    </a:ext>
                  </a:extLst>
                </a:hlinkClick>
              </a:rPr>
              <a:t>CC BY-SA-NC</a:t>
            </a:r>
            <a:endParaRPr lang="en-US" sz="700">
              <a:solidFill>
                <a:srgbClr val="FFFFFF"/>
              </a:solidFill>
            </a:endParaRPr>
          </a:p>
        </p:txBody>
      </p:sp>
    </p:spTree>
    <p:extLst>
      <p:ext uri="{BB962C8B-B14F-4D97-AF65-F5344CB8AC3E}">
        <p14:creationId xmlns:p14="http://schemas.microsoft.com/office/powerpoint/2010/main" val="2190696530"/>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 name="Picture 19">
            <a:extLst>
              <a:ext uri="{FF2B5EF4-FFF2-40B4-BE49-F238E27FC236}">
                <a16:creationId xmlns:a16="http://schemas.microsoft.com/office/drawing/2014/main" id="{EC0E97A8-3F60-9445-5CDF-FF7B3C0DAC09}"/>
              </a:ext>
            </a:extLst>
          </p:cNvPr>
          <p:cNvPicPr>
            <a:picLocks noChangeAspect="1"/>
          </p:cNvPicPr>
          <p:nvPr/>
        </p:nvPicPr>
        <p:blipFill>
          <a:blip r:embed="rId3">
            <a:duotone>
              <a:schemeClr val="bg2">
                <a:shade val="45000"/>
                <a:satMod val="135000"/>
              </a:schemeClr>
              <a:prstClr val="white"/>
            </a:duotone>
          </a:blip>
          <a:srcRect t="6010" b="6781"/>
          <a:stretch>
            <a:fillRect/>
          </a:stretch>
        </p:blipFill>
        <p:spPr>
          <a:xfrm>
            <a:off x="20" y="10"/>
            <a:ext cx="12191980" cy="6857990"/>
          </a:xfrm>
          <a:prstGeom prst="rect">
            <a:avLst/>
          </a:prstGeom>
        </p:spPr>
      </p:pic>
      <p:sp>
        <p:nvSpPr>
          <p:cNvPr id="24" name="Rectangle 23">
            <a:extLst>
              <a:ext uri="{FF2B5EF4-FFF2-40B4-BE49-F238E27FC236}">
                <a16:creationId xmlns:a16="http://schemas.microsoft.com/office/drawing/2014/main" id="{B50AB553-2A96-4A92-96F2-93548E09695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a:gsLst>
              <a:gs pos="10000">
                <a:schemeClr val="bg2">
                  <a:alpha val="68000"/>
                </a:schemeClr>
              </a:gs>
              <a:gs pos="85000">
                <a:schemeClr val="bg2">
                  <a:alpha val="97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A2417D0-BBC8-ACED-790B-F3E0F61F6260}"/>
              </a:ext>
            </a:extLst>
          </p:cNvPr>
          <p:cNvSpPr>
            <a:spLocks noGrp="1"/>
          </p:cNvSpPr>
          <p:nvPr>
            <p:ph type="title"/>
          </p:nvPr>
        </p:nvSpPr>
        <p:spPr>
          <a:xfrm>
            <a:off x="838200" y="365125"/>
            <a:ext cx="10515600" cy="1325563"/>
          </a:xfrm>
        </p:spPr>
        <p:txBody>
          <a:bodyPr vert="horz" lIns="91440" tIns="45720" rIns="91440" bIns="45720" rtlCol="0" anchor="ctr">
            <a:normAutofit/>
          </a:bodyPr>
          <a:lstStyle/>
          <a:p>
            <a:r>
              <a:rPr lang="en-US"/>
              <a:t>Strategies for Practicing a Growth Mindset</a:t>
            </a:r>
          </a:p>
        </p:txBody>
      </p:sp>
      <p:graphicFrame>
        <p:nvGraphicFramePr>
          <p:cNvPr id="8" name="Content Placeholder 3">
            <a:extLst>
              <a:ext uri="{FF2B5EF4-FFF2-40B4-BE49-F238E27FC236}">
                <a16:creationId xmlns:a16="http://schemas.microsoft.com/office/drawing/2014/main" id="{D0A8D6CC-0BB1-D8F1-407D-8E971271195A}"/>
              </a:ext>
            </a:extLst>
          </p:cNvPr>
          <p:cNvGraphicFramePr>
            <a:graphicFrameLocks noGrp="1"/>
          </p:cNvGraphicFramePr>
          <p:nvPr>
            <p:ph sz="half" idx="2"/>
            <p:extLst>
              <p:ext uri="{D42A27DB-BD31-4B8C-83A1-F6EECF244321}">
                <p14:modId xmlns:p14="http://schemas.microsoft.com/office/powerpoint/2010/main" val="816120063"/>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149879900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1526</TotalTime>
  <Words>770</Words>
  <Application>Microsoft Office PowerPoint</Application>
  <PresentationFormat>Widescreen</PresentationFormat>
  <Paragraphs>49</Paragraphs>
  <Slides>11</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Aptos</vt:lpstr>
      <vt:lpstr>Arial</vt:lpstr>
      <vt:lpstr>Calibri</vt:lpstr>
      <vt:lpstr>Calibri Light</vt:lpstr>
      <vt:lpstr>Times New Roman</vt:lpstr>
      <vt:lpstr>Office Theme</vt:lpstr>
      <vt:lpstr>Growth Mindset</vt:lpstr>
      <vt:lpstr>PowerPoint Presentation</vt:lpstr>
      <vt:lpstr>           Developing a Growth Mindset, is it an attitude of an altitude? And Why?     </vt:lpstr>
      <vt:lpstr>What Does the  Research Say? </vt:lpstr>
      <vt:lpstr>PowerPoint Presentation</vt:lpstr>
      <vt:lpstr>1. Characteristics of an Open Growth Mindset: </vt:lpstr>
      <vt:lpstr>2. Characteristics of a Fixed mindset: </vt:lpstr>
      <vt:lpstr>PowerPoint Presentation</vt:lpstr>
      <vt:lpstr>Strategies for Practicing a Growth Mindset</vt:lpstr>
      <vt:lpstr>Strategies Continued…</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ben y</dc:creator>
  <cp:lastModifiedBy>Brenda Waters</cp:lastModifiedBy>
  <cp:revision>13</cp:revision>
  <dcterms:created xsi:type="dcterms:W3CDTF">2024-02-07T01:52:43Z</dcterms:created>
  <dcterms:modified xsi:type="dcterms:W3CDTF">2026-05-22T21:23:28Z</dcterms:modified>
</cp:coreProperties>
</file>