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84" r:id="rId3"/>
    <p:sldId id="257" r:id="rId4"/>
    <p:sldId id="258" r:id="rId5"/>
    <p:sldId id="261" r:id="rId6"/>
    <p:sldId id="282" r:id="rId7"/>
    <p:sldId id="283" r:id="rId8"/>
    <p:sldId id="281" r:id="rId9"/>
    <p:sldId id="259" r:id="rId10"/>
    <p:sldId id="260" r:id="rId11"/>
    <p:sldId id="289" r:id="rId12"/>
    <p:sldId id="288" r:id="rId13"/>
    <p:sldId id="280" r:id="rId14"/>
    <p:sldId id="285" r:id="rId15"/>
    <p:sldId id="286" r:id="rId16"/>
    <p:sldId id="263" r:id="rId17"/>
    <p:sldId id="264" r:id="rId18"/>
    <p:sldId id="265" r:id="rId19"/>
    <p:sldId id="266" r:id="rId20"/>
    <p:sldId id="267" r:id="rId21"/>
    <p:sldId id="268" r:id="rId22"/>
    <p:sldId id="269" r:id="rId23"/>
    <p:sldId id="287" r:id="rId24"/>
    <p:sldId id="271" r:id="rId25"/>
    <p:sldId id="270" r:id="rId26"/>
    <p:sldId id="273" r:id="rId27"/>
    <p:sldId id="274" r:id="rId28"/>
    <p:sldId id="290" r:id="rId29"/>
    <p:sldId id="296" r:id="rId30"/>
    <p:sldId id="291" r:id="rId31"/>
    <p:sldId id="292" r:id="rId32"/>
    <p:sldId id="293" r:id="rId33"/>
    <p:sldId id="294" r:id="rId34"/>
    <p:sldId id="295" r:id="rId3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54" autoAdjust="0"/>
    <p:restoredTop sz="94660"/>
  </p:normalViewPr>
  <p:slideViewPr>
    <p:cSldViewPr snapToGrid="0" snapToObjects="1">
      <p:cViewPr>
        <p:scale>
          <a:sx n="64" d="100"/>
          <a:sy n="64" d="100"/>
        </p:scale>
        <p:origin x="1386" y="7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82879" y="182879"/>
            <a:ext cx="8778240" cy="6492240"/>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32485" y="882376"/>
            <a:ext cx="7475220" cy="2926080"/>
          </a:xfrm>
        </p:spPr>
        <p:txBody>
          <a:bodyPr anchor="b">
            <a:normAutofit/>
          </a:bodyPr>
          <a:lstStyle>
            <a:lvl1pPr algn="ctr">
              <a:lnSpc>
                <a:spcPct val="85000"/>
              </a:lnSpc>
              <a:defRPr sz="6000" b="1" cap="all"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282148" y="3869635"/>
            <a:ext cx="6575895" cy="1388165"/>
          </a:xfrm>
        </p:spPr>
        <p:txBody>
          <a:bodyPr>
            <a:normAutofit/>
          </a:bodyPr>
          <a:lstStyle>
            <a:lvl1pPr marL="0" indent="0" algn="ctr">
              <a:spcBef>
                <a:spcPts val="1000"/>
              </a:spcBef>
              <a:buNone/>
              <a:defRPr sz="1800">
                <a:solidFill>
                  <a:srgbClr val="FFFFFF"/>
                </a:solidFill>
              </a:defRPr>
            </a:lvl1pPr>
            <a:lvl2pPr marL="342900" indent="0" algn="ctr">
              <a:buNone/>
              <a:defRPr sz="18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5BCAD085-E8A6-8845-BD4E-CB4CCA059FC4}" type="datetimeFigureOut">
              <a:rPr lang="en-US" smtClean="0"/>
              <a:t>7/24/2025</a:t>
            </a:fld>
            <a:endParaRPr lang="en-US"/>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C1FF6DA9-008F-8B48-92A6-B652298478BF}" type="slidenum">
              <a:rPr lang="en-US" smtClean="0"/>
              <a:t>‹#›</a:t>
            </a:fld>
            <a:endParaRPr lang="en-US"/>
          </a:p>
        </p:txBody>
      </p:sp>
      <p:cxnSp>
        <p:nvCxnSpPr>
          <p:cNvPr id="8" name="Straight Connector 7"/>
          <p:cNvCxnSpPr/>
          <p:nvPr/>
        </p:nvCxnSpPr>
        <p:spPr>
          <a:xfrm>
            <a:off x="1483995" y="3733800"/>
            <a:ext cx="61722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426703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BCAD085-E8A6-8845-BD4E-CB4CCA059FC4}" type="datetimeFigureOut">
              <a:rPr lang="en-US" smtClean="0"/>
              <a:t>7/24/2025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563094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762000"/>
            <a:ext cx="1743075" cy="54102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57250" y="762000"/>
            <a:ext cx="5572125"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BCAD085-E8A6-8845-BD4E-CB4CCA059FC4}" type="datetimeFigureOut">
              <a:rPr lang="en-US" smtClean="0"/>
              <a:t>7/24/2025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252668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spcBef>
                <a:spcPts val="1000"/>
              </a:spcBef>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BCAD085-E8A6-8845-BD4E-CB4CCA059FC4}" type="datetimeFigureOut">
              <a:rPr lang="en-US" smtClean="0"/>
              <a:t>7/24/2025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4033863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29818" y="1173575"/>
            <a:ext cx="7475220" cy="2926080"/>
          </a:xfrm>
        </p:spPr>
        <p:txBody>
          <a:bodyPr anchor="b">
            <a:noAutofit/>
          </a:bodyPr>
          <a:lstStyle>
            <a:lvl1pPr algn="ctr">
              <a:lnSpc>
                <a:spcPct val="85000"/>
              </a:lnSpc>
              <a:defRPr sz="6000" b="0" cap="all" baseline="0"/>
            </a:lvl1pPr>
          </a:lstStyle>
          <a:p>
            <a:r>
              <a:rPr lang="en-US"/>
              <a:t>Click to edit Master title style</a:t>
            </a:r>
            <a:endParaRPr lang="en-US" dirty="0"/>
          </a:p>
        </p:txBody>
      </p:sp>
      <p:sp>
        <p:nvSpPr>
          <p:cNvPr id="3" name="Text Placeholder 2"/>
          <p:cNvSpPr>
            <a:spLocks noGrp="1"/>
          </p:cNvSpPr>
          <p:nvPr>
            <p:ph type="body" idx="1"/>
          </p:nvPr>
        </p:nvSpPr>
        <p:spPr>
          <a:xfrm>
            <a:off x="1282446" y="4154520"/>
            <a:ext cx="6576822" cy="1363806"/>
          </a:xfrm>
        </p:spPr>
        <p:txBody>
          <a:bodyPr anchor="t">
            <a:normAutofit/>
          </a:bodyPr>
          <a:lstStyle>
            <a:lvl1pPr marL="0" indent="0" algn="ctr">
              <a:buNone/>
              <a:defRPr sz="1800">
                <a:solidFill>
                  <a:schemeClr val="accent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7/24/2025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cxnSp>
        <p:nvCxnSpPr>
          <p:cNvPr id="7" name="Straight Connector 6"/>
          <p:cNvCxnSpPr/>
          <p:nvPr/>
        </p:nvCxnSpPr>
        <p:spPr>
          <a:xfrm>
            <a:off x="1485900" y="4020408"/>
            <a:ext cx="61722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64205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57250" y="2057399"/>
            <a:ext cx="3566160" cy="402336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00709" y="2057400"/>
            <a:ext cx="3566160" cy="402336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BCAD085-E8A6-8845-BD4E-CB4CCA059FC4}" type="datetimeFigureOut">
              <a:rPr lang="en-US" smtClean="0"/>
              <a:t>7/24/2025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9591593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857250" y="2001511"/>
            <a:ext cx="3566160" cy="77724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57250" y="2721483"/>
            <a:ext cx="3566160" cy="338328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01880" y="1999032"/>
            <a:ext cx="3566160" cy="77724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701880" y="2719322"/>
            <a:ext cx="3566160" cy="338328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BCAD085-E8A6-8845-BD4E-CB4CCA059FC4}" type="datetimeFigureOut">
              <a:rPr lang="en-US" smtClean="0"/>
              <a:t>7/24/2025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587915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BCAD085-E8A6-8845-BD4E-CB4CCA059FC4}" type="datetimeFigureOut">
              <a:rPr lang="en-US" smtClean="0"/>
              <a:t>7/24/2025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4968764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7/24/2025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0831656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7250" y="1097280"/>
            <a:ext cx="2834640" cy="1737360"/>
          </a:xfrm>
        </p:spPr>
        <p:txBody>
          <a:bodyPr anchor="b">
            <a:noAutofit/>
          </a:bodyPr>
          <a:lstStyle>
            <a:lvl1pPr>
              <a:lnSpc>
                <a:spcPct val="90000"/>
              </a:lnSpc>
              <a:defRPr sz="3000" b="0"/>
            </a:lvl1pPr>
          </a:lstStyle>
          <a:p>
            <a:r>
              <a:rPr lang="en-US"/>
              <a:t>Click to edit Master title style</a:t>
            </a:r>
            <a:endParaRPr lang="en-US" dirty="0"/>
          </a:p>
        </p:txBody>
      </p:sp>
      <p:sp>
        <p:nvSpPr>
          <p:cNvPr id="3" name="Content Placeholder 2"/>
          <p:cNvSpPr>
            <a:spLocks noGrp="1"/>
          </p:cNvSpPr>
          <p:nvPr>
            <p:ph idx="1"/>
          </p:nvPr>
        </p:nvSpPr>
        <p:spPr>
          <a:xfrm>
            <a:off x="4129314" y="1097280"/>
            <a:ext cx="4149638" cy="466344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57250" y="2834640"/>
            <a:ext cx="2834640" cy="2926080"/>
          </a:xfrm>
        </p:spPr>
        <p:txBody>
          <a:bodyPr>
            <a:normAutofit/>
          </a:bodyPr>
          <a:lstStyle>
            <a:lvl1pPr marL="0" indent="0">
              <a:lnSpc>
                <a:spcPct val="100000"/>
              </a:lnSpc>
              <a:spcBef>
                <a:spcPts val="80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7/24/2025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4772472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7250" y="1097280"/>
            <a:ext cx="2834640" cy="1737360"/>
          </a:xfrm>
        </p:spPr>
        <p:txBody>
          <a:bodyPr anchor="b">
            <a:noAutofit/>
          </a:bodyPr>
          <a:lstStyle>
            <a:lvl1pPr>
              <a:lnSpc>
                <a:spcPct val="90000"/>
              </a:lnSpc>
              <a:defRPr sz="30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4019107" y="1069847"/>
            <a:ext cx="4257703" cy="4645153"/>
          </a:xfrm>
        </p:spPr>
        <p:txBody>
          <a:bodyPr lIns="274320" tIns="182880" anchor="t">
            <a:normAutofit/>
          </a:bodyPr>
          <a:lstStyle>
            <a:lvl1pPr marL="0" indent="0">
              <a:buNone/>
              <a:defRPr sz="21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857250" y="2834640"/>
            <a:ext cx="2834640" cy="2880360"/>
          </a:xfrm>
        </p:spPr>
        <p:txBody>
          <a:bodyPr>
            <a:normAutofit/>
          </a:bodyPr>
          <a:lstStyle>
            <a:lvl1pPr marL="0" indent="0">
              <a:lnSpc>
                <a:spcPct val="100000"/>
              </a:lnSpc>
              <a:spcBef>
                <a:spcPts val="80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7/24/2025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46056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p:nvPr/>
        </p:nvSpPr>
        <p:spPr>
          <a:xfrm>
            <a:off x="182880" y="182880"/>
            <a:ext cx="8778240" cy="649224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57250" y="609600"/>
            <a:ext cx="7406640" cy="13563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57251" y="2057400"/>
            <a:ext cx="7404653" cy="40386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7247" y="6223829"/>
            <a:ext cx="1746806" cy="365125"/>
          </a:xfrm>
          <a:prstGeom prst="rect">
            <a:avLst/>
          </a:prstGeom>
        </p:spPr>
        <p:txBody>
          <a:bodyPr vert="horz" lIns="91440" tIns="45720" rIns="91440" bIns="45720" rtlCol="0" anchor="ctr"/>
          <a:lstStyle>
            <a:lvl1pPr algn="l">
              <a:defRPr sz="1000">
                <a:solidFill>
                  <a:schemeClr val="accent1"/>
                </a:solidFill>
              </a:defRPr>
            </a:lvl1pPr>
          </a:lstStyle>
          <a:p>
            <a:fld id="{5BCAD085-E8A6-8845-BD4E-CB4CCA059FC4}" type="datetimeFigureOut">
              <a:rPr lang="en-US" smtClean="0"/>
              <a:t>7/24/2025</a:t>
            </a:fld>
            <a:endParaRPr lang="en-US"/>
          </a:p>
        </p:txBody>
      </p:sp>
      <p:sp>
        <p:nvSpPr>
          <p:cNvPr id="5" name="Footer Placeholder 4"/>
          <p:cNvSpPr>
            <a:spLocks noGrp="1"/>
          </p:cNvSpPr>
          <p:nvPr>
            <p:ph type="ftr" sz="quarter" idx="3"/>
          </p:nvPr>
        </p:nvSpPr>
        <p:spPr>
          <a:xfrm>
            <a:off x="2961861" y="6223829"/>
            <a:ext cx="3538331" cy="365125"/>
          </a:xfrm>
          <a:prstGeom prst="rect">
            <a:avLst/>
          </a:prstGeom>
        </p:spPr>
        <p:txBody>
          <a:bodyPr vert="horz" lIns="91440" tIns="45720" rIns="91440" bIns="45720" rtlCol="0" anchor="ctr"/>
          <a:lstStyle>
            <a:lvl1pPr algn="ctr">
              <a:defRPr sz="1000">
                <a:solidFill>
                  <a:schemeClr val="accent1"/>
                </a:solidFill>
              </a:defRPr>
            </a:lvl1pPr>
          </a:lstStyle>
          <a:p>
            <a:endParaRPr lang="en-US"/>
          </a:p>
        </p:txBody>
      </p:sp>
      <p:sp>
        <p:nvSpPr>
          <p:cNvPr id="6" name="Slide Number Placeholder 5"/>
          <p:cNvSpPr>
            <a:spLocks noGrp="1"/>
          </p:cNvSpPr>
          <p:nvPr>
            <p:ph type="sldNum" sz="quarter" idx="4"/>
          </p:nvPr>
        </p:nvSpPr>
        <p:spPr>
          <a:xfrm>
            <a:off x="6997148" y="6223829"/>
            <a:ext cx="1279663" cy="365125"/>
          </a:xfrm>
          <a:prstGeom prst="rect">
            <a:avLst/>
          </a:prstGeom>
        </p:spPr>
        <p:txBody>
          <a:bodyPr vert="horz" lIns="91440" tIns="45720" rIns="91440" bIns="45720" rtlCol="0" anchor="ctr"/>
          <a:lstStyle>
            <a:lvl1pPr algn="r">
              <a:defRPr sz="1000">
                <a:solidFill>
                  <a:schemeClr val="accent1"/>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3462086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4000" kern="1200">
          <a:solidFill>
            <a:schemeClr val="accent1"/>
          </a:solidFill>
          <a:latin typeface="+mj-lt"/>
          <a:ea typeface="+mj-ea"/>
          <a:cs typeface="+mj-cs"/>
        </a:defRPr>
      </a:lvl1pPr>
    </p:titleStyle>
    <p:bodyStyle>
      <a:lvl1pPr marL="171450" indent="-137160" algn="l" defTabSz="685800" rtl="0" eaLnBrk="1" latinLnBrk="0" hangingPunct="1">
        <a:lnSpc>
          <a:spcPct val="90000"/>
        </a:lnSpc>
        <a:spcBef>
          <a:spcPts val="1000"/>
        </a:spcBef>
        <a:buClr>
          <a:schemeClr val="accent1"/>
        </a:buClr>
        <a:buSzPct val="80000"/>
        <a:buFont typeface="Corbel" pitchFamily="34" charset="0"/>
        <a:buChar char="•"/>
        <a:defRPr sz="2000" kern="1200">
          <a:solidFill>
            <a:schemeClr val="accent1"/>
          </a:solidFill>
          <a:latin typeface="+mn-lt"/>
          <a:ea typeface="+mn-ea"/>
          <a:cs typeface="+mn-cs"/>
        </a:defRPr>
      </a:lvl1pPr>
      <a:lvl2pPr marL="34290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800" kern="1200">
          <a:solidFill>
            <a:schemeClr val="accent1"/>
          </a:solidFill>
          <a:latin typeface="+mn-lt"/>
          <a:ea typeface="+mn-ea"/>
          <a:cs typeface="+mn-cs"/>
        </a:defRPr>
      </a:lvl2pPr>
      <a:lvl3pPr marL="54864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600" kern="1200">
          <a:solidFill>
            <a:schemeClr val="accent1"/>
          </a:solidFill>
          <a:latin typeface="+mn-lt"/>
          <a:ea typeface="+mn-ea"/>
          <a:cs typeface="+mn-cs"/>
        </a:defRPr>
      </a:lvl3pPr>
      <a:lvl4pPr marL="75438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4pPr>
      <a:lvl5pPr marL="92012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5pPr>
      <a:lvl6pPr marL="11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6pPr>
      <a:lvl7pPr marL="13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7pPr>
      <a:lvl8pPr marL="15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8pPr>
      <a:lvl9pPr marL="17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0" dirty="0"/>
              <a:t>Understanding Implicit Bias in OST</a:t>
            </a:r>
            <a:endParaRPr dirty="0"/>
          </a:p>
        </p:txBody>
      </p:sp>
      <p:sp>
        <p:nvSpPr>
          <p:cNvPr id="3" name="Subtitle 2"/>
          <p:cNvSpPr>
            <a:spLocks noGrp="1"/>
          </p:cNvSpPr>
          <p:nvPr>
            <p:ph type="subTitle" idx="1"/>
          </p:nvPr>
        </p:nvSpPr>
        <p:spPr>
          <a:xfrm>
            <a:off x="1282147" y="4563717"/>
            <a:ext cx="6575895" cy="1388165"/>
          </a:xfrm>
        </p:spPr>
        <p:txBody>
          <a:bodyPr/>
          <a:lstStyle/>
          <a:p>
            <a:r>
              <a:rPr dirty="0"/>
              <a:t>OST Parent Volunteer Training</a:t>
            </a:r>
          </a:p>
        </p:txBody>
      </p:sp>
      <p:sp>
        <p:nvSpPr>
          <p:cNvPr id="4" name="TextBox 3">
            <a:extLst>
              <a:ext uri="{FF2B5EF4-FFF2-40B4-BE49-F238E27FC236}">
                <a16:creationId xmlns:a16="http://schemas.microsoft.com/office/drawing/2014/main" id="{E2AAAE91-7CE6-952F-564B-4FC4BCFF5E2A}"/>
              </a:ext>
            </a:extLst>
          </p:cNvPr>
          <p:cNvSpPr txBox="1"/>
          <p:nvPr/>
        </p:nvSpPr>
        <p:spPr>
          <a:xfrm>
            <a:off x="1624527" y="3952619"/>
            <a:ext cx="5891134" cy="369332"/>
          </a:xfrm>
          <a:prstGeom prst="rect">
            <a:avLst/>
          </a:prstGeom>
          <a:noFill/>
        </p:spPr>
        <p:txBody>
          <a:bodyPr wrap="square" rtlCol="0">
            <a:spAutoFit/>
          </a:bodyPr>
          <a:lstStyle/>
          <a:p>
            <a:r>
              <a:rPr lang="en-US" b="1" dirty="0"/>
              <a:t>Subtitle:</a:t>
            </a:r>
            <a:r>
              <a:rPr lang="en-US" dirty="0"/>
              <a:t> Creating Equitable Classrooms for All Students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7250" y="609600"/>
            <a:ext cx="7911996" cy="1356360"/>
          </a:xfrm>
        </p:spPr>
        <p:txBody>
          <a:bodyPr>
            <a:normAutofit fontScale="90000"/>
          </a:bodyPr>
          <a:lstStyle/>
          <a:p>
            <a:r>
              <a:rPr dirty="0"/>
              <a:t>Debrief – Why Snap Judgments Happe</a:t>
            </a:r>
            <a:r>
              <a:rPr lang="en-US" dirty="0"/>
              <a:t>n</a:t>
            </a:r>
            <a:br>
              <a:rPr lang="en-US" dirty="0"/>
            </a:br>
            <a:endParaRPr dirty="0"/>
          </a:p>
        </p:txBody>
      </p:sp>
      <p:sp>
        <p:nvSpPr>
          <p:cNvPr id="3" name="Content Placeholder 2"/>
          <p:cNvSpPr>
            <a:spLocks noGrp="1"/>
          </p:cNvSpPr>
          <p:nvPr>
            <p:ph idx="1"/>
          </p:nvPr>
        </p:nvSpPr>
        <p:spPr>
          <a:xfrm>
            <a:off x="884083" y="2019299"/>
            <a:ext cx="7404653" cy="1480279"/>
          </a:xfrm>
        </p:spPr>
        <p:txBody>
          <a:bodyPr>
            <a:noAutofit/>
          </a:bodyPr>
          <a:lstStyle/>
          <a:p>
            <a:pPr marL="0" indent="0">
              <a:buNone/>
            </a:pPr>
            <a:endParaRPr lang="en-US" sz="1800" dirty="0"/>
          </a:p>
          <a:p>
            <a:pPr marL="0" indent="0">
              <a:buNone/>
            </a:pPr>
            <a:r>
              <a:rPr sz="1800" dirty="0"/>
              <a:t>• </a:t>
            </a:r>
            <a:r>
              <a:rPr lang="en-US" sz="1800" dirty="0"/>
              <a:t>What did you notice? </a:t>
            </a:r>
          </a:p>
          <a:p>
            <a:pPr marL="285750" indent="-285750"/>
            <a:r>
              <a:rPr lang="en-US" sz="1800" dirty="0"/>
              <a:t>Where might that thought come from that you had? ( Media? Culture? Family Beliefs?)</a:t>
            </a:r>
          </a:p>
          <a:p>
            <a:pPr marL="285750" indent="-285750"/>
            <a:r>
              <a:rPr lang="en-US" sz="1800" dirty="0"/>
              <a:t>How could it influence how you treat children or other families in the OST program? </a:t>
            </a:r>
          </a:p>
          <a:p>
            <a:pPr marL="0" indent="0">
              <a:buNone/>
            </a:pPr>
            <a:endParaRPr lang="en-US" sz="1800" dirty="0"/>
          </a:p>
        </p:txBody>
      </p:sp>
      <p:sp>
        <p:nvSpPr>
          <p:cNvPr id="4" name="Title 1">
            <a:extLst>
              <a:ext uri="{FF2B5EF4-FFF2-40B4-BE49-F238E27FC236}">
                <a16:creationId xmlns:a16="http://schemas.microsoft.com/office/drawing/2014/main" id="{3C2D2BC2-3FFA-AB8D-545B-35317D8F12FC}"/>
              </a:ext>
            </a:extLst>
          </p:cNvPr>
          <p:cNvSpPr txBox="1">
            <a:spLocks/>
          </p:cNvSpPr>
          <p:nvPr/>
        </p:nvSpPr>
        <p:spPr>
          <a:xfrm>
            <a:off x="855264" y="1027076"/>
            <a:ext cx="7406640" cy="1356360"/>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4000" kern="1200">
                <a:solidFill>
                  <a:schemeClr val="accent1"/>
                </a:solidFill>
                <a:latin typeface="+mj-lt"/>
                <a:ea typeface="+mj-ea"/>
                <a:cs typeface="+mj-cs"/>
              </a:defRPr>
            </a:lvl1pPr>
          </a:lstStyle>
          <a:p>
            <a:r>
              <a:rPr lang="en-US" dirty="0"/>
              <a:t>From your experience </a:t>
            </a:r>
          </a:p>
        </p:txBody>
      </p:sp>
      <p:sp>
        <p:nvSpPr>
          <p:cNvPr id="5" name="Content Placeholder 2">
            <a:extLst>
              <a:ext uri="{FF2B5EF4-FFF2-40B4-BE49-F238E27FC236}">
                <a16:creationId xmlns:a16="http://schemas.microsoft.com/office/drawing/2014/main" id="{BD4713FC-034B-5173-FC30-DA6D5117F110}"/>
              </a:ext>
            </a:extLst>
          </p:cNvPr>
          <p:cNvSpPr txBox="1">
            <a:spLocks/>
          </p:cNvSpPr>
          <p:nvPr/>
        </p:nvSpPr>
        <p:spPr>
          <a:xfrm>
            <a:off x="884083" y="4345898"/>
            <a:ext cx="7404653" cy="1230443"/>
          </a:xfrm>
          <a:prstGeom prst="rect">
            <a:avLst/>
          </a:prstGeom>
        </p:spPr>
        <p:txBody>
          <a:bodyPr vert="horz" lIns="91440" tIns="45720" rIns="91440" bIns="45720" rtlCol="0">
            <a:normAutofit/>
          </a:bodyPr>
          <a:lstStyle>
            <a:lvl1pPr marL="171450" indent="-137160" algn="l" defTabSz="685800" rtl="0" eaLnBrk="1" latinLnBrk="0" hangingPunct="1">
              <a:lnSpc>
                <a:spcPct val="90000"/>
              </a:lnSpc>
              <a:spcBef>
                <a:spcPts val="1000"/>
              </a:spcBef>
              <a:buClr>
                <a:schemeClr val="accent1"/>
              </a:buClr>
              <a:buSzPct val="80000"/>
              <a:buFont typeface="Corbel" pitchFamily="34" charset="0"/>
              <a:buChar char="•"/>
              <a:defRPr sz="2000" kern="1200">
                <a:solidFill>
                  <a:schemeClr val="accent1"/>
                </a:solidFill>
                <a:latin typeface="+mn-lt"/>
                <a:ea typeface="+mn-ea"/>
                <a:cs typeface="+mn-cs"/>
              </a:defRPr>
            </a:lvl1pPr>
            <a:lvl2pPr marL="34290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800" kern="1200">
                <a:solidFill>
                  <a:schemeClr val="accent1"/>
                </a:solidFill>
                <a:latin typeface="+mn-lt"/>
                <a:ea typeface="+mn-ea"/>
                <a:cs typeface="+mn-cs"/>
              </a:defRPr>
            </a:lvl2pPr>
            <a:lvl3pPr marL="54864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600" kern="1200">
                <a:solidFill>
                  <a:schemeClr val="accent1"/>
                </a:solidFill>
                <a:latin typeface="+mn-lt"/>
                <a:ea typeface="+mn-ea"/>
                <a:cs typeface="+mn-cs"/>
              </a:defRPr>
            </a:lvl3pPr>
            <a:lvl4pPr marL="75438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4pPr>
            <a:lvl5pPr marL="92012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5pPr>
            <a:lvl6pPr marL="11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6pPr>
            <a:lvl7pPr marL="13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7pPr>
            <a:lvl8pPr marL="15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8pPr>
            <a:lvl9pPr marL="17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9pPr>
          </a:lstStyle>
          <a:p>
            <a:pPr marL="0" indent="0">
              <a:buFont typeface="Corbel" pitchFamily="34" charset="0"/>
              <a:buNone/>
            </a:pPr>
            <a:r>
              <a:rPr lang="en-US" dirty="0"/>
              <a:t>•How does what you just did connect to the definition of Implicit Bias and why is it important for us to be taking the time today to have a discussion with you on this topic.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DB537C-75C8-62FF-780B-3966BEB59C29}"/>
              </a:ext>
            </a:extLst>
          </p:cNvPr>
          <p:cNvSpPr>
            <a:spLocks noGrp="1"/>
          </p:cNvSpPr>
          <p:nvPr>
            <p:ph type="title"/>
          </p:nvPr>
        </p:nvSpPr>
        <p:spPr/>
        <p:txBody>
          <a:bodyPr>
            <a:normAutofit/>
          </a:bodyPr>
          <a:lstStyle/>
          <a:p>
            <a:r>
              <a:rPr lang="en-US" b="1" dirty="0"/>
              <a:t>🧠 Why This Matters in OST Programs:</a:t>
            </a:r>
            <a:endParaRPr lang="en-US" dirty="0"/>
          </a:p>
        </p:txBody>
      </p:sp>
      <p:sp>
        <p:nvSpPr>
          <p:cNvPr id="3" name="Content Placeholder 2">
            <a:extLst>
              <a:ext uri="{FF2B5EF4-FFF2-40B4-BE49-F238E27FC236}">
                <a16:creationId xmlns:a16="http://schemas.microsoft.com/office/drawing/2014/main" id="{724BBCA8-4DCB-D0DF-B363-DECA84326EA1}"/>
              </a:ext>
            </a:extLst>
          </p:cNvPr>
          <p:cNvSpPr>
            <a:spLocks noGrp="1"/>
          </p:cNvSpPr>
          <p:nvPr>
            <p:ph idx="1"/>
          </p:nvPr>
        </p:nvSpPr>
        <p:spPr/>
        <p:txBody>
          <a:bodyPr/>
          <a:lstStyle/>
          <a:p>
            <a:r>
              <a:rPr lang="en-US" dirty="0"/>
              <a:t>Some parents and children may </a:t>
            </a:r>
            <a:r>
              <a:rPr lang="en-US" b="1" dirty="0"/>
              <a:t>already feel judged</a:t>
            </a:r>
            <a:r>
              <a:rPr lang="en-US" dirty="0"/>
              <a:t> when they walk in the door.</a:t>
            </a:r>
          </a:p>
          <a:p>
            <a:r>
              <a:rPr lang="en-US" dirty="0"/>
              <a:t>This type of assumption or snap judgment can lead to:</a:t>
            </a:r>
          </a:p>
          <a:p>
            <a:pPr lvl="1"/>
            <a:r>
              <a:rPr lang="en-US" dirty="0"/>
              <a:t>Not greeting a child or parent, the same way</a:t>
            </a:r>
          </a:p>
          <a:p>
            <a:pPr lvl="1"/>
            <a:r>
              <a:rPr lang="en-US" dirty="0"/>
              <a:t>Not offering the same information or encouragement to everyone </a:t>
            </a:r>
          </a:p>
          <a:p>
            <a:pPr lvl="1"/>
            <a:r>
              <a:rPr lang="en-US" dirty="0"/>
              <a:t>Undervaluing the parent’s/child's contributions or commitment</a:t>
            </a:r>
          </a:p>
          <a:p>
            <a:r>
              <a:rPr lang="en-US" dirty="0"/>
              <a:t>It sends </a:t>
            </a:r>
            <a:r>
              <a:rPr lang="en-US" b="1" dirty="0"/>
              <a:t>subtle but powerful messages</a:t>
            </a:r>
            <a:r>
              <a:rPr lang="en-US" dirty="0"/>
              <a:t> to children about whose parents/or other children are seen and respected.</a:t>
            </a:r>
          </a:p>
          <a:p>
            <a:endParaRPr lang="en-US" dirty="0"/>
          </a:p>
        </p:txBody>
      </p:sp>
    </p:spTree>
    <p:extLst>
      <p:ext uri="{BB962C8B-B14F-4D97-AF65-F5344CB8AC3E}">
        <p14:creationId xmlns:p14="http://schemas.microsoft.com/office/powerpoint/2010/main" val="1073271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19A47A5-A674-F5C8-3DCC-3123477C29E4}"/>
              </a:ext>
            </a:extLst>
          </p:cNvPr>
          <p:cNvSpPr>
            <a:spLocks noGrp="1"/>
          </p:cNvSpPr>
          <p:nvPr>
            <p:ph idx="1"/>
          </p:nvPr>
        </p:nvSpPr>
        <p:spPr>
          <a:xfrm>
            <a:off x="869673" y="1697636"/>
            <a:ext cx="7404653" cy="4038600"/>
          </a:xfrm>
        </p:spPr>
        <p:txBody>
          <a:bodyPr/>
          <a:lstStyle/>
          <a:p>
            <a:pPr marL="571500" indent="-571500"/>
            <a:r>
              <a:rPr lang="en-US" sz="3600" dirty="0"/>
              <a:t>Our brains take shortcuts</a:t>
            </a:r>
          </a:p>
          <a:p>
            <a:pPr marL="0" indent="0">
              <a:buNone/>
            </a:pPr>
            <a:r>
              <a:rPr lang="en-US" sz="3600" dirty="0"/>
              <a:t>• Snap judgments are shaped by media, culture, experiences</a:t>
            </a:r>
          </a:p>
          <a:p>
            <a:pPr marL="0" indent="0">
              <a:buNone/>
            </a:pPr>
            <a:r>
              <a:rPr lang="en-US" sz="3600" dirty="0"/>
              <a:t>• These thoughts are automatic but influence behavior</a:t>
            </a:r>
          </a:p>
          <a:p>
            <a:endParaRPr lang="en-US" dirty="0"/>
          </a:p>
        </p:txBody>
      </p:sp>
    </p:spTree>
    <p:extLst>
      <p:ext uri="{BB962C8B-B14F-4D97-AF65-F5344CB8AC3E}">
        <p14:creationId xmlns:p14="http://schemas.microsoft.com/office/powerpoint/2010/main" val="6441997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57B1FE0-836F-8893-4A86-891B678A1AD1}"/>
              </a:ext>
            </a:extLst>
          </p:cNvPr>
          <p:cNvSpPr>
            <a:spLocks noGrp="1"/>
          </p:cNvSpPr>
          <p:nvPr>
            <p:ph type="title"/>
          </p:nvPr>
        </p:nvSpPr>
        <p:spPr/>
        <p:txBody>
          <a:bodyPr/>
          <a:lstStyle/>
          <a:p>
            <a:r>
              <a:rPr lang="en-US" dirty="0"/>
              <a:t>Pair Share Out</a:t>
            </a:r>
          </a:p>
        </p:txBody>
      </p:sp>
      <p:pic>
        <p:nvPicPr>
          <p:cNvPr id="11" name="Content Placeholder 10" descr="A group of colorful speech bubbles&#10;&#10;Description automatically generated">
            <a:extLst>
              <a:ext uri="{FF2B5EF4-FFF2-40B4-BE49-F238E27FC236}">
                <a16:creationId xmlns:a16="http://schemas.microsoft.com/office/drawing/2014/main" id="{9555A9E7-EDC5-32F8-7BAC-3D9AADEE6B2D}"/>
              </a:ext>
            </a:extLst>
          </p:cNvPr>
          <p:cNvPicPr>
            <a:picLocks noGrp="1" noChangeAspect="1"/>
          </p:cNvPicPr>
          <p:nvPr>
            <p:ph sz="half" idx="1"/>
          </p:nvPr>
        </p:nvPicPr>
        <p:blipFill>
          <a:blip r:embed="rId2"/>
          <a:stretch>
            <a:fillRect/>
          </a:stretch>
        </p:blipFill>
        <p:spPr>
          <a:xfrm>
            <a:off x="606670" y="2285808"/>
            <a:ext cx="3759591" cy="2957148"/>
          </a:xfrm>
        </p:spPr>
      </p:pic>
      <p:sp>
        <p:nvSpPr>
          <p:cNvPr id="9" name="Content Placeholder 8">
            <a:extLst>
              <a:ext uri="{FF2B5EF4-FFF2-40B4-BE49-F238E27FC236}">
                <a16:creationId xmlns:a16="http://schemas.microsoft.com/office/drawing/2014/main" id="{522B7EB8-8640-F870-F30E-841DC1844F87}"/>
              </a:ext>
            </a:extLst>
          </p:cNvPr>
          <p:cNvSpPr>
            <a:spLocks noGrp="1"/>
          </p:cNvSpPr>
          <p:nvPr>
            <p:ph sz="half" idx="2"/>
          </p:nvPr>
        </p:nvSpPr>
        <p:spPr>
          <a:xfrm>
            <a:off x="4507278" y="1965960"/>
            <a:ext cx="3759591" cy="1961463"/>
          </a:xfrm>
        </p:spPr>
        <p:txBody>
          <a:bodyPr>
            <a:noAutofit/>
          </a:bodyPr>
          <a:lstStyle/>
          <a:p>
            <a:pPr marL="0" indent="0">
              <a:buNone/>
            </a:pPr>
            <a:r>
              <a:rPr lang="en-US" sz="2800" b="1" dirty="0"/>
              <a:t>Share Out</a:t>
            </a:r>
          </a:p>
          <a:p>
            <a:pPr>
              <a:buFont typeface="Arial" panose="020B0604020202020204" pitchFamily="34" charset="0"/>
              <a:buChar char="•"/>
            </a:pPr>
            <a:r>
              <a:rPr lang="en-US" sz="2800" b="1" dirty="0"/>
              <a:t>Directions:</a:t>
            </a:r>
            <a:endParaRPr lang="en-US" sz="2800" dirty="0"/>
          </a:p>
          <a:p>
            <a:pPr marL="557213" lvl="1" indent="-214313">
              <a:buFont typeface="Arial" panose="020B0604020202020204" pitchFamily="34" charset="0"/>
              <a:buChar char="•"/>
            </a:pPr>
            <a:r>
              <a:rPr lang="en-US" sz="2800" dirty="0"/>
              <a:t>Share your thoughts or reflection with someone sitting next to you. </a:t>
            </a:r>
          </a:p>
        </p:txBody>
      </p:sp>
    </p:spTree>
    <p:extLst>
      <p:ext uri="{BB962C8B-B14F-4D97-AF65-F5344CB8AC3E}">
        <p14:creationId xmlns:p14="http://schemas.microsoft.com/office/powerpoint/2010/main" val="39071534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A547B9-849E-349E-F425-7333AA48FE8C}"/>
              </a:ext>
            </a:extLst>
          </p:cNvPr>
          <p:cNvSpPr>
            <a:spLocks noGrp="1"/>
          </p:cNvSpPr>
          <p:nvPr>
            <p:ph type="title"/>
          </p:nvPr>
        </p:nvSpPr>
        <p:spPr>
          <a:xfrm>
            <a:off x="880110" y="2858124"/>
            <a:ext cx="7406640" cy="1356360"/>
          </a:xfrm>
        </p:spPr>
        <p:txBody>
          <a:bodyPr>
            <a:normAutofit fontScale="90000"/>
          </a:bodyPr>
          <a:lstStyle/>
          <a:p>
            <a:r>
              <a:rPr lang="en-US" b="1" dirty="0"/>
              <a:t>Examples of Implicit Bias</a:t>
            </a:r>
            <a:br>
              <a:rPr lang="en-US" b="1" dirty="0"/>
            </a:br>
            <a:br>
              <a:rPr lang="en-US" dirty="0"/>
            </a:br>
            <a:r>
              <a:rPr lang="en-US" dirty="0"/>
              <a:t>Assuming boys are better at math.</a:t>
            </a:r>
            <a:br>
              <a:rPr lang="en-US" dirty="0"/>
            </a:br>
            <a:r>
              <a:rPr lang="en-US" dirty="0"/>
              <a:t>Expecting better behavior from children who are more articulate.</a:t>
            </a:r>
            <a:br>
              <a:rPr lang="en-US" dirty="0"/>
            </a:br>
            <a:r>
              <a:rPr lang="en-US" dirty="0"/>
              <a:t>Discouraging certain children from AP or honors courses.</a:t>
            </a:r>
            <a:br>
              <a:rPr lang="en-US" dirty="0"/>
            </a:br>
            <a:r>
              <a:rPr lang="en-US" dirty="0"/>
              <a:t>Over-disciplining students of color.</a:t>
            </a:r>
            <a:br>
              <a:rPr lang="en-US" dirty="0"/>
            </a:br>
            <a:endParaRPr lang="en-US" dirty="0"/>
          </a:p>
        </p:txBody>
      </p:sp>
    </p:spTree>
    <p:extLst>
      <p:ext uri="{BB962C8B-B14F-4D97-AF65-F5344CB8AC3E}">
        <p14:creationId xmlns:p14="http://schemas.microsoft.com/office/powerpoint/2010/main" val="2778289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E050D6-BC15-EC88-CE86-36757A079300}"/>
              </a:ext>
            </a:extLst>
          </p:cNvPr>
          <p:cNvSpPr>
            <a:spLocks noGrp="1"/>
          </p:cNvSpPr>
          <p:nvPr>
            <p:ph type="title"/>
          </p:nvPr>
        </p:nvSpPr>
        <p:spPr>
          <a:xfrm>
            <a:off x="868680" y="2378439"/>
            <a:ext cx="7406640" cy="1356360"/>
          </a:xfrm>
        </p:spPr>
        <p:txBody>
          <a:bodyPr>
            <a:normAutofit fontScale="90000"/>
          </a:bodyPr>
          <a:lstStyle/>
          <a:p>
            <a:r>
              <a:rPr lang="en-US" dirty="0"/>
              <a:t>What are some examples of Implicit Bias from your experience? </a:t>
            </a:r>
          </a:p>
        </p:txBody>
      </p:sp>
    </p:spTree>
    <p:extLst>
      <p:ext uri="{BB962C8B-B14F-4D97-AF65-F5344CB8AC3E}">
        <p14:creationId xmlns:p14="http://schemas.microsoft.com/office/powerpoint/2010/main" val="38704125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Where Can Bias Show Up in OST?</a:t>
            </a:r>
          </a:p>
        </p:txBody>
      </p:sp>
      <p:sp>
        <p:nvSpPr>
          <p:cNvPr id="3" name="Content Placeholder 2"/>
          <p:cNvSpPr>
            <a:spLocks noGrp="1"/>
          </p:cNvSpPr>
          <p:nvPr>
            <p:ph idx="1"/>
          </p:nvPr>
        </p:nvSpPr>
        <p:spPr/>
        <p:txBody>
          <a:bodyPr/>
          <a:lstStyle/>
          <a:p>
            <a:pPr marL="0" indent="0">
              <a:buNone/>
            </a:pPr>
            <a:r>
              <a:rPr dirty="0"/>
              <a:t>• Greeting </a:t>
            </a:r>
            <a:r>
              <a:rPr lang="en-US" dirty="0"/>
              <a:t>other</a:t>
            </a:r>
            <a:endParaRPr dirty="0"/>
          </a:p>
          <a:p>
            <a:pPr marL="0" indent="0">
              <a:buNone/>
            </a:pPr>
            <a:r>
              <a:rPr dirty="0"/>
              <a:t>• Disciplining children</a:t>
            </a:r>
          </a:p>
          <a:p>
            <a:pPr marL="0" indent="0">
              <a:buNone/>
            </a:pPr>
            <a:r>
              <a:rPr dirty="0"/>
              <a:t>• Assigning praise or attention</a:t>
            </a:r>
          </a:p>
          <a:p>
            <a:pPr marL="0" indent="0">
              <a:buNone/>
            </a:pPr>
            <a:r>
              <a:rPr dirty="0"/>
              <a:t>• Assuming involvement or roles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t>Activity: Bias in Action Scenarios</a:t>
            </a:r>
          </a:p>
        </p:txBody>
      </p:sp>
      <p:sp>
        <p:nvSpPr>
          <p:cNvPr id="3" name="Content Placeholder 2"/>
          <p:cNvSpPr>
            <a:spLocks noGrp="1"/>
          </p:cNvSpPr>
          <p:nvPr>
            <p:ph idx="1"/>
          </p:nvPr>
        </p:nvSpPr>
        <p:spPr/>
        <p:txBody>
          <a:bodyPr/>
          <a:lstStyle/>
          <a:p>
            <a:pPr marL="0" indent="0">
              <a:buNone/>
            </a:pPr>
            <a:r>
              <a:rPr dirty="0"/>
              <a:t>Instructions:</a:t>
            </a:r>
          </a:p>
          <a:p>
            <a:pPr marL="0" indent="0">
              <a:buNone/>
            </a:pPr>
            <a:r>
              <a:rPr dirty="0"/>
              <a:t>• Small groups discuss 2–3 scenarios</a:t>
            </a:r>
          </a:p>
          <a:p>
            <a:pPr marL="0" indent="0">
              <a:buNone/>
            </a:pPr>
            <a:r>
              <a:rPr dirty="0"/>
              <a:t>• Where is bias present?</a:t>
            </a:r>
          </a:p>
          <a:p>
            <a:pPr marL="0" indent="0">
              <a:buNone/>
            </a:pPr>
            <a:r>
              <a:rPr dirty="0"/>
              <a:t>• How could it be handled better?</a:t>
            </a:r>
          </a:p>
          <a:p>
            <a:pPr marL="0" indent="0">
              <a:buNone/>
            </a:pPr>
            <a:r>
              <a:rPr dirty="0"/>
              <a:t>• What would YOU do differently?</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Group Debrief – Scenario Activity</a:t>
            </a:r>
          </a:p>
        </p:txBody>
      </p:sp>
      <p:sp>
        <p:nvSpPr>
          <p:cNvPr id="3" name="Content Placeholder 2"/>
          <p:cNvSpPr>
            <a:spLocks noGrp="1"/>
          </p:cNvSpPr>
          <p:nvPr>
            <p:ph idx="1"/>
          </p:nvPr>
        </p:nvSpPr>
        <p:spPr/>
        <p:txBody>
          <a:bodyPr/>
          <a:lstStyle/>
          <a:p>
            <a:pPr marL="0" indent="0">
              <a:buNone/>
            </a:pPr>
            <a:r>
              <a:rPr dirty="0"/>
              <a:t>• What stood out to your group?</a:t>
            </a:r>
          </a:p>
          <a:p>
            <a:pPr marL="0" indent="0">
              <a:buNone/>
            </a:pPr>
            <a:r>
              <a:rPr dirty="0"/>
              <a:t>• </a:t>
            </a:r>
            <a:r>
              <a:rPr lang="en-US" dirty="0"/>
              <a:t>What </a:t>
            </a:r>
            <a:r>
              <a:rPr dirty="0"/>
              <a:t>changes </a:t>
            </a:r>
            <a:r>
              <a:rPr lang="en-US" dirty="0"/>
              <a:t>(if any) do you believe that  parent </a:t>
            </a:r>
            <a:r>
              <a:rPr dirty="0"/>
              <a:t>volunteers</a:t>
            </a:r>
            <a:r>
              <a:rPr lang="en-US" dirty="0"/>
              <a:t> can make as it relates to decreasing Implicit Bias? </a:t>
            </a:r>
            <a:endParaRP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BREAK</a:t>
            </a:r>
          </a:p>
        </p:txBody>
      </p:sp>
      <p:sp>
        <p:nvSpPr>
          <p:cNvPr id="3" name="Content Placeholder 2"/>
          <p:cNvSpPr>
            <a:spLocks noGrp="1"/>
          </p:cNvSpPr>
          <p:nvPr>
            <p:ph idx="1"/>
          </p:nvPr>
        </p:nvSpPr>
        <p:spPr/>
        <p:txBody>
          <a:bodyPr/>
          <a:lstStyle/>
          <a:p>
            <a:r>
              <a:rPr dirty="0"/>
              <a:t>Take 5 minutes to stretch and reset.</a:t>
            </a:r>
            <a:endParaRPr lang="en-US" dirty="0"/>
          </a:p>
          <a:p>
            <a:r>
              <a:rPr lang="en-US" dirty="0"/>
              <a:t>Hydrate, Hydrate, Hydrate</a:t>
            </a:r>
            <a:endParaRP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435421-4BB1-59A8-7F0B-304FBDB192D4}"/>
              </a:ext>
            </a:extLst>
          </p:cNvPr>
          <p:cNvSpPr>
            <a:spLocks noGrp="1"/>
          </p:cNvSpPr>
          <p:nvPr>
            <p:ph type="title"/>
          </p:nvPr>
        </p:nvSpPr>
        <p:spPr/>
        <p:txBody>
          <a:bodyPr/>
          <a:lstStyle/>
          <a:p>
            <a:r>
              <a:rPr lang="en-US" sz="6600" dirty="0"/>
              <a:t>Introductions</a:t>
            </a:r>
            <a:r>
              <a:rPr lang="en-US" dirty="0"/>
              <a:t>:</a:t>
            </a:r>
          </a:p>
        </p:txBody>
      </p:sp>
      <p:sp>
        <p:nvSpPr>
          <p:cNvPr id="3" name="Content Placeholder 2">
            <a:extLst>
              <a:ext uri="{FF2B5EF4-FFF2-40B4-BE49-F238E27FC236}">
                <a16:creationId xmlns:a16="http://schemas.microsoft.com/office/drawing/2014/main" id="{80F54951-D401-A945-9E3D-03AC362E9CC5}"/>
              </a:ext>
            </a:extLst>
          </p:cNvPr>
          <p:cNvSpPr>
            <a:spLocks noGrp="1"/>
          </p:cNvSpPr>
          <p:nvPr>
            <p:ph idx="1"/>
          </p:nvPr>
        </p:nvSpPr>
        <p:spPr/>
        <p:txBody>
          <a:bodyPr/>
          <a:lstStyle/>
          <a:p>
            <a:r>
              <a:rPr lang="en-US" sz="3600" dirty="0"/>
              <a:t>Please tell us your name, and what location your children or grandparents attend.</a:t>
            </a:r>
          </a:p>
          <a:p>
            <a:r>
              <a:rPr lang="en-US" sz="3600" dirty="0"/>
              <a:t>Please share a little about your self as you are comfortable sh</a:t>
            </a:r>
            <a:r>
              <a:rPr lang="en-US" dirty="0"/>
              <a:t>aring.</a:t>
            </a:r>
          </a:p>
        </p:txBody>
      </p:sp>
    </p:spTree>
    <p:extLst>
      <p:ext uri="{BB962C8B-B14F-4D97-AF65-F5344CB8AC3E}">
        <p14:creationId xmlns:p14="http://schemas.microsoft.com/office/powerpoint/2010/main" val="32379621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t>Activity: Assumption Circles</a:t>
            </a:r>
          </a:p>
        </p:txBody>
      </p:sp>
      <p:sp>
        <p:nvSpPr>
          <p:cNvPr id="3" name="Content Placeholder 2"/>
          <p:cNvSpPr>
            <a:spLocks noGrp="1"/>
          </p:cNvSpPr>
          <p:nvPr>
            <p:ph idx="1"/>
          </p:nvPr>
        </p:nvSpPr>
        <p:spPr/>
        <p:txBody>
          <a:bodyPr/>
          <a:lstStyle/>
          <a:p>
            <a:pPr marL="0" indent="0">
              <a:buNone/>
            </a:pPr>
            <a:r>
              <a:rPr dirty="0"/>
              <a:t>• </a:t>
            </a:r>
            <a:r>
              <a:rPr lang="en-US" dirty="0"/>
              <a:t>At your table with those sitting with you please discuss any assumptions you have or thought (if you are comfortable doing do) </a:t>
            </a:r>
          </a:p>
          <a:p>
            <a:pPr marL="0" indent="0">
              <a:buNone/>
            </a:pPr>
            <a:r>
              <a:rPr dirty="0"/>
              <a:t>• Reflect as a group</a:t>
            </a:r>
            <a:r>
              <a:rPr lang="en-US" dirty="0"/>
              <a:t> on the following</a:t>
            </a:r>
            <a:r>
              <a:rPr dirty="0"/>
              <a:t>: </a:t>
            </a:r>
            <a:endParaRPr lang="en-US" dirty="0"/>
          </a:p>
          <a:p>
            <a:pPr marL="457200" indent="-457200">
              <a:buAutoNum type="arabicPeriod"/>
            </a:pPr>
            <a:r>
              <a:rPr dirty="0"/>
              <a:t>How might assumptions impact children/families</a:t>
            </a:r>
            <a:r>
              <a:rPr lang="en-US" dirty="0"/>
              <a:t> in our OST program?</a:t>
            </a:r>
          </a:p>
          <a:p>
            <a:pPr marL="457200" indent="-457200">
              <a:buAutoNum type="arabicPeriod"/>
            </a:pPr>
            <a:r>
              <a:rPr lang="en-US" dirty="0"/>
              <a:t>Assumptions and stereo types can hurt anyone and everyone, what steps or actions do you believe we can take to prevent this from happening in this program. </a:t>
            </a:r>
          </a:p>
          <a:p>
            <a:pPr marL="0" indent="0">
              <a:buNone/>
            </a:pPr>
            <a:endParaRPr lang="en-US" dirty="0"/>
          </a:p>
          <a:p>
            <a:pPr marL="0" indent="0">
              <a:buNone/>
            </a:pPr>
            <a:endParaRPr lang="en-US" dirty="0"/>
          </a:p>
          <a:p>
            <a:pPr marL="0" indent="0">
              <a:buNone/>
            </a:pPr>
            <a:endParaRPr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6484" y="0"/>
            <a:ext cx="7406640" cy="1356360"/>
          </a:xfrm>
        </p:spPr>
        <p:txBody>
          <a:bodyPr/>
          <a:lstStyle/>
          <a:p>
            <a:r>
              <a:rPr dirty="0"/>
              <a:t>Activity: Bias Bingo</a:t>
            </a:r>
          </a:p>
        </p:txBody>
      </p:sp>
      <p:sp>
        <p:nvSpPr>
          <p:cNvPr id="3" name="Content Placeholder 2"/>
          <p:cNvSpPr>
            <a:spLocks noGrp="1"/>
          </p:cNvSpPr>
          <p:nvPr>
            <p:ph idx="1"/>
          </p:nvPr>
        </p:nvSpPr>
        <p:spPr>
          <a:xfrm>
            <a:off x="768471" y="4152959"/>
            <a:ext cx="7404653" cy="1371600"/>
          </a:xfrm>
        </p:spPr>
        <p:txBody>
          <a:bodyPr>
            <a:normAutofit fontScale="92500" lnSpcReduction="20000"/>
          </a:bodyPr>
          <a:lstStyle/>
          <a:p>
            <a:pPr marL="0" indent="0">
              <a:buNone/>
            </a:pPr>
            <a:r>
              <a:rPr lang="en-US" b="1" dirty="0"/>
              <a:t>Directions:</a:t>
            </a:r>
          </a:p>
          <a:p>
            <a:pPr marL="0" indent="0">
              <a:buNone/>
            </a:pPr>
            <a:r>
              <a:rPr dirty="0"/>
              <a:t>Mark boxes you’ve seen, done, or experienced</a:t>
            </a:r>
          </a:p>
          <a:p>
            <a:pPr marL="0" indent="0">
              <a:buNone/>
            </a:pPr>
            <a:r>
              <a:rPr dirty="0"/>
              <a:t>• No judgment — just self-awareness</a:t>
            </a:r>
          </a:p>
          <a:p>
            <a:pPr marL="0" indent="0">
              <a:buNone/>
            </a:pPr>
            <a:r>
              <a:rPr dirty="0"/>
              <a:t>• Debrief: What surprised you? What did you notice?</a:t>
            </a:r>
          </a:p>
        </p:txBody>
      </p:sp>
      <p:sp>
        <p:nvSpPr>
          <p:cNvPr id="4" name="TextBox 3">
            <a:extLst>
              <a:ext uri="{FF2B5EF4-FFF2-40B4-BE49-F238E27FC236}">
                <a16:creationId xmlns:a16="http://schemas.microsoft.com/office/drawing/2014/main" id="{E8F09DE3-9E8A-911C-8052-B3071642FF87}"/>
              </a:ext>
            </a:extLst>
          </p:cNvPr>
          <p:cNvSpPr txBox="1"/>
          <p:nvPr/>
        </p:nvSpPr>
        <p:spPr>
          <a:xfrm>
            <a:off x="857250" y="5804661"/>
            <a:ext cx="6353018" cy="646331"/>
          </a:xfrm>
          <a:prstGeom prst="rect">
            <a:avLst/>
          </a:prstGeom>
          <a:noFill/>
        </p:spPr>
        <p:txBody>
          <a:bodyPr wrap="square" rtlCol="0">
            <a:spAutoFit/>
          </a:bodyPr>
          <a:lstStyle/>
          <a:p>
            <a:r>
              <a:rPr lang="en-US" b="1" dirty="0">
                <a:solidFill>
                  <a:schemeClr val="accent1"/>
                </a:solidFill>
              </a:rPr>
              <a:t>Why? </a:t>
            </a:r>
            <a:r>
              <a:rPr lang="en-US" dirty="0"/>
              <a:t>Open acknowledgment of that fact that Bias is everywhere without shame,  is one of the first steps to change.</a:t>
            </a:r>
          </a:p>
        </p:txBody>
      </p:sp>
      <p:sp>
        <p:nvSpPr>
          <p:cNvPr id="6" name="TextBox 5">
            <a:extLst>
              <a:ext uri="{FF2B5EF4-FFF2-40B4-BE49-F238E27FC236}">
                <a16:creationId xmlns:a16="http://schemas.microsoft.com/office/drawing/2014/main" id="{99EF7029-90FE-4659-DDA4-F93F0A3CA10E}"/>
              </a:ext>
            </a:extLst>
          </p:cNvPr>
          <p:cNvSpPr txBox="1"/>
          <p:nvPr/>
        </p:nvSpPr>
        <p:spPr>
          <a:xfrm>
            <a:off x="768471" y="1010535"/>
            <a:ext cx="7911996" cy="2862322"/>
          </a:xfrm>
          <a:prstGeom prst="rect">
            <a:avLst/>
          </a:prstGeom>
          <a:noFill/>
        </p:spPr>
        <p:txBody>
          <a:bodyPr wrap="square">
            <a:spAutoFit/>
          </a:bodyPr>
          <a:lstStyle/>
          <a:p>
            <a:pPr>
              <a:buNone/>
            </a:pPr>
            <a:r>
              <a:rPr lang="en-US" dirty="0"/>
              <a:t>Sometimes, our brain makes super-fast guesses about people before we really know them. It’s like our brain fills in the blanks, even if it's wrong! That’s called a </a:t>
            </a:r>
            <a:r>
              <a:rPr lang="en-US" i="1" dirty="0"/>
              <a:t>bias.</a:t>
            </a:r>
            <a:endParaRPr lang="en-US" dirty="0"/>
          </a:p>
          <a:p>
            <a:pPr>
              <a:buNone/>
            </a:pPr>
            <a:r>
              <a:rPr lang="en-US" dirty="0"/>
              <a:t>We’re playing a game called </a:t>
            </a:r>
            <a:r>
              <a:rPr lang="en-US" b="1" dirty="0"/>
              <a:t>Bias Bingo</a:t>
            </a:r>
            <a:r>
              <a:rPr lang="en-US" dirty="0"/>
              <a:t> to help us notice when our brain might be making those fast guesses. Each box in the game has something someone might have thought, said, or done. If it happened to you—or if you’ve done it before—you check the box!</a:t>
            </a:r>
          </a:p>
          <a:p>
            <a:r>
              <a:rPr lang="en-US" dirty="0"/>
              <a:t>It’s not about being right or wrong. It’s about learning what our brain does and thinking about how we can be kinder, fairer, and better listeners to everyone, especially our children.</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 5 </a:t>
            </a:r>
            <a:r>
              <a:rPr b="1" dirty="0"/>
              <a:t>Strategies to Red</a:t>
            </a:r>
            <a:r>
              <a:rPr dirty="0"/>
              <a:t>uce Bias</a:t>
            </a:r>
          </a:p>
        </p:txBody>
      </p:sp>
      <p:sp>
        <p:nvSpPr>
          <p:cNvPr id="3" name="Content Placeholder 2"/>
          <p:cNvSpPr>
            <a:spLocks noGrp="1"/>
          </p:cNvSpPr>
          <p:nvPr>
            <p:ph idx="1"/>
          </p:nvPr>
        </p:nvSpPr>
        <p:spPr/>
        <p:txBody>
          <a:bodyPr>
            <a:normAutofit fontScale="70000" lnSpcReduction="20000"/>
          </a:bodyPr>
          <a:lstStyle/>
          <a:p>
            <a:r>
              <a:rPr lang="en-US" b="1" dirty="0"/>
              <a:t>1. Treating All Children Fairly (Equity in Action)</a:t>
            </a:r>
          </a:p>
          <a:p>
            <a:r>
              <a:rPr lang="en-US" dirty="0"/>
              <a:t>When volunteers use strategies like </a:t>
            </a:r>
            <a:r>
              <a:rPr lang="en-US" i="1" dirty="0"/>
              <a:t>“be fair to every child”</a:t>
            </a:r>
            <a:r>
              <a:rPr lang="en-US" dirty="0"/>
              <a:t> and </a:t>
            </a:r>
            <a:r>
              <a:rPr lang="en-US" i="1" dirty="0"/>
              <a:t>“notice the good stuff”</a:t>
            </a:r>
            <a:r>
              <a:rPr lang="en-US" dirty="0"/>
              <a:t> in </a:t>
            </a:r>
            <a:r>
              <a:rPr lang="en-US" b="1" dirty="0"/>
              <a:t>all</a:t>
            </a:r>
            <a:r>
              <a:rPr lang="en-US" dirty="0"/>
              <a:t> children, they’re actively working against favoritism or stereotypes — two common forms of bias.</a:t>
            </a:r>
          </a:p>
          <a:p>
            <a:r>
              <a:rPr lang="en-US" b="1" dirty="0"/>
              <a:t>2. Using Gentle Reminders Instead of Harsh Discipline</a:t>
            </a:r>
          </a:p>
          <a:p>
            <a:r>
              <a:rPr lang="en-US" dirty="0"/>
              <a:t>Sometimes adults respond more harshly to certain children because of unconscious bias (e.g., seeing assertiveness in one child as “leadership” and in another as “rude”). Teaching calm, consistent responses helps prevent those uneven reactions.</a:t>
            </a:r>
          </a:p>
          <a:p>
            <a:r>
              <a:rPr lang="en-US" b="1" dirty="0"/>
              <a:t>3. Pausing Before Reacting</a:t>
            </a:r>
          </a:p>
          <a:p>
            <a:r>
              <a:rPr lang="en-US" dirty="0"/>
              <a:t>Taking a breath before responding gives volunteers time to interrupt automatic judgments and ask themselves: </a:t>
            </a:r>
            <a:r>
              <a:rPr lang="en-US" i="1" dirty="0"/>
              <a:t>“Am I reacting to the behavior, or my assumptions about this child?”</a:t>
            </a:r>
            <a:endParaRPr lang="en-US" dirty="0"/>
          </a:p>
          <a:p>
            <a:r>
              <a:rPr lang="en-US" b="1" dirty="0"/>
              <a:t>4. Asking, Not Assuming</a:t>
            </a:r>
          </a:p>
          <a:p>
            <a:r>
              <a:rPr lang="en-US" dirty="0"/>
              <a:t>When volunteers ask questions instead of jumping to conclusions, they create space for each child’s voice and experience. This reduces assumptions based on race, gender, ability, or behavior.</a:t>
            </a:r>
          </a:p>
          <a:p>
            <a:r>
              <a:rPr lang="en-US" b="1" dirty="0"/>
              <a:t>5. Modeling Respect for All</a:t>
            </a:r>
          </a:p>
          <a:p>
            <a:r>
              <a:rPr lang="en-US" dirty="0"/>
              <a:t>When adults model kindness, curiosity, and fairness — regardless of a child’s background — it shapes how children treat each other. That’s a long-term investment in a bias-free culture.</a:t>
            </a:r>
          </a:p>
          <a:p>
            <a:pPr marL="0" indent="0">
              <a:buNone/>
            </a:pPr>
            <a:endParaRPr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740912FE-1557-32FF-210F-6837D6922BB2}"/>
              </a:ext>
            </a:extLst>
          </p:cNvPr>
          <p:cNvSpPr txBox="1"/>
          <p:nvPr/>
        </p:nvSpPr>
        <p:spPr>
          <a:xfrm>
            <a:off x="1304144" y="2043288"/>
            <a:ext cx="6550702" cy="2308324"/>
          </a:xfrm>
          <a:prstGeom prst="rect">
            <a:avLst/>
          </a:prstGeom>
          <a:noFill/>
        </p:spPr>
        <p:txBody>
          <a:bodyPr wrap="square">
            <a:spAutoFit/>
          </a:bodyPr>
          <a:lstStyle/>
          <a:p>
            <a:r>
              <a:rPr lang="en-US" dirty="0"/>
              <a:t>Using these simple, kind strategies isn’t just about good behavior — it’s how we create a program where </a:t>
            </a:r>
            <a:r>
              <a:rPr lang="en-US" b="1" dirty="0"/>
              <a:t>every child feels safe, valued, and seen</a:t>
            </a:r>
            <a:r>
              <a:rPr lang="en-US" dirty="0"/>
              <a:t>. When parent volunteers treat all children fairly, listen without judgment, and pause before reacting, they help stop bias before it starts. These everyday choices support an inclusive, welcoming space where </a:t>
            </a:r>
            <a:r>
              <a:rPr lang="en-US" b="1" dirty="0"/>
              <a:t>no child is treated differently because of how they look, speak, or learn</a:t>
            </a:r>
            <a:r>
              <a:rPr lang="en-US" dirty="0"/>
              <a:t>. This is how we practice equity — not just in what we say, but in what we do every day.</a:t>
            </a:r>
          </a:p>
        </p:txBody>
      </p:sp>
      <p:sp>
        <p:nvSpPr>
          <p:cNvPr id="8" name="TextBox 7">
            <a:extLst>
              <a:ext uri="{FF2B5EF4-FFF2-40B4-BE49-F238E27FC236}">
                <a16:creationId xmlns:a16="http://schemas.microsoft.com/office/drawing/2014/main" id="{0C31B26C-F22A-9EC3-B1B9-80B0C7C7095F}"/>
              </a:ext>
            </a:extLst>
          </p:cNvPr>
          <p:cNvSpPr txBox="1"/>
          <p:nvPr/>
        </p:nvSpPr>
        <p:spPr>
          <a:xfrm>
            <a:off x="1304144" y="959370"/>
            <a:ext cx="6790545" cy="584775"/>
          </a:xfrm>
          <a:prstGeom prst="rect">
            <a:avLst/>
          </a:prstGeom>
          <a:noFill/>
        </p:spPr>
        <p:txBody>
          <a:bodyPr wrap="square" rtlCol="0">
            <a:spAutoFit/>
          </a:bodyPr>
          <a:lstStyle/>
          <a:p>
            <a:pPr>
              <a:buNone/>
            </a:pPr>
            <a:r>
              <a:rPr lang="en-US" sz="3200" b="1" dirty="0">
                <a:solidFill>
                  <a:schemeClr val="accent1"/>
                </a:solidFill>
              </a:rPr>
              <a:t>🌟 Why These Strategies Matter</a:t>
            </a:r>
          </a:p>
        </p:txBody>
      </p:sp>
    </p:spTree>
    <p:extLst>
      <p:ext uri="{BB962C8B-B14F-4D97-AF65-F5344CB8AC3E}">
        <p14:creationId xmlns:p14="http://schemas.microsoft.com/office/powerpoint/2010/main" val="18813429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6123" y="969364"/>
            <a:ext cx="8046907" cy="1356360"/>
          </a:xfrm>
        </p:spPr>
        <p:txBody>
          <a:bodyPr>
            <a:normAutofit fontScale="90000"/>
          </a:bodyPr>
          <a:lstStyle/>
          <a:p>
            <a:r>
              <a:rPr lang="en-US" b="1" dirty="0"/>
              <a:t>🧸 Key Messages for Parent Volunteers</a:t>
            </a:r>
            <a:br>
              <a:rPr lang="en-US" b="1" dirty="0"/>
            </a:br>
            <a:endParaRPr dirty="0"/>
          </a:p>
        </p:txBody>
      </p:sp>
      <p:sp>
        <p:nvSpPr>
          <p:cNvPr id="3" name="Content Placeholder 2"/>
          <p:cNvSpPr>
            <a:spLocks noGrp="1"/>
          </p:cNvSpPr>
          <p:nvPr>
            <p:ph idx="1"/>
          </p:nvPr>
        </p:nvSpPr>
        <p:spPr/>
        <p:txBody>
          <a:bodyPr/>
          <a:lstStyle/>
          <a:p>
            <a:r>
              <a:rPr lang="en-US" b="1" dirty="0"/>
              <a:t>Everyone has bias — and that’s okay.</a:t>
            </a:r>
            <a:br>
              <a:rPr lang="en-US" dirty="0"/>
            </a:br>
            <a:r>
              <a:rPr lang="en-US" dirty="0"/>
              <a:t>👂 </a:t>
            </a:r>
            <a:r>
              <a:rPr lang="en-US" i="1" dirty="0"/>
              <a:t>When we notice it, we can choose to do better.</a:t>
            </a:r>
            <a:endParaRPr lang="en-US" dirty="0"/>
          </a:p>
          <a:p>
            <a:r>
              <a:rPr lang="en-US" b="1" dirty="0"/>
              <a:t>Little things make a big difference.</a:t>
            </a:r>
            <a:br>
              <a:rPr lang="en-US" dirty="0"/>
            </a:br>
            <a:r>
              <a:rPr lang="en-US" dirty="0"/>
              <a:t>👋 </a:t>
            </a:r>
            <a:r>
              <a:rPr lang="en-US" i="1" dirty="0"/>
              <a:t>A smile, a kind word, or listening to a child can change their whole day.</a:t>
            </a:r>
            <a:endParaRPr lang="en-US" dirty="0"/>
          </a:p>
          <a:p>
            <a:r>
              <a:rPr lang="en-US" b="1" dirty="0"/>
              <a:t>You make our program strong.</a:t>
            </a:r>
            <a:br>
              <a:rPr lang="en-US" dirty="0"/>
            </a:br>
            <a:r>
              <a:rPr lang="en-US" dirty="0"/>
              <a:t>💪 </a:t>
            </a:r>
            <a:r>
              <a:rPr lang="en-US" i="1" dirty="0"/>
              <a:t>Your kindness and care help every child feel safe, happy, and ready to learn.</a:t>
            </a:r>
            <a:endParaRPr lang="en-US" dirty="0"/>
          </a:p>
          <a:p>
            <a:pPr marL="0" indent="0">
              <a:buNone/>
            </a:pPr>
            <a:endParaRPr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Exit Ticket: </a:t>
            </a:r>
            <a:r>
              <a:rPr dirty="0"/>
              <a:t>Reflection &amp; Commitment</a:t>
            </a:r>
          </a:p>
        </p:txBody>
      </p:sp>
      <p:sp>
        <p:nvSpPr>
          <p:cNvPr id="3" name="Content Placeholder 2"/>
          <p:cNvSpPr>
            <a:spLocks noGrp="1"/>
          </p:cNvSpPr>
          <p:nvPr>
            <p:ph idx="1"/>
          </p:nvPr>
        </p:nvSpPr>
        <p:spPr/>
        <p:txBody>
          <a:bodyPr/>
          <a:lstStyle/>
          <a:p>
            <a:pPr marL="0" indent="0">
              <a:buNone/>
            </a:pPr>
            <a:r>
              <a:rPr dirty="0"/>
              <a:t>• Write down 2 ways bias can affect OST interactions</a:t>
            </a:r>
          </a:p>
          <a:p>
            <a:pPr marL="0" indent="0">
              <a:buNone/>
            </a:pPr>
            <a:r>
              <a:rPr dirty="0"/>
              <a:t>• </a:t>
            </a:r>
            <a:r>
              <a:rPr lang="en-US" dirty="0"/>
              <a:t>Write down in your own words 2</a:t>
            </a:r>
            <a:r>
              <a:rPr dirty="0"/>
              <a:t> strateg</a:t>
            </a:r>
            <a:r>
              <a:rPr lang="en-US" dirty="0"/>
              <a:t>ies that you could use or already do use when interaction with children?</a:t>
            </a:r>
          </a:p>
          <a:p>
            <a:pPr marL="0" indent="0">
              <a:buNone/>
            </a:pPr>
            <a:r>
              <a:rPr lang="en-US" dirty="0"/>
              <a:t>Write down one strategy that you will</a:t>
            </a:r>
            <a:r>
              <a:rPr dirty="0"/>
              <a:t> you will commit to using</a:t>
            </a:r>
            <a:r>
              <a:rPr lang="en-US" dirty="0"/>
              <a:t>?</a:t>
            </a:r>
            <a:endParaRPr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Thank You!</a:t>
            </a:r>
          </a:p>
        </p:txBody>
      </p:sp>
      <p:sp>
        <p:nvSpPr>
          <p:cNvPr id="3" name="Content Placeholder 2"/>
          <p:cNvSpPr>
            <a:spLocks noGrp="1"/>
          </p:cNvSpPr>
          <p:nvPr>
            <p:ph idx="1"/>
          </p:nvPr>
        </p:nvSpPr>
        <p:spPr/>
        <p:txBody>
          <a:bodyPr/>
          <a:lstStyle/>
          <a:p>
            <a:r>
              <a:rPr lang="en-US" sz="2800" b="1" dirty="0"/>
              <a:t>🌈 You help make OST a place for everyone</a:t>
            </a:r>
          </a:p>
          <a:p>
            <a:r>
              <a:rPr lang="en-US" sz="2800" dirty="0"/>
              <a:t>💛 </a:t>
            </a:r>
            <a:r>
              <a:rPr lang="en-US" sz="2800" i="1" dirty="0"/>
              <a:t>That means every child feels like they belong — no matter what they look like, how they learn, or where they come from.</a:t>
            </a:r>
            <a:endParaRPr lang="en-US" sz="2800" dirty="0"/>
          </a:p>
          <a:p>
            <a:r>
              <a:rPr lang="en-US" sz="2800" dirty="0"/>
              <a:t>👐 </a:t>
            </a:r>
            <a:r>
              <a:rPr lang="en-US" sz="2800" i="1" dirty="0"/>
              <a:t>When you can smile, listen, and treat everyone kindly, you make the group better for all of us!</a:t>
            </a:r>
            <a:endParaRPr lang="en-US" sz="2800" dirty="0"/>
          </a:p>
          <a:p>
            <a:pPr marL="0" indent="0">
              <a:buNone/>
            </a:pPr>
            <a:endParaRPr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09C0BCD-BEE9-423F-A51C-BCCD8E5EAA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3355" y="243840"/>
            <a:ext cx="879348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1" name="Rectangle 10">
            <a:extLst>
              <a:ext uri="{FF2B5EF4-FFF2-40B4-BE49-F238E27FC236}">
                <a16:creationId xmlns:a16="http://schemas.microsoft.com/office/drawing/2014/main" id="{9998D094-42B2-42BA-AA14-E8FBE073A5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3355" y="243840"/>
            <a:ext cx="879348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13" name="Straight Connector 12">
            <a:extLst>
              <a:ext uri="{FF2B5EF4-FFF2-40B4-BE49-F238E27FC236}">
                <a16:creationId xmlns:a16="http://schemas.microsoft.com/office/drawing/2014/main" id="{8465D64B-59F4-4BDC-B833-A17EF1E0469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83995" y="3733800"/>
            <a:ext cx="6172200"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63FE6F10-B3AD-4403-94CA-F511552869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3355" y="243840"/>
            <a:ext cx="8791575" cy="6377939"/>
          </a:xfrm>
          <a:prstGeom prst="rect">
            <a:avLst/>
          </a:prstGeom>
          <a:solidFill>
            <a:schemeClr val="bg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useBgFill="1">
        <p:nvSpPr>
          <p:cNvPr id="17" name="Rectangle 16">
            <a:extLst>
              <a:ext uri="{FF2B5EF4-FFF2-40B4-BE49-F238E27FC236}">
                <a16:creationId xmlns:a16="http://schemas.microsoft.com/office/drawing/2014/main" id="{364D6A39-A4F7-4B00-9F42-3BC67177DB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4708" y="246887"/>
            <a:ext cx="3298316" cy="6377939"/>
          </a:xfrm>
          <a:prstGeom prst="rect">
            <a:avLst/>
          </a:prstGeom>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19" name="Straight Connector 18">
            <a:extLst>
              <a:ext uri="{FF2B5EF4-FFF2-40B4-BE49-F238E27FC236}">
                <a16:creationId xmlns:a16="http://schemas.microsoft.com/office/drawing/2014/main" id="{13553ADF-88A1-4645-B819-890CA3DF7D5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277713" y="4405863"/>
            <a:ext cx="2072306"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B5D0D97D-7911-4A25-88E2-4D81FD4AB2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1450" y="246888"/>
            <a:ext cx="8793480" cy="6377939"/>
          </a:xfrm>
          <a:prstGeom prst="rect">
            <a:avLst/>
          </a:pr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p:cNvSpPr>
            <a:spLocks noGrp="1"/>
          </p:cNvSpPr>
          <p:nvPr>
            <p:ph type="title"/>
          </p:nvPr>
        </p:nvSpPr>
        <p:spPr>
          <a:xfrm>
            <a:off x="6146353" y="857675"/>
            <a:ext cx="2335025" cy="3622844"/>
          </a:xfrm>
        </p:spPr>
        <p:txBody>
          <a:bodyPr vert="horz" lIns="91440" tIns="45720" rIns="91440" bIns="45720" rtlCol="0" anchor="b">
            <a:normAutofit/>
          </a:bodyPr>
          <a:lstStyle/>
          <a:p>
            <a:pPr algn="ctr" defTabSz="914400">
              <a:lnSpc>
                <a:spcPct val="85000"/>
              </a:lnSpc>
            </a:pPr>
            <a:r>
              <a:rPr lang="en-US" sz="2900" b="1" cap="all" dirty="0">
                <a:solidFill>
                  <a:srgbClr val="FFFFFF"/>
                </a:solidFill>
              </a:rPr>
              <a:t>Snap Judgments Game – Image 1</a:t>
            </a:r>
          </a:p>
        </p:txBody>
      </p:sp>
      <p:pic>
        <p:nvPicPr>
          <p:cNvPr id="4" name="Picture 3" descr="A person and child walking on a sidewalk&#10;&#10;AI-generated content may be incorrect.">
            <a:extLst>
              <a:ext uri="{FF2B5EF4-FFF2-40B4-BE49-F238E27FC236}">
                <a16:creationId xmlns:a16="http://schemas.microsoft.com/office/drawing/2014/main" id="{83A82758-FABC-4C81-BBCE-26C2F6F4DC84}"/>
              </a:ext>
            </a:extLst>
          </p:cNvPr>
          <p:cNvPicPr>
            <a:picLocks noChangeAspect="1"/>
          </p:cNvPicPr>
          <p:nvPr/>
        </p:nvPicPr>
        <p:blipFill>
          <a:blip r:embed="rId2"/>
          <a:srcRect t="12417" r="2" b="2"/>
          <a:stretch>
            <a:fillRect/>
          </a:stretch>
        </p:blipFill>
        <p:spPr>
          <a:xfrm>
            <a:off x="654048" y="857675"/>
            <a:ext cx="4534182" cy="514066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a:extLst>
            <a:ext uri="{FF2B5EF4-FFF2-40B4-BE49-F238E27FC236}">
              <a16:creationId xmlns:a16="http://schemas.microsoft.com/office/drawing/2014/main" id="{3D813C11-F273-8047-8E2F-787FE163AF7F}"/>
            </a:ext>
          </a:extLst>
        </p:cNvPr>
        <p:cNvGrpSpPr/>
        <p:nvPr/>
      </p:nvGrpSpPr>
      <p:grpSpPr>
        <a:xfrm>
          <a:off x="0" y="0"/>
          <a:ext cx="0" cy="0"/>
          <a:chOff x="0" y="0"/>
          <a:chExt cx="0" cy="0"/>
        </a:xfrm>
      </p:grpSpPr>
      <p:sp>
        <p:nvSpPr>
          <p:cNvPr id="26" name="Rectangle 25">
            <a:extLst>
              <a:ext uri="{FF2B5EF4-FFF2-40B4-BE49-F238E27FC236}">
                <a16:creationId xmlns:a16="http://schemas.microsoft.com/office/drawing/2014/main" id="{809C0BCD-BEE9-423F-A51C-BCCD8E5EAA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3355" y="243840"/>
            <a:ext cx="879348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8" name="Rectangle 27">
            <a:extLst>
              <a:ext uri="{FF2B5EF4-FFF2-40B4-BE49-F238E27FC236}">
                <a16:creationId xmlns:a16="http://schemas.microsoft.com/office/drawing/2014/main" id="{9998D094-42B2-42BA-AA14-E8FBE073A5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3355" y="243840"/>
            <a:ext cx="879348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30" name="Straight Connector 29">
            <a:extLst>
              <a:ext uri="{FF2B5EF4-FFF2-40B4-BE49-F238E27FC236}">
                <a16:creationId xmlns:a16="http://schemas.microsoft.com/office/drawing/2014/main" id="{8465D64B-59F4-4BDC-B833-A17EF1E0469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83995" y="3733800"/>
            <a:ext cx="6172200"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32" name="Rectangle 31">
            <a:extLst>
              <a:ext uri="{FF2B5EF4-FFF2-40B4-BE49-F238E27FC236}">
                <a16:creationId xmlns:a16="http://schemas.microsoft.com/office/drawing/2014/main" id="{63FE6F10-B3AD-4403-94CA-F511552869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3355" y="243840"/>
            <a:ext cx="8791575" cy="6377939"/>
          </a:xfrm>
          <a:prstGeom prst="rect">
            <a:avLst/>
          </a:prstGeom>
          <a:solidFill>
            <a:schemeClr val="bg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useBgFill="1">
        <p:nvSpPr>
          <p:cNvPr id="34" name="Rectangle 33">
            <a:extLst>
              <a:ext uri="{FF2B5EF4-FFF2-40B4-BE49-F238E27FC236}">
                <a16:creationId xmlns:a16="http://schemas.microsoft.com/office/drawing/2014/main" id="{364D6A39-A4F7-4B00-9F42-3BC67177DB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4708" y="246887"/>
            <a:ext cx="3298316" cy="6377939"/>
          </a:xfrm>
          <a:prstGeom prst="rect">
            <a:avLst/>
          </a:prstGeom>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36" name="Straight Connector 35">
            <a:extLst>
              <a:ext uri="{FF2B5EF4-FFF2-40B4-BE49-F238E27FC236}">
                <a16:creationId xmlns:a16="http://schemas.microsoft.com/office/drawing/2014/main" id="{13553ADF-88A1-4645-B819-890CA3DF7D5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277713" y="4405863"/>
            <a:ext cx="2072306"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38" name="Rectangle 37">
            <a:extLst>
              <a:ext uri="{FF2B5EF4-FFF2-40B4-BE49-F238E27FC236}">
                <a16:creationId xmlns:a16="http://schemas.microsoft.com/office/drawing/2014/main" id="{B5D0D97D-7911-4A25-88E2-4D81FD4AB2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1450" y="246888"/>
            <a:ext cx="8793480" cy="6377939"/>
          </a:xfrm>
          <a:prstGeom prst="rect">
            <a:avLst/>
          </a:pr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80B0E450-4C2A-48EF-2008-A07E46715F69}"/>
              </a:ext>
            </a:extLst>
          </p:cNvPr>
          <p:cNvSpPr>
            <a:spLocks noGrp="1"/>
          </p:cNvSpPr>
          <p:nvPr>
            <p:ph type="title"/>
          </p:nvPr>
        </p:nvSpPr>
        <p:spPr>
          <a:xfrm>
            <a:off x="6146353" y="857675"/>
            <a:ext cx="2335025" cy="3622844"/>
          </a:xfrm>
        </p:spPr>
        <p:txBody>
          <a:bodyPr vert="horz" lIns="91440" tIns="45720" rIns="91440" bIns="45720" rtlCol="0" anchor="b">
            <a:normAutofit/>
          </a:bodyPr>
          <a:lstStyle/>
          <a:p>
            <a:pPr algn="ctr" defTabSz="914400">
              <a:lnSpc>
                <a:spcPct val="85000"/>
              </a:lnSpc>
            </a:pPr>
            <a:r>
              <a:rPr lang="en-US" sz="2900" b="1" cap="all" dirty="0">
                <a:solidFill>
                  <a:srgbClr val="FFFFFF"/>
                </a:solidFill>
              </a:rPr>
              <a:t>Snap Judgments Game – Image 2</a:t>
            </a:r>
          </a:p>
        </p:txBody>
      </p:sp>
      <p:pic>
        <p:nvPicPr>
          <p:cNvPr id="5" name="Picture 4" descr="A person and person holding hands with a child and a dog&#10;&#10;AI-generated content may be incorrect.">
            <a:extLst>
              <a:ext uri="{FF2B5EF4-FFF2-40B4-BE49-F238E27FC236}">
                <a16:creationId xmlns:a16="http://schemas.microsoft.com/office/drawing/2014/main" id="{601DE7BE-2452-CD77-B3C6-A6115B104EEA}"/>
              </a:ext>
            </a:extLst>
          </p:cNvPr>
          <p:cNvPicPr>
            <a:picLocks noChangeAspect="1"/>
          </p:cNvPicPr>
          <p:nvPr/>
        </p:nvPicPr>
        <p:blipFill>
          <a:blip r:embed="rId2"/>
          <a:srcRect r="2" b="12419"/>
          <a:stretch>
            <a:fillRect/>
          </a:stretch>
        </p:blipFill>
        <p:spPr>
          <a:xfrm>
            <a:off x="654048" y="857675"/>
            <a:ext cx="4534182" cy="5140669"/>
          </a:xfrm>
          <a:prstGeom prst="rect">
            <a:avLst/>
          </a:prstGeom>
        </p:spPr>
      </p:pic>
    </p:spTree>
    <p:extLst>
      <p:ext uri="{BB962C8B-B14F-4D97-AF65-F5344CB8AC3E}">
        <p14:creationId xmlns:p14="http://schemas.microsoft.com/office/powerpoint/2010/main" val="2074050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a:extLst>
            <a:ext uri="{FF2B5EF4-FFF2-40B4-BE49-F238E27FC236}">
              <a16:creationId xmlns:a16="http://schemas.microsoft.com/office/drawing/2014/main" id="{EDDAF2F9-89EA-7619-116B-943D6801FBBB}"/>
            </a:ext>
          </a:extLst>
        </p:cNvPr>
        <p:cNvGrpSpPr/>
        <p:nvPr/>
      </p:nvGrpSpPr>
      <p:grpSpPr>
        <a:xfrm>
          <a:off x="0" y="0"/>
          <a:ext cx="0" cy="0"/>
          <a:chOff x="0" y="0"/>
          <a:chExt cx="0" cy="0"/>
        </a:xfrm>
      </p:grpSpPr>
      <p:sp>
        <p:nvSpPr>
          <p:cNvPr id="111" name="Rectangle 110">
            <a:extLst>
              <a:ext uri="{FF2B5EF4-FFF2-40B4-BE49-F238E27FC236}">
                <a16:creationId xmlns:a16="http://schemas.microsoft.com/office/drawing/2014/main" id="{809C0BCD-BEE9-423F-A51C-BCCD8E5EAA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3355" y="243840"/>
            <a:ext cx="879348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13" name="Rectangle 112">
            <a:extLst>
              <a:ext uri="{FF2B5EF4-FFF2-40B4-BE49-F238E27FC236}">
                <a16:creationId xmlns:a16="http://schemas.microsoft.com/office/drawing/2014/main" id="{9998D094-42B2-42BA-AA14-E8FBE073A5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3355" y="243840"/>
            <a:ext cx="879348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115" name="Straight Connector 114">
            <a:extLst>
              <a:ext uri="{FF2B5EF4-FFF2-40B4-BE49-F238E27FC236}">
                <a16:creationId xmlns:a16="http://schemas.microsoft.com/office/drawing/2014/main" id="{8465D64B-59F4-4BDC-B833-A17EF1E0469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83995" y="3733800"/>
            <a:ext cx="6172200"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117" name="Rectangle 116">
            <a:extLst>
              <a:ext uri="{FF2B5EF4-FFF2-40B4-BE49-F238E27FC236}">
                <a16:creationId xmlns:a16="http://schemas.microsoft.com/office/drawing/2014/main" id="{63FE6F10-B3AD-4403-94CA-F511552869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3355" y="243840"/>
            <a:ext cx="8791575" cy="6377939"/>
          </a:xfrm>
          <a:prstGeom prst="rect">
            <a:avLst/>
          </a:prstGeom>
          <a:solidFill>
            <a:schemeClr val="bg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useBgFill="1">
        <p:nvSpPr>
          <p:cNvPr id="119" name="Rectangle 118">
            <a:extLst>
              <a:ext uri="{FF2B5EF4-FFF2-40B4-BE49-F238E27FC236}">
                <a16:creationId xmlns:a16="http://schemas.microsoft.com/office/drawing/2014/main" id="{364D6A39-A4F7-4B00-9F42-3BC67177DB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4708" y="246887"/>
            <a:ext cx="3298316" cy="6377939"/>
          </a:xfrm>
          <a:prstGeom prst="rect">
            <a:avLst/>
          </a:prstGeom>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121" name="Straight Connector 120">
            <a:extLst>
              <a:ext uri="{FF2B5EF4-FFF2-40B4-BE49-F238E27FC236}">
                <a16:creationId xmlns:a16="http://schemas.microsoft.com/office/drawing/2014/main" id="{13553ADF-88A1-4645-B819-890CA3DF7D5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277713" y="4405863"/>
            <a:ext cx="2072306"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123" name="Rectangle 122">
            <a:extLst>
              <a:ext uri="{FF2B5EF4-FFF2-40B4-BE49-F238E27FC236}">
                <a16:creationId xmlns:a16="http://schemas.microsoft.com/office/drawing/2014/main" id="{B5D0D97D-7911-4A25-88E2-4D81FD4AB2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1450" y="246888"/>
            <a:ext cx="8793480" cy="6377939"/>
          </a:xfrm>
          <a:prstGeom prst="rect">
            <a:avLst/>
          </a:pr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574E6282-12DD-12CB-5CB8-13417FCC77B4}"/>
              </a:ext>
            </a:extLst>
          </p:cNvPr>
          <p:cNvSpPr>
            <a:spLocks noGrp="1"/>
          </p:cNvSpPr>
          <p:nvPr>
            <p:ph type="title"/>
          </p:nvPr>
        </p:nvSpPr>
        <p:spPr>
          <a:xfrm>
            <a:off x="6146353" y="857675"/>
            <a:ext cx="2335025" cy="3622844"/>
          </a:xfrm>
        </p:spPr>
        <p:txBody>
          <a:bodyPr vert="horz" lIns="91440" tIns="45720" rIns="91440" bIns="45720" rtlCol="0" anchor="b">
            <a:normAutofit/>
          </a:bodyPr>
          <a:lstStyle/>
          <a:p>
            <a:pPr algn="ctr" defTabSz="914400">
              <a:lnSpc>
                <a:spcPct val="85000"/>
              </a:lnSpc>
            </a:pPr>
            <a:r>
              <a:rPr lang="en-US" sz="2900" b="1" cap="all" dirty="0">
                <a:solidFill>
                  <a:srgbClr val="FFFFFF"/>
                </a:solidFill>
              </a:rPr>
              <a:t>Snap Judgments Game – Image 3</a:t>
            </a:r>
          </a:p>
        </p:txBody>
      </p:sp>
      <p:pic>
        <p:nvPicPr>
          <p:cNvPr id="11" name="Picture 10" descr="A person and child walking on a dirt road&#10;&#10;AI-generated content may be incorrect.">
            <a:extLst>
              <a:ext uri="{FF2B5EF4-FFF2-40B4-BE49-F238E27FC236}">
                <a16:creationId xmlns:a16="http://schemas.microsoft.com/office/drawing/2014/main" id="{A9FBC991-8C72-3E34-70E9-87CF59B15FC8}"/>
              </a:ext>
            </a:extLst>
          </p:cNvPr>
          <p:cNvPicPr>
            <a:picLocks noChangeAspect="1"/>
          </p:cNvPicPr>
          <p:nvPr/>
        </p:nvPicPr>
        <p:blipFill>
          <a:blip r:embed="rId2"/>
          <a:srcRect r="2" b="12419"/>
          <a:stretch>
            <a:fillRect/>
          </a:stretch>
        </p:blipFill>
        <p:spPr>
          <a:xfrm>
            <a:off x="654048" y="857675"/>
            <a:ext cx="4534182" cy="5140669"/>
          </a:xfrm>
          <a:prstGeom prst="rect">
            <a:avLst/>
          </a:prstGeom>
        </p:spPr>
      </p:pic>
    </p:spTree>
    <p:extLst>
      <p:ext uri="{BB962C8B-B14F-4D97-AF65-F5344CB8AC3E}">
        <p14:creationId xmlns:p14="http://schemas.microsoft.com/office/powerpoint/2010/main" val="382744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Welcome + Objective</a:t>
            </a:r>
          </a:p>
        </p:txBody>
      </p:sp>
      <p:sp>
        <p:nvSpPr>
          <p:cNvPr id="3" name="Content Placeholder 2"/>
          <p:cNvSpPr>
            <a:spLocks noGrp="1"/>
          </p:cNvSpPr>
          <p:nvPr>
            <p:ph idx="1"/>
          </p:nvPr>
        </p:nvSpPr>
        <p:spPr/>
        <p:txBody>
          <a:bodyPr/>
          <a:lstStyle/>
          <a:p>
            <a:r>
              <a:rPr dirty="0"/>
              <a:t>Welcome and thank you!</a:t>
            </a:r>
          </a:p>
          <a:p>
            <a:r>
              <a:rPr dirty="0"/>
              <a:t>Objective:</a:t>
            </a:r>
          </a:p>
          <a:p>
            <a:pPr marL="0" indent="0">
              <a:buNone/>
            </a:pPr>
            <a:r>
              <a:rPr dirty="0"/>
              <a:t>By the end of this training, 100% of participants will be able to</a:t>
            </a:r>
            <a:r>
              <a:rPr lang="en-US" dirty="0"/>
              <a:t> define implicit bias in their own words and </a:t>
            </a:r>
            <a:r>
              <a:rPr dirty="0"/>
              <a:t>Identify 2 ways implicit bias impacts OST interactions</a:t>
            </a:r>
            <a:r>
              <a:rPr lang="en-US" dirty="0"/>
              <a:t> with children.</a:t>
            </a:r>
          </a:p>
          <a:p>
            <a:pPr marL="0" indent="0">
              <a:buNone/>
            </a:pPr>
            <a:endParaRPr lang="en-US" dirty="0"/>
          </a:p>
          <a:p>
            <a:pPr marL="34290" indent="0">
              <a:buNone/>
            </a:pPr>
            <a:r>
              <a:rPr lang="en-US" b="1" dirty="0"/>
              <a:t>Implicit Bias Definition: </a:t>
            </a:r>
            <a:r>
              <a:rPr lang="en-US" dirty="0"/>
              <a:t>Unconscious attitudes and their impact</a:t>
            </a:r>
          </a:p>
          <a:p>
            <a:r>
              <a:rPr lang="en-US" dirty="0"/>
              <a:t>Implicit bias refers to unconscious attitudes or stereotypes that affect understanding, actions, and decisions toward certain individuals or groups. These biases operate outside of awareness and can influence behavior without conscious intention, according to the American Psychological Association (APA). </a:t>
            </a:r>
          </a:p>
          <a:p>
            <a:pPr marL="0" indent="0">
              <a:buNone/>
            </a:pPr>
            <a:endParaRPr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a:extLst>
            <a:ext uri="{FF2B5EF4-FFF2-40B4-BE49-F238E27FC236}">
              <a16:creationId xmlns:a16="http://schemas.microsoft.com/office/drawing/2014/main" id="{A98EDB90-C023-94C7-291E-4C4D3CD986A1}"/>
            </a:ext>
          </a:extLst>
        </p:cNvPr>
        <p:cNvGrpSpPr/>
        <p:nvPr/>
      </p:nvGrpSpPr>
      <p:grpSpPr>
        <a:xfrm>
          <a:off x="0" y="0"/>
          <a:ext cx="0" cy="0"/>
          <a:chOff x="0" y="0"/>
          <a:chExt cx="0" cy="0"/>
        </a:xfrm>
      </p:grpSpPr>
      <p:sp>
        <p:nvSpPr>
          <p:cNvPr id="43" name="Rectangle 42">
            <a:extLst>
              <a:ext uri="{FF2B5EF4-FFF2-40B4-BE49-F238E27FC236}">
                <a16:creationId xmlns:a16="http://schemas.microsoft.com/office/drawing/2014/main" id="{809C0BCD-BEE9-423F-A51C-BCCD8E5EAA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3355" y="243840"/>
            <a:ext cx="879348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45" name="Rectangle 44">
            <a:extLst>
              <a:ext uri="{FF2B5EF4-FFF2-40B4-BE49-F238E27FC236}">
                <a16:creationId xmlns:a16="http://schemas.microsoft.com/office/drawing/2014/main" id="{9998D094-42B2-42BA-AA14-E8FBE073A5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3355" y="243840"/>
            <a:ext cx="879348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47" name="Straight Connector 46">
            <a:extLst>
              <a:ext uri="{FF2B5EF4-FFF2-40B4-BE49-F238E27FC236}">
                <a16:creationId xmlns:a16="http://schemas.microsoft.com/office/drawing/2014/main" id="{8465D64B-59F4-4BDC-B833-A17EF1E0469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83995" y="3733800"/>
            <a:ext cx="6172200"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49" name="Rectangle 48">
            <a:extLst>
              <a:ext uri="{FF2B5EF4-FFF2-40B4-BE49-F238E27FC236}">
                <a16:creationId xmlns:a16="http://schemas.microsoft.com/office/drawing/2014/main" id="{63FE6F10-B3AD-4403-94CA-F511552869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3355" y="243840"/>
            <a:ext cx="8791575" cy="6377939"/>
          </a:xfrm>
          <a:prstGeom prst="rect">
            <a:avLst/>
          </a:prstGeom>
          <a:solidFill>
            <a:schemeClr val="bg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useBgFill="1">
        <p:nvSpPr>
          <p:cNvPr id="51" name="Rectangle 50">
            <a:extLst>
              <a:ext uri="{FF2B5EF4-FFF2-40B4-BE49-F238E27FC236}">
                <a16:creationId xmlns:a16="http://schemas.microsoft.com/office/drawing/2014/main" id="{364D6A39-A4F7-4B00-9F42-3BC67177DB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4708" y="246887"/>
            <a:ext cx="3298316" cy="6377939"/>
          </a:xfrm>
          <a:prstGeom prst="rect">
            <a:avLst/>
          </a:prstGeom>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53" name="Straight Connector 52">
            <a:extLst>
              <a:ext uri="{FF2B5EF4-FFF2-40B4-BE49-F238E27FC236}">
                <a16:creationId xmlns:a16="http://schemas.microsoft.com/office/drawing/2014/main" id="{13553ADF-88A1-4645-B819-890CA3DF7D5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277713" y="4405863"/>
            <a:ext cx="2072306"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55" name="Rectangle 54">
            <a:extLst>
              <a:ext uri="{FF2B5EF4-FFF2-40B4-BE49-F238E27FC236}">
                <a16:creationId xmlns:a16="http://schemas.microsoft.com/office/drawing/2014/main" id="{B5D0D97D-7911-4A25-88E2-4D81FD4AB2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1450" y="246888"/>
            <a:ext cx="8793480" cy="6377939"/>
          </a:xfrm>
          <a:prstGeom prst="rect">
            <a:avLst/>
          </a:pr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9F913D1F-7E89-31AB-AB44-5C5F538A2545}"/>
              </a:ext>
            </a:extLst>
          </p:cNvPr>
          <p:cNvSpPr>
            <a:spLocks noGrp="1"/>
          </p:cNvSpPr>
          <p:nvPr>
            <p:ph type="title"/>
          </p:nvPr>
        </p:nvSpPr>
        <p:spPr>
          <a:xfrm>
            <a:off x="6146353" y="857675"/>
            <a:ext cx="2335025" cy="3622844"/>
          </a:xfrm>
        </p:spPr>
        <p:txBody>
          <a:bodyPr vert="horz" lIns="91440" tIns="45720" rIns="91440" bIns="45720" rtlCol="0" anchor="b">
            <a:normAutofit/>
          </a:bodyPr>
          <a:lstStyle/>
          <a:p>
            <a:pPr algn="ctr" defTabSz="914400">
              <a:lnSpc>
                <a:spcPct val="85000"/>
              </a:lnSpc>
            </a:pPr>
            <a:r>
              <a:rPr lang="en-US" sz="2900" b="1" cap="all" dirty="0">
                <a:solidFill>
                  <a:srgbClr val="FFFFFF"/>
                </a:solidFill>
              </a:rPr>
              <a:t>Snap Judgments Game – Image 4</a:t>
            </a:r>
          </a:p>
        </p:txBody>
      </p:sp>
      <p:pic>
        <p:nvPicPr>
          <p:cNvPr id="4" name="Picture 3" descr="A person and a child holding hands">
            <a:extLst>
              <a:ext uri="{FF2B5EF4-FFF2-40B4-BE49-F238E27FC236}">
                <a16:creationId xmlns:a16="http://schemas.microsoft.com/office/drawing/2014/main" id="{76F955A2-B028-2604-5ACC-83A8960A244B}"/>
              </a:ext>
            </a:extLst>
          </p:cNvPr>
          <p:cNvPicPr>
            <a:picLocks noChangeAspect="1"/>
          </p:cNvPicPr>
          <p:nvPr/>
        </p:nvPicPr>
        <p:blipFill>
          <a:blip r:embed="rId2"/>
          <a:srcRect t="4519" r="2" b="7900"/>
          <a:stretch>
            <a:fillRect/>
          </a:stretch>
        </p:blipFill>
        <p:spPr>
          <a:xfrm>
            <a:off x="101475" y="162723"/>
            <a:ext cx="5699717" cy="6462104"/>
          </a:xfrm>
          <a:prstGeom prst="rect">
            <a:avLst/>
          </a:prstGeom>
        </p:spPr>
      </p:pic>
    </p:spTree>
    <p:extLst>
      <p:ext uri="{BB962C8B-B14F-4D97-AF65-F5344CB8AC3E}">
        <p14:creationId xmlns:p14="http://schemas.microsoft.com/office/powerpoint/2010/main" val="3345885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a:extLst>
            <a:ext uri="{FF2B5EF4-FFF2-40B4-BE49-F238E27FC236}">
              <a16:creationId xmlns:a16="http://schemas.microsoft.com/office/drawing/2014/main" id="{79AAFBCA-6477-7FF0-0A88-9EE39508EFEF}"/>
            </a:ext>
          </a:extLst>
        </p:cNvPr>
        <p:cNvGrpSpPr/>
        <p:nvPr/>
      </p:nvGrpSpPr>
      <p:grpSpPr>
        <a:xfrm>
          <a:off x="0" y="0"/>
          <a:ext cx="0" cy="0"/>
          <a:chOff x="0" y="0"/>
          <a:chExt cx="0" cy="0"/>
        </a:xfrm>
      </p:grpSpPr>
      <p:sp>
        <p:nvSpPr>
          <p:cNvPr id="60" name="Rectangle 59">
            <a:extLst>
              <a:ext uri="{FF2B5EF4-FFF2-40B4-BE49-F238E27FC236}">
                <a16:creationId xmlns:a16="http://schemas.microsoft.com/office/drawing/2014/main" id="{809C0BCD-BEE9-423F-A51C-BCCD8E5EAA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3355" y="243840"/>
            <a:ext cx="879348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62" name="Rectangle 61">
            <a:extLst>
              <a:ext uri="{FF2B5EF4-FFF2-40B4-BE49-F238E27FC236}">
                <a16:creationId xmlns:a16="http://schemas.microsoft.com/office/drawing/2014/main" id="{9998D094-42B2-42BA-AA14-E8FBE073A5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3355" y="243840"/>
            <a:ext cx="879348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64" name="Straight Connector 63">
            <a:extLst>
              <a:ext uri="{FF2B5EF4-FFF2-40B4-BE49-F238E27FC236}">
                <a16:creationId xmlns:a16="http://schemas.microsoft.com/office/drawing/2014/main" id="{8465D64B-59F4-4BDC-B833-A17EF1E0469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83995" y="3733800"/>
            <a:ext cx="6172200"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66" name="Rectangle 65">
            <a:extLst>
              <a:ext uri="{FF2B5EF4-FFF2-40B4-BE49-F238E27FC236}">
                <a16:creationId xmlns:a16="http://schemas.microsoft.com/office/drawing/2014/main" id="{63FE6F10-B3AD-4403-94CA-F511552869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3355" y="243840"/>
            <a:ext cx="8791575" cy="6377939"/>
          </a:xfrm>
          <a:prstGeom prst="rect">
            <a:avLst/>
          </a:prstGeom>
          <a:solidFill>
            <a:schemeClr val="bg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useBgFill="1">
        <p:nvSpPr>
          <p:cNvPr id="68" name="Rectangle 67">
            <a:extLst>
              <a:ext uri="{FF2B5EF4-FFF2-40B4-BE49-F238E27FC236}">
                <a16:creationId xmlns:a16="http://schemas.microsoft.com/office/drawing/2014/main" id="{364D6A39-A4F7-4B00-9F42-3BC67177DB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4708" y="246887"/>
            <a:ext cx="3298316" cy="6377939"/>
          </a:xfrm>
          <a:prstGeom prst="rect">
            <a:avLst/>
          </a:prstGeom>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70" name="Straight Connector 69">
            <a:extLst>
              <a:ext uri="{FF2B5EF4-FFF2-40B4-BE49-F238E27FC236}">
                <a16:creationId xmlns:a16="http://schemas.microsoft.com/office/drawing/2014/main" id="{13553ADF-88A1-4645-B819-890CA3DF7D5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277713" y="4405863"/>
            <a:ext cx="2072306"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72" name="Rectangle 71">
            <a:extLst>
              <a:ext uri="{FF2B5EF4-FFF2-40B4-BE49-F238E27FC236}">
                <a16:creationId xmlns:a16="http://schemas.microsoft.com/office/drawing/2014/main" id="{B5D0D97D-7911-4A25-88E2-4D81FD4AB2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1450" y="246888"/>
            <a:ext cx="8793480" cy="6377939"/>
          </a:xfrm>
          <a:prstGeom prst="rect">
            <a:avLst/>
          </a:pr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D72863A6-36DD-892D-F23B-9B321708B95C}"/>
              </a:ext>
            </a:extLst>
          </p:cNvPr>
          <p:cNvSpPr>
            <a:spLocks noGrp="1"/>
          </p:cNvSpPr>
          <p:nvPr>
            <p:ph type="title"/>
          </p:nvPr>
        </p:nvSpPr>
        <p:spPr>
          <a:xfrm>
            <a:off x="6146353" y="857675"/>
            <a:ext cx="2335025" cy="3622844"/>
          </a:xfrm>
        </p:spPr>
        <p:txBody>
          <a:bodyPr vert="horz" lIns="91440" tIns="45720" rIns="91440" bIns="45720" rtlCol="0" anchor="b">
            <a:normAutofit/>
          </a:bodyPr>
          <a:lstStyle/>
          <a:p>
            <a:pPr algn="ctr" defTabSz="914400">
              <a:lnSpc>
                <a:spcPct val="85000"/>
              </a:lnSpc>
            </a:pPr>
            <a:r>
              <a:rPr lang="en-US" sz="2900" b="1" cap="all" dirty="0">
                <a:solidFill>
                  <a:srgbClr val="FFFFFF"/>
                </a:solidFill>
              </a:rPr>
              <a:t>Snap Judgments Game – Image 5</a:t>
            </a:r>
          </a:p>
        </p:txBody>
      </p:sp>
      <p:pic>
        <p:nvPicPr>
          <p:cNvPr id="7" name="Picture 6" descr="A close-up of a hand holding a child's hand&#10;&#10;AI-generated content may be incorrect.">
            <a:extLst>
              <a:ext uri="{FF2B5EF4-FFF2-40B4-BE49-F238E27FC236}">
                <a16:creationId xmlns:a16="http://schemas.microsoft.com/office/drawing/2014/main" id="{17DE3F06-4702-4922-8406-00200C14C0A8}"/>
              </a:ext>
            </a:extLst>
          </p:cNvPr>
          <p:cNvPicPr>
            <a:picLocks noChangeAspect="1"/>
          </p:cNvPicPr>
          <p:nvPr/>
        </p:nvPicPr>
        <p:blipFill>
          <a:blip r:embed="rId2"/>
          <a:srcRect t="3836" r="2" b="8583"/>
          <a:stretch>
            <a:fillRect/>
          </a:stretch>
        </p:blipFill>
        <p:spPr>
          <a:xfrm>
            <a:off x="103224" y="233173"/>
            <a:ext cx="5637578" cy="6391654"/>
          </a:xfrm>
          <a:prstGeom prst="rect">
            <a:avLst/>
          </a:prstGeom>
        </p:spPr>
      </p:pic>
    </p:spTree>
    <p:extLst>
      <p:ext uri="{BB962C8B-B14F-4D97-AF65-F5344CB8AC3E}">
        <p14:creationId xmlns:p14="http://schemas.microsoft.com/office/powerpoint/2010/main" val="3106255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a:extLst>
            <a:ext uri="{FF2B5EF4-FFF2-40B4-BE49-F238E27FC236}">
              <a16:creationId xmlns:a16="http://schemas.microsoft.com/office/drawing/2014/main" id="{15317110-323E-973A-B6D8-E0D241FA893A}"/>
            </a:ext>
          </a:extLst>
        </p:cNvPr>
        <p:cNvGrpSpPr/>
        <p:nvPr/>
      </p:nvGrpSpPr>
      <p:grpSpPr>
        <a:xfrm>
          <a:off x="0" y="0"/>
          <a:ext cx="0" cy="0"/>
          <a:chOff x="0" y="0"/>
          <a:chExt cx="0" cy="0"/>
        </a:xfrm>
      </p:grpSpPr>
      <p:sp>
        <p:nvSpPr>
          <p:cNvPr id="77" name="Rectangle 76">
            <a:extLst>
              <a:ext uri="{FF2B5EF4-FFF2-40B4-BE49-F238E27FC236}">
                <a16:creationId xmlns:a16="http://schemas.microsoft.com/office/drawing/2014/main" id="{79CBD3C9-4E66-426D-948E-7CF4778107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3355" y="243840"/>
            <a:ext cx="879348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79" name="Rectangle 78">
            <a:extLst>
              <a:ext uri="{FF2B5EF4-FFF2-40B4-BE49-F238E27FC236}">
                <a16:creationId xmlns:a16="http://schemas.microsoft.com/office/drawing/2014/main" id="{DDB95FCF-AD96-482F-9FB8-CD95725E6E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3355" y="243840"/>
            <a:ext cx="879348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81" name="Straight Connector 80">
            <a:extLst>
              <a:ext uri="{FF2B5EF4-FFF2-40B4-BE49-F238E27FC236}">
                <a16:creationId xmlns:a16="http://schemas.microsoft.com/office/drawing/2014/main" id="{64EEEC00-AD80-4734-BEE6-04CBDEC830C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83995" y="3733800"/>
            <a:ext cx="6172200"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83" name="Rectangle 82">
            <a:extLst>
              <a:ext uri="{FF2B5EF4-FFF2-40B4-BE49-F238E27FC236}">
                <a16:creationId xmlns:a16="http://schemas.microsoft.com/office/drawing/2014/main" id="{2ED84DD6-8A68-4994-8094-8DDBE89BF3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3355" y="243840"/>
            <a:ext cx="8791575" cy="6377939"/>
          </a:xfrm>
          <a:prstGeom prst="rect">
            <a:avLst/>
          </a:prstGeom>
          <a:solidFill>
            <a:schemeClr val="bg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85" name="Rectangle 84">
            <a:extLst>
              <a:ext uri="{FF2B5EF4-FFF2-40B4-BE49-F238E27FC236}">
                <a16:creationId xmlns:a16="http://schemas.microsoft.com/office/drawing/2014/main" id="{176049D7-366E-4AC9-B689-460CC28F8E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4708" y="246887"/>
            <a:ext cx="3298316" cy="6377939"/>
          </a:xfrm>
          <a:prstGeom prst="rect">
            <a:avLst/>
          </a:prstGeom>
          <a:solidFill>
            <a:srgbClr val="A6B727"/>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87" name="Straight Connector 86">
            <a:extLst>
              <a:ext uri="{FF2B5EF4-FFF2-40B4-BE49-F238E27FC236}">
                <a16:creationId xmlns:a16="http://schemas.microsoft.com/office/drawing/2014/main" id="{BC9E91F8-C4AE-4EB0-8B76-FF3F3FC7183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277713" y="4405863"/>
            <a:ext cx="2072306"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89" name="Rectangle 88">
            <a:extLst>
              <a:ext uri="{FF2B5EF4-FFF2-40B4-BE49-F238E27FC236}">
                <a16:creationId xmlns:a16="http://schemas.microsoft.com/office/drawing/2014/main" id="{4AD45A04-4150-4943-BB06-EEEDDD73BF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1450" y="246888"/>
            <a:ext cx="8793480" cy="6377939"/>
          </a:xfrm>
          <a:prstGeom prst="rect">
            <a:avLst/>
          </a:pr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itle 1">
            <a:extLst>
              <a:ext uri="{FF2B5EF4-FFF2-40B4-BE49-F238E27FC236}">
                <a16:creationId xmlns:a16="http://schemas.microsoft.com/office/drawing/2014/main" id="{DA490252-6D64-39AB-EF56-A6CB49A79F5A}"/>
              </a:ext>
            </a:extLst>
          </p:cNvPr>
          <p:cNvSpPr>
            <a:spLocks noGrp="1"/>
          </p:cNvSpPr>
          <p:nvPr>
            <p:ph type="title"/>
          </p:nvPr>
        </p:nvSpPr>
        <p:spPr>
          <a:xfrm>
            <a:off x="6146353" y="857675"/>
            <a:ext cx="2335025" cy="3622844"/>
          </a:xfrm>
        </p:spPr>
        <p:txBody>
          <a:bodyPr vert="horz" lIns="91440" tIns="45720" rIns="91440" bIns="45720" rtlCol="0" anchor="b">
            <a:normAutofit/>
          </a:bodyPr>
          <a:lstStyle/>
          <a:p>
            <a:pPr algn="ctr" defTabSz="914400">
              <a:lnSpc>
                <a:spcPct val="85000"/>
              </a:lnSpc>
            </a:pPr>
            <a:r>
              <a:rPr lang="en-US" sz="2900" b="1" cap="all" dirty="0">
                <a:solidFill>
                  <a:srgbClr val="FFFFFF"/>
                </a:solidFill>
              </a:rPr>
              <a:t>Snap Judgments Game – Image 6</a:t>
            </a:r>
          </a:p>
        </p:txBody>
      </p:sp>
      <p:pic>
        <p:nvPicPr>
          <p:cNvPr id="4" name="Picture 3" descr="A person holding a baby">
            <a:extLst>
              <a:ext uri="{FF2B5EF4-FFF2-40B4-BE49-F238E27FC236}">
                <a16:creationId xmlns:a16="http://schemas.microsoft.com/office/drawing/2014/main" id="{C5A95B08-8C9B-0C1A-9303-A923A5DDCEC1}"/>
              </a:ext>
            </a:extLst>
          </p:cNvPr>
          <p:cNvPicPr>
            <a:picLocks noChangeAspect="1"/>
          </p:cNvPicPr>
          <p:nvPr/>
        </p:nvPicPr>
        <p:blipFill>
          <a:blip r:embed="rId2"/>
          <a:stretch>
            <a:fillRect/>
          </a:stretch>
        </p:blipFill>
        <p:spPr>
          <a:xfrm>
            <a:off x="935556" y="857675"/>
            <a:ext cx="3971166" cy="5140669"/>
          </a:xfrm>
          <a:prstGeom prst="rect">
            <a:avLst/>
          </a:prstGeom>
        </p:spPr>
      </p:pic>
    </p:spTree>
    <p:extLst>
      <p:ext uri="{BB962C8B-B14F-4D97-AF65-F5344CB8AC3E}">
        <p14:creationId xmlns:p14="http://schemas.microsoft.com/office/powerpoint/2010/main" val="1092811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a:extLst>
            <a:ext uri="{FF2B5EF4-FFF2-40B4-BE49-F238E27FC236}">
              <a16:creationId xmlns:a16="http://schemas.microsoft.com/office/drawing/2014/main" id="{75128196-692B-8605-F67B-222E111C4F77}"/>
            </a:ext>
          </a:extLst>
        </p:cNvPr>
        <p:cNvGrpSpPr/>
        <p:nvPr/>
      </p:nvGrpSpPr>
      <p:grpSpPr>
        <a:xfrm>
          <a:off x="0" y="0"/>
          <a:ext cx="0" cy="0"/>
          <a:chOff x="0" y="0"/>
          <a:chExt cx="0" cy="0"/>
        </a:xfrm>
      </p:grpSpPr>
      <p:sp>
        <p:nvSpPr>
          <p:cNvPr id="94" name="Rectangle 93">
            <a:extLst>
              <a:ext uri="{FF2B5EF4-FFF2-40B4-BE49-F238E27FC236}">
                <a16:creationId xmlns:a16="http://schemas.microsoft.com/office/drawing/2014/main" id="{809C0BCD-BEE9-423F-A51C-BCCD8E5EAA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3355" y="243840"/>
            <a:ext cx="879348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96" name="Rectangle 95">
            <a:extLst>
              <a:ext uri="{FF2B5EF4-FFF2-40B4-BE49-F238E27FC236}">
                <a16:creationId xmlns:a16="http://schemas.microsoft.com/office/drawing/2014/main" id="{9998D094-42B2-42BA-AA14-E8FBE073A5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3355" y="243840"/>
            <a:ext cx="879348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98" name="Straight Connector 97">
            <a:extLst>
              <a:ext uri="{FF2B5EF4-FFF2-40B4-BE49-F238E27FC236}">
                <a16:creationId xmlns:a16="http://schemas.microsoft.com/office/drawing/2014/main" id="{8465D64B-59F4-4BDC-B833-A17EF1E0469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83995" y="3733800"/>
            <a:ext cx="6172200"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100" name="Rectangle 99">
            <a:extLst>
              <a:ext uri="{FF2B5EF4-FFF2-40B4-BE49-F238E27FC236}">
                <a16:creationId xmlns:a16="http://schemas.microsoft.com/office/drawing/2014/main" id="{63FE6F10-B3AD-4403-94CA-F511552869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3355" y="243840"/>
            <a:ext cx="8791575" cy="6377939"/>
          </a:xfrm>
          <a:prstGeom prst="rect">
            <a:avLst/>
          </a:prstGeom>
          <a:solidFill>
            <a:schemeClr val="bg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useBgFill="1">
        <p:nvSpPr>
          <p:cNvPr id="102" name="Rectangle 101">
            <a:extLst>
              <a:ext uri="{FF2B5EF4-FFF2-40B4-BE49-F238E27FC236}">
                <a16:creationId xmlns:a16="http://schemas.microsoft.com/office/drawing/2014/main" id="{364D6A39-A4F7-4B00-9F42-3BC67177DB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4708" y="246887"/>
            <a:ext cx="3298316" cy="6377939"/>
          </a:xfrm>
          <a:prstGeom prst="rect">
            <a:avLst/>
          </a:prstGeom>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104" name="Straight Connector 103">
            <a:extLst>
              <a:ext uri="{FF2B5EF4-FFF2-40B4-BE49-F238E27FC236}">
                <a16:creationId xmlns:a16="http://schemas.microsoft.com/office/drawing/2014/main" id="{13553ADF-88A1-4645-B819-890CA3DF7D5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277713" y="4405863"/>
            <a:ext cx="2072306"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106" name="Rectangle 105">
            <a:extLst>
              <a:ext uri="{FF2B5EF4-FFF2-40B4-BE49-F238E27FC236}">
                <a16:creationId xmlns:a16="http://schemas.microsoft.com/office/drawing/2014/main" id="{B5D0D97D-7911-4A25-88E2-4D81FD4AB2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1450" y="246888"/>
            <a:ext cx="8793480" cy="6377939"/>
          </a:xfrm>
          <a:prstGeom prst="rect">
            <a:avLst/>
          </a:pr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45F259E7-E5E0-75F2-1B78-E45E1EA0956B}"/>
              </a:ext>
            </a:extLst>
          </p:cNvPr>
          <p:cNvSpPr>
            <a:spLocks noGrp="1"/>
          </p:cNvSpPr>
          <p:nvPr>
            <p:ph type="title"/>
          </p:nvPr>
        </p:nvSpPr>
        <p:spPr>
          <a:xfrm>
            <a:off x="6146353" y="857675"/>
            <a:ext cx="2335025" cy="3622844"/>
          </a:xfrm>
        </p:spPr>
        <p:txBody>
          <a:bodyPr vert="horz" lIns="91440" tIns="45720" rIns="91440" bIns="45720" rtlCol="0" anchor="b">
            <a:normAutofit/>
          </a:bodyPr>
          <a:lstStyle/>
          <a:p>
            <a:pPr algn="ctr" defTabSz="914400">
              <a:lnSpc>
                <a:spcPct val="85000"/>
              </a:lnSpc>
            </a:pPr>
            <a:r>
              <a:rPr lang="en-US" sz="2900" b="1" cap="all" dirty="0">
                <a:solidFill>
                  <a:srgbClr val="FFFFFF"/>
                </a:solidFill>
              </a:rPr>
              <a:t>Snap Judgments Game – Image 7</a:t>
            </a:r>
          </a:p>
        </p:txBody>
      </p:sp>
      <p:pic>
        <p:nvPicPr>
          <p:cNvPr id="7" name="Picture 6" descr="A group of people hugging each other">
            <a:extLst>
              <a:ext uri="{FF2B5EF4-FFF2-40B4-BE49-F238E27FC236}">
                <a16:creationId xmlns:a16="http://schemas.microsoft.com/office/drawing/2014/main" id="{4E706751-0489-F127-5770-6D6049247934}"/>
              </a:ext>
            </a:extLst>
          </p:cNvPr>
          <p:cNvPicPr>
            <a:picLocks noChangeAspect="1"/>
          </p:cNvPicPr>
          <p:nvPr/>
        </p:nvPicPr>
        <p:blipFill>
          <a:blip r:embed="rId2"/>
          <a:srcRect r="2" b="12419"/>
          <a:stretch>
            <a:fillRect/>
          </a:stretch>
        </p:blipFill>
        <p:spPr>
          <a:xfrm>
            <a:off x="654048" y="857675"/>
            <a:ext cx="4534182" cy="5140669"/>
          </a:xfrm>
          <a:prstGeom prst="rect">
            <a:avLst/>
          </a:prstGeom>
        </p:spPr>
      </p:pic>
    </p:spTree>
    <p:extLst>
      <p:ext uri="{BB962C8B-B14F-4D97-AF65-F5344CB8AC3E}">
        <p14:creationId xmlns:p14="http://schemas.microsoft.com/office/powerpoint/2010/main" val="129572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a:extLst>
            <a:ext uri="{FF2B5EF4-FFF2-40B4-BE49-F238E27FC236}">
              <a16:creationId xmlns:a16="http://schemas.microsoft.com/office/drawing/2014/main" id="{94BE6133-6206-0A17-3A6E-EAF8EF81C4C4}"/>
            </a:ext>
          </a:extLst>
        </p:cNvPr>
        <p:cNvGrpSpPr/>
        <p:nvPr/>
      </p:nvGrpSpPr>
      <p:grpSpPr>
        <a:xfrm>
          <a:off x="0" y="0"/>
          <a:ext cx="0" cy="0"/>
          <a:chOff x="0" y="0"/>
          <a:chExt cx="0" cy="0"/>
        </a:xfrm>
      </p:grpSpPr>
      <p:sp>
        <p:nvSpPr>
          <p:cNvPr id="94" name="Rectangle 93">
            <a:extLst>
              <a:ext uri="{FF2B5EF4-FFF2-40B4-BE49-F238E27FC236}">
                <a16:creationId xmlns:a16="http://schemas.microsoft.com/office/drawing/2014/main" id="{74FB440A-FC23-F09F-0330-0D66A51FFE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3355" y="243840"/>
            <a:ext cx="879348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96" name="Rectangle 95">
            <a:extLst>
              <a:ext uri="{FF2B5EF4-FFF2-40B4-BE49-F238E27FC236}">
                <a16:creationId xmlns:a16="http://schemas.microsoft.com/office/drawing/2014/main" id="{628E849F-2CC7-2C91-3457-40F2892FAB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3355" y="243840"/>
            <a:ext cx="879348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98" name="Straight Connector 97">
            <a:extLst>
              <a:ext uri="{FF2B5EF4-FFF2-40B4-BE49-F238E27FC236}">
                <a16:creationId xmlns:a16="http://schemas.microsoft.com/office/drawing/2014/main" id="{F70F5D10-9906-4C47-617D-1BFE52B2146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83995" y="3733800"/>
            <a:ext cx="6172200"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100" name="Rectangle 99">
            <a:extLst>
              <a:ext uri="{FF2B5EF4-FFF2-40B4-BE49-F238E27FC236}">
                <a16:creationId xmlns:a16="http://schemas.microsoft.com/office/drawing/2014/main" id="{9648B8FA-D6E8-F3BC-31EF-EEA2EF90B9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3355" y="243840"/>
            <a:ext cx="8791575" cy="6377939"/>
          </a:xfrm>
          <a:prstGeom prst="rect">
            <a:avLst/>
          </a:prstGeom>
          <a:solidFill>
            <a:schemeClr val="bg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useBgFill="1">
        <p:nvSpPr>
          <p:cNvPr id="102" name="Rectangle 101">
            <a:extLst>
              <a:ext uri="{FF2B5EF4-FFF2-40B4-BE49-F238E27FC236}">
                <a16:creationId xmlns:a16="http://schemas.microsoft.com/office/drawing/2014/main" id="{15D23E72-8610-5DD4-BEAF-7C6C2CC282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4708" y="246887"/>
            <a:ext cx="3298316" cy="6377939"/>
          </a:xfrm>
          <a:prstGeom prst="rect">
            <a:avLst/>
          </a:prstGeom>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104" name="Straight Connector 103">
            <a:extLst>
              <a:ext uri="{FF2B5EF4-FFF2-40B4-BE49-F238E27FC236}">
                <a16:creationId xmlns:a16="http://schemas.microsoft.com/office/drawing/2014/main" id="{8EDCE2CB-8C67-B6F9-216B-D786664067B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277713" y="4405863"/>
            <a:ext cx="2072306"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106" name="Rectangle 105">
            <a:extLst>
              <a:ext uri="{FF2B5EF4-FFF2-40B4-BE49-F238E27FC236}">
                <a16:creationId xmlns:a16="http://schemas.microsoft.com/office/drawing/2014/main" id="{43B64460-86C9-E762-22B6-B79C485ECA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1450" y="246888"/>
            <a:ext cx="8793480" cy="6377939"/>
          </a:xfrm>
          <a:prstGeom prst="rect">
            <a:avLst/>
          </a:pr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64739974-796A-1462-7D67-5119FDDA5B2C}"/>
              </a:ext>
            </a:extLst>
          </p:cNvPr>
          <p:cNvSpPr>
            <a:spLocks noGrp="1"/>
          </p:cNvSpPr>
          <p:nvPr>
            <p:ph type="title"/>
          </p:nvPr>
        </p:nvSpPr>
        <p:spPr>
          <a:xfrm>
            <a:off x="6146353" y="857675"/>
            <a:ext cx="2335025" cy="3622844"/>
          </a:xfrm>
        </p:spPr>
        <p:txBody>
          <a:bodyPr vert="horz" lIns="91440" tIns="45720" rIns="91440" bIns="45720" rtlCol="0" anchor="b">
            <a:normAutofit/>
          </a:bodyPr>
          <a:lstStyle/>
          <a:p>
            <a:pPr algn="ctr" defTabSz="914400">
              <a:lnSpc>
                <a:spcPct val="85000"/>
              </a:lnSpc>
            </a:pPr>
            <a:r>
              <a:rPr lang="en-US" sz="2900" b="1" cap="all" dirty="0">
                <a:solidFill>
                  <a:srgbClr val="FFFFFF"/>
                </a:solidFill>
              </a:rPr>
              <a:t>Snap Judgments Game – Image 8</a:t>
            </a:r>
          </a:p>
        </p:txBody>
      </p:sp>
      <p:pic>
        <p:nvPicPr>
          <p:cNvPr id="4" name="Picture 3" descr="A person and a child reading a book&#10;&#10;AI-generated content may be incorrect.">
            <a:extLst>
              <a:ext uri="{FF2B5EF4-FFF2-40B4-BE49-F238E27FC236}">
                <a16:creationId xmlns:a16="http://schemas.microsoft.com/office/drawing/2014/main" id="{E1A426DE-DA59-00E5-89EA-F6ECDDFB3128}"/>
              </a:ext>
            </a:extLst>
          </p:cNvPr>
          <p:cNvPicPr>
            <a:picLocks noChangeAspect="1"/>
          </p:cNvPicPr>
          <p:nvPr/>
        </p:nvPicPr>
        <p:blipFill>
          <a:blip r:embed="rId2"/>
          <a:stretch>
            <a:fillRect/>
          </a:stretch>
        </p:blipFill>
        <p:spPr>
          <a:xfrm>
            <a:off x="193228" y="216938"/>
            <a:ext cx="5469574" cy="6377939"/>
          </a:xfrm>
          <a:prstGeom prst="rect">
            <a:avLst/>
          </a:prstGeom>
        </p:spPr>
      </p:pic>
    </p:spTree>
    <p:extLst>
      <p:ext uri="{BB962C8B-B14F-4D97-AF65-F5344CB8AC3E}">
        <p14:creationId xmlns:p14="http://schemas.microsoft.com/office/powerpoint/2010/main" val="3972752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Ground Rules</a:t>
            </a:r>
          </a:p>
        </p:txBody>
      </p:sp>
      <p:sp>
        <p:nvSpPr>
          <p:cNvPr id="3" name="Content Placeholder 2"/>
          <p:cNvSpPr>
            <a:spLocks noGrp="1"/>
          </p:cNvSpPr>
          <p:nvPr>
            <p:ph idx="1"/>
          </p:nvPr>
        </p:nvSpPr>
        <p:spPr/>
        <p:txBody>
          <a:bodyPr/>
          <a:lstStyle/>
          <a:p>
            <a:pPr marL="0" indent="0">
              <a:buNone/>
            </a:pPr>
            <a:r>
              <a:rPr dirty="0"/>
              <a:t>• Growth, not guilt</a:t>
            </a:r>
          </a:p>
          <a:p>
            <a:pPr marL="0" indent="0">
              <a:buNone/>
            </a:pPr>
            <a:r>
              <a:rPr dirty="0"/>
              <a:t>• Everyone has bias — it’s part of being human</a:t>
            </a:r>
          </a:p>
          <a:p>
            <a:pPr marL="0" indent="0">
              <a:buNone/>
            </a:pPr>
            <a:r>
              <a:rPr dirty="0"/>
              <a:t>• Respect all voices and experiences</a:t>
            </a:r>
          </a:p>
          <a:p>
            <a:pPr marL="0" indent="0">
              <a:buNone/>
            </a:pPr>
            <a:r>
              <a:rPr dirty="0"/>
              <a:t>• Listen, reflect, and be honest</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What is Implicit Bias?</a:t>
            </a:r>
          </a:p>
        </p:txBody>
      </p:sp>
      <p:sp>
        <p:nvSpPr>
          <p:cNvPr id="3" name="Content Placeholder 2"/>
          <p:cNvSpPr>
            <a:spLocks noGrp="1"/>
          </p:cNvSpPr>
          <p:nvPr>
            <p:ph idx="1"/>
          </p:nvPr>
        </p:nvSpPr>
        <p:spPr/>
        <p:txBody>
          <a:bodyPr/>
          <a:lstStyle/>
          <a:p>
            <a:pPr marL="0" indent="0">
              <a:buNone/>
            </a:pPr>
            <a:r>
              <a:rPr dirty="0"/>
              <a:t>• Unconscious attitudes or stereotypes that affect actions/decisions</a:t>
            </a:r>
          </a:p>
          <a:p>
            <a:pPr marL="0" indent="0">
              <a:buNone/>
            </a:pPr>
            <a:r>
              <a:rPr dirty="0"/>
              <a:t>• Everyone has bias — awareness helps us do better</a:t>
            </a:r>
            <a:endParaRPr lang="en-US" dirty="0"/>
          </a:p>
          <a:p>
            <a:pPr marL="0" indent="0">
              <a:buNone/>
            </a:pPr>
            <a:r>
              <a:rPr lang="en-US" dirty="0"/>
              <a:t>Pay attention, get to know them, listen to them. </a:t>
            </a:r>
          </a:p>
          <a:p>
            <a:pPr marL="0" indent="0">
              <a:buNone/>
            </a:pPr>
            <a:endParaRPr lang="en-US" dirty="0"/>
          </a:p>
          <a:p>
            <a:pPr marL="0" indent="0">
              <a:buNone/>
            </a:pPr>
            <a:r>
              <a:rPr lang="en-US" dirty="0"/>
              <a:t>Show your know  aspect – they will have to demonstrate this when they share out,</a:t>
            </a:r>
            <a:endParaRP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AA4BFA-B680-CD14-2410-0CE8289F9C30}"/>
              </a:ext>
            </a:extLst>
          </p:cNvPr>
          <p:cNvSpPr>
            <a:spLocks noGrp="1"/>
          </p:cNvSpPr>
          <p:nvPr>
            <p:ph type="title"/>
          </p:nvPr>
        </p:nvSpPr>
        <p:spPr/>
        <p:txBody>
          <a:bodyPr/>
          <a:lstStyle/>
          <a:p>
            <a:r>
              <a:rPr lang="en-US" dirty="0"/>
              <a:t>Dissecting Implicit Bias </a:t>
            </a:r>
          </a:p>
        </p:txBody>
      </p:sp>
      <p:sp>
        <p:nvSpPr>
          <p:cNvPr id="3" name="Content Placeholder 2">
            <a:extLst>
              <a:ext uri="{FF2B5EF4-FFF2-40B4-BE49-F238E27FC236}">
                <a16:creationId xmlns:a16="http://schemas.microsoft.com/office/drawing/2014/main" id="{7997A0C8-C2C8-AA29-7105-E63BDD7F178D}"/>
              </a:ext>
            </a:extLst>
          </p:cNvPr>
          <p:cNvSpPr>
            <a:spLocks noGrp="1"/>
          </p:cNvSpPr>
          <p:nvPr>
            <p:ph idx="1"/>
          </p:nvPr>
        </p:nvSpPr>
        <p:spPr/>
        <p:txBody>
          <a:bodyPr/>
          <a:lstStyle/>
          <a:p>
            <a:r>
              <a:rPr lang="en-US" dirty="0"/>
              <a:t>You may unconsciously be biased about a child. </a:t>
            </a:r>
          </a:p>
          <a:p>
            <a:r>
              <a:rPr lang="en-US" dirty="0"/>
              <a:t>"Dissecting implicit bias means figuring out why we sometimes treat people differently without realizing it, just because of things we’ve seen or heard before.“</a:t>
            </a:r>
          </a:p>
          <a:p>
            <a:r>
              <a:rPr lang="en-US" dirty="0"/>
              <a:t>🧠 </a:t>
            </a:r>
            <a:r>
              <a:rPr lang="en-US" b="1" dirty="0"/>
              <a:t>"It means looking at how our brain makes quick choices about people without us knowing — and learning how to be more fair and kind."</a:t>
            </a:r>
            <a:endParaRPr lang="en-US" dirty="0"/>
          </a:p>
        </p:txBody>
      </p:sp>
    </p:spTree>
    <p:extLst>
      <p:ext uri="{BB962C8B-B14F-4D97-AF65-F5344CB8AC3E}">
        <p14:creationId xmlns:p14="http://schemas.microsoft.com/office/powerpoint/2010/main" val="35622749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C9D91B-1EE6-B19F-0E1A-859B3EA43D9C}"/>
              </a:ext>
            </a:extLst>
          </p:cNvPr>
          <p:cNvSpPr>
            <a:spLocks noGrp="1"/>
          </p:cNvSpPr>
          <p:nvPr>
            <p:ph type="title"/>
          </p:nvPr>
        </p:nvSpPr>
        <p:spPr/>
        <p:txBody>
          <a:bodyPr/>
          <a:lstStyle/>
          <a:p>
            <a:r>
              <a:rPr lang="en-US" dirty="0"/>
              <a:t>Reflection Discussion</a:t>
            </a:r>
          </a:p>
        </p:txBody>
      </p:sp>
      <p:sp>
        <p:nvSpPr>
          <p:cNvPr id="3" name="Content Placeholder 2">
            <a:extLst>
              <a:ext uri="{FF2B5EF4-FFF2-40B4-BE49-F238E27FC236}">
                <a16:creationId xmlns:a16="http://schemas.microsoft.com/office/drawing/2014/main" id="{90B0F446-1AA0-0E41-0150-C28252743565}"/>
              </a:ext>
            </a:extLst>
          </p:cNvPr>
          <p:cNvSpPr>
            <a:spLocks noGrp="1"/>
          </p:cNvSpPr>
          <p:nvPr>
            <p:ph idx="1"/>
          </p:nvPr>
        </p:nvSpPr>
        <p:spPr/>
        <p:txBody>
          <a:bodyPr>
            <a:normAutofit/>
          </a:bodyPr>
          <a:lstStyle/>
          <a:p>
            <a:r>
              <a:rPr lang="en-US" sz="3200" dirty="0"/>
              <a:t>Do you think your child has ever been subject of implicit bias. Please take a minute to write down yes or no. </a:t>
            </a:r>
          </a:p>
          <a:p>
            <a:endParaRPr lang="en-US" sz="3200" dirty="0"/>
          </a:p>
          <a:p>
            <a:r>
              <a:rPr lang="en-US" sz="3200" dirty="0"/>
              <a:t>If yes, then take a minute to describe it </a:t>
            </a:r>
          </a:p>
          <a:p>
            <a:r>
              <a:rPr lang="en-US" sz="3200" dirty="0"/>
              <a:t>If no, do you think you did or have had implicit bias toward another child. </a:t>
            </a:r>
          </a:p>
        </p:txBody>
      </p:sp>
    </p:spTree>
    <p:extLst>
      <p:ext uri="{BB962C8B-B14F-4D97-AF65-F5344CB8AC3E}">
        <p14:creationId xmlns:p14="http://schemas.microsoft.com/office/powerpoint/2010/main" val="30840599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F6F3F4-5B86-00E8-4BA9-9112C9D184F8}"/>
              </a:ext>
            </a:extLst>
          </p:cNvPr>
          <p:cNvSpPr>
            <a:spLocks noGrp="1"/>
          </p:cNvSpPr>
          <p:nvPr>
            <p:ph type="title"/>
          </p:nvPr>
        </p:nvSpPr>
        <p:spPr/>
        <p:txBody>
          <a:bodyPr/>
          <a:lstStyle/>
          <a:p>
            <a:r>
              <a:rPr lang="en-US" dirty="0"/>
              <a:t>What is our why? Why is Implicit Bias Important to discuss: </a:t>
            </a:r>
          </a:p>
        </p:txBody>
      </p:sp>
      <p:sp>
        <p:nvSpPr>
          <p:cNvPr id="3" name="Content Placeholder 2">
            <a:extLst>
              <a:ext uri="{FF2B5EF4-FFF2-40B4-BE49-F238E27FC236}">
                <a16:creationId xmlns:a16="http://schemas.microsoft.com/office/drawing/2014/main" id="{B69D3D8B-BC80-C07C-C294-722DE9C0B4AF}"/>
              </a:ext>
            </a:extLst>
          </p:cNvPr>
          <p:cNvSpPr>
            <a:spLocks noGrp="1"/>
          </p:cNvSpPr>
          <p:nvPr>
            <p:ph idx="1"/>
          </p:nvPr>
        </p:nvSpPr>
        <p:spPr/>
        <p:txBody>
          <a:bodyPr>
            <a:normAutofit/>
          </a:bodyPr>
          <a:lstStyle/>
          <a:p>
            <a:r>
              <a:rPr lang="en-US" sz="2400" dirty="0"/>
              <a:t>As parent volunteers it is important, you may come across children in the OST program who attitudes or actions or behavior is different than how you may expect or be used to and as a result of  that you may unconsciously project certain stereotypes that affect understanding, actions, and decisions toward certain individuals or groups.</a:t>
            </a:r>
          </a:p>
          <a:p>
            <a:endParaRPr lang="en-US" sz="2400" dirty="0"/>
          </a:p>
          <a:p>
            <a:r>
              <a:rPr lang="en-US" sz="2400" dirty="0"/>
              <a:t>Implicit bias connection to discrimination </a:t>
            </a:r>
          </a:p>
        </p:txBody>
      </p:sp>
    </p:spTree>
    <p:extLst>
      <p:ext uri="{BB962C8B-B14F-4D97-AF65-F5344CB8AC3E}">
        <p14:creationId xmlns:p14="http://schemas.microsoft.com/office/powerpoint/2010/main" val="24910878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Snap Judgments Game – Instructions</a:t>
            </a:r>
          </a:p>
        </p:txBody>
      </p:sp>
      <p:sp>
        <p:nvSpPr>
          <p:cNvPr id="3" name="Content Placeholder 2"/>
          <p:cNvSpPr>
            <a:spLocks noGrp="1"/>
          </p:cNvSpPr>
          <p:nvPr>
            <p:ph idx="1"/>
          </p:nvPr>
        </p:nvSpPr>
        <p:spPr/>
        <p:txBody>
          <a:bodyPr/>
          <a:lstStyle/>
          <a:p>
            <a:pPr marL="0" indent="0">
              <a:buNone/>
            </a:pPr>
            <a:r>
              <a:rPr dirty="0"/>
              <a:t>• </a:t>
            </a:r>
            <a:r>
              <a:rPr lang="en-US" dirty="0"/>
              <a:t>We</a:t>
            </a:r>
            <a:r>
              <a:rPr dirty="0"/>
              <a:t> will show you images for 1–2 seconds each</a:t>
            </a:r>
          </a:p>
          <a:p>
            <a:pPr marL="0" indent="0">
              <a:buNone/>
            </a:pPr>
            <a:r>
              <a:rPr dirty="0"/>
              <a:t>• Notice your first thought or feeling</a:t>
            </a:r>
          </a:p>
          <a:p>
            <a:pPr marL="0" indent="0">
              <a:buNone/>
            </a:pPr>
            <a:r>
              <a:rPr dirty="0"/>
              <a:t>• Be ready to reflect afterward</a:t>
            </a:r>
          </a:p>
        </p:txBody>
      </p:sp>
    </p:spTree>
  </p:cSld>
  <p:clrMapOvr>
    <a:masterClrMapping/>
  </p:clrMapOvr>
</p:sld>
</file>

<file path=ppt/theme/theme1.xml><?xml version="1.0" encoding="utf-8"?>
<a:theme xmlns:a="http://schemas.openxmlformats.org/drawingml/2006/main" name="Basis">
  <a:themeElements>
    <a:clrScheme name="Basis">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90E45F77-AEFC-46EF-A7C1-5B338C297B02}"/>
    </a:ext>
  </a:extLst>
</a:theme>
</file>

<file path=docProps/app.xml><?xml version="1.0" encoding="utf-8"?>
<Properties xmlns="http://schemas.openxmlformats.org/officeDocument/2006/extended-properties" xmlns:vt="http://schemas.openxmlformats.org/officeDocument/2006/docPropsVTypes">
  <Template>TM03457444[[fn=Basis]]</Template>
  <TotalTime>1633</TotalTime>
  <Words>1659</Words>
  <Application>Microsoft Office PowerPoint</Application>
  <PresentationFormat>On-screen Show (4:3)</PresentationFormat>
  <Paragraphs>129</Paragraphs>
  <Slides>34</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34</vt:i4>
      </vt:variant>
    </vt:vector>
  </HeadingPairs>
  <TitlesOfParts>
    <vt:vector size="37" baseType="lpstr">
      <vt:lpstr>Arial</vt:lpstr>
      <vt:lpstr>Corbel</vt:lpstr>
      <vt:lpstr>Basis</vt:lpstr>
      <vt:lpstr>Understanding Implicit Bias in OST</vt:lpstr>
      <vt:lpstr>Introductions:</vt:lpstr>
      <vt:lpstr>Welcome + Objective</vt:lpstr>
      <vt:lpstr>Ground Rules</vt:lpstr>
      <vt:lpstr>What is Implicit Bias?</vt:lpstr>
      <vt:lpstr>Dissecting Implicit Bias </vt:lpstr>
      <vt:lpstr>Reflection Discussion</vt:lpstr>
      <vt:lpstr>What is our why? Why is Implicit Bias Important to discuss: </vt:lpstr>
      <vt:lpstr>Snap Judgments Game – Instructions</vt:lpstr>
      <vt:lpstr>Debrief – Why Snap Judgments Happen </vt:lpstr>
      <vt:lpstr>🧠 Why This Matters in OST Programs:</vt:lpstr>
      <vt:lpstr>PowerPoint Presentation</vt:lpstr>
      <vt:lpstr>Pair Share Out</vt:lpstr>
      <vt:lpstr>Examples of Implicit Bias  Assuming boys are better at math. Expecting better behavior from children who are more articulate. Discouraging certain children from AP or honors courses. Over-disciplining students of color. </vt:lpstr>
      <vt:lpstr>What are some examples of Implicit Bias from your experience? </vt:lpstr>
      <vt:lpstr>Where Can Bias Show Up in OST?</vt:lpstr>
      <vt:lpstr>Activity: Bias in Action Scenarios</vt:lpstr>
      <vt:lpstr>Group Debrief – Scenario Activity</vt:lpstr>
      <vt:lpstr>BREAK</vt:lpstr>
      <vt:lpstr>Activity: Assumption Circles</vt:lpstr>
      <vt:lpstr>Activity: Bias Bingo</vt:lpstr>
      <vt:lpstr>✅ 5 Strategies to Reduce Bias</vt:lpstr>
      <vt:lpstr>PowerPoint Presentation</vt:lpstr>
      <vt:lpstr>🧸 Key Messages for Parent Volunteers </vt:lpstr>
      <vt:lpstr>Exit Ticket: Reflection &amp; Commitment</vt:lpstr>
      <vt:lpstr>Thank You!</vt:lpstr>
      <vt:lpstr>Snap Judgments Game – Image 1</vt:lpstr>
      <vt:lpstr>Snap Judgments Game – Image 2</vt:lpstr>
      <vt:lpstr>Snap Judgments Game – Image 3</vt:lpstr>
      <vt:lpstr>Snap Judgments Game – Image 4</vt:lpstr>
      <vt:lpstr>Snap Judgments Game – Image 5</vt:lpstr>
      <vt:lpstr>Snap Judgments Game – Image 6</vt:lpstr>
      <vt:lpstr>Snap Judgments Game – Image 7</vt:lpstr>
      <vt:lpstr>Snap Judgments Game – Image 8</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Ashley Radder</cp:lastModifiedBy>
  <cp:revision>4</cp:revision>
  <dcterms:created xsi:type="dcterms:W3CDTF">2013-01-27T09:14:16Z</dcterms:created>
  <dcterms:modified xsi:type="dcterms:W3CDTF">2025-07-25T03:25:31Z</dcterms:modified>
  <cp:category/>
</cp:coreProperties>
</file>