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5" r:id="rId12"/>
    <p:sldId id="272" r:id="rId13"/>
    <p:sldId id="266" r:id="rId14"/>
    <p:sldId id="267" r:id="rId15"/>
    <p:sldId id="273" r:id="rId16"/>
    <p:sldId id="268" r:id="rId17"/>
    <p:sldId id="275" r:id="rId18"/>
    <p:sldId id="278" r:id="rId19"/>
    <p:sldId id="269" r:id="rId20"/>
    <p:sldId id="270" r:id="rId21"/>
    <p:sldId id="274" r:id="rId22"/>
    <p:sldId id="276" r:id="rId23"/>
    <p:sldId id="279" r:id="rId24"/>
    <p:sldId id="277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30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3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017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426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8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002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84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089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69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32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58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21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81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9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3C9A88-8D8A-4C35-9033-21CA97CB0B07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375436-55B9-45BA-BA4A-EE135A0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Basics of Zakat</a:t>
            </a:r>
            <a:br>
              <a:rPr lang="en-US" dirty="0"/>
            </a:br>
            <a:r>
              <a:rPr lang="en-US" sz="2800" dirty="0"/>
              <a:t>Understand and </a:t>
            </a:r>
            <a:r>
              <a:rPr lang="en-US" sz="2800" dirty="0" smtClean="0"/>
              <a:t>Calculate-2025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  <a:r>
              <a:rPr lang="en-US" b="1" dirty="0"/>
              <a:t>: </a:t>
            </a:r>
            <a:r>
              <a:rPr lang="en-US" b="1" dirty="0" err="1"/>
              <a:t>Hacene</a:t>
            </a:r>
            <a:r>
              <a:rPr lang="en-US" b="1" dirty="0"/>
              <a:t> </a:t>
            </a:r>
            <a:r>
              <a:rPr lang="en-US" b="1" dirty="0" err="1"/>
              <a:t>Chebbani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311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Gold or Silver </a:t>
            </a:r>
            <a:r>
              <a:rPr lang="en-US" b="1" dirty="0" err="1">
                <a:solidFill>
                  <a:srgbClr val="FF0000"/>
                </a:solidFill>
              </a:rPr>
              <a:t>Nisaab</a:t>
            </a:r>
            <a:r>
              <a:rPr lang="en-US" b="1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100" b="1" dirty="0"/>
              <a:t>Gold </a:t>
            </a:r>
            <a:r>
              <a:rPr lang="en-US" sz="4100" b="1" dirty="0" err="1"/>
              <a:t>Nisaab</a:t>
            </a:r>
            <a:r>
              <a:rPr lang="en-US" sz="4100" b="1" dirty="0"/>
              <a:t> = 20 Dinars = 85 grams of pure gold (24 karats) </a:t>
            </a:r>
          </a:p>
          <a:p>
            <a:r>
              <a:rPr lang="en-US" sz="4100" b="1" dirty="0"/>
              <a:t>Silver </a:t>
            </a:r>
            <a:r>
              <a:rPr lang="en-US" sz="4100" b="1" dirty="0" err="1"/>
              <a:t>Nisaab</a:t>
            </a:r>
            <a:r>
              <a:rPr lang="en-US" sz="4100" b="1" dirty="0"/>
              <a:t> = 200 Dirhams= 595 grs of pure silver</a:t>
            </a:r>
            <a:endParaRPr lang="ar-SA" sz="4100" b="1" dirty="0"/>
          </a:p>
          <a:p>
            <a:r>
              <a:rPr lang="en-US" sz="4100" b="1" dirty="0"/>
              <a:t>1 Dinar = 4.25 grs</a:t>
            </a:r>
          </a:p>
          <a:p>
            <a:r>
              <a:rPr lang="en-US" sz="4100" b="1" dirty="0"/>
              <a:t>1 Dirham = 2.975 grs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47963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553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Nisaab</a:t>
            </a:r>
            <a:r>
              <a:rPr lang="en-US" b="1" dirty="0">
                <a:solidFill>
                  <a:srgbClr val="FF0000"/>
                </a:solidFill>
              </a:rPr>
              <a:t> of Gold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Value </a:t>
            </a:r>
            <a:r>
              <a:rPr lang="en-US" sz="3000" b="1" dirty="0"/>
              <a:t>of 85 grs of pure gold </a:t>
            </a:r>
            <a:r>
              <a:rPr lang="en-US" sz="3000" dirty="0"/>
              <a:t>[goldprice.org]</a:t>
            </a:r>
          </a:p>
          <a:p>
            <a:r>
              <a:rPr lang="en-US" sz="3000" b="1" dirty="0"/>
              <a:t>$81.38x85= </a:t>
            </a:r>
            <a:r>
              <a:rPr lang="en-US" sz="3000" b="1" dirty="0">
                <a:solidFill>
                  <a:srgbClr val="FF0000"/>
                </a:solidFill>
              </a:rPr>
              <a:t>$6,917 (March 09, 2023)</a:t>
            </a:r>
          </a:p>
          <a:p>
            <a:r>
              <a:rPr lang="en-US" sz="3000" b="1" dirty="0">
                <a:solidFill>
                  <a:schemeClr val="tx1"/>
                </a:solidFill>
              </a:rPr>
              <a:t>$90.94x85= </a:t>
            </a:r>
            <a:r>
              <a:rPr lang="en-US" sz="3000" b="1" dirty="0">
                <a:solidFill>
                  <a:srgbClr val="FF0000"/>
                </a:solidFill>
              </a:rPr>
              <a:t>$7,729 (March 01, 2024</a:t>
            </a:r>
            <a:r>
              <a:rPr lang="en-US" sz="3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3000" b="1" dirty="0" smtClean="0">
                <a:solidFill>
                  <a:schemeClr val="tx1"/>
                </a:solidFill>
              </a:rPr>
              <a:t>$131.53x85=$</a:t>
            </a:r>
            <a:r>
              <a:rPr lang="en-US" sz="3000" b="1" dirty="0" smtClean="0">
                <a:solidFill>
                  <a:srgbClr val="FF0000"/>
                </a:solidFill>
              </a:rPr>
              <a:t>11,180.00 (Feb 08, 2025)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65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>
                <a:solidFill>
                  <a:srgbClr val="FF0000"/>
                </a:solidFill>
              </a:rPr>
              <a:t>Nisaab</a:t>
            </a:r>
            <a:r>
              <a:rPr lang="en-CA" b="1" dirty="0">
                <a:solidFill>
                  <a:srgbClr val="FF0000"/>
                </a:solidFill>
              </a:rPr>
              <a:t> of Silver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solidFill>
                  <a:schemeClr val="tx1"/>
                </a:solidFill>
              </a:rPr>
              <a:t>As </a:t>
            </a:r>
            <a:r>
              <a:rPr lang="en-CA" b="1" dirty="0">
                <a:solidFill>
                  <a:schemeClr val="tx1"/>
                </a:solidFill>
              </a:rPr>
              <a:t>of March 01, 2024…</a:t>
            </a:r>
          </a:p>
          <a:p>
            <a:r>
              <a:rPr lang="en-CA" b="1" dirty="0">
                <a:solidFill>
                  <a:schemeClr val="tx1"/>
                </a:solidFill>
              </a:rPr>
              <a:t>One gram of silver: $1.01018</a:t>
            </a:r>
          </a:p>
          <a:p>
            <a:r>
              <a:rPr lang="en-CA" b="1" dirty="0" err="1">
                <a:solidFill>
                  <a:schemeClr val="tx1"/>
                </a:solidFill>
              </a:rPr>
              <a:t>Nisaab</a:t>
            </a:r>
            <a:r>
              <a:rPr lang="en-CA" b="1" dirty="0">
                <a:solidFill>
                  <a:schemeClr val="tx1"/>
                </a:solidFill>
              </a:rPr>
              <a:t>: 1.01018x595= </a:t>
            </a:r>
            <a:r>
              <a:rPr lang="en-CA" b="1" dirty="0">
                <a:solidFill>
                  <a:srgbClr val="FF0000"/>
                </a:solidFill>
              </a:rPr>
              <a:t>$601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As of Feb 08, 2025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Nisaab</a:t>
            </a:r>
            <a:r>
              <a:rPr lang="en-US" b="1" dirty="0" smtClean="0">
                <a:solidFill>
                  <a:srgbClr val="FF0000"/>
                </a:solidFill>
              </a:rPr>
              <a:t>: $1.462x595=$869 CAD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5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</a:t>
            </a:r>
            <a:r>
              <a:rPr lang="en-US" b="1" dirty="0" err="1">
                <a:solidFill>
                  <a:srgbClr val="FF0000"/>
                </a:solidFill>
              </a:rPr>
              <a:t>Nisaab</a:t>
            </a:r>
            <a:r>
              <a:rPr lang="en-US" b="1" dirty="0">
                <a:solidFill>
                  <a:srgbClr val="FF0000"/>
                </a:solidFill>
              </a:rPr>
              <a:t> of Gold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more stable</a:t>
            </a:r>
          </a:p>
          <a:p>
            <a:r>
              <a:rPr lang="en-US" dirty="0"/>
              <a:t>The fatwa of the Islamic Research Council affiliated with al </a:t>
            </a:r>
            <a:r>
              <a:rPr lang="en-US" dirty="0" err="1"/>
              <a:t>Azhar</a:t>
            </a:r>
            <a:r>
              <a:rPr lang="en-US" dirty="0"/>
              <a:t> University.</a:t>
            </a:r>
          </a:p>
          <a:p>
            <a:r>
              <a:rPr lang="en-US" dirty="0"/>
              <a:t>The hadith “…taken from their wealthy and distributed among their poor”. </a:t>
            </a:r>
            <a:endParaRPr lang="en-CA" dirty="0"/>
          </a:p>
          <a:p>
            <a:r>
              <a:rPr lang="en-CA" b="1" dirty="0"/>
              <a:t>85 grams or 87.48 grams ?</a:t>
            </a:r>
          </a:p>
          <a:p>
            <a:r>
              <a:rPr lang="en-CA" b="1" dirty="0"/>
              <a:t>595 grams or 612.36 grams 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5879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Loans and Debts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u="sng" dirty="0"/>
              <a:t>Good loans and bad loans. </a:t>
            </a:r>
          </a:p>
          <a:p>
            <a:r>
              <a:rPr lang="en-US" dirty="0"/>
              <a:t>Good loans are to be included in your calculation every year. </a:t>
            </a:r>
          </a:p>
          <a:p>
            <a:r>
              <a:rPr lang="en-US" sz="3200" b="1" u="sng" dirty="0"/>
              <a:t>Short-term and Long-term Debts</a:t>
            </a:r>
          </a:p>
          <a:p>
            <a:r>
              <a:rPr lang="en-US" dirty="0"/>
              <a:t>Short-term debts (to be paid within the coming year) are to be excluded from the total amount of your savings. </a:t>
            </a:r>
          </a:p>
        </p:txBody>
      </p:sp>
    </p:spTree>
    <p:extLst>
      <p:ext uri="{BB962C8B-B14F-4D97-AF65-F5344CB8AC3E}">
        <p14:creationId xmlns:p14="http://schemas.microsoft.com/office/powerpoint/2010/main" val="219651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Bad Loans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Misconception:</a:t>
            </a:r>
          </a:p>
          <a:p>
            <a:r>
              <a:rPr lang="en-US" sz="5400" dirty="0"/>
              <a:t>“Do not turn bad loans into a zakat payment”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4166345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Employees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/>
              <a:t>Cash+ value of your stock ( for speculators) + good loans – short-term debts = Total value of your </a:t>
            </a:r>
            <a:r>
              <a:rPr lang="en-US" sz="4000" b="1" i="1" dirty="0"/>
              <a:t>zakatable</a:t>
            </a:r>
            <a:r>
              <a:rPr lang="en-US" sz="4000" b="1" dirty="0"/>
              <a:t> money. </a:t>
            </a:r>
          </a:p>
          <a:p>
            <a:r>
              <a:rPr lang="en-US" sz="4000" b="1" dirty="0"/>
              <a:t>2.5% (Islamic Calendar)</a:t>
            </a:r>
          </a:p>
          <a:p>
            <a:r>
              <a:rPr lang="en-US" sz="4000" b="1" dirty="0"/>
              <a:t>2.577% (Gregorian Calendar)</a:t>
            </a:r>
          </a:p>
        </p:txBody>
      </p:sp>
    </p:spTree>
    <p:extLst>
      <p:ext uri="{BB962C8B-B14F-4D97-AF65-F5344CB8AC3E}">
        <p14:creationId xmlns:p14="http://schemas.microsoft.com/office/powerpoint/2010/main" val="1199042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Zakat on Stocks 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Long-term Investment:</a:t>
            </a:r>
          </a:p>
          <a:p>
            <a:r>
              <a:rPr lang="en-US" dirty="0"/>
              <a:t>Determine the Zakatable Asset Ratio</a:t>
            </a:r>
          </a:p>
          <a:p>
            <a:r>
              <a:rPr lang="en-US" dirty="0"/>
              <a:t>Total current Assets (minus interest income)/Market cap= Zakatable Asset Ratio. </a:t>
            </a:r>
          </a:p>
          <a:p>
            <a:r>
              <a:rPr lang="en-US" dirty="0"/>
              <a:t>Example: 15 million /90 million=0.1666 (16.66%)</a:t>
            </a:r>
          </a:p>
          <a:p>
            <a:r>
              <a:rPr lang="en-US" dirty="0"/>
              <a:t>Current value of your holdings: 12k </a:t>
            </a:r>
          </a:p>
          <a:p>
            <a:r>
              <a:rPr lang="en-US" dirty="0"/>
              <a:t>12kX 0.1666= </a:t>
            </a:r>
            <a:r>
              <a:rPr lang="en-US" b="1" dirty="0"/>
              <a:t>1,999.20 CAD (</a:t>
            </a:r>
            <a:r>
              <a:rPr lang="en-US" b="1" i="1" dirty="0"/>
              <a:t>Zakatable</a:t>
            </a:r>
            <a:r>
              <a:rPr lang="en-US" b="1" dirty="0"/>
              <a:t> portion)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69037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Other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Zakat is due on the total value of your investment in the following cases:</a:t>
            </a:r>
          </a:p>
          <a:p>
            <a:pPr lvl="1"/>
            <a:r>
              <a:rPr lang="en-CA" b="1" dirty="0"/>
              <a:t>Mutual Funds </a:t>
            </a:r>
          </a:p>
          <a:p>
            <a:pPr lvl="1"/>
            <a:r>
              <a:rPr lang="en-CA" b="1" dirty="0"/>
              <a:t>Cryptocurrencies</a:t>
            </a:r>
          </a:p>
          <a:p>
            <a:pPr lvl="1"/>
            <a:r>
              <a:rPr lang="en-CA" b="1" dirty="0"/>
              <a:t>Bonds (use the original price) </a:t>
            </a:r>
          </a:p>
        </p:txBody>
      </p:sp>
    </p:spTree>
    <p:extLst>
      <p:ext uri="{BB962C8B-B14F-4D97-AF65-F5344CB8AC3E}">
        <p14:creationId xmlns:p14="http://schemas.microsoft.com/office/powerpoint/2010/main" val="3946578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Employees with Pension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to the total of your </a:t>
            </a:r>
            <a:r>
              <a:rPr lang="en-US" i="1" dirty="0"/>
              <a:t>zakatable</a:t>
            </a:r>
            <a:r>
              <a:rPr lang="en-US" dirty="0"/>
              <a:t> assets the unlocked portion of the “RRSP” account or any pension account, then take away penalties and fees. Pay zakat on what is left in your hand. </a:t>
            </a:r>
          </a:p>
          <a:p>
            <a:r>
              <a:rPr lang="en-US" dirty="0"/>
              <a:t>The account is locked: </a:t>
            </a:r>
            <a:r>
              <a:rPr lang="en-US" b="1" dirty="0"/>
              <a:t>No Zakat on the funds until they are accessible.</a:t>
            </a:r>
          </a:p>
          <a:p>
            <a:r>
              <a:rPr lang="en-US" b="1" dirty="0"/>
              <a:t>Note: RESP </a:t>
            </a:r>
            <a:r>
              <a:rPr lang="en-US" dirty="0"/>
              <a:t>(Zakat is only due on the contribution of the parents if it reaches the </a:t>
            </a:r>
            <a:r>
              <a:rPr lang="en-US" dirty="0" err="1"/>
              <a:t>Nisaab</a:t>
            </a:r>
            <a:r>
              <a:rPr lang="en-US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197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Importance and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five pillars of Islam.</a:t>
            </a:r>
          </a:p>
          <a:p>
            <a:r>
              <a:rPr lang="en-US" dirty="0"/>
              <a:t>It is always linked with the establishment of the prayer. </a:t>
            </a:r>
          </a:p>
          <a:p>
            <a:r>
              <a:rPr lang="en-US" dirty="0"/>
              <a:t>Those who accumulate wealth and do not spend it in the way of Allah (via the payment of Zakat) will face a severe punishment on the Day of the Judgment.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28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Business Owners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Use the same formula, but you should add the value of the inventory. </a:t>
            </a:r>
          </a:p>
          <a:p>
            <a:r>
              <a:rPr lang="en-US" dirty="0"/>
              <a:t>No zakat on the value of fixed assets. (buildings, equipment, furniture or vehicles used in the business operation)</a:t>
            </a:r>
          </a:p>
          <a:p>
            <a:r>
              <a:rPr lang="en-US" dirty="0"/>
              <a:t>Value of raw material is included</a:t>
            </a:r>
          </a:p>
          <a:p>
            <a:r>
              <a:rPr lang="en-US" dirty="0"/>
              <a:t>Use the market price to calculate the value of your business merchandise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4634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Zakat on Jewelry 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b="1" dirty="0"/>
              <a:t>No Zakat </a:t>
            </a:r>
            <a:r>
              <a:rPr lang="en-CA" dirty="0"/>
              <a:t>on any halal jewelry if it is for personal use</a:t>
            </a:r>
          </a:p>
          <a:p>
            <a:r>
              <a:rPr lang="en-CA" b="1" dirty="0"/>
              <a:t>Zakat is obligatory:</a:t>
            </a:r>
          </a:p>
          <a:p>
            <a:pPr lvl="1"/>
            <a:r>
              <a:rPr lang="en-CA" dirty="0"/>
              <a:t>If the jewelry is saved as a store of value </a:t>
            </a:r>
          </a:p>
          <a:p>
            <a:pPr lvl="1"/>
            <a:r>
              <a:rPr lang="en-CA" dirty="0"/>
              <a:t>If it is owned by a male </a:t>
            </a:r>
            <a:endParaRPr lang="ar-SA" dirty="0"/>
          </a:p>
          <a:p>
            <a:pPr lvl="1"/>
            <a:r>
              <a:rPr lang="en-CA" dirty="0"/>
              <a:t>If it is intended for trade (Business merchandise)</a:t>
            </a:r>
          </a:p>
          <a:p>
            <a:pPr lvl="1"/>
            <a:r>
              <a:rPr lang="en-CA" dirty="0"/>
              <a:t>If it is used as a decoration</a:t>
            </a:r>
          </a:p>
          <a:p>
            <a:pPr lvl="1"/>
            <a:r>
              <a:rPr lang="en-CA" b="1" dirty="0"/>
              <a:t>Note: </a:t>
            </a:r>
            <a:r>
              <a:rPr lang="en-CA" dirty="0"/>
              <a:t>Zakat is mandatory on the value of utensils made of gold and silver. (scholarly consensus)</a:t>
            </a:r>
          </a:p>
        </p:txBody>
      </p:sp>
    </p:spTree>
    <p:extLst>
      <p:ext uri="{BB962C8B-B14F-4D97-AF65-F5344CB8AC3E}">
        <p14:creationId xmlns:p14="http://schemas.microsoft.com/office/powerpoint/2010/main" val="1958473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Less Than 24 Karats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Price in international markets: $80</a:t>
            </a:r>
          </a:p>
          <a:p>
            <a:r>
              <a:rPr lang="en-CA" dirty="0"/>
              <a:t>Depreciated price: $70</a:t>
            </a:r>
          </a:p>
          <a:p>
            <a:r>
              <a:rPr lang="en-CA" dirty="0"/>
              <a:t>Fatima owns 1000 grams of 18k gold jewelry</a:t>
            </a:r>
          </a:p>
          <a:p>
            <a:r>
              <a:rPr lang="en-CA" dirty="0"/>
              <a:t>1000x18/24=750 grams of pure gold</a:t>
            </a:r>
          </a:p>
          <a:p>
            <a:r>
              <a:rPr lang="en-CA" dirty="0"/>
              <a:t>1000x $70=$70000</a:t>
            </a:r>
          </a:p>
          <a:p>
            <a:r>
              <a:rPr lang="en-CA" dirty="0"/>
              <a:t>750x $70= $52,500 (value of her </a:t>
            </a:r>
            <a:r>
              <a:rPr lang="en-CA" i="1" dirty="0"/>
              <a:t>zakatable</a:t>
            </a:r>
            <a:r>
              <a:rPr lang="en-CA" dirty="0"/>
              <a:t> assets)</a:t>
            </a:r>
          </a:p>
        </p:txBody>
      </p:sp>
    </p:spTree>
    <p:extLst>
      <p:ext uri="{BB962C8B-B14F-4D97-AF65-F5344CB8AC3E}">
        <p14:creationId xmlns:p14="http://schemas.microsoft.com/office/powerpoint/2010/main" val="3743081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Gemstones and Diamonds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</a:t>
            </a:r>
            <a:r>
              <a:rPr lang="en-US" b="1" dirty="0"/>
              <a:t>no zakat </a:t>
            </a:r>
            <a:r>
              <a:rPr lang="en-US" dirty="0"/>
              <a:t>on the following items unless they are strictly intended for trade:</a:t>
            </a:r>
          </a:p>
          <a:p>
            <a:r>
              <a:rPr lang="en-US" b="1" dirty="0"/>
              <a:t> Gemstones and diamonds.</a:t>
            </a:r>
          </a:p>
          <a:p>
            <a:r>
              <a:rPr lang="en-US" b="1" dirty="0"/>
              <a:t>Precious metals other than gold and silver. </a:t>
            </a:r>
            <a:endParaRPr lang="en-US" b="1" dirty="0" smtClean="0"/>
          </a:p>
          <a:p>
            <a:r>
              <a:rPr lang="en-US" b="1" u="sng" dirty="0" smtClean="0"/>
              <a:t>Note: </a:t>
            </a:r>
            <a:r>
              <a:rPr lang="en-US" b="1" dirty="0" smtClean="0"/>
              <a:t>Weight of gold or silver – total of weight of non-metals and stones= Total value of your gold or silver that is subject to zakat payment. 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828534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Land and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No zakat </a:t>
            </a:r>
            <a:r>
              <a:rPr lang="en-CA" dirty="0"/>
              <a:t>on any real-estate property unless it is </a:t>
            </a:r>
            <a:r>
              <a:rPr lang="en-CA" u="sng" dirty="0"/>
              <a:t>strictly</a:t>
            </a:r>
            <a:r>
              <a:rPr lang="en-CA" dirty="0"/>
              <a:t> intended for trade. </a:t>
            </a:r>
          </a:p>
          <a:p>
            <a:r>
              <a:rPr lang="en-CA" b="1" dirty="0"/>
              <a:t>Rental property: </a:t>
            </a:r>
            <a:r>
              <a:rPr lang="en-CA" dirty="0"/>
              <a:t>Pay zakat on the rental income.</a:t>
            </a:r>
          </a:p>
          <a:p>
            <a:r>
              <a:rPr lang="en-CA" b="1" dirty="0"/>
              <a:t>I don’t know what to do with it: </a:t>
            </a:r>
            <a:r>
              <a:rPr lang="en-CA" dirty="0"/>
              <a:t>No zakat on the value of the property. </a:t>
            </a:r>
          </a:p>
          <a:p>
            <a:r>
              <a:rPr lang="en-CA" b="1" dirty="0"/>
              <a:t>I changed my mind and I want to sell it:</a:t>
            </a:r>
            <a:r>
              <a:rPr lang="en-CA" dirty="0"/>
              <a:t> No zakat until you sell it. </a:t>
            </a:r>
          </a:p>
        </p:txBody>
      </p:sp>
    </p:spTree>
    <p:extLst>
      <p:ext uri="{BB962C8B-B14F-4D97-AF65-F5344CB8AC3E}">
        <p14:creationId xmlns:p14="http://schemas.microsoft.com/office/powerpoint/2010/main" val="1166088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Who Receives the Zakat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Poor People</a:t>
            </a:r>
          </a:p>
          <a:p>
            <a:r>
              <a:rPr lang="en-CA" dirty="0"/>
              <a:t>Those in need</a:t>
            </a:r>
          </a:p>
          <a:p>
            <a:r>
              <a:rPr lang="en-CA" dirty="0"/>
              <a:t>Employed to collect/distribute the zakat</a:t>
            </a:r>
          </a:p>
          <a:p>
            <a:r>
              <a:rPr lang="en-CA" dirty="0"/>
              <a:t>Those inclined towards accepting Islam</a:t>
            </a:r>
          </a:p>
          <a:p>
            <a:r>
              <a:rPr lang="en-CA" dirty="0"/>
              <a:t>Captives and Slaves</a:t>
            </a:r>
          </a:p>
          <a:p>
            <a:r>
              <a:rPr lang="en-CA" dirty="0"/>
              <a:t>Those in Debt</a:t>
            </a:r>
          </a:p>
          <a:p>
            <a:r>
              <a:rPr lang="en-CA" dirty="0"/>
              <a:t>In the way of Allah</a:t>
            </a:r>
          </a:p>
          <a:p>
            <a:r>
              <a:rPr lang="en-CA" dirty="0"/>
              <a:t>The </a:t>
            </a:r>
            <a:r>
              <a:rPr lang="en-CA"/>
              <a:t>Stranded traveller </a:t>
            </a:r>
          </a:p>
        </p:txBody>
      </p:sp>
    </p:spTree>
    <p:extLst>
      <p:ext uri="{BB962C8B-B14F-4D97-AF65-F5344CB8AC3E}">
        <p14:creationId xmlns:p14="http://schemas.microsoft.com/office/powerpoint/2010/main" val="196542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Importance and Significance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Deniers leave the fold of Islam. </a:t>
            </a:r>
          </a:p>
          <a:p>
            <a:r>
              <a:rPr lang="en-US" dirty="0"/>
              <a:t>Those who do not pay it due to negligence are still Muslims. It is still a major sin.</a:t>
            </a:r>
          </a:p>
          <a:p>
            <a:r>
              <a:rPr lang="en-US" dirty="0"/>
              <a:t>Not paying it is classified as a major act of negligence.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8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Wisdom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individuals and communities benefit and flourish.</a:t>
            </a:r>
          </a:p>
          <a:p>
            <a:r>
              <a:rPr lang="en-US" dirty="0"/>
              <a:t>The wealth is purified. </a:t>
            </a:r>
          </a:p>
          <a:p>
            <a:r>
              <a:rPr lang="en-US" dirty="0"/>
              <a:t>The heart is purified from greed and selfishness. </a:t>
            </a:r>
          </a:p>
          <a:p>
            <a:r>
              <a:rPr lang="en-US" dirty="0"/>
              <a:t>One’s business will be blessed </a:t>
            </a:r>
          </a:p>
          <a:p>
            <a:r>
              <a:rPr lang="en-US" dirty="0"/>
              <a:t>Zakat means purification, growth and blessing.</a:t>
            </a:r>
          </a:p>
        </p:txBody>
      </p:sp>
    </p:spTree>
    <p:extLst>
      <p:ext uri="{BB962C8B-B14F-4D97-AF65-F5344CB8AC3E}">
        <p14:creationId xmlns:p14="http://schemas.microsoft.com/office/powerpoint/2010/main" val="268391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Purification and Blessings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/>
              <a:t>“Take [oh Muhammad] from their wealth a charity by which you purify them and sanctify them and invoke Allah’s blessings upon them. Indeed, your invocations are reassurance for them” </a:t>
            </a:r>
            <a:r>
              <a:rPr lang="en-US" sz="4000" b="1" dirty="0">
                <a:solidFill>
                  <a:srgbClr val="FF0000"/>
                </a:solidFill>
              </a:rPr>
              <a:t>(9/103)</a:t>
            </a:r>
          </a:p>
        </p:txBody>
      </p:sp>
    </p:spTree>
    <p:extLst>
      <p:ext uri="{BB962C8B-B14F-4D97-AF65-F5344CB8AC3E}">
        <p14:creationId xmlns:p14="http://schemas.microsoft.com/office/powerpoint/2010/main" val="147864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Poverty is Alleviated and Hearts are Purified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Hadith: </a:t>
            </a:r>
            <a:r>
              <a:rPr lang="en-US" dirty="0"/>
              <a:t>“Verily, Allah has made it obligatory upon them the payment of charity from their wealth. It is to be taken from their wealthy and distributed among their poor” (B/M)</a:t>
            </a:r>
          </a:p>
          <a:p>
            <a:r>
              <a:rPr lang="en-US" b="1" dirty="0"/>
              <a:t>Those who receive the Zakat…</a:t>
            </a:r>
          </a:p>
          <a:p>
            <a:pPr lvl="1"/>
            <a:r>
              <a:rPr lang="en-US" dirty="0"/>
              <a:t> their hearts will be purified from destructive jealousy, grudges and ill feelings</a:t>
            </a:r>
          </a:p>
          <a:p>
            <a:pPr lvl="1"/>
            <a:r>
              <a:rPr lang="en-US" dirty="0"/>
              <a:t>Their needs will be fulfilled</a:t>
            </a:r>
          </a:p>
          <a:p>
            <a:pPr lvl="1"/>
            <a:r>
              <a:rPr lang="en-US" dirty="0"/>
              <a:t>The Islamic brotherhood will be empowered. </a:t>
            </a:r>
          </a:p>
          <a:p>
            <a:pPr lvl="1"/>
            <a:r>
              <a:rPr lang="en-US" dirty="0"/>
              <a:t>Poverty is alleviated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4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Understanding Zakat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Pillars and conditions: </a:t>
            </a:r>
          </a:p>
          <a:p>
            <a:pPr lvl="1"/>
            <a:r>
              <a:rPr lang="en-US" sz="3200" b="1" dirty="0"/>
              <a:t>The Intention of Zakat Payment</a:t>
            </a:r>
          </a:p>
          <a:p>
            <a:pPr lvl="1"/>
            <a:r>
              <a:rPr lang="en-US" sz="3200" b="1" dirty="0" err="1"/>
              <a:t>Nisaab</a:t>
            </a:r>
            <a:r>
              <a:rPr lang="en-US" sz="3200" b="1" dirty="0"/>
              <a:t> (threshold) : Amount of wealth which makes you obligated to pay the Zakat. </a:t>
            </a:r>
          </a:p>
          <a:p>
            <a:pPr lvl="1"/>
            <a:r>
              <a:rPr lang="en-US" sz="3200" b="1" dirty="0"/>
              <a:t>Al- </a:t>
            </a:r>
            <a:r>
              <a:rPr lang="en-US" sz="3200" b="1" dirty="0" err="1"/>
              <a:t>Hawl</a:t>
            </a:r>
            <a:r>
              <a:rPr lang="en-US" sz="3200" b="1" dirty="0"/>
              <a:t> (One year/Hijri calendar)</a:t>
            </a:r>
          </a:p>
          <a:p>
            <a:pPr lvl="1"/>
            <a:r>
              <a:rPr lang="en-US" sz="3200" b="1" dirty="0"/>
              <a:t>Full and Complete Ownership </a:t>
            </a:r>
          </a:p>
        </p:txBody>
      </p:sp>
    </p:spTree>
    <p:extLst>
      <p:ext uri="{BB962C8B-B14F-4D97-AF65-F5344CB8AC3E}">
        <p14:creationId xmlns:p14="http://schemas.microsoft.com/office/powerpoint/2010/main" val="194980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b="1" dirty="0"/>
              <a:t>“Zakat is due on the wealth of any Muslim, young or old, male or female, that is held in savings for one calendar year after it has reached the </a:t>
            </a:r>
            <a:r>
              <a:rPr lang="en-US" sz="4800" b="1" dirty="0" err="1"/>
              <a:t>Nisaab</a:t>
            </a:r>
            <a:r>
              <a:rPr lang="en-US" sz="4800" b="1" dirty="0"/>
              <a:t> threshold”. </a:t>
            </a:r>
          </a:p>
        </p:txBody>
      </p:sp>
    </p:spTree>
    <p:extLst>
      <p:ext uri="{BB962C8B-B14F-4D97-AF65-F5344CB8AC3E}">
        <p14:creationId xmlns:p14="http://schemas.microsoft.com/office/powerpoint/2010/main" val="379884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Misconceptions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dirty="0"/>
              <a:t>I am saving money to get married/buy a house/for Hajj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I don’t have a job, but I have savings in the bank. 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Do I exclude the value of the </a:t>
            </a:r>
            <a:r>
              <a:rPr lang="en-CA" dirty="0" err="1"/>
              <a:t>nisaab</a:t>
            </a:r>
            <a:r>
              <a:rPr lang="en-CA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I don’t have to pay zakat on the amount which I already paid on it last year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I cannot pay zakat to any family member. </a:t>
            </a:r>
          </a:p>
        </p:txBody>
      </p:sp>
    </p:spTree>
    <p:extLst>
      <p:ext uri="{BB962C8B-B14F-4D97-AF65-F5344CB8AC3E}">
        <p14:creationId xmlns:p14="http://schemas.microsoft.com/office/powerpoint/2010/main" val="1386696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1165</Words>
  <Application>Microsoft Office PowerPoint</Application>
  <PresentationFormat>On-screen Show (4:3)</PresentationFormat>
  <Paragraphs>128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Garamond</vt:lpstr>
      <vt:lpstr>Times New Roman</vt:lpstr>
      <vt:lpstr>Organic</vt:lpstr>
      <vt:lpstr>The Basics of Zakat Understand and Calculate-2025</vt:lpstr>
      <vt:lpstr>Importance and Significance</vt:lpstr>
      <vt:lpstr>Importance and Significance </vt:lpstr>
      <vt:lpstr>Wisdom and Benefits</vt:lpstr>
      <vt:lpstr>Purification and Blessings</vt:lpstr>
      <vt:lpstr>Poverty is Alleviated and Hearts are Purified</vt:lpstr>
      <vt:lpstr>Understanding Zakat</vt:lpstr>
      <vt:lpstr>Continued</vt:lpstr>
      <vt:lpstr>Misconceptions</vt:lpstr>
      <vt:lpstr>Gold or Silver Nisaab? </vt:lpstr>
      <vt:lpstr>Nisaab of Gold</vt:lpstr>
      <vt:lpstr>Nisaab of Silver</vt:lpstr>
      <vt:lpstr>The Nisaab of Gold</vt:lpstr>
      <vt:lpstr>Loans and Debts</vt:lpstr>
      <vt:lpstr>Bad Loans</vt:lpstr>
      <vt:lpstr>Employees</vt:lpstr>
      <vt:lpstr>Zakat on Stocks </vt:lpstr>
      <vt:lpstr>Other Investments</vt:lpstr>
      <vt:lpstr>Employees with Pension Plans</vt:lpstr>
      <vt:lpstr>Business Owners</vt:lpstr>
      <vt:lpstr>Zakat on Jewelry </vt:lpstr>
      <vt:lpstr>Less Than 24 Karats</vt:lpstr>
      <vt:lpstr>Gemstones and Diamonds</vt:lpstr>
      <vt:lpstr>Land and Properties</vt:lpstr>
      <vt:lpstr>Who Receives the Zakat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Zakat Made Easy Understand and Calculate</dc:title>
  <dc:creator>Lenovo</dc:creator>
  <cp:lastModifiedBy>Hacene Chebbani</cp:lastModifiedBy>
  <cp:revision>66</cp:revision>
  <dcterms:created xsi:type="dcterms:W3CDTF">2018-05-03T16:19:56Z</dcterms:created>
  <dcterms:modified xsi:type="dcterms:W3CDTF">2025-02-08T23:40:26Z</dcterms:modified>
</cp:coreProperties>
</file>