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354" r:id="rId5"/>
    <p:sldId id="257" r:id="rId6"/>
    <p:sldId id="382" r:id="rId7"/>
    <p:sldId id="302" r:id="rId8"/>
    <p:sldId id="372" r:id="rId9"/>
    <p:sldId id="349" r:id="rId10"/>
    <p:sldId id="378" r:id="rId11"/>
    <p:sldId id="318" r:id="rId12"/>
    <p:sldId id="365" r:id="rId13"/>
    <p:sldId id="373" r:id="rId14"/>
    <p:sldId id="371" r:id="rId15"/>
    <p:sldId id="366" r:id="rId16"/>
    <p:sldId id="377" r:id="rId17"/>
    <p:sldId id="321" r:id="rId18"/>
    <p:sldId id="379" r:id="rId19"/>
    <p:sldId id="374" r:id="rId20"/>
    <p:sldId id="376" r:id="rId21"/>
    <p:sldId id="330" r:id="rId22"/>
    <p:sldId id="380" r:id="rId23"/>
    <p:sldId id="367" r:id="rId24"/>
    <p:sldId id="268" r:id="rId25"/>
    <p:sldId id="331" r:id="rId26"/>
    <p:sldId id="343" r:id="rId27"/>
    <p:sldId id="327" r:id="rId28"/>
    <p:sldId id="344" r:id="rId29"/>
    <p:sldId id="267" r:id="rId30"/>
    <p:sldId id="324" r:id="rId31"/>
    <p:sldId id="353" r:id="rId32"/>
    <p:sldId id="328" r:id="rId33"/>
    <p:sldId id="329" r:id="rId34"/>
    <p:sldId id="346" r:id="rId35"/>
    <p:sldId id="30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8F7E2DF-E749-4066-8A14-34848FEA0CAD}">
          <p14:sldIdLst>
            <p14:sldId id="354"/>
            <p14:sldId id="257"/>
            <p14:sldId id="382"/>
          </p14:sldIdLst>
        </p14:section>
        <p14:section name="Recipient Category Breakdown" id="{F9F77995-8207-4444-BC37-924D72D2800A}">
          <p14:sldIdLst>
            <p14:sldId id="302"/>
          </p14:sldIdLst>
        </p14:section>
        <p14:section name="Recipient Category Summary" id="{75480C58-07E7-490C-9D2A-1577EB52FFD4}">
          <p14:sldIdLst>
            <p14:sldId id="372"/>
          </p14:sldIdLst>
        </p14:section>
        <p14:section name="Unlawful Recipients of Zakat" id="{26DC4639-CC6D-4872-9E97-E1B746FC4950}">
          <p14:sldIdLst>
            <p14:sldId id="349"/>
            <p14:sldId id="378"/>
          </p14:sldIdLst>
        </p14:section>
        <p14:section name="Tamleek - Transfer of Onwership" id="{89DAB547-70BA-4A9A-8BFE-2F64CC40548E}">
          <p14:sldIdLst>
            <p14:sldId id="318"/>
          </p14:sldIdLst>
        </p14:section>
        <p14:section name="The Nisab" id="{94F8CE5F-F590-4E37-A1E2-240D78CE800D}">
          <p14:sldIdLst>
            <p14:sldId id="365"/>
            <p14:sldId id="373"/>
            <p14:sldId id="371"/>
          </p14:sldIdLst>
        </p14:section>
        <p14:section name="What is Zakat Paid On" id="{223ACBB6-91DF-4041-B5CC-1128C653C2FB}">
          <p14:sldIdLst>
            <p14:sldId id="366"/>
            <p14:sldId id="377"/>
            <p14:sldId id="321"/>
          </p14:sldIdLst>
        </p14:section>
        <p14:section name="Zakat Calculation &amp; Deductibles" id="{BC7F8AA0-A01C-4F6D-82EA-963C13A4A2AD}">
          <p14:sldIdLst>
            <p14:sldId id="379"/>
            <p14:sldId id="374"/>
            <p14:sldId id="376"/>
            <p14:sldId id="330"/>
            <p14:sldId id="380"/>
          </p14:sldIdLst>
        </p14:section>
        <p14:section name="Use Cases and Scenarios" id="{1F374B86-4823-459D-9EC5-2627FA0DE9F8}">
          <p14:sldIdLst>
            <p14:sldId id="367"/>
            <p14:sldId id="268"/>
            <p14:sldId id="331"/>
            <p14:sldId id="343"/>
            <p14:sldId id="327"/>
            <p14:sldId id="344"/>
            <p14:sldId id="267"/>
            <p14:sldId id="324"/>
            <p14:sldId id="353"/>
            <p14:sldId id="328"/>
            <p14:sldId id="329"/>
          </p14:sldIdLst>
        </p14:section>
        <p14:section name="Q/A and Resources" id="{EEDE93E5-429E-450E-9E63-FA7CE0CA2616}">
          <p14:sldIdLst>
            <p14:sldId id="346"/>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FAF87D-318A-8826-849B-0E96CE8A572F}" v="16" dt="2025-02-06T00:40:24.893"/>
    <p1510:client id="{DEA654DF-9E94-4F4D-80CF-933A47FB3122}" v="7" dt="2025-02-05T23:26:47.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14" autoAdjust="0"/>
    <p:restoredTop sz="85497" autoAdjust="0"/>
  </p:normalViewPr>
  <p:slideViewPr>
    <p:cSldViewPr snapToGrid="0">
      <p:cViewPr varScale="1">
        <p:scale>
          <a:sx n="89" d="100"/>
          <a:sy n="89" d="100"/>
        </p:scale>
        <p:origin x="106"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2.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2.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C479B-2E61-4C52-BDB2-D06ECC1F98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41BF40-D927-4665-A5A0-A9A15C9E9ACD}">
      <dgm:prSet/>
      <dgm:spPr/>
      <dgm:t>
        <a:bodyPr/>
        <a:lstStyle/>
        <a:p>
          <a:pPr>
            <a:lnSpc>
              <a:spcPct val="100000"/>
            </a:lnSpc>
          </a:pPr>
          <a:r>
            <a:rPr lang="en-US" dirty="0"/>
            <a:t>Cash and cash-like assets</a:t>
          </a:r>
        </a:p>
      </dgm:t>
    </dgm:pt>
    <dgm:pt modelId="{E52FFAAB-7CDA-4CDF-9805-2E24A82066C3}" type="parTrans" cxnId="{83D248E8-9134-4DD8-B2BF-AFFB190871A0}">
      <dgm:prSet/>
      <dgm:spPr/>
      <dgm:t>
        <a:bodyPr/>
        <a:lstStyle/>
        <a:p>
          <a:endParaRPr lang="en-US"/>
        </a:p>
      </dgm:t>
    </dgm:pt>
    <dgm:pt modelId="{F0529624-BA9E-46E5-AF3A-8FF1607F2D72}" type="sibTrans" cxnId="{83D248E8-9134-4DD8-B2BF-AFFB190871A0}">
      <dgm:prSet/>
      <dgm:spPr/>
      <dgm:t>
        <a:bodyPr/>
        <a:lstStyle/>
        <a:p>
          <a:endParaRPr lang="en-US"/>
        </a:p>
      </dgm:t>
    </dgm:pt>
    <dgm:pt modelId="{5F13FA95-D6D6-429E-BDE2-243ABAD25CC1}">
      <dgm:prSet/>
      <dgm:spPr/>
      <dgm:t>
        <a:bodyPr/>
        <a:lstStyle/>
        <a:p>
          <a:pPr>
            <a:lnSpc>
              <a:spcPct val="100000"/>
            </a:lnSpc>
          </a:pPr>
          <a:r>
            <a:rPr lang="en-US" dirty="0"/>
            <a:t>Gold and Silver: coins, ingots, </a:t>
          </a:r>
          <a:r>
            <a:rPr lang="en-US" dirty="0" err="1"/>
            <a:t>jewellery</a:t>
          </a:r>
          <a:r>
            <a:rPr lang="en-US" dirty="0"/>
            <a:t>*, etc.</a:t>
          </a:r>
        </a:p>
      </dgm:t>
    </dgm:pt>
    <dgm:pt modelId="{E8D3B957-C57E-4ADD-85CC-724F86A5F7A6}" type="parTrans" cxnId="{973C1FB5-A9B7-4474-8A51-482ABCD343E2}">
      <dgm:prSet/>
      <dgm:spPr/>
      <dgm:t>
        <a:bodyPr/>
        <a:lstStyle/>
        <a:p>
          <a:endParaRPr lang="en-US"/>
        </a:p>
      </dgm:t>
    </dgm:pt>
    <dgm:pt modelId="{CE4CBC38-C508-4CA2-AFDA-73B301641E46}" type="sibTrans" cxnId="{973C1FB5-A9B7-4474-8A51-482ABCD343E2}">
      <dgm:prSet/>
      <dgm:spPr/>
      <dgm:t>
        <a:bodyPr/>
        <a:lstStyle/>
        <a:p>
          <a:endParaRPr lang="en-US"/>
        </a:p>
      </dgm:t>
    </dgm:pt>
    <dgm:pt modelId="{922A8AD4-D265-4543-970A-C655558AF6D9}">
      <dgm:prSet/>
      <dgm:spPr/>
      <dgm:t>
        <a:bodyPr/>
        <a:lstStyle/>
        <a:p>
          <a:pPr>
            <a:lnSpc>
              <a:spcPct val="100000"/>
            </a:lnSpc>
          </a:pPr>
          <a:r>
            <a:rPr lang="en-US" dirty="0"/>
            <a:t>Debts owed to you: money lent to others that will be repaid</a:t>
          </a:r>
        </a:p>
      </dgm:t>
    </dgm:pt>
    <dgm:pt modelId="{3B0A3DC7-B369-442B-B1DB-6C9CA183CCBF}" type="parTrans" cxnId="{94853C84-C175-47E0-A723-74C7E1695DD3}">
      <dgm:prSet/>
      <dgm:spPr/>
      <dgm:t>
        <a:bodyPr/>
        <a:lstStyle/>
        <a:p>
          <a:endParaRPr lang="en-US"/>
        </a:p>
      </dgm:t>
    </dgm:pt>
    <dgm:pt modelId="{553B63D7-86AA-467B-AECC-F00070B94F7F}" type="sibTrans" cxnId="{94853C84-C175-47E0-A723-74C7E1695DD3}">
      <dgm:prSet/>
      <dgm:spPr/>
      <dgm:t>
        <a:bodyPr/>
        <a:lstStyle/>
        <a:p>
          <a:endParaRPr lang="en-US"/>
        </a:p>
      </dgm:t>
    </dgm:pt>
    <dgm:pt modelId="{CCDF2B63-B572-406E-84EC-5BA2BFF366F3}">
      <dgm:prSet/>
      <dgm:spPr/>
      <dgm:t>
        <a:bodyPr/>
        <a:lstStyle/>
        <a:p>
          <a:pPr>
            <a:lnSpc>
              <a:spcPct val="100000"/>
            </a:lnSpc>
          </a:pPr>
          <a:r>
            <a:rPr lang="en-US"/>
            <a:t>Shares and Investments: TFSA / RRSP / RESP / Pensions</a:t>
          </a:r>
        </a:p>
      </dgm:t>
    </dgm:pt>
    <dgm:pt modelId="{9E235697-69FF-4E34-B469-8D45A01415B1}" type="parTrans" cxnId="{18E00EDF-95EB-4C81-ACA4-CF8AED1D425C}">
      <dgm:prSet/>
      <dgm:spPr/>
      <dgm:t>
        <a:bodyPr/>
        <a:lstStyle/>
        <a:p>
          <a:endParaRPr lang="en-US"/>
        </a:p>
      </dgm:t>
    </dgm:pt>
    <dgm:pt modelId="{48386B5B-C7F7-4B6B-99CB-C8C37F72918F}" type="sibTrans" cxnId="{18E00EDF-95EB-4C81-ACA4-CF8AED1D425C}">
      <dgm:prSet/>
      <dgm:spPr/>
      <dgm:t>
        <a:bodyPr/>
        <a:lstStyle/>
        <a:p>
          <a:endParaRPr lang="en-US"/>
        </a:p>
      </dgm:t>
    </dgm:pt>
    <dgm:pt modelId="{9E974552-70BA-455B-9526-AB6A112D0176}">
      <dgm:prSet/>
      <dgm:spPr/>
      <dgm:t>
        <a:bodyPr/>
        <a:lstStyle/>
        <a:p>
          <a:pPr>
            <a:lnSpc>
              <a:spcPct val="100000"/>
            </a:lnSpc>
          </a:pPr>
          <a:r>
            <a:rPr lang="en-US" dirty="0"/>
            <a:t>Properties for sale</a:t>
          </a:r>
        </a:p>
      </dgm:t>
    </dgm:pt>
    <dgm:pt modelId="{7E9B90B0-9711-4B52-AB65-45AA3D847BB1}" type="parTrans" cxnId="{D7C7099B-51C0-4F12-A729-575357CC3611}">
      <dgm:prSet/>
      <dgm:spPr/>
      <dgm:t>
        <a:bodyPr/>
        <a:lstStyle/>
        <a:p>
          <a:endParaRPr lang="en-US"/>
        </a:p>
      </dgm:t>
    </dgm:pt>
    <dgm:pt modelId="{C0916B40-80AF-4E9C-B083-36AB95EE6F49}" type="sibTrans" cxnId="{D7C7099B-51C0-4F12-A729-575357CC3611}">
      <dgm:prSet/>
      <dgm:spPr/>
      <dgm:t>
        <a:bodyPr/>
        <a:lstStyle/>
        <a:p>
          <a:endParaRPr lang="en-US"/>
        </a:p>
      </dgm:t>
    </dgm:pt>
    <dgm:pt modelId="{EAD9C9FA-C03F-4579-94E8-A8F8425A04FF}">
      <dgm:prSet/>
      <dgm:spPr/>
      <dgm:t>
        <a:bodyPr/>
        <a:lstStyle/>
        <a:p>
          <a:pPr>
            <a:lnSpc>
              <a:spcPct val="100000"/>
            </a:lnSpc>
          </a:pPr>
          <a:r>
            <a:rPr lang="en-US" dirty="0"/>
            <a:t>Business inventory and other business assets*</a:t>
          </a:r>
        </a:p>
      </dgm:t>
    </dgm:pt>
    <dgm:pt modelId="{A2EDCE4C-AD8B-46A2-B66B-B18ECC60E434}" type="parTrans" cxnId="{C3DA11C1-DC00-4F53-8287-DA7ED6BA1830}">
      <dgm:prSet/>
      <dgm:spPr/>
      <dgm:t>
        <a:bodyPr/>
        <a:lstStyle/>
        <a:p>
          <a:endParaRPr lang="en-US"/>
        </a:p>
      </dgm:t>
    </dgm:pt>
    <dgm:pt modelId="{4B6F9A71-AE8D-4661-B4FF-432DDA2BA960}" type="sibTrans" cxnId="{C3DA11C1-DC00-4F53-8287-DA7ED6BA1830}">
      <dgm:prSet/>
      <dgm:spPr/>
      <dgm:t>
        <a:bodyPr/>
        <a:lstStyle/>
        <a:p>
          <a:endParaRPr lang="en-US"/>
        </a:p>
      </dgm:t>
    </dgm:pt>
    <dgm:pt modelId="{5ED4D7F9-9B0C-47C2-8644-A275D2A3B503}" type="pres">
      <dgm:prSet presAssocID="{379C479B-2E61-4C52-BDB2-D06ECC1F98C5}" presName="root" presStyleCnt="0">
        <dgm:presLayoutVars>
          <dgm:dir/>
          <dgm:resizeHandles val="exact"/>
        </dgm:presLayoutVars>
      </dgm:prSet>
      <dgm:spPr/>
    </dgm:pt>
    <dgm:pt modelId="{0B632747-9B3A-4DDC-9C67-ACECED35CFDD}" type="pres">
      <dgm:prSet presAssocID="{1641BF40-D927-4665-A5A0-A9A15C9E9ACD}" presName="compNode" presStyleCnt="0"/>
      <dgm:spPr/>
    </dgm:pt>
    <dgm:pt modelId="{F1030F3D-98D2-4799-8590-A6CA1FF5B53F}" type="pres">
      <dgm:prSet presAssocID="{1641BF40-D927-4665-A5A0-A9A15C9E9ACD}" presName="bgRect" presStyleLbl="bgShp" presStyleIdx="0" presStyleCnt="6"/>
      <dgm:spPr/>
    </dgm:pt>
    <dgm:pt modelId="{CEDD106C-8F8D-4218-8968-EB174D1B03F7}" type="pres">
      <dgm:prSet presAssocID="{1641BF40-D927-4665-A5A0-A9A15C9E9AC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0520F709-479D-4D91-AE32-5C7F33BC45E7}" type="pres">
      <dgm:prSet presAssocID="{1641BF40-D927-4665-A5A0-A9A15C9E9ACD}" presName="spaceRect" presStyleCnt="0"/>
      <dgm:spPr/>
    </dgm:pt>
    <dgm:pt modelId="{1E5E3D99-6DDE-42A1-B5B2-E51D1007E22C}" type="pres">
      <dgm:prSet presAssocID="{1641BF40-D927-4665-A5A0-A9A15C9E9ACD}" presName="parTx" presStyleLbl="revTx" presStyleIdx="0" presStyleCnt="6">
        <dgm:presLayoutVars>
          <dgm:chMax val="0"/>
          <dgm:chPref val="0"/>
        </dgm:presLayoutVars>
      </dgm:prSet>
      <dgm:spPr/>
    </dgm:pt>
    <dgm:pt modelId="{F84285FE-C58C-406C-B69C-41FEAFBA5681}" type="pres">
      <dgm:prSet presAssocID="{F0529624-BA9E-46E5-AF3A-8FF1607F2D72}" presName="sibTrans" presStyleCnt="0"/>
      <dgm:spPr/>
    </dgm:pt>
    <dgm:pt modelId="{4F3A2AD7-F496-4F44-902D-19248A936597}" type="pres">
      <dgm:prSet presAssocID="{5F13FA95-D6D6-429E-BDE2-243ABAD25CC1}" presName="compNode" presStyleCnt="0"/>
      <dgm:spPr/>
    </dgm:pt>
    <dgm:pt modelId="{D4BCFE23-3064-4046-8FF9-46A95E01C0CA}" type="pres">
      <dgm:prSet presAssocID="{5F13FA95-D6D6-429E-BDE2-243ABAD25CC1}" presName="bgRect" presStyleLbl="bgShp" presStyleIdx="1" presStyleCnt="6"/>
      <dgm:spPr/>
    </dgm:pt>
    <dgm:pt modelId="{14FB2C01-166D-488C-84FF-93E6BA73522B}" type="pres">
      <dgm:prSet presAssocID="{5F13FA95-D6D6-429E-BDE2-243ABAD25CC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t of Gold"/>
        </a:ext>
      </dgm:extLst>
    </dgm:pt>
    <dgm:pt modelId="{905625DF-D569-442A-BE28-A0551FCCD058}" type="pres">
      <dgm:prSet presAssocID="{5F13FA95-D6D6-429E-BDE2-243ABAD25CC1}" presName="spaceRect" presStyleCnt="0"/>
      <dgm:spPr/>
    </dgm:pt>
    <dgm:pt modelId="{0BC862AC-2C53-4451-9C3D-B36D99FA7CD9}" type="pres">
      <dgm:prSet presAssocID="{5F13FA95-D6D6-429E-BDE2-243ABAD25CC1}" presName="parTx" presStyleLbl="revTx" presStyleIdx="1" presStyleCnt="6">
        <dgm:presLayoutVars>
          <dgm:chMax val="0"/>
          <dgm:chPref val="0"/>
        </dgm:presLayoutVars>
      </dgm:prSet>
      <dgm:spPr/>
    </dgm:pt>
    <dgm:pt modelId="{4DDC4625-320C-411A-ABCD-971EF66E40F2}" type="pres">
      <dgm:prSet presAssocID="{CE4CBC38-C508-4CA2-AFDA-73B301641E46}" presName="sibTrans" presStyleCnt="0"/>
      <dgm:spPr/>
    </dgm:pt>
    <dgm:pt modelId="{57D9CCE3-480F-4F25-9E6D-6674C4912620}" type="pres">
      <dgm:prSet presAssocID="{922A8AD4-D265-4543-970A-C655558AF6D9}" presName="compNode" presStyleCnt="0"/>
      <dgm:spPr/>
    </dgm:pt>
    <dgm:pt modelId="{9A312D10-03FC-4E4F-8FFB-4D1A233F043D}" type="pres">
      <dgm:prSet presAssocID="{922A8AD4-D265-4543-970A-C655558AF6D9}" presName="bgRect" presStyleLbl="bgShp" presStyleIdx="2" presStyleCnt="6"/>
      <dgm:spPr/>
    </dgm:pt>
    <dgm:pt modelId="{BE2D2904-BB9F-42EA-BD41-AAB9A77B77DF}" type="pres">
      <dgm:prSet presAssocID="{922A8AD4-D265-4543-970A-C655558AF6D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5FB4649A-0845-4349-B0D0-D3BD546B465A}" type="pres">
      <dgm:prSet presAssocID="{922A8AD4-D265-4543-970A-C655558AF6D9}" presName="spaceRect" presStyleCnt="0"/>
      <dgm:spPr/>
    </dgm:pt>
    <dgm:pt modelId="{AF68F297-A694-4D09-9C27-B8EE0343465F}" type="pres">
      <dgm:prSet presAssocID="{922A8AD4-D265-4543-970A-C655558AF6D9}" presName="parTx" presStyleLbl="revTx" presStyleIdx="2" presStyleCnt="6">
        <dgm:presLayoutVars>
          <dgm:chMax val="0"/>
          <dgm:chPref val="0"/>
        </dgm:presLayoutVars>
      </dgm:prSet>
      <dgm:spPr/>
    </dgm:pt>
    <dgm:pt modelId="{FCE481C8-F7D9-42F4-9EF5-57E61443EF4B}" type="pres">
      <dgm:prSet presAssocID="{553B63D7-86AA-467B-AECC-F00070B94F7F}" presName="sibTrans" presStyleCnt="0"/>
      <dgm:spPr/>
    </dgm:pt>
    <dgm:pt modelId="{7F1EDE13-D0B0-42D3-915F-19F47F702D59}" type="pres">
      <dgm:prSet presAssocID="{CCDF2B63-B572-406E-84EC-5BA2BFF366F3}" presName="compNode" presStyleCnt="0"/>
      <dgm:spPr/>
    </dgm:pt>
    <dgm:pt modelId="{5C97F24D-EF6C-4934-9F15-FE24BE68ECDE}" type="pres">
      <dgm:prSet presAssocID="{CCDF2B63-B572-406E-84EC-5BA2BFF366F3}" presName="bgRect" presStyleLbl="bgShp" presStyleIdx="3" presStyleCnt="6"/>
      <dgm:spPr/>
    </dgm:pt>
    <dgm:pt modelId="{23BC9893-85A4-4B1E-B0EF-945DEF3B74A7}" type="pres">
      <dgm:prSet presAssocID="{CCDF2B63-B572-406E-84EC-5BA2BFF366F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959A712B-1A68-4502-83F6-F4976AC1748B}" type="pres">
      <dgm:prSet presAssocID="{CCDF2B63-B572-406E-84EC-5BA2BFF366F3}" presName="spaceRect" presStyleCnt="0"/>
      <dgm:spPr/>
    </dgm:pt>
    <dgm:pt modelId="{EDDFBC1E-926D-4847-AFEE-4F0658C356DF}" type="pres">
      <dgm:prSet presAssocID="{CCDF2B63-B572-406E-84EC-5BA2BFF366F3}" presName="parTx" presStyleLbl="revTx" presStyleIdx="3" presStyleCnt="6">
        <dgm:presLayoutVars>
          <dgm:chMax val="0"/>
          <dgm:chPref val="0"/>
        </dgm:presLayoutVars>
      </dgm:prSet>
      <dgm:spPr/>
    </dgm:pt>
    <dgm:pt modelId="{3ACC3EDF-C5C3-499A-A7C6-69B8846939EC}" type="pres">
      <dgm:prSet presAssocID="{48386B5B-C7F7-4B6B-99CB-C8C37F72918F}" presName="sibTrans" presStyleCnt="0"/>
      <dgm:spPr/>
    </dgm:pt>
    <dgm:pt modelId="{4DBB8FEC-85DA-4016-BEA3-31E52D0890DD}" type="pres">
      <dgm:prSet presAssocID="{EAD9C9FA-C03F-4579-94E8-A8F8425A04FF}" presName="compNode" presStyleCnt="0"/>
      <dgm:spPr/>
    </dgm:pt>
    <dgm:pt modelId="{64AB7BF1-983D-4420-884E-F9F8F18BE91A}" type="pres">
      <dgm:prSet presAssocID="{EAD9C9FA-C03F-4579-94E8-A8F8425A04FF}" presName="bgRect" presStyleLbl="bgShp" presStyleIdx="4" presStyleCnt="6"/>
      <dgm:spPr/>
    </dgm:pt>
    <dgm:pt modelId="{4BD1CBA1-B118-4B0D-AEED-EDD074B4C556}" type="pres">
      <dgm:prSet presAssocID="{EAD9C9FA-C03F-4579-94E8-A8F8425A04F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actory"/>
        </a:ext>
      </dgm:extLst>
    </dgm:pt>
    <dgm:pt modelId="{4DB26FD5-4D7F-46EE-8530-B1141EF9BDE0}" type="pres">
      <dgm:prSet presAssocID="{EAD9C9FA-C03F-4579-94E8-A8F8425A04FF}" presName="spaceRect" presStyleCnt="0"/>
      <dgm:spPr/>
    </dgm:pt>
    <dgm:pt modelId="{15565BDC-C217-43DF-ACD1-A6C49231E18B}" type="pres">
      <dgm:prSet presAssocID="{EAD9C9FA-C03F-4579-94E8-A8F8425A04FF}" presName="parTx" presStyleLbl="revTx" presStyleIdx="4" presStyleCnt="6">
        <dgm:presLayoutVars>
          <dgm:chMax val="0"/>
          <dgm:chPref val="0"/>
        </dgm:presLayoutVars>
      </dgm:prSet>
      <dgm:spPr/>
    </dgm:pt>
    <dgm:pt modelId="{0E9A2F38-E804-473C-BC1D-061DEBF22B36}" type="pres">
      <dgm:prSet presAssocID="{4B6F9A71-AE8D-4661-B4FF-432DDA2BA960}" presName="sibTrans" presStyleCnt="0"/>
      <dgm:spPr/>
    </dgm:pt>
    <dgm:pt modelId="{0A179AD6-E1EA-401B-8C95-3E6FE7D951EE}" type="pres">
      <dgm:prSet presAssocID="{9E974552-70BA-455B-9526-AB6A112D0176}" presName="compNode" presStyleCnt="0"/>
      <dgm:spPr/>
    </dgm:pt>
    <dgm:pt modelId="{C5882918-069E-4FA3-817B-6139F8E01343}" type="pres">
      <dgm:prSet presAssocID="{9E974552-70BA-455B-9526-AB6A112D0176}" presName="bgRect" presStyleLbl="bgShp" presStyleIdx="5" presStyleCnt="6"/>
      <dgm:spPr/>
    </dgm:pt>
    <dgm:pt modelId="{99171CC2-1C90-45F9-AFAD-5850261A02B1}" type="pres">
      <dgm:prSet presAssocID="{9E974552-70BA-455B-9526-AB6A112D017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ity"/>
        </a:ext>
      </dgm:extLst>
    </dgm:pt>
    <dgm:pt modelId="{B79DE062-7EAA-4FD7-A1B3-D5566C62298F}" type="pres">
      <dgm:prSet presAssocID="{9E974552-70BA-455B-9526-AB6A112D0176}" presName="spaceRect" presStyleCnt="0"/>
      <dgm:spPr/>
    </dgm:pt>
    <dgm:pt modelId="{5CD814AF-CB4E-4FF6-9DFF-E8ACD2814856}" type="pres">
      <dgm:prSet presAssocID="{9E974552-70BA-455B-9526-AB6A112D0176}" presName="parTx" presStyleLbl="revTx" presStyleIdx="5" presStyleCnt="6">
        <dgm:presLayoutVars>
          <dgm:chMax val="0"/>
          <dgm:chPref val="0"/>
        </dgm:presLayoutVars>
      </dgm:prSet>
      <dgm:spPr/>
    </dgm:pt>
  </dgm:ptLst>
  <dgm:cxnLst>
    <dgm:cxn modelId="{F6BBB318-9215-480C-B5FB-9D4EA3224E1A}" type="presOf" srcId="{922A8AD4-D265-4543-970A-C655558AF6D9}" destId="{AF68F297-A694-4D09-9C27-B8EE0343465F}" srcOrd="0" destOrd="0" presId="urn:microsoft.com/office/officeart/2018/2/layout/IconVerticalSolidList"/>
    <dgm:cxn modelId="{1CF13465-BCD1-4502-A3AD-7E080D08B43D}" type="presOf" srcId="{EAD9C9FA-C03F-4579-94E8-A8F8425A04FF}" destId="{15565BDC-C217-43DF-ACD1-A6C49231E18B}" srcOrd="0" destOrd="0" presId="urn:microsoft.com/office/officeart/2018/2/layout/IconVerticalSolidList"/>
    <dgm:cxn modelId="{B70C774B-2F46-40CA-98F2-44D91B24BE9D}" type="presOf" srcId="{CCDF2B63-B572-406E-84EC-5BA2BFF366F3}" destId="{EDDFBC1E-926D-4847-AFEE-4F0658C356DF}" srcOrd="0" destOrd="0" presId="urn:microsoft.com/office/officeart/2018/2/layout/IconVerticalSolidList"/>
    <dgm:cxn modelId="{94853C84-C175-47E0-A723-74C7E1695DD3}" srcId="{379C479B-2E61-4C52-BDB2-D06ECC1F98C5}" destId="{922A8AD4-D265-4543-970A-C655558AF6D9}" srcOrd="2" destOrd="0" parTransId="{3B0A3DC7-B369-442B-B1DB-6C9CA183CCBF}" sibTransId="{553B63D7-86AA-467B-AECC-F00070B94F7F}"/>
    <dgm:cxn modelId="{D7C7099B-51C0-4F12-A729-575357CC3611}" srcId="{379C479B-2E61-4C52-BDB2-D06ECC1F98C5}" destId="{9E974552-70BA-455B-9526-AB6A112D0176}" srcOrd="5" destOrd="0" parTransId="{7E9B90B0-9711-4B52-AB65-45AA3D847BB1}" sibTransId="{C0916B40-80AF-4E9C-B083-36AB95EE6F49}"/>
    <dgm:cxn modelId="{4C43FAA7-0F1C-475E-8481-42006DEFDAD3}" type="presOf" srcId="{9E974552-70BA-455B-9526-AB6A112D0176}" destId="{5CD814AF-CB4E-4FF6-9DFF-E8ACD2814856}" srcOrd="0" destOrd="0" presId="urn:microsoft.com/office/officeart/2018/2/layout/IconVerticalSolidList"/>
    <dgm:cxn modelId="{973C1FB5-A9B7-4474-8A51-482ABCD343E2}" srcId="{379C479B-2E61-4C52-BDB2-D06ECC1F98C5}" destId="{5F13FA95-D6D6-429E-BDE2-243ABAD25CC1}" srcOrd="1" destOrd="0" parTransId="{E8D3B957-C57E-4ADD-85CC-724F86A5F7A6}" sibTransId="{CE4CBC38-C508-4CA2-AFDA-73B301641E46}"/>
    <dgm:cxn modelId="{C3DA11C1-DC00-4F53-8287-DA7ED6BA1830}" srcId="{379C479B-2E61-4C52-BDB2-D06ECC1F98C5}" destId="{EAD9C9FA-C03F-4579-94E8-A8F8425A04FF}" srcOrd="4" destOrd="0" parTransId="{A2EDCE4C-AD8B-46A2-B66B-B18ECC60E434}" sibTransId="{4B6F9A71-AE8D-4661-B4FF-432DDA2BA960}"/>
    <dgm:cxn modelId="{E5B8A3CA-AE6A-42A8-9551-83EAC96EFE37}" type="presOf" srcId="{5F13FA95-D6D6-429E-BDE2-243ABAD25CC1}" destId="{0BC862AC-2C53-4451-9C3D-B36D99FA7CD9}" srcOrd="0" destOrd="0" presId="urn:microsoft.com/office/officeart/2018/2/layout/IconVerticalSolidList"/>
    <dgm:cxn modelId="{E37E91CC-37BE-4D89-B17D-6FC9ED4D1A83}" type="presOf" srcId="{1641BF40-D927-4665-A5A0-A9A15C9E9ACD}" destId="{1E5E3D99-6DDE-42A1-B5B2-E51D1007E22C}" srcOrd="0" destOrd="0" presId="urn:microsoft.com/office/officeart/2018/2/layout/IconVerticalSolidList"/>
    <dgm:cxn modelId="{18E00EDF-95EB-4C81-ACA4-CF8AED1D425C}" srcId="{379C479B-2E61-4C52-BDB2-D06ECC1F98C5}" destId="{CCDF2B63-B572-406E-84EC-5BA2BFF366F3}" srcOrd="3" destOrd="0" parTransId="{9E235697-69FF-4E34-B469-8D45A01415B1}" sibTransId="{48386B5B-C7F7-4B6B-99CB-C8C37F72918F}"/>
    <dgm:cxn modelId="{0AA12FE7-4FDB-4D00-B9C4-70EA0FA29A23}" type="presOf" srcId="{379C479B-2E61-4C52-BDB2-D06ECC1F98C5}" destId="{5ED4D7F9-9B0C-47C2-8644-A275D2A3B503}" srcOrd="0" destOrd="0" presId="urn:microsoft.com/office/officeart/2018/2/layout/IconVerticalSolidList"/>
    <dgm:cxn modelId="{83D248E8-9134-4DD8-B2BF-AFFB190871A0}" srcId="{379C479B-2E61-4C52-BDB2-D06ECC1F98C5}" destId="{1641BF40-D927-4665-A5A0-A9A15C9E9ACD}" srcOrd="0" destOrd="0" parTransId="{E52FFAAB-7CDA-4CDF-9805-2E24A82066C3}" sibTransId="{F0529624-BA9E-46E5-AF3A-8FF1607F2D72}"/>
    <dgm:cxn modelId="{A2064053-77DD-4FF3-B2CC-087DA0509222}" type="presParOf" srcId="{5ED4D7F9-9B0C-47C2-8644-A275D2A3B503}" destId="{0B632747-9B3A-4DDC-9C67-ACECED35CFDD}" srcOrd="0" destOrd="0" presId="urn:microsoft.com/office/officeart/2018/2/layout/IconVerticalSolidList"/>
    <dgm:cxn modelId="{80339D7B-8306-4F09-9771-82D4167301EA}" type="presParOf" srcId="{0B632747-9B3A-4DDC-9C67-ACECED35CFDD}" destId="{F1030F3D-98D2-4799-8590-A6CA1FF5B53F}" srcOrd="0" destOrd="0" presId="urn:microsoft.com/office/officeart/2018/2/layout/IconVerticalSolidList"/>
    <dgm:cxn modelId="{198EA80F-92D7-409C-BDD0-5E662E62AE98}" type="presParOf" srcId="{0B632747-9B3A-4DDC-9C67-ACECED35CFDD}" destId="{CEDD106C-8F8D-4218-8968-EB174D1B03F7}" srcOrd="1" destOrd="0" presId="urn:microsoft.com/office/officeart/2018/2/layout/IconVerticalSolidList"/>
    <dgm:cxn modelId="{50E9DB32-05A9-4F42-8BFA-408DC5559919}" type="presParOf" srcId="{0B632747-9B3A-4DDC-9C67-ACECED35CFDD}" destId="{0520F709-479D-4D91-AE32-5C7F33BC45E7}" srcOrd="2" destOrd="0" presId="urn:microsoft.com/office/officeart/2018/2/layout/IconVerticalSolidList"/>
    <dgm:cxn modelId="{FBF18FAA-0457-4866-B46E-F801A902975B}" type="presParOf" srcId="{0B632747-9B3A-4DDC-9C67-ACECED35CFDD}" destId="{1E5E3D99-6DDE-42A1-B5B2-E51D1007E22C}" srcOrd="3" destOrd="0" presId="urn:microsoft.com/office/officeart/2018/2/layout/IconVerticalSolidList"/>
    <dgm:cxn modelId="{BD590FC5-8B69-4013-B330-530BDE42ED9E}" type="presParOf" srcId="{5ED4D7F9-9B0C-47C2-8644-A275D2A3B503}" destId="{F84285FE-C58C-406C-B69C-41FEAFBA5681}" srcOrd="1" destOrd="0" presId="urn:microsoft.com/office/officeart/2018/2/layout/IconVerticalSolidList"/>
    <dgm:cxn modelId="{E3A97337-3402-434D-9DB7-3E9A390929F4}" type="presParOf" srcId="{5ED4D7F9-9B0C-47C2-8644-A275D2A3B503}" destId="{4F3A2AD7-F496-4F44-902D-19248A936597}" srcOrd="2" destOrd="0" presId="urn:microsoft.com/office/officeart/2018/2/layout/IconVerticalSolidList"/>
    <dgm:cxn modelId="{178041C7-0B30-461D-96C2-72574D9A8142}" type="presParOf" srcId="{4F3A2AD7-F496-4F44-902D-19248A936597}" destId="{D4BCFE23-3064-4046-8FF9-46A95E01C0CA}" srcOrd="0" destOrd="0" presId="urn:microsoft.com/office/officeart/2018/2/layout/IconVerticalSolidList"/>
    <dgm:cxn modelId="{7303C82B-A90A-42FE-BAE4-0EAD5EEABD1F}" type="presParOf" srcId="{4F3A2AD7-F496-4F44-902D-19248A936597}" destId="{14FB2C01-166D-488C-84FF-93E6BA73522B}" srcOrd="1" destOrd="0" presId="urn:microsoft.com/office/officeart/2018/2/layout/IconVerticalSolidList"/>
    <dgm:cxn modelId="{EAC0386F-3796-43D0-B1DA-CA8454F6033E}" type="presParOf" srcId="{4F3A2AD7-F496-4F44-902D-19248A936597}" destId="{905625DF-D569-442A-BE28-A0551FCCD058}" srcOrd="2" destOrd="0" presId="urn:microsoft.com/office/officeart/2018/2/layout/IconVerticalSolidList"/>
    <dgm:cxn modelId="{D079A4C6-62C6-4D4F-8168-893682079351}" type="presParOf" srcId="{4F3A2AD7-F496-4F44-902D-19248A936597}" destId="{0BC862AC-2C53-4451-9C3D-B36D99FA7CD9}" srcOrd="3" destOrd="0" presId="urn:microsoft.com/office/officeart/2018/2/layout/IconVerticalSolidList"/>
    <dgm:cxn modelId="{9AF11623-0151-4E9A-BF8B-DF5B026F8EF0}" type="presParOf" srcId="{5ED4D7F9-9B0C-47C2-8644-A275D2A3B503}" destId="{4DDC4625-320C-411A-ABCD-971EF66E40F2}" srcOrd="3" destOrd="0" presId="urn:microsoft.com/office/officeart/2018/2/layout/IconVerticalSolidList"/>
    <dgm:cxn modelId="{D870805A-0C36-4F7A-B2EE-08B0E0881598}" type="presParOf" srcId="{5ED4D7F9-9B0C-47C2-8644-A275D2A3B503}" destId="{57D9CCE3-480F-4F25-9E6D-6674C4912620}" srcOrd="4" destOrd="0" presId="urn:microsoft.com/office/officeart/2018/2/layout/IconVerticalSolidList"/>
    <dgm:cxn modelId="{CC80270F-1049-49DC-87E3-04E93BC3EA76}" type="presParOf" srcId="{57D9CCE3-480F-4F25-9E6D-6674C4912620}" destId="{9A312D10-03FC-4E4F-8FFB-4D1A233F043D}" srcOrd="0" destOrd="0" presId="urn:microsoft.com/office/officeart/2018/2/layout/IconVerticalSolidList"/>
    <dgm:cxn modelId="{64A198E3-2DE3-40D7-B68F-71F12F9F3E4A}" type="presParOf" srcId="{57D9CCE3-480F-4F25-9E6D-6674C4912620}" destId="{BE2D2904-BB9F-42EA-BD41-AAB9A77B77DF}" srcOrd="1" destOrd="0" presId="urn:microsoft.com/office/officeart/2018/2/layout/IconVerticalSolidList"/>
    <dgm:cxn modelId="{77795779-87BA-4C28-98A7-8923ADAFACC8}" type="presParOf" srcId="{57D9CCE3-480F-4F25-9E6D-6674C4912620}" destId="{5FB4649A-0845-4349-B0D0-D3BD546B465A}" srcOrd="2" destOrd="0" presId="urn:microsoft.com/office/officeart/2018/2/layout/IconVerticalSolidList"/>
    <dgm:cxn modelId="{D3C19F7D-6CC0-4A93-97DC-4853A98A8A11}" type="presParOf" srcId="{57D9CCE3-480F-4F25-9E6D-6674C4912620}" destId="{AF68F297-A694-4D09-9C27-B8EE0343465F}" srcOrd="3" destOrd="0" presId="urn:microsoft.com/office/officeart/2018/2/layout/IconVerticalSolidList"/>
    <dgm:cxn modelId="{C785304B-F7DE-4319-A9A9-AEF645DB836F}" type="presParOf" srcId="{5ED4D7F9-9B0C-47C2-8644-A275D2A3B503}" destId="{FCE481C8-F7D9-42F4-9EF5-57E61443EF4B}" srcOrd="5" destOrd="0" presId="urn:microsoft.com/office/officeart/2018/2/layout/IconVerticalSolidList"/>
    <dgm:cxn modelId="{F9E59580-FA63-4262-8C6B-0BDE77AC560E}" type="presParOf" srcId="{5ED4D7F9-9B0C-47C2-8644-A275D2A3B503}" destId="{7F1EDE13-D0B0-42D3-915F-19F47F702D59}" srcOrd="6" destOrd="0" presId="urn:microsoft.com/office/officeart/2018/2/layout/IconVerticalSolidList"/>
    <dgm:cxn modelId="{ACC3DD8D-B984-4A29-A997-69C24FFAF720}" type="presParOf" srcId="{7F1EDE13-D0B0-42D3-915F-19F47F702D59}" destId="{5C97F24D-EF6C-4934-9F15-FE24BE68ECDE}" srcOrd="0" destOrd="0" presId="urn:microsoft.com/office/officeart/2018/2/layout/IconVerticalSolidList"/>
    <dgm:cxn modelId="{01CB78D2-9F75-4021-A828-FDBF133A7F40}" type="presParOf" srcId="{7F1EDE13-D0B0-42D3-915F-19F47F702D59}" destId="{23BC9893-85A4-4B1E-B0EF-945DEF3B74A7}" srcOrd="1" destOrd="0" presId="urn:microsoft.com/office/officeart/2018/2/layout/IconVerticalSolidList"/>
    <dgm:cxn modelId="{2336BBD5-0C06-4B6F-AD12-04A6C4F0F846}" type="presParOf" srcId="{7F1EDE13-D0B0-42D3-915F-19F47F702D59}" destId="{959A712B-1A68-4502-83F6-F4976AC1748B}" srcOrd="2" destOrd="0" presId="urn:microsoft.com/office/officeart/2018/2/layout/IconVerticalSolidList"/>
    <dgm:cxn modelId="{FE65D237-253A-496C-A5BF-AABDE9793DDF}" type="presParOf" srcId="{7F1EDE13-D0B0-42D3-915F-19F47F702D59}" destId="{EDDFBC1E-926D-4847-AFEE-4F0658C356DF}" srcOrd="3" destOrd="0" presId="urn:microsoft.com/office/officeart/2018/2/layout/IconVerticalSolidList"/>
    <dgm:cxn modelId="{2F2728DF-7F49-45B4-8BF3-D87AE35214A7}" type="presParOf" srcId="{5ED4D7F9-9B0C-47C2-8644-A275D2A3B503}" destId="{3ACC3EDF-C5C3-499A-A7C6-69B8846939EC}" srcOrd="7" destOrd="0" presId="urn:microsoft.com/office/officeart/2018/2/layout/IconVerticalSolidList"/>
    <dgm:cxn modelId="{0A9B5B79-F321-4A42-B8B0-68B787C69AE8}" type="presParOf" srcId="{5ED4D7F9-9B0C-47C2-8644-A275D2A3B503}" destId="{4DBB8FEC-85DA-4016-BEA3-31E52D0890DD}" srcOrd="8" destOrd="0" presId="urn:microsoft.com/office/officeart/2018/2/layout/IconVerticalSolidList"/>
    <dgm:cxn modelId="{9CE014B1-CA6A-42E5-ADF6-FBC84885C9AE}" type="presParOf" srcId="{4DBB8FEC-85DA-4016-BEA3-31E52D0890DD}" destId="{64AB7BF1-983D-4420-884E-F9F8F18BE91A}" srcOrd="0" destOrd="0" presId="urn:microsoft.com/office/officeart/2018/2/layout/IconVerticalSolidList"/>
    <dgm:cxn modelId="{C1FEDB51-AAEE-42C2-86E0-F288DF1CF507}" type="presParOf" srcId="{4DBB8FEC-85DA-4016-BEA3-31E52D0890DD}" destId="{4BD1CBA1-B118-4B0D-AEED-EDD074B4C556}" srcOrd="1" destOrd="0" presId="urn:microsoft.com/office/officeart/2018/2/layout/IconVerticalSolidList"/>
    <dgm:cxn modelId="{175EEA75-9FEB-4A06-A2BB-494B2A9A5512}" type="presParOf" srcId="{4DBB8FEC-85DA-4016-BEA3-31E52D0890DD}" destId="{4DB26FD5-4D7F-46EE-8530-B1141EF9BDE0}" srcOrd="2" destOrd="0" presId="urn:microsoft.com/office/officeart/2018/2/layout/IconVerticalSolidList"/>
    <dgm:cxn modelId="{D5197BB5-6FFB-4B9B-A0B7-01F5C52207DC}" type="presParOf" srcId="{4DBB8FEC-85DA-4016-BEA3-31E52D0890DD}" destId="{15565BDC-C217-43DF-ACD1-A6C49231E18B}" srcOrd="3" destOrd="0" presId="urn:microsoft.com/office/officeart/2018/2/layout/IconVerticalSolidList"/>
    <dgm:cxn modelId="{70546311-7300-4688-A638-25AF4A6437E8}" type="presParOf" srcId="{5ED4D7F9-9B0C-47C2-8644-A275D2A3B503}" destId="{0E9A2F38-E804-473C-BC1D-061DEBF22B36}" srcOrd="9" destOrd="0" presId="urn:microsoft.com/office/officeart/2018/2/layout/IconVerticalSolidList"/>
    <dgm:cxn modelId="{D44869C8-3DB8-48F3-9429-7C15063717D9}" type="presParOf" srcId="{5ED4D7F9-9B0C-47C2-8644-A275D2A3B503}" destId="{0A179AD6-E1EA-401B-8C95-3E6FE7D951EE}" srcOrd="10" destOrd="0" presId="urn:microsoft.com/office/officeart/2018/2/layout/IconVerticalSolidList"/>
    <dgm:cxn modelId="{5FFD06E1-81DF-4CAA-B134-56DEDAC66743}" type="presParOf" srcId="{0A179AD6-E1EA-401B-8C95-3E6FE7D951EE}" destId="{C5882918-069E-4FA3-817B-6139F8E01343}" srcOrd="0" destOrd="0" presId="urn:microsoft.com/office/officeart/2018/2/layout/IconVerticalSolidList"/>
    <dgm:cxn modelId="{CD584C3B-6002-40D3-AF38-7D073B0D2768}" type="presParOf" srcId="{0A179AD6-E1EA-401B-8C95-3E6FE7D951EE}" destId="{99171CC2-1C90-45F9-AFAD-5850261A02B1}" srcOrd="1" destOrd="0" presId="urn:microsoft.com/office/officeart/2018/2/layout/IconVerticalSolidList"/>
    <dgm:cxn modelId="{6977AE2C-317F-464E-B139-1772A7E55E16}" type="presParOf" srcId="{0A179AD6-E1EA-401B-8C95-3E6FE7D951EE}" destId="{B79DE062-7EAA-4FD7-A1B3-D5566C62298F}" srcOrd="2" destOrd="0" presId="urn:microsoft.com/office/officeart/2018/2/layout/IconVerticalSolidList"/>
    <dgm:cxn modelId="{9847F9A9-24EE-4CD9-B2A8-3EEBD4E8F18C}" type="presParOf" srcId="{0A179AD6-E1EA-401B-8C95-3E6FE7D951EE}" destId="{5CD814AF-CB4E-4FF6-9DFF-E8ACD281485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30F3D-98D2-4799-8590-A6CA1FF5B53F}">
      <dsp:nvSpPr>
        <dsp:cNvPr id="0" name=""/>
        <dsp:cNvSpPr/>
      </dsp:nvSpPr>
      <dsp:spPr>
        <a:xfrm>
          <a:off x="0" y="1842"/>
          <a:ext cx="6117335" cy="7852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DD106C-8F8D-4218-8968-EB174D1B03F7}">
      <dsp:nvSpPr>
        <dsp:cNvPr id="0" name=""/>
        <dsp:cNvSpPr/>
      </dsp:nvSpPr>
      <dsp:spPr>
        <a:xfrm>
          <a:off x="237536" y="178522"/>
          <a:ext cx="431884" cy="4318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5E3D99-6DDE-42A1-B5B2-E51D1007E22C}">
      <dsp:nvSpPr>
        <dsp:cNvPr id="0" name=""/>
        <dsp:cNvSpPr/>
      </dsp:nvSpPr>
      <dsp:spPr>
        <a:xfrm>
          <a:off x="906957" y="1842"/>
          <a:ext cx="5210378" cy="78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05" tIns="83105" rIns="83105" bIns="83105" numCol="1" spcCol="1270" anchor="ctr" anchorCtr="0">
          <a:noAutofit/>
        </a:bodyPr>
        <a:lstStyle/>
        <a:p>
          <a:pPr marL="0" lvl="0" indent="0" algn="l" defTabSz="844550">
            <a:lnSpc>
              <a:spcPct val="100000"/>
            </a:lnSpc>
            <a:spcBef>
              <a:spcPct val="0"/>
            </a:spcBef>
            <a:spcAft>
              <a:spcPct val="35000"/>
            </a:spcAft>
            <a:buNone/>
          </a:pPr>
          <a:r>
            <a:rPr lang="en-US" sz="1900" kern="1200" dirty="0"/>
            <a:t>Cash and cash-like assets</a:t>
          </a:r>
        </a:p>
      </dsp:txBody>
      <dsp:txXfrm>
        <a:off x="906957" y="1842"/>
        <a:ext cx="5210378" cy="785245"/>
      </dsp:txXfrm>
    </dsp:sp>
    <dsp:sp modelId="{D4BCFE23-3064-4046-8FF9-46A95E01C0CA}">
      <dsp:nvSpPr>
        <dsp:cNvPr id="0" name=""/>
        <dsp:cNvSpPr/>
      </dsp:nvSpPr>
      <dsp:spPr>
        <a:xfrm>
          <a:off x="0" y="983399"/>
          <a:ext cx="6117335" cy="7852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FB2C01-166D-488C-84FF-93E6BA73522B}">
      <dsp:nvSpPr>
        <dsp:cNvPr id="0" name=""/>
        <dsp:cNvSpPr/>
      </dsp:nvSpPr>
      <dsp:spPr>
        <a:xfrm>
          <a:off x="237536" y="1160079"/>
          <a:ext cx="431884" cy="4318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C862AC-2C53-4451-9C3D-B36D99FA7CD9}">
      <dsp:nvSpPr>
        <dsp:cNvPr id="0" name=""/>
        <dsp:cNvSpPr/>
      </dsp:nvSpPr>
      <dsp:spPr>
        <a:xfrm>
          <a:off x="906957" y="983399"/>
          <a:ext cx="5210378" cy="78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05" tIns="83105" rIns="83105" bIns="83105" numCol="1" spcCol="1270" anchor="ctr" anchorCtr="0">
          <a:noAutofit/>
        </a:bodyPr>
        <a:lstStyle/>
        <a:p>
          <a:pPr marL="0" lvl="0" indent="0" algn="l" defTabSz="844550">
            <a:lnSpc>
              <a:spcPct val="100000"/>
            </a:lnSpc>
            <a:spcBef>
              <a:spcPct val="0"/>
            </a:spcBef>
            <a:spcAft>
              <a:spcPct val="35000"/>
            </a:spcAft>
            <a:buNone/>
          </a:pPr>
          <a:r>
            <a:rPr lang="en-US" sz="1900" kern="1200" dirty="0"/>
            <a:t>Gold and Silver: coins, ingots, </a:t>
          </a:r>
          <a:r>
            <a:rPr lang="en-US" sz="1900" kern="1200" dirty="0" err="1"/>
            <a:t>jewellery</a:t>
          </a:r>
          <a:r>
            <a:rPr lang="en-US" sz="1900" kern="1200" dirty="0"/>
            <a:t>*, etc.</a:t>
          </a:r>
        </a:p>
      </dsp:txBody>
      <dsp:txXfrm>
        <a:off x="906957" y="983399"/>
        <a:ext cx="5210378" cy="785245"/>
      </dsp:txXfrm>
    </dsp:sp>
    <dsp:sp modelId="{9A312D10-03FC-4E4F-8FFB-4D1A233F043D}">
      <dsp:nvSpPr>
        <dsp:cNvPr id="0" name=""/>
        <dsp:cNvSpPr/>
      </dsp:nvSpPr>
      <dsp:spPr>
        <a:xfrm>
          <a:off x="0" y="1964955"/>
          <a:ext cx="6117335" cy="7852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2D2904-BB9F-42EA-BD41-AAB9A77B77DF}">
      <dsp:nvSpPr>
        <dsp:cNvPr id="0" name=""/>
        <dsp:cNvSpPr/>
      </dsp:nvSpPr>
      <dsp:spPr>
        <a:xfrm>
          <a:off x="237536" y="2141635"/>
          <a:ext cx="431884" cy="4318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68F297-A694-4D09-9C27-B8EE0343465F}">
      <dsp:nvSpPr>
        <dsp:cNvPr id="0" name=""/>
        <dsp:cNvSpPr/>
      </dsp:nvSpPr>
      <dsp:spPr>
        <a:xfrm>
          <a:off x="906957" y="1964955"/>
          <a:ext cx="5210378" cy="78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05" tIns="83105" rIns="83105" bIns="83105" numCol="1" spcCol="1270" anchor="ctr" anchorCtr="0">
          <a:noAutofit/>
        </a:bodyPr>
        <a:lstStyle/>
        <a:p>
          <a:pPr marL="0" lvl="0" indent="0" algn="l" defTabSz="844550">
            <a:lnSpc>
              <a:spcPct val="100000"/>
            </a:lnSpc>
            <a:spcBef>
              <a:spcPct val="0"/>
            </a:spcBef>
            <a:spcAft>
              <a:spcPct val="35000"/>
            </a:spcAft>
            <a:buNone/>
          </a:pPr>
          <a:r>
            <a:rPr lang="en-US" sz="1900" kern="1200" dirty="0"/>
            <a:t>Debts owed to you: money lent to others that will be repaid</a:t>
          </a:r>
        </a:p>
      </dsp:txBody>
      <dsp:txXfrm>
        <a:off x="906957" y="1964955"/>
        <a:ext cx="5210378" cy="785245"/>
      </dsp:txXfrm>
    </dsp:sp>
    <dsp:sp modelId="{5C97F24D-EF6C-4934-9F15-FE24BE68ECDE}">
      <dsp:nvSpPr>
        <dsp:cNvPr id="0" name=""/>
        <dsp:cNvSpPr/>
      </dsp:nvSpPr>
      <dsp:spPr>
        <a:xfrm>
          <a:off x="0" y="2946511"/>
          <a:ext cx="6117335" cy="7852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BC9893-85A4-4B1E-B0EF-945DEF3B74A7}">
      <dsp:nvSpPr>
        <dsp:cNvPr id="0" name=""/>
        <dsp:cNvSpPr/>
      </dsp:nvSpPr>
      <dsp:spPr>
        <a:xfrm>
          <a:off x="237536" y="3123191"/>
          <a:ext cx="431884" cy="4318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DFBC1E-926D-4847-AFEE-4F0658C356DF}">
      <dsp:nvSpPr>
        <dsp:cNvPr id="0" name=""/>
        <dsp:cNvSpPr/>
      </dsp:nvSpPr>
      <dsp:spPr>
        <a:xfrm>
          <a:off x="906957" y="2946511"/>
          <a:ext cx="5210378" cy="78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05" tIns="83105" rIns="83105" bIns="83105" numCol="1" spcCol="1270" anchor="ctr" anchorCtr="0">
          <a:noAutofit/>
        </a:bodyPr>
        <a:lstStyle/>
        <a:p>
          <a:pPr marL="0" lvl="0" indent="0" algn="l" defTabSz="844550">
            <a:lnSpc>
              <a:spcPct val="100000"/>
            </a:lnSpc>
            <a:spcBef>
              <a:spcPct val="0"/>
            </a:spcBef>
            <a:spcAft>
              <a:spcPct val="35000"/>
            </a:spcAft>
            <a:buNone/>
          </a:pPr>
          <a:r>
            <a:rPr lang="en-US" sz="1900" kern="1200"/>
            <a:t>Shares and Investments: TFSA / RRSP / RESP / Pensions</a:t>
          </a:r>
        </a:p>
      </dsp:txBody>
      <dsp:txXfrm>
        <a:off x="906957" y="2946511"/>
        <a:ext cx="5210378" cy="785245"/>
      </dsp:txXfrm>
    </dsp:sp>
    <dsp:sp modelId="{64AB7BF1-983D-4420-884E-F9F8F18BE91A}">
      <dsp:nvSpPr>
        <dsp:cNvPr id="0" name=""/>
        <dsp:cNvSpPr/>
      </dsp:nvSpPr>
      <dsp:spPr>
        <a:xfrm>
          <a:off x="0" y="3928067"/>
          <a:ext cx="6117335" cy="7852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D1CBA1-B118-4B0D-AEED-EDD074B4C556}">
      <dsp:nvSpPr>
        <dsp:cNvPr id="0" name=""/>
        <dsp:cNvSpPr/>
      </dsp:nvSpPr>
      <dsp:spPr>
        <a:xfrm>
          <a:off x="237536" y="4104748"/>
          <a:ext cx="431884" cy="4318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565BDC-C217-43DF-ACD1-A6C49231E18B}">
      <dsp:nvSpPr>
        <dsp:cNvPr id="0" name=""/>
        <dsp:cNvSpPr/>
      </dsp:nvSpPr>
      <dsp:spPr>
        <a:xfrm>
          <a:off x="906957" y="3928067"/>
          <a:ext cx="5210378" cy="78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05" tIns="83105" rIns="83105" bIns="83105" numCol="1" spcCol="1270" anchor="ctr" anchorCtr="0">
          <a:noAutofit/>
        </a:bodyPr>
        <a:lstStyle/>
        <a:p>
          <a:pPr marL="0" lvl="0" indent="0" algn="l" defTabSz="844550">
            <a:lnSpc>
              <a:spcPct val="100000"/>
            </a:lnSpc>
            <a:spcBef>
              <a:spcPct val="0"/>
            </a:spcBef>
            <a:spcAft>
              <a:spcPct val="35000"/>
            </a:spcAft>
            <a:buNone/>
          </a:pPr>
          <a:r>
            <a:rPr lang="en-US" sz="1900" kern="1200" dirty="0"/>
            <a:t>Business inventory and other business assets*</a:t>
          </a:r>
        </a:p>
      </dsp:txBody>
      <dsp:txXfrm>
        <a:off x="906957" y="3928067"/>
        <a:ext cx="5210378" cy="785245"/>
      </dsp:txXfrm>
    </dsp:sp>
    <dsp:sp modelId="{C5882918-069E-4FA3-817B-6139F8E01343}">
      <dsp:nvSpPr>
        <dsp:cNvPr id="0" name=""/>
        <dsp:cNvSpPr/>
      </dsp:nvSpPr>
      <dsp:spPr>
        <a:xfrm>
          <a:off x="0" y="4909624"/>
          <a:ext cx="6117335" cy="7852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171CC2-1C90-45F9-AFAD-5850261A02B1}">
      <dsp:nvSpPr>
        <dsp:cNvPr id="0" name=""/>
        <dsp:cNvSpPr/>
      </dsp:nvSpPr>
      <dsp:spPr>
        <a:xfrm>
          <a:off x="237536" y="5086304"/>
          <a:ext cx="431884" cy="4318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D814AF-CB4E-4FF6-9DFF-E8ACD2814856}">
      <dsp:nvSpPr>
        <dsp:cNvPr id="0" name=""/>
        <dsp:cNvSpPr/>
      </dsp:nvSpPr>
      <dsp:spPr>
        <a:xfrm>
          <a:off x="906957" y="4909624"/>
          <a:ext cx="5210378" cy="78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05" tIns="83105" rIns="83105" bIns="83105" numCol="1" spcCol="1270" anchor="ctr" anchorCtr="0">
          <a:noAutofit/>
        </a:bodyPr>
        <a:lstStyle/>
        <a:p>
          <a:pPr marL="0" lvl="0" indent="0" algn="l" defTabSz="844550">
            <a:lnSpc>
              <a:spcPct val="100000"/>
            </a:lnSpc>
            <a:spcBef>
              <a:spcPct val="0"/>
            </a:spcBef>
            <a:spcAft>
              <a:spcPct val="35000"/>
            </a:spcAft>
            <a:buNone/>
          </a:pPr>
          <a:r>
            <a:rPr lang="en-US" sz="1900" kern="1200" dirty="0"/>
            <a:t>Properties for sale</a:t>
          </a:r>
        </a:p>
      </dsp:txBody>
      <dsp:txXfrm>
        <a:off x="906957" y="4909624"/>
        <a:ext cx="5210378" cy="78524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6CCB7-EF1B-4D40-B4D4-5C5A9F20169D}" type="datetimeFigureOut">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C6BCC-31C1-4BFA-BACD-704AB25B4F17}" type="slidenum">
              <a:t>‹#›</a:t>
            </a:fld>
            <a:endParaRPr lang="en-US"/>
          </a:p>
        </p:txBody>
      </p:sp>
    </p:spTree>
    <p:extLst>
      <p:ext uri="{BB962C8B-B14F-4D97-AF65-F5344CB8AC3E}">
        <p14:creationId xmlns:p14="http://schemas.microsoft.com/office/powerpoint/2010/main" val="756292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B6C6BCC-31C1-4BFA-BACD-704AB25B4F17}" type="slidenum">
              <a:rPr lang="en-CA" smtClean="0"/>
              <a:t>2</a:t>
            </a:fld>
            <a:endParaRPr lang="en-CA"/>
          </a:p>
        </p:txBody>
      </p:sp>
    </p:spTree>
    <p:extLst>
      <p:ext uri="{BB962C8B-B14F-4D97-AF65-F5344CB8AC3E}">
        <p14:creationId xmlns:p14="http://schemas.microsoft.com/office/powerpoint/2010/main" val="1205883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With many stocks in your portfolio, mutual funds, or with ETF’s you can use a proxy of 30%. (0.3 Zakatable asset ratio)</a:t>
            </a:r>
          </a:p>
          <a:p>
            <a:endParaRPr lang="en-CA" dirty="0"/>
          </a:p>
          <a:p>
            <a:r>
              <a:rPr lang="en-CA" dirty="0"/>
              <a:t>Example: The bakery with the building, furniture, the oven, the baked goods, and the ingredients. Zakat is only on the ingredients and the baked goods.</a:t>
            </a:r>
          </a:p>
        </p:txBody>
      </p:sp>
      <p:sp>
        <p:nvSpPr>
          <p:cNvPr id="4" name="Slide Number Placeholder 3"/>
          <p:cNvSpPr>
            <a:spLocks noGrp="1"/>
          </p:cNvSpPr>
          <p:nvPr>
            <p:ph type="sldNum" sz="quarter" idx="5"/>
          </p:nvPr>
        </p:nvSpPr>
        <p:spPr/>
        <p:txBody>
          <a:bodyPr/>
          <a:lstStyle/>
          <a:p>
            <a:fld id="{EB6C6BCC-31C1-4BFA-BACD-704AB25B4F17}" type="slidenum">
              <a:rPr lang="en-CA" smtClean="0"/>
              <a:t>23</a:t>
            </a:fld>
            <a:endParaRPr lang="en-CA"/>
          </a:p>
        </p:txBody>
      </p:sp>
    </p:spTree>
    <p:extLst>
      <p:ext uri="{BB962C8B-B14F-4D97-AF65-F5344CB8AC3E}">
        <p14:creationId xmlns:p14="http://schemas.microsoft.com/office/powerpoint/2010/main" val="736914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the Hanafi madhab, you either pay it or not pay it depending on the age of the child, and secondly, if you have full intent to not take the money out and consider it your child’s wealth, then this can be dismissed as a Zakatable asset.</a:t>
            </a:r>
          </a:p>
          <a:p>
            <a:endParaRPr lang="en-CA" dirty="0"/>
          </a:p>
          <a:p>
            <a:r>
              <a:rPr lang="en-CA" dirty="0"/>
              <a:t>If this is considered the child’s wealth, then the child must reach the </a:t>
            </a:r>
            <a:r>
              <a:rPr lang="en-CA" dirty="0" err="1"/>
              <a:t>nisab</a:t>
            </a:r>
            <a:r>
              <a:rPr lang="en-CA" dirty="0"/>
              <a:t>. In this example, 10,000 is above the </a:t>
            </a:r>
            <a:r>
              <a:rPr lang="en-CA" dirty="0" err="1"/>
              <a:t>nisab</a:t>
            </a:r>
            <a:r>
              <a:rPr lang="en-CA" dirty="0"/>
              <a:t> but a young child may have less than that in the RESP account.</a:t>
            </a:r>
          </a:p>
          <a:p>
            <a:endParaRPr lang="en-CA" dirty="0"/>
          </a:p>
          <a:p>
            <a:r>
              <a:rPr lang="en-CA" dirty="0"/>
              <a:t>It is the safer approach to pay Zakat on this wealth since RESP is under the ownership of the parent, and the parent can do anything with it before the child enrolls in post-secondary education.</a:t>
            </a:r>
          </a:p>
          <a:p>
            <a:endParaRPr lang="en-CA" dirty="0"/>
          </a:p>
        </p:txBody>
      </p:sp>
      <p:sp>
        <p:nvSpPr>
          <p:cNvPr id="4" name="Slide Number Placeholder 3"/>
          <p:cNvSpPr>
            <a:spLocks noGrp="1"/>
          </p:cNvSpPr>
          <p:nvPr>
            <p:ph type="sldNum" sz="quarter" idx="5"/>
          </p:nvPr>
        </p:nvSpPr>
        <p:spPr/>
        <p:txBody>
          <a:bodyPr/>
          <a:lstStyle/>
          <a:p>
            <a:fld id="{5E922085-175E-436F-824F-908B8F91CD4C}" type="slidenum">
              <a:rPr lang="en-US" smtClean="0"/>
              <a:t>24</a:t>
            </a:fld>
            <a:endParaRPr lang="en-US"/>
          </a:p>
        </p:txBody>
      </p:sp>
    </p:spTree>
    <p:extLst>
      <p:ext uri="{BB962C8B-B14F-4D97-AF65-F5344CB8AC3E}">
        <p14:creationId xmlns:p14="http://schemas.microsoft.com/office/powerpoint/2010/main" val="1227651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Additional details regarding Group RRSP’s missing on this slide. Some Group RRSP’s are locked and </a:t>
            </a:r>
            <a:r>
              <a:rPr lang="en-CA"/>
              <a:t>some aren’t.</a:t>
            </a:r>
            <a:endParaRPr lang="en-CA" dirty="0"/>
          </a:p>
          <a:p>
            <a:endParaRPr lang="en-CA" dirty="0"/>
          </a:p>
        </p:txBody>
      </p:sp>
      <p:sp>
        <p:nvSpPr>
          <p:cNvPr id="4" name="Slide Number Placeholder 3"/>
          <p:cNvSpPr>
            <a:spLocks noGrp="1"/>
          </p:cNvSpPr>
          <p:nvPr>
            <p:ph type="sldNum" sz="quarter" idx="5"/>
          </p:nvPr>
        </p:nvSpPr>
        <p:spPr/>
        <p:txBody>
          <a:bodyPr/>
          <a:lstStyle/>
          <a:p>
            <a:fld id="{5E922085-175E-436F-824F-908B8F91CD4C}" type="slidenum">
              <a:rPr lang="en-US" smtClean="0"/>
              <a:t>25</a:t>
            </a:fld>
            <a:endParaRPr lang="en-US"/>
          </a:p>
        </p:txBody>
      </p:sp>
    </p:spTree>
    <p:extLst>
      <p:ext uri="{BB962C8B-B14F-4D97-AF65-F5344CB8AC3E}">
        <p14:creationId xmlns:p14="http://schemas.microsoft.com/office/powerpoint/2010/main" val="275275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Jewellery that is worn regularly:</a:t>
            </a:r>
          </a:p>
          <a:p>
            <a:r>
              <a:rPr lang="en-CA" dirty="0"/>
              <a:t>*what is regular? According to the scholars, even one use per year is considered regular and under opinion 1, it can be applied.</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if all wealth in gold?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If you wear it, you have option to not pay zakat on it, if you take that opinion.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How do you value your </a:t>
            </a:r>
            <a:r>
              <a:rPr lang="en-US" sz="1200" dirty="0" err="1"/>
              <a:t>Jewellery</a:t>
            </a:r>
            <a:r>
              <a:rPr lang="en-US" sz="1200" dirty="0"/>
              <a:t>. Get the resale value and pay on it how she wills (a. sell part of it or gives it away, or b. someone from her family (husband or father) pays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Alternatively, find the spot price of your gold online (e.g. www.goldprice.org) and take </a:t>
            </a:r>
            <a:r>
              <a:rPr lang="en-US" sz="1200" b="1" dirty="0"/>
              <a:t>80% of it </a:t>
            </a:r>
            <a:r>
              <a:rPr lang="en-US" sz="1200" dirty="0"/>
              <a:t>(to estimate the resale value). Then apply 2.5% to it for Zakat.</a:t>
            </a:r>
          </a:p>
          <a:p>
            <a:r>
              <a:rPr lang="en-CA" dirty="0"/>
              <a:t>This is important if you use spot price. Because resale price is always less than spot price, 80% is a good estimate.</a:t>
            </a:r>
            <a:endParaRPr lang="en-CA" dirty="0">
              <a:cs typeface="Calibri"/>
            </a:endParaRPr>
          </a:p>
          <a:p>
            <a:endParaRPr lang="en-CA" dirty="0"/>
          </a:p>
          <a:p>
            <a:endParaRPr lang="en-CA" dirty="0"/>
          </a:p>
        </p:txBody>
      </p:sp>
      <p:sp>
        <p:nvSpPr>
          <p:cNvPr id="4" name="Slide Number Placeholder 3"/>
          <p:cNvSpPr>
            <a:spLocks noGrp="1"/>
          </p:cNvSpPr>
          <p:nvPr>
            <p:ph type="sldNum" sz="quarter" idx="5"/>
          </p:nvPr>
        </p:nvSpPr>
        <p:spPr/>
        <p:txBody>
          <a:bodyPr/>
          <a:lstStyle/>
          <a:p>
            <a:fld id="{EB6C6BCC-31C1-4BFA-BACD-704AB25B4F17}" type="slidenum">
              <a:rPr lang="en-CA" smtClean="0"/>
              <a:t>26</a:t>
            </a:fld>
            <a:endParaRPr lang="en-CA"/>
          </a:p>
        </p:txBody>
      </p:sp>
    </p:spTree>
    <p:extLst>
      <p:ext uri="{BB962C8B-B14F-4D97-AF65-F5344CB8AC3E}">
        <p14:creationId xmlns:p14="http://schemas.microsoft.com/office/powerpoint/2010/main" val="3261871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All properties that are being lived in or rented out (utilized) are not Zakatable. Only the ones that are being held for sale, or as a business of buying/selling with clear intent, are Zakatable at the current market value.</a:t>
            </a:r>
          </a:p>
          <a:p>
            <a:endParaRPr lang="en-CA"/>
          </a:p>
          <a:p>
            <a:r>
              <a:rPr lang="en-CA"/>
              <a:t>Second point to mention: debts that are on other properties like mortgages (even if the property is not Zakatable), is deductible.</a:t>
            </a:r>
          </a:p>
        </p:txBody>
      </p:sp>
      <p:sp>
        <p:nvSpPr>
          <p:cNvPr id="4" name="Slide Number Placeholder 3"/>
          <p:cNvSpPr>
            <a:spLocks noGrp="1"/>
          </p:cNvSpPr>
          <p:nvPr>
            <p:ph type="sldNum" sz="quarter" idx="5"/>
          </p:nvPr>
        </p:nvSpPr>
        <p:spPr/>
        <p:txBody>
          <a:bodyPr/>
          <a:lstStyle/>
          <a:p>
            <a:fld id="{EB6C6BCC-31C1-4BFA-BACD-704AB25B4F17}" type="slidenum">
              <a:rPr lang="en-CA" smtClean="0"/>
              <a:t>27</a:t>
            </a:fld>
            <a:endParaRPr lang="en-CA"/>
          </a:p>
        </p:txBody>
      </p:sp>
    </p:spTree>
    <p:extLst>
      <p:ext uri="{BB962C8B-B14F-4D97-AF65-F5344CB8AC3E}">
        <p14:creationId xmlns:p14="http://schemas.microsoft.com/office/powerpoint/2010/main" val="3510251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This opinion is valid based on the need of the individual who has no income and relies only on their RRIF. If the person has other income, it’s better to be safe and pay Zakat on the whole amount in the RRIF.</a:t>
            </a:r>
          </a:p>
        </p:txBody>
      </p:sp>
      <p:sp>
        <p:nvSpPr>
          <p:cNvPr id="4" name="Slide Number Placeholder 3"/>
          <p:cNvSpPr>
            <a:spLocks noGrp="1"/>
          </p:cNvSpPr>
          <p:nvPr>
            <p:ph type="sldNum" sz="quarter" idx="5"/>
          </p:nvPr>
        </p:nvSpPr>
        <p:spPr/>
        <p:txBody>
          <a:bodyPr/>
          <a:lstStyle/>
          <a:p>
            <a:fld id="{EB6C6BCC-31C1-4BFA-BACD-704AB25B4F17}" type="slidenum">
              <a:rPr lang="en-CA" smtClean="0"/>
              <a:t>28</a:t>
            </a:fld>
            <a:endParaRPr lang="en-CA"/>
          </a:p>
        </p:txBody>
      </p:sp>
    </p:spTree>
    <p:extLst>
      <p:ext uri="{BB962C8B-B14F-4D97-AF65-F5344CB8AC3E}">
        <p14:creationId xmlns:p14="http://schemas.microsoft.com/office/powerpoint/2010/main" val="3600919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https://www.canadalife.com/investing-saving/retirement/pension-plans/registered-pension-plan-rpp/defined-contribution-pension-plan.html </a:t>
            </a:r>
          </a:p>
        </p:txBody>
      </p:sp>
      <p:sp>
        <p:nvSpPr>
          <p:cNvPr id="4" name="Slide Number Placeholder 3"/>
          <p:cNvSpPr>
            <a:spLocks noGrp="1"/>
          </p:cNvSpPr>
          <p:nvPr>
            <p:ph type="sldNum" sz="quarter" idx="5"/>
          </p:nvPr>
        </p:nvSpPr>
        <p:spPr/>
        <p:txBody>
          <a:bodyPr/>
          <a:lstStyle/>
          <a:p>
            <a:fld id="{5E922085-175E-436F-824F-908B8F91CD4C}" type="slidenum">
              <a:rPr lang="en-US" smtClean="0"/>
              <a:t>29</a:t>
            </a:fld>
            <a:endParaRPr lang="en-US"/>
          </a:p>
        </p:txBody>
      </p:sp>
    </p:spTree>
    <p:extLst>
      <p:ext uri="{BB962C8B-B14F-4D97-AF65-F5344CB8AC3E}">
        <p14:creationId xmlns:p14="http://schemas.microsoft.com/office/powerpoint/2010/main" val="2574293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Explanation: Under DCPP, Point a, the goal is capital gains and growing the wealth so the Zakat is applicable to both the contribution and the gains. In point b, the goal is to seek employer contribution only so it is acceptable to pay Zakat on your own contributions only.</a:t>
            </a:r>
          </a:p>
          <a:p>
            <a:endParaRPr lang="en-CA"/>
          </a:p>
          <a:p>
            <a:r>
              <a:rPr lang="en-CA"/>
              <a:t>LIRA’s cannot be withdrawn, but if the investment is controlled, then it is Zakatable.</a:t>
            </a:r>
          </a:p>
          <a:p>
            <a:endParaRPr lang="en-CA"/>
          </a:p>
          <a:p>
            <a:r>
              <a:rPr lang="en-CA"/>
              <a:t>Note here, if there is no access and the fund is not even invested anywhere, then there is nothing to control, and there is nothing to pay Zakat on.</a:t>
            </a:r>
          </a:p>
          <a:p>
            <a:endParaRPr lang="en-CA"/>
          </a:p>
          <a:p>
            <a:endParaRPr lang="en-CA"/>
          </a:p>
          <a:p>
            <a:endParaRPr lang="en-CA"/>
          </a:p>
        </p:txBody>
      </p:sp>
      <p:sp>
        <p:nvSpPr>
          <p:cNvPr id="4" name="Slide Number Placeholder 3"/>
          <p:cNvSpPr>
            <a:spLocks noGrp="1"/>
          </p:cNvSpPr>
          <p:nvPr>
            <p:ph type="sldNum" sz="quarter" idx="5"/>
          </p:nvPr>
        </p:nvSpPr>
        <p:spPr/>
        <p:txBody>
          <a:bodyPr/>
          <a:lstStyle/>
          <a:p>
            <a:fld id="{EB6C6BCC-31C1-4BFA-BACD-704AB25B4F17}" type="slidenum">
              <a:rPr lang="en-CA" smtClean="0"/>
              <a:t>30</a:t>
            </a:fld>
            <a:endParaRPr lang="en-CA"/>
          </a:p>
        </p:txBody>
      </p:sp>
    </p:spTree>
    <p:extLst>
      <p:ext uri="{BB962C8B-B14F-4D97-AF65-F5344CB8AC3E}">
        <p14:creationId xmlns:p14="http://schemas.microsoft.com/office/powerpoint/2010/main" val="3820859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Q/A Slide</a:t>
            </a:r>
          </a:p>
        </p:txBody>
      </p:sp>
      <p:sp>
        <p:nvSpPr>
          <p:cNvPr id="4" name="Slide Number Placeholder 3"/>
          <p:cNvSpPr>
            <a:spLocks noGrp="1"/>
          </p:cNvSpPr>
          <p:nvPr>
            <p:ph type="sldNum" sz="quarter" idx="5"/>
          </p:nvPr>
        </p:nvSpPr>
        <p:spPr/>
        <p:txBody>
          <a:bodyPr/>
          <a:lstStyle/>
          <a:p>
            <a:fld id="{EB6C6BCC-31C1-4BFA-BACD-704AB25B4F17}" type="slidenum">
              <a:rPr lang="en-CA" smtClean="0"/>
              <a:t>31</a:t>
            </a:fld>
            <a:endParaRPr lang="en-CA"/>
          </a:p>
        </p:txBody>
      </p:sp>
    </p:spTree>
    <p:extLst>
      <p:ext uri="{BB962C8B-B14F-4D97-AF65-F5344CB8AC3E}">
        <p14:creationId xmlns:p14="http://schemas.microsoft.com/office/powerpoint/2010/main" val="1970216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E922085-175E-436F-824F-908B8F91CD4C}" type="slidenum">
              <a:rPr lang="en-US" smtClean="0"/>
              <a:t>32</a:t>
            </a:fld>
            <a:endParaRPr lang="en-US"/>
          </a:p>
        </p:txBody>
      </p:sp>
    </p:spTree>
    <p:extLst>
      <p:ext uri="{BB962C8B-B14F-4D97-AF65-F5344CB8AC3E}">
        <p14:creationId xmlns:p14="http://schemas.microsoft.com/office/powerpoint/2010/main" val="333280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rich exception: The ownership goes from Zakat giver to zakat recipient. The malik can do whatever they want with their wealth. Meaning the recipient if Zakat can choose to give their wealth to another person (rich or poor)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Capable of earning: </a:t>
            </a:r>
            <a:r>
              <a:rPr lang="en-US" dirty="0">
                <a:solidFill>
                  <a:schemeClr val="tx1">
                    <a:lumMod val="50000"/>
                    <a:lumOff val="50000"/>
                  </a:schemeClr>
                </a:solidFill>
              </a:rPr>
              <a:t>Narrated Abu Hurairah:  the Messenger of Allah (</a:t>
            </a:r>
            <a:r>
              <a:rPr lang="en-US" dirty="0" err="1">
                <a:solidFill>
                  <a:schemeClr val="tx1">
                    <a:lumMod val="50000"/>
                    <a:lumOff val="50000"/>
                  </a:schemeClr>
                </a:solidFill>
              </a:rPr>
              <a:t>sallallahu</a:t>
            </a:r>
            <a:r>
              <a:rPr lang="en-US" dirty="0">
                <a:solidFill>
                  <a:schemeClr val="tx1">
                    <a:lumMod val="50000"/>
                    <a:lumOff val="50000"/>
                  </a:schemeClr>
                </a:solidFill>
              </a:rPr>
              <a:t> ‘</a:t>
            </a:r>
            <a:r>
              <a:rPr lang="en-US" dirty="0" err="1">
                <a:solidFill>
                  <a:schemeClr val="tx1">
                    <a:lumMod val="50000"/>
                    <a:lumOff val="50000"/>
                  </a:schemeClr>
                </a:solidFill>
              </a:rPr>
              <a:t>alayhi</a:t>
            </a:r>
            <a:r>
              <a:rPr lang="en-US" dirty="0">
                <a:solidFill>
                  <a:schemeClr val="tx1">
                    <a:lumMod val="50000"/>
                    <a:lumOff val="50000"/>
                  </a:schemeClr>
                </a:solidFill>
              </a:rPr>
              <a:t> </a:t>
            </a:r>
            <a:r>
              <a:rPr lang="en-US" dirty="0" err="1">
                <a:solidFill>
                  <a:schemeClr val="tx1">
                    <a:lumMod val="50000"/>
                    <a:lumOff val="50000"/>
                  </a:schemeClr>
                </a:solidFill>
              </a:rPr>
              <a:t>wasallam</a:t>
            </a:r>
            <a:r>
              <a:rPr lang="en-US" dirty="0">
                <a:solidFill>
                  <a:schemeClr val="tx1">
                    <a:lumMod val="50000"/>
                    <a:lumOff val="50000"/>
                  </a:schemeClr>
                </a:solidFill>
              </a:rPr>
              <a:t>) said,</a:t>
            </a:r>
            <a:r>
              <a:rPr lang="en-CA" sz="1200" dirty="0">
                <a:solidFill>
                  <a:srgbClr val="C00000"/>
                </a:solidFill>
              </a:rPr>
              <a:t> “It is not permissible to give charity to a rich man (or one who is independent of means) or to one who is strong and healthy.” </a:t>
            </a:r>
            <a:r>
              <a:rPr lang="en-CA" sz="1200" dirty="0"/>
              <a:t>[Sahih, Sunan al-</a:t>
            </a:r>
            <a:r>
              <a:rPr lang="en-CA" sz="1200" dirty="0" err="1"/>
              <a:t>Nasa’i</a:t>
            </a:r>
            <a:r>
              <a:rPr lang="en-CA" sz="1200" dirty="0"/>
              <a:t> Book 23, Hadith 163]</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rPr>
              <a:t>And… Narrated ‘</a:t>
            </a:r>
            <a:r>
              <a:rPr lang="en-US" dirty="0" err="1">
                <a:solidFill>
                  <a:schemeClr val="tx1">
                    <a:lumMod val="50000"/>
                    <a:lumOff val="50000"/>
                  </a:schemeClr>
                </a:solidFill>
              </a:rPr>
              <a:t>Ubaidullah</a:t>
            </a:r>
            <a:r>
              <a:rPr lang="en-US" dirty="0">
                <a:solidFill>
                  <a:schemeClr val="tx1">
                    <a:lumMod val="50000"/>
                    <a:lumOff val="50000"/>
                  </a:schemeClr>
                </a:solidFill>
              </a:rPr>
              <a:t> bin Adi bin Al-</a:t>
            </a:r>
            <a:r>
              <a:rPr lang="en-US" dirty="0" err="1">
                <a:solidFill>
                  <a:schemeClr val="tx1">
                    <a:lumMod val="50000"/>
                    <a:lumOff val="50000"/>
                  </a:schemeClr>
                </a:solidFill>
              </a:rPr>
              <a:t>Khiyar</a:t>
            </a:r>
            <a:r>
              <a:rPr lang="en-US" dirty="0">
                <a:solidFill>
                  <a:schemeClr val="tx1">
                    <a:lumMod val="50000"/>
                    <a:lumOff val="50000"/>
                  </a:schemeClr>
                </a:solidFill>
              </a:rPr>
              <a:t>: two men informed him that they went to Allah’s Messenger asking for </a:t>
            </a:r>
            <a:r>
              <a:rPr lang="en-US" dirty="0" err="1">
                <a:solidFill>
                  <a:schemeClr val="tx1">
                    <a:lumMod val="50000"/>
                    <a:lumOff val="50000"/>
                  </a:schemeClr>
                </a:solidFill>
              </a:rPr>
              <a:t>Sadaqah</a:t>
            </a:r>
            <a:r>
              <a:rPr lang="en-US" dirty="0">
                <a:solidFill>
                  <a:schemeClr val="tx1">
                    <a:lumMod val="50000"/>
                    <a:lumOff val="50000"/>
                  </a:schemeClr>
                </a:solidFill>
              </a:rPr>
              <a:t>. He then looked at them up and down, and seeing that they were strong, said, ​</a:t>
            </a:r>
            <a:r>
              <a:rPr lang="en-US" sz="1200" dirty="0">
                <a:solidFill>
                  <a:srgbClr val="C00000"/>
                </a:solidFill>
              </a:rPr>
              <a:t>“If you wish I will give you something, but there is no share in it for a rich man or for one who is strong and able to earn a living.”</a:t>
            </a:r>
            <a:r>
              <a:rPr lang="en-CA" sz="1200" dirty="0">
                <a:solidFill>
                  <a:srgbClr val="C00000"/>
                </a:solidFill>
              </a:rPr>
              <a:t> </a:t>
            </a:r>
            <a:r>
              <a:rPr lang="en-CA" sz="1200" dirty="0"/>
              <a:t>[Sahih, Sunan al-</a:t>
            </a:r>
            <a:r>
              <a:rPr lang="en-CA" sz="1200" dirty="0" err="1"/>
              <a:t>Nasa’i</a:t>
            </a:r>
            <a:r>
              <a:rPr lang="en-CA" sz="1200" dirty="0"/>
              <a:t> Book 23, Hadith 164]</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rPr>
              <a:t>Non-Muslims under </a:t>
            </a:r>
            <a:r>
              <a:rPr lang="en-US" dirty="0" err="1">
                <a:solidFill>
                  <a:schemeClr val="tx1">
                    <a:lumMod val="50000"/>
                    <a:lumOff val="50000"/>
                  </a:schemeClr>
                </a:solidFill>
              </a:rPr>
              <a:t>muallafati</a:t>
            </a:r>
            <a:r>
              <a:rPr lang="en-US" dirty="0">
                <a:solidFill>
                  <a:schemeClr val="tx1">
                    <a:lumMod val="50000"/>
                    <a:lumOff val="50000"/>
                  </a:schemeClr>
                </a:solidFill>
              </a:rPr>
              <a:t> </a:t>
            </a:r>
            <a:r>
              <a:rPr lang="en-US" dirty="0" err="1">
                <a:solidFill>
                  <a:schemeClr val="tx1">
                    <a:lumMod val="50000"/>
                    <a:lumOff val="50000"/>
                  </a:schemeClr>
                </a:solidFill>
              </a:rPr>
              <a:t>quloobuhum</a:t>
            </a:r>
            <a:r>
              <a:rPr lang="en-US" dirty="0">
                <a:solidFill>
                  <a:schemeClr val="tx1">
                    <a:lumMod val="50000"/>
                    <a:lumOff val="50000"/>
                  </a:schemeClr>
                </a:solidFill>
              </a:rPr>
              <a:t>: Opinion 1: Can be given (Hanbali/Maliki), Opinion 2: Cannot be given (</a:t>
            </a:r>
            <a:r>
              <a:rPr lang="en-US" dirty="0" err="1">
                <a:solidFill>
                  <a:schemeClr val="tx1">
                    <a:lumMod val="50000"/>
                    <a:lumOff val="50000"/>
                  </a:schemeClr>
                </a:solidFill>
              </a:rPr>
              <a:t>Shafii</a:t>
            </a:r>
            <a:r>
              <a:rPr lang="en-US" dirty="0">
                <a:solidFill>
                  <a:schemeClr val="tx1">
                    <a:lumMod val="50000"/>
                    <a:lumOff val="50000"/>
                  </a:schemeClr>
                </a:solidFill>
              </a:rPr>
              <a:t>/Hanafi). This is due to the potential abrogation of this category during the time of Omar RA.</a:t>
            </a:r>
          </a:p>
          <a:p>
            <a:endParaRPr lang="en-CA" dirty="0"/>
          </a:p>
        </p:txBody>
      </p:sp>
      <p:sp>
        <p:nvSpPr>
          <p:cNvPr id="4" name="Slide Number Placeholder 3"/>
          <p:cNvSpPr>
            <a:spLocks noGrp="1"/>
          </p:cNvSpPr>
          <p:nvPr>
            <p:ph type="sldNum" sz="quarter" idx="5"/>
          </p:nvPr>
        </p:nvSpPr>
        <p:spPr/>
        <p:txBody>
          <a:bodyPr/>
          <a:lstStyle/>
          <a:p>
            <a:fld id="{EB6C6BCC-31C1-4BFA-BACD-704AB25B4F17}" type="slidenum">
              <a:rPr lang="en-CA" smtClean="0"/>
              <a:t>7</a:t>
            </a:fld>
            <a:endParaRPr lang="en-CA"/>
          </a:p>
        </p:txBody>
      </p:sp>
    </p:spTree>
    <p:extLst>
      <p:ext uri="{BB962C8B-B14F-4D97-AF65-F5344CB8AC3E}">
        <p14:creationId xmlns:p14="http://schemas.microsoft.com/office/powerpoint/2010/main" val="3456487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Zakat can be utilized with the agreement and consent of the zakat recipient that they will receive their zakat in this service. They themselves allocate their zakat to this service. </a:t>
            </a:r>
          </a:p>
          <a:p>
            <a:r>
              <a:rPr lang="en-CA"/>
              <a:t>Similar to someone who needs to learn and education themselves. For example: skills upgrading, Islamic education, etc.</a:t>
            </a:r>
          </a:p>
          <a:p>
            <a:endParaRPr lang="en-CA"/>
          </a:p>
          <a:p>
            <a:r>
              <a:rPr lang="en-CA"/>
              <a:t>This should be looked at as a Zakat for service. Mental health services and counselling are treated similarly with respect to giving Zakat services to those who are Zakat eligible.</a:t>
            </a:r>
          </a:p>
          <a:p>
            <a:endParaRPr lang="en-CA"/>
          </a:p>
        </p:txBody>
      </p:sp>
      <p:sp>
        <p:nvSpPr>
          <p:cNvPr id="4" name="Slide Number Placeholder 3"/>
          <p:cNvSpPr>
            <a:spLocks noGrp="1"/>
          </p:cNvSpPr>
          <p:nvPr>
            <p:ph type="sldNum" sz="quarter" idx="5"/>
          </p:nvPr>
        </p:nvSpPr>
        <p:spPr/>
        <p:txBody>
          <a:bodyPr/>
          <a:lstStyle/>
          <a:p>
            <a:fld id="{EB6C6BCC-31C1-4BFA-BACD-704AB25B4F17}" type="slidenum">
              <a:rPr lang="en-CA" smtClean="0"/>
              <a:t>8</a:t>
            </a:fld>
            <a:endParaRPr lang="en-CA"/>
          </a:p>
        </p:txBody>
      </p:sp>
    </p:spTree>
    <p:extLst>
      <p:ext uri="{BB962C8B-B14F-4D97-AF65-F5344CB8AC3E}">
        <p14:creationId xmlns:p14="http://schemas.microsoft.com/office/powerpoint/2010/main" val="210387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Properties are subject to Zakat if they are marked for sale. Example someone is in the business of buying and selling houses.</a:t>
            </a:r>
          </a:p>
          <a:p>
            <a:r>
              <a:rPr lang="en-CA"/>
              <a:t>House you live in is not Zakatable.</a:t>
            </a:r>
          </a:p>
          <a:p>
            <a:r>
              <a:rPr lang="en-CA"/>
              <a:t>House you own but rent out is not Zakatable. Zakat is only due on the net rent you have saved.</a:t>
            </a:r>
          </a:p>
          <a:p>
            <a:endParaRPr lang="en-CA"/>
          </a:p>
          <a:p>
            <a:r>
              <a:rPr lang="en-CA"/>
              <a:t>Pensions RRSPs, RESPs have their own rules.</a:t>
            </a:r>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a:t>One should do their business Zakat separately from their personal Zakat</a:t>
            </a:r>
          </a:p>
          <a:p>
            <a:endParaRPr lang="en-CA"/>
          </a:p>
          <a:p>
            <a:endParaRPr lang="en-CA"/>
          </a:p>
        </p:txBody>
      </p:sp>
      <p:sp>
        <p:nvSpPr>
          <p:cNvPr id="4" name="Slide Number Placeholder 3"/>
          <p:cNvSpPr>
            <a:spLocks noGrp="1"/>
          </p:cNvSpPr>
          <p:nvPr>
            <p:ph type="sldNum" sz="quarter" idx="5"/>
          </p:nvPr>
        </p:nvSpPr>
        <p:spPr/>
        <p:txBody>
          <a:bodyPr/>
          <a:lstStyle/>
          <a:p>
            <a:fld id="{5E922085-175E-436F-824F-908B8F91CD4C}" type="slidenum">
              <a:rPr lang="en-US" smtClean="0"/>
              <a:t>13</a:t>
            </a:fld>
            <a:endParaRPr lang="en-US"/>
          </a:p>
        </p:txBody>
      </p:sp>
    </p:spTree>
    <p:extLst>
      <p:ext uri="{BB962C8B-B14F-4D97-AF65-F5344CB8AC3E}">
        <p14:creationId xmlns:p14="http://schemas.microsoft.com/office/powerpoint/2010/main" val="234152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This is not to convey that haram money is free of Zakat, but instead that it should not be in your possession or eat from that wealth.</a:t>
            </a:r>
          </a:p>
          <a:p>
            <a:endParaRPr lang="en-CA"/>
          </a:p>
        </p:txBody>
      </p:sp>
      <p:sp>
        <p:nvSpPr>
          <p:cNvPr id="4" name="Slide Number Placeholder 3"/>
          <p:cNvSpPr>
            <a:spLocks noGrp="1"/>
          </p:cNvSpPr>
          <p:nvPr>
            <p:ph type="sldNum" sz="quarter" idx="5"/>
          </p:nvPr>
        </p:nvSpPr>
        <p:spPr/>
        <p:txBody>
          <a:bodyPr/>
          <a:lstStyle/>
          <a:p>
            <a:fld id="{EB6C6BCC-31C1-4BFA-BACD-704AB25B4F17}" type="slidenum">
              <a:rPr lang="en-CA" smtClean="0"/>
              <a:t>14</a:t>
            </a:fld>
            <a:endParaRPr lang="en-CA"/>
          </a:p>
        </p:txBody>
      </p:sp>
    </p:spTree>
    <p:extLst>
      <p:ext uri="{BB962C8B-B14F-4D97-AF65-F5344CB8AC3E}">
        <p14:creationId xmlns:p14="http://schemas.microsoft.com/office/powerpoint/2010/main" val="86917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Short term debts are deducted if you intend to pay off the debt within the next 12 lunar months.</a:t>
            </a:r>
          </a:p>
          <a:p>
            <a:r>
              <a:rPr lang="en-CA"/>
              <a:t>long-term debts are deducted if one is actually making the payments towards it, or intends to pay off part of it in the next 12 lunar months.</a:t>
            </a:r>
          </a:p>
          <a:p>
            <a:r>
              <a:rPr lang="en-CA"/>
              <a:t>Deductible cannot include interest</a:t>
            </a:r>
          </a:p>
          <a:p>
            <a:r>
              <a:rPr lang="en-CA"/>
              <a:t>Principle payments are considered only</a:t>
            </a:r>
          </a:p>
          <a:p>
            <a:r>
              <a:rPr lang="en-CA"/>
              <a:t>Up to 12 months can be deducted from long-term debts. You can choose to forgo the deduction, which results in higher zakat paid, and this is acceptable.</a:t>
            </a:r>
          </a:p>
          <a:p>
            <a:endParaRPr lang="en-CA"/>
          </a:p>
        </p:txBody>
      </p:sp>
      <p:sp>
        <p:nvSpPr>
          <p:cNvPr id="4" name="Slide Number Placeholder 3"/>
          <p:cNvSpPr>
            <a:spLocks noGrp="1"/>
          </p:cNvSpPr>
          <p:nvPr>
            <p:ph type="sldNum" sz="quarter" idx="5"/>
          </p:nvPr>
        </p:nvSpPr>
        <p:spPr/>
        <p:txBody>
          <a:bodyPr/>
          <a:lstStyle/>
          <a:p>
            <a:fld id="{EB6C6BCC-31C1-4BFA-BACD-704AB25B4F17}" type="slidenum">
              <a:rPr lang="en-CA" smtClean="0"/>
              <a:t>16</a:t>
            </a:fld>
            <a:endParaRPr lang="en-CA"/>
          </a:p>
        </p:txBody>
      </p:sp>
    </p:spTree>
    <p:extLst>
      <p:ext uri="{BB962C8B-B14F-4D97-AF65-F5344CB8AC3E}">
        <p14:creationId xmlns:p14="http://schemas.microsoft.com/office/powerpoint/2010/main" val="80911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opinion is minority opinion, and if someone wants to deduct less of their loan, this is okay.</a:t>
            </a:r>
          </a:p>
          <a:p>
            <a:endParaRPr lang="en-CA" dirty="0"/>
          </a:p>
        </p:txBody>
      </p:sp>
      <p:sp>
        <p:nvSpPr>
          <p:cNvPr id="4" name="Slide Number Placeholder 3"/>
          <p:cNvSpPr>
            <a:spLocks noGrp="1"/>
          </p:cNvSpPr>
          <p:nvPr>
            <p:ph type="sldNum" sz="quarter" idx="5"/>
          </p:nvPr>
        </p:nvSpPr>
        <p:spPr/>
        <p:txBody>
          <a:bodyPr/>
          <a:lstStyle/>
          <a:p>
            <a:fld id="{EB6C6BCC-31C1-4BFA-BACD-704AB25B4F17}" type="slidenum">
              <a:rPr lang="en-CA" smtClean="0"/>
              <a:t>18</a:t>
            </a:fld>
            <a:endParaRPr lang="en-CA"/>
          </a:p>
        </p:txBody>
      </p:sp>
    </p:spTree>
    <p:extLst>
      <p:ext uri="{BB962C8B-B14F-4D97-AF65-F5344CB8AC3E}">
        <p14:creationId xmlns:p14="http://schemas.microsoft.com/office/powerpoint/2010/main" val="4139588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B6C6BCC-31C1-4BFA-BACD-704AB25B4F17}" type="slidenum">
              <a:rPr lang="en-CA" smtClean="0"/>
              <a:t>19</a:t>
            </a:fld>
            <a:endParaRPr lang="en-CA"/>
          </a:p>
        </p:txBody>
      </p:sp>
    </p:spTree>
    <p:extLst>
      <p:ext uri="{BB962C8B-B14F-4D97-AF65-F5344CB8AC3E}">
        <p14:creationId xmlns:p14="http://schemas.microsoft.com/office/powerpoint/2010/main" val="1209921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Example: The bakery with the building, furniture, the oven, the baked goods, and the ingredients. Zakat is only on the ingredients and the baked goods.</a:t>
            </a:r>
          </a:p>
          <a:p>
            <a:endParaRPr lang="en-CA" dirty="0"/>
          </a:p>
        </p:txBody>
      </p:sp>
      <p:sp>
        <p:nvSpPr>
          <p:cNvPr id="4" name="Slide Number Placeholder 3"/>
          <p:cNvSpPr>
            <a:spLocks noGrp="1"/>
          </p:cNvSpPr>
          <p:nvPr>
            <p:ph type="sldNum" sz="quarter" idx="5"/>
          </p:nvPr>
        </p:nvSpPr>
        <p:spPr/>
        <p:txBody>
          <a:bodyPr/>
          <a:lstStyle/>
          <a:p>
            <a:fld id="{EB6C6BCC-31C1-4BFA-BACD-704AB25B4F17}" type="slidenum">
              <a:rPr lang="en-CA" smtClean="0"/>
              <a:t>22</a:t>
            </a:fld>
            <a:endParaRPr lang="en-CA"/>
          </a:p>
        </p:txBody>
      </p:sp>
    </p:spTree>
    <p:extLst>
      <p:ext uri="{BB962C8B-B14F-4D97-AF65-F5344CB8AC3E}">
        <p14:creationId xmlns:p14="http://schemas.microsoft.com/office/powerpoint/2010/main" val="454458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6.svg"/><Relationship Id="rId4" Type="http://schemas.openxmlformats.org/officeDocument/2006/relationships/diagramLayout" Target="../diagrams/layout1.xml"/><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9.sv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28.svg"/><Relationship Id="rId5" Type="http://schemas.openxmlformats.org/officeDocument/2006/relationships/image" Target="../media/image7.svg"/><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image" Target="../media/image11.sv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png"/><Relationship Id="rId7" Type="http://schemas.openxmlformats.org/officeDocument/2006/relationships/image" Target="../media/image44.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10;&#10;Description automatically generated with low confidence">
            <a:extLst>
              <a:ext uri="{FF2B5EF4-FFF2-40B4-BE49-F238E27FC236}">
                <a16:creationId xmlns:a16="http://schemas.microsoft.com/office/drawing/2014/main" id="{01F88E96-DE8A-4948-A800-E8380A733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2531" y="4621581"/>
            <a:ext cx="3380001" cy="939537"/>
          </a:xfrm>
          <a:prstGeom prst="rect">
            <a:avLst/>
          </a:prstGeom>
        </p:spPr>
      </p:pic>
      <p:sp>
        <p:nvSpPr>
          <p:cNvPr id="2" name="Title 1">
            <a:extLst>
              <a:ext uri="{FF2B5EF4-FFF2-40B4-BE49-F238E27FC236}">
                <a16:creationId xmlns:a16="http://schemas.microsoft.com/office/drawing/2014/main" id="{5ECB033C-36DE-3609-1FA9-2BF9477DDC28}"/>
              </a:ext>
            </a:extLst>
          </p:cNvPr>
          <p:cNvSpPr txBox="1">
            <a:spLocks/>
          </p:cNvSpPr>
          <p:nvPr/>
        </p:nvSpPr>
        <p:spPr>
          <a:xfrm>
            <a:off x="557134" y="2438743"/>
            <a:ext cx="11077731" cy="1087438"/>
          </a:xfrm>
          <a:prstGeom prst="rect">
            <a:avLst/>
          </a:prstGeom>
          <a:solidFill>
            <a:srgbClr val="C00000"/>
          </a:solidFill>
        </p:spPr>
        <p:txBody>
          <a:bodyPr vert="horz" lIns="91440" tIns="45720" rIns="91440" bIns="45720" rtlCol="0" anchor="b">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dirty="0">
                <a:solidFill>
                  <a:srgbClr val="FFFFFF"/>
                </a:solidFill>
                <a:latin typeface="Grandview"/>
                <a:cs typeface="Calibri Light"/>
              </a:rPr>
              <a:t>ZAKAT MADE EASY</a:t>
            </a:r>
            <a:endParaRPr lang="en-US" dirty="0"/>
          </a:p>
        </p:txBody>
      </p:sp>
    </p:spTree>
    <p:extLst>
      <p:ext uri="{BB962C8B-B14F-4D97-AF65-F5344CB8AC3E}">
        <p14:creationId xmlns:p14="http://schemas.microsoft.com/office/powerpoint/2010/main" val="967657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DC5FD9E-8DFC-CF54-98B3-1CF2447D1C75}"/>
              </a:ext>
            </a:extLst>
          </p:cNvPr>
          <p:cNvSpPr/>
          <p:nvPr/>
        </p:nvSpPr>
        <p:spPr>
          <a:xfrm flipH="1">
            <a:off x="5847050" y="2115121"/>
            <a:ext cx="6341807" cy="265981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F2F2"/>
              </a:solidFill>
            </a:endParaRPr>
          </a:p>
        </p:txBody>
      </p:sp>
      <p:pic>
        <p:nvPicPr>
          <p:cNvPr id="8" name="Picture 7" descr="Graphical user interface&#10;&#10;Description automatically generated with low confidence">
            <a:extLst>
              <a:ext uri="{FF2B5EF4-FFF2-40B4-BE49-F238E27FC236}">
                <a16:creationId xmlns:a16="http://schemas.microsoft.com/office/drawing/2014/main" id="{87D2C283-E368-80FC-67E6-46A328BBDE94}"/>
              </a:ext>
            </a:extLst>
          </p:cNvPr>
          <p:cNvPicPr>
            <a:picLocks noChangeAspect="1"/>
          </p:cNvPicPr>
          <p:nvPr/>
        </p:nvPicPr>
        <p:blipFill>
          <a:blip r:embed="rId2"/>
          <a:stretch>
            <a:fillRect/>
          </a:stretch>
        </p:blipFill>
        <p:spPr>
          <a:xfrm>
            <a:off x="11348210" y="5996816"/>
            <a:ext cx="733425" cy="695325"/>
          </a:xfrm>
          <a:prstGeom prst="rect">
            <a:avLst/>
          </a:prstGeom>
        </p:spPr>
      </p:pic>
      <p:sp>
        <p:nvSpPr>
          <p:cNvPr id="9" name="TextBox 8">
            <a:extLst>
              <a:ext uri="{FF2B5EF4-FFF2-40B4-BE49-F238E27FC236}">
                <a16:creationId xmlns:a16="http://schemas.microsoft.com/office/drawing/2014/main" id="{AB89A1FE-84E6-E03F-9416-49FAF9CDE01A}"/>
              </a:ext>
            </a:extLst>
          </p:cNvPr>
          <p:cNvSpPr txBox="1"/>
          <p:nvPr/>
        </p:nvSpPr>
        <p:spPr>
          <a:xfrm>
            <a:off x="391196" y="1309370"/>
            <a:ext cx="530237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dirty="0"/>
              <a:t>GOLD:</a:t>
            </a:r>
          </a:p>
          <a:p>
            <a:endParaRPr lang="en-CA" sz="2000" b="1" dirty="0"/>
          </a:p>
          <a:p>
            <a:r>
              <a:rPr lang="en-CA" sz="2000" dirty="0"/>
              <a:t>“Verily</a:t>
            </a:r>
            <a:r>
              <a:rPr lang="en-CA" sz="2000" dirty="0">
                <a:ea typeface="+mn-lt"/>
                <a:cs typeface="+mn-lt"/>
              </a:rPr>
              <a:t>, the Prophet (ﷺ) used to take (Zakat from people) – in every 20 dinars, half a dinar” </a:t>
            </a:r>
          </a:p>
          <a:p>
            <a:endParaRPr lang="en-CA" sz="2000" dirty="0">
              <a:ea typeface="+mn-lt"/>
              <a:cs typeface="+mn-lt"/>
            </a:endParaRPr>
          </a:p>
          <a:p>
            <a:r>
              <a:rPr lang="en-CA" sz="2000" b="1" dirty="0">
                <a:ea typeface="+mn-lt"/>
                <a:cs typeface="+mn-lt"/>
              </a:rPr>
              <a:t>SILVER:</a:t>
            </a:r>
          </a:p>
          <a:p>
            <a:endParaRPr lang="en-CA" sz="2000" b="1" dirty="0">
              <a:ea typeface="+mn-lt"/>
              <a:cs typeface="+mn-lt"/>
            </a:endParaRPr>
          </a:p>
          <a:p>
            <a:r>
              <a:rPr lang="en-CA" sz="2000" dirty="0">
                <a:ea typeface="+mn-lt"/>
                <a:cs typeface="+mn-lt"/>
              </a:rPr>
              <a:t>“…For silver the Zakat is one-fortieth of the lot* and if its value is less than two-hundred Dirhams, Zakat is not required, but if the owner wants to pay, he/she can.” </a:t>
            </a:r>
            <a:endParaRPr lang="en-US" sz="2000" dirty="0"/>
          </a:p>
          <a:p>
            <a:endParaRPr lang="en-US" sz="1400" dirty="0">
              <a:ea typeface="+mn-lt"/>
              <a:cs typeface="+mn-lt"/>
            </a:endParaRPr>
          </a:p>
        </p:txBody>
      </p:sp>
      <p:sp>
        <p:nvSpPr>
          <p:cNvPr id="21" name="TextBox 20">
            <a:extLst>
              <a:ext uri="{FF2B5EF4-FFF2-40B4-BE49-F238E27FC236}">
                <a16:creationId xmlns:a16="http://schemas.microsoft.com/office/drawing/2014/main" id="{B158CA51-5165-1635-0EDC-DEA4E38DD1F9}"/>
              </a:ext>
            </a:extLst>
          </p:cNvPr>
          <p:cNvSpPr txBox="1"/>
          <p:nvPr/>
        </p:nvSpPr>
        <p:spPr>
          <a:xfrm>
            <a:off x="569344" y="5480642"/>
            <a:ext cx="49551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Mathematically: 0.5/20 = 1/40 = 2.5%</a:t>
            </a:r>
          </a:p>
        </p:txBody>
      </p:sp>
      <p:sp>
        <p:nvSpPr>
          <p:cNvPr id="34" name="TextBox 33">
            <a:extLst>
              <a:ext uri="{FF2B5EF4-FFF2-40B4-BE49-F238E27FC236}">
                <a16:creationId xmlns:a16="http://schemas.microsoft.com/office/drawing/2014/main" id="{40533612-A73C-335B-B5E8-8BE6D98C3520}"/>
              </a:ext>
            </a:extLst>
          </p:cNvPr>
          <p:cNvSpPr txBox="1"/>
          <p:nvPr/>
        </p:nvSpPr>
        <p:spPr>
          <a:xfrm>
            <a:off x="6455302" y="2325033"/>
            <a:ext cx="534550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C00000"/>
                </a:solidFill>
                <a:ea typeface="+mn-lt"/>
                <a:cs typeface="+mn-lt"/>
              </a:rPr>
              <a:t>Nisab is the </a:t>
            </a:r>
            <a:r>
              <a:rPr lang="en-US" sz="3600" b="1" dirty="0">
                <a:solidFill>
                  <a:srgbClr val="C00000"/>
                </a:solidFill>
                <a:ea typeface="+mn-lt"/>
                <a:cs typeface="+mn-lt"/>
              </a:rPr>
              <a:t>threshold</a:t>
            </a:r>
            <a:r>
              <a:rPr lang="en-US" sz="3600" b="1" u="sng" dirty="0">
                <a:solidFill>
                  <a:srgbClr val="C00000"/>
                </a:solidFill>
                <a:ea typeface="+mn-lt"/>
                <a:cs typeface="+mn-lt"/>
              </a:rPr>
              <a:t> </a:t>
            </a:r>
            <a:r>
              <a:rPr lang="en-US" sz="3600" dirty="0">
                <a:solidFill>
                  <a:srgbClr val="C00000"/>
                </a:solidFill>
                <a:ea typeface="+mn-lt"/>
                <a:cs typeface="+mn-lt"/>
              </a:rPr>
              <a:t>that one’s wealth must reach to be liable to pay Zakat </a:t>
            </a:r>
            <a:endParaRPr lang="en-US" sz="3600" dirty="0"/>
          </a:p>
        </p:txBody>
      </p:sp>
      <p:sp>
        <p:nvSpPr>
          <p:cNvPr id="37" name="Rectangle 36">
            <a:extLst>
              <a:ext uri="{FF2B5EF4-FFF2-40B4-BE49-F238E27FC236}">
                <a16:creationId xmlns:a16="http://schemas.microsoft.com/office/drawing/2014/main" id="{D30ED915-7901-D84E-7439-05CCF8084034}"/>
              </a:ext>
            </a:extLst>
          </p:cNvPr>
          <p:cNvSpPr/>
          <p:nvPr/>
        </p:nvSpPr>
        <p:spPr>
          <a:xfrm flipH="1">
            <a:off x="5803504" y="603848"/>
            <a:ext cx="91212" cy="566468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55896941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3F35CE-0C55-6834-E4F3-F13A994BF27C}"/>
              </a:ext>
            </a:extLst>
          </p:cNvPr>
          <p:cNvSpPr>
            <a:spLocks noGrp="1"/>
          </p:cNvSpPr>
          <p:nvPr>
            <p:ph idx="1"/>
          </p:nvPr>
        </p:nvSpPr>
        <p:spPr>
          <a:xfrm>
            <a:off x="6161221" y="2062161"/>
            <a:ext cx="4629608" cy="2389838"/>
          </a:xfrm>
          <a:solidFill>
            <a:schemeClr val="bg1">
              <a:lumMod val="95000"/>
            </a:schemeClr>
          </a:solidFill>
        </p:spPr>
        <p:txBody>
          <a:bodyPr vert="horz" lIns="91440" tIns="45720" rIns="91440" bIns="45720" rtlCol="0" anchor="t">
            <a:normAutofit/>
          </a:bodyPr>
          <a:lstStyle/>
          <a:p>
            <a:pPr marL="0" indent="0" algn="ctr">
              <a:lnSpc>
                <a:spcPct val="100000"/>
              </a:lnSpc>
              <a:buNone/>
            </a:pPr>
            <a:endParaRPr lang="en-US" dirty="0">
              <a:ea typeface="+mn-lt"/>
              <a:cs typeface="+mn-lt"/>
            </a:endParaRPr>
          </a:p>
          <a:p>
            <a:pPr marL="0" indent="0" algn="ctr">
              <a:lnSpc>
                <a:spcPct val="100000"/>
              </a:lnSpc>
              <a:buNone/>
            </a:pPr>
            <a:r>
              <a:rPr lang="en-US" dirty="0">
                <a:ea typeface="+mn-lt"/>
                <a:cs typeface="+mn-lt"/>
              </a:rPr>
              <a:t>200 dirhams or 595g or </a:t>
            </a:r>
          </a:p>
          <a:p>
            <a:pPr marL="0" indent="0" algn="ctr">
              <a:lnSpc>
                <a:spcPct val="100000"/>
              </a:lnSpc>
              <a:buNone/>
            </a:pPr>
            <a:r>
              <a:rPr lang="en-US" b="1" dirty="0">
                <a:ea typeface="+mn-lt"/>
                <a:cs typeface="+mn-lt"/>
              </a:rPr>
              <a:t>~ $950 CAD </a:t>
            </a:r>
          </a:p>
          <a:p>
            <a:pPr marL="0" indent="0" algn="ctr">
              <a:lnSpc>
                <a:spcPct val="100000"/>
              </a:lnSpc>
              <a:buNone/>
            </a:pPr>
            <a:r>
              <a:rPr lang="en-US" sz="1600" dirty="0">
                <a:ea typeface="+mn-lt"/>
                <a:cs typeface="+mn-lt"/>
              </a:rPr>
              <a:t>(Feb 2025) </a:t>
            </a:r>
            <a:endParaRPr lang="en-US" sz="1600" dirty="0"/>
          </a:p>
        </p:txBody>
      </p:sp>
      <p:pic>
        <p:nvPicPr>
          <p:cNvPr id="7" name="Picture 6" descr="Graphical user interface&#10;&#10;Description automatically generated with low confidence">
            <a:extLst>
              <a:ext uri="{FF2B5EF4-FFF2-40B4-BE49-F238E27FC236}">
                <a16:creationId xmlns:a16="http://schemas.microsoft.com/office/drawing/2014/main" id="{5F07BC12-ADB6-F119-B470-69AB83A9AC5F}"/>
              </a:ext>
            </a:extLst>
          </p:cNvPr>
          <p:cNvPicPr>
            <a:picLocks noChangeAspect="1"/>
          </p:cNvPicPr>
          <p:nvPr/>
        </p:nvPicPr>
        <p:blipFill>
          <a:blip r:embed="rId2"/>
          <a:stretch>
            <a:fillRect/>
          </a:stretch>
        </p:blipFill>
        <p:spPr>
          <a:xfrm>
            <a:off x="11348210" y="5996816"/>
            <a:ext cx="733425" cy="695325"/>
          </a:xfrm>
          <a:prstGeom prst="rect">
            <a:avLst/>
          </a:prstGeom>
        </p:spPr>
      </p:pic>
      <p:sp>
        <p:nvSpPr>
          <p:cNvPr id="10" name="Title 1">
            <a:extLst>
              <a:ext uri="{FF2B5EF4-FFF2-40B4-BE49-F238E27FC236}">
                <a16:creationId xmlns:a16="http://schemas.microsoft.com/office/drawing/2014/main" id="{11D0607A-29F0-E336-CFBF-556A6A9EB334}"/>
              </a:ext>
            </a:extLst>
          </p:cNvPr>
          <p:cNvSpPr txBox="1">
            <a:spLocks/>
          </p:cNvSpPr>
          <p:nvPr/>
        </p:nvSpPr>
        <p:spPr>
          <a:xfrm>
            <a:off x="1779209" y="345685"/>
            <a:ext cx="8647958" cy="1087438"/>
          </a:xfrm>
          <a:prstGeom prst="rect">
            <a:avLst/>
          </a:prstGeom>
          <a:noFill/>
        </p:spPr>
        <p:txBody>
          <a:bodyPr vert="horz" lIns="91440" tIns="45720" rIns="91440" bIns="45720" rtlCol="0" anchor="b">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a:solidFill>
                  <a:srgbClr val="C00000"/>
                </a:solidFill>
                <a:ea typeface="+mn-lt"/>
                <a:cs typeface="+mn-lt"/>
              </a:rPr>
              <a:t>Gold and Silver Nisab </a:t>
            </a:r>
            <a:endParaRPr lang="en-US"/>
          </a:p>
        </p:txBody>
      </p:sp>
      <p:sp>
        <p:nvSpPr>
          <p:cNvPr id="16" name="Content Placeholder 2">
            <a:extLst>
              <a:ext uri="{FF2B5EF4-FFF2-40B4-BE49-F238E27FC236}">
                <a16:creationId xmlns:a16="http://schemas.microsoft.com/office/drawing/2014/main" id="{C7AF9A8C-8ED8-0C52-F8F8-F164DEC60B6F}"/>
              </a:ext>
            </a:extLst>
          </p:cNvPr>
          <p:cNvSpPr txBox="1">
            <a:spLocks/>
          </p:cNvSpPr>
          <p:nvPr/>
        </p:nvSpPr>
        <p:spPr>
          <a:xfrm>
            <a:off x="1377680" y="2061024"/>
            <a:ext cx="4629608" cy="2389838"/>
          </a:xfrm>
          <a:prstGeom prst="rect">
            <a:avLst/>
          </a:prstGeom>
          <a:solidFill>
            <a:schemeClr val="bg1">
              <a:lumMod val="95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US" dirty="0">
              <a:ea typeface="+mn-lt"/>
              <a:cs typeface="+mn-lt"/>
            </a:endParaRPr>
          </a:p>
          <a:p>
            <a:pPr marL="0" indent="0" algn="ctr">
              <a:lnSpc>
                <a:spcPct val="100000"/>
              </a:lnSpc>
              <a:buNone/>
            </a:pPr>
            <a:r>
              <a:rPr lang="en-US" dirty="0">
                <a:ea typeface="+mn-lt"/>
                <a:cs typeface="+mn-lt"/>
              </a:rPr>
              <a:t>20 dinars or 85g or </a:t>
            </a:r>
          </a:p>
          <a:p>
            <a:pPr marL="0" indent="0" algn="ctr">
              <a:lnSpc>
                <a:spcPct val="100000"/>
              </a:lnSpc>
              <a:buNone/>
            </a:pPr>
            <a:r>
              <a:rPr lang="en-US" b="1" dirty="0">
                <a:ea typeface="+mn-lt"/>
                <a:cs typeface="+mn-lt"/>
              </a:rPr>
              <a:t>~ $12,170 CAD </a:t>
            </a:r>
          </a:p>
          <a:p>
            <a:pPr marL="0" indent="0" algn="ctr">
              <a:lnSpc>
                <a:spcPct val="100000"/>
              </a:lnSpc>
              <a:buNone/>
            </a:pPr>
            <a:r>
              <a:rPr lang="en-US" sz="1600" dirty="0">
                <a:ea typeface="+mn-lt"/>
                <a:cs typeface="+mn-lt"/>
              </a:rPr>
              <a:t>(Feb 2025)</a:t>
            </a:r>
            <a:endParaRPr lang="en-US" sz="1600" dirty="0"/>
          </a:p>
        </p:txBody>
      </p:sp>
      <p:sp>
        <p:nvSpPr>
          <p:cNvPr id="41" name="Title 1">
            <a:extLst>
              <a:ext uri="{FF2B5EF4-FFF2-40B4-BE49-F238E27FC236}">
                <a16:creationId xmlns:a16="http://schemas.microsoft.com/office/drawing/2014/main" id="{A13A0898-082F-19BC-514E-A90B999CDD4F}"/>
              </a:ext>
            </a:extLst>
          </p:cNvPr>
          <p:cNvSpPr txBox="1">
            <a:spLocks/>
          </p:cNvSpPr>
          <p:nvPr/>
        </p:nvSpPr>
        <p:spPr>
          <a:xfrm>
            <a:off x="1376000" y="1706380"/>
            <a:ext cx="4634851" cy="501722"/>
          </a:xfrm>
          <a:prstGeom prst="rect">
            <a:avLst/>
          </a:prstGeom>
          <a:solidFill>
            <a:srgbClr val="C00000"/>
          </a:solidFill>
        </p:spPr>
        <p:txBody>
          <a:bodyPr vert="horz" lIns="91440" tIns="45720" rIns="91440" bIns="45720" rtlCol="0" anchor="b">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FFFFFF"/>
                </a:solidFill>
                <a:ea typeface="+mn-lt"/>
                <a:cs typeface="+mn-lt"/>
              </a:rPr>
              <a:t>Nisab of Gold</a:t>
            </a:r>
            <a:endParaRPr lang="en-US"/>
          </a:p>
        </p:txBody>
      </p:sp>
      <p:sp>
        <p:nvSpPr>
          <p:cNvPr id="42" name="Title 1">
            <a:extLst>
              <a:ext uri="{FF2B5EF4-FFF2-40B4-BE49-F238E27FC236}">
                <a16:creationId xmlns:a16="http://schemas.microsoft.com/office/drawing/2014/main" id="{A89CB1CD-0820-443D-4822-BFFE2AD99880}"/>
              </a:ext>
            </a:extLst>
          </p:cNvPr>
          <p:cNvSpPr txBox="1">
            <a:spLocks/>
          </p:cNvSpPr>
          <p:nvPr/>
        </p:nvSpPr>
        <p:spPr>
          <a:xfrm>
            <a:off x="6158403" y="1706380"/>
            <a:ext cx="4634851" cy="501722"/>
          </a:xfrm>
          <a:prstGeom prst="rect">
            <a:avLst/>
          </a:prstGeom>
          <a:solidFill>
            <a:srgbClr val="C00000"/>
          </a:solidFill>
        </p:spPr>
        <p:txBody>
          <a:bodyPr vert="horz" lIns="91440" tIns="45720" rIns="91440" bIns="45720" rtlCol="0" anchor="b">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FFFFFF"/>
                </a:solidFill>
                <a:ea typeface="+mn-lt"/>
                <a:cs typeface="+mn-lt"/>
              </a:rPr>
              <a:t>Nisab of Silver</a:t>
            </a:r>
            <a:endParaRPr lang="en-US"/>
          </a:p>
        </p:txBody>
      </p:sp>
      <p:sp>
        <p:nvSpPr>
          <p:cNvPr id="2" name="TextBox 1">
            <a:extLst>
              <a:ext uri="{FF2B5EF4-FFF2-40B4-BE49-F238E27FC236}">
                <a16:creationId xmlns:a16="http://schemas.microsoft.com/office/drawing/2014/main" id="{A8592E2D-407A-19AC-D87C-5286914628EB}"/>
              </a:ext>
            </a:extLst>
          </p:cNvPr>
          <p:cNvSpPr txBox="1"/>
          <p:nvPr/>
        </p:nvSpPr>
        <p:spPr>
          <a:xfrm>
            <a:off x="1376000" y="4682069"/>
            <a:ext cx="955806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ea typeface="+mn-lt"/>
                <a:cs typeface="+mn-lt"/>
              </a:rPr>
              <a:t>Why the difference? </a:t>
            </a:r>
            <a:endParaRPr lang="en-US" b="1" dirty="0">
              <a:ea typeface="+mn-lt"/>
              <a:cs typeface="+mn-lt"/>
            </a:endParaRPr>
          </a:p>
          <a:p>
            <a:pPr algn="ctr"/>
            <a:r>
              <a:rPr lang="en-US" sz="2400" dirty="0">
                <a:ea typeface="+mn-lt"/>
                <a:cs typeface="+mn-lt"/>
              </a:rPr>
              <a:t>20 dinars used to equal 200 dirhams (exchange rate of 1:10) </a:t>
            </a:r>
            <a:endParaRPr lang="en-US" dirty="0">
              <a:ea typeface="+mn-lt"/>
              <a:cs typeface="+mn-lt"/>
            </a:endParaRPr>
          </a:p>
          <a:p>
            <a:pPr algn="ctr"/>
            <a:endParaRPr lang="en-US" sz="2400" dirty="0">
              <a:ea typeface="+mn-lt"/>
              <a:cs typeface="+mn-lt"/>
            </a:endParaRPr>
          </a:p>
          <a:p>
            <a:pPr algn="ctr"/>
            <a:r>
              <a:rPr lang="en-US" sz="2400" b="1" dirty="0">
                <a:solidFill>
                  <a:srgbClr val="BF9000"/>
                </a:solidFill>
                <a:ea typeface="+mn-lt"/>
                <a:cs typeface="+mn-lt"/>
              </a:rPr>
              <a:t>Gold Nisab </a:t>
            </a:r>
            <a:r>
              <a:rPr lang="en-US" sz="2400" dirty="0">
                <a:ea typeface="+mn-lt"/>
                <a:cs typeface="+mn-lt"/>
              </a:rPr>
              <a:t>is </a:t>
            </a:r>
            <a:r>
              <a:rPr lang="en-US" sz="2400" dirty="0">
                <a:solidFill>
                  <a:srgbClr val="FF0000"/>
                </a:solidFill>
                <a:ea typeface="+mn-lt"/>
                <a:cs typeface="+mn-lt"/>
              </a:rPr>
              <a:t>recommended </a:t>
            </a:r>
            <a:r>
              <a:rPr lang="en-US" sz="2400" dirty="0">
                <a:ea typeface="+mn-lt"/>
                <a:cs typeface="+mn-lt"/>
              </a:rPr>
              <a:t>by many scholars in Canada,</a:t>
            </a:r>
          </a:p>
          <a:p>
            <a:pPr algn="ctr"/>
            <a:r>
              <a:rPr lang="en-US" sz="2400" b="1" dirty="0">
                <a:solidFill>
                  <a:schemeClr val="bg2">
                    <a:lumMod val="50000"/>
                  </a:schemeClr>
                </a:solidFill>
                <a:ea typeface="+mn-lt"/>
                <a:cs typeface="+mn-lt"/>
              </a:rPr>
              <a:t>Silver Nisab</a:t>
            </a:r>
            <a:r>
              <a:rPr lang="en-US" sz="2400" dirty="0">
                <a:ea typeface="+mn-lt"/>
                <a:cs typeface="+mn-lt"/>
              </a:rPr>
              <a:t> is the </a:t>
            </a:r>
            <a:r>
              <a:rPr lang="en-US" sz="2400" dirty="0">
                <a:solidFill>
                  <a:srgbClr val="FF0000"/>
                </a:solidFill>
                <a:ea typeface="+mn-lt"/>
                <a:cs typeface="+mn-lt"/>
              </a:rPr>
              <a:t>safer </a:t>
            </a:r>
            <a:r>
              <a:rPr lang="en-US" sz="2400" dirty="0">
                <a:ea typeface="+mn-lt"/>
                <a:cs typeface="+mn-lt"/>
              </a:rPr>
              <a:t>approach</a:t>
            </a:r>
            <a:endParaRPr lang="en-US" b="1" dirty="0"/>
          </a:p>
        </p:txBody>
      </p:sp>
    </p:spTree>
    <p:extLst>
      <p:ext uri="{BB962C8B-B14F-4D97-AF65-F5344CB8AC3E}">
        <p14:creationId xmlns:p14="http://schemas.microsoft.com/office/powerpoint/2010/main" val="1795262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21D839-B0C1-8C25-D984-F1179FF7A78C}"/>
              </a:ext>
            </a:extLst>
          </p:cNvPr>
          <p:cNvSpPr txBox="1">
            <a:spLocks/>
          </p:cNvSpPr>
          <p:nvPr/>
        </p:nvSpPr>
        <p:spPr>
          <a:xfrm>
            <a:off x="2729272" y="2438742"/>
            <a:ext cx="6733456" cy="772128"/>
          </a:xfrm>
          <a:prstGeom prst="rect">
            <a:avLst/>
          </a:prstGeom>
          <a:solidFill>
            <a:srgbClr val="C00000"/>
          </a:solidFill>
        </p:spPr>
        <p:txBody>
          <a:bodyPr vert="horz" lIns="91440" tIns="45720" rIns="91440" bIns="45720" rtlCol="0" anchor="b">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a:solidFill>
                  <a:srgbClr val="FFFFFF"/>
                </a:solidFill>
                <a:latin typeface="Grandview"/>
                <a:ea typeface="+mn-lt"/>
                <a:cs typeface="+mn-lt"/>
              </a:rPr>
              <a:t>PAID ON?</a:t>
            </a:r>
            <a:endParaRPr lang="en-US"/>
          </a:p>
        </p:txBody>
      </p:sp>
      <p:sp>
        <p:nvSpPr>
          <p:cNvPr id="5" name="TextBox 4">
            <a:extLst>
              <a:ext uri="{FF2B5EF4-FFF2-40B4-BE49-F238E27FC236}">
                <a16:creationId xmlns:a16="http://schemas.microsoft.com/office/drawing/2014/main" id="{A63D3F2D-E906-7066-99D5-DC780C2B1F39}"/>
              </a:ext>
            </a:extLst>
          </p:cNvPr>
          <p:cNvSpPr txBox="1"/>
          <p:nvPr/>
        </p:nvSpPr>
        <p:spPr>
          <a:xfrm>
            <a:off x="2727435" y="1492469"/>
            <a:ext cx="674151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000">
                <a:latin typeface="Grandview"/>
              </a:rPr>
              <a:t>WHAT IS ZAKAT</a:t>
            </a:r>
          </a:p>
        </p:txBody>
      </p:sp>
      <p:pic>
        <p:nvPicPr>
          <p:cNvPr id="7" name="Picture 6" descr="Graphical user interface&#10;&#10;Description automatically generated with low confidence">
            <a:extLst>
              <a:ext uri="{FF2B5EF4-FFF2-40B4-BE49-F238E27FC236}">
                <a16:creationId xmlns:a16="http://schemas.microsoft.com/office/drawing/2014/main" id="{30204933-7096-6DED-B0D0-222C88B84C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2531" y="4621581"/>
            <a:ext cx="3380001" cy="939537"/>
          </a:xfrm>
          <a:prstGeom prst="rect">
            <a:avLst/>
          </a:prstGeom>
        </p:spPr>
      </p:pic>
    </p:spTree>
    <p:extLst>
      <p:ext uri="{BB962C8B-B14F-4D97-AF65-F5344CB8AC3E}">
        <p14:creationId xmlns:p14="http://schemas.microsoft.com/office/powerpoint/2010/main" val="905580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Rectangle 247">
            <a:extLst>
              <a:ext uri="{FF2B5EF4-FFF2-40B4-BE49-F238E27FC236}">
                <a16:creationId xmlns:a16="http://schemas.microsoft.com/office/drawing/2014/main" id="{39D423B7-C4E9-A148-8D07-6EA9D6017C37}"/>
              </a:ext>
            </a:extLst>
          </p:cNvPr>
          <p:cNvSpPr/>
          <p:nvPr/>
        </p:nvSpPr>
        <p:spPr>
          <a:xfrm>
            <a:off x="1" y="0"/>
            <a:ext cx="3747541"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0" name="Title 1">
            <a:extLst>
              <a:ext uri="{FF2B5EF4-FFF2-40B4-BE49-F238E27FC236}">
                <a16:creationId xmlns:a16="http://schemas.microsoft.com/office/drawing/2014/main" id="{BF52633F-19DA-38C6-6E52-981CC68C4AEC}"/>
              </a:ext>
            </a:extLst>
          </p:cNvPr>
          <p:cNvSpPr txBox="1">
            <a:spLocks/>
          </p:cNvSpPr>
          <p:nvPr/>
        </p:nvSpPr>
        <p:spPr>
          <a:xfrm>
            <a:off x="362322" y="2495473"/>
            <a:ext cx="3099057" cy="1728307"/>
          </a:xfrm>
          <a:prstGeom prst="rect">
            <a:avLst/>
          </a:prstGeom>
        </p:spPr>
        <p:txBody>
          <a:bodyPr vert="horz" lIns="91440" tIns="45720" rIns="91440" bIns="45720" rtlCol="0" anchor="t">
            <a:normAutofit fontScale="97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rgbClr val="FFFFFF"/>
                </a:solidFill>
                <a:latin typeface="Grandview"/>
              </a:rPr>
              <a:t>What is</a:t>
            </a:r>
            <a:endParaRPr lang="en-US"/>
          </a:p>
          <a:p>
            <a:r>
              <a:rPr lang="en-US" sz="4000">
                <a:solidFill>
                  <a:srgbClr val="FFFFFF"/>
                </a:solidFill>
                <a:latin typeface="Grandview"/>
              </a:rPr>
              <a:t>Zakat</a:t>
            </a:r>
          </a:p>
          <a:p>
            <a:r>
              <a:rPr lang="en-US" sz="4000">
                <a:solidFill>
                  <a:srgbClr val="FFFFFF"/>
                </a:solidFill>
                <a:latin typeface="Grandview"/>
              </a:rPr>
              <a:t>paid on?</a:t>
            </a:r>
          </a:p>
        </p:txBody>
      </p:sp>
      <p:graphicFrame>
        <p:nvGraphicFramePr>
          <p:cNvPr id="8" name="TextBox 5">
            <a:extLst>
              <a:ext uri="{FF2B5EF4-FFF2-40B4-BE49-F238E27FC236}">
                <a16:creationId xmlns:a16="http://schemas.microsoft.com/office/drawing/2014/main" id="{A44645B0-1BB3-C2F6-4DFB-6CA05BB90B9A}"/>
              </a:ext>
            </a:extLst>
          </p:cNvPr>
          <p:cNvGraphicFramePr/>
          <p:nvPr>
            <p:extLst>
              <p:ext uri="{D42A27DB-BD31-4B8C-83A1-F6EECF244321}">
                <p14:modId xmlns:p14="http://schemas.microsoft.com/office/powerpoint/2010/main" val="802935440"/>
              </p:ext>
            </p:extLst>
          </p:nvPr>
        </p:nvGraphicFramePr>
        <p:xfrm>
          <a:off x="4913726" y="579821"/>
          <a:ext cx="6117336" cy="56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 name="Picture 26" descr="Graphical user interface&#10;&#10;Description automatically generated with low confidence">
            <a:extLst>
              <a:ext uri="{FF2B5EF4-FFF2-40B4-BE49-F238E27FC236}">
                <a16:creationId xmlns:a16="http://schemas.microsoft.com/office/drawing/2014/main" id="{4ADC0FCC-A795-EB29-9618-AE10899525EB}"/>
              </a:ext>
            </a:extLst>
          </p:cNvPr>
          <p:cNvPicPr>
            <a:picLocks noChangeAspect="1"/>
          </p:cNvPicPr>
          <p:nvPr/>
        </p:nvPicPr>
        <p:blipFill>
          <a:blip r:embed="rId8"/>
          <a:stretch>
            <a:fillRect/>
          </a:stretch>
        </p:blipFill>
        <p:spPr>
          <a:xfrm>
            <a:off x="11348210" y="5996816"/>
            <a:ext cx="733425" cy="695325"/>
          </a:xfrm>
          <a:prstGeom prst="rect">
            <a:avLst/>
          </a:prstGeom>
        </p:spPr>
      </p:pic>
      <p:pic>
        <p:nvPicPr>
          <p:cNvPr id="48" name="Graphic 47" descr="Thought bubble with solid fill">
            <a:extLst>
              <a:ext uri="{FF2B5EF4-FFF2-40B4-BE49-F238E27FC236}">
                <a16:creationId xmlns:a16="http://schemas.microsoft.com/office/drawing/2014/main" id="{5CB673FF-8ABD-5745-2D4E-5424113FAA4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6834" y="1583559"/>
            <a:ext cx="914400" cy="914400"/>
          </a:xfrm>
          <a:prstGeom prst="rect">
            <a:avLst/>
          </a:prstGeom>
        </p:spPr>
      </p:pic>
    </p:spTree>
    <p:extLst>
      <p:ext uri="{BB962C8B-B14F-4D97-AF65-F5344CB8AC3E}">
        <p14:creationId xmlns:p14="http://schemas.microsoft.com/office/powerpoint/2010/main" val="381326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B151F3-520F-055B-9D09-D87DCE7D966C}"/>
              </a:ext>
            </a:extLst>
          </p:cNvPr>
          <p:cNvSpPr/>
          <p:nvPr/>
        </p:nvSpPr>
        <p:spPr>
          <a:xfrm flipH="1">
            <a:off x="5300812" y="805250"/>
            <a:ext cx="5645497" cy="7241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F2F2"/>
              </a:solidFill>
            </a:endParaRPr>
          </a:p>
        </p:txBody>
      </p:sp>
      <p:sp>
        <p:nvSpPr>
          <p:cNvPr id="9" name="TextBox 8">
            <a:extLst>
              <a:ext uri="{FF2B5EF4-FFF2-40B4-BE49-F238E27FC236}">
                <a16:creationId xmlns:a16="http://schemas.microsoft.com/office/drawing/2014/main" id="{7BFAD776-EB32-6ED8-713A-F2AECCB43D84}"/>
              </a:ext>
            </a:extLst>
          </p:cNvPr>
          <p:cNvSpPr txBox="1"/>
          <p:nvPr/>
        </p:nvSpPr>
        <p:spPr>
          <a:xfrm>
            <a:off x="5523685" y="962610"/>
            <a:ext cx="534550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Grandview"/>
                <a:ea typeface="+mn-lt"/>
                <a:cs typeface="+mn-lt"/>
              </a:rPr>
              <a:t>Have complete ownership of the wealth </a:t>
            </a:r>
          </a:p>
        </p:txBody>
      </p:sp>
      <p:sp>
        <p:nvSpPr>
          <p:cNvPr id="3" name="Rectangle 2">
            <a:extLst>
              <a:ext uri="{FF2B5EF4-FFF2-40B4-BE49-F238E27FC236}">
                <a16:creationId xmlns:a16="http://schemas.microsoft.com/office/drawing/2014/main" id="{3FD42895-7FD9-EF2A-F15F-DFBBAA21C3A2}"/>
              </a:ext>
            </a:extLst>
          </p:cNvPr>
          <p:cNvSpPr/>
          <p:nvPr/>
        </p:nvSpPr>
        <p:spPr>
          <a:xfrm>
            <a:off x="1" y="0"/>
            <a:ext cx="3747541" cy="6858000"/>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7F7F7F"/>
              </a:solidFill>
            </a:endParaRPr>
          </a:p>
        </p:txBody>
      </p:sp>
      <p:sp>
        <p:nvSpPr>
          <p:cNvPr id="8" name="Title 1">
            <a:extLst>
              <a:ext uri="{FF2B5EF4-FFF2-40B4-BE49-F238E27FC236}">
                <a16:creationId xmlns:a16="http://schemas.microsoft.com/office/drawing/2014/main" id="{FF79655E-FA59-603C-3188-5E6322747172}"/>
              </a:ext>
            </a:extLst>
          </p:cNvPr>
          <p:cNvSpPr txBox="1">
            <a:spLocks/>
          </p:cNvSpPr>
          <p:nvPr/>
        </p:nvSpPr>
        <p:spPr>
          <a:xfrm>
            <a:off x="362322" y="2495473"/>
            <a:ext cx="3099057" cy="1728307"/>
          </a:xfrm>
          <a:prstGeom prst="rect">
            <a:avLst/>
          </a:prstGeom>
        </p:spPr>
        <p:txBody>
          <a:bodyPr vert="horz" lIns="91440" tIns="45720" rIns="91440" bIns="45720" rtlCol="0" anchor="t">
            <a:normAutofit fontScale="8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rgbClr val="FFFFFF"/>
                </a:solidFill>
                <a:ea typeface="+mn-lt"/>
                <a:cs typeface="+mn-lt"/>
              </a:rPr>
              <a:t>Pay Zakat </a:t>
            </a:r>
            <a:endParaRPr lang="en-US">
              <a:solidFill>
                <a:srgbClr val="000000"/>
              </a:solidFill>
              <a:ea typeface="+mn-lt"/>
              <a:cs typeface="+mn-lt"/>
            </a:endParaRPr>
          </a:p>
          <a:p>
            <a:r>
              <a:rPr lang="en-US" sz="4000">
                <a:solidFill>
                  <a:srgbClr val="FFFFFF"/>
                </a:solidFill>
                <a:ea typeface="+mn-lt"/>
                <a:cs typeface="+mn-lt"/>
              </a:rPr>
              <a:t>if you meet </a:t>
            </a:r>
            <a:endParaRPr lang="en-US">
              <a:solidFill>
                <a:srgbClr val="000000"/>
              </a:solidFill>
              <a:ea typeface="+mn-lt"/>
              <a:cs typeface="+mn-lt"/>
            </a:endParaRPr>
          </a:p>
          <a:p>
            <a:r>
              <a:rPr lang="en-US" sz="4000">
                <a:solidFill>
                  <a:srgbClr val="FFFFFF"/>
                </a:solidFill>
                <a:ea typeface="+mn-lt"/>
                <a:cs typeface="+mn-lt"/>
              </a:rPr>
              <a:t>the following criteria: </a:t>
            </a:r>
            <a:endParaRPr lang="en-US"/>
          </a:p>
        </p:txBody>
      </p:sp>
      <p:pic>
        <p:nvPicPr>
          <p:cNvPr id="5" name="Picture 4" descr="Graphical user interface&#10;&#10;Description automatically generated with low confidence">
            <a:extLst>
              <a:ext uri="{FF2B5EF4-FFF2-40B4-BE49-F238E27FC236}">
                <a16:creationId xmlns:a16="http://schemas.microsoft.com/office/drawing/2014/main" id="{0DBEF646-F4B8-7FB5-FDD7-DC4B0BA38A3F}"/>
              </a:ext>
            </a:extLst>
          </p:cNvPr>
          <p:cNvPicPr>
            <a:picLocks noChangeAspect="1"/>
          </p:cNvPicPr>
          <p:nvPr/>
        </p:nvPicPr>
        <p:blipFill>
          <a:blip r:embed="rId3"/>
          <a:stretch>
            <a:fillRect/>
          </a:stretch>
        </p:blipFill>
        <p:spPr>
          <a:xfrm>
            <a:off x="11348210" y="5996816"/>
            <a:ext cx="733425" cy="695325"/>
          </a:xfrm>
          <a:prstGeom prst="rect">
            <a:avLst/>
          </a:prstGeom>
        </p:spPr>
      </p:pic>
      <p:sp>
        <p:nvSpPr>
          <p:cNvPr id="10" name="Rectangle 9">
            <a:extLst>
              <a:ext uri="{FF2B5EF4-FFF2-40B4-BE49-F238E27FC236}">
                <a16:creationId xmlns:a16="http://schemas.microsoft.com/office/drawing/2014/main" id="{2CC53A73-2965-4880-7F44-4713DCE2AB7D}"/>
              </a:ext>
            </a:extLst>
          </p:cNvPr>
          <p:cNvSpPr/>
          <p:nvPr/>
        </p:nvSpPr>
        <p:spPr>
          <a:xfrm flipH="1">
            <a:off x="5305191" y="1611043"/>
            <a:ext cx="5645497" cy="21255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F2F2"/>
              </a:solidFill>
            </a:endParaRPr>
          </a:p>
        </p:txBody>
      </p:sp>
      <p:sp>
        <p:nvSpPr>
          <p:cNvPr id="11" name="TextBox 10">
            <a:extLst>
              <a:ext uri="{FF2B5EF4-FFF2-40B4-BE49-F238E27FC236}">
                <a16:creationId xmlns:a16="http://schemas.microsoft.com/office/drawing/2014/main" id="{20D55AA3-257A-34AF-1257-974E9129B9F7}"/>
              </a:ext>
            </a:extLst>
          </p:cNvPr>
          <p:cNvSpPr txBox="1"/>
          <p:nvPr/>
        </p:nvSpPr>
        <p:spPr>
          <a:xfrm>
            <a:off x="5304719" y="1715851"/>
            <a:ext cx="5345502" cy="22621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a:lnSpc>
                <a:spcPct val="90000"/>
              </a:lnSpc>
              <a:spcAft>
                <a:spcPts val="600"/>
              </a:spcAft>
            </a:pPr>
            <a:r>
              <a:rPr lang="en-US" sz="2000">
                <a:latin typeface="Grandview"/>
                <a:ea typeface="+mn-lt"/>
                <a:cs typeface="Arial"/>
              </a:rPr>
              <a:t>Wealth is free of haram income</a:t>
            </a:r>
            <a:endParaRPr lang="en-US" sz="2000">
              <a:latin typeface="Grandview"/>
            </a:endParaRPr>
          </a:p>
          <a:p>
            <a:pPr marL="1143000" lvl="1" indent="-457200">
              <a:lnSpc>
                <a:spcPct val="90000"/>
              </a:lnSpc>
              <a:spcAft>
                <a:spcPts val="600"/>
              </a:spcAft>
              <a:buFont typeface="Arial,Sans-Serif"/>
              <a:buChar char="•"/>
            </a:pPr>
            <a:r>
              <a:rPr lang="en-US" sz="2000">
                <a:latin typeface="Grandview"/>
                <a:ea typeface="+mn-lt"/>
                <a:cs typeface="Arial"/>
              </a:rPr>
              <a:t>Zakat is not due on earnings from haram sources. </a:t>
            </a:r>
          </a:p>
          <a:p>
            <a:pPr marL="1143000" lvl="1" indent="-457200">
              <a:lnSpc>
                <a:spcPct val="90000"/>
              </a:lnSpc>
              <a:spcAft>
                <a:spcPts val="600"/>
              </a:spcAft>
              <a:buFont typeface="Arial,Sans-Serif"/>
              <a:buChar char="•"/>
            </a:pPr>
            <a:r>
              <a:rPr lang="en-US" sz="2000">
                <a:latin typeface="Grandview"/>
                <a:ea typeface="+mn-lt"/>
                <a:cs typeface="Arial"/>
              </a:rPr>
              <a:t>Haram wealth must be disposed of by giving it in charity, and seeking forgiveness from Allah </a:t>
            </a:r>
          </a:p>
          <a:p>
            <a:pPr marL="685800" indent="-457200">
              <a:lnSpc>
                <a:spcPct val="90000"/>
              </a:lnSpc>
              <a:spcAft>
                <a:spcPts val="600"/>
              </a:spcAft>
              <a:buAutoNum type="arabicParenR"/>
            </a:pPr>
            <a:endParaRPr lang="en-US" sz="2000">
              <a:latin typeface="Grandview"/>
              <a:ea typeface="+mn-lt"/>
              <a:cs typeface="Arial"/>
            </a:endParaRPr>
          </a:p>
        </p:txBody>
      </p:sp>
      <p:sp>
        <p:nvSpPr>
          <p:cNvPr id="12" name="Rectangle 11">
            <a:extLst>
              <a:ext uri="{FF2B5EF4-FFF2-40B4-BE49-F238E27FC236}">
                <a16:creationId xmlns:a16="http://schemas.microsoft.com/office/drawing/2014/main" id="{0174F1A1-77F4-0496-0A07-94B1D7CDD23D}"/>
              </a:ext>
            </a:extLst>
          </p:cNvPr>
          <p:cNvSpPr/>
          <p:nvPr/>
        </p:nvSpPr>
        <p:spPr>
          <a:xfrm flipH="1">
            <a:off x="5300812" y="3818215"/>
            <a:ext cx="5645497" cy="12847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F2F2"/>
              </a:solidFill>
            </a:endParaRPr>
          </a:p>
        </p:txBody>
      </p:sp>
      <p:sp>
        <p:nvSpPr>
          <p:cNvPr id="13" name="TextBox 12">
            <a:extLst>
              <a:ext uri="{FF2B5EF4-FFF2-40B4-BE49-F238E27FC236}">
                <a16:creationId xmlns:a16="http://schemas.microsoft.com/office/drawing/2014/main" id="{4502CE61-2AF0-BEE5-8BB9-51701C164FA4}"/>
              </a:ext>
            </a:extLst>
          </p:cNvPr>
          <p:cNvSpPr txBox="1"/>
          <p:nvPr/>
        </p:nvSpPr>
        <p:spPr>
          <a:xfrm>
            <a:off x="5300340" y="3962437"/>
            <a:ext cx="5345502" cy="10002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a:lnSpc>
                <a:spcPct val="90000"/>
              </a:lnSpc>
              <a:spcAft>
                <a:spcPts val="600"/>
              </a:spcAft>
            </a:pPr>
            <a:r>
              <a:rPr lang="en-US" sz="2000">
                <a:latin typeface="Grandview"/>
                <a:ea typeface="+mn-lt"/>
                <a:cs typeface="Arial"/>
              </a:rPr>
              <a:t>Wealth meets the </a:t>
            </a:r>
            <a:r>
              <a:rPr lang="en-US" sz="2000" err="1">
                <a:latin typeface="Grandview"/>
                <a:ea typeface="+mn-lt"/>
                <a:cs typeface="Arial"/>
              </a:rPr>
              <a:t>Nisab</a:t>
            </a:r>
            <a:endParaRPr lang="en-US" sz="2000">
              <a:latin typeface="Grandview"/>
            </a:endParaRPr>
          </a:p>
          <a:p>
            <a:pPr marL="1143000" lvl="1" indent="-457200">
              <a:lnSpc>
                <a:spcPct val="90000"/>
              </a:lnSpc>
              <a:spcAft>
                <a:spcPts val="600"/>
              </a:spcAft>
              <a:buFont typeface="Arial,Sans-Serif"/>
              <a:buChar char="•"/>
            </a:pPr>
            <a:r>
              <a:rPr lang="en-US" sz="2000">
                <a:latin typeface="Grandview"/>
                <a:ea typeface="+mn-lt"/>
                <a:cs typeface="Arial"/>
              </a:rPr>
              <a:t>The threshold of wealth one must own to be liable to pay Zakat</a:t>
            </a:r>
            <a:endParaRPr lang="en-US" sz="2000">
              <a:latin typeface="Grandview"/>
            </a:endParaRPr>
          </a:p>
        </p:txBody>
      </p:sp>
      <p:sp>
        <p:nvSpPr>
          <p:cNvPr id="14" name="Rectangle 13">
            <a:extLst>
              <a:ext uri="{FF2B5EF4-FFF2-40B4-BE49-F238E27FC236}">
                <a16:creationId xmlns:a16="http://schemas.microsoft.com/office/drawing/2014/main" id="{93D6B22F-E1A5-B71A-F551-AC6DA0C90F06}"/>
              </a:ext>
            </a:extLst>
          </p:cNvPr>
          <p:cNvSpPr/>
          <p:nvPr/>
        </p:nvSpPr>
        <p:spPr>
          <a:xfrm flipH="1">
            <a:off x="5305191" y="5180181"/>
            <a:ext cx="5645497" cy="102195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F2F2"/>
              </a:solidFill>
            </a:endParaRPr>
          </a:p>
        </p:txBody>
      </p:sp>
      <p:sp>
        <p:nvSpPr>
          <p:cNvPr id="15" name="TextBox 14">
            <a:extLst>
              <a:ext uri="{FF2B5EF4-FFF2-40B4-BE49-F238E27FC236}">
                <a16:creationId xmlns:a16="http://schemas.microsoft.com/office/drawing/2014/main" id="{635E74B4-C24F-6A41-71E4-F0E66FC458FE}"/>
              </a:ext>
            </a:extLst>
          </p:cNvPr>
          <p:cNvSpPr txBox="1"/>
          <p:nvPr/>
        </p:nvSpPr>
        <p:spPr>
          <a:xfrm>
            <a:off x="5523685" y="5337541"/>
            <a:ext cx="53455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One lunar year passes over the wealth after attaining the </a:t>
            </a:r>
            <a:r>
              <a:rPr lang="en-US" sz="2000" err="1">
                <a:ea typeface="+mn-lt"/>
                <a:cs typeface="+mn-lt"/>
              </a:rPr>
              <a:t>Nisab</a:t>
            </a:r>
            <a:r>
              <a:rPr lang="en-US" sz="2000">
                <a:ea typeface="+mn-lt"/>
                <a:cs typeface="+mn-lt"/>
              </a:rPr>
              <a:t> amount </a:t>
            </a:r>
            <a:endParaRPr lang="en-US"/>
          </a:p>
        </p:txBody>
      </p:sp>
      <p:pic>
        <p:nvPicPr>
          <p:cNvPr id="16" name="Graphic 15" descr="Badge 1 with solid fill">
            <a:extLst>
              <a:ext uri="{FF2B5EF4-FFF2-40B4-BE49-F238E27FC236}">
                <a16:creationId xmlns:a16="http://schemas.microsoft.com/office/drawing/2014/main" id="{378C6CD5-9259-ECBF-E178-4BA1D0F4C0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9593" y="707697"/>
            <a:ext cx="914400" cy="914400"/>
          </a:xfrm>
          <a:prstGeom prst="rect">
            <a:avLst/>
          </a:prstGeom>
        </p:spPr>
      </p:pic>
      <p:pic>
        <p:nvPicPr>
          <p:cNvPr id="17" name="Graphic 16" descr="Badge with solid fill">
            <a:extLst>
              <a:ext uri="{FF2B5EF4-FFF2-40B4-BE49-F238E27FC236}">
                <a16:creationId xmlns:a16="http://schemas.microsoft.com/office/drawing/2014/main" id="{ADC74D38-C827-11ED-EC35-AC412B5011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37951" y="2216917"/>
            <a:ext cx="914400" cy="914400"/>
          </a:xfrm>
          <a:prstGeom prst="rect">
            <a:avLst/>
          </a:prstGeom>
        </p:spPr>
      </p:pic>
      <p:pic>
        <p:nvPicPr>
          <p:cNvPr id="18" name="Graphic 17" descr="Badge 3 with solid fill">
            <a:extLst>
              <a:ext uri="{FF2B5EF4-FFF2-40B4-BE49-F238E27FC236}">
                <a16:creationId xmlns:a16="http://schemas.microsoft.com/office/drawing/2014/main" id="{EC4CDF0C-8A42-50D3-7050-37CAB47F38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36308" y="4002033"/>
            <a:ext cx="914400" cy="914400"/>
          </a:xfrm>
          <a:prstGeom prst="rect">
            <a:avLst/>
          </a:prstGeom>
        </p:spPr>
      </p:pic>
      <p:pic>
        <p:nvPicPr>
          <p:cNvPr id="19" name="Graphic 18" descr="Badge 4 with solid fill">
            <a:extLst>
              <a:ext uri="{FF2B5EF4-FFF2-40B4-BE49-F238E27FC236}">
                <a16:creationId xmlns:a16="http://schemas.microsoft.com/office/drawing/2014/main" id="{CC422130-A08B-3320-55DC-75BC5DB3A07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34666" y="5230977"/>
            <a:ext cx="914400" cy="914400"/>
          </a:xfrm>
          <a:prstGeom prst="rect">
            <a:avLst/>
          </a:prstGeom>
        </p:spPr>
      </p:pic>
      <p:pic>
        <p:nvPicPr>
          <p:cNvPr id="20" name="Graphic 19" descr="Money with solid fill">
            <a:extLst>
              <a:ext uri="{FF2B5EF4-FFF2-40B4-BE49-F238E27FC236}">
                <a16:creationId xmlns:a16="http://schemas.microsoft.com/office/drawing/2014/main" id="{D2409142-62E7-8A73-8AC1-2557ED1333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6834" y="1386490"/>
            <a:ext cx="914400" cy="914400"/>
          </a:xfrm>
          <a:prstGeom prst="rect">
            <a:avLst/>
          </a:prstGeom>
        </p:spPr>
      </p:pic>
    </p:spTree>
    <p:extLst>
      <p:ext uri="{BB962C8B-B14F-4D97-AF65-F5344CB8AC3E}">
        <p14:creationId xmlns:p14="http://schemas.microsoft.com/office/powerpoint/2010/main" val="97555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21D839-B0C1-8C25-D984-F1179FF7A78C}"/>
              </a:ext>
            </a:extLst>
          </p:cNvPr>
          <p:cNvSpPr txBox="1">
            <a:spLocks/>
          </p:cNvSpPr>
          <p:nvPr/>
        </p:nvSpPr>
        <p:spPr>
          <a:xfrm>
            <a:off x="1373985" y="399204"/>
            <a:ext cx="9444030" cy="772128"/>
          </a:xfrm>
          <a:prstGeom prst="rect">
            <a:avLst/>
          </a:prstGeom>
          <a:solidFill>
            <a:srgbClr val="C00000"/>
          </a:solidFill>
        </p:spPr>
        <p:txBody>
          <a:bodyPr vert="horz" lIns="91440" tIns="45720" rIns="91440" bIns="45720" rtlCol="0" anchor="b">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dirty="0">
                <a:solidFill>
                  <a:srgbClr val="FFFFFF"/>
                </a:solidFill>
                <a:latin typeface="Grandview"/>
                <a:ea typeface="+mn-lt"/>
                <a:cs typeface="+mn-lt"/>
              </a:rPr>
              <a:t>Zakat Calculation</a:t>
            </a:r>
            <a:endParaRPr lang="en-US" dirty="0"/>
          </a:p>
        </p:txBody>
      </p:sp>
      <p:sp>
        <p:nvSpPr>
          <p:cNvPr id="8" name="Content Placeholder 2">
            <a:extLst>
              <a:ext uri="{FF2B5EF4-FFF2-40B4-BE49-F238E27FC236}">
                <a16:creationId xmlns:a16="http://schemas.microsoft.com/office/drawing/2014/main" id="{3EED16E9-20AD-7D5B-DBB3-FB3697723F9E}"/>
              </a:ext>
            </a:extLst>
          </p:cNvPr>
          <p:cNvSpPr txBox="1">
            <a:spLocks/>
          </p:cNvSpPr>
          <p:nvPr/>
        </p:nvSpPr>
        <p:spPr>
          <a:xfrm>
            <a:off x="930639" y="2044329"/>
            <a:ext cx="10330721" cy="3578721"/>
          </a:xfrm>
          <a:prstGeom prst="rect">
            <a:avLst/>
          </a:prstGeom>
          <a:solidFill>
            <a:schemeClr val="bg1">
              <a:lumMod val="95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US" dirty="0">
              <a:solidFill>
                <a:schemeClr val="accent6">
                  <a:lumMod val="75000"/>
                </a:schemeClr>
              </a:solidFill>
              <a:ea typeface="+mn-lt"/>
              <a:cs typeface="+mn-lt"/>
            </a:endParaRPr>
          </a:p>
          <a:p>
            <a:pPr marL="0" indent="0" algn="ctr">
              <a:lnSpc>
                <a:spcPct val="100000"/>
              </a:lnSpc>
              <a:buNone/>
            </a:pPr>
            <a:r>
              <a:rPr lang="en-US" dirty="0">
                <a:solidFill>
                  <a:schemeClr val="accent6">
                    <a:lumMod val="50000"/>
                  </a:schemeClr>
                </a:solidFill>
                <a:ea typeface="+mn-lt"/>
                <a:cs typeface="+mn-lt"/>
              </a:rPr>
              <a:t>Zakatable Assets </a:t>
            </a:r>
            <a:r>
              <a:rPr lang="en-US" dirty="0">
                <a:ea typeface="+mn-lt"/>
                <a:cs typeface="+mn-lt"/>
              </a:rPr>
              <a:t>– </a:t>
            </a:r>
            <a:r>
              <a:rPr lang="en-US" dirty="0">
                <a:solidFill>
                  <a:srgbClr val="0070C0"/>
                </a:solidFill>
                <a:ea typeface="+mn-lt"/>
                <a:cs typeface="+mn-lt"/>
              </a:rPr>
              <a:t>Deductibles</a:t>
            </a:r>
            <a:r>
              <a:rPr lang="en-US" dirty="0">
                <a:ea typeface="+mn-lt"/>
                <a:cs typeface="+mn-lt"/>
              </a:rPr>
              <a:t> = </a:t>
            </a:r>
            <a:r>
              <a:rPr lang="en-US" dirty="0">
                <a:solidFill>
                  <a:srgbClr val="C00000"/>
                </a:solidFill>
                <a:ea typeface="+mn-lt"/>
                <a:cs typeface="+mn-lt"/>
              </a:rPr>
              <a:t>Net Zakatable Assets</a:t>
            </a:r>
            <a:endParaRPr lang="en-US" sz="1600" dirty="0">
              <a:solidFill>
                <a:srgbClr val="C00000"/>
              </a:solidFill>
              <a:ea typeface="+mn-lt"/>
              <a:cs typeface="+mn-lt"/>
            </a:endParaRPr>
          </a:p>
          <a:p>
            <a:pPr marL="0" indent="0" algn="ctr">
              <a:lnSpc>
                <a:spcPct val="100000"/>
              </a:lnSpc>
              <a:buNone/>
            </a:pPr>
            <a:endParaRPr lang="en-US" dirty="0">
              <a:ea typeface="+mn-lt"/>
              <a:cs typeface="+mn-lt"/>
            </a:endParaRPr>
          </a:p>
          <a:p>
            <a:pPr marL="0" indent="0" algn="ctr">
              <a:lnSpc>
                <a:spcPct val="100000"/>
              </a:lnSpc>
              <a:buNone/>
            </a:pPr>
            <a:r>
              <a:rPr lang="en-US" dirty="0">
                <a:ea typeface="+mn-lt"/>
                <a:cs typeface="+mn-lt"/>
              </a:rPr>
              <a:t>*IF your </a:t>
            </a:r>
            <a:r>
              <a:rPr lang="en-US" dirty="0">
                <a:solidFill>
                  <a:srgbClr val="C00000"/>
                </a:solidFill>
                <a:ea typeface="+mn-lt"/>
                <a:cs typeface="+mn-lt"/>
              </a:rPr>
              <a:t>Net Zakatable Assets </a:t>
            </a:r>
            <a:r>
              <a:rPr lang="en-US" dirty="0">
                <a:ea typeface="+mn-lt"/>
                <a:cs typeface="+mn-lt"/>
              </a:rPr>
              <a:t>are ABOVE the Nisab…. </a:t>
            </a:r>
          </a:p>
          <a:p>
            <a:pPr marL="0" indent="0" algn="ctr">
              <a:lnSpc>
                <a:spcPct val="100000"/>
              </a:lnSpc>
              <a:buNone/>
            </a:pPr>
            <a:endParaRPr lang="en-US" sz="2400" dirty="0">
              <a:ea typeface="+mn-lt"/>
              <a:cs typeface="+mn-lt"/>
            </a:endParaRPr>
          </a:p>
          <a:p>
            <a:pPr marL="0" indent="0" algn="ctr">
              <a:lnSpc>
                <a:spcPct val="100000"/>
              </a:lnSpc>
              <a:buNone/>
            </a:pPr>
            <a:r>
              <a:rPr lang="en-US" sz="3200" dirty="0">
                <a:ea typeface="+mn-lt"/>
                <a:cs typeface="+mn-lt"/>
              </a:rPr>
              <a:t>.. Your Zakat Payable = 0.025 * </a:t>
            </a:r>
            <a:r>
              <a:rPr lang="en-US" sz="3200" dirty="0">
                <a:solidFill>
                  <a:srgbClr val="C00000"/>
                </a:solidFill>
                <a:ea typeface="+mn-lt"/>
                <a:cs typeface="+mn-lt"/>
              </a:rPr>
              <a:t>Net Zakatable Assets</a:t>
            </a:r>
          </a:p>
          <a:p>
            <a:pPr marL="0" indent="0" algn="ctr">
              <a:lnSpc>
                <a:spcPct val="100000"/>
              </a:lnSpc>
              <a:buNone/>
            </a:pPr>
            <a:endParaRPr lang="en-US" dirty="0">
              <a:ea typeface="+mn-lt"/>
              <a:cs typeface="+mn-lt"/>
            </a:endParaRPr>
          </a:p>
        </p:txBody>
      </p:sp>
      <p:pic>
        <p:nvPicPr>
          <p:cNvPr id="2" name="Picture 1" descr="Graphical user interface&#10;&#10;Description automatically generated with low confidence">
            <a:extLst>
              <a:ext uri="{FF2B5EF4-FFF2-40B4-BE49-F238E27FC236}">
                <a16:creationId xmlns:a16="http://schemas.microsoft.com/office/drawing/2014/main" id="{4A6991CD-CDB1-5D79-EB5D-1535F8732741}"/>
              </a:ext>
            </a:extLst>
          </p:cNvPr>
          <p:cNvPicPr>
            <a:picLocks noChangeAspect="1"/>
          </p:cNvPicPr>
          <p:nvPr/>
        </p:nvPicPr>
        <p:blipFill>
          <a:blip r:embed="rId2"/>
          <a:stretch>
            <a:fillRect/>
          </a:stretch>
        </p:blipFill>
        <p:spPr>
          <a:xfrm>
            <a:off x="11348210" y="5996816"/>
            <a:ext cx="733425" cy="695325"/>
          </a:xfrm>
          <a:prstGeom prst="rect">
            <a:avLst/>
          </a:prstGeom>
        </p:spPr>
      </p:pic>
    </p:spTree>
    <p:extLst>
      <p:ext uri="{BB962C8B-B14F-4D97-AF65-F5344CB8AC3E}">
        <p14:creationId xmlns:p14="http://schemas.microsoft.com/office/powerpoint/2010/main" val="4157430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5C142E3-0A2D-49F5-B1F6-C6449EC186E3}"/>
              </a:ext>
            </a:extLst>
          </p:cNvPr>
          <p:cNvSpPr txBox="1"/>
          <p:nvPr/>
        </p:nvSpPr>
        <p:spPr>
          <a:xfrm>
            <a:off x="782472" y="162802"/>
            <a:ext cx="105156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4800" kern="1200">
                <a:solidFill>
                  <a:srgbClr val="C00000"/>
                </a:solidFill>
                <a:latin typeface="Grandview"/>
                <a:ea typeface="+mj-ea"/>
                <a:cs typeface="+mj-cs"/>
              </a:rPr>
              <a:t>Zakat And Deductible Debts</a:t>
            </a:r>
            <a:endParaRPr lang="en-US">
              <a:ea typeface="+mj-ea"/>
              <a:cs typeface="+mj-cs"/>
            </a:endParaRPr>
          </a:p>
        </p:txBody>
      </p:sp>
      <p:pic>
        <p:nvPicPr>
          <p:cNvPr id="5" name="Picture 4" descr="Graphical user interface&#10;&#10;Description automatically generated with low confidence">
            <a:extLst>
              <a:ext uri="{FF2B5EF4-FFF2-40B4-BE49-F238E27FC236}">
                <a16:creationId xmlns:a16="http://schemas.microsoft.com/office/drawing/2014/main" id="{4EF62531-0217-2AD6-7CAF-DE39ED43A8C4}"/>
              </a:ext>
            </a:extLst>
          </p:cNvPr>
          <p:cNvPicPr>
            <a:picLocks noChangeAspect="1"/>
          </p:cNvPicPr>
          <p:nvPr/>
        </p:nvPicPr>
        <p:blipFill>
          <a:blip r:embed="rId3"/>
          <a:stretch>
            <a:fillRect/>
          </a:stretch>
        </p:blipFill>
        <p:spPr>
          <a:xfrm>
            <a:off x="11348210" y="5996816"/>
            <a:ext cx="733425" cy="695325"/>
          </a:xfrm>
          <a:prstGeom prst="rect">
            <a:avLst/>
          </a:prstGeom>
        </p:spPr>
      </p:pic>
      <p:sp>
        <p:nvSpPr>
          <p:cNvPr id="4" name="Content Placeholder 2">
            <a:extLst>
              <a:ext uri="{FF2B5EF4-FFF2-40B4-BE49-F238E27FC236}">
                <a16:creationId xmlns:a16="http://schemas.microsoft.com/office/drawing/2014/main" id="{5EBACAB1-2CD5-BDB7-6AE0-CBEE627E9B14}"/>
              </a:ext>
            </a:extLst>
          </p:cNvPr>
          <p:cNvSpPr txBox="1">
            <a:spLocks/>
          </p:cNvSpPr>
          <p:nvPr/>
        </p:nvSpPr>
        <p:spPr>
          <a:xfrm>
            <a:off x="926612" y="2019462"/>
            <a:ext cx="5106952" cy="1963310"/>
          </a:xfrm>
          <a:prstGeom prst="rect">
            <a:avLst/>
          </a:prstGeom>
          <a:solidFill>
            <a:schemeClr val="bg1">
              <a:lumMod val="95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US"/>
          </a:p>
        </p:txBody>
      </p:sp>
      <p:sp>
        <p:nvSpPr>
          <p:cNvPr id="7" name="Title 1">
            <a:extLst>
              <a:ext uri="{FF2B5EF4-FFF2-40B4-BE49-F238E27FC236}">
                <a16:creationId xmlns:a16="http://schemas.microsoft.com/office/drawing/2014/main" id="{71C555BB-A869-5EFC-1DAB-CF202CEBCC06}"/>
              </a:ext>
            </a:extLst>
          </p:cNvPr>
          <p:cNvSpPr txBox="1">
            <a:spLocks/>
          </p:cNvSpPr>
          <p:nvPr/>
        </p:nvSpPr>
        <p:spPr>
          <a:xfrm>
            <a:off x="924932" y="1521044"/>
            <a:ext cx="5112195" cy="497343"/>
          </a:xfrm>
          <a:prstGeom prst="rect">
            <a:avLst/>
          </a:prstGeom>
          <a:solidFill>
            <a:srgbClr val="C00000"/>
          </a:solidFill>
        </p:spPr>
        <p:txBody>
          <a:bodyPr vert="horz" lIns="91440" tIns="45720" rIns="91440" bIns="45720" rtlCol="0" anchor="b">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FFFFFF"/>
                </a:solidFill>
                <a:ea typeface="+mn-lt"/>
                <a:cs typeface="+mn-lt"/>
              </a:rPr>
              <a:t>Short-Term Debts</a:t>
            </a:r>
            <a:endParaRPr lang="en-US"/>
          </a:p>
        </p:txBody>
      </p:sp>
      <p:sp>
        <p:nvSpPr>
          <p:cNvPr id="9" name="TextBox 8">
            <a:extLst>
              <a:ext uri="{FF2B5EF4-FFF2-40B4-BE49-F238E27FC236}">
                <a16:creationId xmlns:a16="http://schemas.microsoft.com/office/drawing/2014/main" id="{ACBDFA03-72D5-1180-7C74-8C5CB0D52701}"/>
              </a:ext>
            </a:extLst>
          </p:cNvPr>
          <p:cNvSpPr txBox="1"/>
          <p:nvPr/>
        </p:nvSpPr>
        <p:spPr>
          <a:xfrm>
            <a:off x="1062418" y="2106746"/>
            <a:ext cx="4757265" cy="179670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120000"/>
              </a:lnSpc>
              <a:spcBef>
                <a:spcPts val="100"/>
              </a:spcBef>
            </a:pPr>
            <a:r>
              <a:rPr lang="en-US"/>
              <a:t>Short-term d</a:t>
            </a:r>
            <a:r>
              <a:rPr lang="en-US" sz="1800"/>
              <a:t>ebts due within the 12 lunar months can be deducted in full.</a:t>
            </a:r>
          </a:p>
        </p:txBody>
      </p:sp>
      <p:sp>
        <p:nvSpPr>
          <p:cNvPr id="11" name="Content Placeholder 2">
            <a:extLst>
              <a:ext uri="{FF2B5EF4-FFF2-40B4-BE49-F238E27FC236}">
                <a16:creationId xmlns:a16="http://schemas.microsoft.com/office/drawing/2014/main" id="{074BB285-FD2B-6E56-DD49-0BF2A0F6E42E}"/>
              </a:ext>
            </a:extLst>
          </p:cNvPr>
          <p:cNvSpPr txBox="1">
            <a:spLocks/>
          </p:cNvSpPr>
          <p:nvPr/>
        </p:nvSpPr>
        <p:spPr>
          <a:xfrm>
            <a:off x="6133611" y="2023841"/>
            <a:ext cx="5106952" cy="1963310"/>
          </a:xfrm>
          <a:prstGeom prst="rect">
            <a:avLst/>
          </a:prstGeom>
          <a:solidFill>
            <a:schemeClr val="bg1">
              <a:lumMod val="95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US"/>
          </a:p>
        </p:txBody>
      </p:sp>
      <p:sp>
        <p:nvSpPr>
          <p:cNvPr id="14" name="Title 1">
            <a:extLst>
              <a:ext uri="{FF2B5EF4-FFF2-40B4-BE49-F238E27FC236}">
                <a16:creationId xmlns:a16="http://schemas.microsoft.com/office/drawing/2014/main" id="{490837C8-AF3D-4A94-ABCD-4B369920A8B6}"/>
              </a:ext>
            </a:extLst>
          </p:cNvPr>
          <p:cNvSpPr txBox="1">
            <a:spLocks/>
          </p:cNvSpPr>
          <p:nvPr/>
        </p:nvSpPr>
        <p:spPr>
          <a:xfrm>
            <a:off x="6131931" y="1525423"/>
            <a:ext cx="5112195" cy="497343"/>
          </a:xfrm>
          <a:prstGeom prst="rect">
            <a:avLst/>
          </a:prstGeom>
          <a:solidFill>
            <a:srgbClr val="C00000"/>
          </a:solidFill>
        </p:spPr>
        <p:txBody>
          <a:bodyPr vert="horz" lIns="91440" tIns="45720" rIns="91440" bIns="45720" rtlCol="0" anchor="b">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FFFFFF"/>
                </a:solidFill>
                <a:ea typeface="+mn-lt"/>
                <a:cs typeface="+mn-lt"/>
              </a:rPr>
              <a:t>Long-Term Debts</a:t>
            </a:r>
            <a:endParaRPr lang="en-US"/>
          </a:p>
        </p:txBody>
      </p:sp>
      <p:sp>
        <p:nvSpPr>
          <p:cNvPr id="16" name="TextBox 15">
            <a:extLst>
              <a:ext uri="{FF2B5EF4-FFF2-40B4-BE49-F238E27FC236}">
                <a16:creationId xmlns:a16="http://schemas.microsoft.com/office/drawing/2014/main" id="{2FFFA296-F2D8-342B-BE9C-483972C35AFC}"/>
              </a:ext>
            </a:extLst>
          </p:cNvPr>
          <p:cNvSpPr txBox="1"/>
          <p:nvPr/>
        </p:nvSpPr>
        <p:spPr>
          <a:xfrm>
            <a:off x="6212486" y="2067332"/>
            <a:ext cx="4958715" cy="187115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150000"/>
              </a:lnSpc>
              <a:spcBef>
                <a:spcPts val="100"/>
              </a:spcBef>
            </a:pPr>
            <a:r>
              <a:rPr lang="en-US"/>
              <a:t>Long-term d</a:t>
            </a:r>
            <a:r>
              <a:rPr lang="en-US" sz="1800"/>
              <a:t>ebts can be deducted also, with some considerations:</a:t>
            </a:r>
            <a:endParaRPr lang="en-US"/>
          </a:p>
        </p:txBody>
      </p:sp>
      <p:sp>
        <p:nvSpPr>
          <p:cNvPr id="3" name="Rectangle 2">
            <a:extLst>
              <a:ext uri="{FF2B5EF4-FFF2-40B4-BE49-F238E27FC236}">
                <a16:creationId xmlns:a16="http://schemas.microsoft.com/office/drawing/2014/main" id="{0A56A0AD-C72A-FDBE-4076-BD55D5DA8C0F}"/>
              </a:ext>
            </a:extLst>
          </p:cNvPr>
          <p:cNvSpPr/>
          <p:nvPr/>
        </p:nvSpPr>
        <p:spPr>
          <a:xfrm flipH="1">
            <a:off x="924928" y="4258101"/>
            <a:ext cx="10315631" cy="9583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F2F2"/>
              </a:solidFill>
            </a:endParaRPr>
          </a:p>
        </p:txBody>
      </p:sp>
      <p:sp>
        <p:nvSpPr>
          <p:cNvPr id="6" name="TextBox 5">
            <a:extLst>
              <a:ext uri="{FF2B5EF4-FFF2-40B4-BE49-F238E27FC236}">
                <a16:creationId xmlns:a16="http://schemas.microsoft.com/office/drawing/2014/main" id="{D99A989B-FF9F-8F56-42E6-15E064725DCB}"/>
              </a:ext>
            </a:extLst>
          </p:cNvPr>
          <p:cNvSpPr txBox="1"/>
          <p:nvPr/>
        </p:nvSpPr>
        <p:spPr>
          <a:xfrm>
            <a:off x="1094659" y="4308418"/>
            <a:ext cx="10235654" cy="809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100"/>
              </a:spcBef>
            </a:pPr>
            <a:r>
              <a:rPr lang="en-US" sz="2000" b="1">
                <a:solidFill>
                  <a:srgbClr val="FF0000"/>
                </a:solidFill>
              </a:rPr>
              <a:t>Not Making Payments:</a:t>
            </a:r>
            <a:r>
              <a:rPr lang="en-US" sz="2000">
                <a:solidFill>
                  <a:srgbClr val="FF0000"/>
                </a:solidFill>
              </a:rPr>
              <a:t> </a:t>
            </a:r>
            <a:r>
              <a:rPr lang="en-US" sz="2000"/>
              <a:t>If </a:t>
            </a:r>
            <a:r>
              <a:rPr lang="en-US" sz="2000" b="1"/>
              <a:t>not</a:t>
            </a:r>
            <a:r>
              <a:rPr lang="en-US" sz="2000"/>
              <a:t> making any payments toward your </a:t>
            </a:r>
            <a:r>
              <a:rPr lang="en-US" sz="2000" b="1"/>
              <a:t>long-term</a:t>
            </a:r>
            <a:r>
              <a:rPr lang="en-US" sz="2000"/>
              <a:t> debt right now, then nothing is deducted, and you simply pay Zakat on your Zakatable assets.</a:t>
            </a:r>
          </a:p>
        </p:txBody>
      </p:sp>
      <p:sp>
        <p:nvSpPr>
          <p:cNvPr id="10" name="Rectangle 9">
            <a:extLst>
              <a:ext uri="{FF2B5EF4-FFF2-40B4-BE49-F238E27FC236}">
                <a16:creationId xmlns:a16="http://schemas.microsoft.com/office/drawing/2014/main" id="{DE72FDB8-C672-5648-210C-FB07D964BAF3}"/>
              </a:ext>
            </a:extLst>
          </p:cNvPr>
          <p:cNvSpPr/>
          <p:nvPr/>
        </p:nvSpPr>
        <p:spPr>
          <a:xfrm flipH="1">
            <a:off x="924927" y="5332577"/>
            <a:ext cx="10315631" cy="13255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F2F2"/>
              </a:solidFill>
            </a:endParaRPr>
          </a:p>
        </p:txBody>
      </p:sp>
      <p:sp>
        <p:nvSpPr>
          <p:cNvPr id="12" name="TextBox 11">
            <a:extLst>
              <a:ext uri="{FF2B5EF4-FFF2-40B4-BE49-F238E27FC236}">
                <a16:creationId xmlns:a16="http://schemas.microsoft.com/office/drawing/2014/main" id="{D29EA94C-9000-F749-4302-7F23B3903350}"/>
              </a:ext>
            </a:extLst>
          </p:cNvPr>
          <p:cNvSpPr txBox="1"/>
          <p:nvPr/>
        </p:nvSpPr>
        <p:spPr>
          <a:xfrm>
            <a:off x="1062418" y="5387247"/>
            <a:ext cx="10108783" cy="1179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100"/>
              </a:spcBef>
            </a:pPr>
            <a:r>
              <a:rPr lang="en-US" sz="2000" b="1">
                <a:solidFill>
                  <a:srgbClr val="FF0000"/>
                </a:solidFill>
              </a:rPr>
              <a:t>Making Payments: </a:t>
            </a:r>
            <a:r>
              <a:rPr lang="en-US" sz="2000"/>
              <a:t>If you are committed to a monthly repayment program for your </a:t>
            </a:r>
            <a:r>
              <a:rPr lang="en-US" sz="2000" b="1"/>
              <a:t>long-term</a:t>
            </a:r>
            <a:r>
              <a:rPr lang="en-US" sz="2000"/>
              <a:t> debt, then you may deduct </a:t>
            </a:r>
            <a:r>
              <a:rPr lang="en-US" sz="2000" b="1"/>
              <a:t>12 lunar months </a:t>
            </a:r>
            <a:r>
              <a:rPr lang="en-US" sz="2000"/>
              <a:t>of upcoming principal payments (not including interest)</a:t>
            </a:r>
          </a:p>
        </p:txBody>
      </p:sp>
    </p:spTree>
    <p:extLst>
      <p:ext uri="{BB962C8B-B14F-4D97-AF65-F5344CB8AC3E}">
        <p14:creationId xmlns:p14="http://schemas.microsoft.com/office/powerpoint/2010/main" val="38441406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5C142E3-0A2D-49F5-B1F6-C6449EC186E3}"/>
              </a:ext>
            </a:extLst>
          </p:cNvPr>
          <p:cNvSpPr txBox="1"/>
          <p:nvPr/>
        </p:nvSpPr>
        <p:spPr>
          <a:xfrm>
            <a:off x="782472" y="162802"/>
            <a:ext cx="105156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4800" kern="1200">
                <a:solidFill>
                  <a:srgbClr val="C00000"/>
                </a:solidFill>
                <a:latin typeface="Grandview"/>
                <a:ea typeface="+mj-ea"/>
                <a:cs typeface="+mj-cs"/>
              </a:rPr>
              <a:t>Example: Long-term Debt Deductible</a:t>
            </a:r>
            <a:endParaRPr lang="en-US">
              <a:ea typeface="+mj-ea"/>
              <a:cs typeface="+mj-cs"/>
            </a:endParaRPr>
          </a:p>
        </p:txBody>
      </p:sp>
      <p:pic>
        <p:nvPicPr>
          <p:cNvPr id="5" name="Picture 4" descr="Graphical user interface&#10;&#10;Description automatically generated with low confidence">
            <a:extLst>
              <a:ext uri="{FF2B5EF4-FFF2-40B4-BE49-F238E27FC236}">
                <a16:creationId xmlns:a16="http://schemas.microsoft.com/office/drawing/2014/main" id="{4EF62531-0217-2AD6-7CAF-DE39ED43A8C4}"/>
              </a:ext>
            </a:extLst>
          </p:cNvPr>
          <p:cNvPicPr>
            <a:picLocks noChangeAspect="1"/>
          </p:cNvPicPr>
          <p:nvPr/>
        </p:nvPicPr>
        <p:blipFill>
          <a:blip r:embed="rId2"/>
          <a:stretch>
            <a:fillRect/>
          </a:stretch>
        </p:blipFill>
        <p:spPr>
          <a:xfrm>
            <a:off x="11348210" y="5996816"/>
            <a:ext cx="733425" cy="695325"/>
          </a:xfrm>
          <a:prstGeom prst="rect">
            <a:avLst/>
          </a:prstGeom>
        </p:spPr>
      </p:pic>
      <p:sp>
        <p:nvSpPr>
          <p:cNvPr id="4" name="Content Placeholder 2">
            <a:extLst>
              <a:ext uri="{FF2B5EF4-FFF2-40B4-BE49-F238E27FC236}">
                <a16:creationId xmlns:a16="http://schemas.microsoft.com/office/drawing/2014/main" id="{5EBACAB1-2CD5-BDB7-6AE0-CBEE627E9B14}"/>
              </a:ext>
            </a:extLst>
          </p:cNvPr>
          <p:cNvSpPr txBox="1">
            <a:spLocks/>
          </p:cNvSpPr>
          <p:nvPr/>
        </p:nvSpPr>
        <p:spPr>
          <a:xfrm>
            <a:off x="634715" y="1716482"/>
            <a:ext cx="10811113" cy="4135678"/>
          </a:xfrm>
          <a:prstGeom prst="rect">
            <a:avLst/>
          </a:prstGeom>
          <a:solidFill>
            <a:schemeClr val="bg1">
              <a:lumMod val="95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US"/>
          </a:p>
        </p:txBody>
      </p:sp>
      <p:sp>
        <p:nvSpPr>
          <p:cNvPr id="2" name="TextBox 1">
            <a:extLst>
              <a:ext uri="{FF2B5EF4-FFF2-40B4-BE49-F238E27FC236}">
                <a16:creationId xmlns:a16="http://schemas.microsoft.com/office/drawing/2014/main" id="{93E6320E-39FF-4F07-B93C-A8A6595731A6}"/>
              </a:ext>
            </a:extLst>
          </p:cNvPr>
          <p:cNvSpPr txBox="1"/>
          <p:nvPr/>
        </p:nvSpPr>
        <p:spPr>
          <a:xfrm>
            <a:off x="782472" y="1864237"/>
            <a:ext cx="10663356" cy="368591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120000"/>
              </a:lnSpc>
              <a:spcBef>
                <a:spcPts val="100"/>
              </a:spcBef>
            </a:pPr>
            <a:r>
              <a:rPr lang="en-US" sz="2400" dirty="0"/>
              <a:t>Your Zakatable assets are $20,000. You pay $550/month toward a long-term loan, of which $500 is toward the principal and $50 is interest. </a:t>
            </a:r>
            <a:endParaRPr lang="en-US" sz="2400" b="1" dirty="0"/>
          </a:p>
          <a:p>
            <a:pPr>
              <a:lnSpc>
                <a:spcPct val="120000"/>
              </a:lnSpc>
              <a:spcBef>
                <a:spcPts val="100"/>
              </a:spcBef>
            </a:pPr>
            <a:endParaRPr lang="en-US" sz="2400" dirty="0"/>
          </a:p>
          <a:p>
            <a:pPr>
              <a:lnSpc>
                <a:spcPct val="120000"/>
              </a:lnSpc>
              <a:spcBef>
                <a:spcPts val="100"/>
              </a:spcBef>
            </a:pPr>
            <a:r>
              <a:rPr lang="en-US" sz="2400" dirty="0"/>
              <a:t>Excluding interest, $500 x 12 months = $6,000. This $6,000 is your </a:t>
            </a:r>
            <a:r>
              <a:rPr lang="en-US" sz="2400" i="1" dirty="0"/>
              <a:t>deductible</a:t>
            </a:r>
            <a:r>
              <a:rPr lang="en-US" sz="2400" dirty="0"/>
              <a:t>. </a:t>
            </a:r>
          </a:p>
          <a:p>
            <a:pPr>
              <a:lnSpc>
                <a:spcPct val="120000"/>
              </a:lnSpc>
              <a:spcBef>
                <a:spcPts val="100"/>
              </a:spcBef>
            </a:pPr>
            <a:endParaRPr lang="en-US" sz="2400" dirty="0"/>
          </a:p>
          <a:p>
            <a:pPr>
              <a:lnSpc>
                <a:spcPct val="120000"/>
              </a:lnSpc>
              <a:spcBef>
                <a:spcPts val="100"/>
              </a:spcBef>
            </a:pPr>
            <a:r>
              <a:rPr lang="en-US" sz="2400" dirty="0"/>
              <a:t>Your </a:t>
            </a:r>
            <a:r>
              <a:rPr lang="en-US" sz="2400" b="1" dirty="0"/>
              <a:t>Net Zakatable assets </a:t>
            </a:r>
            <a:r>
              <a:rPr lang="en-US" sz="2400" dirty="0"/>
              <a:t>are $20,000 - $6,000 = $14,000 </a:t>
            </a:r>
            <a:r>
              <a:rPr lang="en-US" sz="2400" dirty="0">
                <a:sym typeface="Wingdings" panose="05000000000000000000" pitchFamily="2" charset="2"/>
              </a:rPr>
              <a:t>(Higher than Nisab)</a:t>
            </a:r>
            <a:endParaRPr lang="en-US" sz="2400" dirty="0"/>
          </a:p>
          <a:p>
            <a:pPr indent="-228600">
              <a:lnSpc>
                <a:spcPct val="120000"/>
              </a:lnSpc>
              <a:spcBef>
                <a:spcPts val="100"/>
              </a:spcBef>
              <a:buFont typeface="Arial" panose="020B0604020202020204" pitchFamily="34" charset="0"/>
              <a:buChar char="•"/>
            </a:pPr>
            <a:endParaRPr lang="en-US" sz="2400" dirty="0"/>
          </a:p>
          <a:p>
            <a:pPr>
              <a:lnSpc>
                <a:spcPct val="120000"/>
              </a:lnSpc>
              <a:spcBef>
                <a:spcPts val="100"/>
              </a:spcBef>
            </a:pPr>
            <a:r>
              <a:rPr lang="en-US" sz="2400" dirty="0"/>
              <a:t>Zakat rate of 2.5% applied to $14,000 = </a:t>
            </a:r>
            <a:r>
              <a:rPr lang="en-US" sz="2400" b="1" dirty="0">
                <a:solidFill>
                  <a:srgbClr val="C00000"/>
                </a:solidFill>
              </a:rPr>
              <a:t>$350 Zakat Payable</a:t>
            </a:r>
          </a:p>
        </p:txBody>
      </p:sp>
    </p:spTree>
    <p:extLst>
      <p:ext uri="{BB962C8B-B14F-4D97-AF65-F5344CB8AC3E}">
        <p14:creationId xmlns:p14="http://schemas.microsoft.com/office/powerpoint/2010/main" val="298802577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5C142E3-0A2D-49F5-B1F6-C6449EC186E3}"/>
              </a:ext>
            </a:extLst>
          </p:cNvPr>
          <p:cNvSpPr txBox="1"/>
          <p:nvPr/>
        </p:nvSpPr>
        <p:spPr>
          <a:xfrm>
            <a:off x="4654296" y="329184"/>
            <a:ext cx="6894576" cy="178308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400">
                <a:solidFill>
                  <a:srgbClr val="C00000"/>
                </a:solidFill>
                <a:latin typeface="Grandview"/>
                <a:ea typeface="+mj-ea"/>
                <a:cs typeface="+mj-cs"/>
              </a:rPr>
              <a:t>Zakat and Mortgages</a:t>
            </a:r>
          </a:p>
        </p:txBody>
      </p:sp>
      <p:pic>
        <p:nvPicPr>
          <p:cNvPr id="34" name="Picture 31" descr="Aerial view of housing community">
            <a:extLst>
              <a:ext uri="{FF2B5EF4-FFF2-40B4-BE49-F238E27FC236}">
                <a16:creationId xmlns:a16="http://schemas.microsoft.com/office/drawing/2014/main" id="{4442487B-04A1-CDE9-B10A-83D1D17C3FA6}"/>
              </a:ext>
            </a:extLst>
          </p:cNvPr>
          <p:cNvPicPr>
            <a:picLocks noChangeAspect="1"/>
          </p:cNvPicPr>
          <p:nvPr/>
        </p:nvPicPr>
        <p:blipFill>
          <a:blip r:embed="rId3">
            <a:extLst>
              <a:ext uri="{28A0092B-C50C-407E-A947-70E740481C1C}">
                <a14:useLocalDpi xmlns:a14="http://schemas.microsoft.com/office/drawing/2010/main" val="0"/>
              </a:ext>
            </a:extLst>
          </a:blip>
          <a:srcRect l="30310" r="30310"/>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 name="TextBox 1">
            <a:extLst>
              <a:ext uri="{FF2B5EF4-FFF2-40B4-BE49-F238E27FC236}">
                <a16:creationId xmlns:a16="http://schemas.microsoft.com/office/drawing/2014/main" id="{93E6320E-39FF-4F07-B93C-A8A6595731A6}"/>
              </a:ext>
            </a:extLst>
          </p:cNvPr>
          <p:cNvSpPr txBox="1"/>
          <p:nvPr/>
        </p:nvSpPr>
        <p:spPr>
          <a:xfrm>
            <a:off x="4654296" y="2706624"/>
            <a:ext cx="7240524" cy="321411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ts val="100"/>
              </a:spcBef>
            </a:pPr>
            <a:r>
              <a:rPr lang="en-US" sz="2000" b="1" dirty="0">
                <a:solidFill>
                  <a:srgbClr val="C00000"/>
                </a:solidFill>
                <a:cs typeface="Calibri"/>
              </a:rPr>
              <a:t>Short-term portion of the mortgage is deductible</a:t>
            </a:r>
            <a:endParaRPr lang="en-US" sz="2000" b="1" dirty="0">
              <a:solidFill>
                <a:srgbClr val="C00000"/>
              </a:solidFill>
            </a:endParaRPr>
          </a:p>
          <a:p>
            <a:pPr>
              <a:lnSpc>
                <a:spcPct val="90000"/>
              </a:lnSpc>
              <a:spcBef>
                <a:spcPts val="100"/>
              </a:spcBef>
            </a:pPr>
            <a:endParaRPr lang="en-US" sz="2000" b="1" dirty="0"/>
          </a:p>
          <a:p>
            <a:pPr>
              <a:lnSpc>
                <a:spcPct val="90000"/>
              </a:lnSpc>
              <a:spcBef>
                <a:spcPts val="100"/>
              </a:spcBef>
            </a:pPr>
            <a:r>
              <a:rPr lang="en-US" sz="2000" dirty="0"/>
              <a:t>For monthly mortgage payments, you may deduct 12 months of </a:t>
            </a:r>
            <a:r>
              <a:rPr lang="en-US" sz="2000" b="1" dirty="0"/>
              <a:t>upcomin</a:t>
            </a:r>
            <a:r>
              <a:rPr lang="en-US" sz="2000" dirty="0"/>
              <a:t>g principal payments (not including interest)</a:t>
            </a:r>
          </a:p>
          <a:p>
            <a:pPr>
              <a:lnSpc>
                <a:spcPct val="90000"/>
              </a:lnSpc>
              <a:spcBef>
                <a:spcPts val="100"/>
              </a:spcBef>
            </a:pPr>
            <a:endParaRPr lang="en-US" sz="2000" dirty="0"/>
          </a:p>
          <a:p>
            <a:pPr>
              <a:lnSpc>
                <a:spcPct val="90000"/>
              </a:lnSpc>
              <a:spcBef>
                <a:spcPts val="100"/>
              </a:spcBef>
            </a:pPr>
            <a:r>
              <a:rPr lang="en-US" sz="2000" b="1" dirty="0">
                <a:solidFill>
                  <a:srgbClr val="C00000"/>
                </a:solidFill>
              </a:rPr>
              <a:t>Difference of opinion here:</a:t>
            </a:r>
          </a:p>
          <a:p>
            <a:pPr>
              <a:lnSpc>
                <a:spcPct val="90000"/>
              </a:lnSpc>
              <a:spcBef>
                <a:spcPts val="100"/>
              </a:spcBef>
            </a:pPr>
            <a:endParaRPr lang="en-US" sz="2000" b="1" dirty="0"/>
          </a:p>
          <a:p>
            <a:pPr>
              <a:lnSpc>
                <a:spcPct val="90000"/>
              </a:lnSpc>
              <a:spcBef>
                <a:spcPts val="100"/>
              </a:spcBef>
            </a:pPr>
            <a:r>
              <a:rPr lang="en-US" sz="2000" dirty="0"/>
              <a:t>Some scholars recommend you do not deduct mortgage liability, unless you are fearful that you will be unable to pay your mortgage</a:t>
            </a:r>
          </a:p>
          <a:p>
            <a:pPr>
              <a:lnSpc>
                <a:spcPct val="90000"/>
              </a:lnSpc>
              <a:spcBef>
                <a:spcPts val="100"/>
              </a:spcBef>
            </a:pPr>
            <a:endParaRPr lang="en-US" sz="2000" b="1" dirty="0"/>
          </a:p>
        </p:txBody>
      </p:sp>
      <p:pic>
        <p:nvPicPr>
          <p:cNvPr id="4" name="Picture 3" descr="Graphical user interface&#10;&#10;Description automatically generated with low confidence">
            <a:extLst>
              <a:ext uri="{FF2B5EF4-FFF2-40B4-BE49-F238E27FC236}">
                <a16:creationId xmlns:a16="http://schemas.microsoft.com/office/drawing/2014/main" id="{438BB21B-D2C4-615F-3DCC-FF529E867009}"/>
              </a:ext>
            </a:extLst>
          </p:cNvPr>
          <p:cNvPicPr>
            <a:picLocks noChangeAspect="1"/>
          </p:cNvPicPr>
          <p:nvPr/>
        </p:nvPicPr>
        <p:blipFill>
          <a:blip r:embed="rId4"/>
          <a:stretch>
            <a:fillRect/>
          </a:stretch>
        </p:blipFill>
        <p:spPr>
          <a:xfrm>
            <a:off x="11348210" y="5996816"/>
            <a:ext cx="733425" cy="695325"/>
          </a:xfrm>
          <a:prstGeom prst="rect">
            <a:avLst/>
          </a:prstGeom>
        </p:spPr>
      </p:pic>
    </p:spTree>
    <p:extLst>
      <p:ext uri="{BB962C8B-B14F-4D97-AF65-F5344CB8AC3E}">
        <p14:creationId xmlns:p14="http://schemas.microsoft.com/office/powerpoint/2010/main" val="329059374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21D839-B0C1-8C25-D984-F1179FF7A78C}"/>
              </a:ext>
            </a:extLst>
          </p:cNvPr>
          <p:cNvSpPr txBox="1">
            <a:spLocks/>
          </p:cNvSpPr>
          <p:nvPr/>
        </p:nvSpPr>
        <p:spPr>
          <a:xfrm>
            <a:off x="1373985" y="399204"/>
            <a:ext cx="9444030" cy="772128"/>
          </a:xfrm>
          <a:prstGeom prst="rect">
            <a:avLst/>
          </a:prstGeom>
          <a:solidFill>
            <a:srgbClr val="C00000"/>
          </a:solidFill>
        </p:spPr>
        <p:txBody>
          <a:bodyPr vert="horz" lIns="91440" tIns="45720" rIns="91440" bIns="45720" rtlCol="0" anchor="b">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dirty="0">
                <a:solidFill>
                  <a:srgbClr val="FFFFFF"/>
                </a:solidFill>
                <a:latin typeface="Grandview"/>
                <a:ea typeface="+mn-lt"/>
                <a:cs typeface="+mn-lt"/>
              </a:rPr>
              <a:t>Zakat Anniversary Date</a:t>
            </a:r>
            <a:endParaRPr lang="en-US" dirty="0"/>
          </a:p>
        </p:txBody>
      </p:sp>
      <p:sp>
        <p:nvSpPr>
          <p:cNvPr id="8" name="Content Placeholder 2">
            <a:extLst>
              <a:ext uri="{FF2B5EF4-FFF2-40B4-BE49-F238E27FC236}">
                <a16:creationId xmlns:a16="http://schemas.microsoft.com/office/drawing/2014/main" id="{3EED16E9-20AD-7D5B-DBB3-FB3697723F9E}"/>
              </a:ext>
            </a:extLst>
          </p:cNvPr>
          <p:cNvSpPr txBox="1">
            <a:spLocks/>
          </p:cNvSpPr>
          <p:nvPr/>
        </p:nvSpPr>
        <p:spPr>
          <a:xfrm>
            <a:off x="620110" y="1502978"/>
            <a:ext cx="11098923" cy="4955818"/>
          </a:xfrm>
          <a:prstGeom prst="rect">
            <a:avLst/>
          </a:prstGeom>
          <a:solidFill>
            <a:schemeClr val="bg1">
              <a:lumMod val="95000"/>
            </a:schemeClr>
          </a:solidFill>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b="1" dirty="0">
                <a:ea typeface="+mn-lt"/>
                <a:cs typeface="+mn-lt"/>
              </a:rPr>
              <a:t>Your Zakat anniversary date is the day you first reached Nisab. </a:t>
            </a:r>
          </a:p>
          <a:p>
            <a:pPr marL="0" indent="0">
              <a:lnSpc>
                <a:spcPct val="150000"/>
              </a:lnSpc>
              <a:buNone/>
            </a:pPr>
            <a:endParaRPr lang="en-US" sz="2200" dirty="0">
              <a:ea typeface="+mn-lt"/>
              <a:cs typeface="+mn-lt"/>
            </a:endParaRPr>
          </a:p>
          <a:p>
            <a:pPr>
              <a:lnSpc>
                <a:spcPct val="150000"/>
              </a:lnSpc>
            </a:pPr>
            <a:r>
              <a:rPr lang="en-US" sz="2200" dirty="0">
                <a:ea typeface="+mn-lt"/>
                <a:cs typeface="+mn-lt"/>
              </a:rPr>
              <a:t>If the exact date is unknown, one should estimate a date on the Hijri calendar.</a:t>
            </a:r>
          </a:p>
          <a:p>
            <a:pPr>
              <a:lnSpc>
                <a:spcPct val="150000"/>
              </a:lnSpc>
            </a:pPr>
            <a:r>
              <a:rPr lang="en-US" sz="2200" dirty="0">
                <a:ea typeface="+mn-lt"/>
                <a:cs typeface="+mn-lt"/>
              </a:rPr>
              <a:t>Zakat is calculated on that Hijri day every year.</a:t>
            </a:r>
          </a:p>
          <a:p>
            <a:pPr>
              <a:lnSpc>
                <a:spcPct val="150000"/>
              </a:lnSpc>
            </a:pPr>
            <a:r>
              <a:rPr lang="en-US" sz="2200" dirty="0">
                <a:ea typeface="+mn-lt"/>
                <a:cs typeface="+mn-lt"/>
              </a:rPr>
              <a:t>Zakat is not necessarily due in Ramadan.</a:t>
            </a:r>
          </a:p>
          <a:p>
            <a:pPr lvl="1">
              <a:lnSpc>
                <a:spcPct val="150000"/>
              </a:lnSpc>
            </a:pPr>
            <a:r>
              <a:rPr lang="en-US" sz="2200" dirty="0">
                <a:ea typeface="+mn-lt"/>
                <a:cs typeface="+mn-lt"/>
              </a:rPr>
              <a:t>People often choose to pay in Ramadan due to increased rewards.</a:t>
            </a:r>
          </a:p>
          <a:p>
            <a:pPr lvl="1">
              <a:lnSpc>
                <a:spcPct val="150000"/>
              </a:lnSpc>
            </a:pPr>
            <a:r>
              <a:rPr lang="en-US" sz="2200" dirty="0">
                <a:ea typeface="+mn-lt"/>
                <a:cs typeface="+mn-lt"/>
              </a:rPr>
              <a:t>Zakat payment should not be delayed unnecessarily.</a:t>
            </a:r>
          </a:p>
          <a:p>
            <a:pPr marL="0" indent="0">
              <a:lnSpc>
                <a:spcPct val="150000"/>
              </a:lnSpc>
              <a:buNone/>
            </a:pPr>
            <a:r>
              <a:rPr lang="en-US" sz="2200" i="1" dirty="0">
                <a:ea typeface="+mn-lt"/>
                <a:cs typeface="+mn-lt"/>
              </a:rPr>
              <a:t>Example: You first reached Nisab on 20</a:t>
            </a:r>
            <a:r>
              <a:rPr lang="en-US" sz="2200" i="1" baseline="30000" dirty="0">
                <a:ea typeface="+mn-lt"/>
                <a:cs typeface="+mn-lt"/>
              </a:rPr>
              <a:t>th</a:t>
            </a:r>
            <a:r>
              <a:rPr lang="en-US" sz="2200" i="1" dirty="0">
                <a:ea typeface="+mn-lt"/>
                <a:cs typeface="+mn-lt"/>
              </a:rPr>
              <a:t> of Muharram 1435. Your Zakat is due on 20</a:t>
            </a:r>
            <a:r>
              <a:rPr lang="en-US" sz="2200" i="1" baseline="30000" dirty="0">
                <a:ea typeface="+mn-lt"/>
                <a:cs typeface="+mn-lt"/>
              </a:rPr>
              <a:t>th</a:t>
            </a:r>
            <a:r>
              <a:rPr lang="en-US" sz="2200" i="1" dirty="0">
                <a:ea typeface="+mn-lt"/>
                <a:cs typeface="+mn-lt"/>
              </a:rPr>
              <a:t> of Muharram every year, if you continue to attain the Nisab.</a:t>
            </a:r>
          </a:p>
        </p:txBody>
      </p:sp>
      <p:pic>
        <p:nvPicPr>
          <p:cNvPr id="2" name="Picture 1" descr="Graphical user interface&#10;&#10;Description automatically generated with low confidence">
            <a:extLst>
              <a:ext uri="{FF2B5EF4-FFF2-40B4-BE49-F238E27FC236}">
                <a16:creationId xmlns:a16="http://schemas.microsoft.com/office/drawing/2014/main" id="{94062C0F-22DF-3E97-0B20-8ED0C51FD024}"/>
              </a:ext>
            </a:extLst>
          </p:cNvPr>
          <p:cNvPicPr>
            <a:picLocks noChangeAspect="1"/>
          </p:cNvPicPr>
          <p:nvPr/>
        </p:nvPicPr>
        <p:blipFill>
          <a:blip r:embed="rId3"/>
          <a:stretch>
            <a:fillRect/>
          </a:stretch>
        </p:blipFill>
        <p:spPr>
          <a:xfrm>
            <a:off x="11348210" y="5996816"/>
            <a:ext cx="733425" cy="695325"/>
          </a:xfrm>
          <a:prstGeom prst="rect">
            <a:avLst/>
          </a:prstGeom>
        </p:spPr>
      </p:pic>
    </p:spTree>
    <p:extLst>
      <p:ext uri="{BB962C8B-B14F-4D97-AF65-F5344CB8AC3E}">
        <p14:creationId xmlns:p14="http://schemas.microsoft.com/office/powerpoint/2010/main" val="3399451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1" name="Picture 1" descr="9:60">
            <a:extLst>
              <a:ext uri="{FF2B5EF4-FFF2-40B4-BE49-F238E27FC236}">
                <a16:creationId xmlns:a16="http://schemas.microsoft.com/office/drawing/2014/main" id="{A9BD2F20-DB97-4B4A-BEC7-4AD0ABA3B99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709" y="704504"/>
            <a:ext cx="10618582"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1A38349-1858-4E15-AFF3-5B4EC18D4A22}"/>
              </a:ext>
            </a:extLst>
          </p:cNvPr>
          <p:cNvSpPr txBox="1"/>
          <p:nvPr/>
        </p:nvSpPr>
        <p:spPr>
          <a:xfrm>
            <a:off x="735218" y="3998019"/>
            <a:ext cx="11045587" cy="25434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fontAlgn="base">
              <a:lnSpc>
                <a:spcPct val="90000"/>
              </a:lnSpc>
              <a:spcAft>
                <a:spcPts val="600"/>
              </a:spcAft>
            </a:pPr>
            <a:r>
              <a:rPr lang="en-US" sz="2000" b="0" i="0" u="none" strike="noStrike">
                <a:effectLst/>
                <a:latin typeface="Grandview"/>
              </a:rPr>
              <a:t>“As Sadaqat are only for the </a:t>
            </a:r>
            <a:r>
              <a:rPr lang="en-US" sz="2000" b="0" i="0" u="none" strike="noStrike" err="1">
                <a:effectLst/>
                <a:latin typeface="Grandview"/>
              </a:rPr>
              <a:t>Fuqara</a:t>
            </a:r>
            <a:r>
              <a:rPr lang="en-US" sz="2000" b="0" i="0" u="none" strike="noStrike">
                <a:effectLst/>
                <a:latin typeface="Grandview"/>
              </a:rPr>
              <a:t>' (destitute), and Al-Masakeen (the poor) and those employed to collect (the funds), and to attract the hearts of those who have been inclined (towards Islam), and to free the captives, and for those in debt, and for Allah's Cause, and for the wayfarer (a </a:t>
            </a:r>
            <a:r>
              <a:rPr lang="en-US" sz="2000" b="0" i="0" u="none" strike="noStrike" err="1">
                <a:effectLst/>
                <a:latin typeface="Grandview"/>
              </a:rPr>
              <a:t>traveller</a:t>
            </a:r>
            <a:r>
              <a:rPr lang="en-US" sz="2000" b="0" i="0" u="none" strike="noStrike">
                <a:effectLst/>
                <a:latin typeface="Grandview"/>
              </a:rPr>
              <a:t> who is cut off from everything); a duty imposed by Allah.</a:t>
            </a:r>
            <a:r>
              <a:rPr lang="en-US" sz="2000">
                <a:latin typeface="Grandview"/>
              </a:rPr>
              <a:t> </a:t>
            </a:r>
            <a:r>
              <a:rPr lang="en-US" sz="2000" b="0" i="0" u="none" strike="noStrike">
                <a:effectLst/>
                <a:latin typeface="Grandview"/>
              </a:rPr>
              <a:t>And Allah is All-Knower, All-Wise.”</a:t>
            </a:r>
            <a:r>
              <a:rPr lang="en-US" sz="2000" b="0" i="0">
                <a:effectLst/>
                <a:latin typeface="Grandview"/>
              </a:rPr>
              <a:t>​</a:t>
            </a:r>
            <a:endParaRPr lang="en-US" sz="2000">
              <a:latin typeface="Grandview"/>
              <a:cs typeface="Calibri" panose="020F0502020204030204"/>
            </a:endParaRPr>
          </a:p>
          <a:p>
            <a:pPr algn="ctr" fontAlgn="base">
              <a:lnSpc>
                <a:spcPct val="90000"/>
              </a:lnSpc>
              <a:spcAft>
                <a:spcPts val="600"/>
              </a:spcAft>
            </a:pPr>
            <a:endParaRPr lang="en-US" sz="2000">
              <a:latin typeface="Grandview"/>
            </a:endParaRPr>
          </a:p>
          <a:p>
            <a:pPr algn="ctr">
              <a:lnSpc>
                <a:spcPct val="90000"/>
              </a:lnSpc>
              <a:spcAft>
                <a:spcPts val="600"/>
              </a:spcAft>
            </a:pPr>
            <a:r>
              <a:rPr lang="en-US" sz="2000" b="0" i="0" u="none" strike="noStrike">
                <a:effectLst/>
                <a:latin typeface="Grandview"/>
              </a:rPr>
              <a:t>[</a:t>
            </a:r>
            <a:r>
              <a:rPr lang="en-US" sz="2000">
                <a:latin typeface="Grandview"/>
              </a:rPr>
              <a:t>Qur'an: Surah</a:t>
            </a:r>
            <a:r>
              <a:rPr lang="en-US" sz="2000" b="0" i="0" u="none" strike="noStrike">
                <a:effectLst/>
                <a:latin typeface="Grandview"/>
              </a:rPr>
              <a:t> </a:t>
            </a:r>
            <a:r>
              <a:rPr lang="en-US" sz="2000" b="0" i="0" u="none" strike="noStrike" err="1">
                <a:effectLst/>
                <a:latin typeface="Grandview"/>
              </a:rPr>
              <a:t>Tawbah</a:t>
            </a:r>
            <a:r>
              <a:rPr lang="en-US" sz="2000">
                <a:latin typeface="Grandview"/>
              </a:rPr>
              <a:t>,</a:t>
            </a:r>
            <a:r>
              <a:rPr lang="en-US" sz="2000" b="0" i="0" u="none" strike="noStrike">
                <a:effectLst/>
                <a:latin typeface="Grandview"/>
              </a:rPr>
              <a:t> 9:60]</a:t>
            </a:r>
            <a:r>
              <a:rPr lang="en-US" sz="2000" b="0" i="0">
                <a:effectLst/>
                <a:latin typeface="Grandview"/>
              </a:rPr>
              <a:t>​</a:t>
            </a:r>
            <a:endParaRPr lang="en-US" sz="2000" b="0" i="0">
              <a:effectLst/>
              <a:latin typeface="Grandview"/>
              <a:cs typeface="Calibri" panose="020F0502020204030204"/>
            </a:endParaRPr>
          </a:p>
        </p:txBody>
      </p:sp>
      <p:sp>
        <p:nvSpPr>
          <p:cNvPr id="9" name="TextBox 8">
            <a:extLst>
              <a:ext uri="{FF2B5EF4-FFF2-40B4-BE49-F238E27FC236}">
                <a16:creationId xmlns:a16="http://schemas.microsoft.com/office/drawing/2014/main" id="{4AB572A1-1A5E-45EC-B4ED-5A2F58209AEA}"/>
              </a:ext>
            </a:extLst>
          </p:cNvPr>
          <p:cNvSpPr txBox="1"/>
          <p:nvPr/>
        </p:nvSpPr>
        <p:spPr>
          <a:xfrm>
            <a:off x="2524664" y="684362"/>
            <a:ext cx="92561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TW Cen MT"/>
              <a:cs typeface="Calibri"/>
            </a:endParaRPr>
          </a:p>
        </p:txBody>
      </p:sp>
      <p:sp>
        <p:nvSpPr>
          <p:cNvPr id="2" name="Rectangle 1">
            <a:extLst>
              <a:ext uri="{FF2B5EF4-FFF2-40B4-BE49-F238E27FC236}">
                <a16:creationId xmlns:a16="http://schemas.microsoft.com/office/drawing/2014/main" id="{7316FD96-126B-D67F-1626-1A54AFF4A2E9}"/>
              </a:ext>
            </a:extLst>
          </p:cNvPr>
          <p:cNvSpPr/>
          <p:nvPr/>
        </p:nvSpPr>
        <p:spPr>
          <a:xfrm>
            <a:off x="8362122" y="1391477"/>
            <a:ext cx="1749286" cy="66261"/>
          </a:xfrm>
          <a:prstGeom prst="rect">
            <a:avLst/>
          </a:prstGeom>
          <a:solidFill>
            <a:srgbClr val="FF0000"/>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 name="Picture 3" descr="Graphical user interface&#10;&#10;Description automatically generated with low confidence">
            <a:extLst>
              <a:ext uri="{FF2B5EF4-FFF2-40B4-BE49-F238E27FC236}">
                <a16:creationId xmlns:a16="http://schemas.microsoft.com/office/drawing/2014/main" id="{C80FD969-EC61-310F-C33B-6D006C45B1A5}"/>
              </a:ext>
            </a:extLst>
          </p:cNvPr>
          <p:cNvPicPr>
            <a:picLocks noChangeAspect="1"/>
          </p:cNvPicPr>
          <p:nvPr/>
        </p:nvPicPr>
        <p:blipFill>
          <a:blip r:embed="rId4"/>
          <a:stretch>
            <a:fillRect/>
          </a:stretch>
        </p:blipFill>
        <p:spPr>
          <a:xfrm>
            <a:off x="11348210" y="5996816"/>
            <a:ext cx="733425" cy="695325"/>
          </a:xfrm>
          <a:prstGeom prst="rect">
            <a:avLst/>
          </a:prstGeom>
        </p:spPr>
      </p:pic>
    </p:spTree>
    <p:extLst>
      <p:ext uri="{BB962C8B-B14F-4D97-AF65-F5344CB8AC3E}">
        <p14:creationId xmlns:p14="http://schemas.microsoft.com/office/powerpoint/2010/main" val="50841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21D839-B0C1-8C25-D984-F1179FF7A78C}"/>
              </a:ext>
            </a:extLst>
          </p:cNvPr>
          <p:cNvSpPr txBox="1">
            <a:spLocks/>
          </p:cNvSpPr>
          <p:nvPr/>
        </p:nvSpPr>
        <p:spPr>
          <a:xfrm>
            <a:off x="2729272" y="2438742"/>
            <a:ext cx="6733456" cy="772128"/>
          </a:xfrm>
          <a:prstGeom prst="rect">
            <a:avLst/>
          </a:prstGeom>
          <a:solidFill>
            <a:srgbClr val="C00000"/>
          </a:solidFill>
        </p:spPr>
        <p:txBody>
          <a:bodyPr vert="horz" lIns="91440" tIns="45720" rIns="91440" bIns="45720" rtlCol="0" anchor="b">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a:solidFill>
                  <a:srgbClr val="FFFFFF"/>
                </a:solidFill>
                <a:latin typeface="Grandview"/>
                <a:ea typeface="+mn-lt"/>
                <a:cs typeface="+mn-lt"/>
              </a:rPr>
              <a:t>USE CASES</a:t>
            </a:r>
            <a:endParaRPr lang="en-US"/>
          </a:p>
        </p:txBody>
      </p:sp>
      <p:pic>
        <p:nvPicPr>
          <p:cNvPr id="7" name="Picture 6" descr="Graphical user interface&#10;&#10;Description automatically generated with low confidence">
            <a:extLst>
              <a:ext uri="{FF2B5EF4-FFF2-40B4-BE49-F238E27FC236}">
                <a16:creationId xmlns:a16="http://schemas.microsoft.com/office/drawing/2014/main" id="{30204933-7096-6DED-B0D0-222C88B84C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2531" y="4621581"/>
            <a:ext cx="3380001" cy="939537"/>
          </a:xfrm>
          <a:prstGeom prst="rect">
            <a:avLst/>
          </a:prstGeom>
        </p:spPr>
      </p:pic>
    </p:spTree>
    <p:extLst>
      <p:ext uri="{BB962C8B-B14F-4D97-AF65-F5344CB8AC3E}">
        <p14:creationId xmlns:p14="http://schemas.microsoft.com/office/powerpoint/2010/main" val="597683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DE7E7C-7DAD-FD0B-EB71-3137F8F9D55A}"/>
              </a:ext>
            </a:extLst>
          </p:cNvPr>
          <p:cNvSpPr txBox="1">
            <a:spLocks/>
          </p:cNvSpPr>
          <p:nvPr/>
        </p:nvSpPr>
        <p:spPr>
          <a:xfrm>
            <a:off x="517264" y="288266"/>
            <a:ext cx="11077731" cy="1087438"/>
          </a:xfrm>
          <a:prstGeom prst="rect">
            <a:avLst/>
          </a:prstGeom>
          <a:noFill/>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a:solidFill>
                  <a:srgbClr val="C00000"/>
                </a:solidFill>
                <a:ea typeface="+mn-lt"/>
                <a:cs typeface="+mn-lt"/>
              </a:rPr>
              <a:t>Zakat on Shares and Investments </a:t>
            </a:r>
            <a:endParaRPr lang="en-US" sz="4800">
              <a:ea typeface="+mn-lt"/>
              <a:cs typeface="+mn-lt"/>
            </a:endParaRPr>
          </a:p>
        </p:txBody>
      </p:sp>
      <p:sp>
        <p:nvSpPr>
          <p:cNvPr id="7" name="Content Placeholder 2">
            <a:extLst>
              <a:ext uri="{FF2B5EF4-FFF2-40B4-BE49-F238E27FC236}">
                <a16:creationId xmlns:a16="http://schemas.microsoft.com/office/drawing/2014/main" id="{1C3037B5-EE13-E01C-4C5D-1822A6BC46A8}"/>
              </a:ext>
            </a:extLst>
          </p:cNvPr>
          <p:cNvSpPr txBox="1">
            <a:spLocks/>
          </p:cNvSpPr>
          <p:nvPr/>
        </p:nvSpPr>
        <p:spPr>
          <a:xfrm>
            <a:off x="803991" y="2133324"/>
            <a:ext cx="5106952" cy="3842033"/>
          </a:xfrm>
          <a:prstGeom prst="rect">
            <a:avLst/>
          </a:prstGeom>
          <a:solidFill>
            <a:schemeClr val="bg1">
              <a:lumMod val="95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US"/>
          </a:p>
        </p:txBody>
      </p:sp>
      <p:sp>
        <p:nvSpPr>
          <p:cNvPr id="9" name="Title 1">
            <a:extLst>
              <a:ext uri="{FF2B5EF4-FFF2-40B4-BE49-F238E27FC236}">
                <a16:creationId xmlns:a16="http://schemas.microsoft.com/office/drawing/2014/main" id="{6475A214-EF58-27BC-1A79-A72BAECEC915}"/>
              </a:ext>
            </a:extLst>
          </p:cNvPr>
          <p:cNvSpPr txBox="1">
            <a:spLocks/>
          </p:cNvSpPr>
          <p:nvPr/>
        </p:nvSpPr>
        <p:spPr>
          <a:xfrm>
            <a:off x="802311" y="1634906"/>
            <a:ext cx="5112195" cy="501722"/>
          </a:xfrm>
          <a:prstGeom prst="rect">
            <a:avLst/>
          </a:prstGeom>
          <a:solidFill>
            <a:srgbClr val="C00000"/>
          </a:solidFill>
        </p:spPr>
        <p:txBody>
          <a:bodyPr vert="horz" lIns="91440" tIns="45720" rIns="91440" bIns="45720" rtlCol="0" anchor="b">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FFFFFF"/>
                </a:solidFill>
                <a:latin typeface="Grandview"/>
                <a:cs typeface="Calibri Light"/>
              </a:rPr>
              <a:t>Short Term Investment</a:t>
            </a:r>
          </a:p>
        </p:txBody>
      </p:sp>
      <p:sp>
        <p:nvSpPr>
          <p:cNvPr id="2" name="TextBox 1">
            <a:extLst>
              <a:ext uri="{FF2B5EF4-FFF2-40B4-BE49-F238E27FC236}">
                <a16:creationId xmlns:a16="http://schemas.microsoft.com/office/drawing/2014/main" id="{93E6320E-39FF-4F07-B93C-A8A6595731A6}"/>
              </a:ext>
            </a:extLst>
          </p:cNvPr>
          <p:cNvSpPr txBox="1"/>
          <p:nvPr/>
        </p:nvSpPr>
        <p:spPr>
          <a:xfrm>
            <a:off x="1023004" y="2351987"/>
            <a:ext cx="4757265" cy="316305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150000"/>
              </a:lnSpc>
              <a:spcBef>
                <a:spcPts val="100"/>
              </a:spcBef>
            </a:pPr>
            <a:r>
              <a:rPr lang="en-US">
                <a:latin typeface="Grandview"/>
              </a:rPr>
              <a:t>Intention is not to hold for more than a lunar year. </a:t>
            </a:r>
            <a:endParaRPr lang="en-US"/>
          </a:p>
          <a:p>
            <a:pPr>
              <a:lnSpc>
                <a:spcPct val="150000"/>
              </a:lnSpc>
              <a:spcBef>
                <a:spcPts val="100"/>
              </a:spcBef>
            </a:pPr>
            <a:endParaRPr lang="en-US">
              <a:latin typeface="Grandview"/>
            </a:endParaRPr>
          </a:p>
          <a:p>
            <a:pPr>
              <a:lnSpc>
                <a:spcPct val="150000"/>
              </a:lnSpc>
              <a:spcBef>
                <a:spcPts val="100"/>
              </a:spcBef>
            </a:pPr>
            <a:r>
              <a:rPr lang="en-US">
                <a:latin typeface="Grandview"/>
              </a:rPr>
              <a:t>Example: Day trading or swing trading</a:t>
            </a:r>
            <a:endParaRPr lang="en-US"/>
          </a:p>
          <a:p>
            <a:pPr>
              <a:lnSpc>
                <a:spcPct val="150000"/>
              </a:lnSpc>
              <a:spcBef>
                <a:spcPts val="100"/>
              </a:spcBef>
            </a:pPr>
            <a:endParaRPr lang="en-US" b="1">
              <a:latin typeface="Grandview"/>
            </a:endParaRPr>
          </a:p>
          <a:p>
            <a:pPr>
              <a:lnSpc>
                <a:spcPct val="150000"/>
              </a:lnSpc>
              <a:spcBef>
                <a:spcPts val="100"/>
              </a:spcBef>
            </a:pPr>
            <a:r>
              <a:rPr lang="en-US" b="1" err="1">
                <a:latin typeface="Grandview"/>
              </a:rPr>
              <a:t>Zakatable</a:t>
            </a:r>
            <a:r>
              <a:rPr lang="en-US" b="1">
                <a:latin typeface="Grandview"/>
              </a:rPr>
              <a:t> amount:</a:t>
            </a:r>
            <a:r>
              <a:rPr lang="en-US">
                <a:latin typeface="Grandview"/>
              </a:rPr>
              <a:t>  Include the entire value of your portfolio and pay Zakat on it</a:t>
            </a:r>
            <a:endParaRPr lang="en-US"/>
          </a:p>
        </p:txBody>
      </p:sp>
      <p:pic>
        <p:nvPicPr>
          <p:cNvPr id="5" name="Picture 4" descr="Graphical user interface&#10;&#10;Description automatically generated with low confidence">
            <a:extLst>
              <a:ext uri="{FF2B5EF4-FFF2-40B4-BE49-F238E27FC236}">
                <a16:creationId xmlns:a16="http://schemas.microsoft.com/office/drawing/2014/main" id="{F036755A-FFF3-1692-EB0F-5934CFBAF272}"/>
              </a:ext>
            </a:extLst>
          </p:cNvPr>
          <p:cNvPicPr>
            <a:picLocks noChangeAspect="1"/>
          </p:cNvPicPr>
          <p:nvPr/>
        </p:nvPicPr>
        <p:blipFill>
          <a:blip r:embed="rId2"/>
          <a:stretch>
            <a:fillRect/>
          </a:stretch>
        </p:blipFill>
        <p:spPr>
          <a:xfrm>
            <a:off x="11348210" y="5996816"/>
            <a:ext cx="733425" cy="695325"/>
          </a:xfrm>
          <a:prstGeom prst="rect">
            <a:avLst/>
          </a:prstGeom>
        </p:spPr>
      </p:pic>
      <p:sp>
        <p:nvSpPr>
          <p:cNvPr id="3" name="Content Placeholder 2">
            <a:extLst>
              <a:ext uri="{FF2B5EF4-FFF2-40B4-BE49-F238E27FC236}">
                <a16:creationId xmlns:a16="http://schemas.microsoft.com/office/drawing/2014/main" id="{95E79CA4-F8E5-47F5-9EEF-7AA66BFCB675}"/>
              </a:ext>
            </a:extLst>
          </p:cNvPr>
          <p:cNvSpPr txBox="1">
            <a:spLocks/>
          </p:cNvSpPr>
          <p:nvPr/>
        </p:nvSpPr>
        <p:spPr>
          <a:xfrm>
            <a:off x="6010990" y="2137703"/>
            <a:ext cx="5106952" cy="3842033"/>
          </a:xfrm>
          <a:prstGeom prst="rect">
            <a:avLst/>
          </a:prstGeom>
          <a:solidFill>
            <a:schemeClr val="bg1">
              <a:lumMod val="95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US"/>
          </a:p>
        </p:txBody>
      </p:sp>
      <p:sp>
        <p:nvSpPr>
          <p:cNvPr id="6" name="Title 1">
            <a:extLst>
              <a:ext uri="{FF2B5EF4-FFF2-40B4-BE49-F238E27FC236}">
                <a16:creationId xmlns:a16="http://schemas.microsoft.com/office/drawing/2014/main" id="{6968A6FD-FBB6-B6B7-D419-D49639E9792D}"/>
              </a:ext>
            </a:extLst>
          </p:cNvPr>
          <p:cNvSpPr txBox="1">
            <a:spLocks/>
          </p:cNvSpPr>
          <p:nvPr/>
        </p:nvSpPr>
        <p:spPr>
          <a:xfrm>
            <a:off x="6009310" y="1639285"/>
            <a:ext cx="5112195" cy="501722"/>
          </a:xfrm>
          <a:prstGeom prst="rect">
            <a:avLst/>
          </a:prstGeom>
          <a:solidFill>
            <a:srgbClr val="C00000"/>
          </a:solidFill>
        </p:spPr>
        <p:txBody>
          <a:bodyPr vert="horz" lIns="91440" tIns="45720" rIns="91440" bIns="45720" rtlCol="0" anchor="b">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FFFFFF"/>
                </a:solidFill>
                <a:latin typeface="Grandview"/>
                <a:cs typeface="Calibri Light"/>
              </a:rPr>
              <a:t>Long Term Investment</a:t>
            </a:r>
          </a:p>
        </p:txBody>
      </p:sp>
      <p:sp>
        <p:nvSpPr>
          <p:cNvPr id="11" name="TextBox 10">
            <a:extLst>
              <a:ext uri="{FF2B5EF4-FFF2-40B4-BE49-F238E27FC236}">
                <a16:creationId xmlns:a16="http://schemas.microsoft.com/office/drawing/2014/main" id="{04E7D68F-5033-305B-03FB-2E92BDF1C4D8}"/>
              </a:ext>
            </a:extLst>
          </p:cNvPr>
          <p:cNvSpPr txBox="1"/>
          <p:nvPr/>
        </p:nvSpPr>
        <p:spPr>
          <a:xfrm>
            <a:off x="6094244" y="2268779"/>
            <a:ext cx="4958715" cy="357470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150000"/>
              </a:lnSpc>
              <a:spcBef>
                <a:spcPts val="100"/>
              </a:spcBef>
            </a:pPr>
            <a:r>
              <a:rPr lang="en-US">
                <a:latin typeface="Grandview"/>
              </a:rPr>
              <a:t>Intention is to hold for more than a lunar year. Example: These investments could be held in TFSA’s or other investment vehicles.</a:t>
            </a:r>
            <a:endParaRPr lang="en-US"/>
          </a:p>
          <a:p>
            <a:pPr>
              <a:lnSpc>
                <a:spcPct val="150000"/>
              </a:lnSpc>
              <a:spcBef>
                <a:spcPts val="100"/>
              </a:spcBef>
            </a:pPr>
            <a:endParaRPr lang="en-US">
              <a:latin typeface="Grandview"/>
            </a:endParaRPr>
          </a:p>
          <a:p>
            <a:pPr>
              <a:lnSpc>
                <a:spcPct val="150000"/>
              </a:lnSpc>
              <a:spcBef>
                <a:spcPts val="100"/>
              </a:spcBef>
            </a:pPr>
            <a:r>
              <a:rPr lang="en-US" b="1" err="1">
                <a:latin typeface="Grandview"/>
              </a:rPr>
              <a:t>Zakatable</a:t>
            </a:r>
            <a:r>
              <a:rPr lang="en-US" b="1">
                <a:latin typeface="Grandview"/>
              </a:rPr>
              <a:t> amount:</a:t>
            </a:r>
            <a:r>
              <a:rPr lang="en-US">
                <a:latin typeface="Grandview"/>
              </a:rPr>
              <a:t> The </a:t>
            </a:r>
            <a:r>
              <a:rPr lang="en-US" err="1">
                <a:latin typeface="Grandview"/>
              </a:rPr>
              <a:t>Zakatable</a:t>
            </a:r>
            <a:r>
              <a:rPr lang="en-US">
                <a:latin typeface="Grandview"/>
              </a:rPr>
              <a:t> portion of the companies you hold shares in</a:t>
            </a:r>
            <a:endParaRPr lang="en-US"/>
          </a:p>
          <a:p>
            <a:pPr>
              <a:lnSpc>
                <a:spcPct val="150000"/>
              </a:lnSpc>
              <a:spcBef>
                <a:spcPts val="100"/>
              </a:spcBef>
            </a:pPr>
            <a:endParaRPr lang="en-US">
              <a:latin typeface="Grandview"/>
            </a:endParaRPr>
          </a:p>
          <a:p>
            <a:pPr>
              <a:lnSpc>
                <a:spcPct val="150000"/>
              </a:lnSpc>
              <a:spcBef>
                <a:spcPts val="100"/>
              </a:spcBef>
            </a:pPr>
            <a:r>
              <a:rPr lang="en-US">
                <a:latin typeface="Grandview"/>
              </a:rPr>
              <a:t>How?? </a:t>
            </a:r>
            <a:r>
              <a:rPr lang="en-US" b="1">
                <a:latin typeface="Grandview"/>
              </a:rPr>
              <a:t>Use the Asset Ratio Formula</a:t>
            </a:r>
            <a:endParaRPr lang="en-US"/>
          </a:p>
        </p:txBody>
      </p:sp>
    </p:spTree>
    <p:extLst>
      <p:ext uri="{BB962C8B-B14F-4D97-AF65-F5344CB8AC3E}">
        <p14:creationId xmlns:p14="http://schemas.microsoft.com/office/powerpoint/2010/main" val="94937582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C8C803-EFA7-410F-A6D1-D25EB8780C4E}"/>
              </a:ext>
            </a:extLst>
          </p:cNvPr>
          <p:cNvSpPr txBox="1"/>
          <p:nvPr/>
        </p:nvSpPr>
        <p:spPr>
          <a:xfrm>
            <a:off x="4040785" y="1746285"/>
            <a:ext cx="7979131" cy="425053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800"/>
              </a:spcAft>
            </a:pPr>
            <a:endParaRPr lang="en-US" sz="2000"/>
          </a:p>
          <a:p>
            <a:pPr>
              <a:lnSpc>
                <a:spcPct val="150000"/>
              </a:lnSpc>
              <a:spcAft>
                <a:spcPts val="800"/>
              </a:spcAft>
            </a:pPr>
            <a:r>
              <a:rPr lang="en-US" sz="2000" b="1">
                <a:solidFill>
                  <a:srgbClr val="FF0000"/>
                </a:solidFill>
                <a:effectLst/>
              </a:rPr>
              <a:t>Zakatable Portion of Shares</a:t>
            </a:r>
            <a:r>
              <a:rPr lang="en-US" sz="2000">
                <a:solidFill>
                  <a:srgbClr val="FF0000"/>
                </a:solidFill>
                <a:effectLst/>
              </a:rPr>
              <a:t> </a:t>
            </a:r>
            <a:r>
              <a:rPr lang="en-US" sz="2000">
                <a:effectLst/>
              </a:rPr>
              <a:t>=</a:t>
            </a:r>
            <a:r>
              <a:rPr lang="en-US" sz="2000"/>
              <a:t>  </a:t>
            </a:r>
          </a:p>
          <a:p>
            <a:pPr>
              <a:lnSpc>
                <a:spcPct val="150000"/>
              </a:lnSpc>
              <a:spcAft>
                <a:spcPts val="800"/>
              </a:spcAft>
            </a:pPr>
            <a:r>
              <a:rPr lang="en-US" sz="2000" b="1">
                <a:solidFill>
                  <a:srgbClr val="00B0F0"/>
                </a:solidFill>
                <a:effectLst/>
              </a:rPr>
              <a:t>Zakatable Asset Ratio</a:t>
            </a:r>
            <a:r>
              <a:rPr lang="en-US" sz="2000">
                <a:solidFill>
                  <a:srgbClr val="00B0F0"/>
                </a:solidFill>
                <a:effectLst/>
              </a:rPr>
              <a:t> </a:t>
            </a:r>
            <a:r>
              <a:rPr lang="en-US" sz="2000">
                <a:effectLst/>
              </a:rPr>
              <a:t>X </a:t>
            </a:r>
            <a:r>
              <a:rPr lang="en-US" sz="2000" b="1">
                <a:solidFill>
                  <a:srgbClr val="00B050"/>
                </a:solidFill>
                <a:effectLst/>
              </a:rPr>
              <a:t>Current Value of Your Holdings in Dollars</a:t>
            </a:r>
            <a:endParaRPr lang="en-US" sz="2000">
              <a:solidFill>
                <a:srgbClr val="00B050"/>
              </a:solidFill>
              <a:effectLst/>
            </a:endParaRPr>
          </a:p>
          <a:p>
            <a:pPr>
              <a:lnSpc>
                <a:spcPct val="150000"/>
              </a:lnSpc>
              <a:spcAft>
                <a:spcPts val="800"/>
              </a:spcAft>
            </a:pPr>
            <a:endParaRPr lang="en-US" sz="2000">
              <a:solidFill>
                <a:srgbClr val="00B050"/>
              </a:solidFill>
              <a:effectLst/>
            </a:endParaRPr>
          </a:p>
          <a:p>
            <a:pPr>
              <a:lnSpc>
                <a:spcPct val="150000"/>
              </a:lnSpc>
              <a:spcAft>
                <a:spcPts val="800"/>
              </a:spcAft>
            </a:pPr>
            <a:r>
              <a:rPr lang="en-US" sz="2000"/>
              <a:t>W</a:t>
            </a:r>
            <a:r>
              <a:rPr lang="en-US" sz="2000">
                <a:effectLst/>
              </a:rPr>
              <a:t>here</a:t>
            </a:r>
            <a:r>
              <a:rPr lang="en-US" sz="2000"/>
              <a:t>…</a:t>
            </a:r>
          </a:p>
          <a:p>
            <a:pPr>
              <a:lnSpc>
                <a:spcPct val="150000"/>
              </a:lnSpc>
              <a:spcAft>
                <a:spcPts val="800"/>
              </a:spcAft>
            </a:pPr>
            <a:r>
              <a:rPr lang="en-US" sz="2000" b="1">
                <a:solidFill>
                  <a:srgbClr val="00B0F0"/>
                </a:solidFill>
                <a:effectLst/>
              </a:rPr>
              <a:t>Zakatable Asset Ratio</a:t>
            </a:r>
            <a:r>
              <a:rPr lang="en-US" sz="2000">
                <a:solidFill>
                  <a:srgbClr val="00B0F0"/>
                </a:solidFill>
                <a:effectLst/>
              </a:rPr>
              <a:t> </a:t>
            </a:r>
            <a:r>
              <a:rPr lang="en-US" sz="2000">
                <a:effectLst/>
              </a:rPr>
              <a:t>= </a:t>
            </a:r>
            <a:r>
              <a:rPr lang="en-US" sz="2000" b="1">
                <a:effectLst/>
              </a:rPr>
              <a:t>Total Current Assets</a:t>
            </a:r>
            <a:r>
              <a:rPr lang="en-US" sz="2000">
                <a:effectLst/>
              </a:rPr>
              <a:t> </a:t>
            </a:r>
            <a:r>
              <a:rPr lang="en-US" sz="2000" b="1">
                <a:effectLst/>
              </a:rPr>
              <a:t>/ Market Cap</a:t>
            </a:r>
            <a:endParaRPr lang="en-US" sz="2000">
              <a:effectLst/>
            </a:endParaRPr>
          </a:p>
          <a:p>
            <a:pPr indent="-228600">
              <a:lnSpc>
                <a:spcPct val="90000"/>
              </a:lnSpc>
              <a:spcAft>
                <a:spcPts val="800"/>
              </a:spcAft>
              <a:buFont typeface="Arial" panose="020B0604020202020204" pitchFamily="34" charset="0"/>
              <a:buChar char="•"/>
            </a:pPr>
            <a:endParaRPr lang="en-US" sz="2000" i="1">
              <a:effectLst/>
            </a:endParaRPr>
          </a:p>
          <a:p>
            <a:pPr indent="-228600">
              <a:lnSpc>
                <a:spcPct val="90000"/>
              </a:lnSpc>
              <a:spcAft>
                <a:spcPts val="800"/>
              </a:spcAft>
              <a:buFont typeface="Arial" panose="020B0604020202020204" pitchFamily="34" charset="0"/>
              <a:buChar char="•"/>
            </a:pPr>
            <a:endParaRPr lang="en-US" sz="2000">
              <a:effectLst/>
            </a:endParaRPr>
          </a:p>
        </p:txBody>
      </p:sp>
      <p:pic>
        <p:nvPicPr>
          <p:cNvPr id="6" name="Picture 5" descr="Graphical user interface&#10;&#10;Description automatically generated with low confidence">
            <a:extLst>
              <a:ext uri="{FF2B5EF4-FFF2-40B4-BE49-F238E27FC236}">
                <a16:creationId xmlns:a16="http://schemas.microsoft.com/office/drawing/2014/main" id="{AC41EF7A-481E-9112-8BEE-57A4BC8B91BF}"/>
              </a:ext>
            </a:extLst>
          </p:cNvPr>
          <p:cNvPicPr>
            <a:picLocks noChangeAspect="1"/>
          </p:cNvPicPr>
          <p:nvPr/>
        </p:nvPicPr>
        <p:blipFill>
          <a:blip r:embed="rId3"/>
          <a:stretch>
            <a:fillRect/>
          </a:stretch>
        </p:blipFill>
        <p:spPr>
          <a:xfrm>
            <a:off x="11348210" y="5996816"/>
            <a:ext cx="733425" cy="695325"/>
          </a:xfrm>
          <a:prstGeom prst="rect">
            <a:avLst/>
          </a:prstGeom>
        </p:spPr>
      </p:pic>
      <p:sp>
        <p:nvSpPr>
          <p:cNvPr id="3" name="Rectangle 2">
            <a:extLst>
              <a:ext uri="{FF2B5EF4-FFF2-40B4-BE49-F238E27FC236}">
                <a16:creationId xmlns:a16="http://schemas.microsoft.com/office/drawing/2014/main" id="{74771138-F036-11A4-737D-9E37B61A7C6E}"/>
              </a:ext>
            </a:extLst>
          </p:cNvPr>
          <p:cNvSpPr/>
          <p:nvPr/>
        </p:nvSpPr>
        <p:spPr>
          <a:xfrm>
            <a:off x="1" y="0"/>
            <a:ext cx="3747541"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itle 1">
            <a:extLst>
              <a:ext uri="{FF2B5EF4-FFF2-40B4-BE49-F238E27FC236}">
                <a16:creationId xmlns:a16="http://schemas.microsoft.com/office/drawing/2014/main" id="{C08865EC-8BCB-7CF1-0910-EC24E3ADFF9C}"/>
              </a:ext>
            </a:extLst>
          </p:cNvPr>
          <p:cNvSpPr txBox="1">
            <a:spLocks/>
          </p:cNvSpPr>
          <p:nvPr/>
        </p:nvSpPr>
        <p:spPr>
          <a:xfrm>
            <a:off x="362322" y="2495473"/>
            <a:ext cx="3099057" cy="1728307"/>
          </a:xfrm>
          <a:prstGeom prst="rect">
            <a:avLst/>
          </a:prstGeom>
        </p:spPr>
        <p:txBody>
          <a:bodyPr vert="horz" lIns="91440" tIns="45720" rIns="91440" bIns="45720" rtlCol="0" anchor="t">
            <a:normAutofit fontScale="97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err="1">
                <a:solidFill>
                  <a:srgbClr val="FFFFFF"/>
                </a:solidFill>
                <a:ea typeface="+mn-lt"/>
                <a:cs typeface="+mn-lt"/>
              </a:rPr>
              <a:t>Zakatable</a:t>
            </a:r>
            <a:r>
              <a:rPr lang="en-US" sz="4000">
                <a:solidFill>
                  <a:srgbClr val="FFFFFF"/>
                </a:solidFill>
                <a:ea typeface="+mn-lt"/>
                <a:cs typeface="+mn-lt"/>
              </a:rPr>
              <a:t> Asset Ratio Formula </a:t>
            </a:r>
            <a:endParaRPr lang="en-US"/>
          </a:p>
        </p:txBody>
      </p:sp>
    </p:spTree>
    <p:extLst>
      <p:ext uri="{BB962C8B-B14F-4D97-AF65-F5344CB8AC3E}">
        <p14:creationId xmlns:p14="http://schemas.microsoft.com/office/powerpoint/2010/main" val="82270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CE24-5774-4919-B918-77909647F0AB}"/>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a:solidFill>
                  <a:schemeClr val="tx1"/>
                </a:solidFill>
                <a:latin typeface="+mj-lt"/>
                <a:ea typeface="+mj-ea"/>
                <a:cs typeface="+mj-cs"/>
              </a:rPr>
              <a:t>Example</a:t>
            </a:r>
          </a:p>
        </p:txBody>
      </p:sp>
      <p:pic>
        <p:nvPicPr>
          <p:cNvPr id="5" name="Picture 4">
            <a:extLst>
              <a:ext uri="{FF2B5EF4-FFF2-40B4-BE49-F238E27FC236}">
                <a16:creationId xmlns:a16="http://schemas.microsoft.com/office/drawing/2014/main" id="{6695B5D7-8D75-4D95-BC39-60FC9B4AC6C5}"/>
              </a:ext>
            </a:extLst>
          </p:cNvPr>
          <p:cNvPicPr>
            <a:picLocks noChangeAspect="1"/>
          </p:cNvPicPr>
          <p:nvPr/>
        </p:nvPicPr>
        <p:blipFill>
          <a:blip r:embed="rId3"/>
          <a:stretch>
            <a:fillRect/>
          </a:stretch>
        </p:blipFill>
        <p:spPr>
          <a:xfrm>
            <a:off x="2113267" y="1863801"/>
            <a:ext cx="7965465" cy="4440746"/>
          </a:xfrm>
          <a:prstGeom prst="rect">
            <a:avLst/>
          </a:prstGeom>
        </p:spPr>
      </p:pic>
      <p:pic>
        <p:nvPicPr>
          <p:cNvPr id="6" name="Picture 5" descr="Graphical user interface&#10;&#10;Description automatically generated with low confidence">
            <a:extLst>
              <a:ext uri="{FF2B5EF4-FFF2-40B4-BE49-F238E27FC236}">
                <a16:creationId xmlns:a16="http://schemas.microsoft.com/office/drawing/2014/main" id="{E171D5EC-A787-DC7B-54D0-1993A981F41C}"/>
              </a:ext>
            </a:extLst>
          </p:cNvPr>
          <p:cNvPicPr>
            <a:picLocks noChangeAspect="1"/>
          </p:cNvPicPr>
          <p:nvPr/>
        </p:nvPicPr>
        <p:blipFill>
          <a:blip r:embed="rId4"/>
          <a:stretch>
            <a:fillRect/>
          </a:stretch>
        </p:blipFill>
        <p:spPr>
          <a:xfrm>
            <a:off x="11348210" y="5996816"/>
            <a:ext cx="733425" cy="695325"/>
          </a:xfrm>
          <a:prstGeom prst="rect">
            <a:avLst/>
          </a:prstGeom>
        </p:spPr>
      </p:pic>
    </p:spTree>
    <p:extLst>
      <p:ext uri="{BB962C8B-B14F-4D97-AF65-F5344CB8AC3E}">
        <p14:creationId xmlns:p14="http://schemas.microsoft.com/office/powerpoint/2010/main" val="3898122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6F3764-6876-979E-E29C-4BDA16F38B23}"/>
              </a:ext>
            </a:extLst>
          </p:cNvPr>
          <p:cNvSpPr/>
          <p:nvPr/>
        </p:nvSpPr>
        <p:spPr>
          <a:xfrm>
            <a:off x="1" y="0"/>
            <a:ext cx="3747541"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itle 1">
            <a:extLst>
              <a:ext uri="{FF2B5EF4-FFF2-40B4-BE49-F238E27FC236}">
                <a16:creationId xmlns:a16="http://schemas.microsoft.com/office/drawing/2014/main" id="{39AE152A-C411-2D98-B5F0-11766F9FEFD2}"/>
              </a:ext>
            </a:extLst>
          </p:cNvPr>
          <p:cNvSpPr txBox="1">
            <a:spLocks/>
          </p:cNvSpPr>
          <p:nvPr/>
        </p:nvSpPr>
        <p:spPr>
          <a:xfrm>
            <a:off x="204667" y="717473"/>
            <a:ext cx="3331160" cy="1728307"/>
          </a:xfrm>
          <a:prstGeom prst="rect">
            <a:avLst/>
          </a:prstGeom>
        </p:spPr>
        <p:txBody>
          <a:bodyPr vert="horz" lIns="91440" tIns="45720" rIns="91440" bIns="45720" rtlCol="0" anchor="t">
            <a:normAutofit fontScale="97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rgbClr val="FFFFFF"/>
                </a:solidFill>
                <a:ea typeface="+mn-lt"/>
                <a:cs typeface="+mn-lt"/>
              </a:rPr>
              <a:t>Zakat on RESP</a:t>
            </a:r>
            <a:endParaRPr lang="en-US">
              <a:solidFill>
                <a:srgbClr val="000000"/>
              </a:solidFill>
            </a:endParaRPr>
          </a:p>
        </p:txBody>
      </p:sp>
      <p:pic>
        <p:nvPicPr>
          <p:cNvPr id="4" name="Picture 3" descr="Graphical user interface&#10;&#10;Description automatically generated with low confidence">
            <a:extLst>
              <a:ext uri="{FF2B5EF4-FFF2-40B4-BE49-F238E27FC236}">
                <a16:creationId xmlns:a16="http://schemas.microsoft.com/office/drawing/2014/main" id="{D94433C4-9AF3-5AB6-31F7-33647ED4939C}"/>
              </a:ext>
            </a:extLst>
          </p:cNvPr>
          <p:cNvPicPr>
            <a:picLocks noChangeAspect="1"/>
          </p:cNvPicPr>
          <p:nvPr/>
        </p:nvPicPr>
        <p:blipFill>
          <a:blip r:embed="rId3"/>
          <a:stretch>
            <a:fillRect/>
          </a:stretch>
        </p:blipFill>
        <p:spPr>
          <a:xfrm>
            <a:off x="11348210" y="5996816"/>
            <a:ext cx="733425" cy="695325"/>
          </a:xfrm>
          <a:prstGeom prst="rect">
            <a:avLst/>
          </a:prstGeom>
        </p:spPr>
      </p:pic>
      <p:sp>
        <p:nvSpPr>
          <p:cNvPr id="9" name="TextBox 8">
            <a:extLst>
              <a:ext uri="{FF2B5EF4-FFF2-40B4-BE49-F238E27FC236}">
                <a16:creationId xmlns:a16="http://schemas.microsoft.com/office/drawing/2014/main" id="{0646E30C-F5F5-694B-AAAD-CF59D5414E86}"/>
              </a:ext>
            </a:extLst>
          </p:cNvPr>
          <p:cNvSpPr txBox="1"/>
          <p:nvPr/>
        </p:nvSpPr>
        <p:spPr>
          <a:xfrm>
            <a:off x="204952" y="2215055"/>
            <a:ext cx="341761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cs typeface="Segoe UI"/>
              </a:rPr>
              <a:t>RESP’s can be liquidated prior to children’s education; thus, the fund is </a:t>
            </a:r>
            <a:r>
              <a:rPr lang="en-US" sz="2400" err="1">
                <a:solidFill>
                  <a:schemeClr val="bg1"/>
                </a:solidFill>
                <a:cs typeface="Segoe UI"/>
              </a:rPr>
              <a:t>Zakatable</a:t>
            </a:r>
            <a:r>
              <a:rPr lang="en-US" sz="2400">
                <a:solidFill>
                  <a:schemeClr val="bg1"/>
                </a:solidFill>
                <a:cs typeface="Segoe UI"/>
              </a:rPr>
              <a:t>.​</a:t>
            </a:r>
            <a:endParaRPr lang="en-US" sz="2400">
              <a:solidFill>
                <a:schemeClr val="bg1"/>
              </a:solidFill>
            </a:endParaRPr>
          </a:p>
          <a:p>
            <a:r>
              <a:rPr lang="en-US" sz="2400">
                <a:solidFill>
                  <a:schemeClr val="bg1"/>
                </a:solidFill>
                <a:cs typeface="Segoe UI"/>
              </a:rPr>
              <a:t>​</a:t>
            </a:r>
          </a:p>
          <a:p>
            <a:r>
              <a:rPr lang="en-US" sz="2400" i="1">
                <a:solidFill>
                  <a:schemeClr val="bg1"/>
                </a:solidFill>
                <a:cs typeface="Segoe UI"/>
              </a:rPr>
              <a:t>However, you only pay Zakat on the amount you contributed plus/minus any growth/losses</a:t>
            </a:r>
          </a:p>
        </p:txBody>
      </p:sp>
      <p:sp>
        <p:nvSpPr>
          <p:cNvPr id="10" name="TextBox 9">
            <a:extLst>
              <a:ext uri="{FF2B5EF4-FFF2-40B4-BE49-F238E27FC236}">
                <a16:creationId xmlns:a16="http://schemas.microsoft.com/office/drawing/2014/main" id="{5FD108A0-6FC4-F663-D1AD-C5FE9D7245C7}"/>
              </a:ext>
            </a:extLst>
          </p:cNvPr>
          <p:cNvSpPr txBox="1"/>
          <p:nvPr/>
        </p:nvSpPr>
        <p:spPr>
          <a:xfrm>
            <a:off x="4260193" y="980090"/>
            <a:ext cx="7525405"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Example: </a:t>
            </a:r>
          </a:p>
          <a:p>
            <a:endParaRPr lang="en-US" sz="2400" dirty="0"/>
          </a:p>
          <a:p>
            <a:pPr marL="285750" indent="-285750">
              <a:lnSpc>
                <a:spcPct val="150000"/>
              </a:lnSpc>
              <a:buFont typeface="Arial"/>
              <a:buChar char="•"/>
            </a:pPr>
            <a:r>
              <a:rPr lang="en-US" sz="2400" dirty="0"/>
              <a:t>RESP contains $14,000 ​</a:t>
            </a:r>
          </a:p>
          <a:p>
            <a:pPr marL="285750" indent="-285750">
              <a:lnSpc>
                <a:spcPct val="150000"/>
              </a:lnSpc>
              <a:buFont typeface="Arial"/>
              <a:buChar char="•"/>
            </a:pPr>
            <a:r>
              <a:rPr lang="en-US" sz="2400" dirty="0"/>
              <a:t>of which you contributed $10,000 ​</a:t>
            </a:r>
          </a:p>
          <a:p>
            <a:pPr marL="285750" indent="-285750">
              <a:lnSpc>
                <a:spcPct val="150000"/>
              </a:lnSpc>
              <a:buFont typeface="Arial"/>
              <a:buChar char="•"/>
            </a:pPr>
            <a:r>
              <a:rPr lang="en-US" sz="2400" dirty="0"/>
              <a:t>and the government contributed $2,000 ​</a:t>
            </a:r>
          </a:p>
          <a:p>
            <a:pPr marL="285750" indent="-285750">
              <a:lnSpc>
                <a:spcPct val="150000"/>
              </a:lnSpc>
              <a:buFont typeface="Arial"/>
              <a:buChar char="•"/>
            </a:pPr>
            <a:r>
              <a:rPr lang="en-US" sz="2400" dirty="0"/>
              <a:t>the remaining $2,000 is from capital gains​</a:t>
            </a:r>
          </a:p>
          <a:p>
            <a:pPr marL="285750" indent="-285750">
              <a:lnSpc>
                <a:spcPct val="150000"/>
              </a:lnSpc>
              <a:buFont typeface="Arial"/>
              <a:buChar char="•"/>
            </a:pPr>
            <a:r>
              <a:rPr lang="en-US" sz="2400" dirty="0"/>
              <a:t>Deduct gov’t contribution (as this would be the penalty for early withdrawal prior to maturity). </a:t>
            </a:r>
          </a:p>
          <a:p>
            <a:pPr marL="285750" indent="-285750">
              <a:buFont typeface="Arial"/>
              <a:buChar char="•"/>
            </a:pPr>
            <a:endParaRPr lang="en-US" sz="2400" dirty="0"/>
          </a:p>
          <a:p>
            <a:pPr marL="285750" indent="-285750">
              <a:buFont typeface="Arial"/>
              <a:buChar char="•"/>
            </a:pPr>
            <a:r>
              <a:rPr lang="en-US" sz="3200" dirty="0"/>
              <a:t>Zakat due = 2.5% * $12,000 = </a:t>
            </a:r>
            <a:r>
              <a:rPr lang="en-US" sz="3200" b="1" dirty="0">
                <a:solidFill>
                  <a:srgbClr val="C00000"/>
                </a:solidFill>
              </a:rPr>
              <a:t>$300​</a:t>
            </a:r>
          </a:p>
        </p:txBody>
      </p:sp>
    </p:spTree>
    <p:extLst>
      <p:ext uri="{BB962C8B-B14F-4D97-AF65-F5344CB8AC3E}">
        <p14:creationId xmlns:p14="http://schemas.microsoft.com/office/powerpoint/2010/main" val="325875938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5C142E3-0A2D-49F5-B1F6-C6449EC186E3}"/>
              </a:ext>
            </a:extLst>
          </p:cNvPr>
          <p:cNvSpPr txBox="1"/>
          <p:nvPr/>
        </p:nvSpPr>
        <p:spPr>
          <a:xfrm>
            <a:off x="1007599" y="1981334"/>
            <a:ext cx="2628900" cy="2547257"/>
          </a:xfrm>
          <a:prstGeom prst="rect">
            <a:avLst/>
          </a:prstGeom>
          <a:no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600" kern="1200">
                <a:solidFill>
                  <a:srgbClr val="FFFFFF"/>
                </a:solidFill>
                <a:latin typeface="+mj-lt"/>
                <a:ea typeface="+mj-ea"/>
                <a:cs typeface="+mj-cs"/>
              </a:rPr>
              <a:t>Zakat on RRSP</a:t>
            </a:r>
          </a:p>
        </p:txBody>
      </p:sp>
      <p:sp>
        <p:nvSpPr>
          <p:cNvPr id="2" name="TextBox 1">
            <a:extLst>
              <a:ext uri="{FF2B5EF4-FFF2-40B4-BE49-F238E27FC236}">
                <a16:creationId xmlns:a16="http://schemas.microsoft.com/office/drawing/2014/main" id="{93E6320E-39FF-4F07-B93C-A8A6595731A6}"/>
              </a:ext>
            </a:extLst>
          </p:cNvPr>
          <p:cNvSpPr txBox="1"/>
          <p:nvPr/>
        </p:nvSpPr>
        <p:spPr>
          <a:xfrm>
            <a:off x="3946805" y="553611"/>
            <a:ext cx="8134830" cy="6138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70000" lnSpcReduction="20000"/>
          </a:bodyPr>
          <a:lstStyle/>
          <a:p>
            <a:pPr>
              <a:lnSpc>
                <a:spcPct val="150000"/>
              </a:lnSpc>
              <a:spcBef>
                <a:spcPts val="100"/>
              </a:spcBef>
            </a:pPr>
            <a:r>
              <a:rPr lang="en-US" sz="3600" dirty="0">
                <a:ea typeface="+mn-lt"/>
                <a:cs typeface="+mn-lt"/>
              </a:rPr>
              <a:t>Zakat on RRSP = </a:t>
            </a:r>
          </a:p>
          <a:p>
            <a:pPr>
              <a:lnSpc>
                <a:spcPct val="150000"/>
              </a:lnSpc>
              <a:spcBef>
                <a:spcPts val="100"/>
              </a:spcBef>
            </a:pPr>
            <a:r>
              <a:rPr lang="en-US" sz="3600" dirty="0">
                <a:ea typeface="+mn-lt"/>
                <a:cs typeface="+mn-lt"/>
              </a:rPr>
              <a:t>(Total RRSP value - Withholding tax) * 0.025</a:t>
            </a:r>
          </a:p>
          <a:p>
            <a:pPr>
              <a:lnSpc>
                <a:spcPct val="150000"/>
              </a:lnSpc>
              <a:spcBef>
                <a:spcPts val="100"/>
              </a:spcBef>
            </a:pPr>
            <a:endParaRPr lang="en-US" sz="3600" dirty="0">
              <a:ea typeface="+mn-lt"/>
              <a:cs typeface="+mn-lt"/>
            </a:endParaRPr>
          </a:p>
          <a:p>
            <a:pPr>
              <a:lnSpc>
                <a:spcPct val="150000"/>
              </a:lnSpc>
              <a:spcBef>
                <a:spcPts val="100"/>
              </a:spcBef>
            </a:pPr>
            <a:r>
              <a:rPr lang="en-US" sz="3600" i="1" dirty="0">
                <a:ea typeface="+mn-lt"/>
                <a:cs typeface="+mn-lt"/>
              </a:rPr>
              <a:t>Note: Withholding tax amount is dependent on the amount in the fund and the province you reside in.</a:t>
            </a:r>
          </a:p>
          <a:p>
            <a:pPr>
              <a:lnSpc>
                <a:spcPct val="150000"/>
              </a:lnSpc>
              <a:spcBef>
                <a:spcPts val="100"/>
              </a:spcBef>
            </a:pPr>
            <a:endParaRPr lang="en-US" sz="3600" dirty="0">
              <a:ea typeface="+mn-lt"/>
              <a:cs typeface="+mn-lt"/>
            </a:endParaRPr>
          </a:p>
          <a:p>
            <a:pPr>
              <a:lnSpc>
                <a:spcPct val="150000"/>
              </a:lnSpc>
              <a:spcBef>
                <a:spcPts val="100"/>
              </a:spcBef>
            </a:pPr>
            <a:r>
              <a:rPr lang="en-US" sz="3600" dirty="0">
                <a:ea typeface="+mn-lt"/>
                <a:cs typeface="+mn-lt"/>
              </a:rPr>
              <a:t>Group RRSP:</a:t>
            </a:r>
          </a:p>
          <a:p>
            <a:pPr marL="457200" indent="-457200">
              <a:lnSpc>
                <a:spcPct val="150000"/>
              </a:lnSpc>
              <a:spcBef>
                <a:spcPts val="100"/>
              </a:spcBef>
              <a:buFont typeface="Arial" panose="020B0604020202020204" pitchFamily="34" charset="0"/>
              <a:buChar char="•"/>
            </a:pPr>
            <a:r>
              <a:rPr lang="en-US" sz="2800" dirty="0">
                <a:ea typeface="+mn-lt"/>
                <a:cs typeface="+mn-lt"/>
              </a:rPr>
              <a:t>Zakat is due only on the portion you own and can access.</a:t>
            </a:r>
          </a:p>
          <a:p>
            <a:pPr marL="457200" indent="-457200">
              <a:lnSpc>
                <a:spcPct val="150000"/>
              </a:lnSpc>
              <a:spcBef>
                <a:spcPts val="100"/>
              </a:spcBef>
              <a:buFont typeface="Arial" panose="020B0604020202020204" pitchFamily="34" charset="0"/>
              <a:buChar char="•"/>
            </a:pPr>
            <a:r>
              <a:rPr lang="en-US" sz="2800" dirty="0">
                <a:ea typeface="+mn-lt"/>
                <a:cs typeface="+mn-lt"/>
              </a:rPr>
              <a:t>If you </a:t>
            </a:r>
            <a:r>
              <a:rPr lang="en-US" sz="2800" b="1" dirty="0">
                <a:ea typeface="+mn-lt"/>
                <a:cs typeface="+mn-lt"/>
              </a:rPr>
              <a:t>cannot withdraw </a:t>
            </a:r>
            <a:r>
              <a:rPr lang="en-US" sz="2800" dirty="0">
                <a:ea typeface="+mn-lt"/>
                <a:cs typeface="+mn-lt"/>
              </a:rPr>
              <a:t>funds due to restrictions (e.g., employer controls access until retirement), no Zakat is due until withdrawal.</a:t>
            </a:r>
          </a:p>
          <a:p>
            <a:pPr marL="457200" indent="-457200">
              <a:lnSpc>
                <a:spcPct val="150000"/>
              </a:lnSpc>
              <a:spcBef>
                <a:spcPts val="100"/>
              </a:spcBef>
              <a:buFont typeface="Arial" panose="020B0604020202020204" pitchFamily="34" charset="0"/>
              <a:buChar char="•"/>
            </a:pPr>
            <a:r>
              <a:rPr lang="en-US" sz="2800" dirty="0"/>
              <a:t>If </a:t>
            </a:r>
            <a:r>
              <a:rPr lang="en-US" sz="2800" b="1" dirty="0"/>
              <a:t>withdrawal is possible: </a:t>
            </a:r>
            <a:r>
              <a:rPr lang="en-US" sz="2800" dirty="0"/>
              <a:t>Calculate Zakat (2.5%) on the total </a:t>
            </a:r>
            <a:r>
              <a:rPr lang="en-US" sz="2800" dirty="0" err="1"/>
              <a:t>zakatable</a:t>
            </a:r>
            <a:r>
              <a:rPr lang="en-US" sz="2800" dirty="0"/>
              <a:t> assets, after deducting any penalties/taxes.</a:t>
            </a:r>
          </a:p>
        </p:txBody>
      </p:sp>
      <p:pic>
        <p:nvPicPr>
          <p:cNvPr id="5" name="Picture 4" descr="Graphical user interface&#10;&#10;Description automatically generated with low confidence">
            <a:extLst>
              <a:ext uri="{FF2B5EF4-FFF2-40B4-BE49-F238E27FC236}">
                <a16:creationId xmlns:a16="http://schemas.microsoft.com/office/drawing/2014/main" id="{93F03771-EDDB-5958-F157-17D2DB272FFD}"/>
              </a:ext>
            </a:extLst>
          </p:cNvPr>
          <p:cNvPicPr>
            <a:picLocks noChangeAspect="1"/>
          </p:cNvPicPr>
          <p:nvPr/>
        </p:nvPicPr>
        <p:blipFill>
          <a:blip r:embed="rId3"/>
          <a:stretch>
            <a:fillRect/>
          </a:stretch>
        </p:blipFill>
        <p:spPr>
          <a:xfrm>
            <a:off x="11348210" y="5996816"/>
            <a:ext cx="733425" cy="695325"/>
          </a:xfrm>
          <a:prstGeom prst="rect">
            <a:avLst/>
          </a:prstGeom>
        </p:spPr>
      </p:pic>
      <p:sp>
        <p:nvSpPr>
          <p:cNvPr id="4" name="Rectangle 3">
            <a:extLst>
              <a:ext uri="{FF2B5EF4-FFF2-40B4-BE49-F238E27FC236}">
                <a16:creationId xmlns:a16="http://schemas.microsoft.com/office/drawing/2014/main" id="{4DC86857-2595-CB74-83C8-B88649365D7E}"/>
              </a:ext>
            </a:extLst>
          </p:cNvPr>
          <p:cNvSpPr/>
          <p:nvPr/>
        </p:nvSpPr>
        <p:spPr>
          <a:xfrm>
            <a:off x="1" y="0"/>
            <a:ext cx="3747541"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itle 1">
            <a:extLst>
              <a:ext uri="{FF2B5EF4-FFF2-40B4-BE49-F238E27FC236}">
                <a16:creationId xmlns:a16="http://schemas.microsoft.com/office/drawing/2014/main" id="{3D1FA8CD-7FCC-C7ED-A9A1-4F519183A423}"/>
              </a:ext>
            </a:extLst>
          </p:cNvPr>
          <p:cNvSpPr txBox="1">
            <a:spLocks/>
          </p:cNvSpPr>
          <p:nvPr/>
        </p:nvSpPr>
        <p:spPr>
          <a:xfrm>
            <a:off x="324242" y="553611"/>
            <a:ext cx="3099057" cy="1427723"/>
          </a:xfrm>
          <a:prstGeom prst="rect">
            <a:avLst/>
          </a:prstGeom>
        </p:spPr>
        <p:txBody>
          <a:bodyPr vert="horz" lIns="91440" tIns="45720" rIns="91440" bIns="45720" rtlCol="0" anchor="t">
            <a:normAutofit fontScale="97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rgbClr val="FFFFFF"/>
                </a:solidFill>
                <a:ea typeface="+mn-lt"/>
                <a:cs typeface="+mn-lt"/>
              </a:rPr>
              <a:t>Zakat on RRSP</a:t>
            </a:r>
            <a:endParaRPr lang="en-US"/>
          </a:p>
        </p:txBody>
      </p:sp>
      <p:sp>
        <p:nvSpPr>
          <p:cNvPr id="3" name="TextBox 2">
            <a:extLst>
              <a:ext uri="{FF2B5EF4-FFF2-40B4-BE49-F238E27FC236}">
                <a16:creationId xmlns:a16="http://schemas.microsoft.com/office/drawing/2014/main" id="{57D3D601-1B63-6131-18A5-5766AED5A75C}"/>
              </a:ext>
            </a:extLst>
          </p:cNvPr>
          <p:cNvSpPr txBox="1"/>
          <p:nvPr/>
        </p:nvSpPr>
        <p:spPr>
          <a:xfrm>
            <a:off x="204952" y="2215055"/>
            <a:ext cx="341761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cs typeface="Segoe UI"/>
              </a:rPr>
              <a:t>RRSP’s can be liquidated, thus the fund is Zakatable.​</a:t>
            </a:r>
            <a:endParaRPr lang="en-US" sz="2400">
              <a:solidFill>
                <a:schemeClr val="bg1"/>
              </a:solidFill>
            </a:endParaRPr>
          </a:p>
          <a:p>
            <a:r>
              <a:rPr lang="en-US" sz="2400">
                <a:solidFill>
                  <a:schemeClr val="bg1"/>
                </a:solidFill>
                <a:cs typeface="Segoe UI"/>
              </a:rPr>
              <a:t>​</a:t>
            </a:r>
          </a:p>
          <a:p>
            <a:r>
              <a:rPr lang="en-US" sz="2400" i="1">
                <a:solidFill>
                  <a:schemeClr val="bg1"/>
                </a:solidFill>
                <a:cs typeface="Segoe UI"/>
              </a:rPr>
              <a:t>The withholding tax can be deducted accordingly.</a:t>
            </a:r>
          </a:p>
        </p:txBody>
      </p:sp>
    </p:spTree>
    <p:extLst>
      <p:ext uri="{BB962C8B-B14F-4D97-AF65-F5344CB8AC3E}">
        <p14:creationId xmlns:p14="http://schemas.microsoft.com/office/powerpoint/2010/main" val="214163635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pair of gold wedding rings">
            <a:extLst>
              <a:ext uri="{FF2B5EF4-FFF2-40B4-BE49-F238E27FC236}">
                <a16:creationId xmlns:a16="http://schemas.microsoft.com/office/drawing/2014/main" id="{FECA33D8-2C0A-A309-EAFE-C807D1A56124}"/>
              </a:ext>
            </a:extLst>
          </p:cNvPr>
          <p:cNvPicPr>
            <a:picLocks noChangeAspect="1"/>
          </p:cNvPicPr>
          <p:nvPr/>
        </p:nvPicPr>
        <p:blipFill rotWithShape="1">
          <a:blip r:embed="rId3"/>
          <a:srcRect t="5436"/>
          <a:stretch/>
        </p:blipFill>
        <p:spPr>
          <a:xfrm>
            <a:off x="7140533" y="882488"/>
            <a:ext cx="4923482" cy="3491876"/>
          </a:xfrm>
          <a:prstGeom prst="rect">
            <a:avLst/>
          </a:prstGeom>
        </p:spPr>
      </p:pic>
      <p:sp>
        <p:nvSpPr>
          <p:cNvPr id="2" name="TextBox 1">
            <a:extLst>
              <a:ext uri="{FF2B5EF4-FFF2-40B4-BE49-F238E27FC236}">
                <a16:creationId xmlns:a16="http://schemas.microsoft.com/office/drawing/2014/main" id="{F7C8DBF9-31B9-4E71-879F-52063AD3E105}"/>
              </a:ext>
            </a:extLst>
          </p:cNvPr>
          <p:cNvSpPr txBox="1"/>
          <p:nvPr/>
        </p:nvSpPr>
        <p:spPr>
          <a:xfrm>
            <a:off x="585147" y="267145"/>
            <a:ext cx="10519184" cy="126491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600">
                <a:solidFill>
                  <a:srgbClr val="C00000"/>
                </a:solidFill>
                <a:latin typeface="Grandview"/>
                <a:ea typeface="+mj-ea"/>
                <a:cs typeface="+mj-cs"/>
              </a:rPr>
              <a:t>Gold and Silver </a:t>
            </a:r>
            <a:r>
              <a:rPr lang="en-US" sz="3600" err="1">
                <a:solidFill>
                  <a:srgbClr val="C00000"/>
                </a:solidFill>
                <a:latin typeface="Grandview"/>
                <a:ea typeface="+mj-ea"/>
                <a:cs typeface="+mj-cs"/>
              </a:rPr>
              <a:t>Jewellery</a:t>
            </a:r>
            <a:r>
              <a:rPr lang="en-US" sz="3600">
                <a:solidFill>
                  <a:srgbClr val="C00000"/>
                </a:solidFill>
                <a:latin typeface="Grandview"/>
                <a:ea typeface="+mj-ea"/>
                <a:cs typeface="+mj-cs"/>
              </a:rPr>
              <a:t>: worn or not worn</a:t>
            </a:r>
          </a:p>
        </p:txBody>
      </p:sp>
      <p:pic>
        <p:nvPicPr>
          <p:cNvPr id="5" name="Picture 4" descr="Graphical user interface&#10;&#10;Description automatically generated with low confidence">
            <a:extLst>
              <a:ext uri="{FF2B5EF4-FFF2-40B4-BE49-F238E27FC236}">
                <a16:creationId xmlns:a16="http://schemas.microsoft.com/office/drawing/2014/main" id="{E336EFFD-0A0B-6142-2F3D-4A7DE5FA8075}"/>
              </a:ext>
            </a:extLst>
          </p:cNvPr>
          <p:cNvPicPr>
            <a:picLocks noChangeAspect="1"/>
          </p:cNvPicPr>
          <p:nvPr/>
        </p:nvPicPr>
        <p:blipFill>
          <a:blip r:embed="rId4"/>
          <a:stretch>
            <a:fillRect/>
          </a:stretch>
        </p:blipFill>
        <p:spPr>
          <a:xfrm>
            <a:off x="11348210" y="5996816"/>
            <a:ext cx="733425" cy="695325"/>
          </a:xfrm>
          <a:prstGeom prst="rect">
            <a:avLst/>
          </a:prstGeom>
        </p:spPr>
      </p:pic>
      <p:sp>
        <p:nvSpPr>
          <p:cNvPr id="3" name="Rectangle 2">
            <a:extLst>
              <a:ext uri="{FF2B5EF4-FFF2-40B4-BE49-F238E27FC236}">
                <a16:creationId xmlns:a16="http://schemas.microsoft.com/office/drawing/2014/main" id="{39E1D936-60E1-F411-F472-7CD51E45B4FA}"/>
              </a:ext>
            </a:extLst>
          </p:cNvPr>
          <p:cNvSpPr/>
          <p:nvPr/>
        </p:nvSpPr>
        <p:spPr>
          <a:xfrm flipH="1">
            <a:off x="1345962" y="1683062"/>
            <a:ext cx="5492704" cy="121404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F2F2"/>
              </a:solidFill>
            </a:endParaRPr>
          </a:p>
        </p:txBody>
      </p:sp>
      <p:sp>
        <p:nvSpPr>
          <p:cNvPr id="4" name="TextBox 3">
            <a:extLst>
              <a:ext uri="{FF2B5EF4-FFF2-40B4-BE49-F238E27FC236}">
                <a16:creationId xmlns:a16="http://schemas.microsoft.com/office/drawing/2014/main" id="{1132B3DA-03E9-A257-7B5A-C2E5283C49E1}"/>
              </a:ext>
            </a:extLst>
          </p:cNvPr>
          <p:cNvSpPr txBox="1"/>
          <p:nvPr/>
        </p:nvSpPr>
        <p:spPr>
          <a:xfrm>
            <a:off x="1345963" y="1835567"/>
            <a:ext cx="5345502" cy="8833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a:lnSpc>
                <a:spcPct val="150000"/>
              </a:lnSpc>
              <a:spcBef>
                <a:spcPts val="100"/>
              </a:spcBef>
            </a:pPr>
            <a:r>
              <a:rPr lang="en-US" sz="1800"/>
              <a:t>Opinion 1: Zakat is not paid on </a:t>
            </a:r>
            <a:r>
              <a:rPr lang="en-US" sz="1800" err="1"/>
              <a:t>jewellery</a:t>
            </a:r>
            <a:r>
              <a:rPr lang="en-US" sz="1800"/>
              <a:t> that is worn regularly*</a:t>
            </a:r>
          </a:p>
        </p:txBody>
      </p:sp>
      <p:sp>
        <p:nvSpPr>
          <p:cNvPr id="6" name="Rectangle 5">
            <a:extLst>
              <a:ext uri="{FF2B5EF4-FFF2-40B4-BE49-F238E27FC236}">
                <a16:creationId xmlns:a16="http://schemas.microsoft.com/office/drawing/2014/main" id="{51A75F2E-6F22-DABF-7DDE-52B6150E8B71}"/>
              </a:ext>
            </a:extLst>
          </p:cNvPr>
          <p:cNvSpPr/>
          <p:nvPr/>
        </p:nvSpPr>
        <p:spPr>
          <a:xfrm flipH="1">
            <a:off x="1347604" y="3016064"/>
            <a:ext cx="5491062" cy="13583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F2F2"/>
              </a:solidFill>
            </a:endParaRPr>
          </a:p>
        </p:txBody>
      </p:sp>
      <p:sp>
        <p:nvSpPr>
          <p:cNvPr id="7" name="TextBox 6">
            <a:extLst>
              <a:ext uri="{FF2B5EF4-FFF2-40B4-BE49-F238E27FC236}">
                <a16:creationId xmlns:a16="http://schemas.microsoft.com/office/drawing/2014/main" id="{22EDC3A5-FCA2-0A26-E681-9D176D3EBCCB}"/>
              </a:ext>
            </a:extLst>
          </p:cNvPr>
          <p:cNvSpPr txBox="1"/>
          <p:nvPr/>
        </p:nvSpPr>
        <p:spPr>
          <a:xfrm>
            <a:off x="1553458" y="3046928"/>
            <a:ext cx="5380741" cy="16009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800"/>
              <a:t>Opinion 2: Zakat should be paid on all gold or silver </a:t>
            </a:r>
            <a:r>
              <a:rPr lang="en-US" sz="1800" err="1"/>
              <a:t>jewellery</a:t>
            </a:r>
            <a:r>
              <a:rPr lang="en-US" sz="1800"/>
              <a:t>. </a:t>
            </a:r>
          </a:p>
          <a:p>
            <a:pPr>
              <a:lnSpc>
                <a:spcPct val="150000"/>
              </a:lnSpc>
            </a:pPr>
            <a:r>
              <a:rPr lang="en-US" b="1" i="1">
                <a:solidFill>
                  <a:srgbClr val="C00000"/>
                </a:solidFill>
                <a:ea typeface="+mn-lt"/>
                <a:cs typeface="+mn-lt"/>
              </a:rPr>
              <a:t>NZF Stance</a:t>
            </a:r>
          </a:p>
          <a:p>
            <a:pPr>
              <a:lnSpc>
                <a:spcPct val="90000"/>
              </a:lnSpc>
              <a:spcBef>
                <a:spcPts val="100"/>
              </a:spcBef>
            </a:pPr>
            <a:endParaRPr lang="en-US">
              <a:latin typeface="Arial"/>
              <a:ea typeface="+mn-lt"/>
              <a:cs typeface="Arial"/>
            </a:endParaRPr>
          </a:p>
        </p:txBody>
      </p:sp>
      <p:pic>
        <p:nvPicPr>
          <p:cNvPr id="8" name="Graphic 7" descr="Badge 1 with solid fill">
            <a:extLst>
              <a:ext uri="{FF2B5EF4-FFF2-40B4-BE49-F238E27FC236}">
                <a16:creationId xmlns:a16="http://schemas.microsoft.com/office/drawing/2014/main" id="{4A074C6B-3E9E-AAA6-3669-88BEBBC4DB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6559" y="1832884"/>
            <a:ext cx="914400" cy="914400"/>
          </a:xfrm>
          <a:prstGeom prst="rect">
            <a:avLst/>
          </a:prstGeom>
        </p:spPr>
      </p:pic>
      <p:pic>
        <p:nvPicPr>
          <p:cNvPr id="9" name="Graphic 8" descr="Badge with solid fill">
            <a:extLst>
              <a:ext uri="{FF2B5EF4-FFF2-40B4-BE49-F238E27FC236}">
                <a16:creationId xmlns:a16="http://schemas.microsoft.com/office/drawing/2014/main" id="{1E22D9FA-6EB6-EB0F-2C93-DF7969D14B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6559" y="3211403"/>
            <a:ext cx="914400" cy="914400"/>
          </a:xfrm>
          <a:prstGeom prst="rect">
            <a:avLst/>
          </a:prstGeom>
        </p:spPr>
      </p:pic>
      <p:sp>
        <p:nvSpPr>
          <p:cNvPr id="10" name="TextBox 9">
            <a:extLst>
              <a:ext uri="{FF2B5EF4-FFF2-40B4-BE49-F238E27FC236}">
                <a16:creationId xmlns:a16="http://schemas.microsoft.com/office/drawing/2014/main" id="{3388C8B7-C7BD-6C73-5F03-D3B49594042D}"/>
              </a:ext>
            </a:extLst>
          </p:cNvPr>
          <p:cNvSpPr txBox="1"/>
          <p:nvPr/>
        </p:nvSpPr>
        <p:spPr>
          <a:xfrm>
            <a:off x="1345962" y="4797701"/>
            <a:ext cx="9832578" cy="17143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dirty="0"/>
              <a:t>Note: If gold/silver is mixed with other metals, Zakat is paid on the proportion that is gold/silver.</a:t>
            </a:r>
          </a:p>
          <a:p>
            <a:pPr>
              <a:lnSpc>
                <a:spcPct val="150000"/>
              </a:lnSpc>
            </a:pPr>
            <a:endParaRPr lang="en-US" dirty="0"/>
          </a:p>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i="1" dirty="0"/>
              <a:t>Example: </a:t>
            </a:r>
            <a:r>
              <a:rPr lang="en-US" sz="1800" i="1" dirty="0"/>
              <a:t>if a gold bracelet is 75% gold and 25% other metals, and the total weight is 200 grams. Then Zakat is paid on the 150g (75%) of gold in it.</a:t>
            </a:r>
          </a:p>
        </p:txBody>
      </p:sp>
    </p:spTree>
    <p:extLst>
      <p:ext uri="{BB962C8B-B14F-4D97-AF65-F5344CB8AC3E}">
        <p14:creationId xmlns:p14="http://schemas.microsoft.com/office/powerpoint/2010/main" val="18083325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562499FE-9619-7994-964C-B37368E9A311}"/>
              </a:ext>
            </a:extLst>
          </p:cNvPr>
          <p:cNvPicPr>
            <a:picLocks noChangeAspect="1"/>
          </p:cNvPicPr>
          <p:nvPr/>
        </p:nvPicPr>
        <p:blipFill>
          <a:blip r:embed="rId3"/>
          <a:stretch>
            <a:fillRect/>
          </a:stretch>
        </p:blipFill>
        <p:spPr>
          <a:xfrm>
            <a:off x="11348210" y="5996816"/>
            <a:ext cx="733425" cy="695325"/>
          </a:xfrm>
          <a:prstGeom prst="rect">
            <a:avLst/>
          </a:prstGeom>
        </p:spPr>
      </p:pic>
      <p:sp>
        <p:nvSpPr>
          <p:cNvPr id="4" name="Rectangle 3">
            <a:extLst>
              <a:ext uri="{FF2B5EF4-FFF2-40B4-BE49-F238E27FC236}">
                <a16:creationId xmlns:a16="http://schemas.microsoft.com/office/drawing/2014/main" id="{07FC954F-AECC-CA74-DE16-E79AD51F4AD0}"/>
              </a:ext>
            </a:extLst>
          </p:cNvPr>
          <p:cNvSpPr/>
          <p:nvPr/>
        </p:nvSpPr>
        <p:spPr>
          <a:xfrm>
            <a:off x="1" y="0"/>
            <a:ext cx="3747541"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itle 1">
            <a:extLst>
              <a:ext uri="{FF2B5EF4-FFF2-40B4-BE49-F238E27FC236}">
                <a16:creationId xmlns:a16="http://schemas.microsoft.com/office/drawing/2014/main" id="{A4D4C139-4B63-04D3-CDBF-F2D08EE8E482}"/>
              </a:ext>
            </a:extLst>
          </p:cNvPr>
          <p:cNvSpPr txBox="1">
            <a:spLocks/>
          </p:cNvSpPr>
          <p:nvPr/>
        </p:nvSpPr>
        <p:spPr>
          <a:xfrm>
            <a:off x="152115" y="1965576"/>
            <a:ext cx="3099057" cy="786756"/>
          </a:xfrm>
          <a:prstGeom prst="rect">
            <a:avLst/>
          </a:prstGeom>
        </p:spPr>
        <p:txBody>
          <a:bodyPr vert="horz" lIns="91440" tIns="45720" rIns="91440" bIns="45720" rtlCol="0" anchor="t">
            <a:normAutofit fontScale="97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rgbClr val="FFFFFF"/>
                </a:solidFill>
                <a:latin typeface="Grandview"/>
                <a:ea typeface="+mn-lt"/>
                <a:cs typeface="+mn-lt"/>
              </a:rPr>
              <a:t>Properties</a:t>
            </a:r>
            <a:endParaRPr lang="en-US">
              <a:latin typeface="Grandview"/>
            </a:endParaRPr>
          </a:p>
        </p:txBody>
      </p:sp>
      <p:sp>
        <p:nvSpPr>
          <p:cNvPr id="8" name="TextBox 7">
            <a:extLst>
              <a:ext uri="{FF2B5EF4-FFF2-40B4-BE49-F238E27FC236}">
                <a16:creationId xmlns:a16="http://schemas.microsoft.com/office/drawing/2014/main" id="{DE8E9C1C-772E-7C93-E6C3-8105414D521B}"/>
              </a:ext>
            </a:extLst>
          </p:cNvPr>
          <p:cNvSpPr txBox="1"/>
          <p:nvPr/>
        </p:nvSpPr>
        <p:spPr>
          <a:xfrm>
            <a:off x="467710" y="2845676"/>
            <a:ext cx="2970923"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a:solidFill>
                  <a:srgbClr val="FFFFFF"/>
                </a:solidFill>
                <a:latin typeface="Grandview"/>
              </a:rPr>
              <a:t>Zakat on properties </a:t>
            </a:r>
            <a:endParaRPr lang="en-US">
              <a:solidFill>
                <a:srgbClr val="FFFFFF"/>
              </a:solidFill>
              <a:latin typeface="Grandview"/>
            </a:endParaRPr>
          </a:p>
          <a:p>
            <a:r>
              <a:rPr lang="en-US" sz="1900">
                <a:solidFill>
                  <a:srgbClr val="FFFFFF"/>
                </a:solidFill>
                <a:latin typeface="Grandview"/>
              </a:rPr>
              <a:t>depends on the intention and how the property is being utilized</a:t>
            </a:r>
            <a:endParaRPr lang="en-US">
              <a:solidFill>
                <a:srgbClr val="FFFFFF"/>
              </a:solidFill>
              <a:latin typeface="Grandview"/>
            </a:endParaRPr>
          </a:p>
        </p:txBody>
      </p:sp>
      <p:pic>
        <p:nvPicPr>
          <p:cNvPr id="9" name="Graphic 8" descr="Home with solid fill">
            <a:extLst>
              <a:ext uri="{FF2B5EF4-FFF2-40B4-BE49-F238E27FC236}">
                <a16:creationId xmlns:a16="http://schemas.microsoft.com/office/drawing/2014/main" id="{C7E10E5F-5A20-97A5-F884-C10251FBAC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041" y="825938"/>
            <a:ext cx="914400" cy="914400"/>
          </a:xfrm>
          <a:prstGeom prst="rect">
            <a:avLst/>
          </a:prstGeom>
        </p:spPr>
      </p:pic>
      <p:sp>
        <p:nvSpPr>
          <p:cNvPr id="2" name="TextBox 7">
            <a:extLst>
              <a:ext uri="{FF2B5EF4-FFF2-40B4-BE49-F238E27FC236}">
                <a16:creationId xmlns:a16="http://schemas.microsoft.com/office/drawing/2014/main" id="{9C65B5F8-D386-B25E-148A-4DDB4E421A9A}"/>
              </a:ext>
            </a:extLst>
          </p:cNvPr>
          <p:cNvSpPr txBox="1"/>
          <p:nvPr/>
        </p:nvSpPr>
        <p:spPr>
          <a:xfrm>
            <a:off x="4121624" y="580030"/>
            <a:ext cx="7001301" cy="5486804"/>
          </a:xfrm>
          <a:prstGeom prst="rect">
            <a:avLst/>
          </a:prstGeom>
        </p:spPr>
        <p:txBody>
          <a:bodyPr vert="horz" lIns="91440" tIns="45720" rIns="91440" bIns="45720" rtlCol="0" anchor="ct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00"/>
              </a:spcBef>
            </a:pPr>
            <a:r>
              <a:rPr lang="en-US" sz="2000" dirty="0"/>
              <a:t>Zakat on properties depends on the </a:t>
            </a:r>
            <a:r>
              <a:rPr lang="en-US" sz="2000" b="1" dirty="0"/>
              <a:t>intention </a:t>
            </a:r>
            <a:r>
              <a:rPr lang="en-US" sz="2000" dirty="0"/>
              <a:t>and how the property is being </a:t>
            </a:r>
            <a:r>
              <a:rPr lang="en-US" sz="2000" b="1" dirty="0"/>
              <a:t>utilized.</a:t>
            </a:r>
          </a:p>
          <a:p>
            <a:pPr>
              <a:lnSpc>
                <a:spcPct val="150000"/>
              </a:lnSpc>
              <a:spcBef>
                <a:spcPts val="100"/>
              </a:spcBef>
            </a:pPr>
            <a:endParaRPr lang="en-US" sz="2000" dirty="0"/>
          </a:p>
          <a:p>
            <a:pPr>
              <a:lnSpc>
                <a:spcPct val="150000"/>
              </a:lnSpc>
              <a:spcBef>
                <a:spcPts val="100"/>
              </a:spcBef>
            </a:pPr>
            <a:r>
              <a:rPr lang="en-US" sz="2000" dirty="0">
                <a:solidFill>
                  <a:srgbClr val="C00000"/>
                </a:solidFill>
              </a:rPr>
              <a:t>Non-Zakatable Properties:</a:t>
            </a:r>
          </a:p>
          <a:p>
            <a:pPr>
              <a:lnSpc>
                <a:spcPct val="150000"/>
              </a:lnSpc>
              <a:spcBef>
                <a:spcPts val="100"/>
              </a:spcBef>
            </a:pPr>
            <a:r>
              <a:rPr lang="en-US" sz="2000" dirty="0"/>
              <a:t>Properties being utilized as households or businesses, including those rented out</a:t>
            </a:r>
            <a:endParaRPr lang="en-US" sz="2000" dirty="0">
              <a:solidFill>
                <a:srgbClr val="C00000"/>
              </a:solidFill>
            </a:endParaRPr>
          </a:p>
          <a:p>
            <a:pPr>
              <a:lnSpc>
                <a:spcPct val="150000"/>
              </a:lnSpc>
              <a:spcBef>
                <a:spcPts val="100"/>
              </a:spcBef>
            </a:pPr>
            <a:endParaRPr lang="en-US" sz="2000" dirty="0"/>
          </a:p>
          <a:p>
            <a:pPr>
              <a:lnSpc>
                <a:spcPct val="150000"/>
              </a:lnSpc>
              <a:spcBef>
                <a:spcPts val="100"/>
              </a:spcBef>
            </a:pPr>
            <a:r>
              <a:rPr lang="en-US" sz="2000" dirty="0">
                <a:solidFill>
                  <a:srgbClr val="C00000"/>
                </a:solidFill>
              </a:rPr>
              <a:t>Zakatable Properties:</a:t>
            </a:r>
          </a:p>
          <a:p>
            <a:pPr>
              <a:lnSpc>
                <a:spcPct val="150000"/>
              </a:lnSpc>
              <a:spcBef>
                <a:spcPts val="100"/>
              </a:spcBef>
            </a:pPr>
            <a:r>
              <a:rPr lang="en-US" sz="2000" dirty="0"/>
              <a:t>Properties that are marked for sale or purchased with the intention of reselling</a:t>
            </a:r>
          </a:p>
          <a:p>
            <a:pPr>
              <a:lnSpc>
                <a:spcPct val="150000"/>
              </a:lnSpc>
              <a:spcBef>
                <a:spcPts val="100"/>
              </a:spcBef>
            </a:pPr>
            <a:endParaRPr lang="en-US" sz="2000" dirty="0"/>
          </a:p>
          <a:p>
            <a:pPr>
              <a:lnSpc>
                <a:spcPct val="150000"/>
              </a:lnSpc>
              <a:spcBef>
                <a:spcPts val="100"/>
              </a:spcBef>
            </a:pPr>
            <a:r>
              <a:rPr lang="en-US" sz="2000" i="1" dirty="0"/>
              <a:t>Side note: debts on the property are deductible</a:t>
            </a:r>
          </a:p>
        </p:txBody>
      </p:sp>
    </p:spTree>
    <p:extLst>
      <p:ext uri="{BB962C8B-B14F-4D97-AF65-F5344CB8AC3E}">
        <p14:creationId xmlns:p14="http://schemas.microsoft.com/office/powerpoint/2010/main" val="5074080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5C142E3-0A2D-49F5-B1F6-C6449EC186E3}"/>
              </a:ext>
            </a:extLst>
          </p:cNvPr>
          <p:cNvSpPr txBox="1"/>
          <p:nvPr/>
        </p:nvSpPr>
        <p:spPr>
          <a:xfrm>
            <a:off x="838200" y="365125"/>
            <a:ext cx="105156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5400">
                <a:solidFill>
                  <a:srgbClr val="C00000"/>
                </a:solidFill>
                <a:latin typeface="Grandview"/>
                <a:ea typeface="+mj-ea"/>
                <a:cs typeface="+mj-cs"/>
              </a:rPr>
              <a:t>Retirement Funds</a:t>
            </a:r>
            <a:endParaRPr lang="en-US">
              <a:solidFill>
                <a:srgbClr val="C00000"/>
              </a:solidFill>
              <a:latin typeface="Grandview"/>
              <a:ea typeface="+mj-ea"/>
              <a:cs typeface="+mj-cs"/>
            </a:endParaRPr>
          </a:p>
        </p:txBody>
      </p:sp>
      <p:sp>
        <p:nvSpPr>
          <p:cNvPr id="2" name="TextBox 1">
            <a:extLst>
              <a:ext uri="{FF2B5EF4-FFF2-40B4-BE49-F238E27FC236}">
                <a16:creationId xmlns:a16="http://schemas.microsoft.com/office/drawing/2014/main" id="{93E6320E-39FF-4F07-B93C-A8A6595731A6}"/>
              </a:ext>
            </a:extLst>
          </p:cNvPr>
          <p:cNvSpPr txBox="1"/>
          <p:nvPr/>
        </p:nvSpPr>
        <p:spPr>
          <a:xfrm>
            <a:off x="838200" y="1929383"/>
            <a:ext cx="10515600" cy="456349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70000" lnSpcReduction="20000"/>
          </a:bodyPr>
          <a:lstStyle/>
          <a:p>
            <a:pPr>
              <a:lnSpc>
                <a:spcPct val="160000"/>
              </a:lnSpc>
            </a:pPr>
            <a:r>
              <a:rPr lang="en-US" sz="2900" dirty="0">
                <a:solidFill>
                  <a:srgbClr val="C00000"/>
                </a:solidFill>
              </a:rPr>
              <a:t>RRIF (Registered Retirement Income Fund):</a:t>
            </a:r>
            <a:endParaRPr lang="en-US" dirty="0">
              <a:solidFill>
                <a:srgbClr val="C00000"/>
              </a:solidFill>
              <a:ea typeface="+mn-lt"/>
              <a:cs typeface="+mn-lt"/>
            </a:endParaRPr>
          </a:p>
          <a:p>
            <a:pPr>
              <a:lnSpc>
                <a:spcPct val="160000"/>
              </a:lnSpc>
            </a:pPr>
            <a:endParaRPr lang="en-US" sz="2900" dirty="0">
              <a:ea typeface="+mn-lt"/>
              <a:cs typeface="+mn-lt"/>
            </a:endParaRPr>
          </a:p>
          <a:p>
            <a:pPr>
              <a:lnSpc>
                <a:spcPct val="160000"/>
              </a:lnSpc>
            </a:pPr>
            <a:r>
              <a:rPr lang="en-US" sz="2900" dirty="0">
                <a:ea typeface="+mn-lt"/>
                <a:cs typeface="+mn-lt"/>
              </a:rPr>
              <a:t>Consider someone who has $500,000 RRIF, withdrawing $35,000 per year for living expenses.</a:t>
            </a:r>
            <a:endParaRPr lang="en-US" dirty="0">
              <a:ea typeface="+mn-lt"/>
              <a:cs typeface="+mn-lt"/>
            </a:endParaRPr>
          </a:p>
          <a:p>
            <a:pPr marL="914400" lvl="1" indent="-457200">
              <a:lnSpc>
                <a:spcPct val="160000"/>
              </a:lnSpc>
              <a:buFont typeface="Arial"/>
              <a:buChar char="•"/>
            </a:pPr>
            <a:r>
              <a:rPr lang="en-US" sz="2900" dirty="0">
                <a:ea typeface="+mn-lt"/>
                <a:cs typeface="+mn-lt"/>
              </a:rPr>
              <a:t>$500,000 * 0.7 (withholding tax) = $350,000</a:t>
            </a:r>
            <a:endParaRPr lang="en-US" dirty="0">
              <a:cs typeface="Calibri" panose="020F0502020204030204"/>
            </a:endParaRPr>
          </a:p>
          <a:p>
            <a:pPr marL="914400" lvl="1" indent="-457200">
              <a:lnSpc>
                <a:spcPct val="160000"/>
              </a:lnSpc>
              <a:buFont typeface="Arial"/>
              <a:buChar char="•"/>
            </a:pPr>
            <a:r>
              <a:rPr lang="en-US" sz="2900" dirty="0">
                <a:ea typeface="+mn-lt"/>
                <a:cs typeface="+mn-lt"/>
              </a:rPr>
              <a:t>Zakat on $350,000 = $8750</a:t>
            </a:r>
            <a:endParaRPr lang="en-US" dirty="0">
              <a:cs typeface="Calibri" panose="020F0502020204030204"/>
            </a:endParaRPr>
          </a:p>
          <a:p>
            <a:pPr>
              <a:lnSpc>
                <a:spcPct val="160000"/>
              </a:lnSpc>
            </a:pPr>
            <a:r>
              <a:rPr lang="en-US" sz="2900" dirty="0">
                <a:ea typeface="+mn-lt"/>
                <a:cs typeface="+mn-lt"/>
              </a:rPr>
              <a:t>That’s 25% of what they are withdrawing for living expenses!!</a:t>
            </a:r>
            <a:endParaRPr lang="en-US" dirty="0"/>
          </a:p>
          <a:p>
            <a:pPr>
              <a:lnSpc>
                <a:spcPct val="160000"/>
              </a:lnSpc>
            </a:pPr>
            <a:endParaRPr lang="en-US" sz="2900" dirty="0">
              <a:ea typeface="+mn-lt"/>
              <a:cs typeface="+mn-lt"/>
            </a:endParaRPr>
          </a:p>
          <a:p>
            <a:pPr>
              <a:lnSpc>
                <a:spcPct val="160000"/>
              </a:lnSpc>
            </a:pPr>
            <a:r>
              <a:rPr lang="en-US" sz="2900" dirty="0">
                <a:ea typeface="+mn-lt"/>
                <a:cs typeface="+mn-lt"/>
              </a:rPr>
              <a:t>Alternative: </a:t>
            </a:r>
            <a:endParaRPr lang="en-US" dirty="0"/>
          </a:p>
          <a:p>
            <a:pPr>
              <a:lnSpc>
                <a:spcPct val="160000"/>
              </a:lnSpc>
            </a:pPr>
            <a:r>
              <a:rPr lang="en-US" sz="2900" dirty="0">
                <a:ea typeface="+mn-lt"/>
                <a:cs typeface="+mn-lt"/>
              </a:rPr>
              <a:t>Consider the RRIF as an investment property, pay Zakat on the withdrawal amount.</a:t>
            </a:r>
            <a:endParaRPr lang="en-US" dirty="0"/>
          </a:p>
          <a:p>
            <a:pPr marL="914400" lvl="1" indent="-457200">
              <a:lnSpc>
                <a:spcPct val="160000"/>
              </a:lnSpc>
              <a:buFont typeface="Arial"/>
              <a:buChar char="•"/>
            </a:pPr>
            <a:r>
              <a:rPr lang="en-US" sz="2900" dirty="0">
                <a:ea typeface="+mn-lt"/>
                <a:cs typeface="+mn-lt"/>
              </a:rPr>
              <a:t>$35,000 * 0.025 = $875</a:t>
            </a:r>
            <a:endParaRPr lang="en-US" dirty="0">
              <a:cs typeface="Calibri" panose="020F0502020204030204"/>
            </a:endParaRPr>
          </a:p>
        </p:txBody>
      </p:sp>
      <p:pic>
        <p:nvPicPr>
          <p:cNvPr id="5" name="Picture 4" descr="Graphical user interface&#10;&#10;Description automatically generated with low confidence">
            <a:extLst>
              <a:ext uri="{FF2B5EF4-FFF2-40B4-BE49-F238E27FC236}">
                <a16:creationId xmlns:a16="http://schemas.microsoft.com/office/drawing/2014/main" id="{EC5DDBDE-8B76-C653-E72D-4D8E9A58237F}"/>
              </a:ext>
            </a:extLst>
          </p:cNvPr>
          <p:cNvPicPr>
            <a:picLocks noChangeAspect="1"/>
          </p:cNvPicPr>
          <p:nvPr/>
        </p:nvPicPr>
        <p:blipFill>
          <a:blip r:embed="rId3"/>
          <a:stretch>
            <a:fillRect/>
          </a:stretch>
        </p:blipFill>
        <p:spPr>
          <a:xfrm>
            <a:off x="11348210" y="5996816"/>
            <a:ext cx="733425" cy="695325"/>
          </a:xfrm>
          <a:prstGeom prst="rect">
            <a:avLst/>
          </a:prstGeom>
        </p:spPr>
      </p:pic>
    </p:spTree>
    <p:extLst>
      <p:ext uri="{BB962C8B-B14F-4D97-AF65-F5344CB8AC3E}">
        <p14:creationId xmlns:p14="http://schemas.microsoft.com/office/powerpoint/2010/main" val="104578083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5C142E3-0A2D-49F5-B1F6-C6449EC186E3}"/>
              </a:ext>
            </a:extLst>
          </p:cNvPr>
          <p:cNvSpPr txBox="1"/>
          <p:nvPr/>
        </p:nvSpPr>
        <p:spPr>
          <a:xfrm>
            <a:off x="4654296" y="226503"/>
            <a:ext cx="6894576" cy="86852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400" dirty="0">
                <a:solidFill>
                  <a:srgbClr val="C00000"/>
                </a:solidFill>
                <a:latin typeface="Grandview"/>
                <a:ea typeface="+mj-ea"/>
                <a:cs typeface="+mj-cs"/>
              </a:rPr>
              <a:t>Zakat on Pensions</a:t>
            </a:r>
          </a:p>
        </p:txBody>
      </p:sp>
      <p:pic>
        <p:nvPicPr>
          <p:cNvPr id="25" name="Picture 24" descr="Codes on papers">
            <a:extLst>
              <a:ext uri="{FF2B5EF4-FFF2-40B4-BE49-F238E27FC236}">
                <a16:creationId xmlns:a16="http://schemas.microsoft.com/office/drawing/2014/main" id="{B71155FC-7CCA-7760-97C3-8B7BF2D418CF}"/>
              </a:ext>
            </a:extLst>
          </p:cNvPr>
          <p:cNvPicPr>
            <a:picLocks noChangeAspect="1"/>
          </p:cNvPicPr>
          <p:nvPr/>
        </p:nvPicPr>
        <p:blipFill rotWithShape="1">
          <a:blip r:embed="rId3"/>
          <a:srcRect l="31252" r="29304"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 name="TextBox 1">
            <a:extLst>
              <a:ext uri="{FF2B5EF4-FFF2-40B4-BE49-F238E27FC236}">
                <a16:creationId xmlns:a16="http://schemas.microsoft.com/office/drawing/2014/main" id="{93E6320E-39FF-4F07-B93C-A8A6595731A6}"/>
              </a:ext>
            </a:extLst>
          </p:cNvPr>
          <p:cNvSpPr txBox="1"/>
          <p:nvPr/>
        </p:nvSpPr>
        <p:spPr>
          <a:xfrm>
            <a:off x="4295163" y="1258349"/>
            <a:ext cx="7786472" cy="527046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150000"/>
              </a:lnSpc>
            </a:pPr>
            <a:r>
              <a:rPr lang="en-US" sz="2000" dirty="0"/>
              <a:t>For pensions to be Zakatable, they must meet one or both conditions:</a:t>
            </a:r>
          </a:p>
          <a:p>
            <a:pPr marL="342900" indent="-342900">
              <a:lnSpc>
                <a:spcPct val="150000"/>
              </a:lnSpc>
              <a:buFont typeface="Arial" panose="020B0604020202020204" pitchFamily="34" charset="0"/>
              <a:buChar char="•"/>
            </a:pPr>
            <a:r>
              <a:rPr lang="en-US" sz="2000" dirty="0"/>
              <a:t>Accessible: You can withdraw funds.</a:t>
            </a:r>
          </a:p>
          <a:p>
            <a:pPr marL="342900" indent="-342900">
              <a:lnSpc>
                <a:spcPct val="150000"/>
              </a:lnSpc>
              <a:buFont typeface="Arial" panose="020B0604020202020204" pitchFamily="34" charset="0"/>
              <a:buChar char="•"/>
            </a:pPr>
            <a:r>
              <a:rPr lang="en-US" sz="2000" dirty="0"/>
              <a:t>Controllable: You can manage investments</a:t>
            </a:r>
          </a:p>
          <a:p>
            <a:pPr>
              <a:lnSpc>
                <a:spcPct val="150000"/>
              </a:lnSpc>
            </a:pPr>
            <a:r>
              <a:rPr lang="en-US" sz="2000" b="1" dirty="0"/>
              <a:t>Non-Zakatable Pensions:</a:t>
            </a:r>
          </a:p>
          <a:p>
            <a:pPr marL="342900" indent="-342900">
              <a:lnSpc>
                <a:spcPct val="150000"/>
              </a:lnSpc>
              <a:buFont typeface="Arial" panose="020B0604020202020204" pitchFamily="34" charset="0"/>
              <a:buChar char="•"/>
            </a:pPr>
            <a:r>
              <a:rPr lang="en-US" sz="2000" dirty="0"/>
              <a:t>Funds are locked (cannot be accessed until maturity).</a:t>
            </a:r>
          </a:p>
          <a:p>
            <a:pPr marL="342900" indent="-342900">
              <a:lnSpc>
                <a:spcPct val="150000"/>
              </a:lnSpc>
              <a:buFont typeface="Arial" panose="020B0604020202020204" pitchFamily="34" charset="0"/>
              <a:buChar char="•"/>
            </a:pPr>
            <a:r>
              <a:rPr lang="en-US" sz="2000" dirty="0"/>
              <a:t>You have no control over the investments.</a:t>
            </a:r>
          </a:p>
          <a:p>
            <a:pPr>
              <a:lnSpc>
                <a:spcPct val="150000"/>
              </a:lnSpc>
            </a:pPr>
            <a:r>
              <a:rPr lang="en-US" sz="2000" i="1" dirty="0"/>
              <a:t>Start paying Zakat after maturity or when funds become accessible.</a:t>
            </a:r>
          </a:p>
          <a:p>
            <a:pPr>
              <a:lnSpc>
                <a:spcPct val="150000"/>
              </a:lnSpc>
            </a:pPr>
            <a:r>
              <a:rPr lang="en-CA" sz="2000" b="1" dirty="0"/>
              <a:t>Zakatable Pensions</a:t>
            </a:r>
            <a:r>
              <a:rPr lang="en-US" sz="2000" b="1" i="1" dirty="0"/>
              <a:t>:</a:t>
            </a:r>
          </a:p>
          <a:p>
            <a:pPr>
              <a:lnSpc>
                <a:spcPct val="150000"/>
              </a:lnSpc>
            </a:pPr>
            <a:r>
              <a:rPr lang="en-US" sz="2000" dirty="0"/>
              <a:t>If </a:t>
            </a:r>
            <a:r>
              <a:rPr lang="en-US" sz="2000" b="1" dirty="0"/>
              <a:t>accessible or controllable</a:t>
            </a:r>
            <a:r>
              <a:rPr lang="en-US" sz="2000" dirty="0"/>
              <a:t>, pay </a:t>
            </a:r>
            <a:r>
              <a:rPr lang="en-US" sz="2000" b="1" dirty="0"/>
              <a:t>2.5% Zakat annually</a:t>
            </a:r>
            <a:r>
              <a:rPr lang="en-US" sz="2000" dirty="0"/>
              <a:t> on:</a:t>
            </a:r>
          </a:p>
          <a:p>
            <a:pPr marL="342900" indent="-342900">
              <a:lnSpc>
                <a:spcPct val="150000"/>
              </a:lnSpc>
              <a:buFont typeface="Arial" panose="020B0604020202020204" pitchFamily="34" charset="0"/>
              <a:buChar char="•"/>
            </a:pPr>
            <a:r>
              <a:rPr lang="en-US" sz="2000" dirty="0"/>
              <a:t>The current value of Zakatable assets (cash, stocks, etc.).</a:t>
            </a:r>
          </a:p>
          <a:p>
            <a:pPr marL="342900" indent="-342900">
              <a:lnSpc>
                <a:spcPct val="150000"/>
              </a:lnSpc>
              <a:buFont typeface="Arial" panose="020B0604020202020204" pitchFamily="34" charset="0"/>
              <a:buChar char="•"/>
            </a:pPr>
            <a:r>
              <a:rPr lang="en-US" sz="2000" dirty="0"/>
              <a:t>Deduct withdrawal penalties/taxes if applicable.</a:t>
            </a:r>
          </a:p>
          <a:p>
            <a:pPr>
              <a:lnSpc>
                <a:spcPct val="150000"/>
              </a:lnSpc>
            </a:pPr>
            <a:endParaRPr lang="en-US" sz="2000" i="1" dirty="0"/>
          </a:p>
        </p:txBody>
      </p:sp>
      <p:pic>
        <p:nvPicPr>
          <p:cNvPr id="5" name="Picture 4" descr="Graphical user interface&#10;&#10;Description automatically generated with low confidence">
            <a:extLst>
              <a:ext uri="{FF2B5EF4-FFF2-40B4-BE49-F238E27FC236}">
                <a16:creationId xmlns:a16="http://schemas.microsoft.com/office/drawing/2014/main" id="{8DACC377-35D4-7B29-7E18-9A50307B292D}"/>
              </a:ext>
            </a:extLst>
          </p:cNvPr>
          <p:cNvPicPr>
            <a:picLocks noChangeAspect="1"/>
          </p:cNvPicPr>
          <p:nvPr/>
        </p:nvPicPr>
        <p:blipFill>
          <a:blip r:embed="rId4"/>
          <a:stretch>
            <a:fillRect/>
          </a:stretch>
        </p:blipFill>
        <p:spPr>
          <a:xfrm>
            <a:off x="11348210" y="5996816"/>
            <a:ext cx="733425" cy="695325"/>
          </a:xfrm>
          <a:prstGeom prst="rect">
            <a:avLst/>
          </a:prstGeom>
        </p:spPr>
      </p:pic>
      <p:pic>
        <p:nvPicPr>
          <p:cNvPr id="1025" name="Picture 1" descr="GPT Icon">
            <a:extLst>
              <a:ext uri="{FF2B5EF4-FFF2-40B4-BE49-F238E27FC236}">
                <a16:creationId xmlns:a16="http://schemas.microsoft.com/office/drawing/2014/main" id="{609B456A-1BA7-2D03-654D-C63DBB2146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08275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B0F9A-C69F-B189-415B-ABE9A1C84D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4F66A-FA62-9312-BEBB-F3D746793C3F}"/>
              </a:ext>
            </a:extLst>
          </p:cNvPr>
          <p:cNvSpPr>
            <a:spLocks noGrp="1"/>
          </p:cNvSpPr>
          <p:nvPr>
            <p:ph idx="1"/>
          </p:nvPr>
        </p:nvSpPr>
        <p:spPr>
          <a:xfrm>
            <a:off x="6161221" y="2208101"/>
            <a:ext cx="4629608" cy="3106848"/>
          </a:xfrm>
          <a:solidFill>
            <a:schemeClr val="bg1">
              <a:lumMod val="95000"/>
            </a:schemeClr>
          </a:solidFill>
        </p:spPr>
        <p:txBody>
          <a:bodyPr vert="horz" lIns="91440" tIns="45720" rIns="91440" bIns="45720" rtlCol="0" anchor="t">
            <a:normAutofit/>
          </a:bodyPr>
          <a:lstStyle/>
          <a:p>
            <a:pPr>
              <a:lnSpc>
                <a:spcPct val="100000"/>
              </a:lnSpc>
            </a:pPr>
            <a:r>
              <a:rPr lang="en-US" sz="2400" dirty="0"/>
              <a:t>Voluntary</a:t>
            </a:r>
          </a:p>
          <a:p>
            <a:pPr>
              <a:lnSpc>
                <a:spcPct val="100000"/>
              </a:lnSpc>
            </a:pPr>
            <a:r>
              <a:rPr lang="en-US" sz="2400" dirty="0"/>
              <a:t>No prescribed rate</a:t>
            </a:r>
          </a:p>
          <a:p>
            <a:pPr>
              <a:lnSpc>
                <a:spcPct val="100000"/>
              </a:lnSpc>
            </a:pPr>
            <a:r>
              <a:rPr lang="en-US" sz="2400" dirty="0"/>
              <a:t>Given by anyone, to anyone</a:t>
            </a:r>
          </a:p>
          <a:p>
            <a:pPr>
              <a:lnSpc>
                <a:spcPct val="100000"/>
              </a:lnSpc>
            </a:pPr>
            <a:r>
              <a:rPr lang="en-US" sz="2400" dirty="0"/>
              <a:t>No restrictions on beneficiaries</a:t>
            </a:r>
          </a:p>
          <a:p>
            <a:pPr>
              <a:lnSpc>
                <a:spcPct val="100000"/>
              </a:lnSpc>
            </a:pPr>
            <a:r>
              <a:rPr lang="en-US" sz="2400" dirty="0"/>
              <a:t>Can be given at any time</a:t>
            </a:r>
          </a:p>
        </p:txBody>
      </p:sp>
      <p:pic>
        <p:nvPicPr>
          <p:cNvPr id="7" name="Picture 6" descr="Graphical user interface&#10;&#10;Description automatically generated with low confidence">
            <a:extLst>
              <a:ext uri="{FF2B5EF4-FFF2-40B4-BE49-F238E27FC236}">
                <a16:creationId xmlns:a16="http://schemas.microsoft.com/office/drawing/2014/main" id="{95BC41B8-4AF4-22E9-FA12-88EDF3D67B4C}"/>
              </a:ext>
            </a:extLst>
          </p:cNvPr>
          <p:cNvPicPr>
            <a:picLocks noChangeAspect="1"/>
          </p:cNvPicPr>
          <p:nvPr/>
        </p:nvPicPr>
        <p:blipFill>
          <a:blip r:embed="rId2"/>
          <a:stretch>
            <a:fillRect/>
          </a:stretch>
        </p:blipFill>
        <p:spPr>
          <a:xfrm>
            <a:off x="11348210" y="5996816"/>
            <a:ext cx="733425" cy="695325"/>
          </a:xfrm>
          <a:prstGeom prst="rect">
            <a:avLst/>
          </a:prstGeom>
        </p:spPr>
      </p:pic>
      <p:sp>
        <p:nvSpPr>
          <p:cNvPr id="10" name="Title 1">
            <a:extLst>
              <a:ext uri="{FF2B5EF4-FFF2-40B4-BE49-F238E27FC236}">
                <a16:creationId xmlns:a16="http://schemas.microsoft.com/office/drawing/2014/main" id="{B24928B9-9D39-E007-0FD4-9EB44B8B403F}"/>
              </a:ext>
            </a:extLst>
          </p:cNvPr>
          <p:cNvSpPr txBox="1">
            <a:spLocks/>
          </p:cNvSpPr>
          <p:nvPr/>
        </p:nvSpPr>
        <p:spPr>
          <a:xfrm>
            <a:off x="1779209" y="345685"/>
            <a:ext cx="8647958" cy="1087438"/>
          </a:xfrm>
          <a:prstGeom prst="rect">
            <a:avLst/>
          </a:prstGeom>
          <a:noFill/>
        </p:spPr>
        <p:txBody>
          <a:bodyPr vert="horz" lIns="91440" tIns="45720" rIns="91440" bIns="45720" rtlCol="0" anchor="b">
            <a:normAutofit fontScale="6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dirty="0">
                <a:solidFill>
                  <a:srgbClr val="C00000"/>
                </a:solidFill>
                <a:ea typeface="+mn-lt"/>
                <a:cs typeface="+mn-lt"/>
              </a:rPr>
              <a:t>Zakat vs Other Forms of Charity</a:t>
            </a:r>
            <a:endParaRPr lang="en-US" dirty="0"/>
          </a:p>
        </p:txBody>
      </p:sp>
      <p:sp>
        <p:nvSpPr>
          <p:cNvPr id="16" name="Content Placeholder 2">
            <a:extLst>
              <a:ext uri="{FF2B5EF4-FFF2-40B4-BE49-F238E27FC236}">
                <a16:creationId xmlns:a16="http://schemas.microsoft.com/office/drawing/2014/main" id="{4AA9A46C-9F8D-BC76-C673-F4BDD014DFD8}"/>
              </a:ext>
            </a:extLst>
          </p:cNvPr>
          <p:cNvSpPr txBox="1">
            <a:spLocks/>
          </p:cNvSpPr>
          <p:nvPr/>
        </p:nvSpPr>
        <p:spPr>
          <a:xfrm>
            <a:off x="1373575" y="2208100"/>
            <a:ext cx="4629608" cy="3106849"/>
          </a:xfrm>
          <a:prstGeom prst="rect">
            <a:avLst/>
          </a:prstGeom>
          <a:solidFill>
            <a:schemeClr val="bg1">
              <a:lumMod val="95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t>Obligatory</a:t>
            </a:r>
          </a:p>
          <a:p>
            <a:pPr>
              <a:lnSpc>
                <a:spcPct val="100000"/>
              </a:lnSpc>
            </a:pPr>
            <a:r>
              <a:rPr lang="en-US" sz="2400" dirty="0"/>
              <a:t>Prescribed rate</a:t>
            </a:r>
          </a:p>
          <a:p>
            <a:pPr>
              <a:lnSpc>
                <a:spcPct val="100000"/>
              </a:lnSpc>
            </a:pPr>
            <a:r>
              <a:rPr lang="en-US" sz="2400" dirty="0"/>
              <a:t>Given by Muslims, to Muslims</a:t>
            </a:r>
          </a:p>
          <a:p>
            <a:pPr>
              <a:lnSpc>
                <a:spcPct val="100000"/>
              </a:lnSpc>
            </a:pPr>
            <a:r>
              <a:rPr lang="en-US" sz="2400" dirty="0"/>
              <a:t>Restricted to 8 categories</a:t>
            </a:r>
          </a:p>
          <a:p>
            <a:pPr>
              <a:lnSpc>
                <a:spcPct val="100000"/>
              </a:lnSpc>
            </a:pPr>
            <a:r>
              <a:rPr lang="en-US" sz="2400" dirty="0"/>
              <a:t>Given at a specific time</a:t>
            </a:r>
          </a:p>
          <a:p>
            <a:pPr>
              <a:lnSpc>
                <a:spcPct val="100000"/>
              </a:lnSpc>
            </a:pPr>
            <a:r>
              <a:rPr lang="en-US" sz="2400" dirty="0"/>
              <a:t>Due on specific assets</a:t>
            </a:r>
          </a:p>
        </p:txBody>
      </p:sp>
      <p:sp>
        <p:nvSpPr>
          <p:cNvPr id="41" name="Title 1">
            <a:extLst>
              <a:ext uri="{FF2B5EF4-FFF2-40B4-BE49-F238E27FC236}">
                <a16:creationId xmlns:a16="http://schemas.microsoft.com/office/drawing/2014/main" id="{D41E61E8-B5AF-DAE4-43A1-C84D29416782}"/>
              </a:ext>
            </a:extLst>
          </p:cNvPr>
          <p:cNvSpPr txBox="1">
            <a:spLocks/>
          </p:cNvSpPr>
          <p:nvPr/>
        </p:nvSpPr>
        <p:spPr>
          <a:xfrm>
            <a:off x="1376000" y="1706380"/>
            <a:ext cx="4634851" cy="501722"/>
          </a:xfrm>
          <a:prstGeom prst="rect">
            <a:avLst/>
          </a:prstGeom>
          <a:solidFill>
            <a:srgbClr val="C00000"/>
          </a:solidFill>
        </p:spPr>
        <p:txBody>
          <a:bodyPr vert="horz" lIns="91440" tIns="45720" rIns="91440" bIns="45720" rtlCol="0" anchor="b">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rgbClr val="FFFFFF"/>
                </a:solidFill>
                <a:ea typeface="+mn-lt"/>
                <a:cs typeface="+mn-lt"/>
              </a:rPr>
              <a:t>Zakat</a:t>
            </a:r>
            <a:endParaRPr lang="en-US" sz="2000" dirty="0"/>
          </a:p>
        </p:txBody>
      </p:sp>
      <p:sp>
        <p:nvSpPr>
          <p:cNvPr id="42" name="Title 1">
            <a:extLst>
              <a:ext uri="{FF2B5EF4-FFF2-40B4-BE49-F238E27FC236}">
                <a16:creationId xmlns:a16="http://schemas.microsoft.com/office/drawing/2014/main" id="{CCB22B8D-6660-3E6F-B36B-0EF50D49F298}"/>
              </a:ext>
            </a:extLst>
          </p:cNvPr>
          <p:cNvSpPr txBox="1">
            <a:spLocks/>
          </p:cNvSpPr>
          <p:nvPr/>
        </p:nvSpPr>
        <p:spPr>
          <a:xfrm>
            <a:off x="6158403" y="1706380"/>
            <a:ext cx="4634851" cy="501722"/>
          </a:xfrm>
          <a:prstGeom prst="rect">
            <a:avLst/>
          </a:prstGeom>
          <a:solidFill>
            <a:srgbClr val="C00000"/>
          </a:solidFill>
        </p:spPr>
        <p:txBody>
          <a:bodyPr vert="horz" lIns="91440" tIns="45720" rIns="91440" bIns="45720" rtlCol="0" anchor="b">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rgbClr val="FFFFFF"/>
                </a:solidFill>
                <a:ea typeface="+mn-lt"/>
                <a:cs typeface="+mn-lt"/>
              </a:rPr>
              <a:t>Charity</a:t>
            </a:r>
            <a:endParaRPr lang="en-US" sz="2000" dirty="0"/>
          </a:p>
        </p:txBody>
      </p:sp>
    </p:spTree>
    <p:extLst>
      <p:ext uri="{BB962C8B-B14F-4D97-AF65-F5344CB8AC3E}">
        <p14:creationId xmlns:p14="http://schemas.microsoft.com/office/powerpoint/2010/main" val="2630428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5C142E3-0A2D-49F5-B1F6-C6449EC186E3}"/>
              </a:ext>
            </a:extLst>
          </p:cNvPr>
          <p:cNvSpPr txBox="1"/>
          <p:nvPr/>
        </p:nvSpPr>
        <p:spPr>
          <a:xfrm>
            <a:off x="838200" y="365125"/>
            <a:ext cx="105156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5400" dirty="0">
                <a:solidFill>
                  <a:srgbClr val="C00000"/>
                </a:solidFill>
                <a:latin typeface="Grandview"/>
                <a:ea typeface="+mj-ea"/>
                <a:cs typeface="+mj-cs"/>
              </a:rPr>
              <a:t>Specific Types of Pensions</a:t>
            </a:r>
            <a:endParaRPr lang="en-US" dirty="0">
              <a:solidFill>
                <a:srgbClr val="C00000"/>
              </a:solidFill>
              <a:latin typeface="Grandview"/>
              <a:ea typeface="+mj-ea"/>
              <a:cs typeface="+mj-cs"/>
            </a:endParaRPr>
          </a:p>
        </p:txBody>
      </p:sp>
      <p:sp>
        <p:nvSpPr>
          <p:cNvPr id="2" name="TextBox 1">
            <a:extLst>
              <a:ext uri="{FF2B5EF4-FFF2-40B4-BE49-F238E27FC236}">
                <a16:creationId xmlns:a16="http://schemas.microsoft.com/office/drawing/2014/main" id="{93E6320E-39FF-4F07-B93C-A8A6595731A6}"/>
              </a:ext>
            </a:extLst>
          </p:cNvPr>
          <p:cNvSpPr txBox="1"/>
          <p:nvPr/>
        </p:nvSpPr>
        <p:spPr>
          <a:xfrm>
            <a:off x="838200" y="1929383"/>
            <a:ext cx="10515600" cy="456349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77500" lnSpcReduction="20000"/>
          </a:bodyPr>
          <a:lstStyle/>
          <a:p>
            <a:pPr>
              <a:lnSpc>
                <a:spcPct val="120000"/>
              </a:lnSpc>
              <a:spcBef>
                <a:spcPts val="100"/>
              </a:spcBef>
            </a:pPr>
            <a:r>
              <a:rPr lang="en-US" sz="2900" dirty="0">
                <a:solidFill>
                  <a:srgbClr val="C00000"/>
                </a:solidFill>
                <a:ea typeface="+mn-lt"/>
                <a:cs typeface="+mn-lt"/>
              </a:rPr>
              <a:t>DCPP (Defined Contribution Pension Plan):</a:t>
            </a:r>
            <a:r>
              <a:rPr lang="en-US" sz="2900" dirty="0">
                <a:solidFill>
                  <a:srgbClr val="C00000"/>
                </a:solidFill>
              </a:rPr>
              <a:t> </a:t>
            </a:r>
            <a:endParaRPr lang="en-US" sz="2900" dirty="0">
              <a:solidFill>
                <a:srgbClr val="C00000"/>
              </a:solidFill>
              <a:cs typeface="Calibri"/>
            </a:endParaRPr>
          </a:p>
          <a:p>
            <a:pPr>
              <a:lnSpc>
                <a:spcPct val="120000"/>
              </a:lnSpc>
              <a:spcBef>
                <a:spcPts val="100"/>
              </a:spcBef>
            </a:pPr>
            <a:r>
              <a:rPr lang="en-US" sz="2900" dirty="0">
                <a:cs typeface="Calibri"/>
              </a:rPr>
              <a:t>DCPP is inaccessible but controllable. Zakat liability depends on how it is invested...</a:t>
            </a:r>
            <a:endParaRPr lang="en-US" sz="2900" dirty="0">
              <a:solidFill>
                <a:srgbClr val="FF0000"/>
              </a:solidFill>
              <a:cs typeface="Calibri"/>
            </a:endParaRPr>
          </a:p>
          <a:p>
            <a:pPr marL="514350" indent="-514350">
              <a:lnSpc>
                <a:spcPct val="120000"/>
              </a:lnSpc>
              <a:spcBef>
                <a:spcPts val="100"/>
              </a:spcBef>
              <a:buAutoNum type="alphaLcParenR"/>
            </a:pPr>
            <a:r>
              <a:rPr lang="en-US" sz="2900" dirty="0">
                <a:solidFill>
                  <a:srgbClr val="000000"/>
                </a:solidFill>
                <a:cs typeface="Calibri" panose="020F0502020204030204"/>
              </a:rPr>
              <a:t>If in an equity fund, then purify the gains and pay Zakat on whole amount</a:t>
            </a:r>
          </a:p>
          <a:p>
            <a:pPr marL="514350" indent="-514350">
              <a:lnSpc>
                <a:spcPct val="120000"/>
              </a:lnSpc>
              <a:spcBef>
                <a:spcPts val="100"/>
              </a:spcBef>
              <a:buAutoNum type="alphaLcParenR"/>
            </a:pPr>
            <a:r>
              <a:rPr lang="en-US" sz="2900" dirty="0">
                <a:solidFill>
                  <a:srgbClr val="000000"/>
                </a:solidFill>
                <a:cs typeface="Calibri" panose="020F0502020204030204"/>
              </a:rPr>
              <a:t>If in the money market or low-interest vehicle, then pay Zakat on your own contributions</a:t>
            </a:r>
          </a:p>
          <a:p>
            <a:pPr>
              <a:lnSpc>
                <a:spcPct val="120000"/>
              </a:lnSpc>
              <a:spcBef>
                <a:spcPts val="100"/>
              </a:spcBef>
            </a:pPr>
            <a:endParaRPr lang="en-US" sz="2900" dirty="0">
              <a:solidFill>
                <a:srgbClr val="000000"/>
              </a:solidFill>
              <a:ea typeface="+mn-lt"/>
              <a:cs typeface="+mn-lt"/>
            </a:endParaRPr>
          </a:p>
          <a:p>
            <a:r>
              <a:rPr lang="en-US" sz="2900" dirty="0">
                <a:solidFill>
                  <a:srgbClr val="C00000"/>
                </a:solidFill>
                <a:ea typeface="+mn-lt"/>
                <a:cs typeface="+mn-lt"/>
              </a:rPr>
              <a:t>LIRA (Locked-in Retirement Account): </a:t>
            </a:r>
          </a:p>
          <a:p>
            <a:endParaRPr lang="en-US" sz="2900" dirty="0">
              <a:ea typeface="+mn-lt"/>
              <a:cs typeface="+mn-lt"/>
            </a:endParaRPr>
          </a:p>
          <a:p>
            <a:r>
              <a:rPr lang="en-US" sz="2900" dirty="0">
                <a:cs typeface="Calibri" panose="020F0502020204030204"/>
              </a:rPr>
              <a:t>LIRA's are Zakatable, if the investment is controlled. </a:t>
            </a:r>
            <a:endParaRPr lang="en-US" sz="2900" dirty="0">
              <a:ea typeface="+mn-lt"/>
              <a:cs typeface="+mn-lt"/>
            </a:endParaRPr>
          </a:p>
          <a:p>
            <a:r>
              <a:rPr lang="en-US" sz="2900" dirty="0">
                <a:cs typeface="Calibri" panose="020F0502020204030204"/>
              </a:rPr>
              <a:t>Otherwise they are </a:t>
            </a:r>
            <a:r>
              <a:rPr lang="en-US" sz="2900" b="1" dirty="0">
                <a:cs typeface="Calibri" panose="020F0502020204030204"/>
              </a:rPr>
              <a:t>not</a:t>
            </a:r>
            <a:r>
              <a:rPr lang="en-US" sz="2900" dirty="0">
                <a:cs typeface="Calibri" panose="020F0502020204030204"/>
              </a:rPr>
              <a:t> Zakatable.</a:t>
            </a:r>
            <a:endParaRPr lang="en-US" sz="2900" dirty="0">
              <a:ea typeface="+mn-lt"/>
              <a:cs typeface="+mn-lt"/>
            </a:endParaRPr>
          </a:p>
          <a:p>
            <a:pPr>
              <a:lnSpc>
                <a:spcPct val="120000"/>
              </a:lnSpc>
              <a:spcBef>
                <a:spcPts val="100"/>
              </a:spcBef>
            </a:pPr>
            <a:endParaRPr lang="en-US" sz="2900" dirty="0">
              <a:ea typeface="+mn-lt"/>
              <a:cs typeface="+mn-lt"/>
            </a:endParaRPr>
          </a:p>
          <a:p>
            <a:pPr>
              <a:lnSpc>
                <a:spcPct val="120000"/>
              </a:lnSpc>
              <a:spcBef>
                <a:spcPts val="100"/>
              </a:spcBef>
            </a:pPr>
            <a:r>
              <a:rPr lang="en-US" sz="2900" dirty="0">
                <a:solidFill>
                  <a:srgbClr val="C00000"/>
                </a:solidFill>
                <a:cs typeface="Calibri" panose="020F0502020204030204"/>
              </a:rPr>
              <a:t>CPP (Canada Pension Plan) &amp; DBP (Defined Benefit Plan):</a:t>
            </a:r>
            <a:endParaRPr lang="en-US" sz="2900" dirty="0">
              <a:solidFill>
                <a:srgbClr val="C00000"/>
              </a:solidFill>
              <a:ea typeface="+mn-lt"/>
              <a:cs typeface="+mn-lt"/>
            </a:endParaRPr>
          </a:p>
          <a:p>
            <a:pPr>
              <a:lnSpc>
                <a:spcPct val="120000"/>
              </a:lnSpc>
              <a:spcBef>
                <a:spcPts val="100"/>
              </a:spcBef>
            </a:pPr>
            <a:r>
              <a:rPr lang="en-US" sz="2900" dirty="0">
                <a:ea typeface="+mn-lt"/>
                <a:cs typeface="+mn-lt"/>
              </a:rPr>
              <a:t>These are neither controlled nor accessible. Thus, they are </a:t>
            </a:r>
            <a:r>
              <a:rPr lang="en-US" sz="2900" b="1" dirty="0">
                <a:ea typeface="+mn-lt"/>
                <a:cs typeface="+mn-lt"/>
              </a:rPr>
              <a:t>not</a:t>
            </a:r>
            <a:r>
              <a:rPr lang="en-US" sz="2900" dirty="0">
                <a:ea typeface="+mn-lt"/>
                <a:cs typeface="+mn-lt"/>
              </a:rPr>
              <a:t> Zakatable.</a:t>
            </a:r>
            <a:endParaRPr lang="en-US" dirty="0"/>
          </a:p>
          <a:p>
            <a:pPr algn="ctr">
              <a:lnSpc>
                <a:spcPct val="120000"/>
              </a:lnSpc>
              <a:spcBef>
                <a:spcPts val="100"/>
              </a:spcBef>
            </a:pPr>
            <a:endParaRPr lang="en-US" sz="2600" dirty="0">
              <a:solidFill>
                <a:srgbClr val="FF0000"/>
              </a:solidFill>
              <a:cs typeface="Calibri" panose="020F0502020204030204"/>
            </a:endParaRPr>
          </a:p>
        </p:txBody>
      </p:sp>
      <p:pic>
        <p:nvPicPr>
          <p:cNvPr id="5" name="Picture 4" descr="Graphical user interface&#10;&#10;Description automatically generated with low confidence">
            <a:extLst>
              <a:ext uri="{FF2B5EF4-FFF2-40B4-BE49-F238E27FC236}">
                <a16:creationId xmlns:a16="http://schemas.microsoft.com/office/drawing/2014/main" id="{C1CA3414-CB44-A724-5CC1-2B9A4C615E3B}"/>
              </a:ext>
            </a:extLst>
          </p:cNvPr>
          <p:cNvPicPr>
            <a:picLocks noChangeAspect="1"/>
          </p:cNvPicPr>
          <p:nvPr/>
        </p:nvPicPr>
        <p:blipFill>
          <a:blip r:embed="rId3"/>
          <a:stretch>
            <a:fillRect/>
          </a:stretch>
        </p:blipFill>
        <p:spPr>
          <a:xfrm>
            <a:off x="11348210" y="5996816"/>
            <a:ext cx="733425" cy="695325"/>
          </a:xfrm>
          <a:prstGeom prst="rect">
            <a:avLst/>
          </a:prstGeom>
        </p:spPr>
      </p:pic>
    </p:spTree>
    <p:extLst>
      <p:ext uri="{BB962C8B-B14F-4D97-AF65-F5344CB8AC3E}">
        <p14:creationId xmlns:p14="http://schemas.microsoft.com/office/powerpoint/2010/main" val="190140291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CBD792-FAD1-47B3-9880-E81689073925}"/>
              </a:ext>
            </a:extLst>
          </p:cNvPr>
          <p:cNvSpPr txBox="1"/>
          <p:nvPr/>
        </p:nvSpPr>
        <p:spPr>
          <a:xfrm>
            <a:off x="4446740" y="583345"/>
            <a:ext cx="6594047" cy="227415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90000"/>
              </a:lnSpc>
              <a:spcBef>
                <a:spcPct val="0"/>
              </a:spcBef>
              <a:spcAft>
                <a:spcPts val="600"/>
              </a:spcAft>
            </a:pPr>
            <a:r>
              <a:rPr lang="en-US" sz="7200">
                <a:solidFill>
                  <a:srgbClr val="FFFFFF"/>
                </a:solidFill>
                <a:latin typeface="+mj-lt"/>
                <a:ea typeface="+mj-ea"/>
                <a:cs typeface="+mj-cs"/>
              </a:rPr>
              <a:t>Q&amp;A</a:t>
            </a:r>
            <a:endParaRPr lang="en-US" sz="7200" kern="1200">
              <a:solidFill>
                <a:srgbClr val="FFFFFF"/>
              </a:solidFill>
              <a:latin typeface="+mj-lt"/>
              <a:ea typeface="+mj-ea"/>
              <a:cs typeface="+mj-cs"/>
            </a:endParaRPr>
          </a:p>
        </p:txBody>
      </p:sp>
      <p:pic>
        <p:nvPicPr>
          <p:cNvPr id="2" name="Picture 3" descr="Logo&#10;&#10;Description automatically generated">
            <a:extLst>
              <a:ext uri="{FF2B5EF4-FFF2-40B4-BE49-F238E27FC236}">
                <a16:creationId xmlns:a16="http://schemas.microsoft.com/office/drawing/2014/main" id="{F65EF7D2-2228-A699-3005-525C54D1EAF4}"/>
              </a:ext>
            </a:extLst>
          </p:cNvPr>
          <p:cNvPicPr>
            <a:picLocks noChangeAspect="1"/>
          </p:cNvPicPr>
          <p:nvPr/>
        </p:nvPicPr>
        <p:blipFill>
          <a:blip r:embed="rId3"/>
          <a:stretch>
            <a:fillRect/>
          </a:stretch>
        </p:blipFill>
        <p:spPr>
          <a:xfrm>
            <a:off x="4377344" y="2899423"/>
            <a:ext cx="3438949" cy="954308"/>
          </a:xfrm>
          <a:prstGeom prst="rect">
            <a:avLst/>
          </a:prstGeom>
        </p:spPr>
      </p:pic>
    </p:spTree>
    <p:extLst>
      <p:ext uri="{BB962C8B-B14F-4D97-AF65-F5344CB8AC3E}">
        <p14:creationId xmlns:p14="http://schemas.microsoft.com/office/powerpoint/2010/main" val="2616846159"/>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9681553-8D8F-F412-0DEF-E86C1AD5B029}"/>
              </a:ext>
            </a:extLst>
          </p:cNvPr>
          <p:cNvSpPr/>
          <p:nvPr/>
        </p:nvSpPr>
        <p:spPr>
          <a:xfrm>
            <a:off x="1" y="0"/>
            <a:ext cx="12190851" cy="237796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D732EBD9-AF0D-4971-AEEB-62A1ABFD220F}"/>
              </a:ext>
            </a:extLst>
          </p:cNvPr>
          <p:cNvSpPr txBox="1"/>
          <p:nvPr/>
        </p:nvSpPr>
        <p:spPr>
          <a:xfrm>
            <a:off x="1349092" y="530890"/>
            <a:ext cx="9510244" cy="131558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a:solidFill>
                  <a:schemeClr val="bg1"/>
                </a:solidFill>
                <a:latin typeface="Grandview"/>
                <a:ea typeface="+mj-ea"/>
                <a:cs typeface="+mj-cs"/>
              </a:rPr>
              <a:t>HAVE MORE QUESTIONS?</a:t>
            </a:r>
            <a:endParaRPr lang="en-US">
              <a:ea typeface="+mj-ea"/>
              <a:cs typeface="+mj-cs"/>
            </a:endParaRPr>
          </a:p>
        </p:txBody>
      </p:sp>
      <p:pic>
        <p:nvPicPr>
          <p:cNvPr id="14" name="Picture 13" descr="Graphical user interface&#10;&#10;Description automatically generated with low confidence">
            <a:extLst>
              <a:ext uri="{FF2B5EF4-FFF2-40B4-BE49-F238E27FC236}">
                <a16:creationId xmlns:a16="http://schemas.microsoft.com/office/drawing/2014/main" id="{BC76B129-8848-8394-F2AD-43C781940620}"/>
              </a:ext>
            </a:extLst>
          </p:cNvPr>
          <p:cNvPicPr>
            <a:picLocks noChangeAspect="1"/>
          </p:cNvPicPr>
          <p:nvPr/>
        </p:nvPicPr>
        <p:blipFill>
          <a:blip r:embed="rId3"/>
          <a:stretch>
            <a:fillRect/>
          </a:stretch>
        </p:blipFill>
        <p:spPr>
          <a:xfrm>
            <a:off x="11348210" y="5996816"/>
            <a:ext cx="733425" cy="695325"/>
          </a:xfrm>
          <a:prstGeom prst="rect">
            <a:avLst/>
          </a:prstGeom>
        </p:spPr>
      </p:pic>
      <p:sp>
        <p:nvSpPr>
          <p:cNvPr id="51" name="TextBox 50">
            <a:extLst>
              <a:ext uri="{FF2B5EF4-FFF2-40B4-BE49-F238E27FC236}">
                <a16:creationId xmlns:a16="http://schemas.microsoft.com/office/drawing/2014/main" id="{BDE4BF75-9061-BDE8-425A-8B68534CBA2B}"/>
              </a:ext>
            </a:extLst>
          </p:cNvPr>
          <p:cNvSpPr txBox="1"/>
          <p:nvPr/>
        </p:nvSpPr>
        <p:spPr>
          <a:xfrm>
            <a:off x="817952" y="4564690"/>
            <a:ext cx="301956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ea typeface="+mn-lt"/>
                <a:cs typeface="+mn-lt"/>
              </a:rPr>
              <a:t>zakat@nzfcanada.com</a:t>
            </a:r>
            <a:endParaRPr lang="en-US"/>
          </a:p>
        </p:txBody>
      </p:sp>
      <p:sp>
        <p:nvSpPr>
          <p:cNvPr id="57" name="Title 1">
            <a:extLst>
              <a:ext uri="{FF2B5EF4-FFF2-40B4-BE49-F238E27FC236}">
                <a16:creationId xmlns:a16="http://schemas.microsoft.com/office/drawing/2014/main" id="{E0A26CB7-FBCB-0E3A-C916-B52D7F98EB41}"/>
              </a:ext>
            </a:extLst>
          </p:cNvPr>
          <p:cNvSpPr txBox="1">
            <a:spLocks/>
          </p:cNvSpPr>
          <p:nvPr/>
        </p:nvSpPr>
        <p:spPr>
          <a:xfrm>
            <a:off x="786689" y="4024964"/>
            <a:ext cx="3077254" cy="418516"/>
          </a:xfrm>
          <a:prstGeom prst="rect">
            <a:avLst/>
          </a:prstGeom>
          <a:solidFill>
            <a:srgbClr val="C00000"/>
          </a:solidFill>
        </p:spPr>
        <p:txBody>
          <a:bodyPr vert="horz" lIns="91440" tIns="45720" rIns="91440" bIns="45720" rtlCol="0" anchor="b">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rgbClr val="FFFFFF"/>
                </a:solidFill>
                <a:latin typeface="Grandview"/>
                <a:cs typeface="Calibri Light"/>
              </a:rPr>
              <a:t>Email</a:t>
            </a:r>
            <a:endParaRPr lang="en-US" sz="2400"/>
          </a:p>
        </p:txBody>
      </p:sp>
      <p:sp>
        <p:nvSpPr>
          <p:cNvPr id="82" name="TextBox 81">
            <a:extLst>
              <a:ext uri="{FF2B5EF4-FFF2-40B4-BE49-F238E27FC236}">
                <a16:creationId xmlns:a16="http://schemas.microsoft.com/office/drawing/2014/main" id="{14E404AC-3438-5AA0-082A-E93B37F4C412}"/>
              </a:ext>
            </a:extLst>
          </p:cNvPr>
          <p:cNvSpPr txBox="1"/>
          <p:nvPr/>
        </p:nvSpPr>
        <p:spPr>
          <a:xfrm>
            <a:off x="4255711" y="4573448"/>
            <a:ext cx="358011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ea typeface="+mn-lt"/>
                <a:cs typeface="+mn-lt"/>
              </a:rPr>
              <a:t>Book a Consultation: nzfcanada.com/ask-an-expert </a:t>
            </a:r>
            <a:endParaRPr lang="en-US"/>
          </a:p>
        </p:txBody>
      </p:sp>
      <p:sp>
        <p:nvSpPr>
          <p:cNvPr id="83" name="Title 1">
            <a:extLst>
              <a:ext uri="{FF2B5EF4-FFF2-40B4-BE49-F238E27FC236}">
                <a16:creationId xmlns:a16="http://schemas.microsoft.com/office/drawing/2014/main" id="{56CEE3A2-A830-18D7-6C42-6AC132123151}"/>
              </a:ext>
            </a:extLst>
          </p:cNvPr>
          <p:cNvSpPr txBox="1">
            <a:spLocks/>
          </p:cNvSpPr>
          <p:nvPr/>
        </p:nvSpPr>
        <p:spPr>
          <a:xfrm>
            <a:off x="4513482" y="4033722"/>
            <a:ext cx="3077254" cy="418516"/>
          </a:xfrm>
          <a:prstGeom prst="rect">
            <a:avLst/>
          </a:prstGeom>
          <a:solidFill>
            <a:srgbClr val="C00000"/>
          </a:solidFill>
        </p:spPr>
        <p:txBody>
          <a:bodyPr vert="horz" lIns="91440" tIns="45720" rIns="91440" bIns="45720" rtlCol="0" anchor="b">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rgbClr val="FFFFFF"/>
                </a:solidFill>
                <a:latin typeface="Grandview"/>
                <a:cs typeface="Calibri Light"/>
              </a:rPr>
              <a:t>1:1 Zakat Consults</a:t>
            </a:r>
            <a:endParaRPr lang="en-US" sz="2400"/>
          </a:p>
        </p:txBody>
      </p:sp>
      <p:sp>
        <p:nvSpPr>
          <p:cNvPr id="85" name="TextBox 84">
            <a:extLst>
              <a:ext uri="{FF2B5EF4-FFF2-40B4-BE49-F238E27FC236}">
                <a16:creationId xmlns:a16="http://schemas.microsoft.com/office/drawing/2014/main" id="{3F0D6553-8510-BE14-F86E-81F3A98589F6}"/>
              </a:ext>
            </a:extLst>
          </p:cNvPr>
          <p:cNvSpPr txBox="1"/>
          <p:nvPr/>
        </p:nvSpPr>
        <p:spPr>
          <a:xfrm>
            <a:off x="8258400" y="4573448"/>
            <a:ext cx="301956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ea typeface="+mn-lt"/>
                <a:cs typeface="+mn-lt"/>
              </a:rPr>
              <a:t>nzfcanada.com/calculate</a:t>
            </a:r>
            <a:endParaRPr lang="en-US"/>
          </a:p>
        </p:txBody>
      </p:sp>
      <p:sp>
        <p:nvSpPr>
          <p:cNvPr id="86" name="Title 1">
            <a:extLst>
              <a:ext uri="{FF2B5EF4-FFF2-40B4-BE49-F238E27FC236}">
                <a16:creationId xmlns:a16="http://schemas.microsoft.com/office/drawing/2014/main" id="{AE374A81-7065-0C27-1FAC-57ECE634669A}"/>
              </a:ext>
            </a:extLst>
          </p:cNvPr>
          <p:cNvSpPr txBox="1">
            <a:spLocks/>
          </p:cNvSpPr>
          <p:nvPr/>
        </p:nvSpPr>
        <p:spPr>
          <a:xfrm>
            <a:off x="8227137" y="4033722"/>
            <a:ext cx="3077254" cy="418516"/>
          </a:xfrm>
          <a:prstGeom prst="rect">
            <a:avLst/>
          </a:prstGeom>
          <a:solidFill>
            <a:srgbClr val="C00000"/>
          </a:solidFill>
        </p:spPr>
        <p:txBody>
          <a:bodyPr vert="horz" lIns="91440" tIns="45720" rIns="91440" bIns="45720" rtlCol="0" anchor="b">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rgbClr val="FFFFFF"/>
                </a:solidFill>
                <a:latin typeface="Grandview"/>
                <a:cs typeface="Calibri Light"/>
              </a:rPr>
              <a:t>Zakat Calculator</a:t>
            </a:r>
            <a:endParaRPr lang="en-US" sz="2400"/>
          </a:p>
        </p:txBody>
      </p:sp>
      <p:pic>
        <p:nvPicPr>
          <p:cNvPr id="97" name="Graphic 96" descr="Calculator with solid fill">
            <a:extLst>
              <a:ext uri="{FF2B5EF4-FFF2-40B4-BE49-F238E27FC236}">
                <a16:creationId xmlns:a16="http://schemas.microsoft.com/office/drawing/2014/main" id="{54CC68B5-2878-8972-5381-6B5B783609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6317" y="3173249"/>
            <a:ext cx="603469" cy="603469"/>
          </a:xfrm>
          <a:prstGeom prst="rect">
            <a:avLst/>
          </a:prstGeom>
        </p:spPr>
      </p:pic>
      <p:pic>
        <p:nvPicPr>
          <p:cNvPr id="98" name="Graphic 97" descr="Vlog with solid fill">
            <a:extLst>
              <a:ext uri="{FF2B5EF4-FFF2-40B4-BE49-F238E27FC236}">
                <a16:creationId xmlns:a16="http://schemas.microsoft.com/office/drawing/2014/main" id="{883A549A-9D7A-0C6C-3B62-499B7A09D1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46640" y="3171606"/>
            <a:ext cx="603469" cy="603469"/>
          </a:xfrm>
          <a:prstGeom prst="rect">
            <a:avLst/>
          </a:prstGeom>
        </p:spPr>
      </p:pic>
      <p:pic>
        <p:nvPicPr>
          <p:cNvPr id="99" name="Graphic 98" descr="Envelope with solid fill">
            <a:extLst>
              <a:ext uri="{FF2B5EF4-FFF2-40B4-BE49-F238E27FC236}">
                <a16:creationId xmlns:a16="http://schemas.microsoft.com/office/drawing/2014/main" id="{76BAB721-2677-AB56-AC96-05ACA3D790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22584" y="3174343"/>
            <a:ext cx="603469" cy="603469"/>
          </a:xfrm>
          <a:prstGeom prst="rect">
            <a:avLst/>
          </a:prstGeom>
        </p:spPr>
      </p:pic>
      <p:sp>
        <p:nvSpPr>
          <p:cNvPr id="2" name="TextBox 1">
            <a:extLst>
              <a:ext uri="{FF2B5EF4-FFF2-40B4-BE49-F238E27FC236}">
                <a16:creationId xmlns:a16="http://schemas.microsoft.com/office/drawing/2014/main" id="{5A6BDEFB-B698-CC35-442C-2BD60CE3BEC1}"/>
              </a:ext>
            </a:extLst>
          </p:cNvPr>
          <p:cNvSpPr txBox="1"/>
          <p:nvPr/>
        </p:nvSpPr>
        <p:spPr>
          <a:xfrm>
            <a:off x="2432846" y="6132129"/>
            <a:ext cx="35801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ea typeface="+mn-lt"/>
                <a:cs typeface="+mn-lt"/>
              </a:rPr>
              <a:t>Stay Connected</a:t>
            </a:r>
            <a:endParaRPr lang="en-US"/>
          </a:p>
        </p:txBody>
      </p:sp>
      <p:sp>
        <p:nvSpPr>
          <p:cNvPr id="4" name="TextBox 3">
            <a:extLst>
              <a:ext uri="{FF2B5EF4-FFF2-40B4-BE49-F238E27FC236}">
                <a16:creationId xmlns:a16="http://schemas.microsoft.com/office/drawing/2014/main" id="{34166D66-AA65-1458-AE51-E55CC1C54BA5}"/>
              </a:ext>
            </a:extLst>
          </p:cNvPr>
          <p:cNvSpPr txBox="1"/>
          <p:nvPr/>
        </p:nvSpPr>
        <p:spPr>
          <a:xfrm>
            <a:off x="5817620" y="6150521"/>
            <a:ext cx="35801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ea typeface="+mn-lt"/>
                <a:cs typeface="+mn-lt"/>
              </a:rPr>
              <a:t>@nzfcanada</a:t>
            </a:r>
            <a:endParaRPr lang="en-US"/>
          </a:p>
        </p:txBody>
      </p:sp>
      <p:pic>
        <p:nvPicPr>
          <p:cNvPr id="5" name="Picture 4" descr="A red x on a white background&#10;&#10;Description automatically generated">
            <a:extLst>
              <a:ext uri="{FF2B5EF4-FFF2-40B4-BE49-F238E27FC236}">
                <a16:creationId xmlns:a16="http://schemas.microsoft.com/office/drawing/2014/main" id="{D645CF22-C21C-8980-6800-A8355C563709}"/>
              </a:ext>
            </a:extLst>
          </p:cNvPr>
          <p:cNvPicPr>
            <a:picLocks noChangeAspect="1"/>
          </p:cNvPicPr>
          <p:nvPr/>
        </p:nvPicPr>
        <p:blipFill>
          <a:blip r:embed="rId10"/>
          <a:stretch>
            <a:fillRect/>
          </a:stretch>
        </p:blipFill>
        <p:spPr>
          <a:xfrm>
            <a:off x="5232491" y="6130562"/>
            <a:ext cx="1561556" cy="401139"/>
          </a:xfrm>
          <a:prstGeom prst="rect">
            <a:avLst/>
          </a:prstGeom>
        </p:spPr>
      </p:pic>
    </p:spTree>
    <p:extLst>
      <p:ext uri="{BB962C8B-B14F-4D97-AF65-F5344CB8AC3E}">
        <p14:creationId xmlns:p14="http://schemas.microsoft.com/office/powerpoint/2010/main" val="62735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770F64A-5BAA-4374-B9DB-44C8A5E15843}"/>
              </a:ext>
            </a:extLst>
          </p:cNvPr>
          <p:cNvSpPr txBox="1"/>
          <p:nvPr/>
        </p:nvSpPr>
        <p:spPr>
          <a:xfrm>
            <a:off x="783505" y="1712265"/>
            <a:ext cx="10626643" cy="169475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7200">
                <a:solidFill>
                  <a:srgbClr val="C00000"/>
                </a:solidFill>
                <a:latin typeface="Grandview"/>
                <a:ea typeface="+mj-ea"/>
                <a:cs typeface="+mj-cs"/>
              </a:rPr>
              <a:t>8 CATEGORIES</a:t>
            </a:r>
            <a:r>
              <a:rPr lang="en-US" sz="7200" b="0" i="0" kern="1200">
                <a:solidFill>
                  <a:srgbClr val="C00000"/>
                </a:solidFill>
                <a:effectLst/>
                <a:latin typeface="Grandview"/>
                <a:ea typeface="+mj-ea"/>
                <a:cs typeface="+mj-cs"/>
              </a:rPr>
              <a:t>​</a:t>
            </a:r>
            <a:r>
              <a:rPr lang="en-US" sz="7200" kern="1200">
                <a:solidFill>
                  <a:srgbClr val="C00000"/>
                </a:solidFill>
                <a:latin typeface="Grandview"/>
                <a:ea typeface="+mj-ea"/>
                <a:cs typeface="+mj-cs"/>
              </a:rPr>
              <a:t> </a:t>
            </a:r>
            <a:r>
              <a:rPr lang="en-US" sz="7200" b="0" i="0" u="none" strike="noStrike" kern="1200">
                <a:solidFill>
                  <a:srgbClr val="C00000"/>
                </a:solidFill>
                <a:effectLst/>
                <a:latin typeface="Grandview"/>
                <a:ea typeface="+mj-ea"/>
                <a:cs typeface="+mj-cs"/>
              </a:rPr>
              <a:t>OF</a:t>
            </a:r>
            <a:endParaRPr lang="en-US" sz="7200" b="0" i="0" kern="1200">
              <a:solidFill>
                <a:srgbClr val="C00000"/>
              </a:solidFill>
              <a:effectLst/>
              <a:latin typeface="Grandview"/>
              <a:ea typeface="+mj-ea"/>
              <a:cs typeface="Calibri Light"/>
            </a:endParaRPr>
          </a:p>
        </p:txBody>
      </p:sp>
      <p:pic>
        <p:nvPicPr>
          <p:cNvPr id="29" name="Picture 28" descr="Graphical user interface&#10;&#10;Description automatically generated with low confidence">
            <a:extLst>
              <a:ext uri="{FF2B5EF4-FFF2-40B4-BE49-F238E27FC236}">
                <a16:creationId xmlns:a16="http://schemas.microsoft.com/office/drawing/2014/main" id="{ED425AEA-5D03-4708-B1DD-0A407EF874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5624" y="5168738"/>
            <a:ext cx="2440753" cy="679280"/>
          </a:xfrm>
          <a:prstGeom prst="rect">
            <a:avLst/>
          </a:prstGeom>
        </p:spPr>
      </p:pic>
      <p:sp>
        <p:nvSpPr>
          <p:cNvPr id="3" name="Title 1">
            <a:extLst>
              <a:ext uri="{FF2B5EF4-FFF2-40B4-BE49-F238E27FC236}">
                <a16:creationId xmlns:a16="http://schemas.microsoft.com/office/drawing/2014/main" id="{132F541C-80E4-4FEF-0129-FA087C4A24F0}"/>
              </a:ext>
            </a:extLst>
          </p:cNvPr>
          <p:cNvSpPr txBox="1">
            <a:spLocks/>
          </p:cNvSpPr>
          <p:nvPr/>
        </p:nvSpPr>
        <p:spPr>
          <a:xfrm>
            <a:off x="557134" y="3195056"/>
            <a:ext cx="11077731" cy="1087438"/>
          </a:xfrm>
          <a:prstGeom prst="rect">
            <a:avLst/>
          </a:prstGeom>
          <a:solidFill>
            <a:srgbClr val="C00000"/>
          </a:solidFill>
        </p:spPr>
        <p:txBody>
          <a:bodyPr vert="horz" lIns="91440" tIns="45720" rIns="91440" bIns="45720" rtlCol="0" anchor="b">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a:solidFill>
                  <a:srgbClr val="FFFFFF"/>
                </a:solidFill>
                <a:latin typeface="Grandview"/>
                <a:cs typeface="Calibri Light"/>
              </a:rPr>
              <a:t>ZAKAT RECIPIENTS</a:t>
            </a:r>
            <a:endParaRPr lang="en-US"/>
          </a:p>
        </p:txBody>
      </p:sp>
    </p:spTree>
    <p:extLst>
      <p:ext uri="{BB962C8B-B14F-4D97-AF65-F5344CB8AC3E}">
        <p14:creationId xmlns:p14="http://schemas.microsoft.com/office/powerpoint/2010/main" val="1308525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203A208-087A-871C-821E-B8ACA14C1414}"/>
              </a:ext>
            </a:extLst>
          </p:cNvPr>
          <p:cNvSpPr/>
          <p:nvPr/>
        </p:nvSpPr>
        <p:spPr>
          <a:xfrm flipH="1">
            <a:off x="3971382" y="3073198"/>
            <a:ext cx="7937862" cy="5752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F2F2"/>
              </a:solidFill>
            </a:endParaRPr>
          </a:p>
        </p:txBody>
      </p:sp>
      <p:sp>
        <p:nvSpPr>
          <p:cNvPr id="45" name="Rectangle 44">
            <a:extLst>
              <a:ext uri="{FF2B5EF4-FFF2-40B4-BE49-F238E27FC236}">
                <a16:creationId xmlns:a16="http://schemas.microsoft.com/office/drawing/2014/main" id="{BDF9ACD2-71C9-A848-31A1-906F36B5DFA0}"/>
              </a:ext>
            </a:extLst>
          </p:cNvPr>
          <p:cNvSpPr/>
          <p:nvPr/>
        </p:nvSpPr>
        <p:spPr>
          <a:xfrm flipH="1">
            <a:off x="4002037" y="4141749"/>
            <a:ext cx="7937862" cy="5752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F2F2"/>
              </a:solidFill>
            </a:endParaRPr>
          </a:p>
        </p:txBody>
      </p:sp>
      <p:sp>
        <p:nvSpPr>
          <p:cNvPr id="46" name="Rectangle 45">
            <a:extLst>
              <a:ext uri="{FF2B5EF4-FFF2-40B4-BE49-F238E27FC236}">
                <a16:creationId xmlns:a16="http://schemas.microsoft.com/office/drawing/2014/main" id="{FD77D137-6C0B-BEFA-D225-6EAF5D8034EE}"/>
              </a:ext>
            </a:extLst>
          </p:cNvPr>
          <p:cNvSpPr/>
          <p:nvPr/>
        </p:nvSpPr>
        <p:spPr>
          <a:xfrm flipH="1">
            <a:off x="4002036" y="5254094"/>
            <a:ext cx="7937862" cy="5752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F2F2"/>
              </a:solidFill>
            </a:endParaRPr>
          </a:p>
        </p:txBody>
      </p:sp>
      <p:sp>
        <p:nvSpPr>
          <p:cNvPr id="43" name="Rectangle 42">
            <a:extLst>
              <a:ext uri="{FF2B5EF4-FFF2-40B4-BE49-F238E27FC236}">
                <a16:creationId xmlns:a16="http://schemas.microsoft.com/office/drawing/2014/main" id="{646EC047-3C59-A43E-821F-E460B77A9F0C}"/>
              </a:ext>
            </a:extLst>
          </p:cNvPr>
          <p:cNvSpPr/>
          <p:nvPr/>
        </p:nvSpPr>
        <p:spPr>
          <a:xfrm flipH="1">
            <a:off x="3984520" y="1960853"/>
            <a:ext cx="7937862" cy="5752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F2F2"/>
              </a:solidFill>
            </a:endParaRPr>
          </a:p>
        </p:txBody>
      </p:sp>
      <p:pic>
        <p:nvPicPr>
          <p:cNvPr id="23" name="Picture 22" descr="Graphical user interface&#10;&#10;Description automatically generated with low confidence">
            <a:extLst>
              <a:ext uri="{FF2B5EF4-FFF2-40B4-BE49-F238E27FC236}">
                <a16:creationId xmlns:a16="http://schemas.microsoft.com/office/drawing/2014/main" id="{9DFA16BA-8361-F6EE-46C2-C6995E58AC93}"/>
              </a:ext>
            </a:extLst>
          </p:cNvPr>
          <p:cNvPicPr>
            <a:picLocks noChangeAspect="1"/>
          </p:cNvPicPr>
          <p:nvPr/>
        </p:nvPicPr>
        <p:blipFill>
          <a:blip r:embed="rId2"/>
          <a:stretch>
            <a:fillRect/>
          </a:stretch>
        </p:blipFill>
        <p:spPr>
          <a:xfrm>
            <a:off x="11348210" y="5996816"/>
            <a:ext cx="733425" cy="695325"/>
          </a:xfrm>
          <a:prstGeom prst="rect">
            <a:avLst/>
          </a:prstGeom>
        </p:spPr>
      </p:pic>
      <p:sp>
        <p:nvSpPr>
          <p:cNvPr id="76" name="Rectangle 75">
            <a:extLst>
              <a:ext uri="{FF2B5EF4-FFF2-40B4-BE49-F238E27FC236}">
                <a16:creationId xmlns:a16="http://schemas.microsoft.com/office/drawing/2014/main" id="{A40354D4-A92D-0001-435E-A346BA617FDC}"/>
              </a:ext>
            </a:extLst>
          </p:cNvPr>
          <p:cNvSpPr/>
          <p:nvPr/>
        </p:nvSpPr>
        <p:spPr>
          <a:xfrm>
            <a:off x="1" y="0"/>
            <a:ext cx="3747541"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Title 1">
            <a:extLst>
              <a:ext uri="{FF2B5EF4-FFF2-40B4-BE49-F238E27FC236}">
                <a16:creationId xmlns:a16="http://schemas.microsoft.com/office/drawing/2014/main" id="{37AC7390-453B-D5C3-5B96-C30DD27B7AA3}"/>
              </a:ext>
            </a:extLst>
          </p:cNvPr>
          <p:cNvSpPr txBox="1">
            <a:spLocks/>
          </p:cNvSpPr>
          <p:nvPr/>
        </p:nvSpPr>
        <p:spPr>
          <a:xfrm>
            <a:off x="362322" y="2534055"/>
            <a:ext cx="3099057" cy="744460"/>
          </a:xfrm>
          <a:prstGeom prst="rect">
            <a:avLst/>
          </a:prstGeom>
        </p:spPr>
        <p:txBody>
          <a:bodyPr vert="horz" lIns="91440" tIns="45720" rIns="91440" bIns="45720" rtlCol="0" anchor="t">
            <a:normAutofit fontScale="97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rgbClr val="FFFFFF"/>
                </a:solidFill>
                <a:latin typeface="Grandview"/>
              </a:rPr>
              <a:t>8 Categories</a:t>
            </a:r>
            <a:endParaRPr lang="en-US"/>
          </a:p>
        </p:txBody>
      </p:sp>
      <p:pic>
        <p:nvPicPr>
          <p:cNvPr id="74" name="Picture 73" descr="Black writing on a white background&#10;&#10;Description automatically generated">
            <a:extLst>
              <a:ext uri="{FF2B5EF4-FFF2-40B4-BE49-F238E27FC236}">
                <a16:creationId xmlns:a16="http://schemas.microsoft.com/office/drawing/2014/main" id="{108EAF9D-31D6-260C-5C13-7B38DAE1F0A4}"/>
              </a:ext>
            </a:extLst>
          </p:cNvPr>
          <p:cNvPicPr>
            <a:picLocks noChangeAspect="1"/>
          </p:cNvPicPr>
          <p:nvPr/>
        </p:nvPicPr>
        <p:blipFill rotWithShape="1">
          <a:blip r:embed="rId3"/>
          <a:srcRect l="1698" r="874"/>
          <a:stretch/>
        </p:blipFill>
        <p:spPr>
          <a:xfrm>
            <a:off x="3864577" y="368174"/>
            <a:ext cx="8294424" cy="1108321"/>
          </a:xfrm>
          <a:prstGeom prst="rect">
            <a:avLst/>
          </a:prstGeom>
        </p:spPr>
      </p:pic>
      <p:sp>
        <p:nvSpPr>
          <p:cNvPr id="38" name="TextBox 37">
            <a:extLst>
              <a:ext uri="{FF2B5EF4-FFF2-40B4-BE49-F238E27FC236}">
                <a16:creationId xmlns:a16="http://schemas.microsoft.com/office/drawing/2014/main" id="{F1172D7D-762F-2EB8-F40C-20F423C14E28}"/>
              </a:ext>
            </a:extLst>
          </p:cNvPr>
          <p:cNvSpPr txBox="1"/>
          <p:nvPr/>
        </p:nvSpPr>
        <p:spPr>
          <a:xfrm>
            <a:off x="3861676" y="1877848"/>
            <a:ext cx="3829269" cy="4457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50000"/>
              </a:lnSpc>
            </a:pPr>
            <a:r>
              <a:rPr lang="en-CA" sz="2400" dirty="0" err="1">
                <a:solidFill>
                  <a:srgbClr val="444444"/>
                </a:solidFill>
                <a:latin typeface="Grandview"/>
                <a:ea typeface="Arial"/>
                <a:cs typeface="Arial"/>
              </a:rPr>
              <a:t>Fuqaraa</a:t>
            </a:r>
            <a:r>
              <a:rPr lang="en-CA" sz="2400" dirty="0">
                <a:solidFill>
                  <a:srgbClr val="444444"/>
                </a:solidFill>
                <a:latin typeface="Grandview"/>
                <a:ea typeface="Arial"/>
                <a:cs typeface="Arial"/>
              </a:rPr>
              <a:t>’</a:t>
            </a:r>
            <a:endParaRPr lang="en-US" sz="2400" dirty="0">
              <a:solidFill>
                <a:srgbClr val="000000"/>
              </a:solidFill>
              <a:latin typeface="Grandview"/>
              <a:ea typeface="Arial"/>
              <a:cs typeface="Arial"/>
            </a:endParaRPr>
          </a:p>
          <a:p>
            <a:pPr lvl="0" algn="r">
              <a:lnSpc>
                <a:spcPct val="150000"/>
              </a:lnSpc>
            </a:pPr>
            <a:r>
              <a:rPr lang="en-CA" sz="2400" dirty="0">
                <a:solidFill>
                  <a:srgbClr val="444444"/>
                </a:solidFill>
                <a:latin typeface="Grandview"/>
                <a:ea typeface="Arial"/>
                <a:cs typeface="Arial"/>
              </a:rPr>
              <a:t>Masakeen</a:t>
            </a:r>
            <a:endParaRPr lang="en-US" sz="2400" dirty="0">
              <a:solidFill>
                <a:srgbClr val="444444"/>
              </a:solidFill>
              <a:latin typeface="Grandview"/>
              <a:ea typeface="Arial"/>
              <a:cs typeface="Arial"/>
            </a:endParaRPr>
          </a:p>
          <a:p>
            <a:pPr lvl="0" algn="r" rtl="0">
              <a:lnSpc>
                <a:spcPct val="150000"/>
              </a:lnSpc>
            </a:pPr>
            <a:r>
              <a:rPr lang="en-CA" sz="2400" baseline="0" dirty="0">
                <a:solidFill>
                  <a:srgbClr val="444444"/>
                </a:solidFill>
                <a:latin typeface="Grandview"/>
                <a:ea typeface="Arial"/>
                <a:cs typeface="Arial"/>
              </a:rPr>
              <a:t>Al ‘</a:t>
            </a:r>
            <a:r>
              <a:rPr lang="en-CA" sz="2400" baseline="0" dirty="0" err="1">
                <a:solidFill>
                  <a:srgbClr val="444444"/>
                </a:solidFill>
                <a:latin typeface="Grandview"/>
                <a:ea typeface="Arial"/>
                <a:cs typeface="Arial"/>
              </a:rPr>
              <a:t>Amileena</a:t>
            </a:r>
            <a:r>
              <a:rPr lang="en-CA" sz="2400" baseline="0" dirty="0">
                <a:solidFill>
                  <a:srgbClr val="444444"/>
                </a:solidFill>
                <a:latin typeface="Grandview"/>
                <a:ea typeface="Arial"/>
                <a:cs typeface="Arial"/>
              </a:rPr>
              <a:t> ‘Alayha</a:t>
            </a:r>
            <a:endParaRPr lang="en-US" sz="2400" dirty="0">
              <a:solidFill>
                <a:srgbClr val="444444"/>
              </a:solidFill>
              <a:latin typeface="Grandview"/>
              <a:ea typeface="Arial"/>
              <a:cs typeface="Arial"/>
            </a:endParaRPr>
          </a:p>
          <a:p>
            <a:pPr algn="r">
              <a:lnSpc>
                <a:spcPct val="150000"/>
              </a:lnSpc>
            </a:pPr>
            <a:r>
              <a:rPr lang="en-CA" sz="2400" baseline="0" dirty="0">
                <a:solidFill>
                  <a:srgbClr val="444444"/>
                </a:solidFill>
                <a:latin typeface="Grandview"/>
                <a:ea typeface="Arial"/>
                <a:cs typeface="Arial"/>
              </a:rPr>
              <a:t>Al </a:t>
            </a:r>
            <a:r>
              <a:rPr lang="en-CA" sz="2400" baseline="0" dirty="0" err="1">
                <a:solidFill>
                  <a:srgbClr val="444444"/>
                </a:solidFill>
                <a:latin typeface="Grandview"/>
                <a:ea typeface="Arial"/>
                <a:cs typeface="Arial"/>
              </a:rPr>
              <a:t>Muallafati</a:t>
            </a:r>
            <a:r>
              <a:rPr lang="en-CA" sz="2400" baseline="0" dirty="0">
                <a:solidFill>
                  <a:srgbClr val="444444"/>
                </a:solidFill>
                <a:latin typeface="Grandview"/>
                <a:ea typeface="Arial"/>
                <a:cs typeface="Arial"/>
              </a:rPr>
              <a:t> </a:t>
            </a:r>
            <a:r>
              <a:rPr lang="en-CA" sz="2400" dirty="0" err="1">
                <a:solidFill>
                  <a:srgbClr val="444444"/>
                </a:solidFill>
                <a:latin typeface="Grandview"/>
                <a:ea typeface="Arial"/>
                <a:cs typeface="Arial"/>
              </a:rPr>
              <a:t>Quloobuhum</a:t>
            </a:r>
            <a:endParaRPr lang="en-CA" sz="2400" dirty="0">
              <a:solidFill>
                <a:srgbClr val="444444"/>
              </a:solidFill>
              <a:latin typeface="Grandview"/>
              <a:ea typeface="Arial"/>
              <a:cs typeface="Arial"/>
            </a:endParaRPr>
          </a:p>
          <a:p>
            <a:pPr lvl="0" algn="r">
              <a:lnSpc>
                <a:spcPct val="150000"/>
              </a:lnSpc>
            </a:pPr>
            <a:r>
              <a:rPr lang="en-CA" sz="2400" dirty="0">
                <a:solidFill>
                  <a:srgbClr val="444444"/>
                </a:solidFill>
                <a:latin typeface="Grandview"/>
                <a:ea typeface="Arial"/>
                <a:cs typeface="Arial"/>
              </a:rPr>
              <a:t>Fi</a:t>
            </a:r>
            <a:r>
              <a:rPr lang="en-CA" sz="2400" baseline="0" dirty="0">
                <a:solidFill>
                  <a:srgbClr val="444444"/>
                </a:solidFill>
                <a:latin typeface="Grandview"/>
                <a:ea typeface="Arial"/>
                <a:cs typeface="Arial"/>
              </a:rPr>
              <a:t> </a:t>
            </a:r>
            <a:r>
              <a:rPr lang="en-CA" sz="2400" baseline="0" dirty="0" err="1">
                <a:solidFill>
                  <a:srgbClr val="444444"/>
                </a:solidFill>
                <a:latin typeface="Grandview"/>
                <a:ea typeface="Arial"/>
                <a:cs typeface="Arial"/>
              </a:rPr>
              <a:t>Ar-Riqab</a:t>
            </a:r>
            <a:endParaRPr lang="en-US" sz="2400" dirty="0">
              <a:solidFill>
                <a:srgbClr val="444444"/>
              </a:solidFill>
              <a:latin typeface="Grandview"/>
              <a:cs typeface="Arial"/>
            </a:endParaRPr>
          </a:p>
          <a:p>
            <a:pPr lvl="0" algn="r" rtl="0">
              <a:lnSpc>
                <a:spcPct val="150000"/>
              </a:lnSpc>
            </a:pPr>
            <a:r>
              <a:rPr lang="en-CA" sz="2400" baseline="0" dirty="0">
                <a:solidFill>
                  <a:srgbClr val="444444"/>
                </a:solidFill>
                <a:latin typeface="Grandview"/>
                <a:ea typeface="Arial"/>
                <a:cs typeface="Arial"/>
              </a:rPr>
              <a:t>Al </a:t>
            </a:r>
            <a:r>
              <a:rPr lang="en-CA" sz="2400" baseline="0" dirty="0" err="1">
                <a:solidFill>
                  <a:srgbClr val="444444"/>
                </a:solidFill>
                <a:latin typeface="Grandview"/>
                <a:ea typeface="Arial"/>
                <a:cs typeface="Arial"/>
              </a:rPr>
              <a:t>Gharimeen</a:t>
            </a:r>
            <a:endParaRPr lang="en-US" sz="2400" dirty="0">
              <a:solidFill>
                <a:srgbClr val="444444"/>
              </a:solidFill>
              <a:latin typeface="Grandview"/>
              <a:ea typeface="Arial"/>
              <a:cs typeface="Arial"/>
            </a:endParaRPr>
          </a:p>
          <a:p>
            <a:pPr lvl="0" algn="r" rtl="0">
              <a:lnSpc>
                <a:spcPct val="150000"/>
              </a:lnSpc>
            </a:pPr>
            <a:r>
              <a:rPr lang="en-CA" sz="2400" baseline="0" dirty="0">
                <a:solidFill>
                  <a:srgbClr val="444444"/>
                </a:solidFill>
                <a:latin typeface="Grandview"/>
                <a:ea typeface="Arial"/>
                <a:cs typeface="Arial"/>
              </a:rPr>
              <a:t>Fi </a:t>
            </a:r>
            <a:r>
              <a:rPr lang="en-CA" sz="2400" baseline="0" dirty="0" err="1">
                <a:solidFill>
                  <a:srgbClr val="444444"/>
                </a:solidFill>
                <a:latin typeface="Grandview"/>
                <a:ea typeface="Arial"/>
                <a:cs typeface="Arial"/>
              </a:rPr>
              <a:t>Sabilillah</a:t>
            </a:r>
            <a:endParaRPr lang="en-US" sz="2400" dirty="0">
              <a:solidFill>
                <a:srgbClr val="444444"/>
              </a:solidFill>
              <a:latin typeface="Grandview"/>
              <a:ea typeface="Arial"/>
              <a:cs typeface="Arial"/>
            </a:endParaRPr>
          </a:p>
          <a:p>
            <a:pPr algn="r">
              <a:lnSpc>
                <a:spcPct val="150000"/>
              </a:lnSpc>
            </a:pPr>
            <a:r>
              <a:rPr lang="en-CA" sz="2400" baseline="0" dirty="0">
                <a:solidFill>
                  <a:srgbClr val="444444"/>
                </a:solidFill>
                <a:latin typeface="Grandview"/>
                <a:ea typeface="Arial"/>
                <a:cs typeface="Arial"/>
              </a:rPr>
              <a:t>Ibn Al-Sabeel</a:t>
            </a:r>
            <a:endParaRPr lang="en-US" sz="2400" dirty="0">
              <a:solidFill>
                <a:srgbClr val="444444"/>
              </a:solidFill>
              <a:latin typeface="Grandview"/>
              <a:ea typeface="Arial"/>
              <a:cs typeface="Arial"/>
            </a:endParaRPr>
          </a:p>
        </p:txBody>
      </p:sp>
      <p:sp>
        <p:nvSpPr>
          <p:cNvPr id="39" name="TextBox 38">
            <a:extLst>
              <a:ext uri="{FF2B5EF4-FFF2-40B4-BE49-F238E27FC236}">
                <a16:creationId xmlns:a16="http://schemas.microsoft.com/office/drawing/2014/main" id="{3AB94AE8-66E1-7CB9-9F8B-398675631E84}"/>
              </a:ext>
            </a:extLst>
          </p:cNvPr>
          <p:cNvSpPr txBox="1"/>
          <p:nvPr/>
        </p:nvSpPr>
        <p:spPr>
          <a:xfrm>
            <a:off x="7938814" y="1877848"/>
            <a:ext cx="3395718" cy="44492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lnSpc>
                <a:spcPct val="150000"/>
              </a:lnSpc>
            </a:pPr>
            <a:r>
              <a:rPr lang="en-CA" sz="2400">
                <a:solidFill>
                  <a:srgbClr val="C00000"/>
                </a:solidFill>
                <a:latin typeface="Grandview"/>
                <a:ea typeface="Arial"/>
                <a:cs typeface="Arial"/>
              </a:rPr>
              <a:t>The</a:t>
            </a:r>
            <a:r>
              <a:rPr lang="en-CA" sz="2400" baseline="0">
                <a:solidFill>
                  <a:srgbClr val="C00000"/>
                </a:solidFill>
                <a:latin typeface="Grandview"/>
                <a:ea typeface="Arial"/>
                <a:cs typeface="Arial"/>
              </a:rPr>
              <a:t> </a:t>
            </a:r>
            <a:r>
              <a:rPr lang="en-CA" sz="2400">
                <a:solidFill>
                  <a:srgbClr val="C00000"/>
                </a:solidFill>
                <a:latin typeface="Grandview"/>
                <a:ea typeface="Arial"/>
                <a:cs typeface="Arial"/>
              </a:rPr>
              <a:t>Destitute</a:t>
            </a:r>
            <a:endParaRPr lang="en-US" sz="2400">
              <a:solidFill>
                <a:srgbClr val="C00000"/>
              </a:solidFill>
              <a:latin typeface="Grandview"/>
              <a:cs typeface="Arial"/>
            </a:endParaRPr>
          </a:p>
          <a:p>
            <a:pPr>
              <a:lnSpc>
                <a:spcPct val="150000"/>
              </a:lnSpc>
            </a:pPr>
            <a:r>
              <a:rPr lang="en-CA" sz="2400">
                <a:solidFill>
                  <a:srgbClr val="C00000"/>
                </a:solidFill>
                <a:latin typeface="Grandview"/>
                <a:ea typeface="Arial"/>
                <a:cs typeface="Arial"/>
              </a:rPr>
              <a:t>The</a:t>
            </a:r>
            <a:r>
              <a:rPr lang="en-CA" sz="2400" baseline="0">
                <a:solidFill>
                  <a:srgbClr val="C00000"/>
                </a:solidFill>
                <a:latin typeface="Grandview"/>
                <a:ea typeface="Arial"/>
                <a:cs typeface="Arial"/>
              </a:rPr>
              <a:t> </a:t>
            </a:r>
            <a:r>
              <a:rPr lang="en-CA" sz="2400">
                <a:solidFill>
                  <a:srgbClr val="C00000"/>
                </a:solidFill>
                <a:latin typeface="Grandview"/>
                <a:ea typeface="Arial"/>
                <a:cs typeface="Arial"/>
              </a:rPr>
              <a:t>Needy</a:t>
            </a:r>
            <a:endParaRPr lang="en-US" sz="2400">
              <a:solidFill>
                <a:srgbClr val="C00000"/>
              </a:solidFill>
              <a:latin typeface="Grandview"/>
              <a:ea typeface="Arial"/>
              <a:cs typeface="Arial"/>
            </a:endParaRPr>
          </a:p>
          <a:p>
            <a:pPr>
              <a:lnSpc>
                <a:spcPct val="150000"/>
              </a:lnSpc>
            </a:pPr>
            <a:r>
              <a:rPr lang="en-CA" sz="2400" baseline="0">
                <a:solidFill>
                  <a:srgbClr val="C00000"/>
                </a:solidFill>
                <a:latin typeface="Grandview"/>
                <a:ea typeface="Arial"/>
                <a:cs typeface="Arial"/>
              </a:rPr>
              <a:t>Zakat </a:t>
            </a:r>
            <a:r>
              <a:rPr lang="en-CA" sz="2400">
                <a:solidFill>
                  <a:srgbClr val="C00000"/>
                </a:solidFill>
                <a:latin typeface="Grandview"/>
                <a:ea typeface="Arial"/>
                <a:cs typeface="Arial"/>
              </a:rPr>
              <a:t>Workers</a:t>
            </a:r>
            <a:endParaRPr lang="en-US" sz="2400">
              <a:solidFill>
                <a:srgbClr val="C00000"/>
              </a:solidFill>
              <a:latin typeface="Grandview"/>
              <a:ea typeface="Arial"/>
              <a:cs typeface="Arial"/>
            </a:endParaRPr>
          </a:p>
          <a:p>
            <a:pPr lvl="0" rtl="0">
              <a:lnSpc>
                <a:spcPct val="150000"/>
              </a:lnSpc>
            </a:pPr>
            <a:r>
              <a:rPr lang="en-CA" sz="2400" baseline="0">
                <a:solidFill>
                  <a:srgbClr val="C00000"/>
                </a:solidFill>
                <a:latin typeface="Grandview"/>
                <a:ea typeface="Arial"/>
                <a:cs typeface="Arial"/>
              </a:rPr>
              <a:t>Softening the Hearts</a:t>
            </a:r>
            <a:endParaRPr lang="en-US" sz="2400">
              <a:solidFill>
                <a:srgbClr val="C00000"/>
              </a:solidFill>
              <a:latin typeface="Grandview"/>
              <a:ea typeface="Arial"/>
              <a:cs typeface="Arial"/>
            </a:endParaRPr>
          </a:p>
          <a:p>
            <a:pPr lvl="0" rtl="0">
              <a:lnSpc>
                <a:spcPct val="150000"/>
              </a:lnSpc>
            </a:pPr>
            <a:r>
              <a:rPr lang="en-CA" sz="2400" baseline="0">
                <a:solidFill>
                  <a:srgbClr val="C00000"/>
                </a:solidFill>
                <a:latin typeface="Grandview"/>
                <a:ea typeface="Arial"/>
                <a:cs typeface="Arial"/>
              </a:rPr>
              <a:t>The </a:t>
            </a:r>
            <a:r>
              <a:rPr lang="en-CA" sz="2400">
                <a:solidFill>
                  <a:srgbClr val="C00000"/>
                </a:solidFill>
                <a:latin typeface="Grandview"/>
                <a:ea typeface="Arial"/>
                <a:cs typeface="Arial"/>
              </a:rPr>
              <a:t>Captives</a:t>
            </a:r>
            <a:endParaRPr lang="en-US" sz="2400">
              <a:solidFill>
                <a:srgbClr val="C00000"/>
              </a:solidFill>
              <a:latin typeface="Grandview"/>
              <a:ea typeface="Arial"/>
              <a:cs typeface="Arial"/>
            </a:endParaRPr>
          </a:p>
          <a:p>
            <a:pPr lvl="0" rtl="0">
              <a:lnSpc>
                <a:spcPct val="150000"/>
              </a:lnSpc>
            </a:pPr>
            <a:r>
              <a:rPr lang="en-CA" sz="2400" baseline="0">
                <a:solidFill>
                  <a:srgbClr val="C00000"/>
                </a:solidFill>
                <a:latin typeface="Grandview"/>
                <a:ea typeface="Arial"/>
                <a:cs typeface="Arial"/>
              </a:rPr>
              <a:t>The </a:t>
            </a:r>
            <a:r>
              <a:rPr lang="en-CA" sz="2400">
                <a:solidFill>
                  <a:srgbClr val="C00000"/>
                </a:solidFill>
                <a:latin typeface="Grandview"/>
                <a:ea typeface="Arial"/>
                <a:cs typeface="Arial"/>
              </a:rPr>
              <a:t>Indebted</a:t>
            </a:r>
            <a:endParaRPr lang="en-US" sz="2400">
              <a:solidFill>
                <a:srgbClr val="C00000"/>
              </a:solidFill>
              <a:latin typeface="Grandview"/>
              <a:ea typeface="Arial"/>
              <a:cs typeface="Arial"/>
            </a:endParaRPr>
          </a:p>
          <a:p>
            <a:pPr lvl="0" rtl="0">
              <a:lnSpc>
                <a:spcPct val="150000"/>
              </a:lnSpc>
            </a:pPr>
            <a:r>
              <a:rPr lang="en-CA" sz="2400" baseline="0">
                <a:solidFill>
                  <a:srgbClr val="C00000"/>
                </a:solidFill>
                <a:latin typeface="Grandview"/>
                <a:ea typeface="Arial"/>
                <a:cs typeface="Arial"/>
              </a:rPr>
              <a:t>In the </a:t>
            </a:r>
            <a:r>
              <a:rPr lang="en-CA" sz="2400">
                <a:solidFill>
                  <a:srgbClr val="C00000"/>
                </a:solidFill>
                <a:latin typeface="Grandview"/>
                <a:ea typeface="Arial"/>
                <a:cs typeface="Arial"/>
              </a:rPr>
              <a:t>Path</a:t>
            </a:r>
            <a:r>
              <a:rPr lang="en-CA" sz="2400" baseline="0">
                <a:solidFill>
                  <a:srgbClr val="C00000"/>
                </a:solidFill>
                <a:latin typeface="Grandview"/>
                <a:ea typeface="Arial"/>
                <a:cs typeface="Arial"/>
              </a:rPr>
              <a:t> of Allah</a:t>
            </a:r>
            <a:endParaRPr lang="en-US" sz="2400">
              <a:solidFill>
                <a:srgbClr val="C00000"/>
              </a:solidFill>
              <a:latin typeface="Grandview"/>
              <a:ea typeface="Arial"/>
              <a:cs typeface="Arial"/>
            </a:endParaRPr>
          </a:p>
          <a:p>
            <a:pPr lvl="0" rtl="0">
              <a:lnSpc>
                <a:spcPct val="150000"/>
              </a:lnSpc>
            </a:pPr>
            <a:r>
              <a:rPr lang="en-CA" sz="2400" baseline="0">
                <a:solidFill>
                  <a:srgbClr val="C00000"/>
                </a:solidFill>
                <a:latin typeface="Grandview"/>
                <a:ea typeface="Arial"/>
                <a:cs typeface="Arial"/>
              </a:rPr>
              <a:t>The Stranded </a:t>
            </a:r>
            <a:r>
              <a:rPr lang="en-CA" sz="2400">
                <a:solidFill>
                  <a:srgbClr val="C00000"/>
                </a:solidFill>
                <a:latin typeface="Grandview"/>
                <a:ea typeface="Arial"/>
                <a:cs typeface="Arial"/>
              </a:rPr>
              <a:t>T</a:t>
            </a:r>
            <a:r>
              <a:rPr lang="en-CA" sz="2400" baseline="0">
                <a:solidFill>
                  <a:srgbClr val="C00000"/>
                </a:solidFill>
                <a:latin typeface="Grandview"/>
                <a:ea typeface="Arial"/>
                <a:cs typeface="Arial"/>
              </a:rPr>
              <a:t>raveler</a:t>
            </a:r>
            <a:endParaRPr lang="en-US" sz="2400">
              <a:solidFill>
                <a:srgbClr val="C00000"/>
              </a:solidFill>
              <a:latin typeface="Grandview"/>
              <a:cs typeface="Arial"/>
            </a:endParaRPr>
          </a:p>
        </p:txBody>
      </p:sp>
    </p:spTree>
    <p:extLst>
      <p:ext uri="{BB962C8B-B14F-4D97-AF65-F5344CB8AC3E}">
        <p14:creationId xmlns:p14="http://schemas.microsoft.com/office/powerpoint/2010/main" val="3913525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21D839-B0C1-8C25-D984-F1179FF7A78C}"/>
              </a:ext>
            </a:extLst>
          </p:cNvPr>
          <p:cNvSpPr txBox="1">
            <a:spLocks/>
          </p:cNvSpPr>
          <p:nvPr/>
        </p:nvSpPr>
        <p:spPr>
          <a:xfrm>
            <a:off x="2729272" y="1519087"/>
            <a:ext cx="6733456" cy="772128"/>
          </a:xfrm>
          <a:prstGeom prst="rect">
            <a:avLst/>
          </a:prstGeom>
          <a:solidFill>
            <a:srgbClr val="C00000"/>
          </a:solidFill>
        </p:spPr>
        <p:txBody>
          <a:bodyPr vert="horz" lIns="91440" tIns="45720" rIns="91440" bIns="45720" rtlCol="0" anchor="b">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a:solidFill>
                  <a:srgbClr val="FFFFFF"/>
                </a:solidFill>
                <a:latin typeface="Grandview"/>
                <a:ea typeface="+mn-lt"/>
                <a:cs typeface="+mn-lt"/>
              </a:rPr>
              <a:t>UNLAWFUL </a:t>
            </a:r>
            <a:endParaRPr lang="en-US">
              <a:latin typeface="Grandview"/>
              <a:ea typeface="+mn-lt"/>
              <a:cs typeface="+mn-lt"/>
            </a:endParaRPr>
          </a:p>
        </p:txBody>
      </p:sp>
      <p:sp>
        <p:nvSpPr>
          <p:cNvPr id="5" name="TextBox 4">
            <a:extLst>
              <a:ext uri="{FF2B5EF4-FFF2-40B4-BE49-F238E27FC236}">
                <a16:creationId xmlns:a16="http://schemas.microsoft.com/office/drawing/2014/main" id="{A63D3F2D-E906-7066-99D5-DC780C2B1F39}"/>
              </a:ext>
            </a:extLst>
          </p:cNvPr>
          <p:cNvSpPr txBox="1"/>
          <p:nvPr/>
        </p:nvSpPr>
        <p:spPr>
          <a:xfrm>
            <a:off x="2727435" y="2394607"/>
            <a:ext cx="674151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0">
                <a:latin typeface="Grandview"/>
              </a:rPr>
              <a:t>RECIPIENTS OF ZAKAT</a:t>
            </a:r>
            <a:endParaRPr lang="en-US"/>
          </a:p>
        </p:txBody>
      </p:sp>
      <p:pic>
        <p:nvPicPr>
          <p:cNvPr id="7" name="Picture 6" descr="Graphical user interface&#10;&#10;Description automatically generated with low confidence">
            <a:extLst>
              <a:ext uri="{FF2B5EF4-FFF2-40B4-BE49-F238E27FC236}">
                <a16:creationId xmlns:a16="http://schemas.microsoft.com/office/drawing/2014/main" id="{30204933-7096-6DED-B0D0-222C88B84C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2531" y="4621581"/>
            <a:ext cx="3380001" cy="939537"/>
          </a:xfrm>
          <a:prstGeom prst="rect">
            <a:avLst/>
          </a:prstGeom>
        </p:spPr>
      </p:pic>
    </p:spTree>
    <p:extLst>
      <p:ext uri="{BB962C8B-B14F-4D97-AF65-F5344CB8AC3E}">
        <p14:creationId xmlns:p14="http://schemas.microsoft.com/office/powerpoint/2010/main" val="2706069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B151F3-520F-055B-9D09-D87DCE7D966C}"/>
              </a:ext>
            </a:extLst>
          </p:cNvPr>
          <p:cNvSpPr/>
          <p:nvPr/>
        </p:nvSpPr>
        <p:spPr>
          <a:xfrm flipH="1">
            <a:off x="5310352" y="1033366"/>
            <a:ext cx="5645497" cy="9556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F2F2"/>
              </a:solidFill>
            </a:endParaRPr>
          </a:p>
        </p:txBody>
      </p:sp>
      <p:sp>
        <p:nvSpPr>
          <p:cNvPr id="9" name="TextBox 8">
            <a:extLst>
              <a:ext uri="{FF2B5EF4-FFF2-40B4-BE49-F238E27FC236}">
                <a16:creationId xmlns:a16="http://schemas.microsoft.com/office/drawing/2014/main" id="{7BFAD776-EB32-6ED8-713A-F2AECCB43D84}"/>
              </a:ext>
            </a:extLst>
          </p:cNvPr>
          <p:cNvSpPr txBox="1"/>
          <p:nvPr/>
        </p:nvSpPr>
        <p:spPr>
          <a:xfrm>
            <a:off x="5530527" y="1169435"/>
            <a:ext cx="534550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Grandview"/>
                <a:ea typeface="+mn-lt"/>
                <a:cs typeface="+mn-lt"/>
              </a:rPr>
              <a:t>The Rich: </a:t>
            </a:r>
          </a:p>
          <a:p>
            <a:r>
              <a:rPr lang="en-US" sz="2000" dirty="0">
                <a:latin typeface="Grandview"/>
                <a:ea typeface="+mn-lt"/>
                <a:cs typeface="+mn-lt"/>
              </a:rPr>
              <a:t>Those who are wealthy cannot receive Zakat</a:t>
            </a:r>
          </a:p>
          <a:p>
            <a:r>
              <a:rPr lang="en-US" sz="2000" dirty="0">
                <a:latin typeface="Grandview"/>
                <a:ea typeface="+mn-lt"/>
                <a:cs typeface="+mn-lt"/>
              </a:rPr>
              <a:t> </a:t>
            </a:r>
          </a:p>
        </p:txBody>
      </p:sp>
      <p:sp>
        <p:nvSpPr>
          <p:cNvPr id="3" name="Rectangle 2">
            <a:extLst>
              <a:ext uri="{FF2B5EF4-FFF2-40B4-BE49-F238E27FC236}">
                <a16:creationId xmlns:a16="http://schemas.microsoft.com/office/drawing/2014/main" id="{3FD42895-7FD9-EF2A-F15F-DFBBAA21C3A2}"/>
              </a:ext>
            </a:extLst>
          </p:cNvPr>
          <p:cNvSpPr/>
          <p:nvPr/>
        </p:nvSpPr>
        <p:spPr>
          <a:xfrm>
            <a:off x="1" y="0"/>
            <a:ext cx="3747541" cy="6858000"/>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7F7F7F"/>
              </a:solidFill>
            </a:endParaRPr>
          </a:p>
        </p:txBody>
      </p:sp>
      <p:sp>
        <p:nvSpPr>
          <p:cNvPr id="8" name="Title 1">
            <a:extLst>
              <a:ext uri="{FF2B5EF4-FFF2-40B4-BE49-F238E27FC236}">
                <a16:creationId xmlns:a16="http://schemas.microsoft.com/office/drawing/2014/main" id="{FF79655E-FA59-603C-3188-5E6322747172}"/>
              </a:ext>
            </a:extLst>
          </p:cNvPr>
          <p:cNvSpPr txBox="1">
            <a:spLocks/>
          </p:cNvSpPr>
          <p:nvPr/>
        </p:nvSpPr>
        <p:spPr>
          <a:xfrm>
            <a:off x="362322" y="2495473"/>
            <a:ext cx="3099057" cy="1728307"/>
          </a:xfrm>
          <a:prstGeom prst="rect">
            <a:avLst/>
          </a:prstGeom>
        </p:spPr>
        <p:txBody>
          <a:bodyPr vert="horz" lIns="91440" tIns="45720" rIns="91440" bIns="45720" rtlCol="0" anchor="t">
            <a:normAutofit fontScale="97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solidFill>
                  <a:srgbClr val="FFFFFF"/>
                </a:solidFill>
                <a:ea typeface="+mn-lt"/>
                <a:cs typeface="+mn-lt"/>
              </a:rPr>
              <a:t>Unlawful Recipients of Zakat</a:t>
            </a:r>
            <a:endParaRPr lang="en-US" dirty="0"/>
          </a:p>
        </p:txBody>
      </p:sp>
      <p:pic>
        <p:nvPicPr>
          <p:cNvPr id="5" name="Picture 4" descr="Graphical user interface&#10;&#10;Description automatically generated with low confidence">
            <a:extLst>
              <a:ext uri="{FF2B5EF4-FFF2-40B4-BE49-F238E27FC236}">
                <a16:creationId xmlns:a16="http://schemas.microsoft.com/office/drawing/2014/main" id="{0DBEF646-F4B8-7FB5-FDD7-DC4B0BA38A3F}"/>
              </a:ext>
            </a:extLst>
          </p:cNvPr>
          <p:cNvPicPr>
            <a:picLocks noChangeAspect="1"/>
          </p:cNvPicPr>
          <p:nvPr/>
        </p:nvPicPr>
        <p:blipFill>
          <a:blip r:embed="rId3"/>
          <a:stretch>
            <a:fillRect/>
          </a:stretch>
        </p:blipFill>
        <p:spPr>
          <a:xfrm>
            <a:off x="11348210" y="5996816"/>
            <a:ext cx="733425" cy="695325"/>
          </a:xfrm>
          <a:prstGeom prst="rect">
            <a:avLst/>
          </a:prstGeom>
        </p:spPr>
      </p:pic>
      <p:sp>
        <p:nvSpPr>
          <p:cNvPr id="10" name="Rectangle 9">
            <a:extLst>
              <a:ext uri="{FF2B5EF4-FFF2-40B4-BE49-F238E27FC236}">
                <a16:creationId xmlns:a16="http://schemas.microsoft.com/office/drawing/2014/main" id="{2CC53A73-2965-4880-7F44-4713DCE2AB7D}"/>
              </a:ext>
            </a:extLst>
          </p:cNvPr>
          <p:cNvSpPr/>
          <p:nvPr/>
        </p:nvSpPr>
        <p:spPr>
          <a:xfrm flipH="1">
            <a:off x="5310352" y="2204896"/>
            <a:ext cx="5645497" cy="186807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F2F2"/>
              </a:solidFill>
            </a:endParaRPr>
          </a:p>
        </p:txBody>
      </p:sp>
      <p:sp>
        <p:nvSpPr>
          <p:cNvPr id="11" name="TextBox 10">
            <a:extLst>
              <a:ext uri="{FF2B5EF4-FFF2-40B4-BE49-F238E27FC236}">
                <a16:creationId xmlns:a16="http://schemas.microsoft.com/office/drawing/2014/main" id="{20D55AA3-257A-34AF-1257-974E9129B9F7}"/>
              </a:ext>
            </a:extLst>
          </p:cNvPr>
          <p:cNvSpPr txBox="1"/>
          <p:nvPr/>
        </p:nvSpPr>
        <p:spPr>
          <a:xfrm>
            <a:off x="5310353" y="2343745"/>
            <a:ext cx="5345502" cy="19851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a:lnSpc>
                <a:spcPct val="90000"/>
              </a:lnSpc>
              <a:spcAft>
                <a:spcPts val="600"/>
              </a:spcAft>
            </a:pPr>
            <a:r>
              <a:rPr lang="en-US" sz="2000" dirty="0">
                <a:latin typeface="Grandview"/>
                <a:ea typeface="+mn-lt"/>
                <a:cs typeface="Arial"/>
              </a:rPr>
              <a:t>Those Capable of Earning an Income:</a:t>
            </a:r>
            <a:endParaRPr lang="en-US" sz="2000" dirty="0">
              <a:latin typeface="Grandview"/>
            </a:endParaRPr>
          </a:p>
          <a:p>
            <a:pPr marL="685800" indent="-457200">
              <a:lnSpc>
                <a:spcPct val="90000"/>
              </a:lnSpc>
              <a:spcAft>
                <a:spcPts val="600"/>
              </a:spcAft>
              <a:buFont typeface="Arial" panose="020B0604020202020204" pitchFamily="34" charset="0"/>
              <a:buChar char="•"/>
            </a:pPr>
            <a:r>
              <a:rPr lang="en-US" sz="2000" dirty="0">
                <a:latin typeface="Grandview"/>
                <a:ea typeface="+mn-lt"/>
                <a:cs typeface="Arial"/>
              </a:rPr>
              <a:t>One who is able to earn an income but does not do so out of laziness</a:t>
            </a:r>
          </a:p>
          <a:p>
            <a:pPr marL="685800" indent="-457200">
              <a:lnSpc>
                <a:spcPct val="90000"/>
              </a:lnSpc>
              <a:spcAft>
                <a:spcPts val="600"/>
              </a:spcAft>
              <a:buFont typeface="Arial" panose="020B0604020202020204" pitchFamily="34" charset="0"/>
              <a:buChar char="•"/>
            </a:pPr>
            <a:r>
              <a:rPr lang="en-US" sz="2000" dirty="0">
                <a:latin typeface="Grandview"/>
                <a:ea typeface="+mn-lt"/>
                <a:cs typeface="Arial"/>
              </a:rPr>
              <a:t>It is not </a:t>
            </a:r>
            <a:r>
              <a:rPr lang="en-US" sz="2000" dirty="0" err="1">
                <a:latin typeface="Grandview"/>
                <a:ea typeface="+mn-lt"/>
                <a:cs typeface="Arial"/>
              </a:rPr>
              <a:t>honourable</a:t>
            </a:r>
            <a:r>
              <a:rPr lang="en-US" sz="2000" dirty="0">
                <a:latin typeface="Grandview"/>
                <a:ea typeface="+mn-lt"/>
                <a:cs typeface="Arial"/>
              </a:rPr>
              <a:t> for a person to depend on Zakat unnecessarily </a:t>
            </a:r>
          </a:p>
          <a:p>
            <a:pPr marL="685800" indent="-457200">
              <a:lnSpc>
                <a:spcPct val="90000"/>
              </a:lnSpc>
              <a:spcAft>
                <a:spcPts val="600"/>
              </a:spcAft>
              <a:buAutoNum type="arabicParenR"/>
            </a:pPr>
            <a:endParaRPr lang="en-US" sz="2000" dirty="0">
              <a:latin typeface="Grandview"/>
              <a:ea typeface="+mn-lt"/>
              <a:cs typeface="Arial"/>
            </a:endParaRPr>
          </a:p>
        </p:txBody>
      </p:sp>
      <p:sp>
        <p:nvSpPr>
          <p:cNvPr id="12" name="Rectangle 11">
            <a:extLst>
              <a:ext uri="{FF2B5EF4-FFF2-40B4-BE49-F238E27FC236}">
                <a16:creationId xmlns:a16="http://schemas.microsoft.com/office/drawing/2014/main" id="{0174F1A1-77F4-0496-0A07-94B1D7CDD23D}"/>
              </a:ext>
            </a:extLst>
          </p:cNvPr>
          <p:cNvSpPr/>
          <p:nvPr/>
        </p:nvSpPr>
        <p:spPr>
          <a:xfrm flipH="1">
            <a:off x="5300812" y="4164884"/>
            <a:ext cx="5645497" cy="12847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F2F2"/>
              </a:solidFill>
            </a:endParaRPr>
          </a:p>
        </p:txBody>
      </p:sp>
      <p:sp>
        <p:nvSpPr>
          <p:cNvPr id="13" name="TextBox 12">
            <a:extLst>
              <a:ext uri="{FF2B5EF4-FFF2-40B4-BE49-F238E27FC236}">
                <a16:creationId xmlns:a16="http://schemas.microsoft.com/office/drawing/2014/main" id="{4502CE61-2AF0-BEE5-8BB9-51701C164FA4}"/>
              </a:ext>
            </a:extLst>
          </p:cNvPr>
          <p:cNvSpPr txBox="1"/>
          <p:nvPr/>
        </p:nvSpPr>
        <p:spPr>
          <a:xfrm>
            <a:off x="5300340" y="4309106"/>
            <a:ext cx="5345502" cy="10002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a:lnSpc>
                <a:spcPct val="90000"/>
              </a:lnSpc>
              <a:spcAft>
                <a:spcPts val="600"/>
              </a:spcAft>
            </a:pPr>
            <a:r>
              <a:rPr lang="en-US" sz="2000" dirty="0">
                <a:latin typeface="Grandview"/>
                <a:ea typeface="+mn-lt"/>
                <a:cs typeface="Arial"/>
              </a:rPr>
              <a:t>The Disbelievers:</a:t>
            </a:r>
            <a:endParaRPr lang="en-US" sz="2000" dirty="0">
              <a:latin typeface="Grandview"/>
            </a:endParaRPr>
          </a:p>
          <a:p>
            <a:pPr marL="571500" indent="-342900">
              <a:lnSpc>
                <a:spcPct val="90000"/>
              </a:lnSpc>
              <a:spcAft>
                <a:spcPts val="600"/>
              </a:spcAft>
              <a:buFont typeface="Arial" panose="020B0604020202020204" pitchFamily="34" charset="0"/>
              <a:buChar char="•"/>
            </a:pPr>
            <a:r>
              <a:rPr lang="en-US" sz="2000" dirty="0">
                <a:latin typeface="Grandview"/>
                <a:ea typeface="+mn-lt"/>
                <a:cs typeface="Arial"/>
              </a:rPr>
              <a:t>As a general rule, non-Muslims are not eligible to receive Zakat</a:t>
            </a:r>
            <a:endParaRPr lang="en-US" sz="2000" dirty="0">
              <a:latin typeface="Grandview"/>
            </a:endParaRPr>
          </a:p>
        </p:txBody>
      </p:sp>
      <p:pic>
        <p:nvPicPr>
          <p:cNvPr id="16" name="Graphic 15" descr="Badge 1 with solid fill">
            <a:extLst>
              <a:ext uri="{FF2B5EF4-FFF2-40B4-BE49-F238E27FC236}">
                <a16:creationId xmlns:a16="http://schemas.microsoft.com/office/drawing/2014/main" id="{378C6CD5-9259-ECBF-E178-4BA1D0F4C0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6308" y="1058392"/>
            <a:ext cx="914400" cy="914400"/>
          </a:xfrm>
          <a:prstGeom prst="rect">
            <a:avLst/>
          </a:prstGeom>
        </p:spPr>
      </p:pic>
      <p:pic>
        <p:nvPicPr>
          <p:cNvPr id="17" name="Graphic 16" descr="Badge with solid fill">
            <a:extLst>
              <a:ext uri="{FF2B5EF4-FFF2-40B4-BE49-F238E27FC236}">
                <a16:creationId xmlns:a16="http://schemas.microsoft.com/office/drawing/2014/main" id="{ADC74D38-C827-11ED-EC35-AC412B5011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36308" y="2681735"/>
            <a:ext cx="914400" cy="914400"/>
          </a:xfrm>
          <a:prstGeom prst="rect">
            <a:avLst/>
          </a:prstGeom>
        </p:spPr>
      </p:pic>
      <p:pic>
        <p:nvPicPr>
          <p:cNvPr id="18" name="Graphic 17" descr="Badge 3 with solid fill">
            <a:extLst>
              <a:ext uri="{FF2B5EF4-FFF2-40B4-BE49-F238E27FC236}">
                <a16:creationId xmlns:a16="http://schemas.microsoft.com/office/drawing/2014/main" id="{EC4CDF0C-8A42-50D3-7050-37CAB47F38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36308" y="4348702"/>
            <a:ext cx="914400" cy="914400"/>
          </a:xfrm>
          <a:prstGeom prst="rect">
            <a:avLst/>
          </a:prstGeom>
        </p:spPr>
      </p:pic>
      <p:pic>
        <p:nvPicPr>
          <p:cNvPr id="20" name="Graphic 19" descr="Money with solid fill">
            <a:extLst>
              <a:ext uri="{FF2B5EF4-FFF2-40B4-BE49-F238E27FC236}">
                <a16:creationId xmlns:a16="http://schemas.microsoft.com/office/drawing/2014/main" id="{D2409142-62E7-8A73-8AC1-2557ED1333C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6834" y="1386490"/>
            <a:ext cx="914400" cy="914400"/>
          </a:xfrm>
          <a:prstGeom prst="rect">
            <a:avLst/>
          </a:prstGeom>
        </p:spPr>
      </p:pic>
    </p:spTree>
    <p:extLst>
      <p:ext uri="{BB962C8B-B14F-4D97-AF65-F5344CB8AC3E}">
        <p14:creationId xmlns:p14="http://schemas.microsoft.com/office/powerpoint/2010/main" val="205282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2F0258-5644-4CCB-A432-6A016F23A9C9}"/>
              </a:ext>
            </a:extLst>
          </p:cNvPr>
          <p:cNvSpPr txBox="1"/>
          <p:nvPr/>
        </p:nvSpPr>
        <p:spPr>
          <a:xfrm>
            <a:off x="612397" y="294640"/>
            <a:ext cx="10880970" cy="118872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4400" dirty="0" err="1">
                <a:solidFill>
                  <a:srgbClr val="C00000"/>
                </a:solidFill>
                <a:latin typeface="Grandview"/>
                <a:ea typeface="+mj-ea"/>
                <a:cs typeface="+mj-cs"/>
              </a:rPr>
              <a:t>Tamleek</a:t>
            </a:r>
            <a:r>
              <a:rPr lang="en-US" sz="4400" dirty="0">
                <a:solidFill>
                  <a:srgbClr val="C00000"/>
                </a:solidFill>
                <a:latin typeface="Grandview"/>
                <a:ea typeface="+mj-ea"/>
                <a:cs typeface="+mj-cs"/>
              </a:rPr>
              <a:t> – Transfer of Ownership in Zakat</a:t>
            </a:r>
            <a:endParaRPr lang="en-US" dirty="0">
              <a:ea typeface="+mj-ea"/>
              <a:cs typeface="+mj-cs"/>
            </a:endParaRPr>
          </a:p>
        </p:txBody>
      </p:sp>
      <p:pic>
        <p:nvPicPr>
          <p:cNvPr id="4" name="Picture 3" descr="Graphical user interface&#10;&#10;Description automatically generated with low confidence">
            <a:extLst>
              <a:ext uri="{FF2B5EF4-FFF2-40B4-BE49-F238E27FC236}">
                <a16:creationId xmlns:a16="http://schemas.microsoft.com/office/drawing/2014/main" id="{BA1665F2-4D2B-FEF7-DA39-1CBDCE3E20DE}"/>
              </a:ext>
            </a:extLst>
          </p:cNvPr>
          <p:cNvPicPr>
            <a:picLocks noChangeAspect="1"/>
          </p:cNvPicPr>
          <p:nvPr/>
        </p:nvPicPr>
        <p:blipFill>
          <a:blip r:embed="rId3"/>
          <a:stretch>
            <a:fillRect/>
          </a:stretch>
        </p:blipFill>
        <p:spPr>
          <a:xfrm>
            <a:off x="11348210" y="5996816"/>
            <a:ext cx="733425" cy="695325"/>
          </a:xfrm>
          <a:prstGeom prst="rect">
            <a:avLst/>
          </a:prstGeom>
        </p:spPr>
      </p:pic>
      <p:sp>
        <p:nvSpPr>
          <p:cNvPr id="3" name="TextBox 7">
            <a:extLst>
              <a:ext uri="{FF2B5EF4-FFF2-40B4-BE49-F238E27FC236}">
                <a16:creationId xmlns:a16="http://schemas.microsoft.com/office/drawing/2014/main" id="{0BB9725D-386A-C03C-E3DA-8045E9B64881}"/>
              </a:ext>
            </a:extLst>
          </p:cNvPr>
          <p:cNvSpPr txBox="1"/>
          <p:nvPr/>
        </p:nvSpPr>
        <p:spPr>
          <a:xfrm>
            <a:off x="795259" y="1483359"/>
            <a:ext cx="10340819" cy="4909051"/>
          </a:xfrm>
          <a:prstGeom prst="rect">
            <a:avLst/>
          </a:prstGeom>
        </p:spPr>
        <p:txBody>
          <a:bodyPr vert="horz" lIns="91440" tIns="45720" rIns="91440" bIns="45720" rtlCol="0" anchor="ct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600"/>
              </a:spcAft>
            </a:pPr>
            <a:r>
              <a:rPr lang="en-US" sz="2400" b="1" i="1" dirty="0" err="1">
                <a:ea typeface="+mn-lt"/>
                <a:cs typeface="+mn-lt"/>
              </a:rPr>
              <a:t>Tamleek</a:t>
            </a:r>
            <a:r>
              <a:rPr lang="en-US" sz="2400" dirty="0">
                <a:ea typeface="+mn-lt"/>
                <a:cs typeface="+mn-lt"/>
              </a:rPr>
              <a:t> is a </a:t>
            </a:r>
            <a:r>
              <a:rPr lang="en-US" sz="2400" dirty="0">
                <a:solidFill>
                  <a:srgbClr val="FF0000"/>
                </a:solidFill>
                <a:ea typeface="+mn-lt"/>
                <a:cs typeface="+mn-lt"/>
              </a:rPr>
              <a:t>prerequisite</a:t>
            </a:r>
            <a:r>
              <a:rPr lang="en-US" sz="2400" dirty="0">
                <a:ea typeface="+mn-lt"/>
                <a:cs typeface="+mn-lt"/>
              </a:rPr>
              <a:t> for giving Zakat: Transfer of ownership from payer to recipient.</a:t>
            </a:r>
            <a:endParaRPr lang="en-US" sz="2400" dirty="0">
              <a:solidFill>
                <a:schemeClr val="tx2"/>
              </a:solidFill>
            </a:endParaRPr>
          </a:p>
          <a:p>
            <a:pPr>
              <a:lnSpc>
                <a:spcPct val="150000"/>
              </a:lnSpc>
              <a:spcAft>
                <a:spcPts val="600"/>
              </a:spcAft>
            </a:pPr>
            <a:r>
              <a:rPr lang="en-US" sz="2400" b="1" dirty="0">
                <a:solidFill>
                  <a:schemeClr val="tx2"/>
                </a:solidFill>
              </a:rPr>
              <a:t>Complete transfer </a:t>
            </a:r>
            <a:r>
              <a:rPr lang="en-US" sz="2400" dirty="0">
                <a:solidFill>
                  <a:schemeClr val="tx2"/>
                </a:solidFill>
              </a:rPr>
              <a:t>of ownership means the recipient must become the full owner of the Zakat </a:t>
            </a:r>
            <a:r>
              <a:rPr lang="en-US" sz="2400" dirty="0">
                <a:solidFill>
                  <a:srgbClr val="FF0000"/>
                </a:solidFill>
              </a:rPr>
              <a:t>without conditions or partial control</a:t>
            </a:r>
            <a:r>
              <a:rPr lang="en-US" sz="2400" dirty="0">
                <a:solidFill>
                  <a:schemeClr val="tx2"/>
                </a:solidFill>
              </a:rPr>
              <a:t>.</a:t>
            </a:r>
          </a:p>
          <a:p>
            <a:pPr>
              <a:lnSpc>
                <a:spcPct val="150000"/>
              </a:lnSpc>
              <a:spcAft>
                <a:spcPts val="600"/>
              </a:spcAft>
            </a:pPr>
            <a:r>
              <a:rPr lang="en-US" sz="2400" b="1" dirty="0">
                <a:solidFill>
                  <a:schemeClr val="tx2"/>
                </a:solidFill>
              </a:rPr>
              <a:t>Exclusion of Public Services</a:t>
            </a:r>
            <a:r>
              <a:rPr lang="en-US" sz="2400" dirty="0">
                <a:solidFill>
                  <a:schemeClr val="tx2"/>
                </a:solidFill>
              </a:rPr>
              <a:t>: Zakat should not be used for </a:t>
            </a:r>
            <a:r>
              <a:rPr lang="en-US" sz="2400" dirty="0">
                <a:solidFill>
                  <a:srgbClr val="FF0000"/>
                </a:solidFill>
              </a:rPr>
              <a:t>public benefits</a:t>
            </a:r>
            <a:r>
              <a:rPr lang="en-US" sz="2400" dirty="0">
                <a:solidFill>
                  <a:schemeClr val="tx2"/>
                </a:solidFill>
              </a:rPr>
              <a:t>, like roads, hospitals, schools, etc.</a:t>
            </a:r>
          </a:p>
          <a:p>
            <a:pPr>
              <a:lnSpc>
                <a:spcPct val="150000"/>
              </a:lnSpc>
              <a:spcAft>
                <a:spcPts val="600"/>
              </a:spcAft>
            </a:pPr>
            <a:r>
              <a:rPr lang="en-US" sz="2400" b="1" dirty="0">
                <a:solidFill>
                  <a:schemeClr val="tx2"/>
                </a:solidFill>
              </a:rPr>
              <a:t>Exception: </a:t>
            </a:r>
            <a:r>
              <a:rPr lang="en-US" sz="2400" dirty="0">
                <a:solidFill>
                  <a:schemeClr val="tx2"/>
                </a:solidFill>
              </a:rPr>
              <a:t>With a clear agreement and consent from the Zakat recipient, the Zakat payer can pay for services on behalf of the recipient. E.g., Counselling, Quran education.</a:t>
            </a:r>
          </a:p>
        </p:txBody>
      </p:sp>
    </p:spTree>
    <p:extLst>
      <p:ext uri="{BB962C8B-B14F-4D97-AF65-F5344CB8AC3E}">
        <p14:creationId xmlns:p14="http://schemas.microsoft.com/office/powerpoint/2010/main" val="40573603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21D839-B0C1-8C25-D984-F1179FF7A78C}"/>
              </a:ext>
            </a:extLst>
          </p:cNvPr>
          <p:cNvSpPr txBox="1">
            <a:spLocks/>
          </p:cNvSpPr>
          <p:nvPr/>
        </p:nvSpPr>
        <p:spPr>
          <a:xfrm>
            <a:off x="2729272" y="2438742"/>
            <a:ext cx="6733456" cy="772128"/>
          </a:xfrm>
          <a:prstGeom prst="rect">
            <a:avLst/>
          </a:prstGeom>
          <a:solidFill>
            <a:srgbClr val="C00000"/>
          </a:solidFill>
        </p:spPr>
        <p:txBody>
          <a:bodyPr vert="horz" lIns="91440" tIns="45720" rIns="91440" bIns="45720" rtlCol="0" anchor="b">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a:solidFill>
                  <a:srgbClr val="FFFFFF"/>
                </a:solidFill>
                <a:latin typeface="Grandview"/>
                <a:ea typeface="+mn-lt"/>
                <a:cs typeface="+mn-lt"/>
              </a:rPr>
              <a:t>NISAB</a:t>
            </a:r>
            <a:endParaRPr lang="en-US"/>
          </a:p>
        </p:txBody>
      </p:sp>
      <p:sp>
        <p:nvSpPr>
          <p:cNvPr id="5" name="TextBox 4">
            <a:extLst>
              <a:ext uri="{FF2B5EF4-FFF2-40B4-BE49-F238E27FC236}">
                <a16:creationId xmlns:a16="http://schemas.microsoft.com/office/drawing/2014/main" id="{A63D3F2D-E906-7066-99D5-DC780C2B1F39}"/>
              </a:ext>
            </a:extLst>
          </p:cNvPr>
          <p:cNvSpPr txBox="1"/>
          <p:nvPr/>
        </p:nvSpPr>
        <p:spPr>
          <a:xfrm>
            <a:off x="2727435" y="1492469"/>
            <a:ext cx="674151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000">
                <a:latin typeface="Grandview"/>
                <a:ea typeface="+mn-lt"/>
                <a:cs typeface="+mn-lt"/>
              </a:rPr>
              <a:t>FUNDAMENTALS OF</a:t>
            </a:r>
            <a:endParaRPr lang="en-US">
              <a:latin typeface="Grandview"/>
              <a:ea typeface="+mn-lt"/>
              <a:cs typeface="+mn-lt"/>
            </a:endParaRPr>
          </a:p>
        </p:txBody>
      </p:sp>
      <p:pic>
        <p:nvPicPr>
          <p:cNvPr id="7" name="Picture 6" descr="Graphical user interface&#10;&#10;Description automatically generated with low confidence">
            <a:extLst>
              <a:ext uri="{FF2B5EF4-FFF2-40B4-BE49-F238E27FC236}">
                <a16:creationId xmlns:a16="http://schemas.microsoft.com/office/drawing/2014/main" id="{30204933-7096-6DED-B0D0-222C88B84C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2531" y="4621581"/>
            <a:ext cx="3380001" cy="939537"/>
          </a:xfrm>
          <a:prstGeom prst="rect">
            <a:avLst/>
          </a:prstGeom>
        </p:spPr>
      </p:pic>
    </p:spTree>
    <p:extLst>
      <p:ext uri="{BB962C8B-B14F-4D97-AF65-F5344CB8AC3E}">
        <p14:creationId xmlns:p14="http://schemas.microsoft.com/office/powerpoint/2010/main" val="1247766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4832931e-f799-4a7c-ae57-827881b685e5">
      <Terms xmlns="http://schemas.microsoft.com/office/infopath/2007/PartnerControls"/>
    </lcf76f155ced4ddcb4097134ff3c332f>
    <_ip_UnifiedCompliancePolicyProperties xmlns="http://schemas.microsoft.com/sharepoint/v3" xsi:nil="true"/>
    <TaxCatchAll xmlns="4441296a-725d-4ce0-ba89-e039f46eca21" xsi:nil="true"/>
    <SharedWithUsers xmlns="4441296a-725d-4ce0-ba89-e039f46eca21">
      <UserInfo>
        <DisplayName>Kamran Ashrafi</DisplayName>
        <AccountId>3472</AccountId>
        <AccountType/>
      </UserInfo>
      <UserInfo>
        <DisplayName>Nabil Khan</DisplayName>
        <AccountId>206</AccountId>
        <AccountType/>
      </UserInfo>
      <UserInfo>
        <DisplayName>Omer Ikram</DisplayName>
        <AccountId>4279</AccountId>
        <AccountType/>
      </UserInfo>
      <UserInfo>
        <DisplayName>Raheel Irfan</DisplayName>
        <AccountId>4876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891C4B0D42BA468EC712FB835AF42A" ma:contentTypeVersion="20" ma:contentTypeDescription="Create a new document." ma:contentTypeScope="" ma:versionID="ea000602ec9ea9fe094d45217fb33e63">
  <xsd:schema xmlns:xsd="http://www.w3.org/2001/XMLSchema" xmlns:xs="http://www.w3.org/2001/XMLSchema" xmlns:p="http://schemas.microsoft.com/office/2006/metadata/properties" xmlns:ns1="http://schemas.microsoft.com/sharepoint/v3" xmlns:ns2="4441296a-725d-4ce0-ba89-e039f46eca21" xmlns:ns3="4832931e-f799-4a7c-ae57-827881b685e5" targetNamespace="http://schemas.microsoft.com/office/2006/metadata/properties" ma:root="true" ma:fieldsID="d6d8b28b28e4050c2e0deccf096c89c1" ns1:_="" ns2:_="" ns3:_="">
    <xsd:import namespace="http://schemas.microsoft.com/sharepoint/v3"/>
    <xsd:import namespace="4441296a-725d-4ce0-ba89-e039f46eca21"/>
    <xsd:import namespace="4832931e-f799-4a7c-ae57-827881b685e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1:_ip_UnifiedCompliancePolicyProperties" minOccurs="0"/>
                <xsd:element ref="ns1:_ip_UnifiedCompliancePolicyUIAc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41296a-725d-4ce0-ba89-e039f46eca2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1c6d314-4beb-4e8d-aaa5-678272698a2b}" ma:internalName="TaxCatchAll" ma:showField="CatchAllData" ma:web="4441296a-725d-4ce0-ba89-e039f46eca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832931e-f799-4a7c-ae57-827881b685e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3506d83-2729-4508-9719-6bc0db4099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E6F7C5-CD24-49F8-8324-2BED9C6335C7}">
  <ds:schemaRefs>
    <ds:schemaRef ds:uri="http://schemas.microsoft.com/sharepoint/v3/contenttype/forms"/>
  </ds:schemaRefs>
</ds:datastoreItem>
</file>

<file path=customXml/itemProps2.xml><?xml version="1.0" encoding="utf-8"?>
<ds:datastoreItem xmlns:ds="http://schemas.openxmlformats.org/officeDocument/2006/customXml" ds:itemID="{C2FAF483-0DF3-4278-9AE7-827BA6A55E77}">
  <ds:schemaRefs>
    <ds:schemaRef ds:uri="4441296a-725d-4ce0-ba89-e039f46eca21"/>
    <ds:schemaRef ds:uri="4832931e-f799-4a7c-ae57-827881b685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5A8A63D-A661-421E-B652-A0AB1FFF7777}">
  <ds:schemaRefs>
    <ds:schemaRef ds:uri="4441296a-725d-4ce0-ba89-e039f46eca21"/>
    <ds:schemaRef ds:uri="4832931e-f799-4a7c-ae57-827881b685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4783</TotalTime>
  <Words>3578</Words>
  <Application>Microsoft Office PowerPoint</Application>
  <PresentationFormat>Widescreen</PresentationFormat>
  <Paragraphs>394</Paragraphs>
  <Slides>32</Slides>
  <Notes>19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Zaid Mirza</dc:creator>
  <cp:lastModifiedBy>Zaid Mirza</cp:lastModifiedBy>
  <cp:revision>14</cp:revision>
  <dcterms:created xsi:type="dcterms:W3CDTF">2024-02-12T18:08:33Z</dcterms:created>
  <dcterms:modified xsi:type="dcterms:W3CDTF">2025-02-06T00:47:37Z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0x01010031891C4B0D42BA468EC712FB835AF42A</vt:lpwstr>
  </property>
  <property fmtid="{D5CDD505-2E9C-101B-9397-08002B2CF9AE}" pid="3" name="MediaServiceImageTags">
    <vt:lpwstr/>
  </property>
</Properties>
</file>