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DM Sans Semi Bold"/>
      <p:regular r:id="rId17"/>
    </p:embeddedFont>
    <p:embeddedFont>
      <p:font typeface="DM Sans Semi Bold"/>
      <p:regular r:id="rId18"/>
    </p:embeddedFont>
    <p:embeddedFont>
      <p:font typeface="DM Sans Semi Bold"/>
      <p:regular r:id="rId19"/>
    </p:embeddedFont>
    <p:embeddedFont>
      <p:font typeface="DM Sans Semi Bold"/>
      <p:regular r:id="rId20"/>
    </p:embeddedFont>
    <p:embeddedFont>
      <p:font typeface="Inter Medium"/>
      <p:regular r:id="rId21"/>
    </p:embeddedFont>
    <p:embeddedFont>
      <p:font typeface="Inter Medium"/>
      <p:regular r:id="rId22"/>
    </p:embeddedFont>
    <p:embeddedFont>
      <p:font typeface="Inter Medium"/>
      <p:regular r:id="rId23"/>
    </p:embeddedFont>
    <p:embeddedFont>
      <p:font typeface="Inter Medium"/>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Manchester United stadium seats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hyperlink" Target="tel:03337729803" TargetMode="External"/><Relationship Id="rId2" Type="http://schemas.openxmlformats.org/officeDocument/2006/relationships/hyperlink" Target="tel:+34601987692" TargetMode="External"/><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6.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cQ5sBuKZobc" TargetMode="External"/><Relationship Id="rId1" Type="http://schemas.openxmlformats.org/officeDocument/2006/relationships/image" Target="../media/image-8-1.png"/><Relationship Id="rId3" Type="http://schemas.openxmlformats.org/officeDocument/2006/relationships/slideLayout" Target="../slideLayouts/slideLayout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2837378" y="680561"/>
            <a:ext cx="3469124" cy="2202656"/>
          </a:xfrm>
          <a:prstGeom prst="rect">
            <a:avLst/>
          </a:prstGeom>
        </p:spPr>
      </p:pic>
      <p:sp>
        <p:nvSpPr>
          <p:cNvPr id="4" name="Text 0"/>
          <p:cNvSpPr/>
          <p:nvPr/>
        </p:nvSpPr>
        <p:spPr>
          <a:xfrm>
            <a:off x="642461" y="3278029"/>
            <a:ext cx="7859077" cy="1583055"/>
          </a:xfrm>
          <a:prstGeom prst="rect">
            <a:avLst/>
          </a:prstGeom>
          <a:noFill/>
          <a:ln/>
        </p:spPr>
        <p:txBody>
          <a:bodyPr wrap="square" lIns="0" tIns="0" rIns="0" bIns="0" rtlCol="0" anchor="t"/>
          <a:lstStyle/>
          <a:p>
            <a:pPr indent="0" marL="0">
              <a:lnSpc>
                <a:spcPts val="6200"/>
              </a:lnSpc>
              <a:buNone/>
            </a:pPr>
            <a:r>
              <a:rPr lang="en-US" sz="4950" dirty="0">
                <a:solidFill>
                  <a:srgbClr val="030303"/>
                </a:solidFill>
                <a:latin typeface="DM Sans Semi Bold" pitchFamily="34" charset="0"/>
                <a:ea typeface="DM Sans Semi Bold" pitchFamily="34" charset="-122"/>
                <a:cs typeface="DM Sans Semi Bold" pitchFamily="34" charset="-120"/>
              </a:rPr>
              <a:t>Revive, Refresh, Rediscover</a:t>
            </a:r>
            <a:endParaRPr lang="en-US" sz="4950" dirty="0"/>
          </a:p>
        </p:txBody>
      </p:sp>
      <p:sp>
        <p:nvSpPr>
          <p:cNvPr id="5" name="Text 1"/>
          <p:cNvSpPr/>
          <p:nvPr/>
        </p:nvSpPr>
        <p:spPr>
          <a:xfrm>
            <a:off x="917734" y="5342811"/>
            <a:ext cx="7583805" cy="881182"/>
          </a:xfrm>
          <a:prstGeom prst="rect">
            <a:avLst/>
          </a:prstGeom>
          <a:noFill/>
          <a:ln/>
        </p:spPr>
        <p:txBody>
          <a:bodyPr wrap="square" lIns="0" tIns="0" rIns="0" bIns="0" rtlCol="0" anchor="t"/>
          <a:lstStyle/>
          <a:p>
            <a:pPr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Stadium seat owners, It's time to change the way you revive your venues. Save money and down time with our stadium seat revive system and not replacing them. Keeping the historic seats in place and not removed. </a:t>
            </a:r>
            <a:endParaRPr lang="en-US" sz="1400" dirty="0"/>
          </a:p>
        </p:txBody>
      </p:sp>
      <p:sp>
        <p:nvSpPr>
          <p:cNvPr id="6" name="Text 2"/>
          <p:cNvSpPr/>
          <p:nvPr/>
        </p:nvSpPr>
        <p:spPr>
          <a:xfrm>
            <a:off x="917734" y="6430447"/>
            <a:ext cx="7583805" cy="587454"/>
          </a:xfrm>
          <a:prstGeom prst="rect">
            <a:avLst/>
          </a:prstGeom>
          <a:noFill/>
          <a:ln/>
        </p:spPr>
        <p:txBody>
          <a:bodyPr wrap="square" lIns="0" tIns="0" rIns="0" bIns="0" rtlCol="0" anchor="t"/>
          <a:lstStyle/>
          <a:p>
            <a:pPr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Our patented innovative solutions offer a cost-effective, environmentally friendly alternative to stadium seat replacement.</a:t>
            </a:r>
            <a:endParaRPr lang="en-US" sz="1400" dirty="0"/>
          </a:p>
        </p:txBody>
      </p:sp>
      <p:sp>
        <p:nvSpPr>
          <p:cNvPr id="7" name="Text 3"/>
          <p:cNvSpPr/>
          <p:nvPr/>
        </p:nvSpPr>
        <p:spPr>
          <a:xfrm>
            <a:off x="917734" y="7224355"/>
            <a:ext cx="7583805" cy="293727"/>
          </a:xfrm>
          <a:prstGeom prst="rect">
            <a:avLst/>
          </a:prstGeom>
          <a:noFill/>
          <a:ln/>
        </p:spPr>
        <p:txBody>
          <a:bodyPr wrap="none" lIns="0" tIns="0" rIns="0" bIns="0" rtlCol="0" anchor="t"/>
          <a:lstStyle/>
          <a:p>
            <a:pPr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Let's explore how we can work together and transform your stadium.</a:t>
            </a:r>
            <a:endParaRPr lang="en-US" sz="1400" dirty="0"/>
          </a:p>
        </p:txBody>
      </p:sp>
      <p:sp>
        <p:nvSpPr>
          <p:cNvPr id="8" name="Shape 4"/>
          <p:cNvSpPr/>
          <p:nvPr/>
        </p:nvSpPr>
        <p:spPr>
          <a:xfrm>
            <a:off x="642461" y="5136356"/>
            <a:ext cx="22860" cy="2588181"/>
          </a:xfrm>
          <a:prstGeom prst="rect">
            <a:avLst/>
          </a:prstGeom>
          <a:solidFill>
            <a:srgbClr val="1C9770"/>
          </a:solid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72095" y="648414"/>
            <a:ext cx="13193435" cy="472678"/>
          </a:xfrm>
          <a:prstGeom prst="rect">
            <a:avLst/>
          </a:prstGeom>
          <a:noFill/>
          <a:ln/>
        </p:spPr>
        <p:txBody>
          <a:bodyPr wrap="none" lIns="0" tIns="0" rIns="0" bIns="0" rtlCol="0" anchor="t"/>
          <a:lstStyle/>
          <a:p>
            <a:pPr indent="0" marL="0">
              <a:lnSpc>
                <a:spcPts val="3700"/>
              </a:lnSpc>
              <a:buNone/>
            </a:pPr>
            <a:r>
              <a:rPr lang="en-US" sz="2950" dirty="0">
                <a:solidFill>
                  <a:srgbClr val="030303"/>
                </a:solidFill>
                <a:latin typeface="DM Sans Semi Bold" pitchFamily="34" charset="0"/>
                <a:ea typeface="DM Sans Semi Bold" pitchFamily="34" charset="-122"/>
                <a:cs typeface="DM Sans Semi Bold" pitchFamily="34" charset="-120"/>
              </a:rPr>
              <a:t>DC Revive, transforming stadium seats for fans, owners and the planet</a:t>
            </a:r>
            <a:pPr indent="0" marL="0">
              <a:lnSpc>
                <a:spcPts val="3700"/>
              </a:lnSpc>
              <a:buNone/>
            </a:pPr>
            <a:r>
              <a:rPr lang="en-US" sz="2950" dirty="0">
                <a:solidFill>
                  <a:srgbClr val="000000"/>
                </a:solidFill>
                <a:latin typeface="DM Sans Semi Bold" pitchFamily="34" charset="0"/>
                <a:ea typeface="DM Sans Semi Bold" pitchFamily="34" charset="-122"/>
                <a:cs typeface="DM Sans Semi Bold" pitchFamily="34" charset="-120"/>
              </a:rPr>
              <a:t>🌏</a:t>
            </a:r>
            <a:endParaRPr lang="en-US" sz="2950" dirty="0"/>
          </a:p>
        </p:txBody>
      </p:sp>
      <p:sp>
        <p:nvSpPr>
          <p:cNvPr id="3" name="Text 1"/>
          <p:cNvSpPr/>
          <p:nvPr/>
        </p:nvSpPr>
        <p:spPr>
          <a:xfrm>
            <a:off x="572095" y="1347907"/>
            <a:ext cx="4735592" cy="236339"/>
          </a:xfrm>
          <a:prstGeom prst="rect">
            <a:avLst/>
          </a:prstGeom>
          <a:noFill/>
          <a:ln/>
        </p:spPr>
        <p:txBody>
          <a:bodyPr wrap="none" lIns="0" tIns="0" rIns="0" bIns="0" rtlCol="0" anchor="t"/>
          <a:lstStyle/>
          <a:p>
            <a:pPr algn="l" indent="0" marL="0">
              <a:lnSpc>
                <a:spcPts val="1850"/>
              </a:lnSpc>
              <a:buNone/>
            </a:pPr>
            <a:r>
              <a:rPr lang="en-US" sz="1450" dirty="0">
                <a:solidFill>
                  <a:srgbClr val="030303"/>
                </a:solidFill>
                <a:latin typeface="DM Sans Semi Bold" pitchFamily="34" charset="0"/>
                <a:ea typeface="DM Sans Semi Bold" pitchFamily="34" charset="-122"/>
                <a:cs typeface="DM Sans Semi Bold" pitchFamily="34" charset="-120"/>
              </a:rPr>
              <a:t>DC Revive, Refresh, Rediscover your stadium seating</a:t>
            </a:r>
            <a:endParaRPr lang="en-US" sz="1450" dirty="0"/>
          </a:p>
        </p:txBody>
      </p:sp>
      <p:sp>
        <p:nvSpPr>
          <p:cNvPr id="4" name="Text 2"/>
          <p:cNvSpPr/>
          <p:nvPr/>
        </p:nvSpPr>
        <p:spPr>
          <a:xfrm>
            <a:off x="572095" y="1811060"/>
            <a:ext cx="13486209" cy="241935"/>
          </a:xfrm>
          <a:prstGeom prst="rect">
            <a:avLst/>
          </a:prstGeom>
          <a:noFill/>
          <a:ln/>
        </p:spPr>
        <p:txBody>
          <a:bodyPr wrap="none" lIns="0" tIns="0" rIns="0" bIns="0" rtlCol="0" anchor="t"/>
          <a:lstStyle/>
          <a:p>
            <a:pPr algn="l"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118 Battle Road, Hastings, East Sussex, England TN37 7AN</a:t>
            </a:r>
            <a:endParaRPr lang="en-US" sz="1150" dirty="0"/>
          </a:p>
        </p:txBody>
      </p:sp>
      <p:sp>
        <p:nvSpPr>
          <p:cNvPr id="5" name="Text 3"/>
          <p:cNvSpPr/>
          <p:nvPr/>
        </p:nvSpPr>
        <p:spPr>
          <a:xfrm>
            <a:off x="572095" y="2223135"/>
            <a:ext cx="13486209" cy="241935"/>
          </a:xfrm>
          <a:prstGeom prst="rect">
            <a:avLst/>
          </a:prstGeom>
          <a:noFill/>
          <a:ln/>
        </p:spPr>
        <p:txBody>
          <a:bodyPr wrap="none" lIns="0" tIns="0" rIns="0" bIns="0" rtlCol="0" anchor="t"/>
          <a:lstStyle/>
          <a:p>
            <a:pPr algn="l"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UK Reception </a:t>
            </a:r>
            <a:pPr algn="l" indent="0" marL="0">
              <a:lnSpc>
                <a:spcPts val="1900"/>
              </a:lnSpc>
              <a:buNone/>
            </a:pPr>
            <a:r>
              <a:rPr lang="en-US" sz="1150" u="sng" dirty="0">
                <a:solidFill>
                  <a:srgbClr val="1C9770"/>
                </a:solidFill>
                <a:latin typeface="Inter Medium" pitchFamily="34" charset="0"/>
                <a:ea typeface="Inter Medium" pitchFamily="34" charset="-122"/>
                <a:cs typeface="Inter Medium" pitchFamily="34" charset="-120"/>
                <a:hlinkClick r:id="rId1" invalidUrl="" action="" tgtFrame="" tooltip="" history="1" highlightClick="0" endSnd="0">
                  <a:extLst>
                    <a:ext uri="{A12FA001-AC4F-418D-AE19-62706E023703}">
                      <ahyp:hlinkClr xmlns:ahyp="http://schemas.microsoft.com/office/drawing/2018/hyperlinkcolor" val="tx"/>
                    </a:ext>
                  </a:extLst>
                </a:hlinkClick>
              </a:rPr>
              <a:t>-0333 772 9803</a:t>
            </a:r>
            <a:pPr algn="l"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 </a:t>
            </a:r>
            <a:endParaRPr lang="en-US" sz="1150" dirty="0"/>
          </a:p>
        </p:txBody>
      </p:sp>
      <p:sp>
        <p:nvSpPr>
          <p:cNvPr id="6" name="Text 4"/>
          <p:cNvSpPr/>
          <p:nvPr/>
        </p:nvSpPr>
        <p:spPr>
          <a:xfrm>
            <a:off x="572095" y="2635210"/>
            <a:ext cx="13486209" cy="241935"/>
          </a:xfrm>
          <a:prstGeom prst="rect">
            <a:avLst/>
          </a:prstGeom>
          <a:noFill/>
          <a:ln/>
        </p:spPr>
        <p:txBody>
          <a:bodyPr wrap="none" lIns="0" tIns="0" rIns="0" bIns="0" rtlCol="0" anchor="t"/>
          <a:lstStyle/>
          <a:p>
            <a:pPr algn="l"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Europe Spain - </a:t>
            </a:r>
            <a:pPr algn="l" indent="0" marL="0">
              <a:lnSpc>
                <a:spcPts val="1900"/>
              </a:lnSpc>
              <a:buNone/>
            </a:pPr>
            <a:r>
              <a:rPr lang="en-US" sz="1150" u="sng" dirty="0">
                <a:solidFill>
                  <a:srgbClr val="1C9770"/>
                </a:solidFill>
                <a:latin typeface="Inter Medium" pitchFamily="34" charset="0"/>
                <a:ea typeface="Inter Medium" pitchFamily="34" charset="-122"/>
                <a:cs typeface="Inter Medium" pitchFamily="34" charset="-120"/>
                <a:hlinkClick r:id="rId2" invalidUrl="" action="" tgtFrame="" tooltip="" history="1" highlightClick="0" endSnd="0">
                  <a:extLst>
                    <a:ext uri="{A12FA001-AC4F-418D-AE19-62706E023703}">
                      <ahyp:hlinkClr xmlns:ahyp="http://schemas.microsoft.com/office/drawing/2018/hyperlinkcolor" val="tx"/>
                    </a:ext>
                  </a:extLst>
                </a:hlinkClick>
              </a:rPr>
              <a:t>+34601987692</a:t>
            </a:r>
            <a:endParaRPr lang="en-US" sz="1150" dirty="0"/>
          </a:p>
        </p:txBody>
      </p:sp>
      <p:sp>
        <p:nvSpPr>
          <p:cNvPr id="7" name="Text 5"/>
          <p:cNvSpPr/>
          <p:nvPr/>
        </p:nvSpPr>
        <p:spPr>
          <a:xfrm>
            <a:off x="572095" y="3047286"/>
            <a:ext cx="13486209" cy="241935"/>
          </a:xfrm>
          <a:prstGeom prst="rect">
            <a:avLst/>
          </a:prstGeom>
          <a:noFill/>
          <a:ln/>
        </p:spPr>
        <p:txBody>
          <a:bodyPr wrap="none" lIns="0" tIns="0" rIns="0" bIns="0" rtlCol="0" anchor="t"/>
          <a:lstStyle/>
          <a:p>
            <a:pPr indent="0" marL="0">
              <a:lnSpc>
                <a:spcPts val="1900"/>
              </a:lnSpc>
              <a:buNone/>
            </a:pPr>
            <a:r>
              <a:rPr lang="en-US" sz="1150" dirty="0">
                <a:solidFill>
                  <a:srgbClr val="1C9770"/>
                </a:solidFill>
                <a:latin typeface="Inter Medium" pitchFamily="34" charset="0"/>
                <a:ea typeface="Inter Medium" pitchFamily="34" charset="-122"/>
                <a:cs typeface="Inter Medium" pitchFamily="34" charset="-120"/>
              </a:rPr>
              <a:t>www.dcrevive.com</a:t>
            </a:r>
            <a:endParaRPr lang="en-US" sz="1150" dirty="0"/>
          </a:p>
        </p:txBody>
      </p:sp>
      <p:pic>
        <p:nvPicPr>
          <p:cNvPr id="8" name="Image 0" descr="preencoded.png">    </p:cNvPr>
          <p:cNvPicPr>
            <a:picLocks noChangeAspect="1"/>
          </p:cNvPicPr>
          <p:nvPr/>
        </p:nvPicPr>
        <p:blipFill>
          <a:blip r:embed="rId3"/>
          <a:stretch>
            <a:fillRect/>
          </a:stretch>
        </p:blipFill>
        <p:spPr>
          <a:xfrm>
            <a:off x="5885855" y="3559254"/>
            <a:ext cx="2858572" cy="1814989"/>
          </a:xfrm>
          <a:prstGeom prst="rect">
            <a:avLst/>
          </a:prstGeom>
        </p:spPr>
      </p:pic>
      <p:pic>
        <p:nvPicPr>
          <p:cNvPr id="9" name="Image 1" descr="preencoded.png">    </p:cNvPr>
          <p:cNvPicPr>
            <a:picLocks noChangeAspect="1"/>
          </p:cNvPicPr>
          <p:nvPr/>
        </p:nvPicPr>
        <p:blipFill>
          <a:blip r:embed="rId4"/>
          <a:stretch>
            <a:fillRect/>
          </a:stretch>
        </p:blipFill>
        <p:spPr>
          <a:xfrm>
            <a:off x="6407706" y="5620107"/>
            <a:ext cx="1814989" cy="18149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215390"/>
            <a:ext cx="7346275" cy="771525"/>
          </a:xfrm>
          <a:prstGeom prst="rect">
            <a:avLst/>
          </a:prstGeom>
          <a:noFill/>
          <a:ln/>
        </p:spPr>
        <p:txBody>
          <a:bodyPr wrap="none" lIns="0" tIns="0" rIns="0" bIns="0" rtlCol="0" anchor="t"/>
          <a:lstStyle/>
          <a:p>
            <a:pPr indent="0" marL="0">
              <a:lnSpc>
                <a:spcPts val="6050"/>
              </a:lnSpc>
              <a:buNone/>
            </a:pPr>
            <a:r>
              <a:rPr lang="en-US" sz="4850" dirty="0">
                <a:solidFill>
                  <a:srgbClr val="030303"/>
                </a:solidFill>
                <a:latin typeface="DM Sans Semi Bold" pitchFamily="34" charset="0"/>
                <a:ea typeface="DM Sans Semi Bold" pitchFamily="34" charset="-122"/>
                <a:cs typeface="DM Sans Semi Bold" pitchFamily="34" charset="-120"/>
              </a:rPr>
              <a:t>Substantial Cost Savings</a:t>
            </a:r>
            <a:endParaRPr lang="en-US" sz="4850" dirty="0"/>
          </a:p>
        </p:txBody>
      </p:sp>
      <p:sp>
        <p:nvSpPr>
          <p:cNvPr id="3" name="Text 1"/>
          <p:cNvSpPr/>
          <p:nvPr/>
        </p:nvSpPr>
        <p:spPr>
          <a:xfrm>
            <a:off x="864037"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030303"/>
                </a:solidFill>
                <a:latin typeface="DM Sans Semi Bold" pitchFamily="34" charset="0"/>
                <a:ea typeface="DM Sans Semi Bold" pitchFamily="34" charset="-122"/>
                <a:cs typeface="DM Sans Semi Bold" pitchFamily="34" charset="-120"/>
              </a:rPr>
              <a:t>Replacement Costs</a:t>
            </a:r>
            <a:endParaRPr lang="en-US" sz="2400" dirty="0"/>
          </a:p>
        </p:txBody>
      </p:sp>
      <p:sp>
        <p:nvSpPr>
          <p:cNvPr id="4" name="Text 2"/>
          <p:cNvSpPr/>
          <p:nvPr/>
        </p:nvSpPr>
        <p:spPr>
          <a:xfrm>
            <a:off x="864037" y="3236595"/>
            <a:ext cx="3898821" cy="2370296"/>
          </a:xfrm>
          <a:prstGeom prst="rect">
            <a:avLst/>
          </a:prstGeom>
          <a:noFill/>
          <a:ln/>
        </p:spPr>
        <p:txBody>
          <a:bodyPr wrap="square" lIns="0" tIns="0" rIns="0" bIns="0" rtlCol="0" anchor="t"/>
          <a:lstStyle/>
          <a:p>
            <a:pPr indent="0" marL="0">
              <a:lnSpc>
                <a:spcPts val="3100"/>
              </a:lnSpc>
              <a:buNone/>
            </a:pPr>
            <a:r>
              <a:rPr lang="en-US" sz="1900" dirty="0">
                <a:solidFill>
                  <a:srgbClr val="464646"/>
                </a:solidFill>
                <a:latin typeface="Inter Medium" pitchFamily="34" charset="0"/>
                <a:ea typeface="Inter Medium" pitchFamily="34" charset="-122"/>
                <a:cs typeface="Inter Medium" pitchFamily="34" charset="-120"/>
              </a:rPr>
              <a:t>New seating requires a significant investment driving up costs, manufacturing, shipping with logistical challenges, a need for large man power, increased down time and installation.</a:t>
            </a:r>
            <a:endParaRPr lang="en-US" sz="1900" dirty="0"/>
          </a:p>
        </p:txBody>
      </p:sp>
      <p:sp>
        <p:nvSpPr>
          <p:cNvPr id="5" name="Text 3"/>
          <p:cNvSpPr/>
          <p:nvPr/>
        </p:nvSpPr>
        <p:spPr>
          <a:xfrm>
            <a:off x="5372695"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030303"/>
                </a:solidFill>
                <a:latin typeface="DM Sans Semi Bold" pitchFamily="34" charset="0"/>
                <a:ea typeface="DM Sans Semi Bold" pitchFamily="34" charset="-122"/>
                <a:cs typeface="DM Sans Semi Bold" pitchFamily="34" charset="-120"/>
              </a:rPr>
              <a:t>Restoration Savings</a:t>
            </a:r>
            <a:endParaRPr lang="en-US" sz="2400" dirty="0"/>
          </a:p>
        </p:txBody>
      </p:sp>
      <p:sp>
        <p:nvSpPr>
          <p:cNvPr id="6" name="Text 4"/>
          <p:cNvSpPr/>
          <p:nvPr/>
        </p:nvSpPr>
        <p:spPr>
          <a:xfrm>
            <a:off x="5372695" y="3236595"/>
            <a:ext cx="3898821" cy="3555444"/>
          </a:xfrm>
          <a:prstGeom prst="rect">
            <a:avLst/>
          </a:prstGeom>
          <a:noFill/>
          <a:ln/>
        </p:spPr>
        <p:txBody>
          <a:bodyPr wrap="square" lIns="0" tIns="0" rIns="0" bIns="0" rtlCol="0" anchor="t"/>
          <a:lstStyle/>
          <a:p>
            <a:pPr indent="0" marL="0">
              <a:lnSpc>
                <a:spcPts val="3100"/>
              </a:lnSpc>
              <a:buNone/>
            </a:pPr>
            <a:r>
              <a:rPr lang="en-US" sz="1900" dirty="0">
                <a:solidFill>
                  <a:srgbClr val="464646"/>
                </a:solidFill>
                <a:latin typeface="Inter Medium" pitchFamily="34" charset="0"/>
                <a:ea typeface="Inter Medium" pitchFamily="34" charset="-122"/>
                <a:cs typeface="Inter Medium" pitchFamily="34" charset="-120"/>
              </a:rPr>
              <a:t>Our patented restoration process significantly reduces the cost compared to seat replacement. We use the existing infrastructure which reduces materials, labour and operational costs, next to no down time and zero logistics cost.</a:t>
            </a:r>
            <a:endParaRPr lang="en-US" sz="1900" dirty="0"/>
          </a:p>
        </p:txBody>
      </p:sp>
      <p:sp>
        <p:nvSpPr>
          <p:cNvPr id="7" name="Text 5"/>
          <p:cNvSpPr/>
          <p:nvPr/>
        </p:nvSpPr>
        <p:spPr>
          <a:xfrm>
            <a:off x="9881354"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030303"/>
                </a:solidFill>
                <a:latin typeface="DM Sans Semi Bold" pitchFamily="34" charset="0"/>
                <a:ea typeface="DM Sans Semi Bold" pitchFamily="34" charset="-122"/>
                <a:cs typeface="DM Sans Semi Bold" pitchFamily="34" charset="-120"/>
              </a:rPr>
              <a:t>Long-term Benefits</a:t>
            </a:r>
            <a:endParaRPr lang="en-US" sz="2400" dirty="0"/>
          </a:p>
        </p:txBody>
      </p:sp>
      <p:sp>
        <p:nvSpPr>
          <p:cNvPr id="8" name="Text 6"/>
          <p:cNvSpPr/>
          <p:nvPr/>
        </p:nvSpPr>
        <p:spPr>
          <a:xfrm>
            <a:off x="9881354" y="3236595"/>
            <a:ext cx="3898821" cy="3160395"/>
          </a:xfrm>
          <a:prstGeom prst="rect">
            <a:avLst/>
          </a:prstGeom>
          <a:noFill/>
          <a:ln/>
        </p:spPr>
        <p:txBody>
          <a:bodyPr wrap="square" lIns="0" tIns="0" rIns="0" bIns="0" rtlCol="0" anchor="t"/>
          <a:lstStyle/>
          <a:p>
            <a:pPr indent="0" marL="0">
              <a:lnSpc>
                <a:spcPts val="3100"/>
              </a:lnSpc>
              <a:buNone/>
            </a:pPr>
            <a:r>
              <a:rPr lang="en-US" sz="1900" dirty="0">
                <a:solidFill>
                  <a:srgbClr val="464646"/>
                </a:solidFill>
                <a:latin typeface="Inter Medium" pitchFamily="34" charset="0"/>
                <a:ea typeface="Inter Medium" pitchFamily="34" charset="-122"/>
                <a:cs typeface="Inter Medium" pitchFamily="34" charset="-120"/>
              </a:rPr>
              <a:t>Revived seats have enhanced durability. This means fewer replacements over time, leading to sustained savings both financially and on the environment. Fans may wish to keep their iconic seat that has witnessed many victories.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4005"/>
          </a:xfrm>
          <a:prstGeom prst="rect">
            <a:avLst/>
          </a:prstGeom>
        </p:spPr>
      </p:pic>
      <p:sp>
        <p:nvSpPr>
          <p:cNvPr id="3" name="Text 0"/>
          <p:cNvSpPr/>
          <p:nvPr/>
        </p:nvSpPr>
        <p:spPr>
          <a:xfrm>
            <a:off x="644247" y="506135"/>
            <a:ext cx="4602004" cy="575191"/>
          </a:xfrm>
          <a:prstGeom prst="rect">
            <a:avLst/>
          </a:prstGeom>
          <a:noFill/>
          <a:ln/>
        </p:spPr>
        <p:txBody>
          <a:bodyPr wrap="none" lIns="0" tIns="0" rIns="0" bIns="0" rtlCol="0" anchor="t"/>
          <a:lstStyle/>
          <a:p>
            <a:pPr indent="0" marL="0">
              <a:lnSpc>
                <a:spcPts val="4500"/>
              </a:lnSpc>
              <a:buNone/>
            </a:pPr>
            <a:r>
              <a:rPr lang="en-US" sz="3600" dirty="0">
                <a:solidFill>
                  <a:srgbClr val="030303"/>
                </a:solidFill>
                <a:latin typeface="DM Sans Semi Bold" pitchFamily="34" charset="0"/>
                <a:ea typeface="DM Sans Semi Bold" pitchFamily="34" charset="-122"/>
                <a:cs typeface="DM Sans Semi Bold" pitchFamily="34" charset="-120"/>
              </a:rPr>
              <a:t>Safety First: </a:t>
            </a:r>
            <a:endParaRPr lang="en-US" sz="3600" dirty="0"/>
          </a:p>
        </p:txBody>
      </p:sp>
      <p:sp>
        <p:nvSpPr>
          <p:cNvPr id="4" name="Shape 1"/>
          <p:cNvSpPr/>
          <p:nvPr/>
        </p:nvSpPr>
        <p:spPr>
          <a:xfrm>
            <a:off x="908923" y="1357432"/>
            <a:ext cx="22860" cy="6370439"/>
          </a:xfrm>
          <a:prstGeom prst="roundRect">
            <a:avLst>
              <a:gd name="adj" fmla="val 120790"/>
            </a:avLst>
          </a:prstGeom>
          <a:solidFill>
            <a:srgbClr val="D8D4D4"/>
          </a:solidFill>
          <a:ln/>
        </p:spPr>
      </p:sp>
      <p:sp>
        <p:nvSpPr>
          <p:cNvPr id="5" name="Shape 2"/>
          <p:cNvSpPr/>
          <p:nvPr/>
        </p:nvSpPr>
        <p:spPr>
          <a:xfrm>
            <a:off x="1104543" y="1760101"/>
            <a:ext cx="644247" cy="22860"/>
          </a:xfrm>
          <a:prstGeom prst="roundRect">
            <a:avLst>
              <a:gd name="adj" fmla="val 120790"/>
            </a:avLst>
          </a:prstGeom>
          <a:solidFill>
            <a:srgbClr val="D8D4D4"/>
          </a:solidFill>
          <a:ln/>
        </p:spPr>
      </p:sp>
      <p:sp>
        <p:nvSpPr>
          <p:cNvPr id="6" name="Shape 3"/>
          <p:cNvSpPr/>
          <p:nvPr/>
        </p:nvSpPr>
        <p:spPr>
          <a:xfrm>
            <a:off x="713303" y="1564481"/>
            <a:ext cx="414099" cy="414099"/>
          </a:xfrm>
          <a:prstGeom prst="roundRect">
            <a:avLst>
              <a:gd name="adj" fmla="val 6668"/>
            </a:avLst>
          </a:prstGeom>
          <a:solidFill>
            <a:srgbClr val="F2EEEE"/>
          </a:solidFill>
          <a:ln/>
        </p:spPr>
      </p:sp>
      <p:sp>
        <p:nvSpPr>
          <p:cNvPr id="7" name="Text 4"/>
          <p:cNvSpPr/>
          <p:nvPr/>
        </p:nvSpPr>
        <p:spPr>
          <a:xfrm>
            <a:off x="872252" y="1633418"/>
            <a:ext cx="96083" cy="276106"/>
          </a:xfrm>
          <a:prstGeom prst="rect">
            <a:avLst/>
          </a:prstGeom>
          <a:noFill/>
          <a:ln/>
        </p:spPr>
        <p:txBody>
          <a:bodyPr wrap="none" lIns="0" tIns="0" rIns="0" bIns="0" rtlCol="0" anchor="t"/>
          <a:lstStyle/>
          <a:p>
            <a:pPr algn="ctr" indent="0" marL="0">
              <a:lnSpc>
                <a:spcPts val="2150"/>
              </a:lnSpc>
              <a:buNone/>
            </a:pPr>
            <a:r>
              <a:rPr lang="en-US" sz="2150" dirty="0">
                <a:solidFill>
                  <a:srgbClr val="464646"/>
                </a:solidFill>
                <a:latin typeface="DM Sans Semi Bold" pitchFamily="34" charset="0"/>
                <a:ea typeface="DM Sans Semi Bold" pitchFamily="34" charset="-122"/>
                <a:cs typeface="DM Sans Semi Bold" pitchFamily="34" charset="-120"/>
              </a:rPr>
              <a:t>1</a:t>
            </a:r>
            <a:endParaRPr lang="en-US" sz="2150" dirty="0"/>
          </a:p>
        </p:txBody>
      </p:sp>
      <p:sp>
        <p:nvSpPr>
          <p:cNvPr id="8" name="Text 5"/>
          <p:cNvSpPr/>
          <p:nvPr/>
        </p:nvSpPr>
        <p:spPr>
          <a:xfrm>
            <a:off x="1932742" y="1541502"/>
            <a:ext cx="6567011" cy="575310"/>
          </a:xfrm>
          <a:prstGeom prst="rect">
            <a:avLst/>
          </a:prstGeom>
          <a:noFill/>
          <a:ln/>
        </p:spPr>
        <p:txBody>
          <a:bodyPr wrap="squar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The current fire rating status of your seats is a priority to identify areas of concern.</a:t>
            </a:r>
            <a:endParaRPr lang="en-US" sz="1800" dirty="0"/>
          </a:p>
        </p:txBody>
      </p:sp>
      <p:sp>
        <p:nvSpPr>
          <p:cNvPr id="9" name="Text 6"/>
          <p:cNvSpPr/>
          <p:nvPr/>
        </p:nvSpPr>
        <p:spPr>
          <a:xfrm>
            <a:off x="1932742" y="2227183"/>
            <a:ext cx="6567011" cy="294442"/>
          </a:xfrm>
          <a:prstGeom prst="rect">
            <a:avLst/>
          </a:prstGeom>
          <a:noFill/>
          <a:ln/>
        </p:spPr>
        <p:txBody>
          <a:bodyPr wrap="none" lIns="0" tIns="0" rIns="0" bIns="0" rtlCol="0" anchor="t"/>
          <a:lstStyle/>
          <a:p>
            <a:pPr algn="l"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UV Damage Assessment</a:t>
            </a:r>
            <a:endParaRPr lang="en-US" sz="1400" dirty="0"/>
          </a:p>
        </p:txBody>
      </p:sp>
      <p:sp>
        <p:nvSpPr>
          <p:cNvPr id="10" name="Text 7"/>
          <p:cNvSpPr/>
          <p:nvPr/>
        </p:nvSpPr>
        <p:spPr>
          <a:xfrm>
            <a:off x="1932742" y="2631996"/>
            <a:ext cx="6567011" cy="294442"/>
          </a:xfrm>
          <a:prstGeom prst="rect">
            <a:avLst/>
          </a:prstGeom>
          <a:noFill/>
          <a:ln/>
        </p:spPr>
        <p:txBody>
          <a:bodyPr wrap="none" lIns="0" tIns="0" rIns="0" bIns="0" rtlCol="0" anchor="t"/>
          <a:lstStyle/>
          <a:p>
            <a:pPr algn="l"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Reinstating the Class "O" Fire Rating</a:t>
            </a:r>
            <a:endParaRPr lang="en-US" sz="1400" dirty="0"/>
          </a:p>
        </p:txBody>
      </p:sp>
      <p:sp>
        <p:nvSpPr>
          <p:cNvPr id="11" name="Shape 8"/>
          <p:cNvSpPr/>
          <p:nvPr/>
        </p:nvSpPr>
        <p:spPr>
          <a:xfrm>
            <a:off x="1104543" y="3697248"/>
            <a:ext cx="644247" cy="22860"/>
          </a:xfrm>
          <a:prstGeom prst="roundRect">
            <a:avLst>
              <a:gd name="adj" fmla="val 120790"/>
            </a:avLst>
          </a:prstGeom>
          <a:solidFill>
            <a:srgbClr val="D8D4D4"/>
          </a:solidFill>
          <a:ln/>
        </p:spPr>
      </p:sp>
      <p:sp>
        <p:nvSpPr>
          <p:cNvPr id="12" name="Shape 9"/>
          <p:cNvSpPr/>
          <p:nvPr/>
        </p:nvSpPr>
        <p:spPr>
          <a:xfrm>
            <a:off x="713303" y="3501628"/>
            <a:ext cx="414099" cy="414099"/>
          </a:xfrm>
          <a:prstGeom prst="roundRect">
            <a:avLst>
              <a:gd name="adj" fmla="val 6668"/>
            </a:avLst>
          </a:prstGeom>
          <a:solidFill>
            <a:srgbClr val="F2EEEE"/>
          </a:solidFill>
          <a:ln/>
        </p:spPr>
      </p:sp>
      <p:sp>
        <p:nvSpPr>
          <p:cNvPr id="13" name="Text 10"/>
          <p:cNvSpPr/>
          <p:nvPr/>
        </p:nvSpPr>
        <p:spPr>
          <a:xfrm>
            <a:off x="840700" y="3570565"/>
            <a:ext cx="159306" cy="276106"/>
          </a:xfrm>
          <a:prstGeom prst="rect">
            <a:avLst/>
          </a:prstGeom>
          <a:noFill/>
          <a:ln/>
        </p:spPr>
        <p:txBody>
          <a:bodyPr wrap="none" lIns="0" tIns="0" rIns="0" bIns="0" rtlCol="0" anchor="t"/>
          <a:lstStyle/>
          <a:p>
            <a:pPr algn="ctr" indent="0" marL="0">
              <a:lnSpc>
                <a:spcPts val="2150"/>
              </a:lnSpc>
              <a:buNone/>
            </a:pPr>
            <a:r>
              <a:rPr lang="en-US" sz="2150" dirty="0">
                <a:solidFill>
                  <a:srgbClr val="464646"/>
                </a:solidFill>
                <a:latin typeface="DM Sans Semi Bold" pitchFamily="34" charset="0"/>
                <a:ea typeface="DM Sans Semi Bold" pitchFamily="34" charset="-122"/>
                <a:cs typeface="DM Sans Semi Bold" pitchFamily="34" charset="-120"/>
              </a:rPr>
              <a:t>2</a:t>
            </a:r>
            <a:endParaRPr lang="en-US" sz="2150" dirty="0"/>
          </a:p>
        </p:txBody>
      </p:sp>
      <p:sp>
        <p:nvSpPr>
          <p:cNvPr id="14" name="Text 11"/>
          <p:cNvSpPr/>
          <p:nvPr/>
        </p:nvSpPr>
        <p:spPr>
          <a:xfrm>
            <a:off x="1932742" y="3478649"/>
            <a:ext cx="3536752" cy="287655"/>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Specialised Coating Application</a:t>
            </a:r>
            <a:endParaRPr lang="en-US" sz="1800" dirty="0"/>
          </a:p>
        </p:txBody>
      </p:sp>
      <p:sp>
        <p:nvSpPr>
          <p:cNvPr id="15" name="Text 12"/>
          <p:cNvSpPr/>
          <p:nvPr/>
        </p:nvSpPr>
        <p:spPr>
          <a:xfrm>
            <a:off x="1932742" y="3876675"/>
            <a:ext cx="6567011" cy="588883"/>
          </a:xfrm>
          <a:prstGeom prst="rect">
            <a:avLst/>
          </a:prstGeom>
          <a:noFill/>
          <a:ln/>
        </p:spPr>
        <p:txBody>
          <a:bodyPr wrap="square" lIns="0" tIns="0" rIns="0" bIns="0" rtlCol="0" anchor="t"/>
          <a:lstStyle/>
          <a:p>
            <a:pPr algn="l"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Class "O" rating fire resistant coating will be restored. This ensures legal compliance.</a:t>
            </a:r>
            <a:endParaRPr lang="en-US" sz="1400" dirty="0"/>
          </a:p>
        </p:txBody>
      </p:sp>
      <p:sp>
        <p:nvSpPr>
          <p:cNvPr id="16" name="Shape 13"/>
          <p:cNvSpPr/>
          <p:nvPr/>
        </p:nvSpPr>
        <p:spPr>
          <a:xfrm>
            <a:off x="1104543" y="5236369"/>
            <a:ext cx="644247" cy="22860"/>
          </a:xfrm>
          <a:prstGeom prst="roundRect">
            <a:avLst>
              <a:gd name="adj" fmla="val 120790"/>
            </a:avLst>
          </a:prstGeom>
          <a:solidFill>
            <a:srgbClr val="D8D4D4"/>
          </a:solidFill>
          <a:ln/>
        </p:spPr>
      </p:sp>
      <p:sp>
        <p:nvSpPr>
          <p:cNvPr id="17" name="Shape 14"/>
          <p:cNvSpPr/>
          <p:nvPr/>
        </p:nvSpPr>
        <p:spPr>
          <a:xfrm>
            <a:off x="713303" y="5040749"/>
            <a:ext cx="414099" cy="414099"/>
          </a:xfrm>
          <a:prstGeom prst="roundRect">
            <a:avLst>
              <a:gd name="adj" fmla="val 6668"/>
            </a:avLst>
          </a:prstGeom>
          <a:solidFill>
            <a:srgbClr val="F2EEEE"/>
          </a:solidFill>
          <a:ln/>
        </p:spPr>
      </p:sp>
      <p:sp>
        <p:nvSpPr>
          <p:cNvPr id="18" name="Text 15"/>
          <p:cNvSpPr/>
          <p:nvPr/>
        </p:nvSpPr>
        <p:spPr>
          <a:xfrm>
            <a:off x="837605" y="5109686"/>
            <a:ext cx="165378" cy="276106"/>
          </a:xfrm>
          <a:prstGeom prst="rect">
            <a:avLst/>
          </a:prstGeom>
          <a:noFill/>
          <a:ln/>
        </p:spPr>
        <p:txBody>
          <a:bodyPr wrap="none" lIns="0" tIns="0" rIns="0" bIns="0" rtlCol="0" anchor="t"/>
          <a:lstStyle/>
          <a:p>
            <a:pPr algn="ctr" indent="0" marL="0">
              <a:lnSpc>
                <a:spcPts val="2150"/>
              </a:lnSpc>
              <a:buNone/>
            </a:pPr>
            <a:r>
              <a:rPr lang="en-US" sz="2150" dirty="0">
                <a:solidFill>
                  <a:srgbClr val="464646"/>
                </a:solidFill>
                <a:latin typeface="DM Sans Semi Bold" pitchFamily="34" charset="0"/>
                <a:ea typeface="DM Sans Semi Bold" pitchFamily="34" charset="-122"/>
                <a:cs typeface="DM Sans Semi Bold" pitchFamily="34" charset="-120"/>
              </a:rPr>
              <a:t>3</a:t>
            </a:r>
            <a:endParaRPr lang="en-US" sz="2150" dirty="0"/>
          </a:p>
        </p:txBody>
      </p:sp>
      <p:sp>
        <p:nvSpPr>
          <p:cNvPr id="19" name="Text 16"/>
          <p:cNvSpPr/>
          <p:nvPr/>
        </p:nvSpPr>
        <p:spPr>
          <a:xfrm>
            <a:off x="1932742" y="5017770"/>
            <a:ext cx="2301002" cy="287655"/>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Rigorous Testing</a:t>
            </a:r>
            <a:endParaRPr lang="en-US" sz="1800" dirty="0"/>
          </a:p>
        </p:txBody>
      </p:sp>
      <p:sp>
        <p:nvSpPr>
          <p:cNvPr id="20" name="Text 17"/>
          <p:cNvSpPr/>
          <p:nvPr/>
        </p:nvSpPr>
        <p:spPr>
          <a:xfrm>
            <a:off x="1932742" y="5415796"/>
            <a:ext cx="6567011" cy="588883"/>
          </a:xfrm>
          <a:prstGeom prst="rect">
            <a:avLst/>
          </a:prstGeom>
          <a:noFill/>
          <a:ln/>
        </p:spPr>
        <p:txBody>
          <a:bodyPr wrap="square" lIns="0" tIns="0" rIns="0" bIns="0" rtlCol="0" anchor="t"/>
          <a:lstStyle/>
          <a:p>
            <a:pPr algn="l"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Each seat undergoes thorough inspection to ensure it meets or exceeds current safety standards.</a:t>
            </a:r>
            <a:endParaRPr lang="en-US" sz="1400" dirty="0"/>
          </a:p>
        </p:txBody>
      </p:sp>
      <p:sp>
        <p:nvSpPr>
          <p:cNvPr id="21" name="Shape 18"/>
          <p:cNvSpPr/>
          <p:nvPr/>
        </p:nvSpPr>
        <p:spPr>
          <a:xfrm>
            <a:off x="1104543" y="6775490"/>
            <a:ext cx="644247" cy="22860"/>
          </a:xfrm>
          <a:prstGeom prst="roundRect">
            <a:avLst>
              <a:gd name="adj" fmla="val 120790"/>
            </a:avLst>
          </a:prstGeom>
          <a:solidFill>
            <a:srgbClr val="D8D4D4"/>
          </a:solidFill>
          <a:ln/>
        </p:spPr>
      </p:sp>
      <p:sp>
        <p:nvSpPr>
          <p:cNvPr id="22" name="Shape 19"/>
          <p:cNvSpPr/>
          <p:nvPr/>
        </p:nvSpPr>
        <p:spPr>
          <a:xfrm>
            <a:off x="713303" y="6579870"/>
            <a:ext cx="414099" cy="414099"/>
          </a:xfrm>
          <a:prstGeom prst="roundRect">
            <a:avLst>
              <a:gd name="adj" fmla="val 6668"/>
            </a:avLst>
          </a:prstGeom>
          <a:solidFill>
            <a:srgbClr val="F2EEEE"/>
          </a:solidFill>
          <a:ln/>
        </p:spPr>
      </p:sp>
      <p:sp>
        <p:nvSpPr>
          <p:cNvPr id="23" name="Text 20"/>
          <p:cNvSpPr/>
          <p:nvPr/>
        </p:nvSpPr>
        <p:spPr>
          <a:xfrm>
            <a:off x="832247" y="6648807"/>
            <a:ext cx="176093" cy="276106"/>
          </a:xfrm>
          <a:prstGeom prst="rect">
            <a:avLst/>
          </a:prstGeom>
          <a:noFill/>
          <a:ln/>
        </p:spPr>
        <p:txBody>
          <a:bodyPr wrap="none" lIns="0" tIns="0" rIns="0" bIns="0" rtlCol="0" anchor="t"/>
          <a:lstStyle/>
          <a:p>
            <a:pPr algn="ctr" indent="0" marL="0">
              <a:lnSpc>
                <a:spcPts val="2150"/>
              </a:lnSpc>
              <a:buNone/>
            </a:pPr>
            <a:r>
              <a:rPr lang="en-US" sz="2150" dirty="0">
                <a:solidFill>
                  <a:srgbClr val="464646"/>
                </a:solidFill>
                <a:latin typeface="DM Sans Semi Bold" pitchFamily="34" charset="0"/>
                <a:ea typeface="DM Sans Semi Bold" pitchFamily="34" charset="-122"/>
                <a:cs typeface="DM Sans Semi Bold" pitchFamily="34" charset="-120"/>
              </a:rPr>
              <a:t>4</a:t>
            </a:r>
            <a:endParaRPr lang="en-US" sz="2150" dirty="0"/>
          </a:p>
        </p:txBody>
      </p:sp>
      <p:sp>
        <p:nvSpPr>
          <p:cNvPr id="24" name="Text 21"/>
          <p:cNvSpPr/>
          <p:nvPr/>
        </p:nvSpPr>
        <p:spPr>
          <a:xfrm>
            <a:off x="1932742" y="6556891"/>
            <a:ext cx="2301002" cy="287655"/>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Ongoing Protection</a:t>
            </a:r>
            <a:endParaRPr lang="en-US" sz="1800" dirty="0"/>
          </a:p>
        </p:txBody>
      </p:sp>
      <p:sp>
        <p:nvSpPr>
          <p:cNvPr id="25" name="Text 22"/>
          <p:cNvSpPr/>
          <p:nvPr/>
        </p:nvSpPr>
        <p:spPr>
          <a:xfrm>
            <a:off x="1932742" y="6954917"/>
            <a:ext cx="6567011" cy="588883"/>
          </a:xfrm>
          <a:prstGeom prst="rect">
            <a:avLst/>
          </a:prstGeom>
          <a:noFill/>
          <a:ln/>
        </p:spPr>
        <p:txBody>
          <a:bodyPr wrap="square" lIns="0" tIns="0" rIns="0" bIns="0" rtlCol="0" anchor="t"/>
          <a:lstStyle/>
          <a:p>
            <a:pPr algn="l"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The new coating provides long-lasting fire resistance, maintaining the safety and integrity of your seats for years to come.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552" y="625197"/>
            <a:ext cx="7556897" cy="1133713"/>
          </a:xfrm>
          <a:prstGeom prst="rect">
            <a:avLst/>
          </a:prstGeom>
          <a:noFill/>
          <a:ln/>
        </p:spPr>
        <p:txBody>
          <a:bodyPr wrap="square" lIns="0" tIns="0" rIns="0" bIns="0" rtlCol="0" anchor="t"/>
          <a:lstStyle/>
          <a:p>
            <a:pPr indent="0" marL="0">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Environmental Impact:         A Greener Choice</a:t>
            </a:r>
            <a:endParaRPr lang="en-US" sz="3550" dirty="0"/>
          </a:p>
        </p:txBody>
      </p:sp>
      <p:sp>
        <p:nvSpPr>
          <p:cNvPr id="4" name="Shape 1"/>
          <p:cNvSpPr/>
          <p:nvPr/>
        </p:nvSpPr>
        <p:spPr>
          <a:xfrm>
            <a:off x="793552" y="2268974"/>
            <a:ext cx="510064" cy="510064"/>
          </a:xfrm>
          <a:prstGeom prst="roundRect">
            <a:avLst>
              <a:gd name="adj" fmla="val 6668"/>
            </a:avLst>
          </a:prstGeom>
          <a:solidFill>
            <a:srgbClr val="F2EEEE"/>
          </a:solidFill>
          <a:ln/>
        </p:spPr>
      </p:sp>
      <p:sp>
        <p:nvSpPr>
          <p:cNvPr id="5" name="Text 2"/>
          <p:cNvSpPr/>
          <p:nvPr/>
        </p:nvSpPr>
        <p:spPr>
          <a:xfrm>
            <a:off x="989409" y="2353985"/>
            <a:ext cx="118348" cy="340043"/>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6" name="Text 3"/>
          <p:cNvSpPr/>
          <p:nvPr/>
        </p:nvSpPr>
        <p:spPr>
          <a:xfrm>
            <a:off x="1530310" y="2268974"/>
            <a:ext cx="2834164" cy="354211"/>
          </a:xfrm>
          <a:prstGeom prst="rect">
            <a:avLst/>
          </a:prstGeom>
          <a:noFill/>
          <a:ln/>
        </p:spPr>
        <p:txBody>
          <a:bodyPr wrap="none" lIns="0" tIns="0" rIns="0" bIns="0" rtlCol="0" anchor="t"/>
          <a:lstStyle/>
          <a:p>
            <a:pPr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Reduced Waste</a:t>
            </a:r>
            <a:endParaRPr lang="en-US" sz="2200" dirty="0"/>
          </a:p>
        </p:txBody>
      </p:sp>
      <p:sp>
        <p:nvSpPr>
          <p:cNvPr id="7" name="Text 4"/>
          <p:cNvSpPr/>
          <p:nvPr/>
        </p:nvSpPr>
        <p:spPr>
          <a:xfrm>
            <a:off x="1530310" y="2759154"/>
            <a:ext cx="6820138" cy="725329"/>
          </a:xfrm>
          <a:prstGeom prst="rect">
            <a:avLst/>
          </a:prstGeom>
          <a:noFill/>
          <a:ln/>
        </p:spPr>
        <p:txBody>
          <a:bodyPr wrap="square" lIns="0" tIns="0" rIns="0" bIns="0" rtlCol="0" anchor="t"/>
          <a:lstStyle/>
          <a:p>
            <a:pPr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Our revival process eliminates the need to dispose of old plastic seats preventing tonnes of plastic waste.</a:t>
            </a:r>
            <a:endParaRPr lang="en-US" sz="1750" dirty="0"/>
          </a:p>
        </p:txBody>
      </p:sp>
      <p:sp>
        <p:nvSpPr>
          <p:cNvPr id="8" name="Shape 5"/>
          <p:cNvSpPr/>
          <p:nvPr/>
        </p:nvSpPr>
        <p:spPr>
          <a:xfrm>
            <a:off x="793552" y="3966210"/>
            <a:ext cx="510064" cy="510064"/>
          </a:xfrm>
          <a:prstGeom prst="roundRect">
            <a:avLst>
              <a:gd name="adj" fmla="val 6668"/>
            </a:avLst>
          </a:prstGeom>
          <a:solidFill>
            <a:srgbClr val="F2EEEE"/>
          </a:solidFill>
          <a:ln/>
        </p:spPr>
      </p:sp>
      <p:sp>
        <p:nvSpPr>
          <p:cNvPr id="9" name="Text 6"/>
          <p:cNvSpPr/>
          <p:nvPr/>
        </p:nvSpPr>
        <p:spPr>
          <a:xfrm>
            <a:off x="950476" y="4051221"/>
            <a:ext cx="196215" cy="340043"/>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10" name="Text 7"/>
          <p:cNvSpPr/>
          <p:nvPr/>
        </p:nvSpPr>
        <p:spPr>
          <a:xfrm>
            <a:off x="1530310" y="3966210"/>
            <a:ext cx="3230999" cy="354211"/>
          </a:xfrm>
          <a:prstGeom prst="rect">
            <a:avLst/>
          </a:prstGeom>
          <a:noFill/>
          <a:ln/>
        </p:spPr>
        <p:txBody>
          <a:bodyPr wrap="none" lIns="0" tIns="0" rIns="0" bIns="0" rtlCol="0" anchor="t"/>
          <a:lstStyle/>
          <a:p>
            <a:pPr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Lower Carbon Footprint</a:t>
            </a:r>
            <a:endParaRPr lang="en-US" sz="2200" dirty="0"/>
          </a:p>
        </p:txBody>
      </p:sp>
      <p:sp>
        <p:nvSpPr>
          <p:cNvPr id="11" name="Text 8"/>
          <p:cNvSpPr/>
          <p:nvPr/>
        </p:nvSpPr>
        <p:spPr>
          <a:xfrm>
            <a:off x="1530310" y="4456390"/>
            <a:ext cx="6820138" cy="1087993"/>
          </a:xfrm>
          <a:prstGeom prst="rect">
            <a:avLst/>
          </a:prstGeom>
          <a:noFill/>
          <a:ln/>
        </p:spPr>
        <p:txBody>
          <a:bodyPr wrap="square" lIns="0" tIns="0" rIns="0" bIns="0" rtlCol="0" anchor="t"/>
          <a:lstStyle/>
          <a:p>
            <a:pPr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By avoiding new manufacturing, we significantly reduce energy consumption and CO2 emissions, working towards your Net Zero Commitments.</a:t>
            </a:r>
            <a:endParaRPr lang="en-US" sz="1750" dirty="0"/>
          </a:p>
        </p:txBody>
      </p:sp>
      <p:sp>
        <p:nvSpPr>
          <p:cNvPr id="12" name="Shape 9"/>
          <p:cNvSpPr/>
          <p:nvPr/>
        </p:nvSpPr>
        <p:spPr>
          <a:xfrm>
            <a:off x="793552" y="6026110"/>
            <a:ext cx="510064" cy="510064"/>
          </a:xfrm>
          <a:prstGeom prst="roundRect">
            <a:avLst>
              <a:gd name="adj" fmla="val 6668"/>
            </a:avLst>
          </a:prstGeom>
          <a:solidFill>
            <a:srgbClr val="F2EEEE"/>
          </a:solidFill>
          <a:ln/>
        </p:spPr>
      </p:sp>
      <p:sp>
        <p:nvSpPr>
          <p:cNvPr id="13" name="Text 10"/>
          <p:cNvSpPr/>
          <p:nvPr/>
        </p:nvSpPr>
        <p:spPr>
          <a:xfrm>
            <a:off x="946666" y="6111121"/>
            <a:ext cx="203716" cy="340043"/>
          </a:xfrm>
          <a:prstGeom prst="rect">
            <a:avLst/>
          </a:prstGeom>
          <a:noFill/>
          <a:ln/>
        </p:spPr>
        <p:txBody>
          <a:bodyPr wrap="none" lIns="0" tIns="0" rIns="0" bIns="0" rtlCol="0" anchor="t"/>
          <a:lstStyle/>
          <a:p>
            <a:pPr algn="ctr" indent="0" marL="0">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4" name="Text 11"/>
          <p:cNvSpPr/>
          <p:nvPr/>
        </p:nvSpPr>
        <p:spPr>
          <a:xfrm>
            <a:off x="1530310" y="6026110"/>
            <a:ext cx="3164443" cy="354211"/>
          </a:xfrm>
          <a:prstGeom prst="rect">
            <a:avLst/>
          </a:prstGeom>
          <a:noFill/>
          <a:ln/>
        </p:spPr>
        <p:txBody>
          <a:bodyPr wrap="none" lIns="0" tIns="0" rIns="0" bIns="0" rtlCol="0" anchor="t"/>
          <a:lstStyle/>
          <a:p>
            <a:pPr indent="0" marL="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Minimal Transportation</a:t>
            </a:r>
            <a:endParaRPr lang="en-US" sz="2200" dirty="0"/>
          </a:p>
        </p:txBody>
      </p:sp>
      <p:sp>
        <p:nvSpPr>
          <p:cNvPr id="15" name="Text 12"/>
          <p:cNvSpPr/>
          <p:nvPr/>
        </p:nvSpPr>
        <p:spPr>
          <a:xfrm>
            <a:off x="1530310" y="6516291"/>
            <a:ext cx="6820138" cy="1087993"/>
          </a:xfrm>
          <a:prstGeom prst="rect">
            <a:avLst/>
          </a:prstGeom>
          <a:noFill/>
          <a:ln/>
        </p:spPr>
        <p:txBody>
          <a:bodyPr wrap="square" lIns="0" tIns="0" rIns="0" bIns="0" rtlCol="0" anchor="t"/>
          <a:lstStyle/>
          <a:p>
            <a:pPr indent="0" marL="0">
              <a:lnSpc>
                <a:spcPts val="2850"/>
              </a:lnSpc>
              <a:buNone/>
            </a:pPr>
            <a:r>
              <a:rPr lang="en-US" sz="1750" dirty="0">
                <a:solidFill>
                  <a:srgbClr val="464646"/>
                </a:solidFill>
                <a:latin typeface="Inter Medium" pitchFamily="34" charset="0"/>
                <a:ea typeface="Inter Medium" pitchFamily="34" charset="-122"/>
                <a:cs typeface="Inter Medium" pitchFamily="34" charset="-120"/>
              </a:rPr>
              <a:t>On-site restoration eliminates the need for long-distance shipping, and local logistics further reducing environmental impact.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862"/>
          </a:xfrm>
          <a:prstGeom prst="rect">
            <a:avLst/>
          </a:prstGeom>
        </p:spPr>
      </p:pic>
      <p:sp>
        <p:nvSpPr>
          <p:cNvPr id="3" name="Text 0"/>
          <p:cNvSpPr/>
          <p:nvPr/>
        </p:nvSpPr>
        <p:spPr>
          <a:xfrm>
            <a:off x="6140410" y="513874"/>
            <a:ext cx="6272451" cy="584002"/>
          </a:xfrm>
          <a:prstGeom prst="rect">
            <a:avLst/>
          </a:prstGeom>
          <a:noFill/>
          <a:ln/>
        </p:spPr>
        <p:txBody>
          <a:bodyPr wrap="none" lIns="0" tIns="0" rIns="0" bIns="0" rtlCol="0" anchor="t"/>
          <a:lstStyle/>
          <a:p>
            <a:pPr indent="0" marL="0">
              <a:lnSpc>
                <a:spcPts val="4550"/>
              </a:lnSpc>
              <a:buNone/>
            </a:pPr>
            <a:r>
              <a:rPr lang="en-US" sz="3650" dirty="0">
                <a:solidFill>
                  <a:srgbClr val="030303"/>
                </a:solidFill>
                <a:latin typeface="DM Sans Semi Bold" pitchFamily="34" charset="0"/>
                <a:ea typeface="DM Sans Semi Bold" pitchFamily="34" charset="-122"/>
                <a:cs typeface="DM Sans Semi Bold" pitchFamily="34" charset="-120"/>
              </a:rPr>
              <a:t>Efficiency and Convenience</a:t>
            </a:r>
            <a:endParaRPr lang="en-US" sz="3650" dirty="0"/>
          </a:p>
        </p:txBody>
      </p:sp>
      <p:pic>
        <p:nvPicPr>
          <p:cNvPr id="4" name="Image 1" descr="preencoded.png">    </p:cNvPr>
          <p:cNvPicPr>
            <a:picLocks noChangeAspect="1"/>
          </p:cNvPicPr>
          <p:nvPr/>
        </p:nvPicPr>
        <p:blipFill>
          <a:blip r:embed="rId2"/>
          <a:stretch>
            <a:fillRect/>
          </a:stretch>
        </p:blipFill>
        <p:spPr>
          <a:xfrm>
            <a:off x="6140410" y="1378148"/>
            <a:ext cx="934403" cy="1674852"/>
          </a:xfrm>
          <a:prstGeom prst="rect">
            <a:avLst/>
          </a:prstGeom>
        </p:spPr>
      </p:pic>
      <p:sp>
        <p:nvSpPr>
          <p:cNvPr id="5" name="Text 1"/>
          <p:cNvSpPr/>
          <p:nvPr/>
        </p:nvSpPr>
        <p:spPr>
          <a:xfrm>
            <a:off x="7355086" y="1564957"/>
            <a:ext cx="2336125" cy="291941"/>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Quick Turnaround</a:t>
            </a:r>
            <a:endParaRPr lang="en-US" sz="1800" dirty="0"/>
          </a:p>
        </p:txBody>
      </p:sp>
      <p:sp>
        <p:nvSpPr>
          <p:cNvPr id="6" name="Text 2"/>
          <p:cNvSpPr/>
          <p:nvPr/>
        </p:nvSpPr>
        <p:spPr>
          <a:xfrm>
            <a:off x="7355086" y="1968937"/>
            <a:ext cx="6621304" cy="897255"/>
          </a:xfrm>
          <a:prstGeom prst="rect">
            <a:avLst/>
          </a:prstGeom>
          <a:noFill/>
          <a:ln/>
        </p:spPr>
        <p:txBody>
          <a:bodyPr wrap="square" lIns="0" tIns="0" rIns="0" bIns="0" rtlCol="0" anchor="t"/>
          <a:lstStyle/>
          <a:p>
            <a:pPr algn="l" indent="0" marL="0">
              <a:lnSpc>
                <a:spcPts val="2350"/>
              </a:lnSpc>
              <a:buNone/>
            </a:pPr>
            <a:r>
              <a:rPr lang="en-US" sz="1450" dirty="0">
                <a:solidFill>
                  <a:srgbClr val="464646"/>
                </a:solidFill>
                <a:latin typeface="Inter Medium" pitchFamily="34" charset="0"/>
                <a:ea typeface="Inter Medium" pitchFamily="34" charset="-122"/>
                <a:cs typeface="Inter Medium" pitchFamily="34" charset="-120"/>
              </a:rPr>
              <a:t>Our efficient process allows for rapid restoration, minimising stadium downtime with no need to remove the seats, eliminating damage to existing infostructure fixings.</a:t>
            </a:r>
            <a:endParaRPr lang="en-US" sz="1450" dirty="0"/>
          </a:p>
        </p:txBody>
      </p:sp>
      <p:pic>
        <p:nvPicPr>
          <p:cNvPr id="7" name="Image 2" descr="preencoded.png">    </p:cNvPr>
          <p:cNvPicPr>
            <a:picLocks noChangeAspect="1"/>
          </p:cNvPicPr>
          <p:nvPr/>
        </p:nvPicPr>
        <p:blipFill>
          <a:blip r:embed="rId3"/>
          <a:stretch>
            <a:fillRect/>
          </a:stretch>
        </p:blipFill>
        <p:spPr>
          <a:xfrm>
            <a:off x="6140410" y="3053001"/>
            <a:ext cx="934403" cy="1495068"/>
          </a:xfrm>
          <a:prstGeom prst="rect">
            <a:avLst/>
          </a:prstGeom>
        </p:spPr>
      </p:pic>
      <p:sp>
        <p:nvSpPr>
          <p:cNvPr id="8" name="Text 3"/>
          <p:cNvSpPr/>
          <p:nvPr/>
        </p:nvSpPr>
        <p:spPr>
          <a:xfrm>
            <a:off x="7355086" y="3239810"/>
            <a:ext cx="2336125" cy="291941"/>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Minimal Disruption</a:t>
            </a:r>
            <a:endParaRPr lang="en-US" sz="1800" dirty="0"/>
          </a:p>
        </p:txBody>
      </p:sp>
      <p:sp>
        <p:nvSpPr>
          <p:cNvPr id="9" name="Text 4"/>
          <p:cNvSpPr/>
          <p:nvPr/>
        </p:nvSpPr>
        <p:spPr>
          <a:xfrm>
            <a:off x="7355086" y="3643789"/>
            <a:ext cx="6621304" cy="598170"/>
          </a:xfrm>
          <a:prstGeom prst="rect">
            <a:avLst/>
          </a:prstGeom>
          <a:noFill/>
          <a:ln/>
        </p:spPr>
        <p:txBody>
          <a:bodyPr wrap="square" lIns="0" tIns="0" rIns="0" bIns="0" rtlCol="0" anchor="t"/>
          <a:lstStyle/>
          <a:p>
            <a:pPr algn="l" indent="0" marL="0">
              <a:lnSpc>
                <a:spcPts val="2350"/>
              </a:lnSpc>
              <a:buNone/>
            </a:pPr>
            <a:r>
              <a:rPr lang="en-US" sz="1450" dirty="0">
                <a:solidFill>
                  <a:srgbClr val="464646"/>
                </a:solidFill>
                <a:latin typeface="Inter Medium" pitchFamily="34" charset="0"/>
                <a:ea typeface="Inter Medium" pitchFamily="34" charset="-122"/>
                <a:cs typeface="Inter Medium" pitchFamily="34" charset="-120"/>
              </a:rPr>
              <a:t>On-site work means less noise, dust, and interference with your regular operations.</a:t>
            </a:r>
            <a:endParaRPr lang="en-US" sz="1450" dirty="0"/>
          </a:p>
        </p:txBody>
      </p:sp>
      <p:pic>
        <p:nvPicPr>
          <p:cNvPr id="10" name="Image 3" descr="preencoded.png">    </p:cNvPr>
          <p:cNvPicPr>
            <a:picLocks noChangeAspect="1"/>
          </p:cNvPicPr>
          <p:nvPr/>
        </p:nvPicPr>
        <p:blipFill>
          <a:blip r:embed="rId4"/>
          <a:stretch>
            <a:fillRect/>
          </a:stretch>
        </p:blipFill>
        <p:spPr>
          <a:xfrm>
            <a:off x="6140410" y="4548068"/>
            <a:ext cx="934403" cy="1495068"/>
          </a:xfrm>
          <a:prstGeom prst="rect">
            <a:avLst/>
          </a:prstGeom>
        </p:spPr>
      </p:pic>
      <p:sp>
        <p:nvSpPr>
          <p:cNvPr id="11" name="Text 5"/>
          <p:cNvSpPr/>
          <p:nvPr/>
        </p:nvSpPr>
        <p:spPr>
          <a:xfrm>
            <a:off x="7355086" y="4734878"/>
            <a:ext cx="2336125" cy="291941"/>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Flexible Scheduling</a:t>
            </a:r>
            <a:endParaRPr lang="en-US" sz="1800" dirty="0"/>
          </a:p>
        </p:txBody>
      </p:sp>
      <p:sp>
        <p:nvSpPr>
          <p:cNvPr id="12" name="Text 6"/>
          <p:cNvSpPr/>
          <p:nvPr/>
        </p:nvSpPr>
        <p:spPr>
          <a:xfrm>
            <a:off x="7355086" y="5138857"/>
            <a:ext cx="6621304" cy="598170"/>
          </a:xfrm>
          <a:prstGeom prst="rect">
            <a:avLst/>
          </a:prstGeom>
          <a:noFill/>
          <a:ln/>
        </p:spPr>
        <p:txBody>
          <a:bodyPr wrap="square" lIns="0" tIns="0" rIns="0" bIns="0" rtlCol="0" anchor="t"/>
          <a:lstStyle/>
          <a:p>
            <a:pPr algn="l" indent="0" marL="0">
              <a:lnSpc>
                <a:spcPts val="2350"/>
              </a:lnSpc>
              <a:buNone/>
            </a:pPr>
            <a:r>
              <a:rPr lang="en-US" sz="1450" dirty="0">
                <a:solidFill>
                  <a:srgbClr val="464646"/>
                </a:solidFill>
                <a:latin typeface="Inter Medium" pitchFamily="34" charset="0"/>
                <a:ea typeface="Inter Medium" pitchFamily="34" charset="-122"/>
                <a:cs typeface="Inter Medium" pitchFamily="34" charset="-120"/>
              </a:rPr>
              <a:t>Flexible working arrangements ensure seamless integration with your activities.</a:t>
            </a:r>
            <a:endParaRPr lang="en-US" sz="1450" dirty="0"/>
          </a:p>
        </p:txBody>
      </p:sp>
      <p:pic>
        <p:nvPicPr>
          <p:cNvPr id="13" name="Image 4" descr="preencoded.png">    </p:cNvPr>
          <p:cNvPicPr>
            <a:picLocks noChangeAspect="1"/>
          </p:cNvPicPr>
          <p:nvPr/>
        </p:nvPicPr>
        <p:blipFill>
          <a:blip r:embed="rId5"/>
          <a:stretch>
            <a:fillRect/>
          </a:stretch>
        </p:blipFill>
        <p:spPr>
          <a:xfrm>
            <a:off x="6140410" y="6043136"/>
            <a:ext cx="934403" cy="1674852"/>
          </a:xfrm>
          <a:prstGeom prst="rect">
            <a:avLst/>
          </a:prstGeom>
        </p:spPr>
      </p:pic>
      <p:sp>
        <p:nvSpPr>
          <p:cNvPr id="14" name="Text 7"/>
          <p:cNvSpPr/>
          <p:nvPr/>
        </p:nvSpPr>
        <p:spPr>
          <a:xfrm>
            <a:off x="7355086" y="6229945"/>
            <a:ext cx="2336125" cy="291941"/>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Immediate Results</a:t>
            </a:r>
            <a:endParaRPr lang="en-US" sz="1800" dirty="0"/>
          </a:p>
        </p:txBody>
      </p:sp>
      <p:sp>
        <p:nvSpPr>
          <p:cNvPr id="15" name="Text 8"/>
          <p:cNvSpPr/>
          <p:nvPr/>
        </p:nvSpPr>
        <p:spPr>
          <a:xfrm>
            <a:off x="7355086" y="6633924"/>
            <a:ext cx="6621304" cy="897255"/>
          </a:xfrm>
          <a:prstGeom prst="rect">
            <a:avLst/>
          </a:prstGeom>
          <a:noFill/>
          <a:ln/>
        </p:spPr>
        <p:txBody>
          <a:bodyPr wrap="square" lIns="0" tIns="0" rIns="0" bIns="0" rtlCol="0" anchor="t"/>
          <a:lstStyle/>
          <a:p>
            <a:pPr algn="l" indent="0" marL="0">
              <a:lnSpc>
                <a:spcPts val="2350"/>
              </a:lnSpc>
              <a:buNone/>
            </a:pPr>
            <a:r>
              <a:rPr lang="en-US" sz="1450" dirty="0">
                <a:solidFill>
                  <a:srgbClr val="464646"/>
                </a:solidFill>
                <a:latin typeface="Inter Medium" pitchFamily="34" charset="0"/>
                <a:ea typeface="Inter Medium" pitchFamily="34" charset="-122"/>
                <a:cs typeface="Inter Medium" pitchFamily="34" charset="-120"/>
              </a:rPr>
              <a:t>See the transformation unfold quickly, with sections completed on timely. This includes the installation of new seating should a seat be damaged beyond repair/revival</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15871" y="651272"/>
            <a:ext cx="7139345" cy="472797"/>
          </a:xfrm>
          <a:prstGeom prst="rect">
            <a:avLst/>
          </a:prstGeom>
          <a:noFill/>
          <a:ln/>
        </p:spPr>
        <p:txBody>
          <a:bodyPr wrap="none" lIns="0" tIns="0" rIns="0" bIns="0" rtlCol="0" anchor="t"/>
          <a:lstStyle/>
          <a:p>
            <a:pPr indent="0" marL="0">
              <a:lnSpc>
                <a:spcPts val="3700"/>
              </a:lnSpc>
              <a:buNone/>
            </a:pPr>
            <a:r>
              <a:rPr lang="en-US" sz="2950" dirty="0">
                <a:solidFill>
                  <a:srgbClr val="030303"/>
                </a:solidFill>
                <a:latin typeface="DM Sans Semi Bold" pitchFamily="34" charset="0"/>
                <a:ea typeface="DM Sans Semi Bold" pitchFamily="34" charset="-122"/>
                <a:cs typeface="DM Sans Semi Bold" pitchFamily="34" charset="-120"/>
              </a:rPr>
              <a:t>Enhanced Functionality and Aesthetics</a:t>
            </a:r>
            <a:endParaRPr lang="en-US" sz="2950" dirty="0"/>
          </a:p>
        </p:txBody>
      </p:sp>
      <p:sp>
        <p:nvSpPr>
          <p:cNvPr id="4" name="Shape 1"/>
          <p:cNvSpPr/>
          <p:nvPr/>
        </p:nvSpPr>
        <p:spPr>
          <a:xfrm>
            <a:off x="6015871" y="1351002"/>
            <a:ext cx="8085058" cy="871538"/>
          </a:xfrm>
          <a:prstGeom prst="roundRect">
            <a:avLst>
              <a:gd name="adj" fmla="val 2604"/>
            </a:avLst>
          </a:prstGeom>
          <a:solidFill>
            <a:srgbClr val="F2EEEE"/>
          </a:solidFill>
          <a:ln/>
        </p:spPr>
      </p:sp>
      <p:sp>
        <p:nvSpPr>
          <p:cNvPr id="5" name="Text 2"/>
          <p:cNvSpPr/>
          <p:nvPr/>
        </p:nvSpPr>
        <p:spPr>
          <a:xfrm>
            <a:off x="6167080" y="1502212"/>
            <a:ext cx="1891189"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UV Protection</a:t>
            </a:r>
            <a:endParaRPr lang="en-US" sz="1450" dirty="0"/>
          </a:p>
        </p:txBody>
      </p:sp>
      <p:sp>
        <p:nvSpPr>
          <p:cNvPr id="6" name="Text 3"/>
          <p:cNvSpPr/>
          <p:nvPr/>
        </p:nvSpPr>
        <p:spPr>
          <a:xfrm>
            <a:off x="6167080" y="1829276"/>
            <a:ext cx="7782639" cy="242054"/>
          </a:xfrm>
          <a:prstGeom prst="rect">
            <a:avLst/>
          </a:prstGeom>
          <a:noFill/>
          <a:ln/>
        </p:spPr>
        <p:txBody>
          <a:bodyPr wrap="non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Our coating includes advanced UV inhibitors, preventing future fading and degradation.</a:t>
            </a:r>
            <a:endParaRPr lang="en-US" sz="1150" dirty="0"/>
          </a:p>
        </p:txBody>
      </p:sp>
      <p:sp>
        <p:nvSpPr>
          <p:cNvPr id="7" name="Shape 4"/>
          <p:cNvSpPr/>
          <p:nvPr/>
        </p:nvSpPr>
        <p:spPr>
          <a:xfrm>
            <a:off x="6015871" y="2373749"/>
            <a:ext cx="8085058" cy="1113592"/>
          </a:xfrm>
          <a:prstGeom prst="roundRect">
            <a:avLst>
              <a:gd name="adj" fmla="val 2038"/>
            </a:avLst>
          </a:prstGeom>
          <a:solidFill>
            <a:srgbClr val="F2EEEE"/>
          </a:solidFill>
          <a:ln/>
        </p:spPr>
      </p:sp>
      <p:sp>
        <p:nvSpPr>
          <p:cNvPr id="8" name="Text 5"/>
          <p:cNvSpPr/>
          <p:nvPr/>
        </p:nvSpPr>
        <p:spPr>
          <a:xfrm>
            <a:off x="6167080" y="2524958"/>
            <a:ext cx="1891189"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Graffiti-Proof</a:t>
            </a:r>
            <a:endParaRPr lang="en-US" sz="1450" dirty="0"/>
          </a:p>
        </p:txBody>
      </p:sp>
      <p:sp>
        <p:nvSpPr>
          <p:cNvPr id="9" name="Text 6"/>
          <p:cNvSpPr/>
          <p:nvPr/>
        </p:nvSpPr>
        <p:spPr>
          <a:xfrm>
            <a:off x="6167080" y="2852023"/>
            <a:ext cx="7782639" cy="484108"/>
          </a:xfrm>
          <a:prstGeom prst="rect">
            <a:avLst/>
          </a:prstGeom>
          <a:noFill/>
          <a:ln/>
        </p:spPr>
        <p:txBody>
          <a:bodyPr wrap="squar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A special finish makes coated seats resistant to permanent marker. paint damage and chewing gum resistant.</a:t>
            </a:r>
            <a:endParaRPr lang="en-US" sz="1150" dirty="0"/>
          </a:p>
        </p:txBody>
      </p:sp>
      <p:sp>
        <p:nvSpPr>
          <p:cNvPr id="10" name="Shape 7"/>
          <p:cNvSpPr/>
          <p:nvPr/>
        </p:nvSpPr>
        <p:spPr>
          <a:xfrm>
            <a:off x="6015871" y="3638550"/>
            <a:ext cx="8085058" cy="871538"/>
          </a:xfrm>
          <a:prstGeom prst="roundRect">
            <a:avLst>
              <a:gd name="adj" fmla="val 2604"/>
            </a:avLst>
          </a:prstGeom>
          <a:solidFill>
            <a:srgbClr val="F2EEEE"/>
          </a:solidFill>
          <a:ln/>
        </p:spPr>
      </p:sp>
      <p:sp>
        <p:nvSpPr>
          <p:cNvPr id="11" name="Text 8"/>
          <p:cNvSpPr/>
          <p:nvPr/>
        </p:nvSpPr>
        <p:spPr>
          <a:xfrm>
            <a:off x="6167080" y="3789759"/>
            <a:ext cx="1891189"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Easy Maintenance</a:t>
            </a:r>
            <a:endParaRPr lang="en-US" sz="1450" dirty="0"/>
          </a:p>
        </p:txBody>
      </p:sp>
      <p:sp>
        <p:nvSpPr>
          <p:cNvPr id="12" name="Text 9"/>
          <p:cNvSpPr/>
          <p:nvPr/>
        </p:nvSpPr>
        <p:spPr>
          <a:xfrm>
            <a:off x="6167080" y="4116824"/>
            <a:ext cx="7782639" cy="242054"/>
          </a:xfrm>
          <a:prstGeom prst="rect">
            <a:avLst/>
          </a:prstGeom>
          <a:noFill/>
          <a:ln/>
        </p:spPr>
        <p:txBody>
          <a:bodyPr wrap="non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Smooth surfaces and anti-microbial properties make cleaning quicker and more effective.</a:t>
            </a:r>
            <a:endParaRPr lang="en-US" sz="1150" dirty="0"/>
          </a:p>
        </p:txBody>
      </p:sp>
      <p:sp>
        <p:nvSpPr>
          <p:cNvPr id="13" name="Shape 10"/>
          <p:cNvSpPr/>
          <p:nvPr/>
        </p:nvSpPr>
        <p:spPr>
          <a:xfrm>
            <a:off x="6015871" y="4661297"/>
            <a:ext cx="8085058" cy="871538"/>
          </a:xfrm>
          <a:prstGeom prst="roundRect">
            <a:avLst>
              <a:gd name="adj" fmla="val 2604"/>
            </a:avLst>
          </a:prstGeom>
          <a:solidFill>
            <a:srgbClr val="F2EEEE"/>
          </a:solidFill>
          <a:ln/>
        </p:spPr>
      </p:sp>
      <p:sp>
        <p:nvSpPr>
          <p:cNvPr id="14" name="Text 11"/>
          <p:cNvSpPr/>
          <p:nvPr/>
        </p:nvSpPr>
        <p:spPr>
          <a:xfrm>
            <a:off x="6167080" y="4812506"/>
            <a:ext cx="2029420"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Like-New Appearance</a:t>
            </a:r>
            <a:endParaRPr lang="en-US" sz="1450" dirty="0"/>
          </a:p>
        </p:txBody>
      </p:sp>
      <p:sp>
        <p:nvSpPr>
          <p:cNvPr id="15" name="Text 12"/>
          <p:cNvSpPr/>
          <p:nvPr/>
        </p:nvSpPr>
        <p:spPr>
          <a:xfrm>
            <a:off x="6167080" y="5139571"/>
            <a:ext cx="7782639" cy="242054"/>
          </a:xfrm>
          <a:prstGeom prst="rect">
            <a:avLst/>
          </a:prstGeom>
          <a:noFill/>
          <a:ln/>
        </p:spPr>
        <p:txBody>
          <a:bodyPr wrap="non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Restore the original bright colour that your stadium is famously known for worldwide.</a:t>
            </a:r>
            <a:endParaRPr lang="en-US" sz="1150" dirty="0"/>
          </a:p>
        </p:txBody>
      </p:sp>
      <p:sp>
        <p:nvSpPr>
          <p:cNvPr id="16" name="Shape 13"/>
          <p:cNvSpPr/>
          <p:nvPr/>
        </p:nvSpPr>
        <p:spPr>
          <a:xfrm>
            <a:off x="6015871" y="5684044"/>
            <a:ext cx="8085058" cy="871538"/>
          </a:xfrm>
          <a:prstGeom prst="roundRect">
            <a:avLst>
              <a:gd name="adj" fmla="val 2604"/>
            </a:avLst>
          </a:prstGeom>
          <a:solidFill>
            <a:srgbClr val="F2EEEE"/>
          </a:solidFill>
          <a:ln/>
        </p:spPr>
      </p:sp>
      <p:sp>
        <p:nvSpPr>
          <p:cNvPr id="17" name="Text 14"/>
          <p:cNvSpPr/>
          <p:nvPr/>
        </p:nvSpPr>
        <p:spPr>
          <a:xfrm>
            <a:off x="6167080" y="5835253"/>
            <a:ext cx="1891189"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Hygiene</a:t>
            </a:r>
            <a:endParaRPr lang="en-US" sz="1450" dirty="0"/>
          </a:p>
        </p:txBody>
      </p:sp>
      <p:sp>
        <p:nvSpPr>
          <p:cNvPr id="18" name="Text 15"/>
          <p:cNvSpPr/>
          <p:nvPr/>
        </p:nvSpPr>
        <p:spPr>
          <a:xfrm>
            <a:off x="6167080" y="6162318"/>
            <a:ext cx="7782639" cy="242054"/>
          </a:xfrm>
          <a:prstGeom prst="rect">
            <a:avLst/>
          </a:prstGeom>
          <a:noFill/>
          <a:ln/>
        </p:spPr>
        <p:txBody>
          <a:bodyPr wrap="non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Microbial resistant, reducing cross contamination between spectators. </a:t>
            </a:r>
            <a:endParaRPr lang="en-US" sz="1150" dirty="0"/>
          </a:p>
        </p:txBody>
      </p:sp>
      <p:sp>
        <p:nvSpPr>
          <p:cNvPr id="19" name="Shape 16"/>
          <p:cNvSpPr/>
          <p:nvPr/>
        </p:nvSpPr>
        <p:spPr>
          <a:xfrm>
            <a:off x="6015871" y="6706791"/>
            <a:ext cx="8085058" cy="871538"/>
          </a:xfrm>
          <a:prstGeom prst="roundRect">
            <a:avLst>
              <a:gd name="adj" fmla="val 2604"/>
            </a:avLst>
          </a:prstGeom>
          <a:solidFill>
            <a:srgbClr val="F2EEEE"/>
          </a:solidFill>
          <a:ln/>
        </p:spPr>
      </p:sp>
      <p:sp>
        <p:nvSpPr>
          <p:cNvPr id="20" name="Text 17"/>
          <p:cNvSpPr/>
          <p:nvPr/>
        </p:nvSpPr>
        <p:spPr>
          <a:xfrm>
            <a:off x="6167080" y="6858000"/>
            <a:ext cx="1891189" cy="236339"/>
          </a:xfrm>
          <a:prstGeom prst="rect">
            <a:avLst/>
          </a:prstGeom>
          <a:noFill/>
          <a:ln/>
        </p:spPr>
        <p:txBody>
          <a:bodyPr wrap="none" lIns="0" tIns="0" rIns="0" bIns="0" rtlCol="0" anchor="t"/>
          <a:lstStyle/>
          <a:p>
            <a:pPr indent="0" marL="0">
              <a:lnSpc>
                <a:spcPts val="1850"/>
              </a:lnSpc>
              <a:buNone/>
            </a:pPr>
            <a:r>
              <a:rPr lang="en-US" sz="1450" dirty="0">
                <a:solidFill>
                  <a:srgbClr val="464646"/>
                </a:solidFill>
                <a:latin typeface="DM Sans Semi Bold" pitchFamily="34" charset="0"/>
                <a:ea typeface="DM Sans Semi Bold" pitchFamily="34" charset="-122"/>
                <a:cs typeface="DM Sans Semi Bold" pitchFamily="34" charset="-120"/>
              </a:rPr>
              <a:t>5 Years Warranty</a:t>
            </a:r>
            <a:endParaRPr lang="en-US" sz="1450" dirty="0"/>
          </a:p>
        </p:txBody>
      </p:sp>
      <p:sp>
        <p:nvSpPr>
          <p:cNvPr id="21" name="Text 18"/>
          <p:cNvSpPr/>
          <p:nvPr/>
        </p:nvSpPr>
        <p:spPr>
          <a:xfrm>
            <a:off x="6167080" y="7185065"/>
            <a:ext cx="7782639" cy="242054"/>
          </a:xfrm>
          <a:prstGeom prst="rect">
            <a:avLst/>
          </a:prstGeom>
          <a:noFill/>
          <a:ln/>
        </p:spPr>
        <p:txBody>
          <a:bodyPr wrap="none" lIns="0" tIns="0" rIns="0" bIns="0" rtlCol="0" anchor="t"/>
          <a:lstStyle/>
          <a:p>
            <a:pPr indent="0" marL="0">
              <a:lnSpc>
                <a:spcPts val="1900"/>
              </a:lnSpc>
              <a:buNone/>
            </a:pPr>
            <a:r>
              <a:rPr lang="en-US" sz="1150" dirty="0">
                <a:solidFill>
                  <a:srgbClr val="464646"/>
                </a:solidFill>
                <a:latin typeface="Inter Medium" pitchFamily="34" charset="0"/>
                <a:ea typeface="Inter Medium" pitchFamily="34" charset="-122"/>
                <a:cs typeface="Inter Medium" pitchFamily="34" charset="-120"/>
              </a:rPr>
              <a:t>Exceeds most seat manufactures warranties on UV fading.</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0822" y="677704"/>
            <a:ext cx="12908756" cy="1537335"/>
          </a:xfrm>
          <a:prstGeom prst="rect">
            <a:avLst/>
          </a:prstGeom>
          <a:noFill/>
          <a:ln/>
        </p:spPr>
        <p:txBody>
          <a:bodyPr wrap="square" lIns="0" tIns="0" rIns="0" bIns="0" rtlCol="0" anchor="t"/>
          <a:lstStyle/>
          <a:p>
            <a:pPr indent="0" marL="0">
              <a:lnSpc>
                <a:spcPts val="6050"/>
              </a:lnSpc>
              <a:buNone/>
            </a:pPr>
            <a:r>
              <a:rPr lang="en-US" sz="4800" dirty="0">
                <a:solidFill>
                  <a:srgbClr val="030303"/>
                </a:solidFill>
                <a:latin typeface="DM Sans Semi Bold" pitchFamily="34" charset="0"/>
                <a:ea typeface="DM Sans Semi Bold" pitchFamily="34" charset="-122"/>
                <a:cs typeface="DM Sans Semi Bold" pitchFamily="34" charset="-120"/>
              </a:rPr>
              <a:t>Revive vs. Replace: The Cost-Effective and Sustainable Choice</a:t>
            </a:r>
            <a:endParaRPr lang="en-US" sz="4800" dirty="0"/>
          </a:p>
        </p:txBody>
      </p:sp>
      <p:sp>
        <p:nvSpPr>
          <p:cNvPr id="3" name="Text 1"/>
          <p:cNvSpPr/>
          <p:nvPr/>
        </p:nvSpPr>
        <p:spPr>
          <a:xfrm>
            <a:off x="860822" y="2706886"/>
            <a:ext cx="12908756" cy="787003"/>
          </a:xfrm>
          <a:prstGeom prst="rect">
            <a:avLst/>
          </a:prstGeom>
          <a:noFill/>
          <a:ln/>
        </p:spPr>
        <p:txBody>
          <a:bodyPr wrap="squar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Reviving existing seats is substantially more cost-effective than seat replacement, saving hundreds of thousands in material and labour costs.</a:t>
            </a:r>
            <a:endParaRPr lang="en-US" sz="1900" dirty="0"/>
          </a:p>
        </p:txBody>
      </p:sp>
      <p:sp>
        <p:nvSpPr>
          <p:cNvPr id="4" name="Text 2"/>
          <p:cNvSpPr/>
          <p:nvPr/>
        </p:nvSpPr>
        <p:spPr>
          <a:xfrm>
            <a:off x="860822" y="3579971"/>
            <a:ext cx="12908756" cy="787003"/>
          </a:xfrm>
          <a:prstGeom prst="rect">
            <a:avLst/>
          </a:prstGeom>
          <a:noFill/>
          <a:ln/>
        </p:spPr>
        <p:txBody>
          <a:bodyPr wrap="squar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Revitalisation dramatically reduces waste, preventing tonnes of plastic from entering landfills and aligning with your sustainability goals.</a:t>
            </a:r>
            <a:endParaRPr lang="en-US" sz="1900" dirty="0"/>
          </a:p>
        </p:txBody>
      </p:sp>
      <p:sp>
        <p:nvSpPr>
          <p:cNvPr id="5" name="Text 3"/>
          <p:cNvSpPr/>
          <p:nvPr/>
        </p:nvSpPr>
        <p:spPr>
          <a:xfrm>
            <a:off x="860822" y="4453057"/>
            <a:ext cx="12908756" cy="393502"/>
          </a:xfrm>
          <a:prstGeom prst="rect">
            <a:avLst/>
          </a:prstGeom>
          <a:noFill/>
          <a:ln/>
        </p:spPr>
        <p:txBody>
          <a:bodyPr wrap="non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Even if recycled the energy used in the recycling process is drastic from logistics to the recycle process.</a:t>
            </a:r>
            <a:endParaRPr lang="en-US" sz="1900" dirty="0"/>
          </a:p>
        </p:txBody>
      </p:sp>
      <p:sp>
        <p:nvSpPr>
          <p:cNvPr id="6" name="Text 4"/>
          <p:cNvSpPr/>
          <p:nvPr/>
        </p:nvSpPr>
        <p:spPr>
          <a:xfrm>
            <a:off x="860822" y="4932640"/>
            <a:ext cx="12908756" cy="787003"/>
          </a:xfrm>
          <a:prstGeom prst="rect">
            <a:avLst/>
          </a:prstGeom>
          <a:noFill/>
          <a:ln/>
        </p:spPr>
        <p:txBody>
          <a:bodyPr wrap="squar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Restored seats maintain their vibrant, like-new appearance with advanced UV protection, ensuring your stadium retains its iconic look.</a:t>
            </a:r>
            <a:endParaRPr lang="en-US" sz="1900" dirty="0"/>
          </a:p>
        </p:txBody>
      </p:sp>
      <p:sp>
        <p:nvSpPr>
          <p:cNvPr id="7" name="Text 5"/>
          <p:cNvSpPr/>
          <p:nvPr/>
        </p:nvSpPr>
        <p:spPr>
          <a:xfrm>
            <a:off x="860822" y="5805726"/>
            <a:ext cx="12908756" cy="787003"/>
          </a:xfrm>
          <a:prstGeom prst="rect">
            <a:avLst/>
          </a:prstGeom>
          <a:noFill/>
          <a:ln/>
        </p:spPr>
        <p:txBody>
          <a:bodyPr wrap="squar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Our efficient, on-site process minimises disruption and maximises convenience, with a quick turnaround and flexible scheduling.</a:t>
            </a:r>
            <a:endParaRPr lang="en-US" sz="1900" dirty="0"/>
          </a:p>
        </p:txBody>
      </p:sp>
      <p:sp>
        <p:nvSpPr>
          <p:cNvPr id="8" name="Text 6"/>
          <p:cNvSpPr/>
          <p:nvPr/>
        </p:nvSpPr>
        <p:spPr>
          <a:xfrm>
            <a:off x="860822" y="6678811"/>
            <a:ext cx="12908756" cy="393502"/>
          </a:xfrm>
          <a:prstGeom prst="rect">
            <a:avLst/>
          </a:prstGeom>
          <a:noFill/>
          <a:ln/>
        </p:spPr>
        <p:txBody>
          <a:bodyPr wrap="non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Reinstating the crucial Class "O" fire rating ensures the continued safety of the supporters</a:t>
            </a:r>
            <a:endParaRPr lang="en-US" sz="1900" dirty="0"/>
          </a:p>
        </p:txBody>
      </p:sp>
      <p:sp>
        <p:nvSpPr>
          <p:cNvPr id="9" name="Text 7"/>
          <p:cNvSpPr/>
          <p:nvPr/>
        </p:nvSpPr>
        <p:spPr>
          <a:xfrm>
            <a:off x="860822" y="7158395"/>
            <a:ext cx="12908756" cy="393502"/>
          </a:xfrm>
          <a:prstGeom prst="rect">
            <a:avLst/>
          </a:prstGeom>
          <a:noFill/>
          <a:ln/>
        </p:spPr>
        <p:txBody>
          <a:bodyPr wrap="none" lIns="0" tIns="0" rIns="0" bIns="0" rtlCol="0" anchor="t"/>
          <a:lstStyle/>
          <a:p>
            <a:pPr algn="l" marL="342900" indent="-342900">
              <a:lnSpc>
                <a:spcPts val="3050"/>
              </a:lnSpc>
              <a:buSzPct val="100000"/>
              <a:buChar char="•"/>
            </a:pPr>
            <a:r>
              <a:rPr lang="en-US" sz="1900" dirty="0">
                <a:solidFill>
                  <a:srgbClr val="464646"/>
                </a:solidFill>
                <a:latin typeface="Inter Medium" pitchFamily="34" charset="0"/>
                <a:ea typeface="Inter Medium" pitchFamily="34" charset="-122"/>
                <a:cs typeface="Inter Medium" pitchFamily="34" charset="-120"/>
              </a:rPr>
              <a:t>A FREE X10 seat application demonstration.</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726162"/>
            <a:ext cx="7193161" cy="771525"/>
          </a:xfrm>
          <a:prstGeom prst="rect">
            <a:avLst/>
          </a:prstGeom>
          <a:noFill/>
          <a:ln/>
        </p:spPr>
        <p:txBody>
          <a:bodyPr wrap="none" lIns="0" tIns="0" rIns="0" bIns="0" rtlCol="0" anchor="t"/>
          <a:lstStyle/>
          <a:p>
            <a:pPr indent="0" marL="0">
              <a:lnSpc>
                <a:spcPts val="6050"/>
              </a:lnSpc>
              <a:buNone/>
            </a:pPr>
            <a:r>
              <a:rPr lang="en-US" sz="4850" dirty="0">
                <a:solidFill>
                  <a:srgbClr val="030303"/>
                </a:solidFill>
                <a:latin typeface="DM Sans Semi Bold" pitchFamily="34" charset="0"/>
                <a:ea typeface="DM Sans Semi Bold" pitchFamily="34" charset="-122"/>
                <a:cs typeface="DM Sans Semi Bold" pitchFamily="34" charset="-120"/>
              </a:rPr>
              <a:t>See The Transformation.</a:t>
            </a:r>
            <a:endParaRPr lang="en-US" sz="4850" dirty="0"/>
          </a:p>
        </p:txBody>
      </p:sp>
      <p:pic>
        <p:nvPicPr>
          <p:cNvPr id="3" name="Image 0" descr="preencoded.png">
            <a:hlinkClick r:id="rId2" tooltip=""/>
          </p:cNvPr>
          <p:cNvPicPr>
            <a:picLocks noChangeAspect="1"/>
          </p:cNvPicPr>
          <p:nvPr/>
        </p:nvPicPr>
        <p:blipFill>
          <a:blip r:embed="rId1"/>
          <a:stretch>
            <a:fillRect/>
          </a:stretch>
        </p:blipFill>
        <p:spPr>
          <a:xfrm>
            <a:off x="864037" y="1991439"/>
            <a:ext cx="12902327" cy="2468880"/>
          </a:xfrm>
          <a:prstGeom prst="rect">
            <a:avLst/>
          </a:prstGeom>
        </p:spPr>
      </p:pic>
      <p:sp>
        <p:nvSpPr>
          <p:cNvPr id="4" name="Text 1"/>
          <p:cNvSpPr/>
          <p:nvPr/>
        </p:nvSpPr>
        <p:spPr>
          <a:xfrm>
            <a:off x="864037" y="4737973"/>
            <a:ext cx="12902327" cy="2765346"/>
          </a:xfrm>
          <a:prstGeom prst="rect">
            <a:avLst/>
          </a:prstGeom>
          <a:noFill/>
          <a:ln/>
        </p:spPr>
        <p:txBody>
          <a:bodyPr wrap="square" lIns="0" tIns="0" rIns="0" bIns="0" rtlCol="0" anchor="t"/>
          <a:lstStyle/>
          <a:p>
            <a:pPr indent="0" marL="0">
              <a:lnSpc>
                <a:spcPts val="3100"/>
              </a:lnSpc>
              <a:buNone/>
            </a:pPr>
            <a:r>
              <a:rPr lang="en-US" sz="1900" dirty="0">
                <a:solidFill>
                  <a:srgbClr val="464646"/>
                </a:solidFill>
                <a:latin typeface="Inter Medium" pitchFamily="34" charset="0"/>
                <a:ea typeface="Inter Medium" pitchFamily="34" charset="-122"/>
                <a:cs typeface="Inter Medium" pitchFamily="34" charset="-120"/>
              </a:rPr>
              <a:t>You can see the black seat starts looking ghosted and faded. The seat had previously been cleaned with our bespoke plant based degreasing agent. You can then see us wiping the corner of the seat with a wet cloth in the movie. As you can see that when wiped the residue just dries and the ghosted faded black seat reappears. We then apply our bespoke coating and buff to the same corner which creates a nearly new look finish. While there are also other procedures to the protocol which gives the final finish, this shows the transformation section that as you can see is very impressive. Why not book your FREE X10 demonstration, transformation on your stadium seating?</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21983" y="488633"/>
            <a:ext cx="4442817" cy="555427"/>
          </a:xfrm>
          <a:prstGeom prst="rect">
            <a:avLst/>
          </a:prstGeom>
          <a:noFill/>
          <a:ln/>
        </p:spPr>
        <p:txBody>
          <a:bodyPr wrap="none" lIns="0" tIns="0" rIns="0" bIns="0" rtlCol="0" anchor="t"/>
          <a:lstStyle/>
          <a:p>
            <a:pPr indent="0" marL="0">
              <a:lnSpc>
                <a:spcPts val="4350"/>
              </a:lnSpc>
              <a:buNone/>
            </a:pPr>
            <a:r>
              <a:rPr lang="en-US" sz="3450" dirty="0">
                <a:solidFill>
                  <a:srgbClr val="030303"/>
                </a:solidFill>
                <a:latin typeface="DM Sans Semi Bold" pitchFamily="34" charset="0"/>
                <a:ea typeface="DM Sans Semi Bold" pitchFamily="34" charset="-122"/>
                <a:cs typeface="DM Sans Semi Bold" pitchFamily="34" charset="-120"/>
              </a:rPr>
              <a:t>Revive vs. Replace: </a:t>
            </a:r>
            <a:endParaRPr lang="en-US" sz="3450" dirty="0"/>
          </a:p>
        </p:txBody>
      </p:sp>
      <p:sp>
        <p:nvSpPr>
          <p:cNvPr id="3" name="Text 1"/>
          <p:cNvSpPr/>
          <p:nvPr/>
        </p:nvSpPr>
        <p:spPr>
          <a:xfrm>
            <a:off x="621983" y="1310521"/>
            <a:ext cx="4442817" cy="555427"/>
          </a:xfrm>
          <a:prstGeom prst="rect">
            <a:avLst/>
          </a:prstGeom>
          <a:noFill/>
          <a:ln/>
        </p:spPr>
        <p:txBody>
          <a:bodyPr wrap="none" lIns="0" tIns="0" rIns="0" bIns="0" rtlCol="0" anchor="t"/>
          <a:lstStyle/>
          <a:p>
            <a:pPr indent="0" marL="0">
              <a:lnSpc>
                <a:spcPts val="4350"/>
              </a:lnSpc>
              <a:buNone/>
            </a:pPr>
            <a:r>
              <a:rPr lang="en-US" sz="3450" dirty="0">
                <a:solidFill>
                  <a:srgbClr val="030303"/>
                </a:solidFill>
                <a:latin typeface="DM Sans Semi Bold" pitchFamily="34" charset="0"/>
                <a:ea typeface="DM Sans Semi Bold" pitchFamily="34" charset="-122"/>
                <a:cs typeface="DM Sans Semi Bold" pitchFamily="34" charset="-120"/>
              </a:rPr>
              <a:t>The Cost Savings</a:t>
            </a:r>
            <a:endParaRPr lang="en-US" sz="3450" dirty="0"/>
          </a:p>
        </p:txBody>
      </p:sp>
      <p:pic>
        <p:nvPicPr>
          <p:cNvPr id="4" name="Image 0" descr="preencoded.png">    </p:cNvPr>
          <p:cNvPicPr>
            <a:picLocks noChangeAspect="1"/>
          </p:cNvPicPr>
          <p:nvPr/>
        </p:nvPicPr>
        <p:blipFill>
          <a:blip r:embed="rId1"/>
          <a:stretch>
            <a:fillRect/>
          </a:stretch>
        </p:blipFill>
        <p:spPr>
          <a:xfrm>
            <a:off x="621983" y="2132409"/>
            <a:ext cx="4284464" cy="2647950"/>
          </a:xfrm>
          <a:prstGeom prst="rect">
            <a:avLst/>
          </a:prstGeom>
        </p:spPr>
      </p:pic>
      <p:sp>
        <p:nvSpPr>
          <p:cNvPr id="5" name="Text 2"/>
          <p:cNvSpPr/>
          <p:nvPr/>
        </p:nvSpPr>
        <p:spPr>
          <a:xfrm>
            <a:off x="621983" y="5002411"/>
            <a:ext cx="2221349" cy="277654"/>
          </a:xfrm>
          <a:prstGeom prst="rect">
            <a:avLst/>
          </a:prstGeom>
          <a:noFill/>
          <a:ln/>
        </p:spPr>
        <p:txBody>
          <a:bodyPr wrap="none" lIns="0" tIns="0" rIns="0" bIns="0" rtlCol="0" anchor="t"/>
          <a:lstStyle/>
          <a:p>
            <a:pPr algn="l" indent="0" marL="0">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Environmental Cost</a:t>
            </a:r>
            <a:endParaRPr lang="en-US" sz="1700" dirty="0"/>
          </a:p>
        </p:txBody>
      </p:sp>
      <p:sp>
        <p:nvSpPr>
          <p:cNvPr id="6" name="Text 3"/>
          <p:cNvSpPr/>
          <p:nvPr/>
        </p:nvSpPr>
        <p:spPr>
          <a:xfrm>
            <a:off x="621983" y="5386626"/>
            <a:ext cx="4284464" cy="284321"/>
          </a:xfrm>
          <a:prstGeom prst="rect">
            <a:avLst/>
          </a:prstGeom>
          <a:noFill/>
          <a:ln/>
        </p:spPr>
        <p:txBody>
          <a:bodyPr wrap="none" lIns="0" tIns="0" rIns="0" bIns="0" rtlCol="0" anchor="t"/>
          <a:lstStyle/>
          <a:p>
            <a:pPr algn="l" indent="0" marL="0">
              <a:lnSpc>
                <a:spcPts val="2200"/>
              </a:lnSpc>
              <a:buNone/>
            </a:pPr>
            <a:endParaRPr lang="en-US" sz="1350" dirty="0"/>
          </a:p>
        </p:txBody>
      </p:sp>
      <p:sp>
        <p:nvSpPr>
          <p:cNvPr id="7" name="Text 4"/>
          <p:cNvSpPr/>
          <p:nvPr/>
        </p:nvSpPr>
        <p:spPr>
          <a:xfrm>
            <a:off x="621983" y="5777508"/>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Huge impact in Manufacturing a seat.</a:t>
            </a:r>
            <a:endParaRPr lang="en-US" sz="1350" dirty="0"/>
          </a:p>
        </p:txBody>
      </p:sp>
      <p:sp>
        <p:nvSpPr>
          <p:cNvPr id="8" name="Text 5"/>
          <p:cNvSpPr/>
          <p:nvPr/>
        </p:nvSpPr>
        <p:spPr>
          <a:xfrm>
            <a:off x="621983" y="6123980"/>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Almost ZERO impact on Reviving a seat.</a:t>
            </a:r>
            <a:endParaRPr lang="en-US" sz="1350" dirty="0"/>
          </a:p>
        </p:txBody>
      </p:sp>
      <p:sp>
        <p:nvSpPr>
          <p:cNvPr id="9" name="Text 6"/>
          <p:cNvSpPr/>
          <p:nvPr/>
        </p:nvSpPr>
        <p:spPr>
          <a:xfrm>
            <a:off x="621983" y="6470452"/>
            <a:ext cx="4284464" cy="568643"/>
          </a:xfrm>
          <a:prstGeom prst="rect">
            <a:avLst/>
          </a:prstGeom>
          <a:noFill/>
          <a:ln/>
        </p:spPr>
        <p:txBody>
          <a:bodyPr wrap="squar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Ultimately reducing the CO2 footprint with Revive</a:t>
            </a:r>
            <a:endParaRPr lang="en-US" sz="1350" dirty="0"/>
          </a:p>
        </p:txBody>
      </p:sp>
      <p:pic>
        <p:nvPicPr>
          <p:cNvPr id="10" name="Image 1" descr="preencoded.png">    </p:cNvPr>
          <p:cNvPicPr>
            <a:picLocks noChangeAspect="1"/>
          </p:cNvPicPr>
          <p:nvPr/>
        </p:nvPicPr>
        <p:blipFill>
          <a:blip r:embed="rId2"/>
          <a:stretch>
            <a:fillRect/>
          </a:stretch>
        </p:blipFill>
        <p:spPr>
          <a:xfrm>
            <a:off x="5172908" y="2132409"/>
            <a:ext cx="4284464" cy="2647950"/>
          </a:xfrm>
          <a:prstGeom prst="rect">
            <a:avLst/>
          </a:prstGeom>
        </p:spPr>
      </p:pic>
      <p:sp>
        <p:nvSpPr>
          <p:cNvPr id="11" name="Text 7"/>
          <p:cNvSpPr/>
          <p:nvPr/>
        </p:nvSpPr>
        <p:spPr>
          <a:xfrm>
            <a:off x="5172908" y="5002411"/>
            <a:ext cx="2606040" cy="277654"/>
          </a:xfrm>
          <a:prstGeom prst="rect">
            <a:avLst/>
          </a:prstGeom>
          <a:noFill/>
          <a:ln/>
        </p:spPr>
        <p:txBody>
          <a:bodyPr wrap="none" lIns="0" tIns="0" rIns="0" bIns="0" rtlCol="0" anchor="t"/>
          <a:lstStyle/>
          <a:p>
            <a:pPr algn="l" indent="0" marL="0">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Manufactured Seat Cost</a:t>
            </a:r>
            <a:endParaRPr lang="en-US" sz="1700" dirty="0"/>
          </a:p>
        </p:txBody>
      </p:sp>
      <p:sp>
        <p:nvSpPr>
          <p:cNvPr id="12" name="Text 8"/>
          <p:cNvSpPr/>
          <p:nvPr/>
        </p:nvSpPr>
        <p:spPr>
          <a:xfrm>
            <a:off x="5172908" y="5386626"/>
            <a:ext cx="4284464" cy="284321"/>
          </a:xfrm>
          <a:prstGeom prst="rect">
            <a:avLst/>
          </a:prstGeom>
          <a:noFill/>
          <a:ln/>
        </p:spPr>
        <p:txBody>
          <a:bodyPr wrap="none" lIns="0" tIns="0" rIns="0" bIns="0" rtlCol="0" anchor="t"/>
          <a:lstStyle/>
          <a:p>
            <a:pPr algn="l" indent="0" marL="0">
              <a:lnSpc>
                <a:spcPts val="2200"/>
              </a:lnSpc>
              <a:buNone/>
            </a:pPr>
            <a:endParaRPr lang="en-US" sz="1350" dirty="0"/>
          </a:p>
        </p:txBody>
      </p:sp>
      <p:sp>
        <p:nvSpPr>
          <p:cNvPr id="13" name="Text 9"/>
          <p:cNvSpPr/>
          <p:nvPr/>
        </p:nvSpPr>
        <p:spPr>
          <a:xfrm>
            <a:off x="5172908" y="5777508"/>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Seat manufacturing</a:t>
            </a:r>
            <a:endParaRPr lang="en-US" sz="1350" dirty="0"/>
          </a:p>
        </p:txBody>
      </p:sp>
      <p:sp>
        <p:nvSpPr>
          <p:cNvPr id="14" name="Text 10"/>
          <p:cNvSpPr/>
          <p:nvPr/>
        </p:nvSpPr>
        <p:spPr>
          <a:xfrm>
            <a:off x="5172908" y="6123980"/>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Shipping</a:t>
            </a:r>
            <a:endParaRPr lang="en-US" sz="1350" dirty="0"/>
          </a:p>
        </p:txBody>
      </p:sp>
      <p:sp>
        <p:nvSpPr>
          <p:cNvPr id="15" name="Text 11"/>
          <p:cNvSpPr/>
          <p:nvPr/>
        </p:nvSpPr>
        <p:spPr>
          <a:xfrm>
            <a:off x="5172908" y="6470452"/>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Extended labour hours</a:t>
            </a:r>
            <a:endParaRPr lang="en-US" sz="1350" dirty="0"/>
          </a:p>
        </p:txBody>
      </p:sp>
      <p:sp>
        <p:nvSpPr>
          <p:cNvPr id="16" name="Text 12"/>
          <p:cNvSpPr/>
          <p:nvPr/>
        </p:nvSpPr>
        <p:spPr>
          <a:xfrm>
            <a:off x="5172908" y="6816923"/>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Local Logistics, Time &amp; Fuel</a:t>
            </a:r>
            <a:endParaRPr lang="en-US" sz="1350" dirty="0"/>
          </a:p>
        </p:txBody>
      </p:sp>
      <p:sp>
        <p:nvSpPr>
          <p:cNvPr id="17" name="Text 13"/>
          <p:cNvSpPr/>
          <p:nvPr/>
        </p:nvSpPr>
        <p:spPr>
          <a:xfrm>
            <a:off x="5172908" y="7163395"/>
            <a:ext cx="4284464"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Land Fill or Recycle costs</a:t>
            </a:r>
            <a:endParaRPr lang="en-US" sz="1350" dirty="0"/>
          </a:p>
        </p:txBody>
      </p:sp>
      <p:pic>
        <p:nvPicPr>
          <p:cNvPr id="18" name="Image 2" descr="preencoded.png">    </p:cNvPr>
          <p:cNvPicPr>
            <a:picLocks noChangeAspect="1"/>
          </p:cNvPicPr>
          <p:nvPr/>
        </p:nvPicPr>
        <p:blipFill>
          <a:blip r:embed="rId3"/>
          <a:stretch>
            <a:fillRect/>
          </a:stretch>
        </p:blipFill>
        <p:spPr>
          <a:xfrm>
            <a:off x="9723834" y="2132409"/>
            <a:ext cx="4284583" cy="2648069"/>
          </a:xfrm>
          <a:prstGeom prst="rect">
            <a:avLst/>
          </a:prstGeom>
        </p:spPr>
      </p:pic>
      <p:sp>
        <p:nvSpPr>
          <p:cNvPr id="19" name="Text 14"/>
          <p:cNvSpPr/>
          <p:nvPr/>
        </p:nvSpPr>
        <p:spPr>
          <a:xfrm>
            <a:off x="9723834" y="5002530"/>
            <a:ext cx="2221349" cy="277654"/>
          </a:xfrm>
          <a:prstGeom prst="rect">
            <a:avLst/>
          </a:prstGeom>
          <a:noFill/>
          <a:ln/>
        </p:spPr>
        <p:txBody>
          <a:bodyPr wrap="none" lIns="0" tIns="0" rIns="0" bIns="0" rtlCol="0" anchor="t"/>
          <a:lstStyle/>
          <a:p>
            <a:pPr algn="l" indent="0" marL="0">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Revived Seat Cost</a:t>
            </a:r>
            <a:endParaRPr lang="en-US" sz="1700" dirty="0"/>
          </a:p>
        </p:txBody>
      </p:sp>
      <p:sp>
        <p:nvSpPr>
          <p:cNvPr id="20" name="Text 15"/>
          <p:cNvSpPr/>
          <p:nvPr/>
        </p:nvSpPr>
        <p:spPr>
          <a:xfrm>
            <a:off x="9723834" y="5386745"/>
            <a:ext cx="4284583" cy="284321"/>
          </a:xfrm>
          <a:prstGeom prst="rect">
            <a:avLst/>
          </a:prstGeom>
          <a:noFill/>
          <a:ln/>
        </p:spPr>
        <p:txBody>
          <a:bodyPr wrap="none" lIns="0" tIns="0" rIns="0" bIns="0" rtlCol="0" anchor="t"/>
          <a:lstStyle/>
          <a:p>
            <a:pPr algn="l" indent="0" marL="0">
              <a:lnSpc>
                <a:spcPts val="2200"/>
              </a:lnSpc>
              <a:buNone/>
            </a:pPr>
            <a:r>
              <a:rPr lang="en-US" sz="1350" b="1" dirty="0">
                <a:solidFill>
                  <a:srgbClr val="464646"/>
                </a:solidFill>
                <a:latin typeface="Inter Medium" pitchFamily="34" charset="0"/>
                <a:ea typeface="Inter Medium" pitchFamily="34" charset="-122"/>
                <a:cs typeface="Inter Medium" pitchFamily="34" charset="-120"/>
              </a:rPr>
              <a:t>Revived cost per seat = £19.</a:t>
            </a:r>
            <a:endParaRPr lang="en-US" sz="1350" dirty="0"/>
          </a:p>
        </p:txBody>
      </p:sp>
      <p:sp>
        <p:nvSpPr>
          <p:cNvPr id="21" name="Text 16"/>
          <p:cNvSpPr/>
          <p:nvPr/>
        </p:nvSpPr>
        <p:spPr>
          <a:xfrm>
            <a:off x="9723834" y="5777627"/>
            <a:ext cx="4284583" cy="284321"/>
          </a:xfrm>
          <a:prstGeom prst="rect">
            <a:avLst/>
          </a:prstGeom>
          <a:noFill/>
          <a:ln/>
        </p:spPr>
        <p:txBody>
          <a:bodyPr wrap="none" lIns="0" tIns="0" rIns="0" bIns="0" rtlCol="0" anchor="t"/>
          <a:lstStyle/>
          <a:p>
            <a:pPr algn="l" indent="0" marL="0">
              <a:lnSpc>
                <a:spcPts val="2200"/>
              </a:lnSpc>
              <a:buNone/>
            </a:pPr>
            <a:r>
              <a:rPr lang="en-US" sz="1350" dirty="0">
                <a:solidFill>
                  <a:srgbClr val="464646"/>
                </a:solidFill>
                <a:latin typeface="Inter Medium" pitchFamily="34" charset="0"/>
                <a:ea typeface="Inter Medium" pitchFamily="34" charset="-122"/>
                <a:cs typeface="Inter Medium" pitchFamily="34" charset="-120"/>
              </a:rPr>
              <a:t>How can we reduce the cost by this amount?</a:t>
            </a:r>
            <a:endParaRPr lang="en-US" sz="1350" dirty="0"/>
          </a:p>
        </p:txBody>
      </p:sp>
      <p:sp>
        <p:nvSpPr>
          <p:cNvPr id="22" name="Text 17"/>
          <p:cNvSpPr/>
          <p:nvPr/>
        </p:nvSpPr>
        <p:spPr>
          <a:xfrm>
            <a:off x="9723834" y="6168509"/>
            <a:ext cx="4284583"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No Seat manufacturing</a:t>
            </a:r>
            <a:endParaRPr lang="en-US" sz="1350" dirty="0"/>
          </a:p>
        </p:txBody>
      </p:sp>
      <p:sp>
        <p:nvSpPr>
          <p:cNvPr id="23" name="Text 18"/>
          <p:cNvSpPr/>
          <p:nvPr/>
        </p:nvSpPr>
        <p:spPr>
          <a:xfrm>
            <a:off x="9723834" y="6514981"/>
            <a:ext cx="4284583"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No Shipping</a:t>
            </a:r>
            <a:endParaRPr lang="en-US" sz="1350" dirty="0"/>
          </a:p>
        </p:txBody>
      </p:sp>
      <p:sp>
        <p:nvSpPr>
          <p:cNvPr id="24" name="Text 19"/>
          <p:cNvSpPr/>
          <p:nvPr/>
        </p:nvSpPr>
        <p:spPr>
          <a:xfrm>
            <a:off x="9723834" y="6861453"/>
            <a:ext cx="4284583"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No Extended labour hours</a:t>
            </a:r>
            <a:endParaRPr lang="en-US" sz="1350" dirty="0"/>
          </a:p>
        </p:txBody>
      </p:sp>
      <p:sp>
        <p:nvSpPr>
          <p:cNvPr id="25" name="Text 20"/>
          <p:cNvSpPr/>
          <p:nvPr/>
        </p:nvSpPr>
        <p:spPr>
          <a:xfrm>
            <a:off x="9723834" y="7207925"/>
            <a:ext cx="4284583"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No Local Logistics, Time &amp; Fuel</a:t>
            </a:r>
            <a:endParaRPr lang="en-US" sz="1350" dirty="0"/>
          </a:p>
        </p:txBody>
      </p:sp>
      <p:sp>
        <p:nvSpPr>
          <p:cNvPr id="26" name="Text 21"/>
          <p:cNvSpPr/>
          <p:nvPr/>
        </p:nvSpPr>
        <p:spPr>
          <a:xfrm>
            <a:off x="9723834" y="7554397"/>
            <a:ext cx="4284583" cy="284321"/>
          </a:xfrm>
          <a:prstGeom prst="rect">
            <a:avLst/>
          </a:prstGeom>
          <a:noFill/>
          <a:ln/>
        </p:spPr>
        <p:txBody>
          <a:bodyPr wrap="none" lIns="0" tIns="0" rIns="0" bIns="0" rtlCol="0" anchor="t"/>
          <a:lstStyle/>
          <a:p>
            <a:pPr algn="l" marL="342900" indent="-342900">
              <a:lnSpc>
                <a:spcPts val="2200"/>
              </a:lnSpc>
              <a:buSzPct val="100000"/>
              <a:buChar char="•"/>
            </a:pPr>
            <a:r>
              <a:rPr lang="en-US" sz="1350" dirty="0">
                <a:solidFill>
                  <a:srgbClr val="464646"/>
                </a:solidFill>
                <a:latin typeface="Inter Medium" pitchFamily="34" charset="0"/>
                <a:ea typeface="Inter Medium" pitchFamily="34" charset="-122"/>
                <a:cs typeface="Inter Medium" pitchFamily="34" charset="-120"/>
              </a:rPr>
              <a:t>No Land Fill or Recycle costs </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2024-11-03T08:51:48Z</dcterms:created>
  <dcterms:modified xsi:type="dcterms:W3CDTF">2024-11-03T08:51:48Z</dcterms:modified>
</cp:coreProperties>
</file>