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2"/>
  </p:notesMasterIdLst>
  <p:handoutMasterIdLst>
    <p:handoutMasterId r:id="rId173"/>
  </p:handoutMasterIdLst>
  <p:sldIdLst>
    <p:sldId id="272" r:id="rId5"/>
    <p:sldId id="471" r:id="rId6"/>
    <p:sldId id="261" r:id="rId7"/>
    <p:sldId id="266" r:id="rId8"/>
    <p:sldId id="278" r:id="rId9"/>
    <p:sldId id="470" r:id="rId10"/>
    <p:sldId id="288" r:id="rId11"/>
    <p:sldId id="279" r:id="rId12"/>
    <p:sldId id="262" r:id="rId13"/>
    <p:sldId id="349" r:id="rId14"/>
    <p:sldId id="351" r:id="rId15"/>
    <p:sldId id="468" r:id="rId16"/>
    <p:sldId id="352" r:id="rId17"/>
    <p:sldId id="353" r:id="rId18"/>
    <p:sldId id="354" r:id="rId19"/>
    <p:sldId id="355" r:id="rId20"/>
    <p:sldId id="356" r:id="rId21"/>
    <p:sldId id="357" r:id="rId22"/>
    <p:sldId id="345" r:id="rId23"/>
    <p:sldId id="346" r:id="rId24"/>
    <p:sldId id="348" r:id="rId25"/>
    <p:sldId id="365" r:id="rId26"/>
    <p:sldId id="469" r:id="rId27"/>
    <p:sldId id="472" r:id="rId28"/>
    <p:sldId id="277" r:id="rId29"/>
    <p:sldId id="461" r:id="rId30"/>
    <p:sldId id="280" r:id="rId31"/>
    <p:sldId id="281" r:id="rId32"/>
    <p:sldId id="282" r:id="rId33"/>
    <p:sldId id="283" r:id="rId34"/>
    <p:sldId id="358" r:id="rId35"/>
    <p:sldId id="284" r:id="rId36"/>
    <p:sldId id="285" r:id="rId37"/>
    <p:sldId id="286" r:id="rId38"/>
    <p:sldId id="369" r:id="rId39"/>
    <p:sldId id="370" r:id="rId40"/>
    <p:sldId id="372" r:id="rId41"/>
    <p:sldId id="379" r:id="rId42"/>
    <p:sldId id="371" r:id="rId43"/>
    <p:sldId id="373" r:id="rId44"/>
    <p:sldId id="374" r:id="rId45"/>
    <p:sldId id="375" r:id="rId46"/>
    <p:sldId id="376" r:id="rId47"/>
    <p:sldId id="453" r:id="rId48"/>
    <p:sldId id="439" r:id="rId49"/>
    <p:sldId id="289" r:id="rId50"/>
    <p:sldId id="462" r:id="rId51"/>
    <p:sldId id="295" r:id="rId52"/>
    <p:sldId id="309" r:id="rId53"/>
    <p:sldId id="310" r:id="rId54"/>
    <p:sldId id="316" r:id="rId55"/>
    <p:sldId id="359" r:id="rId56"/>
    <p:sldId id="322" r:id="rId57"/>
    <p:sldId id="328" r:id="rId58"/>
    <p:sldId id="380" r:id="rId59"/>
    <p:sldId id="381" r:id="rId60"/>
    <p:sldId id="382" r:id="rId61"/>
    <p:sldId id="383" r:id="rId62"/>
    <p:sldId id="384" r:id="rId63"/>
    <p:sldId id="377" r:id="rId64"/>
    <p:sldId id="385" r:id="rId65"/>
    <p:sldId id="386" r:id="rId66"/>
    <p:sldId id="387" r:id="rId67"/>
    <p:sldId id="454" r:id="rId68"/>
    <p:sldId id="446" r:id="rId69"/>
    <p:sldId id="290" r:id="rId70"/>
    <p:sldId id="463" r:id="rId71"/>
    <p:sldId id="296" r:id="rId72"/>
    <p:sldId id="308" r:id="rId73"/>
    <p:sldId id="311" r:id="rId74"/>
    <p:sldId id="317" r:id="rId75"/>
    <p:sldId id="360" r:id="rId76"/>
    <p:sldId id="324" r:id="rId77"/>
    <p:sldId id="329" r:id="rId78"/>
    <p:sldId id="388" r:id="rId79"/>
    <p:sldId id="402" r:id="rId80"/>
    <p:sldId id="390" r:id="rId81"/>
    <p:sldId id="406" r:id="rId82"/>
    <p:sldId id="392" r:id="rId83"/>
    <p:sldId id="393" r:id="rId84"/>
    <p:sldId id="394" r:id="rId85"/>
    <p:sldId id="395" r:id="rId86"/>
    <p:sldId id="396" r:id="rId87"/>
    <p:sldId id="455" r:id="rId88"/>
    <p:sldId id="447" r:id="rId89"/>
    <p:sldId id="291" r:id="rId90"/>
    <p:sldId id="464" r:id="rId91"/>
    <p:sldId id="299" r:id="rId92"/>
    <p:sldId id="306" r:id="rId93"/>
    <p:sldId id="312" r:id="rId94"/>
    <p:sldId id="318" r:id="rId95"/>
    <p:sldId id="361" r:id="rId96"/>
    <p:sldId id="325" r:id="rId97"/>
    <p:sldId id="330" r:id="rId98"/>
    <p:sldId id="397" r:id="rId99"/>
    <p:sldId id="403" r:id="rId100"/>
    <p:sldId id="404" r:id="rId101"/>
    <p:sldId id="411" r:id="rId102"/>
    <p:sldId id="407" r:id="rId103"/>
    <p:sldId id="398" r:id="rId104"/>
    <p:sldId id="399" r:id="rId105"/>
    <p:sldId id="400" r:id="rId106"/>
    <p:sldId id="401" r:id="rId107"/>
    <p:sldId id="456" r:id="rId108"/>
    <p:sldId id="448" r:id="rId109"/>
    <p:sldId id="292" r:id="rId110"/>
    <p:sldId id="465" r:id="rId111"/>
    <p:sldId id="298" r:id="rId112"/>
    <p:sldId id="305" r:id="rId113"/>
    <p:sldId id="313" r:id="rId114"/>
    <p:sldId id="319" r:id="rId115"/>
    <p:sldId id="362" r:id="rId116"/>
    <p:sldId id="323" r:id="rId117"/>
    <p:sldId id="331" r:id="rId118"/>
    <p:sldId id="408" r:id="rId119"/>
    <p:sldId id="409" r:id="rId120"/>
    <p:sldId id="410" r:id="rId121"/>
    <p:sldId id="412" r:id="rId122"/>
    <p:sldId id="413" r:id="rId123"/>
    <p:sldId id="414" r:id="rId124"/>
    <p:sldId id="415" r:id="rId125"/>
    <p:sldId id="416" r:id="rId126"/>
    <p:sldId id="435" r:id="rId127"/>
    <p:sldId id="458" r:id="rId128"/>
    <p:sldId id="449" r:id="rId129"/>
    <p:sldId id="293" r:id="rId130"/>
    <p:sldId id="466" r:id="rId131"/>
    <p:sldId id="300" r:id="rId132"/>
    <p:sldId id="304" r:id="rId133"/>
    <p:sldId id="314" r:id="rId134"/>
    <p:sldId id="320" r:id="rId135"/>
    <p:sldId id="363" r:id="rId136"/>
    <p:sldId id="326" r:id="rId137"/>
    <p:sldId id="417" r:id="rId138"/>
    <p:sldId id="332" r:id="rId139"/>
    <p:sldId id="418" r:id="rId140"/>
    <p:sldId id="420" r:id="rId141"/>
    <p:sldId id="422" r:id="rId142"/>
    <p:sldId id="426" r:id="rId143"/>
    <p:sldId id="427" r:id="rId144"/>
    <p:sldId id="429" r:id="rId145"/>
    <p:sldId id="431" r:id="rId146"/>
    <p:sldId id="433" r:id="rId147"/>
    <p:sldId id="437" r:id="rId148"/>
    <p:sldId id="459" r:id="rId149"/>
    <p:sldId id="450" r:id="rId150"/>
    <p:sldId id="294" r:id="rId151"/>
    <p:sldId id="467" r:id="rId152"/>
    <p:sldId id="301" r:id="rId153"/>
    <p:sldId id="303" r:id="rId154"/>
    <p:sldId id="315" r:id="rId155"/>
    <p:sldId id="321" r:id="rId156"/>
    <p:sldId id="364" r:id="rId157"/>
    <p:sldId id="327" r:id="rId158"/>
    <p:sldId id="333" r:id="rId159"/>
    <p:sldId id="419" r:id="rId160"/>
    <p:sldId id="421" r:id="rId161"/>
    <p:sldId id="423" r:id="rId162"/>
    <p:sldId id="438" r:id="rId163"/>
    <p:sldId id="428" r:id="rId164"/>
    <p:sldId id="430" r:id="rId165"/>
    <p:sldId id="432" r:id="rId166"/>
    <p:sldId id="434" r:id="rId167"/>
    <p:sldId id="436" r:id="rId168"/>
    <p:sldId id="460" r:id="rId169"/>
    <p:sldId id="451" r:id="rId170"/>
    <p:sldId id="270" r:id="rId171"/>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5F29B0-45E5-434F-9306-4134FE9E6B40}" v="2" dt="2024-12-30T02:00:40.6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598" autoAdjust="0"/>
  </p:normalViewPr>
  <p:slideViewPr>
    <p:cSldViewPr snapToGrid="0">
      <p:cViewPr varScale="1">
        <p:scale>
          <a:sx n="82" d="100"/>
          <a:sy n="82" d="100"/>
        </p:scale>
        <p:origin x="720" y="72"/>
      </p:cViewPr>
      <p:guideLst>
        <p:guide orient="horz" pos="3024"/>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tableStyles" Target="tableStyles.xml"/><Relationship Id="rId172"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viewProps" Target="view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theme" Target="theme/theme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s>
</file>

<file path=ppt/diagrams/_rels/data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6" Type="http://schemas.openxmlformats.org/officeDocument/2006/relationships/image" Target="../media/image23.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6" Type="http://schemas.openxmlformats.org/officeDocument/2006/relationships/image" Target="../media/image23.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00CD62-4468-4922-A376-4CDCEF345A3F}"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8AE3F7DE-7464-45B3-BF65-712C3C038DDA}">
      <dgm:prSet/>
      <dgm:spPr/>
      <dgm:t>
        <a:bodyPr/>
        <a:lstStyle/>
        <a:p>
          <a:r>
            <a:rPr lang="en-GB"/>
            <a:t>Topic one:    PG.3-5:    Why should you do the chakra challenge? </a:t>
          </a:r>
          <a:endParaRPr lang="en-US"/>
        </a:p>
      </dgm:t>
    </dgm:pt>
    <dgm:pt modelId="{B915E047-E8C0-44B6-BC89-68E0D44ADC3D}" type="parTrans" cxnId="{1A9D0EF8-CAB1-40B6-B65B-A40D096814B0}">
      <dgm:prSet/>
      <dgm:spPr/>
      <dgm:t>
        <a:bodyPr/>
        <a:lstStyle/>
        <a:p>
          <a:endParaRPr lang="en-US"/>
        </a:p>
      </dgm:t>
    </dgm:pt>
    <dgm:pt modelId="{1B7BF068-9FDD-45BD-8585-0B18EA6DD82B}" type="sibTrans" cxnId="{1A9D0EF8-CAB1-40B6-B65B-A40D096814B0}">
      <dgm:prSet/>
      <dgm:spPr/>
      <dgm:t>
        <a:bodyPr/>
        <a:lstStyle/>
        <a:p>
          <a:endParaRPr lang="en-US"/>
        </a:p>
      </dgm:t>
    </dgm:pt>
    <dgm:pt modelId="{6FE6B68E-5165-4842-972E-8B0A0425B607}">
      <dgm:prSet/>
      <dgm:spPr/>
      <dgm:t>
        <a:bodyPr/>
        <a:lstStyle/>
        <a:p>
          <a:r>
            <a:rPr lang="en-GB"/>
            <a:t>Topic two:    PG.6:       Pre-Advice </a:t>
          </a:r>
          <a:endParaRPr lang="en-US"/>
        </a:p>
      </dgm:t>
    </dgm:pt>
    <dgm:pt modelId="{309A488E-E6DD-4E15-9F0A-F0F904F4AA02}" type="parTrans" cxnId="{D036A9E6-FC0C-475A-91C6-A5244B137E67}">
      <dgm:prSet/>
      <dgm:spPr/>
      <dgm:t>
        <a:bodyPr/>
        <a:lstStyle/>
        <a:p>
          <a:endParaRPr lang="en-US"/>
        </a:p>
      </dgm:t>
    </dgm:pt>
    <dgm:pt modelId="{5655E43B-BF90-4647-849C-AD1670777949}" type="sibTrans" cxnId="{D036A9E6-FC0C-475A-91C6-A5244B137E67}">
      <dgm:prSet/>
      <dgm:spPr/>
      <dgm:t>
        <a:bodyPr/>
        <a:lstStyle/>
        <a:p>
          <a:endParaRPr lang="en-US"/>
        </a:p>
      </dgm:t>
    </dgm:pt>
    <dgm:pt modelId="{58A28CA0-F8F3-482D-81ED-8456727BDD43}">
      <dgm:prSet/>
      <dgm:spPr/>
      <dgm:t>
        <a:bodyPr/>
        <a:lstStyle/>
        <a:p>
          <a:r>
            <a:rPr lang="en-GB"/>
            <a:t>Topic two:    PG.7:       Disclaimer</a:t>
          </a:r>
          <a:endParaRPr lang="en-US"/>
        </a:p>
      </dgm:t>
    </dgm:pt>
    <dgm:pt modelId="{63B49E9E-7539-43BF-AB34-FFD9B82D2B09}" type="parTrans" cxnId="{66451AA3-4BA0-4583-A5AC-8339E8739364}">
      <dgm:prSet/>
      <dgm:spPr/>
      <dgm:t>
        <a:bodyPr/>
        <a:lstStyle/>
        <a:p>
          <a:endParaRPr lang="en-US"/>
        </a:p>
      </dgm:t>
    </dgm:pt>
    <dgm:pt modelId="{9AF591EC-3EBD-479D-A406-6DB5860FDFD0}" type="sibTrans" cxnId="{66451AA3-4BA0-4583-A5AC-8339E8739364}">
      <dgm:prSet/>
      <dgm:spPr/>
      <dgm:t>
        <a:bodyPr/>
        <a:lstStyle/>
        <a:p>
          <a:endParaRPr lang="en-US"/>
        </a:p>
      </dgm:t>
    </dgm:pt>
    <dgm:pt modelId="{C2DED0FC-A498-42E7-9A02-D286185BB9C1}">
      <dgm:prSet/>
      <dgm:spPr/>
      <dgm:t>
        <a:bodyPr/>
        <a:lstStyle/>
        <a:p>
          <a:r>
            <a:rPr lang="en-GB"/>
            <a:t>Topic three:  PG.8:       Getting Started</a:t>
          </a:r>
          <a:endParaRPr lang="en-US"/>
        </a:p>
      </dgm:t>
    </dgm:pt>
    <dgm:pt modelId="{A22CFE82-D5B0-42B5-903C-40066A50E48D}" type="parTrans" cxnId="{4FE98E8B-DE23-46D9-843F-0BF3E8775B94}">
      <dgm:prSet/>
      <dgm:spPr/>
      <dgm:t>
        <a:bodyPr/>
        <a:lstStyle/>
        <a:p>
          <a:endParaRPr lang="en-US"/>
        </a:p>
      </dgm:t>
    </dgm:pt>
    <dgm:pt modelId="{A1C4C208-D6B2-4124-9880-634A39607D2A}" type="sibTrans" cxnId="{4FE98E8B-DE23-46D9-843F-0BF3E8775B94}">
      <dgm:prSet/>
      <dgm:spPr/>
      <dgm:t>
        <a:bodyPr/>
        <a:lstStyle/>
        <a:p>
          <a:endParaRPr lang="en-US"/>
        </a:p>
      </dgm:t>
    </dgm:pt>
    <dgm:pt modelId="{B6C33144-0FF6-42DC-A486-F4703D609C37}">
      <dgm:prSet/>
      <dgm:spPr/>
      <dgm:t>
        <a:bodyPr/>
        <a:lstStyle/>
        <a:p>
          <a:r>
            <a:rPr lang="en-GB"/>
            <a:t>Topic four:    PG.9        What are Chakras</a:t>
          </a:r>
          <a:endParaRPr lang="en-US"/>
        </a:p>
      </dgm:t>
    </dgm:pt>
    <dgm:pt modelId="{AAD00263-FF45-4C18-A5AC-16DEF3EBB352}" type="parTrans" cxnId="{C3F1997C-0D97-4F00-B72E-519DF81F5A0A}">
      <dgm:prSet/>
      <dgm:spPr/>
      <dgm:t>
        <a:bodyPr/>
        <a:lstStyle/>
        <a:p>
          <a:endParaRPr lang="en-US"/>
        </a:p>
      </dgm:t>
    </dgm:pt>
    <dgm:pt modelId="{078627DE-59A2-492B-8B84-4BF78F721624}" type="sibTrans" cxnId="{C3F1997C-0D97-4F00-B72E-519DF81F5A0A}">
      <dgm:prSet/>
      <dgm:spPr/>
      <dgm:t>
        <a:bodyPr/>
        <a:lstStyle/>
        <a:p>
          <a:endParaRPr lang="en-US"/>
        </a:p>
      </dgm:t>
    </dgm:pt>
    <dgm:pt modelId="{EB4EE1D1-7B6C-4C6F-9246-E63B0B320A68}">
      <dgm:prSet/>
      <dgm:spPr/>
      <dgm:t>
        <a:bodyPr/>
        <a:lstStyle/>
        <a:p>
          <a:r>
            <a:rPr lang="en-GB"/>
            <a:t>Topic five:     PG.10-18: </a:t>
          </a:r>
          <a:r>
            <a:rPr lang="en-US" b="0" i="0" baseline="0"/>
            <a:t>Exploring the Chakra in Need of YOUR Attention </a:t>
          </a:r>
          <a:r>
            <a:rPr lang="en-GB"/>
            <a:t> </a:t>
          </a:r>
          <a:endParaRPr lang="en-US"/>
        </a:p>
      </dgm:t>
    </dgm:pt>
    <dgm:pt modelId="{3D5C0E7C-5A67-470F-B047-E49CF96E1FBA}" type="parTrans" cxnId="{3B2F3CC8-D5AA-42E5-BB21-AF2161D2115C}">
      <dgm:prSet/>
      <dgm:spPr/>
      <dgm:t>
        <a:bodyPr/>
        <a:lstStyle/>
        <a:p>
          <a:endParaRPr lang="en-US"/>
        </a:p>
      </dgm:t>
    </dgm:pt>
    <dgm:pt modelId="{E922D508-E168-4777-AF18-AB0AD9A6CD1D}" type="sibTrans" cxnId="{3B2F3CC8-D5AA-42E5-BB21-AF2161D2115C}">
      <dgm:prSet/>
      <dgm:spPr/>
      <dgm:t>
        <a:bodyPr/>
        <a:lstStyle/>
        <a:p>
          <a:endParaRPr lang="en-US"/>
        </a:p>
      </dgm:t>
    </dgm:pt>
    <dgm:pt modelId="{A8C49079-132E-41CA-B47E-1B22F0798F61}">
      <dgm:prSet/>
      <dgm:spPr/>
      <dgm:t>
        <a:bodyPr/>
        <a:lstStyle/>
        <a:p>
          <a:r>
            <a:rPr lang="en-GB"/>
            <a:t>Topic Six:      PG.19- 22: What are Bija Mantras</a:t>
          </a:r>
          <a:endParaRPr lang="en-US"/>
        </a:p>
      </dgm:t>
    </dgm:pt>
    <dgm:pt modelId="{2BAD4132-8B27-487D-86AA-53B382D0A3E0}" type="parTrans" cxnId="{0701EA80-A395-4156-B688-5C82366718CA}">
      <dgm:prSet/>
      <dgm:spPr/>
      <dgm:t>
        <a:bodyPr/>
        <a:lstStyle/>
        <a:p>
          <a:endParaRPr lang="en-US"/>
        </a:p>
      </dgm:t>
    </dgm:pt>
    <dgm:pt modelId="{C003899D-5B6F-44F1-A62B-6431BF451DD5}" type="sibTrans" cxnId="{0701EA80-A395-4156-B688-5C82366718CA}">
      <dgm:prSet/>
      <dgm:spPr/>
      <dgm:t>
        <a:bodyPr/>
        <a:lstStyle/>
        <a:p>
          <a:endParaRPr lang="en-US"/>
        </a:p>
      </dgm:t>
    </dgm:pt>
    <dgm:pt modelId="{797501E9-52B2-4407-AB74-27184DC5F4D3}">
      <dgm:prSet/>
      <dgm:spPr/>
      <dgm:t>
        <a:bodyPr/>
        <a:lstStyle/>
        <a:p>
          <a:r>
            <a:rPr lang="en-GB"/>
            <a:t>Topic Seven:  PG.23:       Aftercare Advice</a:t>
          </a:r>
          <a:endParaRPr lang="en-US"/>
        </a:p>
      </dgm:t>
    </dgm:pt>
    <dgm:pt modelId="{849ACB2E-038B-4DE3-B099-42A5CED8D0D7}" type="parTrans" cxnId="{C57F2CA6-71B8-40A3-9118-6A93B11C75DD}">
      <dgm:prSet/>
      <dgm:spPr/>
      <dgm:t>
        <a:bodyPr/>
        <a:lstStyle/>
        <a:p>
          <a:endParaRPr lang="en-US"/>
        </a:p>
      </dgm:t>
    </dgm:pt>
    <dgm:pt modelId="{B6A1F9FE-D382-49F3-A40E-451E8B32534D}" type="sibTrans" cxnId="{C57F2CA6-71B8-40A3-9118-6A93B11C75DD}">
      <dgm:prSet/>
      <dgm:spPr/>
      <dgm:t>
        <a:bodyPr/>
        <a:lstStyle/>
        <a:p>
          <a:endParaRPr lang="en-US"/>
        </a:p>
      </dgm:t>
    </dgm:pt>
    <dgm:pt modelId="{1F6D2DAE-1E1A-4EFA-B089-038B051F8166}" type="pres">
      <dgm:prSet presAssocID="{AA00CD62-4468-4922-A376-4CDCEF345A3F}" presName="vert0" presStyleCnt="0">
        <dgm:presLayoutVars>
          <dgm:dir/>
          <dgm:animOne val="branch"/>
          <dgm:animLvl val="lvl"/>
        </dgm:presLayoutVars>
      </dgm:prSet>
      <dgm:spPr/>
    </dgm:pt>
    <dgm:pt modelId="{48FEAA55-471D-468E-B932-84BF6C445BB9}" type="pres">
      <dgm:prSet presAssocID="{8AE3F7DE-7464-45B3-BF65-712C3C038DDA}" presName="thickLine" presStyleLbl="alignNode1" presStyleIdx="0" presStyleCnt="8"/>
      <dgm:spPr/>
    </dgm:pt>
    <dgm:pt modelId="{B9223AC6-AD36-47D6-887C-3ECEFF9BE307}" type="pres">
      <dgm:prSet presAssocID="{8AE3F7DE-7464-45B3-BF65-712C3C038DDA}" presName="horz1" presStyleCnt="0"/>
      <dgm:spPr/>
    </dgm:pt>
    <dgm:pt modelId="{D8A9F27C-75E3-4AB5-940B-C4D2C8F274CE}" type="pres">
      <dgm:prSet presAssocID="{8AE3F7DE-7464-45B3-BF65-712C3C038DDA}" presName="tx1" presStyleLbl="revTx" presStyleIdx="0" presStyleCnt="8"/>
      <dgm:spPr/>
    </dgm:pt>
    <dgm:pt modelId="{09EF53B1-0D1B-429F-9137-408E66F29A6F}" type="pres">
      <dgm:prSet presAssocID="{8AE3F7DE-7464-45B3-BF65-712C3C038DDA}" presName="vert1" presStyleCnt="0"/>
      <dgm:spPr/>
    </dgm:pt>
    <dgm:pt modelId="{537C4E31-77DF-4408-AB93-59483BFAC9B9}" type="pres">
      <dgm:prSet presAssocID="{6FE6B68E-5165-4842-972E-8B0A0425B607}" presName="thickLine" presStyleLbl="alignNode1" presStyleIdx="1" presStyleCnt="8"/>
      <dgm:spPr/>
    </dgm:pt>
    <dgm:pt modelId="{F8A7489D-CD20-4EBC-A6C5-FEAF3C4A1939}" type="pres">
      <dgm:prSet presAssocID="{6FE6B68E-5165-4842-972E-8B0A0425B607}" presName="horz1" presStyleCnt="0"/>
      <dgm:spPr/>
    </dgm:pt>
    <dgm:pt modelId="{28BC7F4D-A3E7-468F-BA76-CA59EC002683}" type="pres">
      <dgm:prSet presAssocID="{6FE6B68E-5165-4842-972E-8B0A0425B607}" presName="tx1" presStyleLbl="revTx" presStyleIdx="1" presStyleCnt="8"/>
      <dgm:spPr/>
    </dgm:pt>
    <dgm:pt modelId="{ABBC0384-BED2-4F95-BB90-7ED2E6F3E0C8}" type="pres">
      <dgm:prSet presAssocID="{6FE6B68E-5165-4842-972E-8B0A0425B607}" presName="vert1" presStyleCnt="0"/>
      <dgm:spPr/>
    </dgm:pt>
    <dgm:pt modelId="{97C4D78D-262E-4E80-A37B-6E2655ED3B9A}" type="pres">
      <dgm:prSet presAssocID="{58A28CA0-F8F3-482D-81ED-8456727BDD43}" presName="thickLine" presStyleLbl="alignNode1" presStyleIdx="2" presStyleCnt="8"/>
      <dgm:spPr/>
    </dgm:pt>
    <dgm:pt modelId="{1476387F-F9BA-4D48-8336-0E9E5598F7CB}" type="pres">
      <dgm:prSet presAssocID="{58A28CA0-F8F3-482D-81ED-8456727BDD43}" presName="horz1" presStyleCnt="0"/>
      <dgm:spPr/>
    </dgm:pt>
    <dgm:pt modelId="{8D22733E-E869-4328-B314-110FD9D3F9EE}" type="pres">
      <dgm:prSet presAssocID="{58A28CA0-F8F3-482D-81ED-8456727BDD43}" presName="tx1" presStyleLbl="revTx" presStyleIdx="2" presStyleCnt="8"/>
      <dgm:spPr/>
    </dgm:pt>
    <dgm:pt modelId="{CCD2AF4C-900E-4868-B06F-2D8419865145}" type="pres">
      <dgm:prSet presAssocID="{58A28CA0-F8F3-482D-81ED-8456727BDD43}" presName="vert1" presStyleCnt="0"/>
      <dgm:spPr/>
    </dgm:pt>
    <dgm:pt modelId="{0E12BB60-B67F-42EE-9B5C-0EF8F65F3468}" type="pres">
      <dgm:prSet presAssocID="{C2DED0FC-A498-42E7-9A02-D286185BB9C1}" presName="thickLine" presStyleLbl="alignNode1" presStyleIdx="3" presStyleCnt="8"/>
      <dgm:spPr/>
    </dgm:pt>
    <dgm:pt modelId="{E193292C-B4C0-4C1F-AC75-2D92B74C878D}" type="pres">
      <dgm:prSet presAssocID="{C2DED0FC-A498-42E7-9A02-D286185BB9C1}" presName="horz1" presStyleCnt="0"/>
      <dgm:spPr/>
    </dgm:pt>
    <dgm:pt modelId="{88CA8E7F-5077-42EF-AA47-5F13E51F8125}" type="pres">
      <dgm:prSet presAssocID="{C2DED0FC-A498-42E7-9A02-D286185BB9C1}" presName="tx1" presStyleLbl="revTx" presStyleIdx="3" presStyleCnt="8"/>
      <dgm:spPr/>
    </dgm:pt>
    <dgm:pt modelId="{C62E0D95-99FB-4DFE-A701-DF810346D28B}" type="pres">
      <dgm:prSet presAssocID="{C2DED0FC-A498-42E7-9A02-D286185BB9C1}" presName="vert1" presStyleCnt="0"/>
      <dgm:spPr/>
    </dgm:pt>
    <dgm:pt modelId="{3A25A13F-BD1D-4938-B51B-6279154516D1}" type="pres">
      <dgm:prSet presAssocID="{B6C33144-0FF6-42DC-A486-F4703D609C37}" presName="thickLine" presStyleLbl="alignNode1" presStyleIdx="4" presStyleCnt="8"/>
      <dgm:spPr/>
    </dgm:pt>
    <dgm:pt modelId="{68E867D5-FF14-4EA4-8CFF-4427F6EFE9BB}" type="pres">
      <dgm:prSet presAssocID="{B6C33144-0FF6-42DC-A486-F4703D609C37}" presName="horz1" presStyleCnt="0"/>
      <dgm:spPr/>
    </dgm:pt>
    <dgm:pt modelId="{08F19619-1294-41BE-8D93-CF9F06C2C7D7}" type="pres">
      <dgm:prSet presAssocID="{B6C33144-0FF6-42DC-A486-F4703D609C37}" presName="tx1" presStyleLbl="revTx" presStyleIdx="4" presStyleCnt="8"/>
      <dgm:spPr/>
    </dgm:pt>
    <dgm:pt modelId="{E5C998ED-AD38-441B-8A1B-E9D7221687CB}" type="pres">
      <dgm:prSet presAssocID="{B6C33144-0FF6-42DC-A486-F4703D609C37}" presName="vert1" presStyleCnt="0"/>
      <dgm:spPr/>
    </dgm:pt>
    <dgm:pt modelId="{DA71732D-2AF6-4892-8BB6-EACE2E70AD71}" type="pres">
      <dgm:prSet presAssocID="{EB4EE1D1-7B6C-4C6F-9246-E63B0B320A68}" presName="thickLine" presStyleLbl="alignNode1" presStyleIdx="5" presStyleCnt="8"/>
      <dgm:spPr/>
    </dgm:pt>
    <dgm:pt modelId="{959DEFDF-504A-4379-B20B-6DEBC1C8ACBD}" type="pres">
      <dgm:prSet presAssocID="{EB4EE1D1-7B6C-4C6F-9246-E63B0B320A68}" presName="horz1" presStyleCnt="0"/>
      <dgm:spPr/>
    </dgm:pt>
    <dgm:pt modelId="{675D01DC-75F0-42A9-A78C-43095F2B73E5}" type="pres">
      <dgm:prSet presAssocID="{EB4EE1D1-7B6C-4C6F-9246-E63B0B320A68}" presName="tx1" presStyleLbl="revTx" presStyleIdx="5" presStyleCnt="8"/>
      <dgm:spPr/>
    </dgm:pt>
    <dgm:pt modelId="{F4B831D3-235F-4D8E-873F-AA4D4149513F}" type="pres">
      <dgm:prSet presAssocID="{EB4EE1D1-7B6C-4C6F-9246-E63B0B320A68}" presName="vert1" presStyleCnt="0"/>
      <dgm:spPr/>
    </dgm:pt>
    <dgm:pt modelId="{B99B9FEE-BA3D-4CBA-8227-8A607DB34965}" type="pres">
      <dgm:prSet presAssocID="{A8C49079-132E-41CA-B47E-1B22F0798F61}" presName="thickLine" presStyleLbl="alignNode1" presStyleIdx="6" presStyleCnt="8"/>
      <dgm:spPr/>
    </dgm:pt>
    <dgm:pt modelId="{DA57353C-8EB0-4D7D-9B6D-AD283AF3046A}" type="pres">
      <dgm:prSet presAssocID="{A8C49079-132E-41CA-B47E-1B22F0798F61}" presName="horz1" presStyleCnt="0"/>
      <dgm:spPr/>
    </dgm:pt>
    <dgm:pt modelId="{4FC60821-D024-4F5C-82B5-8372BFEE3730}" type="pres">
      <dgm:prSet presAssocID="{A8C49079-132E-41CA-B47E-1B22F0798F61}" presName="tx1" presStyleLbl="revTx" presStyleIdx="6" presStyleCnt="8"/>
      <dgm:spPr/>
    </dgm:pt>
    <dgm:pt modelId="{A8115CB9-ECC8-432F-A47D-EDF8C3A97E67}" type="pres">
      <dgm:prSet presAssocID="{A8C49079-132E-41CA-B47E-1B22F0798F61}" presName="vert1" presStyleCnt="0"/>
      <dgm:spPr/>
    </dgm:pt>
    <dgm:pt modelId="{F0B3C280-1683-44B2-A5F0-7000306F2601}" type="pres">
      <dgm:prSet presAssocID="{797501E9-52B2-4407-AB74-27184DC5F4D3}" presName="thickLine" presStyleLbl="alignNode1" presStyleIdx="7" presStyleCnt="8"/>
      <dgm:spPr/>
    </dgm:pt>
    <dgm:pt modelId="{B32BD875-9C31-43E7-B8B1-BA2B93762EC0}" type="pres">
      <dgm:prSet presAssocID="{797501E9-52B2-4407-AB74-27184DC5F4D3}" presName="horz1" presStyleCnt="0"/>
      <dgm:spPr/>
    </dgm:pt>
    <dgm:pt modelId="{B2444F26-D822-4875-A07A-F5A1492ED355}" type="pres">
      <dgm:prSet presAssocID="{797501E9-52B2-4407-AB74-27184DC5F4D3}" presName="tx1" presStyleLbl="revTx" presStyleIdx="7" presStyleCnt="8"/>
      <dgm:spPr/>
    </dgm:pt>
    <dgm:pt modelId="{4379AC2B-6DE3-4CCF-9D8D-A087BA42294B}" type="pres">
      <dgm:prSet presAssocID="{797501E9-52B2-4407-AB74-27184DC5F4D3}" presName="vert1" presStyleCnt="0"/>
      <dgm:spPr/>
    </dgm:pt>
  </dgm:ptLst>
  <dgm:cxnLst>
    <dgm:cxn modelId="{58B8CA3D-93E5-4508-BC51-EBC500845773}" type="presOf" srcId="{797501E9-52B2-4407-AB74-27184DC5F4D3}" destId="{B2444F26-D822-4875-A07A-F5A1492ED355}" srcOrd="0" destOrd="0" presId="urn:microsoft.com/office/officeart/2008/layout/LinedList"/>
    <dgm:cxn modelId="{FE9CDB64-FEEB-4013-ABC2-AB05E2160B11}" type="presOf" srcId="{C2DED0FC-A498-42E7-9A02-D286185BB9C1}" destId="{88CA8E7F-5077-42EF-AA47-5F13E51F8125}" srcOrd="0" destOrd="0" presId="urn:microsoft.com/office/officeart/2008/layout/LinedList"/>
    <dgm:cxn modelId="{C3F1997C-0D97-4F00-B72E-519DF81F5A0A}" srcId="{AA00CD62-4468-4922-A376-4CDCEF345A3F}" destId="{B6C33144-0FF6-42DC-A486-F4703D609C37}" srcOrd="4" destOrd="0" parTransId="{AAD00263-FF45-4C18-A5AC-16DEF3EBB352}" sibTransId="{078627DE-59A2-492B-8B84-4BF78F721624}"/>
    <dgm:cxn modelId="{0701EA80-A395-4156-B688-5C82366718CA}" srcId="{AA00CD62-4468-4922-A376-4CDCEF345A3F}" destId="{A8C49079-132E-41CA-B47E-1B22F0798F61}" srcOrd="6" destOrd="0" parTransId="{2BAD4132-8B27-487D-86AA-53B382D0A3E0}" sibTransId="{C003899D-5B6F-44F1-A62B-6431BF451DD5}"/>
    <dgm:cxn modelId="{4FE98E8B-DE23-46D9-843F-0BF3E8775B94}" srcId="{AA00CD62-4468-4922-A376-4CDCEF345A3F}" destId="{C2DED0FC-A498-42E7-9A02-D286185BB9C1}" srcOrd="3" destOrd="0" parTransId="{A22CFE82-D5B0-42B5-903C-40066A50E48D}" sibTransId="{A1C4C208-D6B2-4124-9880-634A39607D2A}"/>
    <dgm:cxn modelId="{34D7A49C-AA9E-404B-94C1-DF20461837D0}" type="presOf" srcId="{A8C49079-132E-41CA-B47E-1B22F0798F61}" destId="{4FC60821-D024-4F5C-82B5-8372BFEE3730}" srcOrd="0" destOrd="0" presId="urn:microsoft.com/office/officeart/2008/layout/LinedList"/>
    <dgm:cxn modelId="{66451AA3-4BA0-4583-A5AC-8339E8739364}" srcId="{AA00CD62-4468-4922-A376-4CDCEF345A3F}" destId="{58A28CA0-F8F3-482D-81ED-8456727BDD43}" srcOrd="2" destOrd="0" parTransId="{63B49E9E-7539-43BF-AB34-FFD9B82D2B09}" sibTransId="{9AF591EC-3EBD-479D-A406-6DB5860FDFD0}"/>
    <dgm:cxn modelId="{C57F2CA6-71B8-40A3-9118-6A93B11C75DD}" srcId="{AA00CD62-4468-4922-A376-4CDCEF345A3F}" destId="{797501E9-52B2-4407-AB74-27184DC5F4D3}" srcOrd="7" destOrd="0" parTransId="{849ACB2E-038B-4DE3-B099-42A5CED8D0D7}" sibTransId="{B6A1F9FE-D382-49F3-A40E-451E8B32534D}"/>
    <dgm:cxn modelId="{696741B4-4174-4D10-81CE-401F3D80F351}" type="presOf" srcId="{AA00CD62-4468-4922-A376-4CDCEF345A3F}" destId="{1F6D2DAE-1E1A-4EFA-B089-038B051F8166}" srcOrd="0" destOrd="0" presId="urn:microsoft.com/office/officeart/2008/layout/LinedList"/>
    <dgm:cxn modelId="{04F00ABA-A4B2-480C-9171-5D721C5B55D8}" type="presOf" srcId="{EB4EE1D1-7B6C-4C6F-9246-E63B0B320A68}" destId="{675D01DC-75F0-42A9-A78C-43095F2B73E5}" srcOrd="0" destOrd="0" presId="urn:microsoft.com/office/officeart/2008/layout/LinedList"/>
    <dgm:cxn modelId="{178B16BC-0D18-47E7-9420-E8564C6B08CC}" type="presOf" srcId="{6FE6B68E-5165-4842-972E-8B0A0425B607}" destId="{28BC7F4D-A3E7-468F-BA76-CA59EC002683}" srcOrd="0" destOrd="0" presId="urn:microsoft.com/office/officeart/2008/layout/LinedList"/>
    <dgm:cxn modelId="{0721F4C1-9255-4C8F-8FA3-C8BD5E67A552}" type="presOf" srcId="{58A28CA0-F8F3-482D-81ED-8456727BDD43}" destId="{8D22733E-E869-4328-B314-110FD9D3F9EE}" srcOrd="0" destOrd="0" presId="urn:microsoft.com/office/officeart/2008/layout/LinedList"/>
    <dgm:cxn modelId="{3B2F3CC8-D5AA-42E5-BB21-AF2161D2115C}" srcId="{AA00CD62-4468-4922-A376-4CDCEF345A3F}" destId="{EB4EE1D1-7B6C-4C6F-9246-E63B0B320A68}" srcOrd="5" destOrd="0" parTransId="{3D5C0E7C-5A67-470F-B047-E49CF96E1FBA}" sibTransId="{E922D508-E168-4777-AF18-AB0AD9A6CD1D}"/>
    <dgm:cxn modelId="{2513FDC9-1897-474F-830F-7D495D82098B}" type="presOf" srcId="{8AE3F7DE-7464-45B3-BF65-712C3C038DDA}" destId="{D8A9F27C-75E3-4AB5-940B-C4D2C8F274CE}" srcOrd="0" destOrd="0" presId="urn:microsoft.com/office/officeart/2008/layout/LinedList"/>
    <dgm:cxn modelId="{B95DB8E3-5610-4B96-BE79-CE5E943DC9A1}" type="presOf" srcId="{B6C33144-0FF6-42DC-A486-F4703D609C37}" destId="{08F19619-1294-41BE-8D93-CF9F06C2C7D7}" srcOrd="0" destOrd="0" presId="urn:microsoft.com/office/officeart/2008/layout/LinedList"/>
    <dgm:cxn modelId="{D036A9E6-FC0C-475A-91C6-A5244B137E67}" srcId="{AA00CD62-4468-4922-A376-4CDCEF345A3F}" destId="{6FE6B68E-5165-4842-972E-8B0A0425B607}" srcOrd="1" destOrd="0" parTransId="{309A488E-E6DD-4E15-9F0A-F0F904F4AA02}" sibTransId="{5655E43B-BF90-4647-849C-AD1670777949}"/>
    <dgm:cxn modelId="{1A9D0EF8-CAB1-40B6-B65B-A40D096814B0}" srcId="{AA00CD62-4468-4922-A376-4CDCEF345A3F}" destId="{8AE3F7DE-7464-45B3-BF65-712C3C038DDA}" srcOrd="0" destOrd="0" parTransId="{B915E047-E8C0-44B6-BC89-68E0D44ADC3D}" sibTransId="{1B7BF068-9FDD-45BD-8585-0B18EA6DD82B}"/>
    <dgm:cxn modelId="{CE5E02FD-B4E5-4A46-8AC6-333DE0CA82B0}" type="presParOf" srcId="{1F6D2DAE-1E1A-4EFA-B089-038B051F8166}" destId="{48FEAA55-471D-468E-B932-84BF6C445BB9}" srcOrd="0" destOrd="0" presId="urn:microsoft.com/office/officeart/2008/layout/LinedList"/>
    <dgm:cxn modelId="{605BEF2B-5D3E-431A-B422-0F89D4B00247}" type="presParOf" srcId="{1F6D2DAE-1E1A-4EFA-B089-038B051F8166}" destId="{B9223AC6-AD36-47D6-887C-3ECEFF9BE307}" srcOrd="1" destOrd="0" presId="urn:microsoft.com/office/officeart/2008/layout/LinedList"/>
    <dgm:cxn modelId="{3062FC0E-5E81-46E3-9A04-20061CEF041B}" type="presParOf" srcId="{B9223AC6-AD36-47D6-887C-3ECEFF9BE307}" destId="{D8A9F27C-75E3-4AB5-940B-C4D2C8F274CE}" srcOrd="0" destOrd="0" presId="urn:microsoft.com/office/officeart/2008/layout/LinedList"/>
    <dgm:cxn modelId="{E0F35014-A9FB-4EA6-95C8-243447DC99C3}" type="presParOf" srcId="{B9223AC6-AD36-47D6-887C-3ECEFF9BE307}" destId="{09EF53B1-0D1B-429F-9137-408E66F29A6F}" srcOrd="1" destOrd="0" presId="urn:microsoft.com/office/officeart/2008/layout/LinedList"/>
    <dgm:cxn modelId="{DF4AF7D7-0419-4007-A36D-1B09E847A57B}" type="presParOf" srcId="{1F6D2DAE-1E1A-4EFA-B089-038B051F8166}" destId="{537C4E31-77DF-4408-AB93-59483BFAC9B9}" srcOrd="2" destOrd="0" presId="urn:microsoft.com/office/officeart/2008/layout/LinedList"/>
    <dgm:cxn modelId="{C18FF4B9-A587-4AAA-9CB4-F493B29E22A0}" type="presParOf" srcId="{1F6D2DAE-1E1A-4EFA-B089-038B051F8166}" destId="{F8A7489D-CD20-4EBC-A6C5-FEAF3C4A1939}" srcOrd="3" destOrd="0" presId="urn:microsoft.com/office/officeart/2008/layout/LinedList"/>
    <dgm:cxn modelId="{9BEE22D0-761A-4509-B758-FB92D15E95BD}" type="presParOf" srcId="{F8A7489D-CD20-4EBC-A6C5-FEAF3C4A1939}" destId="{28BC7F4D-A3E7-468F-BA76-CA59EC002683}" srcOrd="0" destOrd="0" presId="urn:microsoft.com/office/officeart/2008/layout/LinedList"/>
    <dgm:cxn modelId="{F22C8431-1A7C-4C49-A782-46C3B62A19D4}" type="presParOf" srcId="{F8A7489D-CD20-4EBC-A6C5-FEAF3C4A1939}" destId="{ABBC0384-BED2-4F95-BB90-7ED2E6F3E0C8}" srcOrd="1" destOrd="0" presId="urn:microsoft.com/office/officeart/2008/layout/LinedList"/>
    <dgm:cxn modelId="{40A5DA80-DD63-43BE-A836-D7334D775D3A}" type="presParOf" srcId="{1F6D2DAE-1E1A-4EFA-B089-038B051F8166}" destId="{97C4D78D-262E-4E80-A37B-6E2655ED3B9A}" srcOrd="4" destOrd="0" presId="urn:microsoft.com/office/officeart/2008/layout/LinedList"/>
    <dgm:cxn modelId="{D253FDB5-659A-40A9-A734-47ABB9509493}" type="presParOf" srcId="{1F6D2DAE-1E1A-4EFA-B089-038B051F8166}" destId="{1476387F-F9BA-4D48-8336-0E9E5598F7CB}" srcOrd="5" destOrd="0" presId="urn:microsoft.com/office/officeart/2008/layout/LinedList"/>
    <dgm:cxn modelId="{D55AD99B-5532-4A2B-A4A5-61467ED32C8C}" type="presParOf" srcId="{1476387F-F9BA-4D48-8336-0E9E5598F7CB}" destId="{8D22733E-E869-4328-B314-110FD9D3F9EE}" srcOrd="0" destOrd="0" presId="urn:microsoft.com/office/officeart/2008/layout/LinedList"/>
    <dgm:cxn modelId="{03AD5D18-9322-425F-93C3-6DCE091A9EE7}" type="presParOf" srcId="{1476387F-F9BA-4D48-8336-0E9E5598F7CB}" destId="{CCD2AF4C-900E-4868-B06F-2D8419865145}" srcOrd="1" destOrd="0" presId="urn:microsoft.com/office/officeart/2008/layout/LinedList"/>
    <dgm:cxn modelId="{57102B84-365F-4C8F-A8AC-809285511FD4}" type="presParOf" srcId="{1F6D2DAE-1E1A-4EFA-B089-038B051F8166}" destId="{0E12BB60-B67F-42EE-9B5C-0EF8F65F3468}" srcOrd="6" destOrd="0" presId="urn:microsoft.com/office/officeart/2008/layout/LinedList"/>
    <dgm:cxn modelId="{6C8171A5-B5DB-4D85-AB90-1022B6E835A7}" type="presParOf" srcId="{1F6D2DAE-1E1A-4EFA-B089-038B051F8166}" destId="{E193292C-B4C0-4C1F-AC75-2D92B74C878D}" srcOrd="7" destOrd="0" presId="urn:microsoft.com/office/officeart/2008/layout/LinedList"/>
    <dgm:cxn modelId="{32F479D2-A6A8-4737-ACFD-B2F2BD5A7431}" type="presParOf" srcId="{E193292C-B4C0-4C1F-AC75-2D92B74C878D}" destId="{88CA8E7F-5077-42EF-AA47-5F13E51F8125}" srcOrd="0" destOrd="0" presId="urn:microsoft.com/office/officeart/2008/layout/LinedList"/>
    <dgm:cxn modelId="{F168CCA0-F8CB-4022-8C0F-250432F032F6}" type="presParOf" srcId="{E193292C-B4C0-4C1F-AC75-2D92B74C878D}" destId="{C62E0D95-99FB-4DFE-A701-DF810346D28B}" srcOrd="1" destOrd="0" presId="urn:microsoft.com/office/officeart/2008/layout/LinedList"/>
    <dgm:cxn modelId="{4163620E-5FC6-4FF9-B3F5-81EC8B492CCD}" type="presParOf" srcId="{1F6D2DAE-1E1A-4EFA-B089-038B051F8166}" destId="{3A25A13F-BD1D-4938-B51B-6279154516D1}" srcOrd="8" destOrd="0" presId="urn:microsoft.com/office/officeart/2008/layout/LinedList"/>
    <dgm:cxn modelId="{ABB5C6F1-C4BD-4B9A-973B-97FCB6286A74}" type="presParOf" srcId="{1F6D2DAE-1E1A-4EFA-B089-038B051F8166}" destId="{68E867D5-FF14-4EA4-8CFF-4427F6EFE9BB}" srcOrd="9" destOrd="0" presId="urn:microsoft.com/office/officeart/2008/layout/LinedList"/>
    <dgm:cxn modelId="{B430D886-28B5-4F41-80B3-0B75A80C43E5}" type="presParOf" srcId="{68E867D5-FF14-4EA4-8CFF-4427F6EFE9BB}" destId="{08F19619-1294-41BE-8D93-CF9F06C2C7D7}" srcOrd="0" destOrd="0" presId="urn:microsoft.com/office/officeart/2008/layout/LinedList"/>
    <dgm:cxn modelId="{85C3E88D-CC7B-4F45-ABDC-941FE111CEA3}" type="presParOf" srcId="{68E867D5-FF14-4EA4-8CFF-4427F6EFE9BB}" destId="{E5C998ED-AD38-441B-8A1B-E9D7221687CB}" srcOrd="1" destOrd="0" presId="urn:microsoft.com/office/officeart/2008/layout/LinedList"/>
    <dgm:cxn modelId="{B4AF5792-ADA0-41CA-BEF6-83E310604F37}" type="presParOf" srcId="{1F6D2DAE-1E1A-4EFA-B089-038B051F8166}" destId="{DA71732D-2AF6-4892-8BB6-EACE2E70AD71}" srcOrd="10" destOrd="0" presId="urn:microsoft.com/office/officeart/2008/layout/LinedList"/>
    <dgm:cxn modelId="{20480A58-0042-490C-802C-79FE3912B6A2}" type="presParOf" srcId="{1F6D2DAE-1E1A-4EFA-B089-038B051F8166}" destId="{959DEFDF-504A-4379-B20B-6DEBC1C8ACBD}" srcOrd="11" destOrd="0" presId="urn:microsoft.com/office/officeart/2008/layout/LinedList"/>
    <dgm:cxn modelId="{828DC016-0ADF-4F4A-B9B1-5F429C63CDC9}" type="presParOf" srcId="{959DEFDF-504A-4379-B20B-6DEBC1C8ACBD}" destId="{675D01DC-75F0-42A9-A78C-43095F2B73E5}" srcOrd="0" destOrd="0" presId="urn:microsoft.com/office/officeart/2008/layout/LinedList"/>
    <dgm:cxn modelId="{0A2E52D2-F9E2-4997-B30C-3BDF350E541E}" type="presParOf" srcId="{959DEFDF-504A-4379-B20B-6DEBC1C8ACBD}" destId="{F4B831D3-235F-4D8E-873F-AA4D4149513F}" srcOrd="1" destOrd="0" presId="urn:microsoft.com/office/officeart/2008/layout/LinedList"/>
    <dgm:cxn modelId="{D4C67854-4375-4511-9DF9-4759557CBF0C}" type="presParOf" srcId="{1F6D2DAE-1E1A-4EFA-B089-038B051F8166}" destId="{B99B9FEE-BA3D-4CBA-8227-8A607DB34965}" srcOrd="12" destOrd="0" presId="urn:microsoft.com/office/officeart/2008/layout/LinedList"/>
    <dgm:cxn modelId="{9583B397-294F-47CC-B25B-1FF6B2483FBB}" type="presParOf" srcId="{1F6D2DAE-1E1A-4EFA-B089-038B051F8166}" destId="{DA57353C-8EB0-4D7D-9B6D-AD283AF3046A}" srcOrd="13" destOrd="0" presId="urn:microsoft.com/office/officeart/2008/layout/LinedList"/>
    <dgm:cxn modelId="{6721D6ED-65CC-48D2-A6DA-311978CE4445}" type="presParOf" srcId="{DA57353C-8EB0-4D7D-9B6D-AD283AF3046A}" destId="{4FC60821-D024-4F5C-82B5-8372BFEE3730}" srcOrd="0" destOrd="0" presId="urn:microsoft.com/office/officeart/2008/layout/LinedList"/>
    <dgm:cxn modelId="{C86BBE30-6EA5-4D51-B557-7063D75792D4}" type="presParOf" srcId="{DA57353C-8EB0-4D7D-9B6D-AD283AF3046A}" destId="{A8115CB9-ECC8-432F-A47D-EDF8C3A97E67}" srcOrd="1" destOrd="0" presId="urn:microsoft.com/office/officeart/2008/layout/LinedList"/>
    <dgm:cxn modelId="{85C8277A-6A10-4A15-8991-8BCD812A014C}" type="presParOf" srcId="{1F6D2DAE-1E1A-4EFA-B089-038B051F8166}" destId="{F0B3C280-1683-44B2-A5F0-7000306F2601}" srcOrd="14" destOrd="0" presId="urn:microsoft.com/office/officeart/2008/layout/LinedList"/>
    <dgm:cxn modelId="{E7FD8FE7-6A6A-485E-A951-923EA4C8E4B6}" type="presParOf" srcId="{1F6D2DAE-1E1A-4EFA-B089-038B051F8166}" destId="{B32BD875-9C31-43E7-B8B1-BA2B93762EC0}" srcOrd="15" destOrd="0" presId="urn:microsoft.com/office/officeart/2008/layout/LinedList"/>
    <dgm:cxn modelId="{E0DF0B8A-AE3F-4CB7-BC1B-E30C3473D9F9}" type="presParOf" srcId="{B32BD875-9C31-43E7-B8B1-BA2B93762EC0}" destId="{B2444F26-D822-4875-A07A-F5A1492ED355}" srcOrd="0" destOrd="0" presId="urn:microsoft.com/office/officeart/2008/layout/LinedList"/>
    <dgm:cxn modelId="{EEAD9C29-FE7C-442F-ABC0-E611692A5119}" type="presParOf" srcId="{B32BD875-9C31-43E7-B8B1-BA2B93762EC0}" destId="{4379AC2B-6DE3-4CCF-9D8D-A087BA42294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0B913E-1373-46E4-994B-36F167B9670E}"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29F6DBED-79FB-467A-9B07-309FBDA98B2A}">
      <dgm:prSet custT="1"/>
      <dgm:spPr/>
      <dgm:t>
        <a:bodyPr/>
        <a:lstStyle/>
        <a:p>
          <a:r>
            <a:rPr lang="en-US" sz="2200" baseline="0" dirty="0"/>
            <a:t>Angel: Solar Plexus Chakra: Archangel Michael - Archangel Michael is often associated with personal power, confidence, and protection. He is known for his courage and assistance in overcoming fears and doubts.</a:t>
          </a:r>
          <a:r>
            <a:rPr lang="en-US" sz="2000" baseline="0" dirty="0"/>
            <a:t>
</a:t>
          </a:r>
          <a:endParaRPr lang="en-US" sz="2000" dirty="0"/>
        </a:p>
      </dgm:t>
    </dgm:pt>
    <dgm:pt modelId="{762CB844-A747-454D-AE4A-8A608B2F587C}" type="parTrans" cxnId="{7796A0B6-0BC5-4508-9FB7-240A08EB189F}">
      <dgm:prSet/>
      <dgm:spPr/>
      <dgm:t>
        <a:bodyPr/>
        <a:lstStyle/>
        <a:p>
          <a:endParaRPr lang="en-US"/>
        </a:p>
      </dgm:t>
    </dgm:pt>
    <dgm:pt modelId="{269553C4-FE7E-469C-8079-478986BA1A18}" type="sibTrans" cxnId="{7796A0B6-0BC5-4508-9FB7-240A08EB189F}">
      <dgm:prSet/>
      <dgm:spPr/>
      <dgm:t>
        <a:bodyPr/>
        <a:lstStyle/>
        <a:p>
          <a:endParaRPr lang="en-US"/>
        </a:p>
      </dgm:t>
    </dgm:pt>
    <dgm:pt modelId="{F735E858-D0CB-49D2-925B-141D93D910C4}">
      <dgm:prSet custT="1"/>
      <dgm:spPr/>
      <dgm:t>
        <a:bodyPr/>
        <a:lstStyle/>
        <a:p>
          <a:r>
            <a:rPr lang="en-US" sz="2200" baseline="0" dirty="0"/>
            <a:t>Crystals: Solar Plexus Chakra: Citrine, Yellow Jasper, Tiger's Eye - These crystals promote confidence, personal power, and self-esteem, assisting in balancing and energizing the solar plexus chakra.
</a:t>
          </a:r>
          <a:endParaRPr lang="en-US" sz="2200" dirty="0"/>
        </a:p>
      </dgm:t>
    </dgm:pt>
    <dgm:pt modelId="{27F4FE84-4BFC-4021-9A06-E9C921FC91AA}" type="parTrans" cxnId="{F3F8D2C0-6C8F-4926-AE17-52ADAC86E2FB}">
      <dgm:prSet/>
      <dgm:spPr/>
      <dgm:t>
        <a:bodyPr/>
        <a:lstStyle/>
        <a:p>
          <a:endParaRPr lang="en-US"/>
        </a:p>
      </dgm:t>
    </dgm:pt>
    <dgm:pt modelId="{93D9BF63-77A3-4A37-8EBC-45A379520E0F}" type="sibTrans" cxnId="{F3F8D2C0-6C8F-4926-AE17-52ADAC86E2FB}">
      <dgm:prSet/>
      <dgm:spPr/>
      <dgm:t>
        <a:bodyPr/>
        <a:lstStyle/>
        <a:p>
          <a:endParaRPr lang="en-US"/>
        </a:p>
      </dgm:t>
    </dgm:pt>
    <dgm:pt modelId="{DA64D626-46C5-4E9D-8D87-2EAB0CD591F1}">
      <dgm:prSet custT="1"/>
      <dgm:spPr/>
      <dgm:t>
        <a:bodyPr/>
        <a:lstStyle/>
        <a:p>
          <a:r>
            <a:rPr lang="en-US" sz="2200" baseline="0" dirty="0"/>
            <a:t>Balancing Techniques: Balancing Techniques: There are various practices to balance and activate the solar plexus chakra, such as engaging in activities that boost self-confidence, practising yoga poses that activate the core, engaging in physical exercise, setting and achieving goals, and using affirmations that promote empowerment and self-worth.</a:t>
          </a:r>
          <a:endParaRPr lang="en-US" sz="2200" dirty="0"/>
        </a:p>
      </dgm:t>
    </dgm:pt>
    <dgm:pt modelId="{DEEB882D-EFAB-4151-8358-AC808165877D}" type="parTrans" cxnId="{EAB9B55C-9F72-4CFD-AE4A-2A1583654253}">
      <dgm:prSet/>
      <dgm:spPr/>
      <dgm:t>
        <a:bodyPr/>
        <a:lstStyle/>
        <a:p>
          <a:endParaRPr lang="en-US"/>
        </a:p>
      </dgm:t>
    </dgm:pt>
    <dgm:pt modelId="{F1F79E32-76E0-40F2-B3EF-BE22CD33129F}" type="sibTrans" cxnId="{EAB9B55C-9F72-4CFD-AE4A-2A1583654253}">
      <dgm:prSet/>
      <dgm:spPr/>
      <dgm:t>
        <a:bodyPr/>
        <a:lstStyle/>
        <a:p>
          <a:endParaRPr lang="en-US"/>
        </a:p>
      </dgm:t>
    </dgm:pt>
    <dgm:pt modelId="{D6E08C28-E949-4372-98AA-3C9354308659}" type="pres">
      <dgm:prSet presAssocID="{050B913E-1373-46E4-994B-36F167B9670E}" presName="vert0" presStyleCnt="0">
        <dgm:presLayoutVars>
          <dgm:dir/>
          <dgm:animOne val="branch"/>
          <dgm:animLvl val="lvl"/>
        </dgm:presLayoutVars>
      </dgm:prSet>
      <dgm:spPr/>
    </dgm:pt>
    <dgm:pt modelId="{B9B978D4-EDBA-4180-8D6E-FC1295506D10}" type="pres">
      <dgm:prSet presAssocID="{29F6DBED-79FB-467A-9B07-309FBDA98B2A}" presName="thickLine" presStyleLbl="alignNode1" presStyleIdx="0" presStyleCnt="3"/>
      <dgm:spPr/>
    </dgm:pt>
    <dgm:pt modelId="{042F8675-4B67-49DA-8B0B-7C64032CCBD7}" type="pres">
      <dgm:prSet presAssocID="{29F6DBED-79FB-467A-9B07-309FBDA98B2A}" presName="horz1" presStyleCnt="0"/>
      <dgm:spPr/>
    </dgm:pt>
    <dgm:pt modelId="{753B8848-7DAB-4A07-913E-89523D69830C}" type="pres">
      <dgm:prSet presAssocID="{29F6DBED-79FB-467A-9B07-309FBDA98B2A}" presName="tx1" presStyleLbl="revTx" presStyleIdx="0" presStyleCnt="3"/>
      <dgm:spPr/>
    </dgm:pt>
    <dgm:pt modelId="{8CEA90C9-02BC-4A56-AE60-5876A8DC78B5}" type="pres">
      <dgm:prSet presAssocID="{29F6DBED-79FB-467A-9B07-309FBDA98B2A}" presName="vert1" presStyleCnt="0"/>
      <dgm:spPr/>
    </dgm:pt>
    <dgm:pt modelId="{D4A1538F-36EA-468E-9E95-D834162C3323}" type="pres">
      <dgm:prSet presAssocID="{F735E858-D0CB-49D2-925B-141D93D910C4}" presName="thickLine" presStyleLbl="alignNode1" presStyleIdx="1" presStyleCnt="3"/>
      <dgm:spPr/>
    </dgm:pt>
    <dgm:pt modelId="{A14CF613-240F-4784-AB9C-67E65EBB2D9A}" type="pres">
      <dgm:prSet presAssocID="{F735E858-D0CB-49D2-925B-141D93D910C4}" presName="horz1" presStyleCnt="0"/>
      <dgm:spPr/>
    </dgm:pt>
    <dgm:pt modelId="{9E30DC56-60DA-4255-8927-2B46089FF7C2}" type="pres">
      <dgm:prSet presAssocID="{F735E858-D0CB-49D2-925B-141D93D910C4}" presName="tx1" presStyleLbl="revTx" presStyleIdx="1" presStyleCnt="3"/>
      <dgm:spPr/>
    </dgm:pt>
    <dgm:pt modelId="{C1B5D11C-CE66-4E4E-8421-7B14F6379ED9}" type="pres">
      <dgm:prSet presAssocID="{F735E858-D0CB-49D2-925B-141D93D910C4}" presName="vert1" presStyleCnt="0"/>
      <dgm:spPr/>
    </dgm:pt>
    <dgm:pt modelId="{A2ABAB98-51C6-4EA5-99EA-AEC56750BCAA}" type="pres">
      <dgm:prSet presAssocID="{DA64D626-46C5-4E9D-8D87-2EAB0CD591F1}" presName="thickLine" presStyleLbl="alignNode1" presStyleIdx="2" presStyleCnt="3"/>
      <dgm:spPr/>
    </dgm:pt>
    <dgm:pt modelId="{4E5D9E87-61D9-4CDA-976E-521458F23BD2}" type="pres">
      <dgm:prSet presAssocID="{DA64D626-46C5-4E9D-8D87-2EAB0CD591F1}" presName="horz1" presStyleCnt="0"/>
      <dgm:spPr/>
    </dgm:pt>
    <dgm:pt modelId="{AC46AD95-67A4-43EE-B773-0D3884A42902}" type="pres">
      <dgm:prSet presAssocID="{DA64D626-46C5-4E9D-8D87-2EAB0CD591F1}" presName="tx1" presStyleLbl="revTx" presStyleIdx="2" presStyleCnt="3"/>
      <dgm:spPr/>
    </dgm:pt>
    <dgm:pt modelId="{25D4CAD0-24E7-4B94-80E8-2D2C89CA78C9}" type="pres">
      <dgm:prSet presAssocID="{DA64D626-46C5-4E9D-8D87-2EAB0CD591F1}" presName="vert1" presStyleCnt="0"/>
      <dgm:spPr/>
    </dgm:pt>
  </dgm:ptLst>
  <dgm:cxnLst>
    <dgm:cxn modelId="{38473B0E-C8FC-4304-B1FD-CDD4785FA578}" type="presOf" srcId="{F735E858-D0CB-49D2-925B-141D93D910C4}" destId="{9E30DC56-60DA-4255-8927-2B46089FF7C2}" srcOrd="0" destOrd="0" presId="urn:microsoft.com/office/officeart/2008/layout/LinedList"/>
    <dgm:cxn modelId="{F2814532-72CD-4365-93D9-0B8605E57A8A}" type="presOf" srcId="{29F6DBED-79FB-467A-9B07-309FBDA98B2A}" destId="{753B8848-7DAB-4A07-913E-89523D69830C}" srcOrd="0" destOrd="0" presId="urn:microsoft.com/office/officeart/2008/layout/LinedList"/>
    <dgm:cxn modelId="{8E6A7D33-0DAE-4CEB-8FF6-0C4AE69CAA6A}" type="presOf" srcId="{DA64D626-46C5-4E9D-8D87-2EAB0CD591F1}" destId="{AC46AD95-67A4-43EE-B773-0D3884A42902}" srcOrd="0" destOrd="0" presId="urn:microsoft.com/office/officeart/2008/layout/LinedList"/>
    <dgm:cxn modelId="{EAB9B55C-9F72-4CFD-AE4A-2A1583654253}" srcId="{050B913E-1373-46E4-994B-36F167B9670E}" destId="{DA64D626-46C5-4E9D-8D87-2EAB0CD591F1}" srcOrd="2" destOrd="0" parTransId="{DEEB882D-EFAB-4151-8358-AC808165877D}" sibTransId="{F1F79E32-76E0-40F2-B3EF-BE22CD33129F}"/>
    <dgm:cxn modelId="{7796A0B6-0BC5-4508-9FB7-240A08EB189F}" srcId="{050B913E-1373-46E4-994B-36F167B9670E}" destId="{29F6DBED-79FB-467A-9B07-309FBDA98B2A}" srcOrd="0" destOrd="0" parTransId="{762CB844-A747-454D-AE4A-8A608B2F587C}" sibTransId="{269553C4-FE7E-469C-8079-478986BA1A18}"/>
    <dgm:cxn modelId="{F3F8D2C0-6C8F-4926-AE17-52ADAC86E2FB}" srcId="{050B913E-1373-46E4-994B-36F167B9670E}" destId="{F735E858-D0CB-49D2-925B-141D93D910C4}" srcOrd="1" destOrd="0" parTransId="{27F4FE84-4BFC-4021-9A06-E9C921FC91AA}" sibTransId="{93D9BF63-77A3-4A37-8EBC-45A379520E0F}"/>
    <dgm:cxn modelId="{4447EBF9-967A-4A8F-9F8C-D7B547779421}" type="presOf" srcId="{050B913E-1373-46E4-994B-36F167B9670E}" destId="{D6E08C28-E949-4372-98AA-3C9354308659}" srcOrd="0" destOrd="0" presId="urn:microsoft.com/office/officeart/2008/layout/LinedList"/>
    <dgm:cxn modelId="{6B4A6CF8-A186-4025-8410-73B24C5EAAF5}" type="presParOf" srcId="{D6E08C28-E949-4372-98AA-3C9354308659}" destId="{B9B978D4-EDBA-4180-8D6E-FC1295506D10}" srcOrd="0" destOrd="0" presId="urn:microsoft.com/office/officeart/2008/layout/LinedList"/>
    <dgm:cxn modelId="{B0AB3713-61BC-4B75-B220-48D8CFBD5F8B}" type="presParOf" srcId="{D6E08C28-E949-4372-98AA-3C9354308659}" destId="{042F8675-4B67-49DA-8B0B-7C64032CCBD7}" srcOrd="1" destOrd="0" presId="urn:microsoft.com/office/officeart/2008/layout/LinedList"/>
    <dgm:cxn modelId="{2F68CA09-3094-42AE-A900-1921535FE5C9}" type="presParOf" srcId="{042F8675-4B67-49DA-8B0B-7C64032CCBD7}" destId="{753B8848-7DAB-4A07-913E-89523D69830C}" srcOrd="0" destOrd="0" presId="urn:microsoft.com/office/officeart/2008/layout/LinedList"/>
    <dgm:cxn modelId="{05394F6C-693E-40BC-8EFE-1D9F2A10D978}" type="presParOf" srcId="{042F8675-4B67-49DA-8B0B-7C64032CCBD7}" destId="{8CEA90C9-02BC-4A56-AE60-5876A8DC78B5}" srcOrd="1" destOrd="0" presId="urn:microsoft.com/office/officeart/2008/layout/LinedList"/>
    <dgm:cxn modelId="{DA349A99-EAAE-4B9C-8FA9-636B4FB71403}" type="presParOf" srcId="{D6E08C28-E949-4372-98AA-3C9354308659}" destId="{D4A1538F-36EA-468E-9E95-D834162C3323}" srcOrd="2" destOrd="0" presId="urn:microsoft.com/office/officeart/2008/layout/LinedList"/>
    <dgm:cxn modelId="{B5A2124D-59C2-4E9F-996C-51D1A7E9F433}" type="presParOf" srcId="{D6E08C28-E949-4372-98AA-3C9354308659}" destId="{A14CF613-240F-4784-AB9C-67E65EBB2D9A}" srcOrd="3" destOrd="0" presId="urn:microsoft.com/office/officeart/2008/layout/LinedList"/>
    <dgm:cxn modelId="{AC3751EE-0F3D-4DFF-B110-FE45DB17852D}" type="presParOf" srcId="{A14CF613-240F-4784-AB9C-67E65EBB2D9A}" destId="{9E30DC56-60DA-4255-8927-2B46089FF7C2}" srcOrd="0" destOrd="0" presId="urn:microsoft.com/office/officeart/2008/layout/LinedList"/>
    <dgm:cxn modelId="{0897D5C5-48B2-44DD-A1EE-F6A5780E7B0F}" type="presParOf" srcId="{A14CF613-240F-4784-AB9C-67E65EBB2D9A}" destId="{C1B5D11C-CE66-4E4E-8421-7B14F6379ED9}" srcOrd="1" destOrd="0" presId="urn:microsoft.com/office/officeart/2008/layout/LinedList"/>
    <dgm:cxn modelId="{945A6535-8A6D-42B5-B07E-13A3E65B3CA9}" type="presParOf" srcId="{D6E08C28-E949-4372-98AA-3C9354308659}" destId="{A2ABAB98-51C6-4EA5-99EA-AEC56750BCAA}" srcOrd="4" destOrd="0" presId="urn:microsoft.com/office/officeart/2008/layout/LinedList"/>
    <dgm:cxn modelId="{D602B74D-A8B7-4D95-AEFF-055EC95E80B8}" type="presParOf" srcId="{D6E08C28-E949-4372-98AA-3C9354308659}" destId="{4E5D9E87-61D9-4CDA-976E-521458F23BD2}" srcOrd="5" destOrd="0" presId="urn:microsoft.com/office/officeart/2008/layout/LinedList"/>
    <dgm:cxn modelId="{10228BF2-6CC4-438F-A66C-7AB2AA7F2E7B}" type="presParOf" srcId="{4E5D9E87-61D9-4CDA-976E-521458F23BD2}" destId="{AC46AD95-67A4-43EE-B773-0D3884A42902}" srcOrd="0" destOrd="0" presId="urn:microsoft.com/office/officeart/2008/layout/LinedList"/>
    <dgm:cxn modelId="{636557E7-8AB9-4BC1-821C-3648EBCBB4F0}" type="presParOf" srcId="{4E5D9E87-61D9-4CDA-976E-521458F23BD2}" destId="{25D4CAD0-24E7-4B94-80E8-2D2C89CA78C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46CBA59-C789-4421-A0C7-C6F3F3EB76F0}"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55180C95-151A-4F68-8661-1AF208A06F24}">
      <dgm:prSet custT="1"/>
      <dgm:spPr/>
      <dgm:t>
        <a:bodyPr/>
        <a:lstStyle/>
        <a:p>
          <a:r>
            <a:rPr lang="en-US" sz="1500" baseline="0" dirty="0"/>
            <a:t>Location:</a:t>
          </a:r>
        </a:p>
        <a:p>
          <a:r>
            <a:rPr lang="en-US" sz="1500" baseline="0" dirty="0"/>
            <a:t>The throat chakra is located in the throat, near the base of the neck</a:t>
          </a:r>
          <a:r>
            <a:rPr lang="en-US" sz="1300" baseline="0" dirty="0"/>
            <a:t>.</a:t>
          </a:r>
        </a:p>
      </dgm:t>
    </dgm:pt>
    <dgm:pt modelId="{C846755D-5F5F-4A9D-93D1-9B07FD235A0E}" type="parTrans" cxnId="{528519BE-57B2-48F6-8CEF-2175ECEBDF76}">
      <dgm:prSet/>
      <dgm:spPr/>
      <dgm:t>
        <a:bodyPr/>
        <a:lstStyle/>
        <a:p>
          <a:endParaRPr lang="en-US"/>
        </a:p>
      </dgm:t>
    </dgm:pt>
    <dgm:pt modelId="{F98F9573-D006-4FA9-A0A2-F4B33ABB7271}" type="sibTrans" cxnId="{528519BE-57B2-48F6-8CEF-2175ECEBDF76}">
      <dgm:prSet/>
      <dgm:spPr/>
      <dgm:t>
        <a:bodyPr/>
        <a:lstStyle/>
        <a:p>
          <a:endParaRPr lang="en-US"/>
        </a:p>
      </dgm:t>
    </dgm:pt>
    <dgm:pt modelId="{CEE67D28-3AFC-4259-9A01-657790E543C6}">
      <dgm:prSet custT="1"/>
      <dgm:spPr/>
      <dgm:t>
        <a:bodyPr/>
        <a:lstStyle/>
        <a:p>
          <a:endParaRPr lang="en-US" sz="1500" baseline="0" dirty="0"/>
        </a:p>
        <a:p>
          <a:r>
            <a:rPr lang="en-US" sz="1500" baseline="0" dirty="0" err="1"/>
            <a:t>Colour</a:t>
          </a:r>
          <a:r>
            <a:rPr lang="en-US" sz="1500" baseline="0" dirty="0"/>
            <a:t>: </a:t>
          </a:r>
        </a:p>
        <a:p>
          <a:r>
            <a:rPr lang="en-US" sz="1500" baseline="0" dirty="0"/>
            <a:t>The </a:t>
          </a:r>
          <a:r>
            <a:rPr lang="en-US" sz="1500" baseline="0" dirty="0" err="1"/>
            <a:t>colour</a:t>
          </a:r>
          <a:r>
            <a:rPr lang="en-US" sz="1500" baseline="0" dirty="0"/>
            <a:t> associated with the throat chakra is blue, representing communication, clarity, and self-expression</a:t>
          </a:r>
          <a:r>
            <a:rPr lang="en-US" sz="1300" baseline="0" dirty="0"/>
            <a:t>.</a:t>
          </a:r>
        </a:p>
      </dgm:t>
    </dgm:pt>
    <dgm:pt modelId="{6EB32F89-C16E-4EB8-B0AC-0FE42C1F63C8}" type="parTrans" cxnId="{2A2CE0E1-AE1D-4A54-B624-E7E835D996C4}">
      <dgm:prSet/>
      <dgm:spPr/>
      <dgm:t>
        <a:bodyPr/>
        <a:lstStyle/>
        <a:p>
          <a:endParaRPr lang="en-US"/>
        </a:p>
      </dgm:t>
    </dgm:pt>
    <dgm:pt modelId="{85593118-1F86-4659-9947-83AFBB880CAB}" type="sibTrans" cxnId="{2A2CE0E1-AE1D-4A54-B624-E7E835D996C4}">
      <dgm:prSet/>
      <dgm:spPr/>
      <dgm:t>
        <a:bodyPr/>
        <a:lstStyle/>
        <a:p>
          <a:endParaRPr lang="en-US"/>
        </a:p>
      </dgm:t>
    </dgm:pt>
    <dgm:pt modelId="{5E98B2C1-E4EC-41C7-9C81-2F38C838FC4D}">
      <dgm:prSet custT="1"/>
      <dgm:spPr/>
      <dgm:t>
        <a:bodyPr/>
        <a:lstStyle/>
        <a:p>
          <a:endParaRPr lang="en-US" sz="1300" baseline="0" dirty="0"/>
        </a:p>
        <a:p>
          <a:r>
            <a:rPr lang="en-US" sz="1500" baseline="0" dirty="0"/>
            <a:t>Element: </a:t>
          </a:r>
        </a:p>
        <a:p>
          <a:r>
            <a:rPr lang="en-US" sz="1500" baseline="0" dirty="0"/>
            <a:t>The element associated with the throat chakra is ether or sound, symbolizing vibration, resonance, and the power of words</a:t>
          </a:r>
          <a:r>
            <a:rPr lang="en-US" sz="1300" baseline="0" dirty="0"/>
            <a:t>.</a:t>
          </a:r>
        </a:p>
      </dgm:t>
    </dgm:pt>
    <dgm:pt modelId="{A73BDF0F-BCAA-4951-99A5-83DA760090F7}" type="parTrans" cxnId="{8EA58E8A-03CB-45D1-AE67-3736BE1C6AED}">
      <dgm:prSet/>
      <dgm:spPr/>
      <dgm:t>
        <a:bodyPr/>
        <a:lstStyle/>
        <a:p>
          <a:endParaRPr lang="en-US"/>
        </a:p>
      </dgm:t>
    </dgm:pt>
    <dgm:pt modelId="{66069043-32AF-4136-832F-74084875C47B}" type="sibTrans" cxnId="{8EA58E8A-03CB-45D1-AE67-3736BE1C6AED}">
      <dgm:prSet/>
      <dgm:spPr/>
      <dgm:t>
        <a:bodyPr/>
        <a:lstStyle/>
        <a:p>
          <a:endParaRPr lang="en-US"/>
        </a:p>
      </dgm:t>
    </dgm:pt>
    <dgm:pt modelId="{626A57C7-1D43-4CB9-81F2-4811F0B5EB71}">
      <dgm:prSet custT="1"/>
      <dgm:spPr/>
      <dgm:t>
        <a:bodyPr/>
        <a:lstStyle/>
        <a:p>
          <a:r>
            <a:rPr lang="en-US" sz="1500" baseline="0" dirty="0"/>
            <a:t>Physical Connection:</a:t>
          </a:r>
        </a:p>
        <a:p>
          <a:r>
            <a:rPr lang="en-US" sz="1500" baseline="0" dirty="0"/>
            <a:t>The throat chakra is connected to the physical body parts such as the throat, neck, vocal cords, thyroid gland, and the jaw.</a:t>
          </a:r>
        </a:p>
      </dgm:t>
    </dgm:pt>
    <dgm:pt modelId="{D07BE737-3B64-4EBF-B5DE-8B134E18217C}" type="parTrans" cxnId="{BBF1E29C-A777-4F21-9A02-F7D439669747}">
      <dgm:prSet/>
      <dgm:spPr/>
      <dgm:t>
        <a:bodyPr/>
        <a:lstStyle/>
        <a:p>
          <a:endParaRPr lang="en-US"/>
        </a:p>
      </dgm:t>
    </dgm:pt>
    <dgm:pt modelId="{78657D1A-4EBA-44A2-BA1C-717D26BEBF27}" type="sibTrans" cxnId="{BBF1E29C-A777-4F21-9A02-F7D439669747}">
      <dgm:prSet/>
      <dgm:spPr/>
      <dgm:t>
        <a:bodyPr/>
        <a:lstStyle/>
        <a:p>
          <a:endParaRPr lang="en-US"/>
        </a:p>
      </dgm:t>
    </dgm:pt>
    <dgm:pt modelId="{35972D57-1DF9-4918-B494-7300D943686C}">
      <dgm:prSet custT="1"/>
      <dgm:spPr/>
      <dgm:t>
        <a:bodyPr/>
        <a:lstStyle/>
        <a:p>
          <a:endParaRPr lang="en-US" sz="1300" baseline="0" dirty="0"/>
        </a:p>
        <a:p>
          <a:r>
            <a:rPr lang="en-US" sz="1500" baseline="0" dirty="0"/>
            <a:t>Qualities: </a:t>
          </a:r>
        </a:p>
        <a:p>
          <a:r>
            <a:rPr lang="en-US" sz="1500" baseline="0" dirty="0"/>
            <a:t>The throat chakra governs our ability to communicate effectively, express our thoughts and feelings authentically, and listen actively. It influences our creativity, truthfulness, and ability to speak our truth with integrity</a:t>
          </a:r>
          <a:r>
            <a:rPr lang="en-US" sz="1300" baseline="0" dirty="0"/>
            <a:t>.
</a:t>
          </a:r>
        </a:p>
      </dgm:t>
    </dgm:pt>
    <dgm:pt modelId="{7A89C327-C197-4F52-9837-ADB4337E3700}" type="parTrans" cxnId="{A806CF5C-8913-44F1-940C-17B74F2EC687}">
      <dgm:prSet/>
      <dgm:spPr/>
      <dgm:t>
        <a:bodyPr/>
        <a:lstStyle/>
        <a:p>
          <a:endParaRPr lang="en-US"/>
        </a:p>
      </dgm:t>
    </dgm:pt>
    <dgm:pt modelId="{6CC233EA-7EC9-4D3E-8594-5641E055FD8A}" type="sibTrans" cxnId="{A806CF5C-8913-44F1-940C-17B74F2EC687}">
      <dgm:prSet/>
      <dgm:spPr/>
      <dgm:t>
        <a:bodyPr/>
        <a:lstStyle/>
        <a:p>
          <a:endParaRPr lang="en-US"/>
        </a:p>
      </dgm:t>
    </dgm:pt>
    <dgm:pt modelId="{AF56EFCE-AE72-4CE3-A257-7243D5D4F311}">
      <dgm:prSet custT="1"/>
      <dgm:spPr/>
      <dgm:t>
        <a:bodyPr/>
        <a:lstStyle/>
        <a:p>
          <a:endParaRPr lang="en-US" sz="1500" baseline="0" dirty="0"/>
        </a:p>
        <a:p>
          <a:r>
            <a:rPr lang="en-US" sz="1500" baseline="0" dirty="0"/>
            <a:t>Imbalance: </a:t>
          </a:r>
        </a:p>
        <a:p>
          <a:r>
            <a:rPr lang="en-US" sz="1500" baseline="0" dirty="0"/>
            <a:t>When the throat chakra is imbalanced, it can manifest as difficulties in expressing oneself, fear of speaking up, feeling misunderstood, or being overly talkative. Physical symptoms may include throat-related issues, such as a sore throat, neck pain, or thyroid imbalances.
</a:t>
          </a:r>
          <a:endParaRPr lang="en-US" sz="1500" dirty="0"/>
        </a:p>
      </dgm:t>
    </dgm:pt>
    <dgm:pt modelId="{84903B7E-3334-4FD2-8CC1-32C4193C754C}" type="parTrans" cxnId="{AF587592-F170-4196-92E9-E55BF3B6DFBC}">
      <dgm:prSet/>
      <dgm:spPr/>
      <dgm:t>
        <a:bodyPr/>
        <a:lstStyle/>
        <a:p>
          <a:endParaRPr lang="en-US"/>
        </a:p>
      </dgm:t>
    </dgm:pt>
    <dgm:pt modelId="{BCA532EB-B5C1-46F1-ACD7-9F048EFADC21}" type="sibTrans" cxnId="{AF587592-F170-4196-92E9-E55BF3B6DFBC}">
      <dgm:prSet/>
      <dgm:spPr/>
      <dgm:t>
        <a:bodyPr/>
        <a:lstStyle/>
        <a:p>
          <a:endParaRPr lang="en-US"/>
        </a:p>
      </dgm:t>
    </dgm:pt>
    <dgm:pt modelId="{EC6AB421-E9C2-4B63-8889-17EA772B669A}" type="pres">
      <dgm:prSet presAssocID="{B46CBA59-C789-4421-A0C7-C6F3F3EB76F0}" presName="diagram" presStyleCnt="0">
        <dgm:presLayoutVars>
          <dgm:dir/>
          <dgm:resizeHandles val="exact"/>
        </dgm:presLayoutVars>
      </dgm:prSet>
      <dgm:spPr/>
    </dgm:pt>
    <dgm:pt modelId="{8DF55743-4B4D-40AD-893D-098B6CE056CE}" type="pres">
      <dgm:prSet presAssocID="{55180C95-151A-4F68-8661-1AF208A06F24}" presName="node" presStyleLbl="node1" presStyleIdx="0" presStyleCnt="6">
        <dgm:presLayoutVars>
          <dgm:bulletEnabled val="1"/>
        </dgm:presLayoutVars>
      </dgm:prSet>
      <dgm:spPr/>
    </dgm:pt>
    <dgm:pt modelId="{47D9EB1D-FA9C-4B1E-96FC-6649E4EC85A2}" type="pres">
      <dgm:prSet presAssocID="{F98F9573-D006-4FA9-A0A2-F4B33ABB7271}" presName="sibTrans" presStyleCnt="0"/>
      <dgm:spPr/>
    </dgm:pt>
    <dgm:pt modelId="{5A47909C-10A0-4117-A907-B19649ED0291}" type="pres">
      <dgm:prSet presAssocID="{CEE67D28-3AFC-4259-9A01-657790E543C6}" presName="node" presStyleLbl="node1" presStyleIdx="1" presStyleCnt="6">
        <dgm:presLayoutVars>
          <dgm:bulletEnabled val="1"/>
        </dgm:presLayoutVars>
      </dgm:prSet>
      <dgm:spPr/>
    </dgm:pt>
    <dgm:pt modelId="{A0AADBDD-81BC-4B56-8A22-3D13A7664E37}" type="pres">
      <dgm:prSet presAssocID="{85593118-1F86-4659-9947-83AFBB880CAB}" presName="sibTrans" presStyleCnt="0"/>
      <dgm:spPr/>
    </dgm:pt>
    <dgm:pt modelId="{DF9B3F8C-FA51-4BEE-924B-10E699232CD5}" type="pres">
      <dgm:prSet presAssocID="{5E98B2C1-E4EC-41C7-9C81-2F38C838FC4D}" presName="node" presStyleLbl="node1" presStyleIdx="2" presStyleCnt="6">
        <dgm:presLayoutVars>
          <dgm:bulletEnabled val="1"/>
        </dgm:presLayoutVars>
      </dgm:prSet>
      <dgm:spPr/>
    </dgm:pt>
    <dgm:pt modelId="{F8303125-643F-491A-9D44-5B1E6FB85B36}" type="pres">
      <dgm:prSet presAssocID="{66069043-32AF-4136-832F-74084875C47B}" presName="sibTrans" presStyleCnt="0"/>
      <dgm:spPr/>
    </dgm:pt>
    <dgm:pt modelId="{9DE86194-D672-491F-91E9-40B9822BD100}" type="pres">
      <dgm:prSet presAssocID="{626A57C7-1D43-4CB9-81F2-4811F0B5EB71}" presName="node" presStyleLbl="node1" presStyleIdx="3" presStyleCnt="6">
        <dgm:presLayoutVars>
          <dgm:bulletEnabled val="1"/>
        </dgm:presLayoutVars>
      </dgm:prSet>
      <dgm:spPr/>
    </dgm:pt>
    <dgm:pt modelId="{8E915DC7-885F-45E0-9C9F-1B22C5AA86FE}" type="pres">
      <dgm:prSet presAssocID="{78657D1A-4EBA-44A2-BA1C-717D26BEBF27}" presName="sibTrans" presStyleCnt="0"/>
      <dgm:spPr/>
    </dgm:pt>
    <dgm:pt modelId="{FC352FD4-5B33-4E15-A461-3002CC94D0CC}" type="pres">
      <dgm:prSet presAssocID="{35972D57-1DF9-4918-B494-7300D943686C}" presName="node" presStyleLbl="node1" presStyleIdx="4" presStyleCnt="6">
        <dgm:presLayoutVars>
          <dgm:bulletEnabled val="1"/>
        </dgm:presLayoutVars>
      </dgm:prSet>
      <dgm:spPr/>
    </dgm:pt>
    <dgm:pt modelId="{634C66A3-A25A-48FC-99F7-6973BE77398F}" type="pres">
      <dgm:prSet presAssocID="{6CC233EA-7EC9-4D3E-8594-5641E055FD8A}" presName="sibTrans" presStyleCnt="0"/>
      <dgm:spPr/>
    </dgm:pt>
    <dgm:pt modelId="{3B41C226-C2FE-47D3-99DE-DAB9D5CD04DD}" type="pres">
      <dgm:prSet presAssocID="{AF56EFCE-AE72-4CE3-A257-7243D5D4F311}" presName="node" presStyleLbl="node1" presStyleIdx="5" presStyleCnt="6">
        <dgm:presLayoutVars>
          <dgm:bulletEnabled val="1"/>
        </dgm:presLayoutVars>
      </dgm:prSet>
      <dgm:spPr/>
    </dgm:pt>
  </dgm:ptLst>
  <dgm:cxnLst>
    <dgm:cxn modelId="{F2D38D10-16C1-47DA-B7D3-9F40DE58311D}" type="presOf" srcId="{5E98B2C1-E4EC-41C7-9C81-2F38C838FC4D}" destId="{DF9B3F8C-FA51-4BEE-924B-10E699232CD5}" srcOrd="0" destOrd="0" presId="urn:microsoft.com/office/officeart/2005/8/layout/default"/>
    <dgm:cxn modelId="{C8328922-EC43-4EB5-B0D0-0DB2047CBF9F}" type="presOf" srcId="{AF56EFCE-AE72-4CE3-A257-7243D5D4F311}" destId="{3B41C226-C2FE-47D3-99DE-DAB9D5CD04DD}" srcOrd="0" destOrd="0" presId="urn:microsoft.com/office/officeart/2005/8/layout/default"/>
    <dgm:cxn modelId="{AD6EE12E-E395-4905-A3E9-76E9CC349EFE}" type="presOf" srcId="{B46CBA59-C789-4421-A0C7-C6F3F3EB76F0}" destId="{EC6AB421-E9C2-4B63-8889-17EA772B669A}" srcOrd="0" destOrd="0" presId="urn:microsoft.com/office/officeart/2005/8/layout/default"/>
    <dgm:cxn modelId="{B1815B5C-3FEC-4EB8-9052-18EA78B6F1F8}" type="presOf" srcId="{55180C95-151A-4F68-8661-1AF208A06F24}" destId="{8DF55743-4B4D-40AD-893D-098B6CE056CE}" srcOrd="0" destOrd="0" presId="urn:microsoft.com/office/officeart/2005/8/layout/default"/>
    <dgm:cxn modelId="{A806CF5C-8913-44F1-940C-17B74F2EC687}" srcId="{B46CBA59-C789-4421-A0C7-C6F3F3EB76F0}" destId="{35972D57-1DF9-4918-B494-7300D943686C}" srcOrd="4" destOrd="0" parTransId="{7A89C327-C197-4F52-9837-ADB4337E3700}" sibTransId="{6CC233EA-7EC9-4D3E-8594-5641E055FD8A}"/>
    <dgm:cxn modelId="{D0CABC6C-6A56-4870-B773-6C295E6E00E4}" type="presOf" srcId="{35972D57-1DF9-4918-B494-7300D943686C}" destId="{FC352FD4-5B33-4E15-A461-3002CC94D0CC}" srcOrd="0" destOrd="0" presId="urn:microsoft.com/office/officeart/2005/8/layout/default"/>
    <dgm:cxn modelId="{B4E23355-958E-4BB3-AE43-FBCFB8A3AAB1}" type="presOf" srcId="{CEE67D28-3AFC-4259-9A01-657790E543C6}" destId="{5A47909C-10A0-4117-A907-B19649ED0291}" srcOrd="0" destOrd="0" presId="urn:microsoft.com/office/officeart/2005/8/layout/default"/>
    <dgm:cxn modelId="{8EA58E8A-03CB-45D1-AE67-3736BE1C6AED}" srcId="{B46CBA59-C789-4421-A0C7-C6F3F3EB76F0}" destId="{5E98B2C1-E4EC-41C7-9C81-2F38C838FC4D}" srcOrd="2" destOrd="0" parTransId="{A73BDF0F-BCAA-4951-99A5-83DA760090F7}" sibTransId="{66069043-32AF-4136-832F-74084875C47B}"/>
    <dgm:cxn modelId="{AF587592-F170-4196-92E9-E55BF3B6DFBC}" srcId="{B46CBA59-C789-4421-A0C7-C6F3F3EB76F0}" destId="{AF56EFCE-AE72-4CE3-A257-7243D5D4F311}" srcOrd="5" destOrd="0" parTransId="{84903B7E-3334-4FD2-8CC1-32C4193C754C}" sibTransId="{BCA532EB-B5C1-46F1-ACD7-9F048EFADC21}"/>
    <dgm:cxn modelId="{BBF1E29C-A777-4F21-9A02-F7D439669747}" srcId="{B46CBA59-C789-4421-A0C7-C6F3F3EB76F0}" destId="{626A57C7-1D43-4CB9-81F2-4811F0B5EB71}" srcOrd="3" destOrd="0" parTransId="{D07BE737-3B64-4EBF-B5DE-8B134E18217C}" sibTransId="{78657D1A-4EBA-44A2-BA1C-717D26BEBF27}"/>
    <dgm:cxn modelId="{528519BE-57B2-48F6-8CEF-2175ECEBDF76}" srcId="{B46CBA59-C789-4421-A0C7-C6F3F3EB76F0}" destId="{55180C95-151A-4F68-8661-1AF208A06F24}" srcOrd="0" destOrd="0" parTransId="{C846755D-5F5F-4A9D-93D1-9B07FD235A0E}" sibTransId="{F98F9573-D006-4FA9-A0A2-F4B33ABB7271}"/>
    <dgm:cxn modelId="{36819CE0-2528-4017-BE67-E7376BF78160}" type="presOf" srcId="{626A57C7-1D43-4CB9-81F2-4811F0B5EB71}" destId="{9DE86194-D672-491F-91E9-40B9822BD100}" srcOrd="0" destOrd="0" presId="urn:microsoft.com/office/officeart/2005/8/layout/default"/>
    <dgm:cxn modelId="{2A2CE0E1-AE1D-4A54-B624-E7E835D996C4}" srcId="{B46CBA59-C789-4421-A0C7-C6F3F3EB76F0}" destId="{CEE67D28-3AFC-4259-9A01-657790E543C6}" srcOrd="1" destOrd="0" parTransId="{6EB32F89-C16E-4EB8-B0AC-0FE42C1F63C8}" sibTransId="{85593118-1F86-4659-9947-83AFBB880CAB}"/>
    <dgm:cxn modelId="{AB510717-4584-4C7F-87B3-B3420D2718EC}" type="presParOf" srcId="{EC6AB421-E9C2-4B63-8889-17EA772B669A}" destId="{8DF55743-4B4D-40AD-893D-098B6CE056CE}" srcOrd="0" destOrd="0" presId="urn:microsoft.com/office/officeart/2005/8/layout/default"/>
    <dgm:cxn modelId="{E5991DA1-A17A-489D-A6F1-02A40FA1B51B}" type="presParOf" srcId="{EC6AB421-E9C2-4B63-8889-17EA772B669A}" destId="{47D9EB1D-FA9C-4B1E-96FC-6649E4EC85A2}" srcOrd="1" destOrd="0" presId="urn:microsoft.com/office/officeart/2005/8/layout/default"/>
    <dgm:cxn modelId="{172CF29F-D057-4845-84A0-51C6134C5310}" type="presParOf" srcId="{EC6AB421-E9C2-4B63-8889-17EA772B669A}" destId="{5A47909C-10A0-4117-A907-B19649ED0291}" srcOrd="2" destOrd="0" presId="urn:microsoft.com/office/officeart/2005/8/layout/default"/>
    <dgm:cxn modelId="{0837A4EE-5E6A-4CE2-94BE-B910D1792A95}" type="presParOf" srcId="{EC6AB421-E9C2-4B63-8889-17EA772B669A}" destId="{A0AADBDD-81BC-4B56-8A22-3D13A7664E37}" srcOrd="3" destOrd="0" presId="urn:microsoft.com/office/officeart/2005/8/layout/default"/>
    <dgm:cxn modelId="{AF48A861-DB9E-4E39-B210-29F572E2EBCE}" type="presParOf" srcId="{EC6AB421-E9C2-4B63-8889-17EA772B669A}" destId="{DF9B3F8C-FA51-4BEE-924B-10E699232CD5}" srcOrd="4" destOrd="0" presId="urn:microsoft.com/office/officeart/2005/8/layout/default"/>
    <dgm:cxn modelId="{E5661F1D-C943-4C23-A36D-305C3917CD00}" type="presParOf" srcId="{EC6AB421-E9C2-4B63-8889-17EA772B669A}" destId="{F8303125-643F-491A-9D44-5B1E6FB85B36}" srcOrd="5" destOrd="0" presId="urn:microsoft.com/office/officeart/2005/8/layout/default"/>
    <dgm:cxn modelId="{8FCF591B-7BC1-4D00-A8D3-680971F97442}" type="presParOf" srcId="{EC6AB421-E9C2-4B63-8889-17EA772B669A}" destId="{9DE86194-D672-491F-91E9-40B9822BD100}" srcOrd="6" destOrd="0" presId="urn:microsoft.com/office/officeart/2005/8/layout/default"/>
    <dgm:cxn modelId="{FFDA4EC8-25D5-46A2-A70B-DDBB38E2613A}" type="presParOf" srcId="{EC6AB421-E9C2-4B63-8889-17EA772B669A}" destId="{8E915DC7-885F-45E0-9C9F-1B22C5AA86FE}" srcOrd="7" destOrd="0" presId="urn:microsoft.com/office/officeart/2005/8/layout/default"/>
    <dgm:cxn modelId="{04A1547A-49C9-4384-AE3F-B4E34CE8804B}" type="presParOf" srcId="{EC6AB421-E9C2-4B63-8889-17EA772B669A}" destId="{FC352FD4-5B33-4E15-A461-3002CC94D0CC}" srcOrd="8" destOrd="0" presId="urn:microsoft.com/office/officeart/2005/8/layout/default"/>
    <dgm:cxn modelId="{BB55C83B-07EE-4C78-AB9F-D738C914EC70}" type="presParOf" srcId="{EC6AB421-E9C2-4B63-8889-17EA772B669A}" destId="{634C66A3-A25A-48FC-99F7-6973BE77398F}" srcOrd="9" destOrd="0" presId="urn:microsoft.com/office/officeart/2005/8/layout/default"/>
    <dgm:cxn modelId="{08D296EA-1122-41B3-8315-4D641BCCE8DF}" type="presParOf" srcId="{EC6AB421-E9C2-4B63-8889-17EA772B669A}" destId="{3B41C226-C2FE-47D3-99DE-DAB9D5CD04D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0B913E-1373-46E4-994B-36F167B9670E}"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29F6DBED-79FB-467A-9B07-309FBDA98B2A}">
      <dgm:prSet custT="1"/>
      <dgm:spPr/>
      <dgm:t>
        <a:bodyPr/>
        <a:lstStyle/>
        <a:p>
          <a:r>
            <a:rPr lang="en-US" sz="2200" baseline="0" dirty="0"/>
            <a:t>Angel: Heart Chakra: Archangel Raphael - Archangel Raphael is often associated with healing, love, and compassion. He is known for bringing comfort and support in times of emotional or physical healing. </a:t>
          </a:r>
        </a:p>
        <a:p>
          <a:endParaRPr lang="en-US" sz="2000" dirty="0"/>
        </a:p>
      </dgm:t>
    </dgm:pt>
    <dgm:pt modelId="{762CB844-A747-454D-AE4A-8A608B2F587C}" type="parTrans" cxnId="{7796A0B6-0BC5-4508-9FB7-240A08EB189F}">
      <dgm:prSet/>
      <dgm:spPr/>
      <dgm:t>
        <a:bodyPr/>
        <a:lstStyle/>
        <a:p>
          <a:endParaRPr lang="en-US"/>
        </a:p>
      </dgm:t>
    </dgm:pt>
    <dgm:pt modelId="{269553C4-FE7E-469C-8079-478986BA1A18}" type="sibTrans" cxnId="{7796A0B6-0BC5-4508-9FB7-240A08EB189F}">
      <dgm:prSet/>
      <dgm:spPr/>
      <dgm:t>
        <a:bodyPr/>
        <a:lstStyle/>
        <a:p>
          <a:endParaRPr lang="en-US"/>
        </a:p>
      </dgm:t>
    </dgm:pt>
    <dgm:pt modelId="{F735E858-D0CB-49D2-925B-141D93D910C4}">
      <dgm:prSet custT="1"/>
      <dgm:spPr/>
      <dgm:t>
        <a:bodyPr/>
        <a:lstStyle/>
        <a:p>
          <a:r>
            <a:rPr lang="en-US" sz="2200" baseline="0" dirty="0"/>
            <a:t>Crystals: Heart Chakra: Rose Quartz, Green Aventurine, Rhodonite - These crystals are associated with love, compassion, and emotional healing, helping to open and balance the heart chakra.
  </a:t>
          </a:r>
          <a:endParaRPr lang="en-US" sz="2200" dirty="0"/>
        </a:p>
      </dgm:t>
    </dgm:pt>
    <dgm:pt modelId="{27F4FE84-4BFC-4021-9A06-E9C921FC91AA}" type="parTrans" cxnId="{F3F8D2C0-6C8F-4926-AE17-52ADAC86E2FB}">
      <dgm:prSet/>
      <dgm:spPr/>
      <dgm:t>
        <a:bodyPr/>
        <a:lstStyle/>
        <a:p>
          <a:endParaRPr lang="en-US"/>
        </a:p>
      </dgm:t>
    </dgm:pt>
    <dgm:pt modelId="{93D9BF63-77A3-4A37-8EBC-45A379520E0F}" type="sibTrans" cxnId="{F3F8D2C0-6C8F-4926-AE17-52ADAC86E2FB}">
      <dgm:prSet/>
      <dgm:spPr/>
      <dgm:t>
        <a:bodyPr/>
        <a:lstStyle/>
        <a:p>
          <a:endParaRPr lang="en-US"/>
        </a:p>
      </dgm:t>
    </dgm:pt>
    <dgm:pt modelId="{DA64D626-46C5-4E9D-8D87-2EAB0CD591F1}">
      <dgm:prSet custT="1"/>
      <dgm:spPr/>
      <dgm:t>
        <a:bodyPr/>
        <a:lstStyle/>
        <a:p>
          <a:r>
            <a:rPr lang="en-US" sz="2200" baseline="0" dirty="0"/>
            <a:t>Balancing Techniques: There are various practices to balance and activate the heart chakra, such as practising acts of kindness and compassion, engaging in heart-opening yoga poses, practising loving-kindness meditation, connecting with nature, and cultivating gratitude and forgiveness</a:t>
          </a:r>
          <a:r>
            <a:rPr lang="en-US" sz="2100" baseline="0" dirty="0"/>
            <a:t>.</a:t>
          </a:r>
          <a:endParaRPr lang="en-US" sz="2100" dirty="0"/>
        </a:p>
      </dgm:t>
    </dgm:pt>
    <dgm:pt modelId="{DEEB882D-EFAB-4151-8358-AC808165877D}" type="parTrans" cxnId="{EAB9B55C-9F72-4CFD-AE4A-2A1583654253}">
      <dgm:prSet/>
      <dgm:spPr/>
      <dgm:t>
        <a:bodyPr/>
        <a:lstStyle/>
        <a:p>
          <a:endParaRPr lang="en-US"/>
        </a:p>
      </dgm:t>
    </dgm:pt>
    <dgm:pt modelId="{F1F79E32-76E0-40F2-B3EF-BE22CD33129F}" type="sibTrans" cxnId="{EAB9B55C-9F72-4CFD-AE4A-2A1583654253}">
      <dgm:prSet/>
      <dgm:spPr/>
      <dgm:t>
        <a:bodyPr/>
        <a:lstStyle/>
        <a:p>
          <a:endParaRPr lang="en-US"/>
        </a:p>
      </dgm:t>
    </dgm:pt>
    <dgm:pt modelId="{D6E08C28-E949-4372-98AA-3C9354308659}" type="pres">
      <dgm:prSet presAssocID="{050B913E-1373-46E4-994B-36F167B9670E}" presName="vert0" presStyleCnt="0">
        <dgm:presLayoutVars>
          <dgm:dir/>
          <dgm:animOne val="branch"/>
          <dgm:animLvl val="lvl"/>
        </dgm:presLayoutVars>
      </dgm:prSet>
      <dgm:spPr/>
    </dgm:pt>
    <dgm:pt modelId="{B9B978D4-EDBA-4180-8D6E-FC1295506D10}" type="pres">
      <dgm:prSet presAssocID="{29F6DBED-79FB-467A-9B07-309FBDA98B2A}" presName="thickLine" presStyleLbl="alignNode1" presStyleIdx="0" presStyleCnt="3"/>
      <dgm:spPr/>
    </dgm:pt>
    <dgm:pt modelId="{042F8675-4B67-49DA-8B0B-7C64032CCBD7}" type="pres">
      <dgm:prSet presAssocID="{29F6DBED-79FB-467A-9B07-309FBDA98B2A}" presName="horz1" presStyleCnt="0"/>
      <dgm:spPr/>
    </dgm:pt>
    <dgm:pt modelId="{753B8848-7DAB-4A07-913E-89523D69830C}" type="pres">
      <dgm:prSet presAssocID="{29F6DBED-79FB-467A-9B07-309FBDA98B2A}" presName="tx1" presStyleLbl="revTx" presStyleIdx="0" presStyleCnt="3"/>
      <dgm:spPr/>
    </dgm:pt>
    <dgm:pt modelId="{8CEA90C9-02BC-4A56-AE60-5876A8DC78B5}" type="pres">
      <dgm:prSet presAssocID="{29F6DBED-79FB-467A-9B07-309FBDA98B2A}" presName="vert1" presStyleCnt="0"/>
      <dgm:spPr/>
    </dgm:pt>
    <dgm:pt modelId="{D4A1538F-36EA-468E-9E95-D834162C3323}" type="pres">
      <dgm:prSet presAssocID="{F735E858-D0CB-49D2-925B-141D93D910C4}" presName="thickLine" presStyleLbl="alignNode1" presStyleIdx="1" presStyleCnt="3"/>
      <dgm:spPr/>
    </dgm:pt>
    <dgm:pt modelId="{A14CF613-240F-4784-AB9C-67E65EBB2D9A}" type="pres">
      <dgm:prSet presAssocID="{F735E858-D0CB-49D2-925B-141D93D910C4}" presName="horz1" presStyleCnt="0"/>
      <dgm:spPr/>
    </dgm:pt>
    <dgm:pt modelId="{9E30DC56-60DA-4255-8927-2B46089FF7C2}" type="pres">
      <dgm:prSet presAssocID="{F735E858-D0CB-49D2-925B-141D93D910C4}" presName="tx1" presStyleLbl="revTx" presStyleIdx="1" presStyleCnt="3"/>
      <dgm:spPr/>
    </dgm:pt>
    <dgm:pt modelId="{C1B5D11C-CE66-4E4E-8421-7B14F6379ED9}" type="pres">
      <dgm:prSet presAssocID="{F735E858-D0CB-49D2-925B-141D93D910C4}" presName="vert1" presStyleCnt="0"/>
      <dgm:spPr/>
    </dgm:pt>
    <dgm:pt modelId="{A2ABAB98-51C6-4EA5-99EA-AEC56750BCAA}" type="pres">
      <dgm:prSet presAssocID="{DA64D626-46C5-4E9D-8D87-2EAB0CD591F1}" presName="thickLine" presStyleLbl="alignNode1" presStyleIdx="2" presStyleCnt="3"/>
      <dgm:spPr/>
    </dgm:pt>
    <dgm:pt modelId="{4E5D9E87-61D9-4CDA-976E-521458F23BD2}" type="pres">
      <dgm:prSet presAssocID="{DA64D626-46C5-4E9D-8D87-2EAB0CD591F1}" presName="horz1" presStyleCnt="0"/>
      <dgm:spPr/>
    </dgm:pt>
    <dgm:pt modelId="{AC46AD95-67A4-43EE-B773-0D3884A42902}" type="pres">
      <dgm:prSet presAssocID="{DA64D626-46C5-4E9D-8D87-2EAB0CD591F1}" presName="tx1" presStyleLbl="revTx" presStyleIdx="2" presStyleCnt="3"/>
      <dgm:spPr/>
    </dgm:pt>
    <dgm:pt modelId="{25D4CAD0-24E7-4B94-80E8-2D2C89CA78C9}" type="pres">
      <dgm:prSet presAssocID="{DA64D626-46C5-4E9D-8D87-2EAB0CD591F1}" presName="vert1" presStyleCnt="0"/>
      <dgm:spPr/>
    </dgm:pt>
  </dgm:ptLst>
  <dgm:cxnLst>
    <dgm:cxn modelId="{38473B0E-C8FC-4304-B1FD-CDD4785FA578}" type="presOf" srcId="{F735E858-D0CB-49D2-925B-141D93D910C4}" destId="{9E30DC56-60DA-4255-8927-2B46089FF7C2}" srcOrd="0" destOrd="0" presId="urn:microsoft.com/office/officeart/2008/layout/LinedList"/>
    <dgm:cxn modelId="{F2814532-72CD-4365-93D9-0B8605E57A8A}" type="presOf" srcId="{29F6DBED-79FB-467A-9B07-309FBDA98B2A}" destId="{753B8848-7DAB-4A07-913E-89523D69830C}" srcOrd="0" destOrd="0" presId="urn:microsoft.com/office/officeart/2008/layout/LinedList"/>
    <dgm:cxn modelId="{8E6A7D33-0DAE-4CEB-8FF6-0C4AE69CAA6A}" type="presOf" srcId="{DA64D626-46C5-4E9D-8D87-2EAB0CD591F1}" destId="{AC46AD95-67A4-43EE-B773-0D3884A42902}" srcOrd="0" destOrd="0" presId="urn:microsoft.com/office/officeart/2008/layout/LinedList"/>
    <dgm:cxn modelId="{EAB9B55C-9F72-4CFD-AE4A-2A1583654253}" srcId="{050B913E-1373-46E4-994B-36F167B9670E}" destId="{DA64D626-46C5-4E9D-8D87-2EAB0CD591F1}" srcOrd="2" destOrd="0" parTransId="{DEEB882D-EFAB-4151-8358-AC808165877D}" sibTransId="{F1F79E32-76E0-40F2-B3EF-BE22CD33129F}"/>
    <dgm:cxn modelId="{7796A0B6-0BC5-4508-9FB7-240A08EB189F}" srcId="{050B913E-1373-46E4-994B-36F167B9670E}" destId="{29F6DBED-79FB-467A-9B07-309FBDA98B2A}" srcOrd="0" destOrd="0" parTransId="{762CB844-A747-454D-AE4A-8A608B2F587C}" sibTransId="{269553C4-FE7E-469C-8079-478986BA1A18}"/>
    <dgm:cxn modelId="{F3F8D2C0-6C8F-4926-AE17-52ADAC86E2FB}" srcId="{050B913E-1373-46E4-994B-36F167B9670E}" destId="{F735E858-D0CB-49D2-925B-141D93D910C4}" srcOrd="1" destOrd="0" parTransId="{27F4FE84-4BFC-4021-9A06-E9C921FC91AA}" sibTransId="{93D9BF63-77A3-4A37-8EBC-45A379520E0F}"/>
    <dgm:cxn modelId="{4447EBF9-967A-4A8F-9F8C-D7B547779421}" type="presOf" srcId="{050B913E-1373-46E4-994B-36F167B9670E}" destId="{D6E08C28-E949-4372-98AA-3C9354308659}" srcOrd="0" destOrd="0" presId="urn:microsoft.com/office/officeart/2008/layout/LinedList"/>
    <dgm:cxn modelId="{6B4A6CF8-A186-4025-8410-73B24C5EAAF5}" type="presParOf" srcId="{D6E08C28-E949-4372-98AA-3C9354308659}" destId="{B9B978D4-EDBA-4180-8D6E-FC1295506D10}" srcOrd="0" destOrd="0" presId="urn:microsoft.com/office/officeart/2008/layout/LinedList"/>
    <dgm:cxn modelId="{B0AB3713-61BC-4B75-B220-48D8CFBD5F8B}" type="presParOf" srcId="{D6E08C28-E949-4372-98AA-3C9354308659}" destId="{042F8675-4B67-49DA-8B0B-7C64032CCBD7}" srcOrd="1" destOrd="0" presId="urn:microsoft.com/office/officeart/2008/layout/LinedList"/>
    <dgm:cxn modelId="{2F68CA09-3094-42AE-A900-1921535FE5C9}" type="presParOf" srcId="{042F8675-4B67-49DA-8B0B-7C64032CCBD7}" destId="{753B8848-7DAB-4A07-913E-89523D69830C}" srcOrd="0" destOrd="0" presId="urn:microsoft.com/office/officeart/2008/layout/LinedList"/>
    <dgm:cxn modelId="{05394F6C-693E-40BC-8EFE-1D9F2A10D978}" type="presParOf" srcId="{042F8675-4B67-49DA-8B0B-7C64032CCBD7}" destId="{8CEA90C9-02BC-4A56-AE60-5876A8DC78B5}" srcOrd="1" destOrd="0" presId="urn:microsoft.com/office/officeart/2008/layout/LinedList"/>
    <dgm:cxn modelId="{DA349A99-EAAE-4B9C-8FA9-636B4FB71403}" type="presParOf" srcId="{D6E08C28-E949-4372-98AA-3C9354308659}" destId="{D4A1538F-36EA-468E-9E95-D834162C3323}" srcOrd="2" destOrd="0" presId="urn:microsoft.com/office/officeart/2008/layout/LinedList"/>
    <dgm:cxn modelId="{B5A2124D-59C2-4E9F-996C-51D1A7E9F433}" type="presParOf" srcId="{D6E08C28-E949-4372-98AA-3C9354308659}" destId="{A14CF613-240F-4784-AB9C-67E65EBB2D9A}" srcOrd="3" destOrd="0" presId="urn:microsoft.com/office/officeart/2008/layout/LinedList"/>
    <dgm:cxn modelId="{AC3751EE-0F3D-4DFF-B110-FE45DB17852D}" type="presParOf" srcId="{A14CF613-240F-4784-AB9C-67E65EBB2D9A}" destId="{9E30DC56-60DA-4255-8927-2B46089FF7C2}" srcOrd="0" destOrd="0" presId="urn:microsoft.com/office/officeart/2008/layout/LinedList"/>
    <dgm:cxn modelId="{0897D5C5-48B2-44DD-A1EE-F6A5780E7B0F}" type="presParOf" srcId="{A14CF613-240F-4784-AB9C-67E65EBB2D9A}" destId="{C1B5D11C-CE66-4E4E-8421-7B14F6379ED9}" srcOrd="1" destOrd="0" presId="urn:microsoft.com/office/officeart/2008/layout/LinedList"/>
    <dgm:cxn modelId="{945A6535-8A6D-42B5-B07E-13A3E65B3CA9}" type="presParOf" srcId="{D6E08C28-E949-4372-98AA-3C9354308659}" destId="{A2ABAB98-51C6-4EA5-99EA-AEC56750BCAA}" srcOrd="4" destOrd="0" presId="urn:microsoft.com/office/officeart/2008/layout/LinedList"/>
    <dgm:cxn modelId="{D602B74D-A8B7-4D95-AEFF-055EC95E80B8}" type="presParOf" srcId="{D6E08C28-E949-4372-98AA-3C9354308659}" destId="{4E5D9E87-61D9-4CDA-976E-521458F23BD2}" srcOrd="5" destOrd="0" presId="urn:microsoft.com/office/officeart/2008/layout/LinedList"/>
    <dgm:cxn modelId="{10228BF2-6CC4-438F-A66C-7AB2AA7F2E7B}" type="presParOf" srcId="{4E5D9E87-61D9-4CDA-976E-521458F23BD2}" destId="{AC46AD95-67A4-43EE-B773-0D3884A42902}" srcOrd="0" destOrd="0" presId="urn:microsoft.com/office/officeart/2008/layout/LinedList"/>
    <dgm:cxn modelId="{636557E7-8AB9-4BC1-821C-3648EBCBB4F0}" type="presParOf" srcId="{4E5D9E87-61D9-4CDA-976E-521458F23BD2}" destId="{25D4CAD0-24E7-4B94-80E8-2D2C89CA78C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6CBA59-C789-4421-A0C7-C6F3F3EB76F0}"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55180C95-151A-4F68-8661-1AF208A06F24}">
      <dgm:prSet custT="1"/>
      <dgm:spPr/>
      <dgm:t>
        <a:bodyPr/>
        <a:lstStyle/>
        <a:p>
          <a:r>
            <a:rPr lang="en-US" sz="1500" baseline="0" dirty="0"/>
            <a:t>Location:</a:t>
          </a:r>
        </a:p>
        <a:p>
          <a:r>
            <a:rPr lang="en-US" sz="1500" baseline="0" dirty="0"/>
            <a:t>The throat chakra is located in the throat, near the base of the neck</a:t>
          </a:r>
          <a:r>
            <a:rPr lang="en-US" sz="1300" baseline="0" dirty="0"/>
            <a:t>.</a:t>
          </a:r>
        </a:p>
      </dgm:t>
    </dgm:pt>
    <dgm:pt modelId="{C846755D-5F5F-4A9D-93D1-9B07FD235A0E}" type="parTrans" cxnId="{528519BE-57B2-48F6-8CEF-2175ECEBDF76}">
      <dgm:prSet/>
      <dgm:spPr/>
      <dgm:t>
        <a:bodyPr/>
        <a:lstStyle/>
        <a:p>
          <a:endParaRPr lang="en-US"/>
        </a:p>
      </dgm:t>
    </dgm:pt>
    <dgm:pt modelId="{F98F9573-D006-4FA9-A0A2-F4B33ABB7271}" type="sibTrans" cxnId="{528519BE-57B2-48F6-8CEF-2175ECEBDF76}">
      <dgm:prSet/>
      <dgm:spPr/>
      <dgm:t>
        <a:bodyPr/>
        <a:lstStyle/>
        <a:p>
          <a:endParaRPr lang="en-US"/>
        </a:p>
      </dgm:t>
    </dgm:pt>
    <dgm:pt modelId="{CEE67D28-3AFC-4259-9A01-657790E543C6}">
      <dgm:prSet custT="1"/>
      <dgm:spPr/>
      <dgm:t>
        <a:bodyPr/>
        <a:lstStyle/>
        <a:p>
          <a:endParaRPr lang="en-US" sz="1300" baseline="0" dirty="0"/>
        </a:p>
        <a:p>
          <a:r>
            <a:rPr lang="en-US" sz="1500" baseline="0" dirty="0" err="1"/>
            <a:t>Colour</a:t>
          </a:r>
          <a:r>
            <a:rPr lang="en-US" sz="1500" baseline="0" dirty="0"/>
            <a:t>: </a:t>
          </a:r>
        </a:p>
        <a:p>
          <a:r>
            <a:rPr lang="en-US" sz="1500" baseline="0" dirty="0"/>
            <a:t>The </a:t>
          </a:r>
          <a:r>
            <a:rPr lang="en-US" sz="1500" baseline="0" dirty="0" err="1"/>
            <a:t>colour</a:t>
          </a:r>
          <a:r>
            <a:rPr lang="en-US" sz="1500" baseline="0" dirty="0"/>
            <a:t> associated with the throat chakra is blue, representing communication, clarity, and self-expression.</a:t>
          </a:r>
        </a:p>
      </dgm:t>
    </dgm:pt>
    <dgm:pt modelId="{6EB32F89-C16E-4EB8-B0AC-0FE42C1F63C8}" type="parTrans" cxnId="{2A2CE0E1-AE1D-4A54-B624-E7E835D996C4}">
      <dgm:prSet/>
      <dgm:spPr/>
      <dgm:t>
        <a:bodyPr/>
        <a:lstStyle/>
        <a:p>
          <a:endParaRPr lang="en-US"/>
        </a:p>
      </dgm:t>
    </dgm:pt>
    <dgm:pt modelId="{85593118-1F86-4659-9947-83AFBB880CAB}" type="sibTrans" cxnId="{2A2CE0E1-AE1D-4A54-B624-E7E835D996C4}">
      <dgm:prSet/>
      <dgm:spPr/>
      <dgm:t>
        <a:bodyPr/>
        <a:lstStyle/>
        <a:p>
          <a:endParaRPr lang="en-US"/>
        </a:p>
      </dgm:t>
    </dgm:pt>
    <dgm:pt modelId="{5E98B2C1-E4EC-41C7-9C81-2F38C838FC4D}">
      <dgm:prSet custT="1"/>
      <dgm:spPr/>
      <dgm:t>
        <a:bodyPr/>
        <a:lstStyle/>
        <a:p>
          <a:endParaRPr lang="en-US" sz="1500" baseline="0" dirty="0"/>
        </a:p>
        <a:p>
          <a:r>
            <a:rPr lang="en-US" sz="1500" baseline="0" dirty="0"/>
            <a:t>Element: </a:t>
          </a:r>
        </a:p>
        <a:p>
          <a:r>
            <a:rPr lang="en-US" sz="1500" baseline="0" dirty="0"/>
            <a:t>The element associated with the throat chakra is ether or sound, symbolizing vibration, resonance, and the power of words.</a:t>
          </a:r>
        </a:p>
      </dgm:t>
    </dgm:pt>
    <dgm:pt modelId="{A73BDF0F-BCAA-4951-99A5-83DA760090F7}" type="parTrans" cxnId="{8EA58E8A-03CB-45D1-AE67-3736BE1C6AED}">
      <dgm:prSet/>
      <dgm:spPr/>
      <dgm:t>
        <a:bodyPr/>
        <a:lstStyle/>
        <a:p>
          <a:endParaRPr lang="en-US"/>
        </a:p>
      </dgm:t>
    </dgm:pt>
    <dgm:pt modelId="{66069043-32AF-4136-832F-74084875C47B}" type="sibTrans" cxnId="{8EA58E8A-03CB-45D1-AE67-3736BE1C6AED}">
      <dgm:prSet/>
      <dgm:spPr/>
      <dgm:t>
        <a:bodyPr/>
        <a:lstStyle/>
        <a:p>
          <a:endParaRPr lang="en-US"/>
        </a:p>
      </dgm:t>
    </dgm:pt>
    <dgm:pt modelId="{626A57C7-1D43-4CB9-81F2-4811F0B5EB71}">
      <dgm:prSet custT="1"/>
      <dgm:spPr/>
      <dgm:t>
        <a:bodyPr/>
        <a:lstStyle/>
        <a:p>
          <a:r>
            <a:rPr lang="en-US" sz="1500" baseline="0" dirty="0"/>
            <a:t>Physical Connection:</a:t>
          </a:r>
        </a:p>
        <a:p>
          <a:r>
            <a:rPr lang="en-US" sz="1500" baseline="0" dirty="0"/>
            <a:t>The throat chakra is connected to the physical body parts such as the throat, neck, vocal cords, thyroid gland, and the jaw.</a:t>
          </a:r>
        </a:p>
      </dgm:t>
    </dgm:pt>
    <dgm:pt modelId="{D07BE737-3B64-4EBF-B5DE-8B134E18217C}" type="parTrans" cxnId="{BBF1E29C-A777-4F21-9A02-F7D439669747}">
      <dgm:prSet/>
      <dgm:spPr/>
      <dgm:t>
        <a:bodyPr/>
        <a:lstStyle/>
        <a:p>
          <a:endParaRPr lang="en-US"/>
        </a:p>
      </dgm:t>
    </dgm:pt>
    <dgm:pt modelId="{78657D1A-4EBA-44A2-BA1C-717D26BEBF27}" type="sibTrans" cxnId="{BBF1E29C-A777-4F21-9A02-F7D439669747}">
      <dgm:prSet/>
      <dgm:spPr/>
      <dgm:t>
        <a:bodyPr/>
        <a:lstStyle/>
        <a:p>
          <a:endParaRPr lang="en-US"/>
        </a:p>
      </dgm:t>
    </dgm:pt>
    <dgm:pt modelId="{35972D57-1DF9-4918-B494-7300D943686C}">
      <dgm:prSet custT="1"/>
      <dgm:spPr/>
      <dgm:t>
        <a:bodyPr/>
        <a:lstStyle/>
        <a:p>
          <a:endParaRPr lang="en-US" sz="1300" baseline="0" dirty="0"/>
        </a:p>
        <a:p>
          <a:r>
            <a:rPr lang="en-US" sz="1500" baseline="0" dirty="0"/>
            <a:t>Qualities: </a:t>
          </a:r>
        </a:p>
        <a:p>
          <a:r>
            <a:rPr lang="en-US" sz="1500" baseline="0" dirty="0"/>
            <a:t>The throat chakra governs our ability to communicate effectively, express our thoughts and feelings authentically, and listen actively. It influences our creativity, truthfulness, and ability to speak our truth with integrity.</a:t>
          </a:r>
          <a:r>
            <a:rPr lang="en-US" sz="1300" baseline="0" dirty="0"/>
            <a:t>
</a:t>
          </a:r>
        </a:p>
      </dgm:t>
    </dgm:pt>
    <dgm:pt modelId="{7A89C327-C197-4F52-9837-ADB4337E3700}" type="parTrans" cxnId="{A806CF5C-8913-44F1-940C-17B74F2EC687}">
      <dgm:prSet/>
      <dgm:spPr/>
      <dgm:t>
        <a:bodyPr/>
        <a:lstStyle/>
        <a:p>
          <a:endParaRPr lang="en-US"/>
        </a:p>
      </dgm:t>
    </dgm:pt>
    <dgm:pt modelId="{6CC233EA-7EC9-4D3E-8594-5641E055FD8A}" type="sibTrans" cxnId="{A806CF5C-8913-44F1-940C-17B74F2EC687}">
      <dgm:prSet/>
      <dgm:spPr/>
      <dgm:t>
        <a:bodyPr/>
        <a:lstStyle/>
        <a:p>
          <a:endParaRPr lang="en-US"/>
        </a:p>
      </dgm:t>
    </dgm:pt>
    <dgm:pt modelId="{AF56EFCE-AE72-4CE3-A257-7243D5D4F311}">
      <dgm:prSet custT="1"/>
      <dgm:spPr/>
      <dgm:t>
        <a:bodyPr/>
        <a:lstStyle/>
        <a:p>
          <a:endParaRPr lang="en-US" sz="1500" baseline="0" dirty="0"/>
        </a:p>
        <a:p>
          <a:r>
            <a:rPr lang="en-US" sz="1500" baseline="0" dirty="0"/>
            <a:t>Imbalance: </a:t>
          </a:r>
        </a:p>
        <a:p>
          <a:r>
            <a:rPr lang="en-US" sz="1500" baseline="0" dirty="0"/>
            <a:t>When the throat chakra is imbalanced, it can manifest as difficulties in expressing oneself, fear of speaking up, feeling misunderstood, or being overly talkative. Physical symptoms may include throat-related issues, such as a sore throat, neck pain, or thyroid imbalances</a:t>
          </a:r>
          <a:r>
            <a:rPr lang="en-US" sz="1300" baseline="0" dirty="0"/>
            <a:t>.
</a:t>
          </a:r>
          <a:endParaRPr lang="en-US" sz="1300" dirty="0"/>
        </a:p>
      </dgm:t>
    </dgm:pt>
    <dgm:pt modelId="{84903B7E-3334-4FD2-8CC1-32C4193C754C}" type="parTrans" cxnId="{AF587592-F170-4196-92E9-E55BF3B6DFBC}">
      <dgm:prSet/>
      <dgm:spPr/>
      <dgm:t>
        <a:bodyPr/>
        <a:lstStyle/>
        <a:p>
          <a:endParaRPr lang="en-US"/>
        </a:p>
      </dgm:t>
    </dgm:pt>
    <dgm:pt modelId="{BCA532EB-B5C1-46F1-ACD7-9F048EFADC21}" type="sibTrans" cxnId="{AF587592-F170-4196-92E9-E55BF3B6DFBC}">
      <dgm:prSet/>
      <dgm:spPr/>
      <dgm:t>
        <a:bodyPr/>
        <a:lstStyle/>
        <a:p>
          <a:endParaRPr lang="en-US"/>
        </a:p>
      </dgm:t>
    </dgm:pt>
    <dgm:pt modelId="{EC6AB421-E9C2-4B63-8889-17EA772B669A}" type="pres">
      <dgm:prSet presAssocID="{B46CBA59-C789-4421-A0C7-C6F3F3EB76F0}" presName="diagram" presStyleCnt="0">
        <dgm:presLayoutVars>
          <dgm:dir/>
          <dgm:resizeHandles val="exact"/>
        </dgm:presLayoutVars>
      </dgm:prSet>
      <dgm:spPr/>
    </dgm:pt>
    <dgm:pt modelId="{8DF55743-4B4D-40AD-893D-098B6CE056CE}" type="pres">
      <dgm:prSet presAssocID="{55180C95-151A-4F68-8661-1AF208A06F24}" presName="node" presStyleLbl="node1" presStyleIdx="0" presStyleCnt="6">
        <dgm:presLayoutVars>
          <dgm:bulletEnabled val="1"/>
        </dgm:presLayoutVars>
      </dgm:prSet>
      <dgm:spPr/>
    </dgm:pt>
    <dgm:pt modelId="{47D9EB1D-FA9C-4B1E-96FC-6649E4EC85A2}" type="pres">
      <dgm:prSet presAssocID="{F98F9573-D006-4FA9-A0A2-F4B33ABB7271}" presName="sibTrans" presStyleCnt="0"/>
      <dgm:spPr/>
    </dgm:pt>
    <dgm:pt modelId="{5A47909C-10A0-4117-A907-B19649ED0291}" type="pres">
      <dgm:prSet presAssocID="{CEE67D28-3AFC-4259-9A01-657790E543C6}" presName="node" presStyleLbl="node1" presStyleIdx="1" presStyleCnt="6">
        <dgm:presLayoutVars>
          <dgm:bulletEnabled val="1"/>
        </dgm:presLayoutVars>
      </dgm:prSet>
      <dgm:spPr/>
    </dgm:pt>
    <dgm:pt modelId="{A0AADBDD-81BC-4B56-8A22-3D13A7664E37}" type="pres">
      <dgm:prSet presAssocID="{85593118-1F86-4659-9947-83AFBB880CAB}" presName="sibTrans" presStyleCnt="0"/>
      <dgm:spPr/>
    </dgm:pt>
    <dgm:pt modelId="{DF9B3F8C-FA51-4BEE-924B-10E699232CD5}" type="pres">
      <dgm:prSet presAssocID="{5E98B2C1-E4EC-41C7-9C81-2F38C838FC4D}" presName="node" presStyleLbl="node1" presStyleIdx="2" presStyleCnt="6">
        <dgm:presLayoutVars>
          <dgm:bulletEnabled val="1"/>
        </dgm:presLayoutVars>
      </dgm:prSet>
      <dgm:spPr/>
    </dgm:pt>
    <dgm:pt modelId="{F8303125-643F-491A-9D44-5B1E6FB85B36}" type="pres">
      <dgm:prSet presAssocID="{66069043-32AF-4136-832F-74084875C47B}" presName="sibTrans" presStyleCnt="0"/>
      <dgm:spPr/>
    </dgm:pt>
    <dgm:pt modelId="{9DE86194-D672-491F-91E9-40B9822BD100}" type="pres">
      <dgm:prSet presAssocID="{626A57C7-1D43-4CB9-81F2-4811F0B5EB71}" presName="node" presStyleLbl="node1" presStyleIdx="3" presStyleCnt="6">
        <dgm:presLayoutVars>
          <dgm:bulletEnabled val="1"/>
        </dgm:presLayoutVars>
      </dgm:prSet>
      <dgm:spPr/>
    </dgm:pt>
    <dgm:pt modelId="{8E915DC7-885F-45E0-9C9F-1B22C5AA86FE}" type="pres">
      <dgm:prSet presAssocID="{78657D1A-4EBA-44A2-BA1C-717D26BEBF27}" presName="sibTrans" presStyleCnt="0"/>
      <dgm:spPr/>
    </dgm:pt>
    <dgm:pt modelId="{FC352FD4-5B33-4E15-A461-3002CC94D0CC}" type="pres">
      <dgm:prSet presAssocID="{35972D57-1DF9-4918-B494-7300D943686C}" presName="node" presStyleLbl="node1" presStyleIdx="4" presStyleCnt="6">
        <dgm:presLayoutVars>
          <dgm:bulletEnabled val="1"/>
        </dgm:presLayoutVars>
      </dgm:prSet>
      <dgm:spPr/>
    </dgm:pt>
    <dgm:pt modelId="{634C66A3-A25A-48FC-99F7-6973BE77398F}" type="pres">
      <dgm:prSet presAssocID="{6CC233EA-7EC9-4D3E-8594-5641E055FD8A}" presName="sibTrans" presStyleCnt="0"/>
      <dgm:spPr/>
    </dgm:pt>
    <dgm:pt modelId="{3B41C226-C2FE-47D3-99DE-DAB9D5CD04DD}" type="pres">
      <dgm:prSet presAssocID="{AF56EFCE-AE72-4CE3-A257-7243D5D4F311}" presName="node" presStyleLbl="node1" presStyleIdx="5" presStyleCnt="6">
        <dgm:presLayoutVars>
          <dgm:bulletEnabled val="1"/>
        </dgm:presLayoutVars>
      </dgm:prSet>
      <dgm:spPr/>
    </dgm:pt>
  </dgm:ptLst>
  <dgm:cxnLst>
    <dgm:cxn modelId="{F2D38D10-16C1-47DA-B7D3-9F40DE58311D}" type="presOf" srcId="{5E98B2C1-E4EC-41C7-9C81-2F38C838FC4D}" destId="{DF9B3F8C-FA51-4BEE-924B-10E699232CD5}" srcOrd="0" destOrd="0" presId="urn:microsoft.com/office/officeart/2005/8/layout/default"/>
    <dgm:cxn modelId="{C8328922-EC43-4EB5-B0D0-0DB2047CBF9F}" type="presOf" srcId="{AF56EFCE-AE72-4CE3-A257-7243D5D4F311}" destId="{3B41C226-C2FE-47D3-99DE-DAB9D5CD04DD}" srcOrd="0" destOrd="0" presId="urn:microsoft.com/office/officeart/2005/8/layout/default"/>
    <dgm:cxn modelId="{AD6EE12E-E395-4905-A3E9-76E9CC349EFE}" type="presOf" srcId="{B46CBA59-C789-4421-A0C7-C6F3F3EB76F0}" destId="{EC6AB421-E9C2-4B63-8889-17EA772B669A}" srcOrd="0" destOrd="0" presId="urn:microsoft.com/office/officeart/2005/8/layout/default"/>
    <dgm:cxn modelId="{B1815B5C-3FEC-4EB8-9052-18EA78B6F1F8}" type="presOf" srcId="{55180C95-151A-4F68-8661-1AF208A06F24}" destId="{8DF55743-4B4D-40AD-893D-098B6CE056CE}" srcOrd="0" destOrd="0" presId="urn:microsoft.com/office/officeart/2005/8/layout/default"/>
    <dgm:cxn modelId="{A806CF5C-8913-44F1-940C-17B74F2EC687}" srcId="{B46CBA59-C789-4421-A0C7-C6F3F3EB76F0}" destId="{35972D57-1DF9-4918-B494-7300D943686C}" srcOrd="4" destOrd="0" parTransId="{7A89C327-C197-4F52-9837-ADB4337E3700}" sibTransId="{6CC233EA-7EC9-4D3E-8594-5641E055FD8A}"/>
    <dgm:cxn modelId="{D0CABC6C-6A56-4870-B773-6C295E6E00E4}" type="presOf" srcId="{35972D57-1DF9-4918-B494-7300D943686C}" destId="{FC352FD4-5B33-4E15-A461-3002CC94D0CC}" srcOrd="0" destOrd="0" presId="urn:microsoft.com/office/officeart/2005/8/layout/default"/>
    <dgm:cxn modelId="{B4E23355-958E-4BB3-AE43-FBCFB8A3AAB1}" type="presOf" srcId="{CEE67D28-3AFC-4259-9A01-657790E543C6}" destId="{5A47909C-10A0-4117-A907-B19649ED0291}" srcOrd="0" destOrd="0" presId="urn:microsoft.com/office/officeart/2005/8/layout/default"/>
    <dgm:cxn modelId="{8EA58E8A-03CB-45D1-AE67-3736BE1C6AED}" srcId="{B46CBA59-C789-4421-A0C7-C6F3F3EB76F0}" destId="{5E98B2C1-E4EC-41C7-9C81-2F38C838FC4D}" srcOrd="2" destOrd="0" parTransId="{A73BDF0F-BCAA-4951-99A5-83DA760090F7}" sibTransId="{66069043-32AF-4136-832F-74084875C47B}"/>
    <dgm:cxn modelId="{AF587592-F170-4196-92E9-E55BF3B6DFBC}" srcId="{B46CBA59-C789-4421-A0C7-C6F3F3EB76F0}" destId="{AF56EFCE-AE72-4CE3-A257-7243D5D4F311}" srcOrd="5" destOrd="0" parTransId="{84903B7E-3334-4FD2-8CC1-32C4193C754C}" sibTransId="{BCA532EB-B5C1-46F1-ACD7-9F048EFADC21}"/>
    <dgm:cxn modelId="{BBF1E29C-A777-4F21-9A02-F7D439669747}" srcId="{B46CBA59-C789-4421-A0C7-C6F3F3EB76F0}" destId="{626A57C7-1D43-4CB9-81F2-4811F0B5EB71}" srcOrd="3" destOrd="0" parTransId="{D07BE737-3B64-4EBF-B5DE-8B134E18217C}" sibTransId="{78657D1A-4EBA-44A2-BA1C-717D26BEBF27}"/>
    <dgm:cxn modelId="{528519BE-57B2-48F6-8CEF-2175ECEBDF76}" srcId="{B46CBA59-C789-4421-A0C7-C6F3F3EB76F0}" destId="{55180C95-151A-4F68-8661-1AF208A06F24}" srcOrd="0" destOrd="0" parTransId="{C846755D-5F5F-4A9D-93D1-9B07FD235A0E}" sibTransId="{F98F9573-D006-4FA9-A0A2-F4B33ABB7271}"/>
    <dgm:cxn modelId="{36819CE0-2528-4017-BE67-E7376BF78160}" type="presOf" srcId="{626A57C7-1D43-4CB9-81F2-4811F0B5EB71}" destId="{9DE86194-D672-491F-91E9-40B9822BD100}" srcOrd="0" destOrd="0" presId="urn:microsoft.com/office/officeart/2005/8/layout/default"/>
    <dgm:cxn modelId="{2A2CE0E1-AE1D-4A54-B624-E7E835D996C4}" srcId="{B46CBA59-C789-4421-A0C7-C6F3F3EB76F0}" destId="{CEE67D28-3AFC-4259-9A01-657790E543C6}" srcOrd="1" destOrd="0" parTransId="{6EB32F89-C16E-4EB8-B0AC-0FE42C1F63C8}" sibTransId="{85593118-1F86-4659-9947-83AFBB880CAB}"/>
    <dgm:cxn modelId="{AB510717-4584-4C7F-87B3-B3420D2718EC}" type="presParOf" srcId="{EC6AB421-E9C2-4B63-8889-17EA772B669A}" destId="{8DF55743-4B4D-40AD-893D-098B6CE056CE}" srcOrd="0" destOrd="0" presId="urn:microsoft.com/office/officeart/2005/8/layout/default"/>
    <dgm:cxn modelId="{E5991DA1-A17A-489D-A6F1-02A40FA1B51B}" type="presParOf" srcId="{EC6AB421-E9C2-4B63-8889-17EA772B669A}" destId="{47D9EB1D-FA9C-4B1E-96FC-6649E4EC85A2}" srcOrd="1" destOrd="0" presId="urn:microsoft.com/office/officeart/2005/8/layout/default"/>
    <dgm:cxn modelId="{172CF29F-D057-4845-84A0-51C6134C5310}" type="presParOf" srcId="{EC6AB421-E9C2-4B63-8889-17EA772B669A}" destId="{5A47909C-10A0-4117-A907-B19649ED0291}" srcOrd="2" destOrd="0" presId="urn:microsoft.com/office/officeart/2005/8/layout/default"/>
    <dgm:cxn modelId="{0837A4EE-5E6A-4CE2-94BE-B910D1792A95}" type="presParOf" srcId="{EC6AB421-E9C2-4B63-8889-17EA772B669A}" destId="{A0AADBDD-81BC-4B56-8A22-3D13A7664E37}" srcOrd="3" destOrd="0" presId="urn:microsoft.com/office/officeart/2005/8/layout/default"/>
    <dgm:cxn modelId="{AF48A861-DB9E-4E39-B210-29F572E2EBCE}" type="presParOf" srcId="{EC6AB421-E9C2-4B63-8889-17EA772B669A}" destId="{DF9B3F8C-FA51-4BEE-924B-10E699232CD5}" srcOrd="4" destOrd="0" presId="urn:microsoft.com/office/officeart/2005/8/layout/default"/>
    <dgm:cxn modelId="{E5661F1D-C943-4C23-A36D-305C3917CD00}" type="presParOf" srcId="{EC6AB421-E9C2-4B63-8889-17EA772B669A}" destId="{F8303125-643F-491A-9D44-5B1E6FB85B36}" srcOrd="5" destOrd="0" presId="urn:microsoft.com/office/officeart/2005/8/layout/default"/>
    <dgm:cxn modelId="{8FCF591B-7BC1-4D00-A8D3-680971F97442}" type="presParOf" srcId="{EC6AB421-E9C2-4B63-8889-17EA772B669A}" destId="{9DE86194-D672-491F-91E9-40B9822BD100}" srcOrd="6" destOrd="0" presId="urn:microsoft.com/office/officeart/2005/8/layout/default"/>
    <dgm:cxn modelId="{FFDA4EC8-25D5-46A2-A70B-DDBB38E2613A}" type="presParOf" srcId="{EC6AB421-E9C2-4B63-8889-17EA772B669A}" destId="{8E915DC7-885F-45E0-9C9F-1B22C5AA86FE}" srcOrd="7" destOrd="0" presId="urn:microsoft.com/office/officeart/2005/8/layout/default"/>
    <dgm:cxn modelId="{04A1547A-49C9-4384-AE3F-B4E34CE8804B}" type="presParOf" srcId="{EC6AB421-E9C2-4B63-8889-17EA772B669A}" destId="{FC352FD4-5B33-4E15-A461-3002CC94D0CC}" srcOrd="8" destOrd="0" presId="urn:microsoft.com/office/officeart/2005/8/layout/default"/>
    <dgm:cxn modelId="{BB55C83B-07EE-4C78-AB9F-D738C914EC70}" type="presParOf" srcId="{EC6AB421-E9C2-4B63-8889-17EA772B669A}" destId="{634C66A3-A25A-48FC-99F7-6973BE77398F}" srcOrd="9" destOrd="0" presId="urn:microsoft.com/office/officeart/2005/8/layout/default"/>
    <dgm:cxn modelId="{08D296EA-1122-41B3-8315-4D641BCCE8DF}" type="presParOf" srcId="{EC6AB421-E9C2-4B63-8889-17EA772B669A}" destId="{3B41C226-C2FE-47D3-99DE-DAB9D5CD04D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50B913E-1373-46E4-994B-36F167B9670E}"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29F6DBED-79FB-467A-9B07-309FBDA98B2A}">
      <dgm:prSet custT="1"/>
      <dgm:spPr/>
      <dgm:t>
        <a:bodyPr/>
        <a:lstStyle/>
        <a:p>
          <a:r>
            <a:rPr lang="en-US" sz="2200" baseline="0" dirty="0"/>
            <a:t>Angel: Throat Chakra: Archangel Gabriel - Archangel Gabriel is also associated with the throat chakra, as he is believed to assist in clear communication, speaking one's truth, and enhancing self-expression</a:t>
          </a:r>
          <a:r>
            <a:rPr lang="en-US" sz="2000" baseline="0" dirty="0"/>
            <a:t>.
</a:t>
          </a:r>
          <a:endParaRPr lang="en-US" sz="2000" dirty="0"/>
        </a:p>
      </dgm:t>
    </dgm:pt>
    <dgm:pt modelId="{762CB844-A747-454D-AE4A-8A608B2F587C}" type="parTrans" cxnId="{7796A0B6-0BC5-4508-9FB7-240A08EB189F}">
      <dgm:prSet/>
      <dgm:spPr/>
      <dgm:t>
        <a:bodyPr/>
        <a:lstStyle/>
        <a:p>
          <a:endParaRPr lang="en-US"/>
        </a:p>
      </dgm:t>
    </dgm:pt>
    <dgm:pt modelId="{269553C4-FE7E-469C-8079-478986BA1A18}" type="sibTrans" cxnId="{7796A0B6-0BC5-4508-9FB7-240A08EB189F}">
      <dgm:prSet/>
      <dgm:spPr/>
      <dgm:t>
        <a:bodyPr/>
        <a:lstStyle/>
        <a:p>
          <a:endParaRPr lang="en-US"/>
        </a:p>
      </dgm:t>
    </dgm:pt>
    <dgm:pt modelId="{F735E858-D0CB-49D2-925B-141D93D910C4}">
      <dgm:prSet custT="1"/>
      <dgm:spPr/>
      <dgm:t>
        <a:bodyPr/>
        <a:lstStyle/>
        <a:p>
          <a:r>
            <a:rPr lang="en-US" sz="2200" baseline="0" dirty="0"/>
            <a:t>Crystals: Throat Chakra: Blue Lace Agate, Sodalite, Aquamarine - These crystals support clear communication, self-expression, and speaking one's truth, aiding in the alignment of the throat chakra.  </a:t>
          </a:r>
          <a:endParaRPr lang="en-US" sz="2200" dirty="0"/>
        </a:p>
      </dgm:t>
    </dgm:pt>
    <dgm:pt modelId="{27F4FE84-4BFC-4021-9A06-E9C921FC91AA}" type="parTrans" cxnId="{F3F8D2C0-6C8F-4926-AE17-52ADAC86E2FB}">
      <dgm:prSet/>
      <dgm:spPr/>
      <dgm:t>
        <a:bodyPr/>
        <a:lstStyle/>
        <a:p>
          <a:endParaRPr lang="en-US"/>
        </a:p>
      </dgm:t>
    </dgm:pt>
    <dgm:pt modelId="{93D9BF63-77A3-4A37-8EBC-45A379520E0F}" type="sibTrans" cxnId="{F3F8D2C0-6C8F-4926-AE17-52ADAC86E2FB}">
      <dgm:prSet/>
      <dgm:spPr/>
      <dgm:t>
        <a:bodyPr/>
        <a:lstStyle/>
        <a:p>
          <a:endParaRPr lang="en-US"/>
        </a:p>
      </dgm:t>
    </dgm:pt>
    <dgm:pt modelId="{DA64D626-46C5-4E9D-8D87-2EAB0CD591F1}">
      <dgm:prSet custT="1"/>
      <dgm:spPr/>
      <dgm:t>
        <a:bodyPr/>
        <a:lstStyle/>
        <a:p>
          <a:r>
            <a:rPr lang="en-US" sz="2200" baseline="0" dirty="0"/>
            <a:t>Balancing Techniques: There are various practices to balance and activate the throat chakra, such as practising conscious and mindful communication, engaging in creative self-expression, practising singing or chanting, journaling, and using affirmations that promote clear and authentic self-expression.</a:t>
          </a:r>
          <a:endParaRPr lang="en-US" sz="2200" dirty="0"/>
        </a:p>
      </dgm:t>
    </dgm:pt>
    <dgm:pt modelId="{DEEB882D-EFAB-4151-8358-AC808165877D}" type="parTrans" cxnId="{EAB9B55C-9F72-4CFD-AE4A-2A1583654253}">
      <dgm:prSet/>
      <dgm:spPr/>
      <dgm:t>
        <a:bodyPr/>
        <a:lstStyle/>
        <a:p>
          <a:endParaRPr lang="en-US"/>
        </a:p>
      </dgm:t>
    </dgm:pt>
    <dgm:pt modelId="{F1F79E32-76E0-40F2-B3EF-BE22CD33129F}" type="sibTrans" cxnId="{EAB9B55C-9F72-4CFD-AE4A-2A1583654253}">
      <dgm:prSet/>
      <dgm:spPr/>
      <dgm:t>
        <a:bodyPr/>
        <a:lstStyle/>
        <a:p>
          <a:endParaRPr lang="en-US"/>
        </a:p>
      </dgm:t>
    </dgm:pt>
    <dgm:pt modelId="{D6E08C28-E949-4372-98AA-3C9354308659}" type="pres">
      <dgm:prSet presAssocID="{050B913E-1373-46E4-994B-36F167B9670E}" presName="vert0" presStyleCnt="0">
        <dgm:presLayoutVars>
          <dgm:dir/>
          <dgm:animOne val="branch"/>
          <dgm:animLvl val="lvl"/>
        </dgm:presLayoutVars>
      </dgm:prSet>
      <dgm:spPr/>
    </dgm:pt>
    <dgm:pt modelId="{B9B978D4-EDBA-4180-8D6E-FC1295506D10}" type="pres">
      <dgm:prSet presAssocID="{29F6DBED-79FB-467A-9B07-309FBDA98B2A}" presName="thickLine" presStyleLbl="alignNode1" presStyleIdx="0" presStyleCnt="3"/>
      <dgm:spPr/>
    </dgm:pt>
    <dgm:pt modelId="{042F8675-4B67-49DA-8B0B-7C64032CCBD7}" type="pres">
      <dgm:prSet presAssocID="{29F6DBED-79FB-467A-9B07-309FBDA98B2A}" presName="horz1" presStyleCnt="0"/>
      <dgm:spPr/>
    </dgm:pt>
    <dgm:pt modelId="{753B8848-7DAB-4A07-913E-89523D69830C}" type="pres">
      <dgm:prSet presAssocID="{29F6DBED-79FB-467A-9B07-309FBDA98B2A}" presName="tx1" presStyleLbl="revTx" presStyleIdx="0" presStyleCnt="3"/>
      <dgm:spPr/>
    </dgm:pt>
    <dgm:pt modelId="{8CEA90C9-02BC-4A56-AE60-5876A8DC78B5}" type="pres">
      <dgm:prSet presAssocID="{29F6DBED-79FB-467A-9B07-309FBDA98B2A}" presName="vert1" presStyleCnt="0"/>
      <dgm:spPr/>
    </dgm:pt>
    <dgm:pt modelId="{D4A1538F-36EA-468E-9E95-D834162C3323}" type="pres">
      <dgm:prSet presAssocID="{F735E858-D0CB-49D2-925B-141D93D910C4}" presName="thickLine" presStyleLbl="alignNode1" presStyleIdx="1" presStyleCnt="3"/>
      <dgm:spPr/>
    </dgm:pt>
    <dgm:pt modelId="{A14CF613-240F-4784-AB9C-67E65EBB2D9A}" type="pres">
      <dgm:prSet presAssocID="{F735E858-D0CB-49D2-925B-141D93D910C4}" presName="horz1" presStyleCnt="0"/>
      <dgm:spPr/>
    </dgm:pt>
    <dgm:pt modelId="{9E30DC56-60DA-4255-8927-2B46089FF7C2}" type="pres">
      <dgm:prSet presAssocID="{F735E858-D0CB-49D2-925B-141D93D910C4}" presName="tx1" presStyleLbl="revTx" presStyleIdx="1" presStyleCnt="3"/>
      <dgm:spPr/>
    </dgm:pt>
    <dgm:pt modelId="{C1B5D11C-CE66-4E4E-8421-7B14F6379ED9}" type="pres">
      <dgm:prSet presAssocID="{F735E858-D0CB-49D2-925B-141D93D910C4}" presName="vert1" presStyleCnt="0"/>
      <dgm:spPr/>
    </dgm:pt>
    <dgm:pt modelId="{A2ABAB98-51C6-4EA5-99EA-AEC56750BCAA}" type="pres">
      <dgm:prSet presAssocID="{DA64D626-46C5-4E9D-8D87-2EAB0CD591F1}" presName="thickLine" presStyleLbl="alignNode1" presStyleIdx="2" presStyleCnt="3"/>
      <dgm:spPr/>
    </dgm:pt>
    <dgm:pt modelId="{4E5D9E87-61D9-4CDA-976E-521458F23BD2}" type="pres">
      <dgm:prSet presAssocID="{DA64D626-46C5-4E9D-8D87-2EAB0CD591F1}" presName="horz1" presStyleCnt="0"/>
      <dgm:spPr/>
    </dgm:pt>
    <dgm:pt modelId="{AC46AD95-67A4-43EE-B773-0D3884A42902}" type="pres">
      <dgm:prSet presAssocID="{DA64D626-46C5-4E9D-8D87-2EAB0CD591F1}" presName="tx1" presStyleLbl="revTx" presStyleIdx="2" presStyleCnt="3"/>
      <dgm:spPr/>
    </dgm:pt>
    <dgm:pt modelId="{25D4CAD0-24E7-4B94-80E8-2D2C89CA78C9}" type="pres">
      <dgm:prSet presAssocID="{DA64D626-46C5-4E9D-8D87-2EAB0CD591F1}" presName="vert1" presStyleCnt="0"/>
      <dgm:spPr/>
    </dgm:pt>
  </dgm:ptLst>
  <dgm:cxnLst>
    <dgm:cxn modelId="{38473B0E-C8FC-4304-B1FD-CDD4785FA578}" type="presOf" srcId="{F735E858-D0CB-49D2-925B-141D93D910C4}" destId="{9E30DC56-60DA-4255-8927-2B46089FF7C2}" srcOrd="0" destOrd="0" presId="urn:microsoft.com/office/officeart/2008/layout/LinedList"/>
    <dgm:cxn modelId="{F2814532-72CD-4365-93D9-0B8605E57A8A}" type="presOf" srcId="{29F6DBED-79FB-467A-9B07-309FBDA98B2A}" destId="{753B8848-7DAB-4A07-913E-89523D69830C}" srcOrd="0" destOrd="0" presId="urn:microsoft.com/office/officeart/2008/layout/LinedList"/>
    <dgm:cxn modelId="{8E6A7D33-0DAE-4CEB-8FF6-0C4AE69CAA6A}" type="presOf" srcId="{DA64D626-46C5-4E9D-8D87-2EAB0CD591F1}" destId="{AC46AD95-67A4-43EE-B773-0D3884A42902}" srcOrd="0" destOrd="0" presId="urn:microsoft.com/office/officeart/2008/layout/LinedList"/>
    <dgm:cxn modelId="{EAB9B55C-9F72-4CFD-AE4A-2A1583654253}" srcId="{050B913E-1373-46E4-994B-36F167B9670E}" destId="{DA64D626-46C5-4E9D-8D87-2EAB0CD591F1}" srcOrd="2" destOrd="0" parTransId="{DEEB882D-EFAB-4151-8358-AC808165877D}" sibTransId="{F1F79E32-76E0-40F2-B3EF-BE22CD33129F}"/>
    <dgm:cxn modelId="{7796A0B6-0BC5-4508-9FB7-240A08EB189F}" srcId="{050B913E-1373-46E4-994B-36F167B9670E}" destId="{29F6DBED-79FB-467A-9B07-309FBDA98B2A}" srcOrd="0" destOrd="0" parTransId="{762CB844-A747-454D-AE4A-8A608B2F587C}" sibTransId="{269553C4-FE7E-469C-8079-478986BA1A18}"/>
    <dgm:cxn modelId="{F3F8D2C0-6C8F-4926-AE17-52ADAC86E2FB}" srcId="{050B913E-1373-46E4-994B-36F167B9670E}" destId="{F735E858-D0CB-49D2-925B-141D93D910C4}" srcOrd="1" destOrd="0" parTransId="{27F4FE84-4BFC-4021-9A06-E9C921FC91AA}" sibTransId="{93D9BF63-77A3-4A37-8EBC-45A379520E0F}"/>
    <dgm:cxn modelId="{4447EBF9-967A-4A8F-9F8C-D7B547779421}" type="presOf" srcId="{050B913E-1373-46E4-994B-36F167B9670E}" destId="{D6E08C28-E949-4372-98AA-3C9354308659}" srcOrd="0" destOrd="0" presId="urn:microsoft.com/office/officeart/2008/layout/LinedList"/>
    <dgm:cxn modelId="{6B4A6CF8-A186-4025-8410-73B24C5EAAF5}" type="presParOf" srcId="{D6E08C28-E949-4372-98AA-3C9354308659}" destId="{B9B978D4-EDBA-4180-8D6E-FC1295506D10}" srcOrd="0" destOrd="0" presId="urn:microsoft.com/office/officeart/2008/layout/LinedList"/>
    <dgm:cxn modelId="{B0AB3713-61BC-4B75-B220-48D8CFBD5F8B}" type="presParOf" srcId="{D6E08C28-E949-4372-98AA-3C9354308659}" destId="{042F8675-4B67-49DA-8B0B-7C64032CCBD7}" srcOrd="1" destOrd="0" presId="urn:microsoft.com/office/officeart/2008/layout/LinedList"/>
    <dgm:cxn modelId="{2F68CA09-3094-42AE-A900-1921535FE5C9}" type="presParOf" srcId="{042F8675-4B67-49DA-8B0B-7C64032CCBD7}" destId="{753B8848-7DAB-4A07-913E-89523D69830C}" srcOrd="0" destOrd="0" presId="urn:microsoft.com/office/officeart/2008/layout/LinedList"/>
    <dgm:cxn modelId="{05394F6C-693E-40BC-8EFE-1D9F2A10D978}" type="presParOf" srcId="{042F8675-4B67-49DA-8B0B-7C64032CCBD7}" destId="{8CEA90C9-02BC-4A56-AE60-5876A8DC78B5}" srcOrd="1" destOrd="0" presId="urn:microsoft.com/office/officeart/2008/layout/LinedList"/>
    <dgm:cxn modelId="{DA349A99-EAAE-4B9C-8FA9-636B4FB71403}" type="presParOf" srcId="{D6E08C28-E949-4372-98AA-3C9354308659}" destId="{D4A1538F-36EA-468E-9E95-D834162C3323}" srcOrd="2" destOrd="0" presId="urn:microsoft.com/office/officeart/2008/layout/LinedList"/>
    <dgm:cxn modelId="{B5A2124D-59C2-4E9F-996C-51D1A7E9F433}" type="presParOf" srcId="{D6E08C28-E949-4372-98AA-3C9354308659}" destId="{A14CF613-240F-4784-AB9C-67E65EBB2D9A}" srcOrd="3" destOrd="0" presId="urn:microsoft.com/office/officeart/2008/layout/LinedList"/>
    <dgm:cxn modelId="{AC3751EE-0F3D-4DFF-B110-FE45DB17852D}" type="presParOf" srcId="{A14CF613-240F-4784-AB9C-67E65EBB2D9A}" destId="{9E30DC56-60DA-4255-8927-2B46089FF7C2}" srcOrd="0" destOrd="0" presId="urn:microsoft.com/office/officeart/2008/layout/LinedList"/>
    <dgm:cxn modelId="{0897D5C5-48B2-44DD-A1EE-F6A5780E7B0F}" type="presParOf" srcId="{A14CF613-240F-4784-AB9C-67E65EBB2D9A}" destId="{C1B5D11C-CE66-4E4E-8421-7B14F6379ED9}" srcOrd="1" destOrd="0" presId="urn:microsoft.com/office/officeart/2008/layout/LinedList"/>
    <dgm:cxn modelId="{945A6535-8A6D-42B5-B07E-13A3E65B3CA9}" type="presParOf" srcId="{D6E08C28-E949-4372-98AA-3C9354308659}" destId="{A2ABAB98-51C6-4EA5-99EA-AEC56750BCAA}" srcOrd="4" destOrd="0" presId="urn:microsoft.com/office/officeart/2008/layout/LinedList"/>
    <dgm:cxn modelId="{D602B74D-A8B7-4D95-AEFF-055EC95E80B8}" type="presParOf" srcId="{D6E08C28-E949-4372-98AA-3C9354308659}" destId="{4E5D9E87-61D9-4CDA-976E-521458F23BD2}" srcOrd="5" destOrd="0" presId="urn:microsoft.com/office/officeart/2008/layout/LinedList"/>
    <dgm:cxn modelId="{10228BF2-6CC4-438F-A66C-7AB2AA7F2E7B}" type="presParOf" srcId="{4E5D9E87-61D9-4CDA-976E-521458F23BD2}" destId="{AC46AD95-67A4-43EE-B773-0D3884A42902}" srcOrd="0" destOrd="0" presId="urn:microsoft.com/office/officeart/2008/layout/LinedList"/>
    <dgm:cxn modelId="{636557E7-8AB9-4BC1-821C-3648EBCBB4F0}" type="presParOf" srcId="{4E5D9E87-61D9-4CDA-976E-521458F23BD2}" destId="{25D4CAD0-24E7-4B94-80E8-2D2C89CA78C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46CBA59-C789-4421-A0C7-C6F3F3EB76F0}"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55180C95-151A-4F68-8661-1AF208A06F24}">
      <dgm:prSet custT="1"/>
      <dgm:spPr/>
      <dgm:t>
        <a:bodyPr/>
        <a:lstStyle/>
        <a:p>
          <a:endParaRPr lang="en-US" sz="1300" baseline="0" dirty="0"/>
        </a:p>
        <a:p>
          <a:endParaRPr lang="en-US" sz="1300" baseline="0" dirty="0"/>
        </a:p>
        <a:p>
          <a:r>
            <a:rPr lang="en-US" sz="1500" baseline="0" dirty="0"/>
            <a:t>Location:</a:t>
          </a:r>
        </a:p>
        <a:p>
          <a:r>
            <a:rPr lang="en-US" sz="1500" baseline="0" dirty="0"/>
            <a:t>The brow chakra is located in the middle of the forehead, slightly above the space between the eyebrows.
</a:t>
          </a:r>
        </a:p>
      </dgm:t>
    </dgm:pt>
    <dgm:pt modelId="{C846755D-5F5F-4A9D-93D1-9B07FD235A0E}" type="parTrans" cxnId="{528519BE-57B2-48F6-8CEF-2175ECEBDF76}">
      <dgm:prSet/>
      <dgm:spPr/>
      <dgm:t>
        <a:bodyPr/>
        <a:lstStyle/>
        <a:p>
          <a:endParaRPr lang="en-US"/>
        </a:p>
      </dgm:t>
    </dgm:pt>
    <dgm:pt modelId="{F98F9573-D006-4FA9-A0A2-F4B33ABB7271}" type="sibTrans" cxnId="{528519BE-57B2-48F6-8CEF-2175ECEBDF76}">
      <dgm:prSet/>
      <dgm:spPr/>
      <dgm:t>
        <a:bodyPr/>
        <a:lstStyle/>
        <a:p>
          <a:endParaRPr lang="en-US"/>
        </a:p>
      </dgm:t>
    </dgm:pt>
    <dgm:pt modelId="{CEE67D28-3AFC-4259-9A01-657790E543C6}">
      <dgm:prSet custT="1"/>
      <dgm:spPr/>
      <dgm:t>
        <a:bodyPr/>
        <a:lstStyle/>
        <a:p>
          <a:endParaRPr lang="en-US" sz="1500" baseline="0" dirty="0"/>
        </a:p>
        <a:p>
          <a:r>
            <a:rPr lang="en-US" sz="1500" baseline="0" dirty="0" err="1"/>
            <a:t>Colour</a:t>
          </a:r>
          <a:r>
            <a:rPr lang="en-US" sz="1500" baseline="0" dirty="0"/>
            <a:t>: </a:t>
          </a:r>
        </a:p>
        <a:p>
          <a:r>
            <a:rPr lang="en-US" sz="1500" baseline="0" dirty="0"/>
            <a:t>The color associated with the brow chakra is indigo or deep purple, representing intuition, insight, and spiritual awareness</a:t>
          </a:r>
          <a:r>
            <a:rPr lang="en-US" sz="1300" baseline="0" dirty="0"/>
            <a:t>..</a:t>
          </a:r>
        </a:p>
      </dgm:t>
    </dgm:pt>
    <dgm:pt modelId="{6EB32F89-C16E-4EB8-B0AC-0FE42C1F63C8}" type="parTrans" cxnId="{2A2CE0E1-AE1D-4A54-B624-E7E835D996C4}">
      <dgm:prSet/>
      <dgm:spPr/>
      <dgm:t>
        <a:bodyPr/>
        <a:lstStyle/>
        <a:p>
          <a:endParaRPr lang="en-US"/>
        </a:p>
      </dgm:t>
    </dgm:pt>
    <dgm:pt modelId="{85593118-1F86-4659-9947-83AFBB880CAB}" type="sibTrans" cxnId="{2A2CE0E1-AE1D-4A54-B624-E7E835D996C4}">
      <dgm:prSet/>
      <dgm:spPr/>
      <dgm:t>
        <a:bodyPr/>
        <a:lstStyle/>
        <a:p>
          <a:endParaRPr lang="en-US"/>
        </a:p>
      </dgm:t>
    </dgm:pt>
    <dgm:pt modelId="{5E98B2C1-E4EC-41C7-9C81-2F38C838FC4D}">
      <dgm:prSet custT="1"/>
      <dgm:spPr/>
      <dgm:t>
        <a:bodyPr/>
        <a:lstStyle/>
        <a:p>
          <a:endParaRPr lang="en-US" sz="1300" baseline="0" dirty="0"/>
        </a:p>
        <a:p>
          <a:endParaRPr lang="en-US" sz="1300" baseline="0" dirty="0"/>
        </a:p>
        <a:p>
          <a:r>
            <a:rPr lang="en-US" sz="1500" baseline="0" dirty="0"/>
            <a:t>Element: </a:t>
          </a:r>
        </a:p>
        <a:p>
          <a:r>
            <a:rPr lang="en-US" sz="1500" baseline="0" dirty="0"/>
            <a:t>The element associated with the brow chakra is light, symbolizing illumination, clarity, and higher consciousness</a:t>
          </a:r>
          <a:r>
            <a:rPr lang="en-US" sz="1300" baseline="0" dirty="0"/>
            <a:t>.
</a:t>
          </a:r>
        </a:p>
      </dgm:t>
    </dgm:pt>
    <dgm:pt modelId="{A73BDF0F-BCAA-4951-99A5-83DA760090F7}" type="parTrans" cxnId="{8EA58E8A-03CB-45D1-AE67-3736BE1C6AED}">
      <dgm:prSet/>
      <dgm:spPr/>
      <dgm:t>
        <a:bodyPr/>
        <a:lstStyle/>
        <a:p>
          <a:endParaRPr lang="en-US"/>
        </a:p>
      </dgm:t>
    </dgm:pt>
    <dgm:pt modelId="{66069043-32AF-4136-832F-74084875C47B}" type="sibTrans" cxnId="{8EA58E8A-03CB-45D1-AE67-3736BE1C6AED}">
      <dgm:prSet/>
      <dgm:spPr/>
      <dgm:t>
        <a:bodyPr/>
        <a:lstStyle/>
        <a:p>
          <a:endParaRPr lang="en-US"/>
        </a:p>
      </dgm:t>
    </dgm:pt>
    <dgm:pt modelId="{626A57C7-1D43-4CB9-81F2-4811F0B5EB71}">
      <dgm:prSet custT="1"/>
      <dgm:spPr/>
      <dgm:t>
        <a:bodyPr/>
        <a:lstStyle/>
        <a:p>
          <a:r>
            <a:rPr lang="en-US" sz="1500" baseline="0" dirty="0"/>
            <a:t>Physical Connection:</a:t>
          </a:r>
        </a:p>
        <a:p>
          <a:r>
            <a:rPr lang="en-US" sz="1500" baseline="0" dirty="0"/>
            <a:t>The brow chakra is connected to the physical body parts such as the eyes, ears, brain, and pituitary gland.
.</a:t>
          </a:r>
        </a:p>
      </dgm:t>
    </dgm:pt>
    <dgm:pt modelId="{D07BE737-3B64-4EBF-B5DE-8B134E18217C}" type="parTrans" cxnId="{BBF1E29C-A777-4F21-9A02-F7D439669747}">
      <dgm:prSet/>
      <dgm:spPr/>
      <dgm:t>
        <a:bodyPr/>
        <a:lstStyle/>
        <a:p>
          <a:endParaRPr lang="en-US"/>
        </a:p>
      </dgm:t>
    </dgm:pt>
    <dgm:pt modelId="{78657D1A-4EBA-44A2-BA1C-717D26BEBF27}" type="sibTrans" cxnId="{BBF1E29C-A777-4F21-9A02-F7D439669747}">
      <dgm:prSet/>
      <dgm:spPr/>
      <dgm:t>
        <a:bodyPr/>
        <a:lstStyle/>
        <a:p>
          <a:endParaRPr lang="en-US"/>
        </a:p>
      </dgm:t>
    </dgm:pt>
    <dgm:pt modelId="{35972D57-1DF9-4918-B494-7300D943686C}">
      <dgm:prSet custT="1"/>
      <dgm:spPr/>
      <dgm:t>
        <a:bodyPr/>
        <a:lstStyle/>
        <a:p>
          <a:endParaRPr lang="en-US" sz="1300" baseline="0" dirty="0"/>
        </a:p>
        <a:p>
          <a:r>
            <a:rPr lang="en-US" sz="1500" baseline="0" dirty="0"/>
            <a:t>Qualities: </a:t>
          </a:r>
        </a:p>
        <a:p>
          <a:r>
            <a:rPr lang="en-US" sz="1500" baseline="0" dirty="0"/>
            <a:t>The brow chakra governs our intuition, insight, imagination, and spiritual connection. It influences our ability to perceive and understand subtle energies, trust our inner guidance, and access higher states of consciousness.</a:t>
          </a:r>
          <a:r>
            <a:rPr lang="en-US" sz="1300" baseline="0" dirty="0"/>
            <a:t>
</a:t>
          </a:r>
        </a:p>
      </dgm:t>
    </dgm:pt>
    <dgm:pt modelId="{7A89C327-C197-4F52-9837-ADB4337E3700}" type="parTrans" cxnId="{A806CF5C-8913-44F1-940C-17B74F2EC687}">
      <dgm:prSet/>
      <dgm:spPr/>
      <dgm:t>
        <a:bodyPr/>
        <a:lstStyle/>
        <a:p>
          <a:endParaRPr lang="en-US"/>
        </a:p>
      </dgm:t>
    </dgm:pt>
    <dgm:pt modelId="{6CC233EA-7EC9-4D3E-8594-5641E055FD8A}" type="sibTrans" cxnId="{A806CF5C-8913-44F1-940C-17B74F2EC687}">
      <dgm:prSet/>
      <dgm:spPr/>
      <dgm:t>
        <a:bodyPr/>
        <a:lstStyle/>
        <a:p>
          <a:endParaRPr lang="en-US"/>
        </a:p>
      </dgm:t>
    </dgm:pt>
    <dgm:pt modelId="{AF56EFCE-AE72-4CE3-A257-7243D5D4F311}">
      <dgm:prSet custT="1"/>
      <dgm:spPr/>
      <dgm:t>
        <a:bodyPr/>
        <a:lstStyle/>
        <a:p>
          <a:endParaRPr lang="en-US" sz="1500" baseline="0" dirty="0"/>
        </a:p>
        <a:p>
          <a:r>
            <a:rPr lang="en-US" sz="1500" baseline="0" dirty="0"/>
            <a:t>Imbalance: </a:t>
          </a:r>
        </a:p>
        <a:p>
          <a:r>
            <a:rPr lang="en-US" sz="1500" baseline="0" dirty="0"/>
            <a:t>When the brow chakra is imbalanced, it can manifest as difficulties in trusting one's intuition, feeling disconnected from one's spiritual nature, or experiencing confusion and lack of clarity. Physical symptoms may include headaches, eye strain, or issues with the sinuses.</a:t>
          </a:r>
          <a:r>
            <a:rPr lang="en-US" sz="1300" baseline="0" dirty="0"/>
            <a:t>
</a:t>
          </a:r>
        </a:p>
      </dgm:t>
    </dgm:pt>
    <dgm:pt modelId="{84903B7E-3334-4FD2-8CC1-32C4193C754C}" type="parTrans" cxnId="{AF587592-F170-4196-92E9-E55BF3B6DFBC}">
      <dgm:prSet/>
      <dgm:spPr/>
      <dgm:t>
        <a:bodyPr/>
        <a:lstStyle/>
        <a:p>
          <a:endParaRPr lang="en-US"/>
        </a:p>
      </dgm:t>
    </dgm:pt>
    <dgm:pt modelId="{BCA532EB-B5C1-46F1-ACD7-9F048EFADC21}" type="sibTrans" cxnId="{AF587592-F170-4196-92E9-E55BF3B6DFBC}">
      <dgm:prSet/>
      <dgm:spPr/>
      <dgm:t>
        <a:bodyPr/>
        <a:lstStyle/>
        <a:p>
          <a:endParaRPr lang="en-US"/>
        </a:p>
      </dgm:t>
    </dgm:pt>
    <dgm:pt modelId="{EC6AB421-E9C2-4B63-8889-17EA772B669A}" type="pres">
      <dgm:prSet presAssocID="{B46CBA59-C789-4421-A0C7-C6F3F3EB76F0}" presName="diagram" presStyleCnt="0">
        <dgm:presLayoutVars>
          <dgm:dir/>
          <dgm:resizeHandles val="exact"/>
        </dgm:presLayoutVars>
      </dgm:prSet>
      <dgm:spPr/>
    </dgm:pt>
    <dgm:pt modelId="{8DF55743-4B4D-40AD-893D-098B6CE056CE}" type="pres">
      <dgm:prSet presAssocID="{55180C95-151A-4F68-8661-1AF208A06F24}" presName="node" presStyleLbl="node1" presStyleIdx="0" presStyleCnt="6">
        <dgm:presLayoutVars>
          <dgm:bulletEnabled val="1"/>
        </dgm:presLayoutVars>
      </dgm:prSet>
      <dgm:spPr/>
    </dgm:pt>
    <dgm:pt modelId="{47D9EB1D-FA9C-4B1E-96FC-6649E4EC85A2}" type="pres">
      <dgm:prSet presAssocID="{F98F9573-D006-4FA9-A0A2-F4B33ABB7271}" presName="sibTrans" presStyleCnt="0"/>
      <dgm:spPr/>
    </dgm:pt>
    <dgm:pt modelId="{5A47909C-10A0-4117-A907-B19649ED0291}" type="pres">
      <dgm:prSet presAssocID="{CEE67D28-3AFC-4259-9A01-657790E543C6}" presName="node" presStyleLbl="node1" presStyleIdx="1" presStyleCnt="6">
        <dgm:presLayoutVars>
          <dgm:bulletEnabled val="1"/>
        </dgm:presLayoutVars>
      </dgm:prSet>
      <dgm:spPr/>
    </dgm:pt>
    <dgm:pt modelId="{A0AADBDD-81BC-4B56-8A22-3D13A7664E37}" type="pres">
      <dgm:prSet presAssocID="{85593118-1F86-4659-9947-83AFBB880CAB}" presName="sibTrans" presStyleCnt="0"/>
      <dgm:spPr/>
    </dgm:pt>
    <dgm:pt modelId="{DF9B3F8C-FA51-4BEE-924B-10E699232CD5}" type="pres">
      <dgm:prSet presAssocID="{5E98B2C1-E4EC-41C7-9C81-2F38C838FC4D}" presName="node" presStyleLbl="node1" presStyleIdx="2" presStyleCnt="6">
        <dgm:presLayoutVars>
          <dgm:bulletEnabled val="1"/>
        </dgm:presLayoutVars>
      </dgm:prSet>
      <dgm:spPr/>
    </dgm:pt>
    <dgm:pt modelId="{F8303125-643F-491A-9D44-5B1E6FB85B36}" type="pres">
      <dgm:prSet presAssocID="{66069043-32AF-4136-832F-74084875C47B}" presName="sibTrans" presStyleCnt="0"/>
      <dgm:spPr/>
    </dgm:pt>
    <dgm:pt modelId="{9DE86194-D672-491F-91E9-40B9822BD100}" type="pres">
      <dgm:prSet presAssocID="{626A57C7-1D43-4CB9-81F2-4811F0B5EB71}" presName="node" presStyleLbl="node1" presStyleIdx="3" presStyleCnt="6">
        <dgm:presLayoutVars>
          <dgm:bulletEnabled val="1"/>
        </dgm:presLayoutVars>
      </dgm:prSet>
      <dgm:spPr/>
    </dgm:pt>
    <dgm:pt modelId="{8E915DC7-885F-45E0-9C9F-1B22C5AA86FE}" type="pres">
      <dgm:prSet presAssocID="{78657D1A-4EBA-44A2-BA1C-717D26BEBF27}" presName="sibTrans" presStyleCnt="0"/>
      <dgm:spPr/>
    </dgm:pt>
    <dgm:pt modelId="{FC352FD4-5B33-4E15-A461-3002CC94D0CC}" type="pres">
      <dgm:prSet presAssocID="{35972D57-1DF9-4918-B494-7300D943686C}" presName="node" presStyleLbl="node1" presStyleIdx="4" presStyleCnt="6">
        <dgm:presLayoutVars>
          <dgm:bulletEnabled val="1"/>
        </dgm:presLayoutVars>
      </dgm:prSet>
      <dgm:spPr/>
    </dgm:pt>
    <dgm:pt modelId="{634C66A3-A25A-48FC-99F7-6973BE77398F}" type="pres">
      <dgm:prSet presAssocID="{6CC233EA-7EC9-4D3E-8594-5641E055FD8A}" presName="sibTrans" presStyleCnt="0"/>
      <dgm:spPr/>
    </dgm:pt>
    <dgm:pt modelId="{3B41C226-C2FE-47D3-99DE-DAB9D5CD04DD}" type="pres">
      <dgm:prSet presAssocID="{AF56EFCE-AE72-4CE3-A257-7243D5D4F311}" presName="node" presStyleLbl="node1" presStyleIdx="5" presStyleCnt="6">
        <dgm:presLayoutVars>
          <dgm:bulletEnabled val="1"/>
        </dgm:presLayoutVars>
      </dgm:prSet>
      <dgm:spPr/>
    </dgm:pt>
  </dgm:ptLst>
  <dgm:cxnLst>
    <dgm:cxn modelId="{F2D38D10-16C1-47DA-B7D3-9F40DE58311D}" type="presOf" srcId="{5E98B2C1-E4EC-41C7-9C81-2F38C838FC4D}" destId="{DF9B3F8C-FA51-4BEE-924B-10E699232CD5}" srcOrd="0" destOrd="0" presId="urn:microsoft.com/office/officeart/2005/8/layout/default"/>
    <dgm:cxn modelId="{C8328922-EC43-4EB5-B0D0-0DB2047CBF9F}" type="presOf" srcId="{AF56EFCE-AE72-4CE3-A257-7243D5D4F311}" destId="{3B41C226-C2FE-47D3-99DE-DAB9D5CD04DD}" srcOrd="0" destOrd="0" presId="urn:microsoft.com/office/officeart/2005/8/layout/default"/>
    <dgm:cxn modelId="{AD6EE12E-E395-4905-A3E9-76E9CC349EFE}" type="presOf" srcId="{B46CBA59-C789-4421-A0C7-C6F3F3EB76F0}" destId="{EC6AB421-E9C2-4B63-8889-17EA772B669A}" srcOrd="0" destOrd="0" presId="urn:microsoft.com/office/officeart/2005/8/layout/default"/>
    <dgm:cxn modelId="{B1815B5C-3FEC-4EB8-9052-18EA78B6F1F8}" type="presOf" srcId="{55180C95-151A-4F68-8661-1AF208A06F24}" destId="{8DF55743-4B4D-40AD-893D-098B6CE056CE}" srcOrd="0" destOrd="0" presId="urn:microsoft.com/office/officeart/2005/8/layout/default"/>
    <dgm:cxn modelId="{A806CF5C-8913-44F1-940C-17B74F2EC687}" srcId="{B46CBA59-C789-4421-A0C7-C6F3F3EB76F0}" destId="{35972D57-1DF9-4918-B494-7300D943686C}" srcOrd="4" destOrd="0" parTransId="{7A89C327-C197-4F52-9837-ADB4337E3700}" sibTransId="{6CC233EA-7EC9-4D3E-8594-5641E055FD8A}"/>
    <dgm:cxn modelId="{D0CABC6C-6A56-4870-B773-6C295E6E00E4}" type="presOf" srcId="{35972D57-1DF9-4918-B494-7300D943686C}" destId="{FC352FD4-5B33-4E15-A461-3002CC94D0CC}" srcOrd="0" destOrd="0" presId="urn:microsoft.com/office/officeart/2005/8/layout/default"/>
    <dgm:cxn modelId="{B4E23355-958E-4BB3-AE43-FBCFB8A3AAB1}" type="presOf" srcId="{CEE67D28-3AFC-4259-9A01-657790E543C6}" destId="{5A47909C-10A0-4117-A907-B19649ED0291}" srcOrd="0" destOrd="0" presId="urn:microsoft.com/office/officeart/2005/8/layout/default"/>
    <dgm:cxn modelId="{8EA58E8A-03CB-45D1-AE67-3736BE1C6AED}" srcId="{B46CBA59-C789-4421-A0C7-C6F3F3EB76F0}" destId="{5E98B2C1-E4EC-41C7-9C81-2F38C838FC4D}" srcOrd="2" destOrd="0" parTransId="{A73BDF0F-BCAA-4951-99A5-83DA760090F7}" sibTransId="{66069043-32AF-4136-832F-74084875C47B}"/>
    <dgm:cxn modelId="{AF587592-F170-4196-92E9-E55BF3B6DFBC}" srcId="{B46CBA59-C789-4421-A0C7-C6F3F3EB76F0}" destId="{AF56EFCE-AE72-4CE3-A257-7243D5D4F311}" srcOrd="5" destOrd="0" parTransId="{84903B7E-3334-4FD2-8CC1-32C4193C754C}" sibTransId="{BCA532EB-B5C1-46F1-ACD7-9F048EFADC21}"/>
    <dgm:cxn modelId="{BBF1E29C-A777-4F21-9A02-F7D439669747}" srcId="{B46CBA59-C789-4421-A0C7-C6F3F3EB76F0}" destId="{626A57C7-1D43-4CB9-81F2-4811F0B5EB71}" srcOrd="3" destOrd="0" parTransId="{D07BE737-3B64-4EBF-B5DE-8B134E18217C}" sibTransId="{78657D1A-4EBA-44A2-BA1C-717D26BEBF27}"/>
    <dgm:cxn modelId="{528519BE-57B2-48F6-8CEF-2175ECEBDF76}" srcId="{B46CBA59-C789-4421-A0C7-C6F3F3EB76F0}" destId="{55180C95-151A-4F68-8661-1AF208A06F24}" srcOrd="0" destOrd="0" parTransId="{C846755D-5F5F-4A9D-93D1-9B07FD235A0E}" sibTransId="{F98F9573-D006-4FA9-A0A2-F4B33ABB7271}"/>
    <dgm:cxn modelId="{36819CE0-2528-4017-BE67-E7376BF78160}" type="presOf" srcId="{626A57C7-1D43-4CB9-81F2-4811F0B5EB71}" destId="{9DE86194-D672-491F-91E9-40B9822BD100}" srcOrd="0" destOrd="0" presId="urn:microsoft.com/office/officeart/2005/8/layout/default"/>
    <dgm:cxn modelId="{2A2CE0E1-AE1D-4A54-B624-E7E835D996C4}" srcId="{B46CBA59-C789-4421-A0C7-C6F3F3EB76F0}" destId="{CEE67D28-3AFC-4259-9A01-657790E543C6}" srcOrd="1" destOrd="0" parTransId="{6EB32F89-C16E-4EB8-B0AC-0FE42C1F63C8}" sibTransId="{85593118-1F86-4659-9947-83AFBB880CAB}"/>
    <dgm:cxn modelId="{AB510717-4584-4C7F-87B3-B3420D2718EC}" type="presParOf" srcId="{EC6AB421-E9C2-4B63-8889-17EA772B669A}" destId="{8DF55743-4B4D-40AD-893D-098B6CE056CE}" srcOrd="0" destOrd="0" presId="urn:microsoft.com/office/officeart/2005/8/layout/default"/>
    <dgm:cxn modelId="{E5991DA1-A17A-489D-A6F1-02A40FA1B51B}" type="presParOf" srcId="{EC6AB421-E9C2-4B63-8889-17EA772B669A}" destId="{47D9EB1D-FA9C-4B1E-96FC-6649E4EC85A2}" srcOrd="1" destOrd="0" presId="urn:microsoft.com/office/officeart/2005/8/layout/default"/>
    <dgm:cxn modelId="{172CF29F-D057-4845-84A0-51C6134C5310}" type="presParOf" srcId="{EC6AB421-E9C2-4B63-8889-17EA772B669A}" destId="{5A47909C-10A0-4117-A907-B19649ED0291}" srcOrd="2" destOrd="0" presId="urn:microsoft.com/office/officeart/2005/8/layout/default"/>
    <dgm:cxn modelId="{0837A4EE-5E6A-4CE2-94BE-B910D1792A95}" type="presParOf" srcId="{EC6AB421-E9C2-4B63-8889-17EA772B669A}" destId="{A0AADBDD-81BC-4B56-8A22-3D13A7664E37}" srcOrd="3" destOrd="0" presId="urn:microsoft.com/office/officeart/2005/8/layout/default"/>
    <dgm:cxn modelId="{AF48A861-DB9E-4E39-B210-29F572E2EBCE}" type="presParOf" srcId="{EC6AB421-E9C2-4B63-8889-17EA772B669A}" destId="{DF9B3F8C-FA51-4BEE-924B-10E699232CD5}" srcOrd="4" destOrd="0" presId="urn:microsoft.com/office/officeart/2005/8/layout/default"/>
    <dgm:cxn modelId="{E5661F1D-C943-4C23-A36D-305C3917CD00}" type="presParOf" srcId="{EC6AB421-E9C2-4B63-8889-17EA772B669A}" destId="{F8303125-643F-491A-9D44-5B1E6FB85B36}" srcOrd="5" destOrd="0" presId="urn:microsoft.com/office/officeart/2005/8/layout/default"/>
    <dgm:cxn modelId="{8FCF591B-7BC1-4D00-A8D3-680971F97442}" type="presParOf" srcId="{EC6AB421-E9C2-4B63-8889-17EA772B669A}" destId="{9DE86194-D672-491F-91E9-40B9822BD100}" srcOrd="6" destOrd="0" presId="urn:microsoft.com/office/officeart/2005/8/layout/default"/>
    <dgm:cxn modelId="{FFDA4EC8-25D5-46A2-A70B-DDBB38E2613A}" type="presParOf" srcId="{EC6AB421-E9C2-4B63-8889-17EA772B669A}" destId="{8E915DC7-885F-45E0-9C9F-1B22C5AA86FE}" srcOrd="7" destOrd="0" presId="urn:microsoft.com/office/officeart/2005/8/layout/default"/>
    <dgm:cxn modelId="{04A1547A-49C9-4384-AE3F-B4E34CE8804B}" type="presParOf" srcId="{EC6AB421-E9C2-4B63-8889-17EA772B669A}" destId="{FC352FD4-5B33-4E15-A461-3002CC94D0CC}" srcOrd="8" destOrd="0" presId="urn:microsoft.com/office/officeart/2005/8/layout/default"/>
    <dgm:cxn modelId="{BB55C83B-07EE-4C78-AB9F-D738C914EC70}" type="presParOf" srcId="{EC6AB421-E9C2-4B63-8889-17EA772B669A}" destId="{634C66A3-A25A-48FC-99F7-6973BE77398F}" srcOrd="9" destOrd="0" presId="urn:microsoft.com/office/officeart/2005/8/layout/default"/>
    <dgm:cxn modelId="{08D296EA-1122-41B3-8315-4D641BCCE8DF}" type="presParOf" srcId="{EC6AB421-E9C2-4B63-8889-17EA772B669A}" destId="{3B41C226-C2FE-47D3-99DE-DAB9D5CD04D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50B913E-1373-46E4-994B-36F167B9670E}"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29F6DBED-79FB-467A-9B07-309FBDA98B2A}">
      <dgm:prSet custT="1"/>
      <dgm:spPr/>
      <dgm:t>
        <a:bodyPr/>
        <a:lstStyle/>
        <a:p>
          <a:r>
            <a:rPr lang="en-US" sz="2200" baseline="0" dirty="0"/>
            <a:t>Angel: Brow Chakra: Archangel Uriel - Archangel Uriel is often associated with intuition, wisdom, and spiritual insight. He is believed to guide and assist in developing psychic abilities and accessing higher consciousness</a:t>
          </a:r>
          <a:r>
            <a:rPr lang="en-US" sz="2100" baseline="0" dirty="0"/>
            <a:t>.</a:t>
          </a:r>
          <a:endParaRPr lang="en-US" sz="2100" dirty="0"/>
        </a:p>
      </dgm:t>
    </dgm:pt>
    <dgm:pt modelId="{762CB844-A747-454D-AE4A-8A608B2F587C}" type="parTrans" cxnId="{7796A0B6-0BC5-4508-9FB7-240A08EB189F}">
      <dgm:prSet/>
      <dgm:spPr/>
      <dgm:t>
        <a:bodyPr/>
        <a:lstStyle/>
        <a:p>
          <a:endParaRPr lang="en-US"/>
        </a:p>
      </dgm:t>
    </dgm:pt>
    <dgm:pt modelId="{269553C4-FE7E-469C-8079-478986BA1A18}" type="sibTrans" cxnId="{7796A0B6-0BC5-4508-9FB7-240A08EB189F}">
      <dgm:prSet/>
      <dgm:spPr/>
      <dgm:t>
        <a:bodyPr/>
        <a:lstStyle/>
        <a:p>
          <a:endParaRPr lang="en-US"/>
        </a:p>
      </dgm:t>
    </dgm:pt>
    <dgm:pt modelId="{F735E858-D0CB-49D2-925B-141D93D910C4}">
      <dgm:prSet custT="1"/>
      <dgm:spPr/>
      <dgm:t>
        <a:bodyPr/>
        <a:lstStyle/>
        <a:p>
          <a:r>
            <a:rPr lang="en-US" sz="2200" baseline="0" dirty="0"/>
            <a:t>Crystals: Brow Chakra: Amethyst, Lapis Lazuli, Fluorite - These crystals enhance intuition, insight, and spiritual awareness, assisting in opening and activating the third eye chakra. </a:t>
          </a:r>
          <a:endParaRPr lang="en-US" sz="2200" dirty="0"/>
        </a:p>
      </dgm:t>
    </dgm:pt>
    <dgm:pt modelId="{27F4FE84-4BFC-4021-9A06-E9C921FC91AA}" type="parTrans" cxnId="{F3F8D2C0-6C8F-4926-AE17-52ADAC86E2FB}">
      <dgm:prSet/>
      <dgm:spPr/>
      <dgm:t>
        <a:bodyPr/>
        <a:lstStyle/>
        <a:p>
          <a:endParaRPr lang="en-US"/>
        </a:p>
      </dgm:t>
    </dgm:pt>
    <dgm:pt modelId="{93D9BF63-77A3-4A37-8EBC-45A379520E0F}" type="sibTrans" cxnId="{F3F8D2C0-6C8F-4926-AE17-52ADAC86E2FB}">
      <dgm:prSet/>
      <dgm:spPr/>
      <dgm:t>
        <a:bodyPr/>
        <a:lstStyle/>
        <a:p>
          <a:endParaRPr lang="en-US"/>
        </a:p>
      </dgm:t>
    </dgm:pt>
    <dgm:pt modelId="{DA64D626-46C5-4E9D-8D87-2EAB0CD591F1}">
      <dgm:prSet custT="1"/>
      <dgm:spPr/>
      <dgm:t>
        <a:bodyPr/>
        <a:lstStyle/>
        <a:p>
          <a:r>
            <a:rPr lang="en-US" sz="2200" baseline="0" dirty="0"/>
            <a:t>Balancing Techniques: There are various practices to balance and activate the brow chakra, such as practising meditation, engaging in visualization exercises, keeping a dream journal, connecting with nature, and working with crystals or essential oils that support intuition and insight.</a:t>
          </a:r>
          <a:endParaRPr lang="en-US" sz="2200" dirty="0"/>
        </a:p>
      </dgm:t>
    </dgm:pt>
    <dgm:pt modelId="{DEEB882D-EFAB-4151-8358-AC808165877D}" type="parTrans" cxnId="{EAB9B55C-9F72-4CFD-AE4A-2A1583654253}">
      <dgm:prSet/>
      <dgm:spPr/>
      <dgm:t>
        <a:bodyPr/>
        <a:lstStyle/>
        <a:p>
          <a:endParaRPr lang="en-US"/>
        </a:p>
      </dgm:t>
    </dgm:pt>
    <dgm:pt modelId="{F1F79E32-76E0-40F2-B3EF-BE22CD33129F}" type="sibTrans" cxnId="{EAB9B55C-9F72-4CFD-AE4A-2A1583654253}">
      <dgm:prSet/>
      <dgm:spPr/>
      <dgm:t>
        <a:bodyPr/>
        <a:lstStyle/>
        <a:p>
          <a:endParaRPr lang="en-US"/>
        </a:p>
      </dgm:t>
    </dgm:pt>
    <dgm:pt modelId="{D6E08C28-E949-4372-98AA-3C9354308659}" type="pres">
      <dgm:prSet presAssocID="{050B913E-1373-46E4-994B-36F167B9670E}" presName="vert0" presStyleCnt="0">
        <dgm:presLayoutVars>
          <dgm:dir/>
          <dgm:animOne val="branch"/>
          <dgm:animLvl val="lvl"/>
        </dgm:presLayoutVars>
      </dgm:prSet>
      <dgm:spPr/>
    </dgm:pt>
    <dgm:pt modelId="{B9B978D4-EDBA-4180-8D6E-FC1295506D10}" type="pres">
      <dgm:prSet presAssocID="{29F6DBED-79FB-467A-9B07-309FBDA98B2A}" presName="thickLine" presStyleLbl="alignNode1" presStyleIdx="0" presStyleCnt="3"/>
      <dgm:spPr/>
    </dgm:pt>
    <dgm:pt modelId="{042F8675-4B67-49DA-8B0B-7C64032CCBD7}" type="pres">
      <dgm:prSet presAssocID="{29F6DBED-79FB-467A-9B07-309FBDA98B2A}" presName="horz1" presStyleCnt="0"/>
      <dgm:spPr/>
    </dgm:pt>
    <dgm:pt modelId="{753B8848-7DAB-4A07-913E-89523D69830C}" type="pres">
      <dgm:prSet presAssocID="{29F6DBED-79FB-467A-9B07-309FBDA98B2A}" presName="tx1" presStyleLbl="revTx" presStyleIdx="0" presStyleCnt="3"/>
      <dgm:spPr/>
    </dgm:pt>
    <dgm:pt modelId="{8CEA90C9-02BC-4A56-AE60-5876A8DC78B5}" type="pres">
      <dgm:prSet presAssocID="{29F6DBED-79FB-467A-9B07-309FBDA98B2A}" presName="vert1" presStyleCnt="0"/>
      <dgm:spPr/>
    </dgm:pt>
    <dgm:pt modelId="{D4A1538F-36EA-468E-9E95-D834162C3323}" type="pres">
      <dgm:prSet presAssocID="{F735E858-D0CB-49D2-925B-141D93D910C4}" presName="thickLine" presStyleLbl="alignNode1" presStyleIdx="1" presStyleCnt="3"/>
      <dgm:spPr/>
    </dgm:pt>
    <dgm:pt modelId="{A14CF613-240F-4784-AB9C-67E65EBB2D9A}" type="pres">
      <dgm:prSet presAssocID="{F735E858-D0CB-49D2-925B-141D93D910C4}" presName="horz1" presStyleCnt="0"/>
      <dgm:spPr/>
    </dgm:pt>
    <dgm:pt modelId="{9E30DC56-60DA-4255-8927-2B46089FF7C2}" type="pres">
      <dgm:prSet presAssocID="{F735E858-D0CB-49D2-925B-141D93D910C4}" presName="tx1" presStyleLbl="revTx" presStyleIdx="1" presStyleCnt="3"/>
      <dgm:spPr/>
    </dgm:pt>
    <dgm:pt modelId="{C1B5D11C-CE66-4E4E-8421-7B14F6379ED9}" type="pres">
      <dgm:prSet presAssocID="{F735E858-D0CB-49D2-925B-141D93D910C4}" presName="vert1" presStyleCnt="0"/>
      <dgm:spPr/>
    </dgm:pt>
    <dgm:pt modelId="{A2ABAB98-51C6-4EA5-99EA-AEC56750BCAA}" type="pres">
      <dgm:prSet presAssocID="{DA64D626-46C5-4E9D-8D87-2EAB0CD591F1}" presName="thickLine" presStyleLbl="alignNode1" presStyleIdx="2" presStyleCnt="3"/>
      <dgm:spPr/>
    </dgm:pt>
    <dgm:pt modelId="{4E5D9E87-61D9-4CDA-976E-521458F23BD2}" type="pres">
      <dgm:prSet presAssocID="{DA64D626-46C5-4E9D-8D87-2EAB0CD591F1}" presName="horz1" presStyleCnt="0"/>
      <dgm:spPr/>
    </dgm:pt>
    <dgm:pt modelId="{AC46AD95-67A4-43EE-B773-0D3884A42902}" type="pres">
      <dgm:prSet presAssocID="{DA64D626-46C5-4E9D-8D87-2EAB0CD591F1}" presName="tx1" presStyleLbl="revTx" presStyleIdx="2" presStyleCnt="3"/>
      <dgm:spPr/>
    </dgm:pt>
    <dgm:pt modelId="{25D4CAD0-24E7-4B94-80E8-2D2C89CA78C9}" type="pres">
      <dgm:prSet presAssocID="{DA64D626-46C5-4E9D-8D87-2EAB0CD591F1}" presName="vert1" presStyleCnt="0"/>
      <dgm:spPr/>
    </dgm:pt>
  </dgm:ptLst>
  <dgm:cxnLst>
    <dgm:cxn modelId="{38473B0E-C8FC-4304-B1FD-CDD4785FA578}" type="presOf" srcId="{F735E858-D0CB-49D2-925B-141D93D910C4}" destId="{9E30DC56-60DA-4255-8927-2B46089FF7C2}" srcOrd="0" destOrd="0" presId="urn:microsoft.com/office/officeart/2008/layout/LinedList"/>
    <dgm:cxn modelId="{F2814532-72CD-4365-93D9-0B8605E57A8A}" type="presOf" srcId="{29F6DBED-79FB-467A-9B07-309FBDA98B2A}" destId="{753B8848-7DAB-4A07-913E-89523D69830C}" srcOrd="0" destOrd="0" presId="urn:microsoft.com/office/officeart/2008/layout/LinedList"/>
    <dgm:cxn modelId="{8E6A7D33-0DAE-4CEB-8FF6-0C4AE69CAA6A}" type="presOf" srcId="{DA64D626-46C5-4E9D-8D87-2EAB0CD591F1}" destId="{AC46AD95-67A4-43EE-B773-0D3884A42902}" srcOrd="0" destOrd="0" presId="urn:microsoft.com/office/officeart/2008/layout/LinedList"/>
    <dgm:cxn modelId="{EAB9B55C-9F72-4CFD-AE4A-2A1583654253}" srcId="{050B913E-1373-46E4-994B-36F167B9670E}" destId="{DA64D626-46C5-4E9D-8D87-2EAB0CD591F1}" srcOrd="2" destOrd="0" parTransId="{DEEB882D-EFAB-4151-8358-AC808165877D}" sibTransId="{F1F79E32-76E0-40F2-B3EF-BE22CD33129F}"/>
    <dgm:cxn modelId="{7796A0B6-0BC5-4508-9FB7-240A08EB189F}" srcId="{050B913E-1373-46E4-994B-36F167B9670E}" destId="{29F6DBED-79FB-467A-9B07-309FBDA98B2A}" srcOrd="0" destOrd="0" parTransId="{762CB844-A747-454D-AE4A-8A608B2F587C}" sibTransId="{269553C4-FE7E-469C-8079-478986BA1A18}"/>
    <dgm:cxn modelId="{F3F8D2C0-6C8F-4926-AE17-52ADAC86E2FB}" srcId="{050B913E-1373-46E4-994B-36F167B9670E}" destId="{F735E858-D0CB-49D2-925B-141D93D910C4}" srcOrd="1" destOrd="0" parTransId="{27F4FE84-4BFC-4021-9A06-E9C921FC91AA}" sibTransId="{93D9BF63-77A3-4A37-8EBC-45A379520E0F}"/>
    <dgm:cxn modelId="{4447EBF9-967A-4A8F-9F8C-D7B547779421}" type="presOf" srcId="{050B913E-1373-46E4-994B-36F167B9670E}" destId="{D6E08C28-E949-4372-98AA-3C9354308659}" srcOrd="0" destOrd="0" presId="urn:microsoft.com/office/officeart/2008/layout/LinedList"/>
    <dgm:cxn modelId="{6B4A6CF8-A186-4025-8410-73B24C5EAAF5}" type="presParOf" srcId="{D6E08C28-E949-4372-98AA-3C9354308659}" destId="{B9B978D4-EDBA-4180-8D6E-FC1295506D10}" srcOrd="0" destOrd="0" presId="urn:microsoft.com/office/officeart/2008/layout/LinedList"/>
    <dgm:cxn modelId="{B0AB3713-61BC-4B75-B220-48D8CFBD5F8B}" type="presParOf" srcId="{D6E08C28-E949-4372-98AA-3C9354308659}" destId="{042F8675-4B67-49DA-8B0B-7C64032CCBD7}" srcOrd="1" destOrd="0" presId="urn:microsoft.com/office/officeart/2008/layout/LinedList"/>
    <dgm:cxn modelId="{2F68CA09-3094-42AE-A900-1921535FE5C9}" type="presParOf" srcId="{042F8675-4B67-49DA-8B0B-7C64032CCBD7}" destId="{753B8848-7DAB-4A07-913E-89523D69830C}" srcOrd="0" destOrd="0" presId="urn:microsoft.com/office/officeart/2008/layout/LinedList"/>
    <dgm:cxn modelId="{05394F6C-693E-40BC-8EFE-1D9F2A10D978}" type="presParOf" srcId="{042F8675-4B67-49DA-8B0B-7C64032CCBD7}" destId="{8CEA90C9-02BC-4A56-AE60-5876A8DC78B5}" srcOrd="1" destOrd="0" presId="urn:microsoft.com/office/officeart/2008/layout/LinedList"/>
    <dgm:cxn modelId="{DA349A99-EAAE-4B9C-8FA9-636B4FB71403}" type="presParOf" srcId="{D6E08C28-E949-4372-98AA-3C9354308659}" destId="{D4A1538F-36EA-468E-9E95-D834162C3323}" srcOrd="2" destOrd="0" presId="urn:microsoft.com/office/officeart/2008/layout/LinedList"/>
    <dgm:cxn modelId="{B5A2124D-59C2-4E9F-996C-51D1A7E9F433}" type="presParOf" srcId="{D6E08C28-E949-4372-98AA-3C9354308659}" destId="{A14CF613-240F-4784-AB9C-67E65EBB2D9A}" srcOrd="3" destOrd="0" presId="urn:microsoft.com/office/officeart/2008/layout/LinedList"/>
    <dgm:cxn modelId="{AC3751EE-0F3D-4DFF-B110-FE45DB17852D}" type="presParOf" srcId="{A14CF613-240F-4784-AB9C-67E65EBB2D9A}" destId="{9E30DC56-60DA-4255-8927-2B46089FF7C2}" srcOrd="0" destOrd="0" presId="urn:microsoft.com/office/officeart/2008/layout/LinedList"/>
    <dgm:cxn modelId="{0897D5C5-48B2-44DD-A1EE-F6A5780E7B0F}" type="presParOf" srcId="{A14CF613-240F-4784-AB9C-67E65EBB2D9A}" destId="{C1B5D11C-CE66-4E4E-8421-7B14F6379ED9}" srcOrd="1" destOrd="0" presId="urn:microsoft.com/office/officeart/2008/layout/LinedList"/>
    <dgm:cxn modelId="{945A6535-8A6D-42B5-B07E-13A3E65B3CA9}" type="presParOf" srcId="{D6E08C28-E949-4372-98AA-3C9354308659}" destId="{A2ABAB98-51C6-4EA5-99EA-AEC56750BCAA}" srcOrd="4" destOrd="0" presId="urn:microsoft.com/office/officeart/2008/layout/LinedList"/>
    <dgm:cxn modelId="{D602B74D-A8B7-4D95-AEFF-055EC95E80B8}" type="presParOf" srcId="{D6E08C28-E949-4372-98AA-3C9354308659}" destId="{4E5D9E87-61D9-4CDA-976E-521458F23BD2}" srcOrd="5" destOrd="0" presId="urn:microsoft.com/office/officeart/2008/layout/LinedList"/>
    <dgm:cxn modelId="{10228BF2-6CC4-438F-A66C-7AB2AA7F2E7B}" type="presParOf" srcId="{4E5D9E87-61D9-4CDA-976E-521458F23BD2}" destId="{AC46AD95-67A4-43EE-B773-0D3884A42902}" srcOrd="0" destOrd="0" presId="urn:microsoft.com/office/officeart/2008/layout/LinedList"/>
    <dgm:cxn modelId="{636557E7-8AB9-4BC1-821C-3648EBCBB4F0}" type="presParOf" srcId="{4E5D9E87-61D9-4CDA-976E-521458F23BD2}" destId="{25D4CAD0-24E7-4B94-80E8-2D2C89CA78C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46CBA59-C789-4421-A0C7-C6F3F3EB76F0}"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55180C95-151A-4F68-8661-1AF208A06F24}">
      <dgm:prSet custT="1"/>
      <dgm:spPr/>
      <dgm:t>
        <a:bodyPr/>
        <a:lstStyle/>
        <a:p>
          <a:endParaRPr lang="en-US" sz="1100" baseline="0" dirty="0"/>
        </a:p>
        <a:p>
          <a:endParaRPr lang="en-US" sz="1500" baseline="0" dirty="0"/>
        </a:p>
        <a:p>
          <a:r>
            <a:rPr lang="en-US" sz="1500" baseline="0" dirty="0"/>
            <a:t>Location:</a:t>
          </a:r>
        </a:p>
        <a:p>
          <a:r>
            <a:rPr lang="en-US" sz="1500" baseline="0" dirty="0"/>
            <a:t>The crown chakra is at the top of the head, slightly above the crown.
</a:t>
          </a:r>
        </a:p>
      </dgm:t>
    </dgm:pt>
    <dgm:pt modelId="{C846755D-5F5F-4A9D-93D1-9B07FD235A0E}" type="parTrans" cxnId="{528519BE-57B2-48F6-8CEF-2175ECEBDF76}">
      <dgm:prSet/>
      <dgm:spPr/>
      <dgm:t>
        <a:bodyPr/>
        <a:lstStyle/>
        <a:p>
          <a:endParaRPr lang="en-US"/>
        </a:p>
      </dgm:t>
    </dgm:pt>
    <dgm:pt modelId="{F98F9573-D006-4FA9-A0A2-F4B33ABB7271}" type="sibTrans" cxnId="{528519BE-57B2-48F6-8CEF-2175ECEBDF76}">
      <dgm:prSet/>
      <dgm:spPr/>
      <dgm:t>
        <a:bodyPr/>
        <a:lstStyle/>
        <a:p>
          <a:endParaRPr lang="en-US"/>
        </a:p>
      </dgm:t>
    </dgm:pt>
    <dgm:pt modelId="{CEE67D28-3AFC-4259-9A01-657790E543C6}">
      <dgm:prSet custT="1"/>
      <dgm:spPr/>
      <dgm:t>
        <a:bodyPr/>
        <a:lstStyle/>
        <a:p>
          <a:endParaRPr lang="en-US" sz="1100" baseline="0" dirty="0"/>
        </a:p>
        <a:p>
          <a:endParaRPr lang="en-US" sz="1500" baseline="0" dirty="0"/>
        </a:p>
        <a:p>
          <a:r>
            <a:rPr lang="en-US" sz="1500" baseline="0" dirty="0" err="1"/>
            <a:t>Colour</a:t>
          </a:r>
          <a:r>
            <a:rPr lang="en-US" sz="1500" baseline="0" dirty="0"/>
            <a:t>: </a:t>
          </a:r>
        </a:p>
        <a:p>
          <a:r>
            <a:rPr lang="en-US" sz="1500" baseline="0" dirty="0"/>
            <a:t>The </a:t>
          </a:r>
          <a:r>
            <a:rPr lang="en-US" sz="1500" baseline="0" dirty="0" err="1"/>
            <a:t>colour</a:t>
          </a:r>
          <a:r>
            <a:rPr lang="en-US" sz="1500" baseline="0" dirty="0"/>
            <a:t> associated with the crown chakra is violet or white, representing a spiritual connection, purity, and transcendence.
</a:t>
          </a:r>
        </a:p>
      </dgm:t>
    </dgm:pt>
    <dgm:pt modelId="{6EB32F89-C16E-4EB8-B0AC-0FE42C1F63C8}" type="parTrans" cxnId="{2A2CE0E1-AE1D-4A54-B624-E7E835D996C4}">
      <dgm:prSet/>
      <dgm:spPr/>
      <dgm:t>
        <a:bodyPr/>
        <a:lstStyle/>
        <a:p>
          <a:endParaRPr lang="en-US"/>
        </a:p>
      </dgm:t>
    </dgm:pt>
    <dgm:pt modelId="{85593118-1F86-4659-9947-83AFBB880CAB}" type="sibTrans" cxnId="{2A2CE0E1-AE1D-4A54-B624-E7E835D996C4}">
      <dgm:prSet/>
      <dgm:spPr/>
      <dgm:t>
        <a:bodyPr/>
        <a:lstStyle/>
        <a:p>
          <a:endParaRPr lang="en-US"/>
        </a:p>
      </dgm:t>
    </dgm:pt>
    <dgm:pt modelId="{5E98B2C1-E4EC-41C7-9C81-2F38C838FC4D}">
      <dgm:prSet custT="1"/>
      <dgm:spPr/>
      <dgm:t>
        <a:bodyPr/>
        <a:lstStyle/>
        <a:p>
          <a:endParaRPr lang="en-US" sz="1100" baseline="0" dirty="0"/>
        </a:p>
        <a:p>
          <a:endParaRPr lang="en-US" sz="1100" baseline="0" dirty="0"/>
        </a:p>
        <a:p>
          <a:endParaRPr lang="en-US" sz="1500" baseline="0" dirty="0"/>
        </a:p>
        <a:p>
          <a:r>
            <a:rPr lang="en-US" sz="1500" baseline="0" dirty="0"/>
            <a:t>Element: </a:t>
          </a:r>
        </a:p>
        <a:p>
          <a:r>
            <a:rPr lang="en-US" sz="1500" baseline="0" dirty="0"/>
            <a:t>The element associated with the crown chakra is consciousness itself, symbolizing the infinite and boundless nature of our being.
</a:t>
          </a:r>
          <a:r>
            <a:rPr lang="en-US" sz="1100" baseline="0" dirty="0"/>
            <a:t>
</a:t>
          </a:r>
        </a:p>
      </dgm:t>
    </dgm:pt>
    <dgm:pt modelId="{A73BDF0F-BCAA-4951-99A5-83DA760090F7}" type="parTrans" cxnId="{8EA58E8A-03CB-45D1-AE67-3736BE1C6AED}">
      <dgm:prSet/>
      <dgm:spPr/>
      <dgm:t>
        <a:bodyPr/>
        <a:lstStyle/>
        <a:p>
          <a:endParaRPr lang="en-US"/>
        </a:p>
      </dgm:t>
    </dgm:pt>
    <dgm:pt modelId="{66069043-32AF-4136-832F-74084875C47B}" type="sibTrans" cxnId="{8EA58E8A-03CB-45D1-AE67-3736BE1C6AED}">
      <dgm:prSet/>
      <dgm:spPr/>
      <dgm:t>
        <a:bodyPr/>
        <a:lstStyle/>
        <a:p>
          <a:endParaRPr lang="en-US"/>
        </a:p>
      </dgm:t>
    </dgm:pt>
    <dgm:pt modelId="{626A57C7-1D43-4CB9-81F2-4811F0B5EB71}">
      <dgm:prSet custT="1"/>
      <dgm:spPr/>
      <dgm:t>
        <a:bodyPr/>
        <a:lstStyle/>
        <a:p>
          <a:r>
            <a:rPr lang="en-US" sz="1500" baseline="0" dirty="0"/>
            <a:t>Physical Connection:</a:t>
          </a:r>
        </a:p>
        <a:p>
          <a:r>
            <a:rPr lang="en-US" sz="1500" baseline="0" dirty="0"/>
            <a:t>The crown chakra is connected to the physical body parts such as the brain, nervous system, and the pineal gland.
</a:t>
          </a:r>
        </a:p>
      </dgm:t>
    </dgm:pt>
    <dgm:pt modelId="{D07BE737-3B64-4EBF-B5DE-8B134E18217C}" type="parTrans" cxnId="{BBF1E29C-A777-4F21-9A02-F7D439669747}">
      <dgm:prSet/>
      <dgm:spPr/>
      <dgm:t>
        <a:bodyPr/>
        <a:lstStyle/>
        <a:p>
          <a:endParaRPr lang="en-US"/>
        </a:p>
      </dgm:t>
    </dgm:pt>
    <dgm:pt modelId="{78657D1A-4EBA-44A2-BA1C-717D26BEBF27}" type="sibTrans" cxnId="{BBF1E29C-A777-4F21-9A02-F7D439669747}">
      <dgm:prSet/>
      <dgm:spPr/>
      <dgm:t>
        <a:bodyPr/>
        <a:lstStyle/>
        <a:p>
          <a:endParaRPr lang="en-US"/>
        </a:p>
      </dgm:t>
    </dgm:pt>
    <dgm:pt modelId="{35972D57-1DF9-4918-B494-7300D943686C}">
      <dgm:prSet custT="1"/>
      <dgm:spPr/>
      <dgm:t>
        <a:bodyPr/>
        <a:lstStyle/>
        <a:p>
          <a:endParaRPr lang="en-US" sz="1200" baseline="0" dirty="0"/>
        </a:p>
        <a:p>
          <a:r>
            <a:rPr lang="en-US" sz="1500" baseline="0" dirty="0"/>
            <a:t>Qualities: </a:t>
          </a:r>
        </a:p>
        <a:p>
          <a:r>
            <a:rPr lang="en-US" sz="1500" baseline="0" dirty="0"/>
            <a:t>The crown chakra governs our spiritual connection, higher consciousness, and access to divine wisdom. It influences our ability to experience unity, transcend ego, and tap into the universal energy.
.
</a:t>
          </a:r>
        </a:p>
      </dgm:t>
    </dgm:pt>
    <dgm:pt modelId="{7A89C327-C197-4F52-9837-ADB4337E3700}" type="parTrans" cxnId="{A806CF5C-8913-44F1-940C-17B74F2EC687}">
      <dgm:prSet/>
      <dgm:spPr/>
      <dgm:t>
        <a:bodyPr/>
        <a:lstStyle/>
        <a:p>
          <a:endParaRPr lang="en-US"/>
        </a:p>
      </dgm:t>
    </dgm:pt>
    <dgm:pt modelId="{6CC233EA-7EC9-4D3E-8594-5641E055FD8A}" type="sibTrans" cxnId="{A806CF5C-8913-44F1-940C-17B74F2EC687}">
      <dgm:prSet/>
      <dgm:spPr/>
      <dgm:t>
        <a:bodyPr/>
        <a:lstStyle/>
        <a:p>
          <a:endParaRPr lang="en-US"/>
        </a:p>
      </dgm:t>
    </dgm:pt>
    <dgm:pt modelId="{AF56EFCE-AE72-4CE3-A257-7243D5D4F311}">
      <dgm:prSet custT="1"/>
      <dgm:spPr/>
      <dgm:t>
        <a:bodyPr/>
        <a:lstStyle/>
        <a:p>
          <a:endParaRPr lang="en-US" sz="1500" baseline="0" dirty="0"/>
        </a:p>
        <a:p>
          <a:endParaRPr lang="en-US" sz="1500" baseline="0" dirty="0"/>
        </a:p>
        <a:p>
          <a:r>
            <a:rPr lang="en-US" sz="1500" baseline="0" dirty="0"/>
            <a:t>Imbalance:</a:t>
          </a:r>
        </a:p>
        <a:p>
          <a:r>
            <a:rPr lang="en-US" sz="1500" baseline="0" dirty="0"/>
            <a:t>When the crown chakra is imbalanced, it can manifest as feeling disconnected from spirituality, lacking purpose or meaning, or overly attached to materialistic pursuits. Physical symptoms may include headaches, migraines, or issues with the sleep cycle. </a:t>
          </a:r>
        </a:p>
        <a:p>
          <a:r>
            <a:rPr lang="en-US" sz="1200" baseline="0" dirty="0"/>
            <a:t>
</a:t>
          </a:r>
        </a:p>
      </dgm:t>
    </dgm:pt>
    <dgm:pt modelId="{84903B7E-3334-4FD2-8CC1-32C4193C754C}" type="parTrans" cxnId="{AF587592-F170-4196-92E9-E55BF3B6DFBC}">
      <dgm:prSet/>
      <dgm:spPr/>
      <dgm:t>
        <a:bodyPr/>
        <a:lstStyle/>
        <a:p>
          <a:endParaRPr lang="en-US"/>
        </a:p>
      </dgm:t>
    </dgm:pt>
    <dgm:pt modelId="{BCA532EB-B5C1-46F1-ACD7-9F048EFADC21}" type="sibTrans" cxnId="{AF587592-F170-4196-92E9-E55BF3B6DFBC}">
      <dgm:prSet/>
      <dgm:spPr/>
      <dgm:t>
        <a:bodyPr/>
        <a:lstStyle/>
        <a:p>
          <a:endParaRPr lang="en-US"/>
        </a:p>
      </dgm:t>
    </dgm:pt>
    <dgm:pt modelId="{EC6AB421-E9C2-4B63-8889-17EA772B669A}" type="pres">
      <dgm:prSet presAssocID="{B46CBA59-C789-4421-A0C7-C6F3F3EB76F0}" presName="diagram" presStyleCnt="0">
        <dgm:presLayoutVars>
          <dgm:dir/>
          <dgm:resizeHandles val="exact"/>
        </dgm:presLayoutVars>
      </dgm:prSet>
      <dgm:spPr/>
    </dgm:pt>
    <dgm:pt modelId="{8DF55743-4B4D-40AD-893D-098B6CE056CE}" type="pres">
      <dgm:prSet presAssocID="{55180C95-151A-4F68-8661-1AF208A06F24}" presName="node" presStyleLbl="node1" presStyleIdx="0" presStyleCnt="6">
        <dgm:presLayoutVars>
          <dgm:bulletEnabled val="1"/>
        </dgm:presLayoutVars>
      </dgm:prSet>
      <dgm:spPr/>
    </dgm:pt>
    <dgm:pt modelId="{47D9EB1D-FA9C-4B1E-96FC-6649E4EC85A2}" type="pres">
      <dgm:prSet presAssocID="{F98F9573-D006-4FA9-A0A2-F4B33ABB7271}" presName="sibTrans" presStyleCnt="0"/>
      <dgm:spPr/>
    </dgm:pt>
    <dgm:pt modelId="{5A47909C-10A0-4117-A907-B19649ED0291}" type="pres">
      <dgm:prSet presAssocID="{CEE67D28-3AFC-4259-9A01-657790E543C6}" presName="node" presStyleLbl="node1" presStyleIdx="1" presStyleCnt="6">
        <dgm:presLayoutVars>
          <dgm:bulletEnabled val="1"/>
        </dgm:presLayoutVars>
      </dgm:prSet>
      <dgm:spPr/>
    </dgm:pt>
    <dgm:pt modelId="{A0AADBDD-81BC-4B56-8A22-3D13A7664E37}" type="pres">
      <dgm:prSet presAssocID="{85593118-1F86-4659-9947-83AFBB880CAB}" presName="sibTrans" presStyleCnt="0"/>
      <dgm:spPr/>
    </dgm:pt>
    <dgm:pt modelId="{DF9B3F8C-FA51-4BEE-924B-10E699232CD5}" type="pres">
      <dgm:prSet presAssocID="{5E98B2C1-E4EC-41C7-9C81-2F38C838FC4D}" presName="node" presStyleLbl="node1" presStyleIdx="2" presStyleCnt="6">
        <dgm:presLayoutVars>
          <dgm:bulletEnabled val="1"/>
        </dgm:presLayoutVars>
      </dgm:prSet>
      <dgm:spPr/>
    </dgm:pt>
    <dgm:pt modelId="{F8303125-643F-491A-9D44-5B1E6FB85B36}" type="pres">
      <dgm:prSet presAssocID="{66069043-32AF-4136-832F-74084875C47B}" presName="sibTrans" presStyleCnt="0"/>
      <dgm:spPr/>
    </dgm:pt>
    <dgm:pt modelId="{9DE86194-D672-491F-91E9-40B9822BD100}" type="pres">
      <dgm:prSet presAssocID="{626A57C7-1D43-4CB9-81F2-4811F0B5EB71}" presName="node" presStyleLbl="node1" presStyleIdx="3" presStyleCnt="6">
        <dgm:presLayoutVars>
          <dgm:bulletEnabled val="1"/>
        </dgm:presLayoutVars>
      </dgm:prSet>
      <dgm:spPr/>
    </dgm:pt>
    <dgm:pt modelId="{8E915DC7-885F-45E0-9C9F-1B22C5AA86FE}" type="pres">
      <dgm:prSet presAssocID="{78657D1A-4EBA-44A2-BA1C-717D26BEBF27}" presName="sibTrans" presStyleCnt="0"/>
      <dgm:spPr/>
    </dgm:pt>
    <dgm:pt modelId="{FC352FD4-5B33-4E15-A461-3002CC94D0CC}" type="pres">
      <dgm:prSet presAssocID="{35972D57-1DF9-4918-B494-7300D943686C}" presName="node" presStyleLbl="node1" presStyleIdx="4" presStyleCnt="6">
        <dgm:presLayoutVars>
          <dgm:bulletEnabled val="1"/>
        </dgm:presLayoutVars>
      </dgm:prSet>
      <dgm:spPr/>
    </dgm:pt>
    <dgm:pt modelId="{634C66A3-A25A-48FC-99F7-6973BE77398F}" type="pres">
      <dgm:prSet presAssocID="{6CC233EA-7EC9-4D3E-8594-5641E055FD8A}" presName="sibTrans" presStyleCnt="0"/>
      <dgm:spPr/>
    </dgm:pt>
    <dgm:pt modelId="{3B41C226-C2FE-47D3-99DE-DAB9D5CD04DD}" type="pres">
      <dgm:prSet presAssocID="{AF56EFCE-AE72-4CE3-A257-7243D5D4F311}" presName="node" presStyleLbl="node1" presStyleIdx="5" presStyleCnt="6">
        <dgm:presLayoutVars>
          <dgm:bulletEnabled val="1"/>
        </dgm:presLayoutVars>
      </dgm:prSet>
      <dgm:spPr/>
    </dgm:pt>
  </dgm:ptLst>
  <dgm:cxnLst>
    <dgm:cxn modelId="{F2D38D10-16C1-47DA-B7D3-9F40DE58311D}" type="presOf" srcId="{5E98B2C1-E4EC-41C7-9C81-2F38C838FC4D}" destId="{DF9B3F8C-FA51-4BEE-924B-10E699232CD5}" srcOrd="0" destOrd="0" presId="urn:microsoft.com/office/officeart/2005/8/layout/default"/>
    <dgm:cxn modelId="{C8328922-EC43-4EB5-B0D0-0DB2047CBF9F}" type="presOf" srcId="{AF56EFCE-AE72-4CE3-A257-7243D5D4F311}" destId="{3B41C226-C2FE-47D3-99DE-DAB9D5CD04DD}" srcOrd="0" destOrd="0" presId="urn:microsoft.com/office/officeart/2005/8/layout/default"/>
    <dgm:cxn modelId="{AD6EE12E-E395-4905-A3E9-76E9CC349EFE}" type="presOf" srcId="{B46CBA59-C789-4421-A0C7-C6F3F3EB76F0}" destId="{EC6AB421-E9C2-4B63-8889-17EA772B669A}" srcOrd="0" destOrd="0" presId="urn:microsoft.com/office/officeart/2005/8/layout/default"/>
    <dgm:cxn modelId="{B1815B5C-3FEC-4EB8-9052-18EA78B6F1F8}" type="presOf" srcId="{55180C95-151A-4F68-8661-1AF208A06F24}" destId="{8DF55743-4B4D-40AD-893D-098B6CE056CE}" srcOrd="0" destOrd="0" presId="urn:microsoft.com/office/officeart/2005/8/layout/default"/>
    <dgm:cxn modelId="{A806CF5C-8913-44F1-940C-17B74F2EC687}" srcId="{B46CBA59-C789-4421-A0C7-C6F3F3EB76F0}" destId="{35972D57-1DF9-4918-B494-7300D943686C}" srcOrd="4" destOrd="0" parTransId="{7A89C327-C197-4F52-9837-ADB4337E3700}" sibTransId="{6CC233EA-7EC9-4D3E-8594-5641E055FD8A}"/>
    <dgm:cxn modelId="{D0CABC6C-6A56-4870-B773-6C295E6E00E4}" type="presOf" srcId="{35972D57-1DF9-4918-B494-7300D943686C}" destId="{FC352FD4-5B33-4E15-A461-3002CC94D0CC}" srcOrd="0" destOrd="0" presId="urn:microsoft.com/office/officeart/2005/8/layout/default"/>
    <dgm:cxn modelId="{B4E23355-958E-4BB3-AE43-FBCFB8A3AAB1}" type="presOf" srcId="{CEE67D28-3AFC-4259-9A01-657790E543C6}" destId="{5A47909C-10A0-4117-A907-B19649ED0291}" srcOrd="0" destOrd="0" presId="urn:microsoft.com/office/officeart/2005/8/layout/default"/>
    <dgm:cxn modelId="{8EA58E8A-03CB-45D1-AE67-3736BE1C6AED}" srcId="{B46CBA59-C789-4421-A0C7-C6F3F3EB76F0}" destId="{5E98B2C1-E4EC-41C7-9C81-2F38C838FC4D}" srcOrd="2" destOrd="0" parTransId="{A73BDF0F-BCAA-4951-99A5-83DA760090F7}" sibTransId="{66069043-32AF-4136-832F-74084875C47B}"/>
    <dgm:cxn modelId="{AF587592-F170-4196-92E9-E55BF3B6DFBC}" srcId="{B46CBA59-C789-4421-A0C7-C6F3F3EB76F0}" destId="{AF56EFCE-AE72-4CE3-A257-7243D5D4F311}" srcOrd="5" destOrd="0" parTransId="{84903B7E-3334-4FD2-8CC1-32C4193C754C}" sibTransId="{BCA532EB-B5C1-46F1-ACD7-9F048EFADC21}"/>
    <dgm:cxn modelId="{BBF1E29C-A777-4F21-9A02-F7D439669747}" srcId="{B46CBA59-C789-4421-A0C7-C6F3F3EB76F0}" destId="{626A57C7-1D43-4CB9-81F2-4811F0B5EB71}" srcOrd="3" destOrd="0" parTransId="{D07BE737-3B64-4EBF-B5DE-8B134E18217C}" sibTransId="{78657D1A-4EBA-44A2-BA1C-717D26BEBF27}"/>
    <dgm:cxn modelId="{528519BE-57B2-48F6-8CEF-2175ECEBDF76}" srcId="{B46CBA59-C789-4421-A0C7-C6F3F3EB76F0}" destId="{55180C95-151A-4F68-8661-1AF208A06F24}" srcOrd="0" destOrd="0" parTransId="{C846755D-5F5F-4A9D-93D1-9B07FD235A0E}" sibTransId="{F98F9573-D006-4FA9-A0A2-F4B33ABB7271}"/>
    <dgm:cxn modelId="{36819CE0-2528-4017-BE67-E7376BF78160}" type="presOf" srcId="{626A57C7-1D43-4CB9-81F2-4811F0B5EB71}" destId="{9DE86194-D672-491F-91E9-40B9822BD100}" srcOrd="0" destOrd="0" presId="urn:microsoft.com/office/officeart/2005/8/layout/default"/>
    <dgm:cxn modelId="{2A2CE0E1-AE1D-4A54-B624-E7E835D996C4}" srcId="{B46CBA59-C789-4421-A0C7-C6F3F3EB76F0}" destId="{CEE67D28-3AFC-4259-9A01-657790E543C6}" srcOrd="1" destOrd="0" parTransId="{6EB32F89-C16E-4EB8-B0AC-0FE42C1F63C8}" sibTransId="{85593118-1F86-4659-9947-83AFBB880CAB}"/>
    <dgm:cxn modelId="{AB510717-4584-4C7F-87B3-B3420D2718EC}" type="presParOf" srcId="{EC6AB421-E9C2-4B63-8889-17EA772B669A}" destId="{8DF55743-4B4D-40AD-893D-098B6CE056CE}" srcOrd="0" destOrd="0" presId="urn:microsoft.com/office/officeart/2005/8/layout/default"/>
    <dgm:cxn modelId="{E5991DA1-A17A-489D-A6F1-02A40FA1B51B}" type="presParOf" srcId="{EC6AB421-E9C2-4B63-8889-17EA772B669A}" destId="{47D9EB1D-FA9C-4B1E-96FC-6649E4EC85A2}" srcOrd="1" destOrd="0" presId="urn:microsoft.com/office/officeart/2005/8/layout/default"/>
    <dgm:cxn modelId="{172CF29F-D057-4845-84A0-51C6134C5310}" type="presParOf" srcId="{EC6AB421-E9C2-4B63-8889-17EA772B669A}" destId="{5A47909C-10A0-4117-A907-B19649ED0291}" srcOrd="2" destOrd="0" presId="urn:microsoft.com/office/officeart/2005/8/layout/default"/>
    <dgm:cxn modelId="{0837A4EE-5E6A-4CE2-94BE-B910D1792A95}" type="presParOf" srcId="{EC6AB421-E9C2-4B63-8889-17EA772B669A}" destId="{A0AADBDD-81BC-4B56-8A22-3D13A7664E37}" srcOrd="3" destOrd="0" presId="urn:microsoft.com/office/officeart/2005/8/layout/default"/>
    <dgm:cxn modelId="{AF48A861-DB9E-4E39-B210-29F572E2EBCE}" type="presParOf" srcId="{EC6AB421-E9C2-4B63-8889-17EA772B669A}" destId="{DF9B3F8C-FA51-4BEE-924B-10E699232CD5}" srcOrd="4" destOrd="0" presId="urn:microsoft.com/office/officeart/2005/8/layout/default"/>
    <dgm:cxn modelId="{E5661F1D-C943-4C23-A36D-305C3917CD00}" type="presParOf" srcId="{EC6AB421-E9C2-4B63-8889-17EA772B669A}" destId="{F8303125-643F-491A-9D44-5B1E6FB85B36}" srcOrd="5" destOrd="0" presId="urn:microsoft.com/office/officeart/2005/8/layout/default"/>
    <dgm:cxn modelId="{8FCF591B-7BC1-4D00-A8D3-680971F97442}" type="presParOf" srcId="{EC6AB421-E9C2-4B63-8889-17EA772B669A}" destId="{9DE86194-D672-491F-91E9-40B9822BD100}" srcOrd="6" destOrd="0" presId="urn:microsoft.com/office/officeart/2005/8/layout/default"/>
    <dgm:cxn modelId="{FFDA4EC8-25D5-46A2-A70B-DDBB38E2613A}" type="presParOf" srcId="{EC6AB421-E9C2-4B63-8889-17EA772B669A}" destId="{8E915DC7-885F-45E0-9C9F-1B22C5AA86FE}" srcOrd="7" destOrd="0" presId="urn:microsoft.com/office/officeart/2005/8/layout/default"/>
    <dgm:cxn modelId="{04A1547A-49C9-4384-AE3F-B4E34CE8804B}" type="presParOf" srcId="{EC6AB421-E9C2-4B63-8889-17EA772B669A}" destId="{FC352FD4-5B33-4E15-A461-3002CC94D0CC}" srcOrd="8" destOrd="0" presId="urn:microsoft.com/office/officeart/2005/8/layout/default"/>
    <dgm:cxn modelId="{BB55C83B-07EE-4C78-AB9F-D738C914EC70}" type="presParOf" srcId="{EC6AB421-E9C2-4B63-8889-17EA772B669A}" destId="{634C66A3-A25A-48FC-99F7-6973BE77398F}" srcOrd="9" destOrd="0" presId="urn:microsoft.com/office/officeart/2005/8/layout/default"/>
    <dgm:cxn modelId="{08D296EA-1122-41B3-8315-4D641BCCE8DF}" type="presParOf" srcId="{EC6AB421-E9C2-4B63-8889-17EA772B669A}" destId="{3B41C226-C2FE-47D3-99DE-DAB9D5CD04D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50B913E-1373-46E4-994B-36F167B9670E}"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29F6DBED-79FB-467A-9B07-309FBDA98B2A}">
      <dgm:prSet/>
      <dgm:spPr/>
      <dgm:t>
        <a:bodyPr/>
        <a:lstStyle/>
        <a:p>
          <a:r>
            <a:rPr lang="en-US" baseline="0" dirty="0"/>
            <a:t>Angel: Crown Chakra: Archangel Metatron - Archangel Metatron is often associated with the crown chakra and spiritual connection. He is believed to help align with divine energy, access higher realms and expand consciousness. </a:t>
          </a:r>
          <a:endParaRPr lang="en-US" dirty="0"/>
        </a:p>
      </dgm:t>
    </dgm:pt>
    <dgm:pt modelId="{762CB844-A747-454D-AE4A-8A608B2F587C}" type="parTrans" cxnId="{7796A0B6-0BC5-4508-9FB7-240A08EB189F}">
      <dgm:prSet/>
      <dgm:spPr/>
      <dgm:t>
        <a:bodyPr/>
        <a:lstStyle/>
        <a:p>
          <a:endParaRPr lang="en-US"/>
        </a:p>
      </dgm:t>
    </dgm:pt>
    <dgm:pt modelId="{269553C4-FE7E-469C-8079-478986BA1A18}" type="sibTrans" cxnId="{7796A0B6-0BC5-4508-9FB7-240A08EB189F}">
      <dgm:prSet/>
      <dgm:spPr/>
      <dgm:t>
        <a:bodyPr/>
        <a:lstStyle/>
        <a:p>
          <a:endParaRPr lang="en-US"/>
        </a:p>
      </dgm:t>
    </dgm:pt>
    <dgm:pt modelId="{F735E858-D0CB-49D2-925B-141D93D910C4}">
      <dgm:prSet/>
      <dgm:spPr/>
      <dgm:t>
        <a:bodyPr/>
        <a:lstStyle/>
        <a:p>
          <a:r>
            <a:rPr lang="en-US" baseline="0" dirty="0"/>
            <a:t>Crystals: Crown Chakra: Clear Quartz, Amethyst, Selenite - These crystals are often associated with spiritual connection, higher consciousness, and accessing divine wisdom, supporting the alignment of the crown chakra. </a:t>
          </a:r>
          <a:endParaRPr lang="en-US" dirty="0"/>
        </a:p>
      </dgm:t>
    </dgm:pt>
    <dgm:pt modelId="{27F4FE84-4BFC-4021-9A06-E9C921FC91AA}" type="parTrans" cxnId="{F3F8D2C0-6C8F-4926-AE17-52ADAC86E2FB}">
      <dgm:prSet/>
      <dgm:spPr/>
      <dgm:t>
        <a:bodyPr/>
        <a:lstStyle/>
        <a:p>
          <a:endParaRPr lang="en-US"/>
        </a:p>
      </dgm:t>
    </dgm:pt>
    <dgm:pt modelId="{93D9BF63-77A3-4A37-8EBC-45A379520E0F}" type="sibTrans" cxnId="{F3F8D2C0-6C8F-4926-AE17-52ADAC86E2FB}">
      <dgm:prSet/>
      <dgm:spPr/>
      <dgm:t>
        <a:bodyPr/>
        <a:lstStyle/>
        <a:p>
          <a:endParaRPr lang="en-US"/>
        </a:p>
      </dgm:t>
    </dgm:pt>
    <dgm:pt modelId="{DA64D626-46C5-4E9D-8D87-2EAB0CD591F1}">
      <dgm:prSet/>
      <dgm:spPr/>
      <dgm:t>
        <a:bodyPr/>
        <a:lstStyle/>
        <a:p>
          <a:r>
            <a:rPr lang="en-US" baseline="0" dirty="0"/>
            <a:t>Balancing Techniques: There are various practices to balance and activate the crown chakra, such as practising meditation, engaging in spiritual practices like prayer or contemplation, connecting with nature, practising mindfulness, and exploring energy healing modalities. </a:t>
          </a:r>
        </a:p>
      </dgm:t>
    </dgm:pt>
    <dgm:pt modelId="{DEEB882D-EFAB-4151-8358-AC808165877D}" type="parTrans" cxnId="{EAB9B55C-9F72-4CFD-AE4A-2A1583654253}">
      <dgm:prSet/>
      <dgm:spPr/>
      <dgm:t>
        <a:bodyPr/>
        <a:lstStyle/>
        <a:p>
          <a:endParaRPr lang="en-US"/>
        </a:p>
      </dgm:t>
    </dgm:pt>
    <dgm:pt modelId="{F1F79E32-76E0-40F2-B3EF-BE22CD33129F}" type="sibTrans" cxnId="{EAB9B55C-9F72-4CFD-AE4A-2A1583654253}">
      <dgm:prSet/>
      <dgm:spPr/>
      <dgm:t>
        <a:bodyPr/>
        <a:lstStyle/>
        <a:p>
          <a:endParaRPr lang="en-US"/>
        </a:p>
      </dgm:t>
    </dgm:pt>
    <dgm:pt modelId="{D6E08C28-E949-4372-98AA-3C9354308659}" type="pres">
      <dgm:prSet presAssocID="{050B913E-1373-46E4-994B-36F167B9670E}" presName="vert0" presStyleCnt="0">
        <dgm:presLayoutVars>
          <dgm:dir/>
          <dgm:animOne val="branch"/>
          <dgm:animLvl val="lvl"/>
        </dgm:presLayoutVars>
      </dgm:prSet>
      <dgm:spPr/>
    </dgm:pt>
    <dgm:pt modelId="{B9B978D4-EDBA-4180-8D6E-FC1295506D10}" type="pres">
      <dgm:prSet presAssocID="{29F6DBED-79FB-467A-9B07-309FBDA98B2A}" presName="thickLine" presStyleLbl="alignNode1" presStyleIdx="0" presStyleCnt="3"/>
      <dgm:spPr/>
    </dgm:pt>
    <dgm:pt modelId="{042F8675-4B67-49DA-8B0B-7C64032CCBD7}" type="pres">
      <dgm:prSet presAssocID="{29F6DBED-79FB-467A-9B07-309FBDA98B2A}" presName="horz1" presStyleCnt="0"/>
      <dgm:spPr/>
    </dgm:pt>
    <dgm:pt modelId="{753B8848-7DAB-4A07-913E-89523D69830C}" type="pres">
      <dgm:prSet presAssocID="{29F6DBED-79FB-467A-9B07-309FBDA98B2A}" presName="tx1" presStyleLbl="revTx" presStyleIdx="0" presStyleCnt="3"/>
      <dgm:spPr/>
    </dgm:pt>
    <dgm:pt modelId="{8CEA90C9-02BC-4A56-AE60-5876A8DC78B5}" type="pres">
      <dgm:prSet presAssocID="{29F6DBED-79FB-467A-9B07-309FBDA98B2A}" presName="vert1" presStyleCnt="0"/>
      <dgm:spPr/>
    </dgm:pt>
    <dgm:pt modelId="{D4A1538F-36EA-468E-9E95-D834162C3323}" type="pres">
      <dgm:prSet presAssocID="{F735E858-D0CB-49D2-925B-141D93D910C4}" presName="thickLine" presStyleLbl="alignNode1" presStyleIdx="1" presStyleCnt="3"/>
      <dgm:spPr/>
    </dgm:pt>
    <dgm:pt modelId="{A14CF613-240F-4784-AB9C-67E65EBB2D9A}" type="pres">
      <dgm:prSet presAssocID="{F735E858-D0CB-49D2-925B-141D93D910C4}" presName="horz1" presStyleCnt="0"/>
      <dgm:spPr/>
    </dgm:pt>
    <dgm:pt modelId="{9E30DC56-60DA-4255-8927-2B46089FF7C2}" type="pres">
      <dgm:prSet presAssocID="{F735E858-D0CB-49D2-925B-141D93D910C4}" presName="tx1" presStyleLbl="revTx" presStyleIdx="1" presStyleCnt="3"/>
      <dgm:spPr/>
    </dgm:pt>
    <dgm:pt modelId="{C1B5D11C-CE66-4E4E-8421-7B14F6379ED9}" type="pres">
      <dgm:prSet presAssocID="{F735E858-D0CB-49D2-925B-141D93D910C4}" presName="vert1" presStyleCnt="0"/>
      <dgm:spPr/>
    </dgm:pt>
    <dgm:pt modelId="{A2ABAB98-51C6-4EA5-99EA-AEC56750BCAA}" type="pres">
      <dgm:prSet presAssocID="{DA64D626-46C5-4E9D-8D87-2EAB0CD591F1}" presName="thickLine" presStyleLbl="alignNode1" presStyleIdx="2" presStyleCnt="3"/>
      <dgm:spPr/>
    </dgm:pt>
    <dgm:pt modelId="{4E5D9E87-61D9-4CDA-976E-521458F23BD2}" type="pres">
      <dgm:prSet presAssocID="{DA64D626-46C5-4E9D-8D87-2EAB0CD591F1}" presName="horz1" presStyleCnt="0"/>
      <dgm:spPr/>
    </dgm:pt>
    <dgm:pt modelId="{AC46AD95-67A4-43EE-B773-0D3884A42902}" type="pres">
      <dgm:prSet presAssocID="{DA64D626-46C5-4E9D-8D87-2EAB0CD591F1}" presName="tx1" presStyleLbl="revTx" presStyleIdx="2" presStyleCnt="3"/>
      <dgm:spPr/>
    </dgm:pt>
    <dgm:pt modelId="{25D4CAD0-24E7-4B94-80E8-2D2C89CA78C9}" type="pres">
      <dgm:prSet presAssocID="{DA64D626-46C5-4E9D-8D87-2EAB0CD591F1}" presName="vert1" presStyleCnt="0"/>
      <dgm:spPr/>
    </dgm:pt>
  </dgm:ptLst>
  <dgm:cxnLst>
    <dgm:cxn modelId="{38473B0E-C8FC-4304-B1FD-CDD4785FA578}" type="presOf" srcId="{F735E858-D0CB-49D2-925B-141D93D910C4}" destId="{9E30DC56-60DA-4255-8927-2B46089FF7C2}" srcOrd="0" destOrd="0" presId="urn:microsoft.com/office/officeart/2008/layout/LinedList"/>
    <dgm:cxn modelId="{F2814532-72CD-4365-93D9-0B8605E57A8A}" type="presOf" srcId="{29F6DBED-79FB-467A-9B07-309FBDA98B2A}" destId="{753B8848-7DAB-4A07-913E-89523D69830C}" srcOrd="0" destOrd="0" presId="urn:microsoft.com/office/officeart/2008/layout/LinedList"/>
    <dgm:cxn modelId="{8E6A7D33-0DAE-4CEB-8FF6-0C4AE69CAA6A}" type="presOf" srcId="{DA64D626-46C5-4E9D-8D87-2EAB0CD591F1}" destId="{AC46AD95-67A4-43EE-B773-0D3884A42902}" srcOrd="0" destOrd="0" presId="urn:microsoft.com/office/officeart/2008/layout/LinedList"/>
    <dgm:cxn modelId="{EAB9B55C-9F72-4CFD-AE4A-2A1583654253}" srcId="{050B913E-1373-46E4-994B-36F167B9670E}" destId="{DA64D626-46C5-4E9D-8D87-2EAB0CD591F1}" srcOrd="2" destOrd="0" parTransId="{DEEB882D-EFAB-4151-8358-AC808165877D}" sibTransId="{F1F79E32-76E0-40F2-B3EF-BE22CD33129F}"/>
    <dgm:cxn modelId="{7796A0B6-0BC5-4508-9FB7-240A08EB189F}" srcId="{050B913E-1373-46E4-994B-36F167B9670E}" destId="{29F6DBED-79FB-467A-9B07-309FBDA98B2A}" srcOrd="0" destOrd="0" parTransId="{762CB844-A747-454D-AE4A-8A608B2F587C}" sibTransId="{269553C4-FE7E-469C-8079-478986BA1A18}"/>
    <dgm:cxn modelId="{F3F8D2C0-6C8F-4926-AE17-52ADAC86E2FB}" srcId="{050B913E-1373-46E4-994B-36F167B9670E}" destId="{F735E858-D0CB-49D2-925B-141D93D910C4}" srcOrd="1" destOrd="0" parTransId="{27F4FE84-4BFC-4021-9A06-E9C921FC91AA}" sibTransId="{93D9BF63-77A3-4A37-8EBC-45A379520E0F}"/>
    <dgm:cxn modelId="{4447EBF9-967A-4A8F-9F8C-D7B547779421}" type="presOf" srcId="{050B913E-1373-46E4-994B-36F167B9670E}" destId="{D6E08C28-E949-4372-98AA-3C9354308659}" srcOrd="0" destOrd="0" presId="urn:microsoft.com/office/officeart/2008/layout/LinedList"/>
    <dgm:cxn modelId="{6B4A6CF8-A186-4025-8410-73B24C5EAAF5}" type="presParOf" srcId="{D6E08C28-E949-4372-98AA-3C9354308659}" destId="{B9B978D4-EDBA-4180-8D6E-FC1295506D10}" srcOrd="0" destOrd="0" presId="urn:microsoft.com/office/officeart/2008/layout/LinedList"/>
    <dgm:cxn modelId="{B0AB3713-61BC-4B75-B220-48D8CFBD5F8B}" type="presParOf" srcId="{D6E08C28-E949-4372-98AA-3C9354308659}" destId="{042F8675-4B67-49DA-8B0B-7C64032CCBD7}" srcOrd="1" destOrd="0" presId="urn:microsoft.com/office/officeart/2008/layout/LinedList"/>
    <dgm:cxn modelId="{2F68CA09-3094-42AE-A900-1921535FE5C9}" type="presParOf" srcId="{042F8675-4B67-49DA-8B0B-7C64032CCBD7}" destId="{753B8848-7DAB-4A07-913E-89523D69830C}" srcOrd="0" destOrd="0" presId="urn:microsoft.com/office/officeart/2008/layout/LinedList"/>
    <dgm:cxn modelId="{05394F6C-693E-40BC-8EFE-1D9F2A10D978}" type="presParOf" srcId="{042F8675-4B67-49DA-8B0B-7C64032CCBD7}" destId="{8CEA90C9-02BC-4A56-AE60-5876A8DC78B5}" srcOrd="1" destOrd="0" presId="urn:microsoft.com/office/officeart/2008/layout/LinedList"/>
    <dgm:cxn modelId="{DA349A99-EAAE-4B9C-8FA9-636B4FB71403}" type="presParOf" srcId="{D6E08C28-E949-4372-98AA-3C9354308659}" destId="{D4A1538F-36EA-468E-9E95-D834162C3323}" srcOrd="2" destOrd="0" presId="urn:microsoft.com/office/officeart/2008/layout/LinedList"/>
    <dgm:cxn modelId="{B5A2124D-59C2-4E9F-996C-51D1A7E9F433}" type="presParOf" srcId="{D6E08C28-E949-4372-98AA-3C9354308659}" destId="{A14CF613-240F-4784-AB9C-67E65EBB2D9A}" srcOrd="3" destOrd="0" presId="urn:microsoft.com/office/officeart/2008/layout/LinedList"/>
    <dgm:cxn modelId="{AC3751EE-0F3D-4DFF-B110-FE45DB17852D}" type="presParOf" srcId="{A14CF613-240F-4784-AB9C-67E65EBB2D9A}" destId="{9E30DC56-60DA-4255-8927-2B46089FF7C2}" srcOrd="0" destOrd="0" presId="urn:microsoft.com/office/officeart/2008/layout/LinedList"/>
    <dgm:cxn modelId="{0897D5C5-48B2-44DD-A1EE-F6A5780E7B0F}" type="presParOf" srcId="{A14CF613-240F-4784-AB9C-67E65EBB2D9A}" destId="{C1B5D11C-CE66-4E4E-8421-7B14F6379ED9}" srcOrd="1" destOrd="0" presId="urn:microsoft.com/office/officeart/2008/layout/LinedList"/>
    <dgm:cxn modelId="{945A6535-8A6D-42B5-B07E-13A3E65B3CA9}" type="presParOf" srcId="{D6E08C28-E949-4372-98AA-3C9354308659}" destId="{A2ABAB98-51C6-4EA5-99EA-AEC56750BCAA}" srcOrd="4" destOrd="0" presId="urn:microsoft.com/office/officeart/2008/layout/LinedList"/>
    <dgm:cxn modelId="{D602B74D-A8B7-4D95-AEFF-055EC95E80B8}" type="presParOf" srcId="{D6E08C28-E949-4372-98AA-3C9354308659}" destId="{4E5D9E87-61D9-4CDA-976E-521458F23BD2}" srcOrd="5" destOrd="0" presId="urn:microsoft.com/office/officeart/2008/layout/LinedList"/>
    <dgm:cxn modelId="{10228BF2-6CC4-438F-A66C-7AB2AA7F2E7B}" type="presParOf" srcId="{4E5D9E87-61D9-4CDA-976E-521458F23BD2}" destId="{AC46AD95-67A4-43EE-B773-0D3884A42902}" srcOrd="0" destOrd="0" presId="urn:microsoft.com/office/officeart/2008/layout/LinedList"/>
    <dgm:cxn modelId="{636557E7-8AB9-4BC1-821C-3648EBCBB4F0}" type="presParOf" srcId="{4E5D9E87-61D9-4CDA-976E-521458F23BD2}" destId="{25D4CAD0-24E7-4B94-80E8-2D2C89CA78C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E42685-7669-4D39-B72E-03A8093134B7}" type="doc">
      <dgm:prSet loTypeId="urn:microsoft.com/office/officeart/2005/8/layout/hierarchy1" loCatId="hierarchy" qsTypeId="urn:microsoft.com/office/officeart/2005/8/quickstyle/simple4" qsCatId="simple" csTypeId="urn:microsoft.com/office/officeart/2005/8/colors/accent3_2" csCatId="accent3"/>
      <dgm:spPr/>
      <dgm:t>
        <a:bodyPr/>
        <a:lstStyle/>
        <a:p>
          <a:endParaRPr lang="en-US"/>
        </a:p>
      </dgm:t>
    </dgm:pt>
    <dgm:pt modelId="{B91463DD-23C3-49FC-A8DF-7B6E5E0ECF89}">
      <dgm:prSet/>
      <dgm:spPr/>
      <dgm:t>
        <a:bodyPr/>
        <a:lstStyle/>
        <a:p>
          <a:r>
            <a:rPr lang="en-US" dirty="0"/>
            <a:t>Self-awareness and self-discovery: The challenge allows you to understand your energy centres, their imbalances, and how they influence different aspects of your life. This self-awareness can lead to personal growth and a better understanding of yourself.</a:t>
          </a:r>
        </a:p>
      </dgm:t>
    </dgm:pt>
    <dgm:pt modelId="{B452F7C5-8C58-40A1-AC96-A49E041BD834}" type="parTrans" cxnId="{B603A5B3-953A-419A-8AD3-859559347BB2}">
      <dgm:prSet/>
      <dgm:spPr/>
      <dgm:t>
        <a:bodyPr/>
        <a:lstStyle/>
        <a:p>
          <a:endParaRPr lang="en-US"/>
        </a:p>
      </dgm:t>
    </dgm:pt>
    <dgm:pt modelId="{FE329575-571B-4B17-9315-10D5D3C66BE3}" type="sibTrans" cxnId="{B603A5B3-953A-419A-8AD3-859559347BB2}">
      <dgm:prSet/>
      <dgm:spPr/>
      <dgm:t>
        <a:bodyPr/>
        <a:lstStyle/>
        <a:p>
          <a:endParaRPr lang="en-US"/>
        </a:p>
      </dgm:t>
    </dgm:pt>
    <dgm:pt modelId="{546AD298-DF90-4B11-81FD-5390F14FDA4D}">
      <dgm:prSet/>
      <dgm:spPr/>
      <dgm:t>
        <a:bodyPr/>
        <a:lstStyle/>
        <a:p>
          <a:r>
            <a:rPr lang="en-US" dirty="0"/>
            <a:t>Balancing and aligning your energy centres: The challenge provides a structured approach to work on each chakra individually, addressing any imbalances or blockages that may be present. By balancing and aligning your chakras, you can experience a greater sense of overall well-being and harmony.</a:t>
          </a:r>
        </a:p>
      </dgm:t>
    </dgm:pt>
    <dgm:pt modelId="{109B4400-680C-49A0-B37B-69C8C72D99CB}" type="parTrans" cxnId="{01A2F5D2-B196-439E-8ADC-F3E489EF847D}">
      <dgm:prSet/>
      <dgm:spPr/>
      <dgm:t>
        <a:bodyPr/>
        <a:lstStyle/>
        <a:p>
          <a:endParaRPr lang="en-US"/>
        </a:p>
      </dgm:t>
    </dgm:pt>
    <dgm:pt modelId="{7E00B05B-520D-49AD-A165-5DC577EB9344}" type="sibTrans" cxnId="{01A2F5D2-B196-439E-8ADC-F3E489EF847D}">
      <dgm:prSet/>
      <dgm:spPr/>
      <dgm:t>
        <a:bodyPr/>
        <a:lstStyle/>
        <a:p>
          <a:endParaRPr lang="en-US"/>
        </a:p>
      </dgm:t>
    </dgm:pt>
    <dgm:pt modelId="{520BCE52-5DFF-49B0-A913-0F9084FDC249}">
      <dgm:prSet/>
      <dgm:spPr/>
      <dgm:t>
        <a:bodyPr/>
        <a:lstStyle/>
        <a:p>
          <a:r>
            <a:rPr lang="en-US" dirty="0"/>
            <a:t>Activation of your inner power: As you work through the challenge, you will learn techniques and practices to activate and harness the power of each chakra. This can help you tap into your inner strength, creativity, intuition, and other qualities associated with each energy centre.</a:t>
          </a:r>
        </a:p>
      </dgm:t>
    </dgm:pt>
    <dgm:pt modelId="{61F7CA9D-212C-48F7-8008-5DE10B360C6F}" type="parTrans" cxnId="{965D11F5-8332-40BA-881F-1AB51404D69C}">
      <dgm:prSet/>
      <dgm:spPr/>
      <dgm:t>
        <a:bodyPr/>
        <a:lstStyle/>
        <a:p>
          <a:endParaRPr lang="en-US"/>
        </a:p>
      </dgm:t>
    </dgm:pt>
    <dgm:pt modelId="{2B7706E5-F18F-4373-842C-2D3A9EC8D32F}" type="sibTrans" cxnId="{965D11F5-8332-40BA-881F-1AB51404D69C}">
      <dgm:prSet/>
      <dgm:spPr/>
      <dgm:t>
        <a:bodyPr/>
        <a:lstStyle/>
        <a:p>
          <a:endParaRPr lang="en-US"/>
        </a:p>
      </dgm:t>
    </dgm:pt>
    <dgm:pt modelId="{A02112A2-77BB-4356-B17D-06A01FA5EF69}" type="pres">
      <dgm:prSet presAssocID="{98E42685-7669-4D39-B72E-03A8093134B7}" presName="hierChild1" presStyleCnt="0">
        <dgm:presLayoutVars>
          <dgm:chPref val="1"/>
          <dgm:dir/>
          <dgm:animOne val="branch"/>
          <dgm:animLvl val="lvl"/>
          <dgm:resizeHandles/>
        </dgm:presLayoutVars>
      </dgm:prSet>
      <dgm:spPr/>
    </dgm:pt>
    <dgm:pt modelId="{42E9A0E1-A4B6-446B-A22A-61DB6B642DDF}" type="pres">
      <dgm:prSet presAssocID="{B91463DD-23C3-49FC-A8DF-7B6E5E0ECF89}" presName="hierRoot1" presStyleCnt="0"/>
      <dgm:spPr/>
    </dgm:pt>
    <dgm:pt modelId="{F4B815D0-754A-464B-879E-95824158F3C1}" type="pres">
      <dgm:prSet presAssocID="{B91463DD-23C3-49FC-A8DF-7B6E5E0ECF89}" presName="composite" presStyleCnt="0"/>
      <dgm:spPr/>
    </dgm:pt>
    <dgm:pt modelId="{07EBE9A2-1E7E-495D-8FB8-A095F04217BF}" type="pres">
      <dgm:prSet presAssocID="{B91463DD-23C3-49FC-A8DF-7B6E5E0ECF89}" presName="background" presStyleLbl="node0" presStyleIdx="0" presStyleCnt="3"/>
      <dgm:spPr/>
    </dgm:pt>
    <dgm:pt modelId="{8FC93984-2EB7-4E9D-8B2F-5713B529B96F}" type="pres">
      <dgm:prSet presAssocID="{B91463DD-23C3-49FC-A8DF-7B6E5E0ECF89}" presName="text" presStyleLbl="fgAcc0" presStyleIdx="0" presStyleCnt="3">
        <dgm:presLayoutVars>
          <dgm:chPref val="3"/>
        </dgm:presLayoutVars>
      </dgm:prSet>
      <dgm:spPr/>
    </dgm:pt>
    <dgm:pt modelId="{5562BD4E-B280-4B31-A72A-CEB3AEB4250C}" type="pres">
      <dgm:prSet presAssocID="{B91463DD-23C3-49FC-A8DF-7B6E5E0ECF89}" presName="hierChild2" presStyleCnt="0"/>
      <dgm:spPr/>
    </dgm:pt>
    <dgm:pt modelId="{496EE70A-078D-44CE-BA1E-3818D36A62E7}" type="pres">
      <dgm:prSet presAssocID="{546AD298-DF90-4B11-81FD-5390F14FDA4D}" presName="hierRoot1" presStyleCnt="0"/>
      <dgm:spPr/>
    </dgm:pt>
    <dgm:pt modelId="{DC0C0E42-C772-4605-9A8C-2E3FDA939258}" type="pres">
      <dgm:prSet presAssocID="{546AD298-DF90-4B11-81FD-5390F14FDA4D}" presName="composite" presStyleCnt="0"/>
      <dgm:spPr/>
    </dgm:pt>
    <dgm:pt modelId="{4A33E160-59FA-4008-9BE1-44141B60841C}" type="pres">
      <dgm:prSet presAssocID="{546AD298-DF90-4B11-81FD-5390F14FDA4D}" presName="background" presStyleLbl="node0" presStyleIdx="1" presStyleCnt="3"/>
      <dgm:spPr/>
    </dgm:pt>
    <dgm:pt modelId="{2A8CD986-15A9-4B99-B4BF-C529CAE153F2}" type="pres">
      <dgm:prSet presAssocID="{546AD298-DF90-4B11-81FD-5390F14FDA4D}" presName="text" presStyleLbl="fgAcc0" presStyleIdx="1" presStyleCnt="3">
        <dgm:presLayoutVars>
          <dgm:chPref val="3"/>
        </dgm:presLayoutVars>
      </dgm:prSet>
      <dgm:spPr/>
    </dgm:pt>
    <dgm:pt modelId="{CF8A34D8-58D1-49A9-BEB1-CDA3B6083366}" type="pres">
      <dgm:prSet presAssocID="{546AD298-DF90-4B11-81FD-5390F14FDA4D}" presName="hierChild2" presStyleCnt="0"/>
      <dgm:spPr/>
    </dgm:pt>
    <dgm:pt modelId="{845485E6-07CF-41E9-86C8-3709477405A1}" type="pres">
      <dgm:prSet presAssocID="{520BCE52-5DFF-49B0-A913-0F9084FDC249}" presName="hierRoot1" presStyleCnt="0"/>
      <dgm:spPr/>
    </dgm:pt>
    <dgm:pt modelId="{FCBC898C-571C-4893-A232-B07F584FFC2E}" type="pres">
      <dgm:prSet presAssocID="{520BCE52-5DFF-49B0-A913-0F9084FDC249}" presName="composite" presStyleCnt="0"/>
      <dgm:spPr/>
    </dgm:pt>
    <dgm:pt modelId="{8FA1D18F-49D3-4C94-96E7-4CEB6EC2DF02}" type="pres">
      <dgm:prSet presAssocID="{520BCE52-5DFF-49B0-A913-0F9084FDC249}" presName="background" presStyleLbl="node0" presStyleIdx="2" presStyleCnt="3"/>
      <dgm:spPr/>
    </dgm:pt>
    <dgm:pt modelId="{C61A8BE1-C7BD-4D4A-8442-82BB2D8D3DB2}" type="pres">
      <dgm:prSet presAssocID="{520BCE52-5DFF-49B0-A913-0F9084FDC249}" presName="text" presStyleLbl="fgAcc0" presStyleIdx="2" presStyleCnt="3">
        <dgm:presLayoutVars>
          <dgm:chPref val="3"/>
        </dgm:presLayoutVars>
      </dgm:prSet>
      <dgm:spPr/>
    </dgm:pt>
    <dgm:pt modelId="{BF5A2447-A208-49CA-8DD1-9FE0061417A2}" type="pres">
      <dgm:prSet presAssocID="{520BCE52-5DFF-49B0-A913-0F9084FDC249}" presName="hierChild2" presStyleCnt="0"/>
      <dgm:spPr/>
    </dgm:pt>
  </dgm:ptLst>
  <dgm:cxnLst>
    <dgm:cxn modelId="{A97AC231-83BC-488D-8FA8-099DF485DF44}" type="presOf" srcId="{98E42685-7669-4D39-B72E-03A8093134B7}" destId="{A02112A2-77BB-4356-B17D-06A01FA5EF69}" srcOrd="0" destOrd="0" presId="urn:microsoft.com/office/officeart/2005/8/layout/hierarchy1"/>
    <dgm:cxn modelId="{B603A5B3-953A-419A-8AD3-859559347BB2}" srcId="{98E42685-7669-4D39-B72E-03A8093134B7}" destId="{B91463DD-23C3-49FC-A8DF-7B6E5E0ECF89}" srcOrd="0" destOrd="0" parTransId="{B452F7C5-8C58-40A1-AC96-A49E041BD834}" sibTransId="{FE329575-571B-4B17-9315-10D5D3C66BE3}"/>
    <dgm:cxn modelId="{01A2F5D2-B196-439E-8ADC-F3E489EF847D}" srcId="{98E42685-7669-4D39-B72E-03A8093134B7}" destId="{546AD298-DF90-4B11-81FD-5390F14FDA4D}" srcOrd="1" destOrd="0" parTransId="{109B4400-680C-49A0-B37B-69C8C72D99CB}" sibTransId="{7E00B05B-520D-49AD-A165-5DC577EB9344}"/>
    <dgm:cxn modelId="{7C52A6D6-81D0-4EFC-B69C-406D0A26199D}" type="presOf" srcId="{520BCE52-5DFF-49B0-A913-0F9084FDC249}" destId="{C61A8BE1-C7BD-4D4A-8442-82BB2D8D3DB2}" srcOrd="0" destOrd="0" presId="urn:microsoft.com/office/officeart/2005/8/layout/hierarchy1"/>
    <dgm:cxn modelId="{FED0EDD7-E157-45B3-AEB2-46D5F8701FE9}" type="presOf" srcId="{B91463DD-23C3-49FC-A8DF-7B6E5E0ECF89}" destId="{8FC93984-2EB7-4E9D-8B2F-5713B529B96F}" srcOrd="0" destOrd="0" presId="urn:microsoft.com/office/officeart/2005/8/layout/hierarchy1"/>
    <dgm:cxn modelId="{A157B2E1-B98A-40A6-BE62-07FB183518E0}" type="presOf" srcId="{546AD298-DF90-4B11-81FD-5390F14FDA4D}" destId="{2A8CD986-15A9-4B99-B4BF-C529CAE153F2}" srcOrd="0" destOrd="0" presId="urn:microsoft.com/office/officeart/2005/8/layout/hierarchy1"/>
    <dgm:cxn modelId="{965D11F5-8332-40BA-881F-1AB51404D69C}" srcId="{98E42685-7669-4D39-B72E-03A8093134B7}" destId="{520BCE52-5DFF-49B0-A913-0F9084FDC249}" srcOrd="2" destOrd="0" parTransId="{61F7CA9D-212C-48F7-8008-5DE10B360C6F}" sibTransId="{2B7706E5-F18F-4373-842C-2D3A9EC8D32F}"/>
    <dgm:cxn modelId="{7BD177FB-C65F-49C3-8B2E-934D195C54B3}" type="presParOf" srcId="{A02112A2-77BB-4356-B17D-06A01FA5EF69}" destId="{42E9A0E1-A4B6-446B-A22A-61DB6B642DDF}" srcOrd="0" destOrd="0" presId="urn:microsoft.com/office/officeart/2005/8/layout/hierarchy1"/>
    <dgm:cxn modelId="{40EBBA40-11B7-4199-BADB-401F5E88E3D9}" type="presParOf" srcId="{42E9A0E1-A4B6-446B-A22A-61DB6B642DDF}" destId="{F4B815D0-754A-464B-879E-95824158F3C1}" srcOrd="0" destOrd="0" presId="urn:microsoft.com/office/officeart/2005/8/layout/hierarchy1"/>
    <dgm:cxn modelId="{99AC14C9-295B-4156-BD14-106A7FD1C849}" type="presParOf" srcId="{F4B815D0-754A-464B-879E-95824158F3C1}" destId="{07EBE9A2-1E7E-495D-8FB8-A095F04217BF}" srcOrd="0" destOrd="0" presId="urn:microsoft.com/office/officeart/2005/8/layout/hierarchy1"/>
    <dgm:cxn modelId="{0005BD90-C7BD-4C8B-93D4-0AAC3583ADED}" type="presParOf" srcId="{F4B815D0-754A-464B-879E-95824158F3C1}" destId="{8FC93984-2EB7-4E9D-8B2F-5713B529B96F}" srcOrd="1" destOrd="0" presId="urn:microsoft.com/office/officeart/2005/8/layout/hierarchy1"/>
    <dgm:cxn modelId="{04BB7BEE-D181-4B38-A1EE-D2CB81445DA3}" type="presParOf" srcId="{42E9A0E1-A4B6-446B-A22A-61DB6B642DDF}" destId="{5562BD4E-B280-4B31-A72A-CEB3AEB4250C}" srcOrd="1" destOrd="0" presId="urn:microsoft.com/office/officeart/2005/8/layout/hierarchy1"/>
    <dgm:cxn modelId="{758FADD6-6B24-4151-B41A-9371C9BD3D88}" type="presParOf" srcId="{A02112A2-77BB-4356-B17D-06A01FA5EF69}" destId="{496EE70A-078D-44CE-BA1E-3818D36A62E7}" srcOrd="1" destOrd="0" presId="urn:microsoft.com/office/officeart/2005/8/layout/hierarchy1"/>
    <dgm:cxn modelId="{DAD02433-710A-446F-81F5-495210691479}" type="presParOf" srcId="{496EE70A-078D-44CE-BA1E-3818D36A62E7}" destId="{DC0C0E42-C772-4605-9A8C-2E3FDA939258}" srcOrd="0" destOrd="0" presId="urn:microsoft.com/office/officeart/2005/8/layout/hierarchy1"/>
    <dgm:cxn modelId="{3CF33FCC-7302-4EA0-8629-F008339D800F}" type="presParOf" srcId="{DC0C0E42-C772-4605-9A8C-2E3FDA939258}" destId="{4A33E160-59FA-4008-9BE1-44141B60841C}" srcOrd="0" destOrd="0" presId="urn:microsoft.com/office/officeart/2005/8/layout/hierarchy1"/>
    <dgm:cxn modelId="{EDAE5F01-3A0C-4729-9777-8C95C5A0AAE6}" type="presParOf" srcId="{DC0C0E42-C772-4605-9A8C-2E3FDA939258}" destId="{2A8CD986-15A9-4B99-B4BF-C529CAE153F2}" srcOrd="1" destOrd="0" presId="urn:microsoft.com/office/officeart/2005/8/layout/hierarchy1"/>
    <dgm:cxn modelId="{07E3C56A-9736-4D9E-9328-24932C48940A}" type="presParOf" srcId="{496EE70A-078D-44CE-BA1E-3818D36A62E7}" destId="{CF8A34D8-58D1-49A9-BEB1-CDA3B6083366}" srcOrd="1" destOrd="0" presId="urn:microsoft.com/office/officeart/2005/8/layout/hierarchy1"/>
    <dgm:cxn modelId="{8D852F0F-5766-4AB3-BAAC-CF57A5EDE9B0}" type="presParOf" srcId="{A02112A2-77BB-4356-B17D-06A01FA5EF69}" destId="{845485E6-07CF-41E9-86C8-3709477405A1}" srcOrd="2" destOrd="0" presId="urn:microsoft.com/office/officeart/2005/8/layout/hierarchy1"/>
    <dgm:cxn modelId="{51256B66-6A62-4875-A587-4D6FAB42C691}" type="presParOf" srcId="{845485E6-07CF-41E9-86C8-3709477405A1}" destId="{FCBC898C-571C-4893-A232-B07F584FFC2E}" srcOrd="0" destOrd="0" presId="urn:microsoft.com/office/officeart/2005/8/layout/hierarchy1"/>
    <dgm:cxn modelId="{087EE3BD-F553-4AE0-A4AA-6B1821350B48}" type="presParOf" srcId="{FCBC898C-571C-4893-A232-B07F584FFC2E}" destId="{8FA1D18F-49D3-4C94-96E7-4CEB6EC2DF02}" srcOrd="0" destOrd="0" presId="urn:microsoft.com/office/officeart/2005/8/layout/hierarchy1"/>
    <dgm:cxn modelId="{9B2F2C22-5C03-4956-A4E1-812897E864C4}" type="presParOf" srcId="{FCBC898C-571C-4893-A232-B07F584FFC2E}" destId="{C61A8BE1-C7BD-4D4A-8442-82BB2D8D3DB2}" srcOrd="1" destOrd="0" presId="urn:microsoft.com/office/officeart/2005/8/layout/hierarchy1"/>
    <dgm:cxn modelId="{69BFE80D-4E12-46D5-AFFB-5AF055C6D9E6}" type="presParOf" srcId="{845485E6-07CF-41E9-86C8-3709477405A1}" destId="{BF5A2447-A208-49CA-8DD1-9FE0061417A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05BCDD-5F71-492D-9082-7FB13B72180C}"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F7744515-3480-4F6E-A3AC-B4F219478277}">
      <dgm:prSet/>
      <dgm:spPr/>
      <dgm:t>
        <a:bodyPr/>
        <a:lstStyle/>
        <a:p>
          <a:r>
            <a:rPr lang="en-US" baseline="0" dirty="0"/>
            <a:t>Transformation and personal growth: By consciously working on your chakras and empowering them, you can experience profound transformation and personal growth. This may include increased self-confidence, improved relationships, enhanced creativity, heightened intuition, and a greater sense of purpose and fulfilment.</a:t>
          </a:r>
          <a:endParaRPr lang="en-US" dirty="0"/>
        </a:p>
      </dgm:t>
    </dgm:pt>
    <dgm:pt modelId="{7357E51C-FFA2-4B82-AA11-EBF148828CCE}" type="parTrans" cxnId="{AC4C584E-56E9-4977-B981-173EF562DD33}">
      <dgm:prSet/>
      <dgm:spPr/>
      <dgm:t>
        <a:bodyPr/>
        <a:lstStyle/>
        <a:p>
          <a:endParaRPr lang="en-US"/>
        </a:p>
      </dgm:t>
    </dgm:pt>
    <dgm:pt modelId="{53A2C84F-890D-49CD-8EA6-2AC8ED250190}" type="sibTrans" cxnId="{AC4C584E-56E9-4977-B981-173EF562DD33}">
      <dgm:prSet/>
      <dgm:spPr/>
      <dgm:t>
        <a:bodyPr/>
        <a:lstStyle/>
        <a:p>
          <a:endParaRPr lang="en-US"/>
        </a:p>
      </dgm:t>
    </dgm:pt>
    <dgm:pt modelId="{29B6F3A0-F942-4446-9849-E03FF9E2A0B9}">
      <dgm:prSet/>
      <dgm:spPr/>
      <dgm:t>
        <a:bodyPr/>
        <a:lstStyle/>
        <a:p>
          <a:r>
            <a:rPr lang="en-US" baseline="0" dirty="0"/>
            <a:t> Integration of mind, body, and spirit: The chakra challenge encourages the integration of mind, body, and spirit by addressing the energetic aspects of your being. Working on your chakras can create a more harmonious and balanced connection between these three aspects, leading to overall well-being and a sense of wholeness.</a:t>
          </a:r>
          <a:endParaRPr lang="en-US" dirty="0"/>
        </a:p>
      </dgm:t>
    </dgm:pt>
    <dgm:pt modelId="{A2B8ECF9-4661-4DAA-BD06-59ACD3062B19}" type="parTrans" cxnId="{C3B730B2-BAB0-4863-BF7A-4ACFC0FC30A7}">
      <dgm:prSet/>
      <dgm:spPr/>
      <dgm:t>
        <a:bodyPr/>
        <a:lstStyle/>
        <a:p>
          <a:endParaRPr lang="en-US"/>
        </a:p>
      </dgm:t>
    </dgm:pt>
    <dgm:pt modelId="{6D65A925-5A54-4263-8BBB-44E1918D6C4A}" type="sibTrans" cxnId="{C3B730B2-BAB0-4863-BF7A-4ACFC0FC30A7}">
      <dgm:prSet/>
      <dgm:spPr/>
      <dgm:t>
        <a:bodyPr/>
        <a:lstStyle/>
        <a:p>
          <a:endParaRPr lang="en-US"/>
        </a:p>
      </dgm:t>
    </dgm:pt>
    <dgm:pt modelId="{355AC893-1F3F-4D16-A92E-6165BBE5600A}" type="pres">
      <dgm:prSet presAssocID="{7805BCDD-5F71-492D-9082-7FB13B72180C}" presName="hierChild1" presStyleCnt="0">
        <dgm:presLayoutVars>
          <dgm:chPref val="1"/>
          <dgm:dir/>
          <dgm:animOne val="branch"/>
          <dgm:animLvl val="lvl"/>
          <dgm:resizeHandles/>
        </dgm:presLayoutVars>
      </dgm:prSet>
      <dgm:spPr/>
    </dgm:pt>
    <dgm:pt modelId="{14B406C5-D8E9-4C5A-9A03-2D335A7B3581}" type="pres">
      <dgm:prSet presAssocID="{F7744515-3480-4F6E-A3AC-B4F219478277}" presName="hierRoot1" presStyleCnt="0"/>
      <dgm:spPr/>
    </dgm:pt>
    <dgm:pt modelId="{FEEE8D94-E250-45B3-9690-802D44C7AAB1}" type="pres">
      <dgm:prSet presAssocID="{F7744515-3480-4F6E-A3AC-B4F219478277}" presName="composite" presStyleCnt="0"/>
      <dgm:spPr/>
    </dgm:pt>
    <dgm:pt modelId="{1948D9CF-5D9B-4A54-A920-3EF2FC6722DE}" type="pres">
      <dgm:prSet presAssocID="{F7744515-3480-4F6E-A3AC-B4F219478277}" presName="background" presStyleLbl="node0" presStyleIdx="0" presStyleCnt="2"/>
      <dgm:spPr/>
    </dgm:pt>
    <dgm:pt modelId="{DA34376B-AEFB-42EA-9FC3-5611ACD54323}" type="pres">
      <dgm:prSet presAssocID="{F7744515-3480-4F6E-A3AC-B4F219478277}" presName="text" presStyleLbl="fgAcc0" presStyleIdx="0" presStyleCnt="2">
        <dgm:presLayoutVars>
          <dgm:chPref val="3"/>
        </dgm:presLayoutVars>
      </dgm:prSet>
      <dgm:spPr/>
    </dgm:pt>
    <dgm:pt modelId="{7104C85C-3808-479C-BB9D-D1C2ACB1F0A2}" type="pres">
      <dgm:prSet presAssocID="{F7744515-3480-4F6E-A3AC-B4F219478277}" presName="hierChild2" presStyleCnt="0"/>
      <dgm:spPr/>
    </dgm:pt>
    <dgm:pt modelId="{9D865A30-8CCC-481F-B13F-9B14DC0BA994}" type="pres">
      <dgm:prSet presAssocID="{29B6F3A0-F942-4446-9849-E03FF9E2A0B9}" presName="hierRoot1" presStyleCnt="0"/>
      <dgm:spPr/>
    </dgm:pt>
    <dgm:pt modelId="{CA078321-F25F-4E4F-9E0D-C832E8C4DFBA}" type="pres">
      <dgm:prSet presAssocID="{29B6F3A0-F942-4446-9849-E03FF9E2A0B9}" presName="composite" presStyleCnt="0"/>
      <dgm:spPr/>
    </dgm:pt>
    <dgm:pt modelId="{E0D689D8-4FC2-48EA-9C33-03F81B45CFAB}" type="pres">
      <dgm:prSet presAssocID="{29B6F3A0-F942-4446-9849-E03FF9E2A0B9}" presName="background" presStyleLbl="node0" presStyleIdx="1" presStyleCnt="2"/>
      <dgm:spPr/>
    </dgm:pt>
    <dgm:pt modelId="{48EEA085-C1D2-4074-AF5F-C96A9305F5B4}" type="pres">
      <dgm:prSet presAssocID="{29B6F3A0-F942-4446-9849-E03FF9E2A0B9}" presName="text" presStyleLbl="fgAcc0" presStyleIdx="1" presStyleCnt="2">
        <dgm:presLayoutVars>
          <dgm:chPref val="3"/>
        </dgm:presLayoutVars>
      </dgm:prSet>
      <dgm:spPr/>
    </dgm:pt>
    <dgm:pt modelId="{16861B1D-070D-449F-84CF-3287410BA6CE}" type="pres">
      <dgm:prSet presAssocID="{29B6F3A0-F942-4446-9849-E03FF9E2A0B9}" presName="hierChild2" presStyleCnt="0"/>
      <dgm:spPr/>
    </dgm:pt>
  </dgm:ptLst>
  <dgm:cxnLst>
    <dgm:cxn modelId="{1CA87730-3FBC-4EFE-9D3A-0BB34F656AE0}" type="presOf" srcId="{29B6F3A0-F942-4446-9849-E03FF9E2A0B9}" destId="{48EEA085-C1D2-4074-AF5F-C96A9305F5B4}" srcOrd="0" destOrd="0" presId="urn:microsoft.com/office/officeart/2005/8/layout/hierarchy1"/>
    <dgm:cxn modelId="{AC4C584E-56E9-4977-B981-173EF562DD33}" srcId="{7805BCDD-5F71-492D-9082-7FB13B72180C}" destId="{F7744515-3480-4F6E-A3AC-B4F219478277}" srcOrd="0" destOrd="0" parTransId="{7357E51C-FFA2-4B82-AA11-EBF148828CCE}" sibTransId="{53A2C84F-890D-49CD-8EA6-2AC8ED250190}"/>
    <dgm:cxn modelId="{F671D987-140C-4118-8FAF-953BBEF3620A}" type="presOf" srcId="{F7744515-3480-4F6E-A3AC-B4F219478277}" destId="{DA34376B-AEFB-42EA-9FC3-5611ACD54323}" srcOrd="0" destOrd="0" presId="urn:microsoft.com/office/officeart/2005/8/layout/hierarchy1"/>
    <dgm:cxn modelId="{C3B730B2-BAB0-4863-BF7A-4ACFC0FC30A7}" srcId="{7805BCDD-5F71-492D-9082-7FB13B72180C}" destId="{29B6F3A0-F942-4446-9849-E03FF9E2A0B9}" srcOrd="1" destOrd="0" parTransId="{A2B8ECF9-4661-4DAA-BD06-59ACD3062B19}" sibTransId="{6D65A925-5A54-4263-8BBB-44E1918D6C4A}"/>
    <dgm:cxn modelId="{0E6967D8-540C-43E2-85B4-BC051218A285}" type="presOf" srcId="{7805BCDD-5F71-492D-9082-7FB13B72180C}" destId="{355AC893-1F3F-4D16-A92E-6165BBE5600A}" srcOrd="0" destOrd="0" presId="urn:microsoft.com/office/officeart/2005/8/layout/hierarchy1"/>
    <dgm:cxn modelId="{0AF825BC-32CF-46CF-BF75-D6CB750959CF}" type="presParOf" srcId="{355AC893-1F3F-4D16-A92E-6165BBE5600A}" destId="{14B406C5-D8E9-4C5A-9A03-2D335A7B3581}" srcOrd="0" destOrd="0" presId="urn:microsoft.com/office/officeart/2005/8/layout/hierarchy1"/>
    <dgm:cxn modelId="{17FC4A1F-7ED5-45A1-8AA0-065A71E6CCF8}" type="presParOf" srcId="{14B406C5-D8E9-4C5A-9A03-2D335A7B3581}" destId="{FEEE8D94-E250-45B3-9690-802D44C7AAB1}" srcOrd="0" destOrd="0" presId="urn:microsoft.com/office/officeart/2005/8/layout/hierarchy1"/>
    <dgm:cxn modelId="{F36C26EF-BD58-49CD-A75F-5BE2B468BF05}" type="presParOf" srcId="{FEEE8D94-E250-45B3-9690-802D44C7AAB1}" destId="{1948D9CF-5D9B-4A54-A920-3EF2FC6722DE}" srcOrd="0" destOrd="0" presId="urn:microsoft.com/office/officeart/2005/8/layout/hierarchy1"/>
    <dgm:cxn modelId="{282ED646-F56D-4ADA-BC5A-7F33D3BE074C}" type="presParOf" srcId="{FEEE8D94-E250-45B3-9690-802D44C7AAB1}" destId="{DA34376B-AEFB-42EA-9FC3-5611ACD54323}" srcOrd="1" destOrd="0" presId="urn:microsoft.com/office/officeart/2005/8/layout/hierarchy1"/>
    <dgm:cxn modelId="{A751E5F8-BDA0-40A9-A97E-10540F8520CB}" type="presParOf" srcId="{14B406C5-D8E9-4C5A-9A03-2D335A7B3581}" destId="{7104C85C-3808-479C-BB9D-D1C2ACB1F0A2}" srcOrd="1" destOrd="0" presId="urn:microsoft.com/office/officeart/2005/8/layout/hierarchy1"/>
    <dgm:cxn modelId="{20E8CB89-0F5E-4F94-8063-F1245FD1801F}" type="presParOf" srcId="{355AC893-1F3F-4D16-A92E-6165BBE5600A}" destId="{9D865A30-8CCC-481F-B13F-9B14DC0BA994}" srcOrd="1" destOrd="0" presId="urn:microsoft.com/office/officeart/2005/8/layout/hierarchy1"/>
    <dgm:cxn modelId="{B2FD39E9-BA86-46D0-99A1-8CCECD7C6C61}" type="presParOf" srcId="{9D865A30-8CCC-481F-B13F-9B14DC0BA994}" destId="{CA078321-F25F-4E4F-9E0D-C832E8C4DFBA}" srcOrd="0" destOrd="0" presId="urn:microsoft.com/office/officeart/2005/8/layout/hierarchy1"/>
    <dgm:cxn modelId="{4CC860B7-3381-473F-833A-D2D360A6D73F}" type="presParOf" srcId="{CA078321-F25F-4E4F-9E0D-C832E8C4DFBA}" destId="{E0D689D8-4FC2-48EA-9C33-03F81B45CFAB}" srcOrd="0" destOrd="0" presId="urn:microsoft.com/office/officeart/2005/8/layout/hierarchy1"/>
    <dgm:cxn modelId="{3F997A68-3235-4C64-9AE4-77B87CAA928B}" type="presParOf" srcId="{CA078321-F25F-4E4F-9E0D-C832E8C4DFBA}" destId="{48EEA085-C1D2-4074-AF5F-C96A9305F5B4}" srcOrd="1" destOrd="0" presId="urn:microsoft.com/office/officeart/2005/8/layout/hierarchy1"/>
    <dgm:cxn modelId="{3035053F-0925-4FA8-8ADD-4CA6F834846B}" type="presParOf" srcId="{9D865A30-8CCC-481F-B13F-9B14DC0BA994}" destId="{16861B1D-070D-449F-84CF-3287410BA6C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42DEB3-57BF-4A9E-9988-FDAC205886E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418B0413-2707-4A6D-B855-DBAD1D0CC539}">
      <dgm:prSet/>
      <dgm:spPr/>
      <dgm:t>
        <a:bodyPr/>
        <a:lstStyle/>
        <a:p>
          <a:r>
            <a:rPr lang="en-GB"/>
            <a:t>Topic one:    PG.25-45:    The Root Chakra</a:t>
          </a:r>
          <a:endParaRPr lang="en-US"/>
        </a:p>
      </dgm:t>
    </dgm:pt>
    <dgm:pt modelId="{8A05960B-4C29-4E7E-A1BE-56FDE5B71A64}" type="parTrans" cxnId="{923450C2-C12E-4C62-9B0E-F87B96668825}">
      <dgm:prSet/>
      <dgm:spPr/>
      <dgm:t>
        <a:bodyPr/>
        <a:lstStyle/>
        <a:p>
          <a:endParaRPr lang="en-US"/>
        </a:p>
      </dgm:t>
    </dgm:pt>
    <dgm:pt modelId="{24764EC2-439D-467D-A1CF-3313A42DC242}" type="sibTrans" cxnId="{923450C2-C12E-4C62-9B0E-F87B96668825}">
      <dgm:prSet/>
      <dgm:spPr/>
      <dgm:t>
        <a:bodyPr/>
        <a:lstStyle/>
        <a:p>
          <a:endParaRPr lang="en-US"/>
        </a:p>
      </dgm:t>
    </dgm:pt>
    <dgm:pt modelId="{0B0CCFD2-4A4A-4D35-8F94-738CB4D4EDF9}">
      <dgm:prSet/>
      <dgm:spPr/>
      <dgm:t>
        <a:bodyPr/>
        <a:lstStyle/>
        <a:p>
          <a:r>
            <a:rPr lang="en-GB"/>
            <a:t>Topic two:    PG.46-65:    The Sacral Chakra</a:t>
          </a:r>
          <a:endParaRPr lang="en-US"/>
        </a:p>
      </dgm:t>
    </dgm:pt>
    <dgm:pt modelId="{290772E9-0948-4F78-9E65-EEB30825A36C}" type="parTrans" cxnId="{D02A1E65-E88A-4DA2-BDFA-CC4569A6181A}">
      <dgm:prSet/>
      <dgm:spPr/>
      <dgm:t>
        <a:bodyPr/>
        <a:lstStyle/>
        <a:p>
          <a:endParaRPr lang="en-US"/>
        </a:p>
      </dgm:t>
    </dgm:pt>
    <dgm:pt modelId="{04917CED-860F-459C-82ED-0E3946D4BF7E}" type="sibTrans" cxnId="{D02A1E65-E88A-4DA2-BDFA-CC4569A6181A}">
      <dgm:prSet/>
      <dgm:spPr/>
      <dgm:t>
        <a:bodyPr/>
        <a:lstStyle/>
        <a:p>
          <a:endParaRPr lang="en-US"/>
        </a:p>
      </dgm:t>
    </dgm:pt>
    <dgm:pt modelId="{71DBC65D-8C6A-4105-BF92-1D1B708A1B18}">
      <dgm:prSet/>
      <dgm:spPr/>
      <dgm:t>
        <a:bodyPr/>
        <a:lstStyle/>
        <a:p>
          <a:r>
            <a:rPr lang="en-GB"/>
            <a:t>Topic two:    PG.66-85:    The Solar Plexus Chakra </a:t>
          </a:r>
          <a:endParaRPr lang="en-US"/>
        </a:p>
      </dgm:t>
    </dgm:pt>
    <dgm:pt modelId="{252CA8A7-E539-4823-92F4-735DC747FA7F}" type="parTrans" cxnId="{55B77FA3-E094-43C8-B891-DBE7745D8685}">
      <dgm:prSet/>
      <dgm:spPr/>
      <dgm:t>
        <a:bodyPr/>
        <a:lstStyle/>
        <a:p>
          <a:endParaRPr lang="en-US"/>
        </a:p>
      </dgm:t>
    </dgm:pt>
    <dgm:pt modelId="{AC4DB03A-1F83-4EAF-8C60-9404275888FF}" type="sibTrans" cxnId="{55B77FA3-E094-43C8-B891-DBE7745D8685}">
      <dgm:prSet/>
      <dgm:spPr/>
      <dgm:t>
        <a:bodyPr/>
        <a:lstStyle/>
        <a:p>
          <a:endParaRPr lang="en-US"/>
        </a:p>
      </dgm:t>
    </dgm:pt>
    <dgm:pt modelId="{AA5B5AF5-C992-40D8-8987-51B6C39AB728}">
      <dgm:prSet/>
      <dgm:spPr/>
      <dgm:t>
        <a:bodyPr/>
        <a:lstStyle/>
        <a:p>
          <a:r>
            <a:rPr lang="en-GB"/>
            <a:t>Topic three:  PG.86-105:  The Heart Chakra       </a:t>
          </a:r>
          <a:endParaRPr lang="en-US"/>
        </a:p>
      </dgm:t>
    </dgm:pt>
    <dgm:pt modelId="{1DC1D1D5-B2B0-4593-8D87-76F1EACE9FB9}" type="parTrans" cxnId="{A47C2D1F-5EBB-4379-ADDD-3DF9076CDE0F}">
      <dgm:prSet/>
      <dgm:spPr/>
      <dgm:t>
        <a:bodyPr/>
        <a:lstStyle/>
        <a:p>
          <a:endParaRPr lang="en-US"/>
        </a:p>
      </dgm:t>
    </dgm:pt>
    <dgm:pt modelId="{A7A4056B-B4C1-4AC3-A9A8-5E7E5451AEE0}" type="sibTrans" cxnId="{A47C2D1F-5EBB-4379-ADDD-3DF9076CDE0F}">
      <dgm:prSet/>
      <dgm:spPr/>
      <dgm:t>
        <a:bodyPr/>
        <a:lstStyle/>
        <a:p>
          <a:endParaRPr lang="en-US"/>
        </a:p>
      </dgm:t>
    </dgm:pt>
    <dgm:pt modelId="{474B2BB8-19C7-4531-91FF-96C5EC2C114A}">
      <dgm:prSet/>
      <dgm:spPr/>
      <dgm:t>
        <a:bodyPr/>
        <a:lstStyle/>
        <a:p>
          <a:r>
            <a:rPr lang="en-GB"/>
            <a:t>Topic four:    PG.106-125:The Throat Chakra</a:t>
          </a:r>
          <a:endParaRPr lang="en-US"/>
        </a:p>
      </dgm:t>
    </dgm:pt>
    <dgm:pt modelId="{E04E8174-E0D7-495B-A4A6-348035CD0D26}" type="parTrans" cxnId="{46963B4C-DC26-474B-A5B4-260C017EEDB6}">
      <dgm:prSet/>
      <dgm:spPr/>
      <dgm:t>
        <a:bodyPr/>
        <a:lstStyle/>
        <a:p>
          <a:endParaRPr lang="en-US"/>
        </a:p>
      </dgm:t>
    </dgm:pt>
    <dgm:pt modelId="{161F52E1-488A-4B58-94FF-096C9E0EED62}" type="sibTrans" cxnId="{46963B4C-DC26-474B-A5B4-260C017EEDB6}">
      <dgm:prSet/>
      <dgm:spPr/>
      <dgm:t>
        <a:bodyPr/>
        <a:lstStyle/>
        <a:p>
          <a:endParaRPr lang="en-US"/>
        </a:p>
      </dgm:t>
    </dgm:pt>
    <dgm:pt modelId="{E0B2FAEF-972D-42AE-B948-07D866D32B01}">
      <dgm:prSet/>
      <dgm:spPr/>
      <dgm:t>
        <a:bodyPr/>
        <a:lstStyle/>
        <a:p>
          <a:r>
            <a:rPr lang="en-GB"/>
            <a:t>Topic five:     PG.126-146:The Brow Chakra</a:t>
          </a:r>
          <a:r>
            <a:rPr lang="en-US" b="0" i="0" baseline="0"/>
            <a:t> </a:t>
          </a:r>
          <a:r>
            <a:rPr lang="en-GB"/>
            <a:t> </a:t>
          </a:r>
          <a:endParaRPr lang="en-US"/>
        </a:p>
      </dgm:t>
    </dgm:pt>
    <dgm:pt modelId="{289B25F3-25BC-4D40-AD02-ADA50015B1D1}" type="parTrans" cxnId="{19582953-1D01-463C-9EF7-DF51DE49DA54}">
      <dgm:prSet/>
      <dgm:spPr/>
      <dgm:t>
        <a:bodyPr/>
        <a:lstStyle/>
        <a:p>
          <a:endParaRPr lang="en-US"/>
        </a:p>
      </dgm:t>
    </dgm:pt>
    <dgm:pt modelId="{C1A88471-0D2D-4746-BD02-C4873513DAF2}" type="sibTrans" cxnId="{19582953-1D01-463C-9EF7-DF51DE49DA54}">
      <dgm:prSet/>
      <dgm:spPr/>
      <dgm:t>
        <a:bodyPr/>
        <a:lstStyle/>
        <a:p>
          <a:endParaRPr lang="en-US"/>
        </a:p>
      </dgm:t>
    </dgm:pt>
    <dgm:pt modelId="{AEC61E74-CCDE-4C72-8C44-415DBF10A284}">
      <dgm:prSet/>
      <dgm:spPr/>
      <dgm:t>
        <a:bodyPr/>
        <a:lstStyle/>
        <a:p>
          <a:r>
            <a:rPr lang="en-GB"/>
            <a:t>Topic Six:      PG.147-166: The Crown Chakra</a:t>
          </a:r>
          <a:endParaRPr lang="en-US"/>
        </a:p>
      </dgm:t>
    </dgm:pt>
    <dgm:pt modelId="{27466897-BA9C-4A76-AFCC-6BB4F02A4200}" type="parTrans" cxnId="{40CFB2A1-4F36-4DC2-BFF1-DDD362E10AE2}">
      <dgm:prSet/>
      <dgm:spPr/>
      <dgm:t>
        <a:bodyPr/>
        <a:lstStyle/>
        <a:p>
          <a:endParaRPr lang="en-US"/>
        </a:p>
      </dgm:t>
    </dgm:pt>
    <dgm:pt modelId="{06E17B05-98A6-443E-8CCB-084A7575B71F}" type="sibTrans" cxnId="{40CFB2A1-4F36-4DC2-BFF1-DDD362E10AE2}">
      <dgm:prSet/>
      <dgm:spPr/>
      <dgm:t>
        <a:bodyPr/>
        <a:lstStyle/>
        <a:p>
          <a:endParaRPr lang="en-US"/>
        </a:p>
      </dgm:t>
    </dgm:pt>
    <dgm:pt modelId="{BB81338C-E47D-40E9-A763-15E134F52D62}">
      <dgm:prSet/>
      <dgm:spPr/>
      <dgm:t>
        <a:bodyPr/>
        <a:lstStyle/>
        <a:p>
          <a:r>
            <a:rPr lang="en-GB"/>
            <a:t>Topic Seven:  PG.147:        Thank You     </a:t>
          </a:r>
          <a:endParaRPr lang="en-US"/>
        </a:p>
      </dgm:t>
    </dgm:pt>
    <dgm:pt modelId="{CC055F93-F517-45E2-84C2-EB737A333604}" type="parTrans" cxnId="{CF6B8AD5-4FE7-4092-8718-79559D303C64}">
      <dgm:prSet/>
      <dgm:spPr/>
      <dgm:t>
        <a:bodyPr/>
        <a:lstStyle/>
        <a:p>
          <a:endParaRPr lang="en-US"/>
        </a:p>
      </dgm:t>
    </dgm:pt>
    <dgm:pt modelId="{5BE1A1FE-41F3-481E-8476-C511E3D7058A}" type="sibTrans" cxnId="{CF6B8AD5-4FE7-4092-8718-79559D303C64}">
      <dgm:prSet/>
      <dgm:spPr/>
      <dgm:t>
        <a:bodyPr/>
        <a:lstStyle/>
        <a:p>
          <a:endParaRPr lang="en-US"/>
        </a:p>
      </dgm:t>
    </dgm:pt>
    <dgm:pt modelId="{EDACCECC-3A3E-440E-8D83-C4DBD91F4E75}" type="pres">
      <dgm:prSet presAssocID="{5642DEB3-57BF-4A9E-9988-FDAC205886E4}" presName="root" presStyleCnt="0">
        <dgm:presLayoutVars>
          <dgm:dir/>
          <dgm:resizeHandles val="exact"/>
        </dgm:presLayoutVars>
      </dgm:prSet>
      <dgm:spPr/>
    </dgm:pt>
    <dgm:pt modelId="{E85B7C88-21CC-417D-A5ED-152BC81913F3}" type="pres">
      <dgm:prSet presAssocID="{5642DEB3-57BF-4A9E-9988-FDAC205886E4}" presName="container" presStyleCnt="0">
        <dgm:presLayoutVars>
          <dgm:dir/>
          <dgm:resizeHandles val="exact"/>
        </dgm:presLayoutVars>
      </dgm:prSet>
      <dgm:spPr/>
    </dgm:pt>
    <dgm:pt modelId="{AD8981CC-85E9-4FF9-8E7B-6D176422FDC9}" type="pres">
      <dgm:prSet presAssocID="{418B0413-2707-4A6D-B855-DBAD1D0CC539}" presName="compNode" presStyleCnt="0"/>
      <dgm:spPr/>
    </dgm:pt>
    <dgm:pt modelId="{65BA0FFD-6245-4566-8040-B513D745AB6A}" type="pres">
      <dgm:prSet presAssocID="{418B0413-2707-4A6D-B855-DBAD1D0CC539}" presName="iconBgRect" presStyleLbl="bgShp" presStyleIdx="0" presStyleCnt="8"/>
      <dgm:spPr/>
    </dgm:pt>
    <dgm:pt modelId="{E257BAFD-476C-4395-82E2-89DE7276CAE2}" type="pres">
      <dgm:prSet presAssocID="{418B0413-2707-4A6D-B855-DBAD1D0CC539}"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sed Quotation Mark"/>
        </a:ext>
      </dgm:extLst>
    </dgm:pt>
    <dgm:pt modelId="{48294757-F422-41B2-9D76-8B9913C3E738}" type="pres">
      <dgm:prSet presAssocID="{418B0413-2707-4A6D-B855-DBAD1D0CC539}" presName="spaceRect" presStyleCnt="0"/>
      <dgm:spPr/>
    </dgm:pt>
    <dgm:pt modelId="{64E39D67-A98F-4833-B60E-0B3AE4174E78}" type="pres">
      <dgm:prSet presAssocID="{418B0413-2707-4A6D-B855-DBAD1D0CC539}" presName="textRect" presStyleLbl="revTx" presStyleIdx="0" presStyleCnt="8">
        <dgm:presLayoutVars>
          <dgm:chMax val="1"/>
          <dgm:chPref val="1"/>
        </dgm:presLayoutVars>
      </dgm:prSet>
      <dgm:spPr/>
    </dgm:pt>
    <dgm:pt modelId="{8DA617C0-3FB2-426F-9FF2-FB8EB29C4BFF}" type="pres">
      <dgm:prSet presAssocID="{24764EC2-439D-467D-A1CF-3313A42DC242}" presName="sibTrans" presStyleLbl="sibTrans2D1" presStyleIdx="0" presStyleCnt="0"/>
      <dgm:spPr/>
    </dgm:pt>
    <dgm:pt modelId="{1B2B3045-2625-4B61-B6E3-5FD71176F3D6}" type="pres">
      <dgm:prSet presAssocID="{0B0CCFD2-4A4A-4D35-8F94-738CB4D4EDF9}" presName="compNode" presStyleCnt="0"/>
      <dgm:spPr/>
    </dgm:pt>
    <dgm:pt modelId="{DCAE9039-61B0-4397-9E38-9B7DA911775D}" type="pres">
      <dgm:prSet presAssocID="{0B0CCFD2-4A4A-4D35-8F94-738CB4D4EDF9}" presName="iconBgRect" presStyleLbl="bgShp" presStyleIdx="1" presStyleCnt="8"/>
      <dgm:spPr/>
    </dgm:pt>
    <dgm:pt modelId="{81D91ECE-992F-4CED-82AA-10EA3FCFA7FD}" type="pres">
      <dgm:prSet presAssocID="{0B0CCFD2-4A4A-4D35-8F94-738CB4D4EDF9}"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Quotation Mark"/>
        </a:ext>
      </dgm:extLst>
    </dgm:pt>
    <dgm:pt modelId="{349DF467-BCAD-4CBD-A788-FFE7974CEF25}" type="pres">
      <dgm:prSet presAssocID="{0B0CCFD2-4A4A-4D35-8F94-738CB4D4EDF9}" presName="spaceRect" presStyleCnt="0"/>
      <dgm:spPr/>
    </dgm:pt>
    <dgm:pt modelId="{7C533155-87C4-465C-BC86-9D85E4F9C2B9}" type="pres">
      <dgm:prSet presAssocID="{0B0CCFD2-4A4A-4D35-8F94-738CB4D4EDF9}" presName="textRect" presStyleLbl="revTx" presStyleIdx="1" presStyleCnt="8">
        <dgm:presLayoutVars>
          <dgm:chMax val="1"/>
          <dgm:chPref val="1"/>
        </dgm:presLayoutVars>
      </dgm:prSet>
      <dgm:spPr/>
    </dgm:pt>
    <dgm:pt modelId="{2E39083A-F2C7-44E0-B72A-0EB73883B078}" type="pres">
      <dgm:prSet presAssocID="{04917CED-860F-459C-82ED-0E3946D4BF7E}" presName="sibTrans" presStyleLbl="sibTrans2D1" presStyleIdx="0" presStyleCnt="0"/>
      <dgm:spPr/>
    </dgm:pt>
    <dgm:pt modelId="{9173E715-1D6C-4E61-9117-4D52B198056F}" type="pres">
      <dgm:prSet presAssocID="{71DBC65D-8C6A-4105-BF92-1D1B708A1B18}" presName="compNode" presStyleCnt="0"/>
      <dgm:spPr/>
    </dgm:pt>
    <dgm:pt modelId="{38A01691-EED3-4261-A9E6-86E82E95ACC1}" type="pres">
      <dgm:prSet presAssocID="{71DBC65D-8C6A-4105-BF92-1D1B708A1B18}" presName="iconBgRect" presStyleLbl="bgShp" presStyleIdx="2" presStyleCnt="8"/>
      <dgm:spPr/>
    </dgm:pt>
    <dgm:pt modelId="{CF29C23B-6A62-4D22-8224-427372E72CBF}" type="pres">
      <dgm:prSet presAssocID="{71DBC65D-8C6A-4105-BF92-1D1B708A1B18}"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olar system"/>
        </a:ext>
      </dgm:extLst>
    </dgm:pt>
    <dgm:pt modelId="{989029FF-3991-4839-B230-0B88D594207B}" type="pres">
      <dgm:prSet presAssocID="{71DBC65D-8C6A-4105-BF92-1D1B708A1B18}" presName="spaceRect" presStyleCnt="0"/>
      <dgm:spPr/>
    </dgm:pt>
    <dgm:pt modelId="{FF2CCAD0-59C5-4FBB-86BF-6074FDAB4521}" type="pres">
      <dgm:prSet presAssocID="{71DBC65D-8C6A-4105-BF92-1D1B708A1B18}" presName="textRect" presStyleLbl="revTx" presStyleIdx="2" presStyleCnt="8">
        <dgm:presLayoutVars>
          <dgm:chMax val="1"/>
          <dgm:chPref val="1"/>
        </dgm:presLayoutVars>
      </dgm:prSet>
      <dgm:spPr/>
    </dgm:pt>
    <dgm:pt modelId="{4074311F-5350-439B-B66F-4C6BFE2D3A3D}" type="pres">
      <dgm:prSet presAssocID="{AC4DB03A-1F83-4EAF-8C60-9404275888FF}" presName="sibTrans" presStyleLbl="sibTrans2D1" presStyleIdx="0" presStyleCnt="0"/>
      <dgm:spPr/>
    </dgm:pt>
    <dgm:pt modelId="{5AF21062-93A5-438F-AFF4-0308D729F226}" type="pres">
      <dgm:prSet presAssocID="{AA5B5AF5-C992-40D8-8987-51B6C39AB728}" presName="compNode" presStyleCnt="0"/>
      <dgm:spPr/>
    </dgm:pt>
    <dgm:pt modelId="{79F8D141-0237-4BC6-B03F-A3399948A37C}" type="pres">
      <dgm:prSet presAssocID="{AA5B5AF5-C992-40D8-8987-51B6C39AB728}" presName="iconBgRect" presStyleLbl="bgShp" presStyleIdx="3" presStyleCnt="8"/>
      <dgm:spPr/>
    </dgm:pt>
    <dgm:pt modelId="{40A03467-D27E-467C-AE43-E831CC358AA3}" type="pres">
      <dgm:prSet presAssocID="{AA5B5AF5-C992-40D8-8987-51B6C39AB728}"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AF554A4F-5689-4108-967F-9396086FB06F}" type="pres">
      <dgm:prSet presAssocID="{AA5B5AF5-C992-40D8-8987-51B6C39AB728}" presName="spaceRect" presStyleCnt="0"/>
      <dgm:spPr/>
    </dgm:pt>
    <dgm:pt modelId="{D5020754-1CB8-408F-B653-A32920439608}" type="pres">
      <dgm:prSet presAssocID="{AA5B5AF5-C992-40D8-8987-51B6C39AB728}" presName="textRect" presStyleLbl="revTx" presStyleIdx="3" presStyleCnt="8">
        <dgm:presLayoutVars>
          <dgm:chMax val="1"/>
          <dgm:chPref val="1"/>
        </dgm:presLayoutVars>
      </dgm:prSet>
      <dgm:spPr/>
    </dgm:pt>
    <dgm:pt modelId="{45840392-AEB3-4070-A468-7B143EE4895F}" type="pres">
      <dgm:prSet presAssocID="{A7A4056B-B4C1-4AC3-A9A8-5E7E5451AEE0}" presName="sibTrans" presStyleLbl="sibTrans2D1" presStyleIdx="0" presStyleCnt="0"/>
      <dgm:spPr/>
    </dgm:pt>
    <dgm:pt modelId="{3149BA5C-CBAA-4862-8CF9-92E151AF2E00}" type="pres">
      <dgm:prSet presAssocID="{474B2BB8-19C7-4531-91FF-96C5EC2C114A}" presName="compNode" presStyleCnt="0"/>
      <dgm:spPr/>
    </dgm:pt>
    <dgm:pt modelId="{1DE63AB7-6560-472D-9137-CE9380FB885E}" type="pres">
      <dgm:prSet presAssocID="{474B2BB8-19C7-4531-91FF-96C5EC2C114A}" presName="iconBgRect" presStyleLbl="bgShp" presStyleIdx="4" presStyleCnt="8"/>
      <dgm:spPr/>
    </dgm:pt>
    <dgm:pt modelId="{789EDDD5-FD56-4949-91B1-C518DF427452}" type="pres">
      <dgm:prSet presAssocID="{474B2BB8-19C7-4531-91FF-96C5EC2C114A}"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ps"/>
        </a:ext>
      </dgm:extLst>
    </dgm:pt>
    <dgm:pt modelId="{C6480CEF-F80A-44AC-9710-B22106579D00}" type="pres">
      <dgm:prSet presAssocID="{474B2BB8-19C7-4531-91FF-96C5EC2C114A}" presName="spaceRect" presStyleCnt="0"/>
      <dgm:spPr/>
    </dgm:pt>
    <dgm:pt modelId="{00A087DA-BA73-4E5C-B58D-C6A2836A5A90}" type="pres">
      <dgm:prSet presAssocID="{474B2BB8-19C7-4531-91FF-96C5EC2C114A}" presName="textRect" presStyleLbl="revTx" presStyleIdx="4" presStyleCnt="8">
        <dgm:presLayoutVars>
          <dgm:chMax val="1"/>
          <dgm:chPref val="1"/>
        </dgm:presLayoutVars>
      </dgm:prSet>
      <dgm:spPr/>
    </dgm:pt>
    <dgm:pt modelId="{52226565-C3A3-4A66-8D60-A2A38D7EEAEC}" type="pres">
      <dgm:prSet presAssocID="{161F52E1-488A-4B58-94FF-096C9E0EED62}" presName="sibTrans" presStyleLbl="sibTrans2D1" presStyleIdx="0" presStyleCnt="0"/>
      <dgm:spPr/>
    </dgm:pt>
    <dgm:pt modelId="{54C0344B-B8CC-4B05-9F00-7598325323F9}" type="pres">
      <dgm:prSet presAssocID="{E0B2FAEF-972D-42AE-B948-07D866D32B01}" presName="compNode" presStyleCnt="0"/>
      <dgm:spPr/>
    </dgm:pt>
    <dgm:pt modelId="{C6D8DE18-D106-42E7-B60A-FD7136722A7D}" type="pres">
      <dgm:prSet presAssocID="{E0B2FAEF-972D-42AE-B948-07D866D32B01}" presName="iconBgRect" presStyleLbl="bgShp" presStyleIdx="5" presStyleCnt="8"/>
      <dgm:spPr/>
    </dgm:pt>
    <dgm:pt modelId="{2F28F81D-54CD-44C6-9265-A4BDB24B443E}" type="pres">
      <dgm:prSet presAssocID="{E0B2FAEF-972D-42AE-B948-07D866D32B01}"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Open Book"/>
        </a:ext>
      </dgm:extLst>
    </dgm:pt>
    <dgm:pt modelId="{20B314CA-CEEF-436C-BE2C-80379241074F}" type="pres">
      <dgm:prSet presAssocID="{E0B2FAEF-972D-42AE-B948-07D866D32B01}" presName="spaceRect" presStyleCnt="0"/>
      <dgm:spPr/>
    </dgm:pt>
    <dgm:pt modelId="{8B7E6020-8200-4BF9-967A-E79B25C37317}" type="pres">
      <dgm:prSet presAssocID="{E0B2FAEF-972D-42AE-B948-07D866D32B01}" presName="textRect" presStyleLbl="revTx" presStyleIdx="5" presStyleCnt="8">
        <dgm:presLayoutVars>
          <dgm:chMax val="1"/>
          <dgm:chPref val="1"/>
        </dgm:presLayoutVars>
      </dgm:prSet>
      <dgm:spPr/>
    </dgm:pt>
    <dgm:pt modelId="{207C2946-1D50-4507-8F8F-3F26942B8F95}" type="pres">
      <dgm:prSet presAssocID="{C1A88471-0D2D-4746-BD02-C4873513DAF2}" presName="sibTrans" presStyleLbl="sibTrans2D1" presStyleIdx="0" presStyleCnt="0"/>
      <dgm:spPr/>
    </dgm:pt>
    <dgm:pt modelId="{685409CC-84AB-40E8-BBA7-31ABB524A398}" type="pres">
      <dgm:prSet presAssocID="{AEC61E74-CCDE-4C72-8C44-415DBF10A284}" presName="compNode" presStyleCnt="0"/>
      <dgm:spPr/>
    </dgm:pt>
    <dgm:pt modelId="{208A3D68-D55B-4488-83CD-B140DE61C2DE}" type="pres">
      <dgm:prSet presAssocID="{AEC61E74-CCDE-4C72-8C44-415DBF10A284}" presName="iconBgRect" presStyleLbl="bgShp" presStyleIdx="6" presStyleCnt="8"/>
      <dgm:spPr/>
    </dgm:pt>
    <dgm:pt modelId="{EC6B13EC-6A5D-40FD-A8F0-EA58A9B718F0}" type="pres">
      <dgm:prSet presAssocID="{AEC61E74-CCDE-4C72-8C44-415DBF10A284}"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Diamond"/>
        </a:ext>
      </dgm:extLst>
    </dgm:pt>
    <dgm:pt modelId="{6500534A-1B3B-4231-894A-76071B0A3AC7}" type="pres">
      <dgm:prSet presAssocID="{AEC61E74-CCDE-4C72-8C44-415DBF10A284}" presName="spaceRect" presStyleCnt="0"/>
      <dgm:spPr/>
    </dgm:pt>
    <dgm:pt modelId="{3C4CDCBC-3C8F-4A9F-83B0-06E8AD4DAE0F}" type="pres">
      <dgm:prSet presAssocID="{AEC61E74-CCDE-4C72-8C44-415DBF10A284}" presName="textRect" presStyleLbl="revTx" presStyleIdx="6" presStyleCnt="8">
        <dgm:presLayoutVars>
          <dgm:chMax val="1"/>
          <dgm:chPref val="1"/>
        </dgm:presLayoutVars>
      </dgm:prSet>
      <dgm:spPr/>
    </dgm:pt>
    <dgm:pt modelId="{7C191DA6-0977-4FAE-BA29-37E8B17808EE}" type="pres">
      <dgm:prSet presAssocID="{06E17B05-98A6-443E-8CCB-084A7575B71F}" presName="sibTrans" presStyleLbl="sibTrans2D1" presStyleIdx="0" presStyleCnt="0"/>
      <dgm:spPr/>
    </dgm:pt>
    <dgm:pt modelId="{ED4A4B81-6D0F-4E0D-A69F-6ED59F6096E9}" type="pres">
      <dgm:prSet presAssocID="{BB81338C-E47D-40E9-A763-15E134F52D62}" presName="compNode" presStyleCnt="0"/>
      <dgm:spPr/>
    </dgm:pt>
    <dgm:pt modelId="{F56A9633-7DF1-4C3C-AC7E-CA80AD3129B5}" type="pres">
      <dgm:prSet presAssocID="{BB81338C-E47D-40E9-A763-15E134F52D62}" presName="iconBgRect" presStyleLbl="bgShp" presStyleIdx="7" presStyleCnt="8"/>
      <dgm:spPr/>
    </dgm:pt>
    <dgm:pt modelId="{1CB59B46-4968-4B4A-A372-4BB4491FFDE4}" type="pres">
      <dgm:prSet presAssocID="{BB81338C-E47D-40E9-A763-15E134F52D62}"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astle scene"/>
        </a:ext>
      </dgm:extLst>
    </dgm:pt>
    <dgm:pt modelId="{8C2031D6-162B-4D5E-BBE4-8852FBA519B9}" type="pres">
      <dgm:prSet presAssocID="{BB81338C-E47D-40E9-A763-15E134F52D62}" presName="spaceRect" presStyleCnt="0"/>
      <dgm:spPr/>
    </dgm:pt>
    <dgm:pt modelId="{B6AD505F-8184-46C9-82A9-3FAF3A84989C}" type="pres">
      <dgm:prSet presAssocID="{BB81338C-E47D-40E9-A763-15E134F52D62}" presName="textRect" presStyleLbl="revTx" presStyleIdx="7" presStyleCnt="8">
        <dgm:presLayoutVars>
          <dgm:chMax val="1"/>
          <dgm:chPref val="1"/>
        </dgm:presLayoutVars>
      </dgm:prSet>
      <dgm:spPr/>
    </dgm:pt>
  </dgm:ptLst>
  <dgm:cxnLst>
    <dgm:cxn modelId="{A47C2D1F-5EBB-4379-ADDD-3DF9076CDE0F}" srcId="{5642DEB3-57BF-4A9E-9988-FDAC205886E4}" destId="{AA5B5AF5-C992-40D8-8987-51B6C39AB728}" srcOrd="3" destOrd="0" parTransId="{1DC1D1D5-B2B0-4593-8D87-76F1EACE9FB9}" sibTransId="{A7A4056B-B4C1-4AC3-A9A8-5E7E5451AEE0}"/>
    <dgm:cxn modelId="{6AABD027-2E76-4D76-BE17-C346F8F02DE7}" type="presOf" srcId="{AA5B5AF5-C992-40D8-8987-51B6C39AB728}" destId="{D5020754-1CB8-408F-B653-A32920439608}" srcOrd="0" destOrd="0" presId="urn:microsoft.com/office/officeart/2018/2/layout/IconCircleList"/>
    <dgm:cxn modelId="{02579D28-AE5C-4BAB-9041-9572D310813D}" type="presOf" srcId="{AC4DB03A-1F83-4EAF-8C60-9404275888FF}" destId="{4074311F-5350-439B-B66F-4C6BFE2D3A3D}" srcOrd="0" destOrd="0" presId="urn:microsoft.com/office/officeart/2018/2/layout/IconCircleList"/>
    <dgm:cxn modelId="{9B80772C-F68C-4C3A-863A-115BD65A76CE}" type="presOf" srcId="{71DBC65D-8C6A-4105-BF92-1D1B708A1B18}" destId="{FF2CCAD0-59C5-4FBB-86BF-6074FDAB4521}" srcOrd="0" destOrd="0" presId="urn:microsoft.com/office/officeart/2018/2/layout/IconCircleList"/>
    <dgm:cxn modelId="{1CD78D30-0907-4084-B53D-80A0890B6553}" type="presOf" srcId="{5642DEB3-57BF-4A9E-9988-FDAC205886E4}" destId="{EDACCECC-3A3E-440E-8D83-C4DBD91F4E75}" srcOrd="0" destOrd="0" presId="urn:microsoft.com/office/officeart/2018/2/layout/IconCircleList"/>
    <dgm:cxn modelId="{481C7731-9B84-4006-8587-E15B100EB7AD}" type="presOf" srcId="{C1A88471-0D2D-4746-BD02-C4873513DAF2}" destId="{207C2946-1D50-4507-8F8F-3F26942B8F95}" srcOrd="0" destOrd="0" presId="urn:microsoft.com/office/officeart/2018/2/layout/IconCircleList"/>
    <dgm:cxn modelId="{82583033-2F5E-4C95-8E2E-7EEEB1433835}" type="presOf" srcId="{AEC61E74-CCDE-4C72-8C44-415DBF10A284}" destId="{3C4CDCBC-3C8F-4A9F-83B0-06E8AD4DAE0F}" srcOrd="0" destOrd="0" presId="urn:microsoft.com/office/officeart/2018/2/layout/IconCircleList"/>
    <dgm:cxn modelId="{2312D15B-6252-4579-8D2B-E99506FD82A3}" type="presOf" srcId="{BB81338C-E47D-40E9-A763-15E134F52D62}" destId="{B6AD505F-8184-46C9-82A9-3FAF3A84989C}" srcOrd="0" destOrd="0" presId="urn:microsoft.com/office/officeart/2018/2/layout/IconCircleList"/>
    <dgm:cxn modelId="{03D87A5C-B760-40D3-BA76-D4CE587039EA}" type="presOf" srcId="{474B2BB8-19C7-4531-91FF-96C5EC2C114A}" destId="{00A087DA-BA73-4E5C-B58D-C6A2836A5A90}" srcOrd="0" destOrd="0" presId="urn:microsoft.com/office/officeart/2018/2/layout/IconCircleList"/>
    <dgm:cxn modelId="{D02A1E65-E88A-4DA2-BDFA-CC4569A6181A}" srcId="{5642DEB3-57BF-4A9E-9988-FDAC205886E4}" destId="{0B0CCFD2-4A4A-4D35-8F94-738CB4D4EDF9}" srcOrd="1" destOrd="0" parTransId="{290772E9-0948-4F78-9E65-EEB30825A36C}" sibTransId="{04917CED-860F-459C-82ED-0E3946D4BF7E}"/>
    <dgm:cxn modelId="{D60D7548-8788-44E1-9CD9-8AC8181B1835}" type="presOf" srcId="{0B0CCFD2-4A4A-4D35-8F94-738CB4D4EDF9}" destId="{7C533155-87C4-465C-BC86-9D85E4F9C2B9}" srcOrd="0" destOrd="0" presId="urn:microsoft.com/office/officeart/2018/2/layout/IconCircleList"/>
    <dgm:cxn modelId="{46963B4C-DC26-474B-A5B4-260C017EEDB6}" srcId="{5642DEB3-57BF-4A9E-9988-FDAC205886E4}" destId="{474B2BB8-19C7-4531-91FF-96C5EC2C114A}" srcOrd="4" destOrd="0" parTransId="{E04E8174-E0D7-495B-A4A6-348035CD0D26}" sibTransId="{161F52E1-488A-4B58-94FF-096C9E0EED62}"/>
    <dgm:cxn modelId="{ED85CF51-4886-4005-8411-23F4E95239D2}" type="presOf" srcId="{A7A4056B-B4C1-4AC3-A9A8-5E7E5451AEE0}" destId="{45840392-AEB3-4070-A468-7B143EE4895F}" srcOrd="0" destOrd="0" presId="urn:microsoft.com/office/officeart/2018/2/layout/IconCircleList"/>
    <dgm:cxn modelId="{19582953-1D01-463C-9EF7-DF51DE49DA54}" srcId="{5642DEB3-57BF-4A9E-9988-FDAC205886E4}" destId="{E0B2FAEF-972D-42AE-B948-07D866D32B01}" srcOrd="5" destOrd="0" parTransId="{289B25F3-25BC-4D40-AD02-ADA50015B1D1}" sibTransId="{C1A88471-0D2D-4746-BD02-C4873513DAF2}"/>
    <dgm:cxn modelId="{57A10287-ED75-4397-8675-770E2F9B17B1}" type="presOf" srcId="{04917CED-860F-459C-82ED-0E3946D4BF7E}" destId="{2E39083A-F2C7-44E0-B72A-0EB73883B078}" srcOrd="0" destOrd="0" presId="urn:microsoft.com/office/officeart/2018/2/layout/IconCircleList"/>
    <dgm:cxn modelId="{7AFFF38C-BE1D-4998-8A94-6247A2AE6565}" type="presOf" srcId="{418B0413-2707-4A6D-B855-DBAD1D0CC539}" destId="{64E39D67-A98F-4833-B60E-0B3AE4174E78}" srcOrd="0" destOrd="0" presId="urn:microsoft.com/office/officeart/2018/2/layout/IconCircleList"/>
    <dgm:cxn modelId="{40CFB2A1-4F36-4DC2-BFF1-DDD362E10AE2}" srcId="{5642DEB3-57BF-4A9E-9988-FDAC205886E4}" destId="{AEC61E74-CCDE-4C72-8C44-415DBF10A284}" srcOrd="6" destOrd="0" parTransId="{27466897-BA9C-4A76-AFCC-6BB4F02A4200}" sibTransId="{06E17B05-98A6-443E-8CCB-084A7575B71F}"/>
    <dgm:cxn modelId="{55B77FA3-E094-43C8-B891-DBE7745D8685}" srcId="{5642DEB3-57BF-4A9E-9988-FDAC205886E4}" destId="{71DBC65D-8C6A-4105-BF92-1D1B708A1B18}" srcOrd="2" destOrd="0" parTransId="{252CA8A7-E539-4823-92F4-735DC747FA7F}" sibTransId="{AC4DB03A-1F83-4EAF-8C60-9404275888FF}"/>
    <dgm:cxn modelId="{E21B05A5-452E-4114-A2F1-6B8A263941E4}" type="presOf" srcId="{161F52E1-488A-4B58-94FF-096C9E0EED62}" destId="{52226565-C3A3-4A66-8D60-A2A38D7EEAEC}" srcOrd="0" destOrd="0" presId="urn:microsoft.com/office/officeart/2018/2/layout/IconCircleList"/>
    <dgm:cxn modelId="{400AC8AD-B6B9-4897-85D3-A416D0BEB4FE}" type="presOf" srcId="{E0B2FAEF-972D-42AE-B948-07D866D32B01}" destId="{8B7E6020-8200-4BF9-967A-E79B25C37317}" srcOrd="0" destOrd="0" presId="urn:microsoft.com/office/officeart/2018/2/layout/IconCircleList"/>
    <dgm:cxn modelId="{78CFA8B4-E078-429F-B027-3E95689535CB}" type="presOf" srcId="{24764EC2-439D-467D-A1CF-3313A42DC242}" destId="{8DA617C0-3FB2-426F-9FF2-FB8EB29C4BFF}" srcOrd="0" destOrd="0" presId="urn:microsoft.com/office/officeart/2018/2/layout/IconCircleList"/>
    <dgm:cxn modelId="{923450C2-C12E-4C62-9B0E-F87B96668825}" srcId="{5642DEB3-57BF-4A9E-9988-FDAC205886E4}" destId="{418B0413-2707-4A6D-B855-DBAD1D0CC539}" srcOrd="0" destOrd="0" parTransId="{8A05960B-4C29-4E7E-A1BE-56FDE5B71A64}" sibTransId="{24764EC2-439D-467D-A1CF-3313A42DC242}"/>
    <dgm:cxn modelId="{A28BEFC6-062E-4BD0-BDCF-E1600EBCDC70}" type="presOf" srcId="{06E17B05-98A6-443E-8CCB-084A7575B71F}" destId="{7C191DA6-0977-4FAE-BA29-37E8B17808EE}" srcOrd="0" destOrd="0" presId="urn:microsoft.com/office/officeart/2018/2/layout/IconCircleList"/>
    <dgm:cxn modelId="{CF6B8AD5-4FE7-4092-8718-79559D303C64}" srcId="{5642DEB3-57BF-4A9E-9988-FDAC205886E4}" destId="{BB81338C-E47D-40E9-A763-15E134F52D62}" srcOrd="7" destOrd="0" parTransId="{CC055F93-F517-45E2-84C2-EB737A333604}" sibTransId="{5BE1A1FE-41F3-481E-8476-C511E3D7058A}"/>
    <dgm:cxn modelId="{805C1317-E274-46BE-9A21-7F9C08650D5B}" type="presParOf" srcId="{EDACCECC-3A3E-440E-8D83-C4DBD91F4E75}" destId="{E85B7C88-21CC-417D-A5ED-152BC81913F3}" srcOrd="0" destOrd="0" presId="urn:microsoft.com/office/officeart/2018/2/layout/IconCircleList"/>
    <dgm:cxn modelId="{E8596D07-09D5-428C-8E33-B663FF2E0E3C}" type="presParOf" srcId="{E85B7C88-21CC-417D-A5ED-152BC81913F3}" destId="{AD8981CC-85E9-4FF9-8E7B-6D176422FDC9}" srcOrd="0" destOrd="0" presId="urn:microsoft.com/office/officeart/2018/2/layout/IconCircleList"/>
    <dgm:cxn modelId="{A53DB352-EC48-4614-B7D6-86BE1574D118}" type="presParOf" srcId="{AD8981CC-85E9-4FF9-8E7B-6D176422FDC9}" destId="{65BA0FFD-6245-4566-8040-B513D745AB6A}" srcOrd="0" destOrd="0" presId="urn:microsoft.com/office/officeart/2018/2/layout/IconCircleList"/>
    <dgm:cxn modelId="{6A001E6C-45CC-40D0-BE6B-781988FD3121}" type="presParOf" srcId="{AD8981CC-85E9-4FF9-8E7B-6D176422FDC9}" destId="{E257BAFD-476C-4395-82E2-89DE7276CAE2}" srcOrd="1" destOrd="0" presId="urn:microsoft.com/office/officeart/2018/2/layout/IconCircleList"/>
    <dgm:cxn modelId="{E2AE5049-22B6-4EE1-B767-89D4AFBD5F74}" type="presParOf" srcId="{AD8981CC-85E9-4FF9-8E7B-6D176422FDC9}" destId="{48294757-F422-41B2-9D76-8B9913C3E738}" srcOrd="2" destOrd="0" presId="urn:microsoft.com/office/officeart/2018/2/layout/IconCircleList"/>
    <dgm:cxn modelId="{576B7A77-11F6-4D15-9751-B33411A15E8D}" type="presParOf" srcId="{AD8981CC-85E9-4FF9-8E7B-6D176422FDC9}" destId="{64E39D67-A98F-4833-B60E-0B3AE4174E78}" srcOrd="3" destOrd="0" presId="urn:microsoft.com/office/officeart/2018/2/layout/IconCircleList"/>
    <dgm:cxn modelId="{4D953C6A-6073-42F3-A0D0-79E804102694}" type="presParOf" srcId="{E85B7C88-21CC-417D-A5ED-152BC81913F3}" destId="{8DA617C0-3FB2-426F-9FF2-FB8EB29C4BFF}" srcOrd="1" destOrd="0" presId="urn:microsoft.com/office/officeart/2018/2/layout/IconCircleList"/>
    <dgm:cxn modelId="{45D93808-C49F-47E5-8331-FF264E4A36C4}" type="presParOf" srcId="{E85B7C88-21CC-417D-A5ED-152BC81913F3}" destId="{1B2B3045-2625-4B61-B6E3-5FD71176F3D6}" srcOrd="2" destOrd="0" presId="urn:microsoft.com/office/officeart/2018/2/layout/IconCircleList"/>
    <dgm:cxn modelId="{B6612D8C-A627-4916-878E-875BBAFB7810}" type="presParOf" srcId="{1B2B3045-2625-4B61-B6E3-5FD71176F3D6}" destId="{DCAE9039-61B0-4397-9E38-9B7DA911775D}" srcOrd="0" destOrd="0" presId="urn:microsoft.com/office/officeart/2018/2/layout/IconCircleList"/>
    <dgm:cxn modelId="{577BAD06-FC23-40F0-8ECC-AB3EE22D5E7D}" type="presParOf" srcId="{1B2B3045-2625-4B61-B6E3-5FD71176F3D6}" destId="{81D91ECE-992F-4CED-82AA-10EA3FCFA7FD}" srcOrd="1" destOrd="0" presId="urn:microsoft.com/office/officeart/2018/2/layout/IconCircleList"/>
    <dgm:cxn modelId="{A5849D2D-5FA6-46F0-8003-B0540EC43434}" type="presParOf" srcId="{1B2B3045-2625-4B61-B6E3-5FD71176F3D6}" destId="{349DF467-BCAD-4CBD-A788-FFE7974CEF25}" srcOrd="2" destOrd="0" presId="urn:microsoft.com/office/officeart/2018/2/layout/IconCircleList"/>
    <dgm:cxn modelId="{B0678075-08E9-42DE-B613-898947BCD5F9}" type="presParOf" srcId="{1B2B3045-2625-4B61-B6E3-5FD71176F3D6}" destId="{7C533155-87C4-465C-BC86-9D85E4F9C2B9}" srcOrd="3" destOrd="0" presId="urn:microsoft.com/office/officeart/2018/2/layout/IconCircleList"/>
    <dgm:cxn modelId="{9ECF82FB-6E18-4C3A-8561-4F98E20C66E7}" type="presParOf" srcId="{E85B7C88-21CC-417D-A5ED-152BC81913F3}" destId="{2E39083A-F2C7-44E0-B72A-0EB73883B078}" srcOrd="3" destOrd="0" presId="urn:microsoft.com/office/officeart/2018/2/layout/IconCircleList"/>
    <dgm:cxn modelId="{616EF065-322C-429D-B36A-654F0B9423DA}" type="presParOf" srcId="{E85B7C88-21CC-417D-A5ED-152BC81913F3}" destId="{9173E715-1D6C-4E61-9117-4D52B198056F}" srcOrd="4" destOrd="0" presId="urn:microsoft.com/office/officeart/2018/2/layout/IconCircleList"/>
    <dgm:cxn modelId="{B98D007D-868C-44E3-AD40-0036BBA4B400}" type="presParOf" srcId="{9173E715-1D6C-4E61-9117-4D52B198056F}" destId="{38A01691-EED3-4261-A9E6-86E82E95ACC1}" srcOrd="0" destOrd="0" presId="urn:microsoft.com/office/officeart/2018/2/layout/IconCircleList"/>
    <dgm:cxn modelId="{4A9A48A7-9FCA-45BF-A598-567E5193434D}" type="presParOf" srcId="{9173E715-1D6C-4E61-9117-4D52B198056F}" destId="{CF29C23B-6A62-4D22-8224-427372E72CBF}" srcOrd="1" destOrd="0" presId="urn:microsoft.com/office/officeart/2018/2/layout/IconCircleList"/>
    <dgm:cxn modelId="{A17E033D-A2F3-49F8-93E5-AB44726667F9}" type="presParOf" srcId="{9173E715-1D6C-4E61-9117-4D52B198056F}" destId="{989029FF-3991-4839-B230-0B88D594207B}" srcOrd="2" destOrd="0" presId="urn:microsoft.com/office/officeart/2018/2/layout/IconCircleList"/>
    <dgm:cxn modelId="{707C8C59-29F0-4358-B5B4-B701C3E047F8}" type="presParOf" srcId="{9173E715-1D6C-4E61-9117-4D52B198056F}" destId="{FF2CCAD0-59C5-4FBB-86BF-6074FDAB4521}" srcOrd="3" destOrd="0" presId="urn:microsoft.com/office/officeart/2018/2/layout/IconCircleList"/>
    <dgm:cxn modelId="{6ADF05D3-8DE1-4FDF-BDFA-07D5A61411F6}" type="presParOf" srcId="{E85B7C88-21CC-417D-A5ED-152BC81913F3}" destId="{4074311F-5350-439B-B66F-4C6BFE2D3A3D}" srcOrd="5" destOrd="0" presId="urn:microsoft.com/office/officeart/2018/2/layout/IconCircleList"/>
    <dgm:cxn modelId="{456BFB9F-71E2-427E-8647-AEA7DF3C8FC0}" type="presParOf" srcId="{E85B7C88-21CC-417D-A5ED-152BC81913F3}" destId="{5AF21062-93A5-438F-AFF4-0308D729F226}" srcOrd="6" destOrd="0" presId="urn:microsoft.com/office/officeart/2018/2/layout/IconCircleList"/>
    <dgm:cxn modelId="{B4E06166-F1A8-470B-8025-0E34EF363BE8}" type="presParOf" srcId="{5AF21062-93A5-438F-AFF4-0308D729F226}" destId="{79F8D141-0237-4BC6-B03F-A3399948A37C}" srcOrd="0" destOrd="0" presId="urn:microsoft.com/office/officeart/2018/2/layout/IconCircleList"/>
    <dgm:cxn modelId="{9AEA746B-8032-40B2-8576-5EDE98FE5A59}" type="presParOf" srcId="{5AF21062-93A5-438F-AFF4-0308D729F226}" destId="{40A03467-D27E-467C-AE43-E831CC358AA3}" srcOrd="1" destOrd="0" presId="urn:microsoft.com/office/officeart/2018/2/layout/IconCircleList"/>
    <dgm:cxn modelId="{CFD765C1-B51C-4CFE-A3C4-1EC073D506B6}" type="presParOf" srcId="{5AF21062-93A5-438F-AFF4-0308D729F226}" destId="{AF554A4F-5689-4108-967F-9396086FB06F}" srcOrd="2" destOrd="0" presId="urn:microsoft.com/office/officeart/2018/2/layout/IconCircleList"/>
    <dgm:cxn modelId="{25E1F266-7951-4028-8BF4-F0A5061148E2}" type="presParOf" srcId="{5AF21062-93A5-438F-AFF4-0308D729F226}" destId="{D5020754-1CB8-408F-B653-A32920439608}" srcOrd="3" destOrd="0" presId="urn:microsoft.com/office/officeart/2018/2/layout/IconCircleList"/>
    <dgm:cxn modelId="{52B8972A-5935-4F41-AF93-98240F0B8968}" type="presParOf" srcId="{E85B7C88-21CC-417D-A5ED-152BC81913F3}" destId="{45840392-AEB3-4070-A468-7B143EE4895F}" srcOrd="7" destOrd="0" presId="urn:microsoft.com/office/officeart/2018/2/layout/IconCircleList"/>
    <dgm:cxn modelId="{BF9EC8B2-D805-4EE6-BCA3-2F1E4151553E}" type="presParOf" srcId="{E85B7C88-21CC-417D-A5ED-152BC81913F3}" destId="{3149BA5C-CBAA-4862-8CF9-92E151AF2E00}" srcOrd="8" destOrd="0" presId="urn:microsoft.com/office/officeart/2018/2/layout/IconCircleList"/>
    <dgm:cxn modelId="{EF36FCE7-802E-404B-B9C9-F7B3B219FED6}" type="presParOf" srcId="{3149BA5C-CBAA-4862-8CF9-92E151AF2E00}" destId="{1DE63AB7-6560-472D-9137-CE9380FB885E}" srcOrd="0" destOrd="0" presId="urn:microsoft.com/office/officeart/2018/2/layout/IconCircleList"/>
    <dgm:cxn modelId="{9E449479-D38D-4E27-9D4F-4B4792737652}" type="presParOf" srcId="{3149BA5C-CBAA-4862-8CF9-92E151AF2E00}" destId="{789EDDD5-FD56-4949-91B1-C518DF427452}" srcOrd="1" destOrd="0" presId="urn:microsoft.com/office/officeart/2018/2/layout/IconCircleList"/>
    <dgm:cxn modelId="{BC9D4369-9066-46F5-90E7-BA38B3AD0D5D}" type="presParOf" srcId="{3149BA5C-CBAA-4862-8CF9-92E151AF2E00}" destId="{C6480CEF-F80A-44AC-9710-B22106579D00}" srcOrd="2" destOrd="0" presId="urn:microsoft.com/office/officeart/2018/2/layout/IconCircleList"/>
    <dgm:cxn modelId="{5B8492A8-9F1C-4DB0-BB75-439EB2A72664}" type="presParOf" srcId="{3149BA5C-CBAA-4862-8CF9-92E151AF2E00}" destId="{00A087DA-BA73-4E5C-B58D-C6A2836A5A90}" srcOrd="3" destOrd="0" presId="urn:microsoft.com/office/officeart/2018/2/layout/IconCircleList"/>
    <dgm:cxn modelId="{F2A7EE4A-AF5D-44C6-9E75-A69AC8540743}" type="presParOf" srcId="{E85B7C88-21CC-417D-A5ED-152BC81913F3}" destId="{52226565-C3A3-4A66-8D60-A2A38D7EEAEC}" srcOrd="9" destOrd="0" presId="urn:microsoft.com/office/officeart/2018/2/layout/IconCircleList"/>
    <dgm:cxn modelId="{963395B3-4597-45B9-BB17-587C9745EE24}" type="presParOf" srcId="{E85B7C88-21CC-417D-A5ED-152BC81913F3}" destId="{54C0344B-B8CC-4B05-9F00-7598325323F9}" srcOrd="10" destOrd="0" presId="urn:microsoft.com/office/officeart/2018/2/layout/IconCircleList"/>
    <dgm:cxn modelId="{5319B164-6F28-4CFB-A636-DB02B6A94F0E}" type="presParOf" srcId="{54C0344B-B8CC-4B05-9F00-7598325323F9}" destId="{C6D8DE18-D106-42E7-B60A-FD7136722A7D}" srcOrd="0" destOrd="0" presId="urn:microsoft.com/office/officeart/2018/2/layout/IconCircleList"/>
    <dgm:cxn modelId="{1A571EE8-99DD-40C2-A4A2-DB06C9877BE5}" type="presParOf" srcId="{54C0344B-B8CC-4B05-9F00-7598325323F9}" destId="{2F28F81D-54CD-44C6-9265-A4BDB24B443E}" srcOrd="1" destOrd="0" presId="urn:microsoft.com/office/officeart/2018/2/layout/IconCircleList"/>
    <dgm:cxn modelId="{5CE28B60-BF9B-488A-82C0-545E8D9F36BE}" type="presParOf" srcId="{54C0344B-B8CC-4B05-9F00-7598325323F9}" destId="{20B314CA-CEEF-436C-BE2C-80379241074F}" srcOrd="2" destOrd="0" presId="urn:microsoft.com/office/officeart/2018/2/layout/IconCircleList"/>
    <dgm:cxn modelId="{7AA7F96A-BFCF-4428-9248-8717C3FE04C2}" type="presParOf" srcId="{54C0344B-B8CC-4B05-9F00-7598325323F9}" destId="{8B7E6020-8200-4BF9-967A-E79B25C37317}" srcOrd="3" destOrd="0" presId="urn:microsoft.com/office/officeart/2018/2/layout/IconCircleList"/>
    <dgm:cxn modelId="{75B6A5FD-E9E5-4A9D-9A5F-6E8E2C84AC06}" type="presParOf" srcId="{E85B7C88-21CC-417D-A5ED-152BC81913F3}" destId="{207C2946-1D50-4507-8F8F-3F26942B8F95}" srcOrd="11" destOrd="0" presId="urn:microsoft.com/office/officeart/2018/2/layout/IconCircleList"/>
    <dgm:cxn modelId="{2992343C-6EB1-4F59-857F-5347705F805B}" type="presParOf" srcId="{E85B7C88-21CC-417D-A5ED-152BC81913F3}" destId="{685409CC-84AB-40E8-BBA7-31ABB524A398}" srcOrd="12" destOrd="0" presId="urn:microsoft.com/office/officeart/2018/2/layout/IconCircleList"/>
    <dgm:cxn modelId="{27549B7C-0740-43A1-9603-8FF86DE091A8}" type="presParOf" srcId="{685409CC-84AB-40E8-BBA7-31ABB524A398}" destId="{208A3D68-D55B-4488-83CD-B140DE61C2DE}" srcOrd="0" destOrd="0" presId="urn:microsoft.com/office/officeart/2018/2/layout/IconCircleList"/>
    <dgm:cxn modelId="{98D37817-893A-435F-8A64-1D7E1E32D663}" type="presParOf" srcId="{685409CC-84AB-40E8-BBA7-31ABB524A398}" destId="{EC6B13EC-6A5D-40FD-A8F0-EA58A9B718F0}" srcOrd="1" destOrd="0" presId="urn:microsoft.com/office/officeart/2018/2/layout/IconCircleList"/>
    <dgm:cxn modelId="{9CD8FCBB-E7B1-4AB4-B105-0776CB23DB66}" type="presParOf" srcId="{685409CC-84AB-40E8-BBA7-31ABB524A398}" destId="{6500534A-1B3B-4231-894A-76071B0A3AC7}" srcOrd="2" destOrd="0" presId="urn:microsoft.com/office/officeart/2018/2/layout/IconCircleList"/>
    <dgm:cxn modelId="{38C525F7-D0A0-43BC-9920-D8E3F181747E}" type="presParOf" srcId="{685409CC-84AB-40E8-BBA7-31ABB524A398}" destId="{3C4CDCBC-3C8F-4A9F-83B0-06E8AD4DAE0F}" srcOrd="3" destOrd="0" presId="urn:microsoft.com/office/officeart/2018/2/layout/IconCircleList"/>
    <dgm:cxn modelId="{CF995EDE-89AD-4361-948B-A8B1ADD15EC9}" type="presParOf" srcId="{E85B7C88-21CC-417D-A5ED-152BC81913F3}" destId="{7C191DA6-0977-4FAE-BA29-37E8B17808EE}" srcOrd="13" destOrd="0" presId="urn:microsoft.com/office/officeart/2018/2/layout/IconCircleList"/>
    <dgm:cxn modelId="{45447C4B-1936-4E1A-88BE-C6309D1CAAA4}" type="presParOf" srcId="{E85B7C88-21CC-417D-A5ED-152BC81913F3}" destId="{ED4A4B81-6D0F-4E0D-A69F-6ED59F6096E9}" srcOrd="14" destOrd="0" presId="urn:microsoft.com/office/officeart/2018/2/layout/IconCircleList"/>
    <dgm:cxn modelId="{06CD8A8F-421F-41C2-95F1-89455CB4F522}" type="presParOf" srcId="{ED4A4B81-6D0F-4E0D-A69F-6ED59F6096E9}" destId="{F56A9633-7DF1-4C3C-AC7E-CA80AD3129B5}" srcOrd="0" destOrd="0" presId="urn:microsoft.com/office/officeart/2018/2/layout/IconCircleList"/>
    <dgm:cxn modelId="{3FC46A10-B085-4B72-8DDC-3E763AACDECC}" type="presParOf" srcId="{ED4A4B81-6D0F-4E0D-A69F-6ED59F6096E9}" destId="{1CB59B46-4968-4B4A-A372-4BB4491FFDE4}" srcOrd="1" destOrd="0" presId="urn:microsoft.com/office/officeart/2018/2/layout/IconCircleList"/>
    <dgm:cxn modelId="{57883C9F-9A2A-453E-ABAE-EA48ECA0BC85}" type="presParOf" srcId="{ED4A4B81-6D0F-4E0D-A69F-6ED59F6096E9}" destId="{8C2031D6-162B-4D5E-BBE4-8852FBA519B9}" srcOrd="2" destOrd="0" presId="urn:microsoft.com/office/officeart/2018/2/layout/IconCircleList"/>
    <dgm:cxn modelId="{6B376AEF-4479-4C34-A64F-E17421A5A437}" type="presParOf" srcId="{ED4A4B81-6D0F-4E0D-A69F-6ED59F6096E9}" destId="{B6AD505F-8184-46C9-82A9-3FAF3A84989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6CBA59-C789-4421-A0C7-C6F3F3EB76F0}"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55180C95-151A-4F68-8661-1AF208A06F24}">
      <dgm:prSet/>
      <dgm:spPr/>
      <dgm:t>
        <a:bodyPr/>
        <a:lstStyle/>
        <a:p>
          <a:r>
            <a:rPr lang="en-US" baseline="0" dirty="0"/>
            <a:t>Location:</a:t>
          </a:r>
        </a:p>
        <a:p>
          <a:r>
            <a:rPr lang="en-US" baseline="0" dirty="0"/>
            <a:t> The root chakra is based at the base of the spine, near the tailbone.</a:t>
          </a:r>
          <a:endParaRPr lang="en-US" dirty="0"/>
        </a:p>
      </dgm:t>
    </dgm:pt>
    <dgm:pt modelId="{C846755D-5F5F-4A9D-93D1-9B07FD235A0E}" type="parTrans" cxnId="{528519BE-57B2-48F6-8CEF-2175ECEBDF76}">
      <dgm:prSet/>
      <dgm:spPr/>
      <dgm:t>
        <a:bodyPr/>
        <a:lstStyle/>
        <a:p>
          <a:endParaRPr lang="en-US"/>
        </a:p>
      </dgm:t>
    </dgm:pt>
    <dgm:pt modelId="{F98F9573-D006-4FA9-A0A2-F4B33ABB7271}" type="sibTrans" cxnId="{528519BE-57B2-48F6-8CEF-2175ECEBDF76}">
      <dgm:prSet/>
      <dgm:spPr/>
      <dgm:t>
        <a:bodyPr/>
        <a:lstStyle/>
        <a:p>
          <a:endParaRPr lang="en-US"/>
        </a:p>
      </dgm:t>
    </dgm:pt>
    <dgm:pt modelId="{CEE67D28-3AFC-4259-9A01-657790E543C6}">
      <dgm:prSet/>
      <dgm:spPr/>
      <dgm:t>
        <a:bodyPr/>
        <a:lstStyle/>
        <a:p>
          <a:r>
            <a:rPr lang="en-US" baseline="0" dirty="0" err="1"/>
            <a:t>Colour</a:t>
          </a:r>
          <a:r>
            <a:rPr lang="en-US" baseline="0" dirty="0"/>
            <a:t>: </a:t>
          </a:r>
        </a:p>
        <a:p>
          <a:r>
            <a:rPr lang="en-US" baseline="0" dirty="0"/>
            <a:t>The </a:t>
          </a:r>
          <a:r>
            <a:rPr lang="en-US" baseline="0" dirty="0" err="1"/>
            <a:t>colour</a:t>
          </a:r>
          <a:r>
            <a:rPr lang="en-US" baseline="0" dirty="0"/>
            <a:t> associated with the root chakra is red, representing vitality, strength, and grounding.</a:t>
          </a:r>
          <a:endParaRPr lang="en-US" dirty="0"/>
        </a:p>
      </dgm:t>
    </dgm:pt>
    <dgm:pt modelId="{6EB32F89-C16E-4EB8-B0AC-0FE42C1F63C8}" type="parTrans" cxnId="{2A2CE0E1-AE1D-4A54-B624-E7E835D996C4}">
      <dgm:prSet/>
      <dgm:spPr/>
      <dgm:t>
        <a:bodyPr/>
        <a:lstStyle/>
        <a:p>
          <a:endParaRPr lang="en-US"/>
        </a:p>
      </dgm:t>
    </dgm:pt>
    <dgm:pt modelId="{85593118-1F86-4659-9947-83AFBB880CAB}" type="sibTrans" cxnId="{2A2CE0E1-AE1D-4A54-B624-E7E835D996C4}">
      <dgm:prSet/>
      <dgm:spPr/>
      <dgm:t>
        <a:bodyPr/>
        <a:lstStyle/>
        <a:p>
          <a:endParaRPr lang="en-US"/>
        </a:p>
      </dgm:t>
    </dgm:pt>
    <dgm:pt modelId="{5E98B2C1-E4EC-41C7-9C81-2F38C838FC4D}">
      <dgm:prSet/>
      <dgm:spPr/>
      <dgm:t>
        <a:bodyPr/>
        <a:lstStyle/>
        <a:p>
          <a:r>
            <a:rPr lang="en-US" baseline="0" dirty="0"/>
            <a:t>Element: </a:t>
          </a:r>
        </a:p>
        <a:p>
          <a:r>
            <a:rPr lang="en-US" baseline="0" dirty="0"/>
            <a:t>The element associated with the root chakra is earth, symbolizing stability, solidity, and a sense of grounding.</a:t>
          </a:r>
          <a:endParaRPr lang="en-US" dirty="0"/>
        </a:p>
      </dgm:t>
    </dgm:pt>
    <dgm:pt modelId="{A73BDF0F-BCAA-4951-99A5-83DA760090F7}" type="parTrans" cxnId="{8EA58E8A-03CB-45D1-AE67-3736BE1C6AED}">
      <dgm:prSet/>
      <dgm:spPr/>
      <dgm:t>
        <a:bodyPr/>
        <a:lstStyle/>
        <a:p>
          <a:endParaRPr lang="en-US"/>
        </a:p>
      </dgm:t>
    </dgm:pt>
    <dgm:pt modelId="{66069043-32AF-4136-832F-74084875C47B}" type="sibTrans" cxnId="{8EA58E8A-03CB-45D1-AE67-3736BE1C6AED}">
      <dgm:prSet/>
      <dgm:spPr/>
      <dgm:t>
        <a:bodyPr/>
        <a:lstStyle/>
        <a:p>
          <a:endParaRPr lang="en-US"/>
        </a:p>
      </dgm:t>
    </dgm:pt>
    <dgm:pt modelId="{626A57C7-1D43-4CB9-81F2-4811F0B5EB71}">
      <dgm:prSet/>
      <dgm:spPr/>
      <dgm:t>
        <a:bodyPr/>
        <a:lstStyle/>
        <a:p>
          <a:r>
            <a:rPr lang="en-US" baseline="0" dirty="0"/>
            <a:t>Physical Connection:</a:t>
          </a:r>
        </a:p>
        <a:p>
          <a:r>
            <a:rPr lang="en-US" baseline="0" dirty="0"/>
            <a:t> The root chakra is connected to the physical body parts, such as the legs, feet, bones, and the lower spine.</a:t>
          </a:r>
          <a:endParaRPr lang="en-US" dirty="0"/>
        </a:p>
      </dgm:t>
    </dgm:pt>
    <dgm:pt modelId="{D07BE737-3B64-4EBF-B5DE-8B134E18217C}" type="parTrans" cxnId="{BBF1E29C-A777-4F21-9A02-F7D439669747}">
      <dgm:prSet/>
      <dgm:spPr/>
      <dgm:t>
        <a:bodyPr/>
        <a:lstStyle/>
        <a:p>
          <a:endParaRPr lang="en-US"/>
        </a:p>
      </dgm:t>
    </dgm:pt>
    <dgm:pt modelId="{78657D1A-4EBA-44A2-BA1C-717D26BEBF27}" type="sibTrans" cxnId="{BBF1E29C-A777-4F21-9A02-F7D439669747}">
      <dgm:prSet/>
      <dgm:spPr/>
      <dgm:t>
        <a:bodyPr/>
        <a:lstStyle/>
        <a:p>
          <a:endParaRPr lang="en-US"/>
        </a:p>
      </dgm:t>
    </dgm:pt>
    <dgm:pt modelId="{35972D57-1DF9-4918-B494-7300D943686C}">
      <dgm:prSet/>
      <dgm:spPr/>
      <dgm:t>
        <a:bodyPr/>
        <a:lstStyle/>
        <a:p>
          <a:r>
            <a:rPr lang="en-US" baseline="0" dirty="0"/>
            <a:t>Qualities: </a:t>
          </a:r>
        </a:p>
        <a:p>
          <a:r>
            <a:rPr lang="en-US" baseline="0" dirty="0"/>
            <a:t>The root chakra governs our sense of safety, security, and stability. It influences our ability to meet basic survival needs, establish healthy boundaries, and feel grounded and rooted in the present moment. </a:t>
          </a:r>
          <a:endParaRPr lang="en-US" dirty="0"/>
        </a:p>
      </dgm:t>
    </dgm:pt>
    <dgm:pt modelId="{7A89C327-C197-4F52-9837-ADB4337E3700}" type="parTrans" cxnId="{A806CF5C-8913-44F1-940C-17B74F2EC687}">
      <dgm:prSet/>
      <dgm:spPr/>
      <dgm:t>
        <a:bodyPr/>
        <a:lstStyle/>
        <a:p>
          <a:endParaRPr lang="en-US"/>
        </a:p>
      </dgm:t>
    </dgm:pt>
    <dgm:pt modelId="{6CC233EA-7EC9-4D3E-8594-5641E055FD8A}" type="sibTrans" cxnId="{A806CF5C-8913-44F1-940C-17B74F2EC687}">
      <dgm:prSet/>
      <dgm:spPr/>
      <dgm:t>
        <a:bodyPr/>
        <a:lstStyle/>
        <a:p>
          <a:endParaRPr lang="en-US"/>
        </a:p>
      </dgm:t>
    </dgm:pt>
    <dgm:pt modelId="{AF56EFCE-AE72-4CE3-A257-7243D5D4F311}">
      <dgm:prSet/>
      <dgm:spPr/>
      <dgm:t>
        <a:bodyPr/>
        <a:lstStyle/>
        <a:p>
          <a:r>
            <a:rPr lang="en-US" baseline="0" dirty="0"/>
            <a:t>Imbalance: </a:t>
          </a:r>
        </a:p>
        <a:p>
          <a:r>
            <a:rPr lang="en-US" baseline="0" dirty="0"/>
            <a:t>When the root chakra is imbalanced, it can manifest as feelings of fear, insecurity, restlessness, and a lack of stability. Physical symptoms may include lower back pain, digestive issues, or problems with the legs and feet. </a:t>
          </a:r>
          <a:endParaRPr lang="en-US" dirty="0"/>
        </a:p>
      </dgm:t>
    </dgm:pt>
    <dgm:pt modelId="{84903B7E-3334-4FD2-8CC1-32C4193C754C}" type="parTrans" cxnId="{AF587592-F170-4196-92E9-E55BF3B6DFBC}">
      <dgm:prSet/>
      <dgm:spPr/>
      <dgm:t>
        <a:bodyPr/>
        <a:lstStyle/>
        <a:p>
          <a:endParaRPr lang="en-US"/>
        </a:p>
      </dgm:t>
    </dgm:pt>
    <dgm:pt modelId="{BCA532EB-B5C1-46F1-ACD7-9F048EFADC21}" type="sibTrans" cxnId="{AF587592-F170-4196-92E9-E55BF3B6DFBC}">
      <dgm:prSet/>
      <dgm:spPr/>
      <dgm:t>
        <a:bodyPr/>
        <a:lstStyle/>
        <a:p>
          <a:endParaRPr lang="en-US"/>
        </a:p>
      </dgm:t>
    </dgm:pt>
    <dgm:pt modelId="{EC6AB421-E9C2-4B63-8889-17EA772B669A}" type="pres">
      <dgm:prSet presAssocID="{B46CBA59-C789-4421-A0C7-C6F3F3EB76F0}" presName="diagram" presStyleCnt="0">
        <dgm:presLayoutVars>
          <dgm:dir/>
          <dgm:resizeHandles val="exact"/>
        </dgm:presLayoutVars>
      </dgm:prSet>
      <dgm:spPr/>
    </dgm:pt>
    <dgm:pt modelId="{8DF55743-4B4D-40AD-893D-098B6CE056CE}" type="pres">
      <dgm:prSet presAssocID="{55180C95-151A-4F68-8661-1AF208A06F24}" presName="node" presStyleLbl="node1" presStyleIdx="0" presStyleCnt="6">
        <dgm:presLayoutVars>
          <dgm:bulletEnabled val="1"/>
        </dgm:presLayoutVars>
      </dgm:prSet>
      <dgm:spPr/>
    </dgm:pt>
    <dgm:pt modelId="{47D9EB1D-FA9C-4B1E-96FC-6649E4EC85A2}" type="pres">
      <dgm:prSet presAssocID="{F98F9573-D006-4FA9-A0A2-F4B33ABB7271}" presName="sibTrans" presStyleCnt="0"/>
      <dgm:spPr/>
    </dgm:pt>
    <dgm:pt modelId="{5A47909C-10A0-4117-A907-B19649ED0291}" type="pres">
      <dgm:prSet presAssocID="{CEE67D28-3AFC-4259-9A01-657790E543C6}" presName="node" presStyleLbl="node1" presStyleIdx="1" presStyleCnt="6">
        <dgm:presLayoutVars>
          <dgm:bulletEnabled val="1"/>
        </dgm:presLayoutVars>
      </dgm:prSet>
      <dgm:spPr/>
    </dgm:pt>
    <dgm:pt modelId="{A0AADBDD-81BC-4B56-8A22-3D13A7664E37}" type="pres">
      <dgm:prSet presAssocID="{85593118-1F86-4659-9947-83AFBB880CAB}" presName="sibTrans" presStyleCnt="0"/>
      <dgm:spPr/>
    </dgm:pt>
    <dgm:pt modelId="{DF9B3F8C-FA51-4BEE-924B-10E699232CD5}" type="pres">
      <dgm:prSet presAssocID="{5E98B2C1-E4EC-41C7-9C81-2F38C838FC4D}" presName="node" presStyleLbl="node1" presStyleIdx="2" presStyleCnt="6">
        <dgm:presLayoutVars>
          <dgm:bulletEnabled val="1"/>
        </dgm:presLayoutVars>
      </dgm:prSet>
      <dgm:spPr/>
    </dgm:pt>
    <dgm:pt modelId="{F8303125-643F-491A-9D44-5B1E6FB85B36}" type="pres">
      <dgm:prSet presAssocID="{66069043-32AF-4136-832F-74084875C47B}" presName="sibTrans" presStyleCnt="0"/>
      <dgm:spPr/>
    </dgm:pt>
    <dgm:pt modelId="{9DE86194-D672-491F-91E9-40B9822BD100}" type="pres">
      <dgm:prSet presAssocID="{626A57C7-1D43-4CB9-81F2-4811F0B5EB71}" presName="node" presStyleLbl="node1" presStyleIdx="3" presStyleCnt="6">
        <dgm:presLayoutVars>
          <dgm:bulletEnabled val="1"/>
        </dgm:presLayoutVars>
      </dgm:prSet>
      <dgm:spPr/>
    </dgm:pt>
    <dgm:pt modelId="{8E915DC7-885F-45E0-9C9F-1B22C5AA86FE}" type="pres">
      <dgm:prSet presAssocID="{78657D1A-4EBA-44A2-BA1C-717D26BEBF27}" presName="sibTrans" presStyleCnt="0"/>
      <dgm:spPr/>
    </dgm:pt>
    <dgm:pt modelId="{FC352FD4-5B33-4E15-A461-3002CC94D0CC}" type="pres">
      <dgm:prSet presAssocID="{35972D57-1DF9-4918-B494-7300D943686C}" presName="node" presStyleLbl="node1" presStyleIdx="4" presStyleCnt="6">
        <dgm:presLayoutVars>
          <dgm:bulletEnabled val="1"/>
        </dgm:presLayoutVars>
      </dgm:prSet>
      <dgm:spPr/>
    </dgm:pt>
    <dgm:pt modelId="{634C66A3-A25A-48FC-99F7-6973BE77398F}" type="pres">
      <dgm:prSet presAssocID="{6CC233EA-7EC9-4D3E-8594-5641E055FD8A}" presName="sibTrans" presStyleCnt="0"/>
      <dgm:spPr/>
    </dgm:pt>
    <dgm:pt modelId="{3B41C226-C2FE-47D3-99DE-DAB9D5CD04DD}" type="pres">
      <dgm:prSet presAssocID="{AF56EFCE-AE72-4CE3-A257-7243D5D4F311}" presName="node" presStyleLbl="node1" presStyleIdx="5" presStyleCnt="6">
        <dgm:presLayoutVars>
          <dgm:bulletEnabled val="1"/>
        </dgm:presLayoutVars>
      </dgm:prSet>
      <dgm:spPr/>
    </dgm:pt>
  </dgm:ptLst>
  <dgm:cxnLst>
    <dgm:cxn modelId="{F2D38D10-16C1-47DA-B7D3-9F40DE58311D}" type="presOf" srcId="{5E98B2C1-E4EC-41C7-9C81-2F38C838FC4D}" destId="{DF9B3F8C-FA51-4BEE-924B-10E699232CD5}" srcOrd="0" destOrd="0" presId="urn:microsoft.com/office/officeart/2005/8/layout/default"/>
    <dgm:cxn modelId="{C8328922-EC43-4EB5-B0D0-0DB2047CBF9F}" type="presOf" srcId="{AF56EFCE-AE72-4CE3-A257-7243D5D4F311}" destId="{3B41C226-C2FE-47D3-99DE-DAB9D5CD04DD}" srcOrd="0" destOrd="0" presId="urn:microsoft.com/office/officeart/2005/8/layout/default"/>
    <dgm:cxn modelId="{AD6EE12E-E395-4905-A3E9-76E9CC349EFE}" type="presOf" srcId="{B46CBA59-C789-4421-A0C7-C6F3F3EB76F0}" destId="{EC6AB421-E9C2-4B63-8889-17EA772B669A}" srcOrd="0" destOrd="0" presId="urn:microsoft.com/office/officeart/2005/8/layout/default"/>
    <dgm:cxn modelId="{B1815B5C-3FEC-4EB8-9052-18EA78B6F1F8}" type="presOf" srcId="{55180C95-151A-4F68-8661-1AF208A06F24}" destId="{8DF55743-4B4D-40AD-893D-098B6CE056CE}" srcOrd="0" destOrd="0" presId="urn:microsoft.com/office/officeart/2005/8/layout/default"/>
    <dgm:cxn modelId="{A806CF5C-8913-44F1-940C-17B74F2EC687}" srcId="{B46CBA59-C789-4421-A0C7-C6F3F3EB76F0}" destId="{35972D57-1DF9-4918-B494-7300D943686C}" srcOrd="4" destOrd="0" parTransId="{7A89C327-C197-4F52-9837-ADB4337E3700}" sibTransId="{6CC233EA-7EC9-4D3E-8594-5641E055FD8A}"/>
    <dgm:cxn modelId="{D0CABC6C-6A56-4870-B773-6C295E6E00E4}" type="presOf" srcId="{35972D57-1DF9-4918-B494-7300D943686C}" destId="{FC352FD4-5B33-4E15-A461-3002CC94D0CC}" srcOrd="0" destOrd="0" presId="urn:microsoft.com/office/officeart/2005/8/layout/default"/>
    <dgm:cxn modelId="{B4E23355-958E-4BB3-AE43-FBCFB8A3AAB1}" type="presOf" srcId="{CEE67D28-3AFC-4259-9A01-657790E543C6}" destId="{5A47909C-10A0-4117-A907-B19649ED0291}" srcOrd="0" destOrd="0" presId="urn:microsoft.com/office/officeart/2005/8/layout/default"/>
    <dgm:cxn modelId="{8EA58E8A-03CB-45D1-AE67-3736BE1C6AED}" srcId="{B46CBA59-C789-4421-A0C7-C6F3F3EB76F0}" destId="{5E98B2C1-E4EC-41C7-9C81-2F38C838FC4D}" srcOrd="2" destOrd="0" parTransId="{A73BDF0F-BCAA-4951-99A5-83DA760090F7}" sibTransId="{66069043-32AF-4136-832F-74084875C47B}"/>
    <dgm:cxn modelId="{AF587592-F170-4196-92E9-E55BF3B6DFBC}" srcId="{B46CBA59-C789-4421-A0C7-C6F3F3EB76F0}" destId="{AF56EFCE-AE72-4CE3-A257-7243D5D4F311}" srcOrd="5" destOrd="0" parTransId="{84903B7E-3334-4FD2-8CC1-32C4193C754C}" sibTransId="{BCA532EB-B5C1-46F1-ACD7-9F048EFADC21}"/>
    <dgm:cxn modelId="{BBF1E29C-A777-4F21-9A02-F7D439669747}" srcId="{B46CBA59-C789-4421-A0C7-C6F3F3EB76F0}" destId="{626A57C7-1D43-4CB9-81F2-4811F0B5EB71}" srcOrd="3" destOrd="0" parTransId="{D07BE737-3B64-4EBF-B5DE-8B134E18217C}" sibTransId="{78657D1A-4EBA-44A2-BA1C-717D26BEBF27}"/>
    <dgm:cxn modelId="{528519BE-57B2-48F6-8CEF-2175ECEBDF76}" srcId="{B46CBA59-C789-4421-A0C7-C6F3F3EB76F0}" destId="{55180C95-151A-4F68-8661-1AF208A06F24}" srcOrd="0" destOrd="0" parTransId="{C846755D-5F5F-4A9D-93D1-9B07FD235A0E}" sibTransId="{F98F9573-D006-4FA9-A0A2-F4B33ABB7271}"/>
    <dgm:cxn modelId="{36819CE0-2528-4017-BE67-E7376BF78160}" type="presOf" srcId="{626A57C7-1D43-4CB9-81F2-4811F0B5EB71}" destId="{9DE86194-D672-491F-91E9-40B9822BD100}" srcOrd="0" destOrd="0" presId="urn:microsoft.com/office/officeart/2005/8/layout/default"/>
    <dgm:cxn modelId="{2A2CE0E1-AE1D-4A54-B624-E7E835D996C4}" srcId="{B46CBA59-C789-4421-A0C7-C6F3F3EB76F0}" destId="{CEE67D28-3AFC-4259-9A01-657790E543C6}" srcOrd="1" destOrd="0" parTransId="{6EB32F89-C16E-4EB8-B0AC-0FE42C1F63C8}" sibTransId="{85593118-1F86-4659-9947-83AFBB880CAB}"/>
    <dgm:cxn modelId="{AB510717-4584-4C7F-87B3-B3420D2718EC}" type="presParOf" srcId="{EC6AB421-E9C2-4B63-8889-17EA772B669A}" destId="{8DF55743-4B4D-40AD-893D-098B6CE056CE}" srcOrd="0" destOrd="0" presId="urn:microsoft.com/office/officeart/2005/8/layout/default"/>
    <dgm:cxn modelId="{E5991DA1-A17A-489D-A6F1-02A40FA1B51B}" type="presParOf" srcId="{EC6AB421-E9C2-4B63-8889-17EA772B669A}" destId="{47D9EB1D-FA9C-4B1E-96FC-6649E4EC85A2}" srcOrd="1" destOrd="0" presId="urn:microsoft.com/office/officeart/2005/8/layout/default"/>
    <dgm:cxn modelId="{172CF29F-D057-4845-84A0-51C6134C5310}" type="presParOf" srcId="{EC6AB421-E9C2-4B63-8889-17EA772B669A}" destId="{5A47909C-10A0-4117-A907-B19649ED0291}" srcOrd="2" destOrd="0" presId="urn:microsoft.com/office/officeart/2005/8/layout/default"/>
    <dgm:cxn modelId="{0837A4EE-5E6A-4CE2-94BE-B910D1792A95}" type="presParOf" srcId="{EC6AB421-E9C2-4B63-8889-17EA772B669A}" destId="{A0AADBDD-81BC-4B56-8A22-3D13A7664E37}" srcOrd="3" destOrd="0" presId="urn:microsoft.com/office/officeart/2005/8/layout/default"/>
    <dgm:cxn modelId="{AF48A861-DB9E-4E39-B210-29F572E2EBCE}" type="presParOf" srcId="{EC6AB421-E9C2-4B63-8889-17EA772B669A}" destId="{DF9B3F8C-FA51-4BEE-924B-10E699232CD5}" srcOrd="4" destOrd="0" presId="urn:microsoft.com/office/officeart/2005/8/layout/default"/>
    <dgm:cxn modelId="{E5661F1D-C943-4C23-A36D-305C3917CD00}" type="presParOf" srcId="{EC6AB421-E9C2-4B63-8889-17EA772B669A}" destId="{F8303125-643F-491A-9D44-5B1E6FB85B36}" srcOrd="5" destOrd="0" presId="urn:microsoft.com/office/officeart/2005/8/layout/default"/>
    <dgm:cxn modelId="{8FCF591B-7BC1-4D00-A8D3-680971F97442}" type="presParOf" srcId="{EC6AB421-E9C2-4B63-8889-17EA772B669A}" destId="{9DE86194-D672-491F-91E9-40B9822BD100}" srcOrd="6" destOrd="0" presId="urn:microsoft.com/office/officeart/2005/8/layout/default"/>
    <dgm:cxn modelId="{FFDA4EC8-25D5-46A2-A70B-DDBB38E2613A}" type="presParOf" srcId="{EC6AB421-E9C2-4B63-8889-17EA772B669A}" destId="{8E915DC7-885F-45E0-9C9F-1B22C5AA86FE}" srcOrd="7" destOrd="0" presId="urn:microsoft.com/office/officeart/2005/8/layout/default"/>
    <dgm:cxn modelId="{04A1547A-49C9-4384-AE3F-B4E34CE8804B}" type="presParOf" srcId="{EC6AB421-E9C2-4B63-8889-17EA772B669A}" destId="{FC352FD4-5B33-4E15-A461-3002CC94D0CC}" srcOrd="8" destOrd="0" presId="urn:microsoft.com/office/officeart/2005/8/layout/default"/>
    <dgm:cxn modelId="{BB55C83B-07EE-4C78-AB9F-D738C914EC70}" type="presParOf" srcId="{EC6AB421-E9C2-4B63-8889-17EA772B669A}" destId="{634C66A3-A25A-48FC-99F7-6973BE77398F}" srcOrd="9" destOrd="0" presId="urn:microsoft.com/office/officeart/2005/8/layout/default"/>
    <dgm:cxn modelId="{08D296EA-1122-41B3-8315-4D641BCCE8DF}" type="presParOf" srcId="{EC6AB421-E9C2-4B63-8889-17EA772B669A}" destId="{3B41C226-C2FE-47D3-99DE-DAB9D5CD04D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0B913E-1373-46E4-994B-36F167B9670E}" type="doc">
      <dgm:prSet loTypeId="urn:microsoft.com/office/officeart/2008/layout/LinedList" loCatId="list" qsTypeId="urn:microsoft.com/office/officeart/2005/8/quickstyle/simple1" qsCatId="simple" csTypeId="urn:microsoft.com/office/officeart/2005/8/colors/accent3_2" csCatId="accent3"/>
      <dgm:spPr/>
      <dgm:t>
        <a:bodyPr/>
        <a:lstStyle/>
        <a:p>
          <a:endParaRPr lang="en-US"/>
        </a:p>
      </dgm:t>
    </dgm:pt>
    <dgm:pt modelId="{29F6DBED-79FB-467A-9B07-309FBDA98B2A}">
      <dgm:prSet/>
      <dgm:spPr/>
      <dgm:t>
        <a:bodyPr/>
        <a:lstStyle/>
        <a:p>
          <a:r>
            <a:rPr lang="en-US" baseline="0" dirty="0"/>
            <a:t>Angel: Root Chakra: Archangel Gabriel - Archangel Gabriel is often associated with grounding, stability, and providing support in times of change or transition.</a:t>
          </a:r>
          <a:endParaRPr lang="en-US" dirty="0"/>
        </a:p>
      </dgm:t>
    </dgm:pt>
    <dgm:pt modelId="{762CB844-A747-454D-AE4A-8A608B2F587C}" type="parTrans" cxnId="{7796A0B6-0BC5-4508-9FB7-240A08EB189F}">
      <dgm:prSet/>
      <dgm:spPr/>
      <dgm:t>
        <a:bodyPr/>
        <a:lstStyle/>
        <a:p>
          <a:endParaRPr lang="en-US"/>
        </a:p>
      </dgm:t>
    </dgm:pt>
    <dgm:pt modelId="{269553C4-FE7E-469C-8079-478986BA1A18}" type="sibTrans" cxnId="{7796A0B6-0BC5-4508-9FB7-240A08EB189F}">
      <dgm:prSet/>
      <dgm:spPr/>
      <dgm:t>
        <a:bodyPr/>
        <a:lstStyle/>
        <a:p>
          <a:endParaRPr lang="en-US"/>
        </a:p>
      </dgm:t>
    </dgm:pt>
    <dgm:pt modelId="{F735E858-D0CB-49D2-925B-141D93D910C4}">
      <dgm:prSet/>
      <dgm:spPr/>
      <dgm:t>
        <a:bodyPr/>
        <a:lstStyle/>
        <a:p>
          <a:r>
            <a:rPr lang="en-US" baseline="0" dirty="0"/>
            <a:t>Crystals: Root Chakra: Red Jasper, Smoky Quartz, Hematite - These grounding stones help to stabilize and strengthen the root chakra, promoting feelings of safety, stability, and security.</a:t>
          </a:r>
          <a:endParaRPr lang="en-US" dirty="0"/>
        </a:p>
      </dgm:t>
    </dgm:pt>
    <dgm:pt modelId="{27F4FE84-4BFC-4021-9A06-E9C921FC91AA}" type="parTrans" cxnId="{F3F8D2C0-6C8F-4926-AE17-52ADAC86E2FB}">
      <dgm:prSet/>
      <dgm:spPr/>
      <dgm:t>
        <a:bodyPr/>
        <a:lstStyle/>
        <a:p>
          <a:endParaRPr lang="en-US"/>
        </a:p>
      </dgm:t>
    </dgm:pt>
    <dgm:pt modelId="{93D9BF63-77A3-4A37-8EBC-45A379520E0F}" type="sibTrans" cxnId="{F3F8D2C0-6C8F-4926-AE17-52ADAC86E2FB}">
      <dgm:prSet/>
      <dgm:spPr/>
      <dgm:t>
        <a:bodyPr/>
        <a:lstStyle/>
        <a:p>
          <a:endParaRPr lang="en-US"/>
        </a:p>
      </dgm:t>
    </dgm:pt>
    <dgm:pt modelId="{DA64D626-46C5-4E9D-8D87-2EAB0CD591F1}">
      <dgm:prSet/>
      <dgm:spPr/>
      <dgm:t>
        <a:bodyPr/>
        <a:lstStyle/>
        <a:p>
          <a:r>
            <a:rPr lang="en-US" baseline="0" dirty="0"/>
            <a:t>Balancing Techniques: There are various practices to balance and activate the root chakra, such as grounding exercises, meditation, yoga poses that focus on the lower body, connecting with nature, and using affirmations that promote feelings of safety, stability, and abundance.</a:t>
          </a:r>
          <a:endParaRPr lang="en-US" dirty="0"/>
        </a:p>
      </dgm:t>
    </dgm:pt>
    <dgm:pt modelId="{DEEB882D-EFAB-4151-8358-AC808165877D}" type="parTrans" cxnId="{EAB9B55C-9F72-4CFD-AE4A-2A1583654253}">
      <dgm:prSet/>
      <dgm:spPr/>
      <dgm:t>
        <a:bodyPr/>
        <a:lstStyle/>
        <a:p>
          <a:endParaRPr lang="en-US"/>
        </a:p>
      </dgm:t>
    </dgm:pt>
    <dgm:pt modelId="{F1F79E32-76E0-40F2-B3EF-BE22CD33129F}" type="sibTrans" cxnId="{EAB9B55C-9F72-4CFD-AE4A-2A1583654253}">
      <dgm:prSet/>
      <dgm:spPr/>
      <dgm:t>
        <a:bodyPr/>
        <a:lstStyle/>
        <a:p>
          <a:endParaRPr lang="en-US"/>
        </a:p>
      </dgm:t>
    </dgm:pt>
    <dgm:pt modelId="{D6E08C28-E949-4372-98AA-3C9354308659}" type="pres">
      <dgm:prSet presAssocID="{050B913E-1373-46E4-994B-36F167B9670E}" presName="vert0" presStyleCnt="0">
        <dgm:presLayoutVars>
          <dgm:dir/>
          <dgm:animOne val="branch"/>
          <dgm:animLvl val="lvl"/>
        </dgm:presLayoutVars>
      </dgm:prSet>
      <dgm:spPr/>
    </dgm:pt>
    <dgm:pt modelId="{B9B978D4-EDBA-4180-8D6E-FC1295506D10}" type="pres">
      <dgm:prSet presAssocID="{29F6DBED-79FB-467A-9B07-309FBDA98B2A}" presName="thickLine" presStyleLbl="alignNode1" presStyleIdx="0" presStyleCnt="3"/>
      <dgm:spPr/>
    </dgm:pt>
    <dgm:pt modelId="{042F8675-4B67-49DA-8B0B-7C64032CCBD7}" type="pres">
      <dgm:prSet presAssocID="{29F6DBED-79FB-467A-9B07-309FBDA98B2A}" presName="horz1" presStyleCnt="0"/>
      <dgm:spPr/>
    </dgm:pt>
    <dgm:pt modelId="{753B8848-7DAB-4A07-913E-89523D69830C}" type="pres">
      <dgm:prSet presAssocID="{29F6DBED-79FB-467A-9B07-309FBDA98B2A}" presName="tx1" presStyleLbl="revTx" presStyleIdx="0" presStyleCnt="3"/>
      <dgm:spPr/>
    </dgm:pt>
    <dgm:pt modelId="{8CEA90C9-02BC-4A56-AE60-5876A8DC78B5}" type="pres">
      <dgm:prSet presAssocID="{29F6DBED-79FB-467A-9B07-309FBDA98B2A}" presName="vert1" presStyleCnt="0"/>
      <dgm:spPr/>
    </dgm:pt>
    <dgm:pt modelId="{D4A1538F-36EA-468E-9E95-D834162C3323}" type="pres">
      <dgm:prSet presAssocID="{F735E858-D0CB-49D2-925B-141D93D910C4}" presName="thickLine" presStyleLbl="alignNode1" presStyleIdx="1" presStyleCnt="3"/>
      <dgm:spPr/>
    </dgm:pt>
    <dgm:pt modelId="{A14CF613-240F-4784-AB9C-67E65EBB2D9A}" type="pres">
      <dgm:prSet presAssocID="{F735E858-D0CB-49D2-925B-141D93D910C4}" presName="horz1" presStyleCnt="0"/>
      <dgm:spPr/>
    </dgm:pt>
    <dgm:pt modelId="{9E30DC56-60DA-4255-8927-2B46089FF7C2}" type="pres">
      <dgm:prSet presAssocID="{F735E858-D0CB-49D2-925B-141D93D910C4}" presName="tx1" presStyleLbl="revTx" presStyleIdx="1" presStyleCnt="3"/>
      <dgm:spPr/>
    </dgm:pt>
    <dgm:pt modelId="{C1B5D11C-CE66-4E4E-8421-7B14F6379ED9}" type="pres">
      <dgm:prSet presAssocID="{F735E858-D0CB-49D2-925B-141D93D910C4}" presName="vert1" presStyleCnt="0"/>
      <dgm:spPr/>
    </dgm:pt>
    <dgm:pt modelId="{A2ABAB98-51C6-4EA5-99EA-AEC56750BCAA}" type="pres">
      <dgm:prSet presAssocID="{DA64D626-46C5-4E9D-8D87-2EAB0CD591F1}" presName="thickLine" presStyleLbl="alignNode1" presStyleIdx="2" presStyleCnt="3"/>
      <dgm:spPr/>
    </dgm:pt>
    <dgm:pt modelId="{4E5D9E87-61D9-4CDA-976E-521458F23BD2}" type="pres">
      <dgm:prSet presAssocID="{DA64D626-46C5-4E9D-8D87-2EAB0CD591F1}" presName="horz1" presStyleCnt="0"/>
      <dgm:spPr/>
    </dgm:pt>
    <dgm:pt modelId="{AC46AD95-67A4-43EE-B773-0D3884A42902}" type="pres">
      <dgm:prSet presAssocID="{DA64D626-46C5-4E9D-8D87-2EAB0CD591F1}" presName="tx1" presStyleLbl="revTx" presStyleIdx="2" presStyleCnt="3"/>
      <dgm:spPr/>
    </dgm:pt>
    <dgm:pt modelId="{25D4CAD0-24E7-4B94-80E8-2D2C89CA78C9}" type="pres">
      <dgm:prSet presAssocID="{DA64D626-46C5-4E9D-8D87-2EAB0CD591F1}" presName="vert1" presStyleCnt="0"/>
      <dgm:spPr/>
    </dgm:pt>
  </dgm:ptLst>
  <dgm:cxnLst>
    <dgm:cxn modelId="{38473B0E-C8FC-4304-B1FD-CDD4785FA578}" type="presOf" srcId="{F735E858-D0CB-49D2-925B-141D93D910C4}" destId="{9E30DC56-60DA-4255-8927-2B46089FF7C2}" srcOrd="0" destOrd="0" presId="urn:microsoft.com/office/officeart/2008/layout/LinedList"/>
    <dgm:cxn modelId="{F2814532-72CD-4365-93D9-0B8605E57A8A}" type="presOf" srcId="{29F6DBED-79FB-467A-9B07-309FBDA98B2A}" destId="{753B8848-7DAB-4A07-913E-89523D69830C}" srcOrd="0" destOrd="0" presId="urn:microsoft.com/office/officeart/2008/layout/LinedList"/>
    <dgm:cxn modelId="{8E6A7D33-0DAE-4CEB-8FF6-0C4AE69CAA6A}" type="presOf" srcId="{DA64D626-46C5-4E9D-8D87-2EAB0CD591F1}" destId="{AC46AD95-67A4-43EE-B773-0D3884A42902}" srcOrd="0" destOrd="0" presId="urn:microsoft.com/office/officeart/2008/layout/LinedList"/>
    <dgm:cxn modelId="{EAB9B55C-9F72-4CFD-AE4A-2A1583654253}" srcId="{050B913E-1373-46E4-994B-36F167B9670E}" destId="{DA64D626-46C5-4E9D-8D87-2EAB0CD591F1}" srcOrd="2" destOrd="0" parTransId="{DEEB882D-EFAB-4151-8358-AC808165877D}" sibTransId="{F1F79E32-76E0-40F2-B3EF-BE22CD33129F}"/>
    <dgm:cxn modelId="{7796A0B6-0BC5-4508-9FB7-240A08EB189F}" srcId="{050B913E-1373-46E4-994B-36F167B9670E}" destId="{29F6DBED-79FB-467A-9B07-309FBDA98B2A}" srcOrd="0" destOrd="0" parTransId="{762CB844-A747-454D-AE4A-8A608B2F587C}" sibTransId="{269553C4-FE7E-469C-8079-478986BA1A18}"/>
    <dgm:cxn modelId="{F3F8D2C0-6C8F-4926-AE17-52ADAC86E2FB}" srcId="{050B913E-1373-46E4-994B-36F167B9670E}" destId="{F735E858-D0CB-49D2-925B-141D93D910C4}" srcOrd="1" destOrd="0" parTransId="{27F4FE84-4BFC-4021-9A06-E9C921FC91AA}" sibTransId="{93D9BF63-77A3-4A37-8EBC-45A379520E0F}"/>
    <dgm:cxn modelId="{4447EBF9-967A-4A8F-9F8C-D7B547779421}" type="presOf" srcId="{050B913E-1373-46E4-994B-36F167B9670E}" destId="{D6E08C28-E949-4372-98AA-3C9354308659}" srcOrd="0" destOrd="0" presId="urn:microsoft.com/office/officeart/2008/layout/LinedList"/>
    <dgm:cxn modelId="{6B4A6CF8-A186-4025-8410-73B24C5EAAF5}" type="presParOf" srcId="{D6E08C28-E949-4372-98AA-3C9354308659}" destId="{B9B978D4-EDBA-4180-8D6E-FC1295506D10}" srcOrd="0" destOrd="0" presId="urn:microsoft.com/office/officeart/2008/layout/LinedList"/>
    <dgm:cxn modelId="{B0AB3713-61BC-4B75-B220-48D8CFBD5F8B}" type="presParOf" srcId="{D6E08C28-E949-4372-98AA-3C9354308659}" destId="{042F8675-4B67-49DA-8B0B-7C64032CCBD7}" srcOrd="1" destOrd="0" presId="urn:microsoft.com/office/officeart/2008/layout/LinedList"/>
    <dgm:cxn modelId="{2F68CA09-3094-42AE-A900-1921535FE5C9}" type="presParOf" srcId="{042F8675-4B67-49DA-8B0B-7C64032CCBD7}" destId="{753B8848-7DAB-4A07-913E-89523D69830C}" srcOrd="0" destOrd="0" presId="urn:microsoft.com/office/officeart/2008/layout/LinedList"/>
    <dgm:cxn modelId="{05394F6C-693E-40BC-8EFE-1D9F2A10D978}" type="presParOf" srcId="{042F8675-4B67-49DA-8B0B-7C64032CCBD7}" destId="{8CEA90C9-02BC-4A56-AE60-5876A8DC78B5}" srcOrd="1" destOrd="0" presId="urn:microsoft.com/office/officeart/2008/layout/LinedList"/>
    <dgm:cxn modelId="{DA349A99-EAAE-4B9C-8FA9-636B4FB71403}" type="presParOf" srcId="{D6E08C28-E949-4372-98AA-3C9354308659}" destId="{D4A1538F-36EA-468E-9E95-D834162C3323}" srcOrd="2" destOrd="0" presId="urn:microsoft.com/office/officeart/2008/layout/LinedList"/>
    <dgm:cxn modelId="{B5A2124D-59C2-4E9F-996C-51D1A7E9F433}" type="presParOf" srcId="{D6E08C28-E949-4372-98AA-3C9354308659}" destId="{A14CF613-240F-4784-AB9C-67E65EBB2D9A}" srcOrd="3" destOrd="0" presId="urn:microsoft.com/office/officeart/2008/layout/LinedList"/>
    <dgm:cxn modelId="{AC3751EE-0F3D-4DFF-B110-FE45DB17852D}" type="presParOf" srcId="{A14CF613-240F-4784-AB9C-67E65EBB2D9A}" destId="{9E30DC56-60DA-4255-8927-2B46089FF7C2}" srcOrd="0" destOrd="0" presId="urn:microsoft.com/office/officeart/2008/layout/LinedList"/>
    <dgm:cxn modelId="{0897D5C5-48B2-44DD-A1EE-F6A5780E7B0F}" type="presParOf" srcId="{A14CF613-240F-4784-AB9C-67E65EBB2D9A}" destId="{C1B5D11C-CE66-4E4E-8421-7B14F6379ED9}" srcOrd="1" destOrd="0" presId="urn:microsoft.com/office/officeart/2008/layout/LinedList"/>
    <dgm:cxn modelId="{945A6535-8A6D-42B5-B07E-13A3E65B3CA9}" type="presParOf" srcId="{D6E08C28-E949-4372-98AA-3C9354308659}" destId="{A2ABAB98-51C6-4EA5-99EA-AEC56750BCAA}" srcOrd="4" destOrd="0" presId="urn:microsoft.com/office/officeart/2008/layout/LinedList"/>
    <dgm:cxn modelId="{D602B74D-A8B7-4D95-AEFF-055EC95E80B8}" type="presParOf" srcId="{D6E08C28-E949-4372-98AA-3C9354308659}" destId="{4E5D9E87-61D9-4CDA-976E-521458F23BD2}" srcOrd="5" destOrd="0" presId="urn:microsoft.com/office/officeart/2008/layout/LinedList"/>
    <dgm:cxn modelId="{10228BF2-6CC4-438F-A66C-7AB2AA7F2E7B}" type="presParOf" srcId="{4E5D9E87-61D9-4CDA-976E-521458F23BD2}" destId="{AC46AD95-67A4-43EE-B773-0D3884A42902}" srcOrd="0" destOrd="0" presId="urn:microsoft.com/office/officeart/2008/layout/LinedList"/>
    <dgm:cxn modelId="{636557E7-8AB9-4BC1-821C-3648EBCBB4F0}" type="presParOf" srcId="{4E5D9E87-61D9-4CDA-976E-521458F23BD2}" destId="{25D4CAD0-24E7-4B94-80E8-2D2C89CA78C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6CBA59-C789-4421-A0C7-C6F3F3EB76F0}"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55180C95-151A-4F68-8661-1AF208A06F24}">
      <dgm:prSet custT="1"/>
      <dgm:spPr/>
      <dgm:t>
        <a:bodyPr/>
        <a:lstStyle/>
        <a:p>
          <a:r>
            <a:rPr lang="en-US" sz="1500" baseline="0" dirty="0"/>
            <a:t>Location:</a:t>
          </a:r>
        </a:p>
        <a:p>
          <a:r>
            <a:rPr lang="en-US" sz="1500" baseline="0" dirty="0"/>
            <a:t>The sacral chakra is situated in the lower abdomen, approximately two inches below the navel..</a:t>
          </a:r>
          <a:endParaRPr lang="en-US" sz="1500" dirty="0"/>
        </a:p>
      </dgm:t>
    </dgm:pt>
    <dgm:pt modelId="{C846755D-5F5F-4A9D-93D1-9B07FD235A0E}" type="parTrans" cxnId="{528519BE-57B2-48F6-8CEF-2175ECEBDF76}">
      <dgm:prSet/>
      <dgm:spPr/>
      <dgm:t>
        <a:bodyPr/>
        <a:lstStyle/>
        <a:p>
          <a:endParaRPr lang="en-US"/>
        </a:p>
      </dgm:t>
    </dgm:pt>
    <dgm:pt modelId="{F98F9573-D006-4FA9-A0A2-F4B33ABB7271}" type="sibTrans" cxnId="{528519BE-57B2-48F6-8CEF-2175ECEBDF76}">
      <dgm:prSet/>
      <dgm:spPr/>
      <dgm:t>
        <a:bodyPr/>
        <a:lstStyle/>
        <a:p>
          <a:endParaRPr lang="en-US"/>
        </a:p>
      </dgm:t>
    </dgm:pt>
    <dgm:pt modelId="{CEE67D28-3AFC-4259-9A01-657790E543C6}">
      <dgm:prSet custT="1"/>
      <dgm:spPr/>
      <dgm:t>
        <a:bodyPr/>
        <a:lstStyle/>
        <a:p>
          <a:r>
            <a:rPr lang="en-US" sz="1500" baseline="0" dirty="0" err="1"/>
            <a:t>Colour</a:t>
          </a:r>
          <a:r>
            <a:rPr lang="en-US" sz="1500" baseline="0" dirty="0"/>
            <a:t>: </a:t>
          </a:r>
        </a:p>
        <a:p>
          <a:r>
            <a:rPr lang="en-US" sz="1500" baseline="0" dirty="0"/>
            <a:t>The </a:t>
          </a:r>
          <a:r>
            <a:rPr lang="en-US" sz="1500" baseline="0" dirty="0" err="1"/>
            <a:t>colour</a:t>
          </a:r>
          <a:r>
            <a:rPr lang="en-US" sz="1500" baseline="0" dirty="0"/>
            <a:t> associated with the sacral chakra is orange, representing creativity, passion, and vitality..</a:t>
          </a:r>
          <a:endParaRPr lang="en-US" sz="1500" dirty="0"/>
        </a:p>
      </dgm:t>
    </dgm:pt>
    <dgm:pt modelId="{6EB32F89-C16E-4EB8-B0AC-0FE42C1F63C8}" type="parTrans" cxnId="{2A2CE0E1-AE1D-4A54-B624-E7E835D996C4}">
      <dgm:prSet/>
      <dgm:spPr/>
      <dgm:t>
        <a:bodyPr/>
        <a:lstStyle/>
        <a:p>
          <a:endParaRPr lang="en-US"/>
        </a:p>
      </dgm:t>
    </dgm:pt>
    <dgm:pt modelId="{85593118-1F86-4659-9947-83AFBB880CAB}" type="sibTrans" cxnId="{2A2CE0E1-AE1D-4A54-B624-E7E835D996C4}">
      <dgm:prSet/>
      <dgm:spPr/>
      <dgm:t>
        <a:bodyPr/>
        <a:lstStyle/>
        <a:p>
          <a:endParaRPr lang="en-US"/>
        </a:p>
      </dgm:t>
    </dgm:pt>
    <dgm:pt modelId="{5E98B2C1-E4EC-41C7-9C81-2F38C838FC4D}">
      <dgm:prSet custT="1"/>
      <dgm:spPr/>
      <dgm:t>
        <a:bodyPr/>
        <a:lstStyle/>
        <a:p>
          <a:r>
            <a:rPr lang="en-US" sz="1500" baseline="0" dirty="0"/>
            <a:t>Element: </a:t>
          </a:r>
        </a:p>
        <a:p>
          <a:r>
            <a:rPr lang="en-US" sz="1500" baseline="0" dirty="0"/>
            <a:t>The element associated with the sacral chakra is water, symbolizing fluidity, adaptability, and the ability to go with the flow.
.</a:t>
          </a:r>
          <a:endParaRPr lang="en-US" sz="1500" dirty="0"/>
        </a:p>
      </dgm:t>
    </dgm:pt>
    <dgm:pt modelId="{A73BDF0F-BCAA-4951-99A5-83DA760090F7}" type="parTrans" cxnId="{8EA58E8A-03CB-45D1-AE67-3736BE1C6AED}">
      <dgm:prSet/>
      <dgm:spPr/>
      <dgm:t>
        <a:bodyPr/>
        <a:lstStyle/>
        <a:p>
          <a:endParaRPr lang="en-US"/>
        </a:p>
      </dgm:t>
    </dgm:pt>
    <dgm:pt modelId="{66069043-32AF-4136-832F-74084875C47B}" type="sibTrans" cxnId="{8EA58E8A-03CB-45D1-AE67-3736BE1C6AED}">
      <dgm:prSet/>
      <dgm:spPr/>
      <dgm:t>
        <a:bodyPr/>
        <a:lstStyle/>
        <a:p>
          <a:endParaRPr lang="en-US"/>
        </a:p>
      </dgm:t>
    </dgm:pt>
    <dgm:pt modelId="{626A57C7-1D43-4CB9-81F2-4811F0B5EB71}">
      <dgm:prSet custT="1"/>
      <dgm:spPr/>
      <dgm:t>
        <a:bodyPr/>
        <a:lstStyle/>
        <a:p>
          <a:r>
            <a:rPr lang="en-US" sz="1500" baseline="0" dirty="0"/>
            <a:t>Physical Connection:</a:t>
          </a:r>
        </a:p>
        <a:p>
          <a:r>
            <a:rPr lang="en-US" sz="1500" baseline="0" dirty="0"/>
            <a:t>The sacral chakra is connected to the physical body parts, such as the reproductive organs, hips, lower back, and bladder</a:t>
          </a:r>
          <a:r>
            <a:rPr lang="en-US" sz="1300" baseline="0" dirty="0"/>
            <a:t>.</a:t>
          </a:r>
        </a:p>
      </dgm:t>
    </dgm:pt>
    <dgm:pt modelId="{D07BE737-3B64-4EBF-B5DE-8B134E18217C}" type="parTrans" cxnId="{BBF1E29C-A777-4F21-9A02-F7D439669747}">
      <dgm:prSet/>
      <dgm:spPr/>
      <dgm:t>
        <a:bodyPr/>
        <a:lstStyle/>
        <a:p>
          <a:endParaRPr lang="en-US"/>
        </a:p>
      </dgm:t>
    </dgm:pt>
    <dgm:pt modelId="{78657D1A-4EBA-44A2-BA1C-717D26BEBF27}" type="sibTrans" cxnId="{BBF1E29C-A777-4F21-9A02-F7D439669747}">
      <dgm:prSet/>
      <dgm:spPr/>
      <dgm:t>
        <a:bodyPr/>
        <a:lstStyle/>
        <a:p>
          <a:endParaRPr lang="en-US"/>
        </a:p>
      </dgm:t>
    </dgm:pt>
    <dgm:pt modelId="{35972D57-1DF9-4918-B494-7300D943686C}">
      <dgm:prSet custT="1"/>
      <dgm:spPr/>
      <dgm:t>
        <a:bodyPr/>
        <a:lstStyle/>
        <a:p>
          <a:r>
            <a:rPr lang="en-US" sz="1500" baseline="0" dirty="0"/>
            <a:t>Qualities: </a:t>
          </a:r>
        </a:p>
        <a:p>
          <a:r>
            <a:rPr lang="en-US" sz="1500" baseline="0" dirty="0"/>
            <a:t>The sacral chakra governs our emotions, creativity, sensuality, and pleasure. It influences our ability to express ourselves authentically, experience joy and intimacy, and embrace our desires and passions.</a:t>
          </a:r>
        </a:p>
      </dgm:t>
    </dgm:pt>
    <dgm:pt modelId="{7A89C327-C197-4F52-9837-ADB4337E3700}" type="parTrans" cxnId="{A806CF5C-8913-44F1-940C-17B74F2EC687}">
      <dgm:prSet/>
      <dgm:spPr/>
      <dgm:t>
        <a:bodyPr/>
        <a:lstStyle/>
        <a:p>
          <a:endParaRPr lang="en-US"/>
        </a:p>
      </dgm:t>
    </dgm:pt>
    <dgm:pt modelId="{6CC233EA-7EC9-4D3E-8594-5641E055FD8A}" type="sibTrans" cxnId="{A806CF5C-8913-44F1-940C-17B74F2EC687}">
      <dgm:prSet/>
      <dgm:spPr/>
      <dgm:t>
        <a:bodyPr/>
        <a:lstStyle/>
        <a:p>
          <a:endParaRPr lang="en-US"/>
        </a:p>
      </dgm:t>
    </dgm:pt>
    <dgm:pt modelId="{AF56EFCE-AE72-4CE3-A257-7243D5D4F311}">
      <dgm:prSet custT="1"/>
      <dgm:spPr/>
      <dgm:t>
        <a:bodyPr/>
        <a:lstStyle/>
        <a:p>
          <a:endParaRPr lang="en-US" sz="1500" baseline="0" dirty="0"/>
        </a:p>
        <a:p>
          <a:r>
            <a:rPr lang="en-US" sz="1500" baseline="0" dirty="0"/>
            <a:t>Imbalance: </a:t>
          </a:r>
        </a:p>
        <a:p>
          <a:r>
            <a:rPr lang="en-US" sz="1500" baseline="0" dirty="0"/>
            <a:t>When the sacral chakra is imbalanced, it can manifest as emotional instability, difficulty in expressing emotions, low libido, creative blocks, or a lack of passion. Physical symptoms may include menstrual or reproductive issues, lower back pain, or urinary problems</a:t>
          </a:r>
          <a:r>
            <a:rPr lang="en-US" sz="1300" baseline="0" dirty="0"/>
            <a:t>.
. </a:t>
          </a:r>
          <a:endParaRPr lang="en-US" sz="1300" dirty="0"/>
        </a:p>
      </dgm:t>
    </dgm:pt>
    <dgm:pt modelId="{84903B7E-3334-4FD2-8CC1-32C4193C754C}" type="parTrans" cxnId="{AF587592-F170-4196-92E9-E55BF3B6DFBC}">
      <dgm:prSet/>
      <dgm:spPr/>
      <dgm:t>
        <a:bodyPr/>
        <a:lstStyle/>
        <a:p>
          <a:endParaRPr lang="en-US"/>
        </a:p>
      </dgm:t>
    </dgm:pt>
    <dgm:pt modelId="{BCA532EB-B5C1-46F1-ACD7-9F048EFADC21}" type="sibTrans" cxnId="{AF587592-F170-4196-92E9-E55BF3B6DFBC}">
      <dgm:prSet/>
      <dgm:spPr/>
      <dgm:t>
        <a:bodyPr/>
        <a:lstStyle/>
        <a:p>
          <a:endParaRPr lang="en-US"/>
        </a:p>
      </dgm:t>
    </dgm:pt>
    <dgm:pt modelId="{EC6AB421-E9C2-4B63-8889-17EA772B669A}" type="pres">
      <dgm:prSet presAssocID="{B46CBA59-C789-4421-A0C7-C6F3F3EB76F0}" presName="diagram" presStyleCnt="0">
        <dgm:presLayoutVars>
          <dgm:dir/>
          <dgm:resizeHandles val="exact"/>
        </dgm:presLayoutVars>
      </dgm:prSet>
      <dgm:spPr/>
    </dgm:pt>
    <dgm:pt modelId="{8DF55743-4B4D-40AD-893D-098B6CE056CE}" type="pres">
      <dgm:prSet presAssocID="{55180C95-151A-4F68-8661-1AF208A06F24}" presName="node" presStyleLbl="node1" presStyleIdx="0" presStyleCnt="6">
        <dgm:presLayoutVars>
          <dgm:bulletEnabled val="1"/>
        </dgm:presLayoutVars>
      </dgm:prSet>
      <dgm:spPr/>
    </dgm:pt>
    <dgm:pt modelId="{47D9EB1D-FA9C-4B1E-96FC-6649E4EC85A2}" type="pres">
      <dgm:prSet presAssocID="{F98F9573-D006-4FA9-A0A2-F4B33ABB7271}" presName="sibTrans" presStyleCnt="0"/>
      <dgm:spPr/>
    </dgm:pt>
    <dgm:pt modelId="{5A47909C-10A0-4117-A907-B19649ED0291}" type="pres">
      <dgm:prSet presAssocID="{CEE67D28-3AFC-4259-9A01-657790E543C6}" presName="node" presStyleLbl="node1" presStyleIdx="1" presStyleCnt="6">
        <dgm:presLayoutVars>
          <dgm:bulletEnabled val="1"/>
        </dgm:presLayoutVars>
      </dgm:prSet>
      <dgm:spPr/>
    </dgm:pt>
    <dgm:pt modelId="{A0AADBDD-81BC-4B56-8A22-3D13A7664E37}" type="pres">
      <dgm:prSet presAssocID="{85593118-1F86-4659-9947-83AFBB880CAB}" presName="sibTrans" presStyleCnt="0"/>
      <dgm:spPr/>
    </dgm:pt>
    <dgm:pt modelId="{DF9B3F8C-FA51-4BEE-924B-10E699232CD5}" type="pres">
      <dgm:prSet presAssocID="{5E98B2C1-E4EC-41C7-9C81-2F38C838FC4D}" presName="node" presStyleLbl="node1" presStyleIdx="2" presStyleCnt="6">
        <dgm:presLayoutVars>
          <dgm:bulletEnabled val="1"/>
        </dgm:presLayoutVars>
      </dgm:prSet>
      <dgm:spPr/>
    </dgm:pt>
    <dgm:pt modelId="{F8303125-643F-491A-9D44-5B1E6FB85B36}" type="pres">
      <dgm:prSet presAssocID="{66069043-32AF-4136-832F-74084875C47B}" presName="sibTrans" presStyleCnt="0"/>
      <dgm:spPr/>
    </dgm:pt>
    <dgm:pt modelId="{9DE86194-D672-491F-91E9-40B9822BD100}" type="pres">
      <dgm:prSet presAssocID="{626A57C7-1D43-4CB9-81F2-4811F0B5EB71}" presName="node" presStyleLbl="node1" presStyleIdx="3" presStyleCnt="6">
        <dgm:presLayoutVars>
          <dgm:bulletEnabled val="1"/>
        </dgm:presLayoutVars>
      </dgm:prSet>
      <dgm:spPr/>
    </dgm:pt>
    <dgm:pt modelId="{8E915DC7-885F-45E0-9C9F-1B22C5AA86FE}" type="pres">
      <dgm:prSet presAssocID="{78657D1A-4EBA-44A2-BA1C-717D26BEBF27}" presName="sibTrans" presStyleCnt="0"/>
      <dgm:spPr/>
    </dgm:pt>
    <dgm:pt modelId="{FC352FD4-5B33-4E15-A461-3002CC94D0CC}" type="pres">
      <dgm:prSet presAssocID="{35972D57-1DF9-4918-B494-7300D943686C}" presName="node" presStyleLbl="node1" presStyleIdx="4" presStyleCnt="6">
        <dgm:presLayoutVars>
          <dgm:bulletEnabled val="1"/>
        </dgm:presLayoutVars>
      </dgm:prSet>
      <dgm:spPr/>
    </dgm:pt>
    <dgm:pt modelId="{634C66A3-A25A-48FC-99F7-6973BE77398F}" type="pres">
      <dgm:prSet presAssocID="{6CC233EA-7EC9-4D3E-8594-5641E055FD8A}" presName="sibTrans" presStyleCnt="0"/>
      <dgm:spPr/>
    </dgm:pt>
    <dgm:pt modelId="{3B41C226-C2FE-47D3-99DE-DAB9D5CD04DD}" type="pres">
      <dgm:prSet presAssocID="{AF56EFCE-AE72-4CE3-A257-7243D5D4F311}" presName="node" presStyleLbl="node1" presStyleIdx="5" presStyleCnt="6">
        <dgm:presLayoutVars>
          <dgm:bulletEnabled val="1"/>
        </dgm:presLayoutVars>
      </dgm:prSet>
      <dgm:spPr/>
    </dgm:pt>
  </dgm:ptLst>
  <dgm:cxnLst>
    <dgm:cxn modelId="{F2D38D10-16C1-47DA-B7D3-9F40DE58311D}" type="presOf" srcId="{5E98B2C1-E4EC-41C7-9C81-2F38C838FC4D}" destId="{DF9B3F8C-FA51-4BEE-924B-10E699232CD5}" srcOrd="0" destOrd="0" presId="urn:microsoft.com/office/officeart/2005/8/layout/default"/>
    <dgm:cxn modelId="{C8328922-EC43-4EB5-B0D0-0DB2047CBF9F}" type="presOf" srcId="{AF56EFCE-AE72-4CE3-A257-7243D5D4F311}" destId="{3B41C226-C2FE-47D3-99DE-DAB9D5CD04DD}" srcOrd="0" destOrd="0" presId="urn:microsoft.com/office/officeart/2005/8/layout/default"/>
    <dgm:cxn modelId="{AD6EE12E-E395-4905-A3E9-76E9CC349EFE}" type="presOf" srcId="{B46CBA59-C789-4421-A0C7-C6F3F3EB76F0}" destId="{EC6AB421-E9C2-4B63-8889-17EA772B669A}" srcOrd="0" destOrd="0" presId="urn:microsoft.com/office/officeart/2005/8/layout/default"/>
    <dgm:cxn modelId="{B1815B5C-3FEC-4EB8-9052-18EA78B6F1F8}" type="presOf" srcId="{55180C95-151A-4F68-8661-1AF208A06F24}" destId="{8DF55743-4B4D-40AD-893D-098B6CE056CE}" srcOrd="0" destOrd="0" presId="urn:microsoft.com/office/officeart/2005/8/layout/default"/>
    <dgm:cxn modelId="{A806CF5C-8913-44F1-940C-17B74F2EC687}" srcId="{B46CBA59-C789-4421-A0C7-C6F3F3EB76F0}" destId="{35972D57-1DF9-4918-B494-7300D943686C}" srcOrd="4" destOrd="0" parTransId="{7A89C327-C197-4F52-9837-ADB4337E3700}" sibTransId="{6CC233EA-7EC9-4D3E-8594-5641E055FD8A}"/>
    <dgm:cxn modelId="{D0CABC6C-6A56-4870-B773-6C295E6E00E4}" type="presOf" srcId="{35972D57-1DF9-4918-B494-7300D943686C}" destId="{FC352FD4-5B33-4E15-A461-3002CC94D0CC}" srcOrd="0" destOrd="0" presId="urn:microsoft.com/office/officeart/2005/8/layout/default"/>
    <dgm:cxn modelId="{B4E23355-958E-4BB3-AE43-FBCFB8A3AAB1}" type="presOf" srcId="{CEE67D28-3AFC-4259-9A01-657790E543C6}" destId="{5A47909C-10A0-4117-A907-B19649ED0291}" srcOrd="0" destOrd="0" presId="urn:microsoft.com/office/officeart/2005/8/layout/default"/>
    <dgm:cxn modelId="{8EA58E8A-03CB-45D1-AE67-3736BE1C6AED}" srcId="{B46CBA59-C789-4421-A0C7-C6F3F3EB76F0}" destId="{5E98B2C1-E4EC-41C7-9C81-2F38C838FC4D}" srcOrd="2" destOrd="0" parTransId="{A73BDF0F-BCAA-4951-99A5-83DA760090F7}" sibTransId="{66069043-32AF-4136-832F-74084875C47B}"/>
    <dgm:cxn modelId="{AF587592-F170-4196-92E9-E55BF3B6DFBC}" srcId="{B46CBA59-C789-4421-A0C7-C6F3F3EB76F0}" destId="{AF56EFCE-AE72-4CE3-A257-7243D5D4F311}" srcOrd="5" destOrd="0" parTransId="{84903B7E-3334-4FD2-8CC1-32C4193C754C}" sibTransId="{BCA532EB-B5C1-46F1-ACD7-9F048EFADC21}"/>
    <dgm:cxn modelId="{BBF1E29C-A777-4F21-9A02-F7D439669747}" srcId="{B46CBA59-C789-4421-A0C7-C6F3F3EB76F0}" destId="{626A57C7-1D43-4CB9-81F2-4811F0B5EB71}" srcOrd="3" destOrd="0" parTransId="{D07BE737-3B64-4EBF-B5DE-8B134E18217C}" sibTransId="{78657D1A-4EBA-44A2-BA1C-717D26BEBF27}"/>
    <dgm:cxn modelId="{528519BE-57B2-48F6-8CEF-2175ECEBDF76}" srcId="{B46CBA59-C789-4421-A0C7-C6F3F3EB76F0}" destId="{55180C95-151A-4F68-8661-1AF208A06F24}" srcOrd="0" destOrd="0" parTransId="{C846755D-5F5F-4A9D-93D1-9B07FD235A0E}" sibTransId="{F98F9573-D006-4FA9-A0A2-F4B33ABB7271}"/>
    <dgm:cxn modelId="{36819CE0-2528-4017-BE67-E7376BF78160}" type="presOf" srcId="{626A57C7-1D43-4CB9-81F2-4811F0B5EB71}" destId="{9DE86194-D672-491F-91E9-40B9822BD100}" srcOrd="0" destOrd="0" presId="urn:microsoft.com/office/officeart/2005/8/layout/default"/>
    <dgm:cxn modelId="{2A2CE0E1-AE1D-4A54-B624-E7E835D996C4}" srcId="{B46CBA59-C789-4421-A0C7-C6F3F3EB76F0}" destId="{CEE67D28-3AFC-4259-9A01-657790E543C6}" srcOrd="1" destOrd="0" parTransId="{6EB32F89-C16E-4EB8-B0AC-0FE42C1F63C8}" sibTransId="{85593118-1F86-4659-9947-83AFBB880CAB}"/>
    <dgm:cxn modelId="{AB510717-4584-4C7F-87B3-B3420D2718EC}" type="presParOf" srcId="{EC6AB421-E9C2-4B63-8889-17EA772B669A}" destId="{8DF55743-4B4D-40AD-893D-098B6CE056CE}" srcOrd="0" destOrd="0" presId="urn:microsoft.com/office/officeart/2005/8/layout/default"/>
    <dgm:cxn modelId="{E5991DA1-A17A-489D-A6F1-02A40FA1B51B}" type="presParOf" srcId="{EC6AB421-E9C2-4B63-8889-17EA772B669A}" destId="{47D9EB1D-FA9C-4B1E-96FC-6649E4EC85A2}" srcOrd="1" destOrd="0" presId="urn:microsoft.com/office/officeart/2005/8/layout/default"/>
    <dgm:cxn modelId="{172CF29F-D057-4845-84A0-51C6134C5310}" type="presParOf" srcId="{EC6AB421-E9C2-4B63-8889-17EA772B669A}" destId="{5A47909C-10A0-4117-A907-B19649ED0291}" srcOrd="2" destOrd="0" presId="urn:microsoft.com/office/officeart/2005/8/layout/default"/>
    <dgm:cxn modelId="{0837A4EE-5E6A-4CE2-94BE-B910D1792A95}" type="presParOf" srcId="{EC6AB421-E9C2-4B63-8889-17EA772B669A}" destId="{A0AADBDD-81BC-4B56-8A22-3D13A7664E37}" srcOrd="3" destOrd="0" presId="urn:microsoft.com/office/officeart/2005/8/layout/default"/>
    <dgm:cxn modelId="{AF48A861-DB9E-4E39-B210-29F572E2EBCE}" type="presParOf" srcId="{EC6AB421-E9C2-4B63-8889-17EA772B669A}" destId="{DF9B3F8C-FA51-4BEE-924B-10E699232CD5}" srcOrd="4" destOrd="0" presId="urn:microsoft.com/office/officeart/2005/8/layout/default"/>
    <dgm:cxn modelId="{E5661F1D-C943-4C23-A36D-305C3917CD00}" type="presParOf" srcId="{EC6AB421-E9C2-4B63-8889-17EA772B669A}" destId="{F8303125-643F-491A-9D44-5B1E6FB85B36}" srcOrd="5" destOrd="0" presId="urn:microsoft.com/office/officeart/2005/8/layout/default"/>
    <dgm:cxn modelId="{8FCF591B-7BC1-4D00-A8D3-680971F97442}" type="presParOf" srcId="{EC6AB421-E9C2-4B63-8889-17EA772B669A}" destId="{9DE86194-D672-491F-91E9-40B9822BD100}" srcOrd="6" destOrd="0" presId="urn:microsoft.com/office/officeart/2005/8/layout/default"/>
    <dgm:cxn modelId="{FFDA4EC8-25D5-46A2-A70B-DDBB38E2613A}" type="presParOf" srcId="{EC6AB421-E9C2-4B63-8889-17EA772B669A}" destId="{8E915DC7-885F-45E0-9C9F-1B22C5AA86FE}" srcOrd="7" destOrd="0" presId="urn:microsoft.com/office/officeart/2005/8/layout/default"/>
    <dgm:cxn modelId="{04A1547A-49C9-4384-AE3F-B4E34CE8804B}" type="presParOf" srcId="{EC6AB421-E9C2-4B63-8889-17EA772B669A}" destId="{FC352FD4-5B33-4E15-A461-3002CC94D0CC}" srcOrd="8" destOrd="0" presId="urn:microsoft.com/office/officeart/2005/8/layout/default"/>
    <dgm:cxn modelId="{BB55C83B-07EE-4C78-AB9F-D738C914EC70}" type="presParOf" srcId="{EC6AB421-E9C2-4B63-8889-17EA772B669A}" destId="{634C66A3-A25A-48FC-99F7-6973BE77398F}" srcOrd="9" destOrd="0" presId="urn:microsoft.com/office/officeart/2005/8/layout/default"/>
    <dgm:cxn modelId="{08D296EA-1122-41B3-8315-4D641BCCE8DF}" type="presParOf" srcId="{EC6AB421-E9C2-4B63-8889-17EA772B669A}" destId="{3B41C226-C2FE-47D3-99DE-DAB9D5CD04D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50B913E-1373-46E4-994B-36F167B9670E}"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29F6DBED-79FB-467A-9B07-309FBDA98B2A}">
      <dgm:prSet custT="1"/>
      <dgm:spPr/>
      <dgm:t>
        <a:bodyPr/>
        <a:lstStyle/>
        <a:p>
          <a:r>
            <a:rPr lang="en-US" sz="2200" baseline="0" dirty="0"/>
            <a:t>Angel: Sacral Chakra: Archangel Ariel - Archangel Ariel is often associated with creativity, passion, and assisting in matters related to relationships, emotions, and sensuality. </a:t>
          </a:r>
          <a:endParaRPr lang="en-US" sz="2200" dirty="0"/>
        </a:p>
      </dgm:t>
    </dgm:pt>
    <dgm:pt modelId="{762CB844-A747-454D-AE4A-8A608B2F587C}" type="parTrans" cxnId="{7796A0B6-0BC5-4508-9FB7-240A08EB189F}">
      <dgm:prSet/>
      <dgm:spPr/>
      <dgm:t>
        <a:bodyPr/>
        <a:lstStyle/>
        <a:p>
          <a:endParaRPr lang="en-US"/>
        </a:p>
      </dgm:t>
    </dgm:pt>
    <dgm:pt modelId="{269553C4-FE7E-469C-8079-478986BA1A18}" type="sibTrans" cxnId="{7796A0B6-0BC5-4508-9FB7-240A08EB189F}">
      <dgm:prSet/>
      <dgm:spPr/>
      <dgm:t>
        <a:bodyPr/>
        <a:lstStyle/>
        <a:p>
          <a:endParaRPr lang="en-US"/>
        </a:p>
      </dgm:t>
    </dgm:pt>
    <dgm:pt modelId="{F735E858-D0CB-49D2-925B-141D93D910C4}">
      <dgm:prSet custT="1"/>
      <dgm:spPr/>
      <dgm:t>
        <a:bodyPr/>
        <a:lstStyle/>
        <a:p>
          <a:r>
            <a:rPr lang="en-US" sz="2200" baseline="0" dirty="0"/>
            <a:t>Crystals: Sacral Chakra: Carnelian, Orange Calcite, Moonstone - These crystals support creativity, passion, and emotional balance, helping to enhance the flow of energy in the sacral chakra.</a:t>
          </a:r>
          <a:endParaRPr lang="en-US" sz="2200" dirty="0"/>
        </a:p>
      </dgm:t>
    </dgm:pt>
    <dgm:pt modelId="{27F4FE84-4BFC-4021-9A06-E9C921FC91AA}" type="parTrans" cxnId="{F3F8D2C0-6C8F-4926-AE17-52ADAC86E2FB}">
      <dgm:prSet/>
      <dgm:spPr/>
      <dgm:t>
        <a:bodyPr/>
        <a:lstStyle/>
        <a:p>
          <a:endParaRPr lang="en-US"/>
        </a:p>
      </dgm:t>
    </dgm:pt>
    <dgm:pt modelId="{93D9BF63-77A3-4A37-8EBC-45A379520E0F}" type="sibTrans" cxnId="{F3F8D2C0-6C8F-4926-AE17-52ADAC86E2FB}">
      <dgm:prSet/>
      <dgm:spPr/>
      <dgm:t>
        <a:bodyPr/>
        <a:lstStyle/>
        <a:p>
          <a:endParaRPr lang="en-US"/>
        </a:p>
      </dgm:t>
    </dgm:pt>
    <dgm:pt modelId="{DA64D626-46C5-4E9D-8D87-2EAB0CD591F1}">
      <dgm:prSet custT="1"/>
      <dgm:spPr/>
      <dgm:t>
        <a:bodyPr/>
        <a:lstStyle/>
        <a:p>
          <a:r>
            <a:rPr lang="en-US" sz="2200" baseline="0" dirty="0"/>
            <a:t>Balancing Techniques: There are various practices to balance and activate the sacral chakra, such as engaging in creative activities, dancing, practising yoga poses that focus on the hips, connecting with water through swimming or bathing, and embracing healthy sexuality. Addressing any emotional wounds or traumas blocking the flow of energy in the sacral chakra is also essential.</a:t>
          </a:r>
          <a:endParaRPr lang="en-US" sz="2200" dirty="0"/>
        </a:p>
      </dgm:t>
    </dgm:pt>
    <dgm:pt modelId="{DEEB882D-EFAB-4151-8358-AC808165877D}" type="parTrans" cxnId="{EAB9B55C-9F72-4CFD-AE4A-2A1583654253}">
      <dgm:prSet/>
      <dgm:spPr/>
      <dgm:t>
        <a:bodyPr/>
        <a:lstStyle/>
        <a:p>
          <a:endParaRPr lang="en-US"/>
        </a:p>
      </dgm:t>
    </dgm:pt>
    <dgm:pt modelId="{F1F79E32-76E0-40F2-B3EF-BE22CD33129F}" type="sibTrans" cxnId="{EAB9B55C-9F72-4CFD-AE4A-2A1583654253}">
      <dgm:prSet/>
      <dgm:spPr/>
      <dgm:t>
        <a:bodyPr/>
        <a:lstStyle/>
        <a:p>
          <a:endParaRPr lang="en-US"/>
        </a:p>
      </dgm:t>
    </dgm:pt>
    <dgm:pt modelId="{C25E3EBB-E76B-44B2-A822-E781CAFD853F}">
      <dgm:prSet/>
      <dgm:spPr/>
      <dgm:t>
        <a:bodyPr/>
        <a:lstStyle/>
        <a:p>
          <a:endParaRPr lang="en-GB" dirty="0"/>
        </a:p>
      </dgm:t>
    </dgm:pt>
    <dgm:pt modelId="{8B84847C-D16D-4F71-B13E-C4134A3502F4}" type="parTrans" cxnId="{079F29E1-73BC-4E13-96FE-EAF900EA8FCA}">
      <dgm:prSet/>
      <dgm:spPr/>
      <dgm:t>
        <a:bodyPr/>
        <a:lstStyle/>
        <a:p>
          <a:endParaRPr lang="en-GB"/>
        </a:p>
      </dgm:t>
    </dgm:pt>
    <dgm:pt modelId="{EB0BF2CE-3A85-4EFB-9C5F-A7CD15864678}" type="sibTrans" cxnId="{079F29E1-73BC-4E13-96FE-EAF900EA8FCA}">
      <dgm:prSet/>
      <dgm:spPr/>
      <dgm:t>
        <a:bodyPr/>
        <a:lstStyle/>
        <a:p>
          <a:endParaRPr lang="en-GB"/>
        </a:p>
      </dgm:t>
    </dgm:pt>
    <dgm:pt modelId="{D6E08C28-E949-4372-98AA-3C9354308659}" type="pres">
      <dgm:prSet presAssocID="{050B913E-1373-46E4-994B-36F167B9670E}" presName="vert0" presStyleCnt="0">
        <dgm:presLayoutVars>
          <dgm:dir/>
          <dgm:animOne val="branch"/>
          <dgm:animLvl val="lvl"/>
        </dgm:presLayoutVars>
      </dgm:prSet>
      <dgm:spPr/>
    </dgm:pt>
    <dgm:pt modelId="{B9B978D4-EDBA-4180-8D6E-FC1295506D10}" type="pres">
      <dgm:prSet presAssocID="{29F6DBED-79FB-467A-9B07-309FBDA98B2A}" presName="thickLine" presStyleLbl="alignNode1" presStyleIdx="0" presStyleCnt="4"/>
      <dgm:spPr/>
    </dgm:pt>
    <dgm:pt modelId="{042F8675-4B67-49DA-8B0B-7C64032CCBD7}" type="pres">
      <dgm:prSet presAssocID="{29F6DBED-79FB-467A-9B07-309FBDA98B2A}" presName="horz1" presStyleCnt="0"/>
      <dgm:spPr/>
    </dgm:pt>
    <dgm:pt modelId="{753B8848-7DAB-4A07-913E-89523D69830C}" type="pres">
      <dgm:prSet presAssocID="{29F6DBED-79FB-467A-9B07-309FBDA98B2A}" presName="tx1" presStyleLbl="revTx" presStyleIdx="0" presStyleCnt="4"/>
      <dgm:spPr/>
    </dgm:pt>
    <dgm:pt modelId="{8CEA90C9-02BC-4A56-AE60-5876A8DC78B5}" type="pres">
      <dgm:prSet presAssocID="{29F6DBED-79FB-467A-9B07-309FBDA98B2A}" presName="vert1" presStyleCnt="0"/>
      <dgm:spPr/>
    </dgm:pt>
    <dgm:pt modelId="{D4A1538F-36EA-468E-9E95-D834162C3323}" type="pres">
      <dgm:prSet presAssocID="{F735E858-D0CB-49D2-925B-141D93D910C4}" presName="thickLine" presStyleLbl="alignNode1" presStyleIdx="1" presStyleCnt="4"/>
      <dgm:spPr/>
    </dgm:pt>
    <dgm:pt modelId="{A14CF613-240F-4784-AB9C-67E65EBB2D9A}" type="pres">
      <dgm:prSet presAssocID="{F735E858-D0CB-49D2-925B-141D93D910C4}" presName="horz1" presStyleCnt="0"/>
      <dgm:spPr/>
    </dgm:pt>
    <dgm:pt modelId="{9E30DC56-60DA-4255-8927-2B46089FF7C2}" type="pres">
      <dgm:prSet presAssocID="{F735E858-D0CB-49D2-925B-141D93D910C4}" presName="tx1" presStyleLbl="revTx" presStyleIdx="1" presStyleCnt="4"/>
      <dgm:spPr/>
    </dgm:pt>
    <dgm:pt modelId="{C1B5D11C-CE66-4E4E-8421-7B14F6379ED9}" type="pres">
      <dgm:prSet presAssocID="{F735E858-D0CB-49D2-925B-141D93D910C4}" presName="vert1" presStyleCnt="0"/>
      <dgm:spPr/>
    </dgm:pt>
    <dgm:pt modelId="{A2ABAB98-51C6-4EA5-99EA-AEC56750BCAA}" type="pres">
      <dgm:prSet presAssocID="{DA64D626-46C5-4E9D-8D87-2EAB0CD591F1}" presName="thickLine" presStyleLbl="alignNode1" presStyleIdx="2" presStyleCnt="4"/>
      <dgm:spPr/>
    </dgm:pt>
    <dgm:pt modelId="{4E5D9E87-61D9-4CDA-976E-521458F23BD2}" type="pres">
      <dgm:prSet presAssocID="{DA64D626-46C5-4E9D-8D87-2EAB0CD591F1}" presName="horz1" presStyleCnt="0"/>
      <dgm:spPr/>
    </dgm:pt>
    <dgm:pt modelId="{AC46AD95-67A4-43EE-B773-0D3884A42902}" type="pres">
      <dgm:prSet presAssocID="{DA64D626-46C5-4E9D-8D87-2EAB0CD591F1}" presName="tx1" presStyleLbl="revTx" presStyleIdx="2" presStyleCnt="4"/>
      <dgm:spPr/>
    </dgm:pt>
    <dgm:pt modelId="{25D4CAD0-24E7-4B94-80E8-2D2C89CA78C9}" type="pres">
      <dgm:prSet presAssocID="{DA64D626-46C5-4E9D-8D87-2EAB0CD591F1}" presName="vert1" presStyleCnt="0"/>
      <dgm:spPr/>
    </dgm:pt>
    <dgm:pt modelId="{3C405652-F08A-45EF-945E-E045E0AEC764}" type="pres">
      <dgm:prSet presAssocID="{C25E3EBB-E76B-44B2-A822-E781CAFD853F}" presName="thickLine" presStyleLbl="alignNode1" presStyleIdx="3" presStyleCnt="4"/>
      <dgm:spPr/>
    </dgm:pt>
    <dgm:pt modelId="{A6E8F788-1A8C-4D5E-8D77-7B832351F174}" type="pres">
      <dgm:prSet presAssocID="{C25E3EBB-E76B-44B2-A822-E781CAFD853F}" presName="horz1" presStyleCnt="0"/>
      <dgm:spPr/>
    </dgm:pt>
    <dgm:pt modelId="{0B2E90EA-A224-4CE7-8C39-17EDB2381A9F}" type="pres">
      <dgm:prSet presAssocID="{C25E3EBB-E76B-44B2-A822-E781CAFD853F}" presName="tx1" presStyleLbl="revTx" presStyleIdx="3" presStyleCnt="4"/>
      <dgm:spPr/>
    </dgm:pt>
    <dgm:pt modelId="{035026E5-9350-473C-8D90-EA895AA2F70D}" type="pres">
      <dgm:prSet presAssocID="{C25E3EBB-E76B-44B2-A822-E781CAFD853F}" presName="vert1" presStyleCnt="0"/>
      <dgm:spPr/>
    </dgm:pt>
  </dgm:ptLst>
  <dgm:cxnLst>
    <dgm:cxn modelId="{38473B0E-C8FC-4304-B1FD-CDD4785FA578}" type="presOf" srcId="{F735E858-D0CB-49D2-925B-141D93D910C4}" destId="{9E30DC56-60DA-4255-8927-2B46089FF7C2}" srcOrd="0" destOrd="0" presId="urn:microsoft.com/office/officeart/2008/layout/LinedList"/>
    <dgm:cxn modelId="{F2814532-72CD-4365-93D9-0B8605E57A8A}" type="presOf" srcId="{29F6DBED-79FB-467A-9B07-309FBDA98B2A}" destId="{753B8848-7DAB-4A07-913E-89523D69830C}" srcOrd="0" destOrd="0" presId="urn:microsoft.com/office/officeart/2008/layout/LinedList"/>
    <dgm:cxn modelId="{8E6A7D33-0DAE-4CEB-8FF6-0C4AE69CAA6A}" type="presOf" srcId="{DA64D626-46C5-4E9D-8D87-2EAB0CD591F1}" destId="{AC46AD95-67A4-43EE-B773-0D3884A42902}" srcOrd="0" destOrd="0" presId="urn:microsoft.com/office/officeart/2008/layout/LinedList"/>
    <dgm:cxn modelId="{EAB9B55C-9F72-4CFD-AE4A-2A1583654253}" srcId="{050B913E-1373-46E4-994B-36F167B9670E}" destId="{DA64D626-46C5-4E9D-8D87-2EAB0CD591F1}" srcOrd="2" destOrd="0" parTransId="{DEEB882D-EFAB-4151-8358-AC808165877D}" sibTransId="{F1F79E32-76E0-40F2-B3EF-BE22CD33129F}"/>
    <dgm:cxn modelId="{7796A0B6-0BC5-4508-9FB7-240A08EB189F}" srcId="{050B913E-1373-46E4-994B-36F167B9670E}" destId="{29F6DBED-79FB-467A-9B07-309FBDA98B2A}" srcOrd="0" destOrd="0" parTransId="{762CB844-A747-454D-AE4A-8A608B2F587C}" sibTransId="{269553C4-FE7E-469C-8079-478986BA1A18}"/>
    <dgm:cxn modelId="{F3F8D2C0-6C8F-4926-AE17-52ADAC86E2FB}" srcId="{050B913E-1373-46E4-994B-36F167B9670E}" destId="{F735E858-D0CB-49D2-925B-141D93D910C4}" srcOrd="1" destOrd="0" parTransId="{27F4FE84-4BFC-4021-9A06-E9C921FC91AA}" sibTransId="{93D9BF63-77A3-4A37-8EBC-45A379520E0F}"/>
    <dgm:cxn modelId="{079F29E1-73BC-4E13-96FE-EAF900EA8FCA}" srcId="{050B913E-1373-46E4-994B-36F167B9670E}" destId="{C25E3EBB-E76B-44B2-A822-E781CAFD853F}" srcOrd="3" destOrd="0" parTransId="{8B84847C-D16D-4F71-B13E-C4134A3502F4}" sibTransId="{EB0BF2CE-3A85-4EFB-9C5F-A7CD15864678}"/>
    <dgm:cxn modelId="{4447EBF9-967A-4A8F-9F8C-D7B547779421}" type="presOf" srcId="{050B913E-1373-46E4-994B-36F167B9670E}" destId="{D6E08C28-E949-4372-98AA-3C9354308659}" srcOrd="0" destOrd="0" presId="urn:microsoft.com/office/officeart/2008/layout/LinedList"/>
    <dgm:cxn modelId="{B09A22FE-96F8-453D-9BE2-18C54301F36D}" type="presOf" srcId="{C25E3EBB-E76B-44B2-A822-E781CAFD853F}" destId="{0B2E90EA-A224-4CE7-8C39-17EDB2381A9F}" srcOrd="0" destOrd="0" presId="urn:microsoft.com/office/officeart/2008/layout/LinedList"/>
    <dgm:cxn modelId="{6B4A6CF8-A186-4025-8410-73B24C5EAAF5}" type="presParOf" srcId="{D6E08C28-E949-4372-98AA-3C9354308659}" destId="{B9B978D4-EDBA-4180-8D6E-FC1295506D10}" srcOrd="0" destOrd="0" presId="urn:microsoft.com/office/officeart/2008/layout/LinedList"/>
    <dgm:cxn modelId="{B0AB3713-61BC-4B75-B220-48D8CFBD5F8B}" type="presParOf" srcId="{D6E08C28-E949-4372-98AA-3C9354308659}" destId="{042F8675-4B67-49DA-8B0B-7C64032CCBD7}" srcOrd="1" destOrd="0" presId="urn:microsoft.com/office/officeart/2008/layout/LinedList"/>
    <dgm:cxn modelId="{2F68CA09-3094-42AE-A900-1921535FE5C9}" type="presParOf" srcId="{042F8675-4B67-49DA-8B0B-7C64032CCBD7}" destId="{753B8848-7DAB-4A07-913E-89523D69830C}" srcOrd="0" destOrd="0" presId="urn:microsoft.com/office/officeart/2008/layout/LinedList"/>
    <dgm:cxn modelId="{05394F6C-693E-40BC-8EFE-1D9F2A10D978}" type="presParOf" srcId="{042F8675-4B67-49DA-8B0B-7C64032CCBD7}" destId="{8CEA90C9-02BC-4A56-AE60-5876A8DC78B5}" srcOrd="1" destOrd="0" presId="urn:microsoft.com/office/officeart/2008/layout/LinedList"/>
    <dgm:cxn modelId="{DA349A99-EAAE-4B9C-8FA9-636B4FB71403}" type="presParOf" srcId="{D6E08C28-E949-4372-98AA-3C9354308659}" destId="{D4A1538F-36EA-468E-9E95-D834162C3323}" srcOrd="2" destOrd="0" presId="urn:microsoft.com/office/officeart/2008/layout/LinedList"/>
    <dgm:cxn modelId="{B5A2124D-59C2-4E9F-996C-51D1A7E9F433}" type="presParOf" srcId="{D6E08C28-E949-4372-98AA-3C9354308659}" destId="{A14CF613-240F-4784-AB9C-67E65EBB2D9A}" srcOrd="3" destOrd="0" presId="urn:microsoft.com/office/officeart/2008/layout/LinedList"/>
    <dgm:cxn modelId="{AC3751EE-0F3D-4DFF-B110-FE45DB17852D}" type="presParOf" srcId="{A14CF613-240F-4784-AB9C-67E65EBB2D9A}" destId="{9E30DC56-60DA-4255-8927-2B46089FF7C2}" srcOrd="0" destOrd="0" presId="urn:microsoft.com/office/officeart/2008/layout/LinedList"/>
    <dgm:cxn modelId="{0897D5C5-48B2-44DD-A1EE-F6A5780E7B0F}" type="presParOf" srcId="{A14CF613-240F-4784-AB9C-67E65EBB2D9A}" destId="{C1B5D11C-CE66-4E4E-8421-7B14F6379ED9}" srcOrd="1" destOrd="0" presId="urn:microsoft.com/office/officeart/2008/layout/LinedList"/>
    <dgm:cxn modelId="{945A6535-8A6D-42B5-B07E-13A3E65B3CA9}" type="presParOf" srcId="{D6E08C28-E949-4372-98AA-3C9354308659}" destId="{A2ABAB98-51C6-4EA5-99EA-AEC56750BCAA}" srcOrd="4" destOrd="0" presId="urn:microsoft.com/office/officeart/2008/layout/LinedList"/>
    <dgm:cxn modelId="{D602B74D-A8B7-4D95-AEFF-055EC95E80B8}" type="presParOf" srcId="{D6E08C28-E949-4372-98AA-3C9354308659}" destId="{4E5D9E87-61D9-4CDA-976E-521458F23BD2}" srcOrd="5" destOrd="0" presId="urn:microsoft.com/office/officeart/2008/layout/LinedList"/>
    <dgm:cxn modelId="{10228BF2-6CC4-438F-A66C-7AB2AA7F2E7B}" type="presParOf" srcId="{4E5D9E87-61D9-4CDA-976E-521458F23BD2}" destId="{AC46AD95-67A4-43EE-B773-0D3884A42902}" srcOrd="0" destOrd="0" presId="urn:microsoft.com/office/officeart/2008/layout/LinedList"/>
    <dgm:cxn modelId="{636557E7-8AB9-4BC1-821C-3648EBCBB4F0}" type="presParOf" srcId="{4E5D9E87-61D9-4CDA-976E-521458F23BD2}" destId="{25D4CAD0-24E7-4B94-80E8-2D2C89CA78C9}" srcOrd="1" destOrd="0" presId="urn:microsoft.com/office/officeart/2008/layout/LinedList"/>
    <dgm:cxn modelId="{DBFC81CC-F2D2-428C-91B4-72A477C38609}" type="presParOf" srcId="{D6E08C28-E949-4372-98AA-3C9354308659}" destId="{3C405652-F08A-45EF-945E-E045E0AEC764}" srcOrd="6" destOrd="0" presId="urn:microsoft.com/office/officeart/2008/layout/LinedList"/>
    <dgm:cxn modelId="{658D6D0F-BDB2-4DE6-9612-307E09D3130E}" type="presParOf" srcId="{D6E08C28-E949-4372-98AA-3C9354308659}" destId="{A6E8F788-1A8C-4D5E-8D77-7B832351F174}" srcOrd="7" destOrd="0" presId="urn:microsoft.com/office/officeart/2008/layout/LinedList"/>
    <dgm:cxn modelId="{3E28967D-B189-4457-B7A6-4BCA7D51E4E4}" type="presParOf" srcId="{A6E8F788-1A8C-4D5E-8D77-7B832351F174}" destId="{0B2E90EA-A224-4CE7-8C39-17EDB2381A9F}" srcOrd="0" destOrd="0" presId="urn:microsoft.com/office/officeart/2008/layout/LinedList"/>
    <dgm:cxn modelId="{F49E2022-56CF-45C8-8B98-11FAAB1C0459}" type="presParOf" srcId="{A6E8F788-1A8C-4D5E-8D77-7B832351F174}" destId="{035026E5-9350-473C-8D90-EA895AA2F70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6CBA59-C789-4421-A0C7-C6F3F3EB76F0}"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55180C95-151A-4F68-8661-1AF208A06F24}">
      <dgm:prSet custT="1"/>
      <dgm:spPr/>
      <dgm:t>
        <a:bodyPr/>
        <a:lstStyle/>
        <a:p>
          <a:r>
            <a:rPr lang="en-US" sz="1500" baseline="0" dirty="0"/>
            <a:t>Location:</a:t>
          </a:r>
        </a:p>
        <a:p>
          <a:r>
            <a:rPr lang="en-US" sz="1500" baseline="0" dirty="0"/>
            <a:t>The solar plexus chakra is a crucial energy center that can be found in the upper abdomen, between the navel and the breastbone. </a:t>
          </a:r>
        </a:p>
      </dgm:t>
    </dgm:pt>
    <dgm:pt modelId="{C846755D-5F5F-4A9D-93D1-9B07FD235A0E}" type="parTrans" cxnId="{528519BE-57B2-48F6-8CEF-2175ECEBDF76}">
      <dgm:prSet/>
      <dgm:spPr/>
      <dgm:t>
        <a:bodyPr/>
        <a:lstStyle/>
        <a:p>
          <a:endParaRPr lang="en-US"/>
        </a:p>
      </dgm:t>
    </dgm:pt>
    <dgm:pt modelId="{F98F9573-D006-4FA9-A0A2-F4B33ABB7271}" type="sibTrans" cxnId="{528519BE-57B2-48F6-8CEF-2175ECEBDF76}">
      <dgm:prSet/>
      <dgm:spPr/>
      <dgm:t>
        <a:bodyPr/>
        <a:lstStyle/>
        <a:p>
          <a:endParaRPr lang="en-US"/>
        </a:p>
      </dgm:t>
    </dgm:pt>
    <dgm:pt modelId="{CEE67D28-3AFC-4259-9A01-657790E543C6}">
      <dgm:prSet custT="1"/>
      <dgm:spPr/>
      <dgm:t>
        <a:bodyPr/>
        <a:lstStyle/>
        <a:p>
          <a:endParaRPr lang="en-US" sz="1500" baseline="0" dirty="0"/>
        </a:p>
        <a:p>
          <a:r>
            <a:rPr lang="en-US" sz="1500" baseline="0" dirty="0" err="1"/>
            <a:t>Colour</a:t>
          </a:r>
          <a:r>
            <a:rPr lang="en-US" sz="1500" baseline="0" dirty="0"/>
            <a:t>: </a:t>
          </a:r>
        </a:p>
        <a:p>
          <a:r>
            <a:rPr lang="en-US" sz="1500" baseline="0" dirty="0"/>
            <a:t>The </a:t>
          </a:r>
          <a:r>
            <a:rPr lang="en-US" sz="1500" baseline="0" dirty="0" err="1"/>
            <a:t>colour</a:t>
          </a:r>
          <a:r>
            <a:rPr lang="en-US" sz="1500" baseline="0" dirty="0"/>
            <a:t> associated with the solar plexus chakra is yellow, representing brightness, vitality, and empowerment</a:t>
          </a:r>
          <a:r>
            <a:rPr lang="en-US" sz="1400" baseline="0" dirty="0"/>
            <a:t>.
</a:t>
          </a:r>
        </a:p>
      </dgm:t>
    </dgm:pt>
    <dgm:pt modelId="{6EB32F89-C16E-4EB8-B0AC-0FE42C1F63C8}" type="parTrans" cxnId="{2A2CE0E1-AE1D-4A54-B624-E7E835D996C4}">
      <dgm:prSet/>
      <dgm:spPr/>
      <dgm:t>
        <a:bodyPr/>
        <a:lstStyle/>
        <a:p>
          <a:endParaRPr lang="en-US"/>
        </a:p>
      </dgm:t>
    </dgm:pt>
    <dgm:pt modelId="{85593118-1F86-4659-9947-83AFBB880CAB}" type="sibTrans" cxnId="{2A2CE0E1-AE1D-4A54-B624-E7E835D996C4}">
      <dgm:prSet/>
      <dgm:spPr/>
      <dgm:t>
        <a:bodyPr/>
        <a:lstStyle/>
        <a:p>
          <a:endParaRPr lang="en-US"/>
        </a:p>
      </dgm:t>
    </dgm:pt>
    <dgm:pt modelId="{5E98B2C1-E4EC-41C7-9C81-2F38C838FC4D}">
      <dgm:prSet custT="1"/>
      <dgm:spPr/>
      <dgm:t>
        <a:bodyPr/>
        <a:lstStyle/>
        <a:p>
          <a:r>
            <a:rPr lang="en-US" sz="1500" baseline="0" dirty="0"/>
            <a:t>Element: </a:t>
          </a:r>
        </a:p>
        <a:p>
          <a:r>
            <a:rPr lang="en-US" sz="1500" baseline="0" dirty="0"/>
            <a:t>The element associated with the solar plexus chakra is fire, symbolizing transformation, passion, and personal power</a:t>
          </a:r>
          <a:r>
            <a:rPr lang="en-US" sz="1400" baseline="0" dirty="0"/>
            <a:t>.</a:t>
          </a:r>
        </a:p>
      </dgm:t>
    </dgm:pt>
    <dgm:pt modelId="{A73BDF0F-BCAA-4951-99A5-83DA760090F7}" type="parTrans" cxnId="{8EA58E8A-03CB-45D1-AE67-3736BE1C6AED}">
      <dgm:prSet/>
      <dgm:spPr/>
      <dgm:t>
        <a:bodyPr/>
        <a:lstStyle/>
        <a:p>
          <a:endParaRPr lang="en-US"/>
        </a:p>
      </dgm:t>
    </dgm:pt>
    <dgm:pt modelId="{66069043-32AF-4136-832F-74084875C47B}" type="sibTrans" cxnId="{8EA58E8A-03CB-45D1-AE67-3736BE1C6AED}">
      <dgm:prSet/>
      <dgm:spPr/>
      <dgm:t>
        <a:bodyPr/>
        <a:lstStyle/>
        <a:p>
          <a:endParaRPr lang="en-US"/>
        </a:p>
      </dgm:t>
    </dgm:pt>
    <dgm:pt modelId="{626A57C7-1D43-4CB9-81F2-4811F0B5EB71}">
      <dgm:prSet custT="1"/>
      <dgm:spPr/>
      <dgm:t>
        <a:bodyPr/>
        <a:lstStyle/>
        <a:p>
          <a:r>
            <a:rPr lang="en-US" sz="1500" baseline="0" dirty="0"/>
            <a:t>Physical Connection:</a:t>
          </a:r>
        </a:p>
        <a:p>
          <a:r>
            <a:rPr lang="en-US" sz="1500" baseline="0" dirty="0"/>
            <a:t>The solar plexus chakra is connected to the physical body parts such as the digestive system, stomach, liver, gallbladder, and the adrenal glands.</a:t>
          </a:r>
        </a:p>
      </dgm:t>
    </dgm:pt>
    <dgm:pt modelId="{D07BE737-3B64-4EBF-B5DE-8B134E18217C}" type="parTrans" cxnId="{BBF1E29C-A777-4F21-9A02-F7D439669747}">
      <dgm:prSet/>
      <dgm:spPr/>
      <dgm:t>
        <a:bodyPr/>
        <a:lstStyle/>
        <a:p>
          <a:endParaRPr lang="en-US"/>
        </a:p>
      </dgm:t>
    </dgm:pt>
    <dgm:pt modelId="{78657D1A-4EBA-44A2-BA1C-717D26BEBF27}" type="sibTrans" cxnId="{BBF1E29C-A777-4F21-9A02-F7D439669747}">
      <dgm:prSet/>
      <dgm:spPr/>
      <dgm:t>
        <a:bodyPr/>
        <a:lstStyle/>
        <a:p>
          <a:endParaRPr lang="en-US"/>
        </a:p>
      </dgm:t>
    </dgm:pt>
    <dgm:pt modelId="{35972D57-1DF9-4918-B494-7300D943686C}">
      <dgm:prSet custT="1"/>
      <dgm:spPr/>
      <dgm:t>
        <a:bodyPr/>
        <a:lstStyle/>
        <a:p>
          <a:r>
            <a:rPr lang="en-US" sz="1500" baseline="0" dirty="0"/>
            <a:t>Qualities: </a:t>
          </a:r>
        </a:p>
        <a:p>
          <a:r>
            <a:rPr lang="en-US" sz="1500" baseline="0" dirty="0"/>
            <a:t>The solar plexus chakra governs our personal power, confidence, self-esteem, and willpower. It influences our ability to set boundaries, make decisions, take action, and assert ourselves in a healthy and balanced way..</a:t>
          </a:r>
        </a:p>
      </dgm:t>
    </dgm:pt>
    <dgm:pt modelId="{7A89C327-C197-4F52-9837-ADB4337E3700}" type="parTrans" cxnId="{A806CF5C-8913-44F1-940C-17B74F2EC687}">
      <dgm:prSet/>
      <dgm:spPr/>
      <dgm:t>
        <a:bodyPr/>
        <a:lstStyle/>
        <a:p>
          <a:endParaRPr lang="en-US"/>
        </a:p>
      </dgm:t>
    </dgm:pt>
    <dgm:pt modelId="{6CC233EA-7EC9-4D3E-8594-5641E055FD8A}" type="sibTrans" cxnId="{A806CF5C-8913-44F1-940C-17B74F2EC687}">
      <dgm:prSet/>
      <dgm:spPr/>
      <dgm:t>
        <a:bodyPr/>
        <a:lstStyle/>
        <a:p>
          <a:endParaRPr lang="en-US"/>
        </a:p>
      </dgm:t>
    </dgm:pt>
    <dgm:pt modelId="{AF56EFCE-AE72-4CE3-A257-7243D5D4F311}">
      <dgm:prSet custT="1"/>
      <dgm:spPr/>
      <dgm:t>
        <a:bodyPr/>
        <a:lstStyle/>
        <a:p>
          <a:endParaRPr lang="en-US" sz="1500" baseline="0" dirty="0"/>
        </a:p>
        <a:p>
          <a:r>
            <a:rPr lang="en-US" sz="1500" baseline="0" dirty="0"/>
            <a:t>Imbalance: </a:t>
          </a:r>
        </a:p>
        <a:p>
          <a:r>
            <a:rPr lang="en-US" sz="1500" baseline="0" dirty="0"/>
            <a:t>When the solar plexus chakra is imbalanced, it can manifest as low self-esteem, lack of confidence, difficulty making decisions, or feeling powerless and overwhelmed. Physical symptoms may include digestive issues, stomach ulcers, or adrenal fatigue.
</a:t>
          </a:r>
          <a:endParaRPr lang="en-US" sz="1500" dirty="0"/>
        </a:p>
      </dgm:t>
    </dgm:pt>
    <dgm:pt modelId="{84903B7E-3334-4FD2-8CC1-32C4193C754C}" type="parTrans" cxnId="{AF587592-F170-4196-92E9-E55BF3B6DFBC}">
      <dgm:prSet/>
      <dgm:spPr/>
      <dgm:t>
        <a:bodyPr/>
        <a:lstStyle/>
        <a:p>
          <a:endParaRPr lang="en-US"/>
        </a:p>
      </dgm:t>
    </dgm:pt>
    <dgm:pt modelId="{BCA532EB-B5C1-46F1-ACD7-9F048EFADC21}" type="sibTrans" cxnId="{AF587592-F170-4196-92E9-E55BF3B6DFBC}">
      <dgm:prSet/>
      <dgm:spPr/>
      <dgm:t>
        <a:bodyPr/>
        <a:lstStyle/>
        <a:p>
          <a:endParaRPr lang="en-US"/>
        </a:p>
      </dgm:t>
    </dgm:pt>
    <dgm:pt modelId="{EC6AB421-E9C2-4B63-8889-17EA772B669A}" type="pres">
      <dgm:prSet presAssocID="{B46CBA59-C789-4421-A0C7-C6F3F3EB76F0}" presName="diagram" presStyleCnt="0">
        <dgm:presLayoutVars>
          <dgm:dir/>
          <dgm:resizeHandles val="exact"/>
        </dgm:presLayoutVars>
      </dgm:prSet>
      <dgm:spPr/>
    </dgm:pt>
    <dgm:pt modelId="{8DF55743-4B4D-40AD-893D-098B6CE056CE}" type="pres">
      <dgm:prSet presAssocID="{55180C95-151A-4F68-8661-1AF208A06F24}" presName="node" presStyleLbl="node1" presStyleIdx="0" presStyleCnt="6">
        <dgm:presLayoutVars>
          <dgm:bulletEnabled val="1"/>
        </dgm:presLayoutVars>
      </dgm:prSet>
      <dgm:spPr/>
    </dgm:pt>
    <dgm:pt modelId="{47D9EB1D-FA9C-4B1E-96FC-6649E4EC85A2}" type="pres">
      <dgm:prSet presAssocID="{F98F9573-D006-4FA9-A0A2-F4B33ABB7271}" presName="sibTrans" presStyleCnt="0"/>
      <dgm:spPr/>
    </dgm:pt>
    <dgm:pt modelId="{5A47909C-10A0-4117-A907-B19649ED0291}" type="pres">
      <dgm:prSet presAssocID="{CEE67D28-3AFC-4259-9A01-657790E543C6}" presName="node" presStyleLbl="node1" presStyleIdx="1" presStyleCnt="6">
        <dgm:presLayoutVars>
          <dgm:bulletEnabled val="1"/>
        </dgm:presLayoutVars>
      </dgm:prSet>
      <dgm:spPr/>
    </dgm:pt>
    <dgm:pt modelId="{A0AADBDD-81BC-4B56-8A22-3D13A7664E37}" type="pres">
      <dgm:prSet presAssocID="{85593118-1F86-4659-9947-83AFBB880CAB}" presName="sibTrans" presStyleCnt="0"/>
      <dgm:spPr/>
    </dgm:pt>
    <dgm:pt modelId="{DF9B3F8C-FA51-4BEE-924B-10E699232CD5}" type="pres">
      <dgm:prSet presAssocID="{5E98B2C1-E4EC-41C7-9C81-2F38C838FC4D}" presName="node" presStyleLbl="node1" presStyleIdx="2" presStyleCnt="6">
        <dgm:presLayoutVars>
          <dgm:bulletEnabled val="1"/>
        </dgm:presLayoutVars>
      </dgm:prSet>
      <dgm:spPr/>
    </dgm:pt>
    <dgm:pt modelId="{F8303125-643F-491A-9D44-5B1E6FB85B36}" type="pres">
      <dgm:prSet presAssocID="{66069043-32AF-4136-832F-74084875C47B}" presName="sibTrans" presStyleCnt="0"/>
      <dgm:spPr/>
    </dgm:pt>
    <dgm:pt modelId="{9DE86194-D672-491F-91E9-40B9822BD100}" type="pres">
      <dgm:prSet presAssocID="{626A57C7-1D43-4CB9-81F2-4811F0B5EB71}" presName="node" presStyleLbl="node1" presStyleIdx="3" presStyleCnt="6">
        <dgm:presLayoutVars>
          <dgm:bulletEnabled val="1"/>
        </dgm:presLayoutVars>
      </dgm:prSet>
      <dgm:spPr/>
    </dgm:pt>
    <dgm:pt modelId="{8E915DC7-885F-45E0-9C9F-1B22C5AA86FE}" type="pres">
      <dgm:prSet presAssocID="{78657D1A-4EBA-44A2-BA1C-717D26BEBF27}" presName="sibTrans" presStyleCnt="0"/>
      <dgm:spPr/>
    </dgm:pt>
    <dgm:pt modelId="{FC352FD4-5B33-4E15-A461-3002CC94D0CC}" type="pres">
      <dgm:prSet presAssocID="{35972D57-1DF9-4918-B494-7300D943686C}" presName="node" presStyleLbl="node1" presStyleIdx="4" presStyleCnt="6">
        <dgm:presLayoutVars>
          <dgm:bulletEnabled val="1"/>
        </dgm:presLayoutVars>
      </dgm:prSet>
      <dgm:spPr/>
    </dgm:pt>
    <dgm:pt modelId="{634C66A3-A25A-48FC-99F7-6973BE77398F}" type="pres">
      <dgm:prSet presAssocID="{6CC233EA-7EC9-4D3E-8594-5641E055FD8A}" presName="sibTrans" presStyleCnt="0"/>
      <dgm:spPr/>
    </dgm:pt>
    <dgm:pt modelId="{3B41C226-C2FE-47D3-99DE-DAB9D5CD04DD}" type="pres">
      <dgm:prSet presAssocID="{AF56EFCE-AE72-4CE3-A257-7243D5D4F311}" presName="node" presStyleLbl="node1" presStyleIdx="5" presStyleCnt="6">
        <dgm:presLayoutVars>
          <dgm:bulletEnabled val="1"/>
        </dgm:presLayoutVars>
      </dgm:prSet>
      <dgm:spPr/>
    </dgm:pt>
  </dgm:ptLst>
  <dgm:cxnLst>
    <dgm:cxn modelId="{F2D38D10-16C1-47DA-B7D3-9F40DE58311D}" type="presOf" srcId="{5E98B2C1-E4EC-41C7-9C81-2F38C838FC4D}" destId="{DF9B3F8C-FA51-4BEE-924B-10E699232CD5}" srcOrd="0" destOrd="0" presId="urn:microsoft.com/office/officeart/2005/8/layout/default"/>
    <dgm:cxn modelId="{C8328922-EC43-4EB5-B0D0-0DB2047CBF9F}" type="presOf" srcId="{AF56EFCE-AE72-4CE3-A257-7243D5D4F311}" destId="{3B41C226-C2FE-47D3-99DE-DAB9D5CD04DD}" srcOrd="0" destOrd="0" presId="urn:microsoft.com/office/officeart/2005/8/layout/default"/>
    <dgm:cxn modelId="{AD6EE12E-E395-4905-A3E9-76E9CC349EFE}" type="presOf" srcId="{B46CBA59-C789-4421-A0C7-C6F3F3EB76F0}" destId="{EC6AB421-E9C2-4B63-8889-17EA772B669A}" srcOrd="0" destOrd="0" presId="urn:microsoft.com/office/officeart/2005/8/layout/default"/>
    <dgm:cxn modelId="{B1815B5C-3FEC-4EB8-9052-18EA78B6F1F8}" type="presOf" srcId="{55180C95-151A-4F68-8661-1AF208A06F24}" destId="{8DF55743-4B4D-40AD-893D-098B6CE056CE}" srcOrd="0" destOrd="0" presId="urn:microsoft.com/office/officeart/2005/8/layout/default"/>
    <dgm:cxn modelId="{A806CF5C-8913-44F1-940C-17B74F2EC687}" srcId="{B46CBA59-C789-4421-A0C7-C6F3F3EB76F0}" destId="{35972D57-1DF9-4918-B494-7300D943686C}" srcOrd="4" destOrd="0" parTransId="{7A89C327-C197-4F52-9837-ADB4337E3700}" sibTransId="{6CC233EA-7EC9-4D3E-8594-5641E055FD8A}"/>
    <dgm:cxn modelId="{D0CABC6C-6A56-4870-B773-6C295E6E00E4}" type="presOf" srcId="{35972D57-1DF9-4918-B494-7300D943686C}" destId="{FC352FD4-5B33-4E15-A461-3002CC94D0CC}" srcOrd="0" destOrd="0" presId="urn:microsoft.com/office/officeart/2005/8/layout/default"/>
    <dgm:cxn modelId="{B4E23355-958E-4BB3-AE43-FBCFB8A3AAB1}" type="presOf" srcId="{CEE67D28-3AFC-4259-9A01-657790E543C6}" destId="{5A47909C-10A0-4117-A907-B19649ED0291}" srcOrd="0" destOrd="0" presId="urn:microsoft.com/office/officeart/2005/8/layout/default"/>
    <dgm:cxn modelId="{8EA58E8A-03CB-45D1-AE67-3736BE1C6AED}" srcId="{B46CBA59-C789-4421-A0C7-C6F3F3EB76F0}" destId="{5E98B2C1-E4EC-41C7-9C81-2F38C838FC4D}" srcOrd="2" destOrd="0" parTransId="{A73BDF0F-BCAA-4951-99A5-83DA760090F7}" sibTransId="{66069043-32AF-4136-832F-74084875C47B}"/>
    <dgm:cxn modelId="{AF587592-F170-4196-92E9-E55BF3B6DFBC}" srcId="{B46CBA59-C789-4421-A0C7-C6F3F3EB76F0}" destId="{AF56EFCE-AE72-4CE3-A257-7243D5D4F311}" srcOrd="5" destOrd="0" parTransId="{84903B7E-3334-4FD2-8CC1-32C4193C754C}" sibTransId="{BCA532EB-B5C1-46F1-ACD7-9F048EFADC21}"/>
    <dgm:cxn modelId="{BBF1E29C-A777-4F21-9A02-F7D439669747}" srcId="{B46CBA59-C789-4421-A0C7-C6F3F3EB76F0}" destId="{626A57C7-1D43-4CB9-81F2-4811F0B5EB71}" srcOrd="3" destOrd="0" parTransId="{D07BE737-3B64-4EBF-B5DE-8B134E18217C}" sibTransId="{78657D1A-4EBA-44A2-BA1C-717D26BEBF27}"/>
    <dgm:cxn modelId="{528519BE-57B2-48F6-8CEF-2175ECEBDF76}" srcId="{B46CBA59-C789-4421-A0C7-C6F3F3EB76F0}" destId="{55180C95-151A-4F68-8661-1AF208A06F24}" srcOrd="0" destOrd="0" parTransId="{C846755D-5F5F-4A9D-93D1-9B07FD235A0E}" sibTransId="{F98F9573-D006-4FA9-A0A2-F4B33ABB7271}"/>
    <dgm:cxn modelId="{36819CE0-2528-4017-BE67-E7376BF78160}" type="presOf" srcId="{626A57C7-1D43-4CB9-81F2-4811F0B5EB71}" destId="{9DE86194-D672-491F-91E9-40B9822BD100}" srcOrd="0" destOrd="0" presId="urn:microsoft.com/office/officeart/2005/8/layout/default"/>
    <dgm:cxn modelId="{2A2CE0E1-AE1D-4A54-B624-E7E835D996C4}" srcId="{B46CBA59-C789-4421-A0C7-C6F3F3EB76F0}" destId="{CEE67D28-3AFC-4259-9A01-657790E543C6}" srcOrd="1" destOrd="0" parTransId="{6EB32F89-C16E-4EB8-B0AC-0FE42C1F63C8}" sibTransId="{85593118-1F86-4659-9947-83AFBB880CAB}"/>
    <dgm:cxn modelId="{AB510717-4584-4C7F-87B3-B3420D2718EC}" type="presParOf" srcId="{EC6AB421-E9C2-4B63-8889-17EA772B669A}" destId="{8DF55743-4B4D-40AD-893D-098B6CE056CE}" srcOrd="0" destOrd="0" presId="urn:microsoft.com/office/officeart/2005/8/layout/default"/>
    <dgm:cxn modelId="{E5991DA1-A17A-489D-A6F1-02A40FA1B51B}" type="presParOf" srcId="{EC6AB421-E9C2-4B63-8889-17EA772B669A}" destId="{47D9EB1D-FA9C-4B1E-96FC-6649E4EC85A2}" srcOrd="1" destOrd="0" presId="urn:microsoft.com/office/officeart/2005/8/layout/default"/>
    <dgm:cxn modelId="{172CF29F-D057-4845-84A0-51C6134C5310}" type="presParOf" srcId="{EC6AB421-E9C2-4B63-8889-17EA772B669A}" destId="{5A47909C-10A0-4117-A907-B19649ED0291}" srcOrd="2" destOrd="0" presId="urn:microsoft.com/office/officeart/2005/8/layout/default"/>
    <dgm:cxn modelId="{0837A4EE-5E6A-4CE2-94BE-B910D1792A95}" type="presParOf" srcId="{EC6AB421-E9C2-4B63-8889-17EA772B669A}" destId="{A0AADBDD-81BC-4B56-8A22-3D13A7664E37}" srcOrd="3" destOrd="0" presId="urn:microsoft.com/office/officeart/2005/8/layout/default"/>
    <dgm:cxn modelId="{AF48A861-DB9E-4E39-B210-29F572E2EBCE}" type="presParOf" srcId="{EC6AB421-E9C2-4B63-8889-17EA772B669A}" destId="{DF9B3F8C-FA51-4BEE-924B-10E699232CD5}" srcOrd="4" destOrd="0" presId="urn:microsoft.com/office/officeart/2005/8/layout/default"/>
    <dgm:cxn modelId="{E5661F1D-C943-4C23-A36D-305C3917CD00}" type="presParOf" srcId="{EC6AB421-E9C2-4B63-8889-17EA772B669A}" destId="{F8303125-643F-491A-9D44-5B1E6FB85B36}" srcOrd="5" destOrd="0" presId="urn:microsoft.com/office/officeart/2005/8/layout/default"/>
    <dgm:cxn modelId="{8FCF591B-7BC1-4D00-A8D3-680971F97442}" type="presParOf" srcId="{EC6AB421-E9C2-4B63-8889-17EA772B669A}" destId="{9DE86194-D672-491F-91E9-40B9822BD100}" srcOrd="6" destOrd="0" presId="urn:microsoft.com/office/officeart/2005/8/layout/default"/>
    <dgm:cxn modelId="{FFDA4EC8-25D5-46A2-A70B-DDBB38E2613A}" type="presParOf" srcId="{EC6AB421-E9C2-4B63-8889-17EA772B669A}" destId="{8E915DC7-885F-45E0-9C9F-1B22C5AA86FE}" srcOrd="7" destOrd="0" presId="urn:microsoft.com/office/officeart/2005/8/layout/default"/>
    <dgm:cxn modelId="{04A1547A-49C9-4384-AE3F-B4E34CE8804B}" type="presParOf" srcId="{EC6AB421-E9C2-4B63-8889-17EA772B669A}" destId="{FC352FD4-5B33-4E15-A461-3002CC94D0CC}" srcOrd="8" destOrd="0" presId="urn:microsoft.com/office/officeart/2005/8/layout/default"/>
    <dgm:cxn modelId="{BB55C83B-07EE-4C78-AB9F-D738C914EC70}" type="presParOf" srcId="{EC6AB421-E9C2-4B63-8889-17EA772B669A}" destId="{634C66A3-A25A-48FC-99F7-6973BE77398F}" srcOrd="9" destOrd="0" presId="urn:microsoft.com/office/officeart/2005/8/layout/default"/>
    <dgm:cxn modelId="{08D296EA-1122-41B3-8315-4D641BCCE8DF}" type="presParOf" srcId="{EC6AB421-E9C2-4B63-8889-17EA772B669A}" destId="{3B41C226-C2FE-47D3-99DE-DAB9D5CD04D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EAA55-471D-468E-B932-84BF6C445BB9}">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8A9F27C-75E3-4AB5-940B-C4D2C8F274CE}">
      <dsp:nvSpPr>
        <dsp:cNvPr id="0" name=""/>
        <dsp:cNvSpPr/>
      </dsp:nvSpPr>
      <dsp:spPr>
        <a:xfrm>
          <a:off x="0" y="0"/>
          <a:ext cx="10515600" cy="523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Topic one:    PG.3-5:    Why should you do the chakra challenge? </a:t>
          </a:r>
          <a:endParaRPr lang="en-US" sz="2300" kern="1200"/>
        </a:p>
      </dsp:txBody>
      <dsp:txXfrm>
        <a:off x="0" y="0"/>
        <a:ext cx="10515600" cy="523790"/>
      </dsp:txXfrm>
    </dsp:sp>
    <dsp:sp modelId="{537C4E31-77DF-4408-AB93-59483BFAC9B9}">
      <dsp:nvSpPr>
        <dsp:cNvPr id="0" name=""/>
        <dsp:cNvSpPr/>
      </dsp:nvSpPr>
      <dsp:spPr>
        <a:xfrm>
          <a:off x="0" y="52379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8BC7F4D-A3E7-468F-BA76-CA59EC002683}">
      <dsp:nvSpPr>
        <dsp:cNvPr id="0" name=""/>
        <dsp:cNvSpPr/>
      </dsp:nvSpPr>
      <dsp:spPr>
        <a:xfrm>
          <a:off x="0" y="523790"/>
          <a:ext cx="10515600" cy="523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Topic two:    PG.6:       Pre-Advice </a:t>
          </a:r>
          <a:endParaRPr lang="en-US" sz="2300" kern="1200"/>
        </a:p>
      </dsp:txBody>
      <dsp:txXfrm>
        <a:off x="0" y="523790"/>
        <a:ext cx="10515600" cy="523790"/>
      </dsp:txXfrm>
    </dsp:sp>
    <dsp:sp modelId="{97C4D78D-262E-4E80-A37B-6E2655ED3B9A}">
      <dsp:nvSpPr>
        <dsp:cNvPr id="0" name=""/>
        <dsp:cNvSpPr/>
      </dsp:nvSpPr>
      <dsp:spPr>
        <a:xfrm>
          <a:off x="0" y="104758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D22733E-E869-4328-B314-110FD9D3F9EE}">
      <dsp:nvSpPr>
        <dsp:cNvPr id="0" name=""/>
        <dsp:cNvSpPr/>
      </dsp:nvSpPr>
      <dsp:spPr>
        <a:xfrm>
          <a:off x="0" y="1047580"/>
          <a:ext cx="10515600" cy="523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Topic two:    PG.7:       Disclaimer</a:t>
          </a:r>
          <a:endParaRPr lang="en-US" sz="2300" kern="1200"/>
        </a:p>
      </dsp:txBody>
      <dsp:txXfrm>
        <a:off x="0" y="1047580"/>
        <a:ext cx="10515600" cy="523790"/>
      </dsp:txXfrm>
    </dsp:sp>
    <dsp:sp modelId="{0E12BB60-B67F-42EE-9B5C-0EF8F65F3468}">
      <dsp:nvSpPr>
        <dsp:cNvPr id="0" name=""/>
        <dsp:cNvSpPr/>
      </dsp:nvSpPr>
      <dsp:spPr>
        <a:xfrm>
          <a:off x="0" y="157137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8CA8E7F-5077-42EF-AA47-5F13E51F8125}">
      <dsp:nvSpPr>
        <dsp:cNvPr id="0" name=""/>
        <dsp:cNvSpPr/>
      </dsp:nvSpPr>
      <dsp:spPr>
        <a:xfrm>
          <a:off x="0" y="1571371"/>
          <a:ext cx="10515600" cy="523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Topic three:  PG.8:       Getting Started</a:t>
          </a:r>
          <a:endParaRPr lang="en-US" sz="2300" kern="1200"/>
        </a:p>
      </dsp:txBody>
      <dsp:txXfrm>
        <a:off x="0" y="1571371"/>
        <a:ext cx="10515600" cy="523790"/>
      </dsp:txXfrm>
    </dsp:sp>
    <dsp:sp modelId="{3A25A13F-BD1D-4938-B51B-6279154516D1}">
      <dsp:nvSpPr>
        <dsp:cNvPr id="0" name=""/>
        <dsp:cNvSpPr/>
      </dsp:nvSpPr>
      <dsp:spPr>
        <a:xfrm>
          <a:off x="0" y="209516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8F19619-1294-41BE-8D93-CF9F06C2C7D7}">
      <dsp:nvSpPr>
        <dsp:cNvPr id="0" name=""/>
        <dsp:cNvSpPr/>
      </dsp:nvSpPr>
      <dsp:spPr>
        <a:xfrm>
          <a:off x="0" y="2095161"/>
          <a:ext cx="10515600" cy="523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Topic four:    PG.9        What are Chakras</a:t>
          </a:r>
          <a:endParaRPr lang="en-US" sz="2300" kern="1200"/>
        </a:p>
      </dsp:txBody>
      <dsp:txXfrm>
        <a:off x="0" y="2095161"/>
        <a:ext cx="10515600" cy="523790"/>
      </dsp:txXfrm>
    </dsp:sp>
    <dsp:sp modelId="{DA71732D-2AF6-4892-8BB6-EACE2E70AD71}">
      <dsp:nvSpPr>
        <dsp:cNvPr id="0" name=""/>
        <dsp:cNvSpPr/>
      </dsp:nvSpPr>
      <dsp:spPr>
        <a:xfrm>
          <a:off x="0" y="261895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75D01DC-75F0-42A9-A78C-43095F2B73E5}">
      <dsp:nvSpPr>
        <dsp:cNvPr id="0" name=""/>
        <dsp:cNvSpPr/>
      </dsp:nvSpPr>
      <dsp:spPr>
        <a:xfrm>
          <a:off x="0" y="2618951"/>
          <a:ext cx="10515600" cy="523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Topic five:     PG.10-18: </a:t>
          </a:r>
          <a:r>
            <a:rPr lang="en-US" sz="2300" b="0" i="0" kern="1200" baseline="0"/>
            <a:t>Exploring the Chakra in Need of YOUR Attention </a:t>
          </a:r>
          <a:r>
            <a:rPr lang="en-GB" sz="2300" kern="1200"/>
            <a:t> </a:t>
          </a:r>
          <a:endParaRPr lang="en-US" sz="2300" kern="1200"/>
        </a:p>
      </dsp:txBody>
      <dsp:txXfrm>
        <a:off x="0" y="2618951"/>
        <a:ext cx="10515600" cy="523790"/>
      </dsp:txXfrm>
    </dsp:sp>
    <dsp:sp modelId="{B99B9FEE-BA3D-4CBA-8227-8A607DB34965}">
      <dsp:nvSpPr>
        <dsp:cNvPr id="0" name=""/>
        <dsp:cNvSpPr/>
      </dsp:nvSpPr>
      <dsp:spPr>
        <a:xfrm>
          <a:off x="0" y="3142742"/>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FC60821-D024-4F5C-82B5-8372BFEE3730}">
      <dsp:nvSpPr>
        <dsp:cNvPr id="0" name=""/>
        <dsp:cNvSpPr/>
      </dsp:nvSpPr>
      <dsp:spPr>
        <a:xfrm>
          <a:off x="0" y="3142742"/>
          <a:ext cx="10515600" cy="523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Topic Six:      PG.19- 22: What are Bija Mantras</a:t>
          </a:r>
          <a:endParaRPr lang="en-US" sz="2300" kern="1200"/>
        </a:p>
      </dsp:txBody>
      <dsp:txXfrm>
        <a:off x="0" y="3142742"/>
        <a:ext cx="10515600" cy="523790"/>
      </dsp:txXfrm>
    </dsp:sp>
    <dsp:sp modelId="{F0B3C280-1683-44B2-A5F0-7000306F2601}">
      <dsp:nvSpPr>
        <dsp:cNvPr id="0" name=""/>
        <dsp:cNvSpPr/>
      </dsp:nvSpPr>
      <dsp:spPr>
        <a:xfrm>
          <a:off x="0" y="3666532"/>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2444F26-D822-4875-A07A-F5A1492ED355}">
      <dsp:nvSpPr>
        <dsp:cNvPr id="0" name=""/>
        <dsp:cNvSpPr/>
      </dsp:nvSpPr>
      <dsp:spPr>
        <a:xfrm>
          <a:off x="0" y="3666532"/>
          <a:ext cx="10515600" cy="523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Topic Seven:  PG.23:       Aftercare Advice</a:t>
          </a:r>
          <a:endParaRPr lang="en-US" sz="2300" kern="1200"/>
        </a:p>
      </dsp:txBody>
      <dsp:txXfrm>
        <a:off x="0" y="3666532"/>
        <a:ext cx="10515600" cy="5237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978D4-EDBA-4180-8D6E-FC1295506D10}">
      <dsp:nvSpPr>
        <dsp:cNvPr id="0" name=""/>
        <dsp:cNvSpPr/>
      </dsp:nvSpPr>
      <dsp:spPr>
        <a:xfrm>
          <a:off x="0" y="204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B8848-7DAB-4A07-913E-89523D69830C}">
      <dsp:nvSpPr>
        <dsp:cNvPr id="0" name=""/>
        <dsp:cNvSpPr/>
      </dsp:nvSpPr>
      <dsp:spPr>
        <a:xfrm>
          <a:off x="0" y="204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Angel: Solar Plexus Chakra: Archangel Michael - Archangel Michael is often associated with personal power, confidence, and protection. He is known for his courage and assistance in overcoming fears and doubts.</a:t>
          </a:r>
          <a:r>
            <a:rPr lang="en-US" sz="2000" kern="1200" baseline="0" dirty="0"/>
            <a:t>
</a:t>
          </a:r>
          <a:endParaRPr lang="en-US" sz="2000" kern="1200" dirty="0"/>
        </a:p>
      </dsp:txBody>
      <dsp:txXfrm>
        <a:off x="0" y="2046"/>
        <a:ext cx="10515600" cy="1395410"/>
      </dsp:txXfrm>
    </dsp:sp>
    <dsp:sp modelId="{D4A1538F-36EA-468E-9E95-D834162C3323}">
      <dsp:nvSpPr>
        <dsp:cNvPr id="0" name=""/>
        <dsp:cNvSpPr/>
      </dsp:nvSpPr>
      <dsp:spPr>
        <a:xfrm>
          <a:off x="0" y="139745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30DC56-60DA-4255-8927-2B46089FF7C2}">
      <dsp:nvSpPr>
        <dsp:cNvPr id="0" name=""/>
        <dsp:cNvSpPr/>
      </dsp:nvSpPr>
      <dsp:spPr>
        <a:xfrm>
          <a:off x="0" y="139745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Crystals: Solar Plexus Chakra: Citrine, Yellow Jasper, Tiger's Eye - These crystals promote confidence, personal power, and self-esteem, assisting in balancing and energizing the solar plexus chakra.
</a:t>
          </a:r>
          <a:endParaRPr lang="en-US" sz="2200" kern="1200" dirty="0"/>
        </a:p>
      </dsp:txBody>
      <dsp:txXfrm>
        <a:off x="0" y="1397456"/>
        <a:ext cx="10515600" cy="1395410"/>
      </dsp:txXfrm>
    </dsp:sp>
    <dsp:sp modelId="{A2ABAB98-51C6-4EA5-99EA-AEC56750BCAA}">
      <dsp:nvSpPr>
        <dsp:cNvPr id="0" name=""/>
        <dsp:cNvSpPr/>
      </dsp:nvSpPr>
      <dsp:spPr>
        <a:xfrm>
          <a:off x="0" y="279286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46AD95-67A4-43EE-B773-0D3884A42902}">
      <dsp:nvSpPr>
        <dsp:cNvPr id="0" name=""/>
        <dsp:cNvSpPr/>
      </dsp:nvSpPr>
      <dsp:spPr>
        <a:xfrm>
          <a:off x="0" y="279286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Balancing Techniques: Balancing Techniques: There are various practices to balance and activate the solar plexus chakra, such as engaging in activities that boost self-confidence, practising yoga poses that activate the core, engaging in physical exercise, setting and achieving goals, and using affirmations that promote empowerment and self-worth.</a:t>
          </a:r>
          <a:endParaRPr lang="en-US" sz="2200" kern="1200" dirty="0"/>
        </a:p>
      </dsp:txBody>
      <dsp:txXfrm>
        <a:off x="0" y="2792866"/>
        <a:ext cx="10515600" cy="13954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55743-4B4D-40AD-893D-098B6CE056CE}">
      <dsp:nvSpPr>
        <dsp:cNvPr id="0" name=""/>
        <dsp:cNvSpPr/>
      </dsp:nvSpPr>
      <dsp:spPr>
        <a:xfrm>
          <a:off x="106799"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Location:</a:t>
          </a:r>
        </a:p>
        <a:p>
          <a:pPr marL="0" lvl="0" indent="0" algn="ctr" defTabSz="666750">
            <a:lnSpc>
              <a:spcPct val="90000"/>
            </a:lnSpc>
            <a:spcBef>
              <a:spcPct val="0"/>
            </a:spcBef>
            <a:spcAft>
              <a:spcPct val="35000"/>
            </a:spcAft>
            <a:buNone/>
          </a:pPr>
          <a:r>
            <a:rPr lang="en-US" sz="1500" kern="1200" baseline="0" dirty="0"/>
            <a:t>The throat chakra is located in the throat, near the base of the neck</a:t>
          </a:r>
          <a:r>
            <a:rPr lang="en-US" sz="1300" kern="1200" baseline="0" dirty="0"/>
            <a:t>.</a:t>
          </a:r>
        </a:p>
      </dsp:txBody>
      <dsp:txXfrm>
        <a:off x="106799" y="2567"/>
        <a:ext cx="3219375" cy="1931625"/>
      </dsp:txXfrm>
    </dsp:sp>
    <dsp:sp modelId="{5A47909C-10A0-4117-A907-B19649ED0291}">
      <dsp:nvSpPr>
        <dsp:cNvPr id="0" name=""/>
        <dsp:cNvSpPr/>
      </dsp:nvSpPr>
      <dsp:spPr>
        <a:xfrm>
          <a:off x="3648112"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baseline="0" dirty="0"/>
        </a:p>
        <a:p>
          <a:pPr marL="0" lvl="0" indent="0" algn="ctr" defTabSz="666750">
            <a:lnSpc>
              <a:spcPct val="90000"/>
            </a:lnSpc>
            <a:spcBef>
              <a:spcPct val="0"/>
            </a:spcBef>
            <a:spcAft>
              <a:spcPct val="35000"/>
            </a:spcAft>
            <a:buNone/>
          </a:pPr>
          <a:r>
            <a:rPr lang="en-US" sz="1500" kern="1200" baseline="0" dirty="0" err="1"/>
            <a:t>Colour</a:t>
          </a:r>
          <a:r>
            <a:rPr lang="en-US" sz="1500" kern="1200" baseline="0" dirty="0"/>
            <a:t>: </a:t>
          </a:r>
        </a:p>
        <a:p>
          <a:pPr marL="0" lvl="0" indent="0" algn="ctr" defTabSz="666750">
            <a:lnSpc>
              <a:spcPct val="90000"/>
            </a:lnSpc>
            <a:spcBef>
              <a:spcPct val="0"/>
            </a:spcBef>
            <a:spcAft>
              <a:spcPct val="35000"/>
            </a:spcAft>
            <a:buNone/>
          </a:pPr>
          <a:r>
            <a:rPr lang="en-US" sz="1500" kern="1200" baseline="0" dirty="0"/>
            <a:t>The </a:t>
          </a:r>
          <a:r>
            <a:rPr lang="en-US" sz="1500" kern="1200" baseline="0" dirty="0" err="1"/>
            <a:t>colour</a:t>
          </a:r>
          <a:r>
            <a:rPr lang="en-US" sz="1500" kern="1200" baseline="0" dirty="0"/>
            <a:t> associated with the throat chakra is blue, representing communication, clarity, and self-expression</a:t>
          </a:r>
          <a:r>
            <a:rPr lang="en-US" sz="1300" kern="1200" baseline="0" dirty="0"/>
            <a:t>.</a:t>
          </a:r>
        </a:p>
      </dsp:txBody>
      <dsp:txXfrm>
        <a:off x="3648112" y="2567"/>
        <a:ext cx="3219375" cy="1931625"/>
      </dsp:txXfrm>
    </dsp:sp>
    <dsp:sp modelId="{DF9B3F8C-FA51-4BEE-924B-10E699232CD5}">
      <dsp:nvSpPr>
        <dsp:cNvPr id="0" name=""/>
        <dsp:cNvSpPr/>
      </dsp:nvSpPr>
      <dsp:spPr>
        <a:xfrm>
          <a:off x="7189425"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baseline="0" dirty="0"/>
        </a:p>
        <a:p>
          <a:pPr marL="0" lvl="0" indent="0" algn="ctr" defTabSz="577850">
            <a:lnSpc>
              <a:spcPct val="90000"/>
            </a:lnSpc>
            <a:spcBef>
              <a:spcPct val="0"/>
            </a:spcBef>
            <a:spcAft>
              <a:spcPct val="35000"/>
            </a:spcAft>
            <a:buNone/>
          </a:pPr>
          <a:r>
            <a:rPr lang="en-US" sz="1500" kern="1200" baseline="0" dirty="0"/>
            <a:t>Element: </a:t>
          </a:r>
        </a:p>
        <a:p>
          <a:pPr marL="0" lvl="0" indent="0" algn="ctr" defTabSz="577850">
            <a:lnSpc>
              <a:spcPct val="90000"/>
            </a:lnSpc>
            <a:spcBef>
              <a:spcPct val="0"/>
            </a:spcBef>
            <a:spcAft>
              <a:spcPct val="35000"/>
            </a:spcAft>
            <a:buNone/>
          </a:pPr>
          <a:r>
            <a:rPr lang="en-US" sz="1500" kern="1200" baseline="0" dirty="0"/>
            <a:t>The element associated with the throat chakra is ether or sound, symbolizing vibration, resonance, and the power of words</a:t>
          </a:r>
          <a:r>
            <a:rPr lang="en-US" sz="1300" kern="1200" baseline="0" dirty="0"/>
            <a:t>.</a:t>
          </a:r>
        </a:p>
      </dsp:txBody>
      <dsp:txXfrm>
        <a:off x="7189425" y="2567"/>
        <a:ext cx="3219375" cy="1931625"/>
      </dsp:txXfrm>
    </dsp:sp>
    <dsp:sp modelId="{9DE86194-D672-491F-91E9-40B9822BD100}">
      <dsp:nvSpPr>
        <dsp:cNvPr id="0" name=""/>
        <dsp:cNvSpPr/>
      </dsp:nvSpPr>
      <dsp:spPr>
        <a:xfrm>
          <a:off x="106799"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Physical Connection:</a:t>
          </a:r>
        </a:p>
        <a:p>
          <a:pPr marL="0" lvl="0" indent="0" algn="ctr" defTabSz="666750">
            <a:lnSpc>
              <a:spcPct val="90000"/>
            </a:lnSpc>
            <a:spcBef>
              <a:spcPct val="0"/>
            </a:spcBef>
            <a:spcAft>
              <a:spcPct val="35000"/>
            </a:spcAft>
            <a:buNone/>
          </a:pPr>
          <a:r>
            <a:rPr lang="en-US" sz="1500" kern="1200" baseline="0" dirty="0"/>
            <a:t>The throat chakra is connected to the physical body parts such as the throat, neck, vocal cords, thyroid gland, and the jaw.</a:t>
          </a:r>
        </a:p>
      </dsp:txBody>
      <dsp:txXfrm>
        <a:off x="106799" y="2256130"/>
        <a:ext cx="3219375" cy="1931625"/>
      </dsp:txXfrm>
    </dsp:sp>
    <dsp:sp modelId="{FC352FD4-5B33-4E15-A461-3002CC94D0CC}">
      <dsp:nvSpPr>
        <dsp:cNvPr id="0" name=""/>
        <dsp:cNvSpPr/>
      </dsp:nvSpPr>
      <dsp:spPr>
        <a:xfrm>
          <a:off x="3648112"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baseline="0" dirty="0"/>
        </a:p>
        <a:p>
          <a:pPr marL="0" lvl="0" indent="0" algn="ctr" defTabSz="577850">
            <a:lnSpc>
              <a:spcPct val="90000"/>
            </a:lnSpc>
            <a:spcBef>
              <a:spcPct val="0"/>
            </a:spcBef>
            <a:spcAft>
              <a:spcPct val="35000"/>
            </a:spcAft>
            <a:buNone/>
          </a:pPr>
          <a:r>
            <a:rPr lang="en-US" sz="1500" kern="1200" baseline="0" dirty="0"/>
            <a:t>Qualities: </a:t>
          </a:r>
        </a:p>
        <a:p>
          <a:pPr marL="0" lvl="0" indent="0" algn="ctr" defTabSz="577850">
            <a:lnSpc>
              <a:spcPct val="90000"/>
            </a:lnSpc>
            <a:spcBef>
              <a:spcPct val="0"/>
            </a:spcBef>
            <a:spcAft>
              <a:spcPct val="35000"/>
            </a:spcAft>
            <a:buNone/>
          </a:pPr>
          <a:r>
            <a:rPr lang="en-US" sz="1500" kern="1200" baseline="0" dirty="0"/>
            <a:t>The throat chakra governs our ability to communicate effectively, express our thoughts and feelings authentically, and listen actively. It influences our creativity, truthfulness, and ability to speak our truth with integrity</a:t>
          </a:r>
          <a:r>
            <a:rPr lang="en-US" sz="1300" kern="1200" baseline="0" dirty="0"/>
            <a:t>.
</a:t>
          </a:r>
        </a:p>
      </dsp:txBody>
      <dsp:txXfrm>
        <a:off x="3648112" y="2256130"/>
        <a:ext cx="3219375" cy="1931625"/>
      </dsp:txXfrm>
    </dsp:sp>
    <dsp:sp modelId="{3B41C226-C2FE-47D3-99DE-DAB9D5CD04DD}">
      <dsp:nvSpPr>
        <dsp:cNvPr id="0" name=""/>
        <dsp:cNvSpPr/>
      </dsp:nvSpPr>
      <dsp:spPr>
        <a:xfrm>
          <a:off x="7189425"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baseline="0" dirty="0"/>
        </a:p>
        <a:p>
          <a:pPr marL="0" lvl="0" indent="0" algn="ctr" defTabSz="666750">
            <a:lnSpc>
              <a:spcPct val="90000"/>
            </a:lnSpc>
            <a:spcBef>
              <a:spcPct val="0"/>
            </a:spcBef>
            <a:spcAft>
              <a:spcPct val="35000"/>
            </a:spcAft>
            <a:buNone/>
          </a:pPr>
          <a:r>
            <a:rPr lang="en-US" sz="1500" kern="1200" baseline="0" dirty="0"/>
            <a:t>Imbalance: </a:t>
          </a:r>
        </a:p>
        <a:p>
          <a:pPr marL="0" lvl="0" indent="0" algn="ctr" defTabSz="666750">
            <a:lnSpc>
              <a:spcPct val="90000"/>
            </a:lnSpc>
            <a:spcBef>
              <a:spcPct val="0"/>
            </a:spcBef>
            <a:spcAft>
              <a:spcPct val="35000"/>
            </a:spcAft>
            <a:buNone/>
          </a:pPr>
          <a:r>
            <a:rPr lang="en-US" sz="1500" kern="1200" baseline="0" dirty="0"/>
            <a:t>When the throat chakra is imbalanced, it can manifest as difficulties in expressing oneself, fear of speaking up, feeling misunderstood, or being overly talkative. Physical symptoms may include throat-related issues, such as a sore throat, neck pain, or thyroid imbalances.
</a:t>
          </a:r>
          <a:endParaRPr lang="en-US" sz="1500" kern="1200" dirty="0"/>
        </a:p>
      </dsp:txBody>
      <dsp:txXfrm>
        <a:off x="7189425" y="2256130"/>
        <a:ext cx="3219375" cy="19316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978D4-EDBA-4180-8D6E-FC1295506D10}">
      <dsp:nvSpPr>
        <dsp:cNvPr id="0" name=""/>
        <dsp:cNvSpPr/>
      </dsp:nvSpPr>
      <dsp:spPr>
        <a:xfrm>
          <a:off x="0" y="204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B8848-7DAB-4A07-913E-89523D69830C}">
      <dsp:nvSpPr>
        <dsp:cNvPr id="0" name=""/>
        <dsp:cNvSpPr/>
      </dsp:nvSpPr>
      <dsp:spPr>
        <a:xfrm>
          <a:off x="0" y="204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Angel: Heart Chakra: Archangel Raphael - Archangel Raphael is often associated with healing, love, and compassion. He is known for bringing comfort and support in times of emotional or physical healing. </a:t>
          </a:r>
        </a:p>
        <a:p>
          <a:pPr marL="0" lvl="0" indent="0" algn="l" defTabSz="977900">
            <a:lnSpc>
              <a:spcPct val="90000"/>
            </a:lnSpc>
            <a:spcBef>
              <a:spcPct val="0"/>
            </a:spcBef>
            <a:spcAft>
              <a:spcPct val="35000"/>
            </a:spcAft>
            <a:buNone/>
          </a:pPr>
          <a:endParaRPr lang="en-US" sz="2000" kern="1200" dirty="0"/>
        </a:p>
      </dsp:txBody>
      <dsp:txXfrm>
        <a:off x="0" y="2046"/>
        <a:ext cx="10515600" cy="1395410"/>
      </dsp:txXfrm>
    </dsp:sp>
    <dsp:sp modelId="{D4A1538F-36EA-468E-9E95-D834162C3323}">
      <dsp:nvSpPr>
        <dsp:cNvPr id="0" name=""/>
        <dsp:cNvSpPr/>
      </dsp:nvSpPr>
      <dsp:spPr>
        <a:xfrm>
          <a:off x="0" y="139745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30DC56-60DA-4255-8927-2B46089FF7C2}">
      <dsp:nvSpPr>
        <dsp:cNvPr id="0" name=""/>
        <dsp:cNvSpPr/>
      </dsp:nvSpPr>
      <dsp:spPr>
        <a:xfrm>
          <a:off x="0" y="139745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Crystals: Heart Chakra: Rose Quartz, Green Aventurine, Rhodonite - These crystals are associated with love, compassion, and emotional healing, helping to open and balance the heart chakra.
  </a:t>
          </a:r>
          <a:endParaRPr lang="en-US" sz="2200" kern="1200" dirty="0"/>
        </a:p>
      </dsp:txBody>
      <dsp:txXfrm>
        <a:off x="0" y="1397456"/>
        <a:ext cx="10515600" cy="1395410"/>
      </dsp:txXfrm>
    </dsp:sp>
    <dsp:sp modelId="{A2ABAB98-51C6-4EA5-99EA-AEC56750BCAA}">
      <dsp:nvSpPr>
        <dsp:cNvPr id="0" name=""/>
        <dsp:cNvSpPr/>
      </dsp:nvSpPr>
      <dsp:spPr>
        <a:xfrm>
          <a:off x="0" y="279286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46AD95-67A4-43EE-B773-0D3884A42902}">
      <dsp:nvSpPr>
        <dsp:cNvPr id="0" name=""/>
        <dsp:cNvSpPr/>
      </dsp:nvSpPr>
      <dsp:spPr>
        <a:xfrm>
          <a:off x="0" y="279286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Balancing Techniques: There are various practices to balance and activate the heart chakra, such as practising acts of kindness and compassion, engaging in heart-opening yoga poses, practising loving-kindness meditation, connecting with nature, and cultivating gratitude and forgiveness</a:t>
          </a:r>
          <a:r>
            <a:rPr lang="en-US" sz="2100" kern="1200" baseline="0" dirty="0"/>
            <a:t>.</a:t>
          </a:r>
          <a:endParaRPr lang="en-US" sz="2100" kern="1200" dirty="0"/>
        </a:p>
      </dsp:txBody>
      <dsp:txXfrm>
        <a:off x="0" y="2792866"/>
        <a:ext cx="10515600" cy="13954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55743-4B4D-40AD-893D-098B6CE056CE}">
      <dsp:nvSpPr>
        <dsp:cNvPr id="0" name=""/>
        <dsp:cNvSpPr/>
      </dsp:nvSpPr>
      <dsp:spPr>
        <a:xfrm>
          <a:off x="106799"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Location:</a:t>
          </a:r>
        </a:p>
        <a:p>
          <a:pPr marL="0" lvl="0" indent="0" algn="ctr" defTabSz="666750">
            <a:lnSpc>
              <a:spcPct val="90000"/>
            </a:lnSpc>
            <a:spcBef>
              <a:spcPct val="0"/>
            </a:spcBef>
            <a:spcAft>
              <a:spcPct val="35000"/>
            </a:spcAft>
            <a:buNone/>
          </a:pPr>
          <a:r>
            <a:rPr lang="en-US" sz="1500" kern="1200" baseline="0" dirty="0"/>
            <a:t>The throat chakra is located in the throat, near the base of the neck</a:t>
          </a:r>
          <a:r>
            <a:rPr lang="en-US" sz="1300" kern="1200" baseline="0" dirty="0"/>
            <a:t>.</a:t>
          </a:r>
        </a:p>
      </dsp:txBody>
      <dsp:txXfrm>
        <a:off x="106799" y="2567"/>
        <a:ext cx="3219375" cy="1931625"/>
      </dsp:txXfrm>
    </dsp:sp>
    <dsp:sp modelId="{5A47909C-10A0-4117-A907-B19649ED0291}">
      <dsp:nvSpPr>
        <dsp:cNvPr id="0" name=""/>
        <dsp:cNvSpPr/>
      </dsp:nvSpPr>
      <dsp:spPr>
        <a:xfrm>
          <a:off x="3648112"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baseline="0" dirty="0"/>
        </a:p>
        <a:p>
          <a:pPr marL="0" lvl="0" indent="0" algn="ctr" defTabSz="577850">
            <a:lnSpc>
              <a:spcPct val="90000"/>
            </a:lnSpc>
            <a:spcBef>
              <a:spcPct val="0"/>
            </a:spcBef>
            <a:spcAft>
              <a:spcPct val="35000"/>
            </a:spcAft>
            <a:buNone/>
          </a:pPr>
          <a:r>
            <a:rPr lang="en-US" sz="1500" kern="1200" baseline="0" dirty="0" err="1"/>
            <a:t>Colour</a:t>
          </a:r>
          <a:r>
            <a:rPr lang="en-US" sz="1500" kern="1200" baseline="0" dirty="0"/>
            <a:t>: </a:t>
          </a:r>
        </a:p>
        <a:p>
          <a:pPr marL="0" lvl="0" indent="0" algn="ctr" defTabSz="577850">
            <a:lnSpc>
              <a:spcPct val="90000"/>
            </a:lnSpc>
            <a:spcBef>
              <a:spcPct val="0"/>
            </a:spcBef>
            <a:spcAft>
              <a:spcPct val="35000"/>
            </a:spcAft>
            <a:buNone/>
          </a:pPr>
          <a:r>
            <a:rPr lang="en-US" sz="1500" kern="1200" baseline="0" dirty="0"/>
            <a:t>The </a:t>
          </a:r>
          <a:r>
            <a:rPr lang="en-US" sz="1500" kern="1200" baseline="0" dirty="0" err="1"/>
            <a:t>colour</a:t>
          </a:r>
          <a:r>
            <a:rPr lang="en-US" sz="1500" kern="1200" baseline="0" dirty="0"/>
            <a:t> associated with the throat chakra is blue, representing communication, clarity, and self-expression.</a:t>
          </a:r>
        </a:p>
      </dsp:txBody>
      <dsp:txXfrm>
        <a:off x="3648112" y="2567"/>
        <a:ext cx="3219375" cy="1931625"/>
      </dsp:txXfrm>
    </dsp:sp>
    <dsp:sp modelId="{DF9B3F8C-FA51-4BEE-924B-10E699232CD5}">
      <dsp:nvSpPr>
        <dsp:cNvPr id="0" name=""/>
        <dsp:cNvSpPr/>
      </dsp:nvSpPr>
      <dsp:spPr>
        <a:xfrm>
          <a:off x="7189425"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baseline="0" dirty="0"/>
        </a:p>
        <a:p>
          <a:pPr marL="0" lvl="0" indent="0" algn="ctr" defTabSz="666750">
            <a:lnSpc>
              <a:spcPct val="90000"/>
            </a:lnSpc>
            <a:spcBef>
              <a:spcPct val="0"/>
            </a:spcBef>
            <a:spcAft>
              <a:spcPct val="35000"/>
            </a:spcAft>
            <a:buNone/>
          </a:pPr>
          <a:r>
            <a:rPr lang="en-US" sz="1500" kern="1200" baseline="0" dirty="0"/>
            <a:t>Element: </a:t>
          </a:r>
        </a:p>
        <a:p>
          <a:pPr marL="0" lvl="0" indent="0" algn="ctr" defTabSz="666750">
            <a:lnSpc>
              <a:spcPct val="90000"/>
            </a:lnSpc>
            <a:spcBef>
              <a:spcPct val="0"/>
            </a:spcBef>
            <a:spcAft>
              <a:spcPct val="35000"/>
            </a:spcAft>
            <a:buNone/>
          </a:pPr>
          <a:r>
            <a:rPr lang="en-US" sz="1500" kern="1200" baseline="0" dirty="0"/>
            <a:t>The element associated with the throat chakra is ether or sound, symbolizing vibration, resonance, and the power of words.</a:t>
          </a:r>
        </a:p>
      </dsp:txBody>
      <dsp:txXfrm>
        <a:off x="7189425" y="2567"/>
        <a:ext cx="3219375" cy="1931625"/>
      </dsp:txXfrm>
    </dsp:sp>
    <dsp:sp modelId="{9DE86194-D672-491F-91E9-40B9822BD100}">
      <dsp:nvSpPr>
        <dsp:cNvPr id="0" name=""/>
        <dsp:cNvSpPr/>
      </dsp:nvSpPr>
      <dsp:spPr>
        <a:xfrm>
          <a:off x="106799"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Physical Connection:</a:t>
          </a:r>
        </a:p>
        <a:p>
          <a:pPr marL="0" lvl="0" indent="0" algn="ctr" defTabSz="666750">
            <a:lnSpc>
              <a:spcPct val="90000"/>
            </a:lnSpc>
            <a:spcBef>
              <a:spcPct val="0"/>
            </a:spcBef>
            <a:spcAft>
              <a:spcPct val="35000"/>
            </a:spcAft>
            <a:buNone/>
          </a:pPr>
          <a:r>
            <a:rPr lang="en-US" sz="1500" kern="1200" baseline="0" dirty="0"/>
            <a:t>The throat chakra is connected to the physical body parts such as the throat, neck, vocal cords, thyroid gland, and the jaw.</a:t>
          </a:r>
        </a:p>
      </dsp:txBody>
      <dsp:txXfrm>
        <a:off x="106799" y="2256130"/>
        <a:ext cx="3219375" cy="1931625"/>
      </dsp:txXfrm>
    </dsp:sp>
    <dsp:sp modelId="{FC352FD4-5B33-4E15-A461-3002CC94D0CC}">
      <dsp:nvSpPr>
        <dsp:cNvPr id="0" name=""/>
        <dsp:cNvSpPr/>
      </dsp:nvSpPr>
      <dsp:spPr>
        <a:xfrm>
          <a:off x="3648112"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baseline="0" dirty="0"/>
        </a:p>
        <a:p>
          <a:pPr marL="0" lvl="0" indent="0" algn="ctr" defTabSz="577850">
            <a:lnSpc>
              <a:spcPct val="90000"/>
            </a:lnSpc>
            <a:spcBef>
              <a:spcPct val="0"/>
            </a:spcBef>
            <a:spcAft>
              <a:spcPct val="35000"/>
            </a:spcAft>
            <a:buNone/>
          </a:pPr>
          <a:r>
            <a:rPr lang="en-US" sz="1500" kern="1200" baseline="0" dirty="0"/>
            <a:t>Qualities: </a:t>
          </a:r>
        </a:p>
        <a:p>
          <a:pPr marL="0" lvl="0" indent="0" algn="ctr" defTabSz="577850">
            <a:lnSpc>
              <a:spcPct val="90000"/>
            </a:lnSpc>
            <a:spcBef>
              <a:spcPct val="0"/>
            </a:spcBef>
            <a:spcAft>
              <a:spcPct val="35000"/>
            </a:spcAft>
            <a:buNone/>
          </a:pPr>
          <a:r>
            <a:rPr lang="en-US" sz="1500" kern="1200" baseline="0" dirty="0"/>
            <a:t>The throat chakra governs our ability to communicate effectively, express our thoughts and feelings authentically, and listen actively. It influences our creativity, truthfulness, and ability to speak our truth with integrity.</a:t>
          </a:r>
          <a:r>
            <a:rPr lang="en-US" sz="1300" kern="1200" baseline="0" dirty="0"/>
            <a:t>
</a:t>
          </a:r>
        </a:p>
      </dsp:txBody>
      <dsp:txXfrm>
        <a:off x="3648112" y="2256130"/>
        <a:ext cx="3219375" cy="1931625"/>
      </dsp:txXfrm>
    </dsp:sp>
    <dsp:sp modelId="{3B41C226-C2FE-47D3-99DE-DAB9D5CD04DD}">
      <dsp:nvSpPr>
        <dsp:cNvPr id="0" name=""/>
        <dsp:cNvSpPr/>
      </dsp:nvSpPr>
      <dsp:spPr>
        <a:xfrm>
          <a:off x="7189425"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baseline="0" dirty="0"/>
        </a:p>
        <a:p>
          <a:pPr marL="0" lvl="0" indent="0" algn="ctr" defTabSz="666750">
            <a:lnSpc>
              <a:spcPct val="90000"/>
            </a:lnSpc>
            <a:spcBef>
              <a:spcPct val="0"/>
            </a:spcBef>
            <a:spcAft>
              <a:spcPct val="35000"/>
            </a:spcAft>
            <a:buNone/>
          </a:pPr>
          <a:r>
            <a:rPr lang="en-US" sz="1500" kern="1200" baseline="0" dirty="0"/>
            <a:t>Imbalance: </a:t>
          </a:r>
        </a:p>
        <a:p>
          <a:pPr marL="0" lvl="0" indent="0" algn="ctr" defTabSz="666750">
            <a:lnSpc>
              <a:spcPct val="90000"/>
            </a:lnSpc>
            <a:spcBef>
              <a:spcPct val="0"/>
            </a:spcBef>
            <a:spcAft>
              <a:spcPct val="35000"/>
            </a:spcAft>
            <a:buNone/>
          </a:pPr>
          <a:r>
            <a:rPr lang="en-US" sz="1500" kern="1200" baseline="0" dirty="0"/>
            <a:t>When the throat chakra is imbalanced, it can manifest as difficulties in expressing oneself, fear of speaking up, feeling misunderstood, or being overly talkative. Physical symptoms may include throat-related issues, such as a sore throat, neck pain, or thyroid imbalances</a:t>
          </a:r>
          <a:r>
            <a:rPr lang="en-US" sz="1300" kern="1200" baseline="0" dirty="0"/>
            <a:t>.
</a:t>
          </a:r>
          <a:endParaRPr lang="en-US" sz="1300" kern="1200" dirty="0"/>
        </a:p>
      </dsp:txBody>
      <dsp:txXfrm>
        <a:off x="7189425" y="2256130"/>
        <a:ext cx="3219375" cy="19316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978D4-EDBA-4180-8D6E-FC1295506D10}">
      <dsp:nvSpPr>
        <dsp:cNvPr id="0" name=""/>
        <dsp:cNvSpPr/>
      </dsp:nvSpPr>
      <dsp:spPr>
        <a:xfrm>
          <a:off x="0" y="204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B8848-7DAB-4A07-913E-89523D69830C}">
      <dsp:nvSpPr>
        <dsp:cNvPr id="0" name=""/>
        <dsp:cNvSpPr/>
      </dsp:nvSpPr>
      <dsp:spPr>
        <a:xfrm>
          <a:off x="0" y="204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Angel: Throat Chakra: Archangel Gabriel - Archangel Gabriel is also associated with the throat chakra, as he is believed to assist in clear communication, speaking one's truth, and enhancing self-expression</a:t>
          </a:r>
          <a:r>
            <a:rPr lang="en-US" sz="2000" kern="1200" baseline="0" dirty="0"/>
            <a:t>.
</a:t>
          </a:r>
          <a:endParaRPr lang="en-US" sz="2000" kern="1200" dirty="0"/>
        </a:p>
      </dsp:txBody>
      <dsp:txXfrm>
        <a:off x="0" y="2046"/>
        <a:ext cx="10515600" cy="1395410"/>
      </dsp:txXfrm>
    </dsp:sp>
    <dsp:sp modelId="{D4A1538F-36EA-468E-9E95-D834162C3323}">
      <dsp:nvSpPr>
        <dsp:cNvPr id="0" name=""/>
        <dsp:cNvSpPr/>
      </dsp:nvSpPr>
      <dsp:spPr>
        <a:xfrm>
          <a:off x="0" y="139745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30DC56-60DA-4255-8927-2B46089FF7C2}">
      <dsp:nvSpPr>
        <dsp:cNvPr id="0" name=""/>
        <dsp:cNvSpPr/>
      </dsp:nvSpPr>
      <dsp:spPr>
        <a:xfrm>
          <a:off x="0" y="139745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Crystals: Throat Chakra: Blue Lace Agate, Sodalite, Aquamarine - These crystals support clear communication, self-expression, and speaking one's truth, aiding in the alignment of the throat chakra.  </a:t>
          </a:r>
          <a:endParaRPr lang="en-US" sz="2200" kern="1200" dirty="0"/>
        </a:p>
      </dsp:txBody>
      <dsp:txXfrm>
        <a:off x="0" y="1397456"/>
        <a:ext cx="10515600" cy="1395410"/>
      </dsp:txXfrm>
    </dsp:sp>
    <dsp:sp modelId="{A2ABAB98-51C6-4EA5-99EA-AEC56750BCAA}">
      <dsp:nvSpPr>
        <dsp:cNvPr id="0" name=""/>
        <dsp:cNvSpPr/>
      </dsp:nvSpPr>
      <dsp:spPr>
        <a:xfrm>
          <a:off x="0" y="279286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46AD95-67A4-43EE-B773-0D3884A42902}">
      <dsp:nvSpPr>
        <dsp:cNvPr id="0" name=""/>
        <dsp:cNvSpPr/>
      </dsp:nvSpPr>
      <dsp:spPr>
        <a:xfrm>
          <a:off x="0" y="279286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Balancing Techniques: There are various practices to balance and activate the throat chakra, such as practising conscious and mindful communication, engaging in creative self-expression, practising singing or chanting, journaling, and using affirmations that promote clear and authentic self-expression.</a:t>
          </a:r>
          <a:endParaRPr lang="en-US" sz="2200" kern="1200" dirty="0"/>
        </a:p>
      </dsp:txBody>
      <dsp:txXfrm>
        <a:off x="0" y="2792866"/>
        <a:ext cx="10515600" cy="13954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55743-4B4D-40AD-893D-098B6CE056CE}">
      <dsp:nvSpPr>
        <dsp:cNvPr id="0" name=""/>
        <dsp:cNvSpPr/>
      </dsp:nvSpPr>
      <dsp:spPr>
        <a:xfrm>
          <a:off x="106799"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baseline="0" dirty="0"/>
        </a:p>
        <a:p>
          <a:pPr marL="0" lvl="0" indent="0" algn="ctr" defTabSz="577850">
            <a:lnSpc>
              <a:spcPct val="90000"/>
            </a:lnSpc>
            <a:spcBef>
              <a:spcPct val="0"/>
            </a:spcBef>
            <a:spcAft>
              <a:spcPct val="35000"/>
            </a:spcAft>
            <a:buNone/>
          </a:pPr>
          <a:endParaRPr lang="en-US" sz="1300" kern="1200" baseline="0" dirty="0"/>
        </a:p>
        <a:p>
          <a:pPr marL="0" lvl="0" indent="0" algn="ctr" defTabSz="577850">
            <a:lnSpc>
              <a:spcPct val="90000"/>
            </a:lnSpc>
            <a:spcBef>
              <a:spcPct val="0"/>
            </a:spcBef>
            <a:spcAft>
              <a:spcPct val="35000"/>
            </a:spcAft>
            <a:buNone/>
          </a:pPr>
          <a:r>
            <a:rPr lang="en-US" sz="1500" kern="1200" baseline="0" dirty="0"/>
            <a:t>Location:</a:t>
          </a:r>
        </a:p>
        <a:p>
          <a:pPr marL="0" lvl="0" indent="0" algn="ctr" defTabSz="577850">
            <a:lnSpc>
              <a:spcPct val="90000"/>
            </a:lnSpc>
            <a:spcBef>
              <a:spcPct val="0"/>
            </a:spcBef>
            <a:spcAft>
              <a:spcPct val="35000"/>
            </a:spcAft>
            <a:buNone/>
          </a:pPr>
          <a:r>
            <a:rPr lang="en-US" sz="1500" kern="1200" baseline="0" dirty="0"/>
            <a:t>The brow chakra is located in the middle of the forehead, slightly above the space between the eyebrows.
</a:t>
          </a:r>
        </a:p>
      </dsp:txBody>
      <dsp:txXfrm>
        <a:off x="106799" y="2567"/>
        <a:ext cx="3219375" cy="1931625"/>
      </dsp:txXfrm>
    </dsp:sp>
    <dsp:sp modelId="{5A47909C-10A0-4117-A907-B19649ED0291}">
      <dsp:nvSpPr>
        <dsp:cNvPr id="0" name=""/>
        <dsp:cNvSpPr/>
      </dsp:nvSpPr>
      <dsp:spPr>
        <a:xfrm>
          <a:off x="3648112"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baseline="0" dirty="0"/>
        </a:p>
        <a:p>
          <a:pPr marL="0" lvl="0" indent="0" algn="ctr" defTabSz="666750">
            <a:lnSpc>
              <a:spcPct val="90000"/>
            </a:lnSpc>
            <a:spcBef>
              <a:spcPct val="0"/>
            </a:spcBef>
            <a:spcAft>
              <a:spcPct val="35000"/>
            </a:spcAft>
            <a:buNone/>
          </a:pPr>
          <a:r>
            <a:rPr lang="en-US" sz="1500" kern="1200" baseline="0" dirty="0" err="1"/>
            <a:t>Colour</a:t>
          </a:r>
          <a:r>
            <a:rPr lang="en-US" sz="1500" kern="1200" baseline="0" dirty="0"/>
            <a:t>: </a:t>
          </a:r>
        </a:p>
        <a:p>
          <a:pPr marL="0" lvl="0" indent="0" algn="ctr" defTabSz="666750">
            <a:lnSpc>
              <a:spcPct val="90000"/>
            </a:lnSpc>
            <a:spcBef>
              <a:spcPct val="0"/>
            </a:spcBef>
            <a:spcAft>
              <a:spcPct val="35000"/>
            </a:spcAft>
            <a:buNone/>
          </a:pPr>
          <a:r>
            <a:rPr lang="en-US" sz="1500" kern="1200" baseline="0" dirty="0"/>
            <a:t>The color associated with the brow chakra is indigo or deep purple, representing intuition, insight, and spiritual awareness</a:t>
          </a:r>
          <a:r>
            <a:rPr lang="en-US" sz="1300" kern="1200" baseline="0" dirty="0"/>
            <a:t>..</a:t>
          </a:r>
        </a:p>
      </dsp:txBody>
      <dsp:txXfrm>
        <a:off x="3648112" y="2567"/>
        <a:ext cx="3219375" cy="1931625"/>
      </dsp:txXfrm>
    </dsp:sp>
    <dsp:sp modelId="{DF9B3F8C-FA51-4BEE-924B-10E699232CD5}">
      <dsp:nvSpPr>
        <dsp:cNvPr id="0" name=""/>
        <dsp:cNvSpPr/>
      </dsp:nvSpPr>
      <dsp:spPr>
        <a:xfrm>
          <a:off x="7189425"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baseline="0" dirty="0"/>
        </a:p>
        <a:p>
          <a:pPr marL="0" lvl="0" indent="0" algn="ctr" defTabSz="577850">
            <a:lnSpc>
              <a:spcPct val="90000"/>
            </a:lnSpc>
            <a:spcBef>
              <a:spcPct val="0"/>
            </a:spcBef>
            <a:spcAft>
              <a:spcPct val="35000"/>
            </a:spcAft>
            <a:buNone/>
          </a:pPr>
          <a:endParaRPr lang="en-US" sz="1300" kern="1200" baseline="0" dirty="0"/>
        </a:p>
        <a:p>
          <a:pPr marL="0" lvl="0" indent="0" algn="ctr" defTabSz="577850">
            <a:lnSpc>
              <a:spcPct val="90000"/>
            </a:lnSpc>
            <a:spcBef>
              <a:spcPct val="0"/>
            </a:spcBef>
            <a:spcAft>
              <a:spcPct val="35000"/>
            </a:spcAft>
            <a:buNone/>
          </a:pPr>
          <a:r>
            <a:rPr lang="en-US" sz="1500" kern="1200" baseline="0" dirty="0"/>
            <a:t>Element: </a:t>
          </a:r>
        </a:p>
        <a:p>
          <a:pPr marL="0" lvl="0" indent="0" algn="ctr" defTabSz="577850">
            <a:lnSpc>
              <a:spcPct val="90000"/>
            </a:lnSpc>
            <a:spcBef>
              <a:spcPct val="0"/>
            </a:spcBef>
            <a:spcAft>
              <a:spcPct val="35000"/>
            </a:spcAft>
            <a:buNone/>
          </a:pPr>
          <a:r>
            <a:rPr lang="en-US" sz="1500" kern="1200" baseline="0" dirty="0"/>
            <a:t>The element associated with the brow chakra is light, symbolizing illumination, clarity, and higher consciousness</a:t>
          </a:r>
          <a:r>
            <a:rPr lang="en-US" sz="1300" kern="1200" baseline="0" dirty="0"/>
            <a:t>.
</a:t>
          </a:r>
        </a:p>
      </dsp:txBody>
      <dsp:txXfrm>
        <a:off x="7189425" y="2567"/>
        <a:ext cx="3219375" cy="1931625"/>
      </dsp:txXfrm>
    </dsp:sp>
    <dsp:sp modelId="{9DE86194-D672-491F-91E9-40B9822BD100}">
      <dsp:nvSpPr>
        <dsp:cNvPr id="0" name=""/>
        <dsp:cNvSpPr/>
      </dsp:nvSpPr>
      <dsp:spPr>
        <a:xfrm>
          <a:off x="106799"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Physical Connection:</a:t>
          </a:r>
        </a:p>
        <a:p>
          <a:pPr marL="0" lvl="0" indent="0" algn="ctr" defTabSz="666750">
            <a:lnSpc>
              <a:spcPct val="90000"/>
            </a:lnSpc>
            <a:spcBef>
              <a:spcPct val="0"/>
            </a:spcBef>
            <a:spcAft>
              <a:spcPct val="35000"/>
            </a:spcAft>
            <a:buNone/>
          </a:pPr>
          <a:r>
            <a:rPr lang="en-US" sz="1500" kern="1200" baseline="0" dirty="0"/>
            <a:t>The brow chakra is connected to the physical body parts such as the eyes, ears, brain, and pituitary gland.
.</a:t>
          </a:r>
        </a:p>
      </dsp:txBody>
      <dsp:txXfrm>
        <a:off x="106799" y="2256130"/>
        <a:ext cx="3219375" cy="1931625"/>
      </dsp:txXfrm>
    </dsp:sp>
    <dsp:sp modelId="{FC352FD4-5B33-4E15-A461-3002CC94D0CC}">
      <dsp:nvSpPr>
        <dsp:cNvPr id="0" name=""/>
        <dsp:cNvSpPr/>
      </dsp:nvSpPr>
      <dsp:spPr>
        <a:xfrm>
          <a:off x="3648112"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baseline="0" dirty="0"/>
        </a:p>
        <a:p>
          <a:pPr marL="0" lvl="0" indent="0" algn="ctr" defTabSz="577850">
            <a:lnSpc>
              <a:spcPct val="90000"/>
            </a:lnSpc>
            <a:spcBef>
              <a:spcPct val="0"/>
            </a:spcBef>
            <a:spcAft>
              <a:spcPct val="35000"/>
            </a:spcAft>
            <a:buNone/>
          </a:pPr>
          <a:r>
            <a:rPr lang="en-US" sz="1500" kern="1200" baseline="0" dirty="0"/>
            <a:t>Qualities: </a:t>
          </a:r>
        </a:p>
        <a:p>
          <a:pPr marL="0" lvl="0" indent="0" algn="ctr" defTabSz="577850">
            <a:lnSpc>
              <a:spcPct val="90000"/>
            </a:lnSpc>
            <a:spcBef>
              <a:spcPct val="0"/>
            </a:spcBef>
            <a:spcAft>
              <a:spcPct val="35000"/>
            </a:spcAft>
            <a:buNone/>
          </a:pPr>
          <a:r>
            <a:rPr lang="en-US" sz="1500" kern="1200" baseline="0" dirty="0"/>
            <a:t>The brow chakra governs our intuition, insight, imagination, and spiritual connection. It influences our ability to perceive and understand subtle energies, trust our inner guidance, and access higher states of consciousness.</a:t>
          </a:r>
          <a:r>
            <a:rPr lang="en-US" sz="1300" kern="1200" baseline="0" dirty="0"/>
            <a:t>
</a:t>
          </a:r>
        </a:p>
      </dsp:txBody>
      <dsp:txXfrm>
        <a:off x="3648112" y="2256130"/>
        <a:ext cx="3219375" cy="1931625"/>
      </dsp:txXfrm>
    </dsp:sp>
    <dsp:sp modelId="{3B41C226-C2FE-47D3-99DE-DAB9D5CD04DD}">
      <dsp:nvSpPr>
        <dsp:cNvPr id="0" name=""/>
        <dsp:cNvSpPr/>
      </dsp:nvSpPr>
      <dsp:spPr>
        <a:xfrm>
          <a:off x="7189425"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baseline="0" dirty="0"/>
        </a:p>
        <a:p>
          <a:pPr marL="0" lvl="0" indent="0" algn="ctr" defTabSz="666750">
            <a:lnSpc>
              <a:spcPct val="90000"/>
            </a:lnSpc>
            <a:spcBef>
              <a:spcPct val="0"/>
            </a:spcBef>
            <a:spcAft>
              <a:spcPct val="35000"/>
            </a:spcAft>
            <a:buNone/>
          </a:pPr>
          <a:r>
            <a:rPr lang="en-US" sz="1500" kern="1200" baseline="0" dirty="0"/>
            <a:t>Imbalance: </a:t>
          </a:r>
        </a:p>
        <a:p>
          <a:pPr marL="0" lvl="0" indent="0" algn="ctr" defTabSz="666750">
            <a:lnSpc>
              <a:spcPct val="90000"/>
            </a:lnSpc>
            <a:spcBef>
              <a:spcPct val="0"/>
            </a:spcBef>
            <a:spcAft>
              <a:spcPct val="35000"/>
            </a:spcAft>
            <a:buNone/>
          </a:pPr>
          <a:r>
            <a:rPr lang="en-US" sz="1500" kern="1200" baseline="0" dirty="0"/>
            <a:t>When the brow chakra is imbalanced, it can manifest as difficulties in trusting one's intuition, feeling disconnected from one's spiritual nature, or experiencing confusion and lack of clarity. Physical symptoms may include headaches, eye strain, or issues with the sinuses.</a:t>
          </a:r>
          <a:r>
            <a:rPr lang="en-US" sz="1300" kern="1200" baseline="0" dirty="0"/>
            <a:t>
</a:t>
          </a:r>
        </a:p>
      </dsp:txBody>
      <dsp:txXfrm>
        <a:off x="7189425" y="2256130"/>
        <a:ext cx="3219375" cy="19316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978D4-EDBA-4180-8D6E-FC1295506D10}">
      <dsp:nvSpPr>
        <dsp:cNvPr id="0" name=""/>
        <dsp:cNvSpPr/>
      </dsp:nvSpPr>
      <dsp:spPr>
        <a:xfrm>
          <a:off x="0" y="204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B8848-7DAB-4A07-913E-89523D69830C}">
      <dsp:nvSpPr>
        <dsp:cNvPr id="0" name=""/>
        <dsp:cNvSpPr/>
      </dsp:nvSpPr>
      <dsp:spPr>
        <a:xfrm>
          <a:off x="0" y="204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Angel: Brow Chakra: Archangel Uriel - Archangel Uriel is often associated with intuition, wisdom, and spiritual insight. He is believed to guide and assist in developing psychic abilities and accessing higher consciousness</a:t>
          </a:r>
          <a:r>
            <a:rPr lang="en-US" sz="2100" kern="1200" baseline="0" dirty="0"/>
            <a:t>.</a:t>
          </a:r>
          <a:endParaRPr lang="en-US" sz="2100" kern="1200" dirty="0"/>
        </a:p>
      </dsp:txBody>
      <dsp:txXfrm>
        <a:off x="0" y="2046"/>
        <a:ext cx="10515600" cy="1395410"/>
      </dsp:txXfrm>
    </dsp:sp>
    <dsp:sp modelId="{D4A1538F-36EA-468E-9E95-D834162C3323}">
      <dsp:nvSpPr>
        <dsp:cNvPr id="0" name=""/>
        <dsp:cNvSpPr/>
      </dsp:nvSpPr>
      <dsp:spPr>
        <a:xfrm>
          <a:off x="0" y="139745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30DC56-60DA-4255-8927-2B46089FF7C2}">
      <dsp:nvSpPr>
        <dsp:cNvPr id="0" name=""/>
        <dsp:cNvSpPr/>
      </dsp:nvSpPr>
      <dsp:spPr>
        <a:xfrm>
          <a:off x="0" y="139745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Crystals: Brow Chakra: Amethyst, Lapis Lazuli, Fluorite - These crystals enhance intuition, insight, and spiritual awareness, assisting in opening and activating the third eye chakra. </a:t>
          </a:r>
          <a:endParaRPr lang="en-US" sz="2200" kern="1200" dirty="0"/>
        </a:p>
      </dsp:txBody>
      <dsp:txXfrm>
        <a:off x="0" y="1397456"/>
        <a:ext cx="10515600" cy="1395410"/>
      </dsp:txXfrm>
    </dsp:sp>
    <dsp:sp modelId="{A2ABAB98-51C6-4EA5-99EA-AEC56750BCAA}">
      <dsp:nvSpPr>
        <dsp:cNvPr id="0" name=""/>
        <dsp:cNvSpPr/>
      </dsp:nvSpPr>
      <dsp:spPr>
        <a:xfrm>
          <a:off x="0" y="279286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46AD95-67A4-43EE-B773-0D3884A42902}">
      <dsp:nvSpPr>
        <dsp:cNvPr id="0" name=""/>
        <dsp:cNvSpPr/>
      </dsp:nvSpPr>
      <dsp:spPr>
        <a:xfrm>
          <a:off x="0" y="279286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Balancing Techniques: There are various practices to balance and activate the brow chakra, such as practising meditation, engaging in visualization exercises, keeping a dream journal, connecting with nature, and working with crystals or essential oils that support intuition and insight.</a:t>
          </a:r>
          <a:endParaRPr lang="en-US" sz="2200" kern="1200" dirty="0"/>
        </a:p>
      </dsp:txBody>
      <dsp:txXfrm>
        <a:off x="0" y="2792866"/>
        <a:ext cx="10515600" cy="139541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55743-4B4D-40AD-893D-098B6CE056CE}">
      <dsp:nvSpPr>
        <dsp:cNvPr id="0" name=""/>
        <dsp:cNvSpPr/>
      </dsp:nvSpPr>
      <dsp:spPr>
        <a:xfrm>
          <a:off x="106799"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US" sz="1100" kern="1200" baseline="0" dirty="0"/>
        </a:p>
        <a:p>
          <a:pPr marL="0" lvl="0" indent="0" algn="ctr" defTabSz="488950">
            <a:lnSpc>
              <a:spcPct val="90000"/>
            </a:lnSpc>
            <a:spcBef>
              <a:spcPct val="0"/>
            </a:spcBef>
            <a:spcAft>
              <a:spcPct val="35000"/>
            </a:spcAft>
            <a:buNone/>
          </a:pPr>
          <a:endParaRPr lang="en-US" sz="1500" kern="1200" baseline="0" dirty="0"/>
        </a:p>
        <a:p>
          <a:pPr marL="0" lvl="0" indent="0" algn="ctr" defTabSz="488950">
            <a:lnSpc>
              <a:spcPct val="90000"/>
            </a:lnSpc>
            <a:spcBef>
              <a:spcPct val="0"/>
            </a:spcBef>
            <a:spcAft>
              <a:spcPct val="35000"/>
            </a:spcAft>
            <a:buNone/>
          </a:pPr>
          <a:r>
            <a:rPr lang="en-US" sz="1500" kern="1200" baseline="0" dirty="0"/>
            <a:t>Location:</a:t>
          </a:r>
        </a:p>
        <a:p>
          <a:pPr marL="0" lvl="0" indent="0" algn="ctr" defTabSz="488950">
            <a:lnSpc>
              <a:spcPct val="90000"/>
            </a:lnSpc>
            <a:spcBef>
              <a:spcPct val="0"/>
            </a:spcBef>
            <a:spcAft>
              <a:spcPct val="35000"/>
            </a:spcAft>
            <a:buNone/>
          </a:pPr>
          <a:r>
            <a:rPr lang="en-US" sz="1500" kern="1200" baseline="0" dirty="0"/>
            <a:t>The crown chakra is at the top of the head, slightly above the crown.
</a:t>
          </a:r>
        </a:p>
      </dsp:txBody>
      <dsp:txXfrm>
        <a:off x="106799" y="2567"/>
        <a:ext cx="3219375" cy="1931625"/>
      </dsp:txXfrm>
    </dsp:sp>
    <dsp:sp modelId="{5A47909C-10A0-4117-A907-B19649ED0291}">
      <dsp:nvSpPr>
        <dsp:cNvPr id="0" name=""/>
        <dsp:cNvSpPr/>
      </dsp:nvSpPr>
      <dsp:spPr>
        <a:xfrm>
          <a:off x="3648112"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US" sz="1100" kern="1200" baseline="0" dirty="0"/>
        </a:p>
        <a:p>
          <a:pPr marL="0" lvl="0" indent="0" algn="ctr" defTabSz="488950">
            <a:lnSpc>
              <a:spcPct val="90000"/>
            </a:lnSpc>
            <a:spcBef>
              <a:spcPct val="0"/>
            </a:spcBef>
            <a:spcAft>
              <a:spcPct val="35000"/>
            </a:spcAft>
            <a:buNone/>
          </a:pPr>
          <a:endParaRPr lang="en-US" sz="1500" kern="1200" baseline="0" dirty="0"/>
        </a:p>
        <a:p>
          <a:pPr marL="0" lvl="0" indent="0" algn="ctr" defTabSz="488950">
            <a:lnSpc>
              <a:spcPct val="90000"/>
            </a:lnSpc>
            <a:spcBef>
              <a:spcPct val="0"/>
            </a:spcBef>
            <a:spcAft>
              <a:spcPct val="35000"/>
            </a:spcAft>
            <a:buNone/>
          </a:pPr>
          <a:r>
            <a:rPr lang="en-US" sz="1500" kern="1200" baseline="0" dirty="0" err="1"/>
            <a:t>Colour</a:t>
          </a:r>
          <a:r>
            <a:rPr lang="en-US" sz="1500" kern="1200" baseline="0" dirty="0"/>
            <a:t>: </a:t>
          </a:r>
        </a:p>
        <a:p>
          <a:pPr marL="0" lvl="0" indent="0" algn="ctr" defTabSz="488950">
            <a:lnSpc>
              <a:spcPct val="90000"/>
            </a:lnSpc>
            <a:spcBef>
              <a:spcPct val="0"/>
            </a:spcBef>
            <a:spcAft>
              <a:spcPct val="35000"/>
            </a:spcAft>
            <a:buNone/>
          </a:pPr>
          <a:r>
            <a:rPr lang="en-US" sz="1500" kern="1200" baseline="0" dirty="0"/>
            <a:t>The </a:t>
          </a:r>
          <a:r>
            <a:rPr lang="en-US" sz="1500" kern="1200" baseline="0" dirty="0" err="1"/>
            <a:t>colour</a:t>
          </a:r>
          <a:r>
            <a:rPr lang="en-US" sz="1500" kern="1200" baseline="0" dirty="0"/>
            <a:t> associated with the crown chakra is violet or white, representing a spiritual connection, purity, and transcendence.
</a:t>
          </a:r>
        </a:p>
      </dsp:txBody>
      <dsp:txXfrm>
        <a:off x="3648112" y="2567"/>
        <a:ext cx="3219375" cy="1931625"/>
      </dsp:txXfrm>
    </dsp:sp>
    <dsp:sp modelId="{DF9B3F8C-FA51-4BEE-924B-10E699232CD5}">
      <dsp:nvSpPr>
        <dsp:cNvPr id="0" name=""/>
        <dsp:cNvSpPr/>
      </dsp:nvSpPr>
      <dsp:spPr>
        <a:xfrm>
          <a:off x="7189425"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US" sz="1100" kern="1200" baseline="0" dirty="0"/>
        </a:p>
        <a:p>
          <a:pPr marL="0" lvl="0" indent="0" algn="ctr" defTabSz="488950">
            <a:lnSpc>
              <a:spcPct val="90000"/>
            </a:lnSpc>
            <a:spcBef>
              <a:spcPct val="0"/>
            </a:spcBef>
            <a:spcAft>
              <a:spcPct val="35000"/>
            </a:spcAft>
            <a:buNone/>
          </a:pPr>
          <a:endParaRPr lang="en-US" sz="1100" kern="1200" baseline="0" dirty="0"/>
        </a:p>
        <a:p>
          <a:pPr marL="0" lvl="0" indent="0" algn="ctr" defTabSz="488950">
            <a:lnSpc>
              <a:spcPct val="90000"/>
            </a:lnSpc>
            <a:spcBef>
              <a:spcPct val="0"/>
            </a:spcBef>
            <a:spcAft>
              <a:spcPct val="35000"/>
            </a:spcAft>
            <a:buNone/>
          </a:pPr>
          <a:endParaRPr lang="en-US" sz="1500" kern="1200" baseline="0" dirty="0"/>
        </a:p>
        <a:p>
          <a:pPr marL="0" lvl="0" indent="0" algn="ctr" defTabSz="488950">
            <a:lnSpc>
              <a:spcPct val="90000"/>
            </a:lnSpc>
            <a:spcBef>
              <a:spcPct val="0"/>
            </a:spcBef>
            <a:spcAft>
              <a:spcPct val="35000"/>
            </a:spcAft>
            <a:buNone/>
          </a:pPr>
          <a:r>
            <a:rPr lang="en-US" sz="1500" kern="1200" baseline="0" dirty="0"/>
            <a:t>Element: </a:t>
          </a:r>
        </a:p>
        <a:p>
          <a:pPr marL="0" lvl="0" indent="0" algn="ctr" defTabSz="488950">
            <a:lnSpc>
              <a:spcPct val="90000"/>
            </a:lnSpc>
            <a:spcBef>
              <a:spcPct val="0"/>
            </a:spcBef>
            <a:spcAft>
              <a:spcPct val="35000"/>
            </a:spcAft>
            <a:buNone/>
          </a:pPr>
          <a:r>
            <a:rPr lang="en-US" sz="1500" kern="1200" baseline="0" dirty="0"/>
            <a:t>The element associated with the crown chakra is consciousness itself, symbolizing the infinite and boundless nature of our being.
</a:t>
          </a:r>
          <a:r>
            <a:rPr lang="en-US" sz="1100" kern="1200" baseline="0" dirty="0"/>
            <a:t>
</a:t>
          </a:r>
        </a:p>
      </dsp:txBody>
      <dsp:txXfrm>
        <a:off x="7189425" y="2567"/>
        <a:ext cx="3219375" cy="1931625"/>
      </dsp:txXfrm>
    </dsp:sp>
    <dsp:sp modelId="{9DE86194-D672-491F-91E9-40B9822BD100}">
      <dsp:nvSpPr>
        <dsp:cNvPr id="0" name=""/>
        <dsp:cNvSpPr/>
      </dsp:nvSpPr>
      <dsp:spPr>
        <a:xfrm>
          <a:off x="106799"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Physical Connection:</a:t>
          </a:r>
        </a:p>
        <a:p>
          <a:pPr marL="0" lvl="0" indent="0" algn="ctr" defTabSz="666750">
            <a:lnSpc>
              <a:spcPct val="90000"/>
            </a:lnSpc>
            <a:spcBef>
              <a:spcPct val="0"/>
            </a:spcBef>
            <a:spcAft>
              <a:spcPct val="35000"/>
            </a:spcAft>
            <a:buNone/>
          </a:pPr>
          <a:r>
            <a:rPr lang="en-US" sz="1500" kern="1200" baseline="0" dirty="0"/>
            <a:t>The crown chakra is connected to the physical body parts such as the brain, nervous system, and the pineal gland.
</a:t>
          </a:r>
        </a:p>
      </dsp:txBody>
      <dsp:txXfrm>
        <a:off x="106799" y="2256130"/>
        <a:ext cx="3219375" cy="1931625"/>
      </dsp:txXfrm>
    </dsp:sp>
    <dsp:sp modelId="{FC352FD4-5B33-4E15-A461-3002CC94D0CC}">
      <dsp:nvSpPr>
        <dsp:cNvPr id="0" name=""/>
        <dsp:cNvSpPr/>
      </dsp:nvSpPr>
      <dsp:spPr>
        <a:xfrm>
          <a:off x="3648112"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baseline="0" dirty="0"/>
        </a:p>
        <a:p>
          <a:pPr marL="0" lvl="0" indent="0" algn="ctr" defTabSz="533400">
            <a:lnSpc>
              <a:spcPct val="90000"/>
            </a:lnSpc>
            <a:spcBef>
              <a:spcPct val="0"/>
            </a:spcBef>
            <a:spcAft>
              <a:spcPct val="35000"/>
            </a:spcAft>
            <a:buNone/>
          </a:pPr>
          <a:r>
            <a:rPr lang="en-US" sz="1500" kern="1200" baseline="0" dirty="0"/>
            <a:t>Qualities: </a:t>
          </a:r>
        </a:p>
        <a:p>
          <a:pPr marL="0" lvl="0" indent="0" algn="ctr" defTabSz="533400">
            <a:lnSpc>
              <a:spcPct val="90000"/>
            </a:lnSpc>
            <a:spcBef>
              <a:spcPct val="0"/>
            </a:spcBef>
            <a:spcAft>
              <a:spcPct val="35000"/>
            </a:spcAft>
            <a:buNone/>
          </a:pPr>
          <a:r>
            <a:rPr lang="en-US" sz="1500" kern="1200" baseline="0" dirty="0"/>
            <a:t>The crown chakra governs our spiritual connection, higher consciousness, and access to divine wisdom. It influences our ability to experience unity, transcend ego, and tap into the universal energy.
.
</a:t>
          </a:r>
        </a:p>
      </dsp:txBody>
      <dsp:txXfrm>
        <a:off x="3648112" y="2256130"/>
        <a:ext cx="3219375" cy="1931625"/>
      </dsp:txXfrm>
    </dsp:sp>
    <dsp:sp modelId="{3B41C226-C2FE-47D3-99DE-DAB9D5CD04DD}">
      <dsp:nvSpPr>
        <dsp:cNvPr id="0" name=""/>
        <dsp:cNvSpPr/>
      </dsp:nvSpPr>
      <dsp:spPr>
        <a:xfrm>
          <a:off x="7189425"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baseline="0" dirty="0"/>
        </a:p>
        <a:p>
          <a:pPr marL="0" lvl="0" indent="0" algn="ctr" defTabSz="666750">
            <a:lnSpc>
              <a:spcPct val="90000"/>
            </a:lnSpc>
            <a:spcBef>
              <a:spcPct val="0"/>
            </a:spcBef>
            <a:spcAft>
              <a:spcPct val="35000"/>
            </a:spcAft>
            <a:buNone/>
          </a:pPr>
          <a:endParaRPr lang="en-US" sz="1500" kern="1200" baseline="0" dirty="0"/>
        </a:p>
        <a:p>
          <a:pPr marL="0" lvl="0" indent="0" algn="ctr" defTabSz="666750">
            <a:lnSpc>
              <a:spcPct val="90000"/>
            </a:lnSpc>
            <a:spcBef>
              <a:spcPct val="0"/>
            </a:spcBef>
            <a:spcAft>
              <a:spcPct val="35000"/>
            </a:spcAft>
            <a:buNone/>
          </a:pPr>
          <a:r>
            <a:rPr lang="en-US" sz="1500" kern="1200" baseline="0" dirty="0"/>
            <a:t>Imbalance:</a:t>
          </a:r>
        </a:p>
        <a:p>
          <a:pPr marL="0" lvl="0" indent="0" algn="ctr" defTabSz="666750">
            <a:lnSpc>
              <a:spcPct val="90000"/>
            </a:lnSpc>
            <a:spcBef>
              <a:spcPct val="0"/>
            </a:spcBef>
            <a:spcAft>
              <a:spcPct val="35000"/>
            </a:spcAft>
            <a:buNone/>
          </a:pPr>
          <a:r>
            <a:rPr lang="en-US" sz="1500" kern="1200" baseline="0" dirty="0"/>
            <a:t>When the crown chakra is imbalanced, it can manifest as feeling disconnected from spirituality, lacking purpose or meaning, or overly attached to materialistic pursuits. Physical symptoms may include headaches, migraines, or issues with the sleep cycle. </a:t>
          </a:r>
        </a:p>
        <a:p>
          <a:pPr marL="0" lvl="0" indent="0" algn="ctr" defTabSz="666750">
            <a:lnSpc>
              <a:spcPct val="90000"/>
            </a:lnSpc>
            <a:spcBef>
              <a:spcPct val="0"/>
            </a:spcBef>
            <a:spcAft>
              <a:spcPct val="35000"/>
            </a:spcAft>
            <a:buNone/>
          </a:pPr>
          <a:r>
            <a:rPr lang="en-US" sz="1200" kern="1200" baseline="0" dirty="0"/>
            <a:t>
</a:t>
          </a:r>
        </a:p>
      </dsp:txBody>
      <dsp:txXfrm>
        <a:off x="7189425" y="2256130"/>
        <a:ext cx="3219375" cy="193162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978D4-EDBA-4180-8D6E-FC1295506D10}">
      <dsp:nvSpPr>
        <dsp:cNvPr id="0" name=""/>
        <dsp:cNvSpPr/>
      </dsp:nvSpPr>
      <dsp:spPr>
        <a:xfrm>
          <a:off x="0" y="204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B8848-7DAB-4A07-913E-89523D69830C}">
      <dsp:nvSpPr>
        <dsp:cNvPr id="0" name=""/>
        <dsp:cNvSpPr/>
      </dsp:nvSpPr>
      <dsp:spPr>
        <a:xfrm>
          <a:off x="0" y="204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Angel: Crown Chakra: Archangel Metatron - Archangel Metatron is often associated with the crown chakra and spiritual connection. He is believed to help align with divine energy, access higher realms and expand consciousness. </a:t>
          </a:r>
          <a:endParaRPr lang="en-US" sz="2200" kern="1200" dirty="0"/>
        </a:p>
      </dsp:txBody>
      <dsp:txXfrm>
        <a:off x="0" y="2046"/>
        <a:ext cx="10515600" cy="1395410"/>
      </dsp:txXfrm>
    </dsp:sp>
    <dsp:sp modelId="{D4A1538F-36EA-468E-9E95-D834162C3323}">
      <dsp:nvSpPr>
        <dsp:cNvPr id="0" name=""/>
        <dsp:cNvSpPr/>
      </dsp:nvSpPr>
      <dsp:spPr>
        <a:xfrm>
          <a:off x="0" y="139745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30DC56-60DA-4255-8927-2B46089FF7C2}">
      <dsp:nvSpPr>
        <dsp:cNvPr id="0" name=""/>
        <dsp:cNvSpPr/>
      </dsp:nvSpPr>
      <dsp:spPr>
        <a:xfrm>
          <a:off x="0" y="139745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Crystals: Crown Chakra: Clear Quartz, Amethyst, Selenite - These crystals are often associated with spiritual connection, higher consciousness, and accessing divine wisdom, supporting the alignment of the crown chakra. </a:t>
          </a:r>
          <a:endParaRPr lang="en-US" sz="2200" kern="1200" dirty="0"/>
        </a:p>
      </dsp:txBody>
      <dsp:txXfrm>
        <a:off x="0" y="1397456"/>
        <a:ext cx="10515600" cy="1395410"/>
      </dsp:txXfrm>
    </dsp:sp>
    <dsp:sp modelId="{A2ABAB98-51C6-4EA5-99EA-AEC56750BCAA}">
      <dsp:nvSpPr>
        <dsp:cNvPr id="0" name=""/>
        <dsp:cNvSpPr/>
      </dsp:nvSpPr>
      <dsp:spPr>
        <a:xfrm>
          <a:off x="0" y="279286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46AD95-67A4-43EE-B773-0D3884A42902}">
      <dsp:nvSpPr>
        <dsp:cNvPr id="0" name=""/>
        <dsp:cNvSpPr/>
      </dsp:nvSpPr>
      <dsp:spPr>
        <a:xfrm>
          <a:off x="0" y="279286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Balancing Techniques: There are various practices to balance and activate the crown chakra, such as practising meditation, engaging in spiritual practices like prayer or contemplation, connecting with nature, practising mindfulness, and exploring energy healing modalities. </a:t>
          </a:r>
        </a:p>
      </dsp:txBody>
      <dsp:txXfrm>
        <a:off x="0" y="2792866"/>
        <a:ext cx="10515600" cy="1395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EBE9A2-1E7E-495D-8FB8-A095F04217BF}">
      <dsp:nvSpPr>
        <dsp:cNvPr id="0" name=""/>
        <dsp:cNvSpPr/>
      </dsp:nvSpPr>
      <dsp:spPr>
        <a:xfrm>
          <a:off x="0" y="1000060"/>
          <a:ext cx="2957512" cy="187802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FC93984-2EB7-4E9D-8B2F-5713B529B96F}">
      <dsp:nvSpPr>
        <dsp:cNvPr id="0" name=""/>
        <dsp:cNvSpPr/>
      </dsp:nvSpPr>
      <dsp:spPr>
        <a:xfrm>
          <a:off x="328612" y="1312242"/>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Self-awareness and self-discovery: The challenge allows you to understand your energy centres, their imbalances, and how they influence different aspects of your life. This self-awareness can lead to personal growth and a better understanding of yourself.</a:t>
          </a:r>
        </a:p>
      </dsp:txBody>
      <dsp:txXfrm>
        <a:off x="383617" y="1367247"/>
        <a:ext cx="2847502" cy="1768010"/>
      </dsp:txXfrm>
    </dsp:sp>
    <dsp:sp modelId="{4A33E160-59FA-4008-9BE1-44141B60841C}">
      <dsp:nvSpPr>
        <dsp:cNvPr id="0" name=""/>
        <dsp:cNvSpPr/>
      </dsp:nvSpPr>
      <dsp:spPr>
        <a:xfrm>
          <a:off x="3614737" y="1000060"/>
          <a:ext cx="2957512" cy="187802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A8CD986-15A9-4B99-B4BF-C529CAE153F2}">
      <dsp:nvSpPr>
        <dsp:cNvPr id="0" name=""/>
        <dsp:cNvSpPr/>
      </dsp:nvSpPr>
      <dsp:spPr>
        <a:xfrm>
          <a:off x="3943350" y="1312242"/>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Balancing and aligning your energy centres: The challenge provides a structured approach to work on each chakra individually, addressing any imbalances or blockages that may be present. By balancing and aligning your chakras, you can experience a greater sense of overall well-being and harmony.</a:t>
          </a:r>
        </a:p>
      </dsp:txBody>
      <dsp:txXfrm>
        <a:off x="3998355" y="1367247"/>
        <a:ext cx="2847502" cy="1768010"/>
      </dsp:txXfrm>
    </dsp:sp>
    <dsp:sp modelId="{8FA1D18F-49D3-4C94-96E7-4CEB6EC2DF02}">
      <dsp:nvSpPr>
        <dsp:cNvPr id="0" name=""/>
        <dsp:cNvSpPr/>
      </dsp:nvSpPr>
      <dsp:spPr>
        <a:xfrm>
          <a:off x="7229475" y="1000060"/>
          <a:ext cx="2957512" cy="187802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61A8BE1-C7BD-4D4A-8442-82BB2D8D3DB2}">
      <dsp:nvSpPr>
        <dsp:cNvPr id="0" name=""/>
        <dsp:cNvSpPr/>
      </dsp:nvSpPr>
      <dsp:spPr>
        <a:xfrm>
          <a:off x="7558087" y="1312242"/>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Activation of your inner power: As you work through the challenge, you will learn techniques and practices to activate and harness the power of each chakra. This can help you tap into your inner strength, creativity, intuition, and other qualities associated with each energy centre.</a:t>
          </a:r>
        </a:p>
      </dsp:txBody>
      <dsp:txXfrm>
        <a:off x="7613092" y="1367247"/>
        <a:ext cx="2847502" cy="1768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8D9CF-5D9B-4A54-A920-3EF2FC6722DE}">
      <dsp:nvSpPr>
        <dsp:cNvPr id="0" name=""/>
        <dsp:cNvSpPr/>
      </dsp:nvSpPr>
      <dsp:spPr>
        <a:xfrm>
          <a:off x="1283" y="104283"/>
          <a:ext cx="4505585" cy="286104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A34376B-AEFB-42EA-9FC3-5611ACD54323}">
      <dsp:nvSpPr>
        <dsp:cNvPr id="0" name=""/>
        <dsp:cNvSpPr/>
      </dsp:nvSpPr>
      <dsp:spPr>
        <a:xfrm>
          <a:off x="501904" y="57987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t>Transformation and personal growth: By consciously working on your chakras and empowering them, you can experience profound transformation and personal growth. This may include increased self-confidence, improved relationships, enhanced creativity, heightened intuition, and a greater sense of purpose and fulfilment.</a:t>
          </a:r>
          <a:endParaRPr lang="en-US" sz="2000" kern="1200" dirty="0"/>
        </a:p>
      </dsp:txBody>
      <dsp:txXfrm>
        <a:off x="585701" y="663670"/>
        <a:ext cx="4337991" cy="2693452"/>
      </dsp:txXfrm>
    </dsp:sp>
    <dsp:sp modelId="{E0D689D8-4FC2-48EA-9C33-03F81B45CFAB}">
      <dsp:nvSpPr>
        <dsp:cNvPr id="0" name=""/>
        <dsp:cNvSpPr/>
      </dsp:nvSpPr>
      <dsp:spPr>
        <a:xfrm>
          <a:off x="5508110" y="104283"/>
          <a:ext cx="4505585" cy="286104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8EEA085-C1D2-4074-AF5F-C96A9305F5B4}">
      <dsp:nvSpPr>
        <dsp:cNvPr id="0" name=""/>
        <dsp:cNvSpPr/>
      </dsp:nvSpPr>
      <dsp:spPr>
        <a:xfrm>
          <a:off x="6008730" y="57987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t> Integration of mind, body, and spirit: The chakra challenge encourages the integration of mind, body, and spirit by addressing the energetic aspects of your being. Working on your chakras can create a more harmonious and balanced connection between these three aspects, leading to overall well-being and a sense of wholeness.</a:t>
          </a:r>
          <a:endParaRPr lang="en-US" sz="2000" kern="1200" dirty="0"/>
        </a:p>
      </dsp:txBody>
      <dsp:txXfrm>
        <a:off x="6092527" y="663670"/>
        <a:ext cx="4337991" cy="26934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A0FFD-6245-4566-8040-B513D745AB6A}">
      <dsp:nvSpPr>
        <dsp:cNvPr id="0" name=""/>
        <dsp:cNvSpPr/>
      </dsp:nvSpPr>
      <dsp:spPr>
        <a:xfrm>
          <a:off x="82613" y="36937"/>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57BAFD-476C-4395-82E2-89DE7276CAE2}">
      <dsp:nvSpPr>
        <dsp:cNvPr id="0" name=""/>
        <dsp:cNvSpPr/>
      </dsp:nvSpPr>
      <dsp:spPr>
        <a:xfrm>
          <a:off x="271034" y="225359"/>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E39D67-A98F-4833-B60E-0B3AE4174E78}">
      <dsp:nvSpPr>
        <dsp:cNvPr id="0" name=""/>
        <dsp:cNvSpPr/>
      </dsp:nvSpPr>
      <dsp:spPr>
        <a:xfrm>
          <a:off x="1172126" y="36937"/>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Topic one:    PG.25-45:    The Root Chakra</a:t>
          </a:r>
          <a:endParaRPr lang="en-US" sz="2100" kern="1200"/>
        </a:p>
      </dsp:txBody>
      <dsp:txXfrm>
        <a:off x="1172126" y="36937"/>
        <a:ext cx="2114937" cy="897246"/>
      </dsp:txXfrm>
    </dsp:sp>
    <dsp:sp modelId="{DCAE9039-61B0-4397-9E38-9B7DA911775D}">
      <dsp:nvSpPr>
        <dsp:cNvPr id="0" name=""/>
        <dsp:cNvSpPr/>
      </dsp:nvSpPr>
      <dsp:spPr>
        <a:xfrm>
          <a:off x="3655575" y="36937"/>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D91ECE-992F-4CED-82AA-10EA3FCFA7FD}">
      <dsp:nvSpPr>
        <dsp:cNvPr id="0" name=""/>
        <dsp:cNvSpPr/>
      </dsp:nvSpPr>
      <dsp:spPr>
        <a:xfrm>
          <a:off x="3843996" y="225359"/>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533155-87C4-465C-BC86-9D85E4F9C2B9}">
      <dsp:nvSpPr>
        <dsp:cNvPr id="0" name=""/>
        <dsp:cNvSpPr/>
      </dsp:nvSpPr>
      <dsp:spPr>
        <a:xfrm>
          <a:off x="4745088" y="36937"/>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Topic two:    PG.46-65:    The Sacral Chakra</a:t>
          </a:r>
          <a:endParaRPr lang="en-US" sz="2100" kern="1200"/>
        </a:p>
      </dsp:txBody>
      <dsp:txXfrm>
        <a:off x="4745088" y="36937"/>
        <a:ext cx="2114937" cy="897246"/>
      </dsp:txXfrm>
    </dsp:sp>
    <dsp:sp modelId="{38A01691-EED3-4261-A9E6-86E82E95ACC1}">
      <dsp:nvSpPr>
        <dsp:cNvPr id="0" name=""/>
        <dsp:cNvSpPr/>
      </dsp:nvSpPr>
      <dsp:spPr>
        <a:xfrm>
          <a:off x="7228536" y="36937"/>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29C23B-6A62-4D22-8224-427372E72CBF}">
      <dsp:nvSpPr>
        <dsp:cNvPr id="0" name=""/>
        <dsp:cNvSpPr/>
      </dsp:nvSpPr>
      <dsp:spPr>
        <a:xfrm>
          <a:off x="7416958" y="225359"/>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2CCAD0-59C5-4FBB-86BF-6074FDAB4521}">
      <dsp:nvSpPr>
        <dsp:cNvPr id="0" name=""/>
        <dsp:cNvSpPr/>
      </dsp:nvSpPr>
      <dsp:spPr>
        <a:xfrm>
          <a:off x="8318049" y="36937"/>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Topic two:    PG.66-85:    The Solar Plexus Chakra </a:t>
          </a:r>
          <a:endParaRPr lang="en-US" sz="2100" kern="1200"/>
        </a:p>
      </dsp:txBody>
      <dsp:txXfrm>
        <a:off x="8318049" y="36937"/>
        <a:ext cx="2114937" cy="897246"/>
      </dsp:txXfrm>
    </dsp:sp>
    <dsp:sp modelId="{79F8D141-0237-4BC6-B03F-A3399948A37C}">
      <dsp:nvSpPr>
        <dsp:cNvPr id="0" name=""/>
        <dsp:cNvSpPr/>
      </dsp:nvSpPr>
      <dsp:spPr>
        <a:xfrm>
          <a:off x="82613" y="1646538"/>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A03467-D27E-467C-AE43-E831CC358AA3}">
      <dsp:nvSpPr>
        <dsp:cNvPr id="0" name=""/>
        <dsp:cNvSpPr/>
      </dsp:nvSpPr>
      <dsp:spPr>
        <a:xfrm>
          <a:off x="271034" y="1834960"/>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020754-1CB8-408F-B653-A32920439608}">
      <dsp:nvSpPr>
        <dsp:cNvPr id="0" name=""/>
        <dsp:cNvSpPr/>
      </dsp:nvSpPr>
      <dsp:spPr>
        <a:xfrm>
          <a:off x="1172126" y="16465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Topic three:  PG.86-105:  The Heart Chakra       </a:t>
          </a:r>
          <a:endParaRPr lang="en-US" sz="2100" kern="1200"/>
        </a:p>
      </dsp:txBody>
      <dsp:txXfrm>
        <a:off x="1172126" y="1646538"/>
        <a:ext cx="2114937" cy="897246"/>
      </dsp:txXfrm>
    </dsp:sp>
    <dsp:sp modelId="{1DE63AB7-6560-472D-9137-CE9380FB885E}">
      <dsp:nvSpPr>
        <dsp:cNvPr id="0" name=""/>
        <dsp:cNvSpPr/>
      </dsp:nvSpPr>
      <dsp:spPr>
        <a:xfrm>
          <a:off x="3655575" y="1646538"/>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9EDDD5-FD56-4949-91B1-C518DF427452}">
      <dsp:nvSpPr>
        <dsp:cNvPr id="0" name=""/>
        <dsp:cNvSpPr/>
      </dsp:nvSpPr>
      <dsp:spPr>
        <a:xfrm>
          <a:off x="3843996" y="1834960"/>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A087DA-BA73-4E5C-B58D-C6A2836A5A90}">
      <dsp:nvSpPr>
        <dsp:cNvPr id="0" name=""/>
        <dsp:cNvSpPr/>
      </dsp:nvSpPr>
      <dsp:spPr>
        <a:xfrm>
          <a:off x="4745088" y="16465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Topic four:    PG.106-125:The Throat Chakra</a:t>
          </a:r>
          <a:endParaRPr lang="en-US" sz="2100" kern="1200"/>
        </a:p>
      </dsp:txBody>
      <dsp:txXfrm>
        <a:off x="4745088" y="1646538"/>
        <a:ext cx="2114937" cy="897246"/>
      </dsp:txXfrm>
    </dsp:sp>
    <dsp:sp modelId="{C6D8DE18-D106-42E7-B60A-FD7136722A7D}">
      <dsp:nvSpPr>
        <dsp:cNvPr id="0" name=""/>
        <dsp:cNvSpPr/>
      </dsp:nvSpPr>
      <dsp:spPr>
        <a:xfrm>
          <a:off x="7228536" y="1646538"/>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28F81D-54CD-44C6-9265-A4BDB24B443E}">
      <dsp:nvSpPr>
        <dsp:cNvPr id="0" name=""/>
        <dsp:cNvSpPr/>
      </dsp:nvSpPr>
      <dsp:spPr>
        <a:xfrm>
          <a:off x="7416958" y="1834960"/>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7E6020-8200-4BF9-967A-E79B25C37317}">
      <dsp:nvSpPr>
        <dsp:cNvPr id="0" name=""/>
        <dsp:cNvSpPr/>
      </dsp:nvSpPr>
      <dsp:spPr>
        <a:xfrm>
          <a:off x="8318049" y="16465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Topic five:     PG.126-146:The Brow Chakra</a:t>
          </a:r>
          <a:r>
            <a:rPr lang="en-US" sz="2100" b="0" i="0" kern="1200" baseline="0"/>
            <a:t> </a:t>
          </a:r>
          <a:r>
            <a:rPr lang="en-GB" sz="2100" kern="1200"/>
            <a:t> </a:t>
          </a:r>
          <a:endParaRPr lang="en-US" sz="2100" kern="1200"/>
        </a:p>
      </dsp:txBody>
      <dsp:txXfrm>
        <a:off x="8318049" y="1646538"/>
        <a:ext cx="2114937" cy="897246"/>
      </dsp:txXfrm>
    </dsp:sp>
    <dsp:sp modelId="{208A3D68-D55B-4488-83CD-B140DE61C2DE}">
      <dsp:nvSpPr>
        <dsp:cNvPr id="0" name=""/>
        <dsp:cNvSpPr/>
      </dsp:nvSpPr>
      <dsp:spPr>
        <a:xfrm>
          <a:off x="82613" y="325613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6B13EC-6A5D-40FD-A8F0-EA58A9B718F0}">
      <dsp:nvSpPr>
        <dsp:cNvPr id="0" name=""/>
        <dsp:cNvSpPr/>
      </dsp:nvSpPr>
      <dsp:spPr>
        <a:xfrm>
          <a:off x="271034" y="3444561"/>
          <a:ext cx="520402" cy="52040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4CDCBC-3C8F-4A9F-83B0-06E8AD4DAE0F}">
      <dsp:nvSpPr>
        <dsp:cNvPr id="0" name=""/>
        <dsp:cNvSpPr/>
      </dsp:nvSpPr>
      <dsp:spPr>
        <a:xfrm>
          <a:off x="1172126" y="325613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Topic Six:      PG.147-166: The Crown Chakra</a:t>
          </a:r>
          <a:endParaRPr lang="en-US" sz="2100" kern="1200"/>
        </a:p>
      </dsp:txBody>
      <dsp:txXfrm>
        <a:off x="1172126" y="3256139"/>
        <a:ext cx="2114937" cy="897246"/>
      </dsp:txXfrm>
    </dsp:sp>
    <dsp:sp modelId="{F56A9633-7DF1-4C3C-AC7E-CA80AD3129B5}">
      <dsp:nvSpPr>
        <dsp:cNvPr id="0" name=""/>
        <dsp:cNvSpPr/>
      </dsp:nvSpPr>
      <dsp:spPr>
        <a:xfrm>
          <a:off x="3655575" y="325613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B59B46-4968-4B4A-A372-4BB4491FFDE4}">
      <dsp:nvSpPr>
        <dsp:cNvPr id="0" name=""/>
        <dsp:cNvSpPr/>
      </dsp:nvSpPr>
      <dsp:spPr>
        <a:xfrm>
          <a:off x="3843996" y="3444561"/>
          <a:ext cx="520402" cy="520402"/>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AD505F-8184-46C9-82A9-3FAF3A84989C}">
      <dsp:nvSpPr>
        <dsp:cNvPr id="0" name=""/>
        <dsp:cNvSpPr/>
      </dsp:nvSpPr>
      <dsp:spPr>
        <a:xfrm>
          <a:off x="4745088" y="325613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Topic Seven:  PG.147:        Thank You     </a:t>
          </a:r>
          <a:endParaRPr lang="en-US" sz="2100" kern="1200"/>
        </a:p>
      </dsp:txBody>
      <dsp:txXfrm>
        <a:off x="4745088" y="3256139"/>
        <a:ext cx="2114937" cy="8972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55743-4B4D-40AD-893D-098B6CE056CE}">
      <dsp:nvSpPr>
        <dsp:cNvPr id="0" name=""/>
        <dsp:cNvSpPr/>
      </dsp:nvSpPr>
      <dsp:spPr>
        <a:xfrm>
          <a:off x="106799"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Location:</a:t>
          </a:r>
        </a:p>
        <a:p>
          <a:pPr marL="0" lvl="0" indent="0" algn="ctr" defTabSz="666750">
            <a:lnSpc>
              <a:spcPct val="90000"/>
            </a:lnSpc>
            <a:spcBef>
              <a:spcPct val="0"/>
            </a:spcBef>
            <a:spcAft>
              <a:spcPct val="35000"/>
            </a:spcAft>
            <a:buNone/>
          </a:pPr>
          <a:r>
            <a:rPr lang="en-US" sz="1500" kern="1200" baseline="0" dirty="0"/>
            <a:t> The root chakra is based at the base of the spine, near the tailbone.</a:t>
          </a:r>
          <a:endParaRPr lang="en-US" sz="1500" kern="1200" dirty="0"/>
        </a:p>
      </dsp:txBody>
      <dsp:txXfrm>
        <a:off x="106799" y="2567"/>
        <a:ext cx="3219375" cy="1931625"/>
      </dsp:txXfrm>
    </dsp:sp>
    <dsp:sp modelId="{5A47909C-10A0-4117-A907-B19649ED0291}">
      <dsp:nvSpPr>
        <dsp:cNvPr id="0" name=""/>
        <dsp:cNvSpPr/>
      </dsp:nvSpPr>
      <dsp:spPr>
        <a:xfrm>
          <a:off x="3648112"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err="1"/>
            <a:t>Colour</a:t>
          </a:r>
          <a:r>
            <a:rPr lang="en-US" sz="1500" kern="1200" baseline="0" dirty="0"/>
            <a:t>: </a:t>
          </a:r>
        </a:p>
        <a:p>
          <a:pPr marL="0" lvl="0" indent="0" algn="ctr" defTabSz="666750">
            <a:lnSpc>
              <a:spcPct val="90000"/>
            </a:lnSpc>
            <a:spcBef>
              <a:spcPct val="0"/>
            </a:spcBef>
            <a:spcAft>
              <a:spcPct val="35000"/>
            </a:spcAft>
            <a:buNone/>
          </a:pPr>
          <a:r>
            <a:rPr lang="en-US" sz="1500" kern="1200" baseline="0" dirty="0"/>
            <a:t>The </a:t>
          </a:r>
          <a:r>
            <a:rPr lang="en-US" sz="1500" kern="1200" baseline="0" dirty="0" err="1"/>
            <a:t>colour</a:t>
          </a:r>
          <a:r>
            <a:rPr lang="en-US" sz="1500" kern="1200" baseline="0" dirty="0"/>
            <a:t> associated with the root chakra is red, representing vitality, strength, and grounding.</a:t>
          </a:r>
          <a:endParaRPr lang="en-US" sz="1500" kern="1200" dirty="0"/>
        </a:p>
      </dsp:txBody>
      <dsp:txXfrm>
        <a:off x="3648112" y="2567"/>
        <a:ext cx="3219375" cy="1931625"/>
      </dsp:txXfrm>
    </dsp:sp>
    <dsp:sp modelId="{DF9B3F8C-FA51-4BEE-924B-10E699232CD5}">
      <dsp:nvSpPr>
        <dsp:cNvPr id="0" name=""/>
        <dsp:cNvSpPr/>
      </dsp:nvSpPr>
      <dsp:spPr>
        <a:xfrm>
          <a:off x="7189425"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Element: </a:t>
          </a:r>
        </a:p>
        <a:p>
          <a:pPr marL="0" lvl="0" indent="0" algn="ctr" defTabSz="666750">
            <a:lnSpc>
              <a:spcPct val="90000"/>
            </a:lnSpc>
            <a:spcBef>
              <a:spcPct val="0"/>
            </a:spcBef>
            <a:spcAft>
              <a:spcPct val="35000"/>
            </a:spcAft>
            <a:buNone/>
          </a:pPr>
          <a:r>
            <a:rPr lang="en-US" sz="1500" kern="1200" baseline="0" dirty="0"/>
            <a:t>The element associated with the root chakra is earth, symbolizing stability, solidity, and a sense of grounding.</a:t>
          </a:r>
          <a:endParaRPr lang="en-US" sz="1500" kern="1200" dirty="0"/>
        </a:p>
      </dsp:txBody>
      <dsp:txXfrm>
        <a:off x="7189425" y="2567"/>
        <a:ext cx="3219375" cy="1931625"/>
      </dsp:txXfrm>
    </dsp:sp>
    <dsp:sp modelId="{9DE86194-D672-491F-91E9-40B9822BD100}">
      <dsp:nvSpPr>
        <dsp:cNvPr id="0" name=""/>
        <dsp:cNvSpPr/>
      </dsp:nvSpPr>
      <dsp:spPr>
        <a:xfrm>
          <a:off x="106799"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Physical Connection:</a:t>
          </a:r>
        </a:p>
        <a:p>
          <a:pPr marL="0" lvl="0" indent="0" algn="ctr" defTabSz="666750">
            <a:lnSpc>
              <a:spcPct val="90000"/>
            </a:lnSpc>
            <a:spcBef>
              <a:spcPct val="0"/>
            </a:spcBef>
            <a:spcAft>
              <a:spcPct val="35000"/>
            </a:spcAft>
            <a:buNone/>
          </a:pPr>
          <a:r>
            <a:rPr lang="en-US" sz="1500" kern="1200" baseline="0" dirty="0"/>
            <a:t> The root chakra is connected to the physical body parts, such as the legs, feet, bones, and the lower spine.</a:t>
          </a:r>
          <a:endParaRPr lang="en-US" sz="1500" kern="1200" dirty="0"/>
        </a:p>
      </dsp:txBody>
      <dsp:txXfrm>
        <a:off x="106799" y="2256130"/>
        <a:ext cx="3219375" cy="1931625"/>
      </dsp:txXfrm>
    </dsp:sp>
    <dsp:sp modelId="{FC352FD4-5B33-4E15-A461-3002CC94D0CC}">
      <dsp:nvSpPr>
        <dsp:cNvPr id="0" name=""/>
        <dsp:cNvSpPr/>
      </dsp:nvSpPr>
      <dsp:spPr>
        <a:xfrm>
          <a:off x="3648112"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Qualities: </a:t>
          </a:r>
        </a:p>
        <a:p>
          <a:pPr marL="0" lvl="0" indent="0" algn="ctr" defTabSz="666750">
            <a:lnSpc>
              <a:spcPct val="90000"/>
            </a:lnSpc>
            <a:spcBef>
              <a:spcPct val="0"/>
            </a:spcBef>
            <a:spcAft>
              <a:spcPct val="35000"/>
            </a:spcAft>
            <a:buNone/>
          </a:pPr>
          <a:r>
            <a:rPr lang="en-US" sz="1500" kern="1200" baseline="0" dirty="0"/>
            <a:t>The root chakra governs our sense of safety, security, and stability. It influences our ability to meet basic survival needs, establish healthy boundaries, and feel grounded and rooted in the present moment. </a:t>
          </a:r>
          <a:endParaRPr lang="en-US" sz="1500" kern="1200" dirty="0"/>
        </a:p>
      </dsp:txBody>
      <dsp:txXfrm>
        <a:off x="3648112" y="2256130"/>
        <a:ext cx="3219375" cy="1931625"/>
      </dsp:txXfrm>
    </dsp:sp>
    <dsp:sp modelId="{3B41C226-C2FE-47D3-99DE-DAB9D5CD04DD}">
      <dsp:nvSpPr>
        <dsp:cNvPr id="0" name=""/>
        <dsp:cNvSpPr/>
      </dsp:nvSpPr>
      <dsp:spPr>
        <a:xfrm>
          <a:off x="7189425"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Imbalance: </a:t>
          </a:r>
        </a:p>
        <a:p>
          <a:pPr marL="0" lvl="0" indent="0" algn="ctr" defTabSz="666750">
            <a:lnSpc>
              <a:spcPct val="90000"/>
            </a:lnSpc>
            <a:spcBef>
              <a:spcPct val="0"/>
            </a:spcBef>
            <a:spcAft>
              <a:spcPct val="35000"/>
            </a:spcAft>
            <a:buNone/>
          </a:pPr>
          <a:r>
            <a:rPr lang="en-US" sz="1500" kern="1200" baseline="0" dirty="0"/>
            <a:t>When the root chakra is imbalanced, it can manifest as feelings of fear, insecurity, restlessness, and a lack of stability. Physical symptoms may include lower back pain, digestive issues, or problems with the legs and feet. </a:t>
          </a:r>
          <a:endParaRPr lang="en-US" sz="1500" kern="1200" dirty="0"/>
        </a:p>
      </dsp:txBody>
      <dsp:txXfrm>
        <a:off x="7189425" y="2256130"/>
        <a:ext cx="3219375" cy="19316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978D4-EDBA-4180-8D6E-FC1295506D10}">
      <dsp:nvSpPr>
        <dsp:cNvPr id="0" name=""/>
        <dsp:cNvSpPr/>
      </dsp:nvSpPr>
      <dsp:spPr>
        <a:xfrm>
          <a:off x="0" y="204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B8848-7DAB-4A07-913E-89523D69830C}">
      <dsp:nvSpPr>
        <dsp:cNvPr id="0" name=""/>
        <dsp:cNvSpPr/>
      </dsp:nvSpPr>
      <dsp:spPr>
        <a:xfrm>
          <a:off x="0" y="204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Angel: Root Chakra: Archangel Gabriel - Archangel Gabriel is often associated with grounding, stability, and providing support in times of change or transition.</a:t>
          </a:r>
          <a:endParaRPr lang="en-US" sz="2200" kern="1200" dirty="0"/>
        </a:p>
      </dsp:txBody>
      <dsp:txXfrm>
        <a:off x="0" y="2046"/>
        <a:ext cx="10515600" cy="1395410"/>
      </dsp:txXfrm>
    </dsp:sp>
    <dsp:sp modelId="{D4A1538F-36EA-468E-9E95-D834162C3323}">
      <dsp:nvSpPr>
        <dsp:cNvPr id="0" name=""/>
        <dsp:cNvSpPr/>
      </dsp:nvSpPr>
      <dsp:spPr>
        <a:xfrm>
          <a:off x="0" y="139745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30DC56-60DA-4255-8927-2B46089FF7C2}">
      <dsp:nvSpPr>
        <dsp:cNvPr id="0" name=""/>
        <dsp:cNvSpPr/>
      </dsp:nvSpPr>
      <dsp:spPr>
        <a:xfrm>
          <a:off x="0" y="139745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Crystals: Root Chakra: Red Jasper, Smoky Quartz, Hematite - These grounding stones help to stabilize and strengthen the root chakra, promoting feelings of safety, stability, and security.</a:t>
          </a:r>
          <a:endParaRPr lang="en-US" sz="2200" kern="1200" dirty="0"/>
        </a:p>
      </dsp:txBody>
      <dsp:txXfrm>
        <a:off x="0" y="1397456"/>
        <a:ext cx="10515600" cy="1395410"/>
      </dsp:txXfrm>
    </dsp:sp>
    <dsp:sp modelId="{A2ABAB98-51C6-4EA5-99EA-AEC56750BCAA}">
      <dsp:nvSpPr>
        <dsp:cNvPr id="0" name=""/>
        <dsp:cNvSpPr/>
      </dsp:nvSpPr>
      <dsp:spPr>
        <a:xfrm>
          <a:off x="0" y="279286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46AD95-67A4-43EE-B773-0D3884A42902}">
      <dsp:nvSpPr>
        <dsp:cNvPr id="0" name=""/>
        <dsp:cNvSpPr/>
      </dsp:nvSpPr>
      <dsp:spPr>
        <a:xfrm>
          <a:off x="0" y="2792866"/>
          <a:ext cx="10515600" cy="139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Balancing Techniques: There are various practices to balance and activate the root chakra, such as grounding exercises, meditation, yoga poses that focus on the lower body, connecting with nature, and using affirmations that promote feelings of safety, stability, and abundance.</a:t>
          </a:r>
          <a:endParaRPr lang="en-US" sz="2200" kern="1200" dirty="0"/>
        </a:p>
      </dsp:txBody>
      <dsp:txXfrm>
        <a:off x="0" y="2792866"/>
        <a:ext cx="10515600" cy="13954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55743-4B4D-40AD-893D-098B6CE056CE}">
      <dsp:nvSpPr>
        <dsp:cNvPr id="0" name=""/>
        <dsp:cNvSpPr/>
      </dsp:nvSpPr>
      <dsp:spPr>
        <a:xfrm>
          <a:off x="106799"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Location:</a:t>
          </a:r>
        </a:p>
        <a:p>
          <a:pPr marL="0" lvl="0" indent="0" algn="ctr" defTabSz="666750">
            <a:lnSpc>
              <a:spcPct val="90000"/>
            </a:lnSpc>
            <a:spcBef>
              <a:spcPct val="0"/>
            </a:spcBef>
            <a:spcAft>
              <a:spcPct val="35000"/>
            </a:spcAft>
            <a:buNone/>
          </a:pPr>
          <a:r>
            <a:rPr lang="en-US" sz="1500" kern="1200" baseline="0" dirty="0"/>
            <a:t>The sacral chakra is situated in the lower abdomen, approximately two inches below the navel..</a:t>
          </a:r>
          <a:endParaRPr lang="en-US" sz="1500" kern="1200" dirty="0"/>
        </a:p>
      </dsp:txBody>
      <dsp:txXfrm>
        <a:off x="106799" y="2567"/>
        <a:ext cx="3219375" cy="1931625"/>
      </dsp:txXfrm>
    </dsp:sp>
    <dsp:sp modelId="{5A47909C-10A0-4117-A907-B19649ED0291}">
      <dsp:nvSpPr>
        <dsp:cNvPr id="0" name=""/>
        <dsp:cNvSpPr/>
      </dsp:nvSpPr>
      <dsp:spPr>
        <a:xfrm>
          <a:off x="3648112"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err="1"/>
            <a:t>Colour</a:t>
          </a:r>
          <a:r>
            <a:rPr lang="en-US" sz="1500" kern="1200" baseline="0" dirty="0"/>
            <a:t>: </a:t>
          </a:r>
        </a:p>
        <a:p>
          <a:pPr marL="0" lvl="0" indent="0" algn="ctr" defTabSz="666750">
            <a:lnSpc>
              <a:spcPct val="90000"/>
            </a:lnSpc>
            <a:spcBef>
              <a:spcPct val="0"/>
            </a:spcBef>
            <a:spcAft>
              <a:spcPct val="35000"/>
            </a:spcAft>
            <a:buNone/>
          </a:pPr>
          <a:r>
            <a:rPr lang="en-US" sz="1500" kern="1200" baseline="0" dirty="0"/>
            <a:t>The </a:t>
          </a:r>
          <a:r>
            <a:rPr lang="en-US" sz="1500" kern="1200" baseline="0" dirty="0" err="1"/>
            <a:t>colour</a:t>
          </a:r>
          <a:r>
            <a:rPr lang="en-US" sz="1500" kern="1200" baseline="0" dirty="0"/>
            <a:t> associated with the sacral chakra is orange, representing creativity, passion, and vitality..</a:t>
          </a:r>
          <a:endParaRPr lang="en-US" sz="1500" kern="1200" dirty="0"/>
        </a:p>
      </dsp:txBody>
      <dsp:txXfrm>
        <a:off x="3648112" y="2567"/>
        <a:ext cx="3219375" cy="1931625"/>
      </dsp:txXfrm>
    </dsp:sp>
    <dsp:sp modelId="{DF9B3F8C-FA51-4BEE-924B-10E699232CD5}">
      <dsp:nvSpPr>
        <dsp:cNvPr id="0" name=""/>
        <dsp:cNvSpPr/>
      </dsp:nvSpPr>
      <dsp:spPr>
        <a:xfrm>
          <a:off x="7189425"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Element: </a:t>
          </a:r>
        </a:p>
        <a:p>
          <a:pPr marL="0" lvl="0" indent="0" algn="ctr" defTabSz="666750">
            <a:lnSpc>
              <a:spcPct val="90000"/>
            </a:lnSpc>
            <a:spcBef>
              <a:spcPct val="0"/>
            </a:spcBef>
            <a:spcAft>
              <a:spcPct val="35000"/>
            </a:spcAft>
            <a:buNone/>
          </a:pPr>
          <a:r>
            <a:rPr lang="en-US" sz="1500" kern="1200" baseline="0" dirty="0"/>
            <a:t>The element associated with the sacral chakra is water, symbolizing fluidity, adaptability, and the ability to go with the flow.
.</a:t>
          </a:r>
          <a:endParaRPr lang="en-US" sz="1500" kern="1200" dirty="0"/>
        </a:p>
      </dsp:txBody>
      <dsp:txXfrm>
        <a:off x="7189425" y="2567"/>
        <a:ext cx="3219375" cy="1931625"/>
      </dsp:txXfrm>
    </dsp:sp>
    <dsp:sp modelId="{9DE86194-D672-491F-91E9-40B9822BD100}">
      <dsp:nvSpPr>
        <dsp:cNvPr id="0" name=""/>
        <dsp:cNvSpPr/>
      </dsp:nvSpPr>
      <dsp:spPr>
        <a:xfrm>
          <a:off x="106799"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Physical Connection:</a:t>
          </a:r>
        </a:p>
        <a:p>
          <a:pPr marL="0" lvl="0" indent="0" algn="ctr" defTabSz="666750">
            <a:lnSpc>
              <a:spcPct val="90000"/>
            </a:lnSpc>
            <a:spcBef>
              <a:spcPct val="0"/>
            </a:spcBef>
            <a:spcAft>
              <a:spcPct val="35000"/>
            </a:spcAft>
            <a:buNone/>
          </a:pPr>
          <a:r>
            <a:rPr lang="en-US" sz="1500" kern="1200" baseline="0" dirty="0"/>
            <a:t>The sacral chakra is connected to the physical body parts, such as the reproductive organs, hips, lower back, and bladder</a:t>
          </a:r>
          <a:r>
            <a:rPr lang="en-US" sz="1300" kern="1200" baseline="0" dirty="0"/>
            <a:t>.</a:t>
          </a:r>
        </a:p>
      </dsp:txBody>
      <dsp:txXfrm>
        <a:off x="106799" y="2256130"/>
        <a:ext cx="3219375" cy="1931625"/>
      </dsp:txXfrm>
    </dsp:sp>
    <dsp:sp modelId="{FC352FD4-5B33-4E15-A461-3002CC94D0CC}">
      <dsp:nvSpPr>
        <dsp:cNvPr id="0" name=""/>
        <dsp:cNvSpPr/>
      </dsp:nvSpPr>
      <dsp:spPr>
        <a:xfrm>
          <a:off x="3648112"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Qualities: </a:t>
          </a:r>
        </a:p>
        <a:p>
          <a:pPr marL="0" lvl="0" indent="0" algn="ctr" defTabSz="666750">
            <a:lnSpc>
              <a:spcPct val="90000"/>
            </a:lnSpc>
            <a:spcBef>
              <a:spcPct val="0"/>
            </a:spcBef>
            <a:spcAft>
              <a:spcPct val="35000"/>
            </a:spcAft>
            <a:buNone/>
          </a:pPr>
          <a:r>
            <a:rPr lang="en-US" sz="1500" kern="1200" baseline="0" dirty="0"/>
            <a:t>The sacral chakra governs our emotions, creativity, sensuality, and pleasure. It influences our ability to express ourselves authentically, experience joy and intimacy, and embrace our desires and passions.</a:t>
          </a:r>
        </a:p>
      </dsp:txBody>
      <dsp:txXfrm>
        <a:off x="3648112" y="2256130"/>
        <a:ext cx="3219375" cy="1931625"/>
      </dsp:txXfrm>
    </dsp:sp>
    <dsp:sp modelId="{3B41C226-C2FE-47D3-99DE-DAB9D5CD04DD}">
      <dsp:nvSpPr>
        <dsp:cNvPr id="0" name=""/>
        <dsp:cNvSpPr/>
      </dsp:nvSpPr>
      <dsp:spPr>
        <a:xfrm>
          <a:off x="7189425"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baseline="0" dirty="0"/>
        </a:p>
        <a:p>
          <a:pPr marL="0" lvl="0" indent="0" algn="ctr" defTabSz="666750">
            <a:lnSpc>
              <a:spcPct val="90000"/>
            </a:lnSpc>
            <a:spcBef>
              <a:spcPct val="0"/>
            </a:spcBef>
            <a:spcAft>
              <a:spcPct val="35000"/>
            </a:spcAft>
            <a:buNone/>
          </a:pPr>
          <a:r>
            <a:rPr lang="en-US" sz="1500" kern="1200" baseline="0" dirty="0"/>
            <a:t>Imbalance: </a:t>
          </a:r>
        </a:p>
        <a:p>
          <a:pPr marL="0" lvl="0" indent="0" algn="ctr" defTabSz="666750">
            <a:lnSpc>
              <a:spcPct val="90000"/>
            </a:lnSpc>
            <a:spcBef>
              <a:spcPct val="0"/>
            </a:spcBef>
            <a:spcAft>
              <a:spcPct val="35000"/>
            </a:spcAft>
            <a:buNone/>
          </a:pPr>
          <a:r>
            <a:rPr lang="en-US" sz="1500" kern="1200" baseline="0" dirty="0"/>
            <a:t>When the sacral chakra is imbalanced, it can manifest as emotional instability, difficulty in expressing emotions, low libido, creative blocks, or a lack of passion. Physical symptoms may include menstrual or reproductive issues, lower back pain, or urinary problems</a:t>
          </a:r>
          <a:r>
            <a:rPr lang="en-US" sz="1300" kern="1200" baseline="0" dirty="0"/>
            <a:t>.
. </a:t>
          </a:r>
          <a:endParaRPr lang="en-US" sz="1300" kern="1200" dirty="0"/>
        </a:p>
      </dsp:txBody>
      <dsp:txXfrm>
        <a:off x="7189425" y="2256130"/>
        <a:ext cx="3219375" cy="19316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978D4-EDBA-4180-8D6E-FC1295506D10}">
      <dsp:nvSpPr>
        <dsp:cNvPr id="0" name=""/>
        <dsp:cNvSpPr/>
      </dsp:nvSpPr>
      <dsp:spPr>
        <a:xfrm>
          <a:off x="0" y="0"/>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B8848-7DAB-4A07-913E-89523D69830C}">
      <dsp:nvSpPr>
        <dsp:cNvPr id="0" name=""/>
        <dsp:cNvSpPr/>
      </dsp:nvSpPr>
      <dsp:spPr>
        <a:xfrm>
          <a:off x="0" y="0"/>
          <a:ext cx="10515600" cy="1047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Angel: Sacral Chakra: Archangel Ariel - Archangel Ariel is often associated with creativity, passion, and assisting in matters related to relationships, emotions, and sensuality. </a:t>
          </a:r>
          <a:endParaRPr lang="en-US" sz="2200" kern="1200" dirty="0"/>
        </a:p>
      </dsp:txBody>
      <dsp:txXfrm>
        <a:off x="0" y="0"/>
        <a:ext cx="10515600" cy="1047580"/>
      </dsp:txXfrm>
    </dsp:sp>
    <dsp:sp modelId="{D4A1538F-36EA-468E-9E95-D834162C3323}">
      <dsp:nvSpPr>
        <dsp:cNvPr id="0" name=""/>
        <dsp:cNvSpPr/>
      </dsp:nvSpPr>
      <dsp:spPr>
        <a:xfrm>
          <a:off x="0" y="1047580"/>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30DC56-60DA-4255-8927-2B46089FF7C2}">
      <dsp:nvSpPr>
        <dsp:cNvPr id="0" name=""/>
        <dsp:cNvSpPr/>
      </dsp:nvSpPr>
      <dsp:spPr>
        <a:xfrm>
          <a:off x="0" y="1047580"/>
          <a:ext cx="10515600" cy="1047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Crystals: Sacral Chakra: Carnelian, Orange Calcite, Moonstone - These crystals support creativity, passion, and emotional balance, helping to enhance the flow of energy in the sacral chakra.</a:t>
          </a:r>
          <a:endParaRPr lang="en-US" sz="2200" kern="1200" dirty="0"/>
        </a:p>
      </dsp:txBody>
      <dsp:txXfrm>
        <a:off x="0" y="1047580"/>
        <a:ext cx="10515600" cy="1047580"/>
      </dsp:txXfrm>
    </dsp:sp>
    <dsp:sp modelId="{A2ABAB98-51C6-4EA5-99EA-AEC56750BCAA}">
      <dsp:nvSpPr>
        <dsp:cNvPr id="0" name=""/>
        <dsp:cNvSpPr/>
      </dsp:nvSpPr>
      <dsp:spPr>
        <a:xfrm>
          <a:off x="0" y="2095161"/>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46AD95-67A4-43EE-B773-0D3884A42902}">
      <dsp:nvSpPr>
        <dsp:cNvPr id="0" name=""/>
        <dsp:cNvSpPr/>
      </dsp:nvSpPr>
      <dsp:spPr>
        <a:xfrm>
          <a:off x="0" y="2095161"/>
          <a:ext cx="10515600" cy="1047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dirty="0"/>
            <a:t>Balancing Techniques: There are various practices to balance and activate the sacral chakra, such as engaging in creative activities, dancing, practising yoga poses that focus on the hips, connecting with water through swimming or bathing, and embracing healthy sexuality. Addressing any emotional wounds or traumas blocking the flow of energy in the sacral chakra is also essential.</a:t>
          </a:r>
          <a:endParaRPr lang="en-US" sz="2200" kern="1200" dirty="0"/>
        </a:p>
      </dsp:txBody>
      <dsp:txXfrm>
        <a:off x="0" y="2095161"/>
        <a:ext cx="10515600" cy="1047580"/>
      </dsp:txXfrm>
    </dsp:sp>
    <dsp:sp modelId="{3C405652-F08A-45EF-945E-E045E0AEC764}">
      <dsp:nvSpPr>
        <dsp:cNvPr id="0" name=""/>
        <dsp:cNvSpPr/>
      </dsp:nvSpPr>
      <dsp:spPr>
        <a:xfrm>
          <a:off x="0" y="3142742"/>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2E90EA-A224-4CE7-8C39-17EDB2381A9F}">
      <dsp:nvSpPr>
        <dsp:cNvPr id="0" name=""/>
        <dsp:cNvSpPr/>
      </dsp:nvSpPr>
      <dsp:spPr>
        <a:xfrm>
          <a:off x="0" y="3142742"/>
          <a:ext cx="10515600" cy="1047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endParaRPr lang="en-GB" sz="4700" kern="1200" dirty="0"/>
        </a:p>
      </dsp:txBody>
      <dsp:txXfrm>
        <a:off x="0" y="3142742"/>
        <a:ext cx="10515600" cy="10475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55743-4B4D-40AD-893D-098B6CE056CE}">
      <dsp:nvSpPr>
        <dsp:cNvPr id="0" name=""/>
        <dsp:cNvSpPr/>
      </dsp:nvSpPr>
      <dsp:spPr>
        <a:xfrm>
          <a:off x="106799"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Location:</a:t>
          </a:r>
        </a:p>
        <a:p>
          <a:pPr marL="0" lvl="0" indent="0" algn="ctr" defTabSz="666750">
            <a:lnSpc>
              <a:spcPct val="90000"/>
            </a:lnSpc>
            <a:spcBef>
              <a:spcPct val="0"/>
            </a:spcBef>
            <a:spcAft>
              <a:spcPct val="35000"/>
            </a:spcAft>
            <a:buNone/>
          </a:pPr>
          <a:r>
            <a:rPr lang="en-US" sz="1500" kern="1200" baseline="0" dirty="0"/>
            <a:t>The solar plexus chakra is a crucial energy center that can be found in the upper abdomen, between the navel and the breastbone. </a:t>
          </a:r>
        </a:p>
      </dsp:txBody>
      <dsp:txXfrm>
        <a:off x="106799" y="2567"/>
        <a:ext cx="3219375" cy="1931625"/>
      </dsp:txXfrm>
    </dsp:sp>
    <dsp:sp modelId="{5A47909C-10A0-4117-A907-B19649ED0291}">
      <dsp:nvSpPr>
        <dsp:cNvPr id="0" name=""/>
        <dsp:cNvSpPr/>
      </dsp:nvSpPr>
      <dsp:spPr>
        <a:xfrm>
          <a:off x="3648112"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baseline="0" dirty="0"/>
        </a:p>
        <a:p>
          <a:pPr marL="0" lvl="0" indent="0" algn="ctr" defTabSz="666750">
            <a:lnSpc>
              <a:spcPct val="90000"/>
            </a:lnSpc>
            <a:spcBef>
              <a:spcPct val="0"/>
            </a:spcBef>
            <a:spcAft>
              <a:spcPct val="35000"/>
            </a:spcAft>
            <a:buNone/>
          </a:pPr>
          <a:r>
            <a:rPr lang="en-US" sz="1500" kern="1200" baseline="0" dirty="0" err="1"/>
            <a:t>Colour</a:t>
          </a:r>
          <a:r>
            <a:rPr lang="en-US" sz="1500" kern="1200" baseline="0" dirty="0"/>
            <a:t>: </a:t>
          </a:r>
        </a:p>
        <a:p>
          <a:pPr marL="0" lvl="0" indent="0" algn="ctr" defTabSz="666750">
            <a:lnSpc>
              <a:spcPct val="90000"/>
            </a:lnSpc>
            <a:spcBef>
              <a:spcPct val="0"/>
            </a:spcBef>
            <a:spcAft>
              <a:spcPct val="35000"/>
            </a:spcAft>
            <a:buNone/>
          </a:pPr>
          <a:r>
            <a:rPr lang="en-US" sz="1500" kern="1200" baseline="0" dirty="0"/>
            <a:t>The </a:t>
          </a:r>
          <a:r>
            <a:rPr lang="en-US" sz="1500" kern="1200" baseline="0" dirty="0" err="1"/>
            <a:t>colour</a:t>
          </a:r>
          <a:r>
            <a:rPr lang="en-US" sz="1500" kern="1200" baseline="0" dirty="0"/>
            <a:t> associated with the solar plexus chakra is yellow, representing brightness, vitality, and empowerment</a:t>
          </a:r>
          <a:r>
            <a:rPr lang="en-US" sz="1400" kern="1200" baseline="0" dirty="0"/>
            <a:t>.
</a:t>
          </a:r>
        </a:p>
      </dsp:txBody>
      <dsp:txXfrm>
        <a:off x="3648112" y="2567"/>
        <a:ext cx="3219375" cy="1931625"/>
      </dsp:txXfrm>
    </dsp:sp>
    <dsp:sp modelId="{DF9B3F8C-FA51-4BEE-924B-10E699232CD5}">
      <dsp:nvSpPr>
        <dsp:cNvPr id="0" name=""/>
        <dsp:cNvSpPr/>
      </dsp:nvSpPr>
      <dsp:spPr>
        <a:xfrm>
          <a:off x="7189425" y="2567"/>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Element: </a:t>
          </a:r>
        </a:p>
        <a:p>
          <a:pPr marL="0" lvl="0" indent="0" algn="ctr" defTabSz="666750">
            <a:lnSpc>
              <a:spcPct val="90000"/>
            </a:lnSpc>
            <a:spcBef>
              <a:spcPct val="0"/>
            </a:spcBef>
            <a:spcAft>
              <a:spcPct val="35000"/>
            </a:spcAft>
            <a:buNone/>
          </a:pPr>
          <a:r>
            <a:rPr lang="en-US" sz="1500" kern="1200" baseline="0" dirty="0"/>
            <a:t>The element associated with the solar plexus chakra is fire, symbolizing transformation, passion, and personal power</a:t>
          </a:r>
          <a:r>
            <a:rPr lang="en-US" sz="1400" kern="1200" baseline="0" dirty="0"/>
            <a:t>.</a:t>
          </a:r>
        </a:p>
      </dsp:txBody>
      <dsp:txXfrm>
        <a:off x="7189425" y="2567"/>
        <a:ext cx="3219375" cy="1931625"/>
      </dsp:txXfrm>
    </dsp:sp>
    <dsp:sp modelId="{9DE86194-D672-491F-91E9-40B9822BD100}">
      <dsp:nvSpPr>
        <dsp:cNvPr id="0" name=""/>
        <dsp:cNvSpPr/>
      </dsp:nvSpPr>
      <dsp:spPr>
        <a:xfrm>
          <a:off x="106799"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Physical Connection:</a:t>
          </a:r>
        </a:p>
        <a:p>
          <a:pPr marL="0" lvl="0" indent="0" algn="ctr" defTabSz="666750">
            <a:lnSpc>
              <a:spcPct val="90000"/>
            </a:lnSpc>
            <a:spcBef>
              <a:spcPct val="0"/>
            </a:spcBef>
            <a:spcAft>
              <a:spcPct val="35000"/>
            </a:spcAft>
            <a:buNone/>
          </a:pPr>
          <a:r>
            <a:rPr lang="en-US" sz="1500" kern="1200" baseline="0" dirty="0"/>
            <a:t>The solar plexus chakra is connected to the physical body parts such as the digestive system, stomach, liver, gallbladder, and the adrenal glands.</a:t>
          </a:r>
        </a:p>
      </dsp:txBody>
      <dsp:txXfrm>
        <a:off x="106799" y="2256130"/>
        <a:ext cx="3219375" cy="1931625"/>
      </dsp:txXfrm>
    </dsp:sp>
    <dsp:sp modelId="{FC352FD4-5B33-4E15-A461-3002CC94D0CC}">
      <dsp:nvSpPr>
        <dsp:cNvPr id="0" name=""/>
        <dsp:cNvSpPr/>
      </dsp:nvSpPr>
      <dsp:spPr>
        <a:xfrm>
          <a:off x="3648112"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dirty="0"/>
            <a:t>Qualities: </a:t>
          </a:r>
        </a:p>
        <a:p>
          <a:pPr marL="0" lvl="0" indent="0" algn="ctr" defTabSz="666750">
            <a:lnSpc>
              <a:spcPct val="90000"/>
            </a:lnSpc>
            <a:spcBef>
              <a:spcPct val="0"/>
            </a:spcBef>
            <a:spcAft>
              <a:spcPct val="35000"/>
            </a:spcAft>
            <a:buNone/>
          </a:pPr>
          <a:r>
            <a:rPr lang="en-US" sz="1500" kern="1200" baseline="0" dirty="0"/>
            <a:t>The solar plexus chakra governs our personal power, confidence, self-esteem, and willpower. It influences our ability to set boundaries, make decisions, take action, and assert ourselves in a healthy and balanced way..</a:t>
          </a:r>
        </a:p>
      </dsp:txBody>
      <dsp:txXfrm>
        <a:off x="3648112" y="2256130"/>
        <a:ext cx="3219375" cy="1931625"/>
      </dsp:txXfrm>
    </dsp:sp>
    <dsp:sp modelId="{3B41C226-C2FE-47D3-99DE-DAB9D5CD04DD}">
      <dsp:nvSpPr>
        <dsp:cNvPr id="0" name=""/>
        <dsp:cNvSpPr/>
      </dsp:nvSpPr>
      <dsp:spPr>
        <a:xfrm>
          <a:off x="7189425" y="2256130"/>
          <a:ext cx="3219375" cy="19316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baseline="0" dirty="0"/>
        </a:p>
        <a:p>
          <a:pPr marL="0" lvl="0" indent="0" algn="ctr" defTabSz="666750">
            <a:lnSpc>
              <a:spcPct val="90000"/>
            </a:lnSpc>
            <a:spcBef>
              <a:spcPct val="0"/>
            </a:spcBef>
            <a:spcAft>
              <a:spcPct val="35000"/>
            </a:spcAft>
            <a:buNone/>
          </a:pPr>
          <a:r>
            <a:rPr lang="en-US" sz="1500" kern="1200" baseline="0" dirty="0"/>
            <a:t>Imbalance: </a:t>
          </a:r>
        </a:p>
        <a:p>
          <a:pPr marL="0" lvl="0" indent="0" algn="ctr" defTabSz="666750">
            <a:lnSpc>
              <a:spcPct val="90000"/>
            </a:lnSpc>
            <a:spcBef>
              <a:spcPct val="0"/>
            </a:spcBef>
            <a:spcAft>
              <a:spcPct val="35000"/>
            </a:spcAft>
            <a:buNone/>
          </a:pPr>
          <a:r>
            <a:rPr lang="en-US" sz="1500" kern="1200" baseline="0" dirty="0"/>
            <a:t>When the solar plexus chakra is imbalanced, it can manifest as low self-esteem, lack of confidence, difficulty making decisions, or feeling powerless and overwhelmed. Physical symptoms may include digestive issues, stomach ulcers, or adrenal fatigue.
</a:t>
          </a:r>
          <a:endParaRPr lang="en-US" sz="1500" kern="1200" dirty="0"/>
        </a:p>
      </dsp:txBody>
      <dsp:txXfrm>
        <a:off x="7189425" y="2256130"/>
        <a:ext cx="3219375" cy="193162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D5BA81-4364-4885-8658-127B4AAA07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6FEA860-69FE-4A3C-BA6F-20A747A301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F98D05-E41C-43CD-BE47-676442F31382}" type="datetime1">
              <a:rPr lang="en-GB" smtClean="0"/>
              <a:t>30/12/2024</a:t>
            </a:fld>
            <a:endParaRPr lang="en-GB"/>
          </a:p>
        </p:txBody>
      </p:sp>
      <p:sp>
        <p:nvSpPr>
          <p:cNvPr id="4" name="Footer Placeholder 3">
            <a:extLst>
              <a:ext uri="{FF2B5EF4-FFF2-40B4-BE49-F238E27FC236}">
                <a16:creationId xmlns:a16="http://schemas.microsoft.com/office/drawing/2014/main" id="{82F00D04-E4BD-448A-8AF9-5F8BDBD7D4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9996F53-FD3B-4F5D-A836-B51206D69B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FC5C21-2A6A-468F-8840-7DC37016AC94}" type="slidenum">
              <a:rPr lang="en-GB" smtClean="0"/>
              <a:t>‹#›</a:t>
            </a:fld>
            <a:endParaRPr lang="en-GB"/>
          </a:p>
        </p:txBody>
      </p:sp>
    </p:spTree>
    <p:extLst>
      <p:ext uri="{BB962C8B-B14F-4D97-AF65-F5344CB8AC3E}">
        <p14:creationId xmlns:p14="http://schemas.microsoft.com/office/powerpoint/2010/main" val="16458415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E2E7C11-3AFE-4E28-A165-1E81C6B9BBB4}" type="datetime1">
              <a:rPr lang="en-GB" noProof="0" smtClean="0"/>
              <a:t>30/12/2024</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E485773-E831-40C3-B08E-FE9BDAA69383}" type="slidenum">
              <a:rPr lang="en-GB" noProof="0" smtClean="0"/>
              <a:t>‹#›</a:t>
            </a:fld>
            <a:endParaRPr lang="en-GB" noProof="0"/>
          </a:p>
        </p:txBody>
      </p:sp>
    </p:spTree>
    <p:extLst>
      <p:ext uri="{BB962C8B-B14F-4D97-AF65-F5344CB8AC3E}">
        <p14:creationId xmlns:p14="http://schemas.microsoft.com/office/powerpoint/2010/main" val="41409579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E485773-E831-40C3-B08E-FE9BDAA69383}" type="slidenum">
              <a:rPr lang="en-GB" smtClean="0"/>
              <a:t>1</a:t>
            </a:fld>
            <a:endParaRPr lang="en-GB"/>
          </a:p>
        </p:txBody>
      </p:sp>
    </p:spTree>
    <p:extLst>
      <p:ext uri="{BB962C8B-B14F-4D97-AF65-F5344CB8AC3E}">
        <p14:creationId xmlns:p14="http://schemas.microsoft.com/office/powerpoint/2010/main" val="24535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E485773-E831-40C3-B08E-FE9BDAA69383}" type="slidenum">
              <a:rPr lang="en-GB" smtClean="0"/>
              <a:t>167</a:t>
            </a:fld>
            <a:endParaRPr lang="en-GB"/>
          </a:p>
        </p:txBody>
      </p:sp>
    </p:spTree>
    <p:extLst>
      <p:ext uri="{BB962C8B-B14F-4D97-AF65-F5344CB8AC3E}">
        <p14:creationId xmlns:p14="http://schemas.microsoft.com/office/powerpoint/2010/main" val="2808653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E485773-E831-40C3-B08E-FE9BDAA69383}" type="slidenum">
              <a:rPr lang="en-GB" smtClean="0"/>
              <a:t>2</a:t>
            </a:fld>
            <a:endParaRPr lang="en-GB"/>
          </a:p>
        </p:txBody>
      </p:sp>
    </p:spTree>
    <p:extLst>
      <p:ext uri="{BB962C8B-B14F-4D97-AF65-F5344CB8AC3E}">
        <p14:creationId xmlns:p14="http://schemas.microsoft.com/office/powerpoint/2010/main" val="186034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E485773-E831-40C3-B08E-FE9BDAA69383}" type="slidenum">
              <a:rPr lang="en-GB" smtClean="0"/>
              <a:t>3</a:t>
            </a:fld>
            <a:endParaRPr lang="en-GB"/>
          </a:p>
        </p:txBody>
      </p:sp>
    </p:spTree>
    <p:extLst>
      <p:ext uri="{BB962C8B-B14F-4D97-AF65-F5344CB8AC3E}">
        <p14:creationId xmlns:p14="http://schemas.microsoft.com/office/powerpoint/2010/main" val="2628157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E485773-E831-40C3-B08E-FE9BDAA69383}" type="slidenum">
              <a:rPr lang="en-GB" smtClean="0"/>
              <a:t>4</a:t>
            </a:fld>
            <a:endParaRPr lang="en-GB"/>
          </a:p>
        </p:txBody>
      </p:sp>
    </p:spTree>
    <p:extLst>
      <p:ext uri="{BB962C8B-B14F-4D97-AF65-F5344CB8AC3E}">
        <p14:creationId xmlns:p14="http://schemas.microsoft.com/office/powerpoint/2010/main" val="1832093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E485773-E831-40C3-B08E-FE9BDAA69383}" type="slidenum">
              <a:rPr lang="en-GB" smtClean="0"/>
              <a:t>6</a:t>
            </a:fld>
            <a:endParaRPr lang="en-GB"/>
          </a:p>
        </p:txBody>
      </p:sp>
    </p:spTree>
    <p:extLst>
      <p:ext uri="{BB962C8B-B14F-4D97-AF65-F5344CB8AC3E}">
        <p14:creationId xmlns:p14="http://schemas.microsoft.com/office/powerpoint/2010/main" val="2905543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E485773-E831-40C3-B08E-FE9BDAA69383}" type="slidenum">
              <a:rPr lang="en-GB" smtClean="0"/>
              <a:t>9</a:t>
            </a:fld>
            <a:endParaRPr lang="en-GB"/>
          </a:p>
        </p:txBody>
      </p:sp>
    </p:spTree>
    <p:extLst>
      <p:ext uri="{BB962C8B-B14F-4D97-AF65-F5344CB8AC3E}">
        <p14:creationId xmlns:p14="http://schemas.microsoft.com/office/powerpoint/2010/main" val="2585764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E485773-E831-40C3-B08E-FE9BDAA69383}" type="slidenum">
              <a:rPr lang="en-GB" smtClean="0"/>
              <a:t>10</a:t>
            </a:fld>
            <a:endParaRPr lang="en-GB"/>
          </a:p>
        </p:txBody>
      </p:sp>
    </p:spTree>
    <p:extLst>
      <p:ext uri="{BB962C8B-B14F-4D97-AF65-F5344CB8AC3E}">
        <p14:creationId xmlns:p14="http://schemas.microsoft.com/office/powerpoint/2010/main" val="4214693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E485773-E831-40C3-B08E-FE9BDAA69383}" type="slidenum">
              <a:rPr lang="en-GB" smtClean="0"/>
              <a:t>23</a:t>
            </a:fld>
            <a:endParaRPr lang="en-GB"/>
          </a:p>
        </p:txBody>
      </p:sp>
    </p:spTree>
    <p:extLst>
      <p:ext uri="{BB962C8B-B14F-4D97-AF65-F5344CB8AC3E}">
        <p14:creationId xmlns:p14="http://schemas.microsoft.com/office/powerpoint/2010/main" val="1115397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E485773-E831-40C3-B08E-FE9BDAA69383}" type="slidenum">
              <a:rPr lang="en-GB" smtClean="0"/>
              <a:t>24</a:t>
            </a:fld>
            <a:endParaRPr lang="en-GB"/>
          </a:p>
        </p:txBody>
      </p:sp>
    </p:spTree>
    <p:extLst>
      <p:ext uri="{BB962C8B-B14F-4D97-AF65-F5344CB8AC3E}">
        <p14:creationId xmlns:p14="http://schemas.microsoft.com/office/powerpoint/2010/main" val="2673633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rtlCol="0"/>
          <a:lstStyle/>
          <a:p>
            <a:pPr rtl="0"/>
            <a:r>
              <a:rPr lang="en-GB" noProof="0" dirty="0"/>
              <a:t>20XX</a:t>
            </a:r>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rtlCol="0"/>
          <a:lstStyle/>
          <a:p>
            <a:pPr rtl="0"/>
            <a:r>
              <a:rPr lang="en-GB" noProof="0" dirty="0"/>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rtlCol="0"/>
          <a:lstStyle/>
          <a:p>
            <a:pPr rtl="0"/>
            <a:fld id="{AE208ADF-3ADD-483D-A721-14E3EEE2C135}" type="slidenum">
              <a:rPr lang="en-GB" noProof="0" smtClean="0"/>
              <a:t>‹#›</a:t>
            </a:fld>
            <a:endParaRPr lang="en-GB" noProof="0" dirty="0"/>
          </a:p>
        </p:txBody>
      </p:sp>
      <p:sp useBgFill="1">
        <p:nvSpPr>
          <p:cNvPr id="5" name="Rectangle 4">
            <a:extLst>
              <a:ext uri="{FF2B5EF4-FFF2-40B4-BE49-F238E27FC236}">
                <a16:creationId xmlns:a16="http://schemas.microsoft.com/office/drawing/2014/main" id="{FE162AE6-C2BA-4446-A2D9-41A8F1A6153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useBgFill="1">
        <p:nvSpPr>
          <p:cNvPr id="7" name="Rectangle 6">
            <a:extLst>
              <a:ext uri="{FF2B5EF4-FFF2-40B4-BE49-F238E27FC236}">
                <a16:creationId xmlns:a16="http://schemas.microsoft.com/office/drawing/2014/main" id="{7A267802-5F0D-4EE1-AF9D-EF2E4F23C392}"/>
              </a:ext>
              <a:ext uri="{C183D7F6-B498-43B3-948B-1728B52AA6E4}">
                <adec:decorative xmlns:adec="http://schemas.microsoft.com/office/drawing/2017/decorative" val="1"/>
              </a:ext>
            </a:extLst>
          </p:cNvPr>
          <p:cNvSpPr/>
          <p:nvPr userDrawn="1"/>
        </p:nvSpPr>
        <p:spPr>
          <a:xfrm>
            <a:off x="1775" y="0"/>
            <a:ext cx="43861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8" name="Title 1">
            <a:extLst>
              <a:ext uri="{FF2B5EF4-FFF2-40B4-BE49-F238E27FC236}">
                <a16:creationId xmlns:a16="http://schemas.microsoft.com/office/drawing/2014/main" id="{FB728D93-929A-4CAF-A102-3C217E9170B1}"/>
              </a:ext>
            </a:extLst>
          </p:cNvPr>
          <p:cNvSpPr>
            <a:spLocks noGrp="1"/>
          </p:cNvSpPr>
          <p:nvPr>
            <p:ph type="ctrTitle"/>
          </p:nvPr>
        </p:nvSpPr>
        <p:spPr>
          <a:xfrm>
            <a:off x="684361" y="428903"/>
            <a:ext cx="3071005" cy="3051391"/>
          </a:xfrm>
        </p:spPr>
        <p:txBody>
          <a:bodyPr rtlCol="0" anchor="b">
            <a:normAutofit/>
          </a:bodyPr>
          <a:lstStyle>
            <a:lvl1pPr algn="ctr">
              <a:lnSpc>
                <a:spcPct val="90000"/>
              </a:lnSpc>
              <a:defRPr>
                <a:solidFill>
                  <a:schemeClr val="tx2"/>
                </a:solidFill>
              </a:defRPr>
            </a:lvl1pPr>
          </a:lstStyle>
          <a:p>
            <a:pPr rtl="0">
              <a:tabLst>
                <a:tab pos="3370263" algn="l"/>
              </a:tabLst>
            </a:pPr>
            <a:r>
              <a:rPr lang="en-US" sz="4000" noProof="0">
                <a:solidFill>
                  <a:schemeClr val="tx2">
                    <a:alpha val="75000"/>
                  </a:schemeClr>
                </a:solidFill>
              </a:rPr>
              <a:t>Click to edit Master title style</a:t>
            </a:r>
            <a:endParaRPr lang="en-GB" sz="4000" noProof="0" dirty="0">
              <a:solidFill>
                <a:schemeClr val="tx2">
                  <a:alpha val="75000"/>
                </a:schemeClr>
              </a:solidFill>
            </a:endParaRPr>
          </a:p>
        </p:txBody>
      </p:sp>
      <p:sp>
        <p:nvSpPr>
          <p:cNvPr id="9" name="Subtitle 2">
            <a:extLst>
              <a:ext uri="{FF2B5EF4-FFF2-40B4-BE49-F238E27FC236}">
                <a16:creationId xmlns:a16="http://schemas.microsoft.com/office/drawing/2014/main" id="{B81702E9-0038-4210-9FAB-E76C1EF85C4F}"/>
              </a:ext>
            </a:extLst>
          </p:cNvPr>
          <p:cNvSpPr>
            <a:spLocks noGrp="1"/>
          </p:cNvSpPr>
          <p:nvPr>
            <p:ph type="subTitle" idx="1" hasCustomPrompt="1"/>
          </p:nvPr>
        </p:nvSpPr>
        <p:spPr>
          <a:xfrm>
            <a:off x="744876" y="5116529"/>
            <a:ext cx="2948684" cy="955497"/>
          </a:xfrm>
        </p:spPr>
        <p:txBody>
          <a:bodyPr rtlCol="0">
            <a:normAutofit/>
          </a:bodyPr>
          <a:lstStyle>
            <a:lvl1pPr marL="0" indent="0" algn="ctr">
              <a:lnSpc>
                <a:spcPct val="150000"/>
              </a:lnSpc>
              <a:buNone/>
              <a:defRPr sz="1600" cap="all" spc="600" baseline="0">
                <a:solidFill>
                  <a:schemeClr val="tx2"/>
                </a:solidFill>
              </a:defRPr>
            </a:lvl1pPr>
          </a:lstStyle>
          <a:p>
            <a:pPr rtl="0"/>
            <a:r>
              <a:rPr lang="en-GB" noProof="0" dirty="0">
                <a:solidFill>
                  <a:schemeClr val="tx2"/>
                </a:solidFill>
              </a:rPr>
              <a:t>subtitle</a:t>
            </a:r>
          </a:p>
        </p:txBody>
      </p:sp>
      <p:sp>
        <p:nvSpPr>
          <p:cNvPr id="10" name="Freeform: Shape 9">
            <a:extLst>
              <a:ext uri="{FF2B5EF4-FFF2-40B4-BE49-F238E27FC236}">
                <a16:creationId xmlns:a16="http://schemas.microsoft.com/office/drawing/2014/main" id="{13E1655C-FA7C-42D9-8EE1-E7CF6988A050}"/>
              </a:ext>
              <a:ext uri="{C183D7F6-B498-43B3-948B-1728B52AA6E4}">
                <adec:decorative xmlns:adec="http://schemas.microsoft.com/office/drawing/2017/decorative" val="1"/>
              </a:ext>
            </a:extLst>
          </p:cNvPr>
          <p:cNvSpPr/>
          <p:nvPr userDrawn="1"/>
        </p:nvSpPr>
        <p:spPr>
          <a:xfrm rot="13547565" flipH="1">
            <a:off x="1747479" y="3853642"/>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en-GB" noProof="0" dirty="0"/>
          </a:p>
        </p:txBody>
      </p:sp>
      <p:sp>
        <p:nvSpPr>
          <p:cNvPr id="12" name="Picture Placeholder 11">
            <a:extLst>
              <a:ext uri="{FF2B5EF4-FFF2-40B4-BE49-F238E27FC236}">
                <a16:creationId xmlns:a16="http://schemas.microsoft.com/office/drawing/2014/main" id="{46441E9C-E7AE-4B2E-A8FF-F364980D9036}"/>
              </a:ext>
            </a:extLst>
          </p:cNvPr>
          <p:cNvSpPr>
            <a:spLocks noGrp="1"/>
          </p:cNvSpPr>
          <p:nvPr>
            <p:ph type="pic" sz="quarter" idx="13"/>
          </p:nvPr>
        </p:nvSpPr>
        <p:spPr>
          <a:xfrm>
            <a:off x="4383024" y="0"/>
            <a:ext cx="7808976" cy="6858000"/>
          </a:xfrm>
          <a:solidFill>
            <a:schemeClr val="bg2">
              <a:lumMod val="50000"/>
              <a:lumOff val="50000"/>
            </a:schemeClr>
          </a:solidFill>
        </p:spPr>
        <p:txBody>
          <a:bodyPr rtlCol="0"/>
          <a:lstStyle/>
          <a:p>
            <a:pPr rtl="0"/>
            <a:r>
              <a:rPr lang="en-US" noProof="0"/>
              <a:t>Click icon to add picture</a:t>
            </a:r>
            <a:endParaRPr lang="en-GB" noProof="0" dirty="0"/>
          </a:p>
        </p:txBody>
      </p:sp>
    </p:spTree>
    <p:extLst>
      <p:ext uri="{BB962C8B-B14F-4D97-AF65-F5344CB8AC3E}">
        <p14:creationId xmlns:p14="http://schemas.microsoft.com/office/powerpoint/2010/main" val="2171283408"/>
      </p:ext>
    </p:extLst>
  </p:cSld>
  <p:clrMapOvr>
    <a:masterClrMapping/>
  </p:clrMapOvr>
  <p:extLst>
    <p:ext uri="{DCECCB84-F9BA-43D5-87BE-67443E8EF086}">
      <p15:sldGuideLst xmlns:p15="http://schemas.microsoft.com/office/powerpoint/2012/main">
        <p15:guide id="1" pos="2760"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rtlCol="0"/>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5157787" cy="584548"/>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5157787" cy="375126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6169024" y="1806038"/>
            <a:ext cx="5183188"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6169024" y="2390588"/>
            <a:ext cx="5183188" cy="375126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C1B2486D-C49D-471B-8F3B-AF6048949D8A}"/>
              </a:ext>
            </a:extLst>
          </p:cNvPr>
          <p:cNvSpPr>
            <a:spLocks noGrp="1"/>
          </p:cNvSpPr>
          <p:nvPr>
            <p:ph type="dt" sz="half" idx="10"/>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en-GB" noProof="0"/>
              <a:t>20XX</a:t>
            </a:r>
          </a:p>
        </p:txBody>
      </p:sp>
      <p:sp>
        <p:nvSpPr>
          <p:cNvPr id="13" name="Footer Placeholder 4">
            <a:extLst>
              <a:ext uri="{FF2B5EF4-FFF2-40B4-BE49-F238E27FC236}">
                <a16:creationId xmlns:a16="http://schemas.microsoft.com/office/drawing/2014/main" id="{CF226F4B-CA41-4C71-97F3-1B7E442A2365}"/>
              </a:ext>
            </a:extLst>
          </p:cNvPr>
          <p:cNvSpPr>
            <a:spLocks noGrp="1"/>
          </p:cNvSpPr>
          <p:nvPr>
            <p:ph type="ftr" sz="quarter" idx="11"/>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en-GB" noProof="0"/>
              <a:t>Sample Text</a:t>
            </a:r>
          </a:p>
        </p:txBody>
      </p:sp>
      <p:sp>
        <p:nvSpPr>
          <p:cNvPr id="14" name="Slide Number Placeholder 5">
            <a:extLst>
              <a:ext uri="{FF2B5EF4-FFF2-40B4-BE49-F238E27FC236}">
                <a16:creationId xmlns:a16="http://schemas.microsoft.com/office/drawing/2014/main" id="{0316A3FD-0E7B-4247-AA4F-93E7E99EFBFA}"/>
              </a:ext>
            </a:extLst>
          </p:cNvPr>
          <p:cNvSpPr>
            <a:spLocks noGrp="1"/>
          </p:cNvSpPr>
          <p:nvPr>
            <p:ph type="sldNum" sz="quarter" idx="12"/>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en-GB" noProof="0" smtClean="0"/>
              <a:pPr/>
              <a:t>‹#›</a:t>
            </a:fld>
            <a:endParaRPr lang="en-GB" noProof="0"/>
          </a:p>
        </p:txBody>
      </p:sp>
    </p:spTree>
    <p:extLst>
      <p:ext uri="{BB962C8B-B14F-4D97-AF65-F5344CB8AC3E}">
        <p14:creationId xmlns:p14="http://schemas.microsoft.com/office/powerpoint/2010/main" val="31027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rtlCol="0"/>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3200400" cy="584548"/>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4495800" y="1800575"/>
            <a:ext cx="3200400"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4495800" y="2385125"/>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66A9EA3-4B2B-44BD-8135-846BF602669B}"/>
              </a:ext>
            </a:extLst>
          </p:cNvPr>
          <p:cNvSpPr>
            <a:spLocks noGrp="1"/>
          </p:cNvSpPr>
          <p:nvPr>
            <p:ph type="body" sz="quarter" idx="13"/>
          </p:nvPr>
        </p:nvSpPr>
        <p:spPr>
          <a:xfrm>
            <a:off x="8151814" y="1802952"/>
            <a:ext cx="3200400" cy="584549"/>
          </a:xfrm>
        </p:spPr>
        <p:txBody>
          <a:bodyPr rtlCol="0"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5" name="Content Placeholder 5">
            <a:extLst>
              <a:ext uri="{FF2B5EF4-FFF2-40B4-BE49-F238E27FC236}">
                <a16:creationId xmlns:a16="http://schemas.microsoft.com/office/drawing/2014/main" id="{01C28FB9-37EE-45F6-9277-9FEC0E6CEB23}"/>
              </a:ext>
            </a:extLst>
          </p:cNvPr>
          <p:cNvSpPr>
            <a:spLocks noGrp="1"/>
          </p:cNvSpPr>
          <p:nvPr>
            <p:ph sz="quarter" idx="14"/>
          </p:nvPr>
        </p:nvSpPr>
        <p:spPr>
          <a:xfrm>
            <a:off x="8151814" y="2387502"/>
            <a:ext cx="3200400" cy="3751268"/>
          </a:xfrm>
        </p:spPr>
        <p:txBody>
          <a:bodyPr rtlCol="0">
            <a:normAutofit/>
          </a:bodyPr>
          <a:lstStyle>
            <a:lvl1pPr>
              <a:defRPr sz="2000"/>
            </a:lvl1pPr>
            <a:lvl2pPr>
              <a:defRPr sz="16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3" name="Date Placeholder 3">
            <a:extLst>
              <a:ext uri="{FF2B5EF4-FFF2-40B4-BE49-F238E27FC236}">
                <a16:creationId xmlns:a16="http://schemas.microsoft.com/office/drawing/2014/main" id="{5965917B-0400-40F0-91DA-4F97FE7238EB}"/>
              </a:ext>
            </a:extLst>
          </p:cNvPr>
          <p:cNvSpPr>
            <a:spLocks noGrp="1"/>
          </p:cNvSpPr>
          <p:nvPr>
            <p:ph type="dt" sz="half" idx="15"/>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en-GB" noProof="0"/>
              <a:t>20XX</a:t>
            </a:r>
          </a:p>
        </p:txBody>
      </p:sp>
      <p:sp>
        <p:nvSpPr>
          <p:cNvPr id="16" name="Footer Placeholder 4">
            <a:extLst>
              <a:ext uri="{FF2B5EF4-FFF2-40B4-BE49-F238E27FC236}">
                <a16:creationId xmlns:a16="http://schemas.microsoft.com/office/drawing/2014/main" id="{564A176B-530D-46DF-8C22-CB3E325D3F2B}"/>
              </a:ext>
            </a:extLst>
          </p:cNvPr>
          <p:cNvSpPr>
            <a:spLocks noGrp="1"/>
          </p:cNvSpPr>
          <p:nvPr>
            <p:ph type="ftr" sz="quarter" idx="16"/>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en-GB" noProof="0"/>
              <a:t>Sample Text</a:t>
            </a:r>
          </a:p>
        </p:txBody>
      </p:sp>
      <p:sp>
        <p:nvSpPr>
          <p:cNvPr id="17" name="Slide Number Placeholder 5">
            <a:extLst>
              <a:ext uri="{FF2B5EF4-FFF2-40B4-BE49-F238E27FC236}">
                <a16:creationId xmlns:a16="http://schemas.microsoft.com/office/drawing/2014/main" id="{464458CC-87E8-440C-A9E9-D8E1E0B49373}"/>
              </a:ext>
            </a:extLst>
          </p:cNvPr>
          <p:cNvSpPr>
            <a:spLocks noGrp="1"/>
          </p:cNvSpPr>
          <p:nvPr>
            <p:ph type="sldNum" sz="quarter" idx="17"/>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en-GB" noProof="0" smtClean="0"/>
              <a:pPr/>
              <a:t>‹#›</a:t>
            </a:fld>
            <a:endParaRPr lang="en-GB" noProof="0"/>
          </a:p>
        </p:txBody>
      </p:sp>
    </p:spTree>
    <p:extLst>
      <p:ext uri="{BB962C8B-B14F-4D97-AF65-F5344CB8AC3E}">
        <p14:creationId xmlns:p14="http://schemas.microsoft.com/office/powerpoint/2010/main" val="3973501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D479CE-2DE1-4800-948F-385C3CF2080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6" name="Title 7">
            <a:extLst>
              <a:ext uri="{FF2B5EF4-FFF2-40B4-BE49-F238E27FC236}">
                <a16:creationId xmlns:a16="http://schemas.microsoft.com/office/drawing/2014/main" id="{F2DE27B3-A066-47FC-9ACB-6CB080C41199}"/>
              </a:ext>
            </a:extLst>
          </p:cNvPr>
          <p:cNvSpPr>
            <a:spLocks noGrp="1"/>
          </p:cNvSpPr>
          <p:nvPr>
            <p:ph type="title"/>
          </p:nvPr>
        </p:nvSpPr>
        <p:spPr>
          <a:xfrm>
            <a:off x="647701" y="1375939"/>
            <a:ext cx="5448300" cy="1240966"/>
          </a:xfrm>
        </p:spPr>
        <p:txBody>
          <a:bodyPr rtlCol="0" anchor="ctr">
            <a:normAutofit/>
          </a:bodyPr>
          <a:lstStyle>
            <a:lvl1pPr algn="l">
              <a:defRPr/>
            </a:lvl1pPr>
          </a:lstStyle>
          <a:p>
            <a:pPr algn="ctr" rtl="0"/>
            <a:r>
              <a:rPr lang="en-US" noProof="0"/>
              <a:t>Click to edit Master title style</a:t>
            </a:r>
            <a:endParaRPr lang="en-GB" noProof="0" dirty="0"/>
          </a:p>
        </p:txBody>
      </p:sp>
      <p:sp>
        <p:nvSpPr>
          <p:cNvPr id="8" name="Content Placeholder 8">
            <a:extLst>
              <a:ext uri="{FF2B5EF4-FFF2-40B4-BE49-F238E27FC236}">
                <a16:creationId xmlns:a16="http://schemas.microsoft.com/office/drawing/2014/main" id="{0B2E2283-471F-4157-98F4-1943DA10BBDB}"/>
              </a:ext>
            </a:extLst>
          </p:cNvPr>
          <p:cNvSpPr>
            <a:spLocks noGrp="1"/>
          </p:cNvSpPr>
          <p:nvPr>
            <p:ph idx="1"/>
          </p:nvPr>
        </p:nvSpPr>
        <p:spPr>
          <a:xfrm>
            <a:off x="635001" y="2688119"/>
            <a:ext cx="5115674" cy="3507457"/>
          </a:xfrm>
        </p:spPr>
        <p:txBody>
          <a:bodyPr rtlCol="0">
            <a:normAutofit/>
          </a:bodyPr>
          <a:lstStyle>
            <a:lvl1pPr marL="0" indent="0">
              <a:buNone/>
              <a:defRPr/>
            </a:lvl1pPr>
          </a:lstStyle>
          <a:p>
            <a:pPr lvl="0" rtl="0"/>
            <a:r>
              <a:rPr lang="en-US" noProof="0"/>
              <a:t>Click to edit Master text styles</a:t>
            </a:r>
          </a:p>
        </p:txBody>
      </p:sp>
      <p:sp>
        <p:nvSpPr>
          <p:cNvPr id="12" name="Picture Placeholder 11">
            <a:extLst>
              <a:ext uri="{FF2B5EF4-FFF2-40B4-BE49-F238E27FC236}">
                <a16:creationId xmlns:a16="http://schemas.microsoft.com/office/drawing/2014/main" id="{0F58127D-BBD9-4655-BEA6-9102178578CA}"/>
              </a:ext>
            </a:extLst>
          </p:cNvPr>
          <p:cNvSpPr>
            <a:spLocks noGrp="1"/>
          </p:cNvSpPr>
          <p:nvPr>
            <p:ph type="pic" sz="quarter" idx="13"/>
          </p:nvPr>
        </p:nvSpPr>
        <p:spPr>
          <a:xfrm>
            <a:off x="6748272" y="658368"/>
            <a:ext cx="4809744" cy="2606040"/>
          </a:xfrm>
          <a:solidFill>
            <a:schemeClr val="bg2">
              <a:lumMod val="50000"/>
              <a:lumOff val="50000"/>
            </a:schemeClr>
          </a:solidFill>
        </p:spPr>
        <p:txBody>
          <a:bodyPr rtlCol="0"/>
          <a:lstStyle/>
          <a:p>
            <a:pPr rtl="0"/>
            <a:r>
              <a:rPr lang="en-US" noProof="0"/>
              <a:t>Click icon to add picture</a:t>
            </a:r>
            <a:endParaRPr lang="en-GB" noProof="0" dirty="0"/>
          </a:p>
        </p:txBody>
      </p:sp>
      <p:sp>
        <p:nvSpPr>
          <p:cNvPr id="13" name="Picture Placeholder 11">
            <a:extLst>
              <a:ext uri="{FF2B5EF4-FFF2-40B4-BE49-F238E27FC236}">
                <a16:creationId xmlns:a16="http://schemas.microsoft.com/office/drawing/2014/main" id="{C4E959CE-E323-4F7E-9D53-6DE5DD86507E}"/>
              </a:ext>
            </a:extLst>
          </p:cNvPr>
          <p:cNvSpPr>
            <a:spLocks noGrp="1"/>
          </p:cNvSpPr>
          <p:nvPr>
            <p:ph type="pic" sz="quarter" idx="14"/>
          </p:nvPr>
        </p:nvSpPr>
        <p:spPr>
          <a:xfrm>
            <a:off x="6748272" y="3584448"/>
            <a:ext cx="4809744" cy="2606040"/>
          </a:xfrm>
          <a:solidFill>
            <a:schemeClr val="bg2">
              <a:lumMod val="50000"/>
              <a:lumOff val="50000"/>
            </a:schemeClr>
          </a:solidFill>
        </p:spPr>
        <p:txBody>
          <a:bodyPr rtlCol="0"/>
          <a:lstStyle/>
          <a:p>
            <a:pPr rtl="0"/>
            <a:r>
              <a:rPr lang="en-US" noProof="0"/>
              <a:t>Click icon to add picture</a:t>
            </a:r>
            <a:endParaRPr lang="en-GB" noProof="0" dirty="0"/>
          </a:p>
        </p:txBody>
      </p:sp>
      <p:sp>
        <p:nvSpPr>
          <p:cNvPr id="15" name="Freeform: Shape 14">
            <a:extLst>
              <a:ext uri="{FF2B5EF4-FFF2-40B4-BE49-F238E27FC236}">
                <a16:creationId xmlns:a16="http://schemas.microsoft.com/office/drawing/2014/main" id="{65F4C50B-50BD-44F1-9148-992E83F5B874}"/>
              </a:ext>
              <a:ext uri="{C183D7F6-B498-43B3-948B-1728B52AA6E4}">
                <adec:decorative xmlns:adec="http://schemas.microsoft.com/office/drawing/2017/decorative" val="1"/>
              </a:ext>
            </a:extLst>
          </p:cNvPr>
          <p:cNvSpPr/>
          <p:nvPr userDrawn="1"/>
        </p:nvSpPr>
        <p:spPr>
          <a:xfrm flipH="1">
            <a:off x="825809"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en-GB" noProof="0" dirty="0"/>
          </a:p>
        </p:txBody>
      </p:sp>
      <p:sp>
        <p:nvSpPr>
          <p:cNvPr id="20" name="Date Placeholder 3">
            <a:extLst>
              <a:ext uri="{FF2B5EF4-FFF2-40B4-BE49-F238E27FC236}">
                <a16:creationId xmlns:a16="http://schemas.microsoft.com/office/drawing/2014/main" id="{9764E3EF-900F-4400-84C4-63FBEBB8794A}"/>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en-GB" noProof="0" dirty="0"/>
              <a:t>20XX</a:t>
            </a:r>
          </a:p>
        </p:txBody>
      </p:sp>
      <p:sp>
        <p:nvSpPr>
          <p:cNvPr id="21" name="Footer Placeholder 4">
            <a:extLst>
              <a:ext uri="{FF2B5EF4-FFF2-40B4-BE49-F238E27FC236}">
                <a16:creationId xmlns:a16="http://schemas.microsoft.com/office/drawing/2014/main" id="{3E1CB21E-42E2-4942-BCAD-66952AABB826}"/>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en-GB" noProof="0" dirty="0"/>
              <a:t>Sample Text</a:t>
            </a:r>
          </a:p>
        </p:txBody>
      </p:sp>
      <p:sp>
        <p:nvSpPr>
          <p:cNvPr id="22" name="Slide Number Placeholder 5">
            <a:extLst>
              <a:ext uri="{FF2B5EF4-FFF2-40B4-BE49-F238E27FC236}">
                <a16:creationId xmlns:a16="http://schemas.microsoft.com/office/drawing/2014/main" id="{ABDF6841-1F86-481B-A857-4E5AC2672605}"/>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en-GB" noProof="0" smtClean="0"/>
              <a:pPr/>
              <a:t>‹#›</a:t>
            </a:fld>
            <a:endParaRPr lang="en-GB" noProof="0" dirty="0"/>
          </a:p>
        </p:txBody>
      </p:sp>
    </p:spTree>
    <p:extLst>
      <p:ext uri="{BB962C8B-B14F-4D97-AF65-F5344CB8AC3E}">
        <p14:creationId xmlns:p14="http://schemas.microsoft.com/office/powerpoint/2010/main" val="3894128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2FD219BD-0F2E-4CDF-AEB4-C1D73E0F1DCA}"/>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6" name="Title 15">
            <a:extLst>
              <a:ext uri="{FF2B5EF4-FFF2-40B4-BE49-F238E27FC236}">
                <a16:creationId xmlns:a16="http://schemas.microsoft.com/office/drawing/2014/main" id="{1A909C9B-71E1-4575-BD94-8C51142F0AB6}"/>
              </a:ext>
            </a:extLst>
          </p:cNvPr>
          <p:cNvSpPr>
            <a:spLocks noGrp="1"/>
          </p:cNvSpPr>
          <p:nvPr>
            <p:ph type="title"/>
          </p:nvPr>
        </p:nvSpPr>
        <p:spPr>
          <a:xfrm>
            <a:off x="485775" y="647700"/>
            <a:ext cx="3680395" cy="1403343"/>
          </a:xfrm>
        </p:spPr>
        <p:txBody>
          <a:bodyPr rtlCol="0" anchor="ctr">
            <a:normAutofit/>
          </a:bodyPr>
          <a:lstStyle>
            <a:lvl1pPr algn="ctr">
              <a:defRPr/>
            </a:lvl1pPr>
          </a:lstStyle>
          <a:p>
            <a:pPr algn="ctr" rtl="0"/>
            <a:r>
              <a:rPr lang="en-US" noProof="0"/>
              <a:t>Click to edit Master title style</a:t>
            </a:r>
            <a:endParaRPr lang="en-GB" noProof="0" dirty="0"/>
          </a:p>
        </p:txBody>
      </p:sp>
      <p:sp>
        <p:nvSpPr>
          <p:cNvPr id="8" name="Content Placeholder 16">
            <a:extLst>
              <a:ext uri="{FF2B5EF4-FFF2-40B4-BE49-F238E27FC236}">
                <a16:creationId xmlns:a16="http://schemas.microsoft.com/office/drawing/2014/main" id="{3B6580BC-B32B-4393-8B19-2B3F6B90F37D}"/>
              </a:ext>
            </a:extLst>
          </p:cNvPr>
          <p:cNvSpPr>
            <a:spLocks noGrp="1"/>
          </p:cNvSpPr>
          <p:nvPr>
            <p:ph idx="1"/>
          </p:nvPr>
        </p:nvSpPr>
        <p:spPr>
          <a:xfrm>
            <a:off x="647701" y="2683104"/>
            <a:ext cx="3364358" cy="3673245"/>
          </a:xfrm>
        </p:spPr>
        <p:txBody>
          <a:bodyPr rtlCol="0">
            <a:normAutofit/>
          </a:bodyPr>
          <a:lstStyle>
            <a:lvl1pPr marL="0" indent="0" algn="ctr">
              <a:buNone/>
              <a:defRPr/>
            </a:lvl1pPr>
          </a:lstStyle>
          <a:p>
            <a:pPr lvl="0" rtl="0"/>
            <a:r>
              <a:rPr lang="en-US" noProof="0"/>
              <a:t>Click to edit Master text styles</a:t>
            </a:r>
          </a:p>
        </p:txBody>
      </p:sp>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rtlCol="0"/>
          <a:lstStyle/>
          <a:p>
            <a:pPr rtl="0"/>
            <a:r>
              <a:rPr lang="en-GB" noProof="0" dirty="0"/>
              <a:t>20XX</a:t>
            </a:r>
          </a:p>
        </p:txBody>
      </p:sp>
      <p:sp>
        <p:nvSpPr>
          <p:cNvPr id="11" name="Picture Placeholder 10">
            <a:extLst>
              <a:ext uri="{FF2B5EF4-FFF2-40B4-BE49-F238E27FC236}">
                <a16:creationId xmlns:a16="http://schemas.microsoft.com/office/drawing/2014/main" id="{CB07FB4E-AACE-4322-82D4-4DA4A8161644}"/>
              </a:ext>
            </a:extLst>
          </p:cNvPr>
          <p:cNvSpPr>
            <a:spLocks noGrp="1"/>
          </p:cNvSpPr>
          <p:nvPr>
            <p:ph type="pic" sz="quarter" idx="13"/>
          </p:nvPr>
        </p:nvSpPr>
        <p:spPr>
          <a:xfrm>
            <a:off x="4575048" y="0"/>
            <a:ext cx="7616952" cy="6858000"/>
          </a:xfrm>
          <a:solidFill>
            <a:schemeClr val="bg2">
              <a:lumMod val="50000"/>
              <a:lumOff val="50000"/>
            </a:schemeClr>
          </a:solidFill>
        </p:spPr>
        <p:txBody>
          <a:bodyPr rtlCol="0"/>
          <a:lstStyle/>
          <a:p>
            <a:pPr rtl="0"/>
            <a:r>
              <a:rPr lang="en-US" noProof="0"/>
              <a:t>Click icon to add picture</a:t>
            </a:r>
            <a:endParaRPr lang="en-GB" noProof="0" dirty="0"/>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rtlCol="0"/>
          <a:lstStyle/>
          <a:p>
            <a:pPr rtl="0"/>
            <a:r>
              <a:rPr lang="en-GB" noProof="0" dirty="0"/>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rtlCol="0"/>
          <a:lstStyle/>
          <a:p>
            <a:pPr rtl="0"/>
            <a:fld id="{AE208ADF-3ADD-483D-A721-14E3EEE2C135}" type="slidenum">
              <a:rPr lang="en-GB" noProof="0" smtClean="0"/>
              <a:t>‹#›</a:t>
            </a:fld>
            <a:endParaRPr lang="en-GB" noProof="0" dirty="0"/>
          </a:p>
        </p:txBody>
      </p:sp>
      <p:cxnSp>
        <p:nvCxnSpPr>
          <p:cNvPr id="7" name="Straight Connector 6">
            <a:extLst>
              <a:ext uri="{FF2B5EF4-FFF2-40B4-BE49-F238E27FC236}">
                <a16:creationId xmlns:a16="http://schemas.microsoft.com/office/drawing/2014/main" id="{F4CA4665-3BE9-407E-884C-8EA287083C20}"/>
              </a:ext>
              <a:ext uri="{C183D7F6-B498-43B3-948B-1728B52AA6E4}">
                <adec:decorative xmlns:adec="http://schemas.microsoft.com/office/drawing/2017/decorative" val="1"/>
              </a:ext>
            </a:extLst>
          </p:cNvPr>
          <p:cNvCxnSpPr>
            <a:cxnSpLocks/>
          </p:cNvCxnSpPr>
          <p:nvPr userDrawn="1"/>
        </p:nvCxnSpPr>
        <p:spPr>
          <a:xfrm>
            <a:off x="1152099" y="2302005"/>
            <a:ext cx="2253018" cy="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6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1C62-6E66-44D5-83D2-BADCC7373CD2}"/>
              </a:ext>
            </a:extLst>
          </p:cNvPr>
          <p:cNvSpPr>
            <a:spLocks noGrp="1"/>
          </p:cNvSpPr>
          <p:nvPr>
            <p:ph type="ctrTitle"/>
          </p:nvPr>
        </p:nvSpPr>
        <p:spPr>
          <a:xfrm>
            <a:off x="1838113" y="2851343"/>
            <a:ext cx="8490581" cy="1746195"/>
          </a:xfrm>
        </p:spPr>
        <p:txBody>
          <a:bodyPr rtlCol="0" anchor="b">
            <a:normAutofit/>
          </a:bodyPr>
          <a:lstStyle>
            <a:lvl1pPr algn="ctr">
              <a:lnSpc>
                <a:spcPct val="90000"/>
              </a:lnSpc>
              <a:defRPr sz="4400"/>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560A7876-9D0C-4685-8088-6FED23C9B8F7}"/>
              </a:ext>
            </a:extLst>
          </p:cNvPr>
          <p:cNvSpPr>
            <a:spLocks noGrp="1"/>
          </p:cNvSpPr>
          <p:nvPr>
            <p:ph type="subTitle" idx="1"/>
          </p:nvPr>
        </p:nvSpPr>
        <p:spPr>
          <a:xfrm>
            <a:off x="2767350" y="4846921"/>
            <a:ext cx="6632107" cy="951488"/>
          </a:xfrm>
        </p:spPr>
        <p:txBody>
          <a:bodyPr rtlCol="0">
            <a:normAutofit/>
          </a:bodyPr>
          <a:lstStyle>
            <a:lvl1pPr marL="0" indent="0" algn="ctr">
              <a:lnSpc>
                <a:spcPct val="150000"/>
              </a:lnSpc>
              <a:buNone/>
              <a:defRPr sz="1600" cap="all" spc="600" baseline="0">
                <a:solidFill>
                  <a:schemeClr val="tx2">
                    <a:alpha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13" name="Freeform: Shape 12">
            <a:extLst>
              <a:ext uri="{FF2B5EF4-FFF2-40B4-BE49-F238E27FC236}">
                <a16:creationId xmlns:a16="http://schemas.microsoft.com/office/drawing/2014/main" id="{1E679A24-160E-440A-9984-8923BC4B8DD8}"/>
              </a:ext>
            </a:extLst>
          </p:cNvPr>
          <p:cNvSpPr/>
          <p:nvPr/>
        </p:nvSpPr>
        <p:spPr>
          <a:xfrm rot="20618895" flipH="1">
            <a:off x="5561167" y="1911565"/>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en-GB" noProof="0"/>
          </a:p>
        </p:txBody>
      </p:sp>
    </p:spTree>
    <p:extLst>
      <p:ext uri="{BB962C8B-B14F-4D97-AF65-F5344CB8AC3E}">
        <p14:creationId xmlns:p14="http://schemas.microsoft.com/office/powerpoint/2010/main" val="426506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6100-27A9-4A24-9347-29B6A9BA46D8}"/>
              </a:ext>
            </a:extLst>
          </p:cNvPr>
          <p:cNvSpPr>
            <a:spLocks noGrp="1"/>
          </p:cNvSpPr>
          <p:nvPr>
            <p:ph type="title"/>
          </p:nvPr>
        </p:nvSpPr>
        <p:spPr>
          <a:xfrm>
            <a:off x="831850" y="1709738"/>
            <a:ext cx="10515600" cy="3117186"/>
          </a:xfrm>
        </p:spPr>
        <p:txBody>
          <a:bodyPr rtlCol="0" anchor="b">
            <a:normAutofit/>
          </a:bodyPr>
          <a:lstStyle>
            <a:lvl1pPr>
              <a:defRPr sz="4800"/>
            </a:lvl1p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59A350C3-3185-4A0E-9E1F-504D7E6E0D11}"/>
              </a:ext>
            </a:extLst>
          </p:cNvPr>
          <p:cNvSpPr>
            <a:spLocks noGrp="1"/>
          </p:cNvSpPr>
          <p:nvPr>
            <p:ph type="body" idx="1"/>
          </p:nvPr>
        </p:nvSpPr>
        <p:spPr>
          <a:xfrm>
            <a:off x="831850" y="4826924"/>
            <a:ext cx="10515600" cy="1262726"/>
          </a:xfrm>
        </p:spPr>
        <p:txBody>
          <a:bodyPr rtlCol="0"/>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Tree>
    <p:extLst>
      <p:ext uri="{BB962C8B-B14F-4D97-AF65-F5344CB8AC3E}">
        <p14:creationId xmlns:p14="http://schemas.microsoft.com/office/powerpoint/2010/main" val="2247571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3902F6-08C1-4F71-90D1-FCA6563ECE29}"/>
              </a:ext>
            </a:extLst>
          </p:cNvPr>
          <p:cNvSpPr>
            <a:spLocks noGrp="1"/>
          </p:cNvSpPr>
          <p:nvPr>
            <p:ph sz="half" idx="1"/>
          </p:nvPr>
        </p:nvSpPr>
        <p:spPr>
          <a:xfrm>
            <a:off x="838200" y="1811756"/>
            <a:ext cx="5181600" cy="4365207"/>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Content Placeholder 3">
            <a:extLst>
              <a:ext uri="{FF2B5EF4-FFF2-40B4-BE49-F238E27FC236}">
                <a16:creationId xmlns:a16="http://schemas.microsoft.com/office/drawing/2014/main" id="{49FB0FE5-5497-4854-B57F-7955ADCBCDA4}"/>
              </a:ext>
            </a:extLst>
          </p:cNvPr>
          <p:cNvSpPr>
            <a:spLocks noGrp="1"/>
          </p:cNvSpPr>
          <p:nvPr>
            <p:ph sz="half" idx="2"/>
          </p:nvPr>
        </p:nvSpPr>
        <p:spPr>
          <a:xfrm>
            <a:off x="6172200" y="1811756"/>
            <a:ext cx="5181600" cy="4365207"/>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2" name="Title 1">
            <a:extLst>
              <a:ext uri="{FF2B5EF4-FFF2-40B4-BE49-F238E27FC236}">
                <a16:creationId xmlns:a16="http://schemas.microsoft.com/office/drawing/2014/main" id="{3BB698B4-B17B-4FAB-894D-5400BDEC9891}"/>
              </a:ext>
            </a:extLst>
          </p:cNvPr>
          <p:cNvSpPr>
            <a:spLocks noGrp="1"/>
          </p:cNvSpPr>
          <p:nvPr>
            <p:ph type="title"/>
          </p:nvPr>
        </p:nvSpPr>
        <p:spPr/>
        <p:txBody>
          <a:bodyPr rtlCol="0"/>
          <a:lstStyle/>
          <a:p>
            <a:pPr rtl="0"/>
            <a:r>
              <a:rPr lang="en-US" noProof="0"/>
              <a:t>Click to edit Master title style</a:t>
            </a:r>
            <a:endParaRPr lang="en-GB" noProof="0"/>
          </a:p>
        </p:txBody>
      </p:sp>
      <p:cxnSp>
        <p:nvCxnSpPr>
          <p:cNvPr id="17" name="Straight Connector 16">
            <a:extLst>
              <a:ext uri="{FF2B5EF4-FFF2-40B4-BE49-F238E27FC236}">
                <a16:creationId xmlns:a16="http://schemas.microsoft.com/office/drawing/2014/main" id="{FBF5B355-1608-4ECA-8C03-3ABD722BC611}"/>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86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88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7465-F6D9-414A-9829-B2793D3A51BE}"/>
              </a:ext>
            </a:extLst>
          </p:cNvPr>
          <p:cNvSpPr>
            <a:spLocks noGrp="1"/>
          </p:cNvSpPr>
          <p:nvPr>
            <p:ph type="title"/>
          </p:nvPr>
        </p:nvSpPr>
        <p:spPr>
          <a:xfrm>
            <a:off x="839788" y="647698"/>
            <a:ext cx="4061821" cy="1558558"/>
          </a:xfrm>
        </p:spPr>
        <p:txBody>
          <a:bodyPr rtlCol="0" anchor="b"/>
          <a:lstStyle>
            <a:lvl1pPr>
              <a:defRPr sz="32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DD635B2F-EF96-4A99-8082-911D63A37A0A}"/>
              </a:ext>
            </a:extLst>
          </p:cNvPr>
          <p:cNvSpPr>
            <a:spLocks noGrp="1"/>
          </p:cNvSpPr>
          <p:nvPr>
            <p:ph idx="1"/>
          </p:nvPr>
        </p:nvSpPr>
        <p:spPr>
          <a:xfrm>
            <a:off x="5183188" y="647699"/>
            <a:ext cx="6172200" cy="5213351"/>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Text Placeholder 3">
            <a:extLst>
              <a:ext uri="{FF2B5EF4-FFF2-40B4-BE49-F238E27FC236}">
                <a16:creationId xmlns:a16="http://schemas.microsoft.com/office/drawing/2014/main" id="{D25EE3AB-F64B-4276-8303-CAE4B4F1D78C}"/>
              </a:ext>
            </a:extLst>
          </p:cNvPr>
          <p:cNvSpPr>
            <a:spLocks noGrp="1"/>
          </p:cNvSpPr>
          <p:nvPr>
            <p:ph type="body" sz="half" idx="2"/>
          </p:nvPr>
        </p:nvSpPr>
        <p:spPr>
          <a:xfrm>
            <a:off x="839788" y="2206256"/>
            <a:ext cx="4061821" cy="3662732"/>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Tree>
    <p:extLst>
      <p:ext uri="{BB962C8B-B14F-4D97-AF65-F5344CB8AC3E}">
        <p14:creationId xmlns:p14="http://schemas.microsoft.com/office/powerpoint/2010/main" val="2818936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3B7E-262A-4834-9437-C20690BF2EB4}"/>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3" name="Picture Placeholder 2">
            <a:extLst>
              <a:ext uri="{FF2B5EF4-FFF2-40B4-BE49-F238E27FC236}">
                <a16:creationId xmlns:a16="http://schemas.microsoft.com/office/drawing/2014/main" id="{689FC6C5-CFC6-43FC-9CD2-EB131734FA83}"/>
              </a:ext>
            </a:extLst>
          </p:cNvPr>
          <p:cNvSpPr>
            <a:spLocks noGrp="1"/>
          </p:cNvSpPr>
          <p:nvPr>
            <p:ph type="pic" idx="1"/>
          </p:nvPr>
        </p:nvSpPr>
        <p:spPr>
          <a:xfrm>
            <a:off x="5183188" y="867985"/>
            <a:ext cx="6172200" cy="499306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4" name="Text Placeholder 3">
            <a:extLst>
              <a:ext uri="{FF2B5EF4-FFF2-40B4-BE49-F238E27FC236}">
                <a16:creationId xmlns:a16="http://schemas.microsoft.com/office/drawing/2014/main" id="{4DCAD41B-4C7D-4884-B895-CFDA0A4479CA}"/>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Tree>
    <p:extLst>
      <p:ext uri="{BB962C8B-B14F-4D97-AF65-F5344CB8AC3E}">
        <p14:creationId xmlns:p14="http://schemas.microsoft.com/office/powerpoint/2010/main" val="88136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5A6970-043A-47D8-B545-755078B0D7E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6" name="Title 7">
            <a:extLst>
              <a:ext uri="{FF2B5EF4-FFF2-40B4-BE49-F238E27FC236}">
                <a16:creationId xmlns:a16="http://schemas.microsoft.com/office/drawing/2014/main" id="{86AC1DD3-428F-4C39-A551-E13ABD51BDBF}"/>
              </a:ext>
            </a:extLst>
          </p:cNvPr>
          <p:cNvSpPr>
            <a:spLocks noGrp="1"/>
          </p:cNvSpPr>
          <p:nvPr>
            <p:ph type="title"/>
          </p:nvPr>
        </p:nvSpPr>
        <p:spPr>
          <a:xfrm>
            <a:off x="647699" y="647700"/>
            <a:ext cx="3483421" cy="2866599"/>
          </a:xfrm>
        </p:spPr>
        <p:txBody>
          <a:bodyPr rtlCol="0">
            <a:normAutofit/>
          </a:bodyPr>
          <a:lstStyle/>
          <a:p>
            <a:pPr algn="r" rtl="0"/>
            <a:r>
              <a:rPr lang="en-US" noProof="0"/>
              <a:t>Click to edit Master title style</a:t>
            </a:r>
            <a:endParaRPr lang="en-GB" noProof="0" dirty="0"/>
          </a:p>
        </p:txBody>
      </p:sp>
      <p:cxnSp>
        <p:nvCxnSpPr>
          <p:cNvPr id="7" name="Straight Connector 6">
            <a:extLst>
              <a:ext uri="{FF2B5EF4-FFF2-40B4-BE49-F238E27FC236}">
                <a16:creationId xmlns:a16="http://schemas.microsoft.com/office/drawing/2014/main" id="{0661C8BF-A13F-41C7-AD96-FF1FF2487316}"/>
              </a:ext>
              <a:ext uri="{C183D7F6-B498-43B3-948B-1728B52AA6E4}">
                <adec:decorative xmlns:adec="http://schemas.microsoft.com/office/drawing/2017/decorative" val="1"/>
              </a:ext>
            </a:extLst>
          </p:cNvPr>
          <p:cNvCxnSpPr>
            <a:cxnSpLocks/>
          </p:cNvCxnSpPr>
          <p:nvPr userDrawn="1"/>
        </p:nvCxnSpPr>
        <p:spPr>
          <a:xfrm>
            <a:off x="4572000" y="1344305"/>
            <a:ext cx="0" cy="1610436"/>
          </a:xfrm>
          <a:prstGeom prst="line">
            <a:avLst/>
          </a:prstGeom>
          <a:ln w="19050">
            <a:solidFill>
              <a:schemeClr val="accent1">
                <a:lumMod val="7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8">
            <a:extLst>
              <a:ext uri="{FF2B5EF4-FFF2-40B4-BE49-F238E27FC236}">
                <a16:creationId xmlns:a16="http://schemas.microsoft.com/office/drawing/2014/main" id="{C48B2C18-58F4-4964-8F53-1A6C5CA463DE}"/>
              </a:ext>
            </a:extLst>
          </p:cNvPr>
          <p:cNvSpPr>
            <a:spLocks noGrp="1"/>
          </p:cNvSpPr>
          <p:nvPr>
            <p:ph idx="1"/>
          </p:nvPr>
        </p:nvSpPr>
        <p:spPr>
          <a:xfrm>
            <a:off x="5117909" y="647700"/>
            <a:ext cx="6401231" cy="2982604"/>
          </a:xfrm>
        </p:spPr>
        <p:txBody>
          <a:bodyPr rtlCol="0" anchor="ctr">
            <a:normAutofit/>
          </a:bodyPr>
          <a:lstStyle>
            <a:lvl1pPr marL="0" indent="0">
              <a:buNone/>
              <a:defRPr/>
            </a:lvl1pPr>
          </a:lstStyle>
          <a:p>
            <a:pPr lvl="0" rtl="0"/>
            <a:r>
              <a:rPr lang="en-US" noProof="0"/>
              <a:t>Click to edit Master text styles</a:t>
            </a:r>
          </a:p>
        </p:txBody>
      </p:sp>
      <p:sp>
        <p:nvSpPr>
          <p:cNvPr id="14" name="Picture Placeholder 13">
            <a:extLst>
              <a:ext uri="{FF2B5EF4-FFF2-40B4-BE49-F238E27FC236}">
                <a16:creationId xmlns:a16="http://schemas.microsoft.com/office/drawing/2014/main" id="{60AF7978-E274-4580-9576-25C42D06B28B}"/>
              </a:ext>
            </a:extLst>
          </p:cNvPr>
          <p:cNvSpPr>
            <a:spLocks noGrp="1"/>
          </p:cNvSpPr>
          <p:nvPr>
            <p:ph type="pic" sz="quarter" idx="13"/>
          </p:nvPr>
        </p:nvSpPr>
        <p:spPr>
          <a:xfrm>
            <a:off x="667512" y="4142232"/>
            <a:ext cx="2606040" cy="2075688"/>
          </a:xfrm>
          <a:solidFill>
            <a:schemeClr val="bg2">
              <a:lumMod val="50000"/>
              <a:lumOff val="50000"/>
            </a:schemeClr>
          </a:solidFill>
        </p:spPr>
        <p:txBody>
          <a:bodyPr rtlCol="0"/>
          <a:lstStyle/>
          <a:p>
            <a:pPr rtl="0"/>
            <a:r>
              <a:rPr lang="en-US" noProof="0"/>
              <a:t>Click icon to add picture</a:t>
            </a:r>
            <a:endParaRPr lang="en-GB" noProof="0" dirty="0"/>
          </a:p>
        </p:txBody>
      </p:sp>
      <p:sp>
        <p:nvSpPr>
          <p:cNvPr id="16" name="Picture Placeholder 13">
            <a:extLst>
              <a:ext uri="{FF2B5EF4-FFF2-40B4-BE49-F238E27FC236}">
                <a16:creationId xmlns:a16="http://schemas.microsoft.com/office/drawing/2014/main" id="{C26149A3-CFBC-4F7F-B065-171177885AF8}"/>
              </a:ext>
            </a:extLst>
          </p:cNvPr>
          <p:cNvSpPr>
            <a:spLocks noGrp="1"/>
          </p:cNvSpPr>
          <p:nvPr>
            <p:ph type="pic" sz="quarter" idx="15"/>
          </p:nvPr>
        </p:nvSpPr>
        <p:spPr>
          <a:xfrm>
            <a:off x="3416041" y="4142232"/>
            <a:ext cx="2606040" cy="2075688"/>
          </a:xfrm>
          <a:solidFill>
            <a:schemeClr val="bg2">
              <a:lumMod val="50000"/>
              <a:lumOff val="50000"/>
            </a:schemeClr>
          </a:solidFill>
        </p:spPr>
        <p:txBody>
          <a:bodyPr rtlCol="0"/>
          <a:lstStyle/>
          <a:p>
            <a:pPr rtl="0"/>
            <a:r>
              <a:rPr lang="en-US" noProof="0"/>
              <a:t>Click icon to add picture</a:t>
            </a:r>
            <a:endParaRPr lang="en-GB" noProof="0" dirty="0"/>
          </a:p>
        </p:txBody>
      </p:sp>
      <p:sp>
        <p:nvSpPr>
          <p:cNvPr id="17" name="Picture Placeholder 13">
            <a:extLst>
              <a:ext uri="{FF2B5EF4-FFF2-40B4-BE49-F238E27FC236}">
                <a16:creationId xmlns:a16="http://schemas.microsoft.com/office/drawing/2014/main" id="{47CA6D41-6659-4919-BF3F-FCA2AB53F4FE}"/>
              </a:ext>
            </a:extLst>
          </p:cNvPr>
          <p:cNvSpPr>
            <a:spLocks noGrp="1"/>
          </p:cNvSpPr>
          <p:nvPr>
            <p:ph type="pic" sz="quarter" idx="16"/>
          </p:nvPr>
        </p:nvSpPr>
        <p:spPr>
          <a:xfrm>
            <a:off x="6164570" y="4142232"/>
            <a:ext cx="2606040" cy="2075688"/>
          </a:xfrm>
          <a:solidFill>
            <a:schemeClr val="bg2">
              <a:lumMod val="50000"/>
              <a:lumOff val="50000"/>
            </a:schemeClr>
          </a:solidFill>
        </p:spPr>
        <p:txBody>
          <a:bodyPr rtlCol="0"/>
          <a:lstStyle/>
          <a:p>
            <a:pPr rtl="0"/>
            <a:r>
              <a:rPr lang="en-US" noProof="0"/>
              <a:t>Click icon to add picture</a:t>
            </a:r>
            <a:endParaRPr lang="en-GB" noProof="0" dirty="0"/>
          </a:p>
        </p:txBody>
      </p:sp>
      <p:sp>
        <p:nvSpPr>
          <p:cNvPr id="15" name="Picture Placeholder 13">
            <a:extLst>
              <a:ext uri="{FF2B5EF4-FFF2-40B4-BE49-F238E27FC236}">
                <a16:creationId xmlns:a16="http://schemas.microsoft.com/office/drawing/2014/main" id="{20E6777B-4AD1-427E-904E-21086E731818}"/>
              </a:ext>
            </a:extLst>
          </p:cNvPr>
          <p:cNvSpPr>
            <a:spLocks noGrp="1"/>
          </p:cNvSpPr>
          <p:nvPr>
            <p:ph type="pic" sz="quarter" idx="14"/>
          </p:nvPr>
        </p:nvSpPr>
        <p:spPr>
          <a:xfrm>
            <a:off x="8913100" y="4142232"/>
            <a:ext cx="2606040" cy="2075688"/>
          </a:xfrm>
          <a:solidFill>
            <a:schemeClr val="bg2">
              <a:lumMod val="50000"/>
              <a:lumOff val="50000"/>
            </a:schemeClr>
          </a:solidFill>
        </p:spPr>
        <p:txBody>
          <a:bodyPr rtlCol="0"/>
          <a:lstStyle/>
          <a:p>
            <a:pPr rtl="0"/>
            <a:r>
              <a:rPr lang="en-US" noProof="0"/>
              <a:t>Click icon to add picture</a:t>
            </a:r>
            <a:endParaRPr lang="en-GB" noProof="0" dirty="0"/>
          </a:p>
        </p:txBody>
      </p:sp>
      <p:sp>
        <p:nvSpPr>
          <p:cNvPr id="20" name="Date Placeholder 3">
            <a:extLst>
              <a:ext uri="{FF2B5EF4-FFF2-40B4-BE49-F238E27FC236}">
                <a16:creationId xmlns:a16="http://schemas.microsoft.com/office/drawing/2014/main" id="{7E0D4C96-36DA-4C90-B4F7-FD78F9F06EC4}"/>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en-GB" noProof="0" dirty="0"/>
              <a:t>20XX</a:t>
            </a:r>
          </a:p>
        </p:txBody>
      </p:sp>
      <p:sp>
        <p:nvSpPr>
          <p:cNvPr id="21" name="Footer Placeholder 4">
            <a:extLst>
              <a:ext uri="{FF2B5EF4-FFF2-40B4-BE49-F238E27FC236}">
                <a16:creationId xmlns:a16="http://schemas.microsoft.com/office/drawing/2014/main" id="{DCC27624-76B0-4BB8-B6D9-C01BCCE65729}"/>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en-GB" noProof="0" dirty="0"/>
              <a:t>Sample Text</a:t>
            </a:r>
          </a:p>
        </p:txBody>
      </p:sp>
      <p:sp>
        <p:nvSpPr>
          <p:cNvPr id="22" name="Slide Number Placeholder 5">
            <a:extLst>
              <a:ext uri="{FF2B5EF4-FFF2-40B4-BE49-F238E27FC236}">
                <a16:creationId xmlns:a16="http://schemas.microsoft.com/office/drawing/2014/main" id="{E5D71582-7D60-491E-945E-00A9A6A2E4D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en-GB" noProof="0" smtClean="0"/>
              <a:pPr/>
              <a:t>‹#›</a:t>
            </a:fld>
            <a:endParaRPr lang="en-GB" noProof="0" dirty="0"/>
          </a:p>
        </p:txBody>
      </p:sp>
    </p:spTree>
    <p:extLst>
      <p:ext uri="{BB962C8B-B14F-4D97-AF65-F5344CB8AC3E}">
        <p14:creationId xmlns:p14="http://schemas.microsoft.com/office/powerpoint/2010/main" val="1171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283E6C1-A698-44ED-B112-2185C527C814}"/>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noProof="0" dirty="0"/>
          </a:p>
        </p:txBody>
      </p:sp>
      <p:sp>
        <p:nvSpPr>
          <p:cNvPr id="6" name="Title 7">
            <a:extLst>
              <a:ext uri="{FF2B5EF4-FFF2-40B4-BE49-F238E27FC236}">
                <a16:creationId xmlns:a16="http://schemas.microsoft.com/office/drawing/2014/main" id="{B8DA9715-F69D-45C0-8C20-D23271722306}"/>
              </a:ext>
            </a:extLst>
          </p:cNvPr>
          <p:cNvSpPr>
            <a:spLocks noGrp="1"/>
          </p:cNvSpPr>
          <p:nvPr>
            <p:ph type="title"/>
          </p:nvPr>
        </p:nvSpPr>
        <p:spPr>
          <a:xfrm>
            <a:off x="845164" y="1034470"/>
            <a:ext cx="10515600" cy="899783"/>
          </a:xfrm>
        </p:spPr>
        <p:txBody>
          <a:bodyPr wrap="none" rtlCol="0" anchor="ctr">
            <a:noAutofit/>
          </a:bodyPr>
          <a:lstStyle>
            <a:lvl1pPr algn="l">
              <a:spcBef>
                <a:spcPts val="0"/>
              </a:spcBef>
              <a:defRPr baseline="0"/>
            </a:lvl1pPr>
          </a:lstStyle>
          <a:p>
            <a:pPr algn="ctr" rtl="0"/>
            <a:r>
              <a:rPr lang="en-US" noProof="0"/>
              <a:t>Click to edit Master title style</a:t>
            </a:r>
            <a:endParaRPr lang="en-GB" noProof="0" dirty="0"/>
          </a:p>
        </p:txBody>
      </p:sp>
      <p:sp>
        <p:nvSpPr>
          <p:cNvPr id="10" name="Text Placeholder 9">
            <a:extLst>
              <a:ext uri="{FF2B5EF4-FFF2-40B4-BE49-F238E27FC236}">
                <a16:creationId xmlns:a16="http://schemas.microsoft.com/office/drawing/2014/main" id="{EA11834F-2E86-44CF-9B7B-879C54D3E3DE}"/>
              </a:ext>
            </a:extLst>
          </p:cNvPr>
          <p:cNvSpPr>
            <a:spLocks noGrp="1"/>
          </p:cNvSpPr>
          <p:nvPr>
            <p:ph type="body" sz="quarter" idx="16" hasCustomPrompt="1"/>
          </p:nvPr>
        </p:nvSpPr>
        <p:spPr>
          <a:xfrm>
            <a:off x="845164" y="1900962"/>
            <a:ext cx="10112375" cy="1954213"/>
          </a:xfrm>
        </p:spPr>
        <p:txBody>
          <a:bodyPr rtlCol="0" anchor="t"/>
          <a:lstStyle>
            <a:lvl1pPr marL="0" indent="0" algn="just">
              <a:buNone/>
              <a:defRPr baseline="0"/>
            </a:lvl1pPr>
            <a:lvl2pPr marL="274320" indent="0" algn="ctr">
              <a:buFont typeface="Arial" panose="020B0604020202020204" pitchFamily="34" charset="0"/>
              <a:buNone/>
              <a:defRPr/>
            </a:lvl2pPr>
            <a:lvl3pPr marL="228600" indent="0" algn="ctr">
              <a:buNone/>
              <a:defRPr/>
            </a:lvl3pPr>
            <a:lvl4pPr marL="640080" indent="0" algn="ctr">
              <a:buFont typeface="Arial" panose="020B0604020202020204" pitchFamily="34" charset="0"/>
              <a:buNone/>
              <a:defRPr/>
            </a:lvl4pPr>
            <a:lvl5pPr marL="685800" indent="0" algn="ctr">
              <a:buNone/>
              <a:defRPr/>
            </a:lvl5pPr>
          </a:lstStyle>
          <a:p>
            <a:pPr lvl="0" rtl="0"/>
            <a:r>
              <a:rPr lang="en-GB" noProof="0" dirty="0"/>
              <a:t>Click to add text</a:t>
            </a:r>
          </a:p>
        </p:txBody>
      </p:sp>
      <p:sp>
        <p:nvSpPr>
          <p:cNvPr id="13" name="Picture Placeholder 12">
            <a:extLst>
              <a:ext uri="{FF2B5EF4-FFF2-40B4-BE49-F238E27FC236}">
                <a16:creationId xmlns:a16="http://schemas.microsoft.com/office/drawing/2014/main" id="{06B13C98-6A68-488A-A861-3651BEFFDB91}"/>
              </a:ext>
            </a:extLst>
          </p:cNvPr>
          <p:cNvSpPr>
            <a:spLocks noGrp="1"/>
          </p:cNvSpPr>
          <p:nvPr>
            <p:ph type="pic" sz="quarter" idx="13"/>
          </p:nvPr>
        </p:nvSpPr>
        <p:spPr>
          <a:xfrm>
            <a:off x="0" y="4160520"/>
            <a:ext cx="4067175" cy="2697480"/>
          </a:xfrm>
          <a:solidFill>
            <a:schemeClr val="bg2">
              <a:lumMod val="50000"/>
              <a:lumOff val="50000"/>
            </a:schemeClr>
          </a:solidFill>
        </p:spPr>
        <p:txBody>
          <a:bodyPr rtlCol="0"/>
          <a:lstStyle/>
          <a:p>
            <a:pPr rtl="0"/>
            <a:r>
              <a:rPr lang="en-US" noProof="0"/>
              <a:t>Click icon to add picture</a:t>
            </a:r>
            <a:endParaRPr lang="en-GB" noProof="0" dirty="0"/>
          </a:p>
        </p:txBody>
      </p:sp>
      <p:sp>
        <p:nvSpPr>
          <p:cNvPr id="18" name="Date Placeholder 3">
            <a:extLst>
              <a:ext uri="{FF2B5EF4-FFF2-40B4-BE49-F238E27FC236}">
                <a16:creationId xmlns:a16="http://schemas.microsoft.com/office/drawing/2014/main" id="{2938ABF9-B914-4702-BD3C-440D785C4B8E}"/>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en-GB" noProof="0" dirty="0"/>
              <a:t>20XX</a:t>
            </a:r>
          </a:p>
        </p:txBody>
      </p:sp>
      <p:sp>
        <p:nvSpPr>
          <p:cNvPr id="14" name="Picture Placeholder 12">
            <a:extLst>
              <a:ext uri="{FF2B5EF4-FFF2-40B4-BE49-F238E27FC236}">
                <a16:creationId xmlns:a16="http://schemas.microsoft.com/office/drawing/2014/main" id="{A8DDEC8E-7A5B-45B1-87C2-928F65F6DC8B}"/>
              </a:ext>
            </a:extLst>
          </p:cNvPr>
          <p:cNvSpPr>
            <a:spLocks noGrp="1"/>
          </p:cNvSpPr>
          <p:nvPr>
            <p:ph type="pic" sz="quarter" idx="14"/>
          </p:nvPr>
        </p:nvSpPr>
        <p:spPr>
          <a:xfrm>
            <a:off x="4059936" y="4160520"/>
            <a:ext cx="4133088" cy="2697480"/>
          </a:xfrm>
          <a:solidFill>
            <a:schemeClr val="bg2">
              <a:lumMod val="50000"/>
              <a:lumOff val="50000"/>
            </a:schemeClr>
          </a:solidFill>
        </p:spPr>
        <p:txBody>
          <a:bodyPr rtlCol="0"/>
          <a:lstStyle/>
          <a:p>
            <a:pPr rtl="0"/>
            <a:r>
              <a:rPr lang="en-US" noProof="0"/>
              <a:t>Click icon to add picture</a:t>
            </a:r>
            <a:endParaRPr lang="en-GB" noProof="0" dirty="0"/>
          </a:p>
        </p:txBody>
      </p:sp>
      <p:sp>
        <p:nvSpPr>
          <p:cNvPr id="19" name="Footer Placeholder 4">
            <a:extLst>
              <a:ext uri="{FF2B5EF4-FFF2-40B4-BE49-F238E27FC236}">
                <a16:creationId xmlns:a16="http://schemas.microsoft.com/office/drawing/2014/main" id="{3D694128-BF72-4548-B72F-CAFBFD2346E1}"/>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en-GB" noProof="0" dirty="0"/>
              <a:t>Sample Text</a:t>
            </a:r>
          </a:p>
        </p:txBody>
      </p:sp>
      <p:sp>
        <p:nvSpPr>
          <p:cNvPr id="15" name="Picture Placeholder 12">
            <a:extLst>
              <a:ext uri="{FF2B5EF4-FFF2-40B4-BE49-F238E27FC236}">
                <a16:creationId xmlns:a16="http://schemas.microsoft.com/office/drawing/2014/main" id="{5E558F1D-66DC-426F-B815-D10EB6BC4E0B}"/>
              </a:ext>
            </a:extLst>
          </p:cNvPr>
          <p:cNvSpPr>
            <a:spLocks noGrp="1"/>
          </p:cNvSpPr>
          <p:nvPr>
            <p:ph type="pic" sz="quarter" idx="15"/>
          </p:nvPr>
        </p:nvSpPr>
        <p:spPr>
          <a:xfrm>
            <a:off x="8193024" y="4160520"/>
            <a:ext cx="4005072" cy="2697480"/>
          </a:xfrm>
          <a:solidFill>
            <a:schemeClr val="bg2">
              <a:lumMod val="50000"/>
              <a:lumOff val="50000"/>
            </a:schemeClr>
          </a:solidFill>
        </p:spPr>
        <p:txBody>
          <a:bodyPr rtlCol="0"/>
          <a:lstStyle/>
          <a:p>
            <a:pPr rtl="0"/>
            <a:r>
              <a:rPr lang="en-US" noProof="0"/>
              <a:t>Click icon to add picture</a:t>
            </a:r>
            <a:endParaRPr lang="en-GB" noProof="0" dirty="0"/>
          </a:p>
        </p:txBody>
      </p:sp>
      <p:cxnSp>
        <p:nvCxnSpPr>
          <p:cNvPr id="7" name="Straight Connector 6">
            <a:extLst>
              <a:ext uri="{FF2B5EF4-FFF2-40B4-BE49-F238E27FC236}">
                <a16:creationId xmlns:a16="http://schemas.microsoft.com/office/drawing/2014/main" id="{3EC1452B-8D51-4F49-9A26-8D49BCE7AABB}"/>
              </a:ext>
              <a:ext uri="{C183D7F6-B498-43B3-948B-1728B52AA6E4}">
                <adec:decorative xmlns:adec="http://schemas.microsoft.com/office/drawing/2017/decorative" val="1"/>
              </a:ext>
            </a:extLst>
          </p:cNvPr>
          <p:cNvCxnSpPr>
            <a:cxnSpLocks/>
          </p:cNvCxnSpPr>
          <p:nvPr userDrawn="1"/>
        </p:nvCxnSpPr>
        <p:spPr>
          <a:xfrm>
            <a:off x="3950899" y="1555564"/>
            <a:ext cx="4290204" cy="0"/>
          </a:xfrm>
          <a:prstGeom prst="line">
            <a:avLst/>
          </a:prstGeom>
          <a:ln w="19050">
            <a:solidFill>
              <a:schemeClr val="accent1">
                <a:alpha val="75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68719BE9-7631-4214-B581-04437DDA5C17}"/>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en-GB" noProof="0" smtClean="0"/>
              <a:pPr/>
              <a:t>‹#›</a:t>
            </a:fld>
            <a:endParaRPr lang="en-GB" noProof="0" dirty="0"/>
          </a:p>
        </p:txBody>
      </p:sp>
    </p:spTree>
    <p:extLst>
      <p:ext uri="{BB962C8B-B14F-4D97-AF65-F5344CB8AC3E}">
        <p14:creationId xmlns:p14="http://schemas.microsoft.com/office/powerpoint/2010/main" val="147397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6AF1EB8-173E-4BDF-9FB9-340DC5FC2686}"/>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16" name="Title 1">
            <a:extLst>
              <a:ext uri="{FF2B5EF4-FFF2-40B4-BE49-F238E27FC236}">
                <a16:creationId xmlns:a16="http://schemas.microsoft.com/office/drawing/2014/main" id="{B44A6C40-5A2B-4859-A8AE-52464ACB654F}"/>
              </a:ext>
            </a:extLst>
          </p:cNvPr>
          <p:cNvSpPr>
            <a:spLocks noGrp="1"/>
          </p:cNvSpPr>
          <p:nvPr>
            <p:ph type="ctrTitle"/>
          </p:nvPr>
        </p:nvSpPr>
        <p:spPr>
          <a:xfrm>
            <a:off x="647700" y="5059252"/>
            <a:ext cx="6874327" cy="1209275"/>
          </a:xfrm>
        </p:spPr>
        <p:txBody>
          <a:bodyPr rtlCol="0" anchor="ctr">
            <a:normAutofit/>
          </a:bodyPr>
          <a:lstStyle>
            <a:lvl1pPr algn="l">
              <a:defRPr/>
            </a:lvl1pPr>
          </a:lstStyle>
          <a:p>
            <a:pPr algn="r" rtl="0"/>
            <a:r>
              <a:rPr lang="en-US" sz="4000" noProof="0"/>
              <a:t>Click to edit Master title style</a:t>
            </a:r>
            <a:endParaRPr lang="en-GB" sz="4000" noProof="0" dirty="0"/>
          </a:p>
        </p:txBody>
      </p:sp>
      <p:sp>
        <p:nvSpPr>
          <p:cNvPr id="17" name="Subtitle 2">
            <a:extLst>
              <a:ext uri="{FF2B5EF4-FFF2-40B4-BE49-F238E27FC236}">
                <a16:creationId xmlns:a16="http://schemas.microsoft.com/office/drawing/2014/main" id="{4839C935-8C88-4E41-9CDE-772FDA3DD94F}"/>
              </a:ext>
            </a:extLst>
          </p:cNvPr>
          <p:cNvSpPr>
            <a:spLocks noGrp="1"/>
          </p:cNvSpPr>
          <p:nvPr>
            <p:ph type="subTitle" idx="1"/>
          </p:nvPr>
        </p:nvSpPr>
        <p:spPr>
          <a:xfrm>
            <a:off x="8098970" y="5056632"/>
            <a:ext cx="3392445" cy="1207008"/>
          </a:xfrm>
        </p:spPr>
        <p:txBody>
          <a:bodyPr rtlCol="0" anchor="ctr">
            <a:normAutofit/>
          </a:bodyPr>
          <a:lstStyle>
            <a:lvl1pPr marL="0" indent="0">
              <a:buNone/>
              <a:defRPr/>
            </a:lvl1pPr>
          </a:lstStyle>
          <a:p>
            <a:pPr algn="l" rtl="0"/>
            <a:r>
              <a:rPr lang="en-US" sz="1600" noProof="0"/>
              <a:t>Click to edit Master subtitle style</a:t>
            </a:r>
            <a:endParaRPr lang="en-GB" sz="1600" noProof="0" dirty="0"/>
          </a:p>
        </p:txBody>
      </p:sp>
      <p:cxnSp>
        <p:nvCxnSpPr>
          <p:cNvPr id="19" name="Straight Connector 18">
            <a:extLst>
              <a:ext uri="{FF2B5EF4-FFF2-40B4-BE49-F238E27FC236}">
                <a16:creationId xmlns:a16="http://schemas.microsoft.com/office/drawing/2014/main" id="{30C6FCBF-78C9-4160-8C8D-C0846C6D2B40}"/>
              </a:ext>
              <a:ext uri="{C183D7F6-B498-43B3-948B-1728B52AA6E4}">
                <adec:decorative xmlns:adec="http://schemas.microsoft.com/office/drawing/2017/decorative" val="1"/>
              </a:ext>
            </a:extLst>
          </p:cNvPr>
          <p:cNvCxnSpPr>
            <a:cxnSpLocks/>
          </p:cNvCxnSpPr>
          <p:nvPr userDrawn="1"/>
        </p:nvCxnSpPr>
        <p:spPr>
          <a:xfrm>
            <a:off x="7810499" y="5187442"/>
            <a:ext cx="0" cy="875607"/>
          </a:xfrm>
          <a:prstGeom prst="line">
            <a:avLst/>
          </a:prstGeom>
          <a:ln w="15875">
            <a:solidFill>
              <a:schemeClr val="accent1">
                <a:lumMod val="75000"/>
                <a:alpha val="82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6950CA0E-635B-46DC-8900-0DD2B472AF19}"/>
              </a:ext>
            </a:extLst>
          </p:cNvPr>
          <p:cNvSpPr>
            <a:spLocks noGrp="1"/>
          </p:cNvSpPr>
          <p:nvPr>
            <p:ph type="pic" sz="quarter" idx="13"/>
          </p:nvPr>
        </p:nvSpPr>
        <p:spPr>
          <a:xfrm>
            <a:off x="1524" y="0"/>
            <a:ext cx="12188952" cy="4562856"/>
          </a:xfrm>
          <a:solidFill>
            <a:schemeClr val="bg2">
              <a:lumMod val="50000"/>
              <a:lumOff val="50000"/>
            </a:schemeClr>
          </a:solidFill>
        </p:spPr>
        <p:txBody>
          <a:bodyPr rtlCol="0"/>
          <a:lstStyle/>
          <a:p>
            <a:pPr rtl="0"/>
            <a:r>
              <a:rPr lang="en-US" noProof="0"/>
              <a:t>Click icon to add picture</a:t>
            </a:r>
            <a:endParaRPr lang="en-GB" noProof="0" dirty="0"/>
          </a:p>
        </p:txBody>
      </p:sp>
    </p:spTree>
    <p:extLst>
      <p:ext uri="{BB962C8B-B14F-4D97-AF65-F5344CB8AC3E}">
        <p14:creationId xmlns:p14="http://schemas.microsoft.com/office/powerpoint/2010/main" val="114573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1811756"/>
            <a:ext cx="10515600" cy="4190323"/>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F31BABDF-AA85-4A10-A98B-507CF2428AD6}"/>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en-GB" noProof="0"/>
              <a:t>20XX</a:t>
            </a:r>
          </a:p>
        </p:txBody>
      </p:sp>
      <p:sp>
        <p:nvSpPr>
          <p:cNvPr id="13" name="Footer Placeholder 4">
            <a:extLst>
              <a:ext uri="{FF2B5EF4-FFF2-40B4-BE49-F238E27FC236}">
                <a16:creationId xmlns:a16="http://schemas.microsoft.com/office/drawing/2014/main" id="{58717800-ADD4-4E93-B0D0-271E7848D565}"/>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en-GB" noProof="0"/>
              <a:t>Sample Text</a:t>
            </a:r>
          </a:p>
        </p:txBody>
      </p:sp>
      <p:sp>
        <p:nvSpPr>
          <p:cNvPr id="14" name="Slide Number Placeholder 5">
            <a:extLst>
              <a:ext uri="{FF2B5EF4-FFF2-40B4-BE49-F238E27FC236}">
                <a16:creationId xmlns:a16="http://schemas.microsoft.com/office/drawing/2014/main" id="{70AC3ECC-84E8-497F-BC52-5189149B0392}"/>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en-GB" noProof="0" smtClean="0"/>
              <a:pPr/>
              <a:t>‹#›</a:t>
            </a:fld>
            <a:endParaRPr lang="en-GB" noProof="0"/>
          </a:p>
        </p:txBody>
      </p:sp>
    </p:spTree>
    <p:extLst>
      <p:ext uri="{BB962C8B-B14F-4D97-AF65-F5344CB8AC3E}">
        <p14:creationId xmlns:p14="http://schemas.microsoft.com/office/powerpoint/2010/main" val="139539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ab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2438403"/>
            <a:ext cx="10515600" cy="3545204"/>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1976FF6-0FAE-4806-A07E-BE4D7411681F}"/>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en-GB" noProof="0"/>
              <a:t>20XX</a:t>
            </a:r>
          </a:p>
        </p:txBody>
      </p:sp>
      <p:sp>
        <p:nvSpPr>
          <p:cNvPr id="10" name="Footer Placeholder 4">
            <a:extLst>
              <a:ext uri="{FF2B5EF4-FFF2-40B4-BE49-F238E27FC236}">
                <a16:creationId xmlns:a16="http://schemas.microsoft.com/office/drawing/2014/main" id="{842FFD90-937D-4551-9F0C-7A5B0C78E51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en-GB" noProof="0"/>
              <a:t>Sample Text</a:t>
            </a:r>
          </a:p>
        </p:txBody>
      </p:sp>
      <p:sp>
        <p:nvSpPr>
          <p:cNvPr id="11" name="Slide Number Placeholder 5">
            <a:extLst>
              <a:ext uri="{FF2B5EF4-FFF2-40B4-BE49-F238E27FC236}">
                <a16:creationId xmlns:a16="http://schemas.microsoft.com/office/drawing/2014/main" id="{BED25ED3-40D6-4D4C-BEF6-506E3E31B2A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en-GB" noProof="0" smtClean="0"/>
              <a:pPr/>
              <a:t>‹#›</a:t>
            </a:fld>
            <a:endParaRPr lang="en-GB" noProof="0"/>
          </a:p>
        </p:txBody>
      </p:sp>
    </p:spTree>
    <p:extLst>
      <p:ext uri="{BB962C8B-B14F-4D97-AF65-F5344CB8AC3E}">
        <p14:creationId xmlns:p14="http://schemas.microsoft.com/office/powerpoint/2010/main" val="137861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8FC83D-BE6C-46F7-A2C9-654DF8EBE0D6}"/>
              </a:ext>
            </a:extLst>
          </p:cNvPr>
          <p:cNvSpPr>
            <a:spLocks noGrp="1"/>
          </p:cNvSpPr>
          <p:nvPr>
            <p:ph type="ctrTitle"/>
          </p:nvPr>
        </p:nvSpPr>
        <p:spPr>
          <a:xfrm>
            <a:off x="653733" y="1679441"/>
            <a:ext cx="10890565" cy="589966"/>
          </a:xfrm>
        </p:spPr>
        <p:txBody>
          <a:bodyPr rtlCol="0">
            <a:normAutofit fontScale="90000"/>
          </a:bodyPr>
          <a:lstStyle>
            <a:lvl1pPr algn="ctr">
              <a:defRPr/>
            </a:lvl1pPr>
          </a:lstStyle>
          <a:p>
            <a:pPr rtl="0"/>
            <a:r>
              <a:rPr lang="en-US" noProof="0"/>
              <a:t>Click to edit Master title style</a:t>
            </a:r>
            <a:endParaRPr lang="en-GB" noProof="0"/>
          </a:p>
        </p:txBody>
      </p:sp>
      <p:sp>
        <p:nvSpPr>
          <p:cNvPr id="6" name="Subtitle 2">
            <a:extLst>
              <a:ext uri="{FF2B5EF4-FFF2-40B4-BE49-F238E27FC236}">
                <a16:creationId xmlns:a16="http://schemas.microsoft.com/office/drawing/2014/main" id="{8CC3F9D0-953E-45A7-BFD7-C86C68B23298}"/>
              </a:ext>
            </a:extLst>
          </p:cNvPr>
          <p:cNvSpPr>
            <a:spLocks noGrp="1"/>
          </p:cNvSpPr>
          <p:nvPr>
            <p:ph type="subTitle" idx="1"/>
          </p:nvPr>
        </p:nvSpPr>
        <p:spPr>
          <a:xfrm>
            <a:off x="2163726" y="2273661"/>
            <a:ext cx="7910623" cy="447630"/>
          </a:xfrm>
        </p:spPr>
        <p:txBody>
          <a:bodyPr rtlCol="0">
            <a:normAutofit/>
          </a:bodyPr>
          <a:lstStyle>
            <a:lvl1pPr marL="0" indent="0" algn="ctr">
              <a:buNone/>
              <a:defRPr/>
            </a:lvl1pPr>
          </a:lstStyle>
          <a:p>
            <a:pPr rtl="0"/>
            <a:r>
              <a:rPr lang="en-US" sz="1600" noProof="0"/>
              <a:t>Click to edit Master subtitle style</a:t>
            </a:r>
            <a:endParaRPr lang="en-GB" sz="1600" noProof="0"/>
          </a:p>
        </p:txBody>
      </p:sp>
      <p:sp>
        <p:nvSpPr>
          <p:cNvPr id="7" name="Freeform: Shape 6">
            <a:extLst>
              <a:ext uri="{FF2B5EF4-FFF2-40B4-BE49-F238E27FC236}">
                <a16:creationId xmlns:a16="http://schemas.microsoft.com/office/drawing/2014/main" id="{D736BCE2-FC35-4992-A912-AF5A5C4ECE46}"/>
              </a:ext>
              <a:ext uri="{C183D7F6-B498-43B3-948B-1728B52AA6E4}">
                <adec:decorative xmlns:adec="http://schemas.microsoft.com/office/drawing/2017/decorative" val="1"/>
              </a:ext>
            </a:extLst>
          </p:cNvPr>
          <p:cNvSpPr/>
          <p:nvPr userDrawn="1"/>
        </p:nvSpPr>
        <p:spPr>
          <a:xfrm flipH="1">
            <a:off x="5507004"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pPr rtl="0"/>
            <a:endParaRPr lang="en-GB" noProof="0"/>
          </a:p>
        </p:txBody>
      </p:sp>
      <p:sp>
        <p:nvSpPr>
          <p:cNvPr id="11" name="Picture Placeholder 10">
            <a:extLst>
              <a:ext uri="{FF2B5EF4-FFF2-40B4-BE49-F238E27FC236}">
                <a16:creationId xmlns:a16="http://schemas.microsoft.com/office/drawing/2014/main" id="{84AA409B-17E7-4D49-8F3B-D390302E2418}"/>
              </a:ext>
            </a:extLst>
          </p:cNvPr>
          <p:cNvSpPr>
            <a:spLocks noGrp="1"/>
          </p:cNvSpPr>
          <p:nvPr>
            <p:ph type="pic" sz="quarter" idx="13"/>
          </p:nvPr>
        </p:nvSpPr>
        <p:spPr>
          <a:xfrm>
            <a:off x="658368" y="3063240"/>
            <a:ext cx="5321808" cy="3154680"/>
          </a:xfrm>
          <a:solidFill>
            <a:schemeClr val="bg2">
              <a:lumMod val="50000"/>
              <a:lumOff val="50000"/>
            </a:schemeClr>
          </a:solidFill>
        </p:spPr>
        <p:txBody>
          <a:bodyPr rtlCol="0"/>
          <a:lstStyle/>
          <a:p>
            <a:pPr rtl="0"/>
            <a:r>
              <a:rPr lang="en-US" noProof="0"/>
              <a:t>Click icon to add picture</a:t>
            </a:r>
            <a:endParaRPr lang="en-GB" noProof="0"/>
          </a:p>
        </p:txBody>
      </p:sp>
      <p:sp>
        <p:nvSpPr>
          <p:cNvPr id="13" name="Picture Placeholder 10">
            <a:extLst>
              <a:ext uri="{FF2B5EF4-FFF2-40B4-BE49-F238E27FC236}">
                <a16:creationId xmlns:a16="http://schemas.microsoft.com/office/drawing/2014/main" id="{C4FB1A9C-83D8-426D-B62B-A5F7457A9695}"/>
              </a:ext>
            </a:extLst>
          </p:cNvPr>
          <p:cNvSpPr>
            <a:spLocks noGrp="1"/>
          </p:cNvSpPr>
          <p:nvPr>
            <p:ph type="pic" sz="quarter" idx="14"/>
          </p:nvPr>
        </p:nvSpPr>
        <p:spPr>
          <a:xfrm>
            <a:off x="6217920" y="3063240"/>
            <a:ext cx="5321808" cy="3154680"/>
          </a:xfrm>
          <a:solidFill>
            <a:schemeClr val="bg2">
              <a:lumMod val="50000"/>
              <a:lumOff val="50000"/>
            </a:schemeClr>
          </a:solidFill>
        </p:spPr>
        <p:txBody>
          <a:bodyPr rtlCol="0"/>
          <a:lstStyle/>
          <a:p>
            <a:pPr rtl="0"/>
            <a:r>
              <a:rPr lang="en-US" noProof="0"/>
              <a:t>Click icon to add picture</a:t>
            </a:r>
            <a:endParaRPr lang="en-GB" noProof="0"/>
          </a:p>
        </p:txBody>
      </p:sp>
      <p:sp>
        <p:nvSpPr>
          <p:cNvPr id="10" name="Date Placeholder 3">
            <a:extLst>
              <a:ext uri="{FF2B5EF4-FFF2-40B4-BE49-F238E27FC236}">
                <a16:creationId xmlns:a16="http://schemas.microsoft.com/office/drawing/2014/main" id="{94DD44DD-0676-4A2C-9EC4-8E209307EB0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en-GB" noProof="0"/>
              <a:t>20XX</a:t>
            </a:r>
          </a:p>
        </p:txBody>
      </p:sp>
      <p:sp>
        <p:nvSpPr>
          <p:cNvPr id="12" name="Footer Placeholder 4">
            <a:extLst>
              <a:ext uri="{FF2B5EF4-FFF2-40B4-BE49-F238E27FC236}">
                <a16:creationId xmlns:a16="http://schemas.microsoft.com/office/drawing/2014/main" id="{969BC53C-DA37-4270-B44D-B7A92152AAD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en-GB" noProof="0"/>
              <a:t>Sample Text</a:t>
            </a:r>
          </a:p>
        </p:txBody>
      </p:sp>
      <p:sp>
        <p:nvSpPr>
          <p:cNvPr id="14" name="Slide Number Placeholder 5">
            <a:extLst>
              <a:ext uri="{FF2B5EF4-FFF2-40B4-BE49-F238E27FC236}">
                <a16:creationId xmlns:a16="http://schemas.microsoft.com/office/drawing/2014/main" id="{9AFE14D8-0C2B-4AA6-AE7E-75C2C63C245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en-GB" noProof="0" smtClean="0"/>
              <a:pPr/>
              <a:t>‹#›</a:t>
            </a:fld>
            <a:endParaRPr lang="en-GB" noProof="0"/>
          </a:p>
        </p:txBody>
      </p:sp>
    </p:spTree>
    <p:extLst>
      <p:ext uri="{BB962C8B-B14F-4D97-AF65-F5344CB8AC3E}">
        <p14:creationId xmlns:p14="http://schemas.microsoft.com/office/powerpoint/2010/main" val="354679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1479255"/>
            <a:ext cx="10515600" cy="4190323"/>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F9828424-127F-4F45-AF20-1DAA152557D3}"/>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en-GB" noProof="0"/>
              <a:t>20XX</a:t>
            </a:r>
          </a:p>
        </p:txBody>
      </p:sp>
      <p:sp>
        <p:nvSpPr>
          <p:cNvPr id="10" name="Footer Placeholder 4">
            <a:extLst>
              <a:ext uri="{FF2B5EF4-FFF2-40B4-BE49-F238E27FC236}">
                <a16:creationId xmlns:a16="http://schemas.microsoft.com/office/drawing/2014/main" id="{F5D83CCE-F7E1-4106-84E1-6C261DDBB19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en-GB" noProof="0"/>
              <a:t>Sample Text</a:t>
            </a:r>
          </a:p>
        </p:txBody>
      </p:sp>
      <p:sp>
        <p:nvSpPr>
          <p:cNvPr id="11" name="Slide Number Placeholder 5">
            <a:extLst>
              <a:ext uri="{FF2B5EF4-FFF2-40B4-BE49-F238E27FC236}">
                <a16:creationId xmlns:a16="http://schemas.microsoft.com/office/drawing/2014/main" id="{28126735-73E8-4B98-81A3-AAE94B69F65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en-GB" noProof="0" smtClean="0"/>
              <a:pPr/>
              <a:t>‹#›</a:t>
            </a:fld>
            <a:endParaRPr lang="en-GB" noProof="0"/>
          </a:p>
        </p:txBody>
      </p:sp>
    </p:spTree>
    <p:extLst>
      <p:ext uri="{BB962C8B-B14F-4D97-AF65-F5344CB8AC3E}">
        <p14:creationId xmlns:p14="http://schemas.microsoft.com/office/powerpoint/2010/main" val="343229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C1A14-BCE3-4322-A314-ABFB09FBB4B2}"/>
              </a:ext>
            </a:extLst>
          </p:cNvPr>
          <p:cNvSpPr>
            <a:spLocks noGrp="1"/>
          </p:cNvSpPr>
          <p:nvPr>
            <p:ph type="title"/>
          </p:nvPr>
        </p:nvSpPr>
        <p:spPr>
          <a:xfrm>
            <a:off x="838200" y="716213"/>
            <a:ext cx="10515600" cy="2212258"/>
          </a:xfrm>
        </p:spPr>
        <p:txBody>
          <a:bodyPr rtlCol="0" anchor="t"/>
          <a:lstStyle/>
          <a:p>
            <a:pPr rtl="0"/>
            <a:r>
              <a:rPr lang="en-US" noProof="0"/>
              <a:t>Click to edit Master title style</a:t>
            </a:r>
            <a:endParaRPr lang="en-GB" noProof="0"/>
          </a:p>
        </p:txBody>
      </p:sp>
      <p:sp>
        <p:nvSpPr>
          <p:cNvPr id="6" name="Date Placeholder 3">
            <a:extLst>
              <a:ext uri="{FF2B5EF4-FFF2-40B4-BE49-F238E27FC236}">
                <a16:creationId xmlns:a16="http://schemas.microsoft.com/office/drawing/2014/main" id="{3DAC2D8E-199B-430A-BB5F-3EB5B76D6F79}"/>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en-GB" noProof="0"/>
              <a:t>20XX</a:t>
            </a:r>
          </a:p>
        </p:txBody>
      </p:sp>
      <p:sp>
        <p:nvSpPr>
          <p:cNvPr id="7" name="Footer Placeholder 4">
            <a:extLst>
              <a:ext uri="{FF2B5EF4-FFF2-40B4-BE49-F238E27FC236}">
                <a16:creationId xmlns:a16="http://schemas.microsoft.com/office/drawing/2014/main" id="{DCAAF529-3AC9-470F-8794-0C49670804A4}"/>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en-GB" noProof="0"/>
              <a:t>Sample Text</a:t>
            </a:r>
          </a:p>
        </p:txBody>
      </p:sp>
      <p:sp>
        <p:nvSpPr>
          <p:cNvPr id="8" name="Slide Number Placeholder 5">
            <a:extLst>
              <a:ext uri="{FF2B5EF4-FFF2-40B4-BE49-F238E27FC236}">
                <a16:creationId xmlns:a16="http://schemas.microsoft.com/office/drawing/2014/main" id="{B3327F51-D49D-4DCE-9CDC-3B94731A49A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en-GB" noProof="0" smtClean="0"/>
              <a:pPr/>
              <a:t>‹#›</a:t>
            </a:fld>
            <a:endParaRPr lang="en-GB" noProof="0"/>
          </a:p>
        </p:txBody>
      </p:sp>
    </p:spTree>
    <p:extLst>
      <p:ext uri="{BB962C8B-B14F-4D97-AF65-F5344CB8AC3E}">
        <p14:creationId xmlns:p14="http://schemas.microsoft.com/office/powerpoint/2010/main" val="3391290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FB555E-8FF5-457E-B328-53ABDB595951}"/>
              </a:ext>
            </a:extLst>
          </p:cNvPr>
          <p:cNvSpPr>
            <a:spLocks noGrp="1"/>
          </p:cNvSpPr>
          <p:nvPr>
            <p:ph type="title"/>
          </p:nvPr>
        </p:nvSpPr>
        <p:spPr>
          <a:xfrm>
            <a:off x="838200" y="662427"/>
            <a:ext cx="10515600" cy="819738"/>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FDA64ED7-3275-4F98-88B1-4F0832514730}"/>
              </a:ext>
            </a:extLst>
          </p:cNvPr>
          <p:cNvSpPr>
            <a:spLocks noGrp="1"/>
          </p:cNvSpPr>
          <p:nvPr>
            <p:ph type="body" idx="1"/>
          </p:nvPr>
        </p:nvSpPr>
        <p:spPr>
          <a:xfrm>
            <a:off x="838200" y="1661459"/>
            <a:ext cx="10515600" cy="4340620"/>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DEF0BCFA-771C-4297-8ACE-974191C7054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en-GB" noProof="0"/>
              <a:t>20XX</a:t>
            </a:r>
          </a:p>
        </p:txBody>
      </p:sp>
      <p:sp>
        <p:nvSpPr>
          <p:cNvPr id="5" name="Footer Placeholder 4">
            <a:extLst>
              <a:ext uri="{FF2B5EF4-FFF2-40B4-BE49-F238E27FC236}">
                <a16:creationId xmlns:a16="http://schemas.microsoft.com/office/drawing/2014/main" id="{87E317DE-CC16-4596-92A2-460BC081EA7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en-GB" noProof="0"/>
              <a:t>Sample Text</a:t>
            </a:r>
          </a:p>
        </p:txBody>
      </p:sp>
      <p:sp>
        <p:nvSpPr>
          <p:cNvPr id="6" name="Slide Number Placeholder 5">
            <a:extLst>
              <a:ext uri="{FF2B5EF4-FFF2-40B4-BE49-F238E27FC236}">
                <a16:creationId xmlns:a16="http://schemas.microsoft.com/office/drawing/2014/main" id="{A786E724-AEC3-4D96-A62C-C286B703F15B}"/>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en-GB" noProof="0" smtClean="0"/>
              <a:pPr/>
              <a:t>‹#›</a:t>
            </a:fld>
            <a:endParaRPr lang="en-GB" noProof="0"/>
          </a:p>
        </p:txBody>
      </p:sp>
    </p:spTree>
    <p:extLst>
      <p:ext uri="{BB962C8B-B14F-4D97-AF65-F5344CB8AC3E}">
        <p14:creationId xmlns:p14="http://schemas.microsoft.com/office/powerpoint/2010/main" val="1624592867"/>
      </p:ext>
    </p:extLst>
  </p:cSld>
  <p:clrMap bg1="dk1" tx1="lt1" bg2="dk2" tx2="lt2" accent1="accent1" accent2="accent2" accent3="accent3" accent4="accent4" accent5="accent5" accent6="accent6" hlink="hlink" folHlink="folHlink"/>
  <p:sldLayoutIdLst>
    <p:sldLayoutId id="2147483665" r:id="rId1"/>
    <p:sldLayoutId id="2147483664" r:id="rId2"/>
    <p:sldLayoutId id="2147483663" r:id="rId3"/>
    <p:sldLayoutId id="2147483661" r:id="rId4"/>
    <p:sldLayoutId id="2147483650" r:id="rId5"/>
    <p:sldLayoutId id="2147483671" r:id="rId6"/>
    <p:sldLayoutId id="2147483670" r:id="rId7"/>
    <p:sldLayoutId id="2147483672" r:id="rId8"/>
    <p:sldLayoutId id="2147483654" r:id="rId9"/>
    <p:sldLayoutId id="2147483653" r:id="rId10"/>
    <p:sldLayoutId id="2147483667" r:id="rId11"/>
    <p:sldLayoutId id="2147483668" r:id="rId12"/>
    <p:sldLayoutId id="2147483669" r:id="rId13"/>
    <p:sldLayoutId id="2147483649" r:id="rId14"/>
    <p:sldLayoutId id="2147483651" r:id="rId15"/>
    <p:sldLayoutId id="2147483652" r:id="rId16"/>
    <p:sldLayoutId id="2147483655" r:id="rId17"/>
    <p:sldLayoutId id="2147483656" r:id="rId18"/>
    <p:sldLayoutId id="2147483657" r:id="rId19"/>
  </p:sldLayoutIdLst>
  <p:hf hdr="0"/>
  <p:txStyles>
    <p:title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552">
          <p15:clr>
            <a:srgbClr val="F26B43"/>
          </p15:clr>
        </p15:guide>
        <p15:guide id="3" pos="528">
          <p15:clr>
            <a:srgbClr val="F26B43"/>
          </p15:clr>
        </p15:guide>
        <p15:guide id="4" orient="horz" pos="3912">
          <p15:clr>
            <a:srgbClr val="F26B43"/>
          </p15:clr>
        </p15:guide>
        <p15:guide id="5" orient="horz" pos="408">
          <p15:clr>
            <a:srgbClr val="F26B43"/>
          </p15:clr>
        </p15:guide>
        <p15:guide id="6" pos="7152">
          <p15:clr>
            <a:srgbClr val="F26B43"/>
          </p15:clr>
        </p15:guide>
        <p15:guide id="7" pos="2880">
          <p15:clr>
            <a:srgbClr val="F26B43"/>
          </p15:clr>
        </p15:guide>
        <p15:guide id="8" pos="4248">
          <p15:clr>
            <a:srgbClr val="F26B43"/>
          </p15:clr>
        </p15:guide>
        <p15:guide id="9" orient="horz" pos="600">
          <p15:clr>
            <a:srgbClr val="F26B43"/>
          </p15:clr>
        </p15:guide>
        <p15:guide id="10" orient="horz" pos="3792">
          <p15:clr>
            <a:srgbClr val="F26B43"/>
          </p15:clr>
        </p15:guide>
        <p15:guide id="11" pos="7272">
          <p15:clr>
            <a:srgbClr val="F26B43"/>
          </p15:clr>
        </p15:guide>
        <p15:guide id="12" pos="408">
          <p15:clr>
            <a:srgbClr val="F26B43"/>
          </p15:clr>
        </p15:guide>
        <p15:guide id="13" pos="4920">
          <p15:clr>
            <a:srgbClr val="F26B43"/>
          </p15:clr>
        </p15:guide>
        <p15:guide id="14" pos="22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5.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8.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5.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6A5C8-FB5D-C09B-599D-3E8C68497F58}"/>
              </a:ext>
            </a:extLst>
          </p:cNvPr>
          <p:cNvSpPr>
            <a:spLocks noGrp="1" noChangeArrowheads="1"/>
          </p:cNvSpPr>
          <p:nvPr>
            <p:ph type="title"/>
          </p:nvPr>
        </p:nvSpPr>
        <p:spPr bwMode="auto">
          <a:xfrm>
            <a:off x="485775" y="647700"/>
            <a:ext cx="3680395" cy="1403343"/>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0" rIns="91440" bIns="0" numCol="1" anchor="ctr" anchorCtr="0" compatLnSpc="1">
            <a:prstTxWarp prst="textNoShape">
              <a:avLst/>
            </a:prstTxWarp>
            <a:normAutofit/>
          </a:bodyPr>
          <a:lstStyle/>
          <a:p>
            <a:pPr marL="0" marR="0" lvl="0" indent="0" defTabSz="914400" rtl="0" eaLnBrk="0" fontAlgn="base" latinLnBrk="0" hangingPunct="0">
              <a:lnSpc>
                <a:spcPct val="90000"/>
              </a:lnSpc>
              <a:spcBef>
                <a:spcPct val="0"/>
              </a:spcBef>
              <a:spcAft>
                <a:spcPct val="0"/>
              </a:spcAft>
              <a:buClrTx/>
              <a:buSzTx/>
              <a:buFontTx/>
              <a:buNone/>
              <a:tabLst/>
            </a:pPr>
            <a:r>
              <a:rPr kumimoji="0" lang="en-US" altLang="en-US" sz="2500" b="0" i="0" u="none" strike="noStrike" cap="none" normalizeH="0" baseline="0">
                <a:ln>
                  <a:noFill/>
                </a:ln>
                <a:effectLst/>
              </a:rPr>
              <a:t>The Chakra Empowerment Challenge: </a:t>
            </a:r>
            <a:br>
              <a:rPr kumimoji="0" lang="en-US" altLang="en-US" sz="2500" b="0" i="0" u="none" strike="noStrike" cap="none" normalizeH="0" baseline="0">
                <a:ln>
                  <a:noFill/>
                </a:ln>
                <a:effectLst/>
              </a:rPr>
            </a:br>
            <a:r>
              <a:rPr kumimoji="0" lang="en-US" altLang="en-US" sz="2500" b="0" i="0" u="none" strike="noStrike" cap="none" normalizeH="0" baseline="0">
                <a:ln>
                  <a:noFill/>
                </a:ln>
                <a:effectLst/>
              </a:rPr>
              <a:t>Ignite Your Inner Potential and Transform Your Life </a:t>
            </a:r>
          </a:p>
        </p:txBody>
      </p:sp>
      <p:sp>
        <p:nvSpPr>
          <p:cNvPr id="5" name="Subtitle 4">
            <a:extLst>
              <a:ext uri="{FF2B5EF4-FFF2-40B4-BE49-F238E27FC236}">
                <a16:creationId xmlns:a16="http://schemas.microsoft.com/office/drawing/2014/main" id="{6D600243-42CA-42D2-A56A-C6924D272A5B}"/>
              </a:ext>
            </a:extLst>
          </p:cNvPr>
          <p:cNvSpPr>
            <a:spLocks noGrp="1"/>
          </p:cNvSpPr>
          <p:nvPr>
            <p:ph idx="1"/>
          </p:nvPr>
        </p:nvSpPr>
        <p:spPr>
          <a:xfrm>
            <a:off x="647701" y="2683104"/>
            <a:ext cx="3364358" cy="3673245"/>
          </a:xfrm>
        </p:spPr>
        <p:txBody>
          <a:bodyPr vert="horz" lIns="91440" tIns="45720" rIns="91440" bIns="45720" rtlCol="0">
            <a:normAutofit/>
          </a:bodyPr>
          <a:lstStyle/>
          <a:p>
            <a:pPr rtl="0"/>
            <a:r>
              <a:rPr lang="en-GB"/>
              <a:t>UNCOMMON PPL</a:t>
            </a:r>
          </a:p>
        </p:txBody>
      </p:sp>
      <p:sp>
        <p:nvSpPr>
          <p:cNvPr id="10" name="Date Placeholder 3">
            <a:extLst>
              <a:ext uri="{FF2B5EF4-FFF2-40B4-BE49-F238E27FC236}">
                <a16:creationId xmlns:a16="http://schemas.microsoft.com/office/drawing/2014/main" id="{FDE50679-630F-ECEB-1E3C-51C7706AFC8D}"/>
              </a:ext>
            </a:extLst>
          </p:cNvPr>
          <p:cNvSpPr>
            <a:spLocks noGrp="1"/>
          </p:cNvSpPr>
          <p:nvPr>
            <p:ph type="dt" sz="half" idx="10"/>
          </p:nvPr>
        </p:nvSpPr>
        <p:spPr>
          <a:xfrm>
            <a:off x="258792" y="6356350"/>
            <a:ext cx="3322608" cy="365125"/>
          </a:xfrm>
        </p:spPr>
        <p:txBody>
          <a:bodyPr/>
          <a:lstStyle/>
          <a:p>
            <a:pPr rtl="0">
              <a:spcAft>
                <a:spcPts val="600"/>
              </a:spcAft>
            </a:pPr>
            <a:r>
              <a:rPr lang="en-GB" noProof="0" dirty="0"/>
              <a:t>2023</a:t>
            </a:r>
          </a:p>
        </p:txBody>
      </p:sp>
      <p:pic>
        <p:nvPicPr>
          <p:cNvPr id="8" name="Picture Placeholder 7">
            <a:extLst>
              <a:ext uri="{FF2B5EF4-FFF2-40B4-BE49-F238E27FC236}">
                <a16:creationId xmlns:a16="http://schemas.microsoft.com/office/drawing/2014/main" id="{E012FD38-BCDB-4D51-8DED-F3962AB9A4C5}"/>
              </a:ext>
            </a:extLst>
          </p:cNvPr>
          <p:cNvPicPr>
            <a:picLocks noGrp="1" noChangeAspect="1"/>
          </p:cNvPicPr>
          <p:nvPr>
            <p:ph type="pic" sz="quarter" idx="13"/>
          </p:nvPr>
        </p:nvPicPr>
        <p:blipFill>
          <a:blip r:embed="rId3"/>
          <a:stretch/>
        </p:blipFill>
        <p:spPr>
          <a:xfrm>
            <a:off x="4954524" y="0"/>
            <a:ext cx="6858000" cy="6858000"/>
          </a:xfrm>
          <a:noFill/>
        </p:spPr>
      </p:pic>
      <p:sp>
        <p:nvSpPr>
          <p:cNvPr id="17" name="Slide Number Placeholder 6">
            <a:extLst>
              <a:ext uri="{FF2B5EF4-FFF2-40B4-BE49-F238E27FC236}">
                <a16:creationId xmlns:a16="http://schemas.microsoft.com/office/drawing/2014/main" id="{2A87ED56-9FBC-B2BB-C4BF-AF414C2DD2A9}"/>
              </a:ext>
            </a:extLst>
          </p:cNvPr>
          <p:cNvSpPr>
            <a:spLocks noGrp="1"/>
          </p:cNvSpPr>
          <p:nvPr>
            <p:ph type="sldNum" sz="quarter" idx="12"/>
          </p:nvPr>
        </p:nvSpPr>
        <p:spPr>
          <a:xfrm>
            <a:off x="10518474" y="6356350"/>
            <a:ext cx="1414733" cy="365125"/>
          </a:xfrm>
        </p:spPr>
        <p:txBody>
          <a:bodyPr/>
          <a:lstStyle/>
          <a:p>
            <a:pPr rtl="0">
              <a:spcAft>
                <a:spcPts val="600"/>
              </a:spcAft>
            </a:pPr>
            <a:fld id="{AE208ADF-3ADD-483D-A721-14E3EEE2C135}" type="slidenum">
              <a:rPr lang="en-GB" noProof="0" smtClean="0"/>
              <a:pPr rtl="0">
                <a:spcAft>
                  <a:spcPts val="600"/>
                </a:spcAft>
              </a:pPr>
              <a:t>1</a:t>
            </a:fld>
            <a:endParaRPr lang="en-GB" noProof="0"/>
          </a:p>
        </p:txBody>
      </p:sp>
    </p:spTree>
    <p:extLst>
      <p:ext uri="{BB962C8B-B14F-4D97-AF65-F5344CB8AC3E}">
        <p14:creationId xmlns:p14="http://schemas.microsoft.com/office/powerpoint/2010/main" val="1057612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8E1B97D1-6F9D-945B-3655-96D44B05A6FC}"/>
              </a:ext>
            </a:extLst>
          </p:cNvPr>
          <p:cNvSpPr>
            <a:spLocks noGrp="1" noChangeArrowheads="1"/>
          </p:cNvSpPr>
          <p:nvPr>
            <p:ph type="title"/>
          </p:nvPr>
        </p:nvSpPr>
        <p:spPr bwMode="auto">
          <a:xfrm>
            <a:off x="838200" y="662427"/>
            <a:ext cx="10515600" cy="819738"/>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0" rIns="91440" bIns="0" numCol="1" anchor="ctr" anchorCtr="0" compatLnSpc="1">
            <a:prstTxWarp prst="textNoShape">
              <a:avLst/>
            </a:prstTxWarp>
            <a:normAutofit/>
          </a:bodyPr>
          <a:lstStyle/>
          <a:p>
            <a:pPr marL="0" marR="0" lvl="0" indent="0" defTabSz="914400" rtl="0" eaLnBrk="0" fontAlgn="base" latinLnBrk="0" hangingPunct="0">
              <a:lnSpc>
                <a:spcPct val="90000"/>
              </a:lnSpc>
              <a:spcBef>
                <a:spcPct val="0"/>
              </a:spcBef>
              <a:spcAft>
                <a:spcPct val="0"/>
              </a:spcAft>
              <a:buClrTx/>
              <a:buSzTx/>
              <a:buFontTx/>
              <a:buNone/>
              <a:tabLst/>
            </a:pPr>
            <a:r>
              <a:rPr kumimoji="0" lang="en-US" altLang="en-US" sz="3400" b="0" i="0" u="none" strike="noStrike" cap="none" normalizeH="0" baseline="0" dirty="0">
                <a:ln>
                  <a:noFill/>
                </a:ln>
                <a:effectLst/>
              </a:rPr>
              <a:t>Exploring the Chakra in need of YOUR Attention </a:t>
            </a:r>
          </a:p>
        </p:txBody>
      </p:sp>
      <p:pic>
        <p:nvPicPr>
          <p:cNvPr id="8" name="Picture Placeholder 7">
            <a:extLst>
              <a:ext uri="{FF2B5EF4-FFF2-40B4-BE49-F238E27FC236}">
                <a16:creationId xmlns:a16="http://schemas.microsoft.com/office/drawing/2014/main" id="{81C3F1B1-A621-FDE9-C798-14ABCFE3BF73}"/>
              </a:ext>
            </a:extLst>
          </p:cNvPr>
          <p:cNvPicPr>
            <a:picLocks noGrp="1" noChangeAspect="1"/>
          </p:cNvPicPr>
          <p:nvPr>
            <p:ph idx="1"/>
          </p:nvPr>
        </p:nvPicPr>
        <p:blipFill rotWithShape="1">
          <a:blip r:embed="rId3"/>
          <a:srcRect r="-1" b="68121"/>
          <a:stretch/>
        </p:blipFill>
        <p:spPr>
          <a:xfrm>
            <a:off x="838200" y="1811756"/>
            <a:ext cx="10515600" cy="4190323"/>
          </a:xfrm>
          <a:noFill/>
        </p:spPr>
      </p:pic>
      <p:sp>
        <p:nvSpPr>
          <p:cNvPr id="182" name="Date Placeholder 181">
            <a:extLst>
              <a:ext uri="{FF2B5EF4-FFF2-40B4-BE49-F238E27FC236}">
                <a16:creationId xmlns:a16="http://schemas.microsoft.com/office/drawing/2014/main" id="{0B26E46E-EDB2-4F95-99F9-6B864973B7EF}"/>
              </a:ext>
            </a:extLst>
          </p:cNvPr>
          <p:cNvSpPr>
            <a:spLocks noGrp="1"/>
          </p:cNvSpPr>
          <p:nvPr>
            <p:ph type="dt" sz="half" idx="2"/>
          </p:nvPr>
        </p:nvSpPr>
        <p:spPr>
          <a:xfrm>
            <a:off x="258792" y="6356350"/>
            <a:ext cx="3322608" cy="365125"/>
          </a:xfrm>
        </p:spPr>
        <p:txBody>
          <a:bodyPr rtlCol="0" anchor="ctr">
            <a:normAutofit/>
          </a:bodyPr>
          <a:lstStyle/>
          <a:p>
            <a:pPr rtl="0">
              <a:spcAft>
                <a:spcPts val="600"/>
              </a:spcAft>
            </a:pPr>
            <a:r>
              <a:rPr lang="en-GB" dirty="0"/>
              <a:t>2023</a:t>
            </a:r>
          </a:p>
        </p:txBody>
      </p:sp>
      <p:sp>
        <p:nvSpPr>
          <p:cNvPr id="183" name="Footer Placeholder 182">
            <a:extLst>
              <a:ext uri="{FF2B5EF4-FFF2-40B4-BE49-F238E27FC236}">
                <a16:creationId xmlns:a16="http://schemas.microsoft.com/office/drawing/2014/main" id="{32ABAB91-7623-454A-93BD-560C00AB8E8F}"/>
              </a:ext>
            </a:extLst>
          </p:cNvPr>
          <p:cNvSpPr>
            <a:spLocks noGrp="1"/>
          </p:cNvSpPr>
          <p:nvPr>
            <p:ph type="ftr" sz="quarter" idx="3"/>
          </p:nvPr>
        </p:nvSpPr>
        <p:spPr>
          <a:xfrm>
            <a:off x="3581399" y="6356350"/>
            <a:ext cx="5029203" cy="365125"/>
          </a:xfrm>
        </p:spPr>
        <p:txBody>
          <a:bodyPr rtlCol="0" anchor="ctr">
            <a:normAutofit/>
          </a:bodyPr>
          <a:lstStyle/>
          <a:p>
            <a:pPr rtl="0">
              <a:spcAft>
                <a:spcPts val="600"/>
              </a:spcAft>
            </a:pPr>
            <a:r>
              <a:rPr lang="en-GB" dirty="0"/>
              <a:t>UNCOMMON PPL</a:t>
            </a:r>
          </a:p>
        </p:txBody>
      </p:sp>
      <p:sp>
        <p:nvSpPr>
          <p:cNvPr id="184" name="Slide Number Placeholder 183">
            <a:extLst>
              <a:ext uri="{FF2B5EF4-FFF2-40B4-BE49-F238E27FC236}">
                <a16:creationId xmlns:a16="http://schemas.microsoft.com/office/drawing/2014/main" id="{F09696C5-2D5D-4774-8ED7-53F2BB60D1FD}"/>
              </a:ext>
            </a:extLst>
          </p:cNvPr>
          <p:cNvSpPr>
            <a:spLocks noGrp="1"/>
          </p:cNvSpPr>
          <p:nvPr>
            <p:ph type="sldNum" sz="quarter" idx="4"/>
          </p:nvPr>
        </p:nvSpPr>
        <p:spPr>
          <a:xfrm>
            <a:off x="10518474" y="6356350"/>
            <a:ext cx="1414733" cy="365125"/>
          </a:xfrm>
        </p:spPr>
        <p:txBody>
          <a:bodyPr rtlCol="0" anchor="ctr">
            <a:normAutofit/>
          </a:bodyPr>
          <a:lstStyle/>
          <a:p>
            <a:pPr rtl="0">
              <a:spcAft>
                <a:spcPts val="600"/>
              </a:spcAft>
            </a:pPr>
            <a:fld id="{AE208ADF-3ADD-483D-A721-14E3EEE2C135}" type="slidenum">
              <a:rPr lang="en-GB" smtClean="0"/>
              <a:pPr rtl="0">
                <a:spcAft>
                  <a:spcPts val="600"/>
                </a:spcAft>
              </a:pPr>
              <a:t>10</a:t>
            </a:fld>
            <a:endParaRPr lang="en-GB"/>
          </a:p>
        </p:txBody>
      </p:sp>
    </p:spTree>
    <p:extLst>
      <p:ext uri="{BB962C8B-B14F-4D97-AF65-F5344CB8AC3E}">
        <p14:creationId xmlns:p14="http://schemas.microsoft.com/office/powerpoint/2010/main" val="7382086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Heart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9. Visualize the chakra(s) you want to work on. Whatever your chosen chakra, visualize its </a:t>
            </a:r>
            <a:r>
              <a:rPr lang="en-US" dirty="0" err="1"/>
              <a:t>colour</a:t>
            </a:r>
            <a:r>
              <a:rPr lang="en-US" dirty="0"/>
              <a:t> where your root chakra is situated. </a:t>
            </a:r>
          </a:p>
          <a:p>
            <a:pPr marL="0" indent="0" algn="ctr">
              <a:buNone/>
            </a:pPr>
            <a:r>
              <a:rPr lang="en-US" dirty="0"/>
              <a:t>Bring your attention to the </a:t>
            </a:r>
            <a:r>
              <a:rPr lang="en-US" dirty="0" err="1"/>
              <a:t>centre</a:t>
            </a:r>
            <a:r>
              <a:rPr lang="en-US" dirty="0"/>
              <a:t> of your chest, where your heart chakra is. Visualize this </a:t>
            </a:r>
            <a:r>
              <a:rPr lang="en-US" dirty="0" err="1"/>
              <a:t>centre’s</a:t>
            </a:r>
            <a:r>
              <a:rPr lang="en-US" dirty="0"/>
              <a:t> soft, glowing green energy, radiating love, compassion, and connection. Imagine this energy as a spinning wheel of light, growing brighter and more vibrant with each breath. Feel its warmth and gentle power, knowing that it holds the power of unconditional love and compassion. </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100</a:t>
            </a:fld>
            <a:endParaRPr lang="en-GB" noProof="0"/>
          </a:p>
        </p:txBody>
      </p:sp>
    </p:spTree>
    <p:extLst>
      <p:ext uri="{BB962C8B-B14F-4D97-AF65-F5344CB8AC3E}">
        <p14:creationId xmlns:p14="http://schemas.microsoft.com/office/powerpoint/2010/main" val="19902803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Heart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10. Repeat Two or Four affirmations or mantras to focus on for a few minutes; repeat the following affirmations silently or aloud, allowing the words to resonate within you:</a:t>
            </a:r>
          </a:p>
          <a:p>
            <a:pPr marL="0" indent="0" algn="ctr">
              <a:buNone/>
            </a:pPr>
            <a:r>
              <a:rPr lang="en-US" dirty="0"/>
              <a:t>My heart is open and filled with love.   </a:t>
            </a:r>
          </a:p>
          <a:p>
            <a:pPr marL="0" indent="0" algn="ctr">
              <a:buNone/>
            </a:pPr>
            <a:r>
              <a:rPr lang="en-US" dirty="0"/>
              <a:t> I forgive myself and others with compassion.   </a:t>
            </a:r>
          </a:p>
          <a:p>
            <a:pPr marL="0" indent="0" algn="ctr">
              <a:buNone/>
            </a:pPr>
            <a:r>
              <a:rPr lang="en-US" dirty="0"/>
              <a:t>I am deserving of love and connection.   </a:t>
            </a:r>
          </a:p>
          <a:p>
            <a:pPr marL="0" indent="0" algn="ctr">
              <a:buNone/>
            </a:pPr>
            <a:r>
              <a:rPr lang="en-US" dirty="0"/>
              <a:t>I give and receive love freely and unconditionally. </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101</a:t>
            </a:fld>
            <a:endParaRPr lang="en-GB" noProof="0"/>
          </a:p>
        </p:txBody>
      </p:sp>
    </p:spTree>
    <p:extLst>
      <p:ext uri="{BB962C8B-B14F-4D97-AF65-F5344CB8AC3E}">
        <p14:creationId xmlns:p14="http://schemas.microsoft.com/office/powerpoint/2010/main" val="42774289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Heart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11. Meditate on the chakra(s) and visualize balanced energy. Chant your Bija and repeat 108 times. Once done, relax and focus on your breathing for two minutes.</a:t>
            </a:r>
          </a:p>
          <a:p>
            <a:pPr marL="0" indent="0" algn="ctr">
              <a:buNone/>
            </a:pPr>
            <a:r>
              <a:rPr lang="en-US" dirty="0"/>
              <a:t>12. Express gratitude for the experience.</a:t>
            </a:r>
          </a:p>
          <a:p>
            <a:pPr marL="0" indent="0" algn="ctr">
              <a:buNone/>
            </a:pPr>
            <a:r>
              <a:rPr lang="en-US" dirty="0"/>
              <a:t>13. Slowly transition back to the present moment.</a:t>
            </a:r>
          </a:p>
          <a:p>
            <a:pPr marL="0" indent="0" algn="ctr">
              <a:buNone/>
            </a:pPr>
            <a:r>
              <a:rPr lang="en-US" dirty="0"/>
              <a:t>14. make sure you relax and drink lots of water.</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102</a:t>
            </a:fld>
            <a:endParaRPr lang="en-GB" noProof="0"/>
          </a:p>
        </p:txBody>
      </p:sp>
    </p:spTree>
    <p:extLst>
      <p:ext uri="{BB962C8B-B14F-4D97-AF65-F5344CB8AC3E}">
        <p14:creationId xmlns:p14="http://schemas.microsoft.com/office/powerpoint/2010/main" val="32660188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Heart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Congratulations on feeling the transformative effects of chakra activation! Your energy </a:t>
            </a:r>
            <a:r>
              <a:rPr lang="en-US" dirty="0" err="1"/>
              <a:t>centres</a:t>
            </a:r>
            <a:r>
              <a:rPr lang="en-US" dirty="0"/>
              <a:t> are aligning, and you should feel a newfound sense of balance and flow in the upcoming days.</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103</a:t>
            </a:fld>
            <a:endParaRPr lang="en-GB" noProof="0"/>
          </a:p>
        </p:txBody>
      </p:sp>
    </p:spTree>
    <p:extLst>
      <p:ext uri="{BB962C8B-B14F-4D97-AF65-F5344CB8AC3E}">
        <p14:creationId xmlns:p14="http://schemas.microsoft.com/office/powerpoint/2010/main" val="23656823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915A7F1-42BD-6CC8-BCF3-86171D2FE737}"/>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YOGA POSES</a:t>
            </a:r>
            <a:br>
              <a:rPr lang="en-US" sz="2500" dirty="0"/>
            </a:br>
            <a:r>
              <a:rPr lang="en-US" sz="2500" dirty="0"/>
              <a:t>FOR THE HEART CHAKRA</a:t>
            </a:r>
          </a:p>
        </p:txBody>
      </p:sp>
      <p:sp>
        <p:nvSpPr>
          <p:cNvPr id="26" name="Content Placeholder 2">
            <a:extLst>
              <a:ext uri="{FF2B5EF4-FFF2-40B4-BE49-F238E27FC236}">
                <a16:creationId xmlns:a16="http://schemas.microsoft.com/office/drawing/2014/main" id="{B855E9AE-C78D-C3BF-DFD8-EC3E4798F20B}"/>
              </a:ext>
            </a:extLst>
          </p:cNvPr>
          <p:cNvSpPr>
            <a:spLocks noGrp="1"/>
          </p:cNvSpPr>
          <p:nvPr>
            <p:ph idx="1"/>
          </p:nvPr>
        </p:nvSpPr>
        <p:spPr>
          <a:xfrm>
            <a:off x="838200" y="1937084"/>
            <a:ext cx="10515600" cy="4046523"/>
          </a:xfrm>
        </p:spPr>
        <p:txBody>
          <a:bodyPr>
            <a:normAutofit fontScale="85000" lnSpcReduction="20000"/>
          </a:bodyPr>
          <a:lstStyle/>
          <a:p>
            <a:r>
              <a:rPr lang="en-US" dirty="0"/>
              <a:t>Camel Pose (</a:t>
            </a:r>
            <a:r>
              <a:rPr lang="en-US" dirty="0" err="1"/>
              <a:t>Ustrasana</a:t>
            </a:r>
            <a:r>
              <a:rPr lang="en-US" dirty="0"/>
              <a:t>) involves gently arching your back and reaching your hands towards your heels, which can help to open the chest and heart space, activating the heart chakra. </a:t>
            </a:r>
          </a:p>
          <a:p>
            <a:r>
              <a:rPr lang="en-US" dirty="0"/>
              <a:t>Cobra Pose (</a:t>
            </a:r>
            <a:r>
              <a:rPr lang="en-US" dirty="0" err="1"/>
              <a:t>Bhujangasana</a:t>
            </a:r>
            <a:r>
              <a:rPr lang="en-US" dirty="0"/>
              <a:t>) requires lying on your belly and lifting your chest, which helps to open and energize the heart center. </a:t>
            </a:r>
          </a:p>
          <a:p>
            <a:r>
              <a:rPr lang="en-US" dirty="0"/>
              <a:t>Upward-Facing Dog Pose (</a:t>
            </a:r>
            <a:r>
              <a:rPr lang="en-US" dirty="0" err="1"/>
              <a:t>Urdhva</a:t>
            </a:r>
            <a:r>
              <a:rPr lang="en-US" dirty="0"/>
              <a:t> Mukha </a:t>
            </a:r>
            <a:r>
              <a:rPr lang="en-US" dirty="0" err="1"/>
              <a:t>Svanasana</a:t>
            </a:r>
            <a:r>
              <a:rPr lang="en-US" dirty="0"/>
              <a:t>) involves lying on your belly, pressing your hands into the floor, and lifting your chest, which can help to open the heart chakra and improve posture. </a:t>
            </a:r>
          </a:p>
          <a:p>
            <a:r>
              <a:rPr lang="en-US" dirty="0"/>
              <a:t>Bridge Pose (</a:t>
            </a:r>
            <a:r>
              <a:rPr lang="en-US" dirty="0" err="1"/>
              <a:t>Setu</a:t>
            </a:r>
            <a:r>
              <a:rPr lang="en-US" dirty="0"/>
              <a:t> </a:t>
            </a:r>
            <a:r>
              <a:rPr lang="en-US" dirty="0" err="1"/>
              <a:t>Bandhasana</a:t>
            </a:r>
            <a:r>
              <a:rPr lang="en-US" dirty="0"/>
              <a:t>) involves lying on your back, bending your knees, and lifting your hips off the ground, which can help to activate and balance the heart chakra while opening the chest. Give these poses a try and see how they work for you!</a:t>
            </a:r>
          </a:p>
        </p:txBody>
      </p:sp>
      <p:sp>
        <p:nvSpPr>
          <p:cNvPr id="3" name="Date Placeholder 2">
            <a:extLst>
              <a:ext uri="{FF2B5EF4-FFF2-40B4-BE49-F238E27FC236}">
                <a16:creationId xmlns:a16="http://schemas.microsoft.com/office/drawing/2014/main" id="{0E9F7DC7-2B0B-D6AE-EF53-B8A21E189D9E}"/>
              </a:ext>
            </a:extLst>
          </p:cNvPr>
          <p:cNvSpPr>
            <a:spLocks noGrp="1"/>
          </p:cNvSpPr>
          <p:nvPr>
            <p:ph type="dt" sz="half" idx="2"/>
          </p:nvPr>
        </p:nvSpPr>
        <p:spPr>
          <a:xfrm>
            <a:off x="258792" y="6356350"/>
            <a:ext cx="3322608" cy="365125"/>
          </a:xfrm>
        </p:spPr>
        <p:txBody>
          <a:bodyPr vert="horz" lIns="91440" tIns="45720" rIns="91440" bIns="45720" rtlCol="0" anchor="ctr">
            <a:normAutofit/>
          </a:bodyPr>
          <a:lstStyle/>
          <a:p>
            <a:pPr>
              <a:spcAft>
                <a:spcPts val="600"/>
              </a:spcAft>
            </a:pPr>
            <a:r>
              <a:rPr lang="en-GB" b="1" kern="1200" spc="100" baseline="0"/>
              <a:t>2023</a:t>
            </a:r>
          </a:p>
        </p:txBody>
      </p:sp>
      <p:sp>
        <p:nvSpPr>
          <p:cNvPr id="4" name="Footer Placeholder 3">
            <a:extLst>
              <a:ext uri="{FF2B5EF4-FFF2-40B4-BE49-F238E27FC236}">
                <a16:creationId xmlns:a16="http://schemas.microsoft.com/office/drawing/2014/main" id="{4793F64F-1E6F-02B2-DB81-317D5E45280C}"/>
              </a:ext>
            </a:extLst>
          </p:cNvPr>
          <p:cNvSpPr>
            <a:spLocks noGrp="1"/>
          </p:cNvSpPr>
          <p:nvPr>
            <p:ph type="ftr" sz="quarter" idx="3"/>
          </p:nvPr>
        </p:nvSpPr>
        <p:spPr>
          <a:xfrm>
            <a:off x="3581399" y="6356350"/>
            <a:ext cx="5029203" cy="365125"/>
          </a:xfrm>
        </p:spPr>
        <p:txBody>
          <a:bodyPr vert="horz" lIns="91440" tIns="45720" rIns="91440" bIns="45720" rtlCol="0" anchor="ctr">
            <a:normAutofit/>
          </a:bodyPr>
          <a:lstStyle/>
          <a:p>
            <a:pPr>
              <a:spcAft>
                <a:spcPts val="600"/>
              </a:spcAft>
            </a:pPr>
            <a:r>
              <a:rPr lang="en-GB" b="1" kern="1200" cap="all" spc="400" baseline="0"/>
              <a:t>UNCOMMON PPL</a:t>
            </a:r>
          </a:p>
        </p:txBody>
      </p:sp>
      <p:sp>
        <p:nvSpPr>
          <p:cNvPr id="5" name="Slide Number Placeholder 4">
            <a:extLst>
              <a:ext uri="{FF2B5EF4-FFF2-40B4-BE49-F238E27FC236}">
                <a16:creationId xmlns:a16="http://schemas.microsoft.com/office/drawing/2014/main" id="{AFA2A107-692F-2B06-435D-1F29EF1E94BB}"/>
              </a:ext>
            </a:extLst>
          </p:cNvPr>
          <p:cNvSpPr>
            <a:spLocks noGrp="1"/>
          </p:cNvSpPr>
          <p:nvPr>
            <p:ph type="sldNum" sz="quarter" idx="4"/>
          </p:nvPr>
        </p:nvSpPr>
        <p:spPr>
          <a:xfrm>
            <a:off x="10518474" y="6356350"/>
            <a:ext cx="1414733" cy="365125"/>
          </a:xfrm>
        </p:spPr>
        <p:txBody>
          <a:bodyPr vert="horz" lIns="91440" tIns="45720" rIns="91440" bIns="45720" rtlCol="0" anchor="ctr">
            <a:normAutofit/>
          </a:bodyPr>
          <a:lstStyle/>
          <a:p>
            <a:pPr>
              <a:spcAft>
                <a:spcPts val="600"/>
              </a:spcAft>
            </a:pPr>
            <a:fld id="{AE208ADF-3ADD-483D-A721-14E3EEE2C135}" type="slidenum">
              <a:rPr lang="en-GB" smtClean="0"/>
              <a:pPr>
                <a:spcAft>
                  <a:spcPts val="600"/>
                </a:spcAft>
              </a:pPr>
              <a:t>104</a:t>
            </a:fld>
            <a:endParaRPr lang="en-GB"/>
          </a:p>
        </p:txBody>
      </p:sp>
      <p:sp>
        <p:nvSpPr>
          <p:cNvPr id="10" name="TextBox 9">
            <a:extLst>
              <a:ext uri="{FF2B5EF4-FFF2-40B4-BE49-F238E27FC236}">
                <a16:creationId xmlns:a16="http://schemas.microsoft.com/office/drawing/2014/main" id="{46D936E1-BFA8-56B5-AE8E-94E1C8998482}"/>
              </a:ext>
            </a:extLst>
          </p:cNvPr>
          <p:cNvSpPr txBox="1"/>
          <p:nvPr/>
        </p:nvSpPr>
        <p:spPr>
          <a:xfrm>
            <a:off x="647701" y="2683104"/>
            <a:ext cx="3364358" cy="3673245"/>
          </a:xfrm>
          <a:prstGeom prst="rect">
            <a:avLst/>
          </a:prstGeom>
        </p:spPr>
        <p:txBody>
          <a:bodyPr vert="horz" lIns="91440" tIns="45720" rIns="91440" bIns="45720" rtlCol="0">
            <a:noAutofit/>
          </a:bodyPr>
          <a:lstStyle/>
          <a:p>
            <a:pPr algn="ctr">
              <a:lnSpc>
                <a:spcPct val="110000"/>
              </a:lnSpc>
              <a:spcBef>
                <a:spcPts val="1000"/>
              </a:spcBef>
              <a:buSzPct val="80000"/>
            </a:pPr>
            <a:endParaRPr lang="en-US" sz="2200" kern="1200" spc="100" baseline="0" dirty="0">
              <a:solidFill>
                <a:schemeClr val="tx2">
                  <a:alpha val="85000"/>
                </a:schemeClr>
              </a:solidFill>
              <a:latin typeface="+mn-lt"/>
              <a:ea typeface="+mn-ea"/>
              <a:cs typeface="+mn-cs"/>
            </a:endParaRPr>
          </a:p>
        </p:txBody>
      </p:sp>
    </p:spTree>
    <p:extLst>
      <p:ext uri="{BB962C8B-B14F-4D97-AF65-F5344CB8AC3E}">
        <p14:creationId xmlns:p14="http://schemas.microsoft.com/office/powerpoint/2010/main" val="19057994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AD0B32A-9882-52BA-3FBD-92D2E3210011}"/>
              </a:ext>
            </a:extLst>
          </p:cNvPr>
          <p:cNvSpPr>
            <a:spLocks noGrp="1"/>
          </p:cNvSpPr>
          <p:nvPr>
            <p:ph type="title"/>
          </p:nvPr>
        </p:nvSpPr>
        <p:spPr>
          <a:xfrm>
            <a:off x="485775" y="647700"/>
            <a:ext cx="3680395" cy="1403343"/>
          </a:xfrm>
        </p:spPr>
        <p:txBody>
          <a:bodyPr anchor="ctr">
            <a:normAutofit/>
          </a:bodyPr>
          <a:lstStyle/>
          <a:p>
            <a:pPr>
              <a:lnSpc>
                <a:spcPct val="90000"/>
              </a:lnSpc>
            </a:pPr>
            <a:r>
              <a:rPr lang="en-US" sz="3100" dirty="0"/>
              <a:t>Signs that Your Chakra is Activated and Aligned</a:t>
            </a:r>
          </a:p>
        </p:txBody>
      </p:sp>
      <p:sp>
        <p:nvSpPr>
          <p:cNvPr id="26" name="Content Placeholder 2">
            <a:extLst>
              <a:ext uri="{FF2B5EF4-FFF2-40B4-BE49-F238E27FC236}">
                <a16:creationId xmlns:a16="http://schemas.microsoft.com/office/drawing/2014/main" id="{6B0F494C-C0F4-F2FD-3092-1C0926A02F13}"/>
              </a:ext>
            </a:extLst>
          </p:cNvPr>
          <p:cNvSpPr>
            <a:spLocks noGrp="1"/>
          </p:cNvSpPr>
          <p:nvPr>
            <p:ph idx="1"/>
          </p:nvPr>
        </p:nvSpPr>
        <p:spPr>
          <a:xfrm>
            <a:off x="647701" y="2683104"/>
            <a:ext cx="3364358" cy="3673245"/>
          </a:xfrm>
        </p:spPr>
        <p:txBody>
          <a:bodyPr>
            <a:normAutofit/>
          </a:bodyPr>
          <a:lstStyle/>
          <a:p>
            <a:pPr>
              <a:lnSpc>
                <a:spcPct val="110000"/>
              </a:lnSpc>
            </a:pPr>
            <a:r>
              <a:rPr lang="en-US" sz="1700" dirty="0"/>
              <a:t>4. Heart Chakra (Anahata):- Giving and receiving love freely and unconditionally.- Feeling compassion and empathy towards others.- Having healthy and fulfilling relationships.- Feeling a sense of inner peace and harmony.- Having a strong connection to your own emotions and the emotions of others.</a:t>
            </a:r>
          </a:p>
        </p:txBody>
      </p:sp>
      <p:sp>
        <p:nvSpPr>
          <p:cNvPr id="17" name="Date Placeholder 3">
            <a:extLst>
              <a:ext uri="{FF2B5EF4-FFF2-40B4-BE49-F238E27FC236}">
                <a16:creationId xmlns:a16="http://schemas.microsoft.com/office/drawing/2014/main" id="{73B4E782-8B70-EF79-2C07-24BB0A9F12BC}"/>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a:t>20XX</a:t>
            </a:r>
          </a:p>
        </p:txBody>
      </p:sp>
      <p:pic>
        <p:nvPicPr>
          <p:cNvPr id="8" name="Content Placeholder 7" descr="A person sitting cross legged with her legs crossed&#10;&#10;Description automatically generated">
            <a:extLst>
              <a:ext uri="{FF2B5EF4-FFF2-40B4-BE49-F238E27FC236}">
                <a16:creationId xmlns:a16="http://schemas.microsoft.com/office/drawing/2014/main" id="{311E695A-44B4-8176-FD96-7484A3222F86}"/>
              </a:ext>
            </a:extLst>
          </p:cNvPr>
          <p:cNvPicPr>
            <a:picLocks noGrp="1" noChangeAspect="1"/>
          </p:cNvPicPr>
          <p:nvPr>
            <p:ph type="pic" sz="quarter" idx="13"/>
          </p:nvPr>
        </p:nvPicPr>
        <p:blipFill rotWithShape="1">
          <a:blip r:embed="rId2"/>
          <a:srcRect r="-2" b="9962"/>
          <a:stretch/>
        </p:blipFill>
        <p:spPr>
          <a:xfrm>
            <a:off x="4575048" y="10"/>
            <a:ext cx="7616952" cy="6857990"/>
          </a:xfrm>
          <a:noFill/>
        </p:spPr>
      </p:pic>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11"/>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19" name="Slide Number Placeholder 6">
            <a:extLst>
              <a:ext uri="{FF2B5EF4-FFF2-40B4-BE49-F238E27FC236}">
                <a16:creationId xmlns:a16="http://schemas.microsoft.com/office/drawing/2014/main" id="{F247142B-3E2E-E39C-BFDC-95D47C4A32A1}"/>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105</a:t>
            </a:fld>
            <a:endParaRPr lang="en-GB" noProof="0"/>
          </a:p>
        </p:txBody>
      </p:sp>
      <p:sp>
        <p:nvSpPr>
          <p:cNvPr id="4" name="Date Placeholder 3" hidden="1">
            <a:extLst>
              <a:ext uri="{FF2B5EF4-FFF2-40B4-BE49-F238E27FC236}">
                <a16:creationId xmlns:a16="http://schemas.microsoft.com/office/drawing/2014/main" id="{3C7DB58B-C1CD-7670-CD9D-8CA225620835}"/>
              </a:ext>
            </a:extLst>
          </p:cNvPr>
          <p:cNvSpPr>
            <a:spLocks noGrp="1"/>
          </p:cNvSpPr>
          <p:nvPr>
            <p:ph type="dt" sz="half" idx="4294967295"/>
          </p:nvPr>
        </p:nvSpPr>
        <p:spPr>
          <a:xfrm>
            <a:off x="258792" y="6356350"/>
            <a:ext cx="3322608" cy="365125"/>
          </a:xfrm>
        </p:spPr>
        <p:txBody>
          <a:bodyPr/>
          <a:lstStyle/>
          <a:p>
            <a:pPr rtl="0">
              <a:spcAft>
                <a:spcPts val="600"/>
              </a:spcAft>
            </a:pPr>
            <a:r>
              <a:rPr lang="en-GB" noProof="0" dirty="0"/>
              <a:t>2023</a:t>
            </a:r>
            <a:endParaRPr lang="en-GB" noProof="0"/>
          </a:p>
        </p:txBody>
      </p:sp>
      <p:sp>
        <p:nvSpPr>
          <p:cNvPr id="6" name="Slide Number Placeholder 5" hidden="1">
            <a:extLst>
              <a:ext uri="{FF2B5EF4-FFF2-40B4-BE49-F238E27FC236}">
                <a16:creationId xmlns:a16="http://schemas.microsoft.com/office/drawing/2014/main" id="{275A63D4-1B48-030E-40AE-777B397EDFAA}"/>
              </a:ext>
            </a:extLst>
          </p:cNvPr>
          <p:cNvSpPr>
            <a:spLocks noGrp="1"/>
          </p:cNvSpPr>
          <p:nvPr>
            <p:ph type="sldNum" sz="quarter" idx="4294967295"/>
          </p:nvPr>
        </p:nvSpPr>
        <p:spPr>
          <a:xfrm>
            <a:off x="10518474" y="6356350"/>
            <a:ext cx="1414733" cy="365125"/>
          </a:xfrm>
        </p:spPr>
        <p:txBody>
          <a:bodyPr/>
          <a:lstStyle/>
          <a:p>
            <a:pPr rtl="0">
              <a:spcAft>
                <a:spcPts val="600"/>
              </a:spcAft>
            </a:pPr>
            <a:fld id="{AE208ADF-3ADD-483D-A721-14E3EEE2C135}" type="slidenum">
              <a:rPr lang="en-GB" noProof="0" smtClean="0"/>
              <a:pPr rtl="0">
                <a:spcAft>
                  <a:spcPts val="600"/>
                </a:spcAft>
              </a:pPr>
              <a:t>105</a:t>
            </a:fld>
            <a:endParaRPr lang="en-GB" noProof="0"/>
          </a:p>
        </p:txBody>
      </p:sp>
    </p:spTree>
    <p:extLst>
      <p:ext uri="{BB962C8B-B14F-4D97-AF65-F5344CB8AC3E}">
        <p14:creationId xmlns:p14="http://schemas.microsoft.com/office/powerpoint/2010/main" val="10026216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A03B6DE-CD72-86BB-2B01-17344F6F3833}"/>
              </a:ext>
            </a:extLst>
          </p:cNvPr>
          <p:cNvSpPr>
            <a:spLocks noGrp="1"/>
          </p:cNvSpPr>
          <p:nvPr>
            <p:ph type="title"/>
          </p:nvPr>
        </p:nvSpPr>
        <p:spPr>
          <a:xfrm>
            <a:off x="485775" y="647700"/>
            <a:ext cx="3680395" cy="1403343"/>
          </a:xfrm>
        </p:spPr>
        <p:txBody>
          <a:bodyPr anchor="ctr">
            <a:normAutofit/>
          </a:bodyPr>
          <a:lstStyle/>
          <a:p>
            <a:r>
              <a:rPr lang="en-US" dirty="0"/>
              <a:t>THE THROAT CHAKRA</a:t>
            </a:r>
          </a:p>
        </p:txBody>
      </p:sp>
      <p:sp>
        <p:nvSpPr>
          <p:cNvPr id="27" name="Content Placeholder 2">
            <a:extLst>
              <a:ext uri="{FF2B5EF4-FFF2-40B4-BE49-F238E27FC236}">
                <a16:creationId xmlns:a16="http://schemas.microsoft.com/office/drawing/2014/main" id="{6E21D7BD-6B4C-A073-1791-0E4A0A31D973}"/>
              </a:ext>
            </a:extLst>
          </p:cNvPr>
          <p:cNvSpPr>
            <a:spLocks noGrp="1"/>
          </p:cNvSpPr>
          <p:nvPr>
            <p:ph idx="1"/>
          </p:nvPr>
        </p:nvSpPr>
        <p:spPr>
          <a:xfrm>
            <a:off x="647701" y="2683104"/>
            <a:ext cx="3364358" cy="3673245"/>
          </a:xfrm>
        </p:spPr>
        <p:txBody>
          <a:bodyPr>
            <a:normAutofit fontScale="92500"/>
          </a:bodyPr>
          <a:lstStyle/>
          <a:p>
            <a:pPr>
              <a:lnSpc>
                <a:spcPct val="110000"/>
              </a:lnSpc>
            </a:pPr>
            <a:r>
              <a:rPr lang="en-US" sz="1700" dirty="0"/>
              <a:t>The throat chakra (</a:t>
            </a:r>
            <a:r>
              <a:rPr lang="en-US" sz="1700" dirty="0" err="1"/>
              <a:t>Vishuddha</a:t>
            </a:r>
            <a:r>
              <a:rPr lang="en-US" sz="1700" dirty="0"/>
              <a:t> in Sanskrit) is situated in the throat region and is the fifth energy centre. It is responsible for our ability to communicate effectively, express ourselves authentically, and tap into our creative potential. A balanced throat chakra enables us to articulate our thoughts, feelings, and ideas clearly and confidently, enhancing our communication skills and overall well-being.</a:t>
            </a:r>
          </a:p>
        </p:txBody>
      </p:sp>
      <p:sp>
        <p:nvSpPr>
          <p:cNvPr id="16" name="Date Placeholder 3">
            <a:extLst>
              <a:ext uri="{FF2B5EF4-FFF2-40B4-BE49-F238E27FC236}">
                <a16:creationId xmlns:a16="http://schemas.microsoft.com/office/drawing/2014/main" id="{6B57B2E3-03D7-ABE2-E779-2CE44A34549A}"/>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dirty="0"/>
              <a:t>2023</a:t>
            </a:r>
          </a:p>
        </p:txBody>
      </p:sp>
      <p:pic>
        <p:nvPicPr>
          <p:cNvPr id="20" name="Picture 19">
            <a:extLst>
              <a:ext uri="{FF2B5EF4-FFF2-40B4-BE49-F238E27FC236}">
                <a16:creationId xmlns:a16="http://schemas.microsoft.com/office/drawing/2014/main" id="{5A43E1B4-386D-C088-7CF9-82CBAC069CAC}"/>
              </a:ext>
            </a:extLst>
          </p:cNvPr>
          <p:cNvPicPr>
            <a:picLocks noChangeAspect="1"/>
          </p:cNvPicPr>
          <p:nvPr/>
        </p:nvPicPr>
        <p:blipFill>
          <a:blip r:embed="rId2"/>
          <a:srcRect t="4982" b="4982"/>
          <a:stretch/>
        </p:blipFill>
        <p:spPr>
          <a:xfrm>
            <a:off x="4575048" y="10"/>
            <a:ext cx="7616952" cy="6857990"/>
          </a:xfrm>
          <a:prstGeom prst="rect">
            <a:avLst/>
          </a:prstGeom>
          <a:noFill/>
        </p:spPr>
      </p:pic>
      <p:sp>
        <p:nvSpPr>
          <p:cNvPr id="6" name="Slide Number Placeholder 5">
            <a:extLst>
              <a:ext uri="{FF2B5EF4-FFF2-40B4-BE49-F238E27FC236}">
                <a16:creationId xmlns:a16="http://schemas.microsoft.com/office/drawing/2014/main" id="{EA5E38D9-6D93-0C51-F6A1-F329EF4A0025}"/>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106</a:t>
            </a:fld>
            <a:endParaRPr lang="en-GB" noProof="0"/>
          </a:p>
        </p:txBody>
      </p:sp>
    </p:spTree>
    <p:extLst>
      <p:ext uri="{BB962C8B-B14F-4D97-AF65-F5344CB8AC3E}">
        <p14:creationId xmlns:p14="http://schemas.microsoft.com/office/powerpoint/2010/main" val="23894353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3EB9E-1597-A663-1385-D96F6FFD948F}"/>
              </a:ext>
            </a:extLst>
          </p:cNvPr>
          <p:cNvSpPr>
            <a:spLocks noGrp="1"/>
          </p:cNvSpPr>
          <p:nvPr>
            <p:ph type="title"/>
          </p:nvPr>
        </p:nvSpPr>
        <p:spPr>
          <a:xfrm>
            <a:off x="838200" y="662427"/>
            <a:ext cx="10515600" cy="819738"/>
          </a:xfrm>
        </p:spPr>
        <p:txBody>
          <a:bodyPr anchor="ctr">
            <a:normAutofit/>
          </a:bodyPr>
          <a:lstStyle/>
          <a:p>
            <a:pPr algn="ctr">
              <a:lnSpc>
                <a:spcPct val="90000"/>
              </a:lnSpc>
            </a:pPr>
            <a:r>
              <a:rPr lang="en-US" sz="2500"/>
              <a:t>Lotus flowers are commonly associated with the chakras in many spiritual traditions. Here are the lotus flowers typically associated with each chakra:</a:t>
            </a:r>
          </a:p>
        </p:txBody>
      </p:sp>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a:xfrm>
            <a:off x="838200" y="1811756"/>
            <a:ext cx="10515600" cy="4190323"/>
          </a:xfrm>
        </p:spPr>
        <p:txBody>
          <a:bodyPr>
            <a:normAutofit/>
          </a:bodyPr>
          <a:lstStyle/>
          <a:p>
            <a:pPr marL="0" indent="0" algn="ctr">
              <a:buNone/>
            </a:pPr>
            <a:r>
              <a:rPr lang="en-US" dirty="0"/>
              <a:t>5. Throat Chakra (</a:t>
            </a:r>
            <a:r>
              <a:rPr lang="en-US" dirty="0" err="1"/>
              <a:t>Vishuddha</a:t>
            </a:r>
            <a:r>
              <a:rPr lang="en-US" dirty="0"/>
              <a:t>): The throat chakra is associated with the blue lotus flower. The blue lotus represents clear communication, self-expression, and the awakening of inner truth and authenticity.</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endParaRPr lang="en-GB" noProof="0"/>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107</a:t>
            </a:fld>
            <a:endParaRPr lang="en-GB" noProof="0"/>
          </a:p>
        </p:txBody>
      </p:sp>
    </p:spTree>
    <p:extLst>
      <p:ext uri="{BB962C8B-B14F-4D97-AF65-F5344CB8AC3E}">
        <p14:creationId xmlns:p14="http://schemas.microsoft.com/office/powerpoint/2010/main" val="11396718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32ED83E-E006-353A-6BD1-7B996D21E025}"/>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Here are some key aspects and qualities associated with the Throat chakra</a:t>
            </a:r>
            <a:br>
              <a:rPr lang="en-US" sz="2500" dirty="0"/>
            </a:br>
            <a:endParaRPr lang="en-US" sz="2500" dirty="0"/>
          </a:p>
        </p:txBody>
      </p:sp>
      <p:sp>
        <p:nvSpPr>
          <p:cNvPr id="3" name="Date Placeholder 2">
            <a:extLst>
              <a:ext uri="{FF2B5EF4-FFF2-40B4-BE49-F238E27FC236}">
                <a16:creationId xmlns:a16="http://schemas.microsoft.com/office/drawing/2014/main" id="{8A0DBD5D-2E86-CD93-161E-CC58959FE71F}"/>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4" name="Footer Placeholder 3">
            <a:extLst>
              <a:ext uri="{FF2B5EF4-FFF2-40B4-BE49-F238E27FC236}">
                <a16:creationId xmlns:a16="http://schemas.microsoft.com/office/drawing/2014/main" id="{CD7DDAB7-8F3B-2994-7EE0-D89D74ED3F4F}"/>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dirty="0"/>
          </a:p>
        </p:txBody>
      </p:sp>
      <p:sp>
        <p:nvSpPr>
          <p:cNvPr id="5" name="Slide Number Placeholder 4">
            <a:extLst>
              <a:ext uri="{FF2B5EF4-FFF2-40B4-BE49-F238E27FC236}">
                <a16:creationId xmlns:a16="http://schemas.microsoft.com/office/drawing/2014/main" id="{8BF06D41-B5DB-10D0-DE39-25D4F460CDEE}"/>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108</a:t>
            </a:fld>
            <a:endParaRPr lang="en-GB" noProof="0"/>
          </a:p>
        </p:txBody>
      </p:sp>
      <p:graphicFrame>
        <p:nvGraphicFramePr>
          <p:cNvPr id="14" name="Content Placeholder 2">
            <a:extLst>
              <a:ext uri="{FF2B5EF4-FFF2-40B4-BE49-F238E27FC236}">
                <a16:creationId xmlns:a16="http://schemas.microsoft.com/office/drawing/2014/main" id="{AB74596C-BCDE-0611-B3C3-CE57B2109608}"/>
              </a:ext>
            </a:extLst>
          </p:cNvPr>
          <p:cNvGraphicFramePr>
            <a:graphicFrameLocks noGrp="1"/>
          </p:cNvGraphicFramePr>
          <p:nvPr>
            <p:ph idx="1"/>
            <p:extLst>
              <p:ext uri="{D42A27DB-BD31-4B8C-83A1-F6EECF244321}">
                <p14:modId xmlns:p14="http://schemas.microsoft.com/office/powerpoint/2010/main" val="324594472"/>
              </p:ext>
            </p:extLst>
          </p:nvPr>
        </p:nvGraphicFramePr>
        <p:xfrm>
          <a:off x="838200" y="1479255"/>
          <a:ext cx="10515600" cy="419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67726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7BCA-86DE-E02D-E691-73ED0E183469}"/>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Here are some key aspects and qualities associated with the Throat chakra</a:t>
            </a:r>
            <a:br>
              <a:rPr lang="en-US" sz="2500" dirty="0"/>
            </a:br>
            <a:endParaRPr lang="en-GB" sz="2500" dirty="0"/>
          </a:p>
        </p:txBody>
      </p:sp>
      <p:sp>
        <p:nvSpPr>
          <p:cNvPr id="4" name="Date Placeholder 3">
            <a:extLst>
              <a:ext uri="{FF2B5EF4-FFF2-40B4-BE49-F238E27FC236}">
                <a16:creationId xmlns:a16="http://schemas.microsoft.com/office/drawing/2014/main" id="{3A9065C7-7405-085B-A467-49A736A98EF7}"/>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7B94629F-A56B-2839-04C7-1F3EC3F25480}"/>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D20E10F6-5262-B1BB-26DC-12BDF71A36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109</a:t>
            </a:fld>
            <a:endParaRPr lang="en-GB" noProof="0"/>
          </a:p>
        </p:txBody>
      </p:sp>
      <p:graphicFrame>
        <p:nvGraphicFramePr>
          <p:cNvPr id="8" name="Content Placeholder 2">
            <a:extLst>
              <a:ext uri="{FF2B5EF4-FFF2-40B4-BE49-F238E27FC236}">
                <a16:creationId xmlns:a16="http://schemas.microsoft.com/office/drawing/2014/main" id="{6CE74463-520D-C86B-9B53-E22A7985ED4D}"/>
              </a:ext>
            </a:extLst>
          </p:cNvPr>
          <p:cNvGraphicFramePr>
            <a:graphicFrameLocks noGrp="1"/>
          </p:cNvGraphicFramePr>
          <p:nvPr>
            <p:ph idx="1"/>
            <p:extLst>
              <p:ext uri="{D42A27DB-BD31-4B8C-83A1-F6EECF244321}">
                <p14:modId xmlns:p14="http://schemas.microsoft.com/office/powerpoint/2010/main" val="2973682990"/>
              </p:ext>
            </p:extLst>
          </p:nvPr>
        </p:nvGraphicFramePr>
        <p:xfrm>
          <a:off x="838200" y="1811756"/>
          <a:ext cx="10515600" cy="419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062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11</a:t>
            </a:fld>
            <a:endParaRPr lang="en-GB" noProof="0"/>
          </a:p>
        </p:txBody>
      </p:sp>
      <p:sp>
        <p:nvSpPr>
          <p:cNvPr id="7" name="Content Placeholder 6">
            <a:extLst>
              <a:ext uri="{FF2B5EF4-FFF2-40B4-BE49-F238E27FC236}">
                <a16:creationId xmlns:a16="http://schemas.microsoft.com/office/drawing/2014/main" id="{9229AF67-3CEB-7DD8-AAD3-D952B885E0C9}"/>
              </a:ext>
            </a:extLst>
          </p:cNvPr>
          <p:cNvSpPr>
            <a:spLocks noGrp="1"/>
          </p:cNvSpPr>
          <p:nvPr>
            <p:ph idx="1"/>
          </p:nvPr>
        </p:nvSpPr>
        <p:spPr/>
        <p:txBody>
          <a:bodyPr/>
          <a:lstStyle/>
          <a:p>
            <a:pPr algn="ctr"/>
            <a:r>
              <a:rPr lang="en-US" dirty="0"/>
              <a:t>1. Root Chakra (</a:t>
            </a:r>
            <a:r>
              <a:rPr lang="en-US" dirty="0" err="1"/>
              <a:t>Muladhara</a:t>
            </a:r>
            <a:r>
              <a:rPr lang="en-US" dirty="0"/>
              <a:t>):   </a:t>
            </a:r>
          </a:p>
          <a:p>
            <a:pPr algn="ctr"/>
            <a:r>
              <a:rPr lang="en-US" dirty="0"/>
              <a:t> Physical symptoms: Persistent fatigue, low energy levels, lower back pain, hip or leg issues, immune system disorders, frequent illnesses, constipation, and digestive problems.   </a:t>
            </a:r>
          </a:p>
          <a:p>
            <a:pPr algn="ctr"/>
            <a:r>
              <a:rPr lang="en-US" dirty="0"/>
              <a:t>Emotional symptoms: Feelings of insecurity, fear, anxiety, restlessness, lack of trust in oneself or others, difficulty feeling grounded or rooted, and financial challenges or instability.</a:t>
            </a:r>
            <a:endParaRPr lang="en-GB" dirty="0"/>
          </a:p>
        </p:txBody>
      </p:sp>
    </p:spTree>
    <p:extLst>
      <p:ext uri="{BB962C8B-B14F-4D97-AF65-F5344CB8AC3E}">
        <p14:creationId xmlns:p14="http://schemas.microsoft.com/office/powerpoint/2010/main" val="38393197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lstStyle/>
          <a:p>
            <a:pPr marL="0" indent="0">
              <a:buNone/>
            </a:pPr>
            <a:r>
              <a:rPr lang="en-US" dirty="0"/>
              <a:t>By nourishing and balancing the throat chakra, we can enhance our ability to communicate effectively, express ourselves authentically, and live in alignment with our truth. It allows us to confidently speak our truth, listen deeply to others, and express our creativity and ideas in a way that resonates with others. When the throat chakra is in harmony, we experience a sense of authenticity, clarity, and connection in our communication with ourselves and others.</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110</a:t>
            </a:fld>
            <a:endParaRPr lang="en-GB" noProof="0"/>
          </a:p>
        </p:txBody>
      </p:sp>
    </p:spTree>
    <p:extLst>
      <p:ext uri="{BB962C8B-B14F-4D97-AF65-F5344CB8AC3E}">
        <p14:creationId xmlns:p14="http://schemas.microsoft.com/office/powerpoint/2010/main" val="23092890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5EB6-8D2A-DD5D-D362-C2376BB8CA3F}"/>
              </a:ext>
            </a:extLst>
          </p:cNvPr>
          <p:cNvSpPr>
            <a:spLocks noGrp="1"/>
          </p:cNvSpPr>
          <p:nvPr>
            <p:ph type="title"/>
          </p:nvPr>
        </p:nvSpPr>
        <p:spPr>
          <a:xfrm>
            <a:off x="838200" y="662427"/>
            <a:ext cx="10515600" cy="819738"/>
          </a:xfrm>
        </p:spPr>
        <p:txBody>
          <a:bodyPr anchor="ctr">
            <a:normAutofit/>
          </a:bodyPr>
          <a:lstStyle/>
          <a:p>
            <a:r>
              <a:rPr lang="en-US" dirty="0"/>
              <a:t>Throat Chakra Activation</a:t>
            </a:r>
            <a:endParaRPr lang="en-GB" dirty="0"/>
          </a:p>
        </p:txBody>
      </p:sp>
      <p:sp>
        <p:nvSpPr>
          <p:cNvPr id="12" name="Content Placeholder 2">
            <a:extLst>
              <a:ext uri="{FF2B5EF4-FFF2-40B4-BE49-F238E27FC236}">
                <a16:creationId xmlns:a16="http://schemas.microsoft.com/office/drawing/2014/main" id="{AFF0893C-E3A5-7B58-806B-760E1C8E17AA}"/>
              </a:ext>
            </a:extLst>
          </p:cNvPr>
          <p:cNvSpPr>
            <a:spLocks noGrp="1"/>
          </p:cNvSpPr>
          <p:nvPr>
            <p:ph idx="1"/>
          </p:nvPr>
        </p:nvSpPr>
        <p:spPr>
          <a:xfrm>
            <a:off x="838200" y="1479255"/>
            <a:ext cx="10515600" cy="4190323"/>
          </a:xfrm>
        </p:spPr>
        <p:txBody>
          <a:bodyPr>
            <a:normAutofit/>
          </a:bodyPr>
          <a:lstStyle/>
          <a:p>
            <a:pPr>
              <a:lnSpc>
                <a:spcPct val="110000"/>
              </a:lnSpc>
            </a:pPr>
            <a:r>
              <a:rPr lang="en-US" sz="2200" dirty="0"/>
              <a:t>Start the day with neck and throat stretches or a yoga sequence focusing on the throat region.</a:t>
            </a:r>
          </a:p>
          <a:p>
            <a:pPr>
              <a:lnSpc>
                <a:spcPct val="110000"/>
              </a:lnSpc>
            </a:pPr>
            <a:r>
              <a:rPr lang="en-US" sz="2200" dirty="0"/>
              <a:t>Surround yourself with the </a:t>
            </a:r>
            <a:r>
              <a:rPr lang="en-US" sz="2200" dirty="0" err="1"/>
              <a:t>colour</a:t>
            </a:r>
            <a:r>
              <a:rPr lang="en-US" sz="2200" dirty="0"/>
              <a:t> blue by wearing blue clothing or using blue objects in your environment.</a:t>
            </a:r>
          </a:p>
          <a:p>
            <a:pPr>
              <a:lnSpc>
                <a:spcPct val="110000"/>
              </a:lnSpc>
            </a:pPr>
            <a:r>
              <a:rPr lang="en-US" sz="2200" dirty="0"/>
              <a:t>Engage in activities that encourage clear communication, such as journaling or having honest conversations.</a:t>
            </a:r>
          </a:p>
          <a:p>
            <a:pPr>
              <a:lnSpc>
                <a:spcPct val="110000"/>
              </a:lnSpc>
            </a:pPr>
            <a:r>
              <a:rPr lang="en-US" sz="2200" dirty="0"/>
              <a:t>Meditate on the element of sound associated with the throat chakra while repeating affirmations like "I express myself authentically and confidently.“</a:t>
            </a:r>
          </a:p>
          <a:p>
            <a:pPr>
              <a:lnSpc>
                <a:spcPct val="110000"/>
              </a:lnSpc>
            </a:pPr>
            <a:r>
              <a:rPr lang="en-US" sz="2200" dirty="0"/>
              <a:t>Eat and drink blue-</a:t>
            </a:r>
            <a:r>
              <a:rPr lang="en-US" sz="2200" dirty="0" err="1"/>
              <a:t>coloured</a:t>
            </a:r>
            <a:r>
              <a:rPr lang="en-US" sz="2200" dirty="0"/>
              <a:t> fruits such as blueberries</a:t>
            </a:r>
            <a:endParaRPr lang="en-GB" sz="2200" dirty="0"/>
          </a:p>
        </p:txBody>
      </p:sp>
      <p:sp>
        <p:nvSpPr>
          <p:cNvPr id="4" name="Date Placeholder 3">
            <a:extLst>
              <a:ext uri="{FF2B5EF4-FFF2-40B4-BE49-F238E27FC236}">
                <a16:creationId xmlns:a16="http://schemas.microsoft.com/office/drawing/2014/main" id="{C6BC9A15-671E-8064-49C3-1EC7B498FA41}"/>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36271D33-9F56-17F0-5E48-EDF372D91031}"/>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a:t>Uncommon ppl</a:t>
            </a:r>
            <a:endParaRPr lang="en-GB" noProof="0"/>
          </a:p>
        </p:txBody>
      </p:sp>
      <p:sp>
        <p:nvSpPr>
          <p:cNvPr id="6" name="Slide Number Placeholder 5">
            <a:extLst>
              <a:ext uri="{FF2B5EF4-FFF2-40B4-BE49-F238E27FC236}">
                <a16:creationId xmlns:a16="http://schemas.microsoft.com/office/drawing/2014/main" id="{D1FF92A1-18DC-F5A3-C83F-76BBC14AB421}"/>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111</a:t>
            </a:fld>
            <a:endParaRPr lang="en-GB" noProof="0"/>
          </a:p>
        </p:txBody>
      </p:sp>
    </p:spTree>
    <p:extLst>
      <p:ext uri="{BB962C8B-B14F-4D97-AF65-F5344CB8AC3E}">
        <p14:creationId xmlns:p14="http://schemas.microsoft.com/office/powerpoint/2010/main" val="3773894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DC58DDB-05CC-3ED4-9928-1644397DF7F7}"/>
              </a:ext>
            </a:extLst>
          </p:cNvPr>
          <p:cNvSpPr>
            <a:spLocks noGrp="1"/>
          </p:cNvSpPr>
          <p:nvPr>
            <p:ph type="title"/>
          </p:nvPr>
        </p:nvSpPr>
        <p:spPr>
          <a:xfrm>
            <a:off x="838200" y="662427"/>
            <a:ext cx="10515600" cy="819738"/>
          </a:xfrm>
        </p:spPr>
        <p:txBody>
          <a:bodyPr anchor="ctr">
            <a:normAutofit/>
          </a:bodyPr>
          <a:lstStyle/>
          <a:p>
            <a:pPr algn="ctr"/>
            <a:r>
              <a:rPr lang="en-US" dirty="0"/>
              <a:t>THROAT CHAKRA AFFRIMATIONS</a:t>
            </a:r>
          </a:p>
        </p:txBody>
      </p:sp>
      <p:sp>
        <p:nvSpPr>
          <p:cNvPr id="7" name="Content Placeholder 6">
            <a:extLst>
              <a:ext uri="{FF2B5EF4-FFF2-40B4-BE49-F238E27FC236}">
                <a16:creationId xmlns:a16="http://schemas.microsoft.com/office/drawing/2014/main" id="{DD18C90D-46E5-C26E-8447-9D03FBE9E0A8}"/>
              </a:ext>
            </a:extLst>
          </p:cNvPr>
          <p:cNvSpPr>
            <a:spLocks noGrp="1"/>
          </p:cNvSpPr>
          <p:nvPr>
            <p:ph idx="1"/>
          </p:nvPr>
        </p:nvSpPr>
        <p:spPr>
          <a:xfrm>
            <a:off x="838200" y="1811756"/>
            <a:ext cx="10515600" cy="4190323"/>
          </a:xfrm>
        </p:spPr>
        <p:txBody>
          <a:bodyPr>
            <a:normAutofit/>
          </a:bodyPr>
          <a:lstStyle/>
          <a:p>
            <a:pPr algn="ctr">
              <a:lnSpc>
                <a:spcPct val="110000"/>
              </a:lnSpc>
            </a:pPr>
            <a:r>
              <a:rPr lang="en-US" sz="1700" dirty="0"/>
              <a:t>Throat Chakra:1. "I express my truth with clarity and confidence.“</a:t>
            </a:r>
          </a:p>
          <a:p>
            <a:pPr algn="ctr">
              <a:lnSpc>
                <a:spcPct val="110000"/>
              </a:lnSpc>
            </a:pPr>
            <a:r>
              <a:rPr lang="en-US" sz="1700" dirty="0"/>
              <a:t>2. "I communicate effectively and authentically, creating harmonious connections.“</a:t>
            </a:r>
          </a:p>
          <a:p>
            <a:pPr algn="ctr">
              <a:lnSpc>
                <a:spcPct val="110000"/>
              </a:lnSpc>
            </a:pPr>
            <a:r>
              <a:rPr lang="en-US" sz="1700" dirty="0"/>
              <a:t>3. "I listen attentively and with an open heart to others.“</a:t>
            </a:r>
          </a:p>
          <a:p>
            <a:pPr algn="ctr">
              <a:lnSpc>
                <a:spcPct val="110000"/>
              </a:lnSpc>
            </a:pPr>
            <a:r>
              <a:rPr lang="en-US" sz="1700" dirty="0"/>
              <a:t>4. "I am worthy of being heard, and my voice matters.“</a:t>
            </a:r>
          </a:p>
          <a:p>
            <a:pPr algn="ctr">
              <a:lnSpc>
                <a:spcPct val="110000"/>
              </a:lnSpc>
            </a:pPr>
            <a:r>
              <a:rPr lang="en-US" sz="1700" dirty="0"/>
              <a:t>5. "I express my thoughts and ideas easily and confidently.“</a:t>
            </a:r>
          </a:p>
          <a:p>
            <a:pPr algn="ctr">
              <a:lnSpc>
                <a:spcPct val="110000"/>
              </a:lnSpc>
            </a:pPr>
            <a:r>
              <a:rPr lang="en-US" sz="1700" dirty="0"/>
              <a:t>6. "I speak my truth with love and compassion.“</a:t>
            </a:r>
          </a:p>
          <a:p>
            <a:pPr algn="ctr">
              <a:lnSpc>
                <a:spcPct val="110000"/>
              </a:lnSpc>
            </a:pPr>
            <a:r>
              <a:rPr lang="en-US" sz="1700" dirty="0"/>
              <a:t>7. "I am open to creative self-expression through words, art, or any other form.“</a:t>
            </a:r>
          </a:p>
          <a:p>
            <a:pPr algn="ctr">
              <a:lnSpc>
                <a:spcPct val="110000"/>
              </a:lnSpc>
            </a:pPr>
            <a:r>
              <a:rPr lang="en-US" sz="1700" dirty="0"/>
              <a:t>8. "I trust my inner voice and intuition to guide my communication.“</a:t>
            </a:r>
          </a:p>
          <a:p>
            <a:pPr algn="ctr">
              <a:lnSpc>
                <a:spcPct val="110000"/>
              </a:lnSpc>
            </a:pPr>
            <a:r>
              <a:rPr lang="en-US" sz="1700" dirty="0"/>
              <a:t>9. "I am a clear and effective communicator in all areas of my life.“</a:t>
            </a:r>
          </a:p>
          <a:p>
            <a:pPr algn="ctr">
              <a:lnSpc>
                <a:spcPct val="110000"/>
              </a:lnSpc>
            </a:pPr>
            <a:r>
              <a:rPr lang="en-US" sz="1700" dirty="0"/>
              <a:t>10. "I am open to receiving and expressing divine inspiration."</a:t>
            </a:r>
            <a:endParaRPr lang="en-GB" sz="1700"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endParaRPr lang="en-GB" noProof="0"/>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112</a:t>
            </a:fld>
            <a:endParaRPr lang="en-GB" noProof="0"/>
          </a:p>
        </p:txBody>
      </p:sp>
    </p:spTree>
    <p:extLst>
      <p:ext uri="{BB962C8B-B14F-4D97-AF65-F5344CB8AC3E}">
        <p14:creationId xmlns:p14="http://schemas.microsoft.com/office/powerpoint/2010/main" val="37366997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28D9A3-ABD6-2BC1-A842-7525CB6B74A3}"/>
              </a:ext>
            </a:extLst>
          </p:cNvPr>
          <p:cNvSpPr>
            <a:spLocks noGrp="1"/>
          </p:cNvSpPr>
          <p:nvPr>
            <p:ph idx="1"/>
          </p:nvPr>
        </p:nvSpPr>
        <p:spPr>
          <a:xfrm>
            <a:off x="838200" y="1811756"/>
            <a:ext cx="10515600" cy="4190323"/>
          </a:xfrm>
        </p:spPr>
        <p:txBody>
          <a:bodyPr>
            <a:normAutofit/>
          </a:bodyPr>
          <a:lstStyle/>
          <a:p>
            <a:r>
              <a:rPr lang="en-US" dirty="0"/>
              <a:t>Balancing the chakras is a practice that has been used for centuries to promote physical and emotional well-being. Every chakra is associated with a specific sound or vibration that can be used to balance its energies. One can activate and stimulate the corresponding chakra by chanting these sounds or mantras, promoting balance and harmony throughout the body. Chanting sounds, known as </a:t>
            </a:r>
            <a:r>
              <a:rPr lang="en-US" dirty="0" err="1"/>
              <a:t>bija</a:t>
            </a:r>
            <a:r>
              <a:rPr lang="en-US" dirty="0"/>
              <a:t> mantras, are often used to activate and balance the chakras. Here are the </a:t>
            </a:r>
            <a:r>
              <a:rPr lang="en-US" dirty="0" err="1"/>
              <a:t>bija</a:t>
            </a:r>
            <a:r>
              <a:rPr lang="en-US" dirty="0"/>
              <a:t> mantras associated with each chakra:</a:t>
            </a:r>
            <a:endParaRPr lang="en-GB" dirty="0"/>
          </a:p>
        </p:txBody>
      </p:sp>
      <p:sp>
        <p:nvSpPr>
          <p:cNvPr id="4" name="Date Placeholder 3">
            <a:extLst>
              <a:ext uri="{FF2B5EF4-FFF2-40B4-BE49-F238E27FC236}">
                <a16:creationId xmlns:a16="http://schemas.microsoft.com/office/drawing/2014/main" id="{F674335F-0588-C702-8653-BF6A0349BB8E}"/>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E32B079E-6077-C9C7-1B0A-53DAB5FF15C6}"/>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err="1"/>
              <a:t>Unccommon</a:t>
            </a:r>
            <a:r>
              <a:rPr lang="en-GB" dirty="0"/>
              <a:t> ppl</a:t>
            </a:r>
            <a:endParaRPr lang="en-GB" noProof="0" dirty="0"/>
          </a:p>
        </p:txBody>
      </p:sp>
      <p:sp>
        <p:nvSpPr>
          <p:cNvPr id="6" name="Slide Number Placeholder 5">
            <a:extLst>
              <a:ext uri="{FF2B5EF4-FFF2-40B4-BE49-F238E27FC236}">
                <a16:creationId xmlns:a16="http://schemas.microsoft.com/office/drawing/2014/main" id="{0CCCF0BE-4E81-7D1D-1295-DD50F545B5C6}"/>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113</a:t>
            </a:fld>
            <a:endParaRPr lang="en-GB" noProof="0"/>
          </a:p>
        </p:txBody>
      </p:sp>
    </p:spTree>
    <p:extLst>
      <p:ext uri="{BB962C8B-B14F-4D97-AF65-F5344CB8AC3E}">
        <p14:creationId xmlns:p14="http://schemas.microsoft.com/office/powerpoint/2010/main" val="26684574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F9CFC61-90AA-C8D9-7D11-C8E3FDEB09EC}"/>
              </a:ext>
            </a:extLst>
          </p:cNvPr>
          <p:cNvSpPr>
            <a:spLocks noGrp="1"/>
          </p:cNvSpPr>
          <p:nvPr>
            <p:ph type="title"/>
          </p:nvPr>
        </p:nvSpPr>
        <p:spPr>
          <a:xfrm>
            <a:off x="485775" y="647700"/>
            <a:ext cx="3680395" cy="1403343"/>
          </a:xfrm>
        </p:spPr>
        <p:txBody>
          <a:bodyPr anchor="ctr">
            <a:normAutofit fontScale="90000"/>
          </a:bodyPr>
          <a:lstStyle/>
          <a:p>
            <a:r>
              <a:rPr lang="en-US" dirty="0"/>
              <a:t>Throat Chakra (</a:t>
            </a:r>
            <a:r>
              <a:rPr lang="en-US" dirty="0" err="1"/>
              <a:t>Vishuddha</a:t>
            </a:r>
            <a:r>
              <a:rPr lang="en-US" dirty="0"/>
              <a:t>)</a:t>
            </a:r>
            <a:br>
              <a:rPr lang="en-US" dirty="0"/>
            </a:br>
            <a:r>
              <a:rPr lang="en-US" dirty="0"/>
              <a:t>Chant</a:t>
            </a:r>
          </a:p>
        </p:txBody>
      </p:sp>
      <p:sp>
        <p:nvSpPr>
          <p:cNvPr id="3" name="Content Placeholder 2">
            <a:extLst>
              <a:ext uri="{FF2B5EF4-FFF2-40B4-BE49-F238E27FC236}">
                <a16:creationId xmlns:a16="http://schemas.microsoft.com/office/drawing/2014/main" id="{93F81CB2-F838-8DF2-AC1E-0560522ED795}"/>
              </a:ext>
            </a:extLst>
          </p:cNvPr>
          <p:cNvSpPr>
            <a:spLocks noGrp="1"/>
          </p:cNvSpPr>
          <p:nvPr>
            <p:ph idx="1"/>
          </p:nvPr>
        </p:nvSpPr>
        <p:spPr>
          <a:xfrm>
            <a:off x="647701" y="2683104"/>
            <a:ext cx="3364358" cy="3673245"/>
          </a:xfrm>
        </p:spPr>
        <p:txBody>
          <a:bodyPr>
            <a:normAutofit/>
          </a:bodyPr>
          <a:lstStyle/>
          <a:p>
            <a:pPr>
              <a:lnSpc>
                <a:spcPct val="110000"/>
              </a:lnSpc>
            </a:pPr>
            <a:r>
              <a:rPr lang="en-US" sz="1500" dirty="0"/>
              <a:t> Chant "HAM" (pronounced as "Hum").The throat chakra is situated on the throat, is associated with the sound "HAM". This chakra is responsible for our sense of communication and self-expression. When the throat chakra is out of balance, we may experience difficulties expressing ourselves or a fear of speaking our truth. By chanting "HAM", we can activate and stimulate the throat chakra, promoting clear communication and self-expression.</a:t>
            </a:r>
            <a:endParaRPr lang="en-GB" sz="1500" dirty="0"/>
          </a:p>
        </p:txBody>
      </p:sp>
      <p:sp>
        <p:nvSpPr>
          <p:cNvPr id="4" name="Date Placeholder 3">
            <a:extLst>
              <a:ext uri="{FF2B5EF4-FFF2-40B4-BE49-F238E27FC236}">
                <a16:creationId xmlns:a16="http://schemas.microsoft.com/office/drawing/2014/main" id="{E6F439B0-0348-5AA3-030C-9246B955EEFC}"/>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dirty="0"/>
              <a:t>2023</a:t>
            </a:r>
          </a:p>
        </p:txBody>
      </p:sp>
      <p:pic>
        <p:nvPicPr>
          <p:cNvPr id="18" name="Picture 16">
            <a:extLst>
              <a:ext uri="{FF2B5EF4-FFF2-40B4-BE49-F238E27FC236}">
                <a16:creationId xmlns:a16="http://schemas.microsoft.com/office/drawing/2014/main" id="{44E3CCE5-4525-5FC7-A0D5-A655661BDCE8}"/>
              </a:ext>
            </a:extLst>
          </p:cNvPr>
          <p:cNvPicPr>
            <a:picLocks noChangeAspect="1"/>
          </p:cNvPicPr>
          <p:nvPr/>
        </p:nvPicPr>
        <p:blipFill>
          <a:blip r:embed="rId2"/>
          <a:srcRect t="16233" b="16233"/>
          <a:stretch/>
        </p:blipFill>
        <p:spPr>
          <a:xfrm>
            <a:off x="4575048" y="10"/>
            <a:ext cx="7616952" cy="6857990"/>
          </a:xfrm>
          <a:prstGeom prst="rect">
            <a:avLst/>
          </a:prstGeom>
          <a:noFill/>
        </p:spPr>
      </p:pic>
      <p:sp>
        <p:nvSpPr>
          <p:cNvPr id="5" name="Footer Placeholder 4">
            <a:extLst>
              <a:ext uri="{FF2B5EF4-FFF2-40B4-BE49-F238E27FC236}">
                <a16:creationId xmlns:a16="http://schemas.microsoft.com/office/drawing/2014/main" id="{B72E4766-77A4-2B97-2131-3E75F8350827}"/>
              </a:ext>
            </a:extLst>
          </p:cNvPr>
          <p:cNvSpPr>
            <a:spLocks noGrp="1"/>
          </p:cNvSpPr>
          <p:nvPr>
            <p:ph type="ftr" sz="quarter" idx="11"/>
          </p:nvPr>
        </p:nvSpPr>
        <p:spPr>
          <a:xfrm>
            <a:off x="3581399" y="6356350"/>
            <a:ext cx="5029203" cy="365125"/>
          </a:xfrm>
        </p:spPr>
        <p:txBody>
          <a:bodyPr anchor="ctr">
            <a:normAutofit/>
          </a:bodyPr>
          <a:lstStyle/>
          <a:p>
            <a:pPr rtl="0">
              <a:spcAft>
                <a:spcPts val="600"/>
              </a:spcAft>
            </a:pPr>
            <a:r>
              <a:rPr lang="en-GB"/>
              <a:t>Uncommon ppl </a:t>
            </a:r>
            <a:endParaRPr lang="en-GB" noProof="0"/>
          </a:p>
        </p:txBody>
      </p:sp>
      <p:sp>
        <p:nvSpPr>
          <p:cNvPr id="6" name="Slide Number Placeholder 5">
            <a:extLst>
              <a:ext uri="{FF2B5EF4-FFF2-40B4-BE49-F238E27FC236}">
                <a16:creationId xmlns:a16="http://schemas.microsoft.com/office/drawing/2014/main" id="{F2D266E0-2922-012A-9543-B1EB5705990D}"/>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114</a:t>
            </a:fld>
            <a:endParaRPr lang="en-GB" noProof="0"/>
          </a:p>
        </p:txBody>
      </p:sp>
    </p:spTree>
    <p:extLst>
      <p:ext uri="{BB962C8B-B14F-4D97-AF65-F5344CB8AC3E}">
        <p14:creationId xmlns:p14="http://schemas.microsoft.com/office/powerpoint/2010/main" val="15488372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Throat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fontScale="92500"/>
          </a:bodyPr>
          <a:lstStyle/>
          <a:p>
            <a:pPr marL="457200" indent="-457200" algn="ctr">
              <a:buAutoNum type="arabicPeriod"/>
            </a:pPr>
            <a:r>
              <a:rPr lang="en-US" dirty="0"/>
              <a:t>Find a quiet and comfortable space.</a:t>
            </a:r>
          </a:p>
          <a:p>
            <a:pPr marL="457200" indent="-457200" algn="ctr">
              <a:buAutoNum type="arabicPeriod"/>
            </a:pPr>
            <a:r>
              <a:rPr lang="en-US" dirty="0"/>
              <a:t> Create a peaceful ambience.</a:t>
            </a:r>
          </a:p>
          <a:p>
            <a:pPr marL="457200" indent="-457200" algn="ctr">
              <a:buAutoNum type="arabicPeriod"/>
            </a:pPr>
            <a:r>
              <a:rPr lang="en-US" dirty="0"/>
              <a:t> Cleanse the space and open windows and doors to let in fresh air and natural light. Use sound, like chimes or clapping, to create vibrations and clear stagnant energy. Burn sage or incense and waft the smoke throughout the space. Sprinkle salt around the perimeter or in areas that need extra cleansing. Visualize a bright white light filling the space, cleansing and purifying the energy.</a:t>
            </a:r>
          </a:p>
          <a:p>
            <a:pPr marL="457200" indent="-457200" algn="ctr">
              <a:buAutoNum type="arabicPeriod"/>
            </a:pPr>
            <a:r>
              <a:rPr lang="en-US" dirty="0"/>
              <a:t>Set your intention for the meditation. What chakra are you going to work on.</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115</a:t>
            </a:fld>
            <a:endParaRPr lang="en-GB" noProof="0"/>
          </a:p>
        </p:txBody>
      </p:sp>
    </p:spTree>
    <p:extLst>
      <p:ext uri="{BB962C8B-B14F-4D97-AF65-F5344CB8AC3E}">
        <p14:creationId xmlns:p14="http://schemas.microsoft.com/office/powerpoint/2010/main" val="159507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Throat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5. Align your energy using The "Crossover" technique, an energy exercise from the Eden Energy Medicine system that helps balance and integrate the body's energies before meditating, activating and aligning your chakras. Stand. Cross your right hand over to your left shoulder and your left hand over to your right hip. Take a deep breath. Uncross your arms and bring them back to your sides. Repeat by crossing your left hand over your right shoulder and your right hand to your left hip. Take a deep breath. Uncross your arms and bring them back to your sides. Repeat this crossing and uncrossing motion a few times, allowing your breath to flow naturally.</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116</a:t>
            </a:fld>
            <a:endParaRPr lang="en-GB" noProof="0"/>
          </a:p>
        </p:txBody>
      </p:sp>
    </p:spTree>
    <p:extLst>
      <p:ext uri="{BB962C8B-B14F-4D97-AF65-F5344CB8AC3E}">
        <p14:creationId xmlns:p14="http://schemas.microsoft.com/office/powerpoint/2010/main" val="31769764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Throat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6. Get into a comfortable position. Sit on a cushion or mat. In the summer, I prefer to sit in the grass as Sitting on the grass allows you to connect with the earth's energy, promoting a sense of stability, balance, and grounding during meditation. Cross your legs comfortably and Straighten your spine; relax your shoulders and arms. Relax your face and jaw. Close your eyes or soften your gaze. Find a balanced and stable posture.</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117</a:t>
            </a:fld>
            <a:endParaRPr lang="en-GB" noProof="0"/>
          </a:p>
        </p:txBody>
      </p:sp>
    </p:spTree>
    <p:extLst>
      <p:ext uri="{BB962C8B-B14F-4D97-AF65-F5344CB8AC3E}">
        <p14:creationId xmlns:p14="http://schemas.microsoft.com/office/powerpoint/2010/main" val="28353161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Throat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7. You can use music or sit quietly. Using solfeggio frequencies as background music during meditation sessions, you might notice a considerable difference in how clear and balanced my chakras feel afterwards. It's incredible how much of an impact sound vibrations can have on our energy </a:t>
            </a:r>
            <a:r>
              <a:rPr lang="en-US" dirty="0" err="1"/>
              <a:t>centres</a:t>
            </a:r>
            <a:r>
              <a:rPr lang="en-US" dirty="0"/>
              <a:t>. I recommend incorporating this into your practice if you haven't already!</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118</a:t>
            </a:fld>
            <a:endParaRPr lang="en-GB" noProof="0"/>
          </a:p>
        </p:txBody>
      </p:sp>
    </p:spTree>
    <p:extLst>
      <p:ext uri="{BB962C8B-B14F-4D97-AF65-F5344CB8AC3E}">
        <p14:creationId xmlns:p14="http://schemas.microsoft.com/office/powerpoint/2010/main" val="5134155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Throat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8. Focus on your breath. Relax your body and let go of tension. Breathe naturally through your nose. Focus your attention on the sensation of your breath. If your mind wanders, gently bring it back to the breath. Optionally, take slightly longer inhales and exhales for relaxation. Let your breath flow naturally without forcing it.</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119</a:t>
            </a:fld>
            <a:endParaRPr lang="en-GB" noProof="0"/>
          </a:p>
        </p:txBody>
      </p:sp>
    </p:spTree>
    <p:extLst>
      <p:ext uri="{BB962C8B-B14F-4D97-AF65-F5344CB8AC3E}">
        <p14:creationId xmlns:p14="http://schemas.microsoft.com/office/powerpoint/2010/main" val="3536979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lstStyle/>
          <a:p>
            <a:pPr marL="0" indent="0" algn="ctr">
              <a:buNone/>
            </a:pPr>
            <a:r>
              <a:rPr lang="en-US" dirty="0"/>
              <a:t>Sacral Chakra (Svadhisthana):   </a:t>
            </a:r>
          </a:p>
          <a:p>
            <a:pPr marL="0" indent="0" algn="ctr">
              <a:buNone/>
            </a:pPr>
            <a:r>
              <a:rPr lang="en-US" dirty="0"/>
              <a:t>Physical symptoms: Reproductive issues, menstrual problems, lower abdominal pain, urinary tract infections, kidney problems, sexual dysfunction, and lower back pain.   </a:t>
            </a:r>
          </a:p>
          <a:p>
            <a:pPr marL="0" indent="0" algn="ctr">
              <a:buNone/>
            </a:pPr>
            <a:r>
              <a:rPr lang="en-US" dirty="0"/>
              <a:t> Emotional symptoms: Lack of creativity, difficulty experiencing pleasure or joy, emotional instability, mood swings, feelings of guilt or shame, and challenges in expressing emotions.</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12</a:t>
            </a:fld>
            <a:endParaRPr lang="en-GB" noProof="0"/>
          </a:p>
        </p:txBody>
      </p:sp>
    </p:spTree>
    <p:extLst>
      <p:ext uri="{BB962C8B-B14F-4D97-AF65-F5344CB8AC3E}">
        <p14:creationId xmlns:p14="http://schemas.microsoft.com/office/powerpoint/2010/main" val="27591474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Throat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fontScale="85000" lnSpcReduction="10000"/>
          </a:bodyPr>
          <a:lstStyle/>
          <a:p>
            <a:pPr marL="0" indent="0" algn="ctr">
              <a:buNone/>
            </a:pPr>
            <a:r>
              <a:rPr lang="en-US" dirty="0"/>
              <a:t>9. Visualize the chakra(s) you want to work on. Whatever your chosen chakra, visualize its </a:t>
            </a:r>
            <a:r>
              <a:rPr lang="en-US" dirty="0" err="1"/>
              <a:t>colour</a:t>
            </a:r>
            <a:r>
              <a:rPr lang="en-US" dirty="0"/>
              <a:t> where your root chakra is situated. </a:t>
            </a:r>
          </a:p>
          <a:p>
            <a:pPr marL="0" indent="0" algn="ctr">
              <a:buNone/>
            </a:pPr>
            <a:r>
              <a:rPr lang="en-US" dirty="0"/>
              <a:t>Close your eyes and take a few deep breaths. As you inhale, imagine a bright blue light growing larger and brighter in your mind's eye. With each breath, the light expands and envelops your throat and neck area, soothing and balancing your throat chakra. Any blockages or stagnant energy in your throat chakra is cleansed and cleared by the blue light. As the light becomes even more vibrant and decisive with every inhale, feel it filling your entire throat and neck area. As you exhale, any tension or negativity is released and carried away by the blue light. Continue to focus on your breath and the blue light, feeling a sense of clarity, confidence, and calmness radiating from your throat. Take as much time as you need to embrace this meditation and its benefits fully.</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120</a:t>
            </a:fld>
            <a:endParaRPr lang="en-GB" noProof="0"/>
          </a:p>
        </p:txBody>
      </p:sp>
    </p:spTree>
    <p:extLst>
      <p:ext uri="{BB962C8B-B14F-4D97-AF65-F5344CB8AC3E}">
        <p14:creationId xmlns:p14="http://schemas.microsoft.com/office/powerpoint/2010/main" val="25203758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Throat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10. Repeat Two or Four affirmations or mantras to focus on for a few minutes; repeat the following affirmations silently or aloud, allowing the words to resonate within you:</a:t>
            </a:r>
          </a:p>
          <a:p>
            <a:pPr marL="0" indent="0" algn="ctr">
              <a:buNone/>
            </a:pPr>
            <a:r>
              <a:rPr lang="en-US" dirty="0"/>
              <a:t>My voice is powerful and has value.    </a:t>
            </a:r>
          </a:p>
          <a:p>
            <a:pPr marL="0" indent="0" algn="ctr">
              <a:buNone/>
            </a:pPr>
            <a:r>
              <a:rPr lang="en-US" dirty="0"/>
              <a:t>I speak my truth with clarity and confidence.    </a:t>
            </a:r>
          </a:p>
          <a:p>
            <a:pPr marL="0" indent="0" algn="ctr">
              <a:buNone/>
            </a:pPr>
            <a:r>
              <a:rPr lang="en-US" dirty="0"/>
              <a:t>I communicate with kindness and compassion.    </a:t>
            </a:r>
          </a:p>
          <a:p>
            <a:pPr marL="0" indent="0" algn="ctr">
              <a:buNone/>
            </a:pPr>
            <a:r>
              <a:rPr lang="en-US" dirty="0"/>
              <a:t>I am open to listening and understanding others</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121</a:t>
            </a:fld>
            <a:endParaRPr lang="en-GB" noProof="0"/>
          </a:p>
        </p:txBody>
      </p:sp>
    </p:spTree>
    <p:extLst>
      <p:ext uri="{BB962C8B-B14F-4D97-AF65-F5344CB8AC3E}">
        <p14:creationId xmlns:p14="http://schemas.microsoft.com/office/powerpoint/2010/main" val="33053097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Throat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11. Meditate on the chakra(s) and visualize balanced energy. Chant your Bija and repeat 108 times. Once done, relax and focus on your breathing for two minutes.</a:t>
            </a:r>
          </a:p>
          <a:p>
            <a:pPr marL="0" indent="0" algn="ctr">
              <a:buNone/>
            </a:pPr>
            <a:r>
              <a:rPr lang="en-US" dirty="0"/>
              <a:t>12. Express gratitude for the experience.</a:t>
            </a:r>
          </a:p>
          <a:p>
            <a:pPr marL="0" indent="0" algn="ctr">
              <a:buNone/>
            </a:pPr>
            <a:r>
              <a:rPr lang="en-US" dirty="0"/>
              <a:t>13. Slowly transition back to the present moment.</a:t>
            </a:r>
          </a:p>
          <a:p>
            <a:pPr marL="0" indent="0" algn="ctr">
              <a:buNone/>
            </a:pPr>
            <a:r>
              <a:rPr lang="en-US" dirty="0"/>
              <a:t>14. make sure you relax and drink lots of water.</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122</a:t>
            </a:fld>
            <a:endParaRPr lang="en-GB" noProof="0"/>
          </a:p>
        </p:txBody>
      </p:sp>
    </p:spTree>
    <p:extLst>
      <p:ext uri="{BB962C8B-B14F-4D97-AF65-F5344CB8AC3E}">
        <p14:creationId xmlns:p14="http://schemas.microsoft.com/office/powerpoint/2010/main" val="27476636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Heart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Congratulations on feeling the transformative effects of chakra activation! Your energy </a:t>
            </a:r>
            <a:r>
              <a:rPr lang="en-US" dirty="0" err="1"/>
              <a:t>centres</a:t>
            </a:r>
            <a:r>
              <a:rPr lang="en-US" dirty="0"/>
              <a:t> are aligning, and you should feel a newfound sense of balance and flow in the upcoming days.</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123</a:t>
            </a:fld>
            <a:endParaRPr lang="en-GB" noProof="0"/>
          </a:p>
        </p:txBody>
      </p:sp>
    </p:spTree>
    <p:extLst>
      <p:ext uri="{BB962C8B-B14F-4D97-AF65-F5344CB8AC3E}">
        <p14:creationId xmlns:p14="http://schemas.microsoft.com/office/powerpoint/2010/main" val="26396770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915A7F1-42BD-6CC8-BCF3-86171D2FE737}"/>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YOGA POSES</a:t>
            </a:r>
            <a:br>
              <a:rPr lang="en-US" sz="2500" dirty="0"/>
            </a:br>
            <a:r>
              <a:rPr lang="en-US" sz="2500" dirty="0"/>
              <a:t>FOR THE THROAT CHAKRA</a:t>
            </a:r>
          </a:p>
        </p:txBody>
      </p:sp>
      <p:sp>
        <p:nvSpPr>
          <p:cNvPr id="26" name="Content Placeholder 2">
            <a:extLst>
              <a:ext uri="{FF2B5EF4-FFF2-40B4-BE49-F238E27FC236}">
                <a16:creationId xmlns:a16="http://schemas.microsoft.com/office/drawing/2014/main" id="{B855E9AE-C78D-C3BF-DFD8-EC3E4798F20B}"/>
              </a:ext>
            </a:extLst>
          </p:cNvPr>
          <p:cNvSpPr>
            <a:spLocks noGrp="1"/>
          </p:cNvSpPr>
          <p:nvPr>
            <p:ph idx="1"/>
          </p:nvPr>
        </p:nvSpPr>
        <p:spPr>
          <a:xfrm>
            <a:off x="838200" y="1937084"/>
            <a:ext cx="10515600" cy="4046523"/>
          </a:xfrm>
        </p:spPr>
        <p:txBody>
          <a:bodyPr>
            <a:normAutofit fontScale="92500" lnSpcReduction="20000"/>
          </a:bodyPr>
          <a:lstStyle/>
          <a:p>
            <a:r>
              <a:rPr lang="en-US" dirty="0"/>
              <a:t>The Fish Pose (</a:t>
            </a:r>
            <a:r>
              <a:rPr lang="en-US" dirty="0" err="1"/>
              <a:t>Matsyasana</a:t>
            </a:r>
            <a:r>
              <a:rPr lang="en-US" dirty="0"/>
              <a:t>) involves lying on your back and lifting your chest, which can help open up the throat and stimulate energy flow. </a:t>
            </a:r>
          </a:p>
          <a:p>
            <a:r>
              <a:rPr lang="en-US" dirty="0"/>
              <a:t>Shoulder Stand (</a:t>
            </a:r>
            <a:r>
              <a:rPr lang="en-US" dirty="0" err="1"/>
              <a:t>Sarvangasana</a:t>
            </a:r>
            <a:r>
              <a:rPr lang="en-US" dirty="0"/>
              <a:t>) is another excellent option, as it helps activate and balance the throat chakra while supporting your lower back. </a:t>
            </a:r>
          </a:p>
          <a:p>
            <a:r>
              <a:rPr lang="en-US" dirty="0"/>
              <a:t>Plow Pose (</a:t>
            </a:r>
            <a:r>
              <a:rPr lang="en-US" dirty="0" err="1"/>
              <a:t>Halasana</a:t>
            </a:r>
            <a:r>
              <a:rPr lang="en-US" dirty="0"/>
              <a:t>) is a variation of Shoulder Stand that involves lowering your feet towards the ground behind your head, which can further stimulate the throat chakra and promote a sense of calm. </a:t>
            </a:r>
          </a:p>
          <a:p>
            <a:r>
              <a:rPr lang="en-US" dirty="0"/>
              <a:t>Finally, the Supported Headstand (</a:t>
            </a:r>
            <a:r>
              <a:rPr lang="en-US" dirty="0" err="1"/>
              <a:t>Salamba</a:t>
            </a:r>
            <a:r>
              <a:rPr lang="en-US" dirty="0"/>
              <a:t> </a:t>
            </a:r>
            <a:r>
              <a:rPr lang="en-US" dirty="0" err="1"/>
              <a:t>Sirsasana</a:t>
            </a:r>
            <a:r>
              <a:rPr lang="en-US" dirty="0"/>
              <a:t>) is an inversion pose that requires balancing on your forearms and head, allowing energy to flow towards the throat chakra. </a:t>
            </a:r>
          </a:p>
        </p:txBody>
      </p:sp>
      <p:sp>
        <p:nvSpPr>
          <p:cNvPr id="3" name="Date Placeholder 2">
            <a:extLst>
              <a:ext uri="{FF2B5EF4-FFF2-40B4-BE49-F238E27FC236}">
                <a16:creationId xmlns:a16="http://schemas.microsoft.com/office/drawing/2014/main" id="{0E9F7DC7-2B0B-D6AE-EF53-B8A21E189D9E}"/>
              </a:ext>
            </a:extLst>
          </p:cNvPr>
          <p:cNvSpPr>
            <a:spLocks noGrp="1"/>
          </p:cNvSpPr>
          <p:nvPr>
            <p:ph type="dt" sz="half" idx="2"/>
          </p:nvPr>
        </p:nvSpPr>
        <p:spPr>
          <a:xfrm>
            <a:off x="258792" y="6356350"/>
            <a:ext cx="3322608" cy="365125"/>
          </a:xfrm>
        </p:spPr>
        <p:txBody>
          <a:bodyPr vert="horz" lIns="91440" tIns="45720" rIns="91440" bIns="45720" rtlCol="0" anchor="ctr">
            <a:normAutofit/>
          </a:bodyPr>
          <a:lstStyle/>
          <a:p>
            <a:pPr>
              <a:spcAft>
                <a:spcPts val="600"/>
              </a:spcAft>
            </a:pPr>
            <a:r>
              <a:rPr lang="en-GB" b="1" kern="1200" spc="100" baseline="0"/>
              <a:t>2023</a:t>
            </a:r>
          </a:p>
        </p:txBody>
      </p:sp>
      <p:sp>
        <p:nvSpPr>
          <p:cNvPr id="4" name="Footer Placeholder 3">
            <a:extLst>
              <a:ext uri="{FF2B5EF4-FFF2-40B4-BE49-F238E27FC236}">
                <a16:creationId xmlns:a16="http://schemas.microsoft.com/office/drawing/2014/main" id="{4793F64F-1E6F-02B2-DB81-317D5E45280C}"/>
              </a:ext>
            </a:extLst>
          </p:cNvPr>
          <p:cNvSpPr>
            <a:spLocks noGrp="1"/>
          </p:cNvSpPr>
          <p:nvPr>
            <p:ph type="ftr" sz="quarter" idx="3"/>
          </p:nvPr>
        </p:nvSpPr>
        <p:spPr>
          <a:xfrm>
            <a:off x="3581399" y="6356350"/>
            <a:ext cx="5029203" cy="365125"/>
          </a:xfrm>
        </p:spPr>
        <p:txBody>
          <a:bodyPr vert="horz" lIns="91440" tIns="45720" rIns="91440" bIns="45720" rtlCol="0" anchor="ctr">
            <a:normAutofit/>
          </a:bodyPr>
          <a:lstStyle/>
          <a:p>
            <a:pPr>
              <a:spcAft>
                <a:spcPts val="600"/>
              </a:spcAft>
            </a:pPr>
            <a:r>
              <a:rPr lang="en-GB" b="1" kern="1200" cap="all" spc="400" baseline="0"/>
              <a:t>UNCOMMON PPL</a:t>
            </a:r>
          </a:p>
        </p:txBody>
      </p:sp>
      <p:sp>
        <p:nvSpPr>
          <p:cNvPr id="5" name="Slide Number Placeholder 4">
            <a:extLst>
              <a:ext uri="{FF2B5EF4-FFF2-40B4-BE49-F238E27FC236}">
                <a16:creationId xmlns:a16="http://schemas.microsoft.com/office/drawing/2014/main" id="{AFA2A107-692F-2B06-435D-1F29EF1E94BB}"/>
              </a:ext>
            </a:extLst>
          </p:cNvPr>
          <p:cNvSpPr>
            <a:spLocks noGrp="1"/>
          </p:cNvSpPr>
          <p:nvPr>
            <p:ph type="sldNum" sz="quarter" idx="4"/>
          </p:nvPr>
        </p:nvSpPr>
        <p:spPr>
          <a:xfrm>
            <a:off x="10518474" y="6356350"/>
            <a:ext cx="1414733" cy="365125"/>
          </a:xfrm>
        </p:spPr>
        <p:txBody>
          <a:bodyPr vert="horz" lIns="91440" tIns="45720" rIns="91440" bIns="45720" rtlCol="0" anchor="ctr">
            <a:normAutofit/>
          </a:bodyPr>
          <a:lstStyle/>
          <a:p>
            <a:pPr>
              <a:spcAft>
                <a:spcPts val="600"/>
              </a:spcAft>
            </a:pPr>
            <a:fld id="{AE208ADF-3ADD-483D-A721-14E3EEE2C135}" type="slidenum">
              <a:rPr lang="en-GB" smtClean="0"/>
              <a:pPr>
                <a:spcAft>
                  <a:spcPts val="600"/>
                </a:spcAft>
              </a:pPr>
              <a:t>124</a:t>
            </a:fld>
            <a:endParaRPr lang="en-GB"/>
          </a:p>
        </p:txBody>
      </p:sp>
      <p:sp>
        <p:nvSpPr>
          <p:cNvPr id="10" name="TextBox 9">
            <a:extLst>
              <a:ext uri="{FF2B5EF4-FFF2-40B4-BE49-F238E27FC236}">
                <a16:creationId xmlns:a16="http://schemas.microsoft.com/office/drawing/2014/main" id="{46D936E1-BFA8-56B5-AE8E-94E1C8998482}"/>
              </a:ext>
            </a:extLst>
          </p:cNvPr>
          <p:cNvSpPr txBox="1"/>
          <p:nvPr/>
        </p:nvSpPr>
        <p:spPr>
          <a:xfrm>
            <a:off x="647701" y="2683104"/>
            <a:ext cx="3364358" cy="3673245"/>
          </a:xfrm>
          <a:prstGeom prst="rect">
            <a:avLst/>
          </a:prstGeom>
        </p:spPr>
        <p:txBody>
          <a:bodyPr vert="horz" lIns="91440" tIns="45720" rIns="91440" bIns="45720" rtlCol="0">
            <a:noAutofit/>
          </a:bodyPr>
          <a:lstStyle/>
          <a:p>
            <a:pPr algn="ctr">
              <a:lnSpc>
                <a:spcPct val="110000"/>
              </a:lnSpc>
              <a:spcBef>
                <a:spcPts val="1000"/>
              </a:spcBef>
              <a:buSzPct val="80000"/>
            </a:pPr>
            <a:endParaRPr lang="en-US" sz="2200" kern="1200" spc="100" baseline="0" dirty="0">
              <a:solidFill>
                <a:schemeClr val="tx2">
                  <a:alpha val="85000"/>
                </a:schemeClr>
              </a:solidFill>
              <a:latin typeface="+mn-lt"/>
              <a:ea typeface="+mn-ea"/>
              <a:cs typeface="+mn-cs"/>
            </a:endParaRPr>
          </a:p>
        </p:txBody>
      </p:sp>
    </p:spTree>
    <p:extLst>
      <p:ext uri="{BB962C8B-B14F-4D97-AF65-F5344CB8AC3E}">
        <p14:creationId xmlns:p14="http://schemas.microsoft.com/office/powerpoint/2010/main" val="8997041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AD0B32A-9882-52BA-3FBD-92D2E3210011}"/>
              </a:ext>
            </a:extLst>
          </p:cNvPr>
          <p:cNvSpPr>
            <a:spLocks noGrp="1"/>
          </p:cNvSpPr>
          <p:nvPr>
            <p:ph type="title"/>
          </p:nvPr>
        </p:nvSpPr>
        <p:spPr>
          <a:xfrm>
            <a:off x="485775" y="647700"/>
            <a:ext cx="3680395" cy="1403343"/>
          </a:xfrm>
        </p:spPr>
        <p:txBody>
          <a:bodyPr anchor="ctr">
            <a:normAutofit/>
          </a:bodyPr>
          <a:lstStyle/>
          <a:p>
            <a:pPr>
              <a:lnSpc>
                <a:spcPct val="90000"/>
              </a:lnSpc>
            </a:pPr>
            <a:r>
              <a:rPr lang="en-US" sz="3100" dirty="0"/>
              <a:t>Signs that Your Chakra is Activated and Aligned</a:t>
            </a:r>
          </a:p>
        </p:txBody>
      </p:sp>
      <p:sp>
        <p:nvSpPr>
          <p:cNvPr id="26" name="Content Placeholder 2">
            <a:extLst>
              <a:ext uri="{FF2B5EF4-FFF2-40B4-BE49-F238E27FC236}">
                <a16:creationId xmlns:a16="http://schemas.microsoft.com/office/drawing/2014/main" id="{6B0F494C-C0F4-F2FD-3092-1C0926A02F13}"/>
              </a:ext>
            </a:extLst>
          </p:cNvPr>
          <p:cNvSpPr>
            <a:spLocks noGrp="1"/>
          </p:cNvSpPr>
          <p:nvPr>
            <p:ph idx="1"/>
          </p:nvPr>
        </p:nvSpPr>
        <p:spPr>
          <a:xfrm>
            <a:off x="647701" y="2683104"/>
            <a:ext cx="3364358" cy="3673245"/>
          </a:xfrm>
        </p:spPr>
        <p:txBody>
          <a:bodyPr>
            <a:normAutofit/>
          </a:bodyPr>
          <a:lstStyle/>
          <a:p>
            <a:pPr>
              <a:lnSpc>
                <a:spcPct val="110000"/>
              </a:lnSpc>
            </a:pPr>
            <a:r>
              <a:rPr lang="en-US" sz="1700" dirty="0"/>
              <a:t>5. Throat Chakra (</a:t>
            </a:r>
            <a:r>
              <a:rPr lang="en-US" sz="1700" dirty="0" err="1"/>
              <a:t>Vishuddha</a:t>
            </a:r>
            <a:r>
              <a:rPr lang="en-US" sz="1700" dirty="0"/>
              <a:t>):- Being able to express yourself authentically and honestly.- Having clear and practical communication skills.- Feeling comfortable speaking your truth and sharing your thoughts and </a:t>
            </a:r>
            <a:r>
              <a:rPr lang="en-US" sz="1700" dirty="0" err="1"/>
              <a:t>ideas."Being</a:t>
            </a:r>
            <a:r>
              <a:rPr lang="en-US" sz="1700" dirty="0"/>
              <a:t> a good listener and showing empathy towards others.- Feeling inspired and having a strong sense of purpose in your communication.</a:t>
            </a:r>
          </a:p>
        </p:txBody>
      </p:sp>
      <p:sp>
        <p:nvSpPr>
          <p:cNvPr id="17" name="Date Placeholder 3">
            <a:extLst>
              <a:ext uri="{FF2B5EF4-FFF2-40B4-BE49-F238E27FC236}">
                <a16:creationId xmlns:a16="http://schemas.microsoft.com/office/drawing/2014/main" id="{73B4E782-8B70-EF79-2C07-24BB0A9F12BC}"/>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a:t>20XX</a:t>
            </a:r>
          </a:p>
        </p:txBody>
      </p:sp>
      <p:pic>
        <p:nvPicPr>
          <p:cNvPr id="8" name="Content Placeholder 7" descr="A person sitting cross legged with her legs crossed&#10;&#10;Description automatically generated">
            <a:extLst>
              <a:ext uri="{FF2B5EF4-FFF2-40B4-BE49-F238E27FC236}">
                <a16:creationId xmlns:a16="http://schemas.microsoft.com/office/drawing/2014/main" id="{311E695A-44B4-8176-FD96-7484A3222F86}"/>
              </a:ext>
            </a:extLst>
          </p:cNvPr>
          <p:cNvPicPr>
            <a:picLocks noGrp="1" noChangeAspect="1"/>
          </p:cNvPicPr>
          <p:nvPr>
            <p:ph type="pic" sz="quarter" idx="13"/>
          </p:nvPr>
        </p:nvPicPr>
        <p:blipFill rotWithShape="1">
          <a:blip r:embed="rId2"/>
          <a:srcRect r="-2" b="9962"/>
          <a:stretch/>
        </p:blipFill>
        <p:spPr>
          <a:xfrm>
            <a:off x="4575048" y="10"/>
            <a:ext cx="7616952" cy="6857990"/>
          </a:xfrm>
          <a:noFill/>
        </p:spPr>
      </p:pic>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11"/>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19" name="Slide Number Placeholder 6">
            <a:extLst>
              <a:ext uri="{FF2B5EF4-FFF2-40B4-BE49-F238E27FC236}">
                <a16:creationId xmlns:a16="http://schemas.microsoft.com/office/drawing/2014/main" id="{F247142B-3E2E-E39C-BFDC-95D47C4A32A1}"/>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125</a:t>
            </a:fld>
            <a:endParaRPr lang="en-GB" noProof="0"/>
          </a:p>
        </p:txBody>
      </p:sp>
      <p:sp>
        <p:nvSpPr>
          <p:cNvPr id="4" name="Date Placeholder 3" hidden="1">
            <a:extLst>
              <a:ext uri="{FF2B5EF4-FFF2-40B4-BE49-F238E27FC236}">
                <a16:creationId xmlns:a16="http://schemas.microsoft.com/office/drawing/2014/main" id="{3C7DB58B-C1CD-7670-CD9D-8CA225620835}"/>
              </a:ext>
            </a:extLst>
          </p:cNvPr>
          <p:cNvSpPr>
            <a:spLocks noGrp="1"/>
          </p:cNvSpPr>
          <p:nvPr>
            <p:ph type="dt" sz="half" idx="4294967295"/>
          </p:nvPr>
        </p:nvSpPr>
        <p:spPr>
          <a:xfrm>
            <a:off x="258792" y="6356350"/>
            <a:ext cx="3322608" cy="365125"/>
          </a:xfrm>
        </p:spPr>
        <p:txBody>
          <a:bodyPr/>
          <a:lstStyle/>
          <a:p>
            <a:pPr rtl="0">
              <a:spcAft>
                <a:spcPts val="600"/>
              </a:spcAft>
            </a:pPr>
            <a:r>
              <a:rPr lang="en-GB" noProof="0" dirty="0"/>
              <a:t>2023</a:t>
            </a:r>
            <a:endParaRPr lang="en-GB" noProof="0"/>
          </a:p>
        </p:txBody>
      </p:sp>
      <p:sp>
        <p:nvSpPr>
          <p:cNvPr id="6" name="Slide Number Placeholder 5" hidden="1">
            <a:extLst>
              <a:ext uri="{FF2B5EF4-FFF2-40B4-BE49-F238E27FC236}">
                <a16:creationId xmlns:a16="http://schemas.microsoft.com/office/drawing/2014/main" id="{275A63D4-1B48-030E-40AE-777B397EDFAA}"/>
              </a:ext>
            </a:extLst>
          </p:cNvPr>
          <p:cNvSpPr>
            <a:spLocks noGrp="1"/>
          </p:cNvSpPr>
          <p:nvPr>
            <p:ph type="sldNum" sz="quarter" idx="4294967295"/>
          </p:nvPr>
        </p:nvSpPr>
        <p:spPr>
          <a:xfrm>
            <a:off x="10518474" y="6356350"/>
            <a:ext cx="1414733" cy="365125"/>
          </a:xfrm>
        </p:spPr>
        <p:txBody>
          <a:bodyPr/>
          <a:lstStyle/>
          <a:p>
            <a:pPr rtl="0">
              <a:spcAft>
                <a:spcPts val="600"/>
              </a:spcAft>
            </a:pPr>
            <a:fld id="{AE208ADF-3ADD-483D-A721-14E3EEE2C135}" type="slidenum">
              <a:rPr lang="en-GB" noProof="0" smtClean="0"/>
              <a:pPr rtl="0">
                <a:spcAft>
                  <a:spcPts val="600"/>
                </a:spcAft>
              </a:pPr>
              <a:t>125</a:t>
            </a:fld>
            <a:endParaRPr lang="en-GB" noProof="0"/>
          </a:p>
        </p:txBody>
      </p:sp>
    </p:spTree>
    <p:extLst>
      <p:ext uri="{BB962C8B-B14F-4D97-AF65-F5344CB8AC3E}">
        <p14:creationId xmlns:p14="http://schemas.microsoft.com/office/powerpoint/2010/main" val="30651593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A03B6DE-CD72-86BB-2B01-17344F6F3833}"/>
              </a:ext>
            </a:extLst>
          </p:cNvPr>
          <p:cNvSpPr>
            <a:spLocks noGrp="1"/>
          </p:cNvSpPr>
          <p:nvPr>
            <p:ph type="title"/>
          </p:nvPr>
        </p:nvSpPr>
        <p:spPr>
          <a:xfrm>
            <a:off x="485775" y="647700"/>
            <a:ext cx="3680395" cy="1403343"/>
          </a:xfrm>
        </p:spPr>
        <p:txBody>
          <a:bodyPr anchor="ctr">
            <a:normAutofit/>
          </a:bodyPr>
          <a:lstStyle/>
          <a:p>
            <a:r>
              <a:rPr lang="en-US" dirty="0"/>
              <a:t>THE BROW CHAKRA</a:t>
            </a:r>
          </a:p>
        </p:txBody>
      </p:sp>
      <p:sp>
        <p:nvSpPr>
          <p:cNvPr id="27" name="Content Placeholder 2">
            <a:extLst>
              <a:ext uri="{FF2B5EF4-FFF2-40B4-BE49-F238E27FC236}">
                <a16:creationId xmlns:a16="http://schemas.microsoft.com/office/drawing/2014/main" id="{6E21D7BD-6B4C-A073-1791-0E4A0A31D973}"/>
              </a:ext>
            </a:extLst>
          </p:cNvPr>
          <p:cNvSpPr>
            <a:spLocks noGrp="1"/>
          </p:cNvSpPr>
          <p:nvPr>
            <p:ph idx="1"/>
          </p:nvPr>
        </p:nvSpPr>
        <p:spPr>
          <a:xfrm>
            <a:off x="647701" y="2683104"/>
            <a:ext cx="3364358" cy="3673245"/>
          </a:xfrm>
        </p:spPr>
        <p:txBody>
          <a:bodyPr>
            <a:normAutofit/>
          </a:bodyPr>
          <a:lstStyle/>
          <a:p>
            <a:pPr>
              <a:lnSpc>
                <a:spcPct val="110000"/>
              </a:lnSpc>
            </a:pPr>
            <a:r>
              <a:rPr lang="en-US" sz="1700" dirty="0"/>
              <a:t>The brow chakra (third eye chakra), or Ajna in Sanskrit, is the sixth energy centre located in the middle of the forehead, slightly above the space between the eyebrows. It is associated with intuition, insight, perception, and spiritual awareness. The brow chakra is responsible for our ability to see beyond the physical realm and tap into our inner wisdom.</a:t>
            </a:r>
          </a:p>
        </p:txBody>
      </p:sp>
      <p:sp>
        <p:nvSpPr>
          <p:cNvPr id="16" name="Date Placeholder 3">
            <a:extLst>
              <a:ext uri="{FF2B5EF4-FFF2-40B4-BE49-F238E27FC236}">
                <a16:creationId xmlns:a16="http://schemas.microsoft.com/office/drawing/2014/main" id="{6B57B2E3-03D7-ABE2-E779-2CE44A34549A}"/>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dirty="0"/>
              <a:t>2023</a:t>
            </a:r>
          </a:p>
        </p:txBody>
      </p:sp>
      <p:pic>
        <p:nvPicPr>
          <p:cNvPr id="20" name="Picture 19">
            <a:extLst>
              <a:ext uri="{FF2B5EF4-FFF2-40B4-BE49-F238E27FC236}">
                <a16:creationId xmlns:a16="http://schemas.microsoft.com/office/drawing/2014/main" id="{5A43E1B4-386D-C088-7CF9-82CBAC069CAC}"/>
              </a:ext>
            </a:extLst>
          </p:cNvPr>
          <p:cNvPicPr>
            <a:picLocks noChangeAspect="1"/>
          </p:cNvPicPr>
          <p:nvPr/>
        </p:nvPicPr>
        <p:blipFill>
          <a:blip r:embed="rId2"/>
          <a:srcRect t="4982" b="4982"/>
          <a:stretch/>
        </p:blipFill>
        <p:spPr>
          <a:xfrm>
            <a:off x="4575048" y="10"/>
            <a:ext cx="7616952" cy="6857990"/>
          </a:xfrm>
          <a:prstGeom prst="rect">
            <a:avLst/>
          </a:prstGeom>
          <a:noFill/>
        </p:spPr>
      </p:pic>
      <p:sp>
        <p:nvSpPr>
          <p:cNvPr id="6" name="Slide Number Placeholder 5">
            <a:extLst>
              <a:ext uri="{FF2B5EF4-FFF2-40B4-BE49-F238E27FC236}">
                <a16:creationId xmlns:a16="http://schemas.microsoft.com/office/drawing/2014/main" id="{EA5E38D9-6D93-0C51-F6A1-F329EF4A0025}"/>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126</a:t>
            </a:fld>
            <a:endParaRPr lang="en-GB" noProof="0"/>
          </a:p>
        </p:txBody>
      </p:sp>
    </p:spTree>
    <p:extLst>
      <p:ext uri="{BB962C8B-B14F-4D97-AF65-F5344CB8AC3E}">
        <p14:creationId xmlns:p14="http://schemas.microsoft.com/office/powerpoint/2010/main" val="23920917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3EB9E-1597-A663-1385-D96F6FFD948F}"/>
              </a:ext>
            </a:extLst>
          </p:cNvPr>
          <p:cNvSpPr>
            <a:spLocks noGrp="1"/>
          </p:cNvSpPr>
          <p:nvPr>
            <p:ph type="title"/>
          </p:nvPr>
        </p:nvSpPr>
        <p:spPr>
          <a:xfrm>
            <a:off x="838200" y="662427"/>
            <a:ext cx="10515600" cy="819738"/>
          </a:xfrm>
        </p:spPr>
        <p:txBody>
          <a:bodyPr anchor="ctr">
            <a:normAutofit/>
          </a:bodyPr>
          <a:lstStyle/>
          <a:p>
            <a:pPr algn="ctr">
              <a:lnSpc>
                <a:spcPct val="90000"/>
              </a:lnSpc>
            </a:pPr>
            <a:r>
              <a:rPr lang="en-US" sz="2500"/>
              <a:t>Lotus flowers are commonly associated with the chakras in many spiritual traditions. Here are the lotus flowers typically associated with each chakra:</a:t>
            </a:r>
          </a:p>
        </p:txBody>
      </p:sp>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a:xfrm>
            <a:off x="838200" y="1811756"/>
            <a:ext cx="10515600" cy="4190323"/>
          </a:xfrm>
        </p:spPr>
        <p:txBody>
          <a:bodyPr>
            <a:normAutofit/>
          </a:bodyPr>
          <a:lstStyle/>
          <a:p>
            <a:pPr marL="0" indent="0" algn="ctr">
              <a:buNone/>
            </a:pPr>
            <a:r>
              <a:rPr lang="en-US" dirty="0"/>
              <a:t>6. Brow/Third Eye Chakra (Ajna): The brow chakra is typically represented by the indigo or purple lotus flower. The indigo lotus symbolizes intuition, psychic abilities, and inner wisdom, while the purple lotus represents spiritual insight and connection to higher consciousness.</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endParaRPr lang="en-GB" noProof="0"/>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127</a:t>
            </a:fld>
            <a:endParaRPr lang="en-GB" noProof="0"/>
          </a:p>
        </p:txBody>
      </p:sp>
    </p:spTree>
    <p:extLst>
      <p:ext uri="{BB962C8B-B14F-4D97-AF65-F5344CB8AC3E}">
        <p14:creationId xmlns:p14="http://schemas.microsoft.com/office/powerpoint/2010/main" val="5822461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32ED83E-E006-353A-6BD1-7B996D21E025}"/>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Here are some key aspects and qualities associated with the Brow chakra</a:t>
            </a:r>
            <a:br>
              <a:rPr lang="en-US" sz="2500" dirty="0"/>
            </a:br>
            <a:endParaRPr lang="en-US" sz="2500" dirty="0"/>
          </a:p>
        </p:txBody>
      </p:sp>
      <p:sp>
        <p:nvSpPr>
          <p:cNvPr id="3" name="Date Placeholder 2">
            <a:extLst>
              <a:ext uri="{FF2B5EF4-FFF2-40B4-BE49-F238E27FC236}">
                <a16:creationId xmlns:a16="http://schemas.microsoft.com/office/drawing/2014/main" id="{8A0DBD5D-2E86-CD93-161E-CC58959FE71F}"/>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4" name="Footer Placeholder 3">
            <a:extLst>
              <a:ext uri="{FF2B5EF4-FFF2-40B4-BE49-F238E27FC236}">
                <a16:creationId xmlns:a16="http://schemas.microsoft.com/office/drawing/2014/main" id="{CD7DDAB7-8F3B-2994-7EE0-D89D74ED3F4F}"/>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dirty="0"/>
          </a:p>
        </p:txBody>
      </p:sp>
      <p:sp>
        <p:nvSpPr>
          <p:cNvPr id="5" name="Slide Number Placeholder 4">
            <a:extLst>
              <a:ext uri="{FF2B5EF4-FFF2-40B4-BE49-F238E27FC236}">
                <a16:creationId xmlns:a16="http://schemas.microsoft.com/office/drawing/2014/main" id="{8BF06D41-B5DB-10D0-DE39-25D4F460CDEE}"/>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128</a:t>
            </a:fld>
            <a:endParaRPr lang="en-GB" noProof="0"/>
          </a:p>
        </p:txBody>
      </p:sp>
      <p:graphicFrame>
        <p:nvGraphicFramePr>
          <p:cNvPr id="14" name="Content Placeholder 2">
            <a:extLst>
              <a:ext uri="{FF2B5EF4-FFF2-40B4-BE49-F238E27FC236}">
                <a16:creationId xmlns:a16="http://schemas.microsoft.com/office/drawing/2014/main" id="{AB74596C-BCDE-0611-B3C3-CE57B2109608}"/>
              </a:ext>
            </a:extLst>
          </p:cNvPr>
          <p:cNvGraphicFramePr>
            <a:graphicFrameLocks noGrp="1"/>
          </p:cNvGraphicFramePr>
          <p:nvPr>
            <p:ph idx="1"/>
            <p:extLst>
              <p:ext uri="{D42A27DB-BD31-4B8C-83A1-F6EECF244321}">
                <p14:modId xmlns:p14="http://schemas.microsoft.com/office/powerpoint/2010/main" val="1400305994"/>
              </p:ext>
            </p:extLst>
          </p:nvPr>
        </p:nvGraphicFramePr>
        <p:xfrm>
          <a:off x="838200" y="1479255"/>
          <a:ext cx="10515600" cy="419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15973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7BCA-86DE-E02D-E691-73ED0E183469}"/>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Here are some key aspects and qualities associated with the Brow chakra</a:t>
            </a:r>
            <a:br>
              <a:rPr lang="en-US" sz="2500" dirty="0"/>
            </a:br>
            <a:endParaRPr lang="en-GB" sz="2500" dirty="0"/>
          </a:p>
        </p:txBody>
      </p:sp>
      <p:sp>
        <p:nvSpPr>
          <p:cNvPr id="4" name="Date Placeholder 3">
            <a:extLst>
              <a:ext uri="{FF2B5EF4-FFF2-40B4-BE49-F238E27FC236}">
                <a16:creationId xmlns:a16="http://schemas.microsoft.com/office/drawing/2014/main" id="{3A9065C7-7405-085B-A467-49A736A98EF7}"/>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7B94629F-A56B-2839-04C7-1F3EC3F25480}"/>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D20E10F6-5262-B1BB-26DC-12BDF71A36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129</a:t>
            </a:fld>
            <a:endParaRPr lang="en-GB" noProof="0"/>
          </a:p>
        </p:txBody>
      </p:sp>
      <p:graphicFrame>
        <p:nvGraphicFramePr>
          <p:cNvPr id="8" name="Content Placeholder 2">
            <a:extLst>
              <a:ext uri="{FF2B5EF4-FFF2-40B4-BE49-F238E27FC236}">
                <a16:creationId xmlns:a16="http://schemas.microsoft.com/office/drawing/2014/main" id="{6CE74463-520D-C86B-9B53-E22A7985ED4D}"/>
              </a:ext>
            </a:extLst>
          </p:cNvPr>
          <p:cNvGraphicFramePr>
            <a:graphicFrameLocks noGrp="1"/>
          </p:cNvGraphicFramePr>
          <p:nvPr>
            <p:ph idx="1"/>
            <p:extLst>
              <p:ext uri="{D42A27DB-BD31-4B8C-83A1-F6EECF244321}">
                <p14:modId xmlns:p14="http://schemas.microsoft.com/office/powerpoint/2010/main" val="539784870"/>
              </p:ext>
            </p:extLst>
          </p:nvPr>
        </p:nvGraphicFramePr>
        <p:xfrm>
          <a:off x="838200" y="1811756"/>
          <a:ext cx="10515600" cy="419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0769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lstStyle/>
          <a:p>
            <a:pPr marL="0" indent="0" algn="ctr">
              <a:buNone/>
            </a:pPr>
            <a:r>
              <a:rPr lang="en-GB" dirty="0"/>
              <a:t>Solar Plexus Chakra (Manipura):   </a:t>
            </a:r>
          </a:p>
          <a:p>
            <a:pPr marL="0" indent="0" algn="ctr">
              <a:buNone/>
            </a:pPr>
            <a:r>
              <a:rPr lang="en-GB" dirty="0"/>
              <a:t> Physical symptoms: Digestive issues like indigestion, ulcers, acid reflux, </a:t>
            </a:r>
            <a:r>
              <a:rPr lang="en-GB" dirty="0" err="1"/>
              <a:t>stomachaches</a:t>
            </a:r>
            <a:r>
              <a:rPr lang="en-GB" dirty="0"/>
              <a:t>, adrenal gland imbalances, diabetes, and liver or gallbladder problems.   </a:t>
            </a:r>
          </a:p>
          <a:p>
            <a:pPr marL="0" indent="0" algn="ctr">
              <a:buNone/>
            </a:pPr>
            <a:r>
              <a:rPr lang="en-GB" dirty="0"/>
              <a:t>Emotional symptoms: Low self-esteem, lack of confidence, difficulty asserting oneself, people-pleasing tendencies, control issues, anger, frustration, and needing external validation.</a:t>
            </a:r>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13</a:t>
            </a:fld>
            <a:endParaRPr lang="en-GB" noProof="0"/>
          </a:p>
        </p:txBody>
      </p:sp>
    </p:spTree>
    <p:extLst>
      <p:ext uri="{BB962C8B-B14F-4D97-AF65-F5344CB8AC3E}">
        <p14:creationId xmlns:p14="http://schemas.microsoft.com/office/powerpoint/2010/main" val="31465445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lstStyle/>
          <a:p>
            <a:pPr marL="0" indent="0">
              <a:buNone/>
            </a:pPr>
            <a:r>
              <a:rPr lang="en-US" dirty="0"/>
              <a:t>By nourishing and balancing the brow chakra, we can enhance our intuition, perception, and spiritual awareness. It allows us to trust our inner wisdom, see beyond the surface level of things, and tap into our higher consciousness. When the brow chakra is in harmony, we experience a more profound sense of connection to our intuition, a heightened awareness of the world, and a greater understanding of our purpose and path in life.</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130</a:t>
            </a:fld>
            <a:endParaRPr lang="en-GB" noProof="0"/>
          </a:p>
        </p:txBody>
      </p:sp>
    </p:spTree>
    <p:extLst>
      <p:ext uri="{BB962C8B-B14F-4D97-AF65-F5344CB8AC3E}">
        <p14:creationId xmlns:p14="http://schemas.microsoft.com/office/powerpoint/2010/main" val="10332937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5EB6-8D2A-DD5D-D362-C2376BB8CA3F}"/>
              </a:ext>
            </a:extLst>
          </p:cNvPr>
          <p:cNvSpPr>
            <a:spLocks noGrp="1"/>
          </p:cNvSpPr>
          <p:nvPr>
            <p:ph type="title"/>
          </p:nvPr>
        </p:nvSpPr>
        <p:spPr>
          <a:xfrm>
            <a:off x="838200" y="662427"/>
            <a:ext cx="10515600" cy="819738"/>
          </a:xfrm>
        </p:spPr>
        <p:txBody>
          <a:bodyPr anchor="ctr">
            <a:normAutofit/>
          </a:bodyPr>
          <a:lstStyle/>
          <a:p>
            <a:r>
              <a:rPr lang="en-US" dirty="0"/>
              <a:t>Brow Chakra Activation</a:t>
            </a:r>
            <a:endParaRPr lang="en-GB" dirty="0"/>
          </a:p>
        </p:txBody>
      </p:sp>
      <p:sp>
        <p:nvSpPr>
          <p:cNvPr id="12" name="Content Placeholder 2">
            <a:extLst>
              <a:ext uri="{FF2B5EF4-FFF2-40B4-BE49-F238E27FC236}">
                <a16:creationId xmlns:a16="http://schemas.microsoft.com/office/drawing/2014/main" id="{AFF0893C-E3A5-7B58-806B-760E1C8E17AA}"/>
              </a:ext>
            </a:extLst>
          </p:cNvPr>
          <p:cNvSpPr>
            <a:spLocks noGrp="1"/>
          </p:cNvSpPr>
          <p:nvPr>
            <p:ph idx="1"/>
          </p:nvPr>
        </p:nvSpPr>
        <p:spPr>
          <a:xfrm>
            <a:off x="838200" y="1479255"/>
            <a:ext cx="10515600" cy="4190323"/>
          </a:xfrm>
        </p:spPr>
        <p:txBody>
          <a:bodyPr>
            <a:normAutofit/>
          </a:bodyPr>
          <a:lstStyle/>
          <a:p>
            <a:pPr>
              <a:lnSpc>
                <a:spcPct val="110000"/>
              </a:lnSpc>
            </a:pPr>
            <a:r>
              <a:rPr lang="en-US" sz="2200" dirty="0"/>
              <a:t>Focus on the third eye chakra and its significance in intuition, clarity, and inner wisdom.</a:t>
            </a:r>
          </a:p>
          <a:p>
            <a:pPr>
              <a:lnSpc>
                <a:spcPct val="110000"/>
              </a:lnSpc>
            </a:pPr>
            <a:r>
              <a:rPr lang="en-US" sz="2200" dirty="0"/>
              <a:t>Practice meditation techniques that enhance intuition and connect you with inner guidance.</a:t>
            </a:r>
          </a:p>
          <a:p>
            <a:pPr>
              <a:lnSpc>
                <a:spcPct val="110000"/>
              </a:lnSpc>
            </a:pPr>
            <a:r>
              <a:rPr lang="en-US" sz="2200" dirty="0"/>
              <a:t> Join in activities that stimulate your imagination and encourage visualization.</a:t>
            </a:r>
          </a:p>
          <a:p>
            <a:pPr>
              <a:lnSpc>
                <a:spcPct val="110000"/>
              </a:lnSpc>
            </a:pPr>
            <a:r>
              <a:rPr lang="en-US" sz="2200" dirty="0"/>
              <a:t>Eat organic fruits </a:t>
            </a:r>
            <a:endParaRPr lang="en-GB" sz="2200" dirty="0"/>
          </a:p>
        </p:txBody>
      </p:sp>
      <p:sp>
        <p:nvSpPr>
          <p:cNvPr id="4" name="Date Placeholder 3">
            <a:extLst>
              <a:ext uri="{FF2B5EF4-FFF2-40B4-BE49-F238E27FC236}">
                <a16:creationId xmlns:a16="http://schemas.microsoft.com/office/drawing/2014/main" id="{C6BC9A15-671E-8064-49C3-1EC7B498FA41}"/>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36271D33-9F56-17F0-5E48-EDF372D91031}"/>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a:t>Uncommon ppl</a:t>
            </a:r>
            <a:endParaRPr lang="en-GB" noProof="0"/>
          </a:p>
        </p:txBody>
      </p:sp>
      <p:sp>
        <p:nvSpPr>
          <p:cNvPr id="6" name="Slide Number Placeholder 5">
            <a:extLst>
              <a:ext uri="{FF2B5EF4-FFF2-40B4-BE49-F238E27FC236}">
                <a16:creationId xmlns:a16="http://schemas.microsoft.com/office/drawing/2014/main" id="{D1FF92A1-18DC-F5A3-C83F-76BBC14AB421}"/>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131</a:t>
            </a:fld>
            <a:endParaRPr lang="en-GB" noProof="0"/>
          </a:p>
        </p:txBody>
      </p:sp>
    </p:spTree>
    <p:extLst>
      <p:ext uri="{BB962C8B-B14F-4D97-AF65-F5344CB8AC3E}">
        <p14:creationId xmlns:p14="http://schemas.microsoft.com/office/powerpoint/2010/main" val="3008124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DC58DDB-05CC-3ED4-9928-1644397DF7F7}"/>
              </a:ext>
            </a:extLst>
          </p:cNvPr>
          <p:cNvSpPr>
            <a:spLocks noGrp="1"/>
          </p:cNvSpPr>
          <p:nvPr>
            <p:ph type="title"/>
          </p:nvPr>
        </p:nvSpPr>
        <p:spPr>
          <a:xfrm>
            <a:off x="838200" y="662427"/>
            <a:ext cx="10515600" cy="819738"/>
          </a:xfrm>
        </p:spPr>
        <p:txBody>
          <a:bodyPr anchor="ctr">
            <a:normAutofit/>
          </a:bodyPr>
          <a:lstStyle/>
          <a:p>
            <a:pPr algn="ctr"/>
            <a:r>
              <a:rPr lang="en-US" dirty="0"/>
              <a:t>BROW CHAKRA AFFRIMATIONS</a:t>
            </a:r>
          </a:p>
        </p:txBody>
      </p:sp>
      <p:sp>
        <p:nvSpPr>
          <p:cNvPr id="7" name="Content Placeholder 6">
            <a:extLst>
              <a:ext uri="{FF2B5EF4-FFF2-40B4-BE49-F238E27FC236}">
                <a16:creationId xmlns:a16="http://schemas.microsoft.com/office/drawing/2014/main" id="{DD18C90D-46E5-C26E-8447-9D03FBE9E0A8}"/>
              </a:ext>
            </a:extLst>
          </p:cNvPr>
          <p:cNvSpPr>
            <a:spLocks noGrp="1"/>
          </p:cNvSpPr>
          <p:nvPr>
            <p:ph idx="1"/>
          </p:nvPr>
        </p:nvSpPr>
        <p:spPr>
          <a:xfrm>
            <a:off x="838200" y="1811756"/>
            <a:ext cx="10515600" cy="4190323"/>
          </a:xfrm>
        </p:spPr>
        <p:txBody>
          <a:bodyPr>
            <a:normAutofit/>
          </a:bodyPr>
          <a:lstStyle/>
          <a:p>
            <a:pPr algn="ctr">
              <a:lnSpc>
                <a:spcPct val="110000"/>
              </a:lnSpc>
            </a:pPr>
            <a:r>
              <a:rPr lang="en-US" sz="1700" dirty="0"/>
              <a:t>1. "I trust my intuition and inner wisdom to guide me.“</a:t>
            </a:r>
          </a:p>
          <a:p>
            <a:pPr algn="ctr">
              <a:lnSpc>
                <a:spcPct val="110000"/>
              </a:lnSpc>
            </a:pPr>
            <a:r>
              <a:rPr lang="en-US" sz="1700" dirty="0"/>
              <a:t>2. "I am connected to my higher self and receive guidance from the divine.“</a:t>
            </a:r>
          </a:p>
          <a:p>
            <a:pPr algn="ctr">
              <a:lnSpc>
                <a:spcPct val="110000"/>
              </a:lnSpc>
            </a:pPr>
            <a:r>
              <a:rPr lang="en-US" sz="1700" dirty="0"/>
              <a:t>3. "I am open to receiving and interpreting signs and synchronicities from the universe.“</a:t>
            </a:r>
          </a:p>
          <a:p>
            <a:pPr algn="ctr">
              <a:lnSpc>
                <a:spcPct val="110000"/>
              </a:lnSpc>
            </a:pPr>
            <a:r>
              <a:rPr lang="en-US" sz="1700" dirty="0"/>
              <a:t>4. "I trust the visions and insights that come to me, knowing they are for my highest good.“</a:t>
            </a:r>
          </a:p>
          <a:p>
            <a:pPr algn="ctr">
              <a:lnSpc>
                <a:spcPct val="110000"/>
              </a:lnSpc>
            </a:pPr>
            <a:r>
              <a:rPr lang="en-US" sz="1700" dirty="0"/>
              <a:t>5. "I am in tune with my inner knowing and make decisions with clarity and confidence.“</a:t>
            </a:r>
          </a:p>
          <a:p>
            <a:pPr algn="ctr">
              <a:lnSpc>
                <a:spcPct val="110000"/>
              </a:lnSpc>
            </a:pPr>
            <a:r>
              <a:rPr lang="en-US" sz="1700" dirty="0"/>
              <a:t>6. "I am connected to my inner wisdom and trust its guidance.“</a:t>
            </a:r>
          </a:p>
          <a:p>
            <a:pPr algn="ctr">
              <a:lnSpc>
                <a:spcPct val="110000"/>
              </a:lnSpc>
            </a:pPr>
            <a:r>
              <a:rPr lang="en-US" sz="1700" dirty="0"/>
              <a:t>7. "I am open to expanding my consciousness and accessing higher realms of knowledge.“</a:t>
            </a:r>
          </a:p>
          <a:p>
            <a:pPr algn="ctr">
              <a:lnSpc>
                <a:spcPct val="110000"/>
              </a:lnSpc>
            </a:pPr>
            <a:r>
              <a:rPr lang="en-US" sz="1700" dirty="0"/>
              <a:t>8. "I am aware of the subtle energies around me and can perceive their messages.“</a:t>
            </a:r>
          </a:p>
          <a:p>
            <a:pPr algn="ctr">
              <a:lnSpc>
                <a:spcPct val="110000"/>
              </a:lnSpc>
            </a:pPr>
            <a:r>
              <a:rPr lang="en-US" sz="1700" dirty="0"/>
              <a:t>9. "I am aligned with my purpose and follow the path that resonates with my soul.</a:t>
            </a:r>
          </a:p>
          <a:p>
            <a:pPr algn="ctr">
              <a:lnSpc>
                <a:spcPct val="110000"/>
              </a:lnSpc>
            </a:pPr>
            <a:r>
              <a:rPr lang="en-US" sz="1700" dirty="0"/>
              <a:t>"10. "I trust in the divine plan and surrender to the flow of life."</a:t>
            </a:r>
            <a:endParaRPr lang="en-GB" sz="1700"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endParaRPr lang="en-GB" noProof="0"/>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132</a:t>
            </a:fld>
            <a:endParaRPr lang="en-GB" noProof="0"/>
          </a:p>
        </p:txBody>
      </p:sp>
    </p:spTree>
    <p:extLst>
      <p:ext uri="{BB962C8B-B14F-4D97-AF65-F5344CB8AC3E}">
        <p14:creationId xmlns:p14="http://schemas.microsoft.com/office/powerpoint/2010/main" val="17627842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28D9A3-ABD6-2BC1-A842-7525CB6B74A3}"/>
              </a:ext>
            </a:extLst>
          </p:cNvPr>
          <p:cNvSpPr>
            <a:spLocks noGrp="1"/>
          </p:cNvSpPr>
          <p:nvPr>
            <p:ph idx="1"/>
          </p:nvPr>
        </p:nvSpPr>
        <p:spPr>
          <a:xfrm>
            <a:off x="838200" y="1811756"/>
            <a:ext cx="10515600" cy="4190323"/>
          </a:xfrm>
        </p:spPr>
        <p:txBody>
          <a:bodyPr>
            <a:normAutofit/>
          </a:bodyPr>
          <a:lstStyle/>
          <a:p>
            <a:r>
              <a:rPr lang="en-US" dirty="0"/>
              <a:t>Balancing the chakras is a practice that has been used for centuries to promote physical and emotional well-being. Every chakra is associated with a specific sound or vibration that can be used to balance its energies. One can activate and stimulate the corresponding chakra by chanting these sounds or mantras, promoting balance and harmony throughout the body. Chanting sounds, known as </a:t>
            </a:r>
            <a:r>
              <a:rPr lang="en-US" dirty="0" err="1"/>
              <a:t>bija</a:t>
            </a:r>
            <a:r>
              <a:rPr lang="en-US" dirty="0"/>
              <a:t> mantras, are often used to activate and balance the chakras. Here are the </a:t>
            </a:r>
            <a:r>
              <a:rPr lang="en-US" dirty="0" err="1"/>
              <a:t>bija</a:t>
            </a:r>
            <a:r>
              <a:rPr lang="en-US" dirty="0"/>
              <a:t> mantras associated with each chakra:</a:t>
            </a:r>
            <a:endParaRPr lang="en-GB" dirty="0"/>
          </a:p>
        </p:txBody>
      </p:sp>
      <p:sp>
        <p:nvSpPr>
          <p:cNvPr id="4" name="Date Placeholder 3">
            <a:extLst>
              <a:ext uri="{FF2B5EF4-FFF2-40B4-BE49-F238E27FC236}">
                <a16:creationId xmlns:a16="http://schemas.microsoft.com/office/drawing/2014/main" id="{F674335F-0588-C702-8653-BF6A0349BB8E}"/>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E32B079E-6077-C9C7-1B0A-53DAB5FF15C6}"/>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err="1"/>
              <a:t>Unccommon</a:t>
            </a:r>
            <a:r>
              <a:rPr lang="en-GB" dirty="0"/>
              <a:t> ppl</a:t>
            </a:r>
            <a:endParaRPr lang="en-GB" noProof="0" dirty="0"/>
          </a:p>
        </p:txBody>
      </p:sp>
      <p:sp>
        <p:nvSpPr>
          <p:cNvPr id="6" name="Slide Number Placeholder 5">
            <a:extLst>
              <a:ext uri="{FF2B5EF4-FFF2-40B4-BE49-F238E27FC236}">
                <a16:creationId xmlns:a16="http://schemas.microsoft.com/office/drawing/2014/main" id="{0CCCF0BE-4E81-7D1D-1295-DD50F545B5C6}"/>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133</a:t>
            </a:fld>
            <a:endParaRPr lang="en-GB" noProof="0"/>
          </a:p>
        </p:txBody>
      </p:sp>
    </p:spTree>
    <p:extLst>
      <p:ext uri="{BB962C8B-B14F-4D97-AF65-F5344CB8AC3E}">
        <p14:creationId xmlns:p14="http://schemas.microsoft.com/office/powerpoint/2010/main" val="23215644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Heart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Congratulations on feeling the transformative effects of chakra activation! Your energy </a:t>
            </a:r>
            <a:r>
              <a:rPr lang="en-US" dirty="0" err="1"/>
              <a:t>centres</a:t>
            </a:r>
            <a:r>
              <a:rPr lang="en-US" dirty="0"/>
              <a:t> are aligning, and you should feel a newfound sense of balance and flow in the upcoming days.</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134</a:t>
            </a:fld>
            <a:endParaRPr lang="en-GB" noProof="0"/>
          </a:p>
        </p:txBody>
      </p:sp>
    </p:spTree>
    <p:extLst>
      <p:ext uri="{BB962C8B-B14F-4D97-AF65-F5344CB8AC3E}">
        <p14:creationId xmlns:p14="http://schemas.microsoft.com/office/powerpoint/2010/main" val="10217462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F9CFC61-90AA-C8D9-7D11-C8E3FDEB09EC}"/>
              </a:ext>
            </a:extLst>
          </p:cNvPr>
          <p:cNvSpPr>
            <a:spLocks noGrp="1"/>
          </p:cNvSpPr>
          <p:nvPr>
            <p:ph type="title"/>
          </p:nvPr>
        </p:nvSpPr>
        <p:spPr>
          <a:xfrm>
            <a:off x="485775" y="647700"/>
            <a:ext cx="3680395" cy="1403343"/>
          </a:xfrm>
        </p:spPr>
        <p:txBody>
          <a:bodyPr anchor="ctr">
            <a:normAutofit fontScale="90000"/>
          </a:bodyPr>
          <a:lstStyle/>
          <a:p>
            <a:r>
              <a:rPr lang="en-US" dirty="0"/>
              <a:t>Brow Chakra (Ajna)</a:t>
            </a:r>
            <a:br>
              <a:rPr lang="en-US" dirty="0"/>
            </a:br>
            <a:r>
              <a:rPr lang="en-US" dirty="0"/>
              <a:t>Chant</a:t>
            </a:r>
          </a:p>
        </p:txBody>
      </p:sp>
      <p:sp>
        <p:nvSpPr>
          <p:cNvPr id="3" name="Content Placeholder 2">
            <a:extLst>
              <a:ext uri="{FF2B5EF4-FFF2-40B4-BE49-F238E27FC236}">
                <a16:creationId xmlns:a16="http://schemas.microsoft.com/office/drawing/2014/main" id="{93F81CB2-F838-8DF2-AC1E-0560522ED795}"/>
              </a:ext>
            </a:extLst>
          </p:cNvPr>
          <p:cNvSpPr>
            <a:spLocks noGrp="1"/>
          </p:cNvSpPr>
          <p:nvPr>
            <p:ph idx="1"/>
          </p:nvPr>
        </p:nvSpPr>
        <p:spPr>
          <a:xfrm>
            <a:off x="647701" y="2683104"/>
            <a:ext cx="3364358" cy="3673245"/>
          </a:xfrm>
        </p:spPr>
        <p:txBody>
          <a:bodyPr>
            <a:normAutofit/>
          </a:bodyPr>
          <a:lstStyle/>
          <a:p>
            <a:pPr>
              <a:lnSpc>
                <a:spcPct val="110000"/>
              </a:lnSpc>
            </a:pPr>
            <a:r>
              <a:rPr lang="en-US" sz="1500" dirty="0"/>
              <a:t>Chant "OM" or "AUM" (pronounced as “Ohm" or "Aum").The third eye chakra is situated in the centre of the forehead and is associated with the sound "OM". This chakra is responsible for our sense of intuition and spiritual connection. When the third eye chakra is out of balance, we may experience feelings of confusion or disconnection from our intuition. By chanting "OM", we can activate and stimulate the third eye chakra, promoting a sense of spiritual connection and intuition.</a:t>
            </a:r>
            <a:endParaRPr lang="en-GB" sz="1500" dirty="0"/>
          </a:p>
        </p:txBody>
      </p:sp>
      <p:sp>
        <p:nvSpPr>
          <p:cNvPr id="4" name="Date Placeholder 3">
            <a:extLst>
              <a:ext uri="{FF2B5EF4-FFF2-40B4-BE49-F238E27FC236}">
                <a16:creationId xmlns:a16="http://schemas.microsoft.com/office/drawing/2014/main" id="{E6F439B0-0348-5AA3-030C-9246B955EEFC}"/>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dirty="0"/>
              <a:t>2023</a:t>
            </a:r>
          </a:p>
        </p:txBody>
      </p:sp>
      <p:pic>
        <p:nvPicPr>
          <p:cNvPr id="18" name="Picture 16">
            <a:extLst>
              <a:ext uri="{FF2B5EF4-FFF2-40B4-BE49-F238E27FC236}">
                <a16:creationId xmlns:a16="http://schemas.microsoft.com/office/drawing/2014/main" id="{44E3CCE5-4525-5FC7-A0D5-A655661BDCE8}"/>
              </a:ext>
            </a:extLst>
          </p:cNvPr>
          <p:cNvPicPr>
            <a:picLocks noChangeAspect="1"/>
          </p:cNvPicPr>
          <p:nvPr/>
        </p:nvPicPr>
        <p:blipFill>
          <a:blip r:embed="rId2"/>
          <a:srcRect t="16233" b="16233"/>
          <a:stretch/>
        </p:blipFill>
        <p:spPr>
          <a:xfrm>
            <a:off x="4575048" y="10"/>
            <a:ext cx="7616952" cy="6857990"/>
          </a:xfrm>
          <a:prstGeom prst="rect">
            <a:avLst/>
          </a:prstGeom>
          <a:noFill/>
        </p:spPr>
      </p:pic>
      <p:sp>
        <p:nvSpPr>
          <p:cNvPr id="5" name="Footer Placeholder 4">
            <a:extLst>
              <a:ext uri="{FF2B5EF4-FFF2-40B4-BE49-F238E27FC236}">
                <a16:creationId xmlns:a16="http://schemas.microsoft.com/office/drawing/2014/main" id="{B72E4766-77A4-2B97-2131-3E75F8350827}"/>
              </a:ext>
            </a:extLst>
          </p:cNvPr>
          <p:cNvSpPr>
            <a:spLocks noGrp="1"/>
          </p:cNvSpPr>
          <p:nvPr>
            <p:ph type="ftr" sz="quarter" idx="11"/>
          </p:nvPr>
        </p:nvSpPr>
        <p:spPr>
          <a:xfrm>
            <a:off x="3581399" y="6356350"/>
            <a:ext cx="5029203" cy="365125"/>
          </a:xfrm>
        </p:spPr>
        <p:txBody>
          <a:bodyPr anchor="ctr">
            <a:normAutofit/>
          </a:bodyPr>
          <a:lstStyle/>
          <a:p>
            <a:pPr rtl="0">
              <a:spcAft>
                <a:spcPts val="600"/>
              </a:spcAft>
            </a:pPr>
            <a:r>
              <a:rPr lang="en-GB"/>
              <a:t>Uncommon ppl </a:t>
            </a:r>
            <a:endParaRPr lang="en-GB" noProof="0"/>
          </a:p>
        </p:txBody>
      </p:sp>
      <p:sp>
        <p:nvSpPr>
          <p:cNvPr id="6" name="Slide Number Placeholder 5">
            <a:extLst>
              <a:ext uri="{FF2B5EF4-FFF2-40B4-BE49-F238E27FC236}">
                <a16:creationId xmlns:a16="http://schemas.microsoft.com/office/drawing/2014/main" id="{F2D266E0-2922-012A-9543-B1EB5705990D}"/>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135</a:t>
            </a:fld>
            <a:endParaRPr lang="en-GB" noProof="0"/>
          </a:p>
        </p:txBody>
      </p:sp>
    </p:spTree>
    <p:extLst>
      <p:ext uri="{BB962C8B-B14F-4D97-AF65-F5344CB8AC3E}">
        <p14:creationId xmlns:p14="http://schemas.microsoft.com/office/powerpoint/2010/main" val="20730255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Brow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fontScale="92500"/>
          </a:bodyPr>
          <a:lstStyle/>
          <a:p>
            <a:pPr marL="457200" indent="-457200" algn="ctr">
              <a:buAutoNum type="arabicPeriod"/>
            </a:pPr>
            <a:r>
              <a:rPr lang="en-US" dirty="0"/>
              <a:t>Find a quiet and comfortable space.</a:t>
            </a:r>
          </a:p>
          <a:p>
            <a:pPr marL="457200" indent="-457200" algn="ctr">
              <a:buAutoNum type="arabicPeriod"/>
            </a:pPr>
            <a:r>
              <a:rPr lang="en-US" dirty="0"/>
              <a:t> Create a peaceful ambience.</a:t>
            </a:r>
          </a:p>
          <a:p>
            <a:pPr marL="457200" indent="-457200" algn="ctr">
              <a:buAutoNum type="arabicPeriod"/>
            </a:pPr>
            <a:r>
              <a:rPr lang="en-US" dirty="0"/>
              <a:t> Cleanse the space and open windows and doors to let in fresh air and natural light. Use sound, like chimes or clapping, to create vibrations and clear stagnant energy. Burn sage or incense and waft the smoke throughout the space. Sprinkle salt around the perimeter or in areas that need extra cleansing. Visualize a bright white light filling the space, cleansing and purifying the energy.</a:t>
            </a:r>
          </a:p>
          <a:p>
            <a:pPr marL="457200" indent="-457200" algn="ctr">
              <a:buAutoNum type="arabicPeriod"/>
            </a:pPr>
            <a:r>
              <a:rPr lang="en-US" dirty="0"/>
              <a:t>Set your intention for the meditation. What chakra are you going to work on.</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136</a:t>
            </a:fld>
            <a:endParaRPr lang="en-GB" noProof="0"/>
          </a:p>
        </p:txBody>
      </p:sp>
    </p:spTree>
    <p:extLst>
      <p:ext uri="{BB962C8B-B14F-4D97-AF65-F5344CB8AC3E}">
        <p14:creationId xmlns:p14="http://schemas.microsoft.com/office/powerpoint/2010/main" val="37501513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Brow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5. Align your energy using The "Crossover" technique, an energy exercise from the Eden Energy Medicine system that helps balance and integrate the body's energies before meditating, activating and aligning your chakras. Stand. Cross your right hand over to your left shoulder and your left hand over to your right hip. Take a deep breath. Uncross your arms and bring them back to your sides. Repeat by crossing your left hand over your right shoulder and your right hand to your left hip. Take a deep breath. Uncross your arms and bring them back to your sides. Repeat this crossing and uncrossing motion a few times, allowing your breath to flow naturally.</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137</a:t>
            </a:fld>
            <a:endParaRPr lang="en-GB" noProof="0"/>
          </a:p>
        </p:txBody>
      </p:sp>
    </p:spTree>
    <p:extLst>
      <p:ext uri="{BB962C8B-B14F-4D97-AF65-F5344CB8AC3E}">
        <p14:creationId xmlns:p14="http://schemas.microsoft.com/office/powerpoint/2010/main" val="7883097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Brow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6. Get into a comfortable position. Sit on a cushion or mat. In the summer, I prefer to sit in the grass as Sitting on the grass allows you to connect with the earth's energy, promoting a sense of stability, balance, and grounding during meditation. Cross your legs comfortably and Straighten your spine; relax your shoulders and arms. Relax your face and jaw. Close your eyes or soften your gaze. Find a balanced and stable posture.</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138</a:t>
            </a:fld>
            <a:endParaRPr lang="en-GB" noProof="0"/>
          </a:p>
        </p:txBody>
      </p:sp>
    </p:spTree>
    <p:extLst>
      <p:ext uri="{BB962C8B-B14F-4D97-AF65-F5344CB8AC3E}">
        <p14:creationId xmlns:p14="http://schemas.microsoft.com/office/powerpoint/2010/main" val="25028746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Brow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7. You can use music or sit quietly. Using solfeggio frequencies as background music during meditation sessions, you might notice a considerable difference in how clear and balanced my chakras feel afterwards. It's incredible how much of an impact sound vibrations can have on our energy </a:t>
            </a:r>
            <a:r>
              <a:rPr lang="en-US" dirty="0" err="1"/>
              <a:t>centres</a:t>
            </a:r>
            <a:r>
              <a:rPr lang="en-US" dirty="0"/>
              <a:t>. I recommend incorporating this into your practice if you haven't already!</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139</a:t>
            </a:fld>
            <a:endParaRPr lang="en-GB" noProof="0"/>
          </a:p>
        </p:txBody>
      </p:sp>
    </p:spTree>
    <p:extLst>
      <p:ext uri="{BB962C8B-B14F-4D97-AF65-F5344CB8AC3E}">
        <p14:creationId xmlns:p14="http://schemas.microsoft.com/office/powerpoint/2010/main" val="1762084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lstStyle/>
          <a:p>
            <a:pPr marL="0" indent="0" algn="ctr">
              <a:buNone/>
            </a:pPr>
            <a:r>
              <a:rPr lang="en-US" dirty="0"/>
              <a:t>Heart Chakra (Anahata):   </a:t>
            </a:r>
          </a:p>
          <a:p>
            <a:pPr marL="0" indent="0" algn="ctr">
              <a:buNone/>
            </a:pPr>
            <a:r>
              <a:rPr lang="en-US" dirty="0"/>
              <a:t>Physical symptoms: Heart problems, high or low blood pressure, respiratory issues, asthma, allergies, immune system disorders, and upper back or shoulder tension.   </a:t>
            </a:r>
          </a:p>
          <a:p>
            <a:pPr marL="0" indent="0" algn="ctr">
              <a:buNone/>
            </a:pPr>
            <a:r>
              <a:rPr lang="en-US" dirty="0"/>
              <a:t>Emotional symptoms: Difficulty in giving or receiving love, feelings of loneliness, lack of empathy or compassion, fear of intimacy, unresolved grief, and holding onto grudges.</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14</a:t>
            </a:fld>
            <a:endParaRPr lang="en-GB" noProof="0"/>
          </a:p>
        </p:txBody>
      </p:sp>
    </p:spTree>
    <p:extLst>
      <p:ext uri="{BB962C8B-B14F-4D97-AF65-F5344CB8AC3E}">
        <p14:creationId xmlns:p14="http://schemas.microsoft.com/office/powerpoint/2010/main" val="20098186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Brow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8. Focus on your breath. Relax your body and let go of tension. Breathe naturally through your nose. Focus your attention on the sensation of your breath. If your mind wanders, gently bring it back to the breath. Optionally, take slightly longer inhales and exhales for relaxation. Let your breath flow naturally without forcing it.</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140</a:t>
            </a:fld>
            <a:endParaRPr lang="en-GB" noProof="0"/>
          </a:p>
        </p:txBody>
      </p:sp>
    </p:spTree>
    <p:extLst>
      <p:ext uri="{BB962C8B-B14F-4D97-AF65-F5344CB8AC3E}">
        <p14:creationId xmlns:p14="http://schemas.microsoft.com/office/powerpoint/2010/main" val="31668852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Brow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fontScale="85000" lnSpcReduction="10000"/>
          </a:bodyPr>
          <a:lstStyle/>
          <a:p>
            <a:pPr marL="0" indent="0" algn="ctr">
              <a:buNone/>
            </a:pPr>
            <a:r>
              <a:rPr lang="en-US" dirty="0"/>
              <a:t>9. Visualize the chakra(s) you want to work on. Whatever your chosen chakra, visualize its </a:t>
            </a:r>
            <a:r>
              <a:rPr lang="en-US" dirty="0" err="1"/>
              <a:t>colour</a:t>
            </a:r>
            <a:r>
              <a:rPr lang="en-US" dirty="0"/>
              <a:t> where your root chakra is situated. </a:t>
            </a:r>
          </a:p>
          <a:p>
            <a:pPr marL="0" indent="0" algn="ctr">
              <a:buNone/>
            </a:pPr>
            <a:r>
              <a:rPr lang="en-US" dirty="0"/>
              <a:t>Visualize a radiant indigo light at your third eye, representing your third eye chakra. As you inhale, imagine a beam of light entering your third eye, illuminating and activating your intuition and inner wisdom. With each exhale, release any mental clutter or distractions, allowing your mind to become clear and focused. Continue to breathe deeply, visualizing the indigo light growing brighter and more vibrant, deepening your connection to your inner guidance. The indigo light expands and encompasses your entire head, creating a sense of spaciousness and clarity. Now, visualize a serene and tranquil scene, a peaceful forest. Finally, enter the scene, fully immersing yourself in its beauty and </a:t>
            </a:r>
            <a:r>
              <a:rPr lang="en-US" dirty="0" err="1"/>
              <a:t>tranquillity</a:t>
            </a:r>
            <a:r>
              <a:rPr lang="en-US" dirty="0"/>
              <a:t>. Allow yourself to be present at this moment, relaxed and at peace.</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141</a:t>
            </a:fld>
            <a:endParaRPr lang="en-GB" noProof="0"/>
          </a:p>
        </p:txBody>
      </p:sp>
    </p:spTree>
    <p:extLst>
      <p:ext uri="{BB962C8B-B14F-4D97-AF65-F5344CB8AC3E}">
        <p14:creationId xmlns:p14="http://schemas.microsoft.com/office/powerpoint/2010/main" val="205363291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Brow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10. Repeat Two or Four affirmations or mantras to focus on for a few minutes; repeat the following affirmations silently or aloud, allowing the words to resonate within you:</a:t>
            </a:r>
          </a:p>
          <a:p>
            <a:pPr marL="0" indent="0" algn="ctr">
              <a:buNone/>
            </a:pPr>
            <a:r>
              <a:rPr lang="en-US" dirty="0"/>
              <a:t>I trust in my intuition and inner wisdom.    </a:t>
            </a:r>
          </a:p>
          <a:p>
            <a:pPr marL="0" indent="0" algn="ctr">
              <a:buNone/>
            </a:pPr>
            <a:r>
              <a:rPr lang="en-US" dirty="0"/>
              <a:t>My third eye is open and receptive to guidance.    </a:t>
            </a:r>
          </a:p>
          <a:p>
            <a:pPr marL="0" indent="0" algn="ctr">
              <a:buNone/>
            </a:pPr>
            <a:r>
              <a:rPr lang="en-US" dirty="0"/>
              <a:t> I see beyond the surface and perceive deeper truths.    </a:t>
            </a:r>
          </a:p>
          <a:p>
            <a:pPr marL="0" indent="0" algn="ctr">
              <a:buNone/>
            </a:pPr>
            <a:r>
              <a:rPr lang="en-US" dirty="0"/>
              <a:t> I am connected to my higher self and divine wisdom.</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142</a:t>
            </a:fld>
            <a:endParaRPr lang="en-GB" noProof="0"/>
          </a:p>
        </p:txBody>
      </p:sp>
    </p:spTree>
    <p:extLst>
      <p:ext uri="{BB962C8B-B14F-4D97-AF65-F5344CB8AC3E}">
        <p14:creationId xmlns:p14="http://schemas.microsoft.com/office/powerpoint/2010/main" val="16857896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Brow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11. Meditate on the chakra(s) and visualize balanced energy. Chant your Bija and repeat 108 times. Once done, relax and focus on your breathing for two minutes.</a:t>
            </a:r>
          </a:p>
          <a:p>
            <a:pPr marL="0" indent="0" algn="ctr">
              <a:buNone/>
            </a:pPr>
            <a:r>
              <a:rPr lang="en-US" dirty="0"/>
              <a:t>12. Express gratitude for the experience.</a:t>
            </a:r>
          </a:p>
          <a:p>
            <a:pPr marL="0" indent="0" algn="ctr">
              <a:buNone/>
            </a:pPr>
            <a:r>
              <a:rPr lang="en-US" dirty="0"/>
              <a:t>13. Slowly transition back to the present moment.</a:t>
            </a:r>
          </a:p>
          <a:p>
            <a:pPr marL="0" indent="0" algn="ctr">
              <a:buNone/>
            </a:pPr>
            <a:r>
              <a:rPr lang="en-US" dirty="0"/>
              <a:t>14. make sure you relax and drink lots of water.</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143</a:t>
            </a:fld>
            <a:endParaRPr lang="en-GB" noProof="0"/>
          </a:p>
        </p:txBody>
      </p:sp>
    </p:spTree>
    <p:extLst>
      <p:ext uri="{BB962C8B-B14F-4D97-AF65-F5344CB8AC3E}">
        <p14:creationId xmlns:p14="http://schemas.microsoft.com/office/powerpoint/2010/main" val="7641060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Brow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Congratulations on feeling the transformative effects of chakra activation! Your energy </a:t>
            </a:r>
            <a:r>
              <a:rPr lang="en-US" dirty="0" err="1"/>
              <a:t>centres</a:t>
            </a:r>
            <a:r>
              <a:rPr lang="en-US" dirty="0"/>
              <a:t> are aligning, and you should feel a newfound sense of balance and flow in the upcoming days.</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144</a:t>
            </a:fld>
            <a:endParaRPr lang="en-GB" noProof="0"/>
          </a:p>
        </p:txBody>
      </p:sp>
    </p:spTree>
    <p:extLst>
      <p:ext uri="{BB962C8B-B14F-4D97-AF65-F5344CB8AC3E}">
        <p14:creationId xmlns:p14="http://schemas.microsoft.com/office/powerpoint/2010/main" val="25564012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915A7F1-42BD-6CC8-BCF3-86171D2FE737}"/>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YOGA POSES</a:t>
            </a:r>
            <a:br>
              <a:rPr lang="en-US" sz="2500" dirty="0"/>
            </a:br>
            <a:r>
              <a:rPr lang="en-US" sz="2500" dirty="0"/>
              <a:t>FOR THE BROW CHAKRA</a:t>
            </a:r>
          </a:p>
        </p:txBody>
      </p:sp>
      <p:sp>
        <p:nvSpPr>
          <p:cNvPr id="26" name="Content Placeholder 2">
            <a:extLst>
              <a:ext uri="{FF2B5EF4-FFF2-40B4-BE49-F238E27FC236}">
                <a16:creationId xmlns:a16="http://schemas.microsoft.com/office/drawing/2014/main" id="{B855E9AE-C78D-C3BF-DFD8-EC3E4798F20B}"/>
              </a:ext>
            </a:extLst>
          </p:cNvPr>
          <p:cNvSpPr>
            <a:spLocks noGrp="1"/>
          </p:cNvSpPr>
          <p:nvPr>
            <p:ph idx="1"/>
          </p:nvPr>
        </p:nvSpPr>
        <p:spPr>
          <a:xfrm>
            <a:off x="838200" y="1937084"/>
            <a:ext cx="10515600" cy="4046523"/>
          </a:xfrm>
        </p:spPr>
        <p:txBody>
          <a:bodyPr>
            <a:normAutofit fontScale="92500" lnSpcReduction="20000"/>
          </a:bodyPr>
          <a:lstStyle/>
          <a:p>
            <a:r>
              <a:rPr lang="en-US" dirty="0"/>
              <a:t>Child's Pose (</a:t>
            </a:r>
            <a:r>
              <a:rPr lang="en-US" dirty="0" err="1"/>
              <a:t>Balasana</a:t>
            </a:r>
            <a:r>
              <a:rPr lang="en-US" dirty="0"/>
              <a:t>) involves kneeling on the floor, sitting back on your heels, and lowering your forehead to the ground. This pose can help to calm the mind and activate the third eye chakra. </a:t>
            </a:r>
          </a:p>
          <a:p>
            <a:r>
              <a:rPr lang="en-US" dirty="0"/>
              <a:t>Eagle Pose (</a:t>
            </a:r>
            <a:r>
              <a:rPr lang="en-US" dirty="0" err="1"/>
              <a:t>Garudasana</a:t>
            </a:r>
            <a:r>
              <a:rPr lang="en-US" dirty="0"/>
              <a:t>) is a balancing pose that can help to focus the mind and activate the energy of the third eye chakra. </a:t>
            </a:r>
          </a:p>
          <a:p>
            <a:r>
              <a:rPr lang="en-US" dirty="0"/>
              <a:t>Downward-Facing Dog (</a:t>
            </a:r>
            <a:r>
              <a:rPr lang="en-US" dirty="0" err="1"/>
              <a:t>Adho</a:t>
            </a:r>
            <a:r>
              <a:rPr lang="en-US" dirty="0"/>
              <a:t> Mukha </a:t>
            </a:r>
            <a:r>
              <a:rPr lang="en-US" dirty="0" err="1"/>
              <a:t>Svanasana</a:t>
            </a:r>
            <a:r>
              <a:rPr lang="en-US" dirty="0"/>
              <a:t>) is another pose that can stimulate the third eye chakra and improve focus. </a:t>
            </a:r>
          </a:p>
          <a:p>
            <a:r>
              <a:rPr lang="en-US" dirty="0"/>
              <a:t>Finally, Seated Forward Bend (</a:t>
            </a:r>
            <a:r>
              <a:rPr lang="en-US" dirty="0" err="1"/>
              <a:t>Paschimottanasana</a:t>
            </a:r>
            <a:r>
              <a:rPr lang="en-US" dirty="0"/>
              <a:t>) involves sitting with your legs extended in front of you, folding forward, and reaching for your feet. This pose can help to activate and balance the third eye chakra while promoting introspection. </a:t>
            </a:r>
          </a:p>
        </p:txBody>
      </p:sp>
      <p:sp>
        <p:nvSpPr>
          <p:cNvPr id="3" name="Date Placeholder 2">
            <a:extLst>
              <a:ext uri="{FF2B5EF4-FFF2-40B4-BE49-F238E27FC236}">
                <a16:creationId xmlns:a16="http://schemas.microsoft.com/office/drawing/2014/main" id="{0E9F7DC7-2B0B-D6AE-EF53-B8A21E189D9E}"/>
              </a:ext>
            </a:extLst>
          </p:cNvPr>
          <p:cNvSpPr>
            <a:spLocks noGrp="1"/>
          </p:cNvSpPr>
          <p:nvPr>
            <p:ph type="dt" sz="half" idx="2"/>
          </p:nvPr>
        </p:nvSpPr>
        <p:spPr>
          <a:xfrm>
            <a:off x="258792" y="6356350"/>
            <a:ext cx="3322608" cy="365125"/>
          </a:xfrm>
        </p:spPr>
        <p:txBody>
          <a:bodyPr vert="horz" lIns="91440" tIns="45720" rIns="91440" bIns="45720" rtlCol="0" anchor="ctr">
            <a:normAutofit/>
          </a:bodyPr>
          <a:lstStyle/>
          <a:p>
            <a:pPr>
              <a:spcAft>
                <a:spcPts val="600"/>
              </a:spcAft>
            </a:pPr>
            <a:r>
              <a:rPr lang="en-GB" b="1" kern="1200" spc="100" baseline="0"/>
              <a:t>2023</a:t>
            </a:r>
          </a:p>
        </p:txBody>
      </p:sp>
      <p:sp>
        <p:nvSpPr>
          <p:cNvPr id="4" name="Footer Placeholder 3">
            <a:extLst>
              <a:ext uri="{FF2B5EF4-FFF2-40B4-BE49-F238E27FC236}">
                <a16:creationId xmlns:a16="http://schemas.microsoft.com/office/drawing/2014/main" id="{4793F64F-1E6F-02B2-DB81-317D5E45280C}"/>
              </a:ext>
            </a:extLst>
          </p:cNvPr>
          <p:cNvSpPr>
            <a:spLocks noGrp="1"/>
          </p:cNvSpPr>
          <p:nvPr>
            <p:ph type="ftr" sz="quarter" idx="3"/>
          </p:nvPr>
        </p:nvSpPr>
        <p:spPr>
          <a:xfrm>
            <a:off x="3581399" y="6356350"/>
            <a:ext cx="5029203" cy="365125"/>
          </a:xfrm>
        </p:spPr>
        <p:txBody>
          <a:bodyPr vert="horz" lIns="91440" tIns="45720" rIns="91440" bIns="45720" rtlCol="0" anchor="ctr">
            <a:normAutofit/>
          </a:bodyPr>
          <a:lstStyle/>
          <a:p>
            <a:pPr>
              <a:spcAft>
                <a:spcPts val="600"/>
              </a:spcAft>
            </a:pPr>
            <a:r>
              <a:rPr lang="en-GB" b="1" kern="1200" cap="all" spc="400" baseline="0"/>
              <a:t>UNCOMMON PPL</a:t>
            </a:r>
          </a:p>
        </p:txBody>
      </p:sp>
      <p:sp>
        <p:nvSpPr>
          <p:cNvPr id="5" name="Slide Number Placeholder 4">
            <a:extLst>
              <a:ext uri="{FF2B5EF4-FFF2-40B4-BE49-F238E27FC236}">
                <a16:creationId xmlns:a16="http://schemas.microsoft.com/office/drawing/2014/main" id="{AFA2A107-692F-2B06-435D-1F29EF1E94BB}"/>
              </a:ext>
            </a:extLst>
          </p:cNvPr>
          <p:cNvSpPr>
            <a:spLocks noGrp="1"/>
          </p:cNvSpPr>
          <p:nvPr>
            <p:ph type="sldNum" sz="quarter" idx="4"/>
          </p:nvPr>
        </p:nvSpPr>
        <p:spPr>
          <a:xfrm>
            <a:off x="10518474" y="6356350"/>
            <a:ext cx="1414733" cy="365125"/>
          </a:xfrm>
        </p:spPr>
        <p:txBody>
          <a:bodyPr vert="horz" lIns="91440" tIns="45720" rIns="91440" bIns="45720" rtlCol="0" anchor="ctr">
            <a:normAutofit/>
          </a:bodyPr>
          <a:lstStyle/>
          <a:p>
            <a:pPr>
              <a:spcAft>
                <a:spcPts val="600"/>
              </a:spcAft>
            </a:pPr>
            <a:fld id="{AE208ADF-3ADD-483D-A721-14E3EEE2C135}" type="slidenum">
              <a:rPr lang="en-GB" smtClean="0"/>
              <a:pPr>
                <a:spcAft>
                  <a:spcPts val="600"/>
                </a:spcAft>
              </a:pPr>
              <a:t>145</a:t>
            </a:fld>
            <a:endParaRPr lang="en-GB"/>
          </a:p>
        </p:txBody>
      </p:sp>
      <p:sp>
        <p:nvSpPr>
          <p:cNvPr id="10" name="TextBox 9">
            <a:extLst>
              <a:ext uri="{FF2B5EF4-FFF2-40B4-BE49-F238E27FC236}">
                <a16:creationId xmlns:a16="http://schemas.microsoft.com/office/drawing/2014/main" id="{46D936E1-BFA8-56B5-AE8E-94E1C8998482}"/>
              </a:ext>
            </a:extLst>
          </p:cNvPr>
          <p:cNvSpPr txBox="1"/>
          <p:nvPr/>
        </p:nvSpPr>
        <p:spPr>
          <a:xfrm>
            <a:off x="647701" y="2683104"/>
            <a:ext cx="3364358" cy="3673245"/>
          </a:xfrm>
          <a:prstGeom prst="rect">
            <a:avLst/>
          </a:prstGeom>
        </p:spPr>
        <p:txBody>
          <a:bodyPr vert="horz" lIns="91440" tIns="45720" rIns="91440" bIns="45720" rtlCol="0">
            <a:noAutofit/>
          </a:bodyPr>
          <a:lstStyle/>
          <a:p>
            <a:pPr algn="ctr">
              <a:lnSpc>
                <a:spcPct val="110000"/>
              </a:lnSpc>
              <a:spcBef>
                <a:spcPts val="1000"/>
              </a:spcBef>
              <a:buSzPct val="80000"/>
            </a:pPr>
            <a:endParaRPr lang="en-US" sz="2200" kern="1200" spc="100" baseline="0" dirty="0">
              <a:solidFill>
                <a:schemeClr val="tx2">
                  <a:alpha val="85000"/>
                </a:schemeClr>
              </a:solidFill>
              <a:latin typeface="+mn-lt"/>
              <a:ea typeface="+mn-ea"/>
              <a:cs typeface="+mn-cs"/>
            </a:endParaRPr>
          </a:p>
        </p:txBody>
      </p:sp>
    </p:spTree>
    <p:extLst>
      <p:ext uri="{BB962C8B-B14F-4D97-AF65-F5344CB8AC3E}">
        <p14:creationId xmlns:p14="http://schemas.microsoft.com/office/powerpoint/2010/main" val="15029671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AD0B32A-9882-52BA-3FBD-92D2E3210011}"/>
              </a:ext>
            </a:extLst>
          </p:cNvPr>
          <p:cNvSpPr>
            <a:spLocks noGrp="1"/>
          </p:cNvSpPr>
          <p:nvPr>
            <p:ph type="title"/>
          </p:nvPr>
        </p:nvSpPr>
        <p:spPr>
          <a:xfrm>
            <a:off x="485775" y="647700"/>
            <a:ext cx="3680395" cy="1403343"/>
          </a:xfrm>
        </p:spPr>
        <p:txBody>
          <a:bodyPr anchor="ctr">
            <a:normAutofit/>
          </a:bodyPr>
          <a:lstStyle/>
          <a:p>
            <a:pPr>
              <a:lnSpc>
                <a:spcPct val="90000"/>
              </a:lnSpc>
            </a:pPr>
            <a:r>
              <a:rPr lang="en-US" sz="3100" dirty="0"/>
              <a:t>Signs that Your Chakra is Activated and Aligned</a:t>
            </a:r>
          </a:p>
        </p:txBody>
      </p:sp>
      <p:sp>
        <p:nvSpPr>
          <p:cNvPr id="26" name="Content Placeholder 2">
            <a:extLst>
              <a:ext uri="{FF2B5EF4-FFF2-40B4-BE49-F238E27FC236}">
                <a16:creationId xmlns:a16="http://schemas.microsoft.com/office/drawing/2014/main" id="{6B0F494C-C0F4-F2FD-3092-1C0926A02F13}"/>
              </a:ext>
            </a:extLst>
          </p:cNvPr>
          <p:cNvSpPr>
            <a:spLocks noGrp="1"/>
          </p:cNvSpPr>
          <p:nvPr>
            <p:ph idx="1"/>
          </p:nvPr>
        </p:nvSpPr>
        <p:spPr>
          <a:xfrm>
            <a:off x="647701" y="2683104"/>
            <a:ext cx="3364358" cy="3673245"/>
          </a:xfrm>
        </p:spPr>
        <p:txBody>
          <a:bodyPr>
            <a:normAutofit/>
          </a:bodyPr>
          <a:lstStyle/>
          <a:p>
            <a:pPr>
              <a:lnSpc>
                <a:spcPct val="110000"/>
              </a:lnSpc>
            </a:pPr>
            <a:r>
              <a:rPr lang="en-US" sz="1700" dirty="0"/>
              <a:t>6. Third Eye Chakra (Ajna):- Having a strong intuition and being able to trust your inner guidance.- Feeling connected to your higher self and having a sense of spiritual awareness.- Having clarity of thought and being able to see the bigger picture.- Feeling open to new ideas and perspectives.- Having a good memory and being able to recall information easily.</a:t>
            </a:r>
          </a:p>
        </p:txBody>
      </p:sp>
      <p:sp>
        <p:nvSpPr>
          <p:cNvPr id="17" name="Date Placeholder 3">
            <a:extLst>
              <a:ext uri="{FF2B5EF4-FFF2-40B4-BE49-F238E27FC236}">
                <a16:creationId xmlns:a16="http://schemas.microsoft.com/office/drawing/2014/main" id="{73B4E782-8B70-EF79-2C07-24BB0A9F12BC}"/>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a:t>20XX</a:t>
            </a:r>
          </a:p>
        </p:txBody>
      </p:sp>
      <p:pic>
        <p:nvPicPr>
          <p:cNvPr id="8" name="Content Placeholder 7" descr="A person sitting cross legged with her legs crossed&#10;&#10;Description automatically generated">
            <a:extLst>
              <a:ext uri="{FF2B5EF4-FFF2-40B4-BE49-F238E27FC236}">
                <a16:creationId xmlns:a16="http://schemas.microsoft.com/office/drawing/2014/main" id="{311E695A-44B4-8176-FD96-7484A3222F86}"/>
              </a:ext>
            </a:extLst>
          </p:cNvPr>
          <p:cNvPicPr>
            <a:picLocks noGrp="1" noChangeAspect="1"/>
          </p:cNvPicPr>
          <p:nvPr>
            <p:ph type="pic" sz="quarter" idx="13"/>
          </p:nvPr>
        </p:nvPicPr>
        <p:blipFill rotWithShape="1">
          <a:blip r:embed="rId2"/>
          <a:srcRect r="-2" b="9962"/>
          <a:stretch/>
        </p:blipFill>
        <p:spPr>
          <a:xfrm>
            <a:off x="4575048" y="10"/>
            <a:ext cx="7616952" cy="6857990"/>
          </a:xfrm>
          <a:noFill/>
        </p:spPr>
      </p:pic>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11"/>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19" name="Slide Number Placeholder 6">
            <a:extLst>
              <a:ext uri="{FF2B5EF4-FFF2-40B4-BE49-F238E27FC236}">
                <a16:creationId xmlns:a16="http://schemas.microsoft.com/office/drawing/2014/main" id="{F247142B-3E2E-E39C-BFDC-95D47C4A32A1}"/>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146</a:t>
            </a:fld>
            <a:endParaRPr lang="en-GB" noProof="0"/>
          </a:p>
        </p:txBody>
      </p:sp>
      <p:sp>
        <p:nvSpPr>
          <p:cNvPr id="4" name="Date Placeholder 3" hidden="1">
            <a:extLst>
              <a:ext uri="{FF2B5EF4-FFF2-40B4-BE49-F238E27FC236}">
                <a16:creationId xmlns:a16="http://schemas.microsoft.com/office/drawing/2014/main" id="{3C7DB58B-C1CD-7670-CD9D-8CA225620835}"/>
              </a:ext>
            </a:extLst>
          </p:cNvPr>
          <p:cNvSpPr>
            <a:spLocks noGrp="1"/>
          </p:cNvSpPr>
          <p:nvPr>
            <p:ph type="dt" sz="half" idx="4294967295"/>
          </p:nvPr>
        </p:nvSpPr>
        <p:spPr>
          <a:xfrm>
            <a:off x="258792" y="6356350"/>
            <a:ext cx="3322608" cy="365125"/>
          </a:xfrm>
        </p:spPr>
        <p:txBody>
          <a:bodyPr/>
          <a:lstStyle/>
          <a:p>
            <a:pPr rtl="0">
              <a:spcAft>
                <a:spcPts val="600"/>
              </a:spcAft>
            </a:pPr>
            <a:r>
              <a:rPr lang="en-GB" noProof="0" dirty="0"/>
              <a:t>2023</a:t>
            </a:r>
            <a:endParaRPr lang="en-GB" noProof="0"/>
          </a:p>
        </p:txBody>
      </p:sp>
      <p:sp>
        <p:nvSpPr>
          <p:cNvPr id="6" name="Slide Number Placeholder 5" hidden="1">
            <a:extLst>
              <a:ext uri="{FF2B5EF4-FFF2-40B4-BE49-F238E27FC236}">
                <a16:creationId xmlns:a16="http://schemas.microsoft.com/office/drawing/2014/main" id="{275A63D4-1B48-030E-40AE-777B397EDFAA}"/>
              </a:ext>
            </a:extLst>
          </p:cNvPr>
          <p:cNvSpPr>
            <a:spLocks noGrp="1"/>
          </p:cNvSpPr>
          <p:nvPr>
            <p:ph type="sldNum" sz="quarter" idx="4294967295"/>
          </p:nvPr>
        </p:nvSpPr>
        <p:spPr>
          <a:xfrm>
            <a:off x="10518474" y="6356350"/>
            <a:ext cx="1414733" cy="365125"/>
          </a:xfrm>
        </p:spPr>
        <p:txBody>
          <a:bodyPr/>
          <a:lstStyle/>
          <a:p>
            <a:pPr rtl="0">
              <a:spcAft>
                <a:spcPts val="600"/>
              </a:spcAft>
            </a:pPr>
            <a:fld id="{AE208ADF-3ADD-483D-A721-14E3EEE2C135}" type="slidenum">
              <a:rPr lang="en-GB" noProof="0" smtClean="0"/>
              <a:pPr rtl="0">
                <a:spcAft>
                  <a:spcPts val="600"/>
                </a:spcAft>
              </a:pPr>
              <a:t>146</a:t>
            </a:fld>
            <a:endParaRPr lang="en-GB" noProof="0"/>
          </a:p>
        </p:txBody>
      </p:sp>
    </p:spTree>
    <p:extLst>
      <p:ext uri="{BB962C8B-B14F-4D97-AF65-F5344CB8AC3E}">
        <p14:creationId xmlns:p14="http://schemas.microsoft.com/office/powerpoint/2010/main" val="29204770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A03B6DE-CD72-86BB-2B01-17344F6F3833}"/>
              </a:ext>
            </a:extLst>
          </p:cNvPr>
          <p:cNvSpPr>
            <a:spLocks noGrp="1"/>
          </p:cNvSpPr>
          <p:nvPr>
            <p:ph type="title"/>
          </p:nvPr>
        </p:nvSpPr>
        <p:spPr>
          <a:xfrm>
            <a:off x="485775" y="647700"/>
            <a:ext cx="3680395" cy="1403343"/>
          </a:xfrm>
        </p:spPr>
        <p:txBody>
          <a:bodyPr anchor="ctr">
            <a:normAutofit/>
          </a:bodyPr>
          <a:lstStyle/>
          <a:p>
            <a:r>
              <a:rPr lang="en-US" dirty="0"/>
              <a:t>THE CROWN CHAKRA</a:t>
            </a:r>
          </a:p>
        </p:txBody>
      </p:sp>
      <p:sp>
        <p:nvSpPr>
          <p:cNvPr id="27" name="Content Placeholder 2">
            <a:extLst>
              <a:ext uri="{FF2B5EF4-FFF2-40B4-BE49-F238E27FC236}">
                <a16:creationId xmlns:a16="http://schemas.microsoft.com/office/drawing/2014/main" id="{6E21D7BD-6B4C-A073-1791-0E4A0A31D973}"/>
              </a:ext>
            </a:extLst>
          </p:cNvPr>
          <p:cNvSpPr>
            <a:spLocks noGrp="1"/>
          </p:cNvSpPr>
          <p:nvPr>
            <p:ph idx="1"/>
          </p:nvPr>
        </p:nvSpPr>
        <p:spPr>
          <a:xfrm>
            <a:off x="647701" y="2683104"/>
            <a:ext cx="3364358" cy="3673245"/>
          </a:xfrm>
        </p:spPr>
        <p:txBody>
          <a:bodyPr>
            <a:normAutofit fontScale="92500" lnSpcReduction="20000"/>
          </a:bodyPr>
          <a:lstStyle/>
          <a:p>
            <a:pPr>
              <a:lnSpc>
                <a:spcPct val="110000"/>
              </a:lnSpc>
            </a:pPr>
            <a:r>
              <a:rPr lang="en-US" sz="1700" dirty="0"/>
              <a:t>The crown chakra (</a:t>
            </a:r>
            <a:r>
              <a:rPr lang="en-US" sz="1700" dirty="0" err="1"/>
              <a:t>Sahasrara</a:t>
            </a:r>
            <a:r>
              <a:rPr lang="en-US" sz="1700" dirty="0"/>
              <a:t> in Sanskrit) is a vital energy centre at the top of the head. It is believed to be the highest energy centre in the body, associated with spiritual connection, higher consciousness, enlightenment, and universal awareness. This chakra is crucial in our connection to the divine and innate wisdom. Focusing on the crown chakra is a great starting point if you're seeking to connect with your spiritual side and tap into your higher consciousness.</a:t>
            </a:r>
          </a:p>
        </p:txBody>
      </p:sp>
      <p:sp>
        <p:nvSpPr>
          <p:cNvPr id="16" name="Date Placeholder 3">
            <a:extLst>
              <a:ext uri="{FF2B5EF4-FFF2-40B4-BE49-F238E27FC236}">
                <a16:creationId xmlns:a16="http://schemas.microsoft.com/office/drawing/2014/main" id="{6B57B2E3-03D7-ABE2-E779-2CE44A34549A}"/>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dirty="0"/>
              <a:t>2023</a:t>
            </a:r>
          </a:p>
        </p:txBody>
      </p:sp>
      <p:pic>
        <p:nvPicPr>
          <p:cNvPr id="20" name="Picture 19">
            <a:extLst>
              <a:ext uri="{FF2B5EF4-FFF2-40B4-BE49-F238E27FC236}">
                <a16:creationId xmlns:a16="http://schemas.microsoft.com/office/drawing/2014/main" id="{5A43E1B4-386D-C088-7CF9-82CBAC069CAC}"/>
              </a:ext>
            </a:extLst>
          </p:cNvPr>
          <p:cNvPicPr>
            <a:picLocks noChangeAspect="1"/>
          </p:cNvPicPr>
          <p:nvPr/>
        </p:nvPicPr>
        <p:blipFill>
          <a:blip r:embed="rId2"/>
          <a:srcRect t="4982" b="4982"/>
          <a:stretch/>
        </p:blipFill>
        <p:spPr>
          <a:xfrm>
            <a:off x="4575048" y="10"/>
            <a:ext cx="7616952" cy="6857990"/>
          </a:xfrm>
          <a:prstGeom prst="rect">
            <a:avLst/>
          </a:prstGeom>
          <a:noFill/>
        </p:spPr>
      </p:pic>
      <p:sp>
        <p:nvSpPr>
          <p:cNvPr id="32" name="Footer Placeholder 5">
            <a:extLst>
              <a:ext uri="{FF2B5EF4-FFF2-40B4-BE49-F238E27FC236}">
                <a16:creationId xmlns:a16="http://schemas.microsoft.com/office/drawing/2014/main" id="{C3C35848-E4B6-A4AB-97F1-06DEED94E29B}"/>
              </a:ext>
            </a:extLst>
          </p:cNvPr>
          <p:cNvSpPr>
            <a:spLocks noGrp="1"/>
          </p:cNvSpPr>
          <p:nvPr>
            <p:ph type="ftr" sz="quarter" idx="11"/>
          </p:nvPr>
        </p:nvSpPr>
        <p:spPr>
          <a:xfrm>
            <a:off x="3581399" y="6356350"/>
            <a:ext cx="5029203" cy="365125"/>
          </a:xfrm>
        </p:spPr>
        <p:txBody>
          <a:bodyPr/>
          <a:lstStyle/>
          <a:p>
            <a:pPr rtl="0">
              <a:spcAft>
                <a:spcPts val="600"/>
              </a:spcAft>
            </a:pPr>
            <a:r>
              <a:rPr lang="en-GB" noProof="0"/>
              <a:t>Sample Text</a:t>
            </a:r>
          </a:p>
        </p:txBody>
      </p:sp>
      <p:sp>
        <p:nvSpPr>
          <p:cNvPr id="6" name="Slide Number Placeholder 5">
            <a:extLst>
              <a:ext uri="{FF2B5EF4-FFF2-40B4-BE49-F238E27FC236}">
                <a16:creationId xmlns:a16="http://schemas.microsoft.com/office/drawing/2014/main" id="{EA5E38D9-6D93-0C51-F6A1-F329EF4A0025}"/>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147</a:t>
            </a:fld>
            <a:endParaRPr lang="en-GB" noProof="0"/>
          </a:p>
        </p:txBody>
      </p:sp>
    </p:spTree>
    <p:extLst>
      <p:ext uri="{BB962C8B-B14F-4D97-AF65-F5344CB8AC3E}">
        <p14:creationId xmlns:p14="http://schemas.microsoft.com/office/powerpoint/2010/main" val="387176718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3EB9E-1597-A663-1385-D96F6FFD948F}"/>
              </a:ext>
            </a:extLst>
          </p:cNvPr>
          <p:cNvSpPr>
            <a:spLocks noGrp="1"/>
          </p:cNvSpPr>
          <p:nvPr>
            <p:ph type="title"/>
          </p:nvPr>
        </p:nvSpPr>
        <p:spPr>
          <a:xfrm>
            <a:off x="838200" y="662427"/>
            <a:ext cx="10515600" cy="819738"/>
          </a:xfrm>
        </p:spPr>
        <p:txBody>
          <a:bodyPr anchor="ctr">
            <a:normAutofit/>
          </a:bodyPr>
          <a:lstStyle/>
          <a:p>
            <a:pPr algn="ctr">
              <a:lnSpc>
                <a:spcPct val="90000"/>
              </a:lnSpc>
            </a:pPr>
            <a:r>
              <a:rPr lang="en-US" sz="2500"/>
              <a:t>Lotus flowers are commonly associated with the chakras in many spiritual traditions. Here are the lotus flowers typically associated with each chakra:</a:t>
            </a:r>
          </a:p>
        </p:txBody>
      </p:sp>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a:xfrm>
            <a:off x="838200" y="1811756"/>
            <a:ext cx="10515600" cy="4190323"/>
          </a:xfrm>
        </p:spPr>
        <p:txBody>
          <a:bodyPr>
            <a:normAutofit/>
          </a:bodyPr>
          <a:lstStyle/>
          <a:p>
            <a:pPr marL="0" indent="0" algn="ctr">
              <a:buNone/>
            </a:pPr>
            <a:r>
              <a:rPr lang="en-US" dirty="0"/>
              <a:t>7. Crown Chakra (</a:t>
            </a:r>
            <a:r>
              <a:rPr lang="en-US" dirty="0" err="1"/>
              <a:t>Sahasrara</a:t>
            </a:r>
            <a:r>
              <a:rPr lang="en-US" dirty="0"/>
              <a:t>): The crown chakra is commonly associated with the white or violet lotus flower. The white lotus signifies spiritual purity, enlightenment, and transcendence, while the violet lotus represents the highest state of consciousness and divine connection.</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endParaRPr lang="en-GB" noProof="0"/>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148</a:t>
            </a:fld>
            <a:endParaRPr lang="en-GB" noProof="0"/>
          </a:p>
        </p:txBody>
      </p:sp>
    </p:spTree>
    <p:extLst>
      <p:ext uri="{BB962C8B-B14F-4D97-AF65-F5344CB8AC3E}">
        <p14:creationId xmlns:p14="http://schemas.microsoft.com/office/powerpoint/2010/main" val="232552512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32ED83E-E006-353A-6BD1-7B996D21E025}"/>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Here are some key aspects and qualities associated with the Crown chakra</a:t>
            </a:r>
            <a:br>
              <a:rPr lang="en-US" sz="2500" dirty="0"/>
            </a:br>
            <a:endParaRPr lang="en-US" sz="2500" dirty="0"/>
          </a:p>
        </p:txBody>
      </p:sp>
      <p:sp>
        <p:nvSpPr>
          <p:cNvPr id="3" name="Date Placeholder 2">
            <a:extLst>
              <a:ext uri="{FF2B5EF4-FFF2-40B4-BE49-F238E27FC236}">
                <a16:creationId xmlns:a16="http://schemas.microsoft.com/office/drawing/2014/main" id="{8A0DBD5D-2E86-CD93-161E-CC58959FE71F}"/>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4" name="Footer Placeholder 3">
            <a:extLst>
              <a:ext uri="{FF2B5EF4-FFF2-40B4-BE49-F238E27FC236}">
                <a16:creationId xmlns:a16="http://schemas.microsoft.com/office/drawing/2014/main" id="{CD7DDAB7-8F3B-2994-7EE0-D89D74ED3F4F}"/>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dirty="0"/>
          </a:p>
        </p:txBody>
      </p:sp>
      <p:sp>
        <p:nvSpPr>
          <p:cNvPr id="5" name="Slide Number Placeholder 4">
            <a:extLst>
              <a:ext uri="{FF2B5EF4-FFF2-40B4-BE49-F238E27FC236}">
                <a16:creationId xmlns:a16="http://schemas.microsoft.com/office/drawing/2014/main" id="{8BF06D41-B5DB-10D0-DE39-25D4F460CDEE}"/>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149</a:t>
            </a:fld>
            <a:endParaRPr lang="en-GB" noProof="0"/>
          </a:p>
        </p:txBody>
      </p:sp>
      <p:graphicFrame>
        <p:nvGraphicFramePr>
          <p:cNvPr id="14" name="Content Placeholder 2">
            <a:extLst>
              <a:ext uri="{FF2B5EF4-FFF2-40B4-BE49-F238E27FC236}">
                <a16:creationId xmlns:a16="http://schemas.microsoft.com/office/drawing/2014/main" id="{AB74596C-BCDE-0611-B3C3-CE57B2109608}"/>
              </a:ext>
            </a:extLst>
          </p:cNvPr>
          <p:cNvGraphicFramePr>
            <a:graphicFrameLocks noGrp="1"/>
          </p:cNvGraphicFramePr>
          <p:nvPr>
            <p:ph idx="1"/>
            <p:extLst>
              <p:ext uri="{D42A27DB-BD31-4B8C-83A1-F6EECF244321}">
                <p14:modId xmlns:p14="http://schemas.microsoft.com/office/powerpoint/2010/main" val="3407860491"/>
              </p:ext>
            </p:extLst>
          </p:nvPr>
        </p:nvGraphicFramePr>
        <p:xfrm>
          <a:off x="838200" y="1479255"/>
          <a:ext cx="10515600" cy="419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4394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lstStyle/>
          <a:p>
            <a:pPr marL="0" indent="0" algn="ctr">
              <a:buNone/>
            </a:pPr>
            <a:r>
              <a:rPr lang="en-US" dirty="0"/>
              <a:t>Throat Chakra (</a:t>
            </a:r>
            <a:r>
              <a:rPr lang="en-US" dirty="0" err="1"/>
              <a:t>Vishuddha</a:t>
            </a:r>
            <a:r>
              <a:rPr lang="en-US" dirty="0"/>
              <a:t>):   </a:t>
            </a:r>
          </a:p>
          <a:p>
            <a:pPr marL="0" indent="0" algn="ctr">
              <a:buNone/>
            </a:pPr>
            <a:r>
              <a:rPr lang="en-US" dirty="0"/>
              <a:t>Physical symptoms: Sore throat, hoarseness, thyroid imbalances, neck pain or stiffness, dental issues, jaw tension, and ear infections.   </a:t>
            </a:r>
          </a:p>
          <a:p>
            <a:pPr marL="0" indent="0" algn="ctr">
              <a:buNone/>
            </a:pPr>
            <a:r>
              <a:rPr lang="en-US" dirty="0"/>
              <a:t> Emotional symptoms: Difficulty expressing oneself, fear of speaking up, feeling unheard or misunderstood, lack of clear communication, and challenges finding one's authentic voice.</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15</a:t>
            </a:fld>
            <a:endParaRPr lang="en-GB" noProof="0"/>
          </a:p>
        </p:txBody>
      </p:sp>
    </p:spTree>
    <p:extLst>
      <p:ext uri="{BB962C8B-B14F-4D97-AF65-F5344CB8AC3E}">
        <p14:creationId xmlns:p14="http://schemas.microsoft.com/office/powerpoint/2010/main" val="331841544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7BCA-86DE-E02D-E691-73ED0E183469}"/>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Here are some key aspects and qualities associated with the Crown chakra</a:t>
            </a:r>
            <a:br>
              <a:rPr lang="en-US" sz="2500" dirty="0"/>
            </a:br>
            <a:endParaRPr lang="en-GB" sz="2500" dirty="0"/>
          </a:p>
        </p:txBody>
      </p:sp>
      <p:sp>
        <p:nvSpPr>
          <p:cNvPr id="4" name="Date Placeholder 3">
            <a:extLst>
              <a:ext uri="{FF2B5EF4-FFF2-40B4-BE49-F238E27FC236}">
                <a16:creationId xmlns:a16="http://schemas.microsoft.com/office/drawing/2014/main" id="{3A9065C7-7405-085B-A467-49A736A98EF7}"/>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7B94629F-A56B-2839-04C7-1F3EC3F25480}"/>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D20E10F6-5262-B1BB-26DC-12BDF71A36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150</a:t>
            </a:fld>
            <a:endParaRPr lang="en-GB" noProof="0"/>
          </a:p>
        </p:txBody>
      </p:sp>
      <p:graphicFrame>
        <p:nvGraphicFramePr>
          <p:cNvPr id="8" name="Content Placeholder 2">
            <a:extLst>
              <a:ext uri="{FF2B5EF4-FFF2-40B4-BE49-F238E27FC236}">
                <a16:creationId xmlns:a16="http://schemas.microsoft.com/office/drawing/2014/main" id="{6CE74463-520D-C86B-9B53-E22A7985ED4D}"/>
              </a:ext>
            </a:extLst>
          </p:cNvPr>
          <p:cNvGraphicFramePr>
            <a:graphicFrameLocks noGrp="1"/>
          </p:cNvGraphicFramePr>
          <p:nvPr>
            <p:ph idx="1"/>
            <p:extLst>
              <p:ext uri="{D42A27DB-BD31-4B8C-83A1-F6EECF244321}">
                <p14:modId xmlns:p14="http://schemas.microsoft.com/office/powerpoint/2010/main" val="434777361"/>
              </p:ext>
            </p:extLst>
          </p:nvPr>
        </p:nvGraphicFramePr>
        <p:xfrm>
          <a:off x="838200" y="1811756"/>
          <a:ext cx="10515600" cy="419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92731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lstStyle/>
          <a:p>
            <a:pPr marL="0" indent="0">
              <a:buNone/>
            </a:pPr>
            <a:r>
              <a:rPr lang="en-US" dirty="0"/>
              <a:t>By nourishing and balancing the crown chakra, we can enhance our spiritual connection, access higher states of consciousness, and experience a sense of unity and oneness with the universe. It allows us to tap into our innate wisdom, transcend the limitations of the ego, and experience a deep sense of peace, bliss, and enlightenment. When the crown chakra is in harmony, we recognize our interconnectedness with all beings and share a profound sense of purpose and alignment.</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151</a:t>
            </a:fld>
            <a:endParaRPr lang="en-GB" noProof="0"/>
          </a:p>
        </p:txBody>
      </p:sp>
    </p:spTree>
    <p:extLst>
      <p:ext uri="{BB962C8B-B14F-4D97-AF65-F5344CB8AC3E}">
        <p14:creationId xmlns:p14="http://schemas.microsoft.com/office/powerpoint/2010/main" val="220791312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5EB6-8D2A-DD5D-D362-C2376BB8CA3F}"/>
              </a:ext>
            </a:extLst>
          </p:cNvPr>
          <p:cNvSpPr>
            <a:spLocks noGrp="1"/>
          </p:cNvSpPr>
          <p:nvPr>
            <p:ph type="title"/>
          </p:nvPr>
        </p:nvSpPr>
        <p:spPr>
          <a:xfrm>
            <a:off x="838200" y="662427"/>
            <a:ext cx="10515600" cy="819738"/>
          </a:xfrm>
        </p:spPr>
        <p:txBody>
          <a:bodyPr anchor="ctr">
            <a:normAutofit/>
          </a:bodyPr>
          <a:lstStyle/>
          <a:p>
            <a:r>
              <a:rPr lang="en-US" dirty="0"/>
              <a:t>Crown Chakra Activation</a:t>
            </a:r>
            <a:endParaRPr lang="en-GB" dirty="0"/>
          </a:p>
        </p:txBody>
      </p:sp>
      <p:sp>
        <p:nvSpPr>
          <p:cNvPr id="12" name="Content Placeholder 2">
            <a:extLst>
              <a:ext uri="{FF2B5EF4-FFF2-40B4-BE49-F238E27FC236}">
                <a16:creationId xmlns:a16="http://schemas.microsoft.com/office/drawing/2014/main" id="{AFF0893C-E3A5-7B58-806B-760E1C8E17AA}"/>
              </a:ext>
            </a:extLst>
          </p:cNvPr>
          <p:cNvSpPr>
            <a:spLocks noGrp="1"/>
          </p:cNvSpPr>
          <p:nvPr>
            <p:ph idx="1"/>
          </p:nvPr>
        </p:nvSpPr>
        <p:spPr>
          <a:xfrm>
            <a:off x="838200" y="1479255"/>
            <a:ext cx="10515600" cy="4190323"/>
          </a:xfrm>
        </p:spPr>
        <p:txBody>
          <a:bodyPr>
            <a:normAutofit/>
          </a:bodyPr>
          <a:lstStyle/>
          <a:p>
            <a:pPr>
              <a:lnSpc>
                <a:spcPct val="110000"/>
              </a:lnSpc>
            </a:pPr>
            <a:r>
              <a:rPr lang="en-US" sz="2200" dirty="0"/>
              <a:t>Dive into the crown chakra and its connection to spirituality, higher consciousness, and enlightenment.</a:t>
            </a:r>
          </a:p>
          <a:p>
            <a:pPr>
              <a:lnSpc>
                <a:spcPct val="110000"/>
              </a:lnSpc>
            </a:pPr>
            <a:r>
              <a:rPr lang="en-US" sz="2200" dirty="0"/>
              <a:t>Engage in spiritual practices such as meditation, prayer, or connecting with nature.</a:t>
            </a:r>
          </a:p>
          <a:p>
            <a:pPr>
              <a:lnSpc>
                <a:spcPct val="110000"/>
              </a:lnSpc>
            </a:pPr>
            <a:r>
              <a:rPr lang="en-US" sz="2200" dirty="0"/>
              <a:t>Reflect on your spiritual journey and set intentions for further expansion and connection with your higher self.</a:t>
            </a:r>
          </a:p>
          <a:p>
            <a:pPr>
              <a:lnSpc>
                <a:spcPct val="110000"/>
              </a:lnSpc>
            </a:pPr>
            <a:r>
              <a:rPr lang="en-US" sz="2200" dirty="0"/>
              <a:t>Wear clothes rich in this </a:t>
            </a:r>
            <a:r>
              <a:rPr lang="en-US" sz="2200" dirty="0" err="1"/>
              <a:t>colour</a:t>
            </a:r>
            <a:r>
              <a:rPr lang="en-US" sz="2200" dirty="0"/>
              <a:t> </a:t>
            </a:r>
            <a:endParaRPr lang="en-GB" sz="2200" dirty="0"/>
          </a:p>
        </p:txBody>
      </p:sp>
      <p:sp>
        <p:nvSpPr>
          <p:cNvPr id="4" name="Date Placeholder 3">
            <a:extLst>
              <a:ext uri="{FF2B5EF4-FFF2-40B4-BE49-F238E27FC236}">
                <a16:creationId xmlns:a16="http://schemas.microsoft.com/office/drawing/2014/main" id="{C6BC9A15-671E-8064-49C3-1EC7B498FA41}"/>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36271D33-9F56-17F0-5E48-EDF372D91031}"/>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a:t>Uncommon ppl</a:t>
            </a:r>
            <a:endParaRPr lang="en-GB" noProof="0"/>
          </a:p>
        </p:txBody>
      </p:sp>
      <p:sp>
        <p:nvSpPr>
          <p:cNvPr id="6" name="Slide Number Placeholder 5">
            <a:extLst>
              <a:ext uri="{FF2B5EF4-FFF2-40B4-BE49-F238E27FC236}">
                <a16:creationId xmlns:a16="http://schemas.microsoft.com/office/drawing/2014/main" id="{D1FF92A1-18DC-F5A3-C83F-76BBC14AB421}"/>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152</a:t>
            </a:fld>
            <a:endParaRPr lang="en-GB" noProof="0"/>
          </a:p>
        </p:txBody>
      </p:sp>
    </p:spTree>
    <p:extLst>
      <p:ext uri="{BB962C8B-B14F-4D97-AF65-F5344CB8AC3E}">
        <p14:creationId xmlns:p14="http://schemas.microsoft.com/office/powerpoint/2010/main" val="36709688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DC58DDB-05CC-3ED4-9928-1644397DF7F7}"/>
              </a:ext>
            </a:extLst>
          </p:cNvPr>
          <p:cNvSpPr>
            <a:spLocks noGrp="1"/>
          </p:cNvSpPr>
          <p:nvPr>
            <p:ph type="title"/>
          </p:nvPr>
        </p:nvSpPr>
        <p:spPr>
          <a:xfrm>
            <a:off x="838200" y="662427"/>
            <a:ext cx="10515600" cy="819738"/>
          </a:xfrm>
        </p:spPr>
        <p:txBody>
          <a:bodyPr anchor="ctr">
            <a:normAutofit/>
          </a:bodyPr>
          <a:lstStyle/>
          <a:p>
            <a:pPr algn="ctr"/>
            <a:r>
              <a:rPr lang="en-US" dirty="0"/>
              <a:t>CROWN CHAKRA AFFRIMATIONS</a:t>
            </a:r>
          </a:p>
        </p:txBody>
      </p:sp>
      <p:sp>
        <p:nvSpPr>
          <p:cNvPr id="7" name="Content Placeholder 6">
            <a:extLst>
              <a:ext uri="{FF2B5EF4-FFF2-40B4-BE49-F238E27FC236}">
                <a16:creationId xmlns:a16="http://schemas.microsoft.com/office/drawing/2014/main" id="{DD18C90D-46E5-C26E-8447-9D03FBE9E0A8}"/>
              </a:ext>
            </a:extLst>
          </p:cNvPr>
          <p:cNvSpPr>
            <a:spLocks noGrp="1"/>
          </p:cNvSpPr>
          <p:nvPr>
            <p:ph idx="1"/>
          </p:nvPr>
        </p:nvSpPr>
        <p:spPr>
          <a:xfrm>
            <a:off x="838200" y="1811756"/>
            <a:ext cx="10515600" cy="4190323"/>
          </a:xfrm>
        </p:spPr>
        <p:txBody>
          <a:bodyPr>
            <a:normAutofit/>
          </a:bodyPr>
          <a:lstStyle/>
          <a:p>
            <a:pPr algn="ctr">
              <a:lnSpc>
                <a:spcPct val="110000"/>
              </a:lnSpc>
            </a:pPr>
            <a:r>
              <a:rPr lang="en-US" sz="1700" dirty="0"/>
              <a:t>1. "I am connected to the divine and embrace the universe’s infinite wisdom.“</a:t>
            </a:r>
          </a:p>
          <a:p>
            <a:pPr algn="ctr">
              <a:lnSpc>
                <a:spcPct val="110000"/>
              </a:lnSpc>
            </a:pPr>
            <a:r>
              <a:rPr lang="en-US" sz="1700" dirty="0"/>
              <a:t>2. "I am one with all that is, experiencing a deep spiritual connection.“</a:t>
            </a:r>
          </a:p>
          <a:p>
            <a:pPr algn="ctr">
              <a:lnSpc>
                <a:spcPct val="110000"/>
              </a:lnSpc>
            </a:pPr>
            <a:r>
              <a:rPr lang="en-US" sz="1700" dirty="0"/>
              <a:t>3. "I am open to receiving divine guidance and messages from higher realms.“</a:t>
            </a:r>
          </a:p>
          <a:p>
            <a:pPr algn="ctr">
              <a:lnSpc>
                <a:spcPct val="110000"/>
              </a:lnSpc>
            </a:pPr>
            <a:r>
              <a:rPr lang="en-US" sz="1700" dirty="0"/>
              <a:t>4. "I trust in the divine timing of the universe and surrender to its flow.“</a:t>
            </a:r>
          </a:p>
          <a:p>
            <a:pPr algn="ctr">
              <a:lnSpc>
                <a:spcPct val="110000"/>
              </a:lnSpc>
            </a:pPr>
            <a:r>
              <a:rPr lang="en-US" sz="1700" dirty="0"/>
              <a:t>5. "I am connected to my higher self and align with my soul's purpose.“</a:t>
            </a:r>
          </a:p>
          <a:p>
            <a:pPr algn="ctr">
              <a:lnSpc>
                <a:spcPct val="110000"/>
              </a:lnSpc>
            </a:pPr>
            <a:r>
              <a:rPr lang="en-US" sz="1700" dirty="0"/>
              <a:t>6. "I am a channel of divine love and light, radiating it out to the world.“</a:t>
            </a:r>
          </a:p>
          <a:p>
            <a:pPr algn="ctr">
              <a:lnSpc>
                <a:spcPct val="110000"/>
              </a:lnSpc>
            </a:pPr>
            <a:r>
              <a:rPr lang="en-US" sz="1700" dirty="0"/>
              <a:t>7. "I am open to experiencing spiritual transcendence and enlightenment moments.“</a:t>
            </a:r>
          </a:p>
          <a:p>
            <a:pPr algn="ctr">
              <a:lnSpc>
                <a:spcPct val="110000"/>
              </a:lnSpc>
            </a:pPr>
            <a:r>
              <a:rPr lang="en-US" sz="1700" dirty="0"/>
              <a:t>8. "I trust in the divine plan for my life and know that everything is unfolding perfectly.“</a:t>
            </a:r>
          </a:p>
          <a:p>
            <a:pPr algn="ctr">
              <a:lnSpc>
                <a:spcPct val="110000"/>
              </a:lnSpc>
            </a:pPr>
            <a:r>
              <a:rPr lang="en-US" sz="1700" dirty="0"/>
              <a:t>9. "I am connected to the collective consciousness and feel a sense of oneness with all beings.“</a:t>
            </a:r>
          </a:p>
          <a:p>
            <a:pPr algn="ctr">
              <a:lnSpc>
                <a:spcPct val="110000"/>
              </a:lnSpc>
            </a:pPr>
            <a:r>
              <a:rPr lang="en-US" sz="1700" dirty="0"/>
              <a:t>10. "I </a:t>
            </a:r>
            <a:r>
              <a:rPr lang="en-US" sz="1700" dirty="0" err="1"/>
              <a:t>honour</a:t>
            </a:r>
            <a:r>
              <a:rPr lang="en-US" sz="1700" dirty="0"/>
              <a:t> and respect the sacredness of all life."</a:t>
            </a:r>
            <a:endParaRPr lang="en-GB" sz="1700"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endParaRPr lang="en-GB" noProof="0"/>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153</a:t>
            </a:fld>
            <a:endParaRPr lang="en-GB" noProof="0"/>
          </a:p>
        </p:txBody>
      </p:sp>
    </p:spTree>
    <p:extLst>
      <p:ext uri="{BB962C8B-B14F-4D97-AF65-F5344CB8AC3E}">
        <p14:creationId xmlns:p14="http://schemas.microsoft.com/office/powerpoint/2010/main" val="28091408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28D9A3-ABD6-2BC1-A842-7525CB6B74A3}"/>
              </a:ext>
            </a:extLst>
          </p:cNvPr>
          <p:cNvSpPr>
            <a:spLocks noGrp="1"/>
          </p:cNvSpPr>
          <p:nvPr>
            <p:ph idx="1"/>
          </p:nvPr>
        </p:nvSpPr>
        <p:spPr>
          <a:xfrm>
            <a:off x="838200" y="1811756"/>
            <a:ext cx="10515600" cy="4190323"/>
          </a:xfrm>
        </p:spPr>
        <p:txBody>
          <a:bodyPr>
            <a:normAutofit/>
          </a:bodyPr>
          <a:lstStyle/>
          <a:p>
            <a:r>
              <a:rPr lang="en-US" dirty="0"/>
              <a:t>Balancing the chakras is a practice that has been used for centuries to promote physical and emotional well-being. Every chakra is associated with a specific sound or vibration that can be used to balance its energies. One can activate and stimulate the corresponding chakra by chanting these sounds or mantras, promoting balance and harmony throughout the body. Chanting sounds, known as </a:t>
            </a:r>
            <a:r>
              <a:rPr lang="en-US" dirty="0" err="1"/>
              <a:t>bija</a:t>
            </a:r>
            <a:r>
              <a:rPr lang="en-US" dirty="0"/>
              <a:t> mantras, are often used to activate and balance the chakras. Here are the </a:t>
            </a:r>
            <a:r>
              <a:rPr lang="en-US" dirty="0" err="1"/>
              <a:t>bija</a:t>
            </a:r>
            <a:r>
              <a:rPr lang="en-US" dirty="0"/>
              <a:t> mantras associated with each chakra:</a:t>
            </a:r>
            <a:endParaRPr lang="en-GB" dirty="0"/>
          </a:p>
        </p:txBody>
      </p:sp>
      <p:sp>
        <p:nvSpPr>
          <p:cNvPr id="4" name="Date Placeholder 3">
            <a:extLst>
              <a:ext uri="{FF2B5EF4-FFF2-40B4-BE49-F238E27FC236}">
                <a16:creationId xmlns:a16="http://schemas.microsoft.com/office/drawing/2014/main" id="{F674335F-0588-C702-8653-BF6A0349BB8E}"/>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E32B079E-6077-C9C7-1B0A-53DAB5FF15C6}"/>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err="1"/>
              <a:t>Unccommon</a:t>
            </a:r>
            <a:r>
              <a:rPr lang="en-GB" dirty="0"/>
              <a:t> ppl</a:t>
            </a:r>
            <a:endParaRPr lang="en-GB" noProof="0" dirty="0"/>
          </a:p>
        </p:txBody>
      </p:sp>
      <p:sp>
        <p:nvSpPr>
          <p:cNvPr id="6" name="Slide Number Placeholder 5">
            <a:extLst>
              <a:ext uri="{FF2B5EF4-FFF2-40B4-BE49-F238E27FC236}">
                <a16:creationId xmlns:a16="http://schemas.microsoft.com/office/drawing/2014/main" id="{0CCCF0BE-4E81-7D1D-1295-DD50F545B5C6}"/>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154</a:t>
            </a:fld>
            <a:endParaRPr lang="en-GB" noProof="0"/>
          </a:p>
        </p:txBody>
      </p:sp>
    </p:spTree>
    <p:extLst>
      <p:ext uri="{BB962C8B-B14F-4D97-AF65-F5344CB8AC3E}">
        <p14:creationId xmlns:p14="http://schemas.microsoft.com/office/powerpoint/2010/main" val="38967559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F9CFC61-90AA-C8D9-7D11-C8E3FDEB09EC}"/>
              </a:ext>
            </a:extLst>
          </p:cNvPr>
          <p:cNvSpPr>
            <a:spLocks noGrp="1"/>
          </p:cNvSpPr>
          <p:nvPr>
            <p:ph type="title"/>
          </p:nvPr>
        </p:nvSpPr>
        <p:spPr>
          <a:xfrm>
            <a:off x="485775" y="647700"/>
            <a:ext cx="3680395" cy="1403343"/>
          </a:xfrm>
        </p:spPr>
        <p:txBody>
          <a:bodyPr anchor="ctr">
            <a:normAutofit fontScale="90000"/>
          </a:bodyPr>
          <a:lstStyle/>
          <a:p>
            <a:r>
              <a:rPr lang="en-US" dirty="0"/>
              <a:t>Crown Chakra (</a:t>
            </a:r>
            <a:r>
              <a:rPr lang="en-US" dirty="0" err="1"/>
              <a:t>Sahasrara</a:t>
            </a:r>
            <a:r>
              <a:rPr lang="en-US" dirty="0"/>
              <a:t>)</a:t>
            </a:r>
            <a:br>
              <a:rPr lang="en-US" dirty="0"/>
            </a:br>
            <a:r>
              <a:rPr lang="en-US" dirty="0"/>
              <a:t>Chant</a:t>
            </a:r>
          </a:p>
        </p:txBody>
      </p:sp>
      <p:sp>
        <p:nvSpPr>
          <p:cNvPr id="3" name="Content Placeholder 2">
            <a:extLst>
              <a:ext uri="{FF2B5EF4-FFF2-40B4-BE49-F238E27FC236}">
                <a16:creationId xmlns:a16="http://schemas.microsoft.com/office/drawing/2014/main" id="{93F81CB2-F838-8DF2-AC1E-0560522ED795}"/>
              </a:ext>
            </a:extLst>
          </p:cNvPr>
          <p:cNvSpPr>
            <a:spLocks noGrp="1"/>
          </p:cNvSpPr>
          <p:nvPr>
            <p:ph idx="1"/>
          </p:nvPr>
        </p:nvSpPr>
        <p:spPr>
          <a:xfrm>
            <a:off x="647701" y="2683104"/>
            <a:ext cx="3364358" cy="3673245"/>
          </a:xfrm>
        </p:spPr>
        <p:txBody>
          <a:bodyPr>
            <a:normAutofit lnSpcReduction="10000"/>
          </a:bodyPr>
          <a:lstStyle/>
          <a:p>
            <a:pPr>
              <a:lnSpc>
                <a:spcPct val="110000"/>
              </a:lnSpc>
            </a:pPr>
            <a:r>
              <a:rPr lang="en-US" sz="1500" dirty="0"/>
              <a:t>Chant "NG" or Aum (pronounced as "Ng“ or “Om”). The crown chakra is at the top of the head and is associated with the sound "NG". This chakra is responsible for our sense of connection to the divine. When the crown chakra is out of balance, we may experience feelings of disconnection from the sacred or a lack of purpose in life. By chanting "NG", we can activate and stimulate the crown chakra, promoting a sense of connection to the divine and a greater sense of purpose in life.</a:t>
            </a:r>
            <a:endParaRPr lang="en-GB" sz="1500" dirty="0"/>
          </a:p>
        </p:txBody>
      </p:sp>
      <p:sp>
        <p:nvSpPr>
          <p:cNvPr id="4" name="Date Placeholder 3">
            <a:extLst>
              <a:ext uri="{FF2B5EF4-FFF2-40B4-BE49-F238E27FC236}">
                <a16:creationId xmlns:a16="http://schemas.microsoft.com/office/drawing/2014/main" id="{E6F439B0-0348-5AA3-030C-9246B955EEFC}"/>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dirty="0"/>
              <a:t>2023</a:t>
            </a:r>
          </a:p>
        </p:txBody>
      </p:sp>
      <p:pic>
        <p:nvPicPr>
          <p:cNvPr id="18" name="Picture 16">
            <a:extLst>
              <a:ext uri="{FF2B5EF4-FFF2-40B4-BE49-F238E27FC236}">
                <a16:creationId xmlns:a16="http://schemas.microsoft.com/office/drawing/2014/main" id="{44E3CCE5-4525-5FC7-A0D5-A655661BDCE8}"/>
              </a:ext>
            </a:extLst>
          </p:cNvPr>
          <p:cNvPicPr>
            <a:picLocks noChangeAspect="1"/>
          </p:cNvPicPr>
          <p:nvPr/>
        </p:nvPicPr>
        <p:blipFill>
          <a:blip r:embed="rId2"/>
          <a:srcRect t="16233" b="16233"/>
          <a:stretch/>
        </p:blipFill>
        <p:spPr>
          <a:xfrm>
            <a:off x="4575048" y="10"/>
            <a:ext cx="7616952" cy="6857990"/>
          </a:xfrm>
          <a:prstGeom prst="rect">
            <a:avLst/>
          </a:prstGeom>
          <a:noFill/>
        </p:spPr>
      </p:pic>
      <p:sp>
        <p:nvSpPr>
          <p:cNvPr id="5" name="Footer Placeholder 4">
            <a:extLst>
              <a:ext uri="{FF2B5EF4-FFF2-40B4-BE49-F238E27FC236}">
                <a16:creationId xmlns:a16="http://schemas.microsoft.com/office/drawing/2014/main" id="{B72E4766-77A4-2B97-2131-3E75F8350827}"/>
              </a:ext>
            </a:extLst>
          </p:cNvPr>
          <p:cNvSpPr>
            <a:spLocks noGrp="1"/>
          </p:cNvSpPr>
          <p:nvPr>
            <p:ph type="ftr" sz="quarter" idx="11"/>
          </p:nvPr>
        </p:nvSpPr>
        <p:spPr>
          <a:xfrm>
            <a:off x="3581399" y="6356350"/>
            <a:ext cx="5029203" cy="365125"/>
          </a:xfrm>
        </p:spPr>
        <p:txBody>
          <a:bodyPr anchor="ctr">
            <a:normAutofit/>
          </a:bodyPr>
          <a:lstStyle/>
          <a:p>
            <a:pPr rtl="0">
              <a:spcAft>
                <a:spcPts val="600"/>
              </a:spcAft>
            </a:pPr>
            <a:r>
              <a:rPr lang="en-GB"/>
              <a:t>Uncommon ppl </a:t>
            </a:r>
            <a:endParaRPr lang="en-GB" noProof="0"/>
          </a:p>
        </p:txBody>
      </p:sp>
      <p:sp>
        <p:nvSpPr>
          <p:cNvPr id="6" name="Slide Number Placeholder 5">
            <a:extLst>
              <a:ext uri="{FF2B5EF4-FFF2-40B4-BE49-F238E27FC236}">
                <a16:creationId xmlns:a16="http://schemas.microsoft.com/office/drawing/2014/main" id="{F2D266E0-2922-012A-9543-B1EB5705990D}"/>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155</a:t>
            </a:fld>
            <a:endParaRPr lang="en-GB" noProof="0"/>
          </a:p>
        </p:txBody>
      </p:sp>
    </p:spTree>
    <p:extLst>
      <p:ext uri="{BB962C8B-B14F-4D97-AF65-F5344CB8AC3E}">
        <p14:creationId xmlns:p14="http://schemas.microsoft.com/office/powerpoint/2010/main" val="187767483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Crown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fontScale="92500"/>
          </a:bodyPr>
          <a:lstStyle/>
          <a:p>
            <a:pPr marL="457200" indent="-457200" algn="ctr">
              <a:buAutoNum type="arabicPeriod"/>
            </a:pPr>
            <a:r>
              <a:rPr lang="en-US" dirty="0"/>
              <a:t>Find a quiet and comfortable space.</a:t>
            </a:r>
          </a:p>
          <a:p>
            <a:pPr marL="457200" indent="-457200" algn="ctr">
              <a:buAutoNum type="arabicPeriod"/>
            </a:pPr>
            <a:r>
              <a:rPr lang="en-US" dirty="0"/>
              <a:t> Create a peaceful ambience.</a:t>
            </a:r>
          </a:p>
          <a:p>
            <a:pPr marL="457200" indent="-457200" algn="ctr">
              <a:buAutoNum type="arabicPeriod"/>
            </a:pPr>
            <a:r>
              <a:rPr lang="en-US" dirty="0"/>
              <a:t> Cleanse the space and open windows and doors to let in fresh air and natural light. Use sound, like chimes or clapping, to create vibrations and clear stagnant energy. Burn sage or incense and waft the smoke throughout the space. Sprinkle salt around the perimeter or in areas that need extra cleansing. Visualize a bright white light filling the space, cleansing and purifying the energy.</a:t>
            </a:r>
          </a:p>
          <a:p>
            <a:pPr marL="457200" indent="-457200" algn="ctr">
              <a:buAutoNum type="arabicPeriod"/>
            </a:pPr>
            <a:r>
              <a:rPr lang="en-US" dirty="0"/>
              <a:t>Set your intention for the meditation. What chakra are you going to work on.</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156</a:t>
            </a:fld>
            <a:endParaRPr lang="en-GB" noProof="0"/>
          </a:p>
        </p:txBody>
      </p:sp>
    </p:spTree>
    <p:extLst>
      <p:ext uri="{BB962C8B-B14F-4D97-AF65-F5344CB8AC3E}">
        <p14:creationId xmlns:p14="http://schemas.microsoft.com/office/powerpoint/2010/main" val="281116060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Crown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5. Align your energy using The "Crossover" technique, an energy exercise from the Eden Energy Medicine system that helps balance and integrate the body's energies before meditating, activating and aligning your chakras. Stand. Cross your right hand over to your left shoulder and your left hand over to your right hip. Take a deep breath. Uncross your arms and bring them back to your sides. Repeat by crossing your left hand over your right shoulder and your right hand to your left hip. Take a deep breath. Uncross your arms and bring them back to your sides. Repeat this crossing and uncrossing motion a few times, allowing your breath to flow naturally.</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157</a:t>
            </a:fld>
            <a:endParaRPr lang="en-GB" noProof="0"/>
          </a:p>
        </p:txBody>
      </p:sp>
    </p:spTree>
    <p:extLst>
      <p:ext uri="{BB962C8B-B14F-4D97-AF65-F5344CB8AC3E}">
        <p14:creationId xmlns:p14="http://schemas.microsoft.com/office/powerpoint/2010/main" val="29251738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Crown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6. Get into a comfortable position. Sit on a cushion or mat. In the summer, I prefer to sit in the grass as Sitting on the grass allows you to connect with the earth's energy, promoting a sense of stability, balance, and grounding during meditation. Cross your legs comfortably and Straighten your spine; relax your shoulders and arms. Relax your face and jaw. Close your eyes or soften your gaze. Find a balanced and stable posture.</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158</a:t>
            </a:fld>
            <a:endParaRPr lang="en-GB" noProof="0"/>
          </a:p>
        </p:txBody>
      </p:sp>
    </p:spTree>
    <p:extLst>
      <p:ext uri="{BB962C8B-B14F-4D97-AF65-F5344CB8AC3E}">
        <p14:creationId xmlns:p14="http://schemas.microsoft.com/office/powerpoint/2010/main" val="328407749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Crown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7. You can use music or sit quietly. Using solfeggio frequencies as background music during meditation sessions, you might notice a considerable difference in how clear and balanced my chakras feel afterwards. It's incredible how much of an impact sound vibrations can have on our energy </a:t>
            </a:r>
            <a:r>
              <a:rPr lang="en-US" dirty="0" err="1"/>
              <a:t>centres</a:t>
            </a:r>
            <a:r>
              <a:rPr lang="en-US" dirty="0"/>
              <a:t>. I recommend incorporating this into your practice if you haven't already!</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159</a:t>
            </a:fld>
            <a:endParaRPr lang="en-GB" noProof="0"/>
          </a:p>
        </p:txBody>
      </p:sp>
    </p:spTree>
    <p:extLst>
      <p:ext uri="{BB962C8B-B14F-4D97-AF65-F5344CB8AC3E}">
        <p14:creationId xmlns:p14="http://schemas.microsoft.com/office/powerpoint/2010/main" val="3537504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lstStyle/>
          <a:p>
            <a:pPr marL="0" indent="0" algn="ctr">
              <a:buNone/>
            </a:pPr>
            <a:r>
              <a:rPr lang="en-GB" dirty="0"/>
              <a:t>Third Eye Chakra (Ajna):   </a:t>
            </a:r>
          </a:p>
          <a:p>
            <a:pPr marL="0" indent="0" algn="ctr">
              <a:buNone/>
            </a:pPr>
            <a:r>
              <a:rPr lang="en-GB" dirty="0"/>
              <a:t>Physical symptoms: Frequent headaches or migraines, vision problems, eye strain, sinus issues, insomnia, and neurological disorders.   </a:t>
            </a:r>
          </a:p>
          <a:p>
            <a:pPr marL="0" indent="0" algn="ctr">
              <a:buNone/>
            </a:pPr>
            <a:r>
              <a:rPr lang="en-GB" dirty="0"/>
              <a:t> Emotional symptoms: Lack of clarity or insight, difficulty making decisions, overthinking, inability to trust one's intuition, and feeling disconnected from inner wisdom or spiritual guidance.</a:t>
            </a:r>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16</a:t>
            </a:fld>
            <a:endParaRPr lang="en-GB" noProof="0"/>
          </a:p>
        </p:txBody>
      </p:sp>
    </p:spTree>
    <p:extLst>
      <p:ext uri="{BB962C8B-B14F-4D97-AF65-F5344CB8AC3E}">
        <p14:creationId xmlns:p14="http://schemas.microsoft.com/office/powerpoint/2010/main" val="25249773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Crown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8. Focus on your breath. Relax your body and let go of tension. Breathe naturally through your nose. Focus your attention on the sensation of your breath. If your mind wanders, gently bring it back to the breath. Optionally, take slightly longer inhales and exhales for relaxation. Let your breath flow naturally without forcing it.</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160</a:t>
            </a:fld>
            <a:endParaRPr lang="en-GB" noProof="0"/>
          </a:p>
        </p:txBody>
      </p:sp>
    </p:spTree>
    <p:extLst>
      <p:ext uri="{BB962C8B-B14F-4D97-AF65-F5344CB8AC3E}">
        <p14:creationId xmlns:p14="http://schemas.microsoft.com/office/powerpoint/2010/main" val="152138436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Crown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9. Visualize the chakra(s) you want to work on. Whatever your chosen chakra, visualize its </a:t>
            </a:r>
            <a:r>
              <a:rPr lang="en-US" dirty="0" err="1"/>
              <a:t>colour</a:t>
            </a:r>
            <a:r>
              <a:rPr lang="en-US" dirty="0"/>
              <a:t> where your root chakra is situated. </a:t>
            </a:r>
          </a:p>
          <a:p>
            <a:pPr marL="0" indent="0" algn="ctr">
              <a:buNone/>
            </a:pPr>
            <a:r>
              <a:rPr lang="en-US" dirty="0"/>
              <a:t>Imagine this light extending upward, reaching the heavens, and connecting you to infinite wisdom and divine energy. Allow yourself to feel a deep sense of serenity and peace as you embrace this connection to the divine. Take a moment to reflect on your spiritual connection and the sense of oneness with the universe. Allow the crown chakra’s energy to flow through your entire being, bringing peace and harmony. Take a few more deep breaths and when you're ready, gently open your eyes, feeling refreshed and renewed.</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161</a:t>
            </a:fld>
            <a:endParaRPr lang="en-GB" noProof="0"/>
          </a:p>
        </p:txBody>
      </p:sp>
    </p:spTree>
    <p:extLst>
      <p:ext uri="{BB962C8B-B14F-4D97-AF65-F5344CB8AC3E}">
        <p14:creationId xmlns:p14="http://schemas.microsoft.com/office/powerpoint/2010/main" val="31141005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Crown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10. Repeat Two or Four affirmations or mantras to focus on for a few minutes; repeat the following affirmations silently or aloud, allowing the words to resonate within you:</a:t>
            </a:r>
          </a:p>
          <a:p>
            <a:pPr marL="0" indent="0" algn="ctr">
              <a:buNone/>
            </a:pPr>
            <a:r>
              <a:rPr lang="en-US" dirty="0"/>
              <a:t>I am open to receiving divine wisdom and guidance.    </a:t>
            </a:r>
          </a:p>
          <a:p>
            <a:pPr marL="0" indent="0" algn="ctr">
              <a:buNone/>
            </a:pPr>
            <a:r>
              <a:rPr lang="en-US" dirty="0"/>
              <a:t> I trust in the unfolding of my spiritual path.</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162</a:t>
            </a:fld>
            <a:endParaRPr lang="en-GB" noProof="0"/>
          </a:p>
        </p:txBody>
      </p:sp>
    </p:spTree>
    <p:extLst>
      <p:ext uri="{BB962C8B-B14F-4D97-AF65-F5344CB8AC3E}">
        <p14:creationId xmlns:p14="http://schemas.microsoft.com/office/powerpoint/2010/main" val="361353356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Crown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11. Meditate on the chakra(s) and visualize balanced energy. Chant your Bija and repeat 108 times. Once done, relax and focus on your breathing for two minutes.</a:t>
            </a:r>
          </a:p>
          <a:p>
            <a:pPr marL="0" indent="0" algn="ctr">
              <a:buNone/>
            </a:pPr>
            <a:r>
              <a:rPr lang="en-US" dirty="0"/>
              <a:t>12. Express gratitude for the experience.</a:t>
            </a:r>
          </a:p>
          <a:p>
            <a:pPr marL="0" indent="0" algn="ctr">
              <a:buNone/>
            </a:pPr>
            <a:r>
              <a:rPr lang="en-US" dirty="0"/>
              <a:t>13. Slowly transition back to the present moment.</a:t>
            </a:r>
          </a:p>
          <a:p>
            <a:pPr marL="0" indent="0" algn="ctr">
              <a:buNone/>
            </a:pPr>
            <a:r>
              <a:rPr lang="en-US" dirty="0"/>
              <a:t>14. make sure you relax and drink lots of water.</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163</a:t>
            </a:fld>
            <a:endParaRPr lang="en-GB" noProof="0"/>
          </a:p>
        </p:txBody>
      </p:sp>
    </p:spTree>
    <p:extLst>
      <p:ext uri="{BB962C8B-B14F-4D97-AF65-F5344CB8AC3E}">
        <p14:creationId xmlns:p14="http://schemas.microsoft.com/office/powerpoint/2010/main" val="389180596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Crown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Congratulations on feeling the transformative effects of chakra activation! Your energy </a:t>
            </a:r>
            <a:r>
              <a:rPr lang="en-US" dirty="0" err="1"/>
              <a:t>centres</a:t>
            </a:r>
            <a:r>
              <a:rPr lang="en-US" dirty="0"/>
              <a:t> are aligning, and you should feel a newfound sense of balance and flow in the upcoming days.</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164</a:t>
            </a:fld>
            <a:endParaRPr lang="en-GB" noProof="0"/>
          </a:p>
        </p:txBody>
      </p:sp>
    </p:spTree>
    <p:extLst>
      <p:ext uri="{BB962C8B-B14F-4D97-AF65-F5344CB8AC3E}">
        <p14:creationId xmlns:p14="http://schemas.microsoft.com/office/powerpoint/2010/main" val="358952521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915A7F1-42BD-6CC8-BCF3-86171D2FE737}"/>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YOGA POSES</a:t>
            </a:r>
            <a:br>
              <a:rPr lang="en-US" sz="2500" dirty="0"/>
            </a:br>
            <a:r>
              <a:rPr lang="en-US" sz="2500" dirty="0"/>
              <a:t>FOR THE CROWN CHAKRA</a:t>
            </a:r>
          </a:p>
        </p:txBody>
      </p:sp>
      <p:sp>
        <p:nvSpPr>
          <p:cNvPr id="26" name="Content Placeholder 2">
            <a:extLst>
              <a:ext uri="{FF2B5EF4-FFF2-40B4-BE49-F238E27FC236}">
                <a16:creationId xmlns:a16="http://schemas.microsoft.com/office/drawing/2014/main" id="{B855E9AE-C78D-C3BF-DFD8-EC3E4798F20B}"/>
              </a:ext>
            </a:extLst>
          </p:cNvPr>
          <p:cNvSpPr>
            <a:spLocks noGrp="1"/>
          </p:cNvSpPr>
          <p:nvPr>
            <p:ph idx="1"/>
          </p:nvPr>
        </p:nvSpPr>
        <p:spPr>
          <a:xfrm>
            <a:off x="838200" y="1937084"/>
            <a:ext cx="10515600" cy="4046523"/>
          </a:xfrm>
        </p:spPr>
        <p:txBody>
          <a:bodyPr>
            <a:normAutofit fontScale="85000" lnSpcReduction="20000"/>
          </a:bodyPr>
          <a:lstStyle/>
          <a:p>
            <a:r>
              <a:rPr lang="en-US" dirty="0"/>
              <a:t>Headstand (</a:t>
            </a:r>
            <a:r>
              <a:rPr lang="en-US" dirty="0" err="1"/>
              <a:t>Sirsasana</a:t>
            </a:r>
            <a:r>
              <a:rPr lang="en-US" dirty="0"/>
              <a:t>) involves balancing on your head with your legs extended upwards, which can stimulate the crown chakra. </a:t>
            </a:r>
          </a:p>
          <a:p>
            <a:r>
              <a:rPr lang="en-US" dirty="0"/>
              <a:t>Corpse Pose (Savasana) is a relaxing pose where you lie on your back and focus on connecting to the divine energy, helping to integrate the benefits of the practice and activate the crown chakra. </a:t>
            </a:r>
          </a:p>
          <a:p>
            <a:r>
              <a:rPr lang="en-US" dirty="0"/>
              <a:t>Lotus Pose (Padmasana), where you sit cross-legged with your spine erect, allows your crown to reach towards the sky, promoting a sense of spiritual connection and activating the crown chakra. </a:t>
            </a:r>
          </a:p>
          <a:p>
            <a:r>
              <a:rPr lang="en-US" dirty="0"/>
              <a:t>Supported </a:t>
            </a:r>
            <a:r>
              <a:rPr lang="en-US" dirty="0" err="1"/>
              <a:t>Shoulderstand</a:t>
            </a:r>
            <a:r>
              <a:rPr lang="en-US" dirty="0"/>
              <a:t> (</a:t>
            </a:r>
            <a:r>
              <a:rPr lang="en-US" dirty="0" err="1"/>
              <a:t>Salamba</a:t>
            </a:r>
            <a:r>
              <a:rPr lang="en-US" dirty="0"/>
              <a:t> </a:t>
            </a:r>
            <a:r>
              <a:rPr lang="en-US" dirty="0" err="1"/>
              <a:t>Sarvangasana</a:t>
            </a:r>
            <a:r>
              <a:rPr lang="en-US" dirty="0"/>
              <a:t>) involves lying on your back and lifting your legs up, supporting your lower back with your hands, which helps to stimulate the crown chakra and create a sense of deep relaxation. </a:t>
            </a:r>
          </a:p>
        </p:txBody>
      </p:sp>
      <p:sp>
        <p:nvSpPr>
          <p:cNvPr id="3" name="Date Placeholder 2">
            <a:extLst>
              <a:ext uri="{FF2B5EF4-FFF2-40B4-BE49-F238E27FC236}">
                <a16:creationId xmlns:a16="http://schemas.microsoft.com/office/drawing/2014/main" id="{0E9F7DC7-2B0B-D6AE-EF53-B8A21E189D9E}"/>
              </a:ext>
            </a:extLst>
          </p:cNvPr>
          <p:cNvSpPr>
            <a:spLocks noGrp="1"/>
          </p:cNvSpPr>
          <p:nvPr>
            <p:ph type="dt" sz="half" idx="2"/>
          </p:nvPr>
        </p:nvSpPr>
        <p:spPr>
          <a:xfrm>
            <a:off x="258792" y="6356350"/>
            <a:ext cx="3322608" cy="365125"/>
          </a:xfrm>
        </p:spPr>
        <p:txBody>
          <a:bodyPr vert="horz" lIns="91440" tIns="45720" rIns="91440" bIns="45720" rtlCol="0" anchor="ctr">
            <a:normAutofit/>
          </a:bodyPr>
          <a:lstStyle/>
          <a:p>
            <a:pPr>
              <a:spcAft>
                <a:spcPts val="600"/>
              </a:spcAft>
            </a:pPr>
            <a:r>
              <a:rPr lang="en-GB" b="1" kern="1200" spc="100" baseline="0"/>
              <a:t>2023</a:t>
            </a:r>
          </a:p>
        </p:txBody>
      </p:sp>
      <p:sp>
        <p:nvSpPr>
          <p:cNvPr id="4" name="Footer Placeholder 3">
            <a:extLst>
              <a:ext uri="{FF2B5EF4-FFF2-40B4-BE49-F238E27FC236}">
                <a16:creationId xmlns:a16="http://schemas.microsoft.com/office/drawing/2014/main" id="{4793F64F-1E6F-02B2-DB81-317D5E45280C}"/>
              </a:ext>
            </a:extLst>
          </p:cNvPr>
          <p:cNvSpPr>
            <a:spLocks noGrp="1"/>
          </p:cNvSpPr>
          <p:nvPr>
            <p:ph type="ftr" sz="quarter" idx="3"/>
          </p:nvPr>
        </p:nvSpPr>
        <p:spPr>
          <a:xfrm>
            <a:off x="3581399" y="6356350"/>
            <a:ext cx="5029203" cy="365125"/>
          </a:xfrm>
        </p:spPr>
        <p:txBody>
          <a:bodyPr vert="horz" lIns="91440" tIns="45720" rIns="91440" bIns="45720" rtlCol="0" anchor="ctr">
            <a:normAutofit/>
          </a:bodyPr>
          <a:lstStyle/>
          <a:p>
            <a:pPr>
              <a:spcAft>
                <a:spcPts val="600"/>
              </a:spcAft>
            </a:pPr>
            <a:r>
              <a:rPr lang="en-GB" b="1" kern="1200" cap="all" spc="400" baseline="0"/>
              <a:t>UNCOMMON PPL</a:t>
            </a:r>
          </a:p>
        </p:txBody>
      </p:sp>
      <p:sp>
        <p:nvSpPr>
          <p:cNvPr id="5" name="Slide Number Placeholder 4">
            <a:extLst>
              <a:ext uri="{FF2B5EF4-FFF2-40B4-BE49-F238E27FC236}">
                <a16:creationId xmlns:a16="http://schemas.microsoft.com/office/drawing/2014/main" id="{AFA2A107-692F-2B06-435D-1F29EF1E94BB}"/>
              </a:ext>
            </a:extLst>
          </p:cNvPr>
          <p:cNvSpPr>
            <a:spLocks noGrp="1"/>
          </p:cNvSpPr>
          <p:nvPr>
            <p:ph type="sldNum" sz="quarter" idx="4"/>
          </p:nvPr>
        </p:nvSpPr>
        <p:spPr>
          <a:xfrm>
            <a:off x="10518474" y="6356350"/>
            <a:ext cx="1414733" cy="365125"/>
          </a:xfrm>
        </p:spPr>
        <p:txBody>
          <a:bodyPr vert="horz" lIns="91440" tIns="45720" rIns="91440" bIns="45720" rtlCol="0" anchor="ctr">
            <a:normAutofit/>
          </a:bodyPr>
          <a:lstStyle/>
          <a:p>
            <a:pPr>
              <a:spcAft>
                <a:spcPts val="600"/>
              </a:spcAft>
            </a:pPr>
            <a:fld id="{AE208ADF-3ADD-483D-A721-14E3EEE2C135}" type="slidenum">
              <a:rPr lang="en-GB" smtClean="0"/>
              <a:pPr>
                <a:spcAft>
                  <a:spcPts val="600"/>
                </a:spcAft>
              </a:pPr>
              <a:t>165</a:t>
            </a:fld>
            <a:endParaRPr lang="en-GB"/>
          </a:p>
        </p:txBody>
      </p:sp>
      <p:sp>
        <p:nvSpPr>
          <p:cNvPr id="10" name="TextBox 9">
            <a:extLst>
              <a:ext uri="{FF2B5EF4-FFF2-40B4-BE49-F238E27FC236}">
                <a16:creationId xmlns:a16="http://schemas.microsoft.com/office/drawing/2014/main" id="{46D936E1-BFA8-56B5-AE8E-94E1C8998482}"/>
              </a:ext>
            </a:extLst>
          </p:cNvPr>
          <p:cNvSpPr txBox="1"/>
          <p:nvPr/>
        </p:nvSpPr>
        <p:spPr>
          <a:xfrm>
            <a:off x="647701" y="2683104"/>
            <a:ext cx="3364358" cy="3673245"/>
          </a:xfrm>
          <a:prstGeom prst="rect">
            <a:avLst/>
          </a:prstGeom>
        </p:spPr>
        <p:txBody>
          <a:bodyPr vert="horz" lIns="91440" tIns="45720" rIns="91440" bIns="45720" rtlCol="0">
            <a:noAutofit/>
          </a:bodyPr>
          <a:lstStyle/>
          <a:p>
            <a:pPr algn="ctr">
              <a:lnSpc>
                <a:spcPct val="110000"/>
              </a:lnSpc>
              <a:spcBef>
                <a:spcPts val="1000"/>
              </a:spcBef>
              <a:buSzPct val="80000"/>
            </a:pPr>
            <a:endParaRPr lang="en-US" sz="2200" kern="1200" spc="100" baseline="0" dirty="0">
              <a:solidFill>
                <a:schemeClr val="tx2">
                  <a:alpha val="85000"/>
                </a:schemeClr>
              </a:solidFill>
              <a:latin typeface="+mn-lt"/>
              <a:ea typeface="+mn-ea"/>
              <a:cs typeface="+mn-cs"/>
            </a:endParaRPr>
          </a:p>
        </p:txBody>
      </p:sp>
    </p:spTree>
    <p:extLst>
      <p:ext uri="{BB962C8B-B14F-4D97-AF65-F5344CB8AC3E}">
        <p14:creationId xmlns:p14="http://schemas.microsoft.com/office/powerpoint/2010/main" val="282383378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AD0B32A-9882-52BA-3FBD-92D2E3210011}"/>
              </a:ext>
            </a:extLst>
          </p:cNvPr>
          <p:cNvSpPr>
            <a:spLocks noGrp="1"/>
          </p:cNvSpPr>
          <p:nvPr>
            <p:ph type="title"/>
          </p:nvPr>
        </p:nvSpPr>
        <p:spPr>
          <a:xfrm>
            <a:off x="485775" y="647700"/>
            <a:ext cx="3680395" cy="1403343"/>
          </a:xfrm>
        </p:spPr>
        <p:txBody>
          <a:bodyPr anchor="ctr">
            <a:normAutofit/>
          </a:bodyPr>
          <a:lstStyle/>
          <a:p>
            <a:pPr>
              <a:lnSpc>
                <a:spcPct val="90000"/>
              </a:lnSpc>
            </a:pPr>
            <a:r>
              <a:rPr lang="en-US" sz="3100" dirty="0"/>
              <a:t>Signs that Your Chakra is Activated and Aligned</a:t>
            </a:r>
          </a:p>
        </p:txBody>
      </p:sp>
      <p:sp>
        <p:nvSpPr>
          <p:cNvPr id="26" name="Content Placeholder 2">
            <a:extLst>
              <a:ext uri="{FF2B5EF4-FFF2-40B4-BE49-F238E27FC236}">
                <a16:creationId xmlns:a16="http://schemas.microsoft.com/office/drawing/2014/main" id="{6B0F494C-C0F4-F2FD-3092-1C0926A02F13}"/>
              </a:ext>
            </a:extLst>
          </p:cNvPr>
          <p:cNvSpPr>
            <a:spLocks noGrp="1"/>
          </p:cNvSpPr>
          <p:nvPr>
            <p:ph idx="1"/>
          </p:nvPr>
        </p:nvSpPr>
        <p:spPr>
          <a:xfrm>
            <a:off x="647701" y="2683104"/>
            <a:ext cx="3364358" cy="3673245"/>
          </a:xfrm>
        </p:spPr>
        <p:txBody>
          <a:bodyPr>
            <a:normAutofit lnSpcReduction="10000"/>
          </a:bodyPr>
          <a:lstStyle/>
          <a:p>
            <a:pPr>
              <a:lnSpc>
                <a:spcPct val="110000"/>
              </a:lnSpc>
            </a:pPr>
            <a:r>
              <a:rPr lang="en-US" sz="1700" dirty="0"/>
              <a:t>7. Crown Chakra (</a:t>
            </a:r>
            <a:r>
              <a:rPr lang="en-US" sz="1700" dirty="0" err="1"/>
              <a:t>Sahasrara</a:t>
            </a:r>
            <a:r>
              <a:rPr lang="en-US" sz="1700" dirty="0"/>
              <a:t>):- Feeling a deep sense of spiritual connection and oneness with the universe.- Having a strong sense of purpose and understanding your life's mission.- Feeling a deep sense of inner peace and contentment.- Being open to receiving divine guidance and wisdom.- Having a heightened sense of awareness and connection to higher realms of consciousness.</a:t>
            </a:r>
          </a:p>
        </p:txBody>
      </p:sp>
      <p:sp>
        <p:nvSpPr>
          <p:cNvPr id="17" name="Date Placeholder 3">
            <a:extLst>
              <a:ext uri="{FF2B5EF4-FFF2-40B4-BE49-F238E27FC236}">
                <a16:creationId xmlns:a16="http://schemas.microsoft.com/office/drawing/2014/main" id="{73B4E782-8B70-EF79-2C07-24BB0A9F12BC}"/>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a:t>20XX</a:t>
            </a:r>
          </a:p>
        </p:txBody>
      </p:sp>
      <p:pic>
        <p:nvPicPr>
          <p:cNvPr id="8" name="Content Placeholder 7" descr="A person sitting cross legged with her legs crossed&#10;&#10;Description automatically generated">
            <a:extLst>
              <a:ext uri="{FF2B5EF4-FFF2-40B4-BE49-F238E27FC236}">
                <a16:creationId xmlns:a16="http://schemas.microsoft.com/office/drawing/2014/main" id="{311E695A-44B4-8176-FD96-7484A3222F86}"/>
              </a:ext>
            </a:extLst>
          </p:cNvPr>
          <p:cNvPicPr>
            <a:picLocks noGrp="1" noChangeAspect="1"/>
          </p:cNvPicPr>
          <p:nvPr>
            <p:ph type="pic" sz="quarter" idx="13"/>
          </p:nvPr>
        </p:nvPicPr>
        <p:blipFill rotWithShape="1">
          <a:blip r:embed="rId2"/>
          <a:srcRect r="-2" b="9962"/>
          <a:stretch/>
        </p:blipFill>
        <p:spPr>
          <a:xfrm>
            <a:off x="4575048" y="10"/>
            <a:ext cx="7616952" cy="6857990"/>
          </a:xfrm>
          <a:noFill/>
        </p:spPr>
      </p:pic>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11"/>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19" name="Slide Number Placeholder 6">
            <a:extLst>
              <a:ext uri="{FF2B5EF4-FFF2-40B4-BE49-F238E27FC236}">
                <a16:creationId xmlns:a16="http://schemas.microsoft.com/office/drawing/2014/main" id="{F247142B-3E2E-E39C-BFDC-95D47C4A32A1}"/>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166</a:t>
            </a:fld>
            <a:endParaRPr lang="en-GB" noProof="0"/>
          </a:p>
        </p:txBody>
      </p:sp>
      <p:sp>
        <p:nvSpPr>
          <p:cNvPr id="4" name="Date Placeholder 3" hidden="1">
            <a:extLst>
              <a:ext uri="{FF2B5EF4-FFF2-40B4-BE49-F238E27FC236}">
                <a16:creationId xmlns:a16="http://schemas.microsoft.com/office/drawing/2014/main" id="{3C7DB58B-C1CD-7670-CD9D-8CA225620835}"/>
              </a:ext>
            </a:extLst>
          </p:cNvPr>
          <p:cNvSpPr>
            <a:spLocks noGrp="1"/>
          </p:cNvSpPr>
          <p:nvPr>
            <p:ph type="dt" sz="half" idx="4294967295"/>
          </p:nvPr>
        </p:nvSpPr>
        <p:spPr>
          <a:xfrm>
            <a:off x="258792" y="6356350"/>
            <a:ext cx="3322608" cy="365125"/>
          </a:xfrm>
        </p:spPr>
        <p:txBody>
          <a:bodyPr/>
          <a:lstStyle/>
          <a:p>
            <a:pPr rtl="0">
              <a:spcAft>
                <a:spcPts val="600"/>
              </a:spcAft>
            </a:pPr>
            <a:r>
              <a:rPr lang="en-GB" noProof="0" dirty="0"/>
              <a:t>2023</a:t>
            </a:r>
            <a:endParaRPr lang="en-GB" noProof="0"/>
          </a:p>
        </p:txBody>
      </p:sp>
      <p:sp>
        <p:nvSpPr>
          <p:cNvPr id="6" name="Slide Number Placeholder 5" hidden="1">
            <a:extLst>
              <a:ext uri="{FF2B5EF4-FFF2-40B4-BE49-F238E27FC236}">
                <a16:creationId xmlns:a16="http://schemas.microsoft.com/office/drawing/2014/main" id="{275A63D4-1B48-030E-40AE-777B397EDFAA}"/>
              </a:ext>
            </a:extLst>
          </p:cNvPr>
          <p:cNvSpPr>
            <a:spLocks noGrp="1"/>
          </p:cNvSpPr>
          <p:nvPr>
            <p:ph type="sldNum" sz="quarter" idx="4294967295"/>
          </p:nvPr>
        </p:nvSpPr>
        <p:spPr>
          <a:xfrm>
            <a:off x="10518474" y="6356350"/>
            <a:ext cx="1414733" cy="365125"/>
          </a:xfrm>
        </p:spPr>
        <p:txBody>
          <a:bodyPr/>
          <a:lstStyle/>
          <a:p>
            <a:pPr rtl="0">
              <a:spcAft>
                <a:spcPts val="600"/>
              </a:spcAft>
            </a:pPr>
            <a:fld id="{AE208ADF-3ADD-483D-A721-14E3EEE2C135}" type="slidenum">
              <a:rPr lang="en-GB" noProof="0" smtClean="0"/>
              <a:pPr rtl="0">
                <a:spcAft>
                  <a:spcPts val="600"/>
                </a:spcAft>
              </a:pPr>
              <a:t>166</a:t>
            </a:fld>
            <a:endParaRPr lang="en-GB" noProof="0"/>
          </a:p>
        </p:txBody>
      </p:sp>
    </p:spTree>
    <p:extLst>
      <p:ext uri="{BB962C8B-B14F-4D97-AF65-F5344CB8AC3E}">
        <p14:creationId xmlns:p14="http://schemas.microsoft.com/office/powerpoint/2010/main" val="421285393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E449-E96C-4E0E-A449-9E0701A909E0}"/>
              </a:ext>
            </a:extLst>
          </p:cNvPr>
          <p:cNvSpPr>
            <a:spLocks noGrp="1"/>
          </p:cNvSpPr>
          <p:nvPr>
            <p:ph type="title"/>
          </p:nvPr>
        </p:nvSpPr>
        <p:spPr>
          <a:xfrm>
            <a:off x="485775" y="647700"/>
            <a:ext cx="3680395" cy="1403343"/>
          </a:xfrm>
        </p:spPr>
        <p:txBody>
          <a:bodyPr rtlCol="0"/>
          <a:lstStyle/>
          <a:p>
            <a:pPr rtl="0"/>
            <a:r>
              <a:rPr lang="en-GB" dirty="0"/>
              <a:t>Thank you</a:t>
            </a:r>
          </a:p>
        </p:txBody>
      </p:sp>
      <p:sp>
        <p:nvSpPr>
          <p:cNvPr id="3" name="Content Placeholder 2">
            <a:extLst>
              <a:ext uri="{FF2B5EF4-FFF2-40B4-BE49-F238E27FC236}">
                <a16:creationId xmlns:a16="http://schemas.microsoft.com/office/drawing/2014/main" id="{BD3F7967-21CD-4D4E-A475-5040D50F9B40}"/>
              </a:ext>
            </a:extLst>
          </p:cNvPr>
          <p:cNvSpPr>
            <a:spLocks noGrp="1"/>
          </p:cNvSpPr>
          <p:nvPr>
            <p:ph idx="1"/>
          </p:nvPr>
        </p:nvSpPr>
        <p:spPr>
          <a:xfrm>
            <a:off x="647701" y="2683104"/>
            <a:ext cx="3364358" cy="3673245"/>
          </a:xfrm>
        </p:spPr>
        <p:txBody>
          <a:bodyPr rtlCol="0"/>
          <a:lstStyle/>
          <a:p>
            <a:pPr rtl="0"/>
            <a:r>
              <a:rPr lang="en-GB" dirty="0"/>
              <a:t>UNCOMMON PPL</a:t>
            </a:r>
          </a:p>
          <a:p>
            <a:pPr rtl="0"/>
            <a:r>
              <a:rPr lang="en-GB" sz="1600" dirty="0"/>
              <a:t>WWW.UNCOMMONPPL.CO.UK</a:t>
            </a:r>
          </a:p>
        </p:txBody>
      </p:sp>
      <p:pic>
        <p:nvPicPr>
          <p:cNvPr id="16" name="Picture Placeholder 5">
            <a:extLst>
              <a:ext uri="{FF2B5EF4-FFF2-40B4-BE49-F238E27FC236}">
                <a16:creationId xmlns:a16="http://schemas.microsoft.com/office/drawing/2014/main" id="{474772FB-EF5F-44F3-8C06-F39CA59EF52C}"/>
              </a:ext>
            </a:extLst>
          </p:cNvPr>
          <p:cNvPicPr>
            <a:picLocks noGrp="1" noChangeAspect="1"/>
          </p:cNvPicPr>
          <p:nvPr>
            <p:ph type="pic" sz="quarter" idx="13"/>
          </p:nvPr>
        </p:nvPicPr>
        <p:blipFill>
          <a:blip r:embed="rId3"/>
          <a:srcRect/>
          <a:stretch/>
        </p:blipFill>
        <p:spPr>
          <a:xfrm>
            <a:off x="4575175" y="0"/>
            <a:ext cx="7616825" cy="6858000"/>
          </a:xfrm>
        </p:spPr>
      </p:pic>
      <p:sp>
        <p:nvSpPr>
          <p:cNvPr id="41" name="Date Placeholder 40">
            <a:extLst>
              <a:ext uri="{FF2B5EF4-FFF2-40B4-BE49-F238E27FC236}">
                <a16:creationId xmlns:a16="http://schemas.microsoft.com/office/drawing/2014/main" id="{1AA0E395-EB95-4646-A4B3-EAB7C68D0B5E}"/>
              </a:ext>
            </a:extLst>
          </p:cNvPr>
          <p:cNvSpPr>
            <a:spLocks noGrp="1"/>
          </p:cNvSpPr>
          <p:nvPr>
            <p:ph type="dt" sz="half" idx="10"/>
          </p:nvPr>
        </p:nvSpPr>
        <p:spPr>
          <a:xfrm>
            <a:off x="258792" y="6356350"/>
            <a:ext cx="3322608" cy="365125"/>
          </a:xfrm>
        </p:spPr>
        <p:txBody>
          <a:bodyPr rtlCol="0"/>
          <a:lstStyle/>
          <a:p>
            <a:pPr rtl="0"/>
            <a:r>
              <a:rPr lang="en-GB" dirty="0"/>
              <a:t>2023</a:t>
            </a:r>
          </a:p>
        </p:txBody>
      </p:sp>
      <p:sp>
        <p:nvSpPr>
          <p:cNvPr id="42" name="Footer Placeholder 41">
            <a:extLst>
              <a:ext uri="{FF2B5EF4-FFF2-40B4-BE49-F238E27FC236}">
                <a16:creationId xmlns:a16="http://schemas.microsoft.com/office/drawing/2014/main" id="{11F0E6E0-DC32-4105-A773-65DCBEEDBA5B}"/>
              </a:ext>
            </a:extLst>
          </p:cNvPr>
          <p:cNvSpPr>
            <a:spLocks noGrp="1"/>
          </p:cNvSpPr>
          <p:nvPr>
            <p:ph type="ftr" sz="quarter" idx="11"/>
          </p:nvPr>
        </p:nvSpPr>
        <p:spPr>
          <a:xfrm>
            <a:off x="3581399" y="6356350"/>
            <a:ext cx="5029203" cy="365125"/>
          </a:xfrm>
        </p:spPr>
        <p:txBody>
          <a:bodyPr rtlCol="0"/>
          <a:lstStyle/>
          <a:p>
            <a:pPr rtl="0"/>
            <a:r>
              <a:rPr lang="en-GB" dirty="0"/>
              <a:t>UNCOMMON PPL</a:t>
            </a:r>
          </a:p>
        </p:txBody>
      </p:sp>
      <p:sp>
        <p:nvSpPr>
          <p:cNvPr id="43" name="Slide Number Placeholder 42">
            <a:extLst>
              <a:ext uri="{FF2B5EF4-FFF2-40B4-BE49-F238E27FC236}">
                <a16:creationId xmlns:a16="http://schemas.microsoft.com/office/drawing/2014/main" id="{B95B4304-0747-4AD1-BD3D-E4BFD5441AF5}"/>
              </a:ext>
            </a:extLst>
          </p:cNvPr>
          <p:cNvSpPr>
            <a:spLocks noGrp="1"/>
          </p:cNvSpPr>
          <p:nvPr>
            <p:ph type="sldNum" sz="quarter" idx="12"/>
          </p:nvPr>
        </p:nvSpPr>
        <p:spPr>
          <a:xfrm>
            <a:off x="10518474" y="6356350"/>
            <a:ext cx="1414733" cy="365125"/>
          </a:xfrm>
        </p:spPr>
        <p:txBody>
          <a:bodyPr rtlCol="0"/>
          <a:lstStyle/>
          <a:p>
            <a:pPr rtl="0"/>
            <a:fld id="{AE208ADF-3ADD-483D-A721-14E3EEE2C135}" type="slidenum">
              <a:rPr lang="en-GB" smtClean="0"/>
              <a:pPr rtl="0"/>
              <a:t>167</a:t>
            </a:fld>
            <a:endParaRPr lang="en-GB"/>
          </a:p>
        </p:txBody>
      </p:sp>
    </p:spTree>
    <p:extLst>
      <p:ext uri="{BB962C8B-B14F-4D97-AF65-F5344CB8AC3E}">
        <p14:creationId xmlns:p14="http://schemas.microsoft.com/office/powerpoint/2010/main" val="1528177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lstStyle/>
          <a:p>
            <a:pPr marL="0" indent="0" algn="ctr">
              <a:buNone/>
            </a:pPr>
            <a:r>
              <a:rPr lang="en-US" dirty="0"/>
              <a:t>Crown Chakra (</a:t>
            </a:r>
            <a:r>
              <a:rPr lang="en-US" dirty="0" err="1"/>
              <a:t>Sahasrara</a:t>
            </a:r>
            <a:r>
              <a:rPr lang="en-US" dirty="0"/>
              <a:t>):   </a:t>
            </a:r>
          </a:p>
          <a:p>
            <a:pPr marL="0" indent="0" algn="ctr">
              <a:buNone/>
            </a:pPr>
            <a:r>
              <a:rPr lang="en-US" dirty="0"/>
              <a:t>Physical symptoms: Chronic fatigue, sensitivity to light or sound, dizziness or vertigo, headaches at the top of the head, and issues with the nervous system.</a:t>
            </a:r>
          </a:p>
          <a:p>
            <a:pPr marL="0" indent="0" algn="ctr">
              <a:buNone/>
            </a:pPr>
            <a:r>
              <a:rPr lang="en-US" dirty="0"/>
              <a:t>   Emotional symptoms: Feeling disconnected from spirituality or higher consciousness, lack of purpose or meaning in life, closed-mindedness, difficulty experiencing inspiration, and disconnection from the world around you.</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17</a:t>
            </a:fld>
            <a:endParaRPr lang="en-GB" noProof="0"/>
          </a:p>
        </p:txBody>
      </p:sp>
    </p:spTree>
    <p:extLst>
      <p:ext uri="{BB962C8B-B14F-4D97-AF65-F5344CB8AC3E}">
        <p14:creationId xmlns:p14="http://schemas.microsoft.com/office/powerpoint/2010/main" val="1045752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lstStyle/>
          <a:p>
            <a:pPr marL="0" indent="0" algn="ctr">
              <a:buNone/>
            </a:pPr>
            <a:endParaRPr lang="en-US" dirty="0"/>
          </a:p>
          <a:p>
            <a:pPr marL="0" indent="0" algn="ctr">
              <a:buNone/>
            </a:pPr>
            <a:r>
              <a:rPr lang="en-US" dirty="0"/>
              <a:t>Remember, these symptoms are not exhaustive; everyone may experience chakra imbalances differently. If you suspect chakra imbalances, it is advisable to seek guidance from a qualified practitioner for a more personalized assessment and appropriate healing techniques. Additionally, it's always wise to seek medical advice to ensure that any physical symptoms are unrelated to a more severe health issue.</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18</a:t>
            </a:fld>
            <a:endParaRPr lang="en-GB" noProof="0"/>
          </a:p>
        </p:txBody>
      </p:sp>
    </p:spTree>
    <p:extLst>
      <p:ext uri="{BB962C8B-B14F-4D97-AF65-F5344CB8AC3E}">
        <p14:creationId xmlns:p14="http://schemas.microsoft.com/office/powerpoint/2010/main" val="2648241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BA483F28-B7F6-4825-18FC-DB295BCFA023}"/>
              </a:ext>
            </a:extLst>
          </p:cNvPr>
          <p:cNvSpPr>
            <a:spLocks noGrp="1"/>
          </p:cNvSpPr>
          <p:nvPr>
            <p:ph type="title"/>
          </p:nvPr>
        </p:nvSpPr>
        <p:spPr>
          <a:xfrm>
            <a:off x="647699" y="647700"/>
            <a:ext cx="3483421" cy="2866599"/>
          </a:xfrm>
        </p:spPr>
        <p:txBody>
          <a:bodyPr anchor="ctr">
            <a:normAutofit/>
          </a:bodyPr>
          <a:lstStyle/>
          <a:p>
            <a:pPr algn="r"/>
            <a:r>
              <a:rPr lang="en-US" dirty="0"/>
              <a:t>What are Bija Mantras</a:t>
            </a:r>
            <a:br>
              <a:rPr lang="en-US" dirty="0"/>
            </a:br>
            <a:endParaRPr lang="en-US" dirty="0"/>
          </a:p>
        </p:txBody>
      </p:sp>
      <p:sp>
        <p:nvSpPr>
          <p:cNvPr id="34" name="Content Placeholder 2">
            <a:extLst>
              <a:ext uri="{FF2B5EF4-FFF2-40B4-BE49-F238E27FC236}">
                <a16:creationId xmlns:a16="http://schemas.microsoft.com/office/drawing/2014/main" id="{BFFC98BA-B5A7-71F8-F8B4-7E1ECAA66904}"/>
              </a:ext>
            </a:extLst>
          </p:cNvPr>
          <p:cNvSpPr>
            <a:spLocks noGrp="1"/>
          </p:cNvSpPr>
          <p:nvPr>
            <p:ph idx="1"/>
          </p:nvPr>
        </p:nvSpPr>
        <p:spPr>
          <a:xfrm>
            <a:off x="4973530" y="1694447"/>
            <a:ext cx="6401231" cy="2982604"/>
          </a:xfrm>
        </p:spPr>
        <p:txBody>
          <a:bodyPr anchor="ctr">
            <a:noAutofit/>
          </a:bodyPr>
          <a:lstStyle/>
          <a:p>
            <a:pPr marL="0" indent="0">
              <a:lnSpc>
                <a:spcPct val="110000"/>
              </a:lnSpc>
              <a:buNone/>
            </a:pPr>
            <a:r>
              <a:rPr lang="en-US" sz="2900" dirty="0"/>
              <a:t>Bija mantras are single-syllable, or seed sounds commonly used in various spiritual practices, including meditation and chanting. These mantras are believed to correspond to different aspects of consciousness or energy </a:t>
            </a:r>
            <a:r>
              <a:rPr lang="en-US" sz="2900" dirty="0" err="1"/>
              <a:t>centres</a:t>
            </a:r>
            <a:r>
              <a:rPr lang="en-US" sz="2900" dirty="0"/>
              <a:t> within the body, known as chakras. Each individual can work with one of these mantras, depending on which one they choose to focus on. Here are some commonly used Bija mantras and their associated chakras…</a:t>
            </a:r>
            <a:endParaRPr lang="en-GB" sz="2900" dirty="0"/>
          </a:p>
        </p:txBody>
      </p:sp>
      <p:pic>
        <p:nvPicPr>
          <p:cNvPr id="35" name="Picture 7" descr="White stones balanced in a stack">
            <a:extLst>
              <a:ext uri="{FF2B5EF4-FFF2-40B4-BE49-F238E27FC236}">
                <a16:creationId xmlns:a16="http://schemas.microsoft.com/office/drawing/2014/main" id="{416CE5F0-B46C-FFAF-957A-08381CCDC5FF}"/>
              </a:ext>
            </a:extLst>
          </p:cNvPr>
          <p:cNvPicPr>
            <a:picLocks noChangeAspect="1"/>
          </p:cNvPicPr>
          <p:nvPr/>
        </p:nvPicPr>
        <p:blipFill rotWithShape="1">
          <a:blip r:embed="rId2"/>
          <a:srcRect l="16195" r="-1" b="-1"/>
          <a:stretch/>
        </p:blipFill>
        <p:spPr>
          <a:xfrm>
            <a:off x="1525080" y="3185749"/>
            <a:ext cx="2606040" cy="2075688"/>
          </a:xfrm>
          <a:prstGeom prst="rect">
            <a:avLst/>
          </a:prstGeom>
          <a:noFill/>
        </p:spPr>
      </p:pic>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a:t>Uncommon ppl</a:t>
            </a:r>
            <a:endParaRPr lang="en-GB" noProof="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19</a:t>
            </a:fld>
            <a:endParaRPr lang="en-GB" noProof="0"/>
          </a:p>
        </p:txBody>
      </p:sp>
    </p:spTree>
    <p:extLst>
      <p:ext uri="{BB962C8B-B14F-4D97-AF65-F5344CB8AC3E}">
        <p14:creationId xmlns:p14="http://schemas.microsoft.com/office/powerpoint/2010/main" val="1344567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39E1-00A2-4A36-B095-E065A6DE0161}"/>
              </a:ext>
            </a:extLst>
          </p:cNvPr>
          <p:cNvSpPr>
            <a:spLocks noGrp="1"/>
          </p:cNvSpPr>
          <p:nvPr>
            <p:ph type="title"/>
          </p:nvPr>
        </p:nvSpPr>
        <p:spPr>
          <a:xfrm>
            <a:off x="838200" y="662427"/>
            <a:ext cx="10515600" cy="819738"/>
          </a:xfrm>
        </p:spPr>
        <p:txBody>
          <a:bodyPr rtlCol="0" anchor="ctr">
            <a:normAutofit/>
          </a:bodyPr>
          <a:lstStyle/>
          <a:p>
            <a:pPr rtl="0">
              <a:lnSpc>
                <a:spcPct val="90000"/>
              </a:lnSpc>
            </a:pPr>
            <a:r>
              <a:rPr lang="en-GB" sz="2500"/>
              <a:t>AGENDA</a:t>
            </a:r>
            <a:br>
              <a:rPr lang="en-GB" sz="2500"/>
            </a:br>
            <a:r>
              <a:rPr lang="en-GB" sz="2500"/>
              <a:t>THE BASICS</a:t>
            </a:r>
          </a:p>
        </p:txBody>
      </p:sp>
      <p:sp>
        <p:nvSpPr>
          <p:cNvPr id="74" name="Date Placeholder 73">
            <a:extLst>
              <a:ext uri="{FF2B5EF4-FFF2-40B4-BE49-F238E27FC236}">
                <a16:creationId xmlns:a16="http://schemas.microsoft.com/office/drawing/2014/main" id="{F58157BD-826A-4A73-AFE3-4DC840C3F88D}"/>
              </a:ext>
            </a:extLst>
          </p:cNvPr>
          <p:cNvSpPr>
            <a:spLocks noGrp="1"/>
          </p:cNvSpPr>
          <p:nvPr>
            <p:ph type="dt" sz="half" idx="2"/>
          </p:nvPr>
        </p:nvSpPr>
        <p:spPr>
          <a:xfrm>
            <a:off x="258792" y="6356350"/>
            <a:ext cx="3322608" cy="365125"/>
          </a:xfrm>
        </p:spPr>
        <p:txBody>
          <a:bodyPr rtlCol="0" anchor="ctr">
            <a:normAutofit/>
          </a:bodyPr>
          <a:lstStyle/>
          <a:p>
            <a:pPr rtl="0">
              <a:spcAft>
                <a:spcPts val="600"/>
              </a:spcAft>
            </a:pPr>
            <a:r>
              <a:rPr lang="en-GB" dirty="0"/>
              <a:t>2023</a:t>
            </a:r>
            <a:endParaRPr lang="en-GB"/>
          </a:p>
        </p:txBody>
      </p:sp>
      <p:sp>
        <p:nvSpPr>
          <p:cNvPr id="75" name="Footer Placeholder 74">
            <a:extLst>
              <a:ext uri="{FF2B5EF4-FFF2-40B4-BE49-F238E27FC236}">
                <a16:creationId xmlns:a16="http://schemas.microsoft.com/office/drawing/2014/main" id="{CF942400-E869-4121-A513-9B1FADE55AC8}"/>
              </a:ext>
            </a:extLst>
          </p:cNvPr>
          <p:cNvSpPr>
            <a:spLocks noGrp="1"/>
          </p:cNvSpPr>
          <p:nvPr>
            <p:ph type="ftr" sz="quarter" idx="3"/>
          </p:nvPr>
        </p:nvSpPr>
        <p:spPr>
          <a:xfrm>
            <a:off x="3581399" y="6356350"/>
            <a:ext cx="5029203" cy="365125"/>
          </a:xfrm>
        </p:spPr>
        <p:txBody>
          <a:bodyPr rtlCol="0" anchor="ctr">
            <a:normAutofit/>
          </a:bodyPr>
          <a:lstStyle/>
          <a:p>
            <a:pPr rtl="0">
              <a:spcAft>
                <a:spcPts val="600"/>
              </a:spcAft>
            </a:pPr>
            <a:r>
              <a:rPr lang="en-GB" dirty="0"/>
              <a:t>Uncommon ppl</a:t>
            </a:r>
            <a:endParaRPr lang="en-GB"/>
          </a:p>
        </p:txBody>
      </p:sp>
      <p:sp>
        <p:nvSpPr>
          <p:cNvPr id="76" name="Slide Number Placeholder 75">
            <a:extLst>
              <a:ext uri="{FF2B5EF4-FFF2-40B4-BE49-F238E27FC236}">
                <a16:creationId xmlns:a16="http://schemas.microsoft.com/office/drawing/2014/main" id="{4FCE912F-09D6-4C14-A807-126C32B03BB1}"/>
              </a:ext>
            </a:extLst>
          </p:cNvPr>
          <p:cNvSpPr>
            <a:spLocks noGrp="1"/>
          </p:cNvSpPr>
          <p:nvPr>
            <p:ph type="sldNum" sz="quarter" idx="4"/>
          </p:nvPr>
        </p:nvSpPr>
        <p:spPr>
          <a:xfrm>
            <a:off x="10518474" y="6356350"/>
            <a:ext cx="1414733" cy="365125"/>
          </a:xfrm>
        </p:spPr>
        <p:txBody>
          <a:bodyPr rtlCol="0" anchor="ctr">
            <a:normAutofit/>
          </a:bodyPr>
          <a:lstStyle/>
          <a:p>
            <a:pPr rtl="0">
              <a:spcAft>
                <a:spcPts val="600"/>
              </a:spcAft>
            </a:pPr>
            <a:fld id="{AE208ADF-3ADD-483D-A721-14E3EEE2C135}" type="slidenum">
              <a:rPr lang="en-GB" smtClean="0"/>
              <a:pPr rtl="0">
                <a:spcAft>
                  <a:spcPts val="600"/>
                </a:spcAft>
              </a:pPr>
              <a:t>2</a:t>
            </a:fld>
            <a:endParaRPr lang="en-GB"/>
          </a:p>
        </p:txBody>
      </p:sp>
      <p:graphicFrame>
        <p:nvGraphicFramePr>
          <p:cNvPr id="80" name="Content Placeholder 2">
            <a:extLst>
              <a:ext uri="{FF2B5EF4-FFF2-40B4-BE49-F238E27FC236}">
                <a16:creationId xmlns:a16="http://schemas.microsoft.com/office/drawing/2014/main" id="{FF2D2B25-E4C5-99B6-F7AB-7075EFCFDD20}"/>
              </a:ext>
            </a:extLst>
          </p:cNvPr>
          <p:cNvGraphicFramePr>
            <a:graphicFrameLocks noGrp="1"/>
          </p:cNvGraphicFramePr>
          <p:nvPr>
            <p:ph idx="1"/>
            <p:extLst>
              <p:ext uri="{D42A27DB-BD31-4B8C-83A1-F6EECF244321}">
                <p14:modId xmlns:p14="http://schemas.microsoft.com/office/powerpoint/2010/main" val="2263213823"/>
              </p:ext>
            </p:extLst>
          </p:nvPr>
        </p:nvGraphicFramePr>
        <p:xfrm>
          <a:off x="838200" y="1811756"/>
          <a:ext cx="10515600" cy="4190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4443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normAutofit fontScale="92500"/>
          </a:bodyPr>
          <a:lstStyle/>
          <a:p>
            <a:pPr marL="457200" indent="-457200">
              <a:buAutoNum type="arabicPeriod"/>
            </a:pPr>
            <a:r>
              <a:rPr lang="en-GB" dirty="0"/>
              <a:t>Lam (pronounced “</a:t>
            </a:r>
            <a:r>
              <a:rPr lang="en-GB" dirty="0" err="1"/>
              <a:t>lum</a:t>
            </a:r>
            <a:r>
              <a:rPr lang="en-GB" dirty="0"/>
              <a:t>") - Root Chakra (</a:t>
            </a:r>
            <a:r>
              <a:rPr lang="en-GB" dirty="0" err="1"/>
              <a:t>Muladhara</a:t>
            </a:r>
            <a:r>
              <a:rPr lang="en-GB" dirty="0"/>
              <a:t>) moo-</a:t>
            </a:r>
            <a:r>
              <a:rPr lang="en-GB" dirty="0" err="1"/>
              <a:t>lah</a:t>
            </a:r>
            <a:r>
              <a:rPr lang="en-GB" dirty="0"/>
              <a:t>-</a:t>
            </a:r>
            <a:r>
              <a:rPr lang="en-GB" dirty="0" err="1"/>
              <a:t>dhah</a:t>
            </a:r>
            <a:r>
              <a:rPr lang="en-GB" dirty="0"/>
              <a:t>-rah</a:t>
            </a:r>
          </a:p>
          <a:p>
            <a:pPr marL="457200" indent="-457200">
              <a:buAutoNum type="arabicPeriod"/>
            </a:pPr>
            <a:r>
              <a:rPr lang="en-GB" dirty="0"/>
              <a:t>Vam (pronounced "vum") - Sacral Chakra (</a:t>
            </a:r>
            <a:r>
              <a:rPr lang="en-GB" dirty="0" err="1"/>
              <a:t>Svadhisthana</a:t>
            </a:r>
            <a:r>
              <a:rPr lang="en-GB" dirty="0"/>
              <a:t>) </a:t>
            </a:r>
            <a:r>
              <a:rPr lang="en-GB" dirty="0" err="1"/>
              <a:t>swah</a:t>
            </a:r>
            <a:r>
              <a:rPr lang="en-GB" dirty="0"/>
              <a:t>-</a:t>
            </a:r>
            <a:r>
              <a:rPr lang="en-GB" dirty="0" err="1"/>
              <a:t>dhees</a:t>
            </a:r>
            <a:r>
              <a:rPr lang="en-GB" dirty="0"/>
              <a:t>-</a:t>
            </a:r>
            <a:r>
              <a:rPr lang="en-GB" dirty="0" err="1"/>
              <a:t>thah</a:t>
            </a:r>
            <a:r>
              <a:rPr lang="en-GB" dirty="0"/>
              <a:t>-nah</a:t>
            </a:r>
          </a:p>
          <a:p>
            <a:pPr marL="457200" indent="-457200">
              <a:buAutoNum type="arabicPeriod"/>
            </a:pPr>
            <a:r>
              <a:rPr lang="en-GB" dirty="0"/>
              <a:t>Ram (pronounced "rum") - Solar Plexus Chakra (Manipura) </a:t>
            </a:r>
            <a:r>
              <a:rPr lang="en-GB" dirty="0" err="1"/>
              <a:t>mah</a:t>
            </a:r>
            <a:r>
              <a:rPr lang="en-GB" dirty="0"/>
              <a:t>-nee-poo-rah </a:t>
            </a:r>
          </a:p>
          <a:p>
            <a:pPr marL="457200" indent="-457200">
              <a:buAutoNum type="arabicPeriod"/>
            </a:pPr>
            <a:r>
              <a:rPr lang="en-GB" dirty="0"/>
              <a:t>Yam (pronounced "yum") - Heart Chakra (Anahata) ah-nah-hah-</a:t>
            </a:r>
            <a:r>
              <a:rPr lang="en-GB" dirty="0" err="1"/>
              <a:t>tah</a:t>
            </a:r>
            <a:endParaRPr lang="en-GB" dirty="0"/>
          </a:p>
          <a:p>
            <a:pPr marL="457200" indent="-457200">
              <a:buAutoNum type="arabicPeriod"/>
            </a:pPr>
            <a:r>
              <a:rPr lang="en-GB" dirty="0"/>
              <a:t>Ham (pronounced "hum") - Throat Chakra (</a:t>
            </a:r>
            <a:r>
              <a:rPr lang="en-GB" dirty="0" err="1"/>
              <a:t>Vishuddha</a:t>
            </a:r>
            <a:r>
              <a:rPr lang="en-GB" dirty="0"/>
              <a:t>) vee-shood-</a:t>
            </a:r>
            <a:r>
              <a:rPr lang="en-GB" dirty="0" err="1"/>
              <a:t>dhah</a:t>
            </a:r>
            <a:endParaRPr lang="en-GB" dirty="0"/>
          </a:p>
          <a:p>
            <a:pPr marL="457200" indent="-457200">
              <a:buAutoNum type="arabicPeriod"/>
            </a:pPr>
            <a:r>
              <a:rPr lang="en-GB" dirty="0"/>
              <a:t>Om (pronounced "aum") - Third Eye Chakra (Ajna) </a:t>
            </a:r>
            <a:r>
              <a:rPr lang="en-GB" dirty="0" err="1"/>
              <a:t>ahj</a:t>
            </a:r>
            <a:r>
              <a:rPr lang="en-GB" dirty="0"/>
              <a:t>-nah</a:t>
            </a:r>
          </a:p>
          <a:p>
            <a:pPr marL="457200" indent="-457200">
              <a:buAutoNum type="arabicPeriod"/>
            </a:pPr>
            <a:r>
              <a:rPr lang="en-GB" dirty="0"/>
              <a:t>Aum (pronounced "om") or Silence - Crown Chakra (</a:t>
            </a:r>
            <a:r>
              <a:rPr lang="en-GB" dirty="0" err="1"/>
              <a:t>Sahasrara</a:t>
            </a:r>
            <a:r>
              <a:rPr lang="en-GB" dirty="0"/>
              <a:t>) </a:t>
            </a:r>
            <a:r>
              <a:rPr lang="en-GB" dirty="0" err="1"/>
              <a:t>sah</a:t>
            </a:r>
            <a:r>
              <a:rPr lang="en-GB" dirty="0"/>
              <a:t>-</a:t>
            </a:r>
            <a:r>
              <a:rPr lang="en-GB" dirty="0" err="1"/>
              <a:t>hahs</a:t>
            </a:r>
            <a:r>
              <a:rPr lang="en-GB" dirty="0"/>
              <a:t>-rah-rah</a:t>
            </a:r>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20</a:t>
            </a:fld>
            <a:endParaRPr lang="en-GB" noProof="0"/>
          </a:p>
        </p:txBody>
      </p:sp>
    </p:spTree>
    <p:extLst>
      <p:ext uri="{BB962C8B-B14F-4D97-AF65-F5344CB8AC3E}">
        <p14:creationId xmlns:p14="http://schemas.microsoft.com/office/powerpoint/2010/main" val="3391464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normAutofit fontScale="92500" lnSpcReduction="20000"/>
          </a:bodyPr>
          <a:lstStyle/>
          <a:p>
            <a:pPr marL="0" indent="0" algn="ctr">
              <a:buNone/>
            </a:pPr>
            <a:r>
              <a:rPr lang="en-US" dirty="0"/>
              <a:t>To reap the maximum benefits of Bija mantras, chanting them 108 times daily is recommended. Sacred Number: In many spiritual traditions, the number 108 is believed to be sacred and spiritually significant. It is seen as a representation of the universe or cosmic existence. There are various explanations for the significance 108, including the 108 Upanishads (ancient Hindu texts), 108 energy lines converging to form the heart chakra, and the 108 beads on a mala (prayer beads).To improve concentration during chanting, using mala beads to count each mantra recitation can be helpful. This practice can bring a sense of calmness and clarity, allowing you to connect with your inner self and promote overall well-being. It's important to note that proper pronunciation and intention are essential when using Bija mantras, and seeking guidance from a knowledgeable teacher or practitioner is always recommended.</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21</a:t>
            </a:fld>
            <a:endParaRPr lang="en-GB" noProof="0"/>
          </a:p>
        </p:txBody>
      </p:sp>
    </p:spTree>
    <p:extLst>
      <p:ext uri="{BB962C8B-B14F-4D97-AF65-F5344CB8AC3E}">
        <p14:creationId xmlns:p14="http://schemas.microsoft.com/office/powerpoint/2010/main" val="3026686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normAutofit/>
          </a:bodyPr>
          <a:lstStyle/>
          <a:p>
            <a:pPr marL="0" indent="0" algn="ctr">
              <a:buNone/>
            </a:pPr>
            <a:endParaRPr lang="en-US" dirty="0"/>
          </a:p>
          <a:p>
            <a:pPr marL="0" indent="0" algn="ctr">
              <a:buNone/>
            </a:pPr>
            <a:endParaRPr lang="en-US" dirty="0"/>
          </a:p>
          <a:p>
            <a:pPr marL="0" indent="0" algn="ctr">
              <a:buNone/>
            </a:pPr>
            <a:r>
              <a:rPr lang="en-US" dirty="0"/>
              <a:t>Purification and Transformation: Chanting mantras is believed to have a purifying and transformative effect on the practitioner. Chanting a mantra 108 times is supposed to help purify negative energies, release blockages, and bring about positive changes and spiritual growth.</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22</a:t>
            </a:fld>
            <a:endParaRPr lang="en-GB" noProof="0"/>
          </a:p>
        </p:txBody>
      </p:sp>
    </p:spTree>
    <p:extLst>
      <p:ext uri="{BB962C8B-B14F-4D97-AF65-F5344CB8AC3E}">
        <p14:creationId xmlns:p14="http://schemas.microsoft.com/office/powerpoint/2010/main" val="2161822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E449-E96C-4E0E-A449-9E0701A909E0}"/>
              </a:ext>
            </a:extLst>
          </p:cNvPr>
          <p:cNvSpPr>
            <a:spLocks noGrp="1"/>
          </p:cNvSpPr>
          <p:nvPr>
            <p:ph type="title"/>
          </p:nvPr>
        </p:nvSpPr>
        <p:spPr>
          <a:xfrm>
            <a:off x="839788" y="665629"/>
            <a:ext cx="10515600" cy="818995"/>
          </a:xfrm>
        </p:spPr>
        <p:txBody>
          <a:bodyPr rtlCol="0" anchor="ctr">
            <a:normAutofit/>
          </a:bodyPr>
          <a:lstStyle/>
          <a:p>
            <a:pPr rtl="0"/>
            <a:r>
              <a:rPr lang="en-GB" dirty="0"/>
              <a:t>AFTERCARE ADVICE </a:t>
            </a:r>
          </a:p>
        </p:txBody>
      </p:sp>
      <p:sp>
        <p:nvSpPr>
          <p:cNvPr id="3" name="Content Placeholder 2">
            <a:extLst>
              <a:ext uri="{FF2B5EF4-FFF2-40B4-BE49-F238E27FC236}">
                <a16:creationId xmlns:a16="http://schemas.microsoft.com/office/drawing/2014/main" id="{BD3F7967-21CD-4D4E-A475-5040D50F9B40}"/>
              </a:ext>
            </a:extLst>
          </p:cNvPr>
          <p:cNvSpPr>
            <a:spLocks noGrp="1"/>
          </p:cNvSpPr>
          <p:nvPr>
            <p:ph sz="half" idx="2"/>
          </p:nvPr>
        </p:nvSpPr>
        <p:spPr>
          <a:xfrm>
            <a:off x="839788" y="1849167"/>
            <a:ext cx="5157787" cy="3751268"/>
          </a:xfrm>
        </p:spPr>
        <p:txBody>
          <a:bodyPr rtlCol="0">
            <a:noAutofit/>
          </a:bodyPr>
          <a:lstStyle/>
          <a:p>
            <a:pPr marL="0" indent="0" rtl="0">
              <a:lnSpc>
                <a:spcPct val="110000"/>
              </a:lnSpc>
              <a:buNone/>
            </a:pPr>
            <a:r>
              <a:rPr lang="en-US" sz="1400" dirty="0"/>
              <a:t>After completing your chakra journey, it is important to reflect on the lessons learned and continue </a:t>
            </a:r>
            <a:r>
              <a:rPr lang="en-US" sz="1400" dirty="0" err="1"/>
              <a:t>practising</a:t>
            </a:r>
            <a:r>
              <a:rPr lang="en-US" sz="1400" dirty="0"/>
              <a:t> activities that support chakra balance. This can include things like meditation or yoga, which can help maintain a healthy energy flow throughout the body. In addition to these practices, it is also important to prioritize self-care activities for overall well-being, such as getting enough rest and eating a balanced diet.</a:t>
            </a:r>
          </a:p>
          <a:p>
            <a:pPr marL="0" indent="0" rtl="0">
              <a:lnSpc>
                <a:spcPct val="110000"/>
              </a:lnSpc>
              <a:buNone/>
            </a:pPr>
            <a:r>
              <a:rPr lang="en-US" sz="1400" dirty="0"/>
              <a:t>To further support your energy field, cleaning and clearing it regularly is recommended. This can be done through practices like smudging, using crystals, or taking a salt bath. If you need additional support, seek mentors or energy healers who can guide you through the process.</a:t>
            </a:r>
          </a:p>
          <a:p>
            <a:pPr marL="0" indent="0" rtl="0">
              <a:lnSpc>
                <a:spcPct val="110000"/>
              </a:lnSpc>
              <a:buNone/>
            </a:pPr>
            <a:r>
              <a:rPr lang="en-US" sz="1400" dirty="0"/>
              <a:t>Sharing your experiences with others can also be helpful, as it can create a supportive community and provide opportunities for growth and learning. Remember to stay open to learning and growth, as the journey towards chakra balance is a lifelong </a:t>
            </a:r>
            <a:r>
              <a:rPr lang="en-US" sz="1600" dirty="0"/>
              <a:t>process.</a:t>
            </a:r>
            <a:endParaRPr lang="en-GB" sz="1600" dirty="0"/>
          </a:p>
        </p:txBody>
      </p:sp>
      <p:pic>
        <p:nvPicPr>
          <p:cNvPr id="16" name="Picture Placeholder 5">
            <a:extLst>
              <a:ext uri="{FF2B5EF4-FFF2-40B4-BE49-F238E27FC236}">
                <a16:creationId xmlns:a16="http://schemas.microsoft.com/office/drawing/2014/main" id="{474772FB-EF5F-44F3-8C06-F39CA59EF52C}"/>
              </a:ext>
            </a:extLst>
          </p:cNvPr>
          <p:cNvPicPr>
            <a:picLocks noGrp="1" noChangeAspect="1"/>
          </p:cNvPicPr>
          <p:nvPr>
            <p:ph sz="quarter" idx="4"/>
          </p:nvPr>
        </p:nvPicPr>
        <p:blipFill rotWithShape="1">
          <a:blip r:embed="rId3"/>
          <a:srcRect t="9194" r="-3" b="32905"/>
          <a:stretch/>
        </p:blipFill>
        <p:spPr>
          <a:xfrm>
            <a:off x="6169024" y="2390588"/>
            <a:ext cx="5183188" cy="3751268"/>
          </a:xfrm>
          <a:noFill/>
        </p:spPr>
      </p:pic>
      <p:sp>
        <p:nvSpPr>
          <p:cNvPr id="41" name="Date Placeholder 40">
            <a:extLst>
              <a:ext uri="{FF2B5EF4-FFF2-40B4-BE49-F238E27FC236}">
                <a16:creationId xmlns:a16="http://schemas.microsoft.com/office/drawing/2014/main" id="{1AA0E395-EB95-4646-A4B3-EAB7C68D0B5E}"/>
              </a:ext>
            </a:extLst>
          </p:cNvPr>
          <p:cNvSpPr>
            <a:spLocks noGrp="1"/>
          </p:cNvSpPr>
          <p:nvPr>
            <p:ph type="dt" sz="half" idx="10"/>
          </p:nvPr>
        </p:nvSpPr>
        <p:spPr>
          <a:xfrm>
            <a:off x="258792" y="6356350"/>
            <a:ext cx="3322608" cy="365125"/>
          </a:xfrm>
        </p:spPr>
        <p:txBody>
          <a:bodyPr rtlCol="0" anchor="ctr">
            <a:normAutofit/>
          </a:bodyPr>
          <a:lstStyle/>
          <a:p>
            <a:pPr rtl="0">
              <a:spcAft>
                <a:spcPts val="600"/>
              </a:spcAft>
            </a:pPr>
            <a:r>
              <a:rPr lang="en-GB" dirty="0"/>
              <a:t>2023</a:t>
            </a:r>
            <a:endParaRPr lang="en-GB"/>
          </a:p>
        </p:txBody>
      </p:sp>
      <p:sp>
        <p:nvSpPr>
          <p:cNvPr id="42" name="Footer Placeholder 41">
            <a:extLst>
              <a:ext uri="{FF2B5EF4-FFF2-40B4-BE49-F238E27FC236}">
                <a16:creationId xmlns:a16="http://schemas.microsoft.com/office/drawing/2014/main" id="{11F0E6E0-DC32-4105-A773-65DCBEEDBA5B}"/>
              </a:ext>
            </a:extLst>
          </p:cNvPr>
          <p:cNvSpPr>
            <a:spLocks noGrp="1"/>
          </p:cNvSpPr>
          <p:nvPr>
            <p:ph type="ftr" sz="quarter" idx="11"/>
          </p:nvPr>
        </p:nvSpPr>
        <p:spPr>
          <a:xfrm>
            <a:off x="3581399" y="6356350"/>
            <a:ext cx="5029203" cy="365125"/>
          </a:xfrm>
        </p:spPr>
        <p:txBody>
          <a:bodyPr rtlCol="0" anchor="ctr">
            <a:normAutofit/>
          </a:bodyPr>
          <a:lstStyle/>
          <a:p>
            <a:pPr rtl="0">
              <a:spcAft>
                <a:spcPts val="600"/>
              </a:spcAft>
            </a:pPr>
            <a:r>
              <a:rPr lang="en-GB" dirty="0"/>
              <a:t>UNCOMMON PPL</a:t>
            </a:r>
            <a:endParaRPr lang="en-GB"/>
          </a:p>
        </p:txBody>
      </p:sp>
      <p:sp>
        <p:nvSpPr>
          <p:cNvPr id="43" name="Slide Number Placeholder 42">
            <a:extLst>
              <a:ext uri="{FF2B5EF4-FFF2-40B4-BE49-F238E27FC236}">
                <a16:creationId xmlns:a16="http://schemas.microsoft.com/office/drawing/2014/main" id="{B95B4304-0747-4AD1-BD3D-E4BFD5441AF5}"/>
              </a:ext>
            </a:extLst>
          </p:cNvPr>
          <p:cNvSpPr>
            <a:spLocks noGrp="1"/>
          </p:cNvSpPr>
          <p:nvPr>
            <p:ph type="sldNum" sz="quarter" idx="12"/>
          </p:nvPr>
        </p:nvSpPr>
        <p:spPr>
          <a:xfrm>
            <a:off x="10518474" y="6356350"/>
            <a:ext cx="1414733" cy="365125"/>
          </a:xfrm>
        </p:spPr>
        <p:txBody>
          <a:bodyPr rtlCol="0" anchor="ctr">
            <a:normAutofit/>
          </a:bodyPr>
          <a:lstStyle/>
          <a:p>
            <a:pPr rtl="0">
              <a:spcAft>
                <a:spcPts val="600"/>
              </a:spcAft>
            </a:pPr>
            <a:fld id="{AE208ADF-3ADD-483D-A721-14E3EEE2C135}" type="slidenum">
              <a:rPr lang="en-GB" smtClean="0"/>
              <a:pPr rtl="0">
                <a:spcAft>
                  <a:spcPts val="600"/>
                </a:spcAft>
              </a:pPr>
              <a:t>23</a:t>
            </a:fld>
            <a:endParaRPr lang="en-GB"/>
          </a:p>
        </p:txBody>
      </p:sp>
    </p:spTree>
    <p:extLst>
      <p:ext uri="{BB962C8B-B14F-4D97-AF65-F5344CB8AC3E}">
        <p14:creationId xmlns:p14="http://schemas.microsoft.com/office/powerpoint/2010/main" val="3861294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39E1-00A2-4A36-B095-E065A6DE0161}"/>
              </a:ext>
            </a:extLst>
          </p:cNvPr>
          <p:cNvSpPr>
            <a:spLocks noGrp="1"/>
          </p:cNvSpPr>
          <p:nvPr>
            <p:ph type="title"/>
          </p:nvPr>
        </p:nvSpPr>
        <p:spPr>
          <a:xfrm>
            <a:off x="838200" y="662427"/>
            <a:ext cx="10515600" cy="819738"/>
          </a:xfrm>
        </p:spPr>
        <p:txBody>
          <a:bodyPr rtlCol="0" anchor="ctr">
            <a:normAutofit/>
          </a:bodyPr>
          <a:lstStyle/>
          <a:p>
            <a:pPr rtl="0">
              <a:lnSpc>
                <a:spcPct val="90000"/>
              </a:lnSpc>
            </a:pPr>
            <a:r>
              <a:rPr lang="en-GB" sz="2500"/>
              <a:t>AGENDA</a:t>
            </a:r>
            <a:br>
              <a:rPr lang="en-GB" sz="2500"/>
            </a:br>
            <a:r>
              <a:rPr lang="en-GB" sz="2500"/>
              <a:t>THE COURSE</a:t>
            </a:r>
          </a:p>
        </p:txBody>
      </p:sp>
      <p:sp>
        <p:nvSpPr>
          <p:cNvPr id="74" name="Date Placeholder 73">
            <a:extLst>
              <a:ext uri="{FF2B5EF4-FFF2-40B4-BE49-F238E27FC236}">
                <a16:creationId xmlns:a16="http://schemas.microsoft.com/office/drawing/2014/main" id="{F58157BD-826A-4A73-AFE3-4DC840C3F88D}"/>
              </a:ext>
            </a:extLst>
          </p:cNvPr>
          <p:cNvSpPr>
            <a:spLocks noGrp="1"/>
          </p:cNvSpPr>
          <p:nvPr>
            <p:ph type="dt" sz="half" idx="2"/>
          </p:nvPr>
        </p:nvSpPr>
        <p:spPr>
          <a:xfrm>
            <a:off x="258792" y="6356350"/>
            <a:ext cx="3322608" cy="365125"/>
          </a:xfrm>
        </p:spPr>
        <p:txBody>
          <a:bodyPr rtlCol="0" anchor="ctr">
            <a:normAutofit/>
          </a:bodyPr>
          <a:lstStyle/>
          <a:p>
            <a:pPr rtl="0">
              <a:spcAft>
                <a:spcPts val="600"/>
              </a:spcAft>
            </a:pPr>
            <a:r>
              <a:rPr lang="en-GB" dirty="0"/>
              <a:t>2023</a:t>
            </a:r>
            <a:endParaRPr lang="en-GB"/>
          </a:p>
        </p:txBody>
      </p:sp>
      <p:sp>
        <p:nvSpPr>
          <p:cNvPr id="75" name="Footer Placeholder 74">
            <a:extLst>
              <a:ext uri="{FF2B5EF4-FFF2-40B4-BE49-F238E27FC236}">
                <a16:creationId xmlns:a16="http://schemas.microsoft.com/office/drawing/2014/main" id="{CF942400-E869-4121-A513-9B1FADE55AC8}"/>
              </a:ext>
            </a:extLst>
          </p:cNvPr>
          <p:cNvSpPr>
            <a:spLocks noGrp="1"/>
          </p:cNvSpPr>
          <p:nvPr>
            <p:ph type="ftr" sz="quarter" idx="3"/>
          </p:nvPr>
        </p:nvSpPr>
        <p:spPr>
          <a:xfrm>
            <a:off x="3581399" y="6356350"/>
            <a:ext cx="5029203" cy="365125"/>
          </a:xfrm>
        </p:spPr>
        <p:txBody>
          <a:bodyPr rtlCol="0" anchor="ctr">
            <a:normAutofit/>
          </a:bodyPr>
          <a:lstStyle/>
          <a:p>
            <a:pPr rtl="0">
              <a:spcAft>
                <a:spcPts val="600"/>
              </a:spcAft>
            </a:pPr>
            <a:r>
              <a:rPr lang="en-GB" dirty="0"/>
              <a:t>Uncommon ppl</a:t>
            </a:r>
            <a:endParaRPr lang="en-GB"/>
          </a:p>
        </p:txBody>
      </p:sp>
      <p:sp>
        <p:nvSpPr>
          <p:cNvPr id="76" name="Slide Number Placeholder 75">
            <a:extLst>
              <a:ext uri="{FF2B5EF4-FFF2-40B4-BE49-F238E27FC236}">
                <a16:creationId xmlns:a16="http://schemas.microsoft.com/office/drawing/2014/main" id="{4FCE912F-09D6-4C14-A807-126C32B03BB1}"/>
              </a:ext>
            </a:extLst>
          </p:cNvPr>
          <p:cNvSpPr>
            <a:spLocks noGrp="1"/>
          </p:cNvSpPr>
          <p:nvPr>
            <p:ph type="sldNum" sz="quarter" idx="4"/>
          </p:nvPr>
        </p:nvSpPr>
        <p:spPr>
          <a:xfrm>
            <a:off x="10518474" y="6356350"/>
            <a:ext cx="1414733" cy="365125"/>
          </a:xfrm>
        </p:spPr>
        <p:txBody>
          <a:bodyPr rtlCol="0" anchor="ctr">
            <a:normAutofit/>
          </a:bodyPr>
          <a:lstStyle/>
          <a:p>
            <a:pPr rtl="0">
              <a:spcAft>
                <a:spcPts val="600"/>
              </a:spcAft>
            </a:pPr>
            <a:fld id="{AE208ADF-3ADD-483D-A721-14E3EEE2C135}" type="slidenum">
              <a:rPr lang="en-GB" smtClean="0"/>
              <a:pPr rtl="0">
                <a:spcAft>
                  <a:spcPts val="600"/>
                </a:spcAft>
              </a:pPr>
              <a:t>24</a:t>
            </a:fld>
            <a:endParaRPr lang="en-GB"/>
          </a:p>
        </p:txBody>
      </p:sp>
      <p:graphicFrame>
        <p:nvGraphicFramePr>
          <p:cNvPr id="88" name="Content Placeholder 2">
            <a:extLst>
              <a:ext uri="{FF2B5EF4-FFF2-40B4-BE49-F238E27FC236}">
                <a16:creationId xmlns:a16="http://schemas.microsoft.com/office/drawing/2014/main" id="{219D05A2-FF68-B67E-BA52-B4932A253240}"/>
              </a:ext>
            </a:extLst>
          </p:cNvPr>
          <p:cNvGraphicFramePr>
            <a:graphicFrameLocks noGrp="1"/>
          </p:cNvGraphicFramePr>
          <p:nvPr>
            <p:ph idx="1"/>
            <p:extLst>
              <p:ext uri="{D42A27DB-BD31-4B8C-83A1-F6EECF244321}">
                <p14:modId xmlns:p14="http://schemas.microsoft.com/office/powerpoint/2010/main" val="2174795379"/>
              </p:ext>
            </p:extLst>
          </p:nvPr>
        </p:nvGraphicFramePr>
        <p:xfrm>
          <a:off x="838200" y="1811756"/>
          <a:ext cx="10515600" cy="4190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9115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A03B6DE-CD72-86BB-2B01-17344F6F3833}"/>
              </a:ext>
            </a:extLst>
          </p:cNvPr>
          <p:cNvSpPr>
            <a:spLocks noGrp="1"/>
          </p:cNvSpPr>
          <p:nvPr>
            <p:ph type="title"/>
          </p:nvPr>
        </p:nvSpPr>
        <p:spPr>
          <a:xfrm>
            <a:off x="485775" y="647700"/>
            <a:ext cx="3680395" cy="1403343"/>
          </a:xfrm>
        </p:spPr>
        <p:txBody>
          <a:bodyPr anchor="ctr">
            <a:normAutofit/>
          </a:bodyPr>
          <a:lstStyle/>
          <a:p>
            <a:r>
              <a:rPr lang="en-US" dirty="0"/>
              <a:t>THE ROOT CHAKRA</a:t>
            </a:r>
          </a:p>
        </p:txBody>
      </p:sp>
      <p:sp>
        <p:nvSpPr>
          <p:cNvPr id="27" name="Content Placeholder 2">
            <a:extLst>
              <a:ext uri="{FF2B5EF4-FFF2-40B4-BE49-F238E27FC236}">
                <a16:creationId xmlns:a16="http://schemas.microsoft.com/office/drawing/2014/main" id="{6E21D7BD-6B4C-A073-1791-0E4A0A31D973}"/>
              </a:ext>
            </a:extLst>
          </p:cNvPr>
          <p:cNvSpPr>
            <a:spLocks noGrp="1"/>
          </p:cNvSpPr>
          <p:nvPr>
            <p:ph idx="1"/>
          </p:nvPr>
        </p:nvSpPr>
        <p:spPr>
          <a:xfrm>
            <a:off x="647701" y="2683104"/>
            <a:ext cx="3364358" cy="3673245"/>
          </a:xfrm>
        </p:spPr>
        <p:txBody>
          <a:bodyPr>
            <a:normAutofit/>
          </a:bodyPr>
          <a:lstStyle/>
          <a:p>
            <a:pPr>
              <a:lnSpc>
                <a:spcPct val="110000"/>
              </a:lnSpc>
            </a:pPr>
            <a:r>
              <a:rPr lang="en-US" sz="1700" dirty="0"/>
              <a:t>The root chakra, Muladhara in Sanskrit, is an essential energy centre at the spine's base. It is significant in our stability, security, and connection to the physical world. The root chakra governs our basic survival needs shelter, safety, and nourishment. It's an integral part of our existence, and we must keep it balanced to attain overall well-being.</a:t>
            </a:r>
          </a:p>
        </p:txBody>
      </p:sp>
      <p:sp>
        <p:nvSpPr>
          <p:cNvPr id="16" name="Date Placeholder 3">
            <a:extLst>
              <a:ext uri="{FF2B5EF4-FFF2-40B4-BE49-F238E27FC236}">
                <a16:creationId xmlns:a16="http://schemas.microsoft.com/office/drawing/2014/main" id="{6B57B2E3-03D7-ABE2-E779-2CE44A34549A}"/>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dirty="0"/>
              <a:t>2023</a:t>
            </a:r>
          </a:p>
        </p:txBody>
      </p:sp>
      <p:pic>
        <p:nvPicPr>
          <p:cNvPr id="20" name="Picture 19">
            <a:extLst>
              <a:ext uri="{FF2B5EF4-FFF2-40B4-BE49-F238E27FC236}">
                <a16:creationId xmlns:a16="http://schemas.microsoft.com/office/drawing/2014/main" id="{5A43E1B4-386D-C088-7CF9-82CBAC069CAC}"/>
              </a:ext>
            </a:extLst>
          </p:cNvPr>
          <p:cNvPicPr>
            <a:picLocks noChangeAspect="1"/>
          </p:cNvPicPr>
          <p:nvPr/>
        </p:nvPicPr>
        <p:blipFill rotWithShape="1">
          <a:blip r:embed="rId2"/>
          <a:srcRect t="4983" r="-2" b="4979"/>
          <a:stretch/>
        </p:blipFill>
        <p:spPr>
          <a:xfrm>
            <a:off x="4575048" y="10"/>
            <a:ext cx="7616952" cy="6857990"/>
          </a:xfrm>
          <a:prstGeom prst="rect">
            <a:avLst/>
          </a:prstGeom>
          <a:noFill/>
        </p:spPr>
      </p:pic>
      <p:sp>
        <p:nvSpPr>
          <p:cNvPr id="6" name="Slide Number Placeholder 5">
            <a:extLst>
              <a:ext uri="{FF2B5EF4-FFF2-40B4-BE49-F238E27FC236}">
                <a16:creationId xmlns:a16="http://schemas.microsoft.com/office/drawing/2014/main" id="{EA5E38D9-6D93-0C51-F6A1-F329EF4A0025}"/>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25</a:t>
            </a:fld>
            <a:endParaRPr lang="en-GB" noProof="0"/>
          </a:p>
        </p:txBody>
      </p:sp>
    </p:spTree>
    <p:extLst>
      <p:ext uri="{BB962C8B-B14F-4D97-AF65-F5344CB8AC3E}">
        <p14:creationId xmlns:p14="http://schemas.microsoft.com/office/powerpoint/2010/main" val="1854708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3EB9E-1597-A663-1385-D96F6FFD948F}"/>
              </a:ext>
            </a:extLst>
          </p:cNvPr>
          <p:cNvSpPr>
            <a:spLocks noGrp="1"/>
          </p:cNvSpPr>
          <p:nvPr>
            <p:ph type="title"/>
          </p:nvPr>
        </p:nvSpPr>
        <p:spPr>
          <a:xfrm>
            <a:off x="838200" y="662427"/>
            <a:ext cx="10515600" cy="819738"/>
          </a:xfrm>
        </p:spPr>
        <p:txBody>
          <a:bodyPr anchor="ctr">
            <a:normAutofit/>
          </a:bodyPr>
          <a:lstStyle/>
          <a:p>
            <a:pPr algn="ctr">
              <a:lnSpc>
                <a:spcPct val="90000"/>
              </a:lnSpc>
            </a:pPr>
            <a:r>
              <a:rPr lang="en-US" sz="2500"/>
              <a:t>Lotus flowers are commonly associated with the chakras in many spiritual traditions. Here are the lotus flowers typically associated with each chakra:</a:t>
            </a:r>
          </a:p>
        </p:txBody>
      </p:sp>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a:xfrm>
            <a:off x="838200" y="1811756"/>
            <a:ext cx="10515600" cy="4190323"/>
          </a:xfrm>
        </p:spPr>
        <p:txBody>
          <a:bodyPr>
            <a:normAutofit/>
          </a:bodyPr>
          <a:lstStyle/>
          <a:p>
            <a:pPr marL="0" indent="0" algn="ctr">
              <a:buNone/>
            </a:pPr>
            <a:r>
              <a:rPr lang="en-US" dirty="0"/>
              <a:t>1. Root Chakra (</a:t>
            </a:r>
            <a:r>
              <a:rPr lang="en-US" dirty="0" err="1"/>
              <a:t>Muladhara</a:t>
            </a:r>
            <a:r>
              <a:rPr lang="en-US" dirty="0"/>
              <a:t>): The root chakra is often associated with the red lotus flower. The red lotus symbolizes the awakening of spiritual consciousness and represents the energy of stability, grounding, and survival.</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endParaRPr lang="en-GB" noProof="0"/>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26</a:t>
            </a:fld>
            <a:endParaRPr lang="en-GB" noProof="0"/>
          </a:p>
        </p:txBody>
      </p:sp>
    </p:spTree>
    <p:extLst>
      <p:ext uri="{BB962C8B-B14F-4D97-AF65-F5344CB8AC3E}">
        <p14:creationId xmlns:p14="http://schemas.microsoft.com/office/powerpoint/2010/main" val="314810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32ED83E-E006-353A-6BD1-7B996D21E025}"/>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a:t>Here are some key aspects and qualities associated with the root chakra</a:t>
            </a:r>
            <a:br>
              <a:rPr lang="en-US" sz="2500"/>
            </a:br>
            <a:endParaRPr lang="en-US" sz="2500"/>
          </a:p>
        </p:txBody>
      </p:sp>
      <p:sp>
        <p:nvSpPr>
          <p:cNvPr id="3" name="Date Placeholder 2">
            <a:extLst>
              <a:ext uri="{FF2B5EF4-FFF2-40B4-BE49-F238E27FC236}">
                <a16:creationId xmlns:a16="http://schemas.microsoft.com/office/drawing/2014/main" id="{8A0DBD5D-2E86-CD93-161E-CC58959FE71F}"/>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4" name="Footer Placeholder 3">
            <a:extLst>
              <a:ext uri="{FF2B5EF4-FFF2-40B4-BE49-F238E27FC236}">
                <a16:creationId xmlns:a16="http://schemas.microsoft.com/office/drawing/2014/main" id="{CD7DDAB7-8F3B-2994-7EE0-D89D74ED3F4F}"/>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dirty="0"/>
          </a:p>
        </p:txBody>
      </p:sp>
      <p:sp>
        <p:nvSpPr>
          <p:cNvPr id="5" name="Slide Number Placeholder 4">
            <a:extLst>
              <a:ext uri="{FF2B5EF4-FFF2-40B4-BE49-F238E27FC236}">
                <a16:creationId xmlns:a16="http://schemas.microsoft.com/office/drawing/2014/main" id="{8BF06D41-B5DB-10D0-DE39-25D4F460CDEE}"/>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27</a:t>
            </a:fld>
            <a:endParaRPr lang="en-GB" noProof="0"/>
          </a:p>
        </p:txBody>
      </p:sp>
      <p:graphicFrame>
        <p:nvGraphicFramePr>
          <p:cNvPr id="14" name="Content Placeholder 2">
            <a:extLst>
              <a:ext uri="{FF2B5EF4-FFF2-40B4-BE49-F238E27FC236}">
                <a16:creationId xmlns:a16="http://schemas.microsoft.com/office/drawing/2014/main" id="{AB74596C-BCDE-0611-B3C3-CE57B2109608}"/>
              </a:ext>
            </a:extLst>
          </p:cNvPr>
          <p:cNvGraphicFramePr>
            <a:graphicFrameLocks noGrp="1"/>
          </p:cNvGraphicFramePr>
          <p:nvPr>
            <p:ph idx="1"/>
            <p:extLst>
              <p:ext uri="{D42A27DB-BD31-4B8C-83A1-F6EECF244321}">
                <p14:modId xmlns:p14="http://schemas.microsoft.com/office/powerpoint/2010/main" val="1641992559"/>
              </p:ext>
            </p:extLst>
          </p:nvPr>
        </p:nvGraphicFramePr>
        <p:xfrm>
          <a:off x="838200" y="1479255"/>
          <a:ext cx="10515600" cy="419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6108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7BCA-86DE-E02D-E691-73ED0E183469}"/>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Here are some key aspects and qualities associated with the Root chakra</a:t>
            </a:r>
            <a:br>
              <a:rPr lang="en-US" sz="2500" dirty="0"/>
            </a:br>
            <a:endParaRPr lang="en-GB" sz="2500" dirty="0"/>
          </a:p>
        </p:txBody>
      </p:sp>
      <p:sp>
        <p:nvSpPr>
          <p:cNvPr id="4" name="Date Placeholder 3">
            <a:extLst>
              <a:ext uri="{FF2B5EF4-FFF2-40B4-BE49-F238E27FC236}">
                <a16:creationId xmlns:a16="http://schemas.microsoft.com/office/drawing/2014/main" id="{3A9065C7-7405-085B-A467-49A736A98EF7}"/>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7B94629F-A56B-2839-04C7-1F3EC3F25480}"/>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D20E10F6-5262-B1BB-26DC-12BDF71A36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28</a:t>
            </a:fld>
            <a:endParaRPr lang="en-GB" noProof="0"/>
          </a:p>
        </p:txBody>
      </p:sp>
      <p:graphicFrame>
        <p:nvGraphicFramePr>
          <p:cNvPr id="8" name="Content Placeholder 2">
            <a:extLst>
              <a:ext uri="{FF2B5EF4-FFF2-40B4-BE49-F238E27FC236}">
                <a16:creationId xmlns:a16="http://schemas.microsoft.com/office/drawing/2014/main" id="{6CE74463-520D-C86B-9B53-E22A7985ED4D}"/>
              </a:ext>
            </a:extLst>
          </p:cNvPr>
          <p:cNvGraphicFramePr>
            <a:graphicFrameLocks noGrp="1"/>
          </p:cNvGraphicFramePr>
          <p:nvPr>
            <p:ph idx="1"/>
            <p:extLst>
              <p:ext uri="{D42A27DB-BD31-4B8C-83A1-F6EECF244321}">
                <p14:modId xmlns:p14="http://schemas.microsoft.com/office/powerpoint/2010/main" val="3442387532"/>
              </p:ext>
            </p:extLst>
          </p:nvPr>
        </p:nvGraphicFramePr>
        <p:xfrm>
          <a:off x="838200" y="1811756"/>
          <a:ext cx="10515600" cy="419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4282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lstStyle/>
          <a:p>
            <a:pPr marL="0" indent="0">
              <a:buNone/>
            </a:pPr>
            <a:r>
              <a:rPr lang="en-US" dirty="0"/>
              <a:t>By nourishing and balancing the root chakra, we can cultivate a strong foundation for personal growth, enhance our sense of safety and security, and establish a solid connection with the world. It is essential to address and balance the root chakra before moving on to work with the other chakras, as it provides a stable base for our overall well-being.</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29</a:t>
            </a:fld>
            <a:endParaRPr lang="en-GB" noProof="0"/>
          </a:p>
        </p:txBody>
      </p:sp>
    </p:spTree>
    <p:extLst>
      <p:ext uri="{BB962C8B-B14F-4D97-AF65-F5344CB8AC3E}">
        <p14:creationId xmlns:p14="http://schemas.microsoft.com/office/powerpoint/2010/main" val="3692835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83E3-686A-4399-B44D-71E2E0C5990C}"/>
              </a:ext>
            </a:extLst>
          </p:cNvPr>
          <p:cNvSpPr>
            <a:spLocks noGrp="1"/>
          </p:cNvSpPr>
          <p:nvPr>
            <p:ph type="title"/>
          </p:nvPr>
        </p:nvSpPr>
        <p:spPr>
          <a:xfrm>
            <a:off x="485775" y="647700"/>
            <a:ext cx="3680395" cy="1403343"/>
          </a:xfrm>
        </p:spPr>
        <p:txBody>
          <a:bodyPr rtlCol="0" anchor="ctr">
            <a:normAutofit/>
          </a:bodyPr>
          <a:lstStyle/>
          <a:p>
            <a:pPr rtl="0">
              <a:lnSpc>
                <a:spcPct val="90000"/>
              </a:lnSpc>
            </a:pPr>
            <a:r>
              <a:rPr lang="en-GB" sz="3100"/>
              <a:t>Why Do The Chakra Empowering Challenge? </a:t>
            </a:r>
            <a:endParaRPr lang="en-GB" sz="3100" dirty="0"/>
          </a:p>
        </p:txBody>
      </p:sp>
      <p:sp>
        <p:nvSpPr>
          <p:cNvPr id="3" name="Subtitle 2">
            <a:extLst>
              <a:ext uri="{FF2B5EF4-FFF2-40B4-BE49-F238E27FC236}">
                <a16:creationId xmlns:a16="http://schemas.microsoft.com/office/drawing/2014/main" id="{70DAD0D3-3611-4738-8AC3-77B22099B278}"/>
              </a:ext>
            </a:extLst>
          </p:cNvPr>
          <p:cNvSpPr>
            <a:spLocks noGrp="1"/>
          </p:cNvSpPr>
          <p:nvPr>
            <p:ph idx="1"/>
          </p:nvPr>
        </p:nvSpPr>
        <p:spPr>
          <a:xfrm>
            <a:off x="647701" y="2683104"/>
            <a:ext cx="3364358" cy="3673245"/>
          </a:xfrm>
        </p:spPr>
        <p:txBody>
          <a:bodyPr rtlCol="0">
            <a:normAutofit/>
          </a:bodyPr>
          <a:lstStyle/>
          <a:p>
            <a:pPr rtl="0"/>
            <a:r>
              <a:rPr lang="en-GB"/>
              <a:t>Uncommon ppl</a:t>
            </a:r>
            <a:endParaRPr lang="en-GB" dirty="0"/>
          </a:p>
        </p:txBody>
      </p:sp>
      <p:sp>
        <p:nvSpPr>
          <p:cNvPr id="13" name="Date Placeholder 3">
            <a:extLst>
              <a:ext uri="{FF2B5EF4-FFF2-40B4-BE49-F238E27FC236}">
                <a16:creationId xmlns:a16="http://schemas.microsoft.com/office/drawing/2014/main" id="{B4694133-3EC1-7E63-573F-339E7AAEB84B}"/>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dirty="0"/>
              <a:t>2023</a:t>
            </a:r>
          </a:p>
        </p:txBody>
      </p:sp>
      <p:pic>
        <p:nvPicPr>
          <p:cNvPr id="8" name="Picture Placeholder 7" descr="A body of water with the sun reflecting off&#10;&#10;Description automatically generated">
            <a:extLst>
              <a:ext uri="{FF2B5EF4-FFF2-40B4-BE49-F238E27FC236}">
                <a16:creationId xmlns:a16="http://schemas.microsoft.com/office/drawing/2014/main" id="{36B0D308-EAEB-DCC4-45FA-8D1EA9FE2515}"/>
              </a:ext>
            </a:extLst>
          </p:cNvPr>
          <p:cNvPicPr>
            <a:picLocks noGrp="1" noChangeAspect="1"/>
          </p:cNvPicPr>
          <p:nvPr>
            <p:ph type="pic" sz="quarter" idx="13"/>
          </p:nvPr>
        </p:nvPicPr>
        <p:blipFill rotWithShape="1">
          <a:blip r:embed="rId3"/>
          <a:srcRect t="22193" r="-1" b="8253"/>
          <a:stretch/>
        </p:blipFill>
        <p:spPr>
          <a:xfrm>
            <a:off x="4575048" y="10"/>
            <a:ext cx="7616952" cy="6857990"/>
          </a:xfrm>
          <a:noFill/>
        </p:spPr>
      </p:pic>
      <p:sp>
        <p:nvSpPr>
          <p:cNvPr id="15" name="Footer Placeholder 5">
            <a:extLst>
              <a:ext uri="{FF2B5EF4-FFF2-40B4-BE49-F238E27FC236}">
                <a16:creationId xmlns:a16="http://schemas.microsoft.com/office/drawing/2014/main" id="{581C1FA7-F2A1-864A-BBF2-7E1FD9F69810}"/>
              </a:ext>
            </a:extLst>
          </p:cNvPr>
          <p:cNvSpPr>
            <a:spLocks noGrp="1"/>
          </p:cNvSpPr>
          <p:nvPr>
            <p:ph type="ftr" sz="quarter" idx="11"/>
          </p:nvPr>
        </p:nvSpPr>
        <p:spPr>
          <a:xfrm>
            <a:off x="3581399" y="6356350"/>
            <a:ext cx="5029203" cy="365125"/>
          </a:xfrm>
        </p:spPr>
        <p:txBody>
          <a:bodyPr anchor="ctr">
            <a:normAutofit/>
          </a:bodyPr>
          <a:lstStyle/>
          <a:p>
            <a:pPr rtl="0">
              <a:spcAft>
                <a:spcPts val="600"/>
              </a:spcAft>
            </a:pPr>
            <a:r>
              <a:rPr lang="en-GB" dirty="0"/>
              <a:t>Uncommon ppl</a:t>
            </a:r>
            <a:endParaRPr lang="en-GB" noProof="0" dirty="0"/>
          </a:p>
        </p:txBody>
      </p:sp>
      <p:sp>
        <p:nvSpPr>
          <p:cNvPr id="17" name="Slide Number Placeholder 6">
            <a:extLst>
              <a:ext uri="{FF2B5EF4-FFF2-40B4-BE49-F238E27FC236}">
                <a16:creationId xmlns:a16="http://schemas.microsoft.com/office/drawing/2014/main" id="{6FDF4A1A-8996-EB68-E060-A6165EDD2F33}"/>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3</a:t>
            </a:fld>
            <a:endParaRPr lang="en-GB" noProof="0"/>
          </a:p>
        </p:txBody>
      </p:sp>
    </p:spTree>
    <p:extLst>
      <p:ext uri="{BB962C8B-B14F-4D97-AF65-F5344CB8AC3E}">
        <p14:creationId xmlns:p14="http://schemas.microsoft.com/office/powerpoint/2010/main" val="477183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5EB6-8D2A-DD5D-D362-C2376BB8CA3F}"/>
              </a:ext>
            </a:extLst>
          </p:cNvPr>
          <p:cNvSpPr>
            <a:spLocks noGrp="1"/>
          </p:cNvSpPr>
          <p:nvPr>
            <p:ph type="title"/>
          </p:nvPr>
        </p:nvSpPr>
        <p:spPr>
          <a:xfrm>
            <a:off x="838200" y="662427"/>
            <a:ext cx="10515600" cy="819738"/>
          </a:xfrm>
        </p:spPr>
        <p:txBody>
          <a:bodyPr anchor="ctr">
            <a:normAutofit/>
          </a:bodyPr>
          <a:lstStyle/>
          <a:p>
            <a:r>
              <a:rPr lang="en-US" dirty="0"/>
              <a:t>Root Chakra Activation</a:t>
            </a:r>
            <a:endParaRPr lang="en-GB" dirty="0"/>
          </a:p>
        </p:txBody>
      </p:sp>
      <p:sp>
        <p:nvSpPr>
          <p:cNvPr id="12" name="Content Placeholder 2">
            <a:extLst>
              <a:ext uri="{FF2B5EF4-FFF2-40B4-BE49-F238E27FC236}">
                <a16:creationId xmlns:a16="http://schemas.microsoft.com/office/drawing/2014/main" id="{AFF0893C-E3A5-7B58-806B-760E1C8E17AA}"/>
              </a:ext>
            </a:extLst>
          </p:cNvPr>
          <p:cNvSpPr>
            <a:spLocks noGrp="1"/>
          </p:cNvSpPr>
          <p:nvPr>
            <p:ph idx="1"/>
          </p:nvPr>
        </p:nvSpPr>
        <p:spPr>
          <a:xfrm>
            <a:off x="838200" y="1824096"/>
            <a:ext cx="10515600" cy="4190323"/>
          </a:xfrm>
        </p:spPr>
        <p:txBody>
          <a:bodyPr>
            <a:normAutofit/>
          </a:bodyPr>
          <a:lstStyle/>
          <a:p>
            <a:pPr>
              <a:lnSpc>
                <a:spcPct val="110000"/>
              </a:lnSpc>
            </a:pPr>
            <a:r>
              <a:rPr lang="en-US" sz="2200" dirty="0"/>
              <a:t>Start the day with grounding exercises, such as walking barefoot or sitting on the ground.</a:t>
            </a:r>
          </a:p>
          <a:p>
            <a:pPr>
              <a:lnSpc>
                <a:spcPct val="110000"/>
              </a:lnSpc>
            </a:pPr>
            <a:r>
              <a:rPr lang="en-US" sz="2200" dirty="0"/>
              <a:t>You can ground yourself and feel more </a:t>
            </a:r>
            <a:r>
              <a:rPr lang="en-US" sz="2200" dirty="0" err="1"/>
              <a:t>centred</a:t>
            </a:r>
            <a:r>
              <a:rPr lang="en-US" sz="2200" dirty="0"/>
              <a:t> by focusing on your root chakra and visualising it as a bright, spinning wheel of red light.</a:t>
            </a:r>
          </a:p>
          <a:p>
            <a:pPr>
              <a:lnSpc>
                <a:spcPct val="110000"/>
              </a:lnSpc>
            </a:pPr>
            <a:r>
              <a:rPr lang="en-US" sz="2200" dirty="0"/>
              <a:t>Practice yoga poses focusing on the lower body, such as mountain or tree poses.</a:t>
            </a:r>
          </a:p>
          <a:p>
            <a:pPr>
              <a:lnSpc>
                <a:spcPct val="110000"/>
              </a:lnSpc>
            </a:pPr>
            <a:r>
              <a:rPr lang="en-US" sz="2200" dirty="0"/>
              <a:t>Meditate on the </a:t>
            </a:r>
            <a:r>
              <a:rPr lang="en-US" sz="2200" dirty="0" err="1"/>
              <a:t>colour</a:t>
            </a:r>
            <a:r>
              <a:rPr lang="en-US" sz="2200" dirty="0"/>
              <a:t> red, associated with the root chakra, while repeating affirmations like "I am grounded and secure.“</a:t>
            </a:r>
          </a:p>
          <a:p>
            <a:pPr>
              <a:lnSpc>
                <a:spcPct val="110000"/>
              </a:lnSpc>
            </a:pPr>
            <a:r>
              <a:rPr lang="en-US" sz="2200" dirty="0"/>
              <a:t>Engage in activities promoting stability and security, such as decluttering your living space or creating a budget.</a:t>
            </a:r>
            <a:endParaRPr lang="en-GB" sz="2200" dirty="0"/>
          </a:p>
        </p:txBody>
      </p:sp>
      <p:sp>
        <p:nvSpPr>
          <p:cNvPr id="4" name="Date Placeholder 3">
            <a:extLst>
              <a:ext uri="{FF2B5EF4-FFF2-40B4-BE49-F238E27FC236}">
                <a16:creationId xmlns:a16="http://schemas.microsoft.com/office/drawing/2014/main" id="{C6BC9A15-671E-8064-49C3-1EC7B498FA41}"/>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36271D33-9F56-17F0-5E48-EDF372D91031}"/>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a:t>Uncommon ppl</a:t>
            </a:r>
            <a:endParaRPr lang="en-GB" noProof="0"/>
          </a:p>
        </p:txBody>
      </p:sp>
      <p:sp>
        <p:nvSpPr>
          <p:cNvPr id="6" name="Slide Number Placeholder 5">
            <a:extLst>
              <a:ext uri="{FF2B5EF4-FFF2-40B4-BE49-F238E27FC236}">
                <a16:creationId xmlns:a16="http://schemas.microsoft.com/office/drawing/2014/main" id="{D1FF92A1-18DC-F5A3-C83F-76BBC14AB421}"/>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30</a:t>
            </a:fld>
            <a:endParaRPr lang="en-GB" noProof="0"/>
          </a:p>
        </p:txBody>
      </p:sp>
    </p:spTree>
    <p:extLst>
      <p:ext uri="{BB962C8B-B14F-4D97-AF65-F5344CB8AC3E}">
        <p14:creationId xmlns:p14="http://schemas.microsoft.com/office/powerpoint/2010/main" val="981196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DC58DDB-05CC-3ED4-9928-1644397DF7F7}"/>
              </a:ext>
            </a:extLst>
          </p:cNvPr>
          <p:cNvSpPr>
            <a:spLocks noGrp="1"/>
          </p:cNvSpPr>
          <p:nvPr>
            <p:ph type="title"/>
          </p:nvPr>
        </p:nvSpPr>
        <p:spPr>
          <a:xfrm>
            <a:off x="838200" y="662427"/>
            <a:ext cx="10515600" cy="819738"/>
          </a:xfrm>
        </p:spPr>
        <p:txBody>
          <a:bodyPr anchor="ctr">
            <a:normAutofit/>
          </a:bodyPr>
          <a:lstStyle/>
          <a:p>
            <a:pPr algn="ctr"/>
            <a:r>
              <a:rPr lang="en-US" dirty="0"/>
              <a:t>ROOT CHAKRA AFFRIMATIONS</a:t>
            </a:r>
          </a:p>
        </p:txBody>
      </p:sp>
      <p:sp>
        <p:nvSpPr>
          <p:cNvPr id="7" name="Content Placeholder 6">
            <a:extLst>
              <a:ext uri="{FF2B5EF4-FFF2-40B4-BE49-F238E27FC236}">
                <a16:creationId xmlns:a16="http://schemas.microsoft.com/office/drawing/2014/main" id="{DD18C90D-46E5-C26E-8447-9D03FBE9E0A8}"/>
              </a:ext>
            </a:extLst>
          </p:cNvPr>
          <p:cNvSpPr>
            <a:spLocks noGrp="1"/>
          </p:cNvSpPr>
          <p:nvPr>
            <p:ph idx="1"/>
          </p:nvPr>
        </p:nvSpPr>
        <p:spPr>
          <a:xfrm>
            <a:off x="838200" y="1811756"/>
            <a:ext cx="10515600" cy="4190323"/>
          </a:xfrm>
        </p:spPr>
        <p:txBody>
          <a:bodyPr>
            <a:normAutofit/>
          </a:bodyPr>
          <a:lstStyle/>
          <a:p>
            <a:pPr algn="ctr">
              <a:lnSpc>
                <a:spcPct val="110000"/>
              </a:lnSpc>
            </a:pPr>
            <a:r>
              <a:rPr lang="en-US" sz="1700" dirty="0"/>
              <a:t>1. "I am grounded and connected to the Earth, providing a strong foundation for my life.“</a:t>
            </a:r>
          </a:p>
          <a:p>
            <a:pPr algn="ctr">
              <a:lnSpc>
                <a:spcPct val="110000"/>
              </a:lnSpc>
            </a:pPr>
            <a:r>
              <a:rPr lang="en-US" sz="1700" dirty="0"/>
              <a:t>2. "I trust the universe's abundance to provide for all my needs.“</a:t>
            </a:r>
          </a:p>
          <a:p>
            <a:pPr algn="ctr">
              <a:lnSpc>
                <a:spcPct val="110000"/>
              </a:lnSpc>
            </a:pPr>
            <a:r>
              <a:rPr lang="en-US" sz="1700" dirty="0"/>
              <a:t>3. "I release fear and embrace a sense of safety and security in all aspects of my life.“</a:t>
            </a:r>
          </a:p>
          <a:p>
            <a:pPr algn="ctr">
              <a:lnSpc>
                <a:spcPct val="110000"/>
              </a:lnSpc>
            </a:pPr>
            <a:r>
              <a:rPr lang="en-US" sz="1700" dirty="0"/>
              <a:t>4. "I am worthy of love, success, and prosperity.“</a:t>
            </a:r>
          </a:p>
          <a:p>
            <a:pPr algn="ctr">
              <a:lnSpc>
                <a:spcPct val="110000"/>
              </a:lnSpc>
            </a:pPr>
            <a:r>
              <a:rPr lang="en-US" sz="1700" dirty="0"/>
              <a:t>5. "I am rooted in my authenticity, standing tall in my power.“</a:t>
            </a:r>
          </a:p>
          <a:p>
            <a:pPr algn="ctr">
              <a:lnSpc>
                <a:spcPct val="110000"/>
              </a:lnSpc>
            </a:pPr>
            <a:r>
              <a:rPr lang="en-US" sz="1700" dirty="0"/>
              <a:t>6. "I am grateful for the lessons of the past and use them to build a solid future.“</a:t>
            </a:r>
          </a:p>
          <a:p>
            <a:pPr algn="ctr">
              <a:lnSpc>
                <a:spcPct val="110000"/>
              </a:lnSpc>
            </a:pPr>
            <a:r>
              <a:rPr lang="en-US" sz="1700" dirty="0"/>
              <a:t>7. "I am fully present in the here and now, appreciating the beauty of each moment.“</a:t>
            </a:r>
          </a:p>
          <a:p>
            <a:pPr algn="ctr">
              <a:lnSpc>
                <a:spcPct val="110000"/>
              </a:lnSpc>
            </a:pPr>
            <a:r>
              <a:rPr lang="en-US" sz="1700" dirty="0"/>
              <a:t>8. "I can create stability and manifest my desires.“</a:t>
            </a:r>
          </a:p>
          <a:p>
            <a:pPr algn="ctr">
              <a:lnSpc>
                <a:spcPct val="110000"/>
              </a:lnSpc>
            </a:pPr>
            <a:r>
              <a:rPr lang="en-US" sz="1700" dirty="0"/>
              <a:t>9. "I release any feelings of unworthiness and embrace my inherent worthiness.“</a:t>
            </a:r>
          </a:p>
          <a:p>
            <a:pPr algn="ctr">
              <a:lnSpc>
                <a:spcPct val="110000"/>
              </a:lnSpc>
            </a:pPr>
            <a:r>
              <a:rPr lang="en-US" sz="1700" dirty="0"/>
              <a:t>10. "I am connected to my body, honouring its needs and nurturing it with love and care."</a:t>
            </a:r>
            <a:endParaRPr lang="en-GB" sz="1700"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endParaRPr lang="en-GB" noProof="0"/>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31</a:t>
            </a:fld>
            <a:endParaRPr lang="en-GB" noProof="0"/>
          </a:p>
        </p:txBody>
      </p:sp>
    </p:spTree>
    <p:extLst>
      <p:ext uri="{BB962C8B-B14F-4D97-AF65-F5344CB8AC3E}">
        <p14:creationId xmlns:p14="http://schemas.microsoft.com/office/powerpoint/2010/main" val="2579721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28D9A3-ABD6-2BC1-A842-7525CB6B74A3}"/>
              </a:ext>
            </a:extLst>
          </p:cNvPr>
          <p:cNvSpPr>
            <a:spLocks noGrp="1"/>
          </p:cNvSpPr>
          <p:nvPr>
            <p:ph idx="1"/>
          </p:nvPr>
        </p:nvSpPr>
        <p:spPr>
          <a:xfrm>
            <a:off x="838200" y="1811756"/>
            <a:ext cx="10515600" cy="4190323"/>
          </a:xfrm>
        </p:spPr>
        <p:txBody>
          <a:bodyPr>
            <a:normAutofit/>
          </a:bodyPr>
          <a:lstStyle/>
          <a:p>
            <a:r>
              <a:rPr lang="en-US" dirty="0"/>
              <a:t>Balancing the chakras is a practice that has been used for centuries to promote physical and emotional well-being. Every chakra is associated with a specific sound or vibration that can be used to balance its energies. One can activate and stimulate the corresponding chakra by chanting these sounds or mantras, promoting balance and harmony throughout the body. Chanting sounds, known as Bija mantras, often activate and balance the chakras. Here are the Bija mantras associated with each chakra:</a:t>
            </a:r>
            <a:endParaRPr lang="en-GB" dirty="0"/>
          </a:p>
        </p:txBody>
      </p:sp>
      <p:sp>
        <p:nvSpPr>
          <p:cNvPr id="4" name="Date Placeholder 3">
            <a:extLst>
              <a:ext uri="{FF2B5EF4-FFF2-40B4-BE49-F238E27FC236}">
                <a16:creationId xmlns:a16="http://schemas.microsoft.com/office/drawing/2014/main" id="{F674335F-0588-C702-8653-BF6A0349BB8E}"/>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E32B079E-6077-C9C7-1B0A-53DAB5FF15C6}"/>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err="1"/>
              <a:t>Unccommon</a:t>
            </a:r>
            <a:r>
              <a:rPr lang="en-GB" dirty="0"/>
              <a:t> ppl</a:t>
            </a:r>
            <a:endParaRPr lang="en-GB" noProof="0" dirty="0"/>
          </a:p>
        </p:txBody>
      </p:sp>
      <p:sp>
        <p:nvSpPr>
          <p:cNvPr id="6" name="Slide Number Placeholder 5">
            <a:extLst>
              <a:ext uri="{FF2B5EF4-FFF2-40B4-BE49-F238E27FC236}">
                <a16:creationId xmlns:a16="http://schemas.microsoft.com/office/drawing/2014/main" id="{0CCCF0BE-4E81-7D1D-1295-DD50F545B5C6}"/>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32</a:t>
            </a:fld>
            <a:endParaRPr lang="en-GB" noProof="0"/>
          </a:p>
        </p:txBody>
      </p:sp>
    </p:spTree>
    <p:extLst>
      <p:ext uri="{BB962C8B-B14F-4D97-AF65-F5344CB8AC3E}">
        <p14:creationId xmlns:p14="http://schemas.microsoft.com/office/powerpoint/2010/main" val="1189445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F9CFC61-90AA-C8D9-7D11-C8E3FDEB09EC}"/>
              </a:ext>
            </a:extLst>
          </p:cNvPr>
          <p:cNvSpPr>
            <a:spLocks noGrp="1"/>
          </p:cNvSpPr>
          <p:nvPr>
            <p:ph type="title"/>
          </p:nvPr>
        </p:nvSpPr>
        <p:spPr>
          <a:xfrm>
            <a:off x="485775" y="647700"/>
            <a:ext cx="3680395" cy="1403343"/>
          </a:xfrm>
        </p:spPr>
        <p:txBody>
          <a:bodyPr anchor="ctr">
            <a:normAutofit fontScale="90000"/>
          </a:bodyPr>
          <a:lstStyle/>
          <a:p>
            <a:r>
              <a:rPr lang="en-US" dirty="0"/>
              <a:t>Root Chakra (Muladhara)</a:t>
            </a:r>
            <a:br>
              <a:rPr lang="en-US" dirty="0"/>
            </a:br>
            <a:r>
              <a:rPr lang="en-US" dirty="0"/>
              <a:t>Chant</a:t>
            </a:r>
          </a:p>
        </p:txBody>
      </p:sp>
      <p:sp>
        <p:nvSpPr>
          <p:cNvPr id="3" name="Content Placeholder 2">
            <a:extLst>
              <a:ext uri="{FF2B5EF4-FFF2-40B4-BE49-F238E27FC236}">
                <a16:creationId xmlns:a16="http://schemas.microsoft.com/office/drawing/2014/main" id="{93F81CB2-F838-8DF2-AC1E-0560522ED795}"/>
              </a:ext>
            </a:extLst>
          </p:cNvPr>
          <p:cNvSpPr>
            <a:spLocks noGrp="1"/>
          </p:cNvSpPr>
          <p:nvPr>
            <p:ph idx="1"/>
          </p:nvPr>
        </p:nvSpPr>
        <p:spPr>
          <a:xfrm>
            <a:off x="647701" y="2683104"/>
            <a:ext cx="3364358" cy="3673245"/>
          </a:xfrm>
        </p:spPr>
        <p:txBody>
          <a:bodyPr>
            <a:normAutofit/>
          </a:bodyPr>
          <a:lstStyle/>
          <a:p>
            <a:pPr>
              <a:lnSpc>
                <a:spcPct val="110000"/>
              </a:lnSpc>
            </a:pPr>
            <a:r>
              <a:rPr lang="en-US" sz="1500" dirty="0"/>
              <a:t> Chant "LAM" (pronounced as "Lum"). The root chakra is situated on the base of the spine and is associated with the sound "LAM". This chakra is responsible for our sense of security and stability and is often associated with our basic survival needs. When the root chakra is out of balance, we may experience fear, anxiety, or insecurity. By chanting "LAM", we can activate and stimulate the root chakra, promoting a sense of grounding and stability.</a:t>
            </a:r>
            <a:endParaRPr lang="en-GB" sz="1500" dirty="0"/>
          </a:p>
        </p:txBody>
      </p:sp>
      <p:sp>
        <p:nvSpPr>
          <p:cNvPr id="4" name="Date Placeholder 3">
            <a:extLst>
              <a:ext uri="{FF2B5EF4-FFF2-40B4-BE49-F238E27FC236}">
                <a16:creationId xmlns:a16="http://schemas.microsoft.com/office/drawing/2014/main" id="{E6F439B0-0348-5AA3-030C-9246B955EEFC}"/>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dirty="0"/>
              <a:t>2023</a:t>
            </a:r>
          </a:p>
        </p:txBody>
      </p:sp>
      <p:pic>
        <p:nvPicPr>
          <p:cNvPr id="18" name="Picture 16">
            <a:extLst>
              <a:ext uri="{FF2B5EF4-FFF2-40B4-BE49-F238E27FC236}">
                <a16:creationId xmlns:a16="http://schemas.microsoft.com/office/drawing/2014/main" id="{44E3CCE5-4525-5FC7-A0D5-A655661BDCE8}"/>
              </a:ext>
            </a:extLst>
          </p:cNvPr>
          <p:cNvPicPr>
            <a:picLocks noChangeAspect="1"/>
          </p:cNvPicPr>
          <p:nvPr/>
        </p:nvPicPr>
        <p:blipFill>
          <a:blip r:embed="rId2"/>
          <a:srcRect t="16233" b="16233"/>
          <a:stretch/>
        </p:blipFill>
        <p:spPr>
          <a:xfrm>
            <a:off x="4575048" y="10"/>
            <a:ext cx="7616952" cy="6857990"/>
          </a:xfrm>
          <a:prstGeom prst="rect">
            <a:avLst/>
          </a:prstGeom>
          <a:noFill/>
        </p:spPr>
      </p:pic>
      <p:sp>
        <p:nvSpPr>
          <p:cNvPr id="5" name="Footer Placeholder 4">
            <a:extLst>
              <a:ext uri="{FF2B5EF4-FFF2-40B4-BE49-F238E27FC236}">
                <a16:creationId xmlns:a16="http://schemas.microsoft.com/office/drawing/2014/main" id="{B72E4766-77A4-2B97-2131-3E75F8350827}"/>
              </a:ext>
            </a:extLst>
          </p:cNvPr>
          <p:cNvSpPr>
            <a:spLocks noGrp="1"/>
          </p:cNvSpPr>
          <p:nvPr>
            <p:ph type="ftr" sz="quarter" idx="11"/>
          </p:nvPr>
        </p:nvSpPr>
        <p:spPr>
          <a:xfrm>
            <a:off x="3581399" y="6356350"/>
            <a:ext cx="5029203" cy="365125"/>
          </a:xfrm>
        </p:spPr>
        <p:txBody>
          <a:bodyPr anchor="ctr">
            <a:normAutofit/>
          </a:bodyPr>
          <a:lstStyle/>
          <a:p>
            <a:pPr rtl="0">
              <a:spcAft>
                <a:spcPts val="600"/>
              </a:spcAft>
            </a:pPr>
            <a:r>
              <a:rPr lang="en-GB"/>
              <a:t>Uncommon ppl </a:t>
            </a:r>
            <a:endParaRPr lang="en-GB" noProof="0"/>
          </a:p>
        </p:txBody>
      </p:sp>
      <p:sp>
        <p:nvSpPr>
          <p:cNvPr id="6" name="Slide Number Placeholder 5">
            <a:extLst>
              <a:ext uri="{FF2B5EF4-FFF2-40B4-BE49-F238E27FC236}">
                <a16:creationId xmlns:a16="http://schemas.microsoft.com/office/drawing/2014/main" id="{F2D266E0-2922-012A-9543-B1EB5705990D}"/>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33</a:t>
            </a:fld>
            <a:endParaRPr lang="en-GB" noProof="0"/>
          </a:p>
        </p:txBody>
      </p:sp>
    </p:spTree>
    <p:extLst>
      <p:ext uri="{BB962C8B-B14F-4D97-AF65-F5344CB8AC3E}">
        <p14:creationId xmlns:p14="http://schemas.microsoft.com/office/powerpoint/2010/main" val="2329056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Root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fontScale="92500" lnSpcReduction="10000"/>
          </a:bodyPr>
          <a:lstStyle/>
          <a:p>
            <a:pPr marL="0" indent="0" algn="ctr">
              <a:buNone/>
            </a:pPr>
            <a:endParaRPr lang="en-US" dirty="0"/>
          </a:p>
          <a:p>
            <a:pPr marL="457200" indent="-457200" algn="ctr">
              <a:buAutoNum type="arabicPeriod"/>
            </a:pPr>
            <a:r>
              <a:rPr lang="en-US" dirty="0"/>
              <a:t>Find a quiet and comfortable space.</a:t>
            </a:r>
          </a:p>
          <a:p>
            <a:pPr marL="457200" indent="-457200" algn="ctr">
              <a:buAutoNum type="arabicPeriod"/>
            </a:pPr>
            <a:r>
              <a:rPr lang="en-US" dirty="0"/>
              <a:t> Create a peaceful ambience.</a:t>
            </a:r>
          </a:p>
          <a:p>
            <a:pPr marL="457200" indent="-457200" algn="ctr">
              <a:buAutoNum type="arabicPeriod"/>
            </a:pPr>
            <a:r>
              <a:rPr lang="en-US" dirty="0"/>
              <a:t> Cleanse the space and open windows and doors to let in fresh air and natural light. Use sound, like chimes or clapping, to create vibrations and clear stagnant energy. Burn sage or incense and waft the smoke throughout the space. Sprinkle salt around the perimeter or in areas that need extra cleansing. Visualize a bright white light filling the space, cleansing and purifying the energy.</a:t>
            </a:r>
          </a:p>
          <a:p>
            <a:pPr marL="457200" indent="-457200" algn="ctr">
              <a:buAutoNum type="arabicPeriod"/>
            </a:pPr>
            <a:r>
              <a:rPr lang="en-US" dirty="0"/>
              <a:t>Set your intention for the meditation. What chakra are you going to work on.</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34</a:t>
            </a:fld>
            <a:endParaRPr lang="en-GB" noProof="0"/>
          </a:p>
        </p:txBody>
      </p:sp>
    </p:spTree>
    <p:extLst>
      <p:ext uri="{BB962C8B-B14F-4D97-AF65-F5344CB8AC3E}">
        <p14:creationId xmlns:p14="http://schemas.microsoft.com/office/powerpoint/2010/main" val="3574000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Root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5. Align your energy using The "Crossover" technique, an energy exercise from the Eden Energy Medicine system that helps balance and integrate the body's energies before meditating, activating and aligning your chakras. Stand. Cross your right hand over to your left shoulder and your left hand over to your right hip. Take a deep breath. Uncross your arms and bring them back to your sides. Repeat by crossing your left hand over your right shoulder and your right hand to your left hip. Take a deep breath. Uncross your arms and bring them back to your sides. Repeat this crossing and uncrossing motion a few times, allowing your breath to flow naturally.</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35</a:t>
            </a:fld>
            <a:endParaRPr lang="en-GB" noProof="0"/>
          </a:p>
        </p:txBody>
      </p:sp>
    </p:spTree>
    <p:extLst>
      <p:ext uri="{BB962C8B-B14F-4D97-AF65-F5344CB8AC3E}">
        <p14:creationId xmlns:p14="http://schemas.microsoft.com/office/powerpoint/2010/main" val="3582072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Root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6. Get into a comfortable position. Sit on a cushion or mat. In the summer, I prefer to sit in the grass as Sitting on the grass allows you to connect with the earth's energy, promoting a sense of stability, balance, and grounding during meditation. Cross your legs comfortably and Straighten your spine; relax your shoulders and arms. Relax your face and jaw. Close your eyes or soften your gaze. Find a balanced and stable posture.</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36</a:t>
            </a:fld>
            <a:endParaRPr lang="en-GB" noProof="0"/>
          </a:p>
        </p:txBody>
      </p:sp>
    </p:spTree>
    <p:extLst>
      <p:ext uri="{BB962C8B-B14F-4D97-AF65-F5344CB8AC3E}">
        <p14:creationId xmlns:p14="http://schemas.microsoft.com/office/powerpoint/2010/main" val="589730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Root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7. You can use music or sit quietly. Using solfeggio frequencies as background music during meditation sessions, you might notice a considerable difference in how clear and balanced my chakras feel afterwards. It's incredible how much of an impact sound vibrations can have on our energy </a:t>
            </a:r>
            <a:r>
              <a:rPr lang="en-US" dirty="0" err="1"/>
              <a:t>centres</a:t>
            </a:r>
            <a:r>
              <a:rPr lang="en-US" dirty="0"/>
              <a:t>. I recommend incorporating this into your practice if you haven't already!</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37</a:t>
            </a:fld>
            <a:endParaRPr lang="en-GB" noProof="0"/>
          </a:p>
        </p:txBody>
      </p:sp>
    </p:spTree>
    <p:extLst>
      <p:ext uri="{BB962C8B-B14F-4D97-AF65-F5344CB8AC3E}">
        <p14:creationId xmlns:p14="http://schemas.microsoft.com/office/powerpoint/2010/main" val="749728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Root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7. You can use music or sit quietly. Using solfeggio frequencies as background music during meditation sessions, you might notice a considerable difference in how clear and balanced my chakras feel afterwards. It's incredible how much of an impact sound vibrations can have on our energy </a:t>
            </a:r>
            <a:r>
              <a:rPr lang="en-US" dirty="0" err="1"/>
              <a:t>centres</a:t>
            </a:r>
            <a:r>
              <a:rPr lang="en-US" dirty="0"/>
              <a:t>. I recommend incorporating this into your practice if you haven't already!</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38</a:t>
            </a:fld>
            <a:endParaRPr lang="en-GB" noProof="0"/>
          </a:p>
        </p:txBody>
      </p:sp>
    </p:spTree>
    <p:extLst>
      <p:ext uri="{BB962C8B-B14F-4D97-AF65-F5344CB8AC3E}">
        <p14:creationId xmlns:p14="http://schemas.microsoft.com/office/powerpoint/2010/main" val="373405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Root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8. Focus on your breath. Relax your body and let go of tension. Breathe naturally through your nose. Focus your attention on the sensation of your breath. If your mind wanders, gently bring it back to the breath. Optionally, take slightly longer inhales and exhales for relaxation. Let your breath flow naturally without forcing it.</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39</a:t>
            </a:fld>
            <a:endParaRPr lang="en-GB" noProof="0"/>
          </a:p>
        </p:txBody>
      </p:sp>
    </p:spTree>
    <p:extLst>
      <p:ext uri="{BB962C8B-B14F-4D97-AF65-F5344CB8AC3E}">
        <p14:creationId xmlns:p14="http://schemas.microsoft.com/office/powerpoint/2010/main" val="20952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D9BD-DC27-46DC-9C76-8EE3FDD420FD}"/>
              </a:ext>
            </a:extLst>
          </p:cNvPr>
          <p:cNvSpPr>
            <a:spLocks noGrp="1"/>
          </p:cNvSpPr>
          <p:nvPr>
            <p:ph type="title"/>
          </p:nvPr>
        </p:nvSpPr>
        <p:spPr>
          <a:xfrm>
            <a:off x="838200" y="662427"/>
            <a:ext cx="10515600" cy="819738"/>
          </a:xfrm>
        </p:spPr>
        <p:txBody>
          <a:bodyPr vert="horz" lIns="91440" tIns="45720" rIns="91440" bIns="45720" rtlCol="0" anchor="ctr">
            <a:normAutofit/>
          </a:bodyPr>
          <a:lstStyle/>
          <a:p>
            <a:pPr>
              <a:lnSpc>
                <a:spcPct val="90000"/>
              </a:lnSpc>
            </a:pPr>
            <a:r>
              <a:rPr lang="en-US" sz="2500"/>
              <a:t>The Chakra Empowerment Challenge can be a transformative and empowering experience for several reasons:</a:t>
            </a:r>
            <a:endParaRPr lang="en-GB" sz="2500"/>
          </a:p>
        </p:txBody>
      </p:sp>
      <p:sp>
        <p:nvSpPr>
          <p:cNvPr id="31" name="Date Placeholder 30">
            <a:extLst>
              <a:ext uri="{FF2B5EF4-FFF2-40B4-BE49-F238E27FC236}">
                <a16:creationId xmlns:a16="http://schemas.microsoft.com/office/drawing/2014/main" id="{3357F65D-3D58-480C-B301-77A72059929A}"/>
              </a:ext>
            </a:extLst>
          </p:cNvPr>
          <p:cNvSpPr>
            <a:spLocks noGrp="1"/>
          </p:cNvSpPr>
          <p:nvPr>
            <p:ph type="dt" sz="half" idx="2"/>
          </p:nvPr>
        </p:nvSpPr>
        <p:spPr>
          <a:xfrm>
            <a:off x="258792" y="6356350"/>
            <a:ext cx="3322608" cy="365125"/>
          </a:xfrm>
        </p:spPr>
        <p:txBody>
          <a:bodyPr vert="horz" lIns="91440" tIns="45720" rIns="91440" bIns="45720" rtlCol="0" anchor="ctr">
            <a:normAutofit/>
          </a:bodyPr>
          <a:lstStyle/>
          <a:p>
            <a:pPr>
              <a:spcAft>
                <a:spcPts val="600"/>
              </a:spcAft>
            </a:pPr>
            <a:r>
              <a:rPr lang="en-GB" b="1" kern="1200" spc="100" baseline="0"/>
              <a:t>2022</a:t>
            </a:r>
          </a:p>
        </p:txBody>
      </p:sp>
      <p:sp>
        <p:nvSpPr>
          <p:cNvPr id="32" name="Footer Placeholder 31">
            <a:extLst>
              <a:ext uri="{FF2B5EF4-FFF2-40B4-BE49-F238E27FC236}">
                <a16:creationId xmlns:a16="http://schemas.microsoft.com/office/drawing/2014/main" id="{E8F197E9-9EE5-4C27-93B9-2E44E0ED5AC3}"/>
              </a:ext>
            </a:extLst>
          </p:cNvPr>
          <p:cNvSpPr>
            <a:spLocks noGrp="1"/>
          </p:cNvSpPr>
          <p:nvPr>
            <p:ph type="ftr" sz="quarter" idx="3"/>
          </p:nvPr>
        </p:nvSpPr>
        <p:spPr>
          <a:xfrm>
            <a:off x="3581399" y="6356350"/>
            <a:ext cx="5029203" cy="365125"/>
          </a:xfrm>
        </p:spPr>
        <p:txBody>
          <a:bodyPr vert="horz" lIns="91440" tIns="45720" rIns="91440" bIns="45720" rtlCol="0" anchor="ctr">
            <a:normAutofit/>
          </a:bodyPr>
          <a:lstStyle/>
          <a:p>
            <a:pPr>
              <a:spcAft>
                <a:spcPts val="600"/>
              </a:spcAft>
            </a:pPr>
            <a:r>
              <a:rPr lang="en-GB" b="1" kern="1200" cap="all" spc="400" baseline="0"/>
              <a:t>Uncommon ppl</a:t>
            </a:r>
          </a:p>
        </p:txBody>
      </p:sp>
      <p:sp>
        <p:nvSpPr>
          <p:cNvPr id="33" name="Slide Number Placeholder 32">
            <a:extLst>
              <a:ext uri="{FF2B5EF4-FFF2-40B4-BE49-F238E27FC236}">
                <a16:creationId xmlns:a16="http://schemas.microsoft.com/office/drawing/2014/main" id="{8D0E8400-C1CB-4DB2-BF78-421C9EECDC76}"/>
              </a:ext>
            </a:extLst>
          </p:cNvPr>
          <p:cNvSpPr>
            <a:spLocks noGrp="1"/>
          </p:cNvSpPr>
          <p:nvPr>
            <p:ph type="sldNum" sz="quarter" idx="4"/>
          </p:nvPr>
        </p:nvSpPr>
        <p:spPr>
          <a:xfrm>
            <a:off x="10518474" y="6356350"/>
            <a:ext cx="1414733" cy="365125"/>
          </a:xfrm>
        </p:spPr>
        <p:txBody>
          <a:bodyPr vert="horz" lIns="91440" tIns="45720" rIns="91440" bIns="45720" rtlCol="0" anchor="ctr">
            <a:normAutofit/>
          </a:bodyPr>
          <a:lstStyle/>
          <a:p>
            <a:pPr>
              <a:spcAft>
                <a:spcPts val="600"/>
              </a:spcAft>
            </a:pPr>
            <a:fld id="{AE208ADF-3ADD-483D-A721-14E3EEE2C135}" type="slidenum">
              <a:rPr lang="en-GB" smtClean="0"/>
              <a:pPr>
                <a:spcAft>
                  <a:spcPts val="600"/>
                </a:spcAft>
              </a:pPr>
              <a:t>4</a:t>
            </a:fld>
            <a:endParaRPr lang="en-GB"/>
          </a:p>
        </p:txBody>
      </p:sp>
      <p:graphicFrame>
        <p:nvGraphicFramePr>
          <p:cNvPr id="35" name="TextBox 11">
            <a:extLst>
              <a:ext uri="{FF2B5EF4-FFF2-40B4-BE49-F238E27FC236}">
                <a16:creationId xmlns:a16="http://schemas.microsoft.com/office/drawing/2014/main" id="{B8E254C2-E75B-16F5-AB79-08A0A550DC34}"/>
              </a:ext>
            </a:extLst>
          </p:cNvPr>
          <p:cNvGraphicFramePr/>
          <p:nvPr>
            <p:extLst>
              <p:ext uri="{D42A27DB-BD31-4B8C-83A1-F6EECF244321}">
                <p14:modId xmlns:p14="http://schemas.microsoft.com/office/powerpoint/2010/main" val="1997731997"/>
              </p:ext>
            </p:extLst>
          </p:nvPr>
        </p:nvGraphicFramePr>
        <p:xfrm>
          <a:off x="838200" y="1479255"/>
          <a:ext cx="10515600" cy="4190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0201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Root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fontScale="92500"/>
          </a:bodyPr>
          <a:lstStyle/>
          <a:p>
            <a:pPr marL="0" indent="0" algn="ctr">
              <a:buNone/>
            </a:pPr>
            <a:r>
              <a:rPr lang="en-US" dirty="0"/>
              <a:t>9. Visualize the chakra(s) you want to work on. Whatever your chosen chakra, visualize its </a:t>
            </a:r>
            <a:r>
              <a:rPr lang="en-US" dirty="0" err="1"/>
              <a:t>colour</a:t>
            </a:r>
            <a:r>
              <a:rPr lang="en-US" dirty="0"/>
              <a:t> where your root chakra is situated. See this energy as a spinning wheel of light, radiating strength and stability. Now, bring your attention to your breath.</a:t>
            </a:r>
          </a:p>
          <a:p>
            <a:pPr marL="0" indent="0" algn="ctr">
              <a:buNone/>
            </a:pPr>
            <a:r>
              <a:rPr lang="en-US" dirty="0"/>
              <a:t>Imagine drawing in this red energy with each inhale, allowing it to flow through your legs and into your root chakra. Feel it is grounding you, connecting you to the earth beneath you. As you exhale, imagine any tension, stress, or negativity leaving your body, being released into the earth and transformed into positive energy. With each breath, feel the energy in your root chakra growing. </a:t>
            </a:r>
          </a:p>
          <a:p>
            <a:pPr marL="0" indent="0" algn="ctr">
              <a:buNone/>
            </a:pPr>
            <a:endParaRPr lang="en-US" dirty="0"/>
          </a:p>
          <a:p>
            <a:pPr marL="0" indent="0" algn="ctr">
              <a:buNone/>
            </a:pPr>
            <a:endParaRPr lang="en-US" dirty="0"/>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40</a:t>
            </a:fld>
            <a:endParaRPr lang="en-GB" noProof="0"/>
          </a:p>
        </p:txBody>
      </p:sp>
    </p:spTree>
    <p:extLst>
      <p:ext uri="{BB962C8B-B14F-4D97-AF65-F5344CB8AC3E}">
        <p14:creationId xmlns:p14="http://schemas.microsoft.com/office/powerpoint/2010/main" val="2639723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Root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10. Repeat Two or Four affirmations or mantras to focus on for a few minutes; repeat the following affirmations silently or aloud, allowing the words to resonate within you: "I am grounded and stable, rooted in the present moment. "I am safe and secure, supported by the earth beneath </a:t>
            </a:r>
            <a:r>
              <a:rPr lang="en-US" dirty="0" err="1"/>
              <a:t>me."I</a:t>
            </a:r>
            <a:r>
              <a:rPr lang="en-US" dirty="0"/>
              <a:t> trust in the abundance of life and know I am taken care of. </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41</a:t>
            </a:fld>
            <a:endParaRPr lang="en-GB" noProof="0"/>
          </a:p>
        </p:txBody>
      </p:sp>
    </p:spTree>
    <p:extLst>
      <p:ext uri="{BB962C8B-B14F-4D97-AF65-F5344CB8AC3E}">
        <p14:creationId xmlns:p14="http://schemas.microsoft.com/office/powerpoint/2010/main" val="1094873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Root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11. Meditate on the chakra(s) and visualize balanced energy. Chant your Bija and repeat 108 times. Once done, relax and focus on your breathing for two minutes.</a:t>
            </a:r>
          </a:p>
          <a:p>
            <a:pPr marL="0" indent="0" algn="ctr">
              <a:buNone/>
            </a:pPr>
            <a:r>
              <a:rPr lang="en-US" dirty="0"/>
              <a:t>12. Express gratitude for the experience.</a:t>
            </a:r>
          </a:p>
          <a:p>
            <a:pPr marL="0" indent="0" algn="ctr">
              <a:buNone/>
            </a:pPr>
            <a:r>
              <a:rPr lang="en-US" dirty="0"/>
              <a:t>13. Slowly transition back to the present moment.</a:t>
            </a:r>
          </a:p>
          <a:p>
            <a:pPr marL="0" indent="0" algn="ctr">
              <a:buNone/>
            </a:pPr>
            <a:r>
              <a:rPr lang="en-US" dirty="0"/>
              <a:t>14. make sure you relax and drink lots of water.</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42</a:t>
            </a:fld>
            <a:endParaRPr lang="en-GB" noProof="0"/>
          </a:p>
        </p:txBody>
      </p:sp>
    </p:spTree>
    <p:extLst>
      <p:ext uri="{BB962C8B-B14F-4D97-AF65-F5344CB8AC3E}">
        <p14:creationId xmlns:p14="http://schemas.microsoft.com/office/powerpoint/2010/main" val="3191447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Root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Congratulations on feeling the transformative effects of chakra activation! Your energy </a:t>
            </a:r>
            <a:r>
              <a:rPr lang="en-US" dirty="0" err="1"/>
              <a:t>centres</a:t>
            </a:r>
            <a:r>
              <a:rPr lang="en-US" dirty="0"/>
              <a:t> are aligning, and you should feel a newfound sense of balance and flow in the upcoming days.</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43</a:t>
            </a:fld>
            <a:endParaRPr lang="en-GB" noProof="0"/>
          </a:p>
        </p:txBody>
      </p:sp>
    </p:spTree>
    <p:extLst>
      <p:ext uri="{BB962C8B-B14F-4D97-AF65-F5344CB8AC3E}">
        <p14:creationId xmlns:p14="http://schemas.microsoft.com/office/powerpoint/2010/main" val="1268289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915A7F1-42BD-6CC8-BCF3-86171D2FE737}"/>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YOGA POSES</a:t>
            </a:r>
            <a:br>
              <a:rPr lang="en-US" sz="2500" dirty="0"/>
            </a:br>
            <a:r>
              <a:rPr lang="en-US" sz="2500" dirty="0"/>
              <a:t>FOR THE ROOT CHAKRA</a:t>
            </a:r>
          </a:p>
        </p:txBody>
      </p:sp>
      <p:sp>
        <p:nvSpPr>
          <p:cNvPr id="26" name="Content Placeholder 2">
            <a:extLst>
              <a:ext uri="{FF2B5EF4-FFF2-40B4-BE49-F238E27FC236}">
                <a16:creationId xmlns:a16="http://schemas.microsoft.com/office/drawing/2014/main" id="{B855E9AE-C78D-C3BF-DFD8-EC3E4798F20B}"/>
              </a:ext>
            </a:extLst>
          </p:cNvPr>
          <p:cNvSpPr>
            <a:spLocks noGrp="1"/>
          </p:cNvSpPr>
          <p:nvPr>
            <p:ph idx="1"/>
          </p:nvPr>
        </p:nvSpPr>
        <p:spPr>
          <a:xfrm>
            <a:off x="838200" y="1937084"/>
            <a:ext cx="10515600" cy="4046523"/>
          </a:xfrm>
        </p:spPr>
        <p:txBody>
          <a:bodyPr>
            <a:normAutofit fontScale="85000" lnSpcReduction="20000"/>
          </a:bodyPr>
          <a:lstStyle/>
          <a:p>
            <a:r>
              <a:rPr lang="en-US" dirty="0"/>
              <a:t>Start in Mountain Pose (</a:t>
            </a:r>
            <a:r>
              <a:rPr lang="en-US" dirty="0" err="1"/>
              <a:t>Tadasana</a:t>
            </a:r>
            <a:r>
              <a:rPr lang="en-US" dirty="0"/>
              <a:t>), standing tall with your feet rooted to the ground. Focus on grounding and stability. </a:t>
            </a:r>
          </a:p>
          <a:p>
            <a:r>
              <a:rPr lang="en-US" dirty="0"/>
              <a:t>Next, move into Warrior I (</a:t>
            </a:r>
            <a:r>
              <a:rPr lang="en-US" dirty="0" err="1"/>
              <a:t>Virabhadrasana</a:t>
            </a:r>
            <a:r>
              <a:rPr lang="en-US" dirty="0"/>
              <a:t> I) to cultivate a sense of strength and stability in your legs and lower body. </a:t>
            </a:r>
          </a:p>
          <a:p>
            <a:r>
              <a:rPr lang="en-US" dirty="0"/>
              <a:t>Bridge Pose (</a:t>
            </a:r>
            <a:r>
              <a:rPr lang="en-US" dirty="0" err="1"/>
              <a:t>Setu</a:t>
            </a:r>
            <a:r>
              <a:rPr lang="en-US" dirty="0"/>
              <a:t> </a:t>
            </a:r>
            <a:r>
              <a:rPr lang="en-US" dirty="0" err="1"/>
              <a:t>Bandhasana</a:t>
            </a:r>
            <a:r>
              <a:rPr lang="en-US" dirty="0"/>
              <a:t>) is a great way to ground and stabilize the root chakra. Lie on your back with your knees bent, lift your hips off the ground, and engage your glutes and legs. </a:t>
            </a:r>
          </a:p>
          <a:p>
            <a:r>
              <a:rPr lang="en-US" dirty="0"/>
              <a:t>Finally, try Tree Pose (</a:t>
            </a:r>
            <a:r>
              <a:rPr lang="en-US" dirty="0" err="1"/>
              <a:t>Vrikshasana</a:t>
            </a:r>
            <a:r>
              <a:rPr lang="en-US" dirty="0"/>
              <a:t>) to improve your balance and strengthen your connection to the earth. Stand on one leg and place the sole of the other foot on the inner thigh or calf of the standing leg. This pose will help you feel more rooted and connected to your body.</a:t>
            </a:r>
          </a:p>
        </p:txBody>
      </p:sp>
      <p:sp>
        <p:nvSpPr>
          <p:cNvPr id="3" name="Date Placeholder 2">
            <a:extLst>
              <a:ext uri="{FF2B5EF4-FFF2-40B4-BE49-F238E27FC236}">
                <a16:creationId xmlns:a16="http://schemas.microsoft.com/office/drawing/2014/main" id="{0E9F7DC7-2B0B-D6AE-EF53-B8A21E189D9E}"/>
              </a:ext>
            </a:extLst>
          </p:cNvPr>
          <p:cNvSpPr>
            <a:spLocks noGrp="1"/>
          </p:cNvSpPr>
          <p:nvPr>
            <p:ph type="dt" sz="half" idx="2"/>
          </p:nvPr>
        </p:nvSpPr>
        <p:spPr>
          <a:xfrm>
            <a:off x="258792" y="6356350"/>
            <a:ext cx="3322608" cy="365125"/>
          </a:xfrm>
        </p:spPr>
        <p:txBody>
          <a:bodyPr vert="horz" lIns="91440" tIns="45720" rIns="91440" bIns="45720" rtlCol="0" anchor="ctr">
            <a:normAutofit/>
          </a:bodyPr>
          <a:lstStyle/>
          <a:p>
            <a:pPr>
              <a:spcAft>
                <a:spcPts val="600"/>
              </a:spcAft>
            </a:pPr>
            <a:r>
              <a:rPr lang="en-GB" b="1" kern="1200" spc="100" baseline="0"/>
              <a:t>2023</a:t>
            </a:r>
          </a:p>
        </p:txBody>
      </p:sp>
      <p:sp>
        <p:nvSpPr>
          <p:cNvPr id="4" name="Footer Placeholder 3">
            <a:extLst>
              <a:ext uri="{FF2B5EF4-FFF2-40B4-BE49-F238E27FC236}">
                <a16:creationId xmlns:a16="http://schemas.microsoft.com/office/drawing/2014/main" id="{4793F64F-1E6F-02B2-DB81-317D5E45280C}"/>
              </a:ext>
            </a:extLst>
          </p:cNvPr>
          <p:cNvSpPr>
            <a:spLocks noGrp="1"/>
          </p:cNvSpPr>
          <p:nvPr>
            <p:ph type="ftr" sz="quarter" idx="3"/>
          </p:nvPr>
        </p:nvSpPr>
        <p:spPr>
          <a:xfrm>
            <a:off x="3581399" y="6356350"/>
            <a:ext cx="5029203" cy="365125"/>
          </a:xfrm>
        </p:spPr>
        <p:txBody>
          <a:bodyPr vert="horz" lIns="91440" tIns="45720" rIns="91440" bIns="45720" rtlCol="0" anchor="ctr">
            <a:normAutofit/>
          </a:bodyPr>
          <a:lstStyle/>
          <a:p>
            <a:pPr>
              <a:spcAft>
                <a:spcPts val="600"/>
              </a:spcAft>
            </a:pPr>
            <a:r>
              <a:rPr lang="en-GB" b="1" kern="1200" cap="all" spc="400" baseline="0"/>
              <a:t>UNCOMMON PPL</a:t>
            </a:r>
          </a:p>
        </p:txBody>
      </p:sp>
      <p:sp>
        <p:nvSpPr>
          <p:cNvPr id="5" name="Slide Number Placeholder 4">
            <a:extLst>
              <a:ext uri="{FF2B5EF4-FFF2-40B4-BE49-F238E27FC236}">
                <a16:creationId xmlns:a16="http://schemas.microsoft.com/office/drawing/2014/main" id="{AFA2A107-692F-2B06-435D-1F29EF1E94BB}"/>
              </a:ext>
            </a:extLst>
          </p:cNvPr>
          <p:cNvSpPr>
            <a:spLocks noGrp="1"/>
          </p:cNvSpPr>
          <p:nvPr>
            <p:ph type="sldNum" sz="quarter" idx="4"/>
          </p:nvPr>
        </p:nvSpPr>
        <p:spPr>
          <a:xfrm>
            <a:off x="10518474" y="6356350"/>
            <a:ext cx="1414733" cy="365125"/>
          </a:xfrm>
        </p:spPr>
        <p:txBody>
          <a:bodyPr vert="horz" lIns="91440" tIns="45720" rIns="91440" bIns="45720" rtlCol="0" anchor="ctr">
            <a:normAutofit/>
          </a:bodyPr>
          <a:lstStyle/>
          <a:p>
            <a:pPr>
              <a:spcAft>
                <a:spcPts val="600"/>
              </a:spcAft>
            </a:pPr>
            <a:fld id="{AE208ADF-3ADD-483D-A721-14E3EEE2C135}" type="slidenum">
              <a:rPr lang="en-GB" smtClean="0"/>
              <a:pPr>
                <a:spcAft>
                  <a:spcPts val="600"/>
                </a:spcAft>
              </a:pPr>
              <a:t>44</a:t>
            </a:fld>
            <a:endParaRPr lang="en-GB"/>
          </a:p>
        </p:txBody>
      </p:sp>
      <p:sp>
        <p:nvSpPr>
          <p:cNvPr id="10" name="TextBox 9">
            <a:extLst>
              <a:ext uri="{FF2B5EF4-FFF2-40B4-BE49-F238E27FC236}">
                <a16:creationId xmlns:a16="http://schemas.microsoft.com/office/drawing/2014/main" id="{46D936E1-BFA8-56B5-AE8E-94E1C8998482}"/>
              </a:ext>
            </a:extLst>
          </p:cNvPr>
          <p:cNvSpPr txBox="1"/>
          <p:nvPr/>
        </p:nvSpPr>
        <p:spPr>
          <a:xfrm>
            <a:off x="647701" y="2683104"/>
            <a:ext cx="3364358" cy="3673245"/>
          </a:xfrm>
          <a:prstGeom prst="rect">
            <a:avLst/>
          </a:prstGeom>
        </p:spPr>
        <p:txBody>
          <a:bodyPr vert="horz" lIns="91440" tIns="45720" rIns="91440" bIns="45720" rtlCol="0">
            <a:noAutofit/>
          </a:bodyPr>
          <a:lstStyle/>
          <a:p>
            <a:pPr algn="ctr">
              <a:lnSpc>
                <a:spcPct val="110000"/>
              </a:lnSpc>
              <a:spcBef>
                <a:spcPts val="1000"/>
              </a:spcBef>
              <a:buSzPct val="80000"/>
            </a:pPr>
            <a:endParaRPr lang="en-US" sz="2200" kern="1200" spc="100" baseline="0" dirty="0">
              <a:solidFill>
                <a:schemeClr val="tx2">
                  <a:alpha val="85000"/>
                </a:schemeClr>
              </a:solidFill>
              <a:latin typeface="+mn-lt"/>
              <a:ea typeface="+mn-ea"/>
              <a:cs typeface="+mn-cs"/>
            </a:endParaRPr>
          </a:p>
        </p:txBody>
      </p:sp>
    </p:spTree>
    <p:extLst>
      <p:ext uri="{BB962C8B-B14F-4D97-AF65-F5344CB8AC3E}">
        <p14:creationId xmlns:p14="http://schemas.microsoft.com/office/powerpoint/2010/main" val="2949263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AD0B32A-9882-52BA-3FBD-92D2E3210011}"/>
              </a:ext>
            </a:extLst>
          </p:cNvPr>
          <p:cNvSpPr>
            <a:spLocks noGrp="1"/>
          </p:cNvSpPr>
          <p:nvPr>
            <p:ph type="title"/>
          </p:nvPr>
        </p:nvSpPr>
        <p:spPr>
          <a:xfrm>
            <a:off x="485775" y="647700"/>
            <a:ext cx="3680395" cy="1403343"/>
          </a:xfrm>
        </p:spPr>
        <p:txBody>
          <a:bodyPr anchor="ctr">
            <a:normAutofit/>
          </a:bodyPr>
          <a:lstStyle/>
          <a:p>
            <a:pPr>
              <a:lnSpc>
                <a:spcPct val="90000"/>
              </a:lnSpc>
            </a:pPr>
            <a:r>
              <a:rPr lang="en-US" sz="3100" dirty="0"/>
              <a:t>Signs that Your Chakra is Activated and Aligned</a:t>
            </a:r>
          </a:p>
        </p:txBody>
      </p:sp>
      <p:sp>
        <p:nvSpPr>
          <p:cNvPr id="26" name="Content Placeholder 2">
            <a:extLst>
              <a:ext uri="{FF2B5EF4-FFF2-40B4-BE49-F238E27FC236}">
                <a16:creationId xmlns:a16="http://schemas.microsoft.com/office/drawing/2014/main" id="{6B0F494C-C0F4-F2FD-3092-1C0926A02F13}"/>
              </a:ext>
            </a:extLst>
          </p:cNvPr>
          <p:cNvSpPr>
            <a:spLocks noGrp="1"/>
          </p:cNvSpPr>
          <p:nvPr>
            <p:ph idx="1"/>
          </p:nvPr>
        </p:nvSpPr>
        <p:spPr>
          <a:xfrm>
            <a:off x="647701" y="2683104"/>
            <a:ext cx="3364358" cy="3673245"/>
          </a:xfrm>
        </p:spPr>
        <p:txBody>
          <a:bodyPr>
            <a:normAutofit/>
          </a:bodyPr>
          <a:lstStyle/>
          <a:p>
            <a:pPr>
              <a:lnSpc>
                <a:spcPct val="110000"/>
              </a:lnSpc>
            </a:pPr>
            <a:r>
              <a:rPr lang="en-US" sz="1700" dirty="0"/>
              <a:t>1. Root Chakra (Muladhara):- Feeling grounded and secure in your physical body and environment.- Having a solid sense of stability and safety.- Feeling connected to the Earth and belonging.- Having a healthy relationship with money and material possessions.- Feeling physically energized and having a strong immune system.</a:t>
            </a:r>
          </a:p>
        </p:txBody>
      </p:sp>
      <p:sp>
        <p:nvSpPr>
          <p:cNvPr id="17" name="Date Placeholder 3">
            <a:extLst>
              <a:ext uri="{FF2B5EF4-FFF2-40B4-BE49-F238E27FC236}">
                <a16:creationId xmlns:a16="http://schemas.microsoft.com/office/drawing/2014/main" id="{73B4E782-8B70-EF79-2C07-24BB0A9F12BC}"/>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a:t>20XX</a:t>
            </a:r>
          </a:p>
        </p:txBody>
      </p:sp>
      <p:pic>
        <p:nvPicPr>
          <p:cNvPr id="8" name="Content Placeholder 7" descr="A person sitting cross legged with her legs crossed&#10;&#10;Description automatically generated">
            <a:extLst>
              <a:ext uri="{FF2B5EF4-FFF2-40B4-BE49-F238E27FC236}">
                <a16:creationId xmlns:a16="http://schemas.microsoft.com/office/drawing/2014/main" id="{311E695A-44B4-8176-FD96-7484A3222F86}"/>
              </a:ext>
            </a:extLst>
          </p:cNvPr>
          <p:cNvPicPr>
            <a:picLocks noGrp="1" noChangeAspect="1"/>
          </p:cNvPicPr>
          <p:nvPr>
            <p:ph type="pic" sz="quarter" idx="13"/>
          </p:nvPr>
        </p:nvPicPr>
        <p:blipFill rotWithShape="1">
          <a:blip r:embed="rId2"/>
          <a:srcRect r="-2" b="9962"/>
          <a:stretch/>
        </p:blipFill>
        <p:spPr>
          <a:xfrm>
            <a:off x="4575048" y="10"/>
            <a:ext cx="7616952" cy="6857990"/>
          </a:xfrm>
          <a:noFill/>
        </p:spPr>
      </p:pic>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11"/>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19" name="Slide Number Placeholder 6">
            <a:extLst>
              <a:ext uri="{FF2B5EF4-FFF2-40B4-BE49-F238E27FC236}">
                <a16:creationId xmlns:a16="http://schemas.microsoft.com/office/drawing/2014/main" id="{F247142B-3E2E-E39C-BFDC-95D47C4A32A1}"/>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45</a:t>
            </a:fld>
            <a:endParaRPr lang="en-GB" noProof="0"/>
          </a:p>
        </p:txBody>
      </p:sp>
      <p:sp>
        <p:nvSpPr>
          <p:cNvPr id="4" name="Date Placeholder 3" hidden="1">
            <a:extLst>
              <a:ext uri="{FF2B5EF4-FFF2-40B4-BE49-F238E27FC236}">
                <a16:creationId xmlns:a16="http://schemas.microsoft.com/office/drawing/2014/main" id="{3C7DB58B-C1CD-7670-CD9D-8CA225620835}"/>
              </a:ext>
            </a:extLst>
          </p:cNvPr>
          <p:cNvSpPr>
            <a:spLocks noGrp="1"/>
          </p:cNvSpPr>
          <p:nvPr>
            <p:ph type="dt" sz="half" idx="4294967295"/>
          </p:nvPr>
        </p:nvSpPr>
        <p:spPr>
          <a:xfrm>
            <a:off x="258792" y="6356350"/>
            <a:ext cx="3322608" cy="365125"/>
          </a:xfrm>
        </p:spPr>
        <p:txBody>
          <a:bodyPr/>
          <a:lstStyle/>
          <a:p>
            <a:pPr rtl="0">
              <a:spcAft>
                <a:spcPts val="600"/>
              </a:spcAft>
            </a:pPr>
            <a:r>
              <a:rPr lang="en-GB" noProof="0" dirty="0"/>
              <a:t>2023</a:t>
            </a:r>
            <a:endParaRPr lang="en-GB" noProof="0"/>
          </a:p>
        </p:txBody>
      </p:sp>
      <p:sp>
        <p:nvSpPr>
          <p:cNvPr id="6" name="Slide Number Placeholder 5" hidden="1">
            <a:extLst>
              <a:ext uri="{FF2B5EF4-FFF2-40B4-BE49-F238E27FC236}">
                <a16:creationId xmlns:a16="http://schemas.microsoft.com/office/drawing/2014/main" id="{275A63D4-1B48-030E-40AE-777B397EDFAA}"/>
              </a:ext>
            </a:extLst>
          </p:cNvPr>
          <p:cNvSpPr>
            <a:spLocks noGrp="1"/>
          </p:cNvSpPr>
          <p:nvPr>
            <p:ph type="sldNum" sz="quarter" idx="4294967295"/>
          </p:nvPr>
        </p:nvSpPr>
        <p:spPr>
          <a:xfrm>
            <a:off x="10518474" y="6356350"/>
            <a:ext cx="1414733" cy="365125"/>
          </a:xfrm>
        </p:spPr>
        <p:txBody>
          <a:bodyPr/>
          <a:lstStyle/>
          <a:p>
            <a:pPr rtl="0">
              <a:spcAft>
                <a:spcPts val="600"/>
              </a:spcAft>
            </a:pPr>
            <a:fld id="{AE208ADF-3ADD-483D-A721-14E3EEE2C135}" type="slidenum">
              <a:rPr lang="en-GB" noProof="0" smtClean="0"/>
              <a:pPr rtl="0">
                <a:spcAft>
                  <a:spcPts val="600"/>
                </a:spcAft>
              </a:pPr>
              <a:t>45</a:t>
            </a:fld>
            <a:endParaRPr lang="en-GB" noProof="0"/>
          </a:p>
        </p:txBody>
      </p:sp>
    </p:spTree>
    <p:extLst>
      <p:ext uri="{BB962C8B-B14F-4D97-AF65-F5344CB8AC3E}">
        <p14:creationId xmlns:p14="http://schemas.microsoft.com/office/powerpoint/2010/main" val="4263497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A03B6DE-CD72-86BB-2B01-17344F6F3833}"/>
              </a:ext>
            </a:extLst>
          </p:cNvPr>
          <p:cNvSpPr>
            <a:spLocks noGrp="1"/>
          </p:cNvSpPr>
          <p:nvPr>
            <p:ph type="title"/>
          </p:nvPr>
        </p:nvSpPr>
        <p:spPr>
          <a:xfrm>
            <a:off x="485775" y="647700"/>
            <a:ext cx="3680395" cy="1403343"/>
          </a:xfrm>
        </p:spPr>
        <p:txBody>
          <a:bodyPr anchor="ctr">
            <a:normAutofit/>
          </a:bodyPr>
          <a:lstStyle/>
          <a:p>
            <a:r>
              <a:rPr lang="en-US" dirty="0"/>
              <a:t>THE SACRAL CHAKRA</a:t>
            </a:r>
          </a:p>
        </p:txBody>
      </p:sp>
      <p:sp>
        <p:nvSpPr>
          <p:cNvPr id="27" name="Content Placeholder 2">
            <a:extLst>
              <a:ext uri="{FF2B5EF4-FFF2-40B4-BE49-F238E27FC236}">
                <a16:creationId xmlns:a16="http://schemas.microsoft.com/office/drawing/2014/main" id="{6E21D7BD-6B4C-A073-1791-0E4A0A31D973}"/>
              </a:ext>
            </a:extLst>
          </p:cNvPr>
          <p:cNvSpPr>
            <a:spLocks noGrp="1"/>
          </p:cNvSpPr>
          <p:nvPr>
            <p:ph idx="1"/>
          </p:nvPr>
        </p:nvSpPr>
        <p:spPr>
          <a:xfrm>
            <a:off x="647701" y="2683104"/>
            <a:ext cx="3364358" cy="3673245"/>
          </a:xfrm>
        </p:spPr>
        <p:txBody>
          <a:bodyPr>
            <a:normAutofit/>
          </a:bodyPr>
          <a:lstStyle/>
          <a:p>
            <a:pPr>
              <a:lnSpc>
                <a:spcPct val="110000"/>
              </a:lnSpc>
            </a:pPr>
            <a:r>
              <a:rPr lang="en-US" sz="1700" dirty="0"/>
              <a:t>The sacral chakra, also known as Svadhisthana in Sanskrit, is the second energy centre in the lower abdomen, just below the navel. It is associated with our emotions, creativity, sensuality, and pleasure. The sacral chakra is responsible for our ability to experience joy, passion, and a healthy sense of self-expression.</a:t>
            </a:r>
          </a:p>
        </p:txBody>
      </p:sp>
      <p:sp>
        <p:nvSpPr>
          <p:cNvPr id="16" name="Date Placeholder 3">
            <a:extLst>
              <a:ext uri="{FF2B5EF4-FFF2-40B4-BE49-F238E27FC236}">
                <a16:creationId xmlns:a16="http://schemas.microsoft.com/office/drawing/2014/main" id="{6B57B2E3-03D7-ABE2-E779-2CE44A34549A}"/>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dirty="0"/>
              <a:t>2023</a:t>
            </a:r>
          </a:p>
        </p:txBody>
      </p:sp>
      <p:pic>
        <p:nvPicPr>
          <p:cNvPr id="20" name="Picture 19">
            <a:extLst>
              <a:ext uri="{FF2B5EF4-FFF2-40B4-BE49-F238E27FC236}">
                <a16:creationId xmlns:a16="http://schemas.microsoft.com/office/drawing/2014/main" id="{5A43E1B4-386D-C088-7CF9-82CBAC069CAC}"/>
              </a:ext>
            </a:extLst>
          </p:cNvPr>
          <p:cNvPicPr>
            <a:picLocks noChangeAspect="1"/>
          </p:cNvPicPr>
          <p:nvPr/>
        </p:nvPicPr>
        <p:blipFill>
          <a:blip r:embed="rId2"/>
          <a:srcRect t="4982" b="4982"/>
          <a:stretch/>
        </p:blipFill>
        <p:spPr>
          <a:xfrm>
            <a:off x="4575048" y="10"/>
            <a:ext cx="7616952" cy="6857990"/>
          </a:xfrm>
          <a:prstGeom prst="rect">
            <a:avLst/>
          </a:prstGeom>
          <a:noFill/>
        </p:spPr>
      </p:pic>
      <p:sp>
        <p:nvSpPr>
          <p:cNvPr id="6" name="Slide Number Placeholder 5">
            <a:extLst>
              <a:ext uri="{FF2B5EF4-FFF2-40B4-BE49-F238E27FC236}">
                <a16:creationId xmlns:a16="http://schemas.microsoft.com/office/drawing/2014/main" id="{EA5E38D9-6D93-0C51-F6A1-F329EF4A0025}"/>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46</a:t>
            </a:fld>
            <a:endParaRPr lang="en-GB" noProof="0"/>
          </a:p>
        </p:txBody>
      </p:sp>
    </p:spTree>
    <p:extLst>
      <p:ext uri="{BB962C8B-B14F-4D97-AF65-F5344CB8AC3E}">
        <p14:creationId xmlns:p14="http://schemas.microsoft.com/office/powerpoint/2010/main" val="1627966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3EB9E-1597-A663-1385-D96F6FFD948F}"/>
              </a:ext>
            </a:extLst>
          </p:cNvPr>
          <p:cNvSpPr>
            <a:spLocks noGrp="1"/>
          </p:cNvSpPr>
          <p:nvPr>
            <p:ph type="title"/>
          </p:nvPr>
        </p:nvSpPr>
        <p:spPr>
          <a:xfrm>
            <a:off x="838200" y="662427"/>
            <a:ext cx="10515600" cy="819738"/>
          </a:xfrm>
        </p:spPr>
        <p:txBody>
          <a:bodyPr anchor="ctr">
            <a:normAutofit/>
          </a:bodyPr>
          <a:lstStyle/>
          <a:p>
            <a:pPr algn="ctr">
              <a:lnSpc>
                <a:spcPct val="90000"/>
              </a:lnSpc>
            </a:pPr>
            <a:r>
              <a:rPr lang="en-US" sz="2500"/>
              <a:t>Lotus flowers are commonly associated with the chakras in many spiritual traditions. Here are the lotus flowers typically associated with each chakra:</a:t>
            </a:r>
          </a:p>
        </p:txBody>
      </p:sp>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a:xfrm>
            <a:off x="838200" y="1811756"/>
            <a:ext cx="10515600" cy="4190323"/>
          </a:xfrm>
        </p:spPr>
        <p:txBody>
          <a:bodyPr>
            <a:normAutofit/>
          </a:bodyPr>
          <a:lstStyle/>
          <a:p>
            <a:pPr marL="0" indent="0" algn="ctr">
              <a:buNone/>
            </a:pPr>
            <a:r>
              <a:rPr lang="en-US" dirty="0"/>
              <a:t>2. Sacral Chakra (</a:t>
            </a:r>
            <a:r>
              <a:rPr lang="en-US" dirty="0" err="1"/>
              <a:t>Svadhisthana</a:t>
            </a:r>
            <a:r>
              <a:rPr lang="en-US" dirty="0"/>
              <a:t>): The sacral chakra is associated with the orange lotus flower. The orange lotus represents creativity, sensuality, and the awakening of passion and desire.</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endParaRPr lang="en-GB" noProof="0"/>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47</a:t>
            </a:fld>
            <a:endParaRPr lang="en-GB" noProof="0"/>
          </a:p>
        </p:txBody>
      </p:sp>
    </p:spTree>
    <p:extLst>
      <p:ext uri="{BB962C8B-B14F-4D97-AF65-F5344CB8AC3E}">
        <p14:creationId xmlns:p14="http://schemas.microsoft.com/office/powerpoint/2010/main" val="1172934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32ED83E-E006-353A-6BD1-7B996D21E025}"/>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Here are some key aspects and qualities associated with the Sacral chakra</a:t>
            </a:r>
            <a:br>
              <a:rPr lang="en-US" sz="2500" dirty="0"/>
            </a:br>
            <a:endParaRPr lang="en-US" sz="2500" dirty="0"/>
          </a:p>
        </p:txBody>
      </p:sp>
      <p:sp>
        <p:nvSpPr>
          <p:cNvPr id="3" name="Date Placeholder 2">
            <a:extLst>
              <a:ext uri="{FF2B5EF4-FFF2-40B4-BE49-F238E27FC236}">
                <a16:creationId xmlns:a16="http://schemas.microsoft.com/office/drawing/2014/main" id="{8A0DBD5D-2E86-CD93-161E-CC58959FE71F}"/>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4" name="Footer Placeholder 3">
            <a:extLst>
              <a:ext uri="{FF2B5EF4-FFF2-40B4-BE49-F238E27FC236}">
                <a16:creationId xmlns:a16="http://schemas.microsoft.com/office/drawing/2014/main" id="{CD7DDAB7-8F3B-2994-7EE0-D89D74ED3F4F}"/>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dirty="0"/>
          </a:p>
        </p:txBody>
      </p:sp>
      <p:sp>
        <p:nvSpPr>
          <p:cNvPr id="5" name="Slide Number Placeholder 4">
            <a:extLst>
              <a:ext uri="{FF2B5EF4-FFF2-40B4-BE49-F238E27FC236}">
                <a16:creationId xmlns:a16="http://schemas.microsoft.com/office/drawing/2014/main" id="{8BF06D41-B5DB-10D0-DE39-25D4F460CDEE}"/>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48</a:t>
            </a:fld>
            <a:endParaRPr lang="en-GB" noProof="0"/>
          </a:p>
        </p:txBody>
      </p:sp>
      <p:graphicFrame>
        <p:nvGraphicFramePr>
          <p:cNvPr id="14" name="Content Placeholder 2">
            <a:extLst>
              <a:ext uri="{FF2B5EF4-FFF2-40B4-BE49-F238E27FC236}">
                <a16:creationId xmlns:a16="http://schemas.microsoft.com/office/drawing/2014/main" id="{AB74596C-BCDE-0611-B3C3-CE57B2109608}"/>
              </a:ext>
            </a:extLst>
          </p:cNvPr>
          <p:cNvGraphicFramePr>
            <a:graphicFrameLocks noGrp="1"/>
          </p:cNvGraphicFramePr>
          <p:nvPr>
            <p:ph idx="1"/>
            <p:extLst>
              <p:ext uri="{D42A27DB-BD31-4B8C-83A1-F6EECF244321}">
                <p14:modId xmlns:p14="http://schemas.microsoft.com/office/powerpoint/2010/main" val="1815015361"/>
              </p:ext>
            </p:extLst>
          </p:nvPr>
        </p:nvGraphicFramePr>
        <p:xfrm>
          <a:off x="838200" y="1479255"/>
          <a:ext cx="10515600" cy="419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8414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7BCA-86DE-E02D-E691-73ED0E183469}"/>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Here are some key aspects and qualities associated with the Sacral chakra</a:t>
            </a:r>
            <a:br>
              <a:rPr lang="en-US" sz="2500" dirty="0"/>
            </a:br>
            <a:endParaRPr lang="en-GB" sz="2500" dirty="0"/>
          </a:p>
        </p:txBody>
      </p:sp>
      <p:sp>
        <p:nvSpPr>
          <p:cNvPr id="4" name="Date Placeholder 3">
            <a:extLst>
              <a:ext uri="{FF2B5EF4-FFF2-40B4-BE49-F238E27FC236}">
                <a16:creationId xmlns:a16="http://schemas.microsoft.com/office/drawing/2014/main" id="{3A9065C7-7405-085B-A467-49A736A98EF7}"/>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7B94629F-A56B-2839-04C7-1F3EC3F25480}"/>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D20E10F6-5262-B1BB-26DC-12BDF71A36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49</a:t>
            </a:fld>
            <a:endParaRPr lang="en-GB" noProof="0"/>
          </a:p>
        </p:txBody>
      </p:sp>
      <p:graphicFrame>
        <p:nvGraphicFramePr>
          <p:cNvPr id="8" name="Content Placeholder 2">
            <a:extLst>
              <a:ext uri="{FF2B5EF4-FFF2-40B4-BE49-F238E27FC236}">
                <a16:creationId xmlns:a16="http://schemas.microsoft.com/office/drawing/2014/main" id="{6CE74463-520D-C86B-9B53-E22A7985ED4D}"/>
              </a:ext>
            </a:extLst>
          </p:cNvPr>
          <p:cNvGraphicFramePr>
            <a:graphicFrameLocks noGrp="1"/>
          </p:cNvGraphicFramePr>
          <p:nvPr>
            <p:ph idx="1"/>
            <p:extLst>
              <p:ext uri="{D42A27DB-BD31-4B8C-83A1-F6EECF244321}">
                <p14:modId xmlns:p14="http://schemas.microsoft.com/office/powerpoint/2010/main" val="4212568823"/>
              </p:ext>
            </p:extLst>
          </p:nvPr>
        </p:nvGraphicFramePr>
        <p:xfrm>
          <a:off x="838200" y="1811756"/>
          <a:ext cx="10515600" cy="419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7990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5103652-50CB-D324-8857-2799B638ECFC}"/>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endParaRPr lang="en-GB" noProof="0"/>
          </a:p>
        </p:txBody>
      </p:sp>
      <p:sp>
        <p:nvSpPr>
          <p:cNvPr id="5" name="Footer Placeholder 4">
            <a:extLst>
              <a:ext uri="{FF2B5EF4-FFF2-40B4-BE49-F238E27FC236}">
                <a16:creationId xmlns:a16="http://schemas.microsoft.com/office/drawing/2014/main" id="{572DA1A7-C7C1-5EE8-915D-212F0C648924}"/>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EA52C0C7-F066-DC1F-E07C-C9CD88D60ED5}"/>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5</a:t>
            </a:fld>
            <a:endParaRPr lang="en-GB" noProof="0"/>
          </a:p>
        </p:txBody>
      </p:sp>
      <p:graphicFrame>
        <p:nvGraphicFramePr>
          <p:cNvPr id="8" name="Content Placeholder 2">
            <a:extLst>
              <a:ext uri="{FF2B5EF4-FFF2-40B4-BE49-F238E27FC236}">
                <a16:creationId xmlns:a16="http://schemas.microsoft.com/office/drawing/2014/main" id="{7961E892-4346-78E5-2BC5-520E2F2A11EF}"/>
              </a:ext>
            </a:extLst>
          </p:cNvPr>
          <p:cNvGraphicFramePr>
            <a:graphicFrameLocks noGrp="1"/>
          </p:cNvGraphicFramePr>
          <p:nvPr>
            <p:ph idx="1"/>
            <p:extLst>
              <p:ext uri="{D42A27DB-BD31-4B8C-83A1-F6EECF244321}">
                <p14:modId xmlns:p14="http://schemas.microsoft.com/office/powerpoint/2010/main" val="1364840087"/>
              </p:ext>
            </p:extLst>
          </p:nvPr>
        </p:nvGraphicFramePr>
        <p:xfrm>
          <a:off x="838200" y="2438403"/>
          <a:ext cx="10515600" cy="3545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3842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lstStyle/>
          <a:p>
            <a:pPr marL="0" indent="0">
              <a:buNone/>
            </a:pPr>
            <a:r>
              <a:rPr lang="en-US" dirty="0"/>
              <a:t>By nourishing and balancing the sacral chakra, we can enhance our emotional well-being, tap into our creative potential, and cultivate a healthy and joyful expression of our sensual nature. It allows us to connect deeply with our emotions, experience pleasure, and embrace our authentic selves.</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50</a:t>
            </a:fld>
            <a:endParaRPr lang="en-GB" noProof="0"/>
          </a:p>
        </p:txBody>
      </p:sp>
    </p:spTree>
    <p:extLst>
      <p:ext uri="{BB962C8B-B14F-4D97-AF65-F5344CB8AC3E}">
        <p14:creationId xmlns:p14="http://schemas.microsoft.com/office/powerpoint/2010/main" val="1577504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5EB6-8D2A-DD5D-D362-C2376BB8CA3F}"/>
              </a:ext>
            </a:extLst>
          </p:cNvPr>
          <p:cNvSpPr>
            <a:spLocks noGrp="1"/>
          </p:cNvSpPr>
          <p:nvPr>
            <p:ph type="title"/>
          </p:nvPr>
        </p:nvSpPr>
        <p:spPr>
          <a:xfrm>
            <a:off x="838200" y="662427"/>
            <a:ext cx="10515600" cy="819738"/>
          </a:xfrm>
        </p:spPr>
        <p:txBody>
          <a:bodyPr anchor="ctr">
            <a:normAutofit/>
          </a:bodyPr>
          <a:lstStyle/>
          <a:p>
            <a:r>
              <a:rPr lang="en-US" dirty="0"/>
              <a:t>Sacral Chakra Activation</a:t>
            </a:r>
            <a:endParaRPr lang="en-GB" dirty="0"/>
          </a:p>
        </p:txBody>
      </p:sp>
      <p:sp>
        <p:nvSpPr>
          <p:cNvPr id="12" name="Content Placeholder 2">
            <a:extLst>
              <a:ext uri="{FF2B5EF4-FFF2-40B4-BE49-F238E27FC236}">
                <a16:creationId xmlns:a16="http://schemas.microsoft.com/office/drawing/2014/main" id="{AFF0893C-E3A5-7B58-806B-760E1C8E17AA}"/>
              </a:ext>
            </a:extLst>
          </p:cNvPr>
          <p:cNvSpPr>
            <a:spLocks noGrp="1"/>
          </p:cNvSpPr>
          <p:nvPr>
            <p:ph idx="1"/>
          </p:nvPr>
        </p:nvSpPr>
        <p:spPr>
          <a:xfrm>
            <a:off x="838200" y="1479255"/>
            <a:ext cx="10515600" cy="4190323"/>
          </a:xfrm>
        </p:spPr>
        <p:txBody>
          <a:bodyPr>
            <a:normAutofit/>
          </a:bodyPr>
          <a:lstStyle/>
          <a:p>
            <a:pPr>
              <a:lnSpc>
                <a:spcPct val="110000"/>
              </a:lnSpc>
            </a:pPr>
            <a:r>
              <a:rPr lang="en-US" sz="2200" dirty="0"/>
              <a:t>Begin the day with a gentle hip-opening yoga sequence to activate the sacral chakra.-</a:t>
            </a:r>
          </a:p>
          <a:p>
            <a:pPr>
              <a:lnSpc>
                <a:spcPct val="110000"/>
              </a:lnSpc>
            </a:pPr>
            <a:r>
              <a:rPr lang="en-US" sz="2200" dirty="0"/>
              <a:t>Surround yourself with orange, either by wearing orange clothing or by surrounding yourself with orange objects.</a:t>
            </a:r>
          </a:p>
          <a:p>
            <a:pPr>
              <a:lnSpc>
                <a:spcPct val="110000"/>
              </a:lnSpc>
            </a:pPr>
            <a:r>
              <a:rPr lang="en-US" sz="2200" dirty="0"/>
              <a:t>Practice creative activities such as painting, writing, or dancing to stimulate the sacral chakra.</a:t>
            </a:r>
          </a:p>
          <a:p>
            <a:pPr>
              <a:lnSpc>
                <a:spcPct val="110000"/>
              </a:lnSpc>
            </a:pPr>
            <a:r>
              <a:rPr lang="en-US" sz="2200" dirty="0"/>
              <a:t>Meditate on the element of water, which is associated with this chakra, while repeating affirmations like "I embrace my creativity and passion."</a:t>
            </a:r>
            <a:endParaRPr lang="en-GB" sz="2200" dirty="0"/>
          </a:p>
        </p:txBody>
      </p:sp>
      <p:sp>
        <p:nvSpPr>
          <p:cNvPr id="4" name="Date Placeholder 3">
            <a:extLst>
              <a:ext uri="{FF2B5EF4-FFF2-40B4-BE49-F238E27FC236}">
                <a16:creationId xmlns:a16="http://schemas.microsoft.com/office/drawing/2014/main" id="{C6BC9A15-671E-8064-49C3-1EC7B498FA41}"/>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36271D33-9F56-17F0-5E48-EDF372D91031}"/>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a:t>Uncommon ppl</a:t>
            </a:r>
            <a:endParaRPr lang="en-GB" noProof="0"/>
          </a:p>
        </p:txBody>
      </p:sp>
      <p:sp>
        <p:nvSpPr>
          <p:cNvPr id="6" name="Slide Number Placeholder 5">
            <a:extLst>
              <a:ext uri="{FF2B5EF4-FFF2-40B4-BE49-F238E27FC236}">
                <a16:creationId xmlns:a16="http://schemas.microsoft.com/office/drawing/2014/main" id="{D1FF92A1-18DC-F5A3-C83F-76BBC14AB421}"/>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51</a:t>
            </a:fld>
            <a:endParaRPr lang="en-GB" noProof="0"/>
          </a:p>
        </p:txBody>
      </p:sp>
    </p:spTree>
    <p:extLst>
      <p:ext uri="{BB962C8B-B14F-4D97-AF65-F5344CB8AC3E}">
        <p14:creationId xmlns:p14="http://schemas.microsoft.com/office/powerpoint/2010/main" val="2577431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DC58DDB-05CC-3ED4-9928-1644397DF7F7}"/>
              </a:ext>
            </a:extLst>
          </p:cNvPr>
          <p:cNvSpPr>
            <a:spLocks noGrp="1"/>
          </p:cNvSpPr>
          <p:nvPr>
            <p:ph type="title"/>
          </p:nvPr>
        </p:nvSpPr>
        <p:spPr>
          <a:xfrm>
            <a:off x="838200" y="662427"/>
            <a:ext cx="10515600" cy="819738"/>
          </a:xfrm>
        </p:spPr>
        <p:txBody>
          <a:bodyPr anchor="ctr">
            <a:normAutofit/>
          </a:bodyPr>
          <a:lstStyle/>
          <a:p>
            <a:pPr algn="ctr"/>
            <a:r>
              <a:rPr lang="en-US" dirty="0"/>
              <a:t>SACRAL CHAKRA AFFRIMATIONS</a:t>
            </a:r>
          </a:p>
        </p:txBody>
      </p:sp>
      <p:sp>
        <p:nvSpPr>
          <p:cNvPr id="7" name="Content Placeholder 6">
            <a:extLst>
              <a:ext uri="{FF2B5EF4-FFF2-40B4-BE49-F238E27FC236}">
                <a16:creationId xmlns:a16="http://schemas.microsoft.com/office/drawing/2014/main" id="{DD18C90D-46E5-C26E-8447-9D03FBE9E0A8}"/>
              </a:ext>
            </a:extLst>
          </p:cNvPr>
          <p:cNvSpPr>
            <a:spLocks noGrp="1"/>
          </p:cNvSpPr>
          <p:nvPr>
            <p:ph idx="1"/>
          </p:nvPr>
        </p:nvSpPr>
        <p:spPr>
          <a:xfrm>
            <a:off x="838200" y="1811756"/>
            <a:ext cx="10515600" cy="4190323"/>
          </a:xfrm>
        </p:spPr>
        <p:txBody>
          <a:bodyPr>
            <a:normAutofit/>
          </a:bodyPr>
          <a:lstStyle/>
          <a:p>
            <a:pPr algn="ctr">
              <a:lnSpc>
                <a:spcPct val="110000"/>
              </a:lnSpc>
            </a:pPr>
            <a:r>
              <a:rPr lang="en-US" sz="1700" dirty="0"/>
              <a:t>1. "I embrace my creativity and allow it to flow freely.“</a:t>
            </a:r>
          </a:p>
          <a:p>
            <a:pPr algn="ctr">
              <a:lnSpc>
                <a:spcPct val="110000"/>
              </a:lnSpc>
            </a:pPr>
            <a:r>
              <a:rPr lang="en-US" sz="1700" dirty="0"/>
              <a:t>2. "I am in touch with my emotions and </a:t>
            </a:r>
            <a:r>
              <a:rPr lang="en-US" sz="1700" dirty="0" err="1"/>
              <a:t>honour</a:t>
            </a:r>
            <a:r>
              <a:rPr lang="en-US" sz="1700" dirty="0"/>
              <a:t> them with love and compassion.“</a:t>
            </a:r>
          </a:p>
          <a:p>
            <a:pPr algn="ctr">
              <a:lnSpc>
                <a:spcPct val="110000"/>
              </a:lnSpc>
            </a:pPr>
            <a:r>
              <a:rPr lang="en-US" sz="1700" dirty="0"/>
              <a:t>3. "I am connected to my sensuality.“</a:t>
            </a:r>
          </a:p>
          <a:p>
            <a:pPr algn="ctr">
              <a:lnSpc>
                <a:spcPct val="110000"/>
              </a:lnSpc>
            </a:pPr>
            <a:r>
              <a:rPr lang="en-US" sz="1700" dirty="0"/>
              <a:t>4. "I am open to experiencing pleasure and joy in all aspects of my life.“</a:t>
            </a:r>
          </a:p>
          <a:p>
            <a:pPr algn="ctr">
              <a:lnSpc>
                <a:spcPct val="110000"/>
              </a:lnSpc>
            </a:pPr>
            <a:r>
              <a:rPr lang="en-US" sz="1700" dirty="0"/>
              <a:t>5. "I am confident in expressing my desires and setting healthy boundaries.“</a:t>
            </a:r>
          </a:p>
          <a:p>
            <a:pPr algn="ctr">
              <a:lnSpc>
                <a:spcPct val="110000"/>
              </a:lnSpc>
            </a:pPr>
            <a:r>
              <a:rPr lang="en-US" sz="1700" dirty="0"/>
              <a:t>6. "I trust my intuition and make choices that align with my highest good.“</a:t>
            </a:r>
          </a:p>
          <a:p>
            <a:pPr algn="ctr">
              <a:lnSpc>
                <a:spcPct val="110000"/>
              </a:lnSpc>
            </a:pPr>
            <a:r>
              <a:rPr lang="en-US" sz="1700" dirty="0"/>
              <a:t>7. "I am worthy of experiencing deep and fulfilling relationships.“</a:t>
            </a:r>
          </a:p>
          <a:p>
            <a:pPr algn="ctr">
              <a:lnSpc>
                <a:spcPct val="110000"/>
              </a:lnSpc>
            </a:pPr>
            <a:r>
              <a:rPr lang="en-US" sz="1700" dirty="0"/>
              <a:t>8. "I am open to receiving and giving love unconditionally.“</a:t>
            </a:r>
          </a:p>
          <a:p>
            <a:pPr algn="ctr">
              <a:lnSpc>
                <a:spcPct val="110000"/>
              </a:lnSpc>
            </a:pPr>
            <a:r>
              <a:rPr lang="en-US" sz="1700" dirty="0"/>
              <a:t>9. "I am comfortable with my unique expression of sexuality.“</a:t>
            </a:r>
          </a:p>
          <a:p>
            <a:pPr algn="ctr">
              <a:lnSpc>
                <a:spcPct val="110000"/>
              </a:lnSpc>
            </a:pPr>
            <a:r>
              <a:rPr lang="en-US" sz="1700" dirty="0"/>
              <a:t>10. "I am creative, and my ideas and creations have value."</a:t>
            </a:r>
            <a:endParaRPr lang="en-GB" sz="1700"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endParaRPr lang="en-GB" noProof="0"/>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52</a:t>
            </a:fld>
            <a:endParaRPr lang="en-GB" noProof="0"/>
          </a:p>
        </p:txBody>
      </p:sp>
    </p:spTree>
    <p:extLst>
      <p:ext uri="{BB962C8B-B14F-4D97-AF65-F5344CB8AC3E}">
        <p14:creationId xmlns:p14="http://schemas.microsoft.com/office/powerpoint/2010/main" val="2479224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28D9A3-ABD6-2BC1-A842-7525CB6B74A3}"/>
              </a:ext>
            </a:extLst>
          </p:cNvPr>
          <p:cNvSpPr>
            <a:spLocks noGrp="1"/>
          </p:cNvSpPr>
          <p:nvPr>
            <p:ph idx="1"/>
          </p:nvPr>
        </p:nvSpPr>
        <p:spPr>
          <a:xfrm>
            <a:off x="838200" y="1811756"/>
            <a:ext cx="10515600" cy="4190323"/>
          </a:xfrm>
        </p:spPr>
        <p:txBody>
          <a:bodyPr>
            <a:normAutofit/>
          </a:bodyPr>
          <a:lstStyle/>
          <a:p>
            <a:r>
              <a:rPr lang="en-US" dirty="0"/>
              <a:t>Balancing the chakras is a practice that has been used for centuries to promote physical and emotional well-being. Every chakra is associated with a specific sound or vibration that can be used to balance its energies. One can activate and stimulate the corresponding chakra by chanting these sounds or mantras, promoting balance and harmony throughout the body. Chanting sounds, known as </a:t>
            </a:r>
            <a:r>
              <a:rPr lang="en-US" dirty="0" err="1"/>
              <a:t>bija</a:t>
            </a:r>
            <a:r>
              <a:rPr lang="en-US" dirty="0"/>
              <a:t> mantras, are often used to activate and balance the chakras. Here are the </a:t>
            </a:r>
            <a:r>
              <a:rPr lang="en-US" dirty="0" err="1"/>
              <a:t>bija</a:t>
            </a:r>
            <a:r>
              <a:rPr lang="en-US" dirty="0"/>
              <a:t> mantras associated with each chakra:</a:t>
            </a:r>
            <a:endParaRPr lang="en-GB" dirty="0"/>
          </a:p>
        </p:txBody>
      </p:sp>
      <p:sp>
        <p:nvSpPr>
          <p:cNvPr id="4" name="Date Placeholder 3">
            <a:extLst>
              <a:ext uri="{FF2B5EF4-FFF2-40B4-BE49-F238E27FC236}">
                <a16:creationId xmlns:a16="http://schemas.microsoft.com/office/drawing/2014/main" id="{F674335F-0588-C702-8653-BF6A0349BB8E}"/>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E32B079E-6077-C9C7-1B0A-53DAB5FF15C6}"/>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err="1"/>
              <a:t>Unccommon</a:t>
            </a:r>
            <a:r>
              <a:rPr lang="en-GB" dirty="0"/>
              <a:t> ppl</a:t>
            </a:r>
            <a:endParaRPr lang="en-GB" noProof="0" dirty="0"/>
          </a:p>
        </p:txBody>
      </p:sp>
      <p:sp>
        <p:nvSpPr>
          <p:cNvPr id="6" name="Slide Number Placeholder 5">
            <a:extLst>
              <a:ext uri="{FF2B5EF4-FFF2-40B4-BE49-F238E27FC236}">
                <a16:creationId xmlns:a16="http://schemas.microsoft.com/office/drawing/2014/main" id="{0CCCF0BE-4E81-7D1D-1295-DD50F545B5C6}"/>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53</a:t>
            </a:fld>
            <a:endParaRPr lang="en-GB" noProof="0"/>
          </a:p>
        </p:txBody>
      </p:sp>
    </p:spTree>
    <p:extLst>
      <p:ext uri="{BB962C8B-B14F-4D97-AF65-F5344CB8AC3E}">
        <p14:creationId xmlns:p14="http://schemas.microsoft.com/office/powerpoint/2010/main" val="36807420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F9CFC61-90AA-C8D9-7D11-C8E3FDEB09EC}"/>
              </a:ext>
            </a:extLst>
          </p:cNvPr>
          <p:cNvSpPr>
            <a:spLocks noGrp="1"/>
          </p:cNvSpPr>
          <p:nvPr>
            <p:ph type="title"/>
          </p:nvPr>
        </p:nvSpPr>
        <p:spPr>
          <a:xfrm>
            <a:off x="485775" y="647700"/>
            <a:ext cx="3680395" cy="1403343"/>
          </a:xfrm>
        </p:spPr>
        <p:txBody>
          <a:bodyPr anchor="ctr">
            <a:normAutofit fontScale="90000"/>
          </a:bodyPr>
          <a:lstStyle/>
          <a:p>
            <a:r>
              <a:rPr lang="en-US" dirty="0"/>
              <a:t>Sacral Chakra (Muladhara)</a:t>
            </a:r>
            <a:br>
              <a:rPr lang="en-US" dirty="0"/>
            </a:br>
            <a:r>
              <a:rPr lang="en-US" dirty="0"/>
              <a:t>Chant</a:t>
            </a:r>
          </a:p>
        </p:txBody>
      </p:sp>
      <p:sp>
        <p:nvSpPr>
          <p:cNvPr id="3" name="Content Placeholder 2">
            <a:extLst>
              <a:ext uri="{FF2B5EF4-FFF2-40B4-BE49-F238E27FC236}">
                <a16:creationId xmlns:a16="http://schemas.microsoft.com/office/drawing/2014/main" id="{93F81CB2-F838-8DF2-AC1E-0560522ED795}"/>
              </a:ext>
            </a:extLst>
          </p:cNvPr>
          <p:cNvSpPr>
            <a:spLocks noGrp="1"/>
          </p:cNvSpPr>
          <p:nvPr>
            <p:ph idx="1"/>
          </p:nvPr>
        </p:nvSpPr>
        <p:spPr>
          <a:xfrm>
            <a:off x="647701" y="2683104"/>
            <a:ext cx="3364358" cy="3673245"/>
          </a:xfrm>
        </p:spPr>
        <p:txBody>
          <a:bodyPr>
            <a:normAutofit/>
          </a:bodyPr>
          <a:lstStyle/>
          <a:p>
            <a:pPr>
              <a:lnSpc>
                <a:spcPct val="110000"/>
              </a:lnSpc>
            </a:pPr>
            <a:r>
              <a:rPr lang="en-US" sz="1500" dirty="0"/>
              <a:t>Chant "VAM" (pronounced as "Vum").The sacral chakra is situated just below the navel and is associated with the sound "VAM". This chakra is responsible for our sense of creativity, pleasure, and sexuality. When the sacral chakra is out of balance, we may experience feelings of guilt or shame around our sexuality or a lack of creativity. By chanting "VAM", we can activate and stimulate the sacral chakra, promoting creativity and pleasure. </a:t>
            </a:r>
            <a:endParaRPr lang="en-GB" sz="1500" dirty="0"/>
          </a:p>
        </p:txBody>
      </p:sp>
      <p:sp>
        <p:nvSpPr>
          <p:cNvPr id="4" name="Date Placeholder 3">
            <a:extLst>
              <a:ext uri="{FF2B5EF4-FFF2-40B4-BE49-F238E27FC236}">
                <a16:creationId xmlns:a16="http://schemas.microsoft.com/office/drawing/2014/main" id="{E6F439B0-0348-5AA3-030C-9246B955EEFC}"/>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dirty="0"/>
              <a:t>2023</a:t>
            </a:r>
          </a:p>
        </p:txBody>
      </p:sp>
      <p:pic>
        <p:nvPicPr>
          <p:cNvPr id="18" name="Picture 16">
            <a:extLst>
              <a:ext uri="{FF2B5EF4-FFF2-40B4-BE49-F238E27FC236}">
                <a16:creationId xmlns:a16="http://schemas.microsoft.com/office/drawing/2014/main" id="{44E3CCE5-4525-5FC7-A0D5-A655661BDCE8}"/>
              </a:ext>
            </a:extLst>
          </p:cNvPr>
          <p:cNvPicPr>
            <a:picLocks noChangeAspect="1"/>
          </p:cNvPicPr>
          <p:nvPr/>
        </p:nvPicPr>
        <p:blipFill>
          <a:blip r:embed="rId2"/>
          <a:srcRect t="16233" b="16233"/>
          <a:stretch/>
        </p:blipFill>
        <p:spPr>
          <a:xfrm>
            <a:off x="4575048" y="10"/>
            <a:ext cx="7616952" cy="6857990"/>
          </a:xfrm>
          <a:prstGeom prst="rect">
            <a:avLst/>
          </a:prstGeom>
          <a:noFill/>
        </p:spPr>
      </p:pic>
      <p:sp>
        <p:nvSpPr>
          <p:cNvPr id="5" name="Footer Placeholder 4">
            <a:extLst>
              <a:ext uri="{FF2B5EF4-FFF2-40B4-BE49-F238E27FC236}">
                <a16:creationId xmlns:a16="http://schemas.microsoft.com/office/drawing/2014/main" id="{B72E4766-77A4-2B97-2131-3E75F8350827}"/>
              </a:ext>
            </a:extLst>
          </p:cNvPr>
          <p:cNvSpPr>
            <a:spLocks noGrp="1"/>
          </p:cNvSpPr>
          <p:nvPr>
            <p:ph type="ftr" sz="quarter" idx="11"/>
          </p:nvPr>
        </p:nvSpPr>
        <p:spPr>
          <a:xfrm>
            <a:off x="3581399" y="6356350"/>
            <a:ext cx="5029203" cy="365125"/>
          </a:xfrm>
        </p:spPr>
        <p:txBody>
          <a:bodyPr anchor="ctr">
            <a:normAutofit/>
          </a:bodyPr>
          <a:lstStyle/>
          <a:p>
            <a:pPr rtl="0">
              <a:spcAft>
                <a:spcPts val="600"/>
              </a:spcAft>
            </a:pPr>
            <a:r>
              <a:rPr lang="en-GB"/>
              <a:t>Uncommon ppl </a:t>
            </a:r>
            <a:endParaRPr lang="en-GB" noProof="0"/>
          </a:p>
        </p:txBody>
      </p:sp>
      <p:sp>
        <p:nvSpPr>
          <p:cNvPr id="6" name="Slide Number Placeholder 5">
            <a:extLst>
              <a:ext uri="{FF2B5EF4-FFF2-40B4-BE49-F238E27FC236}">
                <a16:creationId xmlns:a16="http://schemas.microsoft.com/office/drawing/2014/main" id="{F2D266E0-2922-012A-9543-B1EB5705990D}"/>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54</a:t>
            </a:fld>
            <a:endParaRPr lang="en-GB" noProof="0"/>
          </a:p>
        </p:txBody>
      </p:sp>
    </p:spTree>
    <p:extLst>
      <p:ext uri="{BB962C8B-B14F-4D97-AF65-F5344CB8AC3E}">
        <p14:creationId xmlns:p14="http://schemas.microsoft.com/office/powerpoint/2010/main" val="1051016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Sacral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fontScale="92500"/>
          </a:bodyPr>
          <a:lstStyle/>
          <a:p>
            <a:pPr marL="457200" indent="-457200" algn="ctr">
              <a:buAutoNum type="arabicPeriod"/>
            </a:pPr>
            <a:r>
              <a:rPr lang="en-US" dirty="0"/>
              <a:t>Find a quiet and comfortable space.</a:t>
            </a:r>
          </a:p>
          <a:p>
            <a:pPr marL="457200" indent="-457200" algn="ctr">
              <a:buAutoNum type="arabicPeriod"/>
            </a:pPr>
            <a:r>
              <a:rPr lang="en-US" dirty="0"/>
              <a:t> Create a peaceful ambience.</a:t>
            </a:r>
          </a:p>
          <a:p>
            <a:pPr marL="457200" indent="-457200" algn="ctr">
              <a:buAutoNum type="arabicPeriod"/>
            </a:pPr>
            <a:r>
              <a:rPr lang="en-US" dirty="0"/>
              <a:t> Cleanse the space and open windows and doors to let in fresh air and natural light. Use sound, like chimes or clapping, to create vibrations and clear stagnant energy. Burn sage or incense and waft the smoke throughout the space. Sprinkle salt around the perimeter or in areas that need extra cleansing. Visualize a bright white light filling the space, cleansing and purifying the energy.</a:t>
            </a:r>
          </a:p>
          <a:p>
            <a:pPr marL="457200" indent="-457200" algn="ctr">
              <a:buAutoNum type="arabicPeriod"/>
            </a:pPr>
            <a:r>
              <a:rPr lang="en-US" dirty="0"/>
              <a:t>Set your intention for the meditation. What chakra are you going to work on.</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55</a:t>
            </a:fld>
            <a:endParaRPr lang="en-GB" noProof="0"/>
          </a:p>
        </p:txBody>
      </p:sp>
    </p:spTree>
    <p:extLst>
      <p:ext uri="{BB962C8B-B14F-4D97-AF65-F5344CB8AC3E}">
        <p14:creationId xmlns:p14="http://schemas.microsoft.com/office/powerpoint/2010/main" val="15259324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Sacral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5. Align your energy using The "Crossover" technique, an energy exercise from the Eden Energy Medicine system that helps balance and integrate the body's energies before meditating, activating and aligning your chakras. Stand. Cross your right hand over to your left shoulder and your left hand over to your right hip. Take a deep breath. Uncross your arms and bring them back to your sides. Repeat by crossing your left hand over your right shoulder and your right hand to your left hip. Take a deep breath. Uncross your arms and bring them back to your sides. Repeat this crossing and uncrossing motion a few times, allowing your breath to flow naturally.</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56</a:t>
            </a:fld>
            <a:endParaRPr lang="en-GB" noProof="0"/>
          </a:p>
        </p:txBody>
      </p:sp>
    </p:spTree>
    <p:extLst>
      <p:ext uri="{BB962C8B-B14F-4D97-AF65-F5344CB8AC3E}">
        <p14:creationId xmlns:p14="http://schemas.microsoft.com/office/powerpoint/2010/main" val="2273199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Sacral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6. Get into a comfortable position. Sit on a cushion or mat. In the summer, I prefer to sit in the grass as Sitting on the grass allows you to connect with the earth's energy, promoting a sense of stability, balance, and grounding during meditation. Cross your legs comfortably and Straighten your spine; relax your shoulders and arms. Relax your face and jaw. Close your eyes or soften your gaze. Find a balanced and stable posture.</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57</a:t>
            </a:fld>
            <a:endParaRPr lang="en-GB" noProof="0"/>
          </a:p>
        </p:txBody>
      </p:sp>
    </p:spTree>
    <p:extLst>
      <p:ext uri="{BB962C8B-B14F-4D97-AF65-F5344CB8AC3E}">
        <p14:creationId xmlns:p14="http://schemas.microsoft.com/office/powerpoint/2010/main" val="400919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Sacral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7. You can use music or sit quietly. Using solfeggio frequencies as background music during meditation sessions, you might notice a considerable difference in how clear and balanced my chakras feel afterwards. It's incredible how much of an impact sound vibrations can have on our energy </a:t>
            </a:r>
            <a:r>
              <a:rPr lang="en-US" dirty="0" err="1"/>
              <a:t>centres</a:t>
            </a:r>
            <a:r>
              <a:rPr lang="en-US" dirty="0"/>
              <a:t>. I recommend incorporating this into your practice if you haven't already!</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58</a:t>
            </a:fld>
            <a:endParaRPr lang="en-GB" noProof="0"/>
          </a:p>
        </p:txBody>
      </p:sp>
    </p:spTree>
    <p:extLst>
      <p:ext uri="{BB962C8B-B14F-4D97-AF65-F5344CB8AC3E}">
        <p14:creationId xmlns:p14="http://schemas.microsoft.com/office/powerpoint/2010/main" val="38348586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Sacral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8. Focus on your breath. Relax your body and let go of tension. Breathe naturally through your nose. Focus your attention on the sensation of your breath. If your mind wanders, gently bring it back to the breath. Optionally, take slightly longer inhales and exhales for relaxation. Let your breath flow naturally without forcing it.</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59</a:t>
            </a:fld>
            <a:endParaRPr lang="en-GB" noProof="0"/>
          </a:p>
        </p:txBody>
      </p:sp>
    </p:spTree>
    <p:extLst>
      <p:ext uri="{BB962C8B-B14F-4D97-AF65-F5344CB8AC3E}">
        <p14:creationId xmlns:p14="http://schemas.microsoft.com/office/powerpoint/2010/main" val="2903168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E449-E96C-4E0E-A449-9E0701A909E0}"/>
              </a:ext>
            </a:extLst>
          </p:cNvPr>
          <p:cNvSpPr>
            <a:spLocks noGrp="1"/>
          </p:cNvSpPr>
          <p:nvPr>
            <p:ph type="title"/>
          </p:nvPr>
        </p:nvSpPr>
        <p:spPr>
          <a:xfrm>
            <a:off x="485775" y="647700"/>
            <a:ext cx="3680395" cy="1403343"/>
          </a:xfrm>
        </p:spPr>
        <p:txBody>
          <a:bodyPr rtlCol="0" anchor="ctr">
            <a:normAutofit fontScale="90000"/>
          </a:bodyPr>
          <a:lstStyle/>
          <a:p>
            <a:pPr rtl="0"/>
            <a:r>
              <a:rPr lang="en-GB" dirty="0"/>
              <a:t>ADVICE BEFORE STARTING THE COURSE</a:t>
            </a:r>
          </a:p>
        </p:txBody>
      </p:sp>
      <p:sp>
        <p:nvSpPr>
          <p:cNvPr id="5" name="Content Placeholder 4">
            <a:extLst>
              <a:ext uri="{FF2B5EF4-FFF2-40B4-BE49-F238E27FC236}">
                <a16:creationId xmlns:a16="http://schemas.microsoft.com/office/drawing/2014/main" id="{D95BF53D-7042-F301-FCA8-7A1200051075}"/>
              </a:ext>
            </a:extLst>
          </p:cNvPr>
          <p:cNvSpPr>
            <a:spLocks noGrp="1"/>
          </p:cNvSpPr>
          <p:nvPr>
            <p:ph idx="1"/>
          </p:nvPr>
        </p:nvSpPr>
        <p:spPr>
          <a:xfrm>
            <a:off x="647701" y="2683104"/>
            <a:ext cx="3364358" cy="3673245"/>
          </a:xfrm>
        </p:spPr>
        <p:txBody>
          <a:bodyPr>
            <a:normAutofit lnSpcReduction="10000"/>
          </a:bodyPr>
          <a:lstStyle/>
          <a:p>
            <a:pPr>
              <a:lnSpc>
                <a:spcPct val="110000"/>
              </a:lnSpc>
            </a:pPr>
            <a:r>
              <a:rPr lang="en-US" sz="1300" dirty="0"/>
              <a:t>Before starting the course, it’s essential to clear your mind and approach it openly. </a:t>
            </a:r>
          </a:p>
          <a:p>
            <a:pPr>
              <a:lnSpc>
                <a:spcPct val="110000"/>
              </a:lnSpc>
            </a:pPr>
            <a:r>
              <a:rPr lang="en-US" sz="1300" dirty="0"/>
              <a:t>Do some meditation or deep breathing exercises to calm your mind and focus on the journey of self-discovery and empowerment ahead.</a:t>
            </a:r>
          </a:p>
          <a:p>
            <a:pPr>
              <a:lnSpc>
                <a:spcPct val="110000"/>
              </a:lnSpc>
            </a:pPr>
            <a:r>
              <a:rPr lang="en-US" sz="1300" dirty="0"/>
              <a:t> Remember to prioritize self-care activities, such as getting enough rest and eating a balanced diet, to support your overall well-being as you stay committed to completing the assigned activities. </a:t>
            </a:r>
          </a:p>
          <a:p>
            <a:pPr>
              <a:lnSpc>
                <a:spcPct val="110000"/>
              </a:lnSpc>
            </a:pPr>
            <a:r>
              <a:rPr lang="en-US" sz="1300" dirty="0"/>
              <a:t>Stay open to absorbing new knowledge and insights, and embrace the journey ahead.</a:t>
            </a:r>
            <a:endParaRPr lang="en-GB" sz="1300" dirty="0"/>
          </a:p>
        </p:txBody>
      </p:sp>
      <p:sp>
        <p:nvSpPr>
          <p:cNvPr id="41" name="Date Placeholder 40">
            <a:extLst>
              <a:ext uri="{FF2B5EF4-FFF2-40B4-BE49-F238E27FC236}">
                <a16:creationId xmlns:a16="http://schemas.microsoft.com/office/drawing/2014/main" id="{1AA0E395-EB95-4646-A4B3-EAB7C68D0B5E}"/>
              </a:ext>
            </a:extLst>
          </p:cNvPr>
          <p:cNvSpPr>
            <a:spLocks noGrp="1"/>
          </p:cNvSpPr>
          <p:nvPr>
            <p:ph type="dt" sz="half" idx="10"/>
          </p:nvPr>
        </p:nvSpPr>
        <p:spPr>
          <a:xfrm>
            <a:off x="258792" y="6356350"/>
            <a:ext cx="3322608" cy="365125"/>
          </a:xfrm>
        </p:spPr>
        <p:txBody>
          <a:bodyPr rtlCol="0" anchor="ctr">
            <a:normAutofit/>
          </a:bodyPr>
          <a:lstStyle/>
          <a:p>
            <a:pPr rtl="0">
              <a:spcAft>
                <a:spcPts val="600"/>
              </a:spcAft>
            </a:pPr>
            <a:r>
              <a:rPr lang="en-GB" dirty="0"/>
              <a:t>2023</a:t>
            </a:r>
            <a:endParaRPr lang="en-GB"/>
          </a:p>
        </p:txBody>
      </p:sp>
      <p:pic>
        <p:nvPicPr>
          <p:cNvPr id="16" name="Picture Placeholder 5">
            <a:extLst>
              <a:ext uri="{FF2B5EF4-FFF2-40B4-BE49-F238E27FC236}">
                <a16:creationId xmlns:a16="http://schemas.microsoft.com/office/drawing/2014/main" id="{474772FB-EF5F-44F3-8C06-F39CA59EF52C}"/>
              </a:ext>
            </a:extLst>
          </p:cNvPr>
          <p:cNvPicPr>
            <a:picLocks noGrp="1" noChangeAspect="1"/>
          </p:cNvPicPr>
          <p:nvPr>
            <p:ph type="pic" sz="quarter" idx="13"/>
          </p:nvPr>
        </p:nvPicPr>
        <p:blipFill rotWithShape="1">
          <a:blip r:embed="rId3"/>
          <a:srcRect t="2129" b="25842"/>
          <a:stretch/>
        </p:blipFill>
        <p:spPr>
          <a:xfrm>
            <a:off x="4575048" y="10"/>
            <a:ext cx="7616952" cy="6857990"/>
          </a:xfrm>
          <a:noFill/>
        </p:spPr>
      </p:pic>
      <p:sp>
        <p:nvSpPr>
          <p:cNvPr id="42" name="Footer Placeholder 41">
            <a:extLst>
              <a:ext uri="{FF2B5EF4-FFF2-40B4-BE49-F238E27FC236}">
                <a16:creationId xmlns:a16="http://schemas.microsoft.com/office/drawing/2014/main" id="{11F0E6E0-DC32-4105-A773-65DCBEEDBA5B}"/>
              </a:ext>
            </a:extLst>
          </p:cNvPr>
          <p:cNvSpPr>
            <a:spLocks noGrp="1"/>
          </p:cNvSpPr>
          <p:nvPr>
            <p:ph type="ftr" sz="quarter" idx="11"/>
          </p:nvPr>
        </p:nvSpPr>
        <p:spPr>
          <a:xfrm>
            <a:off x="3581399" y="6356350"/>
            <a:ext cx="5029203" cy="365125"/>
          </a:xfrm>
        </p:spPr>
        <p:txBody>
          <a:bodyPr rtlCol="0" anchor="ctr">
            <a:normAutofit/>
          </a:bodyPr>
          <a:lstStyle/>
          <a:p>
            <a:pPr rtl="0">
              <a:spcAft>
                <a:spcPts val="600"/>
              </a:spcAft>
            </a:pPr>
            <a:r>
              <a:rPr lang="en-GB" dirty="0"/>
              <a:t>UNCOMMON PPL</a:t>
            </a:r>
            <a:endParaRPr lang="en-GB"/>
          </a:p>
        </p:txBody>
      </p:sp>
      <p:sp>
        <p:nvSpPr>
          <p:cNvPr id="43" name="Slide Number Placeholder 42">
            <a:extLst>
              <a:ext uri="{FF2B5EF4-FFF2-40B4-BE49-F238E27FC236}">
                <a16:creationId xmlns:a16="http://schemas.microsoft.com/office/drawing/2014/main" id="{B95B4304-0747-4AD1-BD3D-E4BFD5441AF5}"/>
              </a:ext>
            </a:extLst>
          </p:cNvPr>
          <p:cNvSpPr>
            <a:spLocks noGrp="1"/>
          </p:cNvSpPr>
          <p:nvPr>
            <p:ph type="sldNum" sz="quarter" idx="12"/>
          </p:nvPr>
        </p:nvSpPr>
        <p:spPr>
          <a:xfrm>
            <a:off x="10518474" y="6356350"/>
            <a:ext cx="1414733" cy="365125"/>
          </a:xfrm>
        </p:spPr>
        <p:txBody>
          <a:bodyPr rtlCol="0" anchor="ctr">
            <a:normAutofit/>
          </a:bodyPr>
          <a:lstStyle/>
          <a:p>
            <a:pPr rtl="0">
              <a:spcAft>
                <a:spcPts val="600"/>
              </a:spcAft>
            </a:pPr>
            <a:fld id="{AE208ADF-3ADD-483D-A721-14E3EEE2C135}" type="slidenum">
              <a:rPr lang="en-GB" smtClean="0"/>
              <a:pPr rtl="0">
                <a:spcAft>
                  <a:spcPts val="600"/>
                </a:spcAft>
              </a:pPr>
              <a:t>6</a:t>
            </a:fld>
            <a:endParaRPr lang="en-GB"/>
          </a:p>
        </p:txBody>
      </p:sp>
    </p:spTree>
    <p:extLst>
      <p:ext uri="{BB962C8B-B14F-4D97-AF65-F5344CB8AC3E}">
        <p14:creationId xmlns:p14="http://schemas.microsoft.com/office/powerpoint/2010/main" val="5193423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Sacral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9. Visualize the chakra(s) you want to work on. Whatever your chosen chakra, visualize its </a:t>
            </a:r>
            <a:r>
              <a:rPr lang="en-US" dirty="0" err="1"/>
              <a:t>colour</a:t>
            </a:r>
            <a:r>
              <a:rPr lang="en-US" dirty="0"/>
              <a:t> where your root chakra is situated. </a:t>
            </a:r>
          </a:p>
          <a:p>
            <a:pPr marL="0" indent="0" algn="ctr">
              <a:buNone/>
            </a:pPr>
            <a:r>
              <a:rPr lang="en-US" dirty="0"/>
              <a:t>Visualize this </a:t>
            </a:r>
            <a:r>
              <a:rPr lang="en-US" dirty="0" err="1"/>
              <a:t>centre’s</a:t>
            </a:r>
            <a:r>
              <a:rPr lang="en-US" dirty="0"/>
              <a:t> warm, glowing orange energy, radiating creativity, passion, and emotional balance. Imagine this energy as a spinning wheel of light, growing brighter and more vibrant with each breath. Feel its warmth and vitality, knowing it holds the power of your creativity and emotional expression. Now, focus on your breath and imagine breathing in this orange energy, allowing it to flow into your sacral chakra. As you inhale, feel the energy expanding and filling your pelvic area with passion and vitality. </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60</a:t>
            </a:fld>
            <a:endParaRPr lang="en-GB" noProof="0"/>
          </a:p>
        </p:txBody>
      </p:sp>
    </p:spTree>
    <p:extLst>
      <p:ext uri="{BB962C8B-B14F-4D97-AF65-F5344CB8AC3E}">
        <p14:creationId xmlns:p14="http://schemas.microsoft.com/office/powerpoint/2010/main" val="35661986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Sacral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10. Repeat Two or Four affirmations or mantras to focus on for a few minutes; repeat the following affirmations silently or aloud, allowing the words to resonate within you:</a:t>
            </a:r>
          </a:p>
          <a:p>
            <a:pPr marL="0" indent="0" algn="ctr">
              <a:buNone/>
            </a:pPr>
            <a:r>
              <a:rPr lang="en-US" dirty="0"/>
              <a:t>"I am in touch with my emotions and allow them to flow easily. </a:t>
            </a:r>
          </a:p>
          <a:p>
            <a:pPr marL="0" indent="0" algn="ctr">
              <a:buNone/>
            </a:pPr>
            <a:r>
              <a:rPr lang="en-US" dirty="0"/>
              <a:t>"I </a:t>
            </a:r>
            <a:r>
              <a:rPr lang="en-US" dirty="0" err="1"/>
              <a:t>honour</a:t>
            </a:r>
            <a:r>
              <a:rPr lang="en-US" dirty="0"/>
              <a:t> and respect my sensuality and passion.“</a:t>
            </a:r>
          </a:p>
          <a:p>
            <a:pPr marL="0" indent="0" algn="ctr">
              <a:buNone/>
            </a:pPr>
            <a:r>
              <a:rPr lang="en-US" dirty="0"/>
              <a:t> </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61</a:t>
            </a:fld>
            <a:endParaRPr lang="en-GB" noProof="0"/>
          </a:p>
        </p:txBody>
      </p:sp>
    </p:spTree>
    <p:extLst>
      <p:ext uri="{BB962C8B-B14F-4D97-AF65-F5344CB8AC3E}">
        <p14:creationId xmlns:p14="http://schemas.microsoft.com/office/powerpoint/2010/main" val="2692301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Sacral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11. Meditate on the chakra(s) and visualize balanced energy. Chant your Bija and repeat 108 times. Once done, relax and focus on your breathing for two minutes.</a:t>
            </a:r>
          </a:p>
          <a:p>
            <a:pPr marL="0" indent="0" algn="ctr">
              <a:buNone/>
            </a:pPr>
            <a:r>
              <a:rPr lang="en-US" dirty="0"/>
              <a:t>12. Express gratitude for the experience.</a:t>
            </a:r>
          </a:p>
          <a:p>
            <a:pPr marL="0" indent="0" algn="ctr">
              <a:buNone/>
            </a:pPr>
            <a:r>
              <a:rPr lang="en-US" dirty="0"/>
              <a:t>13. Slowly transition back to the present moment.</a:t>
            </a:r>
          </a:p>
          <a:p>
            <a:pPr marL="0" indent="0" algn="ctr">
              <a:buNone/>
            </a:pPr>
            <a:r>
              <a:rPr lang="en-US" dirty="0"/>
              <a:t>14. make sure you relax and drink lots of water.</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62</a:t>
            </a:fld>
            <a:endParaRPr lang="en-GB" noProof="0"/>
          </a:p>
        </p:txBody>
      </p:sp>
    </p:spTree>
    <p:extLst>
      <p:ext uri="{BB962C8B-B14F-4D97-AF65-F5344CB8AC3E}">
        <p14:creationId xmlns:p14="http://schemas.microsoft.com/office/powerpoint/2010/main" val="38569312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Sacral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Congratulations on feeling the transformative effects of chakra activation! Your energy </a:t>
            </a:r>
            <a:r>
              <a:rPr lang="en-US" dirty="0" err="1"/>
              <a:t>centres</a:t>
            </a:r>
            <a:r>
              <a:rPr lang="en-US" dirty="0"/>
              <a:t> are aligning, and you should feel a newfound sense of balance and flow in the upcoming days.</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63</a:t>
            </a:fld>
            <a:endParaRPr lang="en-GB" noProof="0"/>
          </a:p>
        </p:txBody>
      </p:sp>
    </p:spTree>
    <p:extLst>
      <p:ext uri="{BB962C8B-B14F-4D97-AF65-F5344CB8AC3E}">
        <p14:creationId xmlns:p14="http://schemas.microsoft.com/office/powerpoint/2010/main" val="21827879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915A7F1-42BD-6CC8-BCF3-86171D2FE737}"/>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YOGA POSES</a:t>
            </a:r>
            <a:br>
              <a:rPr lang="en-US" sz="2500" dirty="0"/>
            </a:br>
            <a:r>
              <a:rPr lang="en-US" sz="2500" dirty="0"/>
              <a:t>FOR THE SACRAL CHAKRA</a:t>
            </a:r>
          </a:p>
        </p:txBody>
      </p:sp>
      <p:sp>
        <p:nvSpPr>
          <p:cNvPr id="26" name="Content Placeholder 2">
            <a:extLst>
              <a:ext uri="{FF2B5EF4-FFF2-40B4-BE49-F238E27FC236}">
                <a16:creationId xmlns:a16="http://schemas.microsoft.com/office/drawing/2014/main" id="{B855E9AE-C78D-C3BF-DFD8-EC3E4798F20B}"/>
              </a:ext>
            </a:extLst>
          </p:cNvPr>
          <p:cNvSpPr>
            <a:spLocks noGrp="1"/>
          </p:cNvSpPr>
          <p:nvPr>
            <p:ph idx="1"/>
          </p:nvPr>
        </p:nvSpPr>
        <p:spPr>
          <a:xfrm>
            <a:off x="838200" y="1937084"/>
            <a:ext cx="10515600" cy="4046523"/>
          </a:xfrm>
        </p:spPr>
        <p:txBody>
          <a:bodyPr>
            <a:normAutofit fontScale="85000" lnSpcReduction="10000"/>
          </a:bodyPr>
          <a:lstStyle/>
          <a:p>
            <a:r>
              <a:rPr lang="en-US" dirty="0"/>
              <a:t>One great way to open up your hips and pelvis is to try the Bound Angle Pose (</a:t>
            </a:r>
            <a:r>
              <a:rPr lang="en-US" dirty="0" err="1"/>
              <a:t>Baddha</a:t>
            </a:r>
            <a:r>
              <a:rPr lang="en-US" dirty="0"/>
              <a:t> </a:t>
            </a:r>
            <a:r>
              <a:rPr lang="en-US" dirty="0" err="1"/>
              <a:t>Konasana</a:t>
            </a:r>
            <a:r>
              <a:rPr lang="en-US" dirty="0"/>
              <a:t>). Sit with your feet together and knees bent and feel the stretch as you gently open up your hips. </a:t>
            </a:r>
          </a:p>
          <a:p>
            <a:r>
              <a:rPr lang="en-US" dirty="0"/>
              <a:t>Another great pose to release tension in the hips and stimulate the energy of the sacral chakra is the Pigeon Pose (Eka Pada </a:t>
            </a:r>
            <a:r>
              <a:rPr lang="en-US" dirty="0" err="1"/>
              <a:t>Rajakapotasana</a:t>
            </a:r>
            <a:r>
              <a:rPr lang="en-US" dirty="0"/>
              <a:t>). Give it a try and feel the benefits! </a:t>
            </a:r>
          </a:p>
          <a:p>
            <a:r>
              <a:rPr lang="en-US" dirty="0"/>
              <a:t>For a pose that activates and balances the sacral chakra, try the Butterfly Pose (</a:t>
            </a:r>
            <a:r>
              <a:rPr lang="en-US" dirty="0" err="1"/>
              <a:t>Badhakonasana</a:t>
            </a:r>
            <a:r>
              <a:rPr lang="en-US" dirty="0"/>
              <a:t>). Sit with the soles of your feet touching and gently flap your legs up and down. </a:t>
            </a:r>
          </a:p>
          <a:p>
            <a:r>
              <a:rPr lang="en-US" dirty="0"/>
              <a:t> (</a:t>
            </a:r>
            <a:r>
              <a:rPr lang="en-US" dirty="0" err="1"/>
              <a:t>Utkata</a:t>
            </a:r>
            <a:r>
              <a:rPr lang="en-US" dirty="0"/>
              <a:t> </a:t>
            </a:r>
            <a:r>
              <a:rPr lang="en-US" dirty="0" err="1"/>
              <a:t>Konasana</a:t>
            </a:r>
            <a:r>
              <a:rPr lang="en-US" dirty="0"/>
              <a:t>). Stand with your feet wide apart, toes turned out and sink into a deep squat. Enjoy the benefits of these poses!</a:t>
            </a:r>
          </a:p>
        </p:txBody>
      </p:sp>
      <p:sp>
        <p:nvSpPr>
          <p:cNvPr id="3" name="Date Placeholder 2">
            <a:extLst>
              <a:ext uri="{FF2B5EF4-FFF2-40B4-BE49-F238E27FC236}">
                <a16:creationId xmlns:a16="http://schemas.microsoft.com/office/drawing/2014/main" id="{0E9F7DC7-2B0B-D6AE-EF53-B8A21E189D9E}"/>
              </a:ext>
            </a:extLst>
          </p:cNvPr>
          <p:cNvSpPr>
            <a:spLocks noGrp="1"/>
          </p:cNvSpPr>
          <p:nvPr>
            <p:ph type="dt" sz="half" idx="2"/>
          </p:nvPr>
        </p:nvSpPr>
        <p:spPr>
          <a:xfrm>
            <a:off x="258792" y="6356350"/>
            <a:ext cx="3322608" cy="365125"/>
          </a:xfrm>
        </p:spPr>
        <p:txBody>
          <a:bodyPr vert="horz" lIns="91440" tIns="45720" rIns="91440" bIns="45720" rtlCol="0" anchor="ctr">
            <a:normAutofit/>
          </a:bodyPr>
          <a:lstStyle/>
          <a:p>
            <a:pPr>
              <a:spcAft>
                <a:spcPts val="600"/>
              </a:spcAft>
            </a:pPr>
            <a:r>
              <a:rPr lang="en-GB" b="1" kern="1200" spc="100" baseline="0"/>
              <a:t>2023</a:t>
            </a:r>
          </a:p>
        </p:txBody>
      </p:sp>
      <p:sp>
        <p:nvSpPr>
          <p:cNvPr id="4" name="Footer Placeholder 3">
            <a:extLst>
              <a:ext uri="{FF2B5EF4-FFF2-40B4-BE49-F238E27FC236}">
                <a16:creationId xmlns:a16="http://schemas.microsoft.com/office/drawing/2014/main" id="{4793F64F-1E6F-02B2-DB81-317D5E45280C}"/>
              </a:ext>
            </a:extLst>
          </p:cNvPr>
          <p:cNvSpPr>
            <a:spLocks noGrp="1"/>
          </p:cNvSpPr>
          <p:nvPr>
            <p:ph type="ftr" sz="quarter" idx="3"/>
          </p:nvPr>
        </p:nvSpPr>
        <p:spPr>
          <a:xfrm>
            <a:off x="3581399" y="6356350"/>
            <a:ext cx="5029203" cy="365125"/>
          </a:xfrm>
        </p:spPr>
        <p:txBody>
          <a:bodyPr vert="horz" lIns="91440" tIns="45720" rIns="91440" bIns="45720" rtlCol="0" anchor="ctr">
            <a:normAutofit/>
          </a:bodyPr>
          <a:lstStyle/>
          <a:p>
            <a:pPr>
              <a:spcAft>
                <a:spcPts val="600"/>
              </a:spcAft>
            </a:pPr>
            <a:r>
              <a:rPr lang="en-GB" b="1" kern="1200" cap="all" spc="400" baseline="0"/>
              <a:t>UNCOMMON PPL</a:t>
            </a:r>
          </a:p>
        </p:txBody>
      </p:sp>
      <p:sp>
        <p:nvSpPr>
          <p:cNvPr id="5" name="Slide Number Placeholder 4">
            <a:extLst>
              <a:ext uri="{FF2B5EF4-FFF2-40B4-BE49-F238E27FC236}">
                <a16:creationId xmlns:a16="http://schemas.microsoft.com/office/drawing/2014/main" id="{AFA2A107-692F-2B06-435D-1F29EF1E94BB}"/>
              </a:ext>
            </a:extLst>
          </p:cNvPr>
          <p:cNvSpPr>
            <a:spLocks noGrp="1"/>
          </p:cNvSpPr>
          <p:nvPr>
            <p:ph type="sldNum" sz="quarter" idx="4"/>
          </p:nvPr>
        </p:nvSpPr>
        <p:spPr>
          <a:xfrm>
            <a:off x="10518474" y="6356350"/>
            <a:ext cx="1414733" cy="365125"/>
          </a:xfrm>
        </p:spPr>
        <p:txBody>
          <a:bodyPr vert="horz" lIns="91440" tIns="45720" rIns="91440" bIns="45720" rtlCol="0" anchor="ctr">
            <a:normAutofit/>
          </a:bodyPr>
          <a:lstStyle/>
          <a:p>
            <a:pPr>
              <a:spcAft>
                <a:spcPts val="600"/>
              </a:spcAft>
            </a:pPr>
            <a:fld id="{AE208ADF-3ADD-483D-A721-14E3EEE2C135}" type="slidenum">
              <a:rPr lang="en-GB" smtClean="0"/>
              <a:pPr>
                <a:spcAft>
                  <a:spcPts val="600"/>
                </a:spcAft>
              </a:pPr>
              <a:t>64</a:t>
            </a:fld>
            <a:endParaRPr lang="en-GB"/>
          </a:p>
        </p:txBody>
      </p:sp>
      <p:sp>
        <p:nvSpPr>
          <p:cNvPr id="10" name="TextBox 9">
            <a:extLst>
              <a:ext uri="{FF2B5EF4-FFF2-40B4-BE49-F238E27FC236}">
                <a16:creationId xmlns:a16="http://schemas.microsoft.com/office/drawing/2014/main" id="{46D936E1-BFA8-56B5-AE8E-94E1C8998482}"/>
              </a:ext>
            </a:extLst>
          </p:cNvPr>
          <p:cNvSpPr txBox="1"/>
          <p:nvPr/>
        </p:nvSpPr>
        <p:spPr>
          <a:xfrm>
            <a:off x="647701" y="2683104"/>
            <a:ext cx="3364358" cy="3673245"/>
          </a:xfrm>
          <a:prstGeom prst="rect">
            <a:avLst/>
          </a:prstGeom>
        </p:spPr>
        <p:txBody>
          <a:bodyPr vert="horz" lIns="91440" tIns="45720" rIns="91440" bIns="45720" rtlCol="0">
            <a:noAutofit/>
          </a:bodyPr>
          <a:lstStyle/>
          <a:p>
            <a:pPr algn="ctr">
              <a:lnSpc>
                <a:spcPct val="110000"/>
              </a:lnSpc>
              <a:spcBef>
                <a:spcPts val="1000"/>
              </a:spcBef>
              <a:buSzPct val="80000"/>
            </a:pPr>
            <a:endParaRPr lang="en-US" sz="2200" kern="1200" spc="100" baseline="0" dirty="0">
              <a:solidFill>
                <a:schemeClr val="tx2">
                  <a:alpha val="85000"/>
                </a:schemeClr>
              </a:solidFill>
              <a:latin typeface="+mn-lt"/>
              <a:ea typeface="+mn-ea"/>
              <a:cs typeface="+mn-cs"/>
            </a:endParaRPr>
          </a:p>
        </p:txBody>
      </p:sp>
    </p:spTree>
    <p:extLst>
      <p:ext uri="{BB962C8B-B14F-4D97-AF65-F5344CB8AC3E}">
        <p14:creationId xmlns:p14="http://schemas.microsoft.com/office/powerpoint/2010/main" val="3818819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AD0B32A-9882-52BA-3FBD-92D2E3210011}"/>
              </a:ext>
            </a:extLst>
          </p:cNvPr>
          <p:cNvSpPr>
            <a:spLocks noGrp="1"/>
          </p:cNvSpPr>
          <p:nvPr>
            <p:ph type="title"/>
          </p:nvPr>
        </p:nvSpPr>
        <p:spPr>
          <a:xfrm>
            <a:off x="485775" y="647700"/>
            <a:ext cx="3680395" cy="1403343"/>
          </a:xfrm>
        </p:spPr>
        <p:txBody>
          <a:bodyPr anchor="ctr">
            <a:normAutofit/>
          </a:bodyPr>
          <a:lstStyle/>
          <a:p>
            <a:pPr>
              <a:lnSpc>
                <a:spcPct val="90000"/>
              </a:lnSpc>
            </a:pPr>
            <a:r>
              <a:rPr lang="en-US" sz="3100" dirty="0"/>
              <a:t>Signs that Your Chakra is Activated and Aligned</a:t>
            </a:r>
          </a:p>
        </p:txBody>
      </p:sp>
      <p:sp>
        <p:nvSpPr>
          <p:cNvPr id="26" name="Content Placeholder 2">
            <a:extLst>
              <a:ext uri="{FF2B5EF4-FFF2-40B4-BE49-F238E27FC236}">
                <a16:creationId xmlns:a16="http://schemas.microsoft.com/office/drawing/2014/main" id="{6B0F494C-C0F4-F2FD-3092-1C0926A02F13}"/>
              </a:ext>
            </a:extLst>
          </p:cNvPr>
          <p:cNvSpPr>
            <a:spLocks noGrp="1"/>
          </p:cNvSpPr>
          <p:nvPr>
            <p:ph idx="1"/>
          </p:nvPr>
        </p:nvSpPr>
        <p:spPr>
          <a:xfrm>
            <a:off x="647701" y="2683104"/>
            <a:ext cx="3364358" cy="3673245"/>
          </a:xfrm>
        </p:spPr>
        <p:txBody>
          <a:bodyPr>
            <a:normAutofit lnSpcReduction="10000"/>
          </a:bodyPr>
          <a:lstStyle/>
          <a:p>
            <a:pPr>
              <a:lnSpc>
                <a:spcPct val="110000"/>
              </a:lnSpc>
            </a:pPr>
            <a:r>
              <a:rPr lang="en-US" sz="1700" dirty="0"/>
              <a:t> 2. Sacral Chakra (Svadhisthana):- Experiencing a healthy flow of emotions and being able to express them appropriately.- Feeling comfortable with your sensuality and sexuality.- Having a healthy creative expression and tapping into your creativity.- Having balanced and fulfilling relationships with others.- Feeling a sense of passion and joy in life.</a:t>
            </a:r>
          </a:p>
        </p:txBody>
      </p:sp>
      <p:sp>
        <p:nvSpPr>
          <p:cNvPr id="17" name="Date Placeholder 3">
            <a:extLst>
              <a:ext uri="{FF2B5EF4-FFF2-40B4-BE49-F238E27FC236}">
                <a16:creationId xmlns:a16="http://schemas.microsoft.com/office/drawing/2014/main" id="{73B4E782-8B70-EF79-2C07-24BB0A9F12BC}"/>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a:t>20XX</a:t>
            </a:r>
          </a:p>
        </p:txBody>
      </p:sp>
      <p:pic>
        <p:nvPicPr>
          <p:cNvPr id="8" name="Content Placeholder 7" descr="A person sitting cross legged with her legs crossed&#10;&#10;Description automatically generated">
            <a:extLst>
              <a:ext uri="{FF2B5EF4-FFF2-40B4-BE49-F238E27FC236}">
                <a16:creationId xmlns:a16="http://schemas.microsoft.com/office/drawing/2014/main" id="{311E695A-44B4-8176-FD96-7484A3222F86}"/>
              </a:ext>
            </a:extLst>
          </p:cNvPr>
          <p:cNvPicPr>
            <a:picLocks noGrp="1" noChangeAspect="1"/>
          </p:cNvPicPr>
          <p:nvPr>
            <p:ph type="pic" sz="quarter" idx="13"/>
          </p:nvPr>
        </p:nvPicPr>
        <p:blipFill rotWithShape="1">
          <a:blip r:embed="rId2"/>
          <a:srcRect r="-2" b="9962"/>
          <a:stretch/>
        </p:blipFill>
        <p:spPr>
          <a:xfrm>
            <a:off x="4575048" y="10"/>
            <a:ext cx="7616952" cy="6857990"/>
          </a:xfrm>
          <a:noFill/>
        </p:spPr>
      </p:pic>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11"/>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19" name="Slide Number Placeholder 6">
            <a:extLst>
              <a:ext uri="{FF2B5EF4-FFF2-40B4-BE49-F238E27FC236}">
                <a16:creationId xmlns:a16="http://schemas.microsoft.com/office/drawing/2014/main" id="{F247142B-3E2E-E39C-BFDC-95D47C4A32A1}"/>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65</a:t>
            </a:fld>
            <a:endParaRPr lang="en-GB" noProof="0"/>
          </a:p>
        </p:txBody>
      </p:sp>
      <p:sp>
        <p:nvSpPr>
          <p:cNvPr id="4" name="Date Placeholder 3" hidden="1">
            <a:extLst>
              <a:ext uri="{FF2B5EF4-FFF2-40B4-BE49-F238E27FC236}">
                <a16:creationId xmlns:a16="http://schemas.microsoft.com/office/drawing/2014/main" id="{3C7DB58B-C1CD-7670-CD9D-8CA225620835}"/>
              </a:ext>
            </a:extLst>
          </p:cNvPr>
          <p:cNvSpPr>
            <a:spLocks noGrp="1"/>
          </p:cNvSpPr>
          <p:nvPr>
            <p:ph type="dt" sz="half" idx="4294967295"/>
          </p:nvPr>
        </p:nvSpPr>
        <p:spPr>
          <a:xfrm>
            <a:off x="258792" y="6356350"/>
            <a:ext cx="3322608" cy="365125"/>
          </a:xfrm>
        </p:spPr>
        <p:txBody>
          <a:bodyPr/>
          <a:lstStyle/>
          <a:p>
            <a:pPr rtl="0">
              <a:spcAft>
                <a:spcPts val="600"/>
              </a:spcAft>
            </a:pPr>
            <a:r>
              <a:rPr lang="en-GB" noProof="0" dirty="0"/>
              <a:t>2023</a:t>
            </a:r>
            <a:endParaRPr lang="en-GB" noProof="0"/>
          </a:p>
        </p:txBody>
      </p:sp>
      <p:sp>
        <p:nvSpPr>
          <p:cNvPr id="6" name="Slide Number Placeholder 5" hidden="1">
            <a:extLst>
              <a:ext uri="{FF2B5EF4-FFF2-40B4-BE49-F238E27FC236}">
                <a16:creationId xmlns:a16="http://schemas.microsoft.com/office/drawing/2014/main" id="{275A63D4-1B48-030E-40AE-777B397EDFAA}"/>
              </a:ext>
            </a:extLst>
          </p:cNvPr>
          <p:cNvSpPr>
            <a:spLocks noGrp="1"/>
          </p:cNvSpPr>
          <p:nvPr>
            <p:ph type="sldNum" sz="quarter" idx="4294967295"/>
          </p:nvPr>
        </p:nvSpPr>
        <p:spPr>
          <a:xfrm>
            <a:off x="10518474" y="6356350"/>
            <a:ext cx="1414733" cy="365125"/>
          </a:xfrm>
        </p:spPr>
        <p:txBody>
          <a:bodyPr/>
          <a:lstStyle/>
          <a:p>
            <a:pPr rtl="0">
              <a:spcAft>
                <a:spcPts val="600"/>
              </a:spcAft>
            </a:pPr>
            <a:fld id="{AE208ADF-3ADD-483D-A721-14E3EEE2C135}" type="slidenum">
              <a:rPr lang="en-GB" noProof="0" smtClean="0"/>
              <a:pPr rtl="0">
                <a:spcAft>
                  <a:spcPts val="600"/>
                </a:spcAft>
              </a:pPr>
              <a:t>65</a:t>
            </a:fld>
            <a:endParaRPr lang="en-GB" noProof="0"/>
          </a:p>
        </p:txBody>
      </p:sp>
    </p:spTree>
    <p:extLst>
      <p:ext uri="{BB962C8B-B14F-4D97-AF65-F5344CB8AC3E}">
        <p14:creationId xmlns:p14="http://schemas.microsoft.com/office/powerpoint/2010/main" val="20477069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A03B6DE-CD72-86BB-2B01-17344F6F3833}"/>
              </a:ext>
            </a:extLst>
          </p:cNvPr>
          <p:cNvSpPr>
            <a:spLocks noGrp="1"/>
          </p:cNvSpPr>
          <p:nvPr>
            <p:ph type="title"/>
          </p:nvPr>
        </p:nvSpPr>
        <p:spPr>
          <a:xfrm>
            <a:off x="485775" y="647700"/>
            <a:ext cx="3680395" cy="1403343"/>
          </a:xfrm>
        </p:spPr>
        <p:txBody>
          <a:bodyPr anchor="ctr">
            <a:normAutofit fontScale="90000"/>
          </a:bodyPr>
          <a:lstStyle/>
          <a:p>
            <a:r>
              <a:rPr lang="en-US" dirty="0"/>
              <a:t>THE SOLAR PLEXUS CHAKRA</a:t>
            </a:r>
          </a:p>
        </p:txBody>
      </p:sp>
      <p:sp>
        <p:nvSpPr>
          <p:cNvPr id="27" name="Content Placeholder 2">
            <a:extLst>
              <a:ext uri="{FF2B5EF4-FFF2-40B4-BE49-F238E27FC236}">
                <a16:creationId xmlns:a16="http://schemas.microsoft.com/office/drawing/2014/main" id="{6E21D7BD-6B4C-A073-1791-0E4A0A31D973}"/>
              </a:ext>
            </a:extLst>
          </p:cNvPr>
          <p:cNvSpPr>
            <a:spLocks noGrp="1"/>
          </p:cNvSpPr>
          <p:nvPr>
            <p:ph idx="1"/>
          </p:nvPr>
        </p:nvSpPr>
        <p:spPr>
          <a:xfrm>
            <a:off x="647701" y="2683104"/>
            <a:ext cx="3364358" cy="3673245"/>
          </a:xfrm>
        </p:spPr>
        <p:txBody>
          <a:bodyPr>
            <a:normAutofit/>
          </a:bodyPr>
          <a:lstStyle/>
          <a:p>
            <a:pPr>
              <a:lnSpc>
                <a:spcPct val="110000"/>
              </a:lnSpc>
            </a:pPr>
            <a:r>
              <a:rPr lang="en-US" sz="1700" dirty="0"/>
              <a:t>The solar plexus chakra, also known as Manipura in Sanskrit, is the third energy centre in the upper abdomen, near the diaphragm. It is associated with our power, confidence, self-esteem, and willpower. The solar plexus chakra is responsible for our ability to assert ourselves, make decisions, and take action.</a:t>
            </a:r>
          </a:p>
        </p:txBody>
      </p:sp>
      <p:sp>
        <p:nvSpPr>
          <p:cNvPr id="16" name="Date Placeholder 3">
            <a:extLst>
              <a:ext uri="{FF2B5EF4-FFF2-40B4-BE49-F238E27FC236}">
                <a16:creationId xmlns:a16="http://schemas.microsoft.com/office/drawing/2014/main" id="{6B57B2E3-03D7-ABE2-E779-2CE44A34549A}"/>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dirty="0"/>
              <a:t>2023</a:t>
            </a:r>
          </a:p>
        </p:txBody>
      </p:sp>
      <p:pic>
        <p:nvPicPr>
          <p:cNvPr id="20" name="Picture 19">
            <a:extLst>
              <a:ext uri="{FF2B5EF4-FFF2-40B4-BE49-F238E27FC236}">
                <a16:creationId xmlns:a16="http://schemas.microsoft.com/office/drawing/2014/main" id="{5A43E1B4-386D-C088-7CF9-82CBAC069CAC}"/>
              </a:ext>
            </a:extLst>
          </p:cNvPr>
          <p:cNvPicPr>
            <a:picLocks noChangeAspect="1"/>
          </p:cNvPicPr>
          <p:nvPr/>
        </p:nvPicPr>
        <p:blipFill>
          <a:blip r:embed="rId2"/>
          <a:srcRect t="4982" b="4982"/>
          <a:stretch/>
        </p:blipFill>
        <p:spPr>
          <a:xfrm>
            <a:off x="4575048" y="10"/>
            <a:ext cx="7616952" cy="6857990"/>
          </a:xfrm>
          <a:prstGeom prst="rect">
            <a:avLst/>
          </a:prstGeom>
          <a:noFill/>
        </p:spPr>
      </p:pic>
      <p:sp>
        <p:nvSpPr>
          <p:cNvPr id="6" name="Slide Number Placeholder 5">
            <a:extLst>
              <a:ext uri="{FF2B5EF4-FFF2-40B4-BE49-F238E27FC236}">
                <a16:creationId xmlns:a16="http://schemas.microsoft.com/office/drawing/2014/main" id="{EA5E38D9-6D93-0C51-F6A1-F329EF4A0025}"/>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66</a:t>
            </a:fld>
            <a:endParaRPr lang="en-GB" noProof="0"/>
          </a:p>
        </p:txBody>
      </p:sp>
    </p:spTree>
    <p:extLst>
      <p:ext uri="{BB962C8B-B14F-4D97-AF65-F5344CB8AC3E}">
        <p14:creationId xmlns:p14="http://schemas.microsoft.com/office/powerpoint/2010/main" val="762180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3EB9E-1597-A663-1385-D96F6FFD948F}"/>
              </a:ext>
            </a:extLst>
          </p:cNvPr>
          <p:cNvSpPr>
            <a:spLocks noGrp="1"/>
          </p:cNvSpPr>
          <p:nvPr>
            <p:ph type="title"/>
          </p:nvPr>
        </p:nvSpPr>
        <p:spPr>
          <a:xfrm>
            <a:off x="838200" y="662427"/>
            <a:ext cx="10515600" cy="819738"/>
          </a:xfrm>
        </p:spPr>
        <p:txBody>
          <a:bodyPr anchor="ctr">
            <a:normAutofit/>
          </a:bodyPr>
          <a:lstStyle/>
          <a:p>
            <a:pPr algn="ctr">
              <a:lnSpc>
                <a:spcPct val="90000"/>
              </a:lnSpc>
            </a:pPr>
            <a:r>
              <a:rPr lang="en-US" sz="2500"/>
              <a:t>Lotus flowers are commonly associated with the chakras in many spiritual traditions. Here are the lotus flowers typically associated with each chakra:</a:t>
            </a:r>
          </a:p>
        </p:txBody>
      </p:sp>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a:xfrm>
            <a:off x="838200" y="1811756"/>
            <a:ext cx="10515600" cy="4190323"/>
          </a:xfrm>
        </p:spPr>
        <p:txBody>
          <a:bodyPr>
            <a:normAutofit/>
          </a:bodyPr>
          <a:lstStyle/>
          <a:p>
            <a:pPr marL="0" indent="0" algn="ctr">
              <a:buNone/>
            </a:pPr>
            <a:r>
              <a:rPr lang="en-US" dirty="0"/>
              <a:t>3. Solar Plexus Chakra (</a:t>
            </a:r>
            <a:r>
              <a:rPr lang="en-US" dirty="0" err="1"/>
              <a:t>Manipura</a:t>
            </a:r>
            <a:r>
              <a:rPr lang="en-US" dirty="0"/>
              <a:t>): The solar plexus chakra is commonly associated with the yellow lotus flower. The yellow lotus symbolizes personal power, confidence, and the awakening of inner strength and willpower.</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endParaRPr lang="en-GB" noProof="0"/>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67</a:t>
            </a:fld>
            <a:endParaRPr lang="en-GB" noProof="0"/>
          </a:p>
        </p:txBody>
      </p:sp>
    </p:spTree>
    <p:extLst>
      <p:ext uri="{BB962C8B-B14F-4D97-AF65-F5344CB8AC3E}">
        <p14:creationId xmlns:p14="http://schemas.microsoft.com/office/powerpoint/2010/main" val="19245112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32ED83E-E006-353A-6BD1-7B996D21E025}"/>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Here are some key aspects and qualities associated with the Solar plexus chakra</a:t>
            </a:r>
            <a:br>
              <a:rPr lang="en-US" sz="2500" dirty="0"/>
            </a:br>
            <a:endParaRPr lang="en-US" sz="2500" dirty="0"/>
          </a:p>
        </p:txBody>
      </p:sp>
      <p:sp>
        <p:nvSpPr>
          <p:cNvPr id="3" name="Date Placeholder 2">
            <a:extLst>
              <a:ext uri="{FF2B5EF4-FFF2-40B4-BE49-F238E27FC236}">
                <a16:creationId xmlns:a16="http://schemas.microsoft.com/office/drawing/2014/main" id="{8A0DBD5D-2E86-CD93-161E-CC58959FE71F}"/>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4" name="Footer Placeholder 3">
            <a:extLst>
              <a:ext uri="{FF2B5EF4-FFF2-40B4-BE49-F238E27FC236}">
                <a16:creationId xmlns:a16="http://schemas.microsoft.com/office/drawing/2014/main" id="{CD7DDAB7-8F3B-2994-7EE0-D89D74ED3F4F}"/>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dirty="0"/>
          </a:p>
        </p:txBody>
      </p:sp>
      <p:sp>
        <p:nvSpPr>
          <p:cNvPr id="5" name="Slide Number Placeholder 4">
            <a:extLst>
              <a:ext uri="{FF2B5EF4-FFF2-40B4-BE49-F238E27FC236}">
                <a16:creationId xmlns:a16="http://schemas.microsoft.com/office/drawing/2014/main" id="{8BF06D41-B5DB-10D0-DE39-25D4F460CDEE}"/>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68</a:t>
            </a:fld>
            <a:endParaRPr lang="en-GB" noProof="0"/>
          </a:p>
        </p:txBody>
      </p:sp>
      <p:graphicFrame>
        <p:nvGraphicFramePr>
          <p:cNvPr id="14" name="Content Placeholder 2">
            <a:extLst>
              <a:ext uri="{FF2B5EF4-FFF2-40B4-BE49-F238E27FC236}">
                <a16:creationId xmlns:a16="http://schemas.microsoft.com/office/drawing/2014/main" id="{AB74596C-BCDE-0611-B3C3-CE57B2109608}"/>
              </a:ext>
            </a:extLst>
          </p:cNvPr>
          <p:cNvGraphicFramePr>
            <a:graphicFrameLocks noGrp="1"/>
          </p:cNvGraphicFramePr>
          <p:nvPr>
            <p:ph idx="1"/>
            <p:extLst>
              <p:ext uri="{D42A27DB-BD31-4B8C-83A1-F6EECF244321}">
                <p14:modId xmlns:p14="http://schemas.microsoft.com/office/powerpoint/2010/main" val="1315926454"/>
              </p:ext>
            </p:extLst>
          </p:nvPr>
        </p:nvGraphicFramePr>
        <p:xfrm>
          <a:off x="838200" y="1479255"/>
          <a:ext cx="10515600" cy="419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24350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7BCA-86DE-E02D-E691-73ED0E183469}"/>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Here are some key aspects and qualities associated with the Solar Plexus chakra</a:t>
            </a:r>
            <a:br>
              <a:rPr lang="en-US" sz="2500" dirty="0"/>
            </a:br>
            <a:endParaRPr lang="en-GB" sz="2500" dirty="0"/>
          </a:p>
        </p:txBody>
      </p:sp>
      <p:sp>
        <p:nvSpPr>
          <p:cNvPr id="4" name="Date Placeholder 3">
            <a:extLst>
              <a:ext uri="{FF2B5EF4-FFF2-40B4-BE49-F238E27FC236}">
                <a16:creationId xmlns:a16="http://schemas.microsoft.com/office/drawing/2014/main" id="{3A9065C7-7405-085B-A467-49A736A98EF7}"/>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7B94629F-A56B-2839-04C7-1F3EC3F25480}"/>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D20E10F6-5262-B1BB-26DC-12BDF71A36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69</a:t>
            </a:fld>
            <a:endParaRPr lang="en-GB" noProof="0"/>
          </a:p>
        </p:txBody>
      </p:sp>
      <p:graphicFrame>
        <p:nvGraphicFramePr>
          <p:cNvPr id="8" name="Content Placeholder 2">
            <a:extLst>
              <a:ext uri="{FF2B5EF4-FFF2-40B4-BE49-F238E27FC236}">
                <a16:creationId xmlns:a16="http://schemas.microsoft.com/office/drawing/2014/main" id="{6CE74463-520D-C86B-9B53-E22A7985ED4D}"/>
              </a:ext>
            </a:extLst>
          </p:cNvPr>
          <p:cNvGraphicFramePr>
            <a:graphicFrameLocks noGrp="1"/>
          </p:cNvGraphicFramePr>
          <p:nvPr>
            <p:ph idx="1"/>
            <p:extLst>
              <p:ext uri="{D42A27DB-BD31-4B8C-83A1-F6EECF244321}">
                <p14:modId xmlns:p14="http://schemas.microsoft.com/office/powerpoint/2010/main" val="3648124139"/>
              </p:ext>
            </p:extLst>
          </p:nvPr>
        </p:nvGraphicFramePr>
        <p:xfrm>
          <a:off x="838200" y="1811756"/>
          <a:ext cx="10515600" cy="419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2513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2C25C-A8B6-7E91-AF94-710764844007}"/>
              </a:ext>
            </a:extLst>
          </p:cNvPr>
          <p:cNvSpPr>
            <a:spLocks noGrp="1"/>
          </p:cNvSpPr>
          <p:nvPr>
            <p:ph type="title"/>
          </p:nvPr>
        </p:nvSpPr>
        <p:spPr>
          <a:xfrm>
            <a:off x="838200" y="662427"/>
            <a:ext cx="10515600" cy="819738"/>
          </a:xfrm>
        </p:spPr>
        <p:txBody>
          <a:bodyPr anchor="ctr">
            <a:normAutofit/>
          </a:bodyPr>
          <a:lstStyle/>
          <a:p>
            <a:r>
              <a:rPr lang="en-GB" dirty="0"/>
              <a:t>DISCLAIMER</a:t>
            </a:r>
          </a:p>
        </p:txBody>
      </p:sp>
      <p:sp>
        <p:nvSpPr>
          <p:cNvPr id="3" name="Content Placeholder 2">
            <a:extLst>
              <a:ext uri="{FF2B5EF4-FFF2-40B4-BE49-F238E27FC236}">
                <a16:creationId xmlns:a16="http://schemas.microsoft.com/office/drawing/2014/main" id="{713A4D98-D5F5-B348-B596-0714817594BE}"/>
              </a:ext>
            </a:extLst>
          </p:cNvPr>
          <p:cNvSpPr>
            <a:spLocks noGrp="1"/>
          </p:cNvSpPr>
          <p:nvPr>
            <p:ph idx="1"/>
          </p:nvPr>
        </p:nvSpPr>
        <p:spPr>
          <a:xfrm>
            <a:off x="838200" y="1811756"/>
            <a:ext cx="10515600" cy="4190323"/>
          </a:xfrm>
        </p:spPr>
        <p:txBody>
          <a:bodyPr>
            <a:normAutofit fontScale="92500" lnSpcReduction="10000"/>
          </a:bodyPr>
          <a:lstStyle/>
          <a:p>
            <a:pPr>
              <a:lnSpc>
                <a:spcPct val="110000"/>
              </a:lnSpc>
            </a:pPr>
            <a:r>
              <a:rPr lang="en-US" sz="1700" dirty="0"/>
              <a:t>It's essential to take a gradual and systematic approach to chakra work. While it may be tempting to open all your chakras at once, doing so can lead to an imbalance in your energy system. There are a few reasons for this. Each chakra represents a different aspect of your being and has unique qualities and functions. </a:t>
            </a:r>
          </a:p>
          <a:p>
            <a:pPr marL="0" indent="0">
              <a:lnSpc>
                <a:spcPct val="110000"/>
              </a:lnSpc>
              <a:buNone/>
            </a:pPr>
            <a:endParaRPr lang="en-US" sz="1700" dirty="0"/>
          </a:p>
          <a:p>
            <a:pPr>
              <a:lnSpc>
                <a:spcPct val="110000"/>
              </a:lnSpc>
            </a:pPr>
            <a:r>
              <a:rPr lang="en-US" sz="1700" dirty="0"/>
              <a:t>Opening all of them simultaneously can overwhelm your energy system and cause an energetic overload. Additionally, chakra work often brings up unresolved issues, emotions, and traumas associated with each energy centre. Focusing on one chakra at a time can gradually address and heal these issues, allowing for a more thorough and balanced healing process. </a:t>
            </a:r>
            <a:br>
              <a:rPr lang="en-US" sz="1700" dirty="0"/>
            </a:br>
            <a:endParaRPr lang="en-US" sz="1700" dirty="0"/>
          </a:p>
          <a:p>
            <a:pPr>
              <a:lnSpc>
                <a:spcPct val="110000"/>
              </a:lnSpc>
            </a:pPr>
            <a:r>
              <a:rPr lang="en-US" sz="1700" dirty="0"/>
              <a:t>Finally, opening and activating a chakra requires grounding and integration of the new energy and awareness that arises. Working on one chakra at a time allows you to fully integrate and stabilize the changes before moving on to the next chakra. Ultimately, chakra work is a journey of self-discovery and personal growth. By working on each chakra individually, you can better understand yourself, your patterns, and your areas of development. So be patient, take your time, and respect your unique journey.</a:t>
            </a:r>
            <a:endParaRPr lang="en-GB" sz="1700" dirty="0"/>
          </a:p>
        </p:txBody>
      </p:sp>
      <p:sp>
        <p:nvSpPr>
          <p:cNvPr id="4" name="Date Placeholder 3">
            <a:extLst>
              <a:ext uri="{FF2B5EF4-FFF2-40B4-BE49-F238E27FC236}">
                <a16:creationId xmlns:a16="http://schemas.microsoft.com/office/drawing/2014/main" id="{467C7148-489B-C80C-3F63-907C5F9FE02E}"/>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12" name="Footer Placeholder 4">
            <a:extLst>
              <a:ext uri="{FF2B5EF4-FFF2-40B4-BE49-F238E27FC236}">
                <a16:creationId xmlns:a16="http://schemas.microsoft.com/office/drawing/2014/main" id="{328A75AF-DEA8-3194-0176-537295570453}"/>
              </a:ext>
            </a:extLst>
          </p:cNvPr>
          <p:cNvSpPr>
            <a:spLocks noGrp="1"/>
          </p:cNvSpPr>
          <p:nvPr>
            <p:ph type="ftr" sz="quarter" idx="3"/>
          </p:nvPr>
        </p:nvSpPr>
        <p:spPr>
          <a:xfrm>
            <a:off x="3581399" y="6356350"/>
            <a:ext cx="5029203" cy="365125"/>
          </a:xfrm>
        </p:spPr>
        <p:txBody>
          <a:bodyPr/>
          <a:lstStyle/>
          <a:p>
            <a:pPr rtl="0">
              <a:spcAft>
                <a:spcPts val="600"/>
              </a:spcAft>
            </a:pPr>
            <a:r>
              <a:rPr lang="en-GB" dirty="0"/>
              <a:t>Uncommon ppl</a:t>
            </a:r>
            <a:endParaRPr lang="en-GB" noProof="0" dirty="0"/>
          </a:p>
        </p:txBody>
      </p:sp>
      <p:sp>
        <p:nvSpPr>
          <p:cNvPr id="7" name="Slide Number Placeholder 6">
            <a:extLst>
              <a:ext uri="{FF2B5EF4-FFF2-40B4-BE49-F238E27FC236}">
                <a16:creationId xmlns:a16="http://schemas.microsoft.com/office/drawing/2014/main" id="{7FBD41FE-7A52-C1A8-0E07-B7B1531A737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7</a:t>
            </a:fld>
            <a:endParaRPr lang="en-GB" noProof="0"/>
          </a:p>
        </p:txBody>
      </p:sp>
    </p:spTree>
    <p:extLst>
      <p:ext uri="{BB962C8B-B14F-4D97-AF65-F5344CB8AC3E}">
        <p14:creationId xmlns:p14="http://schemas.microsoft.com/office/powerpoint/2010/main" val="39079864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lstStyle/>
          <a:p>
            <a:pPr marL="0" indent="0">
              <a:buNone/>
            </a:pPr>
            <a:r>
              <a:rPr lang="en-US" dirty="0"/>
              <a:t>By nourishing and balancing the solar plexus chakra, we can enhance our personal power, confidence, and self-esteem. It allows us to step into our authentic power, make empowered decisions, and take action towards our goals and aspirations. When the solar plexus chakra is in harmony, we feel empowered and have the inner strength to navigate life confidently and purposefully.</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70</a:t>
            </a:fld>
            <a:endParaRPr lang="en-GB" noProof="0"/>
          </a:p>
        </p:txBody>
      </p:sp>
    </p:spTree>
    <p:extLst>
      <p:ext uri="{BB962C8B-B14F-4D97-AF65-F5344CB8AC3E}">
        <p14:creationId xmlns:p14="http://schemas.microsoft.com/office/powerpoint/2010/main" val="2484823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5EB6-8D2A-DD5D-D362-C2376BB8CA3F}"/>
              </a:ext>
            </a:extLst>
          </p:cNvPr>
          <p:cNvSpPr>
            <a:spLocks noGrp="1"/>
          </p:cNvSpPr>
          <p:nvPr>
            <p:ph type="title"/>
          </p:nvPr>
        </p:nvSpPr>
        <p:spPr>
          <a:xfrm>
            <a:off x="838200" y="662427"/>
            <a:ext cx="10515600" cy="819738"/>
          </a:xfrm>
        </p:spPr>
        <p:txBody>
          <a:bodyPr anchor="ctr">
            <a:normAutofit/>
          </a:bodyPr>
          <a:lstStyle/>
          <a:p>
            <a:r>
              <a:rPr lang="en-US" dirty="0"/>
              <a:t>Solar Plexus Chakra Activation</a:t>
            </a:r>
            <a:endParaRPr lang="en-GB" dirty="0"/>
          </a:p>
        </p:txBody>
      </p:sp>
      <p:sp>
        <p:nvSpPr>
          <p:cNvPr id="12" name="Content Placeholder 2">
            <a:extLst>
              <a:ext uri="{FF2B5EF4-FFF2-40B4-BE49-F238E27FC236}">
                <a16:creationId xmlns:a16="http://schemas.microsoft.com/office/drawing/2014/main" id="{AFF0893C-E3A5-7B58-806B-760E1C8E17AA}"/>
              </a:ext>
            </a:extLst>
          </p:cNvPr>
          <p:cNvSpPr>
            <a:spLocks noGrp="1"/>
          </p:cNvSpPr>
          <p:nvPr>
            <p:ph idx="1"/>
          </p:nvPr>
        </p:nvSpPr>
        <p:spPr>
          <a:xfrm>
            <a:off x="838200" y="1479255"/>
            <a:ext cx="10515600" cy="4190323"/>
          </a:xfrm>
        </p:spPr>
        <p:txBody>
          <a:bodyPr>
            <a:normAutofit/>
          </a:bodyPr>
          <a:lstStyle/>
          <a:p>
            <a:pPr>
              <a:lnSpc>
                <a:spcPct val="110000"/>
              </a:lnSpc>
            </a:pPr>
            <a:r>
              <a:rPr lang="en-US" sz="2200" dirty="0"/>
              <a:t>Start the day with core-strengthening exercises or a yoga sequence focusing on the abdominal region.</a:t>
            </a:r>
          </a:p>
          <a:p>
            <a:pPr>
              <a:lnSpc>
                <a:spcPct val="110000"/>
              </a:lnSpc>
            </a:pPr>
            <a:r>
              <a:rPr lang="en-US" sz="2200" dirty="0"/>
              <a:t>Surround yourself with the </a:t>
            </a:r>
            <a:r>
              <a:rPr lang="en-US" sz="2200" dirty="0" err="1"/>
              <a:t>colour</a:t>
            </a:r>
            <a:r>
              <a:rPr lang="en-US" sz="2200" dirty="0"/>
              <a:t> yellow by wearing yellow clothing or decorating your space with yellow objects. </a:t>
            </a:r>
          </a:p>
          <a:p>
            <a:pPr>
              <a:lnSpc>
                <a:spcPct val="110000"/>
              </a:lnSpc>
            </a:pPr>
            <a:r>
              <a:rPr lang="en-US" sz="2200" dirty="0"/>
              <a:t>Do activities that boost your self-confidence and personal power, such as setting goals or affirming your strengths.</a:t>
            </a:r>
          </a:p>
          <a:p>
            <a:pPr>
              <a:lnSpc>
                <a:spcPct val="110000"/>
              </a:lnSpc>
            </a:pPr>
            <a:r>
              <a:rPr lang="en-US" sz="2200" dirty="0"/>
              <a:t>Meditate on the element of fire associated with the solar plexus chakra while repeating affirmations like "I am confident and empowered."</a:t>
            </a:r>
            <a:endParaRPr lang="en-GB" sz="2200" dirty="0"/>
          </a:p>
        </p:txBody>
      </p:sp>
      <p:sp>
        <p:nvSpPr>
          <p:cNvPr id="4" name="Date Placeholder 3">
            <a:extLst>
              <a:ext uri="{FF2B5EF4-FFF2-40B4-BE49-F238E27FC236}">
                <a16:creationId xmlns:a16="http://schemas.microsoft.com/office/drawing/2014/main" id="{C6BC9A15-671E-8064-49C3-1EC7B498FA41}"/>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36271D33-9F56-17F0-5E48-EDF372D91031}"/>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a:t>Uncommon ppl</a:t>
            </a:r>
            <a:endParaRPr lang="en-GB" noProof="0"/>
          </a:p>
        </p:txBody>
      </p:sp>
      <p:sp>
        <p:nvSpPr>
          <p:cNvPr id="6" name="Slide Number Placeholder 5">
            <a:extLst>
              <a:ext uri="{FF2B5EF4-FFF2-40B4-BE49-F238E27FC236}">
                <a16:creationId xmlns:a16="http://schemas.microsoft.com/office/drawing/2014/main" id="{D1FF92A1-18DC-F5A3-C83F-76BBC14AB421}"/>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71</a:t>
            </a:fld>
            <a:endParaRPr lang="en-GB" noProof="0"/>
          </a:p>
        </p:txBody>
      </p:sp>
    </p:spTree>
    <p:extLst>
      <p:ext uri="{BB962C8B-B14F-4D97-AF65-F5344CB8AC3E}">
        <p14:creationId xmlns:p14="http://schemas.microsoft.com/office/powerpoint/2010/main" val="25157322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DC58DDB-05CC-3ED4-9928-1644397DF7F7}"/>
              </a:ext>
            </a:extLst>
          </p:cNvPr>
          <p:cNvSpPr>
            <a:spLocks noGrp="1"/>
          </p:cNvSpPr>
          <p:nvPr>
            <p:ph type="title"/>
          </p:nvPr>
        </p:nvSpPr>
        <p:spPr>
          <a:xfrm>
            <a:off x="838200" y="662427"/>
            <a:ext cx="10515600" cy="819738"/>
          </a:xfrm>
        </p:spPr>
        <p:txBody>
          <a:bodyPr anchor="ctr">
            <a:normAutofit/>
          </a:bodyPr>
          <a:lstStyle/>
          <a:p>
            <a:pPr algn="ctr"/>
            <a:r>
              <a:rPr lang="en-US" dirty="0"/>
              <a:t>SOLAR PLEXUS CHASKRA AFFRIMATIONS</a:t>
            </a:r>
          </a:p>
        </p:txBody>
      </p:sp>
      <p:sp>
        <p:nvSpPr>
          <p:cNvPr id="7" name="Content Placeholder 6">
            <a:extLst>
              <a:ext uri="{FF2B5EF4-FFF2-40B4-BE49-F238E27FC236}">
                <a16:creationId xmlns:a16="http://schemas.microsoft.com/office/drawing/2014/main" id="{DD18C90D-46E5-C26E-8447-9D03FBE9E0A8}"/>
              </a:ext>
            </a:extLst>
          </p:cNvPr>
          <p:cNvSpPr>
            <a:spLocks noGrp="1"/>
          </p:cNvSpPr>
          <p:nvPr>
            <p:ph idx="1"/>
          </p:nvPr>
        </p:nvSpPr>
        <p:spPr>
          <a:xfrm>
            <a:off x="838200" y="1811756"/>
            <a:ext cx="10515600" cy="4190323"/>
          </a:xfrm>
        </p:spPr>
        <p:txBody>
          <a:bodyPr>
            <a:normAutofit/>
          </a:bodyPr>
          <a:lstStyle/>
          <a:p>
            <a:pPr algn="ctr">
              <a:lnSpc>
                <a:spcPct val="110000"/>
              </a:lnSpc>
            </a:pPr>
            <a:r>
              <a:rPr lang="en-US" sz="1700" dirty="0"/>
              <a:t>1. "I am confident in my power and make choices that align with my highest good.“</a:t>
            </a:r>
          </a:p>
          <a:p>
            <a:pPr algn="ctr">
              <a:lnSpc>
                <a:spcPct val="110000"/>
              </a:lnSpc>
            </a:pPr>
            <a:r>
              <a:rPr lang="en-US" sz="1700" dirty="0"/>
              <a:t>2. "I am worthy of success and abundance in all areas of my life.“</a:t>
            </a:r>
          </a:p>
          <a:p>
            <a:pPr algn="ctr">
              <a:lnSpc>
                <a:spcPct val="110000"/>
              </a:lnSpc>
            </a:pPr>
            <a:r>
              <a:rPr lang="en-US" sz="1700" dirty="0"/>
              <a:t>3. "I trust my inner guidance and follow my intuition fearlessly.“</a:t>
            </a:r>
          </a:p>
          <a:p>
            <a:pPr algn="ctr">
              <a:lnSpc>
                <a:spcPct val="110000"/>
              </a:lnSpc>
            </a:pPr>
            <a:r>
              <a:rPr lang="en-US" sz="1700" dirty="0"/>
              <a:t>4. "I am filled with inner strength and resilience, capable of overcoming any obstacles.“</a:t>
            </a:r>
          </a:p>
          <a:p>
            <a:pPr algn="ctr">
              <a:lnSpc>
                <a:spcPct val="110000"/>
              </a:lnSpc>
            </a:pPr>
            <a:r>
              <a:rPr lang="en-US" sz="1700" dirty="0"/>
              <a:t>5. "I embrace my unique gifts and talents and share them with the world.“</a:t>
            </a:r>
          </a:p>
          <a:p>
            <a:pPr algn="ctr">
              <a:lnSpc>
                <a:spcPct val="110000"/>
              </a:lnSpc>
            </a:pPr>
            <a:r>
              <a:rPr lang="en-US" sz="1700" dirty="0"/>
              <a:t>6. "I am worthy of love, respect, and admiration.“</a:t>
            </a:r>
          </a:p>
          <a:p>
            <a:pPr algn="ctr">
              <a:lnSpc>
                <a:spcPct val="110000"/>
              </a:lnSpc>
            </a:pPr>
            <a:r>
              <a:rPr lang="en-US" sz="1700" dirty="0"/>
              <a:t>7. "I am confident in expressing my thoughts and ideas.“</a:t>
            </a:r>
          </a:p>
          <a:p>
            <a:pPr algn="ctr">
              <a:lnSpc>
                <a:spcPct val="110000"/>
              </a:lnSpc>
            </a:pPr>
            <a:r>
              <a:rPr lang="en-US" sz="1700" dirty="0"/>
              <a:t>8. "I am in control of my life and create my reality.“</a:t>
            </a:r>
          </a:p>
          <a:p>
            <a:pPr algn="ctr">
              <a:lnSpc>
                <a:spcPct val="110000"/>
              </a:lnSpc>
            </a:pPr>
            <a:r>
              <a:rPr lang="en-US" sz="1700" dirty="0"/>
              <a:t>9. "I release any limiting beliefs and embrace my unlimited potential.“</a:t>
            </a:r>
          </a:p>
          <a:p>
            <a:pPr algn="ctr">
              <a:lnSpc>
                <a:spcPct val="110000"/>
              </a:lnSpc>
            </a:pPr>
            <a:r>
              <a:rPr lang="en-US" sz="1700" dirty="0"/>
              <a:t>10. "I deserve all the good things life offers."</a:t>
            </a:r>
            <a:endParaRPr lang="en-GB" sz="1700"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endParaRPr lang="en-GB" noProof="0"/>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72</a:t>
            </a:fld>
            <a:endParaRPr lang="en-GB" noProof="0"/>
          </a:p>
        </p:txBody>
      </p:sp>
    </p:spTree>
    <p:extLst>
      <p:ext uri="{BB962C8B-B14F-4D97-AF65-F5344CB8AC3E}">
        <p14:creationId xmlns:p14="http://schemas.microsoft.com/office/powerpoint/2010/main" val="17772901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28D9A3-ABD6-2BC1-A842-7525CB6B74A3}"/>
              </a:ext>
            </a:extLst>
          </p:cNvPr>
          <p:cNvSpPr>
            <a:spLocks noGrp="1"/>
          </p:cNvSpPr>
          <p:nvPr>
            <p:ph idx="1"/>
          </p:nvPr>
        </p:nvSpPr>
        <p:spPr>
          <a:xfrm>
            <a:off x="838200" y="1811756"/>
            <a:ext cx="10515600" cy="4190323"/>
          </a:xfrm>
        </p:spPr>
        <p:txBody>
          <a:bodyPr>
            <a:normAutofit/>
          </a:bodyPr>
          <a:lstStyle/>
          <a:p>
            <a:r>
              <a:rPr lang="en-US" dirty="0"/>
              <a:t>Balancing the chakras is a practice that has been used for centuries to promote physical and emotional well-being. Every chakra is associated with a specific sound or vibration that can be used to balance its energies. One can activate and stimulate the corresponding chakra by chanting these sounds or mantras, promoting balance and harmony throughout the body. Chanting sounds, known as </a:t>
            </a:r>
            <a:r>
              <a:rPr lang="en-US" dirty="0" err="1"/>
              <a:t>bija</a:t>
            </a:r>
            <a:r>
              <a:rPr lang="en-US" dirty="0"/>
              <a:t> mantras, are often used to activate and balance the chakras. Here are the </a:t>
            </a:r>
            <a:r>
              <a:rPr lang="en-US" dirty="0" err="1"/>
              <a:t>bija</a:t>
            </a:r>
            <a:r>
              <a:rPr lang="en-US" dirty="0"/>
              <a:t> mantras associated with each chakra:</a:t>
            </a:r>
            <a:endParaRPr lang="en-GB" dirty="0"/>
          </a:p>
        </p:txBody>
      </p:sp>
      <p:sp>
        <p:nvSpPr>
          <p:cNvPr id="4" name="Date Placeholder 3">
            <a:extLst>
              <a:ext uri="{FF2B5EF4-FFF2-40B4-BE49-F238E27FC236}">
                <a16:creationId xmlns:a16="http://schemas.microsoft.com/office/drawing/2014/main" id="{F674335F-0588-C702-8653-BF6A0349BB8E}"/>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E32B079E-6077-C9C7-1B0A-53DAB5FF15C6}"/>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err="1"/>
              <a:t>Unccommon</a:t>
            </a:r>
            <a:r>
              <a:rPr lang="en-GB" dirty="0"/>
              <a:t> ppl</a:t>
            </a:r>
            <a:endParaRPr lang="en-GB" noProof="0" dirty="0"/>
          </a:p>
        </p:txBody>
      </p:sp>
      <p:sp>
        <p:nvSpPr>
          <p:cNvPr id="6" name="Slide Number Placeholder 5">
            <a:extLst>
              <a:ext uri="{FF2B5EF4-FFF2-40B4-BE49-F238E27FC236}">
                <a16:creationId xmlns:a16="http://schemas.microsoft.com/office/drawing/2014/main" id="{0CCCF0BE-4E81-7D1D-1295-DD50F545B5C6}"/>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73</a:t>
            </a:fld>
            <a:endParaRPr lang="en-GB" noProof="0"/>
          </a:p>
        </p:txBody>
      </p:sp>
    </p:spTree>
    <p:extLst>
      <p:ext uri="{BB962C8B-B14F-4D97-AF65-F5344CB8AC3E}">
        <p14:creationId xmlns:p14="http://schemas.microsoft.com/office/powerpoint/2010/main" val="16010255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F9CFC61-90AA-C8D9-7D11-C8E3FDEB09EC}"/>
              </a:ext>
            </a:extLst>
          </p:cNvPr>
          <p:cNvSpPr>
            <a:spLocks noGrp="1"/>
          </p:cNvSpPr>
          <p:nvPr>
            <p:ph type="title"/>
          </p:nvPr>
        </p:nvSpPr>
        <p:spPr>
          <a:xfrm>
            <a:off x="485775" y="647700"/>
            <a:ext cx="3680395" cy="1403343"/>
          </a:xfrm>
        </p:spPr>
        <p:txBody>
          <a:bodyPr anchor="ctr">
            <a:normAutofit fontScale="90000"/>
          </a:bodyPr>
          <a:lstStyle/>
          <a:p>
            <a:r>
              <a:rPr lang="en-US" dirty="0"/>
              <a:t>Solar Plexus Chakra (Manipura)</a:t>
            </a:r>
            <a:br>
              <a:rPr lang="en-US" dirty="0"/>
            </a:br>
            <a:r>
              <a:rPr lang="en-US" dirty="0"/>
              <a:t>Chant</a:t>
            </a:r>
          </a:p>
        </p:txBody>
      </p:sp>
      <p:sp>
        <p:nvSpPr>
          <p:cNvPr id="3" name="Content Placeholder 2">
            <a:extLst>
              <a:ext uri="{FF2B5EF4-FFF2-40B4-BE49-F238E27FC236}">
                <a16:creationId xmlns:a16="http://schemas.microsoft.com/office/drawing/2014/main" id="{93F81CB2-F838-8DF2-AC1E-0560522ED795}"/>
              </a:ext>
            </a:extLst>
          </p:cNvPr>
          <p:cNvSpPr>
            <a:spLocks noGrp="1"/>
          </p:cNvSpPr>
          <p:nvPr>
            <p:ph idx="1"/>
          </p:nvPr>
        </p:nvSpPr>
        <p:spPr>
          <a:xfrm>
            <a:off x="647701" y="2683104"/>
            <a:ext cx="3364358" cy="3673245"/>
          </a:xfrm>
        </p:spPr>
        <p:txBody>
          <a:bodyPr>
            <a:normAutofit/>
          </a:bodyPr>
          <a:lstStyle/>
          <a:p>
            <a:pPr>
              <a:lnSpc>
                <a:spcPct val="110000"/>
              </a:lnSpc>
            </a:pPr>
            <a:r>
              <a:rPr lang="en-US" sz="1500" dirty="0"/>
              <a:t>Chant "RAM" (pronounced as "Rum").The solar plexus chakra is situated above the navel, is associated with the sound "RAM". This chakra is responsible for our sense of self-esteem and personal power. When this chakra is out of balance, we may experience low self-esteem or lack confidence in our abilities. By chanting "RAM", we can activate and stimulate the solar plexus chakra, promoting confidence and personal power.</a:t>
            </a:r>
            <a:endParaRPr lang="en-GB" sz="1500" dirty="0"/>
          </a:p>
        </p:txBody>
      </p:sp>
      <p:sp>
        <p:nvSpPr>
          <p:cNvPr id="4" name="Date Placeholder 3">
            <a:extLst>
              <a:ext uri="{FF2B5EF4-FFF2-40B4-BE49-F238E27FC236}">
                <a16:creationId xmlns:a16="http://schemas.microsoft.com/office/drawing/2014/main" id="{E6F439B0-0348-5AA3-030C-9246B955EEFC}"/>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dirty="0"/>
              <a:t>2023</a:t>
            </a:r>
          </a:p>
        </p:txBody>
      </p:sp>
      <p:pic>
        <p:nvPicPr>
          <p:cNvPr id="18" name="Picture 16">
            <a:extLst>
              <a:ext uri="{FF2B5EF4-FFF2-40B4-BE49-F238E27FC236}">
                <a16:creationId xmlns:a16="http://schemas.microsoft.com/office/drawing/2014/main" id="{44E3CCE5-4525-5FC7-A0D5-A655661BDCE8}"/>
              </a:ext>
            </a:extLst>
          </p:cNvPr>
          <p:cNvPicPr>
            <a:picLocks noChangeAspect="1"/>
          </p:cNvPicPr>
          <p:nvPr/>
        </p:nvPicPr>
        <p:blipFill>
          <a:blip r:embed="rId2"/>
          <a:srcRect t="16233" b="16233"/>
          <a:stretch/>
        </p:blipFill>
        <p:spPr>
          <a:xfrm>
            <a:off x="4575048" y="10"/>
            <a:ext cx="7616952" cy="6857990"/>
          </a:xfrm>
          <a:prstGeom prst="rect">
            <a:avLst/>
          </a:prstGeom>
          <a:noFill/>
        </p:spPr>
      </p:pic>
      <p:sp>
        <p:nvSpPr>
          <p:cNvPr id="5" name="Footer Placeholder 4">
            <a:extLst>
              <a:ext uri="{FF2B5EF4-FFF2-40B4-BE49-F238E27FC236}">
                <a16:creationId xmlns:a16="http://schemas.microsoft.com/office/drawing/2014/main" id="{B72E4766-77A4-2B97-2131-3E75F8350827}"/>
              </a:ext>
            </a:extLst>
          </p:cNvPr>
          <p:cNvSpPr>
            <a:spLocks noGrp="1"/>
          </p:cNvSpPr>
          <p:nvPr>
            <p:ph type="ftr" sz="quarter" idx="11"/>
          </p:nvPr>
        </p:nvSpPr>
        <p:spPr>
          <a:xfrm>
            <a:off x="3581399" y="6356350"/>
            <a:ext cx="5029203" cy="365125"/>
          </a:xfrm>
        </p:spPr>
        <p:txBody>
          <a:bodyPr anchor="ctr">
            <a:normAutofit/>
          </a:bodyPr>
          <a:lstStyle/>
          <a:p>
            <a:pPr rtl="0">
              <a:spcAft>
                <a:spcPts val="600"/>
              </a:spcAft>
            </a:pPr>
            <a:r>
              <a:rPr lang="en-GB"/>
              <a:t>Uncommon ppl </a:t>
            </a:r>
            <a:endParaRPr lang="en-GB" noProof="0"/>
          </a:p>
        </p:txBody>
      </p:sp>
      <p:sp>
        <p:nvSpPr>
          <p:cNvPr id="6" name="Slide Number Placeholder 5">
            <a:extLst>
              <a:ext uri="{FF2B5EF4-FFF2-40B4-BE49-F238E27FC236}">
                <a16:creationId xmlns:a16="http://schemas.microsoft.com/office/drawing/2014/main" id="{F2D266E0-2922-012A-9543-B1EB5705990D}"/>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74</a:t>
            </a:fld>
            <a:endParaRPr lang="en-GB" noProof="0"/>
          </a:p>
        </p:txBody>
      </p:sp>
    </p:spTree>
    <p:extLst>
      <p:ext uri="{BB962C8B-B14F-4D97-AF65-F5344CB8AC3E}">
        <p14:creationId xmlns:p14="http://schemas.microsoft.com/office/powerpoint/2010/main" val="2996224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fontScale="90000"/>
          </a:bodyPr>
          <a:lstStyle/>
          <a:p>
            <a:r>
              <a:rPr lang="en-GB" dirty="0"/>
              <a:t>Guided Meditation To Activate The Solar Plexus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fontScale="92500"/>
          </a:bodyPr>
          <a:lstStyle/>
          <a:p>
            <a:pPr marL="457200" indent="-457200" algn="ctr">
              <a:buAutoNum type="arabicPeriod"/>
            </a:pPr>
            <a:r>
              <a:rPr lang="en-US" dirty="0"/>
              <a:t>Find a quiet and comfortable space.</a:t>
            </a:r>
          </a:p>
          <a:p>
            <a:pPr marL="457200" indent="-457200" algn="ctr">
              <a:buAutoNum type="arabicPeriod"/>
            </a:pPr>
            <a:r>
              <a:rPr lang="en-US" dirty="0"/>
              <a:t> Create a peaceful ambience.</a:t>
            </a:r>
          </a:p>
          <a:p>
            <a:pPr marL="457200" indent="-457200" algn="ctr">
              <a:buAutoNum type="arabicPeriod"/>
            </a:pPr>
            <a:r>
              <a:rPr lang="en-US" dirty="0"/>
              <a:t> Cleanse the space and open windows and doors to let in fresh air and natural light. Use sound, like chimes or clapping, to create vibrations and clear stagnant energy. Burn sage or incense and waft the smoke throughout the space. Sprinkle salt around the perimeter or in areas that need extra cleansing. Visualize a bright white light filling the space, cleansing and purifying the energy.</a:t>
            </a:r>
          </a:p>
          <a:p>
            <a:pPr marL="457200" indent="-457200" algn="ctr">
              <a:buAutoNum type="arabicPeriod"/>
            </a:pPr>
            <a:r>
              <a:rPr lang="en-US" dirty="0"/>
              <a:t>Set your intention for the meditation. What chakra are you going to work on.</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75</a:t>
            </a:fld>
            <a:endParaRPr lang="en-GB" noProof="0"/>
          </a:p>
        </p:txBody>
      </p:sp>
    </p:spTree>
    <p:extLst>
      <p:ext uri="{BB962C8B-B14F-4D97-AF65-F5344CB8AC3E}">
        <p14:creationId xmlns:p14="http://schemas.microsoft.com/office/powerpoint/2010/main" val="37089400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fontScale="90000"/>
          </a:bodyPr>
          <a:lstStyle/>
          <a:p>
            <a:r>
              <a:rPr lang="en-GB" dirty="0"/>
              <a:t>Guided Meditation To Activate The Solar Plexus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5. Align your energy using The "Crossover" technique, an energy exercise from the Eden Energy Medicine system that helps balance and integrate the body's energies before meditating, activating and aligning your chakras. Stand. Cross your right hand over to your left shoulder and your left hand over to your right hip. Take a deep breath. Uncross your arms and bring them back to your sides. Repeat by crossing your left hand over your right shoulder and your right hand to your left hip. Take a deep breath. Uncross your arms and bring them back to your sides. Repeat this crossing and uncrossing motion a few times, allowing your breath to flow naturally.</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76</a:t>
            </a:fld>
            <a:endParaRPr lang="en-GB" noProof="0"/>
          </a:p>
        </p:txBody>
      </p:sp>
    </p:spTree>
    <p:extLst>
      <p:ext uri="{BB962C8B-B14F-4D97-AF65-F5344CB8AC3E}">
        <p14:creationId xmlns:p14="http://schemas.microsoft.com/office/powerpoint/2010/main" val="23826265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fontScale="90000"/>
          </a:bodyPr>
          <a:lstStyle/>
          <a:p>
            <a:r>
              <a:rPr lang="en-GB" dirty="0"/>
              <a:t>Guided Meditation To Activate The Solar Plexus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6. Get into a comfortable position. Sit on a cushion or mat. In the summer, I prefer to sit in the grass as Sitting on the grass allows you to connect with the earth's energy, promoting a sense of stability, balance, and grounding during meditation. Cross your legs comfortably and Straighten your spine; relax your shoulders and arms. Relax your face and jaw. Close your eyes or soften your gaze. Find a balanced and stable posture.</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77</a:t>
            </a:fld>
            <a:endParaRPr lang="en-GB" noProof="0"/>
          </a:p>
        </p:txBody>
      </p:sp>
    </p:spTree>
    <p:extLst>
      <p:ext uri="{BB962C8B-B14F-4D97-AF65-F5344CB8AC3E}">
        <p14:creationId xmlns:p14="http://schemas.microsoft.com/office/powerpoint/2010/main" val="18978094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fontScale="90000"/>
          </a:bodyPr>
          <a:lstStyle/>
          <a:p>
            <a:r>
              <a:rPr lang="en-GB" dirty="0"/>
              <a:t>Guided Meditation To Activate The Solar Plexus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7. You can use music or sit quietly. Using solfeggio frequencies as background music during meditation sessions, you might notice a considerable difference in how clear and balanced my chakras feel afterwards. It's incredible how much of an impact sound vibrations can have on our energy </a:t>
            </a:r>
            <a:r>
              <a:rPr lang="en-US" dirty="0" err="1"/>
              <a:t>centres</a:t>
            </a:r>
            <a:r>
              <a:rPr lang="en-US" dirty="0"/>
              <a:t>. I recommend incorporating this into your practice if you haven't already!</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78</a:t>
            </a:fld>
            <a:endParaRPr lang="en-GB" noProof="0"/>
          </a:p>
        </p:txBody>
      </p:sp>
    </p:spTree>
    <p:extLst>
      <p:ext uri="{BB962C8B-B14F-4D97-AF65-F5344CB8AC3E}">
        <p14:creationId xmlns:p14="http://schemas.microsoft.com/office/powerpoint/2010/main" val="14569356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fontScale="90000"/>
          </a:bodyPr>
          <a:lstStyle/>
          <a:p>
            <a:r>
              <a:rPr lang="en-GB" dirty="0"/>
              <a:t>Guided Meditation To Activate The Solar Plexus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8. Focus on your breath. Relax your body and let go of tension. Breathe naturally through your nose. Focus your attention on the sensation of your breath. If your mind wanders, gently bring it back to the breath. Optionally, take slightly longer inhales and exhales for relaxation. Let your breath flow naturally without forcing it.</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79</a:t>
            </a:fld>
            <a:endParaRPr lang="en-GB" noProof="0"/>
          </a:p>
        </p:txBody>
      </p:sp>
    </p:spTree>
    <p:extLst>
      <p:ext uri="{BB962C8B-B14F-4D97-AF65-F5344CB8AC3E}">
        <p14:creationId xmlns:p14="http://schemas.microsoft.com/office/powerpoint/2010/main" val="877099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349E38B-8E8C-C007-644E-B7EB1B49455E}"/>
              </a:ext>
            </a:extLst>
          </p:cNvPr>
          <p:cNvSpPr>
            <a:spLocks noGrp="1"/>
          </p:cNvSpPr>
          <p:nvPr>
            <p:ph type="title"/>
          </p:nvPr>
        </p:nvSpPr>
        <p:spPr>
          <a:xfrm>
            <a:off x="485775" y="647700"/>
            <a:ext cx="3680395" cy="1403343"/>
          </a:xfrm>
        </p:spPr>
        <p:txBody>
          <a:bodyPr anchor="ctr">
            <a:normAutofit/>
          </a:bodyPr>
          <a:lstStyle/>
          <a:p>
            <a:pPr>
              <a:lnSpc>
                <a:spcPct val="90000"/>
              </a:lnSpc>
            </a:pPr>
            <a:r>
              <a:rPr lang="en-US" sz="1600"/>
              <a:t>Remember, the Chakra Empowerment Challenge is an opportunity to explore and unlock your inner potential, allowing you to live a more empowered and fulfilling life.</a:t>
            </a:r>
          </a:p>
        </p:txBody>
      </p:sp>
      <p:sp>
        <p:nvSpPr>
          <p:cNvPr id="22" name="Content Placeholder 2">
            <a:extLst>
              <a:ext uri="{FF2B5EF4-FFF2-40B4-BE49-F238E27FC236}">
                <a16:creationId xmlns:a16="http://schemas.microsoft.com/office/drawing/2014/main" id="{BDBCACF0-677E-FA5D-3A6B-93851499E398}"/>
              </a:ext>
            </a:extLst>
          </p:cNvPr>
          <p:cNvSpPr>
            <a:spLocks noGrp="1"/>
          </p:cNvSpPr>
          <p:nvPr>
            <p:ph idx="1"/>
          </p:nvPr>
        </p:nvSpPr>
        <p:spPr>
          <a:xfrm>
            <a:off x="647701" y="2683104"/>
            <a:ext cx="3364358" cy="3673245"/>
          </a:xfrm>
        </p:spPr>
        <p:txBody>
          <a:bodyPr/>
          <a:lstStyle/>
          <a:p>
            <a:r>
              <a:rPr lang="en-US" dirty="0"/>
              <a:t>Let's get started </a:t>
            </a:r>
          </a:p>
        </p:txBody>
      </p:sp>
      <p:sp>
        <p:nvSpPr>
          <p:cNvPr id="4" name="Date Placeholder 3">
            <a:extLst>
              <a:ext uri="{FF2B5EF4-FFF2-40B4-BE49-F238E27FC236}">
                <a16:creationId xmlns:a16="http://schemas.microsoft.com/office/drawing/2014/main" id="{2A14A3F9-8CEB-A283-6799-793BF2FB928D}"/>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dirty="0"/>
              <a:t>2023</a:t>
            </a:r>
          </a:p>
        </p:txBody>
      </p:sp>
      <p:pic>
        <p:nvPicPr>
          <p:cNvPr id="20" name="Picture 12" descr="Hand reaching out to sun">
            <a:extLst>
              <a:ext uri="{FF2B5EF4-FFF2-40B4-BE49-F238E27FC236}">
                <a16:creationId xmlns:a16="http://schemas.microsoft.com/office/drawing/2014/main" id="{A77F6422-099C-2E38-B4BC-D124FECAA7BB}"/>
              </a:ext>
            </a:extLst>
          </p:cNvPr>
          <p:cNvPicPr>
            <a:picLocks noChangeAspect="1"/>
          </p:cNvPicPr>
          <p:nvPr/>
        </p:nvPicPr>
        <p:blipFill rotWithShape="1">
          <a:blip r:embed="rId2"/>
          <a:srcRect l="12792" r="12794" b="2"/>
          <a:stretch/>
        </p:blipFill>
        <p:spPr>
          <a:xfrm>
            <a:off x="4575048" y="10"/>
            <a:ext cx="7616952" cy="6857990"/>
          </a:xfrm>
          <a:prstGeom prst="rect">
            <a:avLst/>
          </a:prstGeom>
          <a:noFill/>
        </p:spPr>
      </p:pic>
      <p:sp>
        <p:nvSpPr>
          <p:cNvPr id="5" name="Footer Placeholder 4">
            <a:extLst>
              <a:ext uri="{FF2B5EF4-FFF2-40B4-BE49-F238E27FC236}">
                <a16:creationId xmlns:a16="http://schemas.microsoft.com/office/drawing/2014/main" id="{6A44747F-E935-B0AC-2B84-ECD6EF860D29}"/>
              </a:ext>
            </a:extLst>
          </p:cNvPr>
          <p:cNvSpPr>
            <a:spLocks noGrp="1"/>
          </p:cNvSpPr>
          <p:nvPr>
            <p:ph type="ftr" sz="quarter" idx="11"/>
          </p:nvPr>
        </p:nvSpPr>
        <p:spPr>
          <a:xfrm>
            <a:off x="3581399" y="6356350"/>
            <a:ext cx="5029203" cy="365125"/>
          </a:xfrm>
        </p:spPr>
        <p:txBody>
          <a:bodyPr anchor="ctr">
            <a:normAutofit/>
          </a:bodyPr>
          <a:lstStyle/>
          <a:p>
            <a:pPr rtl="0">
              <a:spcAft>
                <a:spcPts val="600"/>
              </a:spcAft>
            </a:pPr>
            <a:r>
              <a:rPr lang="en-GB" noProof="0" dirty="0"/>
              <a:t>Uncommon ppl</a:t>
            </a:r>
          </a:p>
        </p:txBody>
      </p:sp>
      <p:sp>
        <p:nvSpPr>
          <p:cNvPr id="6" name="Slide Number Placeholder 5">
            <a:extLst>
              <a:ext uri="{FF2B5EF4-FFF2-40B4-BE49-F238E27FC236}">
                <a16:creationId xmlns:a16="http://schemas.microsoft.com/office/drawing/2014/main" id="{C935236C-3D1C-7E88-BBB6-E8ECDF210D3C}"/>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8</a:t>
            </a:fld>
            <a:endParaRPr lang="en-GB" noProof="0"/>
          </a:p>
        </p:txBody>
      </p:sp>
    </p:spTree>
    <p:extLst>
      <p:ext uri="{BB962C8B-B14F-4D97-AF65-F5344CB8AC3E}">
        <p14:creationId xmlns:p14="http://schemas.microsoft.com/office/powerpoint/2010/main" val="15385221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fontScale="90000"/>
          </a:bodyPr>
          <a:lstStyle/>
          <a:p>
            <a:r>
              <a:rPr lang="en-GB" dirty="0"/>
              <a:t>Guided Meditation To Activate The Solar Plexus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9. Visualize the chakra(s) you want to work on. Whatever your chosen chakra, visualize its </a:t>
            </a:r>
            <a:r>
              <a:rPr lang="en-US" dirty="0" err="1"/>
              <a:t>colour</a:t>
            </a:r>
            <a:r>
              <a:rPr lang="en-US" dirty="0"/>
              <a:t> where your root chakra is situated. </a:t>
            </a:r>
          </a:p>
          <a:p>
            <a:pPr marL="0" indent="0" algn="ctr">
              <a:buNone/>
            </a:pPr>
            <a:r>
              <a:rPr lang="en-US" dirty="0"/>
              <a:t>Visualize this </a:t>
            </a:r>
            <a:r>
              <a:rPr lang="en-US" dirty="0" err="1"/>
              <a:t>centre's</a:t>
            </a:r>
            <a:r>
              <a:rPr lang="en-US" dirty="0"/>
              <a:t> small, golden-yellow energy, radiating confidence, empowerment, and personal power. Imagine this energy as a tiny, spinning wheel of light, gently growing brighter with each breath. Feel its subtle warmth and strength, knowing that it holds the power of your will and self-esteem. Now, focus on your breath and imagine breathing in this golden-yellow energy, allowing it to flow into your solar plexus chakra. </a:t>
            </a:r>
          </a:p>
          <a:p>
            <a:pPr marL="0" indent="0" algn="ctr">
              <a:buNone/>
            </a:pPr>
            <a:endParaRPr lang="en-US" dirty="0"/>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80</a:t>
            </a:fld>
            <a:endParaRPr lang="en-GB" noProof="0"/>
          </a:p>
        </p:txBody>
      </p:sp>
    </p:spTree>
    <p:extLst>
      <p:ext uri="{BB962C8B-B14F-4D97-AF65-F5344CB8AC3E}">
        <p14:creationId xmlns:p14="http://schemas.microsoft.com/office/powerpoint/2010/main" val="2181817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fontScale="90000"/>
          </a:bodyPr>
          <a:lstStyle/>
          <a:p>
            <a:r>
              <a:rPr lang="en-GB" dirty="0"/>
              <a:t>Guided Meditation To Activate The Solar Plexus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10. Repeat Two or Four affirmations or mantras to focus on for a few minutes; repeat the following affirmations silently or aloud, allowing the words to resonate within you:</a:t>
            </a:r>
          </a:p>
          <a:p>
            <a:pPr marL="0" indent="0" algn="ctr">
              <a:buNone/>
            </a:pPr>
            <a:r>
              <a:rPr lang="en-US" dirty="0"/>
              <a:t> I am confident in my abilities and embrace my power. “I trust in my intuition and make decisions with clarity and purpose.” I am worthy of success and abundance. </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81</a:t>
            </a:fld>
            <a:endParaRPr lang="en-GB" noProof="0"/>
          </a:p>
        </p:txBody>
      </p:sp>
    </p:spTree>
    <p:extLst>
      <p:ext uri="{BB962C8B-B14F-4D97-AF65-F5344CB8AC3E}">
        <p14:creationId xmlns:p14="http://schemas.microsoft.com/office/powerpoint/2010/main" val="42827921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fontScale="90000"/>
          </a:bodyPr>
          <a:lstStyle/>
          <a:p>
            <a:r>
              <a:rPr lang="en-GB" dirty="0"/>
              <a:t>Guided Meditation To Activate The Solar Plexus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11. Meditate on the chakra(s) and visualize balanced energy. Chant your Bija and repeat 108 times. Once done, relax and focus on your breathing for two minutes.</a:t>
            </a:r>
          </a:p>
          <a:p>
            <a:pPr marL="0" indent="0" algn="ctr">
              <a:buNone/>
            </a:pPr>
            <a:r>
              <a:rPr lang="en-US" dirty="0"/>
              <a:t>12. Express gratitude for the experience.</a:t>
            </a:r>
          </a:p>
          <a:p>
            <a:pPr marL="0" indent="0" algn="ctr">
              <a:buNone/>
            </a:pPr>
            <a:r>
              <a:rPr lang="en-US" dirty="0"/>
              <a:t>13. Slowly transition back to the present moment.</a:t>
            </a:r>
          </a:p>
          <a:p>
            <a:pPr marL="0" indent="0" algn="ctr">
              <a:buNone/>
            </a:pPr>
            <a:r>
              <a:rPr lang="en-US" dirty="0"/>
              <a:t>14. make sure you relax and drink lots of water.</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82</a:t>
            </a:fld>
            <a:endParaRPr lang="en-GB" noProof="0"/>
          </a:p>
        </p:txBody>
      </p:sp>
    </p:spTree>
    <p:extLst>
      <p:ext uri="{BB962C8B-B14F-4D97-AF65-F5344CB8AC3E}">
        <p14:creationId xmlns:p14="http://schemas.microsoft.com/office/powerpoint/2010/main" val="32059825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fontScale="90000"/>
          </a:bodyPr>
          <a:lstStyle/>
          <a:p>
            <a:r>
              <a:rPr lang="en-GB" dirty="0"/>
              <a:t>Guided Meditation To Activate The Solar Plexus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Congratulations on feeling the transformative effects of chakra activation! Your energy </a:t>
            </a:r>
            <a:r>
              <a:rPr lang="en-US" dirty="0" err="1"/>
              <a:t>centres</a:t>
            </a:r>
            <a:r>
              <a:rPr lang="en-US" dirty="0"/>
              <a:t> are aligning, and you should feel a newfound sense of balance and flow in the upcoming days.</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83</a:t>
            </a:fld>
            <a:endParaRPr lang="en-GB" noProof="0"/>
          </a:p>
        </p:txBody>
      </p:sp>
    </p:spTree>
    <p:extLst>
      <p:ext uri="{BB962C8B-B14F-4D97-AF65-F5344CB8AC3E}">
        <p14:creationId xmlns:p14="http://schemas.microsoft.com/office/powerpoint/2010/main" val="26853306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915A7F1-42BD-6CC8-BCF3-86171D2FE737}"/>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YOGA POSES</a:t>
            </a:r>
            <a:br>
              <a:rPr lang="en-US" sz="2500" dirty="0"/>
            </a:br>
            <a:r>
              <a:rPr lang="en-US" sz="2500" dirty="0"/>
              <a:t>FOR THE SOLAR PLEXUS CHAKRA</a:t>
            </a:r>
          </a:p>
        </p:txBody>
      </p:sp>
      <p:sp>
        <p:nvSpPr>
          <p:cNvPr id="26" name="Content Placeholder 2">
            <a:extLst>
              <a:ext uri="{FF2B5EF4-FFF2-40B4-BE49-F238E27FC236}">
                <a16:creationId xmlns:a16="http://schemas.microsoft.com/office/drawing/2014/main" id="{B855E9AE-C78D-C3BF-DFD8-EC3E4798F20B}"/>
              </a:ext>
            </a:extLst>
          </p:cNvPr>
          <p:cNvSpPr>
            <a:spLocks noGrp="1"/>
          </p:cNvSpPr>
          <p:nvPr>
            <p:ph idx="1"/>
          </p:nvPr>
        </p:nvSpPr>
        <p:spPr>
          <a:xfrm>
            <a:off x="838200" y="1937084"/>
            <a:ext cx="10515600" cy="4046523"/>
          </a:xfrm>
        </p:spPr>
        <p:txBody>
          <a:bodyPr>
            <a:normAutofit fontScale="85000" lnSpcReduction="20000"/>
          </a:bodyPr>
          <a:lstStyle/>
          <a:p>
            <a:r>
              <a:rPr lang="en-US" dirty="0"/>
              <a:t>Boat Pose (</a:t>
            </a:r>
            <a:r>
              <a:rPr lang="en-US" dirty="0" err="1"/>
              <a:t>Navasana</a:t>
            </a:r>
            <a:r>
              <a:rPr lang="en-US" dirty="0"/>
              <a:t>) is a great place to start - sit on the floor with your legs extended and lift your legs and torso, balancing on your sit bones. </a:t>
            </a:r>
          </a:p>
          <a:p>
            <a:r>
              <a:rPr lang="en-US" dirty="0"/>
              <a:t>Another pose that can help build strength and confidence while energizing the solar plexus chakra is Warrior II (</a:t>
            </a:r>
            <a:r>
              <a:rPr lang="en-US" dirty="0" err="1"/>
              <a:t>Virabhadrasana</a:t>
            </a:r>
            <a:r>
              <a:rPr lang="en-US" dirty="0"/>
              <a:t> II). </a:t>
            </a:r>
          </a:p>
          <a:p>
            <a:r>
              <a:rPr lang="en-US" dirty="0"/>
              <a:t>To activate and balance the solar plexus chakra, try Revolved Triangle Pose (</a:t>
            </a:r>
            <a:r>
              <a:rPr lang="en-US" dirty="0" err="1"/>
              <a:t>Parivrtta</a:t>
            </a:r>
            <a:r>
              <a:rPr lang="en-US" dirty="0"/>
              <a:t> </a:t>
            </a:r>
            <a:r>
              <a:rPr lang="en-US" dirty="0" err="1"/>
              <a:t>Trikonasana</a:t>
            </a:r>
            <a:r>
              <a:rPr lang="en-US" dirty="0"/>
              <a:t>) - stand with your legs wide apart, twist your torso to one side, and reach your opposite hand towards the ground. </a:t>
            </a:r>
          </a:p>
          <a:p>
            <a:r>
              <a:rPr lang="en-US" dirty="0"/>
              <a:t>And last but not least, Plank Pose is a classic for a reason - begin in a push-up position with your hands directly under your shoulders, engaging your core and holding the pose. These poses are all great ways to focus on your core and solar plexus chakra without overexerting yourself.</a:t>
            </a:r>
          </a:p>
        </p:txBody>
      </p:sp>
      <p:sp>
        <p:nvSpPr>
          <p:cNvPr id="3" name="Date Placeholder 2">
            <a:extLst>
              <a:ext uri="{FF2B5EF4-FFF2-40B4-BE49-F238E27FC236}">
                <a16:creationId xmlns:a16="http://schemas.microsoft.com/office/drawing/2014/main" id="{0E9F7DC7-2B0B-D6AE-EF53-B8A21E189D9E}"/>
              </a:ext>
            </a:extLst>
          </p:cNvPr>
          <p:cNvSpPr>
            <a:spLocks noGrp="1"/>
          </p:cNvSpPr>
          <p:nvPr>
            <p:ph type="dt" sz="half" idx="2"/>
          </p:nvPr>
        </p:nvSpPr>
        <p:spPr>
          <a:xfrm>
            <a:off x="258792" y="6356350"/>
            <a:ext cx="3322608" cy="365125"/>
          </a:xfrm>
        </p:spPr>
        <p:txBody>
          <a:bodyPr vert="horz" lIns="91440" tIns="45720" rIns="91440" bIns="45720" rtlCol="0" anchor="ctr">
            <a:normAutofit/>
          </a:bodyPr>
          <a:lstStyle/>
          <a:p>
            <a:pPr>
              <a:spcAft>
                <a:spcPts val="600"/>
              </a:spcAft>
            </a:pPr>
            <a:r>
              <a:rPr lang="en-GB" b="1" kern="1200" spc="100" baseline="0"/>
              <a:t>2023</a:t>
            </a:r>
          </a:p>
        </p:txBody>
      </p:sp>
      <p:sp>
        <p:nvSpPr>
          <p:cNvPr id="4" name="Footer Placeholder 3">
            <a:extLst>
              <a:ext uri="{FF2B5EF4-FFF2-40B4-BE49-F238E27FC236}">
                <a16:creationId xmlns:a16="http://schemas.microsoft.com/office/drawing/2014/main" id="{4793F64F-1E6F-02B2-DB81-317D5E45280C}"/>
              </a:ext>
            </a:extLst>
          </p:cNvPr>
          <p:cNvSpPr>
            <a:spLocks noGrp="1"/>
          </p:cNvSpPr>
          <p:nvPr>
            <p:ph type="ftr" sz="quarter" idx="3"/>
          </p:nvPr>
        </p:nvSpPr>
        <p:spPr>
          <a:xfrm>
            <a:off x="3581399" y="6356350"/>
            <a:ext cx="5029203" cy="365125"/>
          </a:xfrm>
        </p:spPr>
        <p:txBody>
          <a:bodyPr vert="horz" lIns="91440" tIns="45720" rIns="91440" bIns="45720" rtlCol="0" anchor="ctr">
            <a:normAutofit/>
          </a:bodyPr>
          <a:lstStyle/>
          <a:p>
            <a:pPr>
              <a:spcAft>
                <a:spcPts val="600"/>
              </a:spcAft>
            </a:pPr>
            <a:r>
              <a:rPr lang="en-GB" b="1" kern="1200" cap="all" spc="400" baseline="0"/>
              <a:t>UNCOMMON PPL</a:t>
            </a:r>
          </a:p>
        </p:txBody>
      </p:sp>
      <p:sp>
        <p:nvSpPr>
          <p:cNvPr id="5" name="Slide Number Placeholder 4">
            <a:extLst>
              <a:ext uri="{FF2B5EF4-FFF2-40B4-BE49-F238E27FC236}">
                <a16:creationId xmlns:a16="http://schemas.microsoft.com/office/drawing/2014/main" id="{AFA2A107-692F-2B06-435D-1F29EF1E94BB}"/>
              </a:ext>
            </a:extLst>
          </p:cNvPr>
          <p:cNvSpPr>
            <a:spLocks noGrp="1"/>
          </p:cNvSpPr>
          <p:nvPr>
            <p:ph type="sldNum" sz="quarter" idx="4"/>
          </p:nvPr>
        </p:nvSpPr>
        <p:spPr>
          <a:xfrm>
            <a:off x="10518474" y="6356350"/>
            <a:ext cx="1414733" cy="365125"/>
          </a:xfrm>
        </p:spPr>
        <p:txBody>
          <a:bodyPr vert="horz" lIns="91440" tIns="45720" rIns="91440" bIns="45720" rtlCol="0" anchor="ctr">
            <a:normAutofit/>
          </a:bodyPr>
          <a:lstStyle/>
          <a:p>
            <a:pPr>
              <a:spcAft>
                <a:spcPts val="600"/>
              </a:spcAft>
            </a:pPr>
            <a:fld id="{AE208ADF-3ADD-483D-A721-14E3EEE2C135}" type="slidenum">
              <a:rPr lang="en-GB" smtClean="0"/>
              <a:pPr>
                <a:spcAft>
                  <a:spcPts val="600"/>
                </a:spcAft>
              </a:pPr>
              <a:t>84</a:t>
            </a:fld>
            <a:endParaRPr lang="en-GB"/>
          </a:p>
        </p:txBody>
      </p:sp>
      <p:sp>
        <p:nvSpPr>
          <p:cNvPr id="10" name="TextBox 9">
            <a:extLst>
              <a:ext uri="{FF2B5EF4-FFF2-40B4-BE49-F238E27FC236}">
                <a16:creationId xmlns:a16="http://schemas.microsoft.com/office/drawing/2014/main" id="{46D936E1-BFA8-56B5-AE8E-94E1C8998482}"/>
              </a:ext>
            </a:extLst>
          </p:cNvPr>
          <p:cNvSpPr txBox="1"/>
          <p:nvPr/>
        </p:nvSpPr>
        <p:spPr>
          <a:xfrm>
            <a:off x="647701" y="2683104"/>
            <a:ext cx="3364358" cy="3673245"/>
          </a:xfrm>
          <a:prstGeom prst="rect">
            <a:avLst/>
          </a:prstGeom>
        </p:spPr>
        <p:txBody>
          <a:bodyPr vert="horz" lIns="91440" tIns="45720" rIns="91440" bIns="45720" rtlCol="0">
            <a:noAutofit/>
          </a:bodyPr>
          <a:lstStyle/>
          <a:p>
            <a:pPr algn="ctr">
              <a:lnSpc>
                <a:spcPct val="110000"/>
              </a:lnSpc>
              <a:spcBef>
                <a:spcPts val="1000"/>
              </a:spcBef>
              <a:buSzPct val="80000"/>
            </a:pPr>
            <a:endParaRPr lang="en-US" sz="2200" kern="1200" spc="100" baseline="0" dirty="0">
              <a:solidFill>
                <a:schemeClr val="tx2">
                  <a:alpha val="85000"/>
                </a:schemeClr>
              </a:solidFill>
              <a:latin typeface="+mn-lt"/>
              <a:ea typeface="+mn-ea"/>
              <a:cs typeface="+mn-cs"/>
            </a:endParaRPr>
          </a:p>
        </p:txBody>
      </p:sp>
    </p:spTree>
    <p:extLst>
      <p:ext uri="{BB962C8B-B14F-4D97-AF65-F5344CB8AC3E}">
        <p14:creationId xmlns:p14="http://schemas.microsoft.com/office/powerpoint/2010/main" val="8604232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AD0B32A-9882-52BA-3FBD-92D2E3210011}"/>
              </a:ext>
            </a:extLst>
          </p:cNvPr>
          <p:cNvSpPr>
            <a:spLocks noGrp="1"/>
          </p:cNvSpPr>
          <p:nvPr>
            <p:ph type="title"/>
          </p:nvPr>
        </p:nvSpPr>
        <p:spPr>
          <a:xfrm>
            <a:off x="485775" y="647700"/>
            <a:ext cx="3680395" cy="1403343"/>
          </a:xfrm>
        </p:spPr>
        <p:txBody>
          <a:bodyPr anchor="ctr">
            <a:normAutofit/>
          </a:bodyPr>
          <a:lstStyle/>
          <a:p>
            <a:pPr>
              <a:lnSpc>
                <a:spcPct val="90000"/>
              </a:lnSpc>
            </a:pPr>
            <a:r>
              <a:rPr lang="en-US" sz="3100" dirty="0"/>
              <a:t>Signs that Your Chakra is Activated and Aligned</a:t>
            </a:r>
          </a:p>
        </p:txBody>
      </p:sp>
      <p:sp>
        <p:nvSpPr>
          <p:cNvPr id="26" name="Content Placeholder 2">
            <a:extLst>
              <a:ext uri="{FF2B5EF4-FFF2-40B4-BE49-F238E27FC236}">
                <a16:creationId xmlns:a16="http://schemas.microsoft.com/office/drawing/2014/main" id="{6B0F494C-C0F4-F2FD-3092-1C0926A02F13}"/>
              </a:ext>
            </a:extLst>
          </p:cNvPr>
          <p:cNvSpPr>
            <a:spLocks noGrp="1"/>
          </p:cNvSpPr>
          <p:nvPr>
            <p:ph idx="1"/>
          </p:nvPr>
        </p:nvSpPr>
        <p:spPr>
          <a:xfrm>
            <a:off x="647701" y="2683104"/>
            <a:ext cx="3364358" cy="3673245"/>
          </a:xfrm>
        </p:spPr>
        <p:txBody>
          <a:bodyPr>
            <a:normAutofit/>
          </a:bodyPr>
          <a:lstStyle/>
          <a:p>
            <a:pPr>
              <a:lnSpc>
                <a:spcPct val="110000"/>
              </a:lnSpc>
            </a:pPr>
            <a:r>
              <a:rPr lang="en-US" sz="1700" dirty="0"/>
              <a:t> 3. Solar Plexus Chakra (</a:t>
            </a:r>
            <a:r>
              <a:rPr lang="en-US" sz="1700" dirty="0" err="1"/>
              <a:t>Manipura</a:t>
            </a:r>
            <a:r>
              <a:rPr lang="en-US" sz="1700" dirty="0"/>
              <a:t>):- Having a strong sense of personal power and confidence.- Being able to set boundaries and assert yourself when needed.- Having a healthy self-esteem and self-worth.- Feeling motivated and having a clear sense of purpose.- Having good digestion and a strong metabolism.</a:t>
            </a:r>
          </a:p>
        </p:txBody>
      </p:sp>
      <p:sp>
        <p:nvSpPr>
          <p:cNvPr id="17" name="Date Placeholder 3">
            <a:extLst>
              <a:ext uri="{FF2B5EF4-FFF2-40B4-BE49-F238E27FC236}">
                <a16:creationId xmlns:a16="http://schemas.microsoft.com/office/drawing/2014/main" id="{73B4E782-8B70-EF79-2C07-24BB0A9F12BC}"/>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a:t>20XX</a:t>
            </a:r>
          </a:p>
        </p:txBody>
      </p:sp>
      <p:pic>
        <p:nvPicPr>
          <p:cNvPr id="8" name="Content Placeholder 7" descr="A person sitting cross legged with her legs crossed&#10;&#10;Description automatically generated">
            <a:extLst>
              <a:ext uri="{FF2B5EF4-FFF2-40B4-BE49-F238E27FC236}">
                <a16:creationId xmlns:a16="http://schemas.microsoft.com/office/drawing/2014/main" id="{311E695A-44B4-8176-FD96-7484A3222F86}"/>
              </a:ext>
            </a:extLst>
          </p:cNvPr>
          <p:cNvPicPr>
            <a:picLocks noGrp="1" noChangeAspect="1"/>
          </p:cNvPicPr>
          <p:nvPr>
            <p:ph type="pic" sz="quarter" idx="13"/>
          </p:nvPr>
        </p:nvPicPr>
        <p:blipFill rotWithShape="1">
          <a:blip r:embed="rId2"/>
          <a:srcRect r="-2" b="9962"/>
          <a:stretch/>
        </p:blipFill>
        <p:spPr>
          <a:xfrm>
            <a:off x="4575048" y="10"/>
            <a:ext cx="7616952" cy="6857990"/>
          </a:xfrm>
          <a:noFill/>
        </p:spPr>
      </p:pic>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11"/>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19" name="Slide Number Placeholder 6">
            <a:extLst>
              <a:ext uri="{FF2B5EF4-FFF2-40B4-BE49-F238E27FC236}">
                <a16:creationId xmlns:a16="http://schemas.microsoft.com/office/drawing/2014/main" id="{F247142B-3E2E-E39C-BFDC-95D47C4A32A1}"/>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85</a:t>
            </a:fld>
            <a:endParaRPr lang="en-GB" noProof="0"/>
          </a:p>
        </p:txBody>
      </p:sp>
      <p:sp>
        <p:nvSpPr>
          <p:cNvPr id="4" name="Date Placeholder 3" hidden="1">
            <a:extLst>
              <a:ext uri="{FF2B5EF4-FFF2-40B4-BE49-F238E27FC236}">
                <a16:creationId xmlns:a16="http://schemas.microsoft.com/office/drawing/2014/main" id="{3C7DB58B-C1CD-7670-CD9D-8CA225620835}"/>
              </a:ext>
            </a:extLst>
          </p:cNvPr>
          <p:cNvSpPr>
            <a:spLocks noGrp="1"/>
          </p:cNvSpPr>
          <p:nvPr>
            <p:ph type="dt" sz="half" idx="4294967295"/>
          </p:nvPr>
        </p:nvSpPr>
        <p:spPr>
          <a:xfrm>
            <a:off x="258792" y="6356350"/>
            <a:ext cx="3322608" cy="365125"/>
          </a:xfrm>
        </p:spPr>
        <p:txBody>
          <a:bodyPr/>
          <a:lstStyle/>
          <a:p>
            <a:pPr rtl="0">
              <a:spcAft>
                <a:spcPts val="600"/>
              </a:spcAft>
            </a:pPr>
            <a:r>
              <a:rPr lang="en-GB" noProof="0" dirty="0"/>
              <a:t>2023</a:t>
            </a:r>
            <a:endParaRPr lang="en-GB" noProof="0"/>
          </a:p>
        </p:txBody>
      </p:sp>
      <p:sp>
        <p:nvSpPr>
          <p:cNvPr id="6" name="Slide Number Placeholder 5" hidden="1">
            <a:extLst>
              <a:ext uri="{FF2B5EF4-FFF2-40B4-BE49-F238E27FC236}">
                <a16:creationId xmlns:a16="http://schemas.microsoft.com/office/drawing/2014/main" id="{275A63D4-1B48-030E-40AE-777B397EDFAA}"/>
              </a:ext>
            </a:extLst>
          </p:cNvPr>
          <p:cNvSpPr>
            <a:spLocks noGrp="1"/>
          </p:cNvSpPr>
          <p:nvPr>
            <p:ph type="sldNum" sz="quarter" idx="4294967295"/>
          </p:nvPr>
        </p:nvSpPr>
        <p:spPr>
          <a:xfrm>
            <a:off x="10518474" y="6356350"/>
            <a:ext cx="1414733" cy="365125"/>
          </a:xfrm>
        </p:spPr>
        <p:txBody>
          <a:bodyPr/>
          <a:lstStyle/>
          <a:p>
            <a:pPr rtl="0">
              <a:spcAft>
                <a:spcPts val="600"/>
              </a:spcAft>
            </a:pPr>
            <a:fld id="{AE208ADF-3ADD-483D-A721-14E3EEE2C135}" type="slidenum">
              <a:rPr lang="en-GB" noProof="0" smtClean="0"/>
              <a:pPr rtl="0">
                <a:spcAft>
                  <a:spcPts val="600"/>
                </a:spcAft>
              </a:pPr>
              <a:t>85</a:t>
            </a:fld>
            <a:endParaRPr lang="en-GB" noProof="0"/>
          </a:p>
        </p:txBody>
      </p:sp>
    </p:spTree>
    <p:extLst>
      <p:ext uri="{BB962C8B-B14F-4D97-AF65-F5344CB8AC3E}">
        <p14:creationId xmlns:p14="http://schemas.microsoft.com/office/powerpoint/2010/main" val="28110952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A03B6DE-CD72-86BB-2B01-17344F6F3833}"/>
              </a:ext>
            </a:extLst>
          </p:cNvPr>
          <p:cNvSpPr>
            <a:spLocks noGrp="1"/>
          </p:cNvSpPr>
          <p:nvPr>
            <p:ph type="title"/>
          </p:nvPr>
        </p:nvSpPr>
        <p:spPr>
          <a:xfrm>
            <a:off x="485775" y="647700"/>
            <a:ext cx="3680395" cy="1403343"/>
          </a:xfrm>
        </p:spPr>
        <p:txBody>
          <a:bodyPr anchor="ctr">
            <a:normAutofit/>
          </a:bodyPr>
          <a:lstStyle/>
          <a:p>
            <a:r>
              <a:rPr lang="en-US" dirty="0"/>
              <a:t>THE HEART CHAKRA</a:t>
            </a:r>
          </a:p>
        </p:txBody>
      </p:sp>
      <p:sp>
        <p:nvSpPr>
          <p:cNvPr id="27" name="Content Placeholder 2">
            <a:extLst>
              <a:ext uri="{FF2B5EF4-FFF2-40B4-BE49-F238E27FC236}">
                <a16:creationId xmlns:a16="http://schemas.microsoft.com/office/drawing/2014/main" id="{6E21D7BD-6B4C-A073-1791-0E4A0A31D973}"/>
              </a:ext>
            </a:extLst>
          </p:cNvPr>
          <p:cNvSpPr>
            <a:spLocks noGrp="1"/>
          </p:cNvSpPr>
          <p:nvPr>
            <p:ph idx="1"/>
          </p:nvPr>
        </p:nvSpPr>
        <p:spPr>
          <a:xfrm>
            <a:off x="647701" y="2683104"/>
            <a:ext cx="3364358" cy="3673245"/>
          </a:xfrm>
        </p:spPr>
        <p:txBody>
          <a:bodyPr>
            <a:normAutofit/>
          </a:bodyPr>
          <a:lstStyle/>
          <a:p>
            <a:pPr>
              <a:lnSpc>
                <a:spcPct val="110000"/>
              </a:lnSpc>
            </a:pPr>
            <a:r>
              <a:rPr lang="en-US" sz="1700" dirty="0"/>
              <a:t>The heart chakra, also known as Anahata in Sanskrit, is the fourth energy centre in the chest's centre, near the heart. It is associated with love, compassion, forgiveness, and emotional well-being. The heart chakra is responsible for our ability to give and receive love, connect with others, and experience deep compassion and empathy.</a:t>
            </a:r>
          </a:p>
        </p:txBody>
      </p:sp>
      <p:sp>
        <p:nvSpPr>
          <p:cNvPr id="16" name="Date Placeholder 3">
            <a:extLst>
              <a:ext uri="{FF2B5EF4-FFF2-40B4-BE49-F238E27FC236}">
                <a16:creationId xmlns:a16="http://schemas.microsoft.com/office/drawing/2014/main" id="{6B57B2E3-03D7-ABE2-E779-2CE44A34549A}"/>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dirty="0"/>
              <a:t>2023</a:t>
            </a:r>
          </a:p>
        </p:txBody>
      </p:sp>
      <p:pic>
        <p:nvPicPr>
          <p:cNvPr id="20" name="Picture 19">
            <a:extLst>
              <a:ext uri="{FF2B5EF4-FFF2-40B4-BE49-F238E27FC236}">
                <a16:creationId xmlns:a16="http://schemas.microsoft.com/office/drawing/2014/main" id="{5A43E1B4-386D-C088-7CF9-82CBAC069CAC}"/>
              </a:ext>
            </a:extLst>
          </p:cNvPr>
          <p:cNvPicPr>
            <a:picLocks noChangeAspect="1"/>
          </p:cNvPicPr>
          <p:nvPr/>
        </p:nvPicPr>
        <p:blipFill>
          <a:blip r:embed="rId2"/>
          <a:srcRect t="4982" b="4982"/>
          <a:stretch/>
        </p:blipFill>
        <p:spPr>
          <a:xfrm>
            <a:off x="4575048" y="10"/>
            <a:ext cx="7616952" cy="6857990"/>
          </a:xfrm>
          <a:prstGeom prst="rect">
            <a:avLst/>
          </a:prstGeom>
          <a:noFill/>
        </p:spPr>
      </p:pic>
      <p:sp>
        <p:nvSpPr>
          <p:cNvPr id="6" name="Slide Number Placeholder 5">
            <a:extLst>
              <a:ext uri="{FF2B5EF4-FFF2-40B4-BE49-F238E27FC236}">
                <a16:creationId xmlns:a16="http://schemas.microsoft.com/office/drawing/2014/main" id="{EA5E38D9-6D93-0C51-F6A1-F329EF4A0025}"/>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86</a:t>
            </a:fld>
            <a:endParaRPr lang="en-GB" noProof="0"/>
          </a:p>
        </p:txBody>
      </p:sp>
    </p:spTree>
    <p:extLst>
      <p:ext uri="{BB962C8B-B14F-4D97-AF65-F5344CB8AC3E}">
        <p14:creationId xmlns:p14="http://schemas.microsoft.com/office/powerpoint/2010/main" val="10619955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3EB9E-1597-A663-1385-D96F6FFD948F}"/>
              </a:ext>
            </a:extLst>
          </p:cNvPr>
          <p:cNvSpPr>
            <a:spLocks noGrp="1"/>
          </p:cNvSpPr>
          <p:nvPr>
            <p:ph type="title"/>
          </p:nvPr>
        </p:nvSpPr>
        <p:spPr>
          <a:xfrm>
            <a:off x="838200" y="662427"/>
            <a:ext cx="10515600" cy="819738"/>
          </a:xfrm>
        </p:spPr>
        <p:txBody>
          <a:bodyPr anchor="ctr">
            <a:normAutofit/>
          </a:bodyPr>
          <a:lstStyle/>
          <a:p>
            <a:pPr algn="ctr">
              <a:lnSpc>
                <a:spcPct val="90000"/>
              </a:lnSpc>
            </a:pPr>
            <a:r>
              <a:rPr lang="en-US" sz="2500"/>
              <a:t>Lotus flowers are commonly associated with the chakras in many spiritual traditions. Here are the lotus flowers typically associated with each chakra:</a:t>
            </a:r>
          </a:p>
        </p:txBody>
      </p:sp>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a:xfrm>
            <a:off x="838200" y="1811756"/>
            <a:ext cx="10515600" cy="4190323"/>
          </a:xfrm>
        </p:spPr>
        <p:txBody>
          <a:bodyPr>
            <a:normAutofit/>
          </a:bodyPr>
          <a:lstStyle/>
          <a:p>
            <a:pPr marL="0" indent="0" algn="ctr">
              <a:buNone/>
            </a:pPr>
            <a:r>
              <a:rPr lang="en-US" dirty="0"/>
              <a:t>4. Heart Chakra (Anahata): The heart chakra is often represented by the green or pink lotus flower. The green lotus signifies love, compassion, and harmony, while the pink lotus represents purity, devotion, and spiritual love.</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endParaRPr lang="en-GB" noProof="0"/>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87</a:t>
            </a:fld>
            <a:endParaRPr lang="en-GB" noProof="0"/>
          </a:p>
        </p:txBody>
      </p:sp>
    </p:spTree>
    <p:extLst>
      <p:ext uri="{BB962C8B-B14F-4D97-AF65-F5344CB8AC3E}">
        <p14:creationId xmlns:p14="http://schemas.microsoft.com/office/powerpoint/2010/main" val="12294955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32ED83E-E006-353A-6BD1-7B996D21E025}"/>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Here are some key aspects and qualities associated with the Heart chakra</a:t>
            </a:r>
            <a:br>
              <a:rPr lang="en-US" sz="2500" dirty="0"/>
            </a:br>
            <a:endParaRPr lang="en-US" sz="2500" dirty="0"/>
          </a:p>
        </p:txBody>
      </p:sp>
      <p:sp>
        <p:nvSpPr>
          <p:cNvPr id="3" name="Date Placeholder 2">
            <a:extLst>
              <a:ext uri="{FF2B5EF4-FFF2-40B4-BE49-F238E27FC236}">
                <a16:creationId xmlns:a16="http://schemas.microsoft.com/office/drawing/2014/main" id="{8A0DBD5D-2E86-CD93-161E-CC58959FE71F}"/>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4" name="Footer Placeholder 3">
            <a:extLst>
              <a:ext uri="{FF2B5EF4-FFF2-40B4-BE49-F238E27FC236}">
                <a16:creationId xmlns:a16="http://schemas.microsoft.com/office/drawing/2014/main" id="{CD7DDAB7-8F3B-2994-7EE0-D89D74ED3F4F}"/>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dirty="0"/>
          </a:p>
        </p:txBody>
      </p:sp>
      <p:sp>
        <p:nvSpPr>
          <p:cNvPr id="5" name="Slide Number Placeholder 4">
            <a:extLst>
              <a:ext uri="{FF2B5EF4-FFF2-40B4-BE49-F238E27FC236}">
                <a16:creationId xmlns:a16="http://schemas.microsoft.com/office/drawing/2014/main" id="{8BF06D41-B5DB-10D0-DE39-25D4F460CDEE}"/>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88</a:t>
            </a:fld>
            <a:endParaRPr lang="en-GB" noProof="0"/>
          </a:p>
        </p:txBody>
      </p:sp>
      <p:graphicFrame>
        <p:nvGraphicFramePr>
          <p:cNvPr id="14" name="Content Placeholder 2">
            <a:extLst>
              <a:ext uri="{FF2B5EF4-FFF2-40B4-BE49-F238E27FC236}">
                <a16:creationId xmlns:a16="http://schemas.microsoft.com/office/drawing/2014/main" id="{AB74596C-BCDE-0611-B3C3-CE57B2109608}"/>
              </a:ext>
            </a:extLst>
          </p:cNvPr>
          <p:cNvGraphicFramePr>
            <a:graphicFrameLocks noGrp="1"/>
          </p:cNvGraphicFramePr>
          <p:nvPr>
            <p:ph idx="1"/>
            <p:extLst>
              <p:ext uri="{D42A27DB-BD31-4B8C-83A1-F6EECF244321}">
                <p14:modId xmlns:p14="http://schemas.microsoft.com/office/powerpoint/2010/main" val="2213008545"/>
              </p:ext>
            </p:extLst>
          </p:nvPr>
        </p:nvGraphicFramePr>
        <p:xfrm>
          <a:off x="838200" y="1479255"/>
          <a:ext cx="10515600" cy="419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77459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7BCA-86DE-E02D-E691-73ED0E183469}"/>
              </a:ext>
            </a:extLst>
          </p:cNvPr>
          <p:cNvSpPr>
            <a:spLocks noGrp="1"/>
          </p:cNvSpPr>
          <p:nvPr>
            <p:ph type="title"/>
          </p:nvPr>
        </p:nvSpPr>
        <p:spPr>
          <a:xfrm>
            <a:off x="838200" y="662427"/>
            <a:ext cx="10515600" cy="819738"/>
          </a:xfrm>
        </p:spPr>
        <p:txBody>
          <a:bodyPr anchor="ctr">
            <a:normAutofit/>
          </a:bodyPr>
          <a:lstStyle/>
          <a:p>
            <a:pPr>
              <a:lnSpc>
                <a:spcPct val="90000"/>
              </a:lnSpc>
            </a:pPr>
            <a:r>
              <a:rPr lang="en-US" sz="2500" dirty="0"/>
              <a:t>Here are some key aspects and qualities associated with the Heart chakra</a:t>
            </a:r>
            <a:br>
              <a:rPr lang="en-US" sz="2500" dirty="0"/>
            </a:br>
            <a:endParaRPr lang="en-GB" sz="2500" dirty="0"/>
          </a:p>
        </p:txBody>
      </p:sp>
      <p:sp>
        <p:nvSpPr>
          <p:cNvPr id="4" name="Date Placeholder 3">
            <a:extLst>
              <a:ext uri="{FF2B5EF4-FFF2-40B4-BE49-F238E27FC236}">
                <a16:creationId xmlns:a16="http://schemas.microsoft.com/office/drawing/2014/main" id="{3A9065C7-7405-085B-A467-49A736A98EF7}"/>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7B94629F-A56B-2839-04C7-1F3EC3F25480}"/>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D20E10F6-5262-B1BB-26DC-12BDF71A36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89</a:t>
            </a:fld>
            <a:endParaRPr lang="en-GB" noProof="0"/>
          </a:p>
        </p:txBody>
      </p:sp>
      <p:graphicFrame>
        <p:nvGraphicFramePr>
          <p:cNvPr id="8" name="Content Placeholder 2">
            <a:extLst>
              <a:ext uri="{FF2B5EF4-FFF2-40B4-BE49-F238E27FC236}">
                <a16:creationId xmlns:a16="http://schemas.microsoft.com/office/drawing/2014/main" id="{6CE74463-520D-C86B-9B53-E22A7985ED4D}"/>
              </a:ext>
            </a:extLst>
          </p:cNvPr>
          <p:cNvGraphicFramePr>
            <a:graphicFrameLocks noGrp="1"/>
          </p:cNvGraphicFramePr>
          <p:nvPr>
            <p:ph idx="1"/>
            <p:extLst>
              <p:ext uri="{D42A27DB-BD31-4B8C-83A1-F6EECF244321}">
                <p14:modId xmlns:p14="http://schemas.microsoft.com/office/powerpoint/2010/main" val="60837450"/>
              </p:ext>
            </p:extLst>
          </p:nvPr>
        </p:nvGraphicFramePr>
        <p:xfrm>
          <a:off x="838200" y="1811756"/>
          <a:ext cx="10515600" cy="419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3407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 Placeholder 80">
            <a:extLst>
              <a:ext uri="{FF2B5EF4-FFF2-40B4-BE49-F238E27FC236}">
                <a16:creationId xmlns:a16="http://schemas.microsoft.com/office/drawing/2014/main" id="{26331C6E-6EC6-4BCA-90FC-D61437684A3A}"/>
              </a:ext>
            </a:extLst>
          </p:cNvPr>
          <p:cNvSpPr>
            <a:spLocks noGrp="1"/>
          </p:cNvSpPr>
          <p:nvPr>
            <p:ph idx="1"/>
          </p:nvPr>
        </p:nvSpPr>
        <p:spPr>
          <a:xfrm>
            <a:off x="647701" y="2683104"/>
            <a:ext cx="3364358" cy="3673245"/>
          </a:xfrm>
        </p:spPr>
        <p:txBody>
          <a:bodyPr rtlCol="0">
            <a:normAutofit/>
          </a:bodyPr>
          <a:lstStyle/>
          <a:p>
            <a:pPr>
              <a:lnSpc>
                <a:spcPct val="110000"/>
              </a:lnSpc>
            </a:pPr>
            <a:r>
              <a:rPr lang="en-US" sz="1300" dirty="0"/>
              <a:t>Chakras are energy centres within the body linked to our physical, emotional, and spiritual well-being. The term "chakra" derives from the Sanskrit language and translates to "wheel" or "disk. "These energy centres are often depicted as spinning-</a:t>
            </a:r>
            <a:r>
              <a:rPr lang="en-US" sz="1300" dirty="0" err="1"/>
              <a:t>coloured</a:t>
            </a:r>
            <a:r>
              <a:rPr lang="en-US" sz="1300" dirty="0"/>
              <a:t> wheels believed to be interconnected. Seven traditional main chakras are recognised, each associated with specific qualities, </a:t>
            </a:r>
            <a:r>
              <a:rPr lang="en-US" sz="1300" dirty="0" err="1"/>
              <a:t>colours</a:t>
            </a:r>
            <a:r>
              <a:rPr lang="en-US" sz="1300" dirty="0"/>
              <a:t>, elements, and areas of the body. Practices like meditation, yoga, sound healing, and energy work can be used to activate, balance, and heal the chakras, supporting our holistic well-being.</a:t>
            </a:r>
            <a:endParaRPr lang="en-GB" sz="1300" dirty="0"/>
          </a:p>
        </p:txBody>
      </p:sp>
      <p:sp>
        <p:nvSpPr>
          <p:cNvPr id="182" name="Date Placeholder 181">
            <a:extLst>
              <a:ext uri="{FF2B5EF4-FFF2-40B4-BE49-F238E27FC236}">
                <a16:creationId xmlns:a16="http://schemas.microsoft.com/office/drawing/2014/main" id="{0B26E46E-EDB2-4F95-99F9-6B864973B7EF}"/>
              </a:ext>
            </a:extLst>
          </p:cNvPr>
          <p:cNvSpPr>
            <a:spLocks noGrp="1"/>
          </p:cNvSpPr>
          <p:nvPr>
            <p:ph type="dt" sz="half" idx="10"/>
          </p:nvPr>
        </p:nvSpPr>
        <p:spPr>
          <a:xfrm>
            <a:off x="258792" y="6356350"/>
            <a:ext cx="3322608" cy="365125"/>
          </a:xfrm>
        </p:spPr>
        <p:txBody>
          <a:bodyPr rtlCol="0" anchor="ctr">
            <a:normAutofit/>
          </a:bodyPr>
          <a:lstStyle/>
          <a:p>
            <a:pPr rtl="0">
              <a:spcAft>
                <a:spcPts val="600"/>
              </a:spcAft>
            </a:pPr>
            <a:r>
              <a:rPr lang="en-GB" dirty="0"/>
              <a:t>2023</a:t>
            </a:r>
          </a:p>
        </p:txBody>
      </p:sp>
      <p:pic>
        <p:nvPicPr>
          <p:cNvPr id="8" name="Picture Placeholder 7" descr="A close-up of sand&#10;&#10;Description automatically generated">
            <a:extLst>
              <a:ext uri="{FF2B5EF4-FFF2-40B4-BE49-F238E27FC236}">
                <a16:creationId xmlns:a16="http://schemas.microsoft.com/office/drawing/2014/main" id="{81C3F1B1-A621-FDE9-C798-14ABCFE3BF73}"/>
              </a:ext>
            </a:extLst>
          </p:cNvPr>
          <p:cNvPicPr>
            <a:picLocks noGrp="1" noChangeAspect="1"/>
          </p:cNvPicPr>
          <p:nvPr>
            <p:ph type="pic" sz="quarter" idx="13"/>
          </p:nvPr>
        </p:nvPicPr>
        <p:blipFill rotWithShape="1">
          <a:blip r:embed="rId3"/>
          <a:srcRect t="8415" r="1" b="24058"/>
          <a:stretch/>
        </p:blipFill>
        <p:spPr>
          <a:xfrm>
            <a:off x="4575048" y="10"/>
            <a:ext cx="7616952" cy="6857990"/>
          </a:xfrm>
          <a:noFill/>
        </p:spPr>
      </p:pic>
      <p:sp>
        <p:nvSpPr>
          <p:cNvPr id="183" name="Footer Placeholder 182">
            <a:extLst>
              <a:ext uri="{FF2B5EF4-FFF2-40B4-BE49-F238E27FC236}">
                <a16:creationId xmlns:a16="http://schemas.microsoft.com/office/drawing/2014/main" id="{32ABAB91-7623-454A-93BD-560C00AB8E8F}"/>
              </a:ext>
            </a:extLst>
          </p:cNvPr>
          <p:cNvSpPr>
            <a:spLocks noGrp="1"/>
          </p:cNvSpPr>
          <p:nvPr>
            <p:ph type="ftr" sz="quarter" idx="11"/>
          </p:nvPr>
        </p:nvSpPr>
        <p:spPr>
          <a:xfrm>
            <a:off x="3581399" y="6356350"/>
            <a:ext cx="5029203" cy="365125"/>
          </a:xfrm>
        </p:spPr>
        <p:txBody>
          <a:bodyPr rtlCol="0" anchor="ctr">
            <a:normAutofit/>
          </a:bodyPr>
          <a:lstStyle/>
          <a:p>
            <a:pPr rtl="0">
              <a:spcAft>
                <a:spcPts val="600"/>
              </a:spcAft>
            </a:pPr>
            <a:r>
              <a:rPr lang="en-GB" dirty="0"/>
              <a:t>UNCOMMON PPL</a:t>
            </a:r>
          </a:p>
        </p:txBody>
      </p:sp>
      <p:sp>
        <p:nvSpPr>
          <p:cNvPr id="184" name="Slide Number Placeholder 183">
            <a:extLst>
              <a:ext uri="{FF2B5EF4-FFF2-40B4-BE49-F238E27FC236}">
                <a16:creationId xmlns:a16="http://schemas.microsoft.com/office/drawing/2014/main" id="{F09696C5-2D5D-4774-8ED7-53F2BB60D1FD}"/>
              </a:ext>
            </a:extLst>
          </p:cNvPr>
          <p:cNvSpPr>
            <a:spLocks noGrp="1"/>
          </p:cNvSpPr>
          <p:nvPr>
            <p:ph type="sldNum" sz="quarter" idx="12"/>
          </p:nvPr>
        </p:nvSpPr>
        <p:spPr>
          <a:xfrm>
            <a:off x="10518474" y="6356350"/>
            <a:ext cx="1414733" cy="365125"/>
          </a:xfrm>
        </p:spPr>
        <p:txBody>
          <a:bodyPr rtlCol="0" anchor="ctr">
            <a:normAutofit/>
          </a:bodyPr>
          <a:lstStyle/>
          <a:p>
            <a:pPr rtl="0">
              <a:spcAft>
                <a:spcPts val="600"/>
              </a:spcAft>
            </a:pPr>
            <a:fld id="{AE208ADF-3ADD-483D-A721-14E3EEE2C135}" type="slidenum">
              <a:rPr lang="en-GB" smtClean="0"/>
              <a:pPr rtl="0">
                <a:spcAft>
                  <a:spcPts val="600"/>
                </a:spcAft>
              </a:pPr>
              <a:t>9</a:t>
            </a:fld>
            <a:endParaRPr lang="en-GB"/>
          </a:p>
        </p:txBody>
      </p:sp>
      <p:sp>
        <p:nvSpPr>
          <p:cNvPr id="3" name="Title 2">
            <a:extLst>
              <a:ext uri="{FF2B5EF4-FFF2-40B4-BE49-F238E27FC236}">
                <a16:creationId xmlns:a16="http://schemas.microsoft.com/office/drawing/2014/main" id="{88602B65-CA70-6D4A-CC95-6FAED1F237A3}"/>
              </a:ext>
            </a:extLst>
          </p:cNvPr>
          <p:cNvSpPr>
            <a:spLocks noGrp="1"/>
          </p:cNvSpPr>
          <p:nvPr>
            <p:ph type="title"/>
          </p:nvPr>
        </p:nvSpPr>
        <p:spPr/>
        <p:txBody>
          <a:bodyPr>
            <a:normAutofit fontScale="90000"/>
          </a:bodyPr>
          <a:lstStyle/>
          <a:p>
            <a:r>
              <a:rPr lang="en-GB" dirty="0"/>
              <a:t>What are Chakras?</a:t>
            </a:r>
            <a:br>
              <a:rPr lang="en-GB" dirty="0"/>
            </a:br>
            <a:r>
              <a:rPr lang="en-US" dirty="0"/>
              <a:t>The word "chakra" is pronounced as CHUH-</a:t>
            </a:r>
            <a:r>
              <a:rPr lang="en-US" dirty="0" err="1"/>
              <a:t>kruh</a:t>
            </a:r>
            <a:r>
              <a:rPr lang="en-US" dirty="0"/>
              <a:t>.</a:t>
            </a:r>
            <a:endParaRPr lang="en-GB" dirty="0"/>
          </a:p>
        </p:txBody>
      </p:sp>
    </p:spTree>
    <p:extLst>
      <p:ext uri="{BB962C8B-B14F-4D97-AF65-F5344CB8AC3E}">
        <p14:creationId xmlns:p14="http://schemas.microsoft.com/office/powerpoint/2010/main" val="32814396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98BA-B5A7-71F8-F8B4-7E1ECAA66904}"/>
              </a:ext>
            </a:extLst>
          </p:cNvPr>
          <p:cNvSpPr>
            <a:spLocks noGrp="1"/>
          </p:cNvSpPr>
          <p:nvPr>
            <p:ph idx="1"/>
          </p:nvPr>
        </p:nvSpPr>
        <p:spPr/>
        <p:txBody>
          <a:bodyPr/>
          <a:lstStyle/>
          <a:p>
            <a:pPr marL="0" indent="0">
              <a:buNone/>
            </a:pPr>
            <a:r>
              <a:rPr lang="en-US" dirty="0"/>
              <a:t>By nourishing and balancing the heart chakra, we can enhance our ability to love and be loved, cultivate compassion and empathy, and experience emotional well-being. It allows us to connect with others deeper, heal emotional wounds, and find harmony and balance within ourselves and our relationships. When the heart chakra is activated, we are open to giving and receiving love and experiencing peace, joy, and interconnectedness with all beings.</a:t>
            </a:r>
            <a:endParaRPr lang="en-GB"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p:txBody>
          <a:bodyPr/>
          <a:lstStyle/>
          <a:p>
            <a:pPr rtl="0"/>
            <a:fld id="{AE208ADF-3ADD-483D-A721-14E3EEE2C135}" type="slidenum">
              <a:rPr lang="en-GB" noProof="0" smtClean="0"/>
              <a:pPr rtl="0"/>
              <a:t>90</a:t>
            </a:fld>
            <a:endParaRPr lang="en-GB" noProof="0"/>
          </a:p>
        </p:txBody>
      </p:sp>
    </p:spTree>
    <p:extLst>
      <p:ext uri="{BB962C8B-B14F-4D97-AF65-F5344CB8AC3E}">
        <p14:creationId xmlns:p14="http://schemas.microsoft.com/office/powerpoint/2010/main" val="19667579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5EB6-8D2A-DD5D-D362-C2376BB8CA3F}"/>
              </a:ext>
            </a:extLst>
          </p:cNvPr>
          <p:cNvSpPr>
            <a:spLocks noGrp="1"/>
          </p:cNvSpPr>
          <p:nvPr>
            <p:ph type="title"/>
          </p:nvPr>
        </p:nvSpPr>
        <p:spPr>
          <a:xfrm>
            <a:off x="838200" y="662427"/>
            <a:ext cx="10515600" cy="819738"/>
          </a:xfrm>
        </p:spPr>
        <p:txBody>
          <a:bodyPr anchor="ctr">
            <a:normAutofit/>
          </a:bodyPr>
          <a:lstStyle/>
          <a:p>
            <a:r>
              <a:rPr lang="en-US" dirty="0"/>
              <a:t>Heart Chakra Activation</a:t>
            </a:r>
            <a:endParaRPr lang="en-GB" dirty="0"/>
          </a:p>
        </p:txBody>
      </p:sp>
      <p:sp>
        <p:nvSpPr>
          <p:cNvPr id="12" name="Content Placeholder 2">
            <a:extLst>
              <a:ext uri="{FF2B5EF4-FFF2-40B4-BE49-F238E27FC236}">
                <a16:creationId xmlns:a16="http://schemas.microsoft.com/office/drawing/2014/main" id="{AFF0893C-E3A5-7B58-806B-760E1C8E17AA}"/>
              </a:ext>
            </a:extLst>
          </p:cNvPr>
          <p:cNvSpPr>
            <a:spLocks noGrp="1"/>
          </p:cNvSpPr>
          <p:nvPr>
            <p:ph idx="1"/>
          </p:nvPr>
        </p:nvSpPr>
        <p:spPr>
          <a:xfrm>
            <a:off x="838200" y="1479255"/>
            <a:ext cx="10515600" cy="4190323"/>
          </a:xfrm>
        </p:spPr>
        <p:txBody>
          <a:bodyPr>
            <a:normAutofit/>
          </a:bodyPr>
          <a:lstStyle/>
          <a:p>
            <a:pPr>
              <a:lnSpc>
                <a:spcPct val="110000"/>
              </a:lnSpc>
            </a:pPr>
            <a:r>
              <a:rPr lang="en-US" sz="2200" dirty="0"/>
              <a:t>Begin the day with heart-opening yoga poses, such as camel pose or cobra pose.</a:t>
            </a:r>
          </a:p>
          <a:p>
            <a:pPr>
              <a:lnSpc>
                <a:spcPct val="110000"/>
              </a:lnSpc>
            </a:pPr>
            <a:r>
              <a:rPr lang="en-US" sz="2200" dirty="0"/>
              <a:t> Surround yourself with the </a:t>
            </a:r>
            <a:r>
              <a:rPr lang="en-US" sz="2200" dirty="0" err="1"/>
              <a:t>colour</a:t>
            </a:r>
            <a:r>
              <a:rPr lang="en-US" sz="2200" dirty="0"/>
              <a:t> green by wearing green clothing or bringing green plants into your space.</a:t>
            </a:r>
          </a:p>
          <a:p>
            <a:pPr>
              <a:lnSpc>
                <a:spcPct val="110000"/>
              </a:lnSpc>
            </a:pPr>
            <a:r>
              <a:rPr lang="en-US" sz="2200" dirty="0"/>
              <a:t>Practice self-love and compassion, such as writing in a gratitude journal to performing random acts of kindness.</a:t>
            </a:r>
          </a:p>
          <a:p>
            <a:pPr>
              <a:lnSpc>
                <a:spcPct val="110000"/>
              </a:lnSpc>
            </a:pPr>
            <a:r>
              <a:rPr lang="en-US" sz="2200" dirty="0"/>
              <a:t>Meditate on the element of air, associated with the heart chakra, while repeating affirmations like "I am open to giving and receiving love.“</a:t>
            </a:r>
          </a:p>
          <a:p>
            <a:pPr>
              <a:lnSpc>
                <a:spcPct val="110000"/>
              </a:lnSpc>
            </a:pPr>
            <a:r>
              <a:rPr lang="en-US" sz="2200" dirty="0"/>
              <a:t>Eat and drink green foods and beverages.</a:t>
            </a:r>
            <a:endParaRPr lang="en-GB" sz="2200" dirty="0"/>
          </a:p>
        </p:txBody>
      </p:sp>
      <p:sp>
        <p:nvSpPr>
          <p:cNvPr id="4" name="Date Placeholder 3">
            <a:extLst>
              <a:ext uri="{FF2B5EF4-FFF2-40B4-BE49-F238E27FC236}">
                <a16:creationId xmlns:a16="http://schemas.microsoft.com/office/drawing/2014/main" id="{C6BC9A15-671E-8064-49C3-1EC7B498FA41}"/>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36271D33-9F56-17F0-5E48-EDF372D91031}"/>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a:t>Uncommon ppl</a:t>
            </a:r>
            <a:endParaRPr lang="en-GB" noProof="0"/>
          </a:p>
        </p:txBody>
      </p:sp>
      <p:sp>
        <p:nvSpPr>
          <p:cNvPr id="6" name="Slide Number Placeholder 5">
            <a:extLst>
              <a:ext uri="{FF2B5EF4-FFF2-40B4-BE49-F238E27FC236}">
                <a16:creationId xmlns:a16="http://schemas.microsoft.com/office/drawing/2014/main" id="{D1FF92A1-18DC-F5A3-C83F-76BBC14AB421}"/>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91</a:t>
            </a:fld>
            <a:endParaRPr lang="en-GB" noProof="0"/>
          </a:p>
        </p:txBody>
      </p:sp>
    </p:spTree>
    <p:extLst>
      <p:ext uri="{BB962C8B-B14F-4D97-AF65-F5344CB8AC3E}">
        <p14:creationId xmlns:p14="http://schemas.microsoft.com/office/powerpoint/2010/main" val="36499471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DC58DDB-05CC-3ED4-9928-1644397DF7F7}"/>
              </a:ext>
            </a:extLst>
          </p:cNvPr>
          <p:cNvSpPr>
            <a:spLocks noGrp="1"/>
          </p:cNvSpPr>
          <p:nvPr>
            <p:ph type="title"/>
          </p:nvPr>
        </p:nvSpPr>
        <p:spPr>
          <a:xfrm>
            <a:off x="838200" y="662427"/>
            <a:ext cx="10515600" cy="819738"/>
          </a:xfrm>
        </p:spPr>
        <p:txBody>
          <a:bodyPr anchor="ctr">
            <a:normAutofit/>
          </a:bodyPr>
          <a:lstStyle/>
          <a:p>
            <a:pPr algn="ctr"/>
            <a:r>
              <a:rPr lang="en-US" dirty="0"/>
              <a:t>HEART CHAKRA AFFRIMATIONS</a:t>
            </a:r>
          </a:p>
        </p:txBody>
      </p:sp>
      <p:sp>
        <p:nvSpPr>
          <p:cNvPr id="7" name="Content Placeholder 6">
            <a:extLst>
              <a:ext uri="{FF2B5EF4-FFF2-40B4-BE49-F238E27FC236}">
                <a16:creationId xmlns:a16="http://schemas.microsoft.com/office/drawing/2014/main" id="{DD18C90D-46E5-C26E-8447-9D03FBE9E0A8}"/>
              </a:ext>
            </a:extLst>
          </p:cNvPr>
          <p:cNvSpPr>
            <a:spLocks noGrp="1"/>
          </p:cNvSpPr>
          <p:nvPr>
            <p:ph idx="1"/>
          </p:nvPr>
        </p:nvSpPr>
        <p:spPr>
          <a:xfrm>
            <a:off x="838200" y="1811756"/>
            <a:ext cx="10515600" cy="4190323"/>
          </a:xfrm>
        </p:spPr>
        <p:txBody>
          <a:bodyPr>
            <a:normAutofit/>
          </a:bodyPr>
          <a:lstStyle/>
          <a:p>
            <a:pPr algn="ctr">
              <a:lnSpc>
                <a:spcPct val="110000"/>
              </a:lnSpc>
            </a:pPr>
            <a:r>
              <a:rPr lang="en-US" sz="1700" dirty="0"/>
              <a:t>1. "I give and receive love freely, allowing my heart to expand with compassion.“</a:t>
            </a:r>
          </a:p>
          <a:p>
            <a:pPr algn="ctr">
              <a:lnSpc>
                <a:spcPct val="110000"/>
              </a:lnSpc>
            </a:pPr>
            <a:r>
              <a:rPr lang="en-US" sz="1700" dirty="0"/>
              <a:t>2. "I forgive myself and others, releasing past hurts and opening myself to love.“</a:t>
            </a:r>
          </a:p>
          <a:p>
            <a:pPr algn="ctr">
              <a:lnSpc>
                <a:spcPct val="110000"/>
              </a:lnSpc>
            </a:pPr>
            <a:r>
              <a:rPr lang="en-US" sz="1700" dirty="0"/>
              <a:t>3. "I am open to giving and receiving deep, meaningful connections.“</a:t>
            </a:r>
          </a:p>
          <a:p>
            <a:pPr algn="ctr">
              <a:lnSpc>
                <a:spcPct val="110000"/>
              </a:lnSpc>
            </a:pPr>
            <a:r>
              <a:rPr lang="en-US" sz="1700" dirty="0"/>
              <a:t>4. "I am worthy of love and nurture myself with kindness and compassion.“</a:t>
            </a:r>
          </a:p>
          <a:p>
            <a:pPr algn="ctr">
              <a:lnSpc>
                <a:spcPct val="110000"/>
              </a:lnSpc>
            </a:pPr>
            <a:r>
              <a:rPr lang="en-US" sz="1700" dirty="0"/>
              <a:t>5. "I am connected to the universal love that flows through all beings.“</a:t>
            </a:r>
          </a:p>
          <a:p>
            <a:pPr algn="ctr">
              <a:lnSpc>
                <a:spcPct val="110000"/>
              </a:lnSpc>
            </a:pPr>
            <a:r>
              <a:rPr lang="en-US" sz="1700" dirty="0"/>
              <a:t>6. "I am in harmony with my emotions and allow them to guide me with love.“</a:t>
            </a:r>
          </a:p>
          <a:p>
            <a:pPr algn="ctr">
              <a:lnSpc>
                <a:spcPct val="110000"/>
              </a:lnSpc>
            </a:pPr>
            <a:r>
              <a:rPr lang="en-US" sz="1700" dirty="0"/>
              <a:t>7. "I radiate love and kindness to myself and others.“</a:t>
            </a:r>
          </a:p>
          <a:p>
            <a:pPr algn="ctr">
              <a:lnSpc>
                <a:spcPct val="110000"/>
              </a:lnSpc>
            </a:pPr>
            <a:r>
              <a:rPr lang="en-US" sz="1700" dirty="0"/>
              <a:t>8. "I am grateful for the love and support surrounding me.“</a:t>
            </a:r>
          </a:p>
          <a:p>
            <a:pPr algn="ctr">
              <a:lnSpc>
                <a:spcPct val="110000"/>
              </a:lnSpc>
            </a:pPr>
            <a:r>
              <a:rPr lang="en-US" sz="1700" dirty="0"/>
              <a:t>9. "I am open to experiencing deep emotional healing and growth.“</a:t>
            </a:r>
          </a:p>
          <a:p>
            <a:pPr algn="ctr">
              <a:lnSpc>
                <a:spcPct val="110000"/>
              </a:lnSpc>
            </a:pPr>
            <a:r>
              <a:rPr lang="en-US" sz="1700" dirty="0"/>
              <a:t>10. "I am a channel of love, bringing healing and positivity to the world."</a:t>
            </a:r>
            <a:endParaRPr lang="en-GB" sz="1700" dirty="0"/>
          </a:p>
        </p:txBody>
      </p:sp>
      <p:sp>
        <p:nvSpPr>
          <p:cNvPr id="4" name="Date Placeholder 3">
            <a:extLst>
              <a:ext uri="{FF2B5EF4-FFF2-40B4-BE49-F238E27FC236}">
                <a16:creationId xmlns:a16="http://schemas.microsoft.com/office/drawing/2014/main" id="{3C7DB58B-C1CD-7670-CD9D-8CA225620835}"/>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endParaRPr lang="en-GB" noProof="0"/>
          </a:p>
        </p:txBody>
      </p:sp>
      <p:sp>
        <p:nvSpPr>
          <p:cNvPr id="5" name="Footer Placeholder 4">
            <a:extLst>
              <a:ext uri="{FF2B5EF4-FFF2-40B4-BE49-F238E27FC236}">
                <a16:creationId xmlns:a16="http://schemas.microsoft.com/office/drawing/2014/main" id="{70ED07A4-03C8-E6C3-E2B7-9B74E9A53AFE}"/>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a:t>Uncommon ppl</a:t>
            </a:r>
            <a:endParaRPr lang="en-GB" noProof="0"/>
          </a:p>
        </p:txBody>
      </p:sp>
      <p:sp>
        <p:nvSpPr>
          <p:cNvPr id="6" name="Slide Number Placeholder 5">
            <a:extLst>
              <a:ext uri="{FF2B5EF4-FFF2-40B4-BE49-F238E27FC236}">
                <a16:creationId xmlns:a16="http://schemas.microsoft.com/office/drawing/2014/main" id="{275A63D4-1B48-030E-40AE-777B397EDFAA}"/>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92</a:t>
            </a:fld>
            <a:endParaRPr lang="en-GB" noProof="0"/>
          </a:p>
        </p:txBody>
      </p:sp>
    </p:spTree>
    <p:extLst>
      <p:ext uri="{BB962C8B-B14F-4D97-AF65-F5344CB8AC3E}">
        <p14:creationId xmlns:p14="http://schemas.microsoft.com/office/powerpoint/2010/main" val="1650563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28D9A3-ABD6-2BC1-A842-7525CB6B74A3}"/>
              </a:ext>
            </a:extLst>
          </p:cNvPr>
          <p:cNvSpPr>
            <a:spLocks noGrp="1"/>
          </p:cNvSpPr>
          <p:nvPr>
            <p:ph idx="1"/>
          </p:nvPr>
        </p:nvSpPr>
        <p:spPr>
          <a:xfrm>
            <a:off x="838200" y="1811756"/>
            <a:ext cx="10515600" cy="4190323"/>
          </a:xfrm>
        </p:spPr>
        <p:txBody>
          <a:bodyPr>
            <a:normAutofit/>
          </a:bodyPr>
          <a:lstStyle/>
          <a:p>
            <a:r>
              <a:rPr lang="en-US" dirty="0"/>
              <a:t>Balancing the chakras is a practice that has been used for centuries to promote physical and emotional well-being. Every chakra is associated with a specific sound or vibration that can be used to balance its energies. One can activate and stimulate the corresponding chakra by chanting these sounds or mantras, promoting balance and harmony throughout the body. Chanting sounds, known as </a:t>
            </a:r>
            <a:r>
              <a:rPr lang="en-US" dirty="0" err="1"/>
              <a:t>bija</a:t>
            </a:r>
            <a:r>
              <a:rPr lang="en-US" dirty="0"/>
              <a:t> mantras, are often used to activate and balance the chakras. Here are the </a:t>
            </a:r>
            <a:r>
              <a:rPr lang="en-US" dirty="0" err="1"/>
              <a:t>bija</a:t>
            </a:r>
            <a:r>
              <a:rPr lang="en-US" dirty="0"/>
              <a:t> mantras associated with each chakra:</a:t>
            </a:r>
            <a:endParaRPr lang="en-GB" dirty="0"/>
          </a:p>
        </p:txBody>
      </p:sp>
      <p:sp>
        <p:nvSpPr>
          <p:cNvPr id="4" name="Date Placeholder 3">
            <a:extLst>
              <a:ext uri="{FF2B5EF4-FFF2-40B4-BE49-F238E27FC236}">
                <a16:creationId xmlns:a16="http://schemas.microsoft.com/office/drawing/2014/main" id="{F674335F-0588-C702-8653-BF6A0349BB8E}"/>
              </a:ext>
            </a:extLst>
          </p:cNvPr>
          <p:cNvSpPr>
            <a:spLocks noGrp="1"/>
          </p:cNvSpPr>
          <p:nvPr>
            <p:ph type="dt" sz="half" idx="2"/>
          </p:nvPr>
        </p:nvSpPr>
        <p:spPr>
          <a:xfrm>
            <a:off x="258792" y="6356350"/>
            <a:ext cx="3322608" cy="365125"/>
          </a:xfrm>
        </p:spPr>
        <p:txBody>
          <a:bodyPr anchor="ctr">
            <a:normAutofit/>
          </a:bodyPr>
          <a:lstStyle/>
          <a:p>
            <a:pPr rtl="0">
              <a:spcAft>
                <a:spcPts val="600"/>
              </a:spcAft>
            </a:pPr>
            <a:r>
              <a:rPr lang="en-GB" noProof="0" dirty="0"/>
              <a:t>2023</a:t>
            </a:r>
          </a:p>
        </p:txBody>
      </p:sp>
      <p:sp>
        <p:nvSpPr>
          <p:cNvPr id="5" name="Footer Placeholder 4">
            <a:extLst>
              <a:ext uri="{FF2B5EF4-FFF2-40B4-BE49-F238E27FC236}">
                <a16:creationId xmlns:a16="http://schemas.microsoft.com/office/drawing/2014/main" id="{E32B079E-6077-C9C7-1B0A-53DAB5FF15C6}"/>
              </a:ext>
            </a:extLst>
          </p:cNvPr>
          <p:cNvSpPr>
            <a:spLocks noGrp="1"/>
          </p:cNvSpPr>
          <p:nvPr>
            <p:ph type="ftr" sz="quarter" idx="3"/>
          </p:nvPr>
        </p:nvSpPr>
        <p:spPr>
          <a:xfrm>
            <a:off x="3581399" y="6356350"/>
            <a:ext cx="5029203" cy="365125"/>
          </a:xfrm>
        </p:spPr>
        <p:txBody>
          <a:bodyPr anchor="ctr">
            <a:normAutofit/>
          </a:bodyPr>
          <a:lstStyle/>
          <a:p>
            <a:pPr rtl="0">
              <a:spcAft>
                <a:spcPts val="600"/>
              </a:spcAft>
            </a:pPr>
            <a:r>
              <a:rPr lang="en-GB" dirty="0" err="1"/>
              <a:t>Unccommon</a:t>
            </a:r>
            <a:r>
              <a:rPr lang="en-GB" dirty="0"/>
              <a:t> ppl</a:t>
            </a:r>
            <a:endParaRPr lang="en-GB" noProof="0" dirty="0"/>
          </a:p>
        </p:txBody>
      </p:sp>
      <p:sp>
        <p:nvSpPr>
          <p:cNvPr id="6" name="Slide Number Placeholder 5">
            <a:extLst>
              <a:ext uri="{FF2B5EF4-FFF2-40B4-BE49-F238E27FC236}">
                <a16:creationId xmlns:a16="http://schemas.microsoft.com/office/drawing/2014/main" id="{0CCCF0BE-4E81-7D1D-1295-DD50F545B5C6}"/>
              </a:ext>
            </a:extLst>
          </p:cNvPr>
          <p:cNvSpPr>
            <a:spLocks noGrp="1"/>
          </p:cNvSpPr>
          <p:nvPr>
            <p:ph type="sldNum" sz="quarter" idx="4"/>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93</a:t>
            </a:fld>
            <a:endParaRPr lang="en-GB" noProof="0"/>
          </a:p>
        </p:txBody>
      </p:sp>
    </p:spTree>
    <p:extLst>
      <p:ext uri="{BB962C8B-B14F-4D97-AF65-F5344CB8AC3E}">
        <p14:creationId xmlns:p14="http://schemas.microsoft.com/office/powerpoint/2010/main" val="29336421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F9CFC61-90AA-C8D9-7D11-C8E3FDEB09EC}"/>
              </a:ext>
            </a:extLst>
          </p:cNvPr>
          <p:cNvSpPr>
            <a:spLocks noGrp="1"/>
          </p:cNvSpPr>
          <p:nvPr>
            <p:ph type="title"/>
          </p:nvPr>
        </p:nvSpPr>
        <p:spPr>
          <a:xfrm>
            <a:off x="485775" y="647700"/>
            <a:ext cx="3680395" cy="1403343"/>
          </a:xfrm>
        </p:spPr>
        <p:txBody>
          <a:bodyPr anchor="ctr">
            <a:normAutofit fontScale="90000"/>
          </a:bodyPr>
          <a:lstStyle/>
          <a:p>
            <a:r>
              <a:rPr lang="en-US" dirty="0"/>
              <a:t>Heart Chakra (Anahata)</a:t>
            </a:r>
            <a:br>
              <a:rPr lang="en-US" dirty="0"/>
            </a:br>
            <a:r>
              <a:rPr lang="en-US" dirty="0"/>
              <a:t>Chant</a:t>
            </a:r>
          </a:p>
        </p:txBody>
      </p:sp>
      <p:sp>
        <p:nvSpPr>
          <p:cNvPr id="3" name="Content Placeholder 2">
            <a:extLst>
              <a:ext uri="{FF2B5EF4-FFF2-40B4-BE49-F238E27FC236}">
                <a16:creationId xmlns:a16="http://schemas.microsoft.com/office/drawing/2014/main" id="{93F81CB2-F838-8DF2-AC1E-0560522ED795}"/>
              </a:ext>
            </a:extLst>
          </p:cNvPr>
          <p:cNvSpPr>
            <a:spLocks noGrp="1"/>
          </p:cNvSpPr>
          <p:nvPr>
            <p:ph idx="1"/>
          </p:nvPr>
        </p:nvSpPr>
        <p:spPr>
          <a:xfrm>
            <a:off x="647701" y="2683104"/>
            <a:ext cx="3364358" cy="3673245"/>
          </a:xfrm>
        </p:spPr>
        <p:txBody>
          <a:bodyPr>
            <a:normAutofit/>
          </a:bodyPr>
          <a:lstStyle/>
          <a:p>
            <a:pPr>
              <a:lnSpc>
                <a:spcPct val="110000"/>
              </a:lnSpc>
            </a:pPr>
            <a:r>
              <a:rPr lang="en-US" sz="1500" dirty="0"/>
              <a:t>Chant "YAM" (pronounced as "Yum"). The heart chakra, located in the centre of the chest, is associated with the sound "YAM". This chakra is responsible for our sense of love and compassion. When the heart chakra is out of balance, we may experience feelings of isolation or loneliness or a lack of connection with others. By chanting "YAM", we can activate and stimulate the heart chakra, promoting a sense of love and compassion.</a:t>
            </a:r>
            <a:endParaRPr lang="en-GB" sz="1500" dirty="0"/>
          </a:p>
        </p:txBody>
      </p:sp>
      <p:sp>
        <p:nvSpPr>
          <p:cNvPr id="4" name="Date Placeholder 3">
            <a:extLst>
              <a:ext uri="{FF2B5EF4-FFF2-40B4-BE49-F238E27FC236}">
                <a16:creationId xmlns:a16="http://schemas.microsoft.com/office/drawing/2014/main" id="{E6F439B0-0348-5AA3-030C-9246B955EEFC}"/>
              </a:ext>
            </a:extLst>
          </p:cNvPr>
          <p:cNvSpPr>
            <a:spLocks noGrp="1"/>
          </p:cNvSpPr>
          <p:nvPr>
            <p:ph type="dt" sz="half" idx="10"/>
          </p:nvPr>
        </p:nvSpPr>
        <p:spPr>
          <a:xfrm>
            <a:off x="258792" y="6356350"/>
            <a:ext cx="3322608" cy="365125"/>
          </a:xfrm>
        </p:spPr>
        <p:txBody>
          <a:bodyPr anchor="ctr">
            <a:normAutofit/>
          </a:bodyPr>
          <a:lstStyle/>
          <a:p>
            <a:pPr rtl="0">
              <a:spcAft>
                <a:spcPts val="600"/>
              </a:spcAft>
            </a:pPr>
            <a:r>
              <a:rPr lang="en-GB" noProof="0" dirty="0"/>
              <a:t>2023</a:t>
            </a:r>
          </a:p>
        </p:txBody>
      </p:sp>
      <p:pic>
        <p:nvPicPr>
          <p:cNvPr id="18" name="Picture 16">
            <a:extLst>
              <a:ext uri="{FF2B5EF4-FFF2-40B4-BE49-F238E27FC236}">
                <a16:creationId xmlns:a16="http://schemas.microsoft.com/office/drawing/2014/main" id="{44E3CCE5-4525-5FC7-A0D5-A655661BDCE8}"/>
              </a:ext>
            </a:extLst>
          </p:cNvPr>
          <p:cNvPicPr>
            <a:picLocks noChangeAspect="1"/>
          </p:cNvPicPr>
          <p:nvPr/>
        </p:nvPicPr>
        <p:blipFill>
          <a:blip r:embed="rId2"/>
          <a:srcRect t="16233" b="16233"/>
          <a:stretch/>
        </p:blipFill>
        <p:spPr>
          <a:xfrm>
            <a:off x="4575048" y="10"/>
            <a:ext cx="7616952" cy="6857990"/>
          </a:xfrm>
          <a:prstGeom prst="rect">
            <a:avLst/>
          </a:prstGeom>
          <a:noFill/>
        </p:spPr>
      </p:pic>
      <p:sp>
        <p:nvSpPr>
          <p:cNvPr id="5" name="Footer Placeholder 4">
            <a:extLst>
              <a:ext uri="{FF2B5EF4-FFF2-40B4-BE49-F238E27FC236}">
                <a16:creationId xmlns:a16="http://schemas.microsoft.com/office/drawing/2014/main" id="{B72E4766-77A4-2B97-2131-3E75F8350827}"/>
              </a:ext>
            </a:extLst>
          </p:cNvPr>
          <p:cNvSpPr>
            <a:spLocks noGrp="1"/>
          </p:cNvSpPr>
          <p:nvPr>
            <p:ph type="ftr" sz="quarter" idx="11"/>
          </p:nvPr>
        </p:nvSpPr>
        <p:spPr>
          <a:xfrm>
            <a:off x="3581399" y="6356350"/>
            <a:ext cx="5029203" cy="365125"/>
          </a:xfrm>
        </p:spPr>
        <p:txBody>
          <a:bodyPr anchor="ctr">
            <a:normAutofit/>
          </a:bodyPr>
          <a:lstStyle/>
          <a:p>
            <a:pPr rtl="0">
              <a:spcAft>
                <a:spcPts val="600"/>
              </a:spcAft>
            </a:pPr>
            <a:r>
              <a:rPr lang="en-GB"/>
              <a:t>Uncommon ppl </a:t>
            </a:r>
            <a:endParaRPr lang="en-GB" noProof="0"/>
          </a:p>
        </p:txBody>
      </p:sp>
      <p:sp>
        <p:nvSpPr>
          <p:cNvPr id="6" name="Slide Number Placeholder 5">
            <a:extLst>
              <a:ext uri="{FF2B5EF4-FFF2-40B4-BE49-F238E27FC236}">
                <a16:creationId xmlns:a16="http://schemas.microsoft.com/office/drawing/2014/main" id="{F2D266E0-2922-012A-9543-B1EB5705990D}"/>
              </a:ext>
            </a:extLst>
          </p:cNvPr>
          <p:cNvSpPr>
            <a:spLocks noGrp="1"/>
          </p:cNvSpPr>
          <p:nvPr>
            <p:ph type="sldNum" sz="quarter" idx="12"/>
          </p:nvPr>
        </p:nvSpPr>
        <p:spPr>
          <a:xfrm>
            <a:off x="10518474" y="6356350"/>
            <a:ext cx="1414733" cy="365125"/>
          </a:xfrm>
        </p:spPr>
        <p:txBody>
          <a:bodyPr anchor="ctr">
            <a:normAutofit/>
          </a:bodyPr>
          <a:lstStyle/>
          <a:p>
            <a:pPr rtl="0">
              <a:spcAft>
                <a:spcPts val="600"/>
              </a:spcAft>
            </a:pPr>
            <a:fld id="{AE208ADF-3ADD-483D-A721-14E3EEE2C135}" type="slidenum">
              <a:rPr lang="en-GB" noProof="0" smtClean="0"/>
              <a:pPr rtl="0">
                <a:spcAft>
                  <a:spcPts val="600"/>
                </a:spcAft>
              </a:pPr>
              <a:t>94</a:t>
            </a:fld>
            <a:endParaRPr lang="en-GB" noProof="0"/>
          </a:p>
        </p:txBody>
      </p:sp>
    </p:spTree>
    <p:extLst>
      <p:ext uri="{BB962C8B-B14F-4D97-AF65-F5344CB8AC3E}">
        <p14:creationId xmlns:p14="http://schemas.microsoft.com/office/powerpoint/2010/main" val="39814350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Heart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fontScale="92500"/>
          </a:bodyPr>
          <a:lstStyle/>
          <a:p>
            <a:pPr marL="457200" indent="-457200" algn="ctr">
              <a:buAutoNum type="arabicPeriod"/>
            </a:pPr>
            <a:r>
              <a:rPr lang="en-US" dirty="0"/>
              <a:t>Find a quiet and comfortable space.</a:t>
            </a:r>
          </a:p>
          <a:p>
            <a:pPr marL="457200" indent="-457200" algn="ctr">
              <a:buAutoNum type="arabicPeriod"/>
            </a:pPr>
            <a:r>
              <a:rPr lang="en-US" dirty="0"/>
              <a:t> Create a peaceful ambience.</a:t>
            </a:r>
          </a:p>
          <a:p>
            <a:pPr marL="457200" indent="-457200" algn="ctr">
              <a:buAutoNum type="arabicPeriod"/>
            </a:pPr>
            <a:r>
              <a:rPr lang="en-US" dirty="0"/>
              <a:t> Cleanse the space and open windows and doors to let in fresh air and natural light. Use sound, like chimes or clapping, to create vibrations and clear stagnant energy. Burn sage or incense and waft the smoke throughout the space. Sprinkle salt around the perimeter or in areas that need extra cleansing. Visualize a bright white light filling the space, cleansing and purifying the energy.</a:t>
            </a:r>
          </a:p>
          <a:p>
            <a:pPr marL="457200" indent="-457200" algn="ctr">
              <a:buAutoNum type="arabicPeriod"/>
            </a:pPr>
            <a:r>
              <a:rPr lang="en-US" dirty="0"/>
              <a:t>Set your intention for the meditation. What chakra are you going to work on.</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95</a:t>
            </a:fld>
            <a:endParaRPr lang="en-GB" noProof="0"/>
          </a:p>
        </p:txBody>
      </p:sp>
    </p:spTree>
    <p:extLst>
      <p:ext uri="{BB962C8B-B14F-4D97-AF65-F5344CB8AC3E}">
        <p14:creationId xmlns:p14="http://schemas.microsoft.com/office/powerpoint/2010/main" val="7314241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Heart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5. Align your energy using The "Crossover" technique, an energy exercise from the Eden Energy Medicine system that helps balance and integrate the body's energies before meditating, activating and aligning your chakras. Stand. Cross your right hand over to your left shoulder and your left hand over to your right hip. Take a deep breath. Uncross your arms and bring them back to your sides. Repeat by crossing your left hand over your right shoulder and your right hand to your left hip. Take a deep breath. Uncross your arms and bring them back to your sides. Repeat this crossing and uncrossing motion a few times, allowing your breath to flow naturally.</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96</a:t>
            </a:fld>
            <a:endParaRPr lang="en-GB" noProof="0"/>
          </a:p>
        </p:txBody>
      </p:sp>
    </p:spTree>
    <p:extLst>
      <p:ext uri="{BB962C8B-B14F-4D97-AF65-F5344CB8AC3E}">
        <p14:creationId xmlns:p14="http://schemas.microsoft.com/office/powerpoint/2010/main" val="32216652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Heart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6. Get into a comfortable position. Sit on a cushion or mat. In the summer, I prefer to sit in the grass as Sitting on the grass allows you to connect with the earth's energy, promoting a sense of stability, balance, and grounding during meditation. Cross your legs comfortably and Straighten your spine; relax your shoulders and arms. Relax your face and jaw. Close your eyes or soften your gaze. Find a balanced and stable posture.</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97</a:t>
            </a:fld>
            <a:endParaRPr lang="en-GB" noProof="0"/>
          </a:p>
        </p:txBody>
      </p:sp>
    </p:spTree>
    <p:extLst>
      <p:ext uri="{BB962C8B-B14F-4D97-AF65-F5344CB8AC3E}">
        <p14:creationId xmlns:p14="http://schemas.microsoft.com/office/powerpoint/2010/main" val="23057957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lstStyle/>
          <a:p>
            <a:r>
              <a:rPr lang="en-GB" dirty="0"/>
              <a:t>Guided Meditation To Activate The Heart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7. You can use music or sit quietly. Using solfeggio frequencies as background music during meditation sessions, you might notice a considerable difference in how clear and balanced my chakras feel afterwards. It's incredible how much of an impact sound vibrations can have on our energy </a:t>
            </a:r>
            <a:r>
              <a:rPr lang="en-US" dirty="0" err="1"/>
              <a:t>centres</a:t>
            </a:r>
            <a:r>
              <a:rPr lang="en-US" dirty="0"/>
              <a:t>. I recommend incorporating this into your practice if you haven't already!</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98</a:t>
            </a:fld>
            <a:endParaRPr lang="en-GB" noProof="0"/>
          </a:p>
        </p:txBody>
      </p:sp>
    </p:spTree>
    <p:extLst>
      <p:ext uri="{BB962C8B-B14F-4D97-AF65-F5344CB8AC3E}">
        <p14:creationId xmlns:p14="http://schemas.microsoft.com/office/powerpoint/2010/main" val="27059112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9135-E1DF-F853-A507-1F6243CF51AE}"/>
              </a:ext>
            </a:extLst>
          </p:cNvPr>
          <p:cNvSpPr>
            <a:spLocks noGrp="1"/>
          </p:cNvSpPr>
          <p:nvPr>
            <p:ph type="title"/>
          </p:nvPr>
        </p:nvSpPr>
        <p:spPr/>
        <p:txBody>
          <a:bodyPr>
            <a:normAutofit/>
          </a:bodyPr>
          <a:lstStyle/>
          <a:p>
            <a:r>
              <a:rPr lang="en-GB" dirty="0"/>
              <a:t>Guided Meditation To Activate The Heart Chakra</a:t>
            </a:r>
          </a:p>
        </p:txBody>
      </p:sp>
      <p:sp>
        <p:nvSpPr>
          <p:cNvPr id="3" name="Content Placeholder 2">
            <a:extLst>
              <a:ext uri="{FF2B5EF4-FFF2-40B4-BE49-F238E27FC236}">
                <a16:creationId xmlns:a16="http://schemas.microsoft.com/office/drawing/2014/main" id="{4D771495-099B-37FC-A6D9-672393BBD0CD}"/>
              </a:ext>
            </a:extLst>
          </p:cNvPr>
          <p:cNvSpPr>
            <a:spLocks noGrp="1"/>
          </p:cNvSpPr>
          <p:nvPr>
            <p:ph idx="1"/>
          </p:nvPr>
        </p:nvSpPr>
        <p:spPr/>
        <p:txBody>
          <a:bodyPr>
            <a:normAutofit/>
          </a:bodyPr>
          <a:lstStyle/>
          <a:p>
            <a:pPr marL="0" indent="0" algn="ctr">
              <a:buNone/>
            </a:pPr>
            <a:r>
              <a:rPr lang="en-US" dirty="0"/>
              <a:t>8. Focus on your breath. Relax your body and let go of tension. Breathe naturally through your nose. Focus your attention on the sensation of your breath. If your mind wanders, gently bring it back to the breath. Optionally, take slightly longer inhales and exhales for relaxation. Let your breath flow naturally without forcing it.</a:t>
            </a:r>
          </a:p>
        </p:txBody>
      </p:sp>
      <p:sp>
        <p:nvSpPr>
          <p:cNvPr id="4" name="Date Placeholder 3">
            <a:extLst>
              <a:ext uri="{FF2B5EF4-FFF2-40B4-BE49-F238E27FC236}">
                <a16:creationId xmlns:a16="http://schemas.microsoft.com/office/drawing/2014/main" id="{21411EFE-FA09-9155-CDB6-59ABDA4F81DD}"/>
              </a:ext>
            </a:extLst>
          </p:cNvPr>
          <p:cNvSpPr>
            <a:spLocks noGrp="1"/>
          </p:cNvSpPr>
          <p:nvPr>
            <p:ph type="dt" sz="half" idx="2"/>
          </p:nvPr>
        </p:nvSpPr>
        <p:spPr/>
        <p:txBody>
          <a:bodyPr/>
          <a:lstStyle/>
          <a:p>
            <a:pPr rtl="0"/>
            <a:r>
              <a:rPr lang="en-GB" noProof="0" dirty="0"/>
              <a:t>2023</a:t>
            </a:r>
          </a:p>
        </p:txBody>
      </p:sp>
      <p:sp>
        <p:nvSpPr>
          <p:cNvPr id="5" name="Footer Placeholder 4">
            <a:extLst>
              <a:ext uri="{FF2B5EF4-FFF2-40B4-BE49-F238E27FC236}">
                <a16:creationId xmlns:a16="http://schemas.microsoft.com/office/drawing/2014/main" id="{42103BAA-A35D-BE05-9020-E5ECD57C4681}"/>
              </a:ext>
            </a:extLst>
          </p:cNvPr>
          <p:cNvSpPr>
            <a:spLocks noGrp="1"/>
          </p:cNvSpPr>
          <p:nvPr>
            <p:ph type="ftr" sz="quarter" idx="3"/>
          </p:nvPr>
        </p:nvSpPr>
        <p:spPr/>
        <p:txBody>
          <a:bodyPr/>
          <a:lstStyle/>
          <a:p>
            <a:pPr rtl="0"/>
            <a:r>
              <a:rPr lang="en-GB" dirty="0"/>
              <a:t>Uncommon ppl</a:t>
            </a:r>
            <a:endParaRPr lang="en-GB" noProof="0" dirty="0"/>
          </a:p>
        </p:txBody>
      </p:sp>
      <p:sp>
        <p:nvSpPr>
          <p:cNvPr id="6" name="Slide Number Placeholder 5">
            <a:extLst>
              <a:ext uri="{FF2B5EF4-FFF2-40B4-BE49-F238E27FC236}">
                <a16:creationId xmlns:a16="http://schemas.microsoft.com/office/drawing/2014/main" id="{5CD285A0-2069-3A29-30F7-20144BCAD31B}"/>
              </a:ext>
            </a:extLst>
          </p:cNvPr>
          <p:cNvSpPr>
            <a:spLocks noGrp="1"/>
          </p:cNvSpPr>
          <p:nvPr>
            <p:ph type="sldNum" sz="quarter" idx="4"/>
          </p:nvPr>
        </p:nvSpPr>
        <p:spPr/>
        <p:txBody>
          <a:bodyPr/>
          <a:lstStyle/>
          <a:p>
            <a:pPr rtl="0"/>
            <a:fld id="{AE208ADF-3ADD-483D-A721-14E3EEE2C135}" type="slidenum">
              <a:rPr lang="en-GB" noProof="0" smtClean="0"/>
              <a:pPr rtl="0"/>
              <a:t>99</a:t>
            </a:fld>
            <a:endParaRPr lang="en-GB" noProof="0"/>
          </a:p>
        </p:txBody>
      </p:sp>
    </p:spTree>
    <p:extLst>
      <p:ext uri="{BB962C8B-B14F-4D97-AF65-F5344CB8AC3E}">
        <p14:creationId xmlns:p14="http://schemas.microsoft.com/office/powerpoint/2010/main" val="4029559350"/>
      </p:ext>
    </p:extLst>
  </p:cSld>
  <p:clrMapOvr>
    <a:masterClrMapping/>
  </p:clrMapOvr>
</p:sld>
</file>

<file path=ppt/theme/theme1.xml><?xml version="1.0" encoding="utf-8"?>
<a:theme xmlns:a="http://schemas.openxmlformats.org/drawingml/2006/main" name="PineVTI">
  <a:themeElements>
    <a:clrScheme name="Pine">
      <a:dk1>
        <a:sysClr val="windowText" lastClr="000000"/>
      </a:dk1>
      <a:lt1>
        <a:sysClr val="window" lastClr="FFFFFF"/>
      </a:lt1>
      <a:dk2>
        <a:srgbClr val="081B19"/>
      </a:dk2>
      <a:lt2>
        <a:srgbClr val="E2D4CA"/>
      </a:lt2>
      <a:accent1>
        <a:srgbClr val="415347"/>
      </a:accent1>
      <a:accent2>
        <a:srgbClr val="753E33"/>
      </a:accent2>
      <a:accent3>
        <a:srgbClr val="7B614F"/>
      </a:accent3>
      <a:accent4>
        <a:srgbClr val="827B6D"/>
      </a:accent4>
      <a:accent5>
        <a:srgbClr val="495255"/>
      </a:accent5>
      <a:accent6>
        <a:srgbClr val="2D5358"/>
      </a:accent6>
      <a:hlink>
        <a:srgbClr val="A8705D"/>
      </a:hlink>
      <a:folHlink>
        <a:srgbClr val="5B688B"/>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2848788_TF11653146_Win32" id="{0694F9B3-12DE-45C4-9B9B-7BC3B4299574}" vid="{298D108D-40F6-488C-82EB-E199AC9487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7b2327d-84fa-4e2c-ad80-a6a971777989" xsi:nil="true"/>
    <_activity xmlns="e7b2327d-84fa-4e2c-ad80-a6a97177798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4605EB439D5F4293DA866682030C29" ma:contentTypeVersion="16" ma:contentTypeDescription="Create a new document." ma:contentTypeScope="" ma:versionID="f20ff76f20174d503bed4e690de8aa18">
  <xsd:schema xmlns:xsd="http://www.w3.org/2001/XMLSchema" xmlns:xs="http://www.w3.org/2001/XMLSchema" xmlns:p="http://schemas.microsoft.com/office/2006/metadata/properties" xmlns:ns3="e7b2327d-84fa-4e2c-ad80-a6a971777989" xmlns:ns4="fb63066d-df74-46ee-bb96-f7f32a4e3551" targetNamespace="http://schemas.microsoft.com/office/2006/metadata/properties" ma:root="true" ma:fieldsID="024cb4e3af4e2f0d1a29fdfbc79e0447" ns3:_="" ns4:_="">
    <xsd:import namespace="e7b2327d-84fa-4e2c-ad80-a6a971777989"/>
    <xsd:import namespace="fb63066d-df74-46ee-bb96-f7f32a4e355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b2327d-84fa-4e2c-ad80-a6a9717779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_activity" ma:index="18" nillable="true" ma:displayName="_activity" ma:hidden="true" ma:internalName="_activity">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63066d-df74-46ee-bb96-f7f32a4e355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0CC34A-D535-41BC-8B48-A0E1EA32D7E8}">
  <ds:schemaRefs>
    <ds:schemaRef ds:uri="http://schemas.microsoft.com/sharepoint/v3/contenttype/forms"/>
  </ds:schemaRefs>
</ds:datastoreItem>
</file>

<file path=customXml/itemProps2.xml><?xml version="1.0" encoding="utf-8"?>
<ds:datastoreItem xmlns:ds="http://schemas.openxmlformats.org/officeDocument/2006/customXml" ds:itemID="{0E506F55-A469-454B-8FCA-6F8BCF9DAA6B}">
  <ds:schemaRefs>
    <ds:schemaRef ds:uri="http://schemas.microsoft.com/office/2006/metadata/properties"/>
    <ds:schemaRef ds:uri="http://purl.org/dc/elements/1.1/"/>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fb63066d-df74-46ee-bb96-f7f32a4e3551"/>
    <ds:schemaRef ds:uri="e7b2327d-84fa-4e2c-ad80-a6a971777989"/>
    <ds:schemaRef ds:uri="http://purl.org/dc/dcmitype/"/>
    <ds:schemaRef ds:uri="http://purl.org/dc/terms/"/>
  </ds:schemaRefs>
</ds:datastoreItem>
</file>

<file path=customXml/itemProps3.xml><?xml version="1.0" encoding="utf-8"?>
<ds:datastoreItem xmlns:ds="http://schemas.openxmlformats.org/officeDocument/2006/customXml" ds:itemID="{0B7F593C-6619-49A6-95CC-9C8FC80E9B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b2327d-84fa-4e2c-ad80-a6a971777989"/>
    <ds:schemaRef ds:uri="fb63066d-df74-46ee-bb96-f7f32a4e35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Pine design</Template>
  <TotalTime>1432</TotalTime>
  <Words>16768</Words>
  <Application>Microsoft Office PowerPoint</Application>
  <PresentationFormat>Widescreen</PresentationFormat>
  <Paragraphs>1170</Paragraphs>
  <Slides>167</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167</vt:i4>
      </vt:variant>
    </vt:vector>
  </HeadingPairs>
  <TitlesOfParts>
    <vt:vector size="171" baseType="lpstr">
      <vt:lpstr>Arial</vt:lpstr>
      <vt:lpstr>Calibri</vt:lpstr>
      <vt:lpstr>Dante</vt:lpstr>
      <vt:lpstr>PineVTI</vt:lpstr>
      <vt:lpstr>The Chakra Empowerment Challenge:  Ignite Your Inner Potential and Transform Your Life </vt:lpstr>
      <vt:lpstr>AGENDA THE BASICS</vt:lpstr>
      <vt:lpstr>Why Do The Chakra Empowering Challenge? </vt:lpstr>
      <vt:lpstr>The Chakra Empowerment Challenge can be a transformative and empowering experience for several reasons:</vt:lpstr>
      <vt:lpstr>PowerPoint Presentation</vt:lpstr>
      <vt:lpstr>ADVICE BEFORE STARTING THE COURSE</vt:lpstr>
      <vt:lpstr>DISCLAIMER</vt:lpstr>
      <vt:lpstr>Remember, the Chakra Empowerment Challenge is an opportunity to explore and unlock your inner potential, allowing you to live a more empowered and fulfilling life.</vt:lpstr>
      <vt:lpstr>What are Chakras? The word "chakra" is pronounced as CHUH-kruh.</vt:lpstr>
      <vt:lpstr>Exploring the Chakra in need of YOUR Attention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Bija Mantras </vt:lpstr>
      <vt:lpstr>PowerPoint Presentation</vt:lpstr>
      <vt:lpstr>PowerPoint Presentation</vt:lpstr>
      <vt:lpstr>PowerPoint Presentation</vt:lpstr>
      <vt:lpstr>AFTERCARE ADVICE </vt:lpstr>
      <vt:lpstr>AGENDA THE COURSE</vt:lpstr>
      <vt:lpstr>THE ROOT CHAKRA</vt:lpstr>
      <vt:lpstr>Lotus flowers are commonly associated with the chakras in many spiritual traditions. Here are the lotus flowers typically associated with each chakra:</vt:lpstr>
      <vt:lpstr>Here are some key aspects and qualities associated with the root chakra </vt:lpstr>
      <vt:lpstr>Here are some key aspects and qualities associated with the Root chakra </vt:lpstr>
      <vt:lpstr>PowerPoint Presentation</vt:lpstr>
      <vt:lpstr>Root Chakra Activation</vt:lpstr>
      <vt:lpstr>ROOT CHAKRA AFFRIMATIONS</vt:lpstr>
      <vt:lpstr>PowerPoint Presentation</vt:lpstr>
      <vt:lpstr>Root Chakra (Muladhara) Chant</vt:lpstr>
      <vt:lpstr>Guided Meditation To Activate The Root Chakra</vt:lpstr>
      <vt:lpstr>Guided Meditation To Activate The Root Chakra</vt:lpstr>
      <vt:lpstr>Guided Meditation To Activate The Root Chakra</vt:lpstr>
      <vt:lpstr>Guided Meditation To Activate The Root Chakra</vt:lpstr>
      <vt:lpstr>Guided Meditation To Activate The Root Chakra</vt:lpstr>
      <vt:lpstr>Guided Meditation To Activate The Root Chakra</vt:lpstr>
      <vt:lpstr>Guided Meditation To Activate The Root Chakra</vt:lpstr>
      <vt:lpstr>Guided Meditation To Activate The Root Chakra</vt:lpstr>
      <vt:lpstr>Guided Meditation To Activate The Root Chakra</vt:lpstr>
      <vt:lpstr>Guided Meditation To Activate The Root Chakra</vt:lpstr>
      <vt:lpstr>YOGA POSES FOR THE ROOT CHAKRA</vt:lpstr>
      <vt:lpstr>Signs that Your Chakra is Activated and Aligned</vt:lpstr>
      <vt:lpstr>THE SACRAL CHAKRA</vt:lpstr>
      <vt:lpstr>Lotus flowers are commonly associated with the chakras in many spiritual traditions. Here are the lotus flowers typically associated with each chakra:</vt:lpstr>
      <vt:lpstr>Here are some key aspects and qualities associated with the Sacral chakra </vt:lpstr>
      <vt:lpstr>Here are some key aspects and qualities associated with the Sacral chakra </vt:lpstr>
      <vt:lpstr>PowerPoint Presentation</vt:lpstr>
      <vt:lpstr>Sacral Chakra Activation</vt:lpstr>
      <vt:lpstr>SACRAL CHAKRA AFFRIMATIONS</vt:lpstr>
      <vt:lpstr>PowerPoint Presentation</vt:lpstr>
      <vt:lpstr>Sacral Chakra (Muladhara) Chant</vt:lpstr>
      <vt:lpstr>Guided Meditation To Activate The Sacral Chakra</vt:lpstr>
      <vt:lpstr>Guided Meditation To Activate The Sacral Chakra</vt:lpstr>
      <vt:lpstr>Guided Meditation To Activate The Sacral Chakra</vt:lpstr>
      <vt:lpstr>Guided Meditation To Activate The Sacral Chakra</vt:lpstr>
      <vt:lpstr>Guided Meditation To Activate The Sacral Chakra</vt:lpstr>
      <vt:lpstr>Guided Meditation To Activate The Sacral Chakra</vt:lpstr>
      <vt:lpstr>Guided Meditation To Activate The Sacral Chakra</vt:lpstr>
      <vt:lpstr>Guided Meditation To Activate The Sacral Chakra</vt:lpstr>
      <vt:lpstr>Guided Meditation To Activate The Sacral Chakra</vt:lpstr>
      <vt:lpstr>YOGA POSES FOR THE SACRAL CHAKRA</vt:lpstr>
      <vt:lpstr>Signs that Your Chakra is Activated and Aligned</vt:lpstr>
      <vt:lpstr>THE SOLAR PLEXUS CHAKRA</vt:lpstr>
      <vt:lpstr>Lotus flowers are commonly associated with the chakras in many spiritual traditions. Here are the lotus flowers typically associated with each chakra:</vt:lpstr>
      <vt:lpstr>Here are some key aspects and qualities associated with the Solar plexus chakra </vt:lpstr>
      <vt:lpstr>Here are some key aspects and qualities associated with the Solar Plexus chakra </vt:lpstr>
      <vt:lpstr>PowerPoint Presentation</vt:lpstr>
      <vt:lpstr>Solar Plexus Chakra Activation</vt:lpstr>
      <vt:lpstr>SOLAR PLEXUS CHASKRA AFFRIMATIONS</vt:lpstr>
      <vt:lpstr>PowerPoint Presentation</vt:lpstr>
      <vt:lpstr>Solar Plexus Chakra (Manipura) Chant</vt:lpstr>
      <vt:lpstr>Guided Meditation To Activate The Solar Plexus Chakra</vt:lpstr>
      <vt:lpstr>Guided Meditation To Activate The Solar Plexus Chakra</vt:lpstr>
      <vt:lpstr>Guided Meditation To Activate The Solar Plexus Chakra</vt:lpstr>
      <vt:lpstr>Guided Meditation To Activate The Solar Plexus Chakra</vt:lpstr>
      <vt:lpstr>Guided Meditation To Activate The Solar Plexus Chakra</vt:lpstr>
      <vt:lpstr>Guided Meditation To Activate The Solar Plexus Chakra</vt:lpstr>
      <vt:lpstr>Guided Meditation To Activate The Solar Plexus Chakra</vt:lpstr>
      <vt:lpstr>Guided Meditation To Activate The Solar Plexus Chakra</vt:lpstr>
      <vt:lpstr>Guided Meditation To Activate The Solar Plexus Chakra</vt:lpstr>
      <vt:lpstr>YOGA POSES FOR THE SOLAR PLEXUS CHAKRA</vt:lpstr>
      <vt:lpstr>Signs that Your Chakra is Activated and Aligned</vt:lpstr>
      <vt:lpstr>THE HEART CHAKRA</vt:lpstr>
      <vt:lpstr>Lotus flowers are commonly associated with the chakras in many spiritual traditions. Here are the lotus flowers typically associated with each chakra:</vt:lpstr>
      <vt:lpstr>Here are some key aspects and qualities associated with the Heart chakra </vt:lpstr>
      <vt:lpstr>Here are some key aspects and qualities associated with the Heart chakra </vt:lpstr>
      <vt:lpstr>PowerPoint Presentation</vt:lpstr>
      <vt:lpstr>Heart Chakra Activation</vt:lpstr>
      <vt:lpstr>HEART CHAKRA AFFRIMATIONS</vt:lpstr>
      <vt:lpstr>PowerPoint Presentation</vt:lpstr>
      <vt:lpstr>Heart Chakra (Anahata) Chant</vt:lpstr>
      <vt:lpstr>Guided Meditation To Activate The Heart Chakra</vt:lpstr>
      <vt:lpstr>Guided Meditation To Activate The Heart Chakra</vt:lpstr>
      <vt:lpstr>Guided Meditation To Activate The Heart Chakra</vt:lpstr>
      <vt:lpstr>Guided Meditation To Activate The Heart Chakra</vt:lpstr>
      <vt:lpstr>Guided Meditation To Activate The Heart Chakra</vt:lpstr>
      <vt:lpstr>Guided Meditation To Activate The Heart Chakra</vt:lpstr>
      <vt:lpstr>Guided Meditation To Activate The Heart Chakra</vt:lpstr>
      <vt:lpstr>Guided Meditation To Activate The Heart Chakra</vt:lpstr>
      <vt:lpstr>Guided Meditation To Activate The Heart Chakra</vt:lpstr>
      <vt:lpstr>YOGA POSES FOR THE HEART CHAKRA</vt:lpstr>
      <vt:lpstr>Signs that Your Chakra is Activated and Aligned</vt:lpstr>
      <vt:lpstr>THE THROAT CHAKRA</vt:lpstr>
      <vt:lpstr>Lotus flowers are commonly associated with the chakras in many spiritual traditions. Here are the lotus flowers typically associated with each chakra:</vt:lpstr>
      <vt:lpstr>Here are some key aspects and qualities associated with the Throat chakra </vt:lpstr>
      <vt:lpstr>Here are some key aspects and qualities associated with the Throat chakra </vt:lpstr>
      <vt:lpstr>PowerPoint Presentation</vt:lpstr>
      <vt:lpstr>Throat Chakra Activation</vt:lpstr>
      <vt:lpstr>THROAT CHAKRA AFFRIMATIONS</vt:lpstr>
      <vt:lpstr>PowerPoint Presentation</vt:lpstr>
      <vt:lpstr>Throat Chakra (Vishuddha) Chant</vt:lpstr>
      <vt:lpstr>Guided Meditation To Activate The Throat Chakra</vt:lpstr>
      <vt:lpstr>Guided Meditation To Activate The Throat Chakra</vt:lpstr>
      <vt:lpstr>Guided Meditation To Activate The Throat Chakra</vt:lpstr>
      <vt:lpstr>Guided Meditation To Activate The Throat Chakra</vt:lpstr>
      <vt:lpstr>Guided Meditation To Activate The Throat Chakra</vt:lpstr>
      <vt:lpstr>Guided Meditation To Activate The Throat Chakra</vt:lpstr>
      <vt:lpstr>Guided Meditation To Activate The Throat Chakra</vt:lpstr>
      <vt:lpstr>Guided Meditation To Activate The Throat Chakra</vt:lpstr>
      <vt:lpstr>Guided Meditation To Activate The Heart Chakra</vt:lpstr>
      <vt:lpstr>YOGA POSES FOR THE THROAT CHAKRA</vt:lpstr>
      <vt:lpstr>Signs that Your Chakra is Activated and Aligned</vt:lpstr>
      <vt:lpstr>THE BROW CHAKRA</vt:lpstr>
      <vt:lpstr>Lotus flowers are commonly associated with the chakras in many spiritual traditions. Here are the lotus flowers typically associated with each chakra:</vt:lpstr>
      <vt:lpstr>Here are some key aspects and qualities associated with the Brow chakra </vt:lpstr>
      <vt:lpstr>Here are some key aspects and qualities associated with the Brow chakra </vt:lpstr>
      <vt:lpstr>PowerPoint Presentation</vt:lpstr>
      <vt:lpstr>Brow Chakra Activation</vt:lpstr>
      <vt:lpstr>BROW CHAKRA AFFRIMATIONS</vt:lpstr>
      <vt:lpstr>PowerPoint Presentation</vt:lpstr>
      <vt:lpstr>Guided Meditation To Activate The Heart Chakra</vt:lpstr>
      <vt:lpstr>Brow Chakra (Ajna) Chant</vt:lpstr>
      <vt:lpstr>Guided Meditation To Activate The Brow Chakra</vt:lpstr>
      <vt:lpstr>Guided Meditation To Activate The Brow Chakra</vt:lpstr>
      <vt:lpstr>Guided Meditation To Activate The Brow Chakra</vt:lpstr>
      <vt:lpstr>Guided Meditation To Activate The Brow Chakra</vt:lpstr>
      <vt:lpstr>Guided Meditation To Activate The Brow Chakra</vt:lpstr>
      <vt:lpstr>Guided Meditation To Activate The Brow Chakra</vt:lpstr>
      <vt:lpstr>Guided Meditation To Activate The Brow Chakra</vt:lpstr>
      <vt:lpstr>Guided Meditation To Activate The Brow Chakra</vt:lpstr>
      <vt:lpstr>Guided Meditation To Activate The Brow Chakra</vt:lpstr>
      <vt:lpstr>YOGA POSES FOR THE BROW CHAKRA</vt:lpstr>
      <vt:lpstr>Signs that Your Chakra is Activated and Aligned</vt:lpstr>
      <vt:lpstr>THE CROWN CHAKRA</vt:lpstr>
      <vt:lpstr>Lotus flowers are commonly associated with the chakras in many spiritual traditions. Here are the lotus flowers typically associated with each chakra:</vt:lpstr>
      <vt:lpstr>Here are some key aspects and qualities associated with the Crown chakra </vt:lpstr>
      <vt:lpstr>Here are some key aspects and qualities associated with the Crown chakra </vt:lpstr>
      <vt:lpstr>PowerPoint Presentation</vt:lpstr>
      <vt:lpstr>Crown Chakra Activation</vt:lpstr>
      <vt:lpstr>CROWN CHAKRA AFFRIMATIONS</vt:lpstr>
      <vt:lpstr>PowerPoint Presentation</vt:lpstr>
      <vt:lpstr>Crown Chakra (Sahasrara) Chant</vt:lpstr>
      <vt:lpstr>Guided Meditation To Activate The Crown Chakra</vt:lpstr>
      <vt:lpstr>Guided Meditation To Activate The Crown Chakra</vt:lpstr>
      <vt:lpstr>Guided Meditation To Activate The Crown Chakra</vt:lpstr>
      <vt:lpstr>Guided Meditation To Activate The Crown Chakra</vt:lpstr>
      <vt:lpstr>Guided Meditation To Activate The Crown Chakra</vt:lpstr>
      <vt:lpstr>Guided Meditation To Activate The Crown Chakra</vt:lpstr>
      <vt:lpstr>Guided Meditation To Activate The Crown Chakra</vt:lpstr>
      <vt:lpstr>Guided Meditation To Activate The Crown Chakra</vt:lpstr>
      <vt:lpstr>Guided Meditation To Activate The Crown Chakra</vt:lpstr>
      <vt:lpstr>YOGA POSES FOR THE CROWN CHAKRA</vt:lpstr>
      <vt:lpstr>Signs that Your Chakra is Activated and Aligned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Chakra Empowerment Challenge:  Ignite Your Inner Potential and Transform Your Life </dc:title>
  <dc:creator>Gibney, Claire</dc:creator>
  <cp:lastModifiedBy>Gibney, Claire</cp:lastModifiedBy>
  <cp:revision>2</cp:revision>
  <dcterms:created xsi:type="dcterms:W3CDTF">2023-08-14T17:22:23Z</dcterms:created>
  <dcterms:modified xsi:type="dcterms:W3CDTF">2024-12-30T02:13:58Z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0x010100E04605EB439D5F4293DA866682030C29</vt:lpwstr>
  </property>
</Properties>
</file>