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300" r:id="rId5"/>
    <p:sldId id="260" r:id="rId6"/>
    <p:sldId id="322" r:id="rId7"/>
    <p:sldId id="285" r:id="rId8"/>
    <p:sldId id="286" r:id="rId9"/>
    <p:sldId id="304" r:id="rId10"/>
    <p:sldId id="261" r:id="rId11"/>
    <p:sldId id="262" r:id="rId12"/>
    <p:sldId id="277" r:id="rId13"/>
    <p:sldId id="273" r:id="rId14"/>
    <p:sldId id="275" r:id="rId15"/>
    <p:sldId id="280" r:id="rId16"/>
    <p:sldId id="324" r:id="rId17"/>
    <p:sldId id="325" r:id="rId18"/>
    <p:sldId id="323" r:id="rId19"/>
    <p:sldId id="281" r:id="rId20"/>
    <p:sldId id="282" r:id="rId21"/>
    <p:sldId id="326" r:id="rId22"/>
    <p:sldId id="327" r:id="rId23"/>
    <p:sldId id="311" r:id="rId24"/>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73A"/>
    <a:srgbClr val="A3E98C"/>
    <a:srgbClr val="C1D0DD"/>
    <a:srgbClr val="89DBD9"/>
    <a:srgbClr val="5DCDCA"/>
    <a:srgbClr val="33CCCC"/>
    <a:srgbClr val="0000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94694" autoAdjust="0"/>
  </p:normalViewPr>
  <p:slideViewPr>
    <p:cSldViewPr>
      <p:cViewPr varScale="1">
        <p:scale>
          <a:sx n="117" d="100"/>
          <a:sy n="117" d="100"/>
        </p:scale>
        <p:origin x="2176" y="168"/>
      </p:cViewPr>
      <p:guideLst>
        <p:guide orient="horz" pos="2160"/>
        <p:guide pos="2880"/>
      </p:guideLst>
    </p:cSldViewPr>
  </p:slideViewPr>
  <p:outlineViewPr>
    <p:cViewPr>
      <p:scale>
        <a:sx n="33" d="100"/>
        <a:sy n="33" d="100"/>
      </p:scale>
      <p:origin x="0" y="831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66" d="100"/>
        <a:sy n="66" d="100"/>
      </p:scale>
      <p:origin x="0" y="402"/>
    </p:cViewPr>
  </p:sorterViewPr>
  <p:notesViewPr>
    <p:cSldViewPr>
      <p:cViewPr varScale="1">
        <p:scale>
          <a:sx n="60" d="100"/>
          <a:sy n="60" d="100"/>
        </p:scale>
        <p:origin x="-249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13" Type="http://schemas.openxmlformats.org/officeDocument/2006/relationships/slide" Target="slides/slide20.xml"/><Relationship Id="rId3" Type="http://schemas.openxmlformats.org/officeDocument/2006/relationships/slide" Target="slides/slide3.xml"/><Relationship Id="rId7" Type="http://schemas.openxmlformats.org/officeDocument/2006/relationships/slide" Target="slides/slide13.xml"/><Relationship Id="rId12" Type="http://schemas.openxmlformats.org/officeDocument/2006/relationships/slide" Target="slides/slide1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2.xml"/><Relationship Id="rId11" Type="http://schemas.openxmlformats.org/officeDocument/2006/relationships/slide" Target="slides/slide17.xml"/><Relationship Id="rId5" Type="http://schemas.openxmlformats.org/officeDocument/2006/relationships/slide" Target="slides/slide10.xml"/><Relationship Id="rId15" Type="http://schemas.openxmlformats.org/officeDocument/2006/relationships/slide" Target="slides/slide23.xml"/><Relationship Id="rId10" Type="http://schemas.openxmlformats.org/officeDocument/2006/relationships/slide" Target="slides/slide16.xml"/><Relationship Id="rId4" Type="http://schemas.openxmlformats.org/officeDocument/2006/relationships/slide" Target="slides/slide5.xml"/><Relationship Id="rId9" Type="http://schemas.openxmlformats.org/officeDocument/2006/relationships/slide" Target="slides/slide15.xml"/><Relationship Id="rId14"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cs typeface="+mn-cs"/>
              </a:defRPr>
            </a:lvl1pPr>
          </a:lstStyle>
          <a:p>
            <a:pPr>
              <a:defRPr/>
            </a:pPr>
            <a:endParaRPr lang="en-US"/>
          </a:p>
        </p:txBody>
      </p:sp>
      <p:sp>
        <p:nvSpPr>
          <p:cNvPr id="522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endParaRPr lang="en-US"/>
          </a:p>
        </p:txBody>
      </p:sp>
      <p:sp>
        <p:nvSpPr>
          <p:cNvPr id="522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cs typeface="+mn-cs"/>
              </a:defRPr>
            </a:lvl1pPr>
          </a:lstStyle>
          <a:p>
            <a:pPr>
              <a:defRPr/>
            </a:pPr>
            <a:endParaRPr lang="en-US"/>
          </a:p>
        </p:txBody>
      </p:sp>
      <p:sp>
        <p:nvSpPr>
          <p:cNvPr id="522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cs typeface="+mn-cs"/>
              </a:defRPr>
            </a:lvl1pPr>
          </a:lstStyle>
          <a:p>
            <a:pPr>
              <a:defRPr/>
            </a:pPr>
            <a:fld id="{C95BA614-12CC-4349-9679-96AFF8879BB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cs typeface="+mn-cs"/>
              </a:defRPr>
            </a:lvl1pPr>
          </a:lstStyle>
          <a:p>
            <a:pPr>
              <a:defRPr/>
            </a:pPr>
            <a:fld id="{A5F86688-2EA4-4E23-AE6F-0D6803FD220B}" type="datetimeFigureOut">
              <a:rPr lang="en-US"/>
              <a:pPr>
                <a:defRPr/>
              </a:pPr>
              <a:t>6/30/23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cs typeface="+mn-cs"/>
              </a:defRPr>
            </a:lvl1pPr>
          </a:lstStyle>
          <a:p>
            <a:pPr>
              <a:defRPr/>
            </a:pPr>
            <a:fld id="{F71FA801-F15E-4015-94A8-B42551A93E5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Hyperlinks have been created for this presentation. Each section listed on the Menu slide will directly link you to that section of the Homeselling Proposal, making the presentation interactive and flexible. </a:t>
            </a:r>
          </a:p>
          <a:p>
            <a:pPr eaLnBrk="1" fontAlgn="auto" hangingPunct="1">
              <a:spcBef>
                <a:spcPts val="0"/>
              </a:spcBef>
              <a:spcAft>
                <a:spcPts val="0"/>
              </a:spcAft>
              <a:defRPr/>
            </a:pPr>
            <a:r>
              <a:rPr lang="en-US" dirty="0"/>
              <a:t>View the slide in Presentation view to make the hyperlinks functional. Simply move your mouse over each section. The cursor will be replaced by a hand indicating  a hyperlink exists. Simply click on the section you want to navigate. The hyperlink will take you to the section divider slide within the presentation</a:t>
            </a:r>
            <a:r>
              <a:rPr lang="en-US"/>
              <a:t>. </a:t>
            </a:r>
            <a:endParaRPr lang="en-US" dirty="0"/>
          </a:p>
          <a:p>
            <a:pPr marL="241653" indent="-241653" eaLnBrk="1" fontAlgn="auto" hangingPunct="1">
              <a:spcBef>
                <a:spcPts val="0"/>
              </a:spcBef>
              <a:spcAft>
                <a:spcPts val="0"/>
              </a:spcAft>
              <a:defRPr/>
            </a:pPr>
            <a:endParaRPr lang="en-US" dirty="0"/>
          </a:p>
          <a:p>
            <a:pPr marL="241653" indent="-241653" eaLnBrk="1" fontAlgn="auto" hangingPunct="1">
              <a:spcBef>
                <a:spcPts val="0"/>
              </a:spcBef>
              <a:spcAft>
                <a:spcPts val="0"/>
              </a:spcAft>
              <a:buFont typeface="+mj-lt"/>
              <a:buAutoNum type="arabicPeriod"/>
              <a:defRPr/>
            </a:pPr>
            <a:endParaRPr lang="en-US" dirty="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046D695-2E8A-4EAF-B34C-6CCC3204D001}" type="slidenum">
              <a:rPr lang="en-US" altLang="en-US" sz="1300" smtClean="0"/>
              <a:pPr eaLnBrk="1" hangingPunct="1">
                <a:defRPr/>
              </a:pPr>
              <a:t>3</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b="1" dirty="0">
                <a:latin typeface="Arial" pitchFamily="34" charset="0"/>
                <a:cs typeface="Arial" pitchFamily="34" charset="0"/>
              </a:rPr>
              <a:t>How to use this page</a:t>
            </a:r>
          </a:p>
          <a:p>
            <a:pPr eaLnBrk="1" fontAlgn="auto" hangingPunct="1">
              <a:spcBef>
                <a:spcPts val="0"/>
              </a:spcBef>
              <a:spcAft>
                <a:spcPts val="0"/>
              </a:spcAft>
              <a:defRPr/>
            </a:pPr>
            <a:r>
              <a:rPr lang="en-US" dirty="0">
                <a:latin typeface="Arial" pitchFamily="34" charset="0"/>
                <a:cs typeface="Arial" pitchFamily="34" charset="0"/>
              </a:rPr>
              <a:t>Sellers are often unfamiliar with the complex sequence of events involved in a successful home sale, and they may be unaware of how hard you have to work for them to make that sale happen. With this page you can walk the sellers through the steps of a typical transaction, and at the same time educate them about the many responsibilities you will fulfill as their real estate representative.</a:t>
            </a:r>
          </a:p>
          <a:p>
            <a:pPr eaLnBrk="1" fontAlgn="auto" hangingPunct="1">
              <a:spcBef>
                <a:spcPts val="0"/>
              </a:spcBef>
              <a:spcAft>
                <a:spcPts val="0"/>
              </a:spcAft>
              <a:defRPr/>
            </a:pPr>
            <a:r>
              <a:rPr lang="en-US" dirty="0">
                <a:latin typeface="Arial" pitchFamily="34" charset="0"/>
                <a:cs typeface="Arial" pitchFamily="34" charset="0"/>
              </a:rPr>
              <a:t>You do not need to discuss every detail of the homeselling process in depth at this time. The important thing is to listen for the sellers’ questions and concerns, and adjust your presentation accordingly. This slide is animated.  Click to reveal discussion points on each section.</a:t>
            </a:r>
          </a:p>
          <a:p>
            <a:pPr eaLnBrk="1" fontAlgn="auto" hangingPunct="1">
              <a:spcBef>
                <a:spcPts val="0"/>
              </a:spcBef>
              <a:spcAft>
                <a:spcPts val="0"/>
              </a:spcAft>
              <a:defRPr/>
            </a:pPr>
            <a:r>
              <a:rPr lang="en-US" b="1" dirty="0">
                <a:latin typeface="Arial" pitchFamily="34" charset="0"/>
                <a:cs typeface="Arial" pitchFamily="34" charset="0"/>
              </a:rPr>
              <a:t>Suggested presentation points</a:t>
            </a:r>
          </a:p>
          <a:p>
            <a:pPr eaLnBrk="1" fontAlgn="auto" hangingPunct="1">
              <a:spcBef>
                <a:spcPts val="0"/>
              </a:spcBef>
              <a:spcAft>
                <a:spcPts val="0"/>
              </a:spcAft>
              <a:defRPr/>
            </a:pPr>
            <a:r>
              <a:rPr lang="en-US" dirty="0">
                <a:latin typeface="Arial" pitchFamily="34" charset="0"/>
                <a:cs typeface="Arial" pitchFamily="34" charset="0"/>
              </a:rPr>
              <a:t>• “I’d like to take a quick look at the steps involved in marketing a property and bringing a transaction to a successful conclusion.”</a:t>
            </a:r>
          </a:p>
          <a:p>
            <a:pPr eaLnBrk="1" fontAlgn="auto" hangingPunct="1">
              <a:spcBef>
                <a:spcPts val="0"/>
              </a:spcBef>
              <a:spcAft>
                <a:spcPts val="0"/>
              </a:spcAft>
              <a:defRPr/>
            </a:pPr>
            <a:r>
              <a:rPr lang="en-US" dirty="0">
                <a:latin typeface="Arial" pitchFamily="34" charset="0"/>
                <a:cs typeface="Arial" pitchFamily="34" charset="0"/>
              </a:rPr>
              <a:t>• “Even though you have sold homes before, it can still seem to be a confusing process. This chart gives a brief review of the steps to a successful sale.”</a:t>
            </a:r>
          </a:p>
          <a:p>
            <a:pPr eaLnBrk="1" fontAlgn="auto" hangingPunct="1">
              <a:spcBef>
                <a:spcPts val="0"/>
              </a:spcBef>
              <a:spcAft>
                <a:spcPts val="0"/>
              </a:spcAft>
              <a:defRPr/>
            </a:pPr>
            <a:r>
              <a:rPr lang="en-US" dirty="0">
                <a:latin typeface="Arial" pitchFamily="34" charset="0"/>
                <a:cs typeface="Arial" pitchFamily="34" charset="0"/>
              </a:rPr>
              <a:t>• “Selling a house can be a complex process, and I want it to be as stress-free as possible for you. The main thing to understand is that I will be with you every step of the way to see that this process flows just as smoothly as possible.”</a:t>
            </a:r>
          </a:p>
          <a:p>
            <a:pPr eaLnBrk="1" fontAlgn="auto" hangingPunct="1">
              <a:spcBef>
                <a:spcPts val="0"/>
              </a:spcBef>
              <a:spcAft>
                <a:spcPts val="0"/>
              </a:spcAft>
              <a:defRPr/>
            </a:pPr>
            <a:r>
              <a:rPr lang="en-US" dirty="0">
                <a:latin typeface="Arial" pitchFamily="34" charset="0"/>
                <a:cs typeface="Arial" pitchFamily="34" charset="0"/>
              </a:rPr>
              <a:t>• “It may seem a little overwhelming right now, but we’ll just take it a step at a time. I’ll always explain what’s going on, answer your questions and clarify what your choices are.”</a:t>
            </a:r>
          </a:p>
          <a:p>
            <a:pPr eaLnBrk="1" fontAlgn="auto" hangingPunct="1">
              <a:spcBef>
                <a:spcPts val="0"/>
              </a:spcBef>
              <a:spcAft>
                <a:spcPts val="0"/>
              </a:spcAft>
              <a:defRPr/>
            </a:pPr>
            <a:r>
              <a:rPr lang="en-US" dirty="0">
                <a:latin typeface="Arial" pitchFamily="34" charset="0"/>
                <a:cs typeface="Arial" pitchFamily="34" charset="0"/>
              </a:rPr>
              <a:t>• “It will be my responsibility to handle many of these details and keep the process moving with a minimum of inconvenience to you.”</a:t>
            </a:r>
          </a:p>
          <a:p>
            <a:pPr eaLnBrk="1" fontAlgn="auto" hangingPunct="1">
              <a:spcBef>
                <a:spcPts val="0"/>
              </a:spcBef>
              <a:spcAft>
                <a:spcPts val="0"/>
              </a:spcAft>
              <a:defRPr/>
            </a:pPr>
            <a:r>
              <a:rPr lang="en-US" dirty="0">
                <a:latin typeface="Arial" pitchFamily="34" charset="0"/>
                <a:cs typeface="Arial" pitchFamily="34" charset="0"/>
              </a:rPr>
              <a:t>• “Do you have any questions about the homeselling process?”</a:t>
            </a:r>
          </a:p>
          <a:p>
            <a:pPr eaLnBrk="1" fontAlgn="auto" hangingPunct="1">
              <a:spcBef>
                <a:spcPts val="0"/>
              </a:spcBef>
              <a:spcAft>
                <a:spcPts val="0"/>
              </a:spcAft>
              <a:defRPr/>
            </a:pPr>
            <a:endParaRPr lang="en-US" dirty="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06325B11-848F-41C9-91BA-FFD5D6E7A349}" type="slidenum">
              <a:rPr lang="en-US" altLang="en-US" sz="1300" smtClean="0"/>
              <a:pPr eaLnBrk="1" hangingPunct="1">
                <a:defRPr/>
              </a:pPr>
              <a:t>9</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cstate="print"/>
          <a:srcRect/>
          <a:stretch>
            <a:fillRect/>
          </a:stretch>
        </p:blipFill>
        <p:spPr bwMode="auto">
          <a:xfrm>
            <a:off x="0" y="-76200"/>
            <a:ext cx="9240838" cy="7186613"/>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Blue Text and Standar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848" y="384048"/>
            <a:ext cx="7845552" cy="612648"/>
          </a:xfrm>
          <a:prstGeom prst="rect">
            <a:avLst/>
          </a:prstGeom>
        </p:spPr>
        <p:txBody>
          <a:bodyPr/>
          <a:lstStyle>
            <a:lvl1pPr>
              <a:spcBef>
                <a:spcPts val="0"/>
              </a:spcBef>
              <a:defRPr sz="30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371600" y="2438400"/>
            <a:ext cx="7543800" cy="36576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1069848" y="1069848"/>
            <a:ext cx="7845552" cy="5486400"/>
          </a:xfrm>
          <a:prstGeom prst="rect">
            <a:avLst/>
          </a:prstGeom>
        </p:spPr>
        <p:txBody>
          <a:bodyPr/>
          <a:lstStyle>
            <a:lvl1pPr marL="0" algn="l">
              <a:buFontTx/>
              <a:buNone/>
              <a:defRPr sz="1800" b="1">
                <a:solidFill>
                  <a:srgbClr val="3366CC"/>
                </a:solidFill>
              </a:defRPr>
            </a:lvl1pPr>
          </a:lstStyle>
          <a:p>
            <a:pPr lvl="0"/>
            <a:r>
              <a:rPr lang="en-US" dirty="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Blue Text and Standar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848" y="384048"/>
            <a:ext cx="7845552" cy="612648"/>
          </a:xfrm>
          <a:prstGeom prst="rect">
            <a:avLst/>
          </a:prstGeom>
        </p:spPr>
        <p:txBody>
          <a:bodyPr/>
          <a:lstStyle>
            <a:lvl1pPr>
              <a:spcBef>
                <a:spcPts val="0"/>
              </a:spcBef>
              <a:defRPr sz="30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1371600" y="2438400"/>
            <a:ext cx="7543800" cy="36576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1069848" y="1069848"/>
            <a:ext cx="7845552" cy="5486400"/>
          </a:xfrm>
          <a:prstGeom prst="rect">
            <a:avLst/>
          </a:prstGeom>
        </p:spPr>
        <p:txBody>
          <a:bodyPr/>
          <a:lstStyle>
            <a:lvl1pPr marL="0" algn="l">
              <a:buFontTx/>
              <a:buNone/>
              <a:defRPr sz="1800" b="1">
                <a:solidFill>
                  <a:srgbClr val="3366CC"/>
                </a:solidFill>
              </a:defRPr>
            </a:lvl1pPr>
          </a:lstStyle>
          <a:p>
            <a:pPr lvl="0"/>
            <a:r>
              <a:rPr lang="en-US" dirty="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1"/>
      </p:bgRef>
    </p:bg>
    <p:spTree>
      <p:nvGrpSpPr>
        <p:cNvPr id="1" name=""/>
        <p:cNvGrpSpPr/>
        <p:nvPr/>
      </p:nvGrpSpPr>
      <p:grpSpPr>
        <a:xfrm>
          <a:off x="0" y="0"/>
          <a:ext cx="0" cy="0"/>
          <a:chOff x="0" y="0"/>
          <a:chExt cx="0" cy="0"/>
        </a:xfrm>
      </p:grpSpPr>
      <p:pic>
        <p:nvPicPr>
          <p:cNvPr id="3" name="Picture 4" descr="Homefinding Presentation Cover_2.jpg"/>
          <p:cNvPicPr>
            <a:picLocks noChangeAspect="1"/>
          </p:cNvPicPr>
          <p:nvPr userDrawn="1"/>
        </p:nvPicPr>
        <p:blipFill>
          <a:blip r:embed="rId2" cstate="print"/>
          <a:srcRect/>
          <a:stretch>
            <a:fillRect/>
          </a:stretch>
        </p:blipFill>
        <p:spPr bwMode="auto">
          <a:xfrm>
            <a:off x="-76200" y="-285750"/>
            <a:ext cx="9240838" cy="7315200"/>
          </a:xfrm>
          <a:prstGeom prst="rect">
            <a:avLst/>
          </a:prstGeom>
          <a:noFill/>
          <a:ln w="9525">
            <a:noFill/>
            <a:miter lim="800000"/>
            <a:headEnd/>
            <a:tailEnd/>
          </a:ln>
        </p:spPr>
      </p:pic>
      <p:pic>
        <p:nvPicPr>
          <p:cNvPr id="4" name="Picture 5"/>
          <p:cNvPicPr>
            <a:picLocks noChangeAspect="1"/>
          </p:cNvPicPr>
          <p:nvPr userDrawn="1"/>
        </p:nvPicPr>
        <p:blipFill>
          <a:blip r:embed="rId3" cstate="print"/>
          <a:srcRect/>
          <a:stretch>
            <a:fillRect/>
          </a:stretch>
        </p:blipFill>
        <p:spPr bwMode="auto">
          <a:xfrm>
            <a:off x="-168275" y="-273050"/>
            <a:ext cx="9388475" cy="7302500"/>
          </a:xfrm>
          <a:prstGeom prst="rect">
            <a:avLst/>
          </a:prstGeom>
          <a:noFill/>
          <a:ln w="9525">
            <a:noFill/>
            <a:miter lim="800000"/>
            <a:headEnd/>
            <a:tailEnd/>
          </a:ln>
        </p:spPr>
      </p:pic>
      <p:sp>
        <p:nvSpPr>
          <p:cNvPr id="9" name="Title 1"/>
          <p:cNvSpPr>
            <a:spLocks noGrp="1"/>
          </p:cNvSpPr>
          <p:nvPr>
            <p:ph type="title"/>
          </p:nvPr>
        </p:nvSpPr>
        <p:spPr>
          <a:xfrm>
            <a:off x="3810000" y="1841500"/>
            <a:ext cx="5092700" cy="1447800"/>
          </a:xfrm>
          <a:prstGeom prst="rect">
            <a:avLst/>
          </a:prstGeom>
        </p:spPr>
        <p:txBody>
          <a:bodyPr/>
          <a:lstStyle>
            <a:lvl1pPr algn="r">
              <a:defRPr sz="4000" b="0" i="0" baseline="0">
                <a:solidFill>
                  <a:schemeClr val="accent3"/>
                </a:solidFill>
                <a:latin typeface="Arial" pitchFamily="34" charset="0"/>
                <a:cs typeface="Arial" pitchFamily="34" charset="0"/>
              </a:defRPr>
            </a:lvl1pPr>
          </a:lstStyle>
          <a:p>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al Divider">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Blue Text and Standard Content">
    <p:spTree>
      <p:nvGrpSpPr>
        <p:cNvPr id="1" name=""/>
        <p:cNvGrpSpPr/>
        <p:nvPr/>
      </p:nvGrpSpPr>
      <p:grpSpPr>
        <a:xfrm>
          <a:off x="0" y="0"/>
          <a:ext cx="0" cy="0"/>
          <a:chOff x="0" y="0"/>
          <a:chExt cx="0" cy="0"/>
        </a:xfrm>
      </p:grpSpPr>
      <p:sp>
        <p:nvSpPr>
          <p:cNvPr id="5" name="Rectangle 9"/>
          <p:cNvSpPr>
            <a:spLocks noGrp="1" noChangeArrowheads="1"/>
          </p:cNvSpPr>
          <p:nvPr>
            <p:ph type="title"/>
          </p:nvPr>
        </p:nvSpPr>
        <p:spPr bwMode="auto">
          <a:xfrm>
            <a:off x="1066800" y="228600"/>
            <a:ext cx="7848600" cy="1143000"/>
          </a:xfrm>
          <a:prstGeom prst="rect">
            <a:avLst/>
          </a:prstGeom>
          <a:noFill/>
          <a:ln w="9525">
            <a:noFill/>
            <a:miter lim="800000"/>
            <a:headEnd/>
            <a:tailEnd/>
          </a:ln>
        </p:spPr>
        <p:txBody>
          <a:bodyPr/>
          <a:lstStyle/>
          <a:p>
            <a:pPr lvl="0"/>
            <a:r>
              <a:rPr lang="en-US" dirty="0"/>
              <a:t>Click to edit Master title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Blue 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543800" cy="1143000"/>
          </a:xfrm>
          <a:prstGeom prst="rect">
            <a:avLst/>
          </a:prstGeom>
        </p:spPr>
        <p:txBody>
          <a:bodyPr/>
          <a:lstStyle>
            <a:lvl1pPr>
              <a:spcBef>
                <a:spcPts val="0"/>
              </a:spcBef>
              <a:defRPr/>
            </a:lvl1pPr>
          </a:lstStyle>
          <a:p>
            <a:r>
              <a:rPr lang="en-US" dirty="0"/>
              <a:t>Click to edit Master title style</a:t>
            </a:r>
          </a:p>
        </p:txBody>
      </p:sp>
      <p:sp>
        <p:nvSpPr>
          <p:cNvPr id="4" name="Content Placeholder 2"/>
          <p:cNvSpPr>
            <a:spLocks noGrp="1"/>
          </p:cNvSpPr>
          <p:nvPr>
            <p:ph idx="10"/>
          </p:nvPr>
        </p:nvSpPr>
        <p:spPr>
          <a:xfrm>
            <a:off x="1371600" y="1371600"/>
            <a:ext cx="7543800" cy="990600"/>
          </a:xfrm>
        </p:spPr>
        <p:txBody>
          <a:bodyPr/>
          <a:lstStyle>
            <a:lvl1pPr marL="0" algn="l">
              <a:buFontTx/>
              <a:buNone/>
              <a:defRPr sz="1800" b="1">
                <a:solidFill>
                  <a:srgbClr val="3366CC"/>
                </a:solidFill>
              </a:defRPr>
            </a:lvl1pPr>
          </a:lstStyle>
          <a:p>
            <a:pPr lvl="0"/>
            <a:r>
              <a:rPr lang="en-US"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9"/>
          <p:cNvSpPr>
            <a:spLocks noGrp="1" noChangeArrowheads="1"/>
          </p:cNvSpPr>
          <p:nvPr>
            <p:ph type="title"/>
          </p:nvPr>
        </p:nvSpPr>
        <p:spPr bwMode="auto">
          <a:xfrm>
            <a:off x="1066800" y="228600"/>
            <a:ext cx="7848600" cy="1143000"/>
          </a:xfrm>
          <a:prstGeom prst="rect">
            <a:avLst/>
          </a:prstGeom>
          <a:noFill/>
          <a:ln w="9525">
            <a:noFill/>
            <a:miter lim="800000"/>
            <a:headEnd/>
            <a:tailEnd/>
          </a:ln>
        </p:spPr>
        <p:txBody>
          <a:bodyPr/>
          <a:lstStyle>
            <a:lvl1pPr>
              <a:defRPr baseline="0">
                <a:solidFill>
                  <a:srgbClr val="43173A"/>
                </a:solidFill>
              </a:defRPr>
            </a:lvl1pPr>
          </a:lstStyle>
          <a:p>
            <a:pPr lvl="0"/>
            <a:r>
              <a:rPr lang="en-US" dirty="0"/>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66800" y="1673352"/>
            <a:ext cx="3840480" cy="4800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05400" y="1673352"/>
            <a:ext cx="3840480" cy="4800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143000"/>
          </a:xfrm>
          <a:prstGeom prst="rect">
            <a:avLst/>
          </a:prstGeom>
        </p:spPr>
        <p:txBody>
          <a:bodyPr/>
          <a:lstStyle/>
          <a:p>
            <a:r>
              <a:rPr lang="en-US"/>
              <a:t>Click to edit Master title style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cstate="print"/>
          <a:srcRect/>
          <a:stretch>
            <a:fillRect/>
          </a:stretch>
        </p:blipFill>
        <p:spPr bwMode="auto">
          <a:xfrm>
            <a:off x="0" y="0"/>
            <a:ext cx="9144000" cy="6875463"/>
          </a:xfrm>
          <a:prstGeom prst="rect">
            <a:avLst/>
          </a:prstGeom>
          <a:noFill/>
          <a:ln w="9525">
            <a:noFill/>
            <a:miter lim="800000"/>
            <a:headEnd/>
            <a:tailEnd/>
          </a:ln>
        </p:spPr>
      </p:pic>
      <p:sp>
        <p:nvSpPr>
          <p:cNvPr id="1027" name="Rectangle 10"/>
          <p:cNvSpPr>
            <a:spLocks noGrp="1" noChangeArrowheads="1"/>
          </p:cNvSpPr>
          <p:nvPr>
            <p:ph type="body" idx="1"/>
          </p:nvPr>
        </p:nvSpPr>
        <p:spPr bwMode="auto">
          <a:xfrm>
            <a:off x="1066800" y="1676400"/>
            <a:ext cx="7848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06" r:id="rId1"/>
    <p:sldLayoutId id="2147483897" r:id="rId2"/>
    <p:sldLayoutId id="2147483907" r:id="rId3"/>
    <p:sldLayoutId id="2147483898" r:id="rId4"/>
    <p:sldLayoutId id="2147483899" r:id="rId5"/>
    <p:sldLayoutId id="2147483900" r:id="rId6"/>
    <p:sldLayoutId id="2147483908" r:id="rId7"/>
    <p:sldLayoutId id="2147483901" r:id="rId8"/>
    <p:sldLayoutId id="2147483902" r:id="rId9"/>
    <p:sldLayoutId id="2147483903" r:id="rId10"/>
    <p:sldLayoutId id="2147483904" r:id="rId11"/>
    <p:sldLayoutId id="2147483905" r:id="rId12"/>
  </p:sldLayoutIdLst>
  <p:transition>
    <p:fade/>
  </p:transition>
  <p:txStyles>
    <p:titleStyle>
      <a:lvl1pPr algn="ctr" rtl="0" eaLnBrk="0" fontAlgn="base" hangingPunct="0">
        <a:spcBef>
          <a:spcPct val="0"/>
        </a:spcBef>
        <a:spcAft>
          <a:spcPct val="0"/>
        </a:spcAft>
        <a:defRPr sz="4000">
          <a:solidFill>
            <a:srgbClr val="336699"/>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336699"/>
          </a:solidFill>
          <a:latin typeface="Arial" pitchFamily="34" charset="0"/>
          <a:cs typeface="Arial" pitchFamily="34" charset="0"/>
        </a:defRPr>
      </a:lvl2pPr>
      <a:lvl3pPr algn="ctr" rtl="0" eaLnBrk="0" fontAlgn="base" hangingPunct="0">
        <a:spcBef>
          <a:spcPct val="0"/>
        </a:spcBef>
        <a:spcAft>
          <a:spcPct val="0"/>
        </a:spcAft>
        <a:defRPr sz="4000">
          <a:solidFill>
            <a:srgbClr val="336699"/>
          </a:solidFill>
          <a:latin typeface="Arial" pitchFamily="34" charset="0"/>
          <a:cs typeface="Arial" pitchFamily="34" charset="0"/>
        </a:defRPr>
      </a:lvl3pPr>
      <a:lvl4pPr algn="ctr" rtl="0" eaLnBrk="0" fontAlgn="base" hangingPunct="0">
        <a:spcBef>
          <a:spcPct val="0"/>
        </a:spcBef>
        <a:spcAft>
          <a:spcPct val="0"/>
        </a:spcAft>
        <a:defRPr sz="4000">
          <a:solidFill>
            <a:srgbClr val="336699"/>
          </a:solidFill>
          <a:latin typeface="Arial" pitchFamily="34" charset="0"/>
          <a:cs typeface="Arial" pitchFamily="34" charset="0"/>
        </a:defRPr>
      </a:lvl4pPr>
      <a:lvl5pPr algn="ctr" rtl="0" eaLnBrk="0" fontAlgn="base" hangingPunct="0">
        <a:spcBef>
          <a:spcPct val="0"/>
        </a:spcBef>
        <a:spcAft>
          <a:spcPct val="0"/>
        </a:spcAft>
        <a:defRPr sz="4000">
          <a:solidFill>
            <a:srgbClr val="336699"/>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92D050"/>
        </a:buClr>
        <a:buSzPct val="90000"/>
        <a:buChar char="•"/>
        <a:defRPr>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2D050"/>
        </a:buClr>
        <a:buSzPct val="90000"/>
        <a:buChar char="–"/>
        <a:defRPr>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rgbClr val="92D050"/>
        </a:buClr>
        <a:buSzPct val="90000"/>
        <a:buChar char="•"/>
        <a:defRPr>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rgbClr val="92D050"/>
        </a:buClr>
        <a:buSzPct val="90000"/>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rgbClr val="92D050"/>
        </a:buClr>
        <a:buSzPct val="90000"/>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slide" Target="slide17.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8F48FF4-3117-7A45-BD35-447CF435C6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0" y="533400"/>
            <a:ext cx="5715000" cy="9525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idx="4294967295"/>
          </p:nvPr>
        </p:nvSpPr>
        <p:spPr>
          <a:xfrm>
            <a:off x="457200" y="1676400"/>
            <a:ext cx="6705600" cy="4724400"/>
          </a:xfrm>
        </p:spPr>
        <p:txBody>
          <a:bodyPr/>
          <a:lstStyle/>
          <a:p>
            <a:pPr marL="0" indent="0" eaLnBrk="1" hangingPunct="1">
              <a:spcBef>
                <a:spcPts val="0"/>
              </a:spcBef>
              <a:spcAft>
                <a:spcPts val="600"/>
              </a:spcAft>
              <a:buFontTx/>
              <a:buNone/>
              <a:defRPr/>
            </a:pPr>
            <a:r>
              <a:rPr lang="en-US" sz="1400" b="1" dirty="0"/>
              <a:t>I have access to virtually every property for sale in this market, regardless of whether or not it is being offered by a Berkshire Hathaway HomeServices real estate sales professional, and will show you the homes that best match your requirements including: </a:t>
            </a:r>
          </a:p>
          <a:p>
            <a:pPr marL="0" indent="0" eaLnBrk="1" hangingPunct="1">
              <a:spcBef>
                <a:spcPts val="0"/>
              </a:spcBef>
              <a:spcAft>
                <a:spcPts val="600"/>
              </a:spcAft>
              <a:buFontTx/>
              <a:buNone/>
              <a:defRPr/>
            </a:pPr>
            <a:endParaRPr lang="en-US" sz="1400" b="1" dirty="0"/>
          </a:p>
          <a:p>
            <a:pPr marL="230188" indent="-230188" eaLnBrk="1" hangingPunct="1">
              <a:spcBef>
                <a:spcPts val="0"/>
              </a:spcBef>
              <a:spcAft>
                <a:spcPts val="600"/>
              </a:spcAft>
              <a:buClr>
                <a:schemeClr val="bg1">
                  <a:lumMod val="75000"/>
                </a:schemeClr>
              </a:buClr>
              <a:defRPr/>
            </a:pPr>
            <a:r>
              <a:rPr lang="en-US" sz="1400" dirty="0"/>
              <a:t>All homes marketed by our network members</a:t>
            </a:r>
          </a:p>
          <a:p>
            <a:pPr marL="230188" indent="-230188" eaLnBrk="1" hangingPunct="1">
              <a:spcBef>
                <a:spcPts val="0"/>
              </a:spcBef>
              <a:spcAft>
                <a:spcPts val="600"/>
              </a:spcAft>
              <a:buClr>
                <a:schemeClr val="bg1">
                  <a:lumMod val="75000"/>
                </a:schemeClr>
              </a:buClr>
              <a:defRPr/>
            </a:pPr>
            <a:r>
              <a:rPr lang="en-US" sz="1400" dirty="0"/>
              <a:t>All properties listed by other brokers through the Multiple Listing Services (MLS)</a:t>
            </a:r>
          </a:p>
          <a:p>
            <a:pPr marL="230188" indent="-230188" eaLnBrk="1" hangingPunct="1">
              <a:spcBef>
                <a:spcPts val="0"/>
              </a:spcBef>
              <a:spcAft>
                <a:spcPts val="600"/>
              </a:spcAft>
              <a:buClr>
                <a:schemeClr val="bg1">
                  <a:lumMod val="75000"/>
                </a:schemeClr>
              </a:buClr>
              <a:defRPr/>
            </a:pPr>
            <a:r>
              <a:rPr lang="en-US" sz="1400" dirty="0"/>
              <a:t>Properties not on the open market yet</a:t>
            </a:r>
          </a:p>
          <a:p>
            <a:pPr marL="230188" indent="-230188" eaLnBrk="1" hangingPunct="1">
              <a:spcBef>
                <a:spcPts val="0"/>
              </a:spcBef>
              <a:spcAft>
                <a:spcPts val="600"/>
              </a:spcAft>
              <a:buClr>
                <a:schemeClr val="bg1">
                  <a:lumMod val="75000"/>
                </a:schemeClr>
              </a:buClr>
              <a:defRPr/>
            </a:pPr>
            <a:r>
              <a:rPr lang="en-US" sz="1400" dirty="0"/>
              <a:t>Many properties offered by “For Sale by Owner”</a:t>
            </a:r>
          </a:p>
          <a:p>
            <a:pPr marL="230188" indent="-230188" eaLnBrk="1" hangingPunct="1">
              <a:spcBef>
                <a:spcPts val="0"/>
              </a:spcBef>
              <a:spcAft>
                <a:spcPts val="600"/>
              </a:spcAft>
              <a:buClr>
                <a:schemeClr val="bg1">
                  <a:lumMod val="75000"/>
                </a:schemeClr>
              </a:buClr>
              <a:defRPr/>
            </a:pPr>
            <a:r>
              <a:rPr lang="en-US" sz="1400" dirty="0"/>
              <a:t>Properties advertised in newspapers or buyers’ guide</a:t>
            </a:r>
          </a:p>
          <a:p>
            <a:pPr marL="230188" indent="-230188" eaLnBrk="1" hangingPunct="1">
              <a:spcBef>
                <a:spcPts val="0"/>
              </a:spcBef>
              <a:spcAft>
                <a:spcPts val="600"/>
              </a:spcAft>
              <a:buClr>
                <a:schemeClr val="bg1">
                  <a:lumMod val="75000"/>
                </a:schemeClr>
              </a:buClr>
              <a:defRPr/>
            </a:pPr>
            <a:r>
              <a:rPr lang="en-US" sz="1400" dirty="0"/>
              <a:t>Properties advertised on the Internet</a:t>
            </a:r>
          </a:p>
          <a:p>
            <a:pPr marL="230188" indent="-230188" eaLnBrk="1" hangingPunct="1">
              <a:spcBef>
                <a:spcPts val="0"/>
              </a:spcBef>
              <a:spcAft>
                <a:spcPts val="600"/>
              </a:spcAft>
              <a:buClr>
                <a:schemeClr val="bg1">
                  <a:lumMod val="75000"/>
                </a:schemeClr>
              </a:buClr>
              <a:defRPr/>
            </a:pPr>
            <a:r>
              <a:rPr lang="en-US" sz="1400" dirty="0"/>
              <a:t>Open houses</a:t>
            </a:r>
          </a:p>
          <a:p>
            <a:pPr marL="230188" indent="-230188" eaLnBrk="1" hangingPunct="1">
              <a:spcBef>
                <a:spcPts val="0"/>
              </a:spcBef>
              <a:spcAft>
                <a:spcPts val="600"/>
              </a:spcAft>
              <a:buClr>
                <a:schemeClr val="bg1">
                  <a:lumMod val="75000"/>
                </a:schemeClr>
              </a:buClr>
              <a:defRPr/>
            </a:pPr>
            <a:r>
              <a:rPr lang="en-US" sz="1400" dirty="0"/>
              <a:t>Properties displaying “For Sale” signs</a:t>
            </a:r>
          </a:p>
        </p:txBody>
      </p:sp>
      <p:sp>
        <p:nvSpPr>
          <p:cNvPr id="16387"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Your Single Source for Property Information</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457200" y="1600200"/>
            <a:ext cx="6858000" cy="4800600"/>
          </a:xfrm>
        </p:spPr>
        <p:txBody>
          <a:bodyPr/>
          <a:lstStyle/>
          <a:p>
            <a:pPr marL="0" indent="0">
              <a:spcAft>
                <a:spcPts val="600"/>
              </a:spcAft>
              <a:buFontTx/>
              <a:buNone/>
              <a:defRPr/>
            </a:pPr>
            <a:r>
              <a:rPr lang="en-US" sz="1400" b="1" dirty="0"/>
              <a:t>Discovering the right home should be an exciting event. As a Berkshire Hathaway HomeServices Florida Realty sales professional, my commitment is to make your home search as stress-free as possible. </a:t>
            </a:r>
          </a:p>
          <a:p>
            <a:pPr marL="0" indent="0">
              <a:spcAft>
                <a:spcPts val="600"/>
              </a:spcAft>
              <a:buFontTx/>
              <a:buNone/>
              <a:defRPr/>
            </a:pPr>
            <a:endParaRPr lang="en-US" sz="1400" b="1" dirty="0"/>
          </a:p>
          <a:p>
            <a:pPr marL="233363" indent="-233363" eaLnBrk="1" hangingPunct="1">
              <a:spcBef>
                <a:spcPts val="0"/>
              </a:spcBef>
              <a:spcAft>
                <a:spcPts val="600"/>
              </a:spcAft>
              <a:buClr>
                <a:schemeClr val="bg1">
                  <a:lumMod val="75000"/>
                </a:schemeClr>
              </a:buClr>
              <a:buFont typeface="Arial" pitchFamily="34" charset="0"/>
              <a:buChar char="•"/>
              <a:defRPr/>
            </a:pPr>
            <a:r>
              <a:rPr lang="en-US" sz="1400" dirty="0"/>
              <a:t>Identifying up-front what is affordable</a:t>
            </a:r>
          </a:p>
          <a:p>
            <a:pPr marL="233363" indent="-233363" eaLnBrk="1" hangingPunct="1">
              <a:spcBef>
                <a:spcPts val="0"/>
              </a:spcBef>
              <a:spcAft>
                <a:spcPts val="600"/>
              </a:spcAft>
              <a:buClr>
                <a:schemeClr val="bg1">
                  <a:lumMod val="75000"/>
                </a:schemeClr>
              </a:buClr>
              <a:buFont typeface="Arial" pitchFamily="34" charset="0"/>
              <a:buChar char="•"/>
              <a:defRPr/>
            </a:pPr>
            <a:r>
              <a:rPr lang="en-US" sz="1400" dirty="0"/>
              <a:t>I will select only those properties that most closely meet your unique needs </a:t>
            </a:r>
            <a:br>
              <a:rPr lang="en-US" sz="1400" dirty="0"/>
            </a:br>
            <a:r>
              <a:rPr lang="en-US" sz="1400" dirty="0"/>
              <a:t>and interests</a:t>
            </a:r>
          </a:p>
          <a:p>
            <a:pPr marL="233363" indent="-233363" eaLnBrk="1" hangingPunct="1">
              <a:spcBef>
                <a:spcPts val="0"/>
              </a:spcBef>
              <a:spcAft>
                <a:spcPts val="600"/>
              </a:spcAft>
              <a:buClr>
                <a:schemeClr val="bg1">
                  <a:lumMod val="75000"/>
                </a:schemeClr>
              </a:buClr>
              <a:buFont typeface="Arial" pitchFamily="34" charset="0"/>
              <a:buChar char="•"/>
              <a:defRPr/>
            </a:pPr>
            <a:r>
              <a:rPr lang="en-US" sz="1400" dirty="0"/>
              <a:t>We will schedule time to look at homes and neighborhoods</a:t>
            </a:r>
          </a:p>
          <a:p>
            <a:pPr marL="233363" indent="-233363" eaLnBrk="1" hangingPunct="1">
              <a:spcBef>
                <a:spcPts val="0"/>
              </a:spcBef>
              <a:spcAft>
                <a:spcPts val="600"/>
              </a:spcAft>
              <a:buClr>
                <a:schemeClr val="bg1">
                  <a:lumMod val="75000"/>
                </a:schemeClr>
              </a:buClr>
              <a:buFont typeface="Arial" pitchFamily="34" charset="0"/>
              <a:buChar char="•"/>
              <a:defRPr/>
            </a:pPr>
            <a:r>
              <a:rPr lang="en-US" sz="1400" dirty="0"/>
              <a:t>If the seller or their real estate professional is at the property when we are there, </a:t>
            </a:r>
            <a:br>
              <a:rPr lang="en-US" sz="1400" dirty="0"/>
            </a:br>
            <a:r>
              <a:rPr lang="en-US" sz="1400" dirty="0"/>
              <a:t>it would be best for you to limit your conversation with them</a:t>
            </a:r>
          </a:p>
          <a:p>
            <a:pPr marL="233363" indent="-233363" eaLnBrk="1" hangingPunct="1">
              <a:spcBef>
                <a:spcPts val="0"/>
              </a:spcBef>
              <a:spcAft>
                <a:spcPts val="600"/>
              </a:spcAft>
              <a:buClr>
                <a:schemeClr val="bg1">
                  <a:lumMod val="75000"/>
                </a:schemeClr>
              </a:buClr>
              <a:buFont typeface="Arial" pitchFamily="34" charset="0"/>
              <a:buChar char="•"/>
              <a:defRPr/>
            </a:pPr>
            <a:r>
              <a:rPr lang="en-US" sz="1400" dirty="0"/>
              <a:t>You can use the </a:t>
            </a:r>
            <a:r>
              <a:rPr lang="en-US" sz="1400" dirty="0" err="1"/>
              <a:t>Homefinding</a:t>
            </a:r>
            <a:r>
              <a:rPr lang="en-US" sz="1400" dirty="0"/>
              <a:t> Worksheets I give you to evaluate each property</a:t>
            </a:r>
          </a:p>
          <a:p>
            <a:pPr marL="233363" indent="-233363" eaLnBrk="1" hangingPunct="1">
              <a:spcBef>
                <a:spcPts val="0"/>
              </a:spcBef>
              <a:spcAft>
                <a:spcPts val="600"/>
              </a:spcAft>
              <a:buClr>
                <a:schemeClr val="bg1">
                  <a:lumMod val="75000"/>
                </a:schemeClr>
              </a:buClr>
              <a:buFont typeface="Arial" pitchFamily="34" charset="0"/>
              <a:buChar char="•"/>
              <a:defRPr/>
            </a:pPr>
            <a:r>
              <a:rPr lang="en-US" sz="1400" dirty="0"/>
              <a:t>To help me find the right home for you, I will ask you to tell me your thoughts about each property you see – the positives and negatives</a:t>
            </a:r>
          </a:p>
          <a:p>
            <a:pPr marL="233363" indent="-233363" eaLnBrk="1" hangingPunct="1">
              <a:spcBef>
                <a:spcPts val="0"/>
              </a:spcBef>
              <a:spcAft>
                <a:spcPts val="600"/>
              </a:spcAft>
              <a:buClr>
                <a:schemeClr val="bg1">
                  <a:lumMod val="75000"/>
                </a:schemeClr>
              </a:buClr>
              <a:buFont typeface="Arial" pitchFamily="34" charset="0"/>
              <a:buChar char="•"/>
              <a:defRPr/>
            </a:pPr>
            <a:r>
              <a:rPr lang="en-US" sz="1400" dirty="0"/>
              <a:t>We will continue to assess your needs and buying criteria</a:t>
            </a:r>
          </a:p>
          <a:p>
            <a:pPr algn="ctr">
              <a:spcAft>
                <a:spcPts val="900"/>
              </a:spcAft>
              <a:defRPr/>
            </a:pPr>
            <a:endParaRPr lang="en-US" dirty="0">
              <a:effectLst>
                <a:outerShdw blurRad="38100" dist="38100" dir="2700000" algn="tl">
                  <a:srgbClr val="C0C0C0"/>
                </a:outerShdw>
              </a:effectLst>
            </a:endParaRPr>
          </a:p>
          <a:p>
            <a:pPr>
              <a:spcAft>
                <a:spcPts val="900"/>
              </a:spcAft>
              <a:defRPr/>
            </a:pPr>
            <a:endParaRPr lang="en-US" dirty="0"/>
          </a:p>
        </p:txBody>
      </p:sp>
      <p:sp>
        <p:nvSpPr>
          <p:cNvPr id="17411"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How to Look at Homes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Content Placeholder 6"/>
          <p:cNvSpPr>
            <a:spLocks noGrp="1"/>
          </p:cNvSpPr>
          <p:nvPr>
            <p:ph idx="4294967295"/>
          </p:nvPr>
        </p:nvSpPr>
        <p:spPr>
          <a:xfrm>
            <a:off x="457200" y="1676400"/>
            <a:ext cx="6553200" cy="4724400"/>
          </a:xfrm>
        </p:spPr>
        <p:txBody>
          <a:bodyPr/>
          <a:lstStyle/>
          <a:p>
            <a:pPr marL="0" indent="0">
              <a:buFontTx/>
              <a:buNone/>
              <a:defRPr/>
            </a:pPr>
            <a:r>
              <a:rPr lang="en-US" sz="1400" b="1" dirty="0"/>
              <a:t>Once you have found the right property, the next step is to make the offer </a:t>
            </a:r>
            <a:br>
              <a:rPr lang="en-US" sz="1400" b="1" dirty="0"/>
            </a:br>
            <a:r>
              <a:rPr lang="en-US" sz="1400" b="1" dirty="0"/>
              <a:t>to the seller.</a:t>
            </a:r>
          </a:p>
          <a:p>
            <a:pPr marL="0" indent="0">
              <a:buFontTx/>
              <a:buNone/>
              <a:defRPr/>
            </a:pPr>
            <a:endParaRPr lang="en-US" sz="1400" b="1" dirty="0"/>
          </a:p>
          <a:p>
            <a:pPr marL="228600" indent="-228600">
              <a:buClr>
                <a:schemeClr val="bg1">
                  <a:lumMod val="75000"/>
                </a:schemeClr>
              </a:buClr>
              <a:buFont typeface="Arial" pitchFamily="34" charset="0"/>
              <a:buChar char="•"/>
              <a:defRPr/>
            </a:pPr>
            <a:r>
              <a:rPr lang="en-US" sz="1400" dirty="0"/>
              <a:t>Determine the price you want to offer</a:t>
            </a:r>
          </a:p>
          <a:p>
            <a:pPr marL="228600" indent="-228600">
              <a:buClr>
                <a:schemeClr val="bg1">
                  <a:lumMod val="75000"/>
                </a:schemeClr>
              </a:buClr>
              <a:buFont typeface="Arial" pitchFamily="34" charset="0"/>
              <a:buChar char="•"/>
              <a:defRPr/>
            </a:pPr>
            <a:endParaRPr lang="en-US" sz="1400" dirty="0"/>
          </a:p>
          <a:p>
            <a:pPr marL="228600" indent="-228600">
              <a:buClr>
                <a:schemeClr val="bg1">
                  <a:lumMod val="75000"/>
                </a:schemeClr>
              </a:buClr>
              <a:buFont typeface="Arial" pitchFamily="34" charset="0"/>
              <a:buChar char="•"/>
              <a:defRPr/>
            </a:pPr>
            <a:r>
              <a:rPr lang="en-US" sz="1400" dirty="0"/>
              <a:t>Decide on financing</a:t>
            </a:r>
          </a:p>
          <a:p>
            <a:pPr marL="228600" indent="-228600">
              <a:buClr>
                <a:schemeClr val="bg1">
                  <a:lumMod val="75000"/>
                </a:schemeClr>
              </a:buClr>
              <a:buFont typeface="Arial" pitchFamily="34" charset="0"/>
              <a:buChar char="•"/>
              <a:defRPr/>
            </a:pPr>
            <a:endParaRPr lang="en-US" sz="1400" dirty="0"/>
          </a:p>
          <a:p>
            <a:pPr marL="228600" indent="-228600">
              <a:buClr>
                <a:schemeClr val="bg1">
                  <a:lumMod val="75000"/>
                </a:schemeClr>
              </a:buClr>
              <a:buFont typeface="Arial" pitchFamily="34" charset="0"/>
              <a:buChar char="•"/>
              <a:defRPr/>
            </a:pPr>
            <a:r>
              <a:rPr lang="en-US" sz="1400" dirty="0"/>
              <a:t>Decide on other issues that are important to you such as:</a:t>
            </a:r>
          </a:p>
          <a:p>
            <a:pPr marL="971550" lvl="1" indent="-228600">
              <a:buClr>
                <a:schemeClr val="bg1">
                  <a:lumMod val="75000"/>
                </a:schemeClr>
              </a:buClr>
              <a:buFont typeface="Arial" pitchFamily="34" charset="0"/>
              <a:buChar char="•"/>
              <a:defRPr/>
            </a:pPr>
            <a:r>
              <a:rPr lang="en-US" sz="1400" dirty="0"/>
              <a:t>Items of personal property you want included</a:t>
            </a:r>
          </a:p>
          <a:p>
            <a:pPr marL="971550" lvl="1" indent="-228600">
              <a:buClr>
                <a:schemeClr val="bg1">
                  <a:lumMod val="75000"/>
                </a:schemeClr>
              </a:buClr>
              <a:buFont typeface="Arial" pitchFamily="34" charset="0"/>
              <a:buChar char="•"/>
              <a:defRPr/>
            </a:pPr>
            <a:r>
              <a:rPr lang="en-US" sz="1400" dirty="0"/>
              <a:t>Home Service Plan, inspections, repairs, lien search, etc.</a:t>
            </a:r>
          </a:p>
          <a:p>
            <a:pPr marL="971550" lvl="1" indent="-228600">
              <a:buClr>
                <a:schemeClr val="bg1">
                  <a:lumMod val="75000"/>
                </a:schemeClr>
              </a:buClr>
              <a:buFont typeface="Arial" pitchFamily="34" charset="0"/>
              <a:buChar char="•"/>
              <a:defRPr/>
            </a:pPr>
            <a:r>
              <a:rPr lang="en-US" sz="1400" dirty="0"/>
              <a:t>Closing date and possession</a:t>
            </a:r>
          </a:p>
          <a:p>
            <a:pPr marL="971550" lvl="1" indent="-228600">
              <a:buClr>
                <a:schemeClr val="bg1">
                  <a:lumMod val="75000"/>
                </a:schemeClr>
              </a:buClr>
              <a:buFont typeface="Arial" pitchFamily="34" charset="0"/>
              <a:buChar char="•"/>
              <a:defRPr/>
            </a:pPr>
            <a:endParaRPr lang="en-US" sz="1400" dirty="0"/>
          </a:p>
          <a:p>
            <a:pPr marL="228600" indent="-228600">
              <a:buClr>
                <a:schemeClr val="bg1">
                  <a:lumMod val="75000"/>
                </a:schemeClr>
              </a:buClr>
              <a:buFont typeface="Arial" pitchFamily="34" charset="0"/>
              <a:buChar char="•"/>
              <a:defRPr/>
            </a:pPr>
            <a:r>
              <a:rPr lang="en-US" sz="1400" dirty="0"/>
              <a:t>I will present your offer and negotiate with the seller through their sales professional for your best interests</a:t>
            </a:r>
          </a:p>
          <a:p>
            <a:pPr marL="228600" indent="-228600">
              <a:buClr>
                <a:schemeClr val="bg1">
                  <a:lumMod val="75000"/>
                </a:schemeClr>
              </a:buClr>
              <a:buFont typeface="Arial" pitchFamily="34" charset="0"/>
              <a:buChar char="•"/>
              <a:defRPr/>
            </a:pPr>
            <a:endParaRPr lang="en-US" sz="1400" dirty="0"/>
          </a:p>
          <a:p>
            <a:pPr marL="228600" indent="-228600">
              <a:buClr>
                <a:schemeClr val="bg1">
                  <a:lumMod val="75000"/>
                </a:schemeClr>
              </a:buClr>
              <a:buFont typeface="Arial" pitchFamily="34" charset="0"/>
              <a:buChar char="•"/>
              <a:defRPr/>
            </a:pPr>
            <a:r>
              <a:rPr lang="en-US" sz="1400" dirty="0"/>
              <a:t>Once you have reached an agreement with the seller, you will have a firm contract to purchase the home</a:t>
            </a:r>
          </a:p>
          <a:p>
            <a:pPr>
              <a:defRPr/>
            </a:pPr>
            <a:endParaRPr lang="en-US" sz="1400" dirty="0"/>
          </a:p>
          <a:p>
            <a:pPr>
              <a:defRPr/>
            </a:pPr>
            <a:endParaRPr lang="en-US" sz="1400" dirty="0"/>
          </a:p>
        </p:txBody>
      </p:sp>
      <p:sp>
        <p:nvSpPr>
          <p:cNvPr id="18435"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Submitting An Offer</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2"/>
          <p:cNvSpPr>
            <a:spLocks noGrp="1"/>
          </p:cNvSpPr>
          <p:nvPr>
            <p:ph idx="4294967295"/>
          </p:nvPr>
        </p:nvSpPr>
        <p:spPr>
          <a:xfrm>
            <a:off x="457200" y="1600200"/>
            <a:ext cx="6781800" cy="4800600"/>
          </a:xfrm>
        </p:spPr>
        <p:txBody>
          <a:bodyPr/>
          <a:lstStyle/>
          <a:p>
            <a:pPr>
              <a:buFontTx/>
              <a:buNone/>
            </a:pPr>
            <a:r>
              <a:rPr lang="en-US" altLang="en-US" sz="1400" b="1" dirty="0"/>
              <a:t>There are several ways to help support a trouble-free home purchase:</a:t>
            </a:r>
          </a:p>
          <a:p>
            <a:pPr>
              <a:buFontTx/>
              <a:buNone/>
            </a:pPr>
            <a:endParaRPr lang="en-US" altLang="en-US" sz="1400" b="1" dirty="0"/>
          </a:p>
          <a:p>
            <a:r>
              <a:rPr lang="en-US" altLang="en-US" sz="1400" dirty="0"/>
              <a:t>A written </a:t>
            </a:r>
            <a:r>
              <a:rPr lang="en-US" altLang="en-US" sz="1400" b="1" dirty="0"/>
              <a:t>property disclosure </a:t>
            </a:r>
            <a:r>
              <a:rPr lang="en-US" altLang="en-US" sz="1400" dirty="0"/>
              <a:t>statement from the seller will reveal any problems with the house and the surrounding area that you need to know about</a:t>
            </a:r>
          </a:p>
          <a:p>
            <a:endParaRPr lang="en-US" altLang="en-US" sz="1400" dirty="0"/>
          </a:p>
          <a:p>
            <a:r>
              <a:rPr lang="en-US" altLang="en-US" sz="1400" b="1" dirty="0"/>
              <a:t>Professional inspections </a:t>
            </a:r>
            <a:r>
              <a:rPr lang="en-US" altLang="en-US" sz="1400" dirty="0"/>
              <a:t>can reveal structural, roof, termite and other problems with the property that the seller will need to remedy</a:t>
            </a:r>
          </a:p>
          <a:p>
            <a:endParaRPr lang="en-US" altLang="en-US" sz="1400" dirty="0"/>
          </a:p>
          <a:p>
            <a:r>
              <a:rPr lang="en-US" altLang="en-US" sz="1400" dirty="0"/>
              <a:t>A </a:t>
            </a:r>
            <a:r>
              <a:rPr lang="en-US" altLang="en-US" sz="1400" b="1" dirty="0"/>
              <a:t>home service plan </a:t>
            </a:r>
            <a:r>
              <a:rPr lang="en-US" altLang="en-US" sz="1400" dirty="0"/>
              <a:t>can give you peace of mind by providing repair-or-replace coverage of major home operating systems and appliances</a:t>
            </a:r>
          </a:p>
          <a:p>
            <a:endParaRPr lang="en-US" altLang="en-US" sz="1400" dirty="0"/>
          </a:p>
          <a:p>
            <a:r>
              <a:rPr lang="en-US" altLang="en-US" sz="1400" dirty="0"/>
              <a:t>A </a:t>
            </a:r>
            <a:r>
              <a:rPr lang="en-US" altLang="en-US" sz="1400" b="1" dirty="0"/>
              <a:t>preliminary title report </a:t>
            </a:r>
            <a:r>
              <a:rPr lang="en-US" altLang="en-US" sz="1400" dirty="0"/>
              <a:t>informs you of any problems with the property’s title and a policy of title insurance protects your rights to the property</a:t>
            </a:r>
          </a:p>
          <a:p>
            <a:endParaRPr lang="en-US" altLang="en-US" sz="1400" dirty="0"/>
          </a:p>
          <a:p>
            <a:r>
              <a:rPr lang="en-US" altLang="en-US" sz="1400" dirty="0"/>
              <a:t>A </a:t>
            </a:r>
            <a:r>
              <a:rPr lang="en-US" altLang="en-US" sz="1400" b="1" dirty="0"/>
              <a:t>walk-through</a:t>
            </a:r>
            <a:r>
              <a:rPr lang="en-US" altLang="en-US" sz="1400" dirty="0"/>
              <a:t> before closing will allow you to make sure all required work has been taken care of and that the property is ready to become yours</a:t>
            </a:r>
          </a:p>
        </p:txBody>
      </p:sp>
      <p:sp>
        <p:nvSpPr>
          <p:cNvPr id="19459"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Important Ways to Protect Your Interests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Content Placeholder 9"/>
          <p:cNvSpPr>
            <a:spLocks noGrp="1"/>
          </p:cNvSpPr>
          <p:nvPr>
            <p:ph idx="4294967295"/>
          </p:nvPr>
        </p:nvSpPr>
        <p:spPr>
          <a:xfrm>
            <a:off x="457200" y="1676400"/>
            <a:ext cx="6858000" cy="3505200"/>
          </a:xfrm>
        </p:spPr>
        <p:txBody>
          <a:bodyPr/>
          <a:lstStyle/>
          <a:p>
            <a:pPr marL="0" indent="0">
              <a:buFontTx/>
              <a:buNone/>
              <a:defRPr/>
            </a:pPr>
            <a:r>
              <a:rPr lang="en-US" sz="1400" b="1" dirty="0"/>
              <a:t>It can take 15-90 days to complete all the steps involved in a home sale, depending on the complexity of the transactions. I will work closely with everyone involved in the transaction to help ensure that it moves ahead as smoothly as possible.</a:t>
            </a:r>
          </a:p>
          <a:p>
            <a:pPr marL="0" indent="0">
              <a:buFontTx/>
              <a:buNone/>
              <a:defRPr/>
            </a:pPr>
            <a:endParaRPr lang="en-US" sz="1400" b="1" dirty="0"/>
          </a:p>
          <a:p>
            <a:pPr>
              <a:defRPr/>
            </a:pPr>
            <a:r>
              <a:rPr lang="en-US" sz="1400" dirty="0"/>
              <a:t>Explain to you in detail all the steps that will occur and answer your questions</a:t>
            </a:r>
          </a:p>
          <a:p>
            <a:pPr>
              <a:defRPr/>
            </a:pPr>
            <a:endParaRPr lang="en-US" sz="1400" dirty="0"/>
          </a:p>
          <a:p>
            <a:pPr>
              <a:defRPr/>
            </a:pPr>
            <a:r>
              <a:rPr lang="en-US" sz="1400" dirty="0"/>
              <a:t>Work with the seller’s broker to see that they fulfill their responsibilities under the contract</a:t>
            </a:r>
          </a:p>
          <a:p>
            <a:pPr>
              <a:defRPr/>
            </a:pPr>
            <a:endParaRPr lang="en-US" sz="1400" dirty="0"/>
          </a:p>
          <a:p>
            <a:pPr>
              <a:defRPr/>
            </a:pPr>
            <a:r>
              <a:rPr lang="en-US" sz="1400" dirty="0"/>
              <a:t>Stay in touch with the settlement officer, title officer, lender and others to help coordinate their activities and to help keep the transaction moving forward</a:t>
            </a:r>
          </a:p>
          <a:p>
            <a:pPr>
              <a:defRPr/>
            </a:pPr>
            <a:endParaRPr lang="en-US" sz="1400" dirty="0"/>
          </a:p>
          <a:p>
            <a:pPr>
              <a:defRPr/>
            </a:pPr>
            <a:r>
              <a:rPr lang="en-US" sz="1400" dirty="0"/>
              <a:t>Communicate with you on a regular basis so that you can stay informed and as worry-free as possible</a:t>
            </a:r>
          </a:p>
          <a:p>
            <a:pPr>
              <a:defRPr/>
            </a:pPr>
            <a:endParaRPr lang="en-US" sz="1600" dirty="0"/>
          </a:p>
        </p:txBody>
      </p:sp>
      <p:sp>
        <p:nvSpPr>
          <p:cNvPr id="20483"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Completing Your Home Purchase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txBox="1">
            <a:spLocks/>
          </p:cNvSpPr>
          <p:nvPr/>
        </p:nvSpPr>
        <p:spPr bwMode="auto">
          <a:xfrm>
            <a:off x="3505200" y="2133600"/>
            <a:ext cx="5638800" cy="457200"/>
          </a:xfrm>
          <a:prstGeom prst="rect">
            <a:avLst/>
          </a:prstGeom>
          <a:noFill/>
          <a:ln w="9525">
            <a:noFill/>
            <a:miter lim="800000"/>
            <a:headEnd/>
            <a:tailEnd/>
          </a:ln>
        </p:spPr>
        <p:txBody>
          <a:bodyPr/>
          <a:lstStyle/>
          <a:p>
            <a:pPr algn="ctr" eaLnBrk="0" hangingPunct="0"/>
            <a:r>
              <a:rPr lang="en-US" altLang="en-US" sz="2800" b="1">
                <a:solidFill>
                  <a:schemeClr val="bg1"/>
                </a:solidFill>
                <a:latin typeface="Arial" pitchFamily="34" charset="0"/>
              </a:rPr>
              <a:t>Financing Your Home Purchase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Content Placeholder 9"/>
          <p:cNvSpPr>
            <a:spLocks noGrp="1"/>
          </p:cNvSpPr>
          <p:nvPr>
            <p:ph idx="4294967295"/>
          </p:nvPr>
        </p:nvSpPr>
        <p:spPr>
          <a:xfrm>
            <a:off x="447675" y="1600200"/>
            <a:ext cx="6477000" cy="4724400"/>
          </a:xfrm>
        </p:spPr>
        <p:txBody>
          <a:bodyPr/>
          <a:lstStyle/>
          <a:p>
            <a:pPr marL="0" indent="0">
              <a:buFontTx/>
              <a:buNone/>
              <a:defRPr/>
            </a:pPr>
            <a:r>
              <a:rPr lang="en-US" sz="1400" b="1" dirty="0"/>
              <a:t>If you need to obtain a home loan (mortgage) to complete the purchase, </a:t>
            </a:r>
            <a:br>
              <a:rPr lang="en-US" sz="1400" b="1" dirty="0"/>
            </a:br>
            <a:r>
              <a:rPr lang="en-US" sz="1400" b="1" dirty="0"/>
              <a:t>I will assist you in the process.</a:t>
            </a:r>
          </a:p>
          <a:p>
            <a:pPr marL="0" indent="0">
              <a:buFontTx/>
              <a:buNone/>
              <a:defRPr/>
            </a:pPr>
            <a:endParaRPr lang="en-US" sz="1400" b="1" dirty="0"/>
          </a:p>
          <a:p>
            <a:pPr>
              <a:defRPr/>
            </a:pPr>
            <a:r>
              <a:rPr lang="en-US" sz="1400" dirty="0"/>
              <a:t>Being pre-approved can put you in a stronger negotiating position and can save time in the loan approval process</a:t>
            </a:r>
          </a:p>
          <a:p>
            <a:pPr>
              <a:defRPr/>
            </a:pPr>
            <a:endParaRPr lang="en-US" sz="1400" dirty="0"/>
          </a:p>
          <a:p>
            <a:pPr>
              <a:defRPr/>
            </a:pPr>
            <a:r>
              <a:rPr lang="en-US" sz="1400" dirty="0"/>
              <a:t>I can put you in touch with experienced home mortgage consultants through our relationship with [your preferred lender]</a:t>
            </a:r>
          </a:p>
          <a:p>
            <a:pPr>
              <a:defRPr/>
            </a:pPr>
            <a:endParaRPr lang="en-US" sz="1400" dirty="0"/>
          </a:p>
          <a:p>
            <a:pPr>
              <a:defRPr/>
            </a:pPr>
            <a:r>
              <a:rPr lang="en-US" sz="1400" dirty="0"/>
              <a:t>Various financing options may be available to you, including</a:t>
            </a:r>
          </a:p>
          <a:p>
            <a:pPr lvl="1">
              <a:defRPr/>
            </a:pPr>
            <a:r>
              <a:rPr lang="en-US" sz="1400" dirty="0"/>
              <a:t>Fixed rate mortgage</a:t>
            </a:r>
          </a:p>
          <a:p>
            <a:pPr lvl="1">
              <a:defRPr/>
            </a:pPr>
            <a:r>
              <a:rPr lang="en-US" sz="1400" dirty="0"/>
              <a:t>Adjustable Rate Mortgage (ARM)</a:t>
            </a:r>
          </a:p>
          <a:p>
            <a:pPr lvl="1">
              <a:defRPr/>
            </a:pPr>
            <a:r>
              <a:rPr lang="en-US" sz="1400" dirty="0"/>
              <a:t>Government-Assisted (FHA or VA) Financing</a:t>
            </a:r>
          </a:p>
          <a:p>
            <a:pPr lvl="1">
              <a:defRPr/>
            </a:pPr>
            <a:r>
              <a:rPr lang="en-US" sz="1400" dirty="0"/>
              <a:t>Seller-assisted financing</a:t>
            </a:r>
          </a:p>
          <a:p>
            <a:pPr lvl="1">
              <a:defRPr/>
            </a:pPr>
            <a:endParaRPr lang="en-US" sz="1400" dirty="0"/>
          </a:p>
          <a:p>
            <a:pPr>
              <a:defRPr/>
            </a:pPr>
            <a:r>
              <a:rPr lang="en-US" sz="1400" dirty="0"/>
              <a:t>You can expect the lender to ask for standard information regarding your income, expenses and obligations</a:t>
            </a:r>
          </a:p>
          <a:p>
            <a:pPr>
              <a:defRPr/>
            </a:pPr>
            <a:endParaRPr lang="en-US" sz="1400" dirty="0"/>
          </a:p>
        </p:txBody>
      </p:sp>
      <p:sp>
        <p:nvSpPr>
          <p:cNvPr id="22531" name="Title 3"/>
          <p:cNvSpPr txBox="1">
            <a:spLocks/>
          </p:cNvSpPr>
          <p:nvPr/>
        </p:nvSpPr>
        <p:spPr bwMode="auto">
          <a:xfrm>
            <a:off x="447675"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Financing Your Home Purchase</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Content Placeholder 9"/>
          <p:cNvSpPr>
            <a:spLocks noGrp="1"/>
          </p:cNvSpPr>
          <p:nvPr>
            <p:ph idx="4294967295"/>
          </p:nvPr>
        </p:nvSpPr>
        <p:spPr>
          <a:xfrm>
            <a:off x="457200" y="1676400"/>
            <a:ext cx="7086600" cy="4724400"/>
          </a:xfrm>
        </p:spPr>
        <p:txBody>
          <a:bodyPr/>
          <a:lstStyle/>
          <a:p>
            <a:pPr marL="0" indent="0">
              <a:buFontTx/>
              <a:buNone/>
              <a:defRPr/>
            </a:pPr>
            <a:r>
              <a:rPr lang="en-US" sz="1400" b="1" dirty="0"/>
              <a:t>The following information is typically needed when applying for a mortgage.</a:t>
            </a:r>
          </a:p>
          <a:p>
            <a:pPr marL="0" indent="0">
              <a:buFontTx/>
              <a:buNone/>
              <a:defRPr/>
            </a:pPr>
            <a:endParaRPr lang="en-US" sz="1400" b="1" dirty="0"/>
          </a:p>
          <a:p>
            <a:pPr>
              <a:defRPr/>
            </a:pPr>
            <a:r>
              <a:rPr lang="en-US" sz="1400" dirty="0"/>
              <a:t>Purchase contract and property information</a:t>
            </a:r>
          </a:p>
          <a:p>
            <a:pPr>
              <a:defRPr/>
            </a:pPr>
            <a:r>
              <a:rPr lang="en-US" sz="1400" dirty="0"/>
              <a:t>Personal information</a:t>
            </a:r>
          </a:p>
          <a:p>
            <a:pPr>
              <a:defRPr/>
            </a:pPr>
            <a:r>
              <a:rPr lang="en-US" sz="1400" dirty="0"/>
              <a:t>Employment history and income</a:t>
            </a:r>
          </a:p>
          <a:p>
            <a:pPr>
              <a:defRPr/>
            </a:pPr>
            <a:r>
              <a:rPr lang="en-US" sz="1400" dirty="0"/>
              <a:t>Assets</a:t>
            </a:r>
          </a:p>
          <a:p>
            <a:pPr>
              <a:defRPr/>
            </a:pPr>
            <a:r>
              <a:rPr lang="en-US" sz="1400" dirty="0"/>
              <a:t>Liabilities and debts</a:t>
            </a:r>
          </a:p>
          <a:p>
            <a:pPr>
              <a:defRPr/>
            </a:pPr>
            <a:r>
              <a:rPr lang="en-US" sz="1400" dirty="0"/>
              <a:t>Fees</a:t>
            </a:r>
          </a:p>
          <a:p>
            <a:pPr>
              <a:defRPr/>
            </a:pPr>
            <a:endParaRPr lang="en-US" dirty="0"/>
          </a:p>
        </p:txBody>
      </p:sp>
      <p:sp>
        <p:nvSpPr>
          <p:cNvPr id="23555"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Loan Application Checklist</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txBox="1">
            <a:spLocks/>
          </p:cNvSpPr>
          <p:nvPr/>
        </p:nvSpPr>
        <p:spPr bwMode="auto">
          <a:xfrm>
            <a:off x="3657600" y="2133600"/>
            <a:ext cx="5562600" cy="457200"/>
          </a:xfrm>
          <a:prstGeom prst="rect">
            <a:avLst/>
          </a:prstGeom>
          <a:noFill/>
          <a:ln w="9525">
            <a:noFill/>
            <a:miter lim="800000"/>
            <a:headEnd/>
            <a:tailEnd/>
          </a:ln>
        </p:spPr>
        <p:txBody>
          <a:bodyPr/>
          <a:lstStyle/>
          <a:p>
            <a:pPr algn="ctr" eaLnBrk="0" hangingPunct="0"/>
            <a:r>
              <a:rPr lang="en-US" altLang="en-US" sz="2800" b="1">
                <a:solidFill>
                  <a:schemeClr val="bg1"/>
                </a:solidFill>
                <a:latin typeface="Arial" pitchFamily="34" charset="0"/>
              </a:rPr>
              <a:t>Who We Are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Content Placeholder 5"/>
          <p:cNvSpPr>
            <a:spLocks noGrp="1"/>
          </p:cNvSpPr>
          <p:nvPr>
            <p:ph idx="4294967295"/>
          </p:nvPr>
        </p:nvSpPr>
        <p:spPr>
          <a:xfrm>
            <a:off x="457200" y="1676400"/>
            <a:ext cx="6477000" cy="4724400"/>
          </a:xfrm>
        </p:spPr>
        <p:txBody>
          <a:bodyPr/>
          <a:lstStyle/>
          <a:p>
            <a:pPr marL="0" indent="0">
              <a:buFontTx/>
              <a:buNone/>
              <a:defRPr/>
            </a:pPr>
            <a:r>
              <a:rPr lang="en-US" sz="1400" b="1" dirty="0"/>
              <a:t>I will apply my knowledge and expertise to help you find the right home. </a:t>
            </a:r>
            <a:br>
              <a:rPr lang="en-US" sz="1400" b="1" dirty="0"/>
            </a:br>
            <a:r>
              <a:rPr lang="en-US" sz="1400" b="1" dirty="0"/>
              <a:t>Here is what you can expect from me:</a:t>
            </a:r>
          </a:p>
          <a:p>
            <a:pPr marL="0" indent="0">
              <a:buFontTx/>
              <a:buNone/>
              <a:defRPr/>
            </a:pPr>
            <a:endParaRPr lang="en-US" sz="1400" b="1" dirty="0"/>
          </a:p>
          <a:p>
            <a:pPr marL="228600" indent="-228600" eaLnBrk="1" hangingPunct="1">
              <a:buFont typeface="Arial" pitchFamily="34" charset="0"/>
              <a:buChar char="•"/>
              <a:defRPr/>
            </a:pPr>
            <a:r>
              <a:rPr lang="en-US" sz="1400" dirty="0"/>
              <a:t>I will work with you at every stage of the </a:t>
            </a:r>
            <a:r>
              <a:rPr lang="en-US" sz="1400" dirty="0" err="1"/>
              <a:t>homefinding</a:t>
            </a:r>
            <a:r>
              <a:rPr lang="en-US" sz="1400" dirty="0"/>
              <a:t> process, from the initial selection of properties to view, through the presentation of a purchase offer, to obtaining financing and the completion of the transaction.</a:t>
            </a:r>
          </a:p>
          <a:p>
            <a:pPr marL="228600" indent="-228600" eaLnBrk="1" hangingPunct="1">
              <a:buFont typeface="Arial" pitchFamily="34" charset="0"/>
              <a:buChar char="•"/>
              <a:defRPr/>
            </a:pPr>
            <a:endParaRPr lang="en-US" sz="1400" dirty="0"/>
          </a:p>
          <a:p>
            <a:pPr marL="228600" indent="-228600" eaLnBrk="1" hangingPunct="1">
              <a:buFont typeface="Arial" pitchFamily="34" charset="0"/>
              <a:buChar char="•"/>
              <a:defRPr/>
            </a:pPr>
            <a:r>
              <a:rPr lang="en-US" sz="1400" dirty="0"/>
              <a:t>We will want to agree to a system of regular communication so that you can be kept informed at all times.</a:t>
            </a:r>
          </a:p>
          <a:p>
            <a:pPr marL="228600" indent="-228600" eaLnBrk="1" hangingPunct="1">
              <a:buFont typeface="Arial" pitchFamily="34" charset="0"/>
              <a:buChar char="•"/>
              <a:defRPr/>
            </a:pPr>
            <a:endParaRPr lang="en-US" sz="1400" dirty="0"/>
          </a:p>
          <a:p>
            <a:pPr marL="228600" indent="-228600" eaLnBrk="1" hangingPunct="1">
              <a:buFont typeface="Arial" pitchFamily="34" charset="0"/>
              <a:buChar char="•"/>
              <a:defRPr/>
            </a:pPr>
            <a:r>
              <a:rPr lang="en-US" sz="1400" dirty="0"/>
              <a:t>I will give you reliable information and solid advice so that you can make informed decisions.</a:t>
            </a:r>
          </a:p>
          <a:p>
            <a:pPr marL="228600" indent="-228600" eaLnBrk="1" hangingPunct="1">
              <a:buFont typeface="Arial" pitchFamily="34" charset="0"/>
              <a:buChar char="•"/>
              <a:defRPr/>
            </a:pPr>
            <a:endParaRPr lang="en-US" sz="1400" dirty="0"/>
          </a:p>
          <a:p>
            <a:pPr marL="228600" indent="-228600" eaLnBrk="1" hangingPunct="1">
              <a:buFont typeface="Arial" pitchFamily="34" charset="0"/>
              <a:buChar char="•"/>
              <a:defRPr/>
            </a:pPr>
            <a:r>
              <a:rPr lang="en-US" sz="1400" dirty="0"/>
              <a:t>It is my hope that you will be so pleased with my service that you will turn to me for advice on your future real estate needs.</a:t>
            </a:r>
          </a:p>
          <a:p>
            <a:pPr>
              <a:defRPr/>
            </a:pPr>
            <a:endParaRPr lang="en-US" dirty="0"/>
          </a:p>
          <a:p>
            <a:pPr>
              <a:defRPr/>
            </a:pPr>
            <a:endParaRPr lang="en-US" dirty="0"/>
          </a:p>
        </p:txBody>
      </p:sp>
      <p:sp>
        <p:nvSpPr>
          <p:cNvPr id="25603"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How I can Help You</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4294967295"/>
          </p:nvPr>
        </p:nvSpPr>
        <p:spPr>
          <a:xfrm>
            <a:off x="3048000" y="1676400"/>
            <a:ext cx="4136570" cy="4724400"/>
          </a:xfrm>
        </p:spPr>
        <p:txBody>
          <a:bodyPr/>
          <a:lstStyle/>
          <a:p>
            <a:pPr eaLnBrk="1" hangingPunct="1">
              <a:spcBef>
                <a:spcPct val="0"/>
              </a:spcBef>
              <a:spcAft>
                <a:spcPts val="900"/>
              </a:spcAft>
              <a:buFontTx/>
              <a:buNone/>
            </a:pPr>
            <a:r>
              <a:rPr lang="en-US" altLang="en-US" sz="1400" b="1" dirty="0"/>
              <a:t>Nick Sadowski</a:t>
            </a:r>
          </a:p>
          <a:p>
            <a:pPr eaLnBrk="1" hangingPunct="1">
              <a:spcBef>
                <a:spcPct val="0"/>
              </a:spcBef>
              <a:spcAft>
                <a:spcPts val="0"/>
              </a:spcAft>
              <a:buFontTx/>
              <a:buNone/>
            </a:pPr>
            <a:r>
              <a:rPr lang="en-US" altLang="en-US" sz="1400" b="1" dirty="0"/>
              <a:t>Berkshire Hathaway HomeServices</a:t>
            </a:r>
          </a:p>
          <a:p>
            <a:pPr eaLnBrk="1" hangingPunct="1">
              <a:spcBef>
                <a:spcPct val="0"/>
              </a:spcBef>
              <a:spcAft>
                <a:spcPts val="0"/>
              </a:spcAft>
              <a:buFontTx/>
              <a:buNone/>
            </a:pPr>
            <a:r>
              <a:rPr lang="en-US" altLang="en-US" sz="1400" b="1" dirty="0"/>
              <a:t>Florida Realty  |  Hello Gulf Team</a:t>
            </a:r>
          </a:p>
          <a:p>
            <a:pPr eaLnBrk="1" hangingPunct="1">
              <a:spcBef>
                <a:spcPct val="0"/>
              </a:spcBef>
              <a:spcAft>
                <a:spcPts val="900"/>
              </a:spcAft>
              <a:buFontTx/>
              <a:buNone/>
            </a:pPr>
            <a:endParaRPr lang="en-US" altLang="en-US" sz="1400" b="1" dirty="0"/>
          </a:p>
          <a:p>
            <a:pPr eaLnBrk="1" hangingPunct="1">
              <a:spcBef>
                <a:spcPct val="0"/>
              </a:spcBef>
              <a:spcAft>
                <a:spcPts val="600"/>
              </a:spcAft>
              <a:buFontTx/>
              <a:buNone/>
            </a:pPr>
            <a:r>
              <a:rPr lang="en-US" altLang="en-US" sz="1400" dirty="0"/>
              <a:t>621 5</a:t>
            </a:r>
            <a:r>
              <a:rPr lang="en-US" altLang="en-US" sz="1400" baseline="30000" dirty="0"/>
              <a:t>th</a:t>
            </a:r>
            <a:r>
              <a:rPr lang="en-US" altLang="en-US" sz="1400" dirty="0"/>
              <a:t> Ave South</a:t>
            </a:r>
          </a:p>
          <a:p>
            <a:pPr eaLnBrk="1" hangingPunct="1">
              <a:spcBef>
                <a:spcPct val="0"/>
              </a:spcBef>
              <a:spcAft>
                <a:spcPts val="600"/>
              </a:spcAft>
              <a:buFontTx/>
              <a:buNone/>
            </a:pPr>
            <a:r>
              <a:rPr lang="en-US" altLang="en-US" sz="1400" dirty="0"/>
              <a:t>Naples, FL 34102</a:t>
            </a:r>
          </a:p>
          <a:p>
            <a:pPr eaLnBrk="1" hangingPunct="1">
              <a:spcBef>
                <a:spcPct val="0"/>
              </a:spcBef>
              <a:spcAft>
                <a:spcPts val="600"/>
              </a:spcAft>
              <a:buFontTx/>
              <a:buNone/>
            </a:pPr>
            <a:r>
              <a:rPr lang="en-US" altLang="en-US" sz="1400" dirty="0"/>
              <a:t>(239) 378-0300</a:t>
            </a:r>
          </a:p>
          <a:p>
            <a:pPr eaLnBrk="1" hangingPunct="1">
              <a:spcBef>
                <a:spcPct val="0"/>
              </a:spcBef>
              <a:spcAft>
                <a:spcPts val="600"/>
              </a:spcAft>
              <a:buFontTx/>
              <a:buNone/>
            </a:pPr>
            <a:r>
              <a:rPr lang="en-US" altLang="en-US" sz="1400" dirty="0" err="1"/>
              <a:t>nick@hellogulf.com</a:t>
            </a:r>
            <a:endParaRPr lang="en-US" altLang="en-US" sz="1400" dirty="0"/>
          </a:p>
          <a:p>
            <a:pPr eaLnBrk="1" hangingPunct="1">
              <a:spcBef>
                <a:spcPct val="0"/>
              </a:spcBef>
              <a:spcAft>
                <a:spcPts val="600"/>
              </a:spcAft>
              <a:buFontTx/>
              <a:buNone/>
            </a:pPr>
            <a:r>
              <a:rPr lang="en-US" altLang="en-US" sz="1400" dirty="0" err="1"/>
              <a:t>www.hellogulf.com</a:t>
            </a:r>
            <a:r>
              <a:rPr lang="en-US" altLang="en-US" sz="1400" dirty="0"/>
              <a:t> </a:t>
            </a:r>
          </a:p>
        </p:txBody>
      </p:sp>
      <p:sp>
        <p:nvSpPr>
          <p:cNvPr id="8195" name="Title 3"/>
          <p:cNvSpPr>
            <a:spLocks noGrp="1"/>
          </p:cNvSpPr>
          <p:nvPr>
            <p:ph type="title" idx="4294967295"/>
          </p:nvPr>
        </p:nvSpPr>
        <p:spPr bwMode="auto">
          <a:xfrm>
            <a:off x="457200" y="685800"/>
            <a:ext cx="8686800" cy="685800"/>
          </a:xfrm>
          <a:prstGeom prst="rect">
            <a:avLst/>
          </a:prstGeom>
          <a:noFill/>
          <a:ln>
            <a:miter lim="800000"/>
            <a:headEnd/>
            <a:tailEnd/>
          </a:ln>
        </p:spPr>
        <p:txBody>
          <a:bodyPr/>
          <a:lstStyle/>
          <a:p>
            <a:pPr algn="l"/>
            <a:r>
              <a:rPr lang="en-US" altLang="en-US" sz="2400" b="1">
                <a:solidFill>
                  <a:schemeClr val="bg1"/>
                </a:solidFill>
              </a:rPr>
              <a:t>Homefinding Guide</a:t>
            </a:r>
          </a:p>
        </p:txBody>
      </p:sp>
      <p:pic>
        <p:nvPicPr>
          <p:cNvPr id="3" name="Picture 2" descr="A person in a suit smiling&#10;&#10;Description automatically generated with low confidence">
            <a:extLst>
              <a:ext uri="{FF2B5EF4-FFF2-40B4-BE49-F238E27FC236}">
                <a16:creationId xmlns:a16="http://schemas.microsoft.com/office/drawing/2014/main" id="{3C1399DC-68D4-4CB9-CDD7-92BA2115F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3743"/>
            <a:ext cx="2364154" cy="3073400"/>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8"/>
          <p:cNvSpPr>
            <a:spLocks noGrp="1" noChangeArrowheads="1"/>
          </p:cNvSpPr>
          <p:nvPr>
            <p:ph idx="4294967295"/>
          </p:nvPr>
        </p:nvSpPr>
        <p:spPr>
          <a:xfrm>
            <a:off x="2971800" y="1752600"/>
            <a:ext cx="4572000" cy="4724400"/>
          </a:xfrm>
        </p:spPr>
        <p:txBody>
          <a:bodyPr/>
          <a:lstStyle/>
          <a:p>
            <a:pPr marL="0" indent="0" eaLnBrk="1" hangingPunct="1">
              <a:buFontTx/>
              <a:buNone/>
              <a:defRPr/>
            </a:pPr>
            <a:r>
              <a:rPr lang="en-US" sz="1400" dirty="0"/>
              <a:t>With almost three decades of marketing experience, I am a leader in creating effective marketing strategies for my customers. My extensive knowledge of the advertising business is unparalleled, helping clients achieve desired transaction goals. </a:t>
            </a:r>
          </a:p>
          <a:p>
            <a:pPr marL="0" indent="0" eaLnBrk="1" hangingPunct="1">
              <a:buFontTx/>
              <a:buNone/>
              <a:defRPr/>
            </a:pPr>
            <a:endParaRPr lang="en-US" sz="1400" dirty="0"/>
          </a:p>
          <a:p>
            <a:pPr marL="0" indent="0" eaLnBrk="1" hangingPunct="1">
              <a:buNone/>
              <a:defRPr/>
            </a:pPr>
            <a:r>
              <a:rPr lang="en-US" sz="1400" dirty="0"/>
              <a:t>My marketing and advertising career began in 1997 in Manhattan, where I worked for BPC and Conde Nast. Within a few years, I opened my own Advertising Agency, specializing in branding and advertising for builders and the construction industry. My New Jersey Institute of Technology Applied Mathematics background helps me crunch the numbers for practical transactional knowledge.</a:t>
            </a:r>
          </a:p>
          <a:p>
            <a:pPr marL="0" indent="0" eaLnBrk="1" hangingPunct="1">
              <a:buNone/>
              <a:defRPr/>
            </a:pPr>
            <a:endParaRPr lang="en-US" sz="1400" dirty="0"/>
          </a:p>
          <a:p>
            <a:pPr marL="0" indent="0" eaLnBrk="1" hangingPunct="1">
              <a:buNone/>
              <a:defRPr/>
            </a:pPr>
            <a:r>
              <a:rPr lang="en-US" sz="1400" dirty="0"/>
              <a:t>My passion for Real Estate in Southwest Florida led me to Berkshire Hathaway Home Service; here, with his veteran real estate colleagues, my skills serve the brokerage and its customers. </a:t>
            </a:r>
          </a:p>
        </p:txBody>
      </p:sp>
      <p:sp>
        <p:nvSpPr>
          <p:cNvPr id="26627" name="Text Box 9"/>
          <p:cNvSpPr txBox="1">
            <a:spLocks noChangeArrowheads="1"/>
          </p:cNvSpPr>
          <p:nvPr/>
        </p:nvSpPr>
        <p:spPr bwMode="auto">
          <a:xfrm>
            <a:off x="533400" y="4800600"/>
            <a:ext cx="2253342" cy="738188"/>
          </a:xfrm>
          <a:prstGeom prst="rect">
            <a:avLst/>
          </a:prstGeom>
          <a:noFill/>
          <a:ln w="12700">
            <a:noFill/>
            <a:miter lim="800000"/>
            <a:headEnd type="none" w="sm" len="sm"/>
            <a:tailEnd type="none" w="sm" len="sm"/>
          </a:ln>
        </p:spPr>
        <p:txBody>
          <a:bodyPr wrap="square">
            <a:spAutoFit/>
          </a:bodyPr>
          <a:lstStyle/>
          <a:p>
            <a:pPr algn="ctr" eaLnBrk="0" hangingPunct="0">
              <a:spcBef>
                <a:spcPct val="20000"/>
              </a:spcBef>
            </a:pPr>
            <a:r>
              <a:rPr lang="en-US" altLang="en-US" sz="1400" b="1" dirty="0">
                <a:latin typeface="Arial" pitchFamily="34" charset="0"/>
              </a:rPr>
              <a:t>I am ready to help you find your next home!</a:t>
            </a:r>
          </a:p>
          <a:p>
            <a:pPr eaLnBrk="0" hangingPunct="0"/>
            <a:endParaRPr lang="en-US" altLang="en-US" sz="1400" dirty="0"/>
          </a:p>
        </p:txBody>
      </p:sp>
      <p:sp>
        <p:nvSpPr>
          <p:cNvPr id="26629" name="Title 3"/>
          <p:cNvSpPr txBox="1">
            <a:spLocks/>
          </p:cNvSpPr>
          <p:nvPr/>
        </p:nvSpPr>
        <p:spPr bwMode="auto">
          <a:xfrm>
            <a:off x="457200" y="533400"/>
            <a:ext cx="8458200" cy="8382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My Credentials</a:t>
            </a:r>
          </a:p>
        </p:txBody>
      </p:sp>
      <p:pic>
        <p:nvPicPr>
          <p:cNvPr id="4" name="Picture 3" descr="A person in a suit smiling&#10;&#10;Description automatically generated with low confidence">
            <a:extLst>
              <a:ext uri="{FF2B5EF4-FFF2-40B4-BE49-F238E27FC236}">
                <a16:creationId xmlns:a16="http://schemas.microsoft.com/office/drawing/2014/main" id="{2B288B59-0F69-53EA-90C9-451DF8902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8" y="1752601"/>
            <a:ext cx="2227384" cy="2895599"/>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6"/>
          <p:cNvSpPr>
            <a:spLocks noGrp="1"/>
          </p:cNvSpPr>
          <p:nvPr>
            <p:ph idx="10"/>
          </p:nvPr>
        </p:nvSpPr>
        <p:spPr>
          <a:xfrm>
            <a:off x="457200" y="1600200"/>
            <a:ext cx="6553200" cy="3962400"/>
          </a:xfrm>
        </p:spPr>
        <p:txBody>
          <a:bodyPr/>
          <a:lstStyle/>
          <a:p>
            <a:pPr indent="0">
              <a:spcBef>
                <a:spcPct val="0"/>
              </a:spcBef>
              <a:spcAft>
                <a:spcPts val="900"/>
              </a:spcAft>
              <a:buClr>
                <a:srgbClr val="5DCDCA"/>
              </a:buClr>
              <a:defRPr/>
            </a:pPr>
            <a:r>
              <a:rPr lang="en-US" sz="1400" dirty="0">
                <a:solidFill>
                  <a:schemeClr val="tx1"/>
                </a:solidFill>
                <a:latin typeface="District Light" charset="0"/>
                <a:ea typeface="ＭＳ Ｐゴシック" pitchFamily="34" charset="-128"/>
              </a:rPr>
              <a:t>What distinguishes Berkshire Hathaway HomeServices Florida Realty</a:t>
            </a:r>
            <a:br>
              <a:rPr lang="en-US" sz="1400" dirty="0">
                <a:solidFill>
                  <a:schemeClr val="tx1"/>
                </a:solidFill>
                <a:latin typeface="District Light" charset="0"/>
                <a:ea typeface="ＭＳ Ｐゴシック" pitchFamily="34" charset="-128"/>
              </a:rPr>
            </a:br>
            <a:r>
              <a:rPr lang="en-US" sz="1400" dirty="0">
                <a:solidFill>
                  <a:schemeClr val="tx1"/>
                </a:solidFill>
                <a:latin typeface="District Light" charset="0"/>
                <a:ea typeface="ＭＳ Ｐゴシック" pitchFamily="34" charset="-128"/>
              </a:rPr>
              <a:t>from others?</a:t>
            </a:r>
          </a:p>
          <a:p>
            <a:pPr>
              <a:defRPr/>
            </a:pPr>
            <a:r>
              <a:rPr lang="en-US" sz="1400" b="0" dirty="0">
                <a:solidFill>
                  <a:schemeClr val="tx1"/>
                </a:solidFill>
              </a:rPr>
              <a:t>Berkshire Hathaway HomeServices Florida Realty serves 21 counties throughout Florida with 40 locations and approximately 1,650 sales professionals. The full-service brokerage company, founded in 1999, is part of HomeServices of America, the nation’s premier provider of homeownership services.  The company is a franchise member of the Berkshire Hathaway HomeServices’ network, one of the few organizations entrusted to use the world-renowned Berkshire Hathaway name. </a:t>
            </a:r>
          </a:p>
          <a:p>
            <a:pPr>
              <a:defRPr/>
            </a:pPr>
            <a:endParaRPr lang="en-US" sz="1400" b="0" dirty="0">
              <a:solidFill>
                <a:schemeClr val="tx1"/>
              </a:solidFill>
            </a:endParaRPr>
          </a:p>
          <a:p>
            <a:pPr>
              <a:defRPr/>
            </a:pPr>
            <a:r>
              <a:rPr lang="en-US" sz="1400" b="0" dirty="0">
                <a:solidFill>
                  <a:schemeClr val="tx1"/>
                </a:solidFill>
              </a:rPr>
              <a:t>The company offers residential and commercial services as well as seasonal rentals, property management, REO &amp; Foreclosures, corporate relocations, referral services, title, financing, home warranty plans, and personal concierge services. Berkshire Hathaway HomeServices Florida Realty ranks in the Top 10 in the network of over 50,000 Sales Professionals, 1,500 offices throughout 47 states. The company is the overall No. 1 fundraiser for The Sunshine Kids Foundation, having generated more than $3.7 million. </a:t>
            </a:r>
          </a:p>
          <a:p>
            <a:pPr>
              <a:defRPr/>
            </a:pPr>
            <a:r>
              <a:rPr lang="en-US" sz="1400" b="0" dirty="0">
                <a:solidFill>
                  <a:schemeClr val="tx1"/>
                </a:solidFill>
              </a:rPr>
              <a:t> </a:t>
            </a:r>
          </a:p>
          <a:p>
            <a:pPr indent="0">
              <a:spcBef>
                <a:spcPct val="0"/>
              </a:spcBef>
              <a:spcAft>
                <a:spcPts val="900"/>
              </a:spcAft>
              <a:buClr>
                <a:srgbClr val="5DCDCA"/>
              </a:buClr>
              <a:defRPr/>
            </a:pPr>
            <a:endParaRPr lang="en-US" sz="1400" dirty="0">
              <a:solidFill>
                <a:schemeClr val="tx1"/>
              </a:solidFill>
              <a:latin typeface="District Light" charset="0"/>
              <a:ea typeface="ＭＳ Ｐゴシック" pitchFamily="34" charset="-128"/>
            </a:endParaRPr>
          </a:p>
          <a:p>
            <a:pPr indent="0">
              <a:spcBef>
                <a:spcPct val="0"/>
              </a:spcBef>
              <a:spcAft>
                <a:spcPts val="900"/>
              </a:spcAft>
              <a:buClr>
                <a:srgbClr val="5DCDCA"/>
              </a:buClr>
              <a:defRPr/>
            </a:pPr>
            <a:endParaRPr lang="en-US" sz="1400" dirty="0">
              <a:solidFill>
                <a:schemeClr val="tx1"/>
              </a:solidFill>
              <a:latin typeface="District Light" charset="0"/>
              <a:ea typeface="ＭＳ Ｐゴシック" pitchFamily="34" charset="-128"/>
            </a:endParaRPr>
          </a:p>
          <a:p>
            <a:pPr indent="0">
              <a:spcBef>
                <a:spcPct val="0"/>
              </a:spcBef>
              <a:spcAft>
                <a:spcPts val="900"/>
              </a:spcAft>
              <a:buClr>
                <a:srgbClr val="5DCDCA"/>
              </a:buClr>
              <a:defRPr/>
            </a:pPr>
            <a:endParaRPr lang="en-US" sz="1400" dirty="0">
              <a:solidFill>
                <a:schemeClr val="tx1"/>
              </a:solidFill>
              <a:latin typeface="District Light" charset="0"/>
              <a:ea typeface="ＭＳ Ｐゴシック" pitchFamily="34" charset="-128"/>
            </a:endParaRPr>
          </a:p>
        </p:txBody>
      </p:sp>
      <p:sp>
        <p:nvSpPr>
          <p:cNvPr id="27651" name="Title 5"/>
          <p:cNvSpPr txBox="1">
            <a:spLocks/>
          </p:cNvSpPr>
          <p:nvPr/>
        </p:nvSpPr>
        <p:spPr bwMode="auto">
          <a:xfrm>
            <a:off x="457200" y="381000"/>
            <a:ext cx="7239000" cy="612775"/>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About My Company</a:t>
            </a:r>
          </a:p>
          <a:p>
            <a:pPr eaLnBrk="0" hangingPunct="0"/>
            <a:r>
              <a:rPr lang="en-US" altLang="en-US" sz="1400" b="1">
                <a:solidFill>
                  <a:schemeClr val="bg1"/>
                </a:solidFill>
                <a:latin typeface="Arial" pitchFamily="34" charset="0"/>
              </a:rPr>
              <a:t>A rich heritage, a strong local presence, and a connection to the community.</a:t>
            </a:r>
          </a:p>
          <a:p>
            <a:pPr eaLnBrk="0" hangingPunct="0"/>
            <a:endParaRPr lang="en-US" altLang="en-US" sz="2000" b="1">
              <a:solidFill>
                <a:schemeClr val="bg1"/>
              </a:solidFill>
              <a:latin typeface="District Ligh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8"/>
          <p:cNvSpPr>
            <a:spLocks noGrp="1"/>
          </p:cNvSpPr>
          <p:nvPr>
            <p:ph idx="10"/>
          </p:nvPr>
        </p:nvSpPr>
        <p:spPr>
          <a:xfrm>
            <a:off x="457200" y="1600200"/>
            <a:ext cx="7620000" cy="5257800"/>
          </a:xfrm>
        </p:spPr>
        <p:txBody>
          <a:bodyPr/>
          <a:lstStyle/>
          <a:p>
            <a:pPr>
              <a:lnSpc>
                <a:spcPct val="130000"/>
              </a:lnSpc>
              <a:spcBef>
                <a:spcPct val="0"/>
              </a:spcBef>
              <a:spcAft>
                <a:spcPts val="900"/>
              </a:spcAft>
            </a:pPr>
            <a:r>
              <a:rPr lang="en-US" altLang="en-US" sz="1400" dirty="0">
                <a:solidFill>
                  <a:schemeClr val="tx1"/>
                </a:solidFill>
                <a:latin typeface="District Light"/>
                <a:ea typeface="MS PGothic" pitchFamily="34" charset="-128"/>
              </a:rPr>
              <a:t>What Berkshire Hathaway HomeServices can do more to meet your</a:t>
            </a:r>
            <a:br>
              <a:rPr lang="en-US" altLang="en-US" sz="1400" dirty="0">
                <a:solidFill>
                  <a:schemeClr val="tx1"/>
                </a:solidFill>
                <a:latin typeface="District Light"/>
                <a:ea typeface="MS PGothic" pitchFamily="34" charset="-128"/>
              </a:rPr>
            </a:br>
            <a:r>
              <a:rPr lang="en-US" altLang="en-US" sz="1400" dirty="0">
                <a:solidFill>
                  <a:schemeClr val="tx1"/>
                </a:solidFill>
                <a:latin typeface="District Light"/>
                <a:ea typeface="MS PGothic" pitchFamily="34" charset="-128"/>
              </a:rPr>
              <a:t>home buying needs:</a:t>
            </a:r>
          </a:p>
          <a:p>
            <a:pPr eaLnBrk="1" hangingPunct="1">
              <a:lnSpc>
                <a:spcPct val="130000"/>
              </a:lnSpc>
              <a:spcBef>
                <a:spcPct val="0"/>
              </a:spcBef>
              <a:spcAft>
                <a:spcPts val="900"/>
              </a:spcAft>
              <a:buClr>
                <a:srgbClr val="F2E8C6"/>
              </a:buClr>
              <a:buSzPct val="75000"/>
              <a:buFont typeface="Wingdings" pitchFamily="2" charset="2"/>
              <a:buChar char="u"/>
            </a:pPr>
            <a:r>
              <a:rPr lang="en-US" altLang="en-US" sz="1400" b="0" dirty="0">
                <a:solidFill>
                  <a:schemeClr val="tx1"/>
                </a:solidFill>
                <a:latin typeface="District Light"/>
                <a:ea typeface="MS PGothic" pitchFamily="34" charset="-128"/>
              </a:rPr>
              <a:t>Reputation</a:t>
            </a:r>
          </a:p>
          <a:p>
            <a:pPr eaLnBrk="1" hangingPunct="1">
              <a:lnSpc>
                <a:spcPct val="130000"/>
              </a:lnSpc>
              <a:spcBef>
                <a:spcPct val="0"/>
              </a:spcBef>
              <a:spcAft>
                <a:spcPts val="900"/>
              </a:spcAft>
              <a:buClr>
                <a:srgbClr val="F2E8C6"/>
              </a:buClr>
              <a:buSzPct val="75000"/>
              <a:buFont typeface="Wingdings" pitchFamily="2" charset="2"/>
              <a:buChar char="u"/>
            </a:pPr>
            <a:r>
              <a:rPr lang="en-US" altLang="en-US" sz="1400" b="0" dirty="0">
                <a:solidFill>
                  <a:schemeClr val="tx1"/>
                </a:solidFill>
                <a:latin typeface="District Light"/>
                <a:ea typeface="MS PGothic" pitchFamily="34" charset="-128"/>
              </a:rPr>
              <a:t>Commitment to Customer Service</a:t>
            </a:r>
          </a:p>
          <a:p>
            <a:pPr eaLnBrk="1" hangingPunct="1">
              <a:lnSpc>
                <a:spcPct val="130000"/>
              </a:lnSpc>
              <a:spcBef>
                <a:spcPct val="0"/>
              </a:spcBef>
              <a:spcAft>
                <a:spcPts val="900"/>
              </a:spcAft>
              <a:buClr>
                <a:srgbClr val="F2E8C6"/>
              </a:buClr>
              <a:buSzPct val="75000"/>
              <a:buFont typeface="Wingdings" pitchFamily="2" charset="2"/>
              <a:buChar char="u"/>
            </a:pPr>
            <a:r>
              <a:rPr lang="en-US" altLang="en-US" sz="1400" b="0" dirty="0">
                <a:solidFill>
                  <a:schemeClr val="tx1"/>
                </a:solidFill>
                <a:latin typeface="District Light"/>
                <a:ea typeface="MS PGothic" pitchFamily="34" charset="-128"/>
              </a:rPr>
              <a:t>Advanced Technology </a:t>
            </a:r>
          </a:p>
          <a:p>
            <a:pPr eaLnBrk="1" hangingPunct="1">
              <a:lnSpc>
                <a:spcPct val="130000"/>
              </a:lnSpc>
              <a:spcBef>
                <a:spcPct val="0"/>
              </a:spcBef>
              <a:spcAft>
                <a:spcPts val="900"/>
              </a:spcAft>
              <a:buClr>
                <a:srgbClr val="F2E8C6"/>
              </a:buClr>
              <a:buSzPct val="75000"/>
              <a:buFont typeface="Wingdings" pitchFamily="2" charset="2"/>
              <a:buChar char="u"/>
            </a:pPr>
            <a:r>
              <a:rPr lang="en-US" altLang="en-US" sz="1400" b="0" dirty="0">
                <a:solidFill>
                  <a:schemeClr val="tx1"/>
                </a:solidFill>
                <a:latin typeface="District Light"/>
                <a:ea typeface="MS PGothic" pitchFamily="34" charset="-128"/>
              </a:rPr>
              <a:t>Network Strength</a:t>
            </a:r>
          </a:p>
          <a:p>
            <a:pPr eaLnBrk="1" hangingPunct="1">
              <a:lnSpc>
                <a:spcPct val="130000"/>
              </a:lnSpc>
              <a:spcBef>
                <a:spcPct val="0"/>
              </a:spcBef>
              <a:spcAft>
                <a:spcPts val="900"/>
              </a:spcAft>
              <a:buClr>
                <a:srgbClr val="F2E8C6"/>
              </a:buClr>
              <a:buSzPct val="75000"/>
              <a:buFont typeface="Wingdings" pitchFamily="2" charset="2"/>
              <a:buChar char="u"/>
            </a:pPr>
            <a:r>
              <a:rPr lang="en-US" altLang="en-US" sz="1400" b="0" dirty="0">
                <a:solidFill>
                  <a:schemeClr val="tx1"/>
                </a:solidFill>
                <a:latin typeface="District Light"/>
                <a:ea typeface="MS PGothic" pitchFamily="34" charset="-128"/>
              </a:rPr>
              <a:t>High Standards</a:t>
            </a:r>
          </a:p>
          <a:p>
            <a:pPr>
              <a:lnSpc>
                <a:spcPct val="130000"/>
              </a:lnSpc>
              <a:spcBef>
                <a:spcPct val="0"/>
              </a:spcBef>
              <a:spcAft>
                <a:spcPts val="900"/>
              </a:spcAft>
            </a:pPr>
            <a:endParaRPr lang="en-US" altLang="en-US" sz="1400" dirty="0">
              <a:solidFill>
                <a:schemeClr val="tx1"/>
              </a:solidFill>
              <a:latin typeface="District Light"/>
              <a:ea typeface="MS PGothic" pitchFamily="34" charset="-128"/>
            </a:endParaRPr>
          </a:p>
          <a:p>
            <a:pPr>
              <a:lnSpc>
                <a:spcPct val="130000"/>
              </a:lnSpc>
              <a:spcBef>
                <a:spcPct val="0"/>
              </a:spcBef>
              <a:spcAft>
                <a:spcPts val="900"/>
              </a:spcAft>
            </a:pPr>
            <a:endParaRPr lang="en-US" altLang="en-US" sz="1400" dirty="0">
              <a:solidFill>
                <a:schemeClr val="tx1"/>
              </a:solidFill>
              <a:latin typeface="District Light"/>
              <a:ea typeface="MS PGothic" pitchFamily="34" charset="-128"/>
            </a:endParaRPr>
          </a:p>
        </p:txBody>
      </p:sp>
      <p:sp>
        <p:nvSpPr>
          <p:cNvPr id="28675"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Berkshire Hathaway HomeServices</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3"/>
          <p:cNvSpPr txBox="1">
            <a:spLocks noChangeArrowheads="1"/>
          </p:cNvSpPr>
          <p:nvPr/>
        </p:nvSpPr>
        <p:spPr bwMode="auto">
          <a:xfrm>
            <a:off x="533400" y="5867400"/>
            <a:ext cx="8077200" cy="461963"/>
          </a:xfrm>
          <a:prstGeom prst="rect">
            <a:avLst/>
          </a:prstGeom>
          <a:noFill/>
          <a:ln w="9525">
            <a:noFill/>
            <a:miter lim="800000"/>
            <a:headEnd/>
            <a:tailEnd/>
          </a:ln>
        </p:spPr>
        <p:txBody>
          <a:bodyPr wrap="square">
            <a:spAutoFit/>
          </a:bodyPr>
          <a:lstStyle/>
          <a:p>
            <a:pPr algn="ctr"/>
            <a:r>
              <a:rPr lang="en-US" altLang="en-US" sz="800" baseline="30000" dirty="0">
                <a:solidFill>
                  <a:schemeClr val="bg1"/>
                </a:solidFill>
                <a:latin typeface="Arial" pitchFamily="34" charset="0"/>
              </a:rPr>
              <a:t>© </a:t>
            </a:r>
            <a:r>
              <a:rPr lang="en-US" altLang="en-US" sz="800" dirty="0">
                <a:solidFill>
                  <a:schemeClr val="bg1"/>
                </a:solidFill>
                <a:latin typeface="Arial" pitchFamily="34" charset="0"/>
              </a:rPr>
              <a:t>2020 BHH Affiliates, LLC. An independently operated subsidiary of HomeServices of America, Inc., a Berkshire Hathaway affiliate, and a franchisee of BHH Affiliates, LLC. Berkshire Hathaway HomeServices and the Berkshire Hathaway HomeServices symbol are registered service marks of HomeServices of America, Inc. </a:t>
            </a:r>
            <a:br>
              <a:rPr lang="en-US" altLang="en-US" sz="800" dirty="0">
                <a:solidFill>
                  <a:schemeClr val="bg1"/>
                </a:solidFill>
                <a:latin typeface="Arial" pitchFamily="34" charset="0"/>
              </a:rPr>
            </a:br>
            <a:r>
              <a:rPr lang="en-US" altLang="en-US" sz="800" baseline="30000" dirty="0">
                <a:solidFill>
                  <a:schemeClr val="bg1"/>
                </a:solidFill>
                <a:latin typeface="Arial" pitchFamily="34" charset="0"/>
              </a:rPr>
              <a:t>®</a:t>
            </a:r>
            <a:r>
              <a:rPr lang="en-US" altLang="en-US" sz="800" dirty="0">
                <a:solidFill>
                  <a:schemeClr val="bg1"/>
                </a:solidFill>
                <a:latin typeface="Arial" pitchFamily="34" charset="0"/>
              </a:rPr>
              <a:t> Equal Housing Opportunity.  </a:t>
            </a:r>
          </a:p>
        </p:txBody>
      </p:sp>
      <p:pic>
        <p:nvPicPr>
          <p:cNvPr id="4" name="Picture 3" descr="BHHSFR_stackedCreme_Transparent.png"/>
          <p:cNvPicPr>
            <a:picLocks noChangeAspect="1"/>
          </p:cNvPicPr>
          <p:nvPr/>
        </p:nvPicPr>
        <p:blipFill>
          <a:blip r:embed="rId2" cstate="print"/>
          <a:stretch>
            <a:fillRect/>
          </a:stretch>
        </p:blipFill>
        <p:spPr>
          <a:xfrm>
            <a:off x="3048000" y="1828800"/>
            <a:ext cx="3200400" cy="156670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0" y="2057400"/>
            <a:ext cx="5410200" cy="619125"/>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8" name="Rounded Rectangle 7"/>
          <p:cNvSpPr/>
          <p:nvPr/>
        </p:nvSpPr>
        <p:spPr>
          <a:xfrm>
            <a:off x="1524000" y="3048000"/>
            <a:ext cx="5410200" cy="619125"/>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9" name="Rounded Rectangle 8"/>
          <p:cNvSpPr/>
          <p:nvPr/>
        </p:nvSpPr>
        <p:spPr>
          <a:xfrm>
            <a:off x="1524000" y="4038600"/>
            <a:ext cx="5410200" cy="619125"/>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10" name="Rounded Rectangle 9"/>
          <p:cNvSpPr/>
          <p:nvPr/>
        </p:nvSpPr>
        <p:spPr>
          <a:xfrm>
            <a:off x="1524000" y="5029200"/>
            <a:ext cx="5410200" cy="619125"/>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9222" name="TextBox 11">
            <a:hlinkClick r:id="rId3" action="ppaction://hlinksldjump"/>
          </p:cNvPr>
          <p:cNvSpPr txBox="1">
            <a:spLocks noChangeArrowheads="1"/>
          </p:cNvSpPr>
          <p:nvPr/>
        </p:nvSpPr>
        <p:spPr bwMode="auto">
          <a:xfrm>
            <a:off x="1524000" y="2190750"/>
            <a:ext cx="5410200" cy="369888"/>
          </a:xfrm>
          <a:prstGeom prst="rect">
            <a:avLst/>
          </a:prstGeom>
          <a:noFill/>
          <a:ln w="9525">
            <a:noFill/>
            <a:miter lim="800000"/>
            <a:headEnd/>
            <a:tailEnd/>
          </a:ln>
        </p:spPr>
        <p:txBody>
          <a:bodyPr>
            <a:spAutoFit/>
          </a:bodyPr>
          <a:lstStyle/>
          <a:p>
            <a:pPr algn="ctr"/>
            <a:r>
              <a:rPr lang="en-US" altLang="en-US" sz="1800" b="1" i="1">
                <a:latin typeface="Arial" pitchFamily="34" charset="0"/>
              </a:rPr>
              <a:t>Your Needs Come First</a:t>
            </a:r>
          </a:p>
        </p:txBody>
      </p:sp>
      <p:sp>
        <p:nvSpPr>
          <p:cNvPr id="9223" name="TextBox 12">
            <a:hlinkClick r:id="rId4" action="ppaction://hlinksldjump"/>
          </p:cNvPr>
          <p:cNvSpPr txBox="1">
            <a:spLocks noChangeArrowheads="1"/>
          </p:cNvSpPr>
          <p:nvPr/>
        </p:nvSpPr>
        <p:spPr bwMode="auto">
          <a:xfrm>
            <a:off x="1524000" y="3157538"/>
            <a:ext cx="5410200" cy="368300"/>
          </a:xfrm>
          <a:prstGeom prst="rect">
            <a:avLst/>
          </a:prstGeom>
          <a:noFill/>
          <a:ln w="9525">
            <a:noFill/>
            <a:miter lim="800000"/>
            <a:headEnd/>
            <a:tailEnd/>
          </a:ln>
        </p:spPr>
        <p:txBody>
          <a:bodyPr>
            <a:spAutoFit/>
          </a:bodyPr>
          <a:lstStyle/>
          <a:p>
            <a:pPr algn="ctr"/>
            <a:r>
              <a:rPr lang="en-US" altLang="en-US" sz="1800" b="1" i="1">
                <a:latin typeface="Arial" pitchFamily="34" charset="0"/>
              </a:rPr>
              <a:t>The Homefinding Process</a:t>
            </a:r>
          </a:p>
        </p:txBody>
      </p:sp>
      <p:sp>
        <p:nvSpPr>
          <p:cNvPr id="9224" name="TextBox 13">
            <a:hlinkClick r:id="rId5" action="ppaction://hlinksldjump"/>
          </p:cNvPr>
          <p:cNvSpPr txBox="1">
            <a:spLocks noChangeArrowheads="1"/>
          </p:cNvSpPr>
          <p:nvPr/>
        </p:nvSpPr>
        <p:spPr bwMode="auto">
          <a:xfrm>
            <a:off x="1524000" y="4148138"/>
            <a:ext cx="5410200" cy="368300"/>
          </a:xfrm>
          <a:prstGeom prst="rect">
            <a:avLst/>
          </a:prstGeom>
          <a:noFill/>
          <a:ln w="9525">
            <a:noFill/>
            <a:miter lim="800000"/>
            <a:headEnd/>
            <a:tailEnd/>
          </a:ln>
        </p:spPr>
        <p:txBody>
          <a:bodyPr>
            <a:spAutoFit/>
          </a:bodyPr>
          <a:lstStyle/>
          <a:p>
            <a:pPr algn="ctr"/>
            <a:r>
              <a:rPr lang="en-US" altLang="en-US" sz="1800" b="1" i="1">
                <a:latin typeface="Arial" pitchFamily="34" charset="0"/>
              </a:rPr>
              <a:t>Financing Your Home Purchase</a:t>
            </a:r>
          </a:p>
        </p:txBody>
      </p:sp>
      <p:sp>
        <p:nvSpPr>
          <p:cNvPr id="9225" name="TextBox 14"/>
          <p:cNvSpPr txBox="1">
            <a:spLocks noChangeArrowheads="1"/>
          </p:cNvSpPr>
          <p:nvPr/>
        </p:nvSpPr>
        <p:spPr bwMode="auto">
          <a:xfrm>
            <a:off x="1524000" y="5138738"/>
            <a:ext cx="5410200" cy="368300"/>
          </a:xfrm>
          <a:prstGeom prst="rect">
            <a:avLst/>
          </a:prstGeom>
          <a:noFill/>
          <a:ln w="9525">
            <a:noFill/>
            <a:miter lim="800000"/>
            <a:headEnd/>
            <a:tailEnd/>
          </a:ln>
        </p:spPr>
        <p:txBody>
          <a:bodyPr>
            <a:spAutoFit/>
          </a:bodyPr>
          <a:lstStyle/>
          <a:p>
            <a:pPr algn="ctr"/>
            <a:r>
              <a:rPr lang="en-US" altLang="en-US" sz="1800" b="1" i="1">
                <a:latin typeface="Arial" pitchFamily="34" charset="0"/>
              </a:rPr>
              <a:t>Who We Are</a:t>
            </a:r>
          </a:p>
        </p:txBody>
      </p:sp>
      <p:sp>
        <p:nvSpPr>
          <p:cNvPr id="9226" name="Title 3"/>
          <p:cNvSpPr txBox="1">
            <a:spLocks/>
          </p:cNvSpPr>
          <p:nvPr/>
        </p:nvSpPr>
        <p:spPr bwMode="auto">
          <a:xfrm>
            <a:off x="1524000" y="685800"/>
            <a:ext cx="60198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Menu</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txBox="1">
            <a:spLocks/>
          </p:cNvSpPr>
          <p:nvPr/>
        </p:nvSpPr>
        <p:spPr bwMode="auto">
          <a:xfrm>
            <a:off x="3657600" y="2133600"/>
            <a:ext cx="5562600" cy="457200"/>
          </a:xfrm>
          <a:prstGeom prst="rect">
            <a:avLst/>
          </a:prstGeom>
          <a:noFill/>
          <a:ln w="9525">
            <a:noFill/>
            <a:miter lim="800000"/>
            <a:headEnd/>
            <a:tailEnd/>
          </a:ln>
        </p:spPr>
        <p:txBody>
          <a:bodyPr/>
          <a:lstStyle/>
          <a:p>
            <a:pPr algn="ctr" eaLnBrk="0" hangingPunct="0"/>
            <a:r>
              <a:rPr lang="en-US" altLang="en-US" sz="2800" b="1">
                <a:solidFill>
                  <a:schemeClr val="bg1"/>
                </a:solidFill>
                <a:latin typeface="Arial" pitchFamily="34" charset="0"/>
              </a:rPr>
              <a:t>Your Needs Come First</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4294967295"/>
          </p:nvPr>
        </p:nvSpPr>
        <p:spPr>
          <a:xfrm>
            <a:off x="457200" y="1676400"/>
            <a:ext cx="6781800" cy="4724400"/>
          </a:xfrm>
        </p:spPr>
        <p:txBody>
          <a:bodyPr/>
          <a:lstStyle/>
          <a:p>
            <a:pPr marL="0" indent="0" eaLnBrk="1" hangingPunct="1">
              <a:spcBef>
                <a:spcPct val="0"/>
              </a:spcBef>
              <a:spcAft>
                <a:spcPts val="900"/>
              </a:spcAft>
              <a:buFontTx/>
              <a:buNone/>
              <a:defRPr/>
            </a:pPr>
            <a:r>
              <a:rPr lang="en-US" sz="1400" b="1" dirty="0"/>
              <a:t>Finding and buying the right home is a highly personalized process, and it all begins by identifying your needs.</a:t>
            </a:r>
          </a:p>
          <a:p>
            <a:pPr marL="0" indent="0" eaLnBrk="1" hangingPunct="1">
              <a:spcBef>
                <a:spcPct val="0"/>
              </a:spcBef>
              <a:spcAft>
                <a:spcPts val="900"/>
              </a:spcAft>
              <a:buFontTx/>
              <a:buNone/>
              <a:defRPr/>
            </a:pPr>
            <a:endParaRPr lang="en-US" sz="1400" b="1" dirty="0"/>
          </a:p>
          <a:p>
            <a:pPr marL="461963" lvl="1" indent="-231775" eaLnBrk="1" hangingPunct="1">
              <a:spcBef>
                <a:spcPct val="0"/>
              </a:spcBef>
              <a:spcAft>
                <a:spcPts val="900"/>
              </a:spcAft>
              <a:buClr>
                <a:schemeClr val="bg1">
                  <a:lumMod val="75000"/>
                </a:schemeClr>
              </a:buClr>
              <a:buFontTx/>
              <a:buChar char="•"/>
              <a:defRPr/>
            </a:pPr>
            <a:r>
              <a:rPr lang="en-US" sz="1400" dirty="0"/>
              <a:t>The values, interests and priorities you want this move to support</a:t>
            </a:r>
          </a:p>
          <a:p>
            <a:pPr marL="461963" lvl="1" indent="-231775" eaLnBrk="1" hangingPunct="1">
              <a:spcBef>
                <a:spcPct val="0"/>
              </a:spcBef>
              <a:spcAft>
                <a:spcPts val="900"/>
              </a:spcAft>
              <a:buClr>
                <a:schemeClr val="bg1">
                  <a:lumMod val="75000"/>
                </a:schemeClr>
              </a:buClr>
              <a:buFontTx/>
              <a:buChar char="•"/>
              <a:defRPr/>
            </a:pPr>
            <a:endParaRPr lang="en-US" sz="1400" dirty="0"/>
          </a:p>
          <a:p>
            <a:pPr marL="461963" lvl="1" indent="-231775" eaLnBrk="1" hangingPunct="1">
              <a:spcBef>
                <a:spcPct val="0"/>
              </a:spcBef>
              <a:spcAft>
                <a:spcPts val="900"/>
              </a:spcAft>
              <a:buClr>
                <a:schemeClr val="bg1">
                  <a:lumMod val="75000"/>
                </a:schemeClr>
              </a:buClr>
              <a:buFontTx/>
              <a:buChar char="•"/>
              <a:defRPr/>
            </a:pPr>
            <a:r>
              <a:rPr lang="en-US" sz="1400" dirty="0"/>
              <a:t>The features you are looking for in a home</a:t>
            </a:r>
          </a:p>
          <a:p>
            <a:pPr marL="461963" lvl="1" indent="-231775" eaLnBrk="1" hangingPunct="1">
              <a:spcBef>
                <a:spcPct val="0"/>
              </a:spcBef>
              <a:spcAft>
                <a:spcPts val="900"/>
              </a:spcAft>
              <a:buClr>
                <a:schemeClr val="bg1">
                  <a:lumMod val="75000"/>
                </a:schemeClr>
              </a:buClr>
              <a:buFontTx/>
              <a:buChar char="•"/>
              <a:defRPr/>
            </a:pPr>
            <a:endParaRPr lang="en-US" sz="1400" dirty="0"/>
          </a:p>
          <a:p>
            <a:pPr marL="461963" lvl="1" indent="-231775" eaLnBrk="1" hangingPunct="1">
              <a:spcBef>
                <a:spcPct val="0"/>
              </a:spcBef>
              <a:spcAft>
                <a:spcPts val="900"/>
              </a:spcAft>
              <a:buClr>
                <a:schemeClr val="bg1">
                  <a:lumMod val="75000"/>
                </a:schemeClr>
              </a:buClr>
              <a:buFontTx/>
              <a:buChar char="•"/>
              <a:defRPr/>
            </a:pPr>
            <a:r>
              <a:rPr lang="en-US" sz="1400" dirty="0"/>
              <a:t>How a neighborhood can best match your needs and lifestyle</a:t>
            </a:r>
          </a:p>
          <a:p>
            <a:pPr marL="461963" lvl="1" indent="-231775" eaLnBrk="1" hangingPunct="1">
              <a:spcBef>
                <a:spcPct val="0"/>
              </a:spcBef>
              <a:spcAft>
                <a:spcPts val="900"/>
              </a:spcAft>
              <a:buClr>
                <a:schemeClr val="bg1">
                  <a:lumMod val="75000"/>
                </a:schemeClr>
              </a:buClr>
              <a:buFontTx/>
              <a:buChar char="•"/>
              <a:defRPr/>
            </a:pPr>
            <a:endParaRPr lang="en-US" sz="1400" dirty="0"/>
          </a:p>
          <a:p>
            <a:pPr marL="461963" lvl="1" indent="-231775" eaLnBrk="1" hangingPunct="1">
              <a:spcBef>
                <a:spcPct val="0"/>
              </a:spcBef>
              <a:spcAft>
                <a:spcPts val="900"/>
              </a:spcAft>
              <a:buClr>
                <a:schemeClr val="bg1">
                  <a:lumMod val="75000"/>
                </a:schemeClr>
              </a:buClr>
              <a:buFontTx/>
              <a:buChar char="•"/>
              <a:defRPr/>
            </a:pPr>
            <a:r>
              <a:rPr lang="en-US" sz="1400" dirty="0"/>
              <a:t>How the </a:t>
            </a:r>
            <a:r>
              <a:rPr lang="en-US" sz="1400" dirty="0" err="1"/>
              <a:t>homefinding</a:t>
            </a:r>
            <a:r>
              <a:rPr lang="en-US" sz="1400" dirty="0"/>
              <a:t> process will need to be tailored to fit your plans</a:t>
            </a:r>
          </a:p>
          <a:p>
            <a:pPr marL="461963" lvl="1" indent="-231775" eaLnBrk="1" hangingPunct="1">
              <a:spcBef>
                <a:spcPct val="0"/>
              </a:spcBef>
              <a:spcAft>
                <a:spcPts val="900"/>
              </a:spcAft>
              <a:buClr>
                <a:schemeClr val="bg1">
                  <a:lumMod val="75000"/>
                </a:schemeClr>
              </a:buClr>
              <a:buFontTx/>
              <a:buChar char="•"/>
              <a:defRPr/>
            </a:pPr>
            <a:endParaRPr lang="en-US" sz="1400" dirty="0"/>
          </a:p>
          <a:p>
            <a:pPr marL="461963" lvl="1" indent="-231775" eaLnBrk="1" hangingPunct="1">
              <a:spcBef>
                <a:spcPct val="0"/>
              </a:spcBef>
              <a:spcAft>
                <a:spcPts val="900"/>
              </a:spcAft>
              <a:buClr>
                <a:schemeClr val="bg1">
                  <a:lumMod val="75000"/>
                </a:schemeClr>
              </a:buClr>
              <a:buFontTx/>
              <a:buChar char="•"/>
              <a:defRPr/>
            </a:pPr>
            <a:r>
              <a:rPr lang="en-US" sz="1400" dirty="0"/>
              <a:t>The support you expect to receive from me</a:t>
            </a:r>
          </a:p>
        </p:txBody>
      </p:sp>
      <p:pic>
        <p:nvPicPr>
          <p:cNvPr id="8" name="Picture 7" descr="Family laying on carpet.jpg"/>
          <p:cNvPicPr>
            <a:picLocks noChangeAspect="1"/>
          </p:cNvPicPr>
          <p:nvPr/>
        </p:nvPicPr>
        <p:blipFill>
          <a:blip r:embed="rId2" cstate="print"/>
          <a:stretch>
            <a:fillRect/>
          </a:stretch>
        </p:blipFill>
        <p:spPr>
          <a:xfrm>
            <a:off x="7696200" y="457200"/>
            <a:ext cx="1219200" cy="1219200"/>
          </a:xfrm>
          <a:prstGeom prst="rect">
            <a:avLst/>
          </a:prstGeom>
          <a:ln>
            <a:noFill/>
          </a:ln>
          <a:effectLst>
            <a:outerShdw blurRad="292100" dist="139700" dir="2700000" algn="tl" rotWithShape="0">
              <a:srgbClr val="333333">
                <a:alpha val="65000"/>
              </a:srgbClr>
            </a:outerShdw>
          </a:effectLst>
        </p:spPr>
      </p:pic>
      <p:sp>
        <p:nvSpPr>
          <p:cNvPr id="11268"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Your Needs Come First</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txBox="1">
            <a:spLocks/>
          </p:cNvSpPr>
          <p:nvPr/>
        </p:nvSpPr>
        <p:spPr bwMode="auto">
          <a:xfrm>
            <a:off x="3657600" y="2133600"/>
            <a:ext cx="5562600" cy="457200"/>
          </a:xfrm>
          <a:prstGeom prst="rect">
            <a:avLst/>
          </a:prstGeom>
          <a:noFill/>
          <a:ln w="9525">
            <a:noFill/>
            <a:miter lim="800000"/>
            <a:headEnd/>
            <a:tailEnd/>
          </a:ln>
        </p:spPr>
        <p:txBody>
          <a:bodyPr/>
          <a:lstStyle/>
          <a:p>
            <a:pPr algn="ctr" eaLnBrk="0" hangingPunct="0"/>
            <a:r>
              <a:rPr lang="en-US" altLang="en-US" sz="2800" b="1">
                <a:solidFill>
                  <a:schemeClr val="bg1"/>
                </a:solidFill>
                <a:latin typeface="Arial" pitchFamily="34" charset="0"/>
              </a:rPr>
              <a:t>The Homefinding Process</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4294967295"/>
          </p:nvPr>
        </p:nvSpPr>
        <p:spPr>
          <a:xfrm>
            <a:off x="457200" y="1676400"/>
            <a:ext cx="6400800" cy="4724400"/>
          </a:xfrm>
        </p:spPr>
        <p:txBody>
          <a:bodyPr/>
          <a:lstStyle/>
          <a:p>
            <a:pPr marL="0" indent="0" eaLnBrk="1" hangingPunct="1">
              <a:spcBef>
                <a:spcPts val="0"/>
              </a:spcBef>
              <a:spcAft>
                <a:spcPts val="900"/>
              </a:spcAft>
              <a:buFontTx/>
              <a:buNone/>
              <a:defRPr/>
            </a:pPr>
            <a:r>
              <a:rPr lang="en-US" sz="1400" b="1" dirty="0"/>
              <a:t>The following questions will help identify how finding and buying a home can be an enjoyable experience for you.</a:t>
            </a:r>
          </a:p>
          <a:p>
            <a:pPr marL="0" indent="0" eaLnBrk="1" hangingPunct="1">
              <a:spcBef>
                <a:spcPts val="0"/>
              </a:spcBef>
              <a:spcAft>
                <a:spcPts val="900"/>
              </a:spcAft>
              <a:buFontTx/>
              <a:buNone/>
              <a:defRPr/>
            </a:pPr>
            <a:endParaRPr lang="en-US" sz="1400" b="1" dirty="0"/>
          </a:p>
          <a:p>
            <a:pPr marL="461963" indent="-461963" eaLnBrk="1" hangingPunct="1">
              <a:spcBef>
                <a:spcPts val="0"/>
              </a:spcBef>
              <a:spcAft>
                <a:spcPts val="900"/>
              </a:spcAft>
              <a:buClr>
                <a:schemeClr val="bg1">
                  <a:lumMod val="75000"/>
                </a:schemeClr>
              </a:buClr>
              <a:buFontTx/>
              <a:buAutoNum type="arabicPeriod"/>
              <a:defRPr/>
            </a:pPr>
            <a:r>
              <a:rPr lang="en-US" sz="1400" dirty="0"/>
              <a:t>What is your timeframe?</a:t>
            </a:r>
          </a:p>
          <a:p>
            <a:pPr marL="461963" indent="-461963" eaLnBrk="1" hangingPunct="1">
              <a:spcBef>
                <a:spcPts val="0"/>
              </a:spcBef>
              <a:spcAft>
                <a:spcPts val="900"/>
              </a:spcAft>
              <a:buClr>
                <a:schemeClr val="bg1">
                  <a:lumMod val="75000"/>
                </a:schemeClr>
              </a:buClr>
              <a:buFontTx/>
              <a:buAutoNum type="arabicPeriod"/>
              <a:defRPr/>
            </a:pPr>
            <a:r>
              <a:rPr lang="en-US" sz="1400" dirty="0"/>
              <a:t>Who will be included in the </a:t>
            </a:r>
            <a:r>
              <a:rPr lang="en-US" sz="1400" dirty="0" err="1"/>
              <a:t>homefinding</a:t>
            </a:r>
            <a:r>
              <a:rPr lang="en-US" sz="1400" dirty="0"/>
              <a:t> and buying decisions?</a:t>
            </a:r>
          </a:p>
          <a:p>
            <a:pPr marL="461963" indent="-461963" eaLnBrk="1" hangingPunct="1">
              <a:spcBef>
                <a:spcPts val="0"/>
              </a:spcBef>
              <a:spcAft>
                <a:spcPts val="900"/>
              </a:spcAft>
              <a:buClr>
                <a:schemeClr val="bg1">
                  <a:lumMod val="75000"/>
                </a:schemeClr>
              </a:buClr>
              <a:buFontTx/>
              <a:buAutoNum type="arabicPeriod"/>
              <a:defRPr/>
            </a:pPr>
            <a:r>
              <a:rPr lang="en-US" sz="1400" dirty="0"/>
              <a:t>Thinking of previous </a:t>
            </a:r>
            <a:r>
              <a:rPr lang="en-US" sz="1400" dirty="0" err="1"/>
              <a:t>homefinding</a:t>
            </a:r>
            <a:r>
              <a:rPr lang="en-US" sz="1400" dirty="0"/>
              <a:t> experiences, what were the </a:t>
            </a:r>
            <a:r>
              <a:rPr lang="en-US" sz="1400" i="1" dirty="0"/>
              <a:t>most positive features</a:t>
            </a:r>
            <a:r>
              <a:rPr lang="en-US" sz="1400" dirty="0"/>
              <a:t> of those experiences?</a:t>
            </a:r>
          </a:p>
          <a:p>
            <a:pPr marL="461963" indent="-461963" eaLnBrk="1" hangingPunct="1">
              <a:spcBef>
                <a:spcPts val="0"/>
              </a:spcBef>
              <a:spcAft>
                <a:spcPts val="900"/>
              </a:spcAft>
              <a:buClr>
                <a:schemeClr val="bg1">
                  <a:lumMod val="75000"/>
                </a:schemeClr>
              </a:buClr>
              <a:buFontTx/>
              <a:buAutoNum type="arabicPeriod"/>
              <a:defRPr/>
            </a:pPr>
            <a:r>
              <a:rPr lang="en-US" sz="1400" dirty="0"/>
              <a:t>Were there any </a:t>
            </a:r>
            <a:r>
              <a:rPr lang="en-US" sz="1400" i="1" dirty="0"/>
              <a:t>unpleasant features</a:t>
            </a:r>
            <a:r>
              <a:rPr lang="en-US" sz="1400" dirty="0"/>
              <a:t> of your previous </a:t>
            </a:r>
            <a:r>
              <a:rPr lang="en-US" sz="1400" dirty="0" err="1"/>
              <a:t>homefinding</a:t>
            </a:r>
            <a:r>
              <a:rPr lang="en-US" sz="1400" dirty="0"/>
              <a:t> experiences that you hope to avoid this time?</a:t>
            </a:r>
          </a:p>
          <a:p>
            <a:pPr marL="461963" indent="-461963" eaLnBrk="1" hangingPunct="1">
              <a:spcBef>
                <a:spcPts val="0"/>
              </a:spcBef>
              <a:spcAft>
                <a:spcPts val="900"/>
              </a:spcAft>
              <a:buClr>
                <a:schemeClr val="bg1">
                  <a:lumMod val="75000"/>
                </a:schemeClr>
              </a:buClr>
              <a:buFontTx/>
              <a:buAutoNum type="arabicPeriod"/>
              <a:defRPr/>
            </a:pPr>
            <a:r>
              <a:rPr lang="en-US" sz="1400" dirty="0"/>
              <a:t>What are your expectations of me as your real estate professional?</a:t>
            </a:r>
          </a:p>
          <a:p>
            <a:pPr marL="461963" indent="-461963" eaLnBrk="1" hangingPunct="1">
              <a:spcBef>
                <a:spcPts val="0"/>
              </a:spcBef>
              <a:spcAft>
                <a:spcPts val="900"/>
              </a:spcAft>
              <a:buClr>
                <a:schemeClr val="bg1">
                  <a:lumMod val="75000"/>
                </a:schemeClr>
              </a:buClr>
              <a:buFontTx/>
              <a:buAutoNum type="arabicPeriod"/>
              <a:defRPr/>
            </a:pPr>
            <a:r>
              <a:rPr lang="en-US" sz="1400" dirty="0"/>
              <a:t>What specific services and support do you expect?</a:t>
            </a:r>
          </a:p>
        </p:txBody>
      </p:sp>
      <p:sp>
        <p:nvSpPr>
          <p:cNvPr id="13315"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Look Ahead to the Homefinding Process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idx="4294967295"/>
          </p:nvPr>
        </p:nvSpPr>
        <p:spPr>
          <a:xfrm>
            <a:off x="457200" y="1600200"/>
            <a:ext cx="6629400" cy="4800600"/>
          </a:xfrm>
        </p:spPr>
        <p:txBody>
          <a:bodyPr/>
          <a:lstStyle/>
          <a:p>
            <a:pPr marL="0" indent="0" eaLnBrk="1" hangingPunct="1">
              <a:spcBef>
                <a:spcPts val="0"/>
              </a:spcBef>
              <a:spcAft>
                <a:spcPts val="900"/>
              </a:spcAft>
              <a:buFontTx/>
              <a:buNone/>
              <a:defRPr/>
            </a:pPr>
            <a:r>
              <a:rPr lang="en-US" sz="1400" b="1" dirty="0"/>
              <a:t>The property you buy will be much more than a house; it will be your </a:t>
            </a:r>
            <a:r>
              <a:rPr lang="en-US" sz="1400" b="1" i="1" dirty="0"/>
              <a:t>home</a:t>
            </a:r>
            <a:r>
              <a:rPr lang="en-US" sz="1400" b="1" dirty="0"/>
              <a:t>. </a:t>
            </a:r>
            <a:br>
              <a:rPr lang="en-US" sz="1400" b="1" dirty="0"/>
            </a:br>
            <a:r>
              <a:rPr lang="en-US" sz="1400" b="1" dirty="0"/>
              <a:t>The following questions will help me find your ideal home:</a:t>
            </a:r>
          </a:p>
          <a:p>
            <a:pPr marL="346075" indent="-346075" eaLnBrk="1" hangingPunct="1">
              <a:spcBef>
                <a:spcPts val="0"/>
              </a:spcBef>
              <a:spcAft>
                <a:spcPts val="900"/>
              </a:spcAft>
              <a:buClr>
                <a:schemeClr val="bg1">
                  <a:lumMod val="75000"/>
                </a:schemeClr>
              </a:buClr>
              <a:defRPr/>
            </a:pPr>
            <a:r>
              <a:rPr lang="en-US" sz="1400" dirty="0"/>
              <a:t>How many people will be living in your household?</a:t>
            </a:r>
          </a:p>
          <a:p>
            <a:pPr marL="346075" indent="-346075" eaLnBrk="1" hangingPunct="1">
              <a:spcBef>
                <a:spcPts val="0"/>
              </a:spcBef>
              <a:spcAft>
                <a:spcPts val="900"/>
              </a:spcAft>
              <a:buClr>
                <a:schemeClr val="bg1">
                  <a:lumMod val="75000"/>
                </a:schemeClr>
              </a:buClr>
              <a:defRPr/>
            </a:pPr>
            <a:r>
              <a:rPr lang="en-US" sz="1400" dirty="0"/>
              <a:t>What would you consider a comfortable commute?</a:t>
            </a:r>
          </a:p>
          <a:p>
            <a:pPr marL="346075" indent="-346075" eaLnBrk="1" hangingPunct="1">
              <a:spcBef>
                <a:spcPts val="0"/>
              </a:spcBef>
              <a:spcAft>
                <a:spcPts val="900"/>
              </a:spcAft>
              <a:buClr>
                <a:schemeClr val="bg1">
                  <a:lumMod val="75000"/>
                </a:schemeClr>
              </a:buClr>
              <a:defRPr/>
            </a:pPr>
            <a:r>
              <a:rPr lang="en-US" sz="1400" dirty="0"/>
              <a:t>What are the most important activities for the members of your household?</a:t>
            </a:r>
          </a:p>
          <a:p>
            <a:pPr marL="346075" indent="-346075" eaLnBrk="1" hangingPunct="1">
              <a:spcBef>
                <a:spcPts val="0"/>
              </a:spcBef>
              <a:spcAft>
                <a:spcPts val="900"/>
              </a:spcAft>
              <a:buClr>
                <a:schemeClr val="bg1">
                  <a:lumMod val="75000"/>
                </a:schemeClr>
              </a:buClr>
              <a:defRPr/>
            </a:pPr>
            <a:r>
              <a:rPr lang="en-US" sz="1400" dirty="0"/>
              <a:t>What is something you </a:t>
            </a:r>
            <a:r>
              <a:rPr lang="en-US" sz="1400" i="1" dirty="0"/>
              <a:t>disliked</a:t>
            </a:r>
            <a:r>
              <a:rPr lang="en-US" sz="1400" dirty="0"/>
              <a:t> about the house or area where you lived previously?</a:t>
            </a:r>
          </a:p>
          <a:p>
            <a:pPr marL="346075" indent="-346075" eaLnBrk="1" hangingPunct="1">
              <a:spcBef>
                <a:spcPts val="0"/>
              </a:spcBef>
              <a:spcAft>
                <a:spcPts val="900"/>
              </a:spcAft>
              <a:buClr>
                <a:schemeClr val="bg1">
                  <a:lumMod val="75000"/>
                </a:schemeClr>
              </a:buClr>
              <a:defRPr/>
            </a:pPr>
            <a:r>
              <a:rPr lang="en-US" sz="1400" dirty="0"/>
              <a:t>What are one or more </a:t>
            </a:r>
            <a:r>
              <a:rPr lang="en-US" sz="1400" i="1" dirty="0"/>
              <a:t>features</a:t>
            </a:r>
            <a:r>
              <a:rPr lang="en-US" sz="1400" dirty="0"/>
              <a:t> you liked most about homes you’ve lived in previously?</a:t>
            </a:r>
          </a:p>
          <a:p>
            <a:pPr marL="346075" indent="-346075" eaLnBrk="1" hangingPunct="1">
              <a:spcBef>
                <a:spcPts val="0"/>
              </a:spcBef>
              <a:spcAft>
                <a:spcPts val="900"/>
              </a:spcAft>
              <a:buClr>
                <a:schemeClr val="bg1">
                  <a:lumMod val="75000"/>
                </a:schemeClr>
              </a:buClr>
              <a:defRPr/>
            </a:pPr>
            <a:r>
              <a:rPr lang="en-US" sz="1400" dirty="0"/>
              <a:t>What are the most “must have” features of your ideal home and neighborhood?</a:t>
            </a:r>
          </a:p>
        </p:txBody>
      </p:sp>
      <p:sp>
        <p:nvSpPr>
          <p:cNvPr id="14339"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Defining Your Ideal Home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31"/>
          <p:cNvSpPr>
            <a:spLocks noGrp="1"/>
          </p:cNvSpPr>
          <p:nvPr>
            <p:ph idx="4294967295"/>
          </p:nvPr>
        </p:nvSpPr>
        <p:spPr>
          <a:xfrm>
            <a:off x="457200" y="1524000"/>
            <a:ext cx="7505700" cy="609600"/>
          </a:xfrm>
        </p:spPr>
        <p:txBody>
          <a:bodyPr/>
          <a:lstStyle/>
          <a:p>
            <a:pPr marL="0" indent="0">
              <a:buFontTx/>
              <a:buNone/>
              <a:defRPr/>
            </a:pPr>
            <a:r>
              <a:rPr lang="en-US" sz="1400" dirty="0"/>
              <a:t>Selling a house typically includes many of the following elements. </a:t>
            </a:r>
            <a:br>
              <a:rPr lang="en-US" sz="1400" dirty="0"/>
            </a:br>
            <a:r>
              <a:rPr lang="en-US" sz="1400" dirty="0"/>
              <a:t>I will be your resource and guide every step of the way.</a:t>
            </a:r>
          </a:p>
          <a:p>
            <a:pPr>
              <a:defRPr/>
            </a:pPr>
            <a:endParaRPr lang="en-US" dirty="0"/>
          </a:p>
        </p:txBody>
      </p:sp>
      <p:sp>
        <p:nvSpPr>
          <p:cNvPr id="30" name="Rounded Rectangle 29"/>
          <p:cNvSpPr/>
          <p:nvPr/>
        </p:nvSpPr>
        <p:spPr>
          <a:xfrm>
            <a:off x="533400" y="2478088"/>
            <a:ext cx="3200400" cy="427037"/>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latin typeface="Arial" pitchFamily="34" charset="0"/>
                <a:cs typeface="Arial" pitchFamily="34" charset="0"/>
              </a:rPr>
              <a:t>Initial Consultation</a:t>
            </a:r>
          </a:p>
        </p:txBody>
      </p:sp>
      <p:sp>
        <p:nvSpPr>
          <p:cNvPr id="31" name="Rounded Rectangle 30"/>
          <p:cNvSpPr/>
          <p:nvPr/>
        </p:nvSpPr>
        <p:spPr>
          <a:xfrm>
            <a:off x="533400" y="3340100"/>
            <a:ext cx="3200400" cy="42703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latin typeface="Arial" pitchFamily="34" charset="0"/>
                <a:cs typeface="Arial" pitchFamily="34" charset="0"/>
              </a:rPr>
              <a:t>Finding the Right Home</a:t>
            </a:r>
          </a:p>
        </p:txBody>
      </p:sp>
      <p:sp>
        <p:nvSpPr>
          <p:cNvPr id="32" name="Rounded Rectangle 31"/>
          <p:cNvSpPr/>
          <p:nvPr/>
        </p:nvSpPr>
        <p:spPr>
          <a:xfrm>
            <a:off x="533400" y="4132263"/>
            <a:ext cx="3200400" cy="427037"/>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latin typeface="Arial" pitchFamily="34" charset="0"/>
                <a:cs typeface="Arial" pitchFamily="34" charset="0"/>
              </a:rPr>
              <a:t>Preparing an Offer</a:t>
            </a:r>
          </a:p>
        </p:txBody>
      </p:sp>
      <p:sp>
        <p:nvSpPr>
          <p:cNvPr id="33" name="Rounded Rectangle 32"/>
          <p:cNvSpPr/>
          <p:nvPr/>
        </p:nvSpPr>
        <p:spPr>
          <a:xfrm>
            <a:off x="533400" y="4953000"/>
            <a:ext cx="3200400" cy="427038"/>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latin typeface="Arial" pitchFamily="34" charset="0"/>
                <a:cs typeface="Arial" pitchFamily="34" charset="0"/>
              </a:rPr>
              <a:t>Reaching Agreement with Seller</a:t>
            </a:r>
          </a:p>
        </p:txBody>
      </p:sp>
      <p:sp>
        <p:nvSpPr>
          <p:cNvPr id="34" name="Rounded Rectangle 33"/>
          <p:cNvSpPr/>
          <p:nvPr/>
        </p:nvSpPr>
        <p:spPr>
          <a:xfrm>
            <a:off x="533400" y="5668963"/>
            <a:ext cx="3200400" cy="427037"/>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latin typeface="Arial" pitchFamily="34" charset="0"/>
                <a:cs typeface="Arial" pitchFamily="34" charset="0"/>
              </a:rPr>
              <a:t>Completing the Settlement Process</a:t>
            </a:r>
          </a:p>
        </p:txBody>
      </p:sp>
      <p:sp>
        <p:nvSpPr>
          <p:cNvPr id="37" name="Rounded Rectangle 36"/>
          <p:cNvSpPr/>
          <p:nvPr/>
        </p:nvSpPr>
        <p:spPr>
          <a:xfrm>
            <a:off x="4419600" y="3430588"/>
            <a:ext cx="2971800" cy="427037"/>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b="1" dirty="0">
                <a:latin typeface="Arial" pitchFamily="34" charset="0"/>
                <a:cs typeface="Arial" pitchFamily="34" charset="0"/>
              </a:rPr>
              <a:t>Obtaining Financing</a:t>
            </a:r>
          </a:p>
        </p:txBody>
      </p:sp>
      <p:cxnSp>
        <p:nvCxnSpPr>
          <p:cNvPr id="43" name="Straight Arrow Connector 42"/>
          <p:cNvCxnSpPr/>
          <p:nvPr/>
        </p:nvCxnSpPr>
        <p:spPr>
          <a:xfrm>
            <a:off x="2209800" y="2928938"/>
            <a:ext cx="0" cy="411162"/>
          </a:xfrm>
          <a:prstGeom prst="straightConnector1">
            <a:avLst/>
          </a:prstGeom>
          <a:ln w="19050">
            <a:solidFill>
              <a:srgbClr val="A3E98C"/>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209800" y="3859213"/>
            <a:ext cx="0" cy="319087"/>
          </a:xfrm>
          <a:prstGeom prst="straightConnector1">
            <a:avLst/>
          </a:prstGeom>
          <a:ln w="19050">
            <a:solidFill>
              <a:srgbClr val="A3E98C"/>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209800" y="4602163"/>
            <a:ext cx="0" cy="338137"/>
          </a:xfrm>
          <a:prstGeom prst="straightConnector1">
            <a:avLst/>
          </a:prstGeom>
          <a:ln w="19050">
            <a:solidFill>
              <a:srgbClr val="A3E98C"/>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200275" y="5367338"/>
            <a:ext cx="0" cy="334962"/>
          </a:xfrm>
          <a:prstGeom prst="straightConnector1">
            <a:avLst/>
          </a:prstGeom>
          <a:ln w="19050">
            <a:solidFill>
              <a:srgbClr val="A3E98C"/>
            </a:solidFill>
            <a:tailEnd type="arrow"/>
          </a:ln>
        </p:spPr>
        <p:style>
          <a:lnRef idx="1">
            <a:schemeClr val="accent1"/>
          </a:lnRef>
          <a:fillRef idx="0">
            <a:schemeClr val="accent1"/>
          </a:fillRef>
          <a:effectRef idx="0">
            <a:schemeClr val="accent1"/>
          </a:effectRef>
          <a:fontRef idx="minor">
            <a:schemeClr val="tx1"/>
          </a:fontRef>
        </p:style>
      </p:cxnSp>
      <p:cxnSp>
        <p:nvCxnSpPr>
          <p:cNvPr id="88" name="Shape 87"/>
          <p:cNvCxnSpPr/>
          <p:nvPr/>
        </p:nvCxnSpPr>
        <p:spPr>
          <a:xfrm>
            <a:off x="3771900" y="2716213"/>
            <a:ext cx="2476500" cy="739775"/>
          </a:xfrm>
          <a:prstGeom prst="bentConnector2">
            <a:avLst/>
          </a:prstGeom>
          <a:ln w="19050">
            <a:solidFill>
              <a:srgbClr val="A3E98C"/>
            </a:solidFill>
            <a:tailEnd type="arrow"/>
          </a:ln>
        </p:spPr>
        <p:style>
          <a:lnRef idx="1">
            <a:schemeClr val="accent1"/>
          </a:lnRef>
          <a:fillRef idx="0">
            <a:schemeClr val="accent1"/>
          </a:fillRef>
          <a:effectRef idx="0">
            <a:schemeClr val="accent1"/>
          </a:effectRef>
          <a:fontRef idx="minor">
            <a:schemeClr val="tx1"/>
          </a:fontRef>
        </p:style>
      </p:cxnSp>
      <p:cxnSp>
        <p:nvCxnSpPr>
          <p:cNvPr id="90" name="Shape 89"/>
          <p:cNvCxnSpPr/>
          <p:nvPr/>
        </p:nvCxnSpPr>
        <p:spPr>
          <a:xfrm rot="5400000">
            <a:off x="4006850" y="3665538"/>
            <a:ext cx="2025650" cy="2457450"/>
          </a:xfrm>
          <a:prstGeom prst="bentConnector2">
            <a:avLst/>
          </a:prstGeom>
          <a:ln w="19050">
            <a:solidFill>
              <a:srgbClr val="A3E98C"/>
            </a:solidFill>
            <a:tailEnd type="arrow"/>
          </a:ln>
        </p:spPr>
        <p:style>
          <a:lnRef idx="1">
            <a:schemeClr val="accent1"/>
          </a:lnRef>
          <a:fillRef idx="0">
            <a:schemeClr val="accent1"/>
          </a:fillRef>
          <a:effectRef idx="0">
            <a:schemeClr val="accent1"/>
          </a:effectRef>
          <a:fontRef idx="minor">
            <a:schemeClr val="tx1"/>
          </a:fontRef>
        </p:style>
      </p:cxnSp>
      <p:sp>
        <p:nvSpPr>
          <p:cNvPr id="15375" name="Title 3"/>
          <p:cNvSpPr txBox="1">
            <a:spLocks/>
          </p:cNvSpPr>
          <p:nvPr/>
        </p:nvSpPr>
        <p:spPr bwMode="auto">
          <a:xfrm>
            <a:off x="457200" y="685800"/>
            <a:ext cx="8458200" cy="685800"/>
          </a:xfrm>
          <a:prstGeom prst="rect">
            <a:avLst/>
          </a:prstGeom>
          <a:noFill/>
          <a:ln w="9525">
            <a:noFill/>
            <a:miter lim="800000"/>
            <a:headEnd/>
            <a:tailEnd/>
          </a:ln>
        </p:spPr>
        <p:txBody>
          <a:bodyPr/>
          <a:lstStyle/>
          <a:p>
            <a:pPr eaLnBrk="0" hangingPunct="0"/>
            <a:r>
              <a:rPr lang="en-US" altLang="en-US" b="1">
                <a:solidFill>
                  <a:schemeClr val="bg1"/>
                </a:solidFill>
                <a:latin typeface="Arial" pitchFamily="34" charset="0"/>
              </a:rPr>
              <a:t>Homefinding Process</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6812</TotalTime>
  <Words>2150</Words>
  <Application>Microsoft Macintosh PowerPoint</Application>
  <PresentationFormat>On-screen Show (4:3)</PresentationFormat>
  <Paragraphs>184</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District Light</vt:lpstr>
      <vt:lpstr>Times New Roman</vt:lpstr>
      <vt:lpstr>Wingdings</vt:lpstr>
      <vt:lpstr>Default Design</vt:lpstr>
      <vt:lpstr>PowerPoint Presentation</vt:lpstr>
      <vt:lpstr>Homefinding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Prudential Financial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Prudential Financial</dc:creator>
  <cp:lastModifiedBy>Nick Sadowski</cp:lastModifiedBy>
  <cp:revision>582</cp:revision>
  <cp:lastPrinted>2013-10-17T23:34:24Z</cp:lastPrinted>
  <dcterms:created xsi:type="dcterms:W3CDTF">2008-06-16T23:24:13Z</dcterms:created>
  <dcterms:modified xsi:type="dcterms:W3CDTF">2023-07-01T03:57:52Z</dcterms:modified>
</cp:coreProperties>
</file>