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4" r:id="rId1"/>
  </p:sldMasterIdLst>
  <p:notesMasterIdLst>
    <p:notesMasterId r:id="rId38"/>
  </p:notesMasterIdLst>
  <p:sldIdLst>
    <p:sldId id="256" r:id="rId2"/>
    <p:sldId id="257" r:id="rId3"/>
    <p:sldId id="261" r:id="rId4"/>
    <p:sldId id="258" r:id="rId5"/>
    <p:sldId id="259" r:id="rId6"/>
    <p:sldId id="264" r:id="rId7"/>
    <p:sldId id="265" r:id="rId8"/>
    <p:sldId id="266" r:id="rId9"/>
    <p:sldId id="268" r:id="rId10"/>
    <p:sldId id="270" r:id="rId11"/>
    <p:sldId id="271" r:id="rId12"/>
    <p:sldId id="273" r:id="rId13"/>
    <p:sldId id="275" r:id="rId14"/>
    <p:sldId id="276" r:id="rId15"/>
    <p:sldId id="277" r:id="rId16"/>
    <p:sldId id="278" r:id="rId17"/>
    <p:sldId id="279" r:id="rId18"/>
    <p:sldId id="280" r:id="rId19"/>
    <p:sldId id="281" r:id="rId20"/>
    <p:sldId id="282" r:id="rId21"/>
    <p:sldId id="283" r:id="rId22"/>
    <p:sldId id="285" r:id="rId23"/>
    <p:sldId id="286" r:id="rId24"/>
    <p:sldId id="293" r:id="rId25"/>
    <p:sldId id="294" r:id="rId26"/>
    <p:sldId id="287" r:id="rId27"/>
    <p:sldId id="289" r:id="rId28"/>
    <p:sldId id="288" r:id="rId29"/>
    <p:sldId id="295" r:id="rId30"/>
    <p:sldId id="290" r:id="rId31"/>
    <p:sldId id="291" r:id="rId32"/>
    <p:sldId id="292" r:id="rId33"/>
    <p:sldId id="298" r:id="rId34"/>
    <p:sldId id="297" r:id="rId35"/>
    <p:sldId id="301" r:id="rId36"/>
    <p:sldId id="29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BBBF1-C4D5-36E3-BC9D-9F6C99E724E3}" v="222" dt="2026-01-28T16:17:31.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0"/>
    <p:restoredTop sz="94848"/>
  </p:normalViewPr>
  <p:slideViewPr>
    <p:cSldViewPr snapToGrid="0">
      <p:cViewPr varScale="1">
        <p:scale>
          <a:sx n="113" d="100"/>
          <a:sy n="113"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E9E9F-D44A-49FF-A899-9387EA958DD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E499714-25E3-47FB-B066-79FE52ABADD8}">
      <dgm:prSet/>
      <dgm:spPr/>
      <dgm:t>
        <a:bodyPr/>
        <a:lstStyle/>
        <a:p>
          <a:pPr>
            <a:lnSpc>
              <a:spcPct val="100000"/>
            </a:lnSpc>
          </a:pPr>
          <a:r>
            <a:rPr lang="en-US"/>
            <a:t>Watch the expiry date on the ampoules/vials</a:t>
          </a:r>
        </a:p>
      </dgm:t>
    </dgm:pt>
    <dgm:pt modelId="{5EF645CC-629B-4881-83DB-156254F1DB33}" type="parTrans" cxnId="{6395531E-EA62-41CD-8502-A4D36344EB58}">
      <dgm:prSet/>
      <dgm:spPr/>
      <dgm:t>
        <a:bodyPr/>
        <a:lstStyle/>
        <a:p>
          <a:endParaRPr lang="en-US"/>
        </a:p>
      </dgm:t>
    </dgm:pt>
    <dgm:pt modelId="{03DA6679-ED5F-49DD-BBBB-EEF0432BE4D3}" type="sibTrans" cxnId="{6395531E-EA62-41CD-8502-A4D36344EB58}">
      <dgm:prSet/>
      <dgm:spPr/>
      <dgm:t>
        <a:bodyPr/>
        <a:lstStyle/>
        <a:p>
          <a:pPr>
            <a:lnSpc>
              <a:spcPct val="100000"/>
            </a:lnSpc>
          </a:pPr>
          <a:endParaRPr lang="en-US"/>
        </a:p>
      </dgm:t>
    </dgm:pt>
    <dgm:pt modelId="{56651AA8-0B04-4008-B03A-7522E2A7E004}">
      <dgm:prSet/>
      <dgm:spPr/>
      <dgm:t>
        <a:bodyPr/>
        <a:lstStyle/>
        <a:p>
          <a:pPr>
            <a:lnSpc>
              <a:spcPct val="100000"/>
            </a:lnSpc>
          </a:pPr>
          <a:r>
            <a:rPr lang="en-US"/>
            <a:t>When your kit has expired, been used, or becomes lost or stolen, contact a local Take Home Naloxone site to obtain a new one!</a:t>
          </a:r>
        </a:p>
      </dgm:t>
    </dgm:pt>
    <dgm:pt modelId="{287B9842-46DC-4E29-A117-27CFB9109504}" type="parTrans" cxnId="{CCD406B3-5E64-430F-B4FB-3D2E6B726E35}">
      <dgm:prSet/>
      <dgm:spPr/>
      <dgm:t>
        <a:bodyPr/>
        <a:lstStyle/>
        <a:p>
          <a:endParaRPr lang="en-US"/>
        </a:p>
      </dgm:t>
    </dgm:pt>
    <dgm:pt modelId="{BCA090F9-DCDD-429A-9CE6-E67660BD251C}" type="sibTrans" cxnId="{CCD406B3-5E64-430F-B4FB-3D2E6B726E35}">
      <dgm:prSet/>
      <dgm:spPr/>
      <dgm:t>
        <a:bodyPr/>
        <a:lstStyle/>
        <a:p>
          <a:pPr>
            <a:lnSpc>
              <a:spcPct val="100000"/>
            </a:lnSpc>
          </a:pPr>
          <a:endParaRPr lang="en-US"/>
        </a:p>
      </dgm:t>
    </dgm:pt>
    <dgm:pt modelId="{19CE86D3-13D6-42A6-B0B8-D30CEF32D334}">
      <dgm:prSet/>
      <dgm:spPr/>
      <dgm:t>
        <a:bodyPr/>
        <a:lstStyle/>
        <a:p>
          <a:pPr>
            <a:lnSpc>
              <a:spcPct val="100000"/>
            </a:lnSpc>
          </a:pPr>
          <a:r>
            <a:rPr lang="en-US"/>
            <a:t>Naloxone should be stored at room temperature and away from light</a:t>
          </a:r>
        </a:p>
      </dgm:t>
    </dgm:pt>
    <dgm:pt modelId="{EA51ED09-4247-4887-897E-2B13EB9B44B6}" type="parTrans" cxnId="{A4414E1B-11FC-4C9A-B106-C0CACC59E28E}">
      <dgm:prSet/>
      <dgm:spPr/>
      <dgm:t>
        <a:bodyPr/>
        <a:lstStyle/>
        <a:p>
          <a:endParaRPr lang="en-US"/>
        </a:p>
      </dgm:t>
    </dgm:pt>
    <dgm:pt modelId="{2EA92539-1FF0-4B9E-90F9-16751529D407}" type="sibTrans" cxnId="{A4414E1B-11FC-4C9A-B106-C0CACC59E28E}">
      <dgm:prSet/>
      <dgm:spPr/>
      <dgm:t>
        <a:bodyPr/>
        <a:lstStyle/>
        <a:p>
          <a:pPr>
            <a:lnSpc>
              <a:spcPct val="100000"/>
            </a:lnSpc>
          </a:pPr>
          <a:endParaRPr lang="en-US"/>
        </a:p>
      </dgm:t>
    </dgm:pt>
    <dgm:pt modelId="{4C40F190-E6C6-4838-A6F2-E94C5AB24ABB}">
      <dgm:prSet/>
      <dgm:spPr/>
      <dgm:t>
        <a:bodyPr/>
        <a:lstStyle/>
        <a:p>
          <a:pPr>
            <a:lnSpc>
              <a:spcPct val="100000"/>
            </a:lnSpc>
          </a:pPr>
          <a:r>
            <a:rPr lang="en-US"/>
            <a:t>Keep Naloxone in a regular place and let others know where it is in case of emergency</a:t>
          </a:r>
        </a:p>
      </dgm:t>
    </dgm:pt>
    <dgm:pt modelId="{89CB0711-1DE2-4CB9-B225-1FEE85853E01}" type="parTrans" cxnId="{5A9258A6-0656-43D4-8905-19805E1A2F25}">
      <dgm:prSet/>
      <dgm:spPr/>
      <dgm:t>
        <a:bodyPr/>
        <a:lstStyle/>
        <a:p>
          <a:endParaRPr lang="en-US"/>
        </a:p>
      </dgm:t>
    </dgm:pt>
    <dgm:pt modelId="{D31F1C5D-49F6-4D22-A800-5B7484E9911A}" type="sibTrans" cxnId="{5A9258A6-0656-43D4-8905-19805E1A2F25}">
      <dgm:prSet/>
      <dgm:spPr/>
      <dgm:t>
        <a:bodyPr/>
        <a:lstStyle/>
        <a:p>
          <a:endParaRPr lang="en-US"/>
        </a:p>
      </dgm:t>
    </dgm:pt>
    <dgm:pt modelId="{7AD4E239-7AA1-4941-AE5C-9F23F632ED73}" type="pres">
      <dgm:prSet presAssocID="{C28E9E9F-D44A-49FF-A899-9387EA958DDD}" presName="root" presStyleCnt="0">
        <dgm:presLayoutVars>
          <dgm:dir/>
          <dgm:resizeHandles val="exact"/>
        </dgm:presLayoutVars>
      </dgm:prSet>
      <dgm:spPr/>
    </dgm:pt>
    <dgm:pt modelId="{839951C1-E7BB-4662-B108-680360D4D860}" type="pres">
      <dgm:prSet presAssocID="{C28E9E9F-D44A-49FF-A899-9387EA958DDD}" presName="container" presStyleCnt="0">
        <dgm:presLayoutVars>
          <dgm:dir/>
          <dgm:resizeHandles val="exact"/>
        </dgm:presLayoutVars>
      </dgm:prSet>
      <dgm:spPr/>
    </dgm:pt>
    <dgm:pt modelId="{843433C5-AF0E-4EEC-9901-433CF187DC00}" type="pres">
      <dgm:prSet presAssocID="{1E499714-25E3-47FB-B066-79FE52ABADD8}" presName="compNode" presStyleCnt="0"/>
      <dgm:spPr/>
    </dgm:pt>
    <dgm:pt modelId="{A8E4D1DB-EFD0-48CF-8004-9994E9AECD61}" type="pres">
      <dgm:prSet presAssocID="{1E499714-25E3-47FB-B066-79FE52ABADD8}" presName="iconBgRect" presStyleLbl="bgShp" presStyleIdx="0" presStyleCnt="4"/>
      <dgm:spPr/>
    </dgm:pt>
    <dgm:pt modelId="{18F2CED5-9FE3-4005-9878-4E74D2183712}" type="pres">
      <dgm:prSet presAssocID="{1E499714-25E3-47FB-B066-79FE52ABAD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4D183D92-CC26-42E8-A06B-87409961A54A}" type="pres">
      <dgm:prSet presAssocID="{1E499714-25E3-47FB-B066-79FE52ABADD8}" presName="spaceRect" presStyleCnt="0"/>
      <dgm:spPr/>
    </dgm:pt>
    <dgm:pt modelId="{BF099983-CD27-4400-A5B7-D47471B8D8F2}" type="pres">
      <dgm:prSet presAssocID="{1E499714-25E3-47FB-B066-79FE52ABADD8}" presName="textRect" presStyleLbl="revTx" presStyleIdx="0" presStyleCnt="4">
        <dgm:presLayoutVars>
          <dgm:chMax val="1"/>
          <dgm:chPref val="1"/>
        </dgm:presLayoutVars>
      </dgm:prSet>
      <dgm:spPr/>
    </dgm:pt>
    <dgm:pt modelId="{9C684FD2-6C6B-42A8-9C29-D83765D939CF}" type="pres">
      <dgm:prSet presAssocID="{03DA6679-ED5F-49DD-BBBB-EEF0432BE4D3}" presName="sibTrans" presStyleLbl="sibTrans2D1" presStyleIdx="0" presStyleCnt="0"/>
      <dgm:spPr/>
    </dgm:pt>
    <dgm:pt modelId="{5376BB0A-D9D3-4E87-9D1F-A36141EEF980}" type="pres">
      <dgm:prSet presAssocID="{56651AA8-0B04-4008-B03A-7522E2A7E004}" presName="compNode" presStyleCnt="0"/>
      <dgm:spPr/>
    </dgm:pt>
    <dgm:pt modelId="{B44C40A1-7BCC-4602-BD1C-CC2CBCAE049C}" type="pres">
      <dgm:prSet presAssocID="{56651AA8-0B04-4008-B03A-7522E2A7E004}" presName="iconBgRect" presStyleLbl="bgShp" presStyleIdx="1" presStyleCnt="4"/>
      <dgm:spPr/>
    </dgm:pt>
    <dgm:pt modelId="{9B0E1D9D-D45B-443D-9F36-48FE930BF05F}" type="pres">
      <dgm:prSet presAssocID="{56651AA8-0B04-4008-B03A-7522E2A7E0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B43B42F3-EA9F-4CD2-B7F8-C7A66B7AD2EB}" type="pres">
      <dgm:prSet presAssocID="{56651AA8-0B04-4008-B03A-7522E2A7E004}" presName="spaceRect" presStyleCnt="0"/>
      <dgm:spPr/>
    </dgm:pt>
    <dgm:pt modelId="{59F40184-3DF2-4E25-BA7D-8298ADEC5E38}" type="pres">
      <dgm:prSet presAssocID="{56651AA8-0B04-4008-B03A-7522E2A7E004}" presName="textRect" presStyleLbl="revTx" presStyleIdx="1" presStyleCnt="4">
        <dgm:presLayoutVars>
          <dgm:chMax val="1"/>
          <dgm:chPref val="1"/>
        </dgm:presLayoutVars>
      </dgm:prSet>
      <dgm:spPr/>
    </dgm:pt>
    <dgm:pt modelId="{DB42FBD2-F762-4391-BC63-77425F53F4D5}" type="pres">
      <dgm:prSet presAssocID="{BCA090F9-DCDD-429A-9CE6-E67660BD251C}" presName="sibTrans" presStyleLbl="sibTrans2D1" presStyleIdx="0" presStyleCnt="0"/>
      <dgm:spPr/>
    </dgm:pt>
    <dgm:pt modelId="{B025CF0C-0A33-40A5-8E5E-FD9CF21D57F5}" type="pres">
      <dgm:prSet presAssocID="{19CE86D3-13D6-42A6-B0B8-D30CEF32D334}" presName="compNode" presStyleCnt="0"/>
      <dgm:spPr/>
    </dgm:pt>
    <dgm:pt modelId="{9ECF0A42-9FD6-47F0-BCDA-9CAD1C10D590}" type="pres">
      <dgm:prSet presAssocID="{19CE86D3-13D6-42A6-B0B8-D30CEF32D334}" presName="iconBgRect" presStyleLbl="bgShp" presStyleIdx="2" presStyleCnt="4"/>
      <dgm:spPr/>
    </dgm:pt>
    <dgm:pt modelId="{4C189666-A49F-4FDA-929D-8F745A05830E}" type="pres">
      <dgm:prSet presAssocID="{19CE86D3-13D6-42A6-B0B8-D30CEF32D3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53419DE5-E69E-4F6F-82B2-6E7B7234EB2B}" type="pres">
      <dgm:prSet presAssocID="{19CE86D3-13D6-42A6-B0B8-D30CEF32D334}" presName="spaceRect" presStyleCnt="0"/>
      <dgm:spPr/>
    </dgm:pt>
    <dgm:pt modelId="{D609C087-85A4-4715-BC04-2CB66FCB40CB}" type="pres">
      <dgm:prSet presAssocID="{19CE86D3-13D6-42A6-B0B8-D30CEF32D334}" presName="textRect" presStyleLbl="revTx" presStyleIdx="2" presStyleCnt="4">
        <dgm:presLayoutVars>
          <dgm:chMax val="1"/>
          <dgm:chPref val="1"/>
        </dgm:presLayoutVars>
      </dgm:prSet>
      <dgm:spPr/>
    </dgm:pt>
    <dgm:pt modelId="{8DD37BA6-C585-4707-85F7-212D2FE4BBB9}" type="pres">
      <dgm:prSet presAssocID="{2EA92539-1FF0-4B9E-90F9-16751529D407}" presName="sibTrans" presStyleLbl="sibTrans2D1" presStyleIdx="0" presStyleCnt="0"/>
      <dgm:spPr/>
    </dgm:pt>
    <dgm:pt modelId="{5024BB18-4049-45F4-A512-CBE989269A6A}" type="pres">
      <dgm:prSet presAssocID="{4C40F190-E6C6-4838-A6F2-E94C5AB24ABB}" presName="compNode" presStyleCnt="0"/>
      <dgm:spPr/>
    </dgm:pt>
    <dgm:pt modelId="{C245714B-FF28-4C7E-AE1B-0DA9D0F79469}" type="pres">
      <dgm:prSet presAssocID="{4C40F190-E6C6-4838-A6F2-E94C5AB24ABB}" presName="iconBgRect" presStyleLbl="bgShp" presStyleIdx="3" presStyleCnt="4"/>
      <dgm:spPr/>
    </dgm:pt>
    <dgm:pt modelId="{180A9D4A-62A0-4683-8478-C1EE7DE44293}" type="pres">
      <dgm:prSet presAssocID="{4C40F190-E6C6-4838-A6F2-E94C5AB24A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CF1CAB83-6FC5-4789-B308-81CBE84B751E}" type="pres">
      <dgm:prSet presAssocID="{4C40F190-E6C6-4838-A6F2-E94C5AB24ABB}" presName="spaceRect" presStyleCnt="0"/>
      <dgm:spPr/>
    </dgm:pt>
    <dgm:pt modelId="{EDAD2FCF-49AE-459F-8C07-5FCE6EAF4FAE}" type="pres">
      <dgm:prSet presAssocID="{4C40F190-E6C6-4838-A6F2-E94C5AB24ABB}" presName="textRect" presStyleLbl="revTx" presStyleIdx="3" presStyleCnt="4">
        <dgm:presLayoutVars>
          <dgm:chMax val="1"/>
          <dgm:chPref val="1"/>
        </dgm:presLayoutVars>
      </dgm:prSet>
      <dgm:spPr/>
    </dgm:pt>
  </dgm:ptLst>
  <dgm:cxnLst>
    <dgm:cxn modelId="{A4414E1B-11FC-4C9A-B106-C0CACC59E28E}" srcId="{C28E9E9F-D44A-49FF-A899-9387EA958DDD}" destId="{19CE86D3-13D6-42A6-B0B8-D30CEF32D334}" srcOrd="2" destOrd="0" parTransId="{EA51ED09-4247-4887-897E-2B13EB9B44B6}" sibTransId="{2EA92539-1FF0-4B9E-90F9-16751529D407}"/>
    <dgm:cxn modelId="{6395531E-EA62-41CD-8502-A4D36344EB58}" srcId="{C28E9E9F-D44A-49FF-A899-9387EA958DDD}" destId="{1E499714-25E3-47FB-B066-79FE52ABADD8}" srcOrd="0" destOrd="0" parTransId="{5EF645CC-629B-4881-83DB-156254F1DB33}" sibTransId="{03DA6679-ED5F-49DD-BBBB-EEF0432BE4D3}"/>
    <dgm:cxn modelId="{C32DEB23-0950-4D41-8976-1F86333226C9}" type="presOf" srcId="{56651AA8-0B04-4008-B03A-7522E2A7E004}" destId="{59F40184-3DF2-4E25-BA7D-8298ADEC5E38}" srcOrd="0" destOrd="0" presId="urn:microsoft.com/office/officeart/2018/2/layout/IconCircleList"/>
    <dgm:cxn modelId="{565BC929-1859-F848-AD38-390EB89975EC}" type="presOf" srcId="{19CE86D3-13D6-42A6-B0B8-D30CEF32D334}" destId="{D609C087-85A4-4715-BC04-2CB66FCB40CB}" srcOrd="0" destOrd="0" presId="urn:microsoft.com/office/officeart/2018/2/layout/IconCircleList"/>
    <dgm:cxn modelId="{18D8B134-DC39-F74F-A141-30D0FEF691BB}" type="presOf" srcId="{BCA090F9-DCDD-429A-9CE6-E67660BD251C}" destId="{DB42FBD2-F762-4391-BC63-77425F53F4D5}" srcOrd="0" destOrd="0" presId="urn:microsoft.com/office/officeart/2018/2/layout/IconCircleList"/>
    <dgm:cxn modelId="{4C075040-657F-FE4F-84E8-48455DE8C61C}" type="presOf" srcId="{03DA6679-ED5F-49DD-BBBB-EEF0432BE4D3}" destId="{9C684FD2-6C6B-42A8-9C29-D83765D939CF}" srcOrd="0" destOrd="0" presId="urn:microsoft.com/office/officeart/2018/2/layout/IconCircleList"/>
    <dgm:cxn modelId="{F787C797-AF18-B740-8A3A-ADEEA4A71761}" type="presOf" srcId="{2EA92539-1FF0-4B9E-90F9-16751529D407}" destId="{8DD37BA6-C585-4707-85F7-212D2FE4BBB9}" srcOrd="0" destOrd="0" presId="urn:microsoft.com/office/officeart/2018/2/layout/IconCircleList"/>
    <dgm:cxn modelId="{592C98A0-9AC0-D348-864D-F21D083E8272}" type="presOf" srcId="{C28E9E9F-D44A-49FF-A899-9387EA958DDD}" destId="{7AD4E239-7AA1-4941-AE5C-9F23F632ED73}" srcOrd="0" destOrd="0" presId="urn:microsoft.com/office/officeart/2018/2/layout/IconCircleList"/>
    <dgm:cxn modelId="{5A9258A6-0656-43D4-8905-19805E1A2F25}" srcId="{C28E9E9F-D44A-49FF-A899-9387EA958DDD}" destId="{4C40F190-E6C6-4838-A6F2-E94C5AB24ABB}" srcOrd="3" destOrd="0" parTransId="{89CB0711-1DE2-4CB9-B225-1FEE85853E01}" sibTransId="{D31F1C5D-49F6-4D22-A800-5B7484E9911A}"/>
    <dgm:cxn modelId="{CCD406B3-5E64-430F-B4FB-3D2E6B726E35}" srcId="{C28E9E9F-D44A-49FF-A899-9387EA958DDD}" destId="{56651AA8-0B04-4008-B03A-7522E2A7E004}" srcOrd="1" destOrd="0" parTransId="{287B9842-46DC-4E29-A117-27CFB9109504}" sibTransId="{BCA090F9-DCDD-429A-9CE6-E67660BD251C}"/>
    <dgm:cxn modelId="{110645D8-B806-8E46-940A-F7BFDC3563FD}" type="presOf" srcId="{1E499714-25E3-47FB-B066-79FE52ABADD8}" destId="{BF099983-CD27-4400-A5B7-D47471B8D8F2}" srcOrd="0" destOrd="0" presId="urn:microsoft.com/office/officeart/2018/2/layout/IconCircleList"/>
    <dgm:cxn modelId="{1883FBEC-FC1B-984D-9734-32BAACB76BC2}" type="presOf" srcId="{4C40F190-E6C6-4838-A6F2-E94C5AB24ABB}" destId="{EDAD2FCF-49AE-459F-8C07-5FCE6EAF4FAE}" srcOrd="0" destOrd="0" presId="urn:microsoft.com/office/officeart/2018/2/layout/IconCircleList"/>
    <dgm:cxn modelId="{2A38864D-EB32-DE47-B6D2-9E39532811B5}" type="presParOf" srcId="{7AD4E239-7AA1-4941-AE5C-9F23F632ED73}" destId="{839951C1-E7BB-4662-B108-680360D4D860}" srcOrd="0" destOrd="0" presId="urn:microsoft.com/office/officeart/2018/2/layout/IconCircleList"/>
    <dgm:cxn modelId="{6DBF03BD-BA16-CC43-A5D3-FD37BAE62C13}" type="presParOf" srcId="{839951C1-E7BB-4662-B108-680360D4D860}" destId="{843433C5-AF0E-4EEC-9901-433CF187DC00}" srcOrd="0" destOrd="0" presId="urn:microsoft.com/office/officeart/2018/2/layout/IconCircleList"/>
    <dgm:cxn modelId="{8C2DE1D9-35EC-1848-B0FA-EEB6DDA7C93F}" type="presParOf" srcId="{843433C5-AF0E-4EEC-9901-433CF187DC00}" destId="{A8E4D1DB-EFD0-48CF-8004-9994E9AECD61}" srcOrd="0" destOrd="0" presId="urn:microsoft.com/office/officeart/2018/2/layout/IconCircleList"/>
    <dgm:cxn modelId="{0C0B73C2-8A34-D348-9462-02357E2A7C31}" type="presParOf" srcId="{843433C5-AF0E-4EEC-9901-433CF187DC00}" destId="{18F2CED5-9FE3-4005-9878-4E74D2183712}" srcOrd="1" destOrd="0" presId="urn:microsoft.com/office/officeart/2018/2/layout/IconCircleList"/>
    <dgm:cxn modelId="{5D0905EF-9313-2F46-B59C-B6E37EA5DBC2}" type="presParOf" srcId="{843433C5-AF0E-4EEC-9901-433CF187DC00}" destId="{4D183D92-CC26-42E8-A06B-87409961A54A}" srcOrd="2" destOrd="0" presId="urn:microsoft.com/office/officeart/2018/2/layout/IconCircleList"/>
    <dgm:cxn modelId="{7E39CE3E-9E9F-2C48-AE88-7CB779EA7EFC}" type="presParOf" srcId="{843433C5-AF0E-4EEC-9901-433CF187DC00}" destId="{BF099983-CD27-4400-A5B7-D47471B8D8F2}" srcOrd="3" destOrd="0" presId="urn:microsoft.com/office/officeart/2018/2/layout/IconCircleList"/>
    <dgm:cxn modelId="{3F7E1CEC-129D-3E41-BB21-780FBE33A7B4}" type="presParOf" srcId="{839951C1-E7BB-4662-B108-680360D4D860}" destId="{9C684FD2-6C6B-42A8-9C29-D83765D939CF}" srcOrd="1" destOrd="0" presId="urn:microsoft.com/office/officeart/2018/2/layout/IconCircleList"/>
    <dgm:cxn modelId="{986FC16E-B896-4845-833D-8FCFB5E4072C}" type="presParOf" srcId="{839951C1-E7BB-4662-B108-680360D4D860}" destId="{5376BB0A-D9D3-4E87-9D1F-A36141EEF980}" srcOrd="2" destOrd="0" presId="urn:microsoft.com/office/officeart/2018/2/layout/IconCircleList"/>
    <dgm:cxn modelId="{F50B67D7-5EB8-2345-9327-DBE257C9F49D}" type="presParOf" srcId="{5376BB0A-D9D3-4E87-9D1F-A36141EEF980}" destId="{B44C40A1-7BCC-4602-BD1C-CC2CBCAE049C}" srcOrd="0" destOrd="0" presId="urn:microsoft.com/office/officeart/2018/2/layout/IconCircleList"/>
    <dgm:cxn modelId="{8BB8501A-585A-254D-A8FE-C48E40995A15}" type="presParOf" srcId="{5376BB0A-D9D3-4E87-9D1F-A36141EEF980}" destId="{9B0E1D9D-D45B-443D-9F36-48FE930BF05F}" srcOrd="1" destOrd="0" presId="urn:microsoft.com/office/officeart/2018/2/layout/IconCircleList"/>
    <dgm:cxn modelId="{4354EE8F-C695-944C-8BDA-395685F59D29}" type="presParOf" srcId="{5376BB0A-D9D3-4E87-9D1F-A36141EEF980}" destId="{B43B42F3-EA9F-4CD2-B7F8-C7A66B7AD2EB}" srcOrd="2" destOrd="0" presId="urn:microsoft.com/office/officeart/2018/2/layout/IconCircleList"/>
    <dgm:cxn modelId="{5946EC56-4BCB-B14A-ABF0-33DE11A1FB57}" type="presParOf" srcId="{5376BB0A-D9D3-4E87-9D1F-A36141EEF980}" destId="{59F40184-3DF2-4E25-BA7D-8298ADEC5E38}" srcOrd="3" destOrd="0" presId="urn:microsoft.com/office/officeart/2018/2/layout/IconCircleList"/>
    <dgm:cxn modelId="{19F6A119-47FA-A843-BE1E-36E8F344BC5C}" type="presParOf" srcId="{839951C1-E7BB-4662-B108-680360D4D860}" destId="{DB42FBD2-F762-4391-BC63-77425F53F4D5}" srcOrd="3" destOrd="0" presId="urn:microsoft.com/office/officeart/2018/2/layout/IconCircleList"/>
    <dgm:cxn modelId="{1D1A9A51-6E65-944A-AAC1-EB977A5F43D9}" type="presParOf" srcId="{839951C1-E7BB-4662-B108-680360D4D860}" destId="{B025CF0C-0A33-40A5-8E5E-FD9CF21D57F5}" srcOrd="4" destOrd="0" presId="urn:microsoft.com/office/officeart/2018/2/layout/IconCircleList"/>
    <dgm:cxn modelId="{74A26AA9-CDB6-9140-BBAC-5473C0988C82}" type="presParOf" srcId="{B025CF0C-0A33-40A5-8E5E-FD9CF21D57F5}" destId="{9ECF0A42-9FD6-47F0-BCDA-9CAD1C10D590}" srcOrd="0" destOrd="0" presId="urn:microsoft.com/office/officeart/2018/2/layout/IconCircleList"/>
    <dgm:cxn modelId="{7C878591-2CCE-BA46-95B7-3F28BBAD1511}" type="presParOf" srcId="{B025CF0C-0A33-40A5-8E5E-FD9CF21D57F5}" destId="{4C189666-A49F-4FDA-929D-8F745A05830E}" srcOrd="1" destOrd="0" presId="urn:microsoft.com/office/officeart/2018/2/layout/IconCircleList"/>
    <dgm:cxn modelId="{69F2D9A6-19A8-FC46-B151-A5B1AA0CECEA}" type="presParOf" srcId="{B025CF0C-0A33-40A5-8E5E-FD9CF21D57F5}" destId="{53419DE5-E69E-4F6F-82B2-6E7B7234EB2B}" srcOrd="2" destOrd="0" presId="urn:microsoft.com/office/officeart/2018/2/layout/IconCircleList"/>
    <dgm:cxn modelId="{7E991622-6662-EB4F-9BC7-351CC2697F4D}" type="presParOf" srcId="{B025CF0C-0A33-40A5-8E5E-FD9CF21D57F5}" destId="{D609C087-85A4-4715-BC04-2CB66FCB40CB}" srcOrd="3" destOrd="0" presId="urn:microsoft.com/office/officeart/2018/2/layout/IconCircleList"/>
    <dgm:cxn modelId="{DAFF770B-5A40-0D44-BF66-08399E238F47}" type="presParOf" srcId="{839951C1-E7BB-4662-B108-680360D4D860}" destId="{8DD37BA6-C585-4707-85F7-212D2FE4BBB9}" srcOrd="5" destOrd="0" presId="urn:microsoft.com/office/officeart/2018/2/layout/IconCircleList"/>
    <dgm:cxn modelId="{B9A66C2B-A656-0148-B85F-B775A99642A6}" type="presParOf" srcId="{839951C1-E7BB-4662-B108-680360D4D860}" destId="{5024BB18-4049-45F4-A512-CBE989269A6A}" srcOrd="6" destOrd="0" presId="urn:microsoft.com/office/officeart/2018/2/layout/IconCircleList"/>
    <dgm:cxn modelId="{8939AFEA-B86B-654E-B841-657578EB1D2D}" type="presParOf" srcId="{5024BB18-4049-45F4-A512-CBE989269A6A}" destId="{C245714B-FF28-4C7E-AE1B-0DA9D0F79469}" srcOrd="0" destOrd="0" presId="urn:microsoft.com/office/officeart/2018/2/layout/IconCircleList"/>
    <dgm:cxn modelId="{F7DF0A18-A435-2A4F-8423-C756A7BE5354}" type="presParOf" srcId="{5024BB18-4049-45F4-A512-CBE989269A6A}" destId="{180A9D4A-62A0-4683-8478-C1EE7DE44293}" srcOrd="1" destOrd="0" presId="urn:microsoft.com/office/officeart/2018/2/layout/IconCircleList"/>
    <dgm:cxn modelId="{0B2064F2-9A51-3E4D-B702-8CFFB5835342}" type="presParOf" srcId="{5024BB18-4049-45F4-A512-CBE989269A6A}" destId="{CF1CAB83-6FC5-4789-B308-81CBE84B751E}" srcOrd="2" destOrd="0" presId="urn:microsoft.com/office/officeart/2018/2/layout/IconCircleList"/>
    <dgm:cxn modelId="{357B7811-F742-2F40-8029-571C496BCE14}" type="presParOf" srcId="{5024BB18-4049-45F4-A512-CBE989269A6A}" destId="{EDAD2FCF-49AE-459F-8C07-5FCE6EAF4FA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A9412-113F-4E2C-9707-A1864A325D8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492C31E-DB44-4B40-99EF-554AA508AD2B}">
      <dgm:prSet/>
      <dgm:spPr>
        <a:solidFill>
          <a:schemeClr val="accent1"/>
        </a:solidFill>
      </dgm:spPr>
      <dgm:t>
        <a:bodyPr/>
        <a:lstStyle/>
        <a:p>
          <a:r>
            <a:rPr lang="en-US" dirty="0"/>
            <a:t>Naloxone practice kits</a:t>
          </a:r>
        </a:p>
      </dgm:t>
    </dgm:pt>
    <dgm:pt modelId="{6181AD57-735E-416E-A0A8-1F1616C61547}" type="parTrans" cxnId="{1FBB38B9-CFBC-4E96-BC09-B0BB31C69DFB}">
      <dgm:prSet/>
      <dgm:spPr/>
      <dgm:t>
        <a:bodyPr/>
        <a:lstStyle/>
        <a:p>
          <a:endParaRPr lang="en-US"/>
        </a:p>
      </dgm:t>
    </dgm:pt>
    <dgm:pt modelId="{0A802052-46E0-4191-A607-85497564EFCC}" type="sibTrans" cxnId="{1FBB38B9-CFBC-4E96-BC09-B0BB31C69DFB}">
      <dgm:prSet/>
      <dgm:spPr/>
      <dgm:t>
        <a:bodyPr/>
        <a:lstStyle/>
        <a:p>
          <a:endParaRPr lang="en-US"/>
        </a:p>
      </dgm:t>
    </dgm:pt>
    <dgm:pt modelId="{E536826E-D080-4219-AEC2-05EB93ECAFDA}">
      <dgm:prSet/>
      <dgm:spPr>
        <a:solidFill>
          <a:schemeClr val="accent1"/>
        </a:solidFill>
      </dgm:spPr>
      <dgm:t>
        <a:bodyPr/>
        <a:lstStyle/>
        <a:p>
          <a:r>
            <a:rPr lang="en-US" dirty="0"/>
            <a:t>Demo kit</a:t>
          </a:r>
        </a:p>
      </dgm:t>
    </dgm:pt>
    <dgm:pt modelId="{66B4C2CD-A64C-452E-B8DE-E026847F3A0A}" type="parTrans" cxnId="{1179EB6E-A152-485B-87C7-62EC03A4001C}">
      <dgm:prSet/>
      <dgm:spPr/>
      <dgm:t>
        <a:bodyPr/>
        <a:lstStyle/>
        <a:p>
          <a:endParaRPr lang="en-US"/>
        </a:p>
      </dgm:t>
    </dgm:pt>
    <dgm:pt modelId="{85D51A55-DBE5-4E5F-A532-18CFCD0C6640}" type="sibTrans" cxnId="{1179EB6E-A152-485B-87C7-62EC03A4001C}">
      <dgm:prSet/>
      <dgm:spPr/>
      <dgm:t>
        <a:bodyPr/>
        <a:lstStyle/>
        <a:p>
          <a:endParaRPr lang="en-US"/>
        </a:p>
      </dgm:t>
    </dgm:pt>
    <dgm:pt modelId="{059DE8AA-4FF1-4E0F-ADDB-BA103A2A97BB}">
      <dgm:prSet/>
      <dgm:spPr>
        <a:solidFill>
          <a:schemeClr val="accent1"/>
        </a:solidFill>
      </dgm:spPr>
      <dgm:t>
        <a:bodyPr/>
        <a:lstStyle/>
        <a:p>
          <a:r>
            <a:rPr lang="en-US" dirty="0"/>
            <a:t>Squeeze balls</a:t>
          </a:r>
        </a:p>
      </dgm:t>
    </dgm:pt>
    <dgm:pt modelId="{8D3217B6-BB0B-44B2-8EBB-2B0F348A50BC}" type="parTrans" cxnId="{7741735C-4F98-40D2-93E1-51CB606A35C9}">
      <dgm:prSet/>
      <dgm:spPr/>
      <dgm:t>
        <a:bodyPr/>
        <a:lstStyle/>
        <a:p>
          <a:endParaRPr lang="en-US"/>
        </a:p>
      </dgm:t>
    </dgm:pt>
    <dgm:pt modelId="{04B38E09-6E9E-4D0E-B342-4E9C5BDFD101}" type="sibTrans" cxnId="{7741735C-4F98-40D2-93E1-51CB606A35C9}">
      <dgm:prSet/>
      <dgm:spPr/>
      <dgm:t>
        <a:bodyPr/>
        <a:lstStyle/>
        <a:p>
          <a:endParaRPr lang="en-US"/>
        </a:p>
      </dgm:t>
    </dgm:pt>
    <dgm:pt modelId="{07EBA2EA-AAEB-4D4D-89EA-94302FED8BE6}">
      <dgm:prSet/>
      <dgm:spPr>
        <a:solidFill>
          <a:schemeClr val="accent1"/>
        </a:solidFill>
      </dgm:spPr>
      <dgm:t>
        <a:bodyPr/>
        <a:lstStyle/>
        <a:p>
          <a:r>
            <a:rPr lang="en-US" dirty="0"/>
            <a:t>Printed Certificates</a:t>
          </a:r>
        </a:p>
      </dgm:t>
    </dgm:pt>
    <dgm:pt modelId="{4DF5594E-4D40-45CB-A21E-FE543F91B5FF}" type="parTrans" cxnId="{E37D6AA2-653D-4BA9-8A79-039ECDB230DD}">
      <dgm:prSet/>
      <dgm:spPr/>
      <dgm:t>
        <a:bodyPr/>
        <a:lstStyle/>
        <a:p>
          <a:endParaRPr lang="en-US"/>
        </a:p>
      </dgm:t>
    </dgm:pt>
    <dgm:pt modelId="{A8F1BE1E-2B0F-49AB-93AA-6B598BAD1ABE}" type="sibTrans" cxnId="{E37D6AA2-653D-4BA9-8A79-039ECDB230DD}">
      <dgm:prSet/>
      <dgm:spPr/>
      <dgm:t>
        <a:bodyPr/>
        <a:lstStyle/>
        <a:p>
          <a:endParaRPr lang="en-US"/>
        </a:p>
      </dgm:t>
    </dgm:pt>
    <dgm:pt modelId="{6298FE82-CB3F-4B1F-A95A-9E8694A30015}">
      <dgm:prSet/>
      <dgm:spPr>
        <a:solidFill>
          <a:schemeClr val="accent1"/>
        </a:solidFill>
      </dgm:spPr>
      <dgm:t>
        <a:bodyPr/>
        <a:lstStyle/>
        <a:p>
          <a:r>
            <a:rPr lang="en-US" dirty="0"/>
            <a:t>Printed </a:t>
          </a:r>
          <a:r>
            <a:rPr lang="en-US" dirty="0" err="1"/>
            <a:t>Ppowerpoint</a:t>
          </a:r>
          <a:r>
            <a:rPr lang="en-US" dirty="0"/>
            <a:t> slides</a:t>
          </a:r>
        </a:p>
      </dgm:t>
    </dgm:pt>
    <dgm:pt modelId="{F332C23B-8AFC-45B5-B094-A62BE424A1AE}" type="parTrans" cxnId="{F06B871E-75E8-4F46-AADD-B087DC9D3D88}">
      <dgm:prSet/>
      <dgm:spPr/>
      <dgm:t>
        <a:bodyPr/>
        <a:lstStyle/>
        <a:p>
          <a:endParaRPr lang="en-US"/>
        </a:p>
      </dgm:t>
    </dgm:pt>
    <dgm:pt modelId="{3A33FCE1-C6D3-4EF7-BB21-71132C9FE638}" type="sibTrans" cxnId="{F06B871E-75E8-4F46-AADD-B087DC9D3D88}">
      <dgm:prSet/>
      <dgm:spPr/>
      <dgm:t>
        <a:bodyPr/>
        <a:lstStyle/>
        <a:p>
          <a:endParaRPr lang="en-US"/>
        </a:p>
      </dgm:t>
    </dgm:pt>
    <dgm:pt modelId="{57DD6665-D09B-4361-9162-9CB3FFA2C2C1}">
      <dgm:prSet/>
      <dgm:spPr>
        <a:solidFill>
          <a:schemeClr val="accent1"/>
        </a:solidFill>
      </dgm:spPr>
      <dgm:t>
        <a:bodyPr/>
        <a:lstStyle/>
        <a:p>
          <a:r>
            <a:rPr lang="en-US" dirty="0"/>
            <a:t>Snacks</a:t>
          </a:r>
        </a:p>
      </dgm:t>
    </dgm:pt>
    <dgm:pt modelId="{3F65234F-014E-465B-931B-A22C51B0ED22}" type="parTrans" cxnId="{9D51E32C-4F30-4B75-A42A-BEDFA5298748}">
      <dgm:prSet/>
      <dgm:spPr/>
      <dgm:t>
        <a:bodyPr/>
        <a:lstStyle/>
        <a:p>
          <a:endParaRPr lang="en-US"/>
        </a:p>
      </dgm:t>
    </dgm:pt>
    <dgm:pt modelId="{21221D96-499B-41EC-B2C0-732D35CE3DE4}" type="sibTrans" cxnId="{9D51E32C-4F30-4B75-A42A-BEDFA5298748}">
      <dgm:prSet/>
      <dgm:spPr/>
      <dgm:t>
        <a:bodyPr/>
        <a:lstStyle/>
        <a:p>
          <a:endParaRPr lang="en-US"/>
        </a:p>
      </dgm:t>
    </dgm:pt>
    <dgm:pt modelId="{3B007E4B-BF06-4C62-B927-E6464CB04762}">
      <dgm:prSet/>
      <dgm:spPr>
        <a:solidFill>
          <a:schemeClr val="accent1"/>
        </a:solidFill>
      </dgm:spPr>
      <dgm:t>
        <a:bodyPr/>
        <a:lstStyle/>
        <a:p>
          <a:r>
            <a:rPr lang="en-US" dirty="0"/>
            <a:t>Refreshments</a:t>
          </a:r>
        </a:p>
      </dgm:t>
    </dgm:pt>
    <dgm:pt modelId="{19436B4F-73E3-4F98-8498-41E5A0750A65}" type="parTrans" cxnId="{E96F3DA5-0850-4E47-8789-58D1A008D986}">
      <dgm:prSet/>
      <dgm:spPr/>
      <dgm:t>
        <a:bodyPr/>
        <a:lstStyle/>
        <a:p>
          <a:endParaRPr lang="en-US"/>
        </a:p>
      </dgm:t>
    </dgm:pt>
    <dgm:pt modelId="{4F6BD561-3C30-4C8A-806A-6DB1A0EBA2E8}" type="sibTrans" cxnId="{E96F3DA5-0850-4E47-8789-58D1A008D986}">
      <dgm:prSet/>
      <dgm:spPr/>
      <dgm:t>
        <a:bodyPr/>
        <a:lstStyle/>
        <a:p>
          <a:endParaRPr lang="en-US"/>
        </a:p>
      </dgm:t>
    </dgm:pt>
    <dgm:pt modelId="{982F68E6-0614-45BC-83CE-639F5CE468CE}">
      <dgm:prSet/>
      <dgm:spPr>
        <a:solidFill>
          <a:schemeClr val="accent1"/>
        </a:solidFill>
      </dgm:spPr>
      <dgm:t>
        <a:bodyPr/>
        <a:lstStyle/>
        <a:p>
          <a:r>
            <a:rPr lang="en-US" dirty="0"/>
            <a:t>Pre evaluation sheets</a:t>
          </a:r>
        </a:p>
      </dgm:t>
    </dgm:pt>
    <dgm:pt modelId="{2C509F9B-D9AC-4A45-A57B-1147331E701E}" type="parTrans" cxnId="{16CB6FFE-A2F7-45FC-AA01-E00AB8E77EE5}">
      <dgm:prSet/>
      <dgm:spPr/>
      <dgm:t>
        <a:bodyPr/>
        <a:lstStyle/>
        <a:p>
          <a:endParaRPr lang="en-US"/>
        </a:p>
      </dgm:t>
    </dgm:pt>
    <dgm:pt modelId="{76A2B349-8891-442E-B158-6F4BBA52E33E}" type="sibTrans" cxnId="{16CB6FFE-A2F7-45FC-AA01-E00AB8E77EE5}">
      <dgm:prSet/>
      <dgm:spPr/>
      <dgm:t>
        <a:bodyPr/>
        <a:lstStyle/>
        <a:p>
          <a:endParaRPr lang="en-US"/>
        </a:p>
      </dgm:t>
    </dgm:pt>
    <dgm:pt modelId="{E855EFF2-2A61-4279-A12C-FD6E73311A28}">
      <dgm:prSet/>
      <dgm:spPr>
        <a:solidFill>
          <a:schemeClr val="accent1"/>
        </a:solidFill>
      </dgm:spPr>
      <dgm:t>
        <a:bodyPr/>
        <a:lstStyle/>
        <a:p>
          <a:r>
            <a:rPr lang="en-US" dirty="0"/>
            <a:t>Post evaluation sheets</a:t>
          </a:r>
        </a:p>
      </dgm:t>
    </dgm:pt>
    <dgm:pt modelId="{12417333-775D-48D5-98D2-A1684B2D47C6}" type="parTrans" cxnId="{F75FC9E4-4B61-40D4-BE44-E1372B2B11B7}">
      <dgm:prSet/>
      <dgm:spPr/>
      <dgm:t>
        <a:bodyPr/>
        <a:lstStyle/>
        <a:p>
          <a:endParaRPr lang="en-US"/>
        </a:p>
      </dgm:t>
    </dgm:pt>
    <dgm:pt modelId="{4775308A-8F73-4122-8660-12FDF3B26E63}" type="sibTrans" cxnId="{F75FC9E4-4B61-40D4-BE44-E1372B2B11B7}">
      <dgm:prSet/>
      <dgm:spPr/>
      <dgm:t>
        <a:bodyPr/>
        <a:lstStyle/>
        <a:p>
          <a:endParaRPr lang="en-US"/>
        </a:p>
      </dgm:t>
    </dgm:pt>
    <dgm:pt modelId="{65A05E72-816A-4C7E-B958-C80C4C58F80C}">
      <dgm:prSet/>
      <dgm:spPr>
        <a:solidFill>
          <a:schemeClr val="accent1"/>
        </a:solidFill>
      </dgm:spPr>
      <dgm:t>
        <a:bodyPr/>
        <a:lstStyle/>
        <a:p>
          <a:r>
            <a:rPr lang="en-US" dirty="0"/>
            <a:t>Pens/pencils</a:t>
          </a:r>
        </a:p>
      </dgm:t>
    </dgm:pt>
    <dgm:pt modelId="{B69A2D7F-7DDD-40CB-9BDD-F2EB4ECB0083}" type="parTrans" cxnId="{66823335-7C83-4280-891A-9873E994AC8B}">
      <dgm:prSet/>
      <dgm:spPr/>
      <dgm:t>
        <a:bodyPr/>
        <a:lstStyle/>
        <a:p>
          <a:endParaRPr lang="en-US"/>
        </a:p>
      </dgm:t>
    </dgm:pt>
    <dgm:pt modelId="{6FD694BF-0205-4058-901F-47D3294C2CAC}" type="sibTrans" cxnId="{66823335-7C83-4280-891A-9873E994AC8B}">
      <dgm:prSet/>
      <dgm:spPr/>
      <dgm:t>
        <a:bodyPr/>
        <a:lstStyle/>
        <a:p>
          <a:endParaRPr lang="en-US"/>
        </a:p>
      </dgm:t>
    </dgm:pt>
    <dgm:pt modelId="{11B78438-0E85-43E6-B9FE-204FC5E6AF22}">
      <dgm:prSet/>
      <dgm:spPr>
        <a:solidFill>
          <a:schemeClr val="accent1"/>
        </a:solidFill>
      </dgm:spPr>
      <dgm:t>
        <a:bodyPr/>
        <a:lstStyle/>
        <a:p>
          <a:r>
            <a:rPr lang="en-US" dirty="0"/>
            <a:t>Laptop with slideshow</a:t>
          </a:r>
        </a:p>
      </dgm:t>
    </dgm:pt>
    <dgm:pt modelId="{736D39D8-6EBC-4B51-B979-B08307106CC0}" type="parTrans" cxnId="{CC8AB0D3-AC0D-44D1-B222-E0F5A99FBC01}">
      <dgm:prSet/>
      <dgm:spPr/>
      <dgm:t>
        <a:bodyPr/>
        <a:lstStyle/>
        <a:p>
          <a:endParaRPr lang="en-US"/>
        </a:p>
      </dgm:t>
    </dgm:pt>
    <dgm:pt modelId="{02D96FBF-D6E9-4321-8744-63FFAD67EDA1}" type="sibTrans" cxnId="{CC8AB0D3-AC0D-44D1-B222-E0F5A99FBC01}">
      <dgm:prSet/>
      <dgm:spPr/>
      <dgm:t>
        <a:bodyPr/>
        <a:lstStyle/>
        <a:p>
          <a:endParaRPr lang="en-US"/>
        </a:p>
      </dgm:t>
    </dgm:pt>
    <dgm:pt modelId="{40FA6E88-61D6-4EA4-B4DD-70B238290EC7}">
      <dgm:prSet/>
      <dgm:spPr>
        <a:solidFill>
          <a:schemeClr val="accent1"/>
        </a:solidFill>
      </dgm:spPr>
      <dgm:t>
        <a:bodyPr/>
        <a:lstStyle/>
        <a:p>
          <a:r>
            <a:rPr lang="en-US" dirty="0"/>
            <a:t>Breakers</a:t>
          </a:r>
        </a:p>
      </dgm:t>
    </dgm:pt>
    <dgm:pt modelId="{09026932-65C6-4C6A-BD21-33D430B5388E}" type="parTrans" cxnId="{0E59FF59-3220-4498-A444-4BB251F2E44F}">
      <dgm:prSet/>
      <dgm:spPr/>
      <dgm:t>
        <a:bodyPr/>
        <a:lstStyle/>
        <a:p>
          <a:endParaRPr lang="en-US"/>
        </a:p>
      </dgm:t>
    </dgm:pt>
    <dgm:pt modelId="{8C1E381E-B47C-4BB2-8DFD-6E55BD984783}" type="sibTrans" cxnId="{0E59FF59-3220-4498-A444-4BB251F2E44F}">
      <dgm:prSet/>
      <dgm:spPr/>
      <dgm:t>
        <a:bodyPr/>
        <a:lstStyle/>
        <a:p>
          <a:endParaRPr lang="en-US"/>
        </a:p>
      </dgm:t>
    </dgm:pt>
    <dgm:pt modelId="{57B6691C-1A6B-4888-938E-D80DE5079D96}">
      <dgm:prSet/>
      <dgm:spPr>
        <a:solidFill>
          <a:schemeClr val="accent1"/>
        </a:solidFill>
      </dgm:spPr>
      <dgm:t>
        <a:bodyPr/>
        <a:lstStyle/>
        <a:p>
          <a:r>
            <a:rPr lang="en-US" dirty="0"/>
            <a:t>Saline vials</a:t>
          </a:r>
        </a:p>
      </dgm:t>
    </dgm:pt>
    <dgm:pt modelId="{5DFBA2FC-7978-4393-AD8B-2FC2FDA588E5}" type="parTrans" cxnId="{78736ED2-C0AD-4237-89D3-5B77E471A1AB}">
      <dgm:prSet/>
      <dgm:spPr/>
      <dgm:t>
        <a:bodyPr/>
        <a:lstStyle/>
        <a:p>
          <a:endParaRPr lang="en-US"/>
        </a:p>
      </dgm:t>
    </dgm:pt>
    <dgm:pt modelId="{2C7E0771-938D-434C-8FCA-1EA38DE460DF}" type="sibTrans" cxnId="{78736ED2-C0AD-4237-89D3-5B77E471A1AB}">
      <dgm:prSet/>
      <dgm:spPr/>
      <dgm:t>
        <a:bodyPr/>
        <a:lstStyle/>
        <a:p>
          <a:endParaRPr lang="en-US"/>
        </a:p>
      </dgm:t>
    </dgm:pt>
    <dgm:pt modelId="{73028D84-F861-45F8-A290-81E9954FB642}">
      <dgm:prSet/>
      <dgm:spPr>
        <a:solidFill>
          <a:schemeClr val="accent1"/>
        </a:solidFill>
      </dgm:spPr>
      <dgm:t>
        <a:bodyPr/>
        <a:lstStyle/>
        <a:p>
          <a:r>
            <a:rPr lang="en-US" dirty="0"/>
            <a:t>Syringes</a:t>
          </a:r>
        </a:p>
      </dgm:t>
    </dgm:pt>
    <dgm:pt modelId="{F3F975E2-3DCC-4937-8831-A36231DFD8C6}" type="parTrans" cxnId="{E84FB283-35A2-4568-8611-8475D9B98B7A}">
      <dgm:prSet/>
      <dgm:spPr/>
      <dgm:t>
        <a:bodyPr/>
        <a:lstStyle/>
        <a:p>
          <a:endParaRPr lang="en-US"/>
        </a:p>
      </dgm:t>
    </dgm:pt>
    <dgm:pt modelId="{C8F780EE-2D9B-4239-A71E-CADB0999A093}" type="sibTrans" cxnId="{E84FB283-35A2-4568-8611-8475D9B98B7A}">
      <dgm:prSet/>
      <dgm:spPr/>
      <dgm:t>
        <a:bodyPr/>
        <a:lstStyle/>
        <a:p>
          <a:endParaRPr lang="en-US"/>
        </a:p>
      </dgm:t>
    </dgm:pt>
    <dgm:pt modelId="{8D365F15-28EE-4949-983D-FEEC6C2E1C0D}">
      <dgm:prSet/>
      <dgm:spPr>
        <a:solidFill>
          <a:schemeClr val="accent1"/>
        </a:solidFill>
      </dgm:spPr>
      <dgm:t>
        <a:bodyPr/>
        <a:lstStyle/>
        <a:p>
          <a:r>
            <a:rPr lang="en-US" dirty="0"/>
            <a:t>Pamphlets</a:t>
          </a:r>
        </a:p>
      </dgm:t>
    </dgm:pt>
    <dgm:pt modelId="{DEB49111-4064-4D8C-852D-FE4A0D2DC21F}" type="parTrans" cxnId="{326B41C6-4CC9-4DC0-9661-C379FA9ACAC9}">
      <dgm:prSet/>
      <dgm:spPr/>
      <dgm:t>
        <a:bodyPr/>
        <a:lstStyle/>
        <a:p>
          <a:endParaRPr lang="en-US"/>
        </a:p>
      </dgm:t>
    </dgm:pt>
    <dgm:pt modelId="{9AC31B76-9528-49E1-9F6C-52F0F54E44BC}" type="sibTrans" cxnId="{326B41C6-4CC9-4DC0-9661-C379FA9ACAC9}">
      <dgm:prSet/>
      <dgm:spPr/>
      <dgm:t>
        <a:bodyPr/>
        <a:lstStyle/>
        <a:p>
          <a:endParaRPr lang="en-US"/>
        </a:p>
      </dgm:t>
    </dgm:pt>
    <dgm:pt modelId="{B833E937-C906-4A20-8B4A-DEC4A38E63FD}">
      <dgm:prSet/>
      <dgm:spPr>
        <a:solidFill>
          <a:schemeClr val="accent1"/>
        </a:solidFill>
      </dgm:spPr>
      <dgm:t>
        <a:bodyPr/>
        <a:lstStyle/>
        <a:p>
          <a:r>
            <a:rPr lang="en-US" dirty="0"/>
            <a:t>Sharps container</a:t>
          </a:r>
        </a:p>
      </dgm:t>
    </dgm:pt>
    <dgm:pt modelId="{33CF3CBC-CAB9-41D1-97D9-E0DD367810AA}" type="parTrans" cxnId="{F45C99D6-EE2A-42F4-B99C-5AB2C7100665}">
      <dgm:prSet/>
      <dgm:spPr/>
      <dgm:t>
        <a:bodyPr/>
        <a:lstStyle/>
        <a:p>
          <a:endParaRPr lang="en-US"/>
        </a:p>
      </dgm:t>
    </dgm:pt>
    <dgm:pt modelId="{ED3E0A34-5029-450E-A333-74D5701D4719}" type="sibTrans" cxnId="{F45C99D6-EE2A-42F4-B99C-5AB2C7100665}">
      <dgm:prSet/>
      <dgm:spPr/>
      <dgm:t>
        <a:bodyPr/>
        <a:lstStyle/>
        <a:p>
          <a:endParaRPr lang="en-US"/>
        </a:p>
      </dgm:t>
    </dgm:pt>
    <dgm:pt modelId="{886E6FF7-F4C3-4FB2-A123-87003C464C28}">
      <dgm:prSet/>
      <dgm:spPr>
        <a:solidFill>
          <a:schemeClr val="accent1"/>
        </a:solidFill>
      </dgm:spPr>
      <dgm:t>
        <a:bodyPr/>
        <a:lstStyle/>
        <a:p>
          <a:r>
            <a:rPr lang="en-US" dirty="0"/>
            <a:t>Testing strips</a:t>
          </a:r>
        </a:p>
      </dgm:t>
    </dgm:pt>
    <dgm:pt modelId="{22455A1E-CE4C-4D48-A200-F0015BE9D3FD}" type="parTrans" cxnId="{A891B63E-A5FF-439A-B779-A6B14B0FCC9A}">
      <dgm:prSet/>
      <dgm:spPr/>
      <dgm:t>
        <a:bodyPr/>
        <a:lstStyle/>
        <a:p>
          <a:endParaRPr lang="en-US"/>
        </a:p>
      </dgm:t>
    </dgm:pt>
    <dgm:pt modelId="{48CAD1B4-C21D-4E12-A44A-66CA14A96B9E}" type="sibTrans" cxnId="{A891B63E-A5FF-439A-B779-A6B14B0FCC9A}">
      <dgm:prSet/>
      <dgm:spPr/>
      <dgm:t>
        <a:bodyPr/>
        <a:lstStyle/>
        <a:p>
          <a:endParaRPr lang="en-US"/>
        </a:p>
      </dgm:t>
    </dgm:pt>
    <dgm:pt modelId="{E403E36A-F5EB-4477-A4EE-A0C766C736D6}">
      <dgm:prSet/>
      <dgm:spPr>
        <a:solidFill>
          <a:schemeClr val="accent1"/>
        </a:solidFill>
      </dgm:spPr>
      <dgm:t>
        <a:bodyPr/>
        <a:lstStyle/>
        <a:p>
          <a:r>
            <a:rPr lang="en-US" dirty="0"/>
            <a:t>*20% extra supplies*</a:t>
          </a:r>
        </a:p>
      </dgm:t>
    </dgm:pt>
    <dgm:pt modelId="{F77F6F50-110B-4E4C-8083-3CAD00444534}" type="parTrans" cxnId="{5C9585D5-C9CE-4B47-AB4B-3CE713E06208}">
      <dgm:prSet/>
      <dgm:spPr/>
      <dgm:t>
        <a:bodyPr/>
        <a:lstStyle/>
        <a:p>
          <a:endParaRPr lang="en-US"/>
        </a:p>
      </dgm:t>
    </dgm:pt>
    <dgm:pt modelId="{5E89C5AD-787C-41FC-96DA-337E95E1C562}" type="sibTrans" cxnId="{5C9585D5-C9CE-4B47-AB4B-3CE713E06208}">
      <dgm:prSet/>
      <dgm:spPr/>
      <dgm:t>
        <a:bodyPr/>
        <a:lstStyle/>
        <a:p>
          <a:endParaRPr lang="en-US"/>
        </a:p>
      </dgm:t>
    </dgm:pt>
    <dgm:pt modelId="{7447FF8D-5C69-4799-A08B-CB358C940A70}">
      <dgm:prSet/>
      <dgm:spPr>
        <a:solidFill>
          <a:schemeClr val="accent1"/>
        </a:solidFill>
      </dgm:spPr>
      <dgm:t>
        <a:bodyPr/>
        <a:lstStyle/>
        <a:p>
          <a:r>
            <a:rPr lang="en-US" dirty="0"/>
            <a:t>Naloxone kits (Take home)</a:t>
          </a:r>
        </a:p>
      </dgm:t>
    </dgm:pt>
    <dgm:pt modelId="{46D71274-7336-41A8-A353-2D9C82705E27}" type="sibTrans" cxnId="{1229D224-E925-4662-AD9D-DA91E82DE775}">
      <dgm:prSet/>
      <dgm:spPr/>
      <dgm:t>
        <a:bodyPr/>
        <a:lstStyle/>
        <a:p>
          <a:endParaRPr lang="en-US"/>
        </a:p>
      </dgm:t>
    </dgm:pt>
    <dgm:pt modelId="{2AC5B974-416F-4BF8-8446-AFD14355E400}" type="parTrans" cxnId="{1229D224-E925-4662-AD9D-DA91E82DE775}">
      <dgm:prSet/>
      <dgm:spPr/>
      <dgm:t>
        <a:bodyPr/>
        <a:lstStyle/>
        <a:p>
          <a:endParaRPr lang="en-US"/>
        </a:p>
      </dgm:t>
    </dgm:pt>
    <dgm:pt modelId="{550806FE-05B6-0340-89FB-37246FAFC5B0}" type="pres">
      <dgm:prSet presAssocID="{E01A9412-113F-4E2C-9707-A1864A325D82}" presName="diagram" presStyleCnt="0">
        <dgm:presLayoutVars>
          <dgm:dir/>
          <dgm:resizeHandles val="exact"/>
        </dgm:presLayoutVars>
      </dgm:prSet>
      <dgm:spPr/>
    </dgm:pt>
    <dgm:pt modelId="{EE9ED379-5EE7-2A44-9C55-6791EE3821C1}" type="pres">
      <dgm:prSet presAssocID="{B492C31E-DB44-4B40-99EF-554AA508AD2B}" presName="node" presStyleLbl="node1" presStyleIdx="0" presStyleCnt="19">
        <dgm:presLayoutVars>
          <dgm:bulletEnabled val="1"/>
        </dgm:presLayoutVars>
      </dgm:prSet>
      <dgm:spPr/>
    </dgm:pt>
    <dgm:pt modelId="{CA4CC6AF-F0D9-8241-9787-5D00CA16ECF6}" type="pres">
      <dgm:prSet presAssocID="{0A802052-46E0-4191-A607-85497564EFCC}" presName="sibTrans" presStyleCnt="0"/>
      <dgm:spPr/>
    </dgm:pt>
    <dgm:pt modelId="{82E24E63-DECF-1749-B4E3-8D4441050F41}" type="pres">
      <dgm:prSet presAssocID="{7447FF8D-5C69-4799-A08B-CB358C940A70}" presName="node" presStyleLbl="node1" presStyleIdx="1" presStyleCnt="19">
        <dgm:presLayoutVars>
          <dgm:bulletEnabled val="1"/>
        </dgm:presLayoutVars>
      </dgm:prSet>
      <dgm:spPr/>
    </dgm:pt>
    <dgm:pt modelId="{6C785CDC-5A07-154F-B53C-EB299A5F4D7A}" type="pres">
      <dgm:prSet presAssocID="{46D71274-7336-41A8-A353-2D9C82705E27}" presName="sibTrans" presStyleCnt="0"/>
      <dgm:spPr/>
    </dgm:pt>
    <dgm:pt modelId="{B9355068-BA91-E14C-B334-DC51F32C13F0}" type="pres">
      <dgm:prSet presAssocID="{E536826E-D080-4219-AEC2-05EB93ECAFDA}" presName="node" presStyleLbl="node1" presStyleIdx="2" presStyleCnt="19">
        <dgm:presLayoutVars>
          <dgm:bulletEnabled val="1"/>
        </dgm:presLayoutVars>
      </dgm:prSet>
      <dgm:spPr/>
    </dgm:pt>
    <dgm:pt modelId="{86AD0AA7-E565-7D45-81C2-8D6489BAECDD}" type="pres">
      <dgm:prSet presAssocID="{85D51A55-DBE5-4E5F-A532-18CFCD0C6640}" presName="sibTrans" presStyleCnt="0"/>
      <dgm:spPr/>
    </dgm:pt>
    <dgm:pt modelId="{12C4169B-818C-0149-956C-1F9A94190AB4}" type="pres">
      <dgm:prSet presAssocID="{059DE8AA-4FF1-4E0F-ADDB-BA103A2A97BB}" presName="node" presStyleLbl="node1" presStyleIdx="3" presStyleCnt="19">
        <dgm:presLayoutVars>
          <dgm:bulletEnabled val="1"/>
        </dgm:presLayoutVars>
      </dgm:prSet>
      <dgm:spPr/>
    </dgm:pt>
    <dgm:pt modelId="{47E2D760-7133-2444-9598-157706EB926A}" type="pres">
      <dgm:prSet presAssocID="{04B38E09-6E9E-4D0E-B342-4E9C5BDFD101}" presName="sibTrans" presStyleCnt="0"/>
      <dgm:spPr/>
    </dgm:pt>
    <dgm:pt modelId="{3AC52980-4B5F-3942-BF95-193B508909B8}" type="pres">
      <dgm:prSet presAssocID="{07EBA2EA-AAEB-4D4D-89EA-94302FED8BE6}" presName="node" presStyleLbl="node1" presStyleIdx="4" presStyleCnt="19">
        <dgm:presLayoutVars>
          <dgm:bulletEnabled val="1"/>
        </dgm:presLayoutVars>
      </dgm:prSet>
      <dgm:spPr/>
    </dgm:pt>
    <dgm:pt modelId="{D6B5DB02-EBFD-154E-BF5B-CADEB2FB61D8}" type="pres">
      <dgm:prSet presAssocID="{A8F1BE1E-2B0F-49AB-93AA-6B598BAD1ABE}" presName="sibTrans" presStyleCnt="0"/>
      <dgm:spPr/>
    </dgm:pt>
    <dgm:pt modelId="{989B4976-7A02-B94D-ADE8-FD9D8E02D2A2}" type="pres">
      <dgm:prSet presAssocID="{6298FE82-CB3F-4B1F-A95A-9E8694A30015}" presName="node" presStyleLbl="node1" presStyleIdx="5" presStyleCnt="19">
        <dgm:presLayoutVars>
          <dgm:bulletEnabled val="1"/>
        </dgm:presLayoutVars>
      </dgm:prSet>
      <dgm:spPr/>
    </dgm:pt>
    <dgm:pt modelId="{13E1E8A4-94AE-FC48-B8D9-B80026D2999B}" type="pres">
      <dgm:prSet presAssocID="{3A33FCE1-C6D3-4EF7-BB21-71132C9FE638}" presName="sibTrans" presStyleCnt="0"/>
      <dgm:spPr/>
    </dgm:pt>
    <dgm:pt modelId="{D6F7BC45-FF10-8748-98BF-B841DFA12C7C}" type="pres">
      <dgm:prSet presAssocID="{57DD6665-D09B-4361-9162-9CB3FFA2C2C1}" presName="node" presStyleLbl="node1" presStyleIdx="6" presStyleCnt="19">
        <dgm:presLayoutVars>
          <dgm:bulletEnabled val="1"/>
        </dgm:presLayoutVars>
      </dgm:prSet>
      <dgm:spPr/>
    </dgm:pt>
    <dgm:pt modelId="{E4386EEE-61EF-B44F-9900-A7D5C3C66DED}" type="pres">
      <dgm:prSet presAssocID="{21221D96-499B-41EC-B2C0-732D35CE3DE4}" presName="sibTrans" presStyleCnt="0"/>
      <dgm:spPr/>
    </dgm:pt>
    <dgm:pt modelId="{01F4D461-FBCD-C646-90FA-3F093E647CE9}" type="pres">
      <dgm:prSet presAssocID="{3B007E4B-BF06-4C62-B927-E6464CB04762}" presName="node" presStyleLbl="node1" presStyleIdx="7" presStyleCnt="19">
        <dgm:presLayoutVars>
          <dgm:bulletEnabled val="1"/>
        </dgm:presLayoutVars>
      </dgm:prSet>
      <dgm:spPr/>
    </dgm:pt>
    <dgm:pt modelId="{2759FAA2-C0F4-FB47-944C-2629307C2E6D}" type="pres">
      <dgm:prSet presAssocID="{4F6BD561-3C30-4C8A-806A-6DB1A0EBA2E8}" presName="sibTrans" presStyleCnt="0"/>
      <dgm:spPr/>
    </dgm:pt>
    <dgm:pt modelId="{CDB2A09F-0741-F341-961D-E752515CC592}" type="pres">
      <dgm:prSet presAssocID="{982F68E6-0614-45BC-83CE-639F5CE468CE}" presName="node" presStyleLbl="node1" presStyleIdx="8" presStyleCnt="19">
        <dgm:presLayoutVars>
          <dgm:bulletEnabled val="1"/>
        </dgm:presLayoutVars>
      </dgm:prSet>
      <dgm:spPr/>
    </dgm:pt>
    <dgm:pt modelId="{D422CE0A-6C52-F645-BF50-713C69849C89}" type="pres">
      <dgm:prSet presAssocID="{76A2B349-8891-442E-B158-6F4BBA52E33E}" presName="sibTrans" presStyleCnt="0"/>
      <dgm:spPr/>
    </dgm:pt>
    <dgm:pt modelId="{A6853AA0-7F50-4E4C-A23D-F437B3DC72AD}" type="pres">
      <dgm:prSet presAssocID="{E855EFF2-2A61-4279-A12C-FD6E73311A28}" presName="node" presStyleLbl="node1" presStyleIdx="9" presStyleCnt="19">
        <dgm:presLayoutVars>
          <dgm:bulletEnabled val="1"/>
        </dgm:presLayoutVars>
      </dgm:prSet>
      <dgm:spPr/>
    </dgm:pt>
    <dgm:pt modelId="{07EC38C5-6C4A-514D-B6E4-6C18E797B92B}" type="pres">
      <dgm:prSet presAssocID="{4775308A-8F73-4122-8660-12FDF3B26E63}" presName="sibTrans" presStyleCnt="0"/>
      <dgm:spPr/>
    </dgm:pt>
    <dgm:pt modelId="{6A442419-33E9-FB4A-8EF9-AC45A0809317}" type="pres">
      <dgm:prSet presAssocID="{65A05E72-816A-4C7E-B958-C80C4C58F80C}" presName="node" presStyleLbl="node1" presStyleIdx="10" presStyleCnt="19">
        <dgm:presLayoutVars>
          <dgm:bulletEnabled val="1"/>
        </dgm:presLayoutVars>
      </dgm:prSet>
      <dgm:spPr/>
    </dgm:pt>
    <dgm:pt modelId="{2C60A60A-77F1-B740-922D-776C2D58527E}" type="pres">
      <dgm:prSet presAssocID="{6FD694BF-0205-4058-901F-47D3294C2CAC}" presName="sibTrans" presStyleCnt="0"/>
      <dgm:spPr/>
    </dgm:pt>
    <dgm:pt modelId="{5A6007FB-BEDE-E24B-A91F-DA539C26B87B}" type="pres">
      <dgm:prSet presAssocID="{11B78438-0E85-43E6-B9FE-204FC5E6AF22}" presName="node" presStyleLbl="node1" presStyleIdx="11" presStyleCnt="19">
        <dgm:presLayoutVars>
          <dgm:bulletEnabled val="1"/>
        </dgm:presLayoutVars>
      </dgm:prSet>
      <dgm:spPr/>
    </dgm:pt>
    <dgm:pt modelId="{1ADF1415-5475-2945-AF8C-F63B8CBFA006}" type="pres">
      <dgm:prSet presAssocID="{02D96FBF-D6E9-4321-8744-63FFAD67EDA1}" presName="sibTrans" presStyleCnt="0"/>
      <dgm:spPr/>
    </dgm:pt>
    <dgm:pt modelId="{7F3BC1D9-4DEA-3947-9F99-6D83B12204E2}" type="pres">
      <dgm:prSet presAssocID="{40FA6E88-61D6-4EA4-B4DD-70B238290EC7}" presName="node" presStyleLbl="node1" presStyleIdx="12" presStyleCnt="19">
        <dgm:presLayoutVars>
          <dgm:bulletEnabled val="1"/>
        </dgm:presLayoutVars>
      </dgm:prSet>
      <dgm:spPr/>
    </dgm:pt>
    <dgm:pt modelId="{DBC5B9E1-C2E4-AB49-97D8-6AE8B3FAF70A}" type="pres">
      <dgm:prSet presAssocID="{8C1E381E-B47C-4BB2-8DFD-6E55BD984783}" presName="sibTrans" presStyleCnt="0"/>
      <dgm:spPr/>
    </dgm:pt>
    <dgm:pt modelId="{85A0C295-0127-414B-9813-0D6EFB34F78B}" type="pres">
      <dgm:prSet presAssocID="{57B6691C-1A6B-4888-938E-D80DE5079D96}" presName="node" presStyleLbl="node1" presStyleIdx="13" presStyleCnt="19">
        <dgm:presLayoutVars>
          <dgm:bulletEnabled val="1"/>
        </dgm:presLayoutVars>
      </dgm:prSet>
      <dgm:spPr/>
    </dgm:pt>
    <dgm:pt modelId="{DE7E3C4B-05F3-4F4A-A304-A40B15B1E811}" type="pres">
      <dgm:prSet presAssocID="{2C7E0771-938D-434C-8FCA-1EA38DE460DF}" presName="sibTrans" presStyleCnt="0"/>
      <dgm:spPr/>
    </dgm:pt>
    <dgm:pt modelId="{CDE2FF87-FDFB-8149-98A1-47524794A840}" type="pres">
      <dgm:prSet presAssocID="{73028D84-F861-45F8-A290-81E9954FB642}" presName="node" presStyleLbl="node1" presStyleIdx="14" presStyleCnt="19">
        <dgm:presLayoutVars>
          <dgm:bulletEnabled val="1"/>
        </dgm:presLayoutVars>
      </dgm:prSet>
      <dgm:spPr/>
    </dgm:pt>
    <dgm:pt modelId="{EBD523A2-9290-4A4D-B4EA-B5EA46814AEE}" type="pres">
      <dgm:prSet presAssocID="{C8F780EE-2D9B-4239-A71E-CADB0999A093}" presName="sibTrans" presStyleCnt="0"/>
      <dgm:spPr/>
    </dgm:pt>
    <dgm:pt modelId="{2BE7BA92-9F24-5749-A781-288805BD19E7}" type="pres">
      <dgm:prSet presAssocID="{8D365F15-28EE-4949-983D-FEEC6C2E1C0D}" presName="node" presStyleLbl="node1" presStyleIdx="15" presStyleCnt="19">
        <dgm:presLayoutVars>
          <dgm:bulletEnabled val="1"/>
        </dgm:presLayoutVars>
      </dgm:prSet>
      <dgm:spPr/>
    </dgm:pt>
    <dgm:pt modelId="{238E1936-2791-4849-91BF-2A3D89D36474}" type="pres">
      <dgm:prSet presAssocID="{9AC31B76-9528-49E1-9F6C-52F0F54E44BC}" presName="sibTrans" presStyleCnt="0"/>
      <dgm:spPr/>
    </dgm:pt>
    <dgm:pt modelId="{D82AEC3B-BE39-DA4E-82DC-20E6D3D23AB0}" type="pres">
      <dgm:prSet presAssocID="{B833E937-C906-4A20-8B4A-DEC4A38E63FD}" presName="node" presStyleLbl="node1" presStyleIdx="16" presStyleCnt="19">
        <dgm:presLayoutVars>
          <dgm:bulletEnabled val="1"/>
        </dgm:presLayoutVars>
      </dgm:prSet>
      <dgm:spPr/>
    </dgm:pt>
    <dgm:pt modelId="{7E529FA9-36D1-4946-8BBD-5CF0EF676DA8}" type="pres">
      <dgm:prSet presAssocID="{ED3E0A34-5029-450E-A333-74D5701D4719}" presName="sibTrans" presStyleCnt="0"/>
      <dgm:spPr/>
    </dgm:pt>
    <dgm:pt modelId="{F9F8AA31-64CA-B74E-861E-7995120CC032}" type="pres">
      <dgm:prSet presAssocID="{886E6FF7-F4C3-4FB2-A123-87003C464C28}" presName="node" presStyleLbl="node1" presStyleIdx="17" presStyleCnt="19">
        <dgm:presLayoutVars>
          <dgm:bulletEnabled val="1"/>
        </dgm:presLayoutVars>
      </dgm:prSet>
      <dgm:spPr/>
    </dgm:pt>
    <dgm:pt modelId="{E3B10873-3577-514D-9A68-F52CE9F8F5A7}" type="pres">
      <dgm:prSet presAssocID="{48CAD1B4-C21D-4E12-A44A-66CA14A96B9E}" presName="sibTrans" presStyleCnt="0"/>
      <dgm:spPr/>
    </dgm:pt>
    <dgm:pt modelId="{34E61039-E487-5D48-98ED-D9FB63F140A6}" type="pres">
      <dgm:prSet presAssocID="{E403E36A-F5EB-4477-A4EE-A0C766C736D6}" presName="node" presStyleLbl="node1" presStyleIdx="18" presStyleCnt="19">
        <dgm:presLayoutVars>
          <dgm:bulletEnabled val="1"/>
        </dgm:presLayoutVars>
      </dgm:prSet>
      <dgm:spPr/>
    </dgm:pt>
  </dgm:ptLst>
  <dgm:cxnLst>
    <dgm:cxn modelId="{13419706-041C-A74D-AD85-338C0CF2D183}" type="presOf" srcId="{E403E36A-F5EB-4477-A4EE-A0C766C736D6}" destId="{34E61039-E487-5D48-98ED-D9FB63F140A6}" srcOrd="0" destOrd="0" presId="urn:microsoft.com/office/officeart/2005/8/layout/default"/>
    <dgm:cxn modelId="{8F949416-2C33-9F4D-B727-BAD863F384CB}" type="presOf" srcId="{6298FE82-CB3F-4B1F-A95A-9E8694A30015}" destId="{989B4976-7A02-B94D-ADE8-FD9D8E02D2A2}" srcOrd="0" destOrd="0" presId="urn:microsoft.com/office/officeart/2005/8/layout/default"/>
    <dgm:cxn modelId="{AA886719-C62F-5E4D-AFD1-40976C252656}" type="presOf" srcId="{8D365F15-28EE-4949-983D-FEEC6C2E1C0D}" destId="{2BE7BA92-9F24-5749-A781-288805BD19E7}" srcOrd="0" destOrd="0" presId="urn:microsoft.com/office/officeart/2005/8/layout/default"/>
    <dgm:cxn modelId="{F06B871E-75E8-4F46-AADD-B087DC9D3D88}" srcId="{E01A9412-113F-4E2C-9707-A1864A325D82}" destId="{6298FE82-CB3F-4B1F-A95A-9E8694A30015}" srcOrd="5" destOrd="0" parTransId="{F332C23B-8AFC-45B5-B094-A62BE424A1AE}" sibTransId="{3A33FCE1-C6D3-4EF7-BB21-71132C9FE638}"/>
    <dgm:cxn modelId="{1229D224-E925-4662-AD9D-DA91E82DE775}" srcId="{E01A9412-113F-4E2C-9707-A1864A325D82}" destId="{7447FF8D-5C69-4799-A08B-CB358C940A70}" srcOrd="1" destOrd="0" parTransId="{2AC5B974-416F-4BF8-8446-AFD14355E400}" sibTransId="{46D71274-7336-41A8-A353-2D9C82705E27}"/>
    <dgm:cxn modelId="{9FEAA025-D75F-0741-82B3-267C34A234DD}" type="presOf" srcId="{57B6691C-1A6B-4888-938E-D80DE5079D96}" destId="{85A0C295-0127-414B-9813-0D6EFB34F78B}" srcOrd="0" destOrd="0" presId="urn:microsoft.com/office/officeart/2005/8/layout/default"/>
    <dgm:cxn modelId="{F949B629-7DB2-D942-B114-D1B2A35303BC}" type="presOf" srcId="{E855EFF2-2A61-4279-A12C-FD6E73311A28}" destId="{A6853AA0-7F50-4E4C-A23D-F437B3DC72AD}" srcOrd="0" destOrd="0" presId="urn:microsoft.com/office/officeart/2005/8/layout/default"/>
    <dgm:cxn modelId="{9D51E32C-4F30-4B75-A42A-BEDFA5298748}" srcId="{E01A9412-113F-4E2C-9707-A1864A325D82}" destId="{57DD6665-D09B-4361-9162-9CB3FFA2C2C1}" srcOrd="6" destOrd="0" parTransId="{3F65234F-014E-465B-931B-A22C51B0ED22}" sibTransId="{21221D96-499B-41EC-B2C0-732D35CE3DE4}"/>
    <dgm:cxn modelId="{BB3BEF32-0120-7847-A470-82E69B6A5D92}" type="presOf" srcId="{982F68E6-0614-45BC-83CE-639F5CE468CE}" destId="{CDB2A09F-0741-F341-961D-E752515CC592}" srcOrd="0" destOrd="0" presId="urn:microsoft.com/office/officeart/2005/8/layout/default"/>
    <dgm:cxn modelId="{77551134-B045-1D4E-85AD-1CDA2AC87999}" type="presOf" srcId="{73028D84-F861-45F8-A290-81E9954FB642}" destId="{CDE2FF87-FDFB-8149-98A1-47524794A840}" srcOrd="0" destOrd="0" presId="urn:microsoft.com/office/officeart/2005/8/layout/default"/>
    <dgm:cxn modelId="{66823335-7C83-4280-891A-9873E994AC8B}" srcId="{E01A9412-113F-4E2C-9707-A1864A325D82}" destId="{65A05E72-816A-4C7E-B958-C80C4C58F80C}" srcOrd="10" destOrd="0" parTransId="{B69A2D7F-7DDD-40CB-9BDD-F2EB4ECB0083}" sibTransId="{6FD694BF-0205-4058-901F-47D3294C2CAC}"/>
    <dgm:cxn modelId="{5F26DD36-62AE-6246-A08B-0275C757165F}" type="presOf" srcId="{7447FF8D-5C69-4799-A08B-CB358C940A70}" destId="{82E24E63-DECF-1749-B4E3-8D4441050F41}" srcOrd="0" destOrd="0" presId="urn:microsoft.com/office/officeart/2005/8/layout/default"/>
    <dgm:cxn modelId="{BC67433A-A2C8-7246-9F23-B9BB931441B2}" type="presOf" srcId="{886E6FF7-F4C3-4FB2-A123-87003C464C28}" destId="{F9F8AA31-64CA-B74E-861E-7995120CC032}" srcOrd="0" destOrd="0" presId="urn:microsoft.com/office/officeart/2005/8/layout/default"/>
    <dgm:cxn modelId="{A891B63E-A5FF-439A-B779-A6B14B0FCC9A}" srcId="{E01A9412-113F-4E2C-9707-A1864A325D82}" destId="{886E6FF7-F4C3-4FB2-A123-87003C464C28}" srcOrd="17" destOrd="0" parTransId="{22455A1E-CE4C-4D48-A200-F0015BE9D3FD}" sibTransId="{48CAD1B4-C21D-4E12-A44A-66CA14A96B9E}"/>
    <dgm:cxn modelId="{4912803F-6FBD-9844-805E-43AE59F08B0F}" type="presOf" srcId="{07EBA2EA-AAEB-4D4D-89EA-94302FED8BE6}" destId="{3AC52980-4B5F-3942-BF95-193B508909B8}" srcOrd="0" destOrd="0" presId="urn:microsoft.com/office/officeart/2005/8/layout/default"/>
    <dgm:cxn modelId="{896DC546-8EA7-604A-A33B-DBEAAFCB82CD}" type="presOf" srcId="{40FA6E88-61D6-4EA4-B4DD-70B238290EC7}" destId="{7F3BC1D9-4DEA-3947-9F99-6D83B12204E2}" srcOrd="0" destOrd="0" presId="urn:microsoft.com/office/officeart/2005/8/layout/default"/>
    <dgm:cxn modelId="{96FD704C-CE02-5C47-BAAB-366BFA9E0345}" type="presOf" srcId="{E536826E-D080-4219-AEC2-05EB93ECAFDA}" destId="{B9355068-BA91-E14C-B334-DC51F32C13F0}" srcOrd="0" destOrd="0" presId="urn:microsoft.com/office/officeart/2005/8/layout/default"/>
    <dgm:cxn modelId="{530F4A4E-89F1-0341-875F-A853B4B2DEDF}" type="presOf" srcId="{57DD6665-D09B-4361-9162-9CB3FFA2C2C1}" destId="{D6F7BC45-FF10-8748-98BF-B841DFA12C7C}" srcOrd="0" destOrd="0" presId="urn:microsoft.com/office/officeart/2005/8/layout/default"/>
    <dgm:cxn modelId="{0E59FF59-3220-4498-A444-4BB251F2E44F}" srcId="{E01A9412-113F-4E2C-9707-A1864A325D82}" destId="{40FA6E88-61D6-4EA4-B4DD-70B238290EC7}" srcOrd="12" destOrd="0" parTransId="{09026932-65C6-4C6A-BD21-33D430B5388E}" sibTransId="{8C1E381E-B47C-4BB2-8DFD-6E55BD984783}"/>
    <dgm:cxn modelId="{7741735C-4F98-40D2-93E1-51CB606A35C9}" srcId="{E01A9412-113F-4E2C-9707-A1864A325D82}" destId="{059DE8AA-4FF1-4E0F-ADDB-BA103A2A97BB}" srcOrd="3" destOrd="0" parTransId="{8D3217B6-BB0B-44B2-8EBB-2B0F348A50BC}" sibTransId="{04B38E09-6E9E-4D0E-B342-4E9C5BDFD101}"/>
    <dgm:cxn modelId="{1179EB6E-A152-485B-87C7-62EC03A4001C}" srcId="{E01A9412-113F-4E2C-9707-A1864A325D82}" destId="{E536826E-D080-4219-AEC2-05EB93ECAFDA}" srcOrd="2" destOrd="0" parTransId="{66B4C2CD-A64C-452E-B8DE-E026847F3A0A}" sibTransId="{85D51A55-DBE5-4E5F-A532-18CFCD0C6640}"/>
    <dgm:cxn modelId="{837ECA71-68E5-A043-980F-544D529A38A3}" type="presOf" srcId="{3B007E4B-BF06-4C62-B927-E6464CB04762}" destId="{01F4D461-FBCD-C646-90FA-3F093E647CE9}" srcOrd="0" destOrd="0" presId="urn:microsoft.com/office/officeart/2005/8/layout/default"/>
    <dgm:cxn modelId="{34FB5583-A037-7344-A511-30ACEF0E2DA3}" type="presOf" srcId="{059DE8AA-4FF1-4E0F-ADDB-BA103A2A97BB}" destId="{12C4169B-818C-0149-956C-1F9A94190AB4}" srcOrd="0" destOrd="0" presId="urn:microsoft.com/office/officeart/2005/8/layout/default"/>
    <dgm:cxn modelId="{E84FB283-35A2-4568-8611-8475D9B98B7A}" srcId="{E01A9412-113F-4E2C-9707-A1864A325D82}" destId="{73028D84-F861-45F8-A290-81E9954FB642}" srcOrd="14" destOrd="0" parTransId="{F3F975E2-3DCC-4937-8831-A36231DFD8C6}" sibTransId="{C8F780EE-2D9B-4239-A71E-CADB0999A093}"/>
    <dgm:cxn modelId="{F80031A1-149F-8C43-A1FA-F0A270F5D6AF}" type="presOf" srcId="{E01A9412-113F-4E2C-9707-A1864A325D82}" destId="{550806FE-05B6-0340-89FB-37246FAFC5B0}" srcOrd="0" destOrd="0" presId="urn:microsoft.com/office/officeart/2005/8/layout/default"/>
    <dgm:cxn modelId="{E37D6AA2-653D-4BA9-8A79-039ECDB230DD}" srcId="{E01A9412-113F-4E2C-9707-A1864A325D82}" destId="{07EBA2EA-AAEB-4D4D-89EA-94302FED8BE6}" srcOrd="4" destOrd="0" parTransId="{4DF5594E-4D40-45CB-A21E-FE543F91B5FF}" sibTransId="{A8F1BE1E-2B0F-49AB-93AA-6B598BAD1ABE}"/>
    <dgm:cxn modelId="{E96F3DA5-0850-4E47-8789-58D1A008D986}" srcId="{E01A9412-113F-4E2C-9707-A1864A325D82}" destId="{3B007E4B-BF06-4C62-B927-E6464CB04762}" srcOrd="7" destOrd="0" parTransId="{19436B4F-73E3-4F98-8498-41E5A0750A65}" sibTransId="{4F6BD561-3C30-4C8A-806A-6DB1A0EBA2E8}"/>
    <dgm:cxn modelId="{E0BEBBB8-18E1-3A44-B290-916BF3D2195B}" type="presOf" srcId="{65A05E72-816A-4C7E-B958-C80C4C58F80C}" destId="{6A442419-33E9-FB4A-8EF9-AC45A0809317}" srcOrd="0" destOrd="0" presId="urn:microsoft.com/office/officeart/2005/8/layout/default"/>
    <dgm:cxn modelId="{1FBB38B9-CFBC-4E96-BC09-B0BB31C69DFB}" srcId="{E01A9412-113F-4E2C-9707-A1864A325D82}" destId="{B492C31E-DB44-4B40-99EF-554AA508AD2B}" srcOrd="0" destOrd="0" parTransId="{6181AD57-735E-416E-A0A8-1F1616C61547}" sibTransId="{0A802052-46E0-4191-A607-85497564EFCC}"/>
    <dgm:cxn modelId="{326B41C6-4CC9-4DC0-9661-C379FA9ACAC9}" srcId="{E01A9412-113F-4E2C-9707-A1864A325D82}" destId="{8D365F15-28EE-4949-983D-FEEC6C2E1C0D}" srcOrd="15" destOrd="0" parTransId="{DEB49111-4064-4D8C-852D-FE4A0D2DC21F}" sibTransId="{9AC31B76-9528-49E1-9F6C-52F0F54E44BC}"/>
    <dgm:cxn modelId="{C31453D0-DE02-D847-897A-C0574166485A}" type="presOf" srcId="{11B78438-0E85-43E6-B9FE-204FC5E6AF22}" destId="{5A6007FB-BEDE-E24B-A91F-DA539C26B87B}" srcOrd="0" destOrd="0" presId="urn:microsoft.com/office/officeart/2005/8/layout/default"/>
    <dgm:cxn modelId="{78736ED2-C0AD-4237-89D3-5B77E471A1AB}" srcId="{E01A9412-113F-4E2C-9707-A1864A325D82}" destId="{57B6691C-1A6B-4888-938E-D80DE5079D96}" srcOrd="13" destOrd="0" parTransId="{5DFBA2FC-7978-4393-AD8B-2FC2FDA588E5}" sibTransId="{2C7E0771-938D-434C-8FCA-1EA38DE460DF}"/>
    <dgm:cxn modelId="{CC8AB0D3-AC0D-44D1-B222-E0F5A99FBC01}" srcId="{E01A9412-113F-4E2C-9707-A1864A325D82}" destId="{11B78438-0E85-43E6-B9FE-204FC5E6AF22}" srcOrd="11" destOrd="0" parTransId="{736D39D8-6EBC-4B51-B979-B08307106CC0}" sibTransId="{02D96FBF-D6E9-4321-8744-63FFAD67EDA1}"/>
    <dgm:cxn modelId="{5C9585D5-C9CE-4B47-AB4B-3CE713E06208}" srcId="{E01A9412-113F-4E2C-9707-A1864A325D82}" destId="{E403E36A-F5EB-4477-A4EE-A0C766C736D6}" srcOrd="18" destOrd="0" parTransId="{F77F6F50-110B-4E4C-8083-3CAD00444534}" sibTransId="{5E89C5AD-787C-41FC-96DA-337E95E1C562}"/>
    <dgm:cxn modelId="{F45C99D6-EE2A-42F4-B99C-5AB2C7100665}" srcId="{E01A9412-113F-4E2C-9707-A1864A325D82}" destId="{B833E937-C906-4A20-8B4A-DEC4A38E63FD}" srcOrd="16" destOrd="0" parTransId="{33CF3CBC-CAB9-41D1-97D9-E0DD367810AA}" sibTransId="{ED3E0A34-5029-450E-A333-74D5701D4719}"/>
    <dgm:cxn modelId="{517B71D9-3E7A-AB43-9586-652CC8939B96}" type="presOf" srcId="{B492C31E-DB44-4B40-99EF-554AA508AD2B}" destId="{EE9ED379-5EE7-2A44-9C55-6791EE3821C1}" srcOrd="0" destOrd="0" presId="urn:microsoft.com/office/officeart/2005/8/layout/default"/>
    <dgm:cxn modelId="{F75FC9E4-4B61-40D4-BE44-E1372B2B11B7}" srcId="{E01A9412-113F-4E2C-9707-A1864A325D82}" destId="{E855EFF2-2A61-4279-A12C-FD6E73311A28}" srcOrd="9" destOrd="0" parTransId="{12417333-775D-48D5-98D2-A1684B2D47C6}" sibTransId="{4775308A-8F73-4122-8660-12FDF3B26E63}"/>
    <dgm:cxn modelId="{16CB6FFE-A2F7-45FC-AA01-E00AB8E77EE5}" srcId="{E01A9412-113F-4E2C-9707-A1864A325D82}" destId="{982F68E6-0614-45BC-83CE-639F5CE468CE}" srcOrd="8" destOrd="0" parTransId="{2C509F9B-D9AC-4A45-A57B-1147331E701E}" sibTransId="{76A2B349-8891-442E-B158-6F4BBA52E33E}"/>
    <dgm:cxn modelId="{8FEDACFF-1175-A947-935C-056E42EDB36B}" type="presOf" srcId="{B833E937-C906-4A20-8B4A-DEC4A38E63FD}" destId="{D82AEC3B-BE39-DA4E-82DC-20E6D3D23AB0}" srcOrd="0" destOrd="0" presId="urn:microsoft.com/office/officeart/2005/8/layout/default"/>
    <dgm:cxn modelId="{BFEE38E0-CCBF-0545-BF30-FBA1007663AD}" type="presParOf" srcId="{550806FE-05B6-0340-89FB-37246FAFC5B0}" destId="{EE9ED379-5EE7-2A44-9C55-6791EE3821C1}" srcOrd="0" destOrd="0" presId="urn:microsoft.com/office/officeart/2005/8/layout/default"/>
    <dgm:cxn modelId="{252A7E17-7140-E841-8752-4E5010E025C0}" type="presParOf" srcId="{550806FE-05B6-0340-89FB-37246FAFC5B0}" destId="{CA4CC6AF-F0D9-8241-9787-5D00CA16ECF6}" srcOrd="1" destOrd="0" presId="urn:microsoft.com/office/officeart/2005/8/layout/default"/>
    <dgm:cxn modelId="{E72116E5-AC68-9A40-ACC2-7747AFC87E8B}" type="presParOf" srcId="{550806FE-05B6-0340-89FB-37246FAFC5B0}" destId="{82E24E63-DECF-1749-B4E3-8D4441050F41}" srcOrd="2" destOrd="0" presId="urn:microsoft.com/office/officeart/2005/8/layout/default"/>
    <dgm:cxn modelId="{CD252EA7-5673-9D44-8063-F9D9FDC9D04F}" type="presParOf" srcId="{550806FE-05B6-0340-89FB-37246FAFC5B0}" destId="{6C785CDC-5A07-154F-B53C-EB299A5F4D7A}" srcOrd="3" destOrd="0" presId="urn:microsoft.com/office/officeart/2005/8/layout/default"/>
    <dgm:cxn modelId="{11EC7BD9-3AF9-3845-B8E7-F2A2E4B2F019}" type="presParOf" srcId="{550806FE-05B6-0340-89FB-37246FAFC5B0}" destId="{B9355068-BA91-E14C-B334-DC51F32C13F0}" srcOrd="4" destOrd="0" presId="urn:microsoft.com/office/officeart/2005/8/layout/default"/>
    <dgm:cxn modelId="{B0B0993B-C27F-7148-B15A-EBD3EC834F19}" type="presParOf" srcId="{550806FE-05B6-0340-89FB-37246FAFC5B0}" destId="{86AD0AA7-E565-7D45-81C2-8D6489BAECDD}" srcOrd="5" destOrd="0" presId="urn:microsoft.com/office/officeart/2005/8/layout/default"/>
    <dgm:cxn modelId="{DF5388A0-2D33-194F-9622-DA91B554C751}" type="presParOf" srcId="{550806FE-05B6-0340-89FB-37246FAFC5B0}" destId="{12C4169B-818C-0149-956C-1F9A94190AB4}" srcOrd="6" destOrd="0" presId="urn:microsoft.com/office/officeart/2005/8/layout/default"/>
    <dgm:cxn modelId="{A04A5F88-EAC3-5040-97B9-21EFD6C708CE}" type="presParOf" srcId="{550806FE-05B6-0340-89FB-37246FAFC5B0}" destId="{47E2D760-7133-2444-9598-157706EB926A}" srcOrd="7" destOrd="0" presId="urn:microsoft.com/office/officeart/2005/8/layout/default"/>
    <dgm:cxn modelId="{958B7C90-1A08-FB41-98E1-A77593CF5A28}" type="presParOf" srcId="{550806FE-05B6-0340-89FB-37246FAFC5B0}" destId="{3AC52980-4B5F-3942-BF95-193B508909B8}" srcOrd="8" destOrd="0" presId="urn:microsoft.com/office/officeart/2005/8/layout/default"/>
    <dgm:cxn modelId="{9C5A3E6E-2F60-1E46-93BC-4BD02BA6F604}" type="presParOf" srcId="{550806FE-05B6-0340-89FB-37246FAFC5B0}" destId="{D6B5DB02-EBFD-154E-BF5B-CADEB2FB61D8}" srcOrd="9" destOrd="0" presId="urn:microsoft.com/office/officeart/2005/8/layout/default"/>
    <dgm:cxn modelId="{FF01EF8B-ABB0-A745-9C44-FD05F79225CF}" type="presParOf" srcId="{550806FE-05B6-0340-89FB-37246FAFC5B0}" destId="{989B4976-7A02-B94D-ADE8-FD9D8E02D2A2}" srcOrd="10" destOrd="0" presId="urn:microsoft.com/office/officeart/2005/8/layout/default"/>
    <dgm:cxn modelId="{8110269F-9126-064E-B2BD-93CEBAE70D95}" type="presParOf" srcId="{550806FE-05B6-0340-89FB-37246FAFC5B0}" destId="{13E1E8A4-94AE-FC48-B8D9-B80026D2999B}" srcOrd="11" destOrd="0" presId="urn:microsoft.com/office/officeart/2005/8/layout/default"/>
    <dgm:cxn modelId="{AF9BF179-CDAA-A04B-AC78-410F09E5A131}" type="presParOf" srcId="{550806FE-05B6-0340-89FB-37246FAFC5B0}" destId="{D6F7BC45-FF10-8748-98BF-B841DFA12C7C}" srcOrd="12" destOrd="0" presId="urn:microsoft.com/office/officeart/2005/8/layout/default"/>
    <dgm:cxn modelId="{2C0B7684-0FD8-C446-ABB4-6F8A81B09315}" type="presParOf" srcId="{550806FE-05B6-0340-89FB-37246FAFC5B0}" destId="{E4386EEE-61EF-B44F-9900-A7D5C3C66DED}" srcOrd="13" destOrd="0" presId="urn:microsoft.com/office/officeart/2005/8/layout/default"/>
    <dgm:cxn modelId="{A7AAEBB3-BECF-9C4E-9AA8-D6F59690E575}" type="presParOf" srcId="{550806FE-05B6-0340-89FB-37246FAFC5B0}" destId="{01F4D461-FBCD-C646-90FA-3F093E647CE9}" srcOrd="14" destOrd="0" presId="urn:microsoft.com/office/officeart/2005/8/layout/default"/>
    <dgm:cxn modelId="{8AA84B32-769F-2D46-9910-139E9E1CFD3D}" type="presParOf" srcId="{550806FE-05B6-0340-89FB-37246FAFC5B0}" destId="{2759FAA2-C0F4-FB47-944C-2629307C2E6D}" srcOrd="15" destOrd="0" presId="urn:microsoft.com/office/officeart/2005/8/layout/default"/>
    <dgm:cxn modelId="{FF6FAA7E-CAB6-444B-B95C-7894F6885296}" type="presParOf" srcId="{550806FE-05B6-0340-89FB-37246FAFC5B0}" destId="{CDB2A09F-0741-F341-961D-E752515CC592}" srcOrd="16" destOrd="0" presId="urn:microsoft.com/office/officeart/2005/8/layout/default"/>
    <dgm:cxn modelId="{576E8C30-9DA9-154B-8D74-43A6A1CEA24B}" type="presParOf" srcId="{550806FE-05B6-0340-89FB-37246FAFC5B0}" destId="{D422CE0A-6C52-F645-BF50-713C69849C89}" srcOrd="17" destOrd="0" presId="urn:microsoft.com/office/officeart/2005/8/layout/default"/>
    <dgm:cxn modelId="{E62477FA-0425-6148-9ED7-C8EDF5169ACA}" type="presParOf" srcId="{550806FE-05B6-0340-89FB-37246FAFC5B0}" destId="{A6853AA0-7F50-4E4C-A23D-F437B3DC72AD}" srcOrd="18" destOrd="0" presId="urn:microsoft.com/office/officeart/2005/8/layout/default"/>
    <dgm:cxn modelId="{20CA70A2-5408-5E4B-B1DD-2B2B5C8615CD}" type="presParOf" srcId="{550806FE-05B6-0340-89FB-37246FAFC5B0}" destId="{07EC38C5-6C4A-514D-B6E4-6C18E797B92B}" srcOrd="19" destOrd="0" presId="urn:microsoft.com/office/officeart/2005/8/layout/default"/>
    <dgm:cxn modelId="{B9C29B32-2C88-A347-93B9-407C635A9873}" type="presParOf" srcId="{550806FE-05B6-0340-89FB-37246FAFC5B0}" destId="{6A442419-33E9-FB4A-8EF9-AC45A0809317}" srcOrd="20" destOrd="0" presId="urn:microsoft.com/office/officeart/2005/8/layout/default"/>
    <dgm:cxn modelId="{FFB41E99-5178-9F43-A253-BEC8336862AE}" type="presParOf" srcId="{550806FE-05B6-0340-89FB-37246FAFC5B0}" destId="{2C60A60A-77F1-B740-922D-776C2D58527E}" srcOrd="21" destOrd="0" presId="urn:microsoft.com/office/officeart/2005/8/layout/default"/>
    <dgm:cxn modelId="{8ADDD871-3879-4C49-AE11-A2348605BAE4}" type="presParOf" srcId="{550806FE-05B6-0340-89FB-37246FAFC5B0}" destId="{5A6007FB-BEDE-E24B-A91F-DA539C26B87B}" srcOrd="22" destOrd="0" presId="urn:microsoft.com/office/officeart/2005/8/layout/default"/>
    <dgm:cxn modelId="{C05C54F7-1E25-7E44-9737-3B363BA5498D}" type="presParOf" srcId="{550806FE-05B6-0340-89FB-37246FAFC5B0}" destId="{1ADF1415-5475-2945-AF8C-F63B8CBFA006}" srcOrd="23" destOrd="0" presId="urn:microsoft.com/office/officeart/2005/8/layout/default"/>
    <dgm:cxn modelId="{4E9291F6-6FFC-804C-BEFA-E5A592330A86}" type="presParOf" srcId="{550806FE-05B6-0340-89FB-37246FAFC5B0}" destId="{7F3BC1D9-4DEA-3947-9F99-6D83B12204E2}" srcOrd="24" destOrd="0" presId="urn:microsoft.com/office/officeart/2005/8/layout/default"/>
    <dgm:cxn modelId="{47A9E084-43A5-374F-ADAC-690C792AE231}" type="presParOf" srcId="{550806FE-05B6-0340-89FB-37246FAFC5B0}" destId="{DBC5B9E1-C2E4-AB49-97D8-6AE8B3FAF70A}" srcOrd="25" destOrd="0" presId="urn:microsoft.com/office/officeart/2005/8/layout/default"/>
    <dgm:cxn modelId="{6D85EBF1-530F-DB48-A792-D11007C4A068}" type="presParOf" srcId="{550806FE-05B6-0340-89FB-37246FAFC5B0}" destId="{85A0C295-0127-414B-9813-0D6EFB34F78B}" srcOrd="26" destOrd="0" presId="urn:microsoft.com/office/officeart/2005/8/layout/default"/>
    <dgm:cxn modelId="{817059C8-8F1D-BF41-B143-4A6F09EA414A}" type="presParOf" srcId="{550806FE-05B6-0340-89FB-37246FAFC5B0}" destId="{DE7E3C4B-05F3-4F4A-A304-A40B15B1E811}" srcOrd="27" destOrd="0" presId="urn:microsoft.com/office/officeart/2005/8/layout/default"/>
    <dgm:cxn modelId="{F4CAF4C9-5FE5-C24C-A92F-3EAE6C8791E1}" type="presParOf" srcId="{550806FE-05B6-0340-89FB-37246FAFC5B0}" destId="{CDE2FF87-FDFB-8149-98A1-47524794A840}" srcOrd="28" destOrd="0" presId="urn:microsoft.com/office/officeart/2005/8/layout/default"/>
    <dgm:cxn modelId="{F682E5AD-A20B-ED47-93C5-1EE5A6FA697F}" type="presParOf" srcId="{550806FE-05B6-0340-89FB-37246FAFC5B0}" destId="{EBD523A2-9290-4A4D-B4EA-B5EA46814AEE}" srcOrd="29" destOrd="0" presId="urn:microsoft.com/office/officeart/2005/8/layout/default"/>
    <dgm:cxn modelId="{2F29CE47-A3EC-5A44-BA72-117CF5D41FE8}" type="presParOf" srcId="{550806FE-05B6-0340-89FB-37246FAFC5B0}" destId="{2BE7BA92-9F24-5749-A781-288805BD19E7}" srcOrd="30" destOrd="0" presId="urn:microsoft.com/office/officeart/2005/8/layout/default"/>
    <dgm:cxn modelId="{EFAD57F0-6A08-1A43-86FD-0656424E1705}" type="presParOf" srcId="{550806FE-05B6-0340-89FB-37246FAFC5B0}" destId="{238E1936-2791-4849-91BF-2A3D89D36474}" srcOrd="31" destOrd="0" presId="urn:microsoft.com/office/officeart/2005/8/layout/default"/>
    <dgm:cxn modelId="{A57C982B-50AD-1B4C-9FA0-EA953A925362}" type="presParOf" srcId="{550806FE-05B6-0340-89FB-37246FAFC5B0}" destId="{D82AEC3B-BE39-DA4E-82DC-20E6D3D23AB0}" srcOrd="32" destOrd="0" presId="urn:microsoft.com/office/officeart/2005/8/layout/default"/>
    <dgm:cxn modelId="{170B95B0-EA1F-EB4F-9285-7A4C0EC71D54}" type="presParOf" srcId="{550806FE-05B6-0340-89FB-37246FAFC5B0}" destId="{7E529FA9-36D1-4946-8BBD-5CF0EF676DA8}" srcOrd="33" destOrd="0" presId="urn:microsoft.com/office/officeart/2005/8/layout/default"/>
    <dgm:cxn modelId="{FCAE439D-232F-4C4C-BBE0-5A01957188F5}" type="presParOf" srcId="{550806FE-05B6-0340-89FB-37246FAFC5B0}" destId="{F9F8AA31-64CA-B74E-861E-7995120CC032}" srcOrd="34" destOrd="0" presId="urn:microsoft.com/office/officeart/2005/8/layout/default"/>
    <dgm:cxn modelId="{7AC0F1E5-1183-DB48-8603-352A3207DA73}" type="presParOf" srcId="{550806FE-05B6-0340-89FB-37246FAFC5B0}" destId="{E3B10873-3577-514D-9A68-F52CE9F8F5A7}" srcOrd="35" destOrd="0" presId="urn:microsoft.com/office/officeart/2005/8/layout/default"/>
    <dgm:cxn modelId="{E8D3DB0B-572D-BF4D-81DF-3AB84106F7CF}" type="presParOf" srcId="{550806FE-05B6-0340-89FB-37246FAFC5B0}" destId="{34E61039-E487-5D48-98ED-D9FB63F140A6}"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FECDA-097A-4775-93FC-03243AA9B0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D940D1-4E40-41C9-8D13-F174C9554356}">
      <dgm:prSet/>
      <dgm:spPr/>
      <dgm:t>
        <a:bodyPr/>
        <a:lstStyle/>
        <a:p>
          <a:r>
            <a:rPr lang="en-CA" dirty="0"/>
            <a:t>Welcome &amp; Introductions (5-10 min)</a:t>
          </a:r>
          <a:endParaRPr lang="en-US" dirty="0"/>
        </a:p>
      </dgm:t>
    </dgm:pt>
    <dgm:pt modelId="{8057C326-4ABA-4FA1-9C37-7783D2271B64}" type="parTrans" cxnId="{DF0B5297-9E88-4A45-AED8-1F473A5C55C7}">
      <dgm:prSet/>
      <dgm:spPr/>
      <dgm:t>
        <a:bodyPr/>
        <a:lstStyle/>
        <a:p>
          <a:endParaRPr lang="en-US"/>
        </a:p>
      </dgm:t>
    </dgm:pt>
    <dgm:pt modelId="{B115368C-A221-4E46-9802-35E0E8A51BFE}" type="sibTrans" cxnId="{DF0B5297-9E88-4A45-AED8-1F473A5C55C7}">
      <dgm:prSet/>
      <dgm:spPr/>
      <dgm:t>
        <a:bodyPr/>
        <a:lstStyle/>
        <a:p>
          <a:endParaRPr lang="en-US"/>
        </a:p>
      </dgm:t>
    </dgm:pt>
    <dgm:pt modelId="{68387FBE-06E3-449C-AEAB-7217260245DC}">
      <dgm:prSet/>
      <dgm:spPr/>
      <dgm:t>
        <a:bodyPr/>
        <a:lstStyle/>
        <a:p>
          <a:r>
            <a:rPr lang="en-CA"/>
            <a:t>Trainer introduction and purpose of session</a:t>
          </a:r>
          <a:endParaRPr lang="en-US"/>
        </a:p>
      </dgm:t>
    </dgm:pt>
    <dgm:pt modelId="{DEE767FB-11AA-4B89-8C37-E53A0FBBC063}" type="parTrans" cxnId="{284AD16F-8EEC-4401-B685-E81E82447A4C}">
      <dgm:prSet/>
      <dgm:spPr/>
      <dgm:t>
        <a:bodyPr/>
        <a:lstStyle/>
        <a:p>
          <a:endParaRPr lang="en-US"/>
        </a:p>
      </dgm:t>
    </dgm:pt>
    <dgm:pt modelId="{85892F0A-5260-48B2-A053-73A7AF4E87C3}" type="sibTrans" cxnId="{284AD16F-8EEC-4401-B685-E81E82447A4C}">
      <dgm:prSet/>
      <dgm:spPr/>
      <dgm:t>
        <a:bodyPr/>
        <a:lstStyle/>
        <a:p>
          <a:endParaRPr lang="en-US"/>
        </a:p>
      </dgm:t>
    </dgm:pt>
    <dgm:pt modelId="{E6764AD7-83F2-4B53-A911-E73321F70352}">
      <dgm:prSet/>
      <dgm:spPr/>
      <dgm:t>
        <a:bodyPr/>
        <a:lstStyle/>
        <a:p>
          <a:r>
            <a:rPr lang="en-CA"/>
            <a:t>Ice breaker </a:t>
          </a:r>
          <a:endParaRPr lang="en-US"/>
        </a:p>
      </dgm:t>
    </dgm:pt>
    <dgm:pt modelId="{896F6282-695A-4899-88F8-45B55773DB0A}" type="parTrans" cxnId="{179A7C4E-049D-4149-B0F2-F15A113EC4E8}">
      <dgm:prSet/>
      <dgm:spPr/>
      <dgm:t>
        <a:bodyPr/>
        <a:lstStyle/>
        <a:p>
          <a:endParaRPr lang="en-US"/>
        </a:p>
      </dgm:t>
    </dgm:pt>
    <dgm:pt modelId="{B30BDBE9-42A8-4F7D-8E28-7A93AD2933F1}" type="sibTrans" cxnId="{179A7C4E-049D-4149-B0F2-F15A113EC4E8}">
      <dgm:prSet/>
      <dgm:spPr/>
      <dgm:t>
        <a:bodyPr/>
        <a:lstStyle/>
        <a:p>
          <a:endParaRPr lang="en-US"/>
        </a:p>
      </dgm:t>
    </dgm:pt>
    <dgm:pt modelId="{615402C5-8321-4C4F-97D4-E85131F8A1BE}">
      <dgm:prSet/>
      <dgm:spPr/>
      <dgm:t>
        <a:bodyPr/>
        <a:lstStyle/>
        <a:p>
          <a:r>
            <a:rPr lang="en-CA" dirty="0"/>
            <a:t>Pre evaluation</a:t>
          </a:r>
          <a:endParaRPr lang="en-US" dirty="0"/>
        </a:p>
      </dgm:t>
    </dgm:pt>
    <dgm:pt modelId="{F20F74EF-52B0-4DF5-B853-E98870327B17}" type="parTrans" cxnId="{AE97DA70-0388-4C57-B1F4-F6AECE684456}">
      <dgm:prSet/>
      <dgm:spPr/>
      <dgm:t>
        <a:bodyPr/>
        <a:lstStyle/>
        <a:p>
          <a:endParaRPr lang="en-US"/>
        </a:p>
      </dgm:t>
    </dgm:pt>
    <dgm:pt modelId="{89C5775B-83BD-4FAA-B312-383F0FF7EC18}" type="sibTrans" cxnId="{AE97DA70-0388-4C57-B1F4-F6AECE684456}">
      <dgm:prSet/>
      <dgm:spPr/>
      <dgm:t>
        <a:bodyPr/>
        <a:lstStyle/>
        <a:p>
          <a:endParaRPr lang="en-US"/>
        </a:p>
      </dgm:t>
    </dgm:pt>
    <dgm:pt modelId="{238F5DCA-DD24-4E3F-970A-FF8987D6C867}">
      <dgm:prSet/>
      <dgm:spPr/>
      <dgm:t>
        <a:bodyPr/>
        <a:lstStyle/>
        <a:p>
          <a:r>
            <a:rPr lang="en-CA" dirty="0"/>
            <a:t>Context &amp; background (5-10min)</a:t>
          </a:r>
          <a:endParaRPr lang="en-US" dirty="0"/>
        </a:p>
      </dgm:t>
    </dgm:pt>
    <dgm:pt modelId="{BBEA837A-5BC2-4EC7-BDA2-DAB59880995B}" type="parTrans" cxnId="{200FB0B2-62A4-450E-87C0-2667E91AC598}">
      <dgm:prSet/>
      <dgm:spPr/>
      <dgm:t>
        <a:bodyPr/>
        <a:lstStyle/>
        <a:p>
          <a:endParaRPr lang="en-US"/>
        </a:p>
      </dgm:t>
    </dgm:pt>
    <dgm:pt modelId="{52994F3C-6862-40B3-9B91-EAE6FFE1F314}" type="sibTrans" cxnId="{200FB0B2-62A4-450E-87C0-2667E91AC598}">
      <dgm:prSet/>
      <dgm:spPr/>
      <dgm:t>
        <a:bodyPr/>
        <a:lstStyle/>
        <a:p>
          <a:endParaRPr lang="en-US"/>
        </a:p>
      </dgm:t>
    </dgm:pt>
    <dgm:pt modelId="{CE86AD51-FD70-40D8-BAD6-AF5AC6C471E9}">
      <dgm:prSet/>
      <dgm:spPr/>
      <dgm:t>
        <a:bodyPr/>
        <a:lstStyle/>
        <a:p>
          <a:r>
            <a:rPr lang="en-CA"/>
            <a:t>The opioid crisis in saskatoon</a:t>
          </a:r>
          <a:endParaRPr lang="en-US"/>
        </a:p>
      </dgm:t>
    </dgm:pt>
    <dgm:pt modelId="{53B96263-945A-4815-A072-655D86957D23}" type="parTrans" cxnId="{6A1F0E48-7830-427B-A5FF-17AE5CEC8CD5}">
      <dgm:prSet/>
      <dgm:spPr/>
      <dgm:t>
        <a:bodyPr/>
        <a:lstStyle/>
        <a:p>
          <a:endParaRPr lang="en-US"/>
        </a:p>
      </dgm:t>
    </dgm:pt>
    <dgm:pt modelId="{7E3FD3B5-BBD3-4DBF-BC72-DBC48A502E47}" type="sibTrans" cxnId="{6A1F0E48-7830-427B-A5FF-17AE5CEC8CD5}">
      <dgm:prSet/>
      <dgm:spPr/>
      <dgm:t>
        <a:bodyPr/>
        <a:lstStyle/>
        <a:p>
          <a:endParaRPr lang="en-US"/>
        </a:p>
      </dgm:t>
    </dgm:pt>
    <dgm:pt modelId="{FF04E425-A83E-48D7-BB34-A38F3E24A72B}">
      <dgm:prSet/>
      <dgm:spPr/>
      <dgm:t>
        <a:bodyPr/>
        <a:lstStyle/>
        <a:p>
          <a:r>
            <a:rPr lang="en-CA"/>
            <a:t>The role of naloxone in preventing overdose deaths</a:t>
          </a:r>
          <a:endParaRPr lang="en-US"/>
        </a:p>
      </dgm:t>
    </dgm:pt>
    <dgm:pt modelId="{0726BC83-301B-4F9B-BE09-D3A32B0E7A68}" type="parTrans" cxnId="{42361E52-1EDF-457B-B90C-0E2EBA67AAD9}">
      <dgm:prSet/>
      <dgm:spPr/>
      <dgm:t>
        <a:bodyPr/>
        <a:lstStyle/>
        <a:p>
          <a:endParaRPr lang="en-US"/>
        </a:p>
      </dgm:t>
    </dgm:pt>
    <dgm:pt modelId="{3445792F-6910-436A-8A9B-2666564C48F9}" type="sibTrans" cxnId="{42361E52-1EDF-457B-B90C-0E2EBA67AAD9}">
      <dgm:prSet/>
      <dgm:spPr/>
      <dgm:t>
        <a:bodyPr/>
        <a:lstStyle/>
        <a:p>
          <a:endParaRPr lang="en-US"/>
        </a:p>
      </dgm:t>
    </dgm:pt>
    <dgm:pt modelId="{CFAAF20E-573F-4769-815C-2AB39A6CE86A}">
      <dgm:prSet/>
      <dgm:spPr/>
      <dgm:t>
        <a:bodyPr/>
        <a:lstStyle/>
        <a:p>
          <a:r>
            <a:rPr lang="en-CA"/>
            <a:t>Stigma and harm reduction principles </a:t>
          </a:r>
          <a:endParaRPr lang="en-US"/>
        </a:p>
      </dgm:t>
    </dgm:pt>
    <dgm:pt modelId="{9E33D3C1-E362-4786-A00D-15BC812CBB72}" type="parTrans" cxnId="{B58DA883-3F20-43B8-9F7E-FCFC556E7075}">
      <dgm:prSet/>
      <dgm:spPr/>
      <dgm:t>
        <a:bodyPr/>
        <a:lstStyle/>
        <a:p>
          <a:endParaRPr lang="en-US"/>
        </a:p>
      </dgm:t>
    </dgm:pt>
    <dgm:pt modelId="{F2998FC0-BF75-4113-B8B6-712E82B87D2C}" type="sibTrans" cxnId="{B58DA883-3F20-43B8-9F7E-FCFC556E7075}">
      <dgm:prSet/>
      <dgm:spPr/>
      <dgm:t>
        <a:bodyPr/>
        <a:lstStyle/>
        <a:p>
          <a:endParaRPr lang="en-US"/>
        </a:p>
      </dgm:t>
    </dgm:pt>
    <dgm:pt modelId="{514DD0B6-0DDC-48CF-87B4-DE537E5A037A}">
      <dgm:prSet/>
      <dgm:spPr/>
      <dgm:t>
        <a:bodyPr/>
        <a:lstStyle/>
        <a:p>
          <a:r>
            <a:rPr lang="en-CA"/>
            <a:t>Why training others is so important </a:t>
          </a:r>
          <a:endParaRPr lang="en-US"/>
        </a:p>
      </dgm:t>
    </dgm:pt>
    <dgm:pt modelId="{AAFBBC55-93A3-43A3-B14B-E5CE08C652DE}" type="parTrans" cxnId="{45D31E17-0745-4285-A41B-A701528BC506}">
      <dgm:prSet/>
      <dgm:spPr/>
      <dgm:t>
        <a:bodyPr/>
        <a:lstStyle/>
        <a:p>
          <a:endParaRPr lang="en-US"/>
        </a:p>
      </dgm:t>
    </dgm:pt>
    <dgm:pt modelId="{3AC579C4-0611-4B9A-873B-3351814BA340}" type="sibTrans" cxnId="{45D31E17-0745-4285-A41B-A701528BC506}">
      <dgm:prSet/>
      <dgm:spPr/>
      <dgm:t>
        <a:bodyPr/>
        <a:lstStyle/>
        <a:p>
          <a:endParaRPr lang="en-US"/>
        </a:p>
      </dgm:t>
    </dgm:pt>
    <dgm:pt modelId="{754F5F93-731A-469E-8A11-0C37BC8C3FB8}">
      <dgm:prSet/>
      <dgm:spPr/>
      <dgm:t>
        <a:bodyPr/>
        <a:lstStyle/>
        <a:p>
          <a:r>
            <a:rPr lang="en-CA" dirty="0"/>
            <a:t>PowerPoint (15-20 min) </a:t>
          </a:r>
          <a:endParaRPr lang="en-US" dirty="0"/>
        </a:p>
      </dgm:t>
    </dgm:pt>
    <dgm:pt modelId="{1ECA8F10-4DA8-4920-866C-8F43927044D4}" type="parTrans" cxnId="{C45E2DAC-49EF-4A4E-B739-AFE1E9E2DF8C}">
      <dgm:prSet/>
      <dgm:spPr/>
      <dgm:t>
        <a:bodyPr/>
        <a:lstStyle/>
        <a:p>
          <a:endParaRPr lang="en-US"/>
        </a:p>
      </dgm:t>
    </dgm:pt>
    <dgm:pt modelId="{F2FAE63C-E6B4-42B0-8CBF-7872AC32F6F6}" type="sibTrans" cxnId="{C45E2DAC-49EF-4A4E-B739-AFE1E9E2DF8C}">
      <dgm:prSet/>
      <dgm:spPr/>
      <dgm:t>
        <a:bodyPr/>
        <a:lstStyle/>
        <a:p>
          <a:endParaRPr lang="en-US"/>
        </a:p>
      </dgm:t>
    </dgm:pt>
    <dgm:pt modelId="{BC39D5B2-F70A-4349-BDB8-8815DE323D4F}">
      <dgm:prSet/>
      <dgm:spPr/>
      <dgm:t>
        <a:bodyPr/>
        <a:lstStyle/>
        <a:p>
          <a:r>
            <a:rPr lang="en-CA"/>
            <a:t>Go through presentation </a:t>
          </a:r>
          <a:endParaRPr lang="en-US"/>
        </a:p>
      </dgm:t>
    </dgm:pt>
    <dgm:pt modelId="{65F15AB8-85B6-4850-9753-EF25D038D545}" type="parTrans" cxnId="{681EE63F-B1B1-4F6B-BF6B-66BD98411B4D}">
      <dgm:prSet/>
      <dgm:spPr/>
      <dgm:t>
        <a:bodyPr/>
        <a:lstStyle/>
        <a:p>
          <a:endParaRPr lang="en-US"/>
        </a:p>
      </dgm:t>
    </dgm:pt>
    <dgm:pt modelId="{D2FAA4E9-B94B-42B4-B00D-B4D96541F777}" type="sibTrans" cxnId="{681EE63F-B1B1-4F6B-BF6B-66BD98411B4D}">
      <dgm:prSet/>
      <dgm:spPr/>
      <dgm:t>
        <a:bodyPr/>
        <a:lstStyle/>
        <a:p>
          <a:endParaRPr lang="en-US"/>
        </a:p>
      </dgm:t>
    </dgm:pt>
    <dgm:pt modelId="{286A3D6F-A8AD-4939-82BA-8FE6DE70C199}">
      <dgm:prSet/>
      <dgm:spPr/>
      <dgm:t>
        <a:bodyPr/>
        <a:lstStyle/>
        <a:p>
          <a:r>
            <a:rPr lang="en-CA" dirty="0"/>
            <a:t>Practice Teaching and Role Play (15-20 min)</a:t>
          </a:r>
          <a:endParaRPr lang="en-US" dirty="0"/>
        </a:p>
      </dgm:t>
    </dgm:pt>
    <dgm:pt modelId="{EA178A3E-100E-40D0-8962-F30086EBCCD9}" type="parTrans" cxnId="{3464A18F-2FB4-4E02-A361-CADA177AF001}">
      <dgm:prSet/>
      <dgm:spPr/>
      <dgm:t>
        <a:bodyPr/>
        <a:lstStyle/>
        <a:p>
          <a:endParaRPr lang="en-US"/>
        </a:p>
      </dgm:t>
    </dgm:pt>
    <dgm:pt modelId="{ED7B8867-36EA-4A70-A2B3-278E452E05D1}" type="sibTrans" cxnId="{3464A18F-2FB4-4E02-A361-CADA177AF001}">
      <dgm:prSet/>
      <dgm:spPr/>
      <dgm:t>
        <a:bodyPr/>
        <a:lstStyle/>
        <a:p>
          <a:endParaRPr lang="en-US"/>
        </a:p>
      </dgm:t>
    </dgm:pt>
    <dgm:pt modelId="{89810B3E-012B-4465-8217-FD332D9A52CD}">
      <dgm:prSet/>
      <dgm:spPr/>
      <dgm:t>
        <a:bodyPr/>
        <a:lstStyle/>
        <a:p>
          <a:r>
            <a:rPr lang="en-CA" dirty="0"/>
            <a:t>Wrap up &amp; Evaluation (5-10 min)</a:t>
          </a:r>
          <a:endParaRPr lang="en-US" dirty="0"/>
        </a:p>
      </dgm:t>
    </dgm:pt>
    <dgm:pt modelId="{A0B74801-7EEE-4468-8EEF-D5791967C918}" type="parTrans" cxnId="{C8A5CB1B-A165-4AA9-AE03-9EAF71CE0379}">
      <dgm:prSet/>
      <dgm:spPr/>
      <dgm:t>
        <a:bodyPr/>
        <a:lstStyle/>
        <a:p>
          <a:endParaRPr lang="en-US"/>
        </a:p>
      </dgm:t>
    </dgm:pt>
    <dgm:pt modelId="{0DFE0EC6-ADC9-4B49-BE6F-EFC633AA8424}" type="sibTrans" cxnId="{C8A5CB1B-A165-4AA9-AE03-9EAF71CE0379}">
      <dgm:prSet/>
      <dgm:spPr/>
      <dgm:t>
        <a:bodyPr/>
        <a:lstStyle/>
        <a:p>
          <a:endParaRPr lang="en-US"/>
        </a:p>
      </dgm:t>
    </dgm:pt>
    <dgm:pt modelId="{5F2EC3E8-E4C2-454E-A45E-6882CC7C7B6F}">
      <dgm:prSet/>
      <dgm:spPr/>
      <dgm:t>
        <a:bodyPr/>
        <a:lstStyle/>
        <a:p>
          <a:r>
            <a:rPr lang="en-CA"/>
            <a:t>Review key takeaways </a:t>
          </a:r>
          <a:endParaRPr lang="en-US"/>
        </a:p>
      </dgm:t>
    </dgm:pt>
    <dgm:pt modelId="{4C24B0AF-7CAB-4E79-9DD9-DFC746F39700}" type="parTrans" cxnId="{6F04992F-5191-4ADF-9276-C77580A2CEE9}">
      <dgm:prSet/>
      <dgm:spPr/>
      <dgm:t>
        <a:bodyPr/>
        <a:lstStyle/>
        <a:p>
          <a:endParaRPr lang="en-US"/>
        </a:p>
      </dgm:t>
    </dgm:pt>
    <dgm:pt modelId="{89C88965-9289-490C-B2A3-7C48153CFB6E}" type="sibTrans" cxnId="{6F04992F-5191-4ADF-9276-C77580A2CEE9}">
      <dgm:prSet/>
      <dgm:spPr/>
      <dgm:t>
        <a:bodyPr/>
        <a:lstStyle/>
        <a:p>
          <a:endParaRPr lang="en-US"/>
        </a:p>
      </dgm:t>
    </dgm:pt>
    <dgm:pt modelId="{BB750182-294F-41CC-9CCE-7934B84F5BEC}">
      <dgm:prSet/>
      <dgm:spPr/>
      <dgm:t>
        <a:bodyPr/>
        <a:lstStyle/>
        <a:p>
          <a:r>
            <a:rPr lang="en-CA"/>
            <a:t>Final Q&amp;A</a:t>
          </a:r>
          <a:endParaRPr lang="en-US"/>
        </a:p>
      </dgm:t>
    </dgm:pt>
    <dgm:pt modelId="{83C51FF4-606A-4795-AAC8-41BB6F2ED872}" type="parTrans" cxnId="{F5B75DB4-1D58-4345-9639-C29BC359BED1}">
      <dgm:prSet/>
      <dgm:spPr/>
      <dgm:t>
        <a:bodyPr/>
        <a:lstStyle/>
        <a:p>
          <a:endParaRPr lang="en-US"/>
        </a:p>
      </dgm:t>
    </dgm:pt>
    <dgm:pt modelId="{19795BCB-C905-4DB4-A315-14E9B21DFF71}" type="sibTrans" cxnId="{F5B75DB4-1D58-4345-9639-C29BC359BED1}">
      <dgm:prSet/>
      <dgm:spPr/>
      <dgm:t>
        <a:bodyPr/>
        <a:lstStyle/>
        <a:p>
          <a:endParaRPr lang="en-US"/>
        </a:p>
      </dgm:t>
    </dgm:pt>
    <dgm:pt modelId="{7F97CB50-275B-4680-B81A-3671EA63F30D}">
      <dgm:prSet/>
      <dgm:spPr/>
      <dgm:t>
        <a:bodyPr/>
        <a:lstStyle/>
        <a:p>
          <a:r>
            <a:rPr lang="en-CA"/>
            <a:t>Distribute certificates </a:t>
          </a:r>
          <a:endParaRPr lang="en-US"/>
        </a:p>
      </dgm:t>
    </dgm:pt>
    <dgm:pt modelId="{33FB8A72-5F1A-4E00-8852-B8FE00D1342D}" type="parTrans" cxnId="{85E9BE06-5BCE-4CFF-B58E-3A58295D6C83}">
      <dgm:prSet/>
      <dgm:spPr/>
      <dgm:t>
        <a:bodyPr/>
        <a:lstStyle/>
        <a:p>
          <a:endParaRPr lang="en-US"/>
        </a:p>
      </dgm:t>
    </dgm:pt>
    <dgm:pt modelId="{53ABFADE-EB51-488E-930C-BFCA93CBB455}" type="sibTrans" cxnId="{85E9BE06-5BCE-4CFF-B58E-3A58295D6C83}">
      <dgm:prSet/>
      <dgm:spPr/>
      <dgm:t>
        <a:bodyPr/>
        <a:lstStyle/>
        <a:p>
          <a:endParaRPr lang="en-US"/>
        </a:p>
      </dgm:t>
    </dgm:pt>
    <dgm:pt modelId="{AAD248D8-1FD1-497A-AA75-7EE4E8544CE2}">
      <dgm:prSet/>
      <dgm:spPr/>
      <dgm:t>
        <a:bodyPr/>
        <a:lstStyle/>
        <a:p>
          <a:r>
            <a:rPr lang="en-CA"/>
            <a:t>Post-training evaluation and feedback </a:t>
          </a:r>
          <a:endParaRPr lang="en-US"/>
        </a:p>
      </dgm:t>
    </dgm:pt>
    <dgm:pt modelId="{DD0268FB-AF10-46BD-A7A9-F9D4F57CB184}" type="parTrans" cxnId="{7AC43B5A-2C38-4626-A0D2-D3F88A1551B0}">
      <dgm:prSet/>
      <dgm:spPr/>
      <dgm:t>
        <a:bodyPr/>
        <a:lstStyle/>
        <a:p>
          <a:endParaRPr lang="en-US"/>
        </a:p>
      </dgm:t>
    </dgm:pt>
    <dgm:pt modelId="{8EA49C63-1E88-4F03-85C8-01B27D716CDE}" type="sibTrans" cxnId="{7AC43B5A-2C38-4626-A0D2-D3F88A1551B0}">
      <dgm:prSet/>
      <dgm:spPr/>
      <dgm:t>
        <a:bodyPr/>
        <a:lstStyle/>
        <a:p>
          <a:endParaRPr lang="en-US"/>
        </a:p>
      </dgm:t>
    </dgm:pt>
    <dgm:pt modelId="{92F7F943-20F2-D74F-9654-309190252B7F}" type="pres">
      <dgm:prSet presAssocID="{A70FECDA-097A-4775-93FC-03243AA9B037}" presName="linear" presStyleCnt="0">
        <dgm:presLayoutVars>
          <dgm:animLvl val="lvl"/>
          <dgm:resizeHandles val="exact"/>
        </dgm:presLayoutVars>
      </dgm:prSet>
      <dgm:spPr/>
    </dgm:pt>
    <dgm:pt modelId="{25328878-D274-0B4F-8E45-D7F4BB0DC7FE}" type="pres">
      <dgm:prSet presAssocID="{14D940D1-4E40-41C9-8D13-F174C9554356}" presName="parentText" presStyleLbl="node1" presStyleIdx="0" presStyleCnt="5">
        <dgm:presLayoutVars>
          <dgm:chMax val="0"/>
          <dgm:bulletEnabled val="1"/>
        </dgm:presLayoutVars>
      </dgm:prSet>
      <dgm:spPr/>
    </dgm:pt>
    <dgm:pt modelId="{4B20D1B6-3C70-5F47-9D4D-99691D534CCB}" type="pres">
      <dgm:prSet presAssocID="{14D940D1-4E40-41C9-8D13-F174C9554356}" presName="childText" presStyleLbl="revTx" presStyleIdx="0" presStyleCnt="4">
        <dgm:presLayoutVars>
          <dgm:bulletEnabled val="1"/>
        </dgm:presLayoutVars>
      </dgm:prSet>
      <dgm:spPr/>
    </dgm:pt>
    <dgm:pt modelId="{78A3521F-8CB5-F843-8C96-335F2F948F17}" type="pres">
      <dgm:prSet presAssocID="{238F5DCA-DD24-4E3F-970A-FF8987D6C867}" presName="parentText" presStyleLbl="node1" presStyleIdx="1" presStyleCnt="5">
        <dgm:presLayoutVars>
          <dgm:chMax val="0"/>
          <dgm:bulletEnabled val="1"/>
        </dgm:presLayoutVars>
      </dgm:prSet>
      <dgm:spPr/>
    </dgm:pt>
    <dgm:pt modelId="{B2B7F09D-7556-6948-B22D-41113B96B8D1}" type="pres">
      <dgm:prSet presAssocID="{238F5DCA-DD24-4E3F-970A-FF8987D6C867}" presName="childText" presStyleLbl="revTx" presStyleIdx="1" presStyleCnt="4">
        <dgm:presLayoutVars>
          <dgm:bulletEnabled val="1"/>
        </dgm:presLayoutVars>
      </dgm:prSet>
      <dgm:spPr/>
    </dgm:pt>
    <dgm:pt modelId="{C416A639-B42F-9A46-B069-1B4037646DF3}" type="pres">
      <dgm:prSet presAssocID="{754F5F93-731A-469E-8A11-0C37BC8C3FB8}" presName="parentText" presStyleLbl="node1" presStyleIdx="2" presStyleCnt="5">
        <dgm:presLayoutVars>
          <dgm:chMax val="0"/>
          <dgm:bulletEnabled val="1"/>
        </dgm:presLayoutVars>
      </dgm:prSet>
      <dgm:spPr/>
    </dgm:pt>
    <dgm:pt modelId="{F233F815-E708-7F47-A8C7-093644A604EF}" type="pres">
      <dgm:prSet presAssocID="{754F5F93-731A-469E-8A11-0C37BC8C3FB8}" presName="childText" presStyleLbl="revTx" presStyleIdx="2" presStyleCnt="4">
        <dgm:presLayoutVars>
          <dgm:bulletEnabled val="1"/>
        </dgm:presLayoutVars>
      </dgm:prSet>
      <dgm:spPr/>
    </dgm:pt>
    <dgm:pt modelId="{E1DC8047-BF1F-7D41-A152-E767887837EE}" type="pres">
      <dgm:prSet presAssocID="{286A3D6F-A8AD-4939-82BA-8FE6DE70C199}" presName="parentText" presStyleLbl="node1" presStyleIdx="3" presStyleCnt="5">
        <dgm:presLayoutVars>
          <dgm:chMax val="0"/>
          <dgm:bulletEnabled val="1"/>
        </dgm:presLayoutVars>
      </dgm:prSet>
      <dgm:spPr/>
    </dgm:pt>
    <dgm:pt modelId="{0915F83D-0AAE-054A-9102-0A3E7A1CB999}" type="pres">
      <dgm:prSet presAssocID="{ED7B8867-36EA-4A70-A2B3-278E452E05D1}" presName="spacer" presStyleCnt="0"/>
      <dgm:spPr/>
    </dgm:pt>
    <dgm:pt modelId="{80887FCB-D1EF-C14C-8109-FCF44408B94C}" type="pres">
      <dgm:prSet presAssocID="{89810B3E-012B-4465-8217-FD332D9A52CD}" presName="parentText" presStyleLbl="node1" presStyleIdx="4" presStyleCnt="5">
        <dgm:presLayoutVars>
          <dgm:chMax val="0"/>
          <dgm:bulletEnabled val="1"/>
        </dgm:presLayoutVars>
      </dgm:prSet>
      <dgm:spPr/>
    </dgm:pt>
    <dgm:pt modelId="{60AE9B02-7A44-D141-8019-8D38178BFF93}" type="pres">
      <dgm:prSet presAssocID="{89810B3E-012B-4465-8217-FD332D9A52CD}" presName="childText" presStyleLbl="revTx" presStyleIdx="3" presStyleCnt="4">
        <dgm:presLayoutVars>
          <dgm:bulletEnabled val="1"/>
        </dgm:presLayoutVars>
      </dgm:prSet>
      <dgm:spPr/>
    </dgm:pt>
  </dgm:ptLst>
  <dgm:cxnLst>
    <dgm:cxn modelId="{85E9BE06-5BCE-4CFF-B58E-3A58295D6C83}" srcId="{89810B3E-012B-4465-8217-FD332D9A52CD}" destId="{7F97CB50-275B-4680-B81A-3671EA63F30D}" srcOrd="2" destOrd="0" parTransId="{33FB8A72-5F1A-4E00-8852-B8FE00D1342D}" sibTransId="{53ABFADE-EB51-488E-930C-BFCA93CBB455}"/>
    <dgm:cxn modelId="{45D31E17-0745-4285-A41B-A701528BC506}" srcId="{238F5DCA-DD24-4E3F-970A-FF8987D6C867}" destId="{514DD0B6-0DDC-48CF-87B4-DE537E5A037A}" srcOrd="3" destOrd="0" parTransId="{AAFBBC55-93A3-43A3-B14B-E5CE08C652DE}" sibTransId="{3AC579C4-0611-4B9A-873B-3351814BA340}"/>
    <dgm:cxn modelId="{C8A5CB1B-A165-4AA9-AE03-9EAF71CE0379}" srcId="{A70FECDA-097A-4775-93FC-03243AA9B037}" destId="{89810B3E-012B-4465-8217-FD332D9A52CD}" srcOrd="4" destOrd="0" parTransId="{A0B74801-7EEE-4468-8EEF-D5791967C918}" sibTransId="{0DFE0EC6-ADC9-4B49-BE6F-EFC633AA8424}"/>
    <dgm:cxn modelId="{DFBC0221-90CC-D949-BCB1-59E2ACB81900}" type="presOf" srcId="{238F5DCA-DD24-4E3F-970A-FF8987D6C867}" destId="{78A3521F-8CB5-F843-8C96-335F2F948F17}" srcOrd="0" destOrd="0" presId="urn:microsoft.com/office/officeart/2005/8/layout/vList2"/>
    <dgm:cxn modelId="{6F04992F-5191-4ADF-9276-C77580A2CEE9}" srcId="{89810B3E-012B-4465-8217-FD332D9A52CD}" destId="{5F2EC3E8-E4C2-454E-A45E-6882CC7C7B6F}" srcOrd="0" destOrd="0" parTransId="{4C24B0AF-7CAB-4E79-9DD9-DFC746F39700}" sibTransId="{89C88965-9289-490C-B2A3-7C48153CFB6E}"/>
    <dgm:cxn modelId="{681EE63F-B1B1-4F6B-BF6B-66BD98411B4D}" srcId="{754F5F93-731A-469E-8A11-0C37BC8C3FB8}" destId="{BC39D5B2-F70A-4349-BDB8-8815DE323D4F}" srcOrd="0" destOrd="0" parTransId="{65F15AB8-85B6-4850-9753-EF25D038D545}" sibTransId="{D2FAA4E9-B94B-42B4-B00D-B4D96541F777}"/>
    <dgm:cxn modelId="{8AB27447-82B6-8846-A40F-1F0DEA883667}" type="presOf" srcId="{754F5F93-731A-469E-8A11-0C37BC8C3FB8}" destId="{C416A639-B42F-9A46-B069-1B4037646DF3}" srcOrd="0" destOrd="0" presId="urn:microsoft.com/office/officeart/2005/8/layout/vList2"/>
    <dgm:cxn modelId="{6A1F0E48-7830-427B-A5FF-17AE5CEC8CD5}" srcId="{238F5DCA-DD24-4E3F-970A-FF8987D6C867}" destId="{CE86AD51-FD70-40D8-BAD6-AF5AC6C471E9}" srcOrd="0" destOrd="0" parTransId="{53B96263-945A-4815-A072-655D86957D23}" sibTransId="{7E3FD3B5-BBD3-4DBF-BC72-DBC48A502E47}"/>
    <dgm:cxn modelId="{179A7C4E-049D-4149-B0F2-F15A113EC4E8}" srcId="{14D940D1-4E40-41C9-8D13-F174C9554356}" destId="{E6764AD7-83F2-4B53-A911-E73321F70352}" srcOrd="1" destOrd="0" parTransId="{896F6282-695A-4899-88F8-45B55773DB0A}" sibTransId="{B30BDBE9-42A8-4F7D-8E28-7A93AD2933F1}"/>
    <dgm:cxn modelId="{42361E52-1EDF-457B-B90C-0E2EBA67AAD9}" srcId="{238F5DCA-DD24-4E3F-970A-FF8987D6C867}" destId="{FF04E425-A83E-48D7-BB34-A38F3E24A72B}" srcOrd="1" destOrd="0" parTransId="{0726BC83-301B-4F9B-BE09-D3A32B0E7A68}" sibTransId="{3445792F-6910-436A-8A9B-2666564C48F9}"/>
    <dgm:cxn modelId="{7AC43B5A-2C38-4626-A0D2-D3F88A1551B0}" srcId="{89810B3E-012B-4465-8217-FD332D9A52CD}" destId="{AAD248D8-1FD1-497A-AA75-7EE4E8544CE2}" srcOrd="3" destOrd="0" parTransId="{DD0268FB-AF10-46BD-A7A9-F9D4F57CB184}" sibTransId="{8EA49C63-1E88-4F03-85C8-01B27D716CDE}"/>
    <dgm:cxn modelId="{F18C6E60-F68D-244F-841F-264325A97DEE}" type="presOf" srcId="{CE86AD51-FD70-40D8-BAD6-AF5AC6C471E9}" destId="{B2B7F09D-7556-6948-B22D-41113B96B8D1}" srcOrd="0" destOrd="0" presId="urn:microsoft.com/office/officeart/2005/8/layout/vList2"/>
    <dgm:cxn modelId="{5F18066C-03FF-2F48-B1C7-54504407D17D}" type="presOf" srcId="{E6764AD7-83F2-4B53-A911-E73321F70352}" destId="{4B20D1B6-3C70-5F47-9D4D-99691D534CCB}" srcOrd="0" destOrd="1" presId="urn:microsoft.com/office/officeart/2005/8/layout/vList2"/>
    <dgm:cxn modelId="{284AD16F-8EEC-4401-B685-E81E82447A4C}" srcId="{14D940D1-4E40-41C9-8D13-F174C9554356}" destId="{68387FBE-06E3-449C-AEAB-7217260245DC}" srcOrd="0" destOrd="0" parTransId="{DEE767FB-11AA-4B89-8C37-E53A0FBBC063}" sibTransId="{85892F0A-5260-48B2-A053-73A7AF4E87C3}"/>
    <dgm:cxn modelId="{AE97DA70-0388-4C57-B1F4-F6AECE684456}" srcId="{14D940D1-4E40-41C9-8D13-F174C9554356}" destId="{615402C5-8321-4C4F-97D4-E85131F8A1BE}" srcOrd="2" destOrd="0" parTransId="{F20F74EF-52B0-4DF5-B853-E98870327B17}" sibTransId="{89C5775B-83BD-4FAA-B312-383F0FF7EC18}"/>
    <dgm:cxn modelId="{1F58877B-C561-E24A-A43C-017DF782C21C}" type="presOf" srcId="{FF04E425-A83E-48D7-BB34-A38F3E24A72B}" destId="{B2B7F09D-7556-6948-B22D-41113B96B8D1}" srcOrd="0" destOrd="1" presId="urn:microsoft.com/office/officeart/2005/8/layout/vList2"/>
    <dgm:cxn modelId="{B8178B80-F0D0-764A-8BE0-B7C0374B69CE}" type="presOf" srcId="{14D940D1-4E40-41C9-8D13-F174C9554356}" destId="{25328878-D274-0B4F-8E45-D7F4BB0DC7FE}" srcOrd="0" destOrd="0" presId="urn:microsoft.com/office/officeart/2005/8/layout/vList2"/>
    <dgm:cxn modelId="{B58DA883-3F20-43B8-9F7E-FCFC556E7075}" srcId="{238F5DCA-DD24-4E3F-970A-FF8987D6C867}" destId="{CFAAF20E-573F-4769-815C-2AB39A6CE86A}" srcOrd="2" destOrd="0" parTransId="{9E33D3C1-E362-4786-A00D-15BC812CBB72}" sibTransId="{F2998FC0-BF75-4113-B8B6-712E82B87D2C}"/>
    <dgm:cxn modelId="{92EE8684-0D95-F74C-B7F2-DDF37FA6A199}" type="presOf" srcId="{BC39D5B2-F70A-4349-BDB8-8815DE323D4F}" destId="{F233F815-E708-7F47-A8C7-093644A604EF}" srcOrd="0" destOrd="0" presId="urn:microsoft.com/office/officeart/2005/8/layout/vList2"/>
    <dgm:cxn modelId="{1E77B88B-F018-FC4B-8793-3FB340C9480C}" type="presOf" srcId="{7F97CB50-275B-4680-B81A-3671EA63F30D}" destId="{60AE9B02-7A44-D141-8019-8D38178BFF93}" srcOrd="0" destOrd="2" presId="urn:microsoft.com/office/officeart/2005/8/layout/vList2"/>
    <dgm:cxn modelId="{F8FE108F-D481-8144-AA6F-53A09E30E7F9}" type="presOf" srcId="{89810B3E-012B-4465-8217-FD332D9A52CD}" destId="{80887FCB-D1EF-C14C-8109-FCF44408B94C}" srcOrd="0" destOrd="0" presId="urn:microsoft.com/office/officeart/2005/8/layout/vList2"/>
    <dgm:cxn modelId="{3464A18F-2FB4-4E02-A361-CADA177AF001}" srcId="{A70FECDA-097A-4775-93FC-03243AA9B037}" destId="{286A3D6F-A8AD-4939-82BA-8FE6DE70C199}" srcOrd="3" destOrd="0" parTransId="{EA178A3E-100E-40D0-8962-F30086EBCCD9}" sibTransId="{ED7B8867-36EA-4A70-A2B3-278E452E05D1}"/>
    <dgm:cxn modelId="{F2AB6C90-ECFD-8F4C-AB71-8B95FF78E0CA}" type="presOf" srcId="{A70FECDA-097A-4775-93FC-03243AA9B037}" destId="{92F7F943-20F2-D74F-9654-309190252B7F}" srcOrd="0" destOrd="0" presId="urn:microsoft.com/office/officeart/2005/8/layout/vList2"/>
    <dgm:cxn modelId="{DF0B5297-9E88-4A45-AED8-1F473A5C55C7}" srcId="{A70FECDA-097A-4775-93FC-03243AA9B037}" destId="{14D940D1-4E40-41C9-8D13-F174C9554356}" srcOrd="0" destOrd="0" parTransId="{8057C326-4ABA-4FA1-9C37-7783D2271B64}" sibTransId="{B115368C-A221-4E46-9802-35E0E8A51BFE}"/>
    <dgm:cxn modelId="{580B789E-C43B-4345-939F-E7CFC592BF9E}" type="presOf" srcId="{CFAAF20E-573F-4769-815C-2AB39A6CE86A}" destId="{B2B7F09D-7556-6948-B22D-41113B96B8D1}" srcOrd="0" destOrd="2" presId="urn:microsoft.com/office/officeart/2005/8/layout/vList2"/>
    <dgm:cxn modelId="{6B52F5A2-94E2-BF45-B309-7EC1CFDE009F}" type="presOf" srcId="{68387FBE-06E3-449C-AEAB-7217260245DC}" destId="{4B20D1B6-3C70-5F47-9D4D-99691D534CCB}" srcOrd="0" destOrd="0" presId="urn:microsoft.com/office/officeart/2005/8/layout/vList2"/>
    <dgm:cxn modelId="{C45E2DAC-49EF-4A4E-B739-AFE1E9E2DF8C}" srcId="{A70FECDA-097A-4775-93FC-03243AA9B037}" destId="{754F5F93-731A-469E-8A11-0C37BC8C3FB8}" srcOrd="2" destOrd="0" parTransId="{1ECA8F10-4DA8-4920-866C-8F43927044D4}" sibTransId="{F2FAE63C-E6B4-42B0-8CBF-7872AC32F6F6}"/>
    <dgm:cxn modelId="{200FB0B2-62A4-450E-87C0-2667E91AC598}" srcId="{A70FECDA-097A-4775-93FC-03243AA9B037}" destId="{238F5DCA-DD24-4E3F-970A-FF8987D6C867}" srcOrd="1" destOrd="0" parTransId="{BBEA837A-5BC2-4EC7-BDA2-DAB59880995B}" sibTransId="{52994F3C-6862-40B3-9B91-EAE6FFE1F314}"/>
    <dgm:cxn modelId="{F5B75DB4-1D58-4345-9639-C29BC359BED1}" srcId="{89810B3E-012B-4465-8217-FD332D9A52CD}" destId="{BB750182-294F-41CC-9CCE-7934B84F5BEC}" srcOrd="1" destOrd="0" parTransId="{83C51FF4-606A-4795-AAC8-41BB6F2ED872}" sibTransId="{19795BCB-C905-4DB4-A315-14E9B21DFF71}"/>
    <dgm:cxn modelId="{DC5AE7BF-A4F6-E945-8418-72B06A155226}" type="presOf" srcId="{AAD248D8-1FD1-497A-AA75-7EE4E8544CE2}" destId="{60AE9B02-7A44-D141-8019-8D38178BFF93}" srcOrd="0" destOrd="3" presId="urn:microsoft.com/office/officeart/2005/8/layout/vList2"/>
    <dgm:cxn modelId="{74958CCA-E319-3C42-B2D8-C5E02ABA0CC7}" type="presOf" srcId="{BB750182-294F-41CC-9CCE-7934B84F5BEC}" destId="{60AE9B02-7A44-D141-8019-8D38178BFF93}" srcOrd="0" destOrd="1" presId="urn:microsoft.com/office/officeart/2005/8/layout/vList2"/>
    <dgm:cxn modelId="{BA23EBE6-CB60-D848-B14E-192F4E799693}" type="presOf" srcId="{514DD0B6-0DDC-48CF-87B4-DE537E5A037A}" destId="{B2B7F09D-7556-6948-B22D-41113B96B8D1}" srcOrd="0" destOrd="3" presId="urn:microsoft.com/office/officeart/2005/8/layout/vList2"/>
    <dgm:cxn modelId="{74F287F4-54DF-2F48-A0A2-DD5FC2B737CC}" type="presOf" srcId="{286A3D6F-A8AD-4939-82BA-8FE6DE70C199}" destId="{E1DC8047-BF1F-7D41-A152-E767887837EE}" srcOrd="0" destOrd="0" presId="urn:microsoft.com/office/officeart/2005/8/layout/vList2"/>
    <dgm:cxn modelId="{C37BB0F4-E0EC-4D4D-877E-524B410F9154}" type="presOf" srcId="{615402C5-8321-4C4F-97D4-E85131F8A1BE}" destId="{4B20D1B6-3C70-5F47-9D4D-99691D534CCB}" srcOrd="0" destOrd="2" presId="urn:microsoft.com/office/officeart/2005/8/layout/vList2"/>
    <dgm:cxn modelId="{7A31EDFF-2CA7-E04A-B925-77D4D604931E}" type="presOf" srcId="{5F2EC3E8-E4C2-454E-A45E-6882CC7C7B6F}" destId="{60AE9B02-7A44-D141-8019-8D38178BFF93}" srcOrd="0" destOrd="0" presId="urn:microsoft.com/office/officeart/2005/8/layout/vList2"/>
    <dgm:cxn modelId="{0DFF05B7-6B52-CB40-80D4-CF7F32A79129}" type="presParOf" srcId="{92F7F943-20F2-D74F-9654-309190252B7F}" destId="{25328878-D274-0B4F-8E45-D7F4BB0DC7FE}" srcOrd="0" destOrd="0" presId="urn:microsoft.com/office/officeart/2005/8/layout/vList2"/>
    <dgm:cxn modelId="{3CDB8B02-D01C-CD4B-8AC9-2F9AD0AABA85}" type="presParOf" srcId="{92F7F943-20F2-D74F-9654-309190252B7F}" destId="{4B20D1B6-3C70-5F47-9D4D-99691D534CCB}" srcOrd="1" destOrd="0" presId="urn:microsoft.com/office/officeart/2005/8/layout/vList2"/>
    <dgm:cxn modelId="{09258C00-87CB-2E48-9DA4-081E02902A68}" type="presParOf" srcId="{92F7F943-20F2-D74F-9654-309190252B7F}" destId="{78A3521F-8CB5-F843-8C96-335F2F948F17}" srcOrd="2" destOrd="0" presId="urn:microsoft.com/office/officeart/2005/8/layout/vList2"/>
    <dgm:cxn modelId="{BA13A30D-9386-424D-8742-E5DE6B0DC15D}" type="presParOf" srcId="{92F7F943-20F2-D74F-9654-309190252B7F}" destId="{B2B7F09D-7556-6948-B22D-41113B96B8D1}" srcOrd="3" destOrd="0" presId="urn:microsoft.com/office/officeart/2005/8/layout/vList2"/>
    <dgm:cxn modelId="{1F396197-B4DF-D44E-BA14-C822E3B9EFDF}" type="presParOf" srcId="{92F7F943-20F2-D74F-9654-309190252B7F}" destId="{C416A639-B42F-9A46-B069-1B4037646DF3}" srcOrd="4" destOrd="0" presId="urn:microsoft.com/office/officeart/2005/8/layout/vList2"/>
    <dgm:cxn modelId="{B385CFB3-925C-E440-A51F-16F2B4C15ADF}" type="presParOf" srcId="{92F7F943-20F2-D74F-9654-309190252B7F}" destId="{F233F815-E708-7F47-A8C7-093644A604EF}" srcOrd="5" destOrd="0" presId="urn:microsoft.com/office/officeart/2005/8/layout/vList2"/>
    <dgm:cxn modelId="{34F41610-17F5-BC4F-AEAF-FAD972CBACD7}" type="presParOf" srcId="{92F7F943-20F2-D74F-9654-309190252B7F}" destId="{E1DC8047-BF1F-7D41-A152-E767887837EE}" srcOrd="6" destOrd="0" presId="urn:microsoft.com/office/officeart/2005/8/layout/vList2"/>
    <dgm:cxn modelId="{510795B5-11AA-604B-90D4-768003F18AC2}" type="presParOf" srcId="{92F7F943-20F2-D74F-9654-309190252B7F}" destId="{0915F83D-0AAE-054A-9102-0A3E7A1CB999}" srcOrd="7" destOrd="0" presId="urn:microsoft.com/office/officeart/2005/8/layout/vList2"/>
    <dgm:cxn modelId="{1F3E1AE3-36A2-4640-9208-019A81479C04}" type="presParOf" srcId="{92F7F943-20F2-D74F-9654-309190252B7F}" destId="{80887FCB-D1EF-C14C-8109-FCF44408B94C}" srcOrd="8" destOrd="0" presId="urn:microsoft.com/office/officeart/2005/8/layout/vList2"/>
    <dgm:cxn modelId="{85BE42C6-0BE5-494C-BF5F-F077B0A2D140}" type="presParOf" srcId="{92F7F943-20F2-D74F-9654-309190252B7F}" destId="{60AE9B02-7A44-D141-8019-8D38178BFF9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4D1DB-EFD0-48CF-8004-9994E9AECD61}">
      <dsp:nvSpPr>
        <dsp:cNvPr id="0" name=""/>
        <dsp:cNvSpPr/>
      </dsp:nvSpPr>
      <dsp:spPr>
        <a:xfrm>
          <a:off x="779669" y="68993"/>
          <a:ext cx="1194172" cy="11941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2CED5-9FE3-4005-9878-4E74D2183712}">
      <dsp:nvSpPr>
        <dsp:cNvPr id="0" name=""/>
        <dsp:cNvSpPr/>
      </dsp:nvSpPr>
      <dsp:spPr>
        <a:xfrm>
          <a:off x="1030446" y="319769"/>
          <a:ext cx="692620" cy="6926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099983-CD27-4400-A5B7-D47471B8D8F2}">
      <dsp:nvSpPr>
        <dsp:cNvPr id="0" name=""/>
        <dsp:cNvSpPr/>
      </dsp:nvSpPr>
      <dsp:spPr>
        <a:xfrm>
          <a:off x="2229736" y="68993"/>
          <a:ext cx="2814835" cy="119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Watch the expiry date on the ampoules/vials</a:t>
          </a:r>
        </a:p>
      </dsp:txBody>
      <dsp:txXfrm>
        <a:off x="2229736" y="68993"/>
        <a:ext cx="2814835" cy="1194172"/>
      </dsp:txXfrm>
    </dsp:sp>
    <dsp:sp modelId="{B44C40A1-7BCC-4602-BD1C-CC2CBCAE049C}">
      <dsp:nvSpPr>
        <dsp:cNvPr id="0" name=""/>
        <dsp:cNvSpPr/>
      </dsp:nvSpPr>
      <dsp:spPr>
        <a:xfrm>
          <a:off x="5535035" y="68993"/>
          <a:ext cx="1194172" cy="119417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E1D9D-D45B-443D-9F36-48FE930BF05F}">
      <dsp:nvSpPr>
        <dsp:cNvPr id="0" name=""/>
        <dsp:cNvSpPr/>
      </dsp:nvSpPr>
      <dsp:spPr>
        <a:xfrm>
          <a:off x="5785811" y="319769"/>
          <a:ext cx="692620" cy="6926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F40184-3DF2-4E25-BA7D-8298ADEC5E38}">
      <dsp:nvSpPr>
        <dsp:cNvPr id="0" name=""/>
        <dsp:cNvSpPr/>
      </dsp:nvSpPr>
      <dsp:spPr>
        <a:xfrm>
          <a:off x="6985101" y="68993"/>
          <a:ext cx="2814835" cy="119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When your kit has expired, been used, or becomes lost or stolen, contact a local Take Home Naloxone site to obtain a new one!</a:t>
          </a:r>
        </a:p>
      </dsp:txBody>
      <dsp:txXfrm>
        <a:off x="6985101" y="68993"/>
        <a:ext cx="2814835" cy="1194172"/>
      </dsp:txXfrm>
    </dsp:sp>
    <dsp:sp modelId="{9ECF0A42-9FD6-47F0-BCDA-9CAD1C10D590}">
      <dsp:nvSpPr>
        <dsp:cNvPr id="0" name=""/>
        <dsp:cNvSpPr/>
      </dsp:nvSpPr>
      <dsp:spPr>
        <a:xfrm>
          <a:off x="779669" y="1780607"/>
          <a:ext cx="1194172" cy="119417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89666-A49F-4FDA-929D-8F745A05830E}">
      <dsp:nvSpPr>
        <dsp:cNvPr id="0" name=""/>
        <dsp:cNvSpPr/>
      </dsp:nvSpPr>
      <dsp:spPr>
        <a:xfrm>
          <a:off x="1030446" y="2031383"/>
          <a:ext cx="692620" cy="6926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09C087-85A4-4715-BC04-2CB66FCB40CB}">
      <dsp:nvSpPr>
        <dsp:cNvPr id="0" name=""/>
        <dsp:cNvSpPr/>
      </dsp:nvSpPr>
      <dsp:spPr>
        <a:xfrm>
          <a:off x="2229736" y="1780607"/>
          <a:ext cx="2814835" cy="119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Naloxone should be stored at room temperature and away from light</a:t>
          </a:r>
        </a:p>
      </dsp:txBody>
      <dsp:txXfrm>
        <a:off x="2229736" y="1780607"/>
        <a:ext cx="2814835" cy="1194172"/>
      </dsp:txXfrm>
    </dsp:sp>
    <dsp:sp modelId="{C245714B-FF28-4C7E-AE1B-0DA9D0F79469}">
      <dsp:nvSpPr>
        <dsp:cNvPr id="0" name=""/>
        <dsp:cNvSpPr/>
      </dsp:nvSpPr>
      <dsp:spPr>
        <a:xfrm>
          <a:off x="5535035" y="1780607"/>
          <a:ext cx="1194172" cy="119417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A9D4A-62A0-4683-8478-C1EE7DE44293}">
      <dsp:nvSpPr>
        <dsp:cNvPr id="0" name=""/>
        <dsp:cNvSpPr/>
      </dsp:nvSpPr>
      <dsp:spPr>
        <a:xfrm>
          <a:off x="5785811" y="2031383"/>
          <a:ext cx="692620" cy="6926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AD2FCF-49AE-459F-8C07-5FCE6EAF4FAE}">
      <dsp:nvSpPr>
        <dsp:cNvPr id="0" name=""/>
        <dsp:cNvSpPr/>
      </dsp:nvSpPr>
      <dsp:spPr>
        <a:xfrm>
          <a:off x="6985101" y="1780607"/>
          <a:ext cx="2814835" cy="119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Keep Naloxone in a regular place and let others know where it is in case of emergency</a:t>
          </a:r>
        </a:p>
      </dsp:txBody>
      <dsp:txXfrm>
        <a:off x="6985101" y="1780607"/>
        <a:ext cx="2814835" cy="1194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ED379-5EE7-2A44-9C55-6791EE3821C1}">
      <dsp:nvSpPr>
        <dsp:cNvPr id="0" name=""/>
        <dsp:cNvSpPr/>
      </dsp:nvSpPr>
      <dsp:spPr>
        <a:xfrm>
          <a:off x="175693" y="573"/>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Naloxone practice kits</a:t>
          </a:r>
        </a:p>
      </dsp:txBody>
      <dsp:txXfrm>
        <a:off x="175693" y="573"/>
        <a:ext cx="1087800" cy="652680"/>
      </dsp:txXfrm>
    </dsp:sp>
    <dsp:sp modelId="{82E24E63-DECF-1749-B4E3-8D4441050F41}">
      <dsp:nvSpPr>
        <dsp:cNvPr id="0" name=""/>
        <dsp:cNvSpPr/>
      </dsp:nvSpPr>
      <dsp:spPr>
        <a:xfrm>
          <a:off x="1372273" y="573"/>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Naloxone kits (Take home)</a:t>
          </a:r>
        </a:p>
      </dsp:txBody>
      <dsp:txXfrm>
        <a:off x="1372273" y="573"/>
        <a:ext cx="1087800" cy="652680"/>
      </dsp:txXfrm>
    </dsp:sp>
    <dsp:sp modelId="{B9355068-BA91-E14C-B334-DC51F32C13F0}">
      <dsp:nvSpPr>
        <dsp:cNvPr id="0" name=""/>
        <dsp:cNvSpPr/>
      </dsp:nvSpPr>
      <dsp:spPr>
        <a:xfrm>
          <a:off x="2568854" y="573"/>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Demo kit</a:t>
          </a:r>
        </a:p>
      </dsp:txBody>
      <dsp:txXfrm>
        <a:off x="2568854" y="573"/>
        <a:ext cx="1087800" cy="652680"/>
      </dsp:txXfrm>
    </dsp:sp>
    <dsp:sp modelId="{12C4169B-818C-0149-956C-1F9A94190AB4}">
      <dsp:nvSpPr>
        <dsp:cNvPr id="0" name=""/>
        <dsp:cNvSpPr/>
      </dsp:nvSpPr>
      <dsp:spPr>
        <a:xfrm>
          <a:off x="3765434" y="573"/>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Squeeze balls</a:t>
          </a:r>
        </a:p>
      </dsp:txBody>
      <dsp:txXfrm>
        <a:off x="3765434" y="573"/>
        <a:ext cx="1087800" cy="652680"/>
      </dsp:txXfrm>
    </dsp:sp>
    <dsp:sp modelId="{3AC52980-4B5F-3942-BF95-193B508909B8}">
      <dsp:nvSpPr>
        <dsp:cNvPr id="0" name=""/>
        <dsp:cNvSpPr/>
      </dsp:nvSpPr>
      <dsp:spPr>
        <a:xfrm>
          <a:off x="175693" y="76203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Printed Certificates</a:t>
          </a:r>
        </a:p>
      </dsp:txBody>
      <dsp:txXfrm>
        <a:off x="175693" y="762034"/>
        <a:ext cx="1087800" cy="652680"/>
      </dsp:txXfrm>
    </dsp:sp>
    <dsp:sp modelId="{989B4976-7A02-B94D-ADE8-FD9D8E02D2A2}">
      <dsp:nvSpPr>
        <dsp:cNvPr id="0" name=""/>
        <dsp:cNvSpPr/>
      </dsp:nvSpPr>
      <dsp:spPr>
        <a:xfrm>
          <a:off x="1372273" y="76203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Printed </a:t>
          </a:r>
          <a:r>
            <a:rPr lang="en-US" sz="1200" kern="1200" dirty="0" err="1"/>
            <a:t>Ppowerpoint</a:t>
          </a:r>
          <a:r>
            <a:rPr lang="en-US" sz="1200" kern="1200" dirty="0"/>
            <a:t> slides</a:t>
          </a:r>
        </a:p>
      </dsp:txBody>
      <dsp:txXfrm>
        <a:off x="1372273" y="762034"/>
        <a:ext cx="1087800" cy="652680"/>
      </dsp:txXfrm>
    </dsp:sp>
    <dsp:sp modelId="{D6F7BC45-FF10-8748-98BF-B841DFA12C7C}">
      <dsp:nvSpPr>
        <dsp:cNvPr id="0" name=""/>
        <dsp:cNvSpPr/>
      </dsp:nvSpPr>
      <dsp:spPr>
        <a:xfrm>
          <a:off x="2568854" y="76203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Snacks</a:t>
          </a:r>
        </a:p>
      </dsp:txBody>
      <dsp:txXfrm>
        <a:off x="2568854" y="762034"/>
        <a:ext cx="1087800" cy="652680"/>
      </dsp:txXfrm>
    </dsp:sp>
    <dsp:sp modelId="{01F4D461-FBCD-C646-90FA-3F093E647CE9}">
      <dsp:nvSpPr>
        <dsp:cNvPr id="0" name=""/>
        <dsp:cNvSpPr/>
      </dsp:nvSpPr>
      <dsp:spPr>
        <a:xfrm>
          <a:off x="3765434" y="76203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Refreshments</a:t>
          </a:r>
        </a:p>
      </dsp:txBody>
      <dsp:txXfrm>
        <a:off x="3765434" y="762034"/>
        <a:ext cx="1087800" cy="652680"/>
      </dsp:txXfrm>
    </dsp:sp>
    <dsp:sp modelId="{CDB2A09F-0741-F341-961D-E752515CC592}">
      <dsp:nvSpPr>
        <dsp:cNvPr id="0" name=""/>
        <dsp:cNvSpPr/>
      </dsp:nvSpPr>
      <dsp:spPr>
        <a:xfrm>
          <a:off x="175693" y="152349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 evaluation sheets</a:t>
          </a:r>
        </a:p>
      </dsp:txBody>
      <dsp:txXfrm>
        <a:off x="175693" y="1523494"/>
        <a:ext cx="1087800" cy="652680"/>
      </dsp:txXfrm>
    </dsp:sp>
    <dsp:sp modelId="{A6853AA0-7F50-4E4C-A23D-F437B3DC72AD}">
      <dsp:nvSpPr>
        <dsp:cNvPr id="0" name=""/>
        <dsp:cNvSpPr/>
      </dsp:nvSpPr>
      <dsp:spPr>
        <a:xfrm>
          <a:off x="1372273" y="152349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Post evaluation sheets</a:t>
          </a:r>
        </a:p>
      </dsp:txBody>
      <dsp:txXfrm>
        <a:off x="1372273" y="1523494"/>
        <a:ext cx="1087800" cy="652680"/>
      </dsp:txXfrm>
    </dsp:sp>
    <dsp:sp modelId="{6A442419-33E9-FB4A-8EF9-AC45A0809317}">
      <dsp:nvSpPr>
        <dsp:cNvPr id="0" name=""/>
        <dsp:cNvSpPr/>
      </dsp:nvSpPr>
      <dsp:spPr>
        <a:xfrm>
          <a:off x="2568854" y="152349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Pens/pencils</a:t>
          </a:r>
        </a:p>
      </dsp:txBody>
      <dsp:txXfrm>
        <a:off x="2568854" y="1523494"/>
        <a:ext cx="1087800" cy="652680"/>
      </dsp:txXfrm>
    </dsp:sp>
    <dsp:sp modelId="{5A6007FB-BEDE-E24B-A91F-DA539C26B87B}">
      <dsp:nvSpPr>
        <dsp:cNvPr id="0" name=""/>
        <dsp:cNvSpPr/>
      </dsp:nvSpPr>
      <dsp:spPr>
        <a:xfrm>
          <a:off x="3765434" y="152349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Laptop with slideshow</a:t>
          </a:r>
        </a:p>
      </dsp:txBody>
      <dsp:txXfrm>
        <a:off x="3765434" y="1523494"/>
        <a:ext cx="1087800" cy="652680"/>
      </dsp:txXfrm>
    </dsp:sp>
    <dsp:sp modelId="{7F3BC1D9-4DEA-3947-9F99-6D83B12204E2}">
      <dsp:nvSpPr>
        <dsp:cNvPr id="0" name=""/>
        <dsp:cNvSpPr/>
      </dsp:nvSpPr>
      <dsp:spPr>
        <a:xfrm>
          <a:off x="175693" y="228495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Breakers</a:t>
          </a:r>
        </a:p>
      </dsp:txBody>
      <dsp:txXfrm>
        <a:off x="175693" y="2284954"/>
        <a:ext cx="1087800" cy="652680"/>
      </dsp:txXfrm>
    </dsp:sp>
    <dsp:sp modelId="{85A0C295-0127-414B-9813-0D6EFB34F78B}">
      <dsp:nvSpPr>
        <dsp:cNvPr id="0" name=""/>
        <dsp:cNvSpPr/>
      </dsp:nvSpPr>
      <dsp:spPr>
        <a:xfrm>
          <a:off x="1372273" y="228495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Saline vials</a:t>
          </a:r>
        </a:p>
      </dsp:txBody>
      <dsp:txXfrm>
        <a:off x="1372273" y="2284954"/>
        <a:ext cx="1087800" cy="652680"/>
      </dsp:txXfrm>
    </dsp:sp>
    <dsp:sp modelId="{CDE2FF87-FDFB-8149-98A1-47524794A840}">
      <dsp:nvSpPr>
        <dsp:cNvPr id="0" name=""/>
        <dsp:cNvSpPr/>
      </dsp:nvSpPr>
      <dsp:spPr>
        <a:xfrm>
          <a:off x="2568854" y="228495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Syringes</a:t>
          </a:r>
        </a:p>
      </dsp:txBody>
      <dsp:txXfrm>
        <a:off x="2568854" y="2284954"/>
        <a:ext cx="1087800" cy="652680"/>
      </dsp:txXfrm>
    </dsp:sp>
    <dsp:sp modelId="{2BE7BA92-9F24-5749-A781-288805BD19E7}">
      <dsp:nvSpPr>
        <dsp:cNvPr id="0" name=""/>
        <dsp:cNvSpPr/>
      </dsp:nvSpPr>
      <dsp:spPr>
        <a:xfrm>
          <a:off x="3765434" y="228495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Pamphlets</a:t>
          </a:r>
        </a:p>
      </dsp:txBody>
      <dsp:txXfrm>
        <a:off x="3765434" y="2284954"/>
        <a:ext cx="1087800" cy="652680"/>
      </dsp:txXfrm>
    </dsp:sp>
    <dsp:sp modelId="{D82AEC3B-BE39-DA4E-82DC-20E6D3D23AB0}">
      <dsp:nvSpPr>
        <dsp:cNvPr id="0" name=""/>
        <dsp:cNvSpPr/>
      </dsp:nvSpPr>
      <dsp:spPr>
        <a:xfrm>
          <a:off x="773983" y="304641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Sharps container</a:t>
          </a:r>
        </a:p>
      </dsp:txBody>
      <dsp:txXfrm>
        <a:off x="773983" y="3046414"/>
        <a:ext cx="1087800" cy="652680"/>
      </dsp:txXfrm>
    </dsp:sp>
    <dsp:sp modelId="{F9F8AA31-64CA-B74E-861E-7995120CC032}">
      <dsp:nvSpPr>
        <dsp:cNvPr id="0" name=""/>
        <dsp:cNvSpPr/>
      </dsp:nvSpPr>
      <dsp:spPr>
        <a:xfrm>
          <a:off x="1970563" y="304641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Testing strips</a:t>
          </a:r>
        </a:p>
      </dsp:txBody>
      <dsp:txXfrm>
        <a:off x="1970563" y="3046414"/>
        <a:ext cx="1087800" cy="652680"/>
      </dsp:txXfrm>
    </dsp:sp>
    <dsp:sp modelId="{34E61039-E487-5D48-98ED-D9FB63F140A6}">
      <dsp:nvSpPr>
        <dsp:cNvPr id="0" name=""/>
        <dsp:cNvSpPr/>
      </dsp:nvSpPr>
      <dsp:spPr>
        <a:xfrm>
          <a:off x="3167144" y="3046414"/>
          <a:ext cx="1087800" cy="652680"/>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*20% extra supplies*</a:t>
          </a:r>
        </a:p>
      </dsp:txBody>
      <dsp:txXfrm>
        <a:off x="3167144" y="3046414"/>
        <a:ext cx="1087800" cy="652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28878-D274-0B4F-8E45-D7F4BB0DC7FE}">
      <dsp:nvSpPr>
        <dsp:cNvPr id="0" name=""/>
        <dsp:cNvSpPr/>
      </dsp:nvSpPr>
      <dsp:spPr>
        <a:xfrm>
          <a:off x="0" y="4926"/>
          <a:ext cx="5796017"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Welcome &amp; Introductions (5-10 min)</a:t>
          </a:r>
          <a:endParaRPr lang="en-US" sz="1900" kern="1200" dirty="0"/>
        </a:p>
      </dsp:txBody>
      <dsp:txXfrm>
        <a:off x="21704" y="26630"/>
        <a:ext cx="5752609" cy="401192"/>
      </dsp:txXfrm>
    </dsp:sp>
    <dsp:sp modelId="{4B20D1B6-3C70-5F47-9D4D-99691D534CCB}">
      <dsp:nvSpPr>
        <dsp:cNvPr id="0" name=""/>
        <dsp:cNvSpPr/>
      </dsp:nvSpPr>
      <dsp:spPr>
        <a:xfrm>
          <a:off x="0" y="449526"/>
          <a:ext cx="5796017" cy="74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a:t>Trainer introduction and purpose of session</a:t>
          </a:r>
          <a:endParaRPr lang="en-US" sz="1500" kern="1200"/>
        </a:p>
        <a:p>
          <a:pPr marL="114300" lvl="1" indent="-114300" algn="l" defTabSz="666750">
            <a:lnSpc>
              <a:spcPct val="90000"/>
            </a:lnSpc>
            <a:spcBef>
              <a:spcPct val="0"/>
            </a:spcBef>
            <a:spcAft>
              <a:spcPct val="20000"/>
            </a:spcAft>
            <a:buChar char="•"/>
          </a:pPr>
          <a:r>
            <a:rPr lang="en-CA" sz="1500" kern="1200"/>
            <a:t>Ice breaker </a:t>
          </a:r>
          <a:endParaRPr lang="en-US" sz="1500" kern="1200"/>
        </a:p>
        <a:p>
          <a:pPr marL="114300" lvl="1" indent="-114300" algn="l" defTabSz="666750">
            <a:lnSpc>
              <a:spcPct val="90000"/>
            </a:lnSpc>
            <a:spcBef>
              <a:spcPct val="0"/>
            </a:spcBef>
            <a:spcAft>
              <a:spcPct val="20000"/>
            </a:spcAft>
            <a:buChar char="•"/>
          </a:pPr>
          <a:r>
            <a:rPr lang="en-CA" sz="1500" kern="1200" dirty="0"/>
            <a:t>Pre evaluation</a:t>
          </a:r>
          <a:endParaRPr lang="en-US" sz="1500" kern="1200" dirty="0"/>
        </a:p>
      </dsp:txBody>
      <dsp:txXfrm>
        <a:off x="0" y="449526"/>
        <a:ext cx="5796017" cy="747270"/>
      </dsp:txXfrm>
    </dsp:sp>
    <dsp:sp modelId="{78A3521F-8CB5-F843-8C96-335F2F948F17}">
      <dsp:nvSpPr>
        <dsp:cNvPr id="0" name=""/>
        <dsp:cNvSpPr/>
      </dsp:nvSpPr>
      <dsp:spPr>
        <a:xfrm>
          <a:off x="0" y="1196796"/>
          <a:ext cx="5796017"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Context &amp; background (5-10min)</a:t>
          </a:r>
          <a:endParaRPr lang="en-US" sz="1900" kern="1200" dirty="0"/>
        </a:p>
      </dsp:txBody>
      <dsp:txXfrm>
        <a:off x="21704" y="1218500"/>
        <a:ext cx="5752609" cy="401192"/>
      </dsp:txXfrm>
    </dsp:sp>
    <dsp:sp modelId="{B2B7F09D-7556-6948-B22D-41113B96B8D1}">
      <dsp:nvSpPr>
        <dsp:cNvPr id="0" name=""/>
        <dsp:cNvSpPr/>
      </dsp:nvSpPr>
      <dsp:spPr>
        <a:xfrm>
          <a:off x="0" y="1641396"/>
          <a:ext cx="5796017"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a:t>The opioid crisis in saskatoon</a:t>
          </a:r>
          <a:endParaRPr lang="en-US" sz="1500" kern="1200"/>
        </a:p>
        <a:p>
          <a:pPr marL="114300" lvl="1" indent="-114300" algn="l" defTabSz="666750">
            <a:lnSpc>
              <a:spcPct val="90000"/>
            </a:lnSpc>
            <a:spcBef>
              <a:spcPct val="0"/>
            </a:spcBef>
            <a:spcAft>
              <a:spcPct val="20000"/>
            </a:spcAft>
            <a:buChar char="•"/>
          </a:pPr>
          <a:r>
            <a:rPr lang="en-CA" sz="1500" kern="1200"/>
            <a:t>The role of naloxone in preventing overdose deaths</a:t>
          </a:r>
          <a:endParaRPr lang="en-US" sz="1500" kern="1200"/>
        </a:p>
        <a:p>
          <a:pPr marL="114300" lvl="1" indent="-114300" algn="l" defTabSz="666750">
            <a:lnSpc>
              <a:spcPct val="90000"/>
            </a:lnSpc>
            <a:spcBef>
              <a:spcPct val="0"/>
            </a:spcBef>
            <a:spcAft>
              <a:spcPct val="20000"/>
            </a:spcAft>
            <a:buChar char="•"/>
          </a:pPr>
          <a:r>
            <a:rPr lang="en-CA" sz="1500" kern="1200"/>
            <a:t>Stigma and harm reduction principles </a:t>
          </a:r>
          <a:endParaRPr lang="en-US" sz="1500" kern="1200"/>
        </a:p>
        <a:p>
          <a:pPr marL="114300" lvl="1" indent="-114300" algn="l" defTabSz="666750">
            <a:lnSpc>
              <a:spcPct val="90000"/>
            </a:lnSpc>
            <a:spcBef>
              <a:spcPct val="0"/>
            </a:spcBef>
            <a:spcAft>
              <a:spcPct val="20000"/>
            </a:spcAft>
            <a:buChar char="•"/>
          </a:pPr>
          <a:r>
            <a:rPr lang="en-CA" sz="1500" kern="1200"/>
            <a:t>Why training others is so important </a:t>
          </a:r>
          <a:endParaRPr lang="en-US" sz="1500" kern="1200"/>
        </a:p>
      </dsp:txBody>
      <dsp:txXfrm>
        <a:off x="0" y="1641396"/>
        <a:ext cx="5796017" cy="1002915"/>
      </dsp:txXfrm>
    </dsp:sp>
    <dsp:sp modelId="{C416A639-B42F-9A46-B069-1B4037646DF3}">
      <dsp:nvSpPr>
        <dsp:cNvPr id="0" name=""/>
        <dsp:cNvSpPr/>
      </dsp:nvSpPr>
      <dsp:spPr>
        <a:xfrm>
          <a:off x="0" y="2644311"/>
          <a:ext cx="5796017"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PowerPoint (15-20 min) </a:t>
          </a:r>
          <a:endParaRPr lang="en-US" sz="1900" kern="1200" dirty="0"/>
        </a:p>
      </dsp:txBody>
      <dsp:txXfrm>
        <a:off x="21704" y="2666015"/>
        <a:ext cx="5752609" cy="401192"/>
      </dsp:txXfrm>
    </dsp:sp>
    <dsp:sp modelId="{F233F815-E708-7F47-A8C7-093644A604EF}">
      <dsp:nvSpPr>
        <dsp:cNvPr id="0" name=""/>
        <dsp:cNvSpPr/>
      </dsp:nvSpPr>
      <dsp:spPr>
        <a:xfrm>
          <a:off x="0" y="3088911"/>
          <a:ext cx="579601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a:t>Go through presentation </a:t>
          </a:r>
          <a:endParaRPr lang="en-US" sz="1500" kern="1200"/>
        </a:p>
      </dsp:txBody>
      <dsp:txXfrm>
        <a:off x="0" y="3088911"/>
        <a:ext cx="5796017" cy="314640"/>
      </dsp:txXfrm>
    </dsp:sp>
    <dsp:sp modelId="{E1DC8047-BF1F-7D41-A152-E767887837EE}">
      <dsp:nvSpPr>
        <dsp:cNvPr id="0" name=""/>
        <dsp:cNvSpPr/>
      </dsp:nvSpPr>
      <dsp:spPr>
        <a:xfrm>
          <a:off x="0" y="3403551"/>
          <a:ext cx="5796017"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Practice Teaching and Role Play (15-20 min)</a:t>
          </a:r>
          <a:endParaRPr lang="en-US" sz="1900" kern="1200" dirty="0"/>
        </a:p>
      </dsp:txBody>
      <dsp:txXfrm>
        <a:off x="21704" y="3425255"/>
        <a:ext cx="5752609" cy="401192"/>
      </dsp:txXfrm>
    </dsp:sp>
    <dsp:sp modelId="{80887FCB-D1EF-C14C-8109-FCF44408B94C}">
      <dsp:nvSpPr>
        <dsp:cNvPr id="0" name=""/>
        <dsp:cNvSpPr/>
      </dsp:nvSpPr>
      <dsp:spPr>
        <a:xfrm>
          <a:off x="0" y="3902871"/>
          <a:ext cx="5796017"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Wrap up &amp; Evaluation (5-10 min)</a:t>
          </a:r>
          <a:endParaRPr lang="en-US" sz="1900" kern="1200" dirty="0"/>
        </a:p>
      </dsp:txBody>
      <dsp:txXfrm>
        <a:off x="21704" y="3924575"/>
        <a:ext cx="5752609" cy="401192"/>
      </dsp:txXfrm>
    </dsp:sp>
    <dsp:sp modelId="{60AE9B02-7A44-D141-8019-8D38178BFF93}">
      <dsp:nvSpPr>
        <dsp:cNvPr id="0" name=""/>
        <dsp:cNvSpPr/>
      </dsp:nvSpPr>
      <dsp:spPr>
        <a:xfrm>
          <a:off x="0" y="4347471"/>
          <a:ext cx="5796017"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a:t>Review key takeaways </a:t>
          </a:r>
          <a:endParaRPr lang="en-US" sz="1500" kern="1200"/>
        </a:p>
        <a:p>
          <a:pPr marL="114300" lvl="1" indent="-114300" algn="l" defTabSz="666750">
            <a:lnSpc>
              <a:spcPct val="90000"/>
            </a:lnSpc>
            <a:spcBef>
              <a:spcPct val="0"/>
            </a:spcBef>
            <a:spcAft>
              <a:spcPct val="20000"/>
            </a:spcAft>
            <a:buChar char="•"/>
          </a:pPr>
          <a:r>
            <a:rPr lang="en-CA" sz="1500" kern="1200"/>
            <a:t>Final Q&amp;A</a:t>
          </a:r>
          <a:endParaRPr lang="en-US" sz="1500" kern="1200"/>
        </a:p>
        <a:p>
          <a:pPr marL="114300" lvl="1" indent="-114300" algn="l" defTabSz="666750">
            <a:lnSpc>
              <a:spcPct val="90000"/>
            </a:lnSpc>
            <a:spcBef>
              <a:spcPct val="0"/>
            </a:spcBef>
            <a:spcAft>
              <a:spcPct val="20000"/>
            </a:spcAft>
            <a:buChar char="•"/>
          </a:pPr>
          <a:r>
            <a:rPr lang="en-CA" sz="1500" kern="1200"/>
            <a:t>Distribute certificates </a:t>
          </a:r>
          <a:endParaRPr lang="en-US" sz="1500" kern="1200"/>
        </a:p>
        <a:p>
          <a:pPr marL="114300" lvl="1" indent="-114300" algn="l" defTabSz="666750">
            <a:lnSpc>
              <a:spcPct val="90000"/>
            </a:lnSpc>
            <a:spcBef>
              <a:spcPct val="0"/>
            </a:spcBef>
            <a:spcAft>
              <a:spcPct val="20000"/>
            </a:spcAft>
            <a:buChar char="•"/>
          </a:pPr>
          <a:r>
            <a:rPr lang="en-CA" sz="1500" kern="1200"/>
            <a:t>Post-training evaluation and feedback </a:t>
          </a:r>
          <a:endParaRPr lang="en-US" sz="1500" kern="1200"/>
        </a:p>
      </dsp:txBody>
      <dsp:txXfrm>
        <a:off x="0" y="4347471"/>
        <a:ext cx="5796017" cy="1002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57D63-601B-2645-94A5-6FFAAF9AEB75}" type="datetimeFigureOut">
              <a:rPr lang="en-US" smtClean="0"/>
              <a:t>1/28/26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EBD7A-97AB-9C41-B273-17987CDF6D6A}" type="slidenum">
              <a:rPr lang="en-US" smtClean="0"/>
              <a:t>‹#›</a:t>
            </a:fld>
            <a:endParaRPr lang="en-US"/>
          </a:p>
        </p:txBody>
      </p:sp>
    </p:spTree>
    <p:extLst>
      <p:ext uri="{BB962C8B-B14F-4D97-AF65-F5344CB8AC3E}">
        <p14:creationId xmlns:p14="http://schemas.microsoft.com/office/powerpoint/2010/main" val="260121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an overview of what is naloxone and how it works, also that it does not cause any issues if an overdose is not what is occurring –say this multiple times. Reaffirm the low risk of naloxone and that you are unlikely to do harm if you use it on someone even if you are not 100% sure</a:t>
            </a:r>
          </a:p>
        </p:txBody>
      </p:sp>
      <p:sp>
        <p:nvSpPr>
          <p:cNvPr id="4" name="Slide Number Placeholder 3"/>
          <p:cNvSpPr>
            <a:spLocks noGrp="1"/>
          </p:cNvSpPr>
          <p:nvPr>
            <p:ph type="sldNum" sz="quarter" idx="5"/>
          </p:nvPr>
        </p:nvSpPr>
        <p:spPr/>
        <p:txBody>
          <a:bodyPr/>
          <a:lstStyle/>
          <a:p>
            <a:fld id="{665EBD7A-97AB-9C41-B273-17987CDF6D6A}" type="slidenum">
              <a:rPr lang="en-US" smtClean="0"/>
              <a:t>1</a:t>
            </a:fld>
            <a:endParaRPr lang="en-US"/>
          </a:p>
        </p:txBody>
      </p:sp>
    </p:spTree>
    <p:extLst>
      <p:ext uri="{BB962C8B-B14F-4D97-AF65-F5344CB8AC3E}">
        <p14:creationId xmlns:p14="http://schemas.microsoft.com/office/powerpoint/2010/main" val="108513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overdose event is traumatic for the person who experiences the event as well as for the person who administers naloxone. Using a naloxone kit can be a stressful experience for many individuals and talking to someone about it right away or days after the event may be helpful. It is important to remember that you may experience changes in your thoughts and feelings as a result of a traumatic event. Encourage people to reach out for help should they find themselves struggling with negative emotions after administering naloxone. </a:t>
            </a:r>
          </a:p>
          <a:p>
            <a:r>
              <a:rPr lang="en-CA" dirty="0"/>
              <a:t>Remember to reach out for help when you experience challenges with coping. </a:t>
            </a:r>
            <a:r>
              <a:rPr lang="en-CA" dirty="0" err="1"/>
              <a:t>HealthLine</a:t>
            </a:r>
            <a:r>
              <a:rPr lang="en-CA" dirty="0"/>
              <a:t> 811, Kids Help Phone, and Mobile Crisis phone lines along with the federally funded Hope for Wellness chat line are available throughout the province. In the case of a mental health emergency, do not hesitate to call 911. • Suggest that participants complete a self-care action plan found in the appendix. A self-care action plan should be completed before experiencing a potentially traumatic event. It is best to discuss the plan with your family or close friends so they can help you recognize your triggers and provide support. </a:t>
            </a:r>
            <a:endParaRPr lang="en-US" dirty="0"/>
          </a:p>
        </p:txBody>
      </p:sp>
      <p:sp>
        <p:nvSpPr>
          <p:cNvPr id="4" name="Slide Number Placeholder 3"/>
          <p:cNvSpPr>
            <a:spLocks noGrp="1"/>
          </p:cNvSpPr>
          <p:nvPr>
            <p:ph type="sldNum" sz="quarter" idx="5"/>
          </p:nvPr>
        </p:nvSpPr>
        <p:spPr/>
        <p:txBody>
          <a:bodyPr/>
          <a:lstStyle/>
          <a:p>
            <a:fld id="{665EBD7A-97AB-9C41-B273-17987CDF6D6A}" type="slidenum">
              <a:rPr lang="en-US" smtClean="0"/>
              <a:t>36</a:t>
            </a:fld>
            <a:endParaRPr lang="en-US"/>
          </a:p>
        </p:txBody>
      </p:sp>
    </p:spTree>
    <p:extLst>
      <p:ext uri="{BB962C8B-B14F-4D97-AF65-F5344CB8AC3E}">
        <p14:creationId xmlns:p14="http://schemas.microsoft.com/office/powerpoint/2010/main" val="229292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C8322F6-1C60-46CF-968C-BC20E470F443}" type="datetimeFigureOut">
              <a:rPr lang="en-US" smtClean="0"/>
              <a:t>1/28/26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07065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322F6-1C60-46CF-968C-BC20E470F443}"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71619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1C8322F6-1C60-46CF-968C-BC20E470F443}" type="datetimeFigureOut">
              <a:rPr lang="en-US" smtClean="0"/>
              <a:t>1/28/26</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193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322F6-1C60-46CF-968C-BC20E470F443}"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15522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1C8322F6-1C60-46CF-968C-BC20E470F443}" type="datetimeFigureOut">
              <a:rPr lang="en-US" smtClean="0"/>
              <a:t>1/28/26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27930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1C8322F6-1C60-46CF-968C-BC20E470F443}" type="datetimeFigureOut">
              <a:rPr lang="en-US" smtClean="0"/>
              <a:t>1/28/26</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0335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C8322F6-1C60-46CF-968C-BC20E470F443}" type="datetimeFigureOut">
              <a:rPr lang="en-US" smtClean="0"/>
              <a:t>1/28/26</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68879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8322F6-1C60-46CF-968C-BC20E470F443}" type="datetimeFigureOut">
              <a:rPr lang="en-US" smtClean="0"/>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27468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C8322F6-1C60-46CF-968C-BC20E470F443}" type="datetimeFigureOut">
              <a:rPr lang="en-US" smtClean="0"/>
              <a:t>1/28/26</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60421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322F6-1C60-46CF-968C-BC20E470F443}"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6394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1C8322F6-1C60-46CF-968C-BC20E470F443}" type="datetimeFigureOut">
              <a:rPr lang="en-US" smtClean="0"/>
              <a:t>1/28/26</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92087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C8322F6-1C60-46CF-968C-BC20E470F443}" type="datetimeFigureOut">
              <a:rPr lang="en-US" smtClean="0"/>
              <a:t>1/28/26</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5EEB83C2-341F-4C28-A243-1C56DDDA54D3}" type="slidenum">
              <a:rPr lang="en-US" smtClean="0"/>
              <a:t>‹#›</a:t>
            </a:fld>
            <a:endParaRPr lang="en-US"/>
          </a:p>
        </p:txBody>
      </p:sp>
    </p:spTree>
    <p:extLst>
      <p:ext uri="{BB962C8B-B14F-4D97-AF65-F5344CB8AC3E}">
        <p14:creationId xmlns:p14="http://schemas.microsoft.com/office/powerpoint/2010/main" val="300014379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video" Target="https://player.vimeo.com/video/164669763?h=b9139ca897" TargetMode="External"/><Relationship Id="rId1" Type="http://schemas.openxmlformats.org/officeDocument/2006/relationships/video" Target="https://player.vimeo.com/video/185012011?app_id=122963" TargetMode="External"/><Relationship Id="rId6" Type="http://schemas.openxmlformats.org/officeDocument/2006/relationships/hyperlink" Target="https://vimeo.com/185012011" TargetMode="External"/><Relationship Id="rId5" Type="http://schemas.openxmlformats.org/officeDocument/2006/relationships/hyperlink" Target="https://vimeo.com/164669763"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Maryellen.Gibson@usask.ca" TargetMode="External"/><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hyperlink" Target="mailto:Kai022@usask.ca" TargetMode="External"/><Relationship Id="rId4" Type="http://schemas.openxmlformats.org/officeDocument/2006/relationships/hyperlink" Target="mailto:Barb.Fornssler@usask.c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redcap.rqhealth.ca/apps/surveys/index.php?s=HNA339NPN8"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6A4-1B01-654C-200F-8194DE771D6D}"/>
              </a:ext>
            </a:extLst>
          </p:cNvPr>
          <p:cNvSpPr>
            <a:spLocks noGrp="1"/>
          </p:cNvSpPr>
          <p:nvPr>
            <p:ph type="ctrTitle"/>
          </p:nvPr>
        </p:nvSpPr>
        <p:spPr>
          <a:xfrm>
            <a:off x="337721" y="4667398"/>
            <a:ext cx="8044280" cy="1215547"/>
          </a:xfrm>
        </p:spPr>
        <p:txBody>
          <a:bodyPr anchor="ctr">
            <a:normAutofit fontScale="90000"/>
          </a:bodyPr>
          <a:lstStyle/>
          <a:p>
            <a:r>
              <a:rPr lang="en-US" b="1" dirty="0">
                <a:solidFill>
                  <a:schemeClr val="tx1"/>
                </a:solidFill>
                <a:latin typeface="Calibri" panose="020F0502020204030204" pitchFamily="34" charset="0"/>
                <a:cs typeface="Calibri" panose="020F0502020204030204" pitchFamily="34" charset="0"/>
              </a:rPr>
              <a:t>Take Home Naloxone Training</a:t>
            </a:r>
          </a:p>
        </p:txBody>
      </p:sp>
      <p:sp>
        <p:nvSpPr>
          <p:cNvPr id="3" name="Subtitle 2">
            <a:extLst>
              <a:ext uri="{FF2B5EF4-FFF2-40B4-BE49-F238E27FC236}">
                <a16:creationId xmlns:a16="http://schemas.microsoft.com/office/drawing/2014/main" id="{02765AF5-89DC-1F50-8A41-EB5CDA255619}"/>
              </a:ext>
            </a:extLst>
          </p:cNvPr>
          <p:cNvSpPr>
            <a:spLocks noGrp="1"/>
          </p:cNvSpPr>
          <p:nvPr>
            <p:ph type="subTitle" idx="1"/>
          </p:nvPr>
        </p:nvSpPr>
        <p:spPr>
          <a:xfrm>
            <a:off x="8669216" y="4496069"/>
            <a:ext cx="3030319" cy="1876595"/>
          </a:xfrm>
        </p:spPr>
        <p:txBody>
          <a:bodyPr anchor="ctr">
            <a:normAutofit/>
          </a:bodyPr>
          <a:lstStyle/>
          <a:p>
            <a:pPr algn="ctr"/>
            <a:r>
              <a:rPr lang="en-US" sz="2800" b="1" dirty="0">
                <a:solidFill>
                  <a:schemeClr val="tx1"/>
                </a:solidFill>
              </a:rPr>
              <a:t>Be someone's second chance at life</a:t>
            </a:r>
          </a:p>
        </p:txBody>
      </p:sp>
      <p:pic>
        <p:nvPicPr>
          <p:cNvPr id="5" name="Picture 4" descr="A small bottle next to a small case&#10;&#10;Description automatically generated">
            <a:extLst>
              <a:ext uri="{FF2B5EF4-FFF2-40B4-BE49-F238E27FC236}">
                <a16:creationId xmlns:a16="http://schemas.microsoft.com/office/drawing/2014/main" id="{C40D3AEC-595F-4499-554F-4FD637C9C94B}"/>
              </a:ext>
            </a:extLst>
          </p:cNvPr>
          <p:cNvPicPr>
            <a:picLocks noChangeAspect="1"/>
          </p:cNvPicPr>
          <p:nvPr/>
        </p:nvPicPr>
        <p:blipFill>
          <a:blip r:embed="rId3"/>
          <a:srcRect t="13142" b="8431"/>
          <a:stretch>
            <a:fillRect/>
          </a:stretch>
        </p:blipFill>
        <p:spPr>
          <a:xfrm>
            <a:off x="-6781" y="1"/>
            <a:ext cx="12198782" cy="4042122"/>
          </a:xfrm>
          <a:prstGeom prst="rect">
            <a:avLst/>
          </a:prstGeom>
        </p:spPr>
      </p:pic>
    </p:spTree>
    <p:extLst>
      <p:ext uri="{BB962C8B-B14F-4D97-AF65-F5344CB8AC3E}">
        <p14:creationId xmlns:p14="http://schemas.microsoft.com/office/powerpoint/2010/main" val="4530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C34E-EBB7-71B2-5EC4-416E6810B79A}"/>
              </a:ext>
            </a:extLst>
          </p:cNvPr>
          <p:cNvSpPr>
            <a:spLocks noGrp="1"/>
          </p:cNvSpPr>
          <p:nvPr>
            <p:ph type="title"/>
          </p:nvPr>
        </p:nvSpPr>
        <p:spPr>
          <a:xfrm>
            <a:off x="888630" y="4760132"/>
            <a:ext cx="10174658" cy="1830388"/>
          </a:xfrm>
        </p:spPr>
        <p:txBody>
          <a:bodyPr vert="horz" lIns="228600" tIns="228600" rIns="228600" bIns="228600" rtlCol="0" anchor="ctr">
            <a:normAutofit fontScale="90000"/>
          </a:bodyPr>
          <a:lstStyle/>
          <a:p>
            <a:r>
              <a:rPr lang="en-US" sz="6000" b="1" dirty="0">
                <a:solidFill>
                  <a:schemeClr val="bg1"/>
                </a:solidFill>
                <a:latin typeface="Calibri" panose="020F0502020204030204" pitchFamily="34" charset="0"/>
                <a:cs typeface="Calibri" panose="020F0502020204030204" pitchFamily="34" charset="0"/>
              </a:rPr>
              <a:t>What is included in a Naloxone kit?</a:t>
            </a:r>
          </a:p>
        </p:txBody>
      </p:sp>
      <p:pic>
        <p:nvPicPr>
          <p:cNvPr id="5" name="Content Placeholder 4">
            <a:extLst>
              <a:ext uri="{FF2B5EF4-FFF2-40B4-BE49-F238E27FC236}">
                <a16:creationId xmlns:a16="http://schemas.microsoft.com/office/drawing/2014/main" id="{98DB06C4-E26A-BF21-9828-C684A19882E4}"/>
              </a:ext>
            </a:extLst>
          </p:cNvPr>
          <p:cNvPicPr>
            <a:picLocks noGrp="1" noChangeAspect="1"/>
          </p:cNvPicPr>
          <p:nvPr>
            <p:ph sz="half" idx="1"/>
          </p:nvPr>
        </p:nvPicPr>
        <p:blipFill>
          <a:blip r:embed="rId2"/>
          <a:srcRect t="11148" b="2623"/>
          <a:stretch>
            <a:fillRect/>
          </a:stretch>
        </p:blipFill>
        <p:spPr>
          <a:xfrm>
            <a:off x="20" y="10"/>
            <a:ext cx="12191980" cy="459942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solidFill>
            <a:schemeClr val="bg1">
              <a:lumMod val="75000"/>
            </a:schemeClr>
          </a:solidFill>
        </p:spPr>
      </p:pic>
    </p:spTree>
    <p:extLst>
      <p:ext uri="{BB962C8B-B14F-4D97-AF65-F5344CB8AC3E}">
        <p14:creationId xmlns:p14="http://schemas.microsoft.com/office/powerpoint/2010/main" val="269291078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94DBE7-DBBA-0990-24DB-1FBF34771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465" y="0"/>
            <a:ext cx="5405534" cy="2394857"/>
          </a:xfrm>
          <a:prstGeom prst="rect">
            <a:avLst/>
          </a:prstGeom>
        </p:spPr>
      </p:pic>
      <p:pic>
        <p:nvPicPr>
          <p:cNvPr id="3" name="Content Placeholder 3">
            <a:extLst>
              <a:ext uri="{FF2B5EF4-FFF2-40B4-BE49-F238E27FC236}">
                <a16:creationId xmlns:a16="http://schemas.microsoft.com/office/drawing/2014/main" id="{4E2D8F4A-6139-3E02-786B-3D61C33E6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6390"/>
            <a:ext cx="12191999" cy="4341610"/>
          </a:xfrm>
          <a:prstGeom prst="rect">
            <a:avLst/>
          </a:prstGeom>
        </p:spPr>
      </p:pic>
      <p:sp>
        <p:nvSpPr>
          <p:cNvPr id="4" name="TextBox 3">
            <a:extLst>
              <a:ext uri="{FF2B5EF4-FFF2-40B4-BE49-F238E27FC236}">
                <a16:creationId xmlns:a16="http://schemas.microsoft.com/office/drawing/2014/main" id="{BCEA163E-5822-07A5-CA70-15C826CAA757}"/>
              </a:ext>
            </a:extLst>
          </p:cNvPr>
          <p:cNvSpPr txBox="1"/>
          <p:nvPr/>
        </p:nvSpPr>
        <p:spPr>
          <a:xfrm>
            <a:off x="1042987" y="541274"/>
            <a:ext cx="5229225" cy="1569660"/>
          </a:xfrm>
          <a:prstGeom prst="rect">
            <a:avLst/>
          </a:prstGeom>
          <a:noFill/>
        </p:spPr>
        <p:txBody>
          <a:bodyPr wrap="square" rtlCol="0">
            <a:spAutoFit/>
          </a:bodyPr>
          <a:lstStyle/>
          <a:p>
            <a:r>
              <a:rPr lang="en-US" sz="4800" b="1" dirty="0">
                <a:latin typeface="Calibri" panose="020F0502020204030204" pitchFamily="34" charset="0"/>
                <a:cs typeface="Calibri" panose="020F0502020204030204" pitchFamily="34" charset="0"/>
              </a:rPr>
              <a:t>Naloxone Administration</a:t>
            </a:r>
          </a:p>
        </p:txBody>
      </p:sp>
    </p:spTree>
    <p:extLst>
      <p:ext uri="{BB962C8B-B14F-4D97-AF65-F5344CB8AC3E}">
        <p14:creationId xmlns:p14="http://schemas.microsoft.com/office/powerpoint/2010/main" val="346894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9CB4DA44-742C-414B-BA05-633FAAFEB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646F5217-C700-42DF-A991-60041BF85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6">
              <a:extLst>
                <a:ext uri="{FF2B5EF4-FFF2-40B4-BE49-F238E27FC236}">
                  <a16:creationId xmlns:a16="http://schemas.microsoft.com/office/drawing/2014/main" id="{86B42890-A2EB-4CD5-B95E-28BB1B9DC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7">
              <a:extLst>
                <a:ext uri="{FF2B5EF4-FFF2-40B4-BE49-F238E27FC236}">
                  <a16:creationId xmlns:a16="http://schemas.microsoft.com/office/drawing/2014/main" id="{3C4C7C00-4C35-4304-971D-F6545F151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
              <a:extLst>
                <a:ext uri="{FF2B5EF4-FFF2-40B4-BE49-F238E27FC236}">
                  <a16:creationId xmlns:a16="http://schemas.microsoft.com/office/drawing/2014/main" id="{062703B6-D095-40E9-AED8-A3895537F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9">
              <a:extLst>
                <a:ext uri="{FF2B5EF4-FFF2-40B4-BE49-F238E27FC236}">
                  <a16:creationId xmlns:a16="http://schemas.microsoft.com/office/drawing/2014/main" id="{055808A0-E0B8-4AC4-B721-4A61DF27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0">
              <a:extLst>
                <a:ext uri="{FF2B5EF4-FFF2-40B4-BE49-F238E27FC236}">
                  <a16:creationId xmlns:a16="http://schemas.microsoft.com/office/drawing/2014/main" id="{A5C20225-C8C2-466D-BDA5-9CBA8CFE4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1">
              <a:extLst>
                <a:ext uri="{FF2B5EF4-FFF2-40B4-BE49-F238E27FC236}">
                  <a16:creationId xmlns:a16="http://schemas.microsoft.com/office/drawing/2014/main" id="{4FE00035-FBE7-4831-851B-4FEC2CDC9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2">
              <a:extLst>
                <a:ext uri="{FF2B5EF4-FFF2-40B4-BE49-F238E27FC236}">
                  <a16:creationId xmlns:a16="http://schemas.microsoft.com/office/drawing/2014/main" id="{F6E5955C-9D0F-4D45-941B-38C00DCB5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3">
              <a:extLst>
                <a:ext uri="{FF2B5EF4-FFF2-40B4-BE49-F238E27FC236}">
                  <a16:creationId xmlns:a16="http://schemas.microsoft.com/office/drawing/2014/main" id="{28A4AF89-C648-4D4F-9728-5EE6996F8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14">
              <a:extLst>
                <a:ext uri="{FF2B5EF4-FFF2-40B4-BE49-F238E27FC236}">
                  <a16:creationId xmlns:a16="http://schemas.microsoft.com/office/drawing/2014/main" id="{2AE30D5F-611C-4C24-B74D-EE52F199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15">
              <a:extLst>
                <a:ext uri="{FF2B5EF4-FFF2-40B4-BE49-F238E27FC236}">
                  <a16:creationId xmlns:a16="http://schemas.microsoft.com/office/drawing/2014/main" id="{B1313FCA-52AA-4767-BA27-EC3674A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16">
              <a:extLst>
                <a:ext uri="{FF2B5EF4-FFF2-40B4-BE49-F238E27FC236}">
                  <a16:creationId xmlns:a16="http://schemas.microsoft.com/office/drawing/2014/main" id="{07FB6C5A-EFC4-4A43-AB27-6244F7CA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17">
              <a:extLst>
                <a:ext uri="{FF2B5EF4-FFF2-40B4-BE49-F238E27FC236}">
                  <a16:creationId xmlns:a16="http://schemas.microsoft.com/office/drawing/2014/main" id="{3BF24447-F7CC-4598-8910-FAAC77867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18">
              <a:extLst>
                <a:ext uri="{FF2B5EF4-FFF2-40B4-BE49-F238E27FC236}">
                  <a16:creationId xmlns:a16="http://schemas.microsoft.com/office/drawing/2014/main" id="{E8C0FE7B-3A46-4ED7-9C3D-C66FB4E63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19">
              <a:extLst>
                <a:ext uri="{FF2B5EF4-FFF2-40B4-BE49-F238E27FC236}">
                  <a16:creationId xmlns:a16="http://schemas.microsoft.com/office/drawing/2014/main" id="{C93D827F-181D-4B32-A950-DC16B774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20">
              <a:extLst>
                <a:ext uri="{FF2B5EF4-FFF2-40B4-BE49-F238E27FC236}">
                  <a16:creationId xmlns:a16="http://schemas.microsoft.com/office/drawing/2014/main" id="{2CF17858-D8BB-42DA-ADAF-C5B7DDB11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21">
              <a:extLst>
                <a:ext uri="{FF2B5EF4-FFF2-40B4-BE49-F238E27FC236}">
                  <a16:creationId xmlns:a16="http://schemas.microsoft.com/office/drawing/2014/main" id="{0DBFA4E1-6EAC-4206-819E-36015448E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22">
              <a:extLst>
                <a:ext uri="{FF2B5EF4-FFF2-40B4-BE49-F238E27FC236}">
                  <a16:creationId xmlns:a16="http://schemas.microsoft.com/office/drawing/2014/main" id="{F25D0174-B30E-42BC-BD55-A943BDD62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23">
              <a:extLst>
                <a:ext uri="{FF2B5EF4-FFF2-40B4-BE49-F238E27FC236}">
                  <a16:creationId xmlns:a16="http://schemas.microsoft.com/office/drawing/2014/main" id="{1E31CAD0-C3BC-4821-87CC-78C2AE79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24">
              <a:extLst>
                <a:ext uri="{FF2B5EF4-FFF2-40B4-BE49-F238E27FC236}">
                  <a16:creationId xmlns:a16="http://schemas.microsoft.com/office/drawing/2014/main" id="{5470702A-797A-4762-B2E7-330ECFCFE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25">
              <a:extLst>
                <a:ext uri="{FF2B5EF4-FFF2-40B4-BE49-F238E27FC236}">
                  <a16:creationId xmlns:a16="http://schemas.microsoft.com/office/drawing/2014/main" id="{75857B84-7166-46C1-B6CC-5A981DEF9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8" name="Group 67">
            <a:extLst>
              <a:ext uri="{FF2B5EF4-FFF2-40B4-BE49-F238E27FC236}">
                <a16:creationId xmlns:a16="http://schemas.microsoft.com/office/drawing/2014/main" id="{6F4166B5-BEB6-4D93-91F2-61F18E18D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9" name="Rectangle 68">
              <a:extLst>
                <a:ext uri="{FF2B5EF4-FFF2-40B4-BE49-F238E27FC236}">
                  <a16:creationId xmlns:a16="http://schemas.microsoft.com/office/drawing/2014/main" id="{49645B81-B570-40D4-A717-18FD21349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0" name="Isosceles Triangle 22">
              <a:extLst>
                <a:ext uri="{FF2B5EF4-FFF2-40B4-BE49-F238E27FC236}">
                  <a16:creationId xmlns:a16="http://schemas.microsoft.com/office/drawing/2014/main" id="{D8C83445-9D36-40AB-9B6C-13B432A61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 name="Rectangle 70">
              <a:extLst>
                <a:ext uri="{FF2B5EF4-FFF2-40B4-BE49-F238E27FC236}">
                  <a16:creationId xmlns:a16="http://schemas.microsoft.com/office/drawing/2014/main" id="{37281DC3-F955-435C-A291-E5CDF00A6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73" name="Rectangle 72">
            <a:extLst>
              <a:ext uri="{FF2B5EF4-FFF2-40B4-BE49-F238E27FC236}">
                <a16:creationId xmlns:a16="http://schemas.microsoft.com/office/drawing/2014/main" id="{D6E56CF3-26B9-4D5A-96C0-31E3E53BB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7E61D94F-EA5C-4330-8A35-483A7E589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8BF6168A-9E65-4524-A92C-534967C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03494CE7-F2DE-46D5-AC7D-30071BCCB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91F5A2CE-439D-4922-961F-6A986BDF2C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DC9BAAB3-1FB8-4A81-863E-A05ED7828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FA50AFC3-F23E-4058-8D71-9BD07AEA2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182B2B33-19FD-402E-8E35-A8E867FB9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0FA38FB1-0238-4631-84CC-766DC76EE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4516460F-0122-450D-8257-E27F8E55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95CF39E3-8AA8-482D-9C7E-B472D289F4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297A3F66-FF49-4C69-91A4-018DFDCA4D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EF2CA154-6FAF-4F24-833A-C327B10303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45E949B0-6D59-4E0C-A2F6-6D98842049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AE77593D-3B3D-4BEC-9B83-C7556559C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FB8550CF-4B41-4509-9CBF-E0EEFEB94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50DA9124-2618-4DA7-AE4A-B228BD9CFA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6741AAD5-45BA-4FDA-AEDF-3337296BC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BB56D020-0FBC-4705-9EF0-009EE9E7B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5DD03962-6BCE-4284-B97A-851C4BC69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BFC97152-3801-4E0D-B746-0F7DFBC6D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a:extLst>
                <a:ext uri="{FF2B5EF4-FFF2-40B4-BE49-F238E27FC236}">
                  <a16:creationId xmlns:a16="http://schemas.microsoft.com/office/drawing/2014/main" id="{19FFD9BF-F64C-425B-8E0B-CA0F1B466A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5">
              <a:extLst>
                <a:ext uri="{FF2B5EF4-FFF2-40B4-BE49-F238E27FC236}">
                  <a16:creationId xmlns:a16="http://schemas.microsoft.com/office/drawing/2014/main" id="{C6ED711B-36ED-4173-AB44-8C86ADF0F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8" name="Rectangle 97">
            <a:extLst>
              <a:ext uri="{FF2B5EF4-FFF2-40B4-BE49-F238E27FC236}">
                <a16:creationId xmlns:a16="http://schemas.microsoft.com/office/drawing/2014/main" id="{256F45B4-234D-4F59-AF8D-9A8AFB94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D8E6E23-45CE-445A-904E-62F785DA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Online Media 2" title="How to use Naloxone (Narcan)">
            <a:hlinkClick r:id="" action="ppaction://media"/>
            <a:extLst>
              <a:ext uri="{FF2B5EF4-FFF2-40B4-BE49-F238E27FC236}">
                <a16:creationId xmlns:a16="http://schemas.microsoft.com/office/drawing/2014/main" id="{E9B787DF-F711-3DA3-6F00-3076F09587EE}"/>
              </a:ext>
            </a:extLst>
          </p:cNvPr>
          <p:cNvPicPr>
            <a:picLocks noRot="1" noChangeAspect="1"/>
          </p:cNvPicPr>
          <p:nvPr>
            <a:videoFile r:link="rId1"/>
          </p:nvPr>
        </p:nvPicPr>
        <p:blipFill>
          <a:blip r:embed="rId4"/>
          <a:stretch>
            <a:fillRect/>
          </a:stretch>
        </p:blipFill>
        <p:spPr>
          <a:xfrm>
            <a:off x="7866658" y="668849"/>
            <a:ext cx="4005608" cy="2253154"/>
          </a:xfrm>
          <a:prstGeom prst="rect">
            <a:avLst/>
          </a:prstGeom>
          <a:ln>
            <a:solidFill>
              <a:schemeClr val="bg1"/>
            </a:solidFill>
          </a:ln>
        </p:spPr>
      </p:pic>
      <p:sp>
        <p:nvSpPr>
          <p:cNvPr id="102" name="Isosceles Triangle 22">
            <a:extLst>
              <a:ext uri="{FF2B5EF4-FFF2-40B4-BE49-F238E27FC236}">
                <a16:creationId xmlns:a16="http://schemas.microsoft.com/office/drawing/2014/main" id="{E5FE8003-E652-491E-9169-0097F83C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DC66091-68FA-4006-8A27-640168146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E7F69-4A68-E11F-7D31-D86285291D11}"/>
              </a:ext>
            </a:extLst>
          </p:cNvPr>
          <p:cNvSpPr>
            <a:spLocks noGrp="1"/>
          </p:cNvSpPr>
          <p:nvPr>
            <p:ph type="title"/>
          </p:nvPr>
        </p:nvSpPr>
        <p:spPr>
          <a:xfrm>
            <a:off x="873978" y="1718735"/>
            <a:ext cx="5767566" cy="1072378"/>
          </a:xfrm>
        </p:spPr>
        <p:txBody>
          <a:bodyPr vert="horz" lIns="228600" tIns="228600" rIns="228600" bIns="228600" rtlCol="0" anchor="ctr">
            <a:normAutofit/>
          </a:bodyPr>
          <a:lstStyle/>
          <a:p>
            <a:r>
              <a:rPr lang="en-US" sz="3300" b="1" dirty="0">
                <a:latin typeface="Calibri" panose="020F0502020204030204" pitchFamily="34" charset="0"/>
                <a:cs typeface="Calibri" panose="020F0502020204030204" pitchFamily="34" charset="0"/>
              </a:rPr>
              <a:t>Videos: Naloxone administration</a:t>
            </a:r>
          </a:p>
        </p:txBody>
      </p:sp>
      <p:sp>
        <p:nvSpPr>
          <p:cNvPr id="4" name="Content Placeholder 3">
            <a:extLst>
              <a:ext uri="{FF2B5EF4-FFF2-40B4-BE49-F238E27FC236}">
                <a16:creationId xmlns:a16="http://schemas.microsoft.com/office/drawing/2014/main" id="{5322628C-EA60-F856-A933-687D648DFC2E}"/>
              </a:ext>
            </a:extLst>
          </p:cNvPr>
          <p:cNvSpPr>
            <a:spLocks noGrp="1"/>
          </p:cNvSpPr>
          <p:nvPr>
            <p:ph sz="half" idx="1"/>
          </p:nvPr>
        </p:nvSpPr>
        <p:spPr>
          <a:xfrm>
            <a:off x="873102" y="2789239"/>
            <a:ext cx="5768442" cy="2683606"/>
          </a:xfrm>
        </p:spPr>
        <p:txBody>
          <a:bodyPr vert="horz" lIns="91440" tIns="45720" rIns="91440" bIns="45720" rtlCol="0" anchor="ctr">
            <a:normAutofit/>
          </a:bodyPr>
          <a:lstStyle/>
          <a:p>
            <a:pPr marL="0"/>
            <a:r>
              <a:rPr lang="en-US" sz="1600" b="1" dirty="0">
                <a:solidFill>
                  <a:srgbClr val="FFFFFE"/>
                </a:solidFill>
              </a:rPr>
              <a:t>Watch this video at </a:t>
            </a:r>
          </a:p>
          <a:p>
            <a:r>
              <a:rPr lang="en-US" sz="1600" b="1" dirty="0">
                <a:solidFill>
                  <a:srgbClr val="FFFFFE"/>
                </a:solidFill>
              </a:rPr>
              <a:t> </a:t>
            </a:r>
            <a:r>
              <a:rPr lang="en-US" sz="1600" b="1" dirty="0">
                <a:solidFill>
                  <a:srgbClr val="FFFFFE"/>
                </a:solidFill>
                <a:hlinkClick r:id="rId5">
                  <a:extLst>
                    <a:ext uri="{A12FA001-AC4F-418D-AE19-62706E023703}">
                      <ahyp:hlinkClr xmlns:ahyp="http://schemas.microsoft.com/office/drawing/2018/hyperlinkcolor" val="tx"/>
                    </a:ext>
                  </a:extLst>
                </a:hlinkClick>
              </a:rPr>
              <a:t>https://vimeo.com/164669763</a:t>
            </a:r>
            <a:endParaRPr lang="en-US" sz="1600" b="1" dirty="0">
              <a:solidFill>
                <a:srgbClr val="FFFFFE"/>
              </a:solidFill>
            </a:endParaRPr>
          </a:p>
          <a:p>
            <a:r>
              <a:rPr lang="en-US" sz="1600" b="1" dirty="0">
                <a:solidFill>
                  <a:srgbClr val="FFFFFE"/>
                </a:solidFill>
              </a:rPr>
              <a:t>Watch this video at </a:t>
            </a:r>
          </a:p>
          <a:p>
            <a:r>
              <a:rPr lang="en-US" sz="1600" b="1" dirty="0">
                <a:solidFill>
                  <a:srgbClr val="FFFFFE"/>
                </a:solidFill>
              </a:rPr>
              <a:t> </a:t>
            </a:r>
            <a:r>
              <a:rPr lang="en-US" sz="1600" b="1" dirty="0">
                <a:solidFill>
                  <a:srgbClr val="FFFFFE"/>
                </a:solidFill>
                <a:hlinkClick r:id="rId6">
                  <a:extLst>
                    <a:ext uri="{A12FA001-AC4F-418D-AE19-62706E023703}">
                      <ahyp:hlinkClr xmlns:ahyp="http://schemas.microsoft.com/office/drawing/2018/hyperlinkcolor" val="tx"/>
                    </a:ext>
                  </a:extLst>
                </a:hlinkClick>
              </a:rPr>
              <a:t>https://vimeo.com/185012011</a:t>
            </a:r>
            <a:endParaRPr lang="en-US" sz="1600" b="1" dirty="0">
              <a:solidFill>
                <a:srgbClr val="FFFFFE"/>
              </a:solidFill>
            </a:endParaRPr>
          </a:p>
          <a:p>
            <a:endParaRPr lang="en-US" sz="1600" b="1" dirty="0">
              <a:solidFill>
                <a:srgbClr val="FFFFFE"/>
              </a:solidFill>
            </a:endParaRPr>
          </a:p>
          <a:p>
            <a:endParaRPr lang="en-US" sz="1600" b="1" dirty="0">
              <a:solidFill>
                <a:srgbClr val="FFFFFE"/>
              </a:solidFill>
            </a:endParaRPr>
          </a:p>
          <a:p>
            <a:endParaRPr lang="en-US" sz="1600" dirty="0">
              <a:solidFill>
                <a:srgbClr val="FFFFFE"/>
              </a:solidFill>
            </a:endParaRPr>
          </a:p>
        </p:txBody>
      </p:sp>
      <p:pic>
        <p:nvPicPr>
          <p:cNvPr id="40" name="164669763" descr="A black background with a black square&#10;&#10;Description automatically generated with medium confidence">
            <a:extLst>
              <a:ext uri="{FF2B5EF4-FFF2-40B4-BE49-F238E27FC236}">
                <a16:creationId xmlns:a16="http://schemas.microsoft.com/office/drawing/2014/main" id="{C8985C3C-5698-BD76-B1C6-6F4630F5C18D}"/>
              </a:ext>
            </a:extLst>
          </p:cNvPr>
          <p:cNvPicPr>
            <a:picLocks noRot="1" noChangeAspect="1"/>
          </p:cNvPicPr>
          <p:nvPr>
            <a:videoFile r:link="rId2"/>
          </p:nvPr>
        </p:nvPicPr>
        <p:blipFill>
          <a:blip r:embed="rId7"/>
          <a:stretch>
            <a:fillRect/>
          </a:stretch>
        </p:blipFill>
        <p:spPr>
          <a:xfrm>
            <a:off x="7866657" y="3938139"/>
            <a:ext cx="4005303" cy="2252982"/>
          </a:xfrm>
          <a:prstGeom prst="rect">
            <a:avLst/>
          </a:prstGeom>
          <a:ln>
            <a:solidFill>
              <a:schemeClr val="bg1"/>
            </a:solidFill>
          </a:ln>
        </p:spPr>
      </p:pic>
    </p:spTree>
    <p:extLst>
      <p:ext uri="{BB962C8B-B14F-4D97-AF65-F5344CB8AC3E}">
        <p14:creationId xmlns:p14="http://schemas.microsoft.com/office/powerpoint/2010/main" val="1168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55FC54-D01D-ABAC-0B79-7DBDFEB90AA3}"/>
              </a:ext>
            </a:extLst>
          </p:cNvPr>
          <p:cNvSpPr txBox="1"/>
          <p:nvPr/>
        </p:nvSpPr>
        <p:spPr>
          <a:xfrm>
            <a:off x="1044575" y="330674"/>
            <a:ext cx="4756150" cy="1668918"/>
          </a:xfrm>
          <a:prstGeom prst="rect">
            <a:avLst/>
          </a:prstGeom>
          <a:noFill/>
        </p:spPr>
        <p:txBody>
          <a:bodyPr wrap="square" rtlCol="0">
            <a:spAutoFit/>
          </a:bodyPr>
          <a:lstStyle/>
          <a:p>
            <a:pPr algn="ctr" defTabSz="914400">
              <a:lnSpc>
                <a:spcPct val="85000"/>
              </a:lnSpc>
              <a:spcBef>
                <a:spcPct val="0"/>
              </a:spcBef>
              <a:spcAft>
                <a:spcPts val="600"/>
              </a:spcAft>
            </a:pPr>
            <a:r>
              <a:rPr lang="en-US" sz="6000" b="1" spc="-150" dirty="0">
                <a:latin typeface="Calibri" panose="020F0502020204030204" pitchFamily="34" charset="0"/>
                <a:ea typeface="+mj-ea"/>
                <a:cs typeface="Calibri" panose="020F0502020204030204" pitchFamily="34" charset="0"/>
              </a:rPr>
              <a:t>Evaluation &amp; Aftercare</a:t>
            </a:r>
          </a:p>
        </p:txBody>
      </p:sp>
      <p:pic>
        <p:nvPicPr>
          <p:cNvPr id="10" name="Picture 9" descr="A hand holding a pen over a blue sign&#10;&#10;Description automatically generated">
            <a:extLst>
              <a:ext uri="{FF2B5EF4-FFF2-40B4-BE49-F238E27FC236}">
                <a16:creationId xmlns:a16="http://schemas.microsoft.com/office/drawing/2014/main" id="{64835B84-79DF-BC1D-90E0-54FF40F9B404}"/>
              </a:ext>
            </a:extLst>
          </p:cNvPr>
          <p:cNvPicPr>
            <a:picLocks noChangeAspect="1"/>
          </p:cNvPicPr>
          <p:nvPr/>
        </p:nvPicPr>
        <p:blipFill>
          <a:blip r:embed="rId2"/>
          <a:stretch>
            <a:fillRect/>
          </a:stretch>
        </p:blipFill>
        <p:spPr>
          <a:xfrm>
            <a:off x="6451600" y="2997200"/>
            <a:ext cx="5740400" cy="3860800"/>
          </a:xfrm>
          <a:prstGeom prst="rect">
            <a:avLst/>
          </a:prstGeom>
        </p:spPr>
      </p:pic>
      <p:pic>
        <p:nvPicPr>
          <p:cNvPr id="12" name="Picture 11" descr="A close-up of a check box&#10;&#10;Description automatically generated">
            <a:extLst>
              <a:ext uri="{FF2B5EF4-FFF2-40B4-BE49-F238E27FC236}">
                <a16:creationId xmlns:a16="http://schemas.microsoft.com/office/drawing/2014/main" id="{54595340-24C0-93D0-FA31-9C0DA535482E}"/>
              </a:ext>
            </a:extLst>
          </p:cNvPr>
          <p:cNvPicPr>
            <a:picLocks noChangeAspect="1"/>
          </p:cNvPicPr>
          <p:nvPr/>
        </p:nvPicPr>
        <p:blipFill>
          <a:blip r:embed="rId3"/>
          <a:stretch>
            <a:fillRect/>
          </a:stretch>
        </p:blipFill>
        <p:spPr>
          <a:xfrm>
            <a:off x="6451600" y="0"/>
            <a:ext cx="5740400" cy="3413029"/>
          </a:xfrm>
          <a:prstGeom prst="rect">
            <a:avLst/>
          </a:prstGeom>
        </p:spPr>
      </p:pic>
      <p:sp>
        <p:nvSpPr>
          <p:cNvPr id="13" name="TextBox 12">
            <a:extLst>
              <a:ext uri="{FF2B5EF4-FFF2-40B4-BE49-F238E27FC236}">
                <a16:creationId xmlns:a16="http://schemas.microsoft.com/office/drawing/2014/main" id="{62408347-BC77-AE4E-7839-A0553A0EBBB3}"/>
              </a:ext>
            </a:extLst>
          </p:cNvPr>
          <p:cNvSpPr txBox="1"/>
          <p:nvPr/>
        </p:nvSpPr>
        <p:spPr>
          <a:xfrm>
            <a:off x="298450" y="1999592"/>
            <a:ext cx="5969000" cy="4801314"/>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400" dirty="0"/>
              <a:t>Stay with the person and explain what happened. </a:t>
            </a:r>
          </a:p>
          <a:p>
            <a:pPr marL="342900" indent="-342900">
              <a:lnSpc>
                <a:spcPct val="100000"/>
              </a:lnSpc>
              <a:buFont typeface="Arial" panose="020B0604020202020204" pitchFamily="34" charset="0"/>
              <a:buChar char="•"/>
            </a:pPr>
            <a:r>
              <a:rPr lang="en-US" sz="2400" dirty="0"/>
              <a:t>Explain that the sick feeling will subside when the Naloxone wears off (if that person is dependent on opioids).</a:t>
            </a:r>
          </a:p>
          <a:p>
            <a:pPr marL="342900" indent="-342900">
              <a:lnSpc>
                <a:spcPct val="100000"/>
              </a:lnSpc>
              <a:buFont typeface="Arial" panose="020B0604020202020204" pitchFamily="34" charset="0"/>
              <a:buChar char="•"/>
            </a:pPr>
            <a:r>
              <a:rPr lang="en-US" sz="2400" dirty="0"/>
              <a:t>Encourage the person not to take any more substances, more use increases the risk for overdose to return when the effects of Naloxone wear off.</a:t>
            </a:r>
          </a:p>
          <a:p>
            <a:pPr marL="342900" indent="-342900">
              <a:lnSpc>
                <a:spcPct val="100000"/>
              </a:lnSpc>
              <a:buFont typeface="Arial" panose="020B0604020202020204" pitchFamily="34" charset="0"/>
              <a:buChar char="•"/>
            </a:pPr>
            <a:r>
              <a:rPr lang="en-US" sz="2400" dirty="0"/>
              <a:t>Opioids will likely have no effect while Naloxone is active.</a:t>
            </a:r>
          </a:p>
          <a:p>
            <a:endParaRPr lang="en-US" dirty="0"/>
          </a:p>
        </p:txBody>
      </p:sp>
    </p:spTree>
    <p:extLst>
      <p:ext uri="{BB962C8B-B14F-4D97-AF65-F5344CB8AC3E}">
        <p14:creationId xmlns:p14="http://schemas.microsoft.com/office/powerpoint/2010/main" val="384328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C7CCC-13BE-EDB1-5246-5DEDC93947CE}"/>
              </a:ext>
            </a:extLst>
          </p:cNvPr>
          <p:cNvSpPr txBox="1"/>
          <p:nvPr/>
        </p:nvSpPr>
        <p:spPr>
          <a:xfrm>
            <a:off x="406400" y="4606101"/>
            <a:ext cx="5109005" cy="1777829"/>
          </a:xfrm>
          <a:prstGeom prst="rect">
            <a:avLst/>
          </a:prstGeom>
        </p:spPr>
        <p:txBody>
          <a:bodyPr vert="horz" lIns="228600" tIns="228600" rIns="228600" bIns="228600" rtlCol="0" anchor="ctr">
            <a:normAutofit fontScale="92500" lnSpcReduction="10000"/>
          </a:bodyPr>
          <a:lstStyle/>
          <a:p>
            <a:pPr algn="r" defTabSz="914400">
              <a:lnSpc>
                <a:spcPct val="85000"/>
              </a:lnSpc>
              <a:spcBef>
                <a:spcPct val="0"/>
              </a:spcBef>
              <a:spcAft>
                <a:spcPts val="600"/>
              </a:spcAft>
            </a:pPr>
            <a:r>
              <a:rPr lang="en-US" sz="6000" b="1" spc="-150" dirty="0">
                <a:solidFill>
                  <a:schemeClr val="bg1"/>
                </a:solidFill>
                <a:latin typeface="Calibri" panose="020F0502020204030204" pitchFamily="34" charset="0"/>
                <a:ea typeface="+mj-ea"/>
                <a:cs typeface="Calibri" panose="020F0502020204030204" pitchFamily="34" charset="0"/>
              </a:rPr>
              <a:t>Evaluation &amp; Aftercare Cont.</a:t>
            </a:r>
            <a:r>
              <a:rPr lang="en-US" sz="5400" b="1" spc="-150" dirty="0">
                <a:latin typeface="Calibri" panose="020F0502020204030204" pitchFamily="34" charset="0"/>
                <a:ea typeface="+mj-ea"/>
                <a:cs typeface="Calibri" panose="020F0502020204030204" pitchFamily="34" charset="0"/>
              </a:rPr>
              <a:t>.</a:t>
            </a:r>
          </a:p>
        </p:txBody>
      </p:sp>
      <p:pic>
        <p:nvPicPr>
          <p:cNvPr id="7" name="Picture 6" descr="A black stopwatch with numbers&#10;&#10;Description automatically generated">
            <a:extLst>
              <a:ext uri="{FF2B5EF4-FFF2-40B4-BE49-F238E27FC236}">
                <a16:creationId xmlns:a16="http://schemas.microsoft.com/office/drawing/2014/main" id="{6DA72F82-70BA-0362-A659-741CC45F526E}"/>
              </a:ext>
            </a:extLst>
          </p:cNvPr>
          <p:cNvPicPr>
            <a:picLocks noChangeAspect="1"/>
          </p:cNvPicPr>
          <p:nvPr/>
        </p:nvPicPr>
        <p:blipFill>
          <a:blip r:embed="rId2"/>
          <a:srcRect l="7278" r="1" b="1"/>
          <a:stretch>
            <a:fillRect/>
          </a:stretch>
        </p:blipFill>
        <p:spPr>
          <a:xfrm>
            <a:off x="20" y="10"/>
            <a:ext cx="3958454" cy="4269172"/>
          </a:xfrm>
          <a:custGeom>
            <a:avLst/>
            <a:gdLst/>
            <a:ahLst/>
            <a:cxnLst/>
            <a:rect l="l" t="t" r="r" b="b"/>
            <a:pathLst>
              <a:path w="3958474" h="4269182">
                <a:moveTo>
                  <a:pt x="0" y="0"/>
                </a:moveTo>
                <a:lnTo>
                  <a:pt x="3958474" y="0"/>
                </a:lnTo>
                <a:lnTo>
                  <a:pt x="3958474" y="4269182"/>
                </a:lnTo>
                <a:lnTo>
                  <a:pt x="3743408" y="4265769"/>
                </a:lnTo>
                <a:cubicBezTo>
                  <a:pt x="2663916" y="4241935"/>
                  <a:pt x="1529012" y="4189137"/>
                  <a:pt x="400746" y="4093206"/>
                </a:cubicBezTo>
                <a:lnTo>
                  <a:pt x="0" y="4056230"/>
                </a:lnTo>
                <a:lnTo>
                  <a:pt x="0" y="2956891"/>
                </a:lnTo>
                <a:lnTo>
                  <a:pt x="0" y="2764766"/>
                </a:lnTo>
                <a:close/>
              </a:path>
            </a:pathLst>
          </a:custGeom>
          <a:ln>
            <a:solidFill>
              <a:schemeClr val="accent1"/>
            </a:solidFill>
          </a:ln>
        </p:spPr>
      </p:pic>
      <p:pic>
        <p:nvPicPr>
          <p:cNvPr id="5" name="Picture 4" descr="A close-up of a magnifying glass&#10;&#10;Description automatically generated">
            <a:extLst>
              <a:ext uri="{FF2B5EF4-FFF2-40B4-BE49-F238E27FC236}">
                <a16:creationId xmlns:a16="http://schemas.microsoft.com/office/drawing/2014/main" id="{E1EE69B7-56BA-79BC-C278-852B74A28A2E}"/>
              </a:ext>
            </a:extLst>
          </p:cNvPr>
          <p:cNvPicPr>
            <a:picLocks noChangeAspect="1"/>
          </p:cNvPicPr>
          <p:nvPr/>
        </p:nvPicPr>
        <p:blipFill>
          <a:blip r:embed="rId3"/>
          <a:srcRect l="910" r="6840"/>
          <a:stretch>
            <a:fillRect/>
          </a:stretch>
        </p:blipFill>
        <p:spPr>
          <a:xfrm>
            <a:off x="4090781" y="10"/>
            <a:ext cx="3962329" cy="4295212"/>
          </a:xfrm>
          <a:custGeom>
            <a:avLst/>
            <a:gdLst/>
            <a:ahLst/>
            <a:cxnLst/>
            <a:rect l="l" t="t" r="r" b="b"/>
            <a:pathLst>
              <a:path w="3962329" h="4295222">
                <a:moveTo>
                  <a:pt x="0" y="0"/>
                </a:moveTo>
                <a:lnTo>
                  <a:pt x="3962329" y="0"/>
                </a:lnTo>
                <a:lnTo>
                  <a:pt x="3962329" y="4235683"/>
                </a:lnTo>
                <a:lnTo>
                  <a:pt x="3825931" y="4241643"/>
                </a:lnTo>
                <a:cubicBezTo>
                  <a:pt x="3408113" y="4258040"/>
                  <a:pt x="3011048" y="4269966"/>
                  <a:pt x="2640159" y="4278117"/>
                </a:cubicBezTo>
                <a:cubicBezTo>
                  <a:pt x="1960196" y="4293061"/>
                  <a:pt x="1214161" y="4299682"/>
                  <a:pt x="428231" y="4292004"/>
                </a:cubicBezTo>
                <a:lnTo>
                  <a:pt x="0" y="4285209"/>
                </a:lnTo>
                <a:close/>
              </a:path>
            </a:pathLst>
          </a:custGeom>
          <a:ln>
            <a:solidFill>
              <a:schemeClr val="accent1"/>
            </a:solidFill>
          </a:ln>
        </p:spPr>
      </p:pic>
      <p:pic>
        <p:nvPicPr>
          <p:cNvPr id="9" name="Picture 8" descr="A black and white logo&#10;&#10;Description automatically generated">
            <a:extLst>
              <a:ext uri="{FF2B5EF4-FFF2-40B4-BE49-F238E27FC236}">
                <a16:creationId xmlns:a16="http://schemas.microsoft.com/office/drawing/2014/main" id="{6EC023BA-A442-7266-FAD2-00C803B9F256}"/>
              </a:ext>
            </a:extLst>
          </p:cNvPr>
          <p:cNvPicPr>
            <a:picLocks noChangeAspect="1"/>
          </p:cNvPicPr>
          <p:nvPr/>
        </p:nvPicPr>
        <p:blipFill>
          <a:blip r:embed="rId4"/>
          <a:srcRect l="28289" t="23200" r="21094" b="27087"/>
          <a:stretch/>
        </p:blipFill>
        <p:spPr>
          <a:xfrm>
            <a:off x="8185416" y="0"/>
            <a:ext cx="4006584" cy="4253071"/>
          </a:xfrm>
          <a:custGeom>
            <a:avLst/>
            <a:gdLst/>
            <a:ahLst/>
            <a:cxnLst/>
            <a:rect l="l" t="t" r="r" b="b"/>
            <a:pathLst>
              <a:path w="3955365" h="4215086">
                <a:moveTo>
                  <a:pt x="0" y="0"/>
                </a:moveTo>
                <a:lnTo>
                  <a:pt x="3955365" y="0"/>
                </a:lnTo>
                <a:lnTo>
                  <a:pt x="3955365" y="2764766"/>
                </a:lnTo>
                <a:lnTo>
                  <a:pt x="3955365" y="2956891"/>
                </a:lnTo>
                <a:lnTo>
                  <a:pt x="3955365" y="3932709"/>
                </a:lnTo>
                <a:lnTo>
                  <a:pt x="3877168" y="3940992"/>
                </a:lnTo>
                <a:cubicBezTo>
                  <a:pt x="2643234" y="4064710"/>
                  <a:pt x="1437400" y="4147434"/>
                  <a:pt x="344351" y="4200039"/>
                </a:cubicBezTo>
                <a:lnTo>
                  <a:pt x="0" y="4215086"/>
                </a:lnTo>
                <a:close/>
              </a:path>
            </a:pathLst>
          </a:custGeom>
          <a:ln>
            <a:solidFill>
              <a:schemeClr val="accent1"/>
            </a:solidFill>
          </a:ln>
        </p:spPr>
      </p:pic>
      <p:sp>
        <p:nvSpPr>
          <p:cNvPr id="13" name="TextBox 12">
            <a:extLst>
              <a:ext uri="{FF2B5EF4-FFF2-40B4-BE49-F238E27FC236}">
                <a16:creationId xmlns:a16="http://schemas.microsoft.com/office/drawing/2014/main" id="{58E8D73E-151C-B3B2-0E6B-2D33928ADFBD}"/>
              </a:ext>
            </a:extLst>
          </p:cNvPr>
          <p:cNvSpPr txBox="1"/>
          <p:nvPr/>
        </p:nvSpPr>
        <p:spPr>
          <a:xfrm>
            <a:off x="6096000" y="4295222"/>
            <a:ext cx="5943600" cy="2451668"/>
          </a:xfrm>
          <a:prstGeom prst="rect">
            <a:avLst/>
          </a:prstGeom>
        </p:spPr>
        <p:txBody>
          <a:bodyPr vert="horz" lIns="91440" tIns="45720" rIns="91440" bIns="45720" rtlCol="0" anchor="ctr">
            <a:normAutofit lnSpcReduction="10000"/>
          </a:bodyPr>
          <a:lstStyle/>
          <a:p>
            <a:pPr marL="0" indent="-228600" defTabSz="914400">
              <a:lnSpc>
                <a:spcPct val="110000"/>
              </a:lnSpc>
              <a:spcAft>
                <a:spcPts val="600"/>
              </a:spcAft>
              <a:buClr>
                <a:schemeClr val="accent1"/>
              </a:buClr>
              <a:buSzPct val="110000"/>
              <a:buFont typeface="Wingdings" panose="05000000000000000000" pitchFamily="2" charset="2"/>
              <a:buChar char="§"/>
            </a:pPr>
            <a:endParaRPr lang="en-US" sz="2400" dirty="0">
              <a:solidFill>
                <a:schemeClr val="bg1"/>
              </a:solidFill>
            </a:endParaRPr>
          </a:p>
          <a:p>
            <a:pPr marL="0" indent="-228600" defTabSz="914400">
              <a:lnSpc>
                <a:spcPct val="110000"/>
              </a:lnSpc>
              <a:spcAft>
                <a:spcPts val="600"/>
              </a:spcAft>
              <a:buClr>
                <a:schemeClr val="accent1"/>
              </a:buClr>
              <a:buSzPct val="110000"/>
              <a:buFont typeface="Wingdings" panose="05000000000000000000" pitchFamily="2" charset="2"/>
              <a:buChar char="§"/>
            </a:pPr>
            <a:r>
              <a:rPr lang="en-US" sz="2400" dirty="0">
                <a:solidFill>
                  <a:schemeClr val="bg1"/>
                </a:solidFill>
              </a:rPr>
              <a:t>The effects of Naloxone only last 30-90 minutes, after this time, overdose CAN return.</a:t>
            </a:r>
          </a:p>
          <a:p>
            <a:pPr marL="0" indent="-228600" defTabSz="914400">
              <a:lnSpc>
                <a:spcPct val="110000"/>
              </a:lnSpc>
              <a:spcAft>
                <a:spcPts val="600"/>
              </a:spcAft>
              <a:buClr>
                <a:schemeClr val="accent1"/>
              </a:buClr>
              <a:buSzPct val="110000"/>
              <a:buFont typeface="Wingdings" panose="05000000000000000000" pitchFamily="2" charset="2"/>
              <a:buChar char="§"/>
            </a:pPr>
            <a:r>
              <a:rPr lang="en-US" sz="2400" dirty="0">
                <a:solidFill>
                  <a:schemeClr val="bg1"/>
                </a:solidFill>
              </a:rPr>
              <a:t>Monitor closely for returning overdose symptoms.</a:t>
            </a:r>
          </a:p>
        </p:txBody>
      </p:sp>
    </p:spTree>
    <p:extLst>
      <p:ext uri="{BB962C8B-B14F-4D97-AF65-F5344CB8AC3E}">
        <p14:creationId xmlns:p14="http://schemas.microsoft.com/office/powerpoint/2010/main" val="33173964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3" descr="A blue sign with white text and handcuffs&#10;&#10;Description automatically generated">
            <a:extLst>
              <a:ext uri="{FF2B5EF4-FFF2-40B4-BE49-F238E27FC236}">
                <a16:creationId xmlns:a16="http://schemas.microsoft.com/office/drawing/2014/main" id="{93B13D26-D965-DE37-7357-92E62E283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933" y="584162"/>
            <a:ext cx="8418133" cy="5689676"/>
          </a:xfrm>
          <a:prstGeom prst="rect">
            <a:avLst/>
          </a:prstGeom>
        </p:spPr>
      </p:pic>
      <p:pic>
        <p:nvPicPr>
          <p:cNvPr id="5" name="Graphic 4" descr="Exclamation mark with solid fill">
            <a:extLst>
              <a:ext uri="{FF2B5EF4-FFF2-40B4-BE49-F238E27FC236}">
                <a16:creationId xmlns:a16="http://schemas.microsoft.com/office/drawing/2014/main" id="{D15986E7-8A50-87C2-91B7-B7100773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1" y="860433"/>
            <a:ext cx="3505200" cy="5137134"/>
          </a:xfrm>
          <a:prstGeom prst="rect">
            <a:avLst/>
          </a:prstGeom>
        </p:spPr>
      </p:pic>
      <p:pic>
        <p:nvPicPr>
          <p:cNvPr id="6" name="Graphic 5" descr="Exclamation mark with solid fill">
            <a:extLst>
              <a:ext uri="{FF2B5EF4-FFF2-40B4-BE49-F238E27FC236}">
                <a16:creationId xmlns:a16="http://schemas.microsoft.com/office/drawing/2014/main" id="{A7F88076-CD19-C2D3-C92B-C8EB66777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8320" y="860433"/>
            <a:ext cx="3505200" cy="5137134"/>
          </a:xfrm>
          <a:prstGeom prst="rect">
            <a:avLst/>
          </a:prstGeom>
        </p:spPr>
      </p:pic>
    </p:spTree>
    <p:extLst>
      <p:ext uri="{BB962C8B-B14F-4D97-AF65-F5344CB8AC3E}">
        <p14:creationId xmlns:p14="http://schemas.microsoft.com/office/powerpoint/2010/main" val="17565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Cartoon bird flying on a ring&#10;&#10;Description automatically generated">
            <a:extLst>
              <a:ext uri="{FF2B5EF4-FFF2-40B4-BE49-F238E27FC236}">
                <a16:creationId xmlns:a16="http://schemas.microsoft.com/office/drawing/2014/main" id="{113EF4C1-3822-DD4E-5D05-BB4FF95E89BB}"/>
              </a:ext>
            </a:extLst>
          </p:cNvPr>
          <p:cNvPicPr>
            <a:picLocks noChangeAspect="1"/>
          </p:cNvPicPr>
          <p:nvPr/>
        </p:nvPicPr>
        <p:blipFill>
          <a:blip r:embed="rId2"/>
          <a:srcRect l="9062" r="1992" b="-2"/>
          <a:stretch>
            <a:fillRect/>
          </a:stretch>
        </p:blipFill>
        <p:spPr>
          <a:xfrm>
            <a:off x="3053581" y="-1"/>
            <a:ext cx="3051135" cy="3430406"/>
          </a:xfrm>
          <a:prstGeom prst="rect">
            <a:avLst/>
          </a:prstGeom>
          <a:ln w="9525">
            <a:noFill/>
          </a:ln>
        </p:spPr>
      </p:pic>
      <p:pic>
        <p:nvPicPr>
          <p:cNvPr id="9" name="Picture 8" descr="A hand holding a bag of white powder&#10;&#10;Description automatically generated">
            <a:extLst>
              <a:ext uri="{FF2B5EF4-FFF2-40B4-BE49-F238E27FC236}">
                <a16:creationId xmlns:a16="http://schemas.microsoft.com/office/drawing/2014/main" id="{473E438E-3575-BB4B-BC1D-1B93485C61E0}"/>
              </a:ext>
            </a:extLst>
          </p:cNvPr>
          <p:cNvPicPr>
            <a:picLocks noChangeAspect="1"/>
          </p:cNvPicPr>
          <p:nvPr/>
        </p:nvPicPr>
        <p:blipFill>
          <a:blip r:embed="rId3"/>
          <a:srcRect l="10806" r="29901" b="-2"/>
          <a:stretch>
            <a:fillRect/>
          </a:stretch>
        </p:blipFill>
        <p:spPr>
          <a:xfrm>
            <a:off x="20" y="3436972"/>
            <a:ext cx="3048286" cy="3421254"/>
          </a:xfrm>
          <a:prstGeom prst="rect">
            <a:avLst/>
          </a:prstGeom>
          <a:ln w="9525">
            <a:noFill/>
          </a:ln>
        </p:spPr>
      </p:pic>
      <p:pic>
        <p:nvPicPr>
          <p:cNvPr id="7" name="Picture 6" descr="A yellow lightning bolt symbol&#10;&#10;Description automatically generated">
            <a:extLst>
              <a:ext uri="{FF2B5EF4-FFF2-40B4-BE49-F238E27FC236}">
                <a16:creationId xmlns:a16="http://schemas.microsoft.com/office/drawing/2014/main" id="{A7B371A9-649B-447E-A602-D7FDCCC45D31}"/>
              </a:ext>
            </a:extLst>
          </p:cNvPr>
          <p:cNvPicPr>
            <a:picLocks noChangeAspect="1"/>
          </p:cNvPicPr>
          <p:nvPr/>
        </p:nvPicPr>
        <p:blipFill>
          <a:blip r:embed="rId4"/>
          <a:srcRect l="2676" r="8863" b="-3"/>
          <a:stretch>
            <a:fillRect/>
          </a:stretch>
        </p:blipFill>
        <p:spPr>
          <a:xfrm>
            <a:off x="20" y="10"/>
            <a:ext cx="3049437" cy="3447327"/>
          </a:xfrm>
          <a:prstGeom prst="rect">
            <a:avLst/>
          </a:prstGeom>
          <a:ln w="9525">
            <a:noFill/>
          </a:ln>
        </p:spPr>
      </p:pic>
      <p:pic>
        <p:nvPicPr>
          <p:cNvPr id="5" name="Picture 4" descr="A cup of coffee with coffee beans&#10;&#10;Description automatically generated">
            <a:extLst>
              <a:ext uri="{FF2B5EF4-FFF2-40B4-BE49-F238E27FC236}">
                <a16:creationId xmlns:a16="http://schemas.microsoft.com/office/drawing/2014/main" id="{08CAD7BE-F199-72A7-0BC1-FE27034A2317}"/>
              </a:ext>
            </a:extLst>
          </p:cNvPr>
          <p:cNvPicPr>
            <a:picLocks noChangeAspect="1"/>
          </p:cNvPicPr>
          <p:nvPr/>
        </p:nvPicPr>
        <p:blipFill>
          <a:blip r:embed="rId5"/>
          <a:srcRect l="28165" r="13755"/>
          <a:stretch>
            <a:fillRect/>
          </a:stretch>
        </p:blipFill>
        <p:spPr>
          <a:xfrm>
            <a:off x="3043859" y="3427012"/>
            <a:ext cx="3060857" cy="3431215"/>
          </a:xfrm>
          <a:prstGeom prst="rect">
            <a:avLst/>
          </a:prstGeom>
          <a:ln w="9525">
            <a:noFill/>
          </a:ln>
        </p:spPr>
      </p:pic>
      <p:sp>
        <p:nvSpPr>
          <p:cNvPr id="2" name="TextBox 1">
            <a:extLst>
              <a:ext uri="{FF2B5EF4-FFF2-40B4-BE49-F238E27FC236}">
                <a16:creationId xmlns:a16="http://schemas.microsoft.com/office/drawing/2014/main" id="{99880574-99FF-2BFC-4771-E75759416486}"/>
              </a:ext>
            </a:extLst>
          </p:cNvPr>
          <p:cNvSpPr txBox="1"/>
          <p:nvPr/>
        </p:nvSpPr>
        <p:spPr>
          <a:xfrm>
            <a:off x="6850744" y="-123551"/>
            <a:ext cx="4583601" cy="2844980"/>
          </a:xfrm>
          <a:prstGeom prst="rect">
            <a:avLst/>
          </a:prstGeom>
        </p:spPr>
        <p:txBody>
          <a:bodyPr vert="horz" lIns="228600" tIns="228600" rIns="228600" bIns="228600" rtlCol="0" anchor="ctr">
            <a:normAutofit/>
          </a:bodyPr>
          <a:lstStyle/>
          <a:p>
            <a:pPr algn="ctr" defTabSz="914400">
              <a:lnSpc>
                <a:spcPct val="85000"/>
              </a:lnSpc>
              <a:spcBef>
                <a:spcPct val="0"/>
              </a:spcBef>
              <a:spcAft>
                <a:spcPts val="600"/>
              </a:spcAft>
            </a:pPr>
            <a:r>
              <a:rPr lang="en-US" sz="4800" b="1" spc="-150" dirty="0">
                <a:latin typeface="Calibri" panose="020F0502020204030204" pitchFamily="34" charset="0"/>
                <a:ea typeface="+mj-ea"/>
                <a:cs typeface="Calibri" panose="020F0502020204030204" pitchFamily="34" charset="0"/>
              </a:rPr>
              <a:t>What about stimulants?</a:t>
            </a:r>
          </a:p>
        </p:txBody>
      </p:sp>
      <p:sp>
        <p:nvSpPr>
          <p:cNvPr id="3" name="TextBox 2">
            <a:extLst>
              <a:ext uri="{FF2B5EF4-FFF2-40B4-BE49-F238E27FC236}">
                <a16:creationId xmlns:a16="http://schemas.microsoft.com/office/drawing/2014/main" id="{B9F01F5B-703D-C956-D666-BF47C72088AD}"/>
              </a:ext>
            </a:extLst>
          </p:cNvPr>
          <p:cNvSpPr txBox="1"/>
          <p:nvPr/>
        </p:nvSpPr>
        <p:spPr>
          <a:xfrm>
            <a:off x="6898881" y="1715202"/>
            <a:ext cx="4498520" cy="5248622"/>
          </a:xfrm>
          <a:prstGeom prst="rect">
            <a:avLst/>
          </a:prstGeom>
        </p:spPr>
        <p:txBody>
          <a:bodyPr vert="horz" lIns="91440" tIns="45720" rIns="91440" bIns="45720" rtlCol="0" anchor="ctr">
            <a:normAutofit/>
          </a:bodyPr>
          <a:lstStyle/>
          <a:p>
            <a:pPr marL="457200" indent="-228600" defTabSz="914400">
              <a:lnSpc>
                <a:spcPct val="120000"/>
              </a:lnSpc>
              <a:spcAft>
                <a:spcPts val="600"/>
              </a:spcAft>
              <a:buClr>
                <a:schemeClr val="accent1"/>
              </a:buClr>
              <a:buSzPct val="110000"/>
              <a:buFont typeface="Wingdings" panose="05000000000000000000" pitchFamily="2" charset="2"/>
              <a:buChar char="§"/>
            </a:pPr>
            <a:r>
              <a:rPr lang="en-US" sz="2800" dirty="0"/>
              <a:t>Stimulants or “uppers” speed the body up, like amphetamines, crystal meth, cocaine, MDMA (Ecstasy), Ritalin/Adderall and caffeine.</a:t>
            </a:r>
          </a:p>
          <a:p>
            <a:pPr indent="-228600" defTabSz="914400">
              <a:lnSpc>
                <a:spcPct val="120000"/>
              </a:lnSpc>
              <a:spcAft>
                <a:spcPts val="600"/>
              </a:spcAft>
              <a:buClr>
                <a:schemeClr val="accent1"/>
              </a:buClr>
              <a:buSzPct val="110000"/>
              <a:buFont typeface="Wingdings" panose="05000000000000000000" pitchFamily="2" charset="2"/>
              <a:buChar char="§"/>
            </a:pPr>
            <a:endParaRPr lang="en-US" sz="2800" dirty="0"/>
          </a:p>
        </p:txBody>
      </p:sp>
    </p:spTree>
    <p:extLst>
      <p:ext uri="{BB962C8B-B14F-4D97-AF65-F5344CB8AC3E}">
        <p14:creationId xmlns:p14="http://schemas.microsoft.com/office/powerpoint/2010/main" val="193473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05CA68-432C-3AF1-F576-CC0D3F0B1302}"/>
              </a:ext>
            </a:extLst>
          </p:cNvPr>
          <p:cNvSpPr txBox="1"/>
          <p:nvPr/>
        </p:nvSpPr>
        <p:spPr>
          <a:xfrm>
            <a:off x="1208315" y="131020"/>
            <a:ext cx="11342913" cy="830997"/>
          </a:xfrm>
          <a:prstGeom prst="rect">
            <a:avLst/>
          </a:prstGeom>
          <a:noFill/>
        </p:spPr>
        <p:txBody>
          <a:bodyPr wrap="square">
            <a:spAutoFit/>
          </a:bodyPr>
          <a:lstStyle/>
          <a:p>
            <a:r>
              <a:rPr lang="en-US" sz="4800" b="1" dirty="0">
                <a:latin typeface="Calibri" panose="020F0502020204030204" pitchFamily="34" charset="0"/>
                <a:cs typeface="Calibri" panose="020F0502020204030204" pitchFamily="34" charset="0"/>
              </a:rPr>
              <a:t>Signs of a Typical Stimulant Overdose</a:t>
            </a:r>
          </a:p>
        </p:txBody>
      </p:sp>
      <p:pic>
        <p:nvPicPr>
          <p:cNvPr id="4" name="Content Placeholder 5">
            <a:extLst>
              <a:ext uri="{FF2B5EF4-FFF2-40B4-BE49-F238E27FC236}">
                <a16:creationId xmlns:a16="http://schemas.microsoft.com/office/drawing/2014/main" id="{0AD3A285-77FE-270B-30BC-140834F78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20" y="1190618"/>
            <a:ext cx="10068560" cy="4881725"/>
          </a:xfrm>
          <a:prstGeom prst="rect">
            <a:avLst/>
          </a:prstGeom>
        </p:spPr>
      </p:pic>
    </p:spTree>
    <p:extLst>
      <p:ext uri="{BB962C8B-B14F-4D97-AF65-F5344CB8AC3E}">
        <p14:creationId xmlns:p14="http://schemas.microsoft.com/office/powerpoint/2010/main" val="182397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11244-A2F5-4575-13D9-28425A166A11}"/>
              </a:ext>
            </a:extLst>
          </p:cNvPr>
          <p:cNvSpPr txBox="1"/>
          <p:nvPr/>
        </p:nvSpPr>
        <p:spPr>
          <a:xfrm>
            <a:off x="756557" y="261258"/>
            <a:ext cx="11179630" cy="830997"/>
          </a:xfrm>
          <a:prstGeom prst="rect">
            <a:avLst/>
          </a:prstGeom>
          <a:noFill/>
        </p:spPr>
        <p:txBody>
          <a:bodyPr wrap="square">
            <a:spAutoFit/>
          </a:bodyPr>
          <a:lstStyle/>
          <a:p>
            <a:r>
              <a:rPr lang="en-US" sz="4800" b="1" dirty="0">
                <a:latin typeface="Calibri" panose="020F0502020204030204" pitchFamily="34" charset="0"/>
                <a:cs typeface="Calibri" panose="020F0502020204030204" pitchFamily="34" charset="0"/>
              </a:rPr>
              <a:t>How to Respond to a Stimulant Overdose</a:t>
            </a:r>
          </a:p>
        </p:txBody>
      </p:sp>
      <p:pic>
        <p:nvPicPr>
          <p:cNvPr id="4" name="Content Placeholder 5">
            <a:extLst>
              <a:ext uri="{FF2B5EF4-FFF2-40B4-BE49-F238E27FC236}">
                <a16:creationId xmlns:a16="http://schemas.microsoft.com/office/drawing/2014/main" id="{982A6DBF-247E-D563-EED3-BD6ADF981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80" y="1284750"/>
            <a:ext cx="9946640" cy="4990410"/>
          </a:xfrm>
          <a:prstGeom prst="rect">
            <a:avLst/>
          </a:prstGeom>
        </p:spPr>
      </p:pic>
    </p:spTree>
    <p:extLst>
      <p:ext uri="{BB962C8B-B14F-4D97-AF65-F5344CB8AC3E}">
        <p14:creationId xmlns:p14="http://schemas.microsoft.com/office/powerpoint/2010/main" val="4742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5" name="Rectangle 34">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9" name="Rectangle 58">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4B63AEA-B2A3-3459-7912-C3028EFDB2E1}"/>
              </a:ext>
            </a:extLst>
          </p:cNvPr>
          <p:cNvSpPr txBox="1"/>
          <p:nvPr/>
        </p:nvSpPr>
        <p:spPr>
          <a:xfrm>
            <a:off x="895415" y="2075504"/>
            <a:ext cx="3654569" cy="2042725"/>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4600" b="1" spc="-150" dirty="0">
                <a:solidFill>
                  <a:srgbClr val="FFFEFF"/>
                </a:solidFill>
                <a:latin typeface="Calibri" panose="020F0502020204030204" pitchFamily="34" charset="0"/>
                <a:ea typeface="+mj-ea"/>
                <a:cs typeface="Calibri" panose="020F0502020204030204" pitchFamily="34" charset="0"/>
              </a:rPr>
              <a:t>Prevention Strategies</a:t>
            </a:r>
          </a:p>
        </p:txBody>
      </p:sp>
      <p:sp>
        <p:nvSpPr>
          <p:cNvPr id="63" name="Rectangle 62">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A poster of a health care instruction&#10;&#10;Description automatically generated with medium confidence">
            <a:extLst>
              <a:ext uri="{FF2B5EF4-FFF2-40B4-BE49-F238E27FC236}">
                <a16:creationId xmlns:a16="http://schemas.microsoft.com/office/drawing/2014/main" id="{005B978B-0CB6-AAFD-2837-D3713B863935}"/>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482272" y="320040"/>
            <a:ext cx="4670297" cy="6227064"/>
          </a:xfrm>
          <a:prstGeom prst="rect">
            <a:avLst/>
          </a:prstGeom>
          <a:ln w="9525">
            <a:noFill/>
          </a:ln>
        </p:spPr>
      </p:pic>
    </p:spTree>
    <p:extLst>
      <p:ext uri="{BB962C8B-B14F-4D97-AF65-F5344CB8AC3E}">
        <p14:creationId xmlns:p14="http://schemas.microsoft.com/office/powerpoint/2010/main" val="85102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9E72-2C05-5F1C-4095-6A158A9CF397}"/>
              </a:ext>
            </a:extLst>
          </p:cNvPr>
          <p:cNvSpPr>
            <a:spLocks noGrp="1"/>
          </p:cNvSpPr>
          <p:nvPr>
            <p:ph type="title"/>
          </p:nvPr>
        </p:nvSpPr>
        <p:spPr>
          <a:xfrm>
            <a:off x="293181" y="1104599"/>
            <a:ext cx="4824023" cy="4099226"/>
          </a:xfrm>
        </p:spPr>
        <p:txBody>
          <a:bodyPr>
            <a:normAutofit/>
          </a:bodyPr>
          <a:lstStyle/>
          <a:p>
            <a:pPr algn="ctr"/>
            <a:r>
              <a:rPr lang="en-US" sz="6000" b="1" dirty="0">
                <a:solidFill>
                  <a:schemeClr val="accent1"/>
                </a:solidFill>
                <a:latin typeface="Calibri" panose="020F0502020204030204" pitchFamily="34" charset="0"/>
                <a:cs typeface="Calibri" panose="020F0502020204030204" pitchFamily="34" charset="0"/>
              </a:rPr>
              <a:t>What is Harm Reduction?</a:t>
            </a:r>
          </a:p>
        </p:txBody>
      </p:sp>
      <p:sp>
        <p:nvSpPr>
          <p:cNvPr id="3" name="Text Placeholder 2">
            <a:extLst>
              <a:ext uri="{FF2B5EF4-FFF2-40B4-BE49-F238E27FC236}">
                <a16:creationId xmlns:a16="http://schemas.microsoft.com/office/drawing/2014/main" id="{280FFC2E-4FA5-A397-BC27-BBA53AE666F3}"/>
              </a:ext>
            </a:extLst>
          </p:cNvPr>
          <p:cNvSpPr>
            <a:spLocks noGrp="1"/>
          </p:cNvSpPr>
          <p:nvPr>
            <p:ph type="body" idx="1"/>
          </p:nvPr>
        </p:nvSpPr>
        <p:spPr/>
        <p:txBody>
          <a:bodyPr>
            <a:normAutofit/>
          </a:bodyPr>
          <a:lstStyle/>
          <a:p>
            <a:r>
              <a:rPr lang="en-US" dirty="0"/>
              <a:t>Substance use harm reduction	</a:t>
            </a:r>
          </a:p>
        </p:txBody>
      </p:sp>
      <p:sp>
        <p:nvSpPr>
          <p:cNvPr id="4" name="Content Placeholder 3">
            <a:extLst>
              <a:ext uri="{FF2B5EF4-FFF2-40B4-BE49-F238E27FC236}">
                <a16:creationId xmlns:a16="http://schemas.microsoft.com/office/drawing/2014/main" id="{62A14EF0-95DC-1B74-F321-32CE6017461D}"/>
              </a:ext>
            </a:extLst>
          </p:cNvPr>
          <p:cNvSpPr>
            <a:spLocks noGrp="1"/>
          </p:cNvSpPr>
          <p:nvPr>
            <p:ph sz="half" idx="2"/>
          </p:nvPr>
        </p:nvSpPr>
        <p:spPr/>
        <p:txBody>
          <a:bodyPr>
            <a:normAutofit lnSpcReduction="10000"/>
          </a:bodyPr>
          <a:lstStyle/>
          <a:p>
            <a:r>
              <a:rPr lang="en-US" dirty="0"/>
              <a:t>Needle exchange programs</a:t>
            </a:r>
          </a:p>
          <a:p>
            <a:r>
              <a:rPr lang="en-US" dirty="0"/>
              <a:t>Take home Naloxone provision</a:t>
            </a:r>
          </a:p>
          <a:p>
            <a:r>
              <a:rPr lang="en-US" dirty="0"/>
              <a:t>Opioid agonist treatment (OAT)</a:t>
            </a:r>
          </a:p>
          <a:p>
            <a:r>
              <a:rPr lang="en-US" dirty="0"/>
              <a:t>Outreach, education and prevention services 	</a:t>
            </a:r>
          </a:p>
          <a:p>
            <a:endParaRPr lang="en-US" dirty="0"/>
          </a:p>
        </p:txBody>
      </p:sp>
      <p:sp>
        <p:nvSpPr>
          <p:cNvPr id="5" name="Text Placeholder 4">
            <a:extLst>
              <a:ext uri="{FF2B5EF4-FFF2-40B4-BE49-F238E27FC236}">
                <a16:creationId xmlns:a16="http://schemas.microsoft.com/office/drawing/2014/main" id="{F0D74386-1081-941E-6FAD-07E368A7EC7F}"/>
              </a:ext>
            </a:extLst>
          </p:cNvPr>
          <p:cNvSpPr>
            <a:spLocks noGrp="1"/>
          </p:cNvSpPr>
          <p:nvPr>
            <p:ph type="body" sz="quarter" idx="3"/>
          </p:nvPr>
        </p:nvSpPr>
        <p:spPr/>
        <p:txBody>
          <a:bodyPr>
            <a:normAutofit/>
          </a:bodyPr>
          <a:lstStyle/>
          <a:p>
            <a:r>
              <a:rPr lang="en-US" dirty="0"/>
              <a:t>Harm reduction in day-to-day life</a:t>
            </a:r>
          </a:p>
        </p:txBody>
      </p:sp>
      <p:sp>
        <p:nvSpPr>
          <p:cNvPr id="76" name="Content Placeholder 75">
            <a:extLst>
              <a:ext uri="{FF2B5EF4-FFF2-40B4-BE49-F238E27FC236}">
                <a16:creationId xmlns:a16="http://schemas.microsoft.com/office/drawing/2014/main" id="{F4289F5C-6EC0-29C7-046E-79387EF69899}"/>
              </a:ext>
            </a:extLst>
          </p:cNvPr>
          <p:cNvSpPr>
            <a:spLocks noGrp="1"/>
          </p:cNvSpPr>
          <p:nvPr>
            <p:ph sz="quarter" idx="4"/>
          </p:nvPr>
        </p:nvSpPr>
        <p:spPr/>
        <p:txBody>
          <a:bodyPr vert="horz" lIns="91440" tIns="45720" rIns="91440" bIns="45720" rtlCol="0" anchor="t">
            <a:normAutofit lnSpcReduction="10000"/>
          </a:bodyPr>
          <a:lstStyle/>
          <a:p>
            <a:r>
              <a:rPr lang="en-US" dirty="0"/>
              <a:t>Wearing a seatbelt</a:t>
            </a:r>
          </a:p>
          <a:p>
            <a:r>
              <a:rPr lang="en-US" dirty="0"/>
              <a:t>Wearing a helmet</a:t>
            </a:r>
          </a:p>
          <a:p>
            <a:r>
              <a:rPr lang="en-US" dirty="0"/>
              <a:t>Wearing oven mitts</a:t>
            </a:r>
          </a:p>
          <a:p>
            <a:r>
              <a:rPr lang="en-US" dirty="0"/>
              <a:t>Wearing sunscreen</a:t>
            </a:r>
          </a:p>
        </p:txBody>
      </p:sp>
    </p:spTree>
    <p:extLst>
      <p:ext uri="{BB962C8B-B14F-4D97-AF65-F5344CB8AC3E}">
        <p14:creationId xmlns:p14="http://schemas.microsoft.com/office/powerpoint/2010/main" val="301677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B5504F5-A44D-4727-B62D-D306EE4C0C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id="{42E83A18-C907-44D5-83DF-CFB18125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6">
              <a:extLst>
                <a:ext uri="{FF2B5EF4-FFF2-40B4-BE49-F238E27FC236}">
                  <a16:creationId xmlns:a16="http://schemas.microsoft.com/office/drawing/2014/main" id="{E845C857-E334-431F-9264-4BEF01228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7">
              <a:extLst>
                <a:ext uri="{FF2B5EF4-FFF2-40B4-BE49-F238E27FC236}">
                  <a16:creationId xmlns:a16="http://schemas.microsoft.com/office/drawing/2014/main" id="{426C9BD9-ECC0-4C60-87C1-D07F8F075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8">
              <a:extLst>
                <a:ext uri="{FF2B5EF4-FFF2-40B4-BE49-F238E27FC236}">
                  <a16:creationId xmlns:a16="http://schemas.microsoft.com/office/drawing/2014/main" id="{7FBDFA8E-61C4-4F76-819E-308A16DEE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9">
              <a:extLst>
                <a:ext uri="{FF2B5EF4-FFF2-40B4-BE49-F238E27FC236}">
                  <a16:creationId xmlns:a16="http://schemas.microsoft.com/office/drawing/2014/main" id="{761F1C21-70B1-4D4E-831C-75DB8E7EA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0">
              <a:extLst>
                <a:ext uri="{FF2B5EF4-FFF2-40B4-BE49-F238E27FC236}">
                  <a16:creationId xmlns:a16="http://schemas.microsoft.com/office/drawing/2014/main" id="{FD6B914E-6122-42BE-91C5-72FA400D0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1">
              <a:extLst>
                <a:ext uri="{FF2B5EF4-FFF2-40B4-BE49-F238E27FC236}">
                  <a16:creationId xmlns:a16="http://schemas.microsoft.com/office/drawing/2014/main" id="{25950DE0-F9E4-4487-93B8-F6FDB00B2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2">
              <a:extLst>
                <a:ext uri="{FF2B5EF4-FFF2-40B4-BE49-F238E27FC236}">
                  <a16:creationId xmlns:a16="http://schemas.microsoft.com/office/drawing/2014/main" id="{319D2307-45E1-4592-8192-9C9102D4E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3">
              <a:extLst>
                <a:ext uri="{FF2B5EF4-FFF2-40B4-BE49-F238E27FC236}">
                  <a16:creationId xmlns:a16="http://schemas.microsoft.com/office/drawing/2014/main" id="{1A93A333-9537-4DEC-A527-7733E1096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14">
              <a:extLst>
                <a:ext uri="{FF2B5EF4-FFF2-40B4-BE49-F238E27FC236}">
                  <a16:creationId xmlns:a16="http://schemas.microsoft.com/office/drawing/2014/main" id="{76DEF779-F072-40FD-A3BF-84E3B8C6D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15">
              <a:extLst>
                <a:ext uri="{FF2B5EF4-FFF2-40B4-BE49-F238E27FC236}">
                  <a16:creationId xmlns:a16="http://schemas.microsoft.com/office/drawing/2014/main" id="{6861570E-EBF4-48B8-AB90-2A40B522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16">
              <a:extLst>
                <a:ext uri="{FF2B5EF4-FFF2-40B4-BE49-F238E27FC236}">
                  <a16:creationId xmlns:a16="http://schemas.microsoft.com/office/drawing/2014/main" id="{68EF8EC2-E3C0-4C22-B1B8-6E30AC244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17">
              <a:extLst>
                <a:ext uri="{FF2B5EF4-FFF2-40B4-BE49-F238E27FC236}">
                  <a16:creationId xmlns:a16="http://schemas.microsoft.com/office/drawing/2014/main" id="{AC3BE00B-705F-42C6-94CE-E89B1FA4E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18">
              <a:extLst>
                <a:ext uri="{FF2B5EF4-FFF2-40B4-BE49-F238E27FC236}">
                  <a16:creationId xmlns:a16="http://schemas.microsoft.com/office/drawing/2014/main" id="{F23249F0-6642-4CDD-B89B-7EC0C254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19">
              <a:extLst>
                <a:ext uri="{FF2B5EF4-FFF2-40B4-BE49-F238E27FC236}">
                  <a16:creationId xmlns:a16="http://schemas.microsoft.com/office/drawing/2014/main" id="{9E5173CD-2C19-40D0-B444-CF38FF220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20">
              <a:extLst>
                <a:ext uri="{FF2B5EF4-FFF2-40B4-BE49-F238E27FC236}">
                  <a16:creationId xmlns:a16="http://schemas.microsoft.com/office/drawing/2014/main" id="{C46A9203-B0FB-426A-9F90-6953A96AE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21">
              <a:extLst>
                <a:ext uri="{FF2B5EF4-FFF2-40B4-BE49-F238E27FC236}">
                  <a16:creationId xmlns:a16="http://schemas.microsoft.com/office/drawing/2014/main" id="{F0B66C88-C270-4AE6-B12C-71CFC5F1E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22">
              <a:extLst>
                <a:ext uri="{FF2B5EF4-FFF2-40B4-BE49-F238E27FC236}">
                  <a16:creationId xmlns:a16="http://schemas.microsoft.com/office/drawing/2014/main" id="{9113790B-9AB2-45C0-85DD-4E73038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23">
              <a:extLst>
                <a:ext uri="{FF2B5EF4-FFF2-40B4-BE49-F238E27FC236}">
                  <a16:creationId xmlns:a16="http://schemas.microsoft.com/office/drawing/2014/main" id="{36488705-890C-4BDD-AC3C-9807F6A6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24">
              <a:extLst>
                <a:ext uri="{FF2B5EF4-FFF2-40B4-BE49-F238E27FC236}">
                  <a16:creationId xmlns:a16="http://schemas.microsoft.com/office/drawing/2014/main" id="{CCF65277-1D63-4A4A-957E-9F12111D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25">
              <a:extLst>
                <a:ext uri="{FF2B5EF4-FFF2-40B4-BE49-F238E27FC236}">
                  <a16:creationId xmlns:a16="http://schemas.microsoft.com/office/drawing/2014/main" id="{AD6DFDD0-50F6-498B-A4E6-DC6D9A795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4" name="Group 43">
            <a:extLst>
              <a:ext uri="{FF2B5EF4-FFF2-40B4-BE49-F238E27FC236}">
                <a16:creationId xmlns:a16="http://schemas.microsoft.com/office/drawing/2014/main" id="{02A5D777-C3C4-4D83-B4A3-0C83DBE1CB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5" name="Rectangle 44">
              <a:extLst>
                <a:ext uri="{FF2B5EF4-FFF2-40B4-BE49-F238E27FC236}">
                  <a16:creationId xmlns:a16="http://schemas.microsoft.com/office/drawing/2014/main" id="{580A9110-3349-42C1-8186-CB70C1FD4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Isosceles Triangle 22">
              <a:extLst>
                <a:ext uri="{FF2B5EF4-FFF2-40B4-BE49-F238E27FC236}">
                  <a16:creationId xmlns:a16="http://schemas.microsoft.com/office/drawing/2014/main" id="{4F5EDCDF-C218-4482-A13E-8CFB87D0D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3EB8EB4B-9F73-4DB2-B849-B88E0435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49" name="Rectangle 48">
            <a:extLst>
              <a:ext uri="{FF2B5EF4-FFF2-40B4-BE49-F238E27FC236}">
                <a16:creationId xmlns:a16="http://schemas.microsoft.com/office/drawing/2014/main" id="{6815C548-7118-485C-9F94-632AA13D3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9CD7F906-9BCC-447D-B901-20F63333D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2" name="Freeform 5">
              <a:extLst>
                <a:ext uri="{FF2B5EF4-FFF2-40B4-BE49-F238E27FC236}">
                  <a16:creationId xmlns:a16="http://schemas.microsoft.com/office/drawing/2014/main" id="{68E5C8D8-ED34-4A4C-92C6-1C387297A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072FF48C-81B2-4637-8E97-B8C3E33D7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EB5E5BD8-66D5-43B5-82B8-10BDA1D835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8">
              <a:extLst>
                <a:ext uri="{FF2B5EF4-FFF2-40B4-BE49-F238E27FC236}">
                  <a16:creationId xmlns:a16="http://schemas.microsoft.com/office/drawing/2014/main" id="{9FD01F9F-9A03-4A89-8BCE-20A888F66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9">
              <a:extLst>
                <a:ext uri="{FF2B5EF4-FFF2-40B4-BE49-F238E27FC236}">
                  <a16:creationId xmlns:a16="http://schemas.microsoft.com/office/drawing/2014/main" id="{508EB1BF-1491-4E65-9C35-008934D572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3C7E1841-BA80-466A-AA20-DB02F939A8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1">
              <a:extLst>
                <a:ext uri="{FF2B5EF4-FFF2-40B4-BE49-F238E27FC236}">
                  <a16:creationId xmlns:a16="http://schemas.microsoft.com/office/drawing/2014/main" id="{2806A9BD-9B6D-4D87-AE1F-6AF1EA95B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C8D7BB10-F13B-4F61-895E-20F15676E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2AEAC03C-03A6-4619-A1F4-2C2AB1038F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1F12D195-3755-4A5F-80D0-F2610E00C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9DF8AF1B-9850-45E0-91D7-7C144736C8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9A69AB78-1FF4-4FD6-99AB-D37FDD0689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7">
              <a:extLst>
                <a:ext uri="{FF2B5EF4-FFF2-40B4-BE49-F238E27FC236}">
                  <a16:creationId xmlns:a16="http://schemas.microsoft.com/office/drawing/2014/main" id="{F4CD039C-77A9-4589-8AD7-53C445B439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8">
              <a:extLst>
                <a:ext uri="{FF2B5EF4-FFF2-40B4-BE49-F238E27FC236}">
                  <a16:creationId xmlns:a16="http://schemas.microsoft.com/office/drawing/2014/main" id="{9BBE1729-AA67-4290-A6B6-76C54B73AC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9">
              <a:extLst>
                <a:ext uri="{FF2B5EF4-FFF2-40B4-BE49-F238E27FC236}">
                  <a16:creationId xmlns:a16="http://schemas.microsoft.com/office/drawing/2014/main" id="{C7989282-C9A6-4905-9EE7-BAD79F9960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id="{EFFD14C3-BBFF-48F2-AB6C-C2EE0263F5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1">
              <a:extLst>
                <a:ext uri="{FF2B5EF4-FFF2-40B4-BE49-F238E27FC236}">
                  <a16:creationId xmlns:a16="http://schemas.microsoft.com/office/drawing/2014/main" id="{35EF92FD-4E70-41BC-A2C3-E19279188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2">
              <a:extLst>
                <a:ext uri="{FF2B5EF4-FFF2-40B4-BE49-F238E27FC236}">
                  <a16:creationId xmlns:a16="http://schemas.microsoft.com/office/drawing/2014/main" id="{13C9D14D-C1BC-47A4-810F-2B237828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3">
              <a:extLst>
                <a:ext uri="{FF2B5EF4-FFF2-40B4-BE49-F238E27FC236}">
                  <a16:creationId xmlns:a16="http://schemas.microsoft.com/office/drawing/2014/main" id="{7BB78E9D-8FB2-4188-AA76-B076EC91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4">
              <a:extLst>
                <a:ext uri="{FF2B5EF4-FFF2-40B4-BE49-F238E27FC236}">
                  <a16:creationId xmlns:a16="http://schemas.microsoft.com/office/drawing/2014/main" id="{086F636F-8908-4A84-9DE8-38A1D3B9B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5">
              <a:extLst>
                <a:ext uri="{FF2B5EF4-FFF2-40B4-BE49-F238E27FC236}">
                  <a16:creationId xmlns:a16="http://schemas.microsoft.com/office/drawing/2014/main" id="{BCDAB8B2-1267-4ABD-A817-3078AEC298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905D9A16-BB91-4097-BD0B-3B994C03A5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672" y="4281677"/>
            <a:ext cx="10579607" cy="1771275"/>
            <a:chOff x="804672" y="3893141"/>
            <a:chExt cx="10579607" cy="1771275"/>
          </a:xfrm>
          <a:solidFill>
            <a:schemeClr val="tx2"/>
          </a:solidFill>
        </p:grpSpPr>
        <p:sp>
          <p:nvSpPr>
            <p:cNvPr id="75" name="Isosceles Triangle 39">
              <a:extLst>
                <a:ext uri="{FF2B5EF4-FFF2-40B4-BE49-F238E27FC236}">
                  <a16:creationId xmlns:a16="http://schemas.microsoft.com/office/drawing/2014/main" id="{E4EAE09B-33C0-47CA-8856-8A266114D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65A29A-C0EC-40AE-951A-1C7AFEFB0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672" y="3893141"/>
              <a:ext cx="10579607" cy="1420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F0C7F78-3BAD-AA23-DC28-7A7DDDD61616}"/>
              </a:ext>
            </a:extLst>
          </p:cNvPr>
          <p:cNvSpPr txBox="1"/>
          <p:nvPr/>
        </p:nvSpPr>
        <p:spPr>
          <a:xfrm>
            <a:off x="886968" y="4368773"/>
            <a:ext cx="10417231" cy="1250384"/>
          </a:xfrm>
          <a:prstGeom prst="rect">
            <a:avLst/>
          </a:prstGeom>
          <a:solidFill>
            <a:schemeClr val="accent1"/>
          </a:solidFill>
          <a:ln>
            <a:solidFill>
              <a:schemeClr val="accent1">
                <a:alpha val="0"/>
              </a:schemeClr>
            </a:solidFill>
          </a:ln>
        </p:spPr>
        <p:txBody>
          <a:bodyPr vert="horz" lIns="228600" tIns="228600" rIns="228600" bIns="228600" rtlCol="0" anchor="ctr">
            <a:normAutofit/>
          </a:bodyPr>
          <a:lstStyle/>
          <a:p>
            <a:pPr algn="ctr" defTabSz="914400">
              <a:lnSpc>
                <a:spcPct val="85000"/>
              </a:lnSpc>
              <a:spcBef>
                <a:spcPct val="0"/>
              </a:spcBef>
              <a:spcAft>
                <a:spcPts val="600"/>
              </a:spcAft>
            </a:pPr>
            <a:r>
              <a:rPr lang="en-US" sz="4000" b="1" i="0" kern="1200" cap="none" spc="-150" dirty="0">
                <a:solidFill>
                  <a:schemeClr val="bg1"/>
                </a:solidFill>
                <a:effectLst/>
                <a:latin typeface="Calibri" panose="020F0502020204030204" pitchFamily="34" charset="0"/>
                <a:ea typeface="+mj-ea"/>
                <a:cs typeface="Calibri" panose="020F0502020204030204" pitchFamily="34" charset="0"/>
              </a:rPr>
              <a:t>Storing and Refilling Naloxone</a:t>
            </a:r>
          </a:p>
        </p:txBody>
      </p:sp>
      <p:graphicFrame>
        <p:nvGraphicFramePr>
          <p:cNvPr id="16" name="TextBox 9">
            <a:extLst>
              <a:ext uri="{FF2B5EF4-FFF2-40B4-BE49-F238E27FC236}">
                <a16:creationId xmlns:a16="http://schemas.microsoft.com/office/drawing/2014/main" id="{A20B5BB5-C4EC-9CED-1141-685A2A061903}"/>
              </a:ext>
            </a:extLst>
          </p:cNvPr>
          <p:cNvGraphicFramePr/>
          <p:nvPr>
            <p:extLst>
              <p:ext uri="{D42A27DB-BD31-4B8C-83A1-F6EECF244321}">
                <p14:modId xmlns:p14="http://schemas.microsoft.com/office/powerpoint/2010/main" val="265896851"/>
              </p:ext>
            </p:extLst>
          </p:nvPr>
        </p:nvGraphicFramePr>
        <p:xfrm>
          <a:off x="804672" y="803186"/>
          <a:ext cx="10579607" cy="304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0" name="TextBox 119">
            <a:extLst>
              <a:ext uri="{FF2B5EF4-FFF2-40B4-BE49-F238E27FC236}">
                <a16:creationId xmlns:a16="http://schemas.microsoft.com/office/drawing/2014/main" id="{0A64C0B1-AD56-DBB1-655A-1BAE0B53E249}"/>
              </a:ext>
            </a:extLst>
          </p:cNvPr>
          <p:cNvSpPr txBox="1"/>
          <p:nvPr/>
        </p:nvSpPr>
        <p:spPr>
          <a:xfrm>
            <a:off x="10271760" y="483108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5773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C60534-3C84-0606-AFDE-B0D561C53135}"/>
              </a:ext>
            </a:extLst>
          </p:cNvPr>
          <p:cNvSpPr txBox="1"/>
          <p:nvPr/>
        </p:nvSpPr>
        <p:spPr>
          <a:xfrm>
            <a:off x="1121230" y="341852"/>
            <a:ext cx="6096000" cy="1107996"/>
          </a:xfrm>
          <a:prstGeom prst="rect">
            <a:avLst/>
          </a:prstGeom>
          <a:noFill/>
        </p:spPr>
        <p:txBody>
          <a:bodyPr wrap="square">
            <a:spAutoFit/>
          </a:bodyPr>
          <a:lstStyle/>
          <a:p>
            <a:r>
              <a:rPr lang="en-US" sz="6600" b="1" dirty="0">
                <a:latin typeface="Calibri" panose="020F0502020204030204" pitchFamily="34" charset="0"/>
                <a:cs typeface="Calibri" panose="020F0502020204030204" pitchFamily="34" charset="0"/>
              </a:rPr>
              <a:t>SAVE ME</a:t>
            </a:r>
          </a:p>
        </p:txBody>
      </p:sp>
      <p:sp>
        <p:nvSpPr>
          <p:cNvPr id="5" name="TextBox 4">
            <a:extLst>
              <a:ext uri="{FF2B5EF4-FFF2-40B4-BE49-F238E27FC236}">
                <a16:creationId xmlns:a16="http://schemas.microsoft.com/office/drawing/2014/main" id="{8255269D-A062-9AA7-9BC4-0CDB4C517EA9}"/>
              </a:ext>
            </a:extLst>
          </p:cNvPr>
          <p:cNvSpPr txBox="1"/>
          <p:nvPr/>
        </p:nvSpPr>
        <p:spPr>
          <a:xfrm>
            <a:off x="1687287" y="1565586"/>
            <a:ext cx="8175171" cy="3970318"/>
          </a:xfrm>
          <a:prstGeom prst="rect">
            <a:avLst/>
          </a:prstGeom>
          <a:noFill/>
        </p:spPr>
        <p:txBody>
          <a:bodyPr wrap="square">
            <a:spAutoFit/>
          </a:bodyPr>
          <a:lstStyle/>
          <a:p>
            <a:r>
              <a:rPr lang="en-US" sz="3600" b="1" dirty="0"/>
              <a:t>S</a:t>
            </a:r>
            <a:r>
              <a:rPr lang="en-US" sz="3600" dirty="0"/>
              <a:t>TIMULATE</a:t>
            </a:r>
          </a:p>
          <a:p>
            <a:r>
              <a:rPr lang="en-US" sz="3600" b="1" dirty="0"/>
              <a:t>A</a:t>
            </a:r>
            <a:r>
              <a:rPr lang="en-US" sz="3600" dirty="0"/>
              <a:t>IRWAY</a:t>
            </a:r>
          </a:p>
          <a:p>
            <a:r>
              <a:rPr lang="en-US" sz="3600" b="1" dirty="0"/>
              <a:t>V</a:t>
            </a:r>
            <a:r>
              <a:rPr lang="en-US" sz="3600" dirty="0"/>
              <a:t>ENTILATE</a:t>
            </a:r>
          </a:p>
          <a:p>
            <a:r>
              <a:rPr lang="en-US" sz="3600" b="1" dirty="0"/>
              <a:t>E</a:t>
            </a:r>
            <a:r>
              <a:rPr lang="en-US" sz="3600" dirty="0"/>
              <a:t>VALUATE</a:t>
            </a:r>
          </a:p>
          <a:p>
            <a:endParaRPr lang="en-US" sz="3600" dirty="0"/>
          </a:p>
          <a:p>
            <a:r>
              <a:rPr lang="en-US" sz="3600" b="1" dirty="0"/>
              <a:t>M</a:t>
            </a:r>
            <a:r>
              <a:rPr lang="en-US" sz="3600" dirty="0"/>
              <a:t>USCULAR INJECTION</a:t>
            </a:r>
          </a:p>
          <a:p>
            <a:r>
              <a:rPr lang="en-US" sz="3600" b="1" dirty="0"/>
              <a:t>E</a:t>
            </a:r>
            <a:r>
              <a:rPr lang="en-US" sz="3600" dirty="0"/>
              <a:t>VALUATE</a:t>
            </a:r>
          </a:p>
        </p:txBody>
      </p:sp>
      <p:pic>
        <p:nvPicPr>
          <p:cNvPr id="7" name="Picture 6" descr="A person holding a small white and pink container&#10;&#10;Description automatically generated">
            <a:extLst>
              <a:ext uri="{FF2B5EF4-FFF2-40B4-BE49-F238E27FC236}">
                <a16:creationId xmlns:a16="http://schemas.microsoft.com/office/drawing/2014/main" id="{7EF59530-265A-56CD-061C-AFE9FB34B796}"/>
              </a:ext>
            </a:extLst>
          </p:cNvPr>
          <p:cNvPicPr>
            <a:picLocks noChangeAspect="1"/>
          </p:cNvPicPr>
          <p:nvPr/>
        </p:nvPicPr>
        <p:blipFill>
          <a:blip r:embed="rId2"/>
          <a:stretch>
            <a:fillRect/>
          </a:stretch>
        </p:blipFill>
        <p:spPr>
          <a:xfrm>
            <a:off x="5965372" y="341852"/>
            <a:ext cx="3635830" cy="3357411"/>
          </a:xfrm>
          <a:prstGeom prst="rect">
            <a:avLst/>
          </a:prstGeom>
        </p:spPr>
      </p:pic>
      <p:pic>
        <p:nvPicPr>
          <p:cNvPr id="9" name="Picture 8" descr="A poster with text and images of people in red circles&#10;&#10;Description automatically generated">
            <a:extLst>
              <a:ext uri="{FF2B5EF4-FFF2-40B4-BE49-F238E27FC236}">
                <a16:creationId xmlns:a16="http://schemas.microsoft.com/office/drawing/2014/main" id="{6C8E6153-E6EB-915A-742E-46E3D85D52E2}"/>
              </a:ext>
            </a:extLst>
          </p:cNvPr>
          <p:cNvPicPr>
            <a:picLocks noChangeAspect="1"/>
          </p:cNvPicPr>
          <p:nvPr/>
        </p:nvPicPr>
        <p:blipFill>
          <a:blip r:embed="rId3"/>
          <a:srcRect r="325" b="17512"/>
          <a:stretch/>
        </p:blipFill>
        <p:spPr>
          <a:xfrm>
            <a:off x="8175171" y="3158737"/>
            <a:ext cx="3635830" cy="3357411"/>
          </a:xfrm>
          <a:prstGeom prst="rect">
            <a:avLst/>
          </a:prstGeom>
        </p:spPr>
      </p:pic>
    </p:spTree>
    <p:extLst>
      <p:ext uri="{BB962C8B-B14F-4D97-AF65-F5344CB8AC3E}">
        <p14:creationId xmlns:p14="http://schemas.microsoft.com/office/powerpoint/2010/main" val="138349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3473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red chat bubbles&#10;&#10;Description automatically generated">
            <a:extLst>
              <a:ext uri="{FF2B5EF4-FFF2-40B4-BE49-F238E27FC236}">
                <a16:creationId xmlns:a16="http://schemas.microsoft.com/office/drawing/2014/main" id="{69ECD084-2B4F-0CE9-C1EE-02500673BB63}"/>
              </a:ext>
            </a:extLst>
          </p:cNvPr>
          <p:cNvPicPr>
            <a:picLocks noChangeAspect="1"/>
          </p:cNvPicPr>
          <p:nvPr/>
        </p:nvPicPr>
        <p:blipFill>
          <a:blip r:embed="rId2"/>
          <a:srcRect l="6121" r="3747" b="4"/>
          <a:stretch>
            <a:fillRect/>
          </a:stretch>
        </p:blipFill>
        <p:spPr>
          <a:xfrm>
            <a:off x="972115" y="960214"/>
            <a:ext cx="5641848" cy="4919472"/>
          </a:xfrm>
          <a:prstGeom prst="rect">
            <a:avLst/>
          </a:prstGeom>
          <a:ln w="12700">
            <a:noFill/>
          </a:ln>
        </p:spPr>
      </p:pic>
      <p:sp>
        <p:nvSpPr>
          <p:cNvPr id="2" name="TextBox 1">
            <a:extLst>
              <a:ext uri="{FF2B5EF4-FFF2-40B4-BE49-F238E27FC236}">
                <a16:creationId xmlns:a16="http://schemas.microsoft.com/office/drawing/2014/main" id="{5908663A-71BE-5EAD-ABC5-1826FA427D63}"/>
              </a:ext>
            </a:extLst>
          </p:cNvPr>
          <p:cNvSpPr txBox="1"/>
          <p:nvPr/>
        </p:nvSpPr>
        <p:spPr>
          <a:xfrm>
            <a:off x="7266207" y="1589881"/>
            <a:ext cx="4590563" cy="3678237"/>
          </a:xfrm>
          <a:prstGeom prst="rect">
            <a:avLst/>
          </a:prstGeom>
        </p:spPr>
        <p:txBody>
          <a:bodyPr vert="horz" lIns="91440" tIns="45720" rIns="91440" bIns="45720" rtlCol="0" anchor="ctr">
            <a:normAutofit fontScale="92500" lnSpcReduction="20000"/>
          </a:bodyPr>
          <a:lstStyle/>
          <a:p>
            <a:pPr marL="0" indent="0" algn="ctr">
              <a:buNone/>
            </a:pPr>
            <a:r>
              <a:rPr lang="en-US" sz="4300" b="1" dirty="0">
                <a:latin typeface="Calibri" panose="020F0502020204030204" pitchFamily="34" charset="0"/>
                <a:cs typeface="Calibri" panose="020F0502020204030204" pitchFamily="34" charset="0"/>
              </a:rPr>
              <a:t>Questions? More Training? Resources?</a:t>
            </a:r>
          </a:p>
          <a:p>
            <a:pPr marL="0" indent="0">
              <a:buNone/>
            </a:pPr>
            <a:endParaRPr lang="en-US" sz="2400" b="1" dirty="0"/>
          </a:p>
          <a:p>
            <a:pPr marL="0" indent="0">
              <a:buNone/>
            </a:pPr>
            <a:r>
              <a:rPr lang="en-US" sz="2400" b="1" dirty="0"/>
              <a:t>Maryellen Gibson</a:t>
            </a:r>
          </a:p>
          <a:p>
            <a:pPr marL="0" indent="0">
              <a:buNone/>
            </a:pPr>
            <a:r>
              <a:rPr lang="en-US" sz="2400" b="1" dirty="0">
                <a:hlinkClick r:id="rId3"/>
              </a:rPr>
              <a:t>Maryellen.Gibson@usask.ca</a:t>
            </a:r>
            <a:endParaRPr lang="en-US" sz="2400" b="1" dirty="0"/>
          </a:p>
          <a:p>
            <a:pPr marL="0" indent="0">
              <a:buNone/>
            </a:pPr>
            <a:endParaRPr lang="en-US" sz="2400" b="1" dirty="0"/>
          </a:p>
          <a:p>
            <a:pPr marL="0" indent="0">
              <a:buNone/>
            </a:pPr>
            <a:r>
              <a:rPr lang="en-US" sz="2400" b="1" dirty="0"/>
              <a:t>Barb </a:t>
            </a:r>
            <a:r>
              <a:rPr lang="en-US" sz="2400" b="1" dirty="0" err="1"/>
              <a:t>Fornssler</a:t>
            </a:r>
            <a:endParaRPr lang="en-US" sz="2400" b="1" dirty="0"/>
          </a:p>
          <a:p>
            <a:pPr marL="0" indent="0">
              <a:buNone/>
            </a:pPr>
            <a:r>
              <a:rPr lang="en-US" sz="2400" b="1" dirty="0">
                <a:hlinkClick r:id="rId4"/>
              </a:rPr>
              <a:t>Barb.Fornssler@usask.ca</a:t>
            </a:r>
            <a:endParaRPr lang="en-US" sz="2400" b="1" dirty="0"/>
          </a:p>
          <a:p>
            <a:pPr marL="0" indent="0">
              <a:buNone/>
            </a:pPr>
            <a:endParaRPr lang="en-US" sz="2400" b="1" dirty="0"/>
          </a:p>
          <a:p>
            <a:pPr marL="0" indent="0">
              <a:buNone/>
            </a:pPr>
            <a:r>
              <a:rPr lang="en-US" sz="2400" b="1" dirty="0"/>
              <a:t>Kayla Irvine</a:t>
            </a:r>
          </a:p>
          <a:p>
            <a:pPr marL="0" indent="0">
              <a:buNone/>
            </a:pPr>
            <a:r>
              <a:rPr lang="en-US" sz="2400" b="1" dirty="0">
                <a:hlinkClick r:id="rId5"/>
              </a:rPr>
              <a:t>Kai022@usask.ca</a:t>
            </a:r>
            <a:r>
              <a:rPr lang="en-US" sz="2400" b="1" dirty="0"/>
              <a:t> </a:t>
            </a:r>
          </a:p>
          <a:p>
            <a:pPr defTabSz="914400">
              <a:lnSpc>
                <a:spcPct val="120000"/>
              </a:lnSpc>
              <a:spcAft>
                <a:spcPts val="600"/>
              </a:spcAft>
              <a:buClr>
                <a:srgbClr val="E34736"/>
              </a:buClr>
              <a:buSzPct val="110000"/>
            </a:pPr>
            <a:endParaRPr lang="en-US" dirty="0"/>
          </a:p>
        </p:txBody>
      </p:sp>
    </p:spTree>
    <p:extLst>
      <p:ext uri="{BB962C8B-B14F-4D97-AF65-F5344CB8AC3E}">
        <p14:creationId xmlns:p14="http://schemas.microsoft.com/office/powerpoint/2010/main" val="2058182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hand holding a stack of wooden blocks&#10;&#10;Description automatically generated">
            <a:extLst>
              <a:ext uri="{FF2B5EF4-FFF2-40B4-BE49-F238E27FC236}">
                <a16:creationId xmlns:a16="http://schemas.microsoft.com/office/drawing/2014/main" id="{DFF5CF15-FAFB-559A-F620-F8046D35644D}"/>
              </a:ext>
            </a:extLst>
          </p:cNvPr>
          <p:cNvPicPr>
            <a:picLocks noChangeAspect="1"/>
          </p:cNvPicPr>
          <p:nvPr/>
        </p:nvPicPr>
        <p:blipFill>
          <a:blip r:embed="rId2"/>
          <a:srcRect t="6190" b="3810"/>
          <a:stretch>
            <a:fillRect/>
          </a:stretch>
        </p:blipFill>
        <p:spPr>
          <a:xfrm>
            <a:off x="20" y="10"/>
            <a:ext cx="12191980" cy="6857990"/>
          </a:xfrm>
          <a:prstGeom prst="rect">
            <a:avLst/>
          </a:prstGeom>
        </p:spPr>
      </p:pic>
      <p:grpSp>
        <p:nvGrpSpPr>
          <p:cNvPr id="8" name="Group 7">
            <a:extLst>
              <a:ext uri="{FF2B5EF4-FFF2-40B4-BE49-F238E27FC236}">
                <a16:creationId xmlns:a16="http://schemas.microsoft.com/office/drawing/2014/main" id="{5927D013-91F2-4965-B38E-247BB7DEFD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2BEBDCF3-5071-4ECE-BF3C-223C7A9A0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4524B84A-BEB9-44DD-A582-DD7F3857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FF261CBD-A93E-4EEE-8B50-C17F36477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A810A108-E17C-4DCF-9C1A-DE4CBB4A0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9C897D38-EAD4-4CF8-B75A-34415F0E2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FEC7A3C5-0978-4C9F-AD47-57CDE1D27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1752DF1E-E0DB-4264-893D-15BD90B19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45359FB8-E648-4A60-9B0C-674D76EC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A43C9C90-3735-439A-9B05-471570462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3D333B98-AFDD-45EF-9EB6-8CF1A7D4E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10E04A0E-9450-4B9D-B40E-50E3A44AD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FD5671B8-4962-4E10-8622-3D65D920A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F7CD1025-0584-432B-91FB-56EC2A34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D7F0937-1B34-4BBF-91E2-ACD0820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2F51F0BC-B7F1-496D-A49E-B8F7BC40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390BBDD1-4D3C-4038-AB05-DC78187B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20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0199B21B-BD24-415C-AFA4-C36E8B2F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20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969F0B1A-69AA-4251-8458-911C11B1E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A6452F5D-C474-4AC3-8831-4974C927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4">
              <a:extLst>
                <a:ext uri="{FF2B5EF4-FFF2-40B4-BE49-F238E27FC236}">
                  <a16:creationId xmlns:a16="http://schemas.microsoft.com/office/drawing/2014/main" id="{F7302DE9-1403-4952-A47F-9163E6EC7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5">
              <a:extLst>
                <a:ext uri="{FF2B5EF4-FFF2-40B4-BE49-F238E27FC236}">
                  <a16:creationId xmlns:a16="http://schemas.microsoft.com/office/drawing/2014/main" id="{FC50F3DD-CAA3-436C-A0C6-20C9C4756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82302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90EF13-8B0A-6EF5-6D0E-0442D51B9CBF}"/>
              </a:ext>
            </a:extLst>
          </p:cNvPr>
          <p:cNvPicPr>
            <a:picLocks noChangeAspect="1"/>
          </p:cNvPicPr>
          <p:nvPr/>
        </p:nvPicPr>
        <p:blipFill>
          <a:blip r:embed="rId2"/>
          <a:srcRect t="27507" r="2342" b="27507"/>
          <a:stretch/>
        </p:blipFill>
        <p:spPr>
          <a:xfrm>
            <a:off x="7574084" y="5152188"/>
            <a:ext cx="4617915" cy="1701800"/>
          </a:xfrm>
          <a:prstGeom prst="rect">
            <a:avLst/>
          </a:prstGeom>
        </p:spPr>
      </p:pic>
      <p:sp>
        <p:nvSpPr>
          <p:cNvPr id="2" name="TextBox 1">
            <a:extLst>
              <a:ext uri="{FF2B5EF4-FFF2-40B4-BE49-F238E27FC236}">
                <a16:creationId xmlns:a16="http://schemas.microsoft.com/office/drawing/2014/main" id="{048A6345-172B-82BB-A9C8-AAE886F48436}"/>
              </a:ext>
            </a:extLst>
          </p:cNvPr>
          <p:cNvSpPr txBox="1"/>
          <p:nvPr/>
        </p:nvSpPr>
        <p:spPr>
          <a:xfrm>
            <a:off x="5189529" y="1786985"/>
            <a:ext cx="3761015" cy="3416320"/>
          </a:xfrm>
          <a:prstGeom prst="rect">
            <a:avLst/>
          </a:prstGeom>
          <a:noFill/>
        </p:spPr>
        <p:txBody>
          <a:bodyPr wrap="square" rtlCol="0">
            <a:spAutoFit/>
          </a:bodyPr>
          <a:lstStyle/>
          <a:p>
            <a:pPr algn="just"/>
            <a:r>
              <a:rPr lang="en-US" sz="5400" b="1" dirty="0">
                <a:latin typeface="Calibri" panose="020F0502020204030204" pitchFamily="34" charset="0"/>
                <a:cs typeface="Calibri" panose="020F0502020204030204" pitchFamily="34" charset="0"/>
              </a:rPr>
              <a:t>Role</a:t>
            </a:r>
          </a:p>
          <a:p>
            <a:pPr algn="just"/>
            <a:r>
              <a:rPr lang="en-US" sz="5400" b="1" dirty="0">
                <a:latin typeface="Calibri" panose="020F0502020204030204" pitchFamily="34" charset="0"/>
                <a:cs typeface="Calibri" panose="020F0502020204030204" pitchFamily="34" charset="0"/>
              </a:rPr>
              <a:t> As</a:t>
            </a:r>
          </a:p>
          <a:p>
            <a:pPr algn="just"/>
            <a:r>
              <a:rPr lang="en-US" sz="5400" b="1" dirty="0">
                <a:latin typeface="Calibri" panose="020F0502020204030204" pitchFamily="34" charset="0"/>
                <a:cs typeface="Calibri" panose="020F0502020204030204" pitchFamily="34" charset="0"/>
              </a:rPr>
              <a:t> A </a:t>
            </a:r>
          </a:p>
          <a:p>
            <a:pPr algn="just"/>
            <a:r>
              <a:rPr lang="en-US" sz="5400" b="1" dirty="0">
                <a:latin typeface="Calibri" panose="020F0502020204030204" pitchFamily="34" charset="0"/>
                <a:cs typeface="Calibri" panose="020F0502020204030204" pitchFamily="34" charset="0"/>
              </a:rPr>
              <a:t>Trainer</a:t>
            </a:r>
          </a:p>
        </p:txBody>
      </p:sp>
      <p:pic>
        <p:nvPicPr>
          <p:cNvPr id="5" name="Picture 4">
            <a:extLst>
              <a:ext uri="{FF2B5EF4-FFF2-40B4-BE49-F238E27FC236}">
                <a16:creationId xmlns:a16="http://schemas.microsoft.com/office/drawing/2014/main" id="{E497286B-0A3C-AD67-4C34-2DE153EAC947}"/>
              </a:ext>
            </a:extLst>
          </p:cNvPr>
          <p:cNvPicPr>
            <a:picLocks noChangeAspect="1"/>
          </p:cNvPicPr>
          <p:nvPr/>
        </p:nvPicPr>
        <p:blipFill>
          <a:blip r:embed="rId3"/>
          <a:stretch>
            <a:fillRect/>
          </a:stretch>
        </p:blipFill>
        <p:spPr>
          <a:xfrm>
            <a:off x="7976505" y="1596833"/>
            <a:ext cx="4215493" cy="1821473"/>
          </a:xfrm>
          <a:prstGeom prst="rect">
            <a:avLst/>
          </a:prstGeom>
        </p:spPr>
      </p:pic>
      <p:pic>
        <p:nvPicPr>
          <p:cNvPr id="6" name="Picture 5">
            <a:extLst>
              <a:ext uri="{FF2B5EF4-FFF2-40B4-BE49-F238E27FC236}">
                <a16:creationId xmlns:a16="http://schemas.microsoft.com/office/drawing/2014/main" id="{809EE5FB-02B9-F75E-4080-F80A69EF6E9D}"/>
              </a:ext>
            </a:extLst>
          </p:cNvPr>
          <p:cNvPicPr>
            <a:picLocks noChangeAspect="1"/>
          </p:cNvPicPr>
          <p:nvPr/>
        </p:nvPicPr>
        <p:blipFill>
          <a:blip r:embed="rId4"/>
          <a:stretch>
            <a:fillRect/>
          </a:stretch>
        </p:blipFill>
        <p:spPr>
          <a:xfrm>
            <a:off x="7976505" y="10694"/>
            <a:ext cx="4215492" cy="1575445"/>
          </a:xfrm>
          <a:prstGeom prst="rect">
            <a:avLst/>
          </a:prstGeom>
        </p:spPr>
      </p:pic>
      <p:pic>
        <p:nvPicPr>
          <p:cNvPr id="7" name="Picture 6">
            <a:extLst>
              <a:ext uri="{FF2B5EF4-FFF2-40B4-BE49-F238E27FC236}">
                <a16:creationId xmlns:a16="http://schemas.microsoft.com/office/drawing/2014/main" id="{D6E922B2-2174-5683-D030-4419FFB06C70}"/>
              </a:ext>
            </a:extLst>
          </p:cNvPr>
          <p:cNvPicPr>
            <a:picLocks noChangeAspect="1"/>
          </p:cNvPicPr>
          <p:nvPr/>
        </p:nvPicPr>
        <p:blipFill>
          <a:blip r:embed="rId5"/>
          <a:srcRect b="13370"/>
          <a:stretch/>
        </p:blipFill>
        <p:spPr>
          <a:xfrm>
            <a:off x="7976506" y="3429000"/>
            <a:ext cx="4215493" cy="1701800"/>
          </a:xfrm>
          <a:prstGeom prst="rect">
            <a:avLst/>
          </a:prstGeom>
        </p:spPr>
      </p:pic>
      <p:pic>
        <p:nvPicPr>
          <p:cNvPr id="11" name="Picture 10">
            <a:extLst>
              <a:ext uri="{FF2B5EF4-FFF2-40B4-BE49-F238E27FC236}">
                <a16:creationId xmlns:a16="http://schemas.microsoft.com/office/drawing/2014/main" id="{84FC3553-E913-422D-7787-1014F80C4E4E}"/>
              </a:ext>
            </a:extLst>
          </p:cNvPr>
          <p:cNvPicPr>
            <a:picLocks noChangeAspect="1"/>
          </p:cNvPicPr>
          <p:nvPr/>
        </p:nvPicPr>
        <p:blipFill>
          <a:blip r:embed="rId6"/>
          <a:stretch>
            <a:fillRect/>
          </a:stretch>
        </p:blipFill>
        <p:spPr>
          <a:xfrm>
            <a:off x="0" y="10694"/>
            <a:ext cx="4215495" cy="1701799"/>
          </a:xfrm>
          <a:prstGeom prst="rect">
            <a:avLst/>
          </a:prstGeom>
        </p:spPr>
      </p:pic>
      <p:pic>
        <p:nvPicPr>
          <p:cNvPr id="12" name="Picture 11">
            <a:extLst>
              <a:ext uri="{FF2B5EF4-FFF2-40B4-BE49-F238E27FC236}">
                <a16:creationId xmlns:a16="http://schemas.microsoft.com/office/drawing/2014/main" id="{B87C33E2-B46B-1994-0299-EEC9F98AD7CA}"/>
              </a:ext>
            </a:extLst>
          </p:cNvPr>
          <p:cNvPicPr>
            <a:picLocks noChangeAspect="1"/>
          </p:cNvPicPr>
          <p:nvPr/>
        </p:nvPicPr>
        <p:blipFill>
          <a:blip r:embed="rId7"/>
          <a:stretch>
            <a:fillRect/>
          </a:stretch>
        </p:blipFill>
        <p:spPr>
          <a:xfrm>
            <a:off x="0" y="1712492"/>
            <a:ext cx="4215492" cy="1821473"/>
          </a:xfrm>
          <a:prstGeom prst="rect">
            <a:avLst/>
          </a:prstGeom>
        </p:spPr>
      </p:pic>
      <p:pic>
        <p:nvPicPr>
          <p:cNvPr id="13" name="Picture 12">
            <a:extLst>
              <a:ext uri="{FF2B5EF4-FFF2-40B4-BE49-F238E27FC236}">
                <a16:creationId xmlns:a16="http://schemas.microsoft.com/office/drawing/2014/main" id="{E00F8E0C-3318-EA4A-94F8-F947B604DC1F}"/>
              </a:ext>
            </a:extLst>
          </p:cNvPr>
          <p:cNvPicPr>
            <a:picLocks noChangeAspect="1"/>
          </p:cNvPicPr>
          <p:nvPr/>
        </p:nvPicPr>
        <p:blipFill>
          <a:blip r:embed="rId8"/>
          <a:stretch>
            <a:fillRect/>
          </a:stretch>
        </p:blipFill>
        <p:spPr>
          <a:xfrm>
            <a:off x="0" y="3558440"/>
            <a:ext cx="4215491" cy="1572360"/>
          </a:xfrm>
          <a:prstGeom prst="rect">
            <a:avLst/>
          </a:prstGeom>
        </p:spPr>
      </p:pic>
      <p:pic>
        <p:nvPicPr>
          <p:cNvPr id="14" name="Picture 13">
            <a:extLst>
              <a:ext uri="{FF2B5EF4-FFF2-40B4-BE49-F238E27FC236}">
                <a16:creationId xmlns:a16="http://schemas.microsoft.com/office/drawing/2014/main" id="{F206DB55-0CE0-AF83-3D41-A4E93C84B079}"/>
              </a:ext>
            </a:extLst>
          </p:cNvPr>
          <p:cNvPicPr>
            <a:picLocks noChangeAspect="1"/>
          </p:cNvPicPr>
          <p:nvPr/>
        </p:nvPicPr>
        <p:blipFill>
          <a:blip r:embed="rId9"/>
          <a:stretch>
            <a:fillRect/>
          </a:stretch>
        </p:blipFill>
        <p:spPr>
          <a:xfrm>
            <a:off x="0" y="5130800"/>
            <a:ext cx="4215491" cy="1727200"/>
          </a:xfrm>
          <a:prstGeom prst="rect">
            <a:avLst/>
          </a:prstGeom>
        </p:spPr>
      </p:pic>
      <p:pic>
        <p:nvPicPr>
          <p:cNvPr id="15" name="Picture 14">
            <a:extLst>
              <a:ext uri="{FF2B5EF4-FFF2-40B4-BE49-F238E27FC236}">
                <a16:creationId xmlns:a16="http://schemas.microsoft.com/office/drawing/2014/main" id="{EC8DF7C2-A238-C802-1AE2-69B94D0ED15E}"/>
              </a:ext>
            </a:extLst>
          </p:cNvPr>
          <p:cNvPicPr>
            <a:picLocks noChangeAspect="1"/>
          </p:cNvPicPr>
          <p:nvPr/>
        </p:nvPicPr>
        <p:blipFill>
          <a:blip r:embed="rId10"/>
          <a:stretch>
            <a:fillRect/>
          </a:stretch>
        </p:blipFill>
        <p:spPr>
          <a:xfrm>
            <a:off x="4215491" y="-29152"/>
            <a:ext cx="3761014" cy="1647373"/>
          </a:xfrm>
          <a:prstGeom prst="rect">
            <a:avLst/>
          </a:prstGeom>
        </p:spPr>
      </p:pic>
      <p:pic>
        <p:nvPicPr>
          <p:cNvPr id="16" name="Picture 15">
            <a:extLst>
              <a:ext uri="{FF2B5EF4-FFF2-40B4-BE49-F238E27FC236}">
                <a16:creationId xmlns:a16="http://schemas.microsoft.com/office/drawing/2014/main" id="{E2F4235B-F85E-044B-8361-BD91E7563F22}"/>
              </a:ext>
            </a:extLst>
          </p:cNvPr>
          <p:cNvPicPr>
            <a:picLocks noChangeAspect="1"/>
          </p:cNvPicPr>
          <p:nvPr/>
        </p:nvPicPr>
        <p:blipFill>
          <a:blip r:embed="rId11"/>
          <a:stretch>
            <a:fillRect/>
          </a:stretch>
        </p:blipFill>
        <p:spPr>
          <a:xfrm>
            <a:off x="4292597" y="4983424"/>
            <a:ext cx="3514971" cy="1821472"/>
          </a:xfrm>
          <a:prstGeom prst="rect">
            <a:avLst/>
          </a:prstGeom>
        </p:spPr>
      </p:pic>
    </p:spTree>
    <p:extLst>
      <p:ext uri="{BB962C8B-B14F-4D97-AF65-F5344CB8AC3E}">
        <p14:creationId xmlns:p14="http://schemas.microsoft.com/office/powerpoint/2010/main" val="426177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ECECF94-D01C-459E-AF55-CEE99A077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7873" y="480060"/>
            <a:ext cx="5387116" cy="5897880"/>
          </a:xfrm>
          <a:prstGeom prst="rect">
            <a:avLst/>
          </a:prstGeom>
          <a:solidFill>
            <a:srgbClr val="FFFFFF"/>
          </a:solidFill>
          <a:ln w="22225">
            <a:solidFill>
              <a:srgbClr val="FF9800"/>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63" name="Group 62">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2" name="Rectangle 61">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387390" cy="5897880"/>
          </a:xfrm>
          <a:prstGeom prst="rect">
            <a:avLst/>
          </a:prstGeom>
          <a:solidFill>
            <a:srgbClr val="FFFFFF"/>
          </a:solidFill>
          <a:ln w="22225">
            <a:solidFill>
              <a:srgbClr val="FF9800"/>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descr="A hand holding a stopwatch next to a box with a light bulb&#10;&#10;Description automatically generated">
            <a:extLst>
              <a:ext uri="{FF2B5EF4-FFF2-40B4-BE49-F238E27FC236}">
                <a16:creationId xmlns:a16="http://schemas.microsoft.com/office/drawing/2014/main" id="{40BC5F23-82A6-0E84-337B-21767603364B}"/>
              </a:ext>
            </a:extLst>
          </p:cNvPr>
          <p:cNvPicPr>
            <a:picLocks noChangeAspect="1"/>
          </p:cNvPicPr>
          <p:nvPr/>
        </p:nvPicPr>
        <p:blipFill>
          <a:blip r:embed="rId2"/>
          <a:stretch>
            <a:fillRect/>
          </a:stretch>
        </p:blipFill>
        <p:spPr>
          <a:xfrm>
            <a:off x="991361" y="1151360"/>
            <a:ext cx="4372183" cy="4551045"/>
          </a:xfrm>
          <a:prstGeom prst="rect">
            <a:avLst/>
          </a:prstGeom>
        </p:spPr>
      </p:pic>
      <p:pic>
        <p:nvPicPr>
          <p:cNvPr id="8" name="Picture 7" descr="A road with a road going up&#10;&#10;Description automatically generated">
            <a:extLst>
              <a:ext uri="{FF2B5EF4-FFF2-40B4-BE49-F238E27FC236}">
                <a16:creationId xmlns:a16="http://schemas.microsoft.com/office/drawing/2014/main" id="{05048C42-29D7-F76E-E313-BEA511E5A858}"/>
              </a:ext>
            </a:extLst>
          </p:cNvPr>
          <p:cNvPicPr>
            <a:picLocks noChangeAspect="1"/>
          </p:cNvPicPr>
          <p:nvPr/>
        </p:nvPicPr>
        <p:blipFill>
          <a:blip r:embed="rId3"/>
          <a:stretch>
            <a:fillRect/>
          </a:stretch>
        </p:blipFill>
        <p:spPr>
          <a:xfrm>
            <a:off x="6832740" y="1870910"/>
            <a:ext cx="4379773" cy="3111944"/>
          </a:xfrm>
          <a:prstGeom prst="rect">
            <a:avLst/>
          </a:prstGeom>
        </p:spPr>
      </p:pic>
    </p:spTree>
    <p:extLst>
      <p:ext uri="{BB962C8B-B14F-4D97-AF65-F5344CB8AC3E}">
        <p14:creationId xmlns:p14="http://schemas.microsoft.com/office/powerpoint/2010/main" val="183584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3" name="Group 32">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8" name="Rectangle 37">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6AC1923B-372A-0007-8ED2-AC7CB0C76B42}"/>
              </a:ext>
            </a:extLst>
          </p:cNvPr>
          <p:cNvSpPr txBox="1"/>
          <p:nvPr/>
        </p:nvSpPr>
        <p:spPr>
          <a:xfrm>
            <a:off x="7288716" y="509588"/>
            <a:ext cx="5017008" cy="2412811"/>
          </a:xfrm>
          <a:prstGeom prst="rect">
            <a:avLst/>
          </a:prstGeom>
        </p:spPr>
        <p:txBody>
          <a:bodyPr vert="horz" lIns="228600" tIns="228600" rIns="228600" bIns="228600" rtlCol="0" anchor="ctr">
            <a:normAutofit/>
          </a:bodyPr>
          <a:lstStyle/>
          <a:p>
            <a:pPr defTabSz="914400">
              <a:lnSpc>
                <a:spcPct val="85000"/>
              </a:lnSpc>
              <a:spcBef>
                <a:spcPct val="0"/>
              </a:spcBef>
              <a:spcAft>
                <a:spcPts val="600"/>
              </a:spcAft>
            </a:pPr>
            <a:r>
              <a:rPr lang="en-US" sz="4000" b="1" spc="-150" dirty="0">
                <a:solidFill>
                  <a:schemeClr val="tx2"/>
                </a:solidFill>
                <a:latin typeface="Calibri" panose="020F0502020204030204" pitchFamily="34" charset="0"/>
                <a:ea typeface="+mj-ea"/>
                <a:cs typeface="Calibri" panose="020F0502020204030204" pitchFamily="34" charset="0"/>
              </a:rPr>
              <a:t>Where to locate Naloxone Kits for training sessions?</a:t>
            </a:r>
          </a:p>
        </p:txBody>
      </p:sp>
      <p:sp>
        <p:nvSpPr>
          <p:cNvPr id="63" name="Rectangle 62">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F94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gnifying glass over a city map&#10;&#10;Description automatically generated">
            <a:extLst>
              <a:ext uri="{FF2B5EF4-FFF2-40B4-BE49-F238E27FC236}">
                <a16:creationId xmlns:a16="http://schemas.microsoft.com/office/drawing/2014/main" id="{595CF8B0-E388-6A27-DC03-0391AC09817E}"/>
              </a:ext>
            </a:extLst>
          </p:cNvPr>
          <p:cNvPicPr>
            <a:picLocks noChangeAspect="1"/>
          </p:cNvPicPr>
          <p:nvPr/>
        </p:nvPicPr>
        <p:blipFill>
          <a:blip r:embed="rId2"/>
          <a:srcRect l="14046" r="21444" b="-1"/>
          <a:stretch>
            <a:fillRect/>
          </a:stretch>
        </p:blipFill>
        <p:spPr>
          <a:xfrm>
            <a:off x="972115" y="960214"/>
            <a:ext cx="5641848" cy="4919472"/>
          </a:xfrm>
          <a:prstGeom prst="rect">
            <a:avLst/>
          </a:prstGeom>
          <a:ln w="12700">
            <a:noFill/>
          </a:ln>
        </p:spPr>
      </p:pic>
      <p:sp>
        <p:nvSpPr>
          <p:cNvPr id="5" name="TextBox 4">
            <a:extLst>
              <a:ext uri="{FF2B5EF4-FFF2-40B4-BE49-F238E27FC236}">
                <a16:creationId xmlns:a16="http://schemas.microsoft.com/office/drawing/2014/main" id="{80FE0FE8-35C9-5595-62DA-F1D15AB2E4F4}"/>
              </a:ext>
            </a:extLst>
          </p:cNvPr>
          <p:cNvSpPr txBox="1"/>
          <p:nvPr/>
        </p:nvSpPr>
        <p:spPr>
          <a:xfrm>
            <a:off x="7288562" y="2711506"/>
            <a:ext cx="4304558" cy="2212591"/>
          </a:xfrm>
          <a:prstGeom prst="rect">
            <a:avLst/>
          </a:prstGeom>
        </p:spPr>
        <p:txBody>
          <a:bodyPr vert="horz" lIns="91440" tIns="45720" rIns="91440" bIns="45720" rtlCol="0" anchor="ctr">
            <a:normAutofit/>
          </a:bodyPr>
          <a:lstStyle/>
          <a:p>
            <a:pPr marL="285750" indent="-228600" defTabSz="914400">
              <a:lnSpc>
                <a:spcPct val="120000"/>
              </a:lnSpc>
              <a:spcAft>
                <a:spcPts val="600"/>
              </a:spcAft>
              <a:buClr>
                <a:srgbClr val="FF94B0"/>
              </a:buClr>
              <a:buSzPct val="110000"/>
              <a:buFont typeface="Wingdings" panose="05000000000000000000" pitchFamily="2" charset="2"/>
              <a:buChar char="§"/>
            </a:pPr>
            <a:r>
              <a:rPr lang="en-US" sz="3200" dirty="0"/>
              <a:t>Health Authority</a:t>
            </a:r>
          </a:p>
          <a:p>
            <a:pPr marL="285750" indent="-228600" defTabSz="914400">
              <a:lnSpc>
                <a:spcPct val="120000"/>
              </a:lnSpc>
              <a:spcAft>
                <a:spcPts val="600"/>
              </a:spcAft>
              <a:buClr>
                <a:srgbClr val="FF94B0"/>
              </a:buClr>
              <a:buSzPct val="110000"/>
              <a:buFont typeface="Wingdings" panose="05000000000000000000" pitchFamily="2" charset="2"/>
              <a:buChar char="§"/>
            </a:pPr>
            <a:r>
              <a:rPr lang="en-US" sz="3200" dirty="0">
                <a:ea typeface="+mn-lt"/>
                <a:cs typeface="+mn-lt"/>
              </a:rPr>
              <a:t>Payton.Klitch@saskhealthauthority.ca</a:t>
            </a:r>
            <a:endParaRPr lang="en-US" sz="3200" dirty="0"/>
          </a:p>
        </p:txBody>
      </p:sp>
    </p:spTree>
    <p:extLst>
      <p:ext uri="{BB962C8B-B14F-4D97-AF65-F5344CB8AC3E}">
        <p14:creationId xmlns:p14="http://schemas.microsoft.com/office/powerpoint/2010/main" val="511077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8"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9" name="Group 88">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0" name="Rectangle 89">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1"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93" name="Rectangle 92">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5"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765E3B6C-DC53-7DB6-8AA0-70F463A78A42}"/>
              </a:ext>
            </a:extLst>
          </p:cNvPr>
          <p:cNvSpPr txBox="1"/>
          <p:nvPr/>
        </p:nvSpPr>
        <p:spPr>
          <a:xfrm>
            <a:off x="904877" y="795527"/>
            <a:ext cx="10488547" cy="1190912"/>
          </a:xfrm>
          <a:prstGeom prst="rect">
            <a:avLst/>
          </a:prstGeom>
        </p:spPr>
        <p:txBody>
          <a:bodyPr vert="horz" lIns="228600" tIns="228600" rIns="228600" bIns="228600" rtlCol="0" anchor="ctr">
            <a:normAutofit/>
          </a:bodyPr>
          <a:lstStyle/>
          <a:p>
            <a:pPr algn="ctr" defTabSz="914400">
              <a:lnSpc>
                <a:spcPct val="85000"/>
              </a:lnSpc>
              <a:spcBef>
                <a:spcPct val="0"/>
              </a:spcBef>
              <a:spcAft>
                <a:spcPts val="600"/>
              </a:spcAft>
            </a:pPr>
            <a:r>
              <a:rPr lang="en-US" sz="4400" b="1" spc="-150" dirty="0">
                <a:solidFill>
                  <a:schemeClr val="tx2"/>
                </a:solidFill>
                <a:latin typeface="Calibri" panose="020F0502020204030204" pitchFamily="34" charset="0"/>
                <a:ea typeface="+mj-ea"/>
                <a:cs typeface="Calibri" panose="020F0502020204030204" pitchFamily="34" charset="0"/>
              </a:rPr>
              <a:t>What to bring to a Naloxone Training event?</a:t>
            </a:r>
          </a:p>
        </p:txBody>
      </p:sp>
      <p:sp>
        <p:nvSpPr>
          <p:cNvPr id="116" name="Rectangle 11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clipboard with check marks&#10;&#10;Description automatically generated">
            <a:extLst>
              <a:ext uri="{FF2B5EF4-FFF2-40B4-BE49-F238E27FC236}">
                <a16:creationId xmlns:a16="http://schemas.microsoft.com/office/drawing/2014/main" id="{5780DCC6-A0C3-1953-BAB7-73774134B1DD}"/>
              </a:ext>
            </a:extLst>
          </p:cNvPr>
          <p:cNvPicPr>
            <a:picLocks noChangeAspect="1"/>
          </p:cNvPicPr>
          <p:nvPr/>
        </p:nvPicPr>
        <p:blipFill>
          <a:blip r:embed="rId2"/>
          <a:stretch>
            <a:fillRect/>
          </a:stretch>
        </p:blipFill>
        <p:spPr>
          <a:xfrm>
            <a:off x="1743337" y="2416047"/>
            <a:ext cx="3346704" cy="3346704"/>
          </a:xfrm>
          <a:prstGeom prst="rect">
            <a:avLst/>
          </a:prstGeom>
          <a:ln w="12700">
            <a:noFill/>
          </a:ln>
        </p:spPr>
      </p:pic>
      <p:graphicFrame>
        <p:nvGraphicFramePr>
          <p:cNvPr id="6" name="TextBox 2">
            <a:extLst>
              <a:ext uri="{FF2B5EF4-FFF2-40B4-BE49-F238E27FC236}">
                <a16:creationId xmlns:a16="http://schemas.microsoft.com/office/drawing/2014/main" id="{604B4733-E523-20CC-5C18-A46819E6187A}"/>
              </a:ext>
            </a:extLst>
          </p:cNvPr>
          <p:cNvGraphicFramePr/>
          <p:nvPr>
            <p:extLst>
              <p:ext uri="{D42A27DB-BD31-4B8C-83A1-F6EECF244321}">
                <p14:modId xmlns:p14="http://schemas.microsoft.com/office/powerpoint/2010/main" val="2364821341"/>
              </p:ext>
            </p:extLst>
          </p:nvPr>
        </p:nvGraphicFramePr>
        <p:xfrm>
          <a:off x="6380703" y="2228850"/>
          <a:ext cx="5028928" cy="36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979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E83A17-A42E-CA49-B954-57589F05E89F}"/>
              </a:ext>
            </a:extLst>
          </p:cNvPr>
          <p:cNvSpPr txBox="1"/>
          <p:nvPr/>
        </p:nvSpPr>
        <p:spPr>
          <a:xfrm>
            <a:off x="873978" y="1718735"/>
            <a:ext cx="5767566" cy="1072378"/>
          </a:xfrm>
          <a:prstGeom prst="rect">
            <a:avLst/>
          </a:prstGeom>
        </p:spPr>
        <p:txBody>
          <a:bodyPr vert="horz" lIns="228600" tIns="228600" rIns="228600" bIns="228600" rtlCol="0" anchor="ctr">
            <a:normAutofit/>
          </a:bodyPr>
          <a:lstStyle/>
          <a:p>
            <a:pPr algn="ctr" defTabSz="914400">
              <a:lnSpc>
                <a:spcPct val="85000"/>
              </a:lnSpc>
              <a:spcBef>
                <a:spcPct val="0"/>
              </a:spcBef>
              <a:spcAft>
                <a:spcPts val="600"/>
              </a:spcAft>
            </a:pPr>
            <a:r>
              <a:rPr lang="en-US" sz="2300" b="1" spc="-150" dirty="0">
                <a:solidFill>
                  <a:srgbClr val="FFFEFF"/>
                </a:solidFill>
                <a:latin typeface="Calibri" panose="020F0502020204030204" pitchFamily="34" charset="0"/>
                <a:ea typeface="+mj-ea"/>
                <a:cs typeface="Calibri" panose="020F0502020204030204" pitchFamily="34" charset="0"/>
              </a:rPr>
              <a:t>How to enter data into health authority database</a:t>
            </a:r>
          </a:p>
        </p:txBody>
      </p:sp>
      <p:sp>
        <p:nvSpPr>
          <p:cNvPr id="3" name="TextBox 2">
            <a:extLst>
              <a:ext uri="{FF2B5EF4-FFF2-40B4-BE49-F238E27FC236}">
                <a16:creationId xmlns:a16="http://schemas.microsoft.com/office/drawing/2014/main" id="{A0C5FD85-9762-4670-6321-7B0F8FB0E4AC}"/>
              </a:ext>
            </a:extLst>
          </p:cNvPr>
          <p:cNvSpPr txBox="1"/>
          <p:nvPr/>
        </p:nvSpPr>
        <p:spPr>
          <a:xfrm>
            <a:off x="969624" y="2519685"/>
            <a:ext cx="5768442" cy="2683606"/>
          </a:xfrm>
          <a:prstGeom prst="rect">
            <a:avLst/>
          </a:prstGeom>
        </p:spPr>
        <p:txBody>
          <a:bodyPr vert="horz" lIns="91440" tIns="45720" rIns="91440" bIns="45720" rtlCol="0" anchor="ctr">
            <a:normAutofit/>
          </a:bodyPr>
          <a:lstStyle/>
          <a:p>
            <a:pPr marL="342900" indent="-285750" defTabSz="914400">
              <a:lnSpc>
                <a:spcPct val="120000"/>
              </a:lnSpc>
              <a:spcAft>
                <a:spcPts val="600"/>
              </a:spcAft>
              <a:buClr>
                <a:schemeClr val="tx1"/>
              </a:buClr>
              <a:buSzPct val="110000"/>
              <a:buFont typeface="Arial" panose="020B0604020202020204" pitchFamily="34" charset="0"/>
              <a:buChar char="•"/>
            </a:pPr>
            <a:r>
              <a:rPr lang="en-CA" sz="1600" dirty="0">
                <a:solidFill>
                  <a:schemeClr val="bg1"/>
                </a:solidFill>
              </a:rPr>
              <a:t>Data collection ensures accountability and will inform program evaluation and potential expansion. No unique identifiers (names, birthdates, health card numbers, etc.) will be used for this process. </a:t>
            </a:r>
          </a:p>
          <a:p>
            <a:pPr marL="342900" indent="-285750" defTabSz="914400">
              <a:lnSpc>
                <a:spcPct val="120000"/>
              </a:lnSpc>
              <a:spcAft>
                <a:spcPts val="600"/>
              </a:spcAft>
              <a:buClr>
                <a:schemeClr val="tx1"/>
              </a:buClr>
              <a:buSzPct val="110000"/>
              <a:buFont typeface="Arial" panose="020B0604020202020204" pitchFamily="34" charset="0"/>
              <a:buChar char="•"/>
            </a:pPr>
            <a:r>
              <a:rPr lang="en-CA" sz="1600" dirty="0">
                <a:solidFill>
                  <a:schemeClr val="bg1"/>
                </a:solidFill>
              </a:rPr>
              <a:t>Program data will be collected through an online software called </a:t>
            </a:r>
            <a:r>
              <a:rPr lang="en-CA" sz="1600" dirty="0" err="1">
                <a:solidFill>
                  <a:schemeClr val="bg1"/>
                </a:solidFill>
              </a:rPr>
              <a:t>REDCap</a:t>
            </a:r>
            <a:r>
              <a:rPr lang="en-CA" sz="1600" dirty="0">
                <a:solidFill>
                  <a:schemeClr val="bg1"/>
                </a:solidFill>
              </a:rPr>
              <a:t>.</a:t>
            </a:r>
          </a:p>
          <a:p>
            <a:pPr marL="342900" indent="-285750" defTabSz="914400">
              <a:lnSpc>
                <a:spcPct val="120000"/>
              </a:lnSpc>
              <a:spcAft>
                <a:spcPts val="600"/>
              </a:spcAft>
              <a:buClr>
                <a:schemeClr val="tx1"/>
              </a:buClr>
              <a:buSzPct val="110000"/>
              <a:buFont typeface="Arial" panose="020B0604020202020204" pitchFamily="34" charset="0"/>
              <a:buChar char="•"/>
            </a:pPr>
            <a:endParaRPr lang="en-US" sz="1600" dirty="0">
              <a:solidFill>
                <a:srgbClr val="FFFFFE"/>
              </a:solidFill>
            </a:endParaRPr>
          </a:p>
        </p:txBody>
      </p:sp>
      <p:pic>
        <p:nvPicPr>
          <p:cNvPr id="5" name="Picture 4" descr="Computer script on a screen">
            <a:extLst>
              <a:ext uri="{FF2B5EF4-FFF2-40B4-BE49-F238E27FC236}">
                <a16:creationId xmlns:a16="http://schemas.microsoft.com/office/drawing/2014/main" id="{CF417341-D913-98D7-2E3F-BF1671A179C0}"/>
              </a:ext>
            </a:extLst>
          </p:cNvPr>
          <p:cNvPicPr>
            <a:picLocks noChangeAspect="1"/>
          </p:cNvPicPr>
          <p:nvPr/>
        </p:nvPicPr>
        <p:blipFill>
          <a:blip r:embed="rId2"/>
          <a:srcRect l="7524" r="47296" b="-2"/>
          <a:stretch>
            <a:fillRect/>
          </a:stretch>
        </p:blipFill>
        <p:spPr>
          <a:xfrm>
            <a:off x="7549862" y="227"/>
            <a:ext cx="4641833" cy="6858000"/>
          </a:xfrm>
          <a:prstGeom prst="rect">
            <a:avLst/>
          </a:prstGeom>
        </p:spPr>
      </p:pic>
    </p:spTree>
    <p:extLst>
      <p:ext uri="{BB962C8B-B14F-4D97-AF65-F5344CB8AC3E}">
        <p14:creationId xmlns:p14="http://schemas.microsoft.com/office/powerpoint/2010/main" val="146518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B8CA4-2ED9-B1F3-CD9A-FE3883C8B6C0}"/>
              </a:ext>
            </a:extLst>
          </p:cNvPr>
          <p:cNvSpPr txBox="1"/>
          <p:nvPr/>
        </p:nvSpPr>
        <p:spPr>
          <a:xfrm>
            <a:off x="2859787" y="451994"/>
            <a:ext cx="7299582"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Structure of a training session</a:t>
            </a:r>
          </a:p>
        </p:txBody>
      </p:sp>
      <p:pic>
        <p:nvPicPr>
          <p:cNvPr id="3" name="Picture 2">
            <a:extLst>
              <a:ext uri="{FF2B5EF4-FFF2-40B4-BE49-F238E27FC236}">
                <a16:creationId xmlns:a16="http://schemas.microsoft.com/office/drawing/2014/main" id="{90A5BDCB-4F2C-389A-4782-26056F4CA5BB}"/>
              </a:ext>
            </a:extLst>
          </p:cNvPr>
          <p:cNvPicPr>
            <a:picLocks noChangeAspect="1"/>
          </p:cNvPicPr>
          <p:nvPr/>
        </p:nvPicPr>
        <p:blipFill>
          <a:blip r:embed="rId2"/>
          <a:stretch>
            <a:fillRect/>
          </a:stretch>
        </p:blipFill>
        <p:spPr>
          <a:xfrm>
            <a:off x="7174584" y="1762704"/>
            <a:ext cx="4750716" cy="3332592"/>
          </a:xfrm>
          <a:prstGeom prst="rect">
            <a:avLst/>
          </a:prstGeom>
        </p:spPr>
      </p:pic>
      <p:graphicFrame>
        <p:nvGraphicFramePr>
          <p:cNvPr id="6" name="TextBox 3">
            <a:extLst>
              <a:ext uri="{FF2B5EF4-FFF2-40B4-BE49-F238E27FC236}">
                <a16:creationId xmlns:a16="http://schemas.microsoft.com/office/drawing/2014/main" id="{2163A828-3E92-5AEF-F62B-3FC16F3F924C}"/>
              </a:ext>
            </a:extLst>
          </p:cNvPr>
          <p:cNvGraphicFramePr/>
          <p:nvPr>
            <p:extLst>
              <p:ext uri="{D42A27DB-BD31-4B8C-83A1-F6EECF244321}">
                <p14:modId xmlns:p14="http://schemas.microsoft.com/office/powerpoint/2010/main" val="1289270536"/>
              </p:ext>
            </p:extLst>
          </p:nvPr>
        </p:nvGraphicFramePr>
        <p:xfrm>
          <a:off x="713561" y="1403845"/>
          <a:ext cx="5796017" cy="53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91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riangle 14">
            <a:extLst>
              <a:ext uri="{FF2B5EF4-FFF2-40B4-BE49-F238E27FC236}">
                <a16:creationId xmlns:a16="http://schemas.microsoft.com/office/drawing/2014/main" id="{FE7536A4-DAB3-BB13-9CAC-2AAF92183B4D}"/>
              </a:ext>
            </a:extLst>
          </p:cNvPr>
          <p:cNvSpPr/>
          <p:nvPr/>
        </p:nvSpPr>
        <p:spPr>
          <a:xfrm>
            <a:off x="5867397" y="965024"/>
            <a:ext cx="1308103" cy="1050451"/>
          </a:xfrm>
          <a:prstGeom prst="triangl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66;p26">
            <a:extLst>
              <a:ext uri="{FF2B5EF4-FFF2-40B4-BE49-F238E27FC236}">
                <a16:creationId xmlns:a16="http://schemas.microsoft.com/office/drawing/2014/main" id="{6559F2DF-7712-B0A2-C711-ECD08C4EBA7A}"/>
              </a:ext>
            </a:extLst>
          </p:cNvPr>
          <p:cNvSpPr/>
          <p:nvPr/>
        </p:nvSpPr>
        <p:spPr>
          <a:xfrm>
            <a:off x="5307291" y="2018235"/>
            <a:ext cx="2432116" cy="793511"/>
          </a:xfrm>
          <a:prstGeom prst="trapezoid">
            <a:avLst>
              <a:gd name="adj" fmla="val 71345"/>
            </a:avLst>
          </a:prstGeom>
          <a:solidFill>
            <a:srgbClr val="5DF64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a:ea typeface="Hind"/>
              <a:cs typeface="Hind"/>
              <a:sym typeface="Hind"/>
            </a:endParaRPr>
          </a:p>
        </p:txBody>
      </p:sp>
      <p:sp>
        <p:nvSpPr>
          <p:cNvPr id="6" name="Google Shape;271;p26">
            <a:extLst>
              <a:ext uri="{FF2B5EF4-FFF2-40B4-BE49-F238E27FC236}">
                <a16:creationId xmlns:a16="http://schemas.microsoft.com/office/drawing/2014/main" id="{F87AAEEF-14C3-6BC9-D780-3A6852EED007}"/>
              </a:ext>
            </a:extLst>
          </p:cNvPr>
          <p:cNvSpPr txBox="1"/>
          <p:nvPr/>
        </p:nvSpPr>
        <p:spPr>
          <a:xfrm>
            <a:off x="6033050" y="1618597"/>
            <a:ext cx="3132600" cy="5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rgbClr val="FFFFFF"/>
                </a:solidFill>
                <a:latin typeface="Hind"/>
                <a:ea typeface="Hind"/>
                <a:cs typeface="Hind"/>
                <a:sym typeface="Hind"/>
              </a:rPr>
              <a:t>Abstinence</a:t>
            </a:r>
            <a:endParaRPr sz="1300" dirty="0">
              <a:solidFill>
                <a:srgbClr val="FFFFFF"/>
              </a:solidFill>
              <a:latin typeface="Hind"/>
              <a:ea typeface="Hind"/>
              <a:cs typeface="Hind"/>
              <a:sym typeface="Hind"/>
            </a:endParaRPr>
          </a:p>
        </p:txBody>
      </p:sp>
      <p:cxnSp>
        <p:nvCxnSpPr>
          <p:cNvPr id="12" name="Google Shape;279;p26">
            <a:extLst>
              <a:ext uri="{FF2B5EF4-FFF2-40B4-BE49-F238E27FC236}">
                <a16:creationId xmlns:a16="http://schemas.microsoft.com/office/drawing/2014/main" id="{870FA621-A66B-6C5D-BE09-F99998D65BD8}"/>
              </a:ext>
            </a:extLst>
          </p:cNvPr>
          <p:cNvCxnSpPr>
            <a:cxnSpLocks/>
          </p:cNvCxnSpPr>
          <p:nvPr/>
        </p:nvCxnSpPr>
        <p:spPr>
          <a:xfrm>
            <a:off x="5893975" y="2018235"/>
            <a:ext cx="1308103" cy="0"/>
          </a:xfrm>
          <a:prstGeom prst="straightConnector1">
            <a:avLst/>
          </a:prstGeom>
          <a:noFill/>
          <a:ln w="9525" cap="flat" cmpd="sng">
            <a:solidFill>
              <a:schemeClr val="dk2"/>
            </a:solidFill>
            <a:prstDash val="solid"/>
            <a:round/>
            <a:headEnd type="none" w="med" len="med"/>
            <a:tailEnd type="none" w="med" len="med"/>
          </a:ln>
        </p:spPr>
      </p:cxnSp>
      <p:sp>
        <p:nvSpPr>
          <p:cNvPr id="7" name="Google Shape;272;p26">
            <a:extLst>
              <a:ext uri="{FF2B5EF4-FFF2-40B4-BE49-F238E27FC236}">
                <a16:creationId xmlns:a16="http://schemas.microsoft.com/office/drawing/2014/main" id="{9B8B6945-E1FD-9032-88EF-28D66DB32954}"/>
              </a:ext>
            </a:extLst>
          </p:cNvPr>
          <p:cNvSpPr txBox="1"/>
          <p:nvPr/>
        </p:nvSpPr>
        <p:spPr>
          <a:xfrm>
            <a:off x="5635125" y="2179374"/>
            <a:ext cx="2011800" cy="5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FFFF"/>
                </a:solidFill>
                <a:latin typeface="Hind"/>
                <a:ea typeface="Hind"/>
                <a:cs typeface="Hind"/>
                <a:sym typeface="Hind"/>
              </a:rPr>
              <a:t>Reduced use, change  mode of consumption</a:t>
            </a:r>
            <a:endParaRPr sz="1400" dirty="0">
              <a:solidFill>
                <a:srgbClr val="FFFFFF"/>
              </a:solidFill>
              <a:latin typeface="Hind"/>
              <a:ea typeface="Hind"/>
              <a:cs typeface="Hind"/>
              <a:sym typeface="Hind"/>
            </a:endParaRPr>
          </a:p>
        </p:txBody>
      </p:sp>
      <p:sp>
        <p:nvSpPr>
          <p:cNvPr id="2" name="Google Shape;264;p26">
            <a:extLst>
              <a:ext uri="{FF2B5EF4-FFF2-40B4-BE49-F238E27FC236}">
                <a16:creationId xmlns:a16="http://schemas.microsoft.com/office/drawing/2014/main" id="{58638056-F286-8168-41E5-137477858D03}"/>
              </a:ext>
            </a:extLst>
          </p:cNvPr>
          <p:cNvSpPr/>
          <p:nvPr/>
        </p:nvSpPr>
        <p:spPr>
          <a:xfrm>
            <a:off x="4595566" y="2823874"/>
            <a:ext cx="3831997" cy="962053"/>
          </a:xfrm>
          <a:prstGeom prst="trapezoid">
            <a:avLst>
              <a:gd name="adj" fmla="val 71345"/>
            </a:avLst>
          </a:prstGeom>
          <a:solidFill>
            <a:srgbClr val="FF840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a:ea typeface="Hind"/>
              <a:cs typeface="Hind"/>
              <a:sym typeface="Hind"/>
            </a:endParaRPr>
          </a:p>
        </p:txBody>
      </p:sp>
      <p:sp>
        <p:nvSpPr>
          <p:cNvPr id="3" name="Google Shape;265;p26">
            <a:extLst>
              <a:ext uri="{FF2B5EF4-FFF2-40B4-BE49-F238E27FC236}">
                <a16:creationId xmlns:a16="http://schemas.microsoft.com/office/drawing/2014/main" id="{5C4B0779-9190-38A2-EFDB-9695ABAED70E}"/>
              </a:ext>
            </a:extLst>
          </p:cNvPr>
          <p:cNvSpPr/>
          <p:nvPr/>
        </p:nvSpPr>
        <p:spPr>
          <a:xfrm>
            <a:off x="3836709" y="3785927"/>
            <a:ext cx="5361345" cy="1082062"/>
          </a:xfrm>
          <a:prstGeom prst="trapezoid">
            <a:avLst>
              <a:gd name="adj" fmla="val 71345"/>
            </a:avLst>
          </a:prstGeom>
          <a:solidFill>
            <a:srgbClr val="FF00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a:ea typeface="Hind"/>
              <a:cs typeface="Hind"/>
              <a:sym typeface="Hind"/>
            </a:endParaRPr>
          </a:p>
        </p:txBody>
      </p:sp>
      <p:sp>
        <p:nvSpPr>
          <p:cNvPr id="5" name="Google Shape;269;p26">
            <a:extLst>
              <a:ext uri="{FF2B5EF4-FFF2-40B4-BE49-F238E27FC236}">
                <a16:creationId xmlns:a16="http://schemas.microsoft.com/office/drawing/2014/main" id="{FB25D9B8-6FB0-F5B0-D4E2-A811E5F3980F}"/>
              </a:ext>
            </a:extLst>
          </p:cNvPr>
          <p:cNvSpPr/>
          <p:nvPr/>
        </p:nvSpPr>
        <p:spPr>
          <a:xfrm>
            <a:off x="3663214" y="6199125"/>
            <a:ext cx="5696700" cy="164400"/>
          </a:xfrm>
          <a:prstGeom prst="lef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Hind"/>
              <a:ea typeface="Hind"/>
              <a:cs typeface="Hind"/>
              <a:sym typeface="Hind"/>
            </a:endParaRPr>
          </a:p>
        </p:txBody>
      </p:sp>
      <p:sp>
        <p:nvSpPr>
          <p:cNvPr id="8" name="Google Shape;273;p26">
            <a:extLst>
              <a:ext uri="{FF2B5EF4-FFF2-40B4-BE49-F238E27FC236}">
                <a16:creationId xmlns:a16="http://schemas.microsoft.com/office/drawing/2014/main" id="{983339EC-7A81-B28C-2A87-26EF98199F3F}"/>
              </a:ext>
            </a:extLst>
          </p:cNvPr>
          <p:cNvSpPr txBox="1"/>
          <p:nvPr/>
        </p:nvSpPr>
        <p:spPr>
          <a:xfrm>
            <a:off x="4988775" y="3056074"/>
            <a:ext cx="3027600" cy="56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solidFill>
                  <a:srgbClr val="FFFFFF"/>
                </a:solidFill>
                <a:latin typeface="Hind"/>
                <a:ea typeface="Hind"/>
                <a:cs typeface="Hind"/>
                <a:sym typeface="Hind"/>
              </a:rPr>
              <a:t>Using at a safe consumption site, use while with others, regular medical check ins</a:t>
            </a:r>
            <a:endParaRPr sz="1400" dirty="0">
              <a:solidFill>
                <a:srgbClr val="FFFFFF"/>
              </a:solidFill>
              <a:latin typeface="Hind"/>
              <a:ea typeface="Hind"/>
              <a:cs typeface="Hind"/>
              <a:sym typeface="Hind"/>
            </a:endParaRPr>
          </a:p>
        </p:txBody>
      </p:sp>
      <p:sp>
        <p:nvSpPr>
          <p:cNvPr id="9" name="Google Shape;274;p26">
            <a:extLst>
              <a:ext uri="{FF2B5EF4-FFF2-40B4-BE49-F238E27FC236}">
                <a16:creationId xmlns:a16="http://schemas.microsoft.com/office/drawing/2014/main" id="{AE23F06C-DDBC-3477-5A7A-003B68D01C85}"/>
              </a:ext>
            </a:extLst>
          </p:cNvPr>
          <p:cNvSpPr/>
          <p:nvPr/>
        </p:nvSpPr>
        <p:spPr>
          <a:xfrm>
            <a:off x="2993946" y="4867989"/>
            <a:ext cx="7051384" cy="1196186"/>
          </a:xfrm>
          <a:prstGeom prst="trapezoid">
            <a:avLst>
              <a:gd name="adj" fmla="val 71345"/>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a:ea typeface="Hind"/>
              <a:cs typeface="Hind"/>
              <a:sym typeface="Hind"/>
            </a:endParaRPr>
          </a:p>
        </p:txBody>
      </p:sp>
      <p:sp>
        <p:nvSpPr>
          <p:cNvPr id="10" name="Google Shape;275;p26">
            <a:extLst>
              <a:ext uri="{FF2B5EF4-FFF2-40B4-BE49-F238E27FC236}">
                <a16:creationId xmlns:a16="http://schemas.microsoft.com/office/drawing/2014/main" id="{4A1D1475-DB8B-B879-36E0-D10FDC9DFA6E}"/>
              </a:ext>
            </a:extLst>
          </p:cNvPr>
          <p:cNvSpPr txBox="1"/>
          <p:nvPr/>
        </p:nvSpPr>
        <p:spPr>
          <a:xfrm>
            <a:off x="4584138" y="4010995"/>
            <a:ext cx="4004400" cy="56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FFFFFF"/>
                </a:solidFill>
                <a:latin typeface="Hind"/>
                <a:ea typeface="Hind"/>
                <a:cs typeface="Hind"/>
                <a:sym typeface="Hind"/>
              </a:rPr>
              <a:t>Use of sterile supplies, having and being trained in naloxone, semi-regular contact with orgs</a:t>
            </a:r>
            <a:endParaRPr sz="1600" dirty="0">
              <a:solidFill>
                <a:srgbClr val="FFFFFF"/>
              </a:solidFill>
              <a:latin typeface="Hind"/>
              <a:ea typeface="Hind"/>
              <a:cs typeface="Hind"/>
              <a:sym typeface="Hind"/>
            </a:endParaRPr>
          </a:p>
        </p:txBody>
      </p:sp>
      <p:sp>
        <p:nvSpPr>
          <p:cNvPr id="11" name="Google Shape;278;p26">
            <a:extLst>
              <a:ext uri="{FF2B5EF4-FFF2-40B4-BE49-F238E27FC236}">
                <a16:creationId xmlns:a16="http://schemas.microsoft.com/office/drawing/2014/main" id="{AD1ABBE2-60EF-A0C8-A945-70413DFB0396}"/>
              </a:ext>
            </a:extLst>
          </p:cNvPr>
          <p:cNvSpPr txBox="1"/>
          <p:nvPr/>
        </p:nvSpPr>
        <p:spPr>
          <a:xfrm>
            <a:off x="4005467" y="5053450"/>
            <a:ext cx="5271116" cy="56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FFFF"/>
                </a:solidFill>
                <a:latin typeface="Hind"/>
                <a:ea typeface="Hind"/>
                <a:cs typeface="Hind"/>
                <a:sym typeface="Hind"/>
              </a:rPr>
              <a:t>Reuse of supplies, sharing supplies, no contact with orgs, lack of substance use education, &amp; low substance use literacy</a:t>
            </a:r>
            <a:endParaRPr dirty="0">
              <a:solidFill>
                <a:srgbClr val="FFFFFF"/>
              </a:solidFill>
              <a:latin typeface="Hind"/>
              <a:ea typeface="Hind"/>
              <a:cs typeface="Hind"/>
              <a:sym typeface="Hind"/>
            </a:endParaRPr>
          </a:p>
        </p:txBody>
      </p:sp>
      <p:sp>
        <p:nvSpPr>
          <p:cNvPr id="13" name="TextBox 12">
            <a:extLst>
              <a:ext uri="{FF2B5EF4-FFF2-40B4-BE49-F238E27FC236}">
                <a16:creationId xmlns:a16="http://schemas.microsoft.com/office/drawing/2014/main" id="{596E6470-F698-C88A-30F9-008BF7183620}"/>
              </a:ext>
            </a:extLst>
          </p:cNvPr>
          <p:cNvSpPr txBox="1"/>
          <p:nvPr/>
        </p:nvSpPr>
        <p:spPr>
          <a:xfrm>
            <a:off x="5565913" y="1162878"/>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BE72A06B-E033-9F6B-D4BF-C2E8F6A2FB93}"/>
              </a:ext>
            </a:extLst>
          </p:cNvPr>
          <p:cNvSpPr txBox="1"/>
          <p:nvPr/>
        </p:nvSpPr>
        <p:spPr>
          <a:xfrm>
            <a:off x="5717345" y="6370559"/>
            <a:ext cx="1851148" cy="461665"/>
          </a:xfrm>
          <a:prstGeom prst="rect">
            <a:avLst/>
          </a:prstGeom>
          <a:noFill/>
        </p:spPr>
        <p:txBody>
          <a:bodyPr wrap="none" rtlCol="0">
            <a:spAutoFit/>
          </a:bodyPr>
          <a:lstStyle/>
          <a:p>
            <a:r>
              <a:rPr lang="en-US" sz="2400" b="1" dirty="0"/>
              <a:t># of people</a:t>
            </a:r>
          </a:p>
        </p:txBody>
      </p:sp>
      <p:sp>
        <p:nvSpPr>
          <p:cNvPr id="19" name="Google Shape;267;p26">
            <a:extLst>
              <a:ext uri="{FF2B5EF4-FFF2-40B4-BE49-F238E27FC236}">
                <a16:creationId xmlns:a16="http://schemas.microsoft.com/office/drawing/2014/main" id="{C2D9FD24-B4CD-201C-834B-D7075E621A89}"/>
              </a:ext>
            </a:extLst>
          </p:cNvPr>
          <p:cNvSpPr/>
          <p:nvPr/>
        </p:nvSpPr>
        <p:spPr>
          <a:xfrm>
            <a:off x="1998230" y="1690950"/>
            <a:ext cx="276600" cy="3476100"/>
          </a:xfrm>
          <a:prstGeom prst="upDownArrow">
            <a:avLst>
              <a:gd name="adj1" fmla="val 50000"/>
              <a:gd name="adj2" fmla="val 50000"/>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a:ea typeface="Hind"/>
              <a:cs typeface="Hind"/>
              <a:sym typeface="Hind"/>
            </a:endParaRPr>
          </a:p>
        </p:txBody>
      </p:sp>
      <p:sp>
        <p:nvSpPr>
          <p:cNvPr id="20" name="TextBox 19">
            <a:extLst>
              <a:ext uri="{FF2B5EF4-FFF2-40B4-BE49-F238E27FC236}">
                <a16:creationId xmlns:a16="http://schemas.microsoft.com/office/drawing/2014/main" id="{4047D243-0264-B668-80CD-85C9775979E8}"/>
              </a:ext>
            </a:extLst>
          </p:cNvPr>
          <p:cNvSpPr txBox="1"/>
          <p:nvPr/>
        </p:nvSpPr>
        <p:spPr>
          <a:xfrm>
            <a:off x="520505" y="1369144"/>
            <a:ext cx="1477725" cy="646331"/>
          </a:xfrm>
          <a:prstGeom prst="rect">
            <a:avLst/>
          </a:prstGeom>
          <a:noFill/>
        </p:spPr>
        <p:txBody>
          <a:bodyPr wrap="square" rtlCol="0">
            <a:spAutoFit/>
          </a:bodyPr>
          <a:lstStyle/>
          <a:p>
            <a:r>
              <a:rPr lang="en-US" b="1" dirty="0"/>
              <a:t>Less potential</a:t>
            </a:r>
          </a:p>
        </p:txBody>
      </p:sp>
      <p:sp>
        <p:nvSpPr>
          <p:cNvPr id="21" name="TextBox 20">
            <a:extLst>
              <a:ext uri="{FF2B5EF4-FFF2-40B4-BE49-F238E27FC236}">
                <a16:creationId xmlns:a16="http://schemas.microsoft.com/office/drawing/2014/main" id="{9780B6B5-0D7C-A097-11A2-EFAD925A5695}"/>
              </a:ext>
            </a:extLst>
          </p:cNvPr>
          <p:cNvSpPr txBox="1"/>
          <p:nvPr/>
        </p:nvSpPr>
        <p:spPr>
          <a:xfrm>
            <a:off x="2488479" y="2789377"/>
            <a:ext cx="1595923" cy="830997"/>
          </a:xfrm>
          <a:prstGeom prst="rect">
            <a:avLst/>
          </a:prstGeom>
          <a:noFill/>
        </p:spPr>
        <p:txBody>
          <a:bodyPr wrap="square" rtlCol="0">
            <a:spAutoFit/>
          </a:bodyPr>
          <a:lstStyle/>
          <a:p>
            <a:r>
              <a:rPr lang="en-US" sz="2400" b="1" dirty="0"/>
              <a:t>Potential harms</a:t>
            </a:r>
          </a:p>
        </p:txBody>
      </p:sp>
      <p:sp>
        <p:nvSpPr>
          <p:cNvPr id="22" name="TextBox 21">
            <a:extLst>
              <a:ext uri="{FF2B5EF4-FFF2-40B4-BE49-F238E27FC236}">
                <a16:creationId xmlns:a16="http://schemas.microsoft.com/office/drawing/2014/main" id="{A99CD8DC-A129-51AB-5F34-7C3CBE79940D}"/>
              </a:ext>
            </a:extLst>
          </p:cNvPr>
          <p:cNvSpPr txBox="1"/>
          <p:nvPr/>
        </p:nvSpPr>
        <p:spPr>
          <a:xfrm>
            <a:off x="520505" y="4730284"/>
            <a:ext cx="1477725" cy="646331"/>
          </a:xfrm>
          <a:prstGeom prst="rect">
            <a:avLst/>
          </a:prstGeom>
          <a:noFill/>
        </p:spPr>
        <p:txBody>
          <a:bodyPr wrap="square" rtlCol="0">
            <a:spAutoFit/>
          </a:bodyPr>
          <a:lstStyle/>
          <a:p>
            <a:r>
              <a:rPr lang="en-US" b="1" dirty="0"/>
              <a:t>More potential</a:t>
            </a:r>
          </a:p>
        </p:txBody>
      </p:sp>
    </p:spTree>
    <p:extLst>
      <p:ext uri="{BB962C8B-B14F-4D97-AF65-F5344CB8AC3E}">
        <p14:creationId xmlns:p14="http://schemas.microsoft.com/office/powerpoint/2010/main" val="371487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2EDAE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stamp&#10;&#10;Description automatically generated">
            <a:extLst>
              <a:ext uri="{FF2B5EF4-FFF2-40B4-BE49-F238E27FC236}">
                <a16:creationId xmlns:a16="http://schemas.microsoft.com/office/drawing/2014/main" id="{35C3208A-4E55-4C12-BCF9-47820B1A8E8E}"/>
              </a:ext>
            </a:extLst>
          </p:cNvPr>
          <p:cNvPicPr>
            <a:picLocks noChangeAspect="1"/>
          </p:cNvPicPr>
          <p:nvPr/>
        </p:nvPicPr>
        <p:blipFill>
          <a:blip r:embed="rId2"/>
          <a:srcRect l="5875" r="8111" b="-1"/>
          <a:stretch>
            <a:fillRect/>
          </a:stretch>
        </p:blipFill>
        <p:spPr>
          <a:xfrm>
            <a:off x="972115" y="960214"/>
            <a:ext cx="5641848" cy="4919472"/>
          </a:xfrm>
          <a:prstGeom prst="rect">
            <a:avLst/>
          </a:prstGeom>
          <a:solidFill>
            <a:schemeClr val="accent1"/>
          </a:solidFill>
          <a:ln w="12700">
            <a:solidFill>
              <a:schemeClr val="accent1"/>
            </a:solidFill>
          </a:ln>
        </p:spPr>
      </p:pic>
      <p:sp>
        <p:nvSpPr>
          <p:cNvPr id="2" name="TextBox 1">
            <a:extLst>
              <a:ext uri="{FF2B5EF4-FFF2-40B4-BE49-F238E27FC236}">
                <a16:creationId xmlns:a16="http://schemas.microsoft.com/office/drawing/2014/main" id="{D51D6342-02FF-EF25-8351-E92892F2D1BF}"/>
              </a:ext>
            </a:extLst>
          </p:cNvPr>
          <p:cNvSpPr txBox="1"/>
          <p:nvPr/>
        </p:nvSpPr>
        <p:spPr>
          <a:xfrm>
            <a:off x="7816105" y="534949"/>
            <a:ext cx="3685333" cy="1090612"/>
          </a:xfrm>
          <a:prstGeom prst="rect">
            <a:avLst/>
          </a:prstGeom>
        </p:spPr>
        <p:txBody>
          <a:bodyPr vert="horz" lIns="91440" tIns="45720" rIns="91440" bIns="45720" rtlCol="0" anchor="ctr">
            <a:normAutofit/>
          </a:bodyPr>
          <a:lstStyle/>
          <a:p>
            <a:pPr defTabSz="914400">
              <a:lnSpc>
                <a:spcPct val="120000"/>
              </a:lnSpc>
              <a:spcAft>
                <a:spcPts val="600"/>
              </a:spcAft>
              <a:buClr>
                <a:srgbClr val="2EDAEF"/>
              </a:buClr>
              <a:buSzPct val="110000"/>
            </a:pPr>
            <a:r>
              <a:rPr lang="en-US" sz="4400" b="1" dirty="0">
                <a:latin typeface="Calibri" panose="020F0502020204030204" pitchFamily="34" charset="0"/>
                <a:cs typeface="Calibri" panose="020F0502020204030204" pitchFamily="34" charset="0"/>
              </a:rPr>
              <a:t>Certificates:</a:t>
            </a:r>
          </a:p>
        </p:txBody>
      </p:sp>
      <p:sp>
        <p:nvSpPr>
          <p:cNvPr id="3" name="TextBox 2">
            <a:extLst>
              <a:ext uri="{FF2B5EF4-FFF2-40B4-BE49-F238E27FC236}">
                <a16:creationId xmlns:a16="http://schemas.microsoft.com/office/drawing/2014/main" id="{09514D41-CC76-DFFD-EEA6-A5D3DACBA49B}"/>
              </a:ext>
            </a:extLst>
          </p:cNvPr>
          <p:cNvSpPr txBox="1"/>
          <p:nvPr/>
        </p:nvSpPr>
        <p:spPr>
          <a:xfrm>
            <a:off x="7676908" y="1584444"/>
            <a:ext cx="3656041"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Certificate template can be found on USB in everyone's tote bag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Fill them out before training session and print them off</a:t>
            </a:r>
          </a:p>
          <a:p>
            <a:endParaRPr lang="en-US" dirty="0"/>
          </a:p>
        </p:txBody>
      </p:sp>
    </p:spTree>
    <p:extLst>
      <p:ext uri="{BB962C8B-B14F-4D97-AF65-F5344CB8AC3E}">
        <p14:creationId xmlns:p14="http://schemas.microsoft.com/office/powerpoint/2010/main" val="673812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261B733-049D-E84D-8023-EAB79A54578C}"/>
              </a:ext>
            </a:extLst>
          </p:cNvPr>
          <p:cNvSpPr txBox="1"/>
          <p:nvPr/>
        </p:nvSpPr>
        <p:spPr>
          <a:xfrm>
            <a:off x="8825306" y="1477651"/>
            <a:ext cx="2929372" cy="3322196"/>
          </a:xfrm>
          <a:prstGeom prst="rect">
            <a:avLst/>
          </a:prstGeom>
        </p:spPr>
        <p:txBody>
          <a:bodyPr vert="horz" lIns="228600" tIns="228600" rIns="228600" bIns="0" rtlCol="0" anchor="b">
            <a:normAutofit/>
          </a:bodyPr>
          <a:lstStyle/>
          <a:p>
            <a:pPr defTabSz="914400">
              <a:lnSpc>
                <a:spcPct val="80000"/>
              </a:lnSpc>
              <a:spcBef>
                <a:spcPct val="0"/>
              </a:spcBef>
              <a:spcAft>
                <a:spcPts val="600"/>
              </a:spcAft>
            </a:pPr>
            <a:r>
              <a:rPr lang="en-US" sz="4800" b="1" spc="-150" dirty="0">
                <a:solidFill>
                  <a:schemeClr val="tx2"/>
                </a:solidFill>
                <a:latin typeface="Calibri" panose="020F0502020204030204" pitchFamily="34" charset="0"/>
                <a:ea typeface="+mj-ea"/>
                <a:cs typeface="Calibri" panose="020F0502020204030204" pitchFamily="34" charset="0"/>
              </a:rPr>
              <a:t>Suggested locations for training sessions</a:t>
            </a:r>
          </a:p>
        </p:txBody>
      </p:sp>
      <p:sp>
        <p:nvSpPr>
          <p:cNvPr id="58"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Shape 61">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map with colorful pins&#10;&#10;Description automatically generated">
            <a:extLst>
              <a:ext uri="{FF2B5EF4-FFF2-40B4-BE49-F238E27FC236}">
                <a16:creationId xmlns:a16="http://schemas.microsoft.com/office/drawing/2014/main" id="{DE6FCF3A-5001-1718-901C-02C1B2C6AA1F}"/>
              </a:ext>
            </a:extLst>
          </p:cNvPr>
          <p:cNvPicPr>
            <a:picLocks noChangeAspect="1"/>
          </p:cNvPicPr>
          <p:nvPr/>
        </p:nvPicPr>
        <p:blipFill>
          <a:blip r:embed="rId2"/>
          <a:srcRect r="3328"/>
          <a:stretch>
            <a:fillRect/>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49562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2EC1A7-FBE0-0726-993B-D7F8E13DB3F4}"/>
              </a:ext>
            </a:extLst>
          </p:cNvPr>
          <p:cNvSpPr txBox="1"/>
          <p:nvPr/>
        </p:nvSpPr>
        <p:spPr>
          <a:xfrm>
            <a:off x="157354" y="203989"/>
            <a:ext cx="6499718"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Frequently asked questions:</a:t>
            </a:r>
          </a:p>
        </p:txBody>
      </p:sp>
      <p:pic>
        <p:nvPicPr>
          <p:cNvPr id="3" name="Picture 2">
            <a:extLst>
              <a:ext uri="{FF2B5EF4-FFF2-40B4-BE49-F238E27FC236}">
                <a16:creationId xmlns:a16="http://schemas.microsoft.com/office/drawing/2014/main" id="{DA5A19F6-6AED-FA6D-6C74-B5CBE4CD550B}"/>
              </a:ext>
            </a:extLst>
          </p:cNvPr>
          <p:cNvPicPr>
            <a:picLocks noChangeAspect="1"/>
          </p:cNvPicPr>
          <p:nvPr/>
        </p:nvPicPr>
        <p:blipFill>
          <a:blip r:embed="rId2"/>
          <a:srcRect l="1" t="15981" r="-791" b="16975"/>
          <a:stretch/>
        </p:blipFill>
        <p:spPr>
          <a:xfrm>
            <a:off x="6095999" y="5126"/>
            <a:ext cx="3950549" cy="1230968"/>
          </a:xfrm>
          <a:prstGeom prst="rect">
            <a:avLst/>
          </a:prstGeom>
        </p:spPr>
      </p:pic>
      <p:sp>
        <p:nvSpPr>
          <p:cNvPr id="4" name="TextBox 3">
            <a:extLst>
              <a:ext uri="{FF2B5EF4-FFF2-40B4-BE49-F238E27FC236}">
                <a16:creationId xmlns:a16="http://schemas.microsoft.com/office/drawing/2014/main" id="{090D6A5F-2A3D-2ED4-0A78-6CB8D8570C00}"/>
              </a:ext>
            </a:extLst>
          </p:cNvPr>
          <p:cNvSpPr txBox="1"/>
          <p:nvPr/>
        </p:nvSpPr>
        <p:spPr>
          <a:xfrm>
            <a:off x="102941" y="911875"/>
            <a:ext cx="11986117" cy="6186309"/>
          </a:xfrm>
          <a:prstGeom prst="rect">
            <a:avLst/>
          </a:prstGeom>
          <a:noFill/>
        </p:spPr>
        <p:txBody>
          <a:bodyPr wrap="square" rtlCol="0">
            <a:spAutoFit/>
          </a:bodyPr>
          <a:lstStyle/>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Is naloxone safe?</a:t>
            </a:r>
          </a:p>
          <a:p>
            <a:r>
              <a:rPr lang="en-CA" sz="1400" dirty="0">
                <a:effectLst/>
                <a:ea typeface="Aptos" panose="020B0004020202020204" pitchFamily="34" charset="0"/>
                <a:cs typeface="Times New Roman" panose="02020603050405020304" pitchFamily="18" charset="0"/>
              </a:rPr>
              <a:t>A: Yes. It only works if opioids are in the body. If given to someone not experiencing an opioid overdose, it will not cause harm.</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Can naloxone be addictive?</a:t>
            </a:r>
          </a:p>
          <a:p>
            <a:r>
              <a:rPr lang="en-CA" sz="1400" dirty="0">
                <a:effectLst/>
                <a:ea typeface="Aptos" panose="020B0004020202020204" pitchFamily="34" charset="0"/>
                <a:cs typeface="Times New Roman" panose="02020603050405020304" pitchFamily="18" charset="0"/>
              </a:rPr>
              <a:t>A: No. Naloxone is not addictive and has no potential for misuse.</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How long does naloxone take to work?</a:t>
            </a:r>
          </a:p>
          <a:p>
            <a:r>
              <a:rPr lang="en-CA" sz="1400" dirty="0">
                <a:effectLst/>
                <a:ea typeface="Aptos" panose="020B0004020202020204" pitchFamily="34" charset="0"/>
                <a:cs typeface="Times New Roman" panose="02020603050405020304" pitchFamily="18" charset="0"/>
              </a:rPr>
              <a:t>A: It usually works within 2–5 minutes after administration.</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How long does it last?</a:t>
            </a:r>
          </a:p>
          <a:p>
            <a:r>
              <a:rPr lang="en-CA" sz="1400" dirty="0">
                <a:effectLst/>
                <a:ea typeface="Aptos" panose="020B0004020202020204" pitchFamily="34" charset="0"/>
                <a:cs typeface="Times New Roman" panose="02020603050405020304" pitchFamily="18" charset="0"/>
              </a:rPr>
              <a:t>A: Naloxone lasts about 30–90 minutes, but opioids can last longer in the body. Always call 911, as more doses may be needed.</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a:t>
            </a:r>
            <a:r>
              <a:rPr lang="en-CA" sz="1400" b="1" dirty="0">
                <a:effectLst/>
                <a:ea typeface="Aptos" panose="020B0004020202020204" pitchFamily="34" charset="0"/>
                <a:cs typeface="Times New Roman" panose="02020603050405020304" pitchFamily="18" charset="0"/>
              </a:rPr>
              <a:t>: What if one does doesn’t work?</a:t>
            </a:r>
          </a:p>
          <a:p>
            <a:r>
              <a:rPr lang="en-CA" sz="1400" dirty="0">
                <a:effectLst/>
                <a:ea typeface="Aptos" panose="020B0004020202020204" pitchFamily="34" charset="0"/>
                <a:cs typeface="Times New Roman" panose="02020603050405020304" pitchFamily="18" charset="0"/>
              </a:rPr>
              <a:t>A: Give a second dose after 2–3 minutes if there is no improvement, while continuing rescue breathing or chest compressions if trained.</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Can naloxone fail to work?</a:t>
            </a:r>
          </a:p>
          <a:p>
            <a:r>
              <a:rPr lang="en-CA" sz="1400" dirty="0">
                <a:effectLst/>
                <a:ea typeface="Aptos" panose="020B0004020202020204" pitchFamily="34" charset="0"/>
                <a:cs typeface="Times New Roman" panose="02020603050405020304" pitchFamily="18" charset="0"/>
              </a:rPr>
              <a:t>A: Yes, if the overdose involves very strong opioids (like fentanyl or </a:t>
            </a:r>
            <a:r>
              <a:rPr lang="en-CA" sz="1400" dirty="0" err="1">
                <a:effectLst/>
                <a:ea typeface="Aptos" panose="020B0004020202020204" pitchFamily="34" charset="0"/>
                <a:cs typeface="Times New Roman" panose="02020603050405020304" pitchFamily="18" charset="0"/>
              </a:rPr>
              <a:t>carfentanil</a:t>
            </a:r>
            <a:r>
              <a:rPr lang="en-CA" sz="1400" dirty="0">
                <a:effectLst/>
                <a:ea typeface="Aptos" panose="020B0004020202020204" pitchFamily="34" charset="0"/>
                <a:cs typeface="Times New Roman" panose="02020603050405020304" pitchFamily="18" charset="0"/>
              </a:rPr>
              <a:t>) or a mix of drugs. That’s why calling 911 is critical.</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Can I get in trouble for giving naloxone?</a:t>
            </a:r>
          </a:p>
          <a:p>
            <a:r>
              <a:rPr lang="en-CA" sz="1400" dirty="0">
                <a:effectLst/>
                <a:ea typeface="Aptos" panose="020B0004020202020204" pitchFamily="34" charset="0"/>
                <a:cs typeface="Times New Roman" panose="02020603050405020304" pitchFamily="18" charset="0"/>
              </a:rPr>
              <a:t>A: No. Good Samaritan laws in Canada protect people from simple drug possession charges when calling for help during an overdose.</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Are there side effects?</a:t>
            </a:r>
          </a:p>
          <a:p>
            <a:r>
              <a:rPr lang="en-CA" sz="1400" dirty="0">
                <a:effectLst/>
                <a:ea typeface="Aptos" panose="020B0004020202020204" pitchFamily="34" charset="0"/>
                <a:cs typeface="Times New Roman" panose="02020603050405020304" pitchFamily="18" charset="0"/>
              </a:rPr>
              <a:t>A: The main side effect is withdrawal symptoms (nausea, sweating, irritability) in the person revived. These are uncomfortable but not life-threatening.</a:t>
            </a:r>
          </a:p>
          <a:p>
            <a:r>
              <a:rPr lang="en-CA" sz="1400" dirty="0">
                <a:effectLst/>
                <a:ea typeface="Aptos" panose="020B0004020202020204" pitchFamily="34" charset="0"/>
                <a:cs typeface="Times New Roman" panose="02020603050405020304" pitchFamily="18" charset="0"/>
              </a:rPr>
              <a:t> </a:t>
            </a:r>
          </a:p>
          <a:p>
            <a:r>
              <a:rPr lang="en-CA" sz="1400" dirty="0">
                <a:effectLst/>
                <a:ea typeface="Aptos" panose="020B0004020202020204" pitchFamily="34" charset="0"/>
                <a:cs typeface="Times New Roman" panose="02020603050405020304" pitchFamily="18" charset="0"/>
              </a:rPr>
              <a:t>Q: </a:t>
            </a:r>
            <a:r>
              <a:rPr lang="en-CA" sz="1400" b="1" dirty="0">
                <a:effectLst/>
                <a:ea typeface="Aptos" panose="020B0004020202020204" pitchFamily="34" charset="0"/>
                <a:cs typeface="Times New Roman" panose="02020603050405020304" pitchFamily="18" charset="0"/>
              </a:rPr>
              <a:t>is it safe for children or pregnant people?</a:t>
            </a:r>
          </a:p>
          <a:p>
            <a:r>
              <a:rPr lang="en-CA" sz="1400" dirty="0">
                <a:effectLst/>
                <a:ea typeface="Aptos" panose="020B0004020202020204" pitchFamily="34" charset="0"/>
                <a:cs typeface="Times New Roman" panose="02020603050405020304" pitchFamily="18" charset="0"/>
              </a:rPr>
              <a:t>A: Yes. Naloxone is safe for all ages and in pregnancy.</a:t>
            </a:r>
          </a:p>
          <a:p>
            <a:endParaRPr lang="en-US" dirty="0"/>
          </a:p>
        </p:txBody>
      </p:sp>
    </p:spTree>
    <p:extLst>
      <p:ext uri="{BB962C8B-B14F-4D97-AF65-F5344CB8AC3E}">
        <p14:creationId xmlns:p14="http://schemas.microsoft.com/office/powerpoint/2010/main" val="389918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41560-C467-3D47-B9C7-9C0272491240}"/>
            </a:ext>
          </a:extLst>
        </p:cNvPr>
        <p:cNvGrpSpPr/>
        <p:nvPr/>
      </p:nvGrpSpPr>
      <p:grpSpPr>
        <a:xfrm>
          <a:off x="0" y="0"/>
          <a:ext cx="0" cy="0"/>
          <a:chOff x="0" y="0"/>
          <a:chExt cx="0" cy="0"/>
        </a:xfrm>
      </p:grpSpPr>
      <p:grpSp>
        <p:nvGrpSpPr>
          <p:cNvPr id="67" name="Group 66">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8"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89">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1" name="Rectangle 90">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3" name="Rectangle 92">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95" name="Rectangle 94">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8"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18147410-E92F-AC5A-ABEB-85ACE3FAF7C7}"/>
              </a:ext>
            </a:extLst>
          </p:cNvPr>
          <p:cNvSpPr txBox="1"/>
          <p:nvPr/>
        </p:nvSpPr>
        <p:spPr>
          <a:xfrm>
            <a:off x="7139776" y="204088"/>
            <a:ext cx="4769914" cy="1433323"/>
          </a:xfrm>
          <a:prstGeom prst="rect">
            <a:avLst/>
          </a:prstGeom>
        </p:spPr>
        <p:txBody>
          <a:bodyPr vert="horz" lIns="228600" tIns="228600" rIns="228600" bIns="228600" rtlCol="0" anchor="ctr">
            <a:normAutofit/>
          </a:bodyPr>
          <a:lstStyle/>
          <a:p>
            <a:pPr defTabSz="914400">
              <a:lnSpc>
                <a:spcPct val="85000"/>
              </a:lnSpc>
              <a:spcBef>
                <a:spcPct val="0"/>
              </a:spcBef>
              <a:spcAft>
                <a:spcPts val="600"/>
              </a:spcAft>
            </a:pPr>
            <a:r>
              <a:rPr lang="en-US" sz="3200" b="1" spc="-150" dirty="0">
                <a:solidFill>
                  <a:schemeClr val="tx2"/>
                </a:solidFill>
                <a:latin typeface="Calibri" panose="020F0502020204030204" pitchFamily="34" charset="0"/>
                <a:ea typeface="+mj-ea"/>
                <a:cs typeface="Calibri" panose="020F0502020204030204" pitchFamily="34" charset="0"/>
              </a:rPr>
              <a:t>Trainer Specific Questions:</a:t>
            </a:r>
          </a:p>
        </p:txBody>
      </p:sp>
      <p:sp>
        <p:nvSpPr>
          <p:cNvPr id="120" name="Rectangle 11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137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7A9243-BF55-CDC6-9CE1-AC6B78293C9B}"/>
              </a:ext>
            </a:extLst>
          </p:cNvPr>
          <p:cNvPicPr>
            <a:picLocks noChangeAspect="1"/>
          </p:cNvPicPr>
          <p:nvPr/>
        </p:nvPicPr>
        <p:blipFill>
          <a:blip r:embed="rId2"/>
          <a:srcRect l="10718" r="16588"/>
          <a:stretch>
            <a:fillRect/>
          </a:stretch>
        </p:blipFill>
        <p:spPr>
          <a:xfrm>
            <a:off x="972115" y="1379534"/>
            <a:ext cx="5641848" cy="4080831"/>
          </a:xfrm>
          <a:prstGeom prst="rect">
            <a:avLst/>
          </a:prstGeom>
          <a:ln w="12700">
            <a:noFill/>
          </a:ln>
        </p:spPr>
      </p:pic>
      <p:sp>
        <p:nvSpPr>
          <p:cNvPr id="4" name="TextBox 3">
            <a:extLst>
              <a:ext uri="{FF2B5EF4-FFF2-40B4-BE49-F238E27FC236}">
                <a16:creationId xmlns:a16="http://schemas.microsoft.com/office/drawing/2014/main" id="{53BC9D42-3AC8-0CEE-2059-F0044284CF89}"/>
              </a:ext>
            </a:extLst>
          </p:cNvPr>
          <p:cNvSpPr txBox="1"/>
          <p:nvPr/>
        </p:nvSpPr>
        <p:spPr>
          <a:xfrm>
            <a:off x="7275171" y="727195"/>
            <a:ext cx="4099607" cy="5111560"/>
          </a:xfrm>
          <a:prstGeom prst="rect">
            <a:avLst/>
          </a:prstGeom>
        </p:spPr>
        <p:txBody>
          <a:bodyPr vert="horz" lIns="91440" tIns="45720" rIns="91440" bIns="45720" rtlCol="0" anchor="ctr">
            <a:normAutofit/>
          </a:bodyPr>
          <a:lstStyle/>
          <a:p>
            <a:pPr defTabSz="914400">
              <a:lnSpc>
                <a:spcPct val="110000"/>
              </a:lnSpc>
              <a:spcAft>
                <a:spcPts val="600"/>
              </a:spcAft>
              <a:buClr>
                <a:srgbClr val="137FFF"/>
              </a:buClr>
              <a:buSzPct val="110000"/>
            </a:pPr>
            <a:r>
              <a:rPr lang="en-US" sz="1500" b="1" dirty="0"/>
              <a:t>Q: What if someone in my training asks a question I don’t know the answer to?</a:t>
            </a:r>
            <a:br>
              <a:rPr lang="en-US" sz="1500" dirty="0"/>
            </a:br>
            <a:r>
              <a:rPr lang="en-US" sz="1500" dirty="0"/>
              <a:t>A: Be honest — say you’ll find out and get back to them. Trainers don’t need to know everything, just how to connect people to resources.</a:t>
            </a:r>
          </a:p>
          <a:p>
            <a:pPr defTabSz="914400">
              <a:lnSpc>
                <a:spcPct val="110000"/>
              </a:lnSpc>
              <a:spcAft>
                <a:spcPts val="600"/>
              </a:spcAft>
              <a:buClr>
                <a:srgbClr val="137FFF"/>
              </a:buClr>
              <a:buSzPct val="110000"/>
            </a:pPr>
            <a:r>
              <a:rPr lang="en-US" sz="1500" b="1" dirty="0"/>
              <a:t>Q: How do I handle people who are resistant or judgmental about substance use?</a:t>
            </a:r>
            <a:br>
              <a:rPr lang="en-US" sz="1500" dirty="0"/>
            </a:br>
            <a:r>
              <a:rPr lang="en-US" sz="1500" dirty="0"/>
              <a:t>A: Bring it back to compassion and saving lives. Remind them overdose can affect anyone, and naloxone is about giving people another chance.</a:t>
            </a:r>
          </a:p>
          <a:p>
            <a:pPr defTabSz="914400">
              <a:lnSpc>
                <a:spcPct val="110000"/>
              </a:lnSpc>
              <a:spcAft>
                <a:spcPts val="600"/>
              </a:spcAft>
              <a:buClr>
                <a:srgbClr val="137FFF"/>
              </a:buClr>
              <a:buSzPct val="110000"/>
            </a:pPr>
            <a:r>
              <a:rPr lang="en-US" sz="1500" b="1" dirty="0"/>
              <a:t>Q: Do I need to track who I train?</a:t>
            </a:r>
            <a:br>
              <a:rPr lang="en-US" sz="1500" dirty="0"/>
            </a:br>
            <a:r>
              <a:rPr lang="en-US" sz="1500" dirty="0"/>
              <a:t>A: You need to track kits being used for training but not who you are training </a:t>
            </a:r>
            <a:endParaRPr lang="en-US" sz="1100" dirty="0"/>
          </a:p>
        </p:txBody>
      </p:sp>
    </p:spTree>
    <p:extLst>
      <p:ext uri="{BB962C8B-B14F-4D97-AF65-F5344CB8AC3E}">
        <p14:creationId xmlns:p14="http://schemas.microsoft.com/office/powerpoint/2010/main" val="97232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0" name="Group 249">
            <a:extLst>
              <a:ext uri="{FF2B5EF4-FFF2-40B4-BE49-F238E27FC236}">
                <a16:creationId xmlns:a16="http://schemas.microsoft.com/office/drawing/2014/main" id="{D2C74113-453F-4432-8DB2-605029FF1A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51" name="Freeform 5">
              <a:extLst>
                <a:ext uri="{FF2B5EF4-FFF2-40B4-BE49-F238E27FC236}">
                  <a16:creationId xmlns:a16="http://schemas.microsoft.com/office/drawing/2014/main" id="{A466AAA7-8D7F-4E42-B3CF-FAA0C3B81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6">
              <a:extLst>
                <a:ext uri="{FF2B5EF4-FFF2-40B4-BE49-F238E27FC236}">
                  <a16:creationId xmlns:a16="http://schemas.microsoft.com/office/drawing/2014/main" id="{6BAEB520-6E27-49D4-974F-B7F73039F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7">
              <a:extLst>
                <a:ext uri="{FF2B5EF4-FFF2-40B4-BE49-F238E27FC236}">
                  <a16:creationId xmlns:a16="http://schemas.microsoft.com/office/drawing/2014/main" id="{1215C1E6-7C49-4E2B-A190-8E03A1D99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8">
              <a:extLst>
                <a:ext uri="{FF2B5EF4-FFF2-40B4-BE49-F238E27FC236}">
                  <a16:creationId xmlns:a16="http://schemas.microsoft.com/office/drawing/2014/main" id="{D4AFC1BD-7AFA-4F58-B7C6-69896C1D6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9">
              <a:extLst>
                <a:ext uri="{FF2B5EF4-FFF2-40B4-BE49-F238E27FC236}">
                  <a16:creationId xmlns:a16="http://schemas.microsoft.com/office/drawing/2014/main" id="{19FC4CAF-8E84-4EA7-BC40-291C4065E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10">
              <a:extLst>
                <a:ext uri="{FF2B5EF4-FFF2-40B4-BE49-F238E27FC236}">
                  <a16:creationId xmlns:a16="http://schemas.microsoft.com/office/drawing/2014/main" id="{465E902E-FA4D-4522-902B-874CE56EA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11">
              <a:extLst>
                <a:ext uri="{FF2B5EF4-FFF2-40B4-BE49-F238E27FC236}">
                  <a16:creationId xmlns:a16="http://schemas.microsoft.com/office/drawing/2014/main" id="{EA22E271-6E18-46A1-BF4E-131F9ACE4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12">
              <a:extLst>
                <a:ext uri="{FF2B5EF4-FFF2-40B4-BE49-F238E27FC236}">
                  <a16:creationId xmlns:a16="http://schemas.microsoft.com/office/drawing/2014/main" id="{6588DEA0-277A-4D68-A78C-D0C1C588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13">
              <a:extLst>
                <a:ext uri="{FF2B5EF4-FFF2-40B4-BE49-F238E27FC236}">
                  <a16:creationId xmlns:a16="http://schemas.microsoft.com/office/drawing/2014/main" id="{685B3061-6618-4266-9537-3DC20490C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14">
              <a:extLst>
                <a:ext uri="{FF2B5EF4-FFF2-40B4-BE49-F238E27FC236}">
                  <a16:creationId xmlns:a16="http://schemas.microsoft.com/office/drawing/2014/main" id="{38058FAD-F0CB-4DB5-A213-9E114E5B9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15">
              <a:extLst>
                <a:ext uri="{FF2B5EF4-FFF2-40B4-BE49-F238E27FC236}">
                  <a16:creationId xmlns:a16="http://schemas.microsoft.com/office/drawing/2014/main" id="{6F6D76EB-756B-46F7-A9BE-E21A7E55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16">
              <a:extLst>
                <a:ext uri="{FF2B5EF4-FFF2-40B4-BE49-F238E27FC236}">
                  <a16:creationId xmlns:a16="http://schemas.microsoft.com/office/drawing/2014/main" id="{51B78C00-836D-45E8-B2DE-1E3D458ED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17">
              <a:extLst>
                <a:ext uri="{FF2B5EF4-FFF2-40B4-BE49-F238E27FC236}">
                  <a16:creationId xmlns:a16="http://schemas.microsoft.com/office/drawing/2014/main" id="{A85B00CB-3141-4556-8E6E-03EA8EE01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18">
              <a:extLst>
                <a:ext uri="{FF2B5EF4-FFF2-40B4-BE49-F238E27FC236}">
                  <a16:creationId xmlns:a16="http://schemas.microsoft.com/office/drawing/2014/main" id="{24F875AF-C3A7-4833-A569-E91A0248D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19">
              <a:extLst>
                <a:ext uri="{FF2B5EF4-FFF2-40B4-BE49-F238E27FC236}">
                  <a16:creationId xmlns:a16="http://schemas.microsoft.com/office/drawing/2014/main" id="{419E437E-6D4F-4783-BC3B-58643A18F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0">
              <a:extLst>
                <a:ext uri="{FF2B5EF4-FFF2-40B4-BE49-F238E27FC236}">
                  <a16:creationId xmlns:a16="http://schemas.microsoft.com/office/drawing/2014/main" id="{4C766AE6-817A-4F9C-B5A0-8D4DAE4A2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1">
              <a:extLst>
                <a:ext uri="{FF2B5EF4-FFF2-40B4-BE49-F238E27FC236}">
                  <a16:creationId xmlns:a16="http://schemas.microsoft.com/office/drawing/2014/main" id="{CA671B31-EE1A-4565-BC3B-8E134308E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2">
              <a:extLst>
                <a:ext uri="{FF2B5EF4-FFF2-40B4-BE49-F238E27FC236}">
                  <a16:creationId xmlns:a16="http://schemas.microsoft.com/office/drawing/2014/main" id="{D04BA46A-4775-4463-9FE6-56AAE115B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
              <a:extLst>
                <a:ext uri="{FF2B5EF4-FFF2-40B4-BE49-F238E27FC236}">
                  <a16:creationId xmlns:a16="http://schemas.microsoft.com/office/drawing/2014/main" id="{83CD4D33-22C8-449F-A6BD-74FA6537B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4">
              <a:extLst>
                <a:ext uri="{FF2B5EF4-FFF2-40B4-BE49-F238E27FC236}">
                  <a16:creationId xmlns:a16="http://schemas.microsoft.com/office/drawing/2014/main" id="{D895287C-9201-4853-8B97-143AC0AFE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5">
              <a:extLst>
                <a:ext uri="{FF2B5EF4-FFF2-40B4-BE49-F238E27FC236}">
                  <a16:creationId xmlns:a16="http://schemas.microsoft.com/office/drawing/2014/main" id="{00917837-9817-4742-A648-0403EFBCC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2" name="Group 271">
            <a:extLst>
              <a:ext uri="{FF2B5EF4-FFF2-40B4-BE49-F238E27FC236}">
                <a16:creationId xmlns:a16="http://schemas.microsoft.com/office/drawing/2014/main" id="{FB969373-C44C-4AF2-B48D-DF9BD6EA3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73" name="Rectangle 272">
              <a:extLst>
                <a:ext uri="{FF2B5EF4-FFF2-40B4-BE49-F238E27FC236}">
                  <a16:creationId xmlns:a16="http://schemas.microsoft.com/office/drawing/2014/main" id="{4B4D5C6A-9823-4F56-9ECB-A294AE62B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4" name="Isosceles Triangle 22">
              <a:extLst>
                <a:ext uri="{FF2B5EF4-FFF2-40B4-BE49-F238E27FC236}">
                  <a16:creationId xmlns:a16="http://schemas.microsoft.com/office/drawing/2014/main" id="{DD301B3E-3575-4E8F-884E-B8D3AB85D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5" name="Rectangle 274">
              <a:extLst>
                <a:ext uri="{FF2B5EF4-FFF2-40B4-BE49-F238E27FC236}">
                  <a16:creationId xmlns:a16="http://schemas.microsoft.com/office/drawing/2014/main" id="{D0BE2943-7B8B-483F-9155-3C8FA13EA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276" name="Rectangle 275">
            <a:extLst>
              <a:ext uri="{FF2B5EF4-FFF2-40B4-BE49-F238E27FC236}">
                <a16:creationId xmlns:a16="http://schemas.microsoft.com/office/drawing/2014/main" id="{53DAFD9C-C4D1-4B1E-A40C-FF5DE21E1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276">
            <a:extLst>
              <a:ext uri="{FF2B5EF4-FFF2-40B4-BE49-F238E27FC236}">
                <a16:creationId xmlns:a16="http://schemas.microsoft.com/office/drawing/2014/main" id="{594E327F-96F9-4564-A39C-FE3FB7BED0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78" name="Freeform 5">
              <a:extLst>
                <a:ext uri="{FF2B5EF4-FFF2-40B4-BE49-F238E27FC236}">
                  <a16:creationId xmlns:a16="http://schemas.microsoft.com/office/drawing/2014/main" id="{44D5F739-20C2-456E-9CC4-5EFADBFDC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Freeform 6">
              <a:extLst>
                <a:ext uri="{FF2B5EF4-FFF2-40B4-BE49-F238E27FC236}">
                  <a16:creationId xmlns:a16="http://schemas.microsoft.com/office/drawing/2014/main" id="{BA50274C-E371-4D61-A861-E50E2F4C9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Freeform 7">
              <a:extLst>
                <a:ext uri="{FF2B5EF4-FFF2-40B4-BE49-F238E27FC236}">
                  <a16:creationId xmlns:a16="http://schemas.microsoft.com/office/drawing/2014/main" id="{CE30FC27-0841-4831-A994-21360EFCA1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Freeform 8">
              <a:extLst>
                <a:ext uri="{FF2B5EF4-FFF2-40B4-BE49-F238E27FC236}">
                  <a16:creationId xmlns:a16="http://schemas.microsoft.com/office/drawing/2014/main" id="{8498625C-A33B-4671-8384-A12E2702B7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Freeform 9">
              <a:extLst>
                <a:ext uri="{FF2B5EF4-FFF2-40B4-BE49-F238E27FC236}">
                  <a16:creationId xmlns:a16="http://schemas.microsoft.com/office/drawing/2014/main" id="{CB46E856-0701-4B6B-AF2A-BF38B3642B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10">
              <a:extLst>
                <a:ext uri="{FF2B5EF4-FFF2-40B4-BE49-F238E27FC236}">
                  <a16:creationId xmlns:a16="http://schemas.microsoft.com/office/drawing/2014/main" id="{FD601870-0940-40A9-82AC-C80B4B5487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Freeform 11">
              <a:extLst>
                <a:ext uri="{FF2B5EF4-FFF2-40B4-BE49-F238E27FC236}">
                  <a16:creationId xmlns:a16="http://schemas.microsoft.com/office/drawing/2014/main" id="{6CD07CCA-6DAB-4442-AED9-B46217258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12">
              <a:extLst>
                <a:ext uri="{FF2B5EF4-FFF2-40B4-BE49-F238E27FC236}">
                  <a16:creationId xmlns:a16="http://schemas.microsoft.com/office/drawing/2014/main" id="{2FF7A7CB-B120-4428-9AD8-E6D3C3302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
              <a:extLst>
                <a:ext uri="{FF2B5EF4-FFF2-40B4-BE49-F238E27FC236}">
                  <a16:creationId xmlns:a16="http://schemas.microsoft.com/office/drawing/2014/main" id="{A9DFBAA8-A67F-49C5-9E8F-17DAEE6CF1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14">
              <a:extLst>
                <a:ext uri="{FF2B5EF4-FFF2-40B4-BE49-F238E27FC236}">
                  <a16:creationId xmlns:a16="http://schemas.microsoft.com/office/drawing/2014/main" id="{2D1E01C8-5D2D-4BA4-B297-B8605A5DC0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15">
              <a:extLst>
                <a:ext uri="{FF2B5EF4-FFF2-40B4-BE49-F238E27FC236}">
                  <a16:creationId xmlns:a16="http://schemas.microsoft.com/office/drawing/2014/main" id="{55D3D712-AC81-4F8C-B555-3E1DBA37AD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Freeform 16">
              <a:extLst>
                <a:ext uri="{FF2B5EF4-FFF2-40B4-BE49-F238E27FC236}">
                  <a16:creationId xmlns:a16="http://schemas.microsoft.com/office/drawing/2014/main" id="{9C45EEB1-F161-458E-A23A-493199EAD1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Freeform 17">
              <a:extLst>
                <a:ext uri="{FF2B5EF4-FFF2-40B4-BE49-F238E27FC236}">
                  <a16:creationId xmlns:a16="http://schemas.microsoft.com/office/drawing/2014/main" id="{F27AFFF9-D63A-45D2-8162-587D73F6E6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
              <a:extLst>
                <a:ext uri="{FF2B5EF4-FFF2-40B4-BE49-F238E27FC236}">
                  <a16:creationId xmlns:a16="http://schemas.microsoft.com/office/drawing/2014/main" id="{F52661E2-E062-4D0B-ABC3-FA317B87AF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Freeform 19">
              <a:extLst>
                <a:ext uri="{FF2B5EF4-FFF2-40B4-BE49-F238E27FC236}">
                  <a16:creationId xmlns:a16="http://schemas.microsoft.com/office/drawing/2014/main" id="{325BC42E-5A15-4549-A7E7-943BBD2DFF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Freeform 20">
              <a:extLst>
                <a:ext uri="{FF2B5EF4-FFF2-40B4-BE49-F238E27FC236}">
                  <a16:creationId xmlns:a16="http://schemas.microsoft.com/office/drawing/2014/main" id="{72DFDDB4-14AA-4594-9254-49F7B637F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Freeform 21">
              <a:extLst>
                <a:ext uri="{FF2B5EF4-FFF2-40B4-BE49-F238E27FC236}">
                  <a16:creationId xmlns:a16="http://schemas.microsoft.com/office/drawing/2014/main" id="{D065FE58-0770-4BE7-8CDF-080B15D51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22">
              <a:extLst>
                <a:ext uri="{FF2B5EF4-FFF2-40B4-BE49-F238E27FC236}">
                  <a16:creationId xmlns:a16="http://schemas.microsoft.com/office/drawing/2014/main" id="{00077BDD-3DA7-42F4-81CA-61A2044476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Freeform 23">
              <a:extLst>
                <a:ext uri="{FF2B5EF4-FFF2-40B4-BE49-F238E27FC236}">
                  <a16:creationId xmlns:a16="http://schemas.microsoft.com/office/drawing/2014/main" id="{2185CF29-A8DD-43F7-954C-70A1F77334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24">
              <a:extLst>
                <a:ext uri="{FF2B5EF4-FFF2-40B4-BE49-F238E27FC236}">
                  <a16:creationId xmlns:a16="http://schemas.microsoft.com/office/drawing/2014/main" id="{732801C0-72A5-4822-9E00-52688B8B4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Freeform 25">
              <a:extLst>
                <a:ext uri="{FF2B5EF4-FFF2-40B4-BE49-F238E27FC236}">
                  <a16:creationId xmlns:a16="http://schemas.microsoft.com/office/drawing/2014/main" id="{7CDA5909-9B94-4AB8-B896-78142930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9" name="Group 298">
            <a:extLst>
              <a:ext uri="{FF2B5EF4-FFF2-40B4-BE49-F238E27FC236}">
                <a16:creationId xmlns:a16="http://schemas.microsoft.com/office/drawing/2014/main" id="{5F5165C1-59A9-4E68-AC42-A993BF3CBD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00" name="Rectangle 299">
              <a:extLst>
                <a:ext uri="{FF2B5EF4-FFF2-40B4-BE49-F238E27FC236}">
                  <a16:creationId xmlns:a16="http://schemas.microsoft.com/office/drawing/2014/main" id="{D3681409-4472-4A7B-AEFD-92A6187086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22">
              <a:extLst>
                <a:ext uri="{FF2B5EF4-FFF2-40B4-BE49-F238E27FC236}">
                  <a16:creationId xmlns:a16="http://schemas.microsoft.com/office/drawing/2014/main" id="{6389B4E8-F6BB-4CE1-BCCB-6BD1D16B6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6C32EC54-54E8-4A6F-99DF-BBD22EDAD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86D6005-61D6-4523-6144-839515EBC5A2}"/>
              </a:ext>
            </a:extLst>
          </p:cNvPr>
          <p:cNvSpPr txBox="1"/>
          <p:nvPr/>
        </p:nvSpPr>
        <p:spPr>
          <a:xfrm>
            <a:off x="888631" y="2358391"/>
            <a:ext cx="3498979" cy="2453676"/>
          </a:xfrm>
          <a:prstGeom prst="rect">
            <a:avLst/>
          </a:prstGeom>
        </p:spPr>
        <p:txBody>
          <a:bodyPr vert="horz" lIns="228600" tIns="228600" rIns="228600" bIns="228600" rtlCol="0" anchor="ctr">
            <a:normAutofit/>
          </a:bodyPr>
          <a:lstStyle/>
          <a:p>
            <a:pPr algn="ctr" defTabSz="914400">
              <a:lnSpc>
                <a:spcPct val="85000"/>
              </a:lnSpc>
              <a:spcBef>
                <a:spcPct val="0"/>
              </a:spcBef>
              <a:spcAft>
                <a:spcPts val="600"/>
              </a:spcAft>
            </a:pPr>
            <a:r>
              <a:rPr lang="en-US" sz="4000" spc="-150">
                <a:solidFill>
                  <a:srgbClr val="FFFEFF"/>
                </a:solidFill>
                <a:latin typeface="+mj-lt"/>
                <a:ea typeface="+mj-ea"/>
                <a:cs typeface="+mj-cs"/>
              </a:rPr>
              <a:t>How to become a distribution center?</a:t>
            </a:r>
          </a:p>
        </p:txBody>
      </p:sp>
      <p:sp>
        <p:nvSpPr>
          <p:cNvPr id="3" name="TextBox 2">
            <a:extLst>
              <a:ext uri="{FF2B5EF4-FFF2-40B4-BE49-F238E27FC236}">
                <a16:creationId xmlns:a16="http://schemas.microsoft.com/office/drawing/2014/main" id="{8ED10E3E-7C74-C05F-22AA-95C6B3969A99}"/>
              </a:ext>
            </a:extLst>
          </p:cNvPr>
          <p:cNvSpPr txBox="1"/>
          <p:nvPr/>
        </p:nvSpPr>
        <p:spPr>
          <a:xfrm>
            <a:off x="5103791" y="1322412"/>
            <a:ext cx="6281873" cy="1812876"/>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dirty="0">
                <a:hlinkClick r:id="rId2">
                  <a:extLst>
                    <a:ext uri="{A12FA001-AC4F-418D-AE19-62706E023703}">
                      <ahyp:hlinkClr xmlns:ahyp="http://schemas.microsoft.com/office/drawing/2018/hyperlinkcolor" val="tx"/>
                    </a:ext>
                  </a:extLst>
                </a:hlinkClick>
              </a:rPr>
              <a:t>https://redcap.rqhealth.ca/apps/surveys/index.php?s=HNA339NPN8</a:t>
            </a:r>
            <a:endParaRPr lang="en-US" dirty="0"/>
          </a:p>
          <a:p>
            <a:pPr indent="-228600" defTabSz="914400">
              <a:lnSpc>
                <a:spcPct val="120000"/>
              </a:lnSpc>
              <a:spcAft>
                <a:spcPts val="600"/>
              </a:spcAft>
              <a:buClr>
                <a:schemeClr val="accent1"/>
              </a:buClr>
              <a:buSzPct val="110000"/>
              <a:buFont typeface="Wingdings" panose="05000000000000000000" pitchFamily="2" charset="2"/>
              <a:buChar char="§"/>
            </a:pPr>
            <a:endParaRPr lang="en-US" dirty="0"/>
          </a:p>
        </p:txBody>
      </p:sp>
      <p:pic>
        <p:nvPicPr>
          <p:cNvPr id="6" name="Picture 5" descr="A hand holding a black device with a red cross on it&#10;&#10;Description automatically generated">
            <a:extLst>
              <a:ext uri="{FF2B5EF4-FFF2-40B4-BE49-F238E27FC236}">
                <a16:creationId xmlns:a16="http://schemas.microsoft.com/office/drawing/2014/main" id="{CDFE563E-4D1F-475D-D80D-91F46944E330}"/>
              </a:ext>
            </a:extLst>
          </p:cNvPr>
          <p:cNvPicPr>
            <a:picLocks noChangeAspect="1"/>
          </p:cNvPicPr>
          <p:nvPr/>
        </p:nvPicPr>
        <p:blipFill>
          <a:blip r:embed="rId3"/>
          <a:srcRect l="30333" r="40224" b="2"/>
          <a:stretch>
            <a:fillRect/>
          </a:stretch>
        </p:blipFill>
        <p:spPr>
          <a:xfrm>
            <a:off x="5118184" y="3100159"/>
            <a:ext cx="3055418" cy="2957451"/>
          </a:xfrm>
          <a:prstGeom prst="rect">
            <a:avLst/>
          </a:prstGeom>
          <a:ln w="9525">
            <a:solidFill>
              <a:schemeClr val="tx1">
                <a:alpha val="20000"/>
              </a:schemeClr>
            </a:solidFill>
          </a:ln>
        </p:spPr>
      </p:pic>
      <p:pic>
        <p:nvPicPr>
          <p:cNvPr id="7" name="Picture 6" descr="A group of nasal sprays&#10;&#10;Description automatically generated">
            <a:extLst>
              <a:ext uri="{FF2B5EF4-FFF2-40B4-BE49-F238E27FC236}">
                <a16:creationId xmlns:a16="http://schemas.microsoft.com/office/drawing/2014/main" id="{A7F3123B-9352-6D47-05CF-9D3C3112CE07}"/>
              </a:ext>
            </a:extLst>
          </p:cNvPr>
          <p:cNvPicPr>
            <a:picLocks noChangeAspect="1"/>
          </p:cNvPicPr>
          <p:nvPr/>
        </p:nvPicPr>
        <p:blipFill>
          <a:blip r:embed="rId4"/>
          <a:srcRect l="30820" r="11326" b="1"/>
          <a:stretch>
            <a:fillRect/>
          </a:stretch>
        </p:blipFill>
        <p:spPr>
          <a:xfrm>
            <a:off x="8335051" y="3100159"/>
            <a:ext cx="3055418" cy="2957451"/>
          </a:xfrm>
          <a:prstGeom prst="rect">
            <a:avLst/>
          </a:prstGeom>
          <a:ln w="9525">
            <a:solidFill>
              <a:schemeClr val="tx1">
                <a:alpha val="20000"/>
              </a:schemeClr>
            </a:solidFill>
          </a:ln>
        </p:spPr>
      </p:pic>
    </p:spTree>
    <p:extLst>
      <p:ext uri="{BB962C8B-B14F-4D97-AF65-F5344CB8AC3E}">
        <p14:creationId xmlns:p14="http://schemas.microsoft.com/office/powerpoint/2010/main" val="169260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81F0000F-BC4A-FB37-A3E9-FE83FFDA8D46}"/>
              </a:ext>
            </a:extLst>
          </p:cNvPr>
          <p:cNvSpPr txBox="1"/>
          <p:nvPr/>
        </p:nvSpPr>
        <p:spPr>
          <a:xfrm>
            <a:off x="7313333" y="2034683"/>
            <a:ext cx="4677506" cy="2312521"/>
          </a:xfrm>
          <a:prstGeom prst="rect">
            <a:avLst/>
          </a:prstGeom>
        </p:spPr>
        <p:txBody>
          <a:bodyPr vert="horz" lIns="228600" tIns="228600" rIns="228600" bIns="0" rtlCol="0" anchor="b">
            <a:normAutofit/>
          </a:bodyPr>
          <a:lstStyle/>
          <a:p>
            <a:pPr defTabSz="914400">
              <a:lnSpc>
                <a:spcPct val="80000"/>
              </a:lnSpc>
              <a:spcBef>
                <a:spcPct val="0"/>
              </a:spcBef>
              <a:spcAft>
                <a:spcPts val="600"/>
              </a:spcAft>
            </a:pPr>
            <a:r>
              <a:rPr lang="en-US" sz="5400" b="1" spc="-150" dirty="0">
                <a:solidFill>
                  <a:schemeClr val="tx2"/>
                </a:solidFill>
                <a:latin typeface="Calibri" panose="020F0502020204030204" pitchFamily="34" charset="0"/>
                <a:ea typeface="+mj-ea"/>
                <a:cs typeface="Calibri" panose="020F0502020204030204" pitchFamily="34" charset="0"/>
              </a:rPr>
              <a:t>Setting up a training session</a:t>
            </a:r>
          </a:p>
        </p:txBody>
      </p:sp>
      <p:sp>
        <p:nvSpPr>
          <p:cNvPr id="57" name="Rectangle 56">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1B7A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sign with white text&#10;&#10;Description automatically generated">
            <a:extLst>
              <a:ext uri="{FF2B5EF4-FFF2-40B4-BE49-F238E27FC236}">
                <a16:creationId xmlns:a16="http://schemas.microsoft.com/office/drawing/2014/main" id="{F840A5A4-A3CA-6BED-01CA-D8D5BED7B6FC}"/>
              </a:ext>
            </a:extLst>
          </p:cNvPr>
          <p:cNvPicPr>
            <a:picLocks noChangeAspect="1"/>
          </p:cNvPicPr>
          <p:nvPr/>
        </p:nvPicPr>
        <p:blipFill>
          <a:blip r:embed="rId2"/>
          <a:srcRect l="6444" r="7653"/>
          <a:stretch>
            <a:fillRect/>
          </a:stretch>
        </p:blipFill>
        <p:spPr>
          <a:xfrm>
            <a:off x="972115" y="960214"/>
            <a:ext cx="5641848" cy="4919472"/>
          </a:xfrm>
          <a:prstGeom prst="rect">
            <a:avLst/>
          </a:prstGeom>
          <a:ln w="12700">
            <a:noFill/>
          </a:ln>
        </p:spPr>
      </p:pic>
      <p:sp>
        <p:nvSpPr>
          <p:cNvPr id="5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72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artoon of a brain holding a puzzle piece&#10;&#10;Description automatically generated">
            <a:extLst>
              <a:ext uri="{FF2B5EF4-FFF2-40B4-BE49-F238E27FC236}">
                <a16:creationId xmlns:a16="http://schemas.microsoft.com/office/drawing/2014/main" id="{4CDC1744-CB87-DA16-C822-928A03B614F1}"/>
              </a:ext>
            </a:extLst>
          </p:cNvPr>
          <p:cNvPicPr>
            <a:picLocks noChangeAspect="1"/>
          </p:cNvPicPr>
          <p:nvPr/>
        </p:nvPicPr>
        <p:blipFill>
          <a:blip r:embed="rId3"/>
          <a:srcRect t="24750" r="1" b="22080"/>
          <a:stretch>
            <a:fillRect/>
          </a:stretch>
        </p:blipFill>
        <p:spPr>
          <a:xfrm>
            <a:off x="321730" y="321732"/>
            <a:ext cx="5674897" cy="3017405"/>
          </a:xfrm>
          <a:prstGeom prst="rect">
            <a:avLst/>
          </a:prstGeom>
        </p:spPr>
      </p:pic>
      <p:pic>
        <p:nvPicPr>
          <p:cNvPr id="2" name="Picture 1" descr="A wooden blocks with letters on them&#10;&#10;Description automatically generated">
            <a:extLst>
              <a:ext uri="{FF2B5EF4-FFF2-40B4-BE49-F238E27FC236}">
                <a16:creationId xmlns:a16="http://schemas.microsoft.com/office/drawing/2014/main" id="{6C04F4D5-0F68-691E-27FC-2C6383508EF3}"/>
              </a:ext>
            </a:extLst>
          </p:cNvPr>
          <p:cNvPicPr>
            <a:picLocks noChangeAspect="1"/>
          </p:cNvPicPr>
          <p:nvPr/>
        </p:nvPicPr>
        <p:blipFill>
          <a:blip r:embed="rId4"/>
          <a:srcRect t="9967" r="-2" b="-2"/>
          <a:stretch>
            <a:fillRect/>
          </a:stretch>
        </p:blipFill>
        <p:spPr>
          <a:xfrm>
            <a:off x="321730" y="3510853"/>
            <a:ext cx="5674897" cy="2789954"/>
          </a:xfrm>
          <a:prstGeom prst="rect">
            <a:avLst/>
          </a:prstGeom>
        </p:spPr>
      </p:pic>
      <p:pic>
        <p:nvPicPr>
          <p:cNvPr id="3" name="Picture 2" descr="A close-up of a note&#10;&#10;Description automatically generated">
            <a:extLst>
              <a:ext uri="{FF2B5EF4-FFF2-40B4-BE49-F238E27FC236}">
                <a16:creationId xmlns:a16="http://schemas.microsoft.com/office/drawing/2014/main" id="{7EF96198-4854-4DF0-592D-DC925A8591F9}"/>
              </a:ext>
            </a:extLst>
          </p:cNvPr>
          <p:cNvPicPr>
            <a:picLocks noChangeAspect="1"/>
          </p:cNvPicPr>
          <p:nvPr/>
        </p:nvPicPr>
        <p:blipFill>
          <a:blip r:embed="rId5"/>
          <a:srcRect l="1764" r="3324" b="1"/>
          <a:stretch>
            <a:fillRect/>
          </a:stretch>
        </p:blipFill>
        <p:spPr>
          <a:xfrm>
            <a:off x="6195373" y="321733"/>
            <a:ext cx="5674897" cy="5979074"/>
          </a:xfrm>
          <a:prstGeom prst="rect">
            <a:avLst/>
          </a:prstGeom>
        </p:spPr>
      </p:pic>
    </p:spTree>
    <p:extLst>
      <p:ext uri="{BB962C8B-B14F-4D97-AF65-F5344CB8AC3E}">
        <p14:creationId xmlns:p14="http://schemas.microsoft.com/office/powerpoint/2010/main" val="11079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56D2A9-2EE5-0363-795F-99FAD923B751}"/>
              </a:ext>
            </a:extLst>
          </p:cNvPr>
          <p:cNvSpPr>
            <a:spLocks noGrp="1"/>
          </p:cNvSpPr>
          <p:nvPr>
            <p:ph type="ctrTitle"/>
          </p:nvPr>
        </p:nvSpPr>
        <p:spPr>
          <a:xfrm>
            <a:off x="477715" y="360989"/>
            <a:ext cx="6878399" cy="1392701"/>
          </a:xfrm>
        </p:spPr>
        <p:txBody>
          <a:bodyPr>
            <a:normAutofit/>
          </a:bodyPr>
          <a:lstStyle/>
          <a:p>
            <a:r>
              <a:rPr lang="en-US" sz="6000" b="1" dirty="0">
                <a:solidFill>
                  <a:schemeClr val="tx1"/>
                </a:solidFill>
                <a:latin typeface="Calibri" panose="020F0502020204030204" pitchFamily="34" charset="0"/>
                <a:cs typeface="Calibri" panose="020F0502020204030204" pitchFamily="34" charset="0"/>
              </a:rPr>
              <a:t>What are Opioids?</a:t>
            </a:r>
          </a:p>
        </p:txBody>
      </p:sp>
      <p:sp>
        <p:nvSpPr>
          <p:cNvPr id="8" name="Subtitle 7">
            <a:extLst>
              <a:ext uri="{FF2B5EF4-FFF2-40B4-BE49-F238E27FC236}">
                <a16:creationId xmlns:a16="http://schemas.microsoft.com/office/drawing/2014/main" id="{6B91B7B0-9369-64A3-EBE8-19A8D8AE56F7}"/>
              </a:ext>
            </a:extLst>
          </p:cNvPr>
          <p:cNvSpPr>
            <a:spLocks noGrp="1"/>
          </p:cNvSpPr>
          <p:nvPr>
            <p:ph type="subTitle" idx="1"/>
          </p:nvPr>
        </p:nvSpPr>
        <p:spPr>
          <a:xfrm>
            <a:off x="934914" y="1968221"/>
            <a:ext cx="5963999" cy="3841736"/>
          </a:xfrm>
        </p:spPr>
        <p:txBody>
          <a:bodyPr>
            <a:normAutofit fontScale="77500" lnSpcReduction="20000"/>
          </a:bodyPr>
          <a:lstStyle/>
          <a:p>
            <a:pPr>
              <a:lnSpc>
                <a:spcPct val="120000"/>
              </a:lnSpc>
            </a:pPr>
            <a:r>
              <a:rPr lang="en-US" sz="4000" dirty="0">
                <a:solidFill>
                  <a:schemeClr val="tx1"/>
                </a:solidFill>
              </a:rPr>
              <a:t>Opioids are depressants that slow the body down, especially our breathing. They include fentanyl, </a:t>
            </a:r>
            <a:r>
              <a:rPr lang="en-US" sz="4000" dirty="0" err="1">
                <a:solidFill>
                  <a:schemeClr val="tx1"/>
                </a:solidFill>
              </a:rPr>
              <a:t>carfentanyl</a:t>
            </a:r>
            <a:r>
              <a:rPr lang="en-US" sz="4000" dirty="0">
                <a:solidFill>
                  <a:schemeClr val="tx1"/>
                </a:solidFill>
              </a:rPr>
              <a:t>, heroin, oxycodone, codeine, morphine, methadone, hydromorphone and others.</a:t>
            </a:r>
          </a:p>
          <a:p>
            <a:pPr>
              <a:lnSpc>
                <a:spcPct val="120000"/>
              </a:lnSpc>
            </a:pPr>
            <a:endParaRPr lang="en-US" sz="1100" dirty="0"/>
          </a:p>
        </p:txBody>
      </p:sp>
      <p:pic>
        <p:nvPicPr>
          <p:cNvPr id="10" name="Picture 9" descr="A bottle of opioid on a table&#10;&#10;Description automatically generated">
            <a:extLst>
              <a:ext uri="{FF2B5EF4-FFF2-40B4-BE49-F238E27FC236}">
                <a16:creationId xmlns:a16="http://schemas.microsoft.com/office/drawing/2014/main" id="{D361F36E-BF8C-5067-29ED-00F015979A00}"/>
              </a:ext>
            </a:extLst>
          </p:cNvPr>
          <p:cNvPicPr>
            <a:picLocks noChangeAspect="1"/>
          </p:cNvPicPr>
          <p:nvPr/>
        </p:nvPicPr>
        <p:blipFill>
          <a:blip r:embed="rId2"/>
          <a:srcRect l="41129" r="28600" b="1"/>
          <a:stretch>
            <a:fillRect/>
          </a:stretch>
        </p:blipFill>
        <p:spPr>
          <a:xfrm>
            <a:off x="8010184" y="849841"/>
            <a:ext cx="3610316" cy="5158308"/>
          </a:xfrm>
          <a:prstGeom prst="rect">
            <a:avLst/>
          </a:prstGeom>
        </p:spPr>
      </p:pic>
    </p:spTree>
    <p:extLst>
      <p:ext uri="{BB962C8B-B14F-4D97-AF65-F5344CB8AC3E}">
        <p14:creationId xmlns:p14="http://schemas.microsoft.com/office/powerpoint/2010/main" val="179569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0324-ED85-217D-DC48-D06C9801B4AE}"/>
              </a:ext>
            </a:extLst>
          </p:cNvPr>
          <p:cNvSpPr>
            <a:spLocks noGrp="1"/>
          </p:cNvSpPr>
          <p:nvPr>
            <p:ph type="title"/>
          </p:nvPr>
        </p:nvSpPr>
        <p:spPr>
          <a:xfrm>
            <a:off x="540786" y="446340"/>
            <a:ext cx="11110427" cy="847984"/>
          </a:xfrm>
        </p:spPr>
        <p:txBody>
          <a:bodyPr vert="horz" lIns="91440" tIns="45720" rIns="91440" bIns="45720" rtlCol="0" anchor="ctr">
            <a:normAutofit/>
          </a:bodyPr>
          <a:lstStyle/>
          <a:p>
            <a:r>
              <a:rPr lang="en-US" sz="4400" b="1" dirty="0">
                <a:solidFill>
                  <a:schemeClr val="tx1"/>
                </a:solidFill>
                <a:latin typeface="Calibri" panose="020F0502020204030204" pitchFamily="34" charset="0"/>
                <a:cs typeface="Calibri" panose="020F0502020204030204" pitchFamily="34" charset="0"/>
              </a:rPr>
              <a:t>Who is most impacted by overdoses/poisonings?</a:t>
            </a:r>
          </a:p>
        </p:txBody>
      </p:sp>
      <p:pic>
        <p:nvPicPr>
          <p:cNvPr id="6" name="Content Placeholder 5" descr="A hand holding a syringe next to pills&#10;&#10;Description automatically generated">
            <a:extLst>
              <a:ext uri="{FF2B5EF4-FFF2-40B4-BE49-F238E27FC236}">
                <a16:creationId xmlns:a16="http://schemas.microsoft.com/office/drawing/2014/main" id="{330BB86B-737B-E02D-8BEC-D5F40D5D93B1}"/>
              </a:ext>
            </a:extLst>
          </p:cNvPr>
          <p:cNvPicPr>
            <a:picLocks noGrp="1" noChangeAspect="1"/>
          </p:cNvPicPr>
          <p:nvPr>
            <p:ph idx="1"/>
          </p:nvPr>
        </p:nvPicPr>
        <p:blipFill>
          <a:blip r:embed="rId2"/>
          <a:srcRect l="955" r="10157"/>
          <a:stretch>
            <a:fillRect/>
          </a:stretch>
        </p:blipFill>
        <p:spPr>
          <a:xfrm>
            <a:off x="580732" y="1659989"/>
            <a:ext cx="6838971" cy="4512520"/>
          </a:xfrm>
          <a:prstGeom prst="rect">
            <a:avLst/>
          </a:prstGeom>
        </p:spPr>
      </p:pic>
      <p:sp>
        <p:nvSpPr>
          <p:cNvPr id="59" name="Text Placeholder 3">
            <a:extLst>
              <a:ext uri="{FF2B5EF4-FFF2-40B4-BE49-F238E27FC236}">
                <a16:creationId xmlns:a16="http://schemas.microsoft.com/office/drawing/2014/main" id="{8D12CEBB-E036-D6B9-FC3A-F1EC3127FDAE}"/>
              </a:ext>
            </a:extLst>
          </p:cNvPr>
          <p:cNvSpPr>
            <a:spLocks noGrp="1"/>
          </p:cNvSpPr>
          <p:nvPr>
            <p:ph type="body" sz="half" idx="2"/>
          </p:nvPr>
        </p:nvSpPr>
        <p:spPr>
          <a:xfrm>
            <a:off x="7706833" y="1533475"/>
            <a:ext cx="4150434" cy="5194178"/>
          </a:xfrm>
        </p:spPr>
        <p:txBody>
          <a:bodyPr vert="horz" lIns="91440" tIns="45720" rIns="91440" bIns="45720" rtlCol="0">
            <a:normAutofit fontScale="92500" lnSpcReduction="10000"/>
          </a:bodyPr>
          <a:lstStyle/>
          <a:p>
            <a:pPr marL="0" indent="-228600">
              <a:lnSpc>
                <a:spcPct val="110000"/>
              </a:lnSpc>
              <a:buNone/>
            </a:pPr>
            <a:r>
              <a:rPr lang="en-US" sz="2100" dirty="0">
                <a:solidFill>
                  <a:schemeClr val="tx1">
                    <a:lumMod val="95000"/>
                    <a:lumOff val="5000"/>
                  </a:schemeClr>
                </a:solidFill>
              </a:rPr>
              <a:t>We often use the term "poisoning" because many people are not purposively using fentanyl or its analogues. </a:t>
            </a:r>
          </a:p>
          <a:p>
            <a:pPr marL="0" indent="-228600">
              <a:lnSpc>
                <a:spcPct val="110000"/>
              </a:lnSpc>
              <a:buNone/>
            </a:pPr>
            <a:r>
              <a:rPr lang="en-US" sz="2100" dirty="0">
                <a:solidFill>
                  <a:schemeClr val="tx1">
                    <a:lumMod val="95000"/>
                    <a:lumOff val="5000"/>
                  </a:schemeClr>
                </a:solidFill>
              </a:rPr>
              <a:t>Think of some recent cases with multiple fatalities in Saskatoon, they were people who thought they were using cocaine. </a:t>
            </a:r>
          </a:p>
          <a:p>
            <a:pPr marL="0" indent="-228600">
              <a:lnSpc>
                <a:spcPct val="110000"/>
              </a:lnSpc>
              <a:buNone/>
            </a:pPr>
            <a:r>
              <a:rPr lang="en-US" sz="2100" dirty="0">
                <a:solidFill>
                  <a:schemeClr val="tx1">
                    <a:lumMod val="95000"/>
                    <a:lumOff val="5000"/>
                  </a:schemeClr>
                </a:solidFill>
              </a:rPr>
              <a:t>BC Coroners Service = </a:t>
            </a:r>
          </a:p>
          <a:p>
            <a:pPr marL="0" indent="-228600">
              <a:lnSpc>
                <a:spcPct val="110000"/>
              </a:lnSpc>
              <a:buNone/>
            </a:pPr>
            <a:r>
              <a:rPr lang="en-US" sz="2100" dirty="0">
                <a:solidFill>
                  <a:schemeClr val="tx1">
                    <a:lumMod val="95000"/>
                    <a:lumOff val="5000"/>
                  </a:schemeClr>
                </a:solidFill>
              </a:rPr>
              <a:t>44% of overdose deaths in BC were employed </a:t>
            </a:r>
          </a:p>
          <a:p>
            <a:pPr marL="0" indent="-228600">
              <a:lnSpc>
                <a:spcPct val="110000"/>
              </a:lnSpc>
              <a:buNone/>
            </a:pPr>
            <a:r>
              <a:rPr lang="en-US" sz="2100" dirty="0">
                <a:solidFill>
                  <a:schemeClr val="tx1">
                    <a:lumMod val="95000"/>
                    <a:lumOff val="5000"/>
                  </a:schemeClr>
                </a:solidFill>
              </a:rPr>
              <a:t>55% of those were in the trades and transport</a:t>
            </a:r>
          </a:p>
          <a:p>
            <a:pPr marL="0" indent="-228600">
              <a:lnSpc>
                <a:spcPct val="110000"/>
              </a:lnSpc>
              <a:buNone/>
            </a:pPr>
            <a:r>
              <a:rPr lang="en-US" sz="2100" dirty="0">
                <a:solidFill>
                  <a:schemeClr val="tx1">
                    <a:lumMod val="95000"/>
                    <a:lumOff val="5000"/>
                  </a:schemeClr>
                </a:solidFill>
              </a:rPr>
              <a:t>Typical case, men in their 30s and 40s using alone.</a:t>
            </a:r>
          </a:p>
          <a:p>
            <a:pPr indent="-228600">
              <a:lnSpc>
                <a:spcPct val="110000"/>
              </a:lnSpc>
            </a:pPr>
            <a:endParaRPr lang="en-US" sz="1300" dirty="0"/>
          </a:p>
        </p:txBody>
      </p:sp>
    </p:spTree>
    <p:extLst>
      <p:ext uri="{BB962C8B-B14F-4D97-AF65-F5344CB8AC3E}">
        <p14:creationId xmlns:p14="http://schemas.microsoft.com/office/powerpoint/2010/main" val="6277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 name="Picture 107" descr="Colorful pills stacked to make a bar graph">
            <a:extLst>
              <a:ext uri="{FF2B5EF4-FFF2-40B4-BE49-F238E27FC236}">
                <a16:creationId xmlns:a16="http://schemas.microsoft.com/office/drawing/2014/main" id="{0566646B-AE67-4417-593B-E75CE0BC1384}"/>
              </a:ext>
            </a:extLst>
          </p:cNvPr>
          <p:cNvPicPr>
            <a:picLocks noChangeAspect="1"/>
          </p:cNvPicPr>
          <p:nvPr/>
        </p:nvPicPr>
        <p:blipFill>
          <a:blip r:embed="rId2"/>
          <a:srcRect l="36294" r="17217" b="-1"/>
          <a:stretch>
            <a:fillRect/>
          </a:stretch>
        </p:blipFill>
        <p:spPr>
          <a:xfrm>
            <a:off x="20" y="227"/>
            <a:ext cx="4637303" cy="6858000"/>
          </a:xfrm>
          <a:prstGeom prst="rect">
            <a:avLst/>
          </a:prstGeom>
          <a:ln w="9525">
            <a:noFill/>
          </a:ln>
        </p:spPr>
      </p:pic>
      <p:sp>
        <p:nvSpPr>
          <p:cNvPr id="2" name="Title 1">
            <a:extLst>
              <a:ext uri="{FF2B5EF4-FFF2-40B4-BE49-F238E27FC236}">
                <a16:creationId xmlns:a16="http://schemas.microsoft.com/office/drawing/2014/main" id="{19F934E0-6240-87C0-6A1F-DF626B1D032E}"/>
              </a:ext>
            </a:extLst>
          </p:cNvPr>
          <p:cNvSpPr>
            <a:spLocks noGrp="1"/>
          </p:cNvSpPr>
          <p:nvPr>
            <p:ph type="title"/>
          </p:nvPr>
        </p:nvSpPr>
        <p:spPr>
          <a:xfrm>
            <a:off x="5543395" y="-512952"/>
            <a:ext cx="5769989" cy="1748729"/>
          </a:xfrm>
          <a:noFill/>
        </p:spPr>
        <p:txBody>
          <a:bodyPr vert="horz" lIns="228600" tIns="228600" rIns="228600" bIns="0" rtlCol="0" anchor="b">
            <a:normAutofit/>
          </a:bodyPr>
          <a:lstStyle/>
          <a:p>
            <a:pPr>
              <a:lnSpc>
                <a:spcPct val="80000"/>
              </a:lnSpc>
            </a:pPr>
            <a:r>
              <a:rPr lang="en-US" sz="6600" b="1" dirty="0">
                <a:solidFill>
                  <a:schemeClr val="tx1">
                    <a:lumMod val="95000"/>
                    <a:lumOff val="5000"/>
                  </a:schemeClr>
                </a:solidFill>
                <a:latin typeface="Calibri" panose="020F0502020204030204" pitchFamily="34" charset="0"/>
                <a:cs typeface="Calibri" panose="020F0502020204030204" pitchFamily="34" charset="0"/>
              </a:rPr>
              <a:t>WHY??</a:t>
            </a:r>
          </a:p>
        </p:txBody>
      </p:sp>
      <p:sp>
        <p:nvSpPr>
          <p:cNvPr id="3" name="Text Placeholder 2">
            <a:extLst>
              <a:ext uri="{FF2B5EF4-FFF2-40B4-BE49-F238E27FC236}">
                <a16:creationId xmlns:a16="http://schemas.microsoft.com/office/drawing/2014/main" id="{6A77ECF3-B13F-4176-BDE5-1C1F407405A0}"/>
              </a:ext>
            </a:extLst>
          </p:cNvPr>
          <p:cNvSpPr>
            <a:spLocks noGrp="1"/>
          </p:cNvSpPr>
          <p:nvPr>
            <p:ph type="body" idx="1"/>
          </p:nvPr>
        </p:nvSpPr>
        <p:spPr>
          <a:xfrm>
            <a:off x="4966620" y="1436145"/>
            <a:ext cx="6920579" cy="5421855"/>
          </a:xfrm>
        </p:spPr>
        <p:txBody>
          <a:bodyPr vert="horz" lIns="91440" tIns="0" rIns="91440" bIns="45720" rtlCol="0">
            <a:normAutofit/>
          </a:bodyPr>
          <a:lstStyle/>
          <a:p>
            <a:pPr marL="342900" indent="-342900">
              <a:lnSpc>
                <a:spcPct val="90000"/>
              </a:lnSpc>
              <a:buFont typeface="Arial" panose="020B0604020202020204" pitchFamily="34" charset="0"/>
              <a:buChar char="•"/>
            </a:pPr>
            <a:r>
              <a:rPr lang="en-US" sz="2400" dirty="0">
                <a:solidFill>
                  <a:schemeClr val="tx1">
                    <a:lumMod val="95000"/>
                    <a:lumOff val="5000"/>
                  </a:schemeClr>
                </a:solidFill>
              </a:rPr>
              <a:t>Back to the pyramid = lack of connection to community services + lack of drug awareness or tolerance  </a:t>
            </a:r>
          </a:p>
          <a:p>
            <a:pPr marL="342900" indent="-342900">
              <a:lnSpc>
                <a:spcPct val="90000"/>
              </a:lnSpc>
              <a:buFont typeface="Arial" panose="020B0604020202020204" pitchFamily="34" charset="0"/>
              <a:buChar char="•"/>
            </a:pPr>
            <a:r>
              <a:rPr lang="en-US" sz="2400" dirty="0">
                <a:solidFill>
                  <a:schemeClr val="tx1">
                    <a:lumMod val="95000"/>
                    <a:lumOff val="5000"/>
                  </a:schemeClr>
                </a:solidFill>
              </a:rPr>
              <a:t>Use of stimulants is VERY common in careers that require long work hours, don't support healthy sleep schedules, and are physically demanding</a:t>
            </a:r>
          </a:p>
          <a:p>
            <a:pPr marL="342900" indent="-342900">
              <a:lnSpc>
                <a:spcPct val="90000"/>
              </a:lnSpc>
              <a:buFont typeface="Arial" panose="020B0604020202020204" pitchFamily="34" charset="0"/>
              <a:buChar char="•"/>
            </a:pPr>
            <a:r>
              <a:rPr lang="en-US" sz="2400" dirty="0">
                <a:solidFill>
                  <a:schemeClr val="tx1">
                    <a:lumMod val="95000"/>
                    <a:lumOff val="5000"/>
                  </a:schemeClr>
                </a:solidFill>
              </a:rPr>
              <a:t>Use of stimulants also often results in the use of some form of ‘downer’ or sedative to be able to sleep or rest</a:t>
            </a:r>
          </a:p>
          <a:p>
            <a:pPr marL="342900" indent="-342900">
              <a:lnSpc>
                <a:spcPct val="90000"/>
              </a:lnSpc>
              <a:buFont typeface="Arial" panose="020B0604020202020204" pitchFamily="34" charset="0"/>
              <a:buChar char="•"/>
            </a:pPr>
            <a:r>
              <a:rPr lang="en-US" sz="2400" dirty="0">
                <a:solidFill>
                  <a:schemeClr val="tx1">
                    <a:lumMod val="95000"/>
                    <a:lumOff val="5000"/>
                  </a:schemeClr>
                </a:solidFill>
              </a:rPr>
              <a:t>Opioids and other pain medications are often used by people who work in careers where they need to "push through" pain</a:t>
            </a:r>
          </a:p>
          <a:p>
            <a:pPr>
              <a:lnSpc>
                <a:spcPct val="90000"/>
              </a:lnSpc>
            </a:pPr>
            <a:endParaRPr lang="en-US" sz="900" dirty="0"/>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258061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4E962-4747-976C-17FD-590484F9F460}"/>
              </a:ext>
            </a:extLst>
          </p:cNvPr>
          <p:cNvSpPr txBox="1"/>
          <p:nvPr/>
        </p:nvSpPr>
        <p:spPr>
          <a:xfrm>
            <a:off x="-314409" y="-368785"/>
            <a:ext cx="4880685" cy="5436644"/>
          </a:xfrm>
          <a:prstGeom prst="rect">
            <a:avLst/>
          </a:prstGeom>
        </p:spPr>
        <p:txBody>
          <a:bodyPr vert="horz" lIns="228600" tIns="228600" rIns="228600" bIns="0" rtlCol="0" anchor="b">
            <a:normAutofit/>
          </a:bodyPr>
          <a:lstStyle/>
          <a:p>
            <a:pPr algn="ctr" defTabSz="914400">
              <a:lnSpc>
                <a:spcPct val="80000"/>
              </a:lnSpc>
              <a:spcBef>
                <a:spcPct val="0"/>
              </a:spcBef>
              <a:spcAft>
                <a:spcPts val="600"/>
              </a:spcAft>
            </a:pPr>
            <a:r>
              <a:rPr lang="en-US" sz="7200" b="1" spc="-150" dirty="0">
                <a:latin typeface="Calibri" panose="020F0502020204030204" pitchFamily="34" charset="0"/>
                <a:ea typeface="+mj-ea"/>
                <a:cs typeface="Calibri" panose="020F0502020204030204" pitchFamily="34" charset="0"/>
              </a:rPr>
              <a:t>Signs of a typical opioid overdose </a:t>
            </a:r>
          </a:p>
        </p:txBody>
      </p:sp>
      <p:pic>
        <p:nvPicPr>
          <p:cNvPr id="3" name="Content Placeholder 3">
            <a:extLst>
              <a:ext uri="{FF2B5EF4-FFF2-40B4-BE49-F238E27FC236}">
                <a16:creationId xmlns:a16="http://schemas.microsoft.com/office/drawing/2014/main" id="{0861C8E8-D234-4816-2A46-901AD70A3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076" y="1111760"/>
            <a:ext cx="7676137" cy="2475553"/>
          </a:xfrm>
          <a:prstGeom prst="rect">
            <a:avLst/>
          </a:prstGeom>
          <a:ln w="9525">
            <a:noFill/>
          </a:ln>
        </p:spPr>
      </p:pic>
      <p:pic>
        <p:nvPicPr>
          <p:cNvPr id="4" name="Picture 3">
            <a:extLst>
              <a:ext uri="{FF2B5EF4-FFF2-40B4-BE49-F238E27FC236}">
                <a16:creationId xmlns:a16="http://schemas.microsoft.com/office/drawing/2014/main" id="{FDD9A9F9-A932-4969-74CB-FB51F950D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290" y="3925751"/>
            <a:ext cx="8085710" cy="2284213"/>
          </a:xfrm>
          <a:prstGeom prst="rect">
            <a:avLst/>
          </a:prstGeom>
          <a:ln w="9525">
            <a:noFill/>
          </a:ln>
        </p:spPr>
      </p:pic>
    </p:spTree>
    <p:extLst>
      <p:ext uri="{BB962C8B-B14F-4D97-AF65-F5344CB8AC3E}">
        <p14:creationId xmlns:p14="http://schemas.microsoft.com/office/powerpoint/2010/main" val="356842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FAA62A-B3EF-AD26-7C1A-CD6F451FAFFF}"/>
              </a:ext>
            </a:extLst>
          </p:cNvPr>
          <p:cNvSpPr txBox="1"/>
          <p:nvPr/>
        </p:nvSpPr>
        <p:spPr>
          <a:xfrm>
            <a:off x="-238958" y="5471713"/>
            <a:ext cx="12669896" cy="789673"/>
          </a:xfrm>
          <a:prstGeom prst="rect">
            <a:avLst/>
          </a:prstGeom>
        </p:spPr>
        <p:txBody>
          <a:bodyPr vert="horz" lIns="228600" tIns="228600" rIns="228600" bIns="0" rtlCol="0" anchor="ctr">
            <a:normAutofit fontScale="92500" lnSpcReduction="20000"/>
          </a:bodyPr>
          <a:lstStyle/>
          <a:p>
            <a:pPr algn="ctr" defTabSz="914400">
              <a:lnSpc>
                <a:spcPct val="80000"/>
              </a:lnSpc>
              <a:spcBef>
                <a:spcPct val="0"/>
              </a:spcBef>
              <a:spcAft>
                <a:spcPts val="600"/>
              </a:spcAft>
            </a:pPr>
            <a:r>
              <a:rPr lang="en-US" sz="5400" b="1" spc="-150" dirty="0">
                <a:latin typeface="Calibri" panose="020F0502020204030204" pitchFamily="34" charset="0"/>
                <a:ea typeface="+mj-ea"/>
                <a:cs typeface="Calibri" panose="020F0502020204030204" pitchFamily="34" charset="0"/>
              </a:rPr>
              <a:t>How to respond to an opioid overdose </a:t>
            </a:r>
          </a:p>
        </p:txBody>
      </p:sp>
      <p:pic>
        <p:nvPicPr>
          <p:cNvPr id="2" name="Content Placeholder 5">
            <a:extLst>
              <a:ext uri="{FF2B5EF4-FFF2-40B4-BE49-F238E27FC236}">
                <a16:creationId xmlns:a16="http://schemas.microsoft.com/office/drawing/2014/main" id="{37F306DB-E9DA-8854-0223-CAE5F1286C89}"/>
              </a:ext>
            </a:extLst>
          </p:cNvPr>
          <p:cNvPicPr>
            <a:picLocks noChangeAspect="1"/>
          </p:cNvPicPr>
          <p:nvPr/>
        </p:nvPicPr>
        <p:blipFill>
          <a:blip r:embed="rId2">
            <a:extLst>
              <a:ext uri="{28A0092B-C50C-407E-A947-70E740481C1C}">
                <a14:useLocalDpi xmlns:a14="http://schemas.microsoft.com/office/drawing/2010/main" val="0"/>
              </a:ext>
            </a:extLst>
          </a:blip>
          <a:srcRect t="9222" b="4780"/>
          <a:stretch>
            <a:fillRect/>
          </a:stretch>
        </p:blipFill>
        <p:spPr>
          <a:xfrm>
            <a:off x="0" y="0"/>
            <a:ext cx="12191980" cy="5144374"/>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327387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35F3B555-2F20-9346-648C-7BF762F68224}"/>
              </a:ext>
            </a:extLst>
          </p:cNvPr>
          <p:cNvPicPr>
            <a:picLocks noChangeAspect="1"/>
          </p:cNvPicPr>
          <p:nvPr/>
        </p:nvPicPr>
        <p:blipFill rotWithShape="1">
          <a:blip r:embed="rId2"/>
          <a:srcRect l="6498" r="15531" b="13148"/>
          <a:stretch/>
        </p:blipFill>
        <p:spPr>
          <a:xfrm>
            <a:off x="775256" y="622353"/>
            <a:ext cx="4162503" cy="5850624"/>
          </a:xfrm>
          <a:prstGeom prst="rect">
            <a:avLst/>
          </a:prstGeom>
        </p:spPr>
      </p:pic>
      <p:sp>
        <p:nvSpPr>
          <p:cNvPr id="3" name="Oval 2">
            <a:extLst>
              <a:ext uri="{FF2B5EF4-FFF2-40B4-BE49-F238E27FC236}">
                <a16:creationId xmlns:a16="http://schemas.microsoft.com/office/drawing/2014/main" id="{20E9B4F7-5598-F4B3-756A-EAFCEB091AEA}"/>
              </a:ext>
            </a:extLst>
          </p:cNvPr>
          <p:cNvSpPr/>
          <p:nvPr/>
        </p:nvSpPr>
        <p:spPr>
          <a:xfrm>
            <a:off x="6096000" y="1112349"/>
            <a:ext cx="4771245" cy="45820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kern="1200" dirty="0">
                <a:solidFill>
                  <a:srgbClr val="FFFFFF"/>
                </a:solidFill>
                <a:latin typeface="Calibri" panose="020F0502020204030204" pitchFamily="34" charset="0"/>
                <a:ea typeface="+mj-ea"/>
                <a:cs typeface="Calibri" panose="020F0502020204030204" pitchFamily="34" charset="0"/>
              </a:rPr>
              <a:t>5 STEPS TO RESPOND TO OPIOD OVERDOSE</a:t>
            </a:r>
            <a:br>
              <a:rPr lang="en-US" sz="3600" kern="1200" dirty="0">
                <a:solidFill>
                  <a:srgbClr val="FFFFFF"/>
                </a:solidFill>
                <a:latin typeface="Calibri" panose="020F0502020204030204" pitchFamily="34" charset="0"/>
                <a:ea typeface="+mj-ea"/>
                <a:cs typeface="Calibri" panose="020F0502020204030204" pitchFamily="34" charset="0"/>
              </a:rPr>
            </a:br>
            <a:r>
              <a:rPr lang="en-US" sz="3600" b="1" i="1" kern="1200" dirty="0">
                <a:solidFill>
                  <a:srgbClr val="FFFFFF"/>
                </a:solidFill>
                <a:latin typeface="Calibri" panose="020F0502020204030204" pitchFamily="34" charset="0"/>
                <a:ea typeface="+mj-ea"/>
                <a:cs typeface="Calibri" panose="020F0502020204030204" pitchFamily="34" charset="0"/>
              </a:rPr>
              <a:t>SAVE ME STEPS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49024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1113</TotalTime>
  <Words>1632</Words>
  <Application>Microsoft Macintosh PowerPoint</Application>
  <PresentationFormat>Widescreen</PresentationFormat>
  <Paragraphs>178</Paragraphs>
  <Slides>36</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Calibri</vt:lpstr>
      <vt:lpstr>Calibri Light</vt:lpstr>
      <vt:lpstr>Hind</vt:lpstr>
      <vt:lpstr>Rockwell</vt:lpstr>
      <vt:lpstr>Wingdings</vt:lpstr>
      <vt:lpstr>Atlas</vt:lpstr>
      <vt:lpstr>Take Home Naloxone Training</vt:lpstr>
      <vt:lpstr>What is Harm Reduction?</vt:lpstr>
      <vt:lpstr>PowerPoint Presentation</vt:lpstr>
      <vt:lpstr>What are Opioids?</vt:lpstr>
      <vt:lpstr>Who is most impacted by overdoses/poisonings?</vt:lpstr>
      <vt:lpstr>WHY??</vt:lpstr>
      <vt:lpstr>PowerPoint Presentation</vt:lpstr>
      <vt:lpstr>PowerPoint Presentation</vt:lpstr>
      <vt:lpstr>PowerPoint Presentation</vt:lpstr>
      <vt:lpstr>What is included in a Naloxone kit?</vt:lpstr>
      <vt:lpstr>PowerPoint Presentation</vt:lpstr>
      <vt:lpstr>Videos: Naloxone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Irvine, Kayla</dc:creator>
  <cp:lastModifiedBy>Irvine, Kayla</cp:lastModifiedBy>
  <cp:revision>189</cp:revision>
  <dcterms:created xsi:type="dcterms:W3CDTF">2025-08-27T14:07:33Z</dcterms:created>
  <dcterms:modified xsi:type="dcterms:W3CDTF">2026-01-28T16:18:13Z</dcterms:modified>
</cp:coreProperties>
</file>