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Default Extension="svg" ContentType="image/sv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2"/>
  </p:notesMasterIdLst>
  <p:handoutMasterIdLst>
    <p:handoutMasterId r:id="rId43"/>
  </p:handoutMasterIdLst>
  <p:sldIdLst>
    <p:sldId id="334" r:id="rId5"/>
    <p:sldId id="318" r:id="rId6"/>
    <p:sldId id="379" r:id="rId7"/>
    <p:sldId id="337" r:id="rId8"/>
    <p:sldId id="339" r:id="rId9"/>
    <p:sldId id="338" r:id="rId10"/>
    <p:sldId id="340" r:id="rId11"/>
    <p:sldId id="380" r:id="rId12"/>
    <p:sldId id="341" r:id="rId13"/>
    <p:sldId id="342" r:id="rId14"/>
    <p:sldId id="343" r:id="rId15"/>
    <p:sldId id="357" r:id="rId16"/>
    <p:sldId id="344" r:id="rId17"/>
    <p:sldId id="345" r:id="rId18"/>
    <p:sldId id="346" r:id="rId19"/>
    <p:sldId id="347" r:id="rId20"/>
    <p:sldId id="348" r:id="rId21"/>
    <p:sldId id="349" r:id="rId22"/>
    <p:sldId id="350" r:id="rId23"/>
    <p:sldId id="351" r:id="rId24"/>
    <p:sldId id="352" r:id="rId25"/>
    <p:sldId id="353" r:id="rId26"/>
    <p:sldId id="354" r:id="rId27"/>
    <p:sldId id="355" r:id="rId28"/>
    <p:sldId id="356" r:id="rId29"/>
    <p:sldId id="358" r:id="rId30"/>
    <p:sldId id="359" r:id="rId31"/>
    <p:sldId id="360" r:id="rId32"/>
    <p:sldId id="361" r:id="rId33"/>
    <p:sldId id="362" r:id="rId34"/>
    <p:sldId id="363" r:id="rId35"/>
    <p:sldId id="367" r:id="rId36"/>
    <p:sldId id="369" r:id="rId37"/>
    <p:sldId id="370" r:id="rId38"/>
    <p:sldId id="371" r:id="rId39"/>
    <p:sldId id="381" r:id="rId40"/>
    <p:sldId id="382"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226" userDrawn="1">
          <p15:clr>
            <a:srgbClr val="A4A3A4"/>
          </p15:clr>
        </p15:guide>
        <p15:guide id="4" userDrawn="1">
          <p15:clr>
            <a:srgbClr val="A4A3A4"/>
          </p15:clr>
        </p15:guide>
        <p15:guide id="5" pos="5760" userDrawn="1">
          <p15:clr>
            <a:srgbClr val="A4A3A4"/>
          </p15:clr>
        </p15:guide>
        <p15:guide id="6" pos="5534" userDrawn="1">
          <p15:clr>
            <a:srgbClr val="A4A3A4"/>
          </p15:clr>
        </p15:guide>
        <p15:guide id="7" orient="horz" pos="4320" userDrawn="1">
          <p15:clr>
            <a:srgbClr val="A4A3A4"/>
          </p15:clr>
        </p15:guide>
        <p15:guide id="8" orient="horz" pos="4088" userDrawn="1">
          <p15:clr>
            <a:srgbClr val="A4A3A4"/>
          </p15:clr>
        </p15:guide>
        <p15:guide id="9" orient="horz" userDrawn="1">
          <p15:clr>
            <a:srgbClr val="A4A3A4"/>
          </p15:clr>
        </p15:guide>
        <p15:guide id="10" orient="horz" pos="232" userDrawn="1">
          <p15:clr>
            <a:srgbClr val="A4A3A4"/>
          </p15:clr>
        </p15:guide>
        <p15:guide id="11" pos="2767" userDrawn="1">
          <p15:clr>
            <a:srgbClr val="A4A3A4"/>
          </p15:clr>
        </p15:guide>
        <p15:guide id="12" pos="2993" userDrawn="1">
          <p15:clr>
            <a:srgbClr val="A4A3A4"/>
          </p15:clr>
        </p15:guide>
        <p15:guide id="14" orient="horz" pos="2273" userDrawn="1">
          <p15:clr>
            <a:srgbClr val="A4A3A4"/>
          </p15:clr>
        </p15:guide>
        <p15:guide id="16" pos="1837" userDrawn="1">
          <p15:clr>
            <a:srgbClr val="A4A3A4"/>
          </p15:clr>
        </p15:guide>
        <p15:guide id="17" pos="3696"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 Tyler" initials="ST" lastIdx="1" clrIdx="0">
    <p:extLst>
      <p:ext uri="{19B8F6BF-5375-455C-9EA6-DF929625EA0E}">
        <p15:presenceInfo xmlns:p15="http://schemas.microsoft.com/office/powerpoint/2012/main" xmlns="" userId="S::JENKINS3@science.regn.net::285e8928-cea2-4c8b-8b90-31517dec8d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21E26"/>
    <a:srgbClr val="C9C8C8"/>
    <a:srgbClr val="E6F1F0"/>
    <a:srgbClr val="E81C2D"/>
    <a:srgbClr val="E6363E"/>
    <a:srgbClr val="E82230"/>
    <a:srgbClr val="E8CD1C"/>
    <a:srgbClr val="8D4099"/>
    <a:srgbClr val="8FD3C2"/>
    <a:srgbClr val="75B77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F3D5D-A8E7-4BA7-AEA7-200D5BA70AA4}" v="3" dt="2021-03-18T16:01:51.577"/>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9890" autoAdjust="0"/>
    <p:restoredTop sz="93372" autoAdjust="0"/>
  </p:normalViewPr>
  <p:slideViewPr>
    <p:cSldViewPr snapToGrid="0" snapToObjects="1">
      <p:cViewPr>
        <p:scale>
          <a:sx n="78" d="100"/>
          <a:sy n="78" d="100"/>
        </p:scale>
        <p:origin x="-1362" y="12"/>
      </p:cViewPr>
      <p:guideLst>
        <p:guide orient="horz" pos="2160"/>
        <p:guide orient="horz" pos="4320"/>
        <p:guide orient="horz" pos="4088"/>
        <p:guide orient="horz"/>
        <p:guide orient="horz" pos="232"/>
        <p:guide orient="horz" pos="2273"/>
        <p:guide pos="2880"/>
        <p:guide pos="226"/>
        <p:guide/>
        <p:guide pos="5760"/>
        <p:guide pos="5534"/>
        <p:guide pos="2767"/>
        <p:guide pos="2993"/>
        <p:guide pos="18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5" d="100"/>
          <a:sy n="75" d="100"/>
        </p:scale>
        <p:origin x="-3704" y="-10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DBE7CC-7168-774C-93E3-4BEED3B0E387}" type="datetimeFigureOut">
              <a:rPr lang="en-US" smtClean="0"/>
              <a:pPr/>
              <a:t>4/14/2022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74B144C-750E-CC4A-B9DC-8588990BC89D}" type="slidenum">
              <a:rPr lang="en-US" smtClean="0"/>
              <a:pPr/>
              <a:t>‹#›</a:t>
            </a:fld>
            <a:endParaRPr lang="en-US"/>
          </a:p>
        </p:txBody>
      </p:sp>
    </p:spTree>
    <p:extLst>
      <p:ext uri="{BB962C8B-B14F-4D97-AF65-F5344CB8AC3E}">
        <p14:creationId xmlns:p14="http://schemas.microsoft.com/office/powerpoint/2010/main" xmlns="" val="3849822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586E18-D804-4548-A2D5-01770F2D3CA9}" type="datetimeFigureOut">
              <a:rPr lang="en-US" smtClean="0"/>
              <a:pPr/>
              <a:t>4/14/2022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t>Presented by - -(Full name)</a:t>
            </a:r>
          </a:p>
          <a:p>
            <a:r>
              <a:rPr lang="en-US" dirty="0"/>
              <a:t>Date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739F78-50D7-7E4C-8C92-13C6949FD304}" type="slidenum">
              <a:rPr lang="en-US" smtClean="0"/>
              <a:pPr/>
              <a:t>‹#›</a:t>
            </a:fld>
            <a:endParaRPr lang="en-US" dirty="0"/>
          </a:p>
        </p:txBody>
      </p:sp>
    </p:spTree>
    <p:extLst>
      <p:ext uri="{BB962C8B-B14F-4D97-AF65-F5344CB8AC3E}">
        <p14:creationId xmlns:p14="http://schemas.microsoft.com/office/powerpoint/2010/main" xmlns="" val="20018312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sl.mendeley.com"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endeley.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So what is Mendeley? Mendeley is </a:t>
            </a:r>
            <a:r>
              <a:rPr lang="en-US" sz="1200" b="1" dirty="0"/>
              <a:t>free</a:t>
            </a:r>
            <a:r>
              <a:rPr lang="en-US" sz="1200" dirty="0"/>
              <a:t> software which is available across a number of different platforms. You can run Mendeley on your computer or laptop, and also access it from any modern browser. You can either download the appropriate app for your particular system, or use your web browser to log onto the web version.</a:t>
            </a:r>
          </a:p>
          <a:p>
            <a:pPr lvl="0">
              <a:lnSpc>
                <a:spcPct val="117999"/>
              </a:lnSpc>
              <a:defRPr sz="1800"/>
            </a:pPr>
            <a:endParaRPr lang="en-US" sz="1200" dirty="0"/>
          </a:p>
          <a:p>
            <a:pPr lvl="0">
              <a:lnSpc>
                <a:spcPct val="117999"/>
              </a:lnSpc>
              <a:defRPr sz="1800"/>
            </a:pPr>
            <a:r>
              <a:rPr lang="en-US" sz="1200" dirty="0"/>
              <a:t>Mendeley’s Desktop application offers the most complete experience - allowing you to organize, collaborate and discover, as well as use the citation plugin to cite as you write in Microsoft Word or LibreOffice. We’ll cover this in more detail later on.</a:t>
            </a:r>
          </a:p>
          <a:p>
            <a:pPr lvl="0">
              <a:lnSpc>
                <a:spcPct val="117999"/>
              </a:lnSpc>
              <a:defRPr sz="1800"/>
            </a:pPr>
            <a:endParaRPr lang="en-US" sz="1200" dirty="0"/>
          </a:p>
          <a:p>
            <a:pPr lvl="0">
              <a:lnSpc>
                <a:spcPct val="117999"/>
              </a:lnSpc>
              <a:defRPr sz="1800"/>
            </a:pPr>
            <a:r>
              <a:rPr lang="en-US" sz="1200" dirty="0"/>
              <a:t>The other versions - Web and Mobile - offer you the ability to access your references on the go, as well as making notes and annotations.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a:t>
            </a:fld>
            <a:endParaRPr lang="en-US" dirty="0"/>
          </a:p>
        </p:txBody>
      </p:sp>
    </p:spTree>
    <p:extLst>
      <p:ext uri="{BB962C8B-B14F-4D97-AF65-F5344CB8AC3E}">
        <p14:creationId xmlns:p14="http://schemas.microsoft.com/office/powerpoint/2010/main" xmlns="" val="43158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Desktop’s interface should be fairly intuitive if you’re familiar with programs like iTunes, or even Gmail. The left-hand panel offers a number of different options to help filter your document list to exactly what you need to find.</a:t>
            </a:r>
          </a:p>
          <a:p>
            <a:pPr lvl="0">
              <a:lnSpc>
                <a:spcPct val="117999"/>
              </a:lnSpc>
              <a:defRPr sz="1800"/>
            </a:pPr>
            <a:endParaRPr lang="en-US" sz="1200" dirty="0"/>
          </a:p>
          <a:p>
            <a:pPr lvl="0">
              <a:lnSpc>
                <a:spcPct val="117999"/>
              </a:lnSpc>
              <a:defRPr sz="1800"/>
            </a:pPr>
            <a:r>
              <a:rPr lang="en-US" sz="1200" dirty="0"/>
              <a:t>The default position when opening Mendeley Desktop is ‘All Documents,’ which will list all items in your library. You can use the column headings (such as Author Names, Year, etc.) to order your documents by that value - this can be useful for finding works by a specific author, for example.</a:t>
            </a:r>
          </a:p>
          <a:p>
            <a:pPr lvl="0">
              <a:lnSpc>
                <a:spcPct val="117999"/>
              </a:lnSpc>
              <a:defRPr sz="1800"/>
            </a:pPr>
            <a:endParaRPr lang="en-US" sz="1200" dirty="0"/>
          </a:p>
          <a:p>
            <a:pPr lvl="0">
              <a:lnSpc>
                <a:spcPct val="117999"/>
              </a:lnSpc>
              <a:defRPr sz="1800"/>
            </a:pPr>
            <a:r>
              <a:rPr lang="en-US" sz="1200" dirty="0"/>
              <a:t>When you add materials to your library, they will initially be marked as unread - indicated by a large green dot in the second column. You can toggle this off and on by clicking it. Alternatively, a document will be marked as read once you’ve spent a certain amount of time reading it in the Mendeley PDF reader.</a:t>
            </a:r>
          </a:p>
          <a:p>
            <a:pPr lvl="0">
              <a:lnSpc>
                <a:spcPct val="117999"/>
              </a:lnSpc>
              <a:defRPr sz="1800"/>
            </a:pPr>
            <a:endParaRPr lang="en-US" sz="1200" dirty="0"/>
          </a:p>
          <a:p>
            <a:pPr lvl="0">
              <a:lnSpc>
                <a:spcPct val="117999"/>
              </a:lnSpc>
              <a:defRPr sz="1800"/>
            </a:pPr>
            <a:r>
              <a:rPr lang="en-US" sz="1200" dirty="0"/>
              <a:t>You can ‘star’ documents to mark them as favorites. They can then be easily retrieved via the left-hand panel.</a:t>
            </a:r>
          </a:p>
          <a:p>
            <a:pPr lvl="0">
              <a:lnSpc>
                <a:spcPct val="117999"/>
              </a:lnSpc>
              <a:defRPr sz="1800"/>
            </a:pPr>
            <a:endParaRPr lang="en-US" sz="1200" dirty="0"/>
          </a:p>
          <a:p>
            <a:pPr lvl="0">
              <a:lnSpc>
                <a:spcPct val="117999"/>
              </a:lnSpc>
              <a:defRPr sz="1800"/>
            </a:pPr>
            <a:r>
              <a:rPr lang="en-US" sz="1200" dirty="0"/>
              <a:t>You can also use the left-hand panel to access items you’ve recently added, or items you’ve recently read.</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15</a:t>
            </a:fld>
            <a:endParaRPr lang="en-US" dirty="0"/>
          </a:p>
        </p:txBody>
      </p:sp>
    </p:spTree>
    <p:extLst>
      <p:ext uri="{BB962C8B-B14F-4D97-AF65-F5344CB8AC3E}">
        <p14:creationId xmlns:p14="http://schemas.microsoft.com/office/powerpoint/2010/main" xmlns="" val="413934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Folders allow you to quickly file your references under different topic headings. You can drag and drop references from your library onto the folder name in the left panel to add that reference to a folder.</a:t>
            </a:r>
          </a:p>
          <a:p>
            <a:pPr lvl="0">
              <a:lnSpc>
                <a:spcPct val="117999"/>
              </a:lnSpc>
              <a:defRPr sz="1800"/>
            </a:pPr>
            <a:endParaRPr lang="en-US" sz="1200" dirty="0"/>
          </a:p>
          <a:p>
            <a:pPr lvl="0">
              <a:lnSpc>
                <a:spcPct val="117999"/>
              </a:lnSpc>
              <a:defRPr sz="1800"/>
            </a:pPr>
            <a:r>
              <a:rPr lang="en-US" sz="1200" dirty="0"/>
              <a:t>You can also create subfolders within existing folders.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16</a:t>
            </a:fld>
            <a:endParaRPr lang="en-US" dirty="0"/>
          </a:p>
        </p:txBody>
      </p:sp>
    </p:spTree>
    <p:extLst>
      <p:ext uri="{BB962C8B-B14F-4D97-AF65-F5344CB8AC3E}">
        <p14:creationId xmlns:p14="http://schemas.microsoft.com/office/powerpoint/2010/main" xmlns="" val="181859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offers a powerful search tool to help you to locate items in your library. Just enter your search term in the field which appears in the top right corner and Mendeley will filter your current view to show references which contain that term. It will also search within the full text of PDF papers which appear in your library.</a:t>
            </a:r>
          </a:p>
          <a:p>
            <a:pPr lvl="0">
              <a:lnSpc>
                <a:spcPct val="117999"/>
              </a:lnSpc>
              <a:defRPr sz="1800"/>
            </a:pPr>
            <a:endParaRPr lang="en-US" sz="1200" dirty="0"/>
          </a:p>
          <a:p>
            <a:pPr lvl="0">
              <a:lnSpc>
                <a:spcPct val="117999"/>
              </a:lnSpc>
              <a:defRPr sz="1800"/>
            </a:pPr>
            <a:r>
              <a:rPr lang="en-US" sz="1200" dirty="0"/>
              <a:t>The search is context specific, so if you’re not getting the results you expect make sure that you have the appropriate folder selected in the left-hand panel. If in doubt, select ‘All Documents’.</a:t>
            </a:r>
          </a:p>
          <a:p>
            <a:pPr lvl="0">
              <a:lnSpc>
                <a:spcPct val="117999"/>
              </a:lnSpc>
              <a:defRPr sz="1800"/>
            </a:pPr>
            <a:endParaRPr lang="en-US" sz="1200" dirty="0"/>
          </a:p>
          <a:p>
            <a:pPr lvl="0">
              <a:lnSpc>
                <a:spcPct val="117999"/>
              </a:lnSpc>
              <a:defRPr sz="1800"/>
            </a:pPr>
            <a:r>
              <a:rPr lang="en-US" sz="1200" dirty="0"/>
              <a:t>Use the ‘clear’ button which appears on the yellow toolbar to remove the search filter.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17</a:t>
            </a:fld>
            <a:endParaRPr lang="en-US" dirty="0"/>
          </a:p>
        </p:txBody>
      </p:sp>
    </p:spTree>
    <p:extLst>
      <p:ext uri="{BB962C8B-B14F-4D97-AF65-F5344CB8AC3E}">
        <p14:creationId xmlns:p14="http://schemas.microsoft.com/office/powerpoint/2010/main" xmlns="" val="3164167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also use tags to help locate a reference or references within your library. You can add multiple tags to your references using the document detail panel when you have the reference selected.</a:t>
            </a:r>
          </a:p>
          <a:p>
            <a:pPr lvl="0">
              <a:lnSpc>
                <a:spcPct val="117999"/>
              </a:lnSpc>
              <a:defRPr sz="1800"/>
            </a:pPr>
            <a:endParaRPr lang="en-US" sz="1200" dirty="0"/>
          </a:p>
          <a:p>
            <a:pPr lvl="0">
              <a:lnSpc>
                <a:spcPct val="117999"/>
              </a:lnSpc>
              <a:defRPr sz="1800"/>
            </a:pPr>
            <a:r>
              <a:rPr lang="en-US" sz="1200" dirty="0"/>
              <a:t>Then use the Filter by My Tags menu which appears in the bottom left corner to quickly pull up materials that you’ve tagged.</a:t>
            </a:r>
          </a:p>
          <a:p>
            <a:pPr lvl="0">
              <a:lnSpc>
                <a:spcPct val="117999"/>
              </a:lnSpc>
              <a:defRPr sz="1800"/>
            </a:pPr>
            <a:endParaRPr lang="en-US" sz="1200" dirty="0"/>
          </a:p>
          <a:p>
            <a:pPr lvl="0">
              <a:lnSpc>
                <a:spcPct val="117999"/>
              </a:lnSpc>
              <a:defRPr sz="1800"/>
            </a:pPr>
            <a:r>
              <a:rPr lang="en-US" sz="1200" dirty="0"/>
              <a:t>The list of available tags will only display tags used in your current folder view - so, again, make sure you are viewing the appropriate folder or All Documents before attempting to filter.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18</a:t>
            </a:fld>
            <a:endParaRPr lang="en-US" dirty="0"/>
          </a:p>
        </p:txBody>
      </p:sp>
    </p:spTree>
    <p:extLst>
      <p:ext uri="{BB962C8B-B14F-4D97-AF65-F5344CB8AC3E}">
        <p14:creationId xmlns:p14="http://schemas.microsoft.com/office/powerpoint/2010/main" xmlns="" val="121418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may find that after collecting a library of references that you have accumulated some duplicate entries - where two copies of the same reference have been added to your library.</a:t>
            </a:r>
          </a:p>
          <a:p>
            <a:pPr lvl="0">
              <a:lnSpc>
                <a:spcPct val="117999"/>
              </a:lnSpc>
              <a:defRPr sz="1800"/>
            </a:pPr>
            <a:endParaRPr lang="en-US" sz="1200" dirty="0"/>
          </a:p>
          <a:p>
            <a:pPr lvl="0">
              <a:lnSpc>
                <a:spcPct val="117999"/>
              </a:lnSpc>
              <a:defRPr sz="1800"/>
            </a:pPr>
            <a:r>
              <a:rPr lang="en-US" sz="1200" dirty="0"/>
              <a:t>Luckily, Mendeley can clean these up for you. Use ‘Check for Duplicates’ - found in the Tools menu. Mendeley will identify any duplicate entries and offer to merge these into a single, combined entry. You will be prompted to check over the details of the combined version before the merger is completed - allowing you to take details from each of the entries you’re merging.</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19</a:t>
            </a:fld>
            <a:endParaRPr lang="en-US" dirty="0"/>
          </a:p>
        </p:txBody>
      </p:sp>
    </p:spTree>
    <p:extLst>
      <p:ext uri="{BB962C8B-B14F-4D97-AF65-F5344CB8AC3E}">
        <p14:creationId xmlns:p14="http://schemas.microsoft.com/office/powerpoint/2010/main" xmlns="" val="2677072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The Reader’s layout will be familiar if you’ve used Adobe Acrobat or similar software. At the top of the screen you’ll see a number of tools, which are mostly self-explanatory.</a:t>
            </a:r>
          </a:p>
          <a:p>
            <a:pPr lvl="0">
              <a:lnSpc>
                <a:spcPct val="117999"/>
              </a:lnSpc>
              <a:defRPr sz="1800"/>
            </a:pPr>
            <a:endParaRPr lang="en-US" sz="1200" dirty="0"/>
          </a:p>
          <a:p>
            <a:pPr lvl="0">
              <a:lnSpc>
                <a:spcPct val="117999"/>
              </a:lnSpc>
              <a:defRPr sz="1800"/>
            </a:pPr>
            <a:r>
              <a:rPr lang="en-US" sz="1200" dirty="0"/>
              <a:t>You’ll also notice that Mendeley operates a tabbed format - allowing you to open multiple PDFs for reading at once, and to switch back and forth between them.</a:t>
            </a:r>
          </a:p>
          <a:p>
            <a:pPr lvl="0">
              <a:lnSpc>
                <a:spcPct val="117999"/>
              </a:lnSpc>
              <a:defRPr sz="1800"/>
            </a:pPr>
            <a:endParaRPr lang="en-US" sz="1200" dirty="0"/>
          </a:p>
          <a:p>
            <a:pPr lvl="0">
              <a:lnSpc>
                <a:spcPct val="117999"/>
              </a:lnSpc>
              <a:defRPr sz="1800"/>
            </a:pPr>
            <a:r>
              <a:rPr lang="en-US" sz="1200" dirty="0"/>
              <a:t>Mendeley will remember where you were up to in a paper when you open it and take you back to the same place.</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21</a:t>
            </a:fld>
            <a:endParaRPr lang="en-US" dirty="0"/>
          </a:p>
        </p:txBody>
      </p:sp>
    </p:spTree>
    <p:extLst>
      <p:ext uri="{BB962C8B-B14F-4D97-AF65-F5344CB8AC3E}">
        <p14:creationId xmlns:p14="http://schemas.microsoft.com/office/powerpoint/2010/main" xmlns="" val="24590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highlight important passages using the Highlight tool - just as you would when reading a physical copy. This allows you to pick out important passages from a paper.</a:t>
            </a:r>
          </a:p>
          <a:p>
            <a:pPr lvl="0">
              <a:lnSpc>
                <a:spcPct val="117999"/>
              </a:lnSpc>
              <a:defRPr sz="1800"/>
            </a:pPr>
            <a:endParaRPr lang="en-US" sz="1200" dirty="0"/>
          </a:p>
          <a:p>
            <a:pPr lvl="0">
              <a:lnSpc>
                <a:spcPct val="117999"/>
              </a:lnSpc>
              <a:defRPr sz="1800"/>
            </a:pPr>
            <a:r>
              <a:rPr lang="en-US" sz="1200" dirty="0"/>
              <a:t>You can also add notes to the paper to help organize your thoughts. These can be done either in the Notes box which appears in the document detail panels. These notes are document-wide and can also be viewed from the main library view - without opening the paper for reading.</a:t>
            </a:r>
          </a:p>
          <a:p>
            <a:pPr lvl="0">
              <a:lnSpc>
                <a:spcPct val="117999"/>
              </a:lnSpc>
              <a:defRPr sz="1800"/>
            </a:pPr>
            <a:endParaRPr lang="en-US" sz="1200" dirty="0"/>
          </a:p>
          <a:p>
            <a:pPr lvl="0">
              <a:lnSpc>
                <a:spcPct val="117999"/>
              </a:lnSpc>
              <a:defRPr sz="1800"/>
            </a:pPr>
            <a:r>
              <a:rPr lang="en-US" sz="1200" dirty="0"/>
              <a:t>Alternatively, you can add ‘sticky notes’ to specific locations in the text. These allow you to make content-specific notes at a particular location. Sticky notes that are added in this way will appear in the list of annotations in the document details panel. You can use these entries to jump to the appropriate location within the paper - allowing you to retrieve your notes in context.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22</a:t>
            </a:fld>
            <a:endParaRPr lang="en-US" dirty="0"/>
          </a:p>
        </p:txBody>
      </p:sp>
    </p:spTree>
    <p:extLst>
      <p:ext uri="{BB962C8B-B14F-4D97-AF65-F5344CB8AC3E}">
        <p14:creationId xmlns:p14="http://schemas.microsoft.com/office/powerpoint/2010/main" xmlns="" val="1837943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One of the most popular features of Mendeley is its ability to improve the citing process. Mendeley makes it a lot easier to insert properly formatted citations throughout a paper you’re writing - and will automatically generate a bibliography for you. It also allows you to restyle your manuscript’s citations with just a few clicks - making it ideal for resubmissions to different journals or publishers.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23</a:t>
            </a:fld>
            <a:endParaRPr lang="en-US" dirty="0"/>
          </a:p>
        </p:txBody>
      </p:sp>
    </p:spTree>
    <p:extLst>
      <p:ext uri="{BB962C8B-B14F-4D97-AF65-F5344CB8AC3E}">
        <p14:creationId xmlns:p14="http://schemas.microsoft.com/office/powerpoint/2010/main" xmlns="" val="2738419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Inserting a citation is achieved by first positioning your cursor in the appropriate location and pressing the ‘Insert Citation’ button which appears on the Mendeley toolbar. You also need to be running Mendeley Desktop, and will be prompted to start it if it is not currently running.</a:t>
            </a:r>
          </a:p>
          <a:p>
            <a:pPr lvl="0">
              <a:lnSpc>
                <a:spcPct val="117999"/>
              </a:lnSpc>
              <a:defRPr sz="1800"/>
            </a:pPr>
            <a:endParaRPr lang="en-US" sz="1200" dirty="0"/>
          </a:p>
          <a:p>
            <a:pPr lvl="0">
              <a:lnSpc>
                <a:spcPct val="117999"/>
              </a:lnSpc>
              <a:defRPr sz="1800"/>
            </a:pPr>
            <a:r>
              <a:rPr lang="en-US" sz="1200" dirty="0"/>
              <a:t>Pressing the button will open the Mendeley search tool. This box allows you to enter a term - such as an author name - before returning search results from your library. Locate the reference you want to cite, click to select it and press the Ok button. You will see that the citation is added. Its appearance will vary depending on which citation style you currently have active - we’ll talk more about this shortly.</a:t>
            </a:r>
          </a:p>
          <a:p>
            <a:pPr lvl="0">
              <a:lnSpc>
                <a:spcPct val="117999"/>
              </a:lnSpc>
              <a:defRPr sz="1800"/>
            </a:pPr>
            <a:endParaRPr lang="en-US" sz="1200" dirty="0"/>
          </a:p>
          <a:p>
            <a:pPr lvl="0">
              <a:lnSpc>
                <a:spcPct val="117999"/>
              </a:lnSpc>
              <a:defRPr sz="1800"/>
            </a:pPr>
            <a:r>
              <a:rPr lang="en-US" sz="1200" dirty="0"/>
              <a:t>That’s all there is to it - you’ve added your first citation! Congratulations!</a:t>
            </a:r>
          </a:p>
          <a:p>
            <a:pPr lvl="0">
              <a:lnSpc>
                <a:spcPct val="117999"/>
              </a:lnSpc>
              <a:defRPr sz="1800"/>
            </a:pPr>
            <a:endParaRPr lang="en-US" sz="1200" dirty="0"/>
          </a:p>
          <a:p>
            <a:pPr lvl="0">
              <a:lnSpc>
                <a:spcPct val="117999"/>
              </a:lnSpc>
              <a:defRPr sz="1800"/>
            </a:pPr>
            <a:r>
              <a:rPr lang="en-US" sz="1200" dirty="0"/>
              <a:t>If you’re looking for a particular citation and can’t remember its details you can also opt to switch to Mendeley desktop to locate it - using search or filtering by tags, for example. Just press the ‘Go to Mendeley’ button to switch over to that interface.</a:t>
            </a:r>
          </a:p>
          <a:p>
            <a:pPr lvl="0">
              <a:lnSpc>
                <a:spcPct val="117999"/>
              </a:lnSpc>
              <a:defRPr sz="1800"/>
            </a:pPr>
            <a:endParaRPr lang="en-US" sz="1200" dirty="0"/>
          </a:p>
          <a:p>
            <a:pPr lvl="0">
              <a:lnSpc>
                <a:spcPct val="117999"/>
              </a:lnSpc>
              <a:defRPr sz="1800"/>
            </a:pPr>
            <a:r>
              <a:rPr lang="en-US" sz="1200" dirty="0"/>
              <a:t>Once you’ve located the appropriate reference, click to highlight it and press the ‘Cite’ button which temporarily appears on the Mendeley Desktop toolbar. If you want to cancel the citing process and return to your manuscript press the cancel button.</a:t>
            </a:r>
          </a:p>
          <a:p>
            <a:pPr lvl="0">
              <a:lnSpc>
                <a:spcPct val="117999"/>
              </a:lnSpc>
              <a:defRPr sz="1800"/>
            </a:pPr>
            <a:endParaRPr lang="en-US" sz="1200" dirty="0"/>
          </a:p>
          <a:p>
            <a:pPr lvl="0">
              <a:lnSpc>
                <a:spcPct val="117999"/>
              </a:lnSpc>
              <a:defRPr sz="1800"/>
            </a:pPr>
            <a:r>
              <a:rPr lang="en-US" sz="1200" dirty="0"/>
              <a:t>Note that your manuscript is considered locked while this process is active. You need to cancel the citation to return to the document, or insert a citation before you can switch back to your word processor.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25</a:t>
            </a:fld>
            <a:endParaRPr lang="en-US" dirty="0"/>
          </a:p>
        </p:txBody>
      </p:sp>
    </p:spTree>
    <p:extLst>
      <p:ext uri="{BB962C8B-B14F-4D97-AF65-F5344CB8AC3E}">
        <p14:creationId xmlns:p14="http://schemas.microsoft.com/office/powerpoint/2010/main" xmlns="" val="288763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Many publishers require adjacent citations to be combined into a single, properly-styled format. Mendeley can handle this for you. Just insert two separate citations, highlight them both in the word processor and press ‘Merge Citations’ to combine them.</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26</a:t>
            </a:fld>
            <a:endParaRPr lang="en-US" dirty="0"/>
          </a:p>
        </p:txBody>
      </p:sp>
    </p:spTree>
    <p:extLst>
      <p:ext uri="{BB962C8B-B14F-4D97-AF65-F5344CB8AC3E}">
        <p14:creationId xmlns:p14="http://schemas.microsoft.com/office/powerpoint/2010/main" xmlns="" val="3930655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acts as a repository for your reference information. You add papers to your library by importing PDF files stored on your computer, or by retrieving them from other locations - like online catalogs such as ScienceDirect, Scopus, </a:t>
            </a:r>
            <a:r>
              <a:rPr lang="en-US" sz="1200" dirty="0" err="1"/>
              <a:t>Pubmed</a:t>
            </a:r>
            <a:r>
              <a:rPr lang="en-US" sz="1200" dirty="0"/>
              <a:t> or PLOS. You can also create entries for items that you don’t have access to as PDFs by manually entering details.</a:t>
            </a:r>
          </a:p>
          <a:p>
            <a:pPr lvl="0">
              <a:lnSpc>
                <a:spcPct val="117999"/>
              </a:lnSpc>
              <a:defRPr sz="1800"/>
            </a:pPr>
            <a:endParaRPr lang="en-US" sz="1200" dirty="0"/>
          </a:p>
          <a:p>
            <a:pPr lvl="0">
              <a:lnSpc>
                <a:spcPct val="117999"/>
              </a:lnSpc>
              <a:defRPr sz="1800"/>
            </a:pPr>
            <a:r>
              <a:rPr lang="en-US" sz="1200" dirty="0"/>
              <a:t>Materials you add to your library are then stored in the cloud, for you to retrieve wherever you need them. It might be that you want to read a paper on the way home on the train, or you need to write a paper on your main computer. Mendeley allows you to retrieve the same resources with the same enhancements and annotations wherever you need them.</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3</a:t>
            </a:fld>
            <a:endParaRPr lang="en-US" dirty="0"/>
          </a:p>
        </p:txBody>
      </p:sp>
    </p:spTree>
    <p:extLst>
      <p:ext uri="{BB962C8B-B14F-4D97-AF65-F5344CB8AC3E}">
        <p14:creationId xmlns:p14="http://schemas.microsoft.com/office/powerpoint/2010/main" xmlns="" val="217215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Once you’ve done adding citations you’ll need to generate a bibliography. Ensure your cursor is positioned where you want your bibliography to appear and press the ‘Insert Bibliography’ button - it just takes one click!</a:t>
            </a:r>
          </a:p>
          <a:p>
            <a:pPr lvl="0">
              <a:lnSpc>
                <a:spcPct val="117999"/>
              </a:lnSpc>
              <a:defRPr sz="1800"/>
            </a:pPr>
            <a:endParaRPr lang="en-US" sz="1200" dirty="0"/>
          </a:p>
          <a:p>
            <a:pPr lvl="0">
              <a:lnSpc>
                <a:spcPct val="117999"/>
              </a:lnSpc>
              <a:defRPr sz="1800"/>
            </a:pPr>
            <a:r>
              <a:rPr lang="en-US" sz="1200" dirty="0"/>
              <a:t>Mendeley will now look through your manuscript, pick out all the citations you’ve added and order them into a list. The exact ordering and appearance of your bibliography will depend on the citation style - which we’ll talk about next.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27</a:t>
            </a:fld>
            <a:endParaRPr lang="en-US" dirty="0"/>
          </a:p>
        </p:txBody>
      </p:sp>
    </p:spTree>
    <p:extLst>
      <p:ext uri="{BB962C8B-B14F-4D97-AF65-F5344CB8AC3E}">
        <p14:creationId xmlns:p14="http://schemas.microsoft.com/office/powerpoint/2010/main" xmlns="" val="113572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Citation Styles are sets of styling instructions which control how your citations and bibliography appear. Different publishers and institutions require different formatting for citations when you wish to submit a paper.</a:t>
            </a:r>
          </a:p>
          <a:p>
            <a:pPr lvl="0">
              <a:lnSpc>
                <a:spcPct val="117999"/>
              </a:lnSpc>
              <a:defRPr sz="1800"/>
            </a:pPr>
            <a:endParaRPr lang="en-US" sz="1200" dirty="0"/>
          </a:p>
          <a:p>
            <a:pPr lvl="0">
              <a:lnSpc>
                <a:spcPct val="117999"/>
              </a:lnSpc>
              <a:defRPr sz="1800"/>
            </a:pPr>
            <a:r>
              <a:rPr lang="en-US" sz="1200" dirty="0"/>
              <a:t>Using Mendeley, you can choose the appropriate citation style for your manuscript - and also switch between different styles with just a few clicks. Mendeley will restyle all the citations in your manuscript automatically. To change citation styles, open the styles dropdown menu which appears on the Mendeley toolbar. If you don’t see the style you need, you can click ‘More Styles’ to be taken to the Styles tool within Mendeley Desktop. This will also allow you to download and install new styles in seconds.</a:t>
            </a:r>
          </a:p>
          <a:p>
            <a:pPr lvl="0">
              <a:lnSpc>
                <a:spcPct val="117999"/>
              </a:lnSpc>
              <a:defRPr sz="1800"/>
            </a:pPr>
            <a:endParaRPr lang="en-US" sz="1200" dirty="0"/>
          </a:p>
          <a:p>
            <a:pPr lvl="0">
              <a:lnSpc>
                <a:spcPct val="117999"/>
              </a:lnSpc>
              <a:defRPr sz="1800"/>
            </a:pPr>
            <a:r>
              <a:rPr lang="en-US" sz="1200" dirty="0"/>
              <a:t>Mendeley allows you to use over 1,600 different citation styles - but comes pre-installed with some of the most commonly used, such as APA, Harvard and IEEE.</a:t>
            </a:r>
          </a:p>
          <a:p>
            <a:pPr lvl="0">
              <a:lnSpc>
                <a:spcPct val="117999"/>
              </a:lnSpc>
              <a:defRPr sz="1800"/>
            </a:pPr>
            <a:endParaRPr lang="en-US" sz="1200" dirty="0"/>
          </a:p>
          <a:p>
            <a:pPr lvl="0">
              <a:lnSpc>
                <a:spcPct val="117999"/>
              </a:lnSpc>
              <a:defRPr sz="1800"/>
            </a:pPr>
            <a:r>
              <a:rPr lang="en-US" sz="1200" dirty="0"/>
              <a:t>If you still can’t find the right style or you’d like to customize an existing style, you may want to try the Mendeley CSL Editor, which allows you to customize citation styles. Saved styles are added to the Mendeley database, and will appear in your drop-down menu in Word.</a:t>
            </a:r>
          </a:p>
          <a:p>
            <a:pPr lvl="0">
              <a:lnSpc>
                <a:spcPct val="117999"/>
              </a:lnSpc>
              <a:defRPr sz="1800"/>
            </a:pPr>
            <a:endParaRPr lang="en-US" sz="1200" dirty="0"/>
          </a:p>
          <a:p>
            <a:pPr lvl="0">
              <a:lnSpc>
                <a:spcPct val="117999"/>
              </a:lnSpc>
              <a:defRPr sz="1800"/>
            </a:pPr>
            <a:r>
              <a:rPr lang="en-US" sz="1200" dirty="0"/>
              <a:t>You can also share created styles with other Mendeley users. The editor can be found at </a:t>
            </a:r>
            <a:r>
              <a:rPr lang="en-US" sz="1200" u="sng" dirty="0">
                <a:solidFill>
                  <a:srgbClr val="0000FF"/>
                </a:solidFill>
                <a:uFill>
                  <a:solidFill>
                    <a:srgbClr val="0000FF"/>
                  </a:solidFill>
                </a:uFill>
                <a:hlinkClick r:id="rId3"/>
              </a:rPr>
              <a:t>http://csl.mendeley.com</a:t>
            </a:r>
            <a:r>
              <a:rPr lang="en-US" sz="1200" dirty="0"/>
              <a:t> </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28</a:t>
            </a:fld>
            <a:endParaRPr lang="en-US" dirty="0"/>
          </a:p>
        </p:txBody>
      </p:sp>
    </p:spTree>
    <p:extLst>
      <p:ext uri="{BB962C8B-B14F-4D97-AF65-F5344CB8AC3E}">
        <p14:creationId xmlns:p14="http://schemas.microsoft.com/office/powerpoint/2010/main" xmlns="" val="3365013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Groups are Mendeley’s support for collaboration. They allow you to come together with other users and to share resources. If you’ve already created or joined groups, you’ll see them listed in the left panel of Mendeley Desktop - underneath your personal folders. To add materials to a group, just drag and drop them onto the group name.</a:t>
            </a:r>
          </a:p>
          <a:p>
            <a:pPr lvl="0">
              <a:lnSpc>
                <a:spcPct val="117999"/>
              </a:lnSpc>
              <a:defRPr sz="1800"/>
            </a:pPr>
            <a:endParaRPr lang="en-US" sz="1200" dirty="0"/>
          </a:p>
          <a:p>
            <a:pPr lvl="0">
              <a:lnSpc>
                <a:spcPct val="117999"/>
              </a:lnSpc>
              <a:defRPr sz="1800"/>
            </a:pPr>
            <a:r>
              <a:rPr lang="en-US" sz="1200" dirty="0"/>
              <a:t>You can create new groups at any time by using the ‘Create Group…’ option. The process is quick and easy.</a:t>
            </a:r>
          </a:p>
          <a:p>
            <a:pPr marL="0" lvl="0" indent="0">
              <a:lnSpc>
                <a:spcPct val="117999"/>
              </a:lnSpc>
              <a:buSzPct val="100000"/>
              <a:buNone/>
              <a:defRPr sz="1800"/>
            </a:pPr>
            <a:r>
              <a:rPr lang="en-US" sz="1200" dirty="0"/>
              <a:t>Groups are now only Private - these groups are not publicly visible. Members need to be invited. Members can share full-text papers with each other, and can also collaboratively highlight &amp; annotate these materials.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30</a:t>
            </a:fld>
            <a:endParaRPr lang="en-US" dirty="0"/>
          </a:p>
        </p:txBody>
      </p:sp>
    </p:spTree>
    <p:extLst>
      <p:ext uri="{BB962C8B-B14F-4D97-AF65-F5344CB8AC3E}">
        <p14:creationId xmlns:p14="http://schemas.microsoft.com/office/powerpoint/2010/main" xmlns="" val="393111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You can open papers shared with the private group using the Mendeley PDF Reader. Any highlights and annotations you add to the group version will be visible to other members of the group. Each contributor will be assigned a color to help distinguish their changes.</a:t>
            </a:r>
          </a:p>
          <a:p>
            <a:pPr lvl="0">
              <a:lnSpc>
                <a:spcPct val="117999"/>
              </a:lnSpc>
              <a:defRPr sz="1800"/>
            </a:pPr>
            <a:endParaRPr lang="en-US" sz="1200" dirty="0"/>
          </a:p>
          <a:p>
            <a:pPr lvl="0">
              <a:lnSpc>
                <a:spcPct val="117999"/>
              </a:lnSpc>
              <a:defRPr sz="1800"/>
            </a:pPr>
            <a:r>
              <a:rPr lang="en-US" sz="1200" dirty="0"/>
              <a:t>Add notes or highlight passages to draw your collaborators’ attention to particular sections of the paper.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31</a:t>
            </a:fld>
            <a:endParaRPr lang="en-US" dirty="0"/>
          </a:p>
        </p:txBody>
      </p:sp>
    </p:spTree>
    <p:extLst>
      <p:ext uri="{BB962C8B-B14F-4D97-AF65-F5344CB8AC3E}">
        <p14:creationId xmlns:p14="http://schemas.microsoft.com/office/powerpoint/2010/main" xmlns="" val="32886859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In addition to groups and individuals, Mendeley also offers you the ability to discover new research. By drawing on the crowd-sourced catalog of materials, Mendeley can draw on one of the largest resource libraries available online - one that’s continually growing as users add more materials.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32</a:t>
            </a:fld>
            <a:endParaRPr lang="en-US" dirty="0"/>
          </a:p>
        </p:txBody>
      </p:sp>
    </p:spTree>
    <p:extLst>
      <p:ext uri="{BB962C8B-B14F-4D97-AF65-F5344CB8AC3E}">
        <p14:creationId xmlns:p14="http://schemas.microsoft.com/office/powerpoint/2010/main" xmlns="" val="2333373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If you know the name of a paper or if you have a specific topic in mind, you can use the Discovery feature on Mendeley.com. This allows you to retrieve new references from the Mendeley Web Catalog. Literature Search from within Mendeley has been merged with the web search feature.</a:t>
            </a:r>
          </a:p>
          <a:p>
            <a:pPr lvl="0">
              <a:lnSpc>
                <a:spcPct val="117999"/>
              </a:lnSpc>
              <a:defRPr sz="1800"/>
            </a:pPr>
            <a:endParaRPr lang="en-US" sz="1200" dirty="0"/>
          </a:p>
          <a:p>
            <a:pPr lvl="0">
              <a:lnSpc>
                <a:spcPct val="117999"/>
              </a:lnSpc>
              <a:defRPr sz="1800"/>
            </a:pPr>
            <a:r>
              <a:rPr lang="en-US" sz="1200" dirty="0"/>
              <a:t>As the Catalog is crowd-sourced, Search can only retrieve papers that have already been added by other users - so if your desired result is a very new or obscure paper, you may not be able to retrieve it.</a:t>
            </a:r>
          </a:p>
          <a:p>
            <a:pPr lvl="0">
              <a:lnSpc>
                <a:spcPct val="117999"/>
              </a:lnSpc>
              <a:defRPr sz="1800"/>
            </a:pPr>
            <a:endParaRPr lang="en-US" sz="1200" dirty="0"/>
          </a:p>
          <a:p>
            <a:pPr lvl="0">
              <a:lnSpc>
                <a:spcPct val="117999"/>
              </a:lnSpc>
              <a:defRPr sz="1800"/>
            </a:pPr>
            <a:r>
              <a:rPr lang="en-US" sz="1200" dirty="0"/>
              <a:t>If the full text of a paper is available - for example, if the paper is open access - you’ll see an icon allowing you to download it.</a:t>
            </a:r>
          </a:p>
        </p:txBody>
      </p:sp>
      <p:sp>
        <p:nvSpPr>
          <p:cNvPr id="4" name="Slide Number Placeholder 3"/>
          <p:cNvSpPr>
            <a:spLocks noGrp="1"/>
          </p:cNvSpPr>
          <p:nvPr>
            <p:ph type="sldNum" sz="quarter" idx="5"/>
          </p:nvPr>
        </p:nvSpPr>
        <p:spPr/>
        <p:txBody>
          <a:bodyPr/>
          <a:lstStyle/>
          <a:p>
            <a:fld id="{2E739F78-50D7-7E4C-8C92-13C6949FD304}" type="slidenum">
              <a:rPr lang="en-US" smtClean="0"/>
              <a:pPr/>
              <a:t>33</a:t>
            </a:fld>
            <a:endParaRPr lang="en-US" dirty="0"/>
          </a:p>
        </p:txBody>
      </p:sp>
    </p:spTree>
    <p:extLst>
      <p:ext uri="{BB962C8B-B14F-4D97-AF65-F5344CB8AC3E}">
        <p14:creationId xmlns:p14="http://schemas.microsoft.com/office/powerpoint/2010/main" xmlns="" val="2017820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When viewing a web catalog entry, you’ll see the option to add the reference to your library with just a single click. If the paper is freely available – i.e., open access - you’ll also be able to download the full paper.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For other references, you can use the ‘Get Full Text’ button to view different options. Using Open URL will allow you to retrieve a paper through your institutional access, providing your institution has the appropriate subscription.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2E739F78-50D7-7E4C-8C92-13C6949FD304}" type="slidenum">
              <a:rPr lang="en-US" smtClean="0"/>
              <a:pPr/>
              <a:t>34</a:t>
            </a:fld>
            <a:endParaRPr lang="en-US" dirty="0"/>
          </a:p>
        </p:txBody>
      </p:sp>
    </p:spTree>
    <p:extLst>
      <p:ext uri="{BB962C8B-B14F-4D97-AF65-F5344CB8AC3E}">
        <p14:creationId xmlns:p14="http://schemas.microsoft.com/office/powerpoint/2010/main" xmlns="" val="2514875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Viewing a list of web catalog entries, you can also quickly see readership and the number of times it has been cited in </a:t>
            </a:r>
            <a:r>
              <a:rPr lang="en-US"/>
              <a:t>published research.</a:t>
            </a:r>
            <a:endParaRPr lang="en-US" dirty="0"/>
          </a:p>
        </p:txBody>
      </p:sp>
      <p:sp>
        <p:nvSpPr>
          <p:cNvPr id="4" name="Slide Number Placeholder 3"/>
          <p:cNvSpPr>
            <a:spLocks noGrp="1"/>
          </p:cNvSpPr>
          <p:nvPr>
            <p:ph type="sldNum" sz="quarter" idx="5"/>
          </p:nvPr>
        </p:nvSpPr>
        <p:spPr/>
        <p:txBody>
          <a:bodyPr/>
          <a:lstStyle/>
          <a:p>
            <a:fld id="{2E739F78-50D7-7E4C-8C92-13C6949FD304}" type="slidenum">
              <a:rPr lang="en-US" smtClean="0"/>
              <a:pPr/>
              <a:t>35</a:t>
            </a:fld>
            <a:endParaRPr lang="en-US" dirty="0"/>
          </a:p>
        </p:txBody>
      </p:sp>
    </p:spTree>
    <p:extLst>
      <p:ext uri="{BB962C8B-B14F-4D97-AF65-F5344CB8AC3E}">
        <p14:creationId xmlns:p14="http://schemas.microsoft.com/office/powerpoint/2010/main" xmlns="" val="289085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The first thing you’ll need to do is to create an account via </a:t>
            </a:r>
            <a:r>
              <a:rPr lang="en-US" sz="1200" dirty="0">
                <a:hlinkClick r:id="rId3"/>
              </a:rPr>
              <a:t>mendeley.com</a:t>
            </a:r>
            <a:r>
              <a:rPr lang="en-US" sz="1200" dirty="0"/>
              <a:t>. This is completely free to do and only takes a few seconds. You’ll need a Mendeley account to log into the different versions of the software.</a:t>
            </a:r>
          </a:p>
          <a:p>
            <a:pPr lvl="0">
              <a:lnSpc>
                <a:spcPct val="117999"/>
              </a:lnSpc>
              <a:defRPr sz="1800"/>
            </a:pPr>
            <a:endParaRPr lang="en-US" sz="1200" dirty="0"/>
          </a:p>
          <a:p>
            <a:pPr lvl="0">
              <a:lnSpc>
                <a:spcPct val="117999"/>
              </a:lnSpc>
              <a:defRPr sz="1800"/>
            </a:pPr>
            <a:r>
              <a:rPr lang="en-US" sz="1200" dirty="0"/>
              <a:t>Once you’ve created your account you’ll be prompted to download the appropriate version of Mendeley Desktop for your current machine. You don’t have to do this right away, but it’s a good idea to have the desktop application installed on your main working computer.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5</a:t>
            </a:fld>
            <a:endParaRPr lang="en-US" dirty="0"/>
          </a:p>
        </p:txBody>
      </p:sp>
    </p:spTree>
    <p:extLst>
      <p:ext uri="{BB962C8B-B14F-4D97-AF65-F5344CB8AC3E}">
        <p14:creationId xmlns:p14="http://schemas.microsoft.com/office/powerpoint/2010/main" xmlns="" val="392116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This is how Mendeley Desktop looks on a Mac. The Windows version may have a few cosmetic differences, but the functionality is exactly the same. This presentation uses Mac screenshots throughout - but don’t let that put you off if you use a Windows PC.</a:t>
            </a:r>
          </a:p>
          <a:p>
            <a:pPr lvl="0">
              <a:lnSpc>
                <a:spcPct val="117999"/>
              </a:lnSpc>
              <a:defRPr sz="1800"/>
            </a:pPr>
            <a:endParaRPr lang="en-US" sz="1200" dirty="0"/>
          </a:p>
          <a:p>
            <a:pPr lvl="0">
              <a:lnSpc>
                <a:spcPct val="117999"/>
              </a:lnSpc>
              <a:defRPr sz="1800"/>
            </a:pPr>
            <a:r>
              <a:rPr lang="en-US" sz="1200" dirty="0"/>
              <a:t>Mendeley Desktop offers the complete Mendeley experience. It allows you to build, maintain and order your personal library. It also allows you to access reading and writing functions. We’ll go through these in more detail later.</a:t>
            </a:r>
          </a:p>
          <a:p>
            <a:pPr lvl="0">
              <a:lnSpc>
                <a:spcPct val="117999"/>
              </a:lnSpc>
              <a:defRPr sz="1800"/>
            </a:pPr>
            <a:endParaRPr lang="en-US" sz="1200" dirty="0"/>
          </a:p>
          <a:p>
            <a:pPr lvl="0">
              <a:lnSpc>
                <a:spcPct val="117999"/>
              </a:lnSpc>
              <a:defRPr sz="1800"/>
            </a:pPr>
            <a:r>
              <a:rPr lang="en-US" sz="1200" dirty="0"/>
              <a:t>When you first open Mendeley Desktop, you’ll need to log into your Mendeley account. This ensures that any changes you make are being made to your own account and will be carried across when you log into different devices.</a:t>
            </a:r>
          </a:p>
          <a:p>
            <a:pPr lvl="0">
              <a:lnSpc>
                <a:spcPct val="117999"/>
              </a:lnSpc>
              <a:defRPr sz="1800"/>
            </a:pPr>
            <a:endParaRPr lang="en-US" sz="1200" dirty="0"/>
          </a:p>
          <a:p>
            <a:pPr lvl="0">
              <a:lnSpc>
                <a:spcPct val="117999"/>
              </a:lnSpc>
              <a:defRPr sz="1800"/>
            </a:pPr>
            <a:r>
              <a:rPr lang="en-US" sz="1200" dirty="0"/>
              <a:t>Mendeley Desktop follows a three-column structure. The left-hand panel allows you to navigate through different filtering options for your library. When you click on different folders or groups listed in this column, different lists of papers will be returned in the main panel. In this screenshot we have ‘All Documents’ selected, which means the main panel is listing all of our references.</a:t>
            </a:r>
          </a:p>
          <a:p>
            <a:pPr lvl="0">
              <a:lnSpc>
                <a:spcPct val="117999"/>
              </a:lnSpc>
              <a:defRPr sz="1800"/>
            </a:pPr>
            <a:endParaRPr lang="en-US" sz="1200" dirty="0"/>
          </a:p>
          <a:p>
            <a:pPr lvl="0">
              <a:lnSpc>
                <a:spcPct val="117999"/>
              </a:lnSpc>
              <a:defRPr sz="1800"/>
            </a:pPr>
            <a:r>
              <a:rPr lang="en-US" sz="1200" dirty="0"/>
              <a:t>The middle panel allows you to select individual references. Clicking on a reference listed here will display this document’s details in the right-hand panel. You can also select multiple papers to undertake bulk actions, such as mass deletions or additions to folders.</a:t>
            </a:r>
          </a:p>
          <a:p>
            <a:pPr lvl="0">
              <a:lnSpc>
                <a:spcPct val="117999"/>
              </a:lnSpc>
              <a:defRPr sz="1800"/>
            </a:pPr>
            <a:endParaRPr lang="en-US" sz="1200" dirty="0"/>
          </a:p>
          <a:p>
            <a:pPr lvl="0">
              <a:lnSpc>
                <a:spcPct val="117999"/>
              </a:lnSpc>
              <a:defRPr sz="1800"/>
            </a:pPr>
            <a:r>
              <a:rPr lang="en-US" sz="1200" dirty="0"/>
              <a:t>The right panel shows the details of your selected reference. You can also use this panel to modify the details by clicking into the individual fields. You should carefully check and correct the details displayed in this panel as ensuring accuracy here will ensure that your citations are totally correct.</a:t>
            </a:r>
          </a:p>
          <a:p>
            <a:pPr lvl="0">
              <a:lnSpc>
                <a:spcPct val="117999"/>
              </a:lnSpc>
              <a:defRPr sz="1800"/>
            </a:pPr>
            <a:endParaRPr lang="en-US" sz="1200" dirty="0"/>
          </a:p>
          <a:p>
            <a:pPr lvl="0">
              <a:lnSpc>
                <a:spcPct val="117999"/>
              </a:lnSpc>
              <a:defRPr sz="1800"/>
            </a:pPr>
            <a:r>
              <a:rPr lang="en-US" sz="1200" dirty="0"/>
              <a:t>We’ll go into the details of how the interface works in just a few minutes.</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6</a:t>
            </a:fld>
            <a:endParaRPr lang="en-US" dirty="0"/>
          </a:p>
        </p:txBody>
      </p:sp>
    </p:spTree>
    <p:extLst>
      <p:ext uri="{BB962C8B-B14F-4D97-AF65-F5344CB8AC3E}">
        <p14:creationId xmlns:p14="http://schemas.microsoft.com/office/powerpoint/2010/main" xmlns="" val="4231736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Web is the version of Mendeley accessible via your web browser. You’ll need to be logged into your Mendeley account in order to access it.</a:t>
            </a:r>
          </a:p>
          <a:p>
            <a:pPr lvl="0">
              <a:lnSpc>
                <a:spcPct val="117999"/>
              </a:lnSpc>
              <a:defRPr sz="1800"/>
            </a:pPr>
            <a:endParaRPr lang="en-US" sz="1200" dirty="0"/>
          </a:p>
          <a:p>
            <a:pPr lvl="0">
              <a:lnSpc>
                <a:spcPct val="117999"/>
              </a:lnSpc>
              <a:defRPr sz="1800"/>
            </a:pPr>
            <a:r>
              <a:rPr lang="en-US" sz="1200" dirty="0"/>
              <a:t>The layout is similar to what we’ve just seen for Mendeley Desktop - although it has been optimized for use in a browser. The same three-column structure persists. We won’t go into too much detail on Mendeley Web here - but if you’re interested in using it, there’s a dedicated guide available in the Mendeley Resource Center.</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7</a:t>
            </a:fld>
            <a:endParaRPr lang="en-US" dirty="0"/>
          </a:p>
        </p:txBody>
      </p:sp>
    </p:spTree>
    <p:extLst>
      <p:ext uri="{BB962C8B-B14F-4D97-AF65-F5344CB8AC3E}">
        <p14:creationId xmlns:p14="http://schemas.microsoft.com/office/powerpoint/2010/main" xmlns="" val="124140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also offers a number of options for adding material to your library. You can find these by opening the File menu.</a:t>
            </a:r>
          </a:p>
          <a:p>
            <a:pPr lvl="0">
              <a:lnSpc>
                <a:spcPct val="117999"/>
              </a:lnSpc>
              <a:defRPr sz="1800"/>
            </a:pPr>
            <a:endParaRPr lang="en-US" sz="1200" dirty="0"/>
          </a:p>
          <a:p>
            <a:pPr lvl="0">
              <a:lnSpc>
                <a:spcPct val="117999"/>
              </a:lnSpc>
              <a:defRPr sz="1800"/>
            </a:pPr>
            <a:r>
              <a:rPr lang="en-US" sz="1200" dirty="0"/>
              <a:t>You can choose to add individual files, or the contents of an entire folder by browsing to the relevant location on your computer.</a:t>
            </a:r>
          </a:p>
          <a:p>
            <a:pPr lvl="0">
              <a:lnSpc>
                <a:spcPct val="117999"/>
              </a:lnSpc>
              <a:defRPr sz="1800"/>
            </a:pPr>
            <a:endParaRPr lang="en-US" sz="1200" dirty="0"/>
          </a:p>
          <a:p>
            <a:pPr lvl="0">
              <a:lnSpc>
                <a:spcPct val="117999"/>
              </a:lnSpc>
              <a:defRPr sz="1800"/>
            </a:pPr>
            <a:r>
              <a:rPr lang="en-US" sz="1200" dirty="0"/>
              <a:t>You can opt to ‘watch’ a folder - which will mean that Mendeley monitors that location for any new items being dropped into the folder. If it finds a new document, that document will be automatically added to your Mendeley library.</a:t>
            </a:r>
          </a:p>
          <a:p>
            <a:pPr lvl="0">
              <a:lnSpc>
                <a:spcPct val="117999"/>
              </a:lnSpc>
              <a:defRPr sz="1800"/>
            </a:pPr>
            <a:endParaRPr lang="en-US" sz="1200" dirty="0"/>
          </a:p>
          <a:p>
            <a:pPr lvl="0">
              <a:lnSpc>
                <a:spcPct val="117999"/>
              </a:lnSpc>
              <a:defRPr sz="1800"/>
            </a:pPr>
            <a:r>
              <a:rPr lang="en-US" sz="1200" dirty="0"/>
              <a:t>You can also easily import a library from other reference managers, so if you’ve tried out EndNote, Reworks or another solution and found them not to your liking, you can carry across your library to Mendeley easily.</a:t>
            </a:r>
          </a:p>
          <a:p>
            <a:pPr lvl="0">
              <a:lnSpc>
                <a:spcPct val="117999"/>
              </a:lnSpc>
              <a:defRPr sz="1800"/>
            </a:pPr>
            <a:endParaRPr lang="en-US" sz="1200" dirty="0"/>
          </a:p>
          <a:p>
            <a:pPr lvl="0">
              <a:lnSpc>
                <a:spcPct val="117999"/>
              </a:lnSpc>
              <a:defRPr sz="1800"/>
            </a:pPr>
            <a:r>
              <a:rPr lang="en-US" sz="1200" dirty="0"/>
              <a:t>You also have the option to create a reference manually - which will allow you to complete a number of fields by hand.</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10</a:t>
            </a:fld>
            <a:endParaRPr lang="en-US" dirty="0"/>
          </a:p>
        </p:txBody>
      </p:sp>
    </p:spTree>
    <p:extLst>
      <p:ext uri="{BB962C8B-B14F-4D97-AF65-F5344CB8AC3E}">
        <p14:creationId xmlns:p14="http://schemas.microsoft.com/office/powerpoint/2010/main" xmlns="" val="70558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makes it easy for you to continue building your library.</a:t>
            </a:r>
          </a:p>
          <a:p>
            <a:pPr lvl="0">
              <a:lnSpc>
                <a:spcPct val="117999"/>
              </a:lnSpc>
              <a:defRPr sz="1800"/>
            </a:pPr>
            <a:endParaRPr lang="en-US" sz="1200" dirty="0"/>
          </a:p>
          <a:p>
            <a:pPr lvl="0">
              <a:lnSpc>
                <a:spcPct val="117999"/>
              </a:lnSpc>
              <a:defRPr sz="1800"/>
            </a:pPr>
            <a:r>
              <a:rPr lang="en-US" sz="1200" dirty="0"/>
              <a:t>The Web Importer is an extension that you can add to your web browser. When you click on this item in your browser’s favorites, the Web Importer will attempt to detect references on the page you’re viewing and ask if you want to add them to your library. You can also use it to add web pages to your library. I’ll show you the Web Importer in more detail shortly.</a:t>
            </a:r>
          </a:p>
          <a:p>
            <a:pPr lvl="0">
              <a:lnSpc>
                <a:spcPct val="117999"/>
              </a:lnSpc>
              <a:defRPr sz="1800"/>
            </a:pPr>
            <a:endParaRPr lang="en-US" sz="1200" dirty="0"/>
          </a:p>
          <a:p>
            <a:pPr lvl="0">
              <a:lnSpc>
                <a:spcPct val="117999"/>
              </a:lnSpc>
              <a:defRPr sz="1800"/>
            </a:pPr>
            <a:r>
              <a:rPr lang="en-US" sz="1200" dirty="0"/>
              <a:t>Mendeley also operates a Research Catalog - the largest crowd-sourced collections of Papers available online. You can search the online catalog to identify references you want in your library, and add them with just a few clicks. Mendeley will also suggest articles from this catalog, based on what you already have saved in your library.</a:t>
            </a:r>
          </a:p>
          <a:p>
            <a:pPr lvl="0">
              <a:lnSpc>
                <a:spcPct val="117999"/>
              </a:lnSpc>
              <a:defRPr sz="1800"/>
            </a:pPr>
            <a:endParaRPr lang="en-US" sz="1200" dirty="0"/>
          </a:p>
          <a:p>
            <a:pPr lvl="0">
              <a:lnSpc>
                <a:spcPct val="117999"/>
              </a:lnSpc>
              <a:defRPr sz="1800"/>
            </a:pPr>
            <a:r>
              <a:rPr lang="en-US" sz="1200" dirty="0"/>
              <a:t>Certain online catalogs, such as ScienceDirect - pictured here - allow you to export references directly to Mendeley. Look out for the Export button on pages like this.</a:t>
            </a:r>
          </a:p>
          <a:p>
            <a:pPr lvl="0">
              <a:lnSpc>
                <a:spcPct val="117999"/>
              </a:lnSpc>
              <a:defRPr sz="1800"/>
            </a:pPr>
            <a:endParaRPr lang="en-US" sz="1200" dirty="0"/>
          </a:p>
          <a:p>
            <a:pPr lvl="0">
              <a:lnSpc>
                <a:spcPct val="117999"/>
              </a:lnSpc>
              <a:defRPr sz="1800"/>
            </a:pPr>
            <a:r>
              <a:rPr lang="en-US" sz="1200" dirty="0"/>
              <a:t>Other catalogs will allow you to export in file formats such as RIS, which can then be added to Mendeley using the File menu.</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11</a:t>
            </a:fld>
            <a:endParaRPr lang="en-US" dirty="0"/>
          </a:p>
        </p:txBody>
      </p:sp>
    </p:spTree>
    <p:extLst>
      <p:ext uri="{BB962C8B-B14F-4D97-AF65-F5344CB8AC3E}">
        <p14:creationId xmlns:p14="http://schemas.microsoft.com/office/powerpoint/2010/main" xmlns="" val="244675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Mendeley makes it easy for you to continue building your library.</a:t>
            </a:r>
          </a:p>
          <a:p>
            <a:pPr lvl="0">
              <a:lnSpc>
                <a:spcPct val="117999"/>
              </a:lnSpc>
              <a:defRPr sz="1800"/>
            </a:pPr>
            <a:endParaRPr lang="en-US" sz="1200" dirty="0"/>
          </a:p>
          <a:p>
            <a:pPr lvl="0">
              <a:lnSpc>
                <a:spcPct val="117999"/>
              </a:lnSpc>
              <a:defRPr sz="1800"/>
            </a:pPr>
            <a:r>
              <a:rPr lang="en-US" sz="1200" dirty="0"/>
              <a:t>The Web Importer is an extension that you can add to your web browser. When you click on this item in your browser’s favorites, the Web Importer will attempt to detect references on the page you’re viewing and ask if you want to add them to your library. You can also use it to add web pages to your library. I’ll show you the Web Importer in more detail shortly.</a:t>
            </a:r>
          </a:p>
          <a:p>
            <a:pPr lvl="0">
              <a:lnSpc>
                <a:spcPct val="117999"/>
              </a:lnSpc>
              <a:defRPr sz="1800"/>
            </a:pPr>
            <a:endParaRPr lang="en-US" sz="1200" dirty="0"/>
          </a:p>
          <a:p>
            <a:pPr lvl="0">
              <a:lnSpc>
                <a:spcPct val="117999"/>
              </a:lnSpc>
              <a:defRPr sz="1800"/>
            </a:pPr>
            <a:r>
              <a:rPr lang="en-US" sz="1200" dirty="0"/>
              <a:t>Mendeley also operates a Research Catalog - the largest crowd-sourced collections of Papers available online. You can search the online catalog to identify references you want in your library, and add them with just a few clicks.</a:t>
            </a:r>
          </a:p>
          <a:p>
            <a:pPr lvl="0">
              <a:lnSpc>
                <a:spcPct val="117999"/>
              </a:lnSpc>
              <a:defRPr sz="1800"/>
            </a:pPr>
            <a:endParaRPr lang="en-US" sz="1200" dirty="0"/>
          </a:p>
          <a:p>
            <a:pPr lvl="0">
              <a:lnSpc>
                <a:spcPct val="117999"/>
              </a:lnSpc>
              <a:defRPr sz="1800"/>
            </a:pPr>
            <a:r>
              <a:rPr lang="en-US" sz="1200" dirty="0"/>
              <a:t>Certain online catalogs, such as ScienceDirect, allow you to export references directly to Mendeley. Look out for the Export button on pages like this.</a:t>
            </a:r>
          </a:p>
          <a:p>
            <a:pPr lvl="0">
              <a:lnSpc>
                <a:spcPct val="117999"/>
              </a:lnSpc>
              <a:defRPr sz="1800"/>
            </a:pPr>
            <a:endParaRPr lang="en-US" sz="1200" dirty="0"/>
          </a:p>
          <a:p>
            <a:pPr lvl="0">
              <a:lnSpc>
                <a:spcPct val="117999"/>
              </a:lnSpc>
              <a:defRPr sz="1800"/>
            </a:pPr>
            <a:r>
              <a:rPr lang="en-US" sz="1200" dirty="0"/>
              <a:t>Other catalogs will allow you to export in file formats such as RIS, which can then be added to Mendeley using the File menu.</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12</a:t>
            </a:fld>
            <a:endParaRPr lang="en-US" dirty="0"/>
          </a:p>
        </p:txBody>
      </p:sp>
    </p:spTree>
    <p:extLst>
      <p:ext uri="{BB962C8B-B14F-4D97-AF65-F5344CB8AC3E}">
        <p14:creationId xmlns:p14="http://schemas.microsoft.com/office/powerpoint/2010/main" xmlns="" val="4085482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Syncing is a core concept in Mendeley. Whenever you make changes in Mendeley, you’ll need to sync in order to push those changes up into cloud storage. Syncing will also pull down any changes made on other devices. It’s a good idea to sync regularly to ensure that your documents and annotations are saved in the cloud.</a:t>
            </a:r>
          </a:p>
          <a:p>
            <a:pPr lvl="0">
              <a:lnSpc>
                <a:spcPct val="117999"/>
              </a:lnSpc>
              <a:defRPr sz="1800"/>
            </a:pPr>
            <a:endParaRPr lang="en-US" sz="1200" dirty="0"/>
          </a:p>
          <a:p>
            <a:pPr lvl="0">
              <a:lnSpc>
                <a:spcPct val="117999"/>
              </a:lnSpc>
              <a:defRPr sz="1800"/>
            </a:pPr>
            <a:r>
              <a:rPr lang="en-US" sz="1200" dirty="0"/>
              <a:t>You can sync at any time by using the sync button. Mendeley will also sync automatically each time you open it.</a:t>
            </a:r>
          </a:p>
          <a:p>
            <a:endParaRPr lang="en-US" dirty="0"/>
          </a:p>
        </p:txBody>
      </p:sp>
      <p:sp>
        <p:nvSpPr>
          <p:cNvPr id="4" name="Slide Number Placeholder 3"/>
          <p:cNvSpPr>
            <a:spLocks noGrp="1"/>
          </p:cNvSpPr>
          <p:nvPr>
            <p:ph type="sldNum" sz="quarter" idx="10"/>
          </p:nvPr>
        </p:nvSpPr>
        <p:spPr/>
        <p:txBody>
          <a:bodyPr/>
          <a:lstStyle/>
          <a:p>
            <a:fld id="{2E739F78-50D7-7E4C-8C92-13C6949FD304}" type="slidenum">
              <a:rPr lang="en-US" smtClean="0"/>
              <a:pPr/>
              <a:t>13</a:t>
            </a:fld>
            <a:endParaRPr lang="en-US" dirty="0"/>
          </a:p>
        </p:txBody>
      </p:sp>
    </p:spTree>
    <p:extLst>
      <p:ext uri="{BB962C8B-B14F-4D97-AF65-F5344CB8AC3E}">
        <p14:creationId xmlns:p14="http://schemas.microsoft.com/office/powerpoint/2010/main" xmlns="" val="8976399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397409" y="382588"/>
            <a:ext cx="1022725" cy="81216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rot="10800000">
            <a:off x="0" y="804029"/>
            <a:ext cx="9144000" cy="5249941"/>
          </a:xfrm>
          <a:prstGeom prst="rect">
            <a:avLst/>
          </a:prstGeom>
        </p:spPr>
      </p:pic>
      <p:pic>
        <p:nvPicPr>
          <p:cNvPr id="8" name="Picture 7"/>
          <p:cNvPicPr>
            <a:picLocks noChangeAspect="1"/>
          </p:cNvPicPr>
          <p:nvPr userDrawn="1"/>
        </p:nvPicPr>
        <p:blipFill>
          <a:blip r:embed="rId4"/>
          <a:stretch>
            <a:fillRect/>
          </a:stretch>
        </p:blipFill>
        <p:spPr>
          <a:xfrm>
            <a:off x="4244975" y="3150898"/>
            <a:ext cx="654050" cy="377480"/>
          </a:xfrm>
          <a:prstGeom prst="rect">
            <a:avLst/>
          </a:prstGeom>
        </p:spPr>
      </p:pic>
      <p:sp>
        <p:nvSpPr>
          <p:cNvPr id="19" name="Title 1"/>
          <p:cNvSpPr>
            <a:spLocks noGrp="1"/>
          </p:cNvSpPr>
          <p:nvPr>
            <p:ph type="ctrTitle" hasCustomPrompt="1"/>
          </p:nvPr>
        </p:nvSpPr>
        <p:spPr>
          <a:xfrm>
            <a:off x="1565200" y="3615737"/>
            <a:ext cx="6372376" cy="722764"/>
          </a:xfrm>
          <a:ln>
            <a:noFill/>
          </a:ln>
        </p:spPr>
        <p:txBody>
          <a:bodyPr anchor="t">
            <a:noAutofit/>
          </a:bodyPr>
          <a:lstStyle>
            <a:lvl1pPr algn="ctr">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a:t>Cover option #2</a:t>
            </a:r>
            <a:endParaRPr lang="en-US" dirty="0"/>
          </a:p>
        </p:txBody>
      </p:sp>
      <p:pic>
        <p:nvPicPr>
          <p:cNvPr id="12" name="Picture 11"/>
          <p:cNvPicPr>
            <a:picLocks noChangeAspect="1"/>
          </p:cNvPicPr>
          <p:nvPr userDrawn="1"/>
        </p:nvPicPr>
        <p:blipFill>
          <a:blip r:embed="rId5"/>
          <a:stretch>
            <a:fillRect/>
          </a:stretch>
        </p:blipFill>
        <p:spPr>
          <a:xfrm>
            <a:off x="7503459" y="6275878"/>
            <a:ext cx="1299131" cy="197694"/>
          </a:xfrm>
          <a:prstGeom prst="rect">
            <a:avLst/>
          </a:prstGeom>
        </p:spPr>
      </p:pic>
    </p:spTree>
    <p:extLst>
      <p:ext uri="{BB962C8B-B14F-4D97-AF65-F5344CB8AC3E}">
        <p14:creationId xmlns:p14="http://schemas.microsoft.com/office/powerpoint/2010/main" xmlns="" val="1001533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option #1">
    <p:spTree>
      <p:nvGrpSpPr>
        <p:cNvPr id="1" name=""/>
        <p:cNvGrpSpPr/>
        <p:nvPr/>
      </p:nvGrpSpPr>
      <p:grpSpPr>
        <a:xfrm>
          <a:off x="0" y="0"/>
          <a:ext cx="0" cy="0"/>
          <a:chOff x="0" y="0"/>
          <a:chExt cx="0" cy="0"/>
        </a:xfrm>
      </p:grpSpPr>
      <p:pic>
        <p:nvPicPr>
          <p:cNvPr id="4" name="Picture 3" descr="powerpoint picture2.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7820"/>
            <a:ext cx="9144000" cy="6865820"/>
          </a:xfrm>
          <a:prstGeom prst="rect">
            <a:avLst/>
          </a:prstGeom>
        </p:spPr>
      </p:pic>
      <p:sp>
        <p:nvSpPr>
          <p:cNvPr id="9"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xmlns="" val="227589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option #2">
    <p:spTree>
      <p:nvGrpSpPr>
        <p:cNvPr id="1" name=""/>
        <p:cNvGrpSpPr/>
        <p:nvPr/>
      </p:nvGrpSpPr>
      <p:grpSpPr>
        <a:xfrm>
          <a:off x="0" y="0"/>
          <a:ext cx="0" cy="0"/>
          <a:chOff x="0" y="0"/>
          <a:chExt cx="0" cy="0"/>
        </a:xfrm>
      </p:grpSpPr>
      <p:pic>
        <p:nvPicPr>
          <p:cNvPr id="6" name="Picture 5" descr="powerpoint picture.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7822"/>
            <a:ext cx="9144000" cy="6865821"/>
          </a:xfrm>
          <a:prstGeom prst="rect">
            <a:avLst/>
          </a:prstGeom>
        </p:spPr>
      </p:pic>
      <p:sp>
        <p:nvSpPr>
          <p:cNvPr id="7"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xmlns="" val="4134550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option #3">
    <p:spTree>
      <p:nvGrpSpPr>
        <p:cNvPr id="1" name=""/>
        <p:cNvGrpSpPr/>
        <p:nvPr/>
      </p:nvGrpSpPr>
      <p:grpSpPr>
        <a:xfrm>
          <a:off x="0" y="0"/>
          <a:ext cx="0" cy="0"/>
          <a:chOff x="0" y="0"/>
          <a:chExt cx="0" cy="0"/>
        </a:xfrm>
      </p:grpSpPr>
      <p:pic>
        <p:nvPicPr>
          <p:cNvPr id="3" name="Picture 2" descr="powerpoint picture3.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7820"/>
            <a:ext cx="9144000" cy="6865820"/>
          </a:xfrm>
          <a:prstGeom prst="rect">
            <a:avLst/>
          </a:prstGeom>
        </p:spPr>
      </p:pic>
      <p:sp>
        <p:nvSpPr>
          <p:cNvPr id="5"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xmlns="" val="3566139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option #4">
    <p:spTree>
      <p:nvGrpSpPr>
        <p:cNvPr id="1" name=""/>
        <p:cNvGrpSpPr/>
        <p:nvPr/>
      </p:nvGrpSpPr>
      <p:grpSpPr>
        <a:xfrm>
          <a:off x="0" y="0"/>
          <a:ext cx="0" cy="0"/>
          <a:chOff x="0" y="0"/>
          <a:chExt cx="0" cy="0"/>
        </a:xfrm>
      </p:grpSpPr>
      <p:pic>
        <p:nvPicPr>
          <p:cNvPr id="3" name="Picture 2" descr="powerpoint picture5.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33585" cy="6858000"/>
          </a:xfrm>
          <a:prstGeom prst="rect">
            <a:avLst/>
          </a:prstGeom>
        </p:spPr>
      </p:pic>
      <p:sp>
        <p:nvSpPr>
          <p:cNvPr id="5" name="Subtitle 2"/>
          <p:cNvSpPr>
            <a:spLocks noGrp="1"/>
          </p:cNvSpPr>
          <p:nvPr>
            <p:ph type="subTitle" idx="1" hasCustomPrompt="1"/>
          </p:nvPr>
        </p:nvSpPr>
        <p:spPr>
          <a:xfrm>
            <a:off x="358775" y="2975628"/>
            <a:ext cx="6400800" cy="861081"/>
          </a:xfrm>
        </p:spPr>
        <p:txBody>
          <a:bodyPr/>
          <a:lstStyle>
            <a:lvl1pPr marL="0" indent="0" algn="l">
              <a:buNone/>
              <a:defRPr sz="2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Divider Title Copy </a:t>
            </a:r>
            <a:br>
              <a:rPr lang="en-GB" dirty="0"/>
            </a:br>
            <a:r>
              <a:rPr lang="en-GB" dirty="0"/>
              <a:t>to be placed here</a:t>
            </a:r>
            <a:endParaRPr lang="en-US" dirty="0"/>
          </a:p>
        </p:txBody>
      </p:sp>
    </p:spTree>
    <p:extLst>
      <p:ext uri="{BB962C8B-B14F-4D97-AF65-F5344CB8AC3E}">
        <p14:creationId xmlns:p14="http://schemas.microsoft.com/office/powerpoint/2010/main" xmlns="" val="4153573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py heavy p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7885693" y="6585544"/>
            <a:ext cx="899532" cy="158143"/>
          </a:xfrm>
          <a:prstGeom prst="rect">
            <a:avLst/>
          </a:prstGeom>
        </p:spPr>
      </p:pic>
      <p:cxnSp>
        <p:nvCxnSpPr>
          <p:cNvPr id="15" name="Straight Connector 14"/>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16" name="Picture 15"/>
          <p:cNvPicPr>
            <a:picLocks noChangeAspect="1"/>
          </p:cNvPicPr>
          <p:nvPr userDrawn="1"/>
        </p:nvPicPr>
        <p:blipFill>
          <a:blip r:embed="rId3"/>
          <a:stretch>
            <a:fillRect/>
          </a:stretch>
        </p:blipFill>
        <p:spPr>
          <a:xfrm>
            <a:off x="382538" y="6585544"/>
            <a:ext cx="303261" cy="177774"/>
          </a:xfrm>
          <a:prstGeom prst="rect">
            <a:avLst/>
          </a:prstGeom>
        </p:spPr>
      </p:pic>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1009233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pic>
        <p:nvPicPr>
          <p:cNvPr id="20" name="Picture 19" descr="powerpoint pic4.jp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 y="0"/>
            <a:ext cx="9180512" cy="6893235"/>
          </a:xfrm>
          <a:prstGeom prst="rect">
            <a:avLst/>
          </a:prstGeom>
        </p:spPr>
      </p:pic>
      <p:pic>
        <p:nvPicPr>
          <p:cNvPr id="10" name="Picture 9"/>
          <p:cNvPicPr>
            <a:picLocks noChangeAspect="1"/>
          </p:cNvPicPr>
          <p:nvPr userDrawn="1"/>
        </p:nvPicPr>
        <p:blipFill>
          <a:blip r:embed="rId3"/>
          <a:stretch>
            <a:fillRect/>
          </a:stretch>
        </p:blipFill>
        <p:spPr>
          <a:xfrm>
            <a:off x="7503459" y="6275878"/>
            <a:ext cx="1299131" cy="197694"/>
          </a:xfrm>
          <a:prstGeom prst="rect">
            <a:avLst/>
          </a:prstGeom>
        </p:spPr>
      </p:pic>
      <p:pic>
        <p:nvPicPr>
          <p:cNvPr id="11" name="Picture 10"/>
          <p:cNvPicPr>
            <a:picLocks noChangeAspect="1"/>
          </p:cNvPicPr>
          <p:nvPr userDrawn="1"/>
        </p:nvPicPr>
        <p:blipFill>
          <a:blip r:embed="rId4"/>
          <a:stretch>
            <a:fillRect/>
          </a:stretch>
        </p:blipFill>
        <p:spPr>
          <a:xfrm>
            <a:off x="397409" y="382588"/>
            <a:ext cx="1022725" cy="812164"/>
          </a:xfrm>
          <a:prstGeom prst="rect">
            <a:avLst/>
          </a:prstGeom>
        </p:spPr>
      </p:pic>
      <p:sp>
        <p:nvSpPr>
          <p:cNvPr id="18" name="Text Placeholder 8"/>
          <p:cNvSpPr>
            <a:spLocks noGrp="1"/>
          </p:cNvSpPr>
          <p:nvPr>
            <p:ph type="body" sz="quarter" idx="13" hasCustomPrompt="1"/>
          </p:nvPr>
        </p:nvSpPr>
        <p:spPr>
          <a:xfrm>
            <a:off x="358775" y="3608388"/>
            <a:ext cx="4033838" cy="344315"/>
          </a:xfrm>
          <a:prstGeom prst="rect">
            <a:avLst/>
          </a:prstGeom>
        </p:spPr>
        <p:txBody>
          <a:bodyPr anchor="ctr">
            <a:normAutofit/>
          </a:bodyPr>
          <a:lstStyle>
            <a:lvl1pPr marL="0" indent="0">
              <a:buNone/>
              <a:defRPr sz="1100" b="0"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dirty="0"/>
              <a:t>SUBTITLE OF PRESENTATION</a:t>
            </a:r>
          </a:p>
        </p:txBody>
      </p:sp>
      <p:sp>
        <p:nvSpPr>
          <p:cNvPr id="19" name="Title 1"/>
          <p:cNvSpPr>
            <a:spLocks noGrp="1"/>
          </p:cNvSpPr>
          <p:nvPr>
            <p:ph type="ctrTitle" hasCustomPrompt="1"/>
          </p:nvPr>
        </p:nvSpPr>
        <p:spPr>
          <a:xfrm>
            <a:off x="358775" y="2526849"/>
            <a:ext cx="5508625" cy="722764"/>
          </a:xfrm>
        </p:spPr>
        <p:txBody>
          <a:bodyPr anchor="t">
            <a:noAutofit/>
          </a:bodyPr>
          <a:lstStyle>
            <a:lvl1pPr algn="l">
              <a:defRPr sz="2600" b="1" baseline="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dirty="0"/>
              <a:t>Cover Slide Title</a:t>
            </a:r>
            <a:br>
              <a:rPr lang="en-US" dirty="0"/>
            </a:br>
            <a:r>
              <a:rPr lang="en-US" dirty="0"/>
              <a:t>Second Line If Necessary</a:t>
            </a:r>
          </a:p>
        </p:txBody>
      </p:sp>
    </p:spTree>
    <p:extLst>
      <p:ext uri="{BB962C8B-B14F-4D97-AF65-F5344CB8AC3E}">
        <p14:creationId xmlns:p14="http://schemas.microsoft.com/office/powerpoint/2010/main" xmlns="" val="444314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lay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Display Slide</a:t>
            </a:r>
            <a:endParaRPr lang="en-US" dirty="0"/>
          </a:p>
        </p:txBody>
      </p:sp>
      <p:sp>
        <p:nvSpPr>
          <p:cNvPr id="8" name="Text Placeholder 2"/>
          <p:cNvSpPr>
            <a:spLocks noGrp="1"/>
          </p:cNvSpPr>
          <p:nvPr>
            <p:ph idx="1" hasCustomPrompt="1"/>
          </p:nvPr>
        </p:nvSpPr>
        <p:spPr>
          <a:xfrm>
            <a:off x="358775" y="2261901"/>
            <a:ext cx="2557463" cy="2334198"/>
          </a:xfrm>
          <a:prstGeom prst="rect">
            <a:avLst/>
          </a:prstGeom>
        </p:spPr>
        <p:txBody>
          <a:bodyPr vert="horz" lIns="0" tIns="0" rIns="0" bIns="0" rtlCol="0">
            <a:noAutofit/>
          </a:bodyPr>
          <a:lstStyle>
            <a:lvl1pPr marL="342900" marR="0" indent="-342900" algn="l" defTabSz="457200" rtl="0" eaLnBrk="1" fontAlgn="auto" latinLnBrk="0" hangingPunct="1">
              <a:lnSpc>
                <a:spcPct val="100000"/>
              </a:lnSpc>
              <a:spcBef>
                <a:spcPct val="20000"/>
              </a:spcBef>
              <a:spcAft>
                <a:spcPts val="0"/>
              </a:spcAft>
              <a:buClrTx/>
              <a:buSzTx/>
              <a:buFont typeface="Arial"/>
              <a:buNone/>
              <a:tabLst/>
              <a:defRPr sz="1400" baseline="0"/>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sz="1400" dirty="0"/>
              <a:t>Body text Arial 14, regular</a:t>
            </a:r>
            <a:endParaRPr lang="en-US" dirty="0"/>
          </a:p>
        </p:txBody>
      </p:sp>
      <p:sp>
        <p:nvSpPr>
          <p:cNvPr id="3" name="Picture Placeholder 2"/>
          <p:cNvSpPr>
            <a:spLocks noGrp="1"/>
          </p:cNvSpPr>
          <p:nvPr>
            <p:ph type="pic" sz="quarter" idx="10"/>
          </p:nvPr>
        </p:nvSpPr>
        <p:spPr>
          <a:xfrm>
            <a:off x="3912125" y="2261901"/>
            <a:ext cx="4213780" cy="2357724"/>
          </a:xfrm>
        </p:spPr>
        <p:txBody>
          <a:bodyPr/>
          <a:lstStyle/>
          <a:p>
            <a:endParaRPr lang="en-US"/>
          </a:p>
        </p:txBody>
      </p:sp>
      <p:sp>
        <p:nvSpPr>
          <p:cNvPr id="5" name="Text Placeholder 4"/>
          <p:cNvSpPr>
            <a:spLocks noGrp="1"/>
          </p:cNvSpPr>
          <p:nvPr>
            <p:ph type="body" sz="quarter" idx="11" hasCustomPrompt="1"/>
          </p:nvPr>
        </p:nvSpPr>
        <p:spPr>
          <a:xfrm>
            <a:off x="358775" y="1008183"/>
            <a:ext cx="8426450" cy="287759"/>
          </a:xfrm>
        </p:spPr>
        <p:txBody>
          <a:bodyPr/>
          <a:lstStyle>
            <a:lvl1pPr>
              <a:defRPr sz="1800" baseline="0"/>
            </a:lvl1p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lang="en-US" dirty="0"/>
              <a:t>Possible Subheading</a:t>
            </a:r>
          </a:p>
        </p:txBody>
      </p:sp>
    </p:spTree>
    <p:extLst>
      <p:ext uri="{BB962C8B-B14F-4D97-AF65-F5344CB8AC3E}">
        <p14:creationId xmlns:p14="http://schemas.microsoft.com/office/powerpoint/2010/main" xmlns="" val="490155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slide w/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885693" y="6585544"/>
            <a:ext cx="899532" cy="158143"/>
          </a:xfrm>
          <a:prstGeom prst="rect">
            <a:avLst/>
          </a:prstGeom>
        </p:spPr>
      </p:pic>
      <p:cxnSp>
        <p:nvCxnSpPr>
          <p:cNvPr id="9" name="Straight Connector 8"/>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3"/>
          <a:stretch>
            <a:fillRect/>
          </a:stretch>
        </p:blipFill>
        <p:spPr>
          <a:xfrm>
            <a:off x="382538" y="6585544"/>
            <a:ext cx="303261" cy="177774"/>
          </a:xfrm>
          <a:prstGeom prst="rect">
            <a:avLst/>
          </a:prstGeom>
        </p:spPr>
      </p:pic>
      <p:sp>
        <p:nvSpPr>
          <p:cNvPr id="8"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Blank Slide with Title and Footer</a:t>
            </a:r>
            <a:endParaRPr lang="en-US" dirty="0"/>
          </a:p>
        </p:txBody>
      </p:sp>
    </p:spTree>
    <p:extLst>
      <p:ext uri="{BB962C8B-B14F-4D97-AF65-F5344CB8AC3E}">
        <p14:creationId xmlns:p14="http://schemas.microsoft.com/office/powerpoint/2010/main" xmlns="" val="2101537245"/>
      </p:ext>
    </p:extLst>
  </p:cSld>
  <p:clrMapOvr>
    <a:masterClrMapping/>
  </p:clrMapOvr>
  <p:extLst>
    <p:ext uri="{DCECCB84-F9BA-43D5-87BE-67443E8EF086}">
      <p15:sldGuideLst xmlns:p15="http://schemas.microsoft.com/office/powerpoint/2012/main" xmlns="">
        <p15:guide id="1" orient="horz" pos="2160">
          <p15:clr>
            <a:srgbClr val="FBAE40"/>
          </p15:clr>
        </p15:guide>
        <p15:guide id="2" pos="2880">
          <p15:clr>
            <a:srgbClr val="FBAE40"/>
          </p15:clr>
        </p15:guide>
        <p15:guide id="3">
          <p15:clr>
            <a:srgbClr val="FBAE40"/>
          </p15:clr>
        </p15:guide>
        <p15:guide id="4" pos="226">
          <p15:clr>
            <a:srgbClr val="FBAE40"/>
          </p15:clr>
        </p15:guide>
        <p15:guide id="5" pos="5534">
          <p15:clr>
            <a:srgbClr val="FBAE40"/>
          </p15:clr>
        </p15:guide>
        <p15:guide id="6" pos="5760">
          <p15:clr>
            <a:srgbClr val="FBAE40"/>
          </p15:clr>
        </p15:guide>
        <p15:guide id="7" orient="horz">
          <p15:clr>
            <a:srgbClr val="FBAE40"/>
          </p15:clr>
        </p15:guide>
        <p15:guide id="8" orient="horz" pos="232">
          <p15:clr>
            <a:srgbClr val="FBAE40"/>
          </p15:clr>
        </p15:guide>
        <p15:guide id="9" orient="horz" pos="4088">
          <p15:clr>
            <a:srgbClr val="FBAE40"/>
          </p15:clr>
        </p15:guide>
        <p15:guide id="10" orient="horz" pos="4320">
          <p15:clr>
            <a:srgbClr val="FBAE40"/>
          </p15:clr>
        </p15:guide>
        <p15:guide id="11" pos="183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w/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7885693" y="6585544"/>
            <a:ext cx="899532" cy="158143"/>
          </a:xfrm>
          <a:prstGeom prst="rect">
            <a:avLst/>
          </a:prstGeom>
        </p:spPr>
      </p:pic>
      <p:cxnSp>
        <p:nvCxnSpPr>
          <p:cNvPr id="9" name="Straight Connector 8"/>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2" name="Picture 1"/>
          <p:cNvPicPr>
            <a:picLocks noChangeAspect="1"/>
          </p:cNvPicPr>
          <p:nvPr userDrawn="1"/>
        </p:nvPicPr>
        <p:blipFill>
          <a:blip r:embed="rId3"/>
          <a:stretch>
            <a:fillRect/>
          </a:stretch>
        </p:blipFill>
        <p:spPr>
          <a:xfrm>
            <a:off x="382538" y="6585544"/>
            <a:ext cx="303261" cy="177774"/>
          </a:xfrm>
          <a:prstGeom prst="rect">
            <a:avLst/>
          </a:prstGeom>
        </p:spPr>
      </p:pic>
      <p:pic>
        <p:nvPicPr>
          <p:cNvPr id="11" name="Picture 10"/>
          <p:cNvPicPr>
            <a:picLocks noChangeAspect="1"/>
          </p:cNvPicPr>
          <p:nvPr userDrawn="1"/>
        </p:nvPicPr>
        <p:blipFill>
          <a:blip r:embed="rId4"/>
          <a:stretch>
            <a:fillRect/>
          </a:stretch>
        </p:blipFill>
        <p:spPr>
          <a:xfrm>
            <a:off x="6377894" y="0"/>
            <a:ext cx="2766105" cy="3933056"/>
          </a:xfrm>
          <a:prstGeom prst="rect">
            <a:avLst/>
          </a:prstGeom>
        </p:spPr>
      </p:pic>
      <p:sp>
        <p:nvSpPr>
          <p:cNvPr id="8"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Blank Slide with Title and Footer (w/circles)</a:t>
            </a:r>
            <a:endParaRPr lang="en-US" dirty="0"/>
          </a:p>
        </p:txBody>
      </p:sp>
    </p:spTree>
    <p:extLst>
      <p:ext uri="{BB962C8B-B14F-4D97-AF65-F5344CB8AC3E}">
        <p14:creationId xmlns:p14="http://schemas.microsoft.com/office/powerpoint/2010/main" xmlns="" val="2016042705"/>
      </p:ext>
    </p:extLst>
  </p:cSld>
  <p:clrMapOvr>
    <a:masterClrMapping/>
  </p:clrMapOvr>
  <p:extLst>
    <p:ext uri="{DCECCB84-F9BA-43D5-87BE-67443E8EF086}">
      <p15:sldGuideLst xmlns:p15="http://schemas.microsoft.com/office/powerpoint/2012/main" xmlns="">
        <p15:guide id="1" orient="horz" pos="2160">
          <p15:clr>
            <a:srgbClr val="FBAE40"/>
          </p15:clr>
        </p15:guide>
        <p15:guide id="2" pos="2880">
          <p15:clr>
            <a:srgbClr val="FBAE40"/>
          </p15:clr>
        </p15:guide>
        <p15:guide id="3">
          <p15:clr>
            <a:srgbClr val="FBAE40"/>
          </p15:clr>
        </p15:guide>
        <p15:guide id="4" pos="226">
          <p15:clr>
            <a:srgbClr val="FBAE40"/>
          </p15:clr>
        </p15:guide>
        <p15:guide id="5" pos="5534">
          <p15:clr>
            <a:srgbClr val="FBAE40"/>
          </p15:clr>
        </p15:guide>
        <p15:guide id="6" pos="5760">
          <p15:clr>
            <a:srgbClr val="FBAE40"/>
          </p15:clr>
        </p15:guide>
        <p15:guide id="7" orient="horz">
          <p15:clr>
            <a:srgbClr val="FBAE40"/>
          </p15:clr>
        </p15:guide>
        <p15:guide id="8" orient="horz" pos="232">
          <p15:clr>
            <a:srgbClr val="FBAE40"/>
          </p15:clr>
        </p15:guide>
        <p15:guide id="9" orient="horz" pos="4088">
          <p15:clr>
            <a:srgbClr val="FBAE40"/>
          </p15:clr>
        </p15:guide>
        <p15:guide id="10" orient="horz" pos="4320">
          <p15:clr>
            <a:srgbClr val="FBAE40"/>
          </p15:clr>
        </p15:guide>
        <p15:guide id="11" pos="183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plit Screen (Vertical)">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Split screen (vertical)</a:t>
            </a:r>
            <a:endParaRPr lang="en-US" dirty="0"/>
          </a:p>
        </p:txBody>
      </p:sp>
      <p:sp>
        <p:nvSpPr>
          <p:cNvPr id="5" name="Rectangle 4"/>
          <p:cNvSpPr/>
          <p:nvPr userDrawn="1"/>
        </p:nvSpPr>
        <p:spPr>
          <a:xfrm>
            <a:off x="4572000" y="842963"/>
            <a:ext cx="4572000" cy="5632265"/>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11366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lit Screen (Horizontal)">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Split screen (horizontal)</a:t>
            </a:r>
            <a:endParaRPr lang="en-US" dirty="0"/>
          </a:p>
        </p:txBody>
      </p:sp>
      <p:sp>
        <p:nvSpPr>
          <p:cNvPr id="5" name="Rectangle 4"/>
          <p:cNvSpPr/>
          <p:nvPr userDrawn="1"/>
        </p:nvSpPr>
        <p:spPr>
          <a:xfrm>
            <a:off x="0" y="3429000"/>
            <a:ext cx="9144000" cy="304622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096185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Placeholder 1"/>
          <p:cNvSpPr>
            <a:spLocks noGrp="1"/>
          </p:cNvSpPr>
          <p:nvPr>
            <p:ph type="title" hasCustomPrompt="1"/>
          </p:nvPr>
        </p:nvSpPr>
        <p:spPr>
          <a:xfrm>
            <a:off x="358775" y="368300"/>
            <a:ext cx="8426450" cy="474663"/>
          </a:xfrm>
          <a:prstGeom prst="rect">
            <a:avLst/>
          </a:prstGeom>
        </p:spPr>
        <p:txBody>
          <a:bodyPr vert="horz" lIns="0" tIns="0" rIns="0" bIns="0" rtlCol="0" anchor="t" anchorCtr="0">
            <a:noAutofit/>
          </a:bodyPr>
          <a:lstStyle>
            <a:lvl1pPr>
              <a:defRPr baseline="0"/>
            </a:lvl1pPr>
          </a:lstStyle>
          <a:p>
            <a:r>
              <a:rPr lang="en-GB" dirty="0"/>
              <a:t>Table view</a:t>
            </a:r>
            <a:endParaRPr lang="en-US" dirty="0"/>
          </a:p>
        </p:txBody>
      </p:sp>
      <p:sp>
        <p:nvSpPr>
          <p:cNvPr id="3" name="Table Placeholder 2"/>
          <p:cNvSpPr>
            <a:spLocks noGrp="1"/>
          </p:cNvSpPr>
          <p:nvPr>
            <p:ph type="tbl" sz="quarter" idx="10"/>
          </p:nvPr>
        </p:nvSpPr>
        <p:spPr>
          <a:xfrm>
            <a:off x="358775" y="1103313"/>
            <a:ext cx="8426450" cy="5221287"/>
          </a:xfrm>
        </p:spPr>
        <p:txBody>
          <a:bodyPr/>
          <a:lstStyle/>
          <a:p>
            <a:endParaRPr lang="en-US"/>
          </a:p>
        </p:txBody>
      </p:sp>
    </p:spTree>
    <p:extLst>
      <p:ext uri="{BB962C8B-B14F-4D97-AF65-F5344CB8AC3E}">
        <p14:creationId xmlns:p14="http://schemas.microsoft.com/office/powerpoint/2010/main" xmlns="" val="53554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screen Medi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600" baseline="0"/>
            </a:lvl1pPr>
          </a:lstStyle>
          <a:p>
            <a:r>
              <a:rPr lang="en-GB" dirty="0" err="1"/>
              <a:t>Fullscreen</a:t>
            </a:r>
            <a:r>
              <a:rPr lang="en-GB" dirty="0"/>
              <a:t> Media</a:t>
            </a:r>
            <a:endParaRPr lang="en-US" dirty="0"/>
          </a:p>
        </p:txBody>
      </p:sp>
      <p:sp>
        <p:nvSpPr>
          <p:cNvPr id="3" name="Content Placeholder 2"/>
          <p:cNvSpPr>
            <a:spLocks noGrp="1"/>
          </p:cNvSpPr>
          <p:nvPr>
            <p:ph idx="1"/>
          </p:nvPr>
        </p:nvSpPr>
        <p:spPr>
          <a:xfrm>
            <a:off x="358775" y="1267968"/>
            <a:ext cx="8426450" cy="4858195"/>
          </a:xfrm>
        </p:spPr>
        <p:txBody>
          <a:bodyPr>
            <a:normAutofit/>
          </a:bodyPr>
          <a:lstStyle>
            <a:lvl1pPr marL="0" indent="0">
              <a:buFontTx/>
              <a:buNone/>
              <a:defRPr sz="2800"/>
            </a:lvl1pPr>
            <a:lvl2pPr marL="457200" indent="0">
              <a:buFontTx/>
              <a:buNone/>
              <a:defRPr sz="2800"/>
            </a:lvl2pPr>
            <a:lvl3pPr marL="914400" indent="0">
              <a:buFontTx/>
              <a:buNone/>
              <a:defRPr sz="2800"/>
            </a:lvl3pPr>
            <a:lvl4pPr marL="1371600" indent="0">
              <a:buFontTx/>
              <a:buNone/>
              <a:defRPr sz="2800"/>
            </a:lvl4pPr>
            <a:lvl5pPr marL="1828800" indent="0">
              <a:buFontTx/>
              <a:buNone/>
              <a:defRPr sz="2800"/>
            </a:lvl5pPr>
          </a:lstStyle>
          <a:p>
            <a:pPr lvl="0"/>
            <a:r>
              <a:rPr lang="en-GB" dirty="0"/>
              <a:t>Click to edit Master text style</a:t>
            </a:r>
            <a:endParaRPr lang="en-US" dirty="0"/>
          </a:p>
        </p:txBody>
      </p:sp>
    </p:spTree>
    <p:extLst>
      <p:ext uri="{BB962C8B-B14F-4D97-AF65-F5344CB8AC3E}">
        <p14:creationId xmlns:p14="http://schemas.microsoft.com/office/powerpoint/2010/main" xmlns="" val="214958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8775" y="368300"/>
            <a:ext cx="8426450" cy="474663"/>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p:cNvSpPr>
            <a:spLocks noGrp="1"/>
          </p:cNvSpPr>
          <p:nvPr>
            <p:ph type="body" idx="1"/>
          </p:nvPr>
        </p:nvSpPr>
        <p:spPr>
          <a:xfrm>
            <a:off x="358775" y="1624585"/>
            <a:ext cx="8426450" cy="2410968"/>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p:cNvPicPr>
            <a:picLocks noChangeAspect="1"/>
          </p:cNvPicPr>
          <p:nvPr userDrawn="1"/>
        </p:nvPicPr>
        <p:blipFill>
          <a:blip r:embed="rId16"/>
          <a:stretch>
            <a:fillRect/>
          </a:stretch>
        </p:blipFill>
        <p:spPr>
          <a:xfrm>
            <a:off x="7885693" y="6585544"/>
            <a:ext cx="899532" cy="158143"/>
          </a:xfrm>
          <a:prstGeom prst="rect">
            <a:avLst/>
          </a:prstGeom>
        </p:spPr>
      </p:pic>
      <p:cxnSp>
        <p:nvCxnSpPr>
          <p:cNvPr id="5" name="Straight Connector 4"/>
          <p:cNvCxnSpPr/>
          <p:nvPr userDrawn="1"/>
        </p:nvCxnSpPr>
        <p:spPr>
          <a:xfrm>
            <a:off x="0" y="6489700"/>
            <a:ext cx="9144000" cy="0"/>
          </a:xfrm>
          <a:prstGeom prst="line">
            <a:avLst/>
          </a:prstGeom>
          <a:ln>
            <a:solidFill>
              <a:schemeClr val="bg1">
                <a:lumMod val="50000"/>
                <a:alpha val="20000"/>
              </a:schemeClr>
            </a:solidFill>
          </a:ln>
        </p:spPr>
        <p:style>
          <a:lnRef idx="1">
            <a:schemeClr val="dk1"/>
          </a:lnRef>
          <a:fillRef idx="0">
            <a:schemeClr val="dk1"/>
          </a:fillRef>
          <a:effectRef idx="0">
            <a:schemeClr val="dk1"/>
          </a:effectRef>
          <a:fontRef idx="minor">
            <a:schemeClr val="tx1"/>
          </a:fontRef>
        </p:style>
      </p:cxnSp>
      <p:pic>
        <p:nvPicPr>
          <p:cNvPr id="6" name="Picture 5"/>
          <p:cNvPicPr>
            <a:picLocks noChangeAspect="1"/>
          </p:cNvPicPr>
          <p:nvPr userDrawn="1"/>
        </p:nvPicPr>
        <p:blipFill>
          <a:blip r:embed="rId17"/>
          <a:stretch>
            <a:fillRect/>
          </a:stretch>
        </p:blipFill>
        <p:spPr>
          <a:xfrm>
            <a:off x="382538" y="6585544"/>
            <a:ext cx="303261" cy="177774"/>
          </a:xfrm>
          <a:prstGeom prst="rect">
            <a:avLst/>
          </a:prstGeom>
        </p:spPr>
      </p:pic>
    </p:spTree>
    <p:extLst>
      <p:ext uri="{BB962C8B-B14F-4D97-AF65-F5344CB8AC3E}">
        <p14:creationId xmlns:p14="http://schemas.microsoft.com/office/powerpoint/2010/main" xmlns="" val="2469067167"/>
      </p:ext>
    </p:extLst>
  </p:cSld>
  <p:clrMap bg1="lt1" tx1="dk1" bg2="lt2" tx2="dk2" accent1="accent1" accent2="accent2" accent3="accent3" accent4="accent4" accent5="accent5" accent6="accent6" hlink="hlink" folHlink="folHlink"/>
  <p:sldLayoutIdLst>
    <p:sldLayoutId id="2147483666" r:id="rId1"/>
    <p:sldLayoutId id="2147483655" r:id="rId2"/>
    <p:sldLayoutId id="2147483650" r:id="rId3"/>
    <p:sldLayoutId id="2147483664" r:id="rId4"/>
    <p:sldLayoutId id="2147483649" r:id="rId5"/>
    <p:sldLayoutId id="2147483665" r:id="rId6"/>
    <p:sldLayoutId id="2147483652" r:id="rId7"/>
    <p:sldLayoutId id="2147483654" r:id="rId8"/>
    <p:sldLayoutId id="2147483659" r:id="rId9"/>
    <p:sldLayoutId id="2147483658" r:id="rId10"/>
    <p:sldLayoutId id="2147483660" r:id="rId11"/>
    <p:sldLayoutId id="2147483661" r:id="rId12"/>
    <p:sldLayoutId id="2147483662" r:id="rId13"/>
    <p:sldLayoutId id="2147483663" r:id="rId14"/>
  </p:sldLayoutIdLst>
  <p:txStyles>
    <p:titleStyle>
      <a:lvl1pPr algn="l" defTabSz="457200" rtl="0" eaLnBrk="1" latinLnBrk="0" hangingPunct="1">
        <a:spcBef>
          <a:spcPct val="0"/>
        </a:spcBef>
        <a:buNone/>
        <a:defRPr sz="28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50000"/>
              <a:lumOff val="50000"/>
            </a:schemeClr>
          </a:solidFill>
          <a:effectLst/>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50000"/>
              <a:lumOff val="50000"/>
            </a:schemeClr>
          </a:solidFill>
          <a:effectLst/>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50000"/>
              <a:lumOff val="50000"/>
            </a:schemeClr>
          </a:solidFill>
          <a:effectLst/>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50000"/>
              <a:lumOff val="50000"/>
            </a:schemeClr>
          </a:solidFill>
          <a:effectLst/>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50000"/>
              <a:lumOff val="50000"/>
            </a:schemeClr>
          </a:solidFill>
          <a:effectLst/>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2880" userDrawn="1">
          <p15:clr>
            <a:srgbClr val="F26B43"/>
          </p15:clr>
        </p15:guide>
        <p15:guide id="2" userDrawn="1">
          <p15:clr>
            <a:srgbClr val="F26B43"/>
          </p15:clr>
        </p15:guide>
        <p15:guide id="3" pos="226" userDrawn="1">
          <p15:clr>
            <a:srgbClr val="F26B43"/>
          </p15:clr>
        </p15:guide>
        <p15:guide id="4" pos="5760" userDrawn="1">
          <p15:clr>
            <a:srgbClr val="F26B43"/>
          </p15:clr>
        </p15:guide>
        <p15:guide id="5" pos="5534" userDrawn="1">
          <p15:clr>
            <a:srgbClr val="F26B43"/>
          </p15:clr>
        </p15:guide>
        <p15:guide id="6" pos="2993" userDrawn="1">
          <p15:clr>
            <a:srgbClr val="F26B43"/>
          </p15:clr>
        </p15:guide>
        <p15:guide id="7" pos="2767" userDrawn="1">
          <p15:clr>
            <a:srgbClr val="F26B43"/>
          </p15:clr>
        </p15:guide>
        <p15:guide id="8" orient="horz" pos="2160" userDrawn="1">
          <p15:clr>
            <a:srgbClr val="F26B43"/>
          </p15:clr>
        </p15:guide>
        <p15:guide id="9" orient="horz" pos="2047" userDrawn="1">
          <p15:clr>
            <a:srgbClr val="F26B43"/>
          </p15:clr>
        </p15:guide>
        <p15:guide id="10" orient="horz" pos="2273" userDrawn="1">
          <p15:clr>
            <a:srgbClr val="F26B43"/>
          </p15:clr>
        </p15:guide>
        <p15:guide id="11" orient="horz" userDrawn="1">
          <p15:clr>
            <a:srgbClr val="F26B43"/>
          </p15:clr>
        </p15:guide>
        <p15:guide id="12" orient="horz" pos="232" userDrawn="1">
          <p15:clr>
            <a:srgbClr val="F26B43"/>
          </p15:clr>
        </p15:guide>
        <p15:guide id="13" orient="horz" pos="4320" userDrawn="1">
          <p15:clr>
            <a:srgbClr val="F26B43"/>
          </p15:clr>
        </p15:guide>
        <p15:guide id="14" orient="horz" pos="4088" userDrawn="1">
          <p15:clr>
            <a:srgbClr val="F26B43"/>
          </p15:clr>
        </p15:guide>
        <p15:guide id="15" pos="1837" userDrawn="1">
          <p15:clr>
            <a:srgbClr val="F26B43"/>
          </p15:clr>
        </p15:guide>
        <p15:guide id="16" pos="2064" userDrawn="1">
          <p15:clr>
            <a:srgbClr val="F26B43"/>
          </p15:clr>
        </p15:guide>
        <p15:guide id="17" pos="3696" userDrawn="1">
          <p15:clr>
            <a:srgbClr val="F26B43"/>
          </p15:clr>
        </p15:guide>
        <p15:guide id="18" pos="392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9.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csl.mendeley.com" TargetMode="Externa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mailto:community@Mendeley.com" TargetMode="Externa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5.xml"/><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Mendeley</a:t>
            </a:r>
          </a:p>
        </p:txBody>
      </p:sp>
    </p:spTree>
    <p:extLst>
      <p:ext uri="{BB962C8B-B14F-4D97-AF65-F5344CB8AC3E}">
        <p14:creationId xmlns:p14="http://schemas.microsoft.com/office/powerpoint/2010/main" xmlns="" val="778199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45836BC1-619F-4702-930F-8E77827EC790}"/>
              </a:ext>
            </a:extLst>
          </p:cNvPr>
          <p:cNvSpPr>
            <a:spLocks noGrp="1"/>
          </p:cNvSpPr>
          <p:nvPr>
            <p:ph type="title"/>
          </p:nvPr>
        </p:nvSpPr>
        <p:spPr/>
        <p:txBody>
          <a:bodyPr/>
          <a:lstStyle/>
          <a:p>
            <a:r>
              <a:rPr lang="en-US" dirty="0"/>
              <a:t>Adding Documents</a:t>
            </a:r>
          </a:p>
        </p:txBody>
      </p:sp>
      <p:sp>
        <p:nvSpPr>
          <p:cNvPr id="4" name="Shape 136">
            <a:extLst>
              <a:ext uri="{FF2B5EF4-FFF2-40B4-BE49-F238E27FC236}">
                <a16:creationId xmlns:a16="http://schemas.microsoft.com/office/drawing/2014/main" xmlns="" id="{BE85D90B-2471-410A-BD92-E0FF74E64495}"/>
              </a:ext>
            </a:extLst>
          </p:cNvPr>
          <p:cNvSpPr/>
          <p:nvPr/>
        </p:nvSpPr>
        <p:spPr>
          <a:xfrm>
            <a:off x="530122" y="1931615"/>
            <a:ext cx="2585819" cy="643836"/>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defRPr>
                <a:solidFill>
                  <a:srgbClr val="000000"/>
                </a:solidFill>
              </a:defRPr>
            </a:pPr>
            <a:r>
              <a:rPr>
                <a:solidFill>
                  <a:srgbClr val="1E1E1D"/>
                </a:solidFill>
                <a:latin typeface="+mj-lt"/>
                <a:ea typeface="+mj-ea"/>
                <a:cs typeface="+mj-cs"/>
                <a:sym typeface="Helvetica Neue"/>
              </a:rPr>
              <a:t>Select a file or folder to </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add from your computer</a:t>
            </a:r>
          </a:p>
        </p:txBody>
      </p:sp>
      <p:sp>
        <p:nvSpPr>
          <p:cNvPr id="5" name="Shape 137">
            <a:extLst>
              <a:ext uri="{FF2B5EF4-FFF2-40B4-BE49-F238E27FC236}">
                <a16:creationId xmlns:a16="http://schemas.microsoft.com/office/drawing/2014/main" xmlns="" id="{FFE1B2F0-DAF8-4C1B-BC82-F2F973BDAEB0}"/>
              </a:ext>
            </a:extLst>
          </p:cNvPr>
          <p:cNvSpPr/>
          <p:nvPr/>
        </p:nvSpPr>
        <p:spPr>
          <a:xfrm>
            <a:off x="530122" y="3027109"/>
            <a:ext cx="1649473" cy="364436"/>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solidFill>
                  <a:srgbClr val="1E1E1D"/>
                </a:solidFill>
                <a:latin typeface="+mj-lt"/>
                <a:ea typeface="+mj-ea"/>
                <a:cs typeface="+mj-cs"/>
                <a:sym typeface="Helvetica Neue"/>
              </a:defRPr>
            </a:lvl1pPr>
          </a:lstStyle>
          <a:p>
            <a:pPr lvl="0">
              <a:defRPr>
                <a:solidFill>
                  <a:srgbClr val="000000"/>
                </a:solidFill>
              </a:defRPr>
            </a:pPr>
            <a:r>
              <a:rPr>
                <a:solidFill>
                  <a:srgbClr val="1E1E1D"/>
                </a:solidFill>
              </a:rPr>
              <a:t>Watch a folder </a:t>
            </a:r>
          </a:p>
        </p:txBody>
      </p:sp>
      <p:sp>
        <p:nvSpPr>
          <p:cNvPr id="6" name="Shape 138">
            <a:extLst>
              <a:ext uri="{FF2B5EF4-FFF2-40B4-BE49-F238E27FC236}">
                <a16:creationId xmlns:a16="http://schemas.microsoft.com/office/drawing/2014/main" xmlns="" id="{C4B33494-5A87-4C70-BC30-3FAF4DEA887D}"/>
              </a:ext>
            </a:extLst>
          </p:cNvPr>
          <p:cNvSpPr/>
          <p:nvPr/>
        </p:nvSpPr>
        <p:spPr>
          <a:xfrm>
            <a:off x="538588" y="3837616"/>
            <a:ext cx="2206652" cy="92323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a:solidFill>
                  <a:srgbClr val="000000"/>
                </a:solidFill>
              </a:defRPr>
            </a:pPr>
            <a:r>
              <a:rPr>
                <a:solidFill>
                  <a:srgbClr val="1E1E1D"/>
                </a:solidFill>
                <a:latin typeface="+mj-lt"/>
                <a:ea typeface="+mj-ea"/>
                <a:cs typeface="+mj-cs"/>
                <a:sym typeface="Helvetica Neue"/>
              </a:rPr>
              <a:t>Add reference by</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manually entering details</a:t>
            </a:r>
          </a:p>
        </p:txBody>
      </p:sp>
      <p:pic>
        <p:nvPicPr>
          <p:cNvPr id="7" name="image27.png">
            <a:extLst>
              <a:ext uri="{FF2B5EF4-FFF2-40B4-BE49-F238E27FC236}">
                <a16:creationId xmlns:a16="http://schemas.microsoft.com/office/drawing/2014/main" xmlns="" id="{0EA36A09-48D3-45A9-8A01-9682D43B699F}"/>
              </a:ext>
            </a:extLst>
          </p:cNvPr>
          <p:cNvPicPr/>
          <p:nvPr/>
        </p:nvPicPr>
        <p:blipFill>
          <a:blip r:embed="rId3"/>
          <a:stretch>
            <a:fillRect/>
          </a:stretch>
        </p:blipFill>
        <p:spPr>
          <a:xfrm>
            <a:off x="2907801" y="2682169"/>
            <a:ext cx="5832525" cy="2954689"/>
          </a:xfrm>
          <a:prstGeom prst="rect">
            <a:avLst/>
          </a:prstGeom>
          <a:ln w="12700">
            <a:miter lim="400000"/>
          </a:ln>
          <a:effectLst>
            <a:outerShdw blurRad="63500" rotWithShape="0">
              <a:srgbClr val="000000">
                <a:alpha val="39999"/>
              </a:srgbClr>
            </a:outerShdw>
          </a:effectLst>
        </p:spPr>
      </p:pic>
      <p:sp>
        <p:nvSpPr>
          <p:cNvPr id="8" name="Shape 140">
            <a:extLst>
              <a:ext uri="{FF2B5EF4-FFF2-40B4-BE49-F238E27FC236}">
                <a16:creationId xmlns:a16="http://schemas.microsoft.com/office/drawing/2014/main" xmlns="" id="{439D8053-3C9C-4257-A231-2444D74C82C7}"/>
              </a:ext>
            </a:extLst>
          </p:cNvPr>
          <p:cNvSpPr/>
          <p:nvPr/>
        </p:nvSpPr>
        <p:spPr>
          <a:xfrm flipV="1">
            <a:off x="1551454" y="3028088"/>
            <a:ext cx="1544235"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141">
            <a:extLst>
              <a:ext uri="{FF2B5EF4-FFF2-40B4-BE49-F238E27FC236}">
                <a16:creationId xmlns:a16="http://schemas.microsoft.com/office/drawing/2014/main" xmlns="" id="{5DD8B2BF-6689-4476-8CA1-AEEB0D1378FA}"/>
              </a:ext>
            </a:extLst>
          </p:cNvPr>
          <p:cNvSpPr/>
          <p:nvPr/>
        </p:nvSpPr>
        <p:spPr>
          <a:xfrm>
            <a:off x="1552465" y="2578319"/>
            <a:ext cx="3" cy="455805"/>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142">
            <a:extLst>
              <a:ext uri="{FF2B5EF4-FFF2-40B4-BE49-F238E27FC236}">
                <a16:creationId xmlns:a16="http://schemas.microsoft.com/office/drawing/2014/main" xmlns="" id="{76B02654-10B8-480D-B302-C15249DB85E7}"/>
              </a:ext>
            </a:extLst>
          </p:cNvPr>
          <p:cNvSpPr/>
          <p:nvPr/>
        </p:nvSpPr>
        <p:spPr>
          <a:xfrm flipV="1">
            <a:off x="2045729" y="3230116"/>
            <a:ext cx="1049959"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143">
            <a:extLst>
              <a:ext uri="{FF2B5EF4-FFF2-40B4-BE49-F238E27FC236}">
                <a16:creationId xmlns:a16="http://schemas.microsoft.com/office/drawing/2014/main" xmlns="" id="{CAEB3BF2-6594-4669-A2F1-0FD7C71EB272}"/>
              </a:ext>
            </a:extLst>
          </p:cNvPr>
          <p:cNvSpPr/>
          <p:nvPr/>
        </p:nvSpPr>
        <p:spPr>
          <a:xfrm flipV="1">
            <a:off x="1525861" y="3405675"/>
            <a:ext cx="1569828"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2" name="Shape 144">
            <a:extLst>
              <a:ext uri="{FF2B5EF4-FFF2-40B4-BE49-F238E27FC236}">
                <a16:creationId xmlns:a16="http://schemas.microsoft.com/office/drawing/2014/main" xmlns="" id="{930DEB23-043F-4C68-93AA-F21C88381205}"/>
              </a:ext>
            </a:extLst>
          </p:cNvPr>
          <p:cNvSpPr/>
          <p:nvPr/>
        </p:nvSpPr>
        <p:spPr>
          <a:xfrm>
            <a:off x="1552465" y="3295813"/>
            <a:ext cx="3" cy="455805"/>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3" name="Shape 145">
            <a:extLst>
              <a:ext uri="{FF2B5EF4-FFF2-40B4-BE49-F238E27FC236}">
                <a16:creationId xmlns:a16="http://schemas.microsoft.com/office/drawing/2014/main" xmlns="" id="{C1D8ECFF-EF42-459E-BCB5-F150F7A25E83}"/>
              </a:ext>
            </a:extLst>
          </p:cNvPr>
          <p:cNvSpPr/>
          <p:nvPr/>
        </p:nvSpPr>
        <p:spPr>
          <a:xfrm>
            <a:off x="5421738" y="1874034"/>
            <a:ext cx="3121678" cy="5524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a:solidFill>
                  <a:srgbClr val="1E1E1D"/>
                </a:solidFill>
                <a:latin typeface="+mj-lt"/>
                <a:ea typeface="+mj-ea"/>
                <a:cs typeface="+mj-cs"/>
                <a:sym typeface="Helvetica Neue"/>
              </a:rPr>
              <a:t>Import from another reference</a:t>
            </a:r>
            <a:endParaRPr>
              <a:latin typeface="Calibri"/>
              <a:ea typeface="Calibri"/>
              <a:cs typeface="Calibri"/>
              <a:sym typeface="Calibri"/>
            </a:endParaRPr>
          </a:p>
          <a:p>
            <a:pPr lvl="0">
              <a:defRPr>
                <a:solidFill>
                  <a:srgbClr val="000000"/>
                </a:solidFill>
              </a:defRPr>
            </a:pPr>
            <a:r>
              <a:rPr>
                <a:solidFill>
                  <a:srgbClr val="1E1E1D"/>
                </a:solidFill>
                <a:latin typeface="+mj-lt"/>
                <a:ea typeface="+mj-ea"/>
                <a:cs typeface="+mj-cs"/>
                <a:sym typeface="Helvetica Neue"/>
              </a:rPr>
              <a:t>manager, or BibTeX</a:t>
            </a:r>
          </a:p>
        </p:txBody>
      </p:sp>
      <p:sp>
        <p:nvSpPr>
          <p:cNvPr id="14" name="Shape 146">
            <a:extLst>
              <a:ext uri="{FF2B5EF4-FFF2-40B4-BE49-F238E27FC236}">
                <a16:creationId xmlns:a16="http://schemas.microsoft.com/office/drawing/2014/main" xmlns="" id="{2933DA3B-E93A-4B8E-9766-DD790981A9BA}"/>
              </a:ext>
            </a:extLst>
          </p:cNvPr>
          <p:cNvSpPr/>
          <p:nvPr/>
        </p:nvSpPr>
        <p:spPr>
          <a:xfrm>
            <a:off x="6419786" y="2426204"/>
            <a:ext cx="3" cy="1228752"/>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xmlns="" val="23516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6F3ED6-9FA1-4ACD-B947-4702122D921F}"/>
              </a:ext>
            </a:extLst>
          </p:cNvPr>
          <p:cNvSpPr>
            <a:spLocks noGrp="1"/>
          </p:cNvSpPr>
          <p:nvPr>
            <p:ph type="title"/>
          </p:nvPr>
        </p:nvSpPr>
        <p:spPr/>
        <p:txBody>
          <a:bodyPr/>
          <a:lstStyle/>
          <a:p>
            <a:r>
              <a:rPr lang="en-US" dirty="0"/>
              <a:t>Finding New Research</a:t>
            </a:r>
          </a:p>
        </p:txBody>
      </p:sp>
      <p:sp>
        <p:nvSpPr>
          <p:cNvPr id="3" name="Shape 151">
            <a:extLst>
              <a:ext uri="{FF2B5EF4-FFF2-40B4-BE49-F238E27FC236}">
                <a16:creationId xmlns:a16="http://schemas.microsoft.com/office/drawing/2014/main" xmlns="" id="{A03D7231-F570-4FA8-B78C-5E6C4217839F}"/>
              </a:ext>
            </a:extLst>
          </p:cNvPr>
          <p:cNvSpPr/>
          <p:nvPr/>
        </p:nvSpPr>
        <p:spPr>
          <a:xfrm>
            <a:off x="696879" y="1560968"/>
            <a:ext cx="2702176" cy="376906"/>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solidFill>
                  <a:srgbClr val="1E1E1D"/>
                </a:solidFill>
                <a:latin typeface="+mj-lt"/>
                <a:ea typeface="+mj-ea"/>
                <a:cs typeface="+mj-cs"/>
                <a:sym typeface="Helvetica Neue"/>
              </a:defRPr>
            </a:lvl1pPr>
          </a:lstStyle>
          <a:p>
            <a:pPr lvl="0">
              <a:defRPr b="0">
                <a:solidFill>
                  <a:srgbClr val="000000"/>
                </a:solidFill>
              </a:defRPr>
            </a:pPr>
            <a:r>
              <a:rPr b="1">
                <a:solidFill>
                  <a:srgbClr val="1E1E1D"/>
                </a:solidFill>
              </a:rPr>
              <a:t>Mendeley Web Importer</a:t>
            </a:r>
          </a:p>
        </p:txBody>
      </p:sp>
      <p:sp>
        <p:nvSpPr>
          <p:cNvPr id="5" name="Shape 153">
            <a:extLst>
              <a:ext uri="{FF2B5EF4-FFF2-40B4-BE49-F238E27FC236}">
                <a16:creationId xmlns:a16="http://schemas.microsoft.com/office/drawing/2014/main" xmlns="" id="{51B74F45-D5EC-4360-8B13-7C031AE588D2}"/>
              </a:ext>
            </a:extLst>
          </p:cNvPr>
          <p:cNvSpPr/>
          <p:nvPr/>
        </p:nvSpPr>
        <p:spPr>
          <a:xfrm>
            <a:off x="4218834" y="1988931"/>
            <a:ext cx="2118525" cy="369328"/>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a:solidFill>
                  <a:srgbClr val="1E1E1D"/>
                </a:solidFill>
                <a:latin typeface="+mj-lt"/>
                <a:ea typeface="+mj-ea"/>
                <a:cs typeface="+mj-cs"/>
                <a:sym typeface="Helvetica Neue"/>
              </a:defRPr>
            </a:lvl1pPr>
          </a:lstStyle>
          <a:p>
            <a:pPr lvl="0">
              <a:defRPr b="0">
                <a:solidFill>
                  <a:srgbClr val="000000"/>
                </a:solidFill>
              </a:defRPr>
            </a:pPr>
            <a:r>
              <a:rPr b="1" dirty="0">
                <a:solidFill>
                  <a:srgbClr val="1E1E1D"/>
                </a:solidFill>
              </a:rPr>
              <a:t>Mendeley </a:t>
            </a:r>
            <a:r>
              <a:rPr lang="en-US" b="1" dirty="0">
                <a:solidFill>
                  <a:srgbClr val="1E1E1D"/>
                </a:solidFill>
              </a:rPr>
              <a:t>Suggest</a:t>
            </a:r>
            <a:endParaRPr b="1" dirty="0">
              <a:solidFill>
                <a:srgbClr val="1E1E1D"/>
              </a:solidFill>
            </a:endParaRPr>
          </a:p>
        </p:txBody>
      </p:sp>
      <p:pic>
        <p:nvPicPr>
          <p:cNvPr id="7" name="Picture 6">
            <a:extLst>
              <a:ext uri="{FF2B5EF4-FFF2-40B4-BE49-F238E27FC236}">
                <a16:creationId xmlns:a16="http://schemas.microsoft.com/office/drawing/2014/main" xmlns="" id="{E91F3F7B-4423-4CE1-B212-D80B3D8C576C}"/>
              </a:ext>
            </a:extLst>
          </p:cNvPr>
          <p:cNvPicPr>
            <a:picLocks noChangeAspect="1"/>
          </p:cNvPicPr>
          <p:nvPr/>
        </p:nvPicPr>
        <p:blipFill>
          <a:blip r:embed="rId3"/>
          <a:stretch>
            <a:fillRect/>
          </a:stretch>
        </p:blipFill>
        <p:spPr>
          <a:xfrm>
            <a:off x="4106029" y="2409316"/>
            <a:ext cx="4786489" cy="3300523"/>
          </a:xfrm>
          <a:prstGeom prst="rect">
            <a:avLst/>
          </a:prstGeom>
        </p:spPr>
      </p:pic>
      <p:pic>
        <p:nvPicPr>
          <p:cNvPr id="8" name="Picture 7">
            <a:extLst>
              <a:ext uri="{FF2B5EF4-FFF2-40B4-BE49-F238E27FC236}">
                <a16:creationId xmlns:a16="http://schemas.microsoft.com/office/drawing/2014/main" xmlns="" id="{42FE2C2F-6832-4D93-A824-77CF0C2F901C}"/>
              </a:ext>
            </a:extLst>
          </p:cNvPr>
          <p:cNvPicPr>
            <a:picLocks noChangeAspect="1"/>
          </p:cNvPicPr>
          <p:nvPr/>
        </p:nvPicPr>
        <p:blipFill>
          <a:blip r:embed="rId4"/>
          <a:stretch>
            <a:fillRect/>
          </a:stretch>
        </p:blipFill>
        <p:spPr>
          <a:xfrm>
            <a:off x="1055185" y="1929519"/>
            <a:ext cx="2692538" cy="4273770"/>
          </a:xfrm>
          <a:prstGeom prst="rect">
            <a:avLst/>
          </a:prstGeom>
        </p:spPr>
      </p:pic>
    </p:spTree>
    <p:extLst>
      <p:ext uri="{BB962C8B-B14F-4D97-AF65-F5344CB8AC3E}">
        <p14:creationId xmlns:p14="http://schemas.microsoft.com/office/powerpoint/2010/main" xmlns="" val="187278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5B92C7-67BF-4092-BE8E-E0B80A2B0C7C}"/>
              </a:ext>
            </a:extLst>
          </p:cNvPr>
          <p:cNvSpPr>
            <a:spLocks noGrp="1"/>
          </p:cNvSpPr>
          <p:nvPr>
            <p:ph type="title"/>
          </p:nvPr>
        </p:nvSpPr>
        <p:spPr/>
        <p:txBody>
          <a:bodyPr/>
          <a:lstStyle/>
          <a:p>
            <a:r>
              <a:rPr lang="en-US" dirty="0"/>
              <a:t>Mendeley Web Importer</a:t>
            </a:r>
          </a:p>
        </p:txBody>
      </p:sp>
      <p:grpSp>
        <p:nvGrpSpPr>
          <p:cNvPr id="14" name="Group 13">
            <a:extLst>
              <a:ext uri="{FF2B5EF4-FFF2-40B4-BE49-F238E27FC236}">
                <a16:creationId xmlns:a16="http://schemas.microsoft.com/office/drawing/2014/main" xmlns="" id="{0801C9BA-4C80-4228-8D9C-052A5EF2F614}"/>
              </a:ext>
            </a:extLst>
          </p:cNvPr>
          <p:cNvGrpSpPr/>
          <p:nvPr/>
        </p:nvGrpSpPr>
        <p:grpSpPr>
          <a:xfrm>
            <a:off x="677333" y="1237523"/>
            <a:ext cx="7789333" cy="4382953"/>
            <a:chOff x="677333" y="1237523"/>
            <a:chExt cx="7789333" cy="4382953"/>
          </a:xfrm>
        </p:grpSpPr>
        <p:grpSp>
          <p:nvGrpSpPr>
            <p:cNvPr id="6" name="Group 5">
              <a:extLst>
                <a:ext uri="{FF2B5EF4-FFF2-40B4-BE49-F238E27FC236}">
                  <a16:creationId xmlns:a16="http://schemas.microsoft.com/office/drawing/2014/main" xmlns="" id="{4526F292-0BAC-4A53-99FC-5E6C411FAFB0}"/>
                </a:ext>
              </a:extLst>
            </p:cNvPr>
            <p:cNvGrpSpPr/>
            <p:nvPr/>
          </p:nvGrpSpPr>
          <p:grpSpPr>
            <a:xfrm>
              <a:off x="677333" y="1237523"/>
              <a:ext cx="7789333" cy="4382953"/>
              <a:chOff x="677333" y="1237523"/>
              <a:chExt cx="7789333" cy="4382953"/>
            </a:xfrm>
          </p:grpSpPr>
          <p:pic>
            <p:nvPicPr>
              <p:cNvPr id="3" name="Picture 2">
                <a:extLst>
                  <a:ext uri="{FF2B5EF4-FFF2-40B4-BE49-F238E27FC236}">
                    <a16:creationId xmlns:a16="http://schemas.microsoft.com/office/drawing/2014/main" xmlns="" id="{2FEA1DE7-03F8-4241-816A-DD5443D9A6FF}"/>
                  </a:ext>
                </a:extLst>
              </p:cNvPr>
              <p:cNvPicPr>
                <a:picLocks noChangeAspect="1"/>
              </p:cNvPicPr>
              <p:nvPr/>
            </p:nvPicPr>
            <p:blipFill>
              <a:blip r:embed="rId3"/>
              <a:stretch>
                <a:fillRect/>
              </a:stretch>
            </p:blipFill>
            <p:spPr>
              <a:xfrm>
                <a:off x="677333" y="1237523"/>
                <a:ext cx="7789333" cy="4382953"/>
              </a:xfrm>
              <a:prstGeom prst="rect">
                <a:avLst/>
              </a:prstGeom>
            </p:spPr>
          </p:pic>
          <p:pic>
            <p:nvPicPr>
              <p:cNvPr id="5" name="Picture 4">
                <a:extLst>
                  <a:ext uri="{FF2B5EF4-FFF2-40B4-BE49-F238E27FC236}">
                    <a16:creationId xmlns:a16="http://schemas.microsoft.com/office/drawing/2014/main" xmlns="" id="{361856EB-5545-46B5-89A3-B75EF6F051D0}"/>
                  </a:ext>
                </a:extLst>
              </p:cNvPr>
              <p:cNvPicPr>
                <a:picLocks noChangeAspect="1"/>
              </p:cNvPicPr>
              <p:nvPr/>
            </p:nvPicPr>
            <p:blipFill>
              <a:blip r:embed="rId4"/>
              <a:stretch>
                <a:fillRect/>
              </a:stretch>
            </p:blipFill>
            <p:spPr>
              <a:xfrm>
                <a:off x="2493760" y="1743071"/>
                <a:ext cx="2540058" cy="137105"/>
              </a:xfrm>
              <a:prstGeom prst="rect">
                <a:avLst/>
              </a:prstGeom>
            </p:spPr>
          </p:pic>
        </p:grpSp>
        <p:grpSp>
          <p:nvGrpSpPr>
            <p:cNvPr id="13" name="Group 12">
              <a:extLst>
                <a:ext uri="{FF2B5EF4-FFF2-40B4-BE49-F238E27FC236}">
                  <a16:creationId xmlns:a16="http://schemas.microsoft.com/office/drawing/2014/main" xmlns="" id="{48A4F486-CAE3-4803-B06C-20803BCA8F88}"/>
                </a:ext>
              </a:extLst>
            </p:cNvPr>
            <p:cNvGrpSpPr/>
            <p:nvPr/>
          </p:nvGrpSpPr>
          <p:grpSpPr>
            <a:xfrm>
              <a:off x="5170978" y="4362438"/>
              <a:ext cx="2180619" cy="1112532"/>
              <a:chOff x="5170978" y="4362438"/>
              <a:chExt cx="2180619" cy="1112532"/>
            </a:xfrm>
          </p:grpSpPr>
          <p:pic>
            <p:nvPicPr>
              <p:cNvPr id="7" name="Picture 6">
                <a:extLst>
                  <a:ext uri="{FF2B5EF4-FFF2-40B4-BE49-F238E27FC236}">
                    <a16:creationId xmlns:a16="http://schemas.microsoft.com/office/drawing/2014/main" xmlns="" id="{5C2D3470-D9F3-41F9-9C3D-22E42FF2C1E6}"/>
                  </a:ext>
                </a:extLst>
              </p:cNvPr>
              <p:cNvPicPr>
                <a:picLocks noChangeAspect="1"/>
              </p:cNvPicPr>
              <p:nvPr/>
            </p:nvPicPr>
            <p:blipFill>
              <a:blip r:embed="rId5"/>
              <a:stretch>
                <a:fillRect/>
              </a:stretch>
            </p:blipFill>
            <p:spPr>
              <a:xfrm>
                <a:off x="5170978" y="4362438"/>
                <a:ext cx="2180619" cy="1101102"/>
              </a:xfrm>
              <a:prstGeom prst="rect">
                <a:avLst/>
              </a:prstGeom>
            </p:spPr>
          </p:pic>
          <p:pic>
            <p:nvPicPr>
              <p:cNvPr id="9" name="Picture 8" descr="Logo, company name&#10;&#10;Description automatically generated">
                <a:extLst>
                  <a:ext uri="{FF2B5EF4-FFF2-40B4-BE49-F238E27FC236}">
                    <a16:creationId xmlns:a16="http://schemas.microsoft.com/office/drawing/2014/main" xmlns="" id="{7CBE290C-D6F6-4B0C-BD16-7C803FF3E115}"/>
                  </a:ext>
                </a:extLst>
              </p:cNvPr>
              <p:cNvPicPr>
                <a:picLocks noChangeAspect="1"/>
              </p:cNvPicPr>
              <p:nvPr/>
            </p:nvPicPr>
            <p:blipFill>
              <a:blip r:embed="rId6"/>
              <a:stretch>
                <a:fillRect/>
              </a:stretch>
            </p:blipFill>
            <p:spPr>
              <a:xfrm>
                <a:off x="5639652" y="4491990"/>
                <a:ext cx="544637" cy="541123"/>
              </a:xfrm>
              <a:prstGeom prst="rect">
                <a:avLst/>
              </a:prstGeom>
            </p:spPr>
          </p:pic>
          <p:sp>
            <p:nvSpPr>
              <p:cNvPr id="10" name="TextBox 9">
                <a:extLst>
                  <a:ext uri="{FF2B5EF4-FFF2-40B4-BE49-F238E27FC236}">
                    <a16:creationId xmlns:a16="http://schemas.microsoft.com/office/drawing/2014/main" xmlns="" id="{EFFE688B-DE9C-43BD-B5F1-AA6B2E2A40A7}"/>
                  </a:ext>
                </a:extLst>
              </p:cNvPr>
              <p:cNvSpPr txBox="1"/>
              <p:nvPr/>
            </p:nvSpPr>
            <p:spPr>
              <a:xfrm>
                <a:off x="5691227" y="5197971"/>
                <a:ext cx="522900" cy="276999"/>
              </a:xfrm>
              <a:prstGeom prst="rect">
                <a:avLst/>
              </a:prstGeom>
              <a:noFill/>
            </p:spPr>
            <p:txBody>
              <a:bodyPr wrap="none" rtlCol="0">
                <a:spAutoFit/>
              </a:bodyPr>
              <a:lstStyle/>
              <a:p>
                <a:r>
                  <a:rPr lang="en-US" sz="1200" b="1" dirty="0">
                    <a:solidFill>
                      <a:schemeClr val="accent1">
                        <a:lumMod val="75000"/>
                      </a:schemeClr>
                    </a:solidFill>
                    <a:latin typeface="Corbel" panose="020B0503020204020204" pitchFamily="34" charset="0"/>
                  </a:rPr>
                  <a:t>Edge</a:t>
                </a:r>
              </a:p>
            </p:txBody>
          </p:sp>
        </p:grpSp>
      </p:grpSp>
    </p:spTree>
    <p:extLst>
      <p:ext uri="{BB962C8B-B14F-4D97-AF65-F5344CB8AC3E}">
        <p14:creationId xmlns:p14="http://schemas.microsoft.com/office/powerpoint/2010/main" xmlns="" val="799048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64A8B7-1A8F-4303-924F-5B10827AD7E7}"/>
              </a:ext>
            </a:extLst>
          </p:cNvPr>
          <p:cNvSpPr>
            <a:spLocks noGrp="1"/>
          </p:cNvSpPr>
          <p:nvPr>
            <p:ph type="title"/>
          </p:nvPr>
        </p:nvSpPr>
        <p:spPr/>
        <p:txBody>
          <a:bodyPr/>
          <a:lstStyle/>
          <a:p>
            <a:r>
              <a:rPr lang="en-US" dirty="0"/>
              <a:t>Sync </a:t>
            </a:r>
          </a:p>
        </p:txBody>
      </p:sp>
      <p:pic>
        <p:nvPicPr>
          <p:cNvPr id="3" name="image31.png">
            <a:extLst>
              <a:ext uri="{FF2B5EF4-FFF2-40B4-BE49-F238E27FC236}">
                <a16:creationId xmlns:a16="http://schemas.microsoft.com/office/drawing/2014/main" xmlns="" id="{6E79E56B-80E0-4B62-A2A2-902356194EBE}"/>
              </a:ext>
            </a:extLst>
          </p:cNvPr>
          <p:cNvPicPr/>
          <p:nvPr/>
        </p:nvPicPr>
        <p:blipFill>
          <a:blip r:embed="rId3"/>
          <a:stretch>
            <a:fillRect/>
          </a:stretch>
        </p:blipFill>
        <p:spPr>
          <a:xfrm>
            <a:off x="1991349" y="1826479"/>
            <a:ext cx="5276688" cy="1618038"/>
          </a:xfrm>
          <a:prstGeom prst="rect">
            <a:avLst/>
          </a:prstGeom>
          <a:ln w="12700">
            <a:miter lim="400000"/>
          </a:ln>
          <a:effectLst>
            <a:outerShdw blurRad="38100" dist="23000" dir="5400000" rotWithShape="0">
              <a:srgbClr val="000000">
                <a:alpha val="35000"/>
              </a:srgbClr>
            </a:outerShdw>
          </a:effectLst>
        </p:spPr>
      </p:pic>
      <p:sp>
        <p:nvSpPr>
          <p:cNvPr id="4" name="Shape 160">
            <a:extLst>
              <a:ext uri="{FF2B5EF4-FFF2-40B4-BE49-F238E27FC236}">
                <a16:creationId xmlns:a16="http://schemas.microsoft.com/office/drawing/2014/main" xmlns="" id="{43639FB1-D60A-4740-A869-8E2BEC22D6CA}"/>
              </a:ext>
            </a:extLst>
          </p:cNvPr>
          <p:cNvSpPr/>
          <p:nvPr/>
        </p:nvSpPr>
        <p:spPr>
          <a:xfrm flipH="1" flipV="1">
            <a:off x="6152730" y="2303710"/>
            <a:ext cx="1839207" cy="3"/>
          </a:xfrm>
          <a:prstGeom prst="line">
            <a:avLst/>
          </a:prstGeom>
          <a:ln w="76200" cap="rnd">
            <a:solidFill>
              <a:srgbClr val="E21E26"/>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5" name="image32.png">
            <a:extLst>
              <a:ext uri="{FF2B5EF4-FFF2-40B4-BE49-F238E27FC236}">
                <a16:creationId xmlns:a16="http://schemas.microsoft.com/office/drawing/2014/main" xmlns="" id="{09322E7B-4DC1-4FF4-B577-53264A7E30C3}"/>
              </a:ext>
            </a:extLst>
          </p:cNvPr>
          <p:cNvPicPr/>
          <p:nvPr/>
        </p:nvPicPr>
        <p:blipFill>
          <a:blip r:embed="rId4"/>
          <a:stretch>
            <a:fillRect/>
          </a:stretch>
        </p:blipFill>
        <p:spPr>
          <a:xfrm>
            <a:off x="1015060" y="4200306"/>
            <a:ext cx="1706136" cy="989559"/>
          </a:xfrm>
          <a:prstGeom prst="rect">
            <a:avLst/>
          </a:prstGeom>
          <a:noFill/>
          <a:ln w="12700">
            <a:miter lim="400000"/>
          </a:ln>
        </p:spPr>
      </p:pic>
      <p:pic>
        <p:nvPicPr>
          <p:cNvPr id="6" name="image33.png">
            <a:extLst>
              <a:ext uri="{FF2B5EF4-FFF2-40B4-BE49-F238E27FC236}">
                <a16:creationId xmlns:a16="http://schemas.microsoft.com/office/drawing/2014/main" xmlns="" id="{94FCC938-A459-42D2-94DD-B8053AC113FA}"/>
              </a:ext>
            </a:extLst>
          </p:cNvPr>
          <p:cNvPicPr/>
          <p:nvPr/>
        </p:nvPicPr>
        <p:blipFill>
          <a:blip r:embed="rId5"/>
          <a:stretch>
            <a:fillRect/>
          </a:stretch>
        </p:blipFill>
        <p:spPr>
          <a:xfrm>
            <a:off x="3839274" y="4087304"/>
            <a:ext cx="1893087" cy="1215561"/>
          </a:xfrm>
          <a:prstGeom prst="rect">
            <a:avLst/>
          </a:prstGeom>
          <a:ln w="12700">
            <a:miter lim="400000"/>
          </a:ln>
        </p:spPr>
      </p:pic>
      <p:pic>
        <p:nvPicPr>
          <p:cNvPr id="7" name="image34.png">
            <a:extLst>
              <a:ext uri="{FF2B5EF4-FFF2-40B4-BE49-F238E27FC236}">
                <a16:creationId xmlns:a16="http://schemas.microsoft.com/office/drawing/2014/main" xmlns="" id="{5C3072C4-9062-4DE9-B96C-9FB1DA684DD8}"/>
              </a:ext>
            </a:extLst>
          </p:cNvPr>
          <p:cNvPicPr/>
          <p:nvPr/>
        </p:nvPicPr>
        <p:blipFill>
          <a:blip r:embed="rId6"/>
          <a:stretch>
            <a:fillRect/>
          </a:stretch>
        </p:blipFill>
        <p:spPr>
          <a:xfrm>
            <a:off x="2945826" y="4322397"/>
            <a:ext cx="668817" cy="745378"/>
          </a:xfrm>
          <a:prstGeom prst="rect">
            <a:avLst/>
          </a:prstGeom>
          <a:ln w="12700">
            <a:miter lim="400000"/>
          </a:ln>
        </p:spPr>
      </p:pic>
      <p:pic>
        <p:nvPicPr>
          <p:cNvPr id="8" name="image34.png">
            <a:extLst>
              <a:ext uri="{FF2B5EF4-FFF2-40B4-BE49-F238E27FC236}">
                <a16:creationId xmlns:a16="http://schemas.microsoft.com/office/drawing/2014/main" xmlns="" id="{1C1ED97D-49F6-4C06-A6B9-6C6918D5332C}"/>
              </a:ext>
            </a:extLst>
          </p:cNvPr>
          <p:cNvPicPr/>
          <p:nvPr/>
        </p:nvPicPr>
        <p:blipFill>
          <a:blip r:embed="rId6"/>
          <a:stretch>
            <a:fillRect/>
          </a:stretch>
        </p:blipFill>
        <p:spPr>
          <a:xfrm>
            <a:off x="5956991" y="4322397"/>
            <a:ext cx="668819" cy="745378"/>
          </a:xfrm>
          <a:prstGeom prst="rect">
            <a:avLst/>
          </a:prstGeom>
          <a:ln w="12700">
            <a:miter lim="400000"/>
          </a:ln>
        </p:spPr>
      </p:pic>
      <p:pic>
        <p:nvPicPr>
          <p:cNvPr id="9" name="image35.png">
            <a:extLst>
              <a:ext uri="{FF2B5EF4-FFF2-40B4-BE49-F238E27FC236}">
                <a16:creationId xmlns:a16="http://schemas.microsoft.com/office/drawing/2014/main" xmlns="" id="{E96E2CDB-8969-46FA-AD9F-EB42C6CD8268}"/>
              </a:ext>
            </a:extLst>
          </p:cNvPr>
          <p:cNvPicPr/>
          <p:nvPr/>
        </p:nvPicPr>
        <p:blipFill>
          <a:blip r:embed="rId7"/>
          <a:stretch>
            <a:fillRect/>
          </a:stretch>
        </p:blipFill>
        <p:spPr>
          <a:xfrm>
            <a:off x="6850442" y="4200306"/>
            <a:ext cx="1278500" cy="989559"/>
          </a:xfrm>
          <a:prstGeom prst="rect">
            <a:avLst/>
          </a:prstGeom>
          <a:ln w="12700">
            <a:miter lim="400000"/>
          </a:ln>
        </p:spPr>
      </p:pic>
    </p:spTree>
    <p:extLst>
      <p:ext uri="{BB962C8B-B14F-4D97-AF65-F5344CB8AC3E}">
        <p14:creationId xmlns:p14="http://schemas.microsoft.com/office/powerpoint/2010/main" xmlns="" val="3444309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6FDFF1A-8EBF-4BD8-8C6C-FAF27FFFF7E9}"/>
              </a:ext>
            </a:extLst>
          </p:cNvPr>
          <p:cNvSpPr>
            <a:spLocks noGrp="1"/>
          </p:cNvSpPr>
          <p:nvPr>
            <p:ph type="subTitle" idx="1"/>
          </p:nvPr>
        </p:nvSpPr>
        <p:spPr/>
        <p:txBody>
          <a:bodyPr/>
          <a:lstStyle/>
          <a:p>
            <a:r>
              <a:rPr lang="en-US" b="1" dirty="0"/>
              <a:t>Organize:</a:t>
            </a:r>
          </a:p>
          <a:p>
            <a:r>
              <a:rPr lang="en-US" b="1" dirty="0"/>
              <a:t>Managing Your Library</a:t>
            </a:r>
          </a:p>
        </p:txBody>
      </p:sp>
    </p:spTree>
    <p:extLst>
      <p:ext uri="{BB962C8B-B14F-4D97-AF65-F5344CB8AC3E}">
        <p14:creationId xmlns:p14="http://schemas.microsoft.com/office/powerpoint/2010/main" xmlns="" val="29946819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913C4F9-950F-4D76-9791-556F675DA9D3}"/>
              </a:ext>
            </a:extLst>
          </p:cNvPr>
          <p:cNvSpPr>
            <a:spLocks noGrp="1"/>
          </p:cNvSpPr>
          <p:nvPr>
            <p:ph type="title"/>
          </p:nvPr>
        </p:nvSpPr>
        <p:spPr/>
        <p:txBody>
          <a:bodyPr/>
          <a:lstStyle/>
          <a:p>
            <a:r>
              <a:rPr lang="en-US" dirty="0">
                <a:solidFill>
                  <a:srgbClr val="1E1E1D"/>
                </a:solidFill>
              </a:rPr>
              <a:t>Manage Your Library</a:t>
            </a:r>
            <a:endParaRPr lang="en-US" dirty="0"/>
          </a:p>
        </p:txBody>
      </p:sp>
      <p:pic>
        <p:nvPicPr>
          <p:cNvPr id="4" name="image37.png">
            <a:extLst>
              <a:ext uri="{FF2B5EF4-FFF2-40B4-BE49-F238E27FC236}">
                <a16:creationId xmlns:a16="http://schemas.microsoft.com/office/drawing/2014/main" xmlns="" id="{C6D2DBD8-9119-47C7-B94C-33435D277282}"/>
              </a:ext>
            </a:extLst>
          </p:cNvPr>
          <p:cNvPicPr/>
          <p:nvPr/>
        </p:nvPicPr>
        <p:blipFill>
          <a:blip r:embed="rId3"/>
          <a:stretch>
            <a:fillRect/>
          </a:stretch>
        </p:blipFill>
        <p:spPr>
          <a:xfrm>
            <a:off x="2016206" y="1998079"/>
            <a:ext cx="5314856" cy="3532842"/>
          </a:xfrm>
          <a:prstGeom prst="rect">
            <a:avLst/>
          </a:prstGeom>
          <a:ln w="12700">
            <a:miter lim="400000"/>
          </a:ln>
          <a:effectLst>
            <a:outerShdw blurRad="38100" dist="23000" dir="5400000" rotWithShape="0">
              <a:srgbClr val="000000">
                <a:alpha val="35000"/>
              </a:srgbClr>
            </a:outerShdw>
          </a:effectLst>
        </p:spPr>
      </p:pic>
      <p:sp>
        <p:nvSpPr>
          <p:cNvPr id="5" name="Shape 177">
            <a:extLst>
              <a:ext uri="{FF2B5EF4-FFF2-40B4-BE49-F238E27FC236}">
                <a16:creationId xmlns:a16="http://schemas.microsoft.com/office/drawing/2014/main" xmlns="" id="{4699534C-C758-4A75-9982-8303C4E772CB}"/>
              </a:ext>
            </a:extLst>
          </p:cNvPr>
          <p:cNvSpPr/>
          <p:nvPr/>
        </p:nvSpPr>
        <p:spPr>
          <a:xfrm>
            <a:off x="4620809" y="3556958"/>
            <a:ext cx="276877" cy="276877"/>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6" name="Shape 178">
            <a:extLst>
              <a:ext uri="{FF2B5EF4-FFF2-40B4-BE49-F238E27FC236}">
                <a16:creationId xmlns:a16="http://schemas.microsoft.com/office/drawing/2014/main" xmlns="" id="{3811ACA1-9AC5-4B62-8286-C66C75F704B6}"/>
              </a:ext>
            </a:extLst>
          </p:cNvPr>
          <p:cNvSpPr/>
          <p:nvPr/>
        </p:nvSpPr>
        <p:spPr>
          <a:xfrm>
            <a:off x="4416449" y="2993037"/>
            <a:ext cx="276862" cy="27686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7" name="Shape 179">
            <a:extLst>
              <a:ext uri="{FF2B5EF4-FFF2-40B4-BE49-F238E27FC236}">
                <a16:creationId xmlns:a16="http://schemas.microsoft.com/office/drawing/2014/main" xmlns="" id="{3D5308B1-7969-4DF9-881E-78269F8EB971}"/>
              </a:ext>
            </a:extLst>
          </p:cNvPr>
          <p:cNvSpPr/>
          <p:nvPr/>
        </p:nvSpPr>
        <p:spPr>
          <a:xfrm>
            <a:off x="4204942" y="4683690"/>
            <a:ext cx="276862" cy="276862"/>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8" name="Shape 180">
            <a:extLst>
              <a:ext uri="{FF2B5EF4-FFF2-40B4-BE49-F238E27FC236}">
                <a16:creationId xmlns:a16="http://schemas.microsoft.com/office/drawing/2014/main" xmlns="" id="{69AFA610-9605-499A-A0C4-0EA7D66F8ADF}"/>
              </a:ext>
            </a:extLst>
          </p:cNvPr>
          <p:cNvSpPr/>
          <p:nvPr/>
        </p:nvSpPr>
        <p:spPr>
          <a:xfrm flipV="1">
            <a:off x="4700385" y="3111038"/>
            <a:ext cx="2966827"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181">
            <a:extLst>
              <a:ext uri="{FF2B5EF4-FFF2-40B4-BE49-F238E27FC236}">
                <a16:creationId xmlns:a16="http://schemas.microsoft.com/office/drawing/2014/main" xmlns="" id="{119D8182-B8AC-46EF-9ECC-E1407B5F7E39}"/>
              </a:ext>
            </a:extLst>
          </p:cNvPr>
          <p:cNvSpPr/>
          <p:nvPr/>
        </p:nvSpPr>
        <p:spPr>
          <a:xfrm>
            <a:off x="4836995" y="2791678"/>
            <a:ext cx="1485934" cy="211109"/>
          </a:xfrm>
          <a:prstGeom prst="rect">
            <a:avLst/>
          </a:pr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10" name="Shape 182">
            <a:extLst>
              <a:ext uri="{FF2B5EF4-FFF2-40B4-BE49-F238E27FC236}">
                <a16:creationId xmlns:a16="http://schemas.microsoft.com/office/drawing/2014/main" xmlns="" id="{E549C121-A181-4767-8B6C-07755A997C95}"/>
              </a:ext>
            </a:extLst>
          </p:cNvPr>
          <p:cNvSpPr/>
          <p:nvPr/>
        </p:nvSpPr>
        <p:spPr>
          <a:xfrm>
            <a:off x="6333818" y="2897229"/>
            <a:ext cx="1158823"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183">
            <a:extLst>
              <a:ext uri="{FF2B5EF4-FFF2-40B4-BE49-F238E27FC236}">
                <a16:creationId xmlns:a16="http://schemas.microsoft.com/office/drawing/2014/main" xmlns="" id="{87A6DFB7-EA9F-4CCA-A989-CA0500864248}"/>
              </a:ext>
            </a:extLst>
          </p:cNvPr>
          <p:cNvSpPr/>
          <p:nvPr/>
        </p:nvSpPr>
        <p:spPr>
          <a:xfrm flipV="1">
            <a:off x="7496109" y="1972004"/>
            <a:ext cx="3" cy="937930"/>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2" name="Shape 184">
            <a:extLst>
              <a:ext uri="{FF2B5EF4-FFF2-40B4-BE49-F238E27FC236}">
                <a16:creationId xmlns:a16="http://schemas.microsoft.com/office/drawing/2014/main" xmlns="" id="{5FE4A1F2-97F7-4BAC-A94D-D3C10773350A}"/>
              </a:ext>
            </a:extLst>
          </p:cNvPr>
          <p:cNvSpPr/>
          <p:nvPr/>
        </p:nvSpPr>
        <p:spPr>
          <a:xfrm>
            <a:off x="7483350" y="1982829"/>
            <a:ext cx="197044"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3" name="Shape 185">
            <a:extLst>
              <a:ext uri="{FF2B5EF4-FFF2-40B4-BE49-F238E27FC236}">
                <a16:creationId xmlns:a16="http://schemas.microsoft.com/office/drawing/2014/main" xmlns="" id="{1C101ABD-08D8-46F0-9C6C-5EDAC692E919}"/>
              </a:ext>
            </a:extLst>
          </p:cNvPr>
          <p:cNvSpPr/>
          <p:nvPr/>
        </p:nvSpPr>
        <p:spPr>
          <a:xfrm>
            <a:off x="7699161" y="1648460"/>
            <a:ext cx="1152730" cy="9550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defRPr>
                <a:solidFill>
                  <a:srgbClr val="000000"/>
                </a:solidFill>
              </a:defRPr>
            </a:pPr>
            <a:r>
              <a:rPr sz="1400">
                <a:solidFill>
                  <a:srgbClr val="3C3C3B"/>
                </a:solidFill>
                <a:latin typeface="Calibri"/>
                <a:ea typeface="Calibri"/>
                <a:cs typeface="Calibri"/>
                <a:sym typeface="Calibri"/>
              </a:rPr>
              <a:t>Use column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headings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to order your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references</a:t>
            </a:r>
          </a:p>
        </p:txBody>
      </p:sp>
      <p:sp>
        <p:nvSpPr>
          <p:cNvPr id="14" name="Shape 186">
            <a:extLst>
              <a:ext uri="{FF2B5EF4-FFF2-40B4-BE49-F238E27FC236}">
                <a16:creationId xmlns:a16="http://schemas.microsoft.com/office/drawing/2014/main" xmlns="" id="{DCCAC867-F644-4025-A5A1-D8859DAE94DA}"/>
              </a:ext>
            </a:extLst>
          </p:cNvPr>
          <p:cNvSpPr/>
          <p:nvPr/>
        </p:nvSpPr>
        <p:spPr>
          <a:xfrm>
            <a:off x="7699161" y="2849420"/>
            <a:ext cx="1089050"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Mark entries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read or unread</a:t>
            </a:r>
          </a:p>
        </p:txBody>
      </p:sp>
      <p:sp>
        <p:nvSpPr>
          <p:cNvPr id="15" name="Shape 187">
            <a:extLst>
              <a:ext uri="{FF2B5EF4-FFF2-40B4-BE49-F238E27FC236}">
                <a16:creationId xmlns:a16="http://schemas.microsoft.com/office/drawing/2014/main" xmlns="" id="{F9E58F8C-1869-44D2-9A8B-B25EB8528BFF}"/>
              </a:ext>
            </a:extLst>
          </p:cNvPr>
          <p:cNvSpPr/>
          <p:nvPr/>
        </p:nvSpPr>
        <p:spPr>
          <a:xfrm>
            <a:off x="4892430" y="3695403"/>
            <a:ext cx="2797200"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6" name="Shape 188">
            <a:extLst>
              <a:ext uri="{FF2B5EF4-FFF2-40B4-BE49-F238E27FC236}">
                <a16:creationId xmlns:a16="http://schemas.microsoft.com/office/drawing/2014/main" xmlns="" id="{01047F15-CC90-4AB1-8785-9BF2765C1722}"/>
              </a:ext>
            </a:extLst>
          </p:cNvPr>
          <p:cNvSpPr/>
          <p:nvPr/>
        </p:nvSpPr>
        <p:spPr>
          <a:xfrm>
            <a:off x="7699161" y="3469914"/>
            <a:ext cx="1129879" cy="10795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Entries with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attached PDFs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can be opened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with the PDF</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Reader</a:t>
            </a:r>
          </a:p>
        </p:txBody>
      </p:sp>
      <p:sp>
        <p:nvSpPr>
          <p:cNvPr id="17" name="Shape 189">
            <a:extLst>
              <a:ext uri="{FF2B5EF4-FFF2-40B4-BE49-F238E27FC236}">
                <a16:creationId xmlns:a16="http://schemas.microsoft.com/office/drawing/2014/main" xmlns="" id="{12AA35F4-66AB-4735-B359-7ED235D5AFDC}"/>
              </a:ext>
            </a:extLst>
          </p:cNvPr>
          <p:cNvSpPr/>
          <p:nvPr/>
        </p:nvSpPr>
        <p:spPr>
          <a:xfrm>
            <a:off x="4492024" y="4817143"/>
            <a:ext cx="2752642"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8" name="Shape 190">
            <a:extLst>
              <a:ext uri="{FF2B5EF4-FFF2-40B4-BE49-F238E27FC236}">
                <a16:creationId xmlns:a16="http://schemas.microsoft.com/office/drawing/2014/main" xmlns="" id="{743B00D5-0880-42E0-A36B-83B7B66EDE03}"/>
              </a:ext>
            </a:extLst>
          </p:cNvPr>
          <p:cNvSpPr/>
          <p:nvPr/>
        </p:nvSpPr>
        <p:spPr>
          <a:xfrm flipV="1">
            <a:off x="7228320" y="4804444"/>
            <a:ext cx="3" cy="523241"/>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9" name="Shape 191">
            <a:extLst>
              <a:ext uri="{FF2B5EF4-FFF2-40B4-BE49-F238E27FC236}">
                <a16:creationId xmlns:a16="http://schemas.microsoft.com/office/drawing/2014/main" xmlns="" id="{733E3101-B0DB-450E-ABD4-7C10F04706D9}"/>
              </a:ext>
            </a:extLst>
          </p:cNvPr>
          <p:cNvSpPr/>
          <p:nvPr/>
        </p:nvSpPr>
        <p:spPr>
          <a:xfrm>
            <a:off x="7250979" y="5312535"/>
            <a:ext cx="490262" cy="3"/>
          </a:xfrm>
          <a:prstGeom prst="line">
            <a:avLst/>
          </a:prstGeom>
          <a:ln w="25400">
            <a:solidFill>
              <a:srgbClr val="E81C2D"/>
            </a:solidFill>
            <a:miter lim="400000"/>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20" name="Shape 192">
            <a:extLst>
              <a:ext uri="{FF2B5EF4-FFF2-40B4-BE49-F238E27FC236}">
                <a16:creationId xmlns:a16="http://schemas.microsoft.com/office/drawing/2014/main" xmlns="" id="{8CD6F8AC-8434-4CC1-B9FE-427F074DCD13}"/>
              </a:ext>
            </a:extLst>
          </p:cNvPr>
          <p:cNvSpPr/>
          <p:nvPr/>
        </p:nvSpPr>
        <p:spPr>
          <a:xfrm>
            <a:off x="7699161" y="5050437"/>
            <a:ext cx="1052960"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Star items to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mark them as</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favorites</a:t>
            </a:r>
          </a:p>
        </p:txBody>
      </p:sp>
      <p:pic>
        <p:nvPicPr>
          <p:cNvPr id="21" name="image38.png">
            <a:extLst>
              <a:ext uri="{FF2B5EF4-FFF2-40B4-BE49-F238E27FC236}">
                <a16:creationId xmlns:a16="http://schemas.microsoft.com/office/drawing/2014/main" xmlns="" id="{ED8C8210-C725-43D6-8D6F-656EDA5BCD85}"/>
              </a:ext>
            </a:extLst>
          </p:cNvPr>
          <p:cNvPicPr/>
          <p:nvPr/>
        </p:nvPicPr>
        <p:blipFill>
          <a:blip r:embed="rId4"/>
          <a:stretch>
            <a:fillRect/>
          </a:stretch>
        </p:blipFill>
        <p:spPr>
          <a:xfrm>
            <a:off x="231725" y="2262109"/>
            <a:ext cx="508002" cy="431803"/>
          </a:xfrm>
          <a:prstGeom prst="rect">
            <a:avLst/>
          </a:prstGeom>
          <a:ln w="12700">
            <a:miter lim="400000"/>
          </a:ln>
        </p:spPr>
      </p:pic>
      <p:pic>
        <p:nvPicPr>
          <p:cNvPr id="22" name="image39.png">
            <a:extLst>
              <a:ext uri="{FF2B5EF4-FFF2-40B4-BE49-F238E27FC236}">
                <a16:creationId xmlns:a16="http://schemas.microsoft.com/office/drawing/2014/main" xmlns="" id="{B98E098D-B15C-4477-8A18-EAD280E044B9}"/>
              </a:ext>
            </a:extLst>
          </p:cNvPr>
          <p:cNvPicPr/>
          <p:nvPr/>
        </p:nvPicPr>
        <p:blipFill>
          <a:blip r:embed="rId5"/>
          <a:stretch>
            <a:fillRect/>
          </a:stretch>
        </p:blipFill>
        <p:spPr>
          <a:xfrm>
            <a:off x="231725" y="2989980"/>
            <a:ext cx="508002" cy="406403"/>
          </a:xfrm>
          <a:prstGeom prst="rect">
            <a:avLst/>
          </a:prstGeom>
          <a:ln w="12700">
            <a:miter lim="400000"/>
          </a:ln>
        </p:spPr>
      </p:pic>
      <p:pic>
        <p:nvPicPr>
          <p:cNvPr id="23" name="image40.png">
            <a:extLst>
              <a:ext uri="{FF2B5EF4-FFF2-40B4-BE49-F238E27FC236}">
                <a16:creationId xmlns:a16="http://schemas.microsoft.com/office/drawing/2014/main" xmlns="" id="{91D92E7C-0AFA-4735-A685-0DE6F4172941}"/>
              </a:ext>
            </a:extLst>
          </p:cNvPr>
          <p:cNvPicPr/>
          <p:nvPr/>
        </p:nvPicPr>
        <p:blipFill>
          <a:blip r:embed="rId6"/>
          <a:stretch>
            <a:fillRect/>
          </a:stretch>
        </p:blipFill>
        <p:spPr>
          <a:xfrm>
            <a:off x="231725" y="5173588"/>
            <a:ext cx="508002" cy="406403"/>
          </a:xfrm>
          <a:prstGeom prst="rect">
            <a:avLst/>
          </a:prstGeom>
          <a:ln w="12700">
            <a:miter lim="400000"/>
          </a:ln>
        </p:spPr>
      </p:pic>
      <p:pic>
        <p:nvPicPr>
          <p:cNvPr id="24" name="image41.png">
            <a:extLst>
              <a:ext uri="{FF2B5EF4-FFF2-40B4-BE49-F238E27FC236}">
                <a16:creationId xmlns:a16="http://schemas.microsoft.com/office/drawing/2014/main" xmlns="" id="{D667CC47-DCAB-4BFB-A43F-868195DC57BB}"/>
              </a:ext>
            </a:extLst>
          </p:cNvPr>
          <p:cNvPicPr/>
          <p:nvPr/>
        </p:nvPicPr>
        <p:blipFill>
          <a:blip r:embed="rId7"/>
          <a:stretch>
            <a:fillRect/>
          </a:stretch>
        </p:blipFill>
        <p:spPr>
          <a:xfrm>
            <a:off x="212675" y="3692449"/>
            <a:ext cx="546102" cy="431803"/>
          </a:xfrm>
          <a:prstGeom prst="rect">
            <a:avLst/>
          </a:prstGeom>
          <a:ln w="12700">
            <a:miter lim="400000"/>
          </a:ln>
        </p:spPr>
      </p:pic>
      <p:pic>
        <p:nvPicPr>
          <p:cNvPr id="25" name="image42.png">
            <a:extLst>
              <a:ext uri="{FF2B5EF4-FFF2-40B4-BE49-F238E27FC236}">
                <a16:creationId xmlns:a16="http://schemas.microsoft.com/office/drawing/2014/main" xmlns="" id="{35513BBE-C6E5-4BC1-8020-C70AE622EA9B}"/>
              </a:ext>
            </a:extLst>
          </p:cNvPr>
          <p:cNvPicPr/>
          <p:nvPr/>
        </p:nvPicPr>
        <p:blipFill>
          <a:blip r:embed="rId8"/>
          <a:stretch>
            <a:fillRect/>
          </a:stretch>
        </p:blipFill>
        <p:spPr>
          <a:xfrm>
            <a:off x="231725" y="4458418"/>
            <a:ext cx="508002" cy="444503"/>
          </a:xfrm>
          <a:prstGeom prst="rect">
            <a:avLst/>
          </a:prstGeom>
          <a:ln w="12700">
            <a:miter lim="400000"/>
          </a:ln>
        </p:spPr>
      </p:pic>
      <p:sp>
        <p:nvSpPr>
          <p:cNvPr id="26" name="Shape 198">
            <a:extLst>
              <a:ext uri="{FF2B5EF4-FFF2-40B4-BE49-F238E27FC236}">
                <a16:creationId xmlns:a16="http://schemas.microsoft.com/office/drawing/2014/main" xmlns="" id="{87F93DCB-2B31-4607-9CFC-A97ABA08C29A}"/>
              </a:ext>
            </a:extLst>
          </p:cNvPr>
          <p:cNvSpPr/>
          <p:nvPr/>
        </p:nvSpPr>
        <p:spPr>
          <a:xfrm>
            <a:off x="773122" y="2074204"/>
            <a:ext cx="1055652"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All items in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your personal</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a:t>
            </a:r>
          </a:p>
        </p:txBody>
      </p:sp>
      <p:sp>
        <p:nvSpPr>
          <p:cNvPr id="27" name="Shape 199">
            <a:extLst>
              <a:ext uri="{FF2B5EF4-FFF2-40B4-BE49-F238E27FC236}">
                <a16:creationId xmlns:a16="http://schemas.microsoft.com/office/drawing/2014/main" xmlns="" id="{B3D6A34D-7953-4945-9685-CAAD4F6AC78B}"/>
              </a:ext>
            </a:extLst>
          </p:cNvPr>
          <p:cNvSpPr/>
          <p:nvPr/>
        </p:nvSpPr>
        <p:spPr>
          <a:xfrm>
            <a:off x="773123" y="2823610"/>
            <a:ext cx="1092461"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Items added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in the last two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weeks</a:t>
            </a:r>
          </a:p>
        </p:txBody>
      </p:sp>
      <p:sp>
        <p:nvSpPr>
          <p:cNvPr id="28" name="Shape 200">
            <a:extLst>
              <a:ext uri="{FF2B5EF4-FFF2-40B4-BE49-F238E27FC236}">
                <a16:creationId xmlns:a16="http://schemas.microsoft.com/office/drawing/2014/main" xmlns="" id="{511ECB3E-E7A7-4C6A-9CB4-D0AFBBDC2BFE}"/>
              </a:ext>
            </a:extLst>
          </p:cNvPr>
          <p:cNvSpPr/>
          <p:nvPr/>
        </p:nvSpPr>
        <p:spPr>
          <a:xfrm>
            <a:off x="773123" y="3588865"/>
            <a:ext cx="1015628"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Access your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recently read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items</a:t>
            </a:r>
          </a:p>
        </p:txBody>
      </p:sp>
      <p:sp>
        <p:nvSpPr>
          <p:cNvPr id="29" name="Shape 201">
            <a:extLst>
              <a:ext uri="{FF2B5EF4-FFF2-40B4-BE49-F238E27FC236}">
                <a16:creationId xmlns:a16="http://schemas.microsoft.com/office/drawing/2014/main" xmlns="" id="{929A1571-00EB-44C3-B7B1-86877B93D988}"/>
              </a:ext>
            </a:extLst>
          </p:cNvPr>
          <p:cNvSpPr/>
          <p:nvPr/>
        </p:nvSpPr>
        <p:spPr>
          <a:xfrm>
            <a:off x="773123" y="4311098"/>
            <a:ext cx="1202371"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All items you’ve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starred in your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a:t>
            </a:r>
          </a:p>
        </p:txBody>
      </p:sp>
      <p:sp>
        <p:nvSpPr>
          <p:cNvPr id="30" name="Shape 202">
            <a:extLst>
              <a:ext uri="{FF2B5EF4-FFF2-40B4-BE49-F238E27FC236}">
                <a16:creationId xmlns:a16="http://schemas.microsoft.com/office/drawing/2014/main" xmlns="" id="{033FBC0A-D1DB-4B54-A3D6-2357072D3F48}"/>
              </a:ext>
            </a:extLst>
          </p:cNvPr>
          <p:cNvSpPr/>
          <p:nvPr/>
        </p:nvSpPr>
        <p:spPr>
          <a:xfrm>
            <a:off x="773123" y="5108423"/>
            <a:ext cx="1045233"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Items in need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of review</a:t>
            </a:r>
          </a:p>
        </p:txBody>
      </p:sp>
      <p:sp>
        <p:nvSpPr>
          <p:cNvPr id="31" name="Shape 203">
            <a:extLst>
              <a:ext uri="{FF2B5EF4-FFF2-40B4-BE49-F238E27FC236}">
                <a16:creationId xmlns:a16="http://schemas.microsoft.com/office/drawing/2014/main" xmlns="" id="{8BA1CEDC-FE9B-4B1B-92C7-C72EEDF7C085}"/>
              </a:ext>
            </a:extLst>
          </p:cNvPr>
          <p:cNvSpPr/>
          <p:nvPr/>
        </p:nvSpPr>
        <p:spPr>
          <a:xfrm>
            <a:off x="2093795" y="3206544"/>
            <a:ext cx="1485934" cy="713743"/>
          </a:xfrm>
          <a:prstGeom prst="rect">
            <a:avLst/>
          </a:pr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xmlns="" val="1142743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A1523-FA7C-4486-BF22-2582D2F6BF13}"/>
              </a:ext>
            </a:extLst>
          </p:cNvPr>
          <p:cNvSpPr>
            <a:spLocks noGrp="1"/>
          </p:cNvSpPr>
          <p:nvPr>
            <p:ph type="title"/>
          </p:nvPr>
        </p:nvSpPr>
        <p:spPr/>
        <p:txBody>
          <a:bodyPr/>
          <a:lstStyle/>
          <a:p>
            <a:r>
              <a:rPr lang="en-US" dirty="0"/>
              <a:t>Create and Use Folders</a:t>
            </a:r>
          </a:p>
        </p:txBody>
      </p:sp>
      <p:pic>
        <p:nvPicPr>
          <p:cNvPr id="3" name="image43.png">
            <a:extLst>
              <a:ext uri="{FF2B5EF4-FFF2-40B4-BE49-F238E27FC236}">
                <a16:creationId xmlns:a16="http://schemas.microsoft.com/office/drawing/2014/main" xmlns="" id="{F5A83D76-FD53-4FEE-9C6F-5753835949CD}"/>
              </a:ext>
            </a:extLst>
          </p:cNvPr>
          <p:cNvPicPr/>
          <p:nvPr/>
        </p:nvPicPr>
        <p:blipFill>
          <a:blip r:embed="rId3"/>
          <a:stretch>
            <a:fillRect/>
          </a:stretch>
        </p:blipFill>
        <p:spPr>
          <a:xfrm>
            <a:off x="576872" y="2230665"/>
            <a:ext cx="4471965" cy="2980323"/>
          </a:xfrm>
          <a:prstGeom prst="rect">
            <a:avLst/>
          </a:prstGeom>
          <a:ln w="12700">
            <a:miter lim="400000"/>
          </a:ln>
          <a:effectLst>
            <a:outerShdw blurRad="38100" dist="23000" dir="5400000" rotWithShape="0">
              <a:srgbClr val="000000">
                <a:alpha val="35000"/>
              </a:srgbClr>
            </a:outerShdw>
          </a:effectLst>
        </p:spPr>
      </p:pic>
      <p:sp>
        <p:nvSpPr>
          <p:cNvPr id="4" name="Shape 210">
            <a:extLst>
              <a:ext uri="{FF2B5EF4-FFF2-40B4-BE49-F238E27FC236}">
                <a16:creationId xmlns:a16="http://schemas.microsoft.com/office/drawing/2014/main" xmlns="" id="{A40B057F-4323-4177-BF4E-8B89257ABA0A}"/>
              </a:ext>
            </a:extLst>
          </p:cNvPr>
          <p:cNvSpPr/>
          <p:nvPr/>
        </p:nvSpPr>
        <p:spPr>
          <a:xfrm flipH="1" flipV="1">
            <a:off x="2988280" y="4936113"/>
            <a:ext cx="3208884"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11">
            <a:extLst>
              <a:ext uri="{FF2B5EF4-FFF2-40B4-BE49-F238E27FC236}">
                <a16:creationId xmlns:a16="http://schemas.microsoft.com/office/drawing/2014/main" xmlns="" id="{610FD14C-3DA6-48EF-8DEA-B7E68201C0B6}"/>
              </a:ext>
            </a:extLst>
          </p:cNvPr>
          <p:cNvSpPr/>
          <p:nvPr/>
        </p:nvSpPr>
        <p:spPr>
          <a:xfrm flipH="1" flipV="1">
            <a:off x="2666548" y="2379180"/>
            <a:ext cx="3441930"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6" name="Shape 212">
            <a:extLst>
              <a:ext uri="{FF2B5EF4-FFF2-40B4-BE49-F238E27FC236}">
                <a16:creationId xmlns:a16="http://schemas.microsoft.com/office/drawing/2014/main" xmlns="" id="{C8C66B03-288B-4F4F-8557-1AA3EBA10A3D}"/>
              </a:ext>
            </a:extLst>
          </p:cNvPr>
          <p:cNvSpPr/>
          <p:nvPr/>
        </p:nvSpPr>
        <p:spPr>
          <a:xfrm flipH="1" flipV="1">
            <a:off x="2837565" y="3657648"/>
            <a:ext cx="3441930"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13">
            <a:extLst>
              <a:ext uri="{FF2B5EF4-FFF2-40B4-BE49-F238E27FC236}">
                <a16:creationId xmlns:a16="http://schemas.microsoft.com/office/drawing/2014/main" xmlns="" id="{1C2A91AD-996B-4596-A9ED-5675B87910AF}"/>
              </a:ext>
            </a:extLst>
          </p:cNvPr>
          <p:cNvSpPr/>
          <p:nvPr/>
        </p:nvSpPr>
        <p:spPr>
          <a:xfrm>
            <a:off x="6347421" y="2117562"/>
            <a:ext cx="2465202"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References not added to a folder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will appear in ‘unsorted’</a:t>
            </a:r>
          </a:p>
        </p:txBody>
      </p:sp>
      <p:sp>
        <p:nvSpPr>
          <p:cNvPr id="8" name="Shape 214">
            <a:extLst>
              <a:ext uri="{FF2B5EF4-FFF2-40B4-BE49-F238E27FC236}">
                <a16:creationId xmlns:a16="http://schemas.microsoft.com/office/drawing/2014/main" xmlns="" id="{B59091BC-9A35-47F1-9285-B0CFA7A9374A}"/>
              </a:ext>
            </a:extLst>
          </p:cNvPr>
          <p:cNvSpPr/>
          <p:nvPr/>
        </p:nvSpPr>
        <p:spPr>
          <a:xfrm>
            <a:off x="6347421" y="3396026"/>
            <a:ext cx="2379775"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Your folders will be listed below.</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Drag and drop to re-order them.</a:t>
            </a:r>
          </a:p>
        </p:txBody>
      </p:sp>
      <p:sp>
        <p:nvSpPr>
          <p:cNvPr id="9" name="Shape 215">
            <a:extLst>
              <a:ext uri="{FF2B5EF4-FFF2-40B4-BE49-F238E27FC236}">
                <a16:creationId xmlns:a16="http://schemas.microsoft.com/office/drawing/2014/main" xmlns="" id="{2A097E67-2405-41CD-A746-6610FE47309F}"/>
              </a:ext>
            </a:extLst>
          </p:cNvPr>
          <p:cNvSpPr/>
          <p:nvPr/>
        </p:nvSpPr>
        <p:spPr>
          <a:xfrm>
            <a:off x="6390135" y="4674494"/>
            <a:ext cx="2189386"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‘Create Folder’ to enter a</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new folder name.</a:t>
            </a:r>
          </a:p>
        </p:txBody>
      </p:sp>
    </p:spTree>
    <p:extLst>
      <p:ext uri="{BB962C8B-B14F-4D97-AF65-F5344CB8AC3E}">
        <p14:creationId xmlns:p14="http://schemas.microsoft.com/office/powerpoint/2010/main" xmlns="" val="1799471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942E4B-C354-4D65-B1DB-DC70883EA3B0}"/>
              </a:ext>
            </a:extLst>
          </p:cNvPr>
          <p:cNvSpPr>
            <a:spLocks noGrp="1"/>
          </p:cNvSpPr>
          <p:nvPr>
            <p:ph type="title"/>
          </p:nvPr>
        </p:nvSpPr>
        <p:spPr/>
        <p:txBody>
          <a:bodyPr/>
          <a:lstStyle/>
          <a:p>
            <a:r>
              <a:rPr lang="en-US" dirty="0"/>
              <a:t>Search Your Documents</a:t>
            </a:r>
          </a:p>
        </p:txBody>
      </p:sp>
      <p:pic>
        <p:nvPicPr>
          <p:cNvPr id="3" name="image44.png">
            <a:extLst>
              <a:ext uri="{FF2B5EF4-FFF2-40B4-BE49-F238E27FC236}">
                <a16:creationId xmlns:a16="http://schemas.microsoft.com/office/drawing/2014/main" xmlns="" id="{4CB1304C-0DBA-46CF-8388-58D5766DF2E6}"/>
              </a:ext>
            </a:extLst>
          </p:cNvPr>
          <p:cNvPicPr/>
          <p:nvPr/>
        </p:nvPicPr>
        <p:blipFill>
          <a:blip r:embed="rId3"/>
          <a:stretch>
            <a:fillRect/>
          </a:stretch>
        </p:blipFill>
        <p:spPr>
          <a:xfrm>
            <a:off x="550544" y="1893148"/>
            <a:ext cx="5617353" cy="3585181"/>
          </a:xfrm>
          <a:prstGeom prst="rect">
            <a:avLst/>
          </a:prstGeom>
          <a:ln w="12700">
            <a:miter lim="400000"/>
          </a:ln>
        </p:spPr>
      </p:pic>
      <p:sp>
        <p:nvSpPr>
          <p:cNvPr id="4" name="Shape 221">
            <a:extLst>
              <a:ext uri="{FF2B5EF4-FFF2-40B4-BE49-F238E27FC236}">
                <a16:creationId xmlns:a16="http://schemas.microsoft.com/office/drawing/2014/main" xmlns="" id="{446171AB-374D-4968-9738-C2231F2A04B1}"/>
              </a:ext>
            </a:extLst>
          </p:cNvPr>
          <p:cNvSpPr/>
          <p:nvPr/>
        </p:nvSpPr>
        <p:spPr>
          <a:xfrm flipH="1">
            <a:off x="5834743" y="1982441"/>
            <a:ext cx="977415"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22">
            <a:extLst>
              <a:ext uri="{FF2B5EF4-FFF2-40B4-BE49-F238E27FC236}">
                <a16:creationId xmlns:a16="http://schemas.microsoft.com/office/drawing/2014/main" xmlns="" id="{4E621B87-C03F-42DF-9DF7-F9BD517D31A5}"/>
              </a:ext>
            </a:extLst>
          </p:cNvPr>
          <p:cNvSpPr/>
          <p:nvPr/>
        </p:nvSpPr>
        <p:spPr>
          <a:xfrm flipH="1" flipV="1">
            <a:off x="4419529" y="2665812"/>
            <a:ext cx="2396907"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6" name="Shape 223">
            <a:extLst>
              <a:ext uri="{FF2B5EF4-FFF2-40B4-BE49-F238E27FC236}">
                <a16:creationId xmlns:a16="http://schemas.microsoft.com/office/drawing/2014/main" xmlns="" id="{4A39008A-7463-42D6-BC83-A552C8E96694}"/>
              </a:ext>
            </a:extLst>
          </p:cNvPr>
          <p:cNvSpPr/>
          <p:nvPr/>
        </p:nvSpPr>
        <p:spPr>
          <a:xfrm flipH="1" flipV="1">
            <a:off x="1130230" y="3261333"/>
            <a:ext cx="5682071"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24">
            <a:extLst>
              <a:ext uri="{FF2B5EF4-FFF2-40B4-BE49-F238E27FC236}">
                <a16:creationId xmlns:a16="http://schemas.microsoft.com/office/drawing/2014/main" xmlns="" id="{32F122BA-AC4D-42FC-8652-FE6B5E8E96C2}"/>
              </a:ext>
            </a:extLst>
          </p:cNvPr>
          <p:cNvSpPr/>
          <p:nvPr/>
        </p:nvSpPr>
        <p:spPr>
          <a:xfrm flipH="1">
            <a:off x="4409768" y="2322975"/>
            <a:ext cx="977415"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 name="Shape 225">
            <a:extLst>
              <a:ext uri="{FF2B5EF4-FFF2-40B4-BE49-F238E27FC236}">
                <a16:creationId xmlns:a16="http://schemas.microsoft.com/office/drawing/2014/main" xmlns="" id="{A71896C1-0500-401C-9B43-E14D382D3BA3}"/>
              </a:ext>
            </a:extLst>
          </p:cNvPr>
          <p:cNvSpPr/>
          <p:nvPr/>
        </p:nvSpPr>
        <p:spPr>
          <a:xfrm>
            <a:off x="5277722" y="2301420"/>
            <a:ext cx="3" cy="1775482"/>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226">
            <a:extLst>
              <a:ext uri="{FF2B5EF4-FFF2-40B4-BE49-F238E27FC236}">
                <a16:creationId xmlns:a16="http://schemas.microsoft.com/office/drawing/2014/main" xmlns="" id="{911C7046-A596-450E-8F82-B32F75332237}"/>
              </a:ext>
            </a:extLst>
          </p:cNvPr>
          <p:cNvSpPr/>
          <p:nvPr/>
        </p:nvSpPr>
        <p:spPr>
          <a:xfrm flipH="1">
            <a:off x="5197995" y="4130071"/>
            <a:ext cx="1580264" cy="3"/>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227">
            <a:extLst>
              <a:ext uri="{FF2B5EF4-FFF2-40B4-BE49-F238E27FC236}">
                <a16:creationId xmlns:a16="http://schemas.microsoft.com/office/drawing/2014/main" xmlns="" id="{54B33CE1-CCAC-4780-B6D8-9BDD870CDB64}"/>
              </a:ext>
            </a:extLst>
          </p:cNvPr>
          <p:cNvSpPr/>
          <p:nvPr/>
        </p:nvSpPr>
        <p:spPr>
          <a:xfrm>
            <a:off x="6793227" y="1727173"/>
            <a:ext cx="1720492"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Enter your search term</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in the search field</a:t>
            </a:r>
          </a:p>
        </p:txBody>
      </p:sp>
      <p:sp>
        <p:nvSpPr>
          <p:cNvPr id="11" name="Shape 228">
            <a:extLst>
              <a:ext uri="{FF2B5EF4-FFF2-40B4-BE49-F238E27FC236}">
                <a16:creationId xmlns:a16="http://schemas.microsoft.com/office/drawing/2014/main" xmlns="" id="{4CE5F075-C7BE-4C7A-A2CB-71D97825ABFD}"/>
              </a:ext>
            </a:extLst>
          </p:cNvPr>
          <p:cNvSpPr/>
          <p:nvPr/>
        </p:nvSpPr>
        <p:spPr>
          <a:xfrm>
            <a:off x="6793227" y="2360266"/>
            <a:ext cx="1622302"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The main view will be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filtered accordingly</a:t>
            </a:r>
          </a:p>
        </p:txBody>
      </p:sp>
      <p:sp>
        <p:nvSpPr>
          <p:cNvPr id="12" name="Shape 229">
            <a:extLst>
              <a:ext uri="{FF2B5EF4-FFF2-40B4-BE49-F238E27FC236}">
                <a16:creationId xmlns:a16="http://schemas.microsoft.com/office/drawing/2014/main" xmlns="" id="{5ED0C531-E130-4DC3-9C61-2D522A1A7EFE}"/>
              </a:ext>
            </a:extLst>
          </p:cNvPr>
          <p:cNvSpPr/>
          <p:nvPr/>
        </p:nvSpPr>
        <p:spPr>
          <a:xfrm>
            <a:off x="6842324" y="2993363"/>
            <a:ext cx="1796542"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Click on a specific folder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to search within it</a:t>
            </a:r>
          </a:p>
        </p:txBody>
      </p:sp>
      <p:sp>
        <p:nvSpPr>
          <p:cNvPr id="13" name="Shape 230">
            <a:extLst>
              <a:ext uri="{FF2B5EF4-FFF2-40B4-BE49-F238E27FC236}">
                <a16:creationId xmlns:a16="http://schemas.microsoft.com/office/drawing/2014/main" xmlns="" id="{EC0974C0-1EE6-4FDD-8733-0AC546B45520}"/>
              </a:ext>
            </a:extLst>
          </p:cNvPr>
          <p:cNvSpPr/>
          <p:nvPr/>
        </p:nvSpPr>
        <p:spPr>
          <a:xfrm>
            <a:off x="6842324" y="3868451"/>
            <a:ext cx="1740000" cy="4318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the clear button to</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remove the search filter</a:t>
            </a:r>
          </a:p>
        </p:txBody>
      </p:sp>
      <p:sp>
        <p:nvSpPr>
          <p:cNvPr id="14" name="Shape 231">
            <a:extLst>
              <a:ext uri="{FF2B5EF4-FFF2-40B4-BE49-F238E27FC236}">
                <a16:creationId xmlns:a16="http://schemas.microsoft.com/office/drawing/2014/main" xmlns="" id="{08EE882B-DDC3-40CC-B1FF-1FD429E2667D}"/>
              </a:ext>
            </a:extLst>
          </p:cNvPr>
          <p:cNvSpPr/>
          <p:nvPr/>
        </p:nvSpPr>
        <p:spPr>
          <a:xfrm>
            <a:off x="6864853" y="4643382"/>
            <a:ext cx="1902632" cy="10795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Mendeley’s search tool</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will look at reference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metadata, but will also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search within the full text</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of PDF papers.</a:t>
            </a:r>
          </a:p>
        </p:txBody>
      </p:sp>
    </p:spTree>
    <p:extLst>
      <p:ext uri="{BB962C8B-B14F-4D97-AF65-F5344CB8AC3E}">
        <p14:creationId xmlns:p14="http://schemas.microsoft.com/office/powerpoint/2010/main" xmlns="" val="2342314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575BBB-D0EA-4354-9D66-B7EA96FB1E5C}"/>
              </a:ext>
            </a:extLst>
          </p:cNvPr>
          <p:cNvSpPr>
            <a:spLocks noGrp="1"/>
          </p:cNvSpPr>
          <p:nvPr>
            <p:ph type="title"/>
          </p:nvPr>
        </p:nvSpPr>
        <p:spPr/>
        <p:txBody>
          <a:bodyPr/>
          <a:lstStyle/>
          <a:p>
            <a:r>
              <a:rPr lang="en-US" dirty="0"/>
              <a:t>Search Your Documents</a:t>
            </a:r>
          </a:p>
        </p:txBody>
      </p:sp>
      <p:pic>
        <p:nvPicPr>
          <p:cNvPr id="3" name="image45.png">
            <a:extLst>
              <a:ext uri="{FF2B5EF4-FFF2-40B4-BE49-F238E27FC236}">
                <a16:creationId xmlns:a16="http://schemas.microsoft.com/office/drawing/2014/main" xmlns="" id="{58B8602C-31D2-44A6-B50B-0CF97A0E32AB}"/>
              </a:ext>
            </a:extLst>
          </p:cNvPr>
          <p:cNvPicPr/>
          <p:nvPr/>
        </p:nvPicPr>
        <p:blipFill>
          <a:blip r:embed="rId3"/>
          <a:stretch>
            <a:fillRect/>
          </a:stretch>
        </p:blipFill>
        <p:spPr>
          <a:xfrm>
            <a:off x="371347" y="1533877"/>
            <a:ext cx="5605817" cy="3585449"/>
          </a:xfrm>
          <a:prstGeom prst="rect">
            <a:avLst/>
          </a:prstGeom>
          <a:ln w="12700">
            <a:miter lim="400000"/>
          </a:ln>
        </p:spPr>
      </p:pic>
      <p:sp>
        <p:nvSpPr>
          <p:cNvPr id="4" name="Shape 237">
            <a:extLst>
              <a:ext uri="{FF2B5EF4-FFF2-40B4-BE49-F238E27FC236}">
                <a16:creationId xmlns:a16="http://schemas.microsoft.com/office/drawing/2014/main" xmlns="" id="{652E0509-8476-4F58-9DFF-045720A96C5B}"/>
              </a:ext>
            </a:extLst>
          </p:cNvPr>
          <p:cNvSpPr/>
          <p:nvPr/>
        </p:nvSpPr>
        <p:spPr>
          <a:xfrm flipH="1">
            <a:off x="4881989" y="4086622"/>
            <a:ext cx="1512604"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5" name="Shape 238">
            <a:extLst>
              <a:ext uri="{FF2B5EF4-FFF2-40B4-BE49-F238E27FC236}">
                <a16:creationId xmlns:a16="http://schemas.microsoft.com/office/drawing/2014/main" xmlns="" id="{430A5EAA-6C07-49F9-BEEC-4C1A1B4A25C3}"/>
              </a:ext>
            </a:extLst>
          </p:cNvPr>
          <p:cNvSpPr/>
          <p:nvPr/>
        </p:nvSpPr>
        <p:spPr>
          <a:xfrm>
            <a:off x="6627327" y="1194210"/>
            <a:ext cx="2237049"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Add tags to papers in your </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library which share a common</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theme</a:t>
            </a:r>
          </a:p>
        </p:txBody>
      </p:sp>
      <p:sp>
        <p:nvSpPr>
          <p:cNvPr id="6" name="Shape 239">
            <a:extLst>
              <a:ext uri="{FF2B5EF4-FFF2-40B4-BE49-F238E27FC236}">
                <a16:creationId xmlns:a16="http://schemas.microsoft.com/office/drawing/2014/main" xmlns="" id="{9FDE6CBB-7D47-4DF6-A742-236B0A573D6C}"/>
              </a:ext>
            </a:extLst>
          </p:cNvPr>
          <p:cNvSpPr/>
          <p:nvPr/>
        </p:nvSpPr>
        <p:spPr>
          <a:xfrm flipV="1">
            <a:off x="6289567" y="1620935"/>
            <a:ext cx="3" cy="2434834"/>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7" name="Shape 240">
            <a:extLst>
              <a:ext uri="{FF2B5EF4-FFF2-40B4-BE49-F238E27FC236}">
                <a16:creationId xmlns:a16="http://schemas.microsoft.com/office/drawing/2014/main" xmlns="" id="{363E746E-975A-457A-A862-2330EF7A51DC}"/>
              </a:ext>
            </a:extLst>
          </p:cNvPr>
          <p:cNvSpPr/>
          <p:nvPr/>
        </p:nvSpPr>
        <p:spPr>
          <a:xfrm flipH="1">
            <a:off x="6251468" y="1563780"/>
            <a:ext cx="443200" cy="3"/>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8" name="Shape 241">
            <a:extLst>
              <a:ext uri="{FF2B5EF4-FFF2-40B4-BE49-F238E27FC236}">
                <a16:creationId xmlns:a16="http://schemas.microsoft.com/office/drawing/2014/main" xmlns="" id="{CD0F0442-5C91-420F-9463-6B138CCBA715}"/>
              </a:ext>
            </a:extLst>
          </p:cNvPr>
          <p:cNvSpPr/>
          <p:nvPr/>
        </p:nvSpPr>
        <p:spPr>
          <a:xfrm flipH="1" flipV="1">
            <a:off x="1351390" y="4366022"/>
            <a:ext cx="4386880" cy="3"/>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9" name="Shape 242">
            <a:extLst>
              <a:ext uri="{FF2B5EF4-FFF2-40B4-BE49-F238E27FC236}">
                <a16:creationId xmlns:a16="http://schemas.microsoft.com/office/drawing/2014/main" xmlns="" id="{52F337EF-0524-4283-A10B-4D3FDE15C5AA}"/>
              </a:ext>
            </a:extLst>
          </p:cNvPr>
          <p:cNvSpPr/>
          <p:nvPr/>
        </p:nvSpPr>
        <p:spPr>
          <a:xfrm flipV="1">
            <a:off x="5629167" y="2173903"/>
            <a:ext cx="3" cy="2151131"/>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0" name="Shape 243">
            <a:extLst>
              <a:ext uri="{FF2B5EF4-FFF2-40B4-BE49-F238E27FC236}">
                <a16:creationId xmlns:a16="http://schemas.microsoft.com/office/drawing/2014/main" xmlns="" id="{7CA825E2-C9F4-44BE-ACB5-B5D037290BAE}"/>
              </a:ext>
            </a:extLst>
          </p:cNvPr>
          <p:cNvSpPr/>
          <p:nvPr/>
        </p:nvSpPr>
        <p:spPr>
          <a:xfrm flipH="1">
            <a:off x="5582600" y="2192879"/>
            <a:ext cx="989382" cy="3"/>
          </a:xfrm>
          <a:prstGeom prst="line">
            <a:avLst/>
          </a:prstGeom>
          <a:ln w="38100" cap="rnd">
            <a:solidFill>
              <a:srgbClr val="E81C2D"/>
            </a:solidFill>
            <a:custDash>
              <a:ds d="100000" sp="200000"/>
            </a:custDash>
            <a:round/>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11" name="Shape 244">
            <a:extLst>
              <a:ext uri="{FF2B5EF4-FFF2-40B4-BE49-F238E27FC236}">
                <a16:creationId xmlns:a16="http://schemas.microsoft.com/office/drawing/2014/main" xmlns="" id="{E536C56D-6D2C-4F09-BEF9-4CD4B662F995}"/>
              </a:ext>
            </a:extLst>
          </p:cNvPr>
          <p:cNvSpPr/>
          <p:nvPr/>
        </p:nvSpPr>
        <p:spPr>
          <a:xfrm>
            <a:off x="6601927" y="2056921"/>
            <a:ext cx="2376128"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Use the Filter Menu to filter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your library view to only include</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tagged items</a:t>
            </a:r>
          </a:p>
        </p:txBody>
      </p:sp>
      <p:sp>
        <p:nvSpPr>
          <p:cNvPr id="12" name="Shape 245">
            <a:extLst>
              <a:ext uri="{FF2B5EF4-FFF2-40B4-BE49-F238E27FC236}">
                <a16:creationId xmlns:a16="http://schemas.microsoft.com/office/drawing/2014/main" xmlns="" id="{1B3B1FEB-8E0B-4118-8A96-312B80DF16B3}"/>
              </a:ext>
            </a:extLst>
          </p:cNvPr>
          <p:cNvSpPr/>
          <p:nvPr/>
        </p:nvSpPr>
        <p:spPr>
          <a:xfrm>
            <a:off x="6601927" y="3453923"/>
            <a:ext cx="2118544" cy="647701"/>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a:solidFill>
                  <a:srgbClr val="000000"/>
                </a:solidFill>
              </a:defRPr>
            </a:pPr>
            <a:r>
              <a:rPr sz="1400">
                <a:solidFill>
                  <a:srgbClr val="3C3C3B"/>
                </a:solidFill>
                <a:latin typeface="Calibri"/>
                <a:ea typeface="Calibri"/>
                <a:cs typeface="Calibri"/>
                <a:sym typeface="Calibri"/>
              </a:rPr>
              <a:t>You can also filter by Author,</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Author Keywords and</a:t>
            </a:r>
            <a:endParaRPr>
              <a:latin typeface="Calibri"/>
              <a:ea typeface="Calibri"/>
              <a:cs typeface="Calibri"/>
              <a:sym typeface="Calibri"/>
            </a:endParaRPr>
          </a:p>
          <a:p>
            <a:pPr lvl="0">
              <a:defRPr>
                <a:solidFill>
                  <a:srgbClr val="000000"/>
                </a:solidFill>
              </a:defRPr>
            </a:pPr>
            <a:r>
              <a:rPr sz="1400">
                <a:solidFill>
                  <a:srgbClr val="3C3C3B"/>
                </a:solidFill>
                <a:latin typeface="Calibri"/>
                <a:ea typeface="Calibri"/>
                <a:cs typeface="Calibri"/>
                <a:sym typeface="Calibri"/>
              </a:rPr>
              <a:t>Publication</a:t>
            </a:r>
          </a:p>
        </p:txBody>
      </p:sp>
    </p:spTree>
    <p:extLst>
      <p:ext uri="{BB962C8B-B14F-4D97-AF65-F5344CB8AC3E}">
        <p14:creationId xmlns:p14="http://schemas.microsoft.com/office/powerpoint/2010/main" xmlns="" val="3447829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50AB2-0957-4641-AA1A-F9690C247F25}"/>
              </a:ext>
            </a:extLst>
          </p:cNvPr>
          <p:cNvSpPr>
            <a:spLocks noGrp="1"/>
          </p:cNvSpPr>
          <p:nvPr>
            <p:ph type="title"/>
          </p:nvPr>
        </p:nvSpPr>
        <p:spPr/>
        <p:txBody>
          <a:bodyPr/>
          <a:lstStyle/>
          <a:p>
            <a:r>
              <a:rPr lang="en-US" dirty="0"/>
              <a:t>Checking for Duplicates</a:t>
            </a:r>
          </a:p>
        </p:txBody>
      </p:sp>
      <p:pic>
        <p:nvPicPr>
          <p:cNvPr id="3" name="image46.png" descr="duplicate-detection.tiff">
            <a:extLst>
              <a:ext uri="{FF2B5EF4-FFF2-40B4-BE49-F238E27FC236}">
                <a16:creationId xmlns:a16="http://schemas.microsoft.com/office/drawing/2014/main" xmlns="" id="{A927499E-C23C-41BF-B028-256ED7D25CAC}"/>
              </a:ext>
            </a:extLst>
          </p:cNvPr>
          <p:cNvPicPr/>
          <p:nvPr/>
        </p:nvPicPr>
        <p:blipFill>
          <a:blip r:embed="rId3"/>
          <a:stretch>
            <a:fillRect/>
          </a:stretch>
        </p:blipFill>
        <p:spPr>
          <a:xfrm>
            <a:off x="2134241" y="1961445"/>
            <a:ext cx="6651336" cy="4333279"/>
          </a:xfrm>
          <a:prstGeom prst="rect">
            <a:avLst/>
          </a:prstGeom>
          <a:ln w="12700">
            <a:miter lim="400000"/>
          </a:ln>
        </p:spPr>
      </p:pic>
      <p:pic>
        <p:nvPicPr>
          <p:cNvPr id="4" name="image47.png" descr="check-duplicates-menu.png">
            <a:extLst>
              <a:ext uri="{FF2B5EF4-FFF2-40B4-BE49-F238E27FC236}">
                <a16:creationId xmlns:a16="http://schemas.microsoft.com/office/drawing/2014/main" xmlns="" id="{011278B5-8E89-4329-B41F-05C1DAC8C10A}"/>
              </a:ext>
            </a:extLst>
          </p:cNvPr>
          <p:cNvPicPr/>
          <p:nvPr/>
        </p:nvPicPr>
        <p:blipFill>
          <a:blip r:embed="rId4"/>
          <a:stretch>
            <a:fillRect/>
          </a:stretch>
        </p:blipFill>
        <p:spPr>
          <a:xfrm>
            <a:off x="344312" y="1567745"/>
            <a:ext cx="3086101" cy="1803401"/>
          </a:xfrm>
          <a:prstGeom prst="rect">
            <a:avLst/>
          </a:prstGeom>
          <a:ln w="12700">
            <a:miter lim="400000"/>
          </a:ln>
        </p:spPr>
      </p:pic>
    </p:spTree>
    <p:extLst>
      <p:ext uri="{BB962C8B-B14F-4D97-AF65-F5344CB8AC3E}">
        <p14:creationId xmlns:p14="http://schemas.microsoft.com/office/powerpoint/2010/main" xmlns="" val="1965598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5.png" descr="MDLib.tiff">
            <a:extLst>
              <a:ext uri="{FF2B5EF4-FFF2-40B4-BE49-F238E27FC236}">
                <a16:creationId xmlns:a16="http://schemas.microsoft.com/office/drawing/2014/main" xmlns="" id="{C8940749-DA1C-4CBC-B3CD-C9E10008996A}"/>
              </a:ext>
            </a:extLst>
          </p:cNvPr>
          <p:cNvPicPr/>
          <p:nvPr/>
        </p:nvPicPr>
        <p:blipFill>
          <a:blip r:embed="rId3"/>
          <a:stretch>
            <a:fillRect/>
          </a:stretch>
        </p:blipFill>
        <p:spPr>
          <a:xfrm>
            <a:off x="920908" y="3293479"/>
            <a:ext cx="3508581" cy="2250356"/>
          </a:xfrm>
          <a:prstGeom prst="rect">
            <a:avLst/>
          </a:prstGeom>
          <a:ln w="12700">
            <a:miter lim="400000"/>
          </a:ln>
          <a:effectLst>
            <a:outerShdw blurRad="63500" rotWithShape="0">
              <a:srgbClr val="000000">
                <a:alpha val="39999"/>
              </a:srgbClr>
            </a:outerShdw>
          </a:effectLst>
        </p:spPr>
      </p:pic>
      <p:sp>
        <p:nvSpPr>
          <p:cNvPr id="18" name="Shape 62">
            <a:extLst>
              <a:ext uri="{FF2B5EF4-FFF2-40B4-BE49-F238E27FC236}">
                <a16:creationId xmlns:a16="http://schemas.microsoft.com/office/drawing/2014/main" xmlns="" id="{13F6F1E3-76F0-40D3-B279-A1B574C4B560}"/>
              </a:ext>
            </a:extLst>
          </p:cNvPr>
          <p:cNvSpPr/>
          <p:nvPr/>
        </p:nvSpPr>
        <p:spPr>
          <a:xfrm>
            <a:off x="2027691" y="5543835"/>
            <a:ext cx="1006869" cy="3020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Desktop </a:t>
            </a:r>
          </a:p>
        </p:txBody>
      </p:sp>
      <p:sp>
        <p:nvSpPr>
          <p:cNvPr id="19" name="Shape 63">
            <a:extLst>
              <a:ext uri="{FF2B5EF4-FFF2-40B4-BE49-F238E27FC236}">
                <a16:creationId xmlns:a16="http://schemas.microsoft.com/office/drawing/2014/main" xmlns="" id="{C70DA5EB-8F66-4BD9-A52D-FB1E6E0F9D32}"/>
              </a:ext>
            </a:extLst>
          </p:cNvPr>
          <p:cNvSpPr/>
          <p:nvPr/>
        </p:nvSpPr>
        <p:spPr>
          <a:xfrm>
            <a:off x="5905621" y="5838554"/>
            <a:ext cx="1143003" cy="30200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1500">
                <a:solidFill>
                  <a:srgbClr val="1E1E1D"/>
                </a:solidFill>
                <a:latin typeface="+mj-lt"/>
                <a:ea typeface="+mj-ea"/>
                <a:cs typeface="+mj-cs"/>
                <a:sym typeface="Helvetica Neue"/>
              </a:defRPr>
            </a:lvl1pPr>
          </a:lstStyle>
          <a:p>
            <a:pPr lvl="0">
              <a:defRPr sz="1800">
                <a:solidFill>
                  <a:srgbClr val="000000"/>
                </a:solidFill>
              </a:defRPr>
            </a:pPr>
            <a:r>
              <a:rPr sz="1500" dirty="0">
                <a:solidFill>
                  <a:srgbClr val="1E1E1D"/>
                </a:solidFill>
              </a:rPr>
              <a:t>Web </a:t>
            </a:r>
          </a:p>
        </p:txBody>
      </p:sp>
      <p:sp>
        <p:nvSpPr>
          <p:cNvPr id="21" name="Shape 65">
            <a:extLst>
              <a:ext uri="{FF2B5EF4-FFF2-40B4-BE49-F238E27FC236}">
                <a16:creationId xmlns:a16="http://schemas.microsoft.com/office/drawing/2014/main" xmlns="" id="{0B5F6892-B97E-485D-9E3D-B1573D556617}"/>
              </a:ext>
            </a:extLst>
          </p:cNvPr>
          <p:cNvSpPr/>
          <p:nvPr/>
        </p:nvSpPr>
        <p:spPr>
          <a:xfrm>
            <a:off x="457200" y="1725620"/>
            <a:ext cx="4638179" cy="142032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nSpc>
                <a:spcPct val="150000"/>
              </a:lnSpc>
              <a:defRPr>
                <a:solidFill>
                  <a:srgbClr val="000000"/>
                </a:solidFill>
              </a:defRPr>
            </a:pPr>
            <a:r>
              <a:rPr sz="2000" dirty="0">
                <a:solidFill>
                  <a:srgbClr val="1E1E1D"/>
                </a:solidFill>
                <a:latin typeface="+mj-lt"/>
                <a:ea typeface="+mj-ea"/>
                <a:cs typeface="+mj-cs"/>
                <a:sym typeface="Helvetica Neue"/>
              </a:rPr>
              <a:t>Free Academic Software</a:t>
            </a:r>
            <a:endParaRPr dirty="0">
              <a:latin typeface="Calibri"/>
              <a:ea typeface="Calibri"/>
              <a:cs typeface="Calibri"/>
              <a:sym typeface="Calibri"/>
            </a:endParaRPr>
          </a:p>
          <a:p>
            <a:pPr lvl="0">
              <a:lnSpc>
                <a:spcPct val="150000"/>
              </a:lnSpc>
              <a:defRPr>
                <a:solidFill>
                  <a:srgbClr val="000000"/>
                </a:solidFill>
              </a:defRPr>
            </a:pPr>
            <a:r>
              <a:rPr sz="2000" dirty="0">
                <a:solidFill>
                  <a:srgbClr val="1E1E1D"/>
                </a:solidFill>
                <a:latin typeface="+mj-lt"/>
                <a:ea typeface="+mj-ea"/>
                <a:cs typeface="+mj-cs"/>
                <a:sym typeface="Helvetica Neue"/>
              </a:rPr>
              <a:t>Cross-Platform (Win/Mac/Linux)</a:t>
            </a:r>
            <a:endParaRPr dirty="0">
              <a:latin typeface="Calibri"/>
              <a:ea typeface="Calibri"/>
              <a:cs typeface="Calibri"/>
              <a:sym typeface="Calibri"/>
            </a:endParaRPr>
          </a:p>
          <a:p>
            <a:pPr lvl="0">
              <a:lnSpc>
                <a:spcPct val="150000"/>
              </a:lnSpc>
              <a:defRPr>
                <a:solidFill>
                  <a:srgbClr val="000000"/>
                </a:solidFill>
              </a:defRPr>
            </a:pPr>
            <a:r>
              <a:rPr sz="2000" dirty="0">
                <a:solidFill>
                  <a:srgbClr val="1E1E1D"/>
                </a:solidFill>
                <a:latin typeface="+mj-lt"/>
                <a:ea typeface="+mj-ea"/>
                <a:cs typeface="+mj-cs"/>
                <a:sym typeface="Helvetica Neue"/>
              </a:rPr>
              <a:t>All Major Browsers</a:t>
            </a:r>
          </a:p>
        </p:txBody>
      </p:sp>
      <p:sp>
        <p:nvSpPr>
          <p:cNvPr id="23" name="Shape 66">
            <a:extLst>
              <a:ext uri="{FF2B5EF4-FFF2-40B4-BE49-F238E27FC236}">
                <a16:creationId xmlns:a16="http://schemas.microsoft.com/office/drawing/2014/main" xmlns="" id="{19AEF52F-0BB8-461A-B640-7F087826A42C}"/>
              </a:ext>
            </a:extLst>
          </p:cNvPr>
          <p:cNvSpPr/>
          <p:nvPr/>
        </p:nvSpPr>
        <p:spPr>
          <a:xfrm>
            <a:off x="385303" y="680604"/>
            <a:ext cx="7981606" cy="40915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20000"/>
              </a:lnSpc>
              <a:defRPr sz="2700" b="1">
                <a:solidFill>
                  <a:srgbClr val="1E1E1E"/>
                </a:solidFill>
                <a:latin typeface="+mj-lt"/>
                <a:ea typeface="+mj-ea"/>
                <a:cs typeface="+mj-cs"/>
                <a:sym typeface="Helvetica Neue"/>
              </a:defRPr>
            </a:lvl1pPr>
          </a:lstStyle>
          <a:p>
            <a:pPr lvl="0">
              <a:defRPr sz="1800" b="0">
                <a:solidFill>
                  <a:srgbClr val="000000"/>
                </a:solidFill>
              </a:defRPr>
            </a:pPr>
            <a:r>
              <a:rPr sz="2700" b="1" dirty="0">
                <a:solidFill>
                  <a:srgbClr val="1E1E1E"/>
                </a:solidFill>
              </a:rPr>
              <a:t>What is Mendeley?</a:t>
            </a:r>
          </a:p>
        </p:txBody>
      </p:sp>
      <p:pic>
        <p:nvPicPr>
          <p:cNvPr id="25" name="image7.png">
            <a:extLst>
              <a:ext uri="{FF2B5EF4-FFF2-40B4-BE49-F238E27FC236}">
                <a16:creationId xmlns:a16="http://schemas.microsoft.com/office/drawing/2014/main" xmlns="" id="{9BD735B9-7B42-4391-B5EB-A94BF3272AB8}"/>
              </a:ext>
            </a:extLst>
          </p:cNvPr>
          <p:cNvPicPr/>
          <p:nvPr/>
        </p:nvPicPr>
        <p:blipFill rotWithShape="1">
          <a:blip r:embed="rId4"/>
          <a:srcRect r="26319"/>
          <a:stretch/>
        </p:blipFill>
        <p:spPr>
          <a:xfrm>
            <a:off x="6107793" y="1521688"/>
            <a:ext cx="1844716" cy="745403"/>
          </a:xfrm>
          <a:prstGeom prst="rect">
            <a:avLst/>
          </a:prstGeom>
          <a:ln w="12700">
            <a:miter lim="400000"/>
          </a:ln>
        </p:spPr>
      </p:pic>
      <p:pic>
        <p:nvPicPr>
          <p:cNvPr id="3" name="Picture 2">
            <a:extLst>
              <a:ext uri="{FF2B5EF4-FFF2-40B4-BE49-F238E27FC236}">
                <a16:creationId xmlns:a16="http://schemas.microsoft.com/office/drawing/2014/main" xmlns="" id="{B9E78D6A-3FBC-4C90-BBF9-4EF99EA78B14}"/>
              </a:ext>
            </a:extLst>
          </p:cNvPr>
          <p:cNvPicPr>
            <a:picLocks noChangeAspect="1"/>
          </p:cNvPicPr>
          <p:nvPr/>
        </p:nvPicPr>
        <p:blipFill>
          <a:blip r:embed="rId5"/>
          <a:stretch>
            <a:fillRect/>
          </a:stretch>
        </p:blipFill>
        <p:spPr>
          <a:xfrm>
            <a:off x="4714512" y="3664918"/>
            <a:ext cx="3908995" cy="2080100"/>
          </a:xfrm>
          <a:prstGeom prst="rect">
            <a:avLst/>
          </a:prstGeom>
        </p:spPr>
      </p:pic>
    </p:spTree>
    <p:extLst>
      <p:ext uri="{BB962C8B-B14F-4D97-AF65-F5344CB8AC3E}">
        <p14:creationId xmlns:p14="http://schemas.microsoft.com/office/powerpoint/2010/main" xmlns="" val="136056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D0A4F23-4425-421F-BB34-5801645B9765}"/>
              </a:ext>
            </a:extLst>
          </p:cNvPr>
          <p:cNvSpPr>
            <a:spLocks noGrp="1"/>
          </p:cNvSpPr>
          <p:nvPr>
            <p:ph type="subTitle" idx="1"/>
          </p:nvPr>
        </p:nvSpPr>
        <p:spPr/>
        <p:txBody>
          <a:bodyPr/>
          <a:lstStyle/>
          <a:p>
            <a:r>
              <a:rPr lang="en-US" b="1" dirty="0"/>
              <a:t>PDF Viewer</a:t>
            </a:r>
          </a:p>
          <a:p>
            <a:r>
              <a:rPr lang="en-US" b="1" dirty="0"/>
              <a:t>Highlight and Annotate Documents</a:t>
            </a:r>
          </a:p>
        </p:txBody>
      </p:sp>
    </p:spTree>
    <p:extLst>
      <p:ext uri="{BB962C8B-B14F-4D97-AF65-F5344CB8AC3E}">
        <p14:creationId xmlns:p14="http://schemas.microsoft.com/office/powerpoint/2010/main" xmlns="" val="1666642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CE528668-E20A-4178-A83E-F99650E779CB}"/>
              </a:ext>
            </a:extLst>
          </p:cNvPr>
          <p:cNvSpPr>
            <a:spLocks noGrp="1"/>
          </p:cNvSpPr>
          <p:nvPr>
            <p:ph type="title"/>
          </p:nvPr>
        </p:nvSpPr>
        <p:spPr/>
        <p:txBody>
          <a:bodyPr/>
          <a:lstStyle/>
          <a:p>
            <a:r>
              <a:rPr lang="en-US" dirty="0"/>
              <a:t>The PDF Viewer</a:t>
            </a:r>
          </a:p>
        </p:txBody>
      </p:sp>
      <p:pic>
        <p:nvPicPr>
          <p:cNvPr id="4" name="image49.png">
            <a:extLst>
              <a:ext uri="{FF2B5EF4-FFF2-40B4-BE49-F238E27FC236}">
                <a16:creationId xmlns:a16="http://schemas.microsoft.com/office/drawing/2014/main" xmlns="" id="{7B033265-1CFB-47F3-B134-A52FA0D62B23}"/>
              </a:ext>
            </a:extLst>
          </p:cNvPr>
          <p:cNvPicPr/>
          <p:nvPr/>
        </p:nvPicPr>
        <p:blipFill>
          <a:blip r:embed="rId3"/>
          <a:stretch>
            <a:fillRect/>
          </a:stretch>
        </p:blipFill>
        <p:spPr>
          <a:xfrm>
            <a:off x="516394" y="1622555"/>
            <a:ext cx="7318734" cy="3922165"/>
          </a:xfrm>
          <a:prstGeom prst="rect">
            <a:avLst/>
          </a:prstGeom>
          <a:ln w="12700">
            <a:miter lim="400000"/>
          </a:ln>
        </p:spPr>
      </p:pic>
    </p:spTree>
    <p:extLst>
      <p:ext uri="{BB962C8B-B14F-4D97-AF65-F5344CB8AC3E}">
        <p14:creationId xmlns:p14="http://schemas.microsoft.com/office/powerpoint/2010/main" xmlns="" val="337683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AE471E-F374-41A9-B237-3E8293C6A811}"/>
              </a:ext>
            </a:extLst>
          </p:cNvPr>
          <p:cNvSpPr>
            <a:spLocks noGrp="1"/>
          </p:cNvSpPr>
          <p:nvPr>
            <p:ph type="title"/>
          </p:nvPr>
        </p:nvSpPr>
        <p:spPr/>
        <p:txBody>
          <a:bodyPr/>
          <a:lstStyle/>
          <a:p>
            <a:r>
              <a:rPr lang="en-US" dirty="0"/>
              <a:t>Highlighting and Annotating</a:t>
            </a:r>
          </a:p>
        </p:txBody>
      </p:sp>
      <p:pic>
        <p:nvPicPr>
          <p:cNvPr id="3" name="image51.png">
            <a:extLst>
              <a:ext uri="{FF2B5EF4-FFF2-40B4-BE49-F238E27FC236}">
                <a16:creationId xmlns:a16="http://schemas.microsoft.com/office/drawing/2014/main" xmlns="" id="{AFDD6CEA-8797-4E3A-B8DE-E2B964F29E90}"/>
              </a:ext>
            </a:extLst>
          </p:cNvPr>
          <p:cNvPicPr/>
          <p:nvPr/>
        </p:nvPicPr>
        <p:blipFill>
          <a:blip r:embed="rId3"/>
          <a:stretch>
            <a:fillRect/>
          </a:stretch>
        </p:blipFill>
        <p:spPr>
          <a:xfrm>
            <a:off x="516394" y="1604226"/>
            <a:ext cx="7318734" cy="3951451"/>
          </a:xfrm>
          <a:prstGeom prst="rect">
            <a:avLst/>
          </a:prstGeom>
          <a:ln w="12700">
            <a:miter lim="400000"/>
          </a:ln>
        </p:spPr>
      </p:pic>
    </p:spTree>
    <p:extLst>
      <p:ext uri="{BB962C8B-B14F-4D97-AF65-F5344CB8AC3E}">
        <p14:creationId xmlns:p14="http://schemas.microsoft.com/office/powerpoint/2010/main" xmlns="" val="1844555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6FDFF1A-8EBF-4BD8-8C6C-FAF27FFFF7E9}"/>
              </a:ext>
            </a:extLst>
          </p:cNvPr>
          <p:cNvSpPr>
            <a:spLocks noGrp="1"/>
          </p:cNvSpPr>
          <p:nvPr>
            <p:ph type="subTitle" idx="1"/>
          </p:nvPr>
        </p:nvSpPr>
        <p:spPr/>
        <p:txBody>
          <a:bodyPr/>
          <a:lstStyle/>
          <a:p>
            <a:r>
              <a:rPr lang="en-US" b="1" dirty="0"/>
              <a:t>Cite:</a:t>
            </a:r>
          </a:p>
          <a:p>
            <a:r>
              <a:rPr lang="en-US" b="1" dirty="0"/>
              <a:t>Using the Mendeley Citation Plug-In</a:t>
            </a:r>
          </a:p>
        </p:txBody>
      </p:sp>
    </p:spTree>
    <p:extLst>
      <p:ext uri="{BB962C8B-B14F-4D97-AF65-F5344CB8AC3E}">
        <p14:creationId xmlns:p14="http://schemas.microsoft.com/office/powerpoint/2010/main" xmlns="" val="142871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4CA525C-483F-4421-8FA0-5D80941C8DFE}"/>
              </a:ext>
            </a:extLst>
          </p:cNvPr>
          <p:cNvSpPr>
            <a:spLocks noGrp="1"/>
          </p:cNvSpPr>
          <p:nvPr>
            <p:ph type="title"/>
          </p:nvPr>
        </p:nvSpPr>
        <p:spPr/>
        <p:txBody>
          <a:bodyPr/>
          <a:lstStyle/>
          <a:p>
            <a:r>
              <a:rPr lang="en-US" dirty="0"/>
              <a:t>Install the Citation Plug-in</a:t>
            </a:r>
          </a:p>
        </p:txBody>
      </p:sp>
      <p:pic>
        <p:nvPicPr>
          <p:cNvPr id="4" name="image53.png">
            <a:extLst>
              <a:ext uri="{FF2B5EF4-FFF2-40B4-BE49-F238E27FC236}">
                <a16:creationId xmlns:a16="http://schemas.microsoft.com/office/drawing/2014/main" xmlns="" id="{DA7A21C3-71C5-4D76-88A8-AD304C9227D8}"/>
              </a:ext>
            </a:extLst>
          </p:cNvPr>
          <p:cNvPicPr/>
          <p:nvPr/>
        </p:nvPicPr>
        <p:blipFill>
          <a:blip r:embed="rId2"/>
          <a:stretch>
            <a:fillRect/>
          </a:stretch>
        </p:blipFill>
        <p:spPr>
          <a:xfrm>
            <a:off x="1664752" y="1709340"/>
            <a:ext cx="5882793" cy="3236149"/>
          </a:xfrm>
          <a:prstGeom prst="rect">
            <a:avLst/>
          </a:prstGeom>
          <a:ln w="12700">
            <a:miter lim="400000"/>
          </a:ln>
        </p:spPr>
      </p:pic>
      <p:pic>
        <p:nvPicPr>
          <p:cNvPr id="5" name="image54.png">
            <a:extLst>
              <a:ext uri="{FF2B5EF4-FFF2-40B4-BE49-F238E27FC236}">
                <a16:creationId xmlns:a16="http://schemas.microsoft.com/office/drawing/2014/main" xmlns="" id="{A1EBA8E3-3051-4ADD-88AB-1CD970E6355E}"/>
              </a:ext>
            </a:extLst>
          </p:cNvPr>
          <p:cNvPicPr/>
          <p:nvPr/>
        </p:nvPicPr>
        <p:blipFill>
          <a:blip r:embed="rId3"/>
          <a:stretch>
            <a:fillRect/>
          </a:stretch>
        </p:blipFill>
        <p:spPr>
          <a:xfrm>
            <a:off x="1734311" y="5039595"/>
            <a:ext cx="1355050" cy="1330365"/>
          </a:xfrm>
          <a:prstGeom prst="rect">
            <a:avLst/>
          </a:prstGeom>
          <a:ln w="12700">
            <a:miter lim="400000"/>
          </a:ln>
        </p:spPr>
      </p:pic>
      <p:pic>
        <p:nvPicPr>
          <p:cNvPr id="6" name="image55.png">
            <a:extLst>
              <a:ext uri="{FF2B5EF4-FFF2-40B4-BE49-F238E27FC236}">
                <a16:creationId xmlns:a16="http://schemas.microsoft.com/office/drawing/2014/main" xmlns="" id="{A10493A5-40B7-4704-A7C9-BE547D5A9C87}"/>
              </a:ext>
            </a:extLst>
          </p:cNvPr>
          <p:cNvPicPr/>
          <p:nvPr/>
        </p:nvPicPr>
        <p:blipFill>
          <a:blip r:embed="rId4"/>
          <a:stretch>
            <a:fillRect/>
          </a:stretch>
        </p:blipFill>
        <p:spPr>
          <a:xfrm>
            <a:off x="3337178" y="5217185"/>
            <a:ext cx="4140895" cy="975183"/>
          </a:xfrm>
          <a:prstGeom prst="rect">
            <a:avLst/>
          </a:prstGeom>
          <a:ln w="12700">
            <a:miter lim="400000"/>
          </a:ln>
        </p:spPr>
      </p:pic>
    </p:spTree>
    <p:extLst>
      <p:ext uri="{BB962C8B-B14F-4D97-AF65-F5344CB8AC3E}">
        <p14:creationId xmlns:p14="http://schemas.microsoft.com/office/powerpoint/2010/main" xmlns="" val="10635121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4CA525C-483F-4421-8FA0-5D80941C8DFE}"/>
              </a:ext>
            </a:extLst>
          </p:cNvPr>
          <p:cNvSpPr>
            <a:spLocks noGrp="1"/>
          </p:cNvSpPr>
          <p:nvPr>
            <p:ph type="title"/>
          </p:nvPr>
        </p:nvSpPr>
        <p:spPr/>
        <p:txBody>
          <a:bodyPr/>
          <a:lstStyle/>
          <a:p>
            <a:r>
              <a:rPr lang="en-US" dirty="0"/>
              <a:t>Generate In-Text Citations in Word</a:t>
            </a:r>
          </a:p>
        </p:txBody>
      </p:sp>
      <p:pic>
        <p:nvPicPr>
          <p:cNvPr id="7" name="image60.png">
            <a:extLst>
              <a:ext uri="{FF2B5EF4-FFF2-40B4-BE49-F238E27FC236}">
                <a16:creationId xmlns:a16="http://schemas.microsoft.com/office/drawing/2014/main" xmlns="" id="{620C0D05-AF2A-4F49-B21C-71768FFCC2B0}"/>
              </a:ext>
            </a:extLst>
          </p:cNvPr>
          <p:cNvPicPr/>
          <p:nvPr/>
        </p:nvPicPr>
        <p:blipFill>
          <a:blip r:embed="rId3"/>
          <a:stretch>
            <a:fillRect/>
          </a:stretch>
        </p:blipFill>
        <p:spPr>
          <a:xfrm>
            <a:off x="144795" y="1667841"/>
            <a:ext cx="3230243" cy="1677760"/>
          </a:xfrm>
          <a:prstGeom prst="rect">
            <a:avLst/>
          </a:prstGeom>
          <a:ln w="12700">
            <a:miter lim="400000"/>
          </a:ln>
          <a:effectLst>
            <a:outerShdw blurRad="38100" dist="20000" dir="5400000" rotWithShape="0">
              <a:srgbClr val="000000">
                <a:alpha val="38000"/>
              </a:srgbClr>
            </a:outerShdw>
          </a:effectLst>
        </p:spPr>
      </p:pic>
      <p:pic>
        <p:nvPicPr>
          <p:cNvPr id="8" name="image61.png">
            <a:extLst>
              <a:ext uri="{FF2B5EF4-FFF2-40B4-BE49-F238E27FC236}">
                <a16:creationId xmlns:a16="http://schemas.microsoft.com/office/drawing/2014/main" xmlns="" id="{5329A98F-8943-455A-BC92-C4BED801396C}"/>
              </a:ext>
            </a:extLst>
          </p:cNvPr>
          <p:cNvPicPr/>
          <p:nvPr/>
        </p:nvPicPr>
        <p:blipFill>
          <a:blip r:embed="rId4"/>
          <a:stretch>
            <a:fillRect/>
          </a:stretch>
        </p:blipFill>
        <p:spPr>
          <a:xfrm>
            <a:off x="1749175" y="3019641"/>
            <a:ext cx="5714033" cy="2832171"/>
          </a:xfrm>
          <a:prstGeom prst="rect">
            <a:avLst/>
          </a:prstGeom>
          <a:ln w="12700">
            <a:miter lim="400000"/>
          </a:ln>
        </p:spPr>
      </p:pic>
      <p:pic>
        <p:nvPicPr>
          <p:cNvPr id="9" name="image62.png">
            <a:extLst>
              <a:ext uri="{FF2B5EF4-FFF2-40B4-BE49-F238E27FC236}">
                <a16:creationId xmlns:a16="http://schemas.microsoft.com/office/drawing/2014/main" xmlns="" id="{42FC896E-45DE-44B0-8CF8-C6BEF06D4F63}"/>
              </a:ext>
            </a:extLst>
          </p:cNvPr>
          <p:cNvPicPr/>
          <p:nvPr/>
        </p:nvPicPr>
        <p:blipFill>
          <a:blip r:embed="rId5"/>
          <a:stretch>
            <a:fillRect/>
          </a:stretch>
        </p:blipFill>
        <p:spPr>
          <a:xfrm>
            <a:off x="6263132" y="5856327"/>
            <a:ext cx="2867822" cy="666780"/>
          </a:xfrm>
          <a:prstGeom prst="rect">
            <a:avLst/>
          </a:prstGeom>
          <a:ln w="12700">
            <a:miter lim="400000"/>
          </a:ln>
        </p:spPr>
      </p:pic>
      <p:sp>
        <p:nvSpPr>
          <p:cNvPr id="10" name="Shape 288">
            <a:extLst>
              <a:ext uri="{FF2B5EF4-FFF2-40B4-BE49-F238E27FC236}">
                <a16:creationId xmlns:a16="http://schemas.microsoft.com/office/drawing/2014/main" xmlns="" id="{5D25CEC7-0F41-4582-A175-62674B6159D8}"/>
              </a:ext>
            </a:extLst>
          </p:cNvPr>
          <p:cNvSpPr/>
          <p:nvPr/>
        </p:nvSpPr>
        <p:spPr>
          <a:xfrm>
            <a:off x="3383167" y="2002879"/>
            <a:ext cx="1085390" cy="1026504"/>
          </a:xfrm>
          <a:custGeom>
            <a:avLst/>
            <a:gdLst/>
            <a:ahLst/>
            <a:cxnLst>
              <a:cxn ang="0">
                <a:pos x="wd2" y="hd2"/>
              </a:cxn>
              <a:cxn ang="5400000">
                <a:pos x="wd2" y="hd2"/>
              </a:cxn>
              <a:cxn ang="10800000">
                <a:pos x="wd2" y="hd2"/>
              </a:cxn>
              <a:cxn ang="16200000">
                <a:pos x="wd2" y="hd2"/>
              </a:cxn>
            </a:cxnLst>
            <a:rect l="0" t="0" r="r" b="b"/>
            <a:pathLst>
              <a:path w="19707" h="18885" extrusionOk="0">
                <a:moveTo>
                  <a:pt x="0" y="1142"/>
                </a:moveTo>
                <a:cubicBezTo>
                  <a:pt x="15192" y="-2715"/>
                  <a:pt x="21600" y="3199"/>
                  <a:pt x="19225" y="18885"/>
                </a:cubicBezTo>
              </a:path>
            </a:pathLst>
          </a:custGeom>
          <a:ln w="38100" cap="rnd">
            <a:solidFill>
              <a:srgbClr val="E21E26"/>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
        <p:nvSpPr>
          <p:cNvPr id="11" name="Shape 289">
            <a:extLst>
              <a:ext uri="{FF2B5EF4-FFF2-40B4-BE49-F238E27FC236}">
                <a16:creationId xmlns:a16="http://schemas.microsoft.com/office/drawing/2014/main" xmlns="" id="{9708648F-DF70-49D5-A858-DC2088F53ECF}"/>
              </a:ext>
            </a:extLst>
          </p:cNvPr>
          <p:cNvSpPr/>
          <p:nvPr/>
        </p:nvSpPr>
        <p:spPr>
          <a:xfrm>
            <a:off x="7219429" y="4776026"/>
            <a:ext cx="1085390" cy="1026503"/>
          </a:xfrm>
          <a:custGeom>
            <a:avLst/>
            <a:gdLst/>
            <a:ahLst/>
            <a:cxnLst>
              <a:cxn ang="0">
                <a:pos x="wd2" y="hd2"/>
              </a:cxn>
              <a:cxn ang="5400000">
                <a:pos x="wd2" y="hd2"/>
              </a:cxn>
              <a:cxn ang="10800000">
                <a:pos x="wd2" y="hd2"/>
              </a:cxn>
              <a:cxn ang="16200000">
                <a:pos x="wd2" y="hd2"/>
              </a:cxn>
            </a:cxnLst>
            <a:rect l="0" t="0" r="r" b="b"/>
            <a:pathLst>
              <a:path w="19707" h="18885" extrusionOk="0">
                <a:moveTo>
                  <a:pt x="0" y="1142"/>
                </a:moveTo>
                <a:cubicBezTo>
                  <a:pt x="15192" y="-2715"/>
                  <a:pt x="21600" y="3199"/>
                  <a:pt x="19225" y="18885"/>
                </a:cubicBezTo>
              </a:path>
            </a:pathLst>
          </a:custGeom>
          <a:ln w="38100" cap="rnd">
            <a:solidFill>
              <a:srgbClr val="E21E26"/>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xmlns="" val="393846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73EBF-46DE-4CE8-A96B-C8DB309AD66C}"/>
              </a:ext>
            </a:extLst>
          </p:cNvPr>
          <p:cNvSpPr>
            <a:spLocks noGrp="1"/>
          </p:cNvSpPr>
          <p:nvPr>
            <p:ph type="title"/>
          </p:nvPr>
        </p:nvSpPr>
        <p:spPr/>
        <p:txBody>
          <a:bodyPr/>
          <a:lstStyle/>
          <a:p>
            <a:r>
              <a:rPr lang="en-US" dirty="0"/>
              <a:t>Merging Citations</a:t>
            </a:r>
          </a:p>
        </p:txBody>
      </p:sp>
      <p:pic>
        <p:nvPicPr>
          <p:cNvPr id="3" name="image65.png">
            <a:extLst>
              <a:ext uri="{FF2B5EF4-FFF2-40B4-BE49-F238E27FC236}">
                <a16:creationId xmlns:a16="http://schemas.microsoft.com/office/drawing/2014/main" xmlns="" id="{3EA0B7D6-41F8-46C4-80EB-88D2BD56B11E}"/>
              </a:ext>
            </a:extLst>
          </p:cNvPr>
          <p:cNvPicPr/>
          <p:nvPr/>
        </p:nvPicPr>
        <p:blipFill>
          <a:blip r:embed="rId3"/>
          <a:stretch>
            <a:fillRect/>
          </a:stretch>
        </p:blipFill>
        <p:spPr>
          <a:xfrm>
            <a:off x="622139" y="4928177"/>
            <a:ext cx="7899722" cy="466372"/>
          </a:xfrm>
          <a:prstGeom prst="rect">
            <a:avLst/>
          </a:prstGeom>
          <a:ln w="12700">
            <a:miter lim="400000"/>
          </a:ln>
          <a:effectLst>
            <a:outerShdw blurRad="63500" rotWithShape="0">
              <a:srgbClr val="000000">
                <a:alpha val="39999"/>
              </a:srgbClr>
            </a:outerShdw>
          </a:effectLst>
        </p:spPr>
      </p:pic>
      <p:pic>
        <p:nvPicPr>
          <p:cNvPr id="4" name="image66.png">
            <a:extLst>
              <a:ext uri="{FF2B5EF4-FFF2-40B4-BE49-F238E27FC236}">
                <a16:creationId xmlns:a16="http://schemas.microsoft.com/office/drawing/2014/main" xmlns="" id="{A8D30B06-FD8D-4468-AF60-6AF92B82D4E2}"/>
              </a:ext>
            </a:extLst>
          </p:cNvPr>
          <p:cNvPicPr/>
          <p:nvPr/>
        </p:nvPicPr>
        <p:blipFill>
          <a:blip r:embed="rId4"/>
          <a:stretch>
            <a:fillRect/>
          </a:stretch>
        </p:blipFill>
        <p:spPr>
          <a:xfrm>
            <a:off x="642711" y="2108480"/>
            <a:ext cx="7940676" cy="458299"/>
          </a:xfrm>
          <a:prstGeom prst="rect">
            <a:avLst/>
          </a:prstGeom>
          <a:ln w="12700">
            <a:miter lim="400000"/>
          </a:ln>
          <a:effectLst>
            <a:outerShdw blurRad="63500" rotWithShape="0">
              <a:srgbClr val="000000">
                <a:alpha val="39999"/>
              </a:srgbClr>
            </a:outerShdw>
          </a:effectLst>
        </p:spPr>
      </p:pic>
      <p:pic>
        <p:nvPicPr>
          <p:cNvPr id="5" name="image67.png">
            <a:extLst>
              <a:ext uri="{FF2B5EF4-FFF2-40B4-BE49-F238E27FC236}">
                <a16:creationId xmlns:a16="http://schemas.microsoft.com/office/drawing/2014/main" xmlns="" id="{34C4ED7F-EF5F-4950-88EC-5EEC1734AA4D}"/>
              </a:ext>
            </a:extLst>
          </p:cNvPr>
          <p:cNvPicPr/>
          <p:nvPr/>
        </p:nvPicPr>
        <p:blipFill>
          <a:blip r:embed="rId5"/>
          <a:stretch>
            <a:fillRect/>
          </a:stretch>
        </p:blipFill>
        <p:spPr>
          <a:xfrm>
            <a:off x="668619" y="3465298"/>
            <a:ext cx="7806761" cy="447265"/>
          </a:xfrm>
          <a:prstGeom prst="rect">
            <a:avLst/>
          </a:prstGeom>
          <a:ln w="12700">
            <a:miter lim="400000"/>
          </a:ln>
          <a:effectLst>
            <a:outerShdw blurRad="63500" rotWithShape="0">
              <a:srgbClr val="000000">
                <a:alpha val="39999"/>
              </a:srgbClr>
            </a:outerShdw>
          </a:effectLst>
        </p:spPr>
      </p:pic>
      <p:sp>
        <p:nvSpPr>
          <p:cNvPr id="6" name="Shape 297">
            <a:extLst>
              <a:ext uri="{FF2B5EF4-FFF2-40B4-BE49-F238E27FC236}">
                <a16:creationId xmlns:a16="http://schemas.microsoft.com/office/drawing/2014/main" xmlns="" id="{249273E4-F75C-41A2-A1C9-1B59282ED4BE}"/>
              </a:ext>
            </a:extLst>
          </p:cNvPr>
          <p:cNvSpPr/>
          <p:nvPr/>
        </p:nvSpPr>
        <p:spPr>
          <a:xfrm>
            <a:off x="5003527" y="4041719"/>
            <a:ext cx="1573734" cy="810667"/>
          </a:xfrm>
          <a:custGeom>
            <a:avLst/>
            <a:gdLst/>
            <a:ahLst/>
            <a:cxnLst>
              <a:cxn ang="0">
                <a:pos x="wd2" y="hd2"/>
              </a:cxn>
              <a:cxn ang="5400000">
                <a:pos x="wd2" y="hd2"/>
              </a:cxn>
              <a:cxn ang="10800000">
                <a:pos x="wd2" y="hd2"/>
              </a:cxn>
              <a:cxn ang="16200000">
                <a:pos x="wd2" y="hd2"/>
              </a:cxn>
            </a:cxnLst>
            <a:rect l="0" t="0" r="r" b="b"/>
            <a:pathLst>
              <a:path w="21600" h="20530" extrusionOk="0">
                <a:moveTo>
                  <a:pt x="0" y="136"/>
                </a:moveTo>
                <a:cubicBezTo>
                  <a:pt x="10349" y="-1070"/>
                  <a:pt x="17549" y="5728"/>
                  <a:pt x="21600" y="20530"/>
                </a:cubicBezTo>
              </a:path>
            </a:pathLst>
          </a:cu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xmlns="" val="14262735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E6A518-C75D-4C80-9A96-9AD669898D30}"/>
              </a:ext>
            </a:extLst>
          </p:cNvPr>
          <p:cNvSpPr>
            <a:spLocks noGrp="1"/>
          </p:cNvSpPr>
          <p:nvPr>
            <p:ph type="title"/>
          </p:nvPr>
        </p:nvSpPr>
        <p:spPr/>
        <p:txBody>
          <a:bodyPr/>
          <a:lstStyle/>
          <a:p>
            <a:r>
              <a:rPr lang="en-US" dirty="0">
                <a:solidFill>
                  <a:srgbClr val="1E1E1D"/>
                </a:solidFill>
              </a:rPr>
              <a:t>Inserting Your Bibliography</a:t>
            </a:r>
            <a:endParaRPr lang="en-US" dirty="0"/>
          </a:p>
        </p:txBody>
      </p:sp>
      <p:pic>
        <p:nvPicPr>
          <p:cNvPr id="3" name="image68.png">
            <a:extLst>
              <a:ext uri="{FF2B5EF4-FFF2-40B4-BE49-F238E27FC236}">
                <a16:creationId xmlns:a16="http://schemas.microsoft.com/office/drawing/2014/main" xmlns="" id="{F11DCF27-2A1F-4AB3-A250-C0074C68FADD}"/>
              </a:ext>
            </a:extLst>
          </p:cNvPr>
          <p:cNvPicPr/>
          <p:nvPr/>
        </p:nvPicPr>
        <p:blipFill>
          <a:blip r:embed="rId3"/>
          <a:stretch>
            <a:fillRect/>
          </a:stretch>
        </p:blipFill>
        <p:spPr>
          <a:xfrm>
            <a:off x="1775592" y="2754404"/>
            <a:ext cx="5592816" cy="3265582"/>
          </a:xfrm>
          <a:prstGeom prst="rect">
            <a:avLst/>
          </a:prstGeom>
          <a:ln w="12700">
            <a:miter lim="400000"/>
          </a:ln>
          <a:effectLst>
            <a:outerShdw blurRad="63500" rotWithShape="0">
              <a:srgbClr val="000000">
                <a:alpha val="39999"/>
              </a:srgbClr>
            </a:outerShdw>
          </a:effectLst>
        </p:spPr>
      </p:pic>
      <p:pic>
        <p:nvPicPr>
          <p:cNvPr id="4" name="image69.png">
            <a:extLst>
              <a:ext uri="{FF2B5EF4-FFF2-40B4-BE49-F238E27FC236}">
                <a16:creationId xmlns:a16="http://schemas.microsoft.com/office/drawing/2014/main" xmlns="" id="{8E1BF47F-1E77-4DE0-AFE6-60D25F49ED9E}"/>
              </a:ext>
            </a:extLst>
          </p:cNvPr>
          <p:cNvPicPr/>
          <p:nvPr/>
        </p:nvPicPr>
        <p:blipFill>
          <a:blip r:embed="rId4"/>
          <a:stretch>
            <a:fillRect/>
          </a:stretch>
        </p:blipFill>
        <p:spPr>
          <a:xfrm>
            <a:off x="1100000" y="1870122"/>
            <a:ext cx="7012514" cy="381163"/>
          </a:xfrm>
          <a:prstGeom prst="rect">
            <a:avLst/>
          </a:prstGeom>
          <a:ln w="12700">
            <a:miter lim="400000"/>
          </a:ln>
          <a:effectLst>
            <a:outerShdw blurRad="63500" rotWithShape="0">
              <a:srgbClr val="000000">
                <a:alpha val="39999"/>
              </a:srgbClr>
            </a:outerShdw>
          </a:effectLst>
        </p:spPr>
      </p:pic>
      <p:sp>
        <p:nvSpPr>
          <p:cNvPr id="5" name="Shape 304">
            <a:extLst>
              <a:ext uri="{FF2B5EF4-FFF2-40B4-BE49-F238E27FC236}">
                <a16:creationId xmlns:a16="http://schemas.microsoft.com/office/drawing/2014/main" xmlns="" id="{770F917A-C83A-4BA8-A07A-CAE3E8FA01DC}"/>
              </a:ext>
            </a:extLst>
          </p:cNvPr>
          <p:cNvSpPr/>
          <p:nvPr/>
        </p:nvSpPr>
        <p:spPr>
          <a:xfrm>
            <a:off x="4100079" y="1819322"/>
            <a:ext cx="1166083" cy="412732"/>
          </a:xfrm>
          <a:prstGeom prst="rect">
            <a:avLst/>
          </a:prstGeom>
          <a:ln w="25400">
            <a:solidFill>
              <a:srgbClr val="E81C2D"/>
            </a:solidFill>
          </a:ln>
          <a:effectLst>
            <a:outerShdw blurRad="38100" dist="23000" dir="5400000" rotWithShape="0">
              <a:srgbClr val="000000">
                <a:alpha val="35000"/>
              </a:srgbClr>
            </a:outerShdw>
          </a:effectLst>
        </p:spPr>
        <p:txBody>
          <a:bodyPr lIns="0" tIns="0" rIns="0" bIns="0" anchor="ctr"/>
          <a:lstStyle/>
          <a:p>
            <a:pPr lvl="0">
              <a:defRPr>
                <a:latin typeface="Calibri"/>
                <a:ea typeface="Calibri"/>
                <a:cs typeface="Calibri"/>
                <a:sym typeface="Calibri"/>
              </a:defRPr>
            </a:pPr>
            <a:endParaRPr/>
          </a:p>
        </p:txBody>
      </p:sp>
      <p:sp>
        <p:nvSpPr>
          <p:cNvPr id="6" name="Shape 305">
            <a:extLst>
              <a:ext uri="{FF2B5EF4-FFF2-40B4-BE49-F238E27FC236}">
                <a16:creationId xmlns:a16="http://schemas.microsoft.com/office/drawing/2014/main" xmlns="" id="{0F0CFA9A-60E0-470C-A85D-229EDC21C8A3}"/>
              </a:ext>
            </a:extLst>
          </p:cNvPr>
          <p:cNvSpPr/>
          <p:nvPr/>
        </p:nvSpPr>
        <p:spPr>
          <a:xfrm>
            <a:off x="4683119" y="2147715"/>
            <a:ext cx="3" cy="770059"/>
          </a:xfrm>
          <a:prstGeom prst="line">
            <a:avLst/>
          </a:prstGeom>
          <a:ln w="381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Tree>
    <p:extLst>
      <p:ext uri="{BB962C8B-B14F-4D97-AF65-F5344CB8AC3E}">
        <p14:creationId xmlns:p14="http://schemas.microsoft.com/office/powerpoint/2010/main" xmlns="" val="2734911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752B8-396F-48B9-9014-2082A216D904}"/>
              </a:ext>
            </a:extLst>
          </p:cNvPr>
          <p:cNvSpPr>
            <a:spLocks noGrp="1"/>
          </p:cNvSpPr>
          <p:nvPr>
            <p:ph type="title"/>
          </p:nvPr>
        </p:nvSpPr>
        <p:spPr/>
        <p:txBody>
          <a:bodyPr/>
          <a:lstStyle/>
          <a:p>
            <a:r>
              <a:rPr lang="en-US" dirty="0"/>
              <a:t>Finding a Citation Style</a:t>
            </a:r>
          </a:p>
        </p:txBody>
      </p:sp>
      <p:pic>
        <p:nvPicPr>
          <p:cNvPr id="3" name="image70.png" descr="Screenshot 2014-04-22 12.16.23.png">
            <a:extLst>
              <a:ext uri="{FF2B5EF4-FFF2-40B4-BE49-F238E27FC236}">
                <a16:creationId xmlns:a16="http://schemas.microsoft.com/office/drawing/2014/main" xmlns="" id="{A4A040C0-F60E-41DC-9899-3C29506F9C5F}"/>
              </a:ext>
            </a:extLst>
          </p:cNvPr>
          <p:cNvPicPr/>
          <p:nvPr/>
        </p:nvPicPr>
        <p:blipFill>
          <a:blip r:embed="rId3"/>
          <a:srcRect t="2684"/>
          <a:stretch>
            <a:fillRect/>
          </a:stretch>
        </p:blipFill>
        <p:spPr>
          <a:xfrm>
            <a:off x="358775" y="1340421"/>
            <a:ext cx="4512937" cy="4256219"/>
          </a:xfrm>
          <a:prstGeom prst="rect">
            <a:avLst/>
          </a:prstGeom>
          <a:ln w="12700">
            <a:miter lim="400000"/>
          </a:ln>
          <a:effectLst>
            <a:outerShdw blurRad="63500" rotWithShape="0">
              <a:srgbClr val="000000">
                <a:alpha val="39999"/>
              </a:srgbClr>
            </a:outerShdw>
          </a:effectLst>
        </p:spPr>
      </p:pic>
      <p:pic>
        <p:nvPicPr>
          <p:cNvPr id="4" name="image71.png" descr="Screenshot 2014-04-22 12.16.46.png">
            <a:extLst>
              <a:ext uri="{FF2B5EF4-FFF2-40B4-BE49-F238E27FC236}">
                <a16:creationId xmlns:a16="http://schemas.microsoft.com/office/drawing/2014/main" xmlns="" id="{D4CB4AC4-88F5-4D43-987D-CE704B749865}"/>
              </a:ext>
            </a:extLst>
          </p:cNvPr>
          <p:cNvPicPr/>
          <p:nvPr/>
        </p:nvPicPr>
        <p:blipFill>
          <a:blip r:embed="rId4"/>
          <a:srcRect t="3873"/>
          <a:stretch>
            <a:fillRect/>
          </a:stretch>
        </p:blipFill>
        <p:spPr>
          <a:xfrm>
            <a:off x="5064016" y="1931471"/>
            <a:ext cx="3842695" cy="2773253"/>
          </a:xfrm>
          <a:prstGeom prst="rect">
            <a:avLst/>
          </a:prstGeom>
          <a:ln w="12700">
            <a:miter lim="400000"/>
          </a:ln>
          <a:effectLst>
            <a:outerShdw blurRad="63500" rotWithShape="0">
              <a:srgbClr val="000000">
                <a:alpha val="39999"/>
              </a:srgbClr>
            </a:outerShdw>
          </a:effectLst>
        </p:spPr>
      </p:pic>
      <p:sp>
        <p:nvSpPr>
          <p:cNvPr id="6" name="Rectangle 5">
            <a:extLst>
              <a:ext uri="{FF2B5EF4-FFF2-40B4-BE49-F238E27FC236}">
                <a16:creationId xmlns:a16="http://schemas.microsoft.com/office/drawing/2014/main" xmlns="" id="{C062B94C-5033-47A3-8A33-4E609D5992BF}"/>
              </a:ext>
            </a:extLst>
          </p:cNvPr>
          <p:cNvSpPr/>
          <p:nvPr/>
        </p:nvSpPr>
        <p:spPr>
          <a:xfrm>
            <a:off x="4927934" y="5365807"/>
            <a:ext cx="4572000" cy="461665"/>
          </a:xfrm>
          <a:prstGeom prst="rect">
            <a:avLst/>
          </a:prstGeom>
        </p:spPr>
        <p:txBody>
          <a:bodyPr>
            <a:spAutoFit/>
          </a:bodyPr>
          <a:lstStyle/>
          <a:p>
            <a:r>
              <a:rPr lang="en-US" sz="1200" dirty="0"/>
              <a:t>Can’t find the right style? No problem, Mendeley has a </a:t>
            </a:r>
          </a:p>
          <a:p>
            <a:r>
              <a:rPr lang="en-US" sz="1200" dirty="0"/>
              <a:t>style editor which can be found at </a:t>
            </a:r>
            <a:r>
              <a:rPr lang="en-US" sz="1200" u="sng" dirty="0">
                <a:solidFill>
                  <a:srgbClr val="0000FF"/>
                </a:solidFill>
                <a:uFill>
                  <a:solidFill>
                    <a:srgbClr val="0000FF"/>
                  </a:solidFill>
                </a:uFill>
                <a:hlinkClick r:id="rId5"/>
              </a:rPr>
              <a:t>http://csl.mendeley.com</a:t>
            </a:r>
            <a:r>
              <a:rPr lang="en-US" sz="1200" dirty="0"/>
              <a:t> </a:t>
            </a:r>
          </a:p>
        </p:txBody>
      </p:sp>
    </p:spTree>
    <p:extLst>
      <p:ext uri="{BB962C8B-B14F-4D97-AF65-F5344CB8AC3E}">
        <p14:creationId xmlns:p14="http://schemas.microsoft.com/office/powerpoint/2010/main" xmlns="" val="416676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2D6609A-C43A-489A-907E-0254C631820E}"/>
              </a:ext>
            </a:extLst>
          </p:cNvPr>
          <p:cNvSpPr>
            <a:spLocks noGrp="1"/>
          </p:cNvSpPr>
          <p:nvPr>
            <p:ph type="subTitle" idx="1"/>
          </p:nvPr>
        </p:nvSpPr>
        <p:spPr>
          <a:xfrm>
            <a:off x="358774" y="2975628"/>
            <a:ext cx="8638469" cy="861081"/>
          </a:xfrm>
        </p:spPr>
        <p:txBody>
          <a:bodyPr/>
          <a:lstStyle/>
          <a:p>
            <a:r>
              <a:rPr lang="en-US" b="1" dirty="0"/>
              <a:t>Collaborate</a:t>
            </a:r>
            <a:br>
              <a:rPr lang="en-US" b="1" dirty="0"/>
            </a:br>
            <a:r>
              <a:rPr lang="en-US" b="1" dirty="0"/>
              <a:t>Join and Create Groups to Share References</a:t>
            </a:r>
          </a:p>
        </p:txBody>
      </p:sp>
    </p:spTree>
    <p:extLst>
      <p:ext uri="{BB962C8B-B14F-4D97-AF65-F5344CB8AC3E}">
        <p14:creationId xmlns:p14="http://schemas.microsoft.com/office/powerpoint/2010/main" xmlns="" val="2362363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hape 66">
            <a:extLst>
              <a:ext uri="{FF2B5EF4-FFF2-40B4-BE49-F238E27FC236}">
                <a16:creationId xmlns:a16="http://schemas.microsoft.com/office/drawing/2014/main" xmlns="" id="{19AEF52F-0BB8-461A-B640-7F087826A42C}"/>
              </a:ext>
            </a:extLst>
          </p:cNvPr>
          <p:cNvSpPr/>
          <p:nvPr/>
        </p:nvSpPr>
        <p:spPr>
          <a:xfrm>
            <a:off x="385303" y="680604"/>
            <a:ext cx="7981606" cy="4527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nSpc>
                <a:spcPct val="120000"/>
              </a:lnSpc>
              <a:defRPr sz="2700" b="1">
                <a:solidFill>
                  <a:srgbClr val="1E1E1E"/>
                </a:solidFill>
                <a:latin typeface="+mj-lt"/>
                <a:ea typeface="+mj-ea"/>
                <a:cs typeface="+mj-cs"/>
                <a:sym typeface="Helvetica Neue"/>
              </a:defRPr>
            </a:lvl1pPr>
          </a:lstStyle>
          <a:p>
            <a:pPr lvl="0">
              <a:defRPr sz="1800" b="0">
                <a:solidFill>
                  <a:srgbClr val="000000"/>
                </a:solidFill>
              </a:defRPr>
            </a:pPr>
            <a:r>
              <a:rPr lang="en-US" sz="2700" b="1" dirty="0">
                <a:solidFill>
                  <a:srgbClr val="1E1E1E"/>
                </a:solidFill>
              </a:rPr>
              <a:t>How Does Mendeley Help? </a:t>
            </a:r>
            <a:endParaRPr sz="2700" b="1" dirty="0">
              <a:solidFill>
                <a:srgbClr val="1E1E1E"/>
              </a:solidFill>
            </a:endParaRPr>
          </a:p>
        </p:txBody>
      </p:sp>
      <p:pic>
        <p:nvPicPr>
          <p:cNvPr id="11" name="image8.png">
            <a:extLst>
              <a:ext uri="{FF2B5EF4-FFF2-40B4-BE49-F238E27FC236}">
                <a16:creationId xmlns:a16="http://schemas.microsoft.com/office/drawing/2014/main" xmlns="" id="{18D44DDA-D00F-421D-BDA9-B123C919CB0F}"/>
              </a:ext>
            </a:extLst>
          </p:cNvPr>
          <p:cNvPicPr/>
          <p:nvPr/>
        </p:nvPicPr>
        <p:blipFill>
          <a:blip r:embed="rId3"/>
          <a:stretch>
            <a:fillRect/>
          </a:stretch>
        </p:blipFill>
        <p:spPr>
          <a:xfrm>
            <a:off x="3960929" y="1873131"/>
            <a:ext cx="1417157" cy="909963"/>
          </a:xfrm>
          <a:prstGeom prst="rect">
            <a:avLst/>
          </a:prstGeom>
          <a:ln w="12700">
            <a:miter lim="400000"/>
          </a:ln>
        </p:spPr>
      </p:pic>
      <p:grpSp>
        <p:nvGrpSpPr>
          <p:cNvPr id="12" name="Group 79">
            <a:extLst>
              <a:ext uri="{FF2B5EF4-FFF2-40B4-BE49-F238E27FC236}">
                <a16:creationId xmlns:a16="http://schemas.microsoft.com/office/drawing/2014/main" xmlns="" id="{917B46C8-95BC-431D-90C8-A701D3E15552}"/>
              </a:ext>
            </a:extLst>
          </p:cNvPr>
          <p:cNvGrpSpPr/>
          <p:nvPr/>
        </p:nvGrpSpPr>
        <p:grpSpPr>
          <a:xfrm>
            <a:off x="666666" y="2184499"/>
            <a:ext cx="2027365" cy="1501274"/>
            <a:chOff x="0" y="0"/>
            <a:chExt cx="2027363" cy="1501272"/>
          </a:xfrm>
        </p:grpSpPr>
        <p:pic>
          <p:nvPicPr>
            <p:cNvPr id="16" name="image9.png">
              <a:extLst>
                <a:ext uri="{FF2B5EF4-FFF2-40B4-BE49-F238E27FC236}">
                  <a16:creationId xmlns:a16="http://schemas.microsoft.com/office/drawing/2014/main" xmlns="" id="{FE0CD97B-472D-4148-A443-7CDFA7BC7B8E}"/>
                </a:ext>
              </a:extLst>
            </p:cNvPr>
            <p:cNvPicPr/>
            <p:nvPr/>
          </p:nvPicPr>
          <p:blipFill>
            <a:blip r:embed="rId4"/>
            <a:stretch>
              <a:fillRect/>
            </a:stretch>
          </p:blipFill>
          <p:spPr>
            <a:xfrm>
              <a:off x="838200" y="0"/>
              <a:ext cx="757362" cy="949097"/>
            </a:xfrm>
            <a:prstGeom prst="rect">
              <a:avLst/>
            </a:prstGeom>
            <a:ln w="12700" cap="flat">
              <a:noFill/>
              <a:miter lim="400000"/>
            </a:ln>
            <a:effectLst/>
          </p:spPr>
        </p:pic>
        <p:pic>
          <p:nvPicPr>
            <p:cNvPr id="17" name="image9.png">
              <a:extLst>
                <a:ext uri="{FF2B5EF4-FFF2-40B4-BE49-F238E27FC236}">
                  <a16:creationId xmlns:a16="http://schemas.microsoft.com/office/drawing/2014/main" xmlns="" id="{1703792F-5596-4395-BDCA-AEFD92921AD1}"/>
                </a:ext>
              </a:extLst>
            </p:cNvPr>
            <p:cNvPicPr/>
            <p:nvPr/>
          </p:nvPicPr>
          <p:blipFill>
            <a:blip r:embed="rId4"/>
            <a:stretch>
              <a:fillRect/>
            </a:stretch>
          </p:blipFill>
          <p:spPr>
            <a:xfrm>
              <a:off x="1270001" y="385960"/>
              <a:ext cx="757362" cy="949098"/>
            </a:xfrm>
            <a:prstGeom prst="rect">
              <a:avLst/>
            </a:prstGeom>
            <a:ln w="12700" cap="flat">
              <a:noFill/>
              <a:miter lim="400000"/>
            </a:ln>
            <a:effectLst>
              <a:outerShdw blurRad="38100" dist="23000" dir="5400000" rotWithShape="0">
                <a:srgbClr val="000000">
                  <a:alpha val="35000"/>
                </a:srgbClr>
              </a:outerShdw>
            </a:effectLst>
          </p:spPr>
        </p:pic>
        <p:pic>
          <p:nvPicPr>
            <p:cNvPr id="22" name="image9.png">
              <a:extLst>
                <a:ext uri="{FF2B5EF4-FFF2-40B4-BE49-F238E27FC236}">
                  <a16:creationId xmlns:a16="http://schemas.microsoft.com/office/drawing/2014/main" xmlns="" id="{AC1294A3-5779-43C3-84DC-73DE0286FF93}"/>
                </a:ext>
              </a:extLst>
            </p:cNvPr>
            <p:cNvPicPr/>
            <p:nvPr/>
          </p:nvPicPr>
          <p:blipFill>
            <a:blip r:embed="rId4"/>
            <a:stretch>
              <a:fillRect/>
            </a:stretch>
          </p:blipFill>
          <p:spPr>
            <a:xfrm>
              <a:off x="-1" y="166214"/>
              <a:ext cx="757361" cy="949098"/>
            </a:xfrm>
            <a:prstGeom prst="rect">
              <a:avLst/>
            </a:prstGeom>
            <a:ln w="12700" cap="flat">
              <a:noFill/>
              <a:miter lim="400000"/>
            </a:ln>
            <a:effectLst/>
          </p:spPr>
        </p:pic>
        <p:pic>
          <p:nvPicPr>
            <p:cNvPr id="24" name="image9.png">
              <a:extLst>
                <a:ext uri="{FF2B5EF4-FFF2-40B4-BE49-F238E27FC236}">
                  <a16:creationId xmlns:a16="http://schemas.microsoft.com/office/drawing/2014/main" xmlns="" id="{F9F925AB-5D76-4B6C-A80A-6FDCB1B37A18}"/>
                </a:ext>
              </a:extLst>
            </p:cNvPr>
            <p:cNvPicPr/>
            <p:nvPr/>
          </p:nvPicPr>
          <p:blipFill>
            <a:blip r:embed="rId4"/>
            <a:stretch>
              <a:fillRect/>
            </a:stretch>
          </p:blipFill>
          <p:spPr>
            <a:xfrm>
              <a:off x="431799" y="552174"/>
              <a:ext cx="757363" cy="949099"/>
            </a:xfrm>
            <a:prstGeom prst="rect">
              <a:avLst/>
            </a:prstGeom>
            <a:ln w="12700" cap="flat">
              <a:noFill/>
              <a:miter lim="400000"/>
            </a:ln>
            <a:effectLst>
              <a:outerShdw blurRad="38100" dist="23000" dir="5400000" rotWithShape="0">
                <a:srgbClr val="000000">
                  <a:alpha val="35000"/>
                </a:srgbClr>
              </a:outerShdw>
            </a:effectLst>
          </p:spPr>
        </p:pic>
      </p:grpSp>
      <p:sp>
        <p:nvSpPr>
          <p:cNvPr id="26" name="Shape 80">
            <a:extLst>
              <a:ext uri="{FF2B5EF4-FFF2-40B4-BE49-F238E27FC236}">
                <a16:creationId xmlns:a16="http://schemas.microsoft.com/office/drawing/2014/main" xmlns="" id="{2F212B02-943D-40B8-83FE-568FD2D705F9}"/>
              </a:ext>
            </a:extLst>
          </p:cNvPr>
          <p:cNvSpPr/>
          <p:nvPr/>
        </p:nvSpPr>
        <p:spPr>
          <a:xfrm>
            <a:off x="2626174" y="3087981"/>
            <a:ext cx="1354295" cy="3"/>
          </a:xfrm>
          <a:prstGeom prst="line">
            <a:avLst/>
          </a:prstGeom>
          <a:ln w="889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pic>
        <p:nvPicPr>
          <p:cNvPr id="28" name="image11.png">
            <a:extLst>
              <a:ext uri="{FF2B5EF4-FFF2-40B4-BE49-F238E27FC236}">
                <a16:creationId xmlns:a16="http://schemas.microsoft.com/office/drawing/2014/main" xmlns="" id="{81B2A3D7-AD8D-4E4F-B16C-A381CA75BA0C}"/>
              </a:ext>
            </a:extLst>
          </p:cNvPr>
          <p:cNvPicPr/>
          <p:nvPr/>
        </p:nvPicPr>
        <p:blipFill>
          <a:blip r:embed="rId5"/>
          <a:stretch>
            <a:fillRect/>
          </a:stretch>
        </p:blipFill>
        <p:spPr>
          <a:xfrm>
            <a:off x="6312320" y="3003773"/>
            <a:ext cx="2208960" cy="1281198"/>
          </a:xfrm>
          <a:prstGeom prst="rect">
            <a:avLst/>
          </a:prstGeom>
          <a:solidFill>
            <a:schemeClr val="bg1"/>
          </a:solidFill>
          <a:ln w="12700">
            <a:miter lim="400000"/>
          </a:ln>
        </p:spPr>
      </p:pic>
      <p:pic>
        <p:nvPicPr>
          <p:cNvPr id="32" name="image14.png">
            <a:extLst>
              <a:ext uri="{FF2B5EF4-FFF2-40B4-BE49-F238E27FC236}">
                <a16:creationId xmlns:a16="http://schemas.microsoft.com/office/drawing/2014/main" xmlns="" id="{06757D23-AC60-4176-9F8E-540F87BF5197}"/>
              </a:ext>
            </a:extLst>
          </p:cNvPr>
          <p:cNvPicPr/>
          <p:nvPr/>
        </p:nvPicPr>
        <p:blipFill>
          <a:blip r:embed="rId6"/>
          <a:stretch>
            <a:fillRect/>
          </a:stretch>
        </p:blipFill>
        <p:spPr>
          <a:xfrm>
            <a:off x="6708223" y="4566499"/>
            <a:ext cx="1417157" cy="1477295"/>
          </a:xfrm>
          <a:prstGeom prst="rect">
            <a:avLst/>
          </a:prstGeom>
          <a:solidFill>
            <a:schemeClr val="bg1"/>
          </a:solidFill>
          <a:ln w="12700">
            <a:miter lim="400000"/>
          </a:ln>
        </p:spPr>
      </p:pic>
      <p:sp>
        <p:nvSpPr>
          <p:cNvPr id="34" name="Shape 88">
            <a:extLst>
              <a:ext uri="{FF2B5EF4-FFF2-40B4-BE49-F238E27FC236}">
                <a16:creationId xmlns:a16="http://schemas.microsoft.com/office/drawing/2014/main" xmlns="" id="{8944ED7D-AB89-4052-BEDC-854168EDFDF1}"/>
              </a:ext>
            </a:extLst>
          </p:cNvPr>
          <p:cNvSpPr/>
          <p:nvPr/>
        </p:nvSpPr>
        <p:spPr>
          <a:xfrm>
            <a:off x="5273578" y="3647182"/>
            <a:ext cx="1354296" cy="3"/>
          </a:xfrm>
          <a:prstGeom prst="line">
            <a:avLst/>
          </a:prstGeom>
          <a:ln w="889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5" name="Shape 89">
            <a:extLst>
              <a:ext uri="{FF2B5EF4-FFF2-40B4-BE49-F238E27FC236}">
                <a16:creationId xmlns:a16="http://schemas.microsoft.com/office/drawing/2014/main" xmlns="" id="{84D33855-BA7B-4F54-9D8D-02A7A2E15D99}"/>
              </a:ext>
            </a:extLst>
          </p:cNvPr>
          <p:cNvSpPr/>
          <p:nvPr/>
        </p:nvSpPr>
        <p:spPr>
          <a:xfrm>
            <a:off x="5273578" y="5110069"/>
            <a:ext cx="1354296" cy="3"/>
          </a:xfrm>
          <a:prstGeom prst="line">
            <a:avLst/>
          </a:prstGeom>
          <a:ln w="889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a:p>
        </p:txBody>
      </p:sp>
      <p:sp>
        <p:nvSpPr>
          <p:cNvPr id="36" name="Shape 90">
            <a:extLst>
              <a:ext uri="{FF2B5EF4-FFF2-40B4-BE49-F238E27FC236}">
                <a16:creationId xmlns:a16="http://schemas.microsoft.com/office/drawing/2014/main" xmlns="" id="{C999D80E-AE72-44D9-889C-E11E7A7038E5}"/>
              </a:ext>
            </a:extLst>
          </p:cNvPr>
          <p:cNvSpPr/>
          <p:nvPr/>
        </p:nvSpPr>
        <p:spPr>
          <a:xfrm>
            <a:off x="2626174" y="4858541"/>
            <a:ext cx="1354295" cy="3"/>
          </a:xfrm>
          <a:prstGeom prst="line">
            <a:avLst/>
          </a:prstGeom>
          <a:ln w="88900" cap="rnd">
            <a:solidFill>
              <a:srgbClr val="E81C2D"/>
            </a:solidFill>
            <a:custDash>
              <a:ds d="100000" sp="200000"/>
            </a:custDash>
            <a:round/>
            <a:tailEnd type="triangle"/>
          </a:ln>
          <a:effectLst>
            <a:outerShdw blurRad="38100" dist="20000" dir="5400000" rotWithShape="0">
              <a:srgbClr val="000000">
                <a:alpha val="38000"/>
              </a:srgbClr>
            </a:outerShdw>
          </a:effectLst>
        </p:spPr>
        <p:txBody>
          <a:bodyPr lIns="0" tIns="0" rIns="0" bIns="0"/>
          <a:lstStyle/>
          <a:p>
            <a:pPr lvl="0">
              <a:defRPr sz="1200">
                <a:solidFill>
                  <a:srgbClr val="000000"/>
                </a:solidFill>
              </a:defRPr>
            </a:pPr>
            <a:endParaRPr dirty="0"/>
          </a:p>
        </p:txBody>
      </p:sp>
      <p:grpSp>
        <p:nvGrpSpPr>
          <p:cNvPr id="37" name="Group 93">
            <a:extLst>
              <a:ext uri="{FF2B5EF4-FFF2-40B4-BE49-F238E27FC236}">
                <a16:creationId xmlns:a16="http://schemas.microsoft.com/office/drawing/2014/main" xmlns="" id="{63F75F92-0B35-4F24-A071-CB2F96D6C01E}"/>
              </a:ext>
            </a:extLst>
          </p:cNvPr>
          <p:cNvGrpSpPr/>
          <p:nvPr/>
        </p:nvGrpSpPr>
        <p:grpSpPr>
          <a:xfrm>
            <a:off x="941733" y="4139472"/>
            <a:ext cx="1477234" cy="1517666"/>
            <a:chOff x="0" y="0"/>
            <a:chExt cx="1477232" cy="1517664"/>
          </a:xfrm>
        </p:grpSpPr>
        <p:pic>
          <p:nvPicPr>
            <p:cNvPr id="38" name="image15.png">
              <a:extLst>
                <a:ext uri="{FF2B5EF4-FFF2-40B4-BE49-F238E27FC236}">
                  <a16:creationId xmlns:a16="http://schemas.microsoft.com/office/drawing/2014/main" xmlns="" id="{23F044F1-A1F4-4098-AE1E-413B1587F70F}"/>
                </a:ext>
              </a:extLst>
            </p:cNvPr>
            <p:cNvPicPr/>
            <p:nvPr/>
          </p:nvPicPr>
          <p:blipFill>
            <a:blip r:embed="rId7"/>
            <a:stretch>
              <a:fillRect/>
            </a:stretch>
          </p:blipFill>
          <p:spPr>
            <a:xfrm>
              <a:off x="19446" y="-1"/>
              <a:ext cx="1438420" cy="745403"/>
            </a:xfrm>
            <a:prstGeom prst="rect">
              <a:avLst/>
            </a:prstGeom>
            <a:ln w="12700" cap="flat">
              <a:noFill/>
              <a:miter lim="400000"/>
            </a:ln>
            <a:effectLst/>
          </p:spPr>
        </p:pic>
        <p:pic>
          <p:nvPicPr>
            <p:cNvPr id="39" name="image16.png">
              <a:extLst>
                <a:ext uri="{FF2B5EF4-FFF2-40B4-BE49-F238E27FC236}">
                  <a16:creationId xmlns:a16="http://schemas.microsoft.com/office/drawing/2014/main" xmlns="" id="{753116D7-E34F-42E5-9BE5-11B99832AF0C}"/>
                </a:ext>
              </a:extLst>
            </p:cNvPr>
            <p:cNvPicPr/>
            <p:nvPr/>
          </p:nvPicPr>
          <p:blipFill>
            <a:blip r:embed="rId8"/>
            <a:stretch>
              <a:fillRect/>
            </a:stretch>
          </p:blipFill>
          <p:spPr>
            <a:xfrm>
              <a:off x="0" y="772262"/>
              <a:ext cx="1477234" cy="745403"/>
            </a:xfrm>
            <a:prstGeom prst="rect">
              <a:avLst/>
            </a:prstGeom>
            <a:ln w="12700" cap="flat">
              <a:noFill/>
              <a:miter lim="400000"/>
            </a:ln>
            <a:effectLst/>
          </p:spPr>
        </p:pic>
      </p:grpSp>
      <p:grpSp>
        <p:nvGrpSpPr>
          <p:cNvPr id="15" name="Group 14">
            <a:extLst>
              <a:ext uri="{FF2B5EF4-FFF2-40B4-BE49-F238E27FC236}">
                <a16:creationId xmlns:a16="http://schemas.microsoft.com/office/drawing/2014/main" xmlns="" id="{3DC75AFC-37A1-4801-923C-88BE67AA5999}"/>
              </a:ext>
            </a:extLst>
          </p:cNvPr>
          <p:cNvGrpSpPr/>
          <p:nvPr/>
        </p:nvGrpSpPr>
        <p:grpSpPr>
          <a:xfrm>
            <a:off x="4073317" y="2830323"/>
            <a:ext cx="1347891" cy="2629435"/>
            <a:chOff x="1960924" y="2570460"/>
            <a:chExt cx="1347891" cy="2629435"/>
          </a:xfrm>
        </p:grpSpPr>
        <p:grpSp>
          <p:nvGrpSpPr>
            <p:cNvPr id="4" name="Group 3">
              <a:extLst>
                <a:ext uri="{FF2B5EF4-FFF2-40B4-BE49-F238E27FC236}">
                  <a16:creationId xmlns:a16="http://schemas.microsoft.com/office/drawing/2014/main" xmlns="" id="{5540F9F3-124B-49BF-8F7E-008348421A9E}"/>
                </a:ext>
              </a:extLst>
            </p:cNvPr>
            <p:cNvGrpSpPr/>
            <p:nvPr/>
          </p:nvGrpSpPr>
          <p:grpSpPr>
            <a:xfrm>
              <a:off x="1960924" y="2570460"/>
              <a:ext cx="1347891" cy="2629435"/>
              <a:chOff x="1960924" y="2570460"/>
              <a:chExt cx="1347891" cy="2629435"/>
            </a:xfrm>
          </p:grpSpPr>
          <p:sp>
            <p:nvSpPr>
              <p:cNvPr id="2" name="Rectangle: Rounded Corners 1">
                <a:extLst>
                  <a:ext uri="{FF2B5EF4-FFF2-40B4-BE49-F238E27FC236}">
                    <a16:creationId xmlns:a16="http://schemas.microsoft.com/office/drawing/2014/main" xmlns="" id="{B4487D95-7F0D-4809-880A-0BCAC6841F3F}"/>
                  </a:ext>
                </a:extLst>
              </p:cNvPr>
              <p:cNvSpPr/>
              <p:nvPr/>
            </p:nvSpPr>
            <p:spPr>
              <a:xfrm>
                <a:off x="1960924" y="2570460"/>
                <a:ext cx="1347891" cy="2629435"/>
              </a:xfrm>
              <a:prstGeom prst="roundRect">
                <a:avLst/>
              </a:prstGeom>
              <a:solidFill>
                <a:srgbClr val="E8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EE3179DC-B1F7-442C-9CDB-877C0EFF3810}"/>
                  </a:ext>
                </a:extLst>
              </p:cNvPr>
              <p:cNvSpPr/>
              <p:nvPr/>
            </p:nvSpPr>
            <p:spPr>
              <a:xfrm>
                <a:off x="2071569" y="2650481"/>
                <a:ext cx="1126601" cy="2469392"/>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xmlns="" id="{097E38E2-9178-45E2-A51C-E27D879A2218}"/>
                </a:ext>
              </a:extLst>
            </p:cNvPr>
            <p:cNvGrpSpPr/>
            <p:nvPr/>
          </p:nvGrpSpPr>
          <p:grpSpPr>
            <a:xfrm>
              <a:off x="2175710" y="2733021"/>
              <a:ext cx="918319" cy="2304312"/>
              <a:chOff x="2166115" y="2746661"/>
              <a:chExt cx="918319" cy="2304312"/>
            </a:xfrm>
          </p:grpSpPr>
          <p:grpSp>
            <p:nvGrpSpPr>
              <p:cNvPr id="13" name="Group 12">
                <a:extLst>
                  <a:ext uri="{FF2B5EF4-FFF2-40B4-BE49-F238E27FC236}">
                    <a16:creationId xmlns:a16="http://schemas.microsoft.com/office/drawing/2014/main" xmlns="" id="{3A55B49D-166A-4403-9F42-8649E5C621E2}"/>
                  </a:ext>
                </a:extLst>
              </p:cNvPr>
              <p:cNvGrpSpPr/>
              <p:nvPr/>
            </p:nvGrpSpPr>
            <p:grpSpPr>
              <a:xfrm>
                <a:off x="2166115" y="2746661"/>
                <a:ext cx="918319" cy="679925"/>
                <a:chOff x="2175710" y="2746661"/>
                <a:chExt cx="918319" cy="679925"/>
              </a:xfrm>
            </p:grpSpPr>
            <p:sp>
              <p:nvSpPr>
                <p:cNvPr id="30" name="Rectangle 29">
                  <a:extLst>
                    <a:ext uri="{FF2B5EF4-FFF2-40B4-BE49-F238E27FC236}">
                      <a16:creationId xmlns:a16="http://schemas.microsoft.com/office/drawing/2014/main" xmlns="" id="{715CF5F9-5489-4281-8A88-E5C667F64F04}"/>
                    </a:ext>
                  </a:extLst>
                </p:cNvPr>
                <p:cNvSpPr/>
                <p:nvPr/>
              </p:nvSpPr>
              <p:spPr>
                <a:xfrm>
                  <a:off x="2175710" y="2746661"/>
                  <a:ext cx="918319" cy="679925"/>
                </a:xfrm>
                <a:prstGeom prst="rect">
                  <a:avLst/>
                </a:prstGeom>
                <a:solidFill>
                  <a:srgbClr val="E8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6D06F2B7-9316-4265-B86A-6CFC2060F33C}"/>
                    </a:ext>
                  </a:extLst>
                </p:cNvPr>
                <p:cNvSpPr/>
                <p:nvPr/>
              </p:nvSpPr>
              <p:spPr>
                <a:xfrm>
                  <a:off x="2281892" y="3107557"/>
                  <a:ext cx="705955" cy="257617"/>
                </a:xfrm>
                <a:prstGeom prst="rect">
                  <a:avLst/>
                </a:prstGeom>
                <a:solidFill>
                  <a:srgbClr val="E81C2D"/>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59FE11BC-76B2-443B-99D0-48E3F91F612D}"/>
                    </a:ext>
                  </a:extLst>
                </p:cNvPr>
                <p:cNvPicPr>
                  <a:picLocks noChangeAspect="1"/>
                </p:cNvPicPr>
                <p:nvPr/>
              </p:nvPicPr>
              <p:blipFill rotWithShape="1">
                <a:blip r:embed="rId9"/>
                <a:srcRect b="37953"/>
                <a:stretch/>
              </p:blipFill>
              <p:spPr>
                <a:xfrm>
                  <a:off x="2388283" y="2825262"/>
                  <a:ext cx="493173" cy="240428"/>
                </a:xfrm>
                <a:prstGeom prst="rect">
                  <a:avLst/>
                </a:prstGeom>
              </p:spPr>
            </p:pic>
          </p:grpSp>
          <p:grpSp>
            <p:nvGrpSpPr>
              <p:cNvPr id="40" name="Group 39">
                <a:extLst>
                  <a:ext uri="{FF2B5EF4-FFF2-40B4-BE49-F238E27FC236}">
                    <a16:creationId xmlns:a16="http://schemas.microsoft.com/office/drawing/2014/main" xmlns="" id="{1F2DC8C7-EA0B-4A8D-ACE2-03D8715015C6}"/>
                  </a:ext>
                </a:extLst>
              </p:cNvPr>
              <p:cNvGrpSpPr/>
              <p:nvPr/>
            </p:nvGrpSpPr>
            <p:grpSpPr>
              <a:xfrm>
                <a:off x="2166115" y="3558855"/>
                <a:ext cx="918319" cy="679925"/>
                <a:chOff x="2175710" y="2746661"/>
                <a:chExt cx="918319" cy="679925"/>
              </a:xfrm>
            </p:grpSpPr>
            <p:sp>
              <p:nvSpPr>
                <p:cNvPr id="41" name="Rectangle 40">
                  <a:extLst>
                    <a:ext uri="{FF2B5EF4-FFF2-40B4-BE49-F238E27FC236}">
                      <a16:creationId xmlns:a16="http://schemas.microsoft.com/office/drawing/2014/main" xmlns="" id="{EF2A68AE-A976-4150-831F-48D021F4EDCA}"/>
                    </a:ext>
                  </a:extLst>
                </p:cNvPr>
                <p:cNvSpPr/>
                <p:nvPr/>
              </p:nvSpPr>
              <p:spPr>
                <a:xfrm>
                  <a:off x="2175710" y="2746661"/>
                  <a:ext cx="918319" cy="679925"/>
                </a:xfrm>
                <a:prstGeom prst="rect">
                  <a:avLst/>
                </a:prstGeom>
                <a:solidFill>
                  <a:srgbClr val="E8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xmlns="" id="{CB978CAF-3F46-40E7-8AB3-A305F9E0A3CB}"/>
                    </a:ext>
                  </a:extLst>
                </p:cNvPr>
                <p:cNvSpPr/>
                <p:nvPr/>
              </p:nvSpPr>
              <p:spPr>
                <a:xfrm>
                  <a:off x="2281892" y="3107557"/>
                  <a:ext cx="705955" cy="257617"/>
                </a:xfrm>
                <a:prstGeom prst="rect">
                  <a:avLst/>
                </a:prstGeom>
                <a:solidFill>
                  <a:srgbClr val="E81C2D"/>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xmlns="" id="{90C8C58E-B73E-44C2-8E53-F88D86A19936}"/>
                    </a:ext>
                  </a:extLst>
                </p:cNvPr>
                <p:cNvPicPr>
                  <a:picLocks noChangeAspect="1"/>
                </p:cNvPicPr>
                <p:nvPr/>
              </p:nvPicPr>
              <p:blipFill rotWithShape="1">
                <a:blip r:embed="rId9"/>
                <a:srcRect b="37953"/>
                <a:stretch/>
              </p:blipFill>
              <p:spPr>
                <a:xfrm>
                  <a:off x="2388283" y="2825262"/>
                  <a:ext cx="493173" cy="240428"/>
                </a:xfrm>
                <a:prstGeom prst="rect">
                  <a:avLst/>
                </a:prstGeom>
              </p:spPr>
            </p:pic>
          </p:grpSp>
          <p:grpSp>
            <p:nvGrpSpPr>
              <p:cNvPr id="44" name="Group 43">
                <a:extLst>
                  <a:ext uri="{FF2B5EF4-FFF2-40B4-BE49-F238E27FC236}">
                    <a16:creationId xmlns:a16="http://schemas.microsoft.com/office/drawing/2014/main" xmlns="" id="{F1D835AE-29F2-439B-9438-68F452AFDBE3}"/>
                  </a:ext>
                </a:extLst>
              </p:cNvPr>
              <p:cNvGrpSpPr/>
              <p:nvPr/>
            </p:nvGrpSpPr>
            <p:grpSpPr>
              <a:xfrm>
                <a:off x="2166115" y="4371048"/>
                <a:ext cx="918319" cy="679925"/>
                <a:chOff x="2175710" y="2746661"/>
                <a:chExt cx="918319" cy="679925"/>
              </a:xfrm>
            </p:grpSpPr>
            <p:sp>
              <p:nvSpPr>
                <p:cNvPr id="45" name="Rectangle 44">
                  <a:extLst>
                    <a:ext uri="{FF2B5EF4-FFF2-40B4-BE49-F238E27FC236}">
                      <a16:creationId xmlns:a16="http://schemas.microsoft.com/office/drawing/2014/main" xmlns="" id="{0F306043-011D-4948-A731-D023B0C25EF2}"/>
                    </a:ext>
                  </a:extLst>
                </p:cNvPr>
                <p:cNvSpPr/>
                <p:nvPr/>
              </p:nvSpPr>
              <p:spPr>
                <a:xfrm>
                  <a:off x="2175710" y="2746661"/>
                  <a:ext cx="918319" cy="679925"/>
                </a:xfrm>
                <a:prstGeom prst="rect">
                  <a:avLst/>
                </a:prstGeom>
                <a:solidFill>
                  <a:srgbClr val="E81C2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xmlns="" id="{1738180D-45E7-46D5-B29B-7EAAD577B301}"/>
                    </a:ext>
                  </a:extLst>
                </p:cNvPr>
                <p:cNvSpPr/>
                <p:nvPr/>
              </p:nvSpPr>
              <p:spPr>
                <a:xfrm>
                  <a:off x="2281892" y="3107557"/>
                  <a:ext cx="705955" cy="257617"/>
                </a:xfrm>
                <a:prstGeom prst="rect">
                  <a:avLst/>
                </a:prstGeom>
                <a:solidFill>
                  <a:srgbClr val="E81C2D"/>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xmlns="" id="{05263A1D-5EA0-4443-B0D2-956AB58DDF94}"/>
                    </a:ext>
                  </a:extLst>
                </p:cNvPr>
                <p:cNvPicPr>
                  <a:picLocks noChangeAspect="1"/>
                </p:cNvPicPr>
                <p:nvPr/>
              </p:nvPicPr>
              <p:blipFill rotWithShape="1">
                <a:blip r:embed="rId9"/>
                <a:srcRect b="37953"/>
                <a:stretch/>
              </p:blipFill>
              <p:spPr>
                <a:xfrm>
                  <a:off x="2388283" y="2825262"/>
                  <a:ext cx="493173" cy="240428"/>
                </a:xfrm>
                <a:prstGeom prst="rect">
                  <a:avLst/>
                </a:prstGeom>
              </p:spPr>
            </p:pic>
          </p:grpSp>
        </p:grpSp>
      </p:grpSp>
    </p:spTree>
    <p:extLst>
      <p:ext uri="{BB962C8B-B14F-4D97-AF65-F5344CB8AC3E}">
        <p14:creationId xmlns:p14="http://schemas.microsoft.com/office/powerpoint/2010/main" xmlns="" val="231249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8143BF50-48B4-441B-A64C-1D0DE7F79BE1}"/>
              </a:ext>
            </a:extLst>
          </p:cNvPr>
          <p:cNvSpPr>
            <a:spLocks noGrp="1"/>
          </p:cNvSpPr>
          <p:nvPr>
            <p:ph type="title"/>
          </p:nvPr>
        </p:nvSpPr>
        <p:spPr/>
        <p:txBody>
          <a:bodyPr/>
          <a:lstStyle/>
          <a:p>
            <a:r>
              <a:rPr lang="en-US" dirty="0"/>
              <a:t>Mendeley Groups</a:t>
            </a:r>
          </a:p>
        </p:txBody>
      </p:sp>
      <p:sp>
        <p:nvSpPr>
          <p:cNvPr id="4" name="Shape 322">
            <a:extLst>
              <a:ext uri="{FF2B5EF4-FFF2-40B4-BE49-F238E27FC236}">
                <a16:creationId xmlns:a16="http://schemas.microsoft.com/office/drawing/2014/main" xmlns="" id="{CBC0E3CE-C047-493D-98A8-A31F52B25E87}"/>
              </a:ext>
            </a:extLst>
          </p:cNvPr>
          <p:cNvSpPr/>
          <p:nvPr/>
        </p:nvSpPr>
        <p:spPr>
          <a:xfrm>
            <a:off x="165037" y="2319490"/>
            <a:ext cx="2044047" cy="259963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a:solidFill>
                  <a:srgbClr val="000000"/>
                </a:solidFill>
              </a:defRPr>
            </a:pPr>
            <a:r>
              <a:rPr dirty="0">
                <a:solidFill>
                  <a:srgbClr val="3C3C3B"/>
                </a:solidFill>
                <a:latin typeface="+mj-lt"/>
                <a:ea typeface="+mj-ea"/>
                <a:cs typeface="+mj-cs"/>
                <a:sym typeface="Helvetica Neue"/>
              </a:rPr>
              <a:t>See the groups you created, joined or follow.</a:t>
            </a:r>
            <a:endParaRPr dirty="0">
              <a:latin typeface="Calibri"/>
              <a:ea typeface="Calibri"/>
              <a:cs typeface="Calibri"/>
              <a:sym typeface="Calibri"/>
            </a:endParaRPr>
          </a:p>
          <a:p>
            <a:pPr lvl="0">
              <a:defRPr>
                <a:solidFill>
                  <a:srgbClr val="000000"/>
                </a:solidFill>
              </a:defRPr>
            </a:pPr>
            <a:endParaRPr dirty="0">
              <a:latin typeface="+mj-lt"/>
              <a:ea typeface="+mj-ea"/>
              <a:cs typeface="+mj-cs"/>
              <a:sym typeface="Helvetica Neue"/>
            </a:endParaRPr>
          </a:p>
          <a:p>
            <a:pPr lvl="0">
              <a:defRPr>
                <a:solidFill>
                  <a:srgbClr val="000000"/>
                </a:solidFill>
              </a:defRPr>
            </a:pPr>
            <a:endParaRPr dirty="0">
              <a:latin typeface="+mj-lt"/>
              <a:ea typeface="+mj-ea"/>
              <a:cs typeface="+mj-cs"/>
              <a:sym typeface="Helvetica Neue"/>
            </a:endParaRPr>
          </a:p>
          <a:p>
            <a:pPr lvl="0">
              <a:defRPr>
                <a:solidFill>
                  <a:srgbClr val="000000"/>
                </a:solidFill>
              </a:defRPr>
            </a:pPr>
            <a:r>
              <a:rPr dirty="0">
                <a:solidFill>
                  <a:srgbClr val="3C3C3B"/>
                </a:solidFill>
                <a:latin typeface="+mj-lt"/>
                <a:ea typeface="+mj-ea"/>
                <a:cs typeface="+mj-cs"/>
                <a:sym typeface="Helvetica Neue"/>
              </a:rPr>
              <a:t>Add documents to a group by dragging and dropping.</a:t>
            </a:r>
          </a:p>
        </p:txBody>
      </p:sp>
      <p:grpSp>
        <p:nvGrpSpPr>
          <p:cNvPr id="11" name="Group 10">
            <a:extLst>
              <a:ext uri="{FF2B5EF4-FFF2-40B4-BE49-F238E27FC236}">
                <a16:creationId xmlns:a16="http://schemas.microsoft.com/office/drawing/2014/main" xmlns="" id="{26F8BEAB-F6F3-46D6-8B55-9A424165B0F9}"/>
              </a:ext>
            </a:extLst>
          </p:cNvPr>
          <p:cNvGrpSpPr/>
          <p:nvPr/>
        </p:nvGrpSpPr>
        <p:grpSpPr>
          <a:xfrm>
            <a:off x="2345981" y="1330700"/>
            <a:ext cx="6336201" cy="3736074"/>
            <a:chOff x="2613834" y="1330700"/>
            <a:chExt cx="7269075" cy="3939408"/>
          </a:xfrm>
        </p:grpSpPr>
        <p:pic>
          <p:nvPicPr>
            <p:cNvPr id="5" name="Picture 4" descr="Graphical user interface, text, application&#10;&#10;Description automatically generated">
              <a:extLst>
                <a:ext uri="{FF2B5EF4-FFF2-40B4-BE49-F238E27FC236}">
                  <a16:creationId xmlns:a16="http://schemas.microsoft.com/office/drawing/2014/main" xmlns="" id="{17BC1C8C-3B66-466C-923C-4FDE2EE05E35}"/>
                </a:ext>
              </a:extLst>
            </p:cNvPr>
            <p:cNvPicPr>
              <a:picLocks noChangeAspect="1"/>
            </p:cNvPicPr>
            <p:nvPr/>
          </p:nvPicPr>
          <p:blipFill>
            <a:blip r:embed="rId3"/>
            <a:stretch>
              <a:fillRect/>
            </a:stretch>
          </p:blipFill>
          <p:spPr>
            <a:xfrm>
              <a:off x="2613834" y="1330700"/>
              <a:ext cx="7269075" cy="3939408"/>
            </a:xfrm>
            <a:prstGeom prst="rect">
              <a:avLst/>
            </a:prstGeom>
          </p:spPr>
        </p:pic>
        <p:pic>
          <p:nvPicPr>
            <p:cNvPr id="9" name="Picture 8">
              <a:extLst>
                <a:ext uri="{FF2B5EF4-FFF2-40B4-BE49-F238E27FC236}">
                  <a16:creationId xmlns:a16="http://schemas.microsoft.com/office/drawing/2014/main" xmlns="" id="{D46C2F41-3CD3-4298-BC59-009F3BEBF171}"/>
                </a:ext>
              </a:extLst>
            </p:cNvPr>
            <p:cNvPicPr>
              <a:picLocks noChangeAspect="1"/>
            </p:cNvPicPr>
            <p:nvPr/>
          </p:nvPicPr>
          <p:blipFill>
            <a:blip r:embed="rId4"/>
            <a:stretch>
              <a:fillRect/>
            </a:stretch>
          </p:blipFill>
          <p:spPr>
            <a:xfrm>
              <a:off x="5467381" y="4534102"/>
              <a:ext cx="3602731" cy="632992"/>
            </a:xfrm>
            <a:prstGeom prst="rect">
              <a:avLst/>
            </a:prstGeom>
          </p:spPr>
        </p:pic>
      </p:grpSp>
    </p:spTree>
    <p:extLst>
      <p:ext uri="{BB962C8B-B14F-4D97-AF65-F5344CB8AC3E}">
        <p14:creationId xmlns:p14="http://schemas.microsoft.com/office/powerpoint/2010/main" xmlns="" val="32504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F370ED-7CB2-493E-910C-3CD6D7FCB2E9}"/>
              </a:ext>
            </a:extLst>
          </p:cNvPr>
          <p:cNvSpPr>
            <a:spLocks noGrp="1"/>
          </p:cNvSpPr>
          <p:nvPr>
            <p:ph type="title"/>
          </p:nvPr>
        </p:nvSpPr>
        <p:spPr/>
        <p:txBody>
          <a:bodyPr/>
          <a:lstStyle/>
          <a:p>
            <a:r>
              <a:rPr lang="en-US" sz="4000" dirty="0">
                <a:solidFill>
                  <a:srgbClr val="1E1E1D"/>
                </a:solidFill>
              </a:rPr>
              <a:t>Private Groups</a:t>
            </a:r>
            <a:br>
              <a:rPr lang="en-US" sz="4000" dirty="0">
                <a:solidFill>
                  <a:srgbClr val="1E1E1D"/>
                </a:solidFill>
              </a:rPr>
            </a:br>
            <a:r>
              <a:rPr lang="en-US" dirty="0">
                <a:solidFill>
                  <a:srgbClr val="919191"/>
                </a:solidFill>
              </a:rPr>
              <a:t>Collaborate with Your Research Team</a:t>
            </a:r>
            <a:endParaRPr lang="en-US" dirty="0"/>
          </a:p>
        </p:txBody>
      </p:sp>
      <p:sp>
        <p:nvSpPr>
          <p:cNvPr id="3" name="Shape 328">
            <a:extLst>
              <a:ext uri="{FF2B5EF4-FFF2-40B4-BE49-F238E27FC236}">
                <a16:creationId xmlns:a16="http://schemas.microsoft.com/office/drawing/2014/main" xmlns="" id="{CECF33B6-0CE2-4F47-A260-96FEDF3C24EC}"/>
              </a:ext>
            </a:extLst>
          </p:cNvPr>
          <p:cNvSpPr/>
          <p:nvPr/>
        </p:nvSpPr>
        <p:spPr>
          <a:xfrm>
            <a:off x="7126940" y="2192908"/>
            <a:ext cx="2017062" cy="2320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defRPr>
                <a:solidFill>
                  <a:srgbClr val="000000"/>
                </a:solidFill>
              </a:defRPr>
            </a:pPr>
            <a:r>
              <a:rPr>
                <a:solidFill>
                  <a:srgbClr val="3C3C3B"/>
                </a:solidFill>
                <a:latin typeface="+mj-lt"/>
                <a:ea typeface="+mj-ea"/>
                <a:cs typeface="+mj-cs"/>
                <a:sym typeface="Helvetica Neue"/>
              </a:rPr>
              <a:t>Share full-text </a:t>
            </a:r>
            <a:endParaRPr>
              <a:latin typeface="Calibri"/>
              <a:ea typeface="Calibri"/>
              <a:cs typeface="Calibri"/>
              <a:sym typeface="Calibri"/>
            </a:endParaRPr>
          </a:p>
          <a:p>
            <a:pPr lvl="0">
              <a:defRPr>
                <a:solidFill>
                  <a:srgbClr val="000000"/>
                </a:solidFill>
              </a:defRPr>
            </a:pPr>
            <a:r>
              <a:rPr>
                <a:solidFill>
                  <a:srgbClr val="3C3C3B"/>
                </a:solidFill>
                <a:latin typeface="+mj-lt"/>
                <a:ea typeface="+mj-ea"/>
                <a:cs typeface="+mj-cs"/>
                <a:sym typeface="Helvetica Neue"/>
              </a:rPr>
              <a:t>documents with members of your private group</a:t>
            </a:r>
            <a:endParaRPr>
              <a:latin typeface="Calibri"/>
              <a:ea typeface="Calibri"/>
              <a:cs typeface="Calibri"/>
              <a:sym typeface="Calibri"/>
            </a:endParaRPr>
          </a:p>
          <a:p>
            <a:pPr lvl="0">
              <a:defRPr>
                <a:solidFill>
                  <a:srgbClr val="000000"/>
                </a:solidFill>
              </a:defRPr>
            </a:pPr>
            <a:endParaRPr>
              <a:latin typeface="+mj-lt"/>
              <a:ea typeface="+mj-ea"/>
              <a:cs typeface="+mj-cs"/>
              <a:sym typeface="Helvetica Neue"/>
            </a:endParaRPr>
          </a:p>
          <a:p>
            <a:pPr lvl="0">
              <a:defRPr>
                <a:solidFill>
                  <a:srgbClr val="000000"/>
                </a:solidFill>
              </a:defRPr>
            </a:pPr>
            <a:endParaRPr>
              <a:latin typeface="+mj-lt"/>
              <a:ea typeface="+mj-ea"/>
              <a:cs typeface="+mj-cs"/>
              <a:sym typeface="Helvetica Neue"/>
            </a:endParaRPr>
          </a:p>
          <a:p>
            <a:pPr lvl="0">
              <a:defRPr>
                <a:solidFill>
                  <a:srgbClr val="000000"/>
                </a:solidFill>
              </a:defRPr>
            </a:pPr>
            <a:r>
              <a:rPr>
                <a:solidFill>
                  <a:srgbClr val="3C3C3B"/>
                </a:solidFill>
                <a:latin typeface="+mj-lt"/>
                <a:ea typeface="+mj-ea"/>
                <a:cs typeface="+mj-cs"/>
                <a:sym typeface="Helvetica Neue"/>
              </a:rPr>
              <a:t>Share highlights and annotations</a:t>
            </a:r>
          </a:p>
        </p:txBody>
      </p:sp>
      <p:sp>
        <p:nvSpPr>
          <p:cNvPr id="4" name="Shape 329">
            <a:extLst>
              <a:ext uri="{FF2B5EF4-FFF2-40B4-BE49-F238E27FC236}">
                <a16:creationId xmlns:a16="http://schemas.microsoft.com/office/drawing/2014/main" xmlns="" id="{4D99B808-AE60-464F-BE74-1252DF229D44}"/>
              </a:ext>
            </a:extLst>
          </p:cNvPr>
          <p:cNvSpPr/>
          <p:nvPr/>
        </p:nvSpPr>
        <p:spPr>
          <a:xfrm>
            <a:off x="570252" y="6053666"/>
            <a:ext cx="6843060" cy="36443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mj-lt"/>
                <a:ea typeface="+mj-ea"/>
                <a:cs typeface="+mj-cs"/>
                <a:sym typeface="Helvetica Neue"/>
              </a:defRPr>
            </a:lvl1pPr>
          </a:lstStyle>
          <a:p>
            <a:pPr lvl="0">
              <a:defRPr>
                <a:solidFill>
                  <a:srgbClr val="000000"/>
                </a:solidFill>
              </a:defRPr>
            </a:pPr>
            <a:r>
              <a:rPr>
                <a:solidFill>
                  <a:srgbClr val="3C3C3B"/>
                </a:solidFill>
              </a:rPr>
              <a:t>Each group member is assigned a different color for highlighting</a:t>
            </a:r>
          </a:p>
        </p:txBody>
      </p:sp>
      <p:pic>
        <p:nvPicPr>
          <p:cNvPr id="5" name="image77.png">
            <a:extLst>
              <a:ext uri="{FF2B5EF4-FFF2-40B4-BE49-F238E27FC236}">
                <a16:creationId xmlns:a16="http://schemas.microsoft.com/office/drawing/2014/main" xmlns="" id="{885C90F6-8DFA-40CF-90FE-1A379298BCC1}"/>
              </a:ext>
            </a:extLst>
          </p:cNvPr>
          <p:cNvPicPr/>
          <p:nvPr/>
        </p:nvPicPr>
        <p:blipFill>
          <a:blip r:embed="rId3"/>
          <a:stretch>
            <a:fillRect/>
          </a:stretch>
        </p:blipFill>
        <p:spPr>
          <a:xfrm>
            <a:off x="720229" y="2060357"/>
            <a:ext cx="5731267" cy="3845854"/>
          </a:xfrm>
          <a:prstGeom prst="rect">
            <a:avLst/>
          </a:prstGeom>
          <a:ln w="12700">
            <a:miter lim="400000"/>
          </a:ln>
          <a:effectLst>
            <a:outerShdw blurRad="63500" rotWithShape="0">
              <a:srgbClr val="000000">
                <a:alpha val="39999"/>
              </a:srgbClr>
            </a:outerShdw>
          </a:effectLst>
        </p:spPr>
      </p:pic>
    </p:spTree>
    <p:extLst>
      <p:ext uri="{BB962C8B-B14F-4D97-AF65-F5344CB8AC3E}">
        <p14:creationId xmlns:p14="http://schemas.microsoft.com/office/powerpoint/2010/main" xmlns="" val="54178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52D6609A-C43A-489A-907E-0254C631820E}"/>
              </a:ext>
            </a:extLst>
          </p:cNvPr>
          <p:cNvSpPr>
            <a:spLocks noGrp="1"/>
          </p:cNvSpPr>
          <p:nvPr>
            <p:ph type="subTitle" idx="1"/>
          </p:nvPr>
        </p:nvSpPr>
        <p:spPr>
          <a:xfrm>
            <a:off x="358774" y="2975628"/>
            <a:ext cx="8638469" cy="861081"/>
          </a:xfrm>
        </p:spPr>
        <p:txBody>
          <a:bodyPr/>
          <a:lstStyle/>
          <a:p>
            <a:r>
              <a:rPr lang="en-US" b="1" dirty="0"/>
              <a:t>Discover</a:t>
            </a:r>
          </a:p>
          <a:p>
            <a:r>
              <a:rPr lang="en-US" b="1" dirty="0"/>
              <a:t>New Research, Recommendations, and Impact</a:t>
            </a:r>
          </a:p>
        </p:txBody>
      </p:sp>
    </p:spTree>
    <p:extLst>
      <p:ext uri="{BB962C8B-B14F-4D97-AF65-F5344CB8AC3E}">
        <p14:creationId xmlns:p14="http://schemas.microsoft.com/office/powerpoint/2010/main" xmlns="" val="54192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826925-A726-4DAE-BE76-C58DEF53590A}"/>
              </a:ext>
            </a:extLst>
          </p:cNvPr>
          <p:cNvSpPr>
            <a:spLocks noGrp="1"/>
          </p:cNvSpPr>
          <p:nvPr>
            <p:ph type="title"/>
          </p:nvPr>
        </p:nvSpPr>
        <p:spPr/>
        <p:txBody>
          <a:bodyPr/>
          <a:lstStyle/>
          <a:p>
            <a:r>
              <a:rPr lang="en-US" dirty="0"/>
              <a:t>Search the Web Catalog Online</a:t>
            </a:r>
          </a:p>
        </p:txBody>
      </p:sp>
      <p:pic>
        <p:nvPicPr>
          <p:cNvPr id="6" name="Picture 5">
            <a:extLst>
              <a:ext uri="{FF2B5EF4-FFF2-40B4-BE49-F238E27FC236}">
                <a16:creationId xmlns:a16="http://schemas.microsoft.com/office/drawing/2014/main" xmlns="" id="{5BD69C73-27C6-4EAE-A4E0-8590004874C0}"/>
              </a:ext>
            </a:extLst>
          </p:cNvPr>
          <p:cNvPicPr>
            <a:picLocks noChangeAspect="1"/>
          </p:cNvPicPr>
          <p:nvPr/>
        </p:nvPicPr>
        <p:blipFill>
          <a:blip r:embed="rId3"/>
          <a:stretch>
            <a:fillRect/>
          </a:stretch>
        </p:blipFill>
        <p:spPr>
          <a:xfrm>
            <a:off x="99388" y="1318918"/>
            <a:ext cx="8945223" cy="4220164"/>
          </a:xfrm>
          <a:prstGeom prst="rect">
            <a:avLst/>
          </a:prstGeom>
        </p:spPr>
      </p:pic>
    </p:spTree>
    <p:extLst>
      <p:ext uri="{BB962C8B-B14F-4D97-AF65-F5344CB8AC3E}">
        <p14:creationId xmlns:p14="http://schemas.microsoft.com/office/powerpoint/2010/main" xmlns="" val="2567550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2E4AA-B746-483A-A13F-DBF8CF8F0BB2}"/>
              </a:ext>
            </a:extLst>
          </p:cNvPr>
          <p:cNvSpPr>
            <a:spLocks noGrp="1"/>
          </p:cNvSpPr>
          <p:nvPr>
            <p:ph type="title"/>
          </p:nvPr>
        </p:nvSpPr>
        <p:spPr/>
        <p:txBody>
          <a:bodyPr/>
          <a:lstStyle/>
          <a:p>
            <a:r>
              <a:rPr lang="en-US" dirty="0"/>
              <a:t>Quickly Add New Research</a:t>
            </a:r>
          </a:p>
        </p:txBody>
      </p:sp>
      <p:sp>
        <p:nvSpPr>
          <p:cNvPr id="4" name="Shape 386">
            <a:extLst>
              <a:ext uri="{FF2B5EF4-FFF2-40B4-BE49-F238E27FC236}">
                <a16:creationId xmlns:a16="http://schemas.microsoft.com/office/drawing/2014/main" xmlns="" id="{17210B74-73D7-47F9-AC2C-70AAC4FF826C}"/>
              </a:ext>
            </a:extLst>
          </p:cNvPr>
          <p:cNvSpPr/>
          <p:nvPr/>
        </p:nvSpPr>
        <p:spPr>
          <a:xfrm>
            <a:off x="6862618" y="1871303"/>
            <a:ext cx="2281384" cy="1815878"/>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lvl="0">
              <a:defRPr>
                <a:solidFill>
                  <a:srgbClr val="000000"/>
                </a:solidFill>
              </a:defRPr>
            </a:pPr>
            <a:r>
              <a:rPr sz="1600" dirty="0">
                <a:solidFill>
                  <a:srgbClr val="3C3C3B"/>
                </a:solidFill>
                <a:latin typeface="+mj-lt"/>
                <a:ea typeface="+mj-ea"/>
                <a:cs typeface="+mj-cs"/>
                <a:sym typeface="Helvetica Neue"/>
              </a:rPr>
              <a:t>If the article is freely available, it’s a one-click addition to your library</a:t>
            </a:r>
            <a:endParaRPr sz="1600" dirty="0">
              <a:latin typeface="Calibri"/>
              <a:ea typeface="Calibri"/>
              <a:cs typeface="Calibri"/>
              <a:sym typeface="Calibri"/>
            </a:endParaRPr>
          </a:p>
          <a:p>
            <a:pPr lvl="0">
              <a:defRPr>
                <a:solidFill>
                  <a:srgbClr val="000000"/>
                </a:solidFill>
              </a:defRPr>
            </a:pPr>
            <a:endParaRPr sz="1600" dirty="0">
              <a:latin typeface="+mj-lt"/>
              <a:ea typeface="+mj-ea"/>
              <a:cs typeface="+mj-cs"/>
              <a:sym typeface="Helvetica Neue"/>
            </a:endParaRPr>
          </a:p>
          <a:p>
            <a:pPr lvl="0">
              <a:defRPr>
                <a:solidFill>
                  <a:srgbClr val="000000"/>
                </a:solidFill>
              </a:defRPr>
            </a:pPr>
            <a:endParaRPr sz="1600" dirty="0">
              <a:latin typeface="+mj-lt"/>
              <a:ea typeface="+mj-ea"/>
              <a:cs typeface="+mj-cs"/>
              <a:sym typeface="Helvetica Neue"/>
            </a:endParaRPr>
          </a:p>
          <a:p>
            <a:pPr lvl="0">
              <a:defRPr>
                <a:solidFill>
                  <a:srgbClr val="000000"/>
                </a:solidFill>
              </a:defRPr>
            </a:pPr>
            <a:r>
              <a:rPr sz="1600" dirty="0">
                <a:solidFill>
                  <a:srgbClr val="3C3C3B"/>
                </a:solidFill>
                <a:latin typeface="+mj-lt"/>
                <a:ea typeface="+mj-ea"/>
                <a:cs typeface="+mj-cs"/>
                <a:sym typeface="Helvetica Neue"/>
              </a:rPr>
              <a:t>Or use </a:t>
            </a:r>
            <a:r>
              <a:rPr lang="en-US" sz="1600" dirty="0">
                <a:solidFill>
                  <a:srgbClr val="3C3C3B"/>
                </a:solidFill>
                <a:latin typeface="+mj-lt"/>
                <a:ea typeface="+mj-ea"/>
                <a:cs typeface="+mj-cs"/>
                <a:sym typeface="Helvetica Neue"/>
              </a:rPr>
              <a:t>Get Full Text</a:t>
            </a:r>
            <a:r>
              <a:rPr sz="1600" dirty="0">
                <a:solidFill>
                  <a:srgbClr val="3C3C3B"/>
                </a:solidFill>
                <a:latin typeface="+mj-lt"/>
                <a:ea typeface="+mj-ea"/>
                <a:cs typeface="+mj-cs"/>
                <a:sym typeface="Helvetica Neue"/>
              </a:rPr>
              <a:t> to locate the full text</a:t>
            </a:r>
          </a:p>
        </p:txBody>
      </p:sp>
      <p:pic>
        <p:nvPicPr>
          <p:cNvPr id="8" name="Picture 7">
            <a:extLst>
              <a:ext uri="{FF2B5EF4-FFF2-40B4-BE49-F238E27FC236}">
                <a16:creationId xmlns:a16="http://schemas.microsoft.com/office/drawing/2014/main" xmlns="" id="{61DA63F0-DB45-49DA-99D7-6A529CE721C6}"/>
              </a:ext>
            </a:extLst>
          </p:cNvPr>
          <p:cNvPicPr>
            <a:picLocks noChangeAspect="1"/>
          </p:cNvPicPr>
          <p:nvPr/>
        </p:nvPicPr>
        <p:blipFill>
          <a:blip r:embed="rId3"/>
          <a:stretch>
            <a:fillRect/>
          </a:stretch>
        </p:blipFill>
        <p:spPr>
          <a:xfrm>
            <a:off x="94625" y="1299158"/>
            <a:ext cx="6283349" cy="4298078"/>
          </a:xfrm>
          <a:prstGeom prst="rect">
            <a:avLst/>
          </a:prstGeom>
        </p:spPr>
      </p:pic>
      <p:sp>
        <p:nvSpPr>
          <p:cNvPr id="9" name="TextBox 8">
            <a:extLst>
              <a:ext uri="{FF2B5EF4-FFF2-40B4-BE49-F238E27FC236}">
                <a16:creationId xmlns:a16="http://schemas.microsoft.com/office/drawing/2014/main" xmlns="" id="{FB1D8A5B-ECBF-4E69-89F1-D8787C3E7F68}"/>
              </a:ext>
            </a:extLst>
          </p:cNvPr>
          <p:cNvSpPr txBox="1"/>
          <p:nvPr/>
        </p:nvSpPr>
        <p:spPr>
          <a:xfrm>
            <a:off x="6533842" y="1955071"/>
            <a:ext cx="269626" cy="246221"/>
          </a:xfrm>
          <a:prstGeom prst="rect">
            <a:avLst/>
          </a:prstGeom>
          <a:solidFill>
            <a:srgbClr val="E6363E"/>
          </a:solidFill>
          <a:ln>
            <a:solidFill>
              <a:srgbClr val="E82230"/>
            </a:solidFill>
          </a:ln>
        </p:spPr>
        <p:txBody>
          <a:bodyPr wrap="square" rtlCol="0">
            <a:spAutoFit/>
          </a:bodyPr>
          <a:lstStyle/>
          <a:p>
            <a:r>
              <a:rPr lang="en-US" sz="1000" dirty="0">
                <a:solidFill>
                  <a:schemeClr val="bg1"/>
                </a:solidFill>
              </a:rPr>
              <a:t>A</a:t>
            </a:r>
          </a:p>
        </p:txBody>
      </p:sp>
      <p:sp>
        <p:nvSpPr>
          <p:cNvPr id="10" name="TextBox 9">
            <a:extLst>
              <a:ext uri="{FF2B5EF4-FFF2-40B4-BE49-F238E27FC236}">
                <a16:creationId xmlns:a16="http://schemas.microsoft.com/office/drawing/2014/main" xmlns="" id="{28E80510-C04B-4658-9D82-8F8B188AFCD6}"/>
              </a:ext>
            </a:extLst>
          </p:cNvPr>
          <p:cNvSpPr txBox="1"/>
          <p:nvPr/>
        </p:nvSpPr>
        <p:spPr>
          <a:xfrm>
            <a:off x="5642533" y="3834671"/>
            <a:ext cx="269626" cy="246221"/>
          </a:xfrm>
          <a:prstGeom prst="rect">
            <a:avLst/>
          </a:prstGeom>
          <a:solidFill>
            <a:srgbClr val="E6363E"/>
          </a:solidFill>
          <a:ln>
            <a:solidFill>
              <a:srgbClr val="E82230"/>
            </a:solidFill>
          </a:ln>
        </p:spPr>
        <p:txBody>
          <a:bodyPr wrap="square" rtlCol="0">
            <a:spAutoFit/>
          </a:bodyPr>
          <a:lstStyle/>
          <a:p>
            <a:r>
              <a:rPr lang="en-US" sz="1000" dirty="0">
                <a:solidFill>
                  <a:schemeClr val="bg1"/>
                </a:solidFill>
              </a:rPr>
              <a:t>A</a:t>
            </a:r>
          </a:p>
        </p:txBody>
      </p:sp>
      <p:sp>
        <p:nvSpPr>
          <p:cNvPr id="11" name="TextBox 10">
            <a:extLst>
              <a:ext uri="{FF2B5EF4-FFF2-40B4-BE49-F238E27FC236}">
                <a16:creationId xmlns:a16="http://schemas.microsoft.com/office/drawing/2014/main" xmlns="" id="{22F9CDB7-093C-4BED-AD05-0821FD9344B5}"/>
              </a:ext>
            </a:extLst>
          </p:cNvPr>
          <p:cNvSpPr txBox="1"/>
          <p:nvPr/>
        </p:nvSpPr>
        <p:spPr>
          <a:xfrm>
            <a:off x="6533842" y="3190289"/>
            <a:ext cx="269626" cy="246221"/>
          </a:xfrm>
          <a:prstGeom prst="rect">
            <a:avLst/>
          </a:prstGeom>
          <a:solidFill>
            <a:srgbClr val="E6363E"/>
          </a:solidFill>
          <a:ln>
            <a:solidFill>
              <a:srgbClr val="E82230"/>
            </a:solidFill>
          </a:ln>
        </p:spPr>
        <p:txBody>
          <a:bodyPr wrap="square" rtlCol="0">
            <a:spAutoFit/>
          </a:bodyPr>
          <a:lstStyle/>
          <a:p>
            <a:r>
              <a:rPr lang="en-US" sz="1000" dirty="0">
                <a:solidFill>
                  <a:schemeClr val="bg1"/>
                </a:solidFill>
              </a:rPr>
              <a:t>B</a:t>
            </a:r>
          </a:p>
        </p:txBody>
      </p:sp>
      <p:sp>
        <p:nvSpPr>
          <p:cNvPr id="12" name="TextBox 11">
            <a:extLst>
              <a:ext uri="{FF2B5EF4-FFF2-40B4-BE49-F238E27FC236}">
                <a16:creationId xmlns:a16="http://schemas.microsoft.com/office/drawing/2014/main" xmlns="" id="{BED12B3D-75EB-42D2-BC86-561D6E513249}"/>
              </a:ext>
            </a:extLst>
          </p:cNvPr>
          <p:cNvSpPr txBox="1"/>
          <p:nvPr/>
        </p:nvSpPr>
        <p:spPr>
          <a:xfrm>
            <a:off x="3101486" y="5474125"/>
            <a:ext cx="269626" cy="246221"/>
          </a:xfrm>
          <a:prstGeom prst="rect">
            <a:avLst/>
          </a:prstGeom>
          <a:solidFill>
            <a:srgbClr val="E6363E"/>
          </a:solidFill>
          <a:ln>
            <a:solidFill>
              <a:srgbClr val="E82230"/>
            </a:solidFill>
          </a:ln>
        </p:spPr>
        <p:txBody>
          <a:bodyPr wrap="square" rtlCol="0">
            <a:spAutoFit/>
          </a:bodyPr>
          <a:lstStyle/>
          <a:p>
            <a:r>
              <a:rPr lang="en-US" sz="1000" dirty="0">
                <a:solidFill>
                  <a:schemeClr val="bg1"/>
                </a:solidFill>
              </a:rPr>
              <a:t>B</a:t>
            </a:r>
          </a:p>
        </p:txBody>
      </p:sp>
    </p:spTree>
    <p:extLst>
      <p:ext uri="{BB962C8B-B14F-4D97-AF65-F5344CB8AC3E}">
        <p14:creationId xmlns:p14="http://schemas.microsoft.com/office/powerpoint/2010/main" xmlns="" val="3313668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82E4AA-B746-483A-A13F-DBF8CF8F0BB2}"/>
              </a:ext>
            </a:extLst>
          </p:cNvPr>
          <p:cNvSpPr>
            <a:spLocks noGrp="1"/>
          </p:cNvSpPr>
          <p:nvPr>
            <p:ph type="title"/>
          </p:nvPr>
        </p:nvSpPr>
        <p:spPr/>
        <p:txBody>
          <a:bodyPr/>
          <a:lstStyle/>
          <a:p>
            <a:r>
              <a:rPr lang="en-US" dirty="0"/>
              <a:t>Get Statistics</a:t>
            </a:r>
          </a:p>
        </p:txBody>
      </p:sp>
      <p:pic>
        <p:nvPicPr>
          <p:cNvPr id="9" name="Picture 8">
            <a:extLst>
              <a:ext uri="{FF2B5EF4-FFF2-40B4-BE49-F238E27FC236}">
                <a16:creationId xmlns:a16="http://schemas.microsoft.com/office/drawing/2014/main" xmlns="" id="{60BF8CD9-5F67-46EC-AA71-0DB269B11855}"/>
              </a:ext>
            </a:extLst>
          </p:cNvPr>
          <p:cNvPicPr>
            <a:picLocks noChangeAspect="1"/>
          </p:cNvPicPr>
          <p:nvPr/>
        </p:nvPicPr>
        <p:blipFill>
          <a:blip r:embed="rId3"/>
          <a:stretch>
            <a:fillRect/>
          </a:stretch>
        </p:blipFill>
        <p:spPr>
          <a:xfrm>
            <a:off x="249854" y="960582"/>
            <a:ext cx="5901189" cy="5308600"/>
          </a:xfrm>
          <a:prstGeom prst="rect">
            <a:avLst/>
          </a:prstGeom>
        </p:spPr>
      </p:pic>
      <p:sp>
        <p:nvSpPr>
          <p:cNvPr id="11" name="TextBox 10">
            <a:extLst>
              <a:ext uri="{FF2B5EF4-FFF2-40B4-BE49-F238E27FC236}">
                <a16:creationId xmlns:a16="http://schemas.microsoft.com/office/drawing/2014/main" xmlns="" id="{693E39E2-261E-445C-A686-2E96A390E347}"/>
              </a:ext>
            </a:extLst>
          </p:cNvPr>
          <p:cNvSpPr txBox="1"/>
          <p:nvPr/>
        </p:nvSpPr>
        <p:spPr>
          <a:xfrm>
            <a:off x="6456217" y="2189540"/>
            <a:ext cx="2034309" cy="923330"/>
          </a:xfrm>
          <a:prstGeom prst="rect">
            <a:avLst/>
          </a:prstGeom>
          <a:noFill/>
        </p:spPr>
        <p:txBody>
          <a:bodyPr wrap="square">
            <a:spAutoFit/>
          </a:bodyPr>
          <a:lstStyle/>
          <a:p>
            <a:r>
              <a:rPr lang="en-US" dirty="0">
                <a:solidFill>
                  <a:srgbClr val="3C3C3B"/>
                </a:solidFill>
                <a:latin typeface="+mj-lt"/>
                <a:ea typeface="+mj-ea"/>
                <a:cs typeface="+mj-cs"/>
                <a:sym typeface="Helvetica Neue"/>
              </a:rPr>
              <a:t>Quickly see readership and citation index</a:t>
            </a:r>
            <a:endParaRPr lang="en-US" dirty="0"/>
          </a:p>
        </p:txBody>
      </p:sp>
      <p:sp>
        <p:nvSpPr>
          <p:cNvPr id="12" name="Oval 11">
            <a:extLst>
              <a:ext uri="{FF2B5EF4-FFF2-40B4-BE49-F238E27FC236}">
                <a16:creationId xmlns:a16="http://schemas.microsoft.com/office/drawing/2014/main" xmlns="" id="{306287BD-092F-4EC4-A070-3BFDB9BBA4F8}"/>
              </a:ext>
            </a:extLst>
          </p:cNvPr>
          <p:cNvSpPr/>
          <p:nvPr/>
        </p:nvSpPr>
        <p:spPr>
          <a:xfrm>
            <a:off x="5477164" y="2189540"/>
            <a:ext cx="581891" cy="701442"/>
          </a:xfrm>
          <a:prstGeom prst="ellipse">
            <a:avLst/>
          </a:prstGeom>
          <a:noFill/>
          <a:ln w="28575">
            <a:solidFill>
              <a:srgbClr val="E6363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286707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845CE6E-851A-4E2C-B982-DE7EE3BF3EE9}"/>
              </a:ext>
            </a:extLst>
          </p:cNvPr>
          <p:cNvSpPr>
            <a:spLocks noGrp="1"/>
          </p:cNvSpPr>
          <p:nvPr>
            <p:ph type="subTitle" idx="1"/>
          </p:nvPr>
        </p:nvSpPr>
        <p:spPr>
          <a:xfrm>
            <a:off x="358775" y="2975628"/>
            <a:ext cx="8412692" cy="861081"/>
          </a:xfrm>
        </p:spPr>
        <p:txBody>
          <a:bodyPr/>
          <a:lstStyle/>
          <a:p>
            <a:r>
              <a:rPr lang="en-US" b="1" dirty="0"/>
              <a:t>Talk to Us</a:t>
            </a:r>
          </a:p>
          <a:p>
            <a:r>
              <a:rPr lang="en-US" b="1" dirty="0"/>
              <a:t>Let us know if you need help or resources</a:t>
            </a:r>
          </a:p>
          <a:p>
            <a:endParaRPr lang="en-US" b="1" dirty="0"/>
          </a:p>
          <a:p>
            <a:r>
              <a:rPr lang="en-US" b="1" dirty="0">
                <a:hlinkClick r:id="rId2"/>
              </a:rPr>
              <a:t>community@mendeley.com</a:t>
            </a:r>
            <a:r>
              <a:rPr lang="en-US" b="1" dirty="0"/>
              <a:t> </a:t>
            </a:r>
          </a:p>
        </p:txBody>
      </p:sp>
    </p:spTree>
    <p:extLst>
      <p:ext uri="{BB962C8B-B14F-4D97-AF65-F5344CB8AC3E}">
        <p14:creationId xmlns:p14="http://schemas.microsoft.com/office/powerpoint/2010/main" xmlns="" val="3816899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F67A4B96-37D4-44CF-A263-881EF5D9785F}"/>
              </a:ext>
            </a:extLst>
          </p:cNvPr>
          <p:cNvSpPr>
            <a:spLocks noGrp="1"/>
          </p:cNvSpPr>
          <p:nvPr>
            <p:ph type="title"/>
          </p:nvPr>
        </p:nvSpPr>
        <p:spPr/>
        <p:txBody>
          <a:bodyPr/>
          <a:lstStyle/>
          <a:p>
            <a:r>
              <a:rPr lang="en-US" dirty="0"/>
              <a:t>Mendeley Guides</a:t>
            </a:r>
          </a:p>
        </p:txBody>
      </p:sp>
      <p:sp>
        <p:nvSpPr>
          <p:cNvPr id="6" name="Rectangle 5">
            <a:extLst>
              <a:ext uri="{FF2B5EF4-FFF2-40B4-BE49-F238E27FC236}">
                <a16:creationId xmlns:a16="http://schemas.microsoft.com/office/drawing/2014/main" xmlns="" id="{C0C518C6-D996-49EB-B056-E462FE8666A7}"/>
              </a:ext>
            </a:extLst>
          </p:cNvPr>
          <p:cNvSpPr/>
          <p:nvPr/>
        </p:nvSpPr>
        <p:spPr>
          <a:xfrm>
            <a:off x="1383600" y="6489700"/>
            <a:ext cx="3719864" cy="369332"/>
          </a:xfrm>
          <a:prstGeom prst="rect">
            <a:avLst/>
          </a:prstGeom>
        </p:spPr>
        <p:txBody>
          <a:bodyPr wrap="none">
            <a:spAutoFit/>
          </a:bodyPr>
          <a:lstStyle/>
          <a:p>
            <a:r>
              <a:rPr lang="en-US" dirty="0"/>
              <a:t>https://www.mendeley.com/guides/</a:t>
            </a:r>
          </a:p>
        </p:txBody>
      </p:sp>
      <p:grpSp>
        <p:nvGrpSpPr>
          <p:cNvPr id="9" name="Group 8">
            <a:extLst>
              <a:ext uri="{FF2B5EF4-FFF2-40B4-BE49-F238E27FC236}">
                <a16:creationId xmlns:a16="http://schemas.microsoft.com/office/drawing/2014/main" xmlns="" id="{A575920A-8C03-47CA-93E3-049E2EA0DA1F}"/>
              </a:ext>
            </a:extLst>
          </p:cNvPr>
          <p:cNvGrpSpPr/>
          <p:nvPr/>
        </p:nvGrpSpPr>
        <p:grpSpPr>
          <a:xfrm>
            <a:off x="1383600" y="740068"/>
            <a:ext cx="6739866" cy="4182914"/>
            <a:chOff x="1383600" y="749304"/>
            <a:chExt cx="6739866" cy="4182914"/>
          </a:xfrm>
        </p:grpSpPr>
        <p:pic>
          <p:nvPicPr>
            <p:cNvPr id="3" name="Picture 2">
              <a:extLst>
                <a:ext uri="{FF2B5EF4-FFF2-40B4-BE49-F238E27FC236}">
                  <a16:creationId xmlns:a16="http://schemas.microsoft.com/office/drawing/2014/main" xmlns="" id="{5CB2074B-BD6A-41AD-ACAC-5B55DD5C567D}"/>
                </a:ext>
              </a:extLst>
            </p:cNvPr>
            <p:cNvPicPr>
              <a:picLocks noChangeAspect="1"/>
            </p:cNvPicPr>
            <p:nvPr/>
          </p:nvPicPr>
          <p:blipFill rotWithShape="1">
            <a:blip r:embed="rId2"/>
            <a:srcRect b="24821"/>
            <a:stretch/>
          </p:blipFill>
          <p:spPr>
            <a:xfrm>
              <a:off x="1383600" y="749304"/>
              <a:ext cx="6739866" cy="4182914"/>
            </a:xfrm>
            <a:prstGeom prst="rect">
              <a:avLst/>
            </a:prstGeom>
          </p:spPr>
        </p:pic>
        <p:pic>
          <p:nvPicPr>
            <p:cNvPr id="5" name="Picture 4">
              <a:extLst>
                <a:ext uri="{FF2B5EF4-FFF2-40B4-BE49-F238E27FC236}">
                  <a16:creationId xmlns:a16="http://schemas.microsoft.com/office/drawing/2014/main" xmlns="" id="{732E56A5-F9A1-429F-A013-CBD6160FAC94}"/>
                </a:ext>
              </a:extLst>
            </p:cNvPr>
            <p:cNvPicPr>
              <a:picLocks noChangeAspect="1"/>
            </p:cNvPicPr>
            <p:nvPr/>
          </p:nvPicPr>
          <p:blipFill>
            <a:blip r:embed="rId3"/>
            <a:stretch>
              <a:fillRect/>
            </a:stretch>
          </p:blipFill>
          <p:spPr>
            <a:xfrm>
              <a:off x="3558577" y="3758024"/>
              <a:ext cx="922512" cy="915576"/>
            </a:xfrm>
            <a:prstGeom prst="rect">
              <a:avLst/>
            </a:prstGeom>
          </p:spPr>
        </p:pic>
        <p:pic>
          <p:nvPicPr>
            <p:cNvPr id="8" name="Picture 7">
              <a:extLst>
                <a:ext uri="{FF2B5EF4-FFF2-40B4-BE49-F238E27FC236}">
                  <a16:creationId xmlns:a16="http://schemas.microsoft.com/office/drawing/2014/main" xmlns="" id="{6AF16E9F-A6B1-4586-B5F9-7EF982360535}"/>
                </a:ext>
              </a:extLst>
            </p:cNvPr>
            <p:cNvPicPr>
              <a:picLocks noChangeAspect="1"/>
            </p:cNvPicPr>
            <p:nvPr/>
          </p:nvPicPr>
          <p:blipFill>
            <a:blip r:embed="rId4"/>
            <a:stretch>
              <a:fillRect/>
            </a:stretch>
          </p:blipFill>
          <p:spPr>
            <a:xfrm>
              <a:off x="1956803" y="3652092"/>
              <a:ext cx="1096046" cy="1012272"/>
            </a:xfrm>
            <a:prstGeom prst="rect">
              <a:avLst/>
            </a:prstGeom>
          </p:spPr>
        </p:pic>
      </p:grpSp>
    </p:spTree>
    <p:extLst>
      <p:ext uri="{BB962C8B-B14F-4D97-AF65-F5344CB8AC3E}">
        <p14:creationId xmlns:p14="http://schemas.microsoft.com/office/powerpoint/2010/main" xmlns="" val="4275666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xmlns="" id="{7147952E-2B6B-43D7-83A5-78790D853EFF}"/>
              </a:ext>
            </a:extLst>
          </p:cNvPr>
          <p:cNvSpPr>
            <a:spLocks noGrp="1"/>
          </p:cNvSpPr>
          <p:nvPr>
            <p:ph type="subTitle" idx="1"/>
          </p:nvPr>
        </p:nvSpPr>
        <p:spPr/>
        <p:txBody>
          <a:bodyPr/>
          <a:lstStyle/>
          <a:p>
            <a:r>
              <a:rPr lang="en-US" b="1" dirty="0"/>
              <a:t>Overview: </a:t>
            </a:r>
          </a:p>
          <a:p>
            <a:r>
              <a:rPr lang="en-US" b="1" dirty="0"/>
              <a:t>Using Mendeley </a:t>
            </a:r>
          </a:p>
        </p:txBody>
      </p:sp>
    </p:spTree>
    <p:extLst>
      <p:ext uri="{BB962C8B-B14F-4D97-AF65-F5344CB8AC3E}">
        <p14:creationId xmlns:p14="http://schemas.microsoft.com/office/powerpoint/2010/main" xmlns="" val="2473023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7554FB-28D1-4749-9DB5-FD854C260084}"/>
              </a:ext>
            </a:extLst>
          </p:cNvPr>
          <p:cNvSpPr>
            <a:spLocks noGrp="1"/>
          </p:cNvSpPr>
          <p:nvPr>
            <p:ph type="title"/>
          </p:nvPr>
        </p:nvSpPr>
        <p:spPr/>
        <p:txBody>
          <a:bodyPr/>
          <a:lstStyle/>
          <a:p>
            <a:r>
              <a:rPr lang="en-US" dirty="0"/>
              <a:t>Create a free account</a:t>
            </a:r>
          </a:p>
        </p:txBody>
      </p:sp>
      <p:pic>
        <p:nvPicPr>
          <p:cNvPr id="3" name="Picture 2">
            <a:extLst>
              <a:ext uri="{FF2B5EF4-FFF2-40B4-BE49-F238E27FC236}">
                <a16:creationId xmlns:a16="http://schemas.microsoft.com/office/drawing/2014/main" xmlns="" id="{AA7CCBA6-1826-423F-8D85-F0B009F403AE}"/>
              </a:ext>
            </a:extLst>
          </p:cNvPr>
          <p:cNvPicPr>
            <a:picLocks noChangeAspect="1"/>
          </p:cNvPicPr>
          <p:nvPr/>
        </p:nvPicPr>
        <p:blipFill>
          <a:blip r:embed="rId3"/>
          <a:stretch>
            <a:fillRect/>
          </a:stretch>
        </p:blipFill>
        <p:spPr>
          <a:xfrm>
            <a:off x="358775" y="941826"/>
            <a:ext cx="8093849" cy="5187524"/>
          </a:xfrm>
          <a:prstGeom prst="rect">
            <a:avLst/>
          </a:prstGeom>
        </p:spPr>
      </p:pic>
    </p:spTree>
    <p:extLst>
      <p:ext uri="{BB962C8B-B14F-4D97-AF65-F5344CB8AC3E}">
        <p14:creationId xmlns:p14="http://schemas.microsoft.com/office/powerpoint/2010/main" xmlns="" val="1240773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AD8F3BF7-F608-4B3C-A31A-6619F79B57FF}"/>
              </a:ext>
            </a:extLst>
          </p:cNvPr>
          <p:cNvSpPr>
            <a:spLocks noGrp="1"/>
          </p:cNvSpPr>
          <p:nvPr>
            <p:ph type="title"/>
          </p:nvPr>
        </p:nvSpPr>
        <p:spPr/>
        <p:txBody>
          <a:bodyPr/>
          <a:lstStyle/>
          <a:p>
            <a:r>
              <a:rPr lang="en-US" dirty="0"/>
              <a:t>Mendeley Desktop</a:t>
            </a:r>
          </a:p>
        </p:txBody>
      </p:sp>
      <p:pic>
        <p:nvPicPr>
          <p:cNvPr id="4" name="image19.png">
            <a:extLst>
              <a:ext uri="{FF2B5EF4-FFF2-40B4-BE49-F238E27FC236}">
                <a16:creationId xmlns:a16="http://schemas.microsoft.com/office/drawing/2014/main" xmlns="" id="{8A6BD0A1-667D-4DBD-B70C-456B42719A31}"/>
              </a:ext>
            </a:extLst>
          </p:cNvPr>
          <p:cNvPicPr/>
          <p:nvPr/>
        </p:nvPicPr>
        <p:blipFill>
          <a:blip r:embed="rId3"/>
          <a:stretch>
            <a:fillRect/>
          </a:stretch>
        </p:blipFill>
        <p:spPr>
          <a:xfrm>
            <a:off x="687455" y="1331555"/>
            <a:ext cx="7954740" cy="4768161"/>
          </a:xfrm>
          <a:prstGeom prst="rect">
            <a:avLst/>
          </a:prstGeom>
          <a:ln w="12700">
            <a:miter lim="400000"/>
          </a:ln>
          <a:effectLst>
            <a:outerShdw blurRad="63500" rotWithShape="0">
              <a:srgbClr val="000000">
                <a:alpha val="39999"/>
              </a:srgbClr>
            </a:outerShdw>
          </a:effectLst>
        </p:spPr>
      </p:pic>
    </p:spTree>
    <p:extLst>
      <p:ext uri="{BB962C8B-B14F-4D97-AF65-F5344CB8AC3E}">
        <p14:creationId xmlns:p14="http://schemas.microsoft.com/office/powerpoint/2010/main" xmlns="" val="762711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E54CB4-1876-4B7C-8F6C-77C5E2FED09B}"/>
              </a:ext>
            </a:extLst>
          </p:cNvPr>
          <p:cNvSpPr>
            <a:spLocks noGrp="1"/>
          </p:cNvSpPr>
          <p:nvPr>
            <p:ph type="title"/>
          </p:nvPr>
        </p:nvSpPr>
        <p:spPr/>
        <p:txBody>
          <a:bodyPr/>
          <a:lstStyle/>
          <a:p>
            <a:r>
              <a:rPr lang="en-US" dirty="0"/>
              <a:t>Mendeley Web</a:t>
            </a:r>
          </a:p>
        </p:txBody>
      </p:sp>
      <p:pic>
        <p:nvPicPr>
          <p:cNvPr id="5" name="Picture 4">
            <a:extLst>
              <a:ext uri="{FF2B5EF4-FFF2-40B4-BE49-F238E27FC236}">
                <a16:creationId xmlns:a16="http://schemas.microsoft.com/office/drawing/2014/main" xmlns="" id="{7EBF4E38-8F4E-4893-9C83-22566B7A3613}"/>
              </a:ext>
            </a:extLst>
          </p:cNvPr>
          <p:cNvPicPr>
            <a:picLocks noChangeAspect="1"/>
          </p:cNvPicPr>
          <p:nvPr/>
        </p:nvPicPr>
        <p:blipFill>
          <a:blip r:embed="rId3"/>
          <a:stretch>
            <a:fillRect/>
          </a:stretch>
        </p:blipFill>
        <p:spPr>
          <a:xfrm>
            <a:off x="520492" y="1273064"/>
            <a:ext cx="8103016" cy="4311872"/>
          </a:xfrm>
          <a:prstGeom prst="rect">
            <a:avLst/>
          </a:prstGeom>
        </p:spPr>
      </p:pic>
    </p:spTree>
    <p:extLst>
      <p:ext uri="{BB962C8B-B14F-4D97-AF65-F5344CB8AC3E}">
        <p14:creationId xmlns:p14="http://schemas.microsoft.com/office/powerpoint/2010/main" xmlns="" val="1772360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03D8D0-8A95-400E-B9AF-1C0D287F71AF}"/>
              </a:ext>
            </a:extLst>
          </p:cNvPr>
          <p:cNvSpPr>
            <a:spLocks noGrp="1"/>
          </p:cNvSpPr>
          <p:nvPr>
            <p:ph type="title"/>
          </p:nvPr>
        </p:nvSpPr>
        <p:spPr/>
        <p:txBody>
          <a:bodyPr/>
          <a:lstStyle/>
          <a:p>
            <a:r>
              <a:rPr lang="en-US" dirty="0"/>
              <a:t>References and Documents</a:t>
            </a:r>
          </a:p>
        </p:txBody>
      </p:sp>
      <p:sp>
        <p:nvSpPr>
          <p:cNvPr id="7" name="Shape 127">
            <a:extLst>
              <a:ext uri="{FF2B5EF4-FFF2-40B4-BE49-F238E27FC236}">
                <a16:creationId xmlns:a16="http://schemas.microsoft.com/office/drawing/2014/main" xmlns="" id="{94DC9574-8807-4445-A898-138081A70B5A}"/>
              </a:ext>
            </a:extLst>
          </p:cNvPr>
          <p:cNvSpPr/>
          <p:nvPr/>
        </p:nvSpPr>
        <p:spPr>
          <a:xfrm>
            <a:off x="2952143" y="2879987"/>
            <a:ext cx="3081163" cy="2"/>
          </a:xfrm>
          <a:prstGeom prst="line">
            <a:avLst/>
          </a:prstGeom>
          <a:noFill/>
          <a:ln w="88900" cap="rnd">
            <a:solidFill>
              <a:srgbClr val="E81C2D"/>
            </a:solidFill>
            <a:custDash>
              <a:ds d="100000" sp="200000"/>
            </a:custDash>
            <a:round/>
            <a:tailEnd type="triangle" w="med" len="med"/>
          </a:ln>
          <a:effectLst>
            <a:outerShdw blurRad="38100" dist="20000" dir="5400000" rotWithShape="0">
              <a:srgbClr val="000000">
                <a:alpha val="38000"/>
              </a:srgbClr>
            </a:outerShdw>
          </a:effectLst>
        </p:spPr>
        <p:txBody>
          <a:bodyPr wrap="square" lIns="0" tIns="0" rIns="0" bIns="0" numCol="1" anchor="t">
            <a:noAutofit/>
          </a:bodyPr>
          <a:lstStyle/>
          <a:p>
            <a:pPr lvl="0">
              <a:defRPr sz="1200">
                <a:solidFill>
                  <a:srgbClr val="000000"/>
                </a:solidFill>
              </a:defRPr>
            </a:pPr>
            <a:endParaRPr dirty="0"/>
          </a:p>
        </p:txBody>
      </p:sp>
      <p:pic>
        <p:nvPicPr>
          <p:cNvPr id="8" name="image9.png">
            <a:extLst>
              <a:ext uri="{FF2B5EF4-FFF2-40B4-BE49-F238E27FC236}">
                <a16:creationId xmlns:a16="http://schemas.microsoft.com/office/drawing/2014/main" xmlns="" id="{F96AD5BE-6084-4309-94AA-2AB5C10D76C9}"/>
              </a:ext>
            </a:extLst>
          </p:cNvPr>
          <p:cNvPicPr/>
          <p:nvPr/>
        </p:nvPicPr>
        <p:blipFill>
          <a:blip r:embed="rId2"/>
          <a:stretch>
            <a:fillRect/>
          </a:stretch>
        </p:blipFill>
        <p:spPr>
          <a:xfrm>
            <a:off x="2048556" y="2308484"/>
            <a:ext cx="912095" cy="1143008"/>
          </a:xfrm>
          <a:prstGeom prst="rect">
            <a:avLst/>
          </a:prstGeom>
          <a:ln w="12700" cap="flat">
            <a:noFill/>
            <a:miter lim="400000"/>
          </a:ln>
          <a:effectLst/>
        </p:spPr>
      </p:pic>
      <p:grpSp>
        <p:nvGrpSpPr>
          <p:cNvPr id="12" name="Group 11">
            <a:extLst>
              <a:ext uri="{FF2B5EF4-FFF2-40B4-BE49-F238E27FC236}">
                <a16:creationId xmlns:a16="http://schemas.microsoft.com/office/drawing/2014/main" xmlns="" id="{62CE576A-84FF-4C72-A10C-38D895E3F594}"/>
              </a:ext>
            </a:extLst>
          </p:cNvPr>
          <p:cNvGrpSpPr/>
          <p:nvPr/>
        </p:nvGrpSpPr>
        <p:grpSpPr>
          <a:xfrm>
            <a:off x="6252880" y="2194198"/>
            <a:ext cx="1007040" cy="1371582"/>
            <a:chOff x="6299200" y="2295792"/>
            <a:chExt cx="1007040" cy="1371582"/>
          </a:xfrm>
        </p:grpSpPr>
        <p:pic>
          <p:nvPicPr>
            <p:cNvPr id="10" name="Graphic 9" descr="Information">
              <a:extLst>
                <a:ext uri="{FF2B5EF4-FFF2-40B4-BE49-F238E27FC236}">
                  <a16:creationId xmlns:a16="http://schemas.microsoft.com/office/drawing/2014/main" xmlns="" id="{3C751C57-BFC2-4A8D-B59F-B298510849D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45520" y="2524383"/>
              <a:ext cx="914400" cy="914400"/>
            </a:xfrm>
            <a:prstGeom prst="rect">
              <a:avLst/>
            </a:prstGeom>
          </p:spPr>
        </p:pic>
        <p:sp>
          <p:nvSpPr>
            <p:cNvPr id="11" name="Rectangle 10">
              <a:extLst>
                <a:ext uri="{FF2B5EF4-FFF2-40B4-BE49-F238E27FC236}">
                  <a16:creationId xmlns:a16="http://schemas.microsoft.com/office/drawing/2014/main" xmlns="" id="{944D219A-41C7-4691-88F2-155FBB57B822}"/>
                </a:ext>
              </a:extLst>
            </p:cNvPr>
            <p:cNvSpPr/>
            <p:nvPr/>
          </p:nvSpPr>
          <p:spPr>
            <a:xfrm>
              <a:off x="6299200" y="2295792"/>
              <a:ext cx="1007040" cy="1371582"/>
            </a:xfrm>
            <a:prstGeom prst="rect">
              <a:avLst/>
            </a:prstGeom>
            <a:noFill/>
            <a:ln w="57150">
              <a:solidFill>
                <a:srgbClr val="C9C8C8"/>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3623E377-70E8-41C7-AC7F-665B2969DAB2}"/>
              </a:ext>
            </a:extLst>
          </p:cNvPr>
          <p:cNvGrpSpPr/>
          <p:nvPr/>
        </p:nvGrpSpPr>
        <p:grpSpPr>
          <a:xfrm>
            <a:off x="4139817" y="3667398"/>
            <a:ext cx="1007040" cy="1371582"/>
            <a:chOff x="6299200" y="2295792"/>
            <a:chExt cx="1007040" cy="1371582"/>
          </a:xfrm>
        </p:grpSpPr>
        <p:pic>
          <p:nvPicPr>
            <p:cNvPr id="14" name="Graphic 13" descr="Information">
              <a:extLst>
                <a:ext uri="{FF2B5EF4-FFF2-40B4-BE49-F238E27FC236}">
                  <a16:creationId xmlns:a16="http://schemas.microsoft.com/office/drawing/2014/main" xmlns="" id="{7BEE96B5-37E7-4AED-A34E-D4FFDD01590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345520" y="2524383"/>
              <a:ext cx="914400" cy="914400"/>
            </a:xfrm>
            <a:prstGeom prst="rect">
              <a:avLst/>
            </a:prstGeom>
          </p:spPr>
        </p:pic>
        <p:sp>
          <p:nvSpPr>
            <p:cNvPr id="15" name="Rectangle 14">
              <a:extLst>
                <a:ext uri="{FF2B5EF4-FFF2-40B4-BE49-F238E27FC236}">
                  <a16:creationId xmlns:a16="http://schemas.microsoft.com/office/drawing/2014/main" xmlns="" id="{46E6D968-86F5-4821-A953-928129CBD3EA}"/>
                </a:ext>
              </a:extLst>
            </p:cNvPr>
            <p:cNvSpPr/>
            <p:nvPr/>
          </p:nvSpPr>
          <p:spPr>
            <a:xfrm>
              <a:off x="6299200" y="2295792"/>
              <a:ext cx="1007040" cy="1371582"/>
            </a:xfrm>
            <a:prstGeom prst="rect">
              <a:avLst/>
            </a:prstGeom>
            <a:noFill/>
            <a:ln w="57150">
              <a:solidFill>
                <a:srgbClr val="C9C8C8"/>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xmlns="" val="267496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26FDFF1A-8EBF-4BD8-8C6C-FAF27FFFF7E9}"/>
              </a:ext>
            </a:extLst>
          </p:cNvPr>
          <p:cNvSpPr>
            <a:spLocks noGrp="1"/>
          </p:cNvSpPr>
          <p:nvPr>
            <p:ph type="subTitle" idx="1"/>
          </p:nvPr>
        </p:nvSpPr>
        <p:spPr/>
        <p:txBody>
          <a:bodyPr/>
          <a:lstStyle/>
          <a:p>
            <a:r>
              <a:rPr lang="en-US" b="1" dirty="0"/>
              <a:t>Organize:</a:t>
            </a:r>
          </a:p>
          <a:p>
            <a:r>
              <a:rPr lang="en-US" b="1" dirty="0"/>
              <a:t>Setting Up A Library</a:t>
            </a:r>
          </a:p>
        </p:txBody>
      </p:sp>
    </p:spTree>
    <p:extLst>
      <p:ext uri="{BB962C8B-B14F-4D97-AF65-F5344CB8AC3E}">
        <p14:creationId xmlns:p14="http://schemas.microsoft.com/office/powerpoint/2010/main" xmlns="" val="2519204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CDF1D6FF4A9049B54ED3919EBE4A22" ma:contentTypeVersion="" ma:contentTypeDescription="Create a new document." ma:contentTypeScope="" ma:versionID="3cbcb16f604c9474c07d46c8e62bc385">
  <xsd:schema xmlns:xsd="http://www.w3.org/2001/XMLSchema" xmlns:xs="http://www.w3.org/2001/XMLSchema" xmlns:p="http://schemas.microsoft.com/office/2006/metadata/properties" xmlns:ns2="d3e3628b-c0fe-4a17-b62f-47fd9c6aa5b3" targetNamespace="http://schemas.microsoft.com/office/2006/metadata/properties" ma:root="true" ma:fieldsID="70c68d690d21aeae203394d1e3c4fddf" ns2:_="">
    <xsd:import namespace="d3e3628b-c0fe-4a17-b62f-47fd9c6aa5b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3628b-c0fe-4a17-b62f-47fd9c6aa5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025203-3395-45D9-8844-A7524460A9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e3628b-c0fe-4a17-b62f-47fd9c6aa5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1BE88FE-3264-45E1-99CE-398E5B155E94}">
  <ds:schemaRefs>
    <ds:schemaRef ds:uri="http://purl.org/dc/dcmitype/"/>
    <ds:schemaRef ds:uri="http://schemas.openxmlformats.org/package/2006/metadata/core-properties"/>
    <ds:schemaRef ds:uri="http://purl.org/dc/elements/1.1/"/>
    <ds:schemaRef ds:uri="http://purl.org/dc/terms/"/>
    <ds:schemaRef ds:uri="http://schemas.microsoft.com/office/2006/documentManagement/types"/>
    <ds:schemaRef ds:uri="d3e3628b-c0fe-4a17-b62f-47fd9c6aa5b3"/>
    <ds:schemaRef ds:uri="http://schemas.microsoft.com/office/2006/metadata/properti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C48349C6-9B86-4CB7-BBE0-9D0A379268C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376</TotalTime>
  <Words>3914</Words>
  <Application>Microsoft Office PowerPoint</Application>
  <PresentationFormat>عرض على الشاشة (3:4)‏</PresentationFormat>
  <Paragraphs>300</Paragraphs>
  <Slides>37</Slides>
  <Notes>27</Notes>
  <HiddenSlides>0</HiddenSlides>
  <MMClips>0</MMClips>
  <ScaleCrop>false</ScaleCrop>
  <HeadingPairs>
    <vt:vector size="4" baseType="variant">
      <vt:variant>
        <vt:lpstr>سمة</vt:lpstr>
      </vt:variant>
      <vt:variant>
        <vt:i4>1</vt:i4>
      </vt:variant>
      <vt:variant>
        <vt:lpstr>عناوين الشرائح</vt:lpstr>
      </vt:variant>
      <vt:variant>
        <vt:i4>37</vt:i4>
      </vt:variant>
    </vt:vector>
  </HeadingPairs>
  <TitlesOfParts>
    <vt:vector size="38" baseType="lpstr">
      <vt:lpstr>Office Theme</vt:lpstr>
      <vt:lpstr>Introduction To Mendeley</vt:lpstr>
      <vt:lpstr>الشريحة 2</vt:lpstr>
      <vt:lpstr>الشريحة 3</vt:lpstr>
      <vt:lpstr>الشريحة 4</vt:lpstr>
      <vt:lpstr>Create a free account</vt:lpstr>
      <vt:lpstr>Mendeley Desktop</vt:lpstr>
      <vt:lpstr>Mendeley Web</vt:lpstr>
      <vt:lpstr>References and Documents</vt:lpstr>
      <vt:lpstr>الشريحة 9</vt:lpstr>
      <vt:lpstr>Adding Documents</vt:lpstr>
      <vt:lpstr>Finding New Research</vt:lpstr>
      <vt:lpstr>Mendeley Web Importer</vt:lpstr>
      <vt:lpstr>Sync </vt:lpstr>
      <vt:lpstr>الشريحة 14</vt:lpstr>
      <vt:lpstr>Manage Your Library</vt:lpstr>
      <vt:lpstr>Create and Use Folders</vt:lpstr>
      <vt:lpstr>Search Your Documents</vt:lpstr>
      <vt:lpstr>Search Your Documents</vt:lpstr>
      <vt:lpstr>Checking for Duplicates</vt:lpstr>
      <vt:lpstr>الشريحة 20</vt:lpstr>
      <vt:lpstr>The PDF Viewer</vt:lpstr>
      <vt:lpstr>Highlighting and Annotating</vt:lpstr>
      <vt:lpstr>الشريحة 23</vt:lpstr>
      <vt:lpstr>Install the Citation Plug-in</vt:lpstr>
      <vt:lpstr>Generate In-Text Citations in Word</vt:lpstr>
      <vt:lpstr>Merging Citations</vt:lpstr>
      <vt:lpstr>Inserting Your Bibliography</vt:lpstr>
      <vt:lpstr>Finding a Citation Style</vt:lpstr>
      <vt:lpstr>الشريحة 29</vt:lpstr>
      <vt:lpstr>Mendeley Groups</vt:lpstr>
      <vt:lpstr>Private Groups Collaborate with Your Research Team</vt:lpstr>
      <vt:lpstr>الشريحة 32</vt:lpstr>
      <vt:lpstr>Search the Web Catalog Online</vt:lpstr>
      <vt:lpstr>Quickly Add New Research</vt:lpstr>
      <vt:lpstr>Get Statistics</vt:lpstr>
      <vt:lpstr>الشريحة 36</vt:lpstr>
      <vt:lpstr>Mendeley Guides</vt:lpstr>
    </vt:vector>
  </TitlesOfParts>
  <Company>CHI &amp; Partners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Skinner</dc:creator>
  <cp:lastModifiedBy>Abrar</cp:lastModifiedBy>
  <cp:revision>240</cp:revision>
  <cp:lastPrinted>2017-03-31T09:49:14Z</cp:lastPrinted>
  <dcterms:created xsi:type="dcterms:W3CDTF">2017-03-21T20:44:21Z</dcterms:created>
  <dcterms:modified xsi:type="dcterms:W3CDTF">2022-04-14T17:35:57Z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0x010100E8CDF1D6FF4A9049B54ED3919EBE4A22</vt:lpwstr>
  </property>
  <property fmtid="{D5CDD505-2E9C-101B-9397-08002B2CF9AE}" pid="3" name="MSIP_Label_549ac42a-3eb4-4074-b885-aea26bd6241e_Enabled">
    <vt:lpwstr>true</vt:lpwstr>
  </property>
  <property fmtid="{D5CDD505-2E9C-101B-9397-08002B2CF9AE}" pid="4" name="MSIP_Label_549ac42a-3eb4-4074-b885-aea26bd6241e_SetDate">
    <vt:lpwstr>2021-03-16T11:42:29Z</vt:lpwstr>
  </property>
  <property fmtid="{D5CDD505-2E9C-101B-9397-08002B2CF9AE}" pid="5" name="MSIP_Label_549ac42a-3eb4-4074-b885-aea26bd6241e_Method">
    <vt:lpwstr>Standard</vt:lpwstr>
  </property>
  <property fmtid="{D5CDD505-2E9C-101B-9397-08002B2CF9AE}" pid="6" name="MSIP_Label_549ac42a-3eb4-4074-b885-aea26bd6241e_Name">
    <vt:lpwstr>General Business</vt:lpwstr>
  </property>
  <property fmtid="{D5CDD505-2E9C-101B-9397-08002B2CF9AE}" pid="7" name="MSIP_Label_549ac42a-3eb4-4074-b885-aea26bd6241e_SiteId">
    <vt:lpwstr>9274ee3f-9425-4109-a27f-9fb15c10675d</vt:lpwstr>
  </property>
  <property fmtid="{D5CDD505-2E9C-101B-9397-08002B2CF9AE}" pid="8" name="MSIP_Label_549ac42a-3eb4-4074-b885-aea26bd6241e_ActionId">
    <vt:lpwstr>80c12b90-e52c-4dba-a7c3-97ad03bb99b5</vt:lpwstr>
  </property>
  <property fmtid="{D5CDD505-2E9C-101B-9397-08002B2CF9AE}" pid="9" name="MSIP_Label_549ac42a-3eb4-4074-b885-aea26bd6241e_ContentBits">
    <vt:lpwstr>0</vt:lpwstr>
  </property>
</Properties>
</file>