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8"/>
  </p:notesMasterIdLst>
  <p:sldIdLst>
    <p:sldId id="288" r:id="rId2"/>
    <p:sldId id="291" r:id="rId3"/>
    <p:sldId id="293" r:id="rId4"/>
    <p:sldId id="275" r:id="rId5"/>
    <p:sldId id="271" r:id="rId6"/>
    <p:sldId id="284" r:id="rId7"/>
    <p:sldId id="282" r:id="rId8"/>
    <p:sldId id="273" r:id="rId9"/>
    <p:sldId id="274" r:id="rId10"/>
    <p:sldId id="283" r:id="rId11"/>
    <p:sldId id="276" r:id="rId12"/>
    <p:sldId id="277" r:id="rId13"/>
    <p:sldId id="278" r:id="rId14"/>
    <p:sldId id="279" r:id="rId15"/>
    <p:sldId id="292" r:id="rId16"/>
    <p:sldId id="286" r:id="rId17"/>
  </p:sldIdLst>
  <p:sldSz cx="18288000" cy="10287000"/>
  <p:notesSz cx="6858000" cy="9144000"/>
  <p:embeddedFontLst>
    <p:embeddedFont>
      <p:font typeface="Agency FB" panose="020B050302020202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ndro e Katiussia" initials="Le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22" autoAdjust="0"/>
  </p:normalViewPr>
  <p:slideViewPr>
    <p:cSldViewPr>
      <p:cViewPr varScale="1">
        <p:scale>
          <a:sx n="73" d="100"/>
          <a:sy n="73" d="100"/>
        </p:scale>
        <p:origin x="6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25089-98DF-42C6-898A-B7DE2941EB32}" type="datetimeFigureOut">
              <a:rPr lang="pt-BR" smtClean="0"/>
              <a:t>11/10/2020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E593-B141-413E-9E91-B673B8A6D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7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3E593-B141-413E-9E91-B673B8A6D46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3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837193" y="651243"/>
            <a:ext cx="16613618" cy="466344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44752" y="2730309"/>
            <a:ext cx="15544800" cy="2743200"/>
          </a:xfrm>
        </p:spPr>
        <p:txBody>
          <a:bodyPr lIns="81642" rIns="81642" bIns="81642"/>
          <a:lstStyle>
            <a:lvl1pPr algn="r">
              <a:defRPr sz="8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1444752" y="5527548"/>
            <a:ext cx="15544800" cy="1371600"/>
          </a:xfrm>
        </p:spPr>
        <p:txBody>
          <a:bodyPr lIns="326569" tIns="0"/>
          <a:lstStyle>
            <a:lvl1pPr marL="65314" indent="0" algn="r">
              <a:spcBef>
                <a:spcPts val="0"/>
              </a:spcBef>
              <a:buNone/>
              <a:defRPr sz="3600">
                <a:solidFill>
                  <a:schemeClr val="bg2">
                    <a:shade val="25000"/>
                  </a:schemeClr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05840" y="795528"/>
            <a:ext cx="16367760" cy="628192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800107"/>
            <a:ext cx="3962400" cy="7886699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800104"/>
            <a:ext cx="11887200" cy="788670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5840" y="795528"/>
            <a:ext cx="16367760" cy="628192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37193" y="651244"/>
            <a:ext cx="16613618" cy="651199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688" y="7392924"/>
            <a:ext cx="16367760" cy="1014984"/>
          </a:xfrm>
        </p:spPr>
        <p:txBody>
          <a:bodyPr lIns="163284" bIns="0" anchor="b"/>
          <a:lstStyle>
            <a:lvl1pPr algn="l">
              <a:buNone/>
              <a:defRPr sz="64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36688" y="8436726"/>
            <a:ext cx="16367760" cy="630936"/>
          </a:xfrm>
        </p:spPr>
        <p:txBody>
          <a:bodyPr lIns="212270" tIns="0" anchor="t"/>
          <a:lstStyle>
            <a:lvl1pPr marL="0" marR="65314" indent="0" algn="l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28704" y="795528"/>
            <a:ext cx="7863840" cy="6583680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510720" y="795528"/>
            <a:ext cx="7863840" cy="6583680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4448" y="869157"/>
            <a:ext cx="7863840" cy="1188243"/>
          </a:xfrm>
        </p:spPr>
        <p:txBody>
          <a:bodyPr lIns="261255" anchor="ctr"/>
          <a:lstStyle>
            <a:lvl1pPr marL="0" indent="0" algn="l">
              <a:buNone/>
              <a:defRPr sz="4300" b="1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9304338" y="869157"/>
            <a:ext cx="7863840" cy="1188243"/>
          </a:xfrm>
        </p:spPr>
        <p:txBody>
          <a:bodyPr lIns="244927" anchor="ctr"/>
          <a:lstStyle>
            <a:lvl1pPr marL="0" indent="0" algn="l">
              <a:buNone/>
              <a:defRPr sz="4300" b="1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1214448" y="2171700"/>
            <a:ext cx="7863840" cy="5234940"/>
          </a:xfrm>
        </p:spPr>
        <p:txBody>
          <a:bodyPr anchor="t"/>
          <a:lstStyle>
            <a:lvl1pPr algn="l">
              <a:defRPr sz="4300"/>
            </a:lvl1pPr>
            <a:lvl2pPr algn="l">
              <a:defRPr sz="3600"/>
            </a:lvl2pPr>
            <a:lvl3pPr algn="l">
              <a:defRPr sz="3200"/>
            </a:lvl3pPr>
            <a:lvl4pPr algn="l">
              <a:defRPr sz="2900"/>
            </a:lvl4pPr>
            <a:lvl5pPr algn="l">
              <a:defRPr sz="29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304338" y="2171700"/>
            <a:ext cx="7863840" cy="5234940"/>
          </a:xfrm>
        </p:spPr>
        <p:txBody>
          <a:bodyPr anchor="t"/>
          <a:lstStyle>
            <a:lvl1pPr algn="l">
              <a:defRPr sz="4300"/>
            </a:lvl1pPr>
            <a:lvl2pPr algn="l">
              <a:defRPr sz="3600"/>
            </a:lvl2pPr>
            <a:lvl3pPr algn="l">
              <a:defRPr sz="3200"/>
            </a:lvl3pPr>
            <a:lvl4pPr algn="l">
              <a:defRPr sz="2900"/>
            </a:lvl4pPr>
            <a:lvl5pPr algn="l">
              <a:defRPr sz="29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77568" y="800100"/>
            <a:ext cx="5943600" cy="1371600"/>
          </a:xfrm>
        </p:spPr>
        <p:txBody>
          <a:bodyPr anchor="b"/>
          <a:lstStyle>
            <a:lvl1pPr algn="l">
              <a:buNone/>
              <a:defRPr sz="39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077694" y="2171703"/>
            <a:ext cx="5943600" cy="6309168"/>
          </a:xfrm>
        </p:spPr>
        <p:txBody>
          <a:bodyPr lIns="163284"/>
          <a:lstStyle>
            <a:lvl1pPr marL="32657" marR="32657" indent="0">
              <a:spcBef>
                <a:spcPts val="0"/>
              </a:spcBef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/>
                </a:solidFill>
              </a:defRPr>
            </a:lvl2pPr>
            <a:lvl3pPr>
              <a:buNone/>
              <a:defRPr sz="18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2745" y="1395216"/>
            <a:ext cx="9252318" cy="7086603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  <a:lvl2pPr>
              <a:defRPr sz="4600">
                <a:solidFill>
                  <a:schemeClr val="tx1"/>
                </a:solidFill>
              </a:defRPr>
            </a:lvl2pPr>
            <a:lvl3pPr>
              <a:defRPr sz="4300">
                <a:solidFill>
                  <a:schemeClr val="tx1"/>
                </a:solidFill>
              </a:defRPr>
            </a:lvl3pPr>
            <a:lvl4pPr>
              <a:defRPr sz="3600">
                <a:solidFill>
                  <a:schemeClr val="tx1"/>
                </a:solidFill>
              </a:defRPr>
            </a:lvl4pPr>
            <a:lvl5pPr>
              <a:defRPr sz="3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12801601" y="651243"/>
            <a:ext cx="4649210" cy="65151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518084"/>
            <a:ext cx="16459200" cy="1577340"/>
          </a:xfrm>
        </p:spPr>
        <p:txBody>
          <a:bodyPr anchor="t"/>
          <a:lstStyle>
            <a:lvl1pPr algn="l">
              <a:buNone/>
              <a:defRPr sz="64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12925424" y="800100"/>
            <a:ext cx="4480560" cy="6317220"/>
          </a:xfrm>
        </p:spPr>
        <p:txBody>
          <a:bodyPr lIns="163284"/>
          <a:lstStyle>
            <a:lvl1pPr marL="81642" indent="0" algn="l">
              <a:spcBef>
                <a:spcPts val="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1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42960" y="653652"/>
            <a:ext cx="11850624" cy="65151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57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37193" y="651243"/>
            <a:ext cx="16613618" cy="82296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1005840" y="7478385"/>
            <a:ext cx="16367760" cy="1577340"/>
          </a:xfrm>
          <a:prstGeom prst="rect">
            <a:avLst/>
          </a:prstGeom>
        </p:spPr>
        <p:txBody>
          <a:bodyPr vert="horz" lIns="163284" tIns="81642" rIns="163284" bIns="81642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005840" y="795528"/>
            <a:ext cx="16367760" cy="6281928"/>
          </a:xfrm>
          <a:prstGeom prst="rect">
            <a:avLst/>
          </a:prstGeom>
        </p:spPr>
        <p:txBody>
          <a:bodyPr vert="horz" lIns="326569" tIns="163284" rIns="163284" bIns="81642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7552656" y="9167813"/>
            <a:ext cx="45720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r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12124656" y="9167813"/>
            <a:ext cx="45720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l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16696656" y="9167813"/>
            <a:ext cx="9144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r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64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73525" indent="-473525" algn="l" rtl="0" eaLnBrk="1" latinLnBrk="0" hangingPunct="1">
        <a:spcBef>
          <a:spcPts val="446"/>
        </a:spcBef>
        <a:buClr>
          <a:schemeClr val="accent1"/>
        </a:buClr>
        <a:buSzPct val="80000"/>
        <a:buFont typeface="Wingdings 2"/>
        <a:buChar char=""/>
        <a:defRPr kumimoji="0" sz="5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79706" indent="-359226" algn="l" rtl="0" eaLnBrk="1" latinLnBrk="0" hangingPunct="1">
        <a:spcBef>
          <a:spcPts val="446"/>
        </a:spcBef>
        <a:buClr>
          <a:schemeClr val="accent1"/>
        </a:buClr>
        <a:buSzPct val="100000"/>
        <a:buFont typeface="Verdana"/>
        <a:buChar char="◦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246" indent="-326569" algn="l" rtl="0" eaLnBrk="1" latinLnBrk="0" hangingPunct="1">
        <a:spcBef>
          <a:spcPts val="44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5" indent="-326569" algn="l" rtl="0" eaLnBrk="1" latinLnBrk="0" hangingPunct="1">
        <a:spcBef>
          <a:spcPts val="411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82" indent="-326569" algn="l" rtl="0" eaLnBrk="1" latinLnBrk="0" hangingPunct="1">
        <a:spcBef>
          <a:spcPts val="44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536" indent="-326569" algn="l" rtl="0" eaLnBrk="1" latinLnBrk="0" hangingPunct="1">
        <a:spcBef>
          <a:spcPts val="44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37090" indent="-326569" algn="l" rtl="0" eaLnBrk="1" latinLnBrk="0" hangingPunct="1">
        <a:spcBef>
          <a:spcPts val="4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3" indent="-326569" algn="l" rtl="0" eaLnBrk="1" latinLnBrk="0" hangingPunct="1">
        <a:spcBef>
          <a:spcPts val="459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37184" indent="-326569" algn="l" rtl="0" eaLnBrk="1" latinLnBrk="0" hangingPunct="1">
        <a:spcBef>
          <a:spcPts val="4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harvard.edu/blog/unconscious-or-subconscious-20100801255" TargetMode="External"/><Relationship Id="rId2" Type="http://schemas.openxmlformats.org/officeDocument/2006/relationships/hyperlink" Target="https://www.health.harvard.edu/blog/author/mc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4E3301-7388-41DD-99EF-1935BD8A1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0"/>
            <a:ext cx="18290178" cy="102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"/>
            <a:ext cx="17221200" cy="98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30902" y="879143"/>
            <a:ext cx="9713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CONSCIÊNCIA DA MENTE CONSCIENTE E INCONSCIENTE</a:t>
            </a:r>
          </a:p>
          <a:p>
            <a:pPr algn="ctr"/>
            <a:endParaRPr lang="pt-BR" sz="4800" b="1" dirty="0">
              <a:latin typeface="Agency FB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58203" y="3926131"/>
            <a:ext cx="1485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gency FB" pitchFamily="34" charset="0"/>
              </a:rPr>
              <a:t>• Nível Consciente: preciso repetir o número ou o nome ou qualquer coisa na minha cabeça para não esquecer.</a:t>
            </a:r>
          </a:p>
          <a:p>
            <a:pPr algn="just"/>
            <a:r>
              <a:rPr lang="pt-BR" sz="3200" dirty="0">
                <a:latin typeface="Agency FB" pitchFamily="34" charset="0"/>
              </a:rPr>
              <a:t>• Nível inconsciente: também se não penso o tempo todo consigo me lembrar quando for preciso.</a:t>
            </a:r>
          </a:p>
          <a:p>
            <a:pPr algn="just"/>
            <a:endParaRPr lang="pt-BR" sz="3200" dirty="0">
              <a:latin typeface="Agency FB" pitchFamily="34" charset="0"/>
            </a:endParaRPr>
          </a:p>
          <a:p>
            <a:pPr algn="just"/>
            <a:r>
              <a:rPr lang="pt-BR" sz="3200" b="1" dirty="0">
                <a:latin typeface="Agency FB" pitchFamily="34" charset="0"/>
              </a:rPr>
              <a:t>Segundo o Dr. </a:t>
            </a:r>
            <a:r>
              <a:rPr lang="pt-BR" sz="3200" b="1" dirty="0">
                <a:latin typeface="Agency FB" pitchFamily="34" charset="0"/>
                <a:hlinkClick r:id="rId2" tooltip="Postagens de Michael Craig Miller, MD"/>
              </a:rPr>
              <a:t>Michael Craig Miller, em</a:t>
            </a:r>
            <a:r>
              <a:rPr lang="pt-BR" sz="3200" b="1" dirty="0">
                <a:latin typeface="Agency FB" pitchFamily="34" charset="0"/>
              </a:rPr>
              <a:t> seu artigo Inconsciente ou subconsciente?</a:t>
            </a:r>
            <a:r>
              <a:rPr lang="pt-BR" sz="3200" dirty="0">
                <a:latin typeface="Agency FB" pitchFamily="34" charset="0"/>
              </a:rPr>
              <a:t> - Harvard Health Blog, O termo </a:t>
            </a:r>
            <a:r>
              <a:rPr lang="pt-BR" sz="3200" b="1" dirty="0">
                <a:latin typeface="Agency FB" pitchFamily="34" charset="0"/>
              </a:rPr>
              <a:t>"inconsciente" ou "mente inconsciente" </a:t>
            </a:r>
            <a:r>
              <a:rPr lang="pt-BR" sz="3200" dirty="0">
                <a:latin typeface="Agency FB" pitchFamily="34" charset="0"/>
              </a:rPr>
              <a:t>está mais intimamente associado a Freud e à psicanálise.</a:t>
            </a:r>
          </a:p>
          <a:p>
            <a:pPr algn="just"/>
            <a:endParaRPr lang="pt-BR" sz="3200" dirty="0">
              <a:latin typeface="Agency FB" pitchFamily="34" charset="0"/>
            </a:endParaRPr>
          </a:p>
          <a:p>
            <a:pPr algn="just"/>
            <a:r>
              <a:rPr lang="pt-BR" sz="3200" dirty="0">
                <a:latin typeface="Agency FB" pitchFamily="34" charset="0"/>
              </a:rPr>
              <a:t>Freud teorizou que o conteúdo mental oculto estava deixando as pessoas "doentes". Como ele entendeu, esses conteúdos mentais haviam sido </a:t>
            </a:r>
            <a:r>
              <a:rPr lang="pt-BR" sz="3200" b="1" dirty="0">
                <a:latin typeface="Agency FB" pitchFamily="34" charset="0"/>
              </a:rPr>
              <a:t>"reprimidos"</a:t>
            </a:r>
            <a:r>
              <a:rPr lang="pt-BR" sz="3200" dirty="0">
                <a:latin typeface="Agency FB" pitchFamily="34" charset="0"/>
              </a:rPr>
              <a:t> e tornados inconscientes</a:t>
            </a:r>
          </a:p>
          <a:p>
            <a:pPr algn="just"/>
            <a:endParaRPr lang="pt-BR" sz="3200" dirty="0">
              <a:latin typeface="Agency FB" pitchFamily="34" charset="0"/>
            </a:endParaRPr>
          </a:p>
          <a:p>
            <a:pPr algn="just"/>
            <a:r>
              <a:rPr lang="pt-BR" sz="3200" dirty="0">
                <a:latin typeface="Agency FB" pitchFamily="34" charset="0"/>
              </a:rPr>
              <a:t>Fonte: </a:t>
            </a:r>
            <a:r>
              <a:rPr lang="pt-BR" sz="2800" dirty="0">
                <a:latin typeface="Agency FB" pitchFamily="34" charset="0"/>
                <a:hlinkClick r:id="rId3"/>
              </a:rPr>
              <a:t>https://www.health.harvard.edu/blog/unconscious-or-subconscious-20100801255</a:t>
            </a:r>
            <a:endParaRPr lang="pt-BR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eU C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29100"/>
            <a:ext cx="10515600" cy="49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00400" y="907488"/>
            <a:ext cx="11734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JANELA DE JOHARI</a:t>
            </a:r>
          </a:p>
          <a:p>
            <a:pPr algn="ctr"/>
            <a:endParaRPr lang="pt-BR" b="1" dirty="0">
              <a:latin typeface="Agency FB" pitchFamily="34" charset="0"/>
            </a:endParaRPr>
          </a:p>
          <a:p>
            <a:pPr algn="just"/>
            <a:r>
              <a:rPr lang="pt-BR" sz="3600" dirty="0">
                <a:latin typeface="Agency FB" pitchFamily="34" charset="0"/>
              </a:rPr>
              <a:t>Foi criada por dois pesquisadores americanos </a:t>
            </a:r>
            <a:r>
              <a:rPr lang="pt-BR" sz="3600" b="1" dirty="0">
                <a:latin typeface="Agency FB" pitchFamily="34" charset="0"/>
              </a:rPr>
              <a:t>Joseph Luft e Harry Ingham. </a:t>
            </a:r>
          </a:p>
          <a:p>
            <a:pPr algn="just"/>
            <a:r>
              <a:rPr lang="pt-BR" sz="3600" dirty="0">
                <a:latin typeface="Agency FB" pitchFamily="34" charset="0"/>
              </a:rPr>
              <a:t>O termo “Johari” foi obtido a partir da junção dos dois nomes dos autores, Joseph e Harry. </a:t>
            </a:r>
            <a:endParaRPr lang="pt-BR" sz="3600" b="1" dirty="0">
              <a:latin typeface="Agency FB" pitchFamily="34" charset="0"/>
            </a:endParaRPr>
          </a:p>
          <a:p>
            <a:pPr algn="ctr"/>
            <a:endParaRPr lang="pt-BR" sz="48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96202"/>
            <a:ext cx="11895102" cy="876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72F1FB-B04F-4CA0-9894-255959445855}"/>
              </a:ext>
            </a:extLst>
          </p:cNvPr>
          <p:cNvSpPr txBox="1"/>
          <p:nvPr/>
        </p:nvSpPr>
        <p:spPr>
          <a:xfrm>
            <a:off x="762000" y="91821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Livro Liderança </a:t>
            </a:r>
            <a:r>
              <a:rPr lang="pt-BR" dirty="0" err="1"/>
              <a:t>Shakit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27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lma Rousseff – Wikipédia, a enciclopédia liv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05100"/>
            <a:ext cx="3510887" cy="6668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dete Maria Qui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05099"/>
            <a:ext cx="3429000" cy="6668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63" y="2843213"/>
            <a:ext cx="3049137" cy="649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BLOG DO IVONALDO FILHO: Gravação em que Jair Bolsonaro estaria reclamando  no hospital é fal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901783"/>
            <a:ext cx="3809999" cy="6471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209800" y="962792"/>
            <a:ext cx="1394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QUAL É A SUA ENERGIA PREDOMINANTE?</a:t>
            </a:r>
          </a:p>
          <a:p>
            <a:pPr algn="ctr"/>
            <a:endParaRPr lang="pt-BR" sz="4800" b="1" dirty="0">
              <a:latin typeface="Agency FB" pitchFamily="34" charset="0"/>
            </a:endParaRPr>
          </a:p>
        </p:txBody>
      </p:sp>
      <p:pic>
        <p:nvPicPr>
          <p:cNvPr id="4105" name="Picture 9" descr="Diana, Princesa de Gales – Wikipédia, a enciclopédia liv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2901784"/>
            <a:ext cx="3276600" cy="643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71D0E48-E56E-4C42-A051-653EB1E11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"/>
            <a:ext cx="17297400" cy="98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33600" y="3086100"/>
            <a:ext cx="14173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900" b="1" dirty="0">
                <a:latin typeface="Agency FB" pitchFamily="34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8294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7800" y="1562100"/>
            <a:ext cx="16535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300" b="1" dirty="0">
                <a:latin typeface="Agency FB" pitchFamily="34" charset="0"/>
              </a:rPr>
              <a:t> AULA 1</a:t>
            </a:r>
          </a:p>
        </p:txBody>
      </p:sp>
    </p:spTree>
    <p:extLst>
      <p:ext uri="{BB962C8B-B14F-4D97-AF65-F5344CB8AC3E}">
        <p14:creationId xmlns:p14="http://schemas.microsoft.com/office/powerpoint/2010/main" val="170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1433" y="876300"/>
            <a:ext cx="15816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AS 3 CONSCIÊNCIAS DA LIDERANÇA CONSCIENTE</a:t>
            </a:r>
            <a:endParaRPr lang="pt-BR" sz="3600" b="1" dirty="0">
              <a:latin typeface="Agency FB" pitchFamily="34" charset="0"/>
            </a:endParaRPr>
          </a:p>
          <a:p>
            <a:endParaRPr lang="pt-BR" sz="3600" i="1" dirty="0">
              <a:latin typeface="Agency FB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pt-BR" sz="5400" i="1" dirty="0">
              <a:latin typeface="Agency FB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pt-BR" sz="5400" b="1" dirty="0">
                <a:latin typeface="Agency FB" pitchFamily="34" charset="0"/>
              </a:rPr>
              <a:t>Consciência Histórica;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5400" b="1" dirty="0">
                <a:latin typeface="Agency FB" pitchFamily="34" charset="0"/>
              </a:rPr>
              <a:t>Consciência Emocional;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5400" b="1" dirty="0">
                <a:latin typeface="Agency FB" pitchFamily="34" charset="0"/>
              </a:rPr>
              <a:t>Consciência da Mente Consciente e Inconsciente.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8991" y="647700"/>
            <a:ext cx="160782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Agency FB" pitchFamily="34" charset="0"/>
              </a:rPr>
              <a:t>ATITUDES QUE FAVORECEM O APRENDIZADO</a:t>
            </a:r>
          </a:p>
          <a:p>
            <a:pPr algn="just"/>
            <a:endParaRPr lang="pt-BR" sz="3600" b="1" dirty="0">
              <a:latin typeface="Agency FB" pitchFamily="34" charset="0"/>
            </a:endParaRPr>
          </a:p>
          <a:p>
            <a:pPr algn="just"/>
            <a:r>
              <a:rPr lang="pt-BR" sz="3200" b="1" dirty="0">
                <a:latin typeface="Agency FB" pitchFamily="34" charset="0"/>
              </a:rPr>
              <a:t>Verbalize</a:t>
            </a:r>
          </a:p>
          <a:p>
            <a:pPr algn="just"/>
            <a:r>
              <a:rPr lang="pt-BR" sz="3200" dirty="0">
                <a:latin typeface="Agency FB" pitchFamily="34" charset="0"/>
              </a:rPr>
              <a:t>É importante nos escutar para associar informações ou entender um acontecimento, e isso se aplica, também, no momento em que estamos lendo um livro. Brinque como se estivesse na posição de um palestrante e repita de forma didática o que você aprendeu.</a:t>
            </a:r>
            <a:endParaRPr lang="pt-BR" sz="3200" b="1" dirty="0">
              <a:latin typeface="Agency FB" pitchFamily="34" charset="0"/>
            </a:endParaRPr>
          </a:p>
          <a:p>
            <a:pPr algn="just"/>
            <a:endParaRPr lang="pt-BR" sz="2400" b="1" dirty="0">
              <a:latin typeface="Agency FB" pitchFamily="34" charset="0"/>
            </a:endParaRPr>
          </a:p>
          <a:p>
            <a:pPr algn="just"/>
            <a:r>
              <a:rPr lang="pt-BR" sz="3200" b="1" dirty="0">
                <a:latin typeface="Agency FB" pitchFamily="34" charset="0"/>
              </a:rPr>
              <a:t>Papel e caneta para o que é importante</a:t>
            </a:r>
          </a:p>
          <a:p>
            <a:pPr algn="just"/>
            <a:endParaRPr lang="pt-BR" dirty="0">
              <a:latin typeface="Agency FB" pitchFamily="34" charset="0"/>
            </a:endParaRPr>
          </a:p>
          <a:p>
            <a:pPr algn="just"/>
            <a:r>
              <a:rPr lang="pt-BR" sz="3200" dirty="0">
                <a:latin typeface="Agency FB" pitchFamily="34" charset="0"/>
              </a:rPr>
              <a:t>Pesquisadores da universidade de Princeton, no estado da Califórnia (EUA), afirmaram que a pessoa que faz as anotações à mão, têm mais chances de realizar o processo de compreensão e memorização, comparados àqueles que só digitam.</a:t>
            </a:r>
          </a:p>
          <a:p>
            <a:pPr algn="just"/>
            <a:endParaRPr lang="pt-BR" sz="2400" dirty="0">
              <a:latin typeface="Agency FB" pitchFamily="34" charset="0"/>
            </a:endParaRPr>
          </a:p>
          <a:p>
            <a:pPr algn="just"/>
            <a:r>
              <a:rPr lang="pt-BR" sz="3200" b="1" dirty="0">
                <a:latin typeface="Agency FB" pitchFamily="34" charset="0"/>
              </a:rPr>
              <a:t>Além da aula</a:t>
            </a:r>
          </a:p>
          <a:p>
            <a:pPr algn="just"/>
            <a:r>
              <a:rPr lang="pt-BR" sz="3200" dirty="0">
                <a:latin typeface="Agency FB" pitchFamily="34" charset="0"/>
              </a:rPr>
              <a:t>De acordo com uma pesquisa realizada pela Harvard Business </a:t>
            </a:r>
            <a:r>
              <a:rPr lang="pt-BR" sz="3200" dirty="0" err="1">
                <a:latin typeface="Agency FB" pitchFamily="34" charset="0"/>
              </a:rPr>
              <a:t>School</a:t>
            </a:r>
            <a:r>
              <a:rPr lang="pt-BR" sz="3200" b="1" dirty="0">
                <a:latin typeface="Agency FB" pitchFamily="34" charset="0"/>
              </a:rPr>
              <a:t>, </a:t>
            </a:r>
            <a:r>
              <a:rPr lang="pt-BR" sz="3200" dirty="0">
                <a:latin typeface="Agency FB" pitchFamily="34" charset="0"/>
              </a:rPr>
              <a:t>15 minutos é o tempo necessário para refletir sobre as novidades que se recebe em um dia. Esse pequeno e breve exercício pode aumentar a capacidade absorção das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34413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1433" y="876300"/>
            <a:ext cx="158166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CONSCIÊNCIA</a:t>
            </a:r>
            <a:endParaRPr lang="pt-BR" sz="3600" b="1" dirty="0">
              <a:latin typeface="Agency FB" pitchFamily="34" charset="0"/>
            </a:endParaRPr>
          </a:p>
          <a:p>
            <a:endParaRPr lang="pt-BR" sz="3600" i="1">
              <a:latin typeface="Agency FB" pitchFamily="34" charset="0"/>
            </a:endParaRPr>
          </a:p>
          <a:p>
            <a:endParaRPr lang="pt-BR" sz="3600" i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Sobre o pensar, importa-nos indagar:</a:t>
            </a:r>
          </a:p>
          <a:p>
            <a:endParaRPr lang="pt-BR" sz="3600" dirty="0">
              <a:latin typeface="Agency FB" pitchFamily="34" charset="0"/>
            </a:endParaRPr>
          </a:p>
          <a:p>
            <a:r>
              <a:rPr lang="pt-BR" sz="3600" dirty="0">
                <a:latin typeface="Agency FB" pitchFamily="34" charset="0"/>
              </a:rPr>
              <a:t>O que é pensar (objeto)? Para que pensar (finalidade)? Por que pensar (justificativa)?</a:t>
            </a:r>
          </a:p>
          <a:p>
            <a:endParaRPr lang="pt-BR" sz="3600" dirty="0">
              <a:latin typeface="Agency FB" pitchFamily="34" charset="0"/>
            </a:endParaRPr>
          </a:p>
          <a:p>
            <a:r>
              <a:rPr lang="pt-BR" sz="3600" dirty="0">
                <a:latin typeface="Agency FB" pitchFamily="34" charset="0"/>
              </a:rPr>
              <a:t>De onde se origina o pensar (fonte)?</a:t>
            </a:r>
          </a:p>
          <a:p>
            <a:endParaRPr lang="pt-BR" sz="3600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Fonte: </a:t>
            </a:r>
            <a:r>
              <a:rPr lang="pt-BR" sz="3600" b="1" dirty="0" err="1">
                <a:latin typeface="Agency FB" pitchFamily="34" charset="0"/>
              </a:rPr>
              <a:t>Maribel</a:t>
            </a:r>
            <a:r>
              <a:rPr lang="pt-BR" sz="3600" b="1" dirty="0">
                <a:latin typeface="Agency FB" pitchFamily="34" charset="0"/>
              </a:rPr>
              <a:t> Barreto Os Ditames da Consciência - Vol. 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D6EAEC-23D1-49CC-81BC-CBEAC1C3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600075"/>
            <a:ext cx="11353800" cy="90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20A2549-94C5-40C9-BAF4-A5D27E84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247775"/>
            <a:ext cx="12115800" cy="77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38400" y="879143"/>
            <a:ext cx="13702789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CONSCIÊNCIA HISTÓRICA</a:t>
            </a:r>
          </a:p>
          <a:p>
            <a:pPr algn="ctr"/>
            <a:endParaRPr lang="pt-BR" sz="4800" b="1" dirty="0">
              <a:latin typeface="Agency FB" pitchFamily="34" charset="0"/>
            </a:endParaRPr>
          </a:p>
          <a:p>
            <a:pPr algn="ctr"/>
            <a:r>
              <a:rPr lang="pt-PT" sz="5400" b="1" dirty="0">
                <a:latin typeface="Agency FB" pitchFamily="34" charset="0"/>
              </a:rPr>
              <a:t>A mulher na história foi construída sob o olhar masculino</a:t>
            </a:r>
            <a:endParaRPr lang="pt-BR" sz="5400" b="1" dirty="0">
              <a:latin typeface="Agency FB" pitchFamily="34" charset="0"/>
            </a:endParaRPr>
          </a:p>
        </p:txBody>
      </p:sp>
      <p:pic>
        <p:nvPicPr>
          <p:cNvPr id="1034" name="Picture 10" descr="Antônio Gomide on Twitter: &quot;85 anos atrás as mulheres conquistavam o  direito ao voto. Hoje elas são mais de 52% do eleitorado. É uma conquista!… 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45334"/>
            <a:ext cx="6400800" cy="4098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íodo Pré-Colonial brasilei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00190"/>
            <a:ext cx="6076950" cy="4562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29200" y="879143"/>
            <a:ext cx="834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CONSCIÊNCIA EMOCIONAL</a:t>
            </a:r>
          </a:p>
          <a:p>
            <a:pPr algn="ctr"/>
            <a:endParaRPr lang="pt-BR" sz="4800" b="1" dirty="0">
              <a:latin typeface="Agency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86099"/>
            <a:ext cx="92106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1078</TotalTime>
  <Words>411</Words>
  <Application>Microsoft Office PowerPoint</Application>
  <PresentationFormat>Personalizar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Calibri</vt:lpstr>
      <vt:lpstr>Agency FB</vt:lpstr>
      <vt:lpstr>Verdana</vt:lpstr>
      <vt:lpstr>Wingdings 2</vt:lpstr>
      <vt:lpstr>Aspecto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heroica</dc:title>
  <dc:creator>Leandro e Katiussia</dc:creator>
  <cp:lastModifiedBy>Leandro e Katiussia</cp:lastModifiedBy>
  <cp:revision>58</cp:revision>
  <dcterms:created xsi:type="dcterms:W3CDTF">2006-08-16T00:00:00Z</dcterms:created>
  <dcterms:modified xsi:type="dcterms:W3CDTF">2020-10-11T20:31:34Z</dcterms:modified>
  <dc:identifier>DAECpgUfZpE</dc:identifier>
</cp:coreProperties>
</file>