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19"/>
  </p:notesMasterIdLst>
  <p:sldIdLst>
    <p:sldId id="303" r:id="rId2"/>
    <p:sldId id="304" r:id="rId3"/>
    <p:sldId id="275" r:id="rId4"/>
    <p:sldId id="291" r:id="rId5"/>
    <p:sldId id="292" r:id="rId6"/>
    <p:sldId id="271" r:id="rId7"/>
    <p:sldId id="293" r:id="rId8"/>
    <p:sldId id="294" r:id="rId9"/>
    <p:sldId id="295" r:id="rId10"/>
    <p:sldId id="296" r:id="rId11"/>
    <p:sldId id="298" r:id="rId12"/>
    <p:sldId id="302" r:id="rId13"/>
    <p:sldId id="297" r:id="rId14"/>
    <p:sldId id="301" r:id="rId15"/>
    <p:sldId id="299" r:id="rId16"/>
    <p:sldId id="300" r:id="rId17"/>
    <p:sldId id="286" r:id="rId18"/>
  </p:sldIdLst>
  <p:sldSz cx="18288000" cy="10287000"/>
  <p:notesSz cx="6858000" cy="9144000"/>
  <p:embeddedFontLst>
    <p:embeddedFont>
      <p:font typeface="Agency FB" panose="020B0503020202020204" pitchFamily="3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  <p:embeddedFont>
      <p:font typeface="Wingdings 2" panose="05020102010507070707" pitchFamily="18" charset="2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andro e Katiussia" initials="Le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2" autoAdjust="0"/>
  </p:normalViewPr>
  <p:slideViewPr>
    <p:cSldViewPr>
      <p:cViewPr varScale="1">
        <p:scale>
          <a:sx n="73" d="100"/>
          <a:sy n="73" d="100"/>
        </p:scale>
        <p:origin x="63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25089-98DF-42C6-898A-B7DE2941EB32}" type="datetimeFigureOut">
              <a:rPr lang="pt-BR" smtClean="0"/>
              <a:t>11/10/2020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3E593-B141-413E-9E91-B673B8A6D4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9871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609601" y="493777"/>
            <a:ext cx="17064110" cy="929522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837193" y="651243"/>
            <a:ext cx="16613618" cy="466344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444752" y="2730309"/>
            <a:ext cx="15544800" cy="2743200"/>
          </a:xfrm>
        </p:spPr>
        <p:txBody>
          <a:bodyPr lIns="81642" rIns="81642" bIns="81642"/>
          <a:lstStyle>
            <a:lvl1pPr algn="r">
              <a:defRPr sz="80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1444752" y="5527548"/>
            <a:ext cx="15544800" cy="1371600"/>
          </a:xfrm>
        </p:spPr>
        <p:txBody>
          <a:bodyPr lIns="326569" tIns="0"/>
          <a:lstStyle>
            <a:lvl1pPr marL="65314" indent="0" algn="r">
              <a:spcBef>
                <a:spcPts val="0"/>
              </a:spcBef>
              <a:buNone/>
              <a:defRPr sz="3600">
                <a:solidFill>
                  <a:schemeClr val="bg2">
                    <a:shade val="25000"/>
                  </a:schemeClr>
                </a:solidFill>
              </a:defRPr>
            </a:lvl1pPr>
            <a:lvl2pPr marL="816422" indent="0" algn="ctr">
              <a:buNone/>
            </a:lvl2pPr>
            <a:lvl3pPr marL="1632844" indent="0" algn="ctr">
              <a:buNone/>
            </a:lvl3pPr>
            <a:lvl4pPr marL="2449266" indent="0" algn="ctr">
              <a:buNone/>
            </a:lvl4pPr>
            <a:lvl5pPr marL="3265688" indent="0" algn="ctr">
              <a:buNone/>
            </a:lvl5pPr>
            <a:lvl6pPr marL="4082110" indent="0" algn="ctr">
              <a:buNone/>
            </a:lvl6pPr>
            <a:lvl7pPr marL="4898532" indent="0" algn="ctr">
              <a:buNone/>
            </a:lvl7pPr>
            <a:lvl8pPr marL="5714954" indent="0" algn="ctr">
              <a:buNone/>
            </a:lvl8pPr>
            <a:lvl9pPr marL="6531376" indent="0" algn="ctr">
              <a:buNone/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5840" y="7475220"/>
            <a:ext cx="16367760" cy="157734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05840" y="795528"/>
            <a:ext cx="16367760" cy="6281928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3258800" y="800107"/>
            <a:ext cx="3962400" cy="7886699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66800" y="800104"/>
            <a:ext cx="11887200" cy="7886702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5840" y="7475220"/>
            <a:ext cx="16367760" cy="157734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5840" y="795528"/>
            <a:ext cx="16367760" cy="6281928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609601" y="493777"/>
            <a:ext cx="17064110" cy="929522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837193" y="651244"/>
            <a:ext cx="16613618" cy="6511994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6688" y="7392924"/>
            <a:ext cx="16367760" cy="1014984"/>
          </a:xfrm>
        </p:spPr>
        <p:txBody>
          <a:bodyPr lIns="163284" bIns="0" anchor="b"/>
          <a:lstStyle>
            <a:lvl1pPr algn="l">
              <a:buNone/>
              <a:defRPr sz="64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36688" y="8436726"/>
            <a:ext cx="16367760" cy="630936"/>
          </a:xfrm>
        </p:spPr>
        <p:txBody>
          <a:bodyPr lIns="212270" tIns="0" anchor="t"/>
          <a:lstStyle>
            <a:lvl1pPr marL="0" marR="65314" indent="0" algn="l">
              <a:spcBef>
                <a:spcPts val="0"/>
              </a:spcBef>
              <a:spcAft>
                <a:spcPts val="0"/>
              </a:spcAft>
              <a:buNone/>
              <a:defRPr sz="32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28704" y="795528"/>
            <a:ext cx="7863840" cy="6583680"/>
          </a:xfrm>
        </p:spPr>
        <p:txBody>
          <a:bodyPr/>
          <a:lstStyle>
            <a:lvl1pPr>
              <a:defRPr sz="4600"/>
            </a:lvl1pPr>
            <a:lvl2pPr>
              <a:defRPr sz="39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9510720" y="795528"/>
            <a:ext cx="7863840" cy="6583680"/>
          </a:xfrm>
        </p:spPr>
        <p:txBody>
          <a:bodyPr/>
          <a:lstStyle>
            <a:lvl1pPr>
              <a:defRPr sz="4600"/>
            </a:lvl1pPr>
            <a:lvl2pPr>
              <a:defRPr sz="39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5840" y="7475220"/>
            <a:ext cx="16367760" cy="157734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14448" y="869157"/>
            <a:ext cx="7863840" cy="1188243"/>
          </a:xfrm>
        </p:spPr>
        <p:txBody>
          <a:bodyPr lIns="261255" anchor="ctr"/>
          <a:lstStyle>
            <a:lvl1pPr marL="0" indent="0" algn="l">
              <a:buNone/>
              <a:defRPr sz="4300" b="1">
                <a:solidFill>
                  <a:schemeClr val="tx1"/>
                </a:solidFill>
              </a:defRPr>
            </a:lvl1pPr>
            <a:lvl2pPr>
              <a:buNone/>
              <a:defRPr sz="3600" b="1"/>
            </a:lvl2pPr>
            <a:lvl3pPr>
              <a:buNone/>
              <a:defRPr sz="3200" b="1"/>
            </a:lvl3pPr>
            <a:lvl4pPr>
              <a:buNone/>
              <a:defRPr sz="2900" b="1"/>
            </a:lvl4pPr>
            <a:lvl5pPr>
              <a:buNone/>
              <a:defRPr sz="29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9304338" y="869157"/>
            <a:ext cx="7863840" cy="1188243"/>
          </a:xfrm>
        </p:spPr>
        <p:txBody>
          <a:bodyPr lIns="244927" anchor="ctr"/>
          <a:lstStyle>
            <a:lvl1pPr marL="0" indent="0" algn="l">
              <a:buNone/>
              <a:defRPr sz="4300" b="1">
                <a:solidFill>
                  <a:schemeClr val="tx1"/>
                </a:solidFill>
              </a:defRPr>
            </a:lvl1pPr>
            <a:lvl2pPr>
              <a:buNone/>
              <a:defRPr sz="3600" b="1"/>
            </a:lvl2pPr>
            <a:lvl3pPr>
              <a:buNone/>
              <a:defRPr sz="3200" b="1"/>
            </a:lvl3pPr>
            <a:lvl4pPr>
              <a:buNone/>
              <a:defRPr sz="2900" b="1"/>
            </a:lvl4pPr>
            <a:lvl5pPr>
              <a:buNone/>
              <a:defRPr sz="29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1214448" y="2171700"/>
            <a:ext cx="7863840" cy="5234940"/>
          </a:xfrm>
        </p:spPr>
        <p:txBody>
          <a:bodyPr anchor="t"/>
          <a:lstStyle>
            <a:lvl1pPr algn="l">
              <a:defRPr sz="4300"/>
            </a:lvl1pPr>
            <a:lvl2pPr algn="l">
              <a:defRPr sz="3600"/>
            </a:lvl2pPr>
            <a:lvl3pPr algn="l">
              <a:defRPr sz="3200"/>
            </a:lvl3pPr>
            <a:lvl4pPr algn="l">
              <a:defRPr sz="2900"/>
            </a:lvl4pPr>
            <a:lvl5pPr algn="l">
              <a:defRPr sz="29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9304338" y="2171700"/>
            <a:ext cx="7863840" cy="5234940"/>
          </a:xfrm>
        </p:spPr>
        <p:txBody>
          <a:bodyPr anchor="t"/>
          <a:lstStyle>
            <a:lvl1pPr algn="l">
              <a:defRPr sz="4300"/>
            </a:lvl1pPr>
            <a:lvl2pPr algn="l">
              <a:defRPr sz="3600"/>
            </a:lvl2pPr>
            <a:lvl3pPr algn="l">
              <a:defRPr sz="3200"/>
            </a:lvl3pPr>
            <a:lvl4pPr algn="l">
              <a:defRPr sz="2900"/>
            </a:lvl4pPr>
            <a:lvl5pPr algn="l">
              <a:defRPr sz="29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609601" y="493777"/>
            <a:ext cx="17064110" cy="929522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77568" y="800100"/>
            <a:ext cx="5943600" cy="1371600"/>
          </a:xfrm>
        </p:spPr>
        <p:txBody>
          <a:bodyPr anchor="b"/>
          <a:lstStyle>
            <a:lvl1pPr algn="l">
              <a:buNone/>
              <a:defRPr sz="39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1077694" y="2171703"/>
            <a:ext cx="5943600" cy="6309168"/>
          </a:xfrm>
        </p:spPr>
        <p:txBody>
          <a:bodyPr lIns="163284"/>
          <a:lstStyle>
            <a:lvl1pPr marL="32657" marR="32657" indent="0">
              <a:spcBef>
                <a:spcPts val="0"/>
              </a:spcBef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/>
                </a:solidFill>
              </a:defRPr>
            </a:lvl2pPr>
            <a:lvl3pPr>
              <a:buNone/>
              <a:defRPr sz="1800">
                <a:solidFill>
                  <a:schemeClr val="tx1"/>
                </a:solidFill>
              </a:defRPr>
            </a:lvl3pPr>
            <a:lvl4pPr>
              <a:buNone/>
              <a:defRPr sz="1600">
                <a:solidFill>
                  <a:schemeClr val="tx1"/>
                </a:solidFill>
              </a:defRPr>
            </a:lvl4pPr>
            <a:lvl5pPr>
              <a:buNone/>
              <a:defRPr sz="16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2745" y="1395216"/>
            <a:ext cx="9252318" cy="7086603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  <a:lvl2pPr>
              <a:defRPr sz="4600">
                <a:solidFill>
                  <a:schemeClr val="tx1"/>
                </a:solidFill>
              </a:defRPr>
            </a:lvl2pPr>
            <a:lvl3pPr>
              <a:defRPr sz="4300">
                <a:solidFill>
                  <a:schemeClr val="tx1"/>
                </a:solidFill>
              </a:defRPr>
            </a:lvl3pPr>
            <a:lvl4pPr>
              <a:defRPr sz="3600">
                <a:solidFill>
                  <a:schemeClr val="tx1"/>
                </a:solidFill>
              </a:defRPr>
            </a:lvl4pPr>
            <a:lvl5pPr>
              <a:defRPr sz="36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609601" y="493777"/>
            <a:ext cx="17064110" cy="929522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rredondar Retângulo em um Canto Único 10"/>
          <p:cNvSpPr/>
          <p:nvPr/>
        </p:nvSpPr>
        <p:spPr>
          <a:xfrm>
            <a:off x="12801601" y="651243"/>
            <a:ext cx="4649210" cy="65151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7518084"/>
            <a:ext cx="16459200" cy="1577340"/>
          </a:xfrm>
        </p:spPr>
        <p:txBody>
          <a:bodyPr anchor="t"/>
          <a:lstStyle>
            <a:lvl1pPr algn="l">
              <a:buNone/>
              <a:defRPr sz="64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12925424" y="800100"/>
            <a:ext cx="4480560" cy="6317220"/>
          </a:xfrm>
        </p:spPr>
        <p:txBody>
          <a:bodyPr lIns="163284"/>
          <a:lstStyle>
            <a:lvl1pPr marL="81642" indent="0" algn="l">
              <a:spcBef>
                <a:spcPts val="0"/>
              </a:spcBef>
              <a:buNone/>
              <a:defRPr sz="2500">
                <a:solidFill>
                  <a:srgbClr val="FFFFFF"/>
                </a:solidFill>
              </a:defRPr>
            </a:lvl1pPr>
            <a:lvl2pPr>
              <a:defRPr sz="21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42960" y="653652"/>
            <a:ext cx="11850624" cy="65151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5700"/>
            </a:lvl1pPr>
            <a:extLst/>
          </a:lstStyle>
          <a:p>
            <a:r>
              <a:rPr kumimoji="0" lang="pt-BR"/>
              <a:t>Clique no ícone para adicionar uma imagem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609601" y="493777"/>
            <a:ext cx="17064110" cy="929522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de cantos arredondados 8"/>
          <p:cNvSpPr/>
          <p:nvPr/>
        </p:nvSpPr>
        <p:spPr>
          <a:xfrm>
            <a:off x="837193" y="651243"/>
            <a:ext cx="16613618" cy="82296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spaço Reservado para Título 12"/>
          <p:cNvSpPr>
            <a:spLocks noGrp="1"/>
          </p:cNvSpPr>
          <p:nvPr>
            <p:ph type="title"/>
          </p:nvPr>
        </p:nvSpPr>
        <p:spPr>
          <a:xfrm>
            <a:off x="1005840" y="7478385"/>
            <a:ext cx="16367760" cy="1577340"/>
          </a:xfrm>
          <a:prstGeom prst="rect">
            <a:avLst/>
          </a:prstGeom>
        </p:spPr>
        <p:txBody>
          <a:bodyPr vert="horz" lIns="163284" tIns="81642" rIns="163284" bIns="81642" anchor="b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005840" y="795528"/>
            <a:ext cx="16367760" cy="6281928"/>
          </a:xfrm>
          <a:prstGeom prst="rect">
            <a:avLst/>
          </a:prstGeom>
        </p:spPr>
        <p:txBody>
          <a:bodyPr vert="horz" lIns="326569" tIns="163284" rIns="163284" bIns="81642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2"/>
          </p:nvPr>
        </p:nvSpPr>
        <p:spPr>
          <a:xfrm>
            <a:off x="7552656" y="9167813"/>
            <a:ext cx="4572000" cy="547688"/>
          </a:xfrm>
          <a:prstGeom prst="rect">
            <a:avLst/>
          </a:prstGeom>
        </p:spPr>
        <p:txBody>
          <a:bodyPr vert="horz" lIns="163284" tIns="81642" rIns="163284" bIns="81642" anchor="b"/>
          <a:lstStyle>
            <a:lvl1pPr algn="r" eaLnBrk="1" latinLnBrk="0" hangingPunct="1">
              <a:defRPr kumimoji="0" sz="18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3"/>
          </p:nvPr>
        </p:nvSpPr>
        <p:spPr>
          <a:xfrm>
            <a:off x="12124656" y="9167813"/>
            <a:ext cx="4572000" cy="547688"/>
          </a:xfrm>
          <a:prstGeom prst="rect">
            <a:avLst/>
          </a:prstGeom>
        </p:spPr>
        <p:txBody>
          <a:bodyPr vert="horz" lIns="163284" tIns="81642" rIns="163284" bIns="81642" anchor="b"/>
          <a:lstStyle>
            <a:lvl1pPr algn="l" eaLnBrk="1" latinLnBrk="0" hangingPunct="1">
              <a:defRPr kumimoji="0" sz="18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16696656" y="9167813"/>
            <a:ext cx="914400" cy="547688"/>
          </a:xfrm>
          <a:prstGeom prst="rect">
            <a:avLst/>
          </a:prstGeom>
        </p:spPr>
        <p:txBody>
          <a:bodyPr vert="horz" lIns="163284" tIns="81642" rIns="163284" bIns="81642" anchor="b"/>
          <a:lstStyle>
            <a:lvl1pPr algn="r" eaLnBrk="1" latinLnBrk="0" hangingPunct="1">
              <a:defRPr kumimoji="0" sz="18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64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73525" indent="-473525" algn="l" rtl="0" eaLnBrk="1" latinLnBrk="0" hangingPunct="1">
        <a:spcBef>
          <a:spcPts val="446"/>
        </a:spcBef>
        <a:buClr>
          <a:schemeClr val="accent1"/>
        </a:buClr>
        <a:buSzPct val="80000"/>
        <a:buFont typeface="Wingdings 2"/>
        <a:buChar char=""/>
        <a:defRPr kumimoji="0" sz="5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979706" indent="-359226" algn="l" rtl="0" eaLnBrk="1" latinLnBrk="0" hangingPunct="1">
        <a:spcBef>
          <a:spcPts val="446"/>
        </a:spcBef>
        <a:buClr>
          <a:schemeClr val="accent1"/>
        </a:buClr>
        <a:buSzPct val="100000"/>
        <a:buFont typeface="Verdana"/>
        <a:buChar char="◦"/>
        <a:defRPr kumimoji="0"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1404246" indent="-326569" algn="l" rtl="0" eaLnBrk="1" latinLnBrk="0" hangingPunct="1">
        <a:spcBef>
          <a:spcPts val="446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85" indent="-326569" algn="l" rtl="0" eaLnBrk="1" latinLnBrk="0" hangingPunct="1">
        <a:spcBef>
          <a:spcPts val="411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982" indent="-326569" algn="l" rtl="0" eaLnBrk="1" latinLnBrk="0" hangingPunct="1">
        <a:spcBef>
          <a:spcPts val="446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661536" indent="-326569" algn="l" rtl="0" eaLnBrk="1" latinLnBrk="0" hangingPunct="1">
        <a:spcBef>
          <a:spcPts val="446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3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37090" indent="-326569" algn="l" rtl="0" eaLnBrk="1" latinLnBrk="0" hangingPunct="1">
        <a:spcBef>
          <a:spcPts val="4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73" indent="-326569" algn="l" rtl="0" eaLnBrk="1" latinLnBrk="0" hangingPunct="1">
        <a:spcBef>
          <a:spcPts val="459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37184" indent="-326569" algn="l" rtl="0" eaLnBrk="1" latinLnBrk="0" hangingPunct="1">
        <a:spcBef>
          <a:spcPts val="4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pratica.org.br/networkin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lccoachingbrasil.com.br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04E3301-7388-41DD-99EF-1935BD8A1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" y="0"/>
            <a:ext cx="18290178" cy="102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3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71433" y="876300"/>
            <a:ext cx="15816618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b="1" dirty="0">
                <a:latin typeface="Agency FB" pitchFamily="34" charset="0"/>
              </a:rPr>
              <a:t>AS 5 TENTAÇÕES DO LÍDER</a:t>
            </a:r>
            <a:endParaRPr lang="pt-BR" sz="3600" b="1" dirty="0">
              <a:latin typeface="Agency FB" pitchFamily="34" charset="0"/>
            </a:endParaRPr>
          </a:p>
          <a:p>
            <a:endParaRPr lang="pt-BR" sz="3600" i="1" dirty="0">
              <a:latin typeface="Agency FB" pitchFamily="34" charset="0"/>
            </a:endParaRPr>
          </a:p>
          <a:p>
            <a:r>
              <a:rPr lang="pt-BR" sz="6600" b="1" dirty="0">
                <a:latin typeface="Agency FB" pitchFamily="34" charset="0"/>
              </a:rPr>
              <a:t>TENTAÇÃO 5-MEDO DE FICAR VULNERÁVEL</a:t>
            </a:r>
          </a:p>
          <a:p>
            <a:endParaRPr lang="pt-BR" sz="3600" b="1" dirty="0">
              <a:latin typeface="Agency FB" pitchFamily="34" charset="0"/>
            </a:endParaRPr>
          </a:p>
          <a:p>
            <a:r>
              <a:rPr lang="pt-BR" sz="3600" b="1" dirty="0">
                <a:latin typeface="Agency FB" pitchFamily="34" charset="0"/>
              </a:rPr>
              <a:t>O líder não confia nas pessoas porque tem medo de ficar vulnerável.</a:t>
            </a:r>
          </a:p>
          <a:p>
            <a:endParaRPr lang="pt-BR" sz="3600" b="1" dirty="0">
              <a:latin typeface="Agency FB" pitchFamily="34" charset="0"/>
            </a:endParaRPr>
          </a:p>
          <a:p>
            <a:r>
              <a:rPr lang="pt-BR" sz="3600" b="1" dirty="0">
                <a:latin typeface="Agency FB" pitchFamily="34" charset="0"/>
              </a:rPr>
              <a:t>O que isso gera?</a:t>
            </a:r>
          </a:p>
          <a:p>
            <a:endParaRPr lang="pt-BR" sz="3600" b="1" dirty="0">
              <a:latin typeface="Agency FB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t-BR" sz="3600" b="1" dirty="0">
                <a:latin typeface="Agency FB" pitchFamily="34" charset="0"/>
              </a:rPr>
              <a:t>Dificuldade de admitir o próprio erro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pt-BR" sz="3600" b="1" dirty="0">
                <a:latin typeface="Agency FB" pitchFamily="34" charset="0"/>
              </a:rPr>
              <a:t>Competição e desconfiança</a:t>
            </a:r>
          </a:p>
          <a:p>
            <a:endParaRPr lang="pt-BR" sz="3600" b="1" dirty="0">
              <a:latin typeface="Agency FB" pitchFamily="34" charset="0"/>
            </a:endParaRPr>
          </a:p>
          <a:p>
            <a:r>
              <a:rPr lang="pt-BR" sz="3600" b="1" dirty="0">
                <a:latin typeface="Agency FB" pitchFamily="34" charset="0"/>
              </a:rPr>
              <a:t>Você tem dificuldade de admitir que está errado?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44600" y="4762500"/>
            <a:ext cx="4953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0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71433" y="876300"/>
            <a:ext cx="158166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800" b="1" dirty="0">
                <a:latin typeface="Agency FB" pitchFamily="34" charset="0"/>
              </a:rPr>
              <a:t>NETWORK E NETWORKING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44600" y="4762500"/>
            <a:ext cx="4953000" cy="50292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676400" y="2628900"/>
            <a:ext cx="13182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>
                <a:latin typeface="Agency FB" pitchFamily="34" charset="0"/>
              </a:rPr>
              <a:t>NETWORK: </a:t>
            </a:r>
            <a:r>
              <a:rPr lang="pt-BR" sz="3600" i="1" dirty="0">
                <a:latin typeface="Agency FB" pitchFamily="34" charset="0"/>
              </a:rPr>
              <a:t>Network</a:t>
            </a:r>
            <a:r>
              <a:rPr lang="pt-BR" sz="3600" dirty="0">
                <a:latin typeface="Agency FB" pitchFamily="34" charset="0"/>
              </a:rPr>
              <a:t> é um termo que vem do inglês (“net” é rede e “</a:t>
            </a:r>
            <a:r>
              <a:rPr lang="pt-BR" sz="3600" dirty="0" err="1">
                <a:latin typeface="Agency FB" pitchFamily="34" charset="0"/>
              </a:rPr>
              <a:t>work</a:t>
            </a:r>
            <a:r>
              <a:rPr lang="pt-BR" sz="3600" dirty="0">
                <a:latin typeface="Agency FB" pitchFamily="34" charset="0"/>
              </a:rPr>
              <a:t>” é trabalho) e significa rede de relacionamentos ou rede de contatos. </a:t>
            </a:r>
          </a:p>
          <a:p>
            <a:pPr algn="just"/>
            <a:endParaRPr lang="pt-BR" sz="3600" dirty="0">
              <a:latin typeface="Agency FB" pitchFamily="34" charset="0"/>
            </a:endParaRPr>
          </a:p>
          <a:p>
            <a:pPr algn="just"/>
            <a:r>
              <a:rPr lang="pt-BR" sz="3600" b="1" dirty="0">
                <a:latin typeface="Agency FB" pitchFamily="34" charset="0"/>
              </a:rPr>
              <a:t>NETWORKING: </a:t>
            </a:r>
            <a:r>
              <a:rPr lang="pt-BR" sz="3600" dirty="0">
                <a:latin typeface="Agency FB" pitchFamily="34" charset="0"/>
              </a:rPr>
              <a:t>trata-se de uma rede de pessoas que </a:t>
            </a:r>
            <a:r>
              <a:rPr lang="pt-BR" sz="3600" b="1" dirty="0">
                <a:latin typeface="Agency FB" pitchFamily="34" charset="0"/>
              </a:rPr>
              <a:t>trocam informações e conhecimentos</a:t>
            </a:r>
            <a:r>
              <a:rPr lang="pt-BR" sz="3600" dirty="0">
                <a:latin typeface="Agency FB" pitchFamily="34" charset="0"/>
              </a:rPr>
              <a:t> entre si, e que pode ser muito mais poderosa do que você pensa.</a:t>
            </a:r>
          </a:p>
          <a:p>
            <a:pPr algn="just"/>
            <a:endParaRPr lang="pt-BR" sz="3600" dirty="0">
              <a:latin typeface="Agency FB" pitchFamily="34" charset="0"/>
            </a:endParaRPr>
          </a:p>
          <a:p>
            <a:pPr algn="just"/>
            <a:r>
              <a:rPr lang="pt-BR" sz="3600" dirty="0">
                <a:latin typeface="Agency FB" pitchFamily="34" charset="0"/>
              </a:rPr>
              <a:t>Ainda assim, tome cuidado, porque quantidade não significa qualidade! Não é porque você tem mais de cinco mil amigos em suas redes sociais que você está fazendo um </a:t>
            </a:r>
            <a:r>
              <a:rPr lang="pt-BR" sz="3600" i="1" dirty="0">
                <a:latin typeface="Agency FB" pitchFamily="34" charset="0"/>
              </a:rPr>
              <a:t>networking</a:t>
            </a:r>
            <a:r>
              <a:rPr lang="pt-BR" sz="3600" dirty="0">
                <a:latin typeface="Agency FB" pitchFamily="34" charset="0"/>
              </a:rPr>
              <a:t> apropriado.</a:t>
            </a:r>
            <a:r>
              <a:rPr lang="pt-BR" sz="3600" dirty="0"/>
              <a:t> </a:t>
            </a:r>
            <a:r>
              <a:rPr lang="pt-BR" sz="3600" b="1" dirty="0">
                <a:latin typeface="Agency FB" pitchFamily="34" charset="0"/>
              </a:rPr>
              <a:t>Não significa muita coisa ter o e-mail do presidente de uma grande companhia se ele sequer vai ler sua mensagem quando recebê-la.</a:t>
            </a:r>
          </a:p>
          <a:p>
            <a:pPr algn="just"/>
            <a:endParaRPr lang="pt-BR" sz="3600" b="1" dirty="0">
              <a:latin typeface="Agency FB" pitchFamily="34" charset="0"/>
            </a:endParaRPr>
          </a:p>
          <a:p>
            <a:pPr algn="just"/>
            <a:r>
              <a:rPr lang="pt-BR" sz="3200" b="1" dirty="0">
                <a:latin typeface="Agency FB" pitchFamily="34" charset="0"/>
              </a:rPr>
              <a:t>Fonte: </a:t>
            </a:r>
            <a:r>
              <a:rPr lang="pt-BR" sz="3200" dirty="0">
                <a:latin typeface="Agency FB" pitchFamily="34" charset="0"/>
                <a:hlinkClick r:id="rId3"/>
              </a:rPr>
              <a:t>https://www.napratica.org.br/networking/</a:t>
            </a:r>
            <a:endParaRPr lang="pt-BR" sz="3200" b="1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22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44600" y="4762500"/>
            <a:ext cx="4953000" cy="50292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3627CCC-9DDB-4B00-A82D-ECFE13868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7308"/>
            <a:ext cx="17297400" cy="948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7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14400" y="499794"/>
            <a:ext cx="1581661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600" b="1" dirty="0">
                <a:latin typeface="Agency FB" pitchFamily="34" charset="0"/>
              </a:rPr>
              <a:t>O PODER DE CONTEXTUALIZAR</a:t>
            </a:r>
            <a:endParaRPr lang="pt-BR" sz="4800" b="1" dirty="0">
              <a:latin typeface="Agency FB" pitchFamily="34" charset="0"/>
            </a:endParaRPr>
          </a:p>
          <a:p>
            <a:pPr algn="just"/>
            <a:endParaRPr lang="pt-BR" sz="900" i="1" dirty="0">
              <a:latin typeface="Agency FB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82299" y="5020206"/>
            <a:ext cx="4724400" cy="4797083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352" y="3771900"/>
            <a:ext cx="487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116" y="1943100"/>
            <a:ext cx="6578150" cy="772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20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14400" y="499794"/>
            <a:ext cx="1581661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600" b="1" dirty="0">
                <a:latin typeface="Agency FB" pitchFamily="34" charset="0"/>
              </a:rPr>
              <a:t>O PODER DE CONTEXTUALIZAR</a:t>
            </a:r>
            <a:endParaRPr lang="pt-BR" sz="4800" b="1" dirty="0">
              <a:latin typeface="Agency FB" pitchFamily="34" charset="0"/>
            </a:endParaRPr>
          </a:p>
          <a:p>
            <a:pPr algn="just"/>
            <a:endParaRPr lang="pt-BR" sz="900" i="1" dirty="0">
              <a:latin typeface="Agency FB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630399" y="5475201"/>
            <a:ext cx="4276299" cy="434208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76500"/>
            <a:ext cx="8610600" cy="649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515599" y="3162300"/>
            <a:ext cx="60288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b="1" dirty="0">
                <a:latin typeface="Agency FB" pitchFamily="34" charset="0"/>
              </a:rPr>
              <a:t>R$ 50,00 reais o livro.</a:t>
            </a:r>
          </a:p>
          <a:p>
            <a:pPr algn="just"/>
            <a:endParaRPr lang="pt-BR" sz="4400" dirty="0">
              <a:latin typeface="Agency FB" pitchFamily="34" charset="0"/>
            </a:endParaRPr>
          </a:p>
          <a:p>
            <a:pPr algn="just"/>
            <a:r>
              <a:rPr lang="pt-BR" sz="4400" dirty="0">
                <a:solidFill>
                  <a:srgbClr val="FF0000"/>
                </a:solidFill>
                <a:latin typeface="Agency FB" pitchFamily="34" charset="0"/>
              </a:rPr>
              <a:t>Frete grátis para os alunos do curso Líder Self-</a:t>
            </a:r>
            <a:r>
              <a:rPr lang="pt-BR" sz="4400" dirty="0" err="1">
                <a:solidFill>
                  <a:srgbClr val="FF0000"/>
                </a:solidFill>
                <a:latin typeface="Agency FB" pitchFamily="34" charset="0"/>
              </a:rPr>
              <a:t>evolution</a:t>
            </a:r>
            <a:r>
              <a:rPr lang="pt-BR" sz="4400" dirty="0">
                <a:solidFill>
                  <a:srgbClr val="FF0000"/>
                </a:solidFill>
                <a:latin typeface="Agency FB" pitchFamily="34" charset="0"/>
              </a:rPr>
              <a:t>.</a:t>
            </a:r>
          </a:p>
          <a:p>
            <a:pPr algn="just"/>
            <a:r>
              <a:rPr lang="pt-BR" sz="4400" dirty="0">
                <a:solidFill>
                  <a:srgbClr val="FF0000"/>
                </a:solidFill>
                <a:latin typeface="Agency FB" pitchFamily="34" charset="0"/>
              </a:rPr>
              <a:t>(71)98770-4603</a:t>
            </a:r>
          </a:p>
        </p:txBody>
      </p:sp>
    </p:spTree>
    <p:extLst>
      <p:ext uri="{BB962C8B-B14F-4D97-AF65-F5344CB8AC3E}">
        <p14:creationId xmlns:p14="http://schemas.microsoft.com/office/powerpoint/2010/main" val="328159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14400" y="499794"/>
            <a:ext cx="15816618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500" b="1" dirty="0">
                <a:latin typeface="Agency FB" pitchFamily="34" charset="0"/>
              </a:rPr>
              <a:t>PNL E CONTEXTUALIZAR</a:t>
            </a:r>
          </a:p>
          <a:p>
            <a:pPr algn="ctr"/>
            <a:endParaRPr lang="pt-BR" sz="2400" b="1" dirty="0">
              <a:latin typeface="Agency FB" pitchFamily="34" charset="0"/>
            </a:endParaRPr>
          </a:p>
          <a:p>
            <a:pPr algn="just"/>
            <a:endParaRPr lang="pt-BR" sz="900" i="1" dirty="0">
              <a:latin typeface="Agency FB" pitchFamily="34" charset="0"/>
            </a:endParaRPr>
          </a:p>
          <a:p>
            <a:pPr algn="just"/>
            <a:r>
              <a:rPr lang="pt-BR" sz="3600" dirty="0">
                <a:latin typeface="Agency FB" pitchFamily="34" charset="0"/>
              </a:rPr>
              <a:t>A </a:t>
            </a:r>
            <a:r>
              <a:rPr lang="pt-BR" sz="3600" b="1" dirty="0">
                <a:latin typeface="Agency FB" pitchFamily="34" charset="0"/>
              </a:rPr>
              <a:t>"Programação"</a:t>
            </a:r>
            <a:r>
              <a:rPr lang="pt-BR" sz="3600" dirty="0">
                <a:latin typeface="Agency FB" pitchFamily="34" charset="0"/>
              </a:rPr>
              <a:t> refere-se à maneira como organizamos nossas ideias e ações à fim de produzir resultados.</a:t>
            </a:r>
          </a:p>
          <a:p>
            <a:pPr algn="just"/>
            <a:endParaRPr lang="pt-BR" sz="3600" dirty="0">
              <a:latin typeface="Agency FB" pitchFamily="34" charset="0"/>
            </a:endParaRPr>
          </a:p>
          <a:p>
            <a:pPr algn="just"/>
            <a:r>
              <a:rPr lang="pt-BR" sz="3600" dirty="0">
                <a:latin typeface="Agency FB" pitchFamily="34" charset="0"/>
              </a:rPr>
              <a:t>A parte </a:t>
            </a:r>
            <a:r>
              <a:rPr lang="pt-BR" sz="3600" b="1" dirty="0">
                <a:latin typeface="Agency FB" pitchFamily="34" charset="0"/>
              </a:rPr>
              <a:t>"Neuro"</a:t>
            </a:r>
            <a:r>
              <a:rPr lang="pt-BR" sz="3600" dirty="0">
                <a:latin typeface="Agency FB" pitchFamily="34" charset="0"/>
              </a:rPr>
              <a:t> : a mente reconhece a ideia fundamental de que todos os comportamentos nascem </a:t>
            </a:r>
          </a:p>
          <a:p>
            <a:pPr algn="just"/>
            <a:r>
              <a:rPr lang="pt-BR" sz="3600" dirty="0">
                <a:latin typeface="Agency FB" pitchFamily="34" charset="0"/>
              </a:rPr>
              <a:t>dos processos neurológicos da visão, audição, olfato, paladar, tato e sensação. Experimentamos o </a:t>
            </a:r>
          </a:p>
          <a:p>
            <a:pPr algn="just"/>
            <a:r>
              <a:rPr lang="pt-BR" sz="3600" dirty="0">
                <a:latin typeface="Agency FB" pitchFamily="34" charset="0"/>
              </a:rPr>
              <a:t>mundo através dos cinco sentidos. </a:t>
            </a:r>
          </a:p>
          <a:p>
            <a:pPr algn="just"/>
            <a:endParaRPr lang="pt-BR" sz="3600" dirty="0">
              <a:latin typeface="Agency FB" pitchFamily="34" charset="0"/>
            </a:endParaRPr>
          </a:p>
          <a:p>
            <a:pPr algn="just"/>
            <a:r>
              <a:rPr lang="pt-BR" sz="3600" b="1" dirty="0">
                <a:latin typeface="Agency FB" pitchFamily="34" charset="0"/>
              </a:rPr>
              <a:t>Linguística: </a:t>
            </a:r>
            <a:r>
              <a:rPr lang="pt-BR" sz="3600" dirty="0">
                <a:latin typeface="Agency FB" pitchFamily="34" charset="0"/>
              </a:rPr>
              <a:t>usamos LINGUAGEM produzida por imagens, sons, sensações, cheiros, diálogo </a:t>
            </a:r>
          </a:p>
          <a:p>
            <a:pPr algn="just"/>
            <a:r>
              <a:rPr lang="pt-BR" sz="3600" dirty="0">
                <a:latin typeface="Agency FB" pitchFamily="34" charset="0"/>
              </a:rPr>
              <a:t>interno para ordenar nossos pensamentos e comportamentos e nos comunicarmos com os outros.</a:t>
            </a:r>
          </a:p>
          <a:p>
            <a:pPr algn="just"/>
            <a:endParaRPr lang="pt-BR" sz="3600" b="1" dirty="0">
              <a:latin typeface="Agency FB" pitchFamily="34" charset="0"/>
            </a:endParaRPr>
          </a:p>
          <a:p>
            <a:pPr algn="just"/>
            <a:r>
              <a:rPr lang="pt-BR" sz="3200" b="1" dirty="0">
                <a:latin typeface="Agency FB" pitchFamily="34" charset="0"/>
              </a:rPr>
              <a:t>A PNL CONSISTE EM USAR A LINGUAGEM DA MENTE PARA ALCANÇARMOS OS NOSSOS RESULTADOS.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73200" y="4994616"/>
            <a:ext cx="4724400" cy="479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1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71600" y="1157793"/>
            <a:ext cx="15011400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gency FB" pitchFamily="34" charset="0"/>
              </a:rPr>
              <a:t>SIGA LEANDRO CRISTO NAS MÍDIAS SOCIAIS</a:t>
            </a:r>
          </a:p>
          <a:p>
            <a:endParaRPr lang="pt-BR" sz="2400" dirty="0">
              <a:latin typeface="Agency FB" pitchFamily="34" charset="0"/>
            </a:endParaRPr>
          </a:p>
          <a:p>
            <a:r>
              <a:rPr lang="pt-BR" sz="2400" b="1" dirty="0">
                <a:solidFill>
                  <a:schemeClr val="accent2"/>
                </a:solidFill>
                <a:latin typeface="Agency FB" pitchFamily="34" charset="0"/>
              </a:rPr>
              <a:t>@</a:t>
            </a:r>
            <a:r>
              <a:rPr lang="pt-BR" sz="2400" b="1" dirty="0" err="1">
                <a:solidFill>
                  <a:schemeClr val="accent2"/>
                </a:solidFill>
                <a:latin typeface="Agency FB" pitchFamily="34" charset="0"/>
              </a:rPr>
              <a:t>liderselfevolution</a:t>
            </a:r>
            <a:r>
              <a:rPr lang="pt-BR" sz="2400" b="1" dirty="0">
                <a:solidFill>
                  <a:schemeClr val="accent2"/>
                </a:solidFill>
                <a:latin typeface="Agency FB" pitchFamily="34" charset="0"/>
              </a:rPr>
              <a:t> @</a:t>
            </a:r>
            <a:r>
              <a:rPr lang="pt-BR" sz="2400" b="1" dirty="0" err="1">
                <a:solidFill>
                  <a:schemeClr val="accent2"/>
                </a:solidFill>
                <a:latin typeface="Agency FB" pitchFamily="34" charset="0"/>
              </a:rPr>
              <a:t>coach_leandro_cristo</a:t>
            </a:r>
            <a:r>
              <a:rPr lang="pt-BR" sz="2400" b="1" dirty="0">
                <a:solidFill>
                  <a:schemeClr val="accent2"/>
                </a:solidFill>
                <a:latin typeface="Agency FB" pitchFamily="34" charset="0"/>
              </a:rPr>
              <a:t> @</a:t>
            </a:r>
            <a:r>
              <a:rPr lang="pt-BR" sz="2400" b="1" dirty="0" err="1">
                <a:solidFill>
                  <a:schemeClr val="accent2"/>
                </a:solidFill>
                <a:latin typeface="Agency FB" pitchFamily="34" charset="0"/>
              </a:rPr>
              <a:t>jornadaheroicadolider</a:t>
            </a:r>
            <a:r>
              <a:rPr lang="pt-BR" sz="2400" b="1" dirty="0">
                <a:solidFill>
                  <a:schemeClr val="accent2"/>
                </a:solidFill>
                <a:latin typeface="Agency FB" pitchFamily="34" charset="0"/>
              </a:rPr>
              <a:t> @</a:t>
            </a:r>
            <a:r>
              <a:rPr lang="pt-BR" sz="2400" b="1" dirty="0" err="1">
                <a:solidFill>
                  <a:schemeClr val="accent2"/>
                </a:solidFill>
                <a:latin typeface="Agency FB" pitchFamily="34" charset="0"/>
              </a:rPr>
              <a:t>lccoachingbrasil</a:t>
            </a:r>
            <a:endParaRPr lang="pt-BR" sz="2400" b="1" dirty="0">
              <a:solidFill>
                <a:schemeClr val="accent2"/>
              </a:solidFill>
              <a:latin typeface="Agency FB" pitchFamily="34" charset="0"/>
            </a:endParaRPr>
          </a:p>
          <a:p>
            <a:endParaRPr lang="pt-BR" sz="2400" dirty="0">
              <a:latin typeface="Agency FB" pitchFamily="34" charset="0"/>
            </a:endParaRPr>
          </a:p>
          <a:p>
            <a:pPr algn="just"/>
            <a:r>
              <a:rPr lang="pt-BR" sz="2400" b="1" dirty="0">
                <a:latin typeface="Agency FB" pitchFamily="34" charset="0"/>
              </a:rPr>
              <a:t>ENTRAR NA COMUNIDADE DO TELEGRAM: </a:t>
            </a:r>
          </a:p>
          <a:p>
            <a:pPr algn="just"/>
            <a:r>
              <a:rPr lang="pt-BR" sz="2400" b="1" dirty="0">
                <a:solidFill>
                  <a:schemeClr val="accent2"/>
                </a:solidFill>
                <a:latin typeface="Agency FB" pitchFamily="34" charset="0"/>
              </a:rPr>
              <a:t>https://t.me/LeandroCristo</a:t>
            </a:r>
          </a:p>
          <a:p>
            <a:endParaRPr lang="pt-BR" sz="2400" dirty="0">
              <a:latin typeface="Agency FB" pitchFamily="34" charset="0"/>
            </a:endParaRPr>
          </a:p>
          <a:p>
            <a:pPr algn="just"/>
            <a:r>
              <a:rPr lang="pt-BR" sz="2400" b="1" dirty="0">
                <a:latin typeface="Agency FB" pitchFamily="34" charset="0"/>
              </a:rPr>
              <a:t>FACEBOOK</a:t>
            </a:r>
          </a:p>
          <a:p>
            <a:pPr algn="just"/>
            <a:r>
              <a:rPr lang="pt-BR" sz="2400" b="1" dirty="0">
                <a:solidFill>
                  <a:schemeClr val="accent2"/>
                </a:solidFill>
                <a:latin typeface="Agency FB" pitchFamily="34" charset="0"/>
              </a:rPr>
              <a:t>Leandro Cristo</a:t>
            </a:r>
          </a:p>
          <a:p>
            <a:pPr algn="just"/>
            <a:endParaRPr lang="pt-BR" sz="2400" b="1" dirty="0">
              <a:solidFill>
                <a:schemeClr val="accent2"/>
              </a:solidFill>
              <a:latin typeface="Agency FB" pitchFamily="34" charset="0"/>
            </a:endParaRPr>
          </a:p>
          <a:p>
            <a:pPr algn="just"/>
            <a:r>
              <a:rPr lang="pt-BR" sz="2400" b="1" dirty="0">
                <a:latin typeface="Agency FB" pitchFamily="34" charset="0"/>
              </a:rPr>
              <a:t>LINKEDIN</a:t>
            </a:r>
          </a:p>
          <a:p>
            <a:pPr algn="just"/>
            <a:r>
              <a:rPr lang="pt-BR" sz="2400" b="1" dirty="0">
                <a:solidFill>
                  <a:schemeClr val="accent2"/>
                </a:solidFill>
                <a:latin typeface="Agency FB" pitchFamily="34" charset="0"/>
              </a:rPr>
              <a:t>Leandro Cristo</a:t>
            </a:r>
          </a:p>
          <a:p>
            <a:pPr algn="just"/>
            <a:endParaRPr lang="pt-BR" sz="2400" b="1" dirty="0">
              <a:latin typeface="Agency FB" pitchFamily="34" charset="0"/>
            </a:endParaRPr>
          </a:p>
          <a:p>
            <a:pPr algn="just"/>
            <a:r>
              <a:rPr lang="pt-BR" sz="2400" b="1" dirty="0">
                <a:latin typeface="Agency FB" pitchFamily="34" charset="0"/>
              </a:rPr>
              <a:t>YOUTUBE</a:t>
            </a:r>
          </a:p>
          <a:p>
            <a:pPr algn="just"/>
            <a:r>
              <a:rPr lang="pt-BR" sz="2400" b="1" dirty="0">
                <a:solidFill>
                  <a:schemeClr val="accent2"/>
                </a:solidFill>
                <a:latin typeface="Agency FB" pitchFamily="34" charset="0"/>
              </a:rPr>
              <a:t>Leandro Cristo</a:t>
            </a:r>
          </a:p>
          <a:p>
            <a:endParaRPr lang="pt-BR" sz="2400" dirty="0">
              <a:latin typeface="Agency FB" pitchFamily="34" charset="0"/>
            </a:endParaRPr>
          </a:p>
          <a:p>
            <a:r>
              <a:rPr lang="pt-BR" sz="2400" b="1" dirty="0">
                <a:latin typeface="Agency FB" pitchFamily="34" charset="0"/>
              </a:rPr>
              <a:t>SITE:</a:t>
            </a:r>
          </a:p>
          <a:p>
            <a:r>
              <a:rPr lang="pt-BR" sz="2400" dirty="0">
                <a:latin typeface="Agency FB" pitchFamily="34" charset="0"/>
                <a:hlinkClick r:id="rId2"/>
              </a:rPr>
              <a:t>www.lccoachingbrasil.com.br</a:t>
            </a:r>
            <a:endParaRPr lang="pt-BR" sz="2400" dirty="0">
              <a:latin typeface="Agency FB" pitchFamily="34" charset="0"/>
            </a:endParaRPr>
          </a:p>
          <a:p>
            <a:endParaRPr lang="pt-BR" sz="2400" dirty="0">
              <a:latin typeface="Agency FB" pitchFamily="34" charset="0"/>
            </a:endParaRPr>
          </a:p>
          <a:p>
            <a:r>
              <a:rPr lang="pt-BR" sz="2400" b="1" dirty="0">
                <a:latin typeface="Agency FB" pitchFamily="34" charset="0"/>
              </a:rPr>
              <a:t>WHATSAPP</a:t>
            </a:r>
          </a:p>
          <a:p>
            <a:r>
              <a:rPr lang="pt-BR" sz="2400" dirty="0">
                <a:latin typeface="Agency FB" pitchFamily="34" charset="0"/>
              </a:rPr>
              <a:t>(71)98770-4603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0200" y="1333500"/>
            <a:ext cx="9677400" cy="845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33600" y="3086100"/>
            <a:ext cx="141732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900" b="1" dirty="0">
                <a:latin typeface="Agency FB" pitchFamily="34" charset="0"/>
              </a:rPr>
              <a:t>FIM</a:t>
            </a:r>
          </a:p>
        </p:txBody>
      </p:sp>
    </p:spTree>
    <p:extLst>
      <p:ext uri="{BB962C8B-B14F-4D97-AF65-F5344CB8AC3E}">
        <p14:creationId xmlns:p14="http://schemas.microsoft.com/office/powerpoint/2010/main" val="182943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47800" y="1562100"/>
            <a:ext cx="165354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1300" b="1" dirty="0">
                <a:latin typeface="Agency FB" pitchFamily="34" charset="0"/>
              </a:rPr>
              <a:t> AULA 2</a:t>
            </a:r>
          </a:p>
        </p:txBody>
      </p:sp>
    </p:spTree>
    <p:extLst>
      <p:ext uri="{BB962C8B-B14F-4D97-AF65-F5344CB8AC3E}">
        <p14:creationId xmlns:p14="http://schemas.microsoft.com/office/powerpoint/2010/main" val="170285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94012" y="1104900"/>
            <a:ext cx="160782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0" b="1" dirty="0">
                <a:latin typeface="Agency FB" pitchFamily="34" charset="0"/>
              </a:rPr>
              <a:t>OS 5 ELEMENTOS DA LIDERANÇA CONSCIENTE</a:t>
            </a:r>
          </a:p>
          <a:p>
            <a:pPr algn="just"/>
            <a:endParaRPr lang="pt-BR" sz="3600" b="1" dirty="0">
              <a:latin typeface="Agency FB" pitchFamily="34" charset="0"/>
            </a:endParaRPr>
          </a:p>
          <a:p>
            <a:pPr algn="just"/>
            <a:endParaRPr lang="pt-BR" sz="3600" b="1" dirty="0">
              <a:latin typeface="Agency FB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52" y="3467100"/>
            <a:ext cx="750094" cy="79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213" y="4533900"/>
            <a:ext cx="750094" cy="79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52" y="5600700"/>
            <a:ext cx="750094" cy="79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47" y="6743700"/>
            <a:ext cx="750094" cy="79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258" y="7886700"/>
            <a:ext cx="750094" cy="79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200400" y="3467100"/>
            <a:ext cx="1295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gency FB" pitchFamily="34" charset="0"/>
              </a:rPr>
              <a:t>Estado de presença (Instintivo, Coração, Mental);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177654" y="5600700"/>
            <a:ext cx="1043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gency FB" pitchFamily="34" charset="0"/>
              </a:rPr>
              <a:t>Integrar Luz e Sombra;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177654" y="4533900"/>
            <a:ext cx="14043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gency FB" pitchFamily="34" charset="0"/>
              </a:rPr>
              <a:t>Consciência de energia interna masculina e feminina;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200400" y="6764740"/>
            <a:ext cx="1043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gency FB" pitchFamily="34" charset="0"/>
              </a:rPr>
              <a:t>Congruência;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200400" y="7887184"/>
            <a:ext cx="1043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err="1">
                <a:latin typeface="Agency FB" pitchFamily="34" charset="0"/>
              </a:rPr>
              <a:t>Adaptagilidade</a:t>
            </a:r>
            <a:r>
              <a:rPr lang="pt-BR" sz="5400" b="1" dirty="0">
                <a:latin typeface="Agency FB" pitchFamily="34" charset="0"/>
              </a:rPr>
              <a:t>.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44600" y="4762500"/>
            <a:ext cx="4953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9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43000" y="1257300"/>
            <a:ext cx="160782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0" b="1" dirty="0">
                <a:latin typeface="Agency FB" pitchFamily="34" charset="0"/>
              </a:rPr>
              <a:t>ESTADO DE PRESENÇA</a:t>
            </a:r>
          </a:p>
          <a:p>
            <a:pPr algn="just"/>
            <a:endParaRPr lang="pt-BR" sz="3600" b="1" dirty="0">
              <a:latin typeface="Agency FB" pitchFamily="34" charset="0"/>
            </a:endParaRPr>
          </a:p>
          <a:p>
            <a:pPr algn="just"/>
            <a:endParaRPr lang="pt-BR" sz="3600" b="1" dirty="0">
              <a:latin typeface="Agency FB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52" y="3467100"/>
            <a:ext cx="750094" cy="79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213" y="4533900"/>
            <a:ext cx="750094" cy="79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52" y="5600700"/>
            <a:ext cx="750094" cy="79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47" y="6743700"/>
            <a:ext cx="750094" cy="79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258" y="7886700"/>
            <a:ext cx="750094" cy="79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200400" y="3467100"/>
            <a:ext cx="1295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gency FB" pitchFamily="34" charset="0"/>
              </a:rPr>
              <a:t>Cultive o estado de presença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177654" y="5600700"/>
            <a:ext cx="1043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gency FB" pitchFamily="34" charset="0"/>
              </a:rPr>
              <a:t>Respiração Uniforme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177654" y="4533900"/>
            <a:ext cx="14043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gency FB" pitchFamily="34" charset="0"/>
              </a:rPr>
              <a:t>Corpo Relaxado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200400" y="6764740"/>
            <a:ext cx="1043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gency FB" pitchFamily="34" charset="0"/>
              </a:rPr>
              <a:t>Mente Clara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200400" y="7887184"/>
            <a:ext cx="1043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gency FB" pitchFamily="34" charset="0"/>
              </a:rPr>
              <a:t>Coração Aberto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44600" y="4762500"/>
            <a:ext cx="4953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2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92875" y="1181100"/>
            <a:ext cx="160782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0" b="1" dirty="0">
                <a:latin typeface="Agency FB" pitchFamily="34" charset="0"/>
              </a:rPr>
              <a:t>ESTADO DE PRESENÇA</a:t>
            </a:r>
          </a:p>
          <a:p>
            <a:pPr algn="just"/>
            <a:endParaRPr lang="pt-BR" sz="3600" b="1" dirty="0">
              <a:latin typeface="Agency FB" pitchFamily="34" charset="0"/>
            </a:endParaRPr>
          </a:p>
          <a:p>
            <a:pPr algn="just"/>
            <a:endParaRPr lang="pt-BR" sz="3600" b="1" dirty="0">
              <a:latin typeface="Agency FB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52" y="3162300"/>
            <a:ext cx="750094" cy="79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52" y="5295900"/>
            <a:ext cx="750094" cy="79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258" y="7431541"/>
            <a:ext cx="750094" cy="79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200400" y="3162300"/>
            <a:ext cx="1295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gency FB" pitchFamily="34" charset="0"/>
              </a:rPr>
              <a:t>A realidade deste momento é que eu não tenho nada para defender. (desativando o instintivo);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177654" y="5217974"/>
            <a:ext cx="12062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5400" b="1" dirty="0">
                <a:latin typeface="Agency FB" pitchFamily="34" charset="0"/>
              </a:rPr>
              <a:t>A realidade deste momento é que eu não tenho nada a fazer. (desativando o coração);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177654" y="7317474"/>
            <a:ext cx="1203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5400" b="1" dirty="0">
                <a:latin typeface="Agency FB" pitchFamily="34" charset="0"/>
              </a:rPr>
              <a:t>A realidade deste momento é que eu não tenho nada a temer. (desativando o mental);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44600" y="4762500"/>
            <a:ext cx="4953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5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71433" y="876300"/>
            <a:ext cx="15816618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b="1" dirty="0">
                <a:latin typeface="Agency FB" pitchFamily="34" charset="0"/>
              </a:rPr>
              <a:t>AS 5 TENTAÇÕES DO LÍDER</a:t>
            </a:r>
          </a:p>
          <a:p>
            <a:pPr algn="ctr"/>
            <a:r>
              <a:rPr lang="pt-BR" sz="3600" b="1" dirty="0">
                <a:latin typeface="Agency FB" pitchFamily="34" charset="0"/>
              </a:rPr>
              <a:t>Fonte: Livro as 5 tentações do CEO de Patrick </a:t>
            </a:r>
            <a:r>
              <a:rPr lang="pt-BR" sz="3600" b="1" dirty="0" err="1">
                <a:latin typeface="Agency FB" pitchFamily="34" charset="0"/>
              </a:rPr>
              <a:t>Lencioni</a:t>
            </a:r>
            <a:endParaRPr lang="pt-BR" sz="1400" b="1" dirty="0">
              <a:latin typeface="Agency FB" pitchFamily="34" charset="0"/>
            </a:endParaRPr>
          </a:p>
          <a:p>
            <a:endParaRPr lang="pt-BR" sz="3600" i="1" dirty="0">
              <a:latin typeface="Agency FB" pitchFamily="34" charset="0"/>
            </a:endParaRPr>
          </a:p>
          <a:p>
            <a:r>
              <a:rPr lang="pt-BR" sz="6600" b="1" dirty="0">
                <a:latin typeface="Agency FB" pitchFamily="34" charset="0"/>
              </a:rPr>
              <a:t>TENTAÇÃO 1-FOCAR NO STATUS</a:t>
            </a:r>
          </a:p>
          <a:p>
            <a:endParaRPr lang="pt-BR" sz="1600" b="1" dirty="0">
              <a:latin typeface="Agency FB" pitchFamily="34" charset="0"/>
            </a:endParaRPr>
          </a:p>
          <a:p>
            <a:r>
              <a:rPr lang="pt-BR" sz="3600" b="1" dirty="0">
                <a:latin typeface="Agency FB" pitchFamily="34" charset="0"/>
              </a:rPr>
              <a:t>O líder se concentra mais na posição da carreira dele do que o resultado do coletivo.</a:t>
            </a:r>
          </a:p>
          <a:p>
            <a:endParaRPr lang="pt-BR" sz="3600" b="1" dirty="0">
              <a:latin typeface="Agency FB" pitchFamily="34" charset="0"/>
            </a:endParaRPr>
          </a:p>
          <a:p>
            <a:r>
              <a:rPr lang="pt-BR" sz="3600" b="1" dirty="0">
                <a:latin typeface="Agency FB" pitchFamily="34" charset="0"/>
              </a:rPr>
              <a:t>O que isso gera?</a:t>
            </a:r>
          </a:p>
          <a:p>
            <a:endParaRPr lang="pt-BR" sz="3600" b="1" dirty="0">
              <a:latin typeface="Agency FB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t-BR" sz="3600" b="1" dirty="0">
                <a:latin typeface="Agency FB" pitchFamily="34" charset="0"/>
              </a:rPr>
              <a:t>Distração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pt-BR" sz="3600" b="1" dirty="0">
                <a:latin typeface="Agency FB" pitchFamily="34" charset="0"/>
              </a:rPr>
              <a:t>Falta de compromisso com os resultados</a:t>
            </a:r>
          </a:p>
          <a:p>
            <a:endParaRPr lang="pt-BR" sz="3600" b="1" dirty="0">
              <a:latin typeface="Agency FB" pitchFamily="34" charset="0"/>
            </a:endParaRPr>
          </a:p>
          <a:p>
            <a:r>
              <a:rPr lang="pt-BR" sz="3600" b="1" dirty="0">
                <a:latin typeface="Agency FB" pitchFamily="34" charset="0"/>
              </a:rPr>
              <a:t>Você ficaria aborrecido se sua empresa superasse seus objetivos, mas você continuasse</a:t>
            </a:r>
          </a:p>
          <a:p>
            <a:r>
              <a:rPr lang="pt-BR" sz="3600" b="1" dirty="0">
                <a:latin typeface="Agency FB" pitchFamily="34" charset="0"/>
              </a:rPr>
              <a:t>De alguma forma anônimo em relação aos seus colegas de trabalho?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44600" y="4762500"/>
            <a:ext cx="4953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3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71433" y="876300"/>
            <a:ext cx="15816618" cy="830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b="1" dirty="0">
                <a:latin typeface="Agency FB" pitchFamily="34" charset="0"/>
              </a:rPr>
              <a:t>AS 5 TENTAÇÕES DO LÍDER</a:t>
            </a:r>
            <a:endParaRPr lang="pt-BR" sz="3600" b="1" dirty="0">
              <a:latin typeface="Agency FB" pitchFamily="34" charset="0"/>
            </a:endParaRPr>
          </a:p>
          <a:p>
            <a:endParaRPr lang="pt-BR" sz="3600" i="1" dirty="0">
              <a:latin typeface="Agency FB" pitchFamily="34" charset="0"/>
            </a:endParaRPr>
          </a:p>
          <a:p>
            <a:r>
              <a:rPr lang="pt-BR" sz="6600" b="1" dirty="0">
                <a:latin typeface="Agency FB" pitchFamily="34" charset="0"/>
              </a:rPr>
              <a:t>TENTAÇÃO 2-POPULARIDADE</a:t>
            </a:r>
          </a:p>
          <a:p>
            <a:endParaRPr lang="pt-BR" sz="3600" b="1" dirty="0">
              <a:latin typeface="Agency FB" pitchFamily="34" charset="0"/>
            </a:endParaRPr>
          </a:p>
          <a:p>
            <a:r>
              <a:rPr lang="pt-BR" sz="3600" b="1" dirty="0">
                <a:latin typeface="Agency FB" pitchFamily="34" charset="0"/>
              </a:rPr>
              <a:t>O líder SENTE a necessidade de agradar a todos para ser popular, o que o impede de fazer com o que as pessoas assuma as suas responsabilidades.</a:t>
            </a:r>
          </a:p>
          <a:p>
            <a:endParaRPr lang="pt-BR" sz="3600" b="1" dirty="0">
              <a:latin typeface="Agency FB" pitchFamily="34" charset="0"/>
            </a:endParaRPr>
          </a:p>
          <a:p>
            <a:r>
              <a:rPr lang="pt-BR" sz="3600" b="1" dirty="0">
                <a:latin typeface="Agency FB" pitchFamily="34" charset="0"/>
              </a:rPr>
              <a:t>O que isso gera?</a:t>
            </a:r>
          </a:p>
          <a:p>
            <a:endParaRPr lang="pt-BR" sz="3600" b="1" dirty="0">
              <a:latin typeface="Agency FB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t-BR" sz="3600" b="1" dirty="0">
                <a:latin typeface="Agency FB" pitchFamily="34" charset="0"/>
              </a:rPr>
              <a:t>Pessoas eu não assumem o seu papel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pt-BR" sz="3600" b="1" dirty="0">
                <a:latin typeface="Agency FB" pitchFamily="34" charset="0"/>
              </a:rPr>
              <a:t>Liderados com falta de compromisso nos resultados</a:t>
            </a:r>
          </a:p>
          <a:p>
            <a:endParaRPr lang="pt-BR" sz="3600" b="1" dirty="0">
              <a:latin typeface="Agency FB" pitchFamily="34" charset="0"/>
            </a:endParaRPr>
          </a:p>
          <a:p>
            <a:r>
              <a:rPr lang="pt-BR" sz="3600" b="1" dirty="0">
                <a:latin typeface="Agency FB" pitchFamily="34" charset="0"/>
              </a:rPr>
              <a:t>Você se importa muito quando eles ficam desgostosos com você?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44600" y="4762500"/>
            <a:ext cx="4953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0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71433" y="743069"/>
            <a:ext cx="15816618" cy="849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b="1" dirty="0">
                <a:latin typeface="Agency FB" pitchFamily="34" charset="0"/>
              </a:rPr>
              <a:t>AS 5 TENTAÇÕES DO LÍDER</a:t>
            </a:r>
            <a:endParaRPr lang="pt-BR" sz="3600" b="1" dirty="0">
              <a:latin typeface="Agency FB" pitchFamily="34" charset="0"/>
            </a:endParaRPr>
          </a:p>
          <a:p>
            <a:endParaRPr lang="pt-BR" sz="2800" i="1" dirty="0">
              <a:latin typeface="Agency FB" pitchFamily="34" charset="0"/>
            </a:endParaRPr>
          </a:p>
          <a:p>
            <a:r>
              <a:rPr lang="pt-BR" sz="6600" b="1" dirty="0">
                <a:latin typeface="Agency FB" pitchFamily="34" charset="0"/>
              </a:rPr>
              <a:t>TENTAÇÃO 3-FOCAR NA CERTEZA</a:t>
            </a:r>
          </a:p>
          <a:p>
            <a:endParaRPr lang="pt-BR" sz="3600" b="1" dirty="0">
              <a:latin typeface="Agency FB" pitchFamily="34" charset="0"/>
            </a:endParaRPr>
          </a:p>
          <a:p>
            <a:r>
              <a:rPr lang="pt-BR" sz="3600" b="1" dirty="0">
                <a:latin typeface="Agency FB" pitchFamily="34" charset="0"/>
              </a:rPr>
              <a:t>O líder NÃO ACHA JUSTO tomar decisões sem informações completas. Com isso, prefere deixar as coisas paradas, sem tomar decisões claras e oportunas, porque não quer errar.</a:t>
            </a:r>
          </a:p>
          <a:p>
            <a:endParaRPr lang="pt-BR" sz="3600" b="1" dirty="0">
              <a:latin typeface="Agency FB" pitchFamily="34" charset="0"/>
            </a:endParaRPr>
          </a:p>
          <a:p>
            <a:r>
              <a:rPr lang="pt-BR" sz="3600" b="1" dirty="0">
                <a:latin typeface="Agency FB" pitchFamily="34" charset="0"/>
              </a:rPr>
              <a:t>O que isso gera?</a:t>
            </a:r>
          </a:p>
          <a:p>
            <a:endParaRPr lang="pt-BR" sz="3600" b="1" dirty="0">
              <a:latin typeface="Agency FB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t-BR" sz="3600" b="1" dirty="0">
                <a:latin typeface="Agency FB" pitchFamily="34" charset="0"/>
              </a:rPr>
              <a:t>Liderados podem ter a iniciativa de tomar decisões precipitadas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pt-BR" sz="3600" b="1" dirty="0">
                <a:latin typeface="Agency FB" pitchFamily="34" charset="0"/>
              </a:rPr>
              <a:t>Liderados podem assumir o papel de se responsabilizar por um papel que não </a:t>
            </a:r>
          </a:p>
          <a:p>
            <a:r>
              <a:rPr lang="pt-BR" sz="3600" b="1" dirty="0">
                <a:latin typeface="Agency FB" pitchFamily="34" charset="0"/>
              </a:rPr>
              <a:t>lhe pertence.</a:t>
            </a:r>
          </a:p>
          <a:p>
            <a:endParaRPr lang="pt-BR" sz="1200" b="1" dirty="0">
              <a:latin typeface="Agency FB" pitchFamily="34" charset="0"/>
            </a:endParaRPr>
          </a:p>
          <a:p>
            <a:r>
              <a:rPr lang="pt-BR" sz="3600" b="1" dirty="0">
                <a:latin typeface="Agency FB" pitchFamily="34" charset="0"/>
              </a:rPr>
              <a:t>Você se orgulha de ser intelectualmente preciso?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44600" y="4762500"/>
            <a:ext cx="4953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0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71433" y="876300"/>
            <a:ext cx="15816618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b="1" dirty="0">
                <a:latin typeface="Agency FB" pitchFamily="34" charset="0"/>
              </a:rPr>
              <a:t>AS 5 TENTAÇÕES DO LÍDER</a:t>
            </a:r>
            <a:endParaRPr lang="pt-BR" sz="3600" b="1" dirty="0">
              <a:latin typeface="Agency FB" pitchFamily="34" charset="0"/>
            </a:endParaRPr>
          </a:p>
          <a:p>
            <a:endParaRPr lang="pt-BR" sz="3600" i="1" dirty="0">
              <a:latin typeface="Agency FB" pitchFamily="34" charset="0"/>
            </a:endParaRPr>
          </a:p>
          <a:p>
            <a:r>
              <a:rPr lang="pt-BR" sz="6600" b="1" dirty="0">
                <a:latin typeface="Agency FB" pitchFamily="34" charset="0"/>
              </a:rPr>
              <a:t>TENTAÇÃO 4-DESEJO DE HARMONIA</a:t>
            </a:r>
          </a:p>
          <a:p>
            <a:endParaRPr lang="pt-BR" sz="3600" b="1" dirty="0">
              <a:latin typeface="Agency FB" pitchFamily="34" charset="0"/>
            </a:endParaRPr>
          </a:p>
          <a:p>
            <a:r>
              <a:rPr lang="pt-BR" sz="3600" b="1" dirty="0">
                <a:latin typeface="Agency FB" pitchFamily="34" charset="0"/>
              </a:rPr>
              <a:t>O líder tem medo de gerar conflitos e de que suas ideias sejam contestadas.</a:t>
            </a:r>
          </a:p>
          <a:p>
            <a:endParaRPr lang="pt-BR" sz="3600" b="1" dirty="0">
              <a:latin typeface="Agency FB" pitchFamily="34" charset="0"/>
            </a:endParaRPr>
          </a:p>
          <a:p>
            <a:r>
              <a:rPr lang="pt-BR" sz="3600" b="1" dirty="0">
                <a:latin typeface="Agency FB" pitchFamily="34" charset="0"/>
              </a:rPr>
              <a:t>O que isso gera?</a:t>
            </a:r>
          </a:p>
          <a:p>
            <a:endParaRPr lang="pt-BR" sz="3600" b="1" dirty="0">
              <a:latin typeface="Agency FB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t-BR" sz="3600" b="1" dirty="0">
                <a:latin typeface="Agency FB" pitchFamily="34" charset="0"/>
              </a:rPr>
              <a:t>Não tira proveito das várias opiniões e ideias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pt-BR" sz="3600" b="1" dirty="0">
                <a:latin typeface="Agency FB" pitchFamily="34" charset="0"/>
              </a:rPr>
              <a:t>Falta de conflito ideológico produtivo</a:t>
            </a:r>
          </a:p>
          <a:p>
            <a:endParaRPr lang="pt-BR" sz="3600" b="1" dirty="0">
              <a:latin typeface="Agency FB" pitchFamily="34" charset="0"/>
            </a:endParaRPr>
          </a:p>
          <a:p>
            <a:r>
              <a:rPr lang="pt-BR" sz="3600" b="1" dirty="0">
                <a:latin typeface="Agency FB" pitchFamily="34" charset="0"/>
              </a:rPr>
              <a:t>Você prefere que suas reuniões sejam agradáveis?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44600" y="4762500"/>
            <a:ext cx="4953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0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1385</TotalTime>
  <Words>746</Words>
  <Application>Microsoft Office PowerPoint</Application>
  <PresentationFormat>Personalizar</PresentationFormat>
  <Paragraphs>129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Agency FB</vt:lpstr>
      <vt:lpstr>Verdana</vt:lpstr>
      <vt:lpstr>Wingdings 2</vt:lpstr>
      <vt:lpstr>Arial</vt:lpstr>
      <vt:lpstr>Calibri</vt:lpstr>
      <vt:lpstr>Aspecto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jornada heroica</dc:title>
  <dc:creator>Leandro e Katiussia</dc:creator>
  <cp:lastModifiedBy>Leandro e Katiussia</cp:lastModifiedBy>
  <cp:revision>61</cp:revision>
  <dcterms:created xsi:type="dcterms:W3CDTF">2006-08-16T00:00:00Z</dcterms:created>
  <dcterms:modified xsi:type="dcterms:W3CDTF">2020-10-11T20:55:32Z</dcterms:modified>
  <dc:identifier>DAECpgUfZpE</dc:identifier>
</cp:coreProperties>
</file>