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626" r:id="rId3"/>
    <p:sldId id="660" r:id="rId4"/>
    <p:sldId id="654" r:id="rId5"/>
    <p:sldId id="646" r:id="rId6"/>
    <p:sldId id="581" r:id="rId7"/>
    <p:sldId id="312" r:id="rId8"/>
    <p:sldId id="655" r:id="rId9"/>
    <p:sldId id="652" r:id="rId10"/>
    <p:sldId id="653" r:id="rId11"/>
    <p:sldId id="625" r:id="rId12"/>
    <p:sldId id="630" r:id="rId13"/>
    <p:sldId id="631" r:id="rId14"/>
    <p:sldId id="636" r:id="rId15"/>
    <p:sldId id="639" r:id="rId16"/>
    <p:sldId id="656" r:id="rId17"/>
    <p:sldId id="657" r:id="rId18"/>
    <p:sldId id="658" r:id="rId19"/>
    <p:sldId id="638" r:id="rId20"/>
    <p:sldId id="650" r:id="rId21"/>
    <p:sldId id="645" r:id="rId22"/>
    <p:sldId id="659" r:id="rId23"/>
    <p:sldId id="637" r:id="rId24"/>
    <p:sldId id="644" r:id="rId25"/>
    <p:sldId id="64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4AC9B-38E9-4890-BBC2-884556A6A0B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CE70E-3E35-44B3-834B-DC00C7E37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6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74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04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908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11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99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49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74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84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behaviour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CE70E-3E35-44B3-834B-DC00C7E372E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51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7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Characteristics, not “specifications”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39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14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86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43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45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C4AB4-56F4-4AE6-9108-EF49640367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898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567B0-44A4-7A5A-F9CD-877192D313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3487"/>
            <a:ext cx="9144000" cy="244647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5FC7C-4673-C4B1-D4F3-4BF968B58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A2816-A64E-F973-77B5-CBF9D7F29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730D-14C0-3C40-A1E6-CEECB9465D8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3BFD3F-BD5F-6591-EFDC-165BBE14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CE64B-B227-098F-D0F7-7AA4E270C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F0FF3-2E38-6D40-9C73-BD2B73B21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4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610A0-4AA6-400B-8814-20614EEF82D3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C07CE-8493-43E1-BF10-75959C5B6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4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551F1-C4AD-D51A-2C3A-33EEF24D1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787"/>
            <a:ext cx="10515600" cy="728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39D06-4CD6-4DE5-912D-3844B134C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08313"/>
            <a:ext cx="10515600" cy="426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F93F7-D079-6783-7DFE-C790B0339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4730D-14C0-3C40-A1E6-CEECB9465D84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E2CBD-1C06-23F0-DC42-95B6D06313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AF860-833D-A919-C5FC-D9C62B943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F0FF3-2E38-6D40-9C73-BD2B73B21B6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63D9CB-E19A-5B17-A3F1-E7BBF50629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0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0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obp/ui/en/#iso:std:iso:ts:20477:ed-2:v1: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acs.org/doi/10.1021/acs.langmuir.1c00550" TargetMode="External"/><Relationship Id="rId2" Type="http://schemas.openxmlformats.org/officeDocument/2006/relationships/hyperlink" Target="https://biobasedmarkets.com/director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ubmed.ncbi.nlm.nih.gov/27959566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obp/ui/en/#iso:std:iso:ts:20477:ed-2:v1: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o.org/obp/ui/en/#iso:std:iso:ts:20477:ed-2:v1:en:term:3.2.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so.org/obp/ui/en/#iso:std:iso:ts:20477:ed-2:v1:en" TargetMode="External"/><Relationship Id="rId4" Type="http://schemas.openxmlformats.org/officeDocument/2006/relationships/hyperlink" Target="https://www.iso.org/obp/ui/en/#iso:std:iso:ts:20477:ed-2:v1:en:term:3.2.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823278-0018-2CC4-7BB4-F7A9690FC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6602"/>
            <a:ext cx="9144000" cy="2446476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Biorefinery Cellulose Nanomaterials</a:t>
            </a:r>
          </a:p>
        </p:txBody>
      </p:sp>
    </p:spTree>
    <p:extLst>
      <p:ext uri="{BB962C8B-B14F-4D97-AF65-F5344CB8AC3E}">
        <p14:creationId xmlns:p14="http://schemas.microsoft.com/office/powerpoint/2010/main" val="2042101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What is a cellulose nanocrystal?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087" y="2104626"/>
            <a:ext cx="7767962" cy="3394472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>
                <a:cs typeface="Times New Roman" panose="02020603050405020304" pitchFamily="18" charset="0"/>
              </a:rPr>
              <a:t>Nanocrystal composed predominantly of cellulose containing predominantly crystalline and </a:t>
            </a:r>
            <a:r>
              <a:rPr lang="en-US" sz="2000" kern="0" dirty="0" err="1">
                <a:cs typeface="Times New Roman" panose="02020603050405020304" pitchFamily="18" charset="0"/>
              </a:rPr>
              <a:t>paracrystalline</a:t>
            </a:r>
            <a:r>
              <a:rPr lang="en-US" sz="2000" kern="0" dirty="0">
                <a:cs typeface="Times New Roman" panose="02020603050405020304" pitchFamily="18" charset="0"/>
              </a:rPr>
              <a:t>  regions, with at least one elementary fibril, not exhibiting longitudinal splits.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kern="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aspect ratio of cellulose nanocrystals is usually smaller than 50 but usually greater than 5, where aspect ratio refers to the ratio of the longest to the shortest dimensions.</a:t>
            </a:r>
            <a:endParaRPr lang="en-US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kern="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Cellulose nanocrystals do not exhibit interparticle entanglement or network-like structures.</a:t>
            </a:r>
            <a:endParaRPr lang="en-US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sz="1500" dirty="0"/>
          </a:p>
          <a:p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8E35D1-96A7-D334-9ED0-49E3D7D0D613}"/>
              </a:ext>
            </a:extLst>
          </p:cNvPr>
          <p:cNvSpPr txBox="1"/>
          <p:nvPr/>
        </p:nvSpPr>
        <p:spPr>
          <a:xfrm>
            <a:off x="564206" y="5807745"/>
            <a:ext cx="7976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</a:t>
            </a:r>
            <a:r>
              <a:rPr lang="en-US" sz="1600" dirty="0">
                <a:hlinkClick r:id="rId3"/>
              </a:rPr>
              <a:t>https://www.iso.org/obp/ui/en/#iso:std:iso:ts:20477:ed-2:v1:en</a:t>
            </a:r>
            <a:r>
              <a:rPr lang="en-US" sz="1600" dirty="0"/>
              <a:t> (2023</a:t>
            </a:r>
            <a:r>
              <a:rPr lang="en-US" sz="18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8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Biorefineries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AVAP Process – GranBio</a:t>
            </a:r>
          </a:p>
          <a:p>
            <a:r>
              <a:rPr lang="en-US" dirty="0"/>
              <a:t>Sweetwoods Project – Fibenol</a:t>
            </a:r>
          </a:p>
          <a:p>
            <a:r>
              <a:rPr lang="en-US" dirty="0"/>
              <a:t>Borregaard</a:t>
            </a:r>
          </a:p>
          <a:p>
            <a:r>
              <a:rPr lang="en-US" dirty="0" err="1"/>
              <a:t>CELLiCON</a:t>
            </a:r>
            <a:endParaRPr lang="en-US" dirty="0"/>
          </a:p>
          <a:p>
            <a:r>
              <a:rPr lang="en-US" dirty="0"/>
              <a:t>CelluComp</a:t>
            </a:r>
          </a:p>
          <a:p>
            <a:r>
              <a:rPr lang="en-US" dirty="0"/>
              <a:t>Genera</a:t>
            </a:r>
          </a:p>
          <a:p>
            <a:r>
              <a:rPr lang="en-US" dirty="0"/>
              <a:t>Melodea</a:t>
            </a:r>
          </a:p>
          <a:p>
            <a:r>
              <a:rPr lang="en-US" dirty="0"/>
              <a:t>Nordic Bioproducts Group</a:t>
            </a:r>
          </a:p>
          <a:p>
            <a:r>
              <a:rPr lang="en-US"/>
              <a:t>Re-Fresh </a:t>
            </a:r>
            <a:r>
              <a:rPr lang="en-US" dirty="0"/>
              <a:t>Global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3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AVAP Process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DF3D9A-4C64-4910-1704-808ABD7D1EE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5"/>
          <a:stretch/>
        </p:blipFill>
        <p:spPr bwMode="auto">
          <a:xfrm>
            <a:off x="2328422" y="1941922"/>
            <a:ext cx="6872140" cy="3822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23449" y="6242447"/>
            <a:ext cx="8710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J. Miller, </a:t>
            </a:r>
            <a:r>
              <a:rPr lang="en-US" sz="1600" i="1" dirty="0"/>
              <a:t>Nanocellulose Producers, Products, and  Applications:</a:t>
            </a:r>
            <a:r>
              <a:rPr lang="en-US" sz="1600" dirty="0"/>
              <a:t> </a:t>
            </a:r>
            <a:r>
              <a:rPr lang="en-US" sz="1600" i="1" dirty="0"/>
              <a:t>A Guide for End Users, TAPPI, 2017 (originally K. Nelson, presentation at TAPPI Nano, Vancouver, 2014)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065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Sunburst Reactive Extrusion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J. Miller, </a:t>
            </a:r>
            <a:r>
              <a:rPr lang="en-US" sz="1600" i="1" dirty="0"/>
              <a:t>Lignin 2021: a Pivotal Year</a:t>
            </a:r>
            <a:r>
              <a:rPr lang="en-US" sz="1600" dirty="0"/>
              <a:t>; Sweetwater Energy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A103BF-9206-1260-2610-1A1B61045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128" y="2179110"/>
            <a:ext cx="6588087" cy="351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29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Sweetwoods Project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J. Miller, </a:t>
            </a:r>
            <a:r>
              <a:rPr lang="en-US" sz="1600" i="1" dirty="0"/>
              <a:t>Lignin 2021: a Pivotal Year</a:t>
            </a:r>
            <a:endParaRPr lang="en-US" sz="1600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BD9DBD-9823-D5E3-5385-7AF0880949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9"/>
          <a:stretch/>
        </p:blipFill>
        <p:spPr bwMode="auto">
          <a:xfrm>
            <a:off x="2641972" y="1944496"/>
            <a:ext cx="6901413" cy="40086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4713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Fibenol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J. Miller, </a:t>
            </a:r>
            <a:r>
              <a:rPr lang="en-US" sz="1600" i="1" dirty="0"/>
              <a:t>Lignin 2021: a Pivotal Year</a:t>
            </a:r>
            <a:endParaRPr lang="en-US" sz="1600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45603C-9A8E-1942-8EF9-71F20406C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313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MCC from hardwood</a:t>
            </a:r>
          </a:p>
          <a:p>
            <a:r>
              <a:rPr lang="en-US" dirty="0"/>
              <a:t>Sunburst reactive extrusion - fractionation</a:t>
            </a:r>
          </a:p>
          <a:p>
            <a:r>
              <a:rPr lang="en-US" dirty="0"/>
              <a:t>MetGen enzymatic hydrolysis to separate the fractions</a:t>
            </a:r>
          </a:p>
          <a:p>
            <a:r>
              <a:rPr lang="en-US" dirty="0"/>
              <a:t>Lignin, cellulosic wood sugars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48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Borregaard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Sourcehttps://www.borregaard.com/product-areas/cellulose-fibrils/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96CE5-61A4-07EC-2438-74DA57004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313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Exilva® microfibrillated cellulose from Norway spruce</a:t>
            </a:r>
          </a:p>
          <a:p>
            <a:r>
              <a:rPr lang="en-US" dirty="0"/>
              <a:t>Entangled, fibrillated cellulose </a:t>
            </a:r>
            <a:r>
              <a:rPr lang="en-US" dirty="0" err="1"/>
              <a:t>fibres</a:t>
            </a:r>
            <a:r>
              <a:rPr lang="en-US" dirty="0"/>
              <a:t> with the ability to interact both physically and chemically through hydrogen bonding</a:t>
            </a:r>
          </a:p>
          <a:p>
            <a:r>
              <a:rPr lang="en-US" dirty="0"/>
              <a:t>Fibrils retain crystallinity features</a:t>
            </a:r>
          </a:p>
          <a:p>
            <a:r>
              <a:rPr lang="en-US" dirty="0"/>
              <a:t>Barrier coatings, rheology modifiers, etc. </a:t>
            </a:r>
          </a:p>
          <a:p>
            <a:endParaRPr lang="en-US" dirty="0"/>
          </a:p>
        </p:txBody>
      </p:sp>
      <p:pic>
        <p:nvPicPr>
          <p:cNvPr id="6" name="Picture 5" descr="A white object next to a pine branch&#10;&#10;Description automatically generated">
            <a:extLst>
              <a:ext uri="{FF2B5EF4-FFF2-40B4-BE49-F238E27FC236}">
                <a16:creationId xmlns:a16="http://schemas.microsoft.com/office/drawing/2014/main" id="{04C176C6-7988-6A98-008E-863DD24DF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724" y="3380969"/>
            <a:ext cx="3907176" cy="219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14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A9E34F-3778-5894-3935-E6572E662ED0}"/>
              </a:ext>
            </a:extLst>
          </p:cNvPr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pic>
        <p:nvPicPr>
          <p:cNvPr id="6" name="Content Placeholder 5" descr="A diagram of a cell&#10;&#10;Description automatically generated">
            <a:extLst>
              <a:ext uri="{FF2B5EF4-FFF2-40B4-BE49-F238E27FC236}">
                <a16:creationId xmlns:a16="http://schemas.microsoft.com/office/drawing/2014/main" id="{33C1DC5C-72AF-1E27-1838-76198930AA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284"/>
          <a:stretch/>
        </p:blipFill>
        <p:spPr>
          <a:xfrm>
            <a:off x="6241002" y="2139518"/>
            <a:ext cx="4719868" cy="3362742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AEA3086-8884-5FD4-00A0-18EAC2A1B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3787"/>
            <a:ext cx="10515600" cy="728662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CELLiCON</a:t>
            </a:r>
            <a:endParaRPr lang="en-US" dirty="0">
              <a:solidFill>
                <a:srgbClr val="0052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B754B7E-ACB5-7A11-14C4-015C8D249BA2}"/>
              </a:ext>
            </a:extLst>
          </p:cNvPr>
          <p:cNvSpPr txBox="1">
            <a:spLocks/>
          </p:cNvSpPr>
          <p:nvPr/>
        </p:nvSpPr>
        <p:spPr>
          <a:xfrm>
            <a:off x="838200" y="2209970"/>
            <a:ext cx="5331781" cy="426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G2 technology fractionates biomass and textile waste into lignin, MCC and NCC </a:t>
            </a:r>
          </a:p>
          <a:p>
            <a:r>
              <a:rPr lang="en-US" dirty="0"/>
              <a:t>Proprietary technology based on simple molten salt hydrates</a:t>
            </a:r>
          </a:p>
          <a:p>
            <a:r>
              <a:rPr lang="en-US" dirty="0"/>
              <a:t>Low cost, low energy process uses no enzymes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146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CelluComp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https://www.cellucomp.com/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96CE5-61A4-07EC-2438-74DA57004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313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Curran® Microfibrillated Cellulose from sugar beet pulp</a:t>
            </a:r>
          </a:p>
          <a:p>
            <a:r>
              <a:rPr lang="en-US" dirty="0"/>
              <a:t>Relatively flat, microscopic </a:t>
            </a:r>
            <a:r>
              <a:rPr lang="en-US" dirty="0" err="1"/>
              <a:t>fibre</a:t>
            </a:r>
            <a:r>
              <a:rPr lang="en-US" dirty="0"/>
              <a:t> bundles which are                        actually portions of cell walls</a:t>
            </a:r>
          </a:p>
          <a:p>
            <a:r>
              <a:rPr lang="en-US" dirty="0"/>
              <a:t>Paste or granules</a:t>
            </a:r>
          </a:p>
          <a:p>
            <a:r>
              <a:rPr lang="en-US" dirty="0"/>
              <a:t>Barrier coatings</a:t>
            </a:r>
          </a:p>
          <a:p>
            <a:endParaRPr lang="en-US" dirty="0"/>
          </a:p>
        </p:txBody>
      </p:sp>
      <p:pic>
        <p:nvPicPr>
          <p:cNvPr id="7" name="Picture 6" descr="A diagram of cellulose and nano cellulose&#10;&#10;Description automatically generated">
            <a:extLst>
              <a:ext uri="{FF2B5EF4-FFF2-40B4-BE49-F238E27FC236}">
                <a16:creationId xmlns:a16="http://schemas.microsoft.com/office/drawing/2014/main" id="{13D4E63D-3EF2-11EC-AA2C-B8D834C9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003" y="2926846"/>
            <a:ext cx="5890798" cy="303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71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Genera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2729" y="2124107"/>
            <a:ext cx="5979579" cy="3394472"/>
          </a:xfrm>
        </p:spPr>
        <p:txBody>
          <a:bodyPr>
            <a:normAutofit/>
          </a:bodyPr>
          <a:lstStyle/>
          <a:p>
            <a:r>
              <a:rPr lang="en-US" sz="2200" dirty="0"/>
              <a:t>Vonore TN Fiber Products Mill</a:t>
            </a:r>
          </a:p>
          <a:p>
            <a:r>
              <a:rPr lang="en-US" sz="2200" dirty="0"/>
              <a:t>Vonore TN Biomass Innovation Park</a:t>
            </a:r>
          </a:p>
          <a:p>
            <a:r>
              <a:rPr lang="en-US" sz="2200" dirty="0"/>
              <a:t>Ag-based compostable molded fiber products with MFC</a:t>
            </a:r>
          </a:p>
          <a:p>
            <a:r>
              <a:rPr lang="en-US" sz="2200" dirty="0"/>
              <a:t>Market pulp</a:t>
            </a:r>
          </a:p>
          <a:p>
            <a:r>
              <a:rPr lang="en-US" sz="2200" dirty="0"/>
              <a:t>Lignin co-product</a:t>
            </a:r>
          </a:p>
          <a:p>
            <a:endParaRPr lang="en-US" sz="2200" baseline="30000" dirty="0"/>
          </a:p>
          <a:p>
            <a:endParaRPr lang="en-US" sz="2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sz="255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pic>
        <p:nvPicPr>
          <p:cNvPr id="6" name="Picture 5" descr="A large warehouse with a lot of pallets&#10;&#10;Description automatically generated with medium confidence">
            <a:extLst>
              <a:ext uri="{FF2B5EF4-FFF2-40B4-BE49-F238E27FC236}">
                <a16:creationId xmlns:a16="http://schemas.microsoft.com/office/drawing/2014/main" id="{61F35857-243E-5713-CCA4-2F991874E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91" y="2158154"/>
            <a:ext cx="4060857" cy="228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33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Worlds collide</a:t>
            </a:r>
          </a:p>
        </p:txBody>
      </p:sp>
      <p:pic>
        <p:nvPicPr>
          <p:cNvPr id="5" name="Picture 4" descr="A collage of images of stars and galaxies&#10;&#10;Description automatically generated">
            <a:extLst>
              <a:ext uri="{FF2B5EF4-FFF2-40B4-BE49-F238E27FC236}">
                <a16:creationId xmlns:a16="http://schemas.microsoft.com/office/drawing/2014/main" id="{BA5154DF-F5A8-FF7B-D336-44B953528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4" t="26232" r="53023" b="51484"/>
          <a:stretch/>
        </p:blipFill>
        <p:spPr>
          <a:xfrm>
            <a:off x="641398" y="2053621"/>
            <a:ext cx="4800128" cy="2750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D656EA-9887-D44F-653B-50BB4B035307}"/>
              </a:ext>
            </a:extLst>
          </p:cNvPr>
          <p:cNvSpPr txBox="1"/>
          <p:nvPr/>
        </p:nvSpPr>
        <p:spPr>
          <a:xfrm>
            <a:off x="632124" y="5675244"/>
            <a:ext cx="10927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By Credit: NASA; ESA; Z. </a:t>
            </a:r>
            <a:r>
              <a:rPr lang="en-US" sz="1200" dirty="0" err="1"/>
              <a:t>Levay</a:t>
            </a:r>
            <a:r>
              <a:rPr lang="en-US" sz="1200" dirty="0"/>
              <a:t> and R. van der </a:t>
            </a:r>
            <a:r>
              <a:rPr lang="en-US" sz="1200" dirty="0" err="1"/>
              <a:t>Marel</a:t>
            </a:r>
            <a:r>
              <a:rPr lang="en-US" sz="1200" dirty="0"/>
              <a:t>, </a:t>
            </a:r>
            <a:r>
              <a:rPr lang="en-US" sz="1200" dirty="0" err="1"/>
              <a:t>STScI</a:t>
            </a:r>
            <a:r>
              <a:rPr lang="en-US" sz="1200" dirty="0"/>
              <a:t>; T. Hallas, and A. Mellinger - http://www.nasa.gov/mission_pages/hubble/science/milky-way-collide.html, Public Domain, https://commons.wikimedia.org/w/index.php?curid=19992539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76A97DB-C8BF-B48D-B6FC-0B5CC8861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69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Melodea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673A06-88D0-0D70-8E74-BB54AB6A26E3}"/>
              </a:ext>
            </a:extLst>
          </p:cNvPr>
          <p:cNvSpPr txBox="1"/>
          <p:nvPr/>
        </p:nvSpPr>
        <p:spPr>
          <a:xfrm>
            <a:off x="1451728" y="6172200"/>
            <a:ext cx="12224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https://melodea.eu/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96CE5-61A4-07EC-2438-74DA57004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313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CNC from wood pulp and paper production side streams</a:t>
            </a:r>
          </a:p>
          <a:p>
            <a:r>
              <a:rPr lang="en-US" dirty="0" err="1"/>
              <a:t>MelOx</a:t>
            </a:r>
            <a:r>
              <a:rPr lang="en-US" dirty="0"/>
              <a:t>™, a plant-sourced barrier coating                                              that protects packaged products from oxygen                               transmission</a:t>
            </a:r>
          </a:p>
          <a:p>
            <a:r>
              <a:rPr lang="en-US" dirty="0" err="1"/>
              <a:t>VBcoat</a:t>
            </a:r>
            <a:r>
              <a:rPr lang="en-US" dirty="0"/>
              <a:t>™ &amp; Melodea </a:t>
            </a:r>
            <a:r>
              <a:rPr lang="en-US" dirty="0" err="1"/>
              <a:t>VBseal</a:t>
            </a:r>
            <a:r>
              <a:rPr lang="en-US" dirty="0"/>
              <a:t>™ which protects                                              packaged goods from water vapor and oil &amp;                                              grease transmission.</a:t>
            </a:r>
          </a:p>
          <a:p>
            <a:endParaRPr lang="en-US" dirty="0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331D89F1-F330-377D-9DD8-0DA6503B27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50" t="33895" r="16542" b="17084"/>
          <a:stretch/>
        </p:blipFill>
        <p:spPr>
          <a:xfrm>
            <a:off x="7704307" y="2462511"/>
            <a:ext cx="4231531" cy="291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38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Nordic Bioproducts Group (NBG)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pic>
        <p:nvPicPr>
          <p:cNvPr id="7" name="Picture 6" descr="A blue stairs in a factory&#10;&#10;Description automatically generated">
            <a:extLst>
              <a:ext uri="{FF2B5EF4-FFF2-40B4-BE49-F238E27FC236}">
                <a16:creationId xmlns:a16="http://schemas.microsoft.com/office/drawing/2014/main" id="{0B563752-A943-0F47-1B2E-947B8CB479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72" t="6821" r="13735" b="4336"/>
          <a:stretch/>
        </p:blipFill>
        <p:spPr>
          <a:xfrm>
            <a:off x="0" y="1916081"/>
            <a:ext cx="6165410" cy="49419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027" y="1956033"/>
            <a:ext cx="5486401" cy="4471927"/>
          </a:xfrm>
        </p:spPr>
        <p:txBody>
          <a:bodyPr>
            <a:normAutofit fontScale="92500"/>
          </a:bodyPr>
          <a:lstStyle/>
          <a:p>
            <a:r>
              <a:rPr lang="en-US" dirty="0"/>
              <a:t>Microcrystalline cellulose (MCC) from kraft pulp with </a:t>
            </a:r>
            <a:r>
              <a:rPr lang="en-US" dirty="0" err="1"/>
              <a:t>AaltoCell</a:t>
            </a:r>
            <a:r>
              <a:rPr lang="en-US" baseline="30000" dirty="0" err="1"/>
              <a:t>TM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Novel hydrolysis process</a:t>
            </a:r>
          </a:p>
          <a:p>
            <a:pPr lvl="1"/>
            <a:r>
              <a:rPr lang="en-US" dirty="0"/>
              <a:t>10,000 t/a</a:t>
            </a:r>
          </a:p>
          <a:p>
            <a:pPr lvl="1"/>
            <a:r>
              <a:rPr lang="en-US" dirty="0"/>
              <a:t>Pharma, supplements, food ingredients, cosmetics and </a:t>
            </a:r>
            <a:r>
              <a:rPr lang="en-US" dirty="0" err="1"/>
              <a:t>biocomposites</a:t>
            </a:r>
            <a:endParaRPr lang="en-US" dirty="0"/>
          </a:p>
          <a:p>
            <a:r>
              <a:rPr lang="en-US" dirty="0"/>
              <a:t>Pilot scale production of </a:t>
            </a:r>
            <a:r>
              <a:rPr lang="en-US" dirty="0" err="1"/>
              <a:t>carboxylated</a:t>
            </a:r>
            <a:r>
              <a:rPr lang="en-US" dirty="0"/>
              <a:t> cellulose nanomaterials from MCC</a:t>
            </a:r>
          </a:p>
          <a:p>
            <a:r>
              <a:rPr lang="en-US" dirty="0"/>
              <a:t>Partner with CMPC Ventures to produce textile fibers with </a:t>
            </a:r>
            <a:r>
              <a:rPr lang="en-US" dirty="0" err="1"/>
              <a:t>Norratex</a:t>
            </a:r>
            <a:r>
              <a:rPr lang="en-US" dirty="0"/>
              <a:t> process</a:t>
            </a:r>
            <a:endParaRPr lang="en-US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883097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Re-Fresh Global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028" y="2103231"/>
            <a:ext cx="5486401" cy="314784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iotech company with a patented process that converts textile waste into cellulose nanomaterials called </a:t>
            </a:r>
            <a:r>
              <a:rPr lang="en-US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Re-Nano™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atented microfibrillated cellulose that enhances the strength, stability, and flexibility of numerous natural products</a:t>
            </a:r>
            <a:endParaRPr lang="en-US" sz="3600" b="1" i="1" dirty="0"/>
          </a:p>
        </p:txBody>
      </p:sp>
      <p:pic>
        <p:nvPicPr>
          <p:cNvPr id="6" name="Picture 5" descr="A gloved hand holding a piece of white material&#10;&#10;Description automatically generated">
            <a:extLst>
              <a:ext uri="{FF2B5EF4-FFF2-40B4-BE49-F238E27FC236}">
                <a16:creationId xmlns:a16="http://schemas.microsoft.com/office/drawing/2014/main" id="{08961845-7238-3762-D95A-39C31BBD8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1" y="2130642"/>
            <a:ext cx="5645113" cy="29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9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9970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Different economics</a:t>
            </a:r>
          </a:p>
          <a:p>
            <a:pPr lvl="1"/>
            <a:r>
              <a:rPr lang="en-US" dirty="0"/>
              <a:t>Low cost feedstock vs pulp</a:t>
            </a:r>
          </a:p>
          <a:p>
            <a:pPr lvl="1"/>
            <a:r>
              <a:rPr lang="en-US" dirty="0"/>
              <a:t>Different outputs:   </a:t>
            </a:r>
            <a:r>
              <a:rPr lang="en-US" dirty="0" err="1"/>
              <a:t>Iignin</a:t>
            </a:r>
            <a:r>
              <a:rPr lang="en-US" dirty="0"/>
              <a:t>, C5 and C6 sugars, biochemicals, ethanol </a:t>
            </a:r>
          </a:p>
          <a:p>
            <a:r>
              <a:rPr lang="en-US" dirty="0"/>
              <a:t>Different products: MCC - definitions are evolving</a:t>
            </a:r>
          </a:p>
          <a:p>
            <a:r>
              <a:rPr lang="en-US" dirty="0"/>
              <a:t>Cellulose nanomaterials can include lignin and can be blends or hybrids of  MCC/CNC/CNF</a:t>
            </a:r>
          </a:p>
          <a:p>
            <a:r>
              <a:rPr lang="en-US" dirty="0"/>
              <a:t>Different characteristics: particle size, crystallinity, surface chemistry, charge, purity, thermal stability, rheological behavior, optical </a:t>
            </a:r>
          </a:p>
        </p:txBody>
      </p:sp>
    </p:spTree>
    <p:extLst>
      <p:ext uri="{BB962C8B-B14F-4D97-AF65-F5344CB8AC3E}">
        <p14:creationId xmlns:p14="http://schemas.microsoft.com/office/powerpoint/2010/main" val="4281441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86816-067E-88E6-87CC-0E5FA1F7B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5CA51-B5DA-CFA6-655B-9AE6505D0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3955"/>
            <a:ext cx="10515600" cy="4268650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Miller J. </a:t>
            </a:r>
            <a:r>
              <a:rPr lang="en-US" sz="2400" i="1" dirty="0"/>
              <a:t>The Directory of Cellulose Nanomaterials 2024.</a:t>
            </a:r>
            <a:r>
              <a:rPr lang="en-US" sz="2400" dirty="0"/>
              <a:t> Biobased Markets, Market-Intell LLC, 2024. </a:t>
            </a:r>
            <a:r>
              <a:rPr lang="en-US" sz="2400" dirty="0">
                <a:hlinkClick r:id="rId2"/>
              </a:rPr>
              <a:t>https://biobasedmarkets.com/directory</a:t>
            </a:r>
            <a:endParaRPr lang="en-US" sz="2400" dirty="0"/>
          </a:p>
          <a:p>
            <a:pPr>
              <a:spcAft>
                <a:spcPts val="1800"/>
              </a:spcAft>
            </a:pPr>
            <a:r>
              <a:rPr lang="en-US" sz="2400" dirty="0" err="1"/>
              <a:t>Delepierre</a:t>
            </a:r>
            <a:r>
              <a:rPr lang="en-US" sz="2400" dirty="0"/>
              <a:t>, G.; </a:t>
            </a:r>
            <a:r>
              <a:rPr lang="en-US" sz="2400" dirty="0" err="1"/>
              <a:t>Vanderfleet</a:t>
            </a:r>
            <a:r>
              <a:rPr lang="en-US" sz="2400" dirty="0"/>
              <a:t>, O.M.; </a:t>
            </a:r>
            <a:r>
              <a:rPr lang="en-US" sz="2400" dirty="0" err="1"/>
              <a:t>Niinivaara</a:t>
            </a:r>
            <a:r>
              <a:rPr lang="en-US" sz="2400" dirty="0"/>
              <a:t>, E.; </a:t>
            </a:r>
            <a:r>
              <a:rPr lang="en-US" sz="2400" dirty="0" err="1"/>
              <a:t>Zakani</a:t>
            </a:r>
            <a:r>
              <a:rPr lang="en-US" sz="2400" dirty="0"/>
              <a:t>, B.; Cranston, E.D.* </a:t>
            </a:r>
            <a:r>
              <a:rPr lang="en-US" sz="2400" i="1" dirty="0"/>
              <a:t>Benchmarking Cellulose Nanocrystals Part II: New Industrially Produced Materials. </a:t>
            </a:r>
            <a:r>
              <a:rPr lang="en-US" sz="2400" dirty="0"/>
              <a:t>Langmuir 2021, 27 (28), 8393-8409. ACS Editor’s Choice article and journal cover. </a:t>
            </a:r>
            <a:r>
              <a:rPr lang="en-US" sz="2400" i="1" dirty="0">
                <a:hlinkClick r:id="rId3"/>
              </a:rPr>
              <a:t>https://pubs.acs.org/doi/10.1021/acs.langmuir.1c00550</a:t>
            </a:r>
            <a:endParaRPr lang="en-US" sz="2400" i="1" dirty="0"/>
          </a:p>
          <a:p>
            <a:pPr>
              <a:spcAft>
                <a:spcPts val="1800"/>
              </a:spcAft>
            </a:pPr>
            <a:r>
              <a:rPr lang="en-US" sz="2400" dirty="0"/>
              <a:t>Miller, J. </a:t>
            </a:r>
            <a:r>
              <a:rPr lang="en-US" sz="2400" i="1" dirty="0"/>
              <a:t>Nanocellulose Producers, Products, and  Applications:</a:t>
            </a:r>
            <a:r>
              <a:rPr lang="en-US" sz="2400" dirty="0"/>
              <a:t> </a:t>
            </a:r>
            <a:r>
              <a:rPr lang="en-US" sz="2400" i="1" dirty="0"/>
              <a:t>A Guide for End Users. TAPPI, 2017</a:t>
            </a:r>
          </a:p>
          <a:p>
            <a:pPr>
              <a:spcAft>
                <a:spcPts val="1800"/>
              </a:spcAft>
            </a:pPr>
            <a:r>
              <a:rPr lang="en-US" sz="2400" dirty="0"/>
              <a:t>Reid, M.; Villalobos, M.; Cranston, E.D.* </a:t>
            </a:r>
            <a:r>
              <a:rPr lang="en-US" sz="2400" i="1" dirty="0"/>
              <a:t>Benchmarking Cellulose Nanocrystals: From Laboratory Scale to Applications</a:t>
            </a:r>
            <a:r>
              <a:rPr lang="en-US" sz="2400" dirty="0"/>
              <a:t>. Langmuir (Feature Article) 2016, 33 (7), 1583-1598. Invited Feature Article.</a:t>
            </a:r>
            <a:r>
              <a:rPr lang="en-US" sz="2400" i="1" dirty="0"/>
              <a:t> </a:t>
            </a:r>
            <a:r>
              <a:rPr lang="en-US" sz="2400" i="1" dirty="0">
                <a:hlinkClick r:id="rId4"/>
              </a:rPr>
              <a:t>https://pubmed.ncbi.nlm.nih.gov/27959566/</a:t>
            </a:r>
            <a:endParaRPr lang="en-US" sz="2400" i="1" dirty="0"/>
          </a:p>
          <a:p>
            <a:pPr>
              <a:spcAft>
                <a:spcPts val="1800"/>
              </a:spcAft>
            </a:pPr>
            <a:endParaRPr lang="en-US" sz="2800" i="1" dirty="0"/>
          </a:p>
          <a:p>
            <a:pPr>
              <a:spcAft>
                <a:spcPts val="1200"/>
              </a:spcAft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206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1580"/>
            <a:ext cx="10515600" cy="2583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1500" dirty="0">
                <a:latin typeface="Baguet Script" panose="020F0502020204030204" pitchFamily="2" charset="0"/>
              </a:rPr>
              <a:t>Thank you</a:t>
            </a:r>
          </a:p>
          <a:p>
            <a:pPr marL="0" indent="0" algn="ctr">
              <a:buNone/>
            </a:pPr>
            <a:endParaRPr lang="en-US" sz="11500" dirty="0">
              <a:latin typeface="Baguet Script" panose="020F0502020204030204" pitchFamily="2" charset="0"/>
            </a:endParaRP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2E33A-D498-44AA-9C94-1A5779FE4523}"/>
              </a:ext>
            </a:extLst>
          </p:cNvPr>
          <p:cNvSpPr txBox="1"/>
          <p:nvPr/>
        </p:nvSpPr>
        <p:spPr>
          <a:xfrm>
            <a:off x="5517471" y="5181463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1800" dirty="0"/>
              <a:t>Jack Miller</a:t>
            </a:r>
          </a:p>
          <a:p>
            <a:pPr marL="0" indent="0" algn="r">
              <a:buNone/>
            </a:pPr>
            <a:r>
              <a:rPr lang="en-US" sz="1800" dirty="0"/>
              <a:t>Biobased Markets</a:t>
            </a:r>
          </a:p>
          <a:p>
            <a:pPr marL="0" indent="0" algn="r">
              <a:buNone/>
            </a:pPr>
            <a:r>
              <a:rPr lang="en-US" dirty="0"/>
              <a:t>jackmiller@biobasedmarkets.com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A9E34F-3778-5894-3935-E6572E662ED0}"/>
              </a:ext>
            </a:extLst>
          </p:cNvPr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188672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Worlds collide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351987"/>
            <a:ext cx="10515600" cy="4268650"/>
          </a:xfrm>
        </p:spPr>
        <p:txBody>
          <a:bodyPr>
            <a:normAutofit/>
          </a:bodyPr>
          <a:lstStyle/>
          <a:p>
            <a:r>
              <a:rPr lang="en-US" dirty="0"/>
              <a:t>Biorefineries and pulp mills</a:t>
            </a:r>
          </a:p>
          <a:p>
            <a:r>
              <a:rPr lang="en-US" dirty="0"/>
              <a:t>MCC and CNC/CNF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collage of images of stars and galaxies&#10;&#10;Description automatically generated">
            <a:extLst>
              <a:ext uri="{FF2B5EF4-FFF2-40B4-BE49-F238E27FC236}">
                <a16:creationId xmlns:a16="http://schemas.microsoft.com/office/drawing/2014/main" id="{BA5154DF-F5A8-FF7B-D336-44B9535286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4" t="26232" r="53023" b="51484"/>
          <a:stretch/>
        </p:blipFill>
        <p:spPr>
          <a:xfrm>
            <a:off x="641398" y="2053621"/>
            <a:ext cx="4800128" cy="2750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D656EA-9887-D44F-653B-50BB4B035307}"/>
              </a:ext>
            </a:extLst>
          </p:cNvPr>
          <p:cNvSpPr txBox="1"/>
          <p:nvPr/>
        </p:nvSpPr>
        <p:spPr>
          <a:xfrm>
            <a:off x="632124" y="5675244"/>
            <a:ext cx="10927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By Credit: NASA; ESA; Z. </a:t>
            </a:r>
            <a:r>
              <a:rPr lang="en-US" sz="1200" dirty="0" err="1"/>
              <a:t>Levay</a:t>
            </a:r>
            <a:r>
              <a:rPr lang="en-US" sz="1200" dirty="0"/>
              <a:t> and R. van der </a:t>
            </a:r>
            <a:r>
              <a:rPr lang="en-US" sz="1200" dirty="0" err="1"/>
              <a:t>Marel</a:t>
            </a:r>
            <a:r>
              <a:rPr lang="en-US" sz="1200" dirty="0"/>
              <a:t>, </a:t>
            </a:r>
            <a:r>
              <a:rPr lang="en-US" sz="1200" dirty="0" err="1"/>
              <a:t>STScI</a:t>
            </a:r>
            <a:r>
              <a:rPr lang="en-US" sz="1200" dirty="0"/>
              <a:t>; T. Hallas, and A. Mellinger - http://www.nasa.gov/mission_pages/hubble/science/milky-way-collide.html, Public Domain, https://commons.wikimedia.org/w/index.php?curid=19992539</a:t>
            </a:r>
          </a:p>
        </p:txBody>
      </p:sp>
    </p:spTree>
    <p:extLst>
      <p:ext uri="{BB962C8B-B14F-4D97-AF65-F5344CB8AC3E}">
        <p14:creationId xmlns:p14="http://schemas.microsoft.com/office/powerpoint/2010/main" val="213761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2B0F-4938-9230-88A4-E031DC633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Biorefinery cellulose nanomaterials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6F8E-E4F7-4FA3-90E0-CBC6E813B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Low cost feedstock vs pulp</a:t>
            </a:r>
          </a:p>
          <a:p>
            <a:r>
              <a:rPr lang="en-US" dirty="0"/>
              <a:t>Feedstock contains lignin</a:t>
            </a:r>
          </a:p>
          <a:p>
            <a:r>
              <a:rPr lang="en-US" dirty="0"/>
              <a:t>Co-products can include lignin, C5 and C6 sugars, ethanol</a:t>
            </a:r>
          </a:p>
          <a:p>
            <a:r>
              <a:rPr lang="en-US" dirty="0"/>
              <a:t>Cellulose nanomaterials can include lignin and can be blends or hybrids of  MCC/CNC/CNF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2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What is a cellulose nanomaterial?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9389" y="2235723"/>
            <a:ext cx="7951733" cy="42183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Material composed predominantly of cellulose, with any external dimension in the nanoscale, or a material having internal structure or surface structure in the nanoscale, with the internal structure or surface structure composed predominantly of cellulose.</a:t>
            </a:r>
          </a:p>
          <a:p>
            <a:endParaRPr lang="en-US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/>
              <a:t>Source: </a:t>
            </a:r>
            <a:r>
              <a:rPr lang="en-US" sz="1500" dirty="0">
                <a:hlinkClick r:id="rId3"/>
              </a:rPr>
              <a:t>https://www.iso.org/obp/ui/en/#iso:std:iso:ts:20477:ed-2:v1:en</a:t>
            </a:r>
            <a:r>
              <a:rPr lang="en-US" sz="1500" dirty="0"/>
              <a:t> (2023)</a:t>
            </a:r>
          </a:p>
          <a:p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186249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Types of “nano” “cellulose”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8090" y="2177323"/>
            <a:ext cx="6204686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/>
              <a:t>It used to be simple: </a:t>
            </a:r>
          </a:p>
          <a:p>
            <a:r>
              <a:rPr lang="en-US" sz="2200" dirty="0"/>
              <a:t>Cellulose nanocrystals (CNC):  Sulfuric acid hydrolysis “dissolves” the amorphous regions leaving CNC.</a:t>
            </a:r>
          </a:p>
          <a:p>
            <a:r>
              <a:rPr lang="en-US" sz="2200" dirty="0"/>
              <a:t>Cellulose nanofibrils (CNF): entangled fibrils with high aspect ratio formed by mechanical process, sometimes with enzymatic or chemical pretreatment. </a:t>
            </a:r>
          </a:p>
          <a:p>
            <a:r>
              <a:rPr lang="en-US" sz="2200" dirty="0"/>
              <a:t>Microfibrillated cellulose (MFC): like CNF,  but micro-scale rather than nano-scale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sz="255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10859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 CNF or MFC?? </a:t>
            </a:r>
            <a:br>
              <a:rPr lang="en-US" sz="40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</a:br>
            <a:r>
              <a:rPr lang="en-US" sz="2400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(particle diameter in nanometers)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" t="12839" r="33847" b="40287"/>
          <a:stretch/>
        </p:blipFill>
        <p:spPr bwMode="auto">
          <a:xfrm>
            <a:off x="2971800" y="2139884"/>
            <a:ext cx="6294748" cy="3879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51728" y="6172200"/>
            <a:ext cx="122249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J. Miller, </a:t>
            </a:r>
            <a:r>
              <a:rPr lang="en-US" sz="1600" i="1" dirty="0"/>
              <a:t>Nanocellulose Producers, Products, and  Applications:</a:t>
            </a:r>
            <a:r>
              <a:rPr lang="en-US" sz="1600" dirty="0"/>
              <a:t> </a:t>
            </a:r>
            <a:r>
              <a:rPr lang="en-US" sz="1600" i="1" dirty="0"/>
              <a:t>A Guide for End Users, TAPPI, 2017</a:t>
            </a:r>
            <a:endParaRPr lang="en-US" sz="1600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925478" y="2949804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10499077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</p:spTree>
    <p:extLst>
      <p:ext uri="{BB962C8B-B14F-4D97-AF65-F5344CB8AC3E}">
        <p14:creationId xmlns:p14="http://schemas.microsoft.com/office/powerpoint/2010/main" val="107544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Types of “nano” “cellulose”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731764"/>
            <a:ext cx="6204686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/>
              <a:t>It used to be simple: </a:t>
            </a:r>
          </a:p>
          <a:p>
            <a:r>
              <a:rPr lang="en-US" sz="2200" dirty="0"/>
              <a:t>Cellulose nanocrystals (CNC):  Sulfuric acid hydrolysis “dissolves” the amorphous regions leaving CNC.</a:t>
            </a:r>
          </a:p>
          <a:p>
            <a:r>
              <a:rPr lang="en-US" sz="2200" dirty="0"/>
              <a:t>Cellulose nanofibrils (CNF): entangled fibrils with high aspect ratio formed by mechanical process, sometimes with enzymatic or chemical pretreatment. </a:t>
            </a:r>
          </a:p>
          <a:p>
            <a:r>
              <a:rPr lang="en-US" sz="2200" dirty="0"/>
              <a:t>Microfibrillated cellulose (MFC): like CNF,  but micro-scale rather than nano-scale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sz="2550" b="1" i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DC830A-761C-4614-965A-C38AF3CC3A39}"/>
              </a:ext>
            </a:extLst>
          </p:cNvPr>
          <p:cNvSpPr txBox="1"/>
          <p:nvPr/>
        </p:nvSpPr>
        <p:spPr>
          <a:xfrm>
            <a:off x="2089079" y="5051488"/>
            <a:ext cx="83899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 Black" panose="020B0A04020102020204" pitchFamily="34" charset="0"/>
              </a:rPr>
              <a:t>But now, biorefineries are producing a variety of materials such as hybrid CNC/CNF, lignin containing CNC or CNF, and MCC which is agglomerated CNC or CNF.</a:t>
            </a:r>
          </a:p>
        </p:txBody>
      </p:sp>
    </p:spTree>
    <p:extLst>
      <p:ext uri="{BB962C8B-B14F-4D97-AF65-F5344CB8AC3E}">
        <p14:creationId xmlns:p14="http://schemas.microsoft.com/office/powerpoint/2010/main" val="379925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rgbClr val="005289"/>
                </a:solidFill>
                <a:latin typeface="+mn-lt"/>
                <a:ea typeface="+mn-ea"/>
                <a:cs typeface="+mn-cs"/>
              </a:rPr>
              <a:t>What is a cellulose nanofibril?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9888" y="2104626"/>
            <a:ext cx="8385243" cy="3394472"/>
          </a:xfrm>
        </p:spPr>
        <p:txBody>
          <a:bodyPr>
            <a:normAutofit fontScale="25000" lnSpcReduction="20000"/>
          </a:bodyPr>
          <a:lstStyle/>
          <a:p>
            <a:pPr marL="0" marR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Cellulose nanofiber composed of at least one </a:t>
            </a:r>
            <a:r>
              <a:rPr lang="en-US" sz="8000" u="sng" kern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elementary fibril</a:t>
            </a:r>
            <a:r>
              <a:rPr lang="en-US" sz="8000" u="sng" kern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that can contain branches, a significant fraction of which are in the nanoscale. </a:t>
            </a:r>
          </a:p>
          <a:p>
            <a:pPr marL="0" marR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dimensions are typically 3 nm to 100 nm in cross-section and typically up to 100 </a:t>
            </a:r>
            <a:r>
              <a:rPr lang="en-US" sz="80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length.</a:t>
            </a:r>
          </a:p>
          <a:p>
            <a:pPr marL="0" marR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CNF can form entanglements between particles or network-like structure when the distance between CNF </a:t>
            </a:r>
            <a:r>
              <a:rPr lang="en-US" sz="80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fibres</a:t>
            </a: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is sufficiently close.</a:t>
            </a:r>
          </a:p>
          <a:p>
            <a:pPr marL="0" marR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Cellulose nanofibrils from plant sources, produced by mechanical processes, can be accompanied by </a:t>
            </a:r>
            <a:r>
              <a:rPr lang="en-US" sz="8000" u="sng" kern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hemicellulose</a:t>
            </a:r>
            <a:r>
              <a:rPr lang="en-US" sz="8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and in some cases lignin</a:t>
            </a:r>
            <a:r>
              <a:rPr lang="en-US" sz="72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72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sz="1500" dirty="0"/>
          </a:p>
          <a:p>
            <a:endParaRPr lang="en-US" b="1" i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79024" y="6050153"/>
            <a:ext cx="1712976" cy="807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rgbClr val="2ACA2E"/>
                </a:solidFill>
              </a:rPr>
              <a:t>Bio</a:t>
            </a:r>
            <a:r>
              <a:rPr lang="en-US" dirty="0" err="1">
                <a:solidFill>
                  <a:schemeClr val="accent5"/>
                </a:solidFill>
              </a:rPr>
              <a:t>Based</a:t>
            </a:r>
            <a:endParaRPr lang="en-US" dirty="0">
              <a:solidFill>
                <a:schemeClr val="accent5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accent5"/>
                </a:solidFill>
              </a:rPr>
              <a:t>Markets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57F94-A876-3FB4-5C48-80F440D1D087}"/>
              </a:ext>
            </a:extLst>
          </p:cNvPr>
          <p:cNvSpPr txBox="1"/>
          <p:nvPr/>
        </p:nvSpPr>
        <p:spPr>
          <a:xfrm>
            <a:off x="564206" y="5807745"/>
            <a:ext cx="7976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</a:t>
            </a:r>
            <a:r>
              <a:rPr lang="en-US" sz="1600" dirty="0">
                <a:hlinkClick r:id="rId5"/>
              </a:rPr>
              <a:t>https://www.iso.org/obp/ui/en/#iso:std:iso:ts:20477:ed-2:v1:en</a:t>
            </a:r>
            <a:r>
              <a:rPr lang="en-US" sz="1600" dirty="0"/>
              <a:t> (2023</a:t>
            </a:r>
            <a:r>
              <a:rPr lang="en-US" sz="18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736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23814</TotalTime>
  <Words>1415</Words>
  <Application>Microsoft Office PowerPoint</Application>
  <PresentationFormat>Widescreen</PresentationFormat>
  <Paragraphs>192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Arial</vt:lpstr>
      <vt:lpstr>Arial Black</vt:lpstr>
      <vt:lpstr>Baguet Script</vt:lpstr>
      <vt:lpstr>Calibri</vt:lpstr>
      <vt:lpstr>Calibri Light</vt:lpstr>
      <vt:lpstr>Times New Roman</vt:lpstr>
      <vt:lpstr>Office Theme</vt:lpstr>
      <vt:lpstr>Biorefinery Cellulose Nanomaterials</vt:lpstr>
      <vt:lpstr>Worlds collide</vt:lpstr>
      <vt:lpstr>Worlds collide</vt:lpstr>
      <vt:lpstr>Biorefinery cellulose nanomaterials </vt:lpstr>
      <vt:lpstr>What is a cellulose nanomaterial?</vt:lpstr>
      <vt:lpstr>Types of “nano” “cellulose”</vt:lpstr>
      <vt:lpstr> CNF or MFC??  (particle diameter in nanometers)</vt:lpstr>
      <vt:lpstr>Types of “nano” “cellulose”</vt:lpstr>
      <vt:lpstr>What is a cellulose nanofibril?</vt:lpstr>
      <vt:lpstr>What is a cellulose nanocrystal?</vt:lpstr>
      <vt:lpstr>Biorefineries</vt:lpstr>
      <vt:lpstr>AVAP Process</vt:lpstr>
      <vt:lpstr>Sunburst Reactive Extrusion</vt:lpstr>
      <vt:lpstr>Sweetwoods Project</vt:lpstr>
      <vt:lpstr>Fibenol</vt:lpstr>
      <vt:lpstr>Borregaard</vt:lpstr>
      <vt:lpstr>CELLiCON</vt:lpstr>
      <vt:lpstr>CelluComp</vt:lpstr>
      <vt:lpstr>Genera</vt:lpstr>
      <vt:lpstr>Melodea</vt:lpstr>
      <vt:lpstr>Nordic Bioproducts Group (NBG)</vt:lpstr>
      <vt:lpstr>Re-Fresh Global</vt:lpstr>
      <vt:lpstr>Conclusions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Geist</dc:creator>
  <cp:lastModifiedBy>Jack Miller</cp:lastModifiedBy>
  <cp:revision>24</cp:revision>
  <dcterms:created xsi:type="dcterms:W3CDTF">2024-01-11T19:24:34Z</dcterms:created>
  <dcterms:modified xsi:type="dcterms:W3CDTF">2026-07-18T12:39:00Z</dcterms:modified>
</cp:coreProperties>
</file>