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8" r:id="rId3"/>
    <p:sldId id="298" r:id="rId4"/>
    <p:sldId id="294" r:id="rId5"/>
    <p:sldId id="300" r:id="rId6"/>
    <p:sldId id="283" r:id="rId7"/>
    <p:sldId id="281" r:id="rId8"/>
    <p:sldId id="289" r:id="rId9"/>
    <p:sldId id="291" r:id="rId10"/>
    <p:sldId id="290" r:id="rId11"/>
    <p:sldId id="288" r:id="rId12"/>
    <p:sldId id="273" r:id="rId13"/>
    <p:sldId id="271" r:id="rId14"/>
    <p:sldId id="279" r:id="rId15"/>
    <p:sldId id="295" r:id="rId16"/>
    <p:sldId id="299" r:id="rId17"/>
    <p:sldId id="268" r:id="rId18"/>
    <p:sldId id="287" r:id="rId19"/>
    <p:sldId id="286" r:id="rId20"/>
    <p:sldId id="285" r:id="rId21"/>
    <p:sldId id="284" r:id="rId22"/>
    <p:sldId id="261" r:id="rId23"/>
    <p:sldId id="296" r:id="rId24"/>
    <p:sldId id="297" r:id="rId25"/>
    <p:sldId id="272" r:id="rId26"/>
    <p:sldId id="275" r:id="rId27"/>
    <p:sldId id="257"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44" y="140"/>
      </p:cViewPr>
      <p:guideLst/>
    </p:cSldViewPr>
  </p:slideViewPr>
  <p:notesTextViewPr>
    <p:cViewPr>
      <p:scale>
        <a:sx n="1" d="1"/>
        <a:sy n="1" d="1"/>
      </p:scale>
      <p:origin x="0" y="0"/>
    </p:cViewPr>
  </p:notesTextViewPr>
  <p:sorterViewPr>
    <p:cViewPr>
      <p:scale>
        <a:sx n="100" d="100"/>
        <a:sy n="100" d="100"/>
      </p:scale>
      <p:origin x="0" y="-7032"/>
    </p:cViewPr>
  </p:sorterViewPr>
  <p:notesViewPr>
    <p:cSldViewPr snapToGrid="0">
      <p:cViewPr varScale="1">
        <p:scale>
          <a:sx n="53" d="100"/>
          <a:sy n="53" d="100"/>
        </p:scale>
        <p:origin x="191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7D1C3-D29D-4120-B709-849A9080D776}" type="datetimeFigureOut">
              <a:rPr lang="en-US" smtClean="0"/>
              <a:t>3/11/2020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5A6A0-6D81-4A09-8568-AF2372092FDF}" type="slidenum">
              <a:rPr lang="en-US" smtClean="0"/>
              <a:t>‹#›</a:t>
            </a:fld>
            <a:endParaRPr lang="en-US"/>
          </a:p>
        </p:txBody>
      </p:sp>
    </p:spTree>
    <p:extLst>
      <p:ext uri="{BB962C8B-B14F-4D97-AF65-F5344CB8AC3E}">
        <p14:creationId xmlns:p14="http://schemas.microsoft.com/office/powerpoint/2010/main" val="448263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B5A6A0-6D81-4A09-8568-AF2372092FDF}" type="slidenum">
              <a:rPr lang="en-US" smtClean="0"/>
              <a:t>25</a:t>
            </a:fld>
            <a:endParaRPr lang="en-US"/>
          </a:p>
        </p:txBody>
      </p:sp>
    </p:spTree>
    <p:extLst>
      <p:ext uri="{BB962C8B-B14F-4D97-AF65-F5344CB8AC3E}">
        <p14:creationId xmlns:p14="http://schemas.microsoft.com/office/powerpoint/2010/main" val="90594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2018 20 out of 22.5 is mills captive, and that does not include FiberLean.</a:t>
            </a:r>
          </a:p>
          <a:p>
            <a:endParaRPr lang="en-US" dirty="0" smtClean="0"/>
          </a:p>
          <a:p>
            <a:r>
              <a:rPr lang="en-US" dirty="0" smtClean="0"/>
              <a:t>2025 90 out of 162 is mills captive, again not including FiberLean.</a:t>
            </a:r>
          </a:p>
          <a:p>
            <a:endParaRPr lang="en-US" dirty="0"/>
          </a:p>
          <a:p>
            <a:r>
              <a:rPr lang="en-US" dirty="0" smtClean="0"/>
              <a:t>Packaging is just over half of 2018 nanocellulose; more than 60% by 2026.</a:t>
            </a:r>
            <a:endParaRPr lang="en-US" dirty="0"/>
          </a:p>
        </p:txBody>
      </p:sp>
      <p:sp>
        <p:nvSpPr>
          <p:cNvPr id="4" name="Slide Number Placeholder 3"/>
          <p:cNvSpPr>
            <a:spLocks noGrp="1"/>
          </p:cNvSpPr>
          <p:nvPr>
            <p:ph type="sldNum" sz="quarter" idx="10"/>
          </p:nvPr>
        </p:nvSpPr>
        <p:spPr/>
        <p:txBody>
          <a:bodyPr/>
          <a:lstStyle/>
          <a:p>
            <a:fld id="{76B5A6A0-6D81-4A09-8568-AF2372092FDF}" type="slidenum">
              <a:rPr lang="en-US" smtClean="0"/>
              <a:t>26</a:t>
            </a:fld>
            <a:endParaRPr lang="en-US"/>
          </a:p>
        </p:txBody>
      </p:sp>
    </p:spTree>
    <p:extLst>
      <p:ext uri="{BB962C8B-B14F-4D97-AF65-F5344CB8AC3E}">
        <p14:creationId xmlns:p14="http://schemas.microsoft.com/office/powerpoint/2010/main" val="1951307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A33B99F-7FD6-41FC-BB73-51935A8B9FBA}" type="datetimeFigureOut">
              <a:rPr lang="en-US"/>
              <a:pPr>
                <a:defRPr/>
              </a:pPr>
              <a:t>3/11/2020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671294-991E-4A4F-85AB-036A20EEB4AF}" type="slidenum">
              <a:rPr lang="en-US"/>
              <a:pPr>
                <a:defRPr/>
              </a:pPr>
              <a:t>‹#›</a:t>
            </a:fld>
            <a:endParaRPr lang="en-US"/>
          </a:p>
        </p:txBody>
      </p:sp>
    </p:spTree>
    <p:extLst>
      <p:ext uri="{BB962C8B-B14F-4D97-AF65-F5344CB8AC3E}">
        <p14:creationId xmlns:p14="http://schemas.microsoft.com/office/powerpoint/2010/main" val="287335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7CD8CFC-7C7A-4374-BC15-DCBF64D74AFB}" type="datetimeFigureOut">
              <a:rPr lang="en-US"/>
              <a:pPr>
                <a:defRPr/>
              </a:pPr>
              <a:t>3/11/2020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74D6E4-EBD7-4206-A81A-E360A104C5D0}" type="slidenum">
              <a:rPr lang="en-US"/>
              <a:pPr>
                <a:defRPr/>
              </a:pPr>
              <a:t>‹#›</a:t>
            </a:fld>
            <a:endParaRPr lang="en-US"/>
          </a:p>
        </p:txBody>
      </p:sp>
    </p:spTree>
    <p:extLst>
      <p:ext uri="{BB962C8B-B14F-4D97-AF65-F5344CB8AC3E}">
        <p14:creationId xmlns:p14="http://schemas.microsoft.com/office/powerpoint/2010/main" val="3825607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FD06F98-DA76-4528-844C-1280354C94F0}" type="datetimeFigureOut">
              <a:rPr lang="en-US"/>
              <a:pPr>
                <a:defRPr/>
              </a:pPr>
              <a:t>3/11/2020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50EBD3-4584-4D1C-B6DE-F7A6AB9FD9AC}" type="slidenum">
              <a:rPr lang="en-US"/>
              <a:pPr>
                <a:defRPr/>
              </a:pPr>
              <a:t>‹#›</a:t>
            </a:fld>
            <a:endParaRPr lang="en-US"/>
          </a:p>
        </p:txBody>
      </p:sp>
    </p:spTree>
    <p:extLst>
      <p:ext uri="{BB962C8B-B14F-4D97-AF65-F5344CB8AC3E}">
        <p14:creationId xmlns:p14="http://schemas.microsoft.com/office/powerpoint/2010/main" val="2149882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1044787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2958558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185243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3217339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3435021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3443867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40414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426639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FF571AD-7D07-4F52-BAC9-AF141D844529}" type="datetimeFigureOut">
              <a:rPr lang="en-US"/>
              <a:pPr>
                <a:defRPr/>
              </a:pPr>
              <a:t>3/11/2020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421E72-68E0-4946-ACEA-F55FCC4B9E88}" type="slidenum">
              <a:rPr lang="en-US"/>
              <a:pPr>
                <a:defRPr/>
              </a:pPr>
              <a:t>‹#›</a:t>
            </a:fld>
            <a:endParaRPr lang="en-US"/>
          </a:p>
        </p:txBody>
      </p:sp>
    </p:spTree>
    <p:extLst>
      <p:ext uri="{BB962C8B-B14F-4D97-AF65-F5344CB8AC3E}">
        <p14:creationId xmlns:p14="http://schemas.microsoft.com/office/powerpoint/2010/main" val="367162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64C1B3-7BF8-4496-84AE-50AE3C4265E5}" type="datetimeFigureOut">
              <a:rPr lang="en-US" smtClean="0"/>
              <a:t>3/11/2020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65617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8"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4211749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2242361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4C1B3-7BF8-4496-84AE-50AE3C4265E5}" type="datetimeFigureOut">
              <a:rPr lang="en-US" smtClean="0"/>
              <a:t>3/11/2020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27E23-BA65-40C5-9B7E-6158760906F7}" type="slidenum">
              <a:rPr lang="en-US" smtClean="0"/>
              <a:t>‹#›</a:t>
            </a:fld>
            <a:endParaRPr lang="en-US"/>
          </a:p>
        </p:txBody>
      </p:sp>
      <p:sp>
        <p:nvSpPr>
          <p:cNvPr id="7" name="Content Placeholder 2"/>
          <p:cNvSpPr>
            <a:spLocks noGrp="1"/>
          </p:cNvSpPr>
          <p:nvPr>
            <p:ph idx="13"/>
          </p:nvPr>
        </p:nvSpPr>
        <p:spPr>
          <a:xfrm>
            <a:off x="9982200" y="5349875"/>
            <a:ext cx="1712976" cy="807847"/>
          </a:xfrm>
        </p:spPr>
        <p:txBody>
          <a:bodyPr>
            <a:noAutofit/>
          </a:bodyPr>
          <a:lstStyle>
            <a:lvl1pPr>
              <a:defRPr sz="2000"/>
            </a:lvl1pPr>
          </a:lstStyle>
          <a:p>
            <a:pPr marL="0" indent="0">
              <a:lnSpc>
                <a:spcPct val="100000"/>
              </a:lnSpc>
              <a:spcBef>
                <a:spcPts val="0"/>
              </a:spcBef>
              <a:buNone/>
            </a:pPr>
            <a:r>
              <a:rPr lang="en-US" sz="2400" dirty="0" err="1" smtClean="0">
                <a:solidFill>
                  <a:srgbClr val="2ACA2E"/>
                </a:solidFill>
              </a:rPr>
              <a:t>Bio</a:t>
            </a:r>
            <a:r>
              <a:rPr lang="en-US" sz="2400" dirty="0" err="1" smtClean="0">
                <a:solidFill>
                  <a:schemeClr val="accent5"/>
                </a:solidFill>
              </a:rPr>
              <a:t>Based</a:t>
            </a:r>
            <a:endParaRPr lang="en-US" sz="2400" dirty="0" smtClean="0">
              <a:solidFill>
                <a:schemeClr val="accent5"/>
              </a:solidFill>
            </a:endParaRPr>
          </a:p>
          <a:p>
            <a:pPr marL="0" indent="0">
              <a:lnSpc>
                <a:spcPct val="100000"/>
              </a:lnSpc>
              <a:spcBef>
                <a:spcPts val="0"/>
              </a:spcBef>
              <a:buNone/>
            </a:pPr>
            <a:r>
              <a:rPr lang="en-US" sz="2400" dirty="0">
                <a:solidFill>
                  <a:schemeClr val="accent5"/>
                </a:solidFill>
              </a:rPr>
              <a:t>Markets</a:t>
            </a:r>
          </a:p>
        </p:txBody>
      </p:sp>
    </p:spTree>
    <p:extLst>
      <p:ext uri="{BB962C8B-B14F-4D97-AF65-F5344CB8AC3E}">
        <p14:creationId xmlns:p14="http://schemas.microsoft.com/office/powerpoint/2010/main" val="3165228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D0E23FE-2A50-4E94-8B8F-1C808FCAC5B2}" type="datetimeFigureOut">
              <a:rPr lang="en-US"/>
              <a:pPr>
                <a:defRPr/>
              </a:pPr>
              <a:t>3/11/2020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F3838D-6DE4-4D00-9812-42FD0DF871AD}" type="slidenum">
              <a:rPr lang="en-US"/>
              <a:pPr>
                <a:defRPr/>
              </a:pPr>
              <a:t>‹#›</a:t>
            </a:fld>
            <a:endParaRPr lang="en-US"/>
          </a:p>
        </p:txBody>
      </p:sp>
    </p:spTree>
    <p:extLst>
      <p:ext uri="{BB962C8B-B14F-4D97-AF65-F5344CB8AC3E}">
        <p14:creationId xmlns:p14="http://schemas.microsoft.com/office/powerpoint/2010/main" val="402119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F14057-A3F8-4350-AEEF-BD697BDDCDC9}" type="datetimeFigureOut">
              <a:rPr lang="en-US"/>
              <a:pPr>
                <a:defRPr/>
              </a:pPr>
              <a:t>3/11/2020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8596BE-963B-4E34-B601-1C5184B32CFB}" type="slidenum">
              <a:rPr lang="en-US"/>
              <a:pPr>
                <a:defRPr/>
              </a:pPr>
              <a:t>‹#›</a:t>
            </a:fld>
            <a:endParaRPr lang="en-US"/>
          </a:p>
        </p:txBody>
      </p:sp>
    </p:spTree>
    <p:extLst>
      <p:ext uri="{BB962C8B-B14F-4D97-AF65-F5344CB8AC3E}">
        <p14:creationId xmlns:p14="http://schemas.microsoft.com/office/powerpoint/2010/main" val="2828240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4FAA5AD-6F03-439B-9045-0722E29D2ABB}" type="datetimeFigureOut">
              <a:rPr lang="en-US"/>
              <a:pPr>
                <a:defRPr/>
              </a:pPr>
              <a:t>3/11/2020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6B1423A-A38C-4246-95B0-D8523EE17454}" type="slidenum">
              <a:rPr lang="en-US"/>
              <a:pPr>
                <a:defRPr/>
              </a:pPr>
              <a:t>‹#›</a:t>
            </a:fld>
            <a:endParaRPr lang="en-US"/>
          </a:p>
        </p:txBody>
      </p:sp>
    </p:spTree>
    <p:extLst>
      <p:ext uri="{BB962C8B-B14F-4D97-AF65-F5344CB8AC3E}">
        <p14:creationId xmlns:p14="http://schemas.microsoft.com/office/powerpoint/2010/main" val="2897896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CDDEDB7-80E1-4C7F-95B1-D847C16E99FB}" type="datetimeFigureOut">
              <a:rPr lang="en-US"/>
              <a:pPr>
                <a:defRPr/>
              </a:pPr>
              <a:t>3/11/2020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E5DC912-92EB-4189-B223-4B1AD40CC936}" type="slidenum">
              <a:rPr lang="en-US"/>
              <a:pPr>
                <a:defRPr/>
              </a:pPr>
              <a:t>‹#›</a:t>
            </a:fld>
            <a:endParaRPr lang="en-US"/>
          </a:p>
        </p:txBody>
      </p:sp>
    </p:spTree>
    <p:extLst>
      <p:ext uri="{BB962C8B-B14F-4D97-AF65-F5344CB8AC3E}">
        <p14:creationId xmlns:p14="http://schemas.microsoft.com/office/powerpoint/2010/main" val="280920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B703739-E6C4-4752-9A55-DB3ED5104795}" type="datetimeFigureOut">
              <a:rPr lang="en-US"/>
              <a:pPr>
                <a:defRPr/>
              </a:pPr>
              <a:t>3/11/2020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283660C-2C9E-4C34-A7E7-AB18DA869E13}" type="slidenum">
              <a:rPr lang="en-US"/>
              <a:pPr>
                <a:defRPr/>
              </a:pPr>
              <a:t>‹#›</a:t>
            </a:fld>
            <a:endParaRPr lang="en-US"/>
          </a:p>
        </p:txBody>
      </p:sp>
    </p:spTree>
    <p:extLst>
      <p:ext uri="{BB962C8B-B14F-4D97-AF65-F5344CB8AC3E}">
        <p14:creationId xmlns:p14="http://schemas.microsoft.com/office/powerpoint/2010/main" val="583294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08FFF2-917A-4A77-A662-33A27E00CD9E}" type="datetimeFigureOut">
              <a:rPr lang="en-US"/>
              <a:pPr>
                <a:defRPr/>
              </a:pPr>
              <a:t>3/11/2020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B7676E-7FD6-4886-A871-A4ED6FF6C060}" type="slidenum">
              <a:rPr lang="en-US"/>
              <a:pPr>
                <a:defRPr/>
              </a:pPr>
              <a:t>‹#›</a:t>
            </a:fld>
            <a:endParaRPr lang="en-US"/>
          </a:p>
        </p:txBody>
      </p:sp>
    </p:spTree>
    <p:extLst>
      <p:ext uri="{BB962C8B-B14F-4D97-AF65-F5344CB8AC3E}">
        <p14:creationId xmlns:p14="http://schemas.microsoft.com/office/powerpoint/2010/main" val="2316067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6CF7F67-B4B3-4B54-BE4A-A6ECA719361E}" type="datetimeFigureOut">
              <a:rPr lang="en-US"/>
              <a:pPr>
                <a:defRPr/>
              </a:pPr>
              <a:t>3/11/2020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86F3D1-1451-49C5-BC1C-8F426D206867}" type="slidenum">
              <a:rPr lang="en-US"/>
              <a:pPr>
                <a:defRPr/>
              </a:pPr>
              <a:t>‹#›</a:t>
            </a:fld>
            <a:endParaRPr lang="en-US"/>
          </a:p>
        </p:txBody>
      </p:sp>
    </p:spTree>
    <p:extLst>
      <p:ext uri="{BB962C8B-B14F-4D97-AF65-F5344CB8AC3E}">
        <p14:creationId xmlns:p14="http://schemas.microsoft.com/office/powerpoint/2010/main" val="409751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35CFA1F-553F-4B49-828F-E5C0299E7CFA}" type="datetimeFigureOut">
              <a:rPr lang="en-US"/>
              <a:pPr>
                <a:defRPr/>
              </a:pPr>
              <a:t>3/11/2020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smtClean="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576B913-558B-4CC9-9C14-7CAA5659F38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6" r:id="rId15"/>
    <p:sldLayoutId id="2147483670" r:id="rId16"/>
    <p:sldLayoutId id="2147483672" r:id="rId17"/>
    <p:sldLayoutId id="2147483673" r:id="rId18"/>
    <p:sldLayoutId id="2147483674" r:id="rId19"/>
    <p:sldLayoutId id="2147483675" r:id="rId20"/>
    <p:sldLayoutId id="2147483676" r:id="rId21"/>
    <p:sldLayoutId id="2147483677" r:id="rId22"/>
    <p:sldLayoutId id="2147483678" r:id="rId23"/>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hyperlink" Target="https://fiberlean.com/developments-in-use-of-mfc-in-packaging-specialties/" TargetMode="External"/><Relationship Id="rId2" Type="http://schemas.openxmlformats.org/officeDocument/2006/relationships/image" Target="../media/image5.emf"/><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1897743" y="2297093"/>
            <a:ext cx="861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5400" b="1" dirty="0"/>
              <a:t>Nanocellulose: </a:t>
            </a:r>
            <a:endParaRPr lang="en-US" sz="5400" b="1" dirty="0" smtClean="0"/>
          </a:p>
          <a:p>
            <a:r>
              <a:rPr lang="en-US" sz="5400" b="1" dirty="0" smtClean="0"/>
              <a:t>Packaging </a:t>
            </a:r>
            <a:r>
              <a:rPr lang="en-US" sz="5400" b="1" dirty="0"/>
              <a:t>Applications and Commercial Development</a:t>
            </a:r>
          </a:p>
        </p:txBody>
      </p:sp>
      <p:sp>
        <p:nvSpPr>
          <p:cNvPr id="2052" name="Text Box 5"/>
          <p:cNvSpPr txBox="1">
            <a:spLocks noChangeArrowheads="1"/>
          </p:cNvSpPr>
          <p:nvPr/>
        </p:nvSpPr>
        <p:spPr bwMode="auto">
          <a:xfrm>
            <a:off x="219075" y="5043488"/>
            <a:ext cx="51244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b="1" dirty="0" smtClean="0">
                <a:latin typeface="Tahoma" panose="020B0604030504040204" pitchFamily="34" charset="0"/>
                <a:cs typeface="Tahoma" panose="020B0604030504040204" pitchFamily="34" charset="0"/>
              </a:rPr>
              <a:t>PRESENTED BY:</a:t>
            </a:r>
            <a:endParaRPr lang="en-US" altLang="en-US" sz="1600" b="1" dirty="0">
              <a:latin typeface="Tahoma" panose="020B0604030504040204" pitchFamily="34" charset="0"/>
              <a:cs typeface="Tahoma" panose="020B0604030504040204" pitchFamily="34" charset="0"/>
            </a:endParaRPr>
          </a:p>
          <a:p>
            <a:r>
              <a:rPr lang="en-US" altLang="en-US" sz="2400" b="1" dirty="0" smtClean="0">
                <a:latin typeface="Tahoma" panose="020B0604030504040204" pitchFamily="34" charset="0"/>
                <a:cs typeface="Tahoma" panose="020B0604030504040204" pitchFamily="34" charset="0"/>
              </a:rPr>
              <a:t>Jack Miller </a:t>
            </a:r>
            <a:endParaRPr lang="en-US" altLang="en-US" sz="2400" b="1" dirty="0">
              <a:latin typeface="Tahoma" panose="020B0604030504040204" pitchFamily="34" charset="0"/>
              <a:cs typeface="Tahoma" panose="020B0604030504040204" pitchFamily="34" charset="0"/>
            </a:endParaRPr>
          </a:p>
          <a:p>
            <a:r>
              <a:rPr lang="en-US" altLang="en-US" sz="2000" b="1" dirty="0" smtClean="0">
                <a:latin typeface="Tahoma" panose="020B0604030504040204" pitchFamily="34" charset="0"/>
                <a:cs typeface="Tahoma" panose="020B0604030504040204" pitchFamily="34" charset="0"/>
              </a:rPr>
              <a:t>Principal Consultant</a:t>
            </a:r>
            <a:endParaRPr lang="en-US" altLang="en-US" sz="2000" b="1" dirty="0">
              <a:latin typeface="Tahoma" panose="020B0604030504040204" pitchFamily="34" charset="0"/>
              <a:cs typeface="Tahoma" panose="020B0604030504040204" pitchFamily="34" charset="0"/>
            </a:endParaRPr>
          </a:p>
          <a:p>
            <a:r>
              <a:rPr lang="en-US" altLang="en-US" sz="2000" b="1" dirty="0" smtClean="0">
                <a:latin typeface="Tahoma" panose="020B0604030504040204" pitchFamily="34" charset="0"/>
                <a:cs typeface="Tahoma" panose="020B0604030504040204" pitchFamily="34" charset="0"/>
              </a:rPr>
              <a:t>Biobased Markets</a:t>
            </a:r>
            <a:endParaRPr lang="en-US" altLang="en-US" sz="2000" b="1" dirty="0">
              <a:latin typeface="Tahoma" panose="020B0604030504040204" pitchFamily="34" charset="0"/>
              <a:cs typeface="Tahoma" panose="020B0604030504040204" pitchFamily="34" charset="0"/>
            </a:endParaRPr>
          </a:p>
        </p:txBody>
      </p:sp>
      <p:pic>
        <p:nvPicPr>
          <p:cNvPr id="2053" name="Picture 6" descr="TAPP-logo_SM.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94950" y="6324600"/>
            <a:ext cx="1428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345" y="45415"/>
            <a:ext cx="9715500" cy="1428750"/>
          </a:xfrm>
          <a:prstGeom prst="rect">
            <a:avLst/>
          </a:prstGeom>
        </p:spPr>
      </p:pic>
      <p:sp>
        <p:nvSpPr>
          <p:cNvPr id="8" name="Content Placeholder 2"/>
          <p:cNvSpPr txBox="1">
            <a:spLocks/>
          </p:cNvSpPr>
          <p:nvPr/>
        </p:nvSpPr>
        <p:spPr>
          <a:xfrm>
            <a:off x="10479024" y="5043488"/>
            <a:ext cx="1712976" cy="807847"/>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Font typeface="Arial" panose="020B0604020202020204" pitchFamily="34" charset="0"/>
              <a:buNone/>
            </a:pPr>
            <a:r>
              <a:rPr lang="en-US" dirty="0" smtClean="0">
                <a:solidFill>
                  <a:schemeClr val="accent5"/>
                </a:solidFill>
              </a:rPr>
              <a:t>Markets</a:t>
            </a:r>
            <a:endParaRPr lang="en-US" dirty="0">
              <a:solidFill>
                <a:schemeClr val="accent5"/>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1252089"/>
              </p:ext>
            </p:extLst>
          </p:nvPr>
        </p:nvGraphicFramePr>
        <p:xfrm>
          <a:off x="2312583" y="1690688"/>
          <a:ext cx="7786759" cy="3890910"/>
        </p:xfrm>
        <a:graphic>
          <a:graphicData uri="http://schemas.openxmlformats.org/drawingml/2006/table">
            <a:tbl>
              <a:tblPr firstRow="1" firstCol="1" bandRow="1">
                <a:tableStyleId>{5C22544A-7EE6-4342-B048-85BDC9FD1C3A}</a:tableStyleId>
              </a:tblPr>
              <a:tblGrid>
                <a:gridCol w="7786759"/>
              </a:tblGrid>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environmental impact </a:t>
                      </a: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material cost</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r>
                        <a:rPr lang="en-US" sz="2400" b="0" dirty="0" smtClean="0">
                          <a:solidFill>
                            <a:schemeClr val="tx1"/>
                          </a:solidFill>
                          <a:effectLst/>
                        </a:rPr>
                        <a:t>lightweighting </a:t>
                      </a:r>
                      <a:r>
                        <a:rPr lang="en-US" sz="2400" b="0" dirty="0">
                          <a:solidFill>
                            <a:schemeClr val="tx1"/>
                          </a:solidFill>
                          <a:effectLst/>
                        </a:rPr>
                        <a:t>to reduce transport cost</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smtClean="0">
                        <a:solidFill>
                          <a:schemeClr val="tx1"/>
                        </a:solidFill>
                        <a:effectLst/>
                        <a:latin typeface="+mn-lt"/>
                        <a:ea typeface="+mn-ea"/>
                        <a:cs typeface="+mn-cs"/>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a:solidFill>
                          <a:schemeClr val="tx1"/>
                        </a:solidFill>
                        <a:effectLst/>
                        <a:latin typeface="+mn-lt"/>
                        <a:ea typeface="+mn-ea"/>
                        <a:cs typeface="+mn-cs"/>
                      </a:endParaRPr>
                    </a:p>
                  </a:txBody>
                  <a:tcPr marL="68580" marR="68580" marT="0" marB="0" anchor="b">
                    <a:noFill/>
                  </a:tcPr>
                </a:tc>
              </a:tr>
              <a:tr h="96483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3" name="Rectangle 2"/>
          <p:cNvSpPr/>
          <p:nvPr/>
        </p:nvSpPr>
        <p:spPr>
          <a:xfrm>
            <a:off x="3774024" y="3977595"/>
            <a:ext cx="4140974" cy="1323439"/>
          </a:xfrm>
          <a:prstGeom prst="rect">
            <a:avLst/>
          </a:prstGeom>
        </p:spPr>
        <p:txBody>
          <a:bodyPr wrap="square">
            <a:spAutoFit/>
          </a:bodyPr>
          <a:lstStyle/>
          <a:p>
            <a:pPr marL="0" marR="0" indent="0">
              <a:spcBef>
                <a:spcPts val="0"/>
              </a:spcBef>
              <a:spcAft>
                <a:spcPts val="0"/>
              </a:spcAft>
              <a:buFont typeface="Arial" panose="020B0604020202020204" pitchFamily="34" charset="0"/>
              <a:buNone/>
            </a:pPr>
            <a:r>
              <a:rPr lang="en-US" sz="4000" b="1" dirty="0" smtClean="0">
                <a:latin typeface="Monotype Corsiva" panose="03010101010201010101" pitchFamily="66" charset="0"/>
              </a:rPr>
              <a:t>But it’s </a:t>
            </a:r>
            <a:r>
              <a:rPr lang="en-US" sz="4000" b="1" dirty="0">
                <a:latin typeface="Monotype Corsiva" panose="03010101010201010101" pitchFamily="66" charset="0"/>
              </a:rPr>
              <a:t>not just about light weighting</a:t>
            </a:r>
          </a:p>
        </p:txBody>
      </p:sp>
    </p:spTree>
    <p:extLst>
      <p:ext uri="{BB962C8B-B14F-4D97-AF65-F5344CB8AC3E}">
        <p14:creationId xmlns:p14="http://schemas.microsoft.com/office/powerpoint/2010/main" val="302452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1141120"/>
              </p:ext>
            </p:extLst>
          </p:nvPr>
        </p:nvGraphicFramePr>
        <p:xfrm>
          <a:off x="2087115" y="851559"/>
          <a:ext cx="7786759" cy="5486400"/>
        </p:xfrm>
        <a:graphic>
          <a:graphicData uri="http://schemas.openxmlformats.org/drawingml/2006/table">
            <a:tbl>
              <a:tblPr firstRow="1" firstCol="1" bandRow="1">
                <a:tableStyleId>{5C22544A-7EE6-4342-B048-85BDC9FD1C3A}</a:tableStyleId>
              </a:tblPr>
              <a:tblGrid>
                <a:gridCol w="7786759"/>
              </a:tblGrid>
              <a:tr h="298633">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298633">
                <a:tc>
                  <a:txBody>
                    <a:bodyPr/>
                    <a:lstStyle/>
                    <a:p>
                      <a:pPr marL="0" marR="0" indent="0">
                        <a:spcBef>
                          <a:spcPts val="0"/>
                        </a:spcBef>
                        <a:spcAft>
                          <a:spcPts val="0"/>
                        </a:spcAft>
                        <a:buFont typeface="Arial" panose="020B0604020202020204" pitchFamily="34" charset="0"/>
                        <a:buNone/>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298633">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2090431">
                <a:tc>
                  <a:txBody>
                    <a:bodyPr/>
                    <a:lstStyle/>
                    <a:p>
                      <a:pPr marL="342900" marR="0" indent="-342900">
                        <a:spcBef>
                          <a:spcPts val="0"/>
                        </a:spcBef>
                        <a:spcAft>
                          <a:spcPts val="0"/>
                        </a:spcAft>
                        <a:buFont typeface="Arial" panose="020B0604020202020204" pitchFamily="34" charset="0"/>
                        <a:buChar char="•"/>
                      </a:pPr>
                      <a:r>
                        <a:rPr lang="en-US" sz="2400" b="0" kern="1200" dirty="0">
                          <a:solidFill>
                            <a:schemeClr val="tx1"/>
                          </a:solidFill>
                          <a:effectLst/>
                          <a:latin typeface="+mn-lt"/>
                          <a:ea typeface="+mn-ea"/>
                          <a:cs typeface="+mn-cs"/>
                        </a:rPr>
                        <a:t>wet-end web strength permits greater productivity</a:t>
                      </a:r>
                    </a:p>
                    <a:p>
                      <a:pPr marL="342900" marR="0" indent="-342900">
                        <a:spcBef>
                          <a:spcPts val="0"/>
                        </a:spcBef>
                        <a:spcAft>
                          <a:spcPts val="0"/>
                        </a:spcAft>
                        <a:buFont typeface="Arial" panose="020B0604020202020204" pitchFamily="34" charset="0"/>
                        <a:buChar char="•"/>
                      </a:pPr>
                      <a:r>
                        <a:rPr lang="en-US" sz="2400" b="0" kern="1200" dirty="0">
                          <a:solidFill>
                            <a:schemeClr val="tx1"/>
                          </a:solidFill>
                          <a:effectLst/>
                          <a:latin typeface="+mn-lt"/>
                          <a:ea typeface="+mn-ea"/>
                          <a:cs typeface="+mn-cs"/>
                        </a:rPr>
                        <a:t>lower cost fiber: recycled vs. virgin; hardwood vs softwood</a:t>
                      </a:r>
                    </a:p>
                    <a:p>
                      <a:pPr marL="342900" marR="0" indent="-342900">
                        <a:spcBef>
                          <a:spcPts val="0"/>
                        </a:spcBef>
                        <a:spcAft>
                          <a:spcPts val="0"/>
                        </a:spcAft>
                        <a:buFont typeface="Arial" panose="020B0604020202020204" pitchFamily="34" charset="0"/>
                        <a:buChar char="•"/>
                      </a:pPr>
                      <a:r>
                        <a:rPr lang="en-US" sz="2400" b="0" kern="1200" dirty="0">
                          <a:solidFill>
                            <a:schemeClr val="tx1"/>
                          </a:solidFill>
                          <a:effectLst/>
                          <a:latin typeface="+mn-lt"/>
                          <a:ea typeface="+mn-ea"/>
                          <a:cs typeface="+mn-cs"/>
                        </a:rPr>
                        <a:t>more low-cost </a:t>
                      </a:r>
                      <a:r>
                        <a:rPr lang="en-US" sz="2400" b="0" kern="1200" dirty="0" smtClean="0">
                          <a:solidFill>
                            <a:schemeClr val="tx1"/>
                          </a:solidFill>
                          <a:effectLst/>
                          <a:latin typeface="+mn-lt"/>
                          <a:ea typeface="+mn-ea"/>
                          <a:cs typeface="+mn-cs"/>
                        </a:rPr>
                        <a:t>filler</a:t>
                      </a:r>
                      <a:r>
                        <a:rPr lang="en-US" sz="2400" b="0" kern="1200" dirty="0">
                          <a:solidFill>
                            <a:schemeClr val="tx1"/>
                          </a:solidFill>
                          <a:effectLst/>
                          <a:latin typeface="+mn-lt"/>
                          <a:ea typeface="+mn-ea"/>
                          <a:cs typeface="+mn-cs"/>
                        </a:rPr>
                        <a:t>; less </a:t>
                      </a:r>
                      <a:r>
                        <a:rPr lang="en-US" sz="2400" b="0" kern="1200" dirty="0" smtClean="0">
                          <a:solidFill>
                            <a:schemeClr val="tx1"/>
                          </a:solidFill>
                          <a:effectLst/>
                          <a:latin typeface="+mn-lt"/>
                          <a:ea typeface="+mn-ea"/>
                          <a:cs typeface="+mn-cs"/>
                        </a:rPr>
                        <a:t>fiber</a:t>
                      </a:r>
                    </a:p>
                    <a:p>
                      <a:pPr marL="342900" marR="0" indent="-342900">
                        <a:spcBef>
                          <a:spcPts val="0"/>
                        </a:spcBef>
                        <a:spcAft>
                          <a:spcPts val="0"/>
                        </a:spcAft>
                        <a:buFont typeface="Arial" panose="020B0604020202020204" pitchFamily="34" charset="0"/>
                        <a:buChar char="•"/>
                      </a:pPr>
                      <a:r>
                        <a:rPr lang="en-US" sz="2400" b="0" kern="1200" dirty="0" smtClean="0">
                          <a:solidFill>
                            <a:schemeClr val="tx1"/>
                          </a:solidFill>
                          <a:effectLst/>
                          <a:latin typeface="+mn-lt"/>
                          <a:ea typeface="+mn-ea"/>
                          <a:cs typeface="+mn-cs"/>
                        </a:rPr>
                        <a:t>more filler means more opacity and better printability</a:t>
                      </a:r>
                      <a:endParaRPr lang="en-US" sz="2400" b="0" kern="1200" dirty="0">
                        <a:solidFill>
                          <a:schemeClr val="tx1"/>
                        </a:solidFill>
                        <a:effectLst/>
                        <a:latin typeface="+mn-lt"/>
                        <a:ea typeface="+mn-ea"/>
                        <a:cs typeface="+mn-cs"/>
                      </a:endParaRPr>
                    </a:p>
                    <a:p>
                      <a:pPr marL="342900" marR="0" indent="-342900">
                        <a:spcBef>
                          <a:spcPts val="0"/>
                        </a:spcBef>
                        <a:spcAft>
                          <a:spcPts val="0"/>
                        </a:spcAft>
                        <a:buFont typeface="Arial" panose="020B0604020202020204" pitchFamily="34" charset="0"/>
                        <a:buChar char="•"/>
                      </a:pPr>
                      <a:r>
                        <a:rPr lang="en-US" sz="2400" b="0" kern="1200" dirty="0">
                          <a:solidFill>
                            <a:schemeClr val="tx1"/>
                          </a:solidFill>
                          <a:effectLst/>
                          <a:latin typeface="+mn-lt"/>
                          <a:ea typeface="+mn-ea"/>
                          <a:cs typeface="+mn-cs"/>
                        </a:rPr>
                        <a:t>coatings to eliminate harmful materials such as </a:t>
                      </a:r>
                      <a:r>
                        <a:rPr lang="en-US" sz="2400" b="0" kern="1200" dirty="0" smtClean="0">
                          <a:solidFill>
                            <a:schemeClr val="tx1"/>
                          </a:solidFill>
                          <a:effectLst/>
                          <a:latin typeface="+mn-lt"/>
                          <a:ea typeface="+mn-ea"/>
                          <a:cs typeface="+mn-cs"/>
                        </a:rPr>
                        <a:t>fluorocarbons</a:t>
                      </a:r>
                    </a:p>
                    <a:p>
                      <a:pPr marL="342900" marR="0" indent="-342900">
                        <a:spcBef>
                          <a:spcPts val="0"/>
                        </a:spcBef>
                        <a:spcAft>
                          <a:spcPts val="0"/>
                        </a:spcAft>
                        <a:buFont typeface="Arial" panose="020B0604020202020204" pitchFamily="34" charset="0"/>
                        <a:buChar char="•"/>
                      </a:pPr>
                      <a:r>
                        <a:rPr lang="en-US" sz="2400" b="0" kern="1200" dirty="0" smtClean="0">
                          <a:solidFill>
                            <a:schemeClr val="tx1"/>
                          </a:solidFill>
                          <a:effectLst/>
                          <a:latin typeface="+mn-lt"/>
                          <a:ea typeface="+mn-ea"/>
                          <a:cs typeface="+mn-cs"/>
                        </a:rPr>
                        <a:t>replace non-biobased plastics with biobased</a:t>
                      </a:r>
                    </a:p>
                    <a:p>
                      <a:pPr marL="342900" marR="0" indent="-342900">
                        <a:spcBef>
                          <a:spcPts val="0"/>
                        </a:spcBef>
                        <a:spcAft>
                          <a:spcPts val="0"/>
                        </a:spcAft>
                        <a:buFont typeface="Arial" panose="020B0604020202020204" pitchFamily="34" charset="0"/>
                        <a:buChar char="•"/>
                      </a:pPr>
                      <a:r>
                        <a:rPr lang="en-US" sz="2400" b="0" kern="1200" dirty="0" smtClean="0">
                          <a:solidFill>
                            <a:schemeClr val="tx1"/>
                          </a:solidFill>
                          <a:effectLst/>
                          <a:latin typeface="+mn-lt"/>
                          <a:ea typeface="+mn-ea"/>
                          <a:cs typeface="+mn-cs"/>
                        </a:rPr>
                        <a:t>improved barrier to replace plastic, glass, or metal</a:t>
                      </a:r>
                    </a:p>
                  </a:txBody>
                  <a:tcPr marL="68580" marR="68580" marT="0" marB="0" anchor="b">
                    <a:noFill/>
                  </a:tcPr>
                </a:tc>
              </a:tr>
              <a:tr h="298633">
                <a:tc>
                  <a:txBody>
                    <a:bodyPr/>
                    <a:lstStyle/>
                    <a:p>
                      <a:pPr marL="342900" marR="0" indent="-342900">
                        <a:spcBef>
                          <a:spcPts val="0"/>
                        </a:spcBef>
                        <a:spcAft>
                          <a:spcPts val="0"/>
                        </a:spcAft>
                        <a:buFont typeface="Arial" panose="020B0604020202020204" pitchFamily="34" charset="0"/>
                        <a:buChar char="•"/>
                      </a:pPr>
                      <a:r>
                        <a:rPr lang="en-US" sz="2400" b="0" kern="1200" dirty="0">
                          <a:solidFill>
                            <a:schemeClr val="tx1"/>
                          </a:solidFill>
                          <a:effectLst/>
                          <a:latin typeface="+mn-lt"/>
                          <a:ea typeface="+mn-ea"/>
                          <a:cs typeface="+mn-cs"/>
                        </a:rPr>
                        <a:t>eliminate non-recyclable films and foils</a:t>
                      </a:r>
                    </a:p>
                  </a:txBody>
                  <a:tcPr marL="68580" marR="68580" marT="0" marB="0" anchor="b">
                    <a:noFill/>
                  </a:tcPr>
                </a:tc>
              </a:tr>
              <a:tr h="597266">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biodegradable materials to replace non-biodegradable materials</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298633">
                <a:tc>
                  <a:txBody>
                    <a:bodyPr/>
                    <a:lstStyle/>
                    <a:p>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848471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ts val="0"/>
              </a:spcBef>
              <a:spcAft>
                <a:spcPts val="600"/>
              </a:spcAft>
            </a:pPr>
            <a:r>
              <a:rPr lang="en-US" sz="3600" dirty="0">
                <a:solidFill>
                  <a:srgbClr val="214050"/>
                </a:solidFill>
                <a:latin typeface="Calibri" panose="020F0502020204030204" pitchFamily="34" charset="0"/>
                <a:ea typeface="+mn-ea"/>
                <a:cs typeface="+mn-cs"/>
              </a:rPr>
              <a:t>Applications with paper and paperboard</a:t>
            </a:r>
          </a:p>
        </p:txBody>
      </p:sp>
      <p:sp>
        <p:nvSpPr>
          <p:cNvPr id="3" name="Content Placeholder 2"/>
          <p:cNvSpPr>
            <a:spLocks noGrp="1"/>
          </p:cNvSpPr>
          <p:nvPr>
            <p:ph sz="half" idx="1"/>
          </p:nvPr>
        </p:nvSpPr>
        <p:spPr/>
        <p:txBody>
          <a:bodyPr>
            <a:normAutofit/>
          </a:bodyPr>
          <a:lstStyle/>
          <a:p>
            <a:pPr marL="0" indent="0">
              <a:buNone/>
            </a:pPr>
            <a:r>
              <a:rPr lang="en-US" dirty="0" smtClean="0"/>
              <a:t>Surface applications</a:t>
            </a:r>
          </a:p>
          <a:p>
            <a:r>
              <a:rPr lang="en-US" dirty="0" smtClean="0"/>
              <a:t>Holdout/porosity</a:t>
            </a:r>
          </a:p>
          <a:p>
            <a:r>
              <a:rPr lang="en-US" dirty="0" smtClean="0"/>
              <a:t>Barrier</a:t>
            </a:r>
          </a:p>
          <a:p>
            <a:r>
              <a:rPr lang="en-US" dirty="0" smtClean="0"/>
              <a:t>Smoothness</a:t>
            </a:r>
          </a:p>
          <a:p>
            <a:r>
              <a:rPr lang="en-US" dirty="0" smtClean="0"/>
              <a:t>Opacity</a:t>
            </a:r>
          </a:p>
          <a:p>
            <a:r>
              <a:rPr lang="en-US" dirty="0" smtClean="0"/>
              <a:t>Printability</a:t>
            </a:r>
          </a:p>
          <a:p>
            <a:r>
              <a:rPr lang="en-US" dirty="0" smtClean="0"/>
              <a:t>Reduce cost</a:t>
            </a:r>
          </a:p>
          <a:p>
            <a:pPr marL="0" indent="0">
              <a:buNone/>
            </a:pPr>
            <a:endParaRPr lang="en-US" dirty="0"/>
          </a:p>
        </p:txBody>
      </p:sp>
      <p:sp>
        <p:nvSpPr>
          <p:cNvPr id="4" name="Content Placeholder 3"/>
          <p:cNvSpPr>
            <a:spLocks noGrp="1"/>
          </p:cNvSpPr>
          <p:nvPr>
            <p:ph sz="half" idx="2"/>
          </p:nvPr>
        </p:nvSpPr>
        <p:spPr/>
        <p:txBody>
          <a:bodyPr>
            <a:normAutofit/>
          </a:bodyPr>
          <a:lstStyle/>
          <a:p>
            <a:pPr marL="0" indent="0">
              <a:buNone/>
            </a:pPr>
            <a:r>
              <a:rPr lang="en-US" dirty="0"/>
              <a:t>Base sheet additives</a:t>
            </a:r>
          </a:p>
          <a:p>
            <a:r>
              <a:rPr lang="en-US" dirty="0"/>
              <a:t>Strength: tear, tensile, Scott bond</a:t>
            </a:r>
          </a:p>
          <a:p>
            <a:r>
              <a:rPr lang="en-US" dirty="0"/>
              <a:t>Wet web strength: </a:t>
            </a:r>
            <a:r>
              <a:rPr lang="en-US" dirty="0" err="1"/>
              <a:t>runnability</a:t>
            </a:r>
            <a:endParaRPr lang="en-US" dirty="0"/>
          </a:p>
          <a:p>
            <a:r>
              <a:rPr lang="en-US" dirty="0"/>
              <a:t>Porosity</a:t>
            </a:r>
          </a:p>
          <a:p>
            <a:r>
              <a:rPr lang="en-US" dirty="0"/>
              <a:t>Opacity</a:t>
            </a:r>
          </a:p>
          <a:p>
            <a:r>
              <a:rPr lang="en-US" dirty="0"/>
              <a:t>Reduce fiber cost</a:t>
            </a:r>
          </a:p>
          <a:p>
            <a:endParaRPr lang="en-US" dirty="0"/>
          </a:p>
        </p:txBody>
      </p:sp>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3033491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smtClean="0">
                <a:solidFill>
                  <a:srgbClr val="214050"/>
                </a:solidFill>
                <a:latin typeface="Calibri" panose="020F0502020204030204" pitchFamily="34" charset="0"/>
                <a:ea typeface="+mn-ea"/>
                <a:cs typeface="+mn-cs"/>
              </a:rPr>
              <a:t>An example…MFC </a:t>
            </a:r>
            <a:r>
              <a:rPr lang="en-US" sz="3600" dirty="0">
                <a:solidFill>
                  <a:srgbClr val="214050"/>
                </a:solidFill>
                <a:latin typeface="Calibri" panose="020F0502020204030204" pitchFamily="34" charset="0"/>
                <a:ea typeface="+mn-ea"/>
                <a:cs typeface="+mn-cs"/>
              </a:rPr>
              <a:t>in white top liner</a:t>
            </a: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2470244" y="1240313"/>
            <a:ext cx="6619164" cy="4914828"/>
          </a:xfrm>
          <a:prstGeom prst="rect">
            <a:avLst/>
          </a:prstGeom>
          <a:noFill/>
          <a:ln>
            <a:noFill/>
          </a:ln>
        </p:spPr>
      </p:pic>
      <p:sp>
        <p:nvSpPr>
          <p:cNvPr id="8" name="TextBox 7"/>
          <p:cNvSpPr txBox="1"/>
          <p:nvPr/>
        </p:nvSpPr>
        <p:spPr>
          <a:xfrm>
            <a:off x="2470243" y="6155141"/>
            <a:ext cx="7287905" cy="738664"/>
          </a:xfrm>
          <a:prstGeom prst="rect">
            <a:avLst/>
          </a:prstGeom>
          <a:noFill/>
        </p:spPr>
        <p:txBody>
          <a:bodyPr wrap="square" rtlCol="0">
            <a:spAutoFit/>
          </a:bodyPr>
          <a:lstStyle/>
          <a:p>
            <a:r>
              <a:rPr lang="en-US" sz="1200" dirty="0"/>
              <a:t>Source: Svending, P. Developments in Use of MFC in Packaging Specialties, Specialties Paper Europe 2018, Cologne, April 24, 2018. </a:t>
            </a:r>
            <a:r>
              <a:rPr lang="en-US" sz="1200" u="sng" dirty="0">
                <a:hlinkClick r:id="rId3"/>
              </a:rPr>
              <a:t>https://fiberlean.com/developments-in-use-of-mfc-in-packaging-specialties/</a:t>
            </a:r>
            <a:endParaRPr lang="en-US" dirty="0"/>
          </a:p>
          <a:p>
            <a:endParaRPr lang="en-US" dirty="0"/>
          </a:p>
        </p:txBody>
      </p:sp>
      <p:sp>
        <p:nvSpPr>
          <p:cNvPr id="6"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275512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135661" y="359019"/>
            <a:ext cx="7840363" cy="646331"/>
          </a:xfrm>
          <a:prstGeom prst="rect">
            <a:avLst/>
          </a:prstGeom>
          <a:noFill/>
        </p:spPr>
        <p:txBody>
          <a:bodyPr wrap="square" rtlCol="0">
            <a:spAutoFit/>
          </a:bodyPr>
          <a:lstStyle/>
          <a:p>
            <a:r>
              <a:rPr lang="nl-NL" sz="3600" b="1" dirty="0">
                <a:solidFill>
                  <a:srgbClr val="214050"/>
                </a:solidFill>
              </a:rPr>
              <a:t>Technical Challenges</a:t>
            </a:r>
          </a:p>
        </p:txBody>
      </p:sp>
      <p:sp>
        <p:nvSpPr>
          <p:cNvPr id="7" name="Content Placeholder 2"/>
          <p:cNvSpPr txBox="1">
            <a:spLocks/>
          </p:cNvSpPr>
          <p:nvPr/>
        </p:nvSpPr>
        <p:spPr>
          <a:xfrm>
            <a:off x="2459828" y="135232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dirty="0" smtClean="0">
                <a:solidFill>
                  <a:schemeClr val="tx1"/>
                </a:solidFill>
              </a:rPr>
              <a:t>Drying </a:t>
            </a:r>
            <a:r>
              <a:rPr lang="en-US" dirty="0">
                <a:solidFill>
                  <a:schemeClr val="tx1"/>
                </a:solidFill>
              </a:rPr>
              <a:t>and dispersion</a:t>
            </a:r>
          </a:p>
          <a:p>
            <a:pPr marL="457200" indent="-457200" algn="l">
              <a:buFont typeface="Arial" panose="020B0604020202020204" pitchFamily="34" charset="0"/>
              <a:buChar char="•"/>
            </a:pPr>
            <a:r>
              <a:rPr lang="en-US" dirty="0">
                <a:solidFill>
                  <a:schemeClr val="tx1"/>
                </a:solidFill>
              </a:rPr>
              <a:t>Compatibilization</a:t>
            </a:r>
          </a:p>
          <a:p>
            <a:pPr marL="457200" indent="-457200" algn="l">
              <a:buFont typeface="Arial" panose="020B0604020202020204" pitchFamily="34" charset="0"/>
              <a:buChar char="•"/>
            </a:pPr>
            <a:r>
              <a:rPr lang="en-US" dirty="0" smtClean="0">
                <a:solidFill>
                  <a:schemeClr val="tx1"/>
                </a:solidFill>
              </a:rPr>
              <a:t>Cost</a:t>
            </a:r>
          </a:p>
          <a:p>
            <a:pPr marL="457200" indent="-457200" algn="l">
              <a:buFont typeface="Arial" panose="020B0604020202020204" pitchFamily="34" charset="0"/>
              <a:buChar char="•"/>
            </a:pPr>
            <a:r>
              <a:rPr lang="en-US" dirty="0" smtClean="0">
                <a:solidFill>
                  <a:schemeClr val="tx1"/>
                </a:solidFill>
              </a:rPr>
              <a:t>Consistent </a:t>
            </a:r>
            <a:r>
              <a:rPr lang="en-US" dirty="0">
                <a:solidFill>
                  <a:schemeClr val="tx1"/>
                </a:solidFill>
              </a:rPr>
              <a:t>quality from batch to batch</a:t>
            </a:r>
          </a:p>
          <a:p>
            <a:pPr marL="457200" indent="-457200" algn="l">
              <a:buFont typeface="Arial" panose="020B0604020202020204" pitchFamily="34" charset="0"/>
              <a:buChar char="•"/>
              <a:defRPr/>
            </a:pPr>
            <a:r>
              <a:rPr lang="en-US" dirty="0" smtClean="0">
                <a:solidFill>
                  <a:schemeClr val="tx1"/>
                </a:solidFill>
              </a:rPr>
              <a:t>Safety </a:t>
            </a:r>
            <a:r>
              <a:rPr lang="en-US" dirty="0">
                <a:solidFill>
                  <a:schemeClr val="tx1"/>
                </a:solidFill>
              </a:rPr>
              <a:t>and regulatory issues</a:t>
            </a:r>
          </a:p>
        </p:txBody>
      </p:sp>
      <p:sp>
        <p:nvSpPr>
          <p:cNvPr id="8"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640167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135661" y="359019"/>
            <a:ext cx="7840363" cy="646331"/>
          </a:xfrm>
          <a:prstGeom prst="rect">
            <a:avLst/>
          </a:prstGeom>
          <a:noFill/>
        </p:spPr>
        <p:txBody>
          <a:bodyPr wrap="square" rtlCol="0">
            <a:spAutoFit/>
          </a:bodyPr>
          <a:lstStyle/>
          <a:p>
            <a:r>
              <a:rPr lang="nl-NL" sz="3600" b="1" dirty="0">
                <a:solidFill>
                  <a:srgbClr val="214050"/>
                </a:solidFill>
              </a:rPr>
              <a:t>Commercial Challenges</a:t>
            </a:r>
          </a:p>
        </p:txBody>
      </p:sp>
      <p:sp>
        <p:nvSpPr>
          <p:cNvPr id="7" name="Content Placeholder 2"/>
          <p:cNvSpPr txBox="1">
            <a:spLocks/>
          </p:cNvSpPr>
          <p:nvPr/>
        </p:nvSpPr>
        <p:spPr>
          <a:xfrm>
            <a:off x="1883664" y="1352322"/>
            <a:ext cx="8805764" cy="4999075"/>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defRPr/>
            </a:pPr>
            <a:r>
              <a:rPr lang="en-US" dirty="0">
                <a:solidFill>
                  <a:schemeClr val="tx1"/>
                </a:solidFill>
              </a:rPr>
              <a:t>Proof of concept</a:t>
            </a:r>
          </a:p>
          <a:p>
            <a:pPr marL="457200" indent="-457200" algn="l">
              <a:buFont typeface="Arial" panose="020B0604020202020204" pitchFamily="34" charset="0"/>
              <a:buChar char="•"/>
              <a:defRPr/>
            </a:pPr>
            <a:r>
              <a:rPr lang="en-US" dirty="0">
                <a:solidFill>
                  <a:schemeClr val="tx1"/>
                </a:solidFill>
              </a:rPr>
              <a:t>Need solid value proposition through the supply chain</a:t>
            </a:r>
          </a:p>
          <a:p>
            <a:pPr marL="457200" indent="-457200" algn="l">
              <a:buFont typeface="Arial" panose="020B0604020202020204" pitchFamily="34" charset="0"/>
              <a:buChar char="•"/>
              <a:defRPr/>
            </a:pPr>
            <a:r>
              <a:rPr lang="en-US" dirty="0" smtClean="0">
                <a:solidFill>
                  <a:schemeClr val="tx1"/>
                </a:solidFill>
              </a:rPr>
              <a:t>Funding </a:t>
            </a:r>
            <a:r>
              <a:rPr lang="en-US" dirty="0">
                <a:solidFill>
                  <a:schemeClr val="tx1"/>
                </a:solidFill>
              </a:rPr>
              <a:t>challenges: the Valley of Death</a:t>
            </a:r>
          </a:p>
          <a:p>
            <a:pPr marL="457200" indent="-457200" algn="l">
              <a:buFont typeface="Arial" panose="020B0604020202020204" pitchFamily="34" charset="0"/>
              <a:buChar char="•"/>
              <a:defRPr/>
            </a:pPr>
            <a:r>
              <a:rPr lang="en-US" dirty="0">
                <a:solidFill>
                  <a:schemeClr val="tx1"/>
                </a:solidFill>
              </a:rPr>
              <a:t>Applications development</a:t>
            </a:r>
          </a:p>
          <a:p>
            <a:pPr marL="457200" indent="-457200" algn="l">
              <a:buFont typeface="Arial" panose="020B0604020202020204" pitchFamily="34" charset="0"/>
              <a:buChar char="•"/>
              <a:defRPr/>
            </a:pPr>
            <a:r>
              <a:rPr lang="en-US" dirty="0">
                <a:solidFill>
                  <a:schemeClr val="tx1"/>
                </a:solidFill>
              </a:rPr>
              <a:t>Who develops the applications? Who does the R&amp;D? Who owns the IP?</a:t>
            </a:r>
          </a:p>
          <a:p>
            <a:pPr marL="457200" indent="-457200" algn="l">
              <a:buFont typeface="Arial" panose="020B0604020202020204" pitchFamily="34" charset="0"/>
              <a:buChar char="•"/>
            </a:pPr>
            <a:r>
              <a:rPr lang="en-US" dirty="0">
                <a:solidFill>
                  <a:schemeClr val="tx1"/>
                </a:solidFill>
              </a:rPr>
              <a:t>Which material is best for a given application?</a:t>
            </a:r>
          </a:p>
          <a:p>
            <a:pPr marL="457200" indent="-457200" algn="l">
              <a:buFont typeface="Arial" panose="020B0604020202020204" pitchFamily="34" charset="0"/>
              <a:buChar char="•"/>
            </a:pPr>
            <a:r>
              <a:rPr lang="en-US" dirty="0">
                <a:solidFill>
                  <a:schemeClr val="tx1"/>
                </a:solidFill>
              </a:rPr>
              <a:t>What loading is optimal</a:t>
            </a:r>
            <a:r>
              <a:rPr lang="en-US" dirty="0" smtClean="0">
                <a:solidFill>
                  <a:schemeClr val="tx1"/>
                </a:solidFill>
              </a:rPr>
              <a:t>?</a:t>
            </a:r>
          </a:p>
          <a:p>
            <a:pPr marL="457200" indent="-457200" algn="l">
              <a:buFont typeface="Arial" panose="020B0604020202020204" pitchFamily="34" charset="0"/>
              <a:buChar char="•"/>
            </a:pPr>
            <a:r>
              <a:rPr lang="en-US" dirty="0" smtClean="0">
                <a:solidFill>
                  <a:schemeClr val="tx1"/>
                </a:solidFill>
              </a:rPr>
              <a:t>It </a:t>
            </a:r>
            <a:r>
              <a:rPr lang="en-US" dirty="0">
                <a:solidFill>
                  <a:schemeClr val="tx1"/>
                </a:solidFill>
              </a:rPr>
              <a:t>is not a “drop in”: implications for customer process</a:t>
            </a:r>
          </a:p>
          <a:p>
            <a:pPr marL="457200" indent="-457200" algn="l">
              <a:buFont typeface="Arial" panose="020B0604020202020204" pitchFamily="34" charset="0"/>
              <a:buChar char="•"/>
              <a:defRPr/>
            </a:pPr>
            <a:r>
              <a:rPr lang="en-US" dirty="0" smtClean="0">
                <a:solidFill>
                  <a:schemeClr val="tx1"/>
                </a:solidFill>
              </a:rPr>
              <a:t>End user learning curve</a:t>
            </a:r>
          </a:p>
          <a:p>
            <a:pPr marL="457200" indent="-457200" algn="l">
              <a:buFont typeface="Arial" panose="020B0604020202020204" pitchFamily="34" charset="0"/>
              <a:buChar char="•"/>
              <a:defRPr/>
            </a:pPr>
            <a:r>
              <a:rPr lang="en-US" dirty="0" smtClean="0">
                <a:solidFill>
                  <a:schemeClr val="tx1"/>
                </a:solidFill>
              </a:rPr>
              <a:t>Market </a:t>
            </a:r>
            <a:r>
              <a:rPr lang="en-US" dirty="0">
                <a:solidFill>
                  <a:schemeClr val="tx1"/>
                </a:solidFill>
              </a:rPr>
              <a:t>development</a:t>
            </a:r>
          </a:p>
          <a:p>
            <a:pPr marL="457200" indent="-457200" algn="l">
              <a:buFont typeface="Arial" panose="020B0604020202020204" pitchFamily="34" charset="0"/>
              <a:buChar char="•"/>
              <a:defRPr/>
            </a:pPr>
            <a:r>
              <a:rPr lang="en-US" dirty="0">
                <a:solidFill>
                  <a:schemeClr val="tx1"/>
                </a:solidFill>
              </a:rPr>
              <a:t>Scale up in production</a:t>
            </a:r>
          </a:p>
          <a:p>
            <a:pPr marL="457200" indent="-457200" algn="l">
              <a:buFont typeface="Arial" panose="020B0604020202020204" pitchFamily="34" charset="0"/>
              <a:buChar char="•"/>
            </a:pPr>
            <a:r>
              <a:rPr lang="en-US" dirty="0">
                <a:solidFill>
                  <a:schemeClr val="tx1"/>
                </a:solidFill>
              </a:rPr>
              <a:t>Scale up of applications</a:t>
            </a:r>
          </a:p>
          <a:p>
            <a:pPr marL="457200" indent="-457200" algn="l">
              <a:buFont typeface="Arial" panose="020B0604020202020204" pitchFamily="34" charset="0"/>
              <a:buChar char="•"/>
            </a:pPr>
            <a:r>
              <a:rPr lang="en-US" dirty="0" smtClean="0">
                <a:solidFill>
                  <a:schemeClr val="tx1"/>
                </a:solidFill>
              </a:rPr>
              <a:t>Consistent </a:t>
            </a:r>
            <a:r>
              <a:rPr lang="en-US" dirty="0">
                <a:solidFill>
                  <a:schemeClr val="tx1"/>
                </a:solidFill>
              </a:rPr>
              <a:t>quality from batch to batch</a:t>
            </a:r>
          </a:p>
          <a:p>
            <a:pPr marL="457200" indent="-457200" algn="l">
              <a:buFont typeface="Arial" panose="020B0604020202020204" pitchFamily="34" charset="0"/>
              <a:buChar char="•"/>
              <a:defRPr/>
            </a:pPr>
            <a:r>
              <a:rPr lang="en-US" dirty="0" smtClean="0">
                <a:solidFill>
                  <a:schemeClr val="tx1"/>
                </a:solidFill>
              </a:rPr>
              <a:t>Competitive </a:t>
            </a:r>
            <a:r>
              <a:rPr lang="en-US" dirty="0">
                <a:solidFill>
                  <a:schemeClr val="tx1"/>
                </a:solidFill>
              </a:rPr>
              <a:t>materials</a:t>
            </a:r>
          </a:p>
          <a:p>
            <a:pPr marL="457200" indent="-457200" algn="l">
              <a:buFont typeface="Arial" panose="020B0604020202020204" pitchFamily="34" charset="0"/>
              <a:buChar char="•"/>
              <a:defRPr/>
            </a:pPr>
            <a:r>
              <a:rPr lang="en-US" dirty="0">
                <a:solidFill>
                  <a:schemeClr val="tx1"/>
                </a:solidFill>
              </a:rPr>
              <a:t>Low oil prices</a:t>
            </a:r>
          </a:p>
          <a:p>
            <a:pPr marL="457200" indent="-457200" algn="l">
              <a:buFont typeface="Arial" panose="020B0604020202020204" pitchFamily="34" charset="0"/>
              <a:buChar char="•"/>
              <a:defRPr/>
            </a:pPr>
            <a:r>
              <a:rPr lang="en-US" dirty="0" smtClean="0">
                <a:solidFill>
                  <a:schemeClr val="tx1"/>
                </a:solidFill>
              </a:rPr>
              <a:t>Lack </a:t>
            </a:r>
            <a:r>
              <a:rPr lang="en-US" dirty="0">
                <a:solidFill>
                  <a:schemeClr val="tx1"/>
                </a:solidFill>
              </a:rPr>
              <a:t>of multiple sources of supply</a:t>
            </a:r>
          </a:p>
          <a:p>
            <a:pPr marL="457200" indent="-457200" algn="l">
              <a:buFont typeface="Arial" panose="020B0604020202020204" pitchFamily="34" charset="0"/>
              <a:buChar char="•"/>
              <a:defRPr/>
            </a:pPr>
            <a:r>
              <a:rPr lang="en-US" dirty="0">
                <a:solidFill>
                  <a:schemeClr val="tx1"/>
                </a:solidFill>
              </a:rPr>
              <a:t>Safety and regulatory issues</a:t>
            </a:r>
          </a:p>
          <a:p>
            <a:pPr marL="457200" indent="-457200" algn="l">
              <a:buFont typeface="Arial" panose="020B0604020202020204" pitchFamily="34" charset="0"/>
              <a:buChar char="•"/>
              <a:defRPr/>
            </a:pPr>
            <a:endParaRPr lang="en-US" dirty="0">
              <a:solidFill>
                <a:schemeClr val="tx1"/>
              </a:solidFill>
            </a:endParaRPr>
          </a:p>
        </p:txBody>
      </p:sp>
      <p:sp>
        <p:nvSpPr>
          <p:cNvPr id="8"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183173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135661" y="351997"/>
            <a:ext cx="7840363" cy="646331"/>
          </a:xfrm>
          <a:prstGeom prst="rect">
            <a:avLst/>
          </a:prstGeom>
          <a:noFill/>
        </p:spPr>
        <p:txBody>
          <a:bodyPr wrap="square" rtlCol="0">
            <a:spAutoFit/>
          </a:bodyPr>
          <a:lstStyle/>
          <a:p>
            <a:r>
              <a:rPr lang="nl-NL" sz="3600" b="1" dirty="0" smtClean="0">
                <a:solidFill>
                  <a:srgbClr val="214050"/>
                </a:solidFill>
              </a:rPr>
              <a:t>Classic Challenges</a:t>
            </a:r>
            <a:endParaRPr lang="nl-NL" sz="3600" b="1" dirty="0">
              <a:solidFill>
                <a:srgbClr val="214050"/>
              </a:solidFill>
            </a:endParaRPr>
          </a:p>
        </p:txBody>
      </p:sp>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a:t>
            </a:r>
            <a:r>
              <a:rPr lang="en-US" sz="2800" dirty="0" smtClean="0"/>
              <a:t>dispersion </a:t>
            </a:r>
          </a:p>
          <a:p>
            <a:pPr marL="457200" indent="-457200">
              <a:buFont typeface="Arial" panose="020B0604020202020204" pitchFamily="34" charset="0"/>
              <a:buChar char="•"/>
            </a:pPr>
            <a:r>
              <a:rPr lang="en-US" sz="2800" dirty="0" smtClean="0"/>
              <a:t>Compatibilization</a:t>
            </a:r>
            <a:endParaRPr lang="en-US" sz="2800" dirty="0"/>
          </a:p>
          <a:p>
            <a:pPr marL="457200" indent="-457200">
              <a:buFont typeface="Arial" panose="020B0604020202020204" pitchFamily="34" charset="0"/>
              <a:buChar char="•"/>
            </a:pPr>
            <a:r>
              <a:rPr lang="en-US" sz="2800" dirty="0" smtClean="0"/>
              <a:t>Cost</a:t>
            </a:r>
            <a:endParaRPr lang="en-US" sz="2800" dirty="0"/>
          </a:p>
          <a:p>
            <a:pPr marL="457200" indent="-457200">
              <a:buFont typeface="Arial" panose="020B0604020202020204" pitchFamily="34" charset="0"/>
              <a:buChar char="•"/>
            </a:pPr>
            <a:r>
              <a:rPr lang="en-US" sz="2800" dirty="0"/>
              <a:t>Value </a:t>
            </a:r>
            <a:r>
              <a:rPr lang="en-US" sz="2800" dirty="0" smtClean="0"/>
              <a:t>proposition</a:t>
            </a:r>
            <a:endParaRPr lang="en-US" sz="2800" dirty="0"/>
          </a:p>
          <a:p>
            <a:pPr marL="457200" indent="-457200">
              <a:buFont typeface="Arial" panose="020B0604020202020204" pitchFamily="34" charset="0"/>
              <a:buChar char="•"/>
              <a:defRPr/>
            </a:pPr>
            <a:r>
              <a:rPr lang="en-US" sz="2800" dirty="0" smtClean="0"/>
              <a:t>Regulatory</a:t>
            </a:r>
            <a:endParaRPr lang="en-US" sz="2800" dirty="0"/>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871251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dispersion: moot</a:t>
            </a:r>
          </a:p>
          <a:p>
            <a:pPr marL="457200" indent="-457200">
              <a:buFont typeface="Arial" panose="020B0604020202020204" pitchFamily="34" charset="0"/>
              <a:buChar char="•"/>
            </a:pPr>
            <a:r>
              <a:rPr lang="en-US" sz="2800" dirty="0" smtClean="0"/>
              <a:t>Compatibilization</a:t>
            </a:r>
          </a:p>
          <a:p>
            <a:pPr marL="457200" indent="-457200">
              <a:buFont typeface="Arial" panose="020B0604020202020204" pitchFamily="34" charset="0"/>
              <a:buChar char="•"/>
            </a:pPr>
            <a:r>
              <a:rPr lang="en-US" sz="2800" dirty="0" smtClean="0"/>
              <a:t>Cost</a:t>
            </a:r>
            <a:endParaRPr lang="en-US" sz="2800" dirty="0"/>
          </a:p>
          <a:p>
            <a:pPr marL="457200" indent="-457200">
              <a:buFont typeface="Arial" panose="020B0604020202020204" pitchFamily="34" charset="0"/>
              <a:buChar char="•"/>
            </a:pPr>
            <a:r>
              <a:rPr lang="en-US" sz="2800" dirty="0"/>
              <a:t>Value </a:t>
            </a:r>
            <a:r>
              <a:rPr lang="en-US" sz="2800" dirty="0" smtClean="0"/>
              <a:t>proposition</a:t>
            </a:r>
            <a:endParaRPr lang="en-US" sz="2800" dirty="0"/>
          </a:p>
          <a:p>
            <a:pPr marL="457200" indent="-457200">
              <a:buFont typeface="Arial" panose="020B0604020202020204" pitchFamily="34" charset="0"/>
              <a:buChar char="•"/>
              <a:defRPr/>
            </a:pPr>
            <a:r>
              <a:rPr lang="en-US" sz="2800" dirty="0" smtClean="0"/>
              <a:t>Regulatory</a:t>
            </a:r>
            <a:endParaRPr lang="en-US" sz="2800" dirty="0"/>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kstvak 2"/>
          <p:cNvSpPr txBox="1"/>
          <p:nvPr/>
        </p:nvSpPr>
        <p:spPr>
          <a:xfrm>
            <a:off x="2030886" y="560862"/>
            <a:ext cx="7840363" cy="646331"/>
          </a:xfrm>
          <a:prstGeom prst="rect">
            <a:avLst/>
          </a:prstGeom>
          <a:noFill/>
        </p:spPr>
        <p:txBody>
          <a:bodyPr wrap="square" rtlCol="0">
            <a:spAutoFit/>
          </a:bodyPr>
          <a:lstStyle/>
          <a:p>
            <a:r>
              <a:rPr lang="nl-NL" sz="3600" b="1" dirty="0" smtClean="0">
                <a:solidFill>
                  <a:srgbClr val="214050"/>
                </a:solidFill>
              </a:rPr>
              <a:t>Mills producing their own CNF or MFC</a:t>
            </a:r>
            <a:endParaRPr lang="nl-NL" sz="3600" b="1" dirty="0">
              <a:solidFill>
                <a:srgbClr val="214050"/>
              </a:solidFill>
            </a:endParaRPr>
          </a:p>
        </p:txBody>
      </p:sp>
    </p:spTree>
    <p:extLst>
      <p:ext uri="{BB962C8B-B14F-4D97-AF65-F5344CB8AC3E}">
        <p14:creationId xmlns:p14="http://schemas.microsoft.com/office/powerpoint/2010/main" val="4079596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dispersion: moot</a:t>
            </a:r>
          </a:p>
          <a:p>
            <a:pPr marL="457200" indent="-457200">
              <a:buFont typeface="Arial" panose="020B0604020202020204" pitchFamily="34" charset="0"/>
              <a:buChar char="•"/>
            </a:pPr>
            <a:r>
              <a:rPr lang="en-US" sz="2800" dirty="0"/>
              <a:t>Compatibilization: not an issue</a:t>
            </a:r>
          </a:p>
          <a:p>
            <a:pPr marL="457200" indent="-457200">
              <a:buFont typeface="Arial" panose="020B0604020202020204" pitchFamily="34" charset="0"/>
              <a:buChar char="•"/>
            </a:pPr>
            <a:r>
              <a:rPr lang="en-US" sz="2800" dirty="0" smtClean="0"/>
              <a:t>Cost</a:t>
            </a:r>
            <a:endParaRPr lang="en-US" sz="2800" dirty="0"/>
          </a:p>
          <a:p>
            <a:pPr marL="457200" indent="-457200">
              <a:buFont typeface="Arial" panose="020B0604020202020204" pitchFamily="34" charset="0"/>
              <a:buChar char="•"/>
            </a:pPr>
            <a:r>
              <a:rPr lang="en-US" sz="2800" dirty="0"/>
              <a:t>Value </a:t>
            </a:r>
            <a:r>
              <a:rPr lang="en-US" sz="2800" dirty="0" smtClean="0"/>
              <a:t>proposition</a:t>
            </a:r>
            <a:endParaRPr lang="en-US" sz="2800" dirty="0"/>
          </a:p>
          <a:p>
            <a:pPr marL="457200" indent="-457200">
              <a:buFont typeface="Arial" panose="020B0604020202020204" pitchFamily="34" charset="0"/>
              <a:buChar char="•"/>
              <a:defRPr/>
            </a:pPr>
            <a:r>
              <a:rPr lang="en-US" sz="2800" dirty="0" smtClean="0"/>
              <a:t>Regulatory</a:t>
            </a:r>
            <a:endParaRPr lang="en-US" sz="2800" dirty="0"/>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kstvak 2"/>
          <p:cNvSpPr txBox="1"/>
          <p:nvPr/>
        </p:nvSpPr>
        <p:spPr>
          <a:xfrm>
            <a:off x="2030886" y="560862"/>
            <a:ext cx="7840363" cy="646331"/>
          </a:xfrm>
          <a:prstGeom prst="rect">
            <a:avLst/>
          </a:prstGeom>
          <a:noFill/>
        </p:spPr>
        <p:txBody>
          <a:bodyPr wrap="square" rtlCol="0">
            <a:spAutoFit/>
          </a:bodyPr>
          <a:lstStyle/>
          <a:p>
            <a:r>
              <a:rPr lang="nl-NL" sz="3600" b="1" dirty="0" smtClean="0">
                <a:solidFill>
                  <a:srgbClr val="214050"/>
                </a:solidFill>
              </a:rPr>
              <a:t>Mills producing their own CNF or MFC</a:t>
            </a:r>
            <a:endParaRPr lang="nl-NL" sz="3600" b="1" dirty="0">
              <a:solidFill>
                <a:srgbClr val="214050"/>
              </a:solidFill>
            </a:endParaRPr>
          </a:p>
        </p:txBody>
      </p:sp>
    </p:spTree>
    <p:extLst>
      <p:ext uri="{BB962C8B-B14F-4D97-AF65-F5344CB8AC3E}">
        <p14:creationId xmlns:p14="http://schemas.microsoft.com/office/powerpoint/2010/main" val="27516832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dispersion: moot</a:t>
            </a:r>
          </a:p>
          <a:p>
            <a:pPr marL="457200" indent="-457200">
              <a:buFont typeface="Arial" panose="020B0604020202020204" pitchFamily="34" charset="0"/>
              <a:buChar char="•"/>
            </a:pPr>
            <a:r>
              <a:rPr lang="en-US" sz="2800" dirty="0"/>
              <a:t>Compatibilization: not an issue</a:t>
            </a:r>
          </a:p>
          <a:p>
            <a:pPr marL="457200" indent="-457200">
              <a:buFont typeface="Arial" panose="020B0604020202020204" pitchFamily="34" charset="0"/>
              <a:buChar char="•"/>
            </a:pPr>
            <a:r>
              <a:rPr lang="en-US" sz="2800" dirty="0"/>
              <a:t>Cost: minimized</a:t>
            </a:r>
          </a:p>
          <a:p>
            <a:pPr marL="457200" indent="-457200">
              <a:buFont typeface="Arial" panose="020B0604020202020204" pitchFamily="34" charset="0"/>
              <a:buChar char="•"/>
            </a:pPr>
            <a:r>
              <a:rPr lang="en-US" sz="2800" dirty="0"/>
              <a:t>Value </a:t>
            </a:r>
            <a:r>
              <a:rPr lang="en-US" sz="2800" dirty="0" smtClean="0"/>
              <a:t>proposition</a:t>
            </a:r>
            <a:endParaRPr lang="en-US" sz="2800" dirty="0"/>
          </a:p>
          <a:p>
            <a:pPr marL="457200" indent="-457200">
              <a:buFont typeface="Arial" panose="020B0604020202020204" pitchFamily="34" charset="0"/>
              <a:buChar char="•"/>
              <a:defRPr/>
            </a:pPr>
            <a:r>
              <a:rPr lang="en-US" sz="2800" dirty="0" smtClean="0"/>
              <a:t>Regulatory</a:t>
            </a:r>
            <a:endParaRPr lang="en-US" sz="2800" dirty="0"/>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kstvak 2"/>
          <p:cNvSpPr txBox="1"/>
          <p:nvPr/>
        </p:nvSpPr>
        <p:spPr>
          <a:xfrm>
            <a:off x="2030886" y="560862"/>
            <a:ext cx="7840363" cy="646331"/>
          </a:xfrm>
          <a:prstGeom prst="rect">
            <a:avLst/>
          </a:prstGeom>
          <a:noFill/>
        </p:spPr>
        <p:txBody>
          <a:bodyPr wrap="square" rtlCol="0">
            <a:spAutoFit/>
          </a:bodyPr>
          <a:lstStyle/>
          <a:p>
            <a:r>
              <a:rPr lang="nl-NL" sz="3600" b="1" dirty="0" smtClean="0">
                <a:solidFill>
                  <a:srgbClr val="214050"/>
                </a:solidFill>
              </a:rPr>
              <a:t>Mills producing their own CNF or MFC</a:t>
            </a:r>
            <a:endParaRPr lang="nl-NL" sz="3600" b="1" dirty="0">
              <a:solidFill>
                <a:srgbClr val="214050"/>
              </a:solidFill>
            </a:endParaRPr>
          </a:p>
        </p:txBody>
      </p:sp>
    </p:spTree>
    <p:extLst>
      <p:ext uri="{BB962C8B-B14F-4D97-AF65-F5344CB8AC3E}">
        <p14:creationId xmlns:p14="http://schemas.microsoft.com/office/powerpoint/2010/main" val="2316170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135661" y="359019"/>
            <a:ext cx="7840363" cy="646331"/>
          </a:xfrm>
          <a:prstGeom prst="rect">
            <a:avLst/>
          </a:prstGeom>
          <a:noFill/>
        </p:spPr>
        <p:txBody>
          <a:bodyPr wrap="square" rtlCol="0">
            <a:spAutoFit/>
          </a:bodyPr>
          <a:lstStyle/>
          <a:p>
            <a:r>
              <a:rPr lang="nl-NL" sz="3600" b="1" dirty="0" smtClean="0">
                <a:solidFill>
                  <a:srgbClr val="214050"/>
                </a:solidFill>
              </a:rPr>
              <a:t>Agenda</a:t>
            </a:r>
            <a:endParaRPr lang="nl-NL" sz="3600" b="1" dirty="0">
              <a:solidFill>
                <a:srgbClr val="214050"/>
              </a:solidFill>
            </a:endParaRPr>
          </a:p>
        </p:txBody>
      </p:sp>
      <p:sp>
        <p:nvSpPr>
          <p:cNvPr id="7" name="Content Placeholder 2"/>
          <p:cNvSpPr txBox="1">
            <a:spLocks/>
          </p:cNvSpPr>
          <p:nvPr/>
        </p:nvSpPr>
        <p:spPr>
          <a:xfrm>
            <a:off x="2459828" y="135232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dirty="0" smtClean="0">
                <a:solidFill>
                  <a:schemeClr val="tx1"/>
                </a:solidFill>
              </a:rPr>
              <a:t>Opportunities in packaging</a:t>
            </a:r>
          </a:p>
          <a:p>
            <a:pPr marL="457200" indent="-457200" algn="l">
              <a:buFont typeface="Arial" panose="020B0604020202020204" pitchFamily="34" charset="0"/>
              <a:buChar char="•"/>
            </a:pPr>
            <a:r>
              <a:rPr lang="en-US" dirty="0" smtClean="0">
                <a:solidFill>
                  <a:schemeClr val="tx1"/>
                </a:solidFill>
              </a:rPr>
              <a:t>Challenges to commercial development</a:t>
            </a:r>
          </a:p>
          <a:p>
            <a:pPr marL="457200" indent="-457200" algn="l">
              <a:buFont typeface="Arial" panose="020B0604020202020204" pitchFamily="34" charset="0"/>
              <a:buChar char="•"/>
              <a:defRPr/>
            </a:pPr>
            <a:r>
              <a:rPr lang="en-US" dirty="0" smtClean="0">
                <a:solidFill>
                  <a:schemeClr val="tx1"/>
                </a:solidFill>
              </a:rPr>
              <a:t>State of commercial development</a:t>
            </a:r>
          </a:p>
          <a:p>
            <a:pPr marL="457200" indent="-457200" algn="l">
              <a:buFont typeface="Arial" panose="020B0604020202020204" pitchFamily="34" charset="0"/>
              <a:buChar char="•"/>
              <a:defRPr/>
            </a:pPr>
            <a:r>
              <a:rPr lang="en-US" dirty="0" smtClean="0">
                <a:solidFill>
                  <a:schemeClr val="tx1"/>
                </a:solidFill>
              </a:rPr>
              <a:t>Forecast</a:t>
            </a:r>
          </a:p>
          <a:p>
            <a:pPr marL="457200" indent="-457200" algn="l">
              <a:buFont typeface="Arial" panose="020B0604020202020204" pitchFamily="34" charset="0"/>
              <a:buChar char="•"/>
              <a:defRPr/>
            </a:pPr>
            <a:endParaRPr lang="en-US" dirty="0">
              <a:solidFill>
                <a:schemeClr val="tx1"/>
              </a:solidFill>
            </a:endParaRPr>
          </a:p>
        </p:txBody>
      </p:sp>
      <p:sp>
        <p:nvSpPr>
          <p:cNvPr id="8"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1764191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dispersion: moot</a:t>
            </a:r>
          </a:p>
          <a:p>
            <a:pPr marL="457200" indent="-457200">
              <a:buFont typeface="Arial" panose="020B0604020202020204" pitchFamily="34" charset="0"/>
              <a:buChar char="•"/>
            </a:pPr>
            <a:r>
              <a:rPr lang="en-US" sz="2800" dirty="0"/>
              <a:t>Compatibilization: not an issue</a:t>
            </a:r>
          </a:p>
          <a:p>
            <a:pPr marL="457200" indent="-457200">
              <a:buFont typeface="Arial" panose="020B0604020202020204" pitchFamily="34" charset="0"/>
              <a:buChar char="•"/>
            </a:pPr>
            <a:r>
              <a:rPr lang="en-US" sz="2800" dirty="0"/>
              <a:t>Cost: minimized</a:t>
            </a:r>
          </a:p>
          <a:p>
            <a:pPr marL="457200" indent="-457200">
              <a:buFont typeface="Arial" panose="020B0604020202020204" pitchFamily="34" charset="0"/>
              <a:buChar char="•"/>
            </a:pPr>
            <a:r>
              <a:rPr lang="en-US" sz="2800" dirty="0"/>
              <a:t>Value proposition: internal</a:t>
            </a:r>
          </a:p>
          <a:p>
            <a:pPr marL="457200" indent="-457200">
              <a:buFont typeface="Arial" panose="020B0604020202020204" pitchFamily="34" charset="0"/>
              <a:buChar char="•"/>
              <a:defRPr/>
            </a:pPr>
            <a:r>
              <a:rPr lang="en-US" sz="2800" dirty="0" smtClean="0"/>
              <a:t>Regulatory</a:t>
            </a:r>
            <a:endParaRPr lang="en-US" sz="2800" dirty="0"/>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kstvak 2"/>
          <p:cNvSpPr txBox="1"/>
          <p:nvPr/>
        </p:nvSpPr>
        <p:spPr>
          <a:xfrm>
            <a:off x="2030886" y="560862"/>
            <a:ext cx="7840363" cy="646331"/>
          </a:xfrm>
          <a:prstGeom prst="rect">
            <a:avLst/>
          </a:prstGeom>
          <a:noFill/>
        </p:spPr>
        <p:txBody>
          <a:bodyPr wrap="square" rtlCol="0">
            <a:spAutoFit/>
          </a:bodyPr>
          <a:lstStyle/>
          <a:p>
            <a:r>
              <a:rPr lang="nl-NL" sz="3600" b="1" dirty="0" smtClean="0">
                <a:solidFill>
                  <a:srgbClr val="214050"/>
                </a:solidFill>
              </a:rPr>
              <a:t>Mills producing their own CNF or MFC</a:t>
            </a:r>
            <a:endParaRPr lang="nl-NL" sz="3600" b="1" dirty="0">
              <a:solidFill>
                <a:srgbClr val="214050"/>
              </a:solidFill>
            </a:endParaRPr>
          </a:p>
        </p:txBody>
      </p:sp>
    </p:spTree>
    <p:extLst>
      <p:ext uri="{BB962C8B-B14F-4D97-AF65-F5344CB8AC3E}">
        <p14:creationId xmlns:p14="http://schemas.microsoft.com/office/powerpoint/2010/main" val="1956210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1847529" y="1631439"/>
            <a:ext cx="7840363"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Drying and dispersion: moot</a:t>
            </a:r>
          </a:p>
          <a:p>
            <a:pPr marL="457200" indent="-457200">
              <a:buFont typeface="Arial" panose="020B0604020202020204" pitchFamily="34" charset="0"/>
              <a:buChar char="•"/>
            </a:pPr>
            <a:r>
              <a:rPr lang="en-US" sz="2800" dirty="0"/>
              <a:t>Compatibilization: not an issue</a:t>
            </a:r>
          </a:p>
          <a:p>
            <a:pPr marL="457200" indent="-457200">
              <a:buFont typeface="Arial" panose="020B0604020202020204" pitchFamily="34" charset="0"/>
              <a:buChar char="•"/>
            </a:pPr>
            <a:r>
              <a:rPr lang="en-US" sz="2800" dirty="0"/>
              <a:t>Cost: minimized</a:t>
            </a:r>
          </a:p>
          <a:p>
            <a:pPr marL="457200" indent="-457200">
              <a:buFont typeface="Arial" panose="020B0604020202020204" pitchFamily="34" charset="0"/>
              <a:buChar char="•"/>
            </a:pPr>
            <a:r>
              <a:rPr lang="en-US" sz="2800" dirty="0"/>
              <a:t>Value proposition: internal</a:t>
            </a:r>
          </a:p>
          <a:p>
            <a:pPr marL="457200" indent="-457200">
              <a:buFont typeface="Arial" panose="020B0604020202020204" pitchFamily="34" charset="0"/>
              <a:buChar char="•"/>
              <a:defRPr/>
            </a:pPr>
            <a:r>
              <a:rPr lang="en-US" sz="2800" dirty="0"/>
              <a:t>Regulatory: may not be an issue</a:t>
            </a:r>
          </a:p>
        </p:txBody>
      </p:sp>
      <p:sp>
        <p:nvSpPr>
          <p:cNvPr id="7"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kstvak 2"/>
          <p:cNvSpPr txBox="1"/>
          <p:nvPr/>
        </p:nvSpPr>
        <p:spPr>
          <a:xfrm>
            <a:off x="2030886" y="560862"/>
            <a:ext cx="7840363" cy="646331"/>
          </a:xfrm>
          <a:prstGeom prst="rect">
            <a:avLst/>
          </a:prstGeom>
          <a:noFill/>
        </p:spPr>
        <p:txBody>
          <a:bodyPr wrap="square" rtlCol="0">
            <a:spAutoFit/>
          </a:bodyPr>
          <a:lstStyle/>
          <a:p>
            <a:r>
              <a:rPr lang="nl-NL" sz="3600" b="1" dirty="0" smtClean="0">
                <a:solidFill>
                  <a:srgbClr val="214050"/>
                </a:solidFill>
              </a:rPr>
              <a:t>Mills producing their own CNF or MFC</a:t>
            </a:r>
            <a:endParaRPr lang="nl-NL" sz="3600" b="1" dirty="0">
              <a:solidFill>
                <a:srgbClr val="214050"/>
              </a:solidFill>
            </a:endParaRPr>
          </a:p>
        </p:txBody>
      </p:sp>
    </p:spTree>
    <p:extLst>
      <p:ext uri="{BB962C8B-B14F-4D97-AF65-F5344CB8AC3E}">
        <p14:creationId xmlns:p14="http://schemas.microsoft.com/office/powerpoint/2010/main" val="646074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360" y="220662"/>
            <a:ext cx="10515600" cy="1325563"/>
          </a:xfrm>
        </p:spPr>
        <p:txBody>
          <a:bodyPr/>
          <a:lstStyle/>
          <a:p>
            <a:pPr eaLnBrk="0" hangingPunct="0"/>
            <a:r>
              <a:rPr lang="en-US" sz="3600" dirty="0">
                <a:solidFill>
                  <a:srgbClr val="214050"/>
                </a:solidFill>
                <a:latin typeface="Calibri" panose="020F0502020204030204" pitchFamily="34" charset="0"/>
                <a:ea typeface="+mn-ea"/>
                <a:cs typeface="+mn-cs"/>
              </a:rPr>
              <a:t>Nanocellulose Supply Chain</a:t>
            </a:r>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t="5283" r="46582" b="60291"/>
          <a:stretch/>
        </p:blipFill>
        <p:spPr bwMode="auto">
          <a:xfrm>
            <a:off x="3384533" y="1933435"/>
            <a:ext cx="4160654" cy="3766386"/>
          </a:xfrm>
          <a:prstGeom prst="rect">
            <a:avLst/>
          </a:prstGeom>
          <a:ln>
            <a:noFill/>
          </a:ln>
          <a:extLst>
            <a:ext uri="{53640926-AAD7-44D8-BBD7-CCE9431645EC}">
              <a14:shadowObscured xmlns:a14="http://schemas.microsoft.com/office/drawing/2010/main"/>
            </a:ext>
          </a:extLst>
        </p:spPr>
      </p:pic>
      <p:sp>
        <p:nvSpPr>
          <p:cNvPr id="5" name="Content Placeholder 2"/>
          <p:cNvSpPr>
            <a:spLocks noGrp="1"/>
          </p:cNvSpPr>
          <p:nvPr>
            <p:ph idx="13"/>
          </p:nvPr>
        </p:nvSpPr>
        <p:spPr>
          <a:xfrm>
            <a:off x="10062333" y="5773039"/>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xtBox 5"/>
          <p:cNvSpPr txBox="1"/>
          <p:nvPr/>
        </p:nvSpPr>
        <p:spPr>
          <a:xfrm>
            <a:off x="838200" y="6087031"/>
            <a:ext cx="8372475" cy="369332"/>
          </a:xfrm>
          <a:prstGeom prst="rect">
            <a:avLst/>
          </a:prstGeom>
          <a:noFill/>
        </p:spPr>
        <p:txBody>
          <a:bodyPr wrap="square" rtlCol="0">
            <a:spAutoFit/>
          </a:bodyPr>
          <a:lstStyle/>
          <a:p>
            <a:r>
              <a:rPr lang="en-US" dirty="0" smtClean="0"/>
              <a:t>Source: J. Miller </a:t>
            </a:r>
            <a:r>
              <a:rPr lang="en-US" i="1" dirty="0" smtClean="0"/>
              <a:t>Nanocellulose</a:t>
            </a:r>
            <a:r>
              <a:rPr lang="en-US" i="1" dirty="0"/>
              <a:t>: Packaging Applications and </a:t>
            </a:r>
            <a:r>
              <a:rPr lang="en-US" i="1" dirty="0" smtClean="0"/>
              <a:t>Markets, </a:t>
            </a:r>
            <a:r>
              <a:rPr lang="en-US" dirty="0" smtClean="0"/>
              <a:t>RISI, Jan, 2019</a:t>
            </a:r>
            <a:endParaRPr lang="en-US" dirty="0"/>
          </a:p>
        </p:txBody>
      </p:sp>
    </p:spTree>
    <p:extLst>
      <p:ext uri="{BB962C8B-B14F-4D97-AF65-F5344CB8AC3E}">
        <p14:creationId xmlns:p14="http://schemas.microsoft.com/office/powerpoint/2010/main" val="1686464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089169" y="188640"/>
            <a:ext cx="7840363" cy="1754326"/>
          </a:xfrm>
          <a:prstGeom prst="rect">
            <a:avLst/>
          </a:prstGeom>
          <a:noFill/>
        </p:spPr>
        <p:txBody>
          <a:bodyPr wrap="square" rtlCol="0">
            <a:spAutoFit/>
          </a:bodyPr>
          <a:lstStyle/>
          <a:p>
            <a:r>
              <a:rPr lang="en-US" altLang="en-US" sz="3600" b="1" dirty="0">
                <a:solidFill>
                  <a:srgbClr val="214050"/>
                </a:solidFill>
              </a:rPr>
              <a:t>Commercial Development Highlights: </a:t>
            </a:r>
          </a:p>
          <a:p>
            <a:r>
              <a:rPr lang="en-US" altLang="en-US" sz="3600" b="1" dirty="0">
                <a:solidFill>
                  <a:srgbClr val="214050"/>
                </a:solidFill>
              </a:rPr>
              <a:t>Paper and Paperboard</a:t>
            </a:r>
            <a:r>
              <a:rPr lang="en-US" altLang="en-US" sz="3600" b="1" dirty="0"/>
              <a:t/>
            </a:r>
            <a:br>
              <a:rPr lang="en-US" altLang="en-US" sz="3600" b="1" dirty="0"/>
            </a:br>
            <a:endParaRPr lang="nl-NL" sz="3600" b="1" dirty="0">
              <a:solidFill>
                <a:srgbClr val="214050"/>
              </a:solidFill>
            </a:endParaRPr>
          </a:p>
        </p:txBody>
      </p:sp>
      <p:sp>
        <p:nvSpPr>
          <p:cNvPr id="7" name="Rectangle 6"/>
          <p:cNvSpPr/>
          <p:nvPr/>
        </p:nvSpPr>
        <p:spPr>
          <a:xfrm>
            <a:off x="1775521" y="1469128"/>
            <a:ext cx="7721963" cy="4247317"/>
          </a:xfrm>
          <a:prstGeom prst="rect">
            <a:avLst/>
          </a:prstGeom>
        </p:spPr>
        <p:txBody>
          <a:bodyPr wrap="square">
            <a:spAutoFit/>
          </a:bodyPr>
          <a:lstStyle/>
          <a:p>
            <a:pPr marL="285750" indent="-285750">
              <a:buFont typeface="Arial" panose="020B0604020202020204" pitchFamily="34" charset="0"/>
              <a:buChar char="•"/>
              <a:defRPr/>
            </a:pPr>
            <a:r>
              <a:rPr lang="en-US" b="1" dirty="0"/>
              <a:t>FiberLean: </a:t>
            </a:r>
            <a:r>
              <a:rPr lang="en-US" dirty="0"/>
              <a:t>8,800 tpy MFC including NorPaper, 800 tpy for WTL</a:t>
            </a:r>
          </a:p>
          <a:p>
            <a:pPr marL="285750" indent="-285750">
              <a:buFont typeface="Arial" panose="020B0604020202020204" pitchFamily="34" charset="0"/>
              <a:buChar char="•"/>
              <a:defRPr/>
            </a:pPr>
            <a:r>
              <a:rPr lang="en-US" b="1" dirty="0" smtClean="0"/>
              <a:t>GranBio</a:t>
            </a:r>
            <a:r>
              <a:rPr lang="en-US" dirty="0" smtClean="0"/>
              <a:t>: </a:t>
            </a:r>
            <a:r>
              <a:rPr lang="en-US" dirty="0"/>
              <a:t>GreenBox++ collaborations with containerboard mills in Malaysia, Canada, United States</a:t>
            </a:r>
          </a:p>
          <a:p>
            <a:pPr marL="285750" indent="-285750">
              <a:buFont typeface="Arial" panose="020B0604020202020204" pitchFamily="34" charset="0"/>
              <a:buChar char="•"/>
              <a:defRPr/>
            </a:pPr>
            <a:r>
              <a:rPr lang="en-US" b="1" dirty="0" smtClean="0"/>
              <a:t>Melodea</a:t>
            </a:r>
            <a:r>
              <a:rPr lang="en-US" dirty="0"/>
              <a:t>:</a:t>
            </a:r>
            <a:r>
              <a:rPr lang="en-US" dirty="0" smtClean="0"/>
              <a:t> </a:t>
            </a:r>
            <a:r>
              <a:rPr lang="en-US" dirty="0"/>
              <a:t>partner with Klabin and Holmen: pilot plant for CNC in Israel and 35 tpy CNC plant in Örnsköldsvik, Sweden </a:t>
            </a:r>
            <a:r>
              <a:rPr lang="en-US" dirty="0" smtClean="0"/>
              <a:t>in final stage of commissioning</a:t>
            </a:r>
            <a:endParaRPr lang="en-US" dirty="0"/>
          </a:p>
          <a:p>
            <a:pPr marL="285750" indent="-285750">
              <a:buFont typeface="Arial" panose="020B0604020202020204" pitchFamily="34" charset="0"/>
              <a:buChar char="•"/>
              <a:defRPr/>
            </a:pPr>
            <a:r>
              <a:rPr lang="en-US" b="1" dirty="0"/>
              <a:t>Norske Skog: </a:t>
            </a:r>
            <a:r>
              <a:rPr lang="en-US" dirty="0"/>
              <a:t>1 tpd MFC in SC magazine paper</a:t>
            </a:r>
          </a:p>
          <a:p>
            <a:pPr marL="285750" indent="-285750">
              <a:buFont typeface="Arial" panose="020B0604020202020204" pitchFamily="34" charset="0"/>
              <a:buChar char="•"/>
              <a:defRPr/>
            </a:pPr>
            <a:r>
              <a:rPr lang="en-US" b="1" dirty="0" smtClean="0"/>
              <a:t>Stora </a:t>
            </a:r>
            <a:r>
              <a:rPr lang="en-US" b="1" dirty="0"/>
              <a:t>Enso: </a:t>
            </a:r>
            <a:r>
              <a:rPr lang="en-US" dirty="0"/>
              <a:t>test market Eastern Europe </a:t>
            </a:r>
            <a:r>
              <a:rPr lang="en-US" dirty="0" smtClean="0"/>
              <a:t>– 100 million </a:t>
            </a:r>
            <a:r>
              <a:rPr lang="en-US" dirty="0" err="1" smtClean="0"/>
              <a:t>Elopkak</a:t>
            </a:r>
            <a:r>
              <a:rPr lang="en-US" dirty="0" smtClean="0"/>
              <a:t> packages with liquid </a:t>
            </a:r>
            <a:r>
              <a:rPr lang="en-US" dirty="0"/>
              <a:t>packaging </a:t>
            </a:r>
            <a:r>
              <a:rPr lang="en-US" dirty="0" smtClean="0"/>
              <a:t>board containing MFC. Potential for up to 500,000 tonnes of paperboard packaging with MFC.</a:t>
            </a:r>
            <a:endParaRPr lang="en-US" dirty="0"/>
          </a:p>
          <a:p>
            <a:pPr marL="285750" indent="-285750">
              <a:buFont typeface="Arial" panose="020B0604020202020204" pitchFamily="34" charset="0"/>
              <a:buChar char="•"/>
              <a:defRPr/>
            </a:pPr>
            <a:r>
              <a:rPr lang="en-US" b="1" dirty="0"/>
              <a:t>BillerudKorsnäs</a:t>
            </a:r>
            <a:r>
              <a:rPr lang="en-US" dirty="0"/>
              <a:t> and </a:t>
            </a:r>
            <a:r>
              <a:rPr lang="en-US" b="1" dirty="0"/>
              <a:t>RISE </a:t>
            </a:r>
            <a:r>
              <a:rPr lang="en-US" b="1" dirty="0" smtClean="0"/>
              <a:t>Innventia:</a:t>
            </a:r>
            <a:r>
              <a:rPr lang="en-US" dirty="0" smtClean="0"/>
              <a:t> </a:t>
            </a:r>
            <a:r>
              <a:rPr lang="en-US" dirty="0"/>
              <a:t>collaboration for MFC trials; full-scale testing in 2017 of packaging products using Exilva MFC from Borregaard. </a:t>
            </a:r>
          </a:p>
          <a:p>
            <a:pPr marL="285750" indent="-285750">
              <a:buFont typeface="Arial" panose="020B0604020202020204" pitchFamily="34" charset="0"/>
              <a:buChar char="•"/>
              <a:defRPr/>
            </a:pPr>
            <a:r>
              <a:rPr lang="en-US" b="1" dirty="0" smtClean="0"/>
              <a:t>Sherpack:</a:t>
            </a:r>
            <a:r>
              <a:rPr lang="en-US" dirty="0" smtClean="0"/>
              <a:t> </a:t>
            </a:r>
            <a:r>
              <a:rPr lang="en-US" dirty="0"/>
              <a:t>created in 2017 to reinvent paper-based flexible packaging. Borregaard, Ahlstrom Munskjö, and Cargill, plus CTP, ITENE, and PCF: “replace materials such as plastics or aluminum foil currently used on the market by   an advanced biomaterials.”</a:t>
            </a:r>
          </a:p>
        </p:txBody>
      </p:sp>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6" name="TextBox 5"/>
          <p:cNvSpPr txBox="1"/>
          <p:nvPr/>
        </p:nvSpPr>
        <p:spPr>
          <a:xfrm>
            <a:off x="1125009" y="5947473"/>
            <a:ext cx="8372475" cy="369332"/>
          </a:xfrm>
          <a:prstGeom prst="rect">
            <a:avLst/>
          </a:prstGeom>
          <a:noFill/>
        </p:spPr>
        <p:txBody>
          <a:bodyPr wrap="square" rtlCol="0">
            <a:spAutoFit/>
          </a:bodyPr>
          <a:lstStyle/>
          <a:p>
            <a:r>
              <a:rPr lang="en-US" dirty="0" smtClean="0"/>
              <a:t>Source: J. Miller </a:t>
            </a:r>
            <a:r>
              <a:rPr lang="en-US" i="1" dirty="0" smtClean="0"/>
              <a:t>Nanocellulose</a:t>
            </a:r>
            <a:r>
              <a:rPr lang="en-US" i="1" dirty="0"/>
              <a:t>: Packaging Applications and </a:t>
            </a:r>
            <a:r>
              <a:rPr lang="en-US" i="1" dirty="0" smtClean="0"/>
              <a:t>Markets, </a:t>
            </a:r>
            <a:r>
              <a:rPr lang="en-US" dirty="0" smtClean="0"/>
              <a:t>RISI, Jan, 2019</a:t>
            </a:r>
            <a:endParaRPr lang="en-US" dirty="0"/>
          </a:p>
        </p:txBody>
      </p:sp>
    </p:spTree>
    <p:extLst>
      <p:ext uri="{BB962C8B-B14F-4D97-AF65-F5344CB8AC3E}">
        <p14:creationId xmlns:p14="http://schemas.microsoft.com/office/powerpoint/2010/main" val="17760283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267" y="365125"/>
            <a:ext cx="11271183" cy="1325563"/>
          </a:xfrm>
        </p:spPr>
        <p:txBody>
          <a:bodyPr>
            <a:normAutofit fontScale="90000"/>
          </a:bodyPr>
          <a:lstStyle/>
          <a:p>
            <a:pPr algn="ctr"/>
            <a:r>
              <a:rPr lang="en-US" altLang="en-US" sz="4000" b="1" dirty="0">
                <a:solidFill>
                  <a:srgbClr val="214050"/>
                </a:solidFill>
                <a:latin typeface="+mn-lt"/>
                <a:ea typeface="+mn-ea"/>
                <a:cs typeface="+mn-cs"/>
              </a:rPr>
              <a:t>Nanocellulose Producers at Demonstration Scale or </a:t>
            </a:r>
            <a:r>
              <a:rPr lang="en-US" altLang="en-US" sz="4000" b="1" dirty="0" smtClean="0">
                <a:solidFill>
                  <a:srgbClr val="214050"/>
                </a:solidFill>
                <a:latin typeface="+mn-lt"/>
                <a:ea typeface="+mn-ea"/>
                <a:cs typeface="+mn-cs"/>
              </a:rPr>
              <a:t>Larger </a:t>
            </a:r>
            <a:r>
              <a:rPr lang="en-US" sz="2200" b="1" dirty="0" smtClean="0">
                <a:latin typeface="+mn-lt"/>
              </a:rPr>
              <a:t>(</a:t>
            </a:r>
            <a:r>
              <a:rPr lang="en-US" sz="2200" b="1" dirty="0">
                <a:latin typeface="+mn-lt"/>
              </a:rPr>
              <a:t>tonnes per year, dry basis)</a:t>
            </a:r>
            <a:r>
              <a:rPr lang="en-US" sz="2200" dirty="0">
                <a:latin typeface="+mn-lt"/>
              </a:rPr>
              <a:t> </a:t>
            </a:r>
            <a:r>
              <a:rPr lang="en-US" altLang="en-US" sz="2400" dirty="0"/>
              <a:t/>
            </a:r>
            <a:br>
              <a:rPr lang="en-US" altLang="en-US" sz="2400" dirty="0"/>
            </a:br>
            <a:endParaRPr lang="en-US" dirty="0"/>
          </a:p>
        </p:txBody>
      </p:sp>
      <p:sp>
        <p:nvSpPr>
          <p:cNvPr id="5" name="Content Placeholder 2"/>
          <p:cNvSpPr txBox="1">
            <a:spLocks/>
          </p:cNvSpPr>
          <p:nvPr/>
        </p:nvSpPr>
        <p:spPr>
          <a:xfrm>
            <a:off x="10119483" y="5543550"/>
            <a:ext cx="1712976" cy="8078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mtClean="0">
                <a:solidFill>
                  <a:srgbClr val="2ACA2E"/>
                </a:solidFill>
              </a:rPr>
              <a:t>Bio</a:t>
            </a:r>
            <a:r>
              <a:rPr lang="en-US" smtClean="0">
                <a:solidFill>
                  <a:schemeClr val="accent5"/>
                </a:solidFill>
              </a:rPr>
              <a:t>Based</a:t>
            </a:r>
          </a:p>
          <a:p>
            <a:pPr marL="0" indent="0">
              <a:lnSpc>
                <a:spcPct val="100000"/>
              </a:lnSpc>
              <a:spcBef>
                <a:spcPts val="0"/>
              </a:spcBef>
              <a:buFont typeface="Arial" panose="020B0604020202020204" pitchFamily="34" charset="0"/>
              <a:buNone/>
            </a:pPr>
            <a:r>
              <a:rPr lang="en-US" smtClean="0">
                <a:solidFill>
                  <a:schemeClr val="accent5"/>
                </a:solidFill>
              </a:rPr>
              <a:t>Markets</a:t>
            </a:r>
            <a:endParaRPr lang="en-US" dirty="0">
              <a:solidFill>
                <a:schemeClr val="accent5"/>
              </a:solidFill>
            </a:endParaRPr>
          </a:p>
        </p:txBody>
      </p:sp>
      <p:sp>
        <p:nvSpPr>
          <p:cNvPr id="9" name="Rectangle 8"/>
          <p:cNvSpPr/>
          <p:nvPr/>
        </p:nvSpPr>
        <p:spPr>
          <a:xfrm>
            <a:off x="2518294" y="6351397"/>
            <a:ext cx="7111866" cy="338554"/>
          </a:xfrm>
          <a:prstGeom prst="rect">
            <a:avLst/>
          </a:prstGeom>
        </p:spPr>
        <p:txBody>
          <a:bodyPr wrap="square">
            <a:spAutoFit/>
          </a:bodyPr>
          <a:lstStyle/>
          <a:p>
            <a:pPr fontAlgn="ctr"/>
            <a:r>
              <a:rPr lang="en-US" sz="1600" dirty="0"/>
              <a:t>Source: J. Miller Nanocellulose: Packaging Applications and Markets, RISI, 2019</a:t>
            </a:r>
            <a:endParaRPr lang="en-US" sz="1600" dirty="0">
              <a:solidFill>
                <a:srgbClr val="000000"/>
              </a:solidFill>
              <a:latin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962009789"/>
              </p:ext>
            </p:extLst>
          </p:nvPr>
        </p:nvGraphicFramePr>
        <p:xfrm>
          <a:off x="3156856" y="1342460"/>
          <a:ext cx="5834743" cy="4965978"/>
        </p:xfrm>
        <a:graphic>
          <a:graphicData uri="http://schemas.openxmlformats.org/drawingml/2006/table">
            <a:tbl>
              <a:tblPr>
                <a:tableStyleId>{5C22544A-7EE6-4342-B048-85BDC9FD1C3A}</a:tableStyleId>
              </a:tblPr>
              <a:tblGrid>
                <a:gridCol w="3390971"/>
                <a:gridCol w="1420798"/>
                <a:gridCol w="1022974"/>
              </a:tblGrid>
              <a:tr h="0">
                <a:tc>
                  <a:txBody>
                    <a:bodyPr/>
                    <a:lstStyle/>
                    <a:p>
                      <a:pPr algn="l" fontAlgn="b"/>
                      <a:r>
                        <a:rPr lang="en-US" sz="1600" b="1" u="none" strike="noStrike" dirty="0">
                          <a:effectLst/>
                          <a:latin typeface="+mn-lt"/>
                        </a:rPr>
                        <a:t>Producer</a:t>
                      </a:r>
                      <a:endParaRPr lang="en-US" sz="1600" b="1" i="0" u="none" strike="noStrike" dirty="0">
                        <a:solidFill>
                          <a:srgbClr val="000000"/>
                        </a:solidFill>
                        <a:effectLst/>
                        <a:latin typeface="+mn-lt"/>
                      </a:endParaRPr>
                    </a:p>
                  </a:txBody>
                  <a:tcPr marL="7620" marR="7620" marT="7620" marB="0" anchor="b">
                    <a:noFill/>
                  </a:tcPr>
                </a:tc>
                <a:tc>
                  <a:txBody>
                    <a:bodyPr/>
                    <a:lstStyle/>
                    <a:p>
                      <a:pPr algn="ctr" fontAlgn="b"/>
                      <a:r>
                        <a:rPr lang="en-US" sz="1600" b="1" u="none" strike="noStrike" dirty="0">
                          <a:effectLst/>
                          <a:latin typeface="+mn-lt"/>
                        </a:rPr>
                        <a:t>Material</a:t>
                      </a:r>
                      <a:endParaRPr lang="en-US" sz="1600" b="1" i="0" u="none" strike="noStrike" dirty="0">
                        <a:solidFill>
                          <a:srgbClr val="000000"/>
                        </a:solidFill>
                        <a:effectLst/>
                        <a:latin typeface="+mn-lt"/>
                      </a:endParaRPr>
                    </a:p>
                  </a:txBody>
                  <a:tcPr marL="7620" marR="7620" marT="7620" marB="0" anchor="b">
                    <a:noFill/>
                  </a:tcPr>
                </a:tc>
                <a:tc>
                  <a:txBody>
                    <a:bodyPr/>
                    <a:lstStyle/>
                    <a:p>
                      <a:pPr algn="r" fontAlgn="b"/>
                      <a:r>
                        <a:rPr lang="en-US" sz="1600" b="1" u="none" strike="noStrike" dirty="0">
                          <a:effectLst/>
                          <a:latin typeface="+mn-lt"/>
                        </a:rPr>
                        <a:t>Capacity</a:t>
                      </a:r>
                      <a:endParaRPr lang="en-US" sz="1600" b="1"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FiberLean Technologies, UK</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8,800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Kruger, Canada</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6,000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Borregaard, Norway</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1,100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Nippon Paper, Japan</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560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CelluForce, Canada</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300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Norske Skog, Norway</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260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dirty="0">
                          <a:effectLst/>
                          <a:latin typeface="+mn-lt"/>
                        </a:rPr>
                        <a:t>University of Maine, U.S.A</a:t>
                      </a:r>
                      <a:endParaRPr lang="en-US" sz="1600" b="0" i="0" u="none" strike="noStrike" dirty="0">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260 </a:t>
                      </a:r>
                      <a:endParaRPr lang="en-US" sz="1600" b="0" i="0" u="none" strike="noStrike" dirty="0">
                        <a:solidFill>
                          <a:srgbClr val="000000"/>
                        </a:solidFill>
                        <a:effectLst/>
                        <a:latin typeface="+mn-lt"/>
                      </a:endParaRPr>
                    </a:p>
                  </a:txBody>
                  <a:tcPr marL="7620" marR="7620" marT="7620" marB="0" anchor="b">
                    <a:noFill/>
                  </a:tcPr>
                </a:tc>
              </a:tr>
              <a:tr h="225227">
                <a:tc>
                  <a:txBody>
                    <a:bodyPr/>
                    <a:lstStyle/>
                    <a:p>
                      <a:pPr algn="l" fontAlgn="b"/>
                      <a:r>
                        <a:rPr lang="en-US" sz="1600" u="none" strike="noStrike">
                          <a:effectLst/>
                          <a:latin typeface="+mn-lt"/>
                        </a:rPr>
                        <a:t>Daicel, Japan</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200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a:effectLst/>
                          <a:latin typeface="+mn-lt"/>
                        </a:rPr>
                        <a:t>RISE, transportable container factory</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200 </a:t>
                      </a:r>
                      <a:endParaRPr lang="en-US" sz="1600" b="0" i="0" u="none" strike="noStrike" dirty="0">
                        <a:solidFill>
                          <a:srgbClr val="000000"/>
                        </a:solidFill>
                        <a:effectLst/>
                        <a:latin typeface="+mn-lt"/>
                      </a:endParaRPr>
                    </a:p>
                  </a:txBody>
                  <a:tcPr marL="7620" marR="7620" marT="7620" marB="0" anchor="b">
                    <a:noFill/>
                  </a:tcPr>
                </a:tc>
              </a:tr>
              <a:tr h="225227">
                <a:tc>
                  <a:txBody>
                    <a:bodyPr/>
                    <a:lstStyle/>
                    <a:p>
                      <a:pPr algn="l" fontAlgn="b"/>
                      <a:r>
                        <a:rPr lang="en-US" sz="1600" u="none" strike="noStrike">
                          <a:effectLst/>
                          <a:latin typeface="+mn-lt"/>
                        </a:rPr>
                        <a:t>American Process, U.S.A</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130 </a:t>
                      </a:r>
                      <a:endParaRPr lang="en-US" sz="1600" b="0" i="0" u="none" strike="noStrike" dirty="0">
                        <a:solidFill>
                          <a:srgbClr val="000000"/>
                        </a:solidFill>
                        <a:effectLst/>
                        <a:latin typeface="+mn-lt"/>
                      </a:endParaRPr>
                    </a:p>
                  </a:txBody>
                  <a:tcPr marL="7620" marR="7620" marT="7620" marB="0" anchor="b">
                    <a:noFill/>
                  </a:tcPr>
                </a:tc>
              </a:tr>
              <a:tr h="225227">
                <a:tc>
                  <a:txBody>
                    <a:bodyPr/>
                    <a:lstStyle/>
                    <a:p>
                      <a:pPr algn="l" fontAlgn="b"/>
                      <a:r>
                        <a:rPr lang="en-US" sz="1600" u="none" strike="noStrike">
                          <a:effectLst/>
                          <a:latin typeface="+mn-lt"/>
                        </a:rPr>
                        <a:t>American Process, U.S.A</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130 </a:t>
                      </a:r>
                      <a:endParaRPr lang="en-US" sz="1600" b="0" i="0" u="none" strike="noStrike" dirty="0">
                        <a:solidFill>
                          <a:srgbClr val="000000"/>
                        </a:solidFill>
                        <a:effectLst/>
                        <a:latin typeface="+mn-lt"/>
                      </a:endParaRPr>
                    </a:p>
                  </a:txBody>
                  <a:tcPr marL="7620" marR="7620" marT="7620" marB="0" anchor="b">
                    <a:noFill/>
                  </a:tcPr>
                </a:tc>
              </a:tr>
              <a:tr h="225227">
                <a:tc>
                  <a:txBody>
                    <a:bodyPr/>
                    <a:lstStyle/>
                    <a:p>
                      <a:pPr algn="l" fontAlgn="b"/>
                      <a:r>
                        <a:rPr lang="en-US" sz="1600" u="none" strike="noStrike">
                          <a:effectLst/>
                          <a:latin typeface="+mn-lt"/>
                        </a:rPr>
                        <a:t>CelluComp, UK</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100 </a:t>
                      </a:r>
                      <a:endParaRPr lang="en-US" sz="1600" b="0" i="0" u="none" strike="noStrike" dirty="0">
                        <a:solidFill>
                          <a:srgbClr val="000000"/>
                        </a:solidFill>
                        <a:effectLst/>
                        <a:latin typeface="+mn-lt"/>
                      </a:endParaRPr>
                    </a:p>
                  </a:txBody>
                  <a:tcPr marL="7620" marR="7620" marT="7620" marB="0" anchor="b">
                    <a:noFill/>
                  </a:tcPr>
                </a:tc>
              </a:tr>
              <a:tr h="225227">
                <a:tc>
                  <a:txBody>
                    <a:bodyPr/>
                    <a:lstStyle/>
                    <a:p>
                      <a:pPr algn="l" fontAlgn="b"/>
                      <a:r>
                        <a:rPr lang="en-US" sz="1600" u="none" strike="noStrike">
                          <a:effectLst/>
                          <a:latin typeface="+mn-lt"/>
                        </a:rPr>
                        <a:t>Chuetsu Pulp and Paper, Japan</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CNF</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100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a:effectLst/>
                          <a:latin typeface="+mn-lt"/>
                        </a:rPr>
                        <a:t>International Paaper</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 </a:t>
                      </a:r>
                      <a:endParaRPr lang="en-US" sz="1600" b="0" i="0" u="none" strike="noStrike" dirty="0">
                        <a:solidFill>
                          <a:srgbClr val="000000"/>
                        </a:solidFill>
                        <a:effectLst/>
                        <a:latin typeface="+mn-lt"/>
                      </a:endParaRPr>
                    </a:p>
                  </a:txBody>
                  <a:tcPr marL="7620" marR="7620" marT="7620" marB="0" anchor="b">
                    <a:noFill/>
                  </a:tcPr>
                </a:tc>
              </a:tr>
              <a:tr h="200202">
                <a:tc>
                  <a:txBody>
                    <a:bodyPr/>
                    <a:lstStyle/>
                    <a:p>
                      <a:pPr algn="l" fontAlgn="b"/>
                      <a:r>
                        <a:rPr lang="en-US" sz="1600" u="none" strike="noStrike">
                          <a:effectLst/>
                          <a:latin typeface="+mn-lt"/>
                        </a:rPr>
                        <a:t>Stora Enso</a:t>
                      </a:r>
                      <a:endParaRPr lang="en-US" sz="1600" b="0" i="0" u="none" strike="noStrike">
                        <a:solidFill>
                          <a:srgbClr val="000000"/>
                        </a:solidFill>
                        <a:effectLst/>
                        <a:latin typeface="+mn-lt"/>
                      </a:endParaRPr>
                    </a:p>
                  </a:txBody>
                  <a:tcPr marL="7620" marR="7620" marT="7620" marB="0" anchor="b">
                    <a:noFill/>
                  </a:tcPr>
                </a:tc>
                <a:tc>
                  <a:txBody>
                    <a:bodyPr/>
                    <a:lstStyle/>
                    <a:p>
                      <a:pPr algn="ctr" fontAlgn="b"/>
                      <a:r>
                        <a:rPr lang="en-US" sz="1600" u="none" strike="noStrike" dirty="0">
                          <a:effectLst/>
                          <a:latin typeface="+mn-lt"/>
                        </a:rPr>
                        <a:t>MFC</a:t>
                      </a:r>
                      <a:endParaRPr lang="en-US" sz="1600" b="0" i="0" u="none" strike="noStrike" dirty="0">
                        <a:solidFill>
                          <a:srgbClr val="000000"/>
                        </a:solidFill>
                        <a:effectLst/>
                        <a:latin typeface="+mn-lt"/>
                      </a:endParaRPr>
                    </a:p>
                  </a:txBody>
                  <a:tcPr marL="7620" marR="7620" marT="7620" marB="0" anchor="b">
                    <a:noFill/>
                  </a:tcPr>
                </a:tc>
                <a:tc>
                  <a:txBody>
                    <a:bodyPr/>
                    <a:lstStyle/>
                    <a:p>
                      <a:pPr algn="r" fontAlgn="b"/>
                      <a:r>
                        <a:rPr lang="en-US" sz="1600" u="none" strike="noStrike" dirty="0">
                          <a:effectLst/>
                          <a:latin typeface="+mn-lt"/>
                        </a:rPr>
                        <a:t>            * </a:t>
                      </a:r>
                      <a:endParaRPr lang="en-US" sz="1600" b="0" i="0" u="none" strike="noStrike" dirty="0">
                        <a:solidFill>
                          <a:srgbClr val="000000"/>
                        </a:solidFill>
                        <a:effectLst/>
                        <a:latin typeface="+mn-lt"/>
                      </a:endParaRPr>
                    </a:p>
                  </a:txBody>
                  <a:tcPr marL="7620" marR="7620" marT="7620" marB="0" anchor="b">
                    <a:noFill/>
                  </a:tcPr>
                </a:tc>
              </a:tr>
              <a:tr h="942618">
                <a:tc gridSpan="3">
                  <a:txBody>
                    <a:bodyPr/>
                    <a:lstStyle/>
                    <a:p>
                      <a:pPr algn="l" rtl="0" fontAlgn="ctr"/>
                      <a:r>
                        <a:rPr lang="en-US" sz="1000" u="none" strike="noStrike" dirty="0">
                          <a:effectLst/>
                        </a:rPr>
                        <a:t>International Paper and Stora Enso are also reported to be producing MFC, largely for use in their own paper and paperboard. The 2017 Stora Enso  Annual Report says "Stora Enso invested €9 million in new MFC production at Imatra, Ingerois and Fors mills. The new capacity corresponds to 500 000 tonnes of board made with MFC after a ramp-up period of 3–5 years."</a:t>
                      </a:r>
                      <a:endParaRPr lang="en-US" sz="1000" b="0" i="0" u="none" strike="noStrike" dirty="0">
                        <a:solidFill>
                          <a:srgbClr val="000000"/>
                        </a:solidFill>
                        <a:effectLst/>
                        <a:latin typeface="Calibri" panose="020F0502020204030204" pitchFamily="34" charset="0"/>
                      </a:endParaRPr>
                    </a:p>
                  </a:txBody>
                  <a:tcPr marL="7620" marR="7620" marT="7620" marB="0" anchor="ctr">
                    <a:noFill/>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5543381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
            <a:r>
              <a:rPr lang="en-US" sz="3600" dirty="0">
                <a:solidFill>
                  <a:srgbClr val="214050"/>
                </a:solidFill>
                <a:latin typeface="Calibri" panose="020F0502020204030204" pitchFamily="34" charset="0"/>
                <a:ea typeface="+mn-ea"/>
                <a:cs typeface="+mn-cs"/>
              </a:rPr>
              <a:t>Cellulose Nanomaterials</a:t>
            </a:r>
            <a:br>
              <a:rPr lang="en-US" sz="3600" dirty="0">
                <a:solidFill>
                  <a:srgbClr val="214050"/>
                </a:solidFill>
                <a:latin typeface="Calibri" panose="020F0502020204030204" pitchFamily="34" charset="0"/>
                <a:ea typeface="+mn-ea"/>
                <a:cs typeface="+mn-cs"/>
              </a:rPr>
            </a:br>
            <a:r>
              <a:rPr lang="en-US" sz="3600" dirty="0">
                <a:solidFill>
                  <a:srgbClr val="214050"/>
                </a:solidFill>
                <a:latin typeface="Calibri" panose="020F0502020204030204" pitchFamily="34" charset="0"/>
                <a:ea typeface="+mn-ea"/>
                <a:cs typeface="+mn-cs"/>
              </a:rPr>
              <a:t>Potential Volume in Packaging Applications</a:t>
            </a:r>
            <a:br>
              <a:rPr lang="en-US" sz="3600" dirty="0">
                <a:solidFill>
                  <a:srgbClr val="214050"/>
                </a:solidFill>
                <a:latin typeface="Calibri" panose="020F0502020204030204" pitchFamily="34" charset="0"/>
                <a:ea typeface="+mn-ea"/>
                <a:cs typeface="+mn-cs"/>
              </a:rPr>
            </a:br>
            <a:r>
              <a:rPr lang="en-US" sz="2800" dirty="0">
                <a:solidFill>
                  <a:srgbClr val="214050"/>
                </a:solidFill>
                <a:latin typeface="Calibri" panose="020F0502020204030204" pitchFamily="34" charset="0"/>
                <a:ea typeface="+mn-ea"/>
                <a:cs typeface="+mn-cs"/>
              </a:rPr>
              <a:t>(</a:t>
            </a:r>
            <a:r>
              <a:rPr lang="en-US" sz="2800" dirty="0" smtClean="0">
                <a:solidFill>
                  <a:srgbClr val="214050"/>
                </a:solidFill>
                <a:latin typeface="Calibri" panose="020F0502020204030204" pitchFamily="34" charset="0"/>
                <a:ea typeface="+mn-ea"/>
                <a:cs typeface="+mn-cs"/>
              </a:rPr>
              <a:t>million tonnes)</a:t>
            </a:r>
            <a:endParaRPr lang="en-US" sz="3600" dirty="0">
              <a:solidFill>
                <a:srgbClr val="214050"/>
              </a:solidFill>
              <a:latin typeface="Calibri" panose="020F0502020204030204" pitchFamily="34" charset="0"/>
              <a:ea typeface="+mn-ea"/>
              <a:cs typeface="+mn-cs"/>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8023007"/>
              </p:ext>
            </p:extLst>
          </p:nvPr>
        </p:nvGraphicFramePr>
        <p:xfrm>
          <a:off x="952501" y="777875"/>
          <a:ext cx="8191499" cy="5148189"/>
        </p:xfrm>
        <a:graphic>
          <a:graphicData uri="http://schemas.openxmlformats.org/drawingml/2006/table">
            <a:tbl>
              <a:tblPr firstRow="1" firstCol="1" bandRow="1">
                <a:tableStyleId>{5C22544A-7EE6-4342-B048-85BDC9FD1C3A}</a:tableStyleId>
              </a:tblPr>
              <a:tblGrid>
                <a:gridCol w="4550834"/>
                <a:gridCol w="1213555"/>
                <a:gridCol w="1213555"/>
                <a:gridCol w="1213555"/>
              </a:tblGrid>
              <a:tr h="368031">
                <a:tc gridSpan="4">
                  <a:txBody>
                    <a:bodyPr/>
                    <a:lstStyle/>
                    <a:p>
                      <a:pPr marL="0" marR="0" algn="ctr">
                        <a:spcBef>
                          <a:spcPts val="0"/>
                        </a:spcBef>
                        <a:spcAft>
                          <a:spcPts val="0"/>
                        </a:spcAft>
                      </a:pPr>
                      <a:endParaRPr lang="en-US" sz="3600" b="1" kern="1200" dirty="0">
                        <a:solidFill>
                          <a:srgbClr val="214050"/>
                        </a:solidFill>
                        <a:latin typeface="Calibri" panose="020F0502020204030204" pitchFamily="34" charset="0"/>
                        <a:ea typeface="+mn-ea"/>
                        <a:cs typeface="+mn-cs"/>
                      </a:endParaRPr>
                    </a:p>
                  </a:txBody>
                  <a:tcPr marL="104816" marR="104816" marT="0"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r>
              <a:tr h="368031">
                <a:tc gridSpan="4">
                  <a:txBody>
                    <a:bodyPr/>
                    <a:lstStyle/>
                    <a:p>
                      <a:pPr marL="0" marR="0" algn="ctr">
                        <a:spcBef>
                          <a:spcPts val="0"/>
                        </a:spcBef>
                        <a:spcAft>
                          <a:spcPts val="0"/>
                        </a:spcAft>
                      </a:pPr>
                      <a:endParaRPr lang="en-US" sz="3600" b="1" kern="1200" dirty="0">
                        <a:solidFill>
                          <a:srgbClr val="214050"/>
                        </a:solidFill>
                        <a:latin typeface="Calibri" panose="020F0502020204030204" pitchFamily="34" charset="0"/>
                        <a:ea typeface="+mn-ea"/>
                        <a:cs typeface="+mn-cs"/>
                      </a:endParaRPr>
                    </a:p>
                  </a:txBody>
                  <a:tcPr marL="104816" marR="104816" marT="0"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r>
              <a:tr h="245354">
                <a:tc gridSpan="4">
                  <a:txBody>
                    <a:bodyPr/>
                    <a:lstStyle/>
                    <a:p>
                      <a:pPr marL="0" marR="0" algn="ctr">
                        <a:spcBef>
                          <a:spcPts val="0"/>
                        </a:spcBef>
                        <a:spcAft>
                          <a:spcPts val="600"/>
                        </a:spcAft>
                      </a:pPr>
                      <a:endParaRPr lang="en-US" sz="2400" b="1" kern="1200" dirty="0">
                        <a:solidFill>
                          <a:srgbClr val="214050"/>
                        </a:solidFill>
                        <a:latin typeface="Calibri" panose="020F0502020204030204" pitchFamily="34" charset="0"/>
                        <a:ea typeface="+mn-ea"/>
                        <a:cs typeface="+mn-cs"/>
                      </a:endParaRPr>
                    </a:p>
                  </a:txBody>
                  <a:tcPr marL="104816" marR="104816" marT="0"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r>
              <a:tr h="301869">
                <a:tc>
                  <a:txBody>
                    <a:bodyPr/>
                    <a:lstStyle/>
                    <a:p>
                      <a:endParaRPr lang="en-US" sz="1800" dirty="0">
                        <a:solidFill>
                          <a:schemeClr val="tx1"/>
                        </a:solidFill>
                        <a:effectLst/>
                        <a:latin typeface="+mn-lt"/>
                      </a:endParaRPr>
                    </a:p>
                  </a:txBody>
                  <a:tcPr marL="104816" marR="104816" marT="0" marB="0" anchor="b">
                    <a:noFill/>
                  </a:tcPr>
                </a:tc>
                <a:tc>
                  <a:txBody>
                    <a:bodyPr/>
                    <a:lstStyle/>
                    <a:p>
                      <a:endParaRPr lang="en-US" sz="1800" dirty="0">
                        <a:solidFill>
                          <a:schemeClr val="tx1"/>
                        </a:solidFill>
                        <a:effectLst/>
                        <a:latin typeface="+mn-lt"/>
                      </a:endParaRPr>
                    </a:p>
                  </a:txBody>
                  <a:tcPr marL="104816" marR="104816" marT="0" marB="0" anchor="b">
                    <a:noFill/>
                  </a:tcPr>
                </a:tc>
                <a:tc>
                  <a:txBody>
                    <a:bodyPr/>
                    <a:lstStyle/>
                    <a:p>
                      <a:endParaRPr lang="en-US" sz="1800">
                        <a:solidFill>
                          <a:schemeClr val="tx1"/>
                        </a:solidFill>
                        <a:effectLst/>
                        <a:latin typeface="+mn-lt"/>
                      </a:endParaRPr>
                    </a:p>
                  </a:txBody>
                  <a:tcPr marL="104816" marR="104816" marT="0" marB="0" anchor="b">
                    <a:noFill/>
                  </a:tcPr>
                </a:tc>
                <a:tc>
                  <a:txBody>
                    <a:bodyPr/>
                    <a:lstStyle/>
                    <a:p>
                      <a:endParaRPr lang="en-US" sz="1800">
                        <a:solidFill>
                          <a:schemeClr val="tx1"/>
                        </a:solidFill>
                        <a:effectLst/>
                        <a:latin typeface="+mn-lt"/>
                      </a:endParaRPr>
                    </a:p>
                  </a:txBody>
                  <a:tcPr marL="104816" marR="104816" marT="0" marB="0" anchor="b">
                    <a:noFill/>
                  </a:tcPr>
                </a:tc>
              </a:tr>
              <a:tr h="552047">
                <a:tc>
                  <a:txBody>
                    <a:bodyPr/>
                    <a:lstStyle/>
                    <a:p>
                      <a:endParaRPr lang="en-US" sz="2000" dirty="0">
                        <a:solidFill>
                          <a:schemeClr val="tx1"/>
                        </a:solidFill>
                        <a:effectLst/>
                        <a:latin typeface="+mn-lt"/>
                      </a:endParaRPr>
                    </a:p>
                  </a:txBody>
                  <a:tcPr marL="104816" marR="104816" marT="0" marB="0" anchor="b">
                    <a:noFill/>
                  </a:tcPr>
                </a:tc>
                <a:tc>
                  <a:txBody>
                    <a:bodyPr/>
                    <a:lstStyle/>
                    <a:p>
                      <a:pPr marL="0" marR="0" algn="r">
                        <a:spcBef>
                          <a:spcPts val="0"/>
                        </a:spcBef>
                        <a:spcAft>
                          <a:spcPts val="600"/>
                        </a:spcAft>
                      </a:pPr>
                      <a:r>
                        <a:rPr lang="en-US" sz="2000" b="1" dirty="0">
                          <a:solidFill>
                            <a:schemeClr val="tx1"/>
                          </a:solidFill>
                          <a:effectLst/>
                          <a:latin typeface="+mn-lt"/>
                        </a:rPr>
                        <a:t>Market volume</a:t>
                      </a:r>
                      <a:endParaRPr lang="en-US" sz="2000" b="1"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ctr">
                        <a:spcBef>
                          <a:spcPts val="0"/>
                        </a:spcBef>
                        <a:spcAft>
                          <a:spcPts val="600"/>
                        </a:spcAft>
                      </a:pPr>
                      <a:r>
                        <a:rPr lang="en-US" sz="2000" b="1" dirty="0">
                          <a:solidFill>
                            <a:schemeClr val="tx1"/>
                          </a:solidFill>
                          <a:effectLst/>
                          <a:latin typeface="+mn-lt"/>
                        </a:rPr>
                        <a:t>Potential CNM loading</a:t>
                      </a:r>
                      <a:endParaRPr lang="en-US" sz="2000" b="1"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b="1" dirty="0">
                          <a:solidFill>
                            <a:schemeClr val="tx1"/>
                          </a:solidFill>
                          <a:effectLst/>
                          <a:latin typeface="+mn-lt"/>
                        </a:rPr>
                        <a:t>Potential  CNM</a:t>
                      </a:r>
                      <a:endParaRPr lang="en-US" sz="2000" b="1" dirty="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pPr marL="0" marR="0">
                        <a:spcBef>
                          <a:spcPts val="0"/>
                        </a:spcBef>
                        <a:spcAft>
                          <a:spcPts val="600"/>
                        </a:spcAft>
                      </a:pPr>
                      <a:r>
                        <a:rPr lang="en-US" sz="2000" dirty="0">
                          <a:solidFill>
                            <a:schemeClr val="tx1"/>
                          </a:solidFill>
                          <a:effectLst/>
                          <a:latin typeface="+mn-lt"/>
                        </a:rPr>
                        <a:t>Containerboard</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171</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ctr">
                        <a:spcBef>
                          <a:spcPts val="0"/>
                        </a:spcBef>
                        <a:spcAft>
                          <a:spcPts val="600"/>
                        </a:spcAft>
                      </a:pPr>
                      <a:r>
                        <a:rPr lang="en-US" sz="2000" dirty="0">
                          <a:solidFill>
                            <a:schemeClr val="tx1"/>
                          </a:solidFill>
                          <a:effectLst/>
                          <a:latin typeface="+mn-lt"/>
                        </a:rPr>
                        <a:t>5%</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a:solidFill>
                            <a:schemeClr val="tx1"/>
                          </a:solidFill>
                          <a:effectLst/>
                          <a:latin typeface="+mn-lt"/>
                        </a:rPr>
                        <a:t>8.6</a:t>
                      </a:r>
                      <a:endParaRPr lang="en-US" sz="200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pPr marL="0" marR="0">
                        <a:spcBef>
                          <a:spcPts val="0"/>
                        </a:spcBef>
                        <a:spcAft>
                          <a:spcPts val="600"/>
                        </a:spcAft>
                      </a:pPr>
                      <a:r>
                        <a:rPr lang="en-US" sz="2000" dirty="0">
                          <a:solidFill>
                            <a:schemeClr val="tx1"/>
                          </a:solidFill>
                          <a:effectLst/>
                          <a:latin typeface="+mn-lt"/>
                        </a:rPr>
                        <a:t>Boxboard</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60</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ctr">
                        <a:spcBef>
                          <a:spcPts val="0"/>
                        </a:spcBef>
                        <a:spcAft>
                          <a:spcPts val="600"/>
                        </a:spcAft>
                      </a:pPr>
                      <a:r>
                        <a:rPr lang="en-US" sz="2000" dirty="0">
                          <a:solidFill>
                            <a:schemeClr val="tx1"/>
                          </a:solidFill>
                          <a:effectLst/>
                          <a:latin typeface="+mn-lt"/>
                        </a:rPr>
                        <a:t>5%</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a:solidFill>
                            <a:schemeClr val="tx1"/>
                          </a:solidFill>
                          <a:effectLst/>
                          <a:latin typeface="+mn-lt"/>
                        </a:rPr>
                        <a:t>3.0</a:t>
                      </a:r>
                      <a:endParaRPr lang="en-US" sz="200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pPr marL="0" marR="0">
                        <a:spcBef>
                          <a:spcPts val="0"/>
                        </a:spcBef>
                        <a:spcAft>
                          <a:spcPts val="600"/>
                        </a:spcAft>
                      </a:pPr>
                      <a:r>
                        <a:rPr lang="en-US" sz="2000" dirty="0">
                          <a:solidFill>
                            <a:schemeClr val="tx1"/>
                          </a:solidFill>
                          <a:effectLst/>
                          <a:latin typeface="+mn-lt"/>
                        </a:rPr>
                        <a:t>Specialty and packaging papers</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24</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ctr">
                        <a:spcBef>
                          <a:spcPts val="0"/>
                        </a:spcBef>
                        <a:spcAft>
                          <a:spcPts val="600"/>
                        </a:spcAft>
                      </a:pPr>
                      <a:r>
                        <a:rPr lang="en-US" sz="2000" dirty="0">
                          <a:solidFill>
                            <a:schemeClr val="tx1"/>
                          </a:solidFill>
                          <a:effectLst/>
                          <a:latin typeface="+mn-lt"/>
                        </a:rPr>
                        <a:t>5%</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a:solidFill>
                            <a:schemeClr val="tx1"/>
                          </a:solidFill>
                          <a:effectLst/>
                          <a:latin typeface="+mn-lt"/>
                        </a:rPr>
                        <a:t>1.2</a:t>
                      </a:r>
                      <a:endParaRPr lang="en-US" sz="200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pPr marL="0" marR="0">
                        <a:spcBef>
                          <a:spcPts val="0"/>
                        </a:spcBef>
                        <a:spcAft>
                          <a:spcPts val="600"/>
                        </a:spcAft>
                      </a:pPr>
                      <a:r>
                        <a:rPr lang="en-US" sz="2000" dirty="0">
                          <a:solidFill>
                            <a:schemeClr val="tx1"/>
                          </a:solidFill>
                          <a:effectLst/>
                          <a:latin typeface="+mn-lt"/>
                        </a:rPr>
                        <a:t>Plastics</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71</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ctr">
                        <a:spcBef>
                          <a:spcPts val="0"/>
                        </a:spcBef>
                        <a:spcAft>
                          <a:spcPts val="600"/>
                        </a:spcAft>
                      </a:pPr>
                      <a:r>
                        <a:rPr lang="en-US" sz="2000" dirty="0">
                          <a:solidFill>
                            <a:schemeClr val="tx1"/>
                          </a:solidFill>
                          <a:effectLst/>
                          <a:latin typeface="+mn-lt"/>
                        </a:rPr>
                        <a:t>3%</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2.1</a:t>
                      </a:r>
                      <a:endParaRPr lang="en-US" sz="2000" dirty="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endParaRPr lang="en-US" sz="2000" dirty="0">
                        <a:solidFill>
                          <a:schemeClr val="tx1"/>
                        </a:solidFill>
                        <a:effectLst/>
                        <a:latin typeface="+mn-lt"/>
                      </a:endParaRPr>
                    </a:p>
                  </a:txBody>
                  <a:tcPr marL="104816" marR="104816" marT="0" marB="0" anchor="ctr">
                    <a:noFill/>
                  </a:tcPr>
                </a:tc>
                <a:tc>
                  <a:txBody>
                    <a:bodyPr/>
                    <a:lstStyle/>
                    <a:p>
                      <a:pPr algn="r"/>
                      <a:endParaRPr lang="en-US" sz="2000" dirty="0">
                        <a:solidFill>
                          <a:schemeClr val="tx1"/>
                        </a:solidFill>
                        <a:effectLst/>
                        <a:latin typeface="+mn-lt"/>
                      </a:endParaRPr>
                    </a:p>
                  </a:txBody>
                  <a:tcPr marL="104816" marR="104816" marT="0" marB="0" anchor="ctr">
                    <a:noFill/>
                  </a:tcPr>
                </a:tc>
                <a:tc>
                  <a:txBody>
                    <a:bodyPr/>
                    <a:lstStyle/>
                    <a:p>
                      <a:endParaRPr lang="en-US" sz="2000" dirty="0">
                        <a:solidFill>
                          <a:schemeClr val="tx1"/>
                        </a:solidFill>
                        <a:effectLst/>
                        <a:latin typeface="+mn-lt"/>
                      </a:endParaRPr>
                    </a:p>
                  </a:txBody>
                  <a:tcPr marL="104816" marR="104816" marT="0" marB="0" anchor="ctr">
                    <a:noFill/>
                  </a:tcPr>
                </a:tc>
                <a:tc>
                  <a:txBody>
                    <a:bodyPr/>
                    <a:lstStyle/>
                    <a:p>
                      <a:endParaRPr lang="en-US" sz="2000" dirty="0">
                        <a:solidFill>
                          <a:schemeClr val="tx1"/>
                        </a:solidFill>
                        <a:effectLst/>
                        <a:latin typeface="+mn-lt"/>
                      </a:endParaRPr>
                    </a:p>
                  </a:txBody>
                  <a:tcPr marL="104816" marR="104816" marT="0" marB="0" anchor="ctr">
                    <a:noFill/>
                  </a:tcPr>
                </a:tc>
              </a:tr>
              <a:tr h="184016">
                <a:tc>
                  <a:txBody>
                    <a:bodyPr/>
                    <a:lstStyle/>
                    <a:p>
                      <a:pPr marL="0" marR="0">
                        <a:spcBef>
                          <a:spcPts val="0"/>
                        </a:spcBef>
                        <a:spcAft>
                          <a:spcPts val="600"/>
                        </a:spcAft>
                      </a:pPr>
                      <a:r>
                        <a:rPr lang="en-US" sz="2000" dirty="0">
                          <a:solidFill>
                            <a:schemeClr val="tx1"/>
                          </a:solidFill>
                          <a:effectLst/>
                          <a:latin typeface="+mn-lt"/>
                        </a:rPr>
                        <a:t>TOTAL</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326</a:t>
                      </a:r>
                      <a:endParaRPr lang="en-US" sz="2000" dirty="0">
                        <a:solidFill>
                          <a:schemeClr val="tx1"/>
                        </a:solidFill>
                        <a:effectLst/>
                        <a:latin typeface="+mn-lt"/>
                        <a:ea typeface="Calibri" panose="020F0502020204030204" pitchFamily="34" charset="0"/>
                      </a:endParaRPr>
                    </a:p>
                  </a:txBody>
                  <a:tcPr marL="104816" marR="104816" marT="0" marB="0" anchor="ctr">
                    <a:noFill/>
                  </a:tcPr>
                </a:tc>
                <a:tc>
                  <a:txBody>
                    <a:bodyPr/>
                    <a:lstStyle/>
                    <a:p>
                      <a:endParaRPr lang="en-US" sz="2000" dirty="0">
                        <a:solidFill>
                          <a:schemeClr val="tx1"/>
                        </a:solidFill>
                        <a:effectLst/>
                        <a:latin typeface="+mn-lt"/>
                      </a:endParaRPr>
                    </a:p>
                  </a:txBody>
                  <a:tcPr marL="104816" marR="104816" marT="0" marB="0" anchor="ctr">
                    <a:noFill/>
                  </a:tcPr>
                </a:tc>
                <a:tc>
                  <a:txBody>
                    <a:bodyPr/>
                    <a:lstStyle/>
                    <a:p>
                      <a:pPr marL="0" marR="0" algn="r">
                        <a:spcBef>
                          <a:spcPts val="0"/>
                        </a:spcBef>
                        <a:spcAft>
                          <a:spcPts val="600"/>
                        </a:spcAft>
                      </a:pPr>
                      <a:r>
                        <a:rPr lang="en-US" sz="2000" dirty="0">
                          <a:solidFill>
                            <a:schemeClr val="tx1"/>
                          </a:solidFill>
                          <a:effectLst/>
                          <a:latin typeface="+mn-lt"/>
                        </a:rPr>
                        <a:t>14.9</a:t>
                      </a:r>
                      <a:endParaRPr lang="en-US" sz="2000" dirty="0">
                        <a:solidFill>
                          <a:schemeClr val="tx1"/>
                        </a:solidFill>
                        <a:effectLst/>
                        <a:latin typeface="+mn-lt"/>
                        <a:ea typeface="Calibri" panose="020F0502020204030204" pitchFamily="34" charset="0"/>
                      </a:endParaRPr>
                    </a:p>
                  </a:txBody>
                  <a:tcPr marL="104816" marR="104816" marT="0" marB="0" anchor="ctr">
                    <a:noFill/>
                  </a:tcPr>
                </a:tc>
              </a:tr>
              <a:tr h="184016">
                <a:tc>
                  <a:txBody>
                    <a:bodyPr/>
                    <a:lstStyle/>
                    <a:p>
                      <a:endParaRPr lang="en-US" sz="2400" dirty="0">
                        <a:solidFill>
                          <a:schemeClr val="tx1"/>
                        </a:solidFill>
                        <a:effectLst/>
                        <a:latin typeface="+mn-lt"/>
                      </a:endParaRPr>
                    </a:p>
                  </a:txBody>
                  <a:tcPr marL="104816" marR="104816" marT="0" marB="0" anchor="b">
                    <a:noFill/>
                  </a:tcPr>
                </a:tc>
                <a:tc>
                  <a:txBody>
                    <a:bodyPr/>
                    <a:lstStyle/>
                    <a:p>
                      <a:endParaRPr lang="en-US" sz="2400" dirty="0">
                        <a:solidFill>
                          <a:schemeClr val="tx1"/>
                        </a:solidFill>
                        <a:effectLst/>
                        <a:latin typeface="+mn-lt"/>
                      </a:endParaRPr>
                    </a:p>
                  </a:txBody>
                  <a:tcPr marL="104816" marR="104816" marT="0" marB="0" anchor="b">
                    <a:noFill/>
                  </a:tcPr>
                </a:tc>
                <a:tc>
                  <a:txBody>
                    <a:bodyPr/>
                    <a:lstStyle/>
                    <a:p>
                      <a:endParaRPr lang="en-US" sz="2400">
                        <a:solidFill>
                          <a:schemeClr val="tx1"/>
                        </a:solidFill>
                        <a:effectLst/>
                        <a:latin typeface="+mn-lt"/>
                      </a:endParaRPr>
                    </a:p>
                  </a:txBody>
                  <a:tcPr marL="104816" marR="104816" marT="0" marB="0" anchor="b">
                    <a:noFill/>
                  </a:tcPr>
                </a:tc>
                <a:tc>
                  <a:txBody>
                    <a:bodyPr/>
                    <a:lstStyle/>
                    <a:p>
                      <a:endParaRPr lang="en-US" sz="2400" dirty="0">
                        <a:solidFill>
                          <a:schemeClr val="tx1"/>
                        </a:solidFill>
                        <a:effectLst/>
                        <a:latin typeface="+mn-lt"/>
                      </a:endParaRPr>
                    </a:p>
                  </a:txBody>
                  <a:tcPr marL="104816" marR="104816" marT="0" marB="0" anchor="b">
                    <a:noFill/>
                  </a:tcPr>
                </a:tc>
              </a:tr>
              <a:tr h="184016">
                <a:tc>
                  <a:txBody>
                    <a:bodyPr/>
                    <a:lstStyle/>
                    <a:p>
                      <a:pPr marL="0" marR="0">
                        <a:spcBef>
                          <a:spcPts val="0"/>
                        </a:spcBef>
                        <a:spcAft>
                          <a:spcPts val="600"/>
                        </a:spcAft>
                      </a:pPr>
                      <a:endParaRPr lang="en-US" sz="1800" dirty="0">
                        <a:solidFill>
                          <a:schemeClr val="tx1"/>
                        </a:solidFill>
                        <a:effectLst/>
                        <a:latin typeface="+mn-lt"/>
                        <a:ea typeface="Calibri" panose="020F0502020204030204" pitchFamily="34" charset="0"/>
                      </a:endParaRPr>
                    </a:p>
                  </a:txBody>
                  <a:tcPr marL="104816" marR="104816" marT="0" marB="0" anchor="ctr">
                    <a:noFill/>
                  </a:tcPr>
                </a:tc>
                <a:tc>
                  <a:txBody>
                    <a:bodyPr/>
                    <a:lstStyle/>
                    <a:p>
                      <a:endParaRPr lang="en-US" sz="1800">
                        <a:solidFill>
                          <a:schemeClr val="tx1"/>
                        </a:solidFill>
                        <a:effectLst/>
                        <a:latin typeface="+mn-lt"/>
                      </a:endParaRPr>
                    </a:p>
                  </a:txBody>
                  <a:tcPr marL="104816" marR="104816" marT="0" marB="0" anchor="ctr">
                    <a:noFill/>
                  </a:tcPr>
                </a:tc>
                <a:tc>
                  <a:txBody>
                    <a:bodyPr/>
                    <a:lstStyle/>
                    <a:p>
                      <a:endParaRPr lang="en-US" sz="1800">
                        <a:solidFill>
                          <a:schemeClr val="tx1"/>
                        </a:solidFill>
                        <a:effectLst/>
                        <a:latin typeface="+mn-lt"/>
                      </a:endParaRPr>
                    </a:p>
                  </a:txBody>
                  <a:tcPr marL="104816" marR="104816" marT="0" marB="0" anchor="ctr">
                    <a:noFill/>
                  </a:tcPr>
                </a:tc>
                <a:tc>
                  <a:txBody>
                    <a:bodyPr/>
                    <a:lstStyle/>
                    <a:p>
                      <a:endParaRPr lang="en-US" sz="1800" dirty="0">
                        <a:solidFill>
                          <a:schemeClr val="tx1"/>
                        </a:solidFill>
                        <a:effectLst/>
                        <a:latin typeface="+mn-lt"/>
                      </a:endParaRPr>
                    </a:p>
                  </a:txBody>
                  <a:tcPr marL="104816" marR="104816" marT="0" marB="0" anchor="ctr">
                    <a:noFill/>
                  </a:tcPr>
                </a:tc>
              </a:tr>
            </a:tbl>
          </a:graphicData>
        </a:graphic>
      </p:graphicFrame>
      <p:sp>
        <p:nvSpPr>
          <p:cNvPr id="3" name="Content Placeholder 2"/>
          <p:cNvSpPr>
            <a:spLocks noGrp="1"/>
          </p:cNvSpPr>
          <p:nvPr>
            <p:ph idx="13"/>
          </p:nvPr>
        </p:nvSpPr>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5" name="TextBox 4"/>
          <p:cNvSpPr txBox="1"/>
          <p:nvPr/>
        </p:nvSpPr>
        <p:spPr>
          <a:xfrm>
            <a:off x="952499" y="5945505"/>
            <a:ext cx="8372475" cy="400110"/>
          </a:xfrm>
          <a:prstGeom prst="rect">
            <a:avLst/>
          </a:prstGeom>
          <a:noFill/>
        </p:spPr>
        <p:txBody>
          <a:bodyPr wrap="square" rtlCol="0">
            <a:spAutoFit/>
          </a:bodyPr>
          <a:lstStyle/>
          <a:p>
            <a:r>
              <a:rPr lang="en-US" dirty="0" smtClean="0"/>
              <a:t>Source: J. Miller </a:t>
            </a:r>
            <a:r>
              <a:rPr lang="en-US" i="1" dirty="0" smtClean="0"/>
              <a:t>Nanocellulose</a:t>
            </a:r>
            <a:r>
              <a:rPr lang="en-US" i="1" dirty="0"/>
              <a:t>: Packaging Applications and </a:t>
            </a:r>
            <a:r>
              <a:rPr lang="en-US" i="1" dirty="0" smtClean="0"/>
              <a:t>Markets</a:t>
            </a:r>
            <a:r>
              <a:rPr lang="en-US" sz="2000" i="1" dirty="0" smtClean="0"/>
              <a:t>, </a:t>
            </a:r>
            <a:r>
              <a:rPr lang="en-US" sz="2000" dirty="0" smtClean="0"/>
              <a:t>RISI, Jan, 2019</a:t>
            </a:r>
            <a:endParaRPr lang="en-US" dirty="0"/>
          </a:p>
        </p:txBody>
      </p:sp>
    </p:spTree>
    <p:extLst>
      <p:ext uri="{BB962C8B-B14F-4D97-AF65-F5344CB8AC3E}">
        <p14:creationId xmlns:p14="http://schemas.microsoft.com/office/powerpoint/2010/main" val="3823109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0" hangingPunct="0"/>
            <a:r>
              <a:rPr lang="en-US" sz="3600" dirty="0">
                <a:solidFill>
                  <a:srgbClr val="214050"/>
                </a:solidFill>
                <a:latin typeface="Calibri" panose="020F0502020204030204" pitchFamily="34" charset="0"/>
                <a:ea typeface="+mn-ea"/>
                <a:cs typeface="+mn-cs"/>
              </a:rPr>
              <a:t>Nanocellulose in Packaging Forecast</a:t>
            </a:r>
            <a:br>
              <a:rPr lang="en-US" sz="3600" dirty="0">
                <a:solidFill>
                  <a:srgbClr val="214050"/>
                </a:solidFill>
                <a:latin typeface="Calibri" panose="020F0502020204030204" pitchFamily="34" charset="0"/>
                <a:ea typeface="+mn-ea"/>
                <a:cs typeface="+mn-cs"/>
              </a:rPr>
            </a:br>
            <a:r>
              <a:rPr lang="en-US" sz="2400" dirty="0">
                <a:solidFill>
                  <a:srgbClr val="214050"/>
                </a:solidFill>
                <a:latin typeface="Calibri" panose="020F0502020204030204" pitchFamily="34" charset="0"/>
                <a:ea typeface="+mn-ea"/>
                <a:cs typeface="+mn-cs"/>
              </a:rPr>
              <a:t>(tonnes)</a:t>
            </a:r>
          </a:p>
        </p:txBody>
      </p:sp>
      <p:sp>
        <p:nvSpPr>
          <p:cNvPr id="9" name="Content Placeholder 8"/>
          <p:cNvSpPr>
            <a:spLocks noGrp="1"/>
          </p:cNvSpPr>
          <p:nvPr>
            <p:ph idx="1"/>
          </p:nvPr>
        </p:nvSpPr>
        <p:spPr>
          <a:xfrm>
            <a:off x="2667000" y="2506662"/>
            <a:ext cx="10515600" cy="4351338"/>
          </a:xfrm>
        </p:spPr>
        <p:txBody>
          <a:bodyPr/>
          <a:lstStyle/>
          <a:p>
            <a:pPr marL="0" indent="0">
              <a:buNone/>
            </a:pPr>
            <a:r>
              <a:rPr lang="en-US" dirty="0" smtClean="0"/>
              <a:t>2018 Estimate		  22,000</a:t>
            </a:r>
          </a:p>
          <a:p>
            <a:pPr marL="0" indent="0">
              <a:buNone/>
            </a:pPr>
            <a:r>
              <a:rPr lang="en-US" dirty="0" smtClean="0"/>
              <a:t>2020 Forecast		  44,000</a:t>
            </a:r>
          </a:p>
          <a:p>
            <a:pPr marL="0" indent="0">
              <a:buNone/>
            </a:pPr>
            <a:r>
              <a:rPr lang="en-US" dirty="0" smtClean="0"/>
              <a:t>2025 Forecast		162,000</a:t>
            </a:r>
          </a:p>
          <a:p>
            <a:pPr marL="0" indent="0">
              <a:buNone/>
            </a:pPr>
            <a:r>
              <a:rPr lang="en-US" dirty="0" smtClean="0"/>
              <a:t>CAGR 2018-2025	                33%</a:t>
            </a:r>
            <a:endParaRPr lang="en-US" dirty="0"/>
          </a:p>
        </p:txBody>
      </p:sp>
      <p:sp>
        <p:nvSpPr>
          <p:cNvPr id="4"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
        <p:nvSpPr>
          <p:cNvPr id="5" name="TextBox 4"/>
          <p:cNvSpPr txBox="1"/>
          <p:nvPr/>
        </p:nvSpPr>
        <p:spPr>
          <a:xfrm>
            <a:off x="1051890" y="5647331"/>
            <a:ext cx="8372475" cy="369332"/>
          </a:xfrm>
          <a:prstGeom prst="rect">
            <a:avLst/>
          </a:prstGeom>
          <a:noFill/>
        </p:spPr>
        <p:txBody>
          <a:bodyPr wrap="square" rtlCol="0">
            <a:spAutoFit/>
          </a:bodyPr>
          <a:lstStyle/>
          <a:p>
            <a:r>
              <a:rPr lang="en-US" dirty="0" smtClean="0"/>
              <a:t>Source: J. Miller </a:t>
            </a:r>
            <a:r>
              <a:rPr lang="en-US" i="1" dirty="0" smtClean="0"/>
              <a:t>Nanocellulose</a:t>
            </a:r>
            <a:r>
              <a:rPr lang="en-US" i="1" dirty="0"/>
              <a:t>: Packaging Applications and </a:t>
            </a:r>
            <a:r>
              <a:rPr lang="en-US" i="1" dirty="0" smtClean="0"/>
              <a:t>Markets, </a:t>
            </a:r>
            <a:r>
              <a:rPr lang="en-US" dirty="0" smtClean="0"/>
              <a:t>RISI, Jan, 2019</a:t>
            </a:r>
            <a:endParaRPr lang="en-US" dirty="0"/>
          </a:p>
        </p:txBody>
      </p:sp>
    </p:spTree>
    <p:extLst>
      <p:ext uri="{BB962C8B-B14F-4D97-AF65-F5344CB8AC3E}">
        <p14:creationId xmlns:p14="http://schemas.microsoft.com/office/powerpoint/2010/main" val="1553178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10"/>
          <p:cNvSpPr>
            <a:spLocks noGrp="1" noChangeArrowheads="1"/>
          </p:cNvSpPr>
          <p:nvPr>
            <p:ph idx="1"/>
          </p:nvPr>
        </p:nvSpPr>
        <p:spPr>
          <a:xfrm>
            <a:off x="1485900" y="1492484"/>
            <a:ext cx="8229600" cy="1231106"/>
          </a:xfrm>
        </p:spPr>
        <p:txBody>
          <a:bodyPr>
            <a:spAutoFit/>
          </a:bodyPr>
          <a:lstStyle/>
          <a:p>
            <a:pPr algn="ctr">
              <a:spcBef>
                <a:spcPct val="0"/>
              </a:spcBef>
              <a:buFont typeface="Arial" panose="020B0604020202020204" pitchFamily="34" charset="0"/>
              <a:buNone/>
            </a:pPr>
            <a:r>
              <a:rPr lang="en-US" altLang="en-US" sz="8000" b="1" dirty="0" smtClean="0">
                <a:latin typeface="Freestyle Script" panose="030804020302050B0404" pitchFamily="66" charset="0"/>
                <a:cs typeface="Tahoma" panose="020B0604030504040204" pitchFamily="34" charset="0"/>
              </a:rPr>
              <a:t>Thank you</a:t>
            </a:r>
          </a:p>
        </p:txBody>
      </p:sp>
      <p:sp>
        <p:nvSpPr>
          <p:cNvPr id="4100" name="Text Box 3"/>
          <p:cNvSpPr txBox="1">
            <a:spLocks noChangeArrowheads="1"/>
          </p:cNvSpPr>
          <p:nvPr/>
        </p:nvSpPr>
        <p:spPr bwMode="auto">
          <a:xfrm>
            <a:off x="450516" y="5304536"/>
            <a:ext cx="4205287"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000" b="1" dirty="0">
                <a:latin typeface="Tahoma" panose="020B0604030504040204" pitchFamily="34" charset="0"/>
                <a:cs typeface="Tahoma" panose="020B0604030504040204" pitchFamily="34" charset="0"/>
              </a:rPr>
              <a:t>PRESENTED BY</a:t>
            </a:r>
          </a:p>
          <a:p>
            <a:r>
              <a:rPr lang="en-US" altLang="en-US" sz="1600" b="1" dirty="0" smtClean="0">
                <a:latin typeface="Tahoma" panose="020B0604030504040204" pitchFamily="34" charset="0"/>
                <a:cs typeface="Tahoma" panose="020B0604030504040204" pitchFamily="34" charset="0"/>
              </a:rPr>
              <a:t>Jack Miller</a:t>
            </a:r>
            <a:endParaRPr lang="en-US" altLang="en-US" sz="1600" b="1" dirty="0">
              <a:latin typeface="Tahoma" panose="020B0604030504040204" pitchFamily="34" charset="0"/>
              <a:cs typeface="Tahoma" panose="020B0604030504040204" pitchFamily="34" charset="0"/>
            </a:endParaRPr>
          </a:p>
          <a:p>
            <a:r>
              <a:rPr lang="en-US" altLang="en-US" sz="1200" b="1" dirty="0" smtClean="0">
                <a:latin typeface="Tahoma" panose="020B0604030504040204" pitchFamily="34" charset="0"/>
                <a:cs typeface="Tahoma" panose="020B0604030504040204" pitchFamily="34" charset="0"/>
              </a:rPr>
              <a:t>Principal Consultant</a:t>
            </a:r>
            <a:endParaRPr lang="en-US" altLang="en-US" sz="1200" b="1" dirty="0">
              <a:latin typeface="Tahoma" panose="020B0604030504040204" pitchFamily="34" charset="0"/>
              <a:cs typeface="Tahoma" panose="020B0604030504040204" pitchFamily="34" charset="0"/>
            </a:endParaRPr>
          </a:p>
          <a:p>
            <a:r>
              <a:rPr lang="en-US" altLang="en-US" sz="1100" b="1" dirty="0" smtClean="0">
                <a:latin typeface="Tahoma" panose="020B0604030504040204" pitchFamily="34" charset="0"/>
                <a:cs typeface="Tahoma" panose="020B0604030504040204" pitchFamily="34" charset="0"/>
              </a:rPr>
              <a:t>Biobased Markets</a:t>
            </a:r>
            <a:endParaRPr lang="en-US" altLang="en-US" sz="1100" b="1" dirty="0">
              <a:latin typeface="Tahoma" panose="020B0604030504040204" pitchFamily="34" charset="0"/>
              <a:cs typeface="Tahoma" panose="020B0604030504040204" pitchFamily="34" charset="0"/>
            </a:endParaRPr>
          </a:p>
          <a:p>
            <a:r>
              <a:rPr lang="en-US" altLang="en-US" sz="1100" b="1" dirty="0" smtClean="0">
                <a:latin typeface="Tahoma" panose="020B0604030504040204" pitchFamily="34" charset="0"/>
                <a:cs typeface="Tahoma" panose="020B0604030504040204" pitchFamily="34" charset="0"/>
              </a:rPr>
              <a:t>jackmiller@biobasedmarkets.com</a:t>
            </a:r>
            <a:endParaRPr lang="en-US" altLang="en-US" sz="1100" b="1" dirty="0">
              <a:latin typeface="Tahoma" panose="020B0604030504040204" pitchFamily="34" charset="0"/>
              <a:cs typeface="Tahoma" panose="020B0604030504040204" pitchFamily="34" charset="0"/>
            </a:endParaRPr>
          </a:p>
        </p:txBody>
      </p:sp>
      <p:pic>
        <p:nvPicPr>
          <p:cNvPr id="4101" name="Picture 6" descr="TAPP-logo_SM.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94950" y="6324600"/>
            <a:ext cx="1428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445" y="0"/>
            <a:ext cx="9715500" cy="1428750"/>
          </a:xfrm>
          <a:prstGeom prst="rect">
            <a:avLst/>
          </a:prstGeom>
        </p:spPr>
      </p:pic>
      <p:sp>
        <p:nvSpPr>
          <p:cNvPr id="9" name="Content Placeholder 2"/>
          <p:cNvSpPr txBox="1">
            <a:spLocks/>
          </p:cNvSpPr>
          <p:nvPr/>
        </p:nvSpPr>
        <p:spPr>
          <a:xfrm>
            <a:off x="10394950" y="5304536"/>
            <a:ext cx="1712976" cy="807847"/>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Font typeface="Arial" panose="020B0604020202020204" pitchFamily="34" charset="0"/>
              <a:buNone/>
            </a:pPr>
            <a:r>
              <a:rPr lang="en-US" dirty="0" smtClean="0">
                <a:solidFill>
                  <a:schemeClr val="accent5"/>
                </a:solidFill>
              </a:rPr>
              <a:t>Markets</a:t>
            </a:r>
            <a:endParaRPr lang="en-US" dirty="0">
              <a:solidFill>
                <a:schemeClr val="accent5"/>
              </a:solidFill>
            </a:endParaRPr>
          </a:p>
        </p:txBody>
      </p:sp>
      <p:sp>
        <p:nvSpPr>
          <p:cNvPr id="2" name="Rectangle 1"/>
          <p:cNvSpPr/>
          <p:nvPr/>
        </p:nvSpPr>
        <p:spPr>
          <a:xfrm>
            <a:off x="1229446" y="2226770"/>
            <a:ext cx="10147616" cy="2769989"/>
          </a:xfrm>
          <a:prstGeom prst="rect">
            <a:avLst/>
          </a:prstGeom>
        </p:spPr>
        <p:txBody>
          <a:bodyPr wrap="square">
            <a:spAutoFit/>
          </a:bodyPr>
          <a:lstStyle/>
          <a:p>
            <a:pPr lvl="1"/>
            <a:endParaRPr lang="en-US" dirty="0" smtClean="0"/>
          </a:p>
          <a:p>
            <a:pPr lvl="1"/>
            <a:endParaRPr lang="en-US" sz="1600" dirty="0"/>
          </a:p>
          <a:p>
            <a:pPr lvl="1"/>
            <a:endParaRPr lang="en-US" sz="2000" dirty="0"/>
          </a:p>
          <a:p>
            <a:pPr lvl="1"/>
            <a:r>
              <a:rPr lang="en-US" sz="2000" dirty="0"/>
              <a:t>Nanocellulose: Producers, Products, and Applications – a guide for end users, TAPPI 2017</a:t>
            </a:r>
          </a:p>
          <a:p>
            <a:pPr lvl="1"/>
            <a:endParaRPr lang="en-US" sz="2000" dirty="0"/>
          </a:p>
          <a:p>
            <a:pPr lvl="1"/>
            <a:r>
              <a:rPr lang="en-US" sz="2000" dirty="0" smtClean="0"/>
              <a:t>Nanocellulose</a:t>
            </a:r>
            <a:r>
              <a:rPr lang="en-US" sz="2000" dirty="0"/>
              <a:t>: Challenges and Opportunities – end user perspectives, TAPPI, 2018</a:t>
            </a:r>
          </a:p>
          <a:p>
            <a:pPr lvl="1"/>
            <a:endParaRPr lang="en-US" sz="2000" dirty="0"/>
          </a:p>
          <a:p>
            <a:pPr lvl="1"/>
            <a:r>
              <a:rPr lang="en-US" sz="2000" dirty="0"/>
              <a:t>Nanocellulose: Packaging Applications and Markets, RISI, 2019</a:t>
            </a:r>
          </a:p>
          <a:p>
            <a:pPr lvl="1"/>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015964" y="183038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8000" b="1" dirty="0" smtClean="0">
                <a:solidFill>
                  <a:schemeClr val="accent6">
                    <a:lumMod val="75000"/>
                  </a:schemeClr>
                </a:solidFill>
                <a:latin typeface="Bradley Hand ITC" panose="03070402050302030203" pitchFamily="66" charset="0"/>
              </a:rPr>
              <a:t>Spoiler Alert</a:t>
            </a:r>
            <a:r>
              <a:rPr lang="en-US" sz="7200" b="1" dirty="0" smtClean="0">
                <a:solidFill>
                  <a:schemeClr val="accent6">
                    <a:lumMod val="75000"/>
                  </a:schemeClr>
                </a:solidFill>
                <a:latin typeface="Bradley Hand ITC" panose="03070402050302030203" pitchFamily="66" charset="0"/>
              </a:rPr>
              <a:t>:</a:t>
            </a:r>
          </a:p>
          <a:p>
            <a:endParaRPr lang="en-US" dirty="0" smtClean="0"/>
          </a:p>
          <a:p>
            <a:pPr marL="0" indent="0">
              <a:buFont typeface="Arial" panose="020B0604020202020204" pitchFamily="34" charset="0"/>
              <a:buNone/>
            </a:pPr>
            <a:r>
              <a:rPr lang="en-US" dirty="0" smtClean="0">
                <a:latin typeface="Franklin Gothic Medium" panose="020B0603020102020204" pitchFamily="34" charset="0"/>
              </a:rPr>
              <a:t>Today, 75% of all nanocellulose is produced by mills and used in their own paper and paperboard production.</a:t>
            </a:r>
          </a:p>
        </p:txBody>
      </p:sp>
      <p:sp>
        <p:nvSpPr>
          <p:cNvPr id="6"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17613527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214050"/>
                </a:solidFill>
                <a:latin typeface="Calibri" panose="020F0502020204030204" pitchFamily="34" charset="0"/>
                <a:ea typeface="+mn-ea"/>
                <a:cs typeface="+mn-cs"/>
              </a:rPr>
              <a:t>Opportunities for nanocellulose in packaging…</a:t>
            </a:r>
            <a:br>
              <a:rPr lang="en-US" sz="3600" b="1" dirty="0" smtClean="0">
                <a:solidFill>
                  <a:srgbClr val="214050"/>
                </a:solidFill>
                <a:latin typeface="Calibri" panose="020F0502020204030204" pitchFamily="34" charset="0"/>
                <a:ea typeface="+mn-ea"/>
                <a:cs typeface="+mn-cs"/>
              </a:rPr>
            </a:br>
            <a:r>
              <a:rPr lang="en-US" sz="3600" b="1" dirty="0" smtClean="0">
                <a:solidFill>
                  <a:srgbClr val="214050"/>
                </a:solidFill>
                <a:latin typeface="Calibri" panose="020F0502020204030204" pitchFamily="34" charset="0"/>
                <a:ea typeface="+mn-ea"/>
                <a:cs typeface="+mn-cs"/>
              </a:rPr>
              <a:t>Obviously, strength…</a:t>
            </a:r>
            <a:endParaRPr lang="en-US" sz="3600" b="1" dirty="0">
              <a:solidFill>
                <a:srgbClr val="214050"/>
              </a:solidFill>
              <a:latin typeface="Calibri" panose="020F0502020204030204" pitchFamily="34" charset="0"/>
              <a:ea typeface="+mn-ea"/>
              <a:cs typeface="+mn-cs"/>
            </a:endParaRPr>
          </a:p>
        </p:txBody>
      </p:sp>
      <p:sp>
        <p:nvSpPr>
          <p:cNvPr id="6" name="AutoShape 6" descr="Image result for pictures of walls"/>
          <p:cNvSpPr>
            <a:spLocks noChangeAspect="1" noChangeArrowheads="1"/>
          </p:cNvSpPr>
          <p:nvPr/>
        </p:nvSpPr>
        <p:spPr bwMode="auto">
          <a:xfrm>
            <a:off x="155575" y="-547688"/>
            <a:ext cx="1762125" cy="1143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2377441"/>
            <a:ext cx="4383879" cy="2465931"/>
          </a:xfrm>
          <a:prstGeom prst="rect">
            <a:avLst/>
          </a:prstGeom>
        </p:spPr>
      </p:pic>
    </p:spTree>
    <p:extLst>
      <p:ext uri="{BB962C8B-B14F-4D97-AF65-F5344CB8AC3E}">
        <p14:creationId xmlns:p14="http://schemas.microsoft.com/office/powerpoint/2010/main" val="2426213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214050"/>
                </a:solidFill>
                <a:latin typeface="Calibri" panose="020F0502020204030204" pitchFamily="34" charset="0"/>
                <a:ea typeface="+mn-ea"/>
                <a:cs typeface="+mn-cs"/>
              </a:rPr>
              <a:t>Opportunities for nanocellulose in packaging…</a:t>
            </a:r>
            <a:br>
              <a:rPr lang="en-US" sz="3600" b="1" dirty="0" smtClean="0">
                <a:solidFill>
                  <a:srgbClr val="214050"/>
                </a:solidFill>
                <a:latin typeface="Calibri" panose="020F0502020204030204" pitchFamily="34" charset="0"/>
                <a:ea typeface="+mn-ea"/>
                <a:cs typeface="+mn-cs"/>
              </a:rPr>
            </a:br>
            <a:r>
              <a:rPr lang="en-US" sz="3600" b="1" dirty="0" smtClean="0">
                <a:solidFill>
                  <a:srgbClr val="214050"/>
                </a:solidFill>
                <a:latin typeface="Calibri" panose="020F0502020204030204" pitchFamily="34" charset="0"/>
                <a:ea typeface="+mn-ea"/>
                <a:cs typeface="+mn-cs"/>
              </a:rPr>
              <a:t>Obviously, strength </a:t>
            </a:r>
            <a:r>
              <a:rPr lang="en-US" sz="3600" b="1" dirty="0">
                <a:solidFill>
                  <a:srgbClr val="214050"/>
                </a:solidFill>
                <a:latin typeface="Calibri" panose="020F0502020204030204" pitchFamily="34" charset="0"/>
                <a:ea typeface="+mn-ea"/>
                <a:cs typeface="+mn-cs"/>
              </a:rPr>
              <a:t>and barrier</a:t>
            </a:r>
          </a:p>
        </p:txBody>
      </p:sp>
      <p:sp>
        <p:nvSpPr>
          <p:cNvPr id="6" name="AutoShape 6" descr="Image result for pictures of walls"/>
          <p:cNvSpPr>
            <a:spLocks noChangeAspect="1" noChangeArrowheads="1"/>
          </p:cNvSpPr>
          <p:nvPr/>
        </p:nvSpPr>
        <p:spPr bwMode="auto">
          <a:xfrm>
            <a:off x="155575" y="-547688"/>
            <a:ext cx="1762125" cy="1143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8999" y="2377441"/>
            <a:ext cx="4294759" cy="254997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2377441"/>
            <a:ext cx="4383879" cy="2465931"/>
          </a:xfrm>
          <a:prstGeom prst="rect">
            <a:avLst/>
          </a:prstGeom>
        </p:spPr>
      </p:pic>
    </p:spTree>
    <p:extLst>
      <p:ext uri="{BB962C8B-B14F-4D97-AF65-F5344CB8AC3E}">
        <p14:creationId xmlns:p14="http://schemas.microsoft.com/office/powerpoint/2010/main" val="3446142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3980040"/>
              </p:ext>
            </p:extLst>
          </p:nvPr>
        </p:nvGraphicFramePr>
        <p:xfrm>
          <a:off x="2332724" y="2190750"/>
          <a:ext cx="7786759" cy="3200400"/>
        </p:xfrm>
        <a:graphic>
          <a:graphicData uri="http://schemas.openxmlformats.org/drawingml/2006/table">
            <a:tbl>
              <a:tblPr firstRow="1" firstCol="1" bandRow="1">
                <a:tableStyleId>{5C22544A-7EE6-4342-B048-85BDC9FD1C3A}</a:tableStyleId>
              </a:tblPr>
              <a:tblGrid>
                <a:gridCol w="7786759"/>
              </a:tblGrid>
              <a:tr h="351473">
                <a:tc>
                  <a:txBody>
                    <a:bodyPr/>
                    <a:lstStyle/>
                    <a:p>
                      <a:pPr marL="0" marR="0" indent="0" algn="l" defTabSz="914400" rtl="0" eaLnBrk="1" latinLnBrk="0" hangingPunct="1">
                        <a:spcBef>
                          <a:spcPts val="0"/>
                        </a:spcBef>
                        <a:spcAft>
                          <a:spcPts val="0"/>
                        </a:spcAft>
                        <a:buFont typeface="Arial" panose="020B0604020202020204" pitchFamily="34" charset="0"/>
                        <a:buNone/>
                      </a:pPr>
                      <a:r>
                        <a:rPr lang="en-US" sz="6600" b="1" kern="1200" dirty="0" smtClean="0">
                          <a:solidFill>
                            <a:schemeClr val="tx1"/>
                          </a:solidFill>
                          <a:effectLst/>
                          <a:latin typeface="Monotype Corsiva" panose="03010101010201010101" pitchFamily="66" charset="0"/>
                          <a:ea typeface="+mn-ea"/>
                          <a:cs typeface="+mn-cs"/>
                        </a:rPr>
                        <a:t>But there’s much more</a:t>
                      </a:r>
                    </a:p>
                  </a:txBody>
                  <a:tcPr marL="68580" marR="68580" marT="0" marB="0" anchor="b">
                    <a:noFill/>
                  </a:tcPr>
                </a:tc>
              </a:tr>
              <a:tr h="184150">
                <a:tc>
                  <a:txBody>
                    <a:bodyPr/>
                    <a:lstStyle/>
                    <a:p>
                      <a:pPr marL="0" marR="0" indent="0">
                        <a:spcBef>
                          <a:spcPts val="0"/>
                        </a:spcBef>
                        <a:spcAft>
                          <a:spcPts val="0"/>
                        </a:spcAft>
                        <a:buFont typeface="Arial" panose="020B0604020202020204" pitchFamily="34" charset="0"/>
                        <a:buNone/>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0" marR="0" indent="0">
                        <a:spcBef>
                          <a:spcPts val="0"/>
                        </a:spcBef>
                        <a:spcAft>
                          <a:spcPts val="0"/>
                        </a:spcAft>
                        <a:buFont typeface="Arial" panose="020B0604020202020204" pitchFamily="34" charset="0"/>
                        <a:buNone/>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0" marR="0" indent="0">
                        <a:spcBef>
                          <a:spcPts val="0"/>
                        </a:spcBef>
                        <a:spcAft>
                          <a:spcPts val="0"/>
                        </a:spcAft>
                        <a:buFont typeface="Arial" panose="020B0604020202020204" pitchFamily="34" charset="0"/>
                        <a:buNone/>
                      </a:pPr>
                      <a:endParaRPr lang="en-US" sz="2400" b="0" kern="1200" dirty="0" smtClean="0">
                        <a:solidFill>
                          <a:schemeClr val="tx1"/>
                        </a:solidFill>
                        <a:effectLst/>
                        <a:latin typeface="+mn-lt"/>
                        <a:ea typeface="+mn-ea"/>
                        <a:cs typeface="+mn-cs"/>
                      </a:endParaRPr>
                    </a:p>
                  </a:txBody>
                  <a:tcPr marL="68580" marR="68580" marT="0" marB="0" anchor="b">
                    <a:noFill/>
                  </a:tcPr>
                </a:tc>
              </a:tr>
              <a:tr h="184150">
                <a:tc>
                  <a:txBody>
                    <a:bodyPr/>
                    <a:lstStyle/>
                    <a:p>
                      <a:pPr marL="0" marR="0" indent="0">
                        <a:spcBef>
                          <a:spcPts val="0"/>
                        </a:spcBef>
                        <a:spcAft>
                          <a:spcPts val="0"/>
                        </a:spcAft>
                        <a:buFont typeface="Arial" panose="020B0604020202020204" pitchFamily="34" charset="0"/>
                        <a:buNone/>
                      </a:pPr>
                      <a:endParaRPr lang="en-US" sz="2400" b="0" kern="1200" dirty="0">
                        <a:solidFill>
                          <a:schemeClr val="tx1"/>
                        </a:solidFill>
                        <a:effectLst/>
                        <a:latin typeface="+mn-lt"/>
                        <a:ea typeface="+mn-ea"/>
                        <a:cs typeface="+mn-cs"/>
                      </a:endParaRPr>
                    </a:p>
                  </a:txBody>
                  <a:tcPr marL="68580" marR="68580" marT="0" marB="0" anchor="b">
                    <a:noFill/>
                  </a:tcPr>
                </a:tc>
              </a:tr>
              <a:tr h="184150">
                <a:tc>
                  <a:txBody>
                    <a:bodyPr/>
                    <a:lstStyle/>
                    <a:p>
                      <a:pPr marL="0" marR="0" indent="0">
                        <a:spcBef>
                          <a:spcPts val="0"/>
                        </a:spcBef>
                        <a:spcAft>
                          <a:spcPts val="0"/>
                        </a:spcAft>
                        <a:buFont typeface="Arial" panose="020B0604020202020204" pitchFamily="34" charset="0"/>
                        <a:buNone/>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0" indent="0">
                        <a:buFont typeface="Arial" panose="020B0604020202020204" pitchFamily="34" charset="0"/>
                        <a:buNone/>
                      </a:pPr>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814564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0341783"/>
              </p:ext>
            </p:extLst>
          </p:nvPr>
        </p:nvGraphicFramePr>
        <p:xfrm>
          <a:off x="2312583" y="1690688"/>
          <a:ext cx="7786759" cy="3525150"/>
        </p:xfrm>
        <a:graphic>
          <a:graphicData uri="http://schemas.openxmlformats.org/drawingml/2006/table">
            <a:tbl>
              <a:tblPr firstRow="1" firstCol="1" bandRow="1">
                <a:tableStyleId>{5C22544A-7EE6-4342-B048-85BDC9FD1C3A}</a:tableStyleId>
              </a:tblPr>
              <a:tblGrid>
                <a:gridCol w="7786759"/>
              </a:tblGrid>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environmental impact </a:t>
                      </a: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smtClean="0">
                        <a:solidFill>
                          <a:schemeClr val="tx1"/>
                        </a:solidFill>
                        <a:effectLst/>
                        <a:latin typeface="+mn-lt"/>
                        <a:ea typeface="+mn-ea"/>
                        <a:cs typeface="+mn-cs"/>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a:solidFill>
                          <a:schemeClr val="tx1"/>
                        </a:solidFill>
                        <a:effectLst/>
                        <a:latin typeface="+mn-lt"/>
                        <a:ea typeface="+mn-ea"/>
                        <a:cs typeface="+mn-cs"/>
                      </a:endParaRPr>
                    </a:p>
                  </a:txBody>
                  <a:tcPr marL="68580" marR="68580" marT="0" marB="0" anchor="b">
                    <a:noFill/>
                  </a:tcPr>
                </a:tc>
              </a:tr>
              <a:tr h="96483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6378306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3026932"/>
              </p:ext>
            </p:extLst>
          </p:nvPr>
        </p:nvGraphicFramePr>
        <p:xfrm>
          <a:off x="2312583" y="1690688"/>
          <a:ext cx="7786759" cy="3525150"/>
        </p:xfrm>
        <a:graphic>
          <a:graphicData uri="http://schemas.openxmlformats.org/drawingml/2006/table">
            <a:tbl>
              <a:tblPr firstRow="1" firstCol="1" bandRow="1">
                <a:tableStyleId>{5C22544A-7EE6-4342-B048-85BDC9FD1C3A}</a:tableStyleId>
              </a:tblPr>
              <a:tblGrid>
                <a:gridCol w="7786759"/>
              </a:tblGrid>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environmental impact </a:t>
                      </a: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material cost</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smtClean="0">
                        <a:solidFill>
                          <a:schemeClr val="tx1"/>
                        </a:solidFill>
                        <a:effectLst/>
                        <a:latin typeface="+mn-lt"/>
                        <a:ea typeface="+mn-ea"/>
                        <a:cs typeface="+mn-cs"/>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a:solidFill>
                          <a:schemeClr val="tx1"/>
                        </a:solidFill>
                        <a:effectLst/>
                        <a:latin typeface="+mn-lt"/>
                        <a:ea typeface="+mn-ea"/>
                        <a:cs typeface="+mn-cs"/>
                      </a:endParaRPr>
                    </a:p>
                  </a:txBody>
                  <a:tcPr marL="68580" marR="68580" marT="0" marB="0" anchor="b">
                    <a:noFill/>
                  </a:tcPr>
                </a:tc>
              </a:tr>
              <a:tr h="96483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3358335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214050"/>
                </a:solidFill>
                <a:latin typeface="Calibri" panose="020F0502020204030204" pitchFamily="34" charset="0"/>
                <a:ea typeface="+mn-ea"/>
                <a:cs typeface="+mn-cs"/>
              </a:rPr>
              <a:t>Packaging Opportunities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1252089"/>
              </p:ext>
            </p:extLst>
          </p:nvPr>
        </p:nvGraphicFramePr>
        <p:xfrm>
          <a:off x="2312583" y="1690688"/>
          <a:ext cx="7786759" cy="3890910"/>
        </p:xfrm>
        <a:graphic>
          <a:graphicData uri="http://schemas.openxmlformats.org/drawingml/2006/table">
            <a:tbl>
              <a:tblPr firstRow="1" firstCol="1" bandRow="1">
                <a:tableStyleId>{5C22544A-7EE6-4342-B048-85BDC9FD1C3A}</a:tableStyleId>
              </a:tblPr>
              <a:tblGrid>
                <a:gridCol w="7786759"/>
              </a:tblGrid>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environmental impact </a:t>
                      </a: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r>
                        <a:rPr lang="en-US" sz="2400" b="0" dirty="0">
                          <a:solidFill>
                            <a:schemeClr val="tx1"/>
                          </a:solidFill>
                          <a:effectLst/>
                        </a:rPr>
                        <a:t>lightweighting to reduce material cost</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dirty="0" smtClean="0">
                        <a:solidFill>
                          <a:schemeClr val="tx1"/>
                        </a:solidFill>
                        <a:effectLst/>
                      </a:endParaRPr>
                    </a:p>
                    <a:p>
                      <a:pPr marL="342900" marR="0" indent="-342900">
                        <a:spcBef>
                          <a:spcPts val="0"/>
                        </a:spcBef>
                        <a:spcAft>
                          <a:spcPts val="0"/>
                        </a:spcAft>
                        <a:buFont typeface="Arial" panose="020B0604020202020204" pitchFamily="34" charset="0"/>
                        <a:buChar char="•"/>
                      </a:pPr>
                      <a:r>
                        <a:rPr lang="en-US" sz="2400" b="0" dirty="0" smtClean="0">
                          <a:solidFill>
                            <a:schemeClr val="tx1"/>
                          </a:solidFill>
                          <a:effectLst/>
                        </a:rPr>
                        <a:t>lightweighting </a:t>
                      </a:r>
                      <a:r>
                        <a:rPr lang="en-US" sz="2400" b="0" dirty="0">
                          <a:solidFill>
                            <a:schemeClr val="tx1"/>
                          </a:solidFill>
                          <a:effectLst/>
                        </a:rPr>
                        <a:t>to reduce transport cost</a:t>
                      </a: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smtClean="0">
                        <a:solidFill>
                          <a:schemeClr val="tx1"/>
                        </a:solidFill>
                        <a:effectLst/>
                        <a:latin typeface="+mn-lt"/>
                        <a:ea typeface="+mn-ea"/>
                        <a:cs typeface="+mn-cs"/>
                      </a:endParaRPr>
                    </a:p>
                  </a:txBody>
                  <a:tcPr marL="68580" marR="68580" marT="0" marB="0" anchor="b">
                    <a:noFill/>
                  </a:tcPr>
                </a:tc>
              </a:tr>
              <a:tr h="184150">
                <a:tc>
                  <a:txBody>
                    <a:bodyPr/>
                    <a:lstStyle/>
                    <a:p>
                      <a:pPr marL="342900" marR="0" indent="-342900">
                        <a:spcBef>
                          <a:spcPts val="0"/>
                        </a:spcBef>
                        <a:spcAft>
                          <a:spcPts val="0"/>
                        </a:spcAft>
                        <a:buFont typeface="Arial" panose="020B0604020202020204" pitchFamily="34" charset="0"/>
                        <a:buChar char="•"/>
                      </a:pPr>
                      <a:endParaRPr lang="en-US" sz="2400" b="0" kern="1200" dirty="0">
                        <a:solidFill>
                          <a:schemeClr val="tx1"/>
                        </a:solidFill>
                        <a:effectLst/>
                        <a:latin typeface="+mn-lt"/>
                        <a:ea typeface="+mn-ea"/>
                        <a:cs typeface="+mn-cs"/>
                      </a:endParaRPr>
                    </a:p>
                  </a:txBody>
                  <a:tcPr marL="68580" marR="68580" marT="0" marB="0" anchor="b">
                    <a:noFill/>
                  </a:tcPr>
                </a:tc>
              </a:tr>
              <a:tr h="964830">
                <a:tc>
                  <a:txBody>
                    <a:bodyPr/>
                    <a:lstStyle/>
                    <a:p>
                      <a:pPr marL="342900" marR="0" indent="-342900">
                        <a:spcBef>
                          <a:spcPts val="0"/>
                        </a:spcBef>
                        <a:spcAft>
                          <a:spcPts val="0"/>
                        </a:spcAft>
                        <a:buFont typeface="Arial" panose="020B0604020202020204" pitchFamily="34" charset="0"/>
                        <a:buChar char="•"/>
                      </a:pPr>
                      <a:endParaRPr lang="en-US" sz="2400" b="0" dirty="0">
                        <a:solidFill>
                          <a:schemeClr val="tx1"/>
                        </a:solidFill>
                        <a:effectLst/>
                        <a:latin typeface="Times New Roman" panose="02020603050405020304" pitchFamily="18" charset="0"/>
                        <a:ea typeface="Calibri" panose="020F0502020204030204" pitchFamily="34" charset="0"/>
                      </a:endParaRPr>
                    </a:p>
                  </a:txBody>
                  <a:tcPr marL="68580" marR="68580" marT="0" marB="0" anchor="b">
                    <a:noFill/>
                  </a:tcPr>
                </a:tc>
              </a:tr>
              <a:tr h="184150">
                <a:tc>
                  <a:txBody>
                    <a:bodyPr/>
                    <a:lstStyle/>
                    <a:p>
                      <a:endParaRPr lang="en-US" sz="2400" dirty="0">
                        <a:solidFill>
                          <a:schemeClr val="tx1"/>
                        </a:solidFill>
                        <a:effectLst/>
                        <a:latin typeface="Calibri" panose="020F0502020204030204" pitchFamily="34" charset="0"/>
                      </a:endParaRPr>
                    </a:p>
                  </a:txBody>
                  <a:tcPr marL="68580" marR="68580" marT="0" marB="0" anchor="b">
                    <a:noFill/>
                  </a:tcPr>
                </a:tc>
              </a:tr>
            </a:tbl>
          </a:graphicData>
        </a:graphic>
      </p:graphicFrame>
      <p:sp>
        <p:nvSpPr>
          <p:cNvPr id="5" name="Content Placeholder 2"/>
          <p:cNvSpPr>
            <a:spLocks noGrp="1"/>
          </p:cNvSpPr>
          <p:nvPr>
            <p:ph idx="13"/>
          </p:nvPr>
        </p:nvSpPr>
        <p:spPr>
          <a:xfrm>
            <a:off x="10119483" y="5543550"/>
            <a:ext cx="1712976" cy="807847"/>
          </a:xfrm>
        </p:spPr>
        <p:txBody>
          <a:bodyPr>
            <a:noAutofit/>
          </a:bodyPr>
          <a:lstStyle>
            <a:lvl1pPr>
              <a:defRPr sz="2000"/>
            </a:lvl1pPr>
          </a:lstStyle>
          <a:p>
            <a:pPr marL="0" indent="0">
              <a:lnSpc>
                <a:spcPct val="100000"/>
              </a:lnSpc>
              <a:spcBef>
                <a:spcPts val="0"/>
              </a:spcBef>
              <a:buNone/>
            </a:pPr>
            <a:r>
              <a:rPr lang="en-US" dirty="0" err="1" smtClean="0">
                <a:solidFill>
                  <a:srgbClr val="2ACA2E"/>
                </a:solidFill>
              </a:rPr>
              <a:t>Bio</a:t>
            </a:r>
            <a:r>
              <a:rPr lang="en-US" dirty="0" err="1" smtClean="0">
                <a:solidFill>
                  <a:schemeClr val="accent5"/>
                </a:solidFill>
              </a:rPr>
              <a:t>Based</a:t>
            </a:r>
            <a:endParaRPr lang="en-US" dirty="0" smtClean="0">
              <a:solidFill>
                <a:schemeClr val="accent5"/>
              </a:solidFill>
            </a:endParaRPr>
          </a:p>
          <a:p>
            <a:pPr marL="0" indent="0">
              <a:lnSpc>
                <a:spcPct val="100000"/>
              </a:lnSpc>
              <a:spcBef>
                <a:spcPts val="0"/>
              </a:spcBef>
              <a:buNone/>
            </a:pPr>
            <a:r>
              <a:rPr lang="en-US" dirty="0">
                <a:solidFill>
                  <a:schemeClr val="accent5"/>
                </a:solidFill>
              </a:rPr>
              <a:t>Markets</a:t>
            </a:r>
          </a:p>
        </p:txBody>
      </p:sp>
    </p:spTree>
    <p:extLst>
      <p:ext uri="{BB962C8B-B14F-4D97-AF65-F5344CB8AC3E}">
        <p14:creationId xmlns:p14="http://schemas.microsoft.com/office/powerpoint/2010/main" val="29654007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8Nano Template.potx [Compatibility Mode]" id="{3F105216-B862-4024-BEA9-2CB99F378CAD}" vid="{6C277A69-2420-452C-A8BE-E5AF6A81B3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18411</TotalTime>
  <Words>1149</Words>
  <Application>Microsoft Office PowerPoint</Application>
  <PresentationFormat>Widescreen</PresentationFormat>
  <Paragraphs>284</Paragraphs>
  <Slides>27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Bradley Hand ITC</vt:lpstr>
      <vt:lpstr>Calibri</vt:lpstr>
      <vt:lpstr>Calibri Light</vt:lpstr>
      <vt:lpstr>Franklin Gothic Medium</vt:lpstr>
      <vt:lpstr>Freestyle Script</vt:lpstr>
      <vt:lpstr>Monotype Corsiva</vt:lpstr>
      <vt:lpstr>Tahoma</vt:lpstr>
      <vt:lpstr>Times New Roman</vt:lpstr>
      <vt:lpstr>Office Theme</vt:lpstr>
      <vt:lpstr>PowerPoint Presentation</vt:lpstr>
      <vt:lpstr>PowerPoint Presentation</vt:lpstr>
      <vt:lpstr>PowerPoint Presentation</vt:lpstr>
      <vt:lpstr>Opportunities for nanocellulose in packaging… Obviously, strength…</vt:lpstr>
      <vt:lpstr>Opportunities for nanocellulose in packaging… Obviously, strength and barrier</vt:lpstr>
      <vt:lpstr>Packaging Opportunities</vt:lpstr>
      <vt:lpstr>Packaging Opportunities</vt:lpstr>
      <vt:lpstr>Packaging Opportunities</vt:lpstr>
      <vt:lpstr>Packaging Opportunities</vt:lpstr>
      <vt:lpstr>Packaging Opportunities</vt:lpstr>
      <vt:lpstr>Packaging Opportunities</vt:lpstr>
      <vt:lpstr>Applications with paper and paperboard</vt:lpstr>
      <vt:lpstr>An example…MFC in white top liner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Nanocellulose Supply Chain</vt:lpstr>
      <vt:lpstr>PowerPoint Presentation</vt:lpstr>
      <vt:lpstr>Nanocellulose Producers at Demonstration Scale or Larger (tonnes per year, dry basis)  </vt:lpstr>
      <vt:lpstr>Cellulose Nanomaterials Potential Volume in Packaging Applications (million tonnes)</vt:lpstr>
      <vt:lpstr>Nanocellulose in Packaging Forecast (tonnes)</vt:lpstr>
      <vt:lpstr>PowerPoint Presentation</vt:lpstr>
    </vt:vector>
  </TitlesOfParts>
  <Company>U. S. Forest Service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Moon, Robert J -FS</dc:creator>
  <cp:lastModifiedBy>Jack Miller</cp:lastModifiedBy>
  <cp:revision>50</cp:revision>
  <dcterms:created xsi:type="dcterms:W3CDTF">2018-02-19T12:04:24Z</dcterms:created>
  <dcterms:modified xsi:type="dcterms:W3CDTF">2020-03-11T14:11:05Z</dcterms:modified>
</cp:coreProperties>
</file>