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35"/>
  </p:notesMasterIdLst>
  <p:handoutMasterIdLst>
    <p:handoutMasterId r:id="rId36"/>
  </p:handoutMasterIdLst>
  <p:sldIdLst>
    <p:sldId id="313" r:id="rId4"/>
    <p:sldId id="348" r:id="rId5"/>
    <p:sldId id="324" r:id="rId6"/>
    <p:sldId id="304" r:id="rId7"/>
    <p:sldId id="357" r:id="rId8"/>
    <p:sldId id="320" r:id="rId9"/>
    <p:sldId id="317" r:id="rId10"/>
    <p:sldId id="328" r:id="rId11"/>
    <p:sldId id="302" r:id="rId12"/>
    <p:sldId id="359" r:id="rId13"/>
    <p:sldId id="327" r:id="rId14"/>
    <p:sldId id="299" r:id="rId15"/>
    <p:sldId id="309" r:id="rId16"/>
    <p:sldId id="310" r:id="rId17"/>
    <p:sldId id="311" r:id="rId18"/>
    <p:sldId id="312" r:id="rId19"/>
    <p:sldId id="285" r:id="rId20"/>
    <p:sldId id="352" r:id="rId21"/>
    <p:sldId id="330" r:id="rId22"/>
    <p:sldId id="344" r:id="rId23"/>
    <p:sldId id="331" r:id="rId24"/>
    <p:sldId id="332" r:id="rId25"/>
    <p:sldId id="353" r:id="rId26"/>
    <p:sldId id="354" r:id="rId27"/>
    <p:sldId id="350" r:id="rId28"/>
    <p:sldId id="345" r:id="rId29"/>
    <p:sldId id="355" r:id="rId30"/>
    <p:sldId id="346" r:id="rId31"/>
    <p:sldId id="347" r:id="rId32"/>
    <p:sldId id="358" r:id="rId33"/>
    <p:sldId id="35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9" autoAdjust="0"/>
    <p:restoredTop sz="94660"/>
  </p:normalViewPr>
  <p:slideViewPr>
    <p:cSldViewPr>
      <p:cViewPr varScale="1">
        <p:scale>
          <a:sx n="66" d="100"/>
          <a:sy n="66" d="100"/>
        </p:scale>
        <p:origin x="600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37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hn\Documents\Tappi\Grenoble%2016\loading%20and%20cos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14289880431613"/>
          <c:y val="0.1291029163711355"/>
          <c:w val="0.85390252599890826"/>
          <c:h val="0.72240209511026787"/>
        </c:manualLayout>
      </c:layout>
      <c:lineChart>
        <c:grouping val="standard"/>
        <c:varyColors val="0"/>
        <c:ser>
          <c:idx val="2"/>
          <c:order val="0"/>
          <c:tx>
            <c:strRef>
              <c:f>Sheet1!$B$3</c:f>
              <c:strCache>
                <c:ptCount val="1"/>
                <c:pt idx="0">
                  <c:v>0.3%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Sheet1!$B$4:$B$19</c:f>
              <c:numCache>
                <c:formatCode>_("$"* #,##0.00_);_("$"* \(#,##0.00\);_("$"* "-"??_);_(@_)</c:formatCode>
                <c:ptCount val="8"/>
                <c:pt idx="0">
                  <c:v>6.666666666666667</c:v>
                </c:pt>
                <c:pt idx="1">
                  <c:v>13.333333333333334</c:v>
                </c:pt>
                <c:pt idx="2">
                  <c:v>20</c:v>
                </c:pt>
                <c:pt idx="3">
                  <c:v>26.666666666666668</c:v>
                </c:pt>
                <c:pt idx="4">
                  <c:v>33.333333333333329</c:v>
                </c:pt>
                <c:pt idx="5">
                  <c:v>39.999999999999993</c:v>
                </c:pt>
                <c:pt idx="6">
                  <c:v>46.666666666666664</c:v>
                </c:pt>
                <c:pt idx="7">
                  <c:v>53.333333333333336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1%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Sheet1!$C$4:$C$19</c:f>
              <c:numCache>
                <c:formatCode>_("$"* #,##0.00_);_("$"* \(#,##0.00\);_("$"* "-"??_);_(@_)</c:formatCode>
                <c:ptCount val="8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9.9999999999999982</c:v>
                </c:pt>
                <c:pt idx="5">
                  <c:v>11.999999999999998</c:v>
                </c:pt>
                <c:pt idx="6">
                  <c:v>13.999999999999998</c:v>
                </c:pt>
                <c:pt idx="7">
                  <c:v>16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Sheet1!$E$3</c:f>
              <c:strCache>
                <c:ptCount val="1"/>
                <c:pt idx="0">
                  <c:v>5%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Sheet1!$E$4:$E$19</c:f>
              <c:numCache>
                <c:formatCode>_("$"* #,##0.00_);_("$"* \(#,##0.00\);_("$"* "-"??_);_(@_)</c:formatCode>
                <c:ptCount val="8"/>
                <c:pt idx="0">
                  <c:v>0.39999999999999997</c:v>
                </c:pt>
                <c:pt idx="1">
                  <c:v>0.79999999999999993</c:v>
                </c:pt>
                <c:pt idx="2">
                  <c:v>1.2</c:v>
                </c:pt>
                <c:pt idx="3">
                  <c:v>1.5999999999999999</c:v>
                </c:pt>
                <c:pt idx="4">
                  <c:v>1.9999999999999998</c:v>
                </c:pt>
                <c:pt idx="5">
                  <c:v>2.3999999999999995</c:v>
                </c:pt>
                <c:pt idx="6">
                  <c:v>2.7999999999999994</c:v>
                </c:pt>
                <c:pt idx="7">
                  <c:v>3.1999999999999997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Sheet1!$B$3</c:f>
              <c:strCache>
                <c:ptCount val="1"/>
                <c:pt idx="0">
                  <c:v>0.3%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Sheet1!$B$4:$B$19</c:f>
              <c:numCache>
                <c:formatCode>_("$"* #,##0.00_);_("$"* \(#,##0.00\);_("$"* "-"??_);_(@_)</c:formatCode>
                <c:ptCount val="8"/>
                <c:pt idx="0">
                  <c:v>6.666666666666667</c:v>
                </c:pt>
                <c:pt idx="1">
                  <c:v>13.333333333333334</c:v>
                </c:pt>
                <c:pt idx="2">
                  <c:v>20</c:v>
                </c:pt>
                <c:pt idx="3">
                  <c:v>26.666666666666668</c:v>
                </c:pt>
                <c:pt idx="4">
                  <c:v>33.333333333333329</c:v>
                </c:pt>
                <c:pt idx="5">
                  <c:v>39.999999999999993</c:v>
                </c:pt>
                <c:pt idx="6">
                  <c:v>46.666666666666664</c:v>
                </c:pt>
                <c:pt idx="7">
                  <c:v>53.333333333333336</c:v>
                </c:pt>
              </c:numCache>
            </c:numRef>
          </c:val>
          <c:smooth val="0"/>
        </c:ser>
        <c:ser>
          <c:idx val="7"/>
          <c:order val="4"/>
          <c:tx>
            <c:strRef>
              <c:f>Sheet1!$C$3</c:f>
              <c:strCache>
                <c:ptCount val="1"/>
                <c:pt idx="0">
                  <c:v>1%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Sheet1!$C$4:$C$19</c:f>
              <c:numCache>
                <c:formatCode>_("$"* #,##0.00_);_("$"* \(#,##0.00\);_("$"* "-"??_);_(@_)</c:formatCode>
                <c:ptCount val="8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9.9999999999999982</c:v>
                </c:pt>
                <c:pt idx="5">
                  <c:v>11.999999999999998</c:v>
                </c:pt>
                <c:pt idx="6">
                  <c:v>13.999999999999998</c:v>
                </c:pt>
                <c:pt idx="7">
                  <c:v>16</c:v>
                </c:pt>
              </c:numCache>
            </c:numRef>
          </c:val>
          <c:smooth val="0"/>
        </c:ser>
        <c:ser>
          <c:idx val="8"/>
          <c:order val="5"/>
          <c:tx>
            <c:strRef>
              <c:f>Sheet1!$E$3</c:f>
              <c:strCache>
                <c:ptCount val="1"/>
                <c:pt idx="0">
                  <c:v>5%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Sheet1!$E$4:$E$19</c:f>
              <c:numCache>
                <c:formatCode>_("$"* #,##0.00_);_("$"* \(#,##0.00\);_("$"* "-"??_);_(@_)</c:formatCode>
                <c:ptCount val="8"/>
                <c:pt idx="0">
                  <c:v>0.39999999999999997</c:v>
                </c:pt>
                <c:pt idx="1">
                  <c:v>0.79999999999999993</c:v>
                </c:pt>
                <c:pt idx="2">
                  <c:v>1.2</c:v>
                </c:pt>
                <c:pt idx="3">
                  <c:v>1.5999999999999999</c:v>
                </c:pt>
                <c:pt idx="4">
                  <c:v>1.9999999999999998</c:v>
                </c:pt>
                <c:pt idx="5">
                  <c:v>2.3999999999999995</c:v>
                </c:pt>
                <c:pt idx="6">
                  <c:v>2.7999999999999994</c:v>
                </c:pt>
                <c:pt idx="7">
                  <c:v>3.1999999999999997</c:v>
                </c:pt>
              </c:numCache>
            </c:numRef>
          </c:val>
          <c:smooth val="0"/>
        </c:ser>
        <c:ser>
          <c:idx val="9"/>
          <c:order val="6"/>
          <c:tx>
            <c:strRef>
              <c:f>Sheet1!$B$3</c:f>
              <c:strCache>
                <c:ptCount val="1"/>
                <c:pt idx="0">
                  <c:v>0.3%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Sheet1!$B$4:$B$19</c:f>
              <c:numCache>
                <c:formatCode>_("$"* #,##0.00_);_("$"* \(#,##0.00\);_("$"* "-"??_);_(@_)</c:formatCode>
                <c:ptCount val="8"/>
                <c:pt idx="0">
                  <c:v>6.666666666666667</c:v>
                </c:pt>
                <c:pt idx="1">
                  <c:v>13.333333333333334</c:v>
                </c:pt>
                <c:pt idx="2">
                  <c:v>20</c:v>
                </c:pt>
                <c:pt idx="3">
                  <c:v>26.666666666666668</c:v>
                </c:pt>
                <c:pt idx="4">
                  <c:v>33.333333333333329</c:v>
                </c:pt>
                <c:pt idx="5">
                  <c:v>39.999999999999993</c:v>
                </c:pt>
                <c:pt idx="6">
                  <c:v>46.666666666666664</c:v>
                </c:pt>
                <c:pt idx="7">
                  <c:v>53.333333333333336</c:v>
                </c:pt>
              </c:numCache>
            </c:numRef>
          </c:val>
          <c:smooth val="0"/>
        </c:ser>
        <c:ser>
          <c:idx val="10"/>
          <c:order val="7"/>
          <c:tx>
            <c:strRef>
              <c:f>Sheet1!$C$3</c:f>
              <c:strCache>
                <c:ptCount val="1"/>
                <c:pt idx="0">
                  <c:v>1%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Sheet1!$C$4:$C$19</c:f>
              <c:numCache>
                <c:formatCode>_("$"* #,##0.00_);_("$"* \(#,##0.00\);_("$"* "-"??_);_(@_)</c:formatCode>
                <c:ptCount val="8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9.9999999999999982</c:v>
                </c:pt>
                <c:pt idx="5">
                  <c:v>11.999999999999998</c:v>
                </c:pt>
                <c:pt idx="6">
                  <c:v>13.999999999999998</c:v>
                </c:pt>
                <c:pt idx="7">
                  <c:v>16</c:v>
                </c:pt>
              </c:numCache>
            </c:numRef>
          </c:val>
          <c:smooth val="0"/>
        </c:ser>
        <c:ser>
          <c:idx val="11"/>
          <c:order val="8"/>
          <c:tx>
            <c:strRef>
              <c:f>Sheet1!$E$3</c:f>
              <c:strCache>
                <c:ptCount val="1"/>
                <c:pt idx="0">
                  <c:v>5%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Sheet1!$E$4:$E$19</c:f>
              <c:numCache>
                <c:formatCode>_("$"* #,##0.00_);_("$"* \(#,##0.00\);_("$"* "-"??_);_(@_)</c:formatCode>
                <c:ptCount val="8"/>
                <c:pt idx="0">
                  <c:v>0.39999999999999997</c:v>
                </c:pt>
                <c:pt idx="1">
                  <c:v>0.79999999999999993</c:v>
                </c:pt>
                <c:pt idx="2">
                  <c:v>1.2</c:v>
                </c:pt>
                <c:pt idx="3">
                  <c:v>1.5999999999999999</c:v>
                </c:pt>
                <c:pt idx="4">
                  <c:v>1.9999999999999998</c:v>
                </c:pt>
                <c:pt idx="5">
                  <c:v>2.3999999999999995</c:v>
                </c:pt>
                <c:pt idx="6">
                  <c:v>2.7999999999999994</c:v>
                </c:pt>
                <c:pt idx="7">
                  <c:v>3.1999999999999997</c:v>
                </c:pt>
              </c:numCache>
            </c:numRef>
          </c:val>
          <c:smooth val="0"/>
        </c:ser>
        <c:ser>
          <c:idx val="0"/>
          <c:order val="9"/>
          <c:tx>
            <c:strRef>
              <c:f>Sheet1!$B$3</c:f>
              <c:strCache>
                <c:ptCount val="1"/>
                <c:pt idx="0">
                  <c:v>0.3%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Sheet1!$B$4:$B$19</c:f>
              <c:numCache>
                <c:formatCode>_("$"* #,##0.00_);_("$"* \(#,##0.00\);_("$"* "-"??_);_(@_)</c:formatCode>
                <c:ptCount val="8"/>
                <c:pt idx="0">
                  <c:v>6.666666666666667</c:v>
                </c:pt>
                <c:pt idx="1">
                  <c:v>13.333333333333334</c:v>
                </c:pt>
                <c:pt idx="2">
                  <c:v>20</c:v>
                </c:pt>
                <c:pt idx="3">
                  <c:v>26.666666666666668</c:v>
                </c:pt>
                <c:pt idx="4">
                  <c:v>33.333333333333329</c:v>
                </c:pt>
                <c:pt idx="5">
                  <c:v>39.999999999999993</c:v>
                </c:pt>
                <c:pt idx="6">
                  <c:v>46.666666666666664</c:v>
                </c:pt>
                <c:pt idx="7">
                  <c:v>53.333333333333336</c:v>
                </c:pt>
              </c:numCache>
            </c:numRef>
          </c:val>
          <c:smooth val="0"/>
        </c:ser>
        <c:ser>
          <c:idx val="1"/>
          <c:order val="10"/>
          <c:tx>
            <c:strRef>
              <c:f>Sheet1!$C$3</c:f>
              <c:strCache>
                <c:ptCount val="1"/>
                <c:pt idx="0">
                  <c:v>1%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Sheet1!$C$4:$C$19</c:f>
              <c:numCache>
                <c:formatCode>_("$"* #,##0.00_);_("$"* \(#,##0.00\);_("$"* "-"??_);_(@_)</c:formatCode>
                <c:ptCount val="8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9.9999999999999982</c:v>
                </c:pt>
                <c:pt idx="5">
                  <c:v>11.999999999999998</c:v>
                </c:pt>
                <c:pt idx="6">
                  <c:v>13.999999999999998</c:v>
                </c:pt>
                <c:pt idx="7">
                  <c:v>16</c:v>
                </c:pt>
              </c:numCache>
            </c:numRef>
          </c:val>
          <c:smooth val="0"/>
        </c:ser>
        <c:ser>
          <c:idx val="3"/>
          <c:order val="11"/>
          <c:tx>
            <c:strRef>
              <c:f>Sheet1!$E$3</c:f>
              <c:strCache>
                <c:ptCount val="1"/>
                <c:pt idx="0">
                  <c:v>5%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</c:f>
              <c:numCache>
                <c:formatCode>0%</c:formatCode>
                <c:ptCount val="8"/>
                <c:pt idx="0">
                  <c:v>0.02</c:v>
                </c:pt>
                <c:pt idx="1">
                  <c:v>0.04</c:v>
                </c:pt>
                <c:pt idx="2">
                  <c:v>6.0000000000000005E-2</c:v>
                </c:pt>
                <c:pt idx="3">
                  <c:v>0.08</c:v>
                </c:pt>
                <c:pt idx="4">
                  <c:v>9.9999999999999992E-2</c:v>
                </c:pt>
                <c:pt idx="5">
                  <c:v>0.11999999999999998</c:v>
                </c:pt>
                <c:pt idx="6">
                  <c:v>0.13999999999999999</c:v>
                </c:pt>
                <c:pt idx="7">
                  <c:v>0.16</c:v>
                </c:pt>
              </c:numCache>
            </c:numRef>
          </c:cat>
          <c:val>
            <c:numRef>
              <c:f>Sheet1!$E$4:$E$19</c:f>
              <c:numCache>
                <c:formatCode>_("$"* #,##0.00_);_("$"* \(#,##0.00\);_("$"* "-"??_);_(@_)</c:formatCode>
                <c:ptCount val="8"/>
                <c:pt idx="0">
                  <c:v>0.39999999999999997</c:v>
                </c:pt>
                <c:pt idx="1">
                  <c:v>0.79999999999999993</c:v>
                </c:pt>
                <c:pt idx="2">
                  <c:v>1.2</c:v>
                </c:pt>
                <c:pt idx="3">
                  <c:v>1.5999999999999999</c:v>
                </c:pt>
                <c:pt idx="4">
                  <c:v>1.9999999999999998</c:v>
                </c:pt>
                <c:pt idx="5">
                  <c:v>2.3999999999999995</c:v>
                </c:pt>
                <c:pt idx="6">
                  <c:v>2.7999999999999994</c:v>
                </c:pt>
                <c:pt idx="7">
                  <c:v>3.1999999999999997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0398424"/>
        <c:axId val="250395680"/>
      </c:lineChart>
      <c:catAx>
        <c:axId val="250398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Weight reduction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395680"/>
        <c:crosses val="autoZero"/>
        <c:auto val="1"/>
        <c:lblAlgn val="ctr"/>
        <c:lblOffset val="100"/>
        <c:noMultiLvlLbl val="0"/>
      </c:catAx>
      <c:valAx>
        <c:axId val="25039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Breakeven nano cost</a:t>
                </a:r>
                <a:endParaRPr lang="en-US" sz="1600" b="1" baseline="0" dirty="0"/>
              </a:p>
              <a:p>
                <a:pPr>
                  <a:defRPr sz="1600"/>
                </a:pP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398424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</cdr:x>
      <cdr:y>0.66234</cdr:y>
    </cdr:from>
    <cdr:to>
      <cdr:x>0.69005</cdr:x>
      <cdr:y>0.72028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4114800" y="2667000"/>
          <a:ext cx="617563" cy="233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</a:t>
          </a:r>
          <a:r>
            <a:rPr lang="en-US" sz="1100" dirty="0" smtClean="0"/>
            <a:t>.0</a:t>
          </a:r>
          <a:r>
            <a:rPr lang="en-US" sz="1100" dirty="0"/>
            <a:t>%</a:t>
          </a:r>
        </a:p>
        <a:p xmlns:a="http://schemas.openxmlformats.org/drawingml/2006/main">
          <a:endParaRPr lang="en-US" sz="1100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0.56667</cdr:x>
      <cdr:y>0.4731</cdr:y>
    </cdr:from>
    <cdr:to>
      <cdr:x>0.65672</cdr:x>
      <cdr:y>0.53104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3886200" y="1905000"/>
          <a:ext cx="617563" cy="233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0.3%</a:t>
          </a: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</cdr:x>
      <cdr:y>0.7475</cdr:y>
    </cdr:from>
    <cdr:to>
      <cdr:x>0.89005</cdr:x>
      <cdr:y>0.80544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5486400" y="3009900"/>
          <a:ext cx="617563" cy="233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5.0</a:t>
          </a:r>
          <a:r>
            <a:rPr lang="en-US" sz="1100" dirty="0" smtClean="0"/>
            <a:t>%</a:t>
          </a:r>
          <a:endParaRPr lang="en-US" sz="1100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0.63333</cdr:x>
      <cdr:y>0.52041</cdr:y>
    </cdr:from>
    <cdr:to>
      <cdr:x>0.67778</cdr:x>
      <cdr:y>0.52987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4343400" y="2095500"/>
          <a:ext cx="304800" cy="381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0.56772</cdr:y>
    </cdr:from>
    <cdr:to>
      <cdr:x>0.73333</cdr:x>
      <cdr:y>0.68126</cdr:y>
    </cdr:to>
    <cdr:cxnSp macro="">
      <cdr:nvCxnSpPr>
        <cdr:cNvPr id="9" name="Straight Arrow Connector 8"/>
        <cdr:cNvCxnSpPr/>
      </cdr:nvCxnSpPr>
      <cdr:spPr>
        <a:xfrm xmlns:a="http://schemas.openxmlformats.org/drawingml/2006/main" flipH="1">
          <a:off x="4572000" y="2286000"/>
          <a:ext cx="457200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0.78889</cdr:x>
      <cdr:y>0.60557</cdr:y>
    </cdr:from>
    <cdr:to>
      <cdr:x>0.82222</cdr:x>
      <cdr:y>0.7475</cdr:y>
    </cdr:to>
    <cdr:cxnSp macro="">
      <cdr:nvCxnSpPr>
        <cdr:cNvPr id="11" name="Straight Arrow Connector 10"/>
        <cdr:cNvCxnSpPr/>
      </cdr:nvCxnSpPr>
      <cdr:spPr>
        <a:xfrm xmlns:a="http://schemas.openxmlformats.org/drawingml/2006/main">
          <a:off x="5410200" y="2438400"/>
          <a:ext cx="228600" cy="5715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BAAE0-9CFC-4EF3-892B-3A4E03BE3A9A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F58A8-CF89-452A-B7EB-C75615634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26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9C22-26E2-40EC-A770-C2D9D35497BD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C4AB4-56F4-4AE6-9108-EF496403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Cellucomp</a:t>
            </a:r>
            <a:r>
              <a:rPr lang="en-US" dirty="0" smtClean="0"/>
              <a:t> Curran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C4AB4-56F4-4AE6-9108-EF49640367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30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Cellucomp</a:t>
            </a:r>
            <a:r>
              <a:rPr lang="en-US" dirty="0" smtClean="0"/>
              <a:t> Curran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C4AB4-56F4-4AE6-9108-EF49640367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78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Cellucomp</a:t>
            </a:r>
            <a:r>
              <a:rPr lang="en-US" dirty="0" smtClean="0"/>
              <a:t> Curran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C4AB4-56F4-4AE6-9108-EF49640367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63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1% loading, $1 polymer, 10% weight reduction, can afford $10 for</a:t>
            </a:r>
            <a:r>
              <a:rPr lang="en-US" baseline="0" dirty="0" smtClean="0"/>
              <a:t> NCC. 0.3% loading; 5% weight reduction, close to $20 per lb.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C4AB4-56F4-4AE6-9108-EF496403676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7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2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5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08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58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1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70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72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88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5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60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48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C1B3-7BF8-4496-84AE-50AE3C4265E5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7E23-BA65-40C5-9B7E-6158760906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9982200" y="5349875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rgbClr val="2ACA2E"/>
                </a:solidFill>
              </a:rPr>
              <a:t>Bio</a:t>
            </a:r>
            <a:r>
              <a:rPr lang="en-US" sz="2400" dirty="0" err="1" smtClean="0">
                <a:solidFill>
                  <a:schemeClr val="accent5"/>
                </a:solidFill>
              </a:rPr>
              <a:t>Based</a:t>
            </a:r>
            <a:endParaRPr lang="en-US" sz="24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Markets</a:t>
            </a:r>
          </a:p>
        </p:txBody>
      </p:sp>
    </p:spTree>
    <p:extLst>
      <p:ext uri="{BB962C8B-B14F-4D97-AF65-F5344CB8AC3E}">
        <p14:creationId xmlns:p14="http://schemas.microsoft.com/office/powerpoint/2010/main" val="3128034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C1B3-7BF8-4496-84AE-50AE3C4265E5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7E23-BA65-40C5-9B7E-6158760906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9982200" y="5349875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rgbClr val="2ACA2E"/>
                </a:solidFill>
              </a:rPr>
              <a:t>Bio</a:t>
            </a:r>
            <a:r>
              <a:rPr lang="en-US" sz="2400" dirty="0" err="1" smtClean="0">
                <a:solidFill>
                  <a:schemeClr val="accent5"/>
                </a:solidFill>
              </a:rPr>
              <a:t>Based</a:t>
            </a:r>
            <a:endParaRPr lang="en-US" sz="24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Markets</a:t>
            </a:r>
          </a:p>
        </p:txBody>
      </p:sp>
    </p:spTree>
    <p:extLst>
      <p:ext uri="{BB962C8B-B14F-4D97-AF65-F5344CB8AC3E}">
        <p14:creationId xmlns:p14="http://schemas.microsoft.com/office/powerpoint/2010/main" val="3705295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6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11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59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26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72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09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3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550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36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903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560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9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9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8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3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9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2913-1F44-45EF-B906-CA7860A706D0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4007-4BAC-4346-B001-14431948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1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610A0-4AA6-400B-8814-20614EEF82D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07CE-8493-43E1-BF10-75959C5B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7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0" r:id="rId12"/>
    <p:sldLayoutId id="214748369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2034-2617-4C10-AAE7-DB831C3CA3B8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98EDF-7152-4BE8-953D-A071D502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2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po.gov/fdsys/pkg/FR-2017-01-12/html/2017-00052.htm" TargetMode="External"/><Relationship Id="rId2" Type="http://schemas.openxmlformats.org/officeDocument/2006/relationships/hyperlink" Target="https://www.gpo.gov/fdsys/search/pagedetails.action?granuleId=2017-00052&amp;packageId=FR-2017-01-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97742" y="2297092"/>
            <a:ext cx="9038481" cy="128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6000" b="1" dirty="0"/>
              <a:t>Nanocellulose </a:t>
            </a:r>
            <a:r>
              <a:rPr lang="en-US" sz="6000" b="1" dirty="0" smtClean="0"/>
              <a:t>Demystified</a:t>
            </a:r>
            <a:endParaRPr lang="en-US" sz="6000" b="1" dirty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19075" y="5043488"/>
            <a:ext cx="51244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6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PRESENTED BY:</a:t>
            </a:r>
            <a:endParaRPr lang="en-US" altLang="en-US" sz="16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Jack Miller </a:t>
            </a:r>
            <a:endParaRPr lang="en-US" altLang="en-US" sz="2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Principal Consultant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Biobased Markets</a:t>
            </a:r>
            <a:endParaRPr lang="en-US" altLang="en-US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479024" y="5043488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072" y="152400"/>
            <a:ext cx="3041904" cy="165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2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cellulose?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267" name="Picture 3" descr="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800"/>
            <a:ext cx="533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2590800" y="6096000"/>
            <a:ext cx="2719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Source: CelluForce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79024" y="5688203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nanocellulose?</a:t>
            </a:r>
          </a:p>
        </p:txBody>
      </p:sp>
      <p:pic>
        <p:nvPicPr>
          <p:cNvPr id="3" name="Picture 2" descr="_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1905000"/>
            <a:ext cx="6629400" cy="4114800"/>
          </a:xfrm>
          <a:prstGeom prst="rect">
            <a:avLst/>
          </a:prstGeom>
          <a:noFill/>
          <a:extLst/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05401" y="2012812"/>
            <a:ext cx="1476375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5289"/>
                </a:solidFill>
              </a:rPr>
              <a:t>crystalline region: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382001" y="2895600"/>
            <a:ext cx="1400175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US" sz="2000" dirty="0">
                <a:solidFill>
                  <a:srgbClr val="005289"/>
                </a:solidFill>
              </a:rPr>
              <a:t>amorphous region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400800" y="2514600"/>
            <a:ext cx="609600" cy="206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010400" y="3249544"/>
            <a:ext cx="1371600" cy="48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0479024" y="5688203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1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Types </a:t>
            </a: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of “nano” </a:t>
            </a: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“cellulose”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564" y="2057401"/>
            <a:ext cx="6204686" cy="33944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Cellulose nanofibrils (CNF)</a:t>
            </a:r>
          </a:p>
          <a:p>
            <a:r>
              <a:rPr lang="en-US" dirty="0" smtClean="0"/>
              <a:t>Cellulose nanocrystals (CNC)</a:t>
            </a:r>
          </a:p>
          <a:p>
            <a:r>
              <a:rPr lang="en-US" dirty="0" smtClean="0"/>
              <a:t>Microfibrillated cellulose (MFC)</a:t>
            </a:r>
          </a:p>
          <a:p>
            <a:r>
              <a:rPr lang="en-US" dirty="0" smtClean="0"/>
              <a:t>Cellulose filaments (CF)</a:t>
            </a:r>
          </a:p>
          <a:p>
            <a:r>
              <a:rPr lang="en-US" dirty="0" smtClean="0"/>
              <a:t>Different forms of CNC </a:t>
            </a:r>
          </a:p>
          <a:p>
            <a:r>
              <a:rPr lang="en-US" dirty="0"/>
              <a:t>D</a:t>
            </a:r>
            <a:r>
              <a:rPr lang="en-US" dirty="0" smtClean="0"/>
              <a:t>ifferent forms of CNF </a:t>
            </a:r>
          </a:p>
          <a:p>
            <a:r>
              <a:rPr lang="en-US" dirty="0"/>
              <a:t>D</a:t>
            </a:r>
            <a:r>
              <a:rPr lang="en-US" dirty="0" smtClean="0"/>
              <a:t>ifferent forms of MFC</a:t>
            </a:r>
          </a:p>
          <a:p>
            <a:r>
              <a:rPr lang="en-US" dirty="0" smtClean="0"/>
              <a:t>And… MCC, CMC, etc.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sz="255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b="1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79024" y="55626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</a:t>
            </a: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CNC?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525963"/>
          </a:xfrm>
        </p:spPr>
        <p:txBody>
          <a:bodyPr/>
          <a:lstStyle/>
          <a:p>
            <a:r>
              <a:rPr lang="en-US" altLang="en-US" sz="2400" dirty="0"/>
              <a:t>Cellulose nanocrystals, also called nanocrystalline cellulose (NCC) or </a:t>
            </a:r>
            <a:r>
              <a:rPr lang="en-US" altLang="en-US" sz="2400" dirty="0" smtClean="0"/>
              <a:t>cellulose </a:t>
            </a:r>
            <a:r>
              <a:rPr lang="en-US" altLang="en-US" sz="2400" dirty="0" err="1" smtClean="0"/>
              <a:t>nanowhiskers</a:t>
            </a:r>
            <a:endParaRPr lang="en-US" altLang="en-US" sz="2400" dirty="0"/>
          </a:p>
          <a:p>
            <a:r>
              <a:rPr lang="en-US" altLang="en-US" sz="2400" dirty="0"/>
              <a:t>Less than 100 nm in at least one </a:t>
            </a:r>
            <a:r>
              <a:rPr lang="en-US" altLang="en-US" sz="2400" dirty="0" smtClean="0"/>
              <a:t>dimension: e.g., 5 nm x 100 nm</a:t>
            </a:r>
            <a:endParaRPr lang="en-US" altLang="en-US" sz="2400" dirty="0"/>
          </a:p>
          <a:p>
            <a:r>
              <a:rPr lang="en-US" altLang="en-US" sz="2400" dirty="0" smtClean="0"/>
              <a:t>Typically produced </a:t>
            </a:r>
            <a:r>
              <a:rPr lang="en-US" altLang="en-US" sz="2400" dirty="0"/>
              <a:t>by acid </a:t>
            </a:r>
            <a:r>
              <a:rPr lang="en-US" altLang="en-US" sz="2400" dirty="0" smtClean="0"/>
              <a:t>hydrolysis</a:t>
            </a:r>
            <a:endParaRPr lang="en-US" altLang="en-US" sz="2400" dirty="0"/>
          </a:p>
          <a:p>
            <a:r>
              <a:rPr lang="en-US" altLang="en-US" sz="2400" dirty="0"/>
              <a:t>Can have surface charge and chiral nematic properties</a:t>
            </a:r>
          </a:p>
          <a:p>
            <a:r>
              <a:rPr lang="en-US" altLang="en-US" sz="2400" dirty="0"/>
              <a:t>Discrete nanoparticles with high crystallinity</a:t>
            </a:r>
          </a:p>
          <a:p>
            <a:r>
              <a:rPr lang="en-US" altLang="en-US" sz="2400" dirty="0"/>
              <a:t>Good for strength, reinforcement, rheology, optical, electrical, chemical properties</a:t>
            </a:r>
          </a:p>
          <a:p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79024" y="545708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3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CNF?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9982200" cy="4267200"/>
          </a:xfrm>
        </p:spPr>
        <p:txBody>
          <a:bodyPr/>
          <a:lstStyle/>
          <a:p>
            <a:r>
              <a:rPr lang="en-US" altLang="en-US" sz="2400" dirty="0"/>
              <a:t>Cellulose nanofibrils, also called </a:t>
            </a:r>
            <a:r>
              <a:rPr lang="en-US" altLang="en-US" sz="2400" dirty="0" smtClean="0"/>
              <a:t>nanofibrillated </a:t>
            </a:r>
            <a:r>
              <a:rPr lang="en-US" altLang="en-US" sz="2400" dirty="0"/>
              <a:t>cellulose (NFC) </a:t>
            </a:r>
          </a:p>
          <a:p>
            <a:r>
              <a:rPr lang="en-US" altLang="en-US" sz="2400" dirty="0"/>
              <a:t>Less than 100 nm in at least one </a:t>
            </a:r>
            <a:r>
              <a:rPr lang="en-US" altLang="en-US" sz="2400" dirty="0" smtClean="0"/>
              <a:t>dimension: e.g., 5-20 nm x 500 – 3,000 nm</a:t>
            </a:r>
            <a:endParaRPr lang="en-US" altLang="en-US" sz="2400" dirty="0"/>
          </a:p>
          <a:p>
            <a:r>
              <a:rPr lang="en-US" altLang="en-US" sz="2400" dirty="0" smtClean="0"/>
              <a:t>Produced </a:t>
            </a:r>
            <a:r>
              <a:rPr lang="en-US" altLang="en-US" sz="2400" dirty="0"/>
              <a:t>primarily by mechanical </a:t>
            </a:r>
            <a:r>
              <a:rPr lang="en-US" altLang="en-US" sz="2400" dirty="0" smtClean="0"/>
              <a:t>means, sometimes with enzymatic or chemical pre-treatment</a:t>
            </a:r>
            <a:endParaRPr lang="en-US" altLang="en-US" sz="2400" dirty="0"/>
          </a:p>
          <a:p>
            <a:r>
              <a:rPr lang="en-US" altLang="en-US" sz="2400" dirty="0"/>
              <a:t>Not discrete particles: nano-sized bundle of fibrils</a:t>
            </a:r>
          </a:p>
          <a:p>
            <a:r>
              <a:rPr lang="en-US" altLang="en-US" sz="2400" dirty="0" smtClean="0"/>
              <a:t>Good </a:t>
            </a:r>
            <a:r>
              <a:rPr lang="en-US" altLang="en-US" sz="2400" dirty="0"/>
              <a:t>for strength, reinforcement, rheology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79024" y="54102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</a:t>
            </a: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MFC?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09800" y="1905000"/>
            <a:ext cx="8153400" cy="4267200"/>
          </a:xfrm>
        </p:spPr>
        <p:txBody>
          <a:bodyPr/>
          <a:lstStyle/>
          <a:p>
            <a:r>
              <a:rPr lang="en-US" altLang="en-US" sz="2400" dirty="0" smtClean="0"/>
              <a:t>Microfibrillated </a:t>
            </a:r>
            <a:r>
              <a:rPr lang="en-US" altLang="en-US" sz="2400" dirty="0"/>
              <a:t>cellulose </a:t>
            </a:r>
            <a:r>
              <a:rPr lang="en-US" altLang="en-US" sz="2400" dirty="0" smtClean="0"/>
              <a:t>(MFC</a:t>
            </a:r>
            <a:r>
              <a:rPr lang="en-US" altLang="en-US" sz="2400" dirty="0"/>
              <a:t>) </a:t>
            </a:r>
          </a:p>
          <a:p>
            <a:r>
              <a:rPr lang="en-US" altLang="en-US" sz="2400" dirty="0" smtClean="0"/>
              <a:t>Likely not less </a:t>
            </a:r>
            <a:r>
              <a:rPr lang="en-US" altLang="en-US" sz="2400" dirty="0"/>
              <a:t>than 100 nm in at least one dimension</a:t>
            </a:r>
          </a:p>
          <a:p>
            <a:r>
              <a:rPr lang="en-US" altLang="en-US" sz="2400" dirty="0"/>
              <a:t>O</a:t>
            </a:r>
            <a:r>
              <a:rPr lang="en-US" altLang="en-US" sz="2400" dirty="0" smtClean="0"/>
              <a:t>ften </a:t>
            </a:r>
            <a:r>
              <a:rPr lang="en-US" altLang="en-US" sz="2400" dirty="0"/>
              <a:t>produced at mill for use </a:t>
            </a:r>
            <a:r>
              <a:rPr lang="en-US" altLang="en-US" sz="2400" dirty="0" smtClean="0"/>
              <a:t>on-site in </a:t>
            </a:r>
            <a:r>
              <a:rPr lang="en-US" altLang="en-US" sz="2400" dirty="0"/>
              <a:t>papermaking</a:t>
            </a:r>
          </a:p>
          <a:p>
            <a:r>
              <a:rPr lang="en-US" altLang="en-US" sz="2400" dirty="0"/>
              <a:t>Produced primarily by mechanical </a:t>
            </a:r>
            <a:r>
              <a:rPr lang="en-US" altLang="en-US" sz="2400" dirty="0" smtClean="0"/>
              <a:t>means</a:t>
            </a:r>
          </a:p>
          <a:p>
            <a:r>
              <a:rPr lang="en-US" altLang="en-US" sz="2400" dirty="0" smtClean="0"/>
              <a:t>Not </a:t>
            </a:r>
            <a:r>
              <a:rPr lang="en-US" altLang="en-US" sz="2400" dirty="0"/>
              <a:t>discrete particles: </a:t>
            </a:r>
            <a:r>
              <a:rPr lang="en-US" altLang="en-US" sz="2400" dirty="0" smtClean="0"/>
              <a:t>micro-sized </a:t>
            </a:r>
            <a:r>
              <a:rPr lang="en-US" altLang="en-US" sz="2400" dirty="0"/>
              <a:t>bundle of fibrils</a:t>
            </a:r>
          </a:p>
          <a:p>
            <a:r>
              <a:rPr lang="en-US" altLang="en-US" sz="2400" dirty="0" smtClean="0"/>
              <a:t>Good </a:t>
            </a:r>
            <a:r>
              <a:rPr lang="en-US" altLang="en-US" sz="2400" dirty="0"/>
              <a:t>for strength, reinforcement, rheology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79024" y="5364353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CNF and MFC Characteristics</a:t>
            </a:r>
            <a:r>
              <a:rPr lang="en-US" sz="400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00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sz="2400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(particle diameter in nanometers)</a:t>
            </a:r>
            <a:endParaRPr lang="en-US" sz="2400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" t="12839" r="33847" b="40287"/>
          <a:stretch/>
        </p:blipFill>
        <p:spPr bwMode="auto">
          <a:xfrm>
            <a:off x="2971800" y="1752600"/>
            <a:ext cx="5943600" cy="4267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08697" y="617220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J. Miller, </a:t>
            </a:r>
            <a:r>
              <a:rPr lang="en-US" i="1" dirty="0"/>
              <a:t>Nanocellulose Producers, Products, </a:t>
            </a:r>
            <a:r>
              <a:rPr lang="en-US" i="1" dirty="0" smtClean="0"/>
              <a:t>and</a:t>
            </a:r>
          </a:p>
          <a:p>
            <a:r>
              <a:rPr lang="en-US" i="1" dirty="0" smtClean="0"/>
              <a:t> Applications:</a:t>
            </a:r>
            <a:r>
              <a:rPr lang="en-US" dirty="0"/>
              <a:t> </a:t>
            </a:r>
            <a:r>
              <a:rPr lang="en-US" i="1" dirty="0" smtClean="0"/>
              <a:t>A </a:t>
            </a:r>
            <a:r>
              <a:rPr lang="en-US" i="1" dirty="0"/>
              <a:t>Guide for End </a:t>
            </a:r>
            <a:r>
              <a:rPr lang="en-US" i="1" dirty="0" smtClean="0"/>
              <a:t>Users, TAPPI, 2017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953000" y="26670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10499077" y="5707317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4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Characteristics </a:t>
            </a: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nanocellulose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7739514" cy="4114799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Compatibilization</a:t>
            </a:r>
          </a:p>
          <a:p>
            <a:pPr marL="0" indent="0" algn="ctr">
              <a:buNone/>
            </a:pPr>
            <a:r>
              <a:rPr lang="en-US" dirty="0" smtClean="0"/>
              <a:t>Dispersibility</a:t>
            </a:r>
          </a:p>
          <a:p>
            <a:pPr marL="0" indent="0" algn="ctr">
              <a:buNone/>
            </a:pPr>
            <a:r>
              <a:rPr lang="en-US" dirty="0" smtClean="0"/>
              <a:t>Crystallinity</a:t>
            </a:r>
          </a:p>
          <a:p>
            <a:pPr marL="0" indent="0" algn="ctr">
              <a:buNone/>
            </a:pPr>
            <a:r>
              <a:rPr lang="en-US" dirty="0" smtClean="0"/>
              <a:t>Degree of fibrillation</a:t>
            </a:r>
          </a:p>
          <a:p>
            <a:pPr marL="0" indent="0" algn="ctr">
              <a:buNone/>
            </a:pPr>
            <a:r>
              <a:rPr lang="en-US" dirty="0" smtClean="0"/>
              <a:t>Charge</a:t>
            </a:r>
          </a:p>
          <a:p>
            <a:pPr marL="0" indent="0" algn="ctr">
              <a:buNone/>
            </a:pPr>
            <a:r>
              <a:rPr lang="en-US" dirty="0" smtClean="0"/>
              <a:t>Chemistry</a:t>
            </a:r>
          </a:p>
          <a:p>
            <a:pPr marL="0" indent="0" algn="ctr">
              <a:buNone/>
            </a:pPr>
            <a:r>
              <a:rPr lang="en-US" dirty="0" smtClean="0"/>
              <a:t>Purity</a:t>
            </a:r>
          </a:p>
          <a:p>
            <a:pPr marL="0" indent="0" algn="ctr">
              <a:buNone/>
            </a:pPr>
            <a:r>
              <a:rPr lang="en-US" dirty="0" smtClean="0"/>
              <a:t>Particle size</a:t>
            </a:r>
          </a:p>
          <a:p>
            <a:pPr marL="0" indent="0" algn="ctr">
              <a:buNone/>
            </a:pPr>
            <a:r>
              <a:rPr lang="en-US" dirty="0" smtClean="0"/>
              <a:t>Aspect ratio</a:t>
            </a:r>
          </a:p>
          <a:p>
            <a:pPr marL="0" indent="0" algn="ctr">
              <a:buNone/>
            </a:pPr>
            <a:r>
              <a:rPr lang="en-US" dirty="0"/>
              <a:t>Powder, paste, slurry, gel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Is it cellulose?</a:t>
            </a:r>
          </a:p>
          <a:p>
            <a:pPr marL="0" indent="0" algn="ctr">
              <a:buNone/>
            </a:pPr>
            <a:r>
              <a:rPr lang="en-US" dirty="0" smtClean="0"/>
              <a:t>Is it nano, micro, macro?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91800" y="5410199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Characteristics </a:t>
            </a: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nanocellulose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7739514" cy="4114799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Compatibilization</a:t>
            </a:r>
          </a:p>
          <a:p>
            <a:pPr marL="0" indent="0" algn="ctr">
              <a:buNone/>
            </a:pPr>
            <a:r>
              <a:rPr lang="en-US" dirty="0" smtClean="0"/>
              <a:t>Dispersibility</a:t>
            </a:r>
          </a:p>
          <a:p>
            <a:pPr marL="0" indent="0" algn="ctr">
              <a:buNone/>
            </a:pPr>
            <a:r>
              <a:rPr lang="en-US" dirty="0" smtClean="0"/>
              <a:t>Crystallinity</a:t>
            </a:r>
          </a:p>
          <a:p>
            <a:pPr marL="0" indent="0" algn="ctr">
              <a:buNone/>
            </a:pPr>
            <a:r>
              <a:rPr lang="en-US" dirty="0" smtClean="0"/>
              <a:t>Degree of fibrillation</a:t>
            </a:r>
          </a:p>
          <a:p>
            <a:pPr marL="0" indent="0" algn="ctr">
              <a:buNone/>
            </a:pPr>
            <a:r>
              <a:rPr lang="en-US" dirty="0" smtClean="0"/>
              <a:t>Charge</a:t>
            </a:r>
          </a:p>
          <a:p>
            <a:pPr marL="0" indent="0" algn="ctr">
              <a:buNone/>
            </a:pPr>
            <a:r>
              <a:rPr lang="en-US" dirty="0" smtClean="0"/>
              <a:t>Chemistry</a:t>
            </a:r>
          </a:p>
          <a:p>
            <a:pPr marL="0" indent="0" algn="ctr">
              <a:buNone/>
            </a:pPr>
            <a:r>
              <a:rPr lang="en-US" dirty="0" smtClean="0"/>
              <a:t>Purity</a:t>
            </a:r>
          </a:p>
          <a:p>
            <a:pPr marL="0" indent="0" algn="ctr">
              <a:buNone/>
            </a:pPr>
            <a:r>
              <a:rPr lang="en-US" dirty="0" smtClean="0"/>
              <a:t>Particle size</a:t>
            </a:r>
          </a:p>
          <a:p>
            <a:pPr marL="0" indent="0" algn="ctr">
              <a:buNone/>
            </a:pPr>
            <a:r>
              <a:rPr lang="en-US" dirty="0" smtClean="0"/>
              <a:t>Aspect ratio</a:t>
            </a:r>
          </a:p>
          <a:p>
            <a:pPr marL="0" indent="0" algn="ctr">
              <a:buNone/>
            </a:pPr>
            <a:r>
              <a:rPr lang="en-US" dirty="0"/>
              <a:t>Powder, paste, slurry, gel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Is it cellulose?</a:t>
            </a:r>
          </a:p>
          <a:p>
            <a:pPr marL="0" indent="0" algn="ctr">
              <a:buNone/>
            </a:pPr>
            <a:r>
              <a:rPr lang="en-US" dirty="0" smtClean="0"/>
              <a:t>Is it nano, micro, macro?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438400" y="5410199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Brush Script Std" panose="00000600000000000000" pitchFamily="50" charset="0"/>
              </a:rPr>
              <a:t>What’s best for your application?</a:t>
            </a:r>
            <a:endParaRPr lang="en-US" sz="4400" dirty="0">
              <a:solidFill>
                <a:schemeClr val="tx2"/>
              </a:solidFill>
              <a:latin typeface="Brush Script Std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89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7200" dirty="0" smtClean="0">
                <a:solidFill>
                  <a:schemeClr val="accent1">
                    <a:lumMod val="50000"/>
                  </a:schemeClr>
                </a:solidFill>
                <a:latin typeface="Brush Script Std" panose="00000600000000000000" pitchFamily="50" charset="0"/>
              </a:rPr>
              <a:t>Challenge:</a:t>
            </a:r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accent1">
                    <a:lumMod val="50000"/>
                  </a:schemeClr>
                </a:solidFill>
                <a:latin typeface="Brush Script Std" panose="00000600000000000000" pitchFamily="50" charset="0"/>
              </a:rPr>
              <a:t>Prove </a:t>
            </a: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Brush Script Std" panose="00000600000000000000" pitchFamily="50" charset="0"/>
              </a:rPr>
              <a:t>the business case through the supply </a:t>
            </a:r>
            <a:r>
              <a:rPr lang="en-US" sz="6600" dirty="0" smtClean="0">
                <a:solidFill>
                  <a:schemeClr val="accent1">
                    <a:lumMod val="50000"/>
                  </a:schemeClr>
                </a:solidFill>
                <a:latin typeface="Brush Script Std" panose="00000600000000000000" pitchFamily="50" charset="0"/>
              </a:rPr>
              <a:t>chain!</a:t>
            </a:r>
            <a:endParaRPr lang="en-US" sz="6600" dirty="0">
              <a:solidFill>
                <a:schemeClr val="accent1">
                  <a:lumMod val="50000"/>
                </a:schemeClr>
              </a:solidFill>
              <a:latin typeface="Brush Script Std" panose="00000600000000000000" pitchFamily="50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479024" y="55626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0"/>
          <p:cNvSpPr>
            <a:spLocks noGrp="1" noChangeArrowheads="1"/>
          </p:cNvSpPr>
          <p:nvPr>
            <p:ph idx="1"/>
          </p:nvPr>
        </p:nvSpPr>
        <p:spPr>
          <a:xfrm>
            <a:off x="1524000" y="976413"/>
            <a:ext cx="8229600" cy="769441"/>
          </a:xfr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400" dirty="0" smtClean="0">
                <a:solidFill>
                  <a:srgbClr val="005289"/>
                </a:solidFill>
              </a:rPr>
              <a:t>Acknowledgments</a:t>
            </a:r>
            <a:endParaRPr lang="en-US" altLang="en-US" sz="4400" dirty="0">
              <a:solidFill>
                <a:srgbClr val="005289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471805" y="5423832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0677" y="2107314"/>
            <a:ext cx="101476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 smtClean="0"/>
          </a:p>
          <a:p>
            <a:pPr lvl="1"/>
            <a:endParaRPr lang="en-US" sz="1600" dirty="0"/>
          </a:p>
          <a:p>
            <a:pPr lvl="1"/>
            <a:endParaRPr lang="en-US" sz="2000" dirty="0"/>
          </a:p>
          <a:p>
            <a:pPr lvl="1"/>
            <a:r>
              <a:rPr lang="en-US" sz="2000" i="1" dirty="0"/>
              <a:t>Nanocellulose: Producers, Products, and Applications – a guide for end users</a:t>
            </a:r>
            <a:r>
              <a:rPr lang="en-US" sz="2000" dirty="0"/>
              <a:t>, TAPPI 2017</a:t>
            </a:r>
          </a:p>
          <a:p>
            <a:pPr lvl="1"/>
            <a:endParaRPr lang="en-US" sz="2000" dirty="0"/>
          </a:p>
          <a:p>
            <a:pPr lvl="1"/>
            <a:r>
              <a:rPr lang="en-US" sz="2000" i="1" dirty="0" smtClean="0"/>
              <a:t>Nanocellulose</a:t>
            </a:r>
            <a:r>
              <a:rPr lang="en-US" sz="2000" i="1" dirty="0"/>
              <a:t>: Challenges and Opportunities – end user perspectives,</a:t>
            </a:r>
            <a:r>
              <a:rPr lang="en-US" sz="2000" dirty="0"/>
              <a:t> TAPPI, 2018</a:t>
            </a:r>
          </a:p>
          <a:p>
            <a:pPr lvl="1"/>
            <a:endParaRPr lang="en-US" sz="2000" dirty="0"/>
          </a:p>
          <a:p>
            <a:pPr lvl="1"/>
            <a:r>
              <a:rPr lang="en-US" sz="2000" i="1" dirty="0"/>
              <a:t>Nanocellulose: Packaging Applications and Markets</a:t>
            </a:r>
            <a:r>
              <a:rPr lang="en-US" sz="2000" dirty="0"/>
              <a:t>, RISI, 2019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03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7046" y="401239"/>
            <a:ext cx="7671538" cy="857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70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270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The road to commercialization</a:t>
            </a:r>
            <a:endParaRPr lang="en-US" sz="2700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4"/>
          <a:stretch>
            <a:fillRect/>
          </a:stretch>
        </p:blipFill>
        <p:spPr bwMode="auto">
          <a:xfrm>
            <a:off x="2918595" y="2731864"/>
            <a:ext cx="6463321" cy="292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920544" y="6248400"/>
            <a:ext cx="10125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Times New Roman" pitchFamily="18" charset="0"/>
              </a:rPr>
              <a:t>Source: GAO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9202" y="2170241"/>
            <a:ext cx="24003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YOU ARE HERE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36049" y="2760961"/>
            <a:ext cx="1114206" cy="986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5-Point Star 6"/>
          <p:cNvSpPr/>
          <p:nvPr/>
        </p:nvSpPr>
        <p:spPr>
          <a:xfrm>
            <a:off x="6222396" y="3747888"/>
            <a:ext cx="333375" cy="27257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591800" y="5652788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1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Commercial </a:t>
            </a: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Proof of concept</a:t>
            </a:r>
          </a:p>
          <a:p>
            <a:pPr>
              <a:defRPr/>
            </a:pPr>
            <a:r>
              <a:rPr lang="en-US" sz="2400" dirty="0"/>
              <a:t>Need solid value </a:t>
            </a:r>
            <a:r>
              <a:rPr lang="en-US" sz="2400" dirty="0" smtClean="0"/>
              <a:t>proposition through the supply chain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Competitive materials</a:t>
            </a:r>
          </a:p>
          <a:p>
            <a:pPr>
              <a:defRPr/>
            </a:pPr>
            <a:r>
              <a:rPr lang="en-US" sz="2400" dirty="0" smtClean="0"/>
              <a:t>Low </a:t>
            </a:r>
            <a:r>
              <a:rPr lang="en-US" sz="2400" dirty="0"/>
              <a:t>oil prices</a:t>
            </a:r>
          </a:p>
          <a:p>
            <a:pPr>
              <a:defRPr/>
            </a:pPr>
            <a:r>
              <a:rPr lang="en-US" sz="2400" dirty="0"/>
              <a:t>Funding challenges: the Valley of Death</a:t>
            </a:r>
          </a:p>
          <a:p>
            <a:pPr>
              <a:defRPr/>
            </a:pPr>
            <a:r>
              <a:rPr lang="en-US" sz="2400" dirty="0"/>
              <a:t>Market development</a:t>
            </a:r>
          </a:p>
          <a:p>
            <a:pPr>
              <a:defRPr/>
            </a:pPr>
            <a:r>
              <a:rPr lang="en-US" sz="2400" dirty="0" smtClean="0"/>
              <a:t>Applications </a:t>
            </a:r>
            <a:r>
              <a:rPr lang="en-US" sz="2400" dirty="0"/>
              <a:t>development</a:t>
            </a:r>
          </a:p>
          <a:p>
            <a:pPr>
              <a:defRPr/>
            </a:pPr>
            <a:r>
              <a:rPr lang="en-US" sz="2400" dirty="0" smtClean="0"/>
              <a:t>Who </a:t>
            </a:r>
            <a:r>
              <a:rPr lang="en-US" sz="2400" dirty="0"/>
              <a:t>develops the applications? Who does the R&amp;D? Who owns the IP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Which material is best for a given application?</a:t>
            </a:r>
          </a:p>
          <a:p>
            <a:pPr>
              <a:defRPr/>
            </a:pPr>
            <a:r>
              <a:rPr lang="en-US" sz="2400" dirty="0"/>
              <a:t>What loading is optimal?</a:t>
            </a:r>
          </a:p>
          <a:p>
            <a:pPr>
              <a:defRPr/>
            </a:pPr>
            <a:r>
              <a:rPr lang="en-US" sz="2400" dirty="0" smtClean="0"/>
              <a:t>It </a:t>
            </a:r>
            <a:r>
              <a:rPr lang="en-US" sz="2400" dirty="0"/>
              <a:t>is not a “drop in”: implications for customer process</a:t>
            </a:r>
          </a:p>
          <a:p>
            <a:pPr>
              <a:defRPr/>
            </a:pPr>
            <a:r>
              <a:rPr lang="en-US" sz="2400" dirty="0" smtClean="0"/>
              <a:t>Scale </a:t>
            </a:r>
            <a:r>
              <a:rPr lang="en-US" sz="2400" dirty="0"/>
              <a:t>up in production</a:t>
            </a:r>
          </a:p>
          <a:p>
            <a:pPr>
              <a:defRPr/>
            </a:pPr>
            <a:r>
              <a:rPr lang="en-US" sz="2400" dirty="0" smtClean="0"/>
              <a:t>Scale up of applications</a:t>
            </a:r>
          </a:p>
          <a:p>
            <a:r>
              <a:rPr lang="en-US" sz="2400" dirty="0" smtClean="0"/>
              <a:t>Consistent </a:t>
            </a:r>
            <a:r>
              <a:rPr lang="en-US" sz="2400" dirty="0"/>
              <a:t>quality from batch to batch</a:t>
            </a:r>
          </a:p>
          <a:p>
            <a:pPr>
              <a:defRPr/>
            </a:pPr>
            <a:r>
              <a:rPr lang="en-US" sz="2400" dirty="0" smtClean="0"/>
              <a:t>Lack </a:t>
            </a:r>
            <a:r>
              <a:rPr lang="en-US" sz="2400" dirty="0"/>
              <a:t>of multiple sources of supply</a:t>
            </a:r>
          </a:p>
          <a:p>
            <a:pPr>
              <a:defRPr/>
            </a:pPr>
            <a:r>
              <a:rPr lang="en-US" sz="2400" dirty="0"/>
              <a:t>Safety and regulatory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832" y="685800"/>
            <a:ext cx="9345168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Cost alone does not </a:t>
            </a:r>
            <a:b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define the business case 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070903" y="1997675"/>
          <a:ext cx="588645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>
            <a:off x="4147386" y="4346408"/>
            <a:ext cx="9336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81016" y="4346408"/>
            <a:ext cx="0" cy="797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8525" y="5976551"/>
            <a:ext cx="33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 smtClean="0"/>
              <a:t>Biobased Markets</a:t>
            </a:r>
            <a:endParaRPr lang="en-US" sz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77000" y="4663440"/>
            <a:ext cx="0" cy="3429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47386" y="4663440"/>
            <a:ext cx="232961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467600" y="3659959"/>
            <a:ext cx="8572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loading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487045" y="5572627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5313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Opportunities for nanocellulose in packaging and specialty papers …</a:t>
            </a:r>
            <a:b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Obviously…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AutoShape 6" descr="Image result for pictures of walls"/>
          <p:cNvSpPr>
            <a:spLocks noChangeAspect="1" noChangeArrowheads="1"/>
          </p:cNvSpPr>
          <p:nvPr/>
        </p:nvSpPr>
        <p:spPr bwMode="auto">
          <a:xfrm>
            <a:off x="155575" y="-547688"/>
            <a:ext cx="17621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479024" y="57912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5313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Opportunities for nanocellulose in packaging and specialty papers …</a:t>
            </a:r>
            <a:b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Obviously, strength </a:t>
            </a:r>
          </a:p>
        </p:txBody>
      </p:sp>
      <p:sp>
        <p:nvSpPr>
          <p:cNvPr id="6" name="AutoShape 6" descr="Image result for pictures of walls"/>
          <p:cNvSpPr>
            <a:spLocks noChangeAspect="1" noChangeArrowheads="1"/>
          </p:cNvSpPr>
          <p:nvPr/>
        </p:nvSpPr>
        <p:spPr bwMode="auto">
          <a:xfrm>
            <a:off x="155575" y="-547688"/>
            <a:ext cx="17621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51039"/>
            <a:ext cx="4383879" cy="246593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0479024" y="57912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9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5313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Opportunities for nanocellulose in packaging and specialty papers …</a:t>
            </a:r>
            <a:b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Obviously, strength and barrier</a:t>
            </a:r>
          </a:p>
        </p:txBody>
      </p:sp>
      <p:sp>
        <p:nvSpPr>
          <p:cNvPr id="6" name="AutoShape 6" descr="Image result for pictures of walls"/>
          <p:cNvSpPr>
            <a:spLocks noChangeAspect="1" noChangeArrowheads="1"/>
          </p:cNvSpPr>
          <p:nvPr/>
        </p:nvSpPr>
        <p:spPr bwMode="auto">
          <a:xfrm>
            <a:off x="155575" y="-547688"/>
            <a:ext cx="17621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667000"/>
            <a:ext cx="4294759" cy="25499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51039"/>
            <a:ext cx="4383879" cy="246593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0479024" y="57912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  <a:t>Enhanced strength and barrier enable lightweighting</a:t>
            </a:r>
            <a:endParaRPr lang="en-US" b="0" dirty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017943" y="2198688"/>
          <a:ext cx="7786759" cy="431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6759"/>
              </a:tblGrid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lightweighting to reduce environmental impact 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lightweighting to reduce material cost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lightweighting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to reduce transport cost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96483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0479024" y="5708471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Markets</a:t>
            </a:r>
          </a:p>
        </p:txBody>
      </p:sp>
    </p:spTree>
    <p:extLst>
      <p:ext uri="{BB962C8B-B14F-4D97-AF65-F5344CB8AC3E}">
        <p14:creationId xmlns:p14="http://schemas.microsoft.com/office/powerpoint/2010/main" val="5959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  <a:t>Enhanced strength and barrier enable lightweighting</a:t>
            </a:r>
            <a:endParaRPr lang="en-US" b="0" dirty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017943" y="2198688"/>
          <a:ext cx="7786759" cy="4317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6759"/>
              </a:tblGrid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lightweighting to reduce environmental impact 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lightweighting to reduce material cost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lightweighting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to reduce transport cost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96483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0479024" y="5708471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Markets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12026" y="4712553"/>
            <a:ext cx="85074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Monotype Corsiva" panose="03010101010201010101" pitchFamily="66" charset="0"/>
              </a:rPr>
              <a:t>But it’s not just about light weighting</a:t>
            </a:r>
          </a:p>
        </p:txBody>
      </p:sp>
    </p:spTree>
    <p:extLst>
      <p:ext uri="{BB962C8B-B14F-4D97-AF65-F5344CB8AC3E}">
        <p14:creationId xmlns:p14="http://schemas.microsoft.com/office/powerpoint/2010/main" val="195946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Applications development </a:t>
            </a:r>
            <a:r>
              <a:rPr lang="en-US" b="0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b="0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</a:br>
            <a:r>
              <a:rPr lang="en-US" b="0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with </a:t>
            </a:r>
            <a:r>
              <a:rPr lang="en-US" b="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paper and paperboard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80489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Surface applications</a:t>
            </a:r>
          </a:p>
          <a:p>
            <a:r>
              <a:rPr lang="en-US" dirty="0" smtClean="0"/>
              <a:t>Holdout/porosity</a:t>
            </a:r>
          </a:p>
          <a:p>
            <a:r>
              <a:rPr lang="en-US" dirty="0" smtClean="0"/>
              <a:t>Printability</a:t>
            </a:r>
          </a:p>
          <a:p>
            <a:r>
              <a:rPr lang="en-US" dirty="0" smtClean="0"/>
              <a:t>Barrier</a:t>
            </a:r>
          </a:p>
          <a:p>
            <a:r>
              <a:rPr lang="en-US" dirty="0" smtClean="0"/>
              <a:t>Smoothness</a:t>
            </a:r>
          </a:p>
          <a:p>
            <a:r>
              <a:rPr lang="en-US" dirty="0" smtClean="0"/>
              <a:t>Opacity</a:t>
            </a:r>
          </a:p>
          <a:p>
            <a:r>
              <a:rPr lang="en-US" dirty="0" smtClean="0"/>
              <a:t>Reduce cost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80489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Base sheet additives</a:t>
            </a:r>
          </a:p>
          <a:p>
            <a:r>
              <a:rPr lang="en-US" dirty="0"/>
              <a:t>Strength: tear, tensile, Scott bond</a:t>
            </a:r>
          </a:p>
          <a:p>
            <a:r>
              <a:rPr lang="en-US" dirty="0"/>
              <a:t>Wet web strength: </a:t>
            </a:r>
            <a:r>
              <a:rPr lang="en-US" dirty="0" err="1"/>
              <a:t>runnability</a:t>
            </a:r>
            <a:endParaRPr lang="en-US" dirty="0"/>
          </a:p>
          <a:p>
            <a:r>
              <a:rPr lang="en-US" dirty="0"/>
              <a:t>Porosity</a:t>
            </a:r>
          </a:p>
          <a:p>
            <a:r>
              <a:rPr lang="en-US" dirty="0"/>
              <a:t>Opacity</a:t>
            </a:r>
          </a:p>
          <a:p>
            <a:r>
              <a:rPr lang="en-US" dirty="0"/>
              <a:t>Reduce fiber cost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0458971" y="5562600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Markets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6231827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i="1" dirty="0"/>
              <a:t>Nanocellulose: Packaging Applications and Markets</a:t>
            </a:r>
            <a:r>
              <a:rPr lang="en-US" dirty="0"/>
              <a:t>, RISI, 2019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8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Specialty and Packaging Opportunities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921591"/>
              </p:ext>
            </p:extLst>
          </p:nvPr>
        </p:nvGraphicFramePr>
        <p:xfrm>
          <a:off x="460057" y="1453261"/>
          <a:ext cx="9544050" cy="463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44050"/>
              </a:tblGrid>
              <a:tr h="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2090431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wet-end 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 strength permits greater productivity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cost fiber: recycled vs. virgin; hardwood vs softwood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low-cost 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filler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less 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fiber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filler means more opacity and better printability</a:t>
                      </a:r>
                      <a:endParaRPr lang="en-US" sz="2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coatings to eliminate harmful materials such as 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fluorocarbons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improved </a:t>
                      </a: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barrier to replace plastic, glass, or metal</a:t>
                      </a:r>
                    </a:p>
                  </a:txBody>
                  <a:tcPr marL="68580" marR="68580" marT="0" marB="0" anchor="b">
                    <a:noFill/>
                  </a:tcPr>
                </a:tc>
              </a:tr>
              <a:tr h="298633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eliminate non-recyclable films and foils</a:t>
                      </a:r>
                    </a:p>
                  </a:txBody>
                  <a:tcPr marL="68580" marR="68580" marT="0" marB="0" anchor="b">
                    <a:noFill/>
                  </a:tcPr>
                </a:tc>
              </a:tr>
              <a:tr h="597266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biodegradable materials to replace non-biodegradable materials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29863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0479024" y="5705094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Markets</a:t>
            </a:r>
          </a:p>
        </p:txBody>
      </p:sp>
    </p:spTree>
    <p:extLst>
      <p:ext uri="{BB962C8B-B14F-4D97-AF65-F5344CB8AC3E}">
        <p14:creationId xmlns:p14="http://schemas.microsoft.com/office/powerpoint/2010/main" val="22290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Agenda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533" y="1981200"/>
            <a:ext cx="8942190" cy="339447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Why nanocellulose?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What is nanocellulose?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The road to commercialization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Opportunities in specialty paper and packaging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sz="255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b="1" i="1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516723" y="56388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  <a:t>Key </a:t>
            </a:r>
            <a:r>
              <a:rPr lang="en-US" b="0" dirty="0" err="1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rPr>
              <a:t>takeways</a:t>
            </a:r>
            <a:endParaRPr lang="en-US" b="0" dirty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03976"/>
              </p:ext>
            </p:extLst>
          </p:nvPr>
        </p:nvGraphicFramePr>
        <p:xfrm>
          <a:off x="2017943" y="2198688"/>
          <a:ext cx="7786759" cy="5171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6759"/>
              </a:tblGrid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</a:rPr>
                        <a:t>There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are several different types of nanocellulose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Many opportunities – especially in specialty paper and packaging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Applications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development is needed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964830">
                <a:tc>
                  <a:txBody>
                    <a:bodyPr/>
                    <a:lstStyle/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0479024" y="5708471"/>
            <a:ext cx="1712976" cy="80784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Markets</a:t>
            </a:r>
          </a:p>
        </p:txBody>
      </p:sp>
    </p:spTree>
    <p:extLst>
      <p:ext uri="{BB962C8B-B14F-4D97-AF65-F5344CB8AC3E}">
        <p14:creationId xmlns:p14="http://schemas.microsoft.com/office/powerpoint/2010/main" val="70645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0"/>
          <p:cNvSpPr>
            <a:spLocks noGrp="1" noChangeArrowheads="1"/>
          </p:cNvSpPr>
          <p:nvPr>
            <p:ph idx="1"/>
          </p:nvPr>
        </p:nvSpPr>
        <p:spPr>
          <a:xfrm>
            <a:off x="1524000" y="976413"/>
            <a:ext cx="8229600" cy="1231106"/>
          </a:xfr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8000" b="1" dirty="0" smtClean="0">
                <a:latin typeface="Freestyle Script" panose="030804020302050B0404" pitchFamily="66" charset="0"/>
                <a:cs typeface="Tahoma" panose="020B0604030504040204" pitchFamily="34" charset="0"/>
              </a:rPr>
              <a:t>Thank you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450516" y="5304536"/>
            <a:ext cx="4205287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000" b="1" dirty="0">
                <a:latin typeface="Tahoma" panose="020B0604030504040204" pitchFamily="34" charset="0"/>
                <a:cs typeface="Tahoma" panose="020B0604030504040204" pitchFamily="34" charset="0"/>
              </a:rPr>
              <a:t>PRESENTED BY</a:t>
            </a:r>
          </a:p>
          <a:p>
            <a:r>
              <a:rPr lang="en-US" altLang="en-US" sz="16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Jack Miller</a:t>
            </a:r>
            <a:endParaRPr lang="en-US" altLang="en-US" sz="16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1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Principal Consultant</a:t>
            </a:r>
            <a:endParaRPr lang="en-US" altLang="en-US" sz="12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11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Biobased Markets</a:t>
            </a:r>
            <a:endParaRPr lang="en-US" altLang="en-US" sz="11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11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jackmiller@biobasedmarkets.com</a:t>
            </a:r>
            <a:endParaRPr lang="en-US" altLang="en-US" sz="11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479024" y="5543129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9446" y="2226770"/>
            <a:ext cx="101476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 smtClean="0"/>
          </a:p>
          <a:p>
            <a:pPr lvl="1"/>
            <a:endParaRPr lang="en-US" sz="1600" dirty="0"/>
          </a:p>
          <a:p>
            <a:pPr lvl="1"/>
            <a:endParaRPr lang="en-US" sz="2000" dirty="0"/>
          </a:p>
          <a:p>
            <a:pPr lvl="1"/>
            <a:r>
              <a:rPr lang="en-US" sz="2000" i="1" dirty="0"/>
              <a:t>Nanocellulose: Producers, Products, and Applications – a guide for end users</a:t>
            </a:r>
            <a:r>
              <a:rPr lang="en-US" sz="2000" dirty="0"/>
              <a:t>, TAPPI 2017</a:t>
            </a:r>
          </a:p>
          <a:p>
            <a:pPr lvl="1"/>
            <a:endParaRPr lang="en-US" sz="2000" dirty="0"/>
          </a:p>
          <a:p>
            <a:pPr lvl="1"/>
            <a:r>
              <a:rPr lang="en-US" sz="2000" i="1" dirty="0" smtClean="0"/>
              <a:t>Nanocellulose</a:t>
            </a:r>
            <a:r>
              <a:rPr lang="en-US" sz="2000" i="1" dirty="0"/>
              <a:t>: Challenges and Opportunities – end user perspectives,</a:t>
            </a:r>
            <a:r>
              <a:rPr lang="en-US" sz="2000" dirty="0"/>
              <a:t> TAPPI, 2018</a:t>
            </a:r>
          </a:p>
          <a:p>
            <a:pPr lvl="1"/>
            <a:endParaRPr lang="en-US" sz="2000" dirty="0"/>
          </a:p>
          <a:p>
            <a:pPr lvl="1"/>
            <a:r>
              <a:rPr lang="en-US" sz="2000" i="1" dirty="0"/>
              <a:t>Nanocellulose: Packaging Applications and Markets</a:t>
            </a:r>
            <a:r>
              <a:rPr lang="en-US" sz="2000" dirty="0"/>
              <a:t>, RISI, 2019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71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Why nanocellulose?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Very strong</a:t>
            </a:r>
          </a:p>
          <a:p>
            <a:pPr>
              <a:defRPr/>
            </a:pPr>
            <a:r>
              <a:rPr lang="en-US" dirty="0"/>
              <a:t>Light weight</a:t>
            </a:r>
          </a:p>
          <a:p>
            <a:pPr>
              <a:defRPr/>
            </a:pPr>
            <a:r>
              <a:rPr lang="en-US" dirty="0" smtClean="0"/>
              <a:t>Large surface area</a:t>
            </a:r>
          </a:p>
          <a:p>
            <a:pPr>
              <a:defRPr/>
            </a:pPr>
            <a:r>
              <a:rPr lang="en-US" dirty="0" smtClean="0"/>
              <a:t>Defect-free</a:t>
            </a:r>
          </a:p>
          <a:p>
            <a:pPr>
              <a:defRPr/>
            </a:pPr>
            <a:r>
              <a:rPr lang="en-US" dirty="0" smtClean="0"/>
              <a:t>Chemically reactive</a:t>
            </a:r>
          </a:p>
          <a:p>
            <a:pPr>
              <a:defRPr/>
            </a:pPr>
            <a:r>
              <a:rPr lang="en-US" dirty="0" smtClean="0"/>
              <a:t>Electrically charged</a:t>
            </a:r>
          </a:p>
          <a:p>
            <a:pPr>
              <a:defRPr/>
            </a:pPr>
            <a:r>
              <a:rPr lang="en-US" dirty="0" smtClean="0"/>
              <a:t>Unique optical, electrical, and magnetic properties</a:t>
            </a:r>
          </a:p>
          <a:p>
            <a:pPr>
              <a:defRPr/>
            </a:pPr>
            <a:r>
              <a:rPr lang="en-US" dirty="0" smtClean="0"/>
              <a:t>Renewable</a:t>
            </a:r>
          </a:p>
          <a:p>
            <a:pPr>
              <a:defRPr/>
            </a:pPr>
            <a:r>
              <a:rPr lang="en-US" dirty="0" smtClean="0"/>
              <a:t>Non-toxic</a:t>
            </a:r>
          </a:p>
          <a:p>
            <a:pPr>
              <a:defRPr/>
            </a:pPr>
            <a:r>
              <a:rPr lang="en-US" dirty="0" smtClean="0"/>
              <a:t>Biodegradable</a:t>
            </a:r>
          </a:p>
          <a:p>
            <a:pPr>
              <a:defRPr/>
            </a:pPr>
            <a:r>
              <a:rPr lang="en-US" dirty="0" smtClean="0"/>
              <a:t>Relatively inexpensive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91800" y="5467994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1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nanocellulose?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564" y="2057401"/>
            <a:ext cx="620468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it nano?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it cellulose?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sz="255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b="1" i="1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99879" y="525780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1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nano?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Very, very small:</a:t>
            </a:r>
          </a:p>
          <a:p>
            <a:pPr lvl="1"/>
            <a:r>
              <a:rPr lang="en-US" sz="3200" dirty="0"/>
              <a:t>10</a:t>
            </a:r>
            <a:r>
              <a:rPr lang="en-US" sz="3200" baseline="30000" dirty="0"/>
              <a:t>-9</a:t>
            </a:r>
            <a:r>
              <a:rPr lang="en-US" sz="3200" dirty="0"/>
              <a:t> meters</a:t>
            </a:r>
          </a:p>
          <a:p>
            <a:pPr lvl="1"/>
            <a:r>
              <a:rPr lang="en-US" sz="3200" dirty="0"/>
              <a:t>Virus: 50 nm</a:t>
            </a:r>
          </a:p>
          <a:p>
            <a:pPr lvl="1"/>
            <a:r>
              <a:rPr lang="en-US" sz="3200" dirty="0"/>
              <a:t>Wavelength of light: 400 nm to 700 nm</a:t>
            </a:r>
          </a:p>
          <a:p>
            <a:pPr lvl="1"/>
            <a:r>
              <a:rPr lang="en-US" sz="3200" dirty="0"/>
              <a:t>Bacteria: 5,000 nm</a:t>
            </a:r>
          </a:p>
          <a:p>
            <a:pPr lvl="1"/>
            <a:r>
              <a:rPr lang="en-US" sz="3200" dirty="0"/>
              <a:t>Human hair: 100,000 nm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58971" y="5467994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7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1 - 100 nm in at least one dimension…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But…</a:t>
            </a:r>
          </a:p>
          <a:p>
            <a:r>
              <a:rPr lang="en-US" dirty="0" smtClean="0"/>
              <a:t>What </a:t>
            </a:r>
            <a:r>
              <a:rPr lang="en-US" dirty="0"/>
              <a:t>percent of the material has to be nano before you can </a:t>
            </a:r>
            <a:r>
              <a:rPr lang="en-US" dirty="0" smtClean="0"/>
              <a:t>consider </a:t>
            </a:r>
            <a:r>
              <a:rPr lang="en-US" dirty="0"/>
              <a:t>it “nano”?</a:t>
            </a:r>
          </a:p>
          <a:p>
            <a:r>
              <a:rPr lang="en-US" dirty="0"/>
              <a:t>At what percent nano MUST you </a:t>
            </a:r>
            <a:r>
              <a:rPr lang="en-US" dirty="0" smtClean="0"/>
              <a:t>consider </a:t>
            </a:r>
            <a:r>
              <a:rPr lang="en-US" dirty="0"/>
              <a:t>it nano?</a:t>
            </a:r>
          </a:p>
          <a:p>
            <a:r>
              <a:rPr lang="en-US" dirty="0"/>
              <a:t>What if it is agglomerated?</a:t>
            </a: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87000" y="5500880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nano?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3962400"/>
          </a:xfrm>
        </p:spPr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In  the U.S. the “EPA </a:t>
            </a:r>
            <a:r>
              <a:rPr lang="en-US" sz="4200" dirty="0"/>
              <a:t>Nano rule” </a:t>
            </a:r>
            <a:r>
              <a:rPr lang="en-US" sz="4200" dirty="0" smtClean="0"/>
              <a:t>requires </a:t>
            </a:r>
            <a:r>
              <a:rPr lang="en-US" sz="4200" dirty="0"/>
              <a:t>one-time reporting and recordkeeping when manufacturing, importing, or processing nanoscale substances. </a:t>
            </a:r>
            <a:r>
              <a:rPr lang="en-US" sz="4200" dirty="0" smtClean="0"/>
              <a:t>A reportable </a:t>
            </a:r>
            <a:r>
              <a:rPr lang="en-US" sz="4200" dirty="0"/>
              <a:t>chemical substance is: (1) solid at 25°C and standard atmospheric pressure; (2) has particles, aggregates, or agglomerates in the size range of 1–100 nm in at least one dimension (present at concentrations above 1% by weight); and (3) is manufactured to have “unique and novel” properties as a function of its size (meaning it has different properties than conventional material). </a:t>
            </a:r>
            <a:endParaRPr lang="en-US" sz="4200" dirty="0" smtClean="0"/>
          </a:p>
          <a:p>
            <a:r>
              <a:rPr lang="en-US" sz="4200" dirty="0" smtClean="0"/>
              <a:t>In </a:t>
            </a:r>
            <a:r>
              <a:rPr lang="en-US" sz="4200" dirty="0"/>
              <a:t>the EU, </a:t>
            </a:r>
            <a:r>
              <a:rPr lang="en-US" sz="4200" dirty="0" smtClean="0"/>
              <a:t>the </a:t>
            </a:r>
            <a:r>
              <a:rPr lang="en-US" sz="4200" dirty="0"/>
              <a:t>Biocidal Products Regulation defines a nanomaterial as “a natural or manufactured active substance or non-active substance containing particles in an unbound state or as an aggregate or as an agglomerate and where, for 50% or more of the particles in the number size distribution, one or more external dimensions is in the size range of 1–100 nm.” </a:t>
            </a:r>
          </a:p>
          <a:p>
            <a:r>
              <a:rPr lang="en-US" sz="4200" dirty="0"/>
              <a:t>Furthermore, the EU-recommended definition of a nanomaterial also states that when warranted by EHS concerns, the size distribution threshold of 50% or more may be replaced by a threshold between 1% and 50%. </a:t>
            </a:r>
            <a:endParaRPr lang="en-US" sz="42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5562600"/>
            <a:ext cx="929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J Miller</a:t>
            </a:r>
            <a:r>
              <a:rPr lang="en-US" sz="1200" i="1" dirty="0"/>
              <a:t>, Nanocellulose Producers, Products, and Applications: A Guide for End Users</a:t>
            </a:r>
            <a:r>
              <a:rPr lang="en-US" sz="1200" dirty="0"/>
              <a:t>, TAPPI press, 2017</a:t>
            </a:r>
            <a:r>
              <a:rPr lang="en-US" sz="1200" i="1" dirty="0"/>
              <a:t>; </a:t>
            </a:r>
            <a:r>
              <a:rPr lang="en-US" sz="1200" dirty="0"/>
              <a:t>U.S. EPA Toxic Substances Control Act (TSCA) [FRN 2017-00052], </a:t>
            </a:r>
            <a:r>
              <a:rPr lang="en-US" sz="1200" u="sng" dirty="0">
                <a:hlinkClick r:id="rId2"/>
              </a:rPr>
              <a:t>https://www.gpo.gov/fdsys/search/pagedetails.action?granuleId=2017-00052&amp;packageId=FR-2017-01-12</a:t>
            </a:r>
            <a:r>
              <a:rPr lang="en-US" sz="1200" u="sng" dirty="0"/>
              <a:t>;  </a:t>
            </a:r>
            <a:r>
              <a:rPr lang="en-US" sz="1200" dirty="0"/>
              <a:t>Hansen, S.F., </a:t>
            </a:r>
            <a:r>
              <a:rPr lang="en-US" sz="1200" i="1" dirty="0"/>
              <a:t>Review and Discussion of Recent Regulatory Developments in Europe When it Comes to Nanomaterials</a:t>
            </a:r>
            <a:r>
              <a:rPr lang="en-US" sz="1200" dirty="0"/>
              <a:t>, NanoWorld Conference, Boston, April, 2017; </a:t>
            </a:r>
            <a:r>
              <a:rPr lang="en-US" sz="1200" dirty="0">
                <a:hlinkClick r:id="rId3"/>
              </a:rPr>
              <a:t>https://www.gpo.gov/fdsys/pkg/FR-2017-01-12/html/2017-00052.htm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5289"/>
                </a:solidFill>
                <a:latin typeface="+mn-lt"/>
                <a:ea typeface="+mn-ea"/>
                <a:cs typeface="+mn-cs"/>
              </a:rPr>
              <a:t>What is cellulose?</a:t>
            </a:r>
            <a:endParaRPr lang="en-US" dirty="0">
              <a:solidFill>
                <a:srgbClr val="00528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79024" y="5688203"/>
            <a:ext cx="1712976" cy="8078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2ACA2E"/>
                </a:solidFill>
              </a:rPr>
              <a:t>Bio</a:t>
            </a:r>
            <a:r>
              <a:rPr lang="en-US" dirty="0" err="1" smtClean="0">
                <a:solidFill>
                  <a:schemeClr val="accent5"/>
                </a:solidFill>
              </a:rPr>
              <a:t>Based</a:t>
            </a: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Markets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32" y="1676400"/>
            <a:ext cx="11160560" cy="277336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5688203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Source: </a:t>
            </a:r>
            <a:r>
              <a:rPr lang="en-US" i="1" dirty="0"/>
              <a:t>Nanocellulose: Packaging Applications and Markets</a:t>
            </a:r>
            <a:r>
              <a:rPr lang="en-US" dirty="0"/>
              <a:t>, RISI,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7507</TotalTime>
  <Words>1325</Words>
  <Application>Microsoft Office PowerPoint</Application>
  <PresentationFormat>Widescreen</PresentationFormat>
  <Paragraphs>277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Brush Script Std</vt:lpstr>
      <vt:lpstr>Calibri</vt:lpstr>
      <vt:lpstr>Freestyle Script</vt:lpstr>
      <vt:lpstr>Monotype Corsiva</vt:lpstr>
      <vt:lpstr>Tahoma</vt:lpstr>
      <vt:lpstr>Times New Roman</vt:lpstr>
      <vt:lpstr>Office Theme</vt:lpstr>
      <vt:lpstr>1_Custom Design</vt:lpstr>
      <vt:lpstr>Custom Design</vt:lpstr>
      <vt:lpstr>PowerPoint Presentation</vt:lpstr>
      <vt:lpstr>PowerPoint Presentation</vt:lpstr>
      <vt:lpstr>Agenda</vt:lpstr>
      <vt:lpstr>Why nanocellulose?</vt:lpstr>
      <vt:lpstr>What is nanocellulose?</vt:lpstr>
      <vt:lpstr>What is nano?</vt:lpstr>
      <vt:lpstr>1 - 100 nm in at least one dimension…</vt:lpstr>
      <vt:lpstr>What is nano?</vt:lpstr>
      <vt:lpstr>What is cellulose?</vt:lpstr>
      <vt:lpstr>What is cellulose?</vt:lpstr>
      <vt:lpstr>What is nanocellulose?</vt:lpstr>
      <vt:lpstr>Types of “nano” “cellulose”</vt:lpstr>
      <vt:lpstr>What is CNC?</vt:lpstr>
      <vt:lpstr>What is CNF?</vt:lpstr>
      <vt:lpstr>What is MFC?</vt:lpstr>
      <vt:lpstr>CNF and MFC Characteristics (particle diameter in nanometers)</vt:lpstr>
      <vt:lpstr>Characteristics of nanocellulose</vt:lpstr>
      <vt:lpstr>Characteristics of nanocellulose</vt:lpstr>
      <vt:lpstr>PowerPoint Presentation</vt:lpstr>
      <vt:lpstr> The road to commercialization</vt:lpstr>
      <vt:lpstr>Commercial challenges</vt:lpstr>
      <vt:lpstr>Cost alone does not  define the business case </vt:lpstr>
      <vt:lpstr>Opportunities for nanocellulose in packaging and specialty papers … Obviously…</vt:lpstr>
      <vt:lpstr>Opportunities for nanocellulose in packaging and specialty papers … Obviously, strength </vt:lpstr>
      <vt:lpstr>Opportunities for nanocellulose in packaging and specialty papers … Obviously, strength and barrier</vt:lpstr>
      <vt:lpstr>Enhanced strength and barrier enable lightweighting</vt:lpstr>
      <vt:lpstr>Enhanced strength and barrier enable lightweighting</vt:lpstr>
      <vt:lpstr>Applications development  with paper and paperboard</vt:lpstr>
      <vt:lpstr>Specialty and Packaging Opportunities</vt:lpstr>
      <vt:lpstr>Key takeways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 Jensen</dc:creator>
  <cp:lastModifiedBy>Jack Miller</cp:lastModifiedBy>
  <cp:revision>89</cp:revision>
  <dcterms:created xsi:type="dcterms:W3CDTF">2015-05-05T15:45:19Z</dcterms:created>
  <dcterms:modified xsi:type="dcterms:W3CDTF">2020-10-17T20:18:23Z</dcterms:modified>
</cp:coreProperties>
</file>