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691" r:id="rId3"/>
    <p:sldId id="623" r:id="rId4"/>
    <p:sldId id="599" r:id="rId5"/>
    <p:sldId id="331" r:id="rId6"/>
    <p:sldId id="688" r:id="rId7"/>
    <p:sldId id="696" r:id="rId8"/>
    <p:sldId id="670" r:id="rId9"/>
    <p:sldId id="2147471072" r:id="rId10"/>
    <p:sldId id="699" r:id="rId11"/>
    <p:sldId id="700" r:id="rId12"/>
    <p:sldId id="685" r:id="rId13"/>
    <p:sldId id="689" r:id="rId14"/>
    <p:sldId id="697" r:id="rId15"/>
    <p:sldId id="323" r:id="rId16"/>
    <p:sldId id="712" r:id="rId17"/>
    <p:sldId id="2147471077" r:id="rId18"/>
    <p:sldId id="363" r:id="rId19"/>
    <p:sldId id="2147471074" r:id="rId20"/>
    <p:sldId id="668" r:id="rId21"/>
    <p:sldId id="704" r:id="rId22"/>
    <p:sldId id="290" r:id="rId23"/>
    <p:sldId id="514" r:id="rId24"/>
    <p:sldId id="703" r:id="rId25"/>
    <p:sldId id="637" r:id="rId26"/>
    <p:sldId id="648" r:id="rId27"/>
    <p:sldId id="702" r:id="rId28"/>
    <p:sldId id="674" r:id="rId29"/>
    <p:sldId id="681" r:id="rId30"/>
    <p:sldId id="678" r:id="rId31"/>
    <p:sldId id="682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53" autoAdjust="0"/>
    <p:restoredTop sz="93672" autoAdjust="0"/>
  </p:normalViewPr>
  <p:slideViewPr>
    <p:cSldViewPr snapToGrid="0">
      <p:cViewPr varScale="1">
        <p:scale>
          <a:sx n="86" d="100"/>
          <a:sy n="86" d="100"/>
        </p:scale>
        <p:origin x="72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81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k Miller" userId="cd993f5f-7218-4cf4-bacb-cc1ed1ddd44a" providerId="ADAL" clId="{7E1860D4-BC7F-4BD0-83E4-2BF1A1952859}"/>
    <pc:docChg chg="modSld">
      <pc:chgData name="Jack Miller" userId="cd993f5f-7218-4cf4-bacb-cc1ed1ddd44a" providerId="ADAL" clId="{7E1860D4-BC7F-4BD0-83E4-2BF1A1952859}" dt="2025-07-08T04:53:46.062" v="1" actId="1036"/>
      <pc:docMkLst>
        <pc:docMk/>
      </pc:docMkLst>
      <pc:sldChg chg="modSp mod">
        <pc:chgData name="Jack Miller" userId="cd993f5f-7218-4cf4-bacb-cc1ed1ddd44a" providerId="ADAL" clId="{7E1860D4-BC7F-4BD0-83E4-2BF1A1952859}" dt="2025-07-08T04:53:46.062" v="1" actId="1036"/>
        <pc:sldMkLst>
          <pc:docMk/>
          <pc:sldMk cId="2943314679" sldId="256"/>
        </pc:sldMkLst>
        <pc:picChg chg="mod">
          <ac:chgData name="Jack Miller" userId="cd993f5f-7218-4cf4-bacb-cc1ed1ddd44a" providerId="ADAL" clId="{7E1860D4-BC7F-4BD0-83E4-2BF1A1952859}" dt="2025-07-08T04:53:46.062" v="1" actId="1036"/>
          <ac:picMkLst>
            <pc:docMk/>
            <pc:sldMk cId="2943314679" sldId="256"/>
            <ac:picMk id="8" creationId="{7E361947-CC0D-236C-41DF-D1BEC4B0E4A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2D54FA-9D1F-2144-BDD6-55E2B45B0672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2BD31C-51EE-BC4C-AFCB-EA6C08F35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70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2BD31C-51EE-BC4C-AFCB-EA6C08F3575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503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2BD31C-51EE-BC4C-AFCB-EA6C08F3575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87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3428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926655-3F3D-4858-BD2D-49209B688D4E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246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2BD31C-51EE-BC4C-AFCB-EA6C08F3575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8900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1CE70E-3E35-44B3-834B-DC00C7E372EB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1515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2BD31C-51EE-BC4C-AFCB-EA6C08F3575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340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1F7100F-7743-D056-C84B-6EF27FD6CA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9E8AC75C-0A2C-D928-0408-420954AAD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11585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7E34E-1562-1F8B-2633-E68DB3AE0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F65AAE-8064-437E-C988-C506131CB9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604FD-97E7-6B24-8BC0-AA6DF49B3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56B57-E2EE-E04E-B77F-891C6AC9080C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4F7565-53E6-5762-2435-BBF2E3E67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77FC6F-48CE-B7F7-7F0E-A5CD4F7DB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2B21-E89C-5248-A632-BB4F3C865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44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5C07A0-73B6-3139-4B0A-ECFFE7EA6B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3528CB-2F90-A22E-C678-2EBD893C97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ABF94-6B9E-C0D6-CE0D-583E3F0C3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56B57-E2EE-E04E-B77F-891C6AC9080C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127F60-2226-5683-0091-526617689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F123CD-5CC3-42B8-CC68-DA9D58E5B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2B21-E89C-5248-A632-BB4F3C865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594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TT 2019 Content slide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50E3D-7CA1-4C38-A728-050E28642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B4B7EBC-3D37-4A2E-8F91-D752A833B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04790-3AC2-42E2-AB19-9D9CA1D643F5}" type="datetime1">
              <a:rPr lang="en-GB" smtClean="0"/>
              <a:pPr/>
              <a:t>08/07/2025</a:t>
            </a:fld>
            <a:endParaRPr lang="en-GB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221D9CD-4580-47B3-9301-B8A1039C7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VTT – beyond the obvious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A7241A1-2E0B-4E00-8D6F-5A489B5FC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5CCE-AC13-A746-9A72-5D19050CC0B7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6" name="VTT_LogoStack_v3_16092019 pienempi koko">
            <a:extLst>
              <a:ext uri="{FF2B5EF4-FFF2-40B4-BE49-F238E27FC236}">
                <a16:creationId xmlns:a16="http://schemas.microsoft.com/office/drawing/2014/main" id="{F2F5C000-215B-45BB-A043-A737546493C7}"/>
              </a:ext>
            </a:extLst>
          </p:cNvPr>
          <p:cNvGrpSpPr/>
          <p:nvPr userDrawn="1"/>
        </p:nvGrpSpPr>
        <p:grpSpPr>
          <a:xfrm>
            <a:off x="10724687" y="1"/>
            <a:ext cx="1159391" cy="782400"/>
            <a:chOff x="7909204" y="1770762"/>
            <a:chExt cx="971550" cy="655638"/>
          </a:xfrm>
        </p:grpSpPr>
        <p:grpSp>
          <p:nvGrpSpPr>
            <p:cNvPr id="7" name="_VTT_logo_102019_01_white_on_orange">
              <a:extLst>
                <a:ext uri="{FF2B5EF4-FFF2-40B4-BE49-F238E27FC236}">
                  <a16:creationId xmlns:a16="http://schemas.microsoft.com/office/drawing/2014/main" id="{9934189E-E112-4E8B-8CC5-7CEB9744426F}"/>
                </a:ext>
              </a:extLst>
            </p:cNvPr>
            <p:cNvGrpSpPr/>
            <p:nvPr userDrawn="1"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51" name="Box">
                <a:extLst>
                  <a:ext uri="{FF2B5EF4-FFF2-40B4-BE49-F238E27FC236}">
                    <a16:creationId xmlns:a16="http://schemas.microsoft.com/office/drawing/2014/main" id="{D83E3511-87CD-41C9-9E2A-2DBD58B4956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2" name="T2">
                <a:extLst>
                  <a:ext uri="{FF2B5EF4-FFF2-40B4-BE49-F238E27FC236}">
                    <a16:creationId xmlns:a16="http://schemas.microsoft.com/office/drawing/2014/main" id="{5BEE87E9-4DC8-415F-9739-FF00307FA45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3" name="T1">
                <a:extLst>
                  <a:ext uri="{FF2B5EF4-FFF2-40B4-BE49-F238E27FC236}">
                    <a16:creationId xmlns:a16="http://schemas.microsoft.com/office/drawing/2014/main" id="{1B58C296-4DE2-4587-B039-CEDCC86C29D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4" name="V">
                <a:extLst>
                  <a:ext uri="{FF2B5EF4-FFF2-40B4-BE49-F238E27FC236}">
                    <a16:creationId xmlns:a16="http://schemas.microsoft.com/office/drawing/2014/main" id="{994B2AAE-EC6B-4F88-A527-A97FF1CF317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_VTT_logo_102019_02_white_on_black" hidden="1">
              <a:extLst>
                <a:ext uri="{FF2B5EF4-FFF2-40B4-BE49-F238E27FC236}">
                  <a16:creationId xmlns:a16="http://schemas.microsoft.com/office/drawing/2014/main" id="{93C07F9F-6A91-42A2-8659-7C2033A19E35}"/>
                </a:ext>
              </a:extLst>
            </p:cNvPr>
            <p:cNvGrpSpPr/>
            <p:nvPr userDrawn="1"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7" name="Box">
                <a:extLst>
                  <a:ext uri="{FF2B5EF4-FFF2-40B4-BE49-F238E27FC236}">
                    <a16:creationId xmlns:a16="http://schemas.microsoft.com/office/drawing/2014/main" id="{AC01E7D7-DBBD-4AB8-AAD1-18C816A2350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8" name="T2">
                <a:extLst>
                  <a:ext uri="{FF2B5EF4-FFF2-40B4-BE49-F238E27FC236}">
                    <a16:creationId xmlns:a16="http://schemas.microsoft.com/office/drawing/2014/main" id="{D929E8D2-DFDD-45AD-8941-FD30E729B04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9" name="T1">
                <a:extLst>
                  <a:ext uri="{FF2B5EF4-FFF2-40B4-BE49-F238E27FC236}">
                    <a16:creationId xmlns:a16="http://schemas.microsoft.com/office/drawing/2014/main" id="{BE973541-583C-4EAE-8EB5-2DB20C38C08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" name="V">
                <a:extLst>
                  <a:ext uri="{FF2B5EF4-FFF2-40B4-BE49-F238E27FC236}">
                    <a16:creationId xmlns:a16="http://schemas.microsoft.com/office/drawing/2014/main" id="{F0F91987-C24E-4F66-B43C-276F4A5A8E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_VTT_logo_102019_03_white_on_blue" hidden="1">
              <a:extLst>
                <a:ext uri="{FF2B5EF4-FFF2-40B4-BE49-F238E27FC236}">
                  <a16:creationId xmlns:a16="http://schemas.microsoft.com/office/drawing/2014/main" id="{012D5B37-4ED7-4746-86E5-17E13AE1CB8A}"/>
                </a:ext>
              </a:extLst>
            </p:cNvPr>
            <p:cNvGrpSpPr/>
            <p:nvPr userDrawn="1"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3" name="Box">
                <a:extLst>
                  <a:ext uri="{FF2B5EF4-FFF2-40B4-BE49-F238E27FC236}">
                    <a16:creationId xmlns:a16="http://schemas.microsoft.com/office/drawing/2014/main" id="{5F074957-D5B3-49D7-B2E6-EDD3D6C0162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4" name="T2">
                <a:extLst>
                  <a:ext uri="{FF2B5EF4-FFF2-40B4-BE49-F238E27FC236}">
                    <a16:creationId xmlns:a16="http://schemas.microsoft.com/office/drawing/2014/main" id="{F208F89A-4430-4BA9-BD94-5C94B51B0D4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5" name="T1">
                <a:extLst>
                  <a:ext uri="{FF2B5EF4-FFF2-40B4-BE49-F238E27FC236}">
                    <a16:creationId xmlns:a16="http://schemas.microsoft.com/office/drawing/2014/main" id="{11DB7D2E-2D0A-485F-A764-C7CA5118A19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6" name="V">
                <a:extLst>
                  <a:ext uri="{FF2B5EF4-FFF2-40B4-BE49-F238E27FC236}">
                    <a16:creationId xmlns:a16="http://schemas.microsoft.com/office/drawing/2014/main" id="{00769B10-D29C-4121-904B-00942A5AC4E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_VTT_logo_102019_04_white_on_dark_grey" hidden="1">
              <a:extLst>
                <a:ext uri="{FF2B5EF4-FFF2-40B4-BE49-F238E27FC236}">
                  <a16:creationId xmlns:a16="http://schemas.microsoft.com/office/drawing/2014/main" id="{26A696E7-1CE0-4366-8250-3D8752A74236}"/>
                </a:ext>
              </a:extLst>
            </p:cNvPr>
            <p:cNvGrpSpPr/>
            <p:nvPr userDrawn="1"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9" name="Box">
                <a:extLst>
                  <a:ext uri="{FF2B5EF4-FFF2-40B4-BE49-F238E27FC236}">
                    <a16:creationId xmlns:a16="http://schemas.microsoft.com/office/drawing/2014/main" id="{55128D97-4F0A-4022-A63E-7F9D4694269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" name="T2">
                <a:extLst>
                  <a:ext uri="{FF2B5EF4-FFF2-40B4-BE49-F238E27FC236}">
                    <a16:creationId xmlns:a16="http://schemas.microsoft.com/office/drawing/2014/main" id="{4F543580-ED9B-4A11-A6D2-67C160FF9C7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1" name="T1">
                <a:extLst>
                  <a:ext uri="{FF2B5EF4-FFF2-40B4-BE49-F238E27FC236}">
                    <a16:creationId xmlns:a16="http://schemas.microsoft.com/office/drawing/2014/main" id="{A057685D-5774-44E9-A687-7D1265E030F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2" name="V">
                <a:extLst>
                  <a:ext uri="{FF2B5EF4-FFF2-40B4-BE49-F238E27FC236}">
                    <a16:creationId xmlns:a16="http://schemas.microsoft.com/office/drawing/2014/main" id="{765C59E4-E56C-4564-B427-000A9A1B7A3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_VTT_logo_102019_05_dark_grey_on_white" hidden="1">
              <a:extLst>
                <a:ext uri="{FF2B5EF4-FFF2-40B4-BE49-F238E27FC236}">
                  <a16:creationId xmlns:a16="http://schemas.microsoft.com/office/drawing/2014/main" id="{E27017F0-90AA-4277-A174-75B74647B7D2}"/>
                </a:ext>
              </a:extLst>
            </p:cNvPr>
            <p:cNvGrpSpPr/>
            <p:nvPr userDrawn="1"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5" name="Box">
                <a:extLst>
                  <a:ext uri="{FF2B5EF4-FFF2-40B4-BE49-F238E27FC236}">
                    <a16:creationId xmlns:a16="http://schemas.microsoft.com/office/drawing/2014/main" id="{6D0AF0E7-57E1-459D-8753-C07EC145BA9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6" name="T2">
                <a:extLst>
                  <a:ext uri="{FF2B5EF4-FFF2-40B4-BE49-F238E27FC236}">
                    <a16:creationId xmlns:a16="http://schemas.microsoft.com/office/drawing/2014/main" id="{2B1A1DAD-A712-4A72-900E-62E9B802C73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7" name="T1">
                <a:extLst>
                  <a:ext uri="{FF2B5EF4-FFF2-40B4-BE49-F238E27FC236}">
                    <a16:creationId xmlns:a16="http://schemas.microsoft.com/office/drawing/2014/main" id="{4ADEFC7E-1430-4D7F-B9D4-52A29832D1E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8" name="V">
                <a:extLst>
                  <a:ext uri="{FF2B5EF4-FFF2-40B4-BE49-F238E27FC236}">
                    <a16:creationId xmlns:a16="http://schemas.microsoft.com/office/drawing/2014/main" id="{C1926634-FDB8-463C-9F67-949C2A3B12D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_VTT_logo_102019_06_orange_blue_on_white" hidden="1">
              <a:extLst>
                <a:ext uri="{FF2B5EF4-FFF2-40B4-BE49-F238E27FC236}">
                  <a16:creationId xmlns:a16="http://schemas.microsoft.com/office/drawing/2014/main" id="{6EA9C193-60C6-47D0-8E73-7A01E47B6EED}"/>
                </a:ext>
              </a:extLst>
            </p:cNvPr>
            <p:cNvGrpSpPr/>
            <p:nvPr userDrawn="1"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1" name="Box">
                <a:extLst>
                  <a:ext uri="{FF2B5EF4-FFF2-40B4-BE49-F238E27FC236}">
                    <a16:creationId xmlns:a16="http://schemas.microsoft.com/office/drawing/2014/main" id="{D8772F69-F412-4F3D-9177-63F46C48238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2" name="T2">
                <a:extLst>
                  <a:ext uri="{FF2B5EF4-FFF2-40B4-BE49-F238E27FC236}">
                    <a16:creationId xmlns:a16="http://schemas.microsoft.com/office/drawing/2014/main" id="{7B219A0F-F9D8-4398-B3F1-718D9954574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3" name="T1">
                <a:extLst>
                  <a:ext uri="{FF2B5EF4-FFF2-40B4-BE49-F238E27FC236}">
                    <a16:creationId xmlns:a16="http://schemas.microsoft.com/office/drawing/2014/main" id="{E2717F98-F21B-46E4-83FB-0C80E399888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" name="V">
                <a:extLst>
                  <a:ext uri="{FF2B5EF4-FFF2-40B4-BE49-F238E27FC236}">
                    <a16:creationId xmlns:a16="http://schemas.microsoft.com/office/drawing/2014/main" id="{B6CEDF3A-3081-4536-A4BC-1059EC3B6FA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_VTT_logo_102019_07_blue_on_white" hidden="1">
              <a:extLst>
                <a:ext uri="{FF2B5EF4-FFF2-40B4-BE49-F238E27FC236}">
                  <a16:creationId xmlns:a16="http://schemas.microsoft.com/office/drawing/2014/main" id="{8B7CCE1E-A671-40CA-B955-11DC36472A72}"/>
                </a:ext>
              </a:extLst>
            </p:cNvPr>
            <p:cNvGrpSpPr/>
            <p:nvPr userDrawn="1"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7" name="Box">
                <a:extLst>
                  <a:ext uri="{FF2B5EF4-FFF2-40B4-BE49-F238E27FC236}">
                    <a16:creationId xmlns:a16="http://schemas.microsoft.com/office/drawing/2014/main" id="{DDA2C976-EAD4-472F-968B-192C07CD14B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8" name="T2">
                <a:extLst>
                  <a:ext uri="{FF2B5EF4-FFF2-40B4-BE49-F238E27FC236}">
                    <a16:creationId xmlns:a16="http://schemas.microsoft.com/office/drawing/2014/main" id="{8AE40CF9-4819-41EF-B471-9A19018B14C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9" name="T1">
                <a:extLst>
                  <a:ext uri="{FF2B5EF4-FFF2-40B4-BE49-F238E27FC236}">
                    <a16:creationId xmlns:a16="http://schemas.microsoft.com/office/drawing/2014/main" id="{C174A28E-19D6-447F-A2A9-24F1AF957FE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" name="V">
                <a:extLst>
                  <a:ext uri="{FF2B5EF4-FFF2-40B4-BE49-F238E27FC236}">
                    <a16:creationId xmlns:a16="http://schemas.microsoft.com/office/drawing/2014/main" id="{0B43D9E7-D5B8-441A-A042-BB53172E92D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_VTT_logo_102019_08_black_on_white" hidden="1">
              <a:extLst>
                <a:ext uri="{FF2B5EF4-FFF2-40B4-BE49-F238E27FC236}">
                  <a16:creationId xmlns:a16="http://schemas.microsoft.com/office/drawing/2014/main" id="{0EAB0275-2451-46DC-8B39-FC893D0A8379}"/>
                </a:ext>
              </a:extLst>
            </p:cNvPr>
            <p:cNvGrpSpPr/>
            <p:nvPr userDrawn="1"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3" name="Box">
                <a:extLst>
                  <a:ext uri="{FF2B5EF4-FFF2-40B4-BE49-F238E27FC236}">
                    <a16:creationId xmlns:a16="http://schemas.microsoft.com/office/drawing/2014/main" id="{624EE258-7A38-4E4B-855F-9ECE39E00C5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4" name="T2">
                <a:extLst>
                  <a:ext uri="{FF2B5EF4-FFF2-40B4-BE49-F238E27FC236}">
                    <a16:creationId xmlns:a16="http://schemas.microsoft.com/office/drawing/2014/main" id="{D9BBEED6-06A4-45BF-9D88-C6F903B6D75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5" name="T1">
                <a:extLst>
                  <a:ext uri="{FF2B5EF4-FFF2-40B4-BE49-F238E27FC236}">
                    <a16:creationId xmlns:a16="http://schemas.microsoft.com/office/drawing/2014/main" id="{5FC4DE49-1549-4176-B3C9-FDCD0230FAD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6" name="V">
                <a:extLst>
                  <a:ext uri="{FF2B5EF4-FFF2-40B4-BE49-F238E27FC236}">
                    <a16:creationId xmlns:a16="http://schemas.microsoft.com/office/drawing/2014/main" id="{CF3E3E92-7310-4205-919D-19CC064727E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8" name="_VTT_logo_102019_09_orange_on_white" hidden="1">
              <a:extLst>
                <a:ext uri="{FF2B5EF4-FFF2-40B4-BE49-F238E27FC236}">
                  <a16:creationId xmlns:a16="http://schemas.microsoft.com/office/drawing/2014/main" id="{0B3FEAE6-D4D0-4DA5-B857-F40B1AB04215}"/>
                </a:ext>
              </a:extLst>
            </p:cNvPr>
            <p:cNvGrpSpPr/>
            <p:nvPr userDrawn="1"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9" name="Box">
                <a:extLst>
                  <a:ext uri="{FF2B5EF4-FFF2-40B4-BE49-F238E27FC236}">
                    <a16:creationId xmlns:a16="http://schemas.microsoft.com/office/drawing/2014/main" id="{08B53C99-3AEE-443E-816B-FD2917CEFB0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0" name="T2">
                <a:extLst>
                  <a:ext uri="{FF2B5EF4-FFF2-40B4-BE49-F238E27FC236}">
                    <a16:creationId xmlns:a16="http://schemas.microsoft.com/office/drawing/2014/main" id="{BFFE0B90-818E-4D4B-B1CD-61E42B7EF15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1" name="T1">
                <a:extLst>
                  <a:ext uri="{FF2B5EF4-FFF2-40B4-BE49-F238E27FC236}">
                    <a16:creationId xmlns:a16="http://schemas.microsoft.com/office/drawing/2014/main" id="{695EE4A0-90CF-4723-809B-D8289EEC64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2" name="V">
                <a:extLst>
                  <a:ext uri="{FF2B5EF4-FFF2-40B4-BE49-F238E27FC236}">
                    <a16:creationId xmlns:a16="http://schemas.microsoft.com/office/drawing/2014/main" id="{1AA0FB6C-CB05-44FB-9F72-1A154E18B9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12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4626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1D873-64F7-848D-94B3-FB0B35C49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3FCCC2-9522-6218-F792-B91EDAECF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349DF-E83F-0F21-1138-D358C6D8B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56B57-E2EE-E04E-B77F-891C6AC9080C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A27349-8263-D8AD-B5FF-BF34B187D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1C608-DCB0-2E02-C751-4323B65A7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2B21-E89C-5248-A632-BB4F3C865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624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910C2-543D-7EC7-4694-B4B40A024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385B06-B0B1-0EFE-CDAA-65D3EBB225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6B8A9D-44B2-8974-FA2D-8963B4EC4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56B57-E2EE-E04E-B77F-891C6AC9080C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0E3E11-21EC-A9D8-71B6-813447F3E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E01D26-102A-B022-05A3-ACE94506E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2B21-E89C-5248-A632-BB4F3C865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80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6DB43-7F3E-4218-DD94-83A2C0678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2BB5C-4C68-E0FB-260A-37A71AFB00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D9A6D-73A4-D84C-4B43-C5B93628F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185E96-CF34-9B0A-A837-1C0AE4AD0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56B57-E2EE-E04E-B77F-891C6AC9080C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D759FB-AF4A-72A8-3EC7-8E2D39858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247DD7-62F8-0946-B483-012BF1A4D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2B21-E89C-5248-A632-BB4F3C865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153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08712-A6FE-393D-C5C4-0DE3DE8A9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D061FD-07EE-1829-51C3-4D51B47E0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B2D89E-3701-CBD5-A774-E97360EBD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A8D647-C184-2171-5BF0-1A5C36F128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8A4247-930F-26CC-B5F2-019178C1EB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604A7C-969F-3340-8D86-63DCC12EB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56B57-E2EE-E04E-B77F-891C6AC9080C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C7A527-6F32-916F-B995-6126AA84F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69CE79-D7EC-39E0-6A6C-78159A96F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2B21-E89C-5248-A632-BB4F3C865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670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F6056-D0D0-4EFF-920F-ED8D51C5F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8F2E36-A07F-8A87-307F-60F51A04F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56B57-E2EE-E04E-B77F-891C6AC9080C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DE0A2D-23AA-DB36-94DA-DFA946F9C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4F5C68-E3B4-600E-6EA3-09B8064AB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2B21-E89C-5248-A632-BB4F3C865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524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FDED20-6871-0F53-F096-0456DBB2A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56B57-E2EE-E04E-B77F-891C6AC9080C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6AE8A5-7F74-3E27-198E-1DCDD165E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47FB5A-2144-576F-6A83-3892F184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2B21-E89C-5248-A632-BB4F3C865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488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39283-94AA-3421-E7F5-93608AD52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E3995-1D03-4BAB-993F-B36948715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F0087A-7F55-7C02-970A-5D2B9719DA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A800F7-CCEF-90F5-8B84-BEFD21F83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56B57-E2EE-E04E-B77F-891C6AC9080C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D4650-AEA1-3BDF-FAB9-D36F9F0B0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6C3389-45C2-6D65-313A-F1570A8EC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2B21-E89C-5248-A632-BB4F3C865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737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674E9-E1CF-11F7-6752-F45ABACD1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FC43A0-A838-F396-1800-4B7AF2D1E0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F9CFCB-4280-364A-0A6C-37C399AB03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FE85EE-B9E7-20FF-0D1E-DEC68E557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56B57-E2EE-E04E-B77F-891C6AC9080C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7AAE12-7DF5-CE0A-17BF-1C1C24FD5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87BD12-4A30-A6EC-2608-E14264FCB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2B21-E89C-5248-A632-BB4F3C865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73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AA8A95-5A91-DE90-4895-500F8ACF2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D945E8-1602-1DE2-19C1-B4BFC3F12F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E326-FB81-0171-CF12-EBA30DD8F7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56B57-E2EE-E04E-B77F-891C6AC9080C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C26C1-E8DB-8C31-E1F0-32B9B7C84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B9A55A-DA62-63D1-26EE-2DEE7B2A6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42B21-E89C-5248-A632-BB4F3C865C57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2CF88E-AE23-1F54-9CE3-8A112652222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-1" y="688"/>
            <a:ext cx="12193229" cy="685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79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be.europa.eu/projects/ligniox" TargetMode="External"/><Relationship Id="rId3" Type="http://schemas.openxmlformats.org/officeDocument/2006/relationships/image" Target="../media/image10.jpeg"/><Relationship Id="rId7" Type="http://schemas.openxmlformats.org/officeDocument/2006/relationships/hyperlink" Target="https://www.andritz.com/products-en/pulp-and-paper/pulp-production/kraft-pulp/chemical-recovery/ligniox-lignin-recovery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cris.vtt.fi/en/publications/ligniox-process-concept-to-produce-lignin-dispersants-at-a-kraft-" TargetMode="External"/><Relationship Id="rId5" Type="http://schemas.openxmlformats.org/officeDocument/2006/relationships/image" Target="../media/image12.jpeg"/><Relationship Id="rId10" Type="http://schemas.openxmlformats.org/officeDocument/2006/relationships/hyperlink" Target="https://publications.vtt.fi/pdf/technology/2022/T409.pdf" TargetMode="External"/><Relationship Id="rId4" Type="http://schemas.openxmlformats.org/officeDocument/2006/relationships/image" Target="../media/image11.png"/><Relationship Id="rId9" Type="http://schemas.openxmlformats.org/officeDocument/2006/relationships/hyperlink" Target="https://cris.vtt.fi/en/organisations/ba5404-lignin-and-sidestream-valorization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ckinsey.com/industries/automotive-and-assembly/our-insights/battery-2030-resilient-sustainable-and-circular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nvestingnews.com/daily/resource-investing/battery-metals-investing/graphite-investing/graphite-forecast/" TargetMode="External"/><Relationship Id="rId4" Type="http://schemas.openxmlformats.org/officeDocument/2006/relationships/hyperlink" Target="https://poweringautos.com/how-much-graphite-in-a-lithium-ion-battery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E361947-CC0D-236C-41DF-D1BEC4B0E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445"/>
            <a:ext cx="12193227" cy="68573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8DAA51-EF21-69E0-AE87-DAFD81DED0B4}"/>
              </a:ext>
            </a:extLst>
          </p:cNvPr>
          <p:cNvSpPr txBox="1"/>
          <p:nvPr/>
        </p:nvSpPr>
        <p:spPr>
          <a:xfrm>
            <a:off x="0" y="2321004"/>
            <a:ext cx="12192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/>
              <a:t>Valorization of Lignin and Cellulose Nanomaterials: State of the Industry</a:t>
            </a:r>
          </a:p>
          <a:p>
            <a:pPr algn="ctr"/>
            <a:endParaRPr lang="en-US" dirty="0"/>
          </a:p>
          <a:p>
            <a:pPr algn="ctr"/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Presented by</a:t>
            </a:r>
          </a:p>
          <a:p>
            <a:pPr algn="ctr"/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Jack  Miller, Biobased Markets, Market-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Intell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LLC</a:t>
            </a:r>
          </a:p>
        </p:txBody>
      </p:sp>
    </p:spTree>
    <p:extLst>
      <p:ext uri="{BB962C8B-B14F-4D97-AF65-F5344CB8AC3E}">
        <p14:creationId xmlns:p14="http://schemas.microsoft.com/office/powerpoint/2010/main" val="2943314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69180-A7F1-1AC8-7314-8D3191D13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1F64A-F98B-98AC-B4C2-C005BD351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0261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FiberLean® MFC in White Top Liner</a:t>
            </a:r>
            <a:b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</a:br>
            <a:r>
              <a:rPr lang="en-US" sz="2000" b="0" dirty="0">
                <a:solidFill>
                  <a:srgbClr val="316497"/>
                </a:solidFill>
                <a:latin typeface="+mn-lt"/>
                <a:cs typeface="Arial"/>
              </a:rPr>
              <a:t>Case</a:t>
            </a:r>
            <a:r>
              <a:rPr lang="en-US" sz="2000" b="0" spc="-35" dirty="0">
                <a:solidFill>
                  <a:srgbClr val="316497"/>
                </a:solidFill>
                <a:latin typeface="+mn-lt"/>
                <a:cs typeface="Arial"/>
              </a:rPr>
              <a:t> </a:t>
            </a:r>
            <a:r>
              <a:rPr lang="en-US" sz="2000" b="0" dirty="0">
                <a:solidFill>
                  <a:srgbClr val="316497"/>
                </a:solidFill>
                <a:latin typeface="+mn-lt"/>
                <a:cs typeface="Arial"/>
              </a:rPr>
              <a:t>Study</a:t>
            </a:r>
            <a:r>
              <a:rPr lang="en-US" sz="2000" b="0" spc="-25" dirty="0">
                <a:solidFill>
                  <a:srgbClr val="316497"/>
                </a:solidFill>
                <a:latin typeface="+mn-lt"/>
                <a:cs typeface="Arial"/>
              </a:rPr>
              <a:t> </a:t>
            </a:r>
            <a:r>
              <a:rPr lang="en-US" sz="2000" b="0" dirty="0">
                <a:solidFill>
                  <a:srgbClr val="316497"/>
                </a:solidFill>
                <a:latin typeface="+mn-lt"/>
                <a:cs typeface="Arial"/>
              </a:rPr>
              <a:t>–</a:t>
            </a:r>
            <a:r>
              <a:rPr lang="en-US" sz="2000" b="0" spc="-40" dirty="0">
                <a:solidFill>
                  <a:srgbClr val="316497"/>
                </a:solidFill>
                <a:latin typeface="+mn-lt"/>
                <a:cs typeface="Arial"/>
              </a:rPr>
              <a:t> </a:t>
            </a:r>
            <a:r>
              <a:rPr lang="en-US" sz="2000" b="0" dirty="0">
                <a:solidFill>
                  <a:srgbClr val="316497"/>
                </a:solidFill>
                <a:latin typeface="+mn-lt"/>
                <a:cs typeface="Arial"/>
              </a:rPr>
              <a:t>Filler</a:t>
            </a:r>
            <a:r>
              <a:rPr lang="en-US" sz="2000" b="0" spc="-35" dirty="0">
                <a:solidFill>
                  <a:srgbClr val="316497"/>
                </a:solidFill>
                <a:latin typeface="+mn-lt"/>
                <a:cs typeface="Arial"/>
              </a:rPr>
              <a:t> </a:t>
            </a:r>
            <a:r>
              <a:rPr lang="en-US" sz="2000" b="0" dirty="0">
                <a:solidFill>
                  <a:srgbClr val="316497"/>
                </a:solidFill>
                <a:latin typeface="+mn-lt"/>
                <a:cs typeface="Arial"/>
              </a:rPr>
              <a:t>Increase</a:t>
            </a:r>
            <a:r>
              <a:rPr lang="en-US" sz="2000" b="0" spc="-30" dirty="0">
                <a:solidFill>
                  <a:srgbClr val="316497"/>
                </a:solidFill>
                <a:latin typeface="+mn-lt"/>
                <a:cs typeface="Arial"/>
              </a:rPr>
              <a:t> </a:t>
            </a:r>
            <a:r>
              <a:rPr lang="en-US" sz="2000" b="0" dirty="0">
                <a:solidFill>
                  <a:srgbClr val="316497"/>
                </a:solidFill>
                <a:latin typeface="+mn-lt"/>
                <a:cs typeface="Arial"/>
              </a:rPr>
              <a:t>&amp;</a:t>
            </a:r>
            <a:r>
              <a:rPr lang="en-US" sz="2000" b="0" spc="-35" dirty="0">
                <a:solidFill>
                  <a:srgbClr val="316497"/>
                </a:solidFill>
                <a:latin typeface="+mn-lt"/>
                <a:cs typeface="Arial"/>
              </a:rPr>
              <a:t> </a:t>
            </a:r>
            <a:r>
              <a:rPr lang="en-US" sz="2000" b="0" dirty="0">
                <a:solidFill>
                  <a:srgbClr val="316497"/>
                </a:solidFill>
                <a:latin typeface="+mn-lt"/>
                <a:cs typeface="Arial"/>
              </a:rPr>
              <a:t>Lightweighting</a:t>
            </a:r>
            <a:r>
              <a:rPr lang="en-US" sz="2000" b="0" spc="10" dirty="0">
                <a:solidFill>
                  <a:srgbClr val="316497"/>
                </a:solidFill>
                <a:latin typeface="+mn-lt"/>
                <a:cs typeface="Arial"/>
              </a:rPr>
              <a:t> </a:t>
            </a:r>
            <a:r>
              <a:rPr lang="en-US" sz="2000" b="0" dirty="0">
                <a:solidFill>
                  <a:srgbClr val="316497"/>
                </a:solidFill>
                <a:latin typeface="+mn-lt"/>
                <a:cs typeface="Arial"/>
              </a:rPr>
              <a:t>(White</a:t>
            </a:r>
            <a:r>
              <a:rPr lang="en-US" sz="2000" b="0" spc="-35" dirty="0">
                <a:solidFill>
                  <a:srgbClr val="316497"/>
                </a:solidFill>
                <a:latin typeface="+mn-lt"/>
                <a:cs typeface="Arial"/>
              </a:rPr>
              <a:t> </a:t>
            </a:r>
            <a:r>
              <a:rPr lang="en-US" sz="2000" b="0" spc="-10" dirty="0">
                <a:solidFill>
                  <a:srgbClr val="316497"/>
                </a:solidFill>
                <a:latin typeface="+mn-lt"/>
                <a:cs typeface="Arial"/>
              </a:rPr>
              <a:t>Layer)</a:t>
            </a:r>
            <a:endParaRPr lang="en-US" dirty="0">
              <a:solidFill>
                <a:srgbClr val="005289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A85856-9129-CFE0-9128-C97A35370488}"/>
              </a:ext>
            </a:extLst>
          </p:cNvPr>
          <p:cNvSpPr txBox="1"/>
          <p:nvPr/>
        </p:nvSpPr>
        <p:spPr>
          <a:xfrm>
            <a:off x="7004304" y="5669280"/>
            <a:ext cx="25877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Source: FiberLean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E2CEE6-6246-CDBC-EB11-7812E8E76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799" y="1635824"/>
            <a:ext cx="9291456" cy="417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787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9D047-F247-57A0-6BA8-D9E0C495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81C6E-70F2-3513-C1EF-54477FCDB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FiberLean® MFC in FBB (top layer)</a:t>
            </a:r>
            <a:b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</a:br>
            <a:r>
              <a:rPr lang="en-US" sz="2000" b="0" dirty="0">
                <a:solidFill>
                  <a:srgbClr val="316497"/>
                </a:solidFill>
                <a:latin typeface="Arial"/>
                <a:cs typeface="Arial"/>
              </a:rPr>
              <a:t>Case</a:t>
            </a:r>
            <a:r>
              <a:rPr lang="en-US" sz="2000" b="0" spc="-25" dirty="0">
                <a:solidFill>
                  <a:srgbClr val="316497"/>
                </a:solidFill>
                <a:latin typeface="Arial"/>
                <a:cs typeface="Arial"/>
              </a:rPr>
              <a:t> </a:t>
            </a:r>
            <a:r>
              <a:rPr lang="en-US" sz="2000" b="0" dirty="0">
                <a:solidFill>
                  <a:srgbClr val="316497"/>
                </a:solidFill>
                <a:latin typeface="Arial"/>
                <a:cs typeface="Arial"/>
              </a:rPr>
              <a:t>Study</a:t>
            </a:r>
            <a:r>
              <a:rPr lang="en-US" sz="2000" b="0" spc="-20" dirty="0">
                <a:solidFill>
                  <a:srgbClr val="316497"/>
                </a:solidFill>
                <a:latin typeface="Arial"/>
                <a:cs typeface="Arial"/>
              </a:rPr>
              <a:t> </a:t>
            </a:r>
            <a:r>
              <a:rPr lang="en-US" sz="2000" b="0" dirty="0">
                <a:solidFill>
                  <a:srgbClr val="316497"/>
                </a:solidFill>
                <a:latin typeface="Arial"/>
                <a:cs typeface="Arial"/>
              </a:rPr>
              <a:t>–</a:t>
            </a:r>
            <a:r>
              <a:rPr lang="en-US" sz="2000" b="0" spc="-35" dirty="0">
                <a:solidFill>
                  <a:srgbClr val="316497"/>
                </a:solidFill>
                <a:latin typeface="Arial"/>
                <a:cs typeface="Arial"/>
              </a:rPr>
              <a:t> </a:t>
            </a:r>
            <a:r>
              <a:rPr lang="en-US" sz="2000" b="0" dirty="0">
                <a:solidFill>
                  <a:srgbClr val="316497"/>
                </a:solidFill>
                <a:latin typeface="Arial"/>
                <a:cs typeface="Arial"/>
              </a:rPr>
              <a:t>Filler</a:t>
            </a:r>
            <a:r>
              <a:rPr lang="en-US" sz="2000" b="0" spc="-30" dirty="0">
                <a:solidFill>
                  <a:srgbClr val="316497"/>
                </a:solidFill>
                <a:latin typeface="Arial"/>
                <a:cs typeface="Arial"/>
              </a:rPr>
              <a:t> </a:t>
            </a:r>
            <a:r>
              <a:rPr lang="en-US" sz="2000" b="0" dirty="0">
                <a:solidFill>
                  <a:srgbClr val="316497"/>
                </a:solidFill>
                <a:latin typeface="Arial"/>
                <a:cs typeface="Arial"/>
              </a:rPr>
              <a:t>Increase</a:t>
            </a:r>
            <a:r>
              <a:rPr lang="en-US" sz="2000" b="0" spc="-25" dirty="0">
                <a:solidFill>
                  <a:srgbClr val="316497"/>
                </a:solidFill>
                <a:latin typeface="Arial"/>
                <a:cs typeface="Arial"/>
              </a:rPr>
              <a:t> </a:t>
            </a:r>
            <a:r>
              <a:rPr lang="en-US" sz="2000" b="0" dirty="0">
                <a:solidFill>
                  <a:srgbClr val="316497"/>
                </a:solidFill>
                <a:latin typeface="Arial"/>
                <a:cs typeface="Arial"/>
              </a:rPr>
              <a:t>&amp;</a:t>
            </a:r>
            <a:r>
              <a:rPr lang="en-US" sz="2000" b="0" spc="-25" dirty="0">
                <a:solidFill>
                  <a:srgbClr val="316497"/>
                </a:solidFill>
                <a:latin typeface="Arial"/>
                <a:cs typeface="Arial"/>
              </a:rPr>
              <a:t> </a:t>
            </a:r>
            <a:r>
              <a:rPr lang="en-US" sz="2000" b="0" dirty="0">
                <a:solidFill>
                  <a:srgbClr val="316497"/>
                </a:solidFill>
                <a:latin typeface="Arial"/>
                <a:cs typeface="Arial"/>
              </a:rPr>
              <a:t>Lightweighting</a:t>
            </a:r>
            <a:r>
              <a:rPr lang="en-US" sz="2000" b="0" spc="15" dirty="0">
                <a:solidFill>
                  <a:srgbClr val="316497"/>
                </a:solidFill>
                <a:latin typeface="Arial"/>
                <a:cs typeface="Arial"/>
              </a:rPr>
              <a:t> </a:t>
            </a:r>
            <a:r>
              <a:rPr lang="en-US" sz="2000" b="0" dirty="0">
                <a:solidFill>
                  <a:srgbClr val="316497"/>
                </a:solidFill>
                <a:latin typeface="Arial"/>
                <a:cs typeface="Arial"/>
              </a:rPr>
              <a:t>&amp;</a:t>
            </a:r>
            <a:r>
              <a:rPr lang="en-US" sz="2000" b="0" spc="-40" dirty="0">
                <a:solidFill>
                  <a:srgbClr val="316497"/>
                </a:solidFill>
                <a:latin typeface="Arial"/>
                <a:cs typeface="Arial"/>
              </a:rPr>
              <a:t> </a:t>
            </a:r>
            <a:r>
              <a:rPr lang="en-US" sz="2000" b="0" dirty="0">
                <a:solidFill>
                  <a:srgbClr val="316497"/>
                </a:solidFill>
                <a:latin typeface="Arial"/>
                <a:cs typeface="Arial"/>
              </a:rPr>
              <a:t>Improved</a:t>
            </a:r>
            <a:r>
              <a:rPr lang="en-US" sz="2000" b="0" spc="-20" dirty="0">
                <a:solidFill>
                  <a:srgbClr val="316497"/>
                </a:solidFill>
                <a:latin typeface="Arial"/>
                <a:cs typeface="Arial"/>
              </a:rPr>
              <a:t> </a:t>
            </a:r>
            <a:r>
              <a:rPr lang="en-US" sz="2000" b="0" dirty="0">
                <a:solidFill>
                  <a:srgbClr val="316497"/>
                </a:solidFill>
                <a:latin typeface="Arial"/>
                <a:cs typeface="Arial"/>
              </a:rPr>
              <a:t>Coating</a:t>
            </a:r>
            <a:r>
              <a:rPr lang="en-US" sz="2000" b="0" spc="-25" dirty="0">
                <a:solidFill>
                  <a:srgbClr val="316497"/>
                </a:solidFill>
                <a:latin typeface="Arial"/>
                <a:cs typeface="Arial"/>
              </a:rPr>
              <a:t> </a:t>
            </a:r>
            <a:r>
              <a:rPr lang="en-US" sz="2000" b="0" spc="-10" dirty="0">
                <a:solidFill>
                  <a:srgbClr val="316497"/>
                </a:solidFill>
                <a:latin typeface="Arial"/>
                <a:cs typeface="Arial"/>
              </a:rPr>
              <a:t>Hold-</a:t>
            </a:r>
            <a:r>
              <a:rPr lang="en-US" sz="2000" b="0" spc="-25" dirty="0">
                <a:solidFill>
                  <a:srgbClr val="316497"/>
                </a:solidFill>
                <a:latin typeface="Arial"/>
                <a:cs typeface="Arial"/>
              </a:rPr>
              <a:t>out</a:t>
            </a:r>
            <a:endParaRPr lang="en-US" dirty="0">
              <a:solidFill>
                <a:srgbClr val="005289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7E6B8B-C82D-23B0-37D5-C026FFC89B89}"/>
              </a:ext>
            </a:extLst>
          </p:cNvPr>
          <p:cNvSpPr txBox="1"/>
          <p:nvPr/>
        </p:nvSpPr>
        <p:spPr>
          <a:xfrm>
            <a:off x="7004304" y="5669280"/>
            <a:ext cx="25877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Source: FiberLean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4EE2DF-8AE4-2943-B88A-B93E1BFEB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992" y="1555124"/>
            <a:ext cx="9055535" cy="4114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612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2515434-AFD0-5F3E-B663-E3D312A9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Lignin</a:t>
            </a:r>
          </a:p>
        </p:txBody>
      </p:sp>
      <p:pic>
        <p:nvPicPr>
          <p:cNvPr id="2" name="Picture 1" descr="A pile of brown powder&#10;&#10;AI-generated content may be incorrect.">
            <a:extLst>
              <a:ext uri="{FF2B5EF4-FFF2-40B4-BE49-F238E27FC236}">
                <a16:creationId xmlns:a16="http://schemas.microsoft.com/office/drawing/2014/main" id="{8D859E22-093D-89BE-107D-48ABD00545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519"/>
          <a:stretch>
            <a:fillRect/>
          </a:stretch>
        </p:blipFill>
        <p:spPr>
          <a:xfrm>
            <a:off x="1118586" y="1596053"/>
            <a:ext cx="5793844" cy="40868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51DF7C4-F260-840D-FE93-45A78C2F5C3E}"/>
              </a:ext>
            </a:extLst>
          </p:cNvPr>
          <p:cNvSpPr txBox="1"/>
          <p:nvPr/>
        </p:nvSpPr>
        <p:spPr>
          <a:xfrm>
            <a:off x="5227951" y="4228845"/>
            <a:ext cx="6964049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“to render sugar/biofuel biorefineries economically more successful, the main focus should be on lignin”</a:t>
            </a:r>
          </a:p>
          <a:p>
            <a:r>
              <a:rPr lang="en-US" sz="3200" dirty="0"/>
              <a:t> </a:t>
            </a:r>
            <a:r>
              <a:rPr lang="en-US" dirty="0"/>
              <a:t>– Mikhail </a:t>
            </a:r>
            <a:r>
              <a:rPr lang="en-US" dirty="0" err="1"/>
              <a:t>Balakshin</a:t>
            </a:r>
            <a:r>
              <a:rPr lang="en-US" dirty="0"/>
              <a:t>, Aalto University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9FEACA-C466-DAE9-7521-B1E4B6171C1A}"/>
              </a:ext>
            </a:extLst>
          </p:cNvPr>
          <p:cNvSpPr txBox="1"/>
          <p:nvPr/>
        </p:nvSpPr>
        <p:spPr>
          <a:xfrm>
            <a:off x="1632857" y="5682913"/>
            <a:ext cx="3973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Image courtesy of UPM</a:t>
            </a:r>
          </a:p>
        </p:txBody>
      </p:sp>
    </p:spTree>
    <p:extLst>
      <p:ext uri="{BB962C8B-B14F-4D97-AF65-F5344CB8AC3E}">
        <p14:creationId xmlns:p14="http://schemas.microsoft.com/office/powerpoint/2010/main" val="1722950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407B9-DB1F-A01C-67CA-A9BD84E01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5E39CB2-09D6-6335-A164-9E7680CF0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Lignin Valorization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B333CA-B4E4-E694-6C49-1B06F7CB2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 could we make with lignin?</a:t>
            </a:r>
          </a:p>
          <a:p>
            <a:r>
              <a:rPr lang="en-US" dirty="0"/>
              <a:t>Well, what does it do in a tree?</a:t>
            </a:r>
          </a:p>
          <a:p>
            <a:pPr lvl="1"/>
            <a:r>
              <a:rPr lang="en-US" dirty="0"/>
              <a:t>UV Protection</a:t>
            </a:r>
          </a:p>
          <a:p>
            <a:pPr lvl="1"/>
            <a:r>
              <a:rPr lang="en-US" dirty="0"/>
              <a:t>Waterproofing</a:t>
            </a:r>
          </a:p>
          <a:p>
            <a:pPr lvl="1"/>
            <a:r>
              <a:rPr lang="en-US" dirty="0"/>
              <a:t>Rigidity/strength</a:t>
            </a:r>
          </a:p>
          <a:p>
            <a:pPr lvl="1"/>
            <a:r>
              <a:rPr lang="en-US" dirty="0"/>
              <a:t>Glueing/adhesion</a:t>
            </a:r>
          </a:p>
          <a:p>
            <a:pPr lvl="1"/>
            <a:r>
              <a:rPr lang="en-US" dirty="0"/>
              <a:t>Disease protection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80592A-E419-F581-09B7-35E979759D40}"/>
              </a:ext>
            </a:extLst>
          </p:cNvPr>
          <p:cNvSpPr txBox="1"/>
          <p:nvPr/>
        </p:nvSpPr>
        <p:spPr>
          <a:xfrm>
            <a:off x="1354666" y="5554133"/>
            <a:ext cx="8373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Prof. Claire Halpin, University of Dundee, Introduction at Marcus  Wallenberg Prize Symposium, November 2024</a:t>
            </a:r>
          </a:p>
        </p:txBody>
      </p:sp>
    </p:spTree>
    <p:extLst>
      <p:ext uri="{BB962C8B-B14F-4D97-AF65-F5344CB8AC3E}">
        <p14:creationId xmlns:p14="http://schemas.microsoft.com/office/powerpoint/2010/main" val="1607891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F3497-C17F-B94F-EAB9-C64DBC847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F5FFD-F32D-9EF9-93F5-CD88C65D8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Lignin Economics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B3130E-DF30-999C-9D9F-BEB053100F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Scale</a:t>
            </a:r>
          </a:p>
          <a:p>
            <a:r>
              <a:rPr lang="en-US" dirty="0"/>
              <a:t>Raw material cost</a:t>
            </a:r>
          </a:p>
          <a:p>
            <a:r>
              <a:rPr lang="en-US" dirty="0"/>
              <a:t>Cost of alternative energy</a:t>
            </a:r>
          </a:p>
          <a:p>
            <a:r>
              <a:rPr lang="en-US" dirty="0"/>
              <a:t>Technology</a:t>
            </a:r>
          </a:p>
          <a:p>
            <a:r>
              <a:rPr lang="en-US" dirty="0"/>
              <a:t>Kraft mill chemical balance</a:t>
            </a:r>
          </a:p>
          <a:p>
            <a:r>
              <a:rPr lang="en-US" dirty="0"/>
              <a:t>Valorization of all side streams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469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797222" y="6027737"/>
            <a:ext cx="1246505" cy="568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600" b="1" kern="1200" dirty="0" err="1">
                <a:solidFill>
                  <a:srgbClr val="548235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Bio</a:t>
            </a:r>
            <a:r>
              <a:rPr lang="en-US" sz="1600" b="1" kern="1200" dirty="0" err="1">
                <a:solidFill>
                  <a:srgbClr val="1F4E79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en-US" sz="1600" b="1" kern="1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600" b="1" kern="1200" dirty="0">
                <a:solidFill>
                  <a:srgbClr val="548235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Markets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38039" y="-204561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Lignin valorization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3153483-7EE5-9BB3-F71A-F1D3B861D5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813515"/>
              </p:ext>
            </p:extLst>
          </p:nvPr>
        </p:nvGraphicFramePr>
        <p:xfrm>
          <a:off x="2595563" y="974363"/>
          <a:ext cx="6868477" cy="52000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564">
                  <a:extLst>
                    <a:ext uri="{9D8B030D-6E8A-4147-A177-3AD203B41FA5}">
                      <a16:colId xmlns:a16="http://schemas.microsoft.com/office/drawing/2014/main" val="506864893"/>
                    </a:ext>
                  </a:extLst>
                </a:gridCol>
                <a:gridCol w="2666322">
                  <a:extLst>
                    <a:ext uri="{9D8B030D-6E8A-4147-A177-3AD203B41FA5}">
                      <a16:colId xmlns:a16="http://schemas.microsoft.com/office/drawing/2014/main" val="521133005"/>
                    </a:ext>
                  </a:extLst>
                </a:gridCol>
                <a:gridCol w="1374742">
                  <a:extLst>
                    <a:ext uri="{9D8B030D-6E8A-4147-A177-3AD203B41FA5}">
                      <a16:colId xmlns:a16="http://schemas.microsoft.com/office/drawing/2014/main" val="1445280820"/>
                    </a:ext>
                  </a:extLst>
                </a:gridCol>
                <a:gridCol w="1253469">
                  <a:extLst>
                    <a:ext uri="{9D8B030D-6E8A-4147-A177-3AD203B41FA5}">
                      <a16:colId xmlns:a16="http://schemas.microsoft.com/office/drawing/2014/main" val="3933842997"/>
                    </a:ext>
                  </a:extLst>
                </a:gridCol>
                <a:gridCol w="1172775">
                  <a:extLst>
                    <a:ext uri="{9D8B030D-6E8A-4147-A177-3AD203B41FA5}">
                      <a16:colId xmlns:a16="http://schemas.microsoft.com/office/drawing/2014/main" val="3975918845"/>
                    </a:ext>
                  </a:extLst>
                </a:gridCol>
                <a:gridCol w="289605">
                  <a:extLst>
                    <a:ext uri="{9D8B030D-6E8A-4147-A177-3AD203B41FA5}">
                      <a16:colId xmlns:a16="http://schemas.microsoft.com/office/drawing/2014/main" val="2653004197"/>
                    </a:ext>
                  </a:extLst>
                </a:gridCol>
              </a:tblGrid>
              <a:tr h="19391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Lignin Applications Potential Value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extLst>
                  <a:ext uri="{0D108BD9-81ED-4DB2-BD59-A6C34878D82A}">
                    <a16:rowId xmlns:a16="http://schemas.microsoft.com/office/drawing/2014/main" val="550531409"/>
                  </a:ext>
                </a:extLst>
              </a:tr>
              <a:tr h="19391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(000 tonnes)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 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extLst>
                  <a:ext uri="{0D108BD9-81ED-4DB2-BD59-A6C34878D82A}">
                    <a16:rowId xmlns:a16="http://schemas.microsoft.com/office/drawing/2014/main" val="2573011542"/>
                  </a:ext>
                </a:extLst>
              </a:tr>
              <a:tr h="45247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Current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Potential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Value/   tonne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extLst>
                  <a:ext uri="{0D108BD9-81ED-4DB2-BD59-A6C34878D82A}">
                    <a16:rowId xmlns:a16="http://schemas.microsoft.com/office/drawing/2014/main" val="1483470153"/>
                  </a:ext>
                </a:extLst>
              </a:tr>
              <a:tr h="16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Graphene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&lt;1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n/a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$20,000+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extLst>
                  <a:ext uri="{0D108BD9-81ED-4DB2-BD59-A6C34878D82A}">
                    <a16:rowId xmlns:a16="http://schemas.microsoft.com/office/drawing/2014/main" val="3135423026"/>
                  </a:ext>
                </a:extLst>
              </a:tr>
              <a:tr h="16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Energy storage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&lt;10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700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$3,000+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extLst>
                  <a:ext uri="{0D108BD9-81ED-4DB2-BD59-A6C34878D82A}">
                    <a16:rowId xmlns:a16="http://schemas.microsoft.com/office/drawing/2014/main" val="1630313516"/>
                  </a:ext>
                </a:extLst>
              </a:tr>
              <a:tr h="16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Activated carbon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&lt;10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15,000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$2,500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extLst>
                  <a:ext uri="{0D108BD9-81ED-4DB2-BD59-A6C34878D82A}">
                    <a16:rowId xmlns:a16="http://schemas.microsoft.com/office/drawing/2014/main" val="1828706185"/>
                  </a:ext>
                </a:extLst>
              </a:tr>
              <a:tr h="16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Sustianable Aviation Fuel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&lt;10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850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$2,400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extLst>
                  <a:ext uri="{0D108BD9-81ED-4DB2-BD59-A6C34878D82A}">
                    <a16:rowId xmlns:a16="http://schemas.microsoft.com/office/drawing/2014/main" val="1127601179"/>
                  </a:ext>
                </a:extLst>
              </a:tr>
              <a:tr h="16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Vanillin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30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300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$2,000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extLst>
                  <a:ext uri="{0D108BD9-81ED-4DB2-BD59-A6C34878D82A}">
                    <a16:rowId xmlns:a16="http://schemas.microsoft.com/office/drawing/2014/main" val="4111444014"/>
                  </a:ext>
                </a:extLst>
              </a:tr>
              <a:tr h="16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Carbon fiber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&lt;10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250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$1,500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extLst>
                  <a:ext uri="{0D108BD9-81ED-4DB2-BD59-A6C34878D82A}">
                    <a16:rowId xmlns:a16="http://schemas.microsoft.com/office/drawing/2014/main" val="1945030343"/>
                  </a:ext>
                </a:extLst>
              </a:tr>
              <a:tr h="30900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Phenolic resins/phenol derivatives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40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5,000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$1,200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extLst>
                  <a:ext uri="{0D108BD9-81ED-4DB2-BD59-A6C34878D82A}">
                    <a16:rowId xmlns:a16="http://schemas.microsoft.com/office/drawing/2014/main" val="3110540364"/>
                  </a:ext>
                </a:extLst>
              </a:tr>
              <a:tr h="16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BTX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&lt;10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200,000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$500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extLst>
                  <a:ext uri="{0D108BD9-81ED-4DB2-BD59-A6C34878D82A}">
                    <a16:rowId xmlns:a16="http://schemas.microsoft.com/office/drawing/2014/main" val="1748720646"/>
                  </a:ext>
                </a:extLst>
              </a:tr>
              <a:tr h="16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Cement/concrete  additives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400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4,000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$500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extLst>
                  <a:ext uri="{0D108BD9-81ED-4DB2-BD59-A6C34878D82A}">
                    <a16:rowId xmlns:a16="http://schemas.microsoft.com/office/drawing/2014/main" val="3613952413"/>
                  </a:ext>
                </a:extLst>
              </a:tr>
              <a:tr h="16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Biofuels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30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&gt;200,000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$500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extLst>
                  <a:ext uri="{0D108BD9-81ED-4DB2-BD59-A6C34878D82A}">
                    <a16:rowId xmlns:a16="http://schemas.microsoft.com/office/drawing/2014/main" val="3944093054"/>
                  </a:ext>
                </a:extLst>
              </a:tr>
              <a:tr h="16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Bitumen, asphalt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25,000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&lt;$500 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extLst>
                  <a:ext uri="{0D108BD9-81ED-4DB2-BD59-A6C34878D82A}">
                    <a16:rowId xmlns:a16="http://schemas.microsoft.com/office/drawing/2014/main" val="925129406"/>
                  </a:ext>
                </a:extLst>
              </a:tr>
              <a:tr h="16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Misc dispersants and binders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400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1,000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various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extLst>
                  <a:ext uri="{0D108BD9-81ED-4DB2-BD59-A6C34878D82A}">
                    <a16:rowId xmlns:a16="http://schemas.microsoft.com/office/drawing/2014/main" val="2120572186"/>
                  </a:ext>
                </a:extLst>
              </a:tr>
              <a:tr h="16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All other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200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n/a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various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extLst>
                  <a:ext uri="{0D108BD9-81ED-4DB2-BD59-A6C34878D82A}">
                    <a16:rowId xmlns:a16="http://schemas.microsoft.com/office/drawing/2014/main" val="3332117669"/>
                  </a:ext>
                </a:extLst>
              </a:tr>
              <a:tr h="16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Total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1,100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&gt;400,000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extLst>
                  <a:ext uri="{0D108BD9-81ED-4DB2-BD59-A6C34878D82A}">
                    <a16:rowId xmlns:a16="http://schemas.microsoft.com/office/drawing/2014/main" val="1583607510"/>
                  </a:ext>
                </a:extLst>
              </a:tr>
              <a:tr h="15135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extLst>
                  <a:ext uri="{0D108BD9-81ED-4DB2-BD59-A6C34878D82A}">
                    <a16:rowId xmlns:a16="http://schemas.microsoft.com/office/drawing/2014/main" val="2756353294"/>
                  </a:ext>
                </a:extLst>
              </a:tr>
              <a:tr h="91914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tc gridSpan="4"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 dirty="0">
                          <a:effectLst/>
                        </a:rPr>
                        <a:t>Sources: Biobased Markets; Borregaard Business Model, Businesses &amp; Strategy, presentation, July 2020; Miller J. Lignin: Technology, Applications and Markets, RISI, 2017; Heikkilä M. </a:t>
                      </a:r>
                      <a:r>
                        <a:rPr lang="en-US" sz="800" u="none" strike="noStrike" dirty="0" err="1">
                          <a:effectLst/>
                        </a:rPr>
                        <a:t>MetGen</a:t>
                      </a:r>
                      <a:r>
                        <a:rPr lang="en-US" sz="800" u="none" strike="noStrike" dirty="0">
                          <a:effectLst/>
                        </a:rPr>
                        <a:t>, Collaboration to Drive Innovation, Presentation at IFBC, June 2019; </a:t>
                      </a:r>
                      <a:r>
                        <a:rPr lang="en-US" sz="800" u="none" strike="noStrike" dirty="0" err="1">
                          <a:effectLst/>
                        </a:rPr>
                        <a:t>Balakshin</a:t>
                      </a:r>
                      <a:r>
                        <a:rPr lang="en-US" sz="800" u="none" strike="noStrike" dirty="0">
                          <a:effectLst/>
                        </a:rPr>
                        <a:t> M. et al., </a:t>
                      </a:r>
                      <a:r>
                        <a:rPr lang="en-US" sz="800" u="none" strike="noStrike" dirty="0" err="1">
                          <a:effectLst/>
                        </a:rPr>
                        <a:t>ChemSusChem</a:t>
                      </a:r>
                      <a:r>
                        <a:rPr lang="en-US" sz="800" u="none" strike="noStrike" dirty="0">
                          <a:effectLst/>
                        </a:rPr>
                        <a:t> 10.1002/cssc.202002553; Jiang, Xiao; de Assis, Camilla. Lignin Fractionation from Laboratory to Commercialization: Chemistry, Scalability and Techno-economic analysis. Green chemistry, submitted August 31, 2020.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 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b"/>
                </a:tc>
                <a:extLst>
                  <a:ext uri="{0D108BD9-81ED-4DB2-BD59-A6C34878D82A}">
                    <a16:rowId xmlns:a16="http://schemas.microsoft.com/office/drawing/2014/main" val="1964240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8367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33450-8541-91FA-D603-FB0FA4C76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694021EF-F720-66C6-52E1-7139331ED59C}"/>
              </a:ext>
            </a:extLst>
          </p:cNvPr>
          <p:cNvSpPr txBox="1"/>
          <p:nvPr/>
        </p:nvSpPr>
        <p:spPr>
          <a:xfrm>
            <a:off x="10797222" y="6027737"/>
            <a:ext cx="1246505" cy="568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600" b="1" kern="1200" dirty="0" err="1">
                <a:solidFill>
                  <a:srgbClr val="548235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Bio</a:t>
            </a:r>
            <a:r>
              <a:rPr lang="en-US" sz="1600" b="1" kern="1200" dirty="0" err="1">
                <a:solidFill>
                  <a:srgbClr val="1F4E79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en-US" sz="1600" b="1" kern="1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600" b="1" kern="1200" dirty="0">
                <a:solidFill>
                  <a:srgbClr val="548235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Markets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BA4368B-9727-69BE-FBB2-6196190E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Lignin valorization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F3589F4-0FBE-796F-B2DB-4431C8DC5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874" y="1639662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VTT: </a:t>
            </a:r>
            <a:r>
              <a:rPr lang="en-US" dirty="0" err="1"/>
              <a:t>LigniOx</a:t>
            </a:r>
            <a:r>
              <a:rPr lang="en-US" dirty="0"/>
              <a:t> oxidation for plasticizers and dispersants</a:t>
            </a:r>
          </a:p>
          <a:p>
            <a:r>
              <a:rPr lang="en-US" dirty="0"/>
              <a:t>VTT: </a:t>
            </a:r>
            <a:r>
              <a:rPr lang="en-US" dirty="0" err="1"/>
              <a:t>LigniSmart</a:t>
            </a:r>
            <a:r>
              <a:rPr lang="en-US" dirty="0"/>
              <a:t> thermal conversion for carbonized materials</a:t>
            </a:r>
          </a:p>
          <a:p>
            <a:r>
              <a:rPr lang="en-US" dirty="0"/>
              <a:t>UPM </a:t>
            </a:r>
            <a:r>
              <a:rPr lang="en-US" dirty="0" err="1"/>
              <a:t>BioPiva</a:t>
            </a:r>
            <a:r>
              <a:rPr lang="en-US" baseline="30000" dirty="0" err="1"/>
              <a:t>TM</a:t>
            </a:r>
            <a:r>
              <a:rPr lang="en-US" dirty="0"/>
              <a:t>: resins for OSB, plywood, laminates; polymer blends</a:t>
            </a:r>
          </a:p>
          <a:p>
            <a:r>
              <a:rPr lang="en-US" dirty="0"/>
              <a:t>UPM Leuna: lignin-based renewable functional fillers</a:t>
            </a:r>
          </a:p>
          <a:p>
            <a:r>
              <a:rPr lang="en-US" dirty="0" err="1"/>
              <a:t>Vertoro</a:t>
            </a:r>
            <a:r>
              <a:rPr lang="en-US" dirty="0"/>
              <a:t> : Goldilocks hydrogenation </a:t>
            </a:r>
          </a:p>
          <a:p>
            <a:r>
              <a:rPr lang="en-US" dirty="0"/>
              <a:t>Stora Enso Lineo®: </a:t>
            </a:r>
            <a:r>
              <a:rPr lang="en-US" dirty="0" err="1"/>
              <a:t>Lignode</a:t>
            </a:r>
            <a:r>
              <a:rPr lang="en-US" dirty="0"/>
              <a:t>® batteries; </a:t>
            </a:r>
            <a:r>
              <a:rPr lang="en-US" dirty="0" err="1"/>
              <a:t>NeoLigno</a:t>
            </a:r>
            <a:r>
              <a:rPr lang="en-US" dirty="0"/>
              <a:t>® binders</a:t>
            </a:r>
          </a:p>
          <a:p>
            <a:r>
              <a:rPr lang="en-US" dirty="0"/>
              <a:t>Suzano </a:t>
            </a:r>
            <a:r>
              <a:rPr lang="en-US" dirty="0" err="1"/>
              <a:t>Ecolig</a:t>
            </a:r>
            <a:r>
              <a:rPr lang="en-US" dirty="0"/>
              <a:t>®: rubber, resins, thermoplastic, cosmetics, construction, etc.</a:t>
            </a:r>
          </a:p>
          <a:p>
            <a:r>
              <a:rPr lang="en-US" dirty="0"/>
              <a:t>Fibenol </a:t>
            </a:r>
            <a:r>
              <a:rPr lang="en-US" dirty="0" err="1"/>
              <a:t>Lignova</a:t>
            </a:r>
            <a:r>
              <a:rPr lang="en-US" baseline="30000" dirty="0" err="1"/>
              <a:t>TM</a:t>
            </a:r>
            <a:r>
              <a:rPr lang="en-US" dirty="0"/>
              <a:t>: resins, PU foams, composites</a:t>
            </a:r>
          </a:p>
          <a:p>
            <a:r>
              <a:rPr lang="en-US" dirty="0"/>
              <a:t>Praj Industries: bitumen</a:t>
            </a:r>
          </a:p>
          <a:p>
            <a:r>
              <a:rPr lang="en-US" dirty="0" err="1"/>
              <a:t>MetGen</a:t>
            </a:r>
            <a:r>
              <a:rPr lang="en-US" dirty="0"/>
              <a:t>: depolymerization, debottlenecking biorefineries</a:t>
            </a:r>
          </a:p>
          <a:p>
            <a:r>
              <a:rPr lang="en-US" dirty="0"/>
              <a:t>Lignin Industries </a:t>
            </a:r>
            <a:r>
              <a:rPr lang="en-US" dirty="0" err="1"/>
              <a:t>Renol</a:t>
            </a:r>
            <a:r>
              <a:rPr lang="en-US" dirty="0"/>
              <a:t>: industrial packaging, polymer compounds, ABS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7089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FFAC3-1ED5-7DC9-8AAA-ED4A8B988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89"/>
                </a:solidFill>
                <a:latin typeface="+mn-lt"/>
              </a:rPr>
              <a:t>VTT High-value lignin applications</a:t>
            </a:r>
            <a:endParaRPr lang="en-US" dirty="0">
              <a:latin typeface="+mn-lt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9070E9-2DC0-9964-6627-060A8541CA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2586"/>
          <a:stretch>
            <a:fillRect/>
          </a:stretch>
        </p:blipFill>
        <p:spPr>
          <a:xfrm>
            <a:off x="1343739" y="1802168"/>
            <a:ext cx="8774862" cy="4100135"/>
          </a:xfrm>
        </p:spPr>
      </p:pic>
    </p:spTree>
    <p:extLst>
      <p:ext uri="{BB962C8B-B14F-4D97-AF65-F5344CB8AC3E}">
        <p14:creationId xmlns:p14="http://schemas.microsoft.com/office/powerpoint/2010/main" val="4185556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 bwMode="auto">
          <a:xfrm>
            <a:off x="0" y="1103544"/>
            <a:ext cx="12192000" cy="3281628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0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300" kern="0" dirty="0">
              <a:solidFill>
                <a:srgbClr val="000000"/>
              </a:solidFill>
              <a:latin typeface="Arial" panose="020B0604020202020204"/>
              <a:cs typeface="Segoe UI Semilight" panose="020B0402040204020203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628501" y="2531302"/>
            <a:ext cx="1853923" cy="1180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0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867" b="1" kern="0">
                <a:solidFill>
                  <a:srgbClr val="000000"/>
                </a:solidFill>
                <a:latin typeface="Arial" panose="020B0604020202020204"/>
              </a:rPr>
              <a:t>LigniOx plasticizers &amp; dispersants</a:t>
            </a:r>
          </a:p>
          <a:p>
            <a:pPr algn="ctr" defTabSz="12190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267" b="1" kern="0">
              <a:solidFill>
                <a:srgbClr val="000000"/>
              </a:solidFill>
              <a:latin typeface="Arial" panose="020B0604020202020204"/>
            </a:endParaRPr>
          </a:p>
          <a:p>
            <a:pPr marL="380962" indent="-380962" defTabSz="121908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GB" sz="1200" b="1" kern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1701231" y="2389081"/>
            <a:ext cx="1862383" cy="1072531"/>
          </a:xfrm>
          <a:custGeom>
            <a:avLst/>
            <a:gdLst>
              <a:gd name="connsiteX0" fmla="*/ 0 w 1760082"/>
              <a:gd name="connsiteY0" fmla="*/ 146676 h 880041"/>
              <a:gd name="connsiteX1" fmla="*/ 146676 w 1760082"/>
              <a:gd name="connsiteY1" fmla="*/ 0 h 880041"/>
              <a:gd name="connsiteX2" fmla="*/ 1613406 w 1760082"/>
              <a:gd name="connsiteY2" fmla="*/ 0 h 880041"/>
              <a:gd name="connsiteX3" fmla="*/ 1760082 w 1760082"/>
              <a:gd name="connsiteY3" fmla="*/ 146676 h 880041"/>
              <a:gd name="connsiteX4" fmla="*/ 1760082 w 1760082"/>
              <a:gd name="connsiteY4" fmla="*/ 733365 h 880041"/>
              <a:gd name="connsiteX5" fmla="*/ 1613406 w 1760082"/>
              <a:gd name="connsiteY5" fmla="*/ 880041 h 880041"/>
              <a:gd name="connsiteX6" fmla="*/ 146676 w 1760082"/>
              <a:gd name="connsiteY6" fmla="*/ 880041 h 880041"/>
              <a:gd name="connsiteX7" fmla="*/ 0 w 1760082"/>
              <a:gd name="connsiteY7" fmla="*/ 733365 h 880041"/>
              <a:gd name="connsiteX8" fmla="*/ 0 w 1760082"/>
              <a:gd name="connsiteY8" fmla="*/ 146676 h 88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60082" h="880041">
                <a:moveTo>
                  <a:pt x="0" y="146676"/>
                </a:moveTo>
                <a:cubicBezTo>
                  <a:pt x="0" y="65669"/>
                  <a:pt x="65669" y="0"/>
                  <a:pt x="146676" y="0"/>
                </a:cubicBezTo>
                <a:lnTo>
                  <a:pt x="1613406" y="0"/>
                </a:lnTo>
                <a:cubicBezTo>
                  <a:pt x="1694413" y="0"/>
                  <a:pt x="1760082" y="65669"/>
                  <a:pt x="1760082" y="146676"/>
                </a:cubicBezTo>
                <a:lnTo>
                  <a:pt x="1760082" y="733365"/>
                </a:lnTo>
                <a:cubicBezTo>
                  <a:pt x="1760082" y="814372"/>
                  <a:pt x="1694413" y="880041"/>
                  <a:pt x="1613406" y="880041"/>
                </a:cubicBezTo>
                <a:lnTo>
                  <a:pt x="146676" y="880041"/>
                </a:lnTo>
                <a:cubicBezTo>
                  <a:pt x="65669" y="880041"/>
                  <a:pt x="0" y="814372"/>
                  <a:pt x="0" y="733365"/>
                </a:cubicBezTo>
                <a:lnTo>
                  <a:pt x="0" y="14667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txBody>
          <a:bodyPr spcFirstLastPara="0" vert="horz" wrap="square" lIns="148720" tIns="148720" rIns="148720" bIns="148720" numCol="1" spcCol="1270" anchor="ctr" anchorCtr="0">
            <a:noAutofit/>
          </a:bodyPr>
          <a:lstStyle/>
          <a:p>
            <a:pPr algn="ctr" defTabSz="106669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867" b="1" kern="0">
                <a:solidFill>
                  <a:srgbClr val="FFFFFF"/>
                </a:solidFill>
                <a:latin typeface="Arial"/>
              </a:rPr>
              <a:t>LigniOx oxidation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5820241" y="2915031"/>
            <a:ext cx="500515" cy="0"/>
          </a:xfrm>
          <a:prstGeom prst="straightConnector1">
            <a:avLst/>
          </a:prstGeom>
          <a:noFill/>
          <a:ln w="25400" cap="flat" cmpd="sng" algn="ctr">
            <a:solidFill>
              <a:schemeClr val="tx2"/>
            </a:solidFill>
            <a:prstDash val="solid"/>
            <a:headEnd type="none" w="med" len="med"/>
            <a:tailEnd type="triangle" w="lg" len="lg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5" name="Straight Arrow Connector 34"/>
          <p:cNvCxnSpPr/>
          <p:nvPr/>
        </p:nvCxnSpPr>
        <p:spPr bwMode="auto">
          <a:xfrm>
            <a:off x="1181759" y="2918563"/>
            <a:ext cx="477272" cy="5135"/>
          </a:xfrm>
          <a:prstGeom prst="straightConnector1">
            <a:avLst/>
          </a:prstGeom>
          <a:noFill/>
          <a:ln w="25400" cap="flat" cmpd="sng" algn="ctr">
            <a:solidFill>
              <a:schemeClr val="tx2"/>
            </a:solidFill>
            <a:prstDash val="solid"/>
            <a:headEnd type="none" w="med" len="med"/>
            <a:tailEnd type="triangle" w="lg" len="lg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36" name="Rectangle 35"/>
          <p:cNvSpPr/>
          <p:nvPr/>
        </p:nvSpPr>
        <p:spPr>
          <a:xfrm>
            <a:off x="154441" y="2582811"/>
            <a:ext cx="1683227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0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867" b="1" kern="0">
                <a:solidFill>
                  <a:srgbClr val="000000"/>
                </a:solidFill>
                <a:latin typeface="Arial" panose="020B0604020202020204"/>
              </a:rPr>
              <a:t>Lignin </a:t>
            </a:r>
          </a:p>
          <a:p>
            <a:pPr defTabSz="12190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867" b="1" kern="0">
                <a:solidFill>
                  <a:srgbClr val="000000"/>
                </a:solidFill>
                <a:latin typeface="Arial" panose="020B0604020202020204"/>
              </a:rPr>
              <a:t>by-stream</a:t>
            </a:r>
            <a:endParaRPr lang="en-GB" sz="1200" b="1" kern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8" name="Freeform 37"/>
          <p:cNvSpPr/>
          <p:nvPr/>
        </p:nvSpPr>
        <p:spPr>
          <a:xfrm>
            <a:off x="3975401" y="2374516"/>
            <a:ext cx="1955331" cy="1074693"/>
          </a:xfrm>
          <a:custGeom>
            <a:avLst/>
            <a:gdLst>
              <a:gd name="connsiteX0" fmla="*/ 0 w 1760082"/>
              <a:gd name="connsiteY0" fmla="*/ 146676 h 880041"/>
              <a:gd name="connsiteX1" fmla="*/ 146676 w 1760082"/>
              <a:gd name="connsiteY1" fmla="*/ 0 h 880041"/>
              <a:gd name="connsiteX2" fmla="*/ 1613406 w 1760082"/>
              <a:gd name="connsiteY2" fmla="*/ 0 h 880041"/>
              <a:gd name="connsiteX3" fmla="*/ 1760082 w 1760082"/>
              <a:gd name="connsiteY3" fmla="*/ 146676 h 880041"/>
              <a:gd name="connsiteX4" fmla="*/ 1760082 w 1760082"/>
              <a:gd name="connsiteY4" fmla="*/ 733365 h 880041"/>
              <a:gd name="connsiteX5" fmla="*/ 1613406 w 1760082"/>
              <a:gd name="connsiteY5" fmla="*/ 880041 h 880041"/>
              <a:gd name="connsiteX6" fmla="*/ 146676 w 1760082"/>
              <a:gd name="connsiteY6" fmla="*/ 880041 h 880041"/>
              <a:gd name="connsiteX7" fmla="*/ 0 w 1760082"/>
              <a:gd name="connsiteY7" fmla="*/ 733365 h 880041"/>
              <a:gd name="connsiteX8" fmla="*/ 0 w 1760082"/>
              <a:gd name="connsiteY8" fmla="*/ 146676 h 88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60082" h="880041">
                <a:moveTo>
                  <a:pt x="0" y="146676"/>
                </a:moveTo>
                <a:cubicBezTo>
                  <a:pt x="0" y="65669"/>
                  <a:pt x="65669" y="0"/>
                  <a:pt x="146676" y="0"/>
                </a:cubicBezTo>
                <a:lnTo>
                  <a:pt x="1613406" y="0"/>
                </a:lnTo>
                <a:cubicBezTo>
                  <a:pt x="1694413" y="0"/>
                  <a:pt x="1760082" y="65669"/>
                  <a:pt x="1760082" y="146676"/>
                </a:cubicBezTo>
                <a:lnTo>
                  <a:pt x="1760082" y="733365"/>
                </a:lnTo>
                <a:cubicBezTo>
                  <a:pt x="1760082" y="814372"/>
                  <a:pt x="1694413" y="880041"/>
                  <a:pt x="1613406" y="880041"/>
                </a:cubicBezTo>
                <a:lnTo>
                  <a:pt x="146676" y="880041"/>
                </a:lnTo>
                <a:cubicBezTo>
                  <a:pt x="65669" y="880041"/>
                  <a:pt x="0" y="814372"/>
                  <a:pt x="0" y="733365"/>
                </a:cubicBezTo>
                <a:lnTo>
                  <a:pt x="0" y="14667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txBody>
          <a:bodyPr spcFirstLastPara="0" vert="horz" wrap="square" lIns="148720" tIns="148720" rIns="148720" bIns="148720" numCol="1" spcCol="1270" anchor="ctr" anchorCtr="0">
            <a:noAutofit/>
          </a:bodyPr>
          <a:lstStyle/>
          <a:p>
            <a:pPr algn="ctr" defTabSz="106669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867" b="1" kern="0">
                <a:solidFill>
                  <a:srgbClr val="FFFFFF"/>
                </a:solidFill>
                <a:latin typeface="Arial"/>
              </a:rPr>
              <a:t>LigniOx post-treatment</a:t>
            </a:r>
          </a:p>
        </p:txBody>
      </p:sp>
      <p:cxnSp>
        <p:nvCxnSpPr>
          <p:cNvPr id="39" name="Straight Arrow Connector 38"/>
          <p:cNvCxnSpPr>
            <a:cxnSpLocks/>
          </p:cNvCxnSpPr>
          <p:nvPr/>
        </p:nvCxnSpPr>
        <p:spPr bwMode="auto">
          <a:xfrm>
            <a:off x="3568298" y="2915031"/>
            <a:ext cx="380161" cy="0"/>
          </a:xfrm>
          <a:prstGeom prst="straightConnector1">
            <a:avLst/>
          </a:prstGeom>
          <a:noFill/>
          <a:ln w="25400" cap="flat" cmpd="sng" algn="ctr">
            <a:solidFill>
              <a:schemeClr val="tx2"/>
            </a:solidFill>
            <a:prstDash val="solid"/>
            <a:headEnd type="none" w="med" len="med"/>
            <a:tailEnd type="triangle" w="lg" len="lg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883B0E2E-ECC2-4135-BC6A-1C728225AC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16023" y="1193480"/>
            <a:ext cx="1360839" cy="1362389"/>
          </a:xfrm>
          <a:prstGeom prst="ellipse">
            <a:avLst/>
          </a:prstGeom>
          <a:ln w="63500" cap="rnd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D65389F-E1BA-4869-BB2B-E8267BC2D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11373" y="2372130"/>
            <a:ext cx="1345267" cy="1290687"/>
          </a:xfrm>
          <a:prstGeom prst="ellipse">
            <a:avLst/>
          </a:prstGeom>
          <a:ln w="63500" cap="rnd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0C192B9-7ED0-4165-9FAD-877CA64BC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08341" y="1193482"/>
            <a:ext cx="1375091" cy="1265977"/>
          </a:xfrm>
          <a:prstGeom prst="ellipse">
            <a:avLst/>
          </a:prstGeom>
          <a:ln w="63500" cap="rnd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Freeform 47"/>
          <p:cNvSpPr/>
          <p:nvPr/>
        </p:nvSpPr>
        <p:spPr>
          <a:xfrm>
            <a:off x="6339596" y="2382132"/>
            <a:ext cx="1974741" cy="1074693"/>
          </a:xfrm>
          <a:custGeom>
            <a:avLst/>
            <a:gdLst>
              <a:gd name="connsiteX0" fmla="*/ 0 w 1760082"/>
              <a:gd name="connsiteY0" fmla="*/ 146676 h 880041"/>
              <a:gd name="connsiteX1" fmla="*/ 146676 w 1760082"/>
              <a:gd name="connsiteY1" fmla="*/ 0 h 880041"/>
              <a:gd name="connsiteX2" fmla="*/ 1613406 w 1760082"/>
              <a:gd name="connsiteY2" fmla="*/ 0 h 880041"/>
              <a:gd name="connsiteX3" fmla="*/ 1760082 w 1760082"/>
              <a:gd name="connsiteY3" fmla="*/ 146676 h 880041"/>
              <a:gd name="connsiteX4" fmla="*/ 1760082 w 1760082"/>
              <a:gd name="connsiteY4" fmla="*/ 733365 h 880041"/>
              <a:gd name="connsiteX5" fmla="*/ 1613406 w 1760082"/>
              <a:gd name="connsiteY5" fmla="*/ 880041 h 880041"/>
              <a:gd name="connsiteX6" fmla="*/ 146676 w 1760082"/>
              <a:gd name="connsiteY6" fmla="*/ 880041 h 880041"/>
              <a:gd name="connsiteX7" fmla="*/ 0 w 1760082"/>
              <a:gd name="connsiteY7" fmla="*/ 733365 h 880041"/>
              <a:gd name="connsiteX8" fmla="*/ 0 w 1760082"/>
              <a:gd name="connsiteY8" fmla="*/ 146676 h 88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60082" h="880041">
                <a:moveTo>
                  <a:pt x="0" y="146676"/>
                </a:moveTo>
                <a:cubicBezTo>
                  <a:pt x="0" y="65669"/>
                  <a:pt x="65669" y="0"/>
                  <a:pt x="146676" y="0"/>
                </a:cubicBezTo>
                <a:lnTo>
                  <a:pt x="1613406" y="0"/>
                </a:lnTo>
                <a:cubicBezTo>
                  <a:pt x="1694413" y="0"/>
                  <a:pt x="1760082" y="65669"/>
                  <a:pt x="1760082" y="146676"/>
                </a:cubicBezTo>
                <a:lnTo>
                  <a:pt x="1760082" y="733365"/>
                </a:lnTo>
                <a:cubicBezTo>
                  <a:pt x="1760082" y="814372"/>
                  <a:pt x="1694413" y="880041"/>
                  <a:pt x="1613406" y="880041"/>
                </a:cubicBezTo>
                <a:lnTo>
                  <a:pt x="146676" y="880041"/>
                </a:lnTo>
                <a:cubicBezTo>
                  <a:pt x="65669" y="880041"/>
                  <a:pt x="0" y="814372"/>
                  <a:pt x="0" y="733365"/>
                </a:cubicBezTo>
                <a:lnTo>
                  <a:pt x="0" y="14667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txBody>
          <a:bodyPr spcFirstLastPara="0" vert="horz" wrap="square" lIns="148720" tIns="148720" rIns="148720" bIns="148720" numCol="1" spcCol="1270" anchor="ctr" anchorCtr="0">
            <a:noAutofit/>
          </a:bodyPr>
          <a:lstStyle/>
          <a:p>
            <a:pPr algn="ctr" defTabSz="106669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867" b="1" kern="0" noProof="1">
                <a:solidFill>
                  <a:srgbClr val="FFFFFF"/>
                </a:solidFill>
                <a:latin typeface="Arial"/>
              </a:rPr>
              <a:t>Evaporation / spray drying</a:t>
            </a:r>
          </a:p>
        </p:txBody>
      </p:sp>
      <p:cxnSp>
        <p:nvCxnSpPr>
          <p:cNvPr id="50" name="Elbow Connector 49"/>
          <p:cNvCxnSpPr>
            <a:cxnSpLocks/>
          </p:cNvCxnSpPr>
          <p:nvPr/>
        </p:nvCxnSpPr>
        <p:spPr bwMode="auto">
          <a:xfrm>
            <a:off x="633991" y="2017413"/>
            <a:ext cx="2707420" cy="319123"/>
          </a:xfrm>
          <a:prstGeom prst="bentConnector3">
            <a:avLst>
              <a:gd name="adj1" fmla="val 100192"/>
            </a:avLst>
          </a:prstGeom>
          <a:noFill/>
          <a:ln w="25400" cap="flat" cmpd="sng" algn="ctr">
            <a:solidFill>
              <a:schemeClr val="tx2"/>
            </a:solidFill>
            <a:prstDash val="solid"/>
            <a:headEnd type="none" w="med" len="med"/>
            <a:tailEnd type="triangle" w="lg" len="lg"/>
          </a:ln>
          <a:effectLst/>
        </p:spPr>
      </p:cxnSp>
      <p:sp>
        <p:nvSpPr>
          <p:cNvPr id="51" name="Rectangle 50"/>
          <p:cNvSpPr/>
          <p:nvPr/>
        </p:nvSpPr>
        <p:spPr>
          <a:xfrm>
            <a:off x="707668" y="1637759"/>
            <a:ext cx="2411368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0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867" b="1" kern="0" noProof="1">
                <a:solidFill>
                  <a:srgbClr val="000000"/>
                </a:solidFill>
                <a:latin typeface="Arial" panose="020B0604020202020204"/>
              </a:rPr>
              <a:t>NaOH (alkali), O</a:t>
            </a:r>
            <a:r>
              <a:rPr lang="en-GB" sz="1867" b="1" kern="0" baseline="-25000" noProof="1">
                <a:solidFill>
                  <a:srgbClr val="000000"/>
                </a:solidFill>
                <a:latin typeface="Arial" panose="020B0604020202020204"/>
              </a:rPr>
              <a:t>2</a:t>
            </a:r>
          </a:p>
        </p:txBody>
      </p:sp>
      <p:cxnSp>
        <p:nvCxnSpPr>
          <p:cNvPr id="53" name="Straight Arrow Connector 52"/>
          <p:cNvCxnSpPr/>
          <p:nvPr/>
        </p:nvCxnSpPr>
        <p:spPr bwMode="auto">
          <a:xfrm>
            <a:off x="8318471" y="2923695"/>
            <a:ext cx="379055" cy="0"/>
          </a:xfrm>
          <a:prstGeom prst="straightConnector1">
            <a:avLst/>
          </a:prstGeom>
          <a:noFill/>
          <a:ln w="25400" cap="flat" cmpd="sng" algn="ctr">
            <a:solidFill>
              <a:schemeClr val="tx2"/>
            </a:solidFill>
            <a:prstDash val="solid"/>
            <a:headEnd type="none" w="med" len="med"/>
            <a:tailEnd type="triangle" w="lg" len="lg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8" name="Title 4">
            <a:extLst>
              <a:ext uri="{FF2B5EF4-FFF2-40B4-BE49-F238E27FC236}">
                <a16:creationId xmlns:a16="http://schemas.microsoft.com/office/drawing/2014/main" id="{ECE2BE08-E9F1-6AA6-042F-49543312A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360" y="317757"/>
            <a:ext cx="9264000" cy="991483"/>
          </a:xfrm>
        </p:spPr>
        <p:txBody>
          <a:bodyPr>
            <a:normAutofit fontScale="90000"/>
          </a:bodyPr>
          <a:lstStyle/>
          <a:p>
            <a:r>
              <a:rPr lang="en-GB" sz="4900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VTT </a:t>
            </a:r>
            <a:r>
              <a:rPr lang="en-GB" sz="4900" dirty="0" err="1">
                <a:solidFill>
                  <a:srgbClr val="005289"/>
                </a:solidFill>
                <a:latin typeface="+mn-lt"/>
                <a:ea typeface="+mn-ea"/>
                <a:cs typeface="+mn-cs"/>
              </a:rPr>
              <a:t>LigniOx</a:t>
            </a:r>
            <a:r>
              <a:rPr lang="en-GB" sz="4900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 technology </a:t>
            </a:r>
            <a:br>
              <a:rPr lang="en-GB" dirty="0"/>
            </a:b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9E7953A-9393-9AF5-9AEC-5C627114BCC5}"/>
              </a:ext>
            </a:extLst>
          </p:cNvPr>
          <p:cNvSpPr/>
          <p:nvPr/>
        </p:nvSpPr>
        <p:spPr>
          <a:xfrm>
            <a:off x="1807224" y="3664253"/>
            <a:ext cx="16466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32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400" kern="0" dirty="0">
                <a:solidFill>
                  <a:srgbClr val="115532">
                    <a:lumMod val="50000"/>
                  </a:srgbClr>
                </a:solidFill>
                <a:latin typeface="Arial" panose="020B0604020202020204"/>
              </a:rPr>
              <a:t>Alkali-O</a:t>
            </a:r>
            <a:r>
              <a:rPr lang="en-GB" sz="1400" kern="0" baseline="-25000" dirty="0">
                <a:solidFill>
                  <a:srgbClr val="115532">
                    <a:lumMod val="50000"/>
                  </a:srgbClr>
                </a:solidFill>
                <a:latin typeface="Arial" panose="020B0604020202020204"/>
              </a:rPr>
              <a:t>2</a:t>
            </a:r>
            <a:r>
              <a:rPr lang="en-GB" sz="1400" kern="0" dirty="0">
                <a:solidFill>
                  <a:srgbClr val="115532">
                    <a:lumMod val="50000"/>
                  </a:srgbClr>
                </a:solidFill>
                <a:latin typeface="Arial" panose="020B0604020202020204"/>
              </a:rPr>
              <a:t> oxidation</a:t>
            </a:r>
          </a:p>
          <a:p>
            <a:pPr algn="ctr" defTabSz="914332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400" kern="0" dirty="0">
                <a:solidFill>
                  <a:srgbClr val="115532">
                    <a:lumMod val="50000"/>
                  </a:srgbClr>
                </a:solidFill>
                <a:latin typeface="Arial" panose="020B0604020202020204"/>
              </a:rPr>
              <a:t>TRL 7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426524-501B-4F6E-ADF2-2F34D5D65EF7}"/>
              </a:ext>
            </a:extLst>
          </p:cNvPr>
          <p:cNvSpPr/>
          <p:nvPr/>
        </p:nvSpPr>
        <p:spPr>
          <a:xfrm>
            <a:off x="4097008" y="3672448"/>
            <a:ext cx="171553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32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400" kern="0" dirty="0">
                <a:solidFill>
                  <a:srgbClr val="115532">
                    <a:lumMod val="50000"/>
                  </a:srgbClr>
                </a:solidFill>
                <a:latin typeface="Arial" panose="020B0604020202020204"/>
              </a:rPr>
              <a:t>Membrane filtration</a:t>
            </a:r>
          </a:p>
          <a:p>
            <a:pPr algn="ctr" defTabSz="914332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400" kern="0" dirty="0">
                <a:solidFill>
                  <a:srgbClr val="115532">
                    <a:lumMod val="50000"/>
                  </a:srgbClr>
                </a:solidFill>
                <a:latin typeface="Arial" panose="020B0604020202020204"/>
              </a:rPr>
              <a:t>TRL 7</a:t>
            </a:r>
          </a:p>
          <a:p>
            <a:pPr algn="ctr" defTabSz="914332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400" kern="0" dirty="0">
              <a:solidFill>
                <a:srgbClr val="115532">
                  <a:lumMod val="50000"/>
                </a:srgbClr>
              </a:solidFill>
              <a:latin typeface="Arial" panose="020B060402020202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9AD7742-0F26-2275-22B7-B7301F9F8B3C}"/>
              </a:ext>
            </a:extLst>
          </p:cNvPr>
          <p:cNvSpPr/>
          <p:nvPr/>
        </p:nvSpPr>
        <p:spPr>
          <a:xfrm>
            <a:off x="8665503" y="3664253"/>
            <a:ext cx="13596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32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400" kern="0" noProof="1">
                <a:solidFill>
                  <a:srgbClr val="115532">
                    <a:lumMod val="50000"/>
                  </a:srgbClr>
                </a:solidFill>
                <a:latin typeface="Arial" panose="020B0604020202020204"/>
              </a:rPr>
              <a:t>Biodispersants</a:t>
            </a:r>
          </a:p>
          <a:p>
            <a:pPr algn="ctr" defTabSz="914332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400" kern="0" noProof="1">
                <a:solidFill>
                  <a:srgbClr val="115532">
                    <a:lumMod val="50000"/>
                  </a:srgbClr>
                </a:solidFill>
                <a:latin typeface="Arial" panose="020B0604020202020204"/>
              </a:rPr>
              <a:t>TRL 5-6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FAFF1E-EA3C-189B-F7FA-2866C96D5EC2}"/>
              </a:ext>
            </a:extLst>
          </p:cNvPr>
          <p:cNvSpPr txBox="1"/>
          <p:nvPr/>
        </p:nvSpPr>
        <p:spPr>
          <a:xfrm>
            <a:off x="74400" y="4393280"/>
            <a:ext cx="114916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200" u="sng" dirty="0" err="1">
                <a:hlinkClick r:id="rId6"/>
              </a:rPr>
              <a:t>LigniOx</a:t>
            </a:r>
            <a:r>
              <a:rPr lang="en-US" sz="1200" u="sng" dirty="0">
                <a:hlinkClick r:id="rId6"/>
              </a:rPr>
              <a:t> Process Concept to Produce Lignin Dispersants at a Kraft Pulp Mill and an </a:t>
            </a:r>
            <a:r>
              <a:rPr lang="en-US" sz="1200" u="sng" dirty="0" err="1">
                <a:hlinkClick r:id="rId6"/>
              </a:rPr>
              <a:t>Organosolv</a:t>
            </a:r>
            <a:r>
              <a:rPr lang="en-US" sz="1200" u="sng" dirty="0">
                <a:hlinkClick r:id="rId6"/>
              </a:rPr>
              <a:t> Biorefinery - VTT's Research Information Portal</a:t>
            </a:r>
            <a:endParaRPr lang="en-US" sz="1200" u="sng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200" dirty="0" err="1">
                <a:hlinkClick r:id="rId7"/>
              </a:rPr>
              <a:t>LigniOx</a:t>
            </a:r>
            <a:r>
              <a:rPr lang="en-US" sz="1200" dirty="0">
                <a:hlinkClick r:id="rId7"/>
              </a:rPr>
              <a:t>™ lignin recovery</a:t>
            </a:r>
            <a:endParaRPr lang="en-US" sz="120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200" dirty="0" err="1">
                <a:hlinkClick r:id="rId8"/>
              </a:rPr>
              <a:t>LigniOx</a:t>
            </a:r>
            <a:r>
              <a:rPr lang="en-US" sz="1200" dirty="0">
                <a:hlinkClick r:id="rId8"/>
              </a:rPr>
              <a:t> | Circular Bio-based Europe Joint Undertaking (CBE JU)</a:t>
            </a:r>
            <a:endParaRPr lang="en-US" sz="120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hlinkClick r:id="rId9"/>
              </a:rPr>
              <a:t>BA5404 Lignin and </a:t>
            </a:r>
            <a:r>
              <a:rPr lang="en-US" sz="1200" dirty="0" err="1">
                <a:hlinkClick r:id="rId9"/>
              </a:rPr>
              <a:t>sidestream</a:t>
            </a:r>
            <a:r>
              <a:rPr lang="en-US" sz="1200" dirty="0">
                <a:hlinkClick r:id="rId9"/>
              </a:rPr>
              <a:t> valorization - VTT's Research Information Portal</a:t>
            </a:r>
            <a:endParaRPr lang="en-US" sz="120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hlinkClick r:id="rId10"/>
              </a:rPr>
              <a:t>VTT Technology 409: NWBC 2022 - The 10th Nordic Wood Biorefinery Conference</a:t>
            </a:r>
            <a:endParaRPr lang="en-US"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D985F9-B315-2585-2D9A-2C46797C4C58}"/>
              </a:ext>
            </a:extLst>
          </p:cNvPr>
          <p:cNvSpPr txBox="1"/>
          <p:nvPr/>
        </p:nvSpPr>
        <p:spPr>
          <a:xfrm>
            <a:off x="10689336" y="0"/>
            <a:ext cx="1380744" cy="7863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82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47F3E-FCD0-E034-FA89-DCD8BD2E3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9ED5D-443C-D77F-8AC5-610F9729A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UPM Leuna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9E0E249-6852-AC8E-21B2-68FEC3A743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4556"/>
          <a:stretch>
            <a:fillRect/>
          </a:stretch>
        </p:blipFill>
        <p:spPr>
          <a:xfrm>
            <a:off x="799525" y="1597572"/>
            <a:ext cx="9450980" cy="4025461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054FB5E-6110-8B06-B264-ACE87A1DCB77}"/>
              </a:ext>
            </a:extLst>
          </p:cNvPr>
          <p:cNvSpPr txBox="1"/>
          <p:nvPr/>
        </p:nvSpPr>
        <p:spPr>
          <a:xfrm>
            <a:off x="1523999" y="5559969"/>
            <a:ext cx="3195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Source: UPM</a:t>
            </a:r>
          </a:p>
        </p:txBody>
      </p:sp>
    </p:spTree>
    <p:extLst>
      <p:ext uri="{BB962C8B-B14F-4D97-AF65-F5344CB8AC3E}">
        <p14:creationId xmlns:p14="http://schemas.microsoft.com/office/powerpoint/2010/main" val="639000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019C7-5F26-D47A-F4CB-F75F74799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A4965-F4D5-7D35-E613-A414091EC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7985"/>
            <a:ext cx="1051560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80D19-EDB8-F7AE-C6EB-8842A5820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Challenges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Cellulose nanomaterial valorization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Lignin valorization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State of the Industry</a:t>
            </a: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Appendix</a:t>
            </a:r>
          </a:p>
          <a:p>
            <a:pPr marL="8001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94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ECA0C-545D-1D0C-5B38-D159667D0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Energy storage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61EF5F-5C39-1197-5117-AFB57637C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en-US" dirty="0"/>
              <a:t>Lithium-ion</a:t>
            </a:r>
          </a:p>
          <a:p>
            <a:pPr lvl="1"/>
            <a:r>
              <a:rPr lang="en-US" dirty="0"/>
              <a:t>10 to 20 grams of graphite per amp hour</a:t>
            </a:r>
          </a:p>
          <a:p>
            <a:pPr lvl="1"/>
            <a:r>
              <a:rPr lang="en-US" dirty="0"/>
              <a:t>700 billion watt hours 2022</a:t>
            </a:r>
          </a:p>
          <a:p>
            <a:pPr lvl="1"/>
            <a:r>
              <a:rPr lang="en-US" dirty="0"/>
              <a:t>1 million tonnes graphite in 2022</a:t>
            </a:r>
          </a:p>
          <a:p>
            <a:pPr lvl="1"/>
            <a:r>
              <a:rPr lang="en-US" dirty="0"/>
              <a:t>7 million tonnes graphite in 2030</a:t>
            </a:r>
          </a:p>
          <a:p>
            <a:r>
              <a:rPr lang="en-US" dirty="0"/>
              <a:t>Sodium-ion: </a:t>
            </a:r>
          </a:p>
          <a:p>
            <a:pPr lvl="1"/>
            <a:r>
              <a:rPr lang="en-US" dirty="0"/>
              <a:t>Stora Enso </a:t>
            </a:r>
            <a:r>
              <a:rPr lang="en-US" dirty="0" err="1"/>
              <a:t>Lignode</a:t>
            </a:r>
            <a:r>
              <a:rPr lang="en-US" dirty="0"/>
              <a:t>® and </a:t>
            </a:r>
            <a:r>
              <a:rPr lang="en-US" dirty="0" err="1"/>
              <a:t>Altris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20 Ah, 3V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1D6C09-0191-E285-1F7E-E369B1CFEA6B}"/>
              </a:ext>
            </a:extLst>
          </p:cNvPr>
          <p:cNvSpPr txBox="1"/>
          <p:nvPr/>
        </p:nvSpPr>
        <p:spPr>
          <a:xfrm>
            <a:off x="4328120" y="5064674"/>
            <a:ext cx="75193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u="sng" dirty="0">
                <a:hlinkClick r:id="rId3"/>
              </a:rPr>
              <a:t>Source:</a:t>
            </a:r>
          </a:p>
          <a:p>
            <a:r>
              <a:rPr lang="en-US" sz="1200" u="sng" dirty="0">
                <a:hlinkClick r:id="rId4"/>
              </a:rPr>
              <a:t>https://poweringautos.com/how-much-graphite-in-a-lithium-ion-battery/</a:t>
            </a:r>
            <a:endParaRPr lang="en-US" sz="1200" u="sng" dirty="0">
              <a:hlinkClick r:id="rId3"/>
            </a:endParaRPr>
          </a:p>
          <a:p>
            <a:r>
              <a:rPr lang="en-US" sz="1200" u="sng" dirty="0">
                <a:hlinkClick r:id="rId3"/>
              </a:rPr>
              <a:t>Lithium-ion battery demand forecast for 2030 | McKinsey</a:t>
            </a:r>
            <a:endParaRPr lang="en-US" sz="1200" u="sng" dirty="0"/>
          </a:p>
          <a:p>
            <a:r>
              <a:rPr lang="en-US" sz="1200" u="sng" dirty="0">
                <a:hlinkClick r:id="rId5"/>
              </a:rPr>
              <a:t>Graphite Market Forecast: Top Trends for Graphite in 2025 | INN</a:t>
            </a:r>
            <a:r>
              <a:rPr lang="en-US" sz="1200" dirty="0"/>
              <a:t> / </a:t>
            </a:r>
          </a:p>
        </p:txBody>
      </p:sp>
    </p:spTree>
    <p:extLst>
      <p:ext uri="{BB962C8B-B14F-4D97-AF65-F5344CB8AC3E}">
        <p14:creationId xmlns:p14="http://schemas.microsoft.com/office/powerpoint/2010/main" val="22700379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E216E-6480-EF6B-311E-DCF1A2752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4350F-7637-FCDB-B48B-FBA56A81E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Lignosulfonates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0B222-8465-D06D-6B17-0E206738C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Market and applications well established </a:t>
            </a:r>
          </a:p>
          <a:p>
            <a:r>
              <a:rPr lang="en-US" dirty="0"/>
              <a:t>Market is mature and declining as sulfite mills are in decline</a:t>
            </a:r>
          </a:p>
        </p:txBody>
      </p:sp>
    </p:spTree>
    <p:extLst>
      <p:ext uri="{BB962C8B-B14F-4D97-AF65-F5344CB8AC3E}">
        <p14:creationId xmlns:p14="http://schemas.microsoft.com/office/powerpoint/2010/main" val="11034359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State of the Industry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Old business model</a:t>
            </a:r>
          </a:p>
          <a:p>
            <a:pPr lvl="1"/>
            <a:r>
              <a:rPr lang="en-US" dirty="0"/>
              <a:t>Pulp and paper mills produce pulp and paper; lignin is burned for fuel</a:t>
            </a:r>
          </a:p>
          <a:p>
            <a:pPr lvl="1"/>
            <a:r>
              <a:rPr lang="en-US" dirty="0"/>
              <a:t>Biorefineries produce ethanol; lignin is burned for fuel</a:t>
            </a:r>
          </a:p>
          <a:p>
            <a:r>
              <a:rPr lang="en-US" dirty="0"/>
              <a:t>New business model</a:t>
            </a:r>
          </a:p>
          <a:p>
            <a:pPr lvl="1"/>
            <a:r>
              <a:rPr lang="en-US" dirty="0"/>
              <a:t>Pulp and paper mills produce pulp, paper, lignin, biochemicals, specialty cellulose, nanocellulose</a:t>
            </a:r>
          </a:p>
          <a:p>
            <a:pPr lvl="1"/>
            <a:r>
              <a:rPr lang="en-US" dirty="0"/>
              <a:t>Biorefineries produce ethanol, lignin, biochemicals, specialty cellulose, nanocellulose</a:t>
            </a:r>
          </a:p>
          <a:p>
            <a:pPr lvl="1"/>
            <a:endParaRPr lang="en-US" dirty="0"/>
          </a:p>
        </p:txBody>
      </p:sp>
      <p:sp>
        <p:nvSpPr>
          <p:cNvPr id="4" name="TextBox 4"/>
          <p:cNvSpPr txBox="1"/>
          <p:nvPr/>
        </p:nvSpPr>
        <p:spPr>
          <a:xfrm>
            <a:off x="10797222" y="5987981"/>
            <a:ext cx="1246505" cy="568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600" b="1" kern="1200" dirty="0" err="1">
                <a:solidFill>
                  <a:srgbClr val="548235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Bio</a:t>
            </a:r>
            <a:r>
              <a:rPr lang="en-US" sz="1600" b="1" kern="1200" dirty="0" err="1">
                <a:solidFill>
                  <a:srgbClr val="1F4E79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en-US" sz="1600" b="1" kern="1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600" b="1" kern="1200" dirty="0">
                <a:solidFill>
                  <a:srgbClr val="548235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Markets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6182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99415"/>
            <a:ext cx="1051560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Cellulose nanomaterials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9600" y="1390269"/>
            <a:ext cx="10972800" cy="4525963"/>
          </a:xfrm>
        </p:spPr>
        <p:txBody>
          <a:bodyPr>
            <a:normAutofit/>
          </a:bodyPr>
          <a:lstStyle/>
          <a:p>
            <a:endParaRPr lang="en-US" sz="1800" dirty="0"/>
          </a:p>
          <a:p>
            <a:r>
              <a:rPr lang="en-US" sz="2400" dirty="0"/>
              <a:t>Overall capacity  ’18 to ’23 CAGR 16%.</a:t>
            </a:r>
          </a:p>
          <a:p>
            <a:r>
              <a:rPr lang="en-US" sz="2400" dirty="0"/>
              <a:t>Large recent increases at Suzano (20 </a:t>
            </a:r>
            <a:r>
              <a:rPr lang="en-US" sz="2400" dirty="0" err="1"/>
              <a:t>ktpy</a:t>
            </a:r>
            <a:r>
              <a:rPr lang="en-US" sz="2400" dirty="0"/>
              <a:t> MFC), Sappi (6 </a:t>
            </a:r>
            <a:r>
              <a:rPr lang="en-US" sz="2400" dirty="0" err="1"/>
              <a:t>ktpy</a:t>
            </a:r>
            <a:r>
              <a:rPr lang="en-US" sz="2400" dirty="0"/>
              <a:t> MFC),  and Performance Biofilaments (7 </a:t>
            </a:r>
            <a:r>
              <a:rPr lang="en-US" sz="2400" dirty="0" err="1"/>
              <a:t>ktpy</a:t>
            </a:r>
            <a:r>
              <a:rPr lang="en-US" sz="2400" dirty="0"/>
              <a:t> CF) </a:t>
            </a:r>
          </a:p>
          <a:p>
            <a:r>
              <a:rPr lang="en-US" sz="2400" dirty="0"/>
              <a:t>Also: Fibenol, NBG, Norske Skog, ITENE, Re-Fresh Global, Weidmann, ANPOLY, Sugino </a:t>
            </a:r>
          </a:p>
          <a:p>
            <a:r>
              <a:rPr lang="en-US" sz="2400" dirty="0"/>
              <a:t>“Mills Captive” continues to dominate with ~70% of the market,  but growth in this mature market will slow</a:t>
            </a:r>
          </a:p>
          <a:p>
            <a:r>
              <a:rPr lang="en-US" sz="2400" dirty="0"/>
              <a:t>In general, production grows slightly faster than capacity as demand growth leads capacity growth</a:t>
            </a:r>
          </a:p>
          <a:p>
            <a:r>
              <a:rPr lang="en-US" sz="2400" dirty="0"/>
              <a:t>Mature markets will see slower growth ‘23-’30 than ’18-23; emerging markets will see faster growth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458971" y="6050153"/>
            <a:ext cx="1712976" cy="807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srgbClr val="2ACA2E"/>
                </a:solidFill>
              </a:rPr>
              <a:t>Bio</a:t>
            </a:r>
            <a:r>
              <a:rPr lang="en-US" dirty="0" err="1">
                <a:solidFill>
                  <a:schemeClr val="accent5"/>
                </a:solidFill>
              </a:rPr>
              <a:t>Based</a:t>
            </a:r>
            <a:endParaRPr lang="en-US" dirty="0">
              <a:solidFill>
                <a:schemeClr val="accent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5"/>
                </a:solidFill>
              </a:rPr>
              <a:t>Markets</a:t>
            </a:r>
          </a:p>
        </p:txBody>
      </p:sp>
    </p:spTree>
    <p:extLst>
      <p:ext uri="{BB962C8B-B14F-4D97-AF65-F5344CB8AC3E}">
        <p14:creationId xmlns:p14="http://schemas.microsoft.com/office/powerpoint/2010/main" val="6173211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191F1-2660-292E-5DF4-1804FCB23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377C3-F8AC-6125-BBB3-D9C48827F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Lignin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38C77E-B6BD-6AB2-E7E5-6F0B9F3BD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10829"/>
            <a:ext cx="10972800" cy="4525963"/>
          </a:xfrm>
        </p:spPr>
        <p:txBody>
          <a:bodyPr>
            <a:normAutofit/>
          </a:bodyPr>
          <a:lstStyle/>
          <a:p>
            <a:r>
              <a:rPr lang="en-US" dirty="0"/>
              <a:t>Lignosulfonate remains ~90% of the market, but is mature and declining due to decline of sulfite pulping.</a:t>
            </a:r>
          </a:p>
          <a:p>
            <a:r>
              <a:rPr lang="en-US" dirty="0"/>
              <a:t>The future is kraft lignin and biorefinery lignin.</a:t>
            </a:r>
          </a:p>
          <a:p>
            <a:r>
              <a:rPr lang="en-US" dirty="0"/>
              <a:t>Known kraft lignin capacity grew at about 3% from 2015-23.</a:t>
            </a:r>
          </a:p>
          <a:p>
            <a:r>
              <a:rPr lang="en-US" dirty="0"/>
              <a:t>Shutdowns at Sunila, Charleston and West Fraser created a shortfall in supply, but </a:t>
            </a:r>
            <a:r>
              <a:rPr lang="en-US" dirty="0" err="1"/>
              <a:t>Södra</a:t>
            </a:r>
            <a:r>
              <a:rPr lang="en-US" dirty="0"/>
              <a:t> in 2027 will replace much of what was lost.</a:t>
            </a:r>
          </a:p>
          <a:p>
            <a:r>
              <a:rPr lang="en-US" dirty="0"/>
              <a:t>Biorefinery lignin will get a significant increase with startup of UPM Leuna this year.</a:t>
            </a:r>
          </a:p>
          <a:p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023EBBF-450F-6114-F5A4-529D25115794}"/>
              </a:ext>
            </a:extLst>
          </p:cNvPr>
          <p:cNvSpPr txBox="1">
            <a:spLocks/>
          </p:cNvSpPr>
          <p:nvPr/>
        </p:nvSpPr>
        <p:spPr>
          <a:xfrm>
            <a:off x="10458971" y="6050153"/>
            <a:ext cx="1712976" cy="807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srgbClr val="2ACA2E"/>
                </a:solidFill>
              </a:rPr>
              <a:t>Bio</a:t>
            </a:r>
            <a:r>
              <a:rPr lang="en-US" dirty="0" err="1">
                <a:solidFill>
                  <a:schemeClr val="accent5"/>
                </a:solidFill>
              </a:rPr>
              <a:t>Based</a:t>
            </a:r>
            <a:endParaRPr lang="en-US" dirty="0">
              <a:solidFill>
                <a:schemeClr val="accent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5"/>
                </a:solidFill>
              </a:rPr>
              <a:t>Markets</a:t>
            </a:r>
          </a:p>
        </p:txBody>
      </p:sp>
    </p:spTree>
    <p:extLst>
      <p:ext uri="{BB962C8B-B14F-4D97-AF65-F5344CB8AC3E}">
        <p14:creationId xmlns:p14="http://schemas.microsoft.com/office/powerpoint/2010/main" val="3850378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B2B0F-4938-9230-88A4-E031DC633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Conclusions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8182B5-3778-05F3-5987-26DB30E1E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Development of markets and applications for new materials is time consuming.</a:t>
            </a:r>
          </a:p>
          <a:p>
            <a:r>
              <a:rPr lang="en-US" dirty="0"/>
              <a:t>Commercial challenges can be greater than technical challenges.</a:t>
            </a:r>
          </a:p>
          <a:p>
            <a:r>
              <a:rPr lang="en-US" dirty="0"/>
              <a:t>New applications and markets are emerging every day as are new technologies for production as well as valorization.</a:t>
            </a:r>
          </a:p>
          <a:p>
            <a:r>
              <a:rPr lang="en-US" dirty="0"/>
              <a:t>I believe the future is bright!</a:t>
            </a:r>
          </a:p>
        </p:txBody>
      </p:sp>
    </p:spTree>
    <p:extLst>
      <p:ext uri="{BB962C8B-B14F-4D97-AF65-F5344CB8AC3E}">
        <p14:creationId xmlns:p14="http://schemas.microsoft.com/office/powerpoint/2010/main" val="42814418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86F8E-E4F7-4FA3-90E0-CBC6E813B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1580"/>
            <a:ext cx="10515600" cy="25839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1500" dirty="0">
                <a:latin typeface="Baguet Script" panose="020F0502020204030204" pitchFamily="2" charset="0"/>
              </a:rPr>
              <a:t>Thank you</a:t>
            </a:r>
          </a:p>
          <a:p>
            <a:pPr marL="0" indent="0" algn="ctr">
              <a:buNone/>
            </a:pPr>
            <a:endParaRPr lang="en-US" sz="11500" dirty="0">
              <a:latin typeface="Baguet Script" panose="020F0502020204030204" pitchFamily="2" charset="0"/>
            </a:endParaRP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F2E33A-D498-44AA-9C94-1A5779FE4523}"/>
              </a:ext>
            </a:extLst>
          </p:cNvPr>
          <p:cNvSpPr txBox="1"/>
          <p:nvPr/>
        </p:nvSpPr>
        <p:spPr>
          <a:xfrm>
            <a:off x="5527981" y="5035021"/>
            <a:ext cx="60945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n-US" sz="2000" dirty="0"/>
              <a:t>Jack Miller</a:t>
            </a:r>
          </a:p>
          <a:p>
            <a:pPr marL="0" indent="0" algn="r">
              <a:buNone/>
            </a:pPr>
            <a:r>
              <a:rPr lang="en-US" sz="2000" dirty="0"/>
              <a:t>Biobased Markets</a:t>
            </a:r>
          </a:p>
          <a:p>
            <a:pPr marL="0" indent="0" algn="r">
              <a:buNone/>
            </a:pPr>
            <a:r>
              <a:rPr lang="en-US" sz="2000" dirty="0"/>
              <a:t>jackmiller@biobasedmarkets.com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3A9E34F-3778-5894-3935-E6572E662ED0}"/>
              </a:ext>
            </a:extLst>
          </p:cNvPr>
          <p:cNvSpPr txBox="1">
            <a:spLocks/>
          </p:cNvSpPr>
          <p:nvPr/>
        </p:nvSpPr>
        <p:spPr>
          <a:xfrm>
            <a:off x="10479024" y="6050153"/>
            <a:ext cx="1712976" cy="807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2ACA2E"/>
                </a:solidFill>
              </a:rPr>
              <a:t>Bio</a:t>
            </a:r>
            <a:r>
              <a:rPr lang="en-US" dirty="0">
                <a:solidFill>
                  <a:schemeClr val="accent5"/>
                </a:solidFill>
              </a:rPr>
              <a:t>Based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5"/>
                </a:solidFill>
              </a:rPr>
              <a:t>Markets</a:t>
            </a:r>
          </a:p>
        </p:txBody>
      </p:sp>
    </p:spTree>
    <p:extLst>
      <p:ext uri="{BB962C8B-B14F-4D97-AF65-F5344CB8AC3E}">
        <p14:creationId xmlns:p14="http://schemas.microsoft.com/office/powerpoint/2010/main" val="18867224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49F0F-C74E-D8E4-A4D1-F3C463DC3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31ACA-A75B-1C15-C7EB-32462F18B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1580"/>
            <a:ext cx="10515600" cy="25839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1500" dirty="0">
                <a:latin typeface="Baguet Script" panose="020F0502020204030204" pitchFamily="2" charset="0"/>
              </a:rPr>
              <a:t>Appendix</a:t>
            </a:r>
          </a:p>
          <a:p>
            <a:pPr marL="0" indent="0" algn="ctr">
              <a:buNone/>
            </a:pPr>
            <a:endParaRPr lang="en-US" sz="11500" dirty="0">
              <a:latin typeface="Baguet Script" panose="020F0502020204030204" pitchFamily="2" charset="0"/>
            </a:endParaRPr>
          </a:p>
          <a:p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D79B455-91FF-8B2A-53E2-258C17311EC4}"/>
              </a:ext>
            </a:extLst>
          </p:cNvPr>
          <p:cNvSpPr txBox="1">
            <a:spLocks/>
          </p:cNvSpPr>
          <p:nvPr/>
        </p:nvSpPr>
        <p:spPr>
          <a:xfrm>
            <a:off x="10479024" y="6050153"/>
            <a:ext cx="1712976" cy="807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2ACA2E"/>
                </a:solidFill>
              </a:rPr>
              <a:t>Bio</a:t>
            </a:r>
            <a:r>
              <a:rPr lang="en-US" dirty="0">
                <a:solidFill>
                  <a:schemeClr val="accent5"/>
                </a:solidFill>
              </a:rPr>
              <a:t>Based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5"/>
                </a:solidFill>
              </a:rPr>
              <a:t>Markets</a:t>
            </a:r>
          </a:p>
        </p:txBody>
      </p:sp>
    </p:spTree>
    <p:extLst>
      <p:ext uri="{BB962C8B-B14F-4D97-AF65-F5344CB8AC3E}">
        <p14:creationId xmlns:p14="http://schemas.microsoft.com/office/powerpoint/2010/main" val="20584858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9B3A3-34CD-556A-CF7E-463189820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A060A-1657-712E-C099-1CF9B0140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Cellulose Nanomaterials: CNC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0543ADA-F091-A463-AAFE-F4EAD547A7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8094985"/>
              </p:ext>
            </p:extLst>
          </p:nvPr>
        </p:nvGraphicFramePr>
        <p:xfrm>
          <a:off x="2569464" y="1869218"/>
          <a:ext cx="5130292" cy="35585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39492">
                  <a:extLst>
                    <a:ext uri="{9D8B030D-6E8A-4147-A177-3AD203B41FA5}">
                      <a16:colId xmlns:a16="http://schemas.microsoft.com/office/drawing/2014/main" val="1080312430"/>
                    </a:ext>
                  </a:extLst>
                </a:gridCol>
                <a:gridCol w="1993900">
                  <a:extLst>
                    <a:ext uri="{9D8B030D-6E8A-4147-A177-3AD203B41FA5}">
                      <a16:colId xmlns:a16="http://schemas.microsoft.com/office/drawing/2014/main" val="1310841729"/>
                    </a:ext>
                  </a:extLst>
                </a:gridCol>
                <a:gridCol w="596900">
                  <a:extLst>
                    <a:ext uri="{9D8B030D-6E8A-4147-A177-3AD203B41FA5}">
                      <a16:colId xmlns:a16="http://schemas.microsoft.com/office/drawing/2014/main" val="1299709552"/>
                    </a:ext>
                  </a:extLst>
                </a:gridCol>
              </a:tblGrid>
              <a:tr h="19812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CNC Capacity 2025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7072216"/>
                  </a:ext>
                </a:extLst>
              </a:tr>
              <a:tr h="18288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(tonnes per year, dry basis)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590037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869062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Producer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Process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Capacity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7815069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CelluForce, Canada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sulfuric acid hydrolysis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4789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err="1">
                          <a:effectLst/>
                        </a:rPr>
                        <a:t>Anomera</a:t>
                      </a:r>
                      <a:r>
                        <a:rPr lang="en-US" sz="1200" u="none" strike="noStrike" dirty="0">
                          <a:effectLst/>
                        </a:rPr>
                        <a:t>, Canada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carboxylated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170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0443574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err="1">
                          <a:effectLst/>
                        </a:rPr>
                        <a:t>GranBio</a:t>
                      </a:r>
                      <a:r>
                        <a:rPr lang="en-US" sz="1200" u="none" strike="noStrike" dirty="0">
                          <a:effectLst/>
                        </a:rPr>
                        <a:t>, U.S.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SO</a:t>
                      </a:r>
                      <a:r>
                        <a:rPr lang="en-US" sz="1200" u="none" strike="noStrike" baseline="-25000">
                          <a:effectLst/>
                        </a:rPr>
                        <a:t>2</a:t>
                      </a:r>
                      <a:r>
                        <a:rPr lang="en-US" sz="1200" u="none" strike="noStrike">
                          <a:effectLst/>
                        </a:rPr>
                        <a:t> fractionation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130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3418647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Navitas, Slovenia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proprietary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934468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Fibenol, Estonia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reactive extrusion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6727134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Forest Products Lab, U.S.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sulfuric acid hydrolysis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2433267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Blue Goose Biorefineries, Canada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metal catalyzed oxidation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743667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err="1">
                          <a:effectLst/>
                        </a:rPr>
                        <a:t>Innotech</a:t>
                      </a:r>
                      <a:r>
                        <a:rPr lang="en-US" sz="1200" u="none" strike="noStrike" dirty="0">
                          <a:effectLst/>
                        </a:rPr>
                        <a:t> Alberta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sulfuric acid hydrolysis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&lt;1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9182723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Cellulose Lab, Canada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various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&lt;1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3947968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ANPOLY, Inc., Korea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sulfuric acid hydrolysis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n/a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3764772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FPInnovations, Canada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sulfuric acid hydrolysis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pilot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1964589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Hangzhou Yeuha Technology Co., China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proprietary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pilot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9997893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Nordic Bioproducts Group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from MCC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pilot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3387505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Tianjin Haojia Cellulose Co. Ltd., China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modified and unmodified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pilot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1336538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822C7CE-FB1A-13E5-D617-382BF9A1F063}"/>
              </a:ext>
            </a:extLst>
          </p:cNvPr>
          <p:cNvSpPr txBox="1"/>
          <p:nvPr/>
        </p:nvSpPr>
        <p:spPr>
          <a:xfrm>
            <a:off x="3484857" y="5741670"/>
            <a:ext cx="552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2025 Directory of Cellulose Nanomaterials</a:t>
            </a:r>
          </a:p>
        </p:txBody>
      </p:sp>
    </p:spTree>
    <p:extLst>
      <p:ext uri="{BB962C8B-B14F-4D97-AF65-F5344CB8AC3E}">
        <p14:creationId xmlns:p14="http://schemas.microsoft.com/office/powerpoint/2010/main" val="4079565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2AB06-76AD-8B85-6809-D561C2871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562"/>
            <a:ext cx="10515600" cy="1325563"/>
          </a:xfrm>
        </p:spPr>
        <p:txBody>
          <a:bodyPr/>
          <a:lstStyle/>
          <a:p>
            <a:r>
              <a:rPr lang="en-US" dirty="0" err="1">
                <a:solidFill>
                  <a:srgbClr val="005289"/>
                </a:solidFill>
                <a:latin typeface="+mn-lt"/>
                <a:ea typeface="+mn-ea"/>
                <a:cs typeface="+mn-cs"/>
              </a:rPr>
              <a:t>Microbrillated</a:t>
            </a: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 Cellulose (MFC)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920F097-D571-8D6E-E5D0-4705688DF0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6250100"/>
              </p:ext>
            </p:extLst>
          </p:nvPr>
        </p:nvGraphicFramePr>
        <p:xfrm>
          <a:off x="3184167" y="1116330"/>
          <a:ext cx="5823666" cy="46253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29578">
                  <a:extLst>
                    <a:ext uri="{9D8B030D-6E8A-4147-A177-3AD203B41FA5}">
                      <a16:colId xmlns:a16="http://schemas.microsoft.com/office/drawing/2014/main" val="4178672586"/>
                    </a:ext>
                  </a:extLst>
                </a:gridCol>
                <a:gridCol w="2303145">
                  <a:extLst>
                    <a:ext uri="{9D8B030D-6E8A-4147-A177-3AD203B41FA5}">
                      <a16:colId xmlns:a16="http://schemas.microsoft.com/office/drawing/2014/main" val="3606644842"/>
                    </a:ext>
                  </a:extLst>
                </a:gridCol>
                <a:gridCol w="690943">
                  <a:extLst>
                    <a:ext uri="{9D8B030D-6E8A-4147-A177-3AD203B41FA5}">
                      <a16:colId xmlns:a16="http://schemas.microsoft.com/office/drawing/2014/main" val="3715315410"/>
                    </a:ext>
                  </a:extLst>
                </a:gridCol>
              </a:tblGrid>
              <a:tr h="19812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MFC Capacity 2025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2436337"/>
                  </a:ext>
                </a:extLst>
              </a:tr>
              <a:tr h="18288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(tonnes per year, dry basis)</a:t>
                      </a:r>
                    </a:p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109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Producer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Process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200" b="1" u="none" strike="noStrike" dirty="0">
                          <a:effectLst/>
                        </a:rPr>
                        <a:t>Capacity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3479617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Suzano, Brazil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mechanical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20,000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9204375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FiberLean Technologies, UK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mechanical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13,000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385049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Sappi Biotech, Global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proprietary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6,220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5577537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Borregaard, Norway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proprietary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7543444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 err="1">
                          <a:effectLst/>
                        </a:rPr>
                        <a:t>Woodspin</a:t>
                      </a:r>
                      <a:r>
                        <a:rPr lang="en-US" sz="1200" u="none" strike="noStrike" dirty="0">
                          <a:effectLst/>
                        </a:rPr>
                        <a:t>, Finland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mechanical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1293499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Norske Skog, Norway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mechanical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526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7546638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Klabin, Brazil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mechanical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083685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RISE, transportable container factory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enzymatic pretreatment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6726059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Daicel, Japan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high pressure homogenizer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0594281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Weidmann Fiber Technology, Switzerland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mechanical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3191106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CTP/FCBA, France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enzymatic pretreatment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4542295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RISE, Sweden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enzymatic pretreatment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9657388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Stora Enso, Finland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n/a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N/A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9964038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Empa, Switzerland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enzymatic pretreatment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pilot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6794313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InoFib, France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chemical pretreatment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pilot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020107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ITENE, Spain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mechanical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pilot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8526507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KCL, Finland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n/a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pilot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8998711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Re-Fresh Global, Germany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enzymatic treatment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pilot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8195106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Tianjin </a:t>
                      </a:r>
                      <a:r>
                        <a:rPr lang="en-US" sz="1200" u="none" strike="noStrike" dirty="0" err="1">
                          <a:effectLst/>
                        </a:rPr>
                        <a:t>Haojia</a:t>
                      </a:r>
                      <a:r>
                        <a:rPr lang="en-US" sz="1200" u="none" strike="noStrike" dirty="0">
                          <a:effectLst/>
                        </a:rPr>
                        <a:t> Cellulose, China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modified: TEMPO, other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pilot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2563607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UPM, Finland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n/a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pilot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9871910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4FCE9EB-F4E7-A29B-157F-62098DA22CC6}"/>
              </a:ext>
            </a:extLst>
          </p:cNvPr>
          <p:cNvSpPr txBox="1"/>
          <p:nvPr/>
        </p:nvSpPr>
        <p:spPr>
          <a:xfrm>
            <a:off x="3484857" y="5741670"/>
            <a:ext cx="552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2025 Directory of Cellulose Nanomaterials</a:t>
            </a:r>
          </a:p>
        </p:txBody>
      </p:sp>
    </p:spTree>
    <p:extLst>
      <p:ext uri="{BB962C8B-B14F-4D97-AF65-F5344CB8AC3E}">
        <p14:creationId xmlns:p14="http://schemas.microsoft.com/office/powerpoint/2010/main" val="2024803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cellulose&#10;&#10;AI-generated content may be incorrect.">
            <a:extLst>
              <a:ext uri="{FF2B5EF4-FFF2-40B4-BE49-F238E27FC236}">
                <a16:creationId xmlns:a16="http://schemas.microsoft.com/office/drawing/2014/main" id="{1B763189-524E-B2AC-32FB-2ED7506F4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50" y="595648"/>
            <a:ext cx="4178277" cy="54383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381F70-4954-97F2-D3D7-0B57A73F35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963" b="-2092"/>
          <a:stretch>
            <a:fillRect/>
          </a:stretch>
        </p:blipFill>
        <p:spPr>
          <a:xfrm>
            <a:off x="6096000" y="595648"/>
            <a:ext cx="5040955" cy="5599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3954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2F865-1C2E-DB6A-E6DF-7230040FA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192" y="-151963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Cellulose Nanofibrils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CE7E676-E899-F821-50F5-9785BFE21D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6909271"/>
              </p:ext>
            </p:extLst>
          </p:nvPr>
        </p:nvGraphicFramePr>
        <p:xfrm>
          <a:off x="3021484" y="991513"/>
          <a:ext cx="5455682" cy="47501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59303">
                  <a:extLst>
                    <a:ext uri="{9D8B030D-6E8A-4147-A177-3AD203B41FA5}">
                      <a16:colId xmlns:a16="http://schemas.microsoft.com/office/drawing/2014/main" val="3037853693"/>
                    </a:ext>
                  </a:extLst>
                </a:gridCol>
                <a:gridCol w="2152115">
                  <a:extLst>
                    <a:ext uri="{9D8B030D-6E8A-4147-A177-3AD203B41FA5}">
                      <a16:colId xmlns:a16="http://schemas.microsoft.com/office/drawing/2014/main" val="1299368666"/>
                    </a:ext>
                  </a:extLst>
                </a:gridCol>
                <a:gridCol w="644264">
                  <a:extLst>
                    <a:ext uri="{9D8B030D-6E8A-4147-A177-3AD203B41FA5}">
                      <a16:colId xmlns:a16="http://schemas.microsoft.com/office/drawing/2014/main" val="881119384"/>
                    </a:ext>
                  </a:extLst>
                </a:gridCol>
              </a:tblGrid>
              <a:tr h="18730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CNF Capacity 2025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332697"/>
                  </a:ext>
                </a:extLst>
              </a:tr>
              <a:tr h="172901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(tonnes per year, dry basis)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3649038"/>
                  </a:ext>
                </a:extLst>
              </a:tr>
              <a:tr h="172901"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extLst>
                  <a:ext uri="{0D108BD9-81ED-4DB2-BD59-A6C34878D82A}">
                    <a16:rowId xmlns:a16="http://schemas.microsoft.com/office/drawing/2014/main" val="4071929409"/>
                  </a:ext>
                </a:extLst>
              </a:tr>
              <a:tr h="17290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Producer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Process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effectLst/>
                        </a:rPr>
                        <a:t>Capacity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extLst>
                  <a:ext uri="{0D108BD9-81ED-4DB2-BD59-A6C34878D82A}">
                    <a16:rowId xmlns:a16="http://schemas.microsoft.com/office/drawing/2014/main" val="1385698843"/>
                  </a:ext>
                </a:extLst>
              </a:tr>
              <a:tr h="172901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Sappi Biotech, Global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proprietary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extLst>
                  <a:ext uri="{0D108BD9-81ED-4DB2-BD59-A6C34878D82A}">
                    <a16:rowId xmlns:a16="http://schemas.microsoft.com/office/drawing/2014/main" val="1167953871"/>
                  </a:ext>
                </a:extLst>
              </a:tr>
              <a:tr h="172901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Nippon Paper, Japan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TEMPO, carboxylated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>
                          <a:effectLst/>
                        </a:rPr>
                        <a:t>560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extLst>
                  <a:ext uri="{0D108BD9-81ED-4DB2-BD59-A6C34878D82A}">
                    <a16:rowId xmlns:a16="http://schemas.microsoft.com/office/drawing/2014/main" val="4126362457"/>
                  </a:ext>
                </a:extLst>
              </a:tr>
              <a:tr h="172901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University of Maine, U.S.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mechanical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>
                          <a:effectLst/>
                        </a:rPr>
                        <a:t>260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extLst>
                  <a:ext uri="{0D108BD9-81ED-4DB2-BD59-A6C34878D82A}">
                    <a16:rowId xmlns:a16="http://schemas.microsoft.com/office/drawing/2014/main" val="1904208511"/>
                  </a:ext>
                </a:extLst>
              </a:tr>
              <a:tr h="187309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 err="1">
                          <a:effectLst/>
                        </a:rPr>
                        <a:t>GranBio</a:t>
                      </a:r>
                      <a:r>
                        <a:rPr lang="en-US" sz="1200" u="none" strike="noStrike" dirty="0">
                          <a:effectLst/>
                        </a:rPr>
                        <a:t>, U.S.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SO</a:t>
                      </a:r>
                      <a:r>
                        <a:rPr lang="en-US" sz="1200" u="none" strike="noStrike" baseline="-25000">
                          <a:effectLst/>
                        </a:rPr>
                        <a:t>2</a:t>
                      </a:r>
                      <a:r>
                        <a:rPr lang="en-US" sz="1200" u="none" strike="noStrike">
                          <a:effectLst/>
                        </a:rPr>
                        <a:t> fractionation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>
                          <a:effectLst/>
                        </a:rPr>
                        <a:t>130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extLst>
                  <a:ext uri="{0D108BD9-81ED-4DB2-BD59-A6C34878D82A}">
                    <a16:rowId xmlns:a16="http://schemas.microsoft.com/office/drawing/2014/main" val="2573515397"/>
                  </a:ext>
                </a:extLst>
              </a:tr>
              <a:tr h="172901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CelluComp, UK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chemical pretreatment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>
                          <a:effectLst/>
                        </a:rPr>
                        <a:t>100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extLst>
                  <a:ext uri="{0D108BD9-81ED-4DB2-BD59-A6C34878D82A}">
                    <a16:rowId xmlns:a16="http://schemas.microsoft.com/office/drawing/2014/main" val="1484708784"/>
                  </a:ext>
                </a:extLst>
              </a:tr>
              <a:tr h="172901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Oji Paper, Japan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phosphate esterification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>
                          <a:effectLst/>
                        </a:rPr>
                        <a:t>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extLst>
                  <a:ext uri="{0D108BD9-81ED-4DB2-BD59-A6C34878D82A}">
                    <a16:rowId xmlns:a16="http://schemas.microsoft.com/office/drawing/2014/main" val="2032696326"/>
                  </a:ext>
                </a:extLst>
              </a:tr>
              <a:tr h="172901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Sugino Machine, Japan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oblique collision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>
                          <a:effectLst/>
                        </a:rPr>
                        <a:t>39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extLst>
                  <a:ext uri="{0D108BD9-81ED-4DB2-BD59-A6C34878D82A}">
                    <a16:rowId xmlns:a16="http://schemas.microsoft.com/office/drawing/2014/main" val="2205876252"/>
                  </a:ext>
                </a:extLst>
              </a:tr>
              <a:tr h="172901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Chuetsu Pulp and Paper, Japan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aqueous counter collision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>
                          <a:effectLst/>
                        </a:rPr>
                        <a:t>30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extLst>
                  <a:ext uri="{0D108BD9-81ED-4DB2-BD59-A6C34878D82A}">
                    <a16:rowId xmlns:a16="http://schemas.microsoft.com/office/drawing/2014/main" val="3077633690"/>
                  </a:ext>
                </a:extLst>
              </a:tr>
              <a:tr h="172901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Seiko PMC, Japan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modified hydrophobic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>
                          <a:effectLst/>
                        </a:rPr>
                        <a:t>24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extLst>
                  <a:ext uri="{0D108BD9-81ED-4DB2-BD59-A6C34878D82A}">
                    <a16:rowId xmlns:a16="http://schemas.microsoft.com/office/drawing/2014/main" val="1078066606"/>
                  </a:ext>
                </a:extLst>
              </a:tr>
              <a:tr h="172901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Cellulose Lab, Canada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TEMPO, other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extLst>
                  <a:ext uri="{0D108BD9-81ED-4DB2-BD59-A6C34878D82A}">
                    <a16:rowId xmlns:a16="http://schemas.microsoft.com/office/drawing/2014/main" val="2198719164"/>
                  </a:ext>
                </a:extLst>
              </a:tr>
              <a:tr h="172901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ANPOLY, Korea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TEMPO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extLst>
                  <a:ext uri="{0D108BD9-81ED-4DB2-BD59-A6C34878D82A}">
                    <a16:rowId xmlns:a16="http://schemas.microsoft.com/office/drawing/2014/main" val="1323803760"/>
                  </a:ext>
                </a:extLst>
              </a:tr>
              <a:tr h="172901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Tianjin Haojia Cellulose Co., Ltd, China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TEMPO, </a:t>
                      </a:r>
                      <a:r>
                        <a:rPr lang="en-US" sz="1200" u="none" strike="noStrike" dirty="0" err="1">
                          <a:effectLst/>
                        </a:rPr>
                        <a:t>carboxylated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extLst>
                  <a:ext uri="{0D108BD9-81ED-4DB2-BD59-A6C34878D82A}">
                    <a16:rowId xmlns:a16="http://schemas.microsoft.com/office/drawing/2014/main" val="4209396204"/>
                  </a:ext>
                </a:extLst>
              </a:tr>
              <a:tr h="172901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Dai-ichi Kogyo (DKS), Japan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TEMPO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extLst>
                  <a:ext uri="{0D108BD9-81ED-4DB2-BD59-A6C34878D82A}">
                    <a16:rowId xmlns:a16="http://schemas.microsoft.com/office/drawing/2014/main" val="1378574478"/>
                  </a:ext>
                </a:extLst>
              </a:tr>
              <a:tr h="172901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U.S. Forest Products Lab, U.S.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TEMPO, mechanical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&lt;1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extLst>
                  <a:ext uri="{0D108BD9-81ED-4DB2-BD59-A6C34878D82A}">
                    <a16:rowId xmlns:a16="http://schemas.microsoft.com/office/drawing/2014/main" val="1102871531"/>
                  </a:ext>
                </a:extLst>
              </a:tr>
              <a:tr h="172901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NANOCEL, Spain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enzymatic, chemical, mechanical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&lt;1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extLst>
                  <a:ext uri="{0D108BD9-81ED-4DB2-BD59-A6C34878D82A}">
                    <a16:rowId xmlns:a16="http://schemas.microsoft.com/office/drawing/2014/main" val="2207584483"/>
                  </a:ext>
                </a:extLst>
              </a:tr>
              <a:tr h="172901"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u="none" strike="noStrike">
                          <a:effectLst/>
                        </a:rPr>
                        <a:t>Marusumi Paper Co., Ltd.. Japan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chemical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n/a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extLst>
                  <a:ext uri="{0D108BD9-81ED-4DB2-BD59-A6C34878D82A}">
                    <a16:rowId xmlns:a16="http://schemas.microsoft.com/office/drawing/2014/main" val="1653946808"/>
                  </a:ext>
                </a:extLst>
              </a:tr>
              <a:tr h="172901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Toagosei Co., Ltd., Japan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Sodium hypochlorite oxidation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n/a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extLst>
                  <a:ext uri="{0D108BD9-81ED-4DB2-BD59-A6C34878D82A}">
                    <a16:rowId xmlns:a16="http://schemas.microsoft.com/office/drawing/2014/main" val="879342011"/>
                  </a:ext>
                </a:extLst>
              </a:tr>
              <a:tr h="172901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ITENE, Spain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mechanical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pilot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extLst>
                  <a:ext uri="{0D108BD9-81ED-4DB2-BD59-A6C34878D82A}">
                    <a16:rowId xmlns:a16="http://schemas.microsoft.com/office/drawing/2014/main" val="2778560964"/>
                  </a:ext>
                </a:extLst>
              </a:tr>
              <a:tr h="172901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Nordic Bioproducts Group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from MCC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pilot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extLst>
                  <a:ext uri="{0D108BD9-81ED-4DB2-BD59-A6C34878D82A}">
                    <a16:rowId xmlns:a16="http://schemas.microsoft.com/office/drawing/2014/main" val="2345691357"/>
                  </a:ext>
                </a:extLst>
              </a:tr>
              <a:tr h="172901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Re-Fresh Global, Germany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enzymatic treatment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pilot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extLst>
                  <a:ext uri="{0D108BD9-81ED-4DB2-BD59-A6C34878D82A}">
                    <a16:rowId xmlns:a16="http://schemas.microsoft.com/office/drawing/2014/main" val="1782318069"/>
                  </a:ext>
                </a:extLst>
              </a:tr>
              <a:tr h="172901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VTT, Finland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chemical, enzymatic, mechanical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pilot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4" marR="7204" marT="7204" marB="0" anchor="b"/>
                </a:tc>
                <a:extLst>
                  <a:ext uri="{0D108BD9-81ED-4DB2-BD59-A6C34878D82A}">
                    <a16:rowId xmlns:a16="http://schemas.microsoft.com/office/drawing/2014/main" val="226348931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D6EDD71-8B36-8B12-C3D1-E5ADE6627051}"/>
              </a:ext>
            </a:extLst>
          </p:cNvPr>
          <p:cNvSpPr txBox="1"/>
          <p:nvPr/>
        </p:nvSpPr>
        <p:spPr>
          <a:xfrm>
            <a:off x="3484857" y="5741670"/>
            <a:ext cx="552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2025 Directory of Cellulose Nanomaterials</a:t>
            </a:r>
          </a:p>
        </p:txBody>
      </p:sp>
    </p:spTree>
    <p:extLst>
      <p:ext uri="{BB962C8B-B14F-4D97-AF65-F5344CB8AC3E}">
        <p14:creationId xmlns:p14="http://schemas.microsoft.com/office/powerpoint/2010/main" val="33581083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D44CD-29FA-E748-87A5-B0E1C0840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Cellulose Filaments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5BB8DA3-C579-1003-7331-A49CEEA43F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6563305"/>
              </p:ext>
            </p:extLst>
          </p:nvPr>
        </p:nvGraphicFramePr>
        <p:xfrm>
          <a:off x="3143827" y="2769870"/>
          <a:ext cx="5054600" cy="1402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3800">
                  <a:extLst>
                    <a:ext uri="{9D8B030D-6E8A-4147-A177-3AD203B41FA5}">
                      <a16:colId xmlns:a16="http://schemas.microsoft.com/office/drawing/2014/main" val="1337838912"/>
                    </a:ext>
                  </a:extLst>
                </a:gridCol>
                <a:gridCol w="1993900">
                  <a:extLst>
                    <a:ext uri="{9D8B030D-6E8A-4147-A177-3AD203B41FA5}">
                      <a16:colId xmlns:a16="http://schemas.microsoft.com/office/drawing/2014/main" val="3297310868"/>
                    </a:ext>
                  </a:extLst>
                </a:gridCol>
                <a:gridCol w="596900">
                  <a:extLst>
                    <a:ext uri="{9D8B030D-6E8A-4147-A177-3AD203B41FA5}">
                      <a16:colId xmlns:a16="http://schemas.microsoft.com/office/drawing/2014/main" val="3447488853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+mn-lt"/>
                        </a:rPr>
                        <a:t>Cellulose Filaments  Capacity 2025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68902269"/>
                  </a:ext>
                </a:extLst>
              </a:tr>
              <a:tr h="19812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+mn-lt"/>
                        </a:rPr>
                        <a:t>(tonnes per year, dry basis)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61924843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ctr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1226569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+mn-lt"/>
                        </a:rPr>
                        <a:t>Producer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Process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effectLst/>
                          <a:latin typeface="+mn-lt"/>
                        </a:rPr>
                        <a:t>Capacity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1071505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Performance </a:t>
                      </a:r>
                      <a:r>
                        <a:rPr lang="en-US" sz="1200" u="none" strike="noStrike" dirty="0" err="1">
                          <a:effectLst/>
                        </a:rPr>
                        <a:t>BioFilaments</a:t>
                      </a:r>
                      <a:r>
                        <a:rPr lang="en-US" sz="1200" u="none" strike="noStrike" dirty="0">
                          <a:effectLst/>
                        </a:rPr>
                        <a:t>, Canada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mechanical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7,000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4913419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Kruger, Canada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mechanical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5905007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Tianjin Haojia Cellulose, China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n/a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n/a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1991732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F7C1C19-8064-A379-7DF5-C46384A7D4E5}"/>
              </a:ext>
            </a:extLst>
          </p:cNvPr>
          <p:cNvSpPr txBox="1"/>
          <p:nvPr/>
        </p:nvSpPr>
        <p:spPr>
          <a:xfrm>
            <a:off x="3484857" y="5741670"/>
            <a:ext cx="552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2025 Directory of Cellulose Nanomaterials</a:t>
            </a:r>
          </a:p>
        </p:txBody>
      </p:sp>
    </p:spTree>
    <p:extLst>
      <p:ext uri="{BB962C8B-B14F-4D97-AF65-F5344CB8AC3E}">
        <p14:creationId xmlns:p14="http://schemas.microsoft.com/office/powerpoint/2010/main" val="2624648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0F8D6-E364-D89C-F98E-EAEBD6A25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Key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D8B68-B75C-F4A4-DE37-46315FF2A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Valorization equals commercialization.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 system economics are critical: energy, capex,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opex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Commercial challenges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 more significant than technical challenges.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Collaboration with key customers needed.</a:t>
            </a:r>
          </a:p>
        </p:txBody>
      </p:sp>
    </p:spTree>
    <p:extLst>
      <p:ext uri="{BB962C8B-B14F-4D97-AF65-F5344CB8AC3E}">
        <p14:creationId xmlns:p14="http://schemas.microsoft.com/office/powerpoint/2010/main" val="2191167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Commercial challenges for new materials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7031" y="1698815"/>
            <a:ext cx="5339225" cy="43513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400" dirty="0"/>
              <a:t>Need solid value proposition through the supply chain</a:t>
            </a:r>
          </a:p>
          <a:p>
            <a:pPr>
              <a:defRPr/>
            </a:pPr>
            <a:r>
              <a:rPr lang="en-US" sz="2400" dirty="0"/>
              <a:t>Total system economics</a:t>
            </a:r>
          </a:p>
          <a:p>
            <a:pPr>
              <a:defRPr/>
            </a:pPr>
            <a:r>
              <a:rPr lang="en-US" sz="2400" dirty="0"/>
              <a:t>It is not a “drop in” solution</a:t>
            </a:r>
          </a:p>
          <a:p>
            <a:pPr>
              <a:defRPr/>
            </a:pPr>
            <a:r>
              <a:rPr lang="en-US" sz="2400" dirty="0"/>
              <a:t>Market  and applications development</a:t>
            </a:r>
          </a:p>
          <a:p>
            <a:pPr>
              <a:defRPr/>
            </a:pPr>
            <a:r>
              <a:rPr lang="en-US" sz="2400" dirty="0"/>
              <a:t>Which material is best for a given application?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8714" y="1690688"/>
            <a:ext cx="4895086" cy="43513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400" dirty="0"/>
              <a:t>Collaboration</a:t>
            </a:r>
          </a:p>
          <a:p>
            <a:pPr>
              <a:defRPr/>
            </a:pPr>
            <a:r>
              <a:rPr lang="en-US" sz="2400" dirty="0"/>
              <a:t>Lack of multiple sources of supply</a:t>
            </a:r>
          </a:p>
          <a:p>
            <a:pPr>
              <a:defRPr/>
            </a:pPr>
            <a:r>
              <a:rPr lang="en-US" sz="2400" dirty="0"/>
              <a:t>Scale up in production</a:t>
            </a:r>
          </a:p>
          <a:p>
            <a:pPr>
              <a:defRPr/>
            </a:pPr>
            <a:r>
              <a:rPr lang="en-US" sz="2400" dirty="0"/>
              <a:t>Funding challenges: the Valley of Death</a:t>
            </a:r>
          </a:p>
          <a:p>
            <a:pPr>
              <a:defRPr/>
            </a:pPr>
            <a:r>
              <a:rPr lang="en-US" sz="2400" dirty="0"/>
              <a:t>Safety and regulatory issues</a:t>
            </a:r>
          </a:p>
          <a:p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458971" y="6050153"/>
            <a:ext cx="1712976" cy="807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srgbClr val="2ACA2E"/>
                </a:solidFill>
              </a:rPr>
              <a:t>Bio</a:t>
            </a:r>
            <a:r>
              <a:rPr lang="en-US" dirty="0" err="1">
                <a:solidFill>
                  <a:schemeClr val="accent5"/>
                </a:solidFill>
              </a:rPr>
              <a:t>Based</a:t>
            </a:r>
            <a:endParaRPr lang="en-US" dirty="0">
              <a:solidFill>
                <a:schemeClr val="accent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5"/>
                </a:solidFill>
              </a:rPr>
              <a:t>Markets</a:t>
            </a:r>
          </a:p>
        </p:txBody>
      </p:sp>
    </p:spTree>
    <p:extLst>
      <p:ext uri="{BB962C8B-B14F-4D97-AF65-F5344CB8AC3E}">
        <p14:creationId xmlns:p14="http://schemas.microsoft.com/office/powerpoint/2010/main" val="202714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68FAD-3AA2-DD5C-A66F-425B40F5C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1BB38-A295-FF3A-59BD-0A91BE27B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Cellulose Nanomaterials Valorization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A36827-8862-F42B-5E2A-73FFEE7403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Strength</a:t>
            </a:r>
          </a:p>
          <a:p>
            <a:r>
              <a:rPr lang="en-US" dirty="0"/>
              <a:t>Barrier</a:t>
            </a:r>
          </a:p>
          <a:p>
            <a:r>
              <a:rPr lang="en-US" dirty="0"/>
              <a:t>Rheology</a:t>
            </a:r>
          </a:p>
          <a:p>
            <a:r>
              <a:rPr lang="en-US" dirty="0"/>
              <a:t>Environmental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408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097D0-F5CF-618E-DBDE-7168F8AD3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52833-2148-B097-E494-42F306460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Cellulose Nanomaterials Economics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600A59-C50C-2285-E5AF-92D9F058E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Scale</a:t>
            </a:r>
          </a:p>
          <a:p>
            <a:r>
              <a:rPr lang="en-US" dirty="0"/>
              <a:t>Location</a:t>
            </a:r>
          </a:p>
          <a:p>
            <a:r>
              <a:rPr lang="en-US" dirty="0"/>
              <a:t>Raw material cost</a:t>
            </a:r>
          </a:p>
          <a:p>
            <a:r>
              <a:rPr lang="en-US" dirty="0"/>
              <a:t>Technology</a:t>
            </a:r>
          </a:p>
          <a:p>
            <a:r>
              <a:rPr lang="en-US" dirty="0"/>
              <a:t>Drying and redispersion</a:t>
            </a:r>
          </a:p>
          <a:p>
            <a:r>
              <a:rPr lang="en-US" dirty="0"/>
              <a:t>Compatibilization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176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A2A5C-4953-8A80-70F5-63B3B1D7B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Commercial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BE6B31-5299-31C4-2989-06B5CDBD9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3073"/>
            <a:ext cx="10515600" cy="4351338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CelluForce</a:t>
            </a:r>
          </a:p>
          <a:p>
            <a:pPr lvl="1"/>
            <a:r>
              <a:rPr lang="en-US" dirty="0"/>
              <a:t>Schlumberger: drilling fluids</a:t>
            </a:r>
          </a:p>
          <a:p>
            <a:pPr lvl="1"/>
            <a:r>
              <a:rPr lang="en-US" dirty="0"/>
              <a:t>10 year agreement with multinational cosmetics company</a:t>
            </a:r>
          </a:p>
          <a:p>
            <a:pPr lvl="1"/>
            <a:r>
              <a:rPr lang="en-US" dirty="0"/>
              <a:t>Wet spinning of smart textiles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Sappi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Rheology for cosmetics, cement, coatings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Barrier for molded fiber and food packaging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Borregaard</a:t>
            </a:r>
          </a:p>
          <a:p>
            <a:pPr lvl="1"/>
            <a:r>
              <a:rPr lang="en-US" dirty="0" err="1"/>
              <a:t>Exilva</a:t>
            </a:r>
            <a:r>
              <a:rPr lang="en-US" dirty="0"/>
              <a:t>® entangled, fibrillated cellulose </a:t>
            </a:r>
            <a:r>
              <a:rPr lang="en-US" dirty="0" err="1"/>
              <a:t>fibres</a:t>
            </a:r>
            <a:r>
              <a:rPr lang="en-US" dirty="0"/>
              <a:t> for barrier coatings, rheology modifiers, etc.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Nippon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TEMPO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CNF reinforced plastic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Food and cosmetics</a:t>
            </a:r>
          </a:p>
          <a:p>
            <a:r>
              <a:rPr lang="en-US" dirty="0" err="1"/>
              <a:t>GranBio</a:t>
            </a:r>
            <a:endParaRPr lang="en-US" dirty="0"/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Scale-Up of Nanocellulose Dispersion Composite (NDC</a:t>
            </a:r>
            <a:r>
              <a:rPr lang="en-US" baseline="30000" dirty="0"/>
              <a:t>TM</a:t>
            </a:r>
            <a:r>
              <a:rPr lang="en-US" dirty="0"/>
              <a:t>) rubber masterbatch with Birla Carbon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Fibenol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 err="1"/>
              <a:t>Woodcell</a:t>
            </a:r>
            <a:r>
              <a:rPr lang="en-US" dirty="0"/>
              <a:t> flagship project: micro-scale specialty cellulose for paper and packaging, energy storage, etc. with DS Smith, </a:t>
            </a:r>
            <a:r>
              <a:rPr lang="en-US" dirty="0" err="1"/>
              <a:t>Coatex</a:t>
            </a:r>
            <a:r>
              <a:rPr lang="en-US" dirty="0"/>
              <a:t>, Skeleton Technologies, RISE, EPFL, others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732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DEDAE-F4A3-9822-D8D4-1D1B4F716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3902"/>
            <a:ext cx="10515600" cy="1325563"/>
          </a:xfrm>
        </p:spPr>
        <p:txBody>
          <a:bodyPr/>
          <a:lstStyle/>
          <a:p>
            <a:r>
              <a:rPr lang="en-US" dirty="0" err="1">
                <a:solidFill>
                  <a:srgbClr val="005289"/>
                </a:solidFill>
                <a:latin typeface="+mn-lt"/>
                <a:ea typeface="+mn-ea"/>
                <a:cs typeface="+mn-cs"/>
              </a:rPr>
              <a:t>GranBio</a:t>
            </a: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>
                <a:solidFill>
                  <a:srgbClr val="005289"/>
                </a:solidFill>
                <a:latin typeface="+mn-lt"/>
                <a:ea typeface="+mn-ea"/>
                <a:cs typeface="+mn-cs"/>
              </a:rPr>
              <a:t>BioPlus</a:t>
            </a:r>
            <a:r>
              <a:rPr lang="en-US" baseline="30000" dirty="0" err="1">
                <a:solidFill>
                  <a:srgbClr val="005289"/>
                </a:solidFill>
                <a:latin typeface="+mn-lt"/>
                <a:ea typeface="+mn-ea"/>
                <a:cs typeface="+mn-cs"/>
              </a:rPr>
              <a:t>TM</a:t>
            </a: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 Industrial Process</a:t>
            </a:r>
            <a:br>
              <a:rPr lang="en-US" b="1" baseline="30000" dirty="0">
                <a:solidFill>
                  <a:srgbClr val="1F4E79"/>
                </a:solidFill>
                <a:latin typeface="Ubuntu" panose="020B0504030602030204" pitchFamily="34" charset="0"/>
              </a:rPr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F84BAC-D9C4-0C9B-45BF-9DB3A3041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132" y="1491449"/>
            <a:ext cx="9728724" cy="43848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BDDCF5-BDED-5361-06DF-D9D0825645CA}"/>
              </a:ext>
            </a:extLst>
          </p:cNvPr>
          <p:cNvSpPr txBox="1"/>
          <p:nvPr/>
        </p:nvSpPr>
        <p:spPr>
          <a:xfrm>
            <a:off x="10182687" y="5539666"/>
            <a:ext cx="45011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35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19429</TotalTime>
  <Words>1817</Words>
  <Application>Microsoft Office PowerPoint</Application>
  <PresentationFormat>Widescreen</PresentationFormat>
  <Paragraphs>492</Paragraphs>
  <Slides>31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Arial</vt:lpstr>
      <vt:lpstr>Baguet Script</vt:lpstr>
      <vt:lpstr>Bookman Old Style</vt:lpstr>
      <vt:lpstr>Calibri</vt:lpstr>
      <vt:lpstr>Calibri Light</vt:lpstr>
      <vt:lpstr>Symbol</vt:lpstr>
      <vt:lpstr>Times New Roman</vt:lpstr>
      <vt:lpstr>Ubuntu</vt:lpstr>
      <vt:lpstr>Office Theme</vt:lpstr>
      <vt:lpstr>PowerPoint Presentation</vt:lpstr>
      <vt:lpstr>Agenda</vt:lpstr>
      <vt:lpstr>PowerPoint Presentation</vt:lpstr>
      <vt:lpstr>Key Points</vt:lpstr>
      <vt:lpstr>Commercial challenges for new materials</vt:lpstr>
      <vt:lpstr>Cellulose Nanomaterials Valorization</vt:lpstr>
      <vt:lpstr>Cellulose Nanomaterials Economics</vt:lpstr>
      <vt:lpstr>Commercial Development</vt:lpstr>
      <vt:lpstr>GranBio BioPlusTM Industrial Process </vt:lpstr>
      <vt:lpstr>FiberLean® MFC in White Top Liner Case Study – Filler Increase &amp; Lightweighting (White Layer)</vt:lpstr>
      <vt:lpstr>FiberLean® MFC in FBB (top layer) Case Study – Filler Increase &amp; Lightweighting &amp; Improved Coating Hold-out</vt:lpstr>
      <vt:lpstr>Lignin</vt:lpstr>
      <vt:lpstr>Lignin Valorization</vt:lpstr>
      <vt:lpstr>Lignin Economics</vt:lpstr>
      <vt:lpstr>Lignin valorization</vt:lpstr>
      <vt:lpstr>Lignin valorization</vt:lpstr>
      <vt:lpstr>VTT High-value lignin applications</vt:lpstr>
      <vt:lpstr>VTT LigniOx technology  </vt:lpstr>
      <vt:lpstr>UPM Leuna</vt:lpstr>
      <vt:lpstr>Energy storage</vt:lpstr>
      <vt:lpstr>Lignosulfonates</vt:lpstr>
      <vt:lpstr>State of the Industry</vt:lpstr>
      <vt:lpstr>Cellulose nanomaterials</vt:lpstr>
      <vt:lpstr>Lignin</vt:lpstr>
      <vt:lpstr>Conclusions</vt:lpstr>
      <vt:lpstr>PowerPoint Presentation</vt:lpstr>
      <vt:lpstr>PowerPoint Presentation</vt:lpstr>
      <vt:lpstr>Cellulose Nanomaterials: CNC</vt:lpstr>
      <vt:lpstr>Microbrillated Cellulose (MFC)</vt:lpstr>
      <vt:lpstr>Cellulose Nanofibrils</vt:lpstr>
      <vt:lpstr>Cellulose Filaments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Cindy Geist</dc:creator>
  <cp:lastModifiedBy>Jack Miller</cp:lastModifiedBy>
  <cp:revision>15</cp:revision>
  <dcterms:created xsi:type="dcterms:W3CDTF">2025-04-14T19:37:28Z</dcterms:created>
  <dcterms:modified xsi:type="dcterms:W3CDTF">2025-07-08T04:53:50Z</dcterms:modified>
</cp:coreProperties>
</file>