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8" r:id="rId2"/>
    <p:sldId id="260" r:id="rId3"/>
    <p:sldId id="274" r:id="rId4"/>
    <p:sldId id="275" r:id="rId5"/>
    <p:sldId id="263" r:id="rId6"/>
    <p:sldId id="271" r:id="rId7"/>
    <p:sldId id="270" r:id="rId8"/>
    <p:sldId id="272" r:id="rId9"/>
    <p:sldId id="273" r:id="rId10"/>
    <p:sldId id="268"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274" autoAdjust="0"/>
  </p:normalViewPr>
  <p:slideViewPr>
    <p:cSldViewPr snapToGrid="0">
      <p:cViewPr varScale="1">
        <p:scale>
          <a:sx n="109" d="100"/>
          <a:sy n="109" d="100"/>
        </p:scale>
        <p:origin x="672" y="108"/>
      </p:cViewPr>
      <p:guideLst/>
    </p:cSldViewPr>
  </p:slideViewPr>
  <p:outlineViewPr>
    <p:cViewPr>
      <p:scale>
        <a:sx n="33" d="100"/>
        <a:sy n="33" d="100"/>
      </p:scale>
      <p:origin x="0" y="-7013"/>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t>11/25/2019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t>‹#›</a:t>
            </a:fld>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n-US"/>
              <a:t>11/25/2019</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t>‹#›</a:t>
            </a:fld>
            <a:endParaRPr/>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11/25/2019</a:t>
            </a:fld>
            <a:endParaRPr lang="en-US" dirty="0"/>
          </a:p>
        </p:txBody>
      </p:sp>
      <p:sp>
        <p:nvSpPr>
          <p:cNvPr id="12"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13"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11/25/2019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Vertical Title 1"/>
          <p:cNvSpPr>
            <a:spLocks noGrp="1"/>
          </p:cNvSpPr>
          <p:nvPr>
            <p:ph type="title" orient="vert"/>
          </p:nvPr>
        </p:nvSpPr>
        <p:spPr>
          <a:xfrm>
            <a:off x="10266348" y="462249"/>
            <a:ext cx="1370886" cy="571471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378199" y="462249"/>
            <a:ext cx="9693088" cy="571471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US"/>
              <a:t>11/25/2019</a:t>
            </a:fld>
            <a:endParaRPr/>
          </a:p>
        </p:txBody>
      </p:sp>
      <p:sp>
        <p:nvSpPr>
          <p:cNvPr id="5" name="Footer Placeholder 4"/>
          <p:cNvSpPr>
            <a:spLocks noGrp="1"/>
          </p:cNvSpPr>
          <p:nvPr>
            <p:ph type="ftr" sz="quarter" idx="11"/>
          </p:nvPr>
        </p:nvSpPr>
        <p:spPr>
          <a:xfrm>
            <a:off x="2382374" y="6356350"/>
            <a:ext cx="5687786" cy="365125"/>
          </a:xfrm>
        </p:spPr>
        <p:txBody>
          <a:bodyPr/>
          <a:lstStyle/>
          <a:p>
            <a:endParaRPr/>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11/25/2019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11/25/2019</a:t>
            </a:fld>
            <a:endParaRPr lang="en-US"/>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11/25/2019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CCFE9AC-F15C-4FA0-A6F1-298829FA691D}" type="datetimeFigureOut">
              <a:rPr lang="en-US"/>
              <a:t>11/25/2019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CCFE9AC-F15C-4FA0-A6F1-298829FA691D}" type="datetimeFigureOut">
              <a:rPr lang="en-US"/>
              <a:t>11/25/2019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t>11/25/2019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3"/>
          <p:cNvSpPr>
            <a:spLocks noGrp="1"/>
          </p:cNvSpPr>
          <p:nvPr>
            <p:ph idx="1"/>
          </p:nvPr>
        </p:nvSpPr>
        <p:spPr>
          <a:xfrm>
            <a:off x="5518897" y="2465294"/>
            <a:ext cx="5174504" cy="3711669"/>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11/25/2019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2CCFE9AC-F15C-4FA0-A6F1-298829FA691D}" type="datetimeFigureOut">
              <a:rPr lang="en-US"/>
              <a:t>11/25/2019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fld id="{2CCFE9AC-F15C-4FA0-A6F1-298829FA691D}" type="datetimeFigureOut">
              <a:rPr lang="en-US" smtClean="0"/>
              <a:pPr/>
              <a:t>11/25/2019</a:t>
            </a:fld>
            <a:endParaRPr lang="en-US" dirty="0"/>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endParaRPr lang="en-US"/>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Individuals_with_Disabilities_Education_Act#Background" TargetMode="External"/><Relationship Id="rId2" Type="http://schemas.openxmlformats.org/officeDocument/2006/relationships/hyperlink" Target="http://www.doe.virginia.gov/special_ed/reports_plans_stats/child_count/index.shtml"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8" Type="http://schemas.openxmlformats.org/officeDocument/2006/relationships/hyperlink" Target="https://en.wikipedia.org/wiki/Individuals_with_Disabilities_Education_Act#Procedural_Safeguards" TargetMode="External"/><Relationship Id="rId3" Type="http://schemas.openxmlformats.org/officeDocument/2006/relationships/hyperlink" Target="https://en.wikipedia.org/wiki/Individuals_with_Disabilities_Education_Act#Individualized_Education_Program_(IEP)" TargetMode="External"/><Relationship Id="rId7" Type="http://schemas.openxmlformats.org/officeDocument/2006/relationships/hyperlink" Target="https://en.wikipedia.org/wiki/Individuals_with_Disabilities_Education_Act#Parent_and_Teacher_Participation" TargetMode="External"/><Relationship Id="rId2" Type="http://schemas.openxmlformats.org/officeDocument/2006/relationships/hyperlink" Target="https://en.wikipedia.org/wiki/Individuals_with_Disabilities_Education_Act#Six_Pillars_of_IDEA" TargetMode="External"/><Relationship Id="rId1" Type="http://schemas.openxmlformats.org/officeDocument/2006/relationships/slideLayout" Target="../slideLayouts/slideLayout2.xml"/><Relationship Id="rId6" Type="http://schemas.openxmlformats.org/officeDocument/2006/relationships/hyperlink" Target="https://en.wikipedia.org/wiki/Individuals_with_Disabilities_Education_Act#Appropriate_Evaluation" TargetMode="External"/><Relationship Id="rId5" Type="http://schemas.openxmlformats.org/officeDocument/2006/relationships/hyperlink" Target="https://en.wikipedia.org/wiki/Individuals_with_Disabilities_Education_Act#Least_Restrictive_Environment_(LRE)" TargetMode="External"/><Relationship Id="rId4" Type="http://schemas.openxmlformats.org/officeDocument/2006/relationships/hyperlink" Target="https://en.wikipedia.org/wiki/Individuals_with_Disabilities_Education_Act#Free_Appropriate_Public_Educatio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Individuals_with_Disabilities_Education_Act#Transition_Services" TargetMode="External"/><Relationship Id="rId2" Type="http://schemas.openxmlformats.org/officeDocument/2006/relationships/hyperlink" Target="https://en.wikipedia.org/wiki/Individuals_with_Disabilities_Education_Act#Confidentiality_of_Information" TargetMode="External"/><Relationship Id="rId1" Type="http://schemas.openxmlformats.org/officeDocument/2006/relationships/slideLayout" Target="../slideLayouts/slideLayout2.xml"/><Relationship Id="rId6" Type="http://schemas.openxmlformats.org/officeDocument/2006/relationships/hyperlink" Target="https://en.wikipedia.org/wiki/Individuals_with_Disabilities_Education_Act#Alignment_with_No_Child_Left_Behind" TargetMode="External"/><Relationship Id="rId5" Type="http://schemas.openxmlformats.org/officeDocument/2006/relationships/hyperlink" Target="https://en.wikipedia.org/wiki/Individuals_with_Disabilities_Education_Act#Prohibition_on_Mandatory_Medication" TargetMode="External"/><Relationship Id="rId4" Type="http://schemas.openxmlformats.org/officeDocument/2006/relationships/hyperlink" Target="https://en.wikipedia.org/wiki/Individuals_with_Disabilities_Education_Act#Discipline_of_a_Child_with_a_Disability"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Individuals_with_Disabilities_Education_Act#Goals_for_an_IFSP" TargetMode="External"/><Relationship Id="rId2" Type="http://schemas.openxmlformats.org/officeDocument/2006/relationships/hyperlink" Target="https://en.wikipedia.org/wiki/Individuals_with_Disabilities_Education_Act#Individualized_Family_Service_Plan_(IFSP)" TargetMode="External"/><Relationship Id="rId1" Type="http://schemas.openxmlformats.org/officeDocument/2006/relationships/slideLayout" Target="../slideLayouts/slideLayout2.xml"/><Relationship Id="rId6" Type="http://schemas.openxmlformats.org/officeDocument/2006/relationships/hyperlink" Target="https://en.wikipedia.org/wiki/Individuals_with_Disabilities_Education_Act#The_relationship_between_IDEA_and_Section_504" TargetMode="External"/><Relationship Id="rId5" Type="http://schemas.openxmlformats.org/officeDocument/2006/relationships/hyperlink" Target="https://en.wikipedia.org/wiki/Individuals_with_Disabilities_Education_Act#Child_Abuse_Prevention_and_Treatment_Act" TargetMode="External"/><Relationship Id="rId4" Type="http://schemas.openxmlformats.org/officeDocument/2006/relationships/hyperlink" Target="https://en.wikipedia.org/wiki/Individuals_with_Disabilities_Education_Act#Differences_between_IFSP_and_IEP"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en.wikipedia.org/wiki/Individuals_with_Disabilities_Education_Act#cite_note-49" TargetMode="External"/><Relationship Id="rId13" Type="http://schemas.openxmlformats.org/officeDocument/2006/relationships/hyperlink" Target="https://en.wikipedia.org/wiki/Individuals_with_Disabilities_Education_Act#Cedar_Rapids_Community_School_Dist._v._Garret_F." TargetMode="External"/><Relationship Id="rId3" Type="http://schemas.openxmlformats.org/officeDocument/2006/relationships/hyperlink" Target="https://en.wikipedia.org/w/index.php?title=Individuals_with_Disabilities_Education_Act&amp;action=edit&amp;section=29" TargetMode="External"/><Relationship Id="rId7" Type="http://schemas.openxmlformats.org/officeDocument/2006/relationships/hyperlink" Target="https://en.wikipedia.org/wiki/Tuition" TargetMode="External"/><Relationship Id="rId12" Type="http://schemas.openxmlformats.org/officeDocument/2006/relationships/hyperlink" Target="https://en.wikipedia.org/wiki/Individuals_with_Disabilities_Education_Act#Forest_Grove_School_District_v._T.A." TargetMode="External"/><Relationship Id="rId2" Type="http://schemas.openxmlformats.org/officeDocument/2006/relationships/hyperlink" Target="https://en.wikipedia.org/wiki/Individuals_with_Disabilities_Education_Act#U.S._Supreme_Court_decisions" TargetMode="External"/><Relationship Id="rId1" Type="http://schemas.openxmlformats.org/officeDocument/2006/relationships/slideLayout" Target="../slideLayouts/slideLayout2.xml"/><Relationship Id="rId6" Type="http://schemas.openxmlformats.org/officeDocument/2006/relationships/hyperlink" Target="https://en.wikipedia.org/wiki/Public_school_(government_funded)" TargetMode="External"/><Relationship Id="rId11" Type="http://schemas.openxmlformats.org/officeDocument/2006/relationships/hyperlink" Target="https://en.wikipedia.org/wiki/Individuals_with_Disabilities_Education_Act#Winkelman_v._Parma_City_School_District" TargetMode="External"/><Relationship Id="rId5" Type="http://schemas.openxmlformats.org/officeDocument/2006/relationships/hyperlink" Target="https://en.wikipedia.org/wiki/Special_education" TargetMode="External"/><Relationship Id="rId10" Type="http://schemas.openxmlformats.org/officeDocument/2006/relationships/hyperlink" Target="https://en.wikipedia.org/wiki/Individuals_with_Disabilities_Education_Act#Arlington_v._Murphy" TargetMode="External"/><Relationship Id="rId4" Type="http://schemas.openxmlformats.org/officeDocument/2006/relationships/hyperlink" Target="https://en.wikipedia.org/wiki/Forest_Grove_School_District_v._T.A." TargetMode="External"/><Relationship Id="rId9" Type="http://schemas.openxmlformats.org/officeDocument/2006/relationships/hyperlink" Target="https://en.wikipedia.org/wiki/Individuals_with_Disabilities_Education_Act#Schaffer_v._Weast" TargetMode="External"/><Relationship Id="rId14" Type="http://schemas.openxmlformats.org/officeDocument/2006/relationships/hyperlink" Target="https://en.wikipedia.org/wiki/Individuals_with_Disabilities_Education_Act#Endrew_F._v._Douglas_County_School_Distric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22712" y="971107"/>
            <a:ext cx="9369287" cy="3374065"/>
          </a:xfrm>
          <a:solidFill>
            <a:schemeClr val="bg2"/>
          </a:solidFill>
        </p:spPr>
        <p:txBody>
          <a:bodyPr>
            <a:normAutofit/>
          </a:bodyPr>
          <a:lstStyle/>
          <a:p>
            <a:pPr algn="ctr"/>
            <a:r>
              <a:rPr lang="en-US" sz="440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Black" panose="020B0A04020102020204" pitchFamily="34" charset="0"/>
              </a:rPr>
              <a:t>THE IEP MEETING</a:t>
            </a:r>
            <a:br>
              <a:rPr lang="en-US" sz="440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Black" panose="020B0A04020102020204" pitchFamily="34" charset="0"/>
              </a:rPr>
            </a:br>
            <a:r>
              <a:rPr lang="en-US" sz="440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Black" panose="020B0A04020102020204" pitchFamily="34" charset="0"/>
              </a:rPr>
              <a:t>Part 1:</a:t>
            </a:r>
            <a:br>
              <a:rPr lang="en-US" sz="440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Black" panose="020B0A04020102020204" pitchFamily="34" charset="0"/>
              </a:rPr>
            </a:br>
            <a:r>
              <a:rPr lang="en-US" sz="440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Black" panose="020B0A04020102020204" pitchFamily="34" charset="0"/>
              </a:rPr>
              <a:t>IDEA ACT (NCLB ACT)</a:t>
            </a:r>
            <a:br>
              <a:rPr lang="en-US" sz="4400" dirty="0"/>
            </a:br>
            <a:endParaRPr lang="en-US" sz="4400" dirty="0"/>
          </a:p>
        </p:txBody>
      </p:sp>
      <p:sp>
        <p:nvSpPr>
          <p:cNvPr id="3" name="Subtitle 2"/>
          <p:cNvSpPr>
            <a:spLocks noGrp="1"/>
          </p:cNvSpPr>
          <p:nvPr>
            <p:ph type="subTitle" idx="1"/>
          </p:nvPr>
        </p:nvSpPr>
        <p:spPr>
          <a:xfrm>
            <a:off x="2822712" y="4479851"/>
            <a:ext cx="9369287" cy="1127051"/>
          </a:xfrm>
        </p:spPr>
        <p:txBody>
          <a:bodyPr>
            <a:normAutofit fontScale="85000" lnSpcReduction="20000"/>
            <a:scene3d>
              <a:camera prst="orthographicFront"/>
              <a:lightRig rig="harsh" dir="t"/>
            </a:scene3d>
            <a:sp3d extrusionH="57150" prstMaterial="matte">
              <a:bevelT w="63500" h="12700" prst="angle"/>
              <a:contourClr>
                <a:schemeClr val="bg1">
                  <a:lumMod val="65000"/>
                </a:schemeClr>
              </a:contourClr>
            </a:sp3d>
          </a:bodyPr>
          <a:lstStyle/>
          <a:p>
            <a:pPr algn="ctr"/>
            <a:r>
              <a:rPr lang="en-US" b="1" dirty="0">
                <a:ln/>
                <a:solidFill>
                  <a:schemeClr val="accent6">
                    <a:lumMod val="50000"/>
                  </a:schemeClr>
                </a:solidFill>
              </a:rPr>
              <a:t>Central Virginia Educational Resource Program, Inc. (CVERP)</a:t>
            </a:r>
          </a:p>
          <a:p>
            <a:pPr algn="ctr"/>
            <a:r>
              <a:rPr lang="en-US" b="1" dirty="0">
                <a:ln/>
                <a:solidFill>
                  <a:schemeClr val="accent6">
                    <a:lumMod val="50000"/>
                  </a:schemeClr>
                </a:solidFill>
              </a:rPr>
              <a:t>Presenter: Dr. Curtis D. Brandon, Sr.</a:t>
            </a:r>
          </a:p>
          <a:p>
            <a:pPr algn="ctr"/>
            <a:r>
              <a:rPr lang="en-US" b="1" dirty="0">
                <a:ln/>
                <a:solidFill>
                  <a:schemeClr val="accent6">
                    <a:lumMod val="50000"/>
                  </a:schemeClr>
                </a:solidFill>
              </a:rPr>
              <a:t>Date: June 30, 2018</a:t>
            </a:r>
          </a:p>
          <a:p>
            <a:pPr algn="ctr"/>
            <a:r>
              <a:rPr lang="en-US" b="1" dirty="0">
                <a:ln/>
                <a:solidFill>
                  <a:schemeClr val="accent6">
                    <a:lumMod val="50000"/>
                  </a:schemeClr>
                </a:solidFill>
              </a:rPr>
              <a:t>Place: Fairfield Public Library</a:t>
            </a:r>
          </a:p>
          <a:p>
            <a:endParaRPr lang="en-US" b="1" dirty="0">
              <a:ln/>
              <a:solidFill>
                <a:schemeClr val="accent3"/>
              </a:solidFill>
            </a:endParaRPr>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6343"/>
            <a:ext cx="12192000" cy="1362113"/>
          </a:xfrm>
        </p:spPr>
        <p:txBody>
          <a:bodyPr>
            <a:normAutofit/>
          </a:bodyPr>
          <a:lstStyle/>
          <a:p>
            <a:pPr algn="ctr"/>
            <a:r>
              <a:rPr lang="en-US" sz="4000" dirty="0">
                <a:solidFill>
                  <a:schemeClr val="bg2"/>
                </a:solidFill>
                <a:latin typeface="Arial Black" panose="020B0A04020102020204" pitchFamily="34" charset="0"/>
              </a:rPr>
              <a:t>References</a:t>
            </a:r>
          </a:p>
        </p:txBody>
      </p:sp>
      <p:sp>
        <p:nvSpPr>
          <p:cNvPr id="5" name="Rectangle 4"/>
          <p:cNvSpPr/>
          <p:nvPr/>
        </p:nvSpPr>
        <p:spPr>
          <a:xfrm>
            <a:off x="0" y="1997839"/>
            <a:ext cx="12192000" cy="4524315"/>
          </a:xfrm>
          <a:prstGeom prst="rect">
            <a:avLst/>
          </a:prstGeom>
        </p:spPr>
        <p:txBody>
          <a:bodyPr wrap="square">
            <a:spAutoFit/>
          </a:bodyPr>
          <a:lstStyle/>
          <a:p>
            <a:pPr indent="-457200"/>
            <a:r>
              <a:rPr lang="en-US" sz="3200" dirty="0">
                <a:latin typeface="Arial Rounded MT Bold" panose="020F0704030504030204" pitchFamily="34" charset="0"/>
              </a:rPr>
              <a:t>VDOE (2018) Special education child count. Retrieved  on June 29, 2018 </a:t>
            </a:r>
          </a:p>
          <a:p>
            <a:pPr indent="-457200"/>
            <a:r>
              <a:rPr lang="en-US" sz="3200" dirty="0">
                <a:latin typeface="Arial Rounded MT Bold" panose="020F0704030504030204" pitchFamily="34" charset="0"/>
                <a:hlinkClick r:id="rId2"/>
              </a:rPr>
              <a:t>http://www.doe.virginia.gov/special_ed/reports_plans_ats/child_count/index.shtml</a:t>
            </a:r>
            <a:endParaRPr lang="en-US" sz="3200" dirty="0">
              <a:latin typeface="Arial Rounded MT Bold" panose="020F0704030504030204" pitchFamily="34" charset="0"/>
            </a:endParaRPr>
          </a:p>
          <a:p>
            <a:endParaRPr lang="en-US" sz="3200" dirty="0">
              <a:latin typeface="Arial Rounded MT Bold" panose="020F0704030504030204" pitchFamily="34" charset="0"/>
            </a:endParaRPr>
          </a:p>
          <a:p>
            <a:r>
              <a:rPr lang="en-US" sz="3200" u="sng" dirty="0">
                <a:latin typeface="Arial Rounded MT Bold" panose="020F0704030504030204" pitchFamily="34" charset="0"/>
              </a:rPr>
              <a:t>Wikimedia Foundation .(2018).</a:t>
            </a:r>
            <a:r>
              <a:rPr lang="en-US" sz="3200" dirty="0">
                <a:latin typeface="Arial Rounded MT Bold" panose="020F0704030504030204" pitchFamily="34" charset="0"/>
              </a:rPr>
              <a:t> Individuals with Disabilities Education Act. Individuals with Disabilities Education Act</a:t>
            </a:r>
          </a:p>
          <a:p>
            <a:r>
              <a:rPr lang="en-US" sz="3200" dirty="0">
                <a:latin typeface="Arial Rounded MT Bold" panose="020F0704030504030204" pitchFamily="34" charset="0"/>
                <a:hlinkClick r:id="rId3"/>
              </a:rPr>
              <a:t>https://en.wikipedia.org/wiki/Individuals_with_Disabilities_Education_Act#Background</a:t>
            </a:r>
            <a:endParaRPr lang="en-US" sz="3200" dirty="0">
              <a:latin typeface="Arial Rounded MT Bold" panose="020F0704030504030204" pitchFamily="34" charset="0"/>
            </a:endParaRPr>
          </a:p>
        </p:txBody>
      </p:sp>
    </p:spTree>
    <p:extLst>
      <p:ext uri="{BB962C8B-B14F-4D97-AF65-F5344CB8AC3E}">
        <p14:creationId xmlns:p14="http://schemas.microsoft.com/office/powerpoint/2010/main" val="145743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42655"/>
            <a:ext cx="12192000" cy="5015345"/>
          </a:xfrm>
        </p:spPr>
        <p:txBody>
          <a:bodyPr>
            <a:normAutofit/>
          </a:bodyPr>
          <a:lstStyle/>
          <a:p>
            <a:pPr algn="ctr"/>
            <a:r>
              <a:rPr lang="en-US" sz="4000" dirty="0">
                <a:solidFill>
                  <a:schemeClr val="accent6">
                    <a:lumMod val="50000"/>
                  </a:schemeClr>
                </a:solidFill>
                <a:latin typeface="Arial Rounded MT Bold" panose="020F0704030504030204" pitchFamily="34" charset="0"/>
              </a:rPr>
              <a:t>QUESTIONS???</a:t>
            </a:r>
          </a:p>
        </p:txBody>
      </p:sp>
    </p:spTree>
    <p:extLst>
      <p:ext uri="{BB962C8B-B14F-4D97-AF65-F5344CB8AC3E}">
        <p14:creationId xmlns:p14="http://schemas.microsoft.com/office/powerpoint/2010/main" val="373419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0" y="466343"/>
            <a:ext cx="12188952" cy="1362457"/>
          </a:xfrm>
        </p:spPr>
        <p:txBody>
          <a:bodyPr>
            <a:normAutofit/>
          </a:bodyPr>
          <a:lstStyle/>
          <a:p>
            <a:pPr algn="ctr"/>
            <a:r>
              <a:rPr lang="en-US" sz="4000" b="1" dirty="0">
                <a:ln w="10160">
                  <a:solidFill>
                    <a:schemeClr val="accent5"/>
                  </a:solidFill>
                  <a:prstDash val="solid"/>
                </a:ln>
                <a:solidFill>
                  <a:schemeClr val="bg2"/>
                </a:solidFill>
                <a:effectLst>
                  <a:outerShdw blurRad="38100" dist="22860" dir="5400000" algn="tl" rotWithShape="0">
                    <a:srgbClr val="000000">
                      <a:alpha val="30000"/>
                    </a:srgbClr>
                  </a:outerShdw>
                </a:effectLst>
                <a:latin typeface="Arial Black" panose="020B0A04020102020204" pitchFamily="34" charset="0"/>
              </a:rPr>
              <a:t>Individual Disability Education Act</a:t>
            </a:r>
            <a:br>
              <a:rPr lang="en-US" sz="4000" b="1" dirty="0">
                <a:ln w="10160">
                  <a:solidFill>
                    <a:schemeClr val="accent5"/>
                  </a:solidFill>
                  <a:prstDash val="solid"/>
                </a:ln>
                <a:solidFill>
                  <a:schemeClr val="bg2"/>
                </a:solidFill>
                <a:effectLst>
                  <a:outerShdw blurRad="38100" dist="22860" dir="5400000" algn="tl" rotWithShape="0">
                    <a:srgbClr val="000000">
                      <a:alpha val="30000"/>
                    </a:srgbClr>
                  </a:outerShdw>
                </a:effectLst>
                <a:latin typeface="Arial Black" panose="020B0A04020102020204" pitchFamily="34" charset="0"/>
              </a:rPr>
            </a:br>
            <a:r>
              <a:rPr lang="en-US" sz="4000" b="1" dirty="0">
                <a:ln w="10160">
                  <a:solidFill>
                    <a:schemeClr val="accent5"/>
                  </a:solidFill>
                  <a:prstDash val="solid"/>
                </a:ln>
                <a:solidFill>
                  <a:schemeClr val="bg2"/>
                </a:solidFill>
                <a:effectLst>
                  <a:outerShdw blurRad="38100" dist="22860" dir="5400000" algn="tl" rotWithShape="0">
                    <a:srgbClr val="000000">
                      <a:alpha val="30000"/>
                    </a:srgbClr>
                  </a:outerShdw>
                </a:effectLst>
                <a:latin typeface="Arial Black" panose="020B0A04020102020204" pitchFamily="34" charset="0"/>
              </a:rPr>
              <a:t>(IDEA)</a:t>
            </a:r>
          </a:p>
        </p:txBody>
      </p:sp>
      <p:sp>
        <p:nvSpPr>
          <p:cNvPr id="14" name="Content Placeholder 2"/>
          <p:cNvSpPr>
            <a:spLocks noGrp="1"/>
          </p:cNvSpPr>
          <p:nvPr>
            <p:ph idx="1"/>
          </p:nvPr>
        </p:nvSpPr>
        <p:spPr>
          <a:xfrm>
            <a:off x="0" y="1828799"/>
            <a:ext cx="12188952" cy="5259573"/>
          </a:xfrm>
        </p:spPr>
        <p:txBody>
          <a:bodyPr>
            <a:normAutofit lnSpcReduction="10000"/>
          </a:bodyPr>
          <a:lstStyle/>
          <a:p>
            <a:pPr marL="0" indent="0" algn="ctr">
              <a:buNone/>
            </a:pPr>
            <a:endParaRPr lang="en-US" sz="2500" b="1" dirty="0"/>
          </a:p>
          <a:p>
            <a:pPr marL="0" indent="0" algn="ctr">
              <a:buNone/>
            </a:pPr>
            <a:r>
              <a:rPr lang="en-US" sz="2800" dirty="0">
                <a:solidFill>
                  <a:schemeClr val="accent6">
                    <a:lumMod val="50000"/>
                  </a:schemeClr>
                </a:solidFill>
                <a:latin typeface="Arial Rounded MT Bold" panose="020F0704030504030204" pitchFamily="34" charset="0"/>
              </a:rPr>
              <a:t>Individuals with Disabilities Education Act</a:t>
            </a:r>
          </a:p>
          <a:p>
            <a:pPr marL="0" indent="0" algn="ctr">
              <a:buNone/>
            </a:pPr>
            <a:r>
              <a:rPr lang="en-US" sz="2800" dirty="0">
                <a:solidFill>
                  <a:schemeClr val="accent6">
                    <a:lumMod val="50000"/>
                  </a:schemeClr>
                </a:solidFill>
                <a:latin typeface="Arial Rounded MT Bold" panose="020F0704030504030204" pitchFamily="34" charset="0"/>
              </a:rPr>
              <a:t>IDEA is a four-part piece of American legislation that ensures students with a disability are provided with Free Appropriate Public Education (FAPE) that is tailored to their individual needs. IDEA was previously known as the Education for All Handicapped Children Act (EHA) from 1975 to 1990. In 1990, Congress reauthorized EHA and changed the title to IDEA (Public Law No. 94-142). </a:t>
            </a:r>
          </a:p>
          <a:p>
            <a:pPr marL="0" indent="0" algn="ctr">
              <a:buNone/>
            </a:pPr>
            <a:r>
              <a:rPr lang="en-US" sz="2800" dirty="0">
                <a:solidFill>
                  <a:schemeClr val="accent6">
                    <a:lumMod val="50000"/>
                  </a:schemeClr>
                </a:solidFill>
                <a:latin typeface="Arial Rounded MT Bold" panose="020F0704030504030204" pitchFamily="34" charset="0"/>
              </a:rPr>
              <a:t>Overall, the goal of IDEA is to provide children with disabilities the same opportunity for education as those students who do not have a disability.</a:t>
            </a:r>
          </a:p>
        </p:txBody>
      </p:sp>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3419"/>
            <a:ext cx="12192000" cy="1362113"/>
          </a:xfrm>
        </p:spPr>
        <p:txBody>
          <a:bodyPr anchor="b"/>
          <a:lstStyle/>
          <a:p>
            <a:pPr algn="ctr"/>
            <a:r>
              <a:rPr lang="en-US" sz="4000" b="1" dirty="0">
                <a:solidFill>
                  <a:schemeClr val="bg2"/>
                </a:solidFill>
                <a:latin typeface="Arial Black" panose="020B0A04020102020204" pitchFamily="34" charset="0"/>
              </a:rPr>
              <a:t>The Four Components of IDEA</a:t>
            </a:r>
            <a:br>
              <a:rPr lang="en-US" b="1" dirty="0">
                <a:solidFill>
                  <a:schemeClr val="accent6">
                    <a:lumMod val="50000"/>
                  </a:schemeClr>
                </a:solidFill>
                <a:latin typeface="Arial Rounded MT Bold" panose="020F0704030504030204" pitchFamily="34" charset="0"/>
              </a:rPr>
            </a:br>
            <a:endParaRPr lang="en-US" dirty="0"/>
          </a:p>
        </p:txBody>
      </p:sp>
      <p:sp>
        <p:nvSpPr>
          <p:cNvPr id="3" name="Content Placeholder 2"/>
          <p:cNvSpPr>
            <a:spLocks noGrp="1"/>
          </p:cNvSpPr>
          <p:nvPr>
            <p:ph idx="1"/>
          </p:nvPr>
        </p:nvSpPr>
        <p:spPr>
          <a:xfrm>
            <a:off x="-3048" y="1845531"/>
            <a:ext cx="12195048" cy="5012469"/>
          </a:xfrm>
        </p:spPr>
        <p:txBody>
          <a:bodyPr>
            <a:normAutofit lnSpcReduction="10000"/>
          </a:bodyPr>
          <a:lstStyle/>
          <a:p>
            <a:endParaRPr lang="en-US" b="1" dirty="0">
              <a:solidFill>
                <a:schemeClr val="accent6">
                  <a:lumMod val="50000"/>
                </a:schemeClr>
              </a:solidFill>
              <a:latin typeface="Arial Rounded MT Bold" panose="020F0704030504030204" pitchFamily="34" charset="0"/>
            </a:endParaRPr>
          </a:p>
          <a:p>
            <a:pPr marL="0" indent="0">
              <a:buNone/>
            </a:pPr>
            <a:r>
              <a:rPr lang="en-US" sz="3200" b="1" dirty="0">
                <a:solidFill>
                  <a:schemeClr val="accent6">
                    <a:lumMod val="50000"/>
                  </a:schemeClr>
                </a:solidFill>
                <a:latin typeface="Arial Rounded MT Bold" panose="020F0704030504030204" pitchFamily="34" charset="0"/>
              </a:rPr>
              <a:t>Part A covers the general provisions of the law.</a:t>
            </a:r>
          </a:p>
          <a:p>
            <a:pPr marL="0" indent="0">
              <a:buNone/>
            </a:pPr>
            <a:r>
              <a:rPr lang="en-US" sz="3200" b="1" dirty="0">
                <a:solidFill>
                  <a:schemeClr val="accent6">
                    <a:lumMod val="50000"/>
                  </a:schemeClr>
                </a:solidFill>
                <a:latin typeface="Arial Rounded MT Bold" panose="020F0704030504030204" pitchFamily="34" charset="0"/>
              </a:rPr>
              <a:t>Part B covers assistance for education of all children with disabilities.</a:t>
            </a:r>
          </a:p>
          <a:p>
            <a:pPr marL="0" indent="0">
              <a:buNone/>
            </a:pPr>
            <a:r>
              <a:rPr lang="en-US" sz="3200" b="1" dirty="0">
                <a:solidFill>
                  <a:schemeClr val="accent6">
                    <a:lumMod val="50000"/>
                  </a:schemeClr>
                </a:solidFill>
                <a:latin typeface="Arial Rounded MT Bold" panose="020F0704030504030204" pitchFamily="34" charset="0"/>
              </a:rPr>
              <a:t>Part C covers infants and toddlers with disabilities which include children from birth to age three.</a:t>
            </a:r>
          </a:p>
          <a:p>
            <a:pPr marL="0" indent="0">
              <a:buNone/>
            </a:pPr>
            <a:r>
              <a:rPr lang="en-US" sz="3200" b="1" dirty="0">
                <a:solidFill>
                  <a:schemeClr val="accent6">
                    <a:lumMod val="50000"/>
                  </a:schemeClr>
                </a:solidFill>
                <a:latin typeface="Arial Rounded MT Bold" panose="020F0704030504030204" pitchFamily="34" charset="0"/>
              </a:rPr>
              <a:t>Part D is the national support programs administered at the federal level. Each part of the law has remained largely the same since the original enactment in 1975.</a:t>
            </a:r>
          </a:p>
        </p:txBody>
      </p:sp>
    </p:spTree>
    <p:extLst>
      <p:ext uri="{BB962C8B-B14F-4D97-AF65-F5344CB8AC3E}">
        <p14:creationId xmlns:p14="http://schemas.microsoft.com/office/powerpoint/2010/main" val="184338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6343"/>
            <a:ext cx="12192000" cy="1362113"/>
          </a:xfrm>
        </p:spPr>
        <p:txBody>
          <a:bodyPr>
            <a:normAutofit/>
          </a:bodyPr>
          <a:lstStyle/>
          <a:p>
            <a:pPr algn="ctr"/>
            <a:r>
              <a:rPr lang="en-US" sz="4000" dirty="0">
                <a:solidFill>
                  <a:schemeClr val="bg2"/>
                </a:solidFill>
                <a:latin typeface="Arial Black" panose="020B0A04020102020204" pitchFamily="34" charset="0"/>
              </a:rPr>
              <a:t>Six Elements</a:t>
            </a:r>
          </a:p>
        </p:txBody>
      </p:sp>
      <p:sp>
        <p:nvSpPr>
          <p:cNvPr id="3" name="Content Placeholder 2"/>
          <p:cNvSpPr>
            <a:spLocks noGrp="1"/>
          </p:cNvSpPr>
          <p:nvPr>
            <p:ph idx="1"/>
          </p:nvPr>
        </p:nvSpPr>
        <p:spPr>
          <a:xfrm>
            <a:off x="-3048" y="1981201"/>
            <a:ext cx="12195048" cy="4876800"/>
          </a:xfrm>
        </p:spPr>
        <p:txBody>
          <a:bodyPr>
            <a:normAutofit fontScale="85000" lnSpcReduction="10000"/>
          </a:bodyPr>
          <a:lstStyle/>
          <a:p>
            <a:pPr marL="0" indent="0" algn="ctr">
              <a:buNone/>
            </a:pPr>
            <a:r>
              <a:rPr lang="en-US" sz="3200" b="1" dirty="0">
                <a:solidFill>
                  <a:schemeClr val="accent6">
                    <a:lumMod val="50000"/>
                  </a:schemeClr>
                </a:solidFill>
                <a:latin typeface="Arial Rounded MT Bold" panose="020F0704030504030204" pitchFamily="34" charset="0"/>
              </a:rPr>
              <a:t>Individualized Education Program (IEP)</a:t>
            </a:r>
          </a:p>
          <a:p>
            <a:pPr marL="0" indent="0" algn="ctr">
              <a:buNone/>
            </a:pPr>
            <a:r>
              <a:rPr lang="en-US" sz="3200" dirty="0">
                <a:solidFill>
                  <a:schemeClr val="accent6">
                    <a:lumMod val="50000"/>
                  </a:schemeClr>
                </a:solidFill>
                <a:latin typeface="Arial Rounded MT Bold" panose="020F0704030504030204" pitchFamily="34" charset="0"/>
              </a:rPr>
              <a:t>Free and Appropriate Public Education (FAPE)</a:t>
            </a:r>
          </a:p>
          <a:p>
            <a:pPr marL="0" indent="0" algn="ctr">
              <a:buNone/>
            </a:pPr>
            <a:r>
              <a:rPr lang="en-US" sz="3200" b="1" dirty="0">
                <a:solidFill>
                  <a:schemeClr val="accent6">
                    <a:lumMod val="50000"/>
                  </a:schemeClr>
                </a:solidFill>
                <a:latin typeface="Arial Rounded MT Bold" panose="020F0704030504030204" pitchFamily="34" charset="0"/>
              </a:rPr>
              <a:t>Least Restrictive Environment (LRE)</a:t>
            </a:r>
          </a:p>
          <a:p>
            <a:pPr marL="0" indent="0" algn="ctr">
              <a:buNone/>
            </a:pPr>
            <a:r>
              <a:rPr lang="en-US" sz="3200" b="1" dirty="0">
                <a:solidFill>
                  <a:schemeClr val="accent6">
                    <a:lumMod val="50000"/>
                  </a:schemeClr>
                </a:solidFill>
                <a:latin typeface="Arial Rounded MT Bold" panose="020F0704030504030204" pitchFamily="34" charset="0"/>
              </a:rPr>
              <a:t>Appropriate Evaluation</a:t>
            </a:r>
            <a:endParaRPr lang="en-US" sz="3200" dirty="0">
              <a:solidFill>
                <a:schemeClr val="accent6">
                  <a:lumMod val="50000"/>
                </a:schemeClr>
              </a:solidFill>
              <a:latin typeface="Arial Rounded MT Bold" panose="020F0704030504030204" pitchFamily="34" charset="0"/>
            </a:endParaRPr>
          </a:p>
          <a:p>
            <a:pPr marL="0" indent="0" algn="ctr">
              <a:buNone/>
            </a:pPr>
            <a:r>
              <a:rPr lang="en-US" sz="3200" b="1" dirty="0">
                <a:solidFill>
                  <a:schemeClr val="accent6">
                    <a:lumMod val="50000"/>
                  </a:schemeClr>
                </a:solidFill>
                <a:latin typeface="Arial Rounded MT Bold" panose="020F0704030504030204" pitchFamily="34" charset="0"/>
              </a:rPr>
              <a:t>Parent and Teacher Participation</a:t>
            </a:r>
            <a:endParaRPr lang="en-US" sz="3200" dirty="0">
              <a:solidFill>
                <a:schemeClr val="accent6">
                  <a:lumMod val="50000"/>
                </a:schemeClr>
              </a:solidFill>
              <a:latin typeface="Arial Rounded MT Bold" panose="020F0704030504030204" pitchFamily="34" charset="0"/>
            </a:endParaRPr>
          </a:p>
          <a:p>
            <a:pPr marL="0" indent="0" algn="ctr">
              <a:buNone/>
            </a:pPr>
            <a:r>
              <a:rPr lang="en-US" sz="3200" b="1" dirty="0">
                <a:solidFill>
                  <a:schemeClr val="accent6">
                    <a:lumMod val="50000"/>
                  </a:schemeClr>
                </a:solidFill>
                <a:latin typeface="Arial Rounded MT Bold" panose="020F0704030504030204" pitchFamily="34" charset="0"/>
              </a:rPr>
              <a:t>Procedural Safeguards</a:t>
            </a:r>
            <a:endParaRPr lang="en-US" sz="3200" dirty="0">
              <a:solidFill>
                <a:schemeClr val="accent6">
                  <a:lumMod val="50000"/>
                </a:schemeClr>
              </a:solidFill>
              <a:latin typeface="Arial Rounded MT Bold" panose="020F0704030504030204" pitchFamily="34" charset="0"/>
            </a:endParaRPr>
          </a:p>
          <a:p>
            <a:pPr marL="0" indent="0" algn="ctr">
              <a:buNone/>
            </a:pPr>
            <a:r>
              <a:rPr lang="en-US" sz="3200" dirty="0">
                <a:solidFill>
                  <a:schemeClr val="accent6">
                    <a:lumMod val="50000"/>
                  </a:schemeClr>
                </a:solidFill>
                <a:latin typeface="Arial Rounded MT Bold" panose="020F0704030504030204" pitchFamily="34" charset="0"/>
              </a:rPr>
              <a:t>To go along with those six main elements there are also a few other important components that tie into IDEA: </a:t>
            </a:r>
          </a:p>
          <a:p>
            <a:pPr marL="0" indent="0" algn="ctr">
              <a:buNone/>
            </a:pPr>
            <a:r>
              <a:rPr lang="en-US" sz="3200" dirty="0">
                <a:solidFill>
                  <a:schemeClr val="accent6">
                    <a:lumMod val="50000"/>
                  </a:schemeClr>
                </a:solidFill>
                <a:latin typeface="Arial Rounded MT Bold" panose="020F0704030504030204" pitchFamily="34" charset="0"/>
              </a:rPr>
              <a:t>* Confidentiality of Information * Transition Services  * Discipline *</a:t>
            </a:r>
          </a:p>
        </p:txBody>
      </p:sp>
    </p:spTree>
    <p:extLst>
      <p:ext uri="{BB962C8B-B14F-4D97-AF65-F5344CB8AC3E}">
        <p14:creationId xmlns:p14="http://schemas.microsoft.com/office/powerpoint/2010/main" val="206316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6343"/>
            <a:ext cx="12192000" cy="1313966"/>
          </a:xfrm>
        </p:spPr>
        <p:txBody>
          <a:bodyPr anchor="ctr">
            <a:normAutofit fontScale="90000"/>
          </a:bodyPr>
          <a:lstStyle/>
          <a:p>
            <a:r>
              <a:rPr lang="en-US" dirty="0">
                <a:latin typeface="Arial Black" panose="020B0A04020102020204" pitchFamily="34" charset="0"/>
              </a:rPr>
              <a:t>          </a:t>
            </a:r>
            <a:r>
              <a:rPr lang="en-US" sz="4400" dirty="0">
                <a:solidFill>
                  <a:schemeClr val="bg2"/>
                </a:solidFill>
                <a:latin typeface="Arial Black" panose="020B0A04020102020204" pitchFamily="34" charset="0"/>
              </a:rPr>
              <a:t>Total # of SPED Students In Virginia</a:t>
            </a:r>
          </a:p>
        </p:txBody>
      </p:sp>
      <p:graphicFrame>
        <p:nvGraphicFramePr>
          <p:cNvPr id="10" name="Content Placeholder 9">
            <a:extLst>
              <a:ext uri="{FF2B5EF4-FFF2-40B4-BE49-F238E27FC236}">
                <a16:creationId xmlns:a16="http://schemas.microsoft.com/office/drawing/2014/main" id="{5181122F-9AC5-48FB-B1B5-38329E84D582}"/>
              </a:ext>
            </a:extLst>
          </p:cNvPr>
          <p:cNvGraphicFramePr>
            <a:graphicFrameLocks noGrp="1" noChangeAspect="1"/>
          </p:cNvGraphicFramePr>
          <p:nvPr>
            <p:ph idx="1"/>
            <p:extLst>
              <p:ext uri="{D42A27DB-BD31-4B8C-83A1-F6EECF244321}">
                <p14:modId xmlns:p14="http://schemas.microsoft.com/office/powerpoint/2010/main" val="1283809404"/>
              </p:ext>
            </p:extLst>
          </p:nvPr>
        </p:nvGraphicFramePr>
        <p:xfrm>
          <a:off x="0" y="1828800"/>
          <a:ext cx="12240491" cy="7862454"/>
        </p:xfrm>
        <a:graphic>
          <a:graphicData uri="http://schemas.openxmlformats.org/presentationml/2006/ole">
            <mc:AlternateContent xmlns:mc="http://schemas.openxmlformats.org/markup-compatibility/2006">
              <mc:Choice xmlns:v="urn:schemas-microsoft-com:vml" Requires="v">
                <p:oleObj spid="_x0000_s1050" name="Acrobat Document" r:id="rId3" imgW="6034935" imgH="4663370" progId="Acrobat.Document.DC">
                  <p:embed/>
                </p:oleObj>
              </mc:Choice>
              <mc:Fallback>
                <p:oleObj name="Acrobat Document" r:id="rId3" imgW="6034935" imgH="4663370" progId="Acrobat.Document.DC">
                  <p:embed/>
                  <p:pic>
                    <p:nvPicPr>
                      <p:cNvPr id="0" name=""/>
                      <p:cNvPicPr/>
                      <p:nvPr/>
                    </p:nvPicPr>
                    <p:blipFill>
                      <a:blip r:embed="rId4"/>
                      <a:stretch>
                        <a:fillRect/>
                      </a:stretch>
                    </p:blipFill>
                    <p:spPr>
                      <a:xfrm>
                        <a:off x="0" y="1828800"/>
                        <a:ext cx="12240491" cy="7862454"/>
                      </a:xfrm>
                      <a:prstGeom prst="rect">
                        <a:avLst/>
                      </a:prstGeom>
                    </p:spPr>
                  </p:pic>
                </p:oleObj>
              </mc:Fallback>
            </mc:AlternateContent>
          </a:graphicData>
        </a:graphic>
      </p:graphicFrame>
    </p:spTree>
    <p:extLst>
      <p:ext uri="{BB962C8B-B14F-4D97-AF65-F5344CB8AC3E}">
        <p14:creationId xmlns:p14="http://schemas.microsoft.com/office/powerpoint/2010/main" val="224969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7560-8100-4DE0-A3D0-BA764C1881DF}"/>
              </a:ext>
            </a:extLst>
          </p:cNvPr>
          <p:cNvSpPr>
            <a:spLocks noGrp="1"/>
          </p:cNvSpPr>
          <p:nvPr>
            <p:ph type="title"/>
          </p:nvPr>
        </p:nvSpPr>
        <p:spPr>
          <a:xfrm>
            <a:off x="0" y="466343"/>
            <a:ext cx="12192000" cy="1362113"/>
          </a:xfrm>
        </p:spPr>
        <p:txBody>
          <a:bodyPr>
            <a:normAutofit/>
          </a:bodyPr>
          <a:lstStyle/>
          <a:p>
            <a:pPr algn="ctr"/>
            <a:r>
              <a:rPr lang="en-US" sz="4000" dirty="0">
                <a:solidFill>
                  <a:schemeClr val="bg2"/>
                </a:solidFill>
                <a:latin typeface="Arial Black" panose="020B0A04020102020204" pitchFamily="34" charset="0"/>
              </a:rPr>
              <a:t>Six Pillars of IDEA </a:t>
            </a:r>
          </a:p>
        </p:txBody>
      </p:sp>
      <p:sp>
        <p:nvSpPr>
          <p:cNvPr id="3" name="Content Placeholder 2">
            <a:extLst>
              <a:ext uri="{FF2B5EF4-FFF2-40B4-BE49-F238E27FC236}">
                <a16:creationId xmlns:a16="http://schemas.microsoft.com/office/drawing/2014/main" id="{3C7863E7-0733-4012-B2DC-CA12A698C67F}"/>
              </a:ext>
            </a:extLst>
          </p:cNvPr>
          <p:cNvSpPr>
            <a:spLocks noGrp="1"/>
          </p:cNvSpPr>
          <p:nvPr>
            <p:ph idx="1"/>
          </p:nvPr>
        </p:nvSpPr>
        <p:spPr>
          <a:xfrm>
            <a:off x="0" y="1828457"/>
            <a:ext cx="12192000" cy="5029544"/>
          </a:xfrm>
        </p:spPr>
        <p:txBody>
          <a:bodyPr>
            <a:normAutofit/>
          </a:bodyPr>
          <a:lstStyle/>
          <a:p>
            <a:pPr marL="0" indent="0">
              <a:buNone/>
            </a:pPr>
            <a:r>
              <a:rPr lang="en-US" sz="4800" dirty="0">
                <a:hlinkClick r:id="rId2"/>
              </a:rPr>
              <a:t> </a:t>
            </a:r>
            <a:endParaRPr lang="en-US" sz="4800" dirty="0"/>
          </a:p>
          <a:p>
            <a:pPr lvl="1"/>
            <a:r>
              <a:rPr lang="en-US" sz="4000" dirty="0">
                <a:solidFill>
                  <a:schemeClr val="accent6">
                    <a:lumMod val="50000"/>
                  </a:schemeClr>
                </a:solidFill>
                <a:latin typeface="Arial Rounded MT Bold" panose="020F0704030504030204" pitchFamily="34" charset="0"/>
                <a:hlinkClick r:id="rId3"/>
              </a:rPr>
              <a:t>2.1 Individualized Education Program (IEP)</a:t>
            </a:r>
            <a:endParaRPr lang="en-US" sz="4000" dirty="0">
              <a:solidFill>
                <a:schemeClr val="accent6">
                  <a:lumMod val="50000"/>
                </a:schemeClr>
              </a:solidFill>
              <a:latin typeface="Arial Rounded MT Bold" panose="020F0704030504030204" pitchFamily="34" charset="0"/>
            </a:endParaRPr>
          </a:p>
          <a:p>
            <a:pPr lvl="1"/>
            <a:r>
              <a:rPr lang="en-US" sz="4000" dirty="0">
                <a:solidFill>
                  <a:schemeClr val="accent6">
                    <a:lumMod val="50000"/>
                  </a:schemeClr>
                </a:solidFill>
                <a:latin typeface="Arial Rounded MT Bold" panose="020F0704030504030204" pitchFamily="34" charset="0"/>
                <a:hlinkClick r:id="rId4"/>
              </a:rPr>
              <a:t>2.2 Free Appropriate Public Education</a:t>
            </a:r>
            <a:endParaRPr lang="en-US" sz="4000" dirty="0">
              <a:solidFill>
                <a:schemeClr val="accent6">
                  <a:lumMod val="50000"/>
                </a:schemeClr>
              </a:solidFill>
              <a:latin typeface="Arial Rounded MT Bold" panose="020F0704030504030204" pitchFamily="34" charset="0"/>
            </a:endParaRPr>
          </a:p>
          <a:p>
            <a:pPr lvl="1"/>
            <a:r>
              <a:rPr lang="en-US" sz="4000" dirty="0">
                <a:solidFill>
                  <a:schemeClr val="accent6">
                    <a:lumMod val="50000"/>
                  </a:schemeClr>
                </a:solidFill>
                <a:latin typeface="Arial Rounded MT Bold" panose="020F0704030504030204" pitchFamily="34" charset="0"/>
                <a:hlinkClick r:id="rId5"/>
              </a:rPr>
              <a:t>2.3 Least Restrictive Environment (LRE)</a:t>
            </a:r>
            <a:endParaRPr lang="en-US" sz="4000" dirty="0">
              <a:solidFill>
                <a:schemeClr val="accent6">
                  <a:lumMod val="50000"/>
                </a:schemeClr>
              </a:solidFill>
              <a:latin typeface="Arial Rounded MT Bold" panose="020F0704030504030204" pitchFamily="34" charset="0"/>
            </a:endParaRPr>
          </a:p>
          <a:p>
            <a:pPr lvl="1"/>
            <a:r>
              <a:rPr lang="en-US" sz="4000" dirty="0">
                <a:solidFill>
                  <a:schemeClr val="accent6">
                    <a:lumMod val="50000"/>
                  </a:schemeClr>
                </a:solidFill>
                <a:latin typeface="Arial Rounded MT Bold" panose="020F0704030504030204" pitchFamily="34" charset="0"/>
                <a:hlinkClick r:id="rId6"/>
              </a:rPr>
              <a:t>2.4 Appropriate Evaluation</a:t>
            </a:r>
            <a:endParaRPr lang="en-US" sz="4000" dirty="0">
              <a:solidFill>
                <a:schemeClr val="accent6">
                  <a:lumMod val="50000"/>
                </a:schemeClr>
              </a:solidFill>
              <a:latin typeface="Arial Rounded MT Bold" panose="020F0704030504030204" pitchFamily="34" charset="0"/>
            </a:endParaRPr>
          </a:p>
          <a:p>
            <a:pPr lvl="1"/>
            <a:r>
              <a:rPr lang="en-US" sz="4000" dirty="0">
                <a:solidFill>
                  <a:schemeClr val="accent6">
                    <a:lumMod val="50000"/>
                  </a:schemeClr>
                </a:solidFill>
                <a:latin typeface="Arial Rounded MT Bold" panose="020F0704030504030204" pitchFamily="34" charset="0"/>
                <a:hlinkClick r:id="rId7"/>
              </a:rPr>
              <a:t>2.5 Parent and Teacher Participation</a:t>
            </a:r>
            <a:endParaRPr lang="en-US" sz="4000" dirty="0">
              <a:solidFill>
                <a:schemeClr val="accent6">
                  <a:lumMod val="50000"/>
                </a:schemeClr>
              </a:solidFill>
              <a:latin typeface="Arial Rounded MT Bold" panose="020F0704030504030204" pitchFamily="34" charset="0"/>
            </a:endParaRPr>
          </a:p>
          <a:p>
            <a:pPr lvl="1"/>
            <a:r>
              <a:rPr lang="en-US" sz="4000" dirty="0">
                <a:solidFill>
                  <a:schemeClr val="accent6">
                    <a:lumMod val="50000"/>
                  </a:schemeClr>
                </a:solidFill>
                <a:latin typeface="Arial Rounded MT Bold" panose="020F0704030504030204" pitchFamily="34" charset="0"/>
                <a:hlinkClick r:id="rId8"/>
              </a:rPr>
              <a:t>2.6 Procedural Safeguards</a:t>
            </a:r>
            <a:endParaRPr lang="en-US" sz="4000" dirty="0">
              <a:solidFill>
                <a:schemeClr val="accent6">
                  <a:lumMod val="50000"/>
                </a:schemeClr>
              </a:solidFill>
              <a:latin typeface="Arial Rounded MT Bold" panose="020F0704030504030204" pitchFamily="34" charset="0"/>
            </a:endParaRPr>
          </a:p>
          <a:p>
            <a:endParaRPr lang="en-US" dirty="0"/>
          </a:p>
        </p:txBody>
      </p:sp>
    </p:spTree>
    <p:extLst>
      <p:ext uri="{BB962C8B-B14F-4D97-AF65-F5344CB8AC3E}">
        <p14:creationId xmlns:p14="http://schemas.microsoft.com/office/powerpoint/2010/main" val="165340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0214F-5FC6-4D47-A2FA-1788A2D7A7B6}"/>
              </a:ext>
            </a:extLst>
          </p:cNvPr>
          <p:cNvSpPr>
            <a:spLocks noGrp="1"/>
          </p:cNvSpPr>
          <p:nvPr>
            <p:ph type="title"/>
          </p:nvPr>
        </p:nvSpPr>
        <p:spPr>
          <a:xfrm>
            <a:off x="0" y="466343"/>
            <a:ext cx="12192000" cy="1362113"/>
          </a:xfrm>
        </p:spPr>
        <p:txBody>
          <a:bodyPr>
            <a:normAutofit/>
          </a:bodyPr>
          <a:lstStyle/>
          <a:p>
            <a:pPr algn="ctr"/>
            <a:r>
              <a:rPr lang="en-US" sz="4000" dirty="0">
                <a:solidFill>
                  <a:schemeClr val="bg2"/>
                </a:solidFill>
                <a:latin typeface="Arial Black" panose="020B0A04020102020204" pitchFamily="34" charset="0"/>
              </a:rPr>
              <a:t>Important Relevant Issues </a:t>
            </a:r>
          </a:p>
        </p:txBody>
      </p:sp>
      <p:sp>
        <p:nvSpPr>
          <p:cNvPr id="8" name="Rectangle 7">
            <a:extLst>
              <a:ext uri="{FF2B5EF4-FFF2-40B4-BE49-F238E27FC236}">
                <a16:creationId xmlns:a16="http://schemas.microsoft.com/office/drawing/2014/main" id="{C8A153D9-DDF6-4C13-AA26-993EFCC4E2BD}"/>
              </a:ext>
            </a:extLst>
          </p:cNvPr>
          <p:cNvSpPr/>
          <p:nvPr/>
        </p:nvSpPr>
        <p:spPr>
          <a:xfrm>
            <a:off x="0" y="2653145"/>
            <a:ext cx="12191999" cy="2708434"/>
          </a:xfrm>
          <a:prstGeom prst="rect">
            <a:avLst/>
          </a:prstGeom>
        </p:spPr>
        <p:txBody>
          <a:bodyPr wrap="square">
            <a:spAutoFit/>
          </a:bodyPr>
          <a:lstStyle/>
          <a:p>
            <a:pPr lvl="1">
              <a:spcBef>
                <a:spcPts val="300"/>
              </a:spcBef>
            </a:pPr>
            <a:r>
              <a:rPr lang="en-US" sz="3200" dirty="0">
                <a:solidFill>
                  <a:schemeClr val="accent6">
                    <a:lumMod val="50000"/>
                  </a:schemeClr>
                </a:solidFill>
                <a:latin typeface="Arial Rounded MT Bold" panose="020F0704030504030204" pitchFamily="34" charset="0"/>
                <a:hlinkClick r:id="rId2"/>
              </a:rPr>
              <a:t>3.1 Confidentiality of Information</a:t>
            </a:r>
            <a:endParaRPr lang="en-US" sz="3200" dirty="0">
              <a:solidFill>
                <a:schemeClr val="accent6">
                  <a:lumMod val="50000"/>
                </a:schemeClr>
              </a:solidFill>
              <a:latin typeface="Arial Rounded MT Bold" panose="020F0704030504030204" pitchFamily="34" charset="0"/>
            </a:endParaRPr>
          </a:p>
          <a:p>
            <a:pPr lvl="1">
              <a:spcBef>
                <a:spcPts val="300"/>
              </a:spcBef>
            </a:pPr>
            <a:r>
              <a:rPr lang="en-US" sz="3200" dirty="0">
                <a:solidFill>
                  <a:schemeClr val="accent6">
                    <a:lumMod val="50000"/>
                  </a:schemeClr>
                </a:solidFill>
                <a:latin typeface="Arial Rounded MT Bold" panose="020F0704030504030204" pitchFamily="34" charset="0"/>
                <a:hlinkClick r:id="rId3"/>
              </a:rPr>
              <a:t>3.2 Transition Services</a:t>
            </a:r>
            <a:endParaRPr lang="en-US" sz="3200" dirty="0">
              <a:solidFill>
                <a:schemeClr val="accent6">
                  <a:lumMod val="50000"/>
                </a:schemeClr>
              </a:solidFill>
              <a:latin typeface="Arial Rounded MT Bold" panose="020F0704030504030204" pitchFamily="34" charset="0"/>
            </a:endParaRPr>
          </a:p>
          <a:p>
            <a:pPr lvl="1">
              <a:spcBef>
                <a:spcPts val="300"/>
              </a:spcBef>
            </a:pPr>
            <a:r>
              <a:rPr lang="en-US" sz="3200" dirty="0">
                <a:solidFill>
                  <a:schemeClr val="accent6">
                    <a:lumMod val="50000"/>
                  </a:schemeClr>
                </a:solidFill>
                <a:latin typeface="Arial Rounded MT Bold" panose="020F0704030504030204" pitchFamily="34" charset="0"/>
                <a:hlinkClick r:id="rId4"/>
              </a:rPr>
              <a:t>3.3 Discipline of a Child with a Disability</a:t>
            </a:r>
            <a:endParaRPr lang="en-US" sz="3200" dirty="0">
              <a:solidFill>
                <a:schemeClr val="accent6">
                  <a:lumMod val="50000"/>
                </a:schemeClr>
              </a:solidFill>
              <a:latin typeface="Arial Rounded MT Bold" panose="020F0704030504030204" pitchFamily="34" charset="0"/>
            </a:endParaRPr>
          </a:p>
          <a:p>
            <a:pPr lvl="1">
              <a:spcBef>
                <a:spcPts val="300"/>
              </a:spcBef>
            </a:pPr>
            <a:r>
              <a:rPr lang="en-US" sz="3200" dirty="0">
                <a:solidFill>
                  <a:schemeClr val="accent6">
                    <a:lumMod val="50000"/>
                  </a:schemeClr>
                </a:solidFill>
                <a:latin typeface="Arial Rounded MT Bold" panose="020F0704030504030204" pitchFamily="34" charset="0"/>
                <a:hlinkClick r:id="rId5"/>
              </a:rPr>
              <a:t>3.4 Prohibition on Mandatory Medication</a:t>
            </a:r>
            <a:endParaRPr lang="en-US" sz="3200" dirty="0">
              <a:solidFill>
                <a:schemeClr val="accent6">
                  <a:lumMod val="50000"/>
                </a:schemeClr>
              </a:solidFill>
              <a:latin typeface="Arial Rounded MT Bold" panose="020F0704030504030204" pitchFamily="34" charset="0"/>
            </a:endParaRPr>
          </a:p>
          <a:p>
            <a:pPr lvl="1">
              <a:spcBef>
                <a:spcPts val="300"/>
              </a:spcBef>
            </a:pPr>
            <a:r>
              <a:rPr lang="en-US" sz="3200" dirty="0">
                <a:solidFill>
                  <a:schemeClr val="accent6">
                    <a:lumMod val="50000"/>
                  </a:schemeClr>
                </a:solidFill>
                <a:latin typeface="Arial Rounded MT Bold" panose="020F0704030504030204" pitchFamily="34" charset="0"/>
                <a:hlinkClick r:id="rId6"/>
              </a:rPr>
              <a:t>4 Alignment with No Child Left Behind</a:t>
            </a:r>
            <a:endParaRPr lang="en-US" sz="3200" dirty="0">
              <a:solidFill>
                <a:schemeClr val="accent6">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1470436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E3425-723E-45F5-A5EA-F19657D63D00}"/>
              </a:ext>
            </a:extLst>
          </p:cNvPr>
          <p:cNvSpPr>
            <a:spLocks noGrp="1"/>
          </p:cNvSpPr>
          <p:nvPr>
            <p:ph type="title"/>
          </p:nvPr>
        </p:nvSpPr>
        <p:spPr>
          <a:xfrm>
            <a:off x="0" y="466343"/>
            <a:ext cx="12192000" cy="1362113"/>
          </a:xfrm>
        </p:spPr>
        <p:txBody>
          <a:bodyPr anchor="ctr"/>
          <a:lstStyle/>
          <a:p>
            <a:pPr algn="ctr"/>
            <a:r>
              <a:rPr lang="en-US" sz="4000" dirty="0">
                <a:solidFill>
                  <a:schemeClr val="bg2"/>
                </a:solidFill>
                <a:latin typeface="Arial Black" panose="020B0A04020102020204" pitchFamily="34" charset="0"/>
              </a:rPr>
              <a:t>Part C of IDEA </a:t>
            </a:r>
            <a:endParaRPr lang="en-US" dirty="0"/>
          </a:p>
        </p:txBody>
      </p:sp>
      <p:sp>
        <p:nvSpPr>
          <p:cNvPr id="3" name="Content Placeholder 2">
            <a:extLst>
              <a:ext uri="{FF2B5EF4-FFF2-40B4-BE49-F238E27FC236}">
                <a16:creationId xmlns:a16="http://schemas.microsoft.com/office/drawing/2014/main" id="{CBEC2B44-435A-41C9-AF87-BDD0A7A64C38}"/>
              </a:ext>
            </a:extLst>
          </p:cNvPr>
          <p:cNvSpPr>
            <a:spLocks noGrp="1"/>
          </p:cNvSpPr>
          <p:nvPr>
            <p:ph idx="1"/>
          </p:nvPr>
        </p:nvSpPr>
        <p:spPr>
          <a:xfrm>
            <a:off x="0" y="1828457"/>
            <a:ext cx="12192000" cy="5029544"/>
          </a:xfrm>
        </p:spPr>
        <p:txBody>
          <a:bodyPr>
            <a:normAutofit/>
          </a:bodyPr>
          <a:lstStyle/>
          <a:p>
            <a:pPr lvl="1"/>
            <a:endParaRPr lang="en-US" sz="4400" dirty="0">
              <a:hlinkClick r:id="rId2"/>
            </a:endParaRPr>
          </a:p>
          <a:p>
            <a:pPr lvl="1"/>
            <a:r>
              <a:rPr lang="en-US" sz="4400" dirty="0">
                <a:hlinkClick r:id="rId2"/>
              </a:rPr>
              <a:t>6.1 Individualized Family Service Plan (IFSP)</a:t>
            </a:r>
            <a:endParaRPr lang="en-US" sz="4400" dirty="0"/>
          </a:p>
          <a:p>
            <a:pPr lvl="1"/>
            <a:r>
              <a:rPr lang="en-US" sz="4400" dirty="0">
                <a:hlinkClick r:id="rId3"/>
              </a:rPr>
              <a:t>6.2 Goals for an IFSP</a:t>
            </a:r>
            <a:endParaRPr lang="en-US" sz="4400" dirty="0"/>
          </a:p>
          <a:p>
            <a:pPr lvl="1"/>
            <a:r>
              <a:rPr lang="en-US" sz="4400" dirty="0">
                <a:hlinkClick r:id="rId4"/>
              </a:rPr>
              <a:t>6.3 Differences between IFSP and IEP</a:t>
            </a:r>
            <a:endParaRPr lang="en-US" sz="4400" dirty="0"/>
          </a:p>
          <a:p>
            <a:pPr lvl="1"/>
            <a:r>
              <a:rPr lang="en-US" sz="4400" dirty="0">
                <a:hlinkClick r:id="rId5"/>
              </a:rPr>
              <a:t>6.4 Child Abuse Prevention and Treatment Act</a:t>
            </a:r>
            <a:endParaRPr lang="en-US" sz="4400" dirty="0"/>
          </a:p>
          <a:p>
            <a:pPr lvl="1"/>
            <a:r>
              <a:rPr lang="en-US" sz="4400" dirty="0">
                <a:hlinkClick r:id="rId6"/>
              </a:rPr>
              <a:t>7 The relationship between IDEA and Section 504</a:t>
            </a:r>
            <a:endParaRPr lang="en-US" sz="4400" dirty="0"/>
          </a:p>
          <a:p>
            <a:endParaRPr lang="en-US" dirty="0"/>
          </a:p>
        </p:txBody>
      </p:sp>
    </p:spTree>
    <p:extLst>
      <p:ext uri="{BB962C8B-B14F-4D97-AF65-F5344CB8AC3E}">
        <p14:creationId xmlns:p14="http://schemas.microsoft.com/office/powerpoint/2010/main" val="642046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FC7DB-D777-46E9-869B-1E4C499EAF3E}"/>
              </a:ext>
            </a:extLst>
          </p:cNvPr>
          <p:cNvSpPr>
            <a:spLocks noGrp="1"/>
          </p:cNvSpPr>
          <p:nvPr>
            <p:ph type="title"/>
          </p:nvPr>
        </p:nvSpPr>
        <p:spPr>
          <a:xfrm>
            <a:off x="0" y="459416"/>
            <a:ext cx="12191999" cy="1362113"/>
          </a:xfrm>
        </p:spPr>
        <p:txBody>
          <a:bodyPr>
            <a:normAutofit/>
          </a:bodyPr>
          <a:lstStyle/>
          <a:p>
            <a:pPr algn="ctr"/>
            <a:r>
              <a:rPr lang="en-US" sz="4000" dirty="0">
                <a:solidFill>
                  <a:schemeClr val="bg2"/>
                </a:solidFill>
                <a:latin typeface="Arial Black" panose="020B0A04020102020204" pitchFamily="34" charset="0"/>
              </a:rPr>
              <a:t>Legislative history - Judicial interpretations </a:t>
            </a:r>
            <a:endParaRPr lang="en-US" sz="3600" dirty="0">
              <a:solidFill>
                <a:schemeClr val="bg2"/>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E1BFF2E8-4183-409A-8A3B-49A7CCC7AF73}"/>
              </a:ext>
            </a:extLst>
          </p:cNvPr>
          <p:cNvSpPr>
            <a:spLocks noGrp="1"/>
          </p:cNvSpPr>
          <p:nvPr>
            <p:ph idx="1"/>
          </p:nvPr>
        </p:nvSpPr>
        <p:spPr>
          <a:xfrm>
            <a:off x="1" y="1821529"/>
            <a:ext cx="12191998" cy="5036471"/>
          </a:xfrm>
        </p:spPr>
        <p:txBody>
          <a:bodyPr>
            <a:normAutofit fontScale="40000" lnSpcReduction="20000"/>
          </a:bodyPr>
          <a:lstStyle/>
          <a:p>
            <a:pPr marL="457200" lvl="1" indent="0">
              <a:buNone/>
            </a:pPr>
            <a:r>
              <a:rPr lang="en-US" sz="4800" dirty="0">
                <a:hlinkClick r:id="rId2"/>
              </a:rPr>
              <a:t>\</a:t>
            </a:r>
          </a:p>
          <a:p>
            <a:pPr marL="457200" lvl="1" indent="0">
              <a:buNone/>
            </a:pPr>
            <a:r>
              <a:rPr lang="en-US" sz="4800" dirty="0">
                <a:latin typeface="Arial Rounded MT Bold" panose="020F0704030504030204" pitchFamily="34" charset="0"/>
                <a:hlinkClick r:id="rId2"/>
              </a:rPr>
              <a:t>9.1 U.S. Supreme Court decisions</a:t>
            </a:r>
            <a:r>
              <a:rPr lang="en-US" sz="4800" dirty="0">
                <a:latin typeface="Arial Rounded MT Bold" panose="020F0704030504030204" pitchFamily="34" charset="0"/>
              </a:rPr>
              <a:t> :</a:t>
            </a:r>
            <a:r>
              <a:rPr lang="en-US" sz="4900" b="1" dirty="0">
                <a:latin typeface="Arial Rounded MT Bold" panose="020F0704030504030204" pitchFamily="34" charset="0"/>
              </a:rPr>
              <a:t>Forest Grove School District v. T.A.</a:t>
            </a:r>
            <a:r>
              <a:rPr lang="en-US" sz="4900" dirty="0">
                <a:latin typeface="Arial Rounded MT Bold" panose="020F0704030504030204" pitchFamily="34" charset="0"/>
              </a:rPr>
              <a:t>[</a:t>
            </a:r>
            <a:r>
              <a:rPr lang="en-US" sz="4900" dirty="0">
                <a:latin typeface="Arial Rounded MT Bold" panose="020F0704030504030204" pitchFamily="34" charset="0"/>
                <a:hlinkClick r:id="rId3" tooltip="Edit section: Forest Grove School District v. T.A."/>
              </a:rPr>
              <a:t>edit</a:t>
            </a:r>
            <a:r>
              <a:rPr lang="en-US" sz="4900" dirty="0">
                <a:latin typeface="Arial Rounded MT Bold" panose="020F0704030504030204" pitchFamily="34" charset="0"/>
              </a:rPr>
              <a:t>]</a:t>
            </a:r>
            <a:endParaRPr lang="en-US" sz="4900" b="1" dirty="0">
              <a:latin typeface="Arial Rounded MT Bold" panose="020F0704030504030204" pitchFamily="34" charset="0"/>
            </a:endParaRPr>
          </a:p>
          <a:p>
            <a:r>
              <a:rPr lang="en-US" sz="4900" b="1" dirty="0">
                <a:latin typeface="Arial Rounded MT Bold" panose="020F0704030504030204" pitchFamily="34" charset="0"/>
              </a:rPr>
              <a:t>The case of </a:t>
            </a:r>
            <a:r>
              <a:rPr lang="en-US" sz="4900" b="1" i="1" dirty="0">
                <a:latin typeface="Arial Rounded MT Bold" panose="020F0704030504030204" pitchFamily="34" charset="0"/>
                <a:hlinkClick r:id="rId4" tooltip="Forest Grove School District v. T.A."/>
              </a:rPr>
              <a:t>Forest Grove School District v. T.A.</a:t>
            </a:r>
            <a:r>
              <a:rPr lang="en-US" sz="4900" dirty="0">
                <a:latin typeface="Arial Rounded MT Bold" panose="020F0704030504030204" pitchFamily="34" charset="0"/>
              </a:rPr>
              <a:t>, 129 </a:t>
            </a:r>
            <a:r>
              <a:rPr lang="en-US" sz="4900" dirty="0" err="1">
                <a:latin typeface="Arial Rounded MT Bold" panose="020F0704030504030204" pitchFamily="34" charset="0"/>
              </a:rPr>
              <a:t>S.Ct</a:t>
            </a:r>
            <a:r>
              <a:rPr lang="en-US" sz="4900" dirty="0">
                <a:latin typeface="Arial Rounded MT Bold" panose="020F0704030504030204" pitchFamily="34" charset="0"/>
              </a:rPr>
              <a:t>. 2484, argued before the Supreme Court on April 28, 2009, addressed the issue of whether the parents of a student who has never received </a:t>
            </a:r>
            <a:r>
              <a:rPr lang="en-US" sz="4900" dirty="0">
                <a:latin typeface="Arial Rounded MT Bold" panose="020F0704030504030204" pitchFamily="34" charset="0"/>
                <a:hlinkClick r:id="rId5" tooltip="Special education"/>
              </a:rPr>
              <a:t>special education</a:t>
            </a:r>
            <a:r>
              <a:rPr lang="en-US" sz="4900" dirty="0">
                <a:latin typeface="Arial Rounded MT Bold" panose="020F0704030504030204" pitchFamily="34" charset="0"/>
              </a:rPr>
              <a:t> services from a </a:t>
            </a:r>
            <a:r>
              <a:rPr lang="en-US" sz="4900" dirty="0">
                <a:latin typeface="Arial Rounded MT Bold" panose="020F0704030504030204" pitchFamily="34" charset="0"/>
                <a:hlinkClick r:id="rId6" tooltip="Public school (government funded)"/>
              </a:rPr>
              <a:t>public school</a:t>
            </a:r>
            <a:r>
              <a:rPr lang="en-US" sz="4900" dirty="0">
                <a:latin typeface="Arial Rounded MT Bold" panose="020F0704030504030204" pitchFamily="34" charset="0"/>
              </a:rPr>
              <a:t> district are potentially eligible for reimbursement of private school </a:t>
            </a:r>
            <a:r>
              <a:rPr lang="en-US" sz="4900" dirty="0">
                <a:latin typeface="Arial Rounded MT Bold" panose="020F0704030504030204" pitchFamily="34" charset="0"/>
                <a:hlinkClick r:id="rId7" tooltip="Tuition"/>
              </a:rPr>
              <a:t>tuition</a:t>
            </a:r>
            <a:r>
              <a:rPr lang="en-US" sz="4900" dirty="0">
                <a:latin typeface="Arial Rounded MT Bold" panose="020F0704030504030204" pitchFamily="34" charset="0"/>
              </a:rPr>
              <a:t> for that student under the IDEA.</a:t>
            </a:r>
            <a:r>
              <a:rPr lang="en-US" sz="4900" baseline="30000" dirty="0">
                <a:latin typeface="Arial Rounded MT Bold" panose="020F0704030504030204" pitchFamily="34" charset="0"/>
                <a:hlinkClick r:id="rId8"/>
              </a:rPr>
              <a:t>[49]</a:t>
            </a:r>
            <a:r>
              <a:rPr lang="en-US" sz="4900" dirty="0">
                <a:latin typeface="Arial Rounded MT Bold" panose="020F0704030504030204" pitchFamily="34" charset="0"/>
              </a:rPr>
              <a:t> On June 22, 2009, the Supreme Court held that parents of disabled children can seek reimbursement for private education expenses regardless whether their child had previously received special-education services from a public school. By a vote of six to three, the Court held that the Individuals with Disabilities Education Act (IDEA) authorizes reimbursement whenever a public school fails to make a free appropriate public education (FAPE) available to a disabled child.</a:t>
            </a:r>
          </a:p>
          <a:p>
            <a:pPr lvl="1"/>
            <a:endParaRPr lang="en-US" sz="4800" dirty="0">
              <a:latin typeface="Arial Rounded MT Bold" panose="020F0704030504030204" pitchFamily="34" charset="0"/>
            </a:endParaRPr>
          </a:p>
          <a:p>
            <a:pPr lvl="2"/>
            <a:r>
              <a:rPr lang="en-US" sz="4800" dirty="0">
                <a:latin typeface="Arial Rounded MT Bold" panose="020F0704030504030204" pitchFamily="34" charset="0"/>
                <a:hlinkClick r:id="rId9"/>
              </a:rPr>
              <a:t>9.1.1 Schaffer v. </a:t>
            </a:r>
            <a:r>
              <a:rPr lang="en-US" sz="4800" dirty="0" err="1">
                <a:latin typeface="Arial Rounded MT Bold" panose="020F0704030504030204" pitchFamily="34" charset="0"/>
                <a:hlinkClick r:id="rId9"/>
              </a:rPr>
              <a:t>Weast</a:t>
            </a:r>
            <a:endParaRPr lang="en-US" sz="4800" dirty="0">
              <a:latin typeface="Arial Rounded MT Bold" panose="020F0704030504030204" pitchFamily="34" charset="0"/>
            </a:endParaRPr>
          </a:p>
          <a:p>
            <a:pPr lvl="2"/>
            <a:r>
              <a:rPr lang="en-US" sz="4800" dirty="0">
                <a:latin typeface="Arial Rounded MT Bold" panose="020F0704030504030204" pitchFamily="34" charset="0"/>
                <a:hlinkClick r:id="rId10"/>
              </a:rPr>
              <a:t>9.1.2 Arlington v. Murphy</a:t>
            </a:r>
            <a:endParaRPr lang="en-US" sz="4800" dirty="0">
              <a:latin typeface="Arial Rounded MT Bold" panose="020F0704030504030204" pitchFamily="34" charset="0"/>
            </a:endParaRPr>
          </a:p>
          <a:p>
            <a:pPr lvl="2"/>
            <a:r>
              <a:rPr lang="en-US" sz="4800" dirty="0">
                <a:latin typeface="Arial Rounded MT Bold" panose="020F0704030504030204" pitchFamily="34" charset="0"/>
                <a:hlinkClick r:id="rId11"/>
              </a:rPr>
              <a:t>9.1.3 Winkelman v. Parma City School District</a:t>
            </a:r>
            <a:endParaRPr lang="en-US" sz="4800" dirty="0">
              <a:latin typeface="Arial Rounded MT Bold" panose="020F0704030504030204" pitchFamily="34" charset="0"/>
            </a:endParaRPr>
          </a:p>
          <a:p>
            <a:pPr lvl="2"/>
            <a:r>
              <a:rPr lang="en-US" sz="4800" dirty="0">
                <a:latin typeface="Arial Rounded MT Bold" panose="020F0704030504030204" pitchFamily="34" charset="0"/>
                <a:hlinkClick r:id="rId12"/>
              </a:rPr>
              <a:t>9.1.4 Forest Grove School District v. T.A.</a:t>
            </a:r>
            <a:endParaRPr lang="en-US" sz="4800" dirty="0">
              <a:latin typeface="Arial Rounded MT Bold" panose="020F0704030504030204" pitchFamily="34" charset="0"/>
            </a:endParaRPr>
          </a:p>
          <a:p>
            <a:pPr lvl="2"/>
            <a:r>
              <a:rPr lang="en-US" sz="4800" u="sng" dirty="0">
                <a:latin typeface="Arial Rounded MT Bold" panose="020F0704030504030204" pitchFamily="34" charset="0"/>
                <a:hlinkClick r:id="rId13"/>
              </a:rPr>
              <a:t>9.1.5 Cedar Rapids Community School Dist. v. Garret F.</a:t>
            </a:r>
            <a:endParaRPr lang="en-US" sz="4800" dirty="0">
              <a:latin typeface="Arial Rounded MT Bold" panose="020F0704030504030204" pitchFamily="34" charset="0"/>
            </a:endParaRPr>
          </a:p>
          <a:p>
            <a:pPr lvl="2"/>
            <a:r>
              <a:rPr lang="en-US" sz="4800" dirty="0">
                <a:latin typeface="Arial Rounded MT Bold" panose="020F0704030504030204" pitchFamily="34" charset="0"/>
                <a:hlinkClick r:id="rId14"/>
              </a:rPr>
              <a:t>9.1.6 </a:t>
            </a:r>
            <a:r>
              <a:rPr lang="en-US" sz="4800" i="1" dirty="0" err="1">
                <a:latin typeface="Arial Rounded MT Bold" panose="020F0704030504030204" pitchFamily="34" charset="0"/>
                <a:hlinkClick r:id="rId14"/>
              </a:rPr>
              <a:t>Endrew</a:t>
            </a:r>
            <a:r>
              <a:rPr lang="en-US" sz="4800" i="1" dirty="0">
                <a:latin typeface="Arial Rounded MT Bold" panose="020F0704030504030204" pitchFamily="34" charset="0"/>
                <a:hlinkClick r:id="rId14"/>
              </a:rPr>
              <a:t> F. v. Douglas County School District</a:t>
            </a:r>
            <a:endParaRPr lang="en-US" sz="4800" dirty="0">
              <a:latin typeface="Arial Rounded MT Bold" panose="020F0704030504030204" pitchFamily="34" charset="0"/>
            </a:endParaRPr>
          </a:p>
          <a:p>
            <a:endParaRPr lang="en-US" dirty="0"/>
          </a:p>
        </p:txBody>
      </p:sp>
    </p:spTree>
    <p:extLst>
      <p:ext uri="{BB962C8B-B14F-4D97-AF65-F5344CB8AC3E}">
        <p14:creationId xmlns:p14="http://schemas.microsoft.com/office/powerpoint/2010/main" val="3380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Educational subjects presentation, chalkboard illustrations design (widescreen)</Template>
  <TotalTime>188</TotalTime>
  <Words>717</Words>
  <Application>Microsoft Office PowerPoint</Application>
  <PresentationFormat>Widescreen</PresentationFormat>
  <Paragraphs>65</Paragraphs>
  <Slides>11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7" baseType="lpstr">
      <vt:lpstr>Arial Black</vt:lpstr>
      <vt:lpstr>Arial Rounded MT Bold</vt:lpstr>
      <vt:lpstr>Calibri</vt:lpstr>
      <vt:lpstr>Wingdings</vt:lpstr>
      <vt:lpstr>Educational subjects 16x9</vt:lpstr>
      <vt:lpstr>Acrobat Document</vt:lpstr>
      <vt:lpstr>THE IEP MEETING Part 1: IDEA ACT (NCLB ACT) </vt:lpstr>
      <vt:lpstr>Individual Disability Education Act (IDEA)</vt:lpstr>
      <vt:lpstr>The Four Components of IDEA </vt:lpstr>
      <vt:lpstr>Six Elements</vt:lpstr>
      <vt:lpstr>          Total # of SPED Students In Virginia</vt:lpstr>
      <vt:lpstr>Six Pillars of IDEA </vt:lpstr>
      <vt:lpstr>Important Relevant Issues </vt:lpstr>
      <vt:lpstr>Part C of IDEA </vt:lpstr>
      <vt:lpstr>Legislative history - Judicial interpretations </vt:lpstr>
      <vt:lpstr>References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One     THE IEP MEETING              IDEA ACT (NCLB ACT)</dc:title>
  <dc:creator>Main Screen Brandon</dc:creator>
  <cp:lastModifiedBy>Main Screen Brandon</cp:lastModifiedBy>
  <cp:revision>25</cp:revision>
  <dcterms:created xsi:type="dcterms:W3CDTF">2018-06-29T17:03:08Z</dcterms:created>
  <dcterms:modified xsi:type="dcterms:W3CDTF">2019-11-25T15:10:04Z</dcterms:modified>
</cp:coreProperties>
</file>