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9" r:id="rId4"/>
    <p:sldId id="260" r:id="rId5"/>
    <p:sldId id="261" r:id="rId6"/>
    <p:sldId id="262" r:id="rId7"/>
    <p:sldId id="263" r:id="rId8"/>
    <p:sldId id="264" r:id="rId9"/>
    <p:sldId id="269" r:id="rId10"/>
    <p:sldId id="265" r:id="rId11"/>
    <p:sldId id="266" r:id="rId12"/>
    <p:sldId id="267" r:id="rId13"/>
    <p:sldId id="25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11/24/2019</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11/24/2019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11/24/2019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11/24/2019</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11/24/2019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11/24/2019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11/24/2019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11/24/2019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11/24/2019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11/24/2019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11/24/2019</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une.edu.au/about-une/faculty-of-humanities-arts-social-sciences-and-education/bcss/future-students/study-areas/psychology/research/psychology-community-activities/over-fifty-problem-solving-strategies-explain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E35F30C-5E78-41AD-9ABB-6DC26B838EDE}"/>
              </a:ext>
            </a:extLst>
          </p:cNvPr>
          <p:cNvSpPr>
            <a:spLocks noGrp="1"/>
          </p:cNvSpPr>
          <p:nvPr>
            <p:ph type="subTitle" idx="1"/>
          </p:nvPr>
        </p:nvSpPr>
        <p:spPr>
          <a:xfrm>
            <a:off x="1655884" y="4134985"/>
            <a:ext cx="9070848" cy="457201"/>
          </a:xfrm>
        </p:spPr>
        <p:txBody>
          <a:bodyPr/>
          <a:lstStyle/>
          <a:p>
            <a:r>
              <a:rPr lang="en-US" dirty="0"/>
              <a:t>The Problem: Losing the Election for Freshmen Class President</a:t>
            </a:r>
          </a:p>
        </p:txBody>
      </p:sp>
      <p:sp>
        <p:nvSpPr>
          <p:cNvPr id="5" name="TextBox 4">
            <a:extLst>
              <a:ext uri="{FF2B5EF4-FFF2-40B4-BE49-F238E27FC236}">
                <a16:creationId xmlns:a16="http://schemas.microsoft.com/office/drawing/2014/main" id="{E0292358-DB41-4C08-AEB0-FA2F941A8820}"/>
              </a:ext>
            </a:extLst>
          </p:cNvPr>
          <p:cNvSpPr txBox="1"/>
          <p:nvPr/>
        </p:nvSpPr>
        <p:spPr>
          <a:xfrm>
            <a:off x="4618892" y="2524369"/>
            <a:ext cx="3368431" cy="369332"/>
          </a:xfrm>
          <a:prstGeom prst="rect">
            <a:avLst/>
          </a:prstGeom>
          <a:noFill/>
        </p:spPr>
        <p:txBody>
          <a:bodyPr wrap="square" rtlCol="0">
            <a:spAutoFit/>
          </a:bodyPr>
          <a:lstStyle/>
          <a:p>
            <a:r>
              <a:rPr lang="en-US" dirty="0"/>
              <a:t>Problem Solving Strategies</a:t>
            </a:r>
          </a:p>
        </p:txBody>
      </p:sp>
    </p:spTree>
    <p:extLst>
      <p:ext uri="{BB962C8B-B14F-4D97-AF65-F5344CB8AC3E}">
        <p14:creationId xmlns:p14="http://schemas.microsoft.com/office/powerpoint/2010/main" val="2713291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09CDC-CB03-4045-934B-A571E7269406}"/>
              </a:ext>
            </a:extLst>
          </p:cNvPr>
          <p:cNvSpPr>
            <a:spLocks noGrp="1"/>
          </p:cNvSpPr>
          <p:nvPr>
            <p:ph type="title"/>
          </p:nvPr>
        </p:nvSpPr>
        <p:spPr/>
        <p:txBody>
          <a:bodyPr>
            <a:noAutofit/>
          </a:bodyPr>
          <a:lstStyle/>
          <a:p>
            <a:pPr algn="ctr"/>
            <a:r>
              <a:rPr lang="en-US" sz="3200" dirty="0">
                <a:latin typeface="Times New Roman" panose="02020603050405020304" pitchFamily="18" charset="0"/>
                <a:cs typeface="Times New Roman" panose="02020603050405020304" pitchFamily="18" charset="0"/>
              </a:rPr>
              <a:t>Strategies involving the use of external aids to help you identify possible solutions</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B1195D9-006E-413F-B21B-D8ED11B6132B}"/>
              </a:ext>
            </a:extLst>
          </p:cNvPr>
          <p:cNvSpPr>
            <a:spLocks noGrp="1"/>
          </p:cNvSpPr>
          <p:nvPr>
            <p:ph idx="1"/>
          </p:nvPr>
        </p:nvSpPr>
        <p:spPr>
          <a:xfrm>
            <a:off x="1066800" y="2103120"/>
            <a:ext cx="10058400" cy="1325880"/>
          </a:xfrm>
        </p:spPr>
        <p:txBody>
          <a:bodyPr>
            <a:normAutofit/>
          </a:bodyPr>
          <a:lstStyle/>
          <a:p>
            <a:pPr marL="0" indent="0" fontAlgn="base">
              <a:buNone/>
            </a:pPr>
            <a:r>
              <a:rPr lang="en-US" b="1" dirty="0"/>
              <a:t>                                    Ask someone, especially an expert</a:t>
            </a:r>
          </a:p>
          <a:p>
            <a:pPr fontAlgn="base"/>
            <a:r>
              <a:rPr lang="en-US" i="1" dirty="0"/>
              <a:t>Ask someone, especially an expert</a:t>
            </a:r>
            <a:r>
              <a:rPr lang="en-US" dirty="0"/>
              <a:t>. Look for communications with a political office in the area to get expert advice on running for an office.</a:t>
            </a:r>
          </a:p>
          <a:p>
            <a:endParaRPr lang="en-US" dirty="0"/>
          </a:p>
        </p:txBody>
      </p:sp>
    </p:spTree>
    <p:extLst>
      <p:ext uri="{BB962C8B-B14F-4D97-AF65-F5344CB8AC3E}">
        <p14:creationId xmlns:p14="http://schemas.microsoft.com/office/powerpoint/2010/main" val="3791455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7E9E8-2226-4700-B1DA-A0275F4A5570}"/>
              </a:ext>
            </a:extLst>
          </p:cNvPr>
          <p:cNvSpPr>
            <a:spLocks noGrp="1"/>
          </p:cNvSpPr>
          <p:nvPr>
            <p:ph type="title"/>
          </p:nvPr>
        </p:nvSpPr>
        <p:spPr/>
        <p:txBody>
          <a:bodyPr>
            <a:normAutofit/>
          </a:bodyPr>
          <a:lstStyle/>
          <a:p>
            <a:r>
              <a:rPr lang="en-US" sz="3200" dirty="0">
                <a:latin typeface="Times New Roman" panose="02020603050405020304" pitchFamily="18" charset="0"/>
                <a:cs typeface="Times New Roman" panose="02020603050405020304" pitchFamily="18" charset="0"/>
              </a:rPr>
              <a:t>Strategies to help you function optimally while problem solving</a:t>
            </a:r>
          </a:p>
        </p:txBody>
      </p:sp>
      <p:sp>
        <p:nvSpPr>
          <p:cNvPr id="3" name="Content Placeholder 2">
            <a:extLst>
              <a:ext uri="{FF2B5EF4-FFF2-40B4-BE49-F238E27FC236}">
                <a16:creationId xmlns:a16="http://schemas.microsoft.com/office/drawing/2014/main" id="{6B8888F5-64A5-4350-B042-D37A97FDACB5}"/>
              </a:ext>
            </a:extLst>
          </p:cNvPr>
          <p:cNvSpPr>
            <a:spLocks noGrp="1"/>
          </p:cNvSpPr>
          <p:nvPr>
            <p:ph idx="1"/>
          </p:nvPr>
        </p:nvSpPr>
        <p:spPr/>
        <p:txBody>
          <a:bodyPr>
            <a:normAutofit/>
          </a:bodyPr>
          <a:lstStyle/>
          <a:p>
            <a:pPr fontAlgn="base"/>
            <a:r>
              <a:rPr lang="en-US" b="1" dirty="0"/>
              <a:t>                                                              Avoid distraction</a:t>
            </a:r>
          </a:p>
          <a:p>
            <a:pPr fontAlgn="base"/>
            <a:r>
              <a:rPr lang="en-US" i="1" dirty="0"/>
              <a:t>Avoid distraction</a:t>
            </a:r>
            <a:r>
              <a:rPr lang="en-US" dirty="0"/>
              <a:t>.  Distractions slow the problem solving process. Distractions can include environmental events such as phone calls and campus noise. Distractions can also include repeated intrusive thoughts ("This is a terrible situation!"). One way to avoid external distractions is to go somewhere peaceful where no one can find you. Another way is to disconnect the phone and put up a "Do not disturb, please" sign</a:t>
            </a:r>
          </a:p>
          <a:p>
            <a:pPr marL="0" indent="0" fontAlgn="base">
              <a:buNone/>
            </a:pPr>
            <a:r>
              <a:rPr lang="en-US" b="1" dirty="0"/>
              <a:t>                                                                Think confidently</a:t>
            </a:r>
          </a:p>
          <a:p>
            <a:pPr fontAlgn="base"/>
            <a:r>
              <a:rPr lang="en-US" i="1" dirty="0"/>
              <a:t>Think confidently</a:t>
            </a:r>
            <a:r>
              <a:rPr lang="en-US" dirty="0"/>
              <a:t>.  Confidence helps us persist in problem solving, and confidence comes most powerfully from problem solving success. So, think about past problem solving successes or solve another problem to boost your confidence about solving a specific problem. </a:t>
            </a:r>
          </a:p>
        </p:txBody>
      </p:sp>
    </p:spTree>
    <p:extLst>
      <p:ext uri="{BB962C8B-B14F-4D97-AF65-F5344CB8AC3E}">
        <p14:creationId xmlns:p14="http://schemas.microsoft.com/office/powerpoint/2010/main" val="2990190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09038-B33F-4789-8182-68E8C2F4E30F}"/>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Evaluation</a:t>
            </a:r>
          </a:p>
        </p:txBody>
      </p:sp>
      <p:sp>
        <p:nvSpPr>
          <p:cNvPr id="3" name="Content Placeholder 2">
            <a:extLst>
              <a:ext uri="{FF2B5EF4-FFF2-40B4-BE49-F238E27FC236}">
                <a16:creationId xmlns:a16="http://schemas.microsoft.com/office/drawing/2014/main" id="{C8ABA73B-1493-4F44-9521-396A5BA16D83}"/>
              </a:ext>
            </a:extLst>
          </p:cNvPr>
          <p:cNvSpPr>
            <a:spLocks noGrp="1"/>
          </p:cNvSpPr>
          <p:nvPr>
            <p:ph idx="1"/>
          </p:nvPr>
        </p:nvSpPr>
        <p:spPr>
          <a:xfrm>
            <a:off x="1066800" y="2071858"/>
            <a:ext cx="10058400" cy="2771949"/>
          </a:xfrm>
        </p:spPr>
        <p:txBody>
          <a:bodyPr/>
          <a:lstStyle/>
          <a:p>
            <a:pPr marL="0" indent="0">
              <a:buNone/>
            </a:pPr>
            <a:r>
              <a:rPr lang="en-US" dirty="0"/>
              <a:t>				 </a:t>
            </a:r>
            <a:r>
              <a:rPr lang="en-US" b="1" dirty="0"/>
              <a:t>Reflection </a:t>
            </a:r>
            <a:endParaRPr lang="en-US" dirty="0"/>
          </a:p>
          <a:p>
            <a:pPr marL="0" indent="0">
              <a:buNone/>
            </a:pPr>
            <a:r>
              <a:rPr lang="en-US" dirty="0"/>
              <a:t>• Which steps of the problem solving process did you leave out at the time you made a bad decision? </a:t>
            </a:r>
          </a:p>
          <a:p>
            <a:pPr marL="0" indent="0">
              <a:buNone/>
            </a:pPr>
            <a:r>
              <a:rPr lang="en-US" dirty="0"/>
              <a:t>• What were the consequences of your bad decision? </a:t>
            </a:r>
          </a:p>
          <a:p>
            <a:pPr marL="0" indent="0">
              <a:buNone/>
            </a:pPr>
            <a:r>
              <a:rPr lang="en-US" dirty="0"/>
              <a:t>• Did the consequences teach you anything? Did failure? </a:t>
            </a:r>
          </a:p>
          <a:p>
            <a:pPr marL="0" indent="0">
              <a:buNone/>
            </a:pPr>
            <a:r>
              <a:rPr lang="en-US" dirty="0"/>
              <a:t>• How had the outcome of your bad decision motivated your change or evolution? </a:t>
            </a:r>
          </a:p>
          <a:p>
            <a:pPr marL="0" indent="0">
              <a:buNone/>
            </a:pPr>
            <a:r>
              <a:rPr lang="en-US" dirty="0"/>
              <a:t>• Which additional workplace readiness skills are related to this exercise? </a:t>
            </a:r>
          </a:p>
          <a:p>
            <a:endParaRPr lang="en-US" dirty="0"/>
          </a:p>
        </p:txBody>
      </p:sp>
    </p:spTree>
    <p:extLst>
      <p:ext uri="{BB962C8B-B14F-4D97-AF65-F5344CB8AC3E}">
        <p14:creationId xmlns:p14="http://schemas.microsoft.com/office/powerpoint/2010/main" val="379525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9857-7612-42C9-9BEA-63123CC45C27}"/>
              </a:ext>
            </a:extLst>
          </p:cNvPr>
          <p:cNvSpPr>
            <a:spLocks noGrp="1"/>
          </p:cNvSpPr>
          <p:nvPr>
            <p:ph type="title"/>
          </p:nvPr>
        </p:nvSpPr>
        <p:spPr/>
        <p:txBody>
          <a:bodyPr/>
          <a:lstStyle/>
          <a:p>
            <a:r>
              <a:rPr lang="en-US" dirty="0"/>
              <a:t>				References</a:t>
            </a:r>
          </a:p>
        </p:txBody>
      </p:sp>
      <p:sp>
        <p:nvSpPr>
          <p:cNvPr id="3" name="Content Placeholder 2">
            <a:extLst>
              <a:ext uri="{FF2B5EF4-FFF2-40B4-BE49-F238E27FC236}">
                <a16:creationId xmlns:a16="http://schemas.microsoft.com/office/drawing/2014/main" id="{797714C9-ACE9-40B7-B334-53D6B306BF4C}"/>
              </a:ext>
            </a:extLst>
          </p:cNvPr>
          <p:cNvSpPr>
            <a:spLocks noGrp="1"/>
          </p:cNvSpPr>
          <p:nvPr>
            <p:ph idx="1"/>
          </p:nvPr>
        </p:nvSpPr>
        <p:spPr>
          <a:xfrm>
            <a:off x="1168400" y="1696720"/>
            <a:ext cx="10058400" cy="3931920"/>
          </a:xfrm>
        </p:spPr>
        <p:txBody>
          <a:bodyPr>
            <a:normAutofit/>
          </a:bodyPr>
          <a:lstStyle/>
          <a:p>
            <a:pPr marL="0" indent="0">
              <a:buNone/>
            </a:pPr>
            <a:endParaRPr lang="en-US" dirty="0">
              <a:hlinkClick r:id="rId2"/>
            </a:endParaRPr>
          </a:p>
          <a:p>
            <a:pPr fontAlgn="base"/>
            <a:r>
              <a:rPr lang="en-US" dirty="0" err="1"/>
              <a:t>D'Zurilla</a:t>
            </a:r>
            <a:r>
              <a:rPr lang="en-US" dirty="0"/>
              <a:t>, T.J., &amp; </a:t>
            </a:r>
            <a:r>
              <a:rPr lang="en-US" dirty="0" err="1"/>
              <a:t>Goldfried</a:t>
            </a:r>
            <a:r>
              <a:rPr lang="en-US" dirty="0"/>
              <a:t>, M.R. (1971). Problem solving and behaviour modification. Journal of Abnormal Psychology, 78, 104-126.</a:t>
            </a:r>
          </a:p>
          <a:p>
            <a:pPr fontAlgn="base"/>
            <a:r>
              <a:rPr lang="en-US" dirty="0"/>
              <a:t>Fabian, J. (1990). Creative thinking &amp; problem solving. Chelsea, </a:t>
            </a:r>
            <a:r>
              <a:rPr lang="en-US" dirty="0" err="1"/>
              <a:t>MI:Lewis</a:t>
            </a:r>
            <a:r>
              <a:rPr lang="en-US" dirty="0"/>
              <a:t>.</a:t>
            </a:r>
            <a:endParaRPr lang="en-US" dirty="0">
              <a:hlinkClick r:id="rId2">
                <a:extLst>
                  <a:ext uri="{A12FA001-AC4F-418D-AE19-62706E023703}">
                    <ahyp:hlinkClr xmlns:ahyp="http://schemas.microsoft.com/office/drawing/2018/hyperlinkcolor" val="tx"/>
                  </a:ext>
                </a:extLst>
              </a:hlinkClick>
            </a:endParaRPr>
          </a:p>
          <a:p>
            <a:pPr marL="0" indent="0">
              <a:buNone/>
            </a:pPr>
            <a:endParaRPr lang="en-US" dirty="0">
              <a:hlinkClick r:id="rId2">
                <a:extLst>
                  <a:ext uri="{A12FA001-AC4F-418D-AE19-62706E023703}">
                    <ahyp:hlinkClr xmlns:ahyp="http://schemas.microsoft.com/office/drawing/2018/hyperlinkcolor" val="tx"/>
                  </a:ext>
                </a:extLst>
              </a:hlinkClick>
            </a:endParaRPr>
          </a:p>
          <a:p>
            <a:pPr marL="0" indent="0">
              <a:buNone/>
            </a:pPr>
            <a:r>
              <a:rPr lang="en-US" dirty="0">
                <a:hlinkClick r:id="rId2">
                  <a:extLst>
                    <a:ext uri="{A12FA001-AC4F-418D-AE19-62706E023703}">
                      <ahyp:hlinkClr xmlns:ahyp="http://schemas.microsoft.com/office/drawing/2018/hyperlinkcolor" val="tx"/>
                    </a:ext>
                  </a:extLst>
                </a:hlinkClick>
              </a:rPr>
              <a:t>John </a:t>
            </a:r>
            <a:r>
              <a:rPr lang="en-US" dirty="0" err="1">
                <a:hlinkClick r:id="rId2">
                  <a:extLst>
                    <a:ext uri="{A12FA001-AC4F-418D-AE19-62706E023703}">
                      <ahyp:hlinkClr xmlns:ahyp="http://schemas.microsoft.com/office/drawing/2018/hyperlinkcolor" val="tx"/>
                    </a:ext>
                  </a:extLst>
                </a:hlinkClick>
              </a:rPr>
              <a:t>Malouff</a:t>
            </a:r>
            <a:r>
              <a:rPr lang="en-US" dirty="0">
                <a:hlinkClick r:id="rId2">
                  <a:extLst>
                    <a:ext uri="{A12FA001-AC4F-418D-AE19-62706E023703}">
                      <ahyp:hlinkClr xmlns:ahyp="http://schemas.microsoft.com/office/drawing/2018/hyperlinkcolor" val="tx"/>
                    </a:ext>
                  </a:extLst>
                </a:hlinkClick>
              </a:rPr>
              <a:t>, Ph.D., </a:t>
            </a:r>
            <a:r>
              <a:rPr lang="en-US" dirty="0" err="1">
                <a:hlinkClick r:id="rId2">
                  <a:extLst>
                    <a:ext uri="{A12FA001-AC4F-418D-AE19-62706E023703}">
                      <ahyp:hlinkClr xmlns:ahyp="http://schemas.microsoft.com/office/drawing/2018/hyperlinkcolor" val="tx"/>
                    </a:ext>
                  </a:extLst>
                </a:hlinkClick>
              </a:rPr>
              <a:t>J.D.University</a:t>
            </a:r>
            <a:r>
              <a:rPr lang="en-US" dirty="0">
                <a:hlinkClick r:id="rId2">
                  <a:extLst>
                    <a:ext uri="{A12FA001-AC4F-418D-AE19-62706E023703}">
                      <ahyp:hlinkClr xmlns:ahyp="http://schemas.microsoft.com/office/drawing/2018/hyperlinkcolor" val="tx"/>
                    </a:ext>
                  </a:extLst>
                </a:hlinkClick>
              </a:rPr>
              <a:t> Of New England (2018)</a:t>
            </a:r>
          </a:p>
          <a:p>
            <a:pPr marL="0" indent="0">
              <a:buNone/>
            </a:pPr>
            <a:r>
              <a:rPr lang="en-US" dirty="0">
                <a:hlinkClick r:id="rId2">
                  <a:extLst>
                    <a:ext uri="{A12FA001-AC4F-418D-AE19-62706E023703}">
                      <ahyp:hlinkClr xmlns:ahyp="http://schemas.microsoft.com/office/drawing/2018/hyperlinkcolor" val="tx"/>
                    </a:ext>
                  </a:extLst>
                </a:hlinkClick>
              </a:rPr>
              <a:t>https://www.une.edu.au/about-une/faculty-of-humanities-arts-social-sciences-and-education/bcss/future-students/study-areas/psychology/research/psychology-community-activities/over-fifty-problem-solving-strategies-explained</a:t>
            </a:r>
            <a:endParaRPr lang="en-US" dirty="0"/>
          </a:p>
          <a:p>
            <a:endParaRPr lang="en-US" dirty="0"/>
          </a:p>
        </p:txBody>
      </p:sp>
    </p:spTree>
    <p:extLst>
      <p:ext uri="{BB962C8B-B14F-4D97-AF65-F5344CB8AC3E}">
        <p14:creationId xmlns:p14="http://schemas.microsoft.com/office/powerpoint/2010/main" val="3125758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E5982-4D7E-4A2D-BDA3-DDBEF3217457}"/>
              </a:ext>
            </a:extLst>
          </p:cNvPr>
          <p:cNvSpPr>
            <a:spLocks noGrp="1"/>
          </p:cNvSpPr>
          <p:nvPr>
            <p:ph type="title"/>
          </p:nvPr>
        </p:nvSpPr>
        <p:spPr/>
        <p:txBody>
          <a:bodyPr>
            <a:normAutofit/>
          </a:bodyPr>
          <a:lstStyle/>
          <a:p>
            <a:r>
              <a:rPr lang="en-US" sz="3200" dirty="0">
                <a:solidFill>
                  <a:srgbClr val="424242"/>
                </a:solidFill>
                <a:latin typeface="Times New Roman" panose="02020603050405020304" pitchFamily="18" charset="0"/>
                <a:ea typeface="Times New Roman" panose="02020603050405020304" pitchFamily="18" charset="0"/>
              </a:rPr>
              <a:t>	The Method and Procedure for Problem Solving </a:t>
            </a:r>
            <a:endParaRPr lang="en-US" sz="3200" dirty="0"/>
          </a:p>
        </p:txBody>
      </p:sp>
      <p:sp>
        <p:nvSpPr>
          <p:cNvPr id="3" name="Content Placeholder 2">
            <a:extLst>
              <a:ext uri="{FF2B5EF4-FFF2-40B4-BE49-F238E27FC236}">
                <a16:creationId xmlns:a16="http://schemas.microsoft.com/office/drawing/2014/main" id="{C2805803-A913-4297-BB79-60D23B9544DE}"/>
              </a:ext>
            </a:extLst>
          </p:cNvPr>
          <p:cNvSpPr>
            <a:spLocks noGrp="1"/>
          </p:cNvSpPr>
          <p:nvPr>
            <p:ph idx="1"/>
          </p:nvPr>
        </p:nvSpPr>
        <p:spPr/>
        <p:txBody>
          <a:bodyPr>
            <a:normAutofit lnSpcReduction="10000"/>
          </a:bodyPr>
          <a:lstStyle/>
          <a:p>
            <a:pPr marL="0" indent="0" fontAlgn="base">
              <a:buNone/>
            </a:pPr>
            <a:r>
              <a:rPr lang="en-US" dirty="0"/>
              <a:t>                                                            </a:t>
            </a:r>
            <a:r>
              <a:rPr lang="en-US" b="1" dirty="0"/>
              <a:t>Clarify the problem</a:t>
            </a:r>
          </a:p>
          <a:p>
            <a:pPr fontAlgn="base"/>
            <a:r>
              <a:rPr lang="en-US" b="1" i="1" dirty="0"/>
              <a:t>Clarify the problem</a:t>
            </a:r>
            <a:r>
              <a:rPr lang="en-US" dirty="0"/>
              <a:t>. The Problem: Losing the Election for Freshmen Class President</a:t>
            </a:r>
          </a:p>
          <a:p>
            <a:pPr marL="0" indent="0" fontAlgn="base">
              <a:buNone/>
            </a:pPr>
            <a:endParaRPr lang="en-US" dirty="0"/>
          </a:p>
          <a:p>
            <a:pPr fontAlgn="base"/>
            <a:r>
              <a:rPr lang="en-US" dirty="0"/>
              <a:t> It is easier to solve a specific problem than a vague one. So clarify the problem before you start looking for a solution. Example: If your problem is a math homework question, read carefully the question (usually at the end):Is the answer supposed to be in meters or centimeters, rounded or not, square or not, etc.</a:t>
            </a:r>
          </a:p>
          <a:p>
            <a:pPr fontAlgn="base"/>
            <a:r>
              <a:rPr lang="en-US" b="1" dirty="0"/>
              <a:t>Identify key elements of the problem</a:t>
            </a:r>
          </a:p>
          <a:p>
            <a:pPr fontAlgn="base"/>
            <a:r>
              <a:rPr lang="en-US" i="1" dirty="0"/>
              <a:t>Identify key elements of the problem</a:t>
            </a:r>
            <a:r>
              <a:rPr lang="en-US" dirty="0"/>
              <a:t>. identify the key elements of the problem before you start looking for a solution. If the problem is that of a couple who come to you for advise on running for president, you would need to know for what,  for whom, and other pertinent information.</a:t>
            </a:r>
          </a:p>
          <a:p>
            <a:endParaRPr lang="en-US" dirty="0"/>
          </a:p>
        </p:txBody>
      </p:sp>
    </p:spTree>
    <p:extLst>
      <p:ext uri="{BB962C8B-B14F-4D97-AF65-F5344CB8AC3E}">
        <p14:creationId xmlns:p14="http://schemas.microsoft.com/office/powerpoint/2010/main" val="45219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924FC-B46E-46ED-AF08-9A483AB0303B}"/>
              </a:ext>
            </a:extLst>
          </p:cNvPr>
          <p:cNvSpPr>
            <a:spLocks noGrp="1"/>
          </p:cNvSpPr>
          <p:nvPr>
            <p:ph type="title"/>
          </p:nvPr>
        </p:nvSpPr>
        <p:spPr/>
        <p:txBody>
          <a:bodyPr>
            <a:normAutofit fontScale="90000"/>
          </a:bodyPr>
          <a:lstStyle/>
          <a:p>
            <a:r>
              <a:rPr lang="en-US" sz="3600" dirty="0">
                <a:latin typeface="Times New Roman" panose="02020603050405020304" pitchFamily="18" charset="0"/>
                <a:cs typeface="Times New Roman" panose="02020603050405020304" pitchFamily="18" charset="0"/>
              </a:rPr>
              <a:t>Visualize the problem or a relevant process or situation</a:t>
            </a:r>
            <a:br>
              <a:rPr lang="en-US" b="1" dirty="0"/>
            </a:br>
            <a:endParaRPr lang="en-US" dirty="0"/>
          </a:p>
        </p:txBody>
      </p:sp>
      <p:sp>
        <p:nvSpPr>
          <p:cNvPr id="3" name="Content Placeholder 2">
            <a:extLst>
              <a:ext uri="{FF2B5EF4-FFF2-40B4-BE49-F238E27FC236}">
                <a16:creationId xmlns:a16="http://schemas.microsoft.com/office/drawing/2014/main" id="{3213F132-DFD0-4B50-ADE4-7126DF28F994}"/>
              </a:ext>
            </a:extLst>
          </p:cNvPr>
          <p:cNvSpPr>
            <a:spLocks noGrp="1"/>
          </p:cNvSpPr>
          <p:nvPr>
            <p:ph idx="1"/>
          </p:nvPr>
        </p:nvSpPr>
        <p:spPr/>
        <p:txBody>
          <a:bodyPr/>
          <a:lstStyle/>
          <a:p>
            <a:pPr fontAlgn="base"/>
            <a:r>
              <a:rPr lang="en-US" b="1" i="1" dirty="0"/>
              <a:t>Visualize the problem or  situation</a:t>
            </a:r>
            <a:r>
              <a:rPr lang="en-US" dirty="0"/>
              <a:t>. Visualize important elements of the problem. So, if you want to predict the chance that you will win an presidential election for the future visualize the events that would get you elected, do researcher.</a:t>
            </a:r>
          </a:p>
          <a:p>
            <a:pPr marL="0" indent="0" fontAlgn="base">
              <a:buNone/>
            </a:pPr>
            <a:endParaRPr lang="en-US" dirty="0"/>
          </a:p>
        </p:txBody>
      </p:sp>
    </p:spTree>
    <p:extLst>
      <p:ext uri="{BB962C8B-B14F-4D97-AF65-F5344CB8AC3E}">
        <p14:creationId xmlns:p14="http://schemas.microsoft.com/office/powerpoint/2010/main" val="397176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F0C9C-4B58-4341-982F-20351B2F2EF0}"/>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Draw a picture or diagram of the problem or a relevant process or situation</a:t>
            </a:r>
          </a:p>
        </p:txBody>
      </p:sp>
      <p:sp>
        <p:nvSpPr>
          <p:cNvPr id="3" name="Content Placeholder 2">
            <a:extLst>
              <a:ext uri="{FF2B5EF4-FFF2-40B4-BE49-F238E27FC236}">
                <a16:creationId xmlns:a16="http://schemas.microsoft.com/office/drawing/2014/main" id="{862889F3-068F-4109-87C9-69E6EC1D61C1}"/>
              </a:ext>
            </a:extLst>
          </p:cNvPr>
          <p:cNvSpPr>
            <a:spLocks noGrp="1"/>
          </p:cNvSpPr>
          <p:nvPr>
            <p:ph idx="1"/>
          </p:nvPr>
        </p:nvSpPr>
        <p:spPr>
          <a:xfrm>
            <a:off x="1066800" y="2236405"/>
            <a:ext cx="10058400" cy="3931920"/>
          </a:xfrm>
        </p:spPr>
        <p:txBody>
          <a:bodyPr>
            <a:normAutofit/>
          </a:bodyPr>
          <a:lstStyle/>
          <a:p>
            <a:pPr marL="0" indent="0" fontAlgn="base">
              <a:buNone/>
            </a:pPr>
            <a:r>
              <a:rPr lang="en-US" i="1" dirty="0"/>
              <a:t>Draw a picture or diagram of the problem or  situation</a:t>
            </a:r>
            <a:r>
              <a:rPr lang="en-US" dirty="0"/>
              <a:t>.  Visualizing a problem can aid understanding. Draw a picture of what running for president consist of, a step by step process.</a:t>
            </a:r>
          </a:p>
          <a:p>
            <a:pPr marL="0" indent="0" fontAlgn="base">
              <a:buNone/>
            </a:pPr>
            <a:r>
              <a:rPr lang="en-US" b="1" dirty="0"/>
              <a:t>                                         Create a model of the problem or a relevant process</a:t>
            </a:r>
          </a:p>
          <a:p>
            <a:pPr fontAlgn="base"/>
            <a:r>
              <a:rPr lang="en-US" i="1" dirty="0"/>
              <a:t>Create a model of the problem  model  the process for running for an office build a model processes of what this looks like.</a:t>
            </a:r>
          </a:p>
          <a:p>
            <a:endParaRPr lang="en-US" dirty="0"/>
          </a:p>
        </p:txBody>
      </p:sp>
    </p:spTree>
    <p:extLst>
      <p:ext uri="{BB962C8B-B14F-4D97-AF65-F5344CB8AC3E}">
        <p14:creationId xmlns:p14="http://schemas.microsoft.com/office/powerpoint/2010/main" val="34321183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CBF6BE-2A55-45E3-9CCC-764749C30E65}"/>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Simulate or act out a key element of the problem</a:t>
            </a:r>
            <a:endParaRPr lang="en-US" sz="3200" dirty="0"/>
          </a:p>
        </p:txBody>
      </p:sp>
      <p:sp>
        <p:nvSpPr>
          <p:cNvPr id="3" name="Content Placeholder 2">
            <a:extLst>
              <a:ext uri="{FF2B5EF4-FFF2-40B4-BE49-F238E27FC236}">
                <a16:creationId xmlns:a16="http://schemas.microsoft.com/office/drawing/2014/main" id="{3070B13F-8865-46D6-9EE4-FE27DF0FF164}"/>
              </a:ext>
            </a:extLst>
          </p:cNvPr>
          <p:cNvSpPr>
            <a:spLocks noGrp="1"/>
          </p:cNvSpPr>
          <p:nvPr>
            <p:ph idx="1"/>
          </p:nvPr>
        </p:nvSpPr>
        <p:spPr>
          <a:xfrm>
            <a:off x="1066800" y="2103120"/>
            <a:ext cx="10058400" cy="2328203"/>
          </a:xfrm>
        </p:spPr>
        <p:txBody>
          <a:bodyPr>
            <a:normAutofit/>
          </a:bodyPr>
          <a:lstStyle/>
          <a:p>
            <a:pPr fontAlgn="base"/>
            <a:r>
              <a:rPr lang="en-US" i="1" dirty="0"/>
              <a:t>Simulate or act out a key element of the problem</a:t>
            </a:r>
            <a:r>
              <a:rPr lang="en-US" dirty="0"/>
              <a:t>. Simulating or acting out some key element of the problem can be productive. Simulate the probabilities of the event that would lead to elections.</a:t>
            </a:r>
          </a:p>
          <a:p>
            <a:pPr marL="0" indent="0" fontAlgn="base">
              <a:buNone/>
            </a:pPr>
            <a:r>
              <a:rPr lang="en-US" b="1" dirty="0"/>
              <a:t>                                                  Consider a specific example</a:t>
            </a:r>
          </a:p>
          <a:p>
            <a:pPr fontAlgn="base"/>
            <a:r>
              <a:rPr lang="en-US" i="1" dirty="0"/>
              <a:t>Consider a specific example</a:t>
            </a:r>
            <a:r>
              <a:rPr lang="en-US" dirty="0"/>
              <a:t>. Problems often come to us in the abstract. Creating a concrete example of how and what for running for an presidential office, example being create logos and signs to post</a:t>
            </a:r>
          </a:p>
          <a:p>
            <a:endParaRPr lang="en-US" dirty="0"/>
          </a:p>
        </p:txBody>
      </p:sp>
    </p:spTree>
    <p:extLst>
      <p:ext uri="{BB962C8B-B14F-4D97-AF65-F5344CB8AC3E}">
        <p14:creationId xmlns:p14="http://schemas.microsoft.com/office/powerpoint/2010/main" val="2835178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E80DD-6C01-46F3-B797-10572756555A}"/>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Acquire knowledge of relevant domains</a:t>
            </a:r>
            <a:br>
              <a:rPr lang="en-US" b="1" dirty="0"/>
            </a:br>
            <a:endParaRPr lang="en-US" dirty="0"/>
          </a:p>
        </p:txBody>
      </p:sp>
      <p:sp>
        <p:nvSpPr>
          <p:cNvPr id="3" name="Content Placeholder 2">
            <a:extLst>
              <a:ext uri="{FF2B5EF4-FFF2-40B4-BE49-F238E27FC236}">
                <a16:creationId xmlns:a16="http://schemas.microsoft.com/office/drawing/2014/main" id="{707CA9BB-F363-4033-9636-588D9EEEAC4F}"/>
              </a:ext>
            </a:extLst>
          </p:cNvPr>
          <p:cNvSpPr>
            <a:spLocks noGrp="1"/>
          </p:cNvSpPr>
          <p:nvPr>
            <p:ph idx="1"/>
          </p:nvPr>
        </p:nvSpPr>
        <p:spPr>
          <a:xfrm>
            <a:off x="1066800" y="2103120"/>
            <a:ext cx="10058400" cy="780757"/>
          </a:xfrm>
        </p:spPr>
        <p:txBody>
          <a:bodyPr/>
          <a:lstStyle/>
          <a:p>
            <a:pPr fontAlgn="base"/>
            <a:r>
              <a:rPr lang="en-US" i="1" dirty="0"/>
              <a:t>Do research and acquire knowledge about relevant domains.</a:t>
            </a:r>
            <a:r>
              <a:rPr lang="en-US" dirty="0"/>
              <a:t> Find out about the process of running for president and the steeps required to do so.</a:t>
            </a:r>
          </a:p>
          <a:p>
            <a:endParaRPr lang="en-US" dirty="0"/>
          </a:p>
        </p:txBody>
      </p:sp>
    </p:spTree>
    <p:extLst>
      <p:ext uri="{BB962C8B-B14F-4D97-AF65-F5344CB8AC3E}">
        <p14:creationId xmlns:p14="http://schemas.microsoft.com/office/powerpoint/2010/main" val="3315450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DC18C-3DC5-4C8F-830F-28AE74628026}"/>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Strategies to Simplify the Problem</a:t>
            </a:r>
          </a:p>
        </p:txBody>
      </p:sp>
      <p:sp>
        <p:nvSpPr>
          <p:cNvPr id="3" name="Content Placeholder 2">
            <a:extLst>
              <a:ext uri="{FF2B5EF4-FFF2-40B4-BE49-F238E27FC236}">
                <a16:creationId xmlns:a16="http://schemas.microsoft.com/office/drawing/2014/main" id="{906D02F4-5C6A-42A6-9952-3F67C8B2B57D}"/>
              </a:ext>
            </a:extLst>
          </p:cNvPr>
          <p:cNvSpPr>
            <a:spLocks noGrp="1"/>
          </p:cNvSpPr>
          <p:nvPr>
            <p:ph idx="1"/>
          </p:nvPr>
        </p:nvSpPr>
        <p:spPr>
          <a:xfrm>
            <a:off x="1066800" y="2014194"/>
            <a:ext cx="10058400" cy="1414806"/>
          </a:xfrm>
        </p:spPr>
        <p:txBody>
          <a:bodyPr>
            <a:normAutofit/>
          </a:bodyPr>
          <a:lstStyle/>
          <a:p>
            <a:pPr marL="0" indent="0" fontAlgn="base">
              <a:buNone/>
            </a:pPr>
            <a:r>
              <a:rPr lang="en-US" b="1" dirty="0"/>
              <a:t>                                                        Solve one part at a time</a:t>
            </a:r>
          </a:p>
          <a:p>
            <a:pPr fontAlgn="base"/>
            <a:r>
              <a:rPr lang="en-US" i="1" dirty="0"/>
              <a:t>Solve one part at a time</a:t>
            </a:r>
            <a:r>
              <a:rPr lang="en-US" dirty="0"/>
              <a:t>. It is sometimes possible to make a problem easier to solve by attacking one part at a time. For instance, if you want to focus on certain classes, start with one or two class such as freshmen  and sophomores.</a:t>
            </a:r>
          </a:p>
          <a:p>
            <a:endParaRPr lang="en-US" dirty="0"/>
          </a:p>
        </p:txBody>
      </p:sp>
    </p:spTree>
    <p:extLst>
      <p:ext uri="{BB962C8B-B14F-4D97-AF65-F5344CB8AC3E}">
        <p14:creationId xmlns:p14="http://schemas.microsoft.com/office/powerpoint/2010/main" val="1826619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1CC8D-4423-44C2-A3F2-7B08629A8448}"/>
              </a:ext>
            </a:extLst>
          </p:cNvPr>
          <p:cNvSpPr>
            <a:spLocks noGrp="1"/>
          </p:cNvSpPr>
          <p:nvPr>
            <p:ph type="title"/>
          </p:nvPr>
        </p:nvSpPr>
        <p:spPr/>
        <p:txBody>
          <a:bodyPr>
            <a:normAutofit/>
          </a:bodyPr>
          <a:lstStyle/>
          <a:p>
            <a:pPr algn="ctr"/>
            <a:r>
              <a:rPr lang="en-US" sz="3200" dirty="0">
                <a:latin typeface="Times New Roman" panose="02020603050405020304" pitchFamily="18" charset="0"/>
                <a:cs typeface="Times New Roman" panose="02020603050405020304" pitchFamily="18" charset="0"/>
              </a:rPr>
              <a:t>Strategies to help you determine the cause of the problem</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DF05F99-4F55-4D44-8882-16982C183D7D}"/>
              </a:ext>
            </a:extLst>
          </p:cNvPr>
          <p:cNvSpPr>
            <a:spLocks noGrp="1"/>
          </p:cNvSpPr>
          <p:nvPr>
            <p:ph idx="1"/>
          </p:nvPr>
        </p:nvSpPr>
        <p:spPr>
          <a:xfrm>
            <a:off x="1066800" y="2103120"/>
            <a:ext cx="10058400" cy="1929618"/>
          </a:xfrm>
        </p:spPr>
        <p:txBody>
          <a:bodyPr>
            <a:normAutofit/>
          </a:bodyPr>
          <a:lstStyle/>
          <a:p>
            <a:pPr marL="0" indent="0" fontAlgn="base">
              <a:buNone/>
            </a:pPr>
            <a:r>
              <a:rPr lang="en-US" b="1" dirty="0"/>
              <a:t>            Collect information about what happens before, during, and after the problem</a:t>
            </a:r>
          </a:p>
          <a:p>
            <a:pPr fontAlgn="base"/>
            <a:r>
              <a:rPr lang="en-US" i="1" dirty="0"/>
              <a:t>Collect information about what happens before, during, and after the problem</a:t>
            </a:r>
            <a:r>
              <a:rPr lang="en-US" dirty="0"/>
              <a:t>. Problems are often triggered by something observable and reinforced by something that happens afterward. Such as what happen before, during, and after the problem acquired focusing on the cause of losing the elections. What would you have done differently?</a:t>
            </a:r>
          </a:p>
          <a:p>
            <a:pPr fontAlgn="base"/>
            <a:endParaRPr lang="en-US" dirty="0"/>
          </a:p>
          <a:p>
            <a:pPr marL="0" indent="0" fontAlgn="base">
              <a:buNone/>
            </a:pPr>
            <a:endParaRPr lang="en-US" dirty="0"/>
          </a:p>
          <a:p>
            <a:endParaRPr lang="en-US" dirty="0"/>
          </a:p>
        </p:txBody>
      </p:sp>
    </p:spTree>
    <p:extLst>
      <p:ext uri="{BB962C8B-B14F-4D97-AF65-F5344CB8AC3E}">
        <p14:creationId xmlns:p14="http://schemas.microsoft.com/office/powerpoint/2010/main" val="3108841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293DC-7653-43FE-9844-200CCC838BDE}"/>
              </a:ext>
            </a:extLst>
          </p:cNvPr>
          <p:cNvSpPr>
            <a:spLocks noGrp="1"/>
          </p:cNvSpPr>
          <p:nvPr>
            <p:ph type="title"/>
          </p:nvPr>
        </p:nvSpPr>
        <p:spPr/>
        <p:txBody>
          <a:bodyPr>
            <a:noAutofit/>
          </a:bodyPr>
          <a:lstStyle/>
          <a:p>
            <a:pPr algn="ctr"/>
            <a:r>
              <a:rPr lang="en-US" sz="3200" dirty="0">
                <a:latin typeface="Times New Roman" panose="02020603050405020304" pitchFamily="18" charset="0"/>
                <a:cs typeface="Times New Roman" panose="02020603050405020304" pitchFamily="18" charset="0"/>
              </a:rPr>
              <a:t>Strategies to help you determine which possible solution is best</a:t>
            </a:r>
            <a:br>
              <a:rPr lang="en-US" sz="3200" dirty="0">
                <a:latin typeface="Times New Roman" panose="02020603050405020304" pitchFamily="18" charset="0"/>
                <a:cs typeface="Times New Roman" panose="02020603050405020304" pitchFamily="18" charset="0"/>
              </a:rPr>
            </a:br>
            <a:endParaRPr lang="en-US" sz="3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8EA5BE8-7373-4C5E-A12F-F962431B06A1}"/>
              </a:ext>
            </a:extLst>
          </p:cNvPr>
          <p:cNvSpPr>
            <a:spLocks noGrp="1"/>
          </p:cNvSpPr>
          <p:nvPr>
            <p:ph idx="1"/>
          </p:nvPr>
        </p:nvSpPr>
        <p:spPr>
          <a:xfrm>
            <a:off x="1066800" y="2103120"/>
            <a:ext cx="10058400" cy="1601372"/>
          </a:xfrm>
        </p:spPr>
        <p:txBody>
          <a:bodyPr/>
          <a:lstStyle/>
          <a:p>
            <a:pPr marL="0" indent="0" fontAlgn="base">
              <a:buNone/>
            </a:pPr>
            <a:r>
              <a:rPr lang="en-US" b="1" dirty="0"/>
              <a:t>                    Estimate the likely costs and benefits of possible solutions</a:t>
            </a:r>
          </a:p>
          <a:p>
            <a:pPr fontAlgn="base"/>
            <a:r>
              <a:rPr lang="en-US" i="1" dirty="0"/>
              <a:t>Estimate the likely costs and benefits of possible solutions</a:t>
            </a:r>
            <a:r>
              <a:rPr lang="en-US" dirty="0"/>
              <a:t>.  Use deductive and inductive reasoning. For instance,  what if you would have put more logos and flyers out on campuses earlier.</a:t>
            </a:r>
          </a:p>
          <a:p>
            <a:pPr marL="0" indent="0">
              <a:buNone/>
            </a:pPr>
            <a:endParaRPr lang="en-US" dirty="0"/>
          </a:p>
        </p:txBody>
      </p:sp>
    </p:spTree>
    <p:extLst>
      <p:ext uri="{BB962C8B-B14F-4D97-AF65-F5344CB8AC3E}">
        <p14:creationId xmlns:p14="http://schemas.microsoft.com/office/powerpoint/2010/main" val="1382143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113</TotalTime>
  <Words>985</Words>
  <Application>Microsoft Office PowerPoint</Application>
  <PresentationFormat>Widescreen</PresentationFormat>
  <Paragraphs>53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Century Gothic</vt:lpstr>
      <vt:lpstr>Garamond</vt:lpstr>
      <vt:lpstr>Times New Roman</vt:lpstr>
      <vt:lpstr>Savon</vt:lpstr>
      <vt:lpstr>PowerPoint Presentation</vt:lpstr>
      <vt:lpstr> The Method and Procedure for Problem Solving </vt:lpstr>
      <vt:lpstr>Visualize the problem or a relevant process or situation </vt:lpstr>
      <vt:lpstr>Draw a picture or diagram of the problem or a relevant process or situation</vt:lpstr>
      <vt:lpstr>Simulate or act out a key element of the problem</vt:lpstr>
      <vt:lpstr>Acquire knowledge of relevant domains </vt:lpstr>
      <vt:lpstr>Strategies to Simplify the Problem</vt:lpstr>
      <vt:lpstr>Strategies to help you determine the cause of the problem </vt:lpstr>
      <vt:lpstr>Strategies to help you determine which possible solution is best </vt:lpstr>
      <vt:lpstr>Strategies involving the use of external aids to help you identify possible solutions </vt:lpstr>
      <vt:lpstr>Strategies to help you function optimally while problem solving</vt:lpstr>
      <vt:lpstr>Evaluation</vt:lpstr>
      <vt:lpstr>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Brandon</dc:creator>
  <cp:lastModifiedBy>Main Screen Brandon</cp:lastModifiedBy>
  <cp:revision>13</cp:revision>
  <dcterms:created xsi:type="dcterms:W3CDTF">2018-10-13T18:51:43Z</dcterms:created>
  <dcterms:modified xsi:type="dcterms:W3CDTF">2019-11-24T16:10:38Z</dcterms:modified>
</cp:coreProperties>
</file>