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notesMasterIdLst>
    <p:notesMasterId r:id="rId27"/>
  </p:notesMasterIdLst>
  <p:sldIdLst>
    <p:sldId id="256" r:id="rId2"/>
    <p:sldId id="257" r:id="rId3"/>
    <p:sldId id="259" r:id="rId4"/>
    <p:sldId id="260" r:id="rId5"/>
    <p:sldId id="262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0A04FC"/>
    <a:srgbClr val="00CCFF"/>
    <a:srgbClr val="9B9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novo\Downloads\001.gp%20flia%201985-2015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Gasto público en familia. Porcentaje</a:t>
            </a:r>
            <a:r>
              <a:rPr lang="en-US" sz="18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del PIB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 sz="1800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Promedio</a:t>
            </a:r>
            <a:r>
              <a:rPr lang="en-US" sz="18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entre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 1985 - 2015 </a:t>
            </a:r>
          </a:p>
        </c:rich>
      </c:tx>
      <c:layout>
        <c:manualLayout>
          <c:xMode val="edge"/>
          <c:yMode val="edge"/>
          <c:x val="0.19930996955944152"/>
          <c:y val="1.73610734003077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9719773816452627E-2"/>
          <c:y val="0.22531906167979004"/>
          <c:w val="0.91645037823627207"/>
          <c:h val="0.603339519913182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Promedio!$B$1:$B$3</c:f>
              <c:strCache>
                <c:ptCount val="3"/>
                <c:pt idx="0">
                  <c:v>PROMEDIO  1985 - 2015</c:v>
                </c:pt>
                <c:pt idx="1">
                  <c:v>N/A</c:v>
                </c:pt>
                <c:pt idx="2">
                  <c:v>N/A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Promedio!$A$4:$A$22</c:f>
              <c:strCache>
                <c:ptCount val="19"/>
                <c:pt idx="0">
                  <c:v>Suecia</c:v>
                </c:pt>
                <c:pt idx="1">
                  <c:v>Dinamarca</c:v>
                </c:pt>
                <c:pt idx="2">
                  <c:v>Finlandia</c:v>
                </c:pt>
                <c:pt idx="3">
                  <c:v>Francia</c:v>
                </c:pt>
                <c:pt idx="4">
                  <c:v>Noruega</c:v>
                </c:pt>
                <c:pt idx="5">
                  <c:v>Austria</c:v>
                </c:pt>
                <c:pt idx="6">
                  <c:v>Reino Unido</c:v>
                </c:pt>
                <c:pt idx="7">
                  <c:v>Belgica</c:v>
                </c:pt>
                <c:pt idx="8">
                  <c:v>Irlanda</c:v>
                </c:pt>
                <c:pt idx="9">
                  <c:v>Alemania</c:v>
                </c:pt>
                <c:pt idx="10">
                  <c:v>Holanda</c:v>
                </c:pt>
                <c:pt idx="11">
                  <c:v>Suiza</c:v>
                </c:pt>
                <c:pt idx="12">
                  <c:v>Italia</c:v>
                </c:pt>
                <c:pt idx="13">
                  <c:v>Portugal</c:v>
                </c:pt>
                <c:pt idx="14">
                  <c:v>CANADA</c:v>
                </c:pt>
                <c:pt idx="15">
                  <c:v>Grecia</c:v>
                </c:pt>
                <c:pt idx="16">
                  <c:v>España</c:v>
                </c:pt>
                <c:pt idx="17">
                  <c:v>USA</c:v>
                </c:pt>
                <c:pt idx="18">
                  <c:v>MEXICO</c:v>
                </c:pt>
              </c:strCache>
            </c:strRef>
          </c:cat>
          <c:val>
            <c:numRef>
              <c:f>Promedio!$B$4:$B$22</c:f>
              <c:numCache>
                <c:formatCode>General</c:formatCode>
                <c:ptCount val="19"/>
                <c:pt idx="0">
                  <c:v>3.7</c:v>
                </c:pt>
                <c:pt idx="1">
                  <c:v>3.4</c:v>
                </c:pt>
                <c:pt idx="2">
                  <c:v>3.2</c:v>
                </c:pt>
                <c:pt idx="3">
                  <c:v>3</c:v>
                </c:pt>
                <c:pt idx="4">
                  <c:v>3</c:v>
                </c:pt>
                <c:pt idx="5">
                  <c:v>2.8</c:v>
                </c:pt>
                <c:pt idx="6">
                  <c:v>2.8</c:v>
                </c:pt>
                <c:pt idx="7">
                  <c:v>2.7</c:v>
                </c:pt>
                <c:pt idx="8">
                  <c:v>2.2000000000000002</c:v>
                </c:pt>
                <c:pt idx="9">
                  <c:v>2.1</c:v>
                </c:pt>
                <c:pt idx="10">
                  <c:v>1.9</c:v>
                </c:pt>
                <c:pt idx="11">
                  <c:v>1.5</c:v>
                </c:pt>
                <c:pt idx="12">
                  <c:v>1.1000000000000001</c:v>
                </c:pt>
                <c:pt idx="13">
                  <c:v>1</c:v>
                </c:pt>
                <c:pt idx="14">
                  <c:v>0.9</c:v>
                </c:pt>
                <c:pt idx="15">
                  <c:v>0.9</c:v>
                </c:pt>
                <c:pt idx="16">
                  <c:v>0.8</c:v>
                </c:pt>
                <c:pt idx="17">
                  <c:v>0.7</c:v>
                </c:pt>
                <c:pt idx="18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DB-45C0-ADFB-ABDA87E55C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97416008"/>
        <c:axId val="397415224"/>
      </c:barChart>
      <c:catAx>
        <c:axId val="397416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7415224"/>
        <c:crosses val="autoZero"/>
        <c:auto val="1"/>
        <c:lblAlgn val="ctr"/>
        <c:lblOffset val="100"/>
        <c:noMultiLvlLbl val="0"/>
      </c:catAx>
      <c:valAx>
        <c:axId val="397415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7416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9E430E-4E86-4BAB-9EAC-4A47A946AFDF}" type="datetimeFigureOut">
              <a:rPr lang="en-US" smtClean="0"/>
              <a:t>10/22/2025</a:t>
            </a:fld>
            <a:endParaRPr lang="en-U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3E787E-D454-417C-A604-939E73A4295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624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065DD-0B3C-494A-8756-769DE2BB2752}" type="datetimeFigureOut">
              <a:rPr lang="en-US" smtClean="0"/>
              <a:t>10/22/2025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2899D-3ABF-41FB-9609-3340E92F49B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559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065DD-0B3C-494A-8756-769DE2BB2752}" type="datetimeFigureOut">
              <a:rPr lang="en-US" smtClean="0"/>
              <a:t>10/22/2025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2899D-3ABF-41FB-9609-3340E92F49B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664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065DD-0B3C-494A-8756-769DE2BB2752}" type="datetimeFigureOut">
              <a:rPr lang="en-US" smtClean="0"/>
              <a:t>10/22/2025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2899D-3ABF-41FB-9609-3340E92F49BD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137381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065DD-0B3C-494A-8756-769DE2BB2752}" type="datetimeFigureOut">
              <a:rPr lang="en-US" smtClean="0"/>
              <a:t>10/22/2025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2899D-3ABF-41FB-9609-3340E92F49B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9597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065DD-0B3C-494A-8756-769DE2BB2752}" type="datetimeFigureOut">
              <a:rPr lang="en-US" smtClean="0"/>
              <a:t>10/22/2025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2899D-3ABF-41FB-9609-3340E92F49BD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393375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065DD-0B3C-494A-8756-769DE2BB2752}" type="datetimeFigureOut">
              <a:rPr lang="en-US" smtClean="0"/>
              <a:t>10/22/2025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2899D-3ABF-41FB-9609-3340E92F49B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8925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065DD-0B3C-494A-8756-769DE2BB2752}" type="datetimeFigureOut">
              <a:rPr lang="en-US" smtClean="0"/>
              <a:t>10/22/2025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2899D-3ABF-41FB-9609-3340E92F49B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4420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065DD-0B3C-494A-8756-769DE2BB2752}" type="datetimeFigureOut">
              <a:rPr lang="en-US" smtClean="0"/>
              <a:t>10/22/2025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2899D-3ABF-41FB-9609-3340E92F49B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896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065DD-0B3C-494A-8756-769DE2BB2752}" type="datetimeFigureOut">
              <a:rPr lang="en-US" smtClean="0"/>
              <a:t>10/22/2025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2899D-3ABF-41FB-9609-3340E92F49B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275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065DD-0B3C-494A-8756-769DE2BB2752}" type="datetimeFigureOut">
              <a:rPr lang="en-US" smtClean="0"/>
              <a:t>10/22/2025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2899D-3ABF-41FB-9609-3340E92F49B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703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065DD-0B3C-494A-8756-769DE2BB2752}" type="datetimeFigureOut">
              <a:rPr lang="en-US" smtClean="0"/>
              <a:t>10/22/2025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2899D-3ABF-41FB-9609-3340E92F49B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669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065DD-0B3C-494A-8756-769DE2BB2752}" type="datetimeFigureOut">
              <a:rPr lang="en-US" smtClean="0"/>
              <a:t>10/22/2025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2899D-3ABF-41FB-9609-3340E92F49B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400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065DD-0B3C-494A-8756-769DE2BB2752}" type="datetimeFigureOut">
              <a:rPr lang="en-US" smtClean="0"/>
              <a:t>10/22/2025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2899D-3ABF-41FB-9609-3340E92F49B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052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065DD-0B3C-494A-8756-769DE2BB2752}" type="datetimeFigureOut">
              <a:rPr lang="en-US" smtClean="0"/>
              <a:t>10/22/2025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2899D-3ABF-41FB-9609-3340E92F49B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794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065DD-0B3C-494A-8756-769DE2BB2752}" type="datetimeFigureOut">
              <a:rPr lang="en-US" smtClean="0"/>
              <a:t>10/22/2025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2899D-3ABF-41FB-9609-3340E92F49B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409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065DD-0B3C-494A-8756-769DE2BB2752}" type="datetimeFigureOut">
              <a:rPr lang="en-US" smtClean="0"/>
              <a:t>10/22/2025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2899D-3ABF-41FB-9609-3340E92F49B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457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065DD-0B3C-494A-8756-769DE2BB2752}" type="datetimeFigureOut">
              <a:rPr lang="en-US" smtClean="0"/>
              <a:t>10/22/2025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FF2899D-3ABF-41FB-9609-3340E92F49B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064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54" Type="http://schemas.openxmlformats.org/officeDocument/2006/relationships/image" Target="../../word/media/image24.sv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223" y="0"/>
            <a:ext cx="67350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51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717074" y="487681"/>
            <a:ext cx="56518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/>
              <a:t>La unidad es superior al conflicto</a:t>
            </a:r>
            <a:endParaRPr lang="en-US" sz="3600" dirty="0"/>
          </a:p>
        </p:txBody>
      </p:sp>
      <p:sp>
        <p:nvSpPr>
          <p:cNvPr id="4" name="CuadroTexto 3"/>
          <p:cNvSpPr txBox="1"/>
          <p:nvPr/>
        </p:nvSpPr>
        <p:spPr>
          <a:xfrm>
            <a:off x="10563497" y="6418218"/>
            <a:ext cx="1811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Sneider Rivera</a:t>
            </a:r>
            <a:endParaRPr lang="en-US" dirty="0"/>
          </a:p>
        </p:txBody>
      </p:sp>
      <p:sp>
        <p:nvSpPr>
          <p:cNvPr id="5" name="CuadroTexto 4"/>
          <p:cNvSpPr txBox="1"/>
          <p:nvPr/>
        </p:nvSpPr>
        <p:spPr>
          <a:xfrm>
            <a:off x="2960914" y="2580776"/>
            <a:ext cx="54080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La búsqueda de un primer proyecto común para Colombia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Los conflictos en Colombia y sus teorías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Valores comunes a las personas y ciudadanía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La universalidad del primer proyecto 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49828" cy="1826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00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629989" y="459602"/>
            <a:ext cx="55560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/>
              <a:t>De la gestión de problemas a la gestión de riesgos sociales </a:t>
            </a:r>
            <a:endParaRPr lang="en-US" sz="3600" dirty="0"/>
          </a:p>
        </p:txBody>
      </p:sp>
      <p:sp>
        <p:nvSpPr>
          <p:cNvPr id="4" name="CuadroTexto 3"/>
          <p:cNvSpPr txBox="1"/>
          <p:nvPr/>
        </p:nvSpPr>
        <p:spPr>
          <a:xfrm>
            <a:off x="2629989" y="2778034"/>
            <a:ext cx="598278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Los problemas .Pobreza , violencia, criminalidad, corrupción, desigualdad, desempleo, prostitución.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La gestión de problemas. Fenómenos socialmente negativos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La gestión de riesgos sociales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 smtClean="0"/>
          </a:p>
          <a:p>
            <a:r>
              <a:rPr lang="es-ES" dirty="0"/>
              <a:t> </a:t>
            </a:r>
            <a:r>
              <a:rPr lang="es-ES" dirty="0" smtClean="0"/>
              <a:t>    - Riesgos de la trayectoria vital</a:t>
            </a:r>
          </a:p>
          <a:p>
            <a:r>
              <a:rPr lang="es-ES" dirty="0" smtClean="0"/>
              <a:t>     - Riesgos intergeneracionales </a:t>
            </a:r>
          </a:p>
          <a:p>
            <a:r>
              <a:rPr lang="es-ES" dirty="0"/>
              <a:t> </a:t>
            </a:r>
            <a:r>
              <a:rPr lang="es-ES" dirty="0" smtClean="0"/>
              <a:t>    - Riesgos de clase </a:t>
            </a:r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10572205" y="6418218"/>
            <a:ext cx="1776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Sneider Rivera</a:t>
            </a:r>
            <a:endParaRPr lang="en-U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532709" cy="198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83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2725783" y="1820091"/>
            <a:ext cx="56083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ES" dirty="0" smtClean="0"/>
              <a:t>Principales riesgos a gestionar </a:t>
            </a:r>
          </a:p>
          <a:p>
            <a:pPr algn="ctr"/>
            <a:r>
              <a:rPr lang="es-ES" dirty="0"/>
              <a:t> </a:t>
            </a:r>
            <a:r>
              <a:rPr lang="es-ES" dirty="0" smtClean="0"/>
              <a:t> </a:t>
            </a:r>
          </a:p>
          <a:p>
            <a:pPr algn="ctr"/>
            <a:r>
              <a:rPr lang="es-ES" dirty="0"/>
              <a:t> </a:t>
            </a:r>
            <a:r>
              <a:rPr lang="es-ES" dirty="0" smtClean="0"/>
              <a:t>  - La mercantilización de la fuerza de trabajo </a:t>
            </a:r>
          </a:p>
          <a:p>
            <a:pPr algn="ctr"/>
            <a:r>
              <a:rPr lang="es-ES" dirty="0"/>
              <a:t> </a:t>
            </a:r>
            <a:r>
              <a:rPr lang="es-ES" dirty="0" smtClean="0"/>
              <a:t>  - La política como profesión </a:t>
            </a:r>
          </a:p>
          <a:p>
            <a:pPr algn="ctr"/>
            <a:endParaRPr lang="es-ES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ES" dirty="0" smtClean="0"/>
              <a:t>Estado, mercado y familia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ES" dirty="0" smtClean="0"/>
              <a:t>Políticas públicas para la protección universal de la familia con hijos </a:t>
            </a:r>
            <a:endParaRPr lang="en-US" dirty="0"/>
          </a:p>
        </p:txBody>
      </p:sp>
      <p:sp>
        <p:nvSpPr>
          <p:cNvPr id="6" name="CuadroTexto 5"/>
          <p:cNvSpPr txBox="1"/>
          <p:nvPr/>
        </p:nvSpPr>
        <p:spPr>
          <a:xfrm>
            <a:off x="10546081" y="6392091"/>
            <a:ext cx="1854926" cy="383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Sneider Rivera</a:t>
            </a:r>
            <a:endParaRPr lang="en-U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341120" cy="1672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51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907177" y="409302"/>
            <a:ext cx="68710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/>
              <a:t>Políticas públicas universales para la protección de la familia con hijos </a:t>
            </a:r>
            <a:endParaRPr lang="en-US" sz="3600" dirty="0"/>
          </a:p>
        </p:txBody>
      </p:sp>
      <p:sp>
        <p:nvSpPr>
          <p:cNvPr id="4" name="CuadroTexto 3"/>
          <p:cNvSpPr txBox="1"/>
          <p:nvPr/>
        </p:nvSpPr>
        <p:spPr>
          <a:xfrm>
            <a:off x="10554789" y="6409508"/>
            <a:ext cx="1854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Sneider Rivera</a:t>
            </a:r>
            <a:endParaRPr lang="en-US" dirty="0"/>
          </a:p>
        </p:txBody>
      </p:sp>
      <p:sp>
        <p:nvSpPr>
          <p:cNvPr id="5" name="CuadroTexto 4"/>
          <p:cNvSpPr txBox="1"/>
          <p:nvPr/>
        </p:nvSpPr>
        <p:spPr>
          <a:xfrm>
            <a:off x="2551610" y="2758714"/>
            <a:ext cx="753291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Ingresos. Protección legal de sobrevivencia </a:t>
            </a: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Tiempo para los hijos</a:t>
            </a: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Conciliación de la vida familiar y laboral </a:t>
            </a: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Servicios y apoyo a la familia </a:t>
            </a: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Empleo femenino </a:t>
            </a: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Igualdad entre padres </a:t>
            </a: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Cultura en la familia </a:t>
            </a: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Formación de la familia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Paternidad y maternidad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Instituciones y derechos de la familia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54331" cy="1663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20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0580913" y="6383383"/>
            <a:ext cx="1837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Sneider Rivera</a:t>
            </a:r>
            <a:endParaRPr lang="en-U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93371" cy="1767840"/>
          </a:xfrm>
          <a:prstGeom prst="rect">
            <a:avLst/>
          </a:prstGeom>
        </p:spPr>
      </p:pic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2054" name="Imagen 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0" t="23421" r="28137" b="45313"/>
          <a:stretch>
            <a:fillRect/>
          </a:stretch>
        </p:blipFill>
        <p:spPr bwMode="auto">
          <a:xfrm>
            <a:off x="2506750" y="2452708"/>
            <a:ext cx="6164263" cy="314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ángulo 17"/>
          <p:cNvSpPr/>
          <p:nvPr/>
        </p:nvSpPr>
        <p:spPr>
          <a:xfrm>
            <a:off x="3145334" y="2057131"/>
            <a:ext cx="62961" cy="6131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19" name="Rectángulo 18"/>
          <p:cNvSpPr/>
          <p:nvPr/>
        </p:nvSpPr>
        <p:spPr>
          <a:xfrm>
            <a:off x="4347368" y="2061296"/>
            <a:ext cx="57150" cy="57150"/>
          </a:xfrm>
          <a:prstGeom prst="rect">
            <a:avLst/>
          </a:prstGeom>
          <a:solidFill>
            <a:schemeClr val="accent5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20" name="Rectángulo 19"/>
          <p:cNvSpPr/>
          <p:nvPr/>
        </p:nvSpPr>
        <p:spPr>
          <a:xfrm>
            <a:off x="5543591" y="2027045"/>
            <a:ext cx="57150" cy="57150"/>
          </a:xfrm>
          <a:prstGeom prst="rect">
            <a:avLst/>
          </a:prstGeom>
          <a:solidFill>
            <a:srgbClr val="9B91FF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2598320" y="918116"/>
            <a:ext cx="598112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s-CO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Gasto público en prestaciones familiares %PIB 2015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 rot="10800000" flipV="1">
            <a:off x="2673272" y="1898709"/>
            <a:ext cx="583122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Efectivo    </a:t>
            </a:r>
            <a:r>
              <a:rPr kumimoji="0" lang="es-CO" alt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s-CO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Servicios             Exenciones Tributarias</a:t>
            </a: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Rectangle 12"/>
          <p:cNvSpPr>
            <a:spLocks noChangeArrowheads="1"/>
          </p:cNvSpPr>
          <p:nvPr/>
        </p:nvSpPr>
        <p:spPr bwMode="auto">
          <a:xfrm>
            <a:off x="3604895" y="500221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46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0519955" y="6348548"/>
            <a:ext cx="1811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Sneider Rivera</a:t>
            </a:r>
            <a:endParaRPr lang="en-U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463040" cy="2029097"/>
          </a:xfrm>
          <a:prstGeom prst="rect">
            <a:avLst/>
          </a:prstGeom>
        </p:spPr>
      </p:pic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5267987"/>
              </p:ext>
            </p:extLst>
          </p:nvPr>
        </p:nvGraphicFramePr>
        <p:xfrm>
          <a:off x="2573765" y="1781147"/>
          <a:ext cx="5832118" cy="39465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48999">
                  <a:extLst>
                    <a:ext uri="{9D8B030D-6E8A-4147-A177-3AD203B41FA5}">
                      <a16:colId xmlns:a16="http://schemas.microsoft.com/office/drawing/2014/main" val="3503958332"/>
                    </a:ext>
                  </a:extLst>
                </a:gridCol>
                <a:gridCol w="1494373">
                  <a:extLst>
                    <a:ext uri="{9D8B030D-6E8A-4147-A177-3AD203B41FA5}">
                      <a16:colId xmlns:a16="http://schemas.microsoft.com/office/drawing/2014/main" val="3791767684"/>
                    </a:ext>
                  </a:extLst>
                </a:gridCol>
                <a:gridCol w="1494373">
                  <a:extLst>
                    <a:ext uri="{9D8B030D-6E8A-4147-A177-3AD203B41FA5}">
                      <a16:colId xmlns:a16="http://schemas.microsoft.com/office/drawing/2014/main" val="2283439073"/>
                    </a:ext>
                  </a:extLst>
                </a:gridCol>
                <a:gridCol w="1494373">
                  <a:extLst>
                    <a:ext uri="{9D8B030D-6E8A-4147-A177-3AD203B41FA5}">
                      <a16:colId xmlns:a16="http://schemas.microsoft.com/office/drawing/2014/main" val="866810303"/>
                    </a:ext>
                  </a:extLst>
                </a:gridCol>
              </a:tblGrid>
              <a:tr h="3528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PAIS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25" marR="618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PROMEDIO  1985 – 2015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25" marR="618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AÑO 2017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25" marR="618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AÑO 2019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25" marR="61825" marT="0" marB="0"/>
                </a:tc>
                <a:extLst>
                  <a:ext uri="{0D108BD9-81ED-4DB2-BD59-A6C34878D82A}">
                    <a16:rowId xmlns:a16="http://schemas.microsoft.com/office/drawing/2014/main" val="2485111694"/>
                  </a:ext>
                </a:extLst>
              </a:tr>
              <a:tr h="1764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Colombia*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25" marR="618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N/A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25" marR="618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1,7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25" marR="618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1,8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25" marR="61825" marT="0" marB="0"/>
                </a:tc>
                <a:extLst>
                  <a:ext uri="{0D108BD9-81ED-4DB2-BD59-A6C34878D82A}">
                    <a16:rowId xmlns:a16="http://schemas.microsoft.com/office/drawing/2014/main" val="2814937885"/>
                  </a:ext>
                </a:extLst>
              </a:tr>
              <a:tr h="1764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Suecia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25" marR="618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3,7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25" marR="618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3,4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25" marR="618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3,4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25" marR="61825" marT="0" marB="0"/>
                </a:tc>
                <a:extLst>
                  <a:ext uri="{0D108BD9-81ED-4DB2-BD59-A6C34878D82A}">
                    <a16:rowId xmlns:a16="http://schemas.microsoft.com/office/drawing/2014/main" val="3097920331"/>
                  </a:ext>
                </a:extLst>
              </a:tr>
              <a:tr h="1764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Dinamarca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25" marR="618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3,4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25" marR="618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3,4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25" marR="618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3,3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25" marR="61825" marT="0" marB="0"/>
                </a:tc>
                <a:extLst>
                  <a:ext uri="{0D108BD9-81ED-4DB2-BD59-A6C34878D82A}">
                    <a16:rowId xmlns:a16="http://schemas.microsoft.com/office/drawing/2014/main" val="2672971667"/>
                  </a:ext>
                </a:extLst>
              </a:tr>
              <a:tr h="1764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Finlandia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25" marR="618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3,2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25" marR="618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2,9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25" marR="618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3,1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25" marR="61825" marT="0" marB="0"/>
                </a:tc>
                <a:extLst>
                  <a:ext uri="{0D108BD9-81ED-4DB2-BD59-A6C34878D82A}">
                    <a16:rowId xmlns:a16="http://schemas.microsoft.com/office/drawing/2014/main" val="2967561155"/>
                  </a:ext>
                </a:extLst>
              </a:tr>
              <a:tr h="1764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Francia*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25" marR="618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3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25" marR="618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3,0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25" marR="618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2,7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25" marR="61825" marT="0" marB="0"/>
                </a:tc>
                <a:extLst>
                  <a:ext uri="{0D108BD9-81ED-4DB2-BD59-A6C34878D82A}">
                    <a16:rowId xmlns:a16="http://schemas.microsoft.com/office/drawing/2014/main" val="4213638976"/>
                  </a:ext>
                </a:extLst>
              </a:tr>
              <a:tr h="1764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Noruega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25" marR="618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3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25" marR="618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3,4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25" marR="618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3,2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25" marR="61825" marT="0" marB="0"/>
                </a:tc>
                <a:extLst>
                  <a:ext uri="{0D108BD9-81ED-4DB2-BD59-A6C34878D82A}">
                    <a16:rowId xmlns:a16="http://schemas.microsoft.com/office/drawing/2014/main" val="1399643600"/>
                  </a:ext>
                </a:extLst>
              </a:tr>
              <a:tr h="1764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Austria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25" marR="618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2,8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25" marR="618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2,6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25" marR="618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2,4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25" marR="61825" marT="0" marB="0"/>
                </a:tc>
                <a:extLst>
                  <a:ext uri="{0D108BD9-81ED-4DB2-BD59-A6C34878D82A}">
                    <a16:rowId xmlns:a16="http://schemas.microsoft.com/office/drawing/2014/main" val="4149980909"/>
                  </a:ext>
                </a:extLst>
              </a:tr>
              <a:tr h="1764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R. Unido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25" marR="618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2,8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25" marR="618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2,8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25" marR="618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2,7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25" marR="61825" marT="0" marB="0"/>
                </a:tc>
                <a:extLst>
                  <a:ext uri="{0D108BD9-81ED-4DB2-BD59-A6C34878D82A}">
                    <a16:rowId xmlns:a16="http://schemas.microsoft.com/office/drawing/2014/main" val="2165821109"/>
                  </a:ext>
                </a:extLst>
              </a:tr>
              <a:tr h="1764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Bélgica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25" marR="618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2,7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25" marR="618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3,2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25" marR="618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2,8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25" marR="61825" marT="0" marB="0"/>
                </a:tc>
                <a:extLst>
                  <a:ext uri="{0D108BD9-81ED-4DB2-BD59-A6C34878D82A}">
                    <a16:rowId xmlns:a16="http://schemas.microsoft.com/office/drawing/2014/main" val="866824162"/>
                  </a:ext>
                </a:extLst>
              </a:tr>
              <a:tr h="1764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Irlanda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25" marR="618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2,2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25" marR="618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2,1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25" marR="618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1,7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25" marR="61825" marT="0" marB="0"/>
                </a:tc>
                <a:extLst>
                  <a:ext uri="{0D108BD9-81ED-4DB2-BD59-A6C34878D82A}">
                    <a16:rowId xmlns:a16="http://schemas.microsoft.com/office/drawing/2014/main" val="526355637"/>
                  </a:ext>
                </a:extLst>
              </a:tr>
              <a:tr h="1764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Alemania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25" marR="618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2,1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25" marR="618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3,3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25" marR="618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2,4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25" marR="61825" marT="0" marB="0"/>
                </a:tc>
                <a:extLst>
                  <a:ext uri="{0D108BD9-81ED-4DB2-BD59-A6C34878D82A}">
                    <a16:rowId xmlns:a16="http://schemas.microsoft.com/office/drawing/2014/main" val="3266110948"/>
                  </a:ext>
                </a:extLst>
              </a:tr>
              <a:tr h="1764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Holanda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25" marR="618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1,9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25" marR="618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1,8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25" marR="618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1,6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25" marR="61825" marT="0" marB="0"/>
                </a:tc>
                <a:extLst>
                  <a:ext uri="{0D108BD9-81ED-4DB2-BD59-A6C34878D82A}">
                    <a16:rowId xmlns:a16="http://schemas.microsoft.com/office/drawing/2014/main" val="584144565"/>
                  </a:ext>
                </a:extLst>
              </a:tr>
              <a:tr h="1764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Suiza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25" marR="618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1,5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25" marR="618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2,4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25" marR="618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1,7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25" marR="61825" marT="0" marB="0"/>
                </a:tc>
                <a:extLst>
                  <a:ext uri="{0D108BD9-81ED-4DB2-BD59-A6C34878D82A}">
                    <a16:rowId xmlns:a16="http://schemas.microsoft.com/office/drawing/2014/main" val="122166043"/>
                  </a:ext>
                </a:extLst>
              </a:tr>
              <a:tr h="1764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Italia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25" marR="618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1,1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25" marR="618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1,8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25" marR="618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1,4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25" marR="61825" marT="0" marB="0"/>
                </a:tc>
                <a:extLst>
                  <a:ext uri="{0D108BD9-81ED-4DB2-BD59-A6C34878D82A}">
                    <a16:rowId xmlns:a16="http://schemas.microsoft.com/office/drawing/2014/main" val="3010583343"/>
                  </a:ext>
                </a:extLst>
              </a:tr>
              <a:tr h="1764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Portugal*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25" marR="618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1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25" marR="618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1,6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25" marR="618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1,2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25" marR="61825" marT="0" marB="0"/>
                </a:tc>
                <a:extLst>
                  <a:ext uri="{0D108BD9-81ED-4DB2-BD59-A6C34878D82A}">
                    <a16:rowId xmlns:a16="http://schemas.microsoft.com/office/drawing/2014/main" val="2596803515"/>
                  </a:ext>
                </a:extLst>
              </a:tr>
              <a:tr h="1764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Canadá*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25" marR="618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0,9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25" marR="618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1,7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25" marR="618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1,1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25" marR="61825" marT="0" marB="0"/>
                </a:tc>
                <a:extLst>
                  <a:ext uri="{0D108BD9-81ED-4DB2-BD59-A6C34878D82A}">
                    <a16:rowId xmlns:a16="http://schemas.microsoft.com/office/drawing/2014/main" val="3165230809"/>
                  </a:ext>
                </a:extLst>
              </a:tr>
              <a:tr h="1764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Grecia*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25" marR="618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0,9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25" marR="618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1,6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25" marR="618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1,1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25" marR="61825" marT="0" marB="0"/>
                </a:tc>
                <a:extLst>
                  <a:ext uri="{0D108BD9-81ED-4DB2-BD59-A6C34878D82A}">
                    <a16:rowId xmlns:a16="http://schemas.microsoft.com/office/drawing/2014/main" val="1706112860"/>
                  </a:ext>
                </a:extLst>
              </a:tr>
              <a:tr h="1764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España*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25" marR="618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0,8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25" marR="618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1,3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25" marR="618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1,3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25" marR="61825" marT="0" marB="0"/>
                </a:tc>
                <a:extLst>
                  <a:ext uri="{0D108BD9-81ED-4DB2-BD59-A6C34878D82A}">
                    <a16:rowId xmlns:a16="http://schemas.microsoft.com/office/drawing/2014/main" val="472617717"/>
                  </a:ext>
                </a:extLst>
              </a:tr>
              <a:tr h="1764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USA*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25" marR="618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0,7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25" marR="618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1,1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25" marR="618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0,8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25" marR="61825" marT="0" marB="0"/>
                </a:tc>
                <a:extLst>
                  <a:ext uri="{0D108BD9-81ED-4DB2-BD59-A6C34878D82A}">
                    <a16:rowId xmlns:a16="http://schemas.microsoft.com/office/drawing/2014/main" val="2577637086"/>
                  </a:ext>
                </a:extLst>
              </a:tr>
              <a:tr h="1764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México*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25" marR="618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0,5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25" marR="618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0,7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25" marR="618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0,6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25" marR="61825" marT="0" marB="0"/>
                </a:tc>
                <a:extLst>
                  <a:ext uri="{0D108BD9-81ED-4DB2-BD59-A6C34878D82A}">
                    <a16:rowId xmlns:a16="http://schemas.microsoft.com/office/drawing/2014/main" val="2313486471"/>
                  </a:ext>
                </a:extLst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743192" y="608219"/>
            <a:ext cx="349326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Gasto p</a:t>
            </a:r>
            <a:r>
              <a:rPr kumimoji="0" lang="es-CO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ú</a:t>
            </a:r>
            <a:r>
              <a:rPr kumimoji="0" lang="es-CO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blico en familia. 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Porcentaje del PIB. 1985 </a:t>
            </a:r>
            <a:r>
              <a:rPr kumimoji="0" lang="es-CO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</a:t>
            </a:r>
            <a:r>
              <a:rPr kumimoji="0" lang="es-CO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2019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57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0537372" y="6357256"/>
            <a:ext cx="1907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Sneider Rivera</a:t>
            </a:r>
            <a:endParaRPr lang="en-U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489166" cy="1915886"/>
          </a:xfrm>
          <a:prstGeom prst="rect">
            <a:avLst/>
          </a:prstGeom>
        </p:spPr>
      </p:pic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-63787"/>
            <a:ext cx="23436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C9FAD274-2F11-4724-AB02-A38FBCB193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31679094"/>
              </p:ext>
            </p:extLst>
          </p:nvPr>
        </p:nvGraphicFramePr>
        <p:xfrm>
          <a:off x="1775324" y="1197428"/>
          <a:ext cx="6599419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58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3041221" y="313507"/>
            <a:ext cx="58086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/>
              <a:t>Indicadores de convivencia</a:t>
            </a:r>
          </a:p>
          <a:p>
            <a:pPr algn="ctr"/>
            <a:endParaRPr lang="es-ES" sz="3600" dirty="0"/>
          </a:p>
          <a:p>
            <a:pPr algn="ctr"/>
            <a:endParaRPr lang="en-US" sz="3600" dirty="0"/>
          </a:p>
        </p:txBody>
      </p:sp>
      <p:sp>
        <p:nvSpPr>
          <p:cNvPr id="5" name="CuadroTexto 4"/>
          <p:cNvSpPr txBox="1"/>
          <p:nvPr/>
        </p:nvSpPr>
        <p:spPr>
          <a:xfrm>
            <a:off x="10546080" y="6378808"/>
            <a:ext cx="1706880" cy="37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Sneider Rivera</a:t>
            </a:r>
            <a:endParaRPr lang="en-U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76251" cy="2067833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1394254"/>
            <a:ext cx="7501938" cy="465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60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0485120" y="6356439"/>
            <a:ext cx="1767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Sneider Rivera</a:t>
            </a:r>
            <a:endParaRPr lang="en-U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611086" cy="2046514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8232" y="1106229"/>
            <a:ext cx="7217228" cy="4921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47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0528663" y="6374675"/>
            <a:ext cx="1872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Sneider Rivera</a:t>
            </a:r>
            <a:endParaRPr lang="en-U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645920" cy="2072640"/>
          </a:xfrm>
          <a:prstGeom prst="rect">
            <a:avLst/>
          </a:prstGeom>
        </p:spPr>
      </p:pic>
      <p:pic>
        <p:nvPicPr>
          <p:cNvPr id="7" name="Gráfico 1"/>
          <p:cNvPicPr/>
          <p:nvPr/>
        </p:nvPicPr>
        <p:blipFill>
          <a:blip r:embed="rId3">
            <a:extLst>
              <a:ext uri="{96DAC541-7B7A-43D3-8B79-37D633B846F1}">
                <asvg:svgBlip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oel="http://schemas.microsoft.com/office/2019/extlst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du="http://schemas.microsoft.com/office/word/2023/wordml/word16du" xmlns:w16sdtdh="http://schemas.microsoft.com/office/word/2020/wordml/sdtdatahash" xmlns:w16sdtfl="http://schemas.microsoft.com/office/word/2024/wordml/sdtformatlock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asvg="http://schemas.microsoft.com/office/drawing/2016/SVG/main" xmlns:lc="http://schemas.openxmlformats.org/drawingml/2006/lockedCanvas" r:embed="rId54"/>
              </a:ext>
            </a:extLst>
          </a:blip>
          <a:stretch>
            <a:fillRect/>
          </a:stretch>
        </p:blipFill>
        <p:spPr>
          <a:xfrm>
            <a:off x="2651760" y="1341121"/>
            <a:ext cx="6714308" cy="4606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54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0602807" y="6419463"/>
            <a:ext cx="3178386" cy="438537"/>
          </a:xfrm>
        </p:spPr>
        <p:txBody>
          <a:bodyPr>
            <a:normAutofit/>
          </a:bodyPr>
          <a:lstStyle/>
          <a:p>
            <a:r>
              <a:rPr lang="es-ES" sz="1800" dirty="0" smtClean="0">
                <a:solidFill>
                  <a:schemeClr val="tx1"/>
                </a:solidFill>
              </a:rPr>
              <a:t>Sneider Rivera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721429" y="1026662"/>
            <a:ext cx="4221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/>
              <a:t> Orígenes </a:t>
            </a:r>
            <a:endParaRPr lang="en-US" sz="3600" dirty="0"/>
          </a:p>
        </p:txBody>
      </p:sp>
      <p:sp>
        <p:nvSpPr>
          <p:cNvPr id="5" name="CuadroTexto 4"/>
          <p:cNvSpPr txBox="1"/>
          <p:nvPr/>
        </p:nvSpPr>
        <p:spPr>
          <a:xfrm>
            <a:off x="2218509" y="2791097"/>
            <a:ext cx="52273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Experiencia directa y estudios de procesos de paz en diversos países </a:t>
            </a:r>
          </a:p>
          <a:p>
            <a:pPr algn="ctr"/>
            <a:endParaRPr lang="es-ES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ES" dirty="0" smtClean="0"/>
              <a:t>Nicaragua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ES" dirty="0" smtClean="0"/>
              <a:t>El salvador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ES" dirty="0" smtClean="0"/>
              <a:t>Guatemala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ES" dirty="0" smtClean="0"/>
              <a:t>Sudáfrica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ES" dirty="0" smtClean="0"/>
              <a:t>Transiciones </a:t>
            </a:r>
            <a:endParaRPr lang="en-U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59633" cy="1837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61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638698" y="764457"/>
            <a:ext cx="6069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/>
              <a:t>Interacción social negativa </a:t>
            </a:r>
            <a:endParaRPr lang="en-US" sz="3600" dirty="0"/>
          </a:p>
        </p:txBody>
      </p:sp>
      <p:sp>
        <p:nvSpPr>
          <p:cNvPr id="4" name="CuadroTexto 3"/>
          <p:cNvSpPr txBox="1"/>
          <p:nvPr/>
        </p:nvSpPr>
        <p:spPr>
          <a:xfrm>
            <a:off x="3017521" y="2603863"/>
            <a:ext cx="53122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ES" dirty="0" smtClean="0"/>
              <a:t>Falta de fundamento científico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ES" dirty="0" smtClean="0"/>
              <a:t>Perversidad social e institucional </a:t>
            </a:r>
            <a:endParaRPr lang="en-US" dirty="0"/>
          </a:p>
        </p:txBody>
      </p:sp>
      <p:sp>
        <p:nvSpPr>
          <p:cNvPr id="5" name="CuadroTexto 4"/>
          <p:cNvSpPr txBox="1"/>
          <p:nvPr/>
        </p:nvSpPr>
        <p:spPr>
          <a:xfrm>
            <a:off x="10554789" y="6392091"/>
            <a:ext cx="1759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Sneider Rivera</a:t>
            </a:r>
            <a:endParaRPr lang="en-U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497874" cy="2151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06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542902" y="670559"/>
            <a:ext cx="6278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/>
              <a:t>La propuesta para Colombia </a:t>
            </a:r>
            <a:endParaRPr lang="en-US" sz="3600" dirty="0"/>
          </a:p>
        </p:txBody>
      </p:sp>
      <p:sp>
        <p:nvSpPr>
          <p:cNvPr id="4" name="CuadroTexto 3"/>
          <p:cNvSpPr txBox="1"/>
          <p:nvPr/>
        </p:nvSpPr>
        <p:spPr>
          <a:xfrm>
            <a:off x="10528663" y="6383383"/>
            <a:ext cx="1776548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Sneider Rivera</a:t>
            </a:r>
            <a:endParaRPr lang="en-US" dirty="0"/>
          </a:p>
        </p:txBody>
      </p:sp>
      <p:sp>
        <p:nvSpPr>
          <p:cNvPr id="5" name="CuadroTexto 4"/>
          <p:cNvSpPr txBox="1"/>
          <p:nvPr/>
        </p:nvSpPr>
        <p:spPr>
          <a:xfrm>
            <a:off x="2982684" y="2403565"/>
            <a:ext cx="539931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ES" dirty="0" smtClean="0"/>
              <a:t>La protección universal y pública de la familia con hijos en Colombia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ES" dirty="0" smtClean="0"/>
              <a:t>Ingresos mínimos y generación de empleo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s-ES" dirty="0" smtClean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ES" dirty="0" smtClean="0"/>
              <a:t>Políticas públicas </a:t>
            </a:r>
          </a:p>
          <a:p>
            <a:pPr algn="ctr"/>
            <a:endParaRPr lang="es-ES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ES" dirty="0" smtClean="0"/>
              <a:t>Institucionalidad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ES" dirty="0" smtClean="0"/>
              <a:t>Pensar y actuar en positivo </a:t>
            </a:r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15291" cy="2211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99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778035" y="426720"/>
            <a:ext cx="60002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/>
              <a:t>De la delincuencia a la convivencia </a:t>
            </a:r>
            <a:endParaRPr lang="en-US" sz="3600" dirty="0"/>
          </a:p>
        </p:txBody>
      </p:sp>
      <p:sp>
        <p:nvSpPr>
          <p:cNvPr id="4" name="CuadroTexto 3"/>
          <p:cNvSpPr txBox="1"/>
          <p:nvPr/>
        </p:nvSpPr>
        <p:spPr>
          <a:xfrm>
            <a:off x="2730137" y="2542903"/>
            <a:ext cx="609599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ES" dirty="0" smtClean="0"/>
              <a:t>Sistema de justicia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ES" dirty="0" smtClean="0"/>
              <a:t>Transición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ES" dirty="0" smtClean="0"/>
              <a:t>Narcotráfico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ES" dirty="0" smtClean="0"/>
              <a:t>Sistema de salud </a:t>
            </a:r>
            <a:endParaRPr lang="en-US" dirty="0"/>
          </a:p>
        </p:txBody>
      </p:sp>
      <p:sp>
        <p:nvSpPr>
          <p:cNvPr id="5" name="CuadroTexto 4"/>
          <p:cNvSpPr txBox="1"/>
          <p:nvPr/>
        </p:nvSpPr>
        <p:spPr>
          <a:xfrm>
            <a:off x="10533015" y="6418217"/>
            <a:ext cx="1859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Sneider Rivera</a:t>
            </a:r>
            <a:endParaRPr lang="en-U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24000" cy="2151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15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272937" y="978765"/>
            <a:ext cx="6235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/>
              <a:t>Proyecto y perspectiva global </a:t>
            </a:r>
            <a:endParaRPr lang="en-US" sz="3600" dirty="0"/>
          </a:p>
        </p:txBody>
      </p:sp>
      <p:sp>
        <p:nvSpPr>
          <p:cNvPr id="4" name="CuadroTexto 3"/>
          <p:cNvSpPr txBox="1"/>
          <p:nvPr/>
        </p:nvSpPr>
        <p:spPr>
          <a:xfrm>
            <a:off x="2708365" y="2603863"/>
            <a:ext cx="53644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ES" dirty="0" smtClean="0"/>
              <a:t>Asistencia técnica y cooperación de los países con experiencia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ES" dirty="0" smtClean="0"/>
              <a:t>Proyección internacional de la experiencia colombiana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ES" dirty="0" smtClean="0"/>
              <a:t>Participación de organismos internacionales </a:t>
            </a:r>
            <a:endParaRPr lang="en-US" dirty="0"/>
          </a:p>
        </p:txBody>
      </p:sp>
      <p:sp>
        <p:nvSpPr>
          <p:cNvPr id="5" name="CuadroTexto 4"/>
          <p:cNvSpPr txBox="1"/>
          <p:nvPr/>
        </p:nvSpPr>
        <p:spPr>
          <a:xfrm>
            <a:off x="10554788" y="6418217"/>
            <a:ext cx="1933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Sneider Rivera </a:t>
            </a:r>
            <a:endParaRPr lang="en-U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375954" cy="210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75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412274" y="1000538"/>
            <a:ext cx="6305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/>
              <a:t>Nuevos liderazgos</a:t>
            </a:r>
            <a:endParaRPr lang="en-US" sz="3600" dirty="0"/>
          </a:p>
        </p:txBody>
      </p:sp>
      <p:sp>
        <p:nvSpPr>
          <p:cNvPr id="4" name="CuadroTexto 3"/>
          <p:cNvSpPr txBox="1"/>
          <p:nvPr/>
        </p:nvSpPr>
        <p:spPr>
          <a:xfrm>
            <a:off x="10519954" y="6348549"/>
            <a:ext cx="2072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Sneider Rivera</a:t>
            </a:r>
            <a:endParaRPr lang="en-US" dirty="0"/>
          </a:p>
        </p:txBody>
      </p:sp>
      <p:sp>
        <p:nvSpPr>
          <p:cNvPr id="5" name="CuadroTexto 4"/>
          <p:cNvSpPr txBox="1"/>
          <p:nvPr/>
        </p:nvSpPr>
        <p:spPr>
          <a:xfrm>
            <a:off x="2943497" y="2847703"/>
            <a:ext cx="52425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ES" dirty="0" smtClean="0"/>
              <a:t>Nueva cultura política y técnica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ES" dirty="0" smtClean="0"/>
              <a:t>Movimiento generoso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ES" dirty="0" smtClean="0"/>
              <a:t>Outsider</a:t>
            </a:r>
            <a:endParaRPr lang="en-U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558834" cy="195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2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567543" cy="2168434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048001" y="2612571"/>
            <a:ext cx="52948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 smtClean="0"/>
              <a:t>Muchas gracias </a:t>
            </a:r>
            <a:endParaRPr lang="en-US" sz="54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10572205" y="6365966"/>
            <a:ext cx="1854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Sneider Rivera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61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0402387" y="6488668"/>
            <a:ext cx="5712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Sneider Rivera</a:t>
            </a:r>
            <a:endParaRPr lang="en-US" dirty="0"/>
          </a:p>
        </p:txBody>
      </p:sp>
      <p:sp>
        <p:nvSpPr>
          <p:cNvPr id="4" name="CuadroTexto 3"/>
          <p:cNvSpPr txBox="1"/>
          <p:nvPr/>
        </p:nvSpPr>
        <p:spPr>
          <a:xfrm>
            <a:off x="3020721" y="1352415"/>
            <a:ext cx="469392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 smtClean="0"/>
              <a:t>La paz no mejora la convivencia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 smtClean="0"/>
              <a:t>Esfuerzos grandes . Resultados pobres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 smtClean="0"/>
              <a:t>Acuerdo de paz política en un momento de crisis profunda de la política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 smtClean="0"/>
              <a:t>Las causas del conflicto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 smtClean="0"/>
              <a:t>Los medios e instrumentos técnicos utilizados fueron los mismos del conflicto y de antes del conflicto mismo </a:t>
            </a:r>
            <a:endParaRPr lang="en-US" sz="20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98494" cy="1874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04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3862252" y="662578"/>
            <a:ext cx="5110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/>
              <a:t>Metodología</a:t>
            </a:r>
          </a:p>
          <a:p>
            <a:r>
              <a:rPr lang="es-ES" sz="3600" dirty="0" smtClean="0"/>
              <a:t> </a:t>
            </a:r>
            <a:endParaRPr lang="en-US" sz="3600" dirty="0"/>
          </a:p>
        </p:txBody>
      </p:sp>
      <p:sp>
        <p:nvSpPr>
          <p:cNvPr id="4" name="CuadroTexto 3"/>
          <p:cNvSpPr txBox="1"/>
          <p:nvPr/>
        </p:nvSpPr>
        <p:spPr>
          <a:xfrm>
            <a:off x="3181531" y="2525486"/>
            <a:ext cx="483616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Estudio de los países con mejores niveles de convivencia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Desarrollo teórico y empírico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Estudio de la teoría de la solución de conflictos y de la paz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La situación colombiana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Propuesta viable-posible-realizable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0485120" y="6488668"/>
            <a:ext cx="2143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Sneider Rivera</a:t>
            </a:r>
            <a:endParaRPr lang="en-U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24787" cy="17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10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4197531" y="943931"/>
            <a:ext cx="4023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/>
              <a:t>Objetivos</a:t>
            </a:r>
            <a:r>
              <a:rPr lang="es-ES" dirty="0" smtClean="0"/>
              <a:t> </a:t>
            </a:r>
            <a:endParaRPr lang="en-US" dirty="0"/>
          </a:p>
        </p:txBody>
      </p:sp>
      <p:sp>
        <p:nvSpPr>
          <p:cNvPr id="4" name="CuadroTexto 3"/>
          <p:cNvSpPr txBox="1"/>
          <p:nvPr/>
        </p:nvSpPr>
        <p:spPr>
          <a:xfrm>
            <a:off x="1878234" y="2534194"/>
            <a:ext cx="33121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GENERAL</a:t>
            </a:r>
          </a:p>
          <a:p>
            <a:pPr algn="ctr"/>
            <a:endParaRPr lang="es-ES" dirty="0"/>
          </a:p>
          <a:p>
            <a:pPr algn="ctr"/>
            <a:r>
              <a:rPr lang="es-ES" dirty="0" smtClean="0"/>
              <a:t>Formular una propuesta viable para construir convivencia en </a:t>
            </a:r>
          </a:p>
          <a:p>
            <a:pPr algn="ctr"/>
            <a:r>
              <a:rPr lang="es-ES" dirty="0" smtClean="0"/>
              <a:t>Colombia , dinamizar la economía y asegurar el bienestar de la población </a:t>
            </a:r>
            <a:endParaRPr lang="en-US" dirty="0"/>
          </a:p>
        </p:txBody>
      </p:sp>
      <p:sp>
        <p:nvSpPr>
          <p:cNvPr id="5" name="CuadroTexto 4"/>
          <p:cNvSpPr txBox="1"/>
          <p:nvPr/>
        </p:nvSpPr>
        <p:spPr>
          <a:xfrm>
            <a:off x="6431963" y="2534194"/>
            <a:ext cx="25704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Específicos</a:t>
            </a:r>
            <a:r>
              <a:rPr lang="es-ES" dirty="0" smtClean="0"/>
              <a:t> </a:t>
            </a:r>
          </a:p>
          <a:p>
            <a:pPr algn="ctr"/>
            <a:endParaRPr lang="es-ES" dirty="0" smtClean="0"/>
          </a:p>
          <a:p>
            <a:pPr algn="ctr"/>
            <a:r>
              <a:rPr lang="es-ES" dirty="0" smtClean="0"/>
              <a:t>Conocer las dos formas principales como se ha construido la realidad social mostrar la experiencia de los países con mejores niveles de </a:t>
            </a:r>
          </a:p>
          <a:p>
            <a:pPr algn="ctr"/>
            <a:r>
              <a:rPr lang="es-ES" dirty="0" smtClean="0"/>
              <a:t>convivencia como proyecto teórico , político y cultural  </a:t>
            </a:r>
            <a:endParaRPr lang="en-US" dirty="0"/>
          </a:p>
        </p:txBody>
      </p:sp>
      <p:sp>
        <p:nvSpPr>
          <p:cNvPr id="6" name="CuadroTexto 5"/>
          <p:cNvSpPr txBox="1"/>
          <p:nvPr/>
        </p:nvSpPr>
        <p:spPr>
          <a:xfrm>
            <a:off x="10576560" y="6488668"/>
            <a:ext cx="2204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Sneider Rivera </a:t>
            </a:r>
            <a:endParaRPr lang="en-U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402080" cy="211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0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431178" y="913451"/>
            <a:ext cx="505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/>
              <a:t>Tabla de contenido </a:t>
            </a:r>
            <a:endParaRPr lang="en-US" sz="3600" dirty="0"/>
          </a:p>
        </p:txBody>
      </p:sp>
      <p:sp>
        <p:nvSpPr>
          <p:cNvPr id="5" name="CuadroTexto 4"/>
          <p:cNvSpPr txBox="1"/>
          <p:nvPr/>
        </p:nvSpPr>
        <p:spPr>
          <a:xfrm>
            <a:off x="2629988" y="2412274"/>
            <a:ext cx="276061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/>
              <a:t>Capítulo I</a:t>
            </a:r>
          </a:p>
          <a:p>
            <a:endParaRPr lang="es-ES" b="1" dirty="0"/>
          </a:p>
          <a:p>
            <a:pPr algn="ctr"/>
            <a:r>
              <a:rPr lang="es-ES" b="1" dirty="0" smtClean="0"/>
              <a:t>Transformar el presente para hacer posible el mañana</a:t>
            </a:r>
          </a:p>
          <a:p>
            <a:pPr algn="ctr"/>
            <a:endParaRPr lang="es-ES" b="1" dirty="0"/>
          </a:p>
          <a:p>
            <a:pPr algn="ctr"/>
            <a:r>
              <a:rPr lang="es-ES" dirty="0" smtClean="0"/>
              <a:t>De la gestión de problemas a la gestión de riesgos sociales </a:t>
            </a:r>
            <a:endParaRPr lang="en-US" dirty="0"/>
          </a:p>
        </p:txBody>
      </p:sp>
      <p:sp>
        <p:nvSpPr>
          <p:cNvPr id="6" name="CuadroTexto 5"/>
          <p:cNvSpPr txBox="1"/>
          <p:nvPr/>
        </p:nvSpPr>
        <p:spPr>
          <a:xfrm>
            <a:off x="6643173" y="2412274"/>
            <a:ext cx="238179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/>
              <a:t>Capítulo II</a:t>
            </a:r>
          </a:p>
          <a:p>
            <a:endParaRPr lang="es-ES" b="1" dirty="0"/>
          </a:p>
          <a:p>
            <a:pPr algn="ctr"/>
            <a:r>
              <a:rPr lang="es-ES" b="1" dirty="0" smtClean="0"/>
              <a:t>Ellos lo hicieron y les fue muy bien </a:t>
            </a:r>
          </a:p>
          <a:p>
            <a:endParaRPr lang="es-ES" b="1" dirty="0"/>
          </a:p>
          <a:p>
            <a:pPr algn="ctr"/>
            <a:r>
              <a:rPr lang="es-ES" dirty="0" smtClean="0"/>
              <a:t>Políticas públicas para la protección de la familia con hijos </a:t>
            </a:r>
            <a:endParaRPr lang="en-US" dirty="0"/>
          </a:p>
        </p:txBody>
      </p:sp>
      <p:sp>
        <p:nvSpPr>
          <p:cNvPr id="7" name="CuadroTexto 6"/>
          <p:cNvSpPr txBox="1"/>
          <p:nvPr/>
        </p:nvSpPr>
        <p:spPr>
          <a:xfrm>
            <a:off x="10467703" y="6488668"/>
            <a:ext cx="1837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Sneider Rivera </a:t>
            </a:r>
            <a:endParaRPr lang="en-U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28207" cy="2090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77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509554" y="783771"/>
            <a:ext cx="5268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/>
              <a:t>Tabla de contenido</a:t>
            </a:r>
            <a:endParaRPr lang="en-US" sz="3600" dirty="0"/>
          </a:p>
        </p:txBody>
      </p:sp>
      <p:sp>
        <p:nvSpPr>
          <p:cNvPr id="5" name="CuadroTexto 4"/>
          <p:cNvSpPr txBox="1"/>
          <p:nvPr/>
        </p:nvSpPr>
        <p:spPr>
          <a:xfrm>
            <a:off x="2738845" y="2370406"/>
            <a:ext cx="230777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/>
              <a:t>Capítulo III</a:t>
            </a:r>
          </a:p>
          <a:p>
            <a:pPr algn="ctr"/>
            <a:endParaRPr lang="es-ES" b="1" dirty="0"/>
          </a:p>
          <a:p>
            <a:pPr algn="ctr"/>
            <a:r>
              <a:rPr lang="es-ES" b="1" dirty="0" smtClean="0"/>
              <a:t>Un cambio pequeño con grandes resultados </a:t>
            </a:r>
          </a:p>
          <a:p>
            <a:pPr algn="ctr"/>
            <a:endParaRPr lang="es-ES" b="1" dirty="0"/>
          </a:p>
          <a:p>
            <a:pPr algn="ctr"/>
            <a:r>
              <a:rPr lang="es-ES" dirty="0" smtClean="0"/>
              <a:t>La perspectiva de la convivencia</a:t>
            </a:r>
            <a:r>
              <a:rPr lang="es-ES" b="1" dirty="0" smtClean="0"/>
              <a:t> </a:t>
            </a:r>
            <a:endParaRPr lang="en-US" b="1" dirty="0"/>
          </a:p>
        </p:txBody>
      </p:sp>
      <p:sp>
        <p:nvSpPr>
          <p:cNvPr id="6" name="CuadroTexto 5"/>
          <p:cNvSpPr txBox="1"/>
          <p:nvPr/>
        </p:nvSpPr>
        <p:spPr>
          <a:xfrm>
            <a:off x="6527074" y="2370406"/>
            <a:ext cx="255161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/>
              <a:t>Capítulo IV</a:t>
            </a:r>
          </a:p>
          <a:p>
            <a:pPr algn="ctr"/>
            <a:endParaRPr lang="es-ES" b="1" dirty="0"/>
          </a:p>
          <a:p>
            <a:pPr algn="ctr"/>
            <a:r>
              <a:rPr lang="es-ES" b="1" dirty="0" smtClean="0"/>
              <a:t>Nosotros podemos </a:t>
            </a:r>
          </a:p>
          <a:p>
            <a:pPr algn="ctr"/>
            <a:endParaRPr lang="es-ES" b="1" dirty="0"/>
          </a:p>
          <a:p>
            <a:pPr algn="ctr"/>
            <a:r>
              <a:rPr lang="es-ES" dirty="0" smtClean="0"/>
              <a:t>La renovación social de la política </a:t>
            </a:r>
            <a:endParaRPr lang="en-US" dirty="0"/>
          </a:p>
        </p:txBody>
      </p:sp>
      <p:sp>
        <p:nvSpPr>
          <p:cNvPr id="7" name="CuadroTexto 6"/>
          <p:cNvSpPr txBox="1"/>
          <p:nvPr/>
        </p:nvSpPr>
        <p:spPr>
          <a:xfrm>
            <a:off x="10546080" y="6426926"/>
            <a:ext cx="1933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Sneider Rivera</a:t>
            </a:r>
            <a:endParaRPr lang="en-U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6286" cy="198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65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434046" y="496389"/>
            <a:ext cx="59827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/>
              <a:t>Transformar el presente</a:t>
            </a:r>
          </a:p>
          <a:p>
            <a:pPr algn="ctr"/>
            <a:r>
              <a:rPr lang="es-ES" sz="3200" dirty="0" smtClean="0"/>
              <a:t>  No hay mañana sino hay hoy </a:t>
            </a:r>
            <a:endParaRPr lang="en-US" sz="32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917" y="2195613"/>
            <a:ext cx="5619048" cy="3569461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0537372" y="6433956"/>
            <a:ext cx="1741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Sneider Rivera</a:t>
            </a:r>
            <a:endParaRPr lang="en-U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10789" cy="199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0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0554788" y="6488668"/>
            <a:ext cx="1959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Sneider Rivera</a:t>
            </a:r>
            <a:endParaRPr lang="en-U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49829" cy="1846218"/>
          </a:xfrm>
          <a:prstGeom prst="rect">
            <a:avLst/>
          </a:prstGeom>
        </p:spPr>
      </p:pic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1541946"/>
              </p:ext>
            </p:extLst>
          </p:nvPr>
        </p:nvGraphicFramePr>
        <p:xfrm>
          <a:off x="2307772" y="1846218"/>
          <a:ext cx="6453051" cy="37491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72291">
                  <a:extLst>
                    <a:ext uri="{9D8B030D-6E8A-4147-A177-3AD203B41FA5}">
                      <a16:colId xmlns:a16="http://schemas.microsoft.com/office/drawing/2014/main" val="941320774"/>
                    </a:ext>
                  </a:extLst>
                </a:gridCol>
                <a:gridCol w="1690380">
                  <a:extLst>
                    <a:ext uri="{9D8B030D-6E8A-4147-A177-3AD203B41FA5}">
                      <a16:colId xmlns:a16="http://schemas.microsoft.com/office/drawing/2014/main" val="2096283100"/>
                    </a:ext>
                  </a:extLst>
                </a:gridCol>
                <a:gridCol w="1690380">
                  <a:extLst>
                    <a:ext uri="{9D8B030D-6E8A-4147-A177-3AD203B41FA5}">
                      <a16:colId xmlns:a16="http://schemas.microsoft.com/office/drawing/2014/main" val="404483687"/>
                    </a:ext>
                  </a:extLst>
                </a:gridCol>
              </a:tblGrid>
              <a:tr h="37239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Ingresos por hogar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Promedio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Condición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2520631"/>
                  </a:ext>
                </a:extLst>
              </a:tr>
              <a:tr h="76682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Entre $3.000.0000.  y $</a:t>
                      </a:r>
                      <a:r>
                        <a:rPr lang="es-CO" sz="1100" dirty="0" smtClean="0">
                          <a:effectLst/>
                        </a:rPr>
                        <a:t>145.125.000</a:t>
                      </a:r>
                      <a:endParaRPr lang="en-US" sz="1100" dirty="0" smtClean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10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aseline="0" dirty="0" smtClean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Ingresos superiores a $ 5.000.000 mensuales  pc</a:t>
                      </a:r>
                      <a:endParaRPr lang="en-US" sz="11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2.4</a:t>
                      </a:r>
                      <a:r>
                        <a:rPr lang="es-CO" sz="1100" dirty="0" smtClean="0">
                          <a:effectLst/>
                        </a:rPr>
                        <a:t>%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1100" dirty="0" smtClean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 smtClean="0">
                          <a:solidFill>
                            <a:srgbClr val="0A04FC"/>
                          </a:solidFill>
                          <a:effectLst/>
                        </a:rPr>
                        <a:t>3.1%</a:t>
                      </a:r>
                      <a:r>
                        <a:rPr lang="es-CO" sz="1100" dirty="0" smtClean="0">
                          <a:effectLst/>
                        </a:rPr>
                        <a:t> 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Clase alta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27130728"/>
                  </a:ext>
                </a:extLst>
              </a:tr>
              <a:tr h="76682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Entre $ 609.000 y $ 3.000.000 </a:t>
                      </a:r>
                      <a:endParaRPr lang="en-US" sz="1100" dirty="0" smtClean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Entre $</a:t>
                      </a:r>
                      <a:r>
                        <a:rPr lang="es-ES" sz="1100" baseline="0" dirty="0" smtClean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916.713 y $ 4.936.114 </a:t>
                      </a:r>
                      <a:endParaRPr lang="en-US" sz="11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30.8</a:t>
                      </a:r>
                      <a:r>
                        <a:rPr lang="es-CO" sz="1100" dirty="0" smtClean="0">
                          <a:effectLst/>
                        </a:rPr>
                        <a:t>%</a:t>
                      </a:r>
                      <a:endParaRPr lang="en-US" sz="1100" dirty="0" smtClean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solidFill>
                            <a:srgbClr val="0A04FC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32.4%</a:t>
                      </a:r>
                      <a:endParaRPr lang="en-US" sz="1100" dirty="0">
                        <a:solidFill>
                          <a:srgbClr val="0A04F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Clase media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79779119"/>
                  </a:ext>
                </a:extLst>
              </a:tr>
              <a:tr h="76682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Entre $ 257.000 y $ 609.000 </a:t>
                      </a:r>
                      <a:endParaRPr lang="en-US" sz="1100" dirty="0" smtClean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Entre $ 467.561 y $916.713</a:t>
                      </a:r>
                      <a:endParaRPr lang="en-US" sz="11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39.8% </a:t>
                      </a:r>
                      <a:endParaRPr lang="en-US" sz="1100" dirty="0" smtClean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solidFill>
                            <a:srgbClr val="0A04FC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31.5%</a:t>
                      </a:r>
                      <a:endParaRPr lang="en-US" sz="1100" dirty="0">
                        <a:solidFill>
                          <a:srgbClr val="0A04F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Vulnerable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17875066"/>
                  </a:ext>
                </a:extLst>
              </a:tr>
              <a:tr h="39222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Menos de $ 257.000  </a:t>
                      </a:r>
                      <a:endParaRPr lang="en-US" sz="1100" dirty="0" smtClean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Menos</a:t>
                      </a:r>
                      <a:r>
                        <a:rPr lang="es-ES" sz="1100" baseline="0" dirty="0" smtClean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 $ 467.000</a:t>
                      </a:r>
                      <a:endParaRPr lang="en-US" sz="11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19.8%  </a:t>
                      </a:r>
                      <a:endParaRPr lang="en-US" sz="1100" dirty="0" smtClean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solidFill>
                            <a:srgbClr val="0A04FC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23.5%</a:t>
                      </a:r>
                      <a:endParaRPr lang="en-US" sz="1100" dirty="0">
                        <a:solidFill>
                          <a:srgbClr val="0A04F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Pobreza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60586649"/>
                  </a:ext>
                </a:extLst>
              </a:tr>
              <a:tr h="39222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Menos de $</a:t>
                      </a:r>
                      <a:r>
                        <a:rPr lang="es-CO" sz="1100" dirty="0" smtClean="0">
                          <a:effectLst/>
                        </a:rPr>
                        <a:t>117000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Menos</a:t>
                      </a:r>
                      <a:r>
                        <a:rPr lang="es-ES" sz="1100" baseline="0" dirty="0" smtClean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 $ 236.000</a:t>
                      </a:r>
                      <a:endParaRPr lang="es-CO" sz="1100" dirty="0" smtClean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7.2.%  </a:t>
                      </a:r>
                      <a:endParaRPr lang="en-US" sz="1100" dirty="0" smtClean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solidFill>
                            <a:srgbClr val="0A04FC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9.5%</a:t>
                      </a:r>
                      <a:endParaRPr lang="en-US" sz="1100" dirty="0">
                        <a:solidFill>
                          <a:srgbClr val="0A04F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Pobreza extrema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68080925"/>
                  </a:ext>
                </a:extLst>
              </a:tr>
            </a:tbl>
          </a:graphicData>
        </a:graphic>
      </p:graphicFrame>
      <p:sp>
        <p:nvSpPr>
          <p:cNvPr id="9" name="CuadroTexto 8"/>
          <p:cNvSpPr txBox="1"/>
          <p:nvPr/>
        </p:nvSpPr>
        <p:spPr>
          <a:xfrm>
            <a:off x="3082834" y="615817"/>
            <a:ext cx="4902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/>
              <a:t>Ingresos por hogar año 2018-</a:t>
            </a:r>
            <a:r>
              <a:rPr lang="es-ES" sz="2000" dirty="0" smtClean="0">
                <a:solidFill>
                  <a:srgbClr val="FF9900"/>
                </a:solidFill>
              </a:rPr>
              <a:t>2023 </a:t>
            </a:r>
          </a:p>
          <a:p>
            <a:pPr algn="ctr"/>
            <a:r>
              <a:rPr lang="es-ES" sz="2000" dirty="0" smtClean="0"/>
              <a:t>Colombia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9255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">
  <a:themeElements>
    <a:clrScheme name="Rojo naranj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939</TotalTime>
  <Words>786</Words>
  <Application>Microsoft Office PowerPoint</Application>
  <PresentationFormat>Panorámica</PresentationFormat>
  <Paragraphs>289</Paragraphs>
  <Slides>25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1" baseType="lpstr">
      <vt:lpstr>Arial</vt:lpstr>
      <vt:lpstr>Calibri</vt:lpstr>
      <vt:lpstr>Times New Roman</vt:lpstr>
      <vt:lpstr>Trebuchet MS</vt:lpstr>
      <vt:lpstr>Wingdings 3</vt:lpstr>
      <vt:lpstr>Faceta</vt:lpstr>
      <vt:lpstr>Presentación de PowerPoint</vt:lpstr>
      <vt:lpstr>Sneider Rivera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USER</cp:lastModifiedBy>
  <cp:revision>51</cp:revision>
  <dcterms:created xsi:type="dcterms:W3CDTF">2025-10-09T21:18:24Z</dcterms:created>
  <dcterms:modified xsi:type="dcterms:W3CDTF">2025-10-22T20:52:53Z</dcterms:modified>
</cp:coreProperties>
</file>