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sldIdLst>
    <p:sldId id="256" r:id="rId2"/>
    <p:sldId id="257" r:id="rId3"/>
    <p:sldId id="304" r:id="rId4"/>
    <p:sldId id="258" r:id="rId5"/>
    <p:sldId id="259" r:id="rId6"/>
    <p:sldId id="287" r:id="rId7"/>
    <p:sldId id="261" r:id="rId8"/>
    <p:sldId id="263" r:id="rId9"/>
    <p:sldId id="262" r:id="rId10"/>
    <p:sldId id="288" r:id="rId11"/>
    <p:sldId id="266" r:id="rId12"/>
    <p:sldId id="289" r:id="rId13"/>
    <p:sldId id="267" r:id="rId14"/>
    <p:sldId id="268" r:id="rId15"/>
    <p:sldId id="290" r:id="rId16"/>
    <p:sldId id="269" r:id="rId17"/>
    <p:sldId id="291" r:id="rId18"/>
    <p:sldId id="270" r:id="rId19"/>
    <p:sldId id="292" r:id="rId20"/>
    <p:sldId id="271" r:id="rId21"/>
    <p:sldId id="293" r:id="rId22"/>
    <p:sldId id="272" r:id="rId23"/>
    <p:sldId id="280" r:id="rId24"/>
    <p:sldId id="294" r:id="rId25"/>
    <p:sldId id="274" r:id="rId26"/>
    <p:sldId id="295" r:id="rId27"/>
    <p:sldId id="275" r:id="rId28"/>
    <p:sldId id="296" r:id="rId29"/>
    <p:sldId id="276" r:id="rId30"/>
    <p:sldId id="297" r:id="rId31"/>
    <p:sldId id="277" r:id="rId32"/>
    <p:sldId id="278" r:id="rId33"/>
    <p:sldId id="298" r:id="rId34"/>
    <p:sldId id="281" r:id="rId35"/>
    <p:sldId id="299" r:id="rId36"/>
    <p:sldId id="282" r:id="rId37"/>
    <p:sldId id="300" r:id="rId38"/>
    <p:sldId id="283" r:id="rId39"/>
    <p:sldId id="301" r:id="rId40"/>
    <p:sldId id="284" r:id="rId41"/>
    <p:sldId id="285" r:id="rId42"/>
    <p:sldId id="264" r:id="rId43"/>
    <p:sldId id="265" r:id="rId44"/>
    <p:sldId id="305" r:id="rId45"/>
    <p:sldId id="306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Wauconda Middle School</c:v>
                </c:pt>
                <c:pt idx="1">
                  <c:v>Matthews Middle School</c:v>
                </c:pt>
                <c:pt idx="2">
                  <c:v>Wauconda High School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 formatCode="0%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1-4921-B360-4BC8A4105C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Wauconda Middle School</c:v>
                </c:pt>
                <c:pt idx="1">
                  <c:v>Matthews Middle School</c:v>
                </c:pt>
                <c:pt idx="2">
                  <c:v>Wauconda High School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1.02</c:v>
                </c:pt>
                <c:pt idx="1">
                  <c:v>0.69</c:v>
                </c:pt>
                <c:pt idx="2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1-4921-B360-4BC8A4105C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Wauconda Middle School</c:v>
                </c:pt>
                <c:pt idx="1">
                  <c:v>Matthews Middle School</c:v>
                </c:pt>
                <c:pt idx="2">
                  <c:v>Wauconda High School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0.89</c:v>
                </c:pt>
                <c:pt idx="1">
                  <c:v>0.83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B1-4921-B360-4BC8A4105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9399728"/>
        <c:axId val="1255189904"/>
      </c:barChart>
      <c:catAx>
        <c:axId val="119939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189904"/>
        <c:crosses val="autoZero"/>
        <c:auto val="1"/>
        <c:lblAlgn val="ctr"/>
        <c:lblOffset val="100"/>
        <c:noMultiLvlLbl val="0"/>
      </c:catAx>
      <c:valAx>
        <c:axId val="125518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39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0.89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0.9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0.86</c:v>
                </c:pt>
                <c:pt idx="2" formatCode="General">
                  <c:v>0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</c:v>
                </c:pt>
                <c:pt idx="2" formatCode="General">
                  <c:v>0</c:v>
                </c:pt>
                <c:pt idx="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0.79</c:v>
                </c:pt>
                <c:pt idx="1">
                  <c:v>0.89</c:v>
                </c:pt>
                <c:pt idx="2">
                  <c:v>0.83</c:v>
                </c:pt>
                <c:pt idx="3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0.92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0.95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0.95</c:v>
                </c:pt>
                <c:pt idx="2" formatCode="General">
                  <c:v>0</c:v>
                </c:pt>
                <c:pt idx="3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0.93</c:v>
                </c:pt>
                <c:pt idx="2" formatCode="General">
                  <c:v>0</c:v>
                </c:pt>
                <c:pt idx="3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0.84</c:v>
                </c:pt>
                <c:pt idx="1">
                  <c:v>0.92</c:v>
                </c:pt>
                <c:pt idx="2">
                  <c:v>0.88</c:v>
                </c:pt>
                <c:pt idx="3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0.82</c:v>
                </c:pt>
                <c:pt idx="1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0.88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0.53</c:v>
                </c:pt>
                <c:pt idx="2" formatCode="General">
                  <c:v>0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0.63</c:v>
                </c:pt>
                <c:pt idx="2" formatCode="General">
                  <c:v>0</c:v>
                </c:pt>
                <c:pt idx="3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0.71</c:v>
                </c:pt>
                <c:pt idx="1">
                  <c:v>0.79</c:v>
                </c:pt>
                <c:pt idx="2">
                  <c:v>0.68</c:v>
                </c:pt>
                <c:pt idx="3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0.94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0.93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0.91</c:v>
                </c:pt>
                <c:pt idx="2" formatCode="General">
                  <c:v>0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0.95</c:v>
                </c:pt>
                <c:pt idx="2" formatCode="General">
                  <c:v>0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0.82</c:v>
                </c:pt>
                <c:pt idx="1">
                  <c:v>0.92</c:v>
                </c:pt>
                <c:pt idx="2">
                  <c:v>0.89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0.99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1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0.98</c:v>
                </c:pt>
                <c:pt idx="2" formatCode="General">
                  <c:v>0</c:v>
                </c:pt>
                <c:pt idx="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0.98</c:v>
                </c:pt>
                <c:pt idx="2" formatCode="General">
                  <c:v>0</c:v>
                </c:pt>
                <c:pt idx="3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40-4B1C-AD52-E28AEA65B9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0.06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40-4B1C-AD52-E28AEA65B9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0.03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40-4B1C-AD52-E28AEA65B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8107823"/>
        <c:axId val="628103023"/>
      </c:barChart>
      <c:catAx>
        <c:axId val="6281078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03023"/>
        <c:crosses val="autoZero"/>
        <c:auto val="1"/>
        <c:lblAlgn val="ctr"/>
        <c:lblOffset val="100"/>
        <c:noMultiLvlLbl val="0"/>
      </c:catAx>
      <c:valAx>
        <c:axId val="62810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8107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1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1</c:v>
                </c:pt>
                <c:pt idx="2" formatCode="General">
                  <c:v>0</c:v>
                </c:pt>
                <c:pt idx="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0.99</c:v>
                </c:pt>
                <c:pt idx="2" formatCode="General">
                  <c:v>0</c:v>
                </c:pt>
                <c:pt idx="3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0.99</c:v>
                </c:pt>
                <c:pt idx="1">
                  <c:v>0.98</c:v>
                </c:pt>
                <c:pt idx="2">
                  <c:v>1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0.98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1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</c:v>
                </c:pt>
                <c:pt idx="2" formatCode="General">
                  <c:v>0</c:v>
                </c:pt>
                <c:pt idx="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0.96</c:v>
                </c:pt>
                <c:pt idx="2" formatCode="General">
                  <c:v>0</c:v>
                </c:pt>
                <c:pt idx="3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0.98</c:v>
                </c:pt>
                <c:pt idx="1">
                  <c:v>0.96</c:v>
                </c:pt>
                <c:pt idx="2">
                  <c:v>0.96</c:v>
                </c:pt>
                <c:pt idx="3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0.99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0.99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0.97</c:v>
                </c:pt>
                <c:pt idx="2" formatCode="General">
                  <c:v>0</c:v>
                </c:pt>
                <c:pt idx="3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0.99</c:v>
                </c:pt>
                <c:pt idx="2" formatCode="General">
                  <c:v>0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0.99</c:v>
                </c:pt>
                <c:pt idx="1">
                  <c:v>0.98</c:v>
                </c:pt>
                <c:pt idx="2">
                  <c:v>1</c:v>
                </c:pt>
                <c:pt idx="3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0.95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0.98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0.62</c:v>
                </c:pt>
                <c:pt idx="2" formatCode="General">
                  <c:v>0</c:v>
                </c:pt>
                <c:pt idx="3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0.82</c:v>
                </c:pt>
                <c:pt idx="2" formatCode="General">
                  <c:v>0</c:v>
                </c:pt>
                <c:pt idx="3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0.91</c:v>
                </c:pt>
                <c:pt idx="1">
                  <c:v>0.87</c:v>
                </c:pt>
                <c:pt idx="2">
                  <c:v>0.89</c:v>
                </c:pt>
                <c:pt idx="3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0.97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0.98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0.71</c:v>
                </c:pt>
                <c:pt idx="2" formatCode="General">
                  <c:v>0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0.86</c:v>
                </c:pt>
                <c:pt idx="2" formatCode="General">
                  <c:v>0</c:v>
                </c:pt>
                <c:pt idx="3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0.93</c:v>
                </c:pt>
                <c:pt idx="1">
                  <c:v>0.91</c:v>
                </c:pt>
                <c:pt idx="2">
                  <c:v>0.91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0.32</c:v>
                </c:pt>
                <c:pt idx="2" formatCode="General">
                  <c:v>0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0.19</c:v>
                </c:pt>
                <c:pt idx="2" formatCode="General">
                  <c:v>0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0.03</c:v>
                </c:pt>
                <c:pt idx="2">
                  <c:v>0.06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0.94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0.96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0.46</c:v>
                </c:pt>
                <c:pt idx="2" formatCode="General">
                  <c:v>0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0.75</c:v>
                </c:pt>
                <c:pt idx="2" formatCode="General">
                  <c:v>0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0.91</c:v>
                </c:pt>
                <c:pt idx="1">
                  <c:v>0.86</c:v>
                </c:pt>
                <c:pt idx="2">
                  <c:v>0.83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0.99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0.75</c:v>
                </c:pt>
                <c:pt idx="2" formatCode="General">
                  <c:v>0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0.9</c:v>
                </c:pt>
                <c:pt idx="2" formatCode="General">
                  <c:v>0</c:v>
                </c:pt>
                <c:pt idx="3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0.95</c:v>
                </c:pt>
                <c:pt idx="1">
                  <c:v>0.93</c:v>
                </c:pt>
                <c:pt idx="2">
                  <c:v>0.97</c:v>
                </c:pt>
                <c:pt idx="3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0.34</c:v>
                </c:pt>
                <c:pt idx="2" formatCode="General">
                  <c:v>0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0.05</c:v>
                </c:pt>
                <c:pt idx="2" formatCode="General">
                  <c:v>0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0.01</c:v>
                </c:pt>
                <c:pt idx="1">
                  <c:v>0.02</c:v>
                </c:pt>
                <c:pt idx="2">
                  <c:v>0.02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0.73</c:v>
                </c:pt>
                <c:pt idx="1">
                  <c:v>0.8</c:v>
                </c:pt>
                <c:pt idx="2">
                  <c:v>0.87</c:v>
                </c:pt>
                <c:pt idx="3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0.01</c:v>
                </c:pt>
                <c:pt idx="2" formatCode="General">
                  <c:v>0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</c:v>
                </c:pt>
                <c:pt idx="2" formatCode="General">
                  <c:v>0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0.02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9FB702D-E5E1-4E72-9F6E-B84CBDBE5DE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293-4FCA-A030-C549D01D43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0.2</c:v>
                </c:pt>
                <c:pt idx="2" formatCode="General">
                  <c:v>0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0.04</c:v>
                </c:pt>
                <c:pt idx="2" formatCode="General">
                  <c:v>0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1.47E-2</c:v>
                </c:pt>
                <c:pt idx="1">
                  <c:v>2.29E-2</c:v>
                </c:pt>
                <c:pt idx="2">
                  <c:v>2.8400000000000002E-2</c:v>
                </c:pt>
                <c:pt idx="3">
                  <c:v>1.9199999999999998E-2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0.01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Wauconda Middle School</c:v>
                </c:pt>
                <c:pt idx="1">
                  <c:v>Matthews Middle School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0.05</c:v>
                </c:pt>
                <c:pt idx="2" formatCode="General">
                  <c:v>0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48-A007-5AE7558C9F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0.01</c:v>
                </c:pt>
                <c:pt idx="2" formatCode="General">
                  <c:v>0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3-4948-A007-5AE7558C9F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9th Grade</c:v>
                </c:pt>
                <c:pt idx="1">
                  <c:v>10th Grade</c:v>
                </c:pt>
                <c:pt idx="2">
                  <c:v>11th Grade</c:v>
                </c:pt>
                <c:pt idx="3">
                  <c:v>12th Grade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0.01</c:v>
                </c:pt>
                <c:pt idx="1">
                  <c:v>2.29E-2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3-4948-A007-5AE7558C9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40111"/>
        <c:axId val="1116540591"/>
      </c:barChart>
      <c:catAx>
        <c:axId val="111654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591"/>
        <c:crosses val="autoZero"/>
        <c:auto val="1"/>
        <c:lblAlgn val="ctr"/>
        <c:lblOffset val="100"/>
        <c:noMultiLvlLbl val="0"/>
      </c:catAx>
      <c:valAx>
        <c:axId val="111654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654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8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6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8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5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41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5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5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4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6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17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A95A4F-6851-483E-8C86-31AA85F7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2A401-D3F2-546E-F32D-9BCA6F61C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7"/>
            <a:ext cx="3401961" cy="3686015"/>
          </a:xfrm>
        </p:spPr>
        <p:txBody>
          <a:bodyPr>
            <a:normAutofit/>
          </a:bodyPr>
          <a:lstStyle/>
          <a:p>
            <a:r>
              <a:rPr lang="en-US" sz="4800" dirty="0"/>
              <a:t>District 118 2024 Illinois Youth Survey Data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67B80F-DC96-4AB3-BCAC-07B698F6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2C23A-5B68-4151-A35E-69055BD5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6C535E-8900-4C12-9B34-681C17AD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A black background with colorful lines and text&#10;&#10;Description automatically generated">
            <a:extLst>
              <a:ext uri="{FF2B5EF4-FFF2-40B4-BE49-F238E27FC236}">
                <a16:creationId xmlns:a16="http://schemas.microsoft.com/office/drawing/2014/main" id="{2B142448-B21A-0876-DAB1-D643ACDC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86" y="1218492"/>
            <a:ext cx="7130810" cy="35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2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090562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212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075744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04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439098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56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179955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13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7B5CF-4443-78D7-71D1-B70245FD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Perception of Risk</a:t>
            </a:r>
          </a:p>
        </p:txBody>
      </p:sp>
      <p:pic>
        <p:nvPicPr>
          <p:cNvPr id="4" name="Picture 3" descr="Blue arrows pointing at a red button">
            <a:extLst>
              <a:ext uri="{FF2B5EF4-FFF2-40B4-BE49-F238E27FC236}">
                <a16:creationId xmlns:a16="http://schemas.microsoft.com/office/drawing/2014/main" id="{63E6A991-47EB-FCCA-E0E5-CD587C6F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29" r="23254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3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71496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3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804290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08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44938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550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193061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728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604783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61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2E79-A047-0721-44CF-9894F688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Illinois Youth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89096-4122-9329-E826-1CB14D0D5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The Illinois Department of Human Services (IDHS) has funded the administration of the Illinois Youth Survey (IYS) biennially since 1990. The IYS is a self-report survey administered in school settings and is designed to gather information about a variety of health and social indicators including substance use and perceptions, bullying, school climate, nutrition, and physical activity.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820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2126874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6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885203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03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138014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903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EA9BB-EC0B-AED6-10D2-789ADC8EA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Perception of Parental Disapproval</a:t>
            </a:r>
          </a:p>
        </p:txBody>
      </p:sp>
      <p:pic>
        <p:nvPicPr>
          <p:cNvPr id="5" name="Picture 4" descr="A group of yellow figures and a red figure on the other side">
            <a:extLst>
              <a:ext uri="{FF2B5EF4-FFF2-40B4-BE49-F238E27FC236}">
                <a16:creationId xmlns:a16="http://schemas.microsoft.com/office/drawing/2014/main" id="{5F3BFB4A-D6E4-D6EF-348D-36DD85549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53" r="9130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640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296868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3700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579540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38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174813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9064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217553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98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729169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002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878887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116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2E79-A047-0721-44CF-9894F688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Measure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89096-4122-9329-E826-1CB14D0D5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10058399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</a:t>
            </a:r>
            <a:r>
              <a:rPr lang="en-US" b="1" dirty="0"/>
              <a:t>Past 30 Day Use </a:t>
            </a:r>
            <a:r>
              <a:rPr lang="en-US" dirty="0"/>
              <a:t>– These percentages should trend downwards and be as close to 0 as possible.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b="1" dirty="0"/>
              <a:t>Perception of Risk </a:t>
            </a:r>
            <a:r>
              <a:rPr lang="en-US" dirty="0"/>
              <a:t>– These percentages should trend upwards and be as close to 100 as possible. </a:t>
            </a:r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b="1" dirty="0"/>
              <a:t>Perception of Parental Disapproval </a:t>
            </a:r>
            <a:r>
              <a:rPr lang="en-US" dirty="0"/>
              <a:t>- These percentages should trend upwards and be as close to 100 as possible.</a:t>
            </a:r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b="1" dirty="0"/>
              <a:t>Perception of Peer Disapproval </a:t>
            </a:r>
            <a:r>
              <a:rPr lang="en-US" dirty="0"/>
              <a:t>- These percentages should trend upwards and be as close to 100 as possible.</a:t>
            </a:r>
          </a:p>
        </p:txBody>
      </p:sp>
    </p:spTree>
    <p:extLst>
      <p:ext uri="{BB962C8B-B14F-4D97-AF65-F5344CB8AC3E}">
        <p14:creationId xmlns:p14="http://schemas.microsoft.com/office/powerpoint/2010/main" val="2106671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777552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48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507810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475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87A5C-F21E-CA86-A062-5FE4EC341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Perception of Peer Disapproval </a:t>
            </a:r>
          </a:p>
        </p:txBody>
      </p:sp>
      <p:pic>
        <p:nvPicPr>
          <p:cNvPr id="4" name="Picture 3" descr="Red toy person in front of two lines of white figures">
            <a:extLst>
              <a:ext uri="{FF2B5EF4-FFF2-40B4-BE49-F238E27FC236}">
                <a16:creationId xmlns:a16="http://schemas.microsoft.com/office/drawing/2014/main" id="{F7E2EDDC-3A17-3288-F0D7-EA41712EC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8" r="25852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299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791930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365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049150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5391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898322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784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958187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4900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800870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823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226659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8160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739996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161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4E74486-E6AB-4CA4-B730-DCB6EBC7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16E3F-D477-174E-A255-9674A3D0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705" y="4614237"/>
            <a:ext cx="4852657" cy="9936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School Participation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D29D94-DCB8-41B5-B682-FE1CEFCB5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1720810-DC7C-41EE-8F6B-E884FA644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D905F4-0739-470A-953A-6CDD9AD6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A158BF-670F-7F12-3EEC-80C834C4E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860685"/>
              </p:ext>
            </p:extLst>
          </p:nvPr>
        </p:nvGraphicFramePr>
        <p:xfrm>
          <a:off x="635457" y="244445"/>
          <a:ext cx="10916463" cy="430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382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Drugs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236830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3124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92EAF-2323-B731-72A6-8801F0D3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Other Data Points</a:t>
            </a:r>
          </a:p>
        </p:txBody>
      </p:sp>
      <p:pic>
        <p:nvPicPr>
          <p:cNvPr id="4" name="Picture 3" descr="Vibrant multicolour checkered floor design">
            <a:extLst>
              <a:ext uri="{FF2B5EF4-FFF2-40B4-BE49-F238E27FC236}">
                <a16:creationId xmlns:a16="http://schemas.microsoft.com/office/drawing/2014/main" id="{DB250071-495A-40CE-1F44-E52DC5451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2" r="19988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61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Past 30 Day Use: E-Cigarettes or Vaping Products – 8</a:t>
            </a:r>
            <a:r>
              <a:rPr lang="en-US" sz="4400" baseline="30000" dirty="0"/>
              <a:t>th</a:t>
            </a:r>
            <a:r>
              <a:rPr lang="en-US" sz="4400" dirty="0"/>
              <a:t> Grade</a:t>
            </a:r>
            <a:br>
              <a:rPr lang="en-US" dirty="0"/>
            </a:br>
            <a:r>
              <a:rPr lang="en-US" sz="2200" b="1" u="sng" dirty="0"/>
              <a:t>*NOT a core measure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107402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518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Past 30 Day Use: E-Cigarettes or Vaping Products – High School</a:t>
            </a:r>
            <a:br>
              <a:rPr lang="en-US" dirty="0"/>
            </a:br>
            <a:r>
              <a:rPr lang="en-US" sz="2200" b="1" u="sng" dirty="0"/>
              <a:t>*NOT a Core Measure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146473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8253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Alcohol Supply Source: During the past year, did you usually get your own beer, wine, or liquor from the following sources- High School </a:t>
            </a:r>
            <a:br>
              <a:rPr lang="en-US" dirty="0"/>
            </a:br>
            <a:r>
              <a:rPr lang="en-US" sz="2200" b="1" u="sng" dirty="0"/>
              <a:t>*NOT a Core Measure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890B90-11A2-8436-DF24-109AD7325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79516"/>
              </p:ext>
            </p:extLst>
          </p:nvPr>
        </p:nvGraphicFramePr>
        <p:xfrm>
          <a:off x="1208134" y="2014310"/>
          <a:ext cx="9947545" cy="387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509">
                  <a:extLst>
                    <a:ext uri="{9D8B030D-6E8A-4147-A177-3AD203B41FA5}">
                      <a16:colId xmlns:a16="http://schemas.microsoft.com/office/drawing/2014/main" val="1445478765"/>
                    </a:ext>
                  </a:extLst>
                </a:gridCol>
                <a:gridCol w="1989509">
                  <a:extLst>
                    <a:ext uri="{9D8B030D-6E8A-4147-A177-3AD203B41FA5}">
                      <a16:colId xmlns:a16="http://schemas.microsoft.com/office/drawing/2014/main" val="758740925"/>
                    </a:ext>
                  </a:extLst>
                </a:gridCol>
                <a:gridCol w="1989509">
                  <a:extLst>
                    <a:ext uri="{9D8B030D-6E8A-4147-A177-3AD203B41FA5}">
                      <a16:colId xmlns:a16="http://schemas.microsoft.com/office/drawing/2014/main" val="741732601"/>
                    </a:ext>
                  </a:extLst>
                </a:gridCol>
                <a:gridCol w="1989509">
                  <a:extLst>
                    <a:ext uri="{9D8B030D-6E8A-4147-A177-3AD203B41FA5}">
                      <a16:colId xmlns:a16="http://schemas.microsoft.com/office/drawing/2014/main" val="2500532412"/>
                    </a:ext>
                  </a:extLst>
                </a:gridCol>
                <a:gridCol w="1989509">
                  <a:extLst>
                    <a:ext uri="{9D8B030D-6E8A-4147-A177-3AD203B41FA5}">
                      <a16:colId xmlns:a16="http://schemas.microsoft.com/office/drawing/2014/main" val="1330388165"/>
                    </a:ext>
                  </a:extLst>
                </a:gridCol>
              </a:tblGrid>
              <a:tr h="775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478199"/>
                  </a:ext>
                </a:extLst>
              </a:tr>
              <a:tr h="775899">
                <a:tc>
                  <a:txBody>
                    <a:bodyPr/>
                    <a:lstStyle/>
                    <a:p>
                      <a:r>
                        <a:rPr lang="en-US" dirty="0"/>
                        <a:t>Retail Purchase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20762"/>
                  </a:ext>
                </a:extLst>
              </a:tr>
              <a:tr h="775899">
                <a:tc>
                  <a:txBody>
                    <a:bodyPr/>
                    <a:lstStyle/>
                    <a:p>
                      <a:r>
                        <a:rPr lang="en-US" dirty="0"/>
                        <a:t>Parent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31905"/>
                  </a:ext>
                </a:extLst>
              </a:tr>
              <a:tr h="775899">
                <a:tc>
                  <a:txBody>
                    <a:bodyPr/>
                    <a:lstStyle/>
                    <a:p>
                      <a:r>
                        <a:rPr lang="en-US" dirty="0"/>
                        <a:t>Social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210305"/>
                  </a:ext>
                </a:extLst>
              </a:tr>
              <a:tr h="775899">
                <a:tc>
                  <a:txBody>
                    <a:bodyPr/>
                    <a:lstStyle/>
                    <a:p>
                      <a:r>
                        <a:rPr lang="en-US" dirty="0"/>
                        <a:t>Accessed without Permission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1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640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Alcohol Supply Source: During the past year, did you usually get your own beer, wine, or liquor from the following sources- 8</a:t>
            </a:r>
            <a:r>
              <a:rPr lang="en-US" sz="3100" baseline="30000" dirty="0"/>
              <a:t>th</a:t>
            </a:r>
            <a:r>
              <a:rPr lang="en-US" sz="3100" dirty="0"/>
              <a:t> Grade</a:t>
            </a:r>
            <a:br>
              <a:rPr lang="en-US" dirty="0"/>
            </a:br>
            <a:r>
              <a:rPr lang="en-US" sz="2200" b="1" u="sng" dirty="0"/>
              <a:t>*NOT a Core Measure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890B90-11A2-8436-DF24-109AD7325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710969"/>
              </p:ext>
            </p:extLst>
          </p:nvPr>
        </p:nvGraphicFramePr>
        <p:xfrm>
          <a:off x="1208134" y="2014310"/>
          <a:ext cx="9947547" cy="387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849">
                  <a:extLst>
                    <a:ext uri="{9D8B030D-6E8A-4147-A177-3AD203B41FA5}">
                      <a16:colId xmlns:a16="http://schemas.microsoft.com/office/drawing/2014/main" val="1445478765"/>
                    </a:ext>
                  </a:extLst>
                </a:gridCol>
                <a:gridCol w="3315849">
                  <a:extLst>
                    <a:ext uri="{9D8B030D-6E8A-4147-A177-3AD203B41FA5}">
                      <a16:colId xmlns:a16="http://schemas.microsoft.com/office/drawing/2014/main" val="758740925"/>
                    </a:ext>
                  </a:extLst>
                </a:gridCol>
                <a:gridCol w="3315849">
                  <a:extLst>
                    <a:ext uri="{9D8B030D-6E8A-4147-A177-3AD203B41FA5}">
                      <a16:colId xmlns:a16="http://schemas.microsoft.com/office/drawing/2014/main" val="741732601"/>
                    </a:ext>
                  </a:extLst>
                </a:gridCol>
              </a:tblGrid>
              <a:tr h="775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Matthews Middle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Wauconda Middle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478199"/>
                  </a:ext>
                </a:extLst>
              </a:tr>
              <a:tr h="775899">
                <a:tc>
                  <a:txBody>
                    <a:bodyPr/>
                    <a:lstStyle/>
                    <a:p>
                      <a:r>
                        <a:rPr lang="en-US" dirty="0"/>
                        <a:t>Retail Purchase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20762"/>
                  </a:ext>
                </a:extLst>
              </a:tr>
              <a:tr h="775899">
                <a:tc>
                  <a:txBody>
                    <a:bodyPr/>
                    <a:lstStyle/>
                    <a:p>
                      <a:r>
                        <a:rPr lang="en-US" dirty="0"/>
                        <a:t>Parent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31905"/>
                  </a:ext>
                </a:extLst>
              </a:tr>
              <a:tr h="775899">
                <a:tc>
                  <a:txBody>
                    <a:bodyPr/>
                    <a:lstStyle/>
                    <a:p>
                      <a:r>
                        <a:rPr lang="en-US" dirty="0"/>
                        <a:t>Social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210305"/>
                  </a:ext>
                </a:extLst>
              </a:tr>
              <a:tr h="775899">
                <a:tc>
                  <a:txBody>
                    <a:bodyPr/>
                    <a:lstStyle/>
                    <a:p>
                      <a:r>
                        <a:rPr lang="en-US" dirty="0"/>
                        <a:t>Accessed without Permission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15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1458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u="sng" dirty="0"/>
              <a:t>High School </a:t>
            </a:r>
            <a:r>
              <a:rPr lang="en-US" sz="3100" dirty="0"/>
              <a:t>- To what extent have you seen in the last 12 months posters or messages displayed at school encouraging students not to use alcohol or other drugs.</a:t>
            </a:r>
            <a:br>
              <a:rPr lang="en-US" dirty="0"/>
            </a:br>
            <a:r>
              <a:rPr lang="en-US" sz="2000" b="1" u="sng" dirty="0"/>
              <a:t>*NOT a Core Measure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66778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968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E57A-EC5D-86A3-0554-4EF1282F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D2C29-8F0F-8618-3BE2-B614BA90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 the data from the Illinois Youth Survey with the Wauconda area.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By 2026 work on increasing the overall student participation at Wauconda High School in the Illinois Youth Survey to at least 70%.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with the Youth Advisory Board to help educate students on harms of substance use at both the high school and middle schools.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working with the Youth Advisory Board on creating Social Norm Campaigns for the High school but also expand to the Middle Schools.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Strategic and Action Planning Committee will continue to update NCA products – Community Assessment, Logic Models, Action Plan, etc.</a:t>
            </a:r>
          </a:p>
        </p:txBody>
      </p:sp>
    </p:spTree>
    <p:extLst>
      <p:ext uri="{BB962C8B-B14F-4D97-AF65-F5344CB8AC3E}">
        <p14:creationId xmlns:p14="http://schemas.microsoft.com/office/powerpoint/2010/main" val="429151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16E3F-D477-174E-A255-9674A3D0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Past 30 Day Use</a:t>
            </a:r>
          </a:p>
        </p:txBody>
      </p:sp>
      <p:pic>
        <p:nvPicPr>
          <p:cNvPr id="43" name="Picture 42" descr="A red pin is pinned on a calendar date">
            <a:extLst>
              <a:ext uri="{FF2B5EF4-FFF2-40B4-BE49-F238E27FC236}">
                <a16:creationId xmlns:a16="http://schemas.microsoft.com/office/drawing/2014/main" id="{E399E884-2577-308F-144B-9AE13A583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4" r="-1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24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1AD9D-2709-3D42-62C9-4DCD9DA1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D55FA9-CA6B-1FCC-524A-D63C920825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1789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77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871039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00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–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890090"/>
              </p:ext>
            </p:extLst>
          </p:nvPr>
        </p:nvGraphicFramePr>
        <p:xfrm>
          <a:off x="2272420" y="1892174"/>
          <a:ext cx="7994210" cy="4390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09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B4DA-DF61-F559-C7BE-E5B47532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Tobacco – High School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E73DB2-536D-E7F5-BD77-FABD6526E4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998869"/>
              </p:ext>
            </p:extLst>
          </p:nvPr>
        </p:nvGraphicFramePr>
        <p:xfrm>
          <a:off x="1846908" y="1737360"/>
          <a:ext cx="8313092" cy="4400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1025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681</TotalTime>
  <Words>650</Words>
  <Application>Microsoft Office PowerPoint</Application>
  <PresentationFormat>Widescreen</PresentationFormat>
  <Paragraphs>99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Retrospect</vt:lpstr>
      <vt:lpstr>District 118 2024 Illinois Youth Survey Data</vt:lpstr>
      <vt:lpstr>Purpose of the Illinois Youth Survey</vt:lpstr>
      <vt:lpstr>Core Measure Data</vt:lpstr>
      <vt:lpstr>School Participation</vt:lpstr>
      <vt:lpstr>Past 30 Day Use</vt:lpstr>
      <vt:lpstr>Alcohol – 8th Grade</vt:lpstr>
      <vt:lpstr>Alcohol – High School</vt:lpstr>
      <vt:lpstr>Tobacco – 8th Grade</vt:lpstr>
      <vt:lpstr>Tobacco – High School</vt:lpstr>
      <vt:lpstr>Marijuana – 8th Grade</vt:lpstr>
      <vt:lpstr>Marijuana – High School</vt:lpstr>
      <vt:lpstr>Prescription Drugs – 8th Grade</vt:lpstr>
      <vt:lpstr>Prescription Drugs – High School</vt:lpstr>
      <vt:lpstr>Perception of Risk</vt:lpstr>
      <vt:lpstr>Alcohol – 8th Grade</vt:lpstr>
      <vt:lpstr>Alcohol– High School</vt:lpstr>
      <vt:lpstr>Tobacco – 8th Grade</vt:lpstr>
      <vt:lpstr>Tobacco – High School</vt:lpstr>
      <vt:lpstr>Marijuana – 8th Grade</vt:lpstr>
      <vt:lpstr>Marijuana – High School</vt:lpstr>
      <vt:lpstr>Prescription Drugs – 8th Grade</vt:lpstr>
      <vt:lpstr>Prescription Drugs – High School</vt:lpstr>
      <vt:lpstr>Perception of Parental Disapproval</vt:lpstr>
      <vt:lpstr>Alcohol – 8th Grade</vt:lpstr>
      <vt:lpstr>Alcohol– High School</vt:lpstr>
      <vt:lpstr>Tobacco – 8th Grade</vt:lpstr>
      <vt:lpstr>Tobacco– High School</vt:lpstr>
      <vt:lpstr>Marijuana – 8th Grade</vt:lpstr>
      <vt:lpstr>Marijuana– High School</vt:lpstr>
      <vt:lpstr>Prescription Drugs – 8th Grade</vt:lpstr>
      <vt:lpstr>Prescription Drugs – High School</vt:lpstr>
      <vt:lpstr>Perception of Peer Disapproval </vt:lpstr>
      <vt:lpstr>Alcohol – 8th Grade</vt:lpstr>
      <vt:lpstr>Alcohol– High School</vt:lpstr>
      <vt:lpstr>Tobacco – 8th Grade</vt:lpstr>
      <vt:lpstr>Tobacco – High School</vt:lpstr>
      <vt:lpstr>Marijuana – 8th Grade</vt:lpstr>
      <vt:lpstr>Marijuana – High School</vt:lpstr>
      <vt:lpstr>Prescription Drugs – 8th Grade</vt:lpstr>
      <vt:lpstr>Prescription Drugs – High School</vt:lpstr>
      <vt:lpstr>Other Data Points</vt:lpstr>
      <vt:lpstr>Past 30 Day Use: E-Cigarettes or Vaping Products – 8th Grade *NOT a core measure </vt:lpstr>
      <vt:lpstr>Past 30 Day Use: E-Cigarettes or Vaping Products – High School *NOT a Core Measure</vt:lpstr>
      <vt:lpstr>Alcohol Supply Source: During the past year, did you usually get your own beer, wine, or liquor from the following sources- High School  *NOT a Core Measure</vt:lpstr>
      <vt:lpstr>Alcohol Supply Source: During the past year, did you usually get your own beer, wine, or liquor from the following sources- 8th Grade *NOT a Core Measure</vt:lpstr>
      <vt:lpstr>High School - To what extent have you seen in the last 12 months posters or messages displayed at school encouraging students not to use alcohol or other drugs. *NOT a Core Measure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Price</dc:creator>
  <cp:lastModifiedBy>Rebecca Price</cp:lastModifiedBy>
  <cp:revision>52</cp:revision>
  <dcterms:created xsi:type="dcterms:W3CDTF">2024-05-17T14:38:51Z</dcterms:created>
  <dcterms:modified xsi:type="dcterms:W3CDTF">2024-09-04T13:57:18Z</dcterms:modified>
</cp:coreProperties>
</file>