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presProps.xml" ContentType="application/vnd.openxmlformats-officedocument.presentationml.presProps+xml"/>
  <Override PartName="/ppt/media/image1.png" ContentType="image/pn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225720"/>
            <a:ext cx="907128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 name="PlaceHolder 2"/>
          <p:cNvSpPr>
            <a:spLocks noGrp="1"/>
          </p:cNvSpPr>
          <p:nvPr>
            <p:ph type="subTitle"/>
          </p:nvPr>
        </p:nvSpPr>
        <p:spPr>
          <a:xfrm>
            <a:off x="503640" y="1326240"/>
            <a:ext cx="9071280" cy="3288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7CB54A9-8D08-4D3F-A18D-EA2EBB70BA5D}"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_">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rIns="0" tIns="0" bIns="0" anchor="t">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fld id="{5E890009-4151-49DB-A7A6-9C2705A22B55}"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 name="Rectangle 2"/>
          <p:cNvSpPr/>
          <p:nvPr/>
        </p:nvSpPr>
        <p:spPr>
          <a:xfrm>
            <a:off x="0" y="179640"/>
            <a:ext cx="538560" cy="1078560"/>
          </a:xfrm>
          <a:prstGeom prst="rect">
            <a:avLst/>
          </a:prstGeom>
          <a:solidFill>
            <a:srgbClr val="ef2929"/>
          </a:solidFill>
          <a:ln w="0">
            <a:noFill/>
          </a:ln>
        </p:spPr>
        <p:style>
          <a:lnRef idx="0"/>
          <a:fillRef idx="0"/>
          <a:effectRef idx="0"/>
          <a:fontRef idx="minor"/>
        </p:style>
        <p:txBody>
          <a:bodyPr lIns="90000" rIns="90000" tIns="45000" bIns="45000" anchor="t">
            <a:noAutofit/>
          </a:bodyPr>
          <a:p>
            <a:endParaRPr b="0" lang="en-US" sz="1800" spc="-1" strike="noStrike">
              <a:solidFill>
                <a:srgbClr val="ffffff"/>
              </a:solidFill>
              <a:latin typeface="Arial"/>
              <a:ea typeface="DejaVu Sans"/>
            </a:endParaRPr>
          </a:p>
        </p:txBody>
      </p:sp>
      <p:sp>
        <p:nvSpPr>
          <p:cNvPr id="8" name="PlaceHolder 1"/>
          <p:cNvSpPr>
            <a:spLocks noGrp="1"/>
          </p:cNvSpPr>
          <p:nvPr>
            <p:ph type="title"/>
          </p:nvPr>
        </p:nvSpPr>
        <p:spPr>
          <a:xfrm>
            <a:off x="503640" y="225720"/>
            <a:ext cx="907128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9" name="PlaceHolder 2"/>
          <p:cNvSpPr>
            <a:spLocks noGrp="1"/>
          </p:cNvSpPr>
          <p:nvPr>
            <p:ph type="body"/>
          </p:nvPr>
        </p:nvSpPr>
        <p:spPr>
          <a:xfrm>
            <a:off x="503640" y="1326240"/>
            <a:ext cx="9071280" cy="3288240"/>
          </a:xfrm>
          <a:prstGeom prst="rect">
            <a:avLst/>
          </a:prstGeom>
          <a:noFill/>
          <a:ln w="0">
            <a:noFill/>
          </a:ln>
        </p:spPr>
        <p:txBody>
          <a:bodyPr lIns="0" rIns="0" tIns="0" bIns="0" anchor="t">
            <a:normAutofit/>
          </a:bodyPr>
          <a:p>
            <a:pPr marL="432000" indent="-324000">
              <a:spcBef>
                <a:spcPts val="1414"/>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1"/>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48"/>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4"/>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1"/>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1"/>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1"/>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indent="0" algn="ctr">
              <a:buNone/>
            </a:pPr>
            <a:r>
              <a:rPr b="0" lang="en-US" sz="3200" spc="-1" strike="noStrike">
                <a:solidFill>
                  <a:srgbClr val="000000"/>
                </a:solidFill>
                <a:latin typeface="Arial"/>
              </a:rPr>
              <a:t>Patriarch Athenagoras</a:t>
            </a:r>
            <a:endParaRPr b="0" lang="en-US" sz="3200" spc="-1" strike="noStrike">
              <a:solidFill>
                <a:srgbClr val="000000"/>
              </a:solidFill>
              <a:latin typeface="Arial"/>
            </a:endParaRPr>
          </a:p>
          <a:p>
            <a:pPr indent="0" algn="ctr">
              <a:buNone/>
            </a:pPr>
            <a:endParaRPr b="0" lang="en-US" sz="3200" spc="-1" strike="noStrike">
              <a:solidFill>
                <a:srgbClr val="000000"/>
              </a:solidFill>
              <a:latin typeface="Arial"/>
            </a:endParaRPr>
          </a:p>
          <a:p>
            <a:pPr indent="0" algn="ctr">
              <a:buNone/>
            </a:pPr>
            <a:r>
              <a:rPr b="0" lang="en-US" sz="3200" spc="-1" strike="noStrike">
                <a:solidFill>
                  <a:srgbClr val="000000"/>
                </a:solidFill>
                <a:latin typeface="Arial"/>
              </a:rPr>
              <a:t>The Dialogue of Love</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 name="Rectangle 19"/>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Synchronicities</a:t>
            </a:r>
            <a:endParaRPr b="0" lang="en-US" sz="3300" spc="-1" strike="noStrike">
              <a:solidFill>
                <a:srgbClr val="000000"/>
              </a:solidFill>
              <a:latin typeface="Arial"/>
            </a:endParaRPr>
          </a:p>
        </p:txBody>
      </p:sp>
      <p:sp>
        <p:nvSpPr>
          <p:cNvPr id="29" name="Rectangle 20"/>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Athenagoras’ opening up of dialogue in the Orthodox Church and Pope John XXIII summoning of Vatican II</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appointment of Orthodox observers to Vatican II agreed after the meeting in Jerusalem</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simultaneous setting aside of the anathemas: in Rome, as part of Vatican II: in Constantinople at St. George’s Patriarchal Church</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 name="Rectangle 17"/>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The hard work of constructing unity and common understanding</a:t>
            </a:r>
            <a:endParaRPr b="0" lang="en-US" sz="3300" spc="-1" strike="noStrike">
              <a:solidFill>
                <a:srgbClr val="000000"/>
              </a:solidFill>
              <a:latin typeface="Arial"/>
            </a:endParaRPr>
          </a:p>
        </p:txBody>
      </p:sp>
      <p:sp>
        <p:nvSpPr>
          <p:cNvPr id="31" name="Rectangle 18"/>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bureaucratic wrangling over formation of a joint commission</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careful wording of the setting aside of the anathemas – December 1965</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work started by Athenagoras, completed only by his successors</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An opening to stop “poaching”: trying to convert each other’s flocks</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resistances – from the Catholic Church, from Moscow, from the Church of Greece</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Retreat and backpedalling: the landscape today – Pope Francis’ striving for synodality and Orthodox disunity</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 name="Rectangle 21"/>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The Literary Context </a:t>
            </a:r>
            <a:endParaRPr b="0" lang="en-US" sz="3300" spc="-1" strike="noStrike">
              <a:solidFill>
                <a:srgbClr val="000000"/>
              </a:solidFill>
              <a:latin typeface="Arial"/>
            </a:endParaRPr>
          </a:p>
        </p:txBody>
      </p:sp>
      <p:sp>
        <p:nvSpPr>
          <p:cNvPr id="33" name="Rectangle 22"/>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Two documented dialogues: </a:t>
            </a:r>
            <a:r>
              <a:rPr b="0" i="1" lang="en-US" sz="2100" spc="-1" strike="noStrike">
                <a:solidFill>
                  <a:srgbClr val="333333"/>
                </a:solidFill>
                <a:latin typeface="Arial"/>
                <a:ea typeface="DejaVu Sans"/>
              </a:rPr>
              <a:t>The Dialogues with Patriarch Athenagoras</a:t>
            </a:r>
            <a:r>
              <a:rPr b="0" lang="en-US" sz="2100" spc="-1" strike="noStrike">
                <a:solidFill>
                  <a:srgbClr val="333333"/>
                </a:solidFill>
                <a:latin typeface="Arial"/>
                <a:ea typeface="DejaVu Sans"/>
              </a:rPr>
              <a:t> and the </a:t>
            </a:r>
            <a:r>
              <a:rPr b="0" i="1" lang="en-US" sz="2100" spc="-1" strike="noStrike">
                <a:solidFill>
                  <a:srgbClr val="333333"/>
                </a:solidFill>
                <a:latin typeface="Arial"/>
                <a:ea typeface="DejaVu Sans"/>
              </a:rPr>
              <a:t>Tomos Agapis</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i="1" lang="en-US" sz="2100" spc="-1" strike="noStrike">
                <a:solidFill>
                  <a:srgbClr val="333333"/>
                </a:solidFill>
                <a:latin typeface="Arial"/>
                <a:ea typeface="DejaVu Sans"/>
              </a:rPr>
              <a:t>The Dialogues with Patriarch Athenagoras: </a:t>
            </a:r>
            <a:r>
              <a:rPr b="0" lang="en-US" sz="2100" spc="-1" strike="noStrike">
                <a:solidFill>
                  <a:srgbClr val="333333"/>
                </a:solidFill>
                <a:latin typeface="Arial"/>
                <a:ea typeface="DejaVu Sans"/>
              </a:rPr>
              <a:t>Olivier </a:t>
            </a:r>
            <a:r>
              <a:rPr b="0" lang="en-US" sz="2100" spc="-1" strike="noStrike">
                <a:solidFill>
                  <a:srgbClr val="333333"/>
                </a:solidFill>
                <a:latin typeface="Arial"/>
                <a:ea typeface="DejaVu Sans"/>
              </a:rPr>
              <a:t>Cl</a:t>
            </a:r>
            <a:r>
              <a:rPr b="0" lang="en-US" sz="2100" spc="-1" strike="noStrike">
                <a:solidFill>
                  <a:srgbClr val="333333"/>
                </a:solidFill>
                <a:latin typeface="Arial"/>
                <a:ea typeface="Times New Roman"/>
              </a:rPr>
              <a:t>ément and Patriarch Athenagoras, Summer 1968</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A literary recreation of a months-long conversation between ‘MOI’ and ‘LUI’ – validated by contemporaneous documentation</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a:t>
            </a:r>
            <a:r>
              <a:rPr b="0" i="1" lang="en-US" sz="2100" spc="-1" strike="noStrike">
                <a:solidFill>
                  <a:srgbClr val="333333"/>
                </a:solidFill>
                <a:latin typeface="Arial"/>
                <a:ea typeface="DejaVu Sans"/>
              </a:rPr>
              <a:t>Tomos Agapis</a:t>
            </a:r>
            <a:r>
              <a:rPr b="0" lang="en-US" sz="2100" spc="-1" strike="noStrike">
                <a:solidFill>
                  <a:srgbClr val="333333"/>
                </a:solidFill>
                <a:latin typeface="Arial"/>
                <a:ea typeface="DejaVu Sans"/>
              </a:rPr>
              <a:t>: the full documentary record of all interchanges. A hard-to-find and forgotten resource, used in the introduction to the German translation of the </a:t>
            </a:r>
            <a:r>
              <a:rPr b="0" i="1" lang="en-US" sz="2100" spc="-1" strike="noStrike">
                <a:solidFill>
                  <a:srgbClr val="333333"/>
                </a:solidFill>
                <a:latin typeface="Arial"/>
                <a:ea typeface="DejaVu Sans"/>
              </a:rPr>
              <a:t>Dialogues.</a:t>
            </a:r>
            <a:r>
              <a:rPr b="0" i="1" lang="en-US" sz="2000" spc="-1" strike="noStrike">
                <a:solidFill>
                  <a:srgbClr val="333333"/>
                </a:solidFill>
                <a:latin typeface="Arial"/>
                <a:ea typeface="DejaVu Sans"/>
              </a:rPr>
              <a:t> </a:t>
            </a:r>
            <a:endParaRPr b="0" lang="en-US" sz="20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 name="Rectangle 23"/>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The Players</a:t>
            </a:r>
            <a:endParaRPr b="0" lang="en-US" sz="3300" spc="-1" strike="noStrike">
              <a:solidFill>
                <a:srgbClr val="000000"/>
              </a:solidFill>
              <a:latin typeface="Arial"/>
            </a:endParaRPr>
          </a:p>
        </p:txBody>
      </p:sp>
      <p:sp>
        <p:nvSpPr>
          <p:cNvPr id="35" name="Rectangle 25"/>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In 1968, </a:t>
            </a:r>
            <a:r>
              <a:rPr b="0" lang="en-US" sz="2100" spc="-1" strike="noStrike">
                <a:solidFill>
                  <a:srgbClr val="333333"/>
                </a:solidFill>
                <a:latin typeface="Arial"/>
                <a:ea typeface="DejaVu Sans"/>
              </a:rPr>
              <a:t>Cl</a:t>
            </a:r>
            <a:r>
              <a:rPr b="0" lang="en-US" sz="2100" spc="-1" strike="noStrike">
                <a:solidFill>
                  <a:srgbClr val="333333"/>
                </a:solidFill>
                <a:latin typeface="Arial"/>
                <a:ea typeface="Times New Roman"/>
              </a:rPr>
              <a:t>ément was primarily known as a historian of the Byzantine Church and the author of an Introduction to the Orthodox Church</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rPr>
              <a:t>Professor of History at the Lyc</a:t>
            </a:r>
            <a:r>
              <a:rPr b="0" lang="en-US" sz="2100" spc="-1" strike="noStrike">
                <a:solidFill>
                  <a:srgbClr val="333333"/>
                </a:solidFill>
                <a:latin typeface="Arial"/>
                <a:ea typeface="Times New Roman"/>
              </a:rPr>
              <a:t>ée Louis le Grand and of Early Church History at the Institut Saint-Serge</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Cl</a:t>
            </a:r>
            <a:r>
              <a:rPr b="0" lang="en-US" sz="2100" spc="-1" strike="noStrike">
                <a:solidFill>
                  <a:srgbClr val="333333"/>
                </a:solidFill>
                <a:latin typeface="Arial"/>
                <a:ea typeface="Times New Roman"/>
              </a:rPr>
              <a:t>ément</a:t>
            </a:r>
            <a:r>
              <a:rPr b="0" lang="en-US" sz="2100" spc="-1" strike="noStrike">
                <a:solidFill>
                  <a:srgbClr val="333333"/>
                </a:solidFill>
                <a:latin typeface="Arial"/>
                <a:ea typeface="DejaVu Sans"/>
              </a:rPr>
              <a:t> is remarkable in his willingness to sit, as a novice, at the feet of a master</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Athenagoras has achieved an almost hieratic stripping bare to the ultimate pure profile, through what he describes as years of difficult struggle and through strict asceticism</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Rectangle 26"/>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In the background</a:t>
            </a:r>
            <a:endParaRPr b="0" lang="en-US" sz="3300" spc="-1" strike="noStrike">
              <a:solidFill>
                <a:srgbClr val="000000"/>
              </a:solidFill>
              <a:latin typeface="Arial"/>
            </a:endParaRPr>
          </a:p>
        </p:txBody>
      </p:sp>
      <p:sp>
        <p:nvSpPr>
          <p:cNvPr id="37" name="Rectangle 27"/>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under-researched role of </a:t>
            </a:r>
            <a:r>
              <a:rPr b="0" lang="en-US" sz="2100" spc="-1" strike="noStrike">
                <a:solidFill>
                  <a:srgbClr val="333333"/>
                </a:solidFill>
                <a:latin typeface="Arial"/>
                <a:ea typeface="DejaVu Sans"/>
              </a:rPr>
              <a:t>Andr</a:t>
            </a:r>
            <a:r>
              <a:rPr b="0" lang="en-US" sz="2100" spc="-1" strike="noStrike">
                <a:solidFill>
                  <a:srgbClr val="333333"/>
                </a:solidFill>
                <a:latin typeface="Arial"/>
                <a:ea typeface="Times New Roman"/>
              </a:rPr>
              <a:t>é Scrima as Athenagoras’ envoy to Vatican II</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under-researched role of Chiara Liubich</a:t>
            </a:r>
            <a:r>
              <a:rPr b="0" lang="en-US" sz="2100" spc="-1" strike="noStrike">
                <a:solidFill>
                  <a:srgbClr val="333333"/>
                </a:solidFill>
                <a:latin typeface="Arial"/>
                <a:ea typeface="Times New Roman"/>
              </a:rPr>
              <a:t> as the Vatican’s personal emissary to the Phanar (German translation, p.20)</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key role of leading clerics doing the hard diplomatic work : Cardinal Bea; Metropolitan Meliton</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How do breakthroughs happen?</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Rectangle 9"/>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The Dialogue of Love</a:t>
            </a:r>
            <a:endParaRPr b="0" lang="en-US" sz="3300" spc="-1" strike="noStrike">
              <a:solidFill>
                <a:srgbClr val="000000"/>
              </a:solidFill>
              <a:latin typeface="Arial"/>
            </a:endParaRPr>
          </a:p>
        </p:txBody>
      </p:sp>
      <p:sp>
        <p:nvSpPr>
          <p:cNvPr id="39" name="Rectangle 10"/>
          <p:cNvSpPr/>
          <p:nvPr/>
        </p:nvSpPr>
        <p:spPr>
          <a:xfrm>
            <a:off x="719640" y="1655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What is </a:t>
            </a:r>
            <a:r>
              <a:rPr b="0" lang="en-US" sz="2000" spc="-1" strike="noStrike">
                <a:solidFill>
                  <a:srgbClr val="333333"/>
                </a:solidFill>
                <a:latin typeface="Arial"/>
                <a:ea typeface="DejaVu Sans"/>
              </a:rPr>
              <a:t>Athenagoras’</a:t>
            </a:r>
            <a:r>
              <a:rPr b="0" lang="en-US" sz="2000" spc="-1" strike="noStrike">
                <a:solidFill>
                  <a:srgbClr val="333333"/>
                </a:solidFill>
                <a:latin typeface="Arial"/>
                <a:ea typeface="DejaVu Sans"/>
              </a:rPr>
              <a:t> contribution to the Ecumenical Movement?</a:t>
            </a:r>
            <a:endParaRPr b="0" lang="en-US" sz="20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What was </a:t>
            </a:r>
            <a:r>
              <a:rPr b="0" lang="en-US" sz="2000" spc="-1" strike="noStrike">
                <a:solidFill>
                  <a:srgbClr val="333333"/>
                </a:solidFill>
                <a:latin typeface="Arial"/>
                <a:ea typeface="DejaVu Sans"/>
              </a:rPr>
              <a:t>Athenagoras’ ecumenical vision?</a:t>
            </a:r>
            <a:endParaRPr b="0" lang="en-US" sz="20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What part did relationships play in forming this ecumenical vision? </a:t>
            </a:r>
            <a:endParaRPr b="0" lang="en-US" sz="20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Did ecumenism shape </a:t>
            </a:r>
            <a:r>
              <a:rPr b="0" lang="en-US" sz="2000" spc="-1" strike="noStrike">
                <a:solidFill>
                  <a:srgbClr val="333333"/>
                </a:solidFill>
                <a:latin typeface="Arial"/>
                <a:ea typeface="DejaVu Sans"/>
              </a:rPr>
              <a:t>Athenagoras’s environment or did his environment shape his ecumenism?</a:t>
            </a:r>
            <a:endParaRPr b="0" lang="en-US" sz="20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What texts did he leave us?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Rectangle 28"/>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References</a:t>
            </a:r>
            <a:endParaRPr b="0" lang="en-US" sz="3300" spc="-1" strike="noStrike">
              <a:solidFill>
                <a:srgbClr val="000000"/>
              </a:solidFill>
              <a:latin typeface="Arial"/>
            </a:endParaRPr>
          </a:p>
        </p:txBody>
      </p:sp>
      <p:sp>
        <p:nvSpPr>
          <p:cNvPr id="41" name="Rectangle 29"/>
          <p:cNvSpPr/>
          <p:nvPr/>
        </p:nvSpPr>
        <p:spPr>
          <a:xfrm>
            <a:off x="719640" y="1655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i="1" lang="en-US" sz="1800" spc="-1" strike="noStrike">
                <a:solidFill>
                  <a:srgbClr val="333333"/>
                </a:solidFill>
                <a:latin typeface="Arial"/>
                <a:ea typeface="DejaVu Sans"/>
              </a:rPr>
              <a:t>Dialogues with Patriarch Athenagoras</a:t>
            </a:r>
            <a:r>
              <a:rPr b="0" lang="en-US" sz="1800" spc="-1" strike="noStrike">
                <a:solidFill>
                  <a:srgbClr val="333333"/>
                </a:solidFill>
                <a:latin typeface="Arial"/>
                <a:ea typeface="DejaVu Sans"/>
              </a:rPr>
              <a:t>, Olivier </a:t>
            </a:r>
            <a:r>
              <a:rPr b="0" lang="en-US" sz="1800" spc="-1" strike="noStrike">
                <a:solidFill>
                  <a:srgbClr val="333333"/>
                </a:solidFill>
                <a:latin typeface="Arial"/>
                <a:ea typeface="DejaVu Sans"/>
              </a:rPr>
              <a:t>Cl</a:t>
            </a:r>
            <a:r>
              <a:rPr b="0" lang="en-US" sz="1800" spc="-1" strike="noStrike">
                <a:solidFill>
                  <a:srgbClr val="333333"/>
                </a:solidFill>
                <a:latin typeface="Arial"/>
                <a:ea typeface="Times New Roman"/>
              </a:rPr>
              <a:t>ément, translated by Jeremy N. Ingpen, Holy Cross Orthodox Press, 2022.</a:t>
            </a:r>
            <a:endParaRPr b="0" lang="en-US" sz="18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1800" spc="-1" strike="noStrike">
                <a:solidFill>
                  <a:srgbClr val="333333"/>
                </a:solidFill>
                <a:latin typeface="Arial"/>
                <a:ea typeface="DejaVu Sans"/>
              </a:rPr>
              <a:t>Podcast with Bishop Anthony Vrame: </a:t>
            </a:r>
            <a:r>
              <a:rPr b="0" i="1" lang="en-US" sz="1800" spc="-1" strike="noStrike">
                <a:solidFill>
                  <a:srgbClr val="333333"/>
                </a:solidFill>
                <a:latin typeface="Arial"/>
                <a:ea typeface="DejaVu Sans"/>
              </a:rPr>
              <a:t>Dialogues with Patriarch Athenagoras. </a:t>
            </a:r>
            <a:r>
              <a:rPr b="0" lang="en-US" sz="1800" spc="-1" strike="noStrike">
                <a:solidFill>
                  <a:srgbClr val="333333"/>
                </a:solidFill>
                <a:latin typeface="Arial"/>
                <a:ea typeface="DejaVu Sans"/>
              </a:rPr>
              <a:t>A</a:t>
            </a:r>
            <a:r>
              <a:rPr b="0" i="1" lang="en-US" sz="1800" spc="-1" strike="noStrike">
                <a:solidFill>
                  <a:srgbClr val="333333"/>
                </a:solidFill>
                <a:latin typeface="Arial"/>
                <a:ea typeface="DejaVu Sans"/>
              </a:rPr>
              <a:t> </a:t>
            </a:r>
            <a:r>
              <a:rPr b="0" lang="en-US" sz="1800" spc="-1" strike="noStrike">
                <a:solidFill>
                  <a:srgbClr val="333333"/>
                </a:solidFill>
                <a:latin typeface="Arial"/>
                <a:ea typeface="DejaVu Sans"/>
              </a:rPr>
              <a:t>discussion with the translator, Jeremy N. Ingpen. https://transfiguringtime.com/</a:t>
            </a:r>
            <a:endParaRPr b="0" lang="en-US" sz="18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i="1" lang="en-US" sz="1800" spc="-1" strike="noStrike">
                <a:solidFill>
                  <a:srgbClr val="333333"/>
                </a:solidFill>
                <a:latin typeface="Arial"/>
                <a:ea typeface="DejaVu Sans"/>
              </a:rPr>
              <a:t>Patriarch Athenagoras: Portr</a:t>
            </a:r>
            <a:r>
              <a:rPr b="0" i="1" lang="en-US" sz="1800" spc="-1" strike="noStrike">
                <a:solidFill>
                  <a:srgbClr val="333333"/>
                </a:solidFill>
                <a:latin typeface="Arial"/>
                <a:ea typeface="Arial"/>
              </a:rPr>
              <a:t>ä</a:t>
            </a:r>
            <a:r>
              <a:rPr b="0" i="1" lang="en-US" sz="1800" spc="-1" strike="noStrike">
                <a:solidFill>
                  <a:srgbClr val="333333"/>
                </a:solidFill>
                <a:latin typeface="Arial"/>
                <a:ea typeface="Arial"/>
              </a:rPr>
              <a:t>t eines Propheten</a:t>
            </a:r>
            <a:r>
              <a:rPr b="0" lang="en-US" sz="1800" spc="-1" strike="noStrike">
                <a:solidFill>
                  <a:srgbClr val="333333"/>
                </a:solidFill>
                <a:latin typeface="Arial"/>
                <a:ea typeface="Arial"/>
              </a:rPr>
              <a:t>, Verlag Neue Stadt, 1982. Introduction by Johannes Bold and Albert Rauch. In German.</a:t>
            </a:r>
            <a:endParaRPr b="0" lang="en-US" sz="18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1800" spc="-1" strike="noStrike">
                <a:solidFill>
                  <a:srgbClr val="333333"/>
                </a:solidFill>
                <a:latin typeface="Arial"/>
                <a:ea typeface="Arial"/>
              </a:rPr>
              <a:t>Anastasios Kallis: ‘Orthodoxy and the Catholic Church: from polemic to the “Dialogue of Love,”’ in Peter Lengsfeld (ed.) </a:t>
            </a:r>
            <a:r>
              <a:rPr b="0" i="1" lang="en-US" sz="1800" spc="-1" strike="noStrike">
                <a:solidFill>
                  <a:srgbClr val="333333"/>
                </a:solidFill>
                <a:latin typeface="Arial"/>
                <a:ea typeface="Arial"/>
              </a:rPr>
              <a:t>Oekumenische Theologie</a:t>
            </a:r>
            <a:r>
              <a:rPr b="0" lang="en-US" sz="1800" spc="-1" strike="noStrike">
                <a:solidFill>
                  <a:srgbClr val="333333"/>
                </a:solidFill>
                <a:latin typeface="Arial"/>
                <a:ea typeface="Arial"/>
              </a:rPr>
              <a:t>, Stuttgart, 1980, pp.124-151. In German.</a:t>
            </a:r>
            <a:endParaRPr b="0" lang="en-US" sz="18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1800" spc="-1" strike="noStrike">
                <a:solidFill>
                  <a:srgbClr val="333333"/>
                </a:solidFill>
                <a:latin typeface="Arial"/>
                <a:ea typeface="Arial"/>
              </a:rPr>
              <a:t>Tomos Agapis, jointly published by Rome and Constantinople, 1971. German edition, Innsbruck, 1978.</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Rectangle 3"/>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The Dialogue of Love</a:t>
            </a:r>
            <a:endParaRPr b="0" lang="en-US" sz="3300" spc="-1" strike="noStrike">
              <a:solidFill>
                <a:srgbClr val="000000"/>
              </a:solidFill>
              <a:latin typeface="Arial"/>
            </a:endParaRPr>
          </a:p>
        </p:txBody>
      </p:sp>
      <p:sp>
        <p:nvSpPr>
          <p:cNvPr id="13" name="Rectangle 4"/>
          <p:cNvSpPr/>
          <p:nvPr/>
        </p:nvSpPr>
        <p:spPr>
          <a:xfrm>
            <a:off x="719640" y="1655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What is </a:t>
            </a:r>
            <a:r>
              <a:rPr b="0" lang="en-US" sz="2000" spc="-1" strike="noStrike">
                <a:solidFill>
                  <a:srgbClr val="333333"/>
                </a:solidFill>
                <a:latin typeface="Arial"/>
                <a:ea typeface="DejaVu Sans"/>
              </a:rPr>
              <a:t>Athenagoras’</a:t>
            </a:r>
            <a:r>
              <a:rPr b="0" lang="en-US" sz="2000" spc="-1" strike="noStrike">
                <a:solidFill>
                  <a:srgbClr val="333333"/>
                </a:solidFill>
                <a:latin typeface="Arial"/>
                <a:ea typeface="DejaVu Sans"/>
              </a:rPr>
              <a:t> contribution to the Ecumenical Movement?</a:t>
            </a:r>
            <a:endParaRPr b="0" lang="en-US" sz="20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What was </a:t>
            </a:r>
            <a:r>
              <a:rPr b="0" lang="en-US" sz="2000" spc="-1" strike="noStrike">
                <a:solidFill>
                  <a:srgbClr val="333333"/>
                </a:solidFill>
                <a:latin typeface="Arial"/>
                <a:ea typeface="DejaVu Sans"/>
              </a:rPr>
              <a:t>Athenagoras’ ecumenical vision?</a:t>
            </a:r>
            <a:endParaRPr b="0" lang="en-US" sz="20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What part did relationships play in forming this ecumenical vision? </a:t>
            </a:r>
            <a:endParaRPr b="0" lang="en-US" sz="20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Did ecumenism shape </a:t>
            </a:r>
            <a:r>
              <a:rPr b="0" lang="en-US" sz="2000" spc="-1" strike="noStrike">
                <a:solidFill>
                  <a:srgbClr val="333333"/>
                </a:solidFill>
                <a:latin typeface="Arial"/>
                <a:ea typeface="DejaVu Sans"/>
              </a:rPr>
              <a:t>Athenagoras’s environment or did his environment shape his ecumenism?</a:t>
            </a:r>
            <a:endParaRPr b="0" lang="en-US" sz="20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What texts did he leave us?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 name="" descr=""/>
          <p:cNvPicPr/>
          <p:nvPr/>
        </p:nvPicPr>
        <p:blipFill>
          <a:blip r:embed="rId1"/>
          <a:stretch/>
        </p:blipFill>
        <p:spPr>
          <a:xfrm>
            <a:off x="971640" y="147960"/>
            <a:ext cx="7337160" cy="566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 name="Rectangle 5"/>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Points of View - texts</a:t>
            </a:r>
            <a:endParaRPr b="0" lang="en-US" sz="3300" spc="-1" strike="noStrike">
              <a:solidFill>
                <a:srgbClr val="000000"/>
              </a:solidFill>
              <a:latin typeface="Arial"/>
            </a:endParaRPr>
          </a:p>
        </p:txBody>
      </p:sp>
      <p:sp>
        <p:nvSpPr>
          <p:cNvPr id="16" name="Rectangle 6"/>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000" spc="-1" strike="noStrike">
                <a:solidFill>
                  <a:srgbClr val="333333"/>
                </a:solidFill>
                <a:latin typeface="Arial"/>
                <a:ea typeface="DejaVu Sans"/>
              </a:rPr>
              <a:t>Tsaraplana</a:t>
            </a:r>
            <a:endParaRPr b="0" lang="en-US" sz="20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Monastir</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Corfu</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America</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Istanbul  </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Rectangle 7"/>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Formation </a:t>
            </a:r>
            <a:endParaRPr b="0" lang="en-US" sz="3300" spc="-1" strike="noStrike">
              <a:solidFill>
                <a:srgbClr val="000000"/>
              </a:solidFill>
              <a:latin typeface="Arial"/>
            </a:endParaRPr>
          </a:p>
        </p:txBody>
      </p:sp>
      <p:sp>
        <p:nvSpPr>
          <p:cNvPr id="18" name="Rectangle 8"/>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Formed by the loss of his mother and the death of his father</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He placed his life under the protection of the Theotokos </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formal learning at Halki was rigid and sectarian: “our teachers spoke only of differences, of heresies, of what we were opposed to...” (p.17)</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He spent six months on Athos at the small kellion of Mylopotamos, as archdeacon. He later returned to Athos as bishop, in 1930, and as Patriarch in 1963 for the millenium of the Grand Lavra. </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Rectangle 11"/>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Ecumenical Outreach</a:t>
            </a:r>
            <a:endParaRPr b="0" lang="en-US" sz="3300" spc="-1" strike="noStrike">
              <a:solidFill>
                <a:srgbClr val="000000"/>
              </a:solidFill>
              <a:latin typeface="Arial"/>
            </a:endParaRPr>
          </a:p>
        </p:txBody>
      </p:sp>
      <p:sp>
        <p:nvSpPr>
          <p:cNvPr id="20" name="Rectangle 12"/>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Response to Faith and Order Commission invitation - 1919</a:t>
            </a:r>
            <a:r>
              <a:rPr b="0" lang="en-US" sz="2100" spc="-1" strike="noStrike">
                <a:solidFill>
                  <a:srgbClr val="333333"/>
                </a:solidFill>
                <a:latin typeface="Arial"/>
                <a:ea typeface="DejaVu Sans"/>
              </a:rPr>
              <a:t>	</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YMCA  Assembly, Helsinki, 1926</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Letter of condolences to the Catholic Church on the death of Pope Pius XII, 1958</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Letter of welcome on the appointment of Pope John XXIII</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Gestures that broke the ice of a centuries-long history of alienation and distrust. (Anastasios Kallis, 1980, p.124)</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 name="Rectangle 13"/>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Ecumenical Vision</a:t>
            </a:r>
            <a:endParaRPr b="0" lang="en-US" sz="3300" spc="-1" strike="noStrike">
              <a:solidFill>
                <a:srgbClr val="000000"/>
              </a:solidFill>
              <a:latin typeface="Arial"/>
            </a:endParaRPr>
          </a:p>
        </p:txBody>
      </p:sp>
      <p:sp>
        <p:nvSpPr>
          <p:cNvPr id="22" name="Rectangle 14"/>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That they shall be one as we are one</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shared cup </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dream of climbing the mountain from either side to meet at the top with the shared cup</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intercession of the Theotokos, to whom he prayed each night, that the two Sister Churches should be one (Chiara Liubich) </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 name="Rectangle 15"/>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pPr defTabSz="914400">
              <a:lnSpc>
                <a:spcPct val="100000"/>
              </a:lnSpc>
            </a:pPr>
            <a:r>
              <a:rPr b="1" lang="en-US" sz="3300" spc="-1" strike="noStrike">
                <a:solidFill>
                  <a:srgbClr val="333333"/>
                </a:solidFill>
                <a:latin typeface="Noto Sans Regular"/>
                <a:ea typeface="DejaVu Sans"/>
              </a:rPr>
              <a:t>Symbolic Visits – the power of the image</a:t>
            </a:r>
            <a:endParaRPr b="0" lang="en-US" sz="3300" spc="-1" strike="noStrike">
              <a:solidFill>
                <a:srgbClr val="000000"/>
              </a:solidFill>
              <a:latin typeface="Arial"/>
            </a:endParaRPr>
          </a:p>
        </p:txBody>
      </p:sp>
      <p:sp>
        <p:nvSpPr>
          <p:cNvPr id="24" name="Rectangle 16"/>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The meeting with Pope Paul VI in Jerusalem, 1964: the kiss of peace; the meeting as two brothers</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Pope Paul VI’s visit to Istanbul, 1964. Kneeling at the site of the anathema in Hagia Sophia. The words of reconciliation: the Pope presented himself as Bishop of Rome and spoke of the two Sister Churches</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Patriarch Athenagoras’ visit to Rome: the two leaders side by side on the Ambon, as the Western Patriarch and the Eastern Patriarch</a:t>
            </a:r>
            <a:endParaRPr b="0" lang="en-US" sz="2100" spc="-1" strike="noStrike">
              <a:solidFill>
                <a:srgbClr val="000000"/>
              </a:solidFill>
              <a:latin typeface="Arial"/>
            </a:endParaRPr>
          </a:p>
          <a:p>
            <a:pPr marL="432000" indent="-323640" defTabSz="914400">
              <a:lnSpc>
                <a:spcPct val="100000"/>
              </a:lnSpc>
              <a:spcAft>
                <a:spcPts val="1057"/>
              </a:spcAft>
              <a:buClr>
                <a:srgbClr val="ef2929"/>
              </a:buClr>
              <a:buSzPct val="45000"/>
              <a:buFont typeface="Wingdings" charset="2"/>
              <a:buChar char=""/>
            </a:pPr>
            <a:r>
              <a:rPr b="0" lang="en-US" sz="2100" spc="-1" strike="noStrike">
                <a:solidFill>
                  <a:srgbClr val="333333"/>
                </a:solidFill>
                <a:latin typeface="Arial"/>
                <a:ea typeface="DejaVu Sans"/>
              </a:rPr>
              <a:t>Athenagoras laid pearls of gold on the grave of John XXIII. </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 name="Rectangle 24"/>
          <p:cNvSpPr/>
          <p:nvPr/>
        </p:nvSpPr>
        <p:spPr>
          <a:xfrm>
            <a:off x="719640" y="225360"/>
            <a:ext cx="8853480" cy="945360"/>
          </a:xfrm>
          <a:prstGeom prst="rect">
            <a:avLst/>
          </a:prstGeom>
          <a:noFill/>
          <a:ln w="0">
            <a:noFill/>
          </a:ln>
        </p:spPr>
        <p:style>
          <a:lnRef idx="0"/>
          <a:fillRef idx="0"/>
          <a:effectRef idx="0"/>
          <a:fontRef idx="minor"/>
        </p:style>
        <p:txBody>
          <a:bodyPr lIns="0" rIns="0" tIns="0" bIns="0" anchor="ctr">
            <a:noAutofit/>
          </a:bodyPr>
          <a:p>
            <a:endParaRPr b="0" lang="en-US" sz="1800" spc="-1" strike="noStrike">
              <a:solidFill>
                <a:srgbClr val="000000"/>
              </a:solidFill>
              <a:latin typeface="Arial"/>
            </a:endParaRPr>
          </a:p>
        </p:txBody>
      </p:sp>
      <p:sp>
        <p:nvSpPr>
          <p:cNvPr id="26" name="Rectangle 2"/>
          <p:cNvSpPr/>
          <p:nvPr/>
        </p:nvSpPr>
        <p:spPr>
          <a:xfrm>
            <a:off x="719640" y="1619640"/>
            <a:ext cx="8637840" cy="3286800"/>
          </a:xfrm>
          <a:prstGeom prst="rect">
            <a:avLst/>
          </a:prstGeom>
          <a:noFill/>
          <a:ln w="0">
            <a:noFill/>
          </a:ln>
        </p:spPr>
        <p:style>
          <a:lnRef idx="0"/>
          <a:fillRef idx="0"/>
          <a:effectRef idx="0"/>
          <a:fontRef idx="minor"/>
        </p:style>
        <p:txBody>
          <a:bodyPr lIns="0" rIns="0" tIns="0" bIns="0" anchor="t">
            <a:noAutofit/>
          </a:bodyPr>
          <a:p>
            <a:pPr marL="432000" indent="-323640" defTabSz="914400">
              <a:lnSpc>
                <a:spcPct val="100000"/>
              </a:lnSpc>
              <a:spcBef>
                <a:spcPts val="1191"/>
              </a:spcBef>
              <a:spcAft>
                <a:spcPts val="992"/>
              </a:spcAft>
              <a:buClr>
                <a:srgbClr val="ef2929"/>
              </a:buClr>
              <a:buSzPct val="45000"/>
              <a:buFont typeface="Wingdings" charset="2"/>
              <a:buChar char=""/>
            </a:pPr>
            <a:endParaRPr b="0" lang="en-US" sz="2100" spc="-1" strike="noStrike">
              <a:solidFill>
                <a:srgbClr val="000000"/>
              </a:solidFill>
              <a:latin typeface="Arial"/>
            </a:endParaRPr>
          </a:p>
          <a:p>
            <a:pPr marL="432000" indent="-323640" defTabSz="914400">
              <a:lnSpc>
                <a:spcPct val="100000"/>
              </a:lnSpc>
              <a:spcBef>
                <a:spcPts val="1191"/>
              </a:spcBef>
              <a:spcAft>
                <a:spcPts val="992"/>
              </a:spcAft>
              <a:buClr>
                <a:srgbClr val="ef2929"/>
              </a:buClr>
              <a:buSzPct val="45000"/>
              <a:buFont typeface="Wingdings" charset="2"/>
              <a:buChar char=""/>
            </a:pPr>
            <a:r>
              <a:rPr b="0" lang="en-US" sz="2100" spc="-1" strike="noStrike">
                <a:solidFill>
                  <a:srgbClr val="333333"/>
                </a:solidFill>
                <a:latin typeface="Arial"/>
                <a:ea typeface="DejaVu Sans"/>
              </a:rPr>
              <a:t>  </a:t>
            </a:r>
            <a:endParaRPr b="0" lang="en-US" sz="2100" spc="-1" strike="noStrike">
              <a:solidFill>
                <a:srgbClr val="000000"/>
              </a:solidFill>
              <a:latin typeface="Arial"/>
            </a:endParaRPr>
          </a:p>
        </p:txBody>
      </p:sp>
      <p:pic>
        <p:nvPicPr>
          <p:cNvPr id="27" name="" descr=""/>
          <p:cNvPicPr/>
          <p:nvPr/>
        </p:nvPicPr>
        <p:blipFill>
          <a:blip r:embed="rId1"/>
          <a:stretch/>
        </p:blipFill>
        <p:spPr>
          <a:xfrm>
            <a:off x="2213280" y="1080"/>
            <a:ext cx="5669640" cy="5669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316</TotalTime>
  <Application>LibreOffice/24.2.5.2$Windows_X86_64 LibreOffice_project/bffef4ea93e59bebbeaf7f431bb02b1a39ee8a59</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2025-01-12T15:38:32Z</dcterms:created>
  <dc:creator/>
  <dc:description/>
  <dc:language>en-US</dc:language>
  <cp:lastModifiedBy/>
  <cp:lastPrinted>2025-01-13T16:50:26Z</cp:lastPrinted>
  <dcterms:modified xsi:type="dcterms:W3CDTF">2025-01-13T16:51:13Z</dcterms:modified>
  <cp:revision>5</cp:revision>
  <dc:subject/>
  <dc:title/>
</cp:coreProperties>
</file>