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slide" Target="slides/slide21.xml"/><Relationship Id="rId4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3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3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3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FAA5543-D891-4762-BE7E-4E707209E6A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870120" y="1257480"/>
            <a:ext cx="6031080" cy="339264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37"/>
          </p:nvPr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497268-9377-41DC-8334-4FD69164881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870120" y="1257480"/>
            <a:ext cx="6031080" cy="339264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38"/>
          </p:nvPr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499C82-CEDF-46C3-BCA2-1074F8716FD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5CCF32B-2D47-4645-B9E0-AA4F0B047B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77289B4-53AE-4DBF-973D-FE189248AC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871C2AD-856B-40CD-BA74-E6775B4BDA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8392C37-93F4-4F13-8996-9E77402BB1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6AEF5C5-BDDA-472F-BA2A-7360387215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D2700F8-E920-4AD7-9B66-0C2AFFAD26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2EF78B57-7FAC-461D-BFBA-637BB94848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197A8A2-B921-4E29-9AE6-9273D93682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E4CABD-78E0-4634-8BA0-67D41303C0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00C2A5-2103-4775-882E-6015DE9FE1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BB99EF-11A4-4B63-9863-AC5495B189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4"/>
          <p:cNvSpPr/>
          <p:nvPr/>
        </p:nvSpPr>
        <p:spPr>
          <a:xfrm>
            <a:off x="0" y="180000"/>
            <a:ext cx="537480" cy="107748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10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11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AC6E27-E1F9-4DB3-BB2E-D4B92B65EE31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dt" idx="12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13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4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0923488-D6FC-49FD-B3E4-50C0C339DA89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5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6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7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0A2090-4C39-48FB-8917-6638A5132931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18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19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0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B87BEE2-BC3E-41CF-A04A-D71A6C61CB10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1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22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sldNum" idx="23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8DAE604-50E0-476C-A823-1BE10EC67847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24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ftr" idx="25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26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BC15451-8899-4B71-AA1C-8D5B51A184E4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27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ftr" idx="28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ldNum" idx="29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E192C49-3957-41FF-ACCC-2903D2C9E0AA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30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1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2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1C1A62F-6184-47FD-915C-B9CA3C50A84A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3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80000"/>
            <a:ext cx="537480" cy="107748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/>
        </p:nvSpPr>
        <p:spPr>
          <a:xfrm>
            <a:off x="0" y="180000"/>
            <a:ext cx="537480" cy="107748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0"/>
          <p:cNvSpPr/>
          <p:nvPr/>
        </p:nvSpPr>
        <p:spPr>
          <a:xfrm>
            <a:off x="0" y="180000"/>
            <a:ext cx="537480" cy="107748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6"/>
          <p:cNvSpPr/>
          <p:nvPr/>
        </p:nvSpPr>
        <p:spPr>
          <a:xfrm>
            <a:off x="0" y="179640"/>
            <a:ext cx="537120" cy="107676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ftr" idx="1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2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5EBE0E-40BE-4151-B611-0A63B0DC97CB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3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ftr" idx="4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5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40F62EE-33C2-4E30-90F9-079BF0928134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6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ftr" idx="7"/>
          </p:nvPr>
        </p:nvSpPr>
        <p:spPr>
          <a:xfrm>
            <a:off x="3339360" y="525564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ldNum" idx="8"/>
          </p:nvPr>
        </p:nvSpPr>
        <p:spPr>
          <a:xfrm>
            <a:off x="711936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C1004F-7D0A-494A-950E-58C936AA4861}" type="slidenum">
              <a:rPr b="0" lang="en-US" sz="989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9"/>
          </p:nvPr>
        </p:nvSpPr>
        <p:spPr>
          <a:xfrm>
            <a:off x="693000" y="525564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870800" y="1081440"/>
            <a:ext cx="3990960" cy="336600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rIns="91440" tIns="45720" bIns="45720" anchor="t">
            <a:noAutofit/>
          </a:bodyPr>
          <a:p>
            <a:pPr algn="ctr" defTabSz="756000">
              <a:lnSpc>
                <a:spcPct val="100000"/>
              </a:lnSpc>
              <a:spcBef>
                <a:spcPts val="828"/>
              </a:spcBef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The Face as Icon: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756000">
              <a:lnSpc>
                <a:spcPct val="100000"/>
              </a:lnSpc>
              <a:spcBef>
                <a:spcPts val="828"/>
              </a:spcBef>
              <a:tabLst>
                <a:tab algn="l" pos="0"/>
              </a:tabLst>
            </a:pPr>
            <a:r>
              <a:rPr b="0" lang="en-US" sz="4400" spc="-1" strike="noStrike">
                <a:solidFill>
                  <a:srgbClr val="333333"/>
                </a:solidFill>
                <a:latin typeface="Arial"/>
                <a:ea typeface="Nachlieli CLM"/>
              </a:rPr>
              <a:t>the Face as Encounter</a:t>
            </a:r>
            <a:r>
              <a:rPr b="1" lang="en-US" sz="4400" spc="-1" strike="noStrike">
                <a:solidFill>
                  <a:srgbClr val="333333"/>
                </a:solidFill>
                <a:latin typeface="Arial"/>
                <a:ea typeface="Nachlieli CLM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Picture 2" descr="A NEW (OLD) BOOK BY OLIVIER CLÉMENT: SOME THOUGHTS FROM THE ..."/>
          <p:cNvPicPr/>
          <p:nvPr/>
        </p:nvPicPr>
        <p:blipFill>
          <a:blip r:embed="rId1"/>
          <a:stretch/>
        </p:blipFill>
        <p:spPr>
          <a:xfrm>
            <a:off x="907920" y="740160"/>
            <a:ext cx="2334240" cy="3056040"/>
          </a:xfrm>
          <a:prstGeom prst="rect">
            <a:avLst/>
          </a:prstGeom>
          <a:ln w="0">
            <a:solidFill>
              <a:srgbClr val="4472c4"/>
            </a:solidFill>
          </a:ln>
        </p:spPr>
      </p:pic>
      <p:sp>
        <p:nvSpPr>
          <p:cNvPr id="80" name="TextBox 3"/>
          <p:cNvSpPr/>
          <p:nvPr/>
        </p:nvSpPr>
        <p:spPr>
          <a:xfrm>
            <a:off x="457200" y="0"/>
            <a:ext cx="3866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Olivier </a:t>
            </a:r>
            <a:r>
              <a:rPr b="0" lang="en-US" sz="3600" spc="-1" strike="noStrike">
                <a:solidFill>
                  <a:schemeClr val="dk1"/>
                </a:solidFill>
                <a:latin typeface="Arial"/>
              </a:rPr>
              <a:t>Cl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Nachlieli CLM"/>
              </a:rPr>
              <a:t>é</a:t>
            </a:r>
            <a:r>
              <a:rPr b="0" lang="en-US" sz="3600" spc="-1" strike="noStrike">
                <a:solidFill>
                  <a:schemeClr val="dk1"/>
                </a:solidFill>
                <a:latin typeface="Arial"/>
                <a:ea typeface="Nachlieli CLM"/>
              </a:rPr>
              <a:t>ment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4"/>
          <p:cNvSpPr/>
          <p:nvPr/>
        </p:nvSpPr>
        <p:spPr>
          <a:xfrm>
            <a:off x="611640" y="4114800"/>
            <a:ext cx="29268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Calibri"/>
              </a:rPr>
              <a:t>  </a:t>
            </a:r>
            <a:r>
              <a:rPr b="0" lang="en-US" sz="3600" spc="-1" strike="noStrike">
                <a:solidFill>
                  <a:schemeClr val="dk1"/>
                </a:solidFill>
                <a:latin typeface="Arial"/>
              </a:rPr>
              <a:t>1921-2009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2"/>
          <p:cNvSpPr/>
          <p:nvPr/>
        </p:nvSpPr>
        <p:spPr>
          <a:xfrm>
            <a:off x="167040" y="1107720"/>
            <a:ext cx="96436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“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This face of faces … disfigured and transfigured by love, is indeed, the face of God”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25_ 9"/>
          <p:cNvSpPr/>
          <p:nvPr/>
        </p:nvSpPr>
        <p:spPr>
          <a:xfrm>
            <a:off x="720000" y="180000"/>
            <a:ext cx="89974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126_ 11"/>
          <p:cNvSpPr/>
          <p:nvPr/>
        </p:nvSpPr>
        <p:spPr>
          <a:xfrm>
            <a:off x="720000" y="1143000"/>
            <a:ext cx="899748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“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This light constitutes the essence of beauty, because beauty is a divine name”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25_ 3"/>
          <p:cNvSpPr/>
          <p:nvPr/>
        </p:nvSpPr>
        <p:spPr>
          <a:xfrm>
            <a:off x="720000" y="180000"/>
            <a:ext cx="89974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126_ 5"/>
          <p:cNvSpPr/>
          <p:nvPr/>
        </p:nvSpPr>
        <p:spPr>
          <a:xfrm>
            <a:off x="720000" y="1143000"/>
            <a:ext cx="899748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Christ is the light of light.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Clément cites Cyril of Alexandria: “Christ is the glory of the Father, the glory issuing from the very substance of light.”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25_ 4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 Encounter</a:t>
            </a:r>
            <a:r>
              <a:rPr b="0" lang="en-US" sz="33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126_ 6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“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The Judeo-Christian tradition… places the accent on the human face, with its extreme vulnerability. If I wish to offer a welcome to the nakedness of a face, I can only have an attitude of non-power (</a:t>
            </a:r>
            <a:r>
              <a:rPr b="0" i="1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non-pouvoir)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.”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25_ 10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 Encounter</a:t>
            </a:r>
            <a:r>
              <a:rPr b="0" lang="en-US" sz="33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26_ 12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The attitude of </a:t>
            </a:r>
            <a:r>
              <a:rPr b="0" i="1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non-pouvoir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 links back to the stripping bare of the ascetic process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25_ 11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 Encounter</a:t>
            </a:r>
            <a:r>
              <a:rPr b="0" lang="en-US" sz="33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26_ 13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This results in a shift from the </a:t>
            </a:r>
            <a:r>
              <a:rPr b="0" i="1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acidic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 corrosion of the person encountered,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to the </a:t>
            </a:r>
            <a:r>
              <a:rPr b="0" i="1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ascetic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 stripping bare of the person who encounters.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25_ 5"/>
          <p:cNvSpPr/>
          <p:nvPr/>
        </p:nvSpPr>
        <p:spPr>
          <a:xfrm>
            <a:off x="720000" y="527400"/>
            <a:ext cx="8997480" cy="16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26_ 7"/>
          <p:cNvSpPr/>
          <p:nvPr/>
        </p:nvSpPr>
        <p:spPr>
          <a:xfrm>
            <a:off x="515520" y="696960"/>
            <a:ext cx="9146160" cy="37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“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 World only exists … in the field of encounter of the gaze.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Today, a poetry of the created world, tomorrow a poetry of faces”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25_ 5"/>
          <p:cNvSpPr/>
          <p:nvPr/>
        </p:nvSpPr>
        <p:spPr>
          <a:xfrm>
            <a:off x="720000" y="527400"/>
            <a:ext cx="8997480" cy="16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26_ 7"/>
          <p:cNvSpPr/>
          <p:nvPr/>
        </p:nvSpPr>
        <p:spPr>
          <a:xfrm>
            <a:off x="571680" y="1143000"/>
            <a:ext cx="914616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“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The world, the world of God and the human,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of God made man and human called to become God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only exists in the field of encounter of the gaze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in the communion of faces.”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5_ 12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Major Works in English</a:t>
            </a:r>
            <a:r>
              <a:rPr b="0" lang="en-US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6_ 14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The Roots of Christian Mysticism</a:t>
            </a:r>
            <a:r>
              <a:rPr b="1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 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trans. Jeremy Hummerstone, New City Press,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1993 (2</a:t>
            </a:r>
            <a:r>
              <a:rPr b="0" lang="en-US" sz="2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nd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Ed.)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On Human Being</a:t>
            </a:r>
            <a:r>
              <a:rPr b="1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trans. Jeremy Hummerstone,</a:t>
            </a:r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New City Press, 2000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Transfiguring Time</a:t>
            </a:r>
            <a:r>
              <a:rPr b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trans. Jeremy N. Ingpen,</a:t>
            </a:r>
            <a:r>
              <a:rPr b="0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New City Press, 2019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The Other Sun</a:t>
            </a:r>
            <a:r>
              <a:rPr b="1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trans. Michael Donley, Gracewing, UK, 2021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The Song of Tears</a:t>
            </a:r>
            <a:r>
              <a:rPr b="0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trans. Michael Donley, SVS Press, 2021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5_ 13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Major Works in English</a:t>
            </a:r>
            <a:r>
              <a:rPr b="0" lang="en-US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6_ 15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The Common Mission of Christians in the Secular City”</a:t>
            </a:r>
            <a:r>
              <a:rPr b="1" i="1" lang="en-US" sz="3200" spc="-1" strike="noStrike">
                <a:solidFill>
                  <a:srgbClr val="000000"/>
                </a:solidFill>
                <a:latin typeface="Noto Sans"/>
                <a:ea typeface="DejaVu Sans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Afterword,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in Evdokimov, Michel,</a:t>
            </a:r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Two Martyrs in a Godless World: Dietrich Bonhoeffer and Alexander Men</a:t>
            </a:r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trans. Jeremy N. Ingpen, New City Press, 2021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333333"/>
                </a:solidFill>
                <a:latin typeface="Arial"/>
                <a:ea typeface="DejaVu Sans"/>
              </a:rPr>
              <a:t>Dialogues with Patriarch Athenagoras </a:t>
            </a:r>
            <a:r>
              <a:rPr b="1" i="1" lang="en-US" sz="3200" spc="-1" strike="noStrike">
                <a:solidFill>
                  <a:srgbClr val="333333"/>
                </a:solidFill>
                <a:latin typeface="Noto Sans"/>
                <a:ea typeface="DejaVu Sans"/>
              </a:rPr>
              <a:t> 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600" spc="-1" strike="noStrike">
                <a:solidFill>
                  <a:srgbClr val="333333"/>
                </a:solidFill>
                <a:latin typeface="Noto Sans"/>
                <a:ea typeface="DejaVu Sans"/>
              </a:rPr>
              <a:t>trans. Jeremy N. Ingpen, Holy Cross Orthodox Press, 2022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57"/>
          <p:cNvSpPr/>
          <p:nvPr/>
        </p:nvSpPr>
        <p:spPr>
          <a:xfrm>
            <a:off x="720000" y="127440"/>
            <a:ext cx="88531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58" descr=""/>
          <p:cNvPicPr/>
          <p:nvPr/>
        </p:nvPicPr>
        <p:blipFill>
          <a:blip r:embed="rId1"/>
          <a:stretch/>
        </p:blipFill>
        <p:spPr>
          <a:xfrm>
            <a:off x="2100240" y="1384560"/>
            <a:ext cx="5412600" cy="3994560"/>
          </a:xfrm>
          <a:prstGeom prst="rect">
            <a:avLst/>
          </a:prstGeom>
          <a:ln w="10800">
            <a:noFill/>
          </a:ln>
        </p:spPr>
      </p:pic>
      <p:sp>
        <p:nvSpPr>
          <p:cNvPr id="84" name="TextBox 1"/>
          <p:cNvSpPr/>
          <p:nvPr/>
        </p:nvSpPr>
        <p:spPr>
          <a:xfrm>
            <a:off x="344160" y="-3240"/>
            <a:ext cx="9228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Olivier Cl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Nachlieli CLM"/>
              </a:rPr>
              <a:t>ément’s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Nachlieli CLM"/>
              </a:rPr>
              <a:t>Theology of the Face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5_ 14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Commentaries</a:t>
            </a:r>
            <a:r>
              <a:rPr b="0" lang="en-US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6_ 2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5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333333"/>
                </a:solidFill>
                <a:latin typeface="Arial"/>
                <a:ea typeface="DejaVu Sans"/>
              </a:rPr>
              <a:t>Olivier Peyron: </a:t>
            </a:r>
            <a:r>
              <a:rPr b="0" i="1" lang="en-US" sz="2400" spc="-1" strike="noStrike">
                <a:solidFill>
                  <a:srgbClr val="333333"/>
                </a:solidFill>
                <a:latin typeface="Arial"/>
                <a:ea typeface="DejaVu Sans"/>
              </a:rPr>
              <a:t>Le Myst</a:t>
            </a:r>
            <a:r>
              <a:rPr b="0" i="1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ère de l’Homme selon Olivier Clément</a:t>
            </a:r>
            <a:r>
              <a:rPr b="0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 (2014)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Rowan Williams, “Liturgical Humanism: Orthodoxy and the Transformation of Culture,”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Orthodoxy in America Lecture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, Fordham University (2014)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Giorgio Garrone: </a:t>
            </a:r>
            <a:r>
              <a:rPr b="0" i="1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De la oscuridad la luz</a:t>
            </a:r>
            <a:r>
              <a:rPr b="0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 (2015)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Andrew Louth,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Modern Orthodox Thinkers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 (2015), pp. 268-270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Andrea Riccardi: </a:t>
            </a:r>
            <a:r>
              <a:rPr b="0" i="1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Le Professeur et le Patriarche</a:t>
            </a:r>
            <a:r>
              <a:rPr b="0" lang="en-US" sz="2400" spc="-1" strike="noStrike">
                <a:solidFill>
                  <a:srgbClr val="333333"/>
                </a:solidFill>
                <a:latin typeface="Arial"/>
                <a:ea typeface="Nachlieli CLM"/>
              </a:rPr>
              <a:t> (2020)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5_ 15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Commentaries</a:t>
            </a:r>
            <a:r>
              <a:rPr b="0" lang="en-US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6_ 16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Carolina Blasquez Casado, “Olivier Clément’s Chalcedonian Anthropology: a new paradigm,”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Salmanticensis 65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 (2018), Universidad Pontificia de Salamanca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L’Oeuvre Théologique d’Olivier Clément,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Contacts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, No. 267-268, 2019.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achlieli CLM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Jeremy N. Ingpen, Time, Incarnation and Eternity (Interview),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Road to Emmaus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achlieli CLM"/>
              </a:rPr>
              <a:t> Journal (2022)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Michael Donley, Introduction to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Other Sun,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Gracewing, 2021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26_ 1"/>
          <p:cNvSpPr/>
          <p:nvPr/>
        </p:nvSpPr>
        <p:spPr>
          <a:xfrm>
            <a:off x="108720" y="117720"/>
            <a:ext cx="9970560" cy="49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DejaVu Sans"/>
              </a:rPr>
              <a:t>Alphonse Dupront - history professor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DejaVu Sans"/>
              </a:rPr>
              <a:t>Paul Evdokimov - </a:t>
            </a: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colleague at the Institut St. Serge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André Scrima - Romanian monk and theologian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Emmanuel Levinas - Philosopher, Talmudic scholar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Marie-Joseph Le Guillou - Catholic theologian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Christoph Sch</a:t>
            </a: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Segoe UI"/>
              </a:rPr>
              <a:t>önborn - Catholic theologian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Eugene Trubetskoi - Russian Orthodox philosopher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Father Lev Gillet - Orthodox monk and writer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US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Osip Mandelstam - Russian poet of the Silver 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16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        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1800" spc="-1" strike="noStrike">
                <a:solidFill>
                  <a:srgbClr val="333333"/>
                </a:solidFill>
                <a:latin typeface="Noto Sans"/>
                <a:ea typeface="DejaVu Sans"/>
              </a:rPr>
              <a:t>   </a:t>
            </a:r>
            <a:r>
              <a:rPr b="0" lang="en-US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          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Noto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11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 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125_ 6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 Encounter</a:t>
            </a:r>
            <a:r>
              <a:rPr b="1" lang="en-US" sz="3300" spc="-1" strike="noStrike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126_ 8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In one of his last essays, Clément wrote: “More and more we are finding that the fabric of society is not just crumpled, it is torn apart. And through the torn fabric enter nihilism and nonbeing…. And therefore I think that today’s nihilism is the arena in which we must … sing out the good news of the Resurrection.”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25_ 8"/>
          <p:cNvSpPr/>
          <p:nvPr/>
        </p:nvSpPr>
        <p:spPr>
          <a:xfrm>
            <a:off x="720000" y="180000"/>
            <a:ext cx="8997480" cy="6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 Encounter</a:t>
            </a:r>
            <a:r>
              <a:rPr b="1" lang="en-US" sz="3300" spc="-1" strike="noStrike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126_ 10"/>
          <p:cNvSpPr/>
          <p:nvPr/>
        </p:nvSpPr>
        <p:spPr>
          <a:xfrm>
            <a:off x="123120" y="1081440"/>
            <a:ext cx="9594360" cy="39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“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In the secularized city, one has the feeling that there are no more temples … but there are men and women and human faces, and these are the prophecy of the Kingdom”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125_ 1"/>
          <p:cNvSpPr/>
          <p:nvPr/>
        </p:nvSpPr>
        <p:spPr>
          <a:xfrm>
            <a:off x="720000" y="180000"/>
            <a:ext cx="899748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126_ 3"/>
          <p:cNvSpPr/>
          <p:nvPr/>
        </p:nvSpPr>
        <p:spPr>
          <a:xfrm>
            <a:off x="720000" y="1143000"/>
            <a:ext cx="899748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i="1" lang="en-US" sz="1800" spc="-1" strike="noStrike">
                <a:solidFill>
                  <a:srgbClr val="333333"/>
                </a:solidFill>
                <a:latin typeface="Noto Sans"/>
                <a:ea typeface="DejaVu Sans"/>
              </a:rPr>
              <a:t>  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1"/>
          <p:cNvSpPr/>
          <p:nvPr/>
        </p:nvSpPr>
        <p:spPr>
          <a:xfrm>
            <a:off x="2095920" y="1507680"/>
            <a:ext cx="11919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Calibri"/>
              </a:rPr>
              <a:t>FACE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3" name="Straight Arrow Connector 3"/>
          <p:cNvCxnSpPr/>
          <p:nvPr/>
        </p:nvCxnSpPr>
        <p:spPr>
          <a:xfrm>
            <a:off x="3436920" y="1861200"/>
            <a:ext cx="3404880" cy="1440"/>
          </a:xfrm>
          <a:prstGeom prst="straightConnector1">
            <a:avLst/>
          </a:prstGeom>
          <a:ln cap="rnd" w="28575">
            <a:solidFill>
              <a:srgbClr val="4472c4"/>
            </a:solidFill>
            <a:bevel/>
            <a:tailEnd len="lg" type="triangle" w="lg"/>
          </a:ln>
        </p:spPr>
      </p:cxnSp>
      <p:sp>
        <p:nvSpPr>
          <p:cNvPr id="94" name="TextBox 8"/>
          <p:cNvSpPr/>
          <p:nvPr/>
        </p:nvSpPr>
        <p:spPr>
          <a:xfrm>
            <a:off x="6936840" y="1507680"/>
            <a:ext cx="1502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Calibri"/>
              </a:rPr>
              <a:t>ICON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9"/>
          <p:cNvSpPr/>
          <p:nvPr/>
        </p:nvSpPr>
        <p:spPr>
          <a:xfrm>
            <a:off x="4141080" y="1143000"/>
            <a:ext cx="206064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400" spc="-1" strike="noStrike">
                <a:solidFill>
                  <a:schemeClr val="dk1"/>
                </a:solidFill>
                <a:latin typeface="Calibri"/>
              </a:rPr>
              <a:t>becoming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6" name="Straight Arrow Connector 10"/>
          <p:cNvCxnSpPr/>
          <p:nvPr/>
        </p:nvCxnSpPr>
        <p:spPr>
          <a:xfrm>
            <a:off x="3053880" y="2193840"/>
            <a:ext cx="1739160" cy="1816560"/>
          </a:xfrm>
          <a:prstGeom prst="straightConnector1">
            <a:avLst/>
          </a:prstGeom>
          <a:ln cap="rnd" w="28575">
            <a:solidFill>
              <a:srgbClr val="4472c4"/>
            </a:solidFill>
            <a:bevel/>
            <a:tailEnd len="lg" type="triangle" w="lg"/>
          </a:ln>
        </p:spPr>
      </p:cxnSp>
      <p:cxnSp>
        <p:nvCxnSpPr>
          <p:cNvPr id="97" name="Straight Arrow Connector 11"/>
          <p:cNvCxnSpPr/>
          <p:nvPr/>
        </p:nvCxnSpPr>
        <p:spPr>
          <a:xfrm flipV="1">
            <a:off x="5799600" y="2215080"/>
            <a:ext cx="1543320" cy="1727640"/>
          </a:xfrm>
          <a:prstGeom prst="straightConnector1">
            <a:avLst/>
          </a:prstGeom>
          <a:ln cap="rnd" w="28575">
            <a:solidFill>
              <a:srgbClr val="4472c4"/>
            </a:solidFill>
            <a:bevel/>
            <a:tailEnd len="lg" type="triangle" w="lg"/>
          </a:ln>
        </p:spPr>
      </p:cxnSp>
      <p:sp>
        <p:nvSpPr>
          <p:cNvPr id="98" name="TextBox 12"/>
          <p:cNvSpPr/>
          <p:nvPr/>
        </p:nvSpPr>
        <p:spPr>
          <a:xfrm>
            <a:off x="4335480" y="3941280"/>
            <a:ext cx="1854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Calibri"/>
              </a:rPr>
              <a:t>PERSON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16"/>
          <p:cNvSpPr/>
          <p:nvPr/>
        </p:nvSpPr>
        <p:spPr>
          <a:xfrm>
            <a:off x="3991680" y="2318400"/>
            <a:ext cx="2495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0070c0"/>
                </a:solidFill>
                <a:latin typeface="Noto Sans Regular"/>
                <a:ea typeface="DejaVu Sans"/>
              </a:rPr>
              <a:t>PRESENCE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17"/>
          <p:cNvSpPr/>
          <p:nvPr/>
        </p:nvSpPr>
        <p:spPr>
          <a:xfrm rot="2934000">
            <a:off x="2545920" y="3004920"/>
            <a:ext cx="141588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400" spc="-1" strike="noStrike">
                <a:solidFill>
                  <a:schemeClr val="dk1"/>
                </a:solidFill>
                <a:latin typeface="Calibri"/>
              </a:rPr>
              <a:t>reveals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8"/>
          <p:cNvSpPr/>
          <p:nvPr/>
        </p:nvSpPr>
        <p:spPr>
          <a:xfrm rot="18562800">
            <a:off x="6066000" y="2955600"/>
            <a:ext cx="211104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400" spc="-1" strike="noStrike">
                <a:solidFill>
                  <a:schemeClr val="dk1"/>
                </a:solidFill>
                <a:latin typeface="Calibri"/>
              </a:rPr>
              <a:t>revealed in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25_ 2"/>
          <p:cNvSpPr/>
          <p:nvPr/>
        </p:nvSpPr>
        <p:spPr>
          <a:xfrm>
            <a:off x="123120" y="180000"/>
            <a:ext cx="995616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Theological Propositions on the Face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26_ 4"/>
          <p:cNvSpPr/>
          <p:nvPr/>
        </p:nvSpPr>
        <p:spPr>
          <a:xfrm>
            <a:off x="395640" y="1143000"/>
            <a:ext cx="932184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Philippians: “…who, though he was divine, took the form of a servant and humbled himself even unto death on the Cross.”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  <a:spcAft>
                <a:spcPts val="1057"/>
              </a:spcAf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170640" defTabSz="914400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2"/>
          <p:cNvSpPr/>
          <p:nvPr/>
        </p:nvSpPr>
        <p:spPr>
          <a:xfrm>
            <a:off x="334080" y="25920"/>
            <a:ext cx="9327240" cy="65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“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DejaVu Sans"/>
              </a:rPr>
              <a:t>Love seeks reciprocity. For God, the existence of the other implies a retreat and  vulnerability”</a:t>
            </a:r>
            <a:r>
              <a:rPr b="0" lang="en-US" sz="36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57"/>
              </a:spcAf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2"/>
          <p:cNvSpPr/>
          <p:nvPr/>
        </p:nvSpPr>
        <p:spPr>
          <a:xfrm>
            <a:off x="210960" y="1081440"/>
            <a:ext cx="9582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Aft>
                <a:spcPts val="1057"/>
              </a:spcAft>
            </a:pP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“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In Christ, God has become the ultimate </a:t>
            </a:r>
            <a:r>
              <a:rPr b="0" i="1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face</a:t>
            </a:r>
            <a:r>
              <a:rPr b="0" lang="en-US" sz="3600" spc="-1" strike="noStrike">
                <a:solidFill>
                  <a:srgbClr val="333333"/>
                </a:solidFill>
                <a:latin typeface="Arial"/>
                <a:ea typeface="Microsoft YaHei"/>
              </a:rPr>
              <a:t>…. the face of the servant who has ‘no form nor charm to attract us’ yet who is radiant with a singular beauty”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Jeremy N. Ingpen October 2024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Application>LibreOffice/24.2.5.2$Windows_X86_64 LibreOffice_project/bffef4ea93e59bebbeaf7f431bb02b1a39ee8a59</Application>
  <AppVersion>15.0000</AppVersion>
  <Words>893</Words>
  <Paragraphs>162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2023-01-01T10:09:50Z</dcterms:created>
  <dc:creator/>
  <dc:description/>
  <dc:language>en-US</dc:language>
  <cp:lastModifiedBy/>
  <dcterms:modified xsi:type="dcterms:W3CDTF">2024-10-16T07:45:49Z</dcterms:modified>
  <cp:revision>23</cp:revision>
  <dc:subject/>
  <dc:title>Impress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Custom</vt:lpwstr>
  </property>
  <property fmtid="{D5CDD505-2E9C-101B-9397-08002B2CF9AE}" pid="4" name="Slides">
    <vt:i4>29</vt:i4>
  </property>
</Properties>
</file>