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49"/>
  </p:notesMasterIdLst>
  <p:sldIdLst>
    <p:sldId id="263" r:id="rId3"/>
    <p:sldId id="264" r:id="rId4"/>
    <p:sldId id="273" r:id="rId5"/>
    <p:sldId id="332" r:id="rId6"/>
    <p:sldId id="275" r:id="rId7"/>
    <p:sldId id="276" r:id="rId8"/>
    <p:sldId id="277" r:id="rId9"/>
    <p:sldId id="278" r:id="rId10"/>
    <p:sldId id="280" r:id="rId11"/>
    <p:sldId id="279" r:id="rId12"/>
    <p:sldId id="281" r:id="rId13"/>
    <p:sldId id="282" r:id="rId14"/>
    <p:sldId id="329" r:id="rId15"/>
    <p:sldId id="331" r:id="rId16"/>
    <p:sldId id="283" r:id="rId17"/>
    <p:sldId id="333" r:id="rId18"/>
    <p:sldId id="354" r:id="rId19"/>
    <p:sldId id="334" r:id="rId20"/>
    <p:sldId id="290" r:id="rId21"/>
    <p:sldId id="291" r:id="rId22"/>
    <p:sldId id="292" r:id="rId23"/>
    <p:sldId id="293" r:id="rId24"/>
    <p:sldId id="335" r:id="rId25"/>
    <p:sldId id="295" r:id="rId26"/>
    <p:sldId id="353" r:id="rId27"/>
    <p:sldId id="337" r:id="rId28"/>
    <p:sldId id="307" r:id="rId29"/>
    <p:sldId id="338" r:id="rId30"/>
    <p:sldId id="339" r:id="rId31"/>
    <p:sldId id="310" r:id="rId32"/>
    <p:sldId id="340" r:id="rId33"/>
    <p:sldId id="341" r:id="rId34"/>
    <p:sldId id="342" r:id="rId35"/>
    <p:sldId id="343" r:id="rId36"/>
    <p:sldId id="344" r:id="rId37"/>
    <p:sldId id="316" r:id="rId38"/>
    <p:sldId id="345" r:id="rId39"/>
    <p:sldId id="346" r:id="rId40"/>
    <p:sldId id="347" r:id="rId41"/>
    <p:sldId id="348" r:id="rId42"/>
    <p:sldId id="323" r:id="rId43"/>
    <p:sldId id="349" r:id="rId44"/>
    <p:sldId id="325" r:id="rId45"/>
    <p:sldId id="350" r:id="rId46"/>
    <p:sldId id="327" r:id="rId47"/>
    <p:sldId id="351" r:id="rId48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 autoAdjust="0"/>
    <p:restoredTop sz="94660"/>
  </p:normalViewPr>
  <p:slideViewPr>
    <p:cSldViewPr>
      <p:cViewPr>
        <p:scale>
          <a:sx n="76" d="100"/>
          <a:sy n="76" d="100"/>
        </p:scale>
        <p:origin x="-1146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ppe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2998646908267382E-2"/>
          <c:y val="7.5231481481481524E-2"/>
          <c:w val="0.90700135309173313"/>
          <c:h val="0.89814814814815025"/>
        </c:manualLayout>
      </c:layout>
      <c:scatterChart>
        <c:scatterStyle val="smoothMarker"/>
        <c:varyColors val="0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Tabelle1!$B$3:$B$28</c:f>
              <c:numCache>
                <c:formatCode>General</c:formatCode>
                <c:ptCount val="26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</c:numCache>
            </c:numRef>
          </c:xVal>
          <c:yVal>
            <c:numRef>
              <c:f>Tabelle1!$C$3:$C$28</c:f>
              <c:numCache>
                <c:formatCode>General</c:formatCode>
                <c:ptCount val="26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0.11000000000000019</c:v>
                </c:pt>
                <c:pt idx="6">
                  <c:v>0.12000000000000002</c:v>
                </c:pt>
                <c:pt idx="7">
                  <c:v>0.13</c:v>
                </c:pt>
                <c:pt idx="8">
                  <c:v>0.13</c:v>
                </c:pt>
                <c:pt idx="9">
                  <c:v>0.14000000000000001</c:v>
                </c:pt>
                <c:pt idx="10">
                  <c:v>0.15000000000000024</c:v>
                </c:pt>
                <c:pt idx="11">
                  <c:v>0.16000000000000045</c:v>
                </c:pt>
                <c:pt idx="12">
                  <c:v>0.17</c:v>
                </c:pt>
                <c:pt idx="13">
                  <c:v>0.18000000000000024</c:v>
                </c:pt>
                <c:pt idx="14">
                  <c:v>0.19000000000000045</c:v>
                </c:pt>
                <c:pt idx="15">
                  <c:v>0.2</c:v>
                </c:pt>
                <c:pt idx="16">
                  <c:v>0.30000000000000032</c:v>
                </c:pt>
                <c:pt idx="17">
                  <c:v>0.4</c:v>
                </c:pt>
                <c:pt idx="18">
                  <c:v>0.5</c:v>
                </c:pt>
                <c:pt idx="19">
                  <c:v>0.60000000000000064</c:v>
                </c:pt>
                <c:pt idx="20">
                  <c:v>0.8</c:v>
                </c:pt>
                <c:pt idx="21">
                  <c:v>1</c:v>
                </c:pt>
                <c:pt idx="22">
                  <c:v>1.3</c:v>
                </c:pt>
                <c:pt idx="23">
                  <c:v>1.6</c:v>
                </c:pt>
                <c:pt idx="24">
                  <c:v>1.9</c:v>
                </c:pt>
                <c:pt idx="25">
                  <c:v>2.2000000000000002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45664"/>
        <c:axId val="43546240"/>
      </c:scatterChart>
      <c:valAx>
        <c:axId val="43545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546240"/>
        <c:crosses val="autoZero"/>
        <c:crossBetween val="midCat"/>
      </c:valAx>
      <c:valAx>
        <c:axId val="43546240"/>
        <c:scaling>
          <c:orientation val="minMax"/>
          <c:max val="2.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/>
            </a:pPr>
            <a:endParaRPr lang="en-US"/>
          </a:p>
        </c:txPr>
        <c:crossAx val="43545664"/>
        <c:crosses val="autoZero"/>
        <c:crossBetween val="midCat"/>
        <c:majorUnit val="0.1"/>
      </c:valAx>
      <c:spPr>
        <a:solidFill>
          <a:srgbClr val="FFFF00"/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7F69A-5C44-4818-AB9A-CF7894D023F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9A4588C-C22D-40A8-B9C9-2F0220023EE0}">
      <dgm:prSet phldrT="[Text]"/>
      <dgm:spPr/>
      <dgm:t>
        <a:bodyPr/>
        <a:lstStyle/>
        <a:p>
          <a:r>
            <a:rPr lang="bg-BG" noProof="0" dirty="0" smtClean="0">
              <a:solidFill>
                <a:schemeClr val="tx1"/>
              </a:solidFill>
              <a:latin typeface="Verdana" pitchFamily="34" charset="0"/>
            </a:rPr>
            <a:t>Срока на годност</a:t>
          </a:r>
          <a:endParaRPr lang="en-US" noProof="0" dirty="0">
            <a:solidFill>
              <a:schemeClr val="tx1"/>
            </a:solidFill>
            <a:latin typeface="Verdana" pitchFamily="34" charset="0"/>
          </a:endParaRPr>
        </a:p>
      </dgm:t>
    </dgm:pt>
    <dgm:pt modelId="{B7836405-1C99-454A-BA43-3E0FB0F2CD02}" type="parTrans" cxnId="{29EE36F9-656A-453C-8124-75FDBA47D97D}">
      <dgm:prSet/>
      <dgm:spPr/>
      <dgm:t>
        <a:bodyPr/>
        <a:lstStyle/>
        <a:p>
          <a:endParaRPr lang="en-US" noProof="0"/>
        </a:p>
      </dgm:t>
    </dgm:pt>
    <dgm:pt modelId="{BFF60B41-B31E-42B2-83E4-FA0993412C9E}" type="sibTrans" cxnId="{29EE36F9-656A-453C-8124-75FDBA47D97D}">
      <dgm:prSet/>
      <dgm:spPr/>
      <dgm:t>
        <a:bodyPr/>
        <a:lstStyle/>
        <a:p>
          <a:endParaRPr lang="en-US" noProof="0"/>
        </a:p>
      </dgm:t>
    </dgm:pt>
    <dgm:pt modelId="{683F339F-890A-48FB-863A-EA47C570EAD5}">
      <dgm:prSet phldrT="[Text]" custT="1"/>
      <dgm:spPr/>
      <dgm:t>
        <a:bodyPr/>
        <a:lstStyle/>
        <a:p>
          <a:r>
            <a:rPr lang="bg-BG" sz="1800" b="1" noProof="0" dirty="0" smtClean="0">
              <a:latin typeface="Verdana" pitchFamily="34" charset="0"/>
            </a:rPr>
            <a:t>Влияе се от следните фактори</a:t>
          </a:r>
          <a:r>
            <a:rPr lang="en-US" sz="1800" b="1" noProof="0" dirty="0" smtClean="0">
              <a:latin typeface="Verdana" pitchFamily="34" charset="0"/>
            </a:rPr>
            <a:t>:</a:t>
          </a:r>
          <a:r>
            <a:rPr lang="en-US" sz="1300" noProof="0" dirty="0" smtClean="0">
              <a:latin typeface="Verdana" pitchFamily="34" charset="0"/>
            </a:rPr>
            <a:t/>
          </a:r>
          <a:br>
            <a:rPr lang="en-US" sz="1300" noProof="0" dirty="0" smtClean="0">
              <a:latin typeface="Verdana" pitchFamily="34" charset="0"/>
            </a:rPr>
          </a:br>
          <a:r>
            <a:rPr lang="en-US" sz="1300" b="1" noProof="0" dirty="0" smtClean="0">
              <a:latin typeface="Verdana" pitchFamily="34" charset="0"/>
            </a:rPr>
            <a:t>-</a:t>
          </a:r>
          <a:r>
            <a:rPr lang="en-US" sz="1300" noProof="0" dirty="0" smtClean="0">
              <a:latin typeface="Verdana" pitchFamily="34" charset="0"/>
            </a:rPr>
            <a:t> </a:t>
          </a:r>
          <a:r>
            <a:rPr lang="en-US" sz="1300" b="1" noProof="0" dirty="0" smtClean="0">
              <a:latin typeface="Verdana" pitchFamily="34" charset="0"/>
            </a:rPr>
            <a:t>pH (</a:t>
          </a:r>
          <a:r>
            <a:rPr lang="bg-BG" sz="1300" b="1" noProof="0" dirty="0" smtClean="0">
              <a:latin typeface="Verdana" pitchFamily="34" charset="0"/>
            </a:rPr>
            <a:t>особено при по-високо от</a:t>
          </a:r>
          <a:r>
            <a:rPr lang="en-US" sz="1300" b="1" noProof="0" dirty="0" smtClean="0">
              <a:latin typeface="Verdana" pitchFamily="34" charset="0"/>
            </a:rPr>
            <a:t> 3.8)</a:t>
          </a:r>
          <a:br>
            <a:rPr lang="en-US" sz="1300" b="1" noProof="0" dirty="0" smtClean="0">
              <a:latin typeface="Verdana" pitchFamily="34" charset="0"/>
            </a:rPr>
          </a:br>
          <a:r>
            <a:rPr lang="en-US" sz="1300" b="1" noProof="0" dirty="0" smtClean="0">
              <a:latin typeface="Verdana" pitchFamily="34" charset="0"/>
            </a:rPr>
            <a:t>- </a:t>
          </a:r>
          <a:r>
            <a:rPr lang="bg-BG" sz="1300" b="1" noProof="0" dirty="0" smtClean="0">
              <a:solidFill>
                <a:srgbClr val="000000"/>
              </a:solidFill>
              <a:latin typeface="Verdana" pitchFamily="34" charset="0"/>
            </a:rPr>
            <a:t>съдържание на алкохол и остатъчна захар</a:t>
          </a:r>
          <a:r>
            <a:rPr lang="en-US" sz="1300" noProof="0" dirty="0" smtClean="0">
              <a:solidFill>
                <a:srgbClr val="000000"/>
              </a:solidFill>
              <a:latin typeface="Verdana" pitchFamily="34" charset="0"/>
            </a:rPr>
            <a:t/>
          </a:r>
          <a:br>
            <a:rPr lang="en-US" sz="1300" noProof="0" dirty="0" smtClean="0">
              <a:solidFill>
                <a:srgbClr val="000000"/>
              </a:solidFill>
              <a:latin typeface="Verdana" pitchFamily="34" charset="0"/>
            </a:rPr>
          </a:br>
          <a:r>
            <a:rPr lang="en-US" sz="1300" b="1" noProof="0" dirty="0" smtClean="0">
              <a:solidFill>
                <a:srgbClr val="000000"/>
              </a:solidFill>
              <a:latin typeface="Verdana" pitchFamily="34" charset="0"/>
            </a:rPr>
            <a:t>-</a:t>
          </a:r>
          <a:r>
            <a:rPr lang="en-US" sz="1300" noProof="0" dirty="0" smtClean="0">
              <a:solidFill>
                <a:srgbClr val="000000"/>
              </a:solidFill>
              <a:latin typeface="Verdana" pitchFamily="34" charset="0"/>
            </a:rPr>
            <a:t> </a:t>
          </a:r>
          <a:r>
            <a:rPr lang="bg-BG" sz="1300" b="1" noProof="0" dirty="0" smtClean="0">
              <a:solidFill>
                <a:srgbClr val="000000"/>
              </a:solidFill>
              <a:latin typeface="Verdana" pitchFamily="34" charset="0"/>
            </a:rPr>
            <a:t>съдържание на </a:t>
          </a:r>
          <a:r>
            <a:rPr lang="en-US" sz="1300" b="1" noProof="0" dirty="0" smtClean="0">
              <a:solidFill>
                <a:srgbClr val="000000"/>
              </a:solidFill>
              <a:latin typeface="Verdana" pitchFamily="34" charset="0"/>
            </a:rPr>
            <a:t>SO</a:t>
          </a:r>
          <a:r>
            <a:rPr lang="en-US" sz="1300" b="1" baseline="-25000" noProof="0" dirty="0" smtClean="0">
              <a:solidFill>
                <a:srgbClr val="000000"/>
              </a:solidFill>
              <a:latin typeface="Verdana" pitchFamily="34" charset="0"/>
            </a:rPr>
            <a:t>2</a:t>
          </a:r>
          <a:r>
            <a:rPr lang="en-US" sz="1300" b="1" noProof="0" dirty="0" smtClean="0">
              <a:solidFill>
                <a:srgbClr val="000000"/>
              </a:solidFill>
              <a:latin typeface="Verdana" pitchFamily="34" charset="0"/>
            </a:rPr>
            <a:t> (</a:t>
          </a:r>
          <a:r>
            <a:rPr lang="bg-BG" sz="1300" b="1" noProof="0" dirty="0" smtClean="0">
              <a:solidFill>
                <a:srgbClr val="000000"/>
              </a:solidFill>
              <a:latin typeface="Verdana" pitchFamily="34" charset="0"/>
            </a:rPr>
            <a:t>особено при по-малко от </a:t>
          </a:r>
          <a:r>
            <a:rPr lang="en-US" sz="1300" b="1" noProof="0" dirty="0" smtClean="0">
              <a:solidFill>
                <a:srgbClr val="000000"/>
              </a:solidFill>
              <a:latin typeface="Verdana" pitchFamily="34" charset="0"/>
            </a:rPr>
            <a:t>20 mg/l)</a:t>
          </a:r>
          <a:r>
            <a:rPr lang="en-US" sz="1300" b="1" noProof="0" dirty="0" smtClean="0">
              <a:solidFill>
                <a:schemeClr val="tx2"/>
              </a:solidFill>
              <a:latin typeface="Verdana" pitchFamily="34" charset="0"/>
            </a:rPr>
            <a:t/>
          </a:r>
          <a:br>
            <a:rPr lang="en-US" sz="1300" b="1" noProof="0" dirty="0" smtClean="0">
              <a:solidFill>
                <a:schemeClr val="tx2"/>
              </a:solidFill>
              <a:latin typeface="Verdana" pitchFamily="34" charset="0"/>
            </a:rPr>
          </a:br>
          <a:r>
            <a:rPr lang="en-US" sz="1300" b="1" noProof="0" dirty="0" smtClean="0">
              <a:solidFill>
                <a:schemeClr val="tx2"/>
              </a:solidFill>
              <a:latin typeface="Verdana" pitchFamily="34" charset="0"/>
            </a:rPr>
            <a:t>- </a:t>
          </a:r>
          <a:r>
            <a:rPr lang="bg-BG" sz="1300" b="1" noProof="0" dirty="0" smtClean="0">
              <a:latin typeface="Verdana" pitchFamily="34" charset="0"/>
            </a:rPr>
            <a:t>температура на съхранение</a:t>
          </a:r>
          <a:r>
            <a:rPr lang="en-US" sz="1300" b="1" noProof="0" dirty="0" smtClean="0">
              <a:latin typeface="Verdana" pitchFamily="34" charset="0"/>
            </a:rPr>
            <a:t>&gt; 12°C (54˚F)</a:t>
          </a:r>
          <a:endParaRPr lang="en-US" sz="1300" noProof="0" dirty="0">
            <a:latin typeface="Verdana" pitchFamily="34" charset="0"/>
          </a:endParaRPr>
        </a:p>
      </dgm:t>
    </dgm:pt>
    <dgm:pt modelId="{D6BD642B-CE17-4F63-A5A0-E347B638ACC1}" type="parTrans" cxnId="{B1110DB1-941B-49AD-B285-51F16C37CBA3}">
      <dgm:prSet/>
      <dgm:spPr/>
      <dgm:t>
        <a:bodyPr/>
        <a:lstStyle/>
        <a:p>
          <a:endParaRPr lang="en-US" noProof="0"/>
        </a:p>
      </dgm:t>
    </dgm:pt>
    <dgm:pt modelId="{6167FE5D-0D34-4040-8972-5E509BB82D6D}" type="sibTrans" cxnId="{B1110DB1-941B-49AD-B285-51F16C37CBA3}">
      <dgm:prSet/>
      <dgm:spPr/>
      <dgm:t>
        <a:bodyPr/>
        <a:lstStyle/>
        <a:p>
          <a:endParaRPr lang="en-US" noProof="0"/>
        </a:p>
      </dgm:t>
    </dgm:pt>
    <dgm:pt modelId="{D3EE8C57-C2E0-4B17-B820-9429E195DAA8}">
      <dgm:prSet phldrT="[Text]" custT="1"/>
      <dgm:spPr/>
      <dgm:t>
        <a:bodyPr/>
        <a:lstStyle/>
        <a:p>
          <a:r>
            <a:rPr lang="en-US" sz="1800" b="1" noProof="0" dirty="0" smtClean="0">
              <a:solidFill>
                <a:srgbClr val="FF0000"/>
              </a:solidFill>
              <a:latin typeface="Verdana" pitchFamily="34" charset="0"/>
              <a:sym typeface="Wingdings" pitchFamily="2" charset="2"/>
            </a:rPr>
            <a:t> </a:t>
          </a:r>
          <a:r>
            <a:rPr lang="bg-BG" sz="1800" b="1" noProof="0" dirty="0" smtClean="0">
              <a:solidFill>
                <a:srgbClr val="FF0000"/>
              </a:solidFill>
              <a:latin typeface="Verdana" pitchFamily="34" charset="0"/>
              <a:sym typeface="Wingdings" pitchFamily="2" charset="2"/>
            </a:rPr>
            <a:t>риска от образуване на бактерии е много голям</a:t>
          </a:r>
          <a:r>
            <a:rPr lang="en-US" sz="1800" b="1" noProof="0" dirty="0" smtClean="0">
              <a:solidFill>
                <a:srgbClr val="FF0000"/>
              </a:solidFill>
              <a:latin typeface="Verdana" pitchFamily="34" charset="0"/>
              <a:sym typeface="Wingdings" pitchFamily="2" charset="2"/>
            </a:rPr>
            <a:t> !!!!</a:t>
          </a:r>
          <a:endParaRPr lang="en-US" sz="1800" noProof="0" dirty="0">
            <a:latin typeface="Verdana" pitchFamily="34" charset="0"/>
          </a:endParaRPr>
        </a:p>
      </dgm:t>
    </dgm:pt>
    <dgm:pt modelId="{037638D4-CFF0-4760-831C-225002667A34}" type="parTrans" cxnId="{FFA7B749-020B-4653-9A38-A5785AC570E2}">
      <dgm:prSet/>
      <dgm:spPr/>
      <dgm:t>
        <a:bodyPr/>
        <a:lstStyle/>
        <a:p>
          <a:endParaRPr lang="en-US" noProof="0"/>
        </a:p>
      </dgm:t>
    </dgm:pt>
    <dgm:pt modelId="{7A9F60DB-D16E-4746-B9B6-64923C758841}" type="sibTrans" cxnId="{FFA7B749-020B-4653-9A38-A5785AC570E2}">
      <dgm:prSet/>
      <dgm:spPr/>
      <dgm:t>
        <a:bodyPr/>
        <a:lstStyle/>
        <a:p>
          <a:endParaRPr lang="en-US" noProof="0"/>
        </a:p>
      </dgm:t>
    </dgm:pt>
    <dgm:pt modelId="{3865FF99-1D02-48CA-B51C-F76BB6ABEEB7}">
      <dgm:prSet phldrT="[Text]"/>
      <dgm:spPr/>
      <dgm:t>
        <a:bodyPr/>
        <a:lstStyle/>
        <a:p>
          <a:r>
            <a:rPr lang="bg-BG" noProof="0" dirty="0" smtClean="0">
              <a:solidFill>
                <a:schemeClr val="tx1"/>
              </a:solidFill>
              <a:latin typeface="Verdana" pitchFamily="34" charset="0"/>
            </a:rPr>
            <a:t>Външен вид</a:t>
          </a:r>
          <a:endParaRPr lang="en-US" noProof="0" dirty="0">
            <a:solidFill>
              <a:schemeClr val="tx1"/>
            </a:solidFill>
            <a:latin typeface="Verdana" pitchFamily="34" charset="0"/>
          </a:endParaRPr>
        </a:p>
      </dgm:t>
    </dgm:pt>
    <dgm:pt modelId="{93529AE6-BD4C-471F-A79B-34E5B3126E54}" type="parTrans" cxnId="{F0AA6A9A-B621-44C7-8C41-CF37EEFF22E5}">
      <dgm:prSet/>
      <dgm:spPr/>
      <dgm:t>
        <a:bodyPr/>
        <a:lstStyle/>
        <a:p>
          <a:endParaRPr lang="en-US" noProof="0"/>
        </a:p>
      </dgm:t>
    </dgm:pt>
    <dgm:pt modelId="{2C9A40C4-5A9D-4EF5-A0B8-6D81F875DBC3}" type="sibTrans" cxnId="{F0AA6A9A-B621-44C7-8C41-CF37EEFF22E5}">
      <dgm:prSet/>
      <dgm:spPr/>
      <dgm:t>
        <a:bodyPr/>
        <a:lstStyle/>
        <a:p>
          <a:endParaRPr lang="en-US" noProof="0"/>
        </a:p>
      </dgm:t>
    </dgm:pt>
    <dgm:pt modelId="{1056BB5E-DA59-4079-A6AB-F194D58C4FB3}">
      <dgm:prSet phldrT="[Text]" custT="1"/>
      <dgm:spPr/>
      <dgm:t>
        <a:bodyPr/>
        <a:lstStyle/>
        <a:p>
          <a:r>
            <a:rPr lang="bg-BG" sz="1300" b="1" dirty="0" smtClean="0">
              <a:latin typeface="Verdana" pitchFamily="34" charset="0"/>
            </a:rPr>
            <a:t>Всякакъв вид частици във виното се считат за дефект от потребителя</a:t>
          </a:r>
          <a:r>
            <a:rPr lang="en-US" sz="1300" b="1" dirty="0" smtClean="0">
              <a:latin typeface="Verdana" pitchFamily="34" charset="0"/>
            </a:rPr>
            <a:t>.</a:t>
          </a:r>
          <a:endParaRPr lang="en-US" sz="1300" b="1" noProof="0" dirty="0">
            <a:latin typeface="Verdana" pitchFamily="34" charset="0"/>
          </a:endParaRPr>
        </a:p>
      </dgm:t>
    </dgm:pt>
    <dgm:pt modelId="{4164AE59-248E-4294-BC49-1DF2F494D623}" type="parTrans" cxnId="{C25496A6-73D3-432D-864F-E9D38F438F12}">
      <dgm:prSet/>
      <dgm:spPr/>
      <dgm:t>
        <a:bodyPr/>
        <a:lstStyle/>
        <a:p>
          <a:endParaRPr lang="en-US" noProof="0"/>
        </a:p>
      </dgm:t>
    </dgm:pt>
    <dgm:pt modelId="{13FAB96E-93E8-4F97-BA9F-AB5456AA8B0B}" type="sibTrans" cxnId="{C25496A6-73D3-432D-864F-E9D38F438F12}">
      <dgm:prSet/>
      <dgm:spPr/>
      <dgm:t>
        <a:bodyPr/>
        <a:lstStyle/>
        <a:p>
          <a:endParaRPr lang="en-US" noProof="0"/>
        </a:p>
      </dgm:t>
    </dgm:pt>
    <dgm:pt modelId="{DC1579D8-DF9C-495A-B3F1-7A10295D4F9E}">
      <dgm:prSet phldrT="[Text]" custT="1"/>
      <dgm:spPr/>
      <dgm:t>
        <a:bodyPr/>
        <a:lstStyle/>
        <a:p>
          <a:r>
            <a:rPr lang="bg-BG" sz="1300" b="1" noProof="0" dirty="0" smtClean="0">
              <a:latin typeface="Verdana" pitchFamily="34" charset="0"/>
            </a:rPr>
            <a:t>Филтрираното вино изглежда по-добре в чашата</a:t>
          </a:r>
          <a:r>
            <a:rPr lang="en-US" sz="1300" b="1" noProof="0" dirty="0" smtClean="0">
              <a:latin typeface="Verdana" pitchFamily="34" charset="0"/>
            </a:rPr>
            <a:t>.</a:t>
          </a:r>
          <a:endParaRPr lang="en-US" sz="1300" b="1" noProof="0" dirty="0">
            <a:latin typeface="Verdana" pitchFamily="34" charset="0"/>
          </a:endParaRPr>
        </a:p>
      </dgm:t>
    </dgm:pt>
    <dgm:pt modelId="{A34E5E01-7208-4CC0-81A8-625B3FDB35F8}" type="parTrans" cxnId="{B752B502-1AED-4ABD-827B-878687708970}">
      <dgm:prSet/>
      <dgm:spPr/>
      <dgm:t>
        <a:bodyPr/>
        <a:lstStyle/>
        <a:p>
          <a:endParaRPr lang="de-DE"/>
        </a:p>
      </dgm:t>
    </dgm:pt>
    <dgm:pt modelId="{22B5F261-68D7-40BC-955C-C797D06A8383}" type="sibTrans" cxnId="{B752B502-1AED-4ABD-827B-878687708970}">
      <dgm:prSet/>
      <dgm:spPr/>
      <dgm:t>
        <a:bodyPr/>
        <a:lstStyle/>
        <a:p>
          <a:endParaRPr lang="de-DE"/>
        </a:p>
      </dgm:t>
    </dgm:pt>
    <dgm:pt modelId="{3B584678-CBC8-4F6E-86BA-B870FC9E96F2}">
      <dgm:prSet phldrT="[Text]" custT="1"/>
      <dgm:spPr/>
      <dgm:t>
        <a:bodyPr/>
        <a:lstStyle/>
        <a:p>
          <a:endParaRPr lang="en-US" sz="600" b="1" noProof="0" dirty="0">
            <a:latin typeface="Verdana" pitchFamily="34" charset="0"/>
          </a:endParaRPr>
        </a:p>
      </dgm:t>
    </dgm:pt>
    <dgm:pt modelId="{97788504-B204-4689-A9C5-3AC6076171D3}" type="parTrans" cxnId="{D096D446-69F4-4C8C-BAFB-F72CAFA94F13}">
      <dgm:prSet/>
      <dgm:spPr/>
      <dgm:t>
        <a:bodyPr/>
        <a:lstStyle/>
        <a:p>
          <a:endParaRPr lang="en-US"/>
        </a:p>
      </dgm:t>
    </dgm:pt>
    <dgm:pt modelId="{A1CF0760-C7DB-4D2F-B918-F96E71D0AA36}" type="sibTrans" cxnId="{D096D446-69F4-4C8C-BAFB-F72CAFA94F13}">
      <dgm:prSet/>
      <dgm:spPr/>
      <dgm:t>
        <a:bodyPr/>
        <a:lstStyle/>
        <a:p>
          <a:endParaRPr lang="en-US"/>
        </a:p>
      </dgm:t>
    </dgm:pt>
    <dgm:pt modelId="{B31073E1-50A2-42A3-9D54-3D080B8CA9AF}" type="pres">
      <dgm:prSet presAssocID="{A4B7F69A-5C44-4818-AB9A-CF7894D023F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89D531FB-BADE-4BB1-B78D-1681235D33C9}" type="pres">
      <dgm:prSet presAssocID="{69A4588C-C22D-40A8-B9C9-2F0220023EE0}" presName="linNode" presStyleCnt="0"/>
      <dgm:spPr/>
    </dgm:pt>
    <dgm:pt modelId="{C8B5F5BF-90DF-485B-8EFA-1C0E9CBEA13B}" type="pres">
      <dgm:prSet presAssocID="{69A4588C-C22D-40A8-B9C9-2F0220023EE0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CE5B09E-EB91-4F89-82C7-28FDB5F39F6D}" type="pres">
      <dgm:prSet presAssocID="{69A4588C-C22D-40A8-B9C9-2F0220023EE0}" presName="childShp" presStyleLbl="bgAccFollowNode1" presStyleIdx="0" presStyleCnt="2" custScaleY="20594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733EDF-C644-4F96-8AC0-AA7E3785017D}" type="pres">
      <dgm:prSet presAssocID="{BFF60B41-B31E-42B2-83E4-FA0993412C9E}" presName="spacing" presStyleCnt="0"/>
      <dgm:spPr/>
    </dgm:pt>
    <dgm:pt modelId="{F0E6FE12-A124-418C-86CB-A21B135062A6}" type="pres">
      <dgm:prSet presAssocID="{3865FF99-1D02-48CA-B51C-F76BB6ABEEB7}" presName="linNode" presStyleCnt="0"/>
      <dgm:spPr/>
    </dgm:pt>
    <dgm:pt modelId="{CB68925D-EF99-4090-994A-18568E7F4487}" type="pres">
      <dgm:prSet presAssocID="{3865FF99-1D02-48CA-B51C-F76BB6ABEEB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B23CD4-119D-409F-9B6D-FF64D4C95587}" type="pres">
      <dgm:prSet presAssocID="{3865FF99-1D02-48CA-B51C-F76BB6ABEEB7}" presName="childShp" presStyleLbl="bgAccFollowNode1" presStyleIdx="1" presStyleCnt="2" custLinFactNeighborX="-3320" custLinFactNeighborY="2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096D446-69F4-4C8C-BAFB-F72CAFA94F13}" srcId="{3865FF99-1D02-48CA-B51C-F76BB6ABEEB7}" destId="{3B584678-CBC8-4F6E-86BA-B870FC9E96F2}" srcOrd="1" destOrd="0" parTransId="{97788504-B204-4689-A9C5-3AC6076171D3}" sibTransId="{A1CF0760-C7DB-4D2F-B918-F96E71D0AA36}"/>
    <dgm:cxn modelId="{1BE82D9D-203E-4333-ABB4-4AFC375CAF1B}" type="presOf" srcId="{3865FF99-1D02-48CA-B51C-F76BB6ABEEB7}" destId="{CB68925D-EF99-4090-994A-18568E7F4487}" srcOrd="0" destOrd="0" presId="urn:microsoft.com/office/officeart/2005/8/layout/vList6"/>
    <dgm:cxn modelId="{FB713EE1-AD44-4464-80D0-BEB235DFC38A}" type="presOf" srcId="{69A4588C-C22D-40A8-B9C9-2F0220023EE0}" destId="{C8B5F5BF-90DF-485B-8EFA-1C0E9CBEA13B}" srcOrd="0" destOrd="0" presId="urn:microsoft.com/office/officeart/2005/8/layout/vList6"/>
    <dgm:cxn modelId="{B1110DB1-941B-49AD-B285-51F16C37CBA3}" srcId="{69A4588C-C22D-40A8-B9C9-2F0220023EE0}" destId="{683F339F-890A-48FB-863A-EA47C570EAD5}" srcOrd="0" destOrd="0" parTransId="{D6BD642B-CE17-4F63-A5A0-E347B638ACC1}" sibTransId="{6167FE5D-0D34-4040-8972-5E509BB82D6D}"/>
    <dgm:cxn modelId="{B752B502-1AED-4ABD-827B-878687708970}" srcId="{3865FF99-1D02-48CA-B51C-F76BB6ABEEB7}" destId="{DC1579D8-DF9C-495A-B3F1-7A10295D4F9E}" srcOrd="0" destOrd="0" parTransId="{A34E5E01-7208-4CC0-81A8-625B3FDB35F8}" sibTransId="{22B5F261-68D7-40BC-955C-C797D06A8383}"/>
    <dgm:cxn modelId="{FFA7B749-020B-4653-9A38-A5785AC570E2}" srcId="{69A4588C-C22D-40A8-B9C9-2F0220023EE0}" destId="{D3EE8C57-C2E0-4B17-B820-9429E195DAA8}" srcOrd="1" destOrd="0" parTransId="{037638D4-CFF0-4760-831C-225002667A34}" sibTransId="{7A9F60DB-D16E-4746-B9B6-64923C758841}"/>
    <dgm:cxn modelId="{98CB1199-CDC6-442D-94E1-EE18D2EF86F0}" type="presOf" srcId="{3B584678-CBC8-4F6E-86BA-B870FC9E96F2}" destId="{74B23CD4-119D-409F-9B6D-FF64D4C95587}" srcOrd="0" destOrd="1" presId="urn:microsoft.com/office/officeart/2005/8/layout/vList6"/>
    <dgm:cxn modelId="{5AAB01EB-D034-48D0-8F03-1D54B0016784}" type="presOf" srcId="{A4B7F69A-5C44-4818-AB9A-CF7894D023FC}" destId="{B31073E1-50A2-42A3-9D54-3D080B8CA9AF}" srcOrd="0" destOrd="0" presId="urn:microsoft.com/office/officeart/2005/8/layout/vList6"/>
    <dgm:cxn modelId="{C25496A6-73D3-432D-864F-E9D38F438F12}" srcId="{3865FF99-1D02-48CA-B51C-F76BB6ABEEB7}" destId="{1056BB5E-DA59-4079-A6AB-F194D58C4FB3}" srcOrd="2" destOrd="0" parTransId="{4164AE59-248E-4294-BC49-1DF2F494D623}" sibTransId="{13FAB96E-93E8-4F97-BA9F-AB5456AA8B0B}"/>
    <dgm:cxn modelId="{3A484802-0B3B-4077-889C-B542EB655AD3}" type="presOf" srcId="{683F339F-890A-48FB-863A-EA47C570EAD5}" destId="{1CE5B09E-EB91-4F89-82C7-28FDB5F39F6D}" srcOrd="0" destOrd="0" presId="urn:microsoft.com/office/officeart/2005/8/layout/vList6"/>
    <dgm:cxn modelId="{FD9F39CA-B1F6-4809-842D-39320DFD9917}" type="presOf" srcId="{DC1579D8-DF9C-495A-B3F1-7A10295D4F9E}" destId="{74B23CD4-119D-409F-9B6D-FF64D4C95587}" srcOrd="0" destOrd="0" presId="urn:microsoft.com/office/officeart/2005/8/layout/vList6"/>
    <dgm:cxn modelId="{07D3B9AE-5680-47AF-A6D4-6817E8554C68}" type="presOf" srcId="{D3EE8C57-C2E0-4B17-B820-9429E195DAA8}" destId="{1CE5B09E-EB91-4F89-82C7-28FDB5F39F6D}" srcOrd="0" destOrd="1" presId="urn:microsoft.com/office/officeart/2005/8/layout/vList6"/>
    <dgm:cxn modelId="{29EE36F9-656A-453C-8124-75FDBA47D97D}" srcId="{A4B7F69A-5C44-4818-AB9A-CF7894D023FC}" destId="{69A4588C-C22D-40A8-B9C9-2F0220023EE0}" srcOrd="0" destOrd="0" parTransId="{B7836405-1C99-454A-BA43-3E0FB0F2CD02}" sibTransId="{BFF60B41-B31E-42B2-83E4-FA0993412C9E}"/>
    <dgm:cxn modelId="{F0AA6A9A-B621-44C7-8C41-CF37EEFF22E5}" srcId="{A4B7F69A-5C44-4818-AB9A-CF7894D023FC}" destId="{3865FF99-1D02-48CA-B51C-F76BB6ABEEB7}" srcOrd="1" destOrd="0" parTransId="{93529AE6-BD4C-471F-A79B-34E5B3126E54}" sibTransId="{2C9A40C4-5A9D-4EF5-A0B8-6D81F875DBC3}"/>
    <dgm:cxn modelId="{6AC4314A-0285-4D1C-95E1-6F4C86B07071}" type="presOf" srcId="{1056BB5E-DA59-4079-A6AB-F194D58C4FB3}" destId="{74B23CD4-119D-409F-9B6D-FF64D4C95587}" srcOrd="0" destOrd="2" presId="urn:microsoft.com/office/officeart/2005/8/layout/vList6"/>
    <dgm:cxn modelId="{98383426-34DE-483E-B046-90E74342520F}" type="presParOf" srcId="{B31073E1-50A2-42A3-9D54-3D080B8CA9AF}" destId="{89D531FB-BADE-4BB1-B78D-1681235D33C9}" srcOrd="0" destOrd="0" presId="urn:microsoft.com/office/officeart/2005/8/layout/vList6"/>
    <dgm:cxn modelId="{9E14A5B8-EDA1-42C7-A8B9-41BBBE2486E5}" type="presParOf" srcId="{89D531FB-BADE-4BB1-B78D-1681235D33C9}" destId="{C8B5F5BF-90DF-485B-8EFA-1C0E9CBEA13B}" srcOrd="0" destOrd="0" presId="urn:microsoft.com/office/officeart/2005/8/layout/vList6"/>
    <dgm:cxn modelId="{730E95F5-D90B-4914-B8FD-903C1CDC6827}" type="presParOf" srcId="{89D531FB-BADE-4BB1-B78D-1681235D33C9}" destId="{1CE5B09E-EB91-4F89-82C7-28FDB5F39F6D}" srcOrd="1" destOrd="0" presId="urn:microsoft.com/office/officeart/2005/8/layout/vList6"/>
    <dgm:cxn modelId="{AAA4E0B4-52CA-4DCA-B7B6-8456935266BF}" type="presParOf" srcId="{B31073E1-50A2-42A3-9D54-3D080B8CA9AF}" destId="{8B733EDF-C644-4F96-8AC0-AA7E3785017D}" srcOrd="1" destOrd="0" presId="urn:microsoft.com/office/officeart/2005/8/layout/vList6"/>
    <dgm:cxn modelId="{86A51E12-9FB1-46E8-A554-6042D4A00719}" type="presParOf" srcId="{B31073E1-50A2-42A3-9D54-3D080B8CA9AF}" destId="{F0E6FE12-A124-418C-86CB-A21B135062A6}" srcOrd="2" destOrd="0" presId="urn:microsoft.com/office/officeart/2005/8/layout/vList6"/>
    <dgm:cxn modelId="{B51274DA-58C9-43ED-B81C-2F8F895AB991}" type="presParOf" srcId="{F0E6FE12-A124-418C-86CB-A21B135062A6}" destId="{CB68925D-EF99-4090-994A-18568E7F4487}" srcOrd="0" destOrd="0" presId="urn:microsoft.com/office/officeart/2005/8/layout/vList6"/>
    <dgm:cxn modelId="{03E19BBA-B856-477E-A865-47C18CFA705F}" type="presParOf" srcId="{F0E6FE12-A124-418C-86CB-A21B135062A6}" destId="{74B23CD4-119D-409F-9B6D-FF64D4C9558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C48D26-D8CF-488C-8AF2-E411CCA7E55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2B8A9DE-F1E4-4440-A4CF-8FBD61A3557D}">
      <dgm:prSet phldrT="[Text]" custT="1"/>
      <dgm:spPr>
        <a:solidFill>
          <a:schemeClr val="accent1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endParaRPr lang="de-CH" sz="1600" b="1" dirty="0" smtClean="0">
            <a:solidFill>
              <a:schemeClr val="tx1"/>
            </a:solidFill>
            <a:latin typeface="Verdana" pitchFamily="34" charset="0"/>
          </a:endParaRPr>
        </a:p>
        <a:p>
          <a:endParaRPr lang="de-CH" sz="1600" b="1" dirty="0" smtClean="0">
            <a:solidFill>
              <a:schemeClr val="tx1"/>
            </a:solidFill>
            <a:latin typeface="Verdana" pitchFamily="34" charset="0"/>
          </a:endParaRPr>
        </a:p>
        <a:p>
          <a:r>
            <a:rPr lang="bg-BG" sz="2000" b="1" noProof="0" dirty="0" smtClean="0">
              <a:solidFill>
                <a:schemeClr val="tx1"/>
              </a:solidFill>
              <a:latin typeface="Verdana" pitchFamily="34" charset="0"/>
            </a:rPr>
            <a:t>Листове</a:t>
          </a:r>
          <a:endParaRPr lang="en-GB" sz="2000" b="1" noProof="0" dirty="0" smtClean="0">
            <a:solidFill>
              <a:schemeClr val="tx1"/>
            </a:solidFill>
            <a:latin typeface="Verdana" pitchFamily="34" charset="0"/>
          </a:endParaRPr>
        </a:p>
        <a:p>
          <a:endParaRPr lang="de-CH" sz="2500" dirty="0" smtClean="0">
            <a:solidFill>
              <a:schemeClr val="tx1"/>
            </a:solidFill>
            <a:latin typeface="Verdana" pitchFamily="34" charset="0"/>
          </a:endParaRPr>
        </a:p>
        <a:p>
          <a:endParaRPr lang="de-DE" sz="2500" dirty="0">
            <a:solidFill>
              <a:schemeClr val="tx1"/>
            </a:solidFill>
            <a:latin typeface="Verdana" pitchFamily="34" charset="0"/>
          </a:endParaRPr>
        </a:p>
      </dgm:t>
    </dgm:pt>
    <dgm:pt modelId="{361ED854-5FA8-403B-814C-BAB245569B42}" type="parTrans" cxnId="{2018C925-6A18-42B1-BF35-105A066CA67C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84F709CC-C26C-4D86-973A-5B0B8DCBD6C8}" type="sibTrans" cxnId="{2018C925-6A18-42B1-BF35-105A066CA67C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C48F3A30-E2CD-4520-9E14-54D2C249D3CC}">
      <dgm:prSet phldrT="[Text]" custT="1"/>
      <dgm:spPr/>
      <dgm:t>
        <a:bodyPr/>
        <a:lstStyle/>
        <a:p>
          <a:r>
            <a:rPr lang="de-CH" sz="2400" dirty="0" smtClean="0">
              <a:solidFill>
                <a:schemeClr val="tx1"/>
              </a:solidFill>
              <a:latin typeface="Verdana" pitchFamily="34" charset="0"/>
            </a:rPr>
            <a:t>AF ST 130</a:t>
          </a:r>
        </a:p>
        <a:p>
          <a:r>
            <a:rPr lang="de-CH" sz="2400" dirty="0" smtClean="0">
              <a:solidFill>
                <a:schemeClr val="tx1"/>
              </a:solidFill>
              <a:latin typeface="Verdana" pitchFamily="34" charset="0"/>
            </a:rPr>
            <a:t>0.6 – 0.4</a:t>
          </a:r>
          <a:r>
            <a:rPr lang="de-CH" sz="2400" b="0" i="0" dirty="0" smtClean="0">
              <a:solidFill>
                <a:schemeClr val="tx1"/>
              </a:solidFill>
              <a:latin typeface="Verdana" pitchFamily="34" charset="0"/>
            </a:rPr>
            <a:t> </a:t>
          </a:r>
          <a:r>
            <a:rPr lang="en-US" sz="2400" b="0" i="0" dirty="0" smtClean="0">
              <a:solidFill>
                <a:srgbClr val="000000"/>
              </a:solidFill>
              <a:latin typeface="Verdana" pitchFamily="34" charset="0"/>
            </a:rPr>
            <a:t>µm</a:t>
          </a:r>
          <a:r>
            <a:rPr lang="de-CH" sz="2400" b="0" i="0" dirty="0" smtClean="0">
              <a:solidFill>
                <a:schemeClr val="tx1"/>
              </a:solidFill>
              <a:latin typeface="Verdana" pitchFamily="34" charset="0"/>
            </a:rPr>
            <a:t> </a:t>
          </a:r>
        </a:p>
      </dgm:t>
    </dgm:pt>
    <dgm:pt modelId="{069642AC-EDE3-46A8-AA28-55F658C1EBDE}" type="parTrans" cxnId="{63591EC9-3D60-4F41-A9A9-BC287245A242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7A5D8AFF-9F8E-44FF-942C-F35CA6CBE3DF}" type="sibTrans" cxnId="{63591EC9-3D60-4F41-A9A9-BC287245A242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0330EC4E-958F-4C14-B4F8-D0080BE82244}">
      <dgm:prSet phldrT="[Text]" custT="1"/>
      <dgm:spPr/>
      <dgm:t>
        <a:bodyPr/>
        <a:lstStyle/>
        <a:p>
          <a:r>
            <a:rPr lang="bg-BG" sz="2000" b="1" noProof="0" dirty="0" smtClean="0">
              <a:latin typeface="Verdana" pitchFamily="34" charset="0"/>
            </a:rPr>
            <a:t>Мембранни свещи</a:t>
          </a:r>
          <a:endParaRPr lang="en-GB" sz="2000" noProof="0" dirty="0" smtClean="0">
            <a:latin typeface="Verdana" pitchFamily="34" charset="0"/>
          </a:endParaRPr>
        </a:p>
        <a:p>
          <a:endParaRPr lang="de-DE" sz="1600" dirty="0">
            <a:latin typeface="Verdana" pitchFamily="34" charset="0"/>
          </a:endParaRPr>
        </a:p>
      </dgm:t>
    </dgm:pt>
    <dgm:pt modelId="{53E8DB28-8CBA-4455-B332-9110ECE6DA3E}" type="parTrans" cxnId="{1C6C429C-7E8A-4239-8974-8852CCE36AAE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0878DC04-E280-4230-ACD0-66069AD66AA1}" type="sibTrans" cxnId="{1C6C429C-7E8A-4239-8974-8852CCE36AAE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B0389598-CD41-408F-BAAE-A19F3355D1EE}">
      <dgm:prSet phldrT="[Text]" custT="1"/>
      <dgm:spPr/>
      <dgm:t>
        <a:bodyPr/>
        <a:lstStyle/>
        <a:p>
          <a:r>
            <a:rPr lang="de-CH" sz="2400" dirty="0" smtClean="0">
              <a:solidFill>
                <a:schemeClr val="tx1"/>
              </a:solidFill>
              <a:latin typeface="Verdana" pitchFamily="34" charset="0"/>
            </a:rPr>
            <a:t>0.65 </a:t>
          </a:r>
          <a:r>
            <a:rPr lang="en-US" sz="2400" b="0" i="0" dirty="0" smtClean="0">
              <a:solidFill>
                <a:srgbClr val="000000"/>
              </a:solidFill>
              <a:latin typeface="Verdana" pitchFamily="34" charset="0"/>
            </a:rPr>
            <a:t>µm absolute</a:t>
          </a:r>
          <a:r>
            <a:rPr lang="de-CH" sz="2400" dirty="0" smtClean="0">
              <a:solidFill>
                <a:srgbClr val="000000"/>
              </a:solidFill>
              <a:latin typeface="Verdana" pitchFamily="34" charset="0"/>
            </a:rPr>
            <a:t> </a:t>
          </a:r>
          <a:endParaRPr lang="de-DE" sz="2400" dirty="0">
            <a:solidFill>
              <a:srgbClr val="000000"/>
            </a:solidFill>
            <a:latin typeface="Verdana" pitchFamily="34" charset="0"/>
          </a:endParaRPr>
        </a:p>
      </dgm:t>
    </dgm:pt>
    <dgm:pt modelId="{8D8FFB36-DD7B-4E5E-99FC-835A95B11FD4}" type="parTrans" cxnId="{7D66E9C4-9B0D-46AF-8335-0934797F1E09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575ABEC3-B0C1-40C9-99C1-82B54DF46119}" type="sibTrans" cxnId="{7D66E9C4-9B0D-46AF-8335-0934797F1E09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3FC919B1-BC93-429E-9048-CC0030606327}">
      <dgm:prSet phldrT="[Text]" custT="1"/>
      <dgm:spPr/>
      <dgm:t>
        <a:bodyPr/>
        <a:lstStyle/>
        <a:p>
          <a:r>
            <a:rPr lang="de-CH" sz="2400" dirty="0" smtClean="0">
              <a:solidFill>
                <a:schemeClr val="tx1"/>
              </a:solidFill>
              <a:latin typeface="Verdana" pitchFamily="34" charset="0"/>
            </a:rPr>
            <a:t>0.45 </a:t>
          </a:r>
          <a:r>
            <a:rPr lang="en-US" sz="2400" b="0" i="0" dirty="0" smtClean="0">
              <a:solidFill>
                <a:srgbClr val="000000"/>
              </a:solidFill>
              <a:latin typeface="Verdana" pitchFamily="34" charset="0"/>
            </a:rPr>
            <a:t>µm absolute</a:t>
          </a:r>
          <a:endParaRPr lang="de-DE" sz="2400" dirty="0">
            <a:solidFill>
              <a:srgbClr val="000000"/>
            </a:solidFill>
            <a:latin typeface="Verdana" pitchFamily="34" charset="0"/>
          </a:endParaRPr>
        </a:p>
      </dgm:t>
    </dgm:pt>
    <dgm:pt modelId="{405D43CD-D4FF-4F78-BFE9-412F198F7298}" type="parTrans" cxnId="{3F8C0F01-6499-4F7A-805B-711AC5B48648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3C9E04E2-BB58-4842-ACD9-0267B05B53B9}" type="sibTrans" cxnId="{3F8C0F01-6499-4F7A-805B-711AC5B48648}">
      <dgm:prSet/>
      <dgm:spPr/>
      <dgm:t>
        <a:bodyPr/>
        <a:lstStyle/>
        <a:p>
          <a:endParaRPr lang="de-DE">
            <a:latin typeface="Verdana" pitchFamily="34" charset="0"/>
          </a:endParaRPr>
        </a:p>
      </dgm:t>
    </dgm:pt>
    <dgm:pt modelId="{BE57E312-CF36-410D-B5D1-8330E7BF68E6}">
      <dgm:prSet phldrT="[Text]" custT="1"/>
      <dgm:spPr/>
      <dgm:t>
        <a:bodyPr/>
        <a:lstStyle/>
        <a:p>
          <a:r>
            <a:rPr lang="de-CH" sz="2400" dirty="0" smtClean="0">
              <a:solidFill>
                <a:schemeClr val="tx1"/>
              </a:solidFill>
              <a:latin typeface="Verdana" pitchFamily="34" charset="0"/>
            </a:rPr>
            <a:t>AF ST 140</a:t>
          </a:r>
        </a:p>
        <a:p>
          <a:r>
            <a:rPr lang="de-CH" sz="2400" dirty="0" smtClean="0">
              <a:solidFill>
                <a:schemeClr val="tx1"/>
              </a:solidFill>
              <a:latin typeface="Verdana" pitchFamily="34" charset="0"/>
            </a:rPr>
            <a:t>0.4 – 0.2</a:t>
          </a:r>
          <a:r>
            <a:rPr lang="de-CH" sz="2400" b="0" i="0" dirty="0" smtClean="0">
              <a:solidFill>
                <a:schemeClr val="tx1"/>
              </a:solidFill>
              <a:latin typeface="Verdana" pitchFamily="34" charset="0"/>
            </a:rPr>
            <a:t> </a:t>
          </a:r>
          <a:r>
            <a:rPr lang="en-US" sz="2400" b="0" i="0" dirty="0" smtClean="0">
              <a:solidFill>
                <a:srgbClr val="000000"/>
              </a:solidFill>
              <a:latin typeface="Verdana" pitchFamily="34" charset="0"/>
            </a:rPr>
            <a:t>µm</a:t>
          </a:r>
          <a:r>
            <a:rPr lang="de-CH" sz="2400" b="0" i="0" dirty="0" smtClean="0">
              <a:solidFill>
                <a:schemeClr val="tx1"/>
              </a:solidFill>
              <a:latin typeface="Verdana" pitchFamily="34" charset="0"/>
            </a:rPr>
            <a:t> </a:t>
          </a:r>
          <a:endParaRPr lang="de-CH" sz="2400" dirty="0" smtClean="0">
            <a:solidFill>
              <a:schemeClr val="tx1"/>
            </a:solidFill>
            <a:latin typeface="Verdana" pitchFamily="34" charset="0"/>
          </a:endParaRPr>
        </a:p>
      </dgm:t>
    </dgm:pt>
    <dgm:pt modelId="{61AB2FE2-574D-4AF3-BF1A-43742BC4F278}" type="parTrans" cxnId="{3B169BC7-3F96-4AEE-B22B-B2B432A3C858}">
      <dgm:prSet/>
      <dgm:spPr/>
      <dgm:t>
        <a:bodyPr/>
        <a:lstStyle/>
        <a:p>
          <a:endParaRPr lang="de-DE"/>
        </a:p>
      </dgm:t>
    </dgm:pt>
    <dgm:pt modelId="{64473B9E-ABEA-4965-AF38-E7BEF225C00C}" type="sibTrans" cxnId="{3B169BC7-3F96-4AEE-B22B-B2B432A3C858}">
      <dgm:prSet/>
      <dgm:spPr/>
      <dgm:t>
        <a:bodyPr/>
        <a:lstStyle/>
        <a:p>
          <a:endParaRPr lang="de-DE"/>
        </a:p>
      </dgm:t>
    </dgm:pt>
    <dgm:pt modelId="{5DBFC49C-95CE-4A7D-B7A5-EA5EF8205B39}" type="pres">
      <dgm:prSet presAssocID="{33C48D26-D8CF-488C-8AF2-E411CCA7E55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F6597B2-EFEA-4F4D-9D06-EB608CF39B25}" type="pres">
      <dgm:prSet presAssocID="{D2B8A9DE-F1E4-4440-A4CF-8FBD61A3557D}" presName="compNode" presStyleCnt="0"/>
      <dgm:spPr/>
    </dgm:pt>
    <dgm:pt modelId="{F3A7FD8B-56A6-4BD6-9293-01F5D0F70056}" type="pres">
      <dgm:prSet presAssocID="{D2B8A9DE-F1E4-4440-A4CF-8FBD61A3557D}" presName="aNode" presStyleLbl="bgShp" presStyleIdx="0" presStyleCnt="2"/>
      <dgm:spPr/>
      <dgm:t>
        <a:bodyPr/>
        <a:lstStyle/>
        <a:p>
          <a:endParaRPr lang="de-DE"/>
        </a:p>
      </dgm:t>
    </dgm:pt>
    <dgm:pt modelId="{7F920814-83BA-41BC-8F59-0D2324FE636F}" type="pres">
      <dgm:prSet presAssocID="{D2B8A9DE-F1E4-4440-A4CF-8FBD61A3557D}" presName="textNode" presStyleLbl="bgShp" presStyleIdx="0" presStyleCnt="2"/>
      <dgm:spPr/>
      <dgm:t>
        <a:bodyPr/>
        <a:lstStyle/>
        <a:p>
          <a:endParaRPr lang="de-DE"/>
        </a:p>
      </dgm:t>
    </dgm:pt>
    <dgm:pt modelId="{4FB9C7F1-ED7D-47A9-BBD8-13F9A47B64DE}" type="pres">
      <dgm:prSet presAssocID="{D2B8A9DE-F1E4-4440-A4CF-8FBD61A3557D}" presName="compChildNode" presStyleCnt="0"/>
      <dgm:spPr/>
    </dgm:pt>
    <dgm:pt modelId="{AB255D5B-4497-4A5A-B6F1-6F4F666AC399}" type="pres">
      <dgm:prSet presAssocID="{D2B8A9DE-F1E4-4440-A4CF-8FBD61A3557D}" presName="theInnerList" presStyleCnt="0"/>
      <dgm:spPr/>
    </dgm:pt>
    <dgm:pt modelId="{7A39C6C4-0149-4863-8500-8C8A8F9CCBDE}" type="pres">
      <dgm:prSet presAssocID="{C48F3A30-E2CD-4520-9E14-54D2C249D3CC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6A7CF68-D728-4914-9D39-D64969D7260E}" type="pres">
      <dgm:prSet presAssocID="{C48F3A30-E2CD-4520-9E14-54D2C249D3CC}" presName="aSpace2" presStyleCnt="0"/>
      <dgm:spPr/>
    </dgm:pt>
    <dgm:pt modelId="{CC33933F-644E-4574-B981-289F0E0D822F}" type="pres">
      <dgm:prSet presAssocID="{BE57E312-CF36-410D-B5D1-8330E7BF68E6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835E97D-985B-45DD-8BBC-8B6118B0B560}" type="pres">
      <dgm:prSet presAssocID="{D2B8A9DE-F1E4-4440-A4CF-8FBD61A3557D}" presName="aSpace" presStyleCnt="0"/>
      <dgm:spPr/>
    </dgm:pt>
    <dgm:pt modelId="{8AE630DE-C68D-45C3-A2F9-6EEDCC7139D2}" type="pres">
      <dgm:prSet presAssocID="{0330EC4E-958F-4C14-B4F8-D0080BE82244}" presName="compNode" presStyleCnt="0"/>
      <dgm:spPr/>
    </dgm:pt>
    <dgm:pt modelId="{2FFF73C6-D6EF-48E2-87BF-D959AD8C65D5}" type="pres">
      <dgm:prSet presAssocID="{0330EC4E-958F-4C14-B4F8-D0080BE82244}" presName="aNode" presStyleLbl="bgShp" presStyleIdx="1" presStyleCnt="2"/>
      <dgm:spPr/>
      <dgm:t>
        <a:bodyPr/>
        <a:lstStyle/>
        <a:p>
          <a:endParaRPr lang="de-DE"/>
        </a:p>
      </dgm:t>
    </dgm:pt>
    <dgm:pt modelId="{3DD0B00E-47BA-4A4C-8717-73F575FF088B}" type="pres">
      <dgm:prSet presAssocID="{0330EC4E-958F-4C14-B4F8-D0080BE82244}" presName="textNode" presStyleLbl="bgShp" presStyleIdx="1" presStyleCnt="2"/>
      <dgm:spPr/>
      <dgm:t>
        <a:bodyPr/>
        <a:lstStyle/>
        <a:p>
          <a:endParaRPr lang="de-DE"/>
        </a:p>
      </dgm:t>
    </dgm:pt>
    <dgm:pt modelId="{E4ED4A47-7C16-43D8-AF20-E20B7D6962F7}" type="pres">
      <dgm:prSet presAssocID="{0330EC4E-958F-4C14-B4F8-D0080BE82244}" presName="compChildNode" presStyleCnt="0"/>
      <dgm:spPr/>
    </dgm:pt>
    <dgm:pt modelId="{36DE4302-2747-4C78-8017-B16040286468}" type="pres">
      <dgm:prSet presAssocID="{0330EC4E-958F-4C14-B4F8-D0080BE82244}" presName="theInnerList" presStyleCnt="0"/>
      <dgm:spPr/>
    </dgm:pt>
    <dgm:pt modelId="{933C47DF-E2A3-4DEA-9E66-A9F8ECADCC32}" type="pres">
      <dgm:prSet presAssocID="{B0389598-CD41-408F-BAAE-A19F3355D1EE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586F49-617C-4078-859E-0F17A0184694}" type="pres">
      <dgm:prSet presAssocID="{B0389598-CD41-408F-BAAE-A19F3355D1EE}" presName="aSpace2" presStyleCnt="0"/>
      <dgm:spPr/>
    </dgm:pt>
    <dgm:pt modelId="{9D0AE5CF-6FC2-4BEB-B876-19ECC38BA3A1}" type="pres">
      <dgm:prSet presAssocID="{3FC919B1-BC93-429E-9048-CC0030606327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FA698E9-7895-46FB-B15F-B2AE3D068A8F}" type="presOf" srcId="{3FC919B1-BC93-429E-9048-CC0030606327}" destId="{9D0AE5CF-6FC2-4BEB-B876-19ECC38BA3A1}" srcOrd="0" destOrd="0" presId="urn:microsoft.com/office/officeart/2005/8/layout/lProcess2"/>
    <dgm:cxn modelId="{63591EC9-3D60-4F41-A9A9-BC287245A242}" srcId="{D2B8A9DE-F1E4-4440-A4CF-8FBD61A3557D}" destId="{C48F3A30-E2CD-4520-9E14-54D2C249D3CC}" srcOrd="0" destOrd="0" parTransId="{069642AC-EDE3-46A8-AA28-55F658C1EBDE}" sibTransId="{7A5D8AFF-9F8E-44FF-942C-F35CA6CBE3DF}"/>
    <dgm:cxn modelId="{EE465A5D-73D7-42C8-993C-6E7A2B80A80C}" type="presOf" srcId="{33C48D26-D8CF-488C-8AF2-E411CCA7E558}" destId="{5DBFC49C-95CE-4A7D-B7A5-EA5EF8205B39}" srcOrd="0" destOrd="0" presId="urn:microsoft.com/office/officeart/2005/8/layout/lProcess2"/>
    <dgm:cxn modelId="{01F8128C-DFB4-4C9E-B2A2-62585A9DA22F}" type="presOf" srcId="{BE57E312-CF36-410D-B5D1-8330E7BF68E6}" destId="{CC33933F-644E-4574-B981-289F0E0D822F}" srcOrd="0" destOrd="0" presId="urn:microsoft.com/office/officeart/2005/8/layout/lProcess2"/>
    <dgm:cxn modelId="{EE7C7AF8-8D19-45D9-906A-84BF55017C6C}" type="presOf" srcId="{B0389598-CD41-408F-BAAE-A19F3355D1EE}" destId="{933C47DF-E2A3-4DEA-9E66-A9F8ECADCC32}" srcOrd="0" destOrd="0" presId="urn:microsoft.com/office/officeart/2005/8/layout/lProcess2"/>
    <dgm:cxn modelId="{1C6C429C-7E8A-4239-8974-8852CCE36AAE}" srcId="{33C48D26-D8CF-488C-8AF2-E411CCA7E558}" destId="{0330EC4E-958F-4C14-B4F8-D0080BE82244}" srcOrd="1" destOrd="0" parTransId="{53E8DB28-8CBA-4455-B332-9110ECE6DA3E}" sibTransId="{0878DC04-E280-4230-ACD0-66069AD66AA1}"/>
    <dgm:cxn modelId="{3B169BC7-3F96-4AEE-B22B-B2B432A3C858}" srcId="{D2B8A9DE-F1E4-4440-A4CF-8FBD61A3557D}" destId="{BE57E312-CF36-410D-B5D1-8330E7BF68E6}" srcOrd="1" destOrd="0" parTransId="{61AB2FE2-574D-4AF3-BF1A-43742BC4F278}" sibTransId="{64473B9E-ABEA-4965-AF38-E7BEF225C00C}"/>
    <dgm:cxn modelId="{5AB41412-336F-48A3-A0C3-00EA7DC8D6A4}" type="presOf" srcId="{D2B8A9DE-F1E4-4440-A4CF-8FBD61A3557D}" destId="{7F920814-83BA-41BC-8F59-0D2324FE636F}" srcOrd="1" destOrd="0" presId="urn:microsoft.com/office/officeart/2005/8/layout/lProcess2"/>
    <dgm:cxn modelId="{E978CDB8-D44C-460C-99F4-EAB60B868BB6}" type="presOf" srcId="{0330EC4E-958F-4C14-B4F8-D0080BE82244}" destId="{2FFF73C6-D6EF-48E2-87BF-D959AD8C65D5}" srcOrd="0" destOrd="0" presId="urn:microsoft.com/office/officeart/2005/8/layout/lProcess2"/>
    <dgm:cxn modelId="{434C7CA3-7AD5-463E-9BEF-ED7C690251EB}" type="presOf" srcId="{C48F3A30-E2CD-4520-9E14-54D2C249D3CC}" destId="{7A39C6C4-0149-4863-8500-8C8A8F9CCBDE}" srcOrd="0" destOrd="0" presId="urn:microsoft.com/office/officeart/2005/8/layout/lProcess2"/>
    <dgm:cxn modelId="{3F8C0F01-6499-4F7A-805B-711AC5B48648}" srcId="{0330EC4E-958F-4C14-B4F8-D0080BE82244}" destId="{3FC919B1-BC93-429E-9048-CC0030606327}" srcOrd="1" destOrd="0" parTransId="{405D43CD-D4FF-4F78-BFE9-412F198F7298}" sibTransId="{3C9E04E2-BB58-4842-ACD9-0267B05B53B9}"/>
    <dgm:cxn modelId="{30CFDD48-14C6-4E3E-A9A6-E3A41F938CA6}" type="presOf" srcId="{D2B8A9DE-F1E4-4440-A4CF-8FBD61A3557D}" destId="{F3A7FD8B-56A6-4BD6-9293-01F5D0F70056}" srcOrd="0" destOrd="0" presId="urn:microsoft.com/office/officeart/2005/8/layout/lProcess2"/>
    <dgm:cxn modelId="{2018C925-6A18-42B1-BF35-105A066CA67C}" srcId="{33C48D26-D8CF-488C-8AF2-E411CCA7E558}" destId="{D2B8A9DE-F1E4-4440-A4CF-8FBD61A3557D}" srcOrd="0" destOrd="0" parTransId="{361ED854-5FA8-403B-814C-BAB245569B42}" sibTransId="{84F709CC-C26C-4D86-973A-5B0B8DCBD6C8}"/>
    <dgm:cxn modelId="{3489F358-7928-4006-96AB-4BD09B16CB52}" type="presOf" srcId="{0330EC4E-958F-4C14-B4F8-D0080BE82244}" destId="{3DD0B00E-47BA-4A4C-8717-73F575FF088B}" srcOrd="1" destOrd="0" presId="urn:microsoft.com/office/officeart/2005/8/layout/lProcess2"/>
    <dgm:cxn modelId="{7D66E9C4-9B0D-46AF-8335-0934797F1E09}" srcId="{0330EC4E-958F-4C14-B4F8-D0080BE82244}" destId="{B0389598-CD41-408F-BAAE-A19F3355D1EE}" srcOrd="0" destOrd="0" parTransId="{8D8FFB36-DD7B-4E5E-99FC-835A95B11FD4}" sibTransId="{575ABEC3-B0C1-40C9-99C1-82B54DF46119}"/>
    <dgm:cxn modelId="{F2BCFC69-7DBD-42CB-9929-6922D7276885}" type="presParOf" srcId="{5DBFC49C-95CE-4A7D-B7A5-EA5EF8205B39}" destId="{AF6597B2-EFEA-4F4D-9D06-EB608CF39B25}" srcOrd="0" destOrd="0" presId="urn:microsoft.com/office/officeart/2005/8/layout/lProcess2"/>
    <dgm:cxn modelId="{2EEB5D16-D7DD-44F9-9D03-DE035022CABD}" type="presParOf" srcId="{AF6597B2-EFEA-4F4D-9D06-EB608CF39B25}" destId="{F3A7FD8B-56A6-4BD6-9293-01F5D0F70056}" srcOrd="0" destOrd="0" presId="urn:microsoft.com/office/officeart/2005/8/layout/lProcess2"/>
    <dgm:cxn modelId="{D61CAED8-ED9D-4E5B-844B-918A62330A5A}" type="presParOf" srcId="{AF6597B2-EFEA-4F4D-9D06-EB608CF39B25}" destId="{7F920814-83BA-41BC-8F59-0D2324FE636F}" srcOrd="1" destOrd="0" presId="urn:microsoft.com/office/officeart/2005/8/layout/lProcess2"/>
    <dgm:cxn modelId="{30FE2D57-E5FC-4A6E-87C8-1C5AF75F762E}" type="presParOf" srcId="{AF6597B2-EFEA-4F4D-9D06-EB608CF39B25}" destId="{4FB9C7F1-ED7D-47A9-BBD8-13F9A47B64DE}" srcOrd="2" destOrd="0" presId="urn:microsoft.com/office/officeart/2005/8/layout/lProcess2"/>
    <dgm:cxn modelId="{D952ACFA-2197-412E-A3E3-C3970C7B77CE}" type="presParOf" srcId="{4FB9C7F1-ED7D-47A9-BBD8-13F9A47B64DE}" destId="{AB255D5B-4497-4A5A-B6F1-6F4F666AC399}" srcOrd="0" destOrd="0" presId="urn:microsoft.com/office/officeart/2005/8/layout/lProcess2"/>
    <dgm:cxn modelId="{AC2DD96E-400A-4D70-AAE8-B867EDA86E34}" type="presParOf" srcId="{AB255D5B-4497-4A5A-B6F1-6F4F666AC399}" destId="{7A39C6C4-0149-4863-8500-8C8A8F9CCBDE}" srcOrd="0" destOrd="0" presId="urn:microsoft.com/office/officeart/2005/8/layout/lProcess2"/>
    <dgm:cxn modelId="{D4D15178-540B-4AC1-8FA1-85BB5194EEBE}" type="presParOf" srcId="{AB255D5B-4497-4A5A-B6F1-6F4F666AC399}" destId="{A6A7CF68-D728-4914-9D39-D64969D7260E}" srcOrd="1" destOrd="0" presId="urn:microsoft.com/office/officeart/2005/8/layout/lProcess2"/>
    <dgm:cxn modelId="{82287B16-A4E0-4996-9035-6DB5C7F19CE2}" type="presParOf" srcId="{AB255D5B-4497-4A5A-B6F1-6F4F666AC399}" destId="{CC33933F-644E-4574-B981-289F0E0D822F}" srcOrd="2" destOrd="0" presId="urn:microsoft.com/office/officeart/2005/8/layout/lProcess2"/>
    <dgm:cxn modelId="{71606A08-DC47-49A7-BA10-EB23724E0612}" type="presParOf" srcId="{5DBFC49C-95CE-4A7D-B7A5-EA5EF8205B39}" destId="{3835E97D-985B-45DD-8BBC-8B6118B0B560}" srcOrd="1" destOrd="0" presId="urn:microsoft.com/office/officeart/2005/8/layout/lProcess2"/>
    <dgm:cxn modelId="{DB8398A8-6AB7-497A-8047-648C57AA33D3}" type="presParOf" srcId="{5DBFC49C-95CE-4A7D-B7A5-EA5EF8205B39}" destId="{8AE630DE-C68D-45C3-A2F9-6EEDCC7139D2}" srcOrd="2" destOrd="0" presId="urn:microsoft.com/office/officeart/2005/8/layout/lProcess2"/>
    <dgm:cxn modelId="{993F6453-7824-4B7C-B3B4-A4BC06D485E2}" type="presParOf" srcId="{8AE630DE-C68D-45C3-A2F9-6EEDCC7139D2}" destId="{2FFF73C6-D6EF-48E2-87BF-D959AD8C65D5}" srcOrd="0" destOrd="0" presId="urn:microsoft.com/office/officeart/2005/8/layout/lProcess2"/>
    <dgm:cxn modelId="{DF81BDBD-F44F-41DD-ADBB-A326398FC75A}" type="presParOf" srcId="{8AE630DE-C68D-45C3-A2F9-6EEDCC7139D2}" destId="{3DD0B00E-47BA-4A4C-8717-73F575FF088B}" srcOrd="1" destOrd="0" presId="urn:microsoft.com/office/officeart/2005/8/layout/lProcess2"/>
    <dgm:cxn modelId="{BFED1F9E-C356-418B-B477-4B53B1E1CAE2}" type="presParOf" srcId="{8AE630DE-C68D-45C3-A2F9-6EEDCC7139D2}" destId="{E4ED4A47-7C16-43D8-AF20-E20B7D6962F7}" srcOrd="2" destOrd="0" presId="urn:microsoft.com/office/officeart/2005/8/layout/lProcess2"/>
    <dgm:cxn modelId="{D194294C-849A-46E9-A7BE-E774CDEDAAE7}" type="presParOf" srcId="{E4ED4A47-7C16-43D8-AF20-E20B7D6962F7}" destId="{36DE4302-2747-4C78-8017-B16040286468}" srcOrd="0" destOrd="0" presId="urn:microsoft.com/office/officeart/2005/8/layout/lProcess2"/>
    <dgm:cxn modelId="{5E163245-D603-455B-84A0-1CC0346C9C01}" type="presParOf" srcId="{36DE4302-2747-4C78-8017-B16040286468}" destId="{933C47DF-E2A3-4DEA-9E66-A9F8ECADCC32}" srcOrd="0" destOrd="0" presId="urn:microsoft.com/office/officeart/2005/8/layout/lProcess2"/>
    <dgm:cxn modelId="{B6125F79-CEE0-4982-B3FA-3CC6B09572E1}" type="presParOf" srcId="{36DE4302-2747-4C78-8017-B16040286468}" destId="{F3586F49-617C-4078-859E-0F17A0184694}" srcOrd="1" destOrd="0" presId="urn:microsoft.com/office/officeart/2005/8/layout/lProcess2"/>
    <dgm:cxn modelId="{9B1F526E-79C7-4C81-AC1E-2282F7ED57D3}" type="presParOf" srcId="{36DE4302-2747-4C78-8017-B16040286468}" destId="{9D0AE5CF-6FC2-4BEB-B876-19ECC38BA3A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2BB3CF8-40BE-43B5-8D27-486BFF621D9E}" type="datetimeFigureOut">
              <a:rPr lang="de-CH"/>
              <a:pPr>
                <a:defRPr/>
              </a:pPr>
              <a:t>17.02.2020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210DF2-E500-4099-AD7D-6848C9E1C0F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70770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5D7B877-7FF9-4C57-9688-994625AC2707}" type="slidenum">
              <a:rPr lang="en-US" altLang="de-DE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3</a:t>
            </a:fld>
            <a:endParaRPr lang="en-US" altLang="de-DE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8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1BBEB1-FAD5-434A-A7E2-0BB413581251}" type="slidenum">
              <a:rPr lang="en-US" altLang="de-DE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6</a:t>
            </a:fld>
            <a:endParaRPr lang="en-US" altLang="de-DE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87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25604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B9147D9-6056-4855-96E5-F222D14CBC79}" type="slidenum">
              <a:rPr lang="en-US" altLang="de-DE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7</a:t>
            </a:fld>
            <a:endParaRPr lang="en-US" altLang="de-DE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72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ECA824E-BCAF-413C-A19E-E417B9190FFF}" type="slidenum">
              <a:rPr lang="en-US" altLang="de-DE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9</a:t>
            </a:fld>
            <a:endParaRPr lang="en-US" altLang="de-DE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2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8A2F8AF-C8A7-409F-8F54-7489A7A9FA6B}" type="slidenum">
              <a:rPr lang="en-US" altLang="de-DE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10</a:t>
            </a:fld>
            <a:endParaRPr lang="en-US" altLang="de-DE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9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595705B-88E8-471B-9619-C66CE614C5DC}" type="slidenum">
              <a:rPr lang="en-US" altLang="de-DE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11</a:t>
            </a:fld>
            <a:endParaRPr lang="en-US" altLang="de-DE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0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85DC082-0A79-4E4F-AA89-27A002AAD40B}" type="slidenum">
              <a:rPr lang="en-US" altLang="de-DE" smtClean="0">
                <a:solidFill>
                  <a:srgbClr val="000000"/>
                </a:solidFill>
                <a:latin typeface="Verdana" panose="020B0604030504040204" pitchFamily="34" charset="0"/>
              </a:rPr>
              <a:pPr/>
              <a:t>12</a:t>
            </a:fld>
            <a:endParaRPr lang="en-US" altLang="de-DE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38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318496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42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24528" y="2276872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B8351A9-8444-42C9-B15F-668EE7C0B359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8E4F63B-E81F-4639-85CF-C07ECE37C43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649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24528" y="22768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B914122-A607-4650-ADB9-34C5D0C8609E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7EE858C-00DE-4A79-B7A7-F2103D3C350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289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066147A-7417-49CE-A613-BEEC141CEF3F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4F7763D-2D11-48A5-8F18-5415AF43D43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9836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B6574B7-2696-4AFA-80B8-D9C264087CC2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54939E0-4B39-40D3-B2B7-24954AEB6CA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1085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2FCB3AA-35D7-4B3C-AD3B-21EC44316FF2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6A47CC8-09D9-4DAD-81F6-53608C8BA6F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207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24528" y="22768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396536" y="285293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E8502E0-C5C4-4FC0-8748-8A0BE3688CE2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85163A1-E9F4-4880-9712-658FFEEABDD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2447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704E9C0-BABF-4861-96F9-C89865E55914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53A727A-F01F-4289-8E8F-FD93F82F130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192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872" y="530120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/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499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341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54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00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8BD4FED-F121-4EF5-8ED5-ED7911FE4D55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58BA7C9-5FF4-4F36-95C1-29303654C27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5610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24528" y="22768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96536" y="285293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AFCAA7B-1843-4DA1-A05E-33F31A739B16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719F027-FA45-4DFC-B798-C4B84C4C8B1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576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dirty="0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54AC2C7-3051-490D-9468-B8F25CD591D6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5BCCFC3-2F85-4BDF-B7AE-05CEEBBCBCA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572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24528" y="22768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F71EA75-29B1-4F43-BC35-699EB0DB1FE4}" type="datetimeFigureOut">
              <a:rPr lang="de-DE" altLang="de-DE"/>
              <a:pPr>
                <a:defRPr/>
              </a:pPr>
              <a:t>17.02.2020</a:t>
            </a:fld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0507832-921C-40FD-920B-3048AFD8F21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94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1" descr="FiltroxPP_Snow3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 8" descr="Filtrox_Logo_CMYK_C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56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ild 9" descr="swiss quality.psd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604838"/>
            <a:ext cx="11112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1" r:id="rId2"/>
    <p:sldLayoutId id="2147483882" r:id="rId3"/>
    <p:sldLayoutId id="2147483883" r:id="rId4"/>
    <p:sldLayoutId id="2147483884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3" descr="FiltroxPP_Snow_Balken_Schne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Bild 7" descr="Filtrox_Logo_PANT_C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15888"/>
            <a:ext cx="8715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________________Microsoft_Excel_97-20031.xls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hyperlink" Target="http://www.google.at/url?sa=i&amp;rct=j&amp;q=&amp;esrc=s&amp;source=images&amp;cd=&amp;cad=rja&amp;uact=8&amp;docid=_t_ieDpwzGDrtM&amp;tbnid=nGdZD7C3jhr6xM:&amp;ved=0CAUQjRw&amp;url=http://www.theromancefiles.com/review-lock-and-key-events/&amp;ei=cYxrU5utGMWI7Ab4rIGABw&amp;bvm=bv.66330100,d.ZGU&amp;psig=AFQjCNHct-jnLgFgUgwWxeTIHZyEXaTFqg&amp;ust=1399643625180105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55625" y="4286250"/>
            <a:ext cx="5397631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700" dirty="0" smtClean="0">
                <a:latin typeface="Verdana" panose="020B0604030504040204" pitchFamily="34" charset="0"/>
              </a:rPr>
              <a:t>Филтрация на вино с</a:t>
            </a:r>
            <a:endParaRPr lang="de-DE" altLang="de-DE" sz="3700" dirty="0">
              <a:latin typeface="Verdana" panose="020B0604030504040204" pitchFamily="34" charset="0"/>
            </a:endParaRPr>
          </a:p>
          <a:p>
            <a:r>
              <a:rPr lang="de-DE" altLang="de-DE" sz="3700" dirty="0">
                <a:latin typeface="Verdana" panose="020B0604030504040204" pitchFamily="34" charset="0"/>
              </a:rPr>
              <a:t>FILTROX Filter Media</a:t>
            </a:r>
          </a:p>
          <a:p>
            <a:r>
              <a:rPr lang="de-DE" altLang="de-DE" sz="1200" dirty="0" smtClean="0">
                <a:latin typeface="Verdana" panose="020B0604030504040204" pitchFamily="34" charset="0"/>
              </a:rPr>
              <a:t>March 2016</a:t>
            </a:r>
            <a:endParaRPr lang="de-DE" altLang="de-DE" sz="12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feld 2"/>
          <p:cNvSpPr txBox="1">
            <a:spLocks noChangeArrowheads="1"/>
          </p:cNvSpPr>
          <p:nvPr/>
        </p:nvSpPr>
        <p:spPr bwMode="auto">
          <a:xfrm>
            <a:off x="1187624" y="1124744"/>
            <a:ext cx="700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Поддръжка на поставката и филтърната рамка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9699" name="Textfeld 3"/>
          <p:cNvSpPr txBox="1">
            <a:spLocks noChangeArrowheads="1"/>
          </p:cNvSpPr>
          <p:nvPr/>
        </p:nvSpPr>
        <p:spPr bwMode="auto">
          <a:xfrm>
            <a:off x="1214438" y="1857375"/>
            <a:ext cx="7000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Периодично почиствайте</a:t>
            </a:r>
            <a:r>
              <a:rPr lang="en-US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вала</a:t>
            </a:r>
            <a:r>
              <a:rPr lang="en-US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използвайте високо качество продукти</a:t>
            </a:r>
            <a:r>
              <a:rPr lang="en-US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de-DE" sz="2000" b="1" i="1" dirty="0">
                <a:solidFill>
                  <a:srgbClr val="00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sz="2000" b="1" i="1" dirty="0">
                <a:solidFill>
                  <a:srgbClr val="000000"/>
                </a:solidFill>
                <a:latin typeface="Verdana" panose="020B0604030504040204" pitchFamily="34" charset="0"/>
              </a:rPr>
              <a:t>power transmission</a:t>
            </a:r>
            <a:r>
              <a:rPr lang="en-US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) </a:t>
            </a:r>
          </a:p>
        </p:txBody>
      </p:sp>
      <p:pic>
        <p:nvPicPr>
          <p:cNvPr id="29700" name="Picture 2" descr="D:\Eigene Dateien-Filtrox\image\NOVOX 400\P3300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786063"/>
            <a:ext cx="36242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D:\Eigene Dateien-Filtrox\image\NOVOX 400\P3300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786063"/>
            <a:ext cx="36242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feld 6"/>
          <p:cNvSpPr txBox="1">
            <a:spLocks noChangeArrowheads="1"/>
          </p:cNvSpPr>
          <p:nvPr/>
        </p:nvSpPr>
        <p:spPr bwMode="auto">
          <a:xfrm>
            <a:off x="1285875" y="5786438"/>
            <a:ext cx="700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Периодична смяна на уплътненията</a:t>
            </a:r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9703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4875053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 dirty="0">
                <a:latin typeface="Verdana" panose="020B0604030504040204" pitchFamily="34" charset="0"/>
              </a:rPr>
              <a:t>NOVOX - </a:t>
            </a:r>
            <a:r>
              <a:rPr lang="bg-BG" altLang="de-DE" sz="3100" b="1" dirty="0" smtClean="0">
                <a:latin typeface="Verdana" panose="020B0604030504040204" pitchFamily="34" charset="0"/>
              </a:rPr>
              <a:t>поддръжка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1"/>
          <p:cNvSpPr>
            <a:spLocks noChangeArrowheads="1"/>
          </p:cNvSpPr>
          <p:nvPr/>
        </p:nvSpPr>
        <p:spPr bwMode="auto">
          <a:xfrm>
            <a:off x="928688" y="1714500"/>
            <a:ext cx="7215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Проверки по време на филтрация</a:t>
            </a:r>
            <a:r>
              <a:rPr lang="en-US" altLang="de-DE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/ </a:t>
            </a:r>
            <a:r>
              <a:rPr lang="bg-BG" altLang="de-DE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критичните стойности</a:t>
            </a:r>
            <a:endParaRPr lang="en-US" altLang="de-DE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747" name="Textfeld 2"/>
          <p:cNvSpPr txBox="1">
            <a:spLocks noChangeArrowheads="1"/>
          </p:cNvSpPr>
          <p:nvPr/>
        </p:nvSpPr>
        <p:spPr bwMode="auto">
          <a:xfrm>
            <a:off x="1357313" y="3143250"/>
            <a:ext cx="73580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eriod"/>
            </a:pPr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Максимален дебит</a:t>
            </a:r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2. </a:t>
            </a:r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Максимално диференциално налягане</a:t>
            </a:r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3. </a:t>
            </a:r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Постоянен поток</a:t>
            </a:r>
            <a:r>
              <a:rPr lang="en-US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без прекъсване</a:t>
            </a:r>
            <a:r>
              <a:rPr lang="en-US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482536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 dirty="0">
                <a:latin typeface="Verdana" panose="020B0604030504040204" pitchFamily="34" charset="0"/>
              </a:rPr>
              <a:t>NOVOX – </a:t>
            </a:r>
            <a:r>
              <a:rPr lang="bg-BG" altLang="de-DE" sz="3100" b="1" dirty="0" smtClean="0">
                <a:latin typeface="Verdana" panose="020B0604030504040204" pitchFamily="34" charset="0"/>
              </a:rPr>
              <a:t>параметри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2"/>
          <p:cNvSpPr txBox="1">
            <a:spLocks noChangeArrowheads="1"/>
          </p:cNvSpPr>
          <p:nvPr/>
        </p:nvSpPr>
        <p:spPr bwMode="auto">
          <a:xfrm>
            <a:off x="1143000" y="1357313"/>
            <a:ext cx="700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Капацитет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3795" name="Textfeld 3"/>
          <p:cNvSpPr txBox="1">
            <a:spLocks noChangeArrowheads="1"/>
          </p:cNvSpPr>
          <p:nvPr/>
        </p:nvSpPr>
        <p:spPr bwMode="auto">
          <a:xfrm>
            <a:off x="1500188" y="2000250"/>
            <a:ext cx="685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Зависи от вида и обема на </a:t>
            </a:r>
            <a:r>
              <a:rPr lang="bg-BG" altLang="de-DE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мътност</a:t>
            </a:r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3796" name="Textfeld 4"/>
          <p:cNvSpPr txBox="1">
            <a:spLocks noChangeArrowheads="1"/>
          </p:cNvSpPr>
          <p:nvPr/>
        </p:nvSpPr>
        <p:spPr bwMode="auto">
          <a:xfrm>
            <a:off x="1500188" y="2786063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Зависи от предварителното филтриране </a:t>
            </a:r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3797" name="Textfeld 5"/>
          <p:cNvSpPr txBox="1">
            <a:spLocks noChangeArrowheads="1"/>
          </p:cNvSpPr>
          <p:nvPr/>
        </p:nvSpPr>
        <p:spPr bwMode="auto">
          <a:xfrm>
            <a:off x="1500188" y="3357563"/>
            <a:ext cx="685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Зависи колко често биват почиствани</a:t>
            </a:r>
            <a:endParaRPr lang="en-US" altLang="de-DE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8" name="Diagramm 7"/>
          <p:cNvGraphicFramePr/>
          <p:nvPr/>
        </p:nvGraphicFramePr>
        <p:xfrm>
          <a:off x="1357290" y="3929066"/>
          <a:ext cx="61341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799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5848076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Капацитет на филтърни </a:t>
            </a:r>
          </a:p>
          <a:p>
            <a:r>
              <a:rPr lang="bg-BG" altLang="de-DE" sz="3100" b="1" dirty="0" smtClean="0">
                <a:latin typeface="Verdana" panose="020B0604030504040204" pitchFamily="34" charset="0"/>
              </a:rPr>
              <a:t>листове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749916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Възобновяване на филтърните </a:t>
            </a:r>
          </a:p>
          <a:p>
            <a:r>
              <a:rPr lang="bg-BG" altLang="de-DE" sz="3100" b="1" dirty="0" smtClean="0">
                <a:latin typeface="Verdana" panose="020B0604030504040204" pitchFamily="34" charset="0"/>
              </a:rPr>
              <a:t>листове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755650" y="1785938"/>
            <a:ext cx="7694613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bg-BG" altLang="de-DE" sz="2000" u="sng" dirty="0" smtClean="0">
                <a:latin typeface="Verdana" panose="020B0604030504040204" pitchFamily="34" charset="0"/>
              </a:rPr>
              <a:t>Всеки ден след филтрация</a:t>
            </a:r>
            <a:endParaRPr lang="en-US" altLang="de-DE" sz="2000" u="sng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en-US" altLang="de-DE" sz="1200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r>
              <a:rPr lang="en-US" altLang="de-DE" sz="2000" dirty="0">
                <a:latin typeface="Verdana" panose="020B0604030504040204" pitchFamily="34" charset="0"/>
              </a:rPr>
              <a:t>15 </a:t>
            </a:r>
            <a:r>
              <a:rPr lang="bg-BG" altLang="de-DE" sz="2000" dirty="0" smtClean="0">
                <a:latin typeface="Verdana" panose="020B0604030504040204" pitchFamily="34" charset="0"/>
              </a:rPr>
              <a:t>мин с студена вода</a:t>
            </a:r>
            <a:r>
              <a:rPr lang="en-US" altLang="de-DE" sz="2000" dirty="0" smtClean="0">
                <a:latin typeface="Verdana" panose="020B0604030504040204" pitchFamily="34" charset="0"/>
              </a:rPr>
              <a:t> (</a:t>
            </a:r>
            <a:r>
              <a:rPr lang="bg-BG" altLang="de-DE" sz="2000" dirty="0" smtClean="0">
                <a:latin typeface="Verdana" panose="020B0604030504040204" pitchFamily="34" charset="0"/>
              </a:rPr>
              <a:t>обратно или по посока на филтрация</a:t>
            </a:r>
            <a:r>
              <a:rPr lang="en-US" altLang="de-DE" sz="2000" dirty="0" smtClean="0">
                <a:latin typeface="Verdana" panose="020B0604030504040204" pitchFamily="34" charset="0"/>
              </a:rPr>
              <a:t>)</a:t>
            </a:r>
            <a:endParaRPr lang="en-US" altLang="de-DE" sz="2000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en-US" altLang="de-DE" sz="1200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r>
              <a:rPr lang="en-US" altLang="de-DE" sz="2000" dirty="0">
                <a:latin typeface="Verdana" panose="020B0604030504040204" pitchFamily="34" charset="0"/>
              </a:rPr>
              <a:t>15 </a:t>
            </a:r>
            <a:r>
              <a:rPr lang="bg-BG" altLang="de-DE" sz="2000" dirty="0" smtClean="0">
                <a:latin typeface="Verdana" panose="020B0604030504040204" pitchFamily="34" charset="0"/>
              </a:rPr>
              <a:t>мин с топла вода</a:t>
            </a:r>
            <a:r>
              <a:rPr lang="en-US" altLang="de-DE" sz="2000" dirty="0" smtClean="0">
                <a:latin typeface="Verdana" panose="020B0604030504040204" pitchFamily="34" charset="0"/>
              </a:rPr>
              <a:t> </a:t>
            </a:r>
            <a:r>
              <a:rPr lang="bg-BG" altLang="de-DE" sz="2000" dirty="0" smtClean="0">
                <a:latin typeface="Verdana" panose="020B0604030504040204" pitchFamily="34" charset="0"/>
              </a:rPr>
              <a:t>(</a:t>
            </a:r>
            <a:r>
              <a:rPr lang="en-US" altLang="de-DE" sz="2000" dirty="0" smtClean="0">
                <a:latin typeface="Verdana" panose="020B0604030504040204" pitchFamily="34" charset="0"/>
              </a:rPr>
              <a:t>40 </a:t>
            </a:r>
            <a:r>
              <a:rPr lang="en-US" altLang="de-DE" sz="2000" dirty="0">
                <a:latin typeface="Verdana" panose="020B0604030504040204" pitchFamily="34" charset="0"/>
              </a:rPr>
              <a:t>- 45 °C (~ 110°F)</a:t>
            </a:r>
          </a:p>
          <a:p>
            <a:pPr algn="ctr">
              <a:spcBef>
                <a:spcPct val="20000"/>
              </a:spcBef>
            </a:pPr>
            <a:r>
              <a:rPr lang="en-US" altLang="de-DE" sz="2000" dirty="0" smtClean="0">
                <a:latin typeface="Verdana" panose="020B0604030504040204" pitchFamily="34" charset="0"/>
              </a:rPr>
              <a:t>(</a:t>
            </a:r>
            <a:r>
              <a:rPr lang="bg-BG" altLang="de-DE" sz="2000" dirty="0" smtClean="0">
                <a:latin typeface="Verdana" panose="020B0604030504040204" pitchFamily="34" charset="0"/>
              </a:rPr>
              <a:t>обратно или по посока на филтрация</a:t>
            </a:r>
            <a:r>
              <a:rPr lang="en-US" altLang="de-DE" sz="2000" dirty="0" smtClean="0">
                <a:latin typeface="Verdana" panose="020B0604030504040204" pitchFamily="34" charset="0"/>
              </a:rPr>
              <a:t>)</a:t>
            </a:r>
            <a:endParaRPr lang="en-US" altLang="de-DE" sz="2000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en-US" altLang="de-DE" sz="1200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r>
              <a:rPr lang="en-US" altLang="de-DE" sz="2000" dirty="0">
                <a:latin typeface="Verdana" panose="020B0604030504040204" pitchFamily="34" charset="0"/>
              </a:rPr>
              <a:t>20 – 30 </a:t>
            </a:r>
            <a:r>
              <a:rPr lang="bg-BG" altLang="de-DE" sz="2000" dirty="0" smtClean="0">
                <a:latin typeface="Verdana" panose="020B0604030504040204" pitchFamily="34" charset="0"/>
              </a:rPr>
              <a:t>мин стерилизация с гореща вода</a:t>
            </a:r>
            <a:r>
              <a:rPr lang="en-US" altLang="de-DE" sz="2000" dirty="0" smtClean="0">
                <a:latin typeface="Verdana" panose="020B0604030504040204" pitchFamily="34" charset="0"/>
              </a:rPr>
              <a:t> </a:t>
            </a:r>
            <a:r>
              <a:rPr lang="bg-BG" altLang="de-DE" sz="2000" dirty="0" smtClean="0">
                <a:latin typeface="Verdana" panose="020B0604030504040204" pitchFamily="34" charset="0"/>
              </a:rPr>
              <a:t>(</a:t>
            </a:r>
            <a:r>
              <a:rPr lang="en-US" altLang="de-DE" sz="2000" dirty="0" smtClean="0">
                <a:latin typeface="Verdana" panose="020B0604030504040204" pitchFamily="34" charset="0"/>
              </a:rPr>
              <a:t>80 </a:t>
            </a:r>
            <a:r>
              <a:rPr lang="en-US" altLang="de-DE" sz="2000" dirty="0">
                <a:latin typeface="Verdana" panose="020B0604030504040204" pitchFamily="34" charset="0"/>
              </a:rPr>
              <a:t>- 90 °C (~ 185°F)</a:t>
            </a:r>
          </a:p>
          <a:p>
            <a:pPr algn="ctr">
              <a:spcBef>
                <a:spcPct val="20000"/>
              </a:spcBef>
            </a:pPr>
            <a:r>
              <a:rPr lang="en-US" altLang="de-DE" sz="2000" dirty="0" smtClean="0">
                <a:latin typeface="Verdana" panose="020B0604030504040204" pitchFamily="34" charset="0"/>
              </a:rPr>
              <a:t>(</a:t>
            </a:r>
            <a:r>
              <a:rPr lang="bg-BG" altLang="de-DE" sz="2000" dirty="0" smtClean="0">
                <a:latin typeface="Verdana" panose="020B0604030504040204" pitchFamily="34" charset="0"/>
              </a:rPr>
              <a:t>по посока на филтрацията</a:t>
            </a:r>
            <a:r>
              <a:rPr lang="en-US" altLang="de-DE" sz="2000" dirty="0" smtClean="0">
                <a:latin typeface="Verdana" panose="020B0604030504040204" pitchFamily="34" charset="0"/>
              </a:rPr>
              <a:t>)</a:t>
            </a:r>
            <a:endParaRPr lang="en-US" altLang="de-DE" sz="2000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endParaRPr lang="en-US" altLang="de-DE" sz="1200" dirty="0"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  <a:buFontTx/>
              <a:buChar char="•"/>
            </a:pPr>
            <a:r>
              <a:rPr lang="bg-BG" altLang="de-DE" sz="20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Охлаждане със студена вода</a:t>
            </a:r>
            <a:r>
              <a:rPr lang="en-US" altLang="de-DE" sz="20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lang="en-US" altLang="de-DE" sz="20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de-DE" sz="20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bg-BG" altLang="de-DE" sz="20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по посока на филтрацията</a:t>
            </a:r>
            <a:r>
              <a:rPr lang="en-US" altLang="de-DE" sz="20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)</a:t>
            </a:r>
            <a:endParaRPr lang="en-US" altLang="de-DE" sz="20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3820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68313" y="260350"/>
            <a:ext cx="6840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bg-BG" altLang="de-DE" sz="2800" b="1" dirty="0" smtClean="0">
                <a:latin typeface="Verdana" panose="020B0604030504040204" pitchFamily="34" charset="0"/>
              </a:rPr>
              <a:t>Охлаждане след </a:t>
            </a:r>
            <a:r>
              <a:rPr lang="bg-BG" altLang="de-DE" sz="2800" b="1" dirty="0" err="1" smtClean="0">
                <a:latin typeface="Verdana" panose="020B0604030504040204" pitchFamily="34" charset="0"/>
              </a:rPr>
              <a:t>хигенизация</a:t>
            </a:r>
            <a:endParaRPr lang="en-US" altLang="de-DE" sz="2800" b="1" dirty="0">
              <a:latin typeface="Verdana" panose="020B0604030504040204" pitchFamily="34" charset="0"/>
            </a:endParaRPr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1187450" y="2870200"/>
            <a:ext cx="7129463" cy="1871663"/>
            <a:chOff x="1187450" y="2870821"/>
            <a:chExt cx="7129463" cy="1871663"/>
          </a:xfrm>
        </p:grpSpPr>
        <p:sp>
          <p:nvSpPr>
            <p:cNvPr id="36869" name="Rectangle 15"/>
            <p:cNvSpPr>
              <a:spLocks noChangeArrowheads="1"/>
            </p:cNvSpPr>
            <p:nvPr/>
          </p:nvSpPr>
          <p:spPr bwMode="auto">
            <a:xfrm>
              <a:off x="1187450" y="3950321"/>
              <a:ext cx="7129463" cy="792163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de-DE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36870" name="TextBox 17"/>
            <p:cNvSpPr txBox="1">
              <a:spLocks noChangeArrowheads="1"/>
            </p:cNvSpPr>
            <p:nvPr/>
          </p:nvSpPr>
          <p:spPr bwMode="auto">
            <a:xfrm>
              <a:off x="5076825" y="2870821"/>
              <a:ext cx="3024188" cy="107721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bg-BG" altLang="de-DE" sz="1600" dirty="0" smtClean="0">
                  <a:latin typeface="Verdana" panose="020B0604030504040204" pitchFamily="34" charset="0"/>
                </a:rPr>
                <a:t>Най-рискована температура за образуване на микроорганизми</a:t>
              </a:r>
              <a:endParaRPr lang="en-US" altLang="de-DE" sz="1600" dirty="0">
                <a:latin typeface="Verdana" panose="020B0604030504040204" pitchFamily="34" charset="0"/>
              </a:endParaRPr>
            </a:p>
          </p:txBody>
        </p:sp>
        <p:cxnSp>
          <p:nvCxnSpPr>
            <p:cNvPr id="3687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5435600" y="3445496"/>
              <a:ext cx="649288" cy="64928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684213" y="3213100"/>
            <a:ext cx="78438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bg-BG" altLang="de-DE" sz="2800" dirty="0" smtClean="0">
                <a:latin typeface="Verdana" panose="020B0604030504040204" pitchFamily="34" charset="0"/>
              </a:rPr>
              <a:t>Филтрация на вино с</a:t>
            </a:r>
            <a:r>
              <a:rPr lang="en-US" altLang="de-DE" sz="2800" dirty="0" smtClean="0">
                <a:latin typeface="Verdana" panose="020B0604030504040204" pitchFamily="34" charset="0"/>
              </a:rPr>
              <a:t> </a:t>
            </a:r>
            <a:r>
              <a:rPr lang="en-US" altLang="de-DE" sz="2800" dirty="0">
                <a:latin typeface="Verdana" panose="020B0604030504040204" pitchFamily="34" charset="0"/>
              </a:rPr>
              <a:t>FILTROX </a:t>
            </a:r>
            <a:br>
              <a:rPr lang="en-US" altLang="de-DE" sz="2800" dirty="0">
                <a:latin typeface="Verdana" panose="020B0604030504040204" pitchFamily="34" charset="0"/>
              </a:rPr>
            </a:br>
            <a:r>
              <a:rPr lang="en-US" altLang="de-DE" sz="2800" dirty="0">
                <a:latin typeface="Verdana" panose="020B0604030504040204" pitchFamily="34" charset="0"/>
              </a:rPr>
              <a:t>filter media </a:t>
            </a:r>
            <a:br>
              <a:rPr lang="en-US" altLang="de-DE" sz="2800" dirty="0">
                <a:latin typeface="Verdana" panose="020B0604030504040204" pitchFamily="34" charset="0"/>
              </a:rPr>
            </a:br>
            <a:r>
              <a:rPr lang="en-US" altLang="de-DE" sz="2800" dirty="0">
                <a:latin typeface="Verdana" panose="020B0604030504040204" pitchFamily="34" charset="0"/>
              </a:rPr>
              <a:t/>
            </a:r>
            <a:br>
              <a:rPr lang="en-US" altLang="de-DE" sz="2800" dirty="0">
                <a:latin typeface="Verdana" panose="020B0604030504040204" pitchFamily="34" charset="0"/>
              </a:rPr>
            </a:br>
            <a:endParaRPr lang="en-US" altLang="de-DE" sz="28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393097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Защо филтрираме виното</a:t>
            </a:r>
            <a:r>
              <a:rPr lang="de-DE" altLang="de-DE" sz="3100" b="1" dirty="0" smtClean="0">
                <a:latin typeface="Verdana" panose="020B0604030504040204" pitchFamily="34" charset="0"/>
              </a:rPr>
              <a:t>?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  <p:graphicFrame>
        <p:nvGraphicFramePr>
          <p:cNvPr id="3" name="Diagramm 6"/>
          <p:cNvGraphicFramePr/>
          <p:nvPr/>
        </p:nvGraphicFramePr>
        <p:xfrm>
          <a:off x="285720" y="1196752"/>
          <a:ext cx="864399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6" name="Rectangle 3"/>
          <p:cNvSpPr txBox="1">
            <a:spLocks noChangeArrowheads="1"/>
          </p:cNvSpPr>
          <p:nvPr/>
        </p:nvSpPr>
        <p:spPr bwMode="auto">
          <a:xfrm>
            <a:off x="0" y="5445224"/>
            <a:ext cx="8786813" cy="115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1905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342900" indent="1905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3" eaLnBrk="1" hangingPunct="1">
              <a:spcBef>
                <a:spcPct val="20000"/>
              </a:spcBef>
            </a:pPr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Съдържането на бактерии и други микроорганизми както и външния вид може да бъдат повлияни от филтрацията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lvl="3" eaLnBrk="1" hangingPunct="1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3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468313" y="260350"/>
            <a:ext cx="6840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bg-BG" altLang="de-DE" sz="2800" b="1" dirty="0" smtClean="0">
                <a:latin typeface="Verdana" panose="020B0604030504040204" pitchFamily="34" charset="0"/>
              </a:rPr>
              <a:t>Дебити за филтрация</a:t>
            </a:r>
            <a:endParaRPr lang="en-US" altLang="de-DE" sz="2800" b="1" dirty="0">
              <a:latin typeface="Verdana" panose="020B060403050404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16013" y="1268413"/>
          <a:ext cx="7632700" cy="14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75"/>
                <a:gridCol w="1908175"/>
                <a:gridCol w="1908175"/>
                <a:gridCol w="1908175"/>
              </a:tblGrid>
              <a:tr h="457540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Листове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Модули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Поток</a:t>
                      </a:r>
                      <a:endParaRPr lang="en-US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(gal/ft</a:t>
                      </a:r>
                      <a:r>
                        <a:rPr lang="en-US" sz="1200" baseline="300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hr)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Макс.</a:t>
                      </a:r>
                      <a:r>
                        <a:rPr lang="bg-BG" sz="12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Диференциално налягане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(psi)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</a:tr>
              <a:tr h="27452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20, AF 30, AF 31H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23, AF 33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</a:tr>
              <a:tr h="27452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40, AF 50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43, AF 53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36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</a:tr>
              <a:tr h="27452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70, AF 100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73, AF 103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 – 17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22 - 29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16013" y="2780928"/>
          <a:ext cx="7632700" cy="2088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75"/>
                <a:gridCol w="1908175"/>
                <a:gridCol w="1908175"/>
                <a:gridCol w="1908175"/>
              </a:tblGrid>
              <a:tr h="769392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Листове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Модули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Поток</a:t>
                      </a:r>
                      <a:endParaRPr lang="en-US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(gal/ft</a:t>
                      </a:r>
                      <a:r>
                        <a:rPr lang="en-US" sz="1200" baseline="300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hr)</a:t>
                      </a:r>
                    </a:p>
                  </a:txBody>
                  <a:tcPr marL="91438" marR="91438" marT="45699" marB="45699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Макс.</a:t>
                      </a:r>
                      <a:r>
                        <a:rPr lang="bg-BG" sz="12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Диференциално налягане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 (psi)</a:t>
                      </a:r>
                    </a:p>
                  </a:txBody>
                  <a:tcPr marL="91438" marR="91438" marT="45699" marB="45699">
                    <a:solidFill>
                      <a:srgbClr val="5DBAFF"/>
                    </a:solidFill>
                  </a:tcPr>
                </a:tc>
              </a:tr>
              <a:tr h="32971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103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</a:tr>
              <a:tr h="32971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ST 110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113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8.6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</a:tr>
              <a:tr h="32971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ST 130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133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8.6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</a:tr>
              <a:tr h="32971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ST 140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143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7.4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9" marB="45699"/>
                </a:tc>
              </a:tr>
            </a:tbl>
          </a:graphicData>
        </a:graphic>
      </p:graphicFrame>
      <p:grpSp>
        <p:nvGrpSpPr>
          <p:cNvPr id="39998" name="Group 16"/>
          <p:cNvGrpSpPr>
            <a:grpSpLocks/>
          </p:cNvGrpSpPr>
          <p:nvPr/>
        </p:nvGrpSpPr>
        <p:grpSpPr bwMode="auto">
          <a:xfrm>
            <a:off x="468313" y="4799013"/>
            <a:ext cx="5111750" cy="646112"/>
            <a:chOff x="539552" y="6095037"/>
            <a:chExt cx="5112568" cy="646331"/>
          </a:xfrm>
        </p:grpSpPr>
        <p:sp>
          <p:nvSpPr>
            <p:cNvPr id="40007" name="TextBox 10"/>
            <p:cNvSpPr txBox="1">
              <a:spLocks noChangeArrowheads="1"/>
            </p:cNvSpPr>
            <p:nvPr/>
          </p:nvSpPr>
          <p:spPr bwMode="auto">
            <a:xfrm>
              <a:off x="539552" y="6095037"/>
              <a:ext cx="2664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bg-BG" altLang="de-DE" sz="1200" dirty="0" smtClean="0">
                  <a:latin typeface="Verdana" panose="020B0604030504040204" pitchFamily="34" charset="0"/>
                </a:rPr>
                <a:t>Размер на листовете</a:t>
              </a:r>
              <a:r>
                <a:rPr lang="en-US" altLang="de-DE" sz="1200" dirty="0" smtClean="0">
                  <a:latin typeface="Verdana" panose="020B0604030504040204" pitchFamily="34" charset="0"/>
                </a:rPr>
                <a:t>:</a:t>
              </a:r>
              <a:endParaRPr lang="en-US" altLang="de-DE" sz="1200" dirty="0">
                <a:latin typeface="Verdana" panose="020B0604030504040204" pitchFamily="34" charset="0"/>
              </a:endParaRPr>
            </a:p>
            <a:p>
              <a:r>
                <a:rPr lang="en-US" altLang="de-DE" sz="1200" dirty="0">
                  <a:latin typeface="Verdana" panose="020B0604030504040204" pitchFamily="34" charset="0"/>
                </a:rPr>
                <a:t>40x40cm </a:t>
              </a:r>
              <a:r>
                <a:rPr lang="bg-BG" altLang="de-DE" sz="1200" dirty="0" smtClean="0">
                  <a:latin typeface="Verdana" panose="020B0604030504040204" pitchFamily="34" charset="0"/>
                </a:rPr>
                <a:t>лист</a:t>
              </a:r>
              <a:r>
                <a:rPr lang="en-US" altLang="de-DE" sz="1200" dirty="0" smtClean="0">
                  <a:latin typeface="Verdana" panose="020B0604030504040204" pitchFamily="34" charset="0"/>
                </a:rPr>
                <a:t>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 1.5 ft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</a:p>
            <a:p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60x60cm </a:t>
              </a:r>
              <a:r>
                <a:rPr lang="bg-BG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лист </a:t>
              </a:r>
              <a:r>
                <a:rPr lang="en-US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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3.5 ft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  <a:endParaRPr lang="en-US" altLang="de-DE" sz="1200" baseline="30000" dirty="0">
                <a:latin typeface="Verdana" panose="020B0604030504040204" pitchFamily="34" charset="0"/>
              </a:endParaRPr>
            </a:p>
          </p:txBody>
        </p:sp>
        <p:sp>
          <p:nvSpPr>
            <p:cNvPr id="40008" name="TextBox 12"/>
            <p:cNvSpPr txBox="1">
              <a:spLocks noChangeArrowheads="1"/>
            </p:cNvSpPr>
            <p:nvPr/>
          </p:nvSpPr>
          <p:spPr bwMode="auto">
            <a:xfrm>
              <a:off x="2987824" y="6095037"/>
              <a:ext cx="2664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bg-BG" altLang="de-DE" sz="1200" dirty="0" smtClean="0">
                  <a:latin typeface="Verdana" panose="020B0604030504040204" pitchFamily="34" charset="0"/>
                </a:rPr>
                <a:t>Размер на модулите</a:t>
              </a:r>
              <a:r>
                <a:rPr lang="en-US" altLang="de-DE" sz="1200" dirty="0" smtClean="0">
                  <a:latin typeface="Verdana" panose="020B0604030504040204" pitchFamily="34" charset="0"/>
                </a:rPr>
                <a:t>:</a:t>
              </a:r>
              <a:endParaRPr lang="en-US" altLang="de-DE" sz="1200" dirty="0">
                <a:latin typeface="Verdana" panose="020B0604030504040204" pitchFamily="34" charset="0"/>
              </a:endParaRPr>
            </a:p>
            <a:p>
              <a:r>
                <a:rPr lang="en-US" altLang="de-DE" sz="1200" dirty="0">
                  <a:latin typeface="Verdana" panose="020B0604030504040204" pitchFamily="34" charset="0"/>
                </a:rPr>
                <a:t>12” </a:t>
              </a:r>
              <a:r>
                <a:rPr lang="bg-BG" altLang="de-DE" sz="1200" dirty="0" smtClean="0">
                  <a:latin typeface="Verdana" panose="020B0604030504040204" pitchFamily="34" charset="0"/>
                </a:rPr>
                <a:t>модул </a:t>
              </a:r>
              <a:r>
                <a:rPr lang="en-US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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20 ft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</a:p>
            <a:p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16” </a:t>
              </a:r>
              <a:r>
                <a:rPr lang="bg-BG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модул</a:t>
              </a:r>
              <a:r>
                <a:rPr lang="en-US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 40 ft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  <a:endParaRPr lang="en-US" altLang="de-DE" sz="1200" baseline="30000" dirty="0">
                <a:latin typeface="Verdana" panose="020B060403050404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540568" y="1362254"/>
            <a:ext cx="2304256" cy="58477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>
              <a:defRPr/>
            </a:pP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Предварителна </a:t>
            </a:r>
            <a:r>
              <a:rPr lang="bg-BG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филтр</a:t>
            </a: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68560" y="3140968"/>
            <a:ext cx="2448272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>
              <a:defRPr/>
            </a:pP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Крайна </a:t>
            </a:r>
            <a:r>
              <a:rPr lang="bg-BG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филтр</a:t>
            </a: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0001" name="Group 23"/>
          <p:cNvGrpSpPr>
            <a:grpSpLocks/>
          </p:cNvGrpSpPr>
          <p:nvPr/>
        </p:nvGrpSpPr>
        <p:grpSpPr bwMode="auto">
          <a:xfrm>
            <a:off x="468313" y="5600700"/>
            <a:ext cx="8207375" cy="1212850"/>
            <a:chOff x="467544" y="5456257"/>
            <a:chExt cx="8208912" cy="1213103"/>
          </a:xfrm>
        </p:grpSpPr>
        <p:sp>
          <p:nvSpPr>
            <p:cNvPr id="40003" name="TextBox 18"/>
            <p:cNvSpPr txBox="1">
              <a:spLocks noChangeArrowheads="1"/>
            </p:cNvSpPr>
            <p:nvPr/>
          </p:nvSpPr>
          <p:spPr bwMode="auto">
            <a:xfrm>
              <a:off x="467544" y="5456257"/>
              <a:ext cx="2304256" cy="27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bg-BG" altLang="de-DE" sz="1200" b="1" dirty="0" smtClean="0">
                  <a:latin typeface="Verdana" panose="020B0604030504040204" pitchFamily="34" charset="0"/>
                </a:rPr>
                <a:t>Примерна калкулация</a:t>
              </a:r>
              <a:r>
                <a:rPr lang="en-US" altLang="de-DE" sz="1200" b="1" dirty="0" smtClean="0">
                  <a:latin typeface="Verdana" panose="020B0604030504040204" pitchFamily="34" charset="0"/>
                </a:rPr>
                <a:t>:</a:t>
              </a:r>
              <a:endParaRPr lang="en-US" altLang="de-DE" sz="1200" b="1" dirty="0">
                <a:latin typeface="Verdana" panose="020B0604030504040204" pitchFamily="34" charset="0"/>
              </a:endParaRPr>
            </a:p>
          </p:txBody>
        </p:sp>
        <p:sp>
          <p:nvSpPr>
            <p:cNvPr id="40004" name="TextBox 19"/>
            <p:cNvSpPr txBox="1">
              <a:spLocks noChangeArrowheads="1"/>
            </p:cNvSpPr>
            <p:nvPr/>
          </p:nvSpPr>
          <p:spPr bwMode="auto">
            <a:xfrm>
              <a:off x="467544" y="5744289"/>
              <a:ext cx="82089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200" b="1" dirty="0">
                  <a:latin typeface="Verdana" panose="020B0604030504040204" pitchFamily="34" charset="0"/>
                </a:rPr>
                <a:t>Actual flow rate</a:t>
              </a:r>
              <a:r>
                <a:rPr lang="en-US" altLang="de-DE" sz="1200" dirty="0">
                  <a:latin typeface="Verdana" panose="020B0604030504040204" pitchFamily="34" charset="0"/>
                </a:rPr>
                <a:t> = Rec. flow rate * ft</a:t>
              </a:r>
              <a:r>
                <a:rPr lang="en-US" altLang="de-DE" sz="1200" baseline="30000" dirty="0">
                  <a:latin typeface="Verdana" panose="020B0604030504040204" pitchFamily="34" charset="0"/>
                </a:rPr>
                <a:t>2</a:t>
              </a:r>
              <a:r>
                <a:rPr lang="en-US" altLang="de-DE" sz="1200" dirty="0">
                  <a:latin typeface="Verdana" panose="020B0604030504040204" pitchFamily="34" charset="0"/>
                </a:rPr>
                <a:t> of sheet or module used * number of sheets or modules used</a:t>
              </a:r>
            </a:p>
          </p:txBody>
        </p:sp>
        <p:sp>
          <p:nvSpPr>
            <p:cNvPr id="40005" name="TextBox 21"/>
            <p:cNvSpPr txBox="1">
              <a:spLocks noChangeArrowheads="1"/>
            </p:cNvSpPr>
            <p:nvPr/>
          </p:nvSpPr>
          <p:spPr bwMode="auto">
            <a:xfrm>
              <a:off x="467544" y="6104329"/>
              <a:ext cx="80648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200">
                  <a:latin typeface="Verdana" panose="020B0604030504040204" pitchFamily="34" charset="0"/>
                </a:rPr>
                <a:t>Filtration with AF ST 130 in a 40x40cm filter with 35 sheets:</a:t>
              </a:r>
            </a:p>
          </p:txBody>
        </p:sp>
        <p:sp>
          <p:nvSpPr>
            <p:cNvPr id="40006" name="TextBox 22"/>
            <p:cNvSpPr txBox="1">
              <a:spLocks noChangeArrowheads="1"/>
            </p:cNvSpPr>
            <p:nvPr/>
          </p:nvSpPr>
          <p:spPr bwMode="auto">
            <a:xfrm>
              <a:off x="467544" y="6392361"/>
              <a:ext cx="80648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200">
                  <a:latin typeface="Verdana" panose="020B0604030504040204" pitchFamily="34" charset="0"/>
                </a:rPr>
                <a:t>8.6 gal/ft</a:t>
              </a:r>
              <a:r>
                <a:rPr lang="en-US" altLang="de-DE" sz="1200" baseline="30000">
                  <a:latin typeface="Verdana" panose="020B0604030504040204" pitchFamily="34" charset="0"/>
                </a:rPr>
                <a:t>2</a:t>
              </a:r>
              <a:r>
                <a:rPr lang="en-US" altLang="de-DE" sz="1200">
                  <a:latin typeface="Verdana" panose="020B0604030504040204" pitchFamily="34" charset="0"/>
                </a:rPr>
                <a:t>hr * 1.5 ft</a:t>
              </a:r>
              <a:r>
                <a:rPr lang="en-US" altLang="de-DE" sz="1200" baseline="30000">
                  <a:latin typeface="Verdana" panose="020B0604030504040204" pitchFamily="34" charset="0"/>
                </a:rPr>
                <a:t>2</a:t>
              </a:r>
              <a:r>
                <a:rPr lang="en-US" altLang="de-DE" sz="1200">
                  <a:latin typeface="Verdana" panose="020B0604030504040204" pitchFamily="34" charset="0"/>
                </a:rPr>
                <a:t> * 35 = </a:t>
              </a:r>
              <a:r>
                <a:rPr lang="en-US" altLang="de-DE" sz="1200" b="1">
                  <a:latin typeface="Verdana" panose="020B0604030504040204" pitchFamily="34" charset="0"/>
                </a:rPr>
                <a:t>451.5 gal/hr</a:t>
              </a:r>
              <a:r>
                <a:rPr lang="en-US" altLang="de-DE" sz="1200">
                  <a:latin typeface="Verdana" panose="020B0604030504040204" pitchFamily="34" charset="0"/>
                </a:rPr>
                <a:t> </a:t>
              </a:r>
            </a:p>
          </p:txBody>
        </p:sp>
      </p:grpSp>
      <p:pic>
        <p:nvPicPr>
          <p:cNvPr id="40002" name="Picture 5" descr="http://campus.claroline.com/courses/DORIGO/document/images/w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085184"/>
            <a:ext cx="932954" cy="6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468313" y="260350"/>
            <a:ext cx="6840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bg-BG" altLang="de-DE" sz="2800" b="1" dirty="0" smtClean="0">
                <a:latin typeface="Verdana" panose="020B0604030504040204" pitchFamily="34" charset="0"/>
              </a:rPr>
              <a:t>Дебити за филтрация</a:t>
            </a:r>
            <a:endParaRPr lang="en-US" altLang="de-DE" sz="2800" b="1" dirty="0">
              <a:latin typeface="Verdana" panose="020B060403050404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16013" y="1268413"/>
          <a:ext cx="7632700" cy="14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75"/>
                <a:gridCol w="1908175"/>
                <a:gridCol w="1908175"/>
                <a:gridCol w="1908175"/>
              </a:tblGrid>
              <a:tr h="457540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Листове</a:t>
                      </a:r>
                      <a:endParaRPr lang="en-US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Модули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Поток</a:t>
                      </a:r>
                    </a:p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(L/m</a:t>
                      </a:r>
                      <a:r>
                        <a:rPr lang="en-US" sz="1200" baseline="300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hr)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Макс.</a:t>
                      </a:r>
                      <a:r>
                        <a:rPr lang="bg-BG" sz="12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Диференциално налягане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(bar)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>
                    <a:solidFill>
                      <a:srgbClr val="5DBAFF"/>
                    </a:solidFill>
                  </a:tcPr>
                </a:tc>
              </a:tr>
              <a:tr h="27452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20, AF 30, AF 31H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23, AF 33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</a:tr>
              <a:tr h="27452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40, AF 50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43, AF 53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</a:tr>
              <a:tr h="27452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70, AF 100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73, AF 103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500 – 700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1.5 - 2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754" marB="45754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16013" y="2997200"/>
          <a:ext cx="7632700" cy="173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75"/>
                <a:gridCol w="1908175"/>
                <a:gridCol w="1908175"/>
                <a:gridCol w="1908175"/>
              </a:tblGrid>
              <a:tr h="457127"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Листове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Модули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Поток</a:t>
                      </a:r>
                      <a:endParaRPr lang="en-US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(L/m</a:t>
                      </a:r>
                      <a:r>
                        <a:rPr lang="en-US" sz="1200" baseline="300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hr)</a:t>
                      </a:r>
                    </a:p>
                  </a:txBody>
                  <a:tcPr marL="91438" marR="91438" marT="45696" marB="45696">
                    <a:solidFill>
                      <a:srgbClr val="5DB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Макс.</a:t>
                      </a:r>
                      <a:r>
                        <a:rPr lang="bg-BG" sz="12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Диференциално налягане</a:t>
                      </a:r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(bar)</a:t>
                      </a:r>
                    </a:p>
                  </a:txBody>
                  <a:tcPr marL="91438" marR="91438" marT="45696" marB="45696">
                    <a:solidFill>
                      <a:srgbClr val="5DBAFF"/>
                    </a:solidFill>
                  </a:tcPr>
                </a:tc>
              </a:tr>
              <a:tr h="27425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103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</a:tr>
              <a:tr h="27425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ST 110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113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1.5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</a:tr>
              <a:tr h="27425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ST 130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133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350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</a:tr>
              <a:tr h="27425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ST 140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 143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300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1.2</a:t>
                      </a:r>
                      <a:endParaRPr lang="en-US" sz="12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38" marR="91438" marT="45696" marB="45696"/>
                </a:tc>
              </a:tr>
            </a:tbl>
          </a:graphicData>
        </a:graphic>
      </p:graphicFrame>
      <p:grpSp>
        <p:nvGrpSpPr>
          <p:cNvPr id="41022" name="Group 16"/>
          <p:cNvGrpSpPr>
            <a:grpSpLocks/>
          </p:cNvGrpSpPr>
          <p:nvPr/>
        </p:nvGrpSpPr>
        <p:grpSpPr bwMode="auto">
          <a:xfrm>
            <a:off x="468313" y="4799013"/>
            <a:ext cx="5111750" cy="646112"/>
            <a:chOff x="539552" y="6095037"/>
            <a:chExt cx="5112568" cy="646331"/>
          </a:xfrm>
        </p:grpSpPr>
        <p:sp>
          <p:nvSpPr>
            <p:cNvPr id="41031" name="TextBox 10"/>
            <p:cNvSpPr txBox="1">
              <a:spLocks noChangeArrowheads="1"/>
            </p:cNvSpPr>
            <p:nvPr/>
          </p:nvSpPr>
          <p:spPr bwMode="auto">
            <a:xfrm>
              <a:off x="539552" y="6095037"/>
              <a:ext cx="2664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bg-BG" altLang="de-DE" sz="1200" dirty="0" smtClean="0">
                  <a:latin typeface="Verdana" panose="020B0604030504040204" pitchFamily="34" charset="0"/>
                </a:rPr>
                <a:t>Размер листове:</a:t>
              </a:r>
              <a:endParaRPr lang="en-US" altLang="de-DE" sz="1200" dirty="0">
                <a:latin typeface="Verdana" panose="020B0604030504040204" pitchFamily="34" charset="0"/>
              </a:endParaRPr>
            </a:p>
            <a:p>
              <a:r>
                <a:rPr lang="en-US" altLang="de-DE" sz="1200" dirty="0">
                  <a:latin typeface="Verdana" panose="020B0604030504040204" pitchFamily="34" charset="0"/>
                </a:rPr>
                <a:t>40x40cm </a:t>
              </a:r>
              <a:r>
                <a:rPr lang="bg-BG" altLang="de-DE" sz="1200" dirty="0" smtClean="0">
                  <a:latin typeface="Verdana" panose="020B0604030504040204" pitchFamily="34" charset="0"/>
                </a:rPr>
                <a:t>лист </a:t>
              </a:r>
              <a:r>
                <a:rPr lang="en-US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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0.14 m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</a:p>
            <a:p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60x60cm </a:t>
              </a:r>
              <a:r>
                <a:rPr lang="bg-BG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лист</a:t>
              </a:r>
              <a:r>
                <a:rPr lang="en-US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 0.33 m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  <a:endParaRPr lang="en-US" altLang="de-DE" sz="1200" baseline="30000" dirty="0">
                <a:latin typeface="Verdana" panose="020B0604030504040204" pitchFamily="34" charset="0"/>
              </a:endParaRPr>
            </a:p>
          </p:txBody>
        </p:sp>
        <p:sp>
          <p:nvSpPr>
            <p:cNvPr id="41032" name="TextBox 12"/>
            <p:cNvSpPr txBox="1">
              <a:spLocks noChangeArrowheads="1"/>
            </p:cNvSpPr>
            <p:nvPr/>
          </p:nvSpPr>
          <p:spPr bwMode="auto">
            <a:xfrm>
              <a:off x="2987824" y="6095037"/>
              <a:ext cx="26642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bg-BG" altLang="de-DE" sz="1200" dirty="0" smtClean="0">
                  <a:latin typeface="Verdana" panose="020B0604030504040204" pitchFamily="34" charset="0"/>
                </a:rPr>
                <a:t>Размер модули</a:t>
              </a:r>
              <a:r>
                <a:rPr lang="en-US" altLang="de-DE" sz="1200" dirty="0" smtClean="0">
                  <a:latin typeface="Verdana" panose="020B0604030504040204" pitchFamily="34" charset="0"/>
                </a:rPr>
                <a:t>:</a:t>
              </a:r>
              <a:endParaRPr lang="en-US" altLang="de-DE" sz="1200" dirty="0">
                <a:latin typeface="Verdana" panose="020B0604030504040204" pitchFamily="34" charset="0"/>
              </a:endParaRPr>
            </a:p>
            <a:p>
              <a:r>
                <a:rPr lang="en-US" altLang="de-DE" sz="1200" dirty="0">
                  <a:latin typeface="Verdana" panose="020B0604030504040204" pitchFamily="34" charset="0"/>
                </a:rPr>
                <a:t>12” </a:t>
              </a:r>
              <a:r>
                <a:rPr lang="bg-BG" altLang="de-DE" sz="1200" dirty="0" smtClean="0">
                  <a:latin typeface="Verdana" panose="020B0604030504040204" pitchFamily="34" charset="0"/>
                </a:rPr>
                <a:t>модул</a:t>
              </a:r>
              <a:r>
                <a:rPr lang="en-US" altLang="de-DE" sz="1200" dirty="0" smtClean="0">
                  <a:latin typeface="Verdana" panose="020B0604030504040204" pitchFamily="34" charset="0"/>
                </a:rPr>
                <a:t>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 1.8 m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</a:p>
            <a:p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16” </a:t>
              </a:r>
              <a:r>
                <a:rPr lang="bg-BG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модул</a:t>
              </a:r>
              <a:r>
                <a:rPr lang="en-US" altLang="de-DE" sz="1200" dirty="0" smtClean="0">
                  <a:latin typeface="Verdan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de-DE" sz="1200" dirty="0">
                  <a:latin typeface="Verdana" panose="020B0604030504040204" pitchFamily="34" charset="0"/>
                  <a:sym typeface="Wingdings" panose="05000000000000000000" pitchFamily="2" charset="2"/>
                </a:rPr>
                <a:t> 3.6 m</a:t>
              </a:r>
              <a:r>
                <a:rPr lang="en-US" altLang="de-DE" sz="1200" baseline="30000" dirty="0">
                  <a:latin typeface="Verdana" panose="020B0604030504040204" pitchFamily="34" charset="0"/>
                  <a:sym typeface="Wingdings" panose="05000000000000000000" pitchFamily="2" charset="2"/>
                </a:rPr>
                <a:t>2</a:t>
              </a:r>
              <a:endParaRPr lang="en-US" altLang="de-DE" sz="1200" baseline="30000" dirty="0">
                <a:latin typeface="Verdana" panose="020B060403050404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540568" y="1362254"/>
            <a:ext cx="2304256" cy="58477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>
              <a:defRPr/>
            </a:pP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Предварителна </a:t>
            </a:r>
            <a:r>
              <a:rPr lang="bg-BG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филтр</a:t>
            </a: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68560" y="3140968"/>
            <a:ext cx="2448272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>
              <a:defRPr/>
            </a:pP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Крайна </a:t>
            </a:r>
            <a:r>
              <a:rPr lang="bg-BG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филтр</a:t>
            </a: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1025" name="Group 23"/>
          <p:cNvGrpSpPr>
            <a:grpSpLocks/>
          </p:cNvGrpSpPr>
          <p:nvPr/>
        </p:nvGrpSpPr>
        <p:grpSpPr bwMode="auto">
          <a:xfrm>
            <a:off x="468313" y="5600700"/>
            <a:ext cx="8207375" cy="1212850"/>
            <a:chOff x="467544" y="5456257"/>
            <a:chExt cx="8208912" cy="1213103"/>
          </a:xfrm>
        </p:grpSpPr>
        <p:sp>
          <p:nvSpPr>
            <p:cNvPr id="41027" name="TextBox 18"/>
            <p:cNvSpPr txBox="1">
              <a:spLocks noChangeArrowheads="1"/>
            </p:cNvSpPr>
            <p:nvPr/>
          </p:nvSpPr>
          <p:spPr bwMode="auto">
            <a:xfrm>
              <a:off x="467544" y="5456257"/>
              <a:ext cx="23042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bg-BG" altLang="de-DE" sz="1200" b="1" dirty="0" smtClean="0">
                  <a:latin typeface="Verdana" panose="020B0604030504040204" pitchFamily="34" charset="0"/>
                </a:rPr>
                <a:t>Примерна калкулация:</a:t>
              </a:r>
              <a:endParaRPr lang="en-US" altLang="de-DE" sz="1200" b="1" dirty="0">
                <a:latin typeface="Verdana" panose="020B0604030504040204" pitchFamily="34" charset="0"/>
              </a:endParaRPr>
            </a:p>
          </p:txBody>
        </p:sp>
        <p:sp>
          <p:nvSpPr>
            <p:cNvPr id="41028" name="TextBox 19"/>
            <p:cNvSpPr txBox="1">
              <a:spLocks noChangeArrowheads="1"/>
            </p:cNvSpPr>
            <p:nvPr/>
          </p:nvSpPr>
          <p:spPr bwMode="auto">
            <a:xfrm>
              <a:off x="467544" y="5744289"/>
              <a:ext cx="82089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200" b="1">
                  <a:latin typeface="Verdana" panose="020B0604030504040204" pitchFamily="34" charset="0"/>
                </a:rPr>
                <a:t>Actual flow rate</a:t>
              </a:r>
              <a:r>
                <a:rPr lang="en-US" altLang="de-DE" sz="1200">
                  <a:latin typeface="Verdana" panose="020B0604030504040204" pitchFamily="34" charset="0"/>
                </a:rPr>
                <a:t> = Rec. flow rate * m</a:t>
              </a:r>
              <a:r>
                <a:rPr lang="en-US" altLang="de-DE" sz="1200" baseline="30000">
                  <a:latin typeface="Verdana" panose="020B0604030504040204" pitchFamily="34" charset="0"/>
                </a:rPr>
                <a:t>2</a:t>
              </a:r>
              <a:r>
                <a:rPr lang="en-US" altLang="de-DE" sz="1200">
                  <a:latin typeface="Verdana" panose="020B0604030504040204" pitchFamily="34" charset="0"/>
                </a:rPr>
                <a:t> of sheet or module used * number of sheets or modules used</a:t>
              </a:r>
            </a:p>
          </p:txBody>
        </p:sp>
        <p:sp>
          <p:nvSpPr>
            <p:cNvPr id="41029" name="TextBox 21"/>
            <p:cNvSpPr txBox="1">
              <a:spLocks noChangeArrowheads="1"/>
            </p:cNvSpPr>
            <p:nvPr/>
          </p:nvSpPr>
          <p:spPr bwMode="auto">
            <a:xfrm>
              <a:off x="467544" y="6104329"/>
              <a:ext cx="80648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200">
                  <a:latin typeface="Verdana" panose="020B0604030504040204" pitchFamily="34" charset="0"/>
                </a:rPr>
                <a:t>Filtration with AF ST 130 in a 40x40cm filter with 35 sheets:</a:t>
              </a:r>
            </a:p>
          </p:txBody>
        </p:sp>
        <p:sp>
          <p:nvSpPr>
            <p:cNvPr id="41030" name="TextBox 22"/>
            <p:cNvSpPr txBox="1">
              <a:spLocks noChangeArrowheads="1"/>
            </p:cNvSpPr>
            <p:nvPr/>
          </p:nvSpPr>
          <p:spPr bwMode="auto">
            <a:xfrm>
              <a:off x="467544" y="6392361"/>
              <a:ext cx="80648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200">
                  <a:latin typeface="Verdana" panose="020B0604030504040204" pitchFamily="34" charset="0"/>
                </a:rPr>
                <a:t>350 L/m</a:t>
              </a:r>
              <a:r>
                <a:rPr lang="en-US" altLang="de-DE" sz="1200" baseline="30000">
                  <a:latin typeface="Verdana" panose="020B0604030504040204" pitchFamily="34" charset="0"/>
                </a:rPr>
                <a:t>2</a:t>
              </a:r>
              <a:r>
                <a:rPr lang="en-US" altLang="de-DE" sz="1200">
                  <a:latin typeface="Verdana" panose="020B0604030504040204" pitchFamily="34" charset="0"/>
                </a:rPr>
                <a:t>hr * 0.14 m</a:t>
              </a:r>
              <a:r>
                <a:rPr lang="en-US" altLang="de-DE" sz="1200" baseline="30000">
                  <a:latin typeface="Verdana" panose="020B0604030504040204" pitchFamily="34" charset="0"/>
                </a:rPr>
                <a:t>2</a:t>
              </a:r>
              <a:r>
                <a:rPr lang="en-US" altLang="de-DE" sz="1200">
                  <a:latin typeface="Verdana" panose="020B0604030504040204" pitchFamily="34" charset="0"/>
                </a:rPr>
                <a:t> * 35 = </a:t>
              </a:r>
              <a:r>
                <a:rPr lang="en-US" altLang="de-DE" sz="1200" b="1">
                  <a:latin typeface="Verdana" panose="020B0604030504040204" pitchFamily="34" charset="0"/>
                </a:rPr>
                <a:t>1715 L/hr</a:t>
              </a:r>
              <a:r>
                <a:rPr lang="en-US" altLang="de-DE" sz="1200">
                  <a:latin typeface="Verdana" panose="020B0604030504040204" pitchFamily="34" charset="0"/>
                </a:rPr>
                <a:t> </a:t>
              </a:r>
            </a:p>
          </p:txBody>
        </p:sp>
      </p:grpSp>
      <p:pic>
        <p:nvPicPr>
          <p:cNvPr id="41026" name="Picture 5" descr="http://campus.claroline.com/courses/DORIGO/document/images/w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97152"/>
            <a:ext cx="1343620" cy="100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924175"/>
            <a:ext cx="8229600" cy="132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bg-BG" altLang="de-DE" sz="2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Приложение на мембранни свещи при филтрация на вино</a:t>
            </a:r>
            <a:endParaRPr lang="de-DE" altLang="de-DE" sz="28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3113353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Съдържание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1188" y="1628775"/>
            <a:ext cx="7162800" cy="47089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bg-BG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Филтърни листове,поставка и</a:t>
            </a:r>
            <a:r>
              <a:rPr lang="de-DE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bg-BG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филтърна рамка за филтрация на вино</a:t>
            </a:r>
            <a:endParaRPr lang="de-DE" altLang="de-DE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defRPr/>
            </a:pPr>
            <a:endParaRPr lang="de-DE" altLang="de-DE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bg-BG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Филтрация на вино с </a:t>
            </a:r>
            <a:r>
              <a:rPr lang="de-DE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FILTROX filter </a:t>
            </a:r>
            <a:r>
              <a:rPr lang="de-DE" altLang="de-DE" sz="25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media</a:t>
            </a:r>
            <a:endParaRPr lang="de-DE" altLang="de-DE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defRPr/>
            </a:pPr>
            <a:endParaRPr lang="de-DE" altLang="de-DE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bg-BG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Приложение на мембранни свещи при филтрация на вино</a:t>
            </a:r>
            <a:endParaRPr lang="de-DE" altLang="de-DE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defRPr/>
            </a:pPr>
            <a:endParaRPr lang="de-DE" altLang="de-DE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FIBRAFIX</a:t>
            </a:r>
            <a:r>
              <a:rPr lang="de-DE" altLang="de-DE" sz="2500" baseline="30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®</a:t>
            </a:r>
            <a:r>
              <a:rPr lang="de-DE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TX-R </a:t>
            </a:r>
            <a:r>
              <a:rPr lang="bg-BG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 премахване на </a:t>
            </a:r>
            <a:r>
              <a:rPr lang="de-DE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TCA, TBA </a:t>
            </a:r>
            <a:r>
              <a:rPr lang="de-DE" altLang="de-DE" sz="25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and</a:t>
            </a:r>
            <a:r>
              <a:rPr lang="de-DE" altLang="de-DE" sz="2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de-DE" altLang="de-DE" sz="25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TeCA</a:t>
            </a:r>
            <a:endParaRPr lang="de-DE" altLang="de-DE" sz="25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defRPr/>
            </a:pPr>
            <a:endParaRPr lang="de-DE" altLang="de-DE" sz="2500" dirty="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de-DE" sz="2800" b="1" dirty="0" smtClean="0">
                <a:latin typeface="Verdana" panose="020B0604030504040204" pitchFamily="34" charset="0"/>
              </a:rPr>
              <a:t>SEM – </a:t>
            </a:r>
            <a:r>
              <a:rPr lang="bg-BG" altLang="de-DE" sz="2800" b="1" dirty="0" smtClean="0">
                <a:latin typeface="Verdana" panose="020B0604030504040204" pitchFamily="34" charset="0"/>
              </a:rPr>
              <a:t>снимка на </a:t>
            </a:r>
            <a:r>
              <a:rPr lang="en-US" altLang="de-DE" sz="2800" b="1" dirty="0" smtClean="0">
                <a:latin typeface="Verdana" panose="020B0604030504040204" pitchFamily="34" charset="0"/>
              </a:rPr>
              <a:t>PES - </a:t>
            </a:r>
            <a:r>
              <a:rPr lang="bg-BG" altLang="de-DE" sz="2800" b="1" dirty="0" smtClean="0">
                <a:latin typeface="Verdana" panose="020B0604030504040204" pitchFamily="34" charset="0"/>
              </a:rPr>
              <a:t>мембрана</a:t>
            </a:r>
            <a:endParaRPr lang="en-US" altLang="de-DE" sz="2800" dirty="0" smtClean="0">
              <a:latin typeface="Verdana" panose="020B0604030504040204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84313"/>
            <a:ext cx="7772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de-DE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Структурата на порите е подобна на тази на гъба</a:t>
            </a:r>
            <a:r>
              <a:rPr lang="en-US" altLang="de-DE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; </a:t>
            </a:r>
            <a:br>
              <a:rPr lang="en-US" altLang="de-DE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en-US" altLang="de-DE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 1000 „</a:t>
            </a:r>
            <a:r>
              <a:rPr lang="bg-BG" altLang="de-DE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пласта</a:t>
            </a:r>
            <a:r>
              <a:rPr lang="en-US" altLang="de-DE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“ </a:t>
            </a:r>
            <a:r>
              <a:rPr lang="bg-BG" altLang="de-DE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един върху друг</a:t>
            </a:r>
            <a:endParaRPr lang="en-US" altLang="de-DE" sz="2400" dirty="0" smtClean="0">
              <a:latin typeface="Verdana" panose="020B0604030504040204" pitchFamily="34" charset="0"/>
            </a:endParaRPr>
          </a:p>
        </p:txBody>
      </p:sp>
      <p:pic>
        <p:nvPicPr>
          <p:cNvPr id="43012" name="Picture 4" descr="Membran_Po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" r="1031" b="96"/>
          <a:stretch>
            <a:fillRect/>
          </a:stretch>
        </p:blipFill>
        <p:spPr bwMode="auto">
          <a:xfrm>
            <a:off x="900113" y="2781300"/>
            <a:ext cx="3200400" cy="3187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Membran_Por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 b="1418"/>
          <a:stretch>
            <a:fillRect/>
          </a:stretch>
        </p:blipFill>
        <p:spPr bwMode="auto">
          <a:xfrm>
            <a:off x="4716463" y="2781300"/>
            <a:ext cx="3200400" cy="3200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Filtrationstype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8153400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676275" y="4297363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bg-BG" altLang="de-DE" dirty="0" smtClean="0">
                <a:solidFill>
                  <a:schemeClr val="tx2"/>
                </a:solidFill>
                <a:latin typeface="Verdana" panose="020B0604030504040204" pitchFamily="34" charset="0"/>
              </a:rPr>
              <a:t>Дълбочинен</a:t>
            </a:r>
            <a:endParaRPr lang="en-US" altLang="de-DE" dirty="0">
              <a:latin typeface="Verdana" panose="020B0604030504040204" pitchFamily="34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190875" y="4297363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bg-BG" altLang="de-DE" dirty="0" smtClean="0">
                <a:solidFill>
                  <a:schemeClr val="tx2"/>
                </a:solidFill>
                <a:latin typeface="Verdana" panose="020B0604030504040204" pitchFamily="34" charset="0"/>
              </a:rPr>
              <a:t>Повърхностен</a:t>
            </a:r>
            <a:endParaRPr lang="en-US" altLang="de-DE" dirty="0">
              <a:latin typeface="Verdana" panose="020B0604030504040204" pitchFamily="34" charset="0"/>
            </a:endParaRP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6086475" y="4297363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bg-BG" altLang="de-DE" dirty="0" smtClean="0">
                <a:solidFill>
                  <a:schemeClr val="tx2"/>
                </a:solidFill>
                <a:latin typeface="Verdana" panose="020B0604030504040204" pitchFamily="34" charset="0"/>
              </a:rPr>
              <a:t>Мембранен</a:t>
            </a:r>
            <a:endParaRPr lang="en-US" altLang="de-DE" dirty="0">
              <a:latin typeface="Verdana" panose="020B0604030504040204" pitchFamily="34" charset="0"/>
            </a:endParaRPr>
          </a:p>
        </p:txBody>
      </p:sp>
      <p:sp>
        <p:nvSpPr>
          <p:cNvPr id="44038" name="Titel 1"/>
          <p:cNvSpPr>
            <a:spLocks noGrp="1"/>
          </p:cNvSpPr>
          <p:nvPr>
            <p:ph type="title"/>
          </p:nvPr>
        </p:nvSpPr>
        <p:spPr bwMode="auto">
          <a:xfrm>
            <a:off x="9324975" y="22764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altLang="de-DE" smtClean="0"/>
          </a:p>
        </p:txBody>
      </p:sp>
      <p:sp>
        <p:nvSpPr>
          <p:cNvPr id="44039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372249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Видове филтри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ESU und Hefen III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600200"/>
            <a:ext cx="69215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feld 5"/>
          <p:cNvSpPr txBox="1">
            <a:spLocks noChangeArrowheads="1"/>
          </p:cNvSpPr>
          <p:nvPr/>
        </p:nvSpPr>
        <p:spPr bwMode="auto">
          <a:xfrm>
            <a:off x="1258888" y="6093297"/>
            <a:ext cx="7561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Дрождени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 клетки върху</a:t>
            </a:r>
            <a:r>
              <a:rPr lang="de-CH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de-CH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0.65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микронна</a:t>
            </a:r>
            <a:r>
              <a:rPr lang="de-CH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мембрана</a:t>
            </a:r>
            <a:endParaRPr lang="de-CH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4687502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Мембранен филтър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/>
        </p:nvGraphicFramePr>
        <p:xfrm>
          <a:off x="142844" y="2071678"/>
          <a:ext cx="8810644" cy="4643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083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9906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de-DE" sz="2800" b="1" dirty="0" smtClean="0">
                <a:latin typeface="Verdana" panose="020B0604030504040204" pitchFamily="34" charset="0"/>
              </a:rPr>
              <a:t>Най-добра комбинация</a:t>
            </a:r>
            <a:r>
              <a:rPr lang="en-US" altLang="de-DE" sz="2800" b="1" dirty="0" smtClean="0">
                <a:latin typeface="Verdana" panose="020B0604030504040204" pitchFamily="34" charset="0"/>
              </a:rPr>
              <a:t> </a:t>
            </a:r>
            <a:r>
              <a:rPr lang="bg-BG" altLang="de-DE" sz="2800" b="1" dirty="0" smtClean="0">
                <a:latin typeface="Verdana" panose="020B0604030504040204" pitchFamily="34" charset="0"/>
              </a:rPr>
              <a:t>филтърни листове и</a:t>
            </a:r>
            <a:r>
              <a:rPr lang="en-US" altLang="de-DE" sz="2800" b="1" dirty="0" smtClean="0">
                <a:latin typeface="Verdana" panose="020B0604030504040204" pitchFamily="34" charset="0"/>
              </a:rPr>
              <a:t> </a:t>
            </a:r>
            <a:r>
              <a:rPr lang="bg-BG" altLang="de-DE" sz="2800" b="1" dirty="0" smtClean="0">
                <a:latin typeface="Verdana" panose="020B0604030504040204" pitchFamily="34" charset="0"/>
              </a:rPr>
              <a:t>мембранни свещи</a:t>
            </a:r>
            <a:endParaRPr lang="de-DE" altLang="de-DE" sz="2800" b="1" dirty="0" smtClean="0"/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323678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Избор на вид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4140200" y="4005263"/>
            <a:ext cx="792163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6" name="Pfeil nach rechts 5"/>
          <p:cNvSpPr/>
          <p:nvPr/>
        </p:nvSpPr>
        <p:spPr>
          <a:xfrm>
            <a:off x="4140200" y="5589588"/>
            <a:ext cx="792163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141288" y="1052513"/>
          <a:ext cx="9002712" cy="550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3" name="Worksheet" r:id="rId4" imgW="8848662" imgH="5410279" progId="Excel.Sheet.8">
                  <p:embed/>
                </p:oleObj>
              </mc:Choice>
              <mc:Fallback>
                <p:oleObj name="Worksheet" r:id="rId4" imgW="8848662" imgH="5410279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8" y="1052513"/>
                        <a:ext cx="9002712" cy="550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1954381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Пример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924175"/>
            <a:ext cx="8229600" cy="132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</a:pPr>
            <a:r>
              <a:rPr lang="en-US" altLang="de-DE" sz="2800" dirty="0" smtClean="0">
                <a:latin typeface="Verdana" panose="020B0604030504040204" pitchFamily="34" charset="0"/>
              </a:rPr>
              <a:t>FIBRAFIX</a:t>
            </a:r>
            <a:r>
              <a:rPr lang="en-US" altLang="de-DE" sz="2800" baseline="30000" dirty="0" smtClean="0">
                <a:latin typeface="Verdana" panose="020B0604030504040204" pitchFamily="34" charset="0"/>
              </a:rPr>
              <a:t>®</a:t>
            </a:r>
            <a:r>
              <a:rPr lang="en-US" altLang="de-DE" sz="2800" dirty="0" smtClean="0">
                <a:latin typeface="Verdana" panose="020B0604030504040204" pitchFamily="34" charset="0"/>
              </a:rPr>
              <a:t> TX-R</a:t>
            </a:r>
          </a:p>
          <a:p>
            <a:pPr algn="ctr" eaLnBrk="1" hangingPunct="1">
              <a:buFontTx/>
              <a:buNone/>
            </a:pPr>
            <a:r>
              <a:rPr lang="bg-BG" altLang="de-DE" sz="2800" dirty="0" smtClean="0">
                <a:latin typeface="Verdana" panose="020B0604030504040204" pitchFamily="34" charset="0"/>
              </a:rPr>
              <a:t>За премахване на</a:t>
            </a:r>
            <a:r>
              <a:rPr lang="en-US" altLang="de-DE" sz="2800" dirty="0" smtClean="0">
                <a:latin typeface="Verdana" panose="020B0604030504040204" pitchFamily="34" charset="0"/>
              </a:rPr>
              <a:t> TCA, TBA </a:t>
            </a:r>
            <a:r>
              <a:rPr lang="bg-BG" altLang="de-DE" sz="2800" dirty="0" smtClean="0">
                <a:latin typeface="Verdana" panose="020B0604030504040204" pitchFamily="34" charset="0"/>
              </a:rPr>
              <a:t>и</a:t>
            </a:r>
            <a:r>
              <a:rPr lang="en-US" altLang="de-DE" sz="2800" dirty="0" smtClean="0">
                <a:latin typeface="Verdana" panose="020B0604030504040204" pitchFamily="34" charset="0"/>
              </a:rPr>
              <a:t> </a:t>
            </a:r>
            <a:r>
              <a:rPr lang="en-US" altLang="de-DE" sz="2800" dirty="0" err="1" smtClean="0">
                <a:latin typeface="Verdana" panose="020B0604030504040204" pitchFamily="34" charset="0"/>
              </a:rPr>
              <a:t>TeCA</a:t>
            </a:r>
            <a:endParaRPr lang="en-US" altLang="de-DE" sz="2800" dirty="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12875"/>
            <a:ext cx="8748712" cy="1152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bg-BG" altLang="de-DE" sz="1600" b="1" dirty="0" smtClean="0">
                <a:latin typeface="Verdana" panose="020B0604030504040204" pitchFamily="34" charset="0"/>
              </a:rPr>
              <a:t>Какво са </a:t>
            </a:r>
            <a:r>
              <a:rPr lang="en-US" altLang="de-DE" sz="1600" b="1" dirty="0" smtClean="0">
                <a:latin typeface="Verdana" panose="020B0604030504040204" pitchFamily="34" charset="0"/>
              </a:rPr>
              <a:t>TCA /TBA/</a:t>
            </a:r>
            <a:r>
              <a:rPr lang="en-US" altLang="de-DE" sz="1600" b="1" dirty="0" err="1" smtClean="0">
                <a:latin typeface="Verdana" panose="020B0604030504040204" pitchFamily="34" charset="0"/>
              </a:rPr>
              <a:t>TeCA</a:t>
            </a:r>
            <a:r>
              <a:rPr lang="en-US" altLang="de-DE" sz="1600" b="1" dirty="0" smtClean="0">
                <a:latin typeface="Verdana" panose="020B0604030504040204" pitchFamily="34" charset="0"/>
              </a:rPr>
              <a:t> ?</a:t>
            </a:r>
          </a:p>
          <a:p>
            <a:pPr eaLnBrk="1" hangingPunct="1">
              <a:lnSpc>
                <a:spcPct val="80000"/>
              </a:lnSpc>
            </a:pPr>
            <a:endParaRPr lang="en-US" altLang="de-DE" sz="1600" b="1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de-DE" sz="1600" b="1" dirty="0" smtClean="0">
                <a:latin typeface="Verdana" panose="020B0604030504040204" pitchFamily="34" charset="0"/>
              </a:rPr>
              <a:t>TCA = 2,4,6 –TRICHLOROANISOLE (or </a:t>
            </a:r>
            <a:r>
              <a:rPr lang="en-US" altLang="de-DE" sz="1600" b="1" dirty="0" err="1" smtClean="0">
                <a:latin typeface="Verdana" panose="020B0604030504040204" pitchFamily="34" charset="0"/>
              </a:rPr>
              <a:t>TeCA</a:t>
            </a:r>
            <a:r>
              <a:rPr lang="en-US" altLang="de-DE" sz="1600" b="1" dirty="0" smtClean="0">
                <a:latin typeface="Verdana" panose="020B0604030504040204" pitchFamily="34" charset="0"/>
              </a:rPr>
              <a:t> = TETRACHLOROANISOLE)</a:t>
            </a:r>
          </a:p>
          <a:p>
            <a:pPr eaLnBrk="1" hangingPunct="1">
              <a:lnSpc>
                <a:spcPct val="80000"/>
              </a:lnSpc>
            </a:pPr>
            <a:endParaRPr lang="en-US" altLang="de-DE" sz="1600" b="1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de-DE" sz="1600" b="1" dirty="0" smtClean="0">
                <a:latin typeface="Verdana" panose="020B0604030504040204" pitchFamily="34" charset="0"/>
              </a:rPr>
              <a:t>TBA = TRIBROMOANISOLE</a:t>
            </a:r>
          </a:p>
          <a:p>
            <a:pPr eaLnBrk="1" hangingPunct="1">
              <a:lnSpc>
                <a:spcPct val="80000"/>
              </a:lnSpc>
            </a:pPr>
            <a:endParaRPr lang="en-US" altLang="de-DE" sz="1600" b="1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de-DE" sz="400" b="1" dirty="0" smtClean="0">
                <a:latin typeface="Verdana" panose="020B0604030504040204" pitchFamily="34" charset="0"/>
              </a:rPr>
              <a:t>   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36838"/>
            <a:ext cx="26098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Line 5"/>
          <p:cNvSpPr>
            <a:spLocks noChangeShapeType="1"/>
          </p:cNvSpPr>
          <p:nvPr/>
        </p:nvSpPr>
        <p:spPr bwMode="auto">
          <a:xfrm>
            <a:off x="2843213" y="5805488"/>
            <a:ext cx="4033837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539750" y="5445125"/>
            <a:ext cx="30241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bg-BG" altLang="de-DE" b="1" dirty="0" smtClean="0">
                <a:latin typeface="Verdana" panose="020B0604030504040204" pitchFamily="34" charset="0"/>
              </a:rPr>
              <a:t>Още наричан</a:t>
            </a:r>
            <a:r>
              <a:rPr lang="en-US" altLang="de-DE" b="1" dirty="0" smtClean="0">
                <a:latin typeface="Verdana" panose="020B0604030504040204" pitchFamily="34" charset="0"/>
              </a:rPr>
              <a:t>“</a:t>
            </a:r>
            <a:r>
              <a:rPr lang="bg-BG" altLang="de-DE" b="1" dirty="0" smtClean="0">
                <a:latin typeface="Verdana" panose="020B0604030504040204" pitchFamily="34" charset="0"/>
              </a:rPr>
              <a:t>корков вкус</a:t>
            </a:r>
            <a:r>
              <a:rPr lang="en-US" altLang="de-DE" b="1" dirty="0" smtClean="0">
                <a:latin typeface="Verdana" panose="020B0604030504040204" pitchFamily="34" charset="0"/>
              </a:rPr>
              <a:t>”</a:t>
            </a:r>
            <a:endParaRPr lang="en-US" altLang="de-DE" b="1" dirty="0">
              <a:latin typeface="Verdana" panose="020B0604030504040204" pitchFamily="34" charset="0"/>
            </a:endParaRPr>
          </a:p>
        </p:txBody>
      </p:sp>
      <p:pic>
        <p:nvPicPr>
          <p:cNvPr id="57350" name="Picture 8" descr="File:2,4,6-Trichloroanisol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068638"/>
            <a:ext cx="18335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2195513" y="4005263"/>
            <a:ext cx="2808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1600" dirty="0" smtClean="0">
                <a:latin typeface="Verdana" panose="020B0604030504040204" pitchFamily="34" charset="0"/>
              </a:rPr>
              <a:t>Формула на</a:t>
            </a:r>
            <a:r>
              <a:rPr lang="en-US" altLang="de-DE" sz="1600" dirty="0" smtClean="0">
                <a:latin typeface="Verdana" panose="020B0604030504040204" pitchFamily="34" charset="0"/>
              </a:rPr>
              <a:t> </a:t>
            </a:r>
            <a:endParaRPr lang="en-US" altLang="de-DE" sz="1600" dirty="0">
              <a:latin typeface="Verdana" panose="020B0604030504040204" pitchFamily="34" charset="0"/>
            </a:endParaRPr>
          </a:p>
          <a:p>
            <a:r>
              <a:rPr lang="en-US" altLang="de-DE" sz="1600" dirty="0">
                <a:latin typeface="Verdana" panose="020B0604030504040204" pitchFamily="34" charset="0"/>
              </a:rPr>
              <a:t>2,4,6-Trichloroanisole</a:t>
            </a:r>
          </a:p>
        </p:txBody>
      </p:sp>
      <p:sp>
        <p:nvSpPr>
          <p:cNvPr id="57352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416083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TCA / TBA / TeCA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686800" cy="226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de-DE" sz="2000" b="1" dirty="0" smtClean="0">
                <a:latin typeface="Verdana" panose="020B0604030504040204" pitchFamily="34" charset="0"/>
              </a:rPr>
              <a:t>TCA/TBA/</a:t>
            </a:r>
            <a:r>
              <a:rPr lang="en-US" altLang="de-DE" sz="2000" b="1" dirty="0" err="1" smtClean="0">
                <a:latin typeface="Verdana" panose="020B0604030504040204" pitchFamily="34" charset="0"/>
              </a:rPr>
              <a:t>TeCA</a:t>
            </a:r>
            <a:r>
              <a:rPr lang="en-US" altLang="de-DE" sz="2000" b="1" dirty="0" smtClean="0">
                <a:latin typeface="Verdana" panose="020B0604030504040204" pitchFamily="34" charset="0"/>
              </a:rPr>
              <a:t> </a:t>
            </a:r>
            <a:r>
              <a:rPr lang="bg-BG" altLang="de-DE" sz="2000" b="1" dirty="0" smtClean="0">
                <a:latin typeface="Verdana" panose="020B0604030504040204" pitchFamily="34" charset="0"/>
              </a:rPr>
              <a:t>са сериозен проблем във винената индустрия</a:t>
            </a:r>
            <a:endParaRPr lang="en-US" altLang="de-DE" sz="2000" b="1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de-DE" sz="2000" b="1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bg-BG" altLang="de-DE" sz="2000" b="1" dirty="0" smtClean="0">
                <a:latin typeface="Verdana" panose="020B0604030504040204" pitchFamily="34" charset="0"/>
              </a:rPr>
              <a:t>Годишни загуби в световен мащаб от повредено вино</a:t>
            </a:r>
            <a:r>
              <a:rPr lang="en-US" altLang="de-DE" sz="2000" b="1" dirty="0" smtClean="0">
                <a:latin typeface="Verdana" panose="020B0604030504040204" pitchFamily="34" charset="0"/>
              </a:rPr>
              <a:t>: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de-DE" sz="2000" b="1" dirty="0" smtClean="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de-DE" sz="24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	</a:t>
            </a:r>
            <a:r>
              <a:rPr lang="en-US" altLang="de-DE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&gt; 1 </a:t>
            </a:r>
            <a:r>
              <a:rPr lang="bg-BG" altLang="de-DE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милиард долара</a:t>
            </a:r>
            <a:r>
              <a:rPr lang="en-US" altLang="de-DE" sz="28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 !!!!!!!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de-DE" sz="2800" b="1" dirty="0" smtClean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de-DE" sz="2400" b="1" dirty="0" smtClean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755650" y="3573463"/>
            <a:ext cx="70564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bg-BG" altLang="de-DE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Произход на </a:t>
            </a:r>
            <a:r>
              <a:rPr lang="en-US" altLang="de-DE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TCA/TBA/</a:t>
            </a:r>
            <a:r>
              <a:rPr lang="en-US" altLang="de-DE" sz="2000" b="1" u="sng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TeCA</a:t>
            </a:r>
            <a:r>
              <a:rPr lang="en-US" altLang="de-DE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bg-BG" altLang="de-DE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във виното</a:t>
            </a:r>
            <a:r>
              <a:rPr lang="en-US" altLang="de-DE" sz="2000" b="1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  <a:endParaRPr lang="en-US" altLang="de-DE" sz="2000" b="1" u="sng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корк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Дъбови бурета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Казани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Мухлясали стени на избата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Различни видове оборудване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bg-BG" altLang="de-DE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Почистващи препарати с хлор</a:t>
            </a:r>
            <a:endParaRPr lang="en-US" altLang="de-DE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416083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TCA / TBA / TeCA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14313" y="1737122"/>
            <a:ext cx="878681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endParaRPr lang="en-US" altLang="de-DE" sz="1800" dirty="0">
              <a:latin typeface="Verdana" panose="020B0604030504040204" pitchFamily="34" charset="0"/>
            </a:endParaRPr>
          </a:p>
          <a:p>
            <a:pPr algn="just"/>
            <a:r>
              <a:rPr lang="bg-BG" altLang="de-DE" sz="1800" dirty="0" smtClean="0">
                <a:latin typeface="Verdana" panose="020B0604030504040204" pitchFamily="34" charset="0"/>
              </a:rPr>
              <a:t>Добре известен факт е, че </a:t>
            </a:r>
            <a:r>
              <a:rPr lang="en-US" altLang="de-DE" sz="1800" dirty="0" smtClean="0">
                <a:latin typeface="Verdana" panose="020B0604030504040204" pitchFamily="34" charset="0"/>
              </a:rPr>
              <a:t>TCA   </a:t>
            </a:r>
            <a:r>
              <a:rPr lang="bg-BG" altLang="de-DE" sz="1800" dirty="0" smtClean="0">
                <a:latin typeface="Verdana" panose="020B0604030504040204" pitchFamily="34" charset="0"/>
              </a:rPr>
              <a:t>е резултат от микробиологичното</a:t>
            </a:r>
            <a:r>
              <a:rPr lang="en-US" altLang="de-DE" sz="1800" dirty="0" smtClean="0">
                <a:latin typeface="Verdana" panose="020B0604030504040204" pitchFamily="34" charset="0"/>
              </a:rPr>
              <a:t> 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метилиране</a:t>
            </a:r>
            <a:r>
              <a:rPr lang="bg-BG" altLang="de-DE" sz="1800" dirty="0" smtClean="0">
                <a:latin typeface="Verdana" panose="020B0604030504040204" pitchFamily="34" charset="0"/>
              </a:rPr>
              <a:t> на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хлорофенолите</a:t>
            </a:r>
            <a:r>
              <a:rPr lang="en-US" altLang="de-DE" sz="1800" dirty="0" smtClean="0">
                <a:latin typeface="Verdana" panose="020B0604030504040204" pitchFamily="34" charset="0"/>
              </a:rPr>
              <a:t>,  </a:t>
            </a:r>
            <a:r>
              <a:rPr lang="bg-BG" altLang="de-DE" sz="1800" dirty="0" smtClean="0">
                <a:latin typeface="Verdana" panose="020B0604030504040204" pitchFamily="34" charset="0"/>
              </a:rPr>
              <a:t>което произтича от третирането на корка с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хипохлорид</a:t>
            </a:r>
            <a:r>
              <a:rPr lang="bg-BG" altLang="de-DE" sz="1800" dirty="0" smtClean="0">
                <a:latin typeface="Verdana" panose="020B0604030504040204" pitchFamily="34" charset="0"/>
              </a:rPr>
              <a:t> по време на производствения процес</a:t>
            </a:r>
            <a:r>
              <a:rPr lang="en-US" altLang="de-DE" sz="1800" dirty="0" smtClean="0">
                <a:latin typeface="Verdana" panose="020B0604030504040204" pitchFamily="34" charset="0"/>
              </a:rPr>
              <a:t>. </a:t>
            </a:r>
            <a:endParaRPr lang="en-US" altLang="de-DE" sz="1800" dirty="0">
              <a:latin typeface="Verdana" panose="020B0604030504040204" pitchFamily="34" charset="0"/>
            </a:endParaRPr>
          </a:p>
          <a:p>
            <a:pPr algn="just"/>
            <a:endParaRPr lang="en-US" altLang="de-DE" sz="1800" dirty="0">
              <a:latin typeface="Verdana" panose="020B0604030504040204" pitchFamily="34" charset="0"/>
            </a:endParaRPr>
          </a:p>
          <a:p>
            <a:pPr algn="just"/>
            <a:r>
              <a:rPr lang="bg-BG" altLang="de-DE" sz="1800" dirty="0" smtClean="0">
                <a:latin typeface="Verdana" panose="020B0604030504040204" pitchFamily="34" charset="0"/>
              </a:rPr>
              <a:t>Също така може да се формира и от хлорни химикали като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пентахлорофенол</a:t>
            </a:r>
            <a:r>
              <a:rPr lang="bg-BG" altLang="de-DE" sz="1800" dirty="0" smtClean="0">
                <a:latin typeface="Verdana" panose="020B0604030504040204" pitchFamily="34" charset="0"/>
              </a:rPr>
              <a:t> (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биоцид</a:t>
            </a:r>
            <a:r>
              <a:rPr lang="bg-BG" altLang="de-DE" sz="1800" dirty="0" smtClean="0">
                <a:latin typeface="Verdana" panose="020B0604030504040204" pitchFamily="34" charset="0"/>
              </a:rPr>
              <a:t> използван за запазването на дървото)</a:t>
            </a:r>
            <a:endParaRPr lang="en-US" altLang="de-DE" sz="1800" dirty="0">
              <a:latin typeface="Verdana" panose="020B0604030504040204" pitchFamily="34" charset="0"/>
            </a:endParaRPr>
          </a:p>
          <a:p>
            <a:pPr algn="just"/>
            <a:endParaRPr lang="en-US" altLang="de-DE" sz="1800" dirty="0">
              <a:latin typeface="Verdana" panose="020B0604030504040204" pitchFamily="34" charset="0"/>
            </a:endParaRPr>
          </a:p>
          <a:p>
            <a:pPr algn="just"/>
            <a:r>
              <a:rPr lang="bg-BG" altLang="de-DE" sz="1800" dirty="0" smtClean="0">
                <a:latin typeface="Verdana" panose="020B0604030504040204" pitchFamily="34" charset="0"/>
              </a:rPr>
              <a:t>Третия източник на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трихлоропанизол</a:t>
            </a:r>
            <a:r>
              <a:rPr lang="bg-BG" altLang="de-DE" sz="1800" dirty="0" smtClean="0">
                <a:latin typeface="Verdana" panose="020B0604030504040204" pitchFamily="34" charset="0"/>
              </a:rPr>
              <a:t> е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микробилогичното</a:t>
            </a:r>
            <a:r>
              <a:rPr lang="bg-BG" altLang="de-DE" sz="1800" dirty="0" smtClean="0">
                <a:latin typeface="Verdana" panose="020B0604030504040204" pitchFamily="34" charset="0"/>
              </a:rPr>
              <a:t> образуване на </a:t>
            </a:r>
            <a:r>
              <a:rPr lang="en-US" altLang="de-DE" sz="1800" dirty="0" smtClean="0">
                <a:latin typeface="Verdana" panose="020B0604030504040204" pitchFamily="34" charset="0"/>
              </a:rPr>
              <a:t>TCA </a:t>
            </a:r>
            <a:r>
              <a:rPr lang="bg-BG" altLang="de-DE" sz="1800" dirty="0" smtClean="0">
                <a:latin typeface="Verdana" panose="020B0604030504040204" pitchFamily="34" charset="0"/>
              </a:rPr>
              <a:t>от гъбички като </a:t>
            </a:r>
            <a:r>
              <a:rPr lang="en-US" altLang="de-DE" sz="1800" i="1" dirty="0" err="1" smtClean="0">
                <a:latin typeface="Verdana" panose="020B0604030504040204" pitchFamily="34" charset="0"/>
              </a:rPr>
              <a:t>Penecillium</a:t>
            </a:r>
            <a:r>
              <a:rPr lang="en-US" altLang="de-DE" sz="1800" i="1" dirty="0" smtClean="0">
                <a:latin typeface="Verdana" panose="020B0604030504040204" pitchFamily="34" charset="0"/>
              </a:rPr>
              <a:t> </a:t>
            </a:r>
            <a:r>
              <a:rPr lang="en-US" altLang="de-DE" sz="1800" i="1" dirty="0">
                <a:latin typeface="Verdana" panose="020B0604030504040204" pitchFamily="34" charset="0"/>
              </a:rPr>
              <a:t>spec. </a:t>
            </a:r>
            <a:r>
              <a:rPr lang="en-US" altLang="de-DE" sz="1800" i="1" dirty="0" smtClean="0">
                <a:latin typeface="Verdana" panose="020B0604030504040204" pitchFamily="34" charset="0"/>
              </a:rPr>
              <a:t>(</a:t>
            </a:r>
            <a:r>
              <a:rPr lang="bg-BG" altLang="de-DE" sz="1800" dirty="0" smtClean="0">
                <a:latin typeface="Verdana" panose="020B0604030504040204" pitchFamily="34" charset="0"/>
              </a:rPr>
              <a:t>реакция с</a:t>
            </a:r>
            <a:r>
              <a:rPr lang="en-US" altLang="de-DE" sz="1800" dirty="0" smtClean="0">
                <a:latin typeface="Verdana" panose="020B0604030504040204" pitchFamily="34" charset="0"/>
              </a:rPr>
              <a:t>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пентосепосфат</a:t>
            </a:r>
            <a:r>
              <a:rPr lang="en-US" altLang="de-DE" sz="1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altLang="de-DE" sz="1800" dirty="0" smtClean="0">
                <a:latin typeface="Verdana" panose="020B0604030504040204" pitchFamily="34" charset="0"/>
              </a:rPr>
              <a:t> </a:t>
            </a:r>
            <a:r>
              <a:rPr lang="bg-BG" altLang="de-DE" sz="1800" dirty="0" smtClean="0">
                <a:latin typeface="Verdana" panose="020B0604030504040204" pitchFamily="34" charset="0"/>
              </a:rPr>
              <a:t>образува фенол</a:t>
            </a:r>
            <a:r>
              <a:rPr lang="en-US" altLang="de-DE" sz="1800" dirty="0" smtClean="0">
                <a:latin typeface="Verdana" panose="020B0604030504040204" pitchFamily="34" charset="0"/>
              </a:rPr>
              <a:t>). </a:t>
            </a:r>
            <a:endParaRPr lang="en-US" altLang="de-DE" sz="1800" dirty="0">
              <a:latin typeface="Verdana" panose="020B0604030504040204" pitchFamily="34" charset="0"/>
            </a:endParaRPr>
          </a:p>
          <a:p>
            <a:pPr algn="just"/>
            <a:r>
              <a:rPr lang="bg-BG" altLang="de-DE" sz="1800" dirty="0" smtClean="0">
                <a:latin typeface="Verdana" panose="020B0604030504040204" pitchFamily="34" charset="0"/>
              </a:rPr>
              <a:t>След това фенола е хлориран химически с участието на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хипохлорит</a:t>
            </a:r>
            <a:r>
              <a:rPr lang="en-US" altLang="de-DE" sz="1800" dirty="0" smtClean="0">
                <a:latin typeface="Verdana" panose="020B0604030504040204" pitchFamily="34" charset="0"/>
              </a:rPr>
              <a:t> (</a:t>
            </a:r>
            <a:r>
              <a:rPr lang="en-US" altLang="de-DE" sz="1800" dirty="0">
                <a:latin typeface="Verdana" panose="020B0604030504040204" pitchFamily="34" charset="0"/>
              </a:rPr>
              <a:t>OCL-).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461216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Образуване на</a:t>
            </a:r>
            <a:r>
              <a:rPr lang="de-DE" altLang="de-DE" sz="3100" b="1" dirty="0" smtClean="0">
                <a:latin typeface="Verdana" panose="020B0604030504040204" pitchFamily="34" charset="0"/>
              </a:rPr>
              <a:t> </a:t>
            </a:r>
            <a:r>
              <a:rPr lang="de-DE" altLang="de-DE" sz="3100" b="1" dirty="0">
                <a:latin typeface="Verdana" panose="020B0604030504040204" pitchFamily="34" charset="0"/>
              </a:rPr>
              <a:t>TCA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ChangeArrowheads="1"/>
          </p:cNvSpPr>
          <p:nvPr/>
        </p:nvSpPr>
        <p:spPr bwMode="auto">
          <a:xfrm>
            <a:off x="142875" y="1419969"/>
            <a:ext cx="86439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bg-BG" altLang="de-DE" sz="1800" dirty="0" smtClean="0">
                <a:latin typeface="Verdana" panose="020B0604030504040204" pitchFamily="34" charset="0"/>
              </a:rPr>
              <a:t>В Европа към края на 80те всичко съдържащо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пентахлорофенол</a:t>
            </a:r>
            <a:r>
              <a:rPr lang="bg-BG" altLang="de-DE" sz="1800" dirty="0" smtClean="0">
                <a:latin typeface="Verdana" panose="020B0604030504040204" pitchFamily="34" charset="0"/>
              </a:rPr>
              <a:t> е забранено</a:t>
            </a:r>
            <a:r>
              <a:rPr lang="en-US" altLang="de-DE" sz="1800" dirty="0" smtClean="0">
                <a:latin typeface="Verdana" panose="020B0604030504040204" pitchFamily="34" charset="0"/>
              </a:rPr>
              <a:t>.</a:t>
            </a:r>
            <a:endParaRPr lang="en-US" altLang="de-DE" sz="1800" dirty="0">
              <a:latin typeface="Verdana" panose="020B0604030504040204" pitchFamily="34" charset="0"/>
            </a:endParaRPr>
          </a:p>
          <a:p>
            <a:pPr algn="ctr"/>
            <a:r>
              <a:rPr lang="bg-BG" altLang="de-DE" sz="1800" dirty="0" smtClean="0">
                <a:latin typeface="Verdana" panose="020B0604030504040204" pitchFamily="34" charset="0"/>
              </a:rPr>
              <a:t>В САЩ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пентахлорофенола</a:t>
            </a:r>
            <a:r>
              <a:rPr lang="bg-BG" altLang="de-DE" sz="1800" dirty="0" smtClean="0">
                <a:latin typeface="Verdana" panose="020B0604030504040204" pitchFamily="34" charset="0"/>
              </a:rPr>
              <a:t> е с ограничена употреба и недостъпен за масова употреба.</a:t>
            </a:r>
            <a:endParaRPr lang="de-CH" altLang="de-DE" sz="1000" dirty="0">
              <a:latin typeface="Verdana" panose="020B0604030504040204" pitchFamily="34" charset="0"/>
            </a:endParaRPr>
          </a:p>
          <a:p>
            <a:pPr algn="ctr"/>
            <a:r>
              <a:rPr lang="bg-BG" altLang="de-DE" sz="1800" dirty="0" smtClean="0">
                <a:latin typeface="Verdana" panose="020B0604030504040204" pitchFamily="34" charset="0"/>
              </a:rPr>
              <a:t>Разрешен ли е проблема с корковите петна</a:t>
            </a:r>
            <a:r>
              <a:rPr lang="de-CH" altLang="de-DE" sz="1800" dirty="0" smtClean="0">
                <a:latin typeface="Verdana" panose="020B0604030504040204" pitchFamily="34" charset="0"/>
              </a:rPr>
              <a:t>???</a:t>
            </a:r>
            <a:endParaRPr lang="de-CH" altLang="de-DE" sz="1800" dirty="0">
              <a:latin typeface="Verdana" panose="020B0604030504040204" pitchFamily="34" charset="0"/>
            </a:endParaRPr>
          </a:p>
          <a:p>
            <a:pPr algn="ctr"/>
            <a:endParaRPr lang="de-CH" altLang="de-DE" sz="1800" dirty="0">
              <a:latin typeface="Verdana" panose="020B0604030504040204" pitchFamily="34" charset="0"/>
            </a:endParaRPr>
          </a:p>
          <a:p>
            <a:pPr algn="ctr"/>
            <a:r>
              <a:rPr lang="de-CH" altLang="de-DE" sz="1800" dirty="0">
                <a:latin typeface="Verdana" panose="020B0604030504040204" pitchFamily="34" charset="0"/>
              </a:rPr>
              <a:t> </a:t>
            </a:r>
          </a:p>
          <a:p>
            <a:pPr algn="ctr"/>
            <a:endParaRPr lang="en-US" altLang="de-DE" sz="1800" dirty="0">
              <a:latin typeface="Verdana" panose="020B0604030504040204" pitchFamily="34" charset="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227013" y="4695717"/>
            <a:ext cx="8696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1800" dirty="0" smtClean="0">
                <a:latin typeface="Verdana" panose="020B0604030504040204" pitchFamily="34" charset="0"/>
              </a:rPr>
              <a:t>В същото време употребата на </a:t>
            </a:r>
            <a:r>
              <a:rPr lang="en-US" altLang="de-DE" sz="1800" dirty="0" smtClean="0">
                <a:latin typeface="Verdana" panose="020B0604030504040204" pitchFamily="34" charset="0"/>
              </a:rPr>
              <a:t>TBP </a:t>
            </a:r>
            <a:r>
              <a:rPr lang="bg-BG" altLang="de-DE" sz="1800" dirty="0" smtClean="0">
                <a:latin typeface="Verdana" panose="020B0604030504040204" pitchFamily="34" charset="0"/>
              </a:rPr>
              <a:t>като защита от огън при дървото (например палетата) и при синтетичните материали се увеличава.</a:t>
            </a:r>
            <a:endParaRPr lang="en-US" altLang="de-DE" sz="1800" dirty="0">
              <a:latin typeface="Verdana" panose="020B0604030504040204" pitchFamily="34" charset="0"/>
            </a:endParaRPr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227013" y="5487879"/>
            <a:ext cx="5915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1800" dirty="0" err="1" smtClean="0">
                <a:latin typeface="Verdana" panose="020B0604030504040204" pitchFamily="34" charset="0"/>
              </a:rPr>
              <a:t>Триброфенола</a:t>
            </a:r>
            <a:r>
              <a:rPr lang="bg-BG" altLang="de-DE" sz="1800" dirty="0" smtClean="0">
                <a:latin typeface="Verdana" panose="020B0604030504040204" pitchFamily="34" charset="0"/>
              </a:rPr>
              <a:t> е както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трихлорофенола</a:t>
            </a:r>
            <a:r>
              <a:rPr lang="bg-BG" altLang="de-DE" sz="1800" dirty="0" smtClean="0">
                <a:latin typeface="Verdana" panose="020B0604030504040204" pitchFamily="34" charset="0"/>
              </a:rPr>
              <a:t>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анизол</a:t>
            </a:r>
            <a:endParaRPr lang="en-US" altLang="de-DE" sz="1800" dirty="0">
              <a:latin typeface="Verdana" panose="020B0604030504040204" pitchFamily="34" charset="0"/>
            </a:endParaRPr>
          </a:p>
          <a:p>
            <a:r>
              <a:rPr lang="en-US" altLang="de-DE" sz="1800" dirty="0">
                <a:latin typeface="Verdana" panose="020B0604030504040204" pitchFamily="34" charset="0"/>
              </a:rPr>
              <a:t>(2, 4, 6 –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триброманизол</a:t>
            </a:r>
            <a:r>
              <a:rPr lang="en-US" altLang="de-DE" sz="1800" dirty="0" smtClean="0">
                <a:latin typeface="Verdana" panose="020B0604030504040204" pitchFamily="34" charset="0"/>
              </a:rPr>
              <a:t> </a:t>
            </a:r>
            <a:r>
              <a:rPr lang="en-US" altLang="de-DE" sz="1800" dirty="0">
                <a:latin typeface="Verdana" panose="020B0604030504040204" pitchFamily="34" charset="0"/>
              </a:rPr>
              <a:t>= TBA). </a:t>
            </a:r>
          </a:p>
        </p:txBody>
      </p:sp>
      <p:sp>
        <p:nvSpPr>
          <p:cNvPr id="60421" name="Rechteck 7"/>
          <p:cNvSpPr>
            <a:spLocks noChangeArrowheads="1"/>
          </p:cNvSpPr>
          <p:nvPr/>
        </p:nvSpPr>
        <p:spPr bwMode="auto">
          <a:xfrm>
            <a:off x="628650" y="6269038"/>
            <a:ext cx="6736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1800" dirty="0" smtClean="0">
                <a:latin typeface="Verdana" panose="020B0604030504040204" pitchFamily="34" charset="0"/>
              </a:rPr>
              <a:t>Резултат</a:t>
            </a:r>
            <a:r>
              <a:rPr lang="en-US" altLang="de-DE" sz="1800" dirty="0" smtClean="0">
                <a:latin typeface="Verdana" panose="020B0604030504040204" pitchFamily="34" charset="0"/>
              </a:rPr>
              <a:t>: </a:t>
            </a:r>
            <a:r>
              <a:rPr lang="en-US" altLang="de-DE" sz="1800" dirty="0">
                <a:latin typeface="Verdana" panose="020B0604030504040204" pitchFamily="34" charset="0"/>
              </a:rPr>
              <a:t>		TBA </a:t>
            </a:r>
            <a:r>
              <a:rPr lang="bg-BG" altLang="de-DE" sz="1800" dirty="0" smtClean="0">
                <a:latin typeface="Verdana" panose="020B0604030504040204" pitchFamily="34" charset="0"/>
              </a:rPr>
              <a:t>има същия мирис като</a:t>
            </a:r>
            <a:r>
              <a:rPr lang="en-US" altLang="de-DE" sz="1800" dirty="0" smtClean="0">
                <a:latin typeface="Verdana" panose="020B0604030504040204" pitchFamily="34" charset="0"/>
              </a:rPr>
              <a:t> </a:t>
            </a:r>
            <a:r>
              <a:rPr lang="en-US" altLang="de-DE" sz="1800" dirty="0">
                <a:latin typeface="Verdana" panose="020B0604030504040204" pitchFamily="34" charset="0"/>
              </a:rPr>
              <a:t>TCA</a:t>
            </a:r>
          </a:p>
        </p:txBody>
      </p:sp>
      <p:sp>
        <p:nvSpPr>
          <p:cNvPr id="60422" name="Textfeld 8"/>
          <p:cNvSpPr txBox="1">
            <a:spLocks noChangeArrowheads="1"/>
          </p:cNvSpPr>
          <p:nvPr/>
        </p:nvSpPr>
        <p:spPr bwMode="auto">
          <a:xfrm>
            <a:off x="227013" y="3657600"/>
            <a:ext cx="85931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bg-BG" altLang="de-DE" sz="1800" dirty="0" err="1" smtClean="0">
                <a:latin typeface="Verdana" panose="020B0604030504040204" pitchFamily="34" charset="0"/>
              </a:rPr>
              <a:t>Пентахлорофенола</a:t>
            </a:r>
            <a:r>
              <a:rPr lang="bg-BG" altLang="de-DE" sz="1800" dirty="0" smtClean="0">
                <a:latin typeface="Verdana" panose="020B0604030504040204" pitchFamily="34" charset="0"/>
              </a:rPr>
              <a:t> е заменен от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триброфенол</a:t>
            </a:r>
            <a:r>
              <a:rPr lang="bg-BG" altLang="de-DE" sz="1800" dirty="0" smtClean="0">
                <a:latin typeface="Verdana" panose="020B0604030504040204" pitchFamily="34" charset="0"/>
              </a:rPr>
              <a:t> </a:t>
            </a:r>
            <a:r>
              <a:rPr lang="en-US" altLang="de-DE" sz="1800" dirty="0" smtClean="0">
                <a:latin typeface="Verdana" panose="020B0604030504040204" pitchFamily="34" charset="0"/>
              </a:rPr>
              <a:t>(</a:t>
            </a:r>
            <a:r>
              <a:rPr lang="en-US" altLang="de-DE" sz="1800" dirty="0">
                <a:latin typeface="Verdana" panose="020B0604030504040204" pitchFamily="34" charset="0"/>
              </a:rPr>
              <a:t>TBP) </a:t>
            </a:r>
            <a:r>
              <a:rPr lang="bg-BG" altLang="de-DE" sz="1800" dirty="0" smtClean="0">
                <a:latin typeface="Verdana" panose="020B0604030504040204" pitchFamily="34" charset="0"/>
              </a:rPr>
              <a:t>в </a:t>
            </a:r>
            <a:r>
              <a:rPr lang="bg-BG" altLang="de-DE" sz="1800" dirty="0" err="1" smtClean="0">
                <a:latin typeface="Verdana" panose="020B0604030504040204" pitchFamily="34" charset="0"/>
              </a:rPr>
              <a:t>гъбичните</a:t>
            </a:r>
            <a:r>
              <a:rPr lang="bg-BG" altLang="de-DE" sz="1800" dirty="0" smtClean="0">
                <a:latin typeface="Verdana" panose="020B0604030504040204" pitchFamily="34" charset="0"/>
              </a:rPr>
              <a:t> и дървесни консерванти особено при опаковъчната индустрия</a:t>
            </a:r>
            <a:r>
              <a:rPr lang="en-US" altLang="de-DE" sz="1800" dirty="0" smtClean="0">
                <a:latin typeface="Verdana" panose="020B0604030504040204" pitchFamily="34" charset="0"/>
              </a:rPr>
              <a:t> (</a:t>
            </a:r>
            <a:r>
              <a:rPr lang="bg-BG" altLang="de-DE" sz="1800" dirty="0" smtClean="0">
                <a:latin typeface="Verdana" panose="020B0604030504040204" pitchFamily="34" charset="0"/>
              </a:rPr>
              <a:t>например за почистване и дезинфекция на контейнери</a:t>
            </a:r>
            <a:r>
              <a:rPr lang="en-US" altLang="de-DE" sz="1800" dirty="0" smtClean="0">
                <a:latin typeface="Verdana" panose="020B0604030504040204" pitchFamily="34" charset="0"/>
              </a:rPr>
              <a:t>).</a:t>
            </a:r>
            <a:endParaRPr lang="en-US" altLang="de-DE" sz="1800" dirty="0">
              <a:latin typeface="Verdana" panose="020B0604030504040204" pitchFamily="34" charset="0"/>
            </a:endParaRPr>
          </a:p>
        </p:txBody>
      </p:sp>
      <p:sp>
        <p:nvSpPr>
          <p:cNvPr id="60423" name="Textfeld 9"/>
          <p:cNvSpPr txBox="1">
            <a:spLocks noChangeArrowheads="1"/>
          </p:cNvSpPr>
          <p:nvPr/>
        </p:nvSpPr>
        <p:spPr bwMode="auto">
          <a:xfrm>
            <a:off x="665163" y="3028950"/>
            <a:ext cx="742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bg-BG" altLang="de-DE" sz="1800" dirty="0" smtClean="0">
                <a:latin typeface="Verdana" panose="020B0604030504040204" pitchFamily="34" charset="0"/>
              </a:rPr>
              <a:t>За съжаление не</a:t>
            </a:r>
            <a:r>
              <a:rPr lang="de-CH" altLang="de-DE" sz="1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    </a:t>
            </a:r>
            <a:r>
              <a:rPr lang="bg-BG" altLang="de-DE" sz="1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,но защо </a:t>
            </a:r>
            <a:r>
              <a:rPr lang="de-CH" altLang="de-DE" sz="1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?</a:t>
            </a:r>
            <a:endParaRPr lang="en-US" altLang="de-DE" sz="1800" dirty="0">
              <a:latin typeface="Verdana" panose="020B0604030504040204" pitchFamily="34" charset="0"/>
            </a:endParaRPr>
          </a:p>
        </p:txBody>
      </p:sp>
      <p:sp>
        <p:nvSpPr>
          <p:cNvPr id="6042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462819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Образуване на </a:t>
            </a:r>
            <a:r>
              <a:rPr lang="de-DE" altLang="de-DE" sz="3100" b="1" dirty="0" smtClean="0">
                <a:latin typeface="Verdana" panose="020B0604030504040204" pitchFamily="34" charset="0"/>
              </a:rPr>
              <a:t>TBA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hteck 2"/>
          <p:cNvSpPr>
            <a:spLocks noChangeArrowheads="1"/>
          </p:cNvSpPr>
          <p:nvPr/>
        </p:nvSpPr>
        <p:spPr bwMode="auto">
          <a:xfrm>
            <a:off x="928688" y="3105150"/>
            <a:ext cx="7429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bg-BG" altLang="de-DE" sz="2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Филтърни листове,поставка и</a:t>
            </a:r>
            <a:r>
              <a:rPr lang="de-DE" altLang="de-DE" sz="2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bg-BG" altLang="de-DE" sz="2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филтърна рамка за филтрация на вино</a:t>
            </a:r>
            <a:endParaRPr lang="de-CH" altLang="de-DE" sz="2800" dirty="0">
              <a:solidFill>
                <a:srgbClr val="000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214438"/>
            <a:ext cx="8229600" cy="471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endParaRPr lang="en-US" altLang="de-DE" sz="2000" b="1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de-DE" sz="2000" b="1" dirty="0" smtClean="0">
                <a:latin typeface="Verdana" panose="020B0604030504040204" pitchFamily="34" charset="0"/>
              </a:rPr>
              <a:t>Третиране с </a:t>
            </a:r>
            <a:r>
              <a:rPr lang="bg-BG" altLang="de-DE" sz="2000" b="1" dirty="0" err="1" smtClean="0">
                <a:latin typeface="Verdana" panose="020B0604030504040204" pitchFamily="34" charset="0"/>
              </a:rPr>
              <a:t>полителиен</a:t>
            </a:r>
            <a:r>
              <a:rPr lang="bg-BG" altLang="de-DE" sz="2000" b="1" dirty="0" smtClean="0">
                <a:latin typeface="Verdana" panose="020B0604030504040204" pitchFamily="34" charset="0"/>
              </a:rPr>
              <a:t> </a:t>
            </a: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de-DE" sz="2000" b="1" dirty="0" smtClean="0">
                <a:latin typeface="Verdana" panose="020B0604030504040204" pitchFamily="34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de-DE" sz="2000" b="1" dirty="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de-D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Третиране с млечни продукти</a:t>
            </a: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de-D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Третиране с </a:t>
            </a:r>
            <a:r>
              <a:rPr lang="bg-BG" altLang="de-DE" sz="2000" b="1" dirty="0" err="1" smtClean="0">
                <a:latin typeface="Verdana" panose="020B0604030504040204" pitchFamily="34" charset="0"/>
                <a:sym typeface="Wingdings" panose="05000000000000000000" pitchFamily="2" charset="2"/>
              </a:rPr>
              <a:t>горчицени</a:t>
            </a:r>
            <a:r>
              <a:rPr lang="bg-BG" altLang="de-D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 семена</a:t>
            </a: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de-D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Третиране с активен въглен</a:t>
            </a: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de-CH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de-DE" sz="20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de-DE" sz="8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de-DE" sz="800" b="1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de-DE" sz="8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	</a:t>
            </a:r>
            <a:endParaRPr lang="en-US" altLang="de-DE" sz="800" b="1" dirty="0" smtClean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11" name="Grafik 10" descr="senf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643313"/>
            <a:ext cx="16430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 descr="Half&amp;half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214563"/>
            <a:ext cx="2286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Plastik.jpg"/>
          <p:cNvPicPr>
            <a:picLocks noChangeAspect="1"/>
          </p:cNvPicPr>
          <p:nvPr/>
        </p:nvPicPr>
        <p:blipFill>
          <a:blip r:embed="rId4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143000"/>
            <a:ext cx="10287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 descr="Kohle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962525"/>
            <a:ext cx="20002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 rot="948836">
            <a:off x="1667501" y="2652034"/>
            <a:ext cx="7565145" cy="400110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bg-BG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Бихте ли направили това при висококачественото си вино</a:t>
            </a:r>
            <a:r>
              <a:rPr lang="de-DE" sz="2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…??? </a:t>
            </a:r>
            <a:endParaRPr lang="de-DE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1448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1077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Методи за премахване на</a:t>
            </a:r>
          </a:p>
          <a:p>
            <a:r>
              <a:rPr lang="de-DE" altLang="de-DE" sz="3100" b="1" dirty="0" smtClean="0">
                <a:latin typeface="Verdana" panose="020B0604030504040204" pitchFamily="34" charset="0"/>
              </a:rPr>
              <a:t> </a:t>
            </a:r>
            <a:r>
              <a:rPr lang="de-DE" altLang="de-DE" sz="3100" b="1" dirty="0">
                <a:latin typeface="Verdana" panose="020B0604030504040204" pitchFamily="34" charset="0"/>
              </a:rPr>
              <a:t>TCA / TBA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7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250825" y="5487988"/>
            <a:ext cx="8642350" cy="904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bg-BG" altLang="de-DE" sz="2400" b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И</a:t>
            </a:r>
            <a:r>
              <a:rPr lang="en-US" altLang="de-DE" sz="2400" b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:</a:t>
            </a:r>
          </a:p>
          <a:p>
            <a:r>
              <a:rPr lang="en-US" altLang="de-DE" sz="2400" b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“</a:t>
            </a:r>
            <a:r>
              <a:rPr lang="bg-BG" altLang="de-DE" sz="2400" b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скалпират</a:t>
            </a:r>
            <a:r>
              <a:rPr lang="en-US" altLang="de-DE" sz="2400" b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” </a:t>
            </a:r>
            <a:r>
              <a:rPr lang="bg-BG" altLang="de-DE" sz="2400" b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ароматната структура на виното</a:t>
            </a:r>
            <a:endParaRPr lang="en-US" altLang="de-DE" sz="1600" b="1" dirty="0" smtClean="0">
              <a:solidFill>
                <a:srgbClr val="FF0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62467" name="Grafik 7" descr="Ze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928938"/>
            <a:ext cx="2419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feld 6"/>
          <p:cNvSpPr txBox="1">
            <a:spLocks noChangeArrowheads="1"/>
          </p:cNvSpPr>
          <p:nvPr/>
        </p:nvSpPr>
        <p:spPr bwMode="auto">
          <a:xfrm>
            <a:off x="3857625" y="3643313"/>
            <a:ext cx="2928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à"/>
            </a:pPr>
            <a:endParaRPr lang="en-US" altLang="de-DE" sz="2000" b="1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de-DE" sz="2000" b="1" dirty="0">
                <a:latin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bg-BG" altLang="de-D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Изискващи много време</a:t>
            </a:r>
            <a:endParaRPr lang="en-US" altLang="de-DE" sz="2000" b="1" dirty="0"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62469" name="Grafik 8" descr="Kost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5731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hteck 4"/>
          <p:cNvSpPr>
            <a:spLocks noChangeArrowheads="1"/>
          </p:cNvSpPr>
          <p:nvPr/>
        </p:nvSpPr>
        <p:spPr bwMode="auto">
          <a:xfrm>
            <a:off x="1857375" y="1857375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de-DE" sz="2000" b="1" dirty="0">
                <a:latin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bg-BG" altLang="de-D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Скъпи</a:t>
            </a:r>
            <a:endParaRPr lang="en-US" altLang="de-DE" sz="2000" b="1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de-CH" altLang="de-DE" sz="2000" b="1" dirty="0"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62471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1077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Методи за премахване на</a:t>
            </a:r>
          </a:p>
          <a:p>
            <a:r>
              <a:rPr lang="de-DE" altLang="de-DE" sz="3100" b="1" dirty="0" smtClean="0">
                <a:latin typeface="Verdana" panose="020B0604030504040204" pitchFamily="34" charset="0"/>
              </a:rPr>
              <a:t> </a:t>
            </a:r>
            <a:r>
              <a:rPr lang="de-DE" altLang="de-DE" sz="3100" b="1" dirty="0">
                <a:latin typeface="Verdana" panose="020B0604030504040204" pitchFamily="34" charset="0"/>
              </a:rPr>
              <a:t>TCA / TBA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Inhaltsplatzhalter 2"/>
          <p:cNvSpPr>
            <a:spLocks noGrp="1"/>
          </p:cNvSpPr>
          <p:nvPr>
            <p:ph idx="1"/>
          </p:nvPr>
        </p:nvSpPr>
        <p:spPr bwMode="auto">
          <a:xfrm>
            <a:off x="642938" y="2000250"/>
            <a:ext cx="8229600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bg-BG" altLang="de-DE" b="1" dirty="0" smtClean="0">
                <a:latin typeface="Verdana" panose="020B0604030504040204" pitchFamily="34" charset="0"/>
              </a:rPr>
              <a:t>Какво може да се направи</a:t>
            </a:r>
            <a:r>
              <a:rPr lang="de-CH" altLang="de-DE" b="1" dirty="0" smtClean="0">
                <a:latin typeface="Verdana" panose="020B0604030504040204" pitchFamily="34" charset="0"/>
              </a:rPr>
              <a:t>….??</a:t>
            </a:r>
            <a:endParaRPr lang="en-US" altLang="de-DE" b="1" dirty="0" smtClean="0">
              <a:latin typeface="Verdana" panose="020B0604030504040204" pitchFamily="34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428750" y="2997200"/>
            <a:ext cx="6715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de-DE" sz="4400">
                <a:latin typeface="Verdana" panose="020B0604030504040204" pitchFamily="34" charset="0"/>
              </a:rPr>
              <a:t>FIBRAFIX</a:t>
            </a:r>
            <a:r>
              <a:rPr lang="en-US" altLang="de-DE" sz="4400" baseline="30000">
                <a:latin typeface="Verdana" panose="020B0604030504040204" pitchFamily="34" charset="0"/>
              </a:rPr>
              <a:t>®</a:t>
            </a:r>
            <a:r>
              <a:rPr lang="en-US" altLang="de-DE" sz="4400">
                <a:latin typeface="Verdana" panose="020B0604030504040204" pitchFamily="34" charset="0"/>
              </a:rPr>
              <a:t> TX-R</a:t>
            </a:r>
            <a:endParaRPr lang="en-US" altLang="de-DE" sz="4400" b="1"/>
          </a:p>
        </p:txBody>
      </p:sp>
      <p:pic>
        <p:nvPicPr>
          <p:cNvPr id="6" name="Picture 5" descr="filtrox-Filter_She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076700"/>
            <a:ext cx="25812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A-Module12-16_scre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7343" r="10715" b="9435"/>
          <a:stretch>
            <a:fillRect/>
          </a:stretch>
        </p:blipFill>
        <p:spPr bwMode="auto">
          <a:xfrm>
            <a:off x="4716463" y="4221163"/>
            <a:ext cx="300196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1077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Методи за премахване на</a:t>
            </a:r>
          </a:p>
          <a:p>
            <a:r>
              <a:rPr lang="de-DE" altLang="de-DE" sz="3100" b="1" dirty="0" smtClean="0">
                <a:latin typeface="Verdana" panose="020B0604030504040204" pitchFamily="34" charset="0"/>
              </a:rPr>
              <a:t>TCA </a:t>
            </a:r>
            <a:r>
              <a:rPr lang="de-DE" altLang="de-DE" sz="3100" b="1" dirty="0">
                <a:latin typeface="Verdana" panose="020B0604030504040204" pitchFamily="34" charset="0"/>
              </a:rPr>
              <a:t>/ TBA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2781300"/>
            <a:ext cx="8229600" cy="185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de-DE" sz="2400" b="1" dirty="0" smtClean="0">
                <a:latin typeface="Verdana" panose="020B0604030504040204" pitchFamily="34" charset="0"/>
              </a:rPr>
              <a:t>FIBRAFIX</a:t>
            </a:r>
            <a:r>
              <a:rPr lang="en-US" altLang="de-DE" sz="2400" b="1" baseline="30000" dirty="0" smtClean="0">
                <a:latin typeface="Verdana" panose="020B0604030504040204" pitchFamily="34" charset="0"/>
              </a:rPr>
              <a:t>®</a:t>
            </a:r>
            <a:r>
              <a:rPr lang="en-US" altLang="de-DE" sz="2400" b="1" dirty="0" smtClean="0">
                <a:latin typeface="Verdana" panose="020B0604030504040204" pitchFamily="34" charset="0"/>
              </a:rPr>
              <a:t> TX-R </a:t>
            </a:r>
            <a:r>
              <a:rPr lang="bg-BG" altLang="de-DE" sz="2400" b="1" dirty="0" smtClean="0">
                <a:latin typeface="Verdana" panose="020B0604030504040204" pitchFamily="34" charset="0"/>
              </a:rPr>
              <a:t>съдържа</a:t>
            </a:r>
            <a:r>
              <a:rPr lang="en-US" altLang="de-DE" sz="2400" b="1" dirty="0" smtClean="0">
                <a:latin typeface="Verdana" panose="020B0604030504040204" pitchFamily="34" charset="0"/>
              </a:rPr>
              <a:t> TRIEX</a:t>
            </a:r>
            <a:r>
              <a:rPr lang="en-US" altLang="de-DE" sz="2400" b="1" baseline="30000" dirty="0" smtClean="0">
                <a:latin typeface="Verdana" panose="020B0604030504040204" pitchFamily="34" charset="0"/>
              </a:rPr>
              <a:t>® </a:t>
            </a:r>
          </a:p>
          <a:p>
            <a:pPr eaLnBrk="1" hangingPunct="1"/>
            <a:r>
              <a:rPr lang="en-US" altLang="de-DE" sz="2400" b="1" baseline="30000" dirty="0" smtClean="0">
                <a:latin typeface="Verdana" panose="020B0604030504040204" pitchFamily="34" charset="0"/>
              </a:rPr>
              <a:t>	</a:t>
            </a:r>
            <a:r>
              <a:rPr lang="en-US" altLang="de-DE" sz="1200" b="1" dirty="0" smtClean="0">
                <a:latin typeface="Verdana" panose="020B0604030504040204" pitchFamily="34" charset="0"/>
              </a:rPr>
              <a:t>(</a:t>
            </a:r>
            <a:r>
              <a:rPr lang="bg-BG" altLang="de-DE" sz="1200" b="1" dirty="0" smtClean="0">
                <a:latin typeface="Verdana" panose="020B0604030504040204" pitchFamily="34" charset="0"/>
              </a:rPr>
              <a:t>разработено заедно с </a:t>
            </a:r>
            <a:r>
              <a:rPr lang="en-US" altLang="de-DE" sz="1200" b="1" dirty="0" smtClean="0">
                <a:latin typeface="Verdana" panose="020B0604030504040204" pitchFamily="34" charset="0"/>
              </a:rPr>
              <a:t>G-3)</a:t>
            </a:r>
          </a:p>
          <a:p>
            <a:pPr eaLnBrk="1" hangingPunct="1"/>
            <a:r>
              <a:rPr lang="en-US" altLang="de-DE" sz="2400" b="1" dirty="0" smtClean="0">
                <a:latin typeface="Verdana" panose="020B0604030504040204" pitchFamily="34" charset="0"/>
              </a:rPr>
              <a:t>TRIEX</a:t>
            </a:r>
            <a:r>
              <a:rPr lang="en-US" altLang="de-DE" sz="2400" b="1" baseline="30000" dirty="0" smtClean="0">
                <a:latin typeface="Verdana" panose="020B0604030504040204" pitchFamily="34" charset="0"/>
              </a:rPr>
              <a:t>® </a:t>
            </a:r>
            <a:r>
              <a:rPr lang="en-US" altLang="de-DE" sz="2400" b="1" dirty="0" smtClean="0">
                <a:latin typeface="Verdana" panose="020B0604030504040204" pitchFamily="34" charset="0"/>
              </a:rPr>
              <a:t> </a:t>
            </a:r>
            <a:r>
              <a:rPr lang="bg-BG" altLang="de-DE" sz="2400" b="1" dirty="0" smtClean="0">
                <a:latin typeface="Verdana" panose="020B0604030504040204" pitchFamily="34" charset="0"/>
              </a:rPr>
              <a:t>е неорганичен компонент способен да абсорбира</a:t>
            </a:r>
            <a:r>
              <a:rPr lang="en-US" altLang="de-DE" sz="2400" b="1" dirty="0" smtClean="0">
                <a:latin typeface="Verdana" panose="020B0604030504040204" pitchFamily="34" charset="0"/>
              </a:rPr>
              <a:t> TCA / TBA / </a:t>
            </a:r>
            <a:r>
              <a:rPr lang="en-US" altLang="de-DE" sz="2400" b="1" dirty="0" err="1" smtClean="0">
                <a:latin typeface="Verdana" panose="020B0604030504040204" pitchFamily="34" charset="0"/>
              </a:rPr>
              <a:t>TeCA</a:t>
            </a:r>
            <a:endParaRPr lang="en-US" altLang="de-DE" sz="2400" b="1" dirty="0" smtClean="0">
              <a:latin typeface="Verdana" panose="020B0604030504040204" pitchFamily="34" charset="0"/>
            </a:endParaRP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900113" y="1412875"/>
            <a:ext cx="7488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de-DE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4516" name="Picture 5" descr="G3 Blu on Whi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1371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7" name="Group 6"/>
          <p:cNvGrpSpPr>
            <a:grpSpLocks/>
          </p:cNvGrpSpPr>
          <p:nvPr/>
        </p:nvGrpSpPr>
        <p:grpSpPr bwMode="auto">
          <a:xfrm>
            <a:off x="2338388" y="1341438"/>
            <a:ext cx="1247775" cy="1370012"/>
            <a:chOff x="7845" y="649"/>
            <a:chExt cx="1965" cy="2156"/>
          </a:xfrm>
        </p:grpSpPr>
        <p:pic>
          <p:nvPicPr>
            <p:cNvPr id="64525" name="Picture 7" descr="Logo FX 2006 kle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" y="649"/>
              <a:ext cx="1665" cy="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6" name="Text Box 8"/>
            <p:cNvSpPr txBox="1">
              <a:spLocks noChangeArrowheads="1"/>
            </p:cNvSpPr>
            <p:nvPr/>
          </p:nvSpPr>
          <p:spPr bwMode="auto">
            <a:xfrm>
              <a:off x="7845" y="2265"/>
              <a:ext cx="1965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de-DE" sz="800">
                  <a:solidFill>
                    <a:srgbClr val="333333"/>
                  </a:solidFill>
                  <a:latin typeface="Verdana" panose="020B0604030504040204" pitchFamily="34" charset="0"/>
                </a:rPr>
                <a:t>Experts in Filtration </a:t>
              </a:r>
              <a:br>
                <a:rPr lang="en-US" altLang="de-DE" sz="800">
                  <a:solidFill>
                    <a:srgbClr val="333333"/>
                  </a:solidFill>
                  <a:latin typeface="Verdana" panose="020B0604030504040204" pitchFamily="34" charset="0"/>
                </a:rPr>
              </a:br>
              <a:r>
                <a:rPr lang="en-US" altLang="de-DE" sz="800">
                  <a:solidFill>
                    <a:srgbClr val="333333"/>
                  </a:solidFill>
                  <a:latin typeface="Verdana" panose="020B0604030504040204" pitchFamily="34" charset="0"/>
                </a:rPr>
                <a:t>Since 1938</a:t>
              </a:r>
              <a:endParaRPr lang="en-US" altLang="de-DE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3851275" y="1484313"/>
            <a:ext cx="576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de-DE" sz="4000" b="1">
                <a:solidFill>
                  <a:srgbClr val="000000"/>
                </a:solidFill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64519" name="Textfeld 12"/>
          <p:cNvSpPr txBox="1">
            <a:spLocks noChangeArrowheads="1"/>
          </p:cNvSpPr>
          <p:nvPr/>
        </p:nvSpPr>
        <p:spPr bwMode="auto">
          <a:xfrm>
            <a:off x="4572000" y="5286375"/>
            <a:ext cx="3671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CH" altLang="de-DE" b="1">
                <a:latin typeface="Verdana" panose="020B0604030504040204" pitchFamily="34" charset="0"/>
              </a:rPr>
              <a:t>Lock-and-key principle</a:t>
            </a:r>
          </a:p>
          <a:p>
            <a:r>
              <a:rPr lang="de-CH" altLang="de-DE" b="1">
                <a:latin typeface="Verdana" panose="020B0604030504040204" pitchFamily="34" charset="0"/>
                <a:sym typeface="Wingdings" panose="05000000000000000000" pitchFamily="2" charset="2"/>
              </a:rPr>
              <a:t> very specific!</a:t>
            </a:r>
            <a:endParaRPr lang="en-US" altLang="de-DE" b="1">
              <a:latin typeface="Verdana" panose="020B0604030504040204" pitchFamily="34" charset="0"/>
            </a:endParaRPr>
          </a:p>
        </p:txBody>
      </p:sp>
      <p:grpSp>
        <p:nvGrpSpPr>
          <p:cNvPr id="64520" name="Gruppieren 1"/>
          <p:cNvGrpSpPr>
            <a:grpSpLocks/>
          </p:cNvGrpSpPr>
          <p:nvPr/>
        </p:nvGrpSpPr>
        <p:grpSpPr bwMode="auto">
          <a:xfrm>
            <a:off x="2484438" y="4454525"/>
            <a:ext cx="2214562" cy="2214563"/>
            <a:chOff x="2727399" y="4252489"/>
            <a:chExt cx="2214652" cy="2214652"/>
          </a:xfrm>
        </p:grpSpPr>
        <p:pic>
          <p:nvPicPr>
            <p:cNvPr id="64522" name="Picture 2" descr="http://www.theromancefiles.com/wp-content/uploads/2013/02/lock-and-key-icon-thumb355812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39360">
              <a:off x="2727399" y="4252489"/>
              <a:ext cx="2214652" cy="221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3" name="Textfeld 11"/>
            <p:cNvSpPr txBox="1">
              <a:spLocks noChangeArrowheads="1"/>
            </p:cNvSpPr>
            <p:nvPr/>
          </p:nvSpPr>
          <p:spPr bwMode="auto">
            <a:xfrm rot="-1892887">
              <a:off x="2904311" y="5401748"/>
              <a:ext cx="12300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600" b="1">
                  <a:solidFill>
                    <a:srgbClr val="000000"/>
                  </a:solidFill>
                  <a:latin typeface="Verdana" panose="020B0604030504040204" pitchFamily="34" charset="0"/>
                </a:rPr>
                <a:t>TRIEX</a:t>
              </a:r>
              <a:r>
                <a:rPr lang="en-US" altLang="de-DE" sz="1600" b="1" baseline="30000">
                  <a:solidFill>
                    <a:srgbClr val="000000"/>
                  </a:solidFill>
                  <a:latin typeface="Verdana" panose="020B0604030504040204" pitchFamily="34" charset="0"/>
                </a:rPr>
                <a:t>®</a:t>
              </a:r>
              <a:endParaRPr lang="en-US" altLang="de-DE" sz="1600" b="1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4524" name="Textfeld 17"/>
            <p:cNvSpPr txBox="1">
              <a:spLocks noChangeArrowheads="1"/>
            </p:cNvSpPr>
            <p:nvPr/>
          </p:nvSpPr>
          <p:spPr bwMode="auto">
            <a:xfrm rot="-3894767">
              <a:off x="3495739" y="4966063"/>
              <a:ext cx="100298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de-AT" altLang="de-DE" sz="700" b="1">
                  <a:latin typeface="Verdana" panose="020B0604030504040204" pitchFamily="34" charset="0"/>
                </a:rPr>
                <a:t>TCA   TBA  TeCA</a:t>
              </a:r>
              <a:endParaRPr lang="de-CH" altLang="de-DE" sz="700" b="1">
                <a:latin typeface="Verdana" panose="020B0604030504040204" pitchFamily="34" charset="0"/>
              </a:endParaRPr>
            </a:p>
          </p:txBody>
        </p:sp>
      </p:grpSp>
      <p:sp>
        <p:nvSpPr>
          <p:cNvPr id="64521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39544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FIBRAFIX</a:t>
            </a:r>
            <a:r>
              <a:rPr lang="de-DE" altLang="de-DE" sz="3100" b="1" baseline="30000">
                <a:latin typeface="Verdana" panose="020B0604030504040204" pitchFamily="34" charset="0"/>
              </a:rPr>
              <a:t>®</a:t>
            </a:r>
            <a:r>
              <a:rPr lang="de-DE" altLang="de-DE" sz="3100" b="1">
                <a:latin typeface="Verdana" panose="020B0604030504040204" pitchFamily="34" charset="0"/>
              </a:rPr>
              <a:t> TX-R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Inhaltsplatzhalter 2"/>
          <p:cNvSpPr>
            <a:spLocks noGrp="1"/>
          </p:cNvSpPr>
          <p:nvPr>
            <p:ph idx="1"/>
          </p:nvPr>
        </p:nvSpPr>
        <p:spPr bwMode="auto">
          <a:xfrm>
            <a:off x="428625" y="214312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de-DE" sz="2000" dirty="0" smtClean="0">
                <a:latin typeface="Verdana" panose="020B0604030504040204" pitchFamily="34" charset="0"/>
              </a:rPr>
              <a:t>Съобразно</a:t>
            </a:r>
            <a:r>
              <a:rPr lang="en-US" altLang="de-DE" sz="2000" dirty="0" smtClean="0">
                <a:latin typeface="Verdana" panose="020B0604030504040204" pitchFamily="34" charset="0"/>
              </a:rPr>
              <a:t> FDA (</a:t>
            </a:r>
            <a:r>
              <a:rPr lang="bg-BG" altLang="de-DE" sz="2000" dirty="0" smtClean="0">
                <a:latin typeface="Verdana" panose="020B0604030504040204" pitchFamily="34" charset="0"/>
              </a:rPr>
              <a:t>Администрация за храни и препарати</a:t>
            </a:r>
            <a:r>
              <a:rPr lang="en-US" altLang="de-DE" sz="2000" dirty="0" smtClean="0">
                <a:latin typeface="Verdana" panose="020B0604030504040204" pitchFamily="34" charset="0"/>
              </a:rPr>
              <a:t>) </a:t>
            </a:r>
            <a:r>
              <a:rPr lang="en-US" altLang="de-DE" sz="2000" b="1" dirty="0" smtClean="0">
                <a:latin typeface="Verdana" panose="020B0604030504040204" pitchFamily="34" charset="0"/>
              </a:rPr>
              <a:t>TRIEX</a:t>
            </a:r>
            <a:r>
              <a:rPr lang="en-US" altLang="de-DE" sz="2000" b="1" baseline="30000" dirty="0" smtClean="0">
                <a:latin typeface="Verdana" panose="020B0604030504040204" pitchFamily="34" charset="0"/>
              </a:rPr>
              <a:t>® </a:t>
            </a:r>
            <a:r>
              <a:rPr lang="bg-BG" altLang="de-DE" sz="2000" dirty="0" smtClean="0">
                <a:latin typeface="Verdana" panose="020B0604030504040204" pitchFamily="34" charset="0"/>
              </a:rPr>
              <a:t>е класифициран като алуминиев силикат и в една категория с </a:t>
            </a:r>
            <a:r>
              <a:rPr lang="bg-BG" altLang="de-DE" sz="2000" dirty="0" err="1" smtClean="0">
                <a:latin typeface="Verdana" panose="020B0604030504040204" pitchFamily="34" charset="0"/>
              </a:rPr>
              <a:t>бентонит</a:t>
            </a:r>
            <a:r>
              <a:rPr lang="bg-BG" altLang="de-DE" sz="2000" dirty="0" smtClean="0">
                <a:latin typeface="Verdana" panose="020B0604030504040204" pitchFamily="34" charset="0"/>
              </a:rPr>
              <a:t> или каолин според закона на САЩ</a:t>
            </a:r>
            <a:r>
              <a:rPr lang="en-US" altLang="de-DE" sz="2000" dirty="0" smtClean="0">
                <a:latin typeface="Verdana" panose="020B0604030504040204" pitchFamily="34" charset="0"/>
              </a:rPr>
              <a:t>.</a:t>
            </a:r>
          </a:p>
          <a:p>
            <a:endParaRPr lang="de-CH" altLang="de-DE" sz="2000" dirty="0" smtClean="0">
              <a:latin typeface="Verdana" panose="020B0604030504040204" pitchFamily="34" charset="0"/>
            </a:endParaRPr>
          </a:p>
          <a:p>
            <a:endParaRPr lang="en-US" altLang="de-DE" sz="2000" dirty="0" smtClean="0">
              <a:latin typeface="Verdana" panose="020B0604030504040204" pitchFamily="34" charset="0"/>
            </a:endParaRPr>
          </a:p>
          <a:p>
            <a:r>
              <a:rPr lang="bg-BG" altLang="de-DE" sz="2000" dirty="0" smtClean="0">
                <a:latin typeface="Verdana" panose="020B0604030504040204" pitchFamily="34" charset="0"/>
              </a:rPr>
              <a:t>Това означава, че </a:t>
            </a:r>
            <a:r>
              <a:rPr lang="en-US" altLang="de-DE" sz="2000" dirty="0" smtClean="0">
                <a:latin typeface="Verdana" panose="020B0604030504040204" pitchFamily="34" charset="0"/>
              </a:rPr>
              <a:t>FIBRAFIX</a:t>
            </a:r>
            <a:r>
              <a:rPr lang="en-US" altLang="de-DE" sz="2000" baseline="30000" dirty="0" smtClean="0">
                <a:latin typeface="Verdana" panose="020B0604030504040204" pitchFamily="34" charset="0"/>
              </a:rPr>
              <a:t>®</a:t>
            </a:r>
            <a:r>
              <a:rPr lang="en-US" altLang="de-DE" sz="2000" dirty="0" smtClean="0">
                <a:latin typeface="Verdana" panose="020B0604030504040204" pitchFamily="34" charset="0"/>
              </a:rPr>
              <a:t> TX-R </a:t>
            </a:r>
            <a:r>
              <a:rPr lang="bg-BG" altLang="de-DE" sz="2000" dirty="0" smtClean="0">
                <a:latin typeface="Verdana" panose="020B0604030504040204" pitchFamily="34" charset="0"/>
              </a:rPr>
              <a:t>филтърни листове могат да се използват в САЩ без никакъв проблем.</a:t>
            </a:r>
            <a:r>
              <a:rPr lang="en-US" altLang="de-DE" sz="2000" dirty="0" smtClean="0">
                <a:latin typeface="Verdana" panose="020B0604030504040204" pitchFamily="34" charset="0"/>
              </a:rPr>
              <a:t> </a:t>
            </a:r>
            <a:endParaRPr lang="en-US" altLang="de-DE" dirty="0" smtClean="0">
              <a:latin typeface="Verdana" panose="020B0604030504040204" pitchFamily="34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39544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FIBRAFIX</a:t>
            </a:r>
            <a:r>
              <a:rPr lang="de-DE" altLang="de-DE" sz="3100" b="1" baseline="30000">
                <a:latin typeface="Verdana" panose="020B0604030504040204" pitchFamily="34" charset="0"/>
              </a:rPr>
              <a:t>®</a:t>
            </a:r>
            <a:r>
              <a:rPr lang="de-DE" altLang="de-DE" sz="3100" b="1">
                <a:latin typeface="Verdana" panose="020B0604030504040204" pitchFamily="34" charset="0"/>
              </a:rPr>
              <a:t> TX-R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Inhaltsplatzhalter 2"/>
          <p:cNvSpPr>
            <a:spLocks noGrp="1"/>
          </p:cNvSpPr>
          <p:nvPr>
            <p:ph idx="1"/>
          </p:nvPr>
        </p:nvSpPr>
        <p:spPr bwMode="auto">
          <a:xfrm>
            <a:off x="374650" y="163988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de-DE" sz="2000" dirty="0" smtClean="0">
                <a:latin typeface="Verdana" panose="020B0604030504040204" pitchFamily="34" charset="0"/>
              </a:rPr>
              <a:t>За да тества ефекта от третиране и капацитета на </a:t>
            </a:r>
            <a:r>
              <a:rPr lang="en-US" altLang="de-DE" sz="2000" dirty="0" smtClean="0">
                <a:latin typeface="Verdana" panose="020B0604030504040204" pitchFamily="34" charset="0"/>
              </a:rPr>
              <a:t>FIBRAFIX</a:t>
            </a:r>
            <a:r>
              <a:rPr lang="en-US" altLang="de-DE" sz="2000" baseline="30000" dirty="0" smtClean="0">
                <a:latin typeface="Verdana" panose="020B0604030504040204" pitchFamily="34" charset="0"/>
              </a:rPr>
              <a:t>®</a:t>
            </a:r>
            <a:r>
              <a:rPr lang="en-US" altLang="de-DE" sz="2000" dirty="0" smtClean="0">
                <a:latin typeface="Verdana" panose="020B0604030504040204" pitchFamily="34" charset="0"/>
              </a:rPr>
              <a:t> TX-R  </a:t>
            </a:r>
            <a:r>
              <a:rPr lang="bg-BG" altLang="de-DE" sz="2000" dirty="0" smtClean="0">
                <a:latin typeface="Verdana" panose="020B0604030504040204" pitchFamily="34" charset="0"/>
              </a:rPr>
              <a:t>филтърни листове</a:t>
            </a:r>
            <a:r>
              <a:rPr lang="en-US" altLang="de-DE" sz="2000" dirty="0" smtClean="0">
                <a:latin typeface="Verdana" panose="020B0604030504040204" pitchFamily="34" charset="0"/>
              </a:rPr>
              <a:t>, </a:t>
            </a:r>
            <a:r>
              <a:rPr lang="bg-BG" altLang="de-DE" sz="2000" dirty="0" smtClean="0">
                <a:latin typeface="Verdana" panose="020B0604030504040204" pitchFamily="34" charset="0"/>
              </a:rPr>
              <a:t>са направени множество опити в департамента “ </a:t>
            </a:r>
            <a:r>
              <a:rPr lang="bg-BG" altLang="de-DE" sz="2000" dirty="0" err="1" smtClean="0">
                <a:latin typeface="Verdana" panose="020B0604030504040204" pitchFamily="34" charset="0"/>
              </a:rPr>
              <a:t>Енология</a:t>
            </a:r>
            <a:r>
              <a:rPr lang="bg-BG" altLang="de-DE" sz="2000" dirty="0" smtClean="0">
                <a:latin typeface="Verdana" panose="020B0604030504040204" pitchFamily="34" charset="0"/>
              </a:rPr>
              <a:t> и Винени технологии” е изследователски център</a:t>
            </a:r>
            <a:r>
              <a:rPr lang="en-US" altLang="de-DE" sz="2000" dirty="0" smtClean="0">
                <a:latin typeface="Verdana" panose="020B0604030504040204" pitchFamily="34" charset="0"/>
              </a:rPr>
              <a:t> </a:t>
            </a:r>
            <a:r>
              <a:rPr lang="en-US" altLang="de-DE" sz="2000" dirty="0" err="1" smtClean="0">
                <a:latin typeface="Verdana" panose="020B0604030504040204" pitchFamily="34" charset="0"/>
              </a:rPr>
              <a:t>Geisenheim</a:t>
            </a:r>
            <a:r>
              <a:rPr lang="en-US" altLang="de-DE" sz="2000" dirty="0" smtClean="0">
                <a:latin typeface="Verdana" panose="020B0604030504040204" pitchFamily="34" charset="0"/>
              </a:rPr>
              <a:t> Research Center </a:t>
            </a:r>
            <a:r>
              <a:rPr lang="bg-BG" altLang="de-DE" sz="2000" dirty="0" smtClean="0">
                <a:latin typeface="Verdana" panose="020B0604030504040204" pitchFamily="34" charset="0"/>
              </a:rPr>
              <a:t>в Германия</a:t>
            </a:r>
            <a:r>
              <a:rPr lang="en-US" altLang="de-DE" sz="2000" dirty="0" smtClean="0">
                <a:latin typeface="Verdana" panose="020B0604030504040204" pitchFamily="34" charset="0"/>
              </a:rPr>
              <a:t>.</a:t>
            </a:r>
          </a:p>
          <a:p>
            <a:endParaRPr lang="en-US" altLang="de-DE" sz="2000" dirty="0" smtClean="0">
              <a:latin typeface="Verdana" panose="020B0604030504040204" pitchFamily="34" charset="0"/>
            </a:endParaRPr>
          </a:p>
          <a:p>
            <a:r>
              <a:rPr lang="bg-BG" altLang="de-DE" sz="2000" dirty="0" smtClean="0">
                <a:latin typeface="Verdana" panose="020B0604030504040204" pitchFamily="34" charset="0"/>
              </a:rPr>
              <a:t>Анализ на </a:t>
            </a:r>
            <a:r>
              <a:rPr lang="en-US" altLang="de-DE" sz="2000" dirty="0" smtClean="0">
                <a:latin typeface="Verdana" panose="020B0604030504040204" pitchFamily="34" charset="0"/>
              </a:rPr>
              <a:t>TCA  </a:t>
            </a:r>
            <a:r>
              <a:rPr lang="bg-BG" altLang="de-DE" sz="2000" dirty="0" smtClean="0">
                <a:latin typeface="Verdana" panose="020B0604030504040204" pitchFamily="34" charset="0"/>
              </a:rPr>
              <a:t>и</a:t>
            </a:r>
            <a:r>
              <a:rPr lang="en-US" altLang="de-DE" sz="2000" dirty="0" smtClean="0">
                <a:latin typeface="Verdana" panose="020B0604030504040204" pitchFamily="34" charset="0"/>
              </a:rPr>
              <a:t>  TBA  </a:t>
            </a:r>
            <a:r>
              <a:rPr lang="bg-BG" altLang="de-DE" sz="2000" dirty="0" smtClean="0">
                <a:latin typeface="Verdana" panose="020B0604030504040204" pitchFamily="34" charset="0"/>
              </a:rPr>
              <a:t>е проведен в департамента по “Микробиология и Биохимия”,</a:t>
            </a:r>
            <a:endParaRPr lang="en-US" altLang="de-DE" sz="2000" dirty="0" smtClean="0">
              <a:latin typeface="Verdana" panose="020B0604030504040204" pitchFamily="34" charset="0"/>
            </a:endParaRPr>
          </a:p>
          <a:p>
            <a:endParaRPr lang="en-US" altLang="de-DE" sz="2000" dirty="0" smtClean="0">
              <a:latin typeface="Verdana" panose="020B0604030504040204" pitchFamily="34" charset="0"/>
            </a:endParaRPr>
          </a:p>
          <a:p>
            <a:r>
              <a:rPr lang="bg-BG" altLang="de-DE" sz="2000" dirty="0" smtClean="0">
                <a:latin typeface="Verdana" panose="020B0604030504040204" pitchFamily="34" charset="0"/>
              </a:rPr>
              <a:t>Анализ на ароматите е проведен в департамент “Вино-анализа и технология за напитките”.</a:t>
            </a:r>
            <a:endParaRPr lang="en-US" altLang="de-DE" sz="2000" dirty="0" smtClean="0">
              <a:latin typeface="Verdana" panose="020B0604030504040204" pitchFamily="34" charset="0"/>
            </a:endParaRPr>
          </a:p>
          <a:p>
            <a:endParaRPr lang="en-US" altLang="de-DE" dirty="0" smtClean="0">
              <a:latin typeface="Verdana" panose="020B0604030504040204" pitchFamily="34" charset="0"/>
            </a:endParaRPr>
          </a:p>
        </p:txBody>
      </p:sp>
      <p:sp>
        <p:nvSpPr>
          <p:cNvPr id="66563" name="Titel 1"/>
          <p:cNvSpPr>
            <a:spLocks noGrp="1"/>
          </p:cNvSpPr>
          <p:nvPr>
            <p:ph type="title"/>
          </p:nvPr>
        </p:nvSpPr>
        <p:spPr bwMode="auto">
          <a:xfrm>
            <a:off x="9324975" y="22764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altLang="de-DE" smtClean="0"/>
          </a:p>
        </p:txBody>
      </p:sp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5933034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Изследователски център</a:t>
            </a:r>
          </a:p>
          <a:p>
            <a:r>
              <a:rPr lang="de-DE" altLang="de-DE" sz="3100" b="1" dirty="0" err="1" smtClean="0">
                <a:latin typeface="Verdana" panose="020B0604030504040204" pitchFamily="34" charset="0"/>
              </a:rPr>
              <a:t>Geisenheim</a:t>
            </a:r>
            <a:r>
              <a:rPr lang="de-DE" altLang="de-DE" sz="3100" b="1" dirty="0" smtClean="0">
                <a:latin typeface="Verdana" panose="020B0604030504040204" pitchFamily="34" charset="0"/>
              </a:rPr>
              <a:t> 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36650"/>
            <a:ext cx="850106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feld 5"/>
          <p:cNvSpPr txBox="1">
            <a:spLocks noChangeArrowheads="1"/>
          </p:cNvSpPr>
          <p:nvPr/>
        </p:nvSpPr>
        <p:spPr bwMode="auto">
          <a:xfrm>
            <a:off x="642938" y="1500188"/>
            <a:ext cx="3000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Дизайн на </a:t>
            </a:r>
            <a:r>
              <a:rPr lang="bg-BG" altLang="de-DE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екперимента</a:t>
            </a: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7588" name="Titel 1"/>
          <p:cNvSpPr>
            <a:spLocks noGrp="1"/>
          </p:cNvSpPr>
          <p:nvPr>
            <p:ph type="title"/>
          </p:nvPr>
        </p:nvSpPr>
        <p:spPr bwMode="auto">
          <a:xfrm>
            <a:off x="9324975" y="22764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altLang="de-DE" smtClean="0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0241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Geisenheim Research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98575"/>
            <a:ext cx="90741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Line 10"/>
          <p:cNvSpPr>
            <a:spLocks noChangeShapeType="1"/>
          </p:cNvSpPr>
          <p:nvPr/>
        </p:nvSpPr>
        <p:spPr bwMode="auto">
          <a:xfrm>
            <a:off x="1187450" y="5229225"/>
            <a:ext cx="7632700" cy="1588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8612" name="Text Box 11"/>
          <p:cNvSpPr txBox="1">
            <a:spLocks noChangeArrowheads="1"/>
          </p:cNvSpPr>
          <p:nvPr/>
        </p:nvSpPr>
        <p:spPr bwMode="auto">
          <a:xfrm>
            <a:off x="1258888" y="3692525"/>
            <a:ext cx="1225550" cy="600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100">
                <a:latin typeface="Verdana" panose="020B0604030504040204" pitchFamily="34" charset="0"/>
              </a:rPr>
              <a:t>Organoleptic detection limit TCA 5 ng/L</a:t>
            </a:r>
          </a:p>
        </p:txBody>
      </p:sp>
      <p:sp>
        <p:nvSpPr>
          <p:cNvPr id="68613" name="Line 12"/>
          <p:cNvSpPr>
            <a:spLocks noChangeShapeType="1"/>
          </p:cNvSpPr>
          <p:nvPr/>
        </p:nvSpPr>
        <p:spPr bwMode="auto">
          <a:xfrm>
            <a:off x="1908175" y="4292600"/>
            <a:ext cx="503238" cy="936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861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0241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Geisenheim Research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47763"/>
            <a:ext cx="8656638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Line 10"/>
          <p:cNvSpPr>
            <a:spLocks noChangeShapeType="1"/>
          </p:cNvSpPr>
          <p:nvPr/>
        </p:nvSpPr>
        <p:spPr bwMode="auto">
          <a:xfrm>
            <a:off x="1331913" y="5084763"/>
            <a:ext cx="7342187" cy="1587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36" name="Line 12"/>
          <p:cNvSpPr>
            <a:spLocks noChangeShapeType="1"/>
          </p:cNvSpPr>
          <p:nvPr/>
        </p:nvSpPr>
        <p:spPr bwMode="auto">
          <a:xfrm>
            <a:off x="2124075" y="4005263"/>
            <a:ext cx="360363" cy="1079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37" name="Text Box 11"/>
          <p:cNvSpPr txBox="1">
            <a:spLocks noChangeArrowheads="1"/>
          </p:cNvSpPr>
          <p:nvPr/>
        </p:nvSpPr>
        <p:spPr bwMode="auto">
          <a:xfrm>
            <a:off x="1476375" y="3476625"/>
            <a:ext cx="1223963" cy="600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100">
                <a:latin typeface="Verdana" panose="020B0604030504040204" pitchFamily="34" charset="0"/>
              </a:rPr>
              <a:t>Organoleptic detection limit TBA 5 ng/L</a:t>
            </a:r>
          </a:p>
        </p:txBody>
      </p:sp>
      <p:sp>
        <p:nvSpPr>
          <p:cNvPr id="69638" name="Text Box 13"/>
          <p:cNvSpPr txBox="1">
            <a:spLocks noChangeArrowheads="1"/>
          </p:cNvSpPr>
          <p:nvPr/>
        </p:nvSpPr>
        <p:spPr bwMode="auto">
          <a:xfrm>
            <a:off x="5076825" y="2613025"/>
            <a:ext cx="2087563" cy="600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100">
                <a:latin typeface="Verdana" panose="020B0604030504040204" pitchFamily="34" charset="0"/>
              </a:rPr>
              <a:t>In all samples the TBA-content after filtration was below the detection limit</a:t>
            </a:r>
          </a:p>
        </p:txBody>
      </p:sp>
      <p:sp>
        <p:nvSpPr>
          <p:cNvPr id="69639" name="Line 14"/>
          <p:cNvSpPr>
            <a:spLocks noChangeShapeType="1"/>
          </p:cNvSpPr>
          <p:nvPr/>
        </p:nvSpPr>
        <p:spPr bwMode="auto">
          <a:xfrm flipH="1">
            <a:off x="2339975" y="3268663"/>
            <a:ext cx="2520950" cy="2176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40" name="Line 15"/>
          <p:cNvSpPr>
            <a:spLocks noChangeShapeType="1"/>
          </p:cNvSpPr>
          <p:nvPr/>
        </p:nvSpPr>
        <p:spPr bwMode="auto">
          <a:xfrm flipH="1">
            <a:off x="3419475" y="3357563"/>
            <a:ext cx="1725613" cy="210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41" name="Line 16"/>
          <p:cNvSpPr>
            <a:spLocks noChangeShapeType="1"/>
          </p:cNvSpPr>
          <p:nvPr/>
        </p:nvSpPr>
        <p:spPr bwMode="auto">
          <a:xfrm flipH="1">
            <a:off x="4524375" y="3265488"/>
            <a:ext cx="984250" cy="2198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42" name="Line 17"/>
          <p:cNvSpPr>
            <a:spLocks noChangeShapeType="1"/>
          </p:cNvSpPr>
          <p:nvPr/>
        </p:nvSpPr>
        <p:spPr bwMode="auto">
          <a:xfrm flipH="1">
            <a:off x="5724525" y="3357563"/>
            <a:ext cx="303213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43" name="Line 18"/>
          <p:cNvSpPr>
            <a:spLocks noChangeShapeType="1"/>
          </p:cNvSpPr>
          <p:nvPr/>
        </p:nvSpPr>
        <p:spPr bwMode="auto">
          <a:xfrm>
            <a:off x="6732588" y="3284538"/>
            <a:ext cx="227012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44" name="Line 19"/>
          <p:cNvSpPr>
            <a:spLocks noChangeShapeType="1"/>
          </p:cNvSpPr>
          <p:nvPr/>
        </p:nvSpPr>
        <p:spPr bwMode="auto">
          <a:xfrm>
            <a:off x="7235825" y="3213100"/>
            <a:ext cx="909638" cy="2198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69645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0241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Geisenheim Research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feld 211"/>
          <p:cNvSpPr txBox="1">
            <a:spLocks noChangeArrowheads="1"/>
          </p:cNvSpPr>
          <p:nvPr/>
        </p:nvSpPr>
        <p:spPr bwMode="auto">
          <a:xfrm>
            <a:off x="611188" y="1125538"/>
            <a:ext cx="788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dirty="0" smtClean="0">
                <a:latin typeface="Verdana" panose="020B0604030504040204" pitchFamily="34" charset="0"/>
              </a:rPr>
              <a:t>Какво се случва с ароматната структура на виното</a:t>
            </a:r>
            <a:r>
              <a:rPr lang="de-CH" altLang="de-DE" sz="2000" dirty="0" smtClean="0">
                <a:latin typeface="Verdana" panose="020B0604030504040204" pitchFamily="34" charset="0"/>
              </a:rPr>
              <a:t>…??</a:t>
            </a:r>
            <a:endParaRPr lang="en-US" altLang="de-DE" sz="2000" dirty="0">
              <a:latin typeface="Verdana" panose="020B0604030504040204" pitchFamily="34" charset="0"/>
            </a:endParaRPr>
          </a:p>
        </p:txBody>
      </p:sp>
      <p:pic>
        <p:nvPicPr>
          <p:cNvPr id="70659" name="Picture 2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41463"/>
            <a:ext cx="91027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" name="Textfeld 211"/>
          <p:cNvSpPr txBox="1">
            <a:spLocks noChangeArrowheads="1"/>
          </p:cNvSpPr>
          <p:nvPr/>
        </p:nvSpPr>
        <p:spPr bwMode="auto">
          <a:xfrm>
            <a:off x="323850" y="4900613"/>
            <a:ext cx="712787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000" dirty="0" err="1" smtClean="0">
                <a:latin typeface="Verdana" panose="020B0604030504040204" pitchFamily="34" charset="0"/>
              </a:rPr>
              <a:t>Вазжните</a:t>
            </a:r>
            <a:r>
              <a:rPr lang="bg-BG" altLang="de-DE" sz="2000" dirty="0" smtClean="0">
                <a:latin typeface="Verdana" panose="020B0604030504040204" pitchFamily="34" charset="0"/>
              </a:rPr>
              <a:t> качество на виното не са </a:t>
            </a:r>
            <a:r>
              <a:rPr lang="bg-BG" altLang="de-DE" sz="2000" dirty="0" err="1" smtClean="0">
                <a:latin typeface="Verdana" panose="020B0604030504040204" pitchFamily="34" charset="0"/>
              </a:rPr>
              <a:t>отсранени</a:t>
            </a:r>
            <a:r>
              <a:rPr lang="bg-BG" altLang="de-DE" sz="2000" dirty="0" smtClean="0">
                <a:latin typeface="Verdana" panose="020B0604030504040204" pitchFamily="34" charset="0"/>
              </a:rPr>
              <a:t> </a:t>
            </a:r>
            <a:r>
              <a:rPr lang="de-CH" altLang="de-DE" sz="2000" dirty="0" smtClean="0">
                <a:latin typeface="Verdana" panose="020B0604030504040204" pitchFamily="34" charset="0"/>
              </a:rPr>
              <a:t>!!</a:t>
            </a:r>
            <a:endParaRPr lang="en-US" altLang="de-DE" sz="2000" dirty="0">
              <a:latin typeface="Verdana" panose="020B0604030504040204" pitchFamily="34" charset="0"/>
            </a:endParaRPr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5216493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Структура на аромата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539750" y="266700"/>
            <a:ext cx="726673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 dirty="0">
                <a:latin typeface="Verdana" panose="020B0604030504040204" pitchFamily="34" charset="0"/>
              </a:rPr>
              <a:t>NOVOX: </a:t>
            </a:r>
            <a:r>
              <a:rPr lang="bg-BG" altLang="de-DE" sz="3100" b="1" dirty="0" smtClean="0">
                <a:latin typeface="Verdana" panose="020B0604030504040204" pitchFamily="34" charset="0"/>
              </a:rPr>
              <a:t>Поставка</a:t>
            </a:r>
            <a:r>
              <a:rPr lang="de-DE" altLang="de-DE" sz="3100" b="1" dirty="0" smtClean="0">
                <a:latin typeface="Verdana" panose="020B0604030504040204" pitchFamily="34" charset="0"/>
              </a:rPr>
              <a:t> </a:t>
            </a:r>
            <a:r>
              <a:rPr lang="de-DE" altLang="de-DE" sz="3100" b="1" dirty="0">
                <a:latin typeface="Verdana" panose="020B0604030504040204" pitchFamily="34" charset="0"/>
              </a:rPr>
              <a:t>&amp; </a:t>
            </a:r>
            <a:r>
              <a:rPr lang="bg-BG" altLang="de-DE" sz="3100" b="1" dirty="0" smtClean="0">
                <a:latin typeface="Verdana" panose="020B0604030504040204" pitchFamily="34" charset="0"/>
              </a:rPr>
              <a:t>филтърна </a:t>
            </a:r>
          </a:p>
          <a:p>
            <a:r>
              <a:rPr lang="bg-BG" altLang="de-DE" sz="3100" b="1" dirty="0" smtClean="0">
                <a:latin typeface="Verdana" panose="020B0604030504040204" pitchFamily="34" charset="0"/>
              </a:rPr>
              <a:t>рамка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  <p:pic>
        <p:nvPicPr>
          <p:cNvPr id="20483" name="Picture 3" descr="N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1185863"/>
            <a:ext cx="3128962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33825"/>
            <a:ext cx="32162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Novox200_Praegeg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8333" b="13889"/>
          <a:stretch>
            <a:fillRect/>
          </a:stretch>
        </p:blipFill>
        <p:spPr bwMode="auto">
          <a:xfrm>
            <a:off x="428625" y="3933825"/>
            <a:ext cx="2667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Trubrahmen_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644900"/>
            <a:ext cx="20050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395288" y="1989138"/>
            <a:ext cx="3024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dirty="0">
                <a:latin typeface="Verdana" panose="020B0604030504040204" pitchFamily="34" charset="0"/>
              </a:rPr>
              <a:t>Sizes:</a:t>
            </a:r>
          </a:p>
          <a:p>
            <a:r>
              <a:rPr lang="bg-BG" altLang="de-DE" dirty="0" smtClean="0">
                <a:latin typeface="Verdana" panose="020B0604030504040204" pitchFamily="34" charset="0"/>
              </a:rPr>
              <a:t>от</a:t>
            </a:r>
            <a:r>
              <a:rPr lang="en-US" altLang="de-DE" dirty="0" smtClean="0">
                <a:latin typeface="Verdana" panose="020B0604030504040204" pitchFamily="34" charset="0"/>
              </a:rPr>
              <a:t> </a:t>
            </a:r>
            <a:r>
              <a:rPr lang="en-US" altLang="de-DE" dirty="0">
                <a:latin typeface="Verdana" panose="020B0604030504040204" pitchFamily="34" charset="0"/>
              </a:rPr>
              <a:t>20x20cm</a:t>
            </a:r>
          </a:p>
          <a:p>
            <a:r>
              <a:rPr lang="bg-BG" altLang="de-DE" dirty="0" smtClean="0">
                <a:latin typeface="Verdana" panose="020B0604030504040204" pitchFamily="34" charset="0"/>
              </a:rPr>
              <a:t>до</a:t>
            </a:r>
            <a:r>
              <a:rPr lang="en-US" altLang="de-DE" dirty="0" smtClean="0">
                <a:latin typeface="Verdana" panose="020B0604030504040204" pitchFamily="34" charset="0"/>
              </a:rPr>
              <a:t> </a:t>
            </a:r>
            <a:r>
              <a:rPr lang="en-US" altLang="de-DE" dirty="0">
                <a:latin typeface="Verdana" panose="020B0604030504040204" pitchFamily="34" charset="0"/>
              </a:rPr>
              <a:t>120x120cm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268413"/>
            <a:ext cx="8943975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Line 9"/>
          <p:cNvSpPr>
            <a:spLocks noChangeShapeType="1"/>
          </p:cNvSpPr>
          <p:nvPr/>
        </p:nvSpPr>
        <p:spPr bwMode="auto">
          <a:xfrm>
            <a:off x="1219200" y="4865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1684" name="Line 10"/>
          <p:cNvSpPr>
            <a:spLocks noChangeShapeType="1"/>
          </p:cNvSpPr>
          <p:nvPr/>
        </p:nvSpPr>
        <p:spPr bwMode="auto">
          <a:xfrm>
            <a:off x="1214438" y="4508500"/>
            <a:ext cx="74676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1685" name="Text Box 11"/>
          <p:cNvSpPr txBox="1">
            <a:spLocks noChangeArrowheads="1"/>
          </p:cNvSpPr>
          <p:nvPr/>
        </p:nvSpPr>
        <p:spPr bwMode="auto">
          <a:xfrm>
            <a:off x="4643438" y="3213100"/>
            <a:ext cx="1968500" cy="430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1100">
                <a:latin typeface="Verdana" panose="020B0604030504040204" pitchFamily="34" charset="0"/>
              </a:rPr>
              <a:t>Organoleptic detection limit TCA 5 ng/L</a:t>
            </a:r>
          </a:p>
        </p:txBody>
      </p:sp>
      <p:sp>
        <p:nvSpPr>
          <p:cNvPr id="71686" name="Line 12"/>
          <p:cNvSpPr>
            <a:spLocks noChangeShapeType="1"/>
          </p:cNvSpPr>
          <p:nvPr/>
        </p:nvSpPr>
        <p:spPr bwMode="auto">
          <a:xfrm flipH="1">
            <a:off x="5143500" y="3651250"/>
            <a:ext cx="436563" cy="7858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1687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0241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Geisenheim Research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6"/>
          <p:cNvSpPr>
            <a:spLocks noChangeShapeType="1"/>
          </p:cNvSpPr>
          <p:nvPr/>
        </p:nvSpPr>
        <p:spPr bwMode="auto">
          <a:xfrm>
            <a:off x="1219200" y="457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2707" name="Text Box 7"/>
          <p:cNvSpPr txBox="1">
            <a:spLocks noChangeArrowheads="1"/>
          </p:cNvSpPr>
          <p:nvPr/>
        </p:nvSpPr>
        <p:spPr bwMode="auto">
          <a:xfrm>
            <a:off x="323850" y="1557338"/>
            <a:ext cx="858043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u="sng" dirty="0" smtClean="0">
                <a:solidFill>
                  <a:srgbClr val="000000"/>
                </a:solidFill>
                <a:latin typeface="Verdana" panose="020B0604030504040204" pitchFamily="34" charset="0"/>
              </a:rPr>
              <a:t>Оценка</a:t>
            </a:r>
            <a:endParaRPr lang="en-US" altLang="de-DE" u="sng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триъгълен тест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n = 22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тестер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3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седмици след филтрация</a:t>
            </a: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   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бяло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/ 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rosé </a:t>
            </a:r>
          </a:p>
          <a:p>
            <a:pPr>
              <a:buFontTx/>
              <a:buChar char="•"/>
            </a:pP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проби с 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5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, 10, 20 </a:t>
            </a:r>
            <a:r>
              <a:rPr lang="en-US" altLang="de-DE" dirty="0" err="1">
                <a:solidFill>
                  <a:srgbClr val="000000"/>
                </a:solidFill>
                <a:latin typeface="Verdana" panose="020B0604030504040204" pitchFamily="34" charset="0"/>
              </a:rPr>
              <a:t>ng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/L TCA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респективно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TBA </a:t>
            </a:r>
          </a:p>
          <a:p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   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заразени</a:t>
            </a: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сравняващ тест на заразените и не заразените проби</a:t>
            </a: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контрол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проба с 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5 </a:t>
            </a:r>
            <a:r>
              <a:rPr lang="en-US" altLang="de-DE" dirty="0" err="1">
                <a:solidFill>
                  <a:srgbClr val="000000"/>
                </a:solidFill>
                <a:latin typeface="Verdana" panose="020B0604030504040204" pitchFamily="34" charset="0"/>
              </a:rPr>
              <a:t>ng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/L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срещу нулева</a:t>
            </a: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    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за контрол на тест панела</a:t>
            </a: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593463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Изучаване на вкусовите </a:t>
            </a:r>
          </a:p>
          <a:p>
            <a:r>
              <a:rPr lang="bg-BG" altLang="de-DE" sz="3100" b="1" dirty="0" smtClean="0">
                <a:latin typeface="Verdana" panose="020B0604030504040204" pitchFamily="34" charset="0"/>
              </a:rPr>
              <a:t>качества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6"/>
          <p:cNvSpPr>
            <a:spLocks noChangeShapeType="1"/>
          </p:cNvSpPr>
          <p:nvPr/>
        </p:nvSpPr>
        <p:spPr bwMode="auto">
          <a:xfrm>
            <a:off x="1219200" y="457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3731" name="Text Box 7"/>
          <p:cNvSpPr txBox="1">
            <a:spLocks noChangeArrowheads="1"/>
          </p:cNvSpPr>
          <p:nvPr/>
        </p:nvSpPr>
        <p:spPr bwMode="auto">
          <a:xfrm>
            <a:off x="323850" y="1557338"/>
            <a:ext cx="8580438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2300" u="sng" dirty="0" smtClean="0">
                <a:latin typeface="Verdana" panose="020B0604030504040204" pitchFamily="34" charset="0"/>
              </a:rPr>
              <a:t>Оценка </a:t>
            </a:r>
            <a:r>
              <a:rPr lang="en-US" altLang="de-DE" sz="2300" u="sng" dirty="0" smtClean="0">
                <a:latin typeface="Verdana" panose="020B0604030504040204" pitchFamily="34" charset="0"/>
              </a:rPr>
              <a:t>, </a:t>
            </a:r>
            <a:r>
              <a:rPr lang="bg-BG" altLang="de-DE" sz="2300" u="sng" dirty="0" smtClean="0">
                <a:latin typeface="Verdana" panose="020B0604030504040204" pitchFamily="34" charset="0"/>
              </a:rPr>
              <a:t>резултати</a:t>
            </a:r>
            <a:endParaRPr lang="en-US" altLang="de-DE" sz="2300" u="sng" dirty="0">
              <a:latin typeface="Verdana" panose="020B0604030504040204" pitchFamily="34" charset="0"/>
            </a:endParaRPr>
          </a:p>
          <a:p>
            <a:endParaRPr lang="en-US" altLang="de-DE" sz="2300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en-US" altLang="de-DE" sz="2300" dirty="0">
                <a:latin typeface="Verdana" panose="020B0604030504040204" pitchFamily="34" charset="0"/>
              </a:rPr>
              <a:t>   </a:t>
            </a:r>
            <a:r>
              <a:rPr lang="bg-BG" altLang="de-DE" sz="2300" dirty="0" smtClean="0">
                <a:latin typeface="Verdana" panose="020B0604030504040204" pitchFamily="34" charset="0"/>
              </a:rPr>
              <a:t>Всички тестери намерени </a:t>
            </a:r>
            <a:r>
              <a:rPr lang="bg-BG" altLang="de-DE" sz="2300" dirty="0" err="1" smtClean="0">
                <a:latin typeface="Verdana" panose="020B0604030504040204" pitchFamily="34" charset="0"/>
              </a:rPr>
              <a:t>въс</a:t>
            </a:r>
            <a:r>
              <a:rPr lang="bg-BG" altLang="de-DE" sz="2300" dirty="0" smtClean="0">
                <a:latin typeface="Verdana" panose="020B0604030504040204" pitchFamily="34" charset="0"/>
              </a:rPr>
              <a:t> всички контролирани проби с </a:t>
            </a:r>
            <a:r>
              <a:rPr lang="en-US" altLang="de-DE" sz="2300" dirty="0" smtClean="0">
                <a:latin typeface="Verdana" panose="020B0604030504040204" pitchFamily="34" charset="0"/>
              </a:rPr>
              <a:t>5 </a:t>
            </a:r>
            <a:r>
              <a:rPr lang="en-US" altLang="de-DE" sz="2300" dirty="0" err="1">
                <a:latin typeface="Verdana" panose="020B0604030504040204" pitchFamily="34" charset="0"/>
              </a:rPr>
              <a:t>ng</a:t>
            </a:r>
            <a:r>
              <a:rPr lang="en-US" altLang="de-DE" sz="2300" dirty="0">
                <a:latin typeface="Verdana" panose="020B0604030504040204" pitchFamily="34" charset="0"/>
              </a:rPr>
              <a:t>/L </a:t>
            </a:r>
          </a:p>
          <a:p>
            <a:r>
              <a:rPr lang="en-US" altLang="de-DE" sz="2300" dirty="0">
                <a:latin typeface="Verdana" panose="020B0604030504040204" pitchFamily="34" charset="0"/>
              </a:rPr>
              <a:t>    TCA </a:t>
            </a:r>
            <a:r>
              <a:rPr lang="bg-BG" altLang="de-DE" sz="2300" dirty="0" smtClean="0">
                <a:latin typeface="Verdana" panose="020B0604030504040204" pitchFamily="34" charset="0"/>
              </a:rPr>
              <a:t>или</a:t>
            </a:r>
            <a:r>
              <a:rPr lang="en-US" altLang="de-DE" sz="2300" dirty="0" smtClean="0">
                <a:latin typeface="Verdana" panose="020B0604030504040204" pitchFamily="34" charset="0"/>
              </a:rPr>
              <a:t> TBA</a:t>
            </a:r>
            <a:r>
              <a:rPr lang="bg-BG" altLang="de-DE" sz="2300" dirty="0" smtClean="0">
                <a:latin typeface="Verdana" panose="020B0604030504040204" pitchFamily="34" charset="0"/>
              </a:rPr>
              <a:t> има значителна разлика сравнение с  нулевите проби</a:t>
            </a:r>
            <a:endParaRPr lang="en-US" altLang="de-DE" sz="2300" dirty="0">
              <a:latin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de-DE" altLang="de-DE" sz="2300" dirty="0">
                <a:latin typeface="Verdana" panose="020B0604030504040204" pitchFamily="34" charset="0"/>
              </a:rPr>
              <a:t>   </a:t>
            </a:r>
            <a:r>
              <a:rPr lang="bg-BG" altLang="de-DE" sz="2300" dirty="0" smtClean="0">
                <a:latin typeface="Verdana" panose="020B0604030504040204" pitchFamily="34" charset="0"/>
              </a:rPr>
              <a:t>никой от тестерите не е открил “мътен или </a:t>
            </a:r>
            <a:r>
              <a:rPr lang="bg-BG" altLang="de-DE" sz="2300" dirty="0" err="1" smtClean="0">
                <a:latin typeface="Verdana" panose="020B0604030504040204" pitchFamily="34" charset="0"/>
              </a:rPr>
              <a:t>мухълен</a:t>
            </a:r>
            <a:r>
              <a:rPr lang="bg-BG" altLang="de-DE" sz="2300" dirty="0" smtClean="0">
                <a:latin typeface="Verdana" panose="020B0604030504040204" pitchFamily="34" charset="0"/>
              </a:rPr>
              <a:t> вкус” в пробите с </a:t>
            </a:r>
            <a:r>
              <a:rPr lang="en-US" altLang="de-DE" sz="2300" dirty="0" smtClean="0">
                <a:latin typeface="Verdana" panose="020B0604030504040204" pitchFamily="34" charset="0"/>
              </a:rPr>
              <a:t>5</a:t>
            </a:r>
            <a:r>
              <a:rPr lang="en-US" altLang="de-DE" sz="2300" dirty="0">
                <a:latin typeface="Verdana" panose="020B0604030504040204" pitchFamily="34" charset="0"/>
              </a:rPr>
              <a:t>, 10, 20 </a:t>
            </a:r>
            <a:r>
              <a:rPr lang="en-US" altLang="de-DE" sz="2300" dirty="0" err="1">
                <a:latin typeface="Verdana" panose="020B0604030504040204" pitchFamily="34" charset="0"/>
              </a:rPr>
              <a:t>ng</a:t>
            </a:r>
            <a:r>
              <a:rPr lang="en-US" altLang="de-DE" sz="2300" dirty="0">
                <a:latin typeface="Verdana" panose="020B0604030504040204" pitchFamily="34" charset="0"/>
              </a:rPr>
              <a:t>/L TCA </a:t>
            </a:r>
            <a:r>
              <a:rPr lang="bg-BG" altLang="de-DE" sz="2300" dirty="0" smtClean="0">
                <a:latin typeface="Verdana" panose="020B0604030504040204" pitchFamily="34" charset="0"/>
              </a:rPr>
              <a:t>или</a:t>
            </a:r>
            <a:endParaRPr lang="en-US" altLang="de-DE" sz="2300" dirty="0">
              <a:latin typeface="Verdana" panose="020B0604030504040204" pitchFamily="34" charset="0"/>
            </a:endParaRPr>
          </a:p>
          <a:p>
            <a:r>
              <a:rPr lang="en-US" altLang="de-DE" sz="2300" dirty="0">
                <a:latin typeface="Verdana" panose="020B0604030504040204" pitchFamily="34" charset="0"/>
              </a:rPr>
              <a:t>     TBA </a:t>
            </a:r>
            <a:r>
              <a:rPr lang="bg-BG" altLang="de-DE" sz="2300" dirty="0" smtClean="0">
                <a:latin typeface="Verdana" panose="020B0604030504040204" pitchFamily="34" charset="0"/>
              </a:rPr>
              <a:t>след филтрация с </a:t>
            </a:r>
            <a:r>
              <a:rPr lang="en-US" altLang="de-DE" sz="2300" dirty="0" smtClean="0">
                <a:latin typeface="Verdana" panose="020B0604030504040204" pitchFamily="34" charset="0"/>
              </a:rPr>
              <a:t>FIBRAFIX</a:t>
            </a:r>
            <a:r>
              <a:rPr lang="en-US" altLang="de-DE" sz="2300" baseline="30000" dirty="0">
                <a:latin typeface="Verdana" panose="020B0604030504040204" pitchFamily="34" charset="0"/>
              </a:rPr>
              <a:t>®</a:t>
            </a:r>
            <a:r>
              <a:rPr lang="en-US" altLang="de-DE" sz="2300" dirty="0">
                <a:latin typeface="Verdana" panose="020B0604030504040204" pitchFamily="34" charset="0"/>
              </a:rPr>
              <a:t> TX-R. </a:t>
            </a:r>
            <a:br>
              <a:rPr lang="en-US" altLang="de-DE" sz="2300" dirty="0">
                <a:latin typeface="Verdana" panose="020B0604030504040204" pitchFamily="34" charset="0"/>
              </a:rPr>
            </a:br>
            <a:r>
              <a:rPr lang="en-US" altLang="de-DE" sz="2300" dirty="0">
                <a:latin typeface="Verdana" panose="020B0604030504040204" pitchFamily="34" charset="0"/>
              </a:rPr>
              <a:t>    </a:t>
            </a:r>
            <a:br>
              <a:rPr lang="en-US" altLang="de-DE" sz="2300" dirty="0">
                <a:latin typeface="Verdana" panose="020B0604030504040204" pitchFamily="34" charset="0"/>
              </a:rPr>
            </a:br>
            <a:endParaRPr lang="en-US" altLang="de-DE" sz="2300" dirty="0"/>
          </a:p>
          <a:p>
            <a:endParaRPr lang="de-DE" altLang="de-DE" dirty="0"/>
          </a:p>
          <a:p>
            <a:endParaRPr lang="de-DE" altLang="de-DE" dirty="0"/>
          </a:p>
        </p:txBody>
      </p:sp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5934638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Изучаване на вкусовите </a:t>
            </a:r>
          </a:p>
          <a:p>
            <a:r>
              <a:rPr lang="bg-BG" altLang="de-DE" sz="3100" b="1" dirty="0" smtClean="0">
                <a:latin typeface="Verdana" panose="020B0604030504040204" pitchFamily="34" charset="0"/>
              </a:rPr>
              <a:t>качества</a:t>
            </a:r>
          </a:p>
          <a:p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Grafik 5" descr="Rech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21145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Grafik 4" descr="Mon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1128713"/>
            <a:ext cx="1752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79388" y="1844675"/>
            <a:ext cx="8229600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bg-BG" altLang="de-DE" sz="2800" dirty="0" smtClean="0">
                <a:latin typeface="Verdana" panose="020B0604030504040204" pitchFamily="34" charset="0"/>
              </a:rPr>
              <a:t>Третирането струва</a:t>
            </a:r>
            <a:r>
              <a:rPr lang="de-CH" altLang="de-DE" sz="2800" dirty="0" smtClean="0">
                <a:latin typeface="Verdana" panose="020B0604030504040204" pitchFamily="34" charset="0"/>
              </a:rPr>
              <a:t>:</a:t>
            </a:r>
          </a:p>
          <a:p>
            <a:pPr>
              <a:buFontTx/>
              <a:buNone/>
            </a:pPr>
            <a:endParaRPr lang="de-CH" altLang="de-DE" sz="2800" dirty="0" smtClean="0">
              <a:latin typeface="Verdana" panose="020B0604030504040204" pitchFamily="34" charset="0"/>
            </a:endParaRPr>
          </a:p>
          <a:p>
            <a:r>
              <a:rPr lang="de-CH" altLang="de-DE" sz="2800" dirty="0" smtClean="0">
                <a:latin typeface="Verdana" panose="020B0604030504040204" pitchFamily="34" charset="0"/>
              </a:rPr>
              <a:t>10’000 </a:t>
            </a:r>
            <a:r>
              <a:rPr lang="bg-BG" altLang="de-DE" sz="2800" dirty="0" smtClean="0">
                <a:latin typeface="Verdana" panose="020B0604030504040204" pitchFamily="34" charset="0"/>
              </a:rPr>
              <a:t>литра</a:t>
            </a:r>
            <a:r>
              <a:rPr lang="de-CH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 3 – 4 m</a:t>
            </a:r>
            <a:r>
              <a:rPr lang="de-CH" altLang="de-DE" sz="2800" baseline="30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2</a:t>
            </a:r>
          </a:p>
          <a:p>
            <a:r>
              <a:rPr lang="de-CH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= 21 – 28 </a:t>
            </a:r>
            <a:r>
              <a:rPr lang="bg-BG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филтърни листа</a:t>
            </a:r>
            <a:r>
              <a:rPr lang="de-CH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 40x40</a:t>
            </a:r>
          </a:p>
          <a:p>
            <a:r>
              <a:rPr lang="de-CH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1 </a:t>
            </a:r>
            <a:r>
              <a:rPr lang="bg-BG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филтърен лист </a:t>
            </a:r>
            <a:r>
              <a:rPr lang="de-CH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40x40 = CHF 38.40</a:t>
            </a:r>
          </a:p>
          <a:p>
            <a:r>
              <a:rPr lang="de-CH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= CHF 806 – CHF1075 / 10’000 </a:t>
            </a:r>
            <a:r>
              <a:rPr lang="bg-BG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литра</a:t>
            </a:r>
            <a:r>
              <a:rPr lang="de-CH" altLang="de-DE" sz="2800" dirty="0" smtClean="0">
                <a:latin typeface="Verdana" panose="020B0604030504040204" pitchFamily="34" charset="0"/>
                <a:sym typeface="Wingdings" panose="05000000000000000000" pitchFamily="2" charset="2"/>
              </a:rPr>
              <a:t> </a:t>
            </a:r>
          </a:p>
          <a:p>
            <a:pPr>
              <a:buFontTx/>
              <a:buNone/>
            </a:pPr>
            <a:endParaRPr lang="de-CH" altLang="de-DE" sz="2800" dirty="0" smtClean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algn="ctr"/>
            <a:r>
              <a:rPr lang="de-CH" altLang="de-DE" sz="2800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 CHF 0.081 – CHF 0.10 / </a:t>
            </a:r>
            <a:r>
              <a:rPr lang="bg-BG" altLang="de-DE" sz="2800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литър</a:t>
            </a:r>
            <a:endParaRPr lang="de-CH" altLang="de-DE" sz="2800" dirty="0" smtClean="0">
              <a:solidFill>
                <a:srgbClr val="FF0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>
              <a:buFontTx/>
              <a:buNone/>
            </a:pPr>
            <a:endParaRPr lang="de-CH" altLang="de-DE" dirty="0" smtClean="0">
              <a:sym typeface="Wingdings" panose="05000000000000000000" pitchFamily="2" charset="2"/>
            </a:endParaRPr>
          </a:p>
          <a:p>
            <a:pPr>
              <a:buFontTx/>
              <a:buNone/>
            </a:pPr>
            <a:endParaRPr lang="en-US" altLang="de-DE" dirty="0" smtClean="0"/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88049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Икономическа гледна точка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4259262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9" descr="filtrox-Filter_She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1438"/>
            <a:ext cx="25812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0" descr="FA-Module12-16_scree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7343" r="10715" b="9435"/>
          <a:stretch>
            <a:fillRect/>
          </a:stretch>
        </p:blipFill>
        <p:spPr bwMode="auto">
          <a:xfrm>
            <a:off x="5710238" y="4319588"/>
            <a:ext cx="343376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8" descr="DSC07938_c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644900"/>
            <a:ext cx="18732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23929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Наличен с различен дизайн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Inhaltsplatzhalter 2"/>
          <p:cNvSpPr>
            <a:spLocks noGrp="1"/>
          </p:cNvSpPr>
          <p:nvPr>
            <p:ph idx="1"/>
          </p:nvPr>
        </p:nvSpPr>
        <p:spPr bwMode="auto">
          <a:xfrm>
            <a:off x="500063" y="3214688"/>
            <a:ext cx="8229600" cy="1114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de-CH" altLang="de-DE" b="1" smtClean="0"/>
              <a:t>Thank you for your attention ! </a:t>
            </a:r>
            <a:endParaRPr lang="en-US" altLang="de-DE" b="1" smtClean="0"/>
          </a:p>
        </p:txBody>
      </p:sp>
      <p:pic>
        <p:nvPicPr>
          <p:cNvPr id="76803" name="Grafik 4" descr="FLAGGEN_2$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4438"/>
            <a:ext cx="8786813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357188" y="2928938"/>
            <a:ext cx="8229600" cy="1614487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bg-BG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днес сме третирали</a:t>
            </a:r>
            <a:r>
              <a:rPr lang="en-US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bg-BG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спасили повече от</a:t>
            </a:r>
            <a:endParaRPr lang="en-US" b="1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 </a:t>
            </a:r>
            <a:r>
              <a:rPr lang="bg-BG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мил.литра</a:t>
            </a:r>
            <a:r>
              <a:rPr lang="en-US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вино по целия свят с</a:t>
            </a:r>
            <a:r>
              <a:rPr lang="en-US" b="1" kern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FIBRAFIX</a:t>
            </a:r>
            <a:r>
              <a:rPr lang="en-US" b="1" kern="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en-US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TX-R</a:t>
            </a:r>
          </a:p>
        </p:txBody>
      </p:sp>
      <p:sp>
        <p:nvSpPr>
          <p:cNvPr id="76805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0420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FILTROX FIBRAFIX</a:t>
            </a:r>
            <a:r>
              <a:rPr lang="de-DE" altLang="de-DE" sz="3100" b="1" baseline="30000">
                <a:latin typeface="Verdana" panose="020B0604030504040204" pitchFamily="34" charset="0"/>
              </a:rPr>
              <a:t>®</a:t>
            </a:r>
            <a:r>
              <a:rPr lang="de-DE" altLang="de-DE" sz="3100" b="1">
                <a:latin typeface="Verdana" panose="020B0604030504040204" pitchFamily="34" charset="0"/>
              </a:rPr>
              <a:t> TX-R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827088" y="0"/>
            <a:ext cx="6705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bg-BG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Позволете ни да Ви помогнем със задачата да </a:t>
            </a:r>
            <a:r>
              <a:rPr lang="bg-BG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филрирате</a:t>
            </a:r>
            <a:r>
              <a:rPr lang="de-DE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! </a:t>
            </a:r>
          </a:p>
        </p:txBody>
      </p:sp>
      <p:pic>
        <p:nvPicPr>
          <p:cNvPr id="77827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14057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oVox-Presentation_bg FPs2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76363"/>
            <a:ext cx="73088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908175" y="1844675"/>
            <a:ext cx="49672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b="1">
                <a:latin typeface="Verdana" panose="020B0604030504040204" pitchFamily="34" charset="0"/>
              </a:rPr>
              <a:t>Sheet Filter Functional Principle</a:t>
            </a:r>
          </a:p>
          <a:p>
            <a:pPr>
              <a:spcBef>
                <a:spcPct val="50000"/>
              </a:spcBef>
            </a:pPr>
            <a:endParaRPr lang="en-US" altLang="de-DE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539750" y="5661025"/>
            <a:ext cx="1223963" cy="9366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de-DE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509" name="Textfeld 5"/>
          <p:cNvSpPr txBox="1">
            <a:spLocks noChangeArrowheads="1"/>
          </p:cNvSpPr>
          <p:nvPr/>
        </p:nvSpPr>
        <p:spPr bwMode="auto">
          <a:xfrm>
            <a:off x="428625" y="535781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CH" altLang="de-DE" sz="1800">
                <a:solidFill>
                  <a:srgbClr val="FFFF00"/>
                </a:solidFill>
                <a:latin typeface="Verdana" panose="020B0604030504040204" pitchFamily="34" charset="0"/>
              </a:rPr>
              <a:t>Inlet</a:t>
            </a:r>
          </a:p>
          <a:p>
            <a:r>
              <a:rPr lang="de-CH" altLang="de-DE" sz="1800">
                <a:solidFill>
                  <a:srgbClr val="FFFF00"/>
                </a:solidFill>
                <a:latin typeface="Verdana" panose="020B0604030504040204" pitchFamily="34" charset="0"/>
              </a:rPr>
              <a:t> Unfiltrate </a:t>
            </a:r>
            <a:endParaRPr lang="en-US" altLang="de-DE" sz="18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1510" name="Textfeld 6"/>
          <p:cNvSpPr txBox="1">
            <a:spLocks noChangeArrowheads="1"/>
          </p:cNvSpPr>
          <p:nvPr/>
        </p:nvSpPr>
        <p:spPr bwMode="auto">
          <a:xfrm>
            <a:off x="500063" y="307181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CH" altLang="de-DE" sz="1800">
                <a:solidFill>
                  <a:srgbClr val="FFFF00"/>
                </a:solidFill>
                <a:latin typeface="Verdana" panose="020B0604030504040204" pitchFamily="34" charset="0"/>
              </a:rPr>
              <a:t>Outlet</a:t>
            </a:r>
          </a:p>
          <a:p>
            <a:r>
              <a:rPr lang="de-CH" altLang="de-DE" sz="1800">
                <a:solidFill>
                  <a:srgbClr val="FFFF00"/>
                </a:solidFill>
                <a:latin typeface="Verdana" panose="020B0604030504040204" pitchFamily="34" charset="0"/>
              </a:rPr>
              <a:t> Filtrate </a:t>
            </a:r>
            <a:endParaRPr lang="en-US" altLang="de-DE" sz="18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1511" name="Textfeld 7"/>
          <p:cNvSpPr txBox="1">
            <a:spLocks noChangeArrowheads="1"/>
          </p:cNvSpPr>
          <p:nvPr/>
        </p:nvSpPr>
        <p:spPr bwMode="auto">
          <a:xfrm>
            <a:off x="3214688" y="6215063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CH" altLang="de-DE" sz="1800">
                <a:solidFill>
                  <a:srgbClr val="FFFF00"/>
                </a:solidFill>
                <a:latin typeface="Verdana" panose="020B0604030504040204" pitchFamily="34" charset="0"/>
              </a:rPr>
              <a:t>Filter sheets</a:t>
            </a:r>
            <a:endParaRPr lang="en-US" altLang="de-DE" sz="18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cxnSp>
        <p:nvCxnSpPr>
          <p:cNvPr id="21512" name="Gerade Verbindung mit Pfeil 9"/>
          <p:cNvCxnSpPr>
            <a:cxnSpLocks noChangeShapeType="1"/>
          </p:cNvCxnSpPr>
          <p:nvPr/>
        </p:nvCxnSpPr>
        <p:spPr bwMode="auto">
          <a:xfrm rot="10800000">
            <a:off x="2857500" y="5929313"/>
            <a:ext cx="428625" cy="214312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3" name="Gerade Verbindung mit Pfeil 11"/>
          <p:cNvCxnSpPr>
            <a:cxnSpLocks noChangeShapeType="1"/>
          </p:cNvCxnSpPr>
          <p:nvPr/>
        </p:nvCxnSpPr>
        <p:spPr bwMode="auto">
          <a:xfrm flipV="1">
            <a:off x="4929188" y="5929313"/>
            <a:ext cx="357187" cy="285750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4" name="Textfeld 15"/>
          <p:cNvSpPr txBox="1">
            <a:spLocks noChangeArrowheads="1"/>
          </p:cNvSpPr>
          <p:nvPr/>
        </p:nvSpPr>
        <p:spPr bwMode="auto">
          <a:xfrm>
            <a:off x="3143250" y="271462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CH" altLang="de-DE" sz="1800">
                <a:solidFill>
                  <a:srgbClr val="FFFF00"/>
                </a:solidFill>
                <a:latin typeface="Verdana" panose="020B0604030504040204" pitchFamily="34" charset="0"/>
              </a:rPr>
              <a:t>Plates</a:t>
            </a:r>
            <a:endParaRPr lang="en-US" altLang="de-DE" sz="18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cxnSp>
        <p:nvCxnSpPr>
          <p:cNvPr id="21515" name="Gerade Verbindung mit Pfeil 17"/>
          <p:cNvCxnSpPr>
            <a:cxnSpLocks noChangeShapeType="1"/>
          </p:cNvCxnSpPr>
          <p:nvPr/>
        </p:nvCxnSpPr>
        <p:spPr bwMode="auto">
          <a:xfrm>
            <a:off x="4143375" y="2928938"/>
            <a:ext cx="428625" cy="357187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Gerade Verbindung mit Pfeil 19"/>
          <p:cNvCxnSpPr>
            <a:cxnSpLocks noChangeShapeType="1"/>
            <a:stCxn id="21514" idx="1"/>
          </p:cNvCxnSpPr>
          <p:nvPr/>
        </p:nvCxnSpPr>
        <p:spPr bwMode="auto">
          <a:xfrm rot="10800000" flipV="1">
            <a:off x="3071813" y="2898775"/>
            <a:ext cx="71437" cy="387350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7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833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NOVOX – functional principle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Eigene Dateien-Filtrox\image\NOVOX 400\P3300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0"/>
            <a:ext cx="503555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D:\Eigene Dateien-Filtrox\image\NOVOX 400\P3300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643188"/>
            <a:ext cx="48577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feld 3"/>
          <p:cNvSpPr txBox="1">
            <a:spLocks noChangeArrowheads="1"/>
          </p:cNvSpPr>
          <p:nvPr/>
        </p:nvSpPr>
        <p:spPr bwMode="auto">
          <a:xfrm>
            <a:off x="5643563" y="1500188"/>
            <a:ext cx="2786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Нефилтърна страна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(coarse surface)</a:t>
            </a:r>
          </a:p>
        </p:txBody>
      </p:sp>
      <p:sp>
        <p:nvSpPr>
          <p:cNvPr id="22533" name="Textfeld 4"/>
          <p:cNvSpPr txBox="1">
            <a:spLocks noChangeArrowheads="1"/>
          </p:cNvSpPr>
          <p:nvPr/>
        </p:nvSpPr>
        <p:spPr bwMode="auto">
          <a:xfrm>
            <a:off x="683568" y="5288340"/>
            <a:ext cx="2786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Филтърна страна</a:t>
            </a:r>
            <a:r>
              <a:rPr lang="en-US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(fine </a:t>
            </a:r>
            <a:r>
              <a:rPr lang="en-US" altLang="de-DE" dirty="0">
                <a:solidFill>
                  <a:srgbClr val="000000"/>
                </a:solidFill>
                <a:latin typeface="Verdana" panose="020B0604030504040204" pitchFamily="34" charset="0"/>
              </a:rPr>
              <a:t>surface with branding)</a:t>
            </a:r>
          </a:p>
        </p:txBody>
      </p:sp>
      <p:sp>
        <p:nvSpPr>
          <p:cNvPr id="2253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63995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sz="3100" b="1" dirty="0" smtClean="0">
                <a:latin typeface="Verdana" panose="020B0604030504040204" pitchFamily="34" charset="0"/>
              </a:rPr>
              <a:t>Двете страни на филтърния</a:t>
            </a:r>
          </a:p>
          <a:p>
            <a:r>
              <a:rPr lang="bg-BG" altLang="de-DE" sz="3100" b="1" dirty="0" smtClean="0">
                <a:latin typeface="Verdana" panose="020B0604030504040204" pitchFamily="34" charset="0"/>
              </a:rPr>
              <a:t>лист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:\Eigene Dateien-Filtrox\image\NOVOX 400\P330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2074863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D:\Eigene Dateien-Filtrox\image\NOVOX 400\P3300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95750"/>
            <a:ext cx="2071687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D:\Eigene Dateien-Filtrox\image\NOVOX 400\P3300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42875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D:\Eigene Dateien-Filtrox\image\NOVOX 400\P33001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086225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D:\Eigene Dateien-Filtrox\image\NOVOX 400\P33001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378">
            <a:off x="4500563" y="1357313"/>
            <a:ext cx="41433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745428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 dirty="0">
                <a:latin typeface="Verdana" panose="020B0604030504040204" pitchFamily="34" charset="0"/>
              </a:rPr>
              <a:t>NOVOX </a:t>
            </a:r>
            <a:r>
              <a:rPr lang="de-DE" altLang="de-DE" sz="3100" b="1" dirty="0" smtClean="0">
                <a:latin typeface="Verdana" panose="020B0604030504040204" pitchFamily="34" charset="0"/>
              </a:rPr>
              <a:t>– </a:t>
            </a:r>
            <a:r>
              <a:rPr lang="bg-BG" altLang="de-DE" sz="3100" b="1" dirty="0" smtClean="0">
                <a:latin typeface="Verdana" panose="020B0604030504040204" pitchFamily="34" charset="0"/>
              </a:rPr>
              <a:t>структура на филтъра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:\Eigene Dateien-Filtrox\image\NOVOX 400\P3300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143125"/>
            <a:ext cx="596423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feld 4"/>
          <p:cNvSpPr txBox="1">
            <a:spLocks noChangeArrowheads="1"/>
          </p:cNvSpPr>
          <p:nvPr/>
        </p:nvSpPr>
        <p:spPr bwMode="auto">
          <a:xfrm>
            <a:off x="1071563" y="1285875"/>
            <a:ext cx="585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sz="2000">
                <a:solidFill>
                  <a:srgbClr val="000000"/>
                </a:solidFill>
                <a:latin typeface="Verdana" panose="020B0604030504040204" pitchFamily="34" charset="0"/>
              </a:rPr>
              <a:t>Before closing the filter, wet the pressure section of the filter sheets (from outside)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rot="5400000">
            <a:off x="4251325" y="2035175"/>
            <a:ext cx="357188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5400000">
            <a:off x="4608513" y="2035175"/>
            <a:ext cx="357188" cy="15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rot="5400000">
            <a:off x="4037013" y="2035175"/>
            <a:ext cx="357188" cy="15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rot="5400000">
            <a:off x="3536950" y="3606800"/>
            <a:ext cx="3786188" cy="2873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5400000">
            <a:off x="1751013" y="3678238"/>
            <a:ext cx="3786187" cy="28733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44683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>
                <a:latin typeface="Verdana" panose="020B0604030504040204" pitchFamily="34" charset="0"/>
              </a:rPr>
              <a:t>NOVOX - wetting the sheets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D:\Eigene Dateien-Filtrox\image\NOVOX 400\P330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48878"/>
          <a:stretch>
            <a:fillRect/>
          </a:stretch>
        </p:blipFill>
        <p:spPr bwMode="auto">
          <a:xfrm>
            <a:off x="1214438" y="2286000"/>
            <a:ext cx="73850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feld 4"/>
          <p:cNvSpPr txBox="1">
            <a:spLocks noChangeArrowheads="1"/>
          </p:cNvSpPr>
          <p:nvPr/>
        </p:nvSpPr>
        <p:spPr bwMode="auto">
          <a:xfrm>
            <a:off x="2123728" y="1124744"/>
            <a:ext cx="4643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По време на филтрация винаги </a:t>
            </a:r>
            <a:r>
              <a:rPr lang="bg-BG" altLang="de-DE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обезвъздушавайте</a:t>
            </a:r>
            <a:r>
              <a:rPr lang="bg-BG" altLang="de-DE" dirty="0" smtClean="0">
                <a:solidFill>
                  <a:srgbClr val="000000"/>
                </a:solidFill>
                <a:latin typeface="Verdana" panose="020B0604030504040204" pitchFamily="34" charset="0"/>
              </a:rPr>
              <a:t> филтъра</a:t>
            </a:r>
            <a:endParaRPr lang="en-US" altLang="de-DE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rot="16200000" flipH="1">
            <a:off x="1785938" y="2857500"/>
            <a:ext cx="2071688" cy="714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4071938" y="1857375"/>
            <a:ext cx="3071812" cy="20002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638175" y="255588"/>
            <a:ext cx="6396303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100" b="1" dirty="0">
                <a:latin typeface="Verdana" panose="020B0604030504040204" pitchFamily="34" charset="0"/>
              </a:rPr>
              <a:t>NOVOX - </a:t>
            </a:r>
            <a:r>
              <a:rPr lang="bg-BG" altLang="de-DE" sz="3100" b="1" dirty="0" err="1" smtClean="0">
                <a:latin typeface="Verdana" panose="020B0604030504040204" pitchFamily="34" charset="0"/>
              </a:rPr>
              <a:t>обезвъздушаване</a:t>
            </a:r>
            <a:endParaRPr lang="de-DE" altLang="de-DE" sz="31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eere Prä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Leere Präsentation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1564</Words>
  <Application>Microsoft Office PowerPoint</Application>
  <PresentationFormat>Презентация на цял екран (4:3)</PresentationFormat>
  <Paragraphs>366</Paragraphs>
  <Slides>46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46</vt:i4>
      </vt:variant>
    </vt:vector>
  </HeadingPairs>
  <TitlesOfParts>
    <vt:vector size="49" baseType="lpstr">
      <vt:lpstr>Leere Präsentation</vt:lpstr>
      <vt:lpstr>Benutzerdefiniertes Design</vt:lpstr>
      <vt:lpstr>Worksheet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SEM – снимка на PES - мембрана</vt:lpstr>
      <vt:lpstr>Презентация на PowerPoint</vt:lpstr>
      <vt:lpstr>Презентация на PowerPoint</vt:lpstr>
      <vt:lpstr>Най-добра комбинация филтърни листове и мембранни свещи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>lichtermeer werbekonzepte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Othmar Wirth</dc:creator>
  <cp:lastModifiedBy>Windows User</cp:lastModifiedBy>
  <cp:revision>72</cp:revision>
  <cp:lastPrinted>2013-06-19T13:13:36Z</cp:lastPrinted>
  <dcterms:created xsi:type="dcterms:W3CDTF">2006-08-25T11:57:17Z</dcterms:created>
  <dcterms:modified xsi:type="dcterms:W3CDTF">2020-02-17T12:48:28Z</dcterms:modified>
</cp:coreProperties>
</file>