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itter Medium" panose="020B0604020202020204" charset="0"/>
      <p:regular r:id="rId12"/>
    </p:embeddedFont>
    <p:embeddedFont>
      <p:font typeface="Open Sans" panose="020B0606030504020204" pitchFamily="3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041D3-B342-4CC8-BB6A-C0BC62E22D51}" v="2" dt="2026-02-18T16:07:00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10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GAMWELL" userId="fee7dbf3285883ff" providerId="LiveId" clId="{705B3981-7570-4689-A6C1-6BA69AD09027}"/>
    <pc:docChg chg="modSld">
      <pc:chgData name="RUTH GAMWELL" userId="fee7dbf3285883ff" providerId="LiveId" clId="{705B3981-7570-4689-A6C1-6BA69AD09027}" dt="2026-02-18T16:06:48.661" v="29"/>
      <pc:docMkLst>
        <pc:docMk/>
      </pc:docMkLst>
      <pc:sldChg chg="modSp">
        <pc:chgData name="RUTH GAMWELL" userId="fee7dbf3285883ff" providerId="LiveId" clId="{705B3981-7570-4689-A6C1-6BA69AD09027}" dt="2026-02-18T16:06:48.661" v="29"/>
        <pc:sldMkLst>
          <pc:docMk/>
          <pc:sldMk cId="0" sldId="257"/>
        </pc:sldMkLst>
        <pc:spChg chg="mod">
          <ac:chgData name="RUTH GAMWELL" userId="fee7dbf3285883ff" providerId="LiveId" clId="{705B3981-7570-4689-A6C1-6BA69AD09027}" dt="2026-02-18T16:06:48.661" v="29"/>
          <ac:spMkLst>
            <pc:docMk/>
            <pc:sldMk cId="0" sldId="257"/>
            <ac:spMk id="12" creationId="{00000000-0000-0000-0000-000000000000}"/>
          </ac:spMkLst>
        </pc:spChg>
      </pc:sldChg>
      <pc:sldChg chg="modSp mod">
        <pc:chgData name="RUTH GAMWELL" userId="fee7dbf3285883ff" providerId="LiveId" clId="{705B3981-7570-4689-A6C1-6BA69AD09027}" dt="2026-02-18T15:30:00.388" v="28" actId="20577"/>
        <pc:sldMkLst>
          <pc:docMk/>
          <pc:sldMk cId="0" sldId="258"/>
        </pc:sldMkLst>
        <pc:spChg chg="mod">
          <ac:chgData name="RUTH GAMWELL" userId="fee7dbf3285883ff" providerId="LiveId" clId="{705B3981-7570-4689-A6C1-6BA69AD09027}" dt="2026-02-18T15:30:00.388" v="28" actId="20577"/>
          <ac:spMkLst>
            <pc:docMk/>
            <pc:sldMk cId="0" sldId="258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6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#organisations"/><Relationship Id="rId5" Type="http://schemas.openxmlformats.org/officeDocument/2006/relationships/image" Target="../media/image3.png"/><Relationship Id="rId4" Type="http://schemas.openxmlformats.org/officeDocument/2006/relationships/hyperlink" Target="#individua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#register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hyperlink" Target="#contact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>
              <a:alpha val="85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93790" y="2079188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Neuropositivepath: Empowering Neurodiverse Individuals &amp; Enabling Neuroinclusion in the Workplace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5456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Tailored training, mentoring, and consulting to help neurodiverse individuals thrive — and organisations unlock the full power of neuroinclusive culture.</a:t>
            </a:r>
            <a:endParaRPr lang="en-US" sz="1750" dirty="0"/>
          </a:p>
        </p:txBody>
      </p:sp>
      <p:pic>
        <p:nvPicPr>
          <p:cNvPr id="6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526643"/>
            <a:ext cx="2061567" cy="623768"/>
          </a:xfrm>
          <a:prstGeom prst="rect">
            <a:avLst/>
          </a:prstGeom>
        </p:spPr>
      </p:pic>
      <p:pic>
        <p:nvPicPr>
          <p:cNvPr id="7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704" y="5526643"/>
            <a:ext cx="2397681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>
              <a:alpha val="85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Shape 1"/>
          <p:cNvSpPr/>
          <p:nvPr/>
        </p:nvSpPr>
        <p:spPr>
          <a:xfrm>
            <a:off x="793790" y="1528643"/>
            <a:ext cx="1717477" cy="426244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878" y="1651040"/>
            <a:ext cx="181451" cy="1814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02055" y="1596628"/>
            <a:ext cx="117312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OUR MISSION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793790" y="204561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Discover Your Path: Transforming Neurodiversity into Strength</a:t>
            </a:r>
            <a:endParaRPr lang="en-US" sz="4450" dirty="0"/>
          </a:p>
        </p:txBody>
      </p:sp>
      <p:sp>
        <p:nvSpPr>
          <p:cNvPr id="8" name="Text 4"/>
          <p:cNvSpPr/>
          <p:nvPr/>
        </p:nvSpPr>
        <p:spPr>
          <a:xfrm>
            <a:off x="793790" y="4030147"/>
            <a:ext cx="4606885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 Neurodiverse Individuals</a:t>
            </a:r>
            <a:endParaRPr lang="en-US" sz="2650" dirty="0"/>
          </a:p>
        </p:txBody>
      </p:sp>
      <p:sp>
        <p:nvSpPr>
          <p:cNvPr id="9" name="Text 5"/>
          <p:cNvSpPr/>
          <p:nvPr/>
        </p:nvSpPr>
        <p:spPr>
          <a:xfrm>
            <a:off x="793790" y="4682252"/>
            <a:ext cx="692443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Unlock tailored training and support designed specifically for neurodiverse individuals seeking career growth and workplace success. Our programmes equip you with practical skills, confidence, and a community that understands your unique journey.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8115895" y="3803333"/>
            <a:ext cx="5891570" cy="2897505"/>
          </a:xfrm>
          <a:prstGeom prst="roundRect">
            <a:avLst>
              <a:gd name="adj" fmla="val 5636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7"/>
          <p:cNvSpPr/>
          <p:nvPr/>
        </p:nvSpPr>
        <p:spPr>
          <a:xfrm>
            <a:off x="8342709" y="403014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 Organisations</a:t>
            </a:r>
            <a:endParaRPr lang="en-US" sz="2650" dirty="0"/>
          </a:p>
        </p:txBody>
      </p:sp>
      <p:sp>
        <p:nvSpPr>
          <p:cNvPr id="12" name="Text 8"/>
          <p:cNvSpPr/>
          <p:nvPr/>
        </p:nvSpPr>
        <p:spPr>
          <a:xfrm>
            <a:off x="8342709" y="4682252"/>
            <a:ext cx="543794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Help your </a:t>
            </a:r>
            <a:r>
              <a:rPr lang="en-US" sz="17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organisation</a:t>
            </a: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embrace </a:t>
            </a:r>
            <a:r>
              <a:rPr lang="en-US" sz="17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neuroinclusion</a:t>
            </a: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 foster innovation, psychological safety, and authentic belonging for every employee. We guide teams from awareness through to lasting cultural change.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12664" y="1020008"/>
            <a:ext cx="1261467" cy="300990"/>
          </a:xfrm>
          <a:prstGeom prst="roundRect">
            <a:avLst>
              <a:gd name="adj" fmla="val 19422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963" y="1100852"/>
            <a:ext cx="139184" cy="1391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25679" y="1072158"/>
            <a:ext cx="844153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INDIVIDUALS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1312664" y="1374338"/>
            <a:ext cx="12005072" cy="1087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 Neurodiverse Individuals: Career Readiness &amp; Ongoing Support</a:t>
            </a:r>
            <a:endParaRPr lang="en-US" sz="3400" dirty="0"/>
          </a:p>
        </p:txBody>
      </p:sp>
      <p:sp>
        <p:nvSpPr>
          <p:cNvPr id="6" name="Shape 3"/>
          <p:cNvSpPr/>
          <p:nvPr/>
        </p:nvSpPr>
        <p:spPr>
          <a:xfrm>
            <a:off x="1312664" y="2922627"/>
            <a:ext cx="5935861" cy="1475303"/>
          </a:xfrm>
          <a:prstGeom prst="roundRect">
            <a:avLst>
              <a:gd name="adj" fmla="val 7438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Shape 4"/>
          <p:cNvSpPr/>
          <p:nvPr/>
        </p:nvSpPr>
        <p:spPr>
          <a:xfrm>
            <a:off x="1312664" y="2899767"/>
            <a:ext cx="5935861" cy="91440"/>
          </a:xfrm>
          <a:prstGeom prst="roundRect">
            <a:avLst>
              <a:gd name="adj" fmla="val 79915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Shape 5"/>
          <p:cNvSpPr/>
          <p:nvPr/>
        </p:nvSpPr>
        <p:spPr>
          <a:xfrm>
            <a:off x="4019610" y="2661761"/>
            <a:ext cx="521851" cy="521851"/>
          </a:xfrm>
          <a:prstGeom prst="roundRect">
            <a:avLst>
              <a:gd name="adj" fmla="val 17522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9" name="Text 6"/>
          <p:cNvSpPr/>
          <p:nvPr/>
        </p:nvSpPr>
        <p:spPr>
          <a:xfrm>
            <a:off x="4176177" y="2792254"/>
            <a:ext cx="208717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509474" y="3357563"/>
            <a:ext cx="2174796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10-Week Mentoring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509474" y="3709392"/>
            <a:ext cx="554224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Comprehensive sessions covering essential life and career skills, developed by experts in coaching, communications, and technology.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7381875" y="2922627"/>
            <a:ext cx="5935861" cy="1475303"/>
          </a:xfrm>
          <a:prstGeom prst="roundRect">
            <a:avLst>
              <a:gd name="adj" fmla="val 7438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Shape 10"/>
          <p:cNvSpPr/>
          <p:nvPr/>
        </p:nvSpPr>
        <p:spPr>
          <a:xfrm>
            <a:off x="7381875" y="2899767"/>
            <a:ext cx="5935861" cy="91440"/>
          </a:xfrm>
          <a:prstGeom prst="roundRect">
            <a:avLst>
              <a:gd name="adj" fmla="val 79915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Shape 11"/>
          <p:cNvSpPr/>
          <p:nvPr/>
        </p:nvSpPr>
        <p:spPr>
          <a:xfrm>
            <a:off x="10088820" y="2661761"/>
            <a:ext cx="521851" cy="521851"/>
          </a:xfrm>
          <a:prstGeom prst="roundRect">
            <a:avLst>
              <a:gd name="adj" fmla="val 17522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Text 12"/>
          <p:cNvSpPr/>
          <p:nvPr/>
        </p:nvSpPr>
        <p:spPr>
          <a:xfrm>
            <a:off x="10245388" y="2792254"/>
            <a:ext cx="208717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578685" y="3357563"/>
            <a:ext cx="2174796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Flexible Options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7578685" y="3709392"/>
            <a:ext cx="554224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Tailored pathways to suit different needs, including ongoing job search coaching for up to six months after programme completion.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1312664" y="4792147"/>
            <a:ext cx="5935861" cy="1475303"/>
          </a:xfrm>
          <a:prstGeom prst="roundRect">
            <a:avLst>
              <a:gd name="adj" fmla="val 7438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9" name="Shape 16"/>
          <p:cNvSpPr/>
          <p:nvPr/>
        </p:nvSpPr>
        <p:spPr>
          <a:xfrm>
            <a:off x="1312664" y="4769287"/>
            <a:ext cx="5935861" cy="91440"/>
          </a:xfrm>
          <a:prstGeom prst="roundRect">
            <a:avLst>
              <a:gd name="adj" fmla="val 79915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Shape 17"/>
          <p:cNvSpPr/>
          <p:nvPr/>
        </p:nvSpPr>
        <p:spPr>
          <a:xfrm>
            <a:off x="4019610" y="4531281"/>
            <a:ext cx="521851" cy="521851"/>
          </a:xfrm>
          <a:prstGeom prst="roundRect">
            <a:avLst>
              <a:gd name="adj" fmla="val 17522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1" name="Text 18"/>
          <p:cNvSpPr/>
          <p:nvPr/>
        </p:nvSpPr>
        <p:spPr>
          <a:xfrm>
            <a:off x="4176177" y="4661773"/>
            <a:ext cx="208717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1509474" y="5227082"/>
            <a:ext cx="2174796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Expert-Led Design</a:t>
            </a:r>
            <a:endParaRPr lang="en-US" sz="1700" dirty="0"/>
          </a:p>
        </p:txBody>
      </p:sp>
      <p:sp>
        <p:nvSpPr>
          <p:cNvPr id="23" name="Text 20"/>
          <p:cNvSpPr/>
          <p:nvPr/>
        </p:nvSpPr>
        <p:spPr>
          <a:xfrm>
            <a:off x="1509474" y="5578912"/>
            <a:ext cx="554224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Built by specialists in neurodiversity, our curriculum bridges the gap between unique talents and real-world workplace demands.</a:t>
            </a:r>
            <a:endParaRPr lang="en-US" sz="1350" dirty="0"/>
          </a:p>
        </p:txBody>
      </p:sp>
      <p:sp>
        <p:nvSpPr>
          <p:cNvPr id="24" name="Shape 21"/>
          <p:cNvSpPr/>
          <p:nvPr/>
        </p:nvSpPr>
        <p:spPr>
          <a:xfrm>
            <a:off x="7381875" y="4792147"/>
            <a:ext cx="5935861" cy="1475303"/>
          </a:xfrm>
          <a:prstGeom prst="roundRect">
            <a:avLst>
              <a:gd name="adj" fmla="val 7438"/>
            </a:avLst>
          </a:prstGeom>
          <a:solidFill>
            <a:srgbClr val="FFF8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5" name="Shape 22"/>
          <p:cNvSpPr/>
          <p:nvPr/>
        </p:nvSpPr>
        <p:spPr>
          <a:xfrm>
            <a:off x="7381875" y="4769287"/>
            <a:ext cx="5935861" cy="91440"/>
          </a:xfrm>
          <a:prstGeom prst="roundRect">
            <a:avLst>
              <a:gd name="adj" fmla="val 79915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6" name="Shape 23"/>
          <p:cNvSpPr/>
          <p:nvPr/>
        </p:nvSpPr>
        <p:spPr>
          <a:xfrm>
            <a:off x="10088820" y="4531281"/>
            <a:ext cx="521851" cy="521851"/>
          </a:xfrm>
          <a:prstGeom prst="roundRect">
            <a:avLst>
              <a:gd name="adj" fmla="val 175222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7" name="Text 24"/>
          <p:cNvSpPr/>
          <p:nvPr/>
        </p:nvSpPr>
        <p:spPr>
          <a:xfrm>
            <a:off x="10245388" y="4661773"/>
            <a:ext cx="208717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7578685" y="5227082"/>
            <a:ext cx="2174796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Proven Success</a:t>
            </a:r>
            <a:endParaRPr lang="en-US" sz="1700" dirty="0"/>
          </a:p>
        </p:txBody>
      </p:sp>
      <p:sp>
        <p:nvSpPr>
          <p:cNvPr id="29" name="Text 26"/>
          <p:cNvSpPr/>
          <p:nvPr/>
        </p:nvSpPr>
        <p:spPr>
          <a:xfrm>
            <a:off x="7578685" y="5578912"/>
            <a:ext cx="5542240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Graduates secure meaningful roles by leveraging their distinctive strengths — turning difference into competitive advantage.</a:t>
            </a:r>
            <a:endParaRPr lang="en-US" sz="1350" dirty="0"/>
          </a:p>
        </p:txBody>
      </p:sp>
      <p:sp>
        <p:nvSpPr>
          <p:cNvPr id="30" name="Text 27"/>
          <p:cNvSpPr/>
          <p:nvPr/>
        </p:nvSpPr>
        <p:spPr>
          <a:xfrm>
            <a:off x="1573530" y="6567726"/>
            <a:ext cx="11744206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i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"The programme helped me understand my strengths and gave me the confidence to pursue the career I always wanted."</a:t>
            </a:r>
            <a:r>
              <a:rPr lang="en-US" sz="13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Neuropositivepath Graduate</a:t>
            </a:r>
            <a:endParaRPr lang="en-US" sz="1350" dirty="0"/>
          </a:p>
        </p:txBody>
      </p:sp>
      <p:sp>
        <p:nvSpPr>
          <p:cNvPr id="31" name="Shape 28"/>
          <p:cNvSpPr/>
          <p:nvPr/>
        </p:nvSpPr>
        <p:spPr>
          <a:xfrm>
            <a:off x="1312664" y="6417588"/>
            <a:ext cx="22860" cy="792004"/>
          </a:xfrm>
          <a:prstGeom prst="rect">
            <a:avLst/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55477"/>
            <a:ext cx="1972628" cy="426244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78" y="1077873"/>
            <a:ext cx="181451" cy="181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2055" y="1023461"/>
            <a:ext cx="142827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ORGANISATIONS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47244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 Organisations: Building Intentional Neuroinclusive Workplaces</a:t>
            </a:r>
            <a:endParaRPr lang="en-US" sz="4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230166"/>
            <a:ext cx="1767840" cy="10925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4606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Awareness Sessions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5096589"/>
            <a:ext cx="304800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Introduce neurodiversity fundamentals and explore its critical role in driving innovation and team performance.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278" y="3230166"/>
            <a:ext cx="1767840" cy="10925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125278" y="4606171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Experiential Workshops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4125278" y="5450919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Hands-on training for managers and teams on communication, executive function, meetings, and inclusive hiring practices.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884" y="3230166"/>
            <a:ext cx="1767840" cy="10925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56884" y="4606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Consulting Services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56884" y="5096589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suitable roles, prepare managers, and support the seamless integration of neurodiverse employees into your teams.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8491" y="3230166"/>
            <a:ext cx="1767840" cy="109251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788491" y="46061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Proven Impact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10788491" y="5096589"/>
            <a:ext cx="304811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Companies reduce employee attrition and boost morale through intentional neuroinclusion initiatives that benefit everyone.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71456"/>
            <a:ext cx="1589961" cy="426244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78" y="1293852"/>
            <a:ext cx="181451" cy="181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2055" y="1239441"/>
            <a:ext cx="104560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AWARENESS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68842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Neurodiversity Awareness Sessions: The First Step to Inclusion</a:t>
            </a:r>
            <a:endParaRPr lang="en-US" sz="4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3446145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44253" y="3446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Natural Variation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644253" y="3936563"/>
            <a:ext cx="552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Understand neurodiversity as a natural spectrum of human cognition — including autism, ADHD, dyslexia, dyspraxia, and more.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3446145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307348" y="3446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 in 5 Employees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307348" y="3936563"/>
            <a:ext cx="55292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 to one in five employees may be neurodivergent. Learn how their strengths drive creativity, focus, and problem-solving.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90" y="5478899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644253" y="54788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Psychological Safety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644253" y="5969318"/>
            <a:ext cx="552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Gain practical insights on fostering an environment where colleagues feel safe to be authentically themselves at work.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6884" y="5478899"/>
            <a:ext cx="566976" cy="5669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307348" y="54788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Open Registration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8307348" y="5969318"/>
            <a:ext cx="55292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Individuals, teams, and organisations can join our live or virtual sessions — flexible scheduling to suit your diary.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37592"/>
            <a:ext cx="1658541" cy="426244"/>
          </a:xfrm>
          <a:prstGeom prst="roundRect">
            <a:avLst>
              <a:gd name="adj" fmla="val 17880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878" y="859988"/>
            <a:ext cx="181451" cy="181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2055" y="805577"/>
            <a:ext cx="11141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WORKSHOPS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2545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Intentional Inclusion Workshops: Deepening Understanding &amp; Skills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301228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Our experiential workshops equip your teams with practical techniques for building a truly neuroinclusive culture, one skill at a time.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993237"/>
            <a:ext cx="3090505" cy="3498652"/>
          </a:xfrm>
          <a:prstGeom prst="roundRect">
            <a:avLst>
              <a:gd name="adj" fmla="val 3083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5"/>
          <p:cNvSpPr/>
          <p:nvPr/>
        </p:nvSpPr>
        <p:spPr>
          <a:xfrm>
            <a:off x="1028224" y="4227671"/>
            <a:ext cx="2621637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🗣️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Communications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8224" y="5080040"/>
            <a:ext cx="262163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Master compassionate curiosity and reflexive communication to bridge differences and build trust across your teams.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4111109" y="3993237"/>
            <a:ext cx="3090624" cy="3498652"/>
          </a:xfrm>
          <a:prstGeom prst="roundRect">
            <a:avLst>
              <a:gd name="adj" fmla="val 308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8"/>
          <p:cNvSpPr/>
          <p:nvPr/>
        </p:nvSpPr>
        <p:spPr>
          <a:xfrm>
            <a:off x="4345543" y="4227671"/>
            <a:ext cx="2621756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🧠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Executive Function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4345543" y="5080040"/>
            <a:ext cx="262175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Support colleagues' unique planning and organisational styles with empathy, practical tools, and structured flexibility.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428548" y="3993237"/>
            <a:ext cx="3090624" cy="3498652"/>
          </a:xfrm>
          <a:prstGeom prst="roundRect">
            <a:avLst>
              <a:gd name="adj" fmla="val 308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1"/>
          <p:cNvSpPr/>
          <p:nvPr/>
        </p:nvSpPr>
        <p:spPr>
          <a:xfrm>
            <a:off x="7662982" y="4227671"/>
            <a:ext cx="2621756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📋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Meetings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662982" y="4725710"/>
            <a:ext cx="262175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Create neuroinclusive meetings that enable meaningful participation — from agenda design to sensory considerations.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10745986" y="3993237"/>
            <a:ext cx="3090624" cy="3498652"/>
          </a:xfrm>
          <a:prstGeom prst="roundRect">
            <a:avLst>
              <a:gd name="adj" fmla="val 3082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14"/>
          <p:cNvSpPr/>
          <p:nvPr/>
        </p:nvSpPr>
        <p:spPr>
          <a:xfrm>
            <a:off x="10980420" y="4227671"/>
            <a:ext cx="2621756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🤝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Recruiting &amp; Hiring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0980420" y="5080040"/>
            <a:ext cx="262175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Reimagine your recruitment process to attract, assess, and retain neurodiverse talent effectively and fairly.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35261" y="495419"/>
            <a:ext cx="1653659" cy="312539"/>
          </a:xfrm>
          <a:prstGeom prst="roundRect">
            <a:avLst>
              <a:gd name="adj" fmla="val 19258"/>
            </a:avLst>
          </a:prstGeom>
          <a:solidFill>
            <a:srgbClr val="FCE2C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2655" y="580073"/>
            <a:ext cx="143232" cy="1432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57444" y="549116"/>
            <a:ext cx="1224082" cy="205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INCLUSIVE HIRING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1135261" y="864513"/>
            <a:ext cx="9007197" cy="559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Inclusive Hiring: From Awareness to Action</a:t>
            </a:r>
            <a:endParaRPr lang="en-US" sz="3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261" y="1636395"/>
            <a:ext cx="12359878" cy="54256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31946" y="5318331"/>
            <a:ext cx="2166581" cy="334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Define Roles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3231946" y="5748374"/>
            <a:ext cx="2166581" cy="718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Align tasks to neurodiverse strengths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9315040" y="5474575"/>
            <a:ext cx="2166582" cy="334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Ongoing Support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9315040" y="5904618"/>
            <a:ext cx="2166582" cy="479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Provide coaching for retention and growth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6291349" y="2205358"/>
            <a:ext cx="2166581" cy="334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Prepare Teams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6291349" y="2635401"/>
            <a:ext cx="2166581" cy="718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Train managers to welcome and empower</a:t>
            </a:r>
            <a:endParaRPr lang="en-US" sz="1650" dirty="0"/>
          </a:p>
        </p:txBody>
      </p:sp>
      <p:sp>
        <p:nvSpPr>
          <p:cNvPr id="13" name="Text 9"/>
          <p:cNvSpPr/>
          <p:nvPr/>
        </p:nvSpPr>
        <p:spPr>
          <a:xfrm>
            <a:off x="1135261" y="7221141"/>
            <a:ext cx="12359878" cy="512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Our end-to-end approach ensures neurodiverse talent is not only recruited but genuinely supported to succeed — from role design through to long-term retention and career progression.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52299" y="1108829"/>
            <a:ext cx="1221938" cy="304800"/>
          </a:xfrm>
          <a:prstGeom prst="roundRect">
            <a:avLst>
              <a:gd name="adj" fmla="val 19372"/>
            </a:avLst>
          </a:prstGeom>
          <a:solidFill>
            <a:srgbClr val="472105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7670" y="1190982"/>
            <a:ext cx="140494" cy="140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68410" y="1161455"/>
            <a:ext cx="800457" cy="199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IMPACT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1252299" y="1468041"/>
            <a:ext cx="10498336" cy="549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Why Neuroinclusion Matters: Benefits for Everyone</a:t>
            </a:r>
            <a:endParaRPr lang="en-US" sz="3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299" y="2374463"/>
            <a:ext cx="4593074" cy="4593074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7460" y="2379940"/>
            <a:ext cx="263485" cy="2634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852523" y="2374463"/>
            <a:ext cx="2196584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Enhanced Creativity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6852523" y="2785110"/>
            <a:ext cx="6532959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Diverse thinking styles spark innovation, generating novel solutions that homogeneous teams often miss.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7460" y="3561755"/>
            <a:ext cx="263485" cy="2634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852523" y="3556278"/>
            <a:ext cx="2911316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Stronger Team Performance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852523" y="3966924"/>
            <a:ext cx="6532959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Psychological safety and authentic engagement drive measurable improvements in collaboration and output.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7460" y="4743569"/>
            <a:ext cx="263485" cy="2634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852523" y="4738092"/>
            <a:ext cx="2196584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Reduced Turnover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6852523" y="5148739"/>
            <a:ext cx="6532959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culture of care and support lowers attrition, saving significant recruitment and retraining costs.</a:t>
            </a:r>
            <a:endParaRPr lang="en-US" sz="13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7460" y="5925383"/>
            <a:ext cx="263485" cy="263485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6852523" y="5919907"/>
            <a:ext cx="2284214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Leadership Excellence</a:t>
            </a:r>
            <a:endParaRPr lang="en-US" sz="1700" dirty="0"/>
          </a:p>
        </p:txBody>
      </p:sp>
      <p:sp>
        <p:nvSpPr>
          <p:cNvPr id="18" name="Text 10"/>
          <p:cNvSpPr/>
          <p:nvPr/>
        </p:nvSpPr>
        <p:spPr>
          <a:xfrm>
            <a:off x="6852523" y="6330553"/>
            <a:ext cx="6532959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Inclusive management practices empower all employees and develop more adaptive, empathetic leaders.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5291"/>
            <a:ext cx="120534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Join the Neuropositivepath Community Today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3769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Whether you are a neurodiverse individual ready to launch or progress your career, or a company committed to genuine inclusion — your journey starts here.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18654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63310" y="3518654"/>
            <a:ext cx="121920" cy="2456617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1142524" y="3775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Register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42524" y="4266367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Sign up for awareness sessions, workshops, or training programmes tailored to your specific needs and goals.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518654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Shape 7"/>
          <p:cNvSpPr/>
          <p:nvPr/>
        </p:nvSpPr>
        <p:spPr>
          <a:xfrm>
            <a:off x="5186482" y="3518654"/>
            <a:ext cx="121920" cy="2456617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5565696" y="3775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Connect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565696" y="4266367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Contact us to discuss customised support, consulting, or partnership opportunities for your organisation.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518654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3" name="Shape 11"/>
          <p:cNvSpPr/>
          <p:nvPr/>
        </p:nvSpPr>
        <p:spPr>
          <a:xfrm>
            <a:off x="9609653" y="3518654"/>
            <a:ext cx="121920" cy="2456617"/>
          </a:xfrm>
          <a:prstGeom prst="roundRect">
            <a:avLst>
              <a:gd name="adj" fmla="val 78139"/>
            </a:avLst>
          </a:prstGeom>
          <a:solidFill>
            <a:srgbClr val="D2600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9988868" y="3775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Thrive Together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988868" y="4266367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Let's build workplaces where neurodiversity is celebrated and everyone has the opportunity to thrive.</a:t>
            </a:r>
            <a:endParaRPr lang="en-US" sz="1750" dirty="0"/>
          </a:p>
        </p:txBody>
      </p:sp>
      <p:pic>
        <p:nvPicPr>
          <p:cNvPr id="16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230422"/>
            <a:ext cx="1906072" cy="623768"/>
          </a:xfrm>
          <a:prstGeom prst="rect">
            <a:avLst/>
          </a:prstGeom>
        </p:spPr>
      </p:pic>
      <p:pic>
        <p:nvPicPr>
          <p:cNvPr id="17" name="Image 1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9" y="6230422"/>
            <a:ext cx="1830467" cy="6237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762</Words>
  <Application>Microsoft Office PowerPoint</Application>
  <PresentationFormat>Custom</PresentationFormat>
  <Paragraphs>90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Bitter Medium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RUTH GAMWELL</cp:lastModifiedBy>
  <cp:revision>1</cp:revision>
  <dcterms:created xsi:type="dcterms:W3CDTF">2026-02-18T13:45:14Z</dcterms:created>
  <dcterms:modified xsi:type="dcterms:W3CDTF">2026-02-18T16:07:14Z</dcterms:modified>
</cp:coreProperties>
</file>