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00" autoAdjust="0"/>
    <p:restoredTop sz="94747" autoAdjust="0"/>
  </p:normalViewPr>
  <p:slideViewPr>
    <p:cSldViewPr snapToGrid="0">
      <p:cViewPr>
        <p:scale>
          <a:sx n="70" d="100"/>
          <a:sy n="70" d="100"/>
        </p:scale>
        <p:origin x="-10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1011-59AB-4163-A32B-700A5132746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F324-F669-41E4-9D56-DAC2290137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1011-59AB-4163-A32B-700A5132746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F324-F669-41E4-9D56-DAC2290137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1011-59AB-4163-A32B-700A5132746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F324-F669-41E4-9D56-DAC2290137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1011-59AB-4163-A32B-700A5132746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F324-F669-41E4-9D56-DAC2290137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1011-59AB-4163-A32B-700A5132746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F324-F669-41E4-9D56-DAC2290137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1011-59AB-4163-A32B-700A5132746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F324-F669-41E4-9D56-DAC2290137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1011-59AB-4163-A32B-700A5132746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F324-F669-41E4-9D56-DAC2290137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1011-59AB-4163-A32B-700A5132746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F324-F669-41E4-9D56-DAC2290137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1011-59AB-4163-A32B-700A5132746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F324-F669-41E4-9D56-DAC2290137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1011-59AB-4163-A32B-700A5132746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F324-F669-41E4-9D56-DAC2290137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1011-59AB-4163-A32B-700A5132746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F324-F669-41E4-9D56-DAC2290137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51011-59AB-4163-A32B-700A5132746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1F324-F669-41E4-9D56-DAC2290137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veGuajome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564237" y="-1975"/>
            <a:ext cx="4572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  <a:latin typeface="AR DELANEY" pitchFamily="2" charset="0"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AR DELANEY" pitchFamily="2" charset="0"/>
              </a:rPr>
              <a:t>Save Guajome Park!</a:t>
            </a:r>
          </a:p>
          <a:p>
            <a:pPr algn="ctr"/>
            <a:endParaRPr lang="en-US" sz="600" dirty="0">
              <a:solidFill>
                <a:schemeClr val="tx1"/>
              </a:solidFill>
              <a:latin typeface="AR DELANEY" pitchFamily="2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Citizens of Oceanside, let your council know that we</a:t>
            </a:r>
          </a:p>
          <a:p>
            <a:pPr algn="ctr"/>
            <a:endParaRPr lang="en-US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lbertus Extra Bold" pitchFamily="34" charset="0"/>
                <a:ea typeface="Verdana" pitchFamily="34" charset="0"/>
                <a:cs typeface="Verdana" pitchFamily="34" charset="0"/>
              </a:rPr>
              <a:t>OPPOSE THE PROPOSED MELROSE LINK</a:t>
            </a:r>
          </a:p>
          <a:p>
            <a:pPr algn="ctr"/>
            <a:endParaRPr lang="en-US" sz="6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Segoe Print" pitchFamily="2" charset="0"/>
                <a:ea typeface="Verdana" pitchFamily="34" charset="0"/>
                <a:cs typeface="Verdana" pitchFamily="34" charset="0"/>
              </a:rPr>
              <a:t>Why</a:t>
            </a:r>
            <a:r>
              <a:rPr lang="en-US" sz="1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algn="ctr"/>
            <a:endParaRPr lang="en-US" sz="3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176213"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his project is fiscally irresponsible.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stimated cost $42 Million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 creates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direct benefit to the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Oceanside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citizens at large.</a:t>
            </a:r>
          </a:p>
          <a:p>
            <a:pPr marL="342900" indent="-176213">
              <a:buFont typeface="Arial" pitchFamily="34" charset="0"/>
              <a:buChar char="•"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176213">
              <a:buFont typeface="Arial" pitchFamily="34" charset="0"/>
              <a:buChar char="•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2010 Traffic studies have shown that this link would provide less than 1 minute improvement for traffic and emergency services. </a:t>
            </a:r>
          </a:p>
          <a:p>
            <a:pPr marL="342900" indent="-176213">
              <a:buFont typeface="Arial" pitchFamily="34" charset="0"/>
              <a:buChar char="•"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176213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This project would DIVERT OCEANSIDE FUNDS from current road improvements for Oceanside’s residents and neighborhoods, to ALLOW MORE COMMUTER THRU TRAFFIC to and from Hwy 15.</a:t>
            </a:r>
          </a:p>
          <a:p>
            <a:pPr marL="342900" indent="-176213"/>
            <a:endParaRPr lang="en-US" sz="6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176213">
              <a:buFont typeface="Arial" pitchFamily="34" charset="0"/>
              <a:buChar char="•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This project was shown in 2010 to have detrimental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impacts to Guajome Park wildlife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endangered species with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increased noise, air pollution and traffic beyond comprehension.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176213">
              <a:buFont typeface="Arial" pitchFamily="34" charset="0"/>
              <a:buChar char="•"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176213">
              <a:buFont typeface="Arial" pitchFamily="34" charset="0"/>
              <a:buChar char="•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Millions of Oceanside tax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ayer money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will be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spent to take private lands through eminent domain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from willing and unwilling  property owners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onl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y to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fragment existing neighborhoods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342900" indent="-176213">
              <a:buFont typeface="Arial" pitchFamily="34" charset="0"/>
              <a:buChar char="•"/>
            </a:pPr>
            <a:endParaRPr lang="en-US" sz="6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176213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City’s Staff &amp;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Planning Commission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BOTH OPPOSED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this project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!</a:t>
            </a:r>
          </a:p>
          <a:p>
            <a:pPr marL="342900" indent="-176213">
              <a:buFont typeface="Arial" pitchFamily="34" charset="0"/>
              <a:buChar char="•"/>
            </a:pPr>
            <a:endParaRPr lang="en-US" sz="6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176213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Supported by the </a:t>
            </a: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Buena Vista </a:t>
            </a:r>
            <a:r>
              <a:rPr lang="en-US" sz="1200" b="1" dirty="0" smtClean="0">
                <a:solidFill>
                  <a:schemeClr val="tx1"/>
                </a:solidFill>
              </a:rPr>
              <a:t>Audubon</a:t>
            </a: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Society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/>
            <a:endParaRPr lang="en-US" sz="8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marL="342900" indent="-342900" algn="ctr"/>
            <a:r>
              <a:rPr lang="en-US" sz="1400" dirty="0" smtClean="0">
                <a:solidFill>
                  <a:schemeClr val="tx1"/>
                </a:solidFill>
                <a:latin typeface="Albertus Extra Bold" pitchFamily="34" charset="0"/>
                <a:cs typeface="Times New Roman" pitchFamily="18" charset="0"/>
              </a:rPr>
              <a:t>What </a:t>
            </a:r>
            <a:r>
              <a:rPr lang="en-US" sz="1400" u="sng" dirty="0" smtClean="0">
                <a:solidFill>
                  <a:schemeClr val="tx1"/>
                </a:solidFill>
                <a:latin typeface="Albertus Extra Bold" pitchFamily="34" charset="0"/>
                <a:cs typeface="Times New Roman" pitchFamily="18" charset="0"/>
              </a:rPr>
              <a:t>YOU</a:t>
            </a:r>
            <a:r>
              <a:rPr lang="en-US" sz="1400" dirty="0" smtClean="0">
                <a:solidFill>
                  <a:schemeClr val="tx1"/>
                </a:solidFill>
                <a:latin typeface="Albertus Extra Bold" pitchFamily="34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Albertus Extra Bold" pitchFamily="34" charset="0"/>
                <a:cs typeface="Times New Roman" pitchFamily="18" charset="0"/>
              </a:rPr>
              <a:t>C</a:t>
            </a:r>
            <a:r>
              <a:rPr lang="en-US" sz="1400" dirty="0" smtClean="0">
                <a:solidFill>
                  <a:schemeClr val="tx1"/>
                </a:solidFill>
                <a:latin typeface="Albertus Extra Bold" pitchFamily="34" charset="0"/>
                <a:cs typeface="Times New Roman" pitchFamily="18" charset="0"/>
              </a:rPr>
              <a:t>an Do </a:t>
            </a:r>
          </a:p>
          <a:p>
            <a:pPr marL="342900" indent="-342900" algn="ctr"/>
            <a:endParaRPr lang="en-US" sz="600" dirty="0" smtClean="0">
              <a:solidFill>
                <a:schemeClr val="tx1"/>
              </a:solidFill>
              <a:latin typeface="Albertus Extra Bold" pitchFamily="34" charset="0"/>
              <a:cs typeface="Times New Roman" pitchFamily="18" charset="0"/>
            </a:endParaRPr>
          </a:p>
          <a:p>
            <a:pPr marL="342900" indent="-223838">
              <a:buFont typeface="+mj-lt"/>
              <a:buAutoNum type="arabicPeriod"/>
            </a:pPr>
            <a:r>
              <a:rPr lang="en-US" sz="13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Email your City Council at council@ci.oceanside.ca.us </a:t>
            </a:r>
          </a:p>
          <a:p>
            <a:pPr marL="342900" indent="-223838">
              <a:buFont typeface="+mj-lt"/>
              <a:buAutoNum type="arabicPeriod"/>
            </a:pPr>
            <a:r>
              <a:rPr lang="en-US" sz="13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Email Guajome Park at askparks.lue@sdcounty.ca.gov</a:t>
            </a:r>
          </a:p>
          <a:p>
            <a:pPr marL="342900" indent="-223838">
              <a:buFont typeface="+mj-lt"/>
              <a:buAutoNum type="arabicPeriod"/>
            </a:pPr>
            <a:r>
              <a:rPr lang="en-US" sz="13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Help Distribute flyers email: </a:t>
            </a:r>
            <a:r>
              <a:rPr lang="en-US" sz="13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  <a:hlinkClick r:id="rId2"/>
              </a:rPr>
              <a:t>SaveGuajome@gmail.com</a:t>
            </a:r>
            <a:endParaRPr lang="en-US" sz="13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marL="342900" indent="-223838">
              <a:buFont typeface="+mj-lt"/>
              <a:buAutoNum type="arabicPeriod"/>
            </a:pPr>
            <a:r>
              <a:rPr lang="en-US" sz="13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Sign up on our email list for important events and meetings </a:t>
            </a:r>
          </a:p>
          <a:p>
            <a:pPr marL="342900" indent="-223838">
              <a:buFont typeface="+mj-lt"/>
              <a:buAutoNum type="arabicPeriod"/>
            </a:pPr>
            <a:r>
              <a:rPr lang="en-US" sz="13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Visit our website at SaveGuajomePark.org</a:t>
            </a:r>
          </a:p>
          <a:p>
            <a:pPr marL="342900" indent="-223838"/>
            <a:endParaRPr lang="en-US" sz="800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marL="342900" indent="-223838" algn="ctr"/>
            <a:r>
              <a:rPr lang="en-US" sz="13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“YOUR VOICE MATTERS - SAY NO TO THE MELROSE LINK ” </a:t>
            </a:r>
          </a:p>
          <a:p>
            <a:pPr marL="342900" indent="-342900"/>
            <a:endParaRPr lang="en-US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9219" y="297"/>
            <a:ext cx="4572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  <a:latin typeface="AR DELANEY" pitchFamily="2" charset="0"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AR DELANEY" pitchFamily="2" charset="0"/>
              </a:rPr>
              <a:t>Save Guajome Park!</a:t>
            </a:r>
          </a:p>
          <a:p>
            <a:pPr algn="ctr"/>
            <a:endParaRPr lang="en-US" sz="600" dirty="0">
              <a:solidFill>
                <a:schemeClr val="tx1"/>
              </a:solidFill>
              <a:latin typeface="AR DELANEY" pitchFamily="2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Citizens of Oceanside, let your council know that we</a:t>
            </a:r>
          </a:p>
          <a:p>
            <a:pPr algn="ctr"/>
            <a:endParaRPr lang="en-US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lbertus Extra Bold" pitchFamily="34" charset="0"/>
                <a:ea typeface="Verdana" pitchFamily="34" charset="0"/>
                <a:cs typeface="Verdana" pitchFamily="34" charset="0"/>
              </a:rPr>
              <a:t>OPPOSE THE PROPOSED MELROSE LINK</a:t>
            </a:r>
          </a:p>
          <a:p>
            <a:pPr algn="ctr"/>
            <a:endParaRPr lang="en-US" sz="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Segoe Print" pitchFamily="2" charset="0"/>
                <a:ea typeface="Verdana" pitchFamily="34" charset="0"/>
                <a:cs typeface="Verdana" pitchFamily="34" charset="0"/>
              </a:rPr>
              <a:t>Why</a:t>
            </a:r>
            <a:r>
              <a:rPr lang="en-US" sz="1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algn="ctr"/>
            <a:endParaRPr lang="en-US" sz="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176213">
              <a:buFont typeface="Arial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his project is fiscally irresponsible.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stimated cost $42 Million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 creates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direct benefit to the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Oceanside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citizens at large.</a:t>
            </a:r>
          </a:p>
          <a:p>
            <a:pPr marL="342900" indent="-176213">
              <a:buFont typeface="Arial" pitchFamily="34" charset="0"/>
              <a:buChar char="•"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176213">
              <a:buFont typeface="Arial" pitchFamily="34" charset="0"/>
              <a:buChar char="•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2010 Traffic studies have shown that this link would provide less than 1 minute improvement for traffic and emergency services. </a:t>
            </a:r>
          </a:p>
          <a:p>
            <a:pPr marL="342900" indent="-176213">
              <a:buFont typeface="Arial" pitchFamily="34" charset="0"/>
              <a:buChar char="•"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176213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This project would DIVERT OCEANSIDE FUNDS from current road improvements for Oceanside’s residents and neighborhoods, to ALLOW MORE COMMUTER THRU TRAFFIC to and from Hwy 15.</a:t>
            </a:r>
          </a:p>
          <a:p>
            <a:pPr marL="342900" indent="-176213"/>
            <a:endParaRPr lang="en-US" sz="6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176213">
              <a:buFont typeface="Arial" pitchFamily="34" charset="0"/>
              <a:buChar char="•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This project was shown in 2010 to have detrimental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impacts to Guajome Park wildlife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endangered species with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increased noise, air pollution and traffic beyond comprehension.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176213">
              <a:buFont typeface="Arial" pitchFamily="34" charset="0"/>
              <a:buChar char="•"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176213">
              <a:buFont typeface="Arial" pitchFamily="34" charset="0"/>
              <a:buChar char="•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Millions of Oceanside tax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ayer money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will be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spent to take private lands through eminent domain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from willing and unwilling  property owners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onl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y to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fragment existing neighborhoods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342900" indent="-176213">
              <a:buFont typeface="Arial" pitchFamily="34" charset="0"/>
              <a:buChar char="•"/>
            </a:pPr>
            <a:endParaRPr lang="en-US" sz="6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176213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City ‘s Staff &amp;Planning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Commission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BOTH OPPOSED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this project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!</a:t>
            </a:r>
          </a:p>
          <a:p>
            <a:pPr marL="342900" indent="-176213">
              <a:buFont typeface="Arial" pitchFamily="34" charset="0"/>
              <a:buChar char="•"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176213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upported by the </a:t>
            </a: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Buena Vista </a:t>
            </a:r>
            <a:r>
              <a:rPr lang="en-US" sz="1200" b="1" dirty="0" smtClean="0">
                <a:solidFill>
                  <a:schemeClr val="tx1"/>
                </a:solidFill>
              </a:rPr>
              <a:t>Audubon</a:t>
            </a: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Society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/>
            <a:endParaRPr lang="en-US" sz="8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marL="342900" indent="-342900" algn="ctr"/>
            <a:r>
              <a:rPr lang="en-US" sz="1400" dirty="0" smtClean="0">
                <a:solidFill>
                  <a:schemeClr val="tx1"/>
                </a:solidFill>
                <a:latin typeface="Albertus Extra Bold" pitchFamily="34" charset="0"/>
                <a:cs typeface="Times New Roman" pitchFamily="18" charset="0"/>
              </a:rPr>
              <a:t>What </a:t>
            </a:r>
            <a:r>
              <a:rPr lang="en-US" sz="1400" u="sng" dirty="0" smtClean="0">
                <a:solidFill>
                  <a:schemeClr val="tx1"/>
                </a:solidFill>
                <a:latin typeface="Albertus Extra Bold" pitchFamily="34" charset="0"/>
                <a:cs typeface="Times New Roman" pitchFamily="18" charset="0"/>
              </a:rPr>
              <a:t>YOU</a:t>
            </a:r>
            <a:r>
              <a:rPr lang="en-US" sz="1400" dirty="0" smtClean="0">
                <a:solidFill>
                  <a:schemeClr val="tx1"/>
                </a:solidFill>
                <a:latin typeface="Albertus Extra Bold" pitchFamily="34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Albertus Extra Bold" pitchFamily="34" charset="0"/>
                <a:cs typeface="Times New Roman" pitchFamily="18" charset="0"/>
              </a:rPr>
              <a:t>C</a:t>
            </a:r>
            <a:r>
              <a:rPr lang="en-US" sz="1400" dirty="0" smtClean="0">
                <a:solidFill>
                  <a:schemeClr val="tx1"/>
                </a:solidFill>
                <a:latin typeface="Albertus Extra Bold" pitchFamily="34" charset="0"/>
                <a:cs typeface="Times New Roman" pitchFamily="18" charset="0"/>
              </a:rPr>
              <a:t>an Do </a:t>
            </a:r>
          </a:p>
          <a:p>
            <a:pPr marL="342900" indent="-342900" algn="ctr"/>
            <a:endParaRPr lang="en-US" sz="800" dirty="0" smtClean="0">
              <a:solidFill>
                <a:schemeClr val="tx1"/>
              </a:solidFill>
              <a:latin typeface="Albertus Extra Bold" pitchFamily="34" charset="0"/>
              <a:cs typeface="Times New Roman" pitchFamily="18" charset="0"/>
            </a:endParaRPr>
          </a:p>
          <a:p>
            <a:pPr marL="342900" indent="-223838">
              <a:buFont typeface="+mj-lt"/>
              <a:buAutoNum type="arabicPeriod"/>
            </a:pPr>
            <a:r>
              <a:rPr lang="en-US" sz="13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Email your City Council at council@ci.oceanside.ca.us </a:t>
            </a:r>
          </a:p>
          <a:p>
            <a:pPr marL="342900" indent="-223838">
              <a:buFont typeface="+mj-lt"/>
              <a:buAutoNum type="arabicPeriod"/>
            </a:pPr>
            <a:r>
              <a:rPr lang="en-US" sz="13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Email Guajome Park at askparks.lue@sdcounty.ca.gov</a:t>
            </a:r>
          </a:p>
          <a:p>
            <a:pPr marL="342900" indent="-223838">
              <a:buFont typeface="+mj-lt"/>
              <a:buAutoNum type="arabicPeriod"/>
            </a:pPr>
            <a:r>
              <a:rPr lang="en-US" sz="13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Help Distribute flyers email: </a:t>
            </a:r>
            <a:r>
              <a:rPr lang="en-US" sz="13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  <a:hlinkClick r:id="rId2"/>
              </a:rPr>
              <a:t>SaveGuajome@gmail.com</a:t>
            </a:r>
            <a:endParaRPr lang="en-US" sz="13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marL="342900" indent="-223838">
              <a:buFont typeface="+mj-lt"/>
              <a:buAutoNum type="arabicPeriod"/>
            </a:pPr>
            <a:r>
              <a:rPr lang="en-US" sz="13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Sign up on our email list for important events and meetings </a:t>
            </a:r>
          </a:p>
          <a:p>
            <a:pPr marL="342900" indent="-223838">
              <a:buFont typeface="+mj-lt"/>
              <a:buAutoNum type="arabicPeriod"/>
            </a:pPr>
            <a:r>
              <a:rPr lang="en-US" sz="13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Visit our website at SaveGuajomePark.org</a:t>
            </a:r>
          </a:p>
          <a:p>
            <a:pPr marL="342900" indent="-223838"/>
            <a:endParaRPr lang="en-US" sz="800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marL="342900" indent="-223838" algn="ctr"/>
            <a:r>
              <a:rPr lang="en-US" sz="13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“YOUR VOICE MATTERS - SAY NO TO THE MELROSE LINK ” </a:t>
            </a:r>
          </a:p>
          <a:p>
            <a:pPr marL="342900" indent="-342900"/>
            <a:endParaRPr lang="en-US" sz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572000" y="-5260"/>
            <a:ext cx="4551113" cy="6863258"/>
            <a:chOff x="4572000" y="-5260"/>
            <a:chExt cx="4551113" cy="6863258"/>
          </a:xfrm>
        </p:grpSpPr>
        <p:sp>
          <p:nvSpPr>
            <p:cNvPr id="9" name="Rectangle 8"/>
            <p:cNvSpPr/>
            <p:nvPr/>
          </p:nvSpPr>
          <p:spPr>
            <a:xfrm>
              <a:off x="4572000" y="-5260"/>
              <a:ext cx="4551113" cy="685800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+mj-lt"/>
                </a:rPr>
                <a:t>Melrose Link (aka Melrose “Extension” or “Gap”)</a:t>
              </a:r>
            </a:p>
            <a:p>
              <a:pPr algn="ctr"/>
              <a:endParaRPr lang="en-US" sz="1200" b="1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endParaRPr>
            </a:p>
            <a:p>
              <a:pPr marL="342900" indent="-342900"/>
              <a:endParaRPr lang="en-US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pic>
          <p:nvPicPr>
            <p:cNvPr id="11272" name="Picture 8"/>
            <p:cNvPicPr>
              <a:picLocks noChangeAspect="1" noChangeArrowheads="1"/>
            </p:cNvPicPr>
            <p:nvPr/>
          </p:nvPicPr>
          <p:blipFill>
            <a:blip r:embed="rId2" cstate="print">
              <a:lum bright="10000"/>
            </a:blip>
            <a:srcRect l="23493" t="8190" r="17605" b="24334"/>
            <a:stretch>
              <a:fillRect/>
            </a:stretch>
          </p:blipFill>
          <p:spPr bwMode="auto">
            <a:xfrm rot="16200000">
              <a:off x="3568249" y="1409838"/>
              <a:ext cx="6551818" cy="4344501"/>
            </a:xfrm>
            <a:prstGeom prst="rect">
              <a:avLst/>
            </a:prstGeom>
            <a:no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7" name="Group 6"/>
          <p:cNvGrpSpPr/>
          <p:nvPr/>
        </p:nvGrpSpPr>
        <p:grpSpPr>
          <a:xfrm>
            <a:off x="0" y="-30277"/>
            <a:ext cx="4551113" cy="6863258"/>
            <a:chOff x="4572000" y="-5260"/>
            <a:chExt cx="4551113" cy="6863258"/>
          </a:xfrm>
        </p:grpSpPr>
        <p:sp>
          <p:nvSpPr>
            <p:cNvPr id="8" name="Rectangle 7"/>
            <p:cNvSpPr/>
            <p:nvPr/>
          </p:nvSpPr>
          <p:spPr>
            <a:xfrm>
              <a:off x="4572000" y="-5260"/>
              <a:ext cx="4551113" cy="685800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+mj-lt"/>
                </a:rPr>
                <a:t>Melrose Link (aka Melrose “Extension” or “Gap”)</a:t>
              </a:r>
            </a:p>
            <a:p>
              <a:pPr algn="ctr"/>
              <a:endParaRPr lang="en-US" sz="1200" b="1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200" dirty="0" smtClean="0">
                <a:solidFill>
                  <a:schemeClr val="tx1"/>
                </a:solidFill>
                <a:latin typeface="+mj-lt"/>
              </a:endParaRPr>
            </a:p>
            <a:p>
              <a:pPr algn="ctr"/>
              <a:endParaRPr lang="en-US" sz="14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endParaRPr>
            </a:p>
            <a:p>
              <a:pPr marL="342900" indent="-342900"/>
              <a:endParaRPr lang="en-US" sz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2" cstate="print">
              <a:lum bright="10000"/>
            </a:blip>
            <a:srcRect l="23493" t="8190" r="17605" b="24334"/>
            <a:stretch>
              <a:fillRect/>
            </a:stretch>
          </p:blipFill>
          <p:spPr bwMode="auto">
            <a:xfrm rot="16200000">
              <a:off x="3568249" y="1409838"/>
              <a:ext cx="6551818" cy="4344501"/>
            </a:xfrm>
            <a:prstGeom prst="rect">
              <a:avLst/>
            </a:prstGeom>
            <a:noFill/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</p:spPr>
        </p:pic>
      </p:grpSp>
      <p:sp>
        <p:nvSpPr>
          <p:cNvPr id="11" name="Rectangle 10"/>
          <p:cNvSpPr/>
          <p:nvPr/>
        </p:nvSpPr>
        <p:spPr>
          <a:xfrm>
            <a:off x="404822" y="2480165"/>
            <a:ext cx="1187355" cy="163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Guajome Regional Park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69076" y="2210940"/>
            <a:ext cx="1187355" cy="524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Guajome Regional Park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4842" y="265813"/>
            <a:ext cx="1186884" cy="225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Home Depot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67785" y="286602"/>
            <a:ext cx="1156566" cy="201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Home Depot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1105815">
            <a:off x="6992354" y="4784079"/>
            <a:ext cx="1340259" cy="2839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Sante</a:t>
            </a:r>
            <a:r>
              <a:rPr lang="en-US" sz="1400" b="1" dirty="0" smtClean="0">
                <a:solidFill>
                  <a:schemeClr val="tx1"/>
                </a:solidFill>
              </a:rPr>
              <a:t> Fe Road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105815">
            <a:off x="2398993" y="4821423"/>
            <a:ext cx="1427129" cy="158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</a:rPr>
              <a:t>Sante</a:t>
            </a:r>
            <a:r>
              <a:rPr lang="en-US" sz="1200" b="1" dirty="0" smtClean="0">
                <a:solidFill>
                  <a:schemeClr val="tx1"/>
                </a:solidFill>
              </a:rPr>
              <a:t> Fe Road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16784657">
            <a:off x="5563348" y="3035423"/>
            <a:ext cx="2421907" cy="331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Proposed Melrose 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Link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 rot="16784657">
            <a:off x="955188" y="3076478"/>
            <a:ext cx="2477817" cy="286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Proposed Melrose Link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AutoShape 2" descr="Image result for compass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6" name="Picture 4" descr="Compass Clip Art Free | Clipart library - Free Clipart 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0197" y="5905500"/>
            <a:ext cx="685878" cy="676275"/>
          </a:xfrm>
          <a:prstGeom prst="rect">
            <a:avLst/>
          </a:prstGeom>
          <a:noFill/>
        </p:spPr>
      </p:pic>
      <p:pic>
        <p:nvPicPr>
          <p:cNvPr id="20" name="Picture 4" descr="Compass Clip Art Free | Clipart library - Free Clipart 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3147" y="5991225"/>
            <a:ext cx="685878" cy="676275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6895685" y="1762839"/>
            <a:ext cx="1825234" cy="524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Bridge proposed over Guajome Lake Road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5017" y="1710524"/>
            <a:ext cx="1825234" cy="524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Bridge proposed over Guajome Lake Road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42867" y="5695669"/>
            <a:ext cx="2136858" cy="524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$42 Million of Oceanside’s money for less than 1 min improved traffic?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86789" y="5616057"/>
            <a:ext cx="2136858" cy="524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$42 Million of Oceanside’s money for less than 1 min improved traffic?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4571999" y="641443"/>
            <a:ext cx="1419367" cy="859810"/>
          </a:xfrm>
          <a:prstGeom prst="wedgeRectCallout">
            <a:avLst>
              <a:gd name="adj1" fmla="val 63673"/>
              <a:gd name="adj2" fmla="val 49219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Green Paradise Farms “does not want to sell”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27296" y="630070"/>
            <a:ext cx="1419367" cy="859810"/>
          </a:xfrm>
          <a:prstGeom prst="wedgeRectCallout">
            <a:avLst>
              <a:gd name="adj1" fmla="val 63673"/>
              <a:gd name="adj2" fmla="val 49219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Green Paradise Farms “does not want to sell”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2893327" y="3334600"/>
            <a:ext cx="1708246" cy="978091"/>
          </a:xfrm>
          <a:prstGeom prst="wedgeRectCallout">
            <a:avLst>
              <a:gd name="adj1" fmla="val -58292"/>
              <a:gd name="adj2" fmla="val 5439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en-US" sz="1400" b="1" dirty="0" smtClean="0">
                <a:solidFill>
                  <a:schemeClr val="tx1"/>
                </a:solidFill>
              </a:rPr>
              <a:t>Many affected properties </a:t>
            </a:r>
            <a:r>
              <a:rPr lang="en-US" sz="1400" b="1" dirty="0" smtClean="0">
                <a:solidFill>
                  <a:schemeClr val="tx1"/>
                </a:solidFill>
              </a:rPr>
              <a:t>in Oceanside, Vista and the County </a:t>
            </a:r>
          </a:p>
          <a:p>
            <a:pPr algn="ctr">
              <a:lnSpc>
                <a:spcPts val="1500"/>
              </a:lnSpc>
            </a:pPr>
            <a:r>
              <a:rPr lang="en-US" sz="1400" b="1" dirty="0" smtClean="0">
                <a:solidFill>
                  <a:schemeClr val="tx1"/>
                </a:solidFill>
              </a:rPr>
              <a:t>“Don’t want to Sell”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7394810" y="3377819"/>
            <a:ext cx="1708246" cy="978091"/>
          </a:xfrm>
          <a:prstGeom prst="wedgeRectCallout">
            <a:avLst>
              <a:gd name="adj1" fmla="val -58292"/>
              <a:gd name="adj2" fmla="val 5439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en-US" sz="1400" b="1" dirty="0" smtClean="0">
                <a:solidFill>
                  <a:schemeClr val="tx1"/>
                </a:solidFill>
              </a:rPr>
              <a:t>Many affected properties </a:t>
            </a:r>
            <a:r>
              <a:rPr lang="en-US" sz="1400" b="1" dirty="0" smtClean="0">
                <a:solidFill>
                  <a:schemeClr val="tx1"/>
                </a:solidFill>
              </a:rPr>
              <a:t>in Oceanside, Vista and the County </a:t>
            </a:r>
          </a:p>
          <a:p>
            <a:pPr algn="ctr">
              <a:lnSpc>
                <a:spcPts val="1500"/>
              </a:lnSpc>
            </a:pPr>
            <a:r>
              <a:rPr lang="en-US" sz="1400" b="1" dirty="0" smtClean="0">
                <a:solidFill>
                  <a:schemeClr val="tx1"/>
                </a:solidFill>
              </a:rPr>
              <a:t>“Don’t want to Sell”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34578</TotalTime>
  <Words>572</Words>
  <Application>Microsoft Office PowerPoint</Application>
  <PresentationFormat>On-screen Show (4:3)</PresentationFormat>
  <Paragraphs>153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</dc:creator>
  <cp:lastModifiedBy>Jane</cp:lastModifiedBy>
  <cp:revision>21</cp:revision>
  <dcterms:created xsi:type="dcterms:W3CDTF">2019-01-20T00:32:54Z</dcterms:created>
  <dcterms:modified xsi:type="dcterms:W3CDTF">2019-02-16T02:09:03Z</dcterms:modified>
</cp:coreProperties>
</file>