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58" r:id="rId5"/>
    <p:sldId id="259" r:id="rId6"/>
    <p:sldId id="260" r:id="rId7"/>
    <p:sldId id="261" r:id="rId8"/>
    <p:sldId id="262" r:id="rId9"/>
    <p:sldId id="263" r:id="rId10"/>
    <p:sldId id="264" r:id="rId11"/>
    <p:sldId id="265" r:id="rId12"/>
    <p:sldId id="266" r:id="rId13"/>
    <p:sldId id="267" r:id="rId14"/>
    <p:sldId id="281" r:id="rId15"/>
    <p:sldId id="268" r:id="rId16"/>
    <p:sldId id="269" r:id="rId17"/>
    <p:sldId id="270" r:id="rId18"/>
    <p:sldId id="271" r:id="rId19"/>
    <p:sldId id="272" r:id="rId20"/>
    <p:sldId id="273" r:id="rId21"/>
    <p:sldId id="274" r:id="rId22"/>
    <p:sldId id="275" r:id="rId23"/>
    <p:sldId id="276" r:id="rId24"/>
    <p:sldId id="279" r:id="rId25"/>
    <p:sldId id="277"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78" autoAdjust="0"/>
  </p:normalViewPr>
  <p:slideViewPr>
    <p:cSldViewPr snapToGrid="0">
      <p:cViewPr varScale="1">
        <p:scale>
          <a:sx n="65" d="100"/>
          <a:sy n="65" d="100"/>
        </p:scale>
        <p:origin x="6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7E92F4-5800-40F0-9927-276059DDF351}"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220368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E92F4-5800-40F0-9927-276059DDF351}"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403415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E92F4-5800-40F0-9927-276059DDF351}"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119697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E92F4-5800-40F0-9927-276059DDF351}"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384794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7E92F4-5800-40F0-9927-276059DDF351}"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44459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7E92F4-5800-40F0-9927-276059DDF351}" type="datetimeFigureOut">
              <a:rPr lang="en-US" smtClean="0"/>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310450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7E92F4-5800-40F0-9927-276059DDF351}" type="datetimeFigureOut">
              <a:rPr lang="en-US" smtClean="0"/>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172291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7E92F4-5800-40F0-9927-276059DDF351}" type="datetimeFigureOut">
              <a:rPr lang="en-US" smtClean="0"/>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405188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E92F4-5800-40F0-9927-276059DDF351}" type="datetimeFigureOut">
              <a:rPr lang="en-US" smtClean="0"/>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397758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7E92F4-5800-40F0-9927-276059DDF351}" type="datetimeFigureOut">
              <a:rPr lang="en-US" smtClean="0"/>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37564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7E92F4-5800-40F0-9927-276059DDF351}" type="datetimeFigureOut">
              <a:rPr lang="en-US" smtClean="0"/>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19F68-24B6-41A6-9E3A-DADCB53582FC}" type="slidenum">
              <a:rPr lang="en-US" smtClean="0"/>
              <a:t>‹#›</a:t>
            </a:fld>
            <a:endParaRPr lang="en-US"/>
          </a:p>
        </p:txBody>
      </p:sp>
    </p:spTree>
    <p:extLst>
      <p:ext uri="{BB962C8B-B14F-4D97-AF65-F5344CB8AC3E}">
        <p14:creationId xmlns:p14="http://schemas.microsoft.com/office/powerpoint/2010/main" val="127354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E92F4-5800-40F0-9927-276059DDF351}" type="datetimeFigureOut">
              <a:rPr lang="en-US" smtClean="0"/>
              <a:t>7/13/2024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19F68-24B6-41A6-9E3A-DADCB53582FC}" type="slidenum">
              <a:rPr lang="en-US" smtClean="0"/>
              <a:t>‹#›</a:t>
            </a:fld>
            <a:endParaRPr lang="en-US"/>
          </a:p>
        </p:txBody>
      </p:sp>
    </p:spTree>
    <p:extLst>
      <p:ext uri="{BB962C8B-B14F-4D97-AF65-F5344CB8AC3E}">
        <p14:creationId xmlns:p14="http://schemas.microsoft.com/office/powerpoint/2010/main" val="214806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Milfoil 2023 and 2024</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123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5166" y="613954"/>
            <a:ext cx="4428307" cy="6087292"/>
          </a:xfrm>
        </p:spPr>
      </p:pic>
    </p:spTree>
    <p:extLst>
      <p:ext uri="{BB962C8B-B14F-4D97-AF65-F5344CB8AC3E}">
        <p14:creationId xmlns:p14="http://schemas.microsoft.com/office/powerpoint/2010/main" val="1654217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4, 2023</a:t>
            </a:r>
            <a:endParaRPr lang="en-US" dirty="0"/>
          </a:p>
        </p:txBody>
      </p:sp>
      <p:sp>
        <p:nvSpPr>
          <p:cNvPr id="3" name="Content Placeholder 2"/>
          <p:cNvSpPr>
            <a:spLocks noGrp="1"/>
          </p:cNvSpPr>
          <p:nvPr>
            <p:ph idx="1"/>
          </p:nvPr>
        </p:nvSpPr>
        <p:spPr/>
        <p:txBody>
          <a:bodyPr/>
          <a:lstStyle/>
          <a:p>
            <a:pPr marL="0" indent="0">
              <a:buNone/>
            </a:pPr>
            <a:r>
              <a:rPr lang="en-US" dirty="0" smtClean="0"/>
              <a:t>Indian Lake</a:t>
            </a:r>
          </a:p>
          <a:p>
            <a:r>
              <a:rPr lang="en-US" dirty="0" smtClean="0"/>
              <a:t>Northwest Shore	8 bags @ 200 lbs.</a:t>
            </a:r>
          </a:p>
          <a:p>
            <a:r>
              <a:rPr lang="en-US" dirty="0" smtClean="0"/>
              <a:t>West Shore	8 bags @ 200 lbs.</a:t>
            </a:r>
          </a:p>
          <a:p>
            <a:r>
              <a:rPr lang="en-US" dirty="0" smtClean="0"/>
              <a:t>Southeast Shore	0.5 bags @ 12.5 lbs.</a:t>
            </a:r>
          </a:p>
          <a:p>
            <a:r>
              <a:rPr lang="en-US" dirty="0" smtClean="0"/>
              <a:t>Total	19 bags @ 475 lbs.</a:t>
            </a:r>
            <a:endParaRPr lang="en-US" dirty="0"/>
          </a:p>
        </p:txBody>
      </p:sp>
    </p:spTree>
    <p:extLst>
      <p:ext uri="{BB962C8B-B14F-4D97-AF65-F5344CB8AC3E}">
        <p14:creationId xmlns:p14="http://schemas.microsoft.com/office/powerpoint/2010/main" val="695922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5166" y="548640"/>
            <a:ext cx="4846320" cy="6165669"/>
          </a:xfrm>
        </p:spPr>
      </p:pic>
    </p:spTree>
    <p:extLst>
      <p:ext uri="{BB962C8B-B14F-4D97-AF65-F5344CB8AC3E}">
        <p14:creationId xmlns:p14="http://schemas.microsoft.com/office/powerpoint/2010/main" val="266980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5, 2023	</a:t>
            </a:r>
            <a:endParaRPr lang="en-US" dirty="0"/>
          </a:p>
        </p:txBody>
      </p:sp>
      <p:sp>
        <p:nvSpPr>
          <p:cNvPr id="3" name="Content Placeholder 2"/>
          <p:cNvSpPr>
            <a:spLocks noGrp="1"/>
          </p:cNvSpPr>
          <p:nvPr>
            <p:ph idx="1"/>
          </p:nvPr>
        </p:nvSpPr>
        <p:spPr/>
        <p:txBody>
          <a:bodyPr/>
          <a:lstStyle/>
          <a:p>
            <a:pPr marL="0" indent="0">
              <a:buNone/>
            </a:pPr>
            <a:r>
              <a:rPr lang="en-US" dirty="0" smtClean="0"/>
              <a:t>Mountain View Lake</a:t>
            </a:r>
          </a:p>
          <a:p>
            <a:r>
              <a:rPr lang="en-US" dirty="0" smtClean="0"/>
              <a:t>Southwest Shore of Channel	28 bags @ 700 lbs.</a:t>
            </a:r>
          </a:p>
          <a:p>
            <a:r>
              <a:rPr lang="en-US" dirty="0" smtClean="0"/>
              <a:t>Northern (Poplar) Island Area	101 bags @ 2525 lbs.</a:t>
            </a:r>
          </a:p>
          <a:p>
            <a:r>
              <a:rPr lang="en-US" dirty="0" smtClean="0"/>
              <a:t>Eastern Shore Area	23 bags @ 575 lbs.</a:t>
            </a:r>
          </a:p>
          <a:p>
            <a:r>
              <a:rPr lang="en-US" dirty="0" smtClean="0"/>
              <a:t>Total	150 bags @ 3800 lbs.</a:t>
            </a:r>
            <a:endParaRPr lang="en-US" dirty="0"/>
          </a:p>
        </p:txBody>
      </p:sp>
    </p:spTree>
    <p:extLst>
      <p:ext uri="{BB962C8B-B14F-4D97-AF65-F5344CB8AC3E}">
        <p14:creationId xmlns:p14="http://schemas.microsoft.com/office/powerpoint/2010/main" val="1945074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0836"/>
            <a:ext cx="10515600" cy="6622473"/>
          </a:xfrm>
        </p:spPr>
      </p:pic>
    </p:spTree>
    <p:extLst>
      <p:ext uri="{BB962C8B-B14F-4D97-AF65-F5344CB8AC3E}">
        <p14:creationId xmlns:p14="http://schemas.microsoft.com/office/powerpoint/2010/main" val="3283726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Week 1	76 bags @ 1900 lbs.</a:t>
            </a:r>
          </a:p>
          <a:p>
            <a:r>
              <a:rPr lang="en-US" dirty="0" smtClean="0"/>
              <a:t>Week 2	26.5 bags @ 662.5 lbs.</a:t>
            </a:r>
          </a:p>
          <a:p>
            <a:r>
              <a:rPr lang="en-US" dirty="0" smtClean="0"/>
              <a:t>Week 3	58.1 bags @ 1452.5 lbs.</a:t>
            </a:r>
          </a:p>
          <a:p>
            <a:r>
              <a:rPr lang="en-US" dirty="0" smtClean="0"/>
              <a:t>Week 4	19 bags @ 475 lbs.</a:t>
            </a:r>
          </a:p>
          <a:p>
            <a:r>
              <a:rPr lang="en-US" dirty="0" smtClean="0"/>
              <a:t>Week 5	152 bags @ 3800 lbs.</a:t>
            </a:r>
          </a:p>
          <a:p>
            <a:r>
              <a:rPr lang="en-US" dirty="0" smtClean="0"/>
              <a:t>(wks 1-4	179.6 bags @ 4490 lbs.)</a:t>
            </a:r>
          </a:p>
          <a:p>
            <a:r>
              <a:rPr lang="en-US" dirty="0" smtClean="0"/>
              <a:t>Total	331.6 bags @ 8290 lbs.</a:t>
            </a:r>
            <a:endParaRPr lang="en-US" dirty="0"/>
          </a:p>
        </p:txBody>
      </p:sp>
    </p:spTree>
    <p:extLst>
      <p:ext uri="{BB962C8B-B14F-4D97-AF65-F5344CB8AC3E}">
        <p14:creationId xmlns:p14="http://schemas.microsoft.com/office/powerpoint/2010/main" val="3066944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ProcellaCOR</a:t>
            </a:r>
            <a:endParaRPr lang="en-US" dirty="0"/>
          </a:p>
        </p:txBody>
      </p:sp>
      <p:sp>
        <p:nvSpPr>
          <p:cNvPr id="3" name="Content Placeholder 2"/>
          <p:cNvSpPr>
            <a:spLocks noGrp="1"/>
          </p:cNvSpPr>
          <p:nvPr>
            <p:ph idx="1"/>
          </p:nvPr>
        </p:nvSpPr>
        <p:spPr/>
        <p:txBody>
          <a:bodyPr/>
          <a:lstStyle/>
          <a:p>
            <a:r>
              <a:rPr lang="en-US" dirty="0" smtClean="0"/>
              <a:t>Applied on Horseshoe Pond June 18, </a:t>
            </a:r>
            <a:r>
              <a:rPr lang="en-US" dirty="0" smtClean="0"/>
              <a:t>2024</a:t>
            </a:r>
            <a:endParaRPr lang="en-US" dirty="0" smtClean="0"/>
          </a:p>
          <a:p>
            <a:r>
              <a:rPr lang="en-US" dirty="0" smtClean="0"/>
              <a:t>Applied on Chateaugay Lake June 28, </a:t>
            </a:r>
            <a:r>
              <a:rPr lang="en-US" dirty="0" smtClean="0"/>
              <a:t>2024</a:t>
            </a:r>
            <a:endParaRPr lang="en-US" dirty="0" smtClean="0"/>
          </a:p>
          <a:p>
            <a:r>
              <a:rPr lang="en-US" dirty="0" smtClean="0"/>
              <a:t>Glenn Sullivan toured our lakes June 18, </a:t>
            </a:r>
            <a:r>
              <a:rPr lang="en-US" dirty="0" smtClean="0"/>
              <a:t>2024 </a:t>
            </a:r>
            <a:r>
              <a:rPr lang="en-US" dirty="0" smtClean="0"/>
              <a:t>(Biologist with 30+ years experience)</a:t>
            </a:r>
          </a:p>
          <a:p>
            <a:pPr lvl="1"/>
            <a:r>
              <a:rPr lang="en-US" dirty="0" smtClean="0"/>
              <a:t>Mountain View Lake would be a good candidate (start with a 30-40 acre area at $1500/acre)</a:t>
            </a:r>
          </a:p>
          <a:p>
            <a:r>
              <a:rPr lang="en-US" dirty="0" smtClean="0"/>
              <a:t>Example: Minerva Lake-used to spend $50-70,000 on divers; Treated for $35,000; no divers for 3 years; year 4 will have divers for 2-5 days</a:t>
            </a:r>
          </a:p>
          <a:p>
            <a:endParaRPr lang="en-US" dirty="0"/>
          </a:p>
        </p:txBody>
      </p:sp>
    </p:spTree>
    <p:extLst>
      <p:ext uri="{BB962C8B-B14F-4D97-AF65-F5344CB8AC3E}">
        <p14:creationId xmlns:p14="http://schemas.microsoft.com/office/powerpoint/2010/main" val="2558524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Horseshoe Pond</a:t>
            </a:r>
            <a:endParaRPr lang="en-US" dirty="0"/>
          </a:p>
        </p:txBody>
      </p:sp>
      <p:pic>
        <p:nvPicPr>
          <p:cNvPr id="4" name="Content Placeholder 3"/>
          <p:cNvPicPr>
            <a:picLocks noGrp="1" noChangeAspect="1"/>
          </p:cNvPicPr>
          <p:nvPr>
            <p:ph idx="1"/>
          </p:nvPr>
        </p:nvPicPr>
        <p:blipFill>
          <a:blip r:embed="rId2"/>
          <a:stretch>
            <a:fillRect/>
          </a:stretch>
        </p:blipFill>
        <p:spPr>
          <a:xfrm>
            <a:off x="672177" y="1892861"/>
            <a:ext cx="3263503" cy="4351338"/>
          </a:xfrm>
          <a:prstGeom prst="rect">
            <a:avLst/>
          </a:prstGeom>
        </p:spPr>
      </p:pic>
      <p:pic>
        <p:nvPicPr>
          <p:cNvPr id="5" name="Picture 4"/>
          <p:cNvPicPr>
            <a:picLocks noChangeAspect="1"/>
          </p:cNvPicPr>
          <p:nvPr/>
        </p:nvPicPr>
        <p:blipFill>
          <a:blip r:embed="rId3"/>
          <a:stretch>
            <a:fillRect/>
          </a:stretch>
        </p:blipFill>
        <p:spPr>
          <a:xfrm>
            <a:off x="6096000" y="672353"/>
            <a:ext cx="5047129" cy="5560220"/>
          </a:xfrm>
          <a:prstGeom prst="rect">
            <a:avLst/>
          </a:prstGeom>
        </p:spPr>
      </p:pic>
    </p:spTree>
    <p:extLst>
      <p:ext uri="{BB962C8B-B14F-4D97-AF65-F5344CB8AC3E}">
        <p14:creationId xmlns:p14="http://schemas.microsoft.com/office/powerpoint/2010/main" val="2685534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Chateaugay Lake</a:t>
            </a:r>
            <a:endParaRPr lang="en-US" dirty="0"/>
          </a:p>
        </p:txBody>
      </p:sp>
      <p:pic>
        <p:nvPicPr>
          <p:cNvPr id="4" name="Content Placeholder 3"/>
          <p:cNvPicPr>
            <a:picLocks noGrp="1" noChangeAspect="1"/>
          </p:cNvPicPr>
          <p:nvPr>
            <p:ph idx="1"/>
          </p:nvPr>
        </p:nvPicPr>
        <p:blipFill>
          <a:blip r:embed="rId2"/>
          <a:stretch>
            <a:fillRect/>
          </a:stretch>
        </p:blipFill>
        <p:spPr>
          <a:xfrm>
            <a:off x="3061862" y="1345474"/>
            <a:ext cx="7114104" cy="5669280"/>
          </a:xfrm>
          <a:prstGeom prst="rect">
            <a:avLst/>
          </a:prstGeom>
        </p:spPr>
      </p:pic>
    </p:spTree>
    <p:extLst>
      <p:ext uri="{BB962C8B-B14F-4D97-AF65-F5344CB8AC3E}">
        <p14:creationId xmlns:p14="http://schemas.microsoft.com/office/powerpoint/2010/main" val="3159244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pic>
        <p:nvPicPr>
          <p:cNvPr id="4" name="Content Placeholder 3"/>
          <p:cNvPicPr>
            <a:picLocks noGrp="1" noChangeAspect="1"/>
          </p:cNvPicPr>
          <p:nvPr>
            <p:ph idx="1"/>
          </p:nvPr>
        </p:nvPicPr>
        <p:blipFill>
          <a:blip r:embed="rId2"/>
          <a:stretch>
            <a:fillRect/>
          </a:stretch>
        </p:blipFill>
        <p:spPr>
          <a:xfrm>
            <a:off x="1058091" y="1423850"/>
            <a:ext cx="10149840" cy="5251269"/>
          </a:xfrm>
          <a:prstGeom prst="rect">
            <a:avLst/>
          </a:prstGeom>
        </p:spPr>
      </p:pic>
    </p:spTree>
    <p:extLst>
      <p:ext uri="{BB962C8B-B14F-4D97-AF65-F5344CB8AC3E}">
        <p14:creationId xmlns:p14="http://schemas.microsoft.com/office/powerpoint/2010/main" val="1537640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ALAP/AWI-June, July, August water samples</a:t>
            </a:r>
            <a:endParaRPr lang="en-US" dirty="0"/>
          </a:p>
        </p:txBody>
      </p:sp>
      <p:sp>
        <p:nvSpPr>
          <p:cNvPr id="3" name="Content Placeholder 2"/>
          <p:cNvSpPr>
            <a:spLocks noGrp="1"/>
          </p:cNvSpPr>
          <p:nvPr>
            <p:ph idx="1"/>
          </p:nvPr>
        </p:nvSpPr>
        <p:spPr>
          <a:xfrm>
            <a:off x="838200" y="1413164"/>
            <a:ext cx="10515600" cy="4763799"/>
          </a:xfrm>
        </p:spPr>
        <p:txBody>
          <a:bodyPr/>
          <a:lstStyle/>
          <a:p>
            <a:r>
              <a:rPr lang="en-US" dirty="0" smtClean="0"/>
              <a:t>Our June water samples have been sent to Adirondack Watershed Institute in Paul Smiths for analysis. (thank you to our trained water sample collection volunteers Eileen Junbluth and Mary Wanzer)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6" y="2991393"/>
            <a:ext cx="1762371" cy="22061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334" y="2991394"/>
            <a:ext cx="3829584" cy="22061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254" y="2991393"/>
            <a:ext cx="5515745" cy="15432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345" y="4534658"/>
            <a:ext cx="2054227" cy="225366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5658" y="4534657"/>
            <a:ext cx="1448935" cy="2323343"/>
          </a:xfrm>
          <a:prstGeom prst="rect">
            <a:avLst/>
          </a:prstGeom>
        </p:spPr>
      </p:pic>
    </p:spTree>
    <p:extLst>
      <p:ext uri="{BB962C8B-B14F-4D97-AF65-F5344CB8AC3E}">
        <p14:creationId xmlns:p14="http://schemas.microsoft.com/office/powerpoint/2010/main" val="2184922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 – we will always need the divers</a:t>
            </a:r>
            <a:endParaRPr lang="en-US" dirty="0"/>
          </a:p>
        </p:txBody>
      </p:sp>
      <p:pic>
        <p:nvPicPr>
          <p:cNvPr id="4" name="Content Placeholder 3"/>
          <p:cNvPicPr>
            <a:picLocks noGrp="1" noChangeAspect="1"/>
          </p:cNvPicPr>
          <p:nvPr>
            <p:ph idx="1"/>
          </p:nvPr>
        </p:nvPicPr>
        <p:blipFill>
          <a:blip r:embed="rId2"/>
          <a:stretch>
            <a:fillRect/>
          </a:stretch>
        </p:blipFill>
        <p:spPr>
          <a:xfrm>
            <a:off x="1261180" y="1825625"/>
            <a:ext cx="9669640" cy="4351338"/>
          </a:xfrm>
          <a:prstGeom prst="rect">
            <a:avLst/>
          </a:prstGeom>
        </p:spPr>
      </p:pic>
    </p:spTree>
    <p:extLst>
      <p:ext uri="{BB962C8B-B14F-4D97-AF65-F5344CB8AC3E}">
        <p14:creationId xmlns:p14="http://schemas.microsoft.com/office/powerpoint/2010/main" val="2517419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ProcellaCOR</a:t>
            </a:r>
            <a:endParaRPr lang="en-US" dirty="0"/>
          </a:p>
        </p:txBody>
      </p:sp>
      <p:sp>
        <p:nvSpPr>
          <p:cNvPr id="3" name="Content Placeholder 2"/>
          <p:cNvSpPr>
            <a:spLocks noGrp="1"/>
          </p:cNvSpPr>
          <p:nvPr>
            <p:ph idx="1"/>
          </p:nvPr>
        </p:nvSpPr>
        <p:spPr/>
        <p:txBody>
          <a:bodyPr/>
          <a:lstStyle/>
          <a:p>
            <a:r>
              <a:rPr lang="en-US" dirty="0"/>
              <a:t>ProcellaCOR works by mimicking a plant hormone specific to milfoil. "It causes the plant to grow so rapidly, the stems elongate, the stems collapse and the plant dies," said Johnson</a:t>
            </a:r>
            <a:r>
              <a:rPr lang="en-US" dirty="0" smtClean="0"/>
              <a:t>.</a:t>
            </a:r>
          </a:p>
          <a:p>
            <a:r>
              <a:rPr lang="en-US" dirty="0"/>
              <a:t>He says that compared to other herbicides, "it's used at a much lower dose than most of the aquatic ones. A lot of people were using Renovate [another chemical herbicide] before this. In fact Loon Lake and Lake Luzerne in the Adirondacks used to use Renovate...and you use it at about 2000 parts per billion. And this we're using about six parts per billion. So it's dramatically different</a:t>
            </a:r>
            <a:r>
              <a:rPr lang="en-US" dirty="0" smtClean="0"/>
              <a:t>.“</a:t>
            </a:r>
          </a:p>
          <a:p>
            <a:endParaRPr lang="en-US" dirty="0"/>
          </a:p>
        </p:txBody>
      </p:sp>
    </p:spTree>
    <p:extLst>
      <p:ext uri="{BB962C8B-B14F-4D97-AF65-F5344CB8AC3E}">
        <p14:creationId xmlns:p14="http://schemas.microsoft.com/office/powerpoint/2010/main" val="360920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ProcellaCOR</a:t>
            </a:r>
            <a:endParaRPr lang="en-US" dirty="0"/>
          </a:p>
        </p:txBody>
      </p:sp>
      <p:sp>
        <p:nvSpPr>
          <p:cNvPr id="3" name="Content Placeholder 2"/>
          <p:cNvSpPr>
            <a:spLocks noGrp="1"/>
          </p:cNvSpPr>
          <p:nvPr>
            <p:ph idx="1"/>
          </p:nvPr>
        </p:nvSpPr>
        <p:spPr/>
        <p:txBody>
          <a:bodyPr>
            <a:normAutofit lnSpcReduction="10000"/>
          </a:bodyPr>
          <a:lstStyle/>
          <a:p>
            <a:r>
              <a:rPr lang="en-US" dirty="0"/>
              <a:t>"As an aquatic herbicide it's researched far more than most common chemicals," said Sullivan. "And researched with current technology, whereas a lot of the products that are on the market have been researched 20-30 years ago. So you have the ability to know a lot more about the product now than you certainly did before</a:t>
            </a:r>
            <a:r>
              <a:rPr lang="en-US" dirty="0" smtClean="0"/>
              <a:t>.“</a:t>
            </a:r>
          </a:p>
          <a:p>
            <a:r>
              <a:rPr lang="en-US" dirty="0"/>
              <a:t>ProcellaCOR has been registered and deemed safe for plants, wildlife, and humans by the EPA, the European Union, and the Canadian Government, where it was actually the third herbicide ever approved there</a:t>
            </a:r>
            <a:r>
              <a:rPr lang="en-US" dirty="0" smtClean="0"/>
              <a:t>.</a:t>
            </a:r>
          </a:p>
          <a:p>
            <a:r>
              <a:rPr lang="en-US" dirty="0" smtClean="0"/>
              <a:t>Courtesy North Country Public Radio (link available via email-usskier@yahoo.com)</a:t>
            </a:r>
          </a:p>
          <a:p>
            <a:endParaRPr lang="en-US" dirty="0"/>
          </a:p>
        </p:txBody>
      </p:sp>
    </p:spTree>
    <p:extLst>
      <p:ext uri="{BB962C8B-B14F-4D97-AF65-F5344CB8AC3E}">
        <p14:creationId xmlns:p14="http://schemas.microsoft.com/office/powerpoint/2010/main" val="3202268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ProcellaCOR</a:t>
            </a:r>
            <a:endParaRPr lang="en-US" dirty="0"/>
          </a:p>
        </p:txBody>
      </p:sp>
      <p:sp>
        <p:nvSpPr>
          <p:cNvPr id="3" name="Content Placeholder 2"/>
          <p:cNvSpPr>
            <a:spLocks noGrp="1"/>
          </p:cNvSpPr>
          <p:nvPr>
            <p:ph idx="1"/>
          </p:nvPr>
        </p:nvSpPr>
        <p:spPr/>
        <p:txBody>
          <a:bodyPr/>
          <a:lstStyle/>
          <a:p>
            <a:r>
              <a:rPr lang="en-US" b="1" dirty="0" smtClean="0"/>
              <a:t>There </a:t>
            </a:r>
            <a:r>
              <a:rPr lang="en-US" b="1" dirty="0"/>
              <a:t>are no restrictions on swimming, fishing, bathing, dishwashing or even drinking treated water, as ProcellaCOR's mode of action is specific to plants and will not impact animals including humans</a:t>
            </a:r>
            <a:r>
              <a:rPr lang="en-US" b="1" dirty="0" smtClean="0"/>
              <a:t>.</a:t>
            </a:r>
          </a:p>
          <a:p>
            <a:r>
              <a:rPr lang="en-US" b="1" dirty="0"/>
              <a:t>Following treatment, there are no restrictions on water use for swimming, bathing, or dish washing. The application rate of the herbicide (about 7 ppb or parts per billion) is well below the threshold for drinking water (50 ppb).</a:t>
            </a:r>
          </a:p>
          <a:p>
            <a:endParaRPr lang="en-US" b="1" dirty="0"/>
          </a:p>
          <a:p>
            <a:endParaRPr lang="en-US" dirty="0"/>
          </a:p>
        </p:txBody>
      </p:sp>
    </p:spTree>
    <p:extLst>
      <p:ext uri="{BB962C8B-B14F-4D97-AF65-F5344CB8AC3E}">
        <p14:creationId xmlns:p14="http://schemas.microsoft.com/office/powerpoint/2010/main" val="528253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DRAIN AND DRY</a:t>
            </a:r>
            <a:endParaRPr lang="en-US" dirty="0"/>
          </a:p>
        </p:txBody>
      </p:sp>
      <p:sp>
        <p:nvSpPr>
          <p:cNvPr id="3" name="Content Placeholder 2"/>
          <p:cNvSpPr>
            <a:spLocks noGrp="1"/>
          </p:cNvSpPr>
          <p:nvPr>
            <p:ph idx="1"/>
          </p:nvPr>
        </p:nvSpPr>
        <p:spPr/>
        <p:txBody>
          <a:bodyPr/>
          <a:lstStyle/>
          <a:p>
            <a:r>
              <a:rPr lang="en-US" dirty="0" smtClean="0"/>
              <a:t>Because we don’t have boat launch Stewards….</a:t>
            </a:r>
          </a:p>
          <a:p>
            <a:endParaRPr lang="en-US" dirty="0"/>
          </a:p>
        </p:txBody>
      </p:sp>
      <p:pic>
        <p:nvPicPr>
          <p:cNvPr id="4" name="Picture 3"/>
          <p:cNvPicPr>
            <a:picLocks noChangeAspect="1"/>
          </p:cNvPicPr>
          <p:nvPr/>
        </p:nvPicPr>
        <p:blipFill>
          <a:blip r:embed="rId2"/>
          <a:stretch>
            <a:fillRect/>
          </a:stretch>
        </p:blipFill>
        <p:spPr>
          <a:xfrm>
            <a:off x="838201" y="2449286"/>
            <a:ext cx="9585960" cy="4237264"/>
          </a:xfrm>
          <a:prstGeom prst="rect">
            <a:avLst/>
          </a:prstGeom>
        </p:spPr>
      </p:pic>
    </p:spTree>
    <p:extLst>
      <p:ext uri="{BB962C8B-B14F-4D97-AF65-F5344CB8AC3E}">
        <p14:creationId xmlns:p14="http://schemas.microsoft.com/office/powerpoint/2010/main" val="4197354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Glenn Sullivan-Ready Scout LLC</a:t>
            </a:r>
            <a:endParaRPr lang="en-US" dirty="0"/>
          </a:p>
        </p:txBody>
      </p:sp>
      <p:pic>
        <p:nvPicPr>
          <p:cNvPr id="4" name="Content Placeholder 3"/>
          <p:cNvPicPr>
            <a:picLocks noGrp="1" noChangeAspect="1"/>
          </p:cNvPicPr>
          <p:nvPr>
            <p:ph idx="1"/>
          </p:nvPr>
        </p:nvPicPr>
        <p:blipFill>
          <a:blip r:embed="rId2"/>
          <a:stretch>
            <a:fillRect/>
          </a:stretch>
        </p:blipFill>
        <p:spPr>
          <a:xfrm>
            <a:off x="412719" y="1825625"/>
            <a:ext cx="5801784" cy="4351338"/>
          </a:xfrm>
          <a:prstGeom prst="rect">
            <a:avLst/>
          </a:prstGeom>
        </p:spPr>
      </p:pic>
      <p:pic>
        <p:nvPicPr>
          <p:cNvPr id="5" name="Picture 4"/>
          <p:cNvPicPr>
            <a:picLocks noChangeAspect="1"/>
          </p:cNvPicPr>
          <p:nvPr/>
        </p:nvPicPr>
        <p:blipFill>
          <a:blip r:embed="rId3"/>
          <a:stretch>
            <a:fillRect/>
          </a:stretch>
        </p:blipFill>
        <p:spPr>
          <a:xfrm>
            <a:off x="6494418" y="1825626"/>
            <a:ext cx="4859382" cy="4351338"/>
          </a:xfrm>
          <a:prstGeom prst="rect">
            <a:avLst/>
          </a:prstGeom>
        </p:spPr>
      </p:pic>
    </p:spTree>
    <p:extLst>
      <p:ext uri="{BB962C8B-B14F-4D97-AF65-F5344CB8AC3E}">
        <p14:creationId xmlns:p14="http://schemas.microsoft.com/office/powerpoint/2010/main" val="2583733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968481" y="3412979"/>
            <a:ext cx="6255038" cy="1176630"/>
          </a:xfrm>
          <a:prstGeom prst="rect">
            <a:avLst/>
          </a:prstGeom>
        </p:spPr>
      </p:pic>
    </p:spTree>
    <p:extLst>
      <p:ext uri="{BB962C8B-B14F-4D97-AF65-F5344CB8AC3E}">
        <p14:creationId xmlns:p14="http://schemas.microsoft.com/office/powerpoint/2010/main" val="4079518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1, 2023</a:t>
            </a:r>
            <a:endParaRPr lang="en-US" dirty="0"/>
          </a:p>
        </p:txBody>
      </p:sp>
      <p:sp>
        <p:nvSpPr>
          <p:cNvPr id="3" name="Content Placeholder 2"/>
          <p:cNvSpPr>
            <a:spLocks noGrp="1"/>
          </p:cNvSpPr>
          <p:nvPr>
            <p:ph idx="1"/>
          </p:nvPr>
        </p:nvSpPr>
        <p:spPr/>
        <p:txBody>
          <a:bodyPr/>
          <a:lstStyle/>
          <a:p>
            <a:pPr marL="0" indent="0">
              <a:buNone/>
            </a:pPr>
            <a:r>
              <a:rPr lang="en-US" dirty="0" smtClean="0"/>
              <a:t>Indian Lake</a:t>
            </a:r>
          </a:p>
          <a:p>
            <a:r>
              <a:rPr lang="en-US" dirty="0" smtClean="0"/>
              <a:t>Northwest Shore	42 bags @ 1050 lbs.</a:t>
            </a:r>
          </a:p>
          <a:p>
            <a:r>
              <a:rPr lang="en-US" dirty="0" smtClean="0"/>
              <a:t>Southwest Shore	34 bags @ 850 lbs.</a:t>
            </a:r>
          </a:p>
          <a:p>
            <a:r>
              <a:rPr lang="en-US" dirty="0" smtClean="0"/>
              <a:t>Total	76 bags @ 1900 lbs.</a:t>
            </a:r>
            <a:endParaRPr lang="en-US" dirty="0"/>
          </a:p>
        </p:txBody>
      </p:sp>
    </p:spTree>
    <p:extLst>
      <p:ext uri="{BB962C8B-B14F-4D97-AF65-F5344CB8AC3E}">
        <p14:creationId xmlns:p14="http://schemas.microsoft.com/office/powerpoint/2010/main" val="1922794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8411" y="365124"/>
            <a:ext cx="5264332" cy="6492875"/>
          </a:xfrm>
          <a:prstGeom prst="rect">
            <a:avLst/>
          </a:prstGeom>
        </p:spPr>
      </p:pic>
    </p:spTree>
    <p:extLst>
      <p:ext uri="{BB962C8B-B14F-4D97-AF65-F5344CB8AC3E}">
        <p14:creationId xmlns:p14="http://schemas.microsoft.com/office/powerpoint/2010/main" val="246350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2, 2023</a:t>
            </a:r>
            <a:endParaRPr lang="en-US" dirty="0"/>
          </a:p>
        </p:txBody>
      </p:sp>
      <p:sp>
        <p:nvSpPr>
          <p:cNvPr id="3" name="Content Placeholder 2"/>
          <p:cNvSpPr>
            <a:spLocks noGrp="1"/>
          </p:cNvSpPr>
          <p:nvPr>
            <p:ph idx="1"/>
          </p:nvPr>
        </p:nvSpPr>
        <p:spPr/>
        <p:txBody>
          <a:bodyPr/>
          <a:lstStyle/>
          <a:p>
            <a:r>
              <a:rPr lang="en-US" dirty="0" smtClean="0"/>
              <a:t>Mountain View Lake	8.75 bags @218.8 lbs.</a:t>
            </a:r>
          </a:p>
          <a:p>
            <a:r>
              <a:rPr lang="en-US" dirty="0" smtClean="0"/>
              <a:t>Indian Lake	17.75 bags @ 443.8 lbs.</a:t>
            </a:r>
          </a:p>
          <a:p>
            <a:r>
              <a:rPr lang="en-US" dirty="0" smtClean="0"/>
              <a:t>Total	26.5 bags @ 662.5 lbs.</a:t>
            </a:r>
            <a:endParaRPr lang="en-US" dirty="0"/>
          </a:p>
        </p:txBody>
      </p:sp>
    </p:spTree>
    <p:extLst>
      <p:ext uri="{BB962C8B-B14F-4D97-AF65-F5344CB8AC3E}">
        <p14:creationId xmlns:p14="http://schemas.microsoft.com/office/powerpoint/2010/main" val="377383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360" y="496388"/>
            <a:ext cx="4493623" cy="6113417"/>
          </a:xfrm>
        </p:spPr>
      </p:pic>
    </p:spTree>
    <p:extLst>
      <p:ext uri="{BB962C8B-B14F-4D97-AF65-F5344CB8AC3E}">
        <p14:creationId xmlns:p14="http://schemas.microsoft.com/office/powerpoint/2010/main" val="881067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8594" y="666206"/>
            <a:ext cx="4663440" cy="6048103"/>
          </a:xfrm>
        </p:spPr>
      </p:pic>
    </p:spTree>
    <p:extLst>
      <p:ext uri="{BB962C8B-B14F-4D97-AF65-F5344CB8AC3E}">
        <p14:creationId xmlns:p14="http://schemas.microsoft.com/office/powerpoint/2010/main" val="1418714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3, 2023</a:t>
            </a:r>
            <a:endParaRPr lang="en-US" dirty="0"/>
          </a:p>
        </p:txBody>
      </p:sp>
      <p:sp>
        <p:nvSpPr>
          <p:cNvPr id="3" name="Content Placeholder 2"/>
          <p:cNvSpPr>
            <a:spLocks noGrp="1"/>
          </p:cNvSpPr>
          <p:nvPr>
            <p:ph idx="1"/>
          </p:nvPr>
        </p:nvSpPr>
        <p:spPr/>
        <p:txBody>
          <a:bodyPr/>
          <a:lstStyle/>
          <a:p>
            <a:r>
              <a:rPr lang="en-US" dirty="0" smtClean="0"/>
              <a:t>Mountain View Lake	43.1 bags @ 1077.5 lbs.</a:t>
            </a:r>
          </a:p>
          <a:p>
            <a:r>
              <a:rPr lang="en-US" dirty="0" smtClean="0"/>
              <a:t>Indian Lake	15 bags @ 375 lbs.</a:t>
            </a:r>
          </a:p>
          <a:p>
            <a:r>
              <a:rPr lang="en-US" dirty="0" smtClean="0"/>
              <a:t>Total	58.1 bags @ 1452.5 lbs.</a:t>
            </a:r>
            <a:endParaRPr lang="en-US" dirty="0"/>
          </a:p>
        </p:txBody>
      </p:sp>
    </p:spTree>
    <p:extLst>
      <p:ext uri="{BB962C8B-B14F-4D97-AF65-F5344CB8AC3E}">
        <p14:creationId xmlns:p14="http://schemas.microsoft.com/office/powerpoint/2010/main" val="2434494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4354" y="509450"/>
            <a:ext cx="4611189" cy="6191795"/>
          </a:xfrm>
        </p:spPr>
      </p:pic>
    </p:spTree>
    <p:extLst>
      <p:ext uri="{BB962C8B-B14F-4D97-AF65-F5344CB8AC3E}">
        <p14:creationId xmlns:p14="http://schemas.microsoft.com/office/powerpoint/2010/main" val="879259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512</Words>
  <Application>Microsoft Office PowerPoint</Application>
  <PresentationFormat>Widescreen</PresentationFormat>
  <Paragraphs>59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Milfoil 2023 and 2024</vt:lpstr>
      <vt:lpstr>ALAP/AWI-June, July, August water samples</vt:lpstr>
      <vt:lpstr>Week 1, 2023</vt:lpstr>
      <vt:lpstr>PowerPoint Presentation</vt:lpstr>
      <vt:lpstr>Week 2, 2023</vt:lpstr>
      <vt:lpstr>PowerPoint Presentation</vt:lpstr>
      <vt:lpstr>PowerPoint Presentation</vt:lpstr>
      <vt:lpstr>Week 3, 2023</vt:lpstr>
      <vt:lpstr>PowerPoint Presentation</vt:lpstr>
      <vt:lpstr>PowerPoint Presentation</vt:lpstr>
      <vt:lpstr>Week 4, 2023</vt:lpstr>
      <vt:lpstr>PowerPoint Presentation</vt:lpstr>
      <vt:lpstr>Week 5, 2023 </vt:lpstr>
      <vt:lpstr>PowerPoint Presentation</vt:lpstr>
      <vt:lpstr>Summary</vt:lpstr>
      <vt:lpstr>ProcellaCOR</vt:lpstr>
      <vt:lpstr>Horseshoe Pond</vt:lpstr>
      <vt:lpstr>Chateaugay Lake</vt:lpstr>
      <vt:lpstr>Cont’d.</vt:lpstr>
      <vt:lpstr>Cont’d – we will always need the divers</vt:lpstr>
      <vt:lpstr>ProcellaCOR</vt:lpstr>
      <vt:lpstr>ProcellaCOR</vt:lpstr>
      <vt:lpstr>ProcellaCOR</vt:lpstr>
      <vt:lpstr>CLEAN, DRAIN AND DRY</vt:lpstr>
      <vt:lpstr>Glenn Sullivan-Ready Scout LLC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Milfoil 2023 and 2024</dc:title>
  <dc:creator>Bruce</dc:creator>
  <cp:lastModifiedBy>Bruce</cp:lastModifiedBy>
  <cp:revision>24</cp:revision>
  <dcterms:created xsi:type="dcterms:W3CDTF">2024-07-05T19:53:08Z</dcterms:created>
  <dcterms:modified xsi:type="dcterms:W3CDTF">2024-07-13T13:57:53Z</dcterms:modified>
</cp:coreProperties>
</file>