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258" r:id="rId3"/>
    <p:sldId id="257" r:id="rId4"/>
    <p:sldId id="259" r:id="rId5"/>
    <p:sldId id="260" r:id="rId6"/>
    <p:sldId id="277" r:id="rId7"/>
    <p:sldId id="261" r:id="rId8"/>
    <p:sldId id="274" r:id="rId9"/>
    <p:sldId id="284" r:id="rId10"/>
    <p:sldId id="285" r:id="rId11"/>
    <p:sldId id="286" r:id="rId12"/>
    <p:sldId id="282" r:id="rId13"/>
    <p:sldId id="262" r:id="rId14"/>
    <p:sldId id="283" r:id="rId15"/>
    <p:sldId id="263" r:id="rId16"/>
    <p:sldId id="264" r:id="rId17"/>
    <p:sldId id="265" r:id="rId18"/>
    <p:sldId id="266" r:id="rId19"/>
    <p:sldId id="267" r:id="rId20"/>
    <p:sldId id="278" r:id="rId21"/>
    <p:sldId id="279" r:id="rId22"/>
    <p:sldId id="268" r:id="rId23"/>
    <p:sldId id="269" r:id="rId24"/>
    <p:sldId id="270" r:id="rId25"/>
    <p:sldId id="271" r:id="rId26"/>
    <p:sldId id="272" r:id="rId27"/>
    <p:sldId id="273" r:id="rId28"/>
    <p:sldId id="280" r:id="rId29"/>
    <p:sldId id="281" r:id="rId30"/>
    <p:sldId id="276"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napToGrid="0">
      <p:cViewPr varScale="1">
        <p:scale>
          <a:sx n="86" d="100"/>
          <a:sy n="86" d="100"/>
        </p:scale>
        <p:origin x="562" y="5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5DC00-CF59-4289-B801-1B199E1F3283}" type="datetimeFigureOut">
              <a:rPr lang="en-GB" smtClean="0"/>
              <a:t>28/09/2021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3068A4-619F-4D99-8126-19E8A6C2C79E}" type="slidenum">
              <a:rPr lang="en-GB" smtClean="0"/>
              <a:t>‹#›</a:t>
            </a:fld>
            <a:endParaRPr lang="en-GB" dirty="0"/>
          </a:p>
        </p:txBody>
      </p:sp>
    </p:spTree>
    <p:extLst>
      <p:ext uri="{BB962C8B-B14F-4D97-AF65-F5344CB8AC3E}">
        <p14:creationId xmlns:p14="http://schemas.microsoft.com/office/powerpoint/2010/main" val="351602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3068A4-619F-4D99-8126-19E8A6C2C79E}" type="slidenum">
              <a:rPr lang="en-GB" smtClean="0"/>
              <a:t>1</a:t>
            </a:fld>
            <a:endParaRPr lang="en-GB" dirty="0"/>
          </a:p>
        </p:txBody>
      </p:sp>
    </p:spTree>
    <p:extLst>
      <p:ext uri="{BB962C8B-B14F-4D97-AF65-F5344CB8AC3E}">
        <p14:creationId xmlns:p14="http://schemas.microsoft.com/office/powerpoint/2010/main" val="1728514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31A5D1AE-D0F6-4124-9507-892A3CA36EB8}" type="datetime1">
              <a:rPr lang="en-US" smtClean="0"/>
              <a:t>9/28/2021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F3D88A-5B9F-4649-8D69-63E921F6D10A}"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264F07-EA13-4C1D-B089-62C551286A3A}"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84E7BB-930B-48E4-A127-E23EE7817917}" type="datetime1">
              <a:rPr lang="en-US" smtClean="0"/>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AD5D51-0095-4C8E-B237-DFB1EC46BEAB}" type="datetime1">
              <a:rPr lang="en-US" smtClean="0"/>
              <a:t>9/28/2021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FA3D00-37CD-47C2-BCD8-2840A5D10DB7}" type="datetime1">
              <a:rPr lang="en-US" smtClean="0"/>
              <a:t>9/28/2021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FC5F26-3291-4442-AB40-767BF1872146}" type="datetime1">
              <a:rPr lang="en-US" smtClean="0"/>
              <a:t>9/28/2021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AF05E-B131-4FE1-AB57-FA8A727C1C5D}" type="datetime1">
              <a:rPr lang="en-US" smtClean="0"/>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AFC2A1E-39F2-4F6E-A35C-308C59E814E3}" type="datetime1">
              <a:rPr lang="en-US" smtClean="0"/>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7D4919-327C-495C-A82B-4A0B1D714464}" type="datetime1">
              <a:rPr lang="en-US" smtClean="0"/>
              <a:t>9/28/2021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01856A43-71EE-4529-92D1-136B610BFE30}"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5C69334D-727A-49DF-B351-47CF92EC4FBD}"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0DF188-9C00-407C-AB9E-DBA5CC0E31A3}"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DCFC73E-269E-49F4-9F9F-831AC8FDB99D}" type="datetime1">
              <a:rPr lang="en-US" smtClean="0"/>
              <a:t>9/28/2021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94B381C-997F-497A-9DEB-1A987BA59011}" type="datetime1">
              <a:rPr lang="en-US" smtClean="0"/>
              <a:t>9/28/2021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AE8C1F2-2B31-49C2-BF2F-D759290AFADB}"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22511081-3353-420F-865C-834412E54EE2}" type="datetime1">
              <a:rPr lang="en-US" smtClean="0"/>
              <a:t>9/28/2021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804694D-BD07-4BF3-8DE4-5B5CA14C6A74}" type="datetime1">
              <a:rPr lang="en-US" smtClean="0"/>
              <a:t>9/28/2021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B96F-A75A-44BE-8059-6BA46DF45A62}"/>
              </a:ext>
            </a:extLst>
          </p:cNvPr>
          <p:cNvSpPr>
            <a:spLocks noGrp="1"/>
          </p:cNvSpPr>
          <p:nvPr>
            <p:ph type="ctrTitle"/>
          </p:nvPr>
        </p:nvSpPr>
        <p:spPr>
          <a:xfrm>
            <a:off x="1154955" y="1063416"/>
            <a:ext cx="8825658" cy="2677648"/>
          </a:xfrm>
        </p:spPr>
        <p:txBody>
          <a:bodyPr/>
          <a:lstStyle/>
          <a:p>
            <a:r>
              <a:rPr lang="en-GB" dirty="0"/>
              <a:t>ASSAULT AND BATTERY</a:t>
            </a:r>
          </a:p>
        </p:txBody>
      </p:sp>
      <p:sp>
        <p:nvSpPr>
          <p:cNvPr id="3" name="Subtitle 2">
            <a:extLst>
              <a:ext uri="{FF2B5EF4-FFF2-40B4-BE49-F238E27FC236}">
                <a16:creationId xmlns:a16="http://schemas.microsoft.com/office/drawing/2014/main" id="{25ADFF00-8EE9-42A9-B2D7-0BC5950178DF}"/>
              </a:ext>
            </a:extLst>
          </p:cNvPr>
          <p:cNvSpPr>
            <a:spLocks noGrp="1"/>
          </p:cNvSpPr>
          <p:nvPr>
            <p:ph type="subTitle" idx="1"/>
          </p:nvPr>
        </p:nvSpPr>
        <p:spPr>
          <a:xfrm>
            <a:off x="1154955" y="3741064"/>
            <a:ext cx="8825658" cy="861420"/>
          </a:xfrm>
        </p:spPr>
        <p:txBody>
          <a:bodyPr>
            <a:normAutofit/>
          </a:bodyPr>
          <a:lstStyle/>
          <a:p>
            <a:r>
              <a:rPr lang="en-GB" b="1" dirty="0"/>
              <a:t>CRIMINAL LAW WEBINAR SERIES</a:t>
            </a:r>
          </a:p>
        </p:txBody>
      </p:sp>
      <p:sp>
        <p:nvSpPr>
          <p:cNvPr id="4" name="Slide Number Placeholder 3">
            <a:extLst>
              <a:ext uri="{FF2B5EF4-FFF2-40B4-BE49-F238E27FC236}">
                <a16:creationId xmlns:a16="http://schemas.microsoft.com/office/drawing/2014/main" id="{D0E4C3EA-79EE-4F2E-8A06-2381C0EBD83A}"/>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
        <p:nvSpPr>
          <p:cNvPr id="7" name="Subtitle 2">
            <a:extLst>
              <a:ext uri="{FF2B5EF4-FFF2-40B4-BE49-F238E27FC236}">
                <a16:creationId xmlns:a16="http://schemas.microsoft.com/office/drawing/2014/main" id="{4C8383CA-C456-4B1E-BF3C-6688F7CA93CC}"/>
              </a:ext>
            </a:extLst>
          </p:cNvPr>
          <p:cNvSpPr txBox="1">
            <a:spLocks/>
          </p:cNvSpPr>
          <p:nvPr/>
        </p:nvSpPr>
        <p:spPr bwMode="gray">
          <a:xfrm>
            <a:off x="1166192" y="4602484"/>
            <a:ext cx="8559699" cy="861420"/>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r>
              <a:rPr lang="en-GB" sz="2400" cap="small" dirty="0"/>
              <a:t>José Luis Rodríguez-</a:t>
            </a:r>
            <a:r>
              <a:rPr lang="en-GB" sz="2400" cap="small" dirty="0" err="1"/>
              <a:t>Olveira</a:t>
            </a:r>
            <a:r>
              <a:rPr lang="en-GB" sz="2400" cap="small" dirty="0"/>
              <a:t>, </a:t>
            </a:r>
            <a:r>
              <a:rPr lang="en-GB" cap="small" dirty="0"/>
              <a:t>BA, MCIL, CL, DCI(6), </a:t>
            </a:r>
            <a:r>
              <a:rPr lang="en-GB" dirty="0" err="1"/>
              <a:t>iapti</a:t>
            </a:r>
            <a:endParaRPr lang="en-GB" dirty="0"/>
          </a:p>
          <a:p>
            <a:r>
              <a:rPr lang="en-GB" sz="2400" cap="small" dirty="0"/>
              <a:t>Public Service Translator – community Interpreter (Level 6)</a:t>
            </a:r>
          </a:p>
        </p:txBody>
      </p:sp>
    </p:spTree>
    <p:extLst>
      <p:ext uri="{BB962C8B-B14F-4D97-AF65-F5344CB8AC3E}">
        <p14:creationId xmlns:p14="http://schemas.microsoft.com/office/powerpoint/2010/main" val="3495578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4BD8-F0C1-4177-A2C7-2E18C09F35D0}"/>
              </a:ext>
            </a:extLst>
          </p:cNvPr>
          <p:cNvSpPr>
            <a:spLocks noGrp="1"/>
          </p:cNvSpPr>
          <p:nvPr>
            <p:ph type="title"/>
          </p:nvPr>
        </p:nvSpPr>
        <p:spPr>
          <a:xfrm>
            <a:off x="1154954" y="973668"/>
            <a:ext cx="9261255" cy="706964"/>
          </a:xfrm>
        </p:spPr>
        <p:txBody>
          <a:bodyPr/>
          <a:lstStyle/>
          <a:p>
            <a:r>
              <a:rPr lang="en-GB" dirty="0"/>
              <a:t>Assault and Battery</a:t>
            </a:r>
          </a:p>
        </p:txBody>
      </p:sp>
      <p:sp>
        <p:nvSpPr>
          <p:cNvPr id="3" name="Content Placeholder 2">
            <a:extLst>
              <a:ext uri="{FF2B5EF4-FFF2-40B4-BE49-F238E27FC236}">
                <a16:creationId xmlns:a16="http://schemas.microsoft.com/office/drawing/2014/main" id="{9FE93F02-AFA3-4897-8D34-5E3A746586DD}"/>
              </a:ext>
            </a:extLst>
          </p:cNvPr>
          <p:cNvSpPr>
            <a:spLocks noGrp="1"/>
          </p:cNvSpPr>
          <p:nvPr>
            <p:ph idx="1"/>
          </p:nvPr>
        </p:nvSpPr>
        <p:spPr>
          <a:xfrm>
            <a:off x="1154954" y="2201718"/>
            <a:ext cx="8825659" cy="4102099"/>
          </a:xfrm>
        </p:spPr>
        <p:txBody>
          <a:bodyPr>
            <a:normAutofit/>
          </a:bodyPr>
          <a:lstStyle/>
          <a:p>
            <a:r>
              <a:rPr lang="en-GB" sz="2000" b="1" dirty="0"/>
              <a:t>ASSAULT</a:t>
            </a:r>
            <a:r>
              <a:rPr lang="en-GB" sz="2000" dirty="0"/>
              <a:t> </a:t>
            </a:r>
            <a:br>
              <a:rPr lang="en-GB" sz="2000" dirty="0"/>
            </a:br>
            <a:r>
              <a:rPr lang="en-GB" sz="2000" dirty="0"/>
              <a:t>An intentional or reckless act that causes someone to be put in fear of immediate physical harm. Actual physical contact is not necessary to constitute an assault. A threat, for example, is considered assault. (</a:t>
            </a:r>
            <a:r>
              <a:rPr lang="en-GB" sz="2000" b="1" i="1" dirty="0"/>
              <a:t>Common assault</a:t>
            </a:r>
            <a:r>
              <a:rPr lang="en-GB" sz="2000" dirty="0"/>
              <a:t>). The word is often loosely used to include both threatening acts and physical violence (</a:t>
            </a:r>
            <a:r>
              <a:rPr lang="en-GB" sz="2000" i="1" dirty="0">
                <a:solidFill>
                  <a:srgbClr val="FF0000"/>
                </a:solidFill>
              </a:rPr>
              <a:t>below:</a:t>
            </a:r>
            <a:r>
              <a:rPr lang="en-GB" sz="2000" dirty="0"/>
              <a:t>)</a:t>
            </a:r>
          </a:p>
          <a:p>
            <a:r>
              <a:rPr lang="en-GB" sz="2000" b="1" dirty="0"/>
              <a:t>BATTERY</a:t>
            </a:r>
            <a:br>
              <a:rPr lang="en-GB" sz="2000" b="1" dirty="0"/>
            </a:br>
            <a:r>
              <a:rPr lang="en-GB" sz="2000" dirty="0"/>
              <a:t>The intentional or reckless application of physical force to another person. For example, a slap, a punch, or using a weapon to hurt someone. In most cases, battery becomes a more serious offence depending on the force or the harm caused. (Common battery)</a:t>
            </a:r>
          </a:p>
          <a:p>
            <a:pPr marL="0" indent="0">
              <a:buNone/>
            </a:pPr>
            <a:endParaRPr lang="en-GB" dirty="0"/>
          </a:p>
        </p:txBody>
      </p:sp>
      <p:sp>
        <p:nvSpPr>
          <p:cNvPr id="4" name="Slide Number Placeholder 3">
            <a:extLst>
              <a:ext uri="{FF2B5EF4-FFF2-40B4-BE49-F238E27FC236}">
                <a16:creationId xmlns:a16="http://schemas.microsoft.com/office/drawing/2014/main" id="{C54585D7-1730-4014-B45F-8635B227C3E7}"/>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2966767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93EAD-C638-46F8-AAEC-6FF129EFA175}"/>
              </a:ext>
            </a:extLst>
          </p:cNvPr>
          <p:cNvSpPr>
            <a:spLocks noGrp="1"/>
          </p:cNvSpPr>
          <p:nvPr>
            <p:ph type="title"/>
          </p:nvPr>
        </p:nvSpPr>
        <p:spPr/>
        <p:txBody>
          <a:bodyPr/>
          <a:lstStyle/>
          <a:p>
            <a:r>
              <a:rPr lang="en-GB" dirty="0"/>
              <a:t>Common Assault - Example </a:t>
            </a:r>
          </a:p>
        </p:txBody>
      </p:sp>
      <p:sp>
        <p:nvSpPr>
          <p:cNvPr id="3" name="Content Placeholder 2">
            <a:extLst>
              <a:ext uri="{FF2B5EF4-FFF2-40B4-BE49-F238E27FC236}">
                <a16:creationId xmlns:a16="http://schemas.microsoft.com/office/drawing/2014/main" id="{BF6CD2E5-4C5C-4498-B64F-680B89D8A7C3}"/>
              </a:ext>
            </a:extLst>
          </p:cNvPr>
          <p:cNvSpPr>
            <a:spLocks noGrp="1"/>
          </p:cNvSpPr>
          <p:nvPr>
            <p:ph idx="1"/>
          </p:nvPr>
        </p:nvSpPr>
        <p:spPr>
          <a:xfrm>
            <a:off x="855772" y="2776137"/>
            <a:ext cx="10480455" cy="3856383"/>
          </a:xfrm>
        </p:spPr>
        <p:txBody>
          <a:bodyPr>
            <a:noAutofit/>
          </a:bodyPr>
          <a:lstStyle/>
          <a:p>
            <a:pPr marL="0" indent="0">
              <a:buNone/>
            </a:pPr>
            <a:r>
              <a:rPr lang="en-GB" sz="2000" i="1" dirty="0"/>
              <a:t>Peter is walking down a city street carrying a bottle of Coca-Cola. Michael, walking along the same street in the opposite direction, sees Peter approaching. Because of Peter's reputation as a hot-head, Michael immediately becomes fearful that Peter will swing the bottle at him when their paths cross. As they walk past each other, nothing happens. Peter has not committed an assault. Peter has a right to carry a bottle of Coca-Cola in public, and Michael's fear of being hit was not the result of Peter's intentionally threatening behaviour. But now assume that, as they draw closer, Peter draws back his fist and tells Michael "You're going to pay for stealing my collection of stamps." As Peter begins to swing his fist in Michael's direction, Michael sprints away and escapes harm.</a:t>
            </a:r>
            <a:endParaRPr lang="en-GB" sz="2000" dirty="0"/>
          </a:p>
        </p:txBody>
      </p:sp>
      <p:sp>
        <p:nvSpPr>
          <p:cNvPr id="4" name="Slide Number Placeholder 3">
            <a:extLst>
              <a:ext uri="{FF2B5EF4-FFF2-40B4-BE49-F238E27FC236}">
                <a16:creationId xmlns:a16="http://schemas.microsoft.com/office/drawing/2014/main" id="{B1E98E5B-9D10-4DE3-BEE6-848653CF6625}"/>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91511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FF01B-E1E0-4A60-80E4-8294534D2A33}"/>
              </a:ext>
            </a:extLst>
          </p:cNvPr>
          <p:cNvSpPr>
            <a:spLocks noGrp="1"/>
          </p:cNvSpPr>
          <p:nvPr>
            <p:ph type="title"/>
          </p:nvPr>
        </p:nvSpPr>
        <p:spPr/>
        <p:txBody>
          <a:bodyPr/>
          <a:lstStyle/>
          <a:p>
            <a:r>
              <a:rPr lang="en-GB" dirty="0"/>
              <a:t>Aggravated Assault</a:t>
            </a:r>
          </a:p>
        </p:txBody>
      </p:sp>
      <p:sp>
        <p:nvSpPr>
          <p:cNvPr id="3" name="Content Placeholder 2">
            <a:extLst>
              <a:ext uri="{FF2B5EF4-FFF2-40B4-BE49-F238E27FC236}">
                <a16:creationId xmlns:a16="http://schemas.microsoft.com/office/drawing/2014/main" id="{784343A3-C714-448C-9382-632D836A18C3}"/>
              </a:ext>
            </a:extLst>
          </p:cNvPr>
          <p:cNvSpPr>
            <a:spLocks noGrp="1"/>
          </p:cNvSpPr>
          <p:nvPr>
            <p:ph idx="1"/>
          </p:nvPr>
        </p:nvSpPr>
        <p:spPr>
          <a:xfrm>
            <a:off x="1012912" y="2544417"/>
            <a:ext cx="10556236" cy="3963655"/>
          </a:xfrm>
        </p:spPr>
        <p:txBody>
          <a:bodyPr>
            <a:normAutofit/>
          </a:bodyPr>
          <a:lstStyle/>
          <a:p>
            <a:pPr marL="0" indent="0">
              <a:buNone/>
            </a:pPr>
            <a:r>
              <a:rPr lang="en-GB" sz="2000" i="1" dirty="0"/>
              <a:t>Continuing with our previous example, let’s imagine that while Michael is running, Peter throws the bottle and hits Michael in the head, cutting his scalp and as a result of this he will need some stitches. In this case Peter has caused Actual Bodily Harm and his action cannot be considered Common Assault anymore.</a:t>
            </a:r>
          </a:p>
          <a:p>
            <a:pPr marL="0" indent="0">
              <a:buNone/>
            </a:pPr>
            <a:r>
              <a:rPr lang="en-GB" sz="2000" i="1" dirty="0"/>
              <a:t>If, while escaping from Peter, Michael trips and breaks his ankle, Peter will be accused of committing Grievous Bodily Harm. Because Michael’s injury is a direct consequence of Peter’s violent actions.</a:t>
            </a:r>
          </a:p>
          <a:p>
            <a:pPr marL="0" indent="0">
              <a:buNone/>
            </a:pPr>
            <a:r>
              <a:rPr lang="en-GB" sz="2000" i="1" dirty="0"/>
              <a:t>We can get further with the example, imagine that while escaping from Peter, Michael is run over by a car and dies. Then Peter will be accused of manslaughter because, again, Michael’s death is a direct consequence of Peter’s actions and violent behaviour. But manslaughter is not a topic for this webinar.</a:t>
            </a:r>
          </a:p>
          <a:p>
            <a:pPr marL="0" indent="0">
              <a:buNone/>
            </a:pPr>
            <a:endParaRPr lang="en-GB" sz="2000" dirty="0"/>
          </a:p>
        </p:txBody>
      </p:sp>
      <p:sp>
        <p:nvSpPr>
          <p:cNvPr id="4" name="Slide Number Placeholder 3">
            <a:extLst>
              <a:ext uri="{FF2B5EF4-FFF2-40B4-BE49-F238E27FC236}">
                <a16:creationId xmlns:a16="http://schemas.microsoft.com/office/drawing/2014/main" id="{3914E29F-B251-48B6-9391-6497CFDA8BDD}"/>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027222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E3781-F3BC-4086-B899-218F62B6C3D9}"/>
              </a:ext>
            </a:extLst>
          </p:cNvPr>
          <p:cNvSpPr>
            <a:spLocks noGrp="1"/>
          </p:cNvSpPr>
          <p:nvPr>
            <p:ph type="title"/>
          </p:nvPr>
        </p:nvSpPr>
        <p:spPr/>
        <p:txBody>
          <a:bodyPr/>
          <a:lstStyle/>
          <a:p>
            <a:r>
              <a:rPr lang="en-GB" dirty="0"/>
              <a:t>Assault – Investigation Stage</a:t>
            </a:r>
          </a:p>
        </p:txBody>
      </p:sp>
      <p:sp>
        <p:nvSpPr>
          <p:cNvPr id="3" name="Content Placeholder 2">
            <a:extLst>
              <a:ext uri="{FF2B5EF4-FFF2-40B4-BE49-F238E27FC236}">
                <a16:creationId xmlns:a16="http://schemas.microsoft.com/office/drawing/2014/main" id="{1F1F2900-9828-4129-A9C6-DA4885CDA202}"/>
              </a:ext>
            </a:extLst>
          </p:cNvPr>
          <p:cNvSpPr>
            <a:spLocks noGrp="1"/>
          </p:cNvSpPr>
          <p:nvPr>
            <p:ph idx="1"/>
          </p:nvPr>
        </p:nvSpPr>
        <p:spPr/>
        <p:txBody>
          <a:bodyPr>
            <a:normAutofit/>
          </a:bodyPr>
          <a:lstStyle/>
          <a:p>
            <a:r>
              <a:rPr lang="en-GB" sz="2400" dirty="0"/>
              <a:t>Arrest </a:t>
            </a:r>
          </a:p>
          <a:p>
            <a:r>
              <a:rPr lang="en-GB" sz="2400" dirty="0"/>
              <a:t>Questioning</a:t>
            </a:r>
          </a:p>
          <a:p>
            <a:r>
              <a:rPr lang="en-GB" sz="2400" dirty="0"/>
              <a:t>Pass information to CPS – Crown Prosecution Service</a:t>
            </a:r>
          </a:p>
          <a:p>
            <a:r>
              <a:rPr lang="en-GB" sz="2400" dirty="0"/>
              <a:t>Charged with an offence</a:t>
            </a:r>
          </a:p>
          <a:p>
            <a:r>
              <a:rPr lang="en-GB" sz="2400" dirty="0"/>
              <a:t>Remanded in custody or released on police bail</a:t>
            </a:r>
          </a:p>
        </p:txBody>
      </p:sp>
      <p:sp>
        <p:nvSpPr>
          <p:cNvPr id="4" name="Slide Number Placeholder 3">
            <a:extLst>
              <a:ext uri="{FF2B5EF4-FFF2-40B4-BE49-F238E27FC236}">
                <a16:creationId xmlns:a16="http://schemas.microsoft.com/office/drawing/2014/main" id="{1F2CDC21-166D-4974-9DA4-C8F314BE8575}"/>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2274895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63054-F8BD-4283-9CB9-D67A8BD085C9}"/>
              </a:ext>
            </a:extLst>
          </p:cNvPr>
          <p:cNvSpPr>
            <a:spLocks noGrp="1"/>
          </p:cNvSpPr>
          <p:nvPr>
            <p:ph type="title"/>
          </p:nvPr>
        </p:nvSpPr>
        <p:spPr>
          <a:xfrm>
            <a:off x="463826" y="450574"/>
            <a:ext cx="10840278" cy="1470991"/>
          </a:xfrm>
        </p:spPr>
        <p:txBody>
          <a:bodyPr/>
          <a:lstStyle/>
          <a:p>
            <a:r>
              <a:rPr lang="en-GB" sz="3200" dirty="0"/>
              <a:t>Police Caution: Remember to have with you at all times the translation of the police caution when a suspect is arrested.</a:t>
            </a:r>
          </a:p>
        </p:txBody>
      </p:sp>
      <p:sp>
        <p:nvSpPr>
          <p:cNvPr id="3" name="Content Placeholder 2">
            <a:extLst>
              <a:ext uri="{FF2B5EF4-FFF2-40B4-BE49-F238E27FC236}">
                <a16:creationId xmlns:a16="http://schemas.microsoft.com/office/drawing/2014/main" id="{E43F39C9-0739-4419-9F2C-0DA525313C07}"/>
              </a:ext>
            </a:extLst>
          </p:cNvPr>
          <p:cNvSpPr>
            <a:spLocks noGrp="1"/>
          </p:cNvSpPr>
          <p:nvPr>
            <p:ph idx="1"/>
          </p:nvPr>
        </p:nvSpPr>
        <p:spPr>
          <a:xfrm>
            <a:off x="463826" y="2239618"/>
            <a:ext cx="11211339" cy="4310270"/>
          </a:xfrm>
        </p:spPr>
        <p:txBody>
          <a:bodyPr/>
          <a:lstStyle/>
          <a:p>
            <a:r>
              <a:rPr lang="en-GB" sz="2400" dirty="0">
                <a:solidFill>
                  <a:schemeClr val="tx1"/>
                </a:solidFill>
              </a:rPr>
              <a:t>You do not have to say anything. But it may harm your defence if you do not mention when questioned something which you later rely on in court. </a:t>
            </a:r>
            <a:r>
              <a:rPr lang="es-ES" sz="2400" dirty="0" err="1">
                <a:solidFill>
                  <a:schemeClr val="tx1"/>
                </a:solidFill>
              </a:rPr>
              <a:t>Anything</a:t>
            </a:r>
            <a:r>
              <a:rPr lang="es-ES" sz="2400" dirty="0">
                <a:solidFill>
                  <a:schemeClr val="tx1"/>
                </a:solidFill>
              </a:rPr>
              <a:t> </a:t>
            </a:r>
            <a:r>
              <a:rPr lang="es-ES" sz="2400" dirty="0" err="1">
                <a:solidFill>
                  <a:schemeClr val="tx1"/>
                </a:solidFill>
              </a:rPr>
              <a:t>you</a:t>
            </a:r>
            <a:r>
              <a:rPr lang="es-ES" sz="2400" dirty="0">
                <a:solidFill>
                  <a:schemeClr val="tx1"/>
                </a:solidFill>
              </a:rPr>
              <a:t> do </a:t>
            </a:r>
            <a:r>
              <a:rPr lang="es-ES" sz="2400" dirty="0" err="1">
                <a:solidFill>
                  <a:schemeClr val="tx1"/>
                </a:solidFill>
              </a:rPr>
              <a:t>say</a:t>
            </a:r>
            <a:r>
              <a:rPr lang="es-ES" sz="2400" dirty="0">
                <a:solidFill>
                  <a:schemeClr val="tx1"/>
                </a:solidFill>
              </a:rPr>
              <a:t> </a:t>
            </a:r>
            <a:r>
              <a:rPr lang="es-ES" sz="2400" dirty="0" err="1">
                <a:solidFill>
                  <a:schemeClr val="tx1"/>
                </a:solidFill>
              </a:rPr>
              <a:t>may</a:t>
            </a:r>
            <a:r>
              <a:rPr lang="es-ES" sz="2400" dirty="0">
                <a:solidFill>
                  <a:schemeClr val="tx1"/>
                </a:solidFill>
              </a:rPr>
              <a:t> be </a:t>
            </a:r>
            <a:r>
              <a:rPr lang="es-ES" sz="2400" dirty="0" err="1">
                <a:solidFill>
                  <a:schemeClr val="tx1"/>
                </a:solidFill>
              </a:rPr>
              <a:t>given</a:t>
            </a:r>
            <a:r>
              <a:rPr lang="es-ES" sz="2400" dirty="0">
                <a:solidFill>
                  <a:schemeClr val="tx1"/>
                </a:solidFill>
              </a:rPr>
              <a:t> in </a:t>
            </a:r>
            <a:r>
              <a:rPr lang="es-ES" sz="2400" dirty="0" err="1">
                <a:solidFill>
                  <a:schemeClr val="tx1"/>
                </a:solidFill>
              </a:rPr>
              <a:t>evidence</a:t>
            </a:r>
            <a:r>
              <a:rPr lang="es-ES" sz="2400" dirty="0">
                <a:solidFill>
                  <a:schemeClr val="tx1"/>
                </a:solidFill>
              </a:rPr>
              <a:t>.</a:t>
            </a:r>
            <a:endParaRPr lang="en-GB" sz="2400" dirty="0">
              <a:solidFill>
                <a:schemeClr val="tx1"/>
              </a:solidFill>
            </a:endParaRPr>
          </a:p>
          <a:p>
            <a:pPr marL="0" indent="0">
              <a:buNone/>
            </a:pPr>
            <a:r>
              <a:rPr lang="es-ES" sz="2400" dirty="0">
                <a:solidFill>
                  <a:schemeClr val="tx1"/>
                </a:solidFill>
              </a:rPr>
              <a:t> </a:t>
            </a:r>
            <a:endParaRPr lang="en-GB" sz="2400" dirty="0">
              <a:solidFill>
                <a:schemeClr val="tx1"/>
              </a:solidFill>
            </a:endParaRPr>
          </a:p>
          <a:p>
            <a:r>
              <a:rPr lang="en-GB" sz="2400" dirty="0">
                <a:solidFill>
                  <a:schemeClr val="tx1"/>
                </a:solidFill>
              </a:rPr>
              <a:t>What does it mean?</a:t>
            </a:r>
          </a:p>
          <a:p>
            <a:r>
              <a:rPr lang="en-GB" sz="2400" dirty="0">
                <a:solidFill>
                  <a:schemeClr val="tx1"/>
                </a:solidFill>
              </a:rPr>
              <a:t>You do not have to speak to the police officer if you do not want to. But if there is anything that you want to talk about, it might be better to say it now, because, in court, they will ask why you did not mention it earlier. Anything you do say will be written down and used in a court.</a:t>
            </a:r>
            <a:r>
              <a:rPr lang="en-GB" sz="2000" dirty="0">
                <a:solidFill>
                  <a:schemeClr val="tx1"/>
                </a:solidFill>
              </a:rPr>
              <a:t> </a:t>
            </a:r>
          </a:p>
          <a:p>
            <a:pPr marL="0" indent="0">
              <a:buNone/>
            </a:pPr>
            <a:endParaRPr lang="en-GB" dirty="0"/>
          </a:p>
        </p:txBody>
      </p:sp>
      <p:sp>
        <p:nvSpPr>
          <p:cNvPr id="4" name="Slide Number Placeholder 3">
            <a:extLst>
              <a:ext uri="{FF2B5EF4-FFF2-40B4-BE49-F238E27FC236}">
                <a16:creationId xmlns:a16="http://schemas.microsoft.com/office/drawing/2014/main" id="{D0A98361-EBC8-4478-B087-CBE2C6F7384C}"/>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980654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FF46-0A72-49FA-8FAD-4783003DED71}"/>
              </a:ext>
            </a:extLst>
          </p:cNvPr>
          <p:cNvSpPr>
            <a:spLocks noGrp="1"/>
          </p:cNvSpPr>
          <p:nvPr>
            <p:ph type="title"/>
          </p:nvPr>
        </p:nvSpPr>
        <p:spPr>
          <a:xfrm>
            <a:off x="1154954" y="636105"/>
            <a:ext cx="8761413" cy="1258956"/>
          </a:xfrm>
        </p:spPr>
        <p:txBody>
          <a:bodyPr/>
          <a:lstStyle/>
          <a:p>
            <a:pPr algn="ctr"/>
            <a:r>
              <a:rPr lang="en-GB" sz="2800" dirty="0"/>
              <a:t>Assault – Investigation Stage (people involved)</a:t>
            </a:r>
          </a:p>
        </p:txBody>
      </p:sp>
      <p:sp>
        <p:nvSpPr>
          <p:cNvPr id="3" name="Content Placeholder 2">
            <a:extLst>
              <a:ext uri="{FF2B5EF4-FFF2-40B4-BE49-F238E27FC236}">
                <a16:creationId xmlns:a16="http://schemas.microsoft.com/office/drawing/2014/main" id="{0C3B8AF5-4C87-4993-AD3A-3766693E3FBA}"/>
              </a:ext>
            </a:extLst>
          </p:cNvPr>
          <p:cNvSpPr>
            <a:spLocks noGrp="1"/>
          </p:cNvSpPr>
          <p:nvPr>
            <p:ph idx="1"/>
          </p:nvPr>
        </p:nvSpPr>
        <p:spPr>
          <a:xfrm>
            <a:off x="516836" y="2956264"/>
            <a:ext cx="11118574" cy="3265630"/>
          </a:xfrm>
        </p:spPr>
        <p:txBody>
          <a:bodyPr>
            <a:normAutofit/>
          </a:bodyPr>
          <a:lstStyle/>
          <a:p>
            <a:r>
              <a:rPr lang="en-GB" dirty="0"/>
              <a:t>Arresting officer (the police officer(s) arresting the suspect)</a:t>
            </a:r>
          </a:p>
          <a:p>
            <a:r>
              <a:rPr lang="en-GB" dirty="0"/>
              <a:t>Interrogation or questioning officers: the police officers in charge of questioning the suspect regarding the allegation.</a:t>
            </a:r>
          </a:p>
          <a:p>
            <a:r>
              <a:rPr lang="en-GB" dirty="0"/>
              <a:t>Solicitor: the lawyer advising the suspect. (Suspects have the right of silence, this means that they do not have to answer any questions when they are interrogated by the police. Solicitors tend to advice to reply “no comment”)</a:t>
            </a:r>
          </a:p>
          <a:p>
            <a:pPr marL="0" indent="0">
              <a:buNone/>
            </a:pPr>
            <a:endParaRPr lang="en-GB" dirty="0"/>
          </a:p>
        </p:txBody>
      </p:sp>
      <p:sp>
        <p:nvSpPr>
          <p:cNvPr id="4" name="Slide Number Placeholder 3">
            <a:extLst>
              <a:ext uri="{FF2B5EF4-FFF2-40B4-BE49-F238E27FC236}">
                <a16:creationId xmlns:a16="http://schemas.microsoft.com/office/drawing/2014/main" id="{8A62EFDE-74D2-4312-BB07-C4BBC401B729}"/>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2239717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FF46-0A72-49FA-8FAD-4783003DED71}"/>
              </a:ext>
            </a:extLst>
          </p:cNvPr>
          <p:cNvSpPr>
            <a:spLocks noGrp="1"/>
          </p:cNvSpPr>
          <p:nvPr>
            <p:ph type="title"/>
          </p:nvPr>
        </p:nvSpPr>
        <p:spPr>
          <a:xfrm>
            <a:off x="1154954" y="636105"/>
            <a:ext cx="8761413" cy="1258956"/>
          </a:xfrm>
        </p:spPr>
        <p:txBody>
          <a:bodyPr/>
          <a:lstStyle/>
          <a:p>
            <a:pPr algn="ctr"/>
            <a:r>
              <a:rPr lang="en-GB" sz="2800" dirty="0"/>
              <a:t>Assault – Investigation Stage (people involved)</a:t>
            </a:r>
          </a:p>
        </p:txBody>
      </p:sp>
      <p:sp>
        <p:nvSpPr>
          <p:cNvPr id="3" name="Content Placeholder 2">
            <a:extLst>
              <a:ext uri="{FF2B5EF4-FFF2-40B4-BE49-F238E27FC236}">
                <a16:creationId xmlns:a16="http://schemas.microsoft.com/office/drawing/2014/main" id="{0C3B8AF5-4C87-4993-AD3A-3766693E3FBA}"/>
              </a:ext>
            </a:extLst>
          </p:cNvPr>
          <p:cNvSpPr>
            <a:spLocks noGrp="1"/>
          </p:cNvSpPr>
          <p:nvPr>
            <p:ph idx="1"/>
          </p:nvPr>
        </p:nvSpPr>
        <p:spPr>
          <a:xfrm>
            <a:off x="516836" y="3151573"/>
            <a:ext cx="11118574" cy="3070321"/>
          </a:xfrm>
        </p:spPr>
        <p:txBody>
          <a:bodyPr>
            <a:normAutofit/>
          </a:bodyPr>
          <a:lstStyle/>
          <a:p>
            <a:r>
              <a:rPr lang="en-GB" dirty="0"/>
              <a:t>Crown Prosecutor: the official that decides whether to charge a suspect or not and which type of offence applies.</a:t>
            </a:r>
            <a:br>
              <a:rPr lang="en-GB" dirty="0"/>
            </a:br>
            <a:endParaRPr lang="en-GB" dirty="0"/>
          </a:p>
          <a:p>
            <a:r>
              <a:rPr lang="en-GB" dirty="0"/>
              <a:t>Magistrate who will read the charges to the defendant when appearing in court.</a:t>
            </a:r>
            <a:br>
              <a:rPr lang="en-GB" dirty="0"/>
            </a:br>
            <a:endParaRPr lang="en-GB" dirty="0"/>
          </a:p>
          <a:p>
            <a:r>
              <a:rPr lang="en-GB" dirty="0"/>
              <a:t>THE INTERPRETER in every step of the case, from investigation to verdict and sentencing if applicable. Sometimes several interpreters will take part in a single case.</a:t>
            </a:r>
          </a:p>
        </p:txBody>
      </p:sp>
      <p:sp>
        <p:nvSpPr>
          <p:cNvPr id="4" name="Slide Number Placeholder 3">
            <a:extLst>
              <a:ext uri="{FF2B5EF4-FFF2-40B4-BE49-F238E27FC236}">
                <a16:creationId xmlns:a16="http://schemas.microsoft.com/office/drawing/2014/main" id="{D8033650-CCF5-4436-9D43-C27A04031BB3}"/>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461148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5B229-6877-4847-9AE5-97AD5ECE870A}"/>
              </a:ext>
            </a:extLst>
          </p:cNvPr>
          <p:cNvSpPr>
            <a:spLocks noGrp="1"/>
          </p:cNvSpPr>
          <p:nvPr>
            <p:ph type="title"/>
          </p:nvPr>
        </p:nvSpPr>
        <p:spPr/>
        <p:txBody>
          <a:bodyPr/>
          <a:lstStyle/>
          <a:p>
            <a:r>
              <a:rPr lang="en-GB" dirty="0"/>
              <a:t>Assault</a:t>
            </a:r>
          </a:p>
        </p:txBody>
      </p:sp>
      <p:sp>
        <p:nvSpPr>
          <p:cNvPr id="3" name="Content Placeholder 2">
            <a:extLst>
              <a:ext uri="{FF2B5EF4-FFF2-40B4-BE49-F238E27FC236}">
                <a16:creationId xmlns:a16="http://schemas.microsoft.com/office/drawing/2014/main" id="{5C9C6CC0-8385-4A79-9712-FD5137335DBB}"/>
              </a:ext>
            </a:extLst>
          </p:cNvPr>
          <p:cNvSpPr>
            <a:spLocks noGrp="1"/>
          </p:cNvSpPr>
          <p:nvPr>
            <p:ph idx="1"/>
          </p:nvPr>
        </p:nvSpPr>
        <p:spPr/>
        <p:txBody>
          <a:bodyPr>
            <a:normAutofit/>
          </a:bodyPr>
          <a:lstStyle/>
          <a:p>
            <a:r>
              <a:rPr lang="en-GB" sz="2800" u="sng" dirty="0">
                <a:solidFill>
                  <a:schemeClr val="tx1"/>
                </a:solidFill>
              </a:rPr>
              <a:t>Released on bail</a:t>
            </a:r>
          </a:p>
          <a:p>
            <a:endParaRPr lang="en-GB" sz="2800" dirty="0">
              <a:solidFill>
                <a:schemeClr val="tx1"/>
              </a:solidFill>
            </a:endParaRPr>
          </a:p>
          <a:p>
            <a:pPr marL="0" indent="0">
              <a:buNone/>
            </a:pPr>
            <a:r>
              <a:rPr lang="en-GB" sz="2800" dirty="0">
                <a:solidFill>
                  <a:schemeClr val="tx1"/>
                </a:solidFill>
              </a:rPr>
              <a:t>		Pre-charge (Police bail)</a:t>
            </a:r>
          </a:p>
          <a:p>
            <a:pPr marL="0" indent="0">
              <a:buNone/>
            </a:pPr>
            <a:r>
              <a:rPr lang="en-GB" sz="2800" dirty="0">
                <a:solidFill>
                  <a:schemeClr val="tx1"/>
                </a:solidFill>
              </a:rPr>
              <a:t>		Post-charge</a:t>
            </a:r>
          </a:p>
          <a:p>
            <a:pPr marL="0" indent="0">
              <a:buNone/>
            </a:pPr>
            <a:endParaRPr lang="en-GB" sz="2800" dirty="0">
              <a:solidFill>
                <a:schemeClr val="tx1"/>
              </a:solidFill>
            </a:endParaRPr>
          </a:p>
          <a:p>
            <a:pPr marL="0" indent="0">
              <a:buNone/>
            </a:pPr>
            <a:r>
              <a:rPr lang="en-GB" sz="2800" dirty="0">
                <a:solidFill>
                  <a:schemeClr val="tx1"/>
                </a:solidFill>
              </a:rPr>
              <a:t>With or without conditions</a:t>
            </a:r>
          </a:p>
        </p:txBody>
      </p:sp>
      <p:sp>
        <p:nvSpPr>
          <p:cNvPr id="4" name="Slide Number Placeholder 3">
            <a:extLst>
              <a:ext uri="{FF2B5EF4-FFF2-40B4-BE49-F238E27FC236}">
                <a16:creationId xmlns:a16="http://schemas.microsoft.com/office/drawing/2014/main" id="{B8E6B8E7-3D00-4846-BFE5-1B608CCFD90C}"/>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292398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488EE-F93E-4A4F-B642-0ABA8CF9FBD1}"/>
              </a:ext>
            </a:extLst>
          </p:cNvPr>
          <p:cNvSpPr>
            <a:spLocks noGrp="1"/>
          </p:cNvSpPr>
          <p:nvPr>
            <p:ph type="title"/>
          </p:nvPr>
        </p:nvSpPr>
        <p:spPr/>
        <p:txBody>
          <a:bodyPr/>
          <a:lstStyle/>
          <a:p>
            <a:r>
              <a:rPr lang="en-GB" dirty="0"/>
              <a:t>Bail - Conditions</a:t>
            </a:r>
          </a:p>
        </p:txBody>
      </p:sp>
      <p:sp>
        <p:nvSpPr>
          <p:cNvPr id="3" name="Content Placeholder 2">
            <a:extLst>
              <a:ext uri="{FF2B5EF4-FFF2-40B4-BE49-F238E27FC236}">
                <a16:creationId xmlns:a16="http://schemas.microsoft.com/office/drawing/2014/main" id="{2D8813AB-46BE-4173-9526-F3989949E1B1}"/>
              </a:ext>
            </a:extLst>
          </p:cNvPr>
          <p:cNvSpPr>
            <a:spLocks noGrp="1"/>
          </p:cNvSpPr>
          <p:nvPr>
            <p:ph idx="1"/>
          </p:nvPr>
        </p:nvSpPr>
        <p:spPr>
          <a:xfrm>
            <a:off x="887896" y="2358887"/>
            <a:ext cx="9211987" cy="4045225"/>
          </a:xfrm>
        </p:spPr>
        <p:txBody>
          <a:bodyPr>
            <a:normAutofit fontScale="85000" lnSpcReduction="20000"/>
          </a:bodyPr>
          <a:lstStyle/>
          <a:p>
            <a:pPr lvl="0"/>
            <a:r>
              <a:rPr lang="en-GB" dirty="0">
                <a:solidFill>
                  <a:schemeClr val="tx1"/>
                </a:solidFill>
              </a:rPr>
              <a:t>Reporting to a police station</a:t>
            </a:r>
          </a:p>
          <a:p>
            <a:pPr lvl="0"/>
            <a:r>
              <a:rPr lang="en-GB" dirty="0">
                <a:solidFill>
                  <a:schemeClr val="tx1"/>
                </a:solidFill>
              </a:rPr>
              <a:t>Curfew, this means that the person on bail must be at home between certain times.</a:t>
            </a:r>
          </a:p>
          <a:p>
            <a:pPr lvl="0"/>
            <a:r>
              <a:rPr lang="en-GB" dirty="0">
                <a:solidFill>
                  <a:schemeClr val="tx1"/>
                </a:solidFill>
              </a:rPr>
              <a:t>Residence, the suspect must live at a certain address.</a:t>
            </a:r>
          </a:p>
          <a:p>
            <a:pPr lvl="0"/>
            <a:r>
              <a:rPr lang="en-GB" dirty="0">
                <a:solidFill>
                  <a:schemeClr val="tx1"/>
                </a:solidFill>
              </a:rPr>
              <a:t>Doorstep condition, this is to enforce a curfew or a residence condition, and this requests the suspect to present himself to a police officer at the door of the prescribed premises at any time during the curfew period.</a:t>
            </a:r>
          </a:p>
          <a:p>
            <a:pPr lvl="0"/>
            <a:r>
              <a:rPr lang="en-GB" dirty="0">
                <a:solidFill>
                  <a:schemeClr val="tx1"/>
                </a:solidFill>
              </a:rPr>
              <a:t>Not to drive.</a:t>
            </a:r>
          </a:p>
          <a:p>
            <a:pPr lvl="0"/>
            <a:r>
              <a:rPr lang="en-GB" dirty="0">
                <a:solidFill>
                  <a:schemeClr val="tx1"/>
                </a:solidFill>
              </a:rPr>
              <a:t>Electronic tagging, which is the system that monitors the whereabouts of the suspect.</a:t>
            </a:r>
          </a:p>
          <a:p>
            <a:pPr lvl="0"/>
            <a:r>
              <a:rPr lang="en-GB" dirty="0">
                <a:solidFill>
                  <a:schemeClr val="tx1"/>
                </a:solidFill>
              </a:rPr>
              <a:t>Electronic tagging with GPS, this is used mainly to impose an element of location monitoring such as exclusion from a particular area or around a particular address.</a:t>
            </a:r>
          </a:p>
          <a:p>
            <a:pPr lvl="0"/>
            <a:r>
              <a:rPr lang="en-GB" dirty="0">
                <a:solidFill>
                  <a:schemeClr val="tx1"/>
                </a:solidFill>
              </a:rPr>
              <a:t>Securities, which is a sum of money deposited with the court to ensure that the defendant attends court.</a:t>
            </a:r>
          </a:p>
          <a:p>
            <a:pPr lvl="0"/>
            <a:r>
              <a:rPr lang="en-GB" dirty="0">
                <a:solidFill>
                  <a:schemeClr val="tx1"/>
                </a:solidFill>
              </a:rPr>
              <a:t>And finally, Sureties, a surety is a person who comes to court and promises to a judge to supervise an accused person while they are out on bail. A surety may also pledge an amount of money to the court, that is the securities I mentioned before.</a:t>
            </a:r>
          </a:p>
          <a:p>
            <a:endParaRPr lang="en-GB" dirty="0"/>
          </a:p>
        </p:txBody>
      </p:sp>
      <p:sp>
        <p:nvSpPr>
          <p:cNvPr id="4" name="Slide Number Placeholder 3">
            <a:extLst>
              <a:ext uri="{FF2B5EF4-FFF2-40B4-BE49-F238E27FC236}">
                <a16:creationId xmlns:a16="http://schemas.microsoft.com/office/drawing/2014/main" id="{864BD929-7B60-4B42-85C6-39617EE9FE7E}"/>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452140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3605A-BA4F-456F-A2AD-459E3EA2E2E0}"/>
              </a:ext>
            </a:extLst>
          </p:cNvPr>
          <p:cNvSpPr>
            <a:spLocks noGrp="1"/>
          </p:cNvSpPr>
          <p:nvPr>
            <p:ph type="title"/>
          </p:nvPr>
        </p:nvSpPr>
        <p:spPr>
          <a:xfrm>
            <a:off x="1154954" y="838200"/>
            <a:ext cx="8761413" cy="706964"/>
          </a:xfrm>
        </p:spPr>
        <p:txBody>
          <a:bodyPr/>
          <a:lstStyle/>
          <a:p>
            <a:br>
              <a:rPr lang="en-GB" dirty="0">
                <a:solidFill>
                  <a:schemeClr val="tx1"/>
                </a:solidFill>
              </a:rPr>
            </a:br>
            <a:endParaRPr lang="en-GB" dirty="0"/>
          </a:p>
        </p:txBody>
      </p:sp>
      <p:sp>
        <p:nvSpPr>
          <p:cNvPr id="3" name="Content Placeholder 2">
            <a:extLst>
              <a:ext uri="{FF2B5EF4-FFF2-40B4-BE49-F238E27FC236}">
                <a16:creationId xmlns:a16="http://schemas.microsoft.com/office/drawing/2014/main" id="{D476206D-90F6-487B-980A-9A5CE43A91C1}"/>
              </a:ext>
            </a:extLst>
          </p:cNvPr>
          <p:cNvSpPr>
            <a:spLocks noGrp="1"/>
          </p:cNvSpPr>
          <p:nvPr>
            <p:ph idx="1"/>
          </p:nvPr>
        </p:nvSpPr>
        <p:spPr>
          <a:xfrm>
            <a:off x="344557" y="2603500"/>
            <a:ext cx="10906539" cy="3416300"/>
          </a:xfrm>
        </p:spPr>
        <p:txBody>
          <a:bodyPr>
            <a:normAutofit/>
          </a:bodyPr>
          <a:lstStyle/>
          <a:p>
            <a:pPr lvl="0" fontAlgn="base"/>
            <a:r>
              <a:rPr lang="en-GB" sz="2400" dirty="0">
                <a:solidFill>
                  <a:schemeClr val="tx1"/>
                </a:solidFill>
              </a:rPr>
              <a:t>You are charged with a serious offence, for example armed robbery</a:t>
            </a:r>
          </a:p>
          <a:p>
            <a:pPr lvl="0" fontAlgn="base"/>
            <a:r>
              <a:rPr lang="en-GB" sz="2400" dirty="0">
                <a:solidFill>
                  <a:schemeClr val="tx1"/>
                </a:solidFill>
              </a:rPr>
              <a:t>You have been convicted of a serious crime in the past</a:t>
            </a:r>
          </a:p>
          <a:p>
            <a:pPr lvl="0" fontAlgn="base"/>
            <a:r>
              <a:rPr lang="en-GB" sz="2400" dirty="0">
                <a:solidFill>
                  <a:schemeClr val="tx1"/>
                </a:solidFill>
              </a:rPr>
              <a:t>You have been given bail in the past and not stuck to the terms</a:t>
            </a:r>
          </a:p>
          <a:p>
            <a:pPr lvl="0" fontAlgn="base"/>
            <a:r>
              <a:rPr lang="en-GB" sz="2400" dirty="0">
                <a:solidFill>
                  <a:schemeClr val="tx1"/>
                </a:solidFill>
              </a:rPr>
              <a:t>the police think you may not turn up for your hearing</a:t>
            </a:r>
          </a:p>
          <a:p>
            <a:pPr lvl="0" fontAlgn="base"/>
            <a:r>
              <a:rPr lang="en-GB" sz="2400" dirty="0">
                <a:solidFill>
                  <a:schemeClr val="tx1"/>
                </a:solidFill>
              </a:rPr>
              <a:t>the police think you might commit a crime while you’re on bail</a:t>
            </a:r>
          </a:p>
          <a:p>
            <a:endParaRPr lang="en-GB" dirty="0"/>
          </a:p>
        </p:txBody>
      </p:sp>
      <p:sp>
        <p:nvSpPr>
          <p:cNvPr id="5" name="Title 1">
            <a:extLst>
              <a:ext uri="{FF2B5EF4-FFF2-40B4-BE49-F238E27FC236}">
                <a16:creationId xmlns:a16="http://schemas.microsoft.com/office/drawing/2014/main" id="{9E20374A-31D8-4C26-9D2F-C85B27985AD5}"/>
              </a:ext>
            </a:extLst>
          </p:cNvPr>
          <p:cNvSpPr txBox="1">
            <a:spLocks/>
          </p:cNvSpPr>
          <p:nvPr/>
        </p:nvSpPr>
        <p:spPr bwMode="gray">
          <a:xfrm>
            <a:off x="1154954" y="973668"/>
            <a:ext cx="8761413" cy="706964"/>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Reasons you may not be given bail</a:t>
            </a:r>
          </a:p>
        </p:txBody>
      </p:sp>
      <p:sp>
        <p:nvSpPr>
          <p:cNvPr id="4" name="Slide Number Placeholder 3">
            <a:extLst>
              <a:ext uri="{FF2B5EF4-FFF2-40B4-BE49-F238E27FC236}">
                <a16:creationId xmlns:a16="http://schemas.microsoft.com/office/drawing/2014/main" id="{FAE32A4A-2D63-4C7A-9445-D8C196F1F0E8}"/>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418223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6FF46-0A72-49FA-8FAD-4783003DED71}"/>
              </a:ext>
            </a:extLst>
          </p:cNvPr>
          <p:cNvSpPr>
            <a:spLocks noGrp="1"/>
          </p:cNvSpPr>
          <p:nvPr>
            <p:ph type="title"/>
          </p:nvPr>
        </p:nvSpPr>
        <p:spPr>
          <a:xfrm>
            <a:off x="1154954" y="636105"/>
            <a:ext cx="8761413" cy="1258956"/>
          </a:xfrm>
        </p:spPr>
        <p:txBody>
          <a:bodyPr/>
          <a:lstStyle/>
          <a:p>
            <a:pPr algn="ctr"/>
            <a:r>
              <a:rPr lang="en-GB" sz="2800" dirty="0"/>
              <a:t>Investigation Stage – People involved</a:t>
            </a:r>
          </a:p>
        </p:txBody>
      </p:sp>
      <p:sp>
        <p:nvSpPr>
          <p:cNvPr id="3" name="Content Placeholder 2">
            <a:extLst>
              <a:ext uri="{FF2B5EF4-FFF2-40B4-BE49-F238E27FC236}">
                <a16:creationId xmlns:a16="http://schemas.microsoft.com/office/drawing/2014/main" id="{0C3B8AF5-4C87-4993-AD3A-3766693E3FBA}"/>
              </a:ext>
            </a:extLst>
          </p:cNvPr>
          <p:cNvSpPr>
            <a:spLocks noGrp="1"/>
          </p:cNvSpPr>
          <p:nvPr>
            <p:ph idx="1"/>
          </p:nvPr>
        </p:nvSpPr>
        <p:spPr>
          <a:xfrm>
            <a:off x="536713" y="2654424"/>
            <a:ext cx="11118574" cy="3070321"/>
          </a:xfrm>
        </p:spPr>
        <p:txBody>
          <a:bodyPr>
            <a:normAutofit lnSpcReduction="10000"/>
          </a:bodyPr>
          <a:lstStyle/>
          <a:p>
            <a:r>
              <a:rPr lang="en-GB" dirty="0"/>
              <a:t>Victim</a:t>
            </a:r>
          </a:p>
          <a:p>
            <a:r>
              <a:rPr lang="en-GB" dirty="0"/>
              <a:t>Witnesses</a:t>
            </a:r>
          </a:p>
          <a:p>
            <a:r>
              <a:rPr lang="en-GB" dirty="0"/>
              <a:t>Suspect (who may become the accused or the defendant)</a:t>
            </a:r>
          </a:p>
          <a:p>
            <a:r>
              <a:rPr lang="en-GB" dirty="0"/>
              <a:t>The arresting officers</a:t>
            </a:r>
          </a:p>
          <a:p>
            <a:r>
              <a:rPr lang="en-GB" dirty="0"/>
              <a:t>The interviewing or questioning officers</a:t>
            </a:r>
          </a:p>
          <a:p>
            <a:r>
              <a:rPr lang="en-GB" dirty="0"/>
              <a:t>The defendant´s solicitor</a:t>
            </a:r>
          </a:p>
          <a:p>
            <a:r>
              <a:rPr lang="en-GB" dirty="0"/>
              <a:t>The CPS or Crown Prosecution Service</a:t>
            </a:r>
          </a:p>
          <a:p>
            <a:r>
              <a:rPr lang="en-GB" dirty="0"/>
              <a:t>The interpreter</a:t>
            </a:r>
          </a:p>
        </p:txBody>
      </p:sp>
      <p:sp>
        <p:nvSpPr>
          <p:cNvPr id="4" name="Slide Number Placeholder 3">
            <a:extLst>
              <a:ext uri="{FF2B5EF4-FFF2-40B4-BE49-F238E27FC236}">
                <a16:creationId xmlns:a16="http://schemas.microsoft.com/office/drawing/2014/main" id="{94F3CC9C-90EE-4C9A-9EB9-525EDFC5971E}"/>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3677056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2E78-D9C7-4B1A-B657-44C077178B5E}"/>
              </a:ext>
            </a:extLst>
          </p:cNvPr>
          <p:cNvSpPr>
            <a:spLocks noGrp="1"/>
          </p:cNvSpPr>
          <p:nvPr>
            <p:ph type="title"/>
          </p:nvPr>
        </p:nvSpPr>
        <p:spPr/>
        <p:txBody>
          <a:bodyPr/>
          <a:lstStyle/>
          <a:p>
            <a:r>
              <a:rPr lang="en-GB" dirty="0"/>
              <a:t>Assault - Trial</a:t>
            </a:r>
          </a:p>
        </p:txBody>
      </p:sp>
      <p:sp>
        <p:nvSpPr>
          <p:cNvPr id="3" name="Content Placeholder 2">
            <a:extLst>
              <a:ext uri="{FF2B5EF4-FFF2-40B4-BE49-F238E27FC236}">
                <a16:creationId xmlns:a16="http://schemas.microsoft.com/office/drawing/2014/main" id="{3D45EAB3-4F32-4019-B606-9A71DEFED622}"/>
              </a:ext>
            </a:extLst>
          </p:cNvPr>
          <p:cNvSpPr>
            <a:spLocks noGrp="1"/>
          </p:cNvSpPr>
          <p:nvPr>
            <p:ph idx="1"/>
          </p:nvPr>
        </p:nvSpPr>
        <p:spPr>
          <a:xfrm>
            <a:off x="755374" y="2233749"/>
            <a:ext cx="10853530" cy="4167051"/>
          </a:xfrm>
        </p:spPr>
        <p:txBody>
          <a:bodyPr>
            <a:normAutofit/>
          </a:bodyPr>
          <a:lstStyle/>
          <a:p>
            <a:r>
              <a:rPr lang="en-GB" dirty="0"/>
              <a:t>Arraignment</a:t>
            </a:r>
          </a:p>
          <a:p>
            <a:r>
              <a:rPr lang="en-GB" dirty="0"/>
              <a:t>Prosecution Opening Speech</a:t>
            </a:r>
          </a:p>
          <a:p>
            <a:r>
              <a:rPr lang="en-GB" dirty="0"/>
              <a:t>Defence Opening Speech</a:t>
            </a:r>
          </a:p>
          <a:p>
            <a:r>
              <a:rPr lang="en-GB" dirty="0"/>
              <a:t>Questioning and cross-examination of witnesses and expert witnesses if applicable</a:t>
            </a:r>
          </a:p>
          <a:p>
            <a:r>
              <a:rPr lang="en-GB" dirty="0"/>
              <a:t>Presentation of evidence</a:t>
            </a:r>
          </a:p>
          <a:p>
            <a:r>
              <a:rPr lang="en-GB" dirty="0"/>
              <a:t>Closing speech – Prosecution</a:t>
            </a:r>
          </a:p>
          <a:p>
            <a:r>
              <a:rPr lang="en-GB" dirty="0"/>
              <a:t>Closing speech - Defence</a:t>
            </a:r>
          </a:p>
          <a:p>
            <a:r>
              <a:rPr lang="en-GB" dirty="0"/>
              <a:t>Jury decides and gives a verdict (If found not guilty, the defendant is released)</a:t>
            </a:r>
          </a:p>
          <a:p>
            <a:r>
              <a:rPr lang="en-GB" dirty="0"/>
              <a:t>Judge pronounces the sentence</a:t>
            </a:r>
          </a:p>
          <a:p>
            <a:r>
              <a:rPr lang="en-GB" dirty="0"/>
              <a:t>The defendant is taken to prison</a:t>
            </a:r>
          </a:p>
        </p:txBody>
      </p:sp>
      <p:sp>
        <p:nvSpPr>
          <p:cNvPr id="4" name="Slide Number Placeholder 3">
            <a:extLst>
              <a:ext uri="{FF2B5EF4-FFF2-40B4-BE49-F238E27FC236}">
                <a16:creationId xmlns:a16="http://schemas.microsoft.com/office/drawing/2014/main" id="{85B111DE-A91C-4FDE-A5A1-70BB35DFF381}"/>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127428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2E78-D9C7-4B1A-B657-44C077178B5E}"/>
              </a:ext>
            </a:extLst>
          </p:cNvPr>
          <p:cNvSpPr>
            <a:spLocks noGrp="1"/>
          </p:cNvSpPr>
          <p:nvPr>
            <p:ph type="title"/>
          </p:nvPr>
        </p:nvSpPr>
        <p:spPr/>
        <p:txBody>
          <a:bodyPr/>
          <a:lstStyle/>
          <a:p>
            <a:r>
              <a:rPr lang="en-GB" dirty="0"/>
              <a:t>Trial – Key People involved</a:t>
            </a:r>
          </a:p>
        </p:txBody>
      </p:sp>
      <p:sp>
        <p:nvSpPr>
          <p:cNvPr id="3" name="Content Placeholder 2">
            <a:extLst>
              <a:ext uri="{FF2B5EF4-FFF2-40B4-BE49-F238E27FC236}">
                <a16:creationId xmlns:a16="http://schemas.microsoft.com/office/drawing/2014/main" id="{3D45EAB3-4F32-4019-B606-9A71DEFED622}"/>
              </a:ext>
            </a:extLst>
          </p:cNvPr>
          <p:cNvSpPr>
            <a:spLocks noGrp="1"/>
          </p:cNvSpPr>
          <p:nvPr>
            <p:ph idx="1"/>
          </p:nvPr>
        </p:nvSpPr>
        <p:spPr>
          <a:xfrm>
            <a:off x="755374" y="2603500"/>
            <a:ext cx="10853530" cy="3416300"/>
          </a:xfrm>
        </p:spPr>
        <p:txBody>
          <a:bodyPr>
            <a:normAutofit/>
          </a:bodyPr>
          <a:lstStyle/>
          <a:p>
            <a:r>
              <a:rPr lang="en-GB" dirty="0"/>
              <a:t>Victim</a:t>
            </a:r>
          </a:p>
          <a:p>
            <a:r>
              <a:rPr lang="en-GB" dirty="0"/>
              <a:t>The accused/defendant</a:t>
            </a:r>
          </a:p>
          <a:p>
            <a:r>
              <a:rPr lang="en-GB" dirty="0"/>
              <a:t>Judge</a:t>
            </a:r>
          </a:p>
          <a:p>
            <a:r>
              <a:rPr lang="en-GB" dirty="0"/>
              <a:t>Witnesses</a:t>
            </a:r>
          </a:p>
          <a:p>
            <a:r>
              <a:rPr lang="en-GB" dirty="0"/>
              <a:t>Expert witness</a:t>
            </a:r>
          </a:p>
          <a:p>
            <a:r>
              <a:rPr lang="en-GB" dirty="0"/>
              <a:t>Defendant´s solicitor</a:t>
            </a:r>
          </a:p>
          <a:p>
            <a:r>
              <a:rPr lang="en-GB" dirty="0"/>
              <a:t>Prosecutor</a:t>
            </a:r>
          </a:p>
          <a:p>
            <a:r>
              <a:rPr lang="en-GB" dirty="0"/>
              <a:t>Jury</a:t>
            </a:r>
          </a:p>
        </p:txBody>
      </p:sp>
      <p:sp>
        <p:nvSpPr>
          <p:cNvPr id="4" name="Slide Number Placeholder 3">
            <a:extLst>
              <a:ext uri="{FF2B5EF4-FFF2-40B4-BE49-F238E27FC236}">
                <a16:creationId xmlns:a16="http://schemas.microsoft.com/office/drawing/2014/main" id="{4DADCA43-E3CA-445E-B7A3-F879BA7DE22B}"/>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711607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B5FA-01E2-45DC-8035-F8351AE1134C}"/>
              </a:ext>
            </a:extLst>
          </p:cNvPr>
          <p:cNvSpPr>
            <a:spLocks noGrp="1"/>
          </p:cNvSpPr>
          <p:nvPr>
            <p:ph type="title"/>
          </p:nvPr>
        </p:nvSpPr>
        <p:spPr>
          <a:xfrm>
            <a:off x="503582" y="838200"/>
            <a:ext cx="10455966" cy="1096616"/>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CFB0293E-6CCF-47D7-94EE-0B387F7F08D2}"/>
              </a:ext>
            </a:extLst>
          </p:cNvPr>
          <p:cNvSpPr>
            <a:spLocks noGrp="1"/>
          </p:cNvSpPr>
          <p:nvPr>
            <p:ph idx="1"/>
          </p:nvPr>
        </p:nvSpPr>
        <p:spPr>
          <a:xfrm>
            <a:off x="1137199" y="3118404"/>
            <a:ext cx="8825659" cy="3416300"/>
          </a:xfrm>
        </p:spPr>
        <p:txBody>
          <a:bodyPr>
            <a:normAutofit/>
          </a:bodyPr>
          <a:lstStyle/>
          <a:p>
            <a:r>
              <a:rPr lang="en-GB" sz="2800" b="1" dirty="0"/>
              <a:t>Assault occasioning actual bodily harm or ABH</a:t>
            </a:r>
            <a:r>
              <a:rPr lang="en-GB" sz="2800" dirty="0"/>
              <a:t>: </a:t>
            </a:r>
            <a:br>
              <a:rPr lang="en-GB" sz="3600" dirty="0"/>
            </a:br>
            <a:br>
              <a:rPr lang="en-GB" sz="3600" dirty="0"/>
            </a:br>
            <a:r>
              <a:rPr lang="en-GB" sz="2800" dirty="0"/>
              <a:t>When physical damage is caused but it is not serious</a:t>
            </a:r>
          </a:p>
        </p:txBody>
      </p:sp>
      <p:sp>
        <p:nvSpPr>
          <p:cNvPr id="4" name="Slide Number Placeholder 3">
            <a:extLst>
              <a:ext uri="{FF2B5EF4-FFF2-40B4-BE49-F238E27FC236}">
                <a16:creationId xmlns:a16="http://schemas.microsoft.com/office/drawing/2014/main" id="{E24B65A5-6C73-4E5B-A2F4-1A5544880C33}"/>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335346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037B60-0D65-45D6-83D0-EE4041BF4D9D}"/>
              </a:ext>
            </a:extLst>
          </p:cNvPr>
          <p:cNvSpPr>
            <a:spLocks noGrp="1"/>
          </p:cNvSpPr>
          <p:nvPr>
            <p:ph idx="1"/>
          </p:nvPr>
        </p:nvSpPr>
        <p:spPr/>
        <p:txBody>
          <a:bodyPr>
            <a:normAutofit/>
          </a:bodyPr>
          <a:lstStyle/>
          <a:p>
            <a:r>
              <a:rPr lang="en-GB" sz="3600" b="1" dirty="0"/>
              <a:t>Assault with intent to resist arrest: </a:t>
            </a:r>
            <a:r>
              <a:rPr lang="en-GB" sz="3600" dirty="0"/>
              <a:t>in this case the offender may be resisting his arrest or preventing the arrest of a third person.</a:t>
            </a:r>
            <a:endParaRPr lang="en-GB" sz="3600" b="1" dirty="0"/>
          </a:p>
        </p:txBody>
      </p:sp>
      <p:sp>
        <p:nvSpPr>
          <p:cNvPr id="4" name="Title 1">
            <a:extLst>
              <a:ext uri="{FF2B5EF4-FFF2-40B4-BE49-F238E27FC236}">
                <a16:creationId xmlns:a16="http://schemas.microsoft.com/office/drawing/2014/main" id="{022645CA-BC46-4A05-BD4D-62F0E690811C}"/>
              </a:ext>
            </a:extLst>
          </p:cNvPr>
          <p:cNvSpPr>
            <a:spLocks noGrp="1"/>
          </p:cNvSpPr>
          <p:nvPr>
            <p:ph type="title"/>
          </p:nvPr>
        </p:nvSpPr>
        <p:spPr>
          <a:xfrm>
            <a:off x="490330" y="973138"/>
            <a:ext cx="10641496" cy="948427"/>
          </a:xfrm>
        </p:spPr>
        <p:txBody>
          <a:bodyPr/>
          <a:lstStyle/>
          <a:p>
            <a:r>
              <a:rPr lang="en-GB" dirty="0"/>
              <a:t>Assault – Language associated and key words</a:t>
            </a:r>
          </a:p>
        </p:txBody>
      </p:sp>
      <p:sp>
        <p:nvSpPr>
          <p:cNvPr id="2" name="Slide Number Placeholder 1">
            <a:extLst>
              <a:ext uri="{FF2B5EF4-FFF2-40B4-BE49-F238E27FC236}">
                <a16:creationId xmlns:a16="http://schemas.microsoft.com/office/drawing/2014/main" id="{56736F27-11D3-4698-8050-7913CD317FDE}"/>
              </a:ext>
            </a:extLst>
          </p:cNvPr>
          <p:cNvSpPr>
            <a:spLocks noGrp="1"/>
          </p:cNvSpPr>
          <p:nvPr>
            <p:ph type="sldNum" sz="quarter" idx="12"/>
          </p:nvPr>
        </p:nvSpPr>
        <p:spPr/>
        <p:txBody>
          <a:bodyPr/>
          <a:lstStyle/>
          <a:p>
            <a:fld id="{D57F1E4F-1CFF-5643-939E-217C01CDF565}" type="slidenum">
              <a:rPr lang="en-US" smtClean="0"/>
              <a:pPr/>
              <a:t>16</a:t>
            </a:fld>
            <a:endParaRPr lang="en-US" dirty="0"/>
          </a:p>
        </p:txBody>
      </p:sp>
    </p:spTree>
    <p:extLst>
      <p:ext uri="{BB962C8B-B14F-4D97-AF65-F5344CB8AC3E}">
        <p14:creationId xmlns:p14="http://schemas.microsoft.com/office/powerpoint/2010/main" val="3453354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2968BB-5F4F-4293-B7FA-B7ABB6E91FBD}"/>
              </a:ext>
            </a:extLst>
          </p:cNvPr>
          <p:cNvSpPr>
            <a:spLocks noGrp="1"/>
          </p:cNvSpPr>
          <p:nvPr>
            <p:ph idx="1"/>
          </p:nvPr>
        </p:nvSpPr>
        <p:spPr>
          <a:xfrm>
            <a:off x="1154954" y="2603500"/>
            <a:ext cx="8825659" cy="3416300"/>
          </a:xfrm>
        </p:spPr>
        <p:txBody>
          <a:bodyPr>
            <a:normAutofit/>
          </a:bodyPr>
          <a:lstStyle/>
          <a:p>
            <a:r>
              <a:rPr lang="en-GB" sz="3600" b="1" dirty="0"/>
              <a:t>Assaulting a constable in the execution of his duty: </a:t>
            </a:r>
            <a:br>
              <a:rPr lang="en-GB" sz="3600" b="1" dirty="0"/>
            </a:br>
            <a:br>
              <a:rPr lang="en-GB" sz="3600" b="1" dirty="0"/>
            </a:br>
            <a:r>
              <a:rPr lang="en-GB" sz="2800" dirty="0"/>
              <a:t>This offence is a ‘common assault’ on police or prison officers acting in the execution of their duty</a:t>
            </a:r>
          </a:p>
        </p:txBody>
      </p:sp>
      <p:sp>
        <p:nvSpPr>
          <p:cNvPr id="4" name="Title 1">
            <a:extLst>
              <a:ext uri="{FF2B5EF4-FFF2-40B4-BE49-F238E27FC236}">
                <a16:creationId xmlns:a16="http://schemas.microsoft.com/office/drawing/2014/main" id="{94B3AEFE-6281-46D3-9A17-138D23B0513F}"/>
              </a:ext>
            </a:extLst>
          </p:cNvPr>
          <p:cNvSpPr>
            <a:spLocks noGrp="1"/>
          </p:cNvSpPr>
          <p:nvPr>
            <p:ph type="title"/>
          </p:nvPr>
        </p:nvSpPr>
        <p:spPr>
          <a:xfrm>
            <a:off x="477078" y="973138"/>
            <a:ext cx="10760765" cy="882166"/>
          </a:xfrm>
        </p:spPr>
        <p:txBody>
          <a:bodyPr/>
          <a:lstStyle/>
          <a:p>
            <a:r>
              <a:rPr lang="en-GB" dirty="0"/>
              <a:t>Assault – Language associated and key words</a:t>
            </a:r>
          </a:p>
        </p:txBody>
      </p:sp>
      <p:sp>
        <p:nvSpPr>
          <p:cNvPr id="2" name="Slide Number Placeholder 1">
            <a:extLst>
              <a:ext uri="{FF2B5EF4-FFF2-40B4-BE49-F238E27FC236}">
                <a16:creationId xmlns:a16="http://schemas.microsoft.com/office/drawing/2014/main" id="{BC24BE5B-C6D8-44CC-9F5A-ACEFE22E217C}"/>
              </a:ext>
            </a:extLst>
          </p:cNvPr>
          <p:cNvSpPr>
            <a:spLocks noGrp="1"/>
          </p:cNvSpPr>
          <p:nvPr>
            <p:ph type="sldNum" sz="quarter" idx="12"/>
          </p:nvPr>
        </p:nvSpPr>
        <p:spPr/>
        <p:txBody>
          <a:bodyPr/>
          <a:lstStyle/>
          <a:p>
            <a:fld id="{D57F1E4F-1CFF-5643-939E-217C01CDF565}" type="slidenum">
              <a:rPr lang="en-US" smtClean="0"/>
              <a:pPr/>
              <a:t>17</a:t>
            </a:fld>
            <a:endParaRPr lang="en-US" dirty="0"/>
          </a:p>
        </p:txBody>
      </p:sp>
    </p:spTree>
    <p:extLst>
      <p:ext uri="{BB962C8B-B14F-4D97-AF65-F5344CB8AC3E}">
        <p14:creationId xmlns:p14="http://schemas.microsoft.com/office/powerpoint/2010/main" val="1188878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B1579-43B5-43C5-AB59-74B74569B6C5}"/>
              </a:ext>
            </a:extLst>
          </p:cNvPr>
          <p:cNvSpPr>
            <a:spLocks noGrp="1"/>
          </p:cNvSpPr>
          <p:nvPr>
            <p:ph type="title"/>
          </p:nvPr>
        </p:nvSpPr>
        <p:spPr>
          <a:xfrm>
            <a:off x="675862" y="838200"/>
            <a:ext cx="11516138" cy="934645"/>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9BDF252B-4596-4E62-BFD5-0ED1FBE9D11F}"/>
              </a:ext>
            </a:extLst>
          </p:cNvPr>
          <p:cNvSpPr>
            <a:spLocks noGrp="1"/>
          </p:cNvSpPr>
          <p:nvPr>
            <p:ph idx="1"/>
          </p:nvPr>
        </p:nvSpPr>
        <p:spPr>
          <a:xfrm>
            <a:off x="1154954" y="2358888"/>
            <a:ext cx="9804594" cy="4121426"/>
          </a:xfrm>
        </p:spPr>
        <p:txBody>
          <a:bodyPr>
            <a:normAutofit/>
          </a:bodyPr>
          <a:lstStyle/>
          <a:p>
            <a:r>
              <a:rPr lang="en-GB" sz="3600" b="1" dirty="0"/>
              <a:t>Attempted robbery: </a:t>
            </a:r>
            <a:r>
              <a:rPr lang="en-GB" sz="2800" dirty="0"/>
              <a:t>Clearly in this case the assault is produced with the intention to steal another person’s property. A person is guilty of robbery if he steals, and immediately before or at the time of doing so, and in order to do so, he uses force on any person or puts or seeks to put any person in fear of being then and there subjected to force.</a:t>
            </a:r>
          </a:p>
          <a:p>
            <a:endParaRPr lang="en-GB" sz="3600" b="1" dirty="0"/>
          </a:p>
        </p:txBody>
      </p:sp>
      <p:sp>
        <p:nvSpPr>
          <p:cNvPr id="4" name="Slide Number Placeholder 3">
            <a:extLst>
              <a:ext uri="{FF2B5EF4-FFF2-40B4-BE49-F238E27FC236}">
                <a16:creationId xmlns:a16="http://schemas.microsoft.com/office/drawing/2014/main" id="{C1F35E2D-C987-47B0-8249-306586A2234A}"/>
              </a:ext>
            </a:extLst>
          </p:cNvPr>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3537988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1D634-423D-414C-8B5A-C8EDEBC1B82C}"/>
              </a:ext>
            </a:extLst>
          </p:cNvPr>
          <p:cNvSpPr>
            <a:spLocks noGrp="1"/>
          </p:cNvSpPr>
          <p:nvPr>
            <p:ph type="title"/>
          </p:nvPr>
        </p:nvSpPr>
        <p:spPr>
          <a:xfrm>
            <a:off x="450574" y="973668"/>
            <a:ext cx="10734261"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9F1EDECC-0C9F-4A1E-8919-B301762CA0BC}"/>
              </a:ext>
            </a:extLst>
          </p:cNvPr>
          <p:cNvSpPr>
            <a:spLocks noGrp="1"/>
          </p:cNvSpPr>
          <p:nvPr>
            <p:ph idx="1"/>
          </p:nvPr>
        </p:nvSpPr>
        <p:spPr>
          <a:xfrm>
            <a:off x="238540" y="2252869"/>
            <a:ext cx="11290852" cy="4187687"/>
          </a:xfrm>
        </p:spPr>
        <p:txBody>
          <a:bodyPr>
            <a:normAutofit/>
          </a:bodyPr>
          <a:lstStyle/>
          <a:p>
            <a:r>
              <a:rPr lang="en-GB" sz="3200" b="1" dirty="0"/>
              <a:t>Assault causing grievous bodily harm (GBH)</a:t>
            </a:r>
          </a:p>
          <a:p>
            <a:r>
              <a:rPr lang="en-GB" sz="3200" b="1" dirty="0"/>
              <a:t>Assault inflicting grievous bodily harm</a:t>
            </a:r>
          </a:p>
          <a:p>
            <a:pPr marL="0" indent="0">
              <a:buNone/>
            </a:pPr>
            <a:r>
              <a:rPr lang="en-GB" dirty="0"/>
              <a:t>The prosecution must prove under section 20 (</a:t>
            </a:r>
            <a:r>
              <a:rPr lang="en-GB" dirty="0" err="1"/>
              <a:t>OAPA</a:t>
            </a:r>
            <a:r>
              <a:rPr lang="en-GB" dirty="0"/>
              <a:t>) that either the defendant intended, or actually foresaw, that the act might cause some harm. It is enough that the defendant foresaw some physical harm to some person, albeit of a minor character might result.</a:t>
            </a:r>
          </a:p>
          <a:p>
            <a:pPr marL="0" indent="0">
              <a:buNone/>
            </a:pPr>
            <a:r>
              <a:rPr lang="en-GB" dirty="0"/>
              <a:t>The prosecution must prove under section 18 (</a:t>
            </a:r>
            <a:r>
              <a:rPr lang="en-GB" dirty="0" err="1"/>
              <a:t>OAPA</a:t>
            </a:r>
            <a:r>
              <a:rPr lang="en-GB" dirty="0"/>
              <a:t>) that the defendant intended to wound and/or cause grievous bodily harm. A person ‘intends’ to cause a result if he/she consciously acts in order to bring it about. The gravity of the injury may be the same for section 20 or 18 although the gravity may indicate the intention of the defendant.</a:t>
            </a:r>
          </a:p>
          <a:p>
            <a:pPr marL="0" indent="0" algn="ctr">
              <a:buNone/>
            </a:pPr>
            <a:r>
              <a:rPr lang="en-GB" sz="2000" b="1" dirty="0"/>
              <a:t>It is important to remember that GBH may be cause accidentally as I mentioned before in our example.</a:t>
            </a:r>
          </a:p>
          <a:p>
            <a:pPr marL="0" indent="0" algn="ctr">
              <a:buNone/>
            </a:pPr>
            <a:endParaRPr lang="en-GB" sz="3200" dirty="0">
              <a:solidFill>
                <a:schemeClr val="tx1"/>
              </a:solidFill>
            </a:endParaRPr>
          </a:p>
        </p:txBody>
      </p:sp>
      <p:sp>
        <p:nvSpPr>
          <p:cNvPr id="4" name="Slide Number Placeholder 3">
            <a:extLst>
              <a:ext uri="{FF2B5EF4-FFF2-40B4-BE49-F238E27FC236}">
                <a16:creationId xmlns:a16="http://schemas.microsoft.com/office/drawing/2014/main" id="{1412E61D-9B2B-4CE6-87FC-81EC46145B0C}"/>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13745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45D5D-3DD4-4C29-A7E4-36CCB33751E0}"/>
              </a:ext>
            </a:extLst>
          </p:cNvPr>
          <p:cNvSpPr>
            <a:spLocks noGrp="1"/>
          </p:cNvSpPr>
          <p:nvPr>
            <p:ph type="title"/>
          </p:nvPr>
        </p:nvSpPr>
        <p:spPr>
          <a:xfrm>
            <a:off x="636104" y="838200"/>
            <a:ext cx="10601739" cy="842432"/>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E60F950A-472A-47AE-AE21-2E318A1D8F7D}"/>
              </a:ext>
            </a:extLst>
          </p:cNvPr>
          <p:cNvSpPr>
            <a:spLocks noGrp="1"/>
          </p:cNvSpPr>
          <p:nvPr>
            <p:ph idx="1"/>
          </p:nvPr>
        </p:nvSpPr>
        <p:spPr>
          <a:xfrm>
            <a:off x="145774" y="2319130"/>
            <a:ext cx="11304104" cy="3700670"/>
          </a:xfrm>
        </p:spPr>
        <p:txBody>
          <a:bodyPr>
            <a:normAutofit/>
          </a:bodyPr>
          <a:lstStyle/>
          <a:p>
            <a:r>
              <a:rPr lang="en-GB" sz="3000" b="1" dirty="0"/>
              <a:t>Racially or religiously aggravated assault: </a:t>
            </a:r>
            <a:r>
              <a:rPr lang="en-GB" sz="3000" dirty="0"/>
              <a:t>A person is guilty of this offence if he commits an assault which is racially or religiously aggravated. Many countries do not have this offence and in many the idea of this offence does not even exist so when you translate it you should convey the meaning very clearly and explain why it is considered a crime. The same happens with </a:t>
            </a:r>
            <a:r>
              <a:rPr lang="en-GB" sz="3000" b="1" dirty="0"/>
              <a:t>Hate Crimes.</a:t>
            </a:r>
          </a:p>
        </p:txBody>
      </p:sp>
      <p:sp>
        <p:nvSpPr>
          <p:cNvPr id="4" name="Slide Number Placeholder 3">
            <a:extLst>
              <a:ext uri="{FF2B5EF4-FFF2-40B4-BE49-F238E27FC236}">
                <a16:creationId xmlns:a16="http://schemas.microsoft.com/office/drawing/2014/main" id="{7E0475E8-EAC6-4858-A08D-45CC78A59E8D}"/>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1605023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6C0C-CD71-4845-BAB3-D449518C7005}"/>
              </a:ext>
            </a:extLst>
          </p:cNvPr>
          <p:cNvSpPr>
            <a:spLocks noGrp="1"/>
          </p:cNvSpPr>
          <p:nvPr>
            <p:ph type="title"/>
          </p:nvPr>
        </p:nvSpPr>
        <p:spPr>
          <a:xfrm>
            <a:off x="609600" y="675861"/>
            <a:ext cx="10402957" cy="1004771"/>
          </a:xfrm>
        </p:spPr>
        <p:txBody>
          <a:bodyPr/>
          <a:lstStyle/>
          <a:p>
            <a:r>
              <a:rPr lang="en-GB" dirty="0"/>
              <a:t>Assault – Language associated and key word</a:t>
            </a:r>
          </a:p>
        </p:txBody>
      </p:sp>
      <p:sp>
        <p:nvSpPr>
          <p:cNvPr id="3" name="Content Placeholder 2">
            <a:extLst>
              <a:ext uri="{FF2B5EF4-FFF2-40B4-BE49-F238E27FC236}">
                <a16:creationId xmlns:a16="http://schemas.microsoft.com/office/drawing/2014/main" id="{5FAAE2F4-8D38-48D0-B22C-3F33AE2E7DAC}"/>
              </a:ext>
            </a:extLst>
          </p:cNvPr>
          <p:cNvSpPr>
            <a:spLocks noGrp="1"/>
          </p:cNvSpPr>
          <p:nvPr>
            <p:ph idx="1"/>
          </p:nvPr>
        </p:nvSpPr>
        <p:spPr>
          <a:xfrm>
            <a:off x="258417" y="2285447"/>
            <a:ext cx="11675165" cy="4314136"/>
          </a:xfrm>
        </p:spPr>
        <p:txBody>
          <a:bodyPr>
            <a:normAutofit/>
          </a:bodyPr>
          <a:lstStyle/>
          <a:p>
            <a:r>
              <a:rPr lang="en-GB" sz="3000" b="1" dirty="0"/>
              <a:t>Sexual assault: </a:t>
            </a:r>
            <a:r>
              <a:rPr lang="en-GB" sz="3000" dirty="0"/>
              <a:t>A criminal offence in which a person (A) intentionally touches another person (B), where the touching is sexual, where B does not consent to the touching, and where A does not reasonably believe that B consents. If you are interpreting a case like this, you need to explain it clearly to the accused as many people still think that touching another person without their consent is “no big deal”. And again, this offence may not be considered a crime in the country of the defendant.</a:t>
            </a:r>
          </a:p>
        </p:txBody>
      </p:sp>
      <p:sp>
        <p:nvSpPr>
          <p:cNvPr id="4" name="Slide Number Placeholder 3">
            <a:extLst>
              <a:ext uri="{FF2B5EF4-FFF2-40B4-BE49-F238E27FC236}">
                <a16:creationId xmlns:a16="http://schemas.microsoft.com/office/drawing/2014/main" id="{F77EF353-6E5F-4310-8ACA-41272F9B7511}"/>
              </a:ext>
            </a:extLst>
          </p:cNvPr>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2060896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A6717-C5E1-4761-AD74-9B93853622E6}"/>
              </a:ext>
            </a:extLst>
          </p:cNvPr>
          <p:cNvSpPr>
            <a:spLocks noGrp="1"/>
          </p:cNvSpPr>
          <p:nvPr>
            <p:ph type="title"/>
          </p:nvPr>
        </p:nvSpPr>
        <p:spPr>
          <a:xfrm>
            <a:off x="463826" y="973668"/>
            <a:ext cx="10721009"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A80FDF3C-1F95-4245-90DC-C98B4CF14D7C}"/>
              </a:ext>
            </a:extLst>
          </p:cNvPr>
          <p:cNvSpPr>
            <a:spLocks noGrp="1"/>
          </p:cNvSpPr>
          <p:nvPr>
            <p:ph idx="1"/>
          </p:nvPr>
        </p:nvSpPr>
        <p:spPr>
          <a:xfrm>
            <a:off x="463826" y="2603500"/>
            <a:ext cx="11412137" cy="3810552"/>
          </a:xfrm>
        </p:spPr>
        <p:txBody>
          <a:bodyPr>
            <a:normAutofit lnSpcReduction="10000"/>
          </a:bodyPr>
          <a:lstStyle/>
          <a:p>
            <a:r>
              <a:rPr lang="en-GB" sz="3600" b="1" dirty="0"/>
              <a:t>Indictable offences: </a:t>
            </a:r>
            <a:br>
              <a:rPr lang="en-GB" sz="3600" b="1" dirty="0"/>
            </a:br>
            <a:br>
              <a:rPr lang="en-GB" sz="3600" b="1" dirty="0"/>
            </a:br>
            <a:r>
              <a:rPr lang="en-GB" sz="3600" dirty="0"/>
              <a:t>These are criminal offences that can be tried at a magistrates’ or Crown Court. The choice of court will depend on the seriousness of the offence and the prospective penalty imposed by the judge for that crime.</a:t>
            </a:r>
          </a:p>
        </p:txBody>
      </p:sp>
      <p:sp>
        <p:nvSpPr>
          <p:cNvPr id="4" name="Slide Number Placeholder 3">
            <a:extLst>
              <a:ext uri="{FF2B5EF4-FFF2-40B4-BE49-F238E27FC236}">
                <a16:creationId xmlns:a16="http://schemas.microsoft.com/office/drawing/2014/main" id="{2FCA861C-974F-4793-AB54-6496B18EB5C9}"/>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Tree>
    <p:extLst>
      <p:ext uri="{BB962C8B-B14F-4D97-AF65-F5344CB8AC3E}">
        <p14:creationId xmlns:p14="http://schemas.microsoft.com/office/powerpoint/2010/main" val="2871602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5C0A-88AC-45D9-97D1-4D1A3A679F3C}"/>
              </a:ext>
            </a:extLst>
          </p:cNvPr>
          <p:cNvSpPr>
            <a:spLocks noGrp="1"/>
          </p:cNvSpPr>
          <p:nvPr>
            <p:ph type="title"/>
          </p:nvPr>
        </p:nvSpPr>
        <p:spPr>
          <a:xfrm>
            <a:off x="463826" y="973668"/>
            <a:ext cx="10946296"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30DB2745-003C-4CF8-9B5E-03FBCC4296C8}"/>
              </a:ext>
            </a:extLst>
          </p:cNvPr>
          <p:cNvSpPr>
            <a:spLocks noGrp="1"/>
          </p:cNvSpPr>
          <p:nvPr>
            <p:ph idx="1"/>
          </p:nvPr>
        </p:nvSpPr>
        <p:spPr/>
        <p:txBody>
          <a:bodyPr>
            <a:normAutofit/>
          </a:bodyPr>
          <a:lstStyle/>
          <a:p>
            <a:r>
              <a:rPr lang="en-GB" sz="3600" b="1" dirty="0"/>
              <a:t>Indictable-only offence: </a:t>
            </a:r>
            <a:br>
              <a:rPr lang="en-GB" sz="3600" b="1" dirty="0"/>
            </a:br>
            <a:br>
              <a:rPr lang="en-GB" sz="3600" b="1" dirty="0"/>
            </a:br>
            <a:r>
              <a:rPr lang="en-GB" sz="3600" dirty="0"/>
              <a:t>Serious offences that can only be tried at the Crown Court because of its seriousness and the damaged caused.</a:t>
            </a:r>
            <a:endParaRPr lang="en-GB" sz="3600" b="1" dirty="0"/>
          </a:p>
        </p:txBody>
      </p:sp>
      <p:sp>
        <p:nvSpPr>
          <p:cNvPr id="4" name="Slide Number Placeholder 3">
            <a:extLst>
              <a:ext uri="{FF2B5EF4-FFF2-40B4-BE49-F238E27FC236}">
                <a16:creationId xmlns:a16="http://schemas.microsoft.com/office/drawing/2014/main" id="{EAE52EB6-BCFB-44ED-8D10-BA2E2A74144A}"/>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2317716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45A7-0550-4E55-8DC0-BA4234203BCB}"/>
              </a:ext>
            </a:extLst>
          </p:cNvPr>
          <p:cNvSpPr>
            <a:spLocks noGrp="1"/>
          </p:cNvSpPr>
          <p:nvPr>
            <p:ph type="title"/>
          </p:nvPr>
        </p:nvSpPr>
        <p:spPr>
          <a:xfrm>
            <a:off x="490330" y="973668"/>
            <a:ext cx="10840279"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73E7AFCA-6C4D-4A86-9398-A64E7DD27F53}"/>
              </a:ext>
            </a:extLst>
          </p:cNvPr>
          <p:cNvSpPr>
            <a:spLocks noGrp="1"/>
          </p:cNvSpPr>
          <p:nvPr>
            <p:ph idx="1"/>
          </p:nvPr>
        </p:nvSpPr>
        <p:spPr>
          <a:xfrm>
            <a:off x="357809" y="2252870"/>
            <a:ext cx="11357113" cy="4267199"/>
          </a:xfrm>
        </p:spPr>
        <p:txBody>
          <a:bodyPr>
            <a:normAutofit fontScale="92500" lnSpcReduction="10000"/>
          </a:bodyPr>
          <a:lstStyle/>
          <a:p>
            <a:r>
              <a:rPr lang="en-GB" sz="3600" b="1" dirty="0"/>
              <a:t>Indictment</a:t>
            </a:r>
            <a:r>
              <a:rPr lang="en-GB" sz="3600" dirty="0"/>
              <a:t>: </a:t>
            </a:r>
            <a:br>
              <a:rPr lang="en-GB" sz="3600" dirty="0"/>
            </a:br>
            <a:br>
              <a:rPr lang="en-GB" sz="3600" dirty="0"/>
            </a:br>
            <a:r>
              <a:rPr lang="en-GB" sz="3600" dirty="0"/>
              <a:t>This document states the offence and the charge that the defendant is accused of. This document is read in court. In some countries this document is sent to the defendant’s solicitor and is not read in full at court. It can be translated as an Accusation Statement if there is no equivalent in your language or if you do not remember the exact terminology.</a:t>
            </a:r>
          </a:p>
        </p:txBody>
      </p:sp>
      <p:sp>
        <p:nvSpPr>
          <p:cNvPr id="4" name="Slide Number Placeholder 3">
            <a:extLst>
              <a:ext uri="{FF2B5EF4-FFF2-40B4-BE49-F238E27FC236}">
                <a16:creationId xmlns:a16="http://schemas.microsoft.com/office/drawing/2014/main" id="{9C1D3E9B-D6CE-4664-BD7E-075DBDB762DD}"/>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2148468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C0AA0-F21E-4349-9576-5BC19EFE2CDB}"/>
              </a:ext>
            </a:extLst>
          </p:cNvPr>
          <p:cNvSpPr>
            <a:spLocks noGrp="1"/>
          </p:cNvSpPr>
          <p:nvPr>
            <p:ph type="title"/>
          </p:nvPr>
        </p:nvSpPr>
        <p:spPr>
          <a:xfrm>
            <a:off x="490330" y="973668"/>
            <a:ext cx="10774018"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4AA59749-F8EC-438D-9388-D650136740D5}"/>
              </a:ext>
            </a:extLst>
          </p:cNvPr>
          <p:cNvSpPr>
            <a:spLocks noGrp="1"/>
          </p:cNvSpPr>
          <p:nvPr>
            <p:ph idx="1"/>
          </p:nvPr>
        </p:nvSpPr>
        <p:spPr>
          <a:xfrm>
            <a:off x="344558" y="2080591"/>
            <a:ext cx="11277600" cy="4518992"/>
          </a:xfrm>
        </p:spPr>
        <p:txBody>
          <a:bodyPr>
            <a:normAutofit fontScale="92500"/>
          </a:bodyPr>
          <a:lstStyle/>
          <a:p>
            <a:r>
              <a:rPr lang="en-GB" sz="3600" b="1" dirty="0"/>
              <a:t>Expert witness: </a:t>
            </a:r>
            <a:br>
              <a:rPr lang="en-GB" sz="3600" b="1" dirty="0"/>
            </a:br>
            <a:br>
              <a:rPr lang="en-GB" sz="3600" b="1" dirty="0"/>
            </a:br>
            <a:r>
              <a:rPr lang="en-GB" sz="3600" dirty="0"/>
              <a:t>An Expert Witness can be anyone with knowledge or experience of a particular field or discipline beyond that to be expected of a layman. For example, a psychologist or and expert in shotguns, the possibilities are endless. The expert witness has to be agreed by the court as an expert.</a:t>
            </a:r>
          </a:p>
        </p:txBody>
      </p:sp>
      <p:sp>
        <p:nvSpPr>
          <p:cNvPr id="4" name="Slide Number Placeholder 3">
            <a:extLst>
              <a:ext uri="{FF2B5EF4-FFF2-40B4-BE49-F238E27FC236}">
                <a16:creationId xmlns:a16="http://schemas.microsoft.com/office/drawing/2014/main" id="{1BCBA511-4BD5-448D-9D2C-C762F0F2F1A4}"/>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1741793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98C47-8C95-4D17-A280-5BE32C788872}"/>
              </a:ext>
            </a:extLst>
          </p:cNvPr>
          <p:cNvSpPr>
            <a:spLocks noGrp="1"/>
          </p:cNvSpPr>
          <p:nvPr>
            <p:ph type="title"/>
          </p:nvPr>
        </p:nvSpPr>
        <p:spPr>
          <a:xfrm>
            <a:off x="450574" y="973668"/>
            <a:ext cx="11025809"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EBDA3108-2621-4EB5-B6B6-72BB87D12FD9}"/>
              </a:ext>
            </a:extLst>
          </p:cNvPr>
          <p:cNvSpPr>
            <a:spLocks noGrp="1"/>
          </p:cNvSpPr>
          <p:nvPr>
            <p:ph idx="1"/>
          </p:nvPr>
        </p:nvSpPr>
        <p:spPr>
          <a:xfrm>
            <a:off x="450574" y="2232439"/>
            <a:ext cx="11383617" cy="3416300"/>
          </a:xfrm>
        </p:spPr>
        <p:txBody>
          <a:bodyPr>
            <a:normAutofit fontScale="92500" lnSpcReduction="10000"/>
          </a:bodyPr>
          <a:lstStyle/>
          <a:p>
            <a:r>
              <a:rPr lang="en-GB" sz="3600" b="1" dirty="0"/>
              <a:t>Examination (First interrogation or questioning):</a:t>
            </a:r>
            <a:r>
              <a:rPr lang="en-GB" sz="3600" dirty="0"/>
              <a:t> </a:t>
            </a:r>
            <a:br>
              <a:rPr lang="en-GB" sz="3600" dirty="0"/>
            </a:br>
            <a:br>
              <a:rPr lang="en-GB" sz="3600" dirty="0"/>
            </a:br>
            <a:r>
              <a:rPr lang="en-GB" sz="3600" dirty="0"/>
              <a:t>When a witness is asked questions by the party that called him or her as witness. For example, if the witness has been called by the Prosecution to testify about what he or she knows, the prosecutor will conduct the first round of questions.</a:t>
            </a:r>
          </a:p>
        </p:txBody>
      </p:sp>
      <p:sp>
        <p:nvSpPr>
          <p:cNvPr id="4" name="Slide Number Placeholder 3">
            <a:extLst>
              <a:ext uri="{FF2B5EF4-FFF2-40B4-BE49-F238E27FC236}">
                <a16:creationId xmlns:a16="http://schemas.microsoft.com/office/drawing/2014/main" id="{A28A2888-DB9B-4219-B6AD-8FD69B490F3F}"/>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Tree>
    <p:extLst>
      <p:ext uri="{BB962C8B-B14F-4D97-AF65-F5344CB8AC3E}">
        <p14:creationId xmlns:p14="http://schemas.microsoft.com/office/powerpoint/2010/main" val="2051829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70DC-D75E-41B6-84AE-B03B0254CAF9}"/>
              </a:ext>
            </a:extLst>
          </p:cNvPr>
          <p:cNvSpPr>
            <a:spLocks noGrp="1"/>
          </p:cNvSpPr>
          <p:nvPr>
            <p:ph type="title"/>
          </p:nvPr>
        </p:nvSpPr>
        <p:spPr>
          <a:xfrm>
            <a:off x="450574" y="973668"/>
            <a:ext cx="10681252" cy="706964"/>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53146A9B-B374-4E7E-A175-97389BA864DD}"/>
              </a:ext>
            </a:extLst>
          </p:cNvPr>
          <p:cNvSpPr>
            <a:spLocks noGrp="1"/>
          </p:cNvSpPr>
          <p:nvPr>
            <p:ph idx="1"/>
          </p:nvPr>
        </p:nvSpPr>
        <p:spPr>
          <a:xfrm>
            <a:off x="450574" y="2239617"/>
            <a:ext cx="10880035" cy="4359966"/>
          </a:xfrm>
        </p:spPr>
        <p:txBody>
          <a:bodyPr>
            <a:normAutofit fontScale="92500" lnSpcReduction="20000"/>
          </a:bodyPr>
          <a:lstStyle/>
          <a:p>
            <a:r>
              <a:rPr lang="en-GB" sz="3600" b="1" dirty="0"/>
              <a:t>Cross-examination: </a:t>
            </a:r>
            <a:br>
              <a:rPr lang="en-GB" sz="3600" b="1" dirty="0"/>
            </a:br>
            <a:br>
              <a:rPr lang="en-GB" sz="3600" b="1" dirty="0"/>
            </a:br>
            <a:r>
              <a:rPr lang="en-GB" sz="3600" dirty="0"/>
              <a:t>When a witness is questioned by the other party, i.e. by the party that did not call him or her as witness. Following what I said before the defence lawyer will cross-examine the witness brought by the Prosecution. It is the second round of questions to the same witness. Many countries do not have a specific word for this so it is best to translate as “the questioning by the other part”.</a:t>
            </a:r>
          </a:p>
        </p:txBody>
      </p:sp>
      <p:sp>
        <p:nvSpPr>
          <p:cNvPr id="4" name="Slide Number Placeholder 3">
            <a:extLst>
              <a:ext uri="{FF2B5EF4-FFF2-40B4-BE49-F238E27FC236}">
                <a16:creationId xmlns:a16="http://schemas.microsoft.com/office/drawing/2014/main" id="{D2E287FE-83B7-4667-91D7-8011A2EDFAAB}"/>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1095337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9305-5BBC-4B31-89F7-F56A2AD8C023}"/>
              </a:ext>
            </a:extLst>
          </p:cNvPr>
          <p:cNvSpPr>
            <a:spLocks noGrp="1"/>
          </p:cNvSpPr>
          <p:nvPr>
            <p:ph type="title"/>
          </p:nvPr>
        </p:nvSpPr>
        <p:spPr>
          <a:xfrm>
            <a:off x="384313" y="689113"/>
            <a:ext cx="10959547" cy="991519"/>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1FA7FA31-3862-4974-B32E-706422D6961A}"/>
              </a:ext>
            </a:extLst>
          </p:cNvPr>
          <p:cNvSpPr>
            <a:spLocks noGrp="1"/>
          </p:cNvSpPr>
          <p:nvPr>
            <p:ph idx="1"/>
          </p:nvPr>
        </p:nvSpPr>
        <p:spPr>
          <a:xfrm>
            <a:off x="503584" y="2603500"/>
            <a:ext cx="9477030" cy="3416300"/>
          </a:xfrm>
        </p:spPr>
        <p:txBody>
          <a:bodyPr>
            <a:normAutofit/>
          </a:bodyPr>
          <a:lstStyle/>
          <a:p>
            <a:r>
              <a:rPr lang="en-GB" sz="3200" b="1" dirty="0"/>
              <a:t>Magistrates’ Court: </a:t>
            </a:r>
            <a:r>
              <a:rPr lang="en-GB" sz="3200" dirty="0"/>
              <a:t>For the purpose of this topic we are going to say that in this court all criminal prosecutions are initiated. Some </a:t>
            </a:r>
            <a:r>
              <a:rPr lang="en-GB" sz="3200"/>
              <a:t>will then </a:t>
            </a:r>
            <a:r>
              <a:rPr lang="en-GB" sz="3200" dirty="0"/>
              <a:t>pass to the Crown Court.</a:t>
            </a:r>
          </a:p>
        </p:txBody>
      </p:sp>
      <p:sp>
        <p:nvSpPr>
          <p:cNvPr id="4" name="Slide Number Placeholder 3">
            <a:extLst>
              <a:ext uri="{FF2B5EF4-FFF2-40B4-BE49-F238E27FC236}">
                <a16:creationId xmlns:a16="http://schemas.microsoft.com/office/drawing/2014/main" id="{99DA447C-9AC2-4FF2-A24C-D06F0174AB9D}"/>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Tree>
    <p:extLst>
      <p:ext uri="{BB962C8B-B14F-4D97-AF65-F5344CB8AC3E}">
        <p14:creationId xmlns:p14="http://schemas.microsoft.com/office/powerpoint/2010/main" val="1874799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AF26E-B024-4C28-80F7-1235B35BAB0E}"/>
              </a:ext>
            </a:extLst>
          </p:cNvPr>
          <p:cNvSpPr>
            <a:spLocks noGrp="1"/>
          </p:cNvSpPr>
          <p:nvPr>
            <p:ph type="title"/>
          </p:nvPr>
        </p:nvSpPr>
        <p:spPr>
          <a:xfrm>
            <a:off x="583096" y="675861"/>
            <a:ext cx="10508974" cy="1004771"/>
          </a:xfrm>
        </p:spPr>
        <p:txBody>
          <a:bodyPr/>
          <a:lstStyle/>
          <a:p>
            <a:r>
              <a:rPr lang="en-GB" dirty="0"/>
              <a:t>Assault – Language associated and key words</a:t>
            </a:r>
          </a:p>
        </p:txBody>
      </p:sp>
      <p:sp>
        <p:nvSpPr>
          <p:cNvPr id="3" name="Content Placeholder 2">
            <a:extLst>
              <a:ext uri="{FF2B5EF4-FFF2-40B4-BE49-F238E27FC236}">
                <a16:creationId xmlns:a16="http://schemas.microsoft.com/office/drawing/2014/main" id="{E26CA3DF-D50B-426F-B814-F5FDB8E64FE7}"/>
              </a:ext>
            </a:extLst>
          </p:cNvPr>
          <p:cNvSpPr>
            <a:spLocks noGrp="1"/>
          </p:cNvSpPr>
          <p:nvPr>
            <p:ph idx="1"/>
          </p:nvPr>
        </p:nvSpPr>
        <p:spPr/>
        <p:txBody>
          <a:bodyPr>
            <a:normAutofit/>
          </a:bodyPr>
          <a:lstStyle/>
          <a:p>
            <a:r>
              <a:rPr lang="en-GB" sz="3200" b="1" dirty="0"/>
              <a:t>Crown Court: </a:t>
            </a:r>
            <a:r>
              <a:rPr lang="en-GB" sz="3200" dirty="0"/>
              <a:t>The Crown court has an unlimited jurisdiction over all criminal cases tried and also acts as a court for the hearing of appeals from magistrates' courts. </a:t>
            </a:r>
            <a:endParaRPr lang="en-GB" sz="3200" b="1" dirty="0"/>
          </a:p>
        </p:txBody>
      </p:sp>
      <p:sp>
        <p:nvSpPr>
          <p:cNvPr id="4" name="Slide Number Placeholder 3">
            <a:extLst>
              <a:ext uri="{FF2B5EF4-FFF2-40B4-BE49-F238E27FC236}">
                <a16:creationId xmlns:a16="http://schemas.microsoft.com/office/drawing/2014/main" id="{68D03587-2819-4A9A-BCD9-1FFCF6DCA1C1}"/>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4166637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D70DC-D75E-41B6-84AE-B03B0254CAF9}"/>
              </a:ext>
            </a:extLst>
          </p:cNvPr>
          <p:cNvSpPr>
            <a:spLocks noGrp="1"/>
          </p:cNvSpPr>
          <p:nvPr>
            <p:ph type="title"/>
          </p:nvPr>
        </p:nvSpPr>
        <p:spPr>
          <a:xfrm>
            <a:off x="841192" y="920402"/>
            <a:ext cx="10681252" cy="706964"/>
          </a:xfrm>
        </p:spPr>
        <p:txBody>
          <a:bodyPr/>
          <a:lstStyle/>
          <a:p>
            <a:r>
              <a:rPr lang="en-GB" dirty="0"/>
              <a:t>Assault</a:t>
            </a:r>
          </a:p>
        </p:txBody>
      </p:sp>
      <p:sp>
        <p:nvSpPr>
          <p:cNvPr id="3" name="Content Placeholder 2">
            <a:extLst>
              <a:ext uri="{FF2B5EF4-FFF2-40B4-BE49-F238E27FC236}">
                <a16:creationId xmlns:a16="http://schemas.microsoft.com/office/drawing/2014/main" id="{53146A9B-B374-4E7E-A175-97389BA864DD}"/>
              </a:ext>
            </a:extLst>
          </p:cNvPr>
          <p:cNvSpPr>
            <a:spLocks noGrp="1"/>
          </p:cNvSpPr>
          <p:nvPr>
            <p:ph idx="1"/>
          </p:nvPr>
        </p:nvSpPr>
        <p:spPr>
          <a:xfrm>
            <a:off x="1394651" y="3429000"/>
            <a:ext cx="8825659" cy="825500"/>
          </a:xfrm>
        </p:spPr>
        <p:txBody>
          <a:bodyPr>
            <a:noAutofit/>
          </a:bodyPr>
          <a:lstStyle/>
          <a:p>
            <a:pPr marL="0" indent="0" algn="ctr">
              <a:buNone/>
            </a:pPr>
            <a:r>
              <a:rPr lang="en-GB" sz="4400" b="1" dirty="0"/>
              <a:t>THANKS FOR WATCHING</a:t>
            </a:r>
            <a:br>
              <a:rPr lang="en-GB" sz="4400" b="1" dirty="0"/>
            </a:br>
            <a:br>
              <a:rPr lang="en-GB" sz="4400" b="1" dirty="0"/>
            </a:br>
            <a:endParaRPr lang="en-GB" sz="4400" dirty="0"/>
          </a:p>
        </p:txBody>
      </p:sp>
      <p:sp>
        <p:nvSpPr>
          <p:cNvPr id="4" name="Slide Number Placeholder 3">
            <a:extLst>
              <a:ext uri="{FF2B5EF4-FFF2-40B4-BE49-F238E27FC236}">
                <a16:creationId xmlns:a16="http://schemas.microsoft.com/office/drawing/2014/main" id="{3B21ADE4-FB53-4005-B5C2-D1AB48CE3A16}"/>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Tree>
    <p:extLst>
      <p:ext uri="{BB962C8B-B14F-4D97-AF65-F5344CB8AC3E}">
        <p14:creationId xmlns:p14="http://schemas.microsoft.com/office/powerpoint/2010/main" val="38077625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{5FDEB509-7E4A-4C15-BD26-528DAA5F2BBC}tf02900722</Template>
  <TotalTime>1084</TotalTime>
  <Words>2207</Words>
  <Application>Microsoft Office PowerPoint</Application>
  <PresentationFormat>Widescreen</PresentationFormat>
  <Paragraphs>152</Paragraphs>
  <Slides>30</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Century Gothic</vt:lpstr>
      <vt:lpstr>Wingdings 3</vt:lpstr>
      <vt:lpstr>Ion Boardroom</vt:lpstr>
      <vt:lpstr>ASSAULT AND BATTERY</vt:lpstr>
      <vt:lpstr>Assault and Battery</vt:lpstr>
      <vt:lpstr>Common Assault - Example </vt:lpstr>
      <vt:lpstr>Aggravated Assault</vt:lpstr>
      <vt:lpstr>Assault – Investigation Stage</vt:lpstr>
      <vt:lpstr>Police Caution: Remember to have with you at all times the translation of the police caution when a suspect is arrested.</vt:lpstr>
      <vt:lpstr>Assault – Investigation Stage (people involved)</vt:lpstr>
      <vt:lpstr>Assault – Investigation Stage (people involved)</vt:lpstr>
      <vt:lpstr>Assault</vt:lpstr>
      <vt:lpstr>Bail - Conditions</vt:lpstr>
      <vt:lpstr> </vt:lpstr>
      <vt:lpstr>Investigation Stage – People involved</vt:lpstr>
      <vt:lpstr>Assault - Trial</vt:lpstr>
      <vt:lpstr>Trial – Key People involved</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words</vt:lpstr>
      <vt:lpstr>Assault – Language associated and key words</vt:lpstr>
      <vt:lpstr>Assault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ASSAULT (AND BATTERY)</dc:title>
  <dc:creator>User</dc:creator>
  <cp:lastModifiedBy>Nikola Davis</cp:lastModifiedBy>
  <cp:revision>43</cp:revision>
  <dcterms:created xsi:type="dcterms:W3CDTF">2020-04-16T15:47:12Z</dcterms:created>
  <dcterms:modified xsi:type="dcterms:W3CDTF">2021-09-28T09:22:08Z</dcterms:modified>
</cp:coreProperties>
</file>