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43"/>
  </p:notesMasterIdLst>
  <p:handoutMasterIdLst>
    <p:handoutMasterId r:id="rId44"/>
  </p:handoutMasterIdLst>
  <p:sldIdLst>
    <p:sldId id="256" r:id="rId2"/>
    <p:sldId id="284" r:id="rId3"/>
    <p:sldId id="285" r:id="rId4"/>
    <p:sldId id="286" r:id="rId5"/>
    <p:sldId id="280" r:id="rId6"/>
    <p:sldId id="281" r:id="rId7"/>
    <p:sldId id="282" r:id="rId8"/>
    <p:sldId id="283" r:id="rId9"/>
    <p:sldId id="258" r:id="rId10"/>
    <p:sldId id="259" r:id="rId11"/>
    <p:sldId id="260" r:id="rId12"/>
    <p:sldId id="261" r:id="rId13"/>
    <p:sldId id="262" r:id="rId14"/>
    <p:sldId id="287" r:id="rId15"/>
    <p:sldId id="288" r:id="rId16"/>
    <p:sldId id="289" r:id="rId17"/>
    <p:sldId id="290" r:id="rId18"/>
    <p:sldId id="263" r:id="rId19"/>
    <p:sldId id="291" r:id="rId20"/>
    <p:sldId id="292" r:id="rId21"/>
    <p:sldId id="293" r:id="rId22"/>
    <p:sldId id="294" r:id="rId23"/>
    <p:sldId id="264" r:id="rId24"/>
    <p:sldId id="265" r:id="rId25"/>
    <p:sldId id="295" r:id="rId26"/>
    <p:sldId id="297" r:id="rId27"/>
    <p:sldId id="273" r:id="rId28"/>
    <p:sldId id="272" r:id="rId29"/>
    <p:sldId id="296" r:id="rId30"/>
    <p:sldId id="271" r:id="rId31"/>
    <p:sldId id="298" r:id="rId32"/>
    <p:sldId id="299" r:id="rId33"/>
    <p:sldId id="300" r:id="rId34"/>
    <p:sldId id="302" r:id="rId35"/>
    <p:sldId id="301" r:id="rId36"/>
    <p:sldId id="270" r:id="rId37"/>
    <p:sldId id="274" r:id="rId38"/>
    <p:sldId id="275" r:id="rId39"/>
    <p:sldId id="276" r:id="rId40"/>
    <p:sldId id="277" r:id="rId41"/>
    <p:sldId id="269"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210221-F6C0-45E9-82F1-259FE5883F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3D978075-5DDD-44D3-A5C1-CDB8EEDDD0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F259F8C-942F-480D-8BA5-42267A9072D6}" type="datetimeFigureOut">
              <a:rPr lang="en-GB" smtClean="0"/>
              <a:t>02/12/2020</a:t>
            </a:fld>
            <a:endParaRPr lang="en-GB"/>
          </a:p>
        </p:txBody>
      </p:sp>
      <p:sp>
        <p:nvSpPr>
          <p:cNvPr id="4" name="Footer Placeholder 3">
            <a:extLst>
              <a:ext uri="{FF2B5EF4-FFF2-40B4-BE49-F238E27FC236}">
                <a16:creationId xmlns:a16="http://schemas.microsoft.com/office/drawing/2014/main" id="{CA585DFC-88C8-4CD6-A55C-23200C22276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FF601216-C40D-4858-9C0C-19809D4B081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481293-2DF5-456E-80F5-43E7BE4F3823}" type="slidenum">
              <a:rPr lang="en-GB" smtClean="0"/>
              <a:t>‹#›</a:t>
            </a:fld>
            <a:endParaRPr lang="en-GB"/>
          </a:p>
        </p:txBody>
      </p:sp>
    </p:spTree>
    <p:extLst>
      <p:ext uri="{BB962C8B-B14F-4D97-AF65-F5344CB8AC3E}">
        <p14:creationId xmlns:p14="http://schemas.microsoft.com/office/powerpoint/2010/main" val="9949571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48860F-DC98-42F6-B26F-DAA3FF2C8765}" type="datetimeFigureOut">
              <a:rPr lang="en-GB" smtClean="0"/>
              <a:t>02/12/2020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E3C469-E7D1-4EC5-AB9A-5FE6AB77A3AD}" type="slidenum">
              <a:rPr lang="en-GB" smtClean="0"/>
              <a:t>‹#›</a:t>
            </a:fld>
            <a:endParaRPr lang="en-GB"/>
          </a:p>
        </p:txBody>
      </p:sp>
    </p:spTree>
    <p:extLst>
      <p:ext uri="{BB962C8B-B14F-4D97-AF65-F5344CB8AC3E}">
        <p14:creationId xmlns:p14="http://schemas.microsoft.com/office/powerpoint/2010/main" val="39280663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E73A346-3212-48DB-A582-DC4088EBDE79}" type="datetime1">
              <a:rPr lang="en-US" smtClean="0"/>
              <a:t>12/2/2020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64A4E5-9525-43D8-B822-292B5C0669B6}" type="datetime1">
              <a:rPr lang="en-US" smtClean="0"/>
              <a:t>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BBBF77-E671-4BA6-A7AE-C53912D10D67}" type="datetime1">
              <a:rPr lang="en-US" smtClean="0"/>
              <a:t>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FBBE84-20EB-45BA-8BD4-E61A248DE4B7}" type="datetime1">
              <a:rPr lang="en-US" smtClean="0"/>
              <a:t>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47B1E2-22F8-48B5-AEAC-E28832CB7FD5}" type="datetime1">
              <a:rPr lang="en-US" smtClean="0"/>
              <a:t>12/2/2020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DF84C43-BFA3-4846-9D8C-721AADB3B579}" type="datetime1">
              <a:rPr lang="en-US" smtClean="0"/>
              <a:t>12/2/2020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7B86D9-31A4-463D-8346-85EF3F95D7F3}" type="datetime1">
              <a:rPr lang="en-US" smtClean="0"/>
              <a:t>12/2/2020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397AC4-C3F3-43FE-B6A6-7D3F7D6B5EE0}" type="datetime1">
              <a:rPr lang="en-US" smtClean="0"/>
              <a:t>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280B30-3FA7-48D4-BD5B-D3B4C53D819E}" type="datetime1">
              <a:rPr lang="en-US" smtClean="0"/>
              <a:t>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DEF890-251F-4076-A4EF-E2832DB52E40}" type="datetime1">
              <a:rPr lang="en-US" smtClean="0"/>
              <a:t>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680D67C-24CE-409E-935B-09CD89596DBC}" type="datetime1">
              <a:rPr lang="en-US" smtClean="0"/>
              <a:t>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FECE075-F050-44CF-B167-FAC9EE8A953D}" type="datetime1">
              <a:rPr lang="en-US" smtClean="0"/>
              <a:t>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8BE87D-F221-4099-A4FA-4E1F6CAD34A0}" type="datetime1">
              <a:rPr lang="en-US" smtClean="0"/>
              <a:t>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D301835-12CD-48CC-BE7A-EB209475EA9A}" type="datetime1">
              <a:rPr lang="en-US" smtClean="0"/>
              <a:t>12/2/2020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DC064B8-91EA-4CC0-9471-B5F175D429EF}" type="datetime1">
              <a:rPr lang="en-US" smtClean="0"/>
              <a:t>12/2/2020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2397745E-E0AC-4997-ABBC-BD44E1856B66}" type="datetime1">
              <a:rPr lang="en-US" smtClean="0"/>
              <a:t>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39FE0029-AA6D-4726-AD41-13233C6887FA}" type="datetime1">
              <a:rPr lang="en-US" smtClean="0"/>
              <a:t>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FA6AC25-4347-49A7-84C5-C1EC69D59369}" type="datetime1">
              <a:rPr lang="en-US" smtClean="0"/>
              <a:t>12/2/2020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47AFD-64CD-4058-AEE7-3A12DCC50FCB}"/>
              </a:ext>
            </a:extLst>
          </p:cNvPr>
          <p:cNvSpPr>
            <a:spLocks noGrp="1"/>
          </p:cNvSpPr>
          <p:nvPr>
            <p:ph type="ctrTitle"/>
          </p:nvPr>
        </p:nvSpPr>
        <p:spPr>
          <a:xfrm>
            <a:off x="1154955" y="1079316"/>
            <a:ext cx="8825658" cy="2677648"/>
          </a:xfrm>
        </p:spPr>
        <p:txBody>
          <a:bodyPr/>
          <a:lstStyle/>
          <a:p>
            <a:r>
              <a:rPr lang="en-GB" dirty="0"/>
              <a:t>Human Trafficking and Modern Day Slavery</a:t>
            </a:r>
          </a:p>
        </p:txBody>
      </p:sp>
      <p:sp>
        <p:nvSpPr>
          <p:cNvPr id="3" name="Subtitle 2">
            <a:extLst>
              <a:ext uri="{FF2B5EF4-FFF2-40B4-BE49-F238E27FC236}">
                <a16:creationId xmlns:a16="http://schemas.microsoft.com/office/drawing/2014/main" id="{AF346775-9FA0-44EA-B772-24E92B34AE4F}"/>
              </a:ext>
            </a:extLst>
          </p:cNvPr>
          <p:cNvSpPr>
            <a:spLocks noGrp="1"/>
          </p:cNvSpPr>
          <p:nvPr>
            <p:ph type="subTitle" idx="1"/>
          </p:nvPr>
        </p:nvSpPr>
        <p:spPr>
          <a:xfrm>
            <a:off x="1260973" y="4114771"/>
            <a:ext cx="10109392" cy="1437890"/>
          </a:xfrm>
        </p:spPr>
        <p:txBody>
          <a:bodyPr>
            <a:normAutofit/>
          </a:bodyPr>
          <a:lstStyle/>
          <a:p>
            <a:r>
              <a:rPr lang="en-GB" sz="2800" dirty="0"/>
              <a:t>An introduction</a:t>
            </a:r>
          </a:p>
          <a:p>
            <a:r>
              <a:rPr lang="en-GB" sz="2400" dirty="0"/>
              <a:t>J L Rodriguez-</a:t>
            </a:r>
            <a:r>
              <a:rPr lang="en-GB" sz="2400" dirty="0" err="1"/>
              <a:t>Olveira</a:t>
            </a:r>
            <a:r>
              <a:rPr lang="en-GB" dirty="0"/>
              <a:t>, </a:t>
            </a:r>
            <a:r>
              <a:rPr lang="en-GB" dirty="0" err="1"/>
              <a:t>ba</a:t>
            </a:r>
            <a:r>
              <a:rPr lang="en-GB" dirty="0"/>
              <a:t>, </a:t>
            </a:r>
            <a:r>
              <a:rPr lang="en-GB" dirty="0" err="1"/>
              <a:t>mcil</a:t>
            </a:r>
            <a:r>
              <a:rPr lang="en-GB" dirty="0"/>
              <a:t>, cl, dci(6), </a:t>
            </a:r>
            <a:r>
              <a:rPr lang="en-GB" dirty="0" err="1"/>
              <a:t>iapti</a:t>
            </a:r>
            <a:endParaRPr lang="en-GB" dirty="0"/>
          </a:p>
        </p:txBody>
      </p:sp>
    </p:spTree>
    <p:extLst>
      <p:ext uri="{BB962C8B-B14F-4D97-AF65-F5344CB8AC3E}">
        <p14:creationId xmlns:p14="http://schemas.microsoft.com/office/powerpoint/2010/main" val="3812677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B0596-D7F6-42F4-A563-08F95807D768}"/>
              </a:ext>
            </a:extLst>
          </p:cNvPr>
          <p:cNvSpPr>
            <a:spLocks noGrp="1"/>
          </p:cNvSpPr>
          <p:nvPr>
            <p:ph type="title"/>
          </p:nvPr>
        </p:nvSpPr>
        <p:spPr/>
        <p:txBody>
          <a:bodyPr/>
          <a:lstStyle/>
          <a:p>
            <a:r>
              <a:rPr lang="en-GB" dirty="0"/>
              <a:t>Human trafficking – Modern Slavery</a:t>
            </a:r>
          </a:p>
        </p:txBody>
      </p:sp>
      <p:sp>
        <p:nvSpPr>
          <p:cNvPr id="3" name="Content Placeholder 2">
            <a:extLst>
              <a:ext uri="{FF2B5EF4-FFF2-40B4-BE49-F238E27FC236}">
                <a16:creationId xmlns:a16="http://schemas.microsoft.com/office/drawing/2014/main" id="{6062F4A9-5293-40D3-8E41-BFC842DE3BD2}"/>
              </a:ext>
            </a:extLst>
          </p:cNvPr>
          <p:cNvSpPr>
            <a:spLocks noGrp="1"/>
          </p:cNvSpPr>
          <p:nvPr>
            <p:ph idx="1"/>
          </p:nvPr>
        </p:nvSpPr>
        <p:spPr>
          <a:xfrm>
            <a:off x="583096" y="2438400"/>
            <a:ext cx="11012556" cy="3581400"/>
          </a:xfrm>
        </p:spPr>
        <p:txBody>
          <a:bodyPr/>
          <a:lstStyle/>
          <a:p>
            <a:r>
              <a:rPr lang="en-GB" sz="2800" dirty="0">
                <a:solidFill>
                  <a:schemeClr val="tx1"/>
                </a:solidFill>
              </a:rPr>
              <a:t>Outcomes:</a:t>
            </a:r>
          </a:p>
          <a:p>
            <a:pPr lvl="1"/>
            <a:r>
              <a:rPr lang="en-GB" sz="2000" dirty="0">
                <a:solidFill>
                  <a:schemeClr val="tx1"/>
                </a:solidFill>
              </a:rPr>
              <a:t>To have an overview of the offence of Modern Slavery and the connection with Human trafficking and Human smuggling</a:t>
            </a:r>
          </a:p>
          <a:p>
            <a:pPr lvl="1"/>
            <a:r>
              <a:rPr lang="en-GB" sz="2000" dirty="0">
                <a:solidFill>
                  <a:schemeClr val="tx1"/>
                </a:solidFill>
              </a:rPr>
              <a:t>To be aware of the situations that an interpreter may encounter when interpreting for victims or perpetrators of this offence.</a:t>
            </a:r>
          </a:p>
          <a:p>
            <a:pPr lvl="1"/>
            <a:r>
              <a:rPr lang="en-GB" sz="2000" dirty="0">
                <a:solidFill>
                  <a:schemeClr val="tx1"/>
                </a:solidFill>
              </a:rPr>
              <a:t>To know the types of crimes recognised within the offence of Modern Slavery.</a:t>
            </a:r>
          </a:p>
        </p:txBody>
      </p:sp>
      <p:sp>
        <p:nvSpPr>
          <p:cNvPr id="4" name="Slide Number Placeholder 3">
            <a:extLst>
              <a:ext uri="{FF2B5EF4-FFF2-40B4-BE49-F238E27FC236}">
                <a16:creationId xmlns:a16="http://schemas.microsoft.com/office/drawing/2014/main" id="{3614CAFC-1BB0-4817-A9DF-83364B4C0657}"/>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2164071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81A0F-742A-485A-9992-99B52608F918}"/>
              </a:ext>
            </a:extLst>
          </p:cNvPr>
          <p:cNvSpPr>
            <a:spLocks noGrp="1"/>
          </p:cNvSpPr>
          <p:nvPr>
            <p:ph type="title"/>
          </p:nvPr>
        </p:nvSpPr>
        <p:spPr/>
        <p:txBody>
          <a:bodyPr/>
          <a:lstStyle/>
          <a:p>
            <a:r>
              <a:rPr lang="en-GB" dirty="0"/>
              <a:t>Human trafficking – Modern Slavery</a:t>
            </a:r>
          </a:p>
        </p:txBody>
      </p:sp>
      <p:sp>
        <p:nvSpPr>
          <p:cNvPr id="3" name="Content Placeholder 2">
            <a:extLst>
              <a:ext uri="{FF2B5EF4-FFF2-40B4-BE49-F238E27FC236}">
                <a16:creationId xmlns:a16="http://schemas.microsoft.com/office/drawing/2014/main" id="{5F5EF76C-F79B-474B-B54B-5B7AC204CF0F}"/>
              </a:ext>
            </a:extLst>
          </p:cNvPr>
          <p:cNvSpPr>
            <a:spLocks noGrp="1"/>
          </p:cNvSpPr>
          <p:nvPr>
            <p:ph idx="1"/>
          </p:nvPr>
        </p:nvSpPr>
        <p:spPr>
          <a:xfrm>
            <a:off x="596348" y="2292626"/>
            <a:ext cx="11078817" cy="4269645"/>
          </a:xfrm>
        </p:spPr>
        <p:txBody>
          <a:bodyPr>
            <a:normAutofit/>
          </a:bodyPr>
          <a:lstStyle/>
          <a:p>
            <a:r>
              <a:rPr lang="en-GB" sz="2000" b="1" u="sng" dirty="0">
                <a:solidFill>
                  <a:schemeClr val="tx1"/>
                </a:solidFill>
              </a:rPr>
              <a:t>Section 1:</a:t>
            </a:r>
            <a:endParaRPr lang="en-GB" sz="2000" u="sng" dirty="0">
              <a:solidFill>
                <a:schemeClr val="tx1"/>
              </a:solidFill>
            </a:endParaRPr>
          </a:p>
          <a:p>
            <a:pPr marL="914400" lvl="2" indent="0">
              <a:buNone/>
            </a:pPr>
            <a:r>
              <a:rPr lang="en-GB" sz="2000" dirty="0">
                <a:solidFill>
                  <a:schemeClr val="tx1"/>
                </a:solidFill>
              </a:rPr>
              <a:t>Information regarding the offence of Modern Slavery, Human trafficking and Human smuggling and how they are connected.</a:t>
            </a:r>
          </a:p>
          <a:p>
            <a:endParaRPr lang="en-GB" sz="2000" dirty="0">
              <a:solidFill>
                <a:schemeClr val="tx1"/>
              </a:solidFill>
            </a:endParaRPr>
          </a:p>
          <a:p>
            <a:r>
              <a:rPr lang="en-GB" sz="2000" b="1" u="sng" dirty="0">
                <a:solidFill>
                  <a:schemeClr val="tx1"/>
                </a:solidFill>
              </a:rPr>
              <a:t>Section2:</a:t>
            </a:r>
          </a:p>
          <a:p>
            <a:pPr marL="0" indent="0">
              <a:buNone/>
            </a:pPr>
            <a:r>
              <a:rPr lang="en-GB" sz="2000" b="1" dirty="0">
                <a:solidFill>
                  <a:schemeClr val="tx1"/>
                </a:solidFill>
              </a:rPr>
              <a:t>		</a:t>
            </a:r>
            <a:r>
              <a:rPr lang="en-GB" sz="2000" dirty="0">
                <a:solidFill>
                  <a:schemeClr val="tx1"/>
                </a:solidFill>
              </a:rPr>
              <a:t>Overview about the interpreter´s role when working in this environment</a:t>
            </a:r>
          </a:p>
          <a:p>
            <a:pPr marL="0" indent="0">
              <a:buNone/>
            </a:pPr>
            <a:endParaRPr lang="en-GB" sz="2000" b="1" dirty="0">
              <a:solidFill>
                <a:schemeClr val="tx1"/>
              </a:solidFill>
            </a:endParaRPr>
          </a:p>
          <a:p>
            <a:r>
              <a:rPr lang="en-GB" sz="2000" b="1" u="sng" dirty="0">
                <a:solidFill>
                  <a:schemeClr val="tx1"/>
                </a:solidFill>
              </a:rPr>
              <a:t>Section 3:</a:t>
            </a:r>
          </a:p>
          <a:p>
            <a:pPr marL="0" indent="0">
              <a:buNone/>
            </a:pPr>
            <a:r>
              <a:rPr lang="en-GB" sz="2000" dirty="0">
                <a:solidFill>
                  <a:schemeClr val="tx1"/>
                </a:solidFill>
              </a:rPr>
              <a:t>		Mental Health: Advice and strategies for interpreters working with victims and 			perpetrators.</a:t>
            </a:r>
          </a:p>
          <a:p>
            <a:pPr marL="0" indent="0">
              <a:buNone/>
            </a:pPr>
            <a:endParaRPr lang="en-GB" sz="2000" dirty="0">
              <a:solidFill>
                <a:schemeClr val="tx1"/>
              </a:solidFill>
            </a:endParaRPr>
          </a:p>
        </p:txBody>
      </p:sp>
      <p:sp>
        <p:nvSpPr>
          <p:cNvPr id="4" name="Slide Number Placeholder 3">
            <a:extLst>
              <a:ext uri="{FF2B5EF4-FFF2-40B4-BE49-F238E27FC236}">
                <a16:creationId xmlns:a16="http://schemas.microsoft.com/office/drawing/2014/main" id="{3D172A18-5BC4-4BE0-9B0D-8E9D14541856}"/>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166655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wipe(down)">
                                      <p:cBhvr>
                                        <p:cTn id="31" dur="580">
                                          <p:stCondLst>
                                            <p:cond delay="0"/>
                                          </p:stCondLst>
                                        </p:cTn>
                                        <p:tgtEl>
                                          <p:spTgt spid="3">
                                            <p:txEl>
                                              <p:pRg st="3" end="3"/>
                                            </p:txEl>
                                          </p:spTgt>
                                        </p:tgtEl>
                                      </p:cBhvr>
                                    </p:animEffect>
                                    <p:anim calcmode="lin" valueType="num">
                                      <p:cBhvr>
                                        <p:cTn id="3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xEl>
                                              <p:pRg st="3" end="3"/>
                                            </p:txEl>
                                          </p:spTgt>
                                        </p:tgtEl>
                                      </p:cBhvr>
                                      <p:to x="100000" y="60000"/>
                                    </p:animScale>
                                    <p:animScale>
                                      <p:cBhvr>
                                        <p:cTn id="38" dur="166" decel="50000">
                                          <p:stCondLst>
                                            <p:cond delay="676"/>
                                          </p:stCondLst>
                                        </p:cTn>
                                        <p:tgtEl>
                                          <p:spTgt spid="3">
                                            <p:txEl>
                                              <p:pRg st="3" end="3"/>
                                            </p:txEl>
                                          </p:spTgt>
                                        </p:tgtEl>
                                      </p:cBhvr>
                                      <p:to x="100000" y="100000"/>
                                    </p:animScale>
                                    <p:animScale>
                                      <p:cBhvr>
                                        <p:cTn id="39" dur="26">
                                          <p:stCondLst>
                                            <p:cond delay="1312"/>
                                          </p:stCondLst>
                                        </p:cTn>
                                        <p:tgtEl>
                                          <p:spTgt spid="3">
                                            <p:txEl>
                                              <p:pRg st="3" end="3"/>
                                            </p:txEl>
                                          </p:spTgt>
                                        </p:tgtEl>
                                      </p:cBhvr>
                                      <p:to x="100000" y="80000"/>
                                    </p:animScale>
                                    <p:animScale>
                                      <p:cBhvr>
                                        <p:cTn id="40" dur="166" decel="50000">
                                          <p:stCondLst>
                                            <p:cond delay="1338"/>
                                          </p:stCondLst>
                                        </p:cTn>
                                        <p:tgtEl>
                                          <p:spTgt spid="3">
                                            <p:txEl>
                                              <p:pRg st="3" end="3"/>
                                            </p:txEl>
                                          </p:spTgt>
                                        </p:tgtEl>
                                      </p:cBhvr>
                                      <p:to x="100000" y="100000"/>
                                    </p:animScale>
                                    <p:animScale>
                                      <p:cBhvr>
                                        <p:cTn id="41" dur="26">
                                          <p:stCondLst>
                                            <p:cond delay="1642"/>
                                          </p:stCondLst>
                                        </p:cTn>
                                        <p:tgtEl>
                                          <p:spTgt spid="3">
                                            <p:txEl>
                                              <p:pRg st="3" end="3"/>
                                            </p:txEl>
                                          </p:spTgt>
                                        </p:tgtEl>
                                      </p:cBhvr>
                                      <p:to x="100000" y="90000"/>
                                    </p:animScale>
                                    <p:animScale>
                                      <p:cBhvr>
                                        <p:cTn id="42" dur="166" decel="50000">
                                          <p:stCondLst>
                                            <p:cond delay="1668"/>
                                          </p:stCondLst>
                                        </p:cTn>
                                        <p:tgtEl>
                                          <p:spTgt spid="3">
                                            <p:txEl>
                                              <p:pRg st="3" end="3"/>
                                            </p:txEl>
                                          </p:spTgt>
                                        </p:tgtEl>
                                      </p:cBhvr>
                                      <p:to x="100000" y="100000"/>
                                    </p:animScale>
                                    <p:animScale>
                                      <p:cBhvr>
                                        <p:cTn id="43" dur="26">
                                          <p:stCondLst>
                                            <p:cond delay="1808"/>
                                          </p:stCondLst>
                                        </p:cTn>
                                        <p:tgtEl>
                                          <p:spTgt spid="3">
                                            <p:txEl>
                                              <p:pRg st="3" end="3"/>
                                            </p:txEl>
                                          </p:spTgt>
                                        </p:tgtEl>
                                      </p:cBhvr>
                                      <p:to x="100000" y="95000"/>
                                    </p:animScale>
                                    <p:animScale>
                                      <p:cBhvr>
                                        <p:cTn id="44" dur="166" decel="50000">
                                          <p:stCondLst>
                                            <p:cond delay="1834"/>
                                          </p:stCondLst>
                                        </p:cTn>
                                        <p:tgtEl>
                                          <p:spTgt spid="3">
                                            <p:txEl>
                                              <p:pRg st="3" end="3"/>
                                            </p:txEl>
                                          </p:spTgt>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Effect transition="in" filter="wipe(down)">
                                      <p:cBhvr>
                                        <p:cTn id="49" dur="580">
                                          <p:stCondLst>
                                            <p:cond delay="0"/>
                                          </p:stCondLst>
                                        </p:cTn>
                                        <p:tgtEl>
                                          <p:spTgt spid="3">
                                            <p:txEl>
                                              <p:pRg st="4" end="4"/>
                                            </p:txEl>
                                          </p:spTgt>
                                        </p:tgtEl>
                                      </p:cBhvr>
                                    </p:animEffect>
                                    <p:anim calcmode="lin" valueType="num">
                                      <p:cBhvr>
                                        <p:cTn id="5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55" dur="26">
                                          <p:stCondLst>
                                            <p:cond delay="650"/>
                                          </p:stCondLst>
                                        </p:cTn>
                                        <p:tgtEl>
                                          <p:spTgt spid="3">
                                            <p:txEl>
                                              <p:pRg st="4" end="4"/>
                                            </p:txEl>
                                          </p:spTgt>
                                        </p:tgtEl>
                                      </p:cBhvr>
                                      <p:to x="100000" y="60000"/>
                                    </p:animScale>
                                    <p:animScale>
                                      <p:cBhvr>
                                        <p:cTn id="56" dur="166" decel="50000">
                                          <p:stCondLst>
                                            <p:cond delay="676"/>
                                          </p:stCondLst>
                                        </p:cTn>
                                        <p:tgtEl>
                                          <p:spTgt spid="3">
                                            <p:txEl>
                                              <p:pRg st="4" end="4"/>
                                            </p:txEl>
                                          </p:spTgt>
                                        </p:tgtEl>
                                      </p:cBhvr>
                                      <p:to x="100000" y="100000"/>
                                    </p:animScale>
                                    <p:animScale>
                                      <p:cBhvr>
                                        <p:cTn id="57" dur="26">
                                          <p:stCondLst>
                                            <p:cond delay="1312"/>
                                          </p:stCondLst>
                                        </p:cTn>
                                        <p:tgtEl>
                                          <p:spTgt spid="3">
                                            <p:txEl>
                                              <p:pRg st="4" end="4"/>
                                            </p:txEl>
                                          </p:spTgt>
                                        </p:tgtEl>
                                      </p:cBhvr>
                                      <p:to x="100000" y="80000"/>
                                    </p:animScale>
                                    <p:animScale>
                                      <p:cBhvr>
                                        <p:cTn id="58" dur="166" decel="50000">
                                          <p:stCondLst>
                                            <p:cond delay="1338"/>
                                          </p:stCondLst>
                                        </p:cTn>
                                        <p:tgtEl>
                                          <p:spTgt spid="3">
                                            <p:txEl>
                                              <p:pRg st="4" end="4"/>
                                            </p:txEl>
                                          </p:spTgt>
                                        </p:tgtEl>
                                      </p:cBhvr>
                                      <p:to x="100000" y="100000"/>
                                    </p:animScale>
                                    <p:animScale>
                                      <p:cBhvr>
                                        <p:cTn id="59" dur="26">
                                          <p:stCondLst>
                                            <p:cond delay="1642"/>
                                          </p:stCondLst>
                                        </p:cTn>
                                        <p:tgtEl>
                                          <p:spTgt spid="3">
                                            <p:txEl>
                                              <p:pRg st="4" end="4"/>
                                            </p:txEl>
                                          </p:spTgt>
                                        </p:tgtEl>
                                      </p:cBhvr>
                                      <p:to x="100000" y="90000"/>
                                    </p:animScale>
                                    <p:animScale>
                                      <p:cBhvr>
                                        <p:cTn id="60" dur="166" decel="50000">
                                          <p:stCondLst>
                                            <p:cond delay="1668"/>
                                          </p:stCondLst>
                                        </p:cTn>
                                        <p:tgtEl>
                                          <p:spTgt spid="3">
                                            <p:txEl>
                                              <p:pRg st="4" end="4"/>
                                            </p:txEl>
                                          </p:spTgt>
                                        </p:tgtEl>
                                      </p:cBhvr>
                                      <p:to x="100000" y="100000"/>
                                    </p:animScale>
                                    <p:animScale>
                                      <p:cBhvr>
                                        <p:cTn id="61" dur="26">
                                          <p:stCondLst>
                                            <p:cond delay="1808"/>
                                          </p:stCondLst>
                                        </p:cTn>
                                        <p:tgtEl>
                                          <p:spTgt spid="3">
                                            <p:txEl>
                                              <p:pRg st="4" end="4"/>
                                            </p:txEl>
                                          </p:spTgt>
                                        </p:tgtEl>
                                      </p:cBhvr>
                                      <p:to x="100000" y="95000"/>
                                    </p:animScale>
                                    <p:animScale>
                                      <p:cBhvr>
                                        <p:cTn id="62" dur="166" decel="50000">
                                          <p:stCondLst>
                                            <p:cond delay="1834"/>
                                          </p:stCondLst>
                                        </p:cTn>
                                        <p:tgtEl>
                                          <p:spTgt spid="3">
                                            <p:txEl>
                                              <p:pRg st="4" end="4"/>
                                            </p:txEl>
                                          </p:spTgt>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6" end="6"/>
                                            </p:txEl>
                                          </p:spTgt>
                                        </p:tgtEl>
                                        <p:attrNameLst>
                                          <p:attrName>style.visibility</p:attrName>
                                        </p:attrNameLst>
                                      </p:cBhvr>
                                      <p:to>
                                        <p:strVal val="visible"/>
                                      </p:to>
                                    </p:set>
                                    <p:anim calcmode="lin" valueType="num">
                                      <p:cBhvr additive="base">
                                        <p:cTn id="6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7" end="7"/>
                                            </p:txEl>
                                          </p:spTgt>
                                        </p:tgtEl>
                                        <p:attrNameLst>
                                          <p:attrName>style.visibility</p:attrName>
                                        </p:attrNameLst>
                                      </p:cBhvr>
                                      <p:to>
                                        <p:strVal val="visible"/>
                                      </p:to>
                                    </p:set>
                                    <p:anim calcmode="lin" valueType="num">
                                      <p:cBhvr additive="base">
                                        <p:cTn id="7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1C3CC-B232-4ED4-B53C-08F669192E48}"/>
              </a:ext>
            </a:extLst>
          </p:cNvPr>
          <p:cNvSpPr>
            <a:spLocks noGrp="1"/>
          </p:cNvSpPr>
          <p:nvPr>
            <p:ph type="title"/>
          </p:nvPr>
        </p:nvSpPr>
        <p:spPr/>
        <p:txBody>
          <a:bodyPr/>
          <a:lstStyle/>
          <a:p>
            <a:r>
              <a:rPr lang="en-GB" dirty="0"/>
              <a:t>Human trafficking – Modern Slavery</a:t>
            </a:r>
          </a:p>
        </p:txBody>
      </p:sp>
      <p:sp>
        <p:nvSpPr>
          <p:cNvPr id="3" name="Content Placeholder 2">
            <a:extLst>
              <a:ext uri="{FF2B5EF4-FFF2-40B4-BE49-F238E27FC236}">
                <a16:creationId xmlns:a16="http://schemas.microsoft.com/office/drawing/2014/main" id="{35CAB0D6-B900-4CAB-AB81-C8CF78BA6B73}"/>
              </a:ext>
            </a:extLst>
          </p:cNvPr>
          <p:cNvSpPr>
            <a:spLocks noGrp="1"/>
          </p:cNvSpPr>
          <p:nvPr>
            <p:ph idx="1"/>
          </p:nvPr>
        </p:nvSpPr>
        <p:spPr>
          <a:xfrm>
            <a:off x="463827" y="2292626"/>
            <a:ext cx="7089912" cy="3727174"/>
          </a:xfrm>
        </p:spPr>
        <p:txBody>
          <a:bodyPr>
            <a:normAutofit/>
          </a:bodyPr>
          <a:lstStyle/>
          <a:p>
            <a:r>
              <a:rPr lang="en-GB" sz="2800" dirty="0">
                <a:solidFill>
                  <a:schemeClr val="tx1"/>
                </a:solidFill>
              </a:rPr>
              <a:t>Human trafficking and Modern Slavery: do they really happen in the United Kingdom?</a:t>
            </a:r>
          </a:p>
          <a:p>
            <a:endParaRPr lang="en-GB" sz="2800" dirty="0">
              <a:solidFill>
                <a:schemeClr val="tx1"/>
              </a:solidFill>
            </a:endParaRPr>
          </a:p>
          <a:p>
            <a:pPr marL="0" indent="0">
              <a:buNone/>
            </a:pPr>
            <a:r>
              <a:rPr lang="en-GB" sz="2800" dirty="0">
                <a:solidFill>
                  <a:srgbClr val="FF0000"/>
                </a:solidFill>
              </a:rPr>
              <a:t>Let´s see some headlines from last year</a:t>
            </a:r>
          </a:p>
        </p:txBody>
      </p:sp>
      <p:sp>
        <p:nvSpPr>
          <p:cNvPr id="4" name="Slide Number Placeholder 3">
            <a:extLst>
              <a:ext uri="{FF2B5EF4-FFF2-40B4-BE49-F238E27FC236}">
                <a16:creationId xmlns:a16="http://schemas.microsoft.com/office/drawing/2014/main" id="{5541153A-7D00-419B-9ACF-FA259B213CAB}"/>
              </a:ext>
            </a:extLst>
          </p:cNvPr>
          <p:cNvSpPr>
            <a:spLocks noGrp="1"/>
          </p:cNvSpPr>
          <p:nvPr>
            <p:ph type="sldNum" sz="quarter" idx="12"/>
          </p:nvPr>
        </p:nvSpPr>
        <p:spPr/>
        <p:txBody>
          <a:bodyPr/>
          <a:lstStyle/>
          <a:p>
            <a:fld id="{D57F1E4F-1CFF-5643-939E-217C01CDF565}" type="slidenum">
              <a:rPr lang="en-US" smtClean="0"/>
              <a:pPr/>
              <a:t>4</a:t>
            </a:fld>
            <a:endParaRPr lang="en-US" dirty="0"/>
          </a:p>
        </p:txBody>
      </p:sp>
      <p:pic>
        <p:nvPicPr>
          <p:cNvPr id="6" name="Picture 5">
            <a:extLst>
              <a:ext uri="{FF2B5EF4-FFF2-40B4-BE49-F238E27FC236}">
                <a16:creationId xmlns:a16="http://schemas.microsoft.com/office/drawing/2014/main" id="{D7826B10-CC69-4295-9072-E7DE4CC28284}"/>
              </a:ext>
            </a:extLst>
          </p:cNvPr>
          <p:cNvPicPr>
            <a:picLocks noChangeAspect="1"/>
          </p:cNvPicPr>
          <p:nvPr/>
        </p:nvPicPr>
        <p:blipFill>
          <a:blip r:embed="rId2"/>
          <a:stretch>
            <a:fillRect/>
          </a:stretch>
        </p:blipFill>
        <p:spPr>
          <a:xfrm>
            <a:off x="8110330" y="1680632"/>
            <a:ext cx="3370897" cy="5056346"/>
          </a:xfrm>
          <a:prstGeom prst="rect">
            <a:avLst/>
          </a:prstGeom>
        </p:spPr>
      </p:pic>
    </p:spTree>
    <p:extLst>
      <p:ext uri="{BB962C8B-B14F-4D97-AF65-F5344CB8AC3E}">
        <p14:creationId xmlns:p14="http://schemas.microsoft.com/office/powerpoint/2010/main" val="104055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1000"/>
                                        <p:tgtEl>
                                          <p:spTgt spid="3">
                                            <p:txEl>
                                              <p:pRg st="2" end="2"/>
                                            </p:txEl>
                                          </p:spTgt>
                                        </p:tgtEl>
                                      </p:cBhvr>
                                    </p:animEffect>
                                    <p:anim calcmode="lin" valueType="num">
                                      <p:cBhvr>
                                        <p:cTn id="1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86FA863-1EC3-4957-8A2C-61BA4E5D53E1}"/>
              </a:ext>
            </a:extLst>
          </p:cNvPr>
          <p:cNvSpPr>
            <a:spLocks noGrp="1"/>
          </p:cNvSpPr>
          <p:nvPr>
            <p:ph type="title"/>
          </p:nvPr>
        </p:nvSpPr>
        <p:spPr/>
        <p:txBody>
          <a:bodyPr/>
          <a:lstStyle/>
          <a:p>
            <a:r>
              <a:rPr lang="en-GB" dirty="0"/>
              <a:t>Human trafficking – Modern Slavery</a:t>
            </a:r>
          </a:p>
        </p:txBody>
      </p:sp>
      <p:sp>
        <p:nvSpPr>
          <p:cNvPr id="5" name="Slide Number Placeholder 4">
            <a:extLst>
              <a:ext uri="{FF2B5EF4-FFF2-40B4-BE49-F238E27FC236}">
                <a16:creationId xmlns:a16="http://schemas.microsoft.com/office/drawing/2014/main" id="{3193B7D2-C966-4BD4-A3D2-6EEA99367201}"/>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
        <p:nvSpPr>
          <p:cNvPr id="8" name="TextBox 7">
            <a:extLst>
              <a:ext uri="{FF2B5EF4-FFF2-40B4-BE49-F238E27FC236}">
                <a16:creationId xmlns:a16="http://schemas.microsoft.com/office/drawing/2014/main" id="{65800BC9-C18D-4388-A2B8-3C753DD9DBE5}"/>
              </a:ext>
            </a:extLst>
          </p:cNvPr>
          <p:cNvSpPr txBox="1"/>
          <p:nvPr/>
        </p:nvSpPr>
        <p:spPr>
          <a:xfrm>
            <a:off x="561111" y="2279374"/>
            <a:ext cx="5163828" cy="3016210"/>
          </a:xfrm>
          <a:prstGeom prst="rect">
            <a:avLst/>
          </a:prstGeom>
          <a:noFill/>
        </p:spPr>
        <p:txBody>
          <a:bodyPr wrap="square">
            <a:spAutoFit/>
          </a:bodyPr>
          <a:lstStyle/>
          <a:p>
            <a:r>
              <a:rPr lang="en-GB" sz="3200" u="sng" dirty="0"/>
              <a:t>24th October 2019</a:t>
            </a:r>
          </a:p>
          <a:p>
            <a:endParaRPr lang="en-GB" sz="3200" dirty="0"/>
          </a:p>
          <a:p>
            <a:r>
              <a:rPr lang="en-GB" sz="3600" dirty="0"/>
              <a:t>Essex lorry deaths: 39 found dead were Vietnamese nationals</a:t>
            </a:r>
          </a:p>
          <a:p>
            <a:endParaRPr lang="en-GB" dirty="0"/>
          </a:p>
        </p:txBody>
      </p:sp>
      <p:pic>
        <p:nvPicPr>
          <p:cNvPr id="2" name="Picture 1">
            <a:extLst>
              <a:ext uri="{FF2B5EF4-FFF2-40B4-BE49-F238E27FC236}">
                <a16:creationId xmlns:a16="http://schemas.microsoft.com/office/drawing/2014/main" id="{CDF72FA1-B228-42A6-B0A9-C578C2422BCE}"/>
              </a:ext>
            </a:extLst>
          </p:cNvPr>
          <p:cNvPicPr>
            <a:picLocks noChangeAspect="1"/>
          </p:cNvPicPr>
          <p:nvPr/>
        </p:nvPicPr>
        <p:blipFill>
          <a:blip r:embed="rId2"/>
          <a:stretch>
            <a:fillRect/>
          </a:stretch>
        </p:blipFill>
        <p:spPr>
          <a:xfrm>
            <a:off x="6096000" y="2446300"/>
            <a:ext cx="5857875" cy="3895725"/>
          </a:xfrm>
          <a:prstGeom prst="rect">
            <a:avLst/>
          </a:prstGeom>
        </p:spPr>
      </p:pic>
    </p:spTree>
    <p:extLst>
      <p:ext uri="{BB962C8B-B14F-4D97-AF65-F5344CB8AC3E}">
        <p14:creationId xmlns:p14="http://schemas.microsoft.com/office/powerpoint/2010/main" val="1040348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anim calcmode="lin" valueType="num">
                                      <p:cBhvr additive="base">
                                        <p:cTn id="1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47903-9E65-48DF-A2E3-112316BB3825}"/>
              </a:ext>
            </a:extLst>
          </p:cNvPr>
          <p:cNvSpPr>
            <a:spLocks noGrp="1"/>
          </p:cNvSpPr>
          <p:nvPr>
            <p:ph type="title"/>
          </p:nvPr>
        </p:nvSpPr>
        <p:spPr/>
        <p:txBody>
          <a:bodyPr/>
          <a:lstStyle/>
          <a:p>
            <a:r>
              <a:rPr lang="en-GB" dirty="0"/>
              <a:t>Human trafficking – Modern Slavery</a:t>
            </a:r>
          </a:p>
        </p:txBody>
      </p:sp>
      <p:sp>
        <p:nvSpPr>
          <p:cNvPr id="4" name="Slide Number Placeholder 3">
            <a:extLst>
              <a:ext uri="{FF2B5EF4-FFF2-40B4-BE49-F238E27FC236}">
                <a16:creationId xmlns:a16="http://schemas.microsoft.com/office/drawing/2014/main" id="{09AC0077-5BF5-4EF7-BD16-E89960B0FB16}"/>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
        <p:nvSpPr>
          <p:cNvPr id="8" name="TextBox 7">
            <a:extLst>
              <a:ext uri="{FF2B5EF4-FFF2-40B4-BE49-F238E27FC236}">
                <a16:creationId xmlns:a16="http://schemas.microsoft.com/office/drawing/2014/main" id="{D4303EAC-00DF-407F-8847-CBFA9B0D3BA7}"/>
              </a:ext>
            </a:extLst>
          </p:cNvPr>
          <p:cNvSpPr txBox="1"/>
          <p:nvPr/>
        </p:nvSpPr>
        <p:spPr>
          <a:xfrm>
            <a:off x="710573" y="2438398"/>
            <a:ext cx="6273323" cy="3724096"/>
          </a:xfrm>
          <a:prstGeom prst="rect">
            <a:avLst/>
          </a:prstGeom>
          <a:noFill/>
        </p:spPr>
        <p:txBody>
          <a:bodyPr wrap="square">
            <a:spAutoFit/>
          </a:bodyPr>
          <a:lstStyle/>
          <a:p>
            <a:r>
              <a:rPr lang="en-GB" sz="2800" dirty="0"/>
              <a:t>8th November 2019</a:t>
            </a:r>
          </a:p>
          <a:p>
            <a:r>
              <a:rPr lang="en-GB" sz="3600" dirty="0"/>
              <a:t>Human traffickers jailed for selling Slovakian women in Glasgow</a:t>
            </a:r>
          </a:p>
          <a:p>
            <a:r>
              <a:rPr lang="en-GB" sz="2400" dirty="0"/>
              <a:t>Four people who trafficked women from Slovakia to Glasgow and forced their victims into prostitution and sham marriages have been jailed.</a:t>
            </a:r>
          </a:p>
        </p:txBody>
      </p:sp>
      <p:pic>
        <p:nvPicPr>
          <p:cNvPr id="3" name="Picture 2">
            <a:extLst>
              <a:ext uri="{FF2B5EF4-FFF2-40B4-BE49-F238E27FC236}">
                <a16:creationId xmlns:a16="http://schemas.microsoft.com/office/drawing/2014/main" id="{3723C9A9-0261-425A-975A-CB204178C4E1}"/>
              </a:ext>
            </a:extLst>
          </p:cNvPr>
          <p:cNvPicPr>
            <a:picLocks noChangeAspect="1"/>
          </p:cNvPicPr>
          <p:nvPr/>
        </p:nvPicPr>
        <p:blipFill>
          <a:blip r:embed="rId2"/>
          <a:stretch>
            <a:fillRect/>
          </a:stretch>
        </p:blipFill>
        <p:spPr>
          <a:xfrm>
            <a:off x="7248939" y="2966118"/>
            <a:ext cx="4744278" cy="2668656"/>
          </a:xfrm>
          <a:prstGeom prst="rect">
            <a:avLst/>
          </a:prstGeom>
        </p:spPr>
      </p:pic>
    </p:spTree>
    <p:extLst>
      <p:ext uri="{BB962C8B-B14F-4D97-AF65-F5344CB8AC3E}">
        <p14:creationId xmlns:p14="http://schemas.microsoft.com/office/powerpoint/2010/main" val="92253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86FA863-1EC3-4957-8A2C-61BA4E5D53E1}"/>
              </a:ext>
            </a:extLst>
          </p:cNvPr>
          <p:cNvSpPr>
            <a:spLocks noGrp="1"/>
          </p:cNvSpPr>
          <p:nvPr>
            <p:ph type="title"/>
          </p:nvPr>
        </p:nvSpPr>
        <p:spPr/>
        <p:txBody>
          <a:bodyPr/>
          <a:lstStyle/>
          <a:p>
            <a:r>
              <a:rPr lang="en-GB" dirty="0"/>
              <a:t>Human trafficking – Modern Slavery</a:t>
            </a:r>
          </a:p>
        </p:txBody>
      </p:sp>
      <p:sp>
        <p:nvSpPr>
          <p:cNvPr id="5" name="Slide Number Placeholder 4">
            <a:extLst>
              <a:ext uri="{FF2B5EF4-FFF2-40B4-BE49-F238E27FC236}">
                <a16:creationId xmlns:a16="http://schemas.microsoft.com/office/drawing/2014/main" id="{3193B7D2-C966-4BD4-A3D2-6EEA99367201}"/>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
        <p:nvSpPr>
          <p:cNvPr id="8" name="TextBox 7">
            <a:extLst>
              <a:ext uri="{FF2B5EF4-FFF2-40B4-BE49-F238E27FC236}">
                <a16:creationId xmlns:a16="http://schemas.microsoft.com/office/drawing/2014/main" id="{65800BC9-C18D-4388-A2B8-3C753DD9DBE5}"/>
              </a:ext>
            </a:extLst>
          </p:cNvPr>
          <p:cNvSpPr txBox="1"/>
          <p:nvPr/>
        </p:nvSpPr>
        <p:spPr>
          <a:xfrm>
            <a:off x="561109" y="2517914"/>
            <a:ext cx="11220073" cy="2800767"/>
          </a:xfrm>
          <a:prstGeom prst="rect">
            <a:avLst/>
          </a:prstGeom>
          <a:noFill/>
        </p:spPr>
        <p:txBody>
          <a:bodyPr wrap="square">
            <a:spAutoFit/>
          </a:bodyPr>
          <a:lstStyle/>
          <a:p>
            <a:r>
              <a:rPr lang="en-GB" sz="3200" dirty="0"/>
              <a:t>14th November 2019</a:t>
            </a:r>
          </a:p>
          <a:p>
            <a:r>
              <a:rPr lang="en-GB" sz="4400" dirty="0"/>
              <a:t>Seventeen arrested in London in human trafficking crackdown</a:t>
            </a:r>
          </a:p>
          <a:p>
            <a:r>
              <a:rPr lang="en-GB" sz="2800" dirty="0"/>
              <a:t>Operation worked in conjunction with Romanian police and rescued 29 women</a:t>
            </a:r>
          </a:p>
        </p:txBody>
      </p:sp>
    </p:spTree>
    <p:extLst>
      <p:ext uri="{BB962C8B-B14F-4D97-AF65-F5344CB8AC3E}">
        <p14:creationId xmlns:p14="http://schemas.microsoft.com/office/powerpoint/2010/main" val="327495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 calcmode="lin" valueType="num">
                                      <p:cBhvr additive="base">
                                        <p:cTn id="1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0E7C9-0E2B-4E80-9166-6C7B5D89C456}"/>
              </a:ext>
            </a:extLst>
          </p:cNvPr>
          <p:cNvSpPr>
            <a:spLocks noGrp="1"/>
          </p:cNvSpPr>
          <p:nvPr>
            <p:ph type="title"/>
          </p:nvPr>
        </p:nvSpPr>
        <p:spPr/>
        <p:txBody>
          <a:bodyPr/>
          <a:lstStyle/>
          <a:p>
            <a:r>
              <a:rPr lang="en-GB" dirty="0"/>
              <a:t>Human trafficking – Modern Slavery</a:t>
            </a:r>
          </a:p>
        </p:txBody>
      </p:sp>
      <p:sp>
        <p:nvSpPr>
          <p:cNvPr id="4" name="Slide Number Placeholder 3">
            <a:extLst>
              <a:ext uri="{FF2B5EF4-FFF2-40B4-BE49-F238E27FC236}">
                <a16:creationId xmlns:a16="http://schemas.microsoft.com/office/drawing/2014/main" id="{60FBF887-C60E-43D0-AFDC-299F97D0E442}"/>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
        <p:nvSpPr>
          <p:cNvPr id="6" name="TextBox 5">
            <a:extLst>
              <a:ext uri="{FF2B5EF4-FFF2-40B4-BE49-F238E27FC236}">
                <a16:creationId xmlns:a16="http://schemas.microsoft.com/office/drawing/2014/main" id="{C7DADFC2-1086-4C8A-97D5-DF4E934380E6}"/>
              </a:ext>
            </a:extLst>
          </p:cNvPr>
          <p:cNvSpPr txBox="1"/>
          <p:nvPr/>
        </p:nvSpPr>
        <p:spPr>
          <a:xfrm>
            <a:off x="561109" y="2548524"/>
            <a:ext cx="10928525" cy="2677656"/>
          </a:xfrm>
          <a:prstGeom prst="rect">
            <a:avLst/>
          </a:prstGeom>
          <a:noFill/>
        </p:spPr>
        <p:txBody>
          <a:bodyPr wrap="square">
            <a:spAutoFit/>
          </a:bodyPr>
          <a:lstStyle/>
          <a:p>
            <a:r>
              <a:rPr lang="en-GB" sz="3200" dirty="0"/>
              <a:t>5th July 2019</a:t>
            </a:r>
          </a:p>
          <a:p>
            <a:r>
              <a:rPr lang="en-GB" sz="4400" dirty="0"/>
              <a:t>UK’s largest modern slavery gang trafficked more than 400 victims</a:t>
            </a:r>
          </a:p>
          <a:p>
            <a:r>
              <a:rPr lang="en-GB" sz="2400" dirty="0"/>
              <a:t>Vulnerable victims including homeless people and ex-prisoners forced to live in squalor as they earned ringleaders millions.</a:t>
            </a:r>
          </a:p>
        </p:txBody>
      </p:sp>
    </p:spTree>
    <p:extLst>
      <p:ext uri="{BB962C8B-B14F-4D97-AF65-F5344CB8AC3E}">
        <p14:creationId xmlns:p14="http://schemas.microsoft.com/office/powerpoint/2010/main" val="397732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5378F-3F20-4E39-9539-EDDD80DC1791}"/>
              </a:ext>
            </a:extLst>
          </p:cNvPr>
          <p:cNvSpPr>
            <a:spLocks noGrp="1"/>
          </p:cNvSpPr>
          <p:nvPr>
            <p:ph type="title"/>
          </p:nvPr>
        </p:nvSpPr>
        <p:spPr/>
        <p:txBody>
          <a:bodyPr/>
          <a:lstStyle/>
          <a:p>
            <a:r>
              <a:rPr lang="en-GB" dirty="0"/>
              <a:t>Human trafficking - Definition</a:t>
            </a:r>
          </a:p>
        </p:txBody>
      </p:sp>
      <p:sp>
        <p:nvSpPr>
          <p:cNvPr id="4" name="Content Placeholder 3">
            <a:extLst>
              <a:ext uri="{FF2B5EF4-FFF2-40B4-BE49-F238E27FC236}">
                <a16:creationId xmlns:a16="http://schemas.microsoft.com/office/drawing/2014/main" id="{57A3DEE8-15F2-407B-A959-E69F6CD762BC}"/>
              </a:ext>
            </a:extLst>
          </p:cNvPr>
          <p:cNvSpPr>
            <a:spLocks noGrp="1"/>
          </p:cNvSpPr>
          <p:nvPr>
            <p:ph idx="1"/>
          </p:nvPr>
        </p:nvSpPr>
        <p:spPr>
          <a:xfrm>
            <a:off x="571859" y="2351708"/>
            <a:ext cx="11129811" cy="3416300"/>
          </a:xfrm>
        </p:spPr>
        <p:txBody>
          <a:bodyPr>
            <a:normAutofit/>
          </a:bodyPr>
          <a:lstStyle/>
          <a:p>
            <a:r>
              <a:rPr lang="en-GB" sz="2000" u="sng" dirty="0">
                <a:solidFill>
                  <a:schemeClr val="tx1"/>
                </a:solidFill>
              </a:rPr>
              <a:t>The Palermo Protocol provides the first internationally recognised definition of human trafficking:</a:t>
            </a:r>
          </a:p>
          <a:p>
            <a:pPr marL="0" indent="0">
              <a:buNone/>
            </a:pPr>
            <a:r>
              <a:rPr lang="en-GB" sz="2000" dirty="0">
                <a:solidFill>
                  <a:schemeClr val="tx1"/>
                </a:solidFill>
              </a:rPr>
              <a:t>"Trafficking in persons shall mean the recruitment, transportation, transfer, harbouring or receipt of persons, by means of the threat or use of force or other forms of coercion, of abduction, of fraud, of deception, of abuse of power or of a position of vulnerability or of the giving or receiving of payments or benefits to achieve the consent of a person having control of another person, for the purpose of exploitation. Exploitation shall include, at a minimum, the exploitation of the prostitution of others or other forms of sexual exploitation, forced labour or services, slavery or practices similar to slavery, servitude or removal of organs."</a:t>
            </a:r>
          </a:p>
        </p:txBody>
      </p:sp>
      <p:sp>
        <p:nvSpPr>
          <p:cNvPr id="5" name="Slide Number Placeholder 4">
            <a:extLst>
              <a:ext uri="{FF2B5EF4-FFF2-40B4-BE49-F238E27FC236}">
                <a16:creationId xmlns:a16="http://schemas.microsoft.com/office/drawing/2014/main" id="{D525F4DE-927D-42A7-81AA-6CE871F92E90}"/>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86803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EA443-8567-4CB1-8FDA-94DDBF0FB36D}"/>
              </a:ext>
            </a:extLst>
          </p:cNvPr>
          <p:cNvSpPr>
            <a:spLocks noGrp="1"/>
          </p:cNvSpPr>
          <p:nvPr>
            <p:ph type="title"/>
          </p:nvPr>
        </p:nvSpPr>
        <p:spPr/>
        <p:txBody>
          <a:bodyPr/>
          <a:lstStyle/>
          <a:p>
            <a:r>
              <a:rPr lang="en-GB" dirty="0"/>
              <a:t>People smuggling - Definition</a:t>
            </a:r>
          </a:p>
        </p:txBody>
      </p:sp>
      <p:sp>
        <p:nvSpPr>
          <p:cNvPr id="3" name="Content Placeholder 2">
            <a:extLst>
              <a:ext uri="{FF2B5EF4-FFF2-40B4-BE49-F238E27FC236}">
                <a16:creationId xmlns:a16="http://schemas.microsoft.com/office/drawing/2014/main" id="{13EC02D2-A4B8-4C16-9D1D-75AF5015A0F2}"/>
              </a:ext>
            </a:extLst>
          </p:cNvPr>
          <p:cNvSpPr>
            <a:spLocks noGrp="1"/>
          </p:cNvSpPr>
          <p:nvPr>
            <p:ph idx="1"/>
          </p:nvPr>
        </p:nvSpPr>
        <p:spPr/>
        <p:txBody>
          <a:bodyPr>
            <a:normAutofit/>
          </a:bodyPr>
          <a:lstStyle/>
          <a:p>
            <a:r>
              <a:rPr lang="en-GB" sz="2400" dirty="0">
                <a:solidFill>
                  <a:schemeClr val="tx1"/>
                </a:solidFill>
              </a:rPr>
              <a:t>The UN Protocol against the Smuggling of Migrants by Land, Sea and Air, adopted in 2000 defines human smuggling as "... the procurement, in order to obtain, directly or indirectly, a financial or other material benefit, of the illegal entry of a person into a state party of which the person is not a national".</a:t>
            </a:r>
          </a:p>
        </p:txBody>
      </p:sp>
      <p:sp>
        <p:nvSpPr>
          <p:cNvPr id="5" name="Slide Number Placeholder 4">
            <a:extLst>
              <a:ext uri="{FF2B5EF4-FFF2-40B4-BE49-F238E27FC236}">
                <a16:creationId xmlns:a16="http://schemas.microsoft.com/office/drawing/2014/main" id="{D31FC4E4-0762-4868-A881-2102D90D0CA1}"/>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3803502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8467A-20E2-46AA-A4DE-C5352EF18402}"/>
              </a:ext>
            </a:extLst>
          </p:cNvPr>
          <p:cNvSpPr>
            <a:spLocks noGrp="1"/>
          </p:cNvSpPr>
          <p:nvPr>
            <p:ph type="title"/>
          </p:nvPr>
        </p:nvSpPr>
        <p:spPr/>
        <p:txBody>
          <a:bodyPr/>
          <a:lstStyle/>
          <a:p>
            <a:r>
              <a:rPr lang="en-GB" dirty="0"/>
              <a:t>Modern Slavery - Definition</a:t>
            </a:r>
          </a:p>
        </p:txBody>
      </p:sp>
      <p:sp>
        <p:nvSpPr>
          <p:cNvPr id="3" name="Content Placeholder 2">
            <a:extLst>
              <a:ext uri="{FF2B5EF4-FFF2-40B4-BE49-F238E27FC236}">
                <a16:creationId xmlns:a16="http://schemas.microsoft.com/office/drawing/2014/main" id="{A80718C0-D21D-4ED7-9400-D99E46E4B182}"/>
              </a:ext>
            </a:extLst>
          </p:cNvPr>
          <p:cNvSpPr>
            <a:spLocks noGrp="1"/>
          </p:cNvSpPr>
          <p:nvPr>
            <p:ph idx="1"/>
          </p:nvPr>
        </p:nvSpPr>
        <p:spPr>
          <a:xfrm>
            <a:off x="518851" y="2192682"/>
            <a:ext cx="3708592" cy="4393647"/>
          </a:xfrm>
        </p:spPr>
        <p:txBody>
          <a:bodyPr>
            <a:normAutofit/>
          </a:bodyPr>
          <a:lstStyle/>
          <a:p>
            <a:r>
              <a:rPr lang="en-GB" sz="2800" dirty="0">
                <a:solidFill>
                  <a:schemeClr val="tx1"/>
                </a:solidFill>
              </a:rPr>
              <a:t>Modern Slavery is defined as the severe exploitation of other people for personal or commercial gain. </a:t>
            </a:r>
          </a:p>
        </p:txBody>
      </p:sp>
      <p:sp>
        <p:nvSpPr>
          <p:cNvPr id="5" name="Slide Number Placeholder 4">
            <a:extLst>
              <a:ext uri="{FF2B5EF4-FFF2-40B4-BE49-F238E27FC236}">
                <a16:creationId xmlns:a16="http://schemas.microsoft.com/office/drawing/2014/main" id="{EC702872-3EB7-4CA1-9CB8-496E09E13219}"/>
              </a:ext>
            </a:extLst>
          </p:cNvPr>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7" name="Picture 6">
            <a:extLst>
              <a:ext uri="{FF2B5EF4-FFF2-40B4-BE49-F238E27FC236}">
                <a16:creationId xmlns:a16="http://schemas.microsoft.com/office/drawing/2014/main" id="{3ED3D8D3-0887-4846-980D-5D413D10264B}"/>
              </a:ext>
            </a:extLst>
          </p:cNvPr>
          <p:cNvPicPr>
            <a:picLocks noChangeAspect="1"/>
          </p:cNvPicPr>
          <p:nvPr/>
        </p:nvPicPr>
        <p:blipFill>
          <a:blip r:embed="rId2"/>
          <a:stretch>
            <a:fillRect/>
          </a:stretch>
        </p:blipFill>
        <p:spPr>
          <a:xfrm>
            <a:off x="5535660" y="1680632"/>
            <a:ext cx="5669338" cy="5111262"/>
          </a:xfrm>
          <a:prstGeom prst="rect">
            <a:avLst/>
          </a:prstGeom>
        </p:spPr>
      </p:pic>
    </p:spTree>
    <p:extLst>
      <p:ext uri="{BB962C8B-B14F-4D97-AF65-F5344CB8AC3E}">
        <p14:creationId xmlns:p14="http://schemas.microsoft.com/office/powerpoint/2010/main" val="1051358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E1D54-FB32-4187-8F56-907BB6C1ED11}"/>
              </a:ext>
            </a:extLst>
          </p:cNvPr>
          <p:cNvSpPr>
            <a:spLocks noGrp="1"/>
          </p:cNvSpPr>
          <p:nvPr>
            <p:ph type="title"/>
          </p:nvPr>
        </p:nvSpPr>
        <p:spPr>
          <a:xfrm>
            <a:off x="1154954" y="490330"/>
            <a:ext cx="8761413" cy="1656522"/>
          </a:xfrm>
        </p:spPr>
        <p:txBody>
          <a:bodyPr/>
          <a:lstStyle/>
          <a:p>
            <a:r>
              <a:rPr lang="en-GB" dirty="0"/>
              <a:t>Modern Slavery </a:t>
            </a:r>
            <a:br>
              <a:rPr lang="en-GB" dirty="0"/>
            </a:br>
            <a:r>
              <a:rPr lang="en-GB" dirty="0"/>
              <a:t>Home Office classification (1)</a:t>
            </a:r>
          </a:p>
        </p:txBody>
      </p:sp>
      <p:sp>
        <p:nvSpPr>
          <p:cNvPr id="3" name="Content Placeholder 2">
            <a:extLst>
              <a:ext uri="{FF2B5EF4-FFF2-40B4-BE49-F238E27FC236}">
                <a16:creationId xmlns:a16="http://schemas.microsoft.com/office/drawing/2014/main" id="{17225B6B-FA09-497F-B608-1159F35756B3}"/>
              </a:ext>
            </a:extLst>
          </p:cNvPr>
          <p:cNvSpPr>
            <a:spLocks noGrp="1"/>
          </p:cNvSpPr>
          <p:nvPr>
            <p:ph idx="1"/>
          </p:nvPr>
        </p:nvSpPr>
        <p:spPr>
          <a:xfrm>
            <a:off x="1154954" y="2616753"/>
            <a:ext cx="10279657" cy="3416300"/>
          </a:xfrm>
        </p:spPr>
        <p:txBody>
          <a:bodyPr/>
          <a:lstStyle/>
          <a:p>
            <a:r>
              <a:rPr lang="en-GB" sz="2800" b="1" u="sng" dirty="0">
                <a:solidFill>
                  <a:schemeClr val="tx1"/>
                </a:solidFill>
              </a:rPr>
              <a:t>Labour exploitation </a:t>
            </a:r>
          </a:p>
          <a:p>
            <a:pPr marL="0" indent="0">
              <a:buNone/>
            </a:pPr>
            <a:r>
              <a:rPr lang="en-GB" sz="2400" dirty="0">
                <a:solidFill>
                  <a:schemeClr val="tx1"/>
                </a:solidFill>
              </a:rPr>
              <a:t>1) Victims exploited for multiple purposes in isolated environments</a:t>
            </a:r>
          </a:p>
          <a:p>
            <a:pPr marL="0" indent="0">
              <a:buNone/>
            </a:pPr>
            <a:r>
              <a:rPr lang="en-GB" sz="2400" dirty="0">
                <a:solidFill>
                  <a:schemeClr val="tx1"/>
                </a:solidFill>
              </a:rPr>
              <a:t>2) Victims work for offenders</a:t>
            </a:r>
          </a:p>
          <a:p>
            <a:pPr marL="0" indent="0">
              <a:buNone/>
            </a:pPr>
            <a:r>
              <a:rPr lang="en-GB" sz="2400" dirty="0">
                <a:solidFill>
                  <a:schemeClr val="tx1"/>
                </a:solidFill>
              </a:rPr>
              <a:t>3) Victims work for someone other than offenders</a:t>
            </a:r>
          </a:p>
        </p:txBody>
      </p:sp>
      <p:sp>
        <p:nvSpPr>
          <p:cNvPr id="5" name="Slide Number Placeholder 4">
            <a:extLst>
              <a:ext uri="{FF2B5EF4-FFF2-40B4-BE49-F238E27FC236}">
                <a16:creationId xmlns:a16="http://schemas.microsoft.com/office/drawing/2014/main" id="{CB5B6459-A885-41A5-8F73-33188377E645}"/>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3655716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1178FE-256B-4B07-9AF4-8E99FE3D51A1}"/>
              </a:ext>
            </a:extLst>
          </p:cNvPr>
          <p:cNvSpPr>
            <a:spLocks noGrp="1"/>
          </p:cNvSpPr>
          <p:nvPr>
            <p:ph idx="1"/>
          </p:nvPr>
        </p:nvSpPr>
        <p:spPr/>
        <p:txBody>
          <a:bodyPr/>
          <a:lstStyle/>
          <a:p>
            <a:r>
              <a:rPr lang="en-GB" sz="2800" b="1" u="sng" dirty="0">
                <a:solidFill>
                  <a:schemeClr val="tx1"/>
                </a:solidFill>
              </a:rPr>
              <a:t>Domestic servitude</a:t>
            </a:r>
          </a:p>
          <a:p>
            <a:pPr marL="0" indent="0">
              <a:buNone/>
            </a:pPr>
            <a:r>
              <a:rPr lang="en-GB" sz="2400" dirty="0">
                <a:solidFill>
                  <a:schemeClr val="tx1"/>
                </a:solidFill>
              </a:rPr>
              <a:t>4) Exploited by partner</a:t>
            </a:r>
          </a:p>
          <a:p>
            <a:pPr marL="0" indent="0">
              <a:buNone/>
            </a:pPr>
            <a:r>
              <a:rPr lang="en-GB" sz="2400" dirty="0">
                <a:solidFill>
                  <a:schemeClr val="tx1"/>
                </a:solidFill>
              </a:rPr>
              <a:t>5) Exploited by relatives</a:t>
            </a:r>
          </a:p>
          <a:p>
            <a:pPr marL="0" indent="0">
              <a:buNone/>
            </a:pPr>
            <a:r>
              <a:rPr lang="en-GB" sz="2400" dirty="0">
                <a:solidFill>
                  <a:schemeClr val="tx1"/>
                </a:solidFill>
              </a:rPr>
              <a:t>6) Exploiters not related to victims</a:t>
            </a:r>
          </a:p>
        </p:txBody>
      </p:sp>
      <p:sp>
        <p:nvSpPr>
          <p:cNvPr id="4" name="Title 1">
            <a:extLst>
              <a:ext uri="{FF2B5EF4-FFF2-40B4-BE49-F238E27FC236}">
                <a16:creationId xmlns:a16="http://schemas.microsoft.com/office/drawing/2014/main" id="{08429ACB-3C92-4FE6-A5C6-425819D4CA9A}"/>
              </a:ext>
            </a:extLst>
          </p:cNvPr>
          <p:cNvSpPr>
            <a:spLocks noGrp="1"/>
          </p:cNvSpPr>
          <p:nvPr>
            <p:ph type="title"/>
          </p:nvPr>
        </p:nvSpPr>
        <p:spPr>
          <a:xfrm>
            <a:off x="1155700" y="503584"/>
            <a:ext cx="8761413" cy="1177580"/>
          </a:xfrm>
        </p:spPr>
        <p:txBody>
          <a:bodyPr/>
          <a:lstStyle/>
          <a:p>
            <a:r>
              <a:rPr lang="en-GB" dirty="0"/>
              <a:t>Modern Slavery </a:t>
            </a:r>
            <a:br>
              <a:rPr lang="en-GB" dirty="0"/>
            </a:br>
            <a:r>
              <a:rPr lang="en-GB" dirty="0"/>
              <a:t>Home Office classification (2)</a:t>
            </a:r>
          </a:p>
        </p:txBody>
      </p:sp>
      <p:sp>
        <p:nvSpPr>
          <p:cNvPr id="5" name="Slide Number Placeholder 4">
            <a:extLst>
              <a:ext uri="{FF2B5EF4-FFF2-40B4-BE49-F238E27FC236}">
                <a16:creationId xmlns:a16="http://schemas.microsoft.com/office/drawing/2014/main" id="{BA29E877-99CB-4A43-9A59-C9CCFEFEB0AE}"/>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823851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6ECE8F2-367E-4000-B352-A9FC5555672A}"/>
              </a:ext>
            </a:extLst>
          </p:cNvPr>
          <p:cNvPicPr>
            <a:picLocks noGrp="1" noChangeAspect="1"/>
          </p:cNvPicPr>
          <p:nvPr>
            <p:ph idx="1"/>
          </p:nvPr>
        </p:nvPicPr>
        <p:blipFill>
          <a:blip r:embed="rId2"/>
          <a:stretch>
            <a:fillRect/>
          </a:stretch>
        </p:blipFill>
        <p:spPr>
          <a:xfrm>
            <a:off x="2275633" y="1680632"/>
            <a:ext cx="7062876" cy="5297158"/>
          </a:xfrm>
        </p:spPr>
      </p:pic>
      <p:sp>
        <p:nvSpPr>
          <p:cNvPr id="4" name="Slide Number Placeholder 3">
            <a:extLst>
              <a:ext uri="{FF2B5EF4-FFF2-40B4-BE49-F238E27FC236}">
                <a16:creationId xmlns:a16="http://schemas.microsoft.com/office/drawing/2014/main" id="{FBB8C1AF-3D66-4A1E-AF72-6432A5C67D23}"/>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
        <p:nvSpPr>
          <p:cNvPr id="9" name="Title 1">
            <a:extLst>
              <a:ext uri="{FF2B5EF4-FFF2-40B4-BE49-F238E27FC236}">
                <a16:creationId xmlns:a16="http://schemas.microsoft.com/office/drawing/2014/main" id="{F961C3BC-49AE-477F-B3E7-34C0C2B51DC2}"/>
              </a:ext>
            </a:extLst>
          </p:cNvPr>
          <p:cNvSpPr>
            <a:spLocks noGrp="1"/>
          </p:cNvSpPr>
          <p:nvPr>
            <p:ph type="title"/>
          </p:nvPr>
        </p:nvSpPr>
        <p:spPr>
          <a:xfrm>
            <a:off x="1154954" y="973668"/>
            <a:ext cx="8761413" cy="706964"/>
          </a:xfrm>
        </p:spPr>
        <p:txBody>
          <a:bodyPr/>
          <a:lstStyle/>
          <a:p>
            <a:r>
              <a:rPr lang="en-GB" dirty="0"/>
              <a:t>Domestic Servitude</a:t>
            </a:r>
          </a:p>
        </p:txBody>
      </p:sp>
    </p:spTree>
    <p:extLst>
      <p:ext uri="{BB962C8B-B14F-4D97-AF65-F5344CB8AC3E}">
        <p14:creationId xmlns:p14="http://schemas.microsoft.com/office/powerpoint/2010/main" val="1874144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EBA2B-E66A-4DA8-8B4B-4B902844C30B}"/>
              </a:ext>
            </a:extLst>
          </p:cNvPr>
          <p:cNvSpPr>
            <a:spLocks noGrp="1"/>
          </p:cNvSpPr>
          <p:nvPr>
            <p:ph type="title"/>
          </p:nvPr>
        </p:nvSpPr>
        <p:spPr/>
        <p:txBody>
          <a:bodyPr/>
          <a:lstStyle/>
          <a:p>
            <a:r>
              <a:rPr lang="en-GB" dirty="0"/>
              <a:t>Domestic Servitude</a:t>
            </a:r>
          </a:p>
        </p:txBody>
      </p:sp>
      <p:sp>
        <p:nvSpPr>
          <p:cNvPr id="4" name="Slide Number Placeholder 3">
            <a:extLst>
              <a:ext uri="{FF2B5EF4-FFF2-40B4-BE49-F238E27FC236}">
                <a16:creationId xmlns:a16="http://schemas.microsoft.com/office/drawing/2014/main" id="{B3D56403-DC83-44A0-81F5-57FB71F97756}"/>
              </a:ext>
            </a:extLst>
          </p:cNvPr>
          <p:cNvSpPr>
            <a:spLocks noGrp="1"/>
          </p:cNvSpPr>
          <p:nvPr>
            <p:ph type="sldNum" sz="quarter" idx="12"/>
          </p:nvPr>
        </p:nvSpPr>
        <p:spPr/>
        <p:txBody>
          <a:bodyPr/>
          <a:lstStyle/>
          <a:p>
            <a:fld id="{D57F1E4F-1CFF-5643-939E-217C01CDF565}" type="slidenum">
              <a:rPr lang="en-US" smtClean="0"/>
              <a:pPr/>
              <a:t>15</a:t>
            </a:fld>
            <a:endParaRPr lang="en-US" dirty="0"/>
          </a:p>
        </p:txBody>
      </p:sp>
      <p:pic>
        <p:nvPicPr>
          <p:cNvPr id="9" name="Content Placeholder 8">
            <a:extLst>
              <a:ext uri="{FF2B5EF4-FFF2-40B4-BE49-F238E27FC236}">
                <a16:creationId xmlns:a16="http://schemas.microsoft.com/office/drawing/2014/main" id="{31209B8C-5F07-4A0C-8403-84F81E7EDF18}"/>
              </a:ext>
            </a:extLst>
          </p:cNvPr>
          <p:cNvPicPr>
            <a:picLocks noGrp="1" noChangeAspect="1"/>
          </p:cNvPicPr>
          <p:nvPr>
            <p:ph idx="1"/>
          </p:nvPr>
        </p:nvPicPr>
        <p:blipFill>
          <a:blip r:embed="rId2"/>
          <a:stretch>
            <a:fillRect/>
          </a:stretch>
        </p:blipFill>
        <p:spPr>
          <a:xfrm>
            <a:off x="1416686" y="1882957"/>
            <a:ext cx="9358627" cy="4679314"/>
          </a:xfrm>
        </p:spPr>
      </p:pic>
    </p:spTree>
    <p:extLst>
      <p:ext uri="{BB962C8B-B14F-4D97-AF65-F5344CB8AC3E}">
        <p14:creationId xmlns:p14="http://schemas.microsoft.com/office/powerpoint/2010/main" val="2042438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FEC30-49EC-4200-B1A4-D2EEE0EA410A}"/>
              </a:ext>
            </a:extLst>
          </p:cNvPr>
          <p:cNvSpPr>
            <a:spLocks noGrp="1"/>
          </p:cNvSpPr>
          <p:nvPr>
            <p:ph type="title"/>
          </p:nvPr>
        </p:nvSpPr>
        <p:spPr/>
        <p:txBody>
          <a:bodyPr/>
          <a:lstStyle/>
          <a:p>
            <a:r>
              <a:rPr lang="en-GB" dirty="0"/>
              <a:t>Domestic Servitude</a:t>
            </a:r>
          </a:p>
        </p:txBody>
      </p:sp>
      <p:pic>
        <p:nvPicPr>
          <p:cNvPr id="6" name="Content Placeholder 5">
            <a:extLst>
              <a:ext uri="{FF2B5EF4-FFF2-40B4-BE49-F238E27FC236}">
                <a16:creationId xmlns:a16="http://schemas.microsoft.com/office/drawing/2014/main" id="{DE6FF1E4-494B-4488-B15E-5084DD97B781}"/>
              </a:ext>
            </a:extLst>
          </p:cNvPr>
          <p:cNvPicPr>
            <a:picLocks noGrp="1" noChangeAspect="1"/>
          </p:cNvPicPr>
          <p:nvPr>
            <p:ph idx="1"/>
          </p:nvPr>
        </p:nvPicPr>
        <p:blipFill>
          <a:blip r:embed="rId2"/>
          <a:stretch>
            <a:fillRect/>
          </a:stretch>
        </p:blipFill>
        <p:spPr>
          <a:xfrm>
            <a:off x="2080590" y="1680632"/>
            <a:ext cx="7248939" cy="4915948"/>
          </a:xfrm>
        </p:spPr>
      </p:pic>
      <p:sp>
        <p:nvSpPr>
          <p:cNvPr id="4" name="Slide Number Placeholder 3">
            <a:extLst>
              <a:ext uri="{FF2B5EF4-FFF2-40B4-BE49-F238E27FC236}">
                <a16:creationId xmlns:a16="http://schemas.microsoft.com/office/drawing/2014/main" id="{0C18686D-A647-40E5-ADEB-4C9A85B3425B}"/>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1003601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E1D20-4A08-4E02-AA13-DDA62430A395}"/>
              </a:ext>
            </a:extLst>
          </p:cNvPr>
          <p:cNvSpPr>
            <a:spLocks noGrp="1"/>
          </p:cNvSpPr>
          <p:nvPr>
            <p:ph type="title"/>
          </p:nvPr>
        </p:nvSpPr>
        <p:spPr/>
        <p:txBody>
          <a:bodyPr/>
          <a:lstStyle/>
          <a:p>
            <a:r>
              <a:rPr lang="en-GB" dirty="0"/>
              <a:t>Domestic servitude</a:t>
            </a:r>
          </a:p>
        </p:txBody>
      </p:sp>
      <p:pic>
        <p:nvPicPr>
          <p:cNvPr id="6" name="Content Placeholder 5">
            <a:extLst>
              <a:ext uri="{FF2B5EF4-FFF2-40B4-BE49-F238E27FC236}">
                <a16:creationId xmlns:a16="http://schemas.microsoft.com/office/drawing/2014/main" id="{FC81E987-441F-4F7A-A28F-6AC090A75077}"/>
              </a:ext>
            </a:extLst>
          </p:cNvPr>
          <p:cNvPicPr>
            <a:picLocks noGrp="1" noChangeAspect="1"/>
          </p:cNvPicPr>
          <p:nvPr>
            <p:ph idx="1"/>
          </p:nvPr>
        </p:nvPicPr>
        <p:blipFill>
          <a:blip r:embed="rId2"/>
          <a:stretch>
            <a:fillRect/>
          </a:stretch>
        </p:blipFill>
        <p:spPr>
          <a:xfrm>
            <a:off x="3114261" y="2090874"/>
            <a:ext cx="5075581" cy="4593402"/>
          </a:xfrm>
        </p:spPr>
      </p:pic>
      <p:sp>
        <p:nvSpPr>
          <p:cNvPr id="4" name="Slide Number Placeholder 3">
            <a:extLst>
              <a:ext uri="{FF2B5EF4-FFF2-40B4-BE49-F238E27FC236}">
                <a16:creationId xmlns:a16="http://schemas.microsoft.com/office/drawing/2014/main" id="{7779450E-B37C-4CA5-86B8-7F88DA3BBCFA}"/>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3078772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4054DB-C586-4B8F-A0AA-D27B81235646}"/>
              </a:ext>
            </a:extLst>
          </p:cNvPr>
          <p:cNvSpPr>
            <a:spLocks noGrp="1"/>
          </p:cNvSpPr>
          <p:nvPr>
            <p:ph idx="1"/>
          </p:nvPr>
        </p:nvSpPr>
        <p:spPr/>
        <p:txBody>
          <a:bodyPr/>
          <a:lstStyle/>
          <a:p>
            <a:r>
              <a:rPr lang="en-GB" sz="2800" b="1" u="sng" dirty="0">
                <a:solidFill>
                  <a:schemeClr val="tx1"/>
                </a:solidFill>
              </a:rPr>
              <a:t>Sexual exploitation</a:t>
            </a:r>
          </a:p>
          <a:p>
            <a:pPr marL="0" indent="0">
              <a:buNone/>
            </a:pPr>
            <a:r>
              <a:rPr lang="en-GB" sz="2400" dirty="0">
                <a:solidFill>
                  <a:schemeClr val="tx1"/>
                </a:solidFill>
              </a:rPr>
              <a:t>7) Child sexual exploitation – group exploitation</a:t>
            </a:r>
          </a:p>
          <a:p>
            <a:pPr marL="0" indent="0">
              <a:buNone/>
            </a:pPr>
            <a:r>
              <a:rPr lang="en-GB" sz="2400" dirty="0">
                <a:solidFill>
                  <a:schemeClr val="tx1"/>
                </a:solidFill>
              </a:rPr>
              <a:t>8) Child sexual exploitation – single exploiter</a:t>
            </a:r>
          </a:p>
          <a:p>
            <a:pPr marL="0" indent="0">
              <a:buNone/>
            </a:pPr>
            <a:r>
              <a:rPr lang="en-GB" sz="2400" dirty="0">
                <a:solidFill>
                  <a:schemeClr val="tx1"/>
                </a:solidFill>
              </a:rPr>
              <a:t>9) Forced sex work in fixed location</a:t>
            </a:r>
          </a:p>
          <a:p>
            <a:pPr marL="0" indent="0">
              <a:buNone/>
            </a:pPr>
            <a:r>
              <a:rPr lang="en-GB" sz="2400" dirty="0">
                <a:solidFill>
                  <a:schemeClr val="tx1"/>
                </a:solidFill>
              </a:rPr>
              <a:t>10) Forced sex work in changing location</a:t>
            </a:r>
          </a:p>
          <a:p>
            <a:pPr marL="0" indent="0">
              <a:buNone/>
            </a:pPr>
            <a:r>
              <a:rPr lang="en-GB" sz="2400" dirty="0">
                <a:solidFill>
                  <a:schemeClr val="tx1"/>
                </a:solidFill>
              </a:rPr>
              <a:t>11) Trafficking for personal gratification</a:t>
            </a:r>
          </a:p>
        </p:txBody>
      </p:sp>
      <p:sp>
        <p:nvSpPr>
          <p:cNvPr id="4" name="Title 1">
            <a:extLst>
              <a:ext uri="{FF2B5EF4-FFF2-40B4-BE49-F238E27FC236}">
                <a16:creationId xmlns:a16="http://schemas.microsoft.com/office/drawing/2014/main" id="{BD28E8ED-56FC-40E8-9CD6-FBFD4734C5B2}"/>
              </a:ext>
            </a:extLst>
          </p:cNvPr>
          <p:cNvSpPr>
            <a:spLocks noGrp="1"/>
          </p:cNvSpPr>
          <p:nvPr>
            <p:ph type="title"/>
          </p:nvPr>
        </p:nvSpPr>
        <p:spPr>
          <a:xfrm>
            <a:off x="1155700" y="490330"/>
            <a:ext cx="8761413" cy="1643270"/>
          </a:xfrm>
        </p:spPr>
        <p:txBody>
          <a:bodyPr/>
          <a:lstStyle/>
          <a:p>
            <a:r>
              <a:rPr lang="en-GB" dirty="0"/>
              <a:t>Modern Slavery </a:t>
            </a:r>
            <a:br>
              <a:rPr lang="en-GB" dirty="0"/>
            </a:br>
            <a:r>
              <a:rPr lang="en-GB" dirty="0"/>
              <a:t>Home Office classification (3)</a:t>
            </a:r>
          </a:p>
        </p:txBody>
      </p:sp>
      <p:sp>
        <p:nvSpPr>
          <p:cNvPr id="5" name="Slide Number Placeholder 4">
            <a:extLst>
              <a:ext uri="{FF2B5EF4-FFF2-40B4-BE49-F238E27FC236}">
                <a16:creationId xmlns:a16="http://schemas.microsoft.com/office/drawing/2014/main" id="{9DF5539F-00CC-400B-9EA5-E12903D774A8}"/>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2984485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0D9A7-FA7A-447A-9183-778E1479AE02}"/>
              </a:ext>
            </a:extLst>
          </p:cNvPr>
          <p:cNvSpPr>
            <a:spLocks noGrp="1"/>
          </p:cNvSpPr>
          <p:nvPr>
            <p:ph type="title"/>
          </p:nvPr>
        </p:nvSpPr>
        <p:spPr/>
        <p:txBody>
          <a:bodyPr/>
          <a:lstStyle/>
          <a:p>
            <a:r>
              <a:rPr lang="en-GB" dirty="0"/>
              <a:t>Sexual Exploitation</a:t>
            </a:r>
          </a:p>
        </p:txBody>
      </p:sp>
      <p:sp>
        <p:nvSpPr>
          <p:cNvPr id="3" name="Slide Number Placeholder 2">
            <a:extLst>
              <a:ext uri="{FF2B5EF4-FFF2-40B4-BE49-F238E27FC236}">
                <a16:creationId xmlns:a16="http://schemas.microsoft.com/office/drawing/2014/main" id="{2DB071A8-A950-4607-AAFA-68D9818332D3}"/>
              </a:ext>
            </a:extLst>
          </p:cNvPr>
          <p:cNvSpPr>
            <a:spLocks noGrp="1"/>
          </p:cNvSpPr>
          <p:nvPr>
            <p:ph type="sldNum" sz="quarter" idx="12"/>
          </p:nvPr>
        </p:nvSpPr>
        <p:spPr/>
        <p:txBody>
          <a:bodyPr/>
          <a:lstStyle/>
          <a:p>
            <a:fld id="{D57F1E4F-1CFF-5643-939E-217C01CDF565}" type="slidenum">
              <a:rPr lang="en-US" smtClean="0"/>
              <a:pPr/>
              <a:t>19</a:t>
            </a:fld>
            <a:endParaRPr lang="en-US" dirty="0"/>
          </a:p>
        </p:txBody>
      </p:sp>
      <p:pic>
        <p:nvPicPr>
          <p:cNvPr id="5" name="Picture 4">
            <a:extLst>
              <a:ext uri="{FF2B5EF4-FFF2-40B4-BE49-F238E27FC236}">
                <a16:creationId xmlns:a16="http://schemas.microsoft.com/office/drawing/2014/main" id="{216DB6FC-CD11-4924-AD32-477E513DAB61}"/>
              </a:ext>
            </a:extLst>
          </p:cNvPr>
          <p:cNvPicPr>
            <a:picLocks noChangeAspect="1"/>
          </p:cNvPicPr>
          <p:nvPr/>
        </p:nvPicPr>
        <p:blipFill>
          <a:blip r:embed="rId2"/>
          <a:stretch>
            <a:fillRect/>
          </a:stretch>
        </p:blipFill>
        <p:spPr>
          <a:xfrm>
            <a:off x="1606735" y="2621445"/>
            <a:ext cx="8978530" cy="3635750"/>
          </a:xfrm>
          <a:prstGeom prst="rect">
            <a:avLst/>
          </a:prstGeom>
        </p:spPr>
      </p:pic>
    </p:spTree>
    <p:extLst>
      <p:ext uri="{BB962C8B-B14F-4D97-AF65-F5344CB8AC3E}">
        <p14:creationId xmlns:p14="http://schemas.microsoft.com/office/powerpoint/2010/main" val="385076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31D1C-5822-4460-81A9-EF774806AD8B}"/>
              </a:ext>
            </a:extLst>
          </p:cNvPr>
          <p:cNvSpPr>
            <a:spLocks noGrp="1"/>
          </p:cNvSpPr>
          <p:nvPr>
            <p:ph type="title"/>
          </p:nvPr>
        </p:nvSpPr>
        <p:spPr/>
        <p:txBody>
          <a:bodyPr/>
          <a:lstStyle/>
          <a:p>
            <a:r>
              <a:rPr lang="en-GB" dirty="0"/>
              <a:t>Sexual Exploitation</a:t>
            </a:r>
          </a:p>
        </p:txBody>
      </p:sp>
      <p:sp>
        <p:nvSpPr>
          <p:cNvPr id="3" name="Slide Number Placeholder 2">
            <a:extLst>
              <a:ext uri="{FF2B5EF4-FFF2-40B4-BE49-F238E27FC236}">
                <a16:creationId xmlns:a16="http://schemas.microsoft.com/office/drawing/2014/main" id="{0D56ED04-540C-4428-870E-D2A1A4F1FFBD}"/>
              </a:ext>
            </a:extLst>
          </p:cNvPr>
          <p:cNvSpPr>
            <a:spLocks noGrp="1"/>
          </p:cNvSpPr>
          <p:nvPr>
            <p:ph type="sldNum" sz="quarter" idx="12"/>
          </p:nvPr>
        </p:nvSpPr>
        <p:spPr/>
        <p:txBody>
          <a:bodyPr/>
          <a:lstStyle/>
          <a:p>
            <a:fld id="{D57F1E4F-1CFF-5643-939E-217C01CDF565}" type="slidenum">
              <a:rPr lang="en-US" smtClean="0"/>
              <a:pPr/>
              <a:t>20</a:t>
            </a:fld>
            <a:endParaRPr lang="en-US" dirty="0"/>
          </a:p>
        </p:txBody>
      </p:sp>
      <p:pic>
        <p:nvPicPr>
          <p:cNvPr id="5" name="Picture 4">
            <a:extLst>
              <a:ext uri="{FF2B5EF4-FFF2-40B4-BE49-F238E27FC236}">
                <a16:creationId xmlns:a16="http://schemas.microsoft.com/office/drawing/2014/main" id="{81D982E1-90CB-4592-936B-799662C5FEC8}"/>
              </a:ext>
            </a:extLst>
          </p:cNvPr>
          <p:cNvPicPr>
            <a:picLocks noChangeAspect="1"/>
          </p:cNvPicPr>
          <p:nvPr/>
        </p:nvPicPr>
        <p:blipFill>
          <a:blip r:embed="rId2"/>
          <a:stretch>
            <a:fillRect/>
          </a:stretch>
        </p:blipFill>
        <p:spPr>
          <a:xfrm>
            <a:off x="2862470" y="2466008"/>
            <a:ext cx="6049618" cy="4285146"/>
          </a:xfrm>
          <a:prstGeom prst="rect">
            <a:avLst/>
          </a:prstGeom>
        </p:spPr>
      </p:pic>
    </p:spTree>
    <p:extLst>
      <p:ext uri="{BB962C8B-B14F-4D97-AF65-F5344CB8AC3E}">
        <p14:creationId xmlns:p14="http://schemas.microsoft.com/office/powerpoint/2010/main" val="512664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3A0AF-EF10-470A-8511-DF31B3FA7BBF}"/>
              </a:ext>
            </a:extLst>
          </p:cNvPr>
          <p:cNvSpPr>
            <a:spLocks noGrp="1"/>
          </p:cNvSpPr>
          <p:nvPr>
            <p:ph type="title"/>
          </p:nvPr>
        </p:nvSpPr>
        <p:spPr/>
        <p:txBody>
          <a:bodyPr/>
          <a:lstStyle/>
          <a:p>
            <a:r>
              <a:rPr lang="en-GB" dirty="0"/>
              <a:t>Sexual Exploitation</a:t>
            </a:r>
          </a:p>
        </p:txBody>
      </p:sp>
      <p:sp>
        <p:nvSpPr>
          <p:cNvPr id="3" name="Slide Number Placeholder 2">
            <a:extLst>
              <a:ext uri="{FF2B5EF4-FFF2-40B4-BE49-F238E27FC236}">
                <a16:creationId xmlns:a16="http://schemas.microsoft.com/office/drawing/2014/main" id="{32E12923-4CEB-4C65-BDE2-5F7095FFD175}"/>
              </a:ext>
            </a:extLst>
          </p:cNvPr>
          <p:cNvSpPr>
            <a:spLocks noGrp="1"/>
          </p:cNvSpPr>
          <p:nvPr>
            <p:ph type="sldNum" sz="quarter" idx="12"/>
          </p:nvPr>
        </p:nvSpPr>
        <p:spPr/>
        <p:txBody>
          <a:bodyPr/>
          <a:lstStyle/>
          <a:p>
            <a:fld id="{D57F1E4F-1CFF-5643-939E-217C01CDF565}" type="slidenum">
              <a:rPr lang="en-US" smtClean="0"/>
              <a:pPr/>
              <a:t>21</a:t>
            </a:fld>
            <a:endParaRPr lang="en-US" dirty="0"/>
          </a:p>
        </p:txBody>
      </p:sp>
      <p:pic>
        <p:nvPicPr>
          <p:cNvPr id="5" name="Picture 4">
            <a:extLst>
              <a:ext uri="{FF2B5EF4-FFF2-40B4-BE49-F238E27FC236}">
                <a16:creationId xmlns:a16="http://schemas.microsoft.com/office/drawing/2014/main" id="{C32F77C7-9A2E-4174-8E5C-BC488A466A84}"/>
              </a:ext>
            </a:extLst>
          </p:cNvPr>
          <p:cNvPicPr>
            <a:picLocks noChangeAspect="1"/>
          </p:cNvPicPr>
          <p:nvPr/>
        </p:nvPicPr>
        <p:blipFill>
          <a:blip r:embed="rId2"/>
          <a:stretch>
            <a:fillRect/>
          </a:stretch>
        </p:blipFill>
        <p:spPr>
          <a:xfrm>
            <a:off x="3869635" y="1680632"/>
            <a:ext cx="3538330" cy="5011585"/>
          </a:xfrm>
          <a:prstGeom prst="rect">
            <a:avLst/>
          </a:prstGeom>
        </p:spPr>
      </p:pic>
    </p:spTree>
    <p:extLst>
      <p:ext uri="{BB962C8B-B14F-4D97-AF65-F5344CB8AC3E}">
        <p14:creationId xmlns:p14="http://schemas.microsoft.com/office/powerpoint/2010/main" val="2990286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4B6E1-E738-4E1F-8AFE-FD5B4EAC3375}"/>
              </a:ext>
            </a:extLst>
          </p:cNvPr>
          <p:cNvSpPr>
            <a:spLocks noGrp="1"/>
          </p:cNvSpPr>
          <p:nvPr>
            <p:ph type="title"/>
          </p:nvPr>
        </p:nvSpPr>
        <p:spPr/>
        <p:txBody>
          <a:bodyPr/>
          <a:lstStyle/>
          <a:p>
            <a:r>
              <a:rPr lang="en-GB" dirty="0"/>
              <a:t>Sexual Exploitation</a:t>
            </a:r>
          </a:p>
        </p:txBody>
      </p:sp>
      <p:sp>
        <p:nvSpPr>
          <p:cNvPr id="3" name="Slide Number Placeholder 2">
            <a:extLst>
              <a:ext uri="{FF2B5EF4-FFF2-40B4-BE49-F238E27FC236}">
                <a16:creationId xmlns:a16="http://schemas.microsoft.com/office/drawing/2014/main" id="{F23E56E7-6296-4C8B-A91E-B5D72F09CAD3}"/>
              </a:ext>
            </a:extLst>
          </p:cNvPr>
          <p:cNvSpPr>
            <a:spLocks noGrp="1"/>
          </p:cNvSpPr>
          <p:nvPr>
            <p:ph type="sldNum" sz="quarter" idx="12"/>
          </p:nvPr>
        </p:nvSpPr>
        <p:spPr/>
        <p:txBody>
          <a:bodyPr/>
          <a:lstStyle/>
          <a:p>
            <a:fld id="{D57F1E4F-1CFF-5643-939E-217C01CDF565}" type="slidenum">
              <a:rPr lang="en-US" smtClean="0"/>
              <a:pPr/>
              <a:t>22</a:t>
            </a:fld>
            <a:endParaRPr lang="en-US" dirty="0"/>
          </a:p>
        </p:txBody>
      </p:sp>
      <p:pic>
        <p:nvPicPr>
          <p:cNvPr id="5" name="Picture 4">
            <a:extLst>
              <a:ext uri="{FF2B5EF4-FFF2-40B4-BE49-F238E27FC236}">
                <a16:creationId xmlns:a16="http://schemas.microsoft.com/office/drawing/2014/main" id="{4FD3F5DE-281E-4B30-B694-3DFF046463A2}"/>
              </a:ext>
            </a:extLst>
          </p:cNvPr>
          <p:cNvPicPr>
            <a:picLocks noChangeAspect="1"/>
          </p:cNvPicPr>
          <p:nvPr/>
        </p:nvPicPr>
        <p:blipFill>
          <a:blip r:embed="rId2"/>
          <a:stretch>
            <a:fillRect/>
          </a:stretch>
        </p:blipFill>
        <p:spPr>
          <a:xfrm>
            <a:off x="2325756" y="2451653"/>
            <a:ext cx="7633252" cy="3816626"/>
          </a:xfrm>
          <a:prstGeom prst="rect">
            <a:avLst/>
          </a:prstGeom>
        </p:spPr>
      </p:pic>
    </p:spTree>
    <p:extLst>
      <p:ext uri="{BB962C8B-B14F-4D97-AF65-F5344CB8AC3E}">
        <p14:creationId xmlns:p14="http://schemas.microsoft.com/office/powerpoint/2010/main" val="34665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4E89CB-B619-4FFA-B128-0FBC14004BCA}"/>
              </a:ext>
            </a:extLst>
          </p:cNvPr>
          <p:cNvSpPr>
            <a:spLocks noGrp="1"/>
          </p:cNvSpPr>
          <p:nvPr>
            <p:ph idx="1"/>
          </p:nvPr>
        </p:nvSpPr>
        <p:spPr>
          <a:xfrm>
            <a:off x="1154954" y="2266122"/>
            <a:ext cx="10467203" cy="4101548"/>
          </a:xfrm>
        </p:spPr>
        <p:txBody>
          <a:bodyPr>
            <a:normAutofit/>
          </a:bodyPr>
          <a:lstStyle/>
          <a:p>
            <a:r>
              <a:rPr lang="en-GB" sz="2800" b="1" u="sng" dirty="0">
                <a:solidFill>
                  <a:schemeClr val="tx1"/>
                </a:solidFill>
              </a:rPr>
              <a:t>Criminal exploitation</a:t>
            </a:r>
          </a:p>
          <a:p>
            <a:pPr marL="0" indent="0">
              <a:buNone/>
            </a:pPr>
            <a:r>
              <a:rPr lang="en-GB" sz="2400" dirty="0">
                <a:solidFill>
                  <a:schemeClr val="tx1"/>
                </a:solidFill>
              </a:rPr>
              <a:t>12) Forced gang-related criminality (County Lines)</a:t>
            </a:r>
          </a:p>
          <a:p>
            <a:pPr marL="0" indent="0">
              <a:buNone/>
            </a:pPr>
            <a:r>
              <a:rPr lang="en-GB" sz="2400" dirty="0">
                <a:solidFill>
                  <a:schemeClr val="tx1"/>
                </a:solidFill>
              </a:rPr>
              <a:t>13) Forced labour in illegal activities</a:t>
            </a:r>
          </a:p>
          <a:p>
            <a:pPr marL="0" indent="0">
              <a:buNone/>
            </a:pPr>
            <a:r>
              <a:rPr lang="en-GB" sz="2400" dirty="0">
                <a:solidFill>
                  <a:schemeClr val="tx1"/>
                </a:solidFill>
              </a:rPr>
              <a:t>14) Forced acquisitive crime</a:t>
            </a:r>
          </a:p>
          <a:p>
            <a:pPr marL="0" indent="0">
              <a:buNone/>
            </a:pPr>
            <a:r>
              <a:rPr lang="en-GB" sz="2400" dirty="0">
                <a:solidFill>
                  <a:schemeClr val="tx1"/>
                </a:solidFill>
              </a:rPr>
              <a:t>15) Forced begging</a:t>
            </a:r>
          </a:p>
          <a:p>
            <a:pPr marL="0" indent="0">
              <a:buNone/>
            </a:pPr>
            <a:r>
              <a:rPr lang="en-GB" sz="2400" dirty="0">
                <a:solidFill>
                  <a:schemeClr val="tx1"/>
                </a:solidFill>
              </a:rPr>
              <a:t>16) Trafficking for forced sham marriage</a:t>
            </a:r>
          </a:p>
          <a:p>
            <a:pPr marL="0" indent="0">
              <a:buNone/>
            </a:pPr>
            <a:r>
              <a:rPr lang="en-GB" sz="2400" dirty="0">
                <a:solidFill>
                  <a:schemeClr val="tx1"/>
                </a:solidFill>
              </a:rPr>
              <a:t>17) Financial fraud (including benefit fraud)</a:t>
            </a:r>
          </a:p>
        </p:txBody>
      </p:sp>
      <p:sp>
        <p:nvSpPr>
          <p:cNvPr id="4" name="Title 1">
            <a:extLst>
              <a:ext uri="{FF2B5EF4-FFF2-40B4-BE49-F238E27FC236}">
                <a16:creationId xmlns:a16="http://schemas.microsoft.com/office/drawing/2014/main" id="{8763B66E-3132-4165-83EF-B0588C6C6F72}"/>
              </a:ext>
            </a:extLst>
          </p:cNvPr>
          <p:cNvSpPr>
            <a:spLocks noGrp="1"/>
          </p:cNvSpPr>
          <p:nvPr>
            <p:ph type="title"/>
          </p:nvPr>
        </p:nvSpPr>
        <p:spPr>
          <a:xfrm>
            <a:off x="1155700" y="490330"/>
            <a:ext cx="8761413" cy="1656522"/>
          </a:xfrm>
        </p:spPr>
        <p:txBody>
          <a:bodyPr/>
          <a:lstStyle/>
          <a:p>
            <a:r>
              <a:rPr lang="en-GB" dirty="0"/>
              <a:t>Modern Slavery </a:t>
            </a:r>
            <a:br>
              <a:rPr lang="en-GB" dirty="0"/>
            </a:br>
            <a:r>
              <a:rPr lang="en-GB" dirty="0"/>
              <a:t>Home Office classification (4)</a:t>
            </a:r>
          </a:p>
        </p:txBody>
      </p:sp>
      <p:sp>
        <p:nvSpPr>
          <p:cNvPr id="5" name="Slide Number Placeholder 4">
            <a:extLst>
              <a:ext uri="{FF2B5EF4-FFF2-40B4-BE49-F238E27FC236}">
                <a16:creationId xmlns:a16="http://schemas.microsoft.com/office/drawing/2014/main" id="{C2A309CC-F265-44F0-A13D-01543466EB49}"/>
              </a:ext>
            </a:extLst>
          </p:cNvPr>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108711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D507D-34BF-4271-83D0-6FFD877029E7}"/>
              </a:ext>
            </a:extLst>
          </p:cNvPr>
          <p:cNvSpPr>
            <a:spLocks noGrp="1"/>
          </p:cNvSpPr>
          <p:nvPr>
            <p:ph type="title"/>
          </p:nvPr>
        </p:nvSpPr>
        <p:spPr/>
        <p:txBody>
          <a:bodyPr/>
          <a:lstStyle/>
          <a:p>
            <a:r>
              <a:rPr lang="en-GB" dirty="0"/>
              <a:t>Methods of control</a:t>
            </a:r>
          </a:p>
        </p:txBody>
      </p:sp>
      <p:sp>
        <p:nvSpPr>
          <p:cNvPr id="3" name="Content Placeholder 2">
            <a:extLst>
              <a:ext uri="{FF2B5EF4-FFF2-40B4-BE49-F238E27FC236}">
                <a16:creationId xmlns:a16="http://schemas.microsoft.com/office/drawing/2014/main" id="{B3E89784-3225-4ACD-B6A0-72C4208C532D}"/>
              </a:ext>
            </a:extLst>
          </p:cNvPr>
          <p:cNvSpPr>
            <a:spLocks noGrp="1"/>
          </p:cNvSpPr>
          <p:nvPr>
            <p:ph idx="1"/>
          </p:nvPr>
        </p:nvSpPr>
        <p:spPr>
          <a:xfrm>
            <a:off x="1154954" y="2319130"/>
            <a:ext cx="8825659" cy="4108174"/>
          </a:xfrm>
        </p:spPr>
        <p:txBody>
          <a:bodyPr>
            <a:normAutofit/>
          </a:bodyPr>
          <a:lstStyle/>
          <a:p>
            <a:r>
              <a:rPr lang="en-GB" sz="2800" dirty="0">
                <a:solidFill>
                  <a:schemeClr val="tx1"/>
                </a:solidFill>
              </a:rPr>
              <a:t>Repeated violence</a:t>
            </a:r>
          </a:p>
          <a:p>
            <a:r>
              <a:rPr lang="en-GB" sz="2800" dirty="0">
                <a:solidFill>
                  <a:schemeClr val="tx1"/>
                </a:solidFill>
              </a:rPr>
              <a:t>Threats and occasional violence</a:t>
            </a:r>
          </a:p>
          <a:p>
            <a:r>
              <a:rPr lang="en-GB" sz="2800" dirty="0">
                <a:solidFill>
                  <a:schemeClr val="tx1"/>
                </a:solidFill>
              </a:rPr>
              <a:t>Substances</a:t>
            </a:r>
          </a:p>
          <a:p>
            <a:r>
              <a:rPr lang="en-GB" sz="2800" dirty="0">
                <a:solidFill>
                  <a:schemeClr val="tx1"/>
                </a:solidFill>
              </a:rPr>
              <a:t>Financial</a:t>
            </a:r>
          </a:p>
          <a:p>
            <a:r>
              <a:rPr lang="en-GB" sz="2800" dirty="0">
                <a:solidFill>
                  <a:schemeClr val="tx1"/>
                </a:solidFill>
              </a:rPr>
              <a:t>Emotional</a:t>
            </a:r>
          </a:p>
          <a:p>
            <a:r>
              <a:rPr lang="en-GB" sz="2800" dirty="0">
                <a:solidFill>
                  <a:schemeClr val="tx1"/>
                </a:solidFill>
              </a:rPr>
              <a:t>Social isolation</a:t>
            </a:r>
          </a:p>
        </p:txBody>
      </p:sp>
      <p:sp>
        <p:nvSpPr>
          <p:cNvPr id="5" name="Slide Number Placeholder 4">
            <a:extLst>
              <a:ext uri="{FF2B5EF4-FFF2-40B4-BE49-F238E27FC236}">
                <a16:creationId xmlns:a16="http://schemas.microsoft.com/office/drawing/2014/main" id="{8AF2984F-44ED-4BFD-9891-19D76FDE964C}"/>
              </a:ext>
            </a:extLst>
          </p:cNvPr>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383436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B39D4-EEF8-409E-94A7-3AB66EFDEF20}"/>
              </a:ext>
            </a:extLst>
          </p:cNvPr>
          <p:cNvSpPr>
            <a:spLocks noGrp="1"/>
          </p:cNvSpPr>
          <p:nvPr>
            <p:ph type="title"/>
          </p:nvPr>
        </p:nvSpPr>
        <p:spPr/>
        <p:txBody>
          <a:bodyPr/>
          <a:lstStyle/>
          <a:p>
            <a:r>
              <a:rPr lang="en-GB" dirty="0"/>
              <a:t>Human trafficking and Modern Slavery</a:t>
            </a:r>
          </a:p>
        </p:txBody>
      </p:sp>
      <p:sp>
        <p:nvSpPr>
          <p:cNvPr id="3" name="Content Placeholder 2">
            <a:extLst>
              <a:ext uri="{FF2B5EF4-FFF2-40B4-BE49-F238E27FC236}">
                <a16:creationId xmlns:a16="http://schemas.microsoft.com/office/drawing/2014/main" id="{DA03A112-FC75-4859-AE91-D3505E870A33}"/>
              </a:ext>
            </a:extLst>
          </p:cNvPr>
          <p:cNvSpPr>
            <a:spLocks noGrp="1"/>
          </p:cNvSpPr>
          <p:nvPr>
            <p:ph idx="1"/>
          </p:nvPr>
        </p:nvSpPr>
        <p:spPr>
          <a:xfrm>
            <a:off x="516835" y="2247789"/>
            <a:ext cx="11158330" cy="2246796"/>
          </a:xfrm>
        </p:spPr>
        <p:txBody>
          <a:bodyPr/>
          <a:lstStyle/>
          <a:p>
            <a:r>
              <a:rPr lang="en-GB" sz="2800" dirty="0">
                <a:solidFill>
                  <a:schemeClr val="tx1"/>
                </a:solidFill>
              </a:rPr>
              <a:t>Are we prepared to interpret in these cases?</a:t>
            </a:r>
          </a:p>
          <a:p>
            <a:r>
              <a:rPr lang="en-GB" sz="2800" dirty="0">
                <a:solidFill>
                  <a:schemeClr val="tx1"/>
                </a:solidFill>
              </a:rPr>
              <a:t>Are we aware of what we are going to face?</a:t>
            </a:r>
          </a:p>
          <a:p>
            <a:r>
              <a:rPr lang="en-GB" sz="2800" dirty="0">
                <a:solidFill>
                  <a:schemeClr val="tx1"/>
                </a:solidFill>
              </a:rPr>
              <a:t>Are we ready for the emotional and shocking statements we are going to hear and give a voice to?</a:t>
            </a:r>
          </a:p>
          <a:p>
            <a:endParaRPr lang="en-GB" dirty="0"/>
          </a:p>
        </p:txBody>
      </p:sp>
      <p:sp>
        <p:nvSpPr>
          <p:cNvPr id="4" name="Slide Number Placeholder 3">
            <a:extLst>
              <a:ext uri="{FF2B5EF4-FFF2-40B4-BE49-F238E27FC236}">
                <a16:creationId xmlns:a16="http://schemas.microsoft.com/office/drawing/2014/main" id="{0E13C70D-3200-4A1C-8A62-C8B75B7FA112}"/>
              </a:ext>
            </a:extLst>
          </p:cNvPr>
          <p:cNvSpPr>
            <a:spLocks noGrp="1"/>
          </p:cNvSpPr>
          <p:nvPr>
            <p:ph type="sldNum" sz="quarter" idx="12"/>
          </p:nvPr>
        </p:nvSpPr>
        <p:spPr/>
        <p:txBody>
          <a:bodyPr/>
          <a:lstStyle/>
          <a:p>
            <a:fld id="{D57F1E4F-1CFF-5643-939E-217C01CDF565}" type="slidenum">
              <a:rPr lang="en-US" smtClean="0"/>
              <a:pPr/>
              <a:t>25</a:t>
            </a:fld>
            <a:endParaRPr lang="en-US" dirty="0"/>
          </a:p>
        </p:txBody>
      </p:sp>
      <p:pic>
        <p:nvPicPr>
          <p:cNvPr id="6" name="Picture 5">
            <a:extLst>
              <a:ext uri="{FF2B5EF4-FFF2-40B4-BE49-F238E27FC236}">
                <a16:creationId xmlns:a16="http://schemas.microsoft.com/office/drawing/2014/main" id="{A4EDBB10-953E-41ED-BC71-7CBB09635685}"/>
              </a:ext>
            </a:extLst>
          </p:cNvPr>
          <p:cNvPicPr>
            <a:picLocks noChangeAspect="1"/>
          </p:cNvPicPr>
          <p:nvPr/>
        </p:nvPicPr>
        <p:blipFill>
          <a:blip r:embed="rId2"/>
          <a:stretch>
            <a:fillRect/>
          </a:stretch>
        </p:blipFill>
        <p:spPr>
          <a:xfrm>
            <a:off x="6760336" y="4494585"/>
            <a:ext cx="4011303" cy="2258018"/>
          </a:xfrm>
          <a:prstGeom prst="rect">
            <a:avLst/>
          </a:prstGeom>
        </p:spPr>
      </p:pic>
      <p:pic>
        <p:nvPicPr>
          <p:cNvPr id="8" name="Picture 7">
            <a:extLst>
              <a:ext uri="{FF2B5EF4-FFF2-40B4-BE49-F238E27FC236}">
                <a16:creationId xmlns:a16="http://schemas.microsoft.com/office/drawing/2014/main" id="{AED8584A-418F-4956-A313-D4507BC09470}"/>
              </a:ext>
            </a:extLst>
          </p:cNvPr>
          <p:cNvPicPr>
            <a:picLocks noChangeAspect="1"/>
          </p:cNvPicPr>
          <p:nvPr/>
        </p:nvPicPr>
        <p:blipFill>
          <a:blip r:embed="rId3"/>
          <a:stretch>
            <a:fillRect/>
          </a:stretch>
        </p:blipFill>
        <p:spPr>
          <a:xfrm>
            <a:off x="1154954" y="4440988"/>
            <a:ext cx="2873994" cy="2152721"/>
          </a:xfrm>
          <a:prstGeom prst="rect">
            <a:avLst/>
          </a:prstGeom>
        </p:spPr>
      </p:pic>
    </p:spTree>
    <p:extLst>
      <p:ext uri="{BB962C8B-B14F-4D97-AF65-F5344CB8AC3E}">
        <p14:creationId xmlns:p14="http://schemas.microsoft.com/office/powerpoint/2010/main" val="103930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ppt_x"/>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77F93DE-5247-4921-AC43-79422EBB50C8}"/>
              </a:ext>
            </a:extLst>
          </p:cNvPr>
          <p:cNvSpPr>
            <a:spLocks noGrp="1"/>
          </p:cNvSpPr>
          <p:nvPr>
            <p:ph type="sldNum" sz="quarter" idx="12"/>
          </p:nvPr>
        </p:nvSpPr>
        <p:spPr/>
        <p:txBody>
          <a:bodyPr/>
          <a:lstStyle/>
          <a:p>
            <a:fld id="{D57F1E4F-1CFF-5643-939E-217C01CDF565}" type="slidenum">
              <a:rPr lang="en-US" smtClean="0"/>
              <a:pPr/>
              <a:t>26</a:t>
            </a:fld>
            <a:endParaRPr lang="en-US" dirty="0"/>
          </a:p>
        </p:txBody>
      </p:sp>
      <p:pic>
        <p:nvPicPr>
          <p:cNvPr id="6" name="Picture 5">
            <a:extLst>
              <a:ext uri="{FF2B5EF4-FFF2-40B4-BE49-F238E27FC236}">
                <a16:creationId xmlns:a16="http://schemas.microsoft.com/office/drawing/2014/main" id="{98509F0A-E89E-48BD-BE15-EB4CC4C8CFCF}"/>
              </a:ext>
            </a:extLst>
          </p:cNvPr>
          <p:cNvPicPr>
            <a:picLocks noChangeAspect="1"/>
          </p:cNvPicPr>
          <p:nvPr/>
        </p:nvPicPr>
        <p:blipFill>
          <a:blip r:embed="rId2"/>
          <a:stretch>
            <a:fillRect/>
          </a:stretch>
        </p:blipFill>
        <p:spPr>
          <a:xfrm>
            <a:off x="377687" y="1063416"/>
            <a:ext cx="11436626" cy="5016065"/>
          </a:xfrm>
          <a:prstGeom prst="rect">
            <a:avLst/>
          </a:prstGeom>
        </p:spPr>
      </p:pic>
    </p:spTree>
    <p:extLst>
      <p:ext uri="{BB962C8B-B14F-4D97-AF65-F5344CB8AC3E}">
        <p14:creationId xmlns:p14="http://schemas.microsoft.com/office/powerpoint/2010/main" val="59305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298A4-F2C1-4B2A-A999-354526C063C7}"/>
              </a:ext>
            </a:extLst>
          </p:cNvPr>
          <p:cNvSpPr>
            <a:spLocks noGrp="1"/>
          </p:cNvSpPr>
          <p:nvPr>
            <p:ph type="title"/>
          </p:nvPr>
        </p:nvSpPr>
        <p:spPr/>
        <p:txBody>
          <a:bodyPr/>
          <a:lstStyle/>
          <a:p>
            <a:r>
              <a:rPr lang="en-GB" dirty="0"/>
              <a:t>Living conditions</a:t>
            </a:r>
          </a:p>
        </p:txBody>
      </p:sp>
      <p:pic>
        <p:nvPicPr>
          <p:cNvPr id="2050" name="Picture 2">
            <a:extLst>
              <a:ext uri="{FF2B5EF4-FFF2-40B4-BE49-F238E27FC236}">
                <a16:creationId xmlns:a16="http://schemas.microsoft.com/office/drawing/2014/main" id="{AE601794-C720-467C-BDB5-786A0874677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37252" y="2045385"/>
            <a:ext cx="8481391" cy="476842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FDF79757-2BCA-4F6B-A125-6FA73B67C546}"/>
              </a:ext>
            </a:extLst>
          </p:cNvPr>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228522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D790C-9C37-4E36-B04E-55AA7BD0A862}"/>
              </a:ext>
            </a:extLst>
          </p:cNvPr>
          <p:cNvSpPr>
            <a:spLocks noGrp="1"/>
          </p:cNvSpPr>
          <p:nvPr>
            <p:ph type="title"/>
          </p:nvPr>
        </p:nvSpPr>
        <p:spPr/>
        <p:txBody>
          <a:bodyPr/>
          <a:lstStyle/>
          <a:p>
            <a:r>
              <a:rPr lang="en-GB" dirty="0"/>
              <a:t>Living conditions</a:t>
            </a:r>
          </a:p>
        </p:txBody>
      </p:sp>
      <p:pic>
        <p:nvPicPr>
          <p:cNvPr id="4" name="Content Placeholder 3" descr="Would you know how to spot modern slavery in Bolton? | The Bolton News">
            <a:extLst>
              <a:ext uri="{FF2B5EF4-FFF2-40B4-BE49-F238E27FC236}">
                <a16:creationId xmlns:a16="http://schemas.microsoft.com/office/drawing/2014/main" id="{5C0D451E-C464-4372-B2AA-0921FCA42C99}"/>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49287" y="1934817"/>
            <a:ext cx="7832035" cy="4598505"/>
          </a:xfrm>
          <a:prstGeom prst="rect">
            <a:avLst/>
          </a:prstGeom>
          <a:noFill/>
          <a:ln>
            <a:noFill/>
          </a:ln>
        </p:spPr>
      </p:pic>
      <p:sp>
        <p:nvSpPr>
          <p:cNvPr id="5" name="Slide Number Placeholder 4">
            <a:extLst>
              <a:ext uri="{FF2B5EF4-FFF2-40B4-BE49-F238E27FC236}">
                <a16:creationId xmlns:a16="http://schemas.microsoft.com/office/drawing/2014/main" id="{B96B5EB5-821C-4FFD-ACC8-87FD9F7EF1FA}"/>
              </a:ext>
            </a:extLst>
          </p:cNvPr>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3887151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16319-119A-4B2F-B725-D8C5B2870664}"/>
              </a:ext>
            </a:extLst>
          </p:cNvPr>
          <p:cNvSpPr>
            <a:spLocks noGrp="1"/>
          </p:cNvSpPr>
          <p:nvPr>
            <p:ph type="title"/>
          </p:nvPr>
        </p:nvSpPr>
        <p:spPr/>
        <p:txBody>
          <a:bodyPr/>
          <a:lstStyle/>
          <a:p>
            <a:r>
              <a:rPr lang="en-GB" dirty="0"/>
              <a:t>Offenders´ living conditions</a:t>
            </a:r>
          </a:p>
        </p:txBody>
      </p:sp>
      <p:pic>
        <p:nvPicPr>
          <p:cNvPr id="5" name="Content Placeholder 4">
            <a:extLst>
              <a:ext uri="{FF2B5EF4-FFF2-40B4-BE49-F238E27FC236}">
                <a16:creationId xmlns:a16="http://schemas.microsoft.com/office/drawing/2014/main" id="{3E2E8255-3C4E-46F4-BE4E-391A5FE6F064}"/>
              </a:ext>
            </a:extLst>
          </p:cNvPr>
          <p:cNvPicPr>
            <a:picLocks noGrp="1" noChangeAspect="1"/>
          </p:cNvPicPr>
          <p:nvPr>
            <p:ph idx="1"/>
          </p:nvPr>
        </p:nvPicPr>
        <p:blipFill>
          <a:blip r:embed="rId2"/>
          <a:stretch>
            <a:fillRect/>
          </a:stretch>
        </p:blipFill>
        <p:spPr>
          <a:xfrm>
            <a:off x="1154954" y="2006368"/>
            <a:ext cx="2863088" cy="4189884"/>
          </a:xfrm>
          <a:prstGeom prst="rect">
            <a:avLst/>
          </a:prstGeom>
        </p:spPr>
      </p:pic>
      <p:sp>
        <p:nvSpPr>
          <p:cNvPr id="4" name="Slide Number Placeholder 3">
            <a:extLst>
              <a:ext uri="{FF2B5EF4-FFF2-40B4-BE49-F238E27FC236}">
                <a16:creationId xmlns:a16="http://schemas.microsoft.com/office/drawing/2014/main" id="{610A4CBC-C450-4D70-B5CF-7EF3816B9A2A}"/>
              </a:ext>
            </a:extLst>
          </p:cNvPr>
          <p:cNvSpPr>
            <a:spLocks noGrp="1"/>
          </p:cNvSpPr>
          <p:nvPr>
            <p:ph type="sldNum" sz="quarter" idx="12"/>
          </p:nvPr>
        </p:nvSpPr>
        <p:spPr/>
        <p:txBody>
          <a:bodyPr/>
          <a:lstStyle/>
          <a:p>
            <a:fld id="{D57F1E4F-1CFF-5643-939E-217C01CDF565}" type="slidenum">
              <a:rPr lang="en-US" smtClean="0"/>
              <a:pPr/>
              <a:t>29</a:t>
            </a:fld>
            <a:endParaRPr lang="en-US" dirty="0"/>
          </a:p>
        </p:txBody>
      </p:sp>
      <p:pic>
        <p:nvPicPr>
          <p:cNvPr id="6" name="Picture 5">
            <a:extLst>
              <a:ext uri="{FF2B5EF4-FFF2-40B4-BE49-F238E27FC236}">
                <a16:creationId xmlns:a16="http://schemas.microsoft.com/office/drawing/2014/main" id="{DD50BDBF-DEF1-42C6-945F-E2D7CD954523}"/>
              </a:ext>
            </a:extLst>
          </p:cNvPr>
          <p:cNvPicPr>
            <a:picLocks noChangeAspect="1"/>
          </p:cNvPicPr>
          <p:nvPr/>
        </p:nvPicPr>
        <p:blipFill>
          <a:blip r:embed="rId3"/>
          <a:stretch>
            <a:fillRect/>
          </a:stretch>
        </p:blipFill>
        <p:spPr>
          <a:xfrm>
            <a:off x="5650378" y="2006368"/>
            <a:ext cx="5047163" cy="4358502"/>
          </a:xfrm>
          <a:prstGeom prst="rect">
            <a:avLst/>
          </a:prstGeom>
        </p:spPr>
      </p:pic>
    </p:spTree>
    <p:extLst>
      <p:ext uri="{BB962C8B-B14F-4D97-AF65-F5344CB8AC3E}">
        <p14:creationId xmlns:p14="http://schemas.microsoft.com/office/powerpoint/2010/main" val="321568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953F8-7A9E-4B7E-9DA6-C322DF95D061}"/>
              </a:ext>
            </a:extLst>
          </p:cNvPr>
          <p:cNvSpPr>
            <a:spLocks noGrp="1"/>
          </p:cNvSpPr>
          <p:nvPr>
            <p:ph type="title"/>
          </p:nvPr>
        </p:nvSpPr>
        <p:spPr/>
        <p:txBody>
          <a:bodyPr/>
          <a:lstStyle/>
          <a:p>
            <a:r>
              <a:rPr lang="en-GB" dirty="0"/>
              <a:t>Offenders´ living conditions</a:t>
            </a:r>
          </a:p>
        </p:txBody>
      </p:sp>
      <p:pic>
        <p:nvPicPr>
          <p:cNvPr id="4" name="Content Placeholder 3" descr="Patrick Rooney's property">
            <a:extLst>
              <a:ext uri="{FF2B5EF4-FFF2-40B4-BE49-F238E27FC236}">
                <a16:creationId xmlns:a16="http://schemas.microsoft.com/office/drawing/2014/main" id="{45169673-C55C-4843-935B-7A25A3ACA62D}"/>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07165" y="1987826"/>
            <a:ext cx="8909202" cy="4518991"/>
          </a:xfrm>
          <a:prstGeom prst="rect">
            <a:avLst/>
          </a:prstGeom>
          <a:noFill/>
          <a:ln>
            <a:noFill/>
          </a:ln>
        </p:spPr>
      </p:pic>
      <p:sp>
        <p:nvSpPr>
          <p:cNvPr id="5" name="Slide Number Placeholder 4">
            <a:extLst>
              <a:ext uri="{FF2B5EF4-FFF2-40B4-BE49-F238E27FC236}">
                <a16:creationId xmlns:a16="http://schemas.microsoft.com/office/drawing/2014/main" id="{CD16E2E6-4F2A-4661-BEFC-5DA45FEAF228}"/>
              </a:ext>
            </a:extLst>
          </p:cNvPr>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337523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182778D-9EC3-422C-85F1-A3C4EEE975AB}"/>
              </a:ext>
            </a:extLst>
          </p:cNvPr>
          <p:cNvSpPr>
            <a:spLocks noGrp="1"/>
          </p:cNvSpPr>
          <p:nvPr>
            <p:ph type="sldNum" sz="quarter" idx="12"/>
          </p:nvPr>
        </p:nvSpPr>
        <p:spPr/>
        <p:txBody>
          <a:bodyPr/>
          <a:lstStyle/>
          <a:p>
            <a:fld id="{D57F1E4F-1CFF-5643-939E-217C01CDF565}" type="slidenum">
              <a:rPr lang="en-US" smtClean="0"/>
              <a:pPr/>
              <a:t>31</a:t>
            </a:fld>
            <a:endParaRPr lang="en-US" dirty="0"/>
          </a:p>
        </p:txBody>
      </p:sp>
      <p:pic>
        <p:nvPicPr>
          <p:cNvPr id="5" name="Picture 4">
            <a:extLst>
              <a:ext uri="{FF2B5EF4-FFF2-40B4-BE49-F238E27FC236}">
                <a16:creationId xmlns:a16="http://schemas.microsoft.com/office/drawing/2014/main" id="{6F3292A2-8666-42B8-97D2-B1AD86B26F22}"/>
              </a:ext>
            </a:extLst>
          </p:cNvPr>
          <p:cNvPicPr>
            <a:picLocks noChangeAspect="1"/>
          </p:cNvPicPr>
          <p:nvPr/>
        </p:nvPicPr>
        <p:blipFill>
          <a:blip r:embed="rId2"/>
          <a:stretch>
            <a:fillRect/>
          </a:stretch>
        </p:blipFill>
        <p:spPr>
          <a:xfrm>
            <a:off x="596346" y="295729"/>
            <a:ext cx="9638872" cy="6429128"/>
          </a:xfrm>
          <a:prstGeom prst="rect">
            <a:avLst/>
          </a:prstGeom>
        </p:spPr>
      </p:pic>
    </p:spTree>
    <p:extLst>
      <p:ext uri="{BB962C8B-B14F-4D97-AF65-F5344CB8AC3E}">
        <p14:creationId xmlns:p14="http://schemas.microsoft.com/office/powerpoint/2010/main" val="3795350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3C9D876-B447-4C51-A223-415BEFD74936}"/>
              </a:ext>
            </a:extLst>
          </p:cNvPr>
          <p:cNvSpPr>
            <a:spLocks noGrp="1"/>
          </p:cNvSpPr>
          <p:nvPr>
            <p:ph type="sldNum" sz="quarter" idx="12"/>
          </p:nvPr>
        </p:nvSpPr>
        <p:spPr/>
        <p:txBody>
          <a:bodyPr/>
          <a:lstStyle/>
          <a:p>
            <a:fld id="{D57F1E4F-1CFF-5643-939E-217C01CDF565}" type="slidenum">
              <a:rPr lang="en-US" smtClean="0"/>
              <a:pPr/>
              <a:t>32</a:t>
            </a:fld>
            <a:endParaRPr lang="en-US" dirty="0"/>
          </a:p>
        </p:txBody>
      </p:sp>
      <p:pic>
        <p:nvPicPr>
          <p:cNvPr id="6" name="Picture 5">
            <a:extLst>
              <a:ext uri="{FF2B5EF4-FFF2-40B4-BE49-F238E27FC236}">
                <a16:creationId xmlns:a16="http://schemas.microsoft.com/office/drawing/2014/main" id="{49070791-10B0-4758-A9DA-97B2A879C943}"/>
              </a:ext>
            </a:extLst>
          </p:cNvPr>
          <p:cNvPicPr>
            <a:picLocks noChangeAspect="1"/>
          </p:cNvPicPr>
          <p:nvPr/>
        </p:nvPicPr>
        <p:blipFill>
          <a:blip r:embed="rId2"/>
          <a:stretch>
            <a:fillRect/>
          </a:stretch>
        </p:blipFill>
        <p:spPr>
          <a:xfrm>
            <a:off x="371059" y="295729"/>
            <a:ext cx="10067211" cy="6661662"/>
          </a:xfrm>
          <a:prstGeom prst="rect">
            <a:avLst/>
          </a:prstGeom>
        </p:spPr>
      </p:pic>
    </p:spTree>
    <p:extLst>
      <p:ext uri="{BB962C8B-B14F-4D97-AF65-F5344CB8AC3E}">
        <p14:creationId xmlns:p14="http://schemas.microsoft.com/office/powerpoint/2010/main" val="377689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6EE9B1-B342-4EA9-B130-E077A0B0801E}"/>
              </a:ext>
            </a:extLst>
          </p:cNvPr>
          <p:cNvSpPr>
            <a:spLocks noGrp="1"/>
          </p:cNvSpPr>
          <p:nvPr>
            <p:ph type="title"/>
          </p:nvPr>
        </p:nvSpPr>
        <p:spPr>
          <a:xfrm>
            <a:off x="675861" y="973668"/>
            <a:ext cx="10514877" cy="706964"/>
          </a:xfrm>
        </p:spPr>
        <p:txBody>
          <a:bodyPr/>
          <a:lstStyle/>
          <a:p>
            <a:r>
              <a:rPr lang="en-GB" dirty="0"/>
              <a:t>Couple kept woman as sex slave - Leicester</a:t>
            </a:r>
          </a:p>
        </p:txBody>
      </p:sp>
      <p:sp>
        <p:nvSpPr>
          <p:cNvPr id="2" name="Slide Number Placeholder 1">
            <a:extLst>
              <a:ext uri="{FF2B5EF4-FFF2-40B4-BE49-F238E27FC236}">
                <a16:creationId xmlns:a16="http://schemas.microsoft.com/office/drawing/2014/main" id="{52BA6195-20BC-48E5-A6B3-6F0A21643286}"/>
              </a:ext>
            </a:extLst>
          </p:cNvPr>
          <p:cNvSpPr>
            <a:spLocks noGrp="1"/>
          </p:cNvSpPr>
          <p:nvPr>
            <p:ph type="sldNum" sz="quarter" idx="12"/>
          </p:nvPr>
        </p:nvSpPr>
        <p:spPr/>
        <p:txBody>
          <a:bodyPr/>
          <a:lstStyle/>
          <a:p>
            <a:fld id="{D57F1E4F-1CFF-5643-939E-217C01CDF565}" type="slidenum">
              <a:rPr lang="en-US" smtClean="0"/>
              <a:pPr/>
              <a:t>33</a:t>
            </a:fld>
            <a:endParaRPr lang="en-US" dirty="0"/>
          </a:p>
        </p:txBody>
      </p:sp>
      <p:pic>
        <p:nvPicPr>
          <p:cNvPr id="4" name="Picture 3">
            <a:extLst>
              <a:ext uri="{FF2B5EF4-FFF2-40B4-BE49-F238E27FC236}">
                <a16:creationId xmlns:a16="http://schemas.microsoft.com/office/drawing/2014/main" id="{DB912A5E-F59F-4603-ABC0-4177B854087D}"/>
              </a:ext>
            </a:extLst>
          </p:cNvPr>
          <p:cNvPicPr>
            <a:picLocks noChangeAspect="1"/>
          </p:cNvPicPr>
          <p:nvPr/>
        </p:nvPicPr>
        <p:blipFill>
          <a:blip r:embed="rId2"/>
          <a:stretch>
            <a:fillRect/>
          </a:stretch>
        </p:blipFill>
        <p:spPr>
          <a:xfrm>
            <a:off x="2290651" y="1796577"/>
            <a:ext cx="7610697" cy="5061423"/>
          </a:xfrm>
          <a:prstGeom prst="rect">
            <a:avLst/>
          </a:prstGeom>
        </p:spPr>
      </p:pic>
    </p:spTree>
    <p:extLst>
      <p:ext uri="{BB962C8B-B14F-4D97-AF65-F5344CB8AC3E}">
        <p14:creationId xmlns:p14="http://schemas.microsoft.com/office/powerpoint/2010/main" val="2784567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DDEE8-79FB-4CD3-BFEE-7C3354848ADD}"/>
              </a:ext>
            </a:extLst>
          </p:cNvPr>
          <p:cNvSpPr>
            <a:spLocks noGrp="1"/>
          </p:cNvSpPr>
          <p:nvPr>
            <p:ph type="title"/>
          </p:nvPr>
        </p:nvSpPr>
        <p:spPr>
          <a:xfrm>
            <a:off x="543337" y="516835"/>
            <a:ext cx="10647401" cy="1163797"/>
          </a:xfrm>
        </p:spPr>
        <p:txBody>
          <a:bodyPr/>
          <a:lstStyle/>
          <a:p>
            <a:r>
              <a:rPr lang="en-GB" dirty="0"/>
              <a:t>A couple kept a “slave” sleeping under the stairs - Bristol</a:t>
            </a:r>
          </a:p>
        </p:txBody>
      </p:sp>
      <p:sp>
        <p:nvSpPr>
          <p:cNvPr id="3" name="Slide Number Placeholder 2">
            <a:extLst>
              <a:ext uri="{FF2B5EF4-FFF2-40B4-BE49-F238E27FC236}">
                <a16:creationId xmlns:a16="http://schemas.microsoft.com/office/drawing/2014/main" id="{EED7086A-94DB-46F9-AF3F-16637FBEFD5D}"/>
              </a:ext>
            </a:extLst>
          </p:cNvPr>
          <p:cNvSpPr>
            <a:spLocks noGrp="1"/>
          </p:cNvSpPr>
          <p:nvPr>
            <p:ph type="sldNum" sz="quarter" idx="12"/>
          </p:nvPr>
        </p:nvSpPr>
        <p:spPr/>
        <p:txBody>
          <a:bodyPr/>
          <a:lstStyle/>
          <a:p>
            <a:fld id="{D57F1E4F-1CFF-5643-939E-217C01CDF565}" type="slidenum">
              <a:rPr lang="en-US" smtClean="0"/>
              <a:pPr/>
              <a:t>34</a:t>
            </a:fld>
            <a:endParaRPr lang="en-US" dirty="0"/>
          </a:p>
        </p:txBody>
      </p:sp>
      <p:pic>
        <p:nvPicPr>
          <p:cNvPr id="3074" name="Picture 2" descr=" Ion Boboc, 26, and Christiana Tudor-Dobre, 24, have been found guilty of keeping a housemate as a slave">
            <a:extLst>
              <a:ext uri="{FF2B5EF4-FFF2-40B4-BE49-F238E27FC236}">
                <a16:creationId xmlns:a16="http://schemas.microsoft.com/office/drawing/2014/main" id="{E4319C27-4665-4373-9EF3-074E75580C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0921" y="1787911"/>
            <a:ext cx="7050157" cy="4744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5839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FB5424-E223-4079-9212-D7DAA2B34FA2}"/>
              </a:ext>
            </a:extLst>
          </p:cNvPr>
          <p:cNvSpPr>
            <a:spLocks noGrp="1"/>
          </p:cNvSpPr>
          <p:nvPr>
            <p:ph type="sldNum" sz="quarter" idx="12"/>
          </p:nvPr>
        </p:nvSpPr>
        <p:spPr/>
        <p:txBody>
          <a:bodyPr/>
          <a:lstStyle/>
          <a:p>
            <a:fld id="{D57F1E4F-1CFF-5643-939E-217C01CDF565}" type="slidenum">
              <a:rPr lang="en-US" smtClean="0"/>
              <a:pPr/>
              <a:t>35</a:t>
            </a:fld>
            <a:endParaRPr lang="en-US" dirty="0"/>
          </a:p>
        </p:txBody>
      </p:sp>
      <p:pic>
        <p:nvPicPr>
          <p:cNvPr id="9" name="Picture 8">
            <a:extLst>
              <a:ext uri="{FF2B5EF4-FFF2-40B4-BE49-F238E27FC236}">
                <a16:creationId xmlns:a16="http://schemas.microsoft.com/office/drawing/2014/main" id="{84FA839B-5237-414E-ADB5-4A7CA429B71A}"/>
              </a:ext>
            </a:extLst>
          </p:cNvPr>
          <p:cNvPicPr>
            <a:picLocks noChangeAspect="1"/>
          </p:cNvPicPr>
          <p:nvPr/>
        </p:nvPicPr>
        <p:blipFill>
          <a:blip r:embed="rId2"/>
          <a:stretch>
            <a:fillRect/>
          </a:stretch>
        </p:blipFill>
        <p:spPr>
          <a:xfrm>
            <a:off x="1905000" y="638175"/>
            <a:ext cx="8382000" cy="5581650"/>
          </a:xfrm>
          <a:prstGeom prst="rect">
            <a:avLst/>
          </a:prstGeom>
        </p:spPr>
      </p:pic>
    </p:spTree>
    <p:extLst>
      <p:ext uri="{BB962C8B-B14F-4D97-AF65-F5344CB8AC3E}">
        <p14:creationId xmlns:p14="http://schemas.microsoft.com/office/powerpoint/2010/main" val="3095500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E9110-ABB1-4370-A8B5-D145DECE7D42}"/>
              </a:ext>
            </a:extLst>
          </p:cNvPr>
          <p:cNvSpPr>
            <a:spLocks noGrp="1"/>
          </p:cNvSpPr>
          <p:nvPr>
            <p:ph type="title"/>
          </p:nvPr>
        </p:nvSpPr>
        <p:spPr/>
        <p:txBody>
          <a:bodyPr/>
          <a:lstStyle/>
          <a:p>
            <a:r>
              <a:rPr lang="en-GB" dirty="0"/>
              <a:t>The Rooney family</a:t>
            </a:r>
          </a:p>
        </p:txBody>
      </p:sp>
      <p:pic>
        <p:nvPicPr>
          <p:cNvPr id="1028" name="Picture 4" descr="Top row (l to r) Bridget Rooney, Gerald Rooney, John Rooney, John Rooney. Bottom row (l to r) Lawrence Rooney, Martin Rooney Snr, Martin Rooney, Patrick Rooney, Peter Doran">
            <a:extLst>
              <a:ext uri="{FF2B5EF4-FFF2-40B4-BE49-F238E27FC236}">
                <a16:creationId xmlns:a16="http://schemas.microsoft.com/office/drawing/2014/main" id="{931554AA-E36B-4E99-AE77-B0B1D57FA16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54954" y="1680633"/>
            <a:ext cx="9208246" cy="499846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E5D8BA5-A61A-4217-B85F-588D81139155}"/>
              </a:ext>
            </a:extLst>
          </p:cNvPr>
          <p:cNvSpPr>
            <a:spLocks noGrp="1"/>
          </p:cNvSpPr>
          <p:nvPr>
            <p:ph type="sldNum" sz="quarter" idx="12"/>
          </p:nvPr>
        </p:nvSpPr>
        <p:spPr/>
        <p:txBody>
          <a:bodyPr/>
          <a:lstStyle/>
          <a:p>
            <a:fld id="{D57F1E4F-1CFF-5643-939E-217C01CDF565}" type="slidenum">
              <a:rPr lang="en-US" smtClean="0"/>
              <a:pPr/>
              <a:t>36</a:t>
            </a:fld>
            <a:endParaRPr lang="en-US" dirty="0"/>
          </a:p>
        </p:txBody>
      </p:sp>
    </p:spTree>
    <p:extLst>
      <p:ext uri="{BB962C8B-B14F-4D97-AF65-F5344CB8AC3E}">
        <p14:creationId xmlns:p14="http://schemas.microsoft.com/office/powerpoint/2010/main" val="2595863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C107-7868-4807-A869-B9EAF6AEF61E}"/>
              </a:ext>
            </a:extLst>
          </p:cNvPr>
          <p:cNvSpPr>
            <a:spLocks noGrp="1"/>
          </p:cNvSpPr>
          <p:nvPr>
            <p:ph type="title"/>
          </p:nvPr>
        </p:nvSpPr>
        <p:spPr/>
        <p:txBody>
          <a:bodyPr/>
          <a:lstStyle/>
          <a:p>
            <a:r>
              <a:rPr lang="en-GB" dirty="0" err="1"/>
              <a:t>NRSPI</a:t>
            </a:r>
            <a:r>
              <a:rPr lang="en-GB" dirty="0"/>
              <a:t> – Code of Professional conduct</a:t>
            </a:r>
          </a:p>
        </p:txBody>
      </p:sp>
      <p:graphicFrame>
        <p:nvGraphicFramePr>
          <p:cNvPr id="4" name="Content Placeholder 3">
            <a:extLst>
              <a:ext uri="{FF2B5EF4-FFF2-40B4-BE49-F238E27FC236}">
                <a16:creationId xmlns:a16="http://schemas.microsoft.com/office/drawing/2014/main" id="{4EBBB458-C9F4-4106-A578-B5AA72048028}"/>
              </a:ext>
            </a:extLst>
          </p:cNvPr>
          <p:cNvGraphicFramePr>
            <a:graphicFrameLocks noGrp="1"/>
          </p:cNvGraphicFramePr>
          <p:nvPr>
            <p:ph idx="1"/>
            <p:extLst>
              <p:ext uri="{D42A27DB-BD31-4B8C-83A1-F6EECF244321}">
                <p14:modId xmlns:p14="http://schemas.microsoft.com/office/powerpoint/2010/main" val="2536144873"/>
              </p:ext>
            </p:extLst>
          </p:nvPr>
        </p:nvGraphicFramePr>
        <p:xfrm>
          <a:off x="490330" y="2796210"/>
          <a:ext cx="10893287" cy="1938384"/>
        </p:xfrm>
        <a:graphic>
          <a:graphicData uri="http://schemas.openxmlformats.org/drawingml/2006/table">
            <a:tbl>
              <a:tblPr firstRow="1" firstCol="1" bandRow="1">
                <a:tableStyleId>{5C22544A-7EE6-4342-B048-85BDC9FD1C3A}</a:tableStyleId>
              </a:tblPr>
              <a:tblGrid>
                <a:gridCol w="1381037">
                  <a:extLst>
                    <a:ext uri="{9D8B030D-6E8A-4147-A177-3AD203B41FA5}">
                      <a16:colId xmlns:a16="http://schemas.microsoft.com/office/drawing/2014/main" val="1875131488"/>
                    </a:ext>
                  </a:extLst>
                </a:gridCol>
                <a:gridCol w="9512250">
                  <a:extLst>
                    <a:ext uri="{9D8B030D-6E8A-4147-A177-3AD203B41FA5}">
                      <a16:colId xmlns:a16="http://schemas.microsoft.com/office/drawing/2014/main" val="2991129478"/>
                    </a:ext>
                  </a:extLst>
                </a:gridCol>
              </a:tblGrid>
              <a:tr h="1938384">
                <a:tc>
                  <a:txBody>
                    <a:bodyPr/>
                    <a:lstStyle/>
                    <a:p>
                      <a:pPr>
                        <a:lnSpc>
                          <a:spcPct val="107000"/>
                        </a:lnSpc>
                        <a:spcAft>
                          <a:spcPts val="0"/>
                        </a:spcAft>
                      </a:pPr>
                      <a:r>
                        <a:rPr lang="en-GB" sz="2400" b="0" dirty="0">
                          <a:solidFill>
                            <a:schemeClr val="tx1"/>
                          </a:solidFill>
                          <a:effectLst/>
                          <a:latin typeface="+mn-lt"/>
                        </a:rPr>
                        <a:t>3.10</a:t>
                      </a:r>
                      <a:endParaRPr lang="en-GB" sz="2400" b="0" dirty="0">
                        <a:solidFill>
                          <a:schemeClr val="tx1"/>
                        </a:solidFill>
                        <a:effectLst/>
                        <a:latin typeface="+mn-lt"/>
                        <a:ea typeface="Calibri" panose="020F0502020204030204" pitchFamily="34" charset="0"/>
                        <a:cs typeface="Times New Roman" panose="02020603050405020304" pitchFamily="18" charset="0"/>
                      </a:endParaRPr>
                    </a:p>
                  </a:txBody>
                  <a:tcPr marL="38100" marR="38100" marT="38100" marB="38100">
                    <a:solidFill>
                      <a:schemeClr val="bg1"/>
                    </a:solidFill>
                  </a:tcPr>
                </a:tc>
                <a:tc>
                  <a:txBody>
                    <a:bodyPr/>
                    <a:lstStyle/>
                    <a:p>
                      <a:pPr>
                        <a:lnSpc>
                          <a:spcPct val="107000"/>
                        </a:lnSpc>
                        <a:spcAft>
                          <a:spcPts val="0"/>
                        </a:spcAft>
                      </a:pPr>
                      <a:r>
                        <a:rPr lang="en-GB" sz="2400" b="0" dirty="0">
                          <a:solidFill>
                            <a:schemeClr val="tx1"/>
                          </a:solidFill>
                          <a:effectLst/>
                          <a:latin typeface="+mn-lt"/>
                        </a:rPr>
                        <a:t>Practitioners shall disclose any potential conflict of interest or other factor which may make it inappropriate for them to accept work in a particular case</a:t>
                      </a:r>
                      <a:endParaRPr lang="en-GB" sz="2400" b="0" dirty="0">
                        <a:solidFill>
                          <a:schemeClr val="tx1"/>
                        </a:solidFill>
                        <a:effectLst/>
                        <a:latin typeface="+mn-lt"/>
                        <a:ea typeface="Calibri" panose="020F0502020204030204" pitchFamily="34" charset="0"/>
                        <a:cs typeface="Times New Roman" panose="02020603050405020304" pitchFamily="18" charset="0"/>
                      </a:endParaRPr>
                    </a:p>
                  </a:txBody>
                  <a:tcPr marL="38100" marR="38100" marT="38100" marB="38100">
                    <a:solidFill>
                      <a:schemeClr val="bg1"/>
                    </a:solidFill>
                  </a:tcPr>
                </a:tc>
                <a:extLst>
                  <a:ext uri="{0D108BD9-81ED-4DB2-BD59-A6C34878D82A}">
                    <a16:rowId xmlns:a16="http://schemas.microsoft.com/office/drawing/2014/main" val="2993264707"/>
                  </a:ext>
                </a:extLst>
              </a:tr>
            </a:tbl>
          </a:graphicData>
        </a:graphic>
      </p:graphicFrame>
      <p:sp>
        <p:nvSpPr>
          <p:cNvPr id="5" name="Slide Number Placeholder 4">
            <a:extLst>
              <a:ext uri="{FF2B5EF4-FFF2-40B4-BE49-F238E27FC236}">
                <a16:creationId xmlns:a16="http://schemas.microsoft.com/office/drawing/2014/main" id="{741B2766-17F3-4406-A73A-6BC0A685574C}"/>
              </a:ext>
            </a:extLst>
          </p:cNvPr>
          <p:cNvSpPr>
            <a:spLocks noGrp="1"/>
          </p:cNvSpPr>
          <p:nvPr>
            <p:ph type="sldNum" sz="quarter" idx="12"/>
          </p:nvPr>
        </p:nvSpPr>
        <p:spPr/>
        <p:txBody>
          <a:bodyPr/>
          <a:lstStyle/>
          <a:p>
            <a:fld id="{D57F1E4F-1CFF-5643-939E-217C01CDF565}" type="slidenum">
              <a:rPr lang="en-US" smtClean="0"/>
              <a:pPr/>
              <a:t>37</a:t>
            </a:fld>
            <a:endParaRPr lang="en-US" dirty="0"/>
          </a:p>
        </p:txBody>
      </p:sp>
    </p:spTree>
    <p:extLst>
      <p:ext uri="{BB962C8B-B14F-4D97-AF65-F5344CB8AC3E}">
        <p14:creationId xmlns:p14="http://schemas.microsoft.com/office/powerpoint/2010/main" val="2273606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953945C-99D2-4694-8CE7-11E6666B3D13}"/>
              </a:ext>
            </a:extLst>
          </p:cNvPr>
          <p:cNvGraphicFramePr>
            <a:graphicFrameLocks noGrp="1"/>
          </p:cNvGraphicFramePr>
          <p:nvPr>
            <p:ph idx="1"/>
            <p:extLst>
              <p:ext uri="{D42A27DB-BD31-4B8C-83A1-F6EECF244321}">
                <p14:modId xmlns:p14="http://schemas.microsoft.com/office/powerpoint/2010/main" val="1740956940"/>
              </p:ext>
            </p:extLst>
          </p:nvPr>
        </p:nvGraphicFramePr>
        <p:xfrm>
          <a:off x="1062934" y="2425148"/>
          <a:ext cx="9591813" cy="3220277"/>
        </p:xfrm>
        <a:graphic>
          <a:graphicData uri="http://schemas.openxmlformats.org/drawingml/2006/table">
            <a:tbl>
              <a:tblPr firstRow="1" firstCol="1" bandRow="1">
                <a:tableStyleId>{5C22544A-7EE6-4342-B048-85BDC9FD1C3A}</a:tableStyleId>
              </a:tblPr>
              <a:tblGrid>
                <a:gridCol w="1123674">
                  <a:extLst>
                    <a:ext uri="{9D8B030D-6E8A-4147-A177-3AD203B41FA5}">
                      <a16:colId xmlns:a16="http://schemas.microsoft.com/office/drawing/2014/main" val="1318010284"/>
                    </a:ext>
                  </a:extLst>
                </a:gridCol>
                <a:gridCol w="8468139">
                  <a:extLst>
                    <a:ext uri="{9D8B030D-6E8A-4147-A177-3AD203B41FA5}">
                      <a16:colId xmlns:a16="http://schemas.microsoft.com/office/drawing/2014/main" val="1814005837"/>
                    </a:ext>
                  </a:extLst>
                </a:gridCol>
              </a:tblGrid>
              <a:tr h="3220277">
                <a:tc>
                  <a:txBody>
                    <a:bodyPr/>
                    <a:lstStyle/>
                    <a:p>
                      <a:pPr>
                        <a:lnSpc>
                          <a:spcPct val="107000"/>
                        </a:lnSpc>
                        <a:spcAft>
                          <a:spcPts val="0"/>
                        </a:spcAft>
                      </a:pPr>
                      <a:r>
                        <a:rPr lang="en-GB" sz="2400" b="0" dirty="0">
                          <a:solidFill>
                            <a:schemeClr val="tx1"/>
                          </a:solidFill>
                          <a:effectLst/>
                          <a:latin typeface="+mn-lt"/>
                        </a:rPr>
                        <a:t>3.12</a:t>
                      </a:r>
                      <a:endParaRPr lang="en-GB" sz="2400" b="0" dirty="0">
                        <a:solidFill>
                          <a:schemeClr val="tx1"/>
                        </a:solidFill>
                        <a:effectLst/>
                        <a:latin typeface="+mn-lt"/>
                        <a:ea typeface="Calibri" panose="020F0502020204030204" pitchFamily="34" charset="0"/>
                        <a:cs typeface="Times New Roman" panose="02020603050405020304" pitchFamily="18" charset="0"/>
                      </a:endParaRPr>
                    </a:p>
                  </a:txBody>
                  <a:tcPr marL="38100" marR="38100" marT="38100" marB="38100">
                    <a:solidFill>
                      <a:schemeClr val="bg1"/>
                    </a:solidFill>
                  </a:tcPr>
                </a:tc>
                <a:tc>
                  <a:txBody>
                    <a:bodyPr/>
                    <a:lstStyle/>
                    <a:p>
                      <a:pPr>
                        <a:lnSpc>
                          <a:spcPct val="107000"/>
                        </a:lnSpc>
                        <a:spcAft>
                          <a:spcPts val="0"/>
                        </a:spcAft>
                      </a:pPr>
                      <a:r>
                        <a:rPr lang="en-GB" sz="2400" b="0" dirty="0">
                          <a:solidFill>
                            <a:schemeClr val="tx1"/>
                          </a:solidFill>
                          <a:effectLst/>
                          <a:latin typeface="+mn-lt"/>
                        </a:rPr>
                        <a:t>Practitioners shall at all times act impartially and shall not act in any way that might result in prejudice or preference on grounds of religion or belief, race, politics, gender, age, sexual orientation or disability otherwise than as obliged in order to faithfully translate, interpret or otherwise transfer meaning.</a:t>
                      </a:r>
                      <a:endParaRPr lang="en-GB" sz="2400" b="0" dirty="0">
                        <a:solidFill>
                          <a:schemeClr val="tx1"/>
                        </a:solidFill>
                        <a:effectLst/>
                        <a:latin typeface="+mn-lt"/>
                        <a:ea typeface="Calibri" panose="020F0502020204030204" pitchFamily="34" charset="0"/>
                        <a:cs typeface="Times New Roman" panose="02020603050405020304" pitchFamily="18" charset="0"/>
                      </a:endParaRPr>
                    </a:p>
                  </a:txBody>
                  <a:tcPr marL="38100" marR="38100" marT="38100" marB="38100">
                    <a:solidFill>
                      <a:schemeClr val="bg1"/>
                    </a:solidFill>
                  </a:tcPr>
                </a:tc>
                <a:extLst>
                  <a:ext uri="{0D108BD9-81ED-4DB2-BD59-A6C34878D82A}">
                    <a16:rowId xmlns:a16="http://schemas.microsoft.com/office/drawing/2014/main" val="920834952"/>
                  </a:ext>
                </a:extLst>
              </a:tr>
            </a:tbl>
          </a:graphicData>
        </a:graphic>
      </p:graphicFrame>
      <p:sp>
        <p:nvSpPr>
          <p:cNvPr id="4" name="Title 1">
            <a:extLst>
              <a:ext uri="{FF2B5EF4-FFF2-40B4-BE49-F238E27FC236}">
                <a16:creationId xmlns:a16="http://schemas.microsoft.com/office/drawing/2014/main" id="{64B01881-C1FE-4735-8466-F288009DFD5F}"/>
              </a:ext>
            </a:extLst>
          </p:cNvPr>
          <p:cNvSpPr>
            <a:spLocks noGrp="1"/>
          </p:cNvSpPr>
          <p:nvPr>
            <p:ph type="title"/>
          </p:nvPr>
        </p:nvSpPr>
        <p:spPr>
          <a:xfrm>
            <a:off x="1155700" y="973138"/>
            <a:ext cx="9591813" cy="708025"/>
          </a:xfrm>
        </p:spPr>
        <p:txBody>
          <a:bodyPr/>
          <a:lstStyle/>
          <a:p>
            <a:r>
              <a:rPr lang="en-GB" dirty="0" err="1"/>
              <a:t>NRSPI</a:t>
            </a:r>
            <a:r>
              <a:rPr lang="en-GB" dirty="0"/>
              <a:t> – Code of Professional conduct</a:t>
            </a:r>
          </a:p>
        </p:txBody>
      </p:sp>
      <p:sp>
        <p:nvSpPr>
          <p:cNvPr id="3" name="Slide Number Placeholder 2">
            <a:extLst>
              <a:ext uri="{FF2B5EF4-FFF2-40B4-BE49-F238E27FC236}">
                <a16:creationId xmlns:a16="http://schemas.microsoft.com/office/drawing/2014/main" id="{E3AA8BFC-3DE2-4F28-A1BB-58B4445B5770}"/>
              </a:ext>
            </a:extLst>
          </p:cNvPr>
          <p:cNvSpPr>
            <a:spLocks noGrp="1"/>
          </p:cNvSpPr>
          <p:nvPr>
            <p:ph type="sldNum" sz="quarter" idx="12"/>
          </p:nvPr>
        </p:nvSpPr>
        <p:spPr/>
        <p:txBody>
          <a:bodyPr/>
          <a:lstStyle/>
          <a:p>
            <a:fld id="{D57F1E4F-1CFF-5643-939E-217C01CDF565}" type="slidenum">
              <a:rPr lang="en-US" smtClean="0"/>
              <a:pPr/>
              <a:t>38</a:t>
            </a:fld>
            <a:endParaRPr lang="en-US" dirty="0"/>
          </a:p>
        </p:txBody>
      </p:sp>
    </p:spTree>
    <p:extLst>
      <p:ext uri="{BB962C8B-B14F-4D97-AF65-F5344CB8AC3E}">
        <p14:creationId xmlns:p14="http://schemas.microsoft.com/office/powerpoint/2010/main" val="2652964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4B4D9BB1-61FB-4197-B3CE-EAA48580DD2A}"/>
              </a:ext>
            </a:extLst>
          </p:cNvPr>
          <p:cNvGraphicFramePr>
            <a:graphicFrameLocks noGrp="1"/>
          </p:cNvGraphicFramePr>
          <p:nvPr>
            <p:ph idx="1"/>
            <p:extLst>
              <p:ext uri="{D42A27DB-BD31-4B8C-83A1-F6EECF244321}">
                <p14:modId xmlns:p14="http://schemas.microsoft.com/office/powerpoint/2010/main" val="1643826732"/>
              </p:ext>
            </p:extLst>
          </p:nvPr>
        </p:nvGraphicFramePr>
        <p:xfrm>
          <a:off x="1130407" y="2429317"/>
          <a:ext cx="9931186" cy="2394141"/>
        </p:xfrm>
        <a:graphic>
          <a:graphicData uri="http://schemas.openxmlformats.org/drawingml/2006/table">
            <a:tbl>
              <a:tblPr firstRow="1" firstCol="1" bandRow="1">
                <a:tableStyleId>{5C22544A-7EE6-4342-B048-85BDC9FD1C3A}</a:tableStyleId>
              </a:tblPr>
              <a:tblGrid>
                <a:gridCol w="1235694">
                  <a:extLst>
                    <a:ext uri="{9D8B030D-6E8A-4147-A177-3AD203B41FA5}">
                      <a16:colId xmlns:a16="http://schemas.microsoft.com/office/drawing/2014/main" val="566315566"/>
                    </a:ext>
                  </a:extLst>
                </a:gridCol>
                <a:gridCol w="8695492">
                  <a:extLst>
                    <a:ext uri="{9D8B030D-6E8A-4147-A177-3AD203B41FA5}">
                      <a16:colId xmlns:a16="http://schemas.microsoft.com/office/drawing/2014/main" val="1109082898"/>
                    </a:ext>
                  </a:extLst>
                </a:gridCol>
              </a:tblGrid>
              <a:tr h="0">
                <a:tc>
                  <a:txBody>
                    <a:bodyPr/>
                    <a:lstStyle/>
                    <a:p>
                      <a:pPr>
                        <a:lnSpc>
                          <a:spcPct val="107000"/>
                        </a:lnSpc>
                        <a:spcAft>
                          <a:spcPts val="0"/>
                        </a:spcAft>
                      </a:pPr>
                      <a:r>
                        <a:rPr lang="en-GB" sz="2400" b="0">
                          <a:solidFill>
                            <a:schemeClr val="tx1"/>
                          </a:solidFill>
                          <a:effectLst/>
                          <a:latin typeface="+mn-lt"/>
                        </a:rPr>
                        <a:t>4.2</a:t>
                      </a:r>
                      <a:endParaRPr lang="en-GB" sz="2400" b="0">
                        <a:solidFill>
                          <a:schemeClr val="tx1"/>
                        </a:solidFill>
                        <a:effectLst/>
                        <a:latin typeface="+mn-lt"/>
                        <a:ea typeface="Calibri" panose="020F0502020204030204" pitchFamily="34" charset="0"/>
                        <a:cs typeface="Times New Roman" panose="02020603050405020304" pitchFamily="18" charset="0"/>
                      </a:endParaRPr>
                    </a:p>
                  </a:txBody>
                  <a:tcPr marL="38100" marR="38100" marT="38100" marB="38100">
                    <a:solidFill>
                      <a:schemeClr val="bg1"/>
                    </a:solidFill>
                  </a:tcPr>
                </a:tc>
                <a:tc>
                  <a:txBody>
                    <a:bodyPr/>
                    <a:lstStyle/>
                    <a:p>
                      <a:pPr>
                        <a:lnSpc>
                          <a:spcPct val="107000"/>
                        </a:lnSpc>
                        <a:spcAft>
                          <a:spcPts val="0"/>
                        </a:spcAft>
                      </a:pPr>
                      <a:r>
                        <a:rPr lang="en-GB" sz="2400" b="0" dirty="0">
                          <a:solidFill>
                            <a:schemeClr val="tx1"/>
                          </a:solidFill>
                          <a:effectLst/>
                          <a:latin typeface="+mn-lt"/>
                        </a:rPr>
                        <a:t>Practitioners are obliged (3.12 above) to carry out all work contracted to them with impartiality and shall immediately disclose to the Principal any factor which might jeopardise such impartiality. This shall include any financial or other interest they may have in the work contracted to them.</a:t>
                      </a:r>
                      <a:endParaRPr lang="en-GB" sz="2400" b="0" dirty="0">
                        <a:solidFill>
                          <a:schemeClr val="tx1"/>
                        </a:solidFill>
                        <a:effectLst/>
                        <a:latin typeface="+mn-lt"/>
                        <a:ea typeface="Calibri" panose="020F0502020204030204" pitchFamily="34" charset="0"/>
                        <a:cs typeface="Times New Roman" panose="02020603050405020304" pitchFamily="18" charset="0"/>
                      </a:endParaRPr>
                    </a:p>
                  </a:txBody>
                  <a:tcPr marL="38100" marR="38100" marT="38100" marB="38100">
                    <a:solidFill>
                      <a:schemeClr val="bg1"/>
                    </a:solidFill>
                  </a:tcPr>
                </a:tc>
                <a:extLst>
                  <a:ext uri="{0D108BD9-81ED-4DB2-BD59-A6C34878D82A}">
                    <a16:rowId xmlns:a16="http://schemas.microsoft.com/office/drawing/2014/main" val="1822704482"/>
                  </a:ext>
                </a:extLst>
              </a:tr>
            </a:tbl>
          </a:graphicData>
        </a:graphic>
      </p:graphicFrame>
      <p:sp>
        <p:nvSpPr>
          <p:cNvPr id="4" name="Title 1">
            <a:extLst>
              <a:ext uri="{FF2B5EF4-FFF2-40B4-BE49-F238E27FC236}">
                <a16:creationId xmlns:a16="http://schemas.microsoft.com/office/drawing/2014/main" id="{768B05F2-ADC5-4988-8A99-A54E85A5A057}"/>
              </a:ext>
            </a:extLst>
          </p:cNvPr>
          <p:cNvSpPr>
            <a:spLocks noGrp="1"/>
          </p:cNvSpPr>
          <p:nvPr>
            <p:ph type="title"/>
          </p:nvPr>
        </p:nvSpPr>
        <p:spPr>
          <a:xfrm>
            <a:off x="1155700" y="973138"/>
            <a:ext cx="8761413" cy="708025"/>
          </a:xfrm>
        </p:spPr>
        <p:txBody>
          <a:bodyPr/>
          <a:lstStyle/>
          <a:p>
            <a:r>
              <a:rPr lang="en-GB" dirty="0" err="1"/>
              <a:t>NRSPI</a:t>
            </a:r>
            <a:r>
              <a:rPr lang="en-GB" dirty="0"/>
              <a:t> – Code of Professional conduct</a:t>
            </a:r>
          </a:p>
        </p:txBody>
      </p:sp>
      <p:sp>
        <p:nvSpPr>
          <p:cNvPr id="3" name="Slide Number Placeholder 2">
            <a:extLst>
              <a:ext uri="{FF2B5EF4-FFF2-40B4-BE49-F238E27FC236}">
                <a16:creationId xmlns:a16="http://schemas.microsoft.com/office/drawing/2014/main" id="{3418E6F3-F1F9-478A-9762-867AAECCF7A0}"/>
              </a:ext>
            </a:extLst>
          </p:cNvPr>
          <p:cNvSpPr>
            <a:spLocks noGrp="1"/>
          </p:cNvSpPr>
          <p:nvPr>
            <p:ph type="sldNum" sz="quarter" idx="12"/>
          </p:nvPr>
        </p:nvSpPr>
        <p:spPr/>
        <p:txBody>
          <a:bodyPr/>
          <a:lstStyle/>
          <a:p>
            <a:fld id="{D57F1E4F-1CFF-5643-939E-217C01CDF565}" type="slidenum">
              <a:rPr lang="en-US" smtClean="0"/>
              <a:pPr/>
              <a:t>39</a:t>
            </a:fld>
            <a:endParaRPr lang="en-US" dirty="0"/>
          </a:p>
        </p:txBody>
      </p:sp>
    </p:spTree>
    <p:extLst>
      <p:ext uri="{BB962C8B-B14F-4D97-AF65-F5344CB8AC3E}">
        <p14:creationId xmlns:p14="http://schemas.microsoft.com/office/powerpoint/2010/main" val="3313845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4957639-C8F5-401C-9B6F-F07371275363}"/>
              </a:ext>
            </a:extLst>
          </p:cNvPr>
          <p:cNvGraphicFramePr>
            <a:graphicFrameLocks noGrp="1"/>
          </p:cNvGraphicFramePr>
          <p:nvPr>
            <p:ph idx="1"/>
            <p:extLst>
              <p:ext uri="{D42A27DB-BD31-4B8C-83A1-F6EECF244321}">
                <p14:modId xmlns:p14="http://schemas.microsoft.com/office/powerpoint/2010/main" val="3152875999"/>
              </p:ext>
            </p:extLst>
          </p:nvPr>
        </p:nvGraphicFramePr>
        <p:xfrm>
          <a:off x="1577009" y="2977744"/>
          <a:ext cx="9037982" cy="1611440"/>
        </p:xfrm>
        <a:graphic>
          <a:graphicData uri="http://schemas.openxmlformats.org/drawingml/2006/table">
            <a:tbl>
              <a:tblPr firstRow="1" firstCol="1" bandRow="1">
                <a:tableStyleId>{5C22544A-7EE6-4342-B048-85BDC9FD1C3A}</a:tableStyleId>
              </a:tblPr>
              <a:tblGrid>
                <a:gridCol w="742121">
                  <a:extLst>
                    <a:ext uri="{9D8B030D-6E8A-4147-A177-3AD203B41FA5}">
                      <a16:colId xmlns:a16="http://schemas.microsoft.com/office/drawing/2014/main" val="141442946"/>
                    </a:ext>
                  </a:extLst>
                </a:gridCol>
                <a:gridCol w="8295861">
                  <a:extLst>
                    <a:ext uri="{9D8B030D-6E8A-4147-A177-3AD203B41FA5}">
                      <a16:colId xmlns:a16="http://schemas.microsoft.com/office/drawing/2014/main" val="2584015732"/>
                    </a:ext>
                  </a:extLst>
                </a:gridCol>
              </a:tblGrid>
              <a:tr h="0">
                <a:tc>
                  <a:txBody>
                    <a:bodyPr/>
                    <a:lstStyle/>
                    <a:p>
                      <a:pPr>
                        <a:lnSpc>
                          <a:spcPct val="107000"/>
                        </a:lnSpc>
                        <a:spcAft>
                          <a:spcPts val="0"/>
                        </a:spcAft>
                      </a:pPr>
                      <a:r>
                        <a:rPr lang="en-GB" sz="2400" b="0">
                          <a:solidFill>
                            <a:schemeClr val="tx1"/>
                          </a:solidFill>
                          <a:effectLst/>
                          <a:latin typeface="+mn-lt"/>
                        </a:rPr>
                        <a:t>4.8</a:t>
                      </a:r>
                      <a:endParaRPr lang="en-GB" sz="2400" b="0">
                        <a:solidFill>
                          <a:schemeClr val="tx1"/>
                        </a:solidFill>
                        <a:effectLst/>
                        <a:latin typeface="+mn-lt"/>
                        <a:ea typeface="Calibri" panose="020F0502020204030204" pitchFamily="34" charset="0"/>
                        <a:cs typeface="Times New Roman" panose="02020603050405020304" pitchFamily="18" charset="0"/>
                      </a:endParaRPr>
                    </a:p>
                  </a:txBody>
                  <a:tcPr marL="38100" marR="38100" marT="38100" marB="38100">
                    <a:solidFill>
                      <a:schemeClr val="bg1"/>
                    </a:solidFill>
                  </a:tcPr>
                </a:tc>
                <a:tc>
                  <a:txBody>
                    <a:bodyPr/>
                    <a:lstStyle/>
                    <a:p>
                      <a:pPr>
                        <a:lnSpc>
                          <a:spcPct val="107000"/>
                        </a:lnSpc>
                        <a:spcAft>
                          <a:spcPts val="0"/>
                        </a:spcAft>
                      </a:pPr>
                      <a:r>
                        <a:rPr lang="en-GB" sz="2400" b="0" dirty="0">
                          <a:solidFill>
                            <a:schemeClr val="tx1"/>
                          </a:solidFill>
                          <a:effectLst/>
                          <a:latin typeface="+mn-lt"/>
                        </a:rPr>
                        <a:t>Practitioners shall not, other than in exceptional circumstances, withdraw from or fail to complete a commission of work once accepted, without reasonable notice to the Principal.</a:t>
                      </a:r>
                      <a:endParaRPr lang="en-GB" sz="2400" b="0" dirty="0">
                        <a:solidFill>
                          <a:schemeClr val="tx1"/>
                        </a:solidFill>
                        <a:effectLst/>
                        <a:latin typeface="+mn-lt"/>
                        <a:ea typeface="Calibri" panose="020F0502020204030204" pitchFamily="34" charset="0"/>
                        <a:cs typeface="Times New Roman" panose="02020603050405020304" pitchFamily="18" charset="0"/>
                      </a:endParaRPr>
                    </a:p>
                  </a:txBody>
                  <a:tcPr marL="38100" marR="38100" marT="38100" marB="38100">
                    <a:solidFill>
                      <a:schemeClr val="bg1"/>
                    </a:solidFill>
                  </a:tcPr>
                </a:tc>
                <a:extLst>
                  <a:ext uri="{0D108BD9-81ED-4DB2-BD59-A6C34878D82A}">
                    <a16:rowId xmlns:a16="http://schemas.microsoft.com/office/drawing/2014/main" val="101889302"/>
                  </a:ext>
                </a:extLst>
              </a:tr>
            </a:tbl>
          </a:graphicData>
        </a:graphic>
      </p:graphicFrame>
      <p:sp>
        <p:nvSpPr>
          <p:cNvPr id="4" name="Title 1">
            <a:extLst>
              <a:ext uri="{FF2B5EF4-FFF2-40B4-BE49-F238E27FC236}">
                <a16:creationId xmlns:a16="http://schemas.microsoft.com/office/drawing/2014/main" id="{6CD54C7F-675C-4254-9F0A-319308A022C2}"/>
              </a:ext>
            </a:extLst>
          </p:cNvPr>
          <p:cNvSpPr>
            <a:spLocks noGrp="1"/>
          </p:cNvSpPr>
          <p:nvPr>
            <p:ph type="title"/>
          </p:nvPr>
        </p:nvSpPr>
        <p:spPr>
          <a:xfrm>
            <a:off x="1155700" y="973138"/>
            <a:ext cx="8761413" cy="708025"/>
          </a:xfrm>
        </p:spPr>
        <p:txBody>
          <a:bodyPr/>
          <a:lstStyle/>
          <a:p>
            <a:r>
              <a:rPr lang="en-GB" dirty="0" err="1"/>
              <a:t>NRSPI</a:t>
            </a:r>
            <a:r>
              <a:rPr lang="en-GB" dirty="0"/>
              <a:t> – Code of Professional conduct</a:t>
            </a:r>
          </a:p>
        </p:txBody>
      </p:sp>
      <p:sp>
        <p:nvSpPr>
          <p:cNvPr id="3" name="Slide Number Placeholder 2">
            <a:extLst>
              <a:ext uri="{FF2B5EF4-FFF2-40B4-BE49-F238E27FC236}">
                <a16:creationId xmlns:a16="http://schemas.microsoft.com/office/drawing/2014/main" id="{07D002AA-6323-4E70-875C-5EB9BF724340}"/>
              </a:ext>
            </a:extLst>
          </p:cNvPr>
          <p:cNvSpPr>
            <a:spLocks noGrp="1"/>
          </p:cNvSpPr>
          <p:nvPr>
            <p:ph type="sldNum" sz="quarter" idx="12"/>
          </p:nvPr>
        </p:nvSpPr>
        <p:spPr/>
        <p:txBody>
          <a:bodyPr/>
          <a:lstStyle/>
          <a:p>
            <a:fld id="{D57F1E4F-1CFF-5643-939E-217C01CDF565}" type="slidenum">
              <a:rPr lang="en-US" smtClean="0"/>
              <a:pPr/>
              <a:t>40</a:t>
            </a:fld>
            <a:endParaRPr lang="en-US" dirty="0"/>
          </a:p>
        </p:txBody>
      </p:sp>
    </p:spTree>
    <p:extLst>
      <p:ext uri="{BB962C8B-B14F-4D97-AF65-F5344CB8AC3E}">
        <p14:creationId xmlns:p14="http://schemas.microsoft.com/office/powerpoint/2010/main" val="1603864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50A75E-C4FC-402F-8603-00FDF813B986}"/>
              </a:ext>
            </a:extLst>
          </p:cNvPr>
          <p:cNvSpPr>
            <a:spLocks noGrp="1"/>
          </p:cNvSpPr>
          <p:nvPr>
            <p:ph type="ctrTitle"/>
          </p:nvPr>
        </p:nvSpPr>
        <p:spPr>
          <a:xfrm>
            <a:off x="1526882" y="2093842"/>
            <a:ext cx="8825658" cy="2040835"/>
          </a:xfrm>
        </p:spPr>
        <p:txBody>
          <a:bodyPr/>
          <a:lstStyle/>
          <a:p>
            <a:pPr algn="ctr"/>
            <a:r>
              <a:rPr lang="en-GB" sz="6000" dirty="0"/>
              <a:t>Thank you for listening</a:t>
            </a:r>
          </a:p>
        </p:txBody>
      </p:sp>
      <p:sp>
        <p:nvSpPr>
          <p:cNvPr id="4" name="Slide Number Placeholder 3">
            <a:extLst>
              <a:ext uri="{FF2B5EF4-FFF2-40B4-BE49-F238E27FC236}">
                <a16:creationId xmlns:a16="http://schemas.microsoft.com/office/drawing/2014/main" id="{6A3E63D2-6FD8-4C1D-8D12-7040A1BEED0E}"/>
              </a:ext>
            </a:extLst>
          </p:cNvPr>
          <p:cNvSpPr>
            <a:spLocks noGrp="1"/>
          </p:cNvSpPr>
          <p:nvPr>
            <p:ph type="sldNum" sz="quarter" idx="12"/>
          </p:nvPr>
        </p:nvSpPr>
        <p:spPr/>
        <p:txBody>
          <a:bodyPr/>
          <a:lstStyle/>
          <a:p>
            <a:fld id="{FA2E278C-3697-4A96-A188-5F16EB9EFA1B}" type="slidenum">
              <a:rPr lang="en-GB" smtClean="0"/>
              <a:t>41</a:t>
            </a:fld>
            <a:endParaRPr lang="en-GB"/>
          </a:p>
        </p:txBody>
      </p:sp>
    </p:spTree>
    <p:extLst>
      <p:ext uri="{BB962C8B-B14F-4D97-AF65-F5344CB8AC3E}">
        <p14:creationId xmlns:p14="http://schemas.microsoft.com/office/powerpoint/2010/main" val="600829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{EE9D5F68-C0BD-43B7-A497-1767C39C62E3}tf02900722</Template>
  <TotalTime>883</TotalTime>
  <Words>1033</Words>
  <Application>Microsoft Office PowerPoint</Application>
  <PresentationFormat>Widescreen</PresentationFormat>
  <Paragraphs>148</Paragraphs>
  <Slides>41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Century Gothic</vt:lpstr>
      <vt:lpstr>Wingdings 3</vt:lpstr>
      <vt:lpstr>Ion Boardroom</vt:lpstr>
      <vt:lpstr>Human Trafficking and Modern Day Slavery</vt:lpstr>
      <vt:lpstr>Human trafficking – Modern Slavery</vt:lpstr>
      <vt:lpstr>Human trafficking – Modern Slavery</vt:lpstr>
      <vt:lpstr>Human trafficking – Modern Slavery</vt:lpstr>
      <vt:lpstr>Human trafficking – Modern Slavery</vt:lpstr>
      <vt:lpstr>Human trafficking – Modern Slavery</vt:lpstr>
      <vt:lpstr>Human trafficking – Modern Slavery</vt:lpstr>
      <vt:lpstr>Human trafficking – Modern Slavery</vt:lpstr>
      <vt:lpstr>Human trafficking - Definition</vt:lpstr>
      <vt:lpstr>People smuggling - Definition</vt:lpstr>
      <vt:lpstr>Modern Slavery - Definition</vt:lpstr>
      <vt:lpstr>Modern Slavery  Home Office classification (1)</vt:lpstr>
      <vt:lpstr>Modern Slavery  Home Office classification (2)</vt:lpstr>
      <vt:lpstr>Domestic Servitude</vt:lpstr>
      <vt:lpstr>Domestic Servitude</vt:lpstr>
      <vt:lpstr>Domestic Servitude</vt:lpstr>
      <vt:lpstr>Domestic servitude</vt:lpstr>
      <vt:lpstr>Modern Slavery  Home Office classification (3)</vt:lpstr>
      <vt:lpstr>Sexual Exploitation</vt:lpstr>
      <vt:lpstr>Sexual Exploitation</vt:lpstr>
      <vt:lpstr>Sexual Exploitation</vt:lpstr>
      <vt:lpstr>Sexual Exploitation</vt:lpstr>
      <vt:lpstr>Modern Slavery  Home Office classification (4)</vt:lpstr>
      <vt:lpstr>Methods of control</vt:lpstr>
      <vt:lpstr>Human trafficking and Modern Slavery</vt:lpstr>
      <vt:lpstr>PowerPoint Presentation</vt:lpstr>
      <vt:lpstr>Living conditions</vt:lpstr>
      <vt:lpstr>Living conditions</vt:lpstr>
      <vt:lpstr>Offenders´ living conditions</vt:lpstr>
      <vt:lpstr>Offenders´ living conditions</vt:lpstr>
      <vt:lpstr>PowerPoint Presentation</vt:lpstr>
      <vt:lpstr>PowerPoint Presentation</vt:lpstr>
      <vt:lpstr>Couple kept woman as sex slave - Leicester</vt:lpstr>
      <vt:lpstr>A couple kept a “slave” sleeping under the stairs - Bristol</vt:lpstr>
      <vt:lpstr>PowerPoint Presentation</vt:lpstr>
      <vt:lpstr>The Rooney family</vt:lpstr>
      <vt:lpstr>NRSPI – Code of Professional conduct</vt:lpstr>
      <vt:lpstr>NRSPI – Code of Professional conduct</vt:lpstr>
      <vt:lpstr>NRSPI – Code of Professional conduct</vt:lpstr>
      <vt:lpstr>NRSPI – Code of Professional conduct</vt:lpstr>
      <vt:lpstr>Thank you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Trafficking and Modern Day Slavery</dc:title>
  <dc:creator>User</dc:creator>
  <cp:lastModifiedBy>Jose Rodriguez</cp:lastModifiedBy>
  <cp:revision>37</cp:revision>
  <dcterms:created xsi:type="dcterms:W3CDTF">2020-06-17T11:31:38Z</dcterms:created>
  <dcterms:modified xsi:type="dcterms:W3CDTF">2020-12-02T12:20:55Z</dcterms:modified>
</cp:coreProperties>
</file>