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3" r:id="rId1"/>
  </p:sldMasterIdLst>
  <p:notesMasterIdLst>
    <p:notesMasterId r:id="rId32"/>
  </p:notesMasterIdLst>
  <p:handoutMasterIdLst>
    <p:handoutMasterId r:id="rId33"/>
  </p:handoutMasterIdLst>
  <p:sldIdLst>
    <p:sldId id="259" r:id="rId2"/>
    <p:sldId id="261" r:id="rId3"/>
    <p:sldId id="268" r:id="rId4"/>
    <p:sldId id="269" r:id="rId5"/>
    <p:sldId id="275" r:id="rId6"/>
    <p:sldId id="272" r:id="rId7"/>
    <p:sldId id="270" r:id="rId8"/>
    <p:sldId id="276" r:id="rId9"/>
    <p:sldId id="279" r:id="rId10"/>
    <p:sldId id="280" r:id="rId11"/>
    <p:sldId id="284" r:id="rId12"/>
    <p:sldId id="285" r:id="rId13"/>
    <p:sldId id="286" r:id="rId14"/>
    <p:sldId id="287" r:id="rId15"/>
    <p:sldId id="288" r:id="rId16"/>
    <p:sldId id="290" r:id="rId17"/>
    <p:sldId id="289" r:id="rId18"/>
    <p:sldId id="282" r:id="rId19"/>
    <p:sldId id="283" r:id="rId20"/>
    <p:sldId id="273" r:id="rId21"/>
    <p:sldId id="291" r:id="rId22"/>
    <p:sldId id="293" r:id="rId23"/>
    <p:sldId id="294" r:id="rId24"/>
    <p:sldId id="295" r:id="rId25"/>
    <p:sldId id="296" r:id="rId26"/>
    <p:sldId id="274" r:id="rId27"/>
    <p:sldId id="271" r:id="rId28"/>
    <p:sldId id="262" r:id="rId29"/>
    <p:sldId id="297" r:id="rId30"/>
    <p:sldId id="267" r:id="rId3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DD2"/>
    <a:srgbClr val="ACB5BE"/>
    <a:srgbClr val="B5B9B1"/>
    <a:srgbClr val="00008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6B6A2F-73BE-4389-B49F-118C6A1F0C2D}" v="16" dt="2024-10-21T23:33:52.1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8" autoAdjust="0"/>
    <p:restoredTop sz="86436" autoAdjust="0"/>
  </p:normalViewPr>
  <p:slideViewPr>
    <p:cSldViewPr>
      <p:cViewPr varScale="1">
        <p:scale>
          <a:sx n="73" d="100"/>
          <a:sy n="73" d="100"/>
        </p:scale>
        <p:origin x="912"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0" d="100"/>
          <a:sy n="70" d="100"/>
        </p:scale>
        <p:origin x="-249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olnik, Jennifer" userId="9d78ac68-6a9f-4dfa-a5b2-375874e7dbf4" providerId="ADAL" clId="{446B6A2F-73BE-4389-B49F-118C6A1F0C2D}"/>
    <pc:docChg chg="undo custSel modSld">
      <pc:chgData name="Smolnik, Jennifer" userId="9d78ac68-6a9f-4dfa-a5b2-375874e7dbf4" providerId="ADAL" clId="{446B6A2F-73BE-4389-B49F-118C6A1F0C2D}" dt="2024-10-21T23:33:54.631" v="228" actId="5793"/>
      <pc:docMkLst>
        <pc:docMk/>
      </pc:docMkLst>
      <pc:sldChg chg="modSp mod">
        <pc:chgData name="Smolnik, Jennifer" userId="9d78ac68-6a9f-4dfa-a5b2-375874e7dbf4" providerId="ADAL" clId="{446B6A2F-73BE-4389-B49F-118C6A1F0C2D}" dt="2024-10-21T23:29:53.003" v="109"/>
        <pc:sldMkLst>
          <pc:docMk/>
          <pc:sldMk cId="0" sldId="259"/>
        </pc:sldMkLst>
        <pc:spChg chg="mod">
          <ac:chgData name="Smolnik, Jennifer" userId="9d78ac68-6a9f-4dfa-a5b2-375874e7dbf4" providerId="ADAL" clId="{446B6A2F-73BE-4389-B49F-118C6A1F0C2D}" dt="2024-10-21T23:29:53.003" v="109"/>
          <ac:spMkLst>
            <pc:docMk/>
            <pc:sldMk cId="0" sldId="259"/>
            <ac:spMk id="3" creationId="{2F41F630-F010-617A-6411-C10AB7F1998B}"/>
          </ac:spMkLst>
        </pc:spChg>
        <pc:spChg chg="mod">
          <ac:chgData name="Smolnik, Jennifer" userId="9d78ac68-6a9f-4dfa-a5b2-375874e7dbf4" providerId="ADAL" clId="{446B6A2F-73BE-4389-B49F-118C6A1F0C2D}" dt="2024-10-21T23:24:26.326" v="5" actId="1076"/>
          <ac:spMkLst>
            <pc:docMk/>
            <pc:sldMk cId="0" sldId="259"/>
            <ac:spMk id="4098" creationId="{152CB3A2-7B9F-4FED-9B58-438A2AFDF7D2}"/>
          </ac:spMkLst>
        </pc:spChg>
      </pc:sldChg>
      <pc:sldChg chg="delSp modSp mod">
        <pc:chgData name="Smolnik, Jennifer" userId="9d78ac68-6a9f-4dfa-a5b2-375874e7dbf4" providerId="ADAL" clId="{446B6A2F-73BE-4389-B49F-118C6A1F0C2D}" dt="2024-10-21T23:33:54.631" v="228" actId="5793"/>
        <pc:sldMkLst>
          <pc:docMk/>
          <pc:sldMk cId="1398607986" sldId="267"/>
        </pc:sldMkLst>
        <pc:spChg chg="del mod">
          <ac:chgData name="Smolnik, Jennifer" userId="9d78ac68-6a9f-4dfa-a5b2-375874e7dbf4" providerId="ADAL" clId="{446B6A2F-73BE-4389-B49F-118C6A1F0C2D}" dt="2024-10-21T23:30:20.707" v="112" actId="478"/>
          <ac:spMkLst>
            <pc:docMk/>
            <pc:sldMk cId="1398607986" sldId="267"/>
            <ac:spMk id="6147" creationId="{80C3B363-9AC1-4204-820D-283A50A596C6}"/>
          </ac:spMkLst>
        </pc:spChg>
        <pc:spChg chg="mod">
          <ac:chgData name="Smolnik, Jennifer" userId="9d78ac68-6a9f-4dfa-a5b2-375874e7dbf4" providerId="ADAL" clId="{446B6A2F-73BE-4389-B49F-118C6A1F0C2D}" dt="2024-10-21T23:33:54.631" v="228" actId="5793"/>
          <ac:spMkLst>
            <pc:docMk/>
            <pc:sldMk cId="1398607986" sldId="267"/>
            <ac:spMk id="6148" creationId="{D88E2E3C-E1CB-44A3-9D1E-BC12D0739AF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71E792-BC29-4315-B2FE-602B0069F71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8A5BCA8B-483B-4C4C-B6BA-5D63F082E12A}">
      <dgm:prSet phldrT="[Text]" custT="1"/>
      <dgm:spPr>
        <a:xfrm rot="16200000">
          <a:off x="874346" y="1603775"/>
          <a:ext cx="3371307" cy="640548"/>
        </a:xfrm>
        <a:prstGeom prst="rect">
          <a:avLst/>
        </a:prstGeom>
        <a:solidFill>
          <a:srgbClr val="502E91"/>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200">
              <a:solidFill>
                <a:sysClr val="window" lastClr="FFFFFF"/>
              </a:solidFill>
              <a:latin typeface="Calibri" panose="020F0502020204030204"/>
              <a:ea typeface="+mn-ea"/>
              <a:cs typeface="+mn-cs"/>
            </a:rPr>
            <a:t>Types of Service Centers  </a:t>
          </a:r>
        </a:p>
      </dgm:t>
    </dgm:pt>
    <dgm:pt modelId="{4D4926FB-6C84-4B81-9CEB-216CA4ED660F}" type="parTrans" cxnId="{952F26A1-7151-4C8A-BBCC-7FC400FD5A88}">
      <dgm:prSet/>
      <dgm:spPr/>
      <dgm:t>
        <a:bodyPr/>
        <a:lstStyle/>
        <a:p>
          <a:endParaRPr lang="en-US"/>
        </a:p>
      </dgm:t>
    </dgm:pt>
    <dgm:pt modelId="{1D42998C-787C-47FA-8467-3647963DC9DE}" type="sibTrans" cxnId="{952F26A1-7151-4C8A-BBCC-7FC400FD5A88}">
      <dgm:prSet/>
      <dgm:spPr/>
      <dgm:t>
        <a:bodyPr/>
        <a:lstStyle/>
        <a:p>
          <a:endParaRPr lang="en-US"/>
        </a:p>
      </dgm:t>
    </dgm:pt>
    <dgm:pt modelId="{26604CC3-4E3A-4461-A25D-AF8A7A993B2B}">
      <dgm:prSet phldrT="[Text]" custT="1"/>
      <dgm:spPr>
        <a:xfrm>
          <a:off x="3313731" y="0"/>
          <a:ext cx="5509113" cy="640548"/>
        </a:xfrm>
        <a:prstGeom prst="rect">
          <a:avLst/>
        </a:prstGeom>
        <a:solidFill>
          <a:srgbClr val="CCCCFF"/>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400" b="1" dirty="0">
              <a:solidFill>
                <a:srgbClr val="200649"/>
              </a:solidFill>
              <a:latin typeface="Calibri" panose="020F0502020204030204"/>
              <a:ea typeface="+mn-ea"/>
              <a:cs typeface="+mn-cs"/>
            </a:rPr>
            <a:t>Specialized Service Facility</a:t>
          </a:r>
        </a:p>
        <a:p>
          <a:pPr>
            <a:buNone/>
          </a:pPr>
          <a:r>
            <a:rPr lang="en-US" sz="1400" dirty="0">
              <a:solidFill>
                <a:srgbClr val="200649"/>
              </a:solidFill>
              <a:latin typeface="Calibri" panose="020F0502020204030204"/>
              <a:ea typeface="+mn-ea"/>
              <a:cs typeface="+mn-cs"/>
            </a:rPr>
            <a:t>(Direct + Indirect = Fully loaded costs) e.g. , Solar farm, wind tunnel</a:t>
          </a:r>
        </a:p>
      </dgm:t>
    </dgm:pt>
    <dgm:pt modelId="{CE32614E-9DD3-4050-9327-0E5D33405811}" type="parTrans" cxnId="{692C29DE-03C5-4840-B159-58B19B004D30}">
      <dgm:prSet/>
      <dgm:spPr>
        <a:xfrm>
          <a:off x="2880274" y="320274"/>
          <a:ext cx="433457" cy="1603775"/>
        </a:xfrm>
        <a:custGeom>
          <a:avLst/>
          <a:gdLst/>
          <a:ahLst/>
          <a:cxnLst/>
          <a:rect l="0" t="0" r="0" b="0"/>
          <a:pathLst>
            <a:path>
              <a:moveTo>
                <a:pt x="0" y="1603775"/>
              </a:moveTo>
              <a:lnTo>
                <a:pt x="216728" y="1603775"/>
              </a:lnTo>
              <a:lnTo>
                <a:pt x="216728" y="0"/>
              </a:lnTo>
              <a:lnTo>
                <a:pt x="433457" y="0"/>
              </a:lnTo>
            </a:path>
          </a:pathLst>
        </a:custGeom>
        <a:noFill/>
        <a:ln w="12700" cap="flat" cmpd="sng" algn="ctr">
          <a:solidFill>
            <a:srgbClr val="502E91">
              <a:shade val="60000"/>
              <a:hueOff val="0"/>
              <a:satOff val="0"/>
              <a:lumOff val="0"/>
              <a:alphaOff val="0"/>
            </a:srgbClr>
          </a:solidFill>
          <a:prstDash val="solid"/>
          <a:miter lim="800000"/>
        </a:ln>
        <a:effectLst/>
      </dgm:spPr>
      <dgm:t>
        <a:bodyPr/>
        <a:lstStyle/>
        <a:p>
          <a:pPr>
            <a:buNone/>
          </a:pPr>
          <a:endParaRPr lang="en-US">
            <a:solidFill>
              <a:srgbClr val="424242">
                <a:hueOff val="0"/>
                <a:satOff val="0"/>
                <a:lumOff val="0"/>
                <a:alphaOff val="0"/>
              </a:srgbClr>
            </a:solidFill>
            <a:latin typeface="Calibri" panose="020F0502020204030204"/>
            <a:ea typeface="+mn-ea"/>
            <a:cs typeface="+mn-cs"/>
          </a:endParaRPr>
        </a:p>
      </dgm:t>
    </dgm:pt>
    <dgm:pt modelId="{275C67A4-5DFF-4189-89D4-BADCEF10A825}" type="sibTrans" cxnId="{692C29DE-03C5-4840-B159-58B19B004D30}">
      <dgm:prSet/>
      <dgm:spPr/>
      <dgm:t>
        <a:bodyPr/>
        <a:lstStyle/>
        <a:p>
          <a:endParaRPr lang="en-US"/>
        </a:p>
      </dgm:t>
    </dgm:pt>
    <dgm:pt modelId="{506255C1-575A-40A7-9BE0-5E78A81E42E9}">
      <dgm:prSet phldrT="[Text]" custT="1"/>
      <dgm:spPr>
        <a:xfrm>
          <a:off x="3300474" y="803090"/>
          <a:ext cx="5519912" cy="640548"/>
        </a:xfrm>
        <a:prstGeom prst="rect">
          <a:avLst/>
        </a:prstGeom>
        <a:solidFill>
          <a:srgbClr val="CC99FF"/>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400" b="1">
              <a:solidFill>
                <a:srgbClr val="7CBE64">
                  <a:lumMod val="50000"/>
                </a:srgbClr>
              </a:solidFill>
              <a:latin typeface="Calibri" panose="020F0502020204030204"/>
              <a:ea typeface="+mn-ea"/>
              <a:cs typeface="+mn-cs"/>
            </a:rPr>
            <a:t>University-wide Service/Recharge Center </a:t>
          </a:r>
        </a:p>
        <a:p>
          <a:pPr>
            <a:buNone/>
          </a:pPr>
          <a:r>
            <a:rPr lang="en-US" sz="1400">
              <a:solidFill>
                <a:srgbClr val="7CBE64">
                  <a:lumMod val="50000"/>
                </a:srgbClr>
              </a:solidFill>
              <a:latin typeface="Calibri" panose="020F0502020204030204"/>
              <a:ea typeface="+mn-ea"/>
              <a:cs typeface="+mn-cs"/>
            </a:rPr>
            <a:t>(Managed by Central – e.g., Facility Management)</a:t>
          </a:r>
        </a:p>
      </dgm:t>
    </dgm:pt>
    <dgm:pt modelId="{8FDFA6B0-A1A4-4647-A312-EEF0279E0A8D}" type="parTrans" cxnId="{03A520A0-F4B5-4327-8588-61EC46169661}">
      <dgm:prSet/>
      <dgm:spPr>
        <a:xfrm>
          <a:off x="2880274" y="1123364"/>
          <a:ext cx="420199" cy="800685"/>
        </a:xfrm>
        <a:custGeom>
          <a:avLst/>
          <a:gdLst/>
          <a:ahLst/>
          <a:cxnLst/>
          <a:rect l="0" t="0" r="0" b="0"/>
          <a:pathLst>
            <a:path>
              <a:moveTo>
                <a:pt x="0" y="800685"/>
              </a:moveTo>
              <a:lnTo>
                <a:pt x="210099" y="800685"/>
              </a:lnTo>
              <a:lnTo>
                <a:pt x="210099" y="0"/>
              </a:lnTo>
              <a:lnTo>
                <a:pt x="420199" y="0"/>
              </a:lnTo>
            </a:path>
          </a:pathLst>
        </a:custGeom>
        <a:noFill/>
        <a:ln w="12700" cap="flat" cmpd="sng" algn="ctr">
          <a:solidFill>
            <a:srgbClr val="502E91">
              <a:shade val="60000"/>
              <a:hueOff val="0"/>
              <a:satOff val="0"/>
              <a:lumOff val="0"/>
              <a:alphaOff val="0"/>
            </a:srgbClr>
          </a:solidFill>
          <a:prstDash val="solid"/>
          <a:miter lim="800000"/>
        </a:ln>
        <a:effectLst/>
      </dgm:spPr>
      <dgm:t>
        <a:bodyPr/>
        <a:lstStyle/>
        <a:p>
          <a:pPr>
            <a:buNone/>
          </a:pPr>
          <a:endParaRPr lang="en-US">
            <a:solidFill>
              <a:srgbClr val="424242">
                <a:hueOff val="0"/>
                <a:satOff val="0"/>
                <a:lumOff val="0"/>
                <a:alphaOff val="0"/>
              </a:srgbClr>
            </a:solidFill>
            <a:latin typeface="Calibri" panose="020F0502020204030204"/>
            <a:ea typeface="+mn-ea"/>
            <a:cs typeface="+mn-cs"/>
          </a:endParaRPr>
        </a:p>
      </dgm:t>
    </dgm:pt>
    <dgm:pt modelId="{A4DB2317-32C6-4C4F-8808-625A37A5E81E}" type="sibTrans" cxnId="{03A520A0-F4B5-4327-8588-61EC46169661}">
      <dgm:prSet/>
      <dgm:spPr/>
      <dgm:t>
        <a:bodyPr/>
        <a:lstStyle/>
        <a:p>
          <a:endParaRPr lang="en-US"/>
        </a:p>
      </dgm:t>
    </dgm:pt>
    <dgm:pt modelId="{D1C00430-5693-4393-A835-54CAF916208D}">
      <dgm:prSet phldrT="[Text]" custT="1"/>
      <dgm:spPr>
        <a:xfrm>
          <a:off x="3272530" y="2411763"/>
          <a:ext cx="5501528" cy="640548"/>
        </a:xfrm>
        <a:prstGeom prst="rect">
          <a:avLst/>
        </a:prstGeom>
        <a:solidFill>
          <a:srgbClr val="9F7FC9"/>
        </a:solidFill>
        <a:ln w="12700" cap="flat" cmpd="sng" algn="ctr">
          <a:solidFill>
            <a:srgbClr val="7CBE64">
              <a:lumMod val="75000"/>
            </a:srgbClr>
          </a:solidFill>
          <a:prstDash val="solid"/>
          <a:miter lim="800000"/>
        </a:ln>
        <a:effectLst/>
      </dgm:spPr>
      <dgm:t>
        <a:bodyPr/>
        <a:lstStyle/>
        <a:p>
          <a:pPr>
            <a:buNone/>
          </a:pPr>
          <a:r>
            <a:rPr lang="en-US" sz="1400" b="1">
              <a:solidFill>
                <a:sysClr val="window" lastClr="FFFFFF"/>
              </a:solidFill>
              <a:latin typeface="Calibri" panose="020F0502020204030204"/>
              <a:ea typeface="+mn-ea"/>
              <a:cs typeface="+mn-cs"/>
            </a:rPr>
            <a:t>Pass Through Operations</a:t>
          </a:r>
        </a:p>
        <a:p>
          <a:pPr>
            <a:buNone/>
          </a:pPr>
          <a:r>
            <a:rPr lang="en-US" sz="1400">
              <a:solidFill>
                <a:sysClr val="window" lastClr="FFFFFF"/>
              </a:solidFill>
              <a:latin typeface="Calibri" panose="020F0502020204030204"/>
              <a:ea typeface="+mn-ea"/>
              <a:cs typeface="+mn-cs"/>
            </a:rPr>
            <a:t>(Incurs costs and passes only those costs along to customers)</a:t>
          </a:r>
        </a:p>
      </dgm:t>
    </dgm:pt>
    <dgm:pt modelId="{CD5CBA3E-FDEE-42F6-9445-A6D4EBC99F24}" type="parTrans" cxnId="{E14F5612-196B-4443-82AD-0EE65FC6B2A1}">
      <dgm:prSet/>
      <dgm:spPr>
        <a:xfrm>
          <a:off x="2880274" y="1924050"/>
          <a:ext cx="392256" cy="807987"/>
        </a:xfrm>
        <a:custGeom>
          <a:avLst/>
          <a:gdLst/>
          <a:ahLst/>
          <a:cxnLst/>
          <a:rect l="0" t="0" r="0" b="0"/>
          <a:pathLst>
            <a:path>
              <a:moveTo>
                <a:pt x="0" y="0"/>
              </a:moveTo>
              <a:lnTo>
                <a:pt x="196128" y="0"/>
              </a:lnTo>
              <a:lnTo>
                <a:pt x="196128" y="807987"/>
              </a:lnTo>
              <a:lnTo>
                <a:pt x="392256" y="807987"/>
              </a:lnTo>
            </a:path>
          </a:pathLst>
        </a:custGeom>
        <a:noFill/>
        <a:ln w="12700" cap="flat" cmpd="sng" algn="ctr">
          <a:solidFill>
            <a:srgbClr val="502E91">
              <a:shade val="60000"/>
              <a:hueOff val="0"/>
              <a:satOff val="0"/>
              <a:lumOff val="0"/>
              <a:alphaOff val="0"/>
            </a:srgbClr>
          </a:solidFill>
          <a:prstDash val="solid"/>
          <a:miter lim="800000"/>
        </a:ln>
        <a:effectLst/>
      </dgm:spPr>
      <dgm:t>
        <a:bodyPr/>
        <a:lstStyle/>
        <a:p>
          <a:pPr>
            <a:buNone/>
          </a:pPr>
          <a:endParaRPr lang="en-US">
            <a:solidFill>
              <a:srgbClr val="424242">
                <a:hueOff val="0"/>
                <a:satOff val="0"/>
                <a:lumOff val="0"/>
                <a:alphaOff val="0"/>
              </a:srgbClr>
            </a:solidFill>
            <a:latin typeface="Calibri" panose="020F0502020204030204"/>
            <a:ea typeface="+mn-ea"/>
            <a:cs typeface="+mn-cs"/>
          </a:endParaRPr>
        </a:p>
      </dgm:t>
    </dgm:pt>
    <dgm:pt modelId="{F31CEF5E-7EFD-473C-AFC8-5556145F7875}" type="sibTrans" cxnId="{E14F5612-196B-4443-82AD-0EE65FC6B2A1}">
      <dgm:prSet/>
      <dgm:spPr/>
      <dgm:t>
        <a:bodyPr/>
        <a:lstStyle/>
        <a:p>
          <a:endParaRPr lang="en-US"/>
        </a:p>
      </dgm:t>
    </dgm:pt>
    <dgm:pt modelId="{4D5E8D7F-13F7-4B8E-8308-FAF5F782D2E9}">
      <dgm:prSet phldrT="[Text]" custT="1"/>
      <dgm:spPr>
        <a:xfrm>
          <a:off x="3300474" y="1603775"/>
          <a:ext cx="5482241" cy="640548"/>
        </a:xfrm>
        <a:prstGeom prst="rect">
          <a:avLst/>
        </a:prstGeom>
        <a:solidFill>
          <a:srgbClr val="502E91"/>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400" b="1">
              <a:solidFill>
                <a:sysClr val="window" lastClr="FFFFFF">
                  <a:lumMod val="95000"/>
                </a:sysClr>
              </a:solidFill>
              <a:latin typeface="Calibri" panose="020F0502020204030204"/>
              <a:ea typeface="+mn-ea"/>
              <a:cs typeface="+mn-cs"/>
            </a:rPr>
            <a:t>Department Recharge Center</a:t>
          </a:r>
        </a:p>
        <a:p>
          <a:pPr>
            <a:buNone/>
          </a:pPr>
          <a:r>
            <a:rPr lang="en-US" sz="1400">
              <a:solidFill>
                <a:sysClr val="window" lastClr="FFFFFF">
                  <a:lumMod val="95000"/>
                </a:sysClr>
              </a:solidFill>
              <a:latin typeface="Calibri" panose="020F0502020204030204"/>
              <a:ea typeface="+mn-ea"/>
              <a:cs typeface="+mn-cs"/>
            </a:rPr>
            <a:t>(Operated by a department – e.g., Machine shop)</a:t>
          </a:r>
        </a:p>
      </dgm:t>
    </dgm:pt>
    <dgm:pt modelId="{E8CCF479-752B-47C0-A8CE-FE5C29EEDD13}" type="parTrans" cxnId="{27A25BB8-A94F-4F68-ADD5-AADDE7944427}">
      <dgm:prSet/>
      <dgm:spPr>
        <a:xfrm>
          <a:off x="2880274" y="1878329"/>
          <a:ext cx="420199" cy="91440"/>
        </a:xfrm>
        <a:custGeom>
          <a:avLst/>
          <a:gdLst/>
          <a:ahLst/>
          <a:cxnLst/>
          <a:rect l="0" t="0" r="0" b="0"/>
          <a:pathLst>
            <a:path>
              <a:moveTo>
                <a:pt x="0" y="45720"/>
              </a:moveTo>
              <a:lnTo>
                <a:pt x="420199" y="45720"/>
              </a:lnTo>
            </a:path>
          </a:pathLst>
        </a:custGeom>
        <a:noFill/>
        <a:ln w="12700" cap="flat" cmpd="sng" algn="ctr">
          <a:solidFill>
            <a:srgbClr val="502E91">
              <a:shade val="60000"/>
              <a:hueOff val="0"/>
              <a:satOff val="0"/>
              <a:lumOff val="0"/>
              <a:alphaOff val="0"/>
            </a:srgbClr>
          </a:solidFill>
          <a:prstDash val="solid"/>
          <a:miter lim="800000"/>
        </a:ln>
        <a:effectLst/>
      </dgm:spPr>
      <dgm:t>
        <a:bodyPr/>
        <a:lstStyle/>
        <a:p>
          <a:pPr>
            <a:buNone/>
          </a:pPr>
          <a:endParaRPr lang="en-US">
            <a:solidFill>
              <a:srgbClr val="424242">
                <a:hueOff val="0"/>
                <a:satOff val="0"/>
                <a:lumOff val="0"/>
                <a:alphaOff val="0"/>
              </a:srgbClr>
            </a:solidFill>
            <a:latin typeface="Calibri" panose="020F0502020204030204"/>
            <a:ea typeface="+mn-ea"/>
            <a:cs typeface="+mn-cs"/>
          </a:endParaRPr>
        </a:p>
      </dgm:t>
    </dgm:pt>
    <dgm:pt modelId="{F600D2B4-164D-4B97-B533-898A8D6353DC}" type="sibTrans" cxnId="{27A25BB8-A94F-4F68-ADD5-AADDE7944427}">
      <dgm:prSet/>
      <dgm:spPr/>
      <dgm:t>
        <a:bodyPr/>
        <a:lstStyle/>
        <a:p>
          <a:endParaRPr lang="en-US"/>
        </a:p>
      </dgm:t>
    </dgm:pt>
    <dgm:pt modelId="{D5BB7646-B8E9-44A0-B587-0D600935B337}">
      <dgm:prSet phldrT="[Text]" custT="1"/>
      <dgm:spPr>
        <a:xfrm>
          <a:off x="3300474" y="3205146"/>
          <a:ext cx="5478859" cy="640548"/>
        </a:xfrm>
        <a:prstGeom prst="rect">
          <a:avLst/>
        </a:prstGeom>
        <a:solidFill>
          <a:srgbClr val="CCCCFF"/>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400" b="1">
              <a:solidFill>
                <a:srgbClr val="424242"/>
              </a:solidFill>
              <a:latin typeface="Calibri" panose="020F0502020204030204"/>
              <a:ea typeface="+mn-ea"/>
              <a:cs typeface="+mn-cs"/>
            </a:rPr>
            <a:t>Core Facilities</a:t>
          </a:r>
        </a:p>
        <a:p>
          <a:pPr>
            <a:buNone/>
          </a:pPr>
          <a:r>
            <a:rPr lang="en-US" sz="1400">
              <a:solidFill>
                <a:srgbClr val="424242"/>
              </a:solidFill>
              <a:latin typeface="Calibri" panose="020F0502020204030204"/>
              <a:ea typeface="+mn-ea"/>
              <a:cs typeface="+mn-cs"/>
            </a:rPr>
            <a:t>(Shared resources with a research aim) e.g.,  Genomics</a:t>
          </a:r>
        </a:p>
      </dgm:t>
    </dgm:pt>
    <dgm:pt modelId="{CF313D41-EFD1-446C-AE79-9F345DF2EDBB}" type="parTrans" cxnId="{A3816F0A-C981-4489-B490-F01A745B9236}">
      <dgm:prSet/>
      <dgm:spPr>
        <a:xfrm>
          <a:off x="2880274" y="1924050"/>
          <a:ext cx="420199" cy="1601371"/>
        </a:xfrm>
        <a:custGeom>
          <a:avLst/>
          <a:gdLst/>
          <a:ahLst/>
          <a:cxnLst/>
          <a:rect l="0" t="0" r="0" b="0"/>
          <a:pathLst>
            <a:path>
              <a:moveTo>
                <a:pt x="0" y="0"/>
              </a:moveTo>
              <a:lnTo>
                <a:pt x="210099" y="0"/>
              </a:lnTo>
              <a:lnTo>
                <a:pt x="210099" y="1601371"/>
              </a:lnTo>
              <a:lnTo>
                <a:pt x="420199" y="1601371"/>
              </a:lnTo>
            </a:path>
          </a:pathLst>
        </a:custGeom>
        <a:noFill/>
        <a:ln w="12700" cap="flat" cmpd="sng" algn="ctr">
          <a:solidFill>
            <a:srgbClr val="502E91">
              <a:shade val="60000"/>
              <a:hueOff val="0"/>
              <a:satOff val="0"/>
              <a:lumOff val="0"/>
              <a:alphaOff val="0"/>
            </a:srgbClr>
          </a:solidFill>
          <a:prstDash val="solid"/>
          <a:miter lim="800000"/>
        </a:ln>
        <a:effectLst/>
      </dgm:spPr>
      <dgm:t>
        <a:bodyPr/>
        <a:lstStyle/>
        <a:p>
          <a:pPr>
            <a:buNone/>
          </a:pPr>
          <a:endParaRPr lang="en-US">
            <a:solidFill>
              <a:srgbClr val="424242">
                <a:hueOff val="0"/>
                <a:satOff val="0"/>
                <a:lumOff val="0"/>
                <a:alphaOff val="0"/>
              </a:srgbClr>
            </a:solidFill>
            <a:latin typeface="Calibri" panose="020F0502020204030204"/>
            <a:ea typeface="+mn-ea"/>
            <a:cs typeface="+mn-cs"/>
          </a:endParaRPr>
        </a:p>
      </dgm:t>
    </dgm:pt>
    <dgm:pt modelId="{3A4C5F54-C67C-425B-9691-B34EA686E09B}" type="sibTrans" cxnId="{A3816F0A-C981-4489-B490-F01A745B9236}">
      <dgm:prSet/>
      <dgm:spPr/>
      <dgm:t>
        <a:bodyPr/>
        <a:lstStyle/>
        <a:p>
          <a:endParaRPr lang="en-US"/>
        </a:p>
      </dgm:t>
    </dgm:pt>
    <dgm:pt modelId="{6DD20247-4145-4441-B04C-9C92C29D724D}" type="pres">
      <dgm:prSet presAssocID="{9A71E792-BC29-4315-B2FE-602B0069F71A}" presName="Name0" presStyleCnt="0">
        <dgm:presLayoutVars>
          <dgm:chPref val="1"/>
          <dgm:dir/>
          <dgm:animOne val="branch"/>
          <dgm:animLvl val="lvl"/>
          <dgm:resizeHandles val="exact"/>
        </dgm:presLayoutVars>
      </dgm:prSet>
      <dgm:spPr/>
    </dgm:pt>
    <dgm:pt modelId="{538456E8-F8F2-489A-ABB3-34F6E9C6ED47}" type="pres">
      <dgm:prSet presAssocID="{8A5BCA8B-483B-4C4C-B6BA-5D63F082E12A}" presName="root1" presStyleCnt="0"/>
      <dgm:spPr/>
    </dgm:pt>
    <dgm:pt modelId="{7F78C603-07B3-4EEE-B370-402417A6F28A}" type="pres">
      <dgm:prSet presAssocID="{8A5BCA8B-483B-4C4C-B6BA-5D63F082E12A}" presName="LevelOneTextNode" presStyleLbl="node0" presStyleIdx="0" presStyleCnt="1">
        <dgm:presLayoutVars>
          <dgm:chPref val="3"/>
        </dgm:presLayoutVars>
      </dgm:prSet>
      <dgm:spPr/>
    </dgm:pt>
    <dgm:pt modelId="{17B0393C-5504-4DDF-8B6C-5C30EA67B2C4}" type="pres">
      <dgm:prSet presAssocID="{8A5BCA8B-483B-4C4C-B6BA-5D63F082E12A}" presName="level2hierChild" presStyleCnt="0"/>
      <dgm:spPr/>
    </dgm:pt>
    <dgm:pt modelId="{7F24BC4A-D3D8-4B1D-B559-A2A172830BBD}" type="pres">
      <dgm:prSet presAssocID="{CE32614E-9DD3-4050-9327-0E5D33405811}" presName="conn2-1" presStyleLbl="parChTrans1D2" presStyleIdx="0" presStyleCnt="5"/>
      <dgm:spPr/>
    </dgm:pt>
    <dgm:pt modelId="{596EA29D-F574-4FED-A37F-A048EB3184B6}" type="pres">
      <dgm:prSet presAssocID="{CE32614E-9DD3-4050-9327-0E5D33405811}" presName="connTx" presStyleLbl="parChTrans1D2" presStyleIdx="0" presStyleCnt="5"/>
      <dgm:spPr/>
    </dgm:pt>
    <dgm:pt modelId="{4C489034-BAC8-4F30-B0A5-F26ABD0948D3}" type="pres">
      <dgm:prSet presAssocID="{26604CC3-4E3A-4461-A25D-AF8A7A993B2B}" presName="root2" presStyleCnt="0"/>
      <dgm:spPr/>
    </dgm:pt>
    <dgm:pt modelId="{835D5892-FE99-4F75-98C2-51F9B73A1556}" type="pres">
      <dgm:prSet presAssocID="{26604CC3-4E3A-4461-A25D-AF8A7A993B2B}" presName="LevelTwoTextNode" presStyleLbl="node2" presStyleIdx="0" presStyleCnt="5" custScaleX="262214" custLinFactNeighborX="631" custLinFactNeighborY="-6207">
        <dgm:presLayoutVars>
          <dgm:chPref val="3"/>
        </dgm:presLayoutVars>
      </dgm:prSet>
      <dgm:spPr/>
    </dgm:pt>
    <dgm:pt modelId="{7B7482F0-E51F-4FEF-B150-E1495C3214C8}" type="pres">
      <dgm:prSet presAssocID="{26604CC3-4E3A-4461-A25D-AF8A7A993B2B}" presName="level3hierChild" presStyleCnt="0"/>
      <dgm:spPr/>
    </dgm:pt>
    <dgm:pt modelId="{D349B803-CA3F-47AF-B474-F8FDF6BD38E0}" type="pres">
      <dgm:prSet presAssocID="{8FDFA6B0-A1A4-4647-A312-EEF0279E0A8D}" presName="conn2-1" presStyleLbl="parChTrans1D2" presStyleIdx="1" presStyleCnt="5"/>
      <dgm:spPr/>
    </dgm:pt>
    <dgm:pt modelId="{51D2A1B5-5D92-4553-BEAF-D4704958FB65}" type="pres">
      <dgm:prSet presAssocID="{8FDFA6B0-A1A4-4647-A312-EEF0279E0A8D}" presName="connTx" presStyleLbl="parChTrans1D2" presStyleIdx="1" presStyleCnt="5"/>
      <dgm:spPr/>
    </dgm:pt>
    <dgm:pt modelId="{537939E8-A1C4-4D38-BDFA-B14B85E7711B}" type="pres">
      <dgm:prSet presAssocID="{506255C1-575A-40A7-9BE0-5E78A81E42E9}" presName="root2" presStyleCnt="0"/>
      <dgm:spPr/>
    </dgm:pt>
    <dgm:pt modelId="{A15DBA4D-0B49-4B0C-8899-FF8909206242}" type="pres">
      <dgm:prSet presAssocID="{506255C1-575A-40A7-9BE0-5E78A81E42E9}" presName="LevelTwoTextNode" presStyleLbl="node2" presStyleIdx="1" presStyleCnt="5" custScaleX="262728">
        <dgm:presLayoutVars>
          <dgm:chPref val="3"/>
        </dgm:presLayoutVars>
      </dgm:prSet>
      <dgm:spPr/>
    </dgm:pt>
    <dgm:pt modelId="{F1350DE1-168B-4601-B7DC-B1B3883AE2F1}" type="pres">
      <dgm:prSet presAssocID="{506255C1-575A-40A7-9BE0-5E78A81E42E9}" presName="level3hierChild" presStyleCnt="0"/>
      <dgm:spPr/>
    </dgm:pt>
    <dgm:pt modelId="{14A0B107-0810-47FA-BE47-A8590633C30A}" type="pres">
      <dgm:prSet presAssocID="{E8CCF479-752B-47C0-A8CE-FE5C29EEDD13}" presName="conn2-1" presStyleLbl="parChTrans1D2" presStyleIdx="2" presStyleCnt="5"/>
      <dgm:spPr/>
    </dgm:pt>
    <dgm:pt modelId="{1DE2D65E-E3E4-415A-8FF0-CEF672C670D2}" type="pres">
      <dgm:prSet presAssocID="{E8CCF479-752B-47C0-A8CE-FE5C29EEDD13}" presName="connTx" presStyleLbl="parChTrans1D2" presStyleIdx="2" presStyleCnt="5"/>
      <dgm:spPr/>
    </dgm:pt>
    <dgm:pt modelId="{49BE797C-733F-4617-88F2-6F0CB2491DF6}" type="pres">
      <dgm:prSet presAssocID="{4D5E8D7F-13F7-4B8E-8308-FAF5F782D2E9}" presName="root2" presStyleCnt="0"/>
      <dgm:spPr/>
    </dgm:pt>
    <dgm:pt modelId="{FDE50481-BFFE-4927-A995-2AE423946948}" type="pres">
      <dgm:prSet presAssocID="{4D5E8D7F-13F7-4B8E-8308-FAF5F782D2E9}" presName="LevelTwoTextNode" presStyleLbl="node2" presStyleIdx="2" presStyleCnt="5" custScaleX="260935">
        <dgm:presLayoutVars>
          <dgm:chPref val="3"/>
        </dgm:presLayoutVars>
      </dgm:prSet>
      <dgm:spPr/>
    </dgm:pt>
    <dgm:pt modelId="{18547C6F-B5D8-461F-8AD6-6242DAFB4B1A}" type="pres">
      <dgm:prSet presAssocID="{4D5E8D7F-13F7-4B8E-8308-FAF5F782D2E9}" presName="level3hierChild" presStyleCnt="0"/>
      <dgm:spPr/>
    </dgm:pt>
    <dgm:pt modelId="{5C6D18BB-5E17-4CE3-8AC7-463E04DA7613}" type="pres">
      <dgm:prSet presAssocID="{CD5CBA3E-FDEE-42F6-9445-A6D4EBC99F24}" presName="conn2-1" presStyleLbl="parChTrans1D2" presStyleIdx="3" presStyleCnt="5"/>
      <dgm:spPr/>
    </dgm:pt>
    <dgm:pt modelId="{EAB8C73A-91E5-4FB2-94AE-10D2BC260B1B}" type="pres">
      <dgm:prSet presAssocID="{CD5CBA3E-FDEE-42F6-9445-A6D4EBC99F24}" presName="connTx" presStyleLbl="parChTrans1D2" presStyleIdx="3" presStyleCnt="5"/>
      <dgm:spPr/>
    </dgm:pt>
    <dgm:pt modelId="{859897D4-9FE1-4A36-BC80-3A4FF40C91B2}" type="pres">
      <dgm:prSet presAssocID="{D1C00430-5693-4393-A835-54CAF916208D}" presName="root2" presStyleCnt="0"/>
      <dgm:spPr/>
    </dgm:pt>
    <dgm:pt modelId="{F8D5557B-AFCF-4523-8D4D-E6B1F9150991}" type="pres">
      <dgm:prSet presAssocID="{D1C00430-5693-4393-A835-54CAF916208D}" presName="LevelTwoTextNode" presStyleLbl="node2" presStyleIdx="3" presStyleCnt="5" custScaleX="261853" custLinFactNeighborX="-1330" custLinFactNeighborY="1140">
        <dgm:presLayoutVars>
          <dgm:chPref val="3"/>
        </dgm:presLayoutVars>
      </dgm:prSet>
      <dgm:spPr/>
    </dgm:pt>
    <dgm:pt modelId="{3EE28B86-2BBF-4831-95B0-8F97BB047A06}" type="pres">
      <dgm:prSet presAssocID="{D1C00430-5693-4393-A835-54CAF916208D}" presName="level3hierChild" presStyleCnt="0"/>
      <dgm:spPr/>
    </dgm:pt>
    <dgm:pt modelId="{9E9738EC-6EB5-483A-ABEB-75B979C79315}" type="pres">
      <dgm:prSet presAssocID="{CF313D41-EFD1-446C-AE79-9F345DF2EDBB}" presName="conn2-1" presStyleLbl="parChTrans1D2" presStyleIdx="4" presStyleCnt="5"/>
      <dgm:spPr/>
    </dgm:pt>
    <dgm:pt modelId="{74AA5D7C-F712-481D-A908-127AAABF1314}" type="pres">
      <dgm:prSet presAssocID="{CF313D41-EFD1-446C-AE79-9F345DF2EDBB}" presName="connTx" presStyleLbl="parChTrans1D2" presStyleIdx="4" presStyleCnt="5"/>
      <dgm:spPr/>
    </dgm:pt>
    <dgm:pt modelId="{73206B32-06DE-4A5F-832D-160EED037DC8}" type="pres">
      <dgm:prSet presAssocID="{D5BB7646-B8E9-44A0-B587-0D600935B337}" presName="root2" presStyleCnt="0"/>
      <dgm:spPr/>
    </dgm:pt>
    <dgm:pt modelId="{F5D0DE8B-B9A4-41BC-B0C2-A750BB863B2E}" type="pres">
      <dgm:prSet presAssocID="{D5BB7646-B8E9-44A0-B587-0D600935B337}" presName="LevelTwoTextNode" presStyleLbl="node2" presStyleIdx="4" presStyleCnt="5" custScaleX="260774">
        <dgm:presLayoutVars>
          <dgm:chPref val="3"/>
        </dgm:presLayoutVars>
      </dgm:prSet>
      <dgm:spPr/>
    </dgm:pt>
    <dgm:pt modelId="{D8DA1638-6349-4D6D-AA73-ED31FFA8271B}" type="pres">
      <dgm:prSet presAssocID="{D5BB7646-B8E9-44A0-B587-0D600935B337}" presName="level3hierChild" presStyleCnt="0"/>
      <dgm:spPr/>
    </dgm:pt>
  </dgm:ptLst>
  <dgm:cxnLst>
    <dgm:cxn modelId="{030B2A08-2930-4CD0-8C7B-9FB51356CD6C}" type="presOf" srcId="{CF313D41-EFD1-446C-AE79-9F345DF2EDBB}" destId="{9E9738EC-6EB5-483A-ABEB-75B979C79315}" srcOrd="0" destOrd="0" presId="urn:microsoft.com/office/officeart/2008/layout/HorizontalMultiLevelHierarchy"/>
    <dgm:cxn modelId="{A3816F0A-C981-4489-B490-F01A745B9236}" srcId="{8A5BCA8B-483B-4C4C-B6BA-5D63F082E12A}" destId="{D5BB7646-B8E9-44A0-B587-0D600935B337}" srcOrd="4" destOrd="0" parTransId="{CF313D41-EFD1-446C-AE79-9F345DF2EDBB}" sibTransId="{3A4C5F54-C67C-425B-9691-B34EA686E09B}"/>
    <dgm:cxn modelId="{E14F5612-196B-4443-82AD-0EE65FC6B2A1}" srcId="{8A5BCA8B-483B-4C4C-B6BA-5D63F082E12A}" destId="{D1C00430-5693-4393-A835-54CAF916208D}" srcOrd="3" destOrd="0" parTransId="{CD5CBA3E-FDEE-42F6-9445-A6D4EBC99F24}" sibTransId="{F31CEF5E-7EFD-473C-AFC8-5556145F7875}"/>
    <dgm:cxn modelId="{59B9625D-ADD7-43D8-828B-91F2BB92D029}" type="presOf" srcId="{CF313D41-EFD1-446C-AE79-9F345DF2EDBB}" destId="{74AA5D7C-F712-481D-A908-127AAABF1314}" srcOrd="1" destOrd="0" presId="urn:microsoft.com/office/officeart/2008/layout/HorizontalMultiLevelHierarchy"/>
    <dgm:cxn modelId="{9533106A-C554-4095-B605-079A9231DE64}" type="presOf" srcId="{D5BB7646-B8E9-44A0-B587-0D600935B337}" destId="{F5D0DE8B-B9A4-41BC-B0C2-A750BB863B2E}" srcOrd="0" destOrd="0" presId="urn:microsoft.com/office/officeart/2008/layout/HorizontalMultiLevelHierarchy"/>
    <dgm:cxn modelId="{3A29BE74-5E0D-4148-81AA-7F92D90DCA01}" type="presOf" srcId="{D1C00430-5693-4393-A835-54CAF916208D}" destId="{F8D5557B-AFCF-4523-8D4D-E6B1F9150991}" srcOrd="0" destOrd="0" presId="urn:microsoft.com/office/officeart/2008/layout/HorizontalMultiLevelHierarchy"/>
    <dgm:cxn modelId="{DC47A27C-39C1-46FE-8320-FFBFCCD630AA}" type="presOf" srcId="{E8CCF479-752B-47C0-A8CE-FE5C29EEDD13}" destId="{1DE2D65E-E3E4-415A-8FF0-CEF672C670D2}" srcOrd="1" destOrd="0" presId="urn:microsoft.com/office/officeart/2008/layout/HorizontalMultiLevelHierarchy"/>
    <dgm:cxn modelId="{5F045E9D-1506-4B2A-B5CB-0B7324E00C0A}" type="presOf" srcId="{8A5BCA8B-483B-4C4C-B6BA-5D63F082E12A}" destId="{7F78C603-07B3-4EEE-B370-402417A6F28A}" srcOrd="0" destOrd="0" presId="urn:microsoft.com/office/officeart/2008/layout/HorizontalMultiLevelHierarchy"/>
    <dgm:cxn modelId="{03A520A0-F4B5-4327-8588-61EC46169661}" srcId="{8A5BCA8B-483B-4C4C-B6BA-5D63F082E12A}" destId="{506255C1-575A-40A7-9BE0-5E78A81E42E9}" srcOrd="1" destOrd="0" parTransId="{8FDFA6B0-A1A4-4647-A312-EEF0279E0A8D}" sibTransId="{A4DB2317-32C6-4C4F-8808-625A37A5E81E}"/>
    <dgm:cxn modelId="{952F26A1-7151-4C8A-BBCC-7FC400FD5A88}" srcId="{9A71E792-BC29-4315-B2FE-602B0069F71A}" destId="{8A5BCA8B-483B-4C4C-B6BA-5D63F082E12A}" srcOrd="0" destOrd="0" parTransId="{4D4926FB-6C84-4B81-9CEB-216CA4ED660F}" sibTransId="{1D42998C-787C-47FA-8467-3647963DC9DE}"/>
    <dgm:cxn modelId="{F73132A1-23C9-471D-A815-C09177A52984}" type="presOf" srcId="{E8CCF479-752B-47C0-A8CE-FE5C29EEDD13}" destId="{14A0B107-0810-47FA-BE47-A8590633C30A}" srcOrd="0" destOrd="0" presId="urn:microsoft.com/office/officeart/2008/layout/HorizontalMultiLevelHierarchy"/>
    <dgm:cxn modelId="{3791BDA7-7DE0-4CE3-948E-D4A00C3B85A1}" type="presOf" srcId="{CE32614E-9DD3-4050-9327-0E5D33405811}" destId="{7F24BC4A-D3D8-4B1D-B559-A2A172830BBD}" srcOrd="0" destOrd="0" presId="urn:microsoft.com/office/officeart/2008/layout/HorizontalMultiLevelHierarchy"/>
    <dgm:cxn modelId="{E008A7B0-1A80-4EB8-AD5D-4A7EF24B443D}" type="presOf" srcId="{506255C1-575A-40A7-9BE0-5E78A81E42E9}" destId="{A15DBA4D-0B49-4B0C-8899-FF8909206242}" srcOrd="0" destOrd="0" presId="urn:microsoft.com/office/officeart/2008/layout/HorizontalMultiLevelHierarchy"/>
    <dgm:cxn modelId="{539C25B6-A248-46C2-91EB-A0E7FC55A771}" type="presOf" srcId="{8FDFA6B0-A1A4-4647-A312-EEF0279E0A8D}" destId="{D349B803-CA3F-47AF-B474-F8FDF6BD38E0}" srcOrd="0" destOrd="0" presId="urn:microsoft.com/office/officeart/2008/layout/HorizontalMultiLevelHierarchy"/>
    <dgm:cxn modelId="{876215B7-F77F-4848-BC05-D5FAE707C8D4}" type="presOf" srcId="{CD5CBA3E-FDEE-42F6-9445-A6D4EBC99F24}" destId="{5C6D18BB-5E17-4CE3-8AC7-463E04DA7613}" srcOrd="0" destOrd="0" presId="urn:microsoft.com/office/officeart/2008/layout/HorizontalMultiLevelHierarchy"/>
    <dgm:cxn modelId="{27A25BB8-A94F-4F68-ADD5-AADDE7944427}" srcId="{8A5BCA8B-483B-4C4C-B6BA-5D63F082E12A}" destId="{4D5E8D7F-13F7-4B8E-8308-FAF5F782D2E9}" srcOrd="2" destOrd="0" parTransId="{E8CCF479-752B-47C0-A8CE-FE5C29EEDD13}" sibTransId="{F600D2B4-164D-4B97-B533-898A8D6353DC}"/>
    <dgm:cxn modelId="{A513BFCB-9035-426A-92CE-80FF3DB10CB2}" type="presOf" srcId="{CD5CBA3E-FDEE-42F6-9445-A6D4EBC99F24}" destId="{EAB8C73A-91E5-4FB2-94AE-10D2BC260B1B}" srcOrd="1" destOrd="0" presId="urn:microsoft.com/office/officeart/2008/layout/HorizontalMultiLevelHierarchy"/>
    <dgm:cxn modelId="{13BFFCD0-F7CC-41AA-B7CB-3284DE7933DC}" type="presOf" srcId="{8FDFA6B0-A1A4-4647-A312-EEF0279E0A8D}" destId="{51D2A1B5-5D92-4553-BEAF-D4704958FB65}" srcOrd="1" destOrd="0" presId="urn:microsoft.com/office/officeart/2008/layout/HorizontalMultiLevelHierarchy"/>
    <dgm:cxn modelId="{1C6BDED3-72BD-48CC-8A5E-B8E7BDF8159D}" type="presOf" srcId="{26604CC3-4E3A-4461-A25D-AF8A7A993B2B}" destId="{835D5892-FE99-4F75-98C2-51F9B73A1556}" srcOrd="0" destOrd="0" presId="urn:microsoft.com/office/officeart/2008/layout/HorizontalMultiLevelHierarchy"/>
    <dgm:cxn modelId="{E621B7D9-D9C1-4710-9E94-4328708D0809}" type="presOf" srcId="{CE32614E-9DD3-4050-9327-0E5D33405811}" destId="{596EA29D-F574-4FED-A37F-A048EB3184B6}" srcOrd="1" destOrd="0" presId="urn:microsoft.com/office/officeart/2008/layout/HorizontalMultiLevelHierarchy"/>
    <dgm:cxn modelId="{692C29DE-03C5-4840-B159-58B19B004D30}" srcId="{8A5BCA8B-483B-4C4C-B6BA-5D63F082E12A}" destId="{26604CC3-4E3A-4461-A25D-AF8A7A993B2B}" srcOrd="0" destOrd="0" parTransId="{CE32614E-9DD3-4050-9327-0E5D33405811}" sibTransId="{275C67A4-5DFF-4189-89D4-BADCEF10A825}"/>
    <dgm:cxn modelId="{431A6EEB-5620-4DC0-BAB1-AEAACF724F11}" type="presOf" srcId="{4D5E8D7F-13F7-4B8E-8308-FAF5F782D2E9}" destId="{FDE50481-BFFE-4927-A995-2AE423946948}" srcOrd="0" destOrd="0" presId="urn:microsoft.com/office/officeart/2008/layout/HorizontalMultiLevelHierarchy"/>
    <dgm:cxn modelId="{602755FF-6251-4C7D-A844-A9E1E96AA0A2}" type="presOf" srcId="{9A71E792-BC29-4315-B2FE-602B0069F71A}" destId="{6DD20247-4145-4441-B04C-9C92C29D724D}" srcOrd="0" destOrd="0" presId="urn:microsoft.com/office/officeart/2008/layout/HorizontalMultiLevelHierarchy"/>
    <dgm:cxn modelId="{8D4589EB-7492-433C-B9F1-7F9F25F10188}" type="presParOf" srcId="{6DD20247-4145-4441-B04C-9C92C29D724D}" destId="{538456E8-F8F2-489A-ABB3-34F6E9C6ED47}" srcOrd="0" destOrd="0" presId="urn:microsoft.com/office/officeart/2008/layout/HorizontalMultiLevelHierarchy"/>
    <dgm:cxn modelId="{A94597FE-D2FA-40CD-AC7E-F51EEFFB2427}" type="presParOf" srcId="{538456E8-F8F2-489A-ABB3-34F6E9C6ED47}" destId="{7F78C603-07B3-4EEE-B370-402417A6F28A}" srcOrd="0" destOrd="0" presId="urn:microsoft.com/office/officeart/2008/layout/HorizontalMultiLevelHierarchy"/>
    <dgm:cxn modelId="{C245184F-8903-42D8-82B0-6956509AD140}" type="presParOf" srcId="{538456E8-F8F2-489A-ABB3-34F6E9C6ED47}" destId="{17B0393C-5504-4DDF-8B6C-5C30EA67B2C4}" srcOrd="1" destOrd="0" presId="urn:microsoft.com/office/officeart/2008/layout/HorizontalMultiLevelHierarchy"/>
    <dgm:cxn modelId="{DBD1C678-7305-4FB7-B91F-D623CCE856B4}" type="presParOf" srcId="{17B0393C-5504-4DDF-8B6C-5C30EA67B2C4}" destId="{7F24BC4A-D3D8-4B1D-B559-A2A172830BBD}" srcOrd="0" destOrd="0" presId="urn:microsoft.com/office/officeart/2008/layout/HorizontalMultiLevelHierarchy"/>
    <dgm:cxn modelId="{7095881A-C791-4D15-8294-C5B6D7B4886C}" type="presParOf" srcId="{7F24BC4A-D3D8-4B1D-B559-A2A172830BBD}" destId="{596EA29D-F574-4FED-A37F-A048EB3184B6}" srcOrd="0" destOrd="0" presId="urn:microsoft.com/office/officeart/2008/layout/HorizontalMultiLevelHierarchy"/>
    <dgm:cxn modelId="{7C4FC0F2-8102-4316-83C1-98CD9CB09483}" type="presParOf" srcId="{17B0393C-5504-4DDF-8B6C-5C30EA67B2C4}" destId="{4C489034-BAC8-4F30-B0A5-F26ABD0948D3}" srcOrd="1" destOrd="0" presId="urn:microsoft.com/office/officeart/2008/layout/HorizontalMultiLevelHierarchy"/>
    <dgm:cxn modelId="{5C08A164-17CA-4677-864E-3725EBF43296}" type="presParOf" srcId="{4C489034-BAC8-4F30-B0A5-F26ABD0948D3}" destId="{835D5892-FE99-4F75-98C2-51F9B73A1556}" srcOrd="0" destOrd="0" presId="urn:microsoft.com/office/officeart/2008/layout/HorizontalMultiLevelHierarchy"/>
    <dgm:cxn modelId="{2E96BD70-92A8-4D25-9252-8316ADD99FFE}" type="presParOf" srcId="{4C489034-BAC8-4F30-B0A5-F26ABD0948D3}" destId="{7B7482F0-E51F-4FEF-B150-E1495C3214C8}" srcOrd="1" destOrd="0" presId="urn:microsoft.com/office/officeart/2008/layout/HorizontalMultiLevelHierarchy"/>
    <dgm:cxn modelId="{28934583-7300-4B73-9671-B7AD161D023F}" type="presParOf" srcId="{17B0393C-5504-4DDF-8B6C-5C30EA67B2C4}" destId="{D349B803-CA3F-47AF-B474-F8FDF6BD38E0}" srcOrd="2" destOrd="0" presId="urn:microsoft.com/office/officeart/2008/layout/HorizontalMultiLevelHierarchy"/>
    <dgm:cxn modelId="{54517D72-0377-43FA-8B14-496F15035011}" type="presParOf" srcId="{D349B803-CA3F-47AF-B474-F8FDF6BD38E0}" destId="{51D2A1B5-5D92-4553-BEAF-D4704958FB65}" srcOrd="0" destOrd="0" presId="urn:microsoft.com/office/officeart/2008/layout/HorizontalMultiLevelHierarchy"/>
    <dgm:cxn modelId="{70732F81-1C1E-4192-B998-E84345DDE996}" type="presParOf" srcId="{17B0393C-5504-4DDF-8B6C-5C30EA67B2C4}" destId="{537939E8-A1C4-4D38-BDFA-B14B85E7711B}" srcOrd="3" destOrd="0" presId="urn:microsoft.com/office/officeart/2008/layout/HorizontalMultiLevelHierarchy"/>
    <dgm:cxn modelId="{96C12434-6ACB-455F-BCBF-7CD760369A36}" type="presParOf" srcId="{537939E8-A1C4-4D38-BDFA-B14B85E7711B}" destId="{A15DBA4D-0B49-4B0C-8899-FF8909206242}" srcOrd="0" destOrd="0" presId="urn:microsoft.com/office/officeart/2008/layout/HorizontalMultiLevelHierarchy"/>
    <dgm:cxn modelId="{92C0D90D-4501-45DE-A1BC-1DCD778894E7}" type="presParOf" srcId="{537939E8-A1C4-4D38-BDFA-B14B85E7711B}" destId="{F1350DE1-168B-4601-B7DC-B1B3883AE2F1}" srcOrd="1" destOrd="0" presId="urn:microsoft.com/office/officeart/2008/layout/HorizontalMultiLevelHierarchy"/>
    <dgm:cxn modelId="{09C03F09-79F4-4E54-9255-A132FF93CB0C}" type="presParOf" srcId="{17B0393C-5504-4DDF-8B6C-5C30EA67B2C4}" destId="{14A0B107-0810-47FA-BE47-A8590633C30A}" srcOrd="4" destOrd="0" presId="urn:microsoft.com/office/officeart/2008/layout/HorizontalMultiLevelHierarchy"/>
    <dgm:cxn modelId="{B898BFE9-6EAE-4CAF-A662-DB4605E3000A}" type="presParOf" srcId="{14A0B107-0810-47FA-BE47-A8590633C30A}" destId="{1DE2D65E-E3E4-415A-8FF0-CEF672C670D2}" srcOrd="0" destOrd="0" presId="urn:microsoft.com/office/officeart/2008/layout/HorizontalMultiLevelHierarchy"/>
    <dgm:cxn modelId="{BD1594EB-848B-42C6-953B-1ED9A85A1265}" type="presParOf" srcId="{17B0393C-5504-4DDF-8B6C-5C30EA67B2C4}" destId="{49BE797C-733F-4617-88F2-6F0CB2491DF6}" srcOrd="5" destOrd="0" presId="urn:microsoft.com/office/officeart/2008/layout/HorizontalMultiLevelHierarchy"/>
    <dgm:cxn modelId="{2D7F1B92-A270-4A58-B8E1-1004D14AA7E7}" type="presParOf" srcId="{49BE797C-733F-4617-88F2-6F0CB2491DF6}" destId="{FDE50481-BFFE-4927-A995-2AE423946948}" srcOrd="0" destOrd="0" presId="urn:microsoft.com/office/officeart/2008/layout/HorizontalMultiLevelHierarchy"/>
    <dgm:cxn modelId="{06D7F87C-4EC3-468B-8D95-6F31B4E8ED73}" type="presParOf" srcId="{49BE797C-733F-4617-88F2-6F0CB2491DF6}" destId="{18547C6F-B5D8-461F-8AD6-6242DAFB4B1A}" srcOrd="1" destOrd="0" presId="urn:microsoft.com/office/officeart/2008/layout/HorizontalMultiLevelHierarchy"/>
    <dgm:cxn modelId="{710B7CFE-D774-43E8-9892-3FA2AACC9A0B}" type="presParOf" srcId="{17B0393C-5504-4DDF-8B6C-5C30EA67B2C4}" destId="{5C6D18BB-5E17-4CE3-8AC7-463E04DA7613}" srcOrd="6" destOrd="0" presId="urn:microsoft.com/office/officeart/2008/layout/HorizontalMultiLevelHierarchy"/>
    <dgm:cxn modelId="{FB39AEFB-A1F4-4F5F-A3DE-C9248B31B4A3}" type="presParOf" srcId="{5C6D18BB-5E17-4CE3-8AC7-463E04DA7613}" destId="{EAB8C73A-91E5-4FB2-94AE-10D2BC260B1B}" srcOrd="0" destOrd="0" presId="urn:microsoft.com/office/officeart/2008/layout/HorizontalMultiLevelHierarchy"/>
    <dgm:cxn modelId="{8342FEC0-7123-4872-B81F-4C8BA12E86AC}" type="presParOf" srcId="{17B0393C-5504-4DDF-8B6C-5C30EA67B2C4}" destId="{859897D4-9FE1-4A36-BC80-3A4FF40C91B2}" srcOrd="7" destOrd="0" presId="urn:microsoft.com/office/officeart/2008/layout/HorizontalMultiLevelHierarchy"/>
    <dgm:cxn modelId="{C6F57778-F0B8-4F0B-97E7-31EAED079FA1}" type="presParOf" srcId="{859897D4-9FE1-4A36-BC80-3A4FF40C91B2}" destId="{F8D5557B-AFCF-4523-8D4D-E6B1F9150991}" srcOrd="0" destOrd="0" presId="urn:microsoft.com/office/officeart/2008/layout/HorizontalMultiLevelHierarchy"/>
    <dgm:cxn modelId="{9069CFCC-3357-4528-8257-E3A7B9180E4F}" type="presParOf" srcId="{859897D4-9FE1-4A36-BC80-3A4FF40C91B2}" destId="{3EE28B86-2BBF-4831-95B0-8F97BB047A06}" srcOrd="1" destOrd="0" presId="urn:microsoft.com/office/officeart/2008/layout/HorizontalMultiLevelHierarchy"/>
    <dgm:cxn modelId="{98205554-8ADD-4889-8EFF-BACC05367FAD}" type="presParOf" srcId="{17B0393C-5504-4DDF-8B6C-5C30EA67B2C4}" destId="{9E9738EC-6EB5-483A-ABEB-75B979C79315}" srcOrd="8" destOrd="0" presId="urn:microsoft.com/office/officeart/2008/layout/HorizontalMultiLevelHierarchy"/>
    <dgm:cxn modelId="{EC03C70B-BE51-4E03-92F2-D02AC133E729}" type="presParOf" srcId="{9E9738EC-6EB5-483A-ABEB-75B979C79315}" destId="{74AA5D7C-F712-481D-A908-127AAABF1314}" srcOrd="0" destOrd="0" presId="urn:microsoft.com/office/officeart/2008/layout/HorizontalMultiLevelHierarchy"/>
    <dgm:cxn modelId="{673CFCDA-525C-4D11-AA95-F4CB025F95B8}" type="presParOf" srcId="{17B0393C-5504-4DDF-8B6C-5C30EA67B2C4}" destId="{73206B32-06DE-4A5F-832D-160EED037DC8}" srcOrd="9" destOrd="0" presId="urn:microsoft.com/office/officeart/2008/layout/HorizontalMultiLevelHierarchy"/>
    <dgm:cxn modelId="{B57BFC2F-C8BD-4BE3-8763-B81FD577D9F7}" type="presParOf" srcId="{73206B32-06DE-4A5F-832D-160EED037DC8}" destId="{F5D0DE8B-B9A4-41BC-B0C2-A750BB863B2E}" srcOrd="0" destOrd="0" presId="urn:microsoft.com/office/officeart/2008/layout/HorizontalMultiLevelHierarchy"/>
    <dgm:cxn modelId="{5F53BDE5-F73C-4F7A-AC31-464896982B53}" type="presParOf" srcId="{73206B32-06DE-4A5F-832D-160EED037DC8}" destId="{D8DA1638-6349-4D6D-AA73-ED31FFA8271B}"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3ADB49-41E4-4C18-A88C-312169565C5E}"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AF5FAAD3-7815-44AD-BD59-36B4EEE04CC5}">
      <dgm:prSet phldrT="[Text]" phldr="0"/>
      <dgm:spPr/>
      <dgm:t>
        <a:bodyPr/>
        <a:lstStyle/>
        <a:p>
          <a:pPr rtl="0"/>
          <a:r>
            <a:rPr lang="en-US" dirty="0">
              <a:latin typeface="+mn-lt"/>
            </a:rPr>
            <a:t>Review institutional policy, procedures, and templates</a:t>
          </a:r>
        </a:p>
      </dgm:t>
    </dgm:pt>
    <dgm:pt modelId="{2F209B98-F76E-4613-9CE1-61403B8133B6}" type="parTrans" cxnId="{9ECF0136-0172-4A9A-B2CA-100B63D7CC65}">
      <dgm:prSet/>
      <dgm:spPr/>
      <dgm:t>
        <a:bodyPr/>
        <a:lstStyle/>
        <a:p>
          <a:endParaRPr lang="en-US"/>
        </a:p>
      </dgm:t>
    </dgm:pt>
    <dgm:pt modelId="{6675422A-8716-4D55-A9E5-C0D2E326E950}" type="sibTrans" cxnId="{9ECF0136-0172-4A9A-B2CA-100B63D7CC65}">
      <dgm:prSet/>
      <dgm:spPr/>
      <dgm:t>
        <a:bodyPr/>
        <a:lstStyle/>
        <a:p>
          <a:endParaRPr lang="en-US"/>
        </a:p>
      </dgm:t>
    </dgm:pt>
    <dgm:pt modelId="{5F29C06D-8A27-4CB0-96AF-3D7730777AD9}">
      <dgm:prSet phldrT="[Text]" phldr="0"/>
      <dgm:spPr/>
      <dgm:t>
        <a:bodyPr/>
        <a:lstStyle/>
        <a:p>
          <a:pPr rtl="0"/>
          <a:r>
            <a:rPr lang="en-US" dirty="0">
              <a:latin typeface="+mn-lt"/>
            </a:rPr>
            <a:t>Include interested parties from departments, SPA, GCA, Controller/Capital Assets</a:t>
          </a:r>
        </a:p>
      </dgm:t>
    </dgm:pt>
    <dgm:pt modelId="{9D493F33-7956-4BD8-AD3E-43EB06977784}" type="parTrans" cxnId="{A8FB5EB6-986D-4D74-B098-8D440BE72B0E}">
      <dgm:prSet/>
      <dgm:spPr/>
      <dgm:t>
        <a:bodyPr/>
        <a:lstStyle/>
        <a:p>
          <a:endParaRPr lang="en-US"/>
        </a:p>
      </dgm:t>
    </dgm:pt>
    <dgm:pt modelId="{2318C339-2A96-4EC0-9363-970F7511426E}" type="sibTrans" cxnId="{A8FB5EB6-986D-4D74-B098-8D440BE72B0E}">
      <dgm:prSet/>
      <dgm:spPr/>
      <dgm:t>
        <a:bodyPr/>
        <a:lstStyle/>
        <a:p>
          <a:endParaRPr lang="en-US"/>
        </a:p>
      </dgm:t>
    </dgm:pt>
    <dgm:pt modelId="{06CD49D1-7EFC-4D88-A3A8-DBC81D78EF49}">
      <dgm:prSet phldr="0"/>
      <dgm:spPr/>
      <dgm:t>
        <a:bodyPr/>
        <a:lstStyle/>
        <a:p>
          <a:pPr rtl="0"/>
          <a:r>
            <a:rPr lang="en-US" dirty="0">
              <a:latin typeface="+mn-lt"/>
            </a:rPr>
            <a:t>Designate an individual/office to moderate</a:t>
          </a:r>
        </a:p>
      </dgm:t>
    </dgm:pt>
    <dgm:pt modelId="{4B5F7483-A38F-4C3B-9B90-F922F92E319B}" type="parTrans" cxnId="{3DB6EFAF-3D21-4AFB-9FD5-73D838A52DB0}">
      <dgm:prSet/>
      <dgm:spPr/>
      <dgm:t>
        <a:bodyPr/>
        <a:lstStyle/>
        <a:p>
          <a:endParaRPr lang="en-US"/>
        </a:p>
      </dgm:t>
    </dgm:pt>
    <dgm:pt modelId="{E634F635-8A2B-4695-819F-4DD7F181B0D3}" type="sibTrans" cxnId="{3DB6EFAF-3D21-4AFB-9FD5-73D838A52DB0}">
      <dgm:prSet/>
      <dgm:spPr/>
      <dgm:t>
        <a:bodyPr/>
        <a:lstStyle/>
        <a:p>
          <a:endParaRPr lang="en-US"/>
        </a:p>
      </dgm:t>
    </dgm:pt>
    <dgm:pt modelId="{506BB5DB-EE99-4520-A74E-9FFAFE38DD6B}">
      <dgm:prSet phldr="0"/>
      <dgm:spPr/>
      <dgm:t>
        <a:bodyPr/>
        <a:lstStyle/>
        <a:p>
          <a:pPr rtl="0"/>
          <a:r>
            <a:rPr lang="en-US" dirty="0">
              <a:latin typeface="+mn-lt"/>
            </a:rPr>
            <a:t>Build a template agenda for periodic meetings</a:t>
          </a:r>
        </a:p>
      </dgm:t>
    </dgm:pt>
    <dgm:pt modelId="{2C6087E5-495F-4C5D-8264-48C98451F816}" type="parTrans" cxnId="{BE2670C2-9909-4A6C-B1C5-6D186B68B54B}">
      <dgm:prSet/>
      <dgm:spPr/>
      <dgm:t>
        <a:bodyPr/>
        <a:lstStyle/>
        <a:p>
          <a:endParaRPr lang="en-US"/>
        </a:p>
      </dgm:t>
    </dgm:pt>
    <dgm:pt modelId="{9D0AFF03-2579-4366-8087-96C467B84A6B}" type="sibTrans" cxnId="{BE2670C2-9909-4A6C-B1C5-6D186B68B54B}">
      <dgm:prSet/>
      <dgm:spPr/>
      <dgm:t>
        <a:bodyPr/>
        <a:lstStyle/>
        <a:p>
          <a:endParaRPr lang="en-US"/>
        </a:p>
      </dgm:t>
    </dgm:pt>
    <dgm:pt modelId="{4E89C986-576F-441E-B183-458BB17FB8B4}" type="pres">
      <dgm:prSet presAssocID="{4A3ADB49-41E4-4C18-A88C-312169565C5E}" presName="Name0" presStyleCnt="0">
        <dgm:presLayoutVars>
          <dgm:dir/>
          <dgm:resizeHandles val="exact"/>
        </dgm:presLayoutVars>
      </dgm:prSet>
      <dgm:spPr/>
    </dgm:pt>
    <dgm:pt modelId="{61F05A80-EA95-4F2E-BF1A-8D014B602A78}" type="pres">
      <dgm:prSet presAssocID="{AF5FAAD3-7815-44AD-BD59-36B4EEE04CC5}" presName="node" presStyleLbl="node1" presStyleIdx="0" presStyleCnt="4">
        <dgm:presLayoutVars>
          <dgm:bulletEnabled val="1"/>
        </dgm:presLayoutVars>
      </dgm:prSet>
      <dgm:spPr/>
    </dgm:pt>
    <dgm:pt modelId="{5684B971-1C5C-40E6-9C51-DD4C91F629F8}" type="pres">
      <dgm:prSet presAssocID="{6675422A-8716-4D55-A9E5-C0D2E326E950}" presName="sibTrans" presStyleLbl="sibTrans1D1" presStyleIdx="0" presStyleCnt="3"/>
      <dgm:spPr/>
    </dgm:pt>
    <dgm:pt modelId="{AF8C4D5D-F72D-4B12-855A-98F4F2252C10}" type="pres">
      <dgm:prSet presAssocID="{6675422A-8716-4D55-A9E5-C0D2E326E950}" presName="connectorText" presStyleLbl="sibTrans1D1" presStyleIdx="0" presStyleCnt="3"/>
      <dgm:spPr/>
    </dgm:pt>
    <dgm:pt modelId="{E9DDD9E5-C4B5-46AD-BFE0-D9467973DE52}" type="pres">
      <dgm:prSet presAssocID="{5F29C06D-8A27-4CB0-96AF-3D7730777AD9}" presName="node" presStyleLbl="node1" presStyleIdx="1" presStyleCnt="4">
        <dgm:presLayoutVars>
          <dgm:bulletEnabled val="1"/>
        </dgm:presLayoutVars>
      </dgm:prSet>
      <dgm:spPr/>
    </dgm:pt>
    <dgm:pt modelId="{0AD04A5A-FB15-43C1-B378-9A5C532527D1}" type="pres">
      <dgm:prSet presAssocID="{2318C339-2A96-4EC0-9363-970F7511426E}" presName="sibTrans" presStyleLbl="sibTrans1D1" presStyleIdx="1" presStyleCnt="3"/>
      <dgm:spPr/>
    </dgm:pt>
    <dgm:pt modelId="{6532286B-4336-4F92-B156-320B6D87E651}" type="pres">
      <dgm:prSet presAssocID="{2318C339-2A96-4EC0-9363-970F7511426E}" presName="connectorText" presStyleLbl="sibTrans1D1" presStyleIdx="1" presStyleCnt="3"/>
      <dgm:spPr/>
    </dgm:pt>
    <dgm:pt modelId="{4BF02253-27E5-4395-A660-5BEFB0CE9EBC}" type="pres">
      <dgm:prSet presAssocID="{06CD49D1-7EFC-4D88-A3A8-DBC81D78EF49}" presName="node" presStyleLbl="node1" presStyleIdx="2" presStyleCnt="4">
        <dgm:presLayoutVars>
          <dgm:bulletEnabled val="1"/>
        </dgm:presLayoutVars>
      </dgm:prSet>
      <dgm:spPr/>
    </dgm:pt>
    <dgm:pt modelId="{CE9D851F-1671-45A6-8161-B8A785639D74}" type="pres">
      <dgm:prSet presAssocID="{E634F635-8A2B-4695-819F-4DD7F181B0D3}" presName="sibTrans" presStyleLbl="sibTrans1D1" presStyleIdx="2" presStyleCnt="3"/>
      <dgm:spPr/>
    </dgm:pt>
    <dgm:pt modelId="{B6B737C2-8325-4B18-A252-0A86045E995A}" type="pres">
      <dgm:prSet presAssocID="{E634F635-8A2B-4695-819F-4DD7F181B0D3}" presName="connectorText" presStyleLbl="sibTrans1D1" presStyleIdx="2" presStyleCnt="3"/>
      <dgm:spPr/>
    </dgm:pt>
    <dgm:pt modelId="{55470464-85B5-4EC2-82DC-F7C987EAE5AB}" type="pres">
      <dgm:prSet presAssocID="{506BB5DB-EE99-4520-A74E-9FFAFE38DD6B}" presName="node" presStyleLbl="node1" presStyleIdx="3" presStyleCnt="4">
        <dgm:presLayoutVars>
          <dgm:bulletEnabled val="1"/>
        </dgm:presLayoutVars>
      </dgm:prSet>
      <dgm:spPr/>
    </dgm:pt>
  </dgm:ptLst>
  <dgm:cxnLst>
    <dgm:cxn modelId="{D5ACD918-1433-4C7E-9E21-204904FEFDC2}" type="presOf" srcId="{5F29C06D-8A27-4CB0-96AF-3D7730777AD9}" destId="{E9DDD9E5-C4B5-46AD-BFE0-D9467973DE52}" srcOrd="0" destOrd="0" presId="urn:microsoft.com/office/officeart/2005/8/layout/bProcess3"/>
    <dgm:cxn modelId="{5335F121-BD74-43CF-9EB3-BFA429067E54}" type="presOf" srcId="{506BB5DB-EE99-4520-A74E-9FFAFE38DD6B}" destId="{55470464-85B5-4EC2-82DC-F7C987EAE5AB}" srcOrd="0" destOrd="0" presId="urn:microsoft.com/office/officeart/2005/8/layout/bProcess3"/>
    <dgm:cxn modelId="{9ECF0136-0172-4A9A-B2CA-100B63D7CC65}" srcId="{4A3ADB49-41E4-4C18-A88C-312169565C5E}" destId="{AF5FAAD3-7815-44AD-BD59-36B4EEE04CC5}" srcOrd="0" destOrd="0" parTransId="{2F209B98-F76E-4613-9CE1-61403B8133B6}" sibTransId="{6675422A-8716-4D55-A9E5-C0D2E326E950}"/>
    <dgm:cxn modelId="{91415763-606A-44FD-8279-6C334605AC1E}" type="presOf" srcId="{2318C339-2A96-4EC0-9363-970F7511426E}" destId="{0AD04A5A-FB15-43C1-B378-9A5C532527D1}" srcOrd="0" destOrd="0" presId="urn:microsoft.com/office/officeart/2005/8/layout/bProcess3"/>
    <dgm:cxn modelId="{AB218773-3140-4ECF-825D-9FE9A0C607B9}" type="presOf" srcId="{6675422A-8716-4D55-A9E5-C0D2E326E950}" destId="{5684B971-1C5C-40E6-9C51-DD4C91F629F8}" srcOrd="0" destOrd="0" presId="urn:microsoft.com/office/officeart/2005/8/layout/bProcess3"/>
    <dgm:cxn modelId="{C86F4C8B-28BF-419A-A489-FAF6A2366045}" type="presOf" srcId="{E634F635-8A2B-4695-819F-4DD7F181B0D3}" destId="{CE9D851F-1671-45A6-8161-B8A785639D74}" srcOrd="0" destOrd="0" presId="urn:microsoft.com/office/officeart/2005/8/layout/bProcess3"/>
    <dgm:cxn modelId="{3DB6EFAF-3D21-4AFB-9FD5-73D838A52DB0}" srcId="{4A3ADB49-41E4-4C18-A88C-312169565C5E}" destId="{06CD49D1-7EFC-4D88-A3A8-DBC81D78EF49}" srcOrd="2" destOrd="0" parTransId="{4B5F7483-A38F-4C3B-9B90-F922F92E319B}" sibTransId="{E634F635-8A2B-4695-819F-4DD7F181B0D3}"/>
    <dgm:cxn modelId="{45CA9DB3-423D-438B-A525-3E4B32A8EB0B}" type="presOf" srcId="{E634F635-8A2B-4695-819F-4DD7F181B0D3}" destId="{B6B737C2-8325-4B18-A252-0A86045E995A}" srcOrd="1" destOrd="0" presId="urn:microsoft.com/office/officeart/2005/8/layout/bProcess3"/>
    <dgm:cxn modelId="{A8FB5EB6-986D-4D74-B098-8D440BE72B0E}" srcId="{4A3ADB49-41E4-4C18-A88C-312169565C5E}" destId="{5F29C06D-8A27-4CB0-96AF-3D7730777AD9}" srcOrd="1" destOrd="0" parTransId="{9D493F33-7956-4BD8-AD3E-43EB06977784}" sibTransId="{2318C339-2A96-4EC0-9363-970F7511426E}"/>
    <dgm:cxn modelId="{BE2670C2-9909-4A6C-B1C5-6D186B68B54B}" srcId="{4A3ADB49-41E4-4C18-A88C-312169565C5E}" destId="{506BB5DB-EE99-4520-A74E-9FFAFE38DD6B}" srcOrd="3" destOrd="0" parTransId="{2C6087E5-495F-4C5D-8264-48C98451F816}" sibTransId="{9D0AFF03-2579-4366-8087-96C467B84A6B}"/>
    <dgm:cxn modelId="{CB708CC6-323D-4761-AA9C-914411D0E266}" type="presOf" srcId="{6675422A-8716-4D55-A9E5-C0D2E326E950}" destId="{AF8C4D5D-F72D-4B12-855A-98F4F2252C10}" srcOrd="1" destOrd="0" presId="urn:microsoft.com/office/officeart/2005/8/layout/bProcess3"/>
    <dgm:cxn modelId="{655DEBCF-218B-44DF-BB86-F678008E3846}" type="presOf" srcId="{AF5FAAD3-7815-44AD-BD59-36B4EEE04CC5}" destId="{61F05A80-EA95-4F2E-BF1A-8D014B602A78}" srcOrd="0" destOrd="0" presId="urn:microsoft.com/office/officeart/2005/8/layout/bProcess3"/>
    <dgm:cxn modelId="{A9CD64E1-01C3-43A8-AD48-FAE950DC17CD}" type="presOf" srcId="{4A3ADB49-41E4-4C18-A88C-312169565C5E}" destId="{4E89C986-576F-441E-B183-458BB17FB8B4}" srcOrd="0" destOrd="0" presId="urn:microsoft.com/office/officeart/2005/8/layout/bProcess3"/>
    <dgm:cxn modelId="{9F9087F2-A2E6-47CF-BB38-089A33719108}" type="presOf" srcId="{2318C339-2A96-4EC0-9363-970F7511426E}" destId="{6532286B-4336-4F92-B156-320B6D87E651}" srcOrd="1" destOrd="0" presId="urn:microsoft.com/office/officeart/2005/8/layout/bProcess3"/>
    <dgm:cxn modelId="{FCB250F6-F8B7-4E8F-8636-65BF047FA2CE}" type="presOf" srcId="{06CD49D1-7EFC-4D88-A3A8-DBC81D78EF49}" destId="{4BF02253-27E5-4395-A660-5BEFB0CE9EBC}" srcOrd="0" destOrd="0" presId="urn:microsoft.com/office/officeart/2005/8/layout/bProcess3"/>
    <dgm:cxn modelId="{74BBBE8A-187B-432B-BCDD-4ADB99B23CBA}" type="presParOf" srcId="{4E89C986-576F-441E-B183-458BB17FB8B4}" destId="{61F05A80-EA95-4F2E-BF1A-8D014B602A78}" srcOrd="0" destOrd="0" presId="urn:microsoft.com/office/officeart/2005/8/layout/bProcess3"/>
    <dgm:cxn modelId="{74043B8A-6B19-4A34-8D71-227B14A5256B}" type="presParOf" srcId="{4E89C986-576F-441E-B183-458BB17FB8B4}" destId="{5684B971-1C5C-40E6-9C51-DD4C91F629F8}" srcOrd="1" destOrd="0" presId="urn:microsoft.com/office/officeart/2005/8/layout/bProcess3"/>
    <dgm:cxn modelId="{577BBFB7-CBB6-408C-97A2-65F868DAA0CC}" type="presParOf" srcId="{5684B971-1C5C-40E6-9C51-DD4C91F629F8}" destId="{AF8C4D5D-F72D-4B12-855A-98F4F2252C10}" srcOrd="0" destOrd="0" presId="urn:microsoft.com/office/officeart/2005/8/layout/bProcess3"/>
    <dgm:cxn modelId="{6D30A72F-03EE-43BB-80A6-6B349FA0D7F5}" type="presParOf" srcId="{4E89C986-576F-441E-B183-458BB17FB8B4}" destId="{E9DDD9E5-C4B5-46AD-BFE0-D9467973DE52}" srcOrd="2" destOrd="0" presId="urn:microsoft.com/office/officeart/2005/8/layout/bProcess3"/>
    <dgm:cxn modelId="{208E543A-DB08-413C-AD17-58D984C1AEC8}" type="presParOf" srcId="{4E89C986-576F-441E-B183-458BB17FB8B4}" destId="{0AD04A5A-FB15-43C1-B378-9A5C532527D1}" srcOrd="3" destOrd="0" presId="urn:microsoft.com/office/officeart/2005/8/layout/bProcess3"/>
    <dgm:cxn modelId="{08DE9781-7EAA-41F9-85C4-273FE6A7FD28}" type="presParOf" srcId="{0AD04A5A-FB15-43C1-B378-9A5C532527D1}" destId="{6532286B-4336-4F92-B156-320B6D87E651}" srcOrd="0" destOrd="0" presId="urn:microsoft.com/office/officeart/2005/8/layout/bProcess3"/>
    <dgm:cxn modelId="{80B2DAC3-6044-4ACE-9A70-099FE237DE93}" type="presParOf" srcId="{4E89C986-576F-441E-B183-458BB17FB8B4}" destId="{4BF02253-27E5-4395-A660-5BEFB0CE9EBC}" srcOrd="4" destOrd="0" presId="urn:microsoft.com/office/officeart/2005/8/layout/bProcess3"/>
    <dgm:cxn modelId="{990B825F-49DD-49C6-B6B0-F1883B3D95E6}" type="presParOf" srcId="{4E89C986-576F-441E-B183-458BB17FB8B4}" destId="{CE9D851F-1671-45A6-8161-B8A785639D74}" srcOrd="5" destOrd="0" presId="urn:microsoft.com/office/officeart/2005/8/layout/bProcess3"/>
    <dgm:cxn modelId="{AB9D7C97-56FB-43A4-B790-DEB01C7C481F}" type="presParOf" srcId="{CE9D851F-1671-45A6-8161-B8A785639D74}" destId="{B6B737C2-8325-4B18-A252-0A86045E995A}" srcOrd="0" destOrd="0" presId="urn:microsoft.com/office/officeart/2005/8/layout/bProcess3"/>
    <dgm:cxn modelId="{1E2FB216-713F-4F97-B843-2B0F8AC08209}" type="presParOf" srcId="{4E89C986-576F-441E-B183-458BB17FB8B4}" destId="{55470464-85B5-4EC2-82DC-F7C987EAE5AB}"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738EC-6EB5-483A-ABEB-75B979C79315}">
      <dsp:nvSpPr>
        <dsp:cNvPr id="0" name=""/>
        <dsp:cNvSpPr/>
      </dsp:nvSpPr>
      <dsp:spPr>
        <a:xfrm>
          <a:off x="1203650" y="1754187"/>
          <a:ext cx="383102" cy="1459996"/>
        </a:xfrm>
        <a:custGeom>
          <a:avLst/>
          <a:gdLst/>
          <a:ahLst/>
          <a:cxnLst/>
          <a:rect l="0" t="0" r="0" b="0"/>
          <a:pathLst>
            <a:path>
              <a:moveTo>
                <a:pt x="0" y="0"/>
              </a:moveTo>
              <a:lnTo>
                <a:pt x="210099" y="0"/>
              </a:lnTo>
              <a:lnTo>
                <a:pt x="210099" y="1601371"/>
              </a:lnTo>
              <a:lnTo>
                <a:pt x="420199" y="1601371"/>
              </a:lnTo>
            </a:path>
          </a:pathLst>
        </a:custGeom>
        <a:noFill/>
        <a:ln w="12700" cap="flat" cmpd="sng" algn="ctr">
          <a:solidFill>
            <a:srgbClr val="502E91">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424242">
                <a:hueOff val="0"/>
                <a:satOff val="0"/>
                <a:lumOff val="0"/>
                <a:alphaOff val="0"/>
              </a:srgbClr>
            </a:solidFill>
            <a:latin typeface="Calibri" panose="020F0502020204030204"/>
            <a:ea typeface="+mn-ea"/>
            <a:cs typeface="+mn-cs"/>
          </a:endParaRPr>
        </a:p>
      </dsp:txBody>
      <dsp:txXfrm>
        <a:off x="1357466" y="2446449"/>
        <a:ext cx="0" cy="0"/>
      </dsp:txXfrm>
    </dsp:sp>
    <dsp:sp modelId="{5C6D18BB-5E17-4CE3-8AC7-463E04DA7613}">
      <dsp:nvSpPr>
        <dsp:cNvPr id="0" name=""/>
        <dsp:cNvSpPr/>
      </dsp:nvSpPr>
      <dsp:spPr>
        <a:xfrm>
          <a:off x="1203650" y="1754187"/>
          <a:ext cx="357626" cy="736655"/>
        </a:xfrm>
        <a:custGeom>
          <a:avLst/>
          <a:gdLst/>
          <a:ahLst/>
          <a:cxnLst/>
          <a:rect l="0" t="0" r="0" b="0"/>
          <a:pathLst>
            <a:path>
              <a:moveTo>
                <a:pt x="0" y="0"/>
              </a:moveTo>
              <a:lnTo>
                <a:pt x="196128" y="0"/>
              </a:lnTo>
              <a:lnTo>
                <a:pt x="196128" y="807987"/>
              </a:lnTo>
              <a:lnTo>
                <a:pt x="392256" y="807987"/>
              </a:lnTo>
            </a:path>
          </a:pathLst>
        </a:custGeom>
        <a:noFill/>
        <a:ln w="12700" cap="flat" cmpd="sng" algn="ctr">
          <a:solidFill>
            <a:srgbClr val="502E91">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424242">
                <a:hueOff val="0"/>
                <a:satOff val="0"/>
                <a:lumOff val="0"/>
                <a:alphaOff val="0"/>
              </a:srgbClr>
            </a:solidFill>
            <a:latin typeface="Calibri" panose="020F0502020204030204"/>
            <a:ea typeface="+mn-ea"/>
            <a:cs typeface="+mn-cs"/>
          </a:endParaRPr>
        </a:p>
      </dsp:txBody>
      <dsp:txXfrm>
        <a:off x="1361992" y="2102043"/>
        <a:ext cx="0" cy="0"/>
      </dsp:txXfrm>
    </dsp:sp>
    <dsp:sp modelId="{14A0B107-0810-47FA-BE47-A8590633C30A}">
      <dsp:nvSpPr>
        <dsp:cNvPr id="0" name=""/>
        <dsp:cNvSpPr/>
      </dsp:nvSpPr>
      <dsp:spPr>
        <a:xfrm>
          <a:off x="1203650" y="1708467"/>
          <a:ext cx="383102" cy="91440"/>
        </a:xfrm>
        <a:custGeom>
          <a:avLst/>
          <a:gdLst/>
          <a:ahLst/>
          <a:cxnLst/>
          <a:rect l="0" t="0" r="0" b="0"/>
          <a:pathLst>
            <a:path>
              <a:moveTo>
                <a:pt x="0" y="45720"/>
              </a:moveTo>
              <a:lnTo>
                <a:pt x="420199" y="45720"/>
              </a:lnTo>
            </a:path>
          </a:pathLst>
        </a:custGeom>
        <a:noFill/>
        <a:ln w="12700" cap="flat" cmpd="sng" algn="ctr">
          <a:solidFill>
            <a:srgbClr val="502E91">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424242">
                <a:hueOff val="0"/>
                <a:satOff val="0"/>
                <a:lumOff val="0"/>
                <a:alphaOff val="0"/>
              </a:srgbClr>
            </a:solidFill>
            <a:latin typeface="Calibri" panose="020F0502020204030204"/>
            <a:ea typeface="+mn-ea"/>
            <a:cs typeface="+mn-cs"/>
          </a:endParaRPr>
        </a:p>
      </dsp:txBody>
      <dsp:txXfrm>
        <a:off x="1385624" y="1744609"/>
        <a:ext cx="0" cy="0"/>
      </dsp:txXfrm>
    </dsp:sp>
    <dsp:sp modelId="{D349B803-CA3F-47AF-B474-F8FDF6BD38E0}">
      <dsp:nvSpPr>
        <dsp:cNvPr id="0" name=""/>
        <dsp:cNvSpPr/>
      </dsp:nvSpPr>
      <dsp:spPr>
        <a:xfrm>
          <a:off x="1203650" y="1024189"/>
          <a:ext cx="383102" cy="729998"/>
        </a:xfrm>
        <a:custGeom>
          <a:avLst/>
          <a:gdLst/>
          <a:ahLst/>
          <a:cxnLst/>
          <a:rect l="0" t="0" r="0" b="0"/>
          <a:pathLst>
            <a:path>
              <a:moveTo>
                <a:pt x="0" y="800685"/>
              </a:moveTo>
              <a:lnTo>
                <a:pt x="210099" y="800685"/>
              </a:lnTo>
              <a:lnTo>
                <a:pt x="210099" y="0"/>
              </a:lnTo>
              <a:lnTo>
                <a:pt x="420199" y="0"/>
              </a:lnTo>
            </a:path>
          </a:pathLst>
        </a:custGeom>
        <a:noFill/>
        <a:ln w="12700" cap="flat" cmpd="sng" algn="ctr">
          <a:solidFill>
            <a:srgbClr val="502E91">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424242">
                <a:hueOff val="0"/>
                <a:satOff val="0"/>
                <a:lumOff val="0"/>
                <a:alphaOff val="0"/>
              </a:srgbClr>
            </a:solidFill>
            <a:latin typeface="Calibri" panose="020F0502020204030204"/>
            <a:ea typeface="+mn-ea"/>
            <a:cs typeface="+mn-cs"/>
          </a:endParaRPr>
        </a:p>
      </dsp:txBody>
      <dsp:txXfrm>
        <a:off x="1374591" y="1368578"/>
        <a:ext cx="0" cy="0"/>
      </dsp:txXfrm>
    </dsp:sp>
    <dsp:sp modelId="{7F24BC4A-D3D8-4B1D-B559-A2A172830BBD}">
      <dsp:nvSpPr>
        <dsp:cNvPr id="0" name=""/>
        <dsp:cNvSpPr/>
      </dsp:nvSpPr>
      <dsp:spPr>
        <a:xfrm>
          <a:off x="1203650" y="291999"/>
          <a:ext cx="395189" cy="1462188"/>
        </a:xfrm>
        <a:custGeom>
          <a:avLst/>
          <a:gdLst/>
          <a:ahLst/>
          <a:cxnLst/>
          <a:rect l="0" t="0" r="0" b="0"/>
          <a:pathLst>
            <a:path>
              <a:moveTo>
                <a:pt x="0" y="1603775"/>
              </a:moveTo>
              <a:lnTo>
                <a:pt x="216728" y="1603775"/>
              </a:lnTo>
              <a:lnTo>
                <a:pt x="216728" y="0"/>
              </a:lnTo>
              <a:lnTo>
                <a:pt x="433457" y="0"/>
              </a:lnTo>
            </a:path>
          </a:pathLst>
        </a:custGeom>
        <a:noFill/>
        <a:ln w="12700" cap="flat" cmpd="sng" algn="ctr">
          <a:solidFill>
            <a:srgbClr val="502E91">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424242">
                <a:hueOff val="0"/>
                <a:satOff val="0"/>
                <a:lumOff val="0"/>
                <a:alphaOff val="0"/>
              </a:srgbClr>
            </a:solidFill>
            <a:latin typeface="Calibri" panose="020F0502020204030204"/>
            <a:ea typeface="+mn-ea"/>
            <a:cs typeface="+mn-cs"/>
          </a:endParaRPr>
        </a:p>
      </dsp:txBody>
      <dsp:txXfrm>
        <a:off x="1363379" y="985227"/>
        <a:ext cx="0" cy="0"/>
      </dsp:txXfrm>
    </dsp:sp>
    <dsp:sp modelId="{7F78C603-07B3-4EEE-B370-402417A6F28A}">
      <dsp:nvSpPr>
        <dsp:cNvPr id="0" name=""/>
        <dsp:cNvSpPr/>
      </dsp:nvSpPr>
      <dsp:spPr>
        <a:xfrm rot="16200000">
          <a:off x="-625186" y="1462188"/>
          <a:ext cx="3073675" cy="583998"/>
        </a:xfrm>
        <a:prstGeom prst="rect">
          <a:avLst/>
        </a:prstGeom>
        <a:solidFill>
          <a:srgbClr val="502E9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solidFill>
                <a:sysClr val="window" lastClr="FFFFFF"/>
              </a:solidFill>
              <a:latin typeface="Calibri" panose="020F0502020204030204"/>
              <a:ea typeface="+mn-ea"/>
              <a:cs typeface="+mn-cs"/>
            </a:rPr>
            <a:t>Types of Service Centers  </a:t>
          </a:r>
        </a:p>
      </dsp:txBody>
      <dsp:txXfrm>
        <a:off x="-625186" y="1462188"/>
        <a:ext cx="3073675" cy="583998"/>
      </dsp:txXfrm>
    </dsp:sp>
    <dsp:sp modelId="{835D5892-FE99-4F75-98C2-51F9B73A1556}">
      <dsp:nvSpPr>
        <dsp:cNvPr id="0" name=""/>
        <dsp:cNvSpPr/>
      </dsp:nvSpPr>
      <dsp:spPr>
        <a:xfrm>
          <a:off x="1598840" y="0"/>
          <a:ext cx="5022747" cy="583998"/>
        </a:xfrm>
        <a:prstGeom prst="rect">
          <a:avLst/>
        </a:prstGeom>
        <a:solidFill>
          <a:srgbClr val="CCCCF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200649"/>
              </a:solidFill>
              <a:latin typeface="Calibri" panose="020F0502020204030204"/>
              <a:ea typeface="+mn-ea"/>
              <a:cs typeface="+mn-cs"/>
            </a:rPr>
            <a:t>Specialized Service Facility</a:t>
          </a:r>
        </a:p>
        <a:p>
          <a:pPr marL="0" lvl="0" indent="0" algn="ctr" defTabSz="622300">
            <a:lnSpc>
              <a:spcPct val="90000"/>
            </a:lnSpc>
            <a:spcBef>
              <a:spcPct val="0"/>
            </a:spcBef>
            <a:spcAft>
              <a:spcPct val="35000"/>
            </a:spcAft>
            <a:buNone/>
          </a:pPr>
          <a:r>
            <a:rPr lang="en-US" sz="1400" kern="1200" dirty="0">
              <a:solidFill>
                <a:srgbClr val="200649"/>
              </a:solidFill>
              <a:latin typeface="Calibri" panose="020F0502020204030204"/>
              <a:ea typeface="+mn-ea"/>
              <a:cs typeface="+mn-cs"/>
            </a:rPr>
            <a:t>(Direct + Indirect = Fully loaded costs) e.g. , Solar farm, wind tunnel</a:t>
          </a:r>
        </a:p>
      </dsp:txBody>
      <dsp:txXfrm>
        <a:off x="1598840" y="0"/>
        <a:ext cx="5022747" cy="583998"/>
      </dsp:txXfrm>
    </dsp:sp>
    <dsp:sp modelId="{A15DBA4D-0B49-4B0C-8899-FF8909206242}">
      <dsp:nvSpPr>
        <dsp:cNvPr id="0" name=""/>
        <dsp:cNvSpPr/>
      </dsp:nvSpPr>
      <dsp:spPr>
        <a:xfrm>
          <a:off x="1586753" y="732190"/>
          <a:ext cx="5032593" cy="583998"/>
        </a:xfrm>
        <a:prstGeom prst="rect">
          <a:avLst/>
        </a:prstGeom>
        <a:solidFill>
          <a:srgbClr val="CC99F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solidFill>
                <a:srgbClr val="7CBE64">
                  <a:lumMod val="50000"/>
                </a:srgbClr>
              </a:solidFill>
              <a:latin typeface="Calibri" panose="020F0502020204030204"/>
              <a:ea typeface="+mn-ea"/>
              <a:cs typeface="+mn-cs"/>
            </a:rPr>
            <a:t>University-wide Service/Recharge Center </a:t>
          </a:r>
        </a:p>
        <a:p>
          <a:pPr marL="0" lvl="0" indent="0" algn="ctr" defTabSz="622300">
            <a:lnSpc>
              <a:spcPct val="90000"/>
            </a:lnSpc>
            <a:spcBef>
              <a:spcPct val="0"/>
            </a:spcBef>
            <a:spcAft>
              <a:spcPct val="35000"/>
            </a:spcAft>
            <a:buNone/>
          </a:pPr>
          <a:r>
            <a:rPr lang="en-US" sz="1400" kern="1200">
              <a:solidFill>
                <a:srgbClr val="7CBE64">
                  <a:lumMod val="50000"/>
                </a:srgbClr>
              </a:solidFill>
              <a:latin typeface="Calibri" panose="020F0502020204030204"/>
              <a:ea typeface="+mn-ea"/>
              <a:cs typeface="+mn-cs"/>
            </a:rPr>
            <a:t>(Managed by Central – e.g., Facility Management)</a:t>
          </a:r>
        </a:p>
      </dsp:txBody>
      <dsp:txXfrm>
        <a:off x="1586753" y="732190"/>
        <a:ext cx="5032593" cy="583998"/>
      </dsp:txXfrm>
    </dsp:sp>
    <dsp:sp modelId="{FDE50481-BFFE-4927-A995-2AE423946948}">
      <dsp:nvSpPr>
        <dsp:cNvPr id="0" name=""/>
        <dsp:cNvSpPr/>
      </dsp:nvSpPr>
      <dsp:spPr>
        <a:xfrm>
          <a:off x="1586753" y="1462188"/>
          <a:ext cx="4998248" cy="583998"/>
        </a:xfrm>
        <a:prstGeom prst="rect">
          <a:avLst/>
        </a:prstGeom>
        <a:solidFill>
          <a:srgbClr val="502E9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solidFill>
                <a:sysClr val="window" lastClr="FFFFFF">
                  <a:lumMod val="95000"/>
                </a:sysClr>
              </a:solidFill>
              <a:latin typeface="Calibri" panose="020F0502020204030204"/>
              <a:ea typeface="+mn-ea"/>
              <a:cs typeface="+mn-cs"/>
            </a:rPr>
            <a:t>Department Recharge Center</a:t>
          </a:r>
        </a:p>
        <a:p>
          <a:pPr marL="0" lvl="0" indent="0" algn="ctr" defTabSz="622300">
            <a:lnSpc>
              <a:spcPct val="90000"/>
            </a:lnSpc>
            <a:spcBef>
              <a:spcPct val="0"/>
            </a:spcBef>
            <a:spcAft>
              <a:spcPct val="35000"/>
            </a:spcAft>
            <a:buNone/>
          </a:pPr>
          <a:r>
            <a:rPr lang="en-US" sz="1400" kern="1200">
              <a:solidFill>
                <a:sysClr val="window" lastClr="FFFFFF">
                  <a:lumMod val="95000"/>
                </a:sysClr>
              </a:solidFill>
              <a:latin typeface="Calibri" panose="020F0502020204030204"/>
              <a:ea typeface="+mn-ea"/>
              <a:cs typeface="+mn-cs"/>
            </a:rPr>
            <a:t>(Operated by a department – e.g., Machine shop)</a:t>
          </a:r>
        </a:p>
      </dsp:txBody>
      <dsp:txXfrm>
        <a:off x="1586753" y="1462188"/>
        <a:ext cx="4998248" cy="583998"/>
      </dsp:txXfrm>
    </dsp:sp>
    <dsp:sp modelId="{F8D5557B-AFCF-4523-8D4D-E6B1F9150991}">
      <dsp:nvSpPr>
        <dsp:cNvPr id="0" name=""/>
        <dsp:cNvSpPr/>
      </dsp:nvSpPr>
      <dsp:spPr>
        <a:xfrm>
          <a:off x="1561277" y="2198843"/>
          <a:ext cx="5015832" cy="583998"/>
        </a:xfrm>
        <a:prstGeom prst="rect">
          <a:avLst/>
        </a:prstGeom>
        <a:solidFill>
          <a:srgbClr val="9F7FC9"/>
        </a:solidFill>
        <a:ln w="12700" cap="flat" cmpd="sng" algn="ctr">
          <a:solidFill>
            <a:srgbClr val="7CBE64">
              <a:lumMod val="75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solidFill>
                <a:sysClr val="window" lastClr="FFFFFF"/>
              </a:solidFill>
              <a:latin typeface="Calibri" panose="020F0502020204030204"/>
              <a:ea typeface="+mn-ea"/>
              <a:cs typeface="+mn-cs"/>
            </a:rPr>
            <a:t>Pass Through Operations</a:t>
          </a:r>
        </a:p>
        <a:p>
          <a:pPr marL="0" lvl="0" indent="0" algn="ctr" defTabSz="622300">
            <a:lnSpc>
              <a:spcPct val="90000"/>
            </a:lnSpc>
            <a:spcBef>
              <a:spcPct val="0"/>
            </a:spcBef>
            <a:spcAft>
              <a:spcPct val="35000"/>
            </a:spcAft>
            <a:buNone/>
          </a:pPr>
          <a:r>
            <a:rPr lang="en-US" sz="1400" kern="1200">
              <a:solidFill>
                <a:sysClr val="window" lastClr="FFFFFF"/>
              </a:solidFill>
              <a:latin typeface="Calibri" panose="020F0502020204030204"/>
              <a:ea typeface="+mn-ea"/>
              <a:cs typeface="+mn-cs"/>
            </a:rPr>
            <a:t>(Incurs costs and passes only those costs along to customers)</a:t>
          </a:r>
        </a:p>
      </dsp:txBody>
      <dsp:txXfrm>
        <a:off x="1561277" y="2198843"/>
        <a:ext cx="5015832" cy="583998"/>
      </dsp:txXfrm>
    </dsp:sp>
    <dsp:sp modelId="{F5D0DE8B-B9A4-41BC-B0C2-A750BB863B2E}">
      <dsp:nvSpPr>
        <dsp:cNvPr id="0" name=""/>
        <dsp:cNvSpPr/>
      </dsp:nvSpPr>
      <dsp:spPr>
        <a:xfrm>
          <a:off x="1586753" y="2922184"/>
          <a:ext cx="4995164" cy="583998"/>
        </a:xfrm>
        <a:prstGeom prst="rect">
          <a:avLst/>
        </a:prstGeom>
        <a:solidFill>
          <a:srgbClr val="CCCCF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solidFill>
                <a:srgbClr val="424242"/>
              </a:solidFill>
              <a:latin typeface="Calibri" panose="020F0502020204030204"/>
              <a:ea typeface="+mn-ea"/>
              <a:cs typeface="+mn-cs"/>
            </a:rPr>
            <a:t>Core Facilities</a:t>
          </a:r>
        </a:p>
        <a:p>
          <a:pPr marL="0" lvl="0" indent="0" algn="ctr" defTabSz="622300">
            <a:lnSpc>
              <a:spcPct val="90000"/>
            </a:lnSpc>
            <a:spcBef>
              <a:spcPct val="0"/>
            </a:spcBef>
            <a:spcAft>
              <a:spcPct val="35000"/>
            </a:spcAft>
            <a:buNone/>
          </a:pPr>
          <a:r>
            <a:rPr lang="en-US" sz="1400" kern="1200">
              <a:solidFill>
                <a:srgbClr val="424242"/>
              </a:solidFill>
              <a:latin typeface="Calibri" panose="020F0502020204030204"/>
              <a:ea typeface="+mn-ea"/>
              <a:cs typeface="+mn-cs"/>
            </a:rPr>
            <a:t>(Shared resources with a research aim) e.g.,  Genomics</a:t>
          </a:r>
        </a:p>
      </dsp:txBody>
      <dsp:txXfrm>
        <a:off x="1586753" y="2922184"/>
        <a:ext cx="4995164" cy="5839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4B971-1C5C-40E6-9C51-DD4C91F629F8}">
      <dsp:nvSpPr>
        <dsp:cNvPr id="0" name=""/>
        <dsp:cNvSpPr/>
      </dsp:nvSpPr>
      <dsp:spPr>
        <a:xfrm>
          <a:off x="2518388" y="1190128"/>
          <a:ext cx="548772" cy="91440"/>
        </a:xfrm>
        <a:custGeom>
          <a:avLst/>
          <a:gdLst/>
          <a:ahLst/>
          <a:cxnLst/>
          <a:rect l="0" t="0" r="0" b="0"/>
          <a:pathLst>
            <a:path>
              <a:moveTo>
                <a:pt x="0" y="45720"/>
              </a:moveTo>
              <a:lnTo>
                <a:pt x="54877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78290" y="1232951"/>
        <a:ext cx="28968" cy="5793"/>
      </dsp:txXfrm>
    </dsp:sp>
    <dsp:sp modelId="{61F05A80-EA95-4F2E-BF1A-8D014B602A78}">
      <dsp:nvSpPr>
        <dsp:cNvPr id="0" name=""/>
        <dsp:cNvSpPr/>
      </dsp:nvSpPr>
      <dsp:spPr>
        <a:xfrm>
          <a:off x="1179" y="480146"/>
          <a:ext cx="2519009" cy="151140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mn-lt"/>
            </a:rPr>
            <a:t>Review institutional policy, procedures, and templates</a:t>
          </a:r>
        </a:p>
      </dsp:txBody>
      <dsp:txXfrm>
        <a:off x="1179" y="480146"/>
        <a:ext cx="2519009" cy="1511405"/>
      </dsp:txXfrm>
    </dsp:sp>
    <dsp:sp modelId="{0AD04A5A-FB15-43C1-B378-9A5C532527D1}">
      <dsp:nvSpPr>
        <dsp:cNvPr id="0" name=""/>
        <dsp:cNvSpPr/>
      </dsp:nvSpPr>
      <dsp:spPr>
        <a:xfrm>
          <a:off x="1260684" y="1989751"/>
          <a:ext cx="3098381" cy="548772"/>
        </a:xfrm>
        <a:custGeom>
          <a:avLst/>
          <a:gdLst/>
          <a:ahLst/>
          <a:cxnLst/>
          <a:rect l="0" t="0" r="0" b="0"/>
          <a:pathLst>
            <a:path>
              <a:moveTo>
                <a:pt x="3098381" y="0"/>
              </a:moveTo>
              <a:lnTo>
                <a:pt x="3098381" y="291486"/>
              </a:lnTo>
              <a:lnTo>
                <a:pt x="0" y="291486"/>
              </a:lnTo>
              <a:lnTo>
                <a:pt x="0" y="548772"/>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31072" y="2261240"/>
        <a:ext cx="157604" cy="5793"/>
      </dsp:txXfrm>
    </dsp:sp>
    <dsp:sp modelId="{E9DDD9E5-C4B5-46AD-BFE0-D9467973DE52}">
      <dsp:nvSpPr>
        <dsp:cNvPr id="0" name=""/>
        <dsp:cNvSpPr/>
      </dsp:nvSpPr>
      <dsp:spPr>
        <a:xfrm>
          <a:off x="3099561" y="480146"/>
          <a:ext cx="2519009" cy="151140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mn-lt"/>
            </a:rPr>
            <a:t>Include interested parties from departments, SPA, GCA, Controller/Capital Assets</a:t>
          </a:r>
        </a:p>
      </dsp:txBody>
      <dsp:txXfrm>
        <a:off x="3099561" y="480146"/>
        <a:ext cx="2519009" cy="1511405"/>
      </dsp:txXfrm>
    </dsp:sp>
    <dsp:sp modelId="{CE9D851F-1671-45A6-8161-B8A785639D74}">
      <dsp:nvSpPr>
        <dsp:cNvPr id="0" name=""/>
        <dsp:cNvSpPr/>
      </dsp:nvSpPr>
      <dsp:spPr>
        <a:xfrm>
          <a:off x="2518388" y="3280906"/>
          <a:ext cx="548772" cy="91440"/>
        </a:xfrm>
        <a:custGeom>
          <a:avLst/>
          <a:gdLst/>
          <a:ahLst/>
          <a:cxnLst/>
          <a:rect l="0" t="0" r="0" b="0"/>
          <a:pathLst>
            <a:path>
              <a:moveTo>
                <a:pt x="0" y="45720"/>
              </a:moveTo>
              <a:lnTo>
                <a:pt x="54877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78290" y="3323729"/>
        <a:ext cx="28968" cy="5793"/>
      </dsp:txXfrm>
    </dsp:sp>
    <dsp:sp modelId="{4BF02253-27E5-4395-A660-5BEFB0CE9EBC}">
      <dsp:nvSpPr>
        <dsp:cNvPr id="0" name=""/>
        <dsp:cNvSpPr/>
      </dsp:nvSpPr>
      <dsp:spPr>
        <a:xfrm>
          <a:off x="1179" y="2570923"/>
          <a:ext cx="2519009" cy="151140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mn-lt"/>
            </a:rPr>
            <a:t>Designate an individual/office to moderate</a:t>
          </a:r>
        </a:p>
      </dsp:txBody>
      <dsp:txXfrm>
        <a:off x="1179" y="2570923"/>
        <a:ext cx="2519009" cy="1511405"/>
      </dsp:txXfrm>
    </dsp:sp>
    <dsp:sp modelId="{55470464-85B5-4EC2-82DC-F7C987EAE5AB}">
      <dsp:nvSpPr>
        <dsp:cNvPr id="0" name=""/>
        <dsp:cNvSpPr/>
      </dsp:nvSpPr>
      <dsp:spPr>
        <a:xfrm>
          <a:off x="3099561" y="2570923"/>
          <a:ext cx="2519009" cy="151140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mn-lt"/>
            </a:rPr>
            <a:t>Build a template agenda for periodic meetings</a:t>
          </a:r>
        </a:p>
      </dsp:txBody>
      <dsp:txXfrm>
        <a:off x="3099561" y="2570923"/>
        <a:ext cx="2519009" cy="1511405"/>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761EB7-ECD4-4F0D-AC2E-3C75856645F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4ACB51B1-88C1-43BC-B6FE-E7AA703562BE}"/>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CDBB7378-C6A7-436C-B65B-12A5FB203917}" type="datetimeFigureOut">
              <a:rPr lang="en-US"/>
              <a:pPr>
                <a:defRPr/>
              </a:pPr>
              <a:t>10/21/2024</a:t>
            </a:fld>
            <a:endParaRPr lang="en-US"/>
          </a:p>
        </p:txBody>
      </p:sp>
      <p:sp>
        <p:nvSpPr>
          <p:cNvPr id="4" name="Footer Placeholder 3">
            <a:extLst>
              <a:ext uri="{FF2B5EF4-FFF2-40B4-BE49-F238E27FC236}">
                <a16:creationId xmlns:a16="http://schemas.microsoft.com/office/drawing/2014/main" id="{B9B56D1A-869F-4FED-AE13-5A9DED224A69}"/>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46337BD0-034C-4AAC-A8FF-5FC111FCAC9E}"/>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DFF4DEE0-BFD5-442B-B871-105103E0BF0C}"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96FD8D-7261-45BF-892C-D876DBE3F276}" type="datetimeFigureOut">
              <a:rPr lang="en-US" smtClean="0"/>
              <a:t>10/21/2024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DEFB82-7418-45BD-B875-894C7C0ECA58}" type="slidenum">
              <a:rPr lang="en-US" smtClean="0"/>
              <a:t>‹#›</a:t>
            </a:fld>
            <a:endParaRPr lang="en-US"/>
          </a:p>
        </p:txBody>
      </p:sp>
    </p:spTree>
    <p:extLst>
      <p:ext uri="{BB962C8B-B14F-4D97-AF65-F5344CB8AC3E}">
        <p14:creationId xmlns:p14="http://schemas.microsoft.com/office/powerpoint/2010/main" val="3523972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EFB82-7418-45BD-B875-894C7C0ECA58}" type="slidenum">
              <a:rPr lang="en-US" smtClean="0"/>
              <a:t>1</a:t>
            </a:fld>
            <a:endParaRPr lang="en-US"/>
          </a:p>
        </p:txBody>
      </p:sp>
    </p:spTree>
    <p:extLst>
      <p:ext uri="{BB962C8B-B14F-4D97-AF65-F5344CB8AC3E}">
        <p14:creationId xmlns:p14="http://schemas.microsoft.com/office/powerpoint/2010/main" val="3728694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a:solidFill>
                  <a:srgbClr val="424242"/>
                </a:solidFill>
                <a:ea typeface="Calibri"/>
                <a:cs typeface="Arial"/>
              </a:rPr>
              <a:t> - Expect that more people will need to know than you may have identified</a:t>
            </a:r>
            <a:endParaRPr lang="en-US" sz="1200" b="0" i="0" u="none" strike="noStrike" kern="1200" cap="none" spc="0" normalizeH="0" baseline="0" noProof="0" dirty="0">
              <a:ln>
                <a:noFill/>
              </a:ln>
              <a:solidFill>
                <a:srgbClr val="424242"/>
              </a:solidFill>
              <a:effectLst/>
              <a:uLnTx/>
              <a:uFillTx/>
              <a:ea typeface="Calibri"/>
              <a:cs typeface="Arial"/>
            </a:endParaRPr>
          </a:p>
          <a:p>
            <a:pPr>
              <a:defRPr/>
            </a:pPr>
            <a:r>
              <a:rPr lang="en-US" sz="1200" dirty="0">
                <a:solidFill>
                  <a:srgbClr val="424242"/>
                </a:solidFill>
                <a:ea typeface="Calibri"/>
                <a:cs typeface="Arial"/>
              </a:rPr>
              <a:t> - Cast a wide net</a:t>
            </a:r>
          </a:p>
          <a:p>
            <a:pPr>
              <a:defRPr/>
            </a:pPr>
            <a:r>
              <a:rPr lang="en-US" sz="1200" dirty="0">
                <a:solidFill>
                  <a:srgbClr val="424242"/>
                </a:solidFill>
                <a:ea typeface="Calibri"/>
                <a:cs typeface="Arial"/>
              </a:rPr>
              <a:t> - Have committee assist with spreading the word about any new processes or changes in policy.</a:t>
            </a:r>
          </a:p>
          <a:p>
            <a:endParaRPr lang="en-US" dirty="0"/>
          </a:p>
        </p:txBody>
      </p:sp>
      <p:sp>
        <p:nvSpPr>
          <p:cNvPr id="4" name="Slide Number Placeholder 3"/>
          <p:cNvSpPr>
            <a:spLocks noGrp="1"/>
          </p:cNvSpPr>
          <p:nvPr>
            <p:ph type="sldNum" sz="quarter" idx="5"/>
          </p:nvPr>
        </p:nvSpPr>
        <p:spPr/>
        <p:txBody>
          <a:bodyPr/>
          <a:lstStyle/>
          <a:p>
            <a:fld id="{A2DEFB82-7418-45BD-B875-894C7C0ECA58}" type="slidenum">
              <a:rPr lang="en-US" smtClean="0"/>
              <a:t>28</a:t>
            </a:fld>
            <a:endParaRPr lang="en-US"/>
          </a:p>
        </p:txBody>
      </p:sp>
    </p:spTree>
    <p:extLst>
      <p:ext uri="{BB962C8B-B14F-4D97-AF65-F5344CB8AC3E}">
        <p14:creationId xmlns:p14="http://schemas.microsoft.com/office/powerpoint/2010/main" val="402671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EFB82-7418-45BD-B875-894C7C0ECA58}" type="slidenum">
              <a:rPr lang="en-US" smtClean="0"/>
              <a:t>29</a:t>
            </a:fld>
            <a:endParaRPr lang="en-US"/>
          </a:p>
        </p:txBody>
      </p:sp>
    </p:spTree>
    <p:extLst>
      <p:ext uri="{BB962C8B-B14F-4D97-AF65-F5344CB8AC3E}">
        <p14:creationId xmlns:p14="http://schemas.microsoft.com/office/powerpoint/2010/main" val="1126584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EFB82-7418-45BD-B875-894C7C0ECA58}" type="slidenum">
              <a:rPr lang="en-US" smtClean="0"/>
              <a:t>30</a:t>
            </a:fld>
            <a:endParaRPr lang="en-US"/>
          </a:p>
        </p:txBody>
      </p:sp>
    </p:spTree>
    <p:extLst>
      <p:ext uri="{BB962C8B-B14F-4D97-AF65-F5344CB8AC3E}">
        <p14:creationId xmlns:p14="http://schemas.microsoft.com/office/powerpoint/2010/main" val="3761164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SSF and Core Facilities are given specific definitions within Federal Guidance. Best Practice would be to use these terms in line with guidance. Otherwise, choose what you want.</a:t>
            </a:r>
          </a:p>
          <a:p>
            <a:r>
              <a:rPr lang="en-US" dirty="0"/>
              <a:t>Provide clarity to your institution through defining in policy.</a:t>
            </a:r>
          </a:p>
        </p:txBody>
      </p:sp>
      <p:sp>
        <p:nvSpPr>
          <p:cNvPr id="4" name="Slide Number Placeholder 3"/>
          <p:cNvSpPr>
            <a:spLocks noGrp="1"/>
          </p:cNvSpPr>
          <p:nvPr>
            <p:ph type="sldNum" sz="quarter" idx="5"/>
          </p:nvPr>
        </p:nvSpPr>
        <p:spPr/>
        <p:txBody>
          <a:bodyPr/>
          <a:lstStyle/>
          <a:p>
            <a:fld id="{A2DEFB82-7418-45BD-B875-894C7C0ECA58}" type="slidenum">
              <a:rPr lang="en-US" smtClean="0"/>
              <a:t>5</a:t>
            </a:fld>
            <a:endParaRPr lang="en-US"/>
          </a:p>
        </p:txBody>
      </p:sp>
    </p:spTree>
    <p:extLst>
      <p:ext uri="{BB962C8B-B14F-4D97-AF65-F5344CB8AC3E}">
        <p14:creationId xmlns:p14="http://schemas.microsoft.com/office/powerpoint/2010/main" val="3729993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Baseline: Cannot charge depreciation for federally funded equipment. Cannot charge depreciation on equipment past its useful life.</a:t>
            </a:r>
          </a:p>
        </p:txBody>
      </p:sp>
      <p:sp>
        <p:nvSpPr>
          <p:cNvPr id="4" name="Slide Number Placeholder 3"/>
          <p:cNvSpPr>
            <a:spLocks noGrp="1"/>
          </p:cNvSpPr>
          <p:nvPr>
            <p:ph type="sldNum" sz="quarter" idx="5"/>
          </p:nvPr>
        </p:nvSpPr>
        <p:spPr/>
        <p:txBody>
          <a:bodyPr/>
          <a:lstStyle/>
          <a:p>
            <a:fld id="{A2DEFB82-7418-45BD-B875-894C7C0ECA58}" type="slidenum">
              <a:rPr lang="en-US" smtClean="0"/>
              <a:t>13</a:t>
            </a:fld>
            <a:endParaRPr lang="en-US"/>
          </a:p>
        </p:txBody>
      </p:sp>
    </p:spTree>
    <p:extLst>
      <p:ext uri="{BB962C8B-B14F-4D97-AF65-F5344CB8AC3E}">
        <p14:creationId xmlns:p14="http://schemas.microsoft.com/office/powerpoint/2010/main" val="504097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Arial"/>
              </a:rPr>
              <a:t>These priorities can change over time and with changes in leadership. Create a baseline for policy, procedures, and templates that can flex with institutional change.</a:t>
            </a:r>
            <a:endParaRPr lang="en-US" sz="1200" dirty="0"/>
          </a:p>
          <a:p>
            <a:endParaRPr lang="en-US" dirty="0"/>
          </a:p>
        </p:txBody>
      </p:sp>
      <p:sp>
        <p:nvSpPr>
          <p:cNvPr id="4" name="Slide Number Placeholder 3"/>
          <p:cNvSpPr>
            <a:spLocks noGrp="1"/>
          </p:cNvSpPr>
          <p:nvPr>
            <p:ph type="sldNum" sz="quarter" idx="5"/>
          </p:nvPr>
        </p:nvSpPr>
        <p:spPr/>
        <p:txBody>
          <a:bodyPr/>
          <a:lstStyle/>
          <a:p>
            <a:fld id="{A2DEFB82-7418-45BD-B875-894C7C0ECA58}" type="slidenum">
              <a:rPr lang="en-US" smtClean="0"/>
              <a:t>18</a:t>
            </a:fld>
            <a:endParaRPr lang="en-US"/>
          </a:p>
        </p:txBody>
      </p:sp>
    </p:spTree>
    <p:extLst>
      <p:ext uri="{BB962C8B-B14F-4D97-AF65-F5344CB8AC3E}">
        <p14:creationId xmlns:p14="http://schemas.microsoft.com/office/powerpoint/2010/main" val="475848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rial"/>
              </a:rPr>
              <a:t>Beyond the baseline elements previously discussed, there are lots of decisions that can be made that go beyond federal requirements. What do these look like at your institutions?</a:t>
            </a:r>
          </a:p>
          <a:p>
            <a:r>
              <a:rPr lang="en-US" dirty="0">
                <a:cs typeface="Arial"/>
              </a:rPr>
              <a:t>Discuss approaches to these priorities based on experience at different institutions. Request input from audience.</a:t>
            </a:r>
          </a:p>
          <a:p>
            <a:endParaRPr lang="en-US" dirty="0">
              <a:cs typeface="Arial"/>
            </a:endParaRPr>
          </a:p>
          <a:p>
            <a:r>
              <a:rPr lang="en-US" b="1" dirty="0">
                <a:cs typeface="Arial"/>
              </a:rPr>
              <a:t>Minimize Administrative Burden </a:t>
            </a:r>
            <a:br>
              <a:rPr lang="en-US" dirty="0">
                <a:cs typeface="Arial"/>
              </a:rPr>
            </a:br>
            <a:r>
              <a:rPr lang="en-US" dirty="0">
                <a:cs typeface="Arial"/>
              </a:rPr>
              <a:t>Policy – Capital assets in rates? Criteria for opening/closing service centers?</a:t>
            </a:r>
          </a:p>
          <a:p>
            <a:r>
              <a:rPr lang="en-US" dirty="0">
                <a:cs typeface="Arial"/>
              </a:rPr>
              <a:t>Procedures – Stagger review schedule for SC’s? Tracking use and billing looks like what?</a:t>
            </a:r>
            <a:br>
              <a:rPr lang="en-US" dirty="0">
                <a:cs typeface="Arial"/>
              </a:rPr>
            </a:br>
            <a:r>
              <a:rPr lang="en-US" dirty="0">
                <a:cs typeface="Arial"/>
              </a:rPr>
              <a:t>Templates – Do you enable direct input from SC’s by establishing standard reports? How many approvals are required?</a:t>
            </a:r>
          </a:p>
          <a:p>
            <a:endParaRPr lang="en-US" dirty="0">
              <a:cs typeface="Arial"/>
            </a:endParaRPr>
          </a:p>
          <a:p>
            <a:r>
              <a:rPr lang="en-US" sz="1200" b="1" dirty="0">
                <a:ea typeface="+mn-lt"/>
                <a:cs typeface="+mn-lt"/>
              </a:rPr>
              <a:t>Return on Investment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Arial"/>
              </a:rPr>
              <a:t>Policy – </a:t>
            </a:r>
            <a:r>
              <a:rPr lang="en-US" dirty="0">
                <a:latin typeface="Arial"/>
              </a:rPr>
              <a:t>Alignment with University mission/goals makes service more relevant, also helps to avoid UBIT. How do you define external users, and how does that play in to your ability to obtain revenue?</a:t>
            </a:r>
            <a:endParaRPr lang="en-US" dirty="0"/>
          </a:p>
          <a:p>
            <a:r>
              <a:rPr lang="en-US" dirty="0">
                <a:cs typeface="Arial"/>
              </a:rPr>
              <a:t>Procedures – What are your measures for success? How often do you check the,? What systems are in place to track ROI? Do you allow SC’s to stay open forever with subsidy? Some and not others?</a:t>
            </a:r>
          </a:p>
          <a:p>
            <a:r>
              <a:rPr lang="en-US" dirty="0">
                <a:cs typeface="Arial"/>
              </a:rPr>
              <a:t>Templates – Invest in qualified staff and charge their salaries here! Partner w/SPA and/or OGC to create template language for agreements with external users. Market analysis – what does this loo like? Do you require it, why or why not?</a:t>
            </a:r>
            <a:endParaRPr lang="en-US" sz="1200" dirty="0">
              <a:cs typeface="Arial"/>
            </a:endParaRPr>
          </a:p>
          <a:p>
            <a:endParaRPr lang="en-US" sz="1200" dirty="0">
              <a:cs typeface="Arial"/>
            </a:endParaRPr>
          </a:p>
          <a:p>
            <a:r>
              <a:rPr lang="en-US" sz="1200" b="1" dirty="0">
                <a:cs typeface="Arial"/>
              </a:rPr>
              <a:t>Benefitting University Users</a:t>
            </a:r>
          </a:p>
          <a:p>
            <a:r>
              <a:rPr lang="en-US" dirty="0">
                <a:cs typeface="Arial"/>
              </a:rPr>
              <a:t>Policy – Do you allow redundant operations across campus? If so, why? Do you treat other universities as internal or external?</a:t>
            </a:r>
          </a:p>
          <a:p>
            <a:r>
              <a:rPr lang="en-US" dirty="0">
                <a:cs typeface="Arial"/>
              </a:rPr>
              <a:t>Procedures – How do you approach subsidy? Do you incentivize use or think it can be justifiable to do so?</a:t>
            </a:r>
          </a:p>
          <a:p>
            <a:r>
              <a:rPr lang="en-US" dirty="0">
                <a:cs typeface="Arial"/>
              </a:rPr>
              <a:t>Templates – Balance internal and external use to allow for lower rates. Record imputed revenue when it happens. Bill timely to make everyone’s work easier!</a:t>
            </a:r>
            <a:endParaRPr lang="en-US" sz="1200" dirty="0">
              <a:cs typeface="Arial"/>
            </a:endParaRPr>
          </a:p>
          <a:p>
            <a:endParaRPr lang="en-US" sz="1200" dirty="0">
              <a:cs typeface="Arial"/>
            </a:endParaRPr>
          </a:p>
          <a:p>
            <a:r>
              <a:rPr lang="en-US" sz="1200" b="1" dirty="0">
                <a:cs typeface="Arial"/>
              </a:rPr>
              <a:t>Compliance</a:t>
            </a:r>
          </a:p>
          <a:p>
            <a:r>
              <a:rPr lang="en-US" dirty="0">
                <a:cs typeface="Arial"/>
              </a:rPr>
              <a:t>Policy – Frequency and cadence of reviews? Who is responsible for oversight?</a:t>
            </a:r>
          </a:p>
          <a:p>
            <a:r>
              <a:rPr lang="en-US" dirty="0">
                <a:cs typeface="Arial"/>
              </a:rPr>
              <a:t>Procedures – Internal monitoring is based on your risk level as shaped by the rigidity of your policies and processes. Trust but verify! Run recurring trainings.</a:t>
            </a:r>
          </a:p>
          <a:p>
            <a:r>
              <a:rPr lang="en-US" dirty="0">
                <a:cs typeface="Arial"/>
              </a:rPr>
              <a:t>Templates – Do your budgets include enough detail to see if </a:t>
            </a:r>
            <a:r>
              <a:rPr lang="en-US" dirty="0" err="1">
                <a:cs typeface="Arial"/>
              </a:rPr>
              <a:t>unallowables</a:t>
            </a:r>
            <a:r>
              <a:rPr lang="en-US" dirty="0">
                <a:cs typeface="Arial"/>
              </a:rPr>
              <a:t> are included/excluded? Have separate rate calculations if you expect different user types.</a:t>
            </a:r>
            <a:endParaRPr lang="en-US" sz="1200" dirty="0">
              <a:cs typeface="Arial"/>
            </a:endParaRPr>
          </a:p>
          <a:p>
            <a:endParaRPr lang="en-US" dirty="0">
              <a:cs typeface="Arial"/>
            </a:endParaRPr>
          </a:p>
          <a:p>
            <a:endParaRPr lang="en-US" dirty="0">
              <a:cs typeface="Arial"/>
            </a:endParaRPr>
          </a:p>
          <a:p>
            <a:endParaRPr lang="en-US" dirty="0"/>
          </a:p>
        </p:txBody>
      </p:sp>
      <p:sp>
        <p:nvSpPr>
          <p:cNvPr id="4" name="Slide Number Placeholder 3"/>
          <p:cNvSpPr>
            <a:spLocks noGrp="1"/>
          </p:cNvSpPr>
          <p:nvPr>
            <p:ph type="sldNum" sz="quarter" idx="5"/>
          </p:nvPr>
        </p:nvSpPr>
        <p:spPr/>
        <p:txBody>
          <a:bodyPr/>
          <a:lstStyle/>
          <a:p>
            <a:fld id="{A2DEFB82-7418-45BD-B875-894C7C0ECA58}" type="slidenum">
              <a:rPr lang="en-US" smtClean="0"/>
              <a:t>19</a:t>
            </a:fld>
            <a:endParaRPr lang="en-US"/>
          </a:p>
        </p:txBody>
      </p:sp>
    </p:spTree>
    <p:extLst>
      <p:ext uri="{BB962C8B-B14F-4D97-AF65-F5344CB8AC3E}">
        <p14:creationId xmlns:p14="http://schemas.microsoft.com/office/powerpoint/2010/main" val="1087087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EFB82-7418-45BD-B875-894C7C0ECA58}" type="slidenum">
              <a:rPr lang="en-US" smtClean="0"/>
              <a:t>22</a:t>
            </a:fld>
            <a:endParaRPr lang="en-US"/>
          </a:p>
        </p:txBody>
      </p:sp>
    </p:spTree>
    <p:extLst>
      <p:ext uri="{BB962C8B-B14F-4D97-AF65-F5344CB8AC3E}">
        <p14:creationId xmlns:p14="http://schemas.microsoft.com/office/powerpoint/2010/main" val="538618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EFB82-7418-45BD-B875-894C7C0ECA58}" type="slidenum">
              <a:rPr lang="en-US" smtClean="0"/>
              <a:t>23</a:t>
            </a:fld>
            <a:endParaRPr lang="en-US"/>
          </a:p>
        </p:txBody>
      </p:sp>
    </p:spTree>
    <p:extLst>
      <p:ext uri="{BB962C8B-B14F-4D97-AF65-F5344CB8AC3E}">
        <p14:creationId xmlns:p14="http://schemas.microsoft.com/office/powerpoint/2010/main" val="479204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EFB82-7418-45BD-B875-894C7C0ECA58}" type="slidenum">
              <a:rPr lang="en-US" smtClean="0"/>
              <a:t>24</a:t>
            </a:fld>
            <a:endParaRPr lang="en-US"/>
          </a:p>
        </p:txBody>
      </p:sp>
    </p:spTree>
    <p:extLst>
      <p:ext uri="{BB962C8B-B14F-4D97-AF65-F5344CB8AC3E}">
        <p14:creationId xmlns:p14="http://schemas.microsoft.com/office/powerpoint/2010/main" val="4015262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EFB82-7418-45BD-B875-894C7C0ECA58}" type="slidenum">
              <a:rPr lang="en-US" smtClean="0"/>
              <a:t>25</a:t>
            </a:fld>
            <a:endParaRPr lang="en-US"/>
          </a:p>
        </p:txBody>
      </p:sp>
    </p:spTree>
    <p:extLst>
      <p:ext uri="{BB962C8B-B14F-4D97-AF65-F5344CB8AC3E}">
        <p14:creationId xmlns:p14="http://schemas.microsoft.com/office/powerpoint/2010/main" val="40978119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a:gradFill>
        <a:effectLst/>
      </p:bgPr>
    </p:bg>
    <p:spTree>
      <p:nvGrpSpPr>
        <p:cNvPr id="1" name=""/>
        <p:cNvGrpSpPr/>
        <p:nvPr/>
      </p:nvGrpSpPr>
      <p:grpSpPr>
        <a:xfrm>
          <a:off x="0" y="0"/>
          <a:ext cx="0" cy="0"/>
          <a:chOff x="0" y="0"/>
          <a:chExt cx="0" cy="0"/>
        </a:xfrm>
      </p:grpSpPr>
      <p:grpSp>
        <p:nvGrpSpPr>
          <p:cNvPr id="4" name="Group 60">
            <a:extLst>
              <a:ext uri="{FF2B5EF4-FFF2-40B4-BE49-F238E27FC236}">
                <a16:creationId xmlns:a16="http://schemas.microsoft.com/office/drawing/2014/main" id="{799433B8-4C78-4E43-BC5B-9722C9E1879B}"/>
              </a:ext>
            </a:extLst>
          </p:cNvPr>
          <p:cNvGrpSpPr>
            <a:grpSpLocks/>
          </p:cNvGrpSpPr>
          <p:nvPr/>
        </p:nvGrpSpPr>
        <p:grpSpPr bwMode="auto">
          <a:xfrm>
            <a:off x="-382588" y="-228600"/>
            <a:ext cx="9932988" cy="7086600"/>
            <a:chOff x="-382404" y="-228600"/>
            <a:chExt cx="9932332" cy="7086600"/>
          </a:xfrm>
        </p:grpSpPr>
        <p:grpSp>
          <p:nvGrpSpPr>
            <p:cNvPr id="5" name="Group 44">
              <a:extLst>
                <a:ext uri="{FF2B5EF4-FFF2-40B4-BE49-F238E27FC236}">
                  <a16:creationId xmlns:a16="http://schemas.microsoft.com/office/drawing/2014/main" id="{6E55F4AF-DDB0-4590-9557-CE938DD1C442}"/>
                </a:ext>
              </a:extLst>
            </p:cNvPr>
            <p:cNvGrpSpPr>
              <a:grpSpLocks/>
            </p:cNvGrpSpPr>
            <p:nvPr/>
          </p:nvGrpSpPr>
          <p:grpSpPr bwMode="auto">
            <a:xfrm>
              <a:off x="0" y="-228600"/>
              <a:ext cx="9144000" cy="7086600"/>
              <a:chOff x="0" y="-228600"/>
              <a:chExt cx="9144000" cy="7086600"/>
            </a:xfrm>
          </p:grpSpPr>
          <p:grpSp>
            <p:nvGrpSpPr>
              <p:cNvPr id="28" name="Group 4">
                <a:extLst>
                  <a:ext uri="{FF2B5EF4-FFF2-40B4-BE49-F238E27FC236}">
                    <a16:creationId xmlns:a16="http://schemas.microsoft.com/office/drawing/2014/main" id="{3C46849D-F646-4865-9145-12A2585DF151}"/>
                  </a:ext>
                </a:extLst>
              </p:cNvPr>
              <p:cNvGrpSpPr>
                <a:grpSpLocks/>
              </p:cNvGrpSpPr>
              <p:nvPr/>
            </p:nvGrpSpPr>
            <p:grpSpPr bwMode="auto">
              <a:xfrm>
                <a:off x="0" y="0"/>
                <a:ext cx="2514600" cy="6858000"/>
                <a:chOff x="0" y="0"/>
                <a:chExt cx="2514600" cy="6858000"/>
              </a:xfrm>
            </p:grpSpPr>
            <p:sp>
              <p:nvSpPr>
                <p:cNvPr id="40" name="Rectangle 39">
                  <a:extLst>
                    <a:ext uri="{FF2B5EF4-FFF2-40B4-BE49-F238E27FC236}">
                      <a16:creationId xmlns:a16="http://schemas.microsoft.com/office/drawing/2014/main" id="{52F95621-A0D5-4533-BDEF-CFC5D6EA43B3}"/>
                    </a:ext>
                  </a:extLst>
                </p:cNvPr>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 name="Rectangle 2">
                  <a:extLst>
                    <a:ext uri="{FF2B5EF4-FFF2-40B4-BE49-F238E27FC236}">
                      <a16:creationId xmlns:a16="http://schemas.microsoft.com/office/drawing/2014/main" id="{76F2DD80-4B40-4AB1-95DC-1ACA18D84083}"/>
                    </a:ext>
                  </a:extLst>
                </p:cNvPr>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2" name="Rectangle 3">
                  <a:extLst>
                    <a:ext uri="{FF2B5EF4-FFF2-40B4-BE49-F238E27FC236}">
                      <a16:creationId xmlns:a16="http://schemas.microsoft.com/office/drawing/2014/main" id="{5E5DDDDC-E580-45EE-ACD1-81EF48D7DB73}"/>
                    </a:ext>
                  </a:extLst>
                </p:cNvPr>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29" name="Group 5">
                <a:extLst>
                  <a:ext uri="{FF2B5EF4-FFF2-40B4-BE49-F238E27FC236}">
                    <a16:creationId xmlns:a16="http://schemas.microsoft.com/office/drawing/2014/main" id="{DF426414-12B5-4CFE-AE1A-6A82645E5D6B}"/>
                  </a:ext>
                </a:extLst>
              </p:cNvPr>
              <p:cNvGrpSpPr>
                <a:grpSpLocks/>
              </p:cNvGrpSpPr>
              <p:nvPr/>
            </p:nvGrpSpPr>
            <p:grpSpPr bwMode="auto">
              <a:xfrm>
                <a:off x="422406" y="-228600"/>
                <a:ext cx="2514434" cy="7086600"/>
                <a:chOff x="-504" y="-228600"/>
                <a:chExt cx="2514434" cy="7086600"/>
              </a:xfrm>
            </p:grpSpPr>
            <p:sp>
              <p:nvSpPr>
                <p:cNvPr id="37" name="Rectangle 36">
                  <a:extLst>
                    <a:ext uri="{FF2B5EF4-FFF2-40B4-BE49-F238E27FC236}">
                      <a16:creationId xmlns:a16="http://schemas.microsoft.com/office/drawing/2014/main" id="{7898F297-E78E-47B6-9FA7-332C597ABEA1}"/>
                    </a:ext>
                  </a:extLst>
                </p:cNvPr>
                <p:cNvSpPr/>
                <p:nvPr/>
              </p:nvSpPr>
              <p:spPr>
                <a:xfrm>
                  <a:off x="913836" y="-22860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 name="Rectangle 37">
                  <a:extLst>
                    <a:ext uri="{FF2B5EF4-FFF2-40B4-BE49-F238E27FC236}">
                      <a16:creationId xmlns:a16="http://schemas.microsoft.com/office/drawing/2014/main" id="{F2B77278-40AB-4BE6-BBC0-F2D9C94B3743}"/>
                    </a:ext>
                  </a:extLst>
                </p:cNvPr>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 name="Rectangle 38">
                  <a:extLst>
                    <a:ext uri="{FF2B5EF4-FFF2-40B4-BE49-F238E27FC236}">
                      <a16:creationId xmlns:a16="http://schemas.microsoft.com/office/drawing/2014/main" id="{9C1E4E93-D215-4B8A-BEB9-54CE505D54DB}"/>
                    </a:ext>
                  </a:extLst>
                </p:cNvPr>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30" name="Group 9">
                <a:extLst>
                  <a:ext uri="{FF2B5EF4-FFF2-40B4-BE49-F238E27FC236}">
                    <a16:creationId xmlns:a16="http://schemas.microsoft.com/office/drawing/2014/main" id="{00D92072-F8AE-43B8-91E7-D7EAB263ED51}"/>
                  </a:ext>
                </a:extLst>
              </p:cNvPr>
              <p:cNvGrpSpPr>
                <a:grpSpLocks/>
              </p:cNvGrpSpPr>
              <p:nvPr/>
            </p:nvGrpSpPr>
            <p:grpSpPr bwMode="auto">
              <a:xfrm rot="10800000">
                <a:off x="6629400" y="0"/>
                <a:ext cx="2514600" cy="6858000"/>
                <a:chOff x="0" y="0"/>
                <a:chExt cx="2514600" cy="6858000"/>
              </a:xfrm>
            </p:grpSpPr>
            <p:sp>
              <p:nvSpPr>
                <p:cNvPr id="34" name="Rectangle 33">
                  <a:extLst>
                    <a:ext uri="{FF2B5EF4-FFF2-40B4-BE49-F238E27FC236}">
                      <a16:creationId xmlns:a16="http://schemas.microsoft.com/office/drawing/2014/main" id="{64B31C3A-8214-49E4-A9EC-79651AF5C942}"/>
                    </a:ext>
                  </a:extLst>
                </p:cNvPr>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5" name="Rectangle 34">
                  <a:extLst>
                    <a:ext uri="{FF2B5EF4-FFF2-40B4-BE49-F238E27FC236}">
                      <a16:creationId xmlns:a16="http://schemas.microsoft.com/office/drawing/2014/main" id="{942D66F7-0629-4E49-A568-4CB093ED5789}"/>
                    </a:ext>
                  </a:extLst>
                </p:cNvPr>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6" name="Rectangle 35">
                  <a:extLst>
                    <a:ext uri="{FF2B5EF4-FFF2-40B4-BE49-F238E27FC236}">
                      <a16:creationId xmlns:a16="http://schemas.microsoft.com/office/drawing/2014/main" id="{BC2B38AF-D9E8-49D9-984E-A39E8CC93506}"/>
                    </a:ext>
                  </a:extLst>
                </p:cNvPr>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31" name="Rectangle 30">
                <a:extLst>
                  <a:ext uri="{FF2B5EF4-FFF2-40B4-BE49-F238E27FC236}">
                    <a16:creationId xmlns:a16="http://schemas.microsoft.com/office/drawing/2014/main" id="{7235A8CE-6384-42D9-9D1E-E04DED6C3889}"/>
                  </a:ext>
                </a:extLst>
              </p:cNvPr>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2" name="Rectangle 31">
                <a:extLst>
                  <a:ext uri="{FF2B5EF4-FFF2-40B4-BE49-F238E27FC236}">
                    <a16:creationId xmlns:a16="http://schemas.microsoft.com/office/drawing/2014/main" id="{C5C69563-8EAA-4E3D-A863-1180FCBA532C}"/>
                  </a:ext>
                </a:extLst>
              </p:cNvPr>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3" name="Rectangle 32">
                <a:extLst>
                  <a:ext uri="{FF2B5EF4-FFF2-40B4-BE49-F238E27FC236}">
                    <a16:creationId xmlns:a16="http://schemas.microsoft.com/office/drawing/2014/main" id="{F5952914-ACBF-4444-827C-D7B3CC07D7EF}"/>
                  </a:ext>
                </a:extLst>
              </p:cNvPr>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6" name="Freeform 62">
              <a:extLst>
                <a:ext uri="{FF2B5EF4-FFF2-40B4-BE49-F238E27FC236}">
                  <a16:creationId xmlns:a16="http://schemas.microsoft.com/office/drawing/2014/main" id="{2B310332-252E-47B8-A416-8D6371C076F6}"/>
                </a:ext>
              </a:extLst>
            </p:cNvPr>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7" name="Freeform 63">
              <a:extLst>
                <a:ext uri="{FF2B5EF4-FFF2-40B4-BE49-F238E27FC236}">
                  <a16:creationId xmlns:a16="http://schemas.microsoft.com/office/drawing/2014/main" id="{A4B0E6D5-A8B6-4DA0-9F1B-05E8B8E054D8}"/>
                </a:ext>
              </a:extLst>
            </p:cNvPr>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8" name="Freeform 64">
              <a:extLst>
                <a:ext uri="{FF2B5EF4-FFF2-40B4-BE49-F238E27FC236}">
                  <a16:creationId xmlns:a16="http://schemas.microsoft.com/office/drawing/2014/main" id="{D40CBA09-D0E9-4A59-AC7F-2830935D11C4}"/>
                </a:ext>
              </a:extLst>
            </p:cNvPr>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9" name="Freeform 66">
              <a:extLst>
                <a:ext uri="{FF2B5EF4-FFF2-40B4-BE49-F238E27FC236}">
                  <a16:creationId xmlns:a16="http://schemas.microsoft.com/office/drawing/2014/main" id="{C3CED930-1EDA-41E0-8700-21324161DE9F}"/>
                </a:ext>
              </a:extLst>
            </p:cNvPr>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0" name="Freeform 67">
              <a:extLst>
                <a:ext uri="{FF2B5EF4-FFF2-40B4-BE49-F238E27FC236}">
                  <a16:creationId xmlns:a16="http://schemas.microsoft.com/office/drawing/2014/main" id="{B9E272D1-B019-40A8-A7EA-7E2FD0E50CFA}"/>
                </a:ext>
              </a:extLst>
            </p:cNvPr>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1" name="Hexagon 10">
              <a:extLst>
                <a:ext uri="{FF2B5EF4-FFF2-40B4-BE49-F238E27FC236}">
                  <a16:creationId xmlns:a16="http://schemas.microsoft.com/office/drawing/2014/main" id="{04D5C26B-E92D-4444-A301-E52B3AF0DC59}"/>
                </a:ext>
              </a:extLst>
            </p:cNvPr>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Hexagon 11">
              <a:extLst>
                <a:ext uri="{FF2B5EF4-FFF2-40B4-BE49-F238E27FC236}">
                  <a16:creationId xmlns:a16="http://schemas.microsoft.com/office/drawing/2014/main" id="{B08CA5FA-07AE-4EE0-BADD-2D8EDE9BD5F9}"/>
                </a:ext>
              </a:extLst>
            </p:cNvPr>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Hexagon 12">
              <a:extLst>
                <a:ext uri="{FF2B5EF4-FFF2-40B4-BE49-F238E27FC236}">
                  <a16:creationId xmlns:a16="http://schemas.microsoft.com/office/drawing/2014/main" id="{B708E48D-69BE-4373-8077-8DDA47BC0811}"/>
                </a:ext>
              </a:extLst>
            </p:cNvPr>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Hexagon 13">
              <a:extLst>
                <a:ext uri="{FF2B5EF4-FFF2-40B4-BE49-F238E27FC236}">
                  <a16:creationId xmlns:a16="http://schemas.microsoft.com/office/drawing/2014/main" id="{E80B5E58-76B9-44F4-90EA-2A8340AFE6C0}"/>
                </a:ext>
              </a:extLst>
            </p:cNvPr>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Hexagon 14">
              <a:extLst>
                <a:ext uri="{FF2B5EF4-FFF2-40B4-BE49-F238E27FC236}">
                  <a16:creationId xmlns:a16="http://schemas.microsoft.com/office/drawing/2014/main" id="{E3D6F47A-B2EE-4AB0-BC1E-8A6F80FFDC5E}"/>
                </a:ext>
              </a:extLst>
            </p:cNvPr>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Freeform 73">
              <a:extLst>
                <a:ext uri="{FF2B5EF4-FFF2-40B4-BE49-F238E27FC236}">
                  <a16:creationId xmlns:a16="http://schemas.microsoft.com/office/drawing/2014/main" id="{2FE6E17E-6F1E-411D-930D-4D885E72004D}"/>
                </a:ext>
              </a:extLst>
            </p:cNvPr>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 name="Hexagon 16">
              <a:extLst>
                <a:ext uri="{FF2B5EF4-FFF2-40B4-BE49-F238E27FC236}">
                  <a16:creationId xmlns:a16="http://schemas.microsoft.com/office/drawing/2014/main" id="{BD7FD988-9B7E-4609-B050-F25174C3682F}"/>
                </a:ext>
              </a:extLst>
            </p:cNvPr>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Hexagon 17">
              <a:extLst>
                <a:ext uri="{FF2B5EF4-FFF2-40B4-BE49-F238E27FC236}">
                  <a16:creationId xmlns:a16="http://schemas.microsoft.com/office/drawing/2014/main" id="{0A4C9950-AF58-4A62-8E2D-A0F166AAD18D}"/>
                </a:ext>
              </a:extLst>
            </p:cNvPr>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Hexagon 18">
              <a:extLst>
                <a:ext uri="{FF2B5EF4-FFF2-40B4-BE49-F238E27FC236}">
                  <a16:creationId xmlns:a16="http://schemas.microsoft.com/office/drawing/2014/main" id="{5FC23A63-3DE5-4C05-B607-2B62FBC82B48}"/>
                </a:ext>
              </a:extLst>
            </p:cNvPr>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Hexagon 19">
              <a:extLst>
                <a:ext uri="{FF2B5EF4-FFF2-40B4-BE49-F238E27FC236}">
                  <a16:creationId xmlns:a16="http://schemas.microsoft.com/office/drawing/2014/main" id="{717D90CC-CE21-44B5-9691-0D6833F4D405}"/>
                </a:ext>
              </a:extLst>
            </p:cNvPr>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Hexagon 20">
              <a:extLst>
                <a:ext uri="{FF2B5EF4-FFF2-40B4-BE49-F238E27FC236}">
                  <a16:creationId xmlns:a16="http://schemas.microsoft.com/office/drawing/2014/main" id="{ABE37BB1-0318-42F1-BF88-C2A8B2D99978}"/>
                </a:ext>
              </a:extLst>
            </p:cNvPr>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Hexagon 21">
              <a:extLst>
                <a:ext uri="{FF2B5EF4-FFF2-40B4-BE49-F238E27FC236}">
                  <a16:creationId xmlns:a16="http://schemas.microsoft.com/office/drawing/2014/main" id="{D346D90A-900B-465F-85E5-CDE5CC985F8D}"/>
                </a:ext>
              </a:extLst>
            </p:cNvPr>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Hexagon 22">
              <a:extLst>
                <a:ext uri="{FF2B5EF4-FFF2-40B4-BE49-F238E27FC236}">
                  <a16:creationId xmlns:a16="http://schemas.microsoft.com/office/drawing/2014/main" id="{9A495D6B-9EE4-4E93-99AA-0321D4D62D02}"/>
                </a:ext>
              </a:extLst>
            </p:cNvPr>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Hexagon 23">
              <a:extLst>
                <a:ext uri="{FF2B5EF4-FFF2-40B4-BE49-F238E27FC236}">
                  <a16:creationId xmlns:a16="http://schemas.microsoft.com/office/drawing/2014/main" id="{29A785AC-1384-49BC-8149-7AEABF95F087}"/>
                </a:ext>
              </a:extLst>
            </p:cNvPr>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 name="Hexagon 24">
              <a:extLst>
                <a:ext uri="{FF2B5EF4-FFF2-40B4-BE49-F238E27FC236}">
                  <a16:creationId xmlns:a16="http://schemas.microsoft.com/office/drawing/2014/main" id="{25B557CD-4E91-4335-80EA-75566DD1A7C8}"/>
                </a:ext>
              </a:extLst>
            </p:cNvPr>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Freeform 83">
              <a:extLst>
                <a:ext uri="{FF2B5EF4-FFF2-40B4-BE49-F238E27FC236}">
                  <a16:creationId xmlns:a16="http://schemas.microsoft.com/office/drawing/2014/main" id="{51A460E4-978B-4968-BDD3-2D6ACA778E79}"/>
                </a:ext>
              </a:extLst>
            </p:cNvPr>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 name="Freeform 84">
              <a:extLst>
                <a:ext uri="{FF2B5EF4-FFF2-40B4-BE49-F238E27FC236}">
                  <a16:creationId xmlns:a16="http://schemas.microsoft.com/office/drawing/2014/main" id="{EA2A3963-A68B-4A1F-9947-2B8B33CD2123}"/>
                </a:ext>
              </a:extLst>
            </p:cNvPr>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43" name="Rectangle 42">
            <a:extLst>
              <a:ext uri="{FF2B5EF4-FFF2-40B4-BE49-F238E27FC236}">
                <a16:creationId xmlns:a16="http://schemas.microsoft.com/office/drawing/2014/main" id="{5C2880D3-0B45-42C3-A6C4-CFBFB7834DC5}"/>
              </a:ext>
            </a:extLst>
          </p:cNvPr>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4" name="Rectangle 43">
            <a:extLst>
              <a:ext uri="{FF2B5EF4-FFF2-40B4-BE49-F238E27FC236}">
                <a16:creationId xmlns:a16="http://schemas.microsoft.com/office/drawing/2014/main" id="{FBCF7FC7-5BF5-4A8A-8791-9CA75C804F6F}"/>
              </a:ext>
            </a:extLst>
          </p:cNvPr>
          <p:cNvSpPr/>
          <p:nvPr/>
        </p:nvSpPr>
        <p:spPr>
          <a:xfrm>
            <a:off x="4649788" y="-22225"/>
            <a:ext cx="3505200" cy="1622425"/>
          </a:xfrm>
          <a:prstGeom prst="rect">
            <a:avLst/>
          </a:prstGeom>
          <a:gradFill>
            <a:gsLst>
              <a:gs pos="83750">
                <a:srgbClr val="464DD2"/>
              </a:gs>
              <a:gs pos="67500">
                <a:srgbClr val="CBD3E9"/>
              </a:gs>
              <a:gs pos="8000">
                <a:srgbClr val="ACB5BE"/>
              </a:gs>
              <a:gs pos="50000">
                <a:schemeClr val="accent2">
                  <a:tint val="44500"/>
                  <a:satMod val="160000"/>
                </a:schemeClr>
              </a:gs>
              <a:gs pos="100000">
                <a:schemeClr val="accent2">
                  <a:tint val="23500"/>
                  <a:satMod val="160000"/>
                </a:schemeClr>
              </a:gs>
            </a:gsLst>
            <a:lin ang="5400000" scaled="1"/>
          </a:gradFill>
          <a:ln>
            <a:solidFill>
              <a:schemeClr val="bg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ltLang="en-US" b="1" dirty="0">
              <a:solidFill>
                <a:srgbClr val="000080"/>
              </a:solidFill>
              <a:latin typeface="Wide Latin" pitchFamily="18" charset="0"/>
            </a:endParaRPr>
          </a:p>
          <a:p>
            <a:pPr eaLnBrk="1" hangingPunct="1">
              <a:defRPr/>
            </a:pPr>
            <a:endParaRPr lang="en-US" altLang="en-US" b="1" dirty="0">
              <a:solidFill>
                <a:srgbClr val="000080"/>
              </a:solidFill>
              <a:latin typeface="Wide Latin" pitchFamily="18" charset="0"/>
            </a:endParaRPr>
          </a:p>
          <a:p>
            <a:pPr algn="r" eaLnBrk="1" hangingPunct="1">
              <a:defRPr/>
            </a:pPr>
            <a:br>
              <a:rPr lang="en-US" altLang="en-US" b="1" dirty="0">
                <a:solidFill>
                  <a:srgbClr val="000080"/>
                </a:solidFill>
              </a:rPr>
            </a:br>
            <a:endParaRPr lang="en-US" altLang="en-US" dirty="0">
              <a:solidFill>
                <a:srgbClr val="000080"/>
              </a:solidFill>
            </a:endParaRPr>
          </a:p>
        </p:txBody>
      </p:sp>
      <p:sp>
        <p:nvSpPr>
          <p:cNvPr id="45" name="Rectangle 44">
            <a:extLst>
              <a:ext uri="{FF2B5EF4-FFF2-40B4-BE49-F238E27FC236}">
                <a16:creationId xmlns:a16="http://schemas.microsoft.com/office/drawing/2014/main" id="{10BF3941-E010-45CE-9B02-195E5244661D}"/>
              </a:ext>
            </a:extLst>
          </p:cNvPr>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6" name="Rectangle 45">
            <a:extLst>
              <a:ext uri="{FF2B5EF4-FFF2-40B4-BE49-F238E27FC236}">
                <a16:creationId xmlns:a16="http://schemas.microsoft.com/office/drawing/2014/main" id="{EA602F60-8C3D-452D-BD61-1379D86B04FA}"/>
              </a:ext>
            </a:extLst>
          </p:cNvPr>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47" name="Picture 126">
            <a:extLst>
              <a:ext uri="{FF2B5EF4-FFF2-40B4-BE49-F238E27FC236}">
                <a16:creationId xmlns:a16="http://schemas.microsoft.com/office/drawing/2014/main" id="{65F13857-3957-4FEB-B0F2-664ADE4F6DF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27525" y="-22225"/>
            <a:ext cx="4206875"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724400" y="2362200"/>
            <a:ext cx="3319385" cy="2387600"/>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5127834" y="5065630"/>
            <a:ext cx="3004046" cy="589756"/>
          </a:xfrm>
        </p:spPr>
        <p:txBody>
          <a:bodyPr>
            <a:normAutofit/>
          </a:bodyPr>
          <a:lstStyle>
            <a:lvl1pPr marL="0" indent="0" algn="l">
              <a:buNone/>
              <a:defRPr sz="14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en-US"/>
              <a:t>Click to edit Master subtitle style</a:t>
            </a:r>
            <a:endParaRPr lang="en-US" altLang="en-US" dirty="0"/>
          </a:p>
        </p:txBody>
      </p:sp>
      <p:sp>
        <p:nvSpPr>
          <p:cNvPr id="48" name="Date Placeholder 3">
            <a:extLst>
              <a:ext uri="{FF2B5EF4-FFF2-40B4-BE49-F238E27FC236}">
                <a16:creationId xmlns:a16="http://schemas.microsoft.com/office/drawing/2014/main" id="{9C2786D9-D248-4D7C-A292-EB46A1016BCC}"/>
              </a:ext>
            </a:extLst>
          </p:cNvPr>
          <p:cNvSpPr>
            <a:spLocks noGrp="1"/>
          </p:cNvSpPr>
          <p:nvPr>
            <p:ph type="dt" sz="half" idx="10"/>
          </p:nvPr>
        </p:nvSpPr>
        <p:spPr>
          <a:xfrm>
            <a:off x="4738688" y="1516063"/>
            <a:ext cx="2133600" cy="752475"/>
          </a:xfrm>
          <a:prstGeom prst="rect">
            <a:avLst/>
          </a:prstGeom>
        </p:spPr>
        <p:txBody>
          <a:bodyPr anchor="b"/>
          <a:lstStyle>
            <a:lvl1pPr algn="l" eaLnBrk="1" hangingPunct="1">
              <a:defRPr sz="2400">
                <a:latin typeface="Arial" panose="020B0604020202020204" pitchFamily="34" charset="0"/>
                <a:cs typeface="Arial" panose="020B0604020202020204" pitchFamily="34" charset="0"/>
              </a:defRPr>
            </a:lvl1pPr>
          </a:lstStyle>
          <a:p>
            <a:pPr>
              <a:defRPr/>
            </a:pPr>
            <a:fld id="{74CD2D26-93B9-4BE0-9114-B7A1DACB9FCB}" type="datetimeFigureOut">
              <a:rPr lang="en-US"/>
              <a:pPr>
                <a:defRPr/>
              </a:pPr>
              <a:t>10/21/2024</a:t>
            </a:fld>
            <a:endParaRPr lang="en-US" dirty="0"/>
          </a:p>
        </p:txBody>
      </p:sp>
      <p:sp>
        <p:nvSpPr>
          <p:cNvPr id="49" name="Footer Placeholder 4">
            <a:extLst>
              <a:ext uri="{FF2B5EF4-FFF2-40B4-BE49-F238E27FC236}">
                <a16:creationId xmlns:a16="http://schemas.microsoft.com/office/drawing/2014/main" id="{06E7D880-81B8-4C07-8ECC-52F19EB32D7B}"/>
              </a:ext>
            </a:extLst>
          </p:cNvPr>
          <p:cNvSpPr>
            <a:spLocks noGrp="1"/>
          </p:cNvSpPr>
          <p:nvPr>
            <p:ph type="ftr" sz="quarter" idx="11"/>
          </p:nvPr>
        </p:nvSpPr>
        <p:spPr>
          <a:xfrm>
            <a:off x="5303838" y="5840413"/>
            <a:ext cx="2830512" cy="244475"/>
          </a:xfrm>
        </p:spPr>
        <p:txBody>
          <a:bodyPr anchor="b">
            <a:normAutofit/>
          </a:bodyPr>
          <a:lstStyle>
            <a:lvl1pPr algn="r">
              <a:defRPr sz="1200" b="0">
                <a:solidFill>
                  <a:schemeClr val="accent1"/>
                </a:solidFill>
              </a:defRPr>
            </a:lvl1pPr>
          </a:lstStyle>
          <a:p>
            <a:pPr algn="just">
              <a:defRPr/>
            </a:pPr>
            <a:endParaRPr lang="en-US" altLang="en-US" b="1">
              <a:solidFill>
                <a:srgbClr val="000080"/>
              </a:solidFill>
            </a:endParaRPr>
          </a:p>
          <a:p>
            <a:pPr algn="just">
              <a:defRPr/>
            </a:pPr>
            <a:endParaRPr lang="en-US" altLang="en-US" b="1">
              <a:solidFill>
                <a:srgbClr val="000080"/>
              </a:solidFill>
            </a:endParaRPr>
          </a:p>
          <a:p>
            <a:pPr algn="just">
              <a:defRPr/>
            </a:pPr>
            <a:endParaRPr lang="en-US" altLang="en-US" b="1">
              <a:solidFill>
                <a:srgbClr val="000080"/>
              </a:solidFill>
            </a:endParaRPr>
          </a:p>
          <a:p>
            <a:pPr algn="just">
              <a:defRPr/>
            </a:pPr>
            <a:endParaRPr lang="en-US" altLang="en-US" b="1">
              <a:solidFill>
                <a:srgbClr val="000080"/>
              </a:solidFill>
            </a:endParaRPr>
          </a:p>
          <a:p>
            <a:pPr algn="just">
              <a:defRPr/>
            </a:pPr>
            <a:endParaRPr lang="en-US" altLang="en-US" b="1">
              <a:solidFill>
                <a:srgbClr val="000080"/>
              </a:solidFill>
            </a:endParaRPr>
          </a:p>
          <a:p>
            <a:pPr algn="just">
              <a:defRPr/>
            </a:pPr>
            <a:endParaRPr lang="en-US" altLang="en-US" b="1">
              <a:solidFill>
                <a:srgbClr val="000080"/>
              </a:solidFill>
            </a:endParaRPr>
          </a:p>
          <a:p>
            <a:pPr algn="just">
              <a:defRPr/>
            </a:pPr>
            <a:endParaRPr lang="en-US" altLang="en-US" b="1">
              <a:solidFill>
                <a:srgbClr val="000080"/>
              </a:solidFill>
            </a:endParaRPr>
          </a:p>
          <a:p>
            <a:pPr algn="just">
              <a:defRPr/>
            </a:pPr>
            <a:endParaRPr lang="en-US" altLang="en-US" b="1">
              <a:solidFill>
                <a:srgbClr val="000080"/>
              </a:solidFill>
            </a:endParaRPr>
          </a:p>
          <a:p>
            <a:pPr algn="just">
              <a:defRPr/>
            </a:pPr>
            <a:endParaRPr lang="en-US" altLang="en-US" b="1">
              <a:solidFill>
                <a:srgbClr val="000080"/>
              </a:solidFill>
            </a:endParaRPr>
          </a:p>
          <a:p>
            <a:pPr algn="just">
              <a:defRPr/>
            </a:pPr>
            <a:endParaRPr lang="en-US" altLang="en-US" b="1">
              <a:solidFill>
                <a:srgbClr val="000080"/>
              </a:solidFill>
            </a:endParaRPr>
          </a:p>
          <a:p>
            <a:pPr algn="just">
              <a:defRPr/>
            </a:pPr>
            <a:endParaRPr lang="en-US" altLang="en-US" b="1">
              <a:solidFill>
                <a:srgbClr val="000080"/>
              </a:solidFill>
            </a:endParaRPr>
          </a:p>
          <a:p>
            <a:pPr>
              <a:defRPr/>
            </a:pPr>
            <a:r>
              <a:rPr lang="en-US" altLang="en-US" b="1">
                <a:solidFill>
                  <a:srgbClr val="000080"/>
                </a:solidFill>
              </a:rPr>
              <a:t>October 12, 2015    Atlanta, Georgia</a:t>
            </a:r>
            <a:endParaRPr lang="en-US"/>
          </a:p>
          <a:p>
            <a:pPr>
              <a:defRPr/>
            </a:pPr>
            <a:endParaRPr lang="en-US"/>
          </a:p>
        </p:txBody>
      </p:sp>
      <p:sp>
        <p:nvSpPr>
          <p:cNvPr id="50" name="Slide Number Placeholder 5">
            <a:extLst>
              <a:ext uri="{FF2B5EF4-FFF2-40B4-BE49-F238E27FC236}">
                <a16:creationId xmlns:a16="http://schemas.microsoft.com/office/drawing/2014/main" id="{A8B96D91-0484-46D1-BDC0-CDF4CB6530F3}"/>
              </a:ext>
            </a:extLst>
          </p:cNvPr>
          <p:cNvSpPr>
            <a:spLocks noGrp="1"/>
          </p:cNvSpPr>
          <p:nvPr>
            <p:ph type="sldNum" sz="quarter" idx="12"/>
          </p:nvPr>
        </p:nvSpPr>
        <p:spPr>
          <a:xfrm>
            <a:off x="4649788" y="5719763"/>
            <a:ext cx="642937"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chemeClr val="accent1"/>
                </a:solidFill>
              </a:defRPr>
            </a:lvl1pPr>
          </a:lstStyle>
          <a:p>
            <a:fld id="{74A250A2-EAF9-4A74-8819-0DB39AFE2AE1}" type="slidenum">
              <a:rPr lang="en-US" altLang="en-US"/>
              <a:pPr/>
              <a:t>‹#›</a:t>
            </a:fld>
            <a:endParaRPr lang="en-US" altLang="en-US"/>
          </a:p>
        </p:txBody>
      </p:sp>
    </p:spTree>
    <p:extLst>
      <p:ext uri="{BB962C8B-B14F-4D97-AF65-F5344CB8AC3E}">
        <p14:creationId xmlns:p14="http://schemas.microsoft.com/office/powerpoint/2010/main" val="1308064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024687" cy="1143000"/>
          </a:xfrm>
        </p:spPr>
        <p:txBody>
          <a:bodyPr/>
          <a:lstStyle/>
          <a:p>
            <a:r>
              <a:rPr lang="en-US" dirty="0"/>
              <a:t>Click to edit Master title style</a:t>
            </a:r>
          </a:p>
        </p:txBody>
      </p:sp>
      <p:sp>
        <p:nvSpPr>
          <p:cNvPr id="3" name="Content Placeholder 2"/>
          <p:cNvSpPr>
            <a:spLocks noGrp="1"/>
          </p:cNvSpPr>
          <p:nvPr>
            <p:ph idx="1"/>
          </p:nvPr>
        </p:nvSpPr>
        <p:spPr>
          <a:xfrm>
            <a:off x="990600" y="2590800"/>
            <a:ext cx="6777037" cy="3508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6ADBEFD3-3D6B-4798-84CD-0E6AE872FAEE}"/>
              </a:ext>
            </a:extLst>
          </p:cNvPr>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2202107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42F2C04-DB02-4231-938B-34BB318D34AD}"/>
              </a:ext>
            </a:extLst>
          </p:cNvPr>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39407294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a:gradFill>
        <a:effectLst/>
      </p:bgPr>
    </p:bg>
    <p:spTree>
      <p:nvGrpSpPr>
        <p:cNvPr id="1" name=""/>
        <p:cNvGrpSpPr/>
        <p:nvPr/>
      </p:nvGrpSpPr>
      <p:grpSpPr>
        <a:xfrm>
          <a:off x="0" y="0"/>
          <a:ext cx="0" cy="0"/>
          <a:chOff x="0" y="0"/>
          <a:chExt cx="0" cy="0"/>
        </a:xfrm>
      </p:grpSpPr>
      <p:grpSp>
        <p:nvGrpSpPr>
          <p:cNvPr id="1026" name="Group 41">
            <a:extLst>
              <a:ext uri="{FF2B5EF4-FFF2-40B4-BE49-F238E27FC236}">
                <a16:creationId xmlns:a16="http://schemas.microsoft.com/office/drawing/2014/main" id="{9C795226-0B2A-4559-87CC-9AAE105E44D2}"/>
              </a:ext>
            </a:extLst>
          </p:cNvPr>
          <p:cNvGrpSpPr>
            <a:grpSpLocks/>
          </p:cNvGrpSpPr>
          <p:nvPr/>
        </p:nvGrpSpPr>
        <p:grpSpPr bwMode="auto">
          <a:xfrm>
            <a:off x="-304800" y="0"/>
            <a:ext cx="9932988" cy="6858000"/>
            <a:chOff x="-382404" y="0"/>
            <a:chExt cx="9932332" cy="6858000"/>
          </a:xfrm>
        </p:grpSpPr>
        <p:grpSp>
          <p:nvGrpSpPr>
            <p:cNvPr id="1033" name="Group 44">
              <a:extLst>
                <a:ext uri="{FF2B5EF4-FFF2-40B4-BE49-F238E27FC236}">
                  <a16:creationId xmlns:a16="http://schemas.microsoft.com/office/drawing/2014/main" id="{9E1C9CB0-87B2-400D-B3F7-2CA9AF550AE1}"/>
                </a:ext>
              </a:extLst>
            </p:cNvPr>
            <p:cNvGrpSpPr>
              <a:grpSpLocks/>
            </p:cNvGrpSpPr>
            <p:nvPr/>
          </p:nvGrpSpPr>
          <p:grpSpPr bwMode="auto">
            <a:xfrm>
              <a:off x="0" y="0"/>
              <a:ext cx="9144000" cy="6858000"/>
              <a:chOff x="0" y="0"/>
              <a:chExt cx="9144000" cy="6858000"/>
            </a:xfrm>
          </p:grpSpPr>
          <p:grpSp>
            <p:nvGrpSpPr>
              <p:cNvPr id="1056" name="Group 4">
                <a:extLst>
                  <a:ext uri="{FF2B5EF4-FFF2-40B4-BE49-F238E27FC236}">
                    <a16:creationId xmlns:a16="http://schemas.microsoft.com/office/drawing/2014/main" id="{CA7C575A-CFEA-4A6F-A36A-99A3E7C652CA}"/>
                  </a:ext>
                </a:extLst>
              </p:cNvPr>
              <p:cNvGrpSpPr>
                <a:grpSpLocks/>
              </p:cNvGrpSpPr>
              <p:nvPr/>
            </p:nvGrpSpPr>
            <p:grpSpPr bwMode="auto">
              <a:xfrm>
                <a:off x="0" y="0"/>
                <a:ext cx="2514600" cy="6858000"/>
                <a:chOff x="0" y="0"/>
                <a:chExt cx="2514600" cy="6858000"/>
              </a:xfrm>
            </p:grpSpPr>
            <p:sp>
              <p:nvSpPr>
                <p:cNvPr id="113" name="Rectangle 112">
                  <a:extLst>
                    <a:ext uri="{FF2B5EF4-FFF2-40B4-BE49-F238E27FC236}">
                      <a16:creationId xmlns:a16="http://schemas.microsoft.com/office/drawing/2014/main" id="{BD7004D3-0F64-4FF1-B76E-DE98D23151AB}"/>
                    </a:ext>
                  </a:extLst>
                </p:cNvPr>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4" name="Rectangle 2">
                  <a:extLst>
                    <a:ext uri="{FF2B5EF4-FFF2-40B4-BE49-F238E27FC236}">
                      <a16:creationId xmlns:a16="http://schemas.microsoft.com/office/drawing/2014/main" id="{A913DA77-57A4-4431-8977-158DC5B92B7F}"/>
                    </a:ext>
                  </a:extLst>
                </p:cNvPr>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5" name="Rectangle 3">
                  <a:extLst>
                    <a:ext uri="{FF2B5EF4-FFF2-40B4-BE49-F238E27FC236}">
                      <a16:creationId xmlns:a16="http://schemas.microsoft.com/office/drawing/2014/main" id="{CAB2FC85-FCE6-4D21-933C-B0AA60D6FDCC}"/>
                    </a:ext>
                  </a:extLst>
                </p:cNvPr>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1057" name="Group 5">
                <a:extLst>
                  <a:ext uri="{FF2B5EF4-FFF2-40B4-BE49-F238E27FC236}">
                    <a16:creationId xmlns:a16="http://schemas.microsoft.com/office/drawing/2014/main" id="{BD05035E-FF7C-46D6-936A-08AD280DBF42}"/>
                  </a:ext>
                </a:extLst>
              </p:cNvPr>
              <p:cNvGrpSpPr>
                <a:grpSpLocks/>
              </p:cNvGrpSpPr>
              <p:nvPr/>
            </p:nvGrpSpPr>
            <p:grpSpPr bwMode="auto">
              <a:xfrm>
                <a:off x="422910" y="0"/>
                <a:ext cx="2514600" cy="6858000"/>
                <a:chOff x="0" y="0"/>
                <a:chExt cx="2514600" cy="6858000"/>
              </a:xfrm>
            </p:grpSpPr>
            <p:sp>
              <p:nvSpPr>
                <p:cNvPr id="110" name="Rectangle 109">
                  <a:extLst>
                    <a:ext uri="{FF2B5EF4-FFF2-40B4-BE49-F238E27FC236}">
                      <a16:creationId xmlns:a16="http://schemas.microsoft.com/office/drawing/2014/main" id="{B39CFE56-7524-4D90-95F3-E2F22BA293F1}"/>
                    </a:ext>
                  </a:extLst>
                </p:cNvPr>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1" name="Rectangle 110">
                  <a:extLst>
                    <a:ext uri="{FF2B5EF4-FFF2-40B4-BE49-F238E27FC236}">
                      <a16:creationId xmlns:a16="http://schemas.microsoft.com/office/drawing/2014/main" id="{05794755-2695-4AAC-8B7B-51C9046ED492}"/>
                    </a:ext>
                  </a:extLst>
                </p:cNvPr>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2" name="Rectangle 111">
                  <a:extLst>
                    <a:ext uri="{FF2B5EF4-FFF2-40B4-BE49-F238E27FC236}">
                      <a16:creationId xmlns:a16="http://schemas.microsoft.com/office/drawing/2014/main" id="{2AE2D275-6825-4552-9755-5C00FF901985}"/>
                    </a:ext>
                  </a:extLst>
                </p:cNvPr>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1058" name="Group 9">
                <a:extLst>
                  <a:ext uri="{FF2B5EF4-FFF2-40B4-BE49-F238E27FC236}">
                    <a16:creationId xmlns:a16="http://schemas.microsoft.com/office/drawing/2014/main" id="{853A144E-B215-4097-9CB5-39989C21D0EE}"/>
                  </a:ext>
                </a:extLst>
              </p:cNvPr>
              <p:cNvGrpSpPr>
                <a:grpSpLocks/>
              </p:cNvGrpSpPr>
              <p:nvPr/>
            </p:nvGrpSpPr>
            <p:grpSpPr bwMode="auto">
              <a:xfrm rot="10800000">
                <a:off x="6629400" y="0"/>
                <a:ext cx="2514600" cy="6858000"/>
                <a:chOff x="0" y="0"/>
                <a:chExt cx="2514600" cy="6858000"/>
              </a:xfrm>
            </p:grpSpPr>
            <p:sp>
              <p:nvSpPr>
                <p:cNvPr id="107" name="Rectangle 106">
                  <a:extLst>
                    <a:ext uri="{FF2B5EF4-FFF2-40B4-BE49-F238E27FC236}">
                      <a16:creationId xmlns:a16="http://schemas.microsoft.com/office/drawing/2014/main" id="{0C2E4E32-DE0D-4139-BEC2-364D0E8E558D}"/>
                    </a:ext>
                  </a:extLst>
                </p:cNvPr>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8" name="Rectangle 107">
                  <a:extLst>
                    <a:ext uri="{FF2B5EF4-FFF2-40B4-BE49-F238E27FC236}">
                      <a16:creationId xmlns:a16="http://schemas.microsoft.com/office/drawing/2014/main" id="{22F3A541-CB0A-4BA7-A7FF-A9C273E4924C}"/>
                    </a:ext>
                  </a:extLst>
                </p:cNvPr>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9" name="Rectangle 108">
                  <a:extLst>
                    <a:ext uri="{FF2B5EF4-FFF2-40B4-BE49-F238E27FC236}">
                      <a16:creationId xmlns:a16="http://schemas.microsoft.com/office/drawing/2014/main" id="{A57D80E1-4364-4DF0-8D66-4634D2F0EB9F}"/>
                    </a:ext>
                  </a:extLst>
                </p:cNvPr>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104" name="Rectangle 103">
                <a:extLst>
                  <a:ext uri="{FF2B5EF4-FFF2-40B4-BE49-F238E27FC236}">
                    <a16:creationId xmlns:a16="http://schemas.microsoft.com/office/drawing/2014/main" id="{CDAF2FCB-7240-4E66-8BEC-B74DEBEF9A0A}"/>
                  </a:ext>
                </a:extLst>
              </p:cNvPr>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5" name="Rectangle 104">
                <a:extLst>
                  <a:ext uri="{FF2B5EF4-FFF2-40B4-BE49-F238E27FC236}">
                    <a16:creationId xmlns:a16="http://schemas.microsoft.com/office/drawing/2014/main" id="{CC16E5EE-C3F1-47C2-8D36-97D53D913663}"/>
                  </a:ext>
                </a:extLst>
              </p:cNvPr>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6" name="Rectangle 105">
                <a:extLst>
                  <a:ext uri="{FF2B5EF4-FFF2-40B4-BE49-F238E27FC236}">
                    <a16:creationId xmlns:a16="http://schemas.microsoft.com/office/drawing/2014/main" id="{CA7E361C-5895-4B34-AE9D-F17B4EA8D259}"/>
                  </a:ext>
                </a:extLst>
              </p:cNvPr>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44" name="Freeform 43">
              <a:extLst>
                <a:ext uri="{FF2B5EF4-FFF2-40B4-BE49-F238E27FC236}">
                  <a16:creationId xmlns:a16="http://schemas.microsoft.com/office/drawing/2014/main" id="{87B23597-A00C-461F-909A-7D801B116CFD}"/>
                </a:ext>
              </a:extLst>
            </p:cNvPr>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45" name="Freeform 44">
              <a:extLst>
                <a:ext uri="{FF2B5EF4-FFF2-40B4-BE49-F238E27FC236}">
                  <a16:creationId xmlns:a16="http://schemas.microsoft.com/office/drawing/2014/main" id="{88F04AFA-1AF2-4F0A-8B27-4F07B0612483}"/>
                </a:ext>
              </a:extLst>
            </p:cNvPr>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46" name="Freeform 45">
              <a:extLst>
                <a:ext uri="{FF2B5EF4-FFF2-40B4-BE49-F238E27FC236}">
                  <a16:creationId xmlns:a16="http://schemas.microsoft.com/office/drawing/2014/main" id="{C7C436F4-1F1F-4F96-9E36-3BD7835FFCDE}"/>
                </a:ext>
              </a:extLst>
            </p:cNvPr>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47" name="Freeform 46">
              <a:extLst>
                <a:ext uri="{FF2B5EF4-FFF2-40B4-BE49-F238E27FC236}">
                  <a16:creationId xmlns:a16="http://schemas.microsoft.com/office/drawing/2014/main" id="{4BF5EA0F-A1C8-4D09-A712-5FD3542A2C7F}"/>
                </a:ext>
              </a:extLst>
            </p:cNvPr>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49" name="Freeform 48">
              <a:extLst>
                <a:ext uri="{FF2B5EF4-FFF2-40B4-BE49-F238E27FC236}">
                  <a16:creationId xmlns:a16="http://schemas.microsoft.com/office/drawing/2014/main" id="{12AF8B5E-73D9-42FD-9A5A-2C6EE979B1B3}"/>
                </a:ext>
              </a:extLst>
            </p:cNvPr>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50" name="Hexagon 49">
              <a:extLst>
                <a:ext uri="{FF2B5EF4-FFF2-40B4-BE49-F238E27FC236}">
                  <a16:creationId xmlns:a16="http://schemas.microsoft.com/office/drawing/2014/main" id="{37EFA312-7CB0-4D70-8A0D-942C390008FE}"/>
                </a:ext>
              </a:extLst>
            </p:cNvPr>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1" name="Hexagon 50">
              <a:extLst>
                <a:ext uri="{FF2B5EF4-FFF2-40B4-BE49-F238E27FC236}">
                  <a16:creationId xmlns:a16="http://schemas.microsoft.com/office/drawing/2014/main" id="{C9C3D644-9C5E-4CBC-BDD6-745AF7C3C7FE}"/>
                </a:ext>
              </a:extLst>
            </p:cNvPr>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2" name="Hexagon 51">
              <a:extLst>
                <a:ext uri="{FF2B5EF4-FFF2-40B4-BE49-F238E27FC236}">
                  <a16:creationId xmlns:a16="http://schemas.microsoft.com/office/drawing/2014/main" id="{8EB1BA8C-83EB-44E3-8D24-11FBB95BC40C}"/>
                </a:ext>
              </a:extLst>
            </p:cNvPr>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3" name="Hexagon 52">
              <a:extLst>
                <a:ext uri="{FF2B5EF4-FFF2-40B4-BE49-F238E27FC236}">
                  <a16:creationId xmlns:a16="http://schemas.microsoft.com/office/drawing/2014/main" id="{1B916C58-DE72-4CB0-ACD1-3018D03BC670}"/>
                </a:ext>
              </a:extLst>
            </p:cNvPr>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4" name="Hexagon 53">
              <a:extLst>
                <a:ext uri="{FF2B5EF4-FFF2-40B4-BE49-F238E27FC236}">
                  <a16:creationId xmlns:a16="http://schemas.microsoft.com/office/drawing/2014/main" id="{4F8423C5-07E0-4656-B52A-12035C83DB52}"/>
                </a:ext>
              </a:extLst>
            </p:cNvPr>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5" name="Freeform 54">
              <a:extLst>
                <a:ext uri="{FF2B5EF4-FFF2-40B4-BE49-F238E27FC236}">
                  <a16:creationId xmlns:a16="http://schemas.microsoft.com/office/drawing/2014/main" id="{8DCFEA72-BF63-4500-BFAC-41C1238AB54D}"/>
                </a:ext>
              </a:extLst>
            </p:cNvPr>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6" name="Hexagon 55">
              <a:extLst>
                <a:ext uri="{FF2B5EF4-FFF2-40B4-BE49-F238E27FC236}">
                  <a16:creationId xmlns:a16="http://schemas.microsoft.com/office/drawing/2014/main" id="{D5FB7728-F915-4C40-9E2C-A8311340D36F}"/>
                </a:ext>
              </a:extLst>
            </p:cNvPr>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7" name="Hexagon 56">
              <a:extLst>
                <a:ext uri="{FF2B5EF4-FFF2-40B4-BE49-F238E27FC236}">
                  <a16:creationId xmlns:a16="http://schemas.microsoft.com/office/drawing/2014/main" id="{F584932E-F90C-4FB1-8307-294D2027F0B8}"/>
                </a:ext>
              </a:extLst>
            </p:cNvPr>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8" name="Hexagon 57">
              <a:extLst>
                <a:ext uri="{FF2B5EF4-FFF2-40B4-BE49-F238E27FC236}">
                  <a16:creationId xmlns:a16="http://schemas.microsoft.com/office/drawing/2014/main" id="{F693AD8B-F4F6-4845-9B2E-C253BBB79BA1}"/>
                </a:ext>
              </a:extLst>
            </p:cNvPr>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9" name="Hexagon 58">
              <a:extLst>
                <a:ext uri="{FF2B5EF4-FFF2-40B4-BE49-F238E27FC236}">
                  <a16:creationId xmlns:a16="http://schemas.microsoft.com/office/drawing/2014/main" id="{07DE1AD0-9524-4106-8DF8-D9A4FF04AD89}"/>
                </a:ext>
              </a:extLst>
            </p:cNvPr>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0" name="Hexagon 59">
              <a:extLst>
                <a:ext uri="{FF2B5EF4-FFF2-40B4-BE49-F238E27FC236}">
                  <a16:creationId xmlns:a16="http://schemas.microsoft.com/office/drawing/2014/main" id="{F326AB93-97AB-4DDA-A763-64A2B1D16420}"/>
                </a:ext>
              </a:extLst>
            </p:cNvPr>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5" name="Hexagon 94">
              <a:extLst>
                <a:ext uri="{FF2B5EF4-FFF2-40B4-BE49-F238E27FC236}">
                  <a16:creationId xmlns:a16="http://schemas.microsoft.com/office/drawing/2014/main" id="{75B1DBA0-2B17-4E5F-99A0-4C88EB11E577}"/>
                </a:ext>
              </a:extLst>
            </p:cNvPr>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6" name="Hexagon 95">
              <a:extLst>
                <a:ext uri="{FF2B5EF4-FFF2-40B4-BE49-F238E27FC236}">
                  <a16:creationId xmlns:a16="http://schemas.microsoft.com/office/drawing/2014/main" id="{FB0FB81D-442A-4C80-A580-2E0CAE79F72E}"/>
                </a:ext>
              </a:extLst>
            </p:cNvPr>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7" name="Hexagon 96">
              <a:extLst>
                <a:ext uri="{FF2B5EF4-FFF2-40B4-BE49-F238E27FC236}">
                  <a16:creationId xmlns:a16="http://schemas.microsoft.com/office/drawing/2014/main" id="{E1AD1F76-A7D1-44D6-9F65-28B07230404D}"/>
                </a:ext>
              </a:extLst>
            </p:cNvPr>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8" name="Hexagon 97">
              <a:extLst>
                <a:ext uri="{FF2B5EF4-FFF2-40B4-BE49-F238E27FC236}">
                  <a16:creationId xmlns:a16="http://schemas.microsoft.com/office/drawing/2014/main" id="{9B473641-EC35-46BC-A8C1-8C41414521EE}"/>
                </a:ext>
              </a:extLst>
            </p:cNvPr>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9" name="Freeform 98">
              <a:extLst>
                <a:ext uri="{FF2B5EF4-FFF2-40B4-BE49-F238E27FC236}">
                  <a16:creationId xmlns:a16="http://schemas.microsoft.com/office/drawing/2014/main" id="{620B9551-D44E-486B-AF44-69398FD00B71}"/>
                </a:ext>
              </a:extLst>
            </p:cNvPr>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0" name="Freeform 99">
              <a:extLst>
                <a:ext uri="{FF2B5EF4-FFF2-40B4-BE49-F238E27FC236}">
                  <a16:creationId xmlns:a16="http://schemas.microsoft.com/office/drawing/2014/main" id="{85EFA374-F59B-449E-BD4E-B2F66FAAE81F}"/>
                </a:ext>
              </a:extLst>
            </p:cNvPr>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66" name="Rectangle 65">
            <a:extLst>
              <a:ext uri="{FF2B5EF4-FFF2-40B4-BE49-F238E27FC236}">
                <a16:creationId xmlns:a16="http://schemas.microsoft.com/office/drawing/2014/main" id="{EF97AD58-0E0E-429C-A1AD-50E1FA03EECF}"/>
              </a:ext>
            </a:extLst>
          </p:cNvPr>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28" name="Title Placeholder 1">
            <a:extLst>
              <a:ext uri="{FF2B5EF4-FFF2-40B4-BE49-F238E27FC236}">
                <a16:creationId xmlns:a16="http://schemas.microsoft.com/office/drawing/2014/main" id="{1D96B2E6-343D-46D7-BB1F-34CB791E3290}"/>
              </a:ext>
            </a:extLst>
          </p:cNvPr>
          <p:cNvSpPr>
            <a:spLocks noGrp="1"/>
          </p:cNvSpPr>
          <p:nvPr>
            <p:ph type="title"/>
          </p:nvPr>
        </p:nvSpPr>
        <p:spPr bwMode="auto">
          <a:xfrm>
            <a:off x="1042988" y="1027113"/>
            <a:ext cx="7024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9" name="Text Placeholder 2">
            <a:extLst>
              <a:ext uri="{FF2B5EF4-FFF2-40B4-BE49-F238E27FC236}">
                <a16:creationId xmlns:a16="http://schemas.microsoft.com/office/drawing/2014/main" id="{9FBDDBC8-5599-46B5-AB4F-EDD8040F3D07}"/>
              </a:ext>
            </a:extLst>
          </p:cNvPr>
          <p:cNvSpPr>
            <a:spLocks noGrp="1"/>
          </p:cNvSpPr>
          <p:nvPr>
            <p:ph type="body" idx="1"/>
          </p:nvPr>
        </p:nvSpPr>
        <p:spPr bwMode="auto">
          <a:xfrm>
            <a:off x="1042988" y="2324100"/>
            <a:ext cx="6777037"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C1747D3B-0081-4C70-B690-091F7860A844}"/>
              </a:ext>
            </a:extLst>
          </p:cNvPr>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eaLnBrk="1" hangingPunct="1">
              <a:defRPr sz="1200">
                <a:solidFill>
                  <a:schemeClr val="accent1"/>
                </a:solidFill>
                <a:latin typeface="Arial" charset="0"/>
                <a:cs typeface="Arial" charset="0"/>
              </a:defRPr>
            </a:lvl1pPr>
          </a:lstStyle>
          <a:p>
            <a:pPr>
              <a:defRPr/>
            </a:pPr>
            <a:endParaRPr lang="en-US"/>
          </a:p>
        </p:txBody>
      </p:sp>
      <p:sp>
        <p:nvSpPr>
          <p:cNvPr id="62" name="Slide Number Placeholder 5">
            <a:extLst>
              <a:ext uri="{FF2B5EF4-FFF2-40B4-BE49-F238E27FC236}">
                <a16:creationId xmlns:a16="http://schemas.microsoft.com/office/drawing/2014/main" id="{F2B107EE-22CF-481E-AAEF-39DE3E5D0BD0}"/>
              </a:ext>
            </a:extLst>
          </p:cNvPr>
          <p:cNvSpPr txBox="1">
            <a:spLocks/>
          </p:cNvSpPr>
          <p:nvPr userDrawn="1"/>
        </p:nvSpPr>
        <p:spPr>
          <a:xfrm>
            <a:off x="7986713" y="6124575"/>
            <a:ext cx="641350" cy="365125"/>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161348-14C9-4C66-B6C1-D97210FFB2A3}" type="slidenum">
              <a:rPr lang="en-US" altLang="en-US">
                <a:solidFill>
                  <a:schemeClr val="accent1"/>
                </a:solidFill>
              </a:rPr>
              <a:pPr eaLnBrk="1" hangingPunct="1"/>
              <a:t>‹#›</a:t>
            </a:fld>
            <a:endParaRPr lang="en-US" altLang="en-US">
              <a:solidFill>
                <a:schemeClr val="accent1"/>
              </a:solidFill>
            </a:endParaRPr>
          </a:p>
        </p:txBody>
      </p:sp>
      <p:pic>
        <p:nvPicPr>
          <p:cNvPr id="1032" name="Picture 126">
            <a:extLst>
              <a:ext uri="{FF2B5EF4-FFF2-40B4-BE49-F238E27FC236}">
                <a16:creationId xmlns:a16="http://schemas.microsoft.com/office/drawing/2014/main" id="{FA977F94-48DD-488A-A100-FCE849717BB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87888" y="-149225"/>
            <a:ext cx="3255962"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21" r:id="rId1"/>
    <p:sldLayoutId id="2147484119" r:id="rId2"/>
    <p:sldLayoutId id="2147484120" r:id="rId3"/>
  </p:sldLayoutIdLst>
  <p:txStyles>
    <p:title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usq.pressbooks.pub/traumainformedpractice/chapter/6-2-the-teacher-must-survive-self-care-and-managing-secondary-trauma/" TargetMode="External"/><Relationship Id="rId5" Type="http://schemas.openxmlformats.org/officeDocument/2006/relationships/image" Target="../media/image10.jpeg"/><Relationship Id="rId4" Type="http://schemas.openxmlformats.org/officeDocument/2006/relationships/hyperlink" Target="https://www.pngall.com/confused-png/download/150157"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hacklibraryschool.com/2012/11/14/getting-along-with-computer-science-folk/" TargetMode="External"/><Relationship Id="rId5" Type="http://schemas.openxmlformats.org/officeDocument/2006/relationships/image" Target="../media/image14.jpeg"/><Relationship Id="rId4" Type="http://schemas.openxmlformats.org/officeDocument/2006/relationships/hyperlink" Target="https://amprandom.blogspot.com/2016/12/believe-it-or-not-you-are-unique.html"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leannlopez@maximus.com"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mailto:mtn9ba@virginia.edu" TargetMode="External"/><Relationship Id="rId5" Type="http://schemas.openxmlformats.org/officeDocument/2006/relationships/hyperlink" Target="mailto:abritten@uillinois.edu" TargetMode="External"/><Relationship Id="rId4" Type="http://schemas.openxmlformats.org/officeDocument/2006/relationships/hyperlink" Target="mailto:jennifersmolnik@maximus.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47000">
              <a:schemeClr val="accent1">
                <a:lumMod val="0"/>
                <a:lumOff val="100000"/>
              </a:schemeClr>
            </a:gs>
            <a:gs pos="100000">
              <a:schemeClr val="accent1">
                <a:lumMod val="100000"/>
              </a:schemeClr>
            </a:gs>
          </a:gsLst>
          <a:path path="rect">
            <a:fillToRect l="50000" t="50000" r="50000" b="50000"/>
          </a:path>
        </a:gradFill>
        <a:effectLst/>
      </p:bgPr>
    </p:bg>
    <p:spTree>
      <p:nvGrpSpPr>
        <p:cNvPr id="1" name=""/>
        <p:cNvGrpSpPr/>
        <p:nvPr/>
      </p:nvGrpSpPr>
      <p:grpSpPr>
        <a:xfrm>
          <a:off x="0" y="0"/>
          <a:ext cx="0" cy="0"/>
          <a:chOff x="0" y="0"/>
          <a:chExt cx="0" cy="0"/>
        </a:xfrm>
      </p:grpSpPr>
      <p:sp>
        <p:nvSpPr>
          <p:cNvPr id="4098" name="Title 5">
            <a:extLst>
              <a:ext uri="{FF2B5EF4-FFF2-40B4-BE49-F238E27FC236}">
                <a16:creationId xmlns:a16="http://schemas.microsoft.com/office/drawing/2014/main" id="{152CB3A2-7B9F-4FED-9B58-438A2AFDF7D2}"/>
              </a:ext>
            </a:extLst>
          </p:cNvPr>
          <p:cNvSpPr>
            <a:spLocks noGrp="1"/>
          </p:cNvSpPr>
          <p:nvPr>
            <p:ph type="ctrTitle"/>
          </p:nvPr>
        </p:nvSpPr>
        <p:spPr>
          <a:xfrm>
            <a:off x="4495800" y="2206823"/>
            <a:ext cx="3962400" cy="2250417"/>
          </a:xfrm>
        </p:spPr>
        <p:txBody>
          <a:bodyPr>
            <a:normAutofit/>
          </a:bodyPr>
          <a:lstStyle/>
          <a:p>
            <a:r>
              <a:rPr lang="en-US" altLang="en-US" sz="2800" dirty="0">
                <a:solidFill>
                  <a:schemeClr val="tx1"/>
                </a:solidFill>
                <a:latin typeface="Britannic Bold" panose="020F0502020204030204" pitchFamily="34" charset="0"/>
              </a:rPr>
              <a:t>Optimizing Recharge Unit Management: Challenges, Strategies, Oversight, and Templates</a:t>
            </a:r>
          </a:p>
        </p:txBody>
      </p:sp>
      <p:sp>
        <p:nvSpPr>
          <p:cNvPr id="4099" name="Subtitle 6">
            <a:extLst>
              <a:ext uri="{FF2B5EF4-FFF2-40B4-BE49-F238E27FC236}">
                <a16:creationId xmlns:a16="http://schemas.microsoft.com/office/drawing/2014/main" id="{B6A5BAF4-78F4-4C91-948B-B69D14917E59}"/>
              </a:ext>
            </a:extLst>
          </p:cNvPr>
          <p:cNvSpPr>
            <a:spLocks noGrp="1"/>
          </p:cNvSpPr>
          <p:nvPr>
            <p:ph type="subTitle" idx="1"/>
          </p:nvPr>
        </p:nvSpPr>
        <p:spPr>
          <a:xfrm>
            <a:off x="4802981" y="1694191"/>
            <a:ext cx="3162300" cy="523219"/>
          </a:xfrm>
        </p:spPr>
        <p:txBody>
          <a:bodyPr/>
          <a:lstStyle/>
          <a:p>
            <a:pPr algn="ctr"/>
            <a:r>
              <a:rPr lang="en-US" altLang="en-US" b="1" dirty="0">
                <a:solidFill>
                  <a:schemeClr val="bg2">
                    <a:lumMod val="90000"/>
                    <a:lumOff val="10000"/>
                  </a:schemeClr>
                </a:solidFill>
              </a:rPr>
              <a:t>Leading Excellence in Research Costing  Practices</a:t>
            </a:r>
          </a:p>
        </p:txBody>
      </p:sp>
      <p:sp>
        <p:nvSpPr>
          <p:cNvPr id="7" name="TextBox 6">
            <a:extLst>
              <a:ext uri="{FF2B5EF4-FFF2-40B4-BE49-F238E27FC236}">
                <a16:creationId xmlns:a16="http://schemas.microsoft.com/office/drawing/2014/main" id="{CAB0DC39-F1F5-4757-BB7E-DF316155B3F3}"/>
              </a:ext>
            </a:extLst>
          </p:cNvPr>
          <p:cNvSpPr txBox="1"/>
          <p:nvPr/>
        </p:nvSpPr>
        <p:spPr>
          <a:xfrm>
            <a:off x="4575174" y="5562600"/>
            <a:ext cx="3654425" cy="523220"/>
          </a:xfrm>
          <a:prstGeom prst="rect">
            <a:avLst/>
          </a:prstGeom>
          <a:noFill/>
        </p:spPr>
        <p:txBody>
          <a:bodyPr wrap="square">
            <a:spAutoFit/>
          </a:bodyPr>
          <a:lstStyle/>
          <a:p>
            <a:pPr algn="ctr" eaLnBrk="1" hangingPunct="1">
              <a:defRPr/>
            </a:pPr>
            <a:r>
              <a:rPr lang="en-US" sz="1400" b="1" dirty="0">
                <a:solidFill>
                  <a:schemeClr val="bg2">
                    <a:lumMod val="90000"/>
                    <a:lumOff val="10000"/>
                  </a:schemeClr>
                </a:solidFill>
                <a:latin typeface="+mn-lt"/>
                <a:cs typeface="Arial" charset="0"/>
              </a:rPr>
              <a:t>General Conference</a:t>
            </a:r>
          </a:p>
          <a:p>
            <a:pPr algn="ctr" eaLnBrk="1" hangingPunct="1">
              <a:defRPr/>
            </a:pPr>
            <a:r>
              <a:rPr lang="en-US" sz="1400" b="1" dirty="0">
                <a:solidFill>
                  <a:schemeClr val="bg2">
                    <a:lumMod val="90000"/>
                    <a:lumOff val="10000"/>
                  </a:schemeClr>
                </a:solidFill>
                <a:latin typeface="+mn-lt"/>
                <a:cs typeface="Arial" charset="0"/>
              </a:rPr>
              <a:t>October 30-November 1, 2024</a:t>
            </a:r>
          </a:p>
        </p:txBody>
      </p:sp>
      <p:sp>
        <p:nvSpPr>
          <p:cNvPr id="3" name="TextBox 2">
            <a:extLst>
              <a:ext uri="{FF2B5EF4-FFF2-40B4-BE49-F238E27FC236}">
                <a16:creationId xmlns:a16="http://schemas.microsoft.com/office/drawing/2014/main" id="{2F41F630-F010-617A-6411-C10AB7F1998B}"/>
              </a:ext>
            </a:extLst>
          </p:cNvPr>
          <p:cNvSpPr txBox="1"/>
          <p:nvPr/>
        </p:nvSpPr>
        <p:spPr>
          <a:xfrm>
            <a:off x="4575174" y="4487453"/>
            <a:ext cx="3654425" cy="1354217"/>
          </a:xfrm>
          <a:prstGeom prst="rect">
            <a:avLst/>
          </a:prstGeom>
          <a:noFill/>
        </p:spPr>
        <p:txBody>
          <a:bodyPr wrap="square" rtlCol="0">
            <a:spAutoFit/>
          </a:bodyPr>
          <a:lstStyle/>
          <a:p>
            <a:r>
              <a:rPr lang="en-US" sz="1600" dirty="0">
                <a:latin typeface="Britannic Bold" panose="020B0903060703020204" pitchFamily="34" charset="0"/>
              </a:rPr>
              <a:t>Jenny Smolnik, Maximus</a:t>
            </a:r>
            <a:br>
              <a:rPr lang="en-US" sz="1600" dirty="0">
                <a:latin typeface="Britannic Bold" panose="020B0903060703020204" pitchFamily="34" charset="0"/>
              </a:rPr>
            </a:br>
            <a:r>
              <a:rPr lang="en-US" sz="1600" dirty="0">
                <a:latin typeface="Britannic Bold" panose="020B0903060703020204" pitchFamily="34" charset="0"/>
              </a:rPr>
              <a:t>Leann Lopez, Maximus</a:t>
            </a:r>
          </a:p>
          <a:p>
            <a:r>
              <a:rPr lang="en-US" sz="1600" dirty="0">
                <a:latin typeface="Britannic Bold" panose="020B0903060703020204" pitchFamily="34" charset="0"/>
              </a:rPr>
              <a:t>André Britten, University of Illinois</a:t>
            </a:r>
          </a:p>
          <a:p>
            <a:r>
              <a:rPr lang="en-US" sz="1600" dirty="0">
                <a:latin typeface="Britannic Bold" panose="020B0903060703020204" pitchFamily="34" charset="0"/>
              </a:rPr>
              <a:t>Minh Nguyen, University of Virginia</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a:extLst>
              <a:ext uri="{FF2B5EF4-FFF2-40B4-BE49-F238E27FC236}">
                <a16:creationId xmlns:a16="http://schemas.microsoft.com/office/drawing/2014/main" id="{06423965-6712-439D-A62E-27FA750A950A}"/>
              </a:ext>
            </a:extLst>
          </p:cNvPr>
          <p:cNvSpPr>
            <a:spLocks noGrp="1"/>
          </p:cNvSpPr>
          <p:nvPr>
            <p:ph type="title"/>
          </p:nvPr>
        </p:nvSpPr>
        <p:spPr>
          <a:xfrm>
            <a:off x="914400" y="1143000"/>
            <a:ext cx="7620000" cy="1143000"/>
          </a:xfrm>
        </p:spPr>
        <p:txBody>
          <a:bodyPr anchor="t"/>
          <a:lstStyle/>
          <a:p>
            <a:pPr eaLnBrk="1" hangingPunct="1"/>
            <a:r>
              <a:rPr lang="en-US" dirty="0"/>
              <a:t>Baselining Internal Documents</a:t>
            </a:r>
            <a:endParaRPr lang="en-US" altLang="en-US" dirty="0">
              <a:latin typeface="Britannic Bold" panose="020B0903060703020204" pitchFamily="34" charset="0"/>
            </a:endParaRPr>
          </a:p>
        </p:txBody>
      </p:sp>
      <p:sp>
        <p:nvSpPr>
          <p:cNvPr id="5123" name="Content Placeholder 1">
            <a:extLst>
              <a:ext uri="{FF2B5EF4-FFF2-40B4-BE49-F238E27FC236}">
                <a16:creationId xmlns:a16="http://schemas.microsoft.com/office/drawing/2014/main" id="{50208FBA-F87F-48EF-8B9C-485D3877FE4E}"/>
              </a:ext>
            </a:extLst>
          </p:cNvPr>
          <p:cNvSpPr>
            <a:spLocks noGrp="1"/>
          </p:cNvSpPr>
          <p:nvPr>
            <p:ph idx="1"/>
          </p:nvPr>
        </p:nvSpPr>
        <p:spPr>
          <a:xfrm>
            <a:off x="914400" y="1981200"/>
            <a:ext cx="6777038" cy="3508375"/>
          </a:xfrm>
        </p:spPr>
        <p:txBody>
          <a:bodyPr/>
          <a:lstStyle/>
          <a:p>
            <a:pPr marL="69850" indent="0">
              <a:buNone/>
            </a:pPr>
            <a:r>
              <a:rPr lang="en-US" altLang="en-US" dirty="0"/>
              <a:t>TEMPLATES</a:t>
            </a:r>
          </a:p>
          <a:p>
            <a:pPr indent="-342900"/>
            <a:r>
              <a:rPr lang="en-US" dirty="0"/>
              <a:t>Rate Calculations</a:t>
            </a:r>
          </a:p>
          <a:p>
            <a:pPr marL="582613" lvl="1" indent="-285750">
              <a:buFont typeface="Arial"/>
              <a:buChar char="•"/>
            </a:pPr>
            <a:r>
              <a:rPr lang="en-US" dirty="0"/>
              <a:t>Units of service</a:t>
            </a:r>
          </a:p>
          <a:p>
            <a:pPr marL="582613" lvl="1" indent="-285750">
              <a:buFont typeface="Arial"/>
              <a:buChar char="•"/>
            </a:pPr>
            <a:r>
              <a:rPr lang="en-US" dirty="0"/>
              <a:t>Estimate usage</a:t>
            </a:r>
          </a:p>
          <a:p>
            <a:pPr marL="582613" lvl="1" indent="-285750">
              <a:buFont typeface="Arial"/>
              <a:buChar char="•"/>
            </a:pPr>
            <a:r>
              <a:rPr lang="en-US" dirty="0"/>
              <a:t>Allowable rate components</a:t>
            </a:r>
          </a:p>
          <a:p>
            <a:pPr marL="582613" lvl="1" indent="-285750">
              <a:buFont typeface="Arial"/>
              <a:buChar char="•"/>
            </a:pPr>
            <a:r>
              <a:rPr lang="en-US" dirty="0"/>
              <a:t>Surplus/Deficit</a:t>
            </a:r>
          </a:p>
          <a:p>
            <a:pPr marL="582613" lvl="1" indent="-285750">
              <a:buFont typeface="Arial"/>
              <a:buChar char="•"/>
            </a:pPr>
            <a:r>
              <a:rPr lang="en-US" dirty="0"/>
              <a:t>Required Routing/ Approvals</a:t>
            </a:r>
          </a:p>
          <a:p>
            <a:pPr marL="285750" lvl="0" indent="-285750">
              <a:buFont typeface="Arial"/>
              <a:buChar char="•"/>
            </a:pPr>
            <a:endParaRPr lang="en-US" dirty="0"/>
          </a:p>
          <a:p>
            <a:pPr indent="-342900"/>
            <a:r>
              <a:rPr lang="en-US" dirty="0"/>
              <a:t>SC Review</a:t>
            </a:r>
          </a:p>
          <a:p>
            <a:pPr marL="582613" lvl="1" indent="-285750">
              <a:buFont typeface="Arial"/>
              <a:buChar char="•"/>
            </a:pPr>
            <a:r>
              <a:rPr lang="en-US" dirty="0"/>
              <a:t>At least every two years</a:t>
            </a:r>
          </a:p>
          <a:p>
            <a:endParaRPr lang="en-US" altLang="en-US" dirty="0"/>
          </a:p>
        </p:txBody>
      </p:sp>
    </p:spTree>
    <p:extLst>
      <p:ext uri="{BB962C8B-B14F-4D97-AF65-F5344CB8AC3E}">
        <p14:creationId xmlns:p14="http://schemas.microsoft.com/office/powerpoint/2010/main" val="3284711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a:extLst>
              <a:ext uri="{FF2B5EF4-FFF2-40B4-BE49-F238E27FC236}">
                <a16:creationId xmlns:a16="http://schemas.microsoft.com/office/drawing/2014/main" id="{06423965-6712-439D-A62E-27FA750A950A}"/>
              </a:ext>
            </a:extLst>
          </p:cNvPr>
          <p:cNvSpPr>
            <a:spLocks noGrp="1"/>
          </p:cNvSpPr>
          <p:nvPr>
            <p:ph type="title"/>
          </p:nvPr>
        </p:nvSpPr>
        <p:spPr>
          <a:xfrm>
            <a:off x="457200" y="334209"/>
            <a:ext cx="7620000" cy="1143000"/>
          </a:xfrm>
        </p:spPr>
        <p:txBody>
          <a:bodyPr anchor="t"/>
          <a:lstStyle/>
          <a:p>
            <a:pPr eaLnBrk="1" hangingPunct="1"/>
            <a:r>
              <a:rPr lang="en-US" sz="2000" dirty="0"/>
              <a:t>Template Examples</a:t>
            </a:r>
            <a:endParaRPr lang="en-US" altLang="en-US" sz="2000" dirty="0">
              <a:latin typeface="Britannic Bold" panose="020B0903060703020204" pitchFamily="34" charset="0"/>
            </a:endParaRPr>
          </a:p>
        </p:txBody>
      </p:sp>
      <p:sp>
        <p:nvSpPr>
          <p:cNvPr id="5123" name="Content Placeholder 1">
            <a:extLst>
              <a:ext uri="{FF2B5EF4-FFF2-40B4-BE49-F238E27FC236}">
                <a16:creationId xmlns:a16="http://schemas.microsoft.com/office/drawing/2014/main" id="{50208FBA-F87F-48EF-8B9C-485D3877FE4E}"/>
              </a:ext>
            </a:extLst>
          </p:cNvPr>
          <p:cNvSpPr>
            <a:spLocks noGrp="1"/>
          </p:cNvSpPr>
          <p:nvPr>
            <p:ph idx="1"/>
          </p:nvPr>
        </p:nvSpPr>
        <p:spPr>
          <a:xfrm>
            <a:off x="914400" y="1981200"/>
            <a:ext cx="7391400" cy="3508375"/>
          </a:xfrm>
        </p:spPr>
        <p:txBody>
          <a:bodyPr/>
          <a:lstStyle/>
          <a:p>
            <a:pPr marL="285750" lvl="0" indent="-285750">
              <a:buFont typeface="Arial"/>
              <a:buChar char="•"/>
            </a:pPr>
            <a:endParaRPr lang="en-US" dirty="0"/>
          </a:p>
          <a:p>
            <a:pPr marL="285750" lvl="0" indent="-285750">
              <a:buFont typeface="Arial"/>
              <a:buChar char="•"/>
            </a:pPr>
            <a:endParaRPr lang="en-US" dirty="0"/>
          </a:p>
          <a:p>
            <a:pPr marL="285750" lvl="0" indent="-285750">
              <a:buFont typeface="Arial"/>
              <a:buChar char="•"/>
            </a:pPr>
            <a:endParaRPr lang="en-US" dirty="0"/>
          </a:p>
          <a:p>
            <a:pPr marL="285750" lvl="0" indent="-285750">
              <a:buFont typeface="Arial"/>
              <a:buChar char="•"/>
            </a:pPr>
            <a:endParaRPr lang="en-US" dirty="0"/>
          </a:p>
          <a:p>
            <a:pPr marL="285750" lvl="0" indent="-285750">
              <a:buFont typeface="Arial"/>
              <a:buChar char="•"/>
            </a:pPr>
            <a:endParaRPr lang="en-US" dirty="0"/>
          </a:p>
          <a:p>
            <a:pPr marL="285750" lvl="0" indent="-285750">
              <a:buFont typeface="Arial"/>
              <a:buChar char="•"/>
            </a:pPr>
            <a:endParaRPr lang="en-US" dirty="0"/>
          </a:p>
          <a:p>
            <a:pPr marL="285750" lvl="0" indent="-285750">
              <a:buFont typeface="Arial"/>
              <a:buChar char="•"/>
            </a:pPr>
            <a:endParaRPr lang="en-US" dirty="0"/>
          </a:p>
          <a:p>
            <a:pPr marL="69850" indent="0">
              <a:buNone/>
            </a:pPr>
            <a:endParaRPr lang="en-US" dirty="0"/>
          </a:p>
          <a:p>
            <a:pPr marL="69850" indent="0">
              <a:buNone/>
            </a:pPr>
            <a:endParaRPr lang="en-US" sz="1600" dirty="0">
              <a:cs typeface="Arial"/>
            </a:endParaRPr>
          </a:p>
          <a:p>
            <a:pPr marL="69850" indent="0">
              <a:buNone/>
            </a:pPr>
            <a:r>
              <a:rPr lang="en-US" sz="1600" dirty="0">
                <a:cs typeface="Arial"/>
              </a:rPr>
              <a:t>Calculate Rates: User types, external rates include F&amp;A and other?, market rate analysis, track estimated vs. actual use </a:t>
            </a:r>
            <a:endParaRPr lang="en-US" sz="1600" dirty="0"/>
          </a:p>
          <a:p>
            <a:endParaRPr lang="en-US" altLang="en-US" dirty="0"/>
          </a:p>
        </p:txBody>
      </p:sp>
      <p:pic>
        <p:nvPicPr>
          <p:cNvPr id="2" name="Content Placeholder 2" descr="A screenshot of a document&#10;&#10;Description automatically generated">
            <a:extLst>
              <a:ext uri="{FF2B5EF4-FFF2-40B4-BE49-F238E27FC236}">
                <a16:creationId xmlns:a16="http://schemas.microsoft.com/office/drawing/2014/main" id="{A5CF8880-92B2-3A4A-B87C-97406EDB34B2}"/>
              </a:ext>
            </a:extLst>
          </p:cNvPr>
          <p:cNvPicPr>
            <a:picLocks noChangeAspect="1"/>
          </p:cNvPicPr>
          <p:nvPr/>
        </p:nvPicPr>
        <p:blipFill>
          <a:blip r:embed="rId2"/>
          <a:stretch>
            <a:fillRect/>
          </a:stretch>
        </p:blipFill>
        <p:spPr>
          <a:xfrm>
            <a:off x="520907" y="1066800"/>
            <a:ext cx="8102185" cy="4583866"/>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894692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a:extLst>
              <a:ext uri="{FF2B5EF4-FFF2-40B4-BE49-F238E27FC236}">
                <a16:creationId xmlns:a16="http://schemas.microsoft.com/office/drawing/2014/main" id="{06423965-6712-439D-A62E-27FA750A950A}"/>
              </a:ext>
            </a:extLst>
          </p:cNvPr>
          <p:cNvSpPr>
            <a:spLocks noGrp="1"/>
          </p:cNvSpPr>
          <p:nvPr>
            <p:ph type="title"/>
          </p:nvPr>
        </p:nvSpPr>
        <p:spPr>
          <a:xfrm>
            <a:off x="457200" y="334209"/>
            <a:ext cx="7620000" cy="1143000"/>
          </a:xfrm>
        </p:spPr>
        <p:txBody>
          <a:bodyPr anchor="t"/>
          <a:lstStyle/>
          <a:p>
            <a:pPr eaLnBrk="1" hangingPunct="1"/>
            <a:r>
              <a:rPr lang="en-US" sz="2000" dirty="0"/>
              <a:t>Template Examples</a:t>
            </a:r>
            <a:endParaRPr lang="en-US" altLang="en-US" sz="2000" dirty="0">
              <a:latin typeface="Britannic Bold" panose="020B0903060703020204" pitchFamily="34" charset="0"/>
            </a:endParaRPr>
          </a:p>
        </p:txBody>
      </p:sp>
      <p:sp>
        <p:nvSpPr>
          <p:cNvPr id="5123" name="Content Placeholder 1">
            <a:extLst>
              <a:ext uri="{FF2B5EF4-FFF2-40B4-BE49-F238E27FC236}">
                <a16:creationId xmlns:a16="http://schemas.microsoft.com/office/drawing/2014/main" id="{50208FBA-F87F-48EF-8B9C-485D3877FE4E}"/>
              </a:ext>
            </a:extLst>
          </p:cNvPr>
          <p:cNvSpPr>
            <a:spLocks noGrp="1"/>
          </p:cNvSpPr>
          <p:nvPr>
            <p:ph idx="1"/>
          </p:nvPr>
        </p:nvSpPr>
        <p:spPr>
          <a:xfrm>
            <a:off x="914400" y="1981200"/>
            <a:ext cx="7391400" cy="3508375"/>
          </a:xfrm>
        </p:spPr>
        <p:txBody>
          <a:bodyPr/>
          <a:lstStyle/>
          <a:p>
            <a:pPr marL="285750" lvl="0" indent="-285750">
              <a:buFont typeface="Arial"/>
              <a:buChar char="•"/>
            </a:pPr>
            <a:endParaRPr lang="en-US" dirty="0"/>
          </a:p>
          <a:p>
            <a:pPr marL="285750" lvl="0" indent="-285750">
              <a:buFont typeface="Arial"/>
              <a:buChar char="•"/>
            </a:pPr>
            <a:endParaRPr lang="en-US" dirty="0"/>
          </a:p>
          <a:p>
            <a:pPr marL="285750" lvl="0" indent="-285750">
              <a:buFont typeface="Arial"/>
              <a:buChar char="•"/>
            </a:pPr>
            <a:endParaRPr lang="en-US" dirty="0"/>
          </a:p>
          <a:p>
            <a:pPr marL="285750" lvl="0" indent="-285750">
              <a:buFont typeface="Arial"/>
              <a:buChar char="•"/>
            </a:pPr>
            <a:endParaRPr lang="en-US" dirty="0"/>
          </a:p>
          <a:p>
            <a:pPr marL="285750" lvl="0" indent="-285750">
              <a:buFont typeface="Arial"/>
              <a:buChar char="•"/>
            </a:pPr>
            <a:endParaRPr lang="en-US" dirty="0"/>
          </a:p>
          <a:p>
            <a:pPr marL="285750" lvl="0" indent="-285750">
              <a:buFont typeface="Arial"/>
              <a:buChar char="•"/>
            </a:pPr>
            <a:endParaRPr lang="en-US" dirty="0"/>
          </a:p>
          <a:p>
            <a:pPr marL="285750" lvl="0" indent="-285750">
              <a:buFont typeface="Arial"/>
              <a:buChar char="•"/>
            </a:pPr>
            <a:endParaRPr lang="en-US" dirty="0"/>
          </a:p>
          <a:p>
            <a:pPr marL="69850" indent="0">
              <a:buNone/>
            </a:pPr>
            <a:endParaRPr lang="en-US" dirty="0"/>
          </a:p>
          <a:p>
            <a:pPr marL="69850" indent="0">
              <a:buNone/>
            </a:pPr>
            <a:endParaRPr lang="en-US" sz="1600" dirty="0">
              <a:cs typeface="Arial"/>
            </a:endParaRPr>
          </a:p>
          <a:p>
            <a:pPr marL="69850" indent="0">
              <a:buNone/>
            </a:pPr>
            <a:r>
              <a:rPr lang="en-US" sz="1600" dirty="0">
                <a:cs typeface="Arial"/>
              </a:rPr>
              <a:t>Salaries &amp; Wages: Whether charged in SC account or elsewhere, this is usually where most of institutional investment lives.</a:t>
            </a:r>
            <a:endParaRPr lang="en-US" sz="1600" dirty="0"/>
          </a:p>
          <a:p>
            <a:endParaRPr lang="en-US" altLang="en-US" dirty="0"/>
          </a:p>
        </p:txBody>
      </p:sp>
      <p:pic>
        <p:nvPicPr>
          <p:cNvPr id="3" name="Content Placeholder 7">
            <a:extLst>
              <a:ext uri="{FF2B5EF4-FFF2-40B4-BE49-F238E27FC236}">
                <a16:creationId xmlns:a16="http://schemas.microsoft.com/office/drawing/2014/main" id="{9A089141-803A-F26C-2587-981E9D8EEACE}"/>
              </a:ext>
            </a:extLst>
          </p:cNvPr>
          <p:cNvPicPr>
            <a:picLocks noChangeAspect="1"/>
          </p:cNvPicPr>
          <p:nvPr/>
        </p:nvPicPr>
        <p:blipFill>
          <a:blip r:embed="rId2"/>
          <a:stretch>
            <a:fillRect/>
          </a:stretch>
        </p:blipFill>
        <p:spPr>
          <a:xfrm>
            <a:off x="133692" y="1981200"/>
            <a:ext cx="8876615" cy="2819400"/>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200053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a:extLst>
              <a:ext uri="{FF2B5EF4-FFF2-40B4-BE49-F238E27FC236}">
                <a16:creationId xmlns:a16="http://schemas.microsoft.com/office/drawing/2014/main" id="{06423965-6712-439D-A62E-27FA750A950A}"/>
              </a:ext>
            </a:extLst>
          </p:cNvPr>
          <p:cNvSpPr>
            <a:spLocks noGrp="1"/>
          </p:cNvSpPr>
          <p:nvPr>
            <p:ph type="title"/>
          </p:nvPr>
        </p:nvSpPr>
        <p:spPr>
          <a:xfrm>
            <a:off x="457200" y="334209"/>
            <a:ext cx="7620000" cy="1143000"/>
          </a:xfrm>
        </p:spPr>
        <p:txBody>
          <a:bodyPr anchor="t"/>
          <a:lstStyle/>
          <a:p>
            <a:pPr eaLnBrk="1" hangingPunct="1"/>
            <a:r>
              <a:rPr lang="en-US" sz="2000" dirty="0"/>
              <a:t>Template Examples</a:t>
            </a:r>
            <a:endParaRPr lang="en-US" altLang="en-US" sz="2000" dirty="0">
              <a:latin typeface="Britannic Bold" panose="020B0903060703020204" pitchFamily="34" charset="0"/>
            </a:endParaRPr>
          </a:p>
        </p:txBody>
      </p:sp>
      <p:sp>
        <p:nvSpPr>
          <p:cNvPr id="5123" name="Content Placeholder 1">
            <a:extLst>
              <a:ext uri="{FF2B5EF4-FFF2-40B4-BE49-F238E27FC236}">
                <a16:creationId xmlns:a16="http://schemas.microsoft.com/office/drawing/2014/main" id="{50208FBA-F87F-48EF-8B9C-485D3877FE4E}"/>
              </a:ext>
            </a:extLst>
          </p:cNvPr>
          <p:cNvSpPr>
            <a:spLocks noGrp="1"/>
          </p:cNvSpPr>
          <p:nvPr>
            <p:ph idx="1"/>
          </p:nvPr>
        </p:nvSpPr>
        <p:spPr>
          <a:xfrm>
            <a:off x="914400" y="1981200"/>
            <a:ext cx="7391400" cy="3508375"/>
          </a:xfrm>
        </p:spPr>
        <p:txBody>
          <a:bodyPr/>
          <a:lstStyle/>
          <a:p>
            <a:pPr marL="285750" lvl="0" indent="-285750">
              <a:buFont typeface="Arial"/>
              <a:buChar char="•"/>
            </a:pPr>
            <a:endParaRPr lang="en-US" dirty="0"/>
          </a:p>
          <a:p>
            <a:pPr marL="285750" lvl="0" indent="-285750">
              <a:buFont typeface="Arial"/>
              <a:buChar char="•"/>
            </a:pPr>
            <a:endParaRPr lang="en-US" dirty="0"/>
          </a:p>
          <a:p>
            <a:pPr marL="285750" lvl="0" indent="-285750">
              <a:buFont typeface="Arial"/>
              <a:buChar char="•"/>
            </a:pPr>
            <a:endParaRPr lang="en-US" dirty="0"/>
          </a:p>
          <a:p>
            <a:pPr marL="285750" lvl="0" indent="-285750">
              <a:buFont typeface="Arial"/>
              <a:buChar char="•"/>
            </a:pPr>
            <a:endParaRPr lang="en-US" dirty="0"/>
          </a:p>
          <a:p>
            <a:pPr marL="285750" lvl="0" indent="-285750">
              <a:buFont typeface="Arial"/>
              <a:buChar char="•"/>
            </a:pPr>
            <a:endParaRPr lang="en-US" dirty="0"/>
          </a:p>
          <a:p>
            <a:pPr marL="285750" lvl="0" indent="-285750">
              <a:buFont typeface="Arial"/>
              <a:buChar char="•"/>
            </a:pPr>
            <a:endParaRPr lang="en-US" dirty="0"/>
          </a:p>
          <a:p>
            <a:pPr marL="285750" lvl="0" indent="-285750">
              <a:buFont typeface="Arial"/>
              <a:buChar char="•"/>
            </a:pPr>
            <a:endParaRPr lang="en-US" dirty="0"/>
          </a:p>
          <a:p>
            <a:pPr marL="69850" indent="0">
              <a:buNone/>
            </a:pPr>
            <a:endParaRPr lang="en-US" dirty="0"/>
          </a:p>
          <a:p>
            <a:pPr marL="69850" indent="0">
              <a:buNone/>
            </a:pPr>
            <a:r>
              <a:rPr lang="en-US" sz="1600" dirty="0">
                <a:cs typeface="Arial"/>
              </a:rPr>
              <a:t>Equipment Depreciation: Capital asset ID, description, useful life, Acquisition cost/date, current year depreciation, funding source(s) (i.e. University/federal/private/cost share)</a:t>
            </a:r>
          </a:p>
          <a:p>
            <a:endParaRPr lang="en-US" altLang="en-US" dirty="0"/>
          </a:p>
        </p:txBody>
      </p:sp>
      <p:pic>
        <p:nvPicPr>
          <p:cNvPr id="3" name="Content Placeholder 5" descr="A table with numbers and text&#10;&#10;Description automatically generated">
            <a:extLst>
              <a:ext uri="{FF2B5EF4-FFF2-40B4-BE49-F238E27FC236}">
                <a16:creationId xmlns:a16="http://schemas.microsoft.com/office/drawing/2014/main" id="{E5563813-764C-A1BC-A323-BEDF239515CE}"/>
              </a:ext>
            </a:extLst>
          </p:cNvPr>
          <p:cNvPicPr>
            <a:picLocks noChangeAspect="1"/>
          </p:cNvPicPr>
          <p:nvPr/>
        </p:nvPicPr>
        <p:blipFill>
          <a:blip r:embed="rId3"/>
          <a:stretch>
            <a:fillRect/>
          </a:stretch>
        </p:blipFill>
        <p:spPr>
          <a:xfrm>
            <a:off x="95250" y="1981200"/>
            <a:ext cx="8953500" cy="2488621"/>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826266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a:extLst>
              <a:ext uri="{FF2B5EF4-FFF2-40B4-BE49-F238E27FC236}">
                <a16:creationId xmlns:a16="http://schemas.microsoft.com/office/drawing/2014/main" id="{06423965-6712-439D-A62E-27FA750A950A}"/>
              </a:ext>
            </a:extLst>
          </p:cNvPr>
          <p:cNvSpPr>
            <a:spLocks noGrp="1"/>
          </p:cNvSpPr>
          <p:nvPr>
            <p:ph type="title"/>
          </p:nvPr>
        </p:nvSpPr>
        <p:spPr>
          <a:xfrm>
            <a:off x="457200" y="334209"/>
            <a:ext cx="7620000" cy="1143000"/>
          </a:xfrm>
        </p:spPr>
        <p:txBody>
          <a:bodyPr anchor="t"/>
          <a:lstStyle/>
          <a:p>
            <a:pPr eaLnBrk="1" hangingPunct="1"/>
            <a:r>
              <a:rPr lang="en-US" sz="2000" dirty="0"/>
              <a:t>Template Examples</a:t>
            </a:r>
            <a:endParaRPr lang="en-US" altLang="en-US" sz="2000" dirty="0">
              <a:latin typeface="Britannic Bold" panose="020B0903060703020204" pitchFamily="34" charset="0"/>
            </a:endParaRPr>
          </a:p>
        </p:txBody>
      </p:sp>
      <p:sp>
        <p:nvSpPr>
          <p:cNvPr id="5123" name="Content Placeholder 1">
            <a:extLst>
              <a:ext uri="{FF2B5EF4-FFF2-40B4-BE49-F238E27FC236}">
                <a16:creationId xmlns:a16="http://schemas.microsoft.com/office/drawing/2014/main" id="{50208FBA-F87F-48EF-8B9C-485D3877FE4E}"/>
              </a:ext>
            </a:extLst>
          </p:cNvPr>
          <p:cNvSpPr>
            <a:spLocks noGrp="1"/>
          </p:cNvSpPr>
          <p:nvPr>
            <p:ph idx="1"/>
          </p:nvPr>
        </p:nvSpPr>
        <p:spPr>
          <a:xfrm>
            <a:off x="914400" y="1981200"/>
            <a:ext cx="7391400" cy="3508375"/>
          </a:xfrm>
        </p:spPr>
        <p:txBody>
          <a:bodyPr/>
          <a:lstStyle/>
          <a:p>
            <a:pPr marL="285750" lvl="0" indent="-285750">
              <a:buFont typeface="Arial"/>
              <a:buChar char="•"/>
            </a:pPr>
            <a:endParaRPr lang="en-US" dirty="0"/>
          </a:p>
          <a:p>
            <a:pPr marL="285750" lvl="0" indent="-285750">
              <a:buFont typeface="Arial"/>
              <a:buChar char="•"/>
            </a:pPr>
            <a:endParaRPr lang="en-US" dirty="0"/>
          </a:p>
          <a:p>
            <a:pPr marL="285750" lvl="0" indent="-285750">
              <a:buFont typeface="Arial"/>
              <a:buChar char="•"/>
            </a:pPr>
            <a:endParaRPr lang="en-US" dirty="0"/>
          </a:p>
          <a:p>
            <a:pPr marL="285750" lvl="0" indent="-285750">
              <a:buFont typeface="Arial"/>
              <a:buChar char="•"/>
            </a:pPr>
            <a:endParaRPr lang="en-US" dirty="0"/>
          </a:p>
          <a:p>
            <a:pPr marL="285750" lvl="0" indent="-285750">
              <a:buFont typeface="Arial"/>
              <a:buChar char="•"/>
            </a:pPr>
            <a:endParaRPr lang="en-US" dirty="0"/>
          </a:p>
          <a:p>
            <a:pPr marL="285750" lvl="0" indent="-285750">
              <a:buFont typeface="Arial"/>
              <a:buChar char="•"/>
            </a:pPr>
            <a:endParaRPr lang="en-US" dirty="0"/>
          </a:p>
          <a:p>
            <a:pPr marL="285750" lvl="0" indent="-285750">
              <a:buFont typeface="Arial"/>
              <a:buChar char="•"/>
            </a:pPr>
            <a:endParaRPr lang="en-US" dirty="0"/>
          </a:p>
          <a:p>
            <a:pPr marL="69850" indent="0">
              <a:buNone/>
            </a:pPr>
            <a:endParaRPr lang="en-US" dirty="0"/>
          </a:p>
          <a:p>
            <a:pPr marL="69850" indent="0">
              <a:buNone/>
            </a:pPr>
            <a:endParaRPr lang="en-US" sz="1600" dirty="0">
              <a:cs typeface="Arial"/>
            </a:endParaRPr>
          </a:p>
          <a:p>
            <a:pPr marL="69850" indent="0">
              <a:buNone/>
            </a:pPr>
            <a:r>
              <a:rPr lang="en-US" sz="1600" dirty="0">
                <a:cs typeface="Arial"/>
              </a:rPr>
              <a:t>Other fixed/variable costs: Object code level budgeting communicates allowable costs and is more defensible in an audit.</a:t>
            </a:r>
            <a:endParaRPr lang="en-US" sz="1600" dirty="0"/>
          </a:p>
          <a:p>
            <a:endParaRPr lang="en-US" altLang="en-US" dirty="0"/>
          </a:p>
        </p:txBody>
      </p:sp>
      <p:pic>
        <p:nvPicPr>
          <p:cNvPr id="3" name="Content Placeholder 14" descr="A table with numbers and symbols&#10;&#10;Description automatically generated">
            <a:extLst>
              <a:ext uri="{FF2B5EF4-FFF2-40B4-BE49-F238E27FC236}">
                <a16:creationId xmlns:a16="http://schemas.microsoft.com/office/drawing/2014/main" id="{DFEC2E93-1CC2-F2C2-8AB5-2BD09DB3A5CD}"/>
              </a:ext>
            </a:extLst>
          </p:cNvPr>
          <p:cNvPicPr>
            <a:picLocks noChangeAspect="1"/>
          </p:cNvPicPr>
          <p:nvPr/>
        </p:nvPicPr>
        <p:blipFill>
          <a:blip r:embed="rId2"/>
          <a:stretch>
            <a:fillRect/>
          </a:stretch>
        </p:blipFill>
        <p:spPr>
          <a:xfrm>
            <a:off x="114300" y="1417887"/>
            <a:ext cx="8915400" cy="3219451"/>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603067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a:extLst>
              <a:ext uri="{FF2B5EF4-FFF2-40B4-BE49-F238E27FC236}">
                <a16:creationId xmlns:a16="http://schemas.microsoft.com/office/drawing/2014/main" id="{06423965-6712-439D-A62E-27FA750A950A}"/>
              </a:ext>
            </a:extLst>
          </p:cNvPr>
          <p:cNvSpPr>
            <a:spLocks noGrp="1"/>
          </p:cNvSpPr>
          <p:nvPr>
            <p:ph type="title"/>
          </p:nvPr>
        </p:nvSpPr>
        <p:spPr>
          <a:xfrm>
            <a:off x="457200" y="334209"/>
            <a:ext cx="7620000" cy="1143000"/>
          </a:xfrm>
        </p:spPr>
        <p:txBody>
          <a:bodyPr anchor="t"/>
          <a:lstStyle/>
          <a:p>
            <a:pPr eaLnBrk="1" hangingPunct="1"/>
            <a:r>
              <a:rPr lang="en-US" sz="2000" dirty="0"/>
              <a:t>Template Examples</a:t>
            </a:r>
            <a:endParaRPr lang="en-US" altLang="en-US" sz="2000" dirty="0">
              <a:latin typeface="Britannic Bold" panose="020B0903060703020204" pitchFamily="34" charset="0"/>
            </a:endParaRPr>
          </a:p>
        </p:txBody>
      </p:sp>
      <p:sp>
        <p:nvSpPr>
          <p:cNvPr id="5123" name="Content Placeholder 1">
            <a:extLst>
              <a:ext uri="{FF2B5EF4-FFF2-40B4-BE49-F238E27FC236}">
                <a16:creationId xmlns:a16="http://schemas.microsoft.com/office/drawing/2014/main" id="{50208FBA-F87F-48EF-8B9C-485D3877FE4E}"/>
              </a:ext>
            </a:extLst>
          </p:cNvPr>
          <p:cNvSpPr>
            <a:spLocks noGrp="1"/>
          </p:cNvSpPr>
          <p:nvPr>
            <p:ph idx="1"/>
          </p:nvPr>
        </p:nvSpPr>
        <p:spPr>
          <a:xfrm>
            <a:off x="685800" y="1828800"/>
            <a:ext cx="7772400" cy="3660775"/>
          </a:xfrm>
        </p:spPr>
        <p:txBody>
          <a:bodyPr/>
          <a:lstStyle/>
          <a:p>
            <a:pPr marL="285750" lvl="0" indent="-285750">
              <a:buFont typeface="Arial"/>
              <a:buChar char="•"/>
            </a:pPr>
            <a:endParaRPr lang="en-US" dirty="0"/>
          </a:p>
          <a:p>
            <a:pPr marL="285750" lvl="0" indent="-285750">
              <a:buFont typeface="Arial"/>
              <a:buChar char="•"/>
            </a:pPr>
            <a:endParaRPr lang="en-US" dirty="0"/>
          </a:p>
          <a:p>
            <a:pPr marL="285750" lvl="0" indent="-285750">
              <a:buFont typeface="Arial"/>
              <a:buChar char="•"/>
            </a:pPr>
            <a:endParaRPr lang="en-US" dirty="0"/>
          </a:p>
          <a:p>
            <a:pPr marL="285750" lvl="0" indent="-285750">
              <a:buFont typeface="Arial"/>
              <a:buChar char="•"/>
            </a:pPr>
            <a:endParaRPr lang="en-US" dirty="0"/>
          </a:p>
          <a:p>
            <a:pPr marL="285750" lvl="0" indent="-285750">
              <a:buFont typeface="Arial"/>
              <a:buChar char="•"/>
            </a:pPr>
            <a:endParaRPr lang="en-US" dirty="0"/>
          </a:p>
          <a:p>
            <a:pPr marL="285750" lvl="0" indent="-285750">
              <a:buFont typeface="Arial"/>
              <a:buChar char="•"/>
            </a:pPr>
            <a:endParaRPr lang="en-US" dirty="0"/>
          </a:p>
          <a:p>
            <a:pPr marL="285750" lvl="0" indent="-285750">
              <a:buFont typeface="Arial"/>
              <a:buChar char="•"/>
            </a:pPr>
            <a:endParaRPr lang="en-US" dirty="0"/>
          </a:p>
          <a:p>
            <a:pPr marL="69850" indent="0">
              <a:buNone/>
            </a:pPr>
            <a:br>
              <a:rPr lang="en-US" dirty="0"/>
            </a:br>
            <a:r>
              <a:rPr lang="en-US" sz="1600" dirty="0">
                <a:cs typeface="Arial"/>
              </a:rPr>
              <a:t>EOY Surplus/Deficit: Calculate Rates: Consider subsidy both before establishing rates and with each review period. Units providing subsidy will need to recommit periodically and account for this support in their budget.</a:t>
            </a:r>
            <a:endParaRPr lang="en-US" sz="1600" dirty="0"/>
          </a:p>
          <a:p>
            <a:pPr marL="69850" indent="0">
              <a:buNone/>
            </a:pPr>
            <a:endParaRPr lang="en-US" sz="1600" dirty="0"/>
          </a:p>
          <a:p>
            <a:endParaRPr lang="en-US" altLang="en-US" dirty="0"/>
          </a:p>
        </p:txBody>
      </p:sp>
      <p:pic>
        <p:nvPicPr>
          <p:cNvPr id="3" name="Content Placeholder 7" descr="A screenshot of a document&#10;&#10;Description automatically generated">
            <a:extLst>
              <a:ext uri="{FF2B5EF4-FFF2-40B4-BE49-F238E27FC236}">
                <a16:creationId xmlns:a16="http://schemas.microsoft.com/office/drawing/2014/main" id="{F73A1F87-514D-EA7A-1B05-9C2A2F599F36}"/>
              </a:ext>
            </a:extLst>
          </p:cNvPr>
          <p:cNvPicPr>
            <a:picLocks noChangeAspect="1"/>
          </p:cNvPicPr>
          <p:nvPr/>
        </p:nvPicPr>
        <p:blipFill>
          <a:blip r:embed="rId2"/>
          <a:stretch>
            <a:fillRect/>
          </a:stretch>
        </p:blipFill>
        <p:spPr>
          <a:xfrm>
            <a:off x="1066800" y="1219200"/>
            <a:ext cx="7194049" cy="3791078"/>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183213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a:extLst>
              <a:ext uri="{FF2B5EF4-FFF2-40B4-BE49-F238E27FC236}">
                <a16:creationId xmlns:a16="http://schemas.microsoft.com/office/drawing/2014/main" id="{06423965-6712-439D-A62E-27FA750A950A}"/>
              </a:ext>
            </a:extLst>
          </p:cNvPr>
          <p:cNvSpPr>
            <a:spLocks noGrp="1"/>
          </p:cNvSpPr>
          <p:nvPr>
            <p:ph type="title"/>
          </p:nvPr>
        </p:nvSpPr>
        <p:spPr>
          <a:xfrm>
            <a:off x="457200" y="334209"/>
            <a:ext cx="7620000" cy="1143000"/>
          </a:xfrm>
        </p:spPr>
        <p:txBody>
          <a:bodyPr anchor="t"/>
          <a:lstStyle/>
          <a:p>
            <a:pPr eaLnBrk="1" hangingPunct="1"/>
            <a:r>
              <a:rPr lang="en-US" sz="2000" dirty="0"/>
              <a:t>Template Examples</a:t>
            </a:r>
            <a:endParaRPr lang="en-US" altLang="en-US" sz="2000" dirty="0">
              <a:latin typeface="Britannic Bold" panose="020B0903060703020204" pitchFamily="34" charset="0"/>
            </a:endParaRPr>
          </a:p>
        </p:txBody>
      </p:sp>
      <p:sp>
        <p:nvSpPr>
          <p:cNvPr id="5123" name="Content Placeholder 1">
            <a:extLst>
              <a:ext uri="{FF2B5EF4-FFF2-40B4-BE49-F238E27FC236}">
                <a16:creationId xmlns:a16="http://schemas.microsoft.com/office/drawing/2014/main" id="{50208FBA-F87F-48EF-8B9C-485D3877FE4E}"/>
              </a:ext>
            </a:extLst>
          </p:cNvPr>
          <p:cNvSpPr>
            <a:spLocks noGrp="1"/>
          </p:cNvSpPr>
          <p:nvPr>
            <p:ph idx="1"/>
          </p:nvPr>
        </p:nvSpPr>
        <p:spPr>
          <a:xfrm>
            <a:off x="685800" y="1828800"/>
            <a:ext cx="7772400" cy="3660775"/>
          </a:xfrm>
        </p:spPr>
        <p:txBody>
          <a:bodyPr/>
          <a:lstStyle/>
          <a:p>
            <a:pPr marL="285750" lvl="0" indent="-285750">
              <a:buFont typeface="Arial"/>
              <a:buChar char="•"/>
            </a:pPr>
            <a:endParaRPr lang="en-US" dirty="0"/>
          </a:p>
          <a:p>
            <a:pPr marL="285750" lvl="0" indent="-285750">
              <a:buFont typeface="Arial"/>
              <a:buChar char="•"/>
            </a:pPr>
            <a:endParaRPr lang="en-US" dirty="0"/>
          </a:p>
          <a:p>
            <a:pPr marL="285750" lvl="0" indent="-285750">
              <a:buFont typeface="Arial"/>
              <a:buChar char="•"/>
            </a:pPr>
            <a:endParaRPr lang="en-US" dirty="0"/>
          </a:p>
          <a:p>
            <a:pPr marL="285750" lvl="0" indent="-285750">
              <a:buFont typeface="Arial"/>
              <a:buChar char="•"/>
            </a:pPr>
            <a:endParaRPr lang="en-US" dirty="0"/>
          </a:p>
          <a:p>
            <a:pPr marL="285750" lvl="0" indent="-285750">
              <a:buFont typeface="Arial"/>
              <a:buChar char="•"/>
            </a:pPr>
            <a:endParaRPr lang="en-US" dirty="0"/>
          </a:p>
          <a:p>
            <a:pPr marL="285750" lvl="0" indent="-285750">
              <a:buFont typeface="Arial"/>
              <a:buChar char="•"/>
            </a:pPr>
            <a:endParaRPr lang="en-US" dirty="0"/>
          </a:p>
          <a:p>
            <a:pPr marL="285750" lvl="0" indent="-285750">
              <a:buFont typeface="Arial"/>
              <a:buChar char="•"/>
            </a:pPr>
            <a:endParaRPr lang="en-US" dirty="0"/>
          </a:p>
          <a:p>
            <a:pPr marL="69850" indent="0">
              <a:buNone/>
            </a:pPr>
            <a:br>
              <a:rPr lang="en-US" dirty="0"/>
            </a:br>
            <a:endParaRPr lang="en-US" dirty="0"/>
          </a:p>
          <a:p>
            <a:pPr marL="69850" indent="0">
              <a:buNone/>
            </a:pPr>
            <a:br>
              <a:rPr lang="en-US" sz="1600" dirty="0">
                <a:cs typeface="Arial"/>
              </a:rPr>
            </a:br>
            <a:r>
              <a:rPr lang="en-US" sz="1600" dirty="0">
                <a:cs typeface="Arial"/>
              </a:rPr>
              <a:t>Service Center Review: Consider frequency and cadence of reviews.</a:t>
            </a:r>
            <a:endParaRPr lang="en-US" sz="1600" dirty="0"/>
          </a:p>
          <a:p>
            <a:pPr marL="69850" indent="0">
              <a:buNone/>
            </a:pPr>
            <a:endParaRPr lang="en-US" sz="1600" dirty="0"/>
          </a:p>
          <a:p>
            <a:endParaRPr lang="en-US" altLang="en-US" dirty="0"/>
          </a:p>
        </p:txBody>
      </p:sp>
      <p:pic>
        <p:nvPicPr>
          <p:cNvPr id="2" name="Picture 1" descr="A close-up of a document&#10;&#10;Description automatically generated">
            <a:extLst>
              <a:ext uri="{FF2B5EF4-FFF2-40B4-BE49-F238E27FC236}">
                <a16:creationId xmlns:a16="http://schemas.microsoft.com/office/drawing/2014/main" id="{0987CA76-CE77-E1A5-DA42-E7D24AA2C638}"/>
              </a:ext>
            </a:extLst>
          </p:cNvPr>
          <p:cNvPicPr>
            <a:picLocks noChangeAspect="1"/>
          </p:cNvPicPr>
          <p:nvPr/>
        </p:nvPicPr>
        <p:blipFill>
          <a:blip r:embed="rId2"/>
          <a:stretch>
            <a:fillRect/>
          </a:stretch>
        </p:blipFill>
        <p:spPr>
          <a:xfrm>
            <a:off x="1299441" y="1185526"/>
            <a:ext cx="6777759" cy="4486947"/>
          </a:xfrm>
          <a:prstGeom prst="rect">
            <a:avLst/>
          </a:prstGeom>
        </p:spPr>
      </p:pic>
    </p:spTree>
    <p:extLst>
      <p:ext uri="{BB962C8B-B14F-4D97-AF65-F5344CB8AC3E}">
        <p14:creationId xmlns:p14="http://schemas.microsoft.com/office/powerpoint/2010/main" val="4155900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a:extLst>
              <a:ext uri="{FF2B5EF4-FFF2-40B4-BE49-F238E27FC236}">
                <a16:creationId xmlns:a16="http://schemas.microsoft.com/office/drawing/2014/main" id="{06423965-6712-439D-A62E-27FA750A950A}"/>
              </a:ext>
            </a:extLst>
          </p:cNvPr>
          <p:cNvSpPr>
            <a:spLocks noGrp="1"/>
          </p:cNvSpPr>
          <p:nvPr>
            <p:ph type="title"/>
          </p:nvPr>
        </p:nvSpPr>
        <p:spPr>
          <a:xfrm>
            <a:off x="705853" y="1066800"/>
            <a:ext cx="7620000" cy="1143000"/>
          </a:xfrm>
        </p:spPr>
        <p:txBody>
          <a:bodyPr anchor="t"/>
          <a:lstStyle/>
          <a:p>
            <a:pPr eaLnBrk="1" hangingPunct="1"/>
            <a:r>
              <a:rPr lang="en-US" dirty="0"/>
              <a:t>Template Considerations</a:t>
            </a:r>
            <a:endParaRPr lang="en-US" altLang="en-US" dirty="0">
              <a:latin typeface="Britannic Bold" panose="020B0903060703020204" pitchFamily="34" charset="0"/>
            </a:endParaRPr>
          </a:p>
        </p:txBody>
      </p:sp>
      <p:sp>
        <p:nvSpPr>
          <p:cNvPr id="5123" name="Content Placeholder 1">
            <a:extLst>
              <a:ext uri="{FF2B5EF4-FFF2-40B4-BE49-F238E27FC236}">
                <a16:creationId xmlns:a16="http://schemas.microsoft.com/office/drawing/2014/main" id="{50208FBA-F87F-48EF-8B9C-485D3877FE4E}"/>
              </a:ext>
            </a:extLst>
          </p:cNvPr>
          <p:cNvSpPr>
            <a:spLocks noGrp="1"/>
          </p:cNvSpPr>
          <p:nvPr>
            <p:ph idx="1"/>
          </p:nvPr>
        </p:nvSpPr>
        <p:spPr>
          <a:xfrm>
            <a:off x="914400" y="1981200"/>
            <a:ext cx="7391400" cy="3508375"/>
          </a:xfrm>
        </p:spPr>
        <p:txBody>
          <a:bodyPr/>
          <a:lstStyle/>
          <a:p>
            <a:r>
              <a:rPr lang="en-US" sz="2000" dirty="0">
                <a:cs typeface="Arial"/>
              </a:rPr>
              <a:t>Use templates to communicate baselines, requirements, and important considerations.</a:t>
            </a:r>
          </a:p>
          <a:p>
            <a:r>
              <a:rPr lang="en-US" sz="2000" dirty="0">
                <a:cs typeface="Arial"/>
              </a:rPr>
              <a:t>No two service centers are exactly the same.</a:t>
            </a:r>
          </a:p>
          <a:p>
            <a:r>
              <a:rPr lang="en-US" sz="2000" dirty="0">
                <a:cs typeface="Arial"/>
              </a:rPr>
              <a:t>One size does not always fit all.</a:t>
            </a:r>
          </a:p>
          <a:p>
            <a:pPr lvl="1">
              <a:buFont typeface="Arial" panose="020B0604020202020204" pitchFamily="34" charset="0"/>
              <a:buChar char="•"/>
            </a:pPr>
            <a:r>
              <a:rPr lang="en-US" sz="1800" dirty="0">
                <a:cs typeface="Arial"/>
              </a:rPr>
              <a:t>A good template (or two) requires feedback.</a:t>
            </a:r>
          </a:p>
          <a:p>
            <a:r>
              <a:rPr lang="en-US" sz="2000" dirty="0">
                <a:cs typeface="Arial"/>
              </a:rPr>
              <a:t>Detailed enough to get what you need; simple enough to complete without an hour-long training.</a:t>
            </a:r>
          </a:p>
          <a:p>
            <a:pPr lvl="1">
              <a:buFont typeface="Arial" panose="020B0604020202020204" pitchFamily="34" charset="0"/>
              <a:buChar char="•"/>
            </a:pPr>
            <a:r>
              <a:rPr lang="en-US" sz="1800" dirty="0">
                <a:cs typeface="Arial"/>
              </a:rPr>
              <a:t>Should not make the process harder</a:t>
            </a:r>
            <a:endParaRPr lang="en-US" altLang="en-US" sz="1800" dirty="0"/>
          </a:p>
        </p:txBody>
      </p:sp>
    </p:spTree>
    <p:extLst>
      <p:ext uri="{BB962C8B-B14F-4D97-AF65-F5344CB8AC3E}">
        <p14:creationId xmlns:p14="http://schemas.microsoft.com/office/powerpoint/2010/main" val="2566104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a:extLst>
              <a:ext uri="{FF2B5EF4-FFF2-40B4-BE49-F238E27FC236}">
                <a16:creationId xmlns:a16="http://schemas.microsoft.com/office/drawing/2014/main" id="{140EF1A9-D16F-42CE-ADF9-BF0B229A8872}"/>
              </a:ext>
            </a:extLst>
          </p:cNvPr>
          <p:cNvSpPr>
            <a:spLocks noGrp="1"/>
          </p:cNvSpPr>
          <p:nvPr>
            <p:ph type="title"/>
          </p:nvPr>
        </p:nvSpPr>
        <p:spPr/>
        <p:txBody>
          <a:bodyPr anchor="t"/>
          <a:lstStyle/>
          <a:p>
            <a:pPr eaLnBrk="1" hangingPunct="1"/>
            <a:r>
              <a:rPr lang="en-US" dirty="0"/>
              <a:t>Beyond Baselining</a:t>
            </a:r>
            <a:endParaRPr lang="en-US" altLang="en-US" dirty="0">
              <a:latin typeface="Britannic Bold" panose="020B0903060703020204" pitchFamily="34" charset="0"/>
            </a:endParaRPr>
          </a:p>
        </p:txBody>
      </p:sp>
      <p:sp>
        <p:nvSpPr>
          <p:cNvPr id="6147" name="Content Placeholder 1">
            <a:extLst>
              <a:ext uri="{FF2B5EF4-FFF2-40B4-BE49-F238E27FC236}">
                <a16:creationId xmlns:a16="http://schemas.microsoft.com/office/drawing/2014/main" id="{80C3B363-9AC1-4204-820D-283A50A596C6}"/>
              </a:ext>
            </a:extLst>
          </p:cNvPr>
          <p:cNvSpPr>
            <a:spLocks noGrp="1"/>
          </p:cNvSpPr>
          <p:nvPr>
            <p:ph sz="quarter" idx="13"/>
          </p:nvPr>
        </p:nvSpPr>
        <p:spPr>
          <a:xfrm>
            <a:off x="1042988" y="3429000"/>
            <a:ext cx="3419475" cy="963612"/>
          </a:xfrm>
        </p:spPr>
        <p:txBody>
          <a:bodyPr/>
          <a:lstStyle/>
          <a:p>
            <a:pPr marL="69850" indent="0">
              <a:buNone/>
            </a:pPr>
            <a:r>
              <a:rPr lang="en-US" altLang="en-US" b="1" dirty="0"/>
              <a:t>What matters most to your institution?</a:t>
            </a:r>
          </a:p>
        </p:txBody>
      </p:sp>
      <p:sp>
        <p:nvSpPr>
          <p:cNvPr id="6148" name="Content Placeholder 4">
            <a:extLst>
              <a:ext uri="{FF2B5EF4-FFF2-40B4-BE49-F238E27FC236}">
                <a16:creationId xmlns:a16="http://schemas.microsoft.com/office/drawing/2014/main" id="{D88E2E3C-E1CB-44A3-9D1E-BC12D0739AF5}"/>
              </a:ext>
            </a:extLst>
          </p:cNvPr>
          <p:cNvSpPr>
            <a:spLocks noGrp="1"/>
          </p:cNvSpPr>
          <p:nvPr>
            <p:ph sz="quarter" idx="14"/>
          </p:nvPr>
        </p:nvSpPr>
        <p:spPr>
          <a:xfrm>
            <a:off x="4645025" y="2312988"/>
            <a:ext cx="3736975" cy="3494087"/>
          </a:xfrm>
        </p:spPr>
        <p:txBody>
          <a:bodyPr/>
          <a:lstStyle/>
          <a:p>
            <a:r>
              <a:rPr lang="en-US" sz="2400" dirty="0">
                <a:ea typeface="+mn-lt"/>
                <a:cs typeface="+mn-lt"/>
              </a:rPr>
              <a:t>Minimizing Administrative Burden</a:t>
            </a:r>
            <a:br>
              <a:rPr lang="en-US" sz="2400" dirty="0">
                <a:ea typeface="+mn-lt"/>
                <a:cs typeface="+mn-lt"/>
              </a:rPr>
            </a:br>
            <a:endParaRPr lang="en-US" sz="2400" dirty="0">
              <a:cs typeface="Calibri"/>
            </a:endParaRPr>
          </a:p>
          <a:p>
            <a:r>
              <a:rPr lang="en-US" sz="2400" dirty="0">
                <a:ea typeface="+mn-lt"/>
                <a:cs typeface="+mn-lt"/>
              </a:rPr>
              <a:t>Return on Investment</a:t>
            </a:r>
          </a:p>
          <a:p>
            <a:endParaRPr lang="en-US" sz="2400" dirty="0">
              <a:cs typeface="Arial"/>
            </a:endParaRPr>
          </a:p>
          <a:p>
            <a:r>
              <a:rPr lang="en-US" sz="2400" dirty="0">
                <a:cs typeface="Arial"/>
              </a:rPr>
              <a:t>Benefitting University Users</a:t>
            </a:r>
          </a:p>
          <a:p>
            <a:endParaRPr lang="en-US" sz="2400" dirty="0">
              <a:cs typeface="Arial"/>
            </a:endParaRPr>
          </a:p>
          <a:p>
            <a:r>
              <a:rPr lang="en-US" sz="2400" dirty="0">
                <a:cs typeface="Arial"/>
              </a:rPr>
              <a:t>Compliance</a:t>
            </a:r>
          </a:p>
          <a:p>
            <a:endParaRPr lang="en-US" altLang="en-US" dirty="0"/>
          </a:p>
        </p:txBody>
      </p:sp>
    </p:spTree>
    <p:extLst>
      <p:ext uri="{BB962C8B-B14F-4D97-AF65-F5344CB8AC3E}">
        <p14:creationId xmlns:p14="http://schemas.microsoft.com/office/powerpoint/2010/main" val="4025009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9FDB5-2DBE-7E17-68F4-06BD0832D328}"/>
              </a:ext>
            </a:extLst>
          </p:cNvPr>
          <p:cNvSpPr>
            <a:spLocks noGrp="1"/>
          </p:cNvSpPr>
          <p:nvPr>
            <p:ph type="title"/>
          </p:nvPr>
        </p:nvSpPr>
        <p:spPr>
          <a:xfrm>
            <a:off x="685800" y="1027113"/>
            <a:ext cx="7848600" cy="1143000"/>
          </a:xfrm>
        </p:spPr>
        <p:txBody>
          <a:bodyPr/>
          <a:lstStyle/>
          <a:p>
            <a:r>
              <a:rPr lang="en-US" dirty="0"/>
              <a:t>Addressing Institutional Priorities</a:t>
            </a:r>
          </a:p>
        </p:txBody>
      </p:sp>
      <p:sp>
        <p:nvSpPr>
          <p:cNvPr id="5" name="Content Placeholder 4">
            <a:extLst>
              <a:ext uri="{FF2B5EF4-FFF2-40B4-BE49-F238E27FC236}">
                <a16:creationId xmlns:a16="http://schemas.microsoft.com/office/drawing/2014/main" id="{5CE44E87-1BDA-32C8-ADDE-BF5148AB1AF9}"/>
              </a:ext>
            </a:extLst>
          </p:cNvPr>
          <p:cNvSpPr>
            <a:spLocks noGrp="1"/>
          </p:cNvSpPr>
          <p:nvPr>
            <p:ph sz="quarter" idx="13"/>
          </p:nvPr>
        </p:nvSpPr>
        <p:spPr>
          <a:xfrm>
            <a:off x="677779" y="2514600"/>
            <a:ext cx="3776663" cy="3494087"/>
          </a:xfrm>
        </p:spPr>
        <p:txBody>
          <a:bodyPr/>
          <a:lstStyle/>
          <a:p>
            <a:r>
              <a:rPr lang="en-US" sz="2000" dirty="0">
                <a:ea typeface="+mn-lt"/>
                <a:cs typeface="+mn-lt"/>
              </a:rPr>
              <a:t>Minimizing Administrative Burden</a:t>
            </a:r>
            <a:br>
              <a:rPr lang="en-US" sz="2000" dirty="0">
                <a:ea typeface="+mn-lt"/>
                <a:cs typeface="+mn-lt"/>
              </a:rPr>
            </a:br>
            <a:endParaRPr lang="en-US" sz="2000" dirty="0">
              <a:cs typeface="Calibri"/>
            </a:endParaRPr>
          </a:p>
          <a:p>
            <a:r>
              <a:rPr lang="en-US" sz="2000" dirty="0">
                <a:ea typeface="+mn-lt"/>
                <a:cs typeface="+mn-lt"/>
              </a:rPr>
              <a:t>Return on Investment</a:t>
            </a:r>
          </a:p>
          <a:p>
            <a:endParaRPr lang="en-US" sz="2000" dirty="0">
              <a:cs typeface="Arial"/>
            </a:endParaRPr>
          </a:p>
          <a:p>
            <a:r>
              <a:rPr lang="en-US" sz="2000" dirty="0">
                <a:cs typeface="Arial"/>
              </a:rPr>
              <a:t>Benefitting University Users</a:t>
            </a:r>
          </a:p>
          <a:p>
            <a:endParaRPr lang="en-US" sz="2000" dirty="0">
              <a:cs typeface="Arial"/>
            </a:endParaRPr>
          </a:p>
          <a:p>
            <a:r>
              <a:rPr lang="en-US" sz="2000" dirty="0">
                <a:cs typeface="Arial"/>
              </a:rPr>
              <a:t>Compliance</a:t>
            </a:r>
          </a:p>
          <a:p>
            <a:endParaRPr lang="en-US" altLang="en-US" dirty="0"/>
          </a:p>
        </p:txBody>
      </p:sp>
      <p:sp>
        <p:nvSpPr>
          <p:cNvPr id="6" name="Flowchart: Process 5">
            <a:extLst>
              <a:ext uri="{FF2B5EF4-FFF2-40B4-BE49-F238E27FC236}">
                <a16:creationId xmlns:a16="http://schemas.microsoft.com/office/drawing/2014/main" id="{83A8F97E-6A66-B28D-FEBA-E7544A54DAE9}"/>
              </a:ext>
            </a:extLst>
          </p:cNvPr>
          <p:cNvSpPr/>
          <p:nvPr/>
        </p:nvSpPr>
        <p:spPr>
          <a:xfrm>
            <a:off x="6505711" y="5049010"/>
            <a:ext cx="1565709" cy="970790"/>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TEMPLATES</a:t>
            </a:r>
          </a:p>
        </p:txBody>
      </p:sp>
      <p:sp>
        <p:nvSpPr>
          <p:cNvPr id="7" name="Flowchart: Document 6">
            <a:extLst>
              <a:ext uri="{FF2B5EF4-FFF2-40B4-BE49-F238E27FC236}">
                <a16:creationId xmlns:a16="http://schemas.microsoft.com/office/drawing/2014/main" id="{FC30F8E8-6B71-D749-7136-966449DE5026}"/>
              </a:ext>
            </a:extLst>
          </p:cNvPr>
          <p:cNvSpPr/>
          <p:nvPr/>
        </p:nvSpPr>
        <p:spPr>
          <a:xfrm>
            <a:off x="5722856" y="2600783"/>
            <a:ext cx="1565709" cy="970790"/>
          </a:xfrm>
          <a:prstGeom prst="flowChart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POLICY</a:t>
            </a:r>
          </a:p>
        </p:txBody>
      </p:sp>
      <p:sp>
        <p:nvSpPr>
          <p:cNvPr id="8" name="Flowchart: Multidocument 7">
            <a:extLst>
              <a:ext uri="{FF2B5EF4-FFF2-40B4-BE49-F238E27FC236}">
                <a16:creationId xmlns:a16="http://schemas.microsoft.com/office/drawing/2014/main" id="{604716D6-4962-7D96-8B45-A338848E914C}"/>
              </a:ext>
            </a:extLst>
          </p:cNvPr>
          <p:cNvSpPr/>
          <p:nvPr/>
        </p:nvSpPr>
        <p:spPr>
          <a:xfrm>
            <a:off x="4792577" y="3825926"/>
            <a:ext cx="1836823" cy="1243138"/>
          </a:xfrm>
          <a:prstGeom prst="flowChartMultidocumen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PROCEDURE</a:t>
            </a:r>
          </a:p>
        </p:txBody>
      </p:sp>
    </p:spTree>
    <p:extLst>
      <p:ext uri="{BB962C8B-B14F-4D97-AF65-F5344CB8AC3E}">
        <p14:creationId xmlns:p14="http://schemas.microsoft.com/office/powerpoint/2010/main" val="766473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0"/>
                <a:lumOff val="100000"/>
              </a:schemeClr>
            </a:gs>
            <a:gs pos="59000">
              <a:schemeClr val="accent1">
                <a:lumMod val="0"/>
                <a:lumOff val="100000"/>
              </a:schemeClr>
            </a:gs>
            <a:gs pos="100000">
              <a:schemeClr val="accent1">
                <a:lumMod val="10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5122" name="Title 3">
            <a:extLst>
              <a:ext uri="{FF2B5EF4-FFF2-40B4-BE49-F238E27FC236}">
                <a16:creationId xmlns:a16="http://schemas.microsoft.com/office/drawing/2014/main" id="{06423965-6712-439D-A62E-27FA750A950A}"/>
              </a:ext>
            </a:extLst>
          </p:cNvPr>
          <p:cNvSpPr>
            <a:spLocks noGrp="1"/>
          </p:cNvSpPr>
          <p:nvPr>
            <p:ph type="title"/>
          </p:nvPr>
        </p:nvSpPr>
        <p:spPr>
          <a:xfrm>
            <a:off x="1066800" y="1447800"/>
            <a:ext cx="7024688" cy="762000"/>
          </a:xfrm>
        </p:spPr>
        <p:txBody>
          <a:bodyPr anchor="t"/>
          <a:lstStyle/>
          <a:p>
            <a:pPr eaLnBrk="1" hangingPunct="1"/>
            <a:r>
              <a:rPr lang="en-US" altLang="en-US" b="1" dirty="0">
                <a:solidFill>
                  <a:schemeClr val="tx1"/>
                </a:solidFill>
                <a:latin typeface="Britannic Bold" panose="020B0903060703020204" pitchFamily="34" charset="0"/>
              </a:rPr>
              <a:t>AGENDA</a:t>
            </a:r>
            <a:endParaRPr lang="en-US" altLang="en-US" dirty="0">
              <a:latin typeface="Britannic Bold" panose="020B0903060703020204" pitchFamily="34" charset="0"/>
            </a:endParaRPr>
          </a:p>
        </p:txBody>
      </p:sp>
      <p:sp>
        <p:nvSpPr>
          <p:cNvPr id="5123" name="Content Placeholder 1">
            <a:extLst>
              <a:ext uri="{FF2B5EF4-FFF2-40B4-BE49-F238E27FC236}">
                <a16:creationId xmlns:a16="http://schemas.microsoft.com/office/drawing/2014/main" id="{50208FBA-F87F-48EF-8B9C-485D3877FE4E}"/>
              </a:ext>
            </a:extLst>
          </p:cNvPr>
          <p:cNvSpPr>
            <a:spLocks noGrp="1"/>
          </p:cNvSpPr>
          <p:nvPr>
            <p:ph idx="1"/>
          </p:nvPr>
        </p:nvSpPr>
        <p:spPr>
          <a:xfrm>
            <a:off x="990600" y="2590800"/>
            <a:ext cx="6777038" cy="3508375"/>
          </a:xfrm>
        </p:spPr>
        <p:txBody>
          <a:bodyPr/>
          <a:lstStyle/>
          <a:p>
            <a:pPr lvl="0">
              <a:buNone/>
            </a:pPr>
            <a:r>
              <a:rPr lang="en-GB" dirty="0">
                <a:solidFill>
                  <a:sysClr val="window" lastClr="FFFFFF"/>
                </a:solidFill>
                <a:latin typeface="+mj-lt"/>
                <a:ea typeface="+mn-ea"/>
                <a:cs typeface="+mn-cs"/>
              </a:rPr>
              <a:t>Defining Service </a:t>
            </a:r>
            <a:r>
              <a:rPr lang="en-GB" dirty="0" err="1">
                <a:solidFill>
                  <a:sysClr val="window" lastClr="FFFFFF"/>
                </a:solidFill>
                <a:latin typeface="+mj-lt"/>
                <a:ea typeface="+mn-ea"/>
                <a:cs typeface="+mn-cs"/>
              </a:rPr>
              <a:t>Centers</a:t>
            </a:r>
            <a:endParaRPr lang="en-US" dirty="0">
              <a:solidFill>
                <a:sysClr val="window" lastClr="FFFFFF"/>
              </a:solidFill>
              <a:latin typeface="+mj-lt"/>
              <a:ea typeface="+mn-ea"/>
              <a:cs typeface="+mn-cs"/>
            </a:endParaRPr>
          </a:p>
          <a:p>
            <a:r>
              <a:rPr lang="en-US" dirty="0">
                <a:latin typeface="+mj-lt"/>
                <a:ea typeface="+mn-ea"/>
                <a:cs typeface="+mn-cs"/>
              </a:rPr>
              <a:t>Defining Service Centers</a:t>
            </a:r>
          </a:p>
          <a:p>
            <a:r>
              <a:rPr lang="en-US" dirty="0">
                <a:latin typeface="+mj-lt"/>
                <a:ea typeface="+mn-ea"/>
                <a:cs typeface="+mn-cs"/>
              </a:rPr>
              <a:t>Baselining Policy and Operations</a:t>
            </a:r>
            <a:endParaRPr lang="en-US" dirty="0">
              <a:latin typeface="Arial"/>
              <a:ea typeface="+mn-ea"/>
              <a:cs typeface="Arial"/>
            </a:endParaRPr>
          </a:p>
          <a:p>
            <a:pPr lvl="0" rtl="0"/>
            <a:r>
              <a:rPr lang="en-GB" dirty="0">
                <a:latin typeface="+mj-lt"/>
                <a:ea typeface="+mn-ea"/>
                <a:cs typeface="+mn-cs"/>
              </a:rPr>
              <a:t>Approaches to Service </a:t>
            </a:r>
            <a:r>
              <a:rPr lang="en-GB" dirty="0" err="1">
                <a:latin typeface="+mj-lt"/>
                <a:ea typeface="+mn-ea"/>
                <a:cs typeface="+mn-cs"/>
              </a:rPr>
              <a:t>Center</a:t>
            </a:r>
            <a:r>
              <a:rPr lang="en-GB" dirty="0">
                <a:latin typeface="+mj-lt"/>
                <a:ea typeface="+mn-ea"/>
                <a:cs typeface="+mn-cs"/>
              </a:rPr>
              <a:t> Issues</a:t>
            </a:r>
          </a:p>
          <a:p>
            <a:r>
              <a:rPr lang="en-US" altLang="en-US" dirty="0"/>
              <a:t>Managing Change for Service Centers</a:t>
            </a:r>
          </a:p>
        </p:txBody>
      </p:sp>
    </p:spTree>
    <p:extLst>
      <p:ext uri="{BB962C8B-B14F-4D97-AF65-F5344CB8AC3E}">
        <p14:creationId xmlns:p14="http://schemas.microsoft.com/office/powerpoint/2010/main" val="2239008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E415D-5EB3-2FD7-728D-E6CBFB7307B7}"/>
              </a:ext>
            </a:extLst>
          </p:cNvPr>
          <p:cNvSpPr>
            <a:spLocks noGrp="1"/>
          </p:cNvSpPr>
          <p:nvPr>
            <p:ph type="title"/>
          </p:nvPr>
        </p:nvSpPr>
        <p:spPr>
          <a:xfrm>
            <a:off x="1016000" y="2590800"/>
            <a:ext cx="7024687" cy="1143000"/>
          </a:xfrm>
        </p:spPr>
        <p:txBody>
          <a:bodyPr/>
          <a:lstStyle/>
          <a:p>
            <a:pPr algn="ctr"/>
            <a:r>
              <a:rPr lang="en-US" dirty="0"/>
              <a:t>APPROACHES TO SERVICE CENTER ISSUES</a:t>
            </a:r>
          </a:p>
        </p:txBody>
      </p:sp>
    </p:spTree>
    <p:extLst>
      <p:ext uri="{BB962C8B-B14F-4D97-AF65-F5344CB8AC3E}">
        <p14:creationId xmlns:p14="http://schemas.microsoft.com/office/powerpoint/2010/main" val="2196316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a:extLst>
              <a:ext uri="{FF2B5EF4-FFF2-40B4-BE49-F238E27FC236}">
                <a16:creationId xmlns:a16="http://schemas.microsoft.com/office/drawing/2014/main" id="{06423965-6712-439D-A62E-27FA750A950A}"/>
              </a:ext>
            </a:extLst>
          </p:cNvPr>
          <p:cNvSpPr>
            <a:spLocks noGrp="1"/>
          </p:cNvSpPr>
          <p:nvPr>
            <p:ph type="title"/>
          </p:nvPr>
        </p:nvSpPr>
        <p:spPr>
          <a:xfrm>
            <a:off x="914400" y="1066800"/>
            <a:ext cx="7620000" cy="1143000"/>
          </a:xfrm>
        </p:spPr>
        <p:txBody>
          <a:bodyPr anchor="t"/>
          <a:lstStyle/>
          <a:p>
            <a:pPr eaLnBrk="1" hangingPunct="1"/>
            <a:r>
              <a:rPr lang="en-US" dirty="0"/>
              <a:t>When monitoring/reviewing, what are you looking for?</a:t>
            </a:r>
            <a:endParaRPr lang="en-US" altLang="en-US" dirty="0">
              <a:latin typeface="Britannic Bold" panose="020B0903060703020204" pitchFamily="34" charset="0"/>
            </a:endParaRPr>
          </a:p>
        </p:txBody>
      </p:sp>
      <p:sp>
        <p:nvSpPr>
          <p:cNvPr id="5123" name="Content Placeholder 1">
            <a:extLst>
              <a:ext uri="{FF2B5EF4-FFF2-40B4-BE49-F238E27FC236}">
                <a16:creationId xmlns:a16="http://schemas.microsoft.com/office/drawing/2014/main" id="{50208FBA-F87F-48EF-8B9C-485D3877FE4E}"/>
              </a:ext>
            </a:extLst>
          </p:cNvPr>
          <p:cNvSpPr>
            <a:spLocks noGrp="1"/>
          </p:cNvSpPr>
          <p:nvPr>
            <p:ph idx="1"/>
          </p:nvPr>
        </p:nvSpPr>
        <p:spPr>
          <a:xfrm>
            <a:off x="926432" y="2667000"/>
            <a:ext cx="6777038" cy="3279775"/>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ea typeface="+mn-ea"/>
                <a:cs typeface="Calibri"/>
              </a:rPr>
              <a:t>Current Rate Status</a:t>
            </a:r>
            <a:endParaRPr kumimoji="0" lang="en-US" sz="2400" b="0" i="0" u="none" strike="noStrike" kern="1200" cap="none" spc="0" normalizeH="0" baseline="0" noProof="0" dirty="0">
              <a:ln>
                <a:noFill/>
              </a:ln>
              <a:solidFill>
                <a:srgbClr val="424242"/>
              </a:solidFill>
              <a:effectLst/>
              <a:uLnTx/>
              <a:uFillTx/>
              <a:ea typeface="+mn-ea"/>
              <a:cs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ea typeface="+mn-ea"/>
                <a:cs typeface="Calibri"/>
              </a:rPr>
              <a:t>Surplus or Deficit position</a:t>
            </a:r>
            <a:endParaRPr kumimoji="0" lang="en-US" sz="2400" b="0" i="0" u="none" strike="noStrike" kern="1200" cap="none" spc="0" normalizeH="0" baseline="0" noProof="0" dirty="0">
              <a:ln>
                <a:noFill/>
              </a:ln>
              <a:solidFill>
                <a:srgbClr val="424242"/>
              </a:solidFill>
              <a:effectLst/>
              <a:uLnTx/>
              <a:uFillTx/>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ea typeface="+mn-ea"/>
                <a:cs typeface="Calibri"/>
              </a:rPr>
              <a:t>Capital Equipment Expenses</a:t>
            </a:r>
            <a:endParaRPr kumimoji="0" lang="en-US" sz="2400" b="0" i="0" u="none" strike="noStrike" kern="1200" cap="none" spc="0" normalizeH="0" baseline="0" noProof="0" dirty="0">
              <a:ln>
                <a:noFill/>
              </a:ln>
              <a:solidFill>
                <a:srgbClr val="424242"/>
              </a:solidFill>
              <a:effectLst/>
              <a:uLnTx/>
              <a:uFillTx/>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ea typeface="+mn-ea"/>
                <a:cs typeface="Calibri"/>
              </a:rPr>
              <a:t>Unallowable Expenses</a:t>
            </a:r>
            <a:endParaRPr kumimoji="0" lang="en-US" sz="2400" b="0" i="0" u="none" strike="noStrike" kern="1200" cap="none" spc="0" normalizeH="0" baseline="0" noProof="0" dirty="0">
              <a:ln>
                <a:noFill/>
              </a:ln>
              <a:solidFill>
                <a:srgbClr val="424242"/>
              </a:solidFill>
              <a:effectLst/>
              <a:uLnTx/>
              <a:uFillTx/>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ea typeface="+mn-ea"/>
                <a:cs typeface="Calibri"/>
              </a:rPr>
              <a:t>Unidentified Service Center Activities</a:t>
            </a:r>
            <a:endParaRPr kumimoji="0" lang="en-US" sz="2400" b="0" i="0" u="none" strike="noStrike" kern="1200" cap="none" spc="0" normalizeH="0" baseline="0" noProof="0" dirty="0">
              <a:ln>
                <a:noFill/>
              </a:ln>
              <a:solidFill>
                <a:srgbClr val="424242"/>
              </a:solidFill>
              <a:effectLst/>
              <a:uLnTx/>
              <a:uFillTx/>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ea typeface="+mn-ea"/>
                <a:cs typeface="Calibri"/>
              </a:rPr>
              <a:t>Rate Charging Compliance</a:t>
            </a:r>
            <a:endParaRPr kumimoji="0" lang="en-US" sz="2400" b="0" i="0" u="none" strike="noStrike" kern="1200" cap="none" spc="0" normalizeH="0" baseline="0" noProof="0" dirty="0">
              <a:ln>
                <a:noFill/>
              </a:ln>
              <a:solidFill>
                <a:srgbClr val="424242"/>
              </a:solidFill>
              <a:effectLst/>
              <a:uLnTx/>
              <a:uFillTx/>
              <a:ea typeface="+mn-ea"/>
              <a:cs typeface="+mn-cs"/>
            </a:endParaRPr>
          </a:p>
          <a:p>
            <a:endParaRPr lang="en-US" altLang="en-US" dirty="0"/>
          </a:p>
        </p:txBody>
      </p:sp>
    </p:spTree>
    <p:extLst>
      <p:ext uri="{BB962C8B-B14F-4D97-AF65-F5344CB8AC3E}">
        <p14:creationId xmlns:p14="http://schemas.microsoft.com/office/powerpoint/2010/main" val="2219951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a:extLst>
              <a:ext uri="{FF2B5EF4-FFF2-40B4-BE49-F238E27FC236}">
                <a16:creationId xmlns:a16="http://schemas.microsoft.com/office/drawing/2014/main" id="{140EF1A9-D16F-42CE-ADF9-BF0B229A8872}"/>
              </a:ext>
            </a:extLst>
          </p:cNvPr>
          <p:cNvSpPr>
            <a:spLocks noGrp="1"/>
          </p:cNvSpPr>
          <p:nvPr>
            <p:ph type="title"/>
          </p:nvPr>
        </p:nvSpPr>
        <p:spPr>
          <a:xfrm>
            <a:off x="719140" y="1027113"/>
            <a:ext cx="7348536" cy="1143000"/>
          </a:xfrm>
        </p:spPr>
        <p:txBody>
          <a:bodyPr anchor="t"/>
          <a:lstStyle/>
          <a:p>
            <a:pPr eaLnBrk="1" hangingPunct="1"/>
            <a:r>
              <a:rPr lang="en-US" altLang="en-US" dirty="0">
                <a:latin typeface="+mn-lt"/>
              </a:rPr>
              <a:t>Collaboration in Action</a:t>
            </a:r>
          </a:p>
        </p:txBody>
      </p:sp>
      <p:sp>
        <p:nvSpPr>
          <p:cNvPr id="6147" name="Content Placeholder 1">
            <a:extLst>
              <a:ext uri="{FF2B5EF4-FFF2-40B4-BE49-F238E27FC236}">
                <a16:creationId xmlns:a16="http://schemas.microsoft.com/office/drawing/2014/main" id="{80C3B363-9AC1-4204-820D-283A50A596C6}"/>
              </a:ext>
            </a:extLst>
          </p:cNvPr>
          <p:cNvSpPr>
            <a:spLocks noGrp="1"/>
          </p:cNvSpPr>
          <p:nvPr>
            <p:ph sz="quarter" idx="13"/>
          </p:nvPr>
        </p:nvSpPr>
        <p:spPr>
          <a:xfrm>
            <a:off x="685801" y="1905000"/>
            <a:ext cx="3581400" cy="3902075"/>
          </a:xfrm>
        </p:spPr>
        <p:txBody>
          <a:bodyPr/>
          <a:lstStyle/>
          <a:p>
            <a:r>
              <a:rPr lang="en-US" sz="2800" b="1" dirty="0">
                <a:ea typeface="Calibri"/>
                <a:cs typeface="Calibri"/>
              </a:rPr>
              <a:t>Issue</a:t>
            </a:r>
          </a:p>
          <a:p>
            <a:pPr marL="800100" indent="-342900">
              <a:buAutoNum type="arabicPeriod"/>
            </a:pPr>
            <a:r>
              <a:rPr lang="en-US" sz="1800" dirty="0">
                <a:cs typeface="Calibri"/>
              </a:rPr>
              <a:t>Lack of Understanding</a:t>
            </a:r>
            <a:endParaRPr lang="en-US" sz="1800" dirty="0">
              <a:cs typeface="Arial"/>
            </a:endParaRPr>
          </a:p>
          <a:p>
            <a:pPr marL="914400"/>
            <a:r>
              <a:rPr lang="en-US" sz="1400" dirty="0">
                <a:cs typeface="Calibri"/>
              </a:rPr>
              <a:t>Blanket Recharge Policy</a:t>
            </a:r>
          </a:p>
          <a:p>
            <a:pPr marL="914400"/>
            <a:r>
              <a:rPr lang="en-US" sz="1400" dirty="0">
                <a:cs typeface="Calibri"/>
              </a:rPr>
              <a:t>Fundamental Procedures </a:t>
            </a:r>
          </a:p>
          <a:p>
            <a:endParaRPr lang="en-US" altLang="en-US" dirty="0"/>
          </a:p>
        </p:txBody>
      </p:sp>
      <p:sp>
        <p:nvSpPr>
          <p:cNvPr id="6148" name="Content Placeholder 4">
            <a:extLst>
              <a:ext uri="{FF2B5EF4-FFF2-40B4-BE49-F238E27FC236}">
                <a16:creationId xmlns:a16="http://schemas.microsoft.com/office/drawing/2014/main" id="{D88E2E3C-E1CB-44A3-9D1E-BC12D0739AF5}"/>
              </a:ext>
            </a:extLst>
          </p:cNvPr>
          <p:cNvSpPr>
            <a:spLocks noGrp="1"/>
          </p:cNvSpPr>
          <p:nvPr>
            <p:ph sz="quarter" idx="14"/>
          </p:nvPr>
        </p:nvSpPr>
        <p:spPr>
          <a:xfrm>
            <a:off x="4419600" y="1752600"/>
            <a:ext cx="4005261" cy="4054475"/>
          </a:xfrm>
        </p:spPr>
        <p:txBody>
          <a:bodyPr/>
          <a:lstStyle/>
          <a:p>
            <a:r>
              <a:rPr lang="en-US" sz="2800" b="1" dirty="0">
                <a:ea typeface="Calibri"/>
                <a:cs typeface="Calibri"/>
              </a:rPr>
              <a:t>Approach</a:t>
            </a:r>
            <a:r>
              <a:rPr lang="en-US" sz="4000" b="1" dirty="0">
                <a:ea typeface="Calibri"/>
                <a:cs typeface="Calibri"/>
              </a:rPr>
              <a:t> </a:t>
            </a:r>
            <a:r>
              <a:rPr lang="en-US" sz="2800" b="1" dirty="0">
                <a:ea typeface="Calibri"/>
                <a:cs typeface="Calibri"/>
              </a:rPr>
              <a:t> </a:t>
            </a:r>
            <a:endParaRPr lang="en-US" sz="2800" dirty="0">
              <a:cs typeface="Arial"/>
            </a:endParaRPr>
          </a:p>
          <a:p>
            <a:pPr marL="800100" indent="-342900">
              <a:buAutoNum type="arabicPeriod"/>
            </a:pPr>
            <a:r>
              <a:rPr lang="en-US" sz="1800" dirty="0">
                <a:cs typeface="Calibri"/>
              </a:rPr>
              <a:t>Group Peer Training</a:t>
            </a:r>
          </a:p>
          <a:p>
            <a:pPr marL="914400"/>
            <a:r>
              <a:rPr lang="en-US" sz="1400" dirty="0">
                <a:cs typeface="Calibri"/>
              </a:rPr>
              <a:t>Training the whole recharge population to inform them of University wide recharge policies </a:t>
            </a:r>
            <a:br>
              <a:rPr lang="en-US" sz="1400" dirty="0">
                <a:cs typeface="Calibri"/>
              </a:rPr>
            </a:br>
            <a:r>
              <a:rPr lang="en-US" sz="1400" dirty="0">
                <a:cs typeface="Calibri"/>
              </a:rPr>
              <a:t>and fundamental procedures. </a:t>
            </a:r>
          </a:p>
          <a:p>
            <a:pPr marL="914400"/>
            <a:r>
              <a:rPr lang="en-US" sz="1400" dirty="0">
                <a:cs typeface="Calibri"/>
              </a:rPr>
              <a:t>This might look like “office hours” for open discussion and/or topic </a:t>
            </a:r>
            <a:br>
              <a:rPr lang="en-US" sz="1400" dirty="0">
                <a:cs typeface="Calibri"/>
              </a:rPr>
            </a:br>
            <a:r>
              <a:rPr lang="en-US" sz="1400" dirty="0">
                <a:cs typeface="Calibri"/>
              </a:rPr>
              <a:t>specific training sessions. </a:t>
            </a:r>
          </a:p>
          <a:p>
            <a:endParaRPr lang="en-US" altLang="en-US" dirty="0"/>
          </a:p>
        </p:txBody>
      </p:sp>
      <p:pic>
        <p:nvPicPr>
          <p:cNvPr id="2" name="Picture 1" descr="A person with his hand on his chin&#10;&#10;Description automatically generated">
            <a:extLst>
              <a:ext uri="{FF2B5EF4-FFF2-40B4-BE49-F238E27FC236}">
                <a16:creationId xmlns:a16="http://schemas.microsoft.com/office/drawing/2014/main" id="{E49BB088-6664-3CF3-023E-8161CCDE82A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459432" y="4101062"/>
            <a:ext cx="2034137" cy="20294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descr="A group of people holding hands&#10;&#10;Description automatically generated">
            <a:extLst>
              <a:ext uri="{FF2B5EF4-FFF2-40B4-BE49-F238E27FC236}">
                <a16:creationId xmlns:a16="http://schemas.microsoft.com/office/drawing/2014/main" id="{796667CB-760B-0F37-2CFB-F7CFA8DAEF2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356841" y="4719972"/>
            <a:ext cx="2130778" cy="1410524"/>
          </a:xfrm>
          <a:prstGeom prst="rect">
            <a:avLst/>
          </a:prstGeom>
        </p:spPr>
      </p:pic>
    </p:spTree>
    <p:extLst>
      <p:ext uri="{BB962C8B-B14F-4D97-AF65-F5344CB8AC3E}">
        <p14:creationId xmlns:p14="http://schemas.microsoft.com/office/powerpoint/2010/main" val="12828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a:extLst>
              <a:ext uri="{FF2B5EF4-FFF2-40B4-BE49-F238E27FC236}">
                <a16:creationId xmlns:a16="http://schemas.microsoft.com/office/drawing/2014/main" id="{140EF1A9-D16F-42CE-ADF9-BF0B229A8872}"/>
              </a:ext>
            </a:extLst>
          </p:cNvPr>
          <p:cNvSpPr>
            <a:spLocks noGrp="1"/>
          </p:cNvSpPr>
          <p:nvPr>
            <p:ph type="title"/>
          </p:nvPr>
        </p:nvSpPr>
        <p:spPr>
          <a:xfrm>
            <a:off x="719140" y="1027113"/>
            <a:ext cx="7348536" cy="1143000"/>
          </a:xfrm>
        </p:spPr>
        <p:txBody>
          <a:bodyPr anchor="t"/>
          <a:lstStyle/>
          <a:p>
            <a:pPr eaLnBrk="1" hangingPunct="1"/>
            <a:r>
              <a:rPr lang="en-US" altLang="en-US" dirty="0">
                <a:latin typeface="+mn-lt"/>
              </a:rPr>
              <a:t>Collaboration in Action</a:t>
            </a:r>
          </a:p>
        </p:txBody>
      </p:sp>
      <p:sp>
        <p:nvSpPr>
          <p:cNvPr id="6147" name="Content Placeholder 1">
            <a:extLst>
              <a:ext uri="{FF2B5EF4-FFF2-40B4-BE49-F238E27FC236}">
                <a16:creationId xmlns:a16="http://schemas.microsoft.com/office/drawing/2014/main" id="{80C3B363-9AC1-4204-820D-283A50A596C6}"/>
              </a:ext>
            </a:extLst>
          </p:cNvPr>
          <p:cNvSpPr>
            <a:spLocks noGrp="1"/>
          </p:cNvSpPr>
          <p:nvPr>
            <p:ph sz="quarter" idx="13"/>
          </p:nvPr>
        </p:nvSpPr>
        <p:spPr>
          <a:xfrm>
            <a:off x="685801" y="1905000"/>
            <a:ext cx="3581400" cy="3902075"/>
          </a:xfrm>
        </p:spPr>
        <p:txBody>
          <a:bodyPr/>
          <a:lstStyle/>
          <a:p>
            <a:pPr marL="69850" indent="0">
              <a:buNone/>
            </a:pPr>
            <a:r>
              <a:rPr lang="en-US" sz="2800" b="1" dirty="0">
                <a:ea typeface="Calibri"/>
                <a:cs typeface="Calibri"/>
              </a:rPr>
              <a:t>Issue</a:t>
            </a:r>
          </a:p>
          <a:p>
            <a:pPr marL="184150" indent="0">
              <a:buNone/>
            </a:pPr>
            <a:r>
              <a:rPr lang="en-US" dirty="0">
                <a:cs typeface="Calibri"/>
              </a:rPr>
              <a:t>    </a:t>
            </a:r>
            <a:r>
              <a:rPr lang="en-US" sz="1800" dirty="0">
                <a:cs typeface="Calibri"/>
              </a:rPr>
              <a:t>2.    Long Review Times</a:t>
            </a:r>
          </a:p>
          <a:p>
            <a:pPr marL="914400"/>
            <a:r>
              <a:rPr lang="en-US" sz="1400" dirty="0">
                <a:cs typeface="Calibri"/>
              </a:rPr>
              <a:t>Other priority tasks or </a:t>
            </a:r>
            <a:br>
              <a:rPr lang="en-US" sz="1400" dirty="0">
                <a:cs typeface="Calibri"/>
              </a:rPr>
            </a:br>
            <a:r>
              <a:rPr lang="en-US" sz="1400" dirty="0">
                <a:cs typeface="Calibri"/>
              </a:rPr>
              <a:t>lack of focus</a:t>
            </a:r>
          </a:p>
          <a:p>
            <a:pPr marL="914400"/>
            <a:r>
              <a:rPr lang="en-US" sz="1400" dirty="0">
                <a:cs typeface="Calibri"/>
              </a:rPr>
              <a:t>Unclear roles of responsibility or review coordination  </a:t>
            </a:r>
          </a:p>
          <a:p>
            <a:pPr marL="914400"/>
            <a:r>
              <a:rPr lang="en-US" sz="1400" dirty="0">
                <a:cs typeface="Calibri"/>
              </a:rPr>
              <a:t>Lack of communication</a:t>
            </a:r>
          </a:p>
          <a:p>
            <a:endParaRPr lang="en-US" altLang="en-US" dirty="0"/>
          </a:p>
        </p:txBody>
      </p:sp>
      <p:sp>
        <p:nvSpPr>
          <p:cNvPr id="6148" name="Content Placeholder 4">
            <a:extLst>
              <a:ext uri="{FF2B5EF4-FFF2-40B4-BE49-F238E27FC236}">
                <a16:creationId xmlns:a16="http://schemas.microsoft.com/office/drawing/2014/main" id="{D88E2E3C-E1CB-44A3-9D1E-BC12D0739AF5}"/>
              </a:ext>
            </a:extLst>
          </p:cNvPr>
          <p:cNvSpPr>
            <a:spLocks noGrp="1"/>
          </p:cNvSpPr>
          <p:nvPr>
            <p:ph sz="quarter" idx="14"/>
          </p:nvPr>
        </p:nvSpPr>
        <p:spPr>
          <a:xfrm>
            <a:off x="4419600" y="1752600"/>
            <a:ext cx="4005261" cy="4054475"/>
          </a:xfrm>
        </p:spPr>
        <p:txBody>
          <a:bodyPr/>
          <a:lstStyle/>
          <a:p>
            <a:pPr marL="69850" indent="0">
              <a:buNone/>
            </a:pPr>
            <a:r>
              <a:rPr lang="en-US" sz="2800" b="1" dirty="0">
                <a:ea typeface="Calibri"/>
                <a:cs typeface="Calibri"/>
              </a:rPr>
              <a:t>Approach</a:t>
            </a:r>
            <a:r>
              <a:rPr lang="en-US" sz="4000" b="1" dirty="0">
                <a:ea typeface="Calibri"/>
                <a:cs typeface="Calibri"/>
              </a:rPr>
              <a:t> </a:t>
            </a:r>
            <a:r>
              <a:rPr lang="en-US" sz="2800" b="1" dirty="0">
                <a:ea typeface="Calibri"/>
                <a:cs typeface="Calibri"/>
              </a:rPr>
              <a:t> </a:t>
            </a:r>
            <a:endParaRPr lang="en-US" sz="2800" dirty="0">
              <a:cs typeface="Arial"/>
            </a:endParaRPr>
          </a:p>
          <a:p>
            <a:pPr marL="184150" indent="0">
              <a:buNone/>
            </a:pPr>
            <a:r>
              <a:rPr lang="en-US" dirty="0">
                <a:cs typeface="Calibri"/>
              </a:rPr>
              <a:t>    </a:t>
            </a:r>
            <a:r>
              <a:rPr lang="en-US" sz="1800" dirty="0">
                <a:cs typeface="Calibri"/>
              </a:rPr>
              <a:t>2.   Templates</a:t>
            </a:r>
          </a:p>
          <a:p>
            <a:pPr marL="914400"/>
            <a:r>
              <a:rPr lang="en-US" sz="1400" dirty="0">
                <a:cs typeface="Calibri"/>
              </a:rPr>
              <a:t>Utilizing templates to help facilitate the review process. </a:t>
            </a:r>
          </a:p>
          <a:p>
            <a:pPr marL="914400"/>
            <a:r>
              <a:rPr lang="en-US" sz="1400" dirty="0">
                <a:cs typeface="Calibri"/>
              </a:rPr>
              <a:t>Identifies required information. </a:t>
            </a:r>
          </a:p>
          <a:p>
            <a:pPr marL="914400"/>
            <a:r>
              <a:rPr lang="en-US" sz="1400" dirty="0">
                <a:cs typeface="Calibri"/>
              </a:rPr>
              <a:t>Elicits effective and direct communication between all involved parties.</a:t>
            </a:r>
          </a:p>
          <a:p>
            <a:endParaRPr lang="en-US" altLang="en-US" dirty="0"/>
          </a:p>
        </p:txBody>
      </p:sp>
      <p:pic>
        <p:nvPicPr>
          <p:cNvPr id="4" name="Picture 3" descr="A long time ago in a galaxy far far away... | Thu 19/05/2005… | Flickr">
            <a:extLst>
              <a:ext uri="{FF2B5EF4-FFF2-40B4-BE49-F238E27FC236}">
                <a16:creationId xmlns:a16="http://schemas.microsoft.com/office/drawing/2014/main" id="{FE4B3D2C-1805-770F-2FED-1E9677703FB2}"/>
              </a:ext>
            </a:extLst>
          </p:cNvPr>
          <p:cNvPicPr>
            <a:picLocks noChangeAspect="1"/>
          </p:cNvPicPr>
          <p:nvPr/>
        </p:nvPicPr>
        <p:blipFill>
          <a:blip r:embed="rId3"/>
          <a:stretch>
            <a:fillRect/>
          </a:stretch>
        </p:blipFill>
        <p:spPr>
          <a:xfrm>
            <a:off x="1382418" y="4343400"/>
            <a:ext cx="2579982" cy="1920875"/>
          </a:xfrm>
          <a:prstGeom prst="rect">
            <a:avLst/>
          </a:prstGeom>
        </p:spPr>
      </p:pic>
      <p:pic>
        <p:nvPicPr>
          <p:cNvPr id="5" name="Picture 4" descr="This Way to Success! | It's a side trip on the road to Leade… | Flickr">
            <a:extLst>
              <a:ext uri="{FF2B5EF4-FFF2-40B4-BE49-F238E27FC236}">
                <a16:creationId xmlns:a16="http://schemas.microsoft.com/office/drawing/2014/main" id="{A76F48B3-5CD8-707B-1E9D-82A9CCF78617}"/>
              </a:ext>
            </a:extLst>
          </p:cNvPr>
          <p:cNvPicPr>
            <a:picLocks noChangeAspect="1"/>
          </p:cNvPicPr>
          <p:nvPr/>
        </p:nvPicPr>
        <p:blipFill>
          <a:blip r:embed="rId4"/>
          <a:stretch>
            <a:fillRect/>
          </a:stretch>
        </p:blipFill>
        <p:spPr>
          <a:xfrm>
            <a:off x="5334000" y="4348514"/>
            <a:ext cx="2524009" cy="1910645"/>
          </a:xfrm>
          <a:prstGeom prst="rect">
            <a:avLst/>
          </a:prstGeom>
        </p:spPr>
      </p:pic>
    </p:spTree>
    <p:extLst>
      <p:ext uri="{BB962C8B-B14F-4D97-AF65-F5344CB8AC3E}">
        <p14:creationId xmlns:p14="http://schemas.microsoft.com/office/powerpoint/2010/main" val="2322067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a:extLst>
              <a:ext uri="{FF2B5EF4-FFF2-40B4-BE49-F238E27FC236}">
                <a16:creationId xmlns:a16="http://schemas.microsoft.com/office/drawing/2014/main" id="{140EF1A9-D16F-42CE-ADF9-BF0B229A8872}"/>
              </a:ext>
            </a:extLst>
          </p:cNvPr>
          <p:cNvSpPr>
            <a:spLocks noGrp="1"/>
          </p:cNvSpPr>
          <p:nvPr>
            <p:ph type="title"/>
          </p:nvPr>
        </p:nvSpPr>
        <p:spPr>
          <a:xfrm>
            <a:off x="719140" y="1027113"/>
            <a:ext cx="7348536" cy="1143000"/>
          </a:xfrm>
        </p:spPr>
        <p:txBody>
          <a:bodyPr anchor="t"/>
          <a:lstStyle/>
          <a:p>
            <a:pPr eaLnBrk="1" hangingPunct="1"/>
            <a:r>
              <a:rPr lang="en-US" altLang="en-US" dirty="0">
                <a:latin typeface="+mn-lt"/>
              </a:rPr>
              <a:t>Collaboration in Action</a:t>
            </a:r>
          </a:p>
        </p:txBody>
      </p:sp>
      <p:sp>
        <p:nvSpPr>
          <p:cNvPr id="6147" name="Content Placeholder 1">
            <a:extLst>
              <a:ext uri="{FF2B5EF4-FFF2-40B4-BE49-F238E27FC236}">
                <a16:creationId xmlns:a16="http://schemas.microsoft.com/office/drawing/2014/main" id="{80C3B363-9AC1-4204-820D-283A50A596C6}"/>
              </a:ext>
            </a:extLst>
          </p:cNvPr>
          <p:cNvSpPr>
            <a:spLocks noGrp="1"/>
          </p:cNvSpPr>
          <p:nvPr>
            <p:ph sz="quarter" idx="13"/>
          </p:nvPr>
        </p:nvSpPr>
        <p:spPr>
          <a:xfrm>
            <a:off x="685801" y="1905000"/>
            <a:ext cx="3581400" cy="3902075"/>
          </a:xfrm>
        </p:spPr>
        <p:txBody>
          <a:bodyPr/>
          <a:lstStyle/>
          <a:p>
            <a:pPr marL="69850" indent="0">
              <a:buNone/>
            </a:pPr>
            <a:r>
              <a:rPr lang="en-US" sz="2800" b="1" dirty="0">
                <a:ea typeface="Calibri"/>
                <a:cs typeface="Calibri"/>
              </a:rPr>
              <a:t>Issue</a:t>
            </a:r>
          </a:p>
          <a:p>
            <a:pPr marL="184150" indent="0">
              <a:buNone/>
            </a:pPr>
            <a:r>
              <a:rPr lang="en-US" sz="1800" dirty="0">
                <a:cs typeface="Calibri"/>
              </a:rPr>
              <a:t> 3.    One Size Does Not Fit All</a:t>
            </a:r>
          </a:p>
          <a:p>
            <a:pPr marL="914400"/>
            <a:r>
              <a:rPr lang="en-US" sz="1400" dirty="0">
                <a:cs typeface="Calibri"/>
              </a:rPr>
              <a:t>Current templates</a:t>
            </a:r>
          </a:p>
          <a:p>
            <a:pPr marL="914400"/>
            <a:r>
              <a:rPr lang="en-US" sz="1400" dirty="0">
                <a:cs typeface="Calibri"/>
              </a:rPr>
              <a:t>Current procedures</a:t>
            </a:r>
          </a:p>
          <a:p>
            <a:pPr marL="914400"/>
            <a:r>
              <a:rPr lang="en-US" sz="1400" dirty="0">
                <a:cs typeface="Calibri"/>
              </a:rPr>
              <a:t>Current roles and responsibilities </a:t>
            </a:r>
          </a:p>
          <a:p>
            <a:endParaRPr lang="en-US" altLang="en-US" dirty="0"/>
          </a:p>
        </p:txBody>
      </p:sp>
      <p:sp>
        <p:nvSpPr>
          <p:cNvPr id="6148" name="Content Placeholder 4">
            <a:extLst>
              <a:ext uri="{FF2B5EF4-FFF2-40B4-BE49-F238E27FC236}">
                <a16:creationId xmlns:a16="http://schemas.microsoft.com/office/drawing/2014/main" id="{D88E2E3C-E1CB-44A3-9D1E-BC12D0739AF5}"/>
              </a:ext>
            </a:extLst>
          </p:cNvPr>
          <p:cNvSpPr>
            <a:spLocks noGrp="1"/>
          </p:cNvSpPr>
          <p:nvPr>
            <p:ph sz="quarter" idx="14"/>
          </p:nvPr>
        </p:nvSpPr>
        <p:spPr>
          <a:xfrm>
            <a:off x="4419600" y="1752600"/>
            <a:ext cx="4005261" cy="4054475"/>
          </a:xfrm>
        </p:spPr>
        <p:txBody>
          <a:bodyPr/>
          <a:lstStyle/>
          <a:p>
            <a:pPr marL="69850" indent="0">
              <a:buNone/>
            </a:pPr>
            <a:r>
              <a:rPr lang="en-US" sz="2800" b="1" dirty="0">
                <a:ea typeface="Calibri"/>
                <a:cs typeface="Calibri"/>
              </a:rPr>
              <a:t>Approach</a:t>
            </a:r>
            <a:r>
              <a:rPr lang="en-US" sz="4000" b="1" dirty="0">
                <a:ea typeface="Calibri"/>
                <a:cs typeface="Calibri"/>
              </a:rPr>
              <a:t> </a:t>
            </a:r>
            <a:r>
              <a:rPr lang="en-US" sz="2800" b="1" dirty="0">
                <a:ea typeface="Calibri"/>
                <a:cs typeface="Calibri"/>
              </a:rPr>
              <a:t> </a:t>
            </a:r>
            <a:endParaRPr lang="en-US" sz="2800" dirty="0">
              <a:cs typeface="Arial"/>
            </a:endParaRPr>
          </a:p>
          <a:p>
            <a:pPr marL="184150" indent="0">
              <a:buNone/>
            </a:pPr>
            <a:r>
              <a:rPr lang="en-US" sz="1800" dirty="0">
                <a:cs typeface="Calibri"/>
              </a:rPr>
              <a:t>  3.    Brainstorming</a:t>
            </a:r>
          </a:p>
          <a:p>
            <a:pPr marL="914400"/>
            <a:r>
              <a:rPr lang="en-US" sz="1400" dirty="0">
                <a:cs typeface="Calibri"/>
              </a:rPr>
              <a:t>Identify a university or department-wide issue</a:t>
            </a:r>
          </a:p>
          <a:p>
            <a:pPr marL="914400"/>
            <a:r>
              <a:rPr lang="en-US" sz="1400" dirty="0">
                <a:cs typeface="Calibri"/>
              </a:rPr>
              <a:t>Encourage feedback</a:t>
            </a:r>
          </a:p>
          <a:p>
            <a:pPr marL="914400"/>
            <a:r>
              <a:rPr lang="en-US" sz="1400" dirty="0">
                <a:cs typeface="Calibri"/>
              </a:rPr>
              <a:t>Assist with a consensus on a sustainable solution </a:t>
            </a:r>
          </a:p>
          <a:p>
            <a:endParaRPr lang="en-US" altLang="en-US" dirty="0"/>
          </a:p>
        </p:txBody>
      </p:sp>
      <p:pic>
        <p:nvPicPr>
          <p:cNvPr id="2" name="Picture 1" descr="A group of cartoon characters&#10;&#10;Description automatically generated">
            <a:extLst>
              <a:ext uri="{FF2B5EF4-FFF2-40B4-BE49-F238E27FC236}">
                <a16:creationId xmlns:a16="http://schemas.microsoft.com/office/drawing/2014/main" id="{5FD8371C-E177-C38B-47B8-F5AEA9B5F3C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639472" y="4191000"/>
            <a:ext cx="1788349" cy="1788349"/>
          </a:xfrm>
          <a:prstGeom prst="rect">
            <a:avLst/>
          </a:prstGeom>
        </p:spPr>
      </p:pic>
      <p:pic>
        <p:nvPicPr>
          <p:cNvPr id="3" name="Picture 2" descr="A group of cartoon people holding a puzzle piece&#10;&#10;Description automatically generated">
            <a:extLst>
              <a:ext uri="{FF2B5EF4-FFF2-40B4-BE49-F238E27FC236}">
                <a16:creationId xmlns:a16="http://schemas.microsoft.com/office/drawing/2014/main" id="{28457D11-04B7-E023-5101-B87DB7804C76}"/>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457500" y="4191000"/>
            <a:ext cx="1929460" cy="1934164"/>
          </a:xfrm>
          <a:prstGeom prst="rect">
            <a:avLst/>
          </a:prstGeom>
        </p:spPr>
      </p:pic>
    </p:spTree>
    <p:extLst>
      <p:ext uri="{BB962C8B-B14F-4D97-AF65-F5344CB8AC3E}">
        <p14:creationId xmlns:p14="http://schemas.microsoft.com/office/powerpoint/2010/main" val="715423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a:extLst>
              <a:ext uri="{FF2B5EF4-FFF2-40B4-BE49-F238E27FC236}">
                <a16:creationId xmlns:a16="http://schemas.microsoft.com/office/drawing/2014/main" id="{140EF1A9-D16F-42CE-ADF9-BF0B229A8872}"/>
              </a:ext>
            </a:extLst>
          </p:cNvPr>
          <p:cNvSpPr>
            <a:spLocks noGrp="1"/>
          </p:cNvSpPr>
          <p:nvPr>
            <p:ph type="title"/>
          </p:nvPr>
        </p:nvSpPr>
        <p:spPr>
          <a:xfrm>
            <a:off x="719140" y="1027113"/>
            <a:ext cx="7348536" cy="1143000"/>
          </a:xfrm>
        </p:spPr>
        <p:txBody>
          <a:bodyPr anchor="t"/>
          <a:lstStyle/>
          <a:p>
            <a:pPr eaLnBrk="1" hangingPunct="1"/>
            <a:r>
              <a:rPr lang="en-US" altLang="en-US" dirty="0">
                <a:latin typeface="+mn-lt"/>
              </a:rPr>
              <a:t>Potential Benefits</a:t>
            </a:r>
          </a:p>
        </p:txBody>
      </p:sp>
      <p:sp>
        <p:nvSpPr>
          <p:cNvPr id="6147" name="Content Placeholder 1">
            <a:extLst>
              <a:ext uri="{FF2B5EF4-FFF2-40B4-BE49-F238E27FC236}">
                <a16:creationId xmlns:a16="http://schemas.microsoft.com/office/drawing/2014/main" id="{80C3B363-9AC1-4204-820D-283A50A596C6}"/>
              </a:ext>
            </a:extLst>
          </p:cNvPr>
          <p:cNvSpPr>
            <a:spLocks noGrp="1"/>
          </p:cNvSpPr>
          <p:nvPr>
            <p:ph sz="quarter" idx="13"/>
          </p:nvPr>
        </p:nvSpPr>
        <p:spPr>
          <a:xfrm>
            <a:off x="685800" y="1941078"/>
            <a:ext cx="3581400" cy="3673475"/>
          </a:xfrm>
        </p:spPr>
        <p:txBody>
          <a:bodyPr/>
          <a:lstStyle/>
          <a:p>
            <a:endParaRPr lang="en-US" altLang="en-US" dirty="0"/>
          </a:p>
          <a:p>
            <a:endParaRPr lang="en-US" altLang="en-US" dirty="0"/>
          </a:p>
          <a:p>
            <a:endParaRPr lang="en-US" altLang="en-US" dirty="0"/>
          </a:p>
        </p:txBody>
      </p:sp>
      <p:sp>
        <p:nvSpPr>
          <p:cNvPr id="6148" name="Content Placeholder 4">
            <a:extLst>
              <a:ext uri="{FF2B5EF4-FFF2-40B4-BE49-F238E27FC236}">
                <a16:creationId xmlns:a16="http://schemas.microsoft.com/office/drawing/2014/main" id="{D88E2E3C-E1CB-44A3-9D1E-BC12D0739AF5}"/>
              </a:ext>
            </a:extLst>
          </p:cNvPr>
          <p:cNvSpPr>
            <a:spLocks noGrp="1"/>
          </p:cNvSpPr>
          <p:nvPr>
            <p:ph sz="quarter" idx="14"/>
          </p:nvPr>
        </p:nvSpPr>
        <p:spPr>
          <a:xfrm>
            <a:off x="4419600" y="2133600"/>
            <a:ext cx="4005261" cy="3673475"/>
          </a:xfrm>
        </p:spPr>
        <p:txBody>
          <a:bodyPr/>
          <a:lstStyle/>
          <a:p>
            <a:r>
              <a:rPr lang="en-US" altLang="en-US" dirty="0"/>
              <a:t>Foster confident through better understanding</a:t>
            </a:r>
          </a:p>
          <a:p>
            <a:r>
              <a:rPr lang="en-US" altLang="en-US" dirty="0"/>
              <a:t>Improve balances, with better chance of breaking even</a:t>
            </a:r>
          </a:p>
          <a:p>
            <a:r>
              <a:rPr lang="en-US" altLang="en-US" dirty="0"/>
              <a:t>Ensure audit readiness with more proactive approaches</a:t>
            </a:r>
          </a:p>
        </p:txBody>
      </p:sp>
      <p:sp>
        <p:nvSpPr>
          <p:cNvPr id="4" name="TextBox 3">
            <a:extLst>
              <a:ext uri="{FF2B5EF4-FFF2-40B4-BE49-F238E27FC236}">
                <a16:creationId xmlns:a16="http://schemas.microsoft.com/office/drawing/2014/main" id="{4FEE7457-26A3-99A3-AA54-1839FFCB75C0}"/>
              </a:ext>
            </a:extLst>
          </p:cNvPr>
          <p:cNvSpPr txBox="1"/>
          <p:nvPr/>
        </p:nvSpPr>
        <p:spPr>
          <a:xfrm>
            <a:off x="1899608" y="2319727"/>
            <a:ext cx="1753644" cy="7386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indent="0" algn="l">
              <a:buFontTx/>
              <a:buNone/>
            </a:pPr>
            <a:r>
              <a:rPr lang="en-US" sz="2400" dirty="0">
                <a:solidFill>
                  <a:schemeClr val="bg2">
                    <a:lumMod val="90000"/>
                    <a:lumOff val="10000"/>
                  </a:schemeClr>
                </a:solidFill>
                <a:latin typeface="Calibri"/>
                <a:ea typeface="+mn-ea"/>
                <a:cs typeface="Calibri"/>
              </a:rPr>
              <a:t>Increased Productivity</a:t>
            </a:r>
            <a:endParaRPr lang="en-US" sz="2400" dirty="0">
              <a:solidFill>
                <a:schemeClr val="bg2">
                  <a:lumMod val="90000"/>
                  <a:lumOff val="10000"/>
                </a:schemeClr>
              </a:solidFill>
            </a:endParaRPr>
          </a:p>
        </p:txBody>
      </p:sp>
      <p:pic>
        <p:nvPicPr>
          <p:cNvPr id="5" name="Graphic 4" descr="Mathematics with solid fill">
            <a:extLst>
              <a:ext uri="{FF2B5EF4-FFF2-40B4-BE49-F238E27FC236}">
                <a16:creationId xmlns:a16="http://schemas.microsoft.com/office/drawing/2014/main" id="{619B4BDA-8F5D-6A04-5794-231352D4A8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93312" y="2362338"/>
            <a:ext cx="601250" cy="653441"/>
          </a:xfrm>
          <a:prstGeom prst="rect">
            <a:avLst/>
          </a:prstGeom>
        </p:spPr>
      </p:pic>
      <p:sp>
        <p:nvSpPr>
          <p:cNvPr id="6" name="TextBox 5">
            <a:extLst>
              <a:ext uri="{FF2B5EF4-FFF2-40B4-BE49-F238E27FC236}">
                <a16:creationId xmlns:a16="http://schemas.microsoft.com/office/drawing/2014/main" id="{3C94E7A9-2530-4C4D-BC9C-0DE8DC81B1A9}"/>
              </a:ext>
            </a:extLst>
          </p:cNvPr>
          <p:cNvSpPr txBox="1"/>
          <p:nvPr/>
        </p:nvSpPr>
        <p:spPr>
          <a:xfrm>
            <a:off x="1894562" y="3597808"/>
            <a:ext cx="1649261" cy="7386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400" dirty="0">
                <a:solidFill>
                  <a:schemeClr val="bg2">
                    <a:lumMod val="90000"/>
                    <a:lumOff val="10000"/>
                  </a:schemeClr>
                </a:solidFill>
                <a:latin typeface="Calibri"/>
                <a:cs typeface="Calibri"/>
              </a:rPr>
              <a:t>Improved Quality</a:t>
            </a:r>
            <a:endParaRPr lang="en-US" sz="2400" dirty="0">
              <a:solidFill>
                <a:schemeClr val="bg2">
                  <a:lumMod val="90000"/>
                  <a:lumOff val="10000"/>
                </a:schemeClr>
              </a:solidFill>
              <a:latin typeface="Calibri"/>
              <a:ea typeface="Calibri"/>
              <a:cs typeface="Calibri"/>
            </a:endParaRPr>
          </a:p>
        </p:txBody>
      </p:sp>
      <p:pic>
        <p:nvPicPr>
          <p:cNvPr id="7" name="Graphic 6" descr="Contract with solid fill">
            <a:extLst>
              <a:ext uri="{FF2B5EF4-FFF2-40B4-BE49-F238E27FC236}">
                <a16:creationId xmlns:a16="http://schemas.microsoft.com/office/drawing/2014/main" id="{1E256E1E-E3C1-BC24-487A-B9221CDFD4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51027" y="3589086"/>
            <a:ext cx="674318" cy="747386"/>
          </a:xfrm>
          <a:prstGeom prst="rect">
            <a:avLst/>
          </a:prstGeom>
        </p:spPr>
      </p:pic>
      <p:sp>
        <p:nvSpPr>
          <p:cNvPr id="8" name="TextBox 7">
            <a:extLst>
              <a:ext uri="{FF2B5EF4-FFF2-40B4-BE49-F238E27FC236}">
                <a16:creationId xmlns:a16="http://schemas.microsoft.com/office/drawing/2014/main" id="{3EEAA267-E662-743C-7AEF-5E5DD292E7CE}"/>
              </a:ext>
            </a:extLst>
          </p:cNvPr>
          <p:cNvSpPr txBox="1"/>
          <p:nvPr/>
        </p:nvSpPr>
        <p:spPr>
          <a:xfrm>
            <a:off x="1983287" y="4952696"/>
            <a:ext cx="1826713" cy="3693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400" dirty="0">
                <a:solidFill>
                  <a:schemeClr val="bg2">
                    <a:lumMod val="90000"/>
                    <a:lumOff val="10000"/>
                  </a:schemeClr>
                </a:solidFill>
                <a:latin typeface="Calibri"/>
                <a:ea typeface="Calibri"/>
                <a:cs typeface="Calibri"/>
              </a:rPr>
              <a:t>Less Risk</a:t>
            </a:r>
          </a:p>
        </p:txBody>
      </p:sp>
      <p:pic>
        <p:nvPicPr>
          <p:cNvPr id="9" name="Graphic 8" descr="Checkmark with solid fill">
            <a:extLst>
              <a:ext uri="{FF2B5EF4-FFF2-40B4-BE49-F238E27FC236}">
                <a16:creationId xmlns:a16="http://schemas.microsoft.com/office/drawing/2014/main" id="{872ADF03-FB17-C9B0-12A6-D53BC60E63F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96444" y="4813868"/>
            <a:ext cx="590811" cy="643002"/>
          </a:xfrm>
          <a:prstGeom prst="rect">
            <a:avLst/>
          </a:prstGeom>
        </p:spPr>
      </p:pic>
    </p:spTree>
    <p:extLst>
      <p:ext uri="{BB962C8B-B14F-4D97-AF65-F5344CB8AC3E}">
        <p14:creationId xmlns:p14="http://schemas.microsoft.com/office/powerpoint/2010/main" val="310363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E415D-5EB3-2FD7-728D-E6CBFB7307B7}"/>
              </a:ext>
            </a:extLst>
          </p:cNvPr>
          <p:cNvSpPr>
            <a:spLocks noGrp="1"/>
          </p:cNvSpPr>
          <p:nvPr>
            <p:ph type="title"/>
          </p:nvPr>
        </p:nvSpPr>
        <p:spPr>
          <a:xfrm>
            <a:off x="1016000" y="2590800"/>
            <a:ext cx="7024687" cy="1143000"/>
          </a:xfrm>
        </p:spPr>
        <p:txBody>
          <a:bodyPr/>
          <a:lstStyle/>
          <a:p>
            <a:pPr algn="ctr"/>
            <a:r>
              <a:rPr lang="en-US" dirty="0"/>
              <a:t>MANAGING CHANGE FOR SERVICE CENTERS</a:t>
            </a:r>
          </a:p>
        </p:txBody>
      </p:sp>
    </p:spTree>
    <p:extLst>
      <p:ext uri="{BB962C8B-B14F-4D97-AF65-F5344CB8AC3E}">
        <p14:creationId xmlns:p14="http://schemas.microsoft.com/office/powerpoint/2010/main" val="2687447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a:extLst>
              <a:ext uri="{FF2B5EF4-FFF2-40B4-BE49-F238E27FC236}">
                <a16:creationId xmlns:a16="http://schemas.microsoft.com/office/drawing/2014/main" id="{06423965-6712-439D-A62E-27FA750A950A}"/>
              </a:ext>
            </a:extLst>
          </p:cNvPr>
          <p:cNvSpPr>
            <a:spLocks noGrp="1"/>
          </p:cNvSpPr>
          <p:nvPr>
            <p:ph type="title"/>
          </p:nvPr>
        </p:nvSpPr>
        <p:spPr>
          <a:xfrm>
            <a:off x="1066800" y="1066800"/>
            <a:ext cx="7024688" cy="1143000"/>
          </a:xfrm>
        </p:spPr>
        <p:txBody>
          <a:bodyPr anchor="t"/>
          <a:lstStyle/>
          <a:p>
            <a:r>
              <a:rPr lang="en-US" dirty="0">
                <a:cs typeface="Arial"/>
              </a:rPr>
              <a:t>Establish a Service Center Review Board</a:t>
            </a:r>
            <a:endParaRPr lang="en-US" dirty="0"/>
          </a:p>
        </p:txBody>
      </p:sp>
      <p:graphicFrame>
        <p:nvGraphicFramePr>
          <p:cNvPr id="3" name="Diagram 2">
            <a:extLst>
              <a:ext uri="{FF2B5EF4-FFF2-40B4-BE49-F238E27FC236}">
                <a16:creationId xmlns:a16="http://schemas.microsoft.com/office/drawing/2014/main" id="{F6CC135A-ED66-03FC-D265-05A3B93D1740}"/>
              </a:ext>
            </a:extLst>
          </p:cNvPr>
          <p:cNvGraphicFramePr/>
          <p:nvPr>
            <p:extLst>
              <p:ext uri="{D42A27DB-BD31-4B8C-83A1-F6EECF244321}">
                <p14:modId xmlns:p14="http://schemas.microsoft.com/office/powerpoint/2010/main" val="359557484"/>
              </p:ext>
            </p:extLst>
          </p:nvPr>
        </p:nvGraphicFramePr>
        <p:xfrm>
          <a:off x="1769269" y="2063749"/>
          <a:ext cx="5619750" cy="456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5191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a:extLst>
              <a:ext uri="{FF2B5EF4-FFF2-40B4-BE49-F238E27FC236}">
                <a16:creationId xmlns:a16="http://schemas.microsoft.com/office/drawing/2014/main" id="{06423965-6712-439D-A62E-27FA750A950A}"/>
              </a:ext>
            </a:extLst>
          </p:cNvPr>
          <p:cNvSpPr>
            <a:spLocks noGrp="1"/>
          </p:cNvSpPr>
          <p:nvPr>
            <p:ph type="title"/>
          </p:nvPr>
        </p:nvSpPr>
        <p:spPr>
          <a:xfrm>
            <a:off x="762000" y="1066800"/>
            <a:ext cx="7329488" cy="1143000"/>
          </a:xfrm>
        </p:spPr>
        <p:txBody>
          <a:bodyPr anchor="t"/>
          <a:lstStyle/>
          <a:p>
            <a:r>
              <a:rPr lang="en-US" dirty="0">
                <a:cs typeface="Arial"/>
              </a:rPr>
              <a:t>Managing Change</a:t>
            </a:r>
            <a:endParaRPr lang="en-US" dirty="0"/>
          </a:p>
        </p:txBody>
      </p:sp>
      <p:sp>
        <p:nvSpPr>
          <p:cNvPr id="5123" name="Content Placeholder 1">
            <a:extLst>
              <a:ext uri="{FF2B5EF4-FFF2-40B4-BE49-F238E27FC236}">
                <a16:creationId xmlns:a16="http://schemas.microsoft.com/office/drawing/2014/main" id="{50208FBA-F87F-48EF-8B9C-485D3877FE4E}"/>
              </a:ext>
            </a:extLst>
          </p:cNvPr>
          <p:cNvSpPr>
            <a:spLocks noGrp="1"/>
          </p:cNvSpPr>
          <p:nvPr>
            <p:ph idx="1"/>
          </p:nvPr>
        </p:nvSpPr>
        <p:spPr>
          <a:xfrm>
            <a:off x="685800" y="1905000"/>
            <a:ext cx="7543800" cy="4194175"/>
          </a:xfrm>
        </p:spPr>
        <p:txBody>
          <a:bodyPr/>
          <a:lstStyle/>
          <a:p>
            <a:pPr marL="69850" indent="0">
              <a:buNone/>
              <a:defRPr/>
            </a:pPr>
            <a:r>
              <a:rPr lang="en-US" sz="2000" dirty="0">
                <a:solidFill>
                  <a:srgbClr val="424242"/>
                </a:solidFill>
                <a:ea typeface="Calibri" panose="020F0502020204030204"/>
                <a:cs typeface="Arial"/>
              </a:rPr>
              <a:t>Develop a</a:t>
            </a:r>
            <a:r>
              <a:rPr lang="en-US" sz="2000" dirty="0">
                <a:solidFill>
                  <a:srgbClr val="424242"/>
                </a:solidFill>
                <a:cs typeface="Arial"/>
              </a:rPr>
              <a:t> structural </a:t>
            </a:r>
            <a:r>
              <a:rPr lang="en-US" sz="2000" dirty="0">
                <a:solidFill>
                  <a:srgbClr val="424242"/>
                </a:solidFill>
                <a:ea typeface="Calibri" panose="020F0502020204030204"/>
                <a:cs typeface="Arial"/>
              </a:rPr>
              <a:t>approach for implementing a new initiative or transformation.</a:t>
            </a:r>
            <a:endParaRPr lang="en-US" sz="2000" b="0" i="0" u="none" strike="noStrike" kern="1200" cap="none" spc="0" normalizeH="0" baseline="0" noProof="0" dirty="0">
              <a:ln>
                <a:noFill/>
              </a:ln>
              <a:solidFill>
                <a:srgbClr val="424242"/>
              </a:solidFill>
              <a:effectLst/>
              <a:uLnTx/>
              <a:uFillTx/>
              <a:ea typeface="Calibri" panose="020F0502020204030204"/>
              <a:cs typeface="Arial"/>
            </a:endParaRPr>
          </a:p>
          <a:p>
            <a:pPr>
              <a:defRPr/>
            </a:pPr>
            <a:endParaRPr lang="en-US" sz="2400" dirty="0">
              <a:solidFill>
                <a:srgbClr val="424242"/>
              </a:solidFill>
              <a:ea typeface="Calibri" panose="020F0502020204030204"/>
              <a:cs typeface="Arial"/>
            </a:endParaRPr>
          </a:p>
          <a:p>
            <a:pPr marL="69850" indent="0">
              <a:buNone/>
              <a:defRPr/>
            </a:pPr>
            <a:r>
              <a:rPr lang="en-US" sz="2400" dirty="0">
                <a:solidFill>
                  <a:srgbClr val="424242"/>
                </a:solidFill>
                <a:ea typeface="Calibri" panose="020F0502020204030204"/>
                <a:cs typeface="Arial"/>
              </a:rPr>
              <a:t>Key steps </a:t>
            </a:r>
            <a:r>
              <a:rPr kumimoji="0" lang="en-US" sz="2400" u="none" strike="noStrike" kern="1200" cap="none" spc="0" normalizeH="0" baseline="0" noProof="0" dirty="0">
                <a:ln>
                  <a:noFill/>
                </a:ln>
                <a:solidFill>
                  <a:srgbClr val="424242"/>
                </a:solidFill>
                <a:effectLst/>
                <a:uLnTx/>
                <a:uFillTx/>
                <a:ea typeface="Calibri" panose="020F0502020204030204"/>
                <a:cs typeface="Arial"/>
              </a:rPr>
              <a:t>:</a:t>
            </a:r>
            <a:endParaRPr lang="en-US" dirty="0">
              <a:cs typeface="Arial"/>
            </a:endParaRPr>
          </a:p>
          <a:p>
            <a:pPr marL="412750" indent="-342900">
              <a:buFont typeface="+mj-lt"/>
              <a:buAutoNum type="arabicPeriod"/>
              <a:defRPr/>
            </a:pPr>
            <a:r>
              <a:rPr lang="en-US" sz="1600" dirty="0">
                <a:solidFill>
                  <a:srgbClr val="424242"/>
                </a:solidFill>
                <a:cs typeface="Arial"/>
              </a:rPr>
              <a:t>Identify new requirements, system changes, or a common issue to be  </a:t>
            </a:r>
            <a:br>
              <a:rPr lang="en-US" sz="1600" dirty="0">
                <a:solidFill>
                  <a:srgbClr val="424242"/>
                </a:solidFill>
                <a:cs typeface="Arial"/>
              </a:rPr>
            </a:br>
            <a:r>
              <a:rPr lang="en-US" sz="1600" dirty="0">
                <a:solidFill>
                  <a:srgbClr val="424242"/>
                </a:solidFill>
                <a:cs typeface="Arial"/>
              </a:rPr>
              <a:t>addressed</a:t>
            </a:r>
            <a:endParaRPr lang="en-US" sz="1600" dirty="0">
              <a:cs typeface="Arial"/>
            </a:endParaRPr>
          </a:p>
          <a:p>
            <a:pPr lvl="1">
              <a:buFont typeface="Wingdings" panose="05000000000000000000" pitchFamily="2" charset="2"/>
              <a:buChar char="§"/>
              <a:defRPr/>
            </a:pPr>
            <a:r>
              <a:rPr lang="en-US" sz="1400" dirty="0">
                <a:solidFill>
                  <a:srgbClr val="424242"/>
                </a:solidFill>
                <a:ea typeface="+mn-lt"/>
                <a:cs typeface="+mn-lt"/>
              </a:rPr>
              <a:t>For issues, identify root cause</a:t>
            </a:r>
          </a:p>
          <a:p>
            <a:pPr marL="412750" indent="-342900">
              <a:buFont typeface="+mj-lt"/>
              <a:buAutoNum type="arabicPeriod"/>
              <a:defRPr/>
            </a:pPr>
            <a:r>
              <a:rPr lang="en-US" sz="1600" dirty="0">
                <a:solidFill>
                  <a:srgbClr val="424242"/>
                </a:solidFill>
                <a:cs typeface="Arial"/>
              </a:rPr>
              <a:t>Define</a:t>
            </a:r>
            <a:r>
              <a:rPr kumimoji="0" lang="en-US" sz="1600" b="0" u="none" strike="noStrike" kern="1200" cap="none" spc="0" normalizeH="0" baseline="0" noProof="0" dirty="0">
                <a:ln>
                  <a:noFill/>
                </a:ln>
                <a:solidFill>
                  <a:srgbClr val="424242"/>
                </a:solidFill>
                <a:effectLst/>
                <a:uLnTx/>
                <a:uFillTx/>
                <a:ea typeface="+mn-ea"/>
                <a:cs typeface="Arial"/>
              </a:rPr>
              <a:t> </a:t>
            </a:r>
            <a:r>
              <a:rPr lang="en-US" sz="1600" dirty="0">
                <a:solidFill>
                  <a:srgbClr val="424242"/>
                </a:solidFill>
                <a:cs typeface="Arial"/>
              </a:rPr>
              <a:t>approaches that addresses change or the cause of the issue</a:t>
            </a:r>
            <a:endParaRPr lang="en-US" sz="1600" dirty="0">
              <a:cs typeface="Arial"/>
            </a:endParaRPr>
          </a:p>
          <a:p>
            <a:pPr lvl="1">
              <a:buFont typeface="Wingdings" panose="05000000000000000000" pitchFamily="2" charset="2"/>
              <a:buChar char="§"/>
              <a:defRPr/>
            </a:pPr>
            <a:r>
              <a:rPr lang="en-US" sz="1400" dirty="0">
                <a:solidFill>
                  <a:srgbClr val="424242"/>
                </a:solidFill>
                <a:ea typeface="+mn-lt"/>
                <a:cs typeface="+mn-lt"/>
              </a:rPr>
              <a:t>Require input from all interested parties</a:t>
            </a:r>
          </a:p>
          <a:p>
            <a:pPr marL="412750" indent="-342900">
              <a:buFont typeface="+mj-lt"/>
              <a:buAutoNum type="arabicPeriod"/>
              <a:defRPr/>
            </a:pPr>
            <a:r>
              <a:rPr lang="en-US" sz="1600" dirty="0">
                <a:solidFill>
                  <a:srgbClr val="424242"/>
                </a:solidFill>
                <a:cs typeface="Arial"/>
              </a:rPr>
              <a:t>Gain buy-in through collaborative planning</a:t>
            </a:r>
            <a:endParaRPr lang="en-US" sz="1600" dirty="0">
              <a:cs typeface="Arial"/>
            </a:endParaRPr>
          </a:p>
          <a:p>
            <a:pPr marL="412750" indent="-342900">
              <a:buFont typeface="+mj-lt"/>
              <a:buAutoNum type="arabicPeriod"/>
              <a:defRPr/>
            </a:pPr>
            <a:r>
              <a:rPr lang="en-US" sz="1600" dirty="0">
                <a:solidFill>
                  <a:srgbClr val="424242"/>
                </a:solidFill>
                <a:ea typeface="+mn-lt"/>
                <a:cs typeface="+mn-lt"/>
              </a:rPr>
              <a:t>Test the solution and get feedback from users</a:t>
            </a:r>
          </a:p>
          <a:p>
            <a:pPr marL="412750" indent="-342900">
              <a:buFont typeface="+mj-lt"/>
              <a:buAutoNum type="arabicPeriod"/>
              <a:defRPr/>
            </a:pPr>
            <a:r>
              <a:rPr lang="en-US" sz="1600" dirty="0">
                <a:solidFill>
                  <a:srgbClr val="424242"/>
                </a:solidFill>
                <a:cs typeface="Arial"/>
              </a:rPr>
              <a:t>Build communication plan to inform and train as needed</a:t>
            </a:r>
            <a:r>
              <a:rPr lang="en-US" sz="1600" dirty="0">
                <a:solidFill>
                  <a:srgbClr val="424242"/>
                </a:solidFill>
                <a:ea typeface="Calibri"/>
                <a:cs typeface="Arial"/>
              </a:rPr>
              <a:t>  </a:t>
            </a:r>
            <a:endParaRPr lang="en-US" altLang="en-US" dirty="0"/>
          </a:p>
        </p:txBody>
      </p:sp>
    </p:spTree>
    <p:extLst>
      <p:ext uri="{BB962C8B-B14F-4D97-AF65-F5344CB8AC3E}">
        <p14:creationId xmlns:p14="http://schemas.microsoft.com/office/powerpoint/2010/main" val="304981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a:extLst>
              <a:ext uri="{FF2B5EF4-FFF2-40B4-BE49-F238E27FC236}">
                <a16:creationId xmlns:a16="http://schemas.microsoft.com/office/drawing/2014/main" id="{06423965-6712-439D-A62E-27FA750A950A}"/>
              </a:ext>
            </a:extLst>
          </p:cNvPr>
          <p:cNvSpPr>
            <a:spLocks noGrp="1"/>
          </p:cNvSpPr>
          <p:nvPr>
            <p:ph type="title"/>
          </p:nvPr>
        </p:nvSpPr>
        <p:spPr>
          <a:xfrm>
            <a:off x="762000" y="1066800"/>
            <a:ext cx="7329488" cy="1143000"/>
          </a:xfrm>
        </p:spPr>
        <p:txBody>
          <a:bodyPr anchor="t"/>
          <a:lstStyle/>
          <a:p>
            <a:r>
              <a:rPr lang="en-US" dirty="0">
                <a:cs typeface="Arial"/>
              </a:rPr>
              <a:t>Managing Change</a:t>
            </a:r>
            <a:endParaRPr lang="en-US" dirty="0"/>
          </a:p>
        </p:txBody>
      </p:sp>
      <p:sp>
        <p:nvSpPr>
          <p:cNvPr id="5123" name="Content Placeholder 1">
            <a:extLst>
              <a:ext uri="{FF2B5EF4-FFF2-40B4-BE49-F238E27FC236}">
                <a16:creationId xmlns:a16="http://schemas.microsoft.com/office/drawing/2014/main" id="{50208FBA-F87F-48EF-8B9C-485D3877FE4E}"/>
              </a:ext>
            </a:extLst>
          </p:cNvPr>
          <p:cNvSpPr>
            <a:spLocks noGrp="1"/>
          </p:cNvSpPr>
          <p:nvPr>
            <p:ph idx="1"/>
          </p:nvPr>
        </p:nvSpPr>
        <p:spPr>
          <a:xfrm>
            <a:off x="685800" y="2286000"/>
            <a:ext cx="7543800" cy="3813175"/>
          </a:xfrm>
        </p:spPr>
        <p:txBody>
          <a:bodyPr/>
          <a:lstStyle/>
          <a:p>
            <a:pPr marL="69850" indent="0">
              <a:buNone/>
              <a:defRPr/>
            </a:pPr>
            <a:r>
              <a:rPr lang="en-US" dirty="0">
                <a:solidFill>
                  <a:srgbClr val="424242"/>
                </a:solidFill>
                <a:ea typeface="Calibri"/>
                <a:cs typeface="Arial"/>
              </a:rPr>
              <a:t>In addition…</a:t>
            </a:r>
          </a:p>
          <a:p>
            <a:pPr>
              <a:defRPr/>
            </a:pPr>
            <a:r>
              <a:rPr lang="en-US" dirty="0">
                <a:solidFill>
                  <a:srgbClr val="424242"/>
                </a:solidFill>
                <a:cs typeface="Arial"/>
              </a:rPr>
              <a:t>Communicate upcoming training activities</a:t>
            </a:r>
            <a:endParaRPr lang="en-US" dirty="0">
              <a:cs typeface="Arial"/>
            </a:endParaRPr>
          </a:p>
          <a:p>
            <a:pPr>
              <a:defRPr/>
            </a:pPr>
            <a:r>
              <a:rPr lang="en-US" dirty="0">
                <a:solidFill>
                  <a:srgbClr val="424242"/>
                </a:solidFill>
              </a:rPr>
              <a:t>Review schedule for upcoming service center reviews</a:t>
            </a:r>
            <a:endParaRPr lang="en-US" dirty="0"/>
          </a:p>
          <a:p>
            <a:pPr>
              <a:defRPr/>
            </a:pPr>
            <a:r>
              <a:rPr lang="en-US" dirty="0">
                <a:solidFill>
                  <a:srgbClr val="424242"/>
                </a:solidFill>
              </a:rPr>
              <a:t>Encourage conversation and input from all participants!</a:t>
            </a:r>
          </a:p>
          <a:p>
            <a:pPr lvl="1">
              <a:buFont typeface="Courier New" panose="02070309020205020404" pitchFamily="49" charset="0"/>
              <a:buChar char="o"/>
              <a:defRPr/>
            </a:pPr>
            <a:r>
              <a:rPr lang="en-US" sz="2000" dirty="0">
                <a:solidFill>
                  <a:srgbClr val="424242"/>
                </a:solidFill>
                <a:cs typeface="Arial"/>
              </a:rPr>
              <a:t>Find out what's not working</a:t>
            </a:r>
            <a:endParaRPr lang="en-US" sz="2000" dirty="0">
              <a:cs typeface="Arial"/>
            </a:endParaRPr>
          </a:p>
          <a:p>
            <a:pPr marL="69850" indent="0">
              <a:buNone/>
              <a:defRPr/>
            </a:pPr>
            <a:endParaRPr lang="en-US" altLang="en-US" dirty="0"/>
          </a:p>
        </p:txBody>
      </p:sp>
    </p:spTree>
    <p:extLst>
      <p:ext uri="{BB962C8B-B14F-4D97-AF65-F5344CB8AC3E}">
        <p14:creationId xmlns:p14="http://schemas.microsoft.com/office/powerpoint/2010/main" val="1303983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E415D-5EB3-2FD7-728D-E6CBFB7307B7}"/>
              </a:ext>
            </a:extLst>
          </p:cNvPr>
          <p:cNvSpPr>
            <a:spLocks noGrp="1"/>
          </p:cNvSpPr>
          <p:nvPr>
            <p:ph type="title"/>
          </p:nvPr>
        </p:nvSpPr>
        <p:spPr>
          <a:xfrm>
            <a:off x="1016000" y="2590800"/>
            <a:ext cx="7024687" cy="1143000"/>
          </a:xfrm>
        </p:spPr>
        <p:txBody>
          <a:bodyPr/>
          <a:lstStyle/>
          <a:p>
            <a:pPr algn="ctr"/>
            <a:r>
              <a:rPr lang="en-US" dirty="0"/>
              <a:t>DEFINING SERVICE CENTERS</a:t>
            </a:r>
          </a:p>
        </p:txBody>
      </p:sp>
    </p:spTree>
    <p:extLst>
      <p:ext uri="{BB962C8B-B14F-4D97-AF65-F5344CB8AC3E}">
        <p14:creationId xmlns:p14="http://schemas.microsoft.com/office/powerpoint/2010/main" val="3601995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a:extLst>
              <a:ext uri="{FF2B5EF4-FFF2-40B4-BE49-F238E27FC236}">
                <a16:creationId xmlns:a16="http://schemas.microsoft.com/office/drawing/2014/main" id="{140EF1A9-D16F-42CE-ADF9-BF0B229A8872}"/>
              </a:ext>
            </a:extLst>
          </p:cNvPr>
          <p:cNvSpPr>
            <a:spLocks noGrp="1"/>
          </p:cNvSpPr>
          <p:nvPr>
            <p:ph type="title"/>
          </p:nvPr>
        </p:nvSpPr>
        <p:spPr/>
        <p:txBody>
          <a:bodyPr anchor="t"/>
          <a:lstStyle/>
          <a:p>
            <a:pPr eaLnBrk="1" hangingPunct="1"/>
            <a:r>
              <a:rPr kumimoji="0" lang="en-US" sz="4000" b="1" i="0" u="sng" strike="noStrike" kern="1200" cap="none" spc="0" normalizeH="0" baseline="0" noProof="0" dirty="0">
                <a:ln>
                  <a:noFill/>
                </a:ln>
                <a:solidFill>
                  <a:schemeClr val="bg2">
                    <a:lumMod val="90000"/>
                    <a:lumOff val="10000"/>
                  </a:schemeClr>
                </a:solidFill>
                <a:effectLst/>
                <a:uLnTx/>
                <a:uFillTx/>
                <a:ea typeface="+mj-ea"/>
                <a:cs typeface="+mj-cs"/>
              </a:rPr>
              <a:t>Contact Info</a:t>
            </a:r>
            <a:endParaRPr lang="en-US" altLang="en-US" dirty="0">
              <a:solidFill>
                <a:schemeClr val="bg2">
                  <a:lumMod val="90000"/>
                  <a:lumOff val="10000"/>
                </a:schemeClr>
              </a:solidFill>
            </a:endParaRPr>
          </a:p>
        </p:txBody>
      </p:sp>
      <p:sp>
        <p:nvSpPr>
          <p:cNvPr id="6148" name="Content Placeholder 4">
            <a:extLst>
              <a:ext uri="{FF2B5EF4-FFF2-40B4-BE49-F238E27FC236}">
                <a16:creationId xmlns:a16="http://schemas.microsoft.com/office/drawing/2014/main" id="{D88E2E3C-E1CB-44A3-9D1E-BC12D0739AF5}"/>
              </a:ext>
            </a:extLst>
          </p:cNvPr>
          <p:cNvSpPr>
            <a:spLocks noGrp="1"/>
          </p:cNvSpPr>
          <p:nvPr>
            <p:ph sz="quarter" idx="14"/>
          </p:nvPr>
        </p:nvSpPr>
        <p:spPr>
          <a:xfrm>
            <a:off x="762000" y="2286000"/>
            <a:ext cx="7620000" cy="2835275"/>
          </a:xfrm>
        </p:spPr>
        <p:txBody>
          <a:bodyPr/>
          <a:lstStyle/>
          <a:p>
            <a:r>
              <a:rPr kumimoji="0" lang="en-US" sz="2400" b="0" i="0" u="none" strike="noStrike" kern="1200" cap="none" spc="0" normalizeH="0" baseline="0" noProof="0" dirty="0">
                <a:ln>
                  <a:noFill/>
                </a:ln>
                <a:solidFill>
                  <a:srgbClr val="424242"/>
                </a:solidFill>
                <a:effectLst/>
                <a:uLnTx/>
                <a:uFillTx/>
                <a:latin typeface="+mj-lt"/>
                <a:ea typeface="+mn-ea"/>
                <a:cs typeface="+mn-cs"/>
              </a:rPr>
              <a:t> </a:t>
            </a:r>
            <a:r>
              <a:rPr lang="en-US" sz="2400" dirty="0">
                <a:solidFill>
                  <a:srgbClr val="424242"/>
                </a:solidFill>
                <a:latin typeface="+mj-lt"/>
                <a:cs typeface="+mn-cs"/>
              </a:rPr>
              <a:t>Leann Lopez</a:t>
            </a:r>
            <a:r>
              <a:rPr lang="en-US" dirty="0">
                <a:solidFill>
                  <a:srgbClr val="424242"/>
                </a:solidFill>
                <a:latin typeface="+mj-lt"/>
              </a:rPr>
              <a:t>	</a:t>
            </a:r>
            <a:r>
              <a:rPr lang="en-US" dirty="0">
                <a:solidFill>
                  <a:srgbClr val="424242"/>
                </a:solidFill>
                <a:latin typeface="+mj-lt"/>
                <a:hlinkClick r:id="rId3"/>
              </a:rPr>
              <a:t>leannlopez@maximus.com</a:t>
            </a:r>
            <a:r>
              <a:rPr lang="en-US" dirty="0">
                <a:solidFill>
                  <a:srgbClr val="424242"/>
                </a:solidFill>
                <a:latin typeface="+mj-lt"/>
              </a:rPr>
              <a:t> </a:t>
            </a:r>
          </a:p>
          <a:p>
            <a:pPr marL="69850" indent="0">
              <a:buNone/>
            </a:pPr>
            <a:endParaRPr kumimoji="0" lang="en-US" sz="2400" b="0" i="0" u="none" strike="noStrike" kern="1200" cap="none" spc="0" normalizeH="0" baseline="0" noProof="0" dirty="0">
              <a:ln>
                <a:noFill/>
              </a:ln>
              <a:solidFill>
                <a:srgbClr val="424242"/>
              </a:solidFill>
              <a:effectLst/>
              <a:uLnTx/>
              <a:uFillTx/>
              <a:latin typeface="+mj-lt"/>
              <a:ea typeface="+mn-ea"/>
              <a:cs typeface="+mn-cs"/>
            </a:endParaRPr>
          </a:p>
          <a:p>
            <a:r>
              <a:rPr kumimoji="0" lang="en-US" sz="2400" b="0" i="0" u="none" strike="noStrike" kern="1200" cap="none" spc="0" normalizeH="0" baseline="0" noProof="0" dirty="0">
                <a:ln>
                  <a:noFill/>
                </a:ln>
                <a:solidFill>
                  <a:srgbClr val="424242"/>
                </a:solidFill>
                <a:effectLst/>
                <a:uLnTx/>
                <a:uFillTx/>
                <a:latin typeface="+mj-lt"/>
                <a:ea typeface="+mn-ea"/>
                <a:cs typeface="+mn-cs"/>
              </a:rPr>
              <a:t> Jenny Smolnik	</a:t>
            </a:r>
            <a:r>
              <a:rPr kumimoji="0" lang="en-US" sz="2400" b="0" i="0" u="sng" strike="noStrike" kern="1200" cap="none" spc="0" normalizeH="0" baseline="0" noProof="0" dirty="0">
                <a:ln>
                  <a:noFill/>
                </a:ln>
                <a:solidFill>
                  <a:srgbClr val="502E91"/>
                </a:solidFill>
                <a:effectLst/>
                <a:uLnTx/>
                <a:uFillTx/>
                <a:latin typeface="+mj-lt"/>
                <a:ea typeface="+mn-ea"/>
                <a:cs typeface="+mn-cs"/>
                <a:hlinkClick r:id="rId4"/>
              </a:rPr>
              <a:t>jennifersmolnik</a:t>
            </a:r>
            <a:r>
              <a:rPr kumimoji="0" lang="en-US" sz="2400" b="0" i="0" u="none" strike="noStrike" kern="1200" cap="none" spc="0" normalizeH="0" baseline="0" noProof="0" dirty="0">
                <a:ln>
                  <a:noFill/>
                </a:ln>
                <a:solidFill>
                  <a:srgbClr val="502E91"/>
                </a:solidFill>
                <a:effectLst/>
                <a:uLnTx/>
                <a:uFillTx/>
                <a:latin typeface="+mj-lt"/>
                <a:ea typeface="+mn-ea"/>
                <a:cs typeface="+mn-cs"/>
                <a:hlinkClick r:id="rId4"/>
              </a:rPr>
              <a:t>@maximus.com</a:t>
            </a:r>
            <a:br>
              <a:rPr kumimoji="0" lang="en-US" sz="2400" b="0" i="0" u="none" strike="noStrike" kern="1200" cap="none" spc="0" normalizeH="0" baseline="0" noProof="0" dirty="0">
                <a:ln>
                  <a:noFill/>
                </a:ln>
                <a:solidFill>
                  <a:srgbClr val="502E91"/>
                </a:solidFill>
                <a:effectLst/>
                <a:uLnTx/>
                <a:uFillTx/>
                <a:latin typeface="+mj-lt"/>
                <a:ea typeface="+mn-ea"/>
                <a:cs typeface="+mn-cs"/>
              </a:rPr>
            </a:br>
            <a:endParaRPr kumimoji="0" lang="en-US" sz="2400" b="0" i="0" u="none" strike="noStrike" kern="1200" cap="none" spc="0" normalizeH="0" baseline="0" noProof="0" dirty="0">
              <a:ln>
                <a:noFill/>
              </a:ln>
              <a:solidFill>
                <a:srgbClr val="502E91"/>
              </a:solidFill>
              <a:effectLst/>
              <a:uLnTx/>
              <a:uFillTx/>
              <a:latin typeface="+mj-lt"/>
              <a:ea typeface="+mn-ea"/>
              <a:cs typeface="+mn-cs"/>
            </a:endParaRPr>
          </a:p>
          <a:p>
            <a:r>
              <a:rPr lang="en-US" dirty="0">
                <a:solidFill>
                  <a:srgbClr val="502E91"/>
                </a:solidFill>
                <a:latin typeface="+mj-lt"/>
              </a:rPr>
              <a:t> André Britten	</a:t>
            </a:r>
            <a:r>
              <a:rPr lang="en-US" dirty="0">
                <a:solidFill>
                  <a:srgbClr val="502E91"/>
                </a:solidFill>
                <a:latin typeface="+mj-lt"/>
                <a:hlinkClick r:id="rId5"/>
              </a:rPr>
              <a:t>abritten@uillinois.edu</a:t>
            </a:r>
            <a:br>
              <a:rPr lang="en-US" dirty="0">
                <a:solidFill>
                  <a:srgbClr val="502E91"/>
                </a:solidFill>
                <a:latin typeface="+mj-lt"/>
              </a:rPr>
            </a:br>
            <a:endParaRPr lang="en-US" dirty="0">
              <a:solidFill>
                <a:srgbClr val="502E91"/>
              </a:solidFill>
              <a:latin typeface="+mj-lt"/>
            </a:endParaRPr>
          </a:p>
          <a:p>
            <a:r>
              <a:rPr lang="en-US" dirty="0">
                <a:solidFill>
                  <a:srgbClr val="502E91"/>
                </a:solidFill>
                <a:latin typeface="+mj-lt"/>
              </a:rPr>
              <a:t> Minh Nguyen	</a:t>
            </a:r>
            <a:r>
              <a:rPr lang="en-US" dirty="0">
                <a:solidFill>
                  <a:srgbClr val="502E91"/>
                </a:solidFill>
                <a:latin typeface="+mj-lt"/>
                <a:hlinkClick r:id="rId6"/>
              </a:rPr>
              <a:t>mtn9ba@virginia.edu</a:t>
            </a:r>
            <a:r>
              <a:rPr lang="en-US" dirty="0">
                <a:solidFill>
                  <a:srgbClr val="502E91"/>
                </a:solidFill>
                <a:latin typeface="+mj-lt"/>
              </a:rPr>
              <a:t> </a:t>
            </a:r>
            <a:br>
              <a:rPr lang="en-US" dirty="0">
                <a:solidFill>
                  <a:srgbClr val="502E91"/>
                </a:solidFill>
                <a:latin typeface="+mj-lt"/>
              </a:rPr>
            </a:br>
            <a:endParaRPr lang="en-US" sz="2400" b="0" i="0" u="none" strike="noStrike" kern="1200" cap="none" spc="0" normalizeH="0" baseline="0" noProof="0" dirty="0">
              <a:ln>
                <a:noFill/>
              </a:ln>
              <a:solidFill>
                <a:srgbClr val="502E91"/>
              </a:solidFill>
              <a:effectLst/>
              <a:uLnTx/>
              <a:uFillTx/>
              <a:latin typeface="+mj-lt"/>
              <a:cs typeface="Arial"/>
            </a:endParaRPr>
          </a:p>
          <a:p>
            <a:endParaRPr lang="en-US" altLang="en-US" dirty="0"/>
          </a:p>
        </p:txBody>
      </p:sp>
    </p:spTree>
    <p:extLst>
      <p:ext uri="{BB962C8B-B14F-4D97-AF65-F5344CB8AC3E}">
        <p14:creationId xmlns:p14="http://schemas.microsoft.com/office/powerpoint/2010/main" val="1398607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a:extLst>
              <a:ext uri="{FF2B5EF4-FFF2-40B4-BE49-F238E27FC236}">
                <a16:creationId xmlns:a16="http://schemas.microsoft.com/office/drawing/2014/main" id="{06423965-6712-439D-A62E-27FA750A950A}"/>
              </a:ext>
            </a:extLst>
          </p:cNvPr>
          <p:cNvSpPr>
            <a:spLocks noGrp="1"/>
          </p:cNvSpPr>
          <p:nvPr>
            <p:ph type="title"/>
          </p:nvPr>
        </p:nvSpPr>
        <p:spPr>
          <a:xfrm>
            <a:off x="1066800" y="1066800"/>
            <a:ext cx="7024688" cy="914400"/>
          </a:xfrm>
        </p:spPr>
        <p:txBody>
          <a:bodyPr anchor="t"/>
          <a:lstStyle/>
          <a:p>
            <a:pPr eaLnBrk="1" hangingPunct="1"/>
            <a:r>
              <a:rPr lang="en-US" sz="3600" dirty="0"/>
              <a:t>What is a Service Center?</a:t>
            </a:r>
            <a:r>
              <a:rPr lang="en-US" altLang="en-US" sz="3600" b="1" dirty="0">
                <a:solidFill>
                  <a:schemeClr val="tx1"/>
                </a:solidFill>
                <a:latin typeface="Britannic Bold" panose="020B0903060703020204" pitchFamily="34" charset="0"/>
              </a:rPr>
              <a:t> </a:t>
            </a:r>
          </a:p>
        </p:txBody>
      </p:sp>
      <p:sp>
        <p:nvSpPr>
          <p:cNvPr id="5123" name="Content Placeholder 1">
            <a:extLst>
              <a:ext uri="{FF2B5EF4-FFF2-40B4-BE49-F238E27FC236}">
                <a16:creationId xmlns:a16="http://schemas.microsoft.com/office/drawing/2014/main" id="{50208FBA-F87F-48EF-8B9C-485D3877FE4E}"/>
              </a:ext>
            </a:extLst>
          </p:cNvPr>
          <p:cNvSpPr>
            <a:spLocks noGrp="1"/>
          </p:cNvSpPr>
          <p:nvPr>
            <p:ph idx="1"/>
          </p:nvPr>
        </p:nvSpPr>
        <p:spPr>
          <a:xfrm>
            <a:off x="990600" y="2133600"/>
            <a:ext cx="6777038" cy="3508375"/>
          </a:xfrm>
        </p:spPr>
        <p:txBody>
          <a:bodyPr/>
          <a:lstStyle/>
          <a:p>
            <a:pPr marL="69850" indent="0">
              <a:buNone/>
            </a:pPr>
            <a:r>
              <a:rPr lang="en-US" altLang="en-US" dirty="0"/>
              <a:t>Essentially a “non-profit business” within the university</a:t>
            </a:r>
          </a:p>
          <a:p>
            <a:pPr lvl="1"/>
            <a:r>
              <a:rPr lang="en-US" altLang="en-US" dirty="0"/>
              <a:t>Provides goods or services</a:t>
            </a:r>
          </a:p>
          <a:p>
            <a:pPr lvl="1"/>
            <a:r>
              <a:rPr lang="en-US" altLang="en-US" dirty="0"/>
              <a:t>On an on-going basis</a:t>
            </a:r>
          </a:p>
          <a:p>
            <a:pPr lvl="1"/>
            <a:r>
              <a:rPr lang="en-US" altLang="en-US" dirty="0"/>
              <a:t>Fees are based on approved charge rates</a:t>
            </a:r>
          </a:p>
          <a:p>
            <a:pPr lvl="1"/>
            <a:r>
              <a:rPr lang="en-US" altLang="en-US" dirty="0"/>
              <a:t>Customers are typically other units within the University</a:t>
            </a:r>
          </a:p>
          <a:p>
            <a:pPr lvl="1"/>
            <a:r>
              <a:rPr lang="en-US" altLang="en-US" dirty="0"/>
              <a:t>Can be charged occasionally to outside entities</a:t>
            </a:r>
          </a:p>
          <a:p>
            <a:endParaRPr lang="en-US" altLang="en-US" dirty="0"/>
          </a:p>
        </p:txBody>
      </p:sp>
    </p:spTree>
    <p:extLst>
      <p:ext uri="{BB962C8B-B14F-4D97-AF65-F5344CB8AC3E}">
        <p14:creationId xmlns:p14="http://schemas.microsoft.com/office/powerpoint/2010/main" val="618337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a:extLst>
              <a:ext uri="{FF2B5EF4-FFF2-40B4-BE49-F238E27FC236}">
                <a16:creationId xmlns:a16="http://schemas.microsoft.com/office/drawing/2014/main" id="{06423965-6712-439D-A62E-27FA750A950A}"/>
              </a:ext>
            </a:extLst>
          </p:cNvPr>
          <p:cNvSpPr>
            <a:spLocks noGrp="1"/>
          </p:cNvSpPr>
          <p:nvPr>
            <p:ph type="title"/>
          </p:nvPr>
        </p:nvSpPr>
        <p:spPr>
          <a:xfrm>
            <a:off x="838200" y="1066800"/>
            <a:ext cx="7620000" cy="1143000"/>
          </a:xfrm>
        </p:spPr>
        <p:txBody>
          <a:bodyPr anchor="t"/>
          <a:lstStyle/>
          <a:p>
            <a:pPr eaLnBrk="1" hangingPunct="1"/>
            <a:r>
              <a:rPr lang="en-US" sz="3600" dirty="0"/>
              <a:t>Terminology varies by Institution</a:t>
            </a:r>
            <a:endParaRPr lang="en-US" altLang="en-US" sz="3600" b="1" dirty="0">
              <a:solidFill>
                <a:schemeClr val="tx1"/>
              </a:solidFill>
              <a:latin typeface="Britannic Bold" panose="020B0903060703020204" pitchFamily="34" charset="0"/>
            </a:endParaRPr>
          </a:p>
        </p:txBody>
      </p:sp>
      <p:graphicFrame>
        <p:nvGraphicFramePr>
          <p:cNvPr id="2" name="Content Placeholder 4">
            <a:extLst>
              <a:ext uri="{FF2B5EF4-FFF2-40B4-BE49-F238E27FC236}">
                <a16:creationId xmlns:a16="http://schemas.microsoft.com/office/drawing/2014/main" id="{201DD101-F0DE-7FC6-FEF1-43A89053F808}"/>
              </a:ext>
            </a:extLst>
          </p:cNvPr>
          <p:cNvGraphicFramePr>
            <a:graphicFrameLocks noGrp="1"/>
          </p:cNvGraphicFramePr>
          <p:nvPr>
            <p:ph idx="1"/>
            <p:extLst>
              <p:ext uri="{D42A27DB-BD31-4B8C-83A1-F6EECF244321}">
                <p14:modId xmlns:p14="http://schemas.microsoft.com/office/powerpoint/2010/main" val="4076241376"/>
              </p:ext>
            </p:extLst>
          </p:nvPr>
        </p:nvGraphicFramePr>
        <p:xfrm>
          <a:off x="1028700" y="2286733"/>
          <a:ext cx="7239000" cy="3508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3066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E415D-5EB3-2FD7-728D-E6CBFB7307B7}"/>
              </a:ext>
            </a:extLst>
          </p:cNvPr>
          <p:cNvSpPr>
            <a:spLocks noGrp="1"/>
          </p:cNvSpPr>
          <p:nvPr>
            <p:ph type="title"/>
          </p:nvPr>
        </p:nvSpPr>
        <p:spPr>
          <a:xfrm>
            <a:off x="1016000" y="2590800"/>
            <a:ext cx="7024687" cy="1143000"/>
          </a:xfrm>
        </p:spPr>
        <p:txBody>
          <a:bodyPr/>
          <a:lstStyle/>
          <a:p>
            <a:pPr algn="ctr"/>
            <a:r>
              <a:rPr lang="en-US" dirty="0"/>
              <a:t>BASELINING POLICY AND OPERATIONS</a:t>
            </a:r>
          </a:p>
        </p:txBody>
      </p:sp>
    </p:spTree>
    <p:extLst>
      <p:ext uri="{BB962C8B-B14F-4D97-AF65-F5344CB8AC3E}">
        <p14:creationId xmlns:p14="http://schemas.microsoft.com/office/powerpoint/2010/main" val="3147833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a:extLst>
              <a:ext uri="{FF2B5EF4-FFF2-40B4-BE49-F238E27FC236}">
                <a16:creationId xmlns:a16="http://schemas.microsoft.com/office/drawing/2014/main" id="{06423965-6712-439D-A62E-27FA750A950A}"/>
              </a:ext>
            </a:extLst>
          </p:cNvPr>
          <p:cNvSpPr>
            <a:spLocks noGrp="1"/>
          </p:cNvSpPr>
          <p:nvPr>
            <p:ph type="title"/>
          </p:nvPr>
        </p:nvSpPr>
        <p:spPr>
          <a:xfrm>
            <a:off x="1059656" y="1295400"/>
            <a:ext cx="7024688" cy="1143000"/>
          </a:xfrm>
        </p:spPr>
        <p:txBody>
          <a:bodyPr anchor="t"/>
          <a:lstStyle/>
          <a:p>
            <a:pPr eaLnBrk="1" hangingPunct="1"/>
            <a:r>
              <a:rPr lang="en-US" dirty="0"/>
              <a:t>Resources for Baselining</a:t>
            </a:r>
            <a:endParaRPr lang="en-US" altLang="en-US" dirty="0">
              <a:latin typeface="Britannic Bold" panose="020B0903060703020204" pitchFamily="34" charset="0"/>
            </a:endParaRPr>
          </a:p>
        </p:txBody>
      </p:sp>
      <p:sp>
        <p:nvSpPr>
          <p:cNvPr id="5123" name="Content Placeholder 1">
            <a:extLst>
              <a:ext uri="{FF2B5EF4-FFF2-40B4-BE49-F238E27FC236}">
                <a16:creationId xmlns:a16="http://schemas.microsoft.com/office/drawing/2014/main" id="{50208FBA-F87F-48EF-8B9C-485D3877FE4E}"/>
              </a:ext>
            </a:extLst>
          </p:cNvPr>
          <p:cNvSpPr>
            <a:spLocks noGrp="1"/>
          </p:cNvSpPr>
          <p:nvPr>
            <p:ph idx="1"/>
          </p:nvPr>
        </p:nvSpPr>
        <p:spPr>
          <a:xfrm>
            <a:off x="990600" y="2590800"/>
            <a:ext cx="6777038" cy="3508375"/>
          </a:xfrm>
        </p:spPr>
        <p:txBody>
          <a:bodyPr/>
          <a:lstStyle/>
          <a:p>
            <a:r>
              <a:rPr lang="en-US" altLang="en-US" dirty="0"/>
              <a:t>Federal Guidance </a:t>
            </a:r>
          </a:p>
          <a:p>
            <a:r>
              <a:rPr lang="en-US" altLang="en-US" dirty="0"/>
              <a:t>Service Center audits</a:t>
            </a:r>
          </a:p>
          <a:p>
            <a:r>
              <a:rPr lang="en-US" altLang="en-US" dirty="0"/>
              <a:t>Related internal policies</a:t>
            </a:r>
          </a:p>
          <a:p>
            <a:r>
              <a:rPr lang="en-US" altLang="en-US" dirty="0"/>
              <a:t>Policies </a:t>
            </a:r>
            <a:r>
              <a:rPr lang="en-US" altLang="en-US"/>
              <a:t>of peer institutions</a:t>
            </a:r>
            <a:endParaRPr lang="en-US" altLang="en-US" dirty="0"/>
          </a:p>
          <a:p>
            <a:endParaRPr lang="en-US" altLang="en-US" dirty="0"/>
          </a:p>
        </p:txBody>
      </p:sp>
    </p:spTree>
    <p:extLst>
      <p:ext uri="{BB962C8B-B14F-4D97-AF65-F5344CB8AC3E}">
        <p14:creationId xmlns:p14="http://schemas.microsoft.com/office/powerpoint/2010/main" val="238753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a:extLst>
              <a:ext uri="{FF2B5EF4-FFF2-40B4-BE49-F238E27FC236}">
                <a16:creationId xmlns:a16="http://schemas.microsoft.com/office/drawing/2014/main" id="{06423965-6712-439D-A62E-27FA750A950A}"/>
              </a:ext>
            </a:extLst>
          </p:cNvPr>
          <p:cNvSpPr>
            <a:spLocks noGrp="1"/>
          </p:cNvSpPr>
          <p:nvPr>
            <p:ph type="title"/>
          </p:nvPr>
        </p:nvSpPr>
        <p:spPr>
          <a:xfrm>
            <a:off x="838200" y="1295400"/>
            <a:ext cx="7620000" cy="1143000"/>
          </a:xfrm>
        </p:spPr>
        <p:txBody>
          <a:bodyPr anchor="t"/>
          <a:lstStyle/>
          <a:p>
            <a:pPr eaLnBrk="1" hangingPunct="1"/>
            <a:r>
              <a:rPr lang="en-US" dirty="0"/>
              <a:t>Baselining Internal Documents</a:t>
            </a:r>
            <a:endParaRPr lang="en-US" altLang="en-US" dirty="0">
              <a:latin typeface="Britannic Bold" panose="020B0903060703020204" pitchFamily="34" charset="0"/>
            </a:endParaRPr>
          </a:p>
        </p:txBody>
      </p:sp>
      <p:sp>
        <p:nvSpPr>
          <p:cNvPr id="5123" name="Content Placeholder 1">
            <a:extLst>
              <a:ext uri="{FF2B5EF4-FFF2-40B4-BE49-F238E27FC236}">
                <a16:creationId xmlns:a16="http://schemas.microsoft.com/office/drawing/2014/main" id="{50208FBA-F87F-48EF-8B9C-485D3877FE4E}"/>
              </a:ext>
            </a:extLst>
          </p:cNvPr>
          <p:cNvSpPr>
            <a:spLocks noGrp="1"/>
          </p:cNvSpPr>
          <p:nvPr>
            <p:ph idx="1"/>
          </p:nvPr>
        </p:nvSpPr>
        <p:spPr>
          <a:xfrm>
            <a:off x="990600" y="2303607"/>
            <a:ext cx="6777038" cy="3508375"/>
          </a:xfrm>
        </p:spPr>
        <p:txBody>
          <a:bodyPr/>
          <a:lstStyle/>
          <a:p>
            <a:pPr marL="69850" indent="0">
              <a:buNone/>
            </a:pPr>
            <a:r>
              <a:rPr lang="en-US" altLang="en-US" dirty="0"/>
              <a:t>POLICY</a:t>
            </a:r>
          </a:p>
          <a:p>
            <a:pPr marL="285750" indent="-285750">
              <a:buFont typeface="Arial"/>
              <a:buChar char="•"/>
            </a:pPr>
            <a:r>
              <a:rPr lang="en-US" dirty="0"/>
              <a:t>Background</a:t>
            </a:r>
          </a:p>
          <a:p>
            <a:pPr marL="285750" lvl="0" indent="-285750">
              <a:buFont typeface="Arial"/>
              <a:buChar char="•"/>
            </a:pPr>
            <a:r>
              <a:rPr lang="en-US" dirty="0"/>
              <a:t>Definitions</a:t>
            </a:r>
          </a:p>
          <a:p>
            <a:pPr marL="285750" lvl="0" indent="-285750">
              <a:buFont typeface="Arial"/>
              <a:buChar char="•"/>
            </a:pPr>
            <a:r>
              <a:rPr lang="en-US" dirty="0"/>
              <a:t>Criteria for Establishing/ Closing a Service Center </a:t>
            </a:r>
          </a:p>
          <a:p>
            <a:pPr marL="285750" lvl="0" indent="-285750">
              <a:buFont typeface="Arial"/>
              <a:buChar char="•"/>
            </a:pPr>
            <a:r>
              <a:rPr lang="en-US" dirty="0"/>
              <a:t>Rate setting in line with UG</a:t>
            </a:r>
          </a:p>
          <a:p>
            <a:pPr marL="285750" lvl="0" indent="-285750">
              <a:buFont typeface="Arial"/>
              <a:buChar char="•"/>
            </a:pPr>
            <a:r>
              <a:rPr lang="en-US" dirty="0"/>
              <a:t>Periodic Review</a:t>
            </a:r>
          </a:p>
          <a:p>
            <a:pPr marL="285750" lvl="0" indent="-285750">
              <a:buFont typeface="Arial"/>
              <a:buChar char="•"/>
            </a:pPr>
            <a:r>
              <a:rPr lang="en-US" dirty="0"/>
              <a:t>Record Retention</a:t>
            </a:r>
          </a:p>
          <a:p>
            <a:endParaRPr lang="en-US" altLang="en-US" dirty="0"/>
          </a:p>
        </p:txBody>
      </p:sp>
    </p:spTree>
    <p:extLst>
      <p:ext uri="{BB962C8B-B14F-4D97-AF65-F5344CB8AC3E}">
        <p14:creationId xmlns:p14="http://schemas.microsoft.com/office/powerpoint/2010/main" val="393375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a:extLst>
              <a:ext uri="{FF2B5EF4-FFF2-40B4-BE49-F238E27FC236}">
                <a16:creationId xmlns:a16="http://schemas.microsoft.com/office/drawing/2014/main" id="{06423965-6712-439D-A62E-27FA750A950A}"/>
              </a:ext>
            </a:extLst>
          </p:cNvPr>
          <p:cNvSpPr>
            <a:spLocks noGrp="1"/>
          </p:cNvSpPr>
          <p:nvPr>
            <p:ph type="title"/>
          </p:nvPr>
        </p:nvSpPr>
        <p:spPr>
          <a:xfrm>
            <a:off x="914400" y="1186710"/>
            <a:ext cx="7620000" cy="1143000"/>
          </a:xfrm>
        </p:spPr>
        <p:txBody>
          <a:bodyPr anchor="t"/>
          <a:lstStyle/>
          <a:p>
            <a:pPr eaLnBrk="1" hangingPunct="1"/>
            <a:r>
              <a:rPr lang="en-US" dirty="0"/>
              <a:t>Baselining Internal Documents</a:t>
            </a:r>
            <a:endParaRPr lang="en-US" altLang="en-US" dirty="0">
              <a:latin typeface="Britannic Bold" panose="020B0903060703020204" pitchFamily="34" charset="0"/>
            </a:endParaRPr>
          </a:p>
        </p:txBody>
      </p:sp>
      <p:sp>
        <p:nvSpPr>
          <p:cNvPr id="5123" name="Content Placeholder 1">
            <a:extLst>
              <a:ext uri="{FF2B5EF4-FFF2-40B4-BE49-F238E27FC236}">
                <a16:creationId xmlns:a16="http://schemas.microsoft.com/office/drawing/2014/main" id="{50208FBA-F87F-48EF-8B9C-485D3877FE4E}"/>
              </a:ext>
            </a:extLst>
          </p:cNvPr>
          <p:cNvSpPr>
            <a:spLocks noGrp="1"/>
          </p:cNvSpPr>
          <p:nvPr>
            <p:ph idx="1"/>
          </p:nvPr>
        </p:nvSpPr>
        <p:spPr>
          <a:xfrm>
            <a:off x="990600" y="2182091"/>
            <a:ext cx="6777038" cy="3508375"/>
          </a:xfrm>
        </p:spPr>
        <p:txBody>
          <a:bodyPr/>
          <a:lstStyle/>
          <a:p>
            <a:pPr marL="69850" indent="0">
              <a:buNone/>
            </a:pPr>
            <a:r>
              <a:rPr lang="en-US" altLang="en-US" dirty="0"/>
              <a:t>PROCEDURES</a:t>
            </a:r>
          </a:p>
          <a:p>
            <a:pPr marL="285750" indent="-285750">
              <a:buFont typeface="Arial"/>
              <a:buChar char="•"/>
            </a:pPr>
            <a:r>
              <a:rPr lang="en-US" sz="2400" i="0" u="none" strike="noStrike" noProof="0" dirty="0">
                <a:solidFill>
                  <a:srgbClr val="424242"/>
                </a:solidFill>
              </a:rPr>
              <a:t>Roles/Responsibilities</a:t>
            </a:r>
            <a:endParaRPr lang="en-US" dirty="0"/>
          </a:p>
          <a:p>
            <a:pPr marL="285750" lvl="0" indent="-285750">
              <a:buFont typeface="Arial"/>
              <a:buChar char="•"/>
            </a:pPr>
            <a:r>
              <a:rPr lang="en-US" dirty="0"/>
              <a:t>Establishing a Recharge Center</a:t>
            </a:r>
          </a:p>
          <a:p>
            <a:pPr marL="285750" lvl="0" indent="-285750">
              <a:buFont typeface="Arial"/>
              <a:buChar char="•"/>
            </a:pPr>
            <a:r>
              <a:rPr lang="en-US" dirty="0"/>
              <a:t>Rate Setting </a:t>
            </a:r>
          </a:p>
          <a:p>
            <a:pPr marL="285750" lvl="0" indent="-285750">
              <a:buFont typeface="Arial"/>
              <a:buChar char="•"/>
            </a:pPr>
            <a:r>
              <a:rPr lang="en-US" dirty="0"/>
              <a:t>Budgeting</a:t>
            </a:r>
          </a:p>
          <a:p>
            <a:pPr marL="285750" lvl="0" indent="-285750">
              <a:buFont typeface="Arial"/>
              <a:buChar char="•"/>
            </a:pPr>
            <a:r>
              <a:rPr lang="en-US" sz="2400" b="0" i="0" u="none" strike="noStrike" noProof="0" dirty="0">
                <a:solidFill>
                  <a:srgbClr val="424242"/>
                </a:solidFill>
              </a:rPr>
              <a:t>Tracking Use</a:t>
            </a:r>
          </a:p>
          <a:p>
            <a:pPr marL="285750" lvl="0" indent="-285750">
              <a:buFont typeface="Arial"/>
              <a:buChar char="•"/>
            </a:pPr>
            <a:r>
              <a:rPr lang="en-US" dirty="0"/>
              <a:t>Timely Billing</a:t>
            </a:r>
          </a:p>
          <a:p>
            <a:pPr marL="285750" lvl="0" indent="-285750">
              <a:buFont typeface="Arial"/>
              <a:buChar char="•"/>
            </a:pPr>
            <a:r>
              <a:rPr lang="en-US" dirty="0"/>
              <a:t>Periodic Review</a:t>
            </a:r>
          </a:p>
          <a:p>
            <a:pPr marL="285750" lvl="0" indent="-285750">
              <a:buFont typeface="Arial"/>
              <a:buChar char="•"/>
            </a:pPr>
            <a:r>
              <a:rPr lang="en-US" dirty="0"/>
              <a:t>Closing a Service Center</a:t>
            </a:r>
          </a:p>
          <a:p>
            <a:endParaRPr lang="en-US" altLang="en-US" dirty="0"/>
          </a:p>
        </p:txBody>
      </p:sp>
    </p:spTree>
    <p:extLst>
      <p:ext uri="{BB962C8B-B14F-4D97-AF65-F5344CB8AC3E}">
        <p14:creationId xmlns:p14="http://schemas.microsoft.com/office/powerpoint/2010/main" val="37251380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ustom 7">
      <a:dk1>
        <a:sysClr val="windowText" lastClr="000000"/>
      </a:dk1>
      <a:lt1>
        <a:sysClr val="window" lastClr="FFFFFF"/>
      </a:lt1>
      <a:dk2>
        <a:srgbClr val="3E3D2D"/>
      </a:dk2>
      <a:lt2>
        <a:srgbClr val="002060"/>
      </a:lt2>
      <a:accent1>
        <a:srgbClr val="0070C0"/>
      </a:accent1>
      <a:accent2>
        <a:srgbClr val="C8CED0"/>
      </a:accent2>
      <a:accent3>
        <a:srgbClr val="3E61C2"/>
      </a:accent3>
      <a:accent4>
        <a:srgbClr val="3E61C2"/>
      </a:accent4>
      <a:accent5>
        <a:srgbClr val="3E61C2"/>
      </a:accent5>
      <a:accent6>
        <a:srgbClr val="3E61C2"/>
      </a:accent6>
      <a:hlink>
        <a:srgbClr val="3E61C2"/>
      </a:hlink>
      <a:folHlink>
        <a:srgbClr val="3E61C2"/>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522</TotalTime>
  <Words>1514</Words>
  <Application>Microsoft Office PowerPoint</Application>
  <PresentationFormat>On-screen Show (4:3)</PresentationFormat>
  <Paragraphs>271</Paragraphs>
  <Slides>30</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Britannic Bold</vt:lpstr>
      <vt:lpstr>Calibri</vt:lpstr>
      <vt:lpstr>Century Gothic</vt:lpstr>
      <vt:lpstr>Courier New</vt:lpstr>
      <vt:lpstr>Wide Latin</vt:lpstr>
      <vt:lpstr>Wingdings</vt:lpstr>
      <vt:lpstr>Wingdings 2</vt:lpstr>
      <vt:lpstr>Austin</vt:lpstr>
      <vt:lpstr>Optimizing Recharge Unit Management: Challenges, Strategies, Oversight, and Templates</vt:lpstr>
      <vt:lpstr>AGENDA</vt:lpstr>
      <vt:lpstr>DEFINING SERVICE CENTERS</vt:lpstr>
      <vt:lpstr>What is a Service Center? </vt:lpstr>
      <vt:lpstr>Terminology varies by Institution</vt:lpstr>
      <vt:lpstr>BASELINING POLICY AND OPERATIONS</vt:lpstr>
      <vt:lpstr>Resources for Baselining</vt:lpstr>
      <vt:lpstr>Baselining Internal Documents</vt:lpstr>
      <vt:lpstr>Baselining Internal Documents</vt:lpstr>
      <vt:lpstr>Baselining Internal Documents</vt:lpstr>
      <vt:lpstr>Template Examples</vt:lpstr>
      <vt:lpstr>Template Examples</vt:lpstr>
      <vt:lpstr>Template Examples</vt:lpstr>
      <vt:lpstr>Template Examples</vt:lpstr>
      <vt:lpstr>Template Examples</vt:lpstr>
      <vt:lpstr>Template Examples</vt:lpstr>
      <vt:lpstr>Template Considerations</vt:lpstr>
      <vt:lpstr>Beyond Baselining</vt:lpstr>
      <vt:lpstr>Addressing Institutional Priorities</vt:lpstr>
      <vt:lpstr>APPROACHES TO SERVICE CENTER ISSUES</vt:lpstr>
      <vt:lpstr>When monitoring/reviewing, what are you looking for?</vt:lpstr>
      <vt:lpstr>Collaboration in Action</vt:lpstr>
      <vt:lpstr>Collaboration in Action</vt:lpstr>
      <vt:lpstr>Collaboration in Action</vt:lpstr>
      <vt:lpstr>Potential Benefits</vt:lpstr>
      <vt:lpstr>MANAGING CHANGE FOR SERVICE CENTERS</vt:lpstr>
      <vt:lpstr>Establish a Service Center Review Board</vt:lpstr>
      <vt:lpstr>Managing Change</vt:lpstr>
      <vt:lpstr>Managing Change</vt:lpstr>
      <vt:lpstr>Contact Info</vt:lpstr>
    </vt:vector>
  </TitlesOfParts>
  <Company>University of 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jjarvis</dc:creator>
  <cp:lastModifiedBy>Smolnik, Jennifer</cp:lastModifiedBy>
  <cp:revision>75</cp:revision>
  <dcterms:created xsi:type="dcterms:W3CDTF">2013-07-18T21:09:41Z</dcterms:created>
  <dcterms:modified xsi:type="dcterms:W3CDTF">2024-10-21T23:34:21Z</dcterms:modified>
</cp:coreProperties>
</file>