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tags/tag16.xml" ContentType="application/vnd.openxmlformats-officedocument.presentationml.tags+xml"/>
  <Override PartName="/ppt/notesSlides/notesSlide19.xml" ContentType="application/vnd.openxmlformats-officedocument.presentationml.notesSlide+xml"/>
  <Override PartName="/ppt/tags/tag17.xml" ContentType="application/vnd.openxmlformats-officedocument.presentationml.tags+xml"/>
  <Override PartName="/ppt/notesSlides/notesSlide20.xml" ContentType="application/vnd.openxmlformats-officedocument.presentationml.notesSlide+xml"/>
  <Override PartName="/ppt/tags/tag18.xml" ContentType="application/vnd.openxmlformats-officedocument.presentationml.tags+xml"/>
  <Override PartName="/ppt/notesSlides/notesSlide21.xml" ContentType="application/vnd.openxmlformats-officedocument.presentationml.notesSlide+xml"/>
  <Override PartName="/ppt/tags/tag19.xml" ContentType="application/vnd.openxmlformats-officedocument.presentationml.tags+xml"/>
  <Override PartName="/ppt/notesSlides/notesSlide22.xml" ContentType="application/vnd.openxmlformats-officedocument.presentationml.notesSlide+xml"/>
  <Override PartName="/ppt/tags/tag20.xml" ContentType="application/vnd.openxmlformats-officedocument.presentationml.tags+xml"/>
  <Override PartName="/ppt/notesSlides/notesSlide23.xml" ContentType="application/vnd.openxmlformats-officedocument.presentationml.notesSlide+xml"/>
  <Override PartName="/ppt/tags/tag21.xml" ContentType="application/vnd.openxmlformats-officedocument.presentationml.tags+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4"/>
    <p:sldMasterId id="2147483774" r:id="rId5"/>
  </p:sldMasterIdLst>
  <p:notesMasterIdLst>
    <p:notesMasterId r:id="rId30"/>
  </p:notesMasterIdLst>
  <p:sldIdLst>
    <p:sldId id="304" r:id="rId6"/>
    <p:sldId id="268" r:id="rId7"/>
    <p:sldId id="293" r:id="rId8"/>
    <p:sldId id="291" r:id="rId9"/>
    <p:sldId id="307" r:id="rId10"/>
    <p:sldId id="309" r:id="rId11"/>
    <p:sldId id="315" r:id="rId12"/>
    <p:sldId id="259" r:id="rId13"/>
    <p:sldId id="306" r:id="rId14"/>
    <p:sldId id="313" r:id="rId15"/>
    <p:sldId id="314" r:id="rId16"/>
    <p:sldId id="283" r:id="rId17"/>
    <p:sldId id="260" r:id="rId18"/>
    <p:sldId id="287" r:id="rId19"/>
    <p:sldId id="284" r:id="rId20"/>
    <p:sldId id="278" r:id="rId21"/>
    <p:sldId id="299" r:id="rId22"/>
    <p:sldId id="274" r:id="rId23"/>
    <p:sldId id="298" r:id="rId24"/>
    <p:sldId id="317" r:id="rId25"/>
    <p:sldId id="312" r:id="rId26"/>
    <p:sldId id="281" r:id="rId27"/>
    <p:sldId id="319" r:id="rId28"/>
    <p:sldId id="292" r:id="rId29"/>
  </p:sldIdLst>
  <p:sldSz cx="12192000" cy="6858000"/>
  <p:notesSz cx="7102475" cy="9388475"/>
  <p:custDataLst>
    <p:tags r:id="rId3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mball, Brian Patrick" initials="KBP" lastIdx="2" clrIdx="0">
    <p:extLst>
      <p:ext uri="{19B8F6BF-5375-455C-9EA6-DF929625EA0E}">
        <p15:presenceInfo xmlns:p15="http://schemas.microsoft.com/office/powerpoint/2012/main" userId="S::Brian_Kimball@hms.harvard.edu::2542d70f-d49f-4b9d-a389-798cb9d576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588"/>
    <a:srgbClr val="CFD1DA"/>
    <a:srgbClr val="2D3C62"/>
    <a:srgbClr val="087D7C"/>
    <a:srgbClr val="D8DFF3"/>
    <a:srgbClr val="B2C0E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66362" autoAdjust="0"/>
  </p:normalViewPr>
  <p:slideViewPr>
    <p:cSldViewPr snapToGrid="0">
      <p:cViewPr varScale="1">
        <p:scale>
          <a:sx n="74" d="100"/>
          <a:sy n="74" d="100"/>
        </p:scale>
        <p:origin x="1908"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M. Benigno" userId="08ed843e-c853-4ad6-9eae-4efdd14f5d46" providerId="ADAL" clId="{1F41A0D4-7513-4DE9-BDDD-3835D349D20F}"/>
    <pc:docChg chg="modSld">
      <pc:chgData name="Tony M. Benigno" userId="08ed843e-c853-4ad6-9eae-4efdd14f5d46" providerId="ADAL" clId="{1F41A0D4-7513-4DE9-BDDD-3835D349D20F}" dt="2024-10-28T14:10:13.034" v="21" actId="20577"/>
      <pc:docMkLst>
        <pc:docMk/>
      </pc:docMkLst>
      <pc:sldChg chg="modNotesTx">
        <pc:chgData name="Tony M. Benigno" userId="08ed843e-c853-4ad6-9eae-4efdd14f5d46" providerId="ADAL" clId="{1F41A0D4-7513-4DE9-BDDD-3835D349D20F}" dt="2024-10-28T14:09:01.520" v="7" actId="20577"/>
        <pc:sldMkLst>
          <pc:docMk/>
          <pc:sldMk cId="758294898" sldId="259"/>
        </pc:sldMkLst>
      </pc:sldChg>
      <pc:sldChg chg="modNotesTx">
        <pc:chgData name="Tony M. Benigno" userId="08ed843e-c853-4ad6-9eae-4efdd14f5d46" providerId="ADAL" clId="{1F41A0D4-7513-4DE9-BDDD-3835D349D20F}" dt="2024-10-28T14:09:26.151" v="12" actId="20577"/>
        <pc:sldMkLst>
          <pc:docMk/>
          <pc:sldMk cId="2254952965" sldId="260"/>
        </pc:sldMkLst>
      </pc:sldChg>
      <pc:sldChg chg="modNotesTx">
        <pc:chgData name="Tony M. Benigno" userId="08ed843e-c853-4ad6-9eae-4efdd14f5d46" providerId="ADAL" clId="{1F41A0D4-7513-4DE9-BDDD-3835D349D20F}" dt="2024-10-28T14:08:33.251" v="1" actId="20577"/>
        <pc:sldMkLst>
          <pc:docMk/>
          <pc:sldMk cId="347604465" sldId="268"/>
        </pc:sldMkLst>
      </pc:sldChg>
      <pc:sldChg chg="modNotesTx">
        <pc:chgData name="Tony M. Benigno" userId="08ed843e-c853-4ad6-9eae-4efdd14f5d46" providerId="ADAL" clId="{1F41A0D4-7513-4DE9-BDDD-3835D349D20F}" dt="2024-10-28T14:09:46.918" v="16" actId="20577"/>
        <pc:sldMkLst>
          <pc:docMk/>
          <pc:sldMk cId="702637173" sldId="274"/>
        </pc:sldMkLst>
      </pc:sldChg>
      <pc:sldChg chg="modNotesTx">
        <pc:chgData name="Tony M. Benigno" userId="08ed843e-c853-4ad6-9eae-4efdd14f5d46" providerId="ADAL" clId="{1F41A0D4-7513-4DE9-BDDD-3835D349D20F}" dt="2024-10-28T14:09:38.266" v="14" actId="20577"/>
        <pc:sldMkLst>
          <pc:docMk/>
          <pc:sldMk cId="365757224" sldId="278"/>
        </pc:sldMkLst>
      </pc:sldChg>
      <pc:sldChg chg="modNotesTx">
        <pc:chgData name="Tony M. Benigno" userId="08ed843e-c853-4ad6-9eae-4efdd14f5d46" providerId="ADAL" clId="{1F41A0D4-7513-4DE9-BDDD-3835D349D20F}" dt="2024-10-28T14:10:06.423" v="19" actId="20577"/>
        <pc:sldMkLst>
          <pc:docMk/>
          <pc:sldMk cId="4212611358" sldId="281"/>
        </pc:sldMkLst>
      </pc:sldChg>
      <pc:sldChg chg="modNotesTx">
        <pc:chgData name="Tony M. Benigno" userId="08ed843e-c853-4ad6-9eae-4efdd14f5d46" providerId="ADAL" clId="{1F41A0D4-7513-4DE9-BDDD-3835D349D20F}" dt="2024-10-28T14:09:22.428" v="11" actId="20577"/>
        <pc:sldMkLst>
          <pc:docMk/>
          <pc:sldMk cId="2285307870" sldId="283"/>
        </pc:sldMkLst>
      </pc:sldChg>
      <pc:sldChg chg="modNotesTx">
        <pc:chgData name="Tony M. Benigno" userId="08ed843e-c853-4ad6-9eae-4efdd14f5d46" providerId="ADAL" clId="{1F41A0D4-7513-4DE9-BDDD-3835D349D20F}" dt="2024-10-28T14:09:33.631" v="13" actId="20577"/>
        <pc:sldMkLst>
          <pc:docMk/>
          <pc:sldMk cId="1248457517" sldId="284"/>
        </pc:sldMkLst>
      </pc:sldChg>
      <pc:sldChg chg="modNotesTx">
        <pc:chgData name="Tony M. Benigno" userId="08ed843e-c853-4ad6-9eae-4efdd14f5d46" providerId="ADAL" clId="{1F41A0D4-7513-4DE9-BDDD-3835D349D20F}" dt="2024-10-28T14:08:40.300" v="3" actId="20577"/>
        <pc:sldMkLst>
          <pc:docMk/>
          <pc:sldMk cId="3127315079" sldId="291"/>
        </pc:sldMkLst>
      </pc:sldChg>
      <pc:sldChg chg="modNotesTx">
        <pc:chgData name="Tony M. Benigno" userId="08ed843e-c853-4ad6-9eae-4efdd14f5d46" providerId="ADAL" clId="{1F41A0D4-7513-4DE9-BDDD-3835D349D20F}" dt="2024-10-28T14:10:13.034" v="21" actId="20577"/>
        <pc:sldMkLst>
          <pc:docMk/>
          <pc:sldMk cId="607165043" sldId="292"/>
        </pc:sldMkLst>
      </pc:sldChg>
      <pc:sldChg chg="modNotesTx">
        <pc:chgData name="Tony M. Benigno" userId="08ed843e-c853-4ad6-9eae-4efdd14f5d46" providerId="ADAL" clId="{1F41A0D4-7513-4DE9-BDDD-3835D349D20F}" dt="2024-10-28T14:08:36.679" v="2" actId="20577"/>
        <pc:sldMkLst>
          <pc:docMk/>
          <pc:sldMk cId="3443280702" sldId="293"/>
        </pc:sldMkLst>
      </pc:sldChg>
      <pc:sldChg chg="modNotesTx">
        <pc:chgData name="Tony M. Benigno" userId="08ed843e-c853-4ad6-9eae-4efdd14f5d46" providerId="ADAL" clId="{1F41A0D4-7513-4DE9-BDDD-3835D349D20F}" dt="2024-10-28T14:09:41.632" v="15" actId="20577"/>
        <pc:sldMkLst>
          <pc:docMk/>
          <pc:sldMk cId="622561010" sldId="299"/>
        </pc:sldMkLst>
      </pc:sldChg>
      <pc:sldChg chg="modNotesTx">
        <pc:chgData name="Tony M. Benigno" userId="08ed843e-c853-4ad6-9eae-4efdd14f5d46" providerId="ADAL" clId="{1F41A0D4-7513-4DE9-BDDD-3835D349D20F}" dt="2024-10-28T14:08:29.232" v="0" actId="20577"/>
        <pc:sldMkLst>
          <pc:docMk/>
          <pc:sldMk cId="3322110733" sldId="304"/>
        </pc:sldMkLst>
      </pc:sldChg>
      <pc:sldChg chg="modNotesTx">
        <pc:chgData name="Tony M. Benigno" userId="08ed843e-c853-4ad6-9eae-4efdd14f5d46" providerId="ADAL" clId="{1F41A0D4-7513-4DE9-BDDD-3835D349D20F}" dt="2024-10-28T14:09:04.763" v="8" actId="20577"/>
        <pc:sldMkLst>
          <pc:docMk/>
          <pc:sldMk cId="1960011454" sldId="306"/>
        </pc:sldMkLst>
      </pc:sldChg>
      <pc:sldChg chg="modNotesTx">
        <pc:chgData name="Tony M. Benigno" userId="08ed843e-c853-4ad6-9eae-4efdd14f5d46" providerId="ADAL" clId="{1F41A0D4-7513-4DE9-BDDD-3835D349D20F}" dt="2024-10-28T14:08:45.017" v="4" actId="20577"/>
        <pc:sldMkLst>
          <pc:docMk/>
          <pc:sldMk cId="4215531803" sldId="307"/>
        </pc:sldMkLst>
      </pc:sldChg>
      <pc:sldChg chg="modNotesTx">
        <pc:chgData name="Tony M. Benigno" userId="08ed843e-c853-4ad6-9eae-4efdd14f5d46" providerId="ADAL" clId="{1F41A0D4-7513-4DE9-BDDD-3835D349D20F}" dt="2024-10-28T14:08:51.342" v="5" actId="20577"/>
        <pc:sldMkLst>
          <pc:docMk/>
          <pc:sldMk cId="594209466" sldId="309"/>
        </pc:sldMkLst>
      </pc:sldChg>
      <pc:sldChg chg="modNotesTx">
        <pc:chgData name="Tony M. Benigno" userId="08ed843e-c853-4ad6-9eae-4efdd14f5d46" providerId="ADAL" clId="{1F41A0D4-7513-4DE9-BDDD-3835D349D20F}" dt="2024-10-28T14:09:57.945" v="18" actId="20577"/>
        <pc:sldMkLst>
          <pc:docMk/>
          <pc:sldMk cId="2446521099" sldId="312"/>
        </pc:sldMkLst>
      </pc:sldChg>
      <pc:sldChg chg="modNotesTx">
        <pc:chgData name="Tony M. Benigno" userId="08ed843e-c853-4ad6-9eae-4efdd14f5d46" providerId="ADAL" clId="{1F41A0D4-7513-4DE9-BDDD-3835D349D20F}" dt="2024-10-28T14:09:09.893" v="9" actId="20577"/>
        <pc:sldMkLst>
          <pc:docMk/>
          <pc:sldMk cId="173688504" sldId="313"/>
        </pc:sldMkLst>
      </pc:sldChg>
      <pc:sldChg chg="modNotesTx">
        <pc:chgData name="Tony M. Benigno" userId="08ed843e-c853-4ad6-9eae-4efdd14f5d46" providerId="ADAL" clId="{1F41A0D4-7513-4DE9-BDDD-3835D349D20F}" dt="2024-10-28T14:09:17.460" v="10" actId="20577"/>
        <pc:sldMkLst>
          <pc:docMk/>
          <pc:sldMk cId="1332070463" sldId="314"/>
        </pc:sldMkLst>
      </pc:sldChg>
      <pc:sldChg chg="modNotesTx">
        <pc:chgData name="Tony M. Benigno" userId="08ed843e-c853-4ad6-9eae-4efdd14f5d46" providerId="ADAL" clId="{1F41A0D4-7513-4DE9-BDDD-3835D349D20F}" dt="2024-10-28T14:08:57.909" v="6" actId="20577"/>
        <pc:sldMkLst>
          <pc:docMk/>
          <pc:sldMk cId="455203964" sldId="315"/>
        </pc:sldMkLst>
      </pc:sldChg>
      <pc:sldChg chg="modNotesTx">
        <pc:chgData name="Tony M. Benigno" userId="08ed843e-c853-4ad6-9eae-4efdd14f5d46" providerId="ADAL" clId="{1F41A0D4-7513-4DE9-BDDD-3835D349D20F}" dt="2024-10-28T14:09:52.842" v="17" actId="20577"/>
        <pc:sldMkLst>
          <pc:docMk/>
          <pc:sldMk cId="1002229420" sldId="317"/>
        </pc:sldMkLst>
      </pc:sldChg>
      <pc:sldChg chg="modNotesTx">
        <pc:chgData name="Tony M. Benigno" userId="08ed843e-c853-4ad6-9eae-4efdd14f5d46" providerId="ADAL" clId="{1F41A0D4-7513-4DE9-BDDD-3835D349D20F}" dt="2024-10-28T14:10:10.080" v="20" actId="20577"/>
        <pc:sldMkLst>
          <pc:docMk/>
          <pc:sldMk cId="3560982221" sldId="31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pattFill prst="pct80">
                <a:fgClr>
                  <a:schemeClr val="tx2">
                    <a:lumMod val="75000"/>
                    <a:lumOff val="25000"/>
                  </a:schemeClr>
                </a:fgClr>
                <a:bgClr>
                  <a:schemeClr val="bg1"/>
                </a:bgClr>
              </a:pattFill>
              <a:ln w="19050">
                <a:solidFill>
                  <a:schemeClr val="lt1"/>
                </a:solidFill>
              </a:ln>
              <a:effectLst/>
            </c:spPr>
            <c:extLst>
              <c:ext xmlns:c16="http://schemas.microsoft.com/office/drawing/2014/chart" uri="{C3380CC4-5D6E-409C-BE32-E72D297353CC}">
                <c16:uniqueId val="{00000001-B0C4-4E56-9405-8C162CFACDC0}"/>
              </c:ext>
            </c:extLst>
          </c:dPt>
          <c:dPt>
            <c:idx val="1"/>
            <c:bubble3D val="0"/>
            <c:spPr>
              <a:noFill/>
              <a:ln w="34925">
                <a:solidFill>
                  <a:srgbClr val="FFC000"/>
                </a:solidFill>
              </a:ln>
              <a:effectLst/>
            </c:spPr>
            <c:extLst>
              <c:ext xmlns:c16="http://schemas.microsoft.com/office/drawing/2014/chart" uri="{C3380CC4-5D6E-409C-BE32-E72D297353CC}">
                <c16:uniqueId val="{00000003-B0C4-4E56-9405-8C162CFACDC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0C4-4E56-9405-8C162CFACDC0}"/>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B0C4-4E56-9405-8C162CFACDC0}"/>
              </c:ext>
            </c:extLst>
          </c:dPt>
          <c:dLbls>
            <c:dLbl>
              <c:idx val="1"/>
              <c:layout>
                <c:manualLayout>
                  <c:x val="0"/>
                  <c:y val="-2.3607799719606259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0C4-4E56-9405-8C162CFACDC0}"/>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Sheet1!$C$8:$C$11</c:f>
              <c:strCache>
                <c:ptCount val="4"/>
                <c:pt idx="0">
                  <c:v>Lab OR</c:v>
                </c:pt>
                <c:pt idx="1">
                  <c:v>Lab Non OR</c:v>
                </c:pt>
                <c:pt idx="2">
                  <c:v>Non Lab OR</c:v>
                </c:pt>
                <c:pt idx="3">
                  <c:v>Non Lab Non OR</c:v>
                </c:pt>
              </c:strCache>
            </c:strRef>
          </c:cat>
          <c:val>
            <c:numRef>
              <c:f>Sheet1!$D$8:$D$11</c:f>
              <c:numCache>
                <c:formatCode>#,##0\ "asf"</c:formatCode>
                <c:ptCount val="4"/>
                <c:pt idx="0">
                  <c:v>15000</c:v>
                </c:pt>
                <c:pt idx="1">
                  <c:v>10000</c:v>
                </c:pt>
                <c:pt idx="2">
                  <c:v>10000</c:v>
                </c:pt>
                <c:pt idx="3">
                  <c:v>65000</c:v>
                </c:pt>
              </c:numCache>
            </c:numRef>
          </c:val>
          <c:extLst>
            <c:ext xmlns:c16="http://schemas.microsoft.com/office/drawing/2014/chart" uri="{C3380CC4-5D6E-409C-BE32-E72D297353CC}">
              <c16:uniqueId val="{00000008-B0C4-4E56-9405-8C162CFACDC0}"/>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pattFill prst="pct90">
                <a:fgClr>
                  <a:schemeClr val="tx2">
                    <a:lumMod val="75000"/>
                    <a:lumOff val="25000"/>
                  </a:schemeClr>
                </a:fgClr>
                <a:bgClr>
                  <a:schemeClr val="bg1"/>
                </a:bgClr>
              </a:pattFill>
              <a:ln w="19050">
                <a:solidFill>
                  <a:schemeClr val="lt1"/>
                </a:solidFill>
              </a:ln>
              <a:effectLst/>
            </c:spPr>
            <c:extLst>
              <c:ext xmlns:c16="http://schemas.microsoft.com/office/drawing/2014/chart" uri="{C3380CC4-5D6E-409C-BE32-E72D297353CC}">
                <c16:uniqueId val="{00000001-4C76-46CD-B8C5-468B8BB5FBA6}"/>
              </c:ext>
            </c:extLst>
          </c:dPt>
          <c:dPt>
            <c:idx val="1"/>
            <c:bubble3D val="0"/>
            <c:spPr>
              <a:noFill/>
              <a:ln w="31750">
                <a:solidFill>
                  <a:srgbClr val="FFC000"/>
                </a:solidFill>
              </a:ln>
              <a:effectLst/>
            </c:spPr>
            <c:extLst>
              <c:ext xmlns:c16="http://schemas.microsoft.com/office/drawing/2014/chart" uri="{C3380CC4-5D6E-409C-BE32-E72D297353CC}">
                <c16:uniqueId val="{00000003-4C76-46CD-B8C5-468B8BB5FBA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C76-46CD-B8C5-468B8BB5FBA6}"/>
              </c:ext>
            </c:extLst>
          </c:dPt>
          <c:dPt>
            <c:idx val="3"/>
            <c:bubble3D val="0"/>
            <c:spPr>
              <a:solidFill>
                <a:srgbClr val="FF0000"/>
              </a:solidFill>
              <a:ln w="19050">
                <a:solidFill>
                  <a:schemeClr val="lt1"/>
                </a:solidFill>
              </a:ln>
              <a:effectLst/>
            </c:spPr>
            <c:extLst>
              <c:ext xmlns:c16="http://schemas.microsoft.com/office/drawing/2014/chart" uri="{C3380CC4-5D6E-409C-BE32-E72D297353CC}">
                <c16:uniqueId val="{00000007-4C76-46CD-B8C5-468B8BB5FBA6}"/>
              </c:ext>
            </c:extLst>
          </c:dPt>
          <c:dLbls>
            <c:dLbl>
              <c:idx val="2"/>
              <c:layout>
                <c:manualLayout>
                  <c:x val="-3.5451186129294744E-2"/>
                  <c:y val="-1.5501962701238971E-1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C76-46CD-B8C5-468B8BB5FBA6}"/>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Sheet1!$C$8:$C$11</c:f>
              <c:strCache>
                <c:ptCount val="4"/>
                <c:pt idx="0">
                  <c:v>Lab OR</c:v>
                </c:pt>
                <c:pt idx="1">
                  <c:v>Lab Non OR</c:v>
                </c:pt>
                <c:pt idx="2">
                  <c:v>Non Lab OR</c:v>
                </c:pt>
                <c:pt idx="3">
                  <c:v>Non Lab Non OR</c:v>
                </c:pt>
              </c:strCache>
            </c:strRef>
          </c:cat>
          <c:val>
            <c:numRef>
              <c:f>Sheet1!$G$8:$G$11</c:f>
              <c:numCache>
                <c:formatCode>#,##0\ "asf"</c:formatCode>
                <c:ptCount val="4"/>
                <c:pt idx="0">
                  <c:v>30000</c:v>
                </c:pt>
                <c:pt idx="1">
                  <c:v>20000</c:v>
                </c:pt>
                <c:pt idx="2">
                  <c:v>10000</c:v>
                </c:pt>
                <c:pt idx="3">
                  <c:v>65000</c:v>
                </c:pt>
              </c:numCache>
            </c:numRef>
          </c:val>
          <c:extLst>
            <c:ext xmlns:c16="http://schemas.microsoft.com/office/drawing/2014/chart" uri="{C3380CC4-5D6E-409C-BE32-E72D297353CC}">
              <c16:uniqueId val="{00000008-4C76-46CD-B8C5-468B8BB5FBA6}"/>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3516CF05-6DF7-44E1-AB10-59B938B26142}" type="datetimeFigureOut">
              <a:rPr lang="en-US" smtClean="0"/>
              <a:t>10/28/2024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D44D023F-0B67-4786-9349-4FF196310BFB}" type="slidenum">
              <a:rPr lang="en-US" smtClean="0"/>
              <a:t>‹#›</a:t>
            </a:fld>
            <a:endParaRPr lang="en-US"/>
          </a:p>
        </p:txBody>
      </p:sp>
    </p:spTree>
    <p:extLst>
      <p:ext uri="{BB962C8B-B14F-4D97-AF65-F5344CB8AC3E}">
        <p14:creationId xmlns:p14="http://schemas.microsoft.com/office/powerpoint/2010/main" val="479305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a:t>
            </a:fld>
            <a:endParaRPr lang="en-US"/>
          </a:p>
        </p:txBody>
      </p:sp>
    </p:spTree>
    <p:extLst>
      <p:ext uri="{BB962C8B-B14F-4D97-AF65-F5344CB8AC3E}">
        <p14:creationId xmlns:p14="http://schemas.microsoft.com/office/powerpoint/2010/main" val="3399384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10</a:t>
            </a:fld>
            <a:endParaRPr lang="en-US"/>
          </a:p>
        </p:txBody>
      </p:sp>
    </p:spTree>
    <p:extLst>
      <p:ext uri="{BB962C8B-B14F-4D97-AF65-F5344CB8AC3E}">
        <p14:creationId xmlns:p14="http://schemas.microsoft.com/office/powerpoint/2010/main" val="2338920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11</a:t>
            </a:fld>
            <a:endParaRPr lang="en-US"/>
          </a:p>
        </p:txBody>
      </p:sp>
    </p:spTree>
    <p:extLst>
      <p:ext uri="{BB962C8B-B14F-4D97-AF65-F5344CB8AC3E}">
        <p14:creationId xmlns:p14="http://schemas.microsoft.com/office/powerpoint/2010/main" val="3761514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ea typeface="Calibri"/>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12</a:t>
            </a:fld>
            <a:endParaRPr lang="en-US"/>
          </a:p>
        </p:txBody>
      </p:sp>
    </p:spTree>
    <p:extLst>
      <p:ext uri="{BB962C8B-B14F-4D97-AF65-F5344CB8AC3E}">
        <p14:creationId xmlns:p14="http://schemas.microsoft.com/office/powerpoint/2010/main" val="1372812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dirty="0"/>
          </a:p>
          <a:p>
            <a:pPr marL="228600" indent="-228600">
              <a:buAutoNum type="arabicParenR"/>
            </a:pP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13</a:t>
            </a:fld>
            <a:endParaRPr lang="en-US"/>
          </a:p>
        </p:txBody>
      </p:sp>
    </p:spTree>
    <p:extLst>
      <p:ext uri="{BB962C8B-B14F-4D97-AF65-F5344CB8AC3E}">
        <p14:creationId xmlns:p14="http://schemas.microsoft.com/office/powerpoint/2010/main" val="1894372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14</a:t>
            </a:fld>
            <a:endParaRPr lang="en-US"/>
          </a:p>
        </p:txBody>
      </p:sp>
    </p:spTree>
    <p:extLst>
      <p:ext uri="{BB962C8B-B14F-4D97-AF65-F5344CB8AC3E}">
        <p14:creationId xmlns:p14="http://schemas.microsoft.com/office/powerpoint/2010/main" val="2472443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15</a:t>
            </a:fld>
            <a:endParaRPr lang="en-US"/>
          </a:p>
        </p:txBody>
      </p:sp>
    </p:spTree>
    <p:extLst>
      <p:ext uri="{BB962C8B-B14F-4D97-AF65-F5344CB8AC3E}">
        <p14:creationId xmlns:p14="http://schemas.microsoft.com/office/powerpoint/2010/main" val="4689917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16</a:t>
            </a:fld>
            <a:endParaRPr lang="en-US"/>
          </a:p>
        </p:txBody>
      </p:sp>
    </p:spTree>
    <p:extLst>
      <p:ext uri="{BB962C8B-B14F-4D97-AF65-F5344CB8AC3E}">
        <p14:creationId xmlns:p14="http://schemas.microsoft.com/office/powerpoint/2010/main" val="3931350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17</a:t>
            </a:fld>
            <a:endParaRPr lang="en-US"/>
          </a:p>
        </p:txBody>
      </p:sp>
    </p:spTree>
    <p:extLst>
      <p:ext uri="{BB962C8B-B14F-4D97-AF65-F5344CB8AC3E}">
        <p14:creationId xmlns:p14="http://schemas.microsoft.com/office/powerpoint/2010/main" val="31749376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18</a:t>
            </a:fld>
            <a:endParaRPr lang="en-US"/>
          </a:p>
        </p:txBody>
      </p:sp>
    </p:spTree>
    <p:extLst>
      <p:ext uri="{BB962C8B-B14F-4D97-AF65-F5344CB8AC3E}">
        <p14:creationId xmlns:p14="http://schemas.microsoft.com/office/powerpoint/2010/main" val="4257700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4D023F-0B67-4786-9349-4FF196310BFB}" type="slidenum">
              <a:rPr lang="en-US" smtClean="0"/>
              <a:t>19</a:t>
            </a:fld>
            <a:endParaRPr lang="en-US"/>
          </a:p>
        </p:txBody>
      </p:sp>
    </p:spTree>
    <p:extLst>
      <p:ext uri="{BB962C8B-B14F-4D97-AF65-F5344CB8AC3E}">
        <p14:creationId xmlns:p14="http://schemas.microsoft.com/office/powerpoint/2010/main" val="180149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2</a:t>
            </a:fld>
            <a:endParaRPr lang="en-US"/>
          </a:p>
        </p:txBody>
      </p:sp>
    </p:spTree>
    <p:extLst>
      <p:ext uri="{BB962C8B-B14F-4D97-AF65-F5344CB8AC3E}">
        <p14:creationId xmlns:p14="http://schemas.microsoft.com/office/powerpoint/2010/main" val="24030652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20</a:t>
            </a:fld>
            <a:endParaRPr lang="en-US"/>
          </a:p>
        </p:txBody>
      </p:sp>
    </p:spTree>
    <p:extLst>
      <p:ext uri="{BB962C8B-B14F-4D97-AF65-F5344CB8AC3E}">
        <p14:creationId xmlns:p14="http://schemas.microsoft.com/office/powerpoint/2010/main" val="3749755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21</a:t>
            </a:fld>
            <a:endParaRPr lang="en-US"/>
          </a:p>
        </p:txBody>
      </p:sp>
    </p:spTree>
    <p:extLst>
      <p:ext uri="{BB962C8B-B14F-4D97-AF65-F5344CB8AC3E}">
        <p14:creationId xmlns:p14="http://schemas.microsoft.com/office/powerpoint/2010/main" val="23146981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22</a:t>
            </a:fld>
            <a:endParaRPr lang="en-US"/>
          </a:p>
        </p:txBody>
      </p:sp>
    </p:spTree>
    <p:extLst>
      <p:ext uri="{BB962C8B-B14F-4D97-AF65-F5344CB8AC3E}">
        <p14:creationId xmlns:p14="http://schemas.microsoft.com/office/powerpoint/2010/main" val="29790883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23</a:t>
            </a:fld>
            <a:endParaRPr lang="en-US"/>
          </a:p>
        </p:txBody>
      </p:sp>
    </p:spTree>
    <p:extLst>
      <p:ext uri="{BB962C8B-B14F-4D97-AF65-F5344CB8AC3E}">
        <p14:creationId xmlns:p14="http://schemas.microsoft.com/office/powerpoint/2010/main" val="1733104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24</a:t>
            </a:fld>
            <a:endParaRPr lang="en-US"/>
          </a:p>
        </p:txBody>
      </p:sp>
    </p:spTree>
    <p:extLst>
      <p:ext uri="{BB962C8B-B14F-4D97-AF65-F5344CB8AC3E}">
        <p14:creationId xmlns:p14="http://schemas.microsoft.com/office/powerpoint/2010/main" val="3932981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3</a:t>
            </a:fld>
            <a:endParaRPr lang="en-US"/>
          </a:p>
        </p:txBody>
      </p:sp>
    </p:spTree>
    <p:extLst>
      <p:ext uri="{BB962C8B-B14F-4D97-AF65-F5344CB8AC3E}">
        <p14:creationId xmlns:p14="http://schemas.microsoft.com/office/powerpoint/2010/main" val="2691446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ct val="0"/>
              </a:spcBef>
              <a:buSzPct val="100000"/>
              <a:buNone/>
            </a:pPr>
            <a:endParaRPr lang="en-US" altLang="en-US" sz="1300" dirty="0">
              <a:latin typeface="Segoe UI"/>
              <a:cs typeface="Segoe U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4</a:t>
            </a:fld>
            <a:endParaRPr lang="en-US"/>
          </a:p>
        </p:txBody>
      </p:sp>
    </p:spTree>
    <p:extLst>
      <p:ext uri="{BB962C8B-B14F-4D97-AF65-F5344CB8AC3E}">
        <p14:creationId xmlns:p14="http://schemas.microsoft.com/office/powerpoint/2010/main" val="61496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5</a:t>
            </a:fld>
            <a:endParaRPr lang="en-US"/>
          </a:p>
        </p:txBody>
      </p:sp>
    </p:spTree>
    <p:extLst>
      <p:ext uri="{BB962C8B-B14F-4D97-AF65-F5344CB8AC3E}">
        <p14:creationId xmlns:p14="http://schemas.microsoft.com/office/powerpoint/2010/main" val="3447022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6</a:t>
            </a:fld>
            <a:endParaRPr lang="en-US"/>
          </a:p>
        </p:txBody>
      </p:sp>
    </p:spTree>
    <p:extLst>
      <p:ext uri="{BB962C8B-B14F-4D97-AF65-F5344CB8AC3E}">
        <p14:creationId xmlns:p14="http://schemas.microsoft.com/office/powerpoint/2010/main" val="3263417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7</a:t>
            </a:fld>
            <a:endParaRPr lang="en-US"/>
          </a:p>
        </p:txBody>
      </p:sp>
    </p:spTree>
    <p:extLst>
      <p:ext uri="{BB962C8B-B14F-4D97-AF65-F5344CB8AC3E}">
        <p14:creationId xmlns:p14="http://schemas.microsoft.com/office/powerpoint/2010/main" val="3326217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4D023F-0B67-4786-9349-4FF196310BFB}" type="slidenum">
              <a:rPr lang="en-US" smtClean="0"/>
              <a:t>8</a:t>
            </a:fld>
            <a:endParaRPr lang="en-US"/>
          </a:p>
        </p:txBody>
      </p:sp>
    </p:spTree>
    <p:extLst>
      <p:ext uri="{BB962C8B-B14F-4D97-AF65-F5344CB8AC3E}">
        <p14:creationId xmlns:p14="http://schemas.microsoft.com/office/powerpoint/2010/main" val="1951748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ea typeface="Calibri"/>
              <a:cs typeface="Calibri"/>
            </a:endParaRPr>
          </a:p>
        </p:txBody>
      </p:sp>
      <p:sp>
        <p:nvSpPr>
          <p:cNvPr id="4" name="Slide Number Placeholder 3"/>
          <p:cNvSpPr>
            <a:spLocks noGrp="1"/>
          </p:cNvSpPr>
          <p:nvPr>
            <p:ph type="sldNum" sz="quarter" idx="5"/>
          </p:nvPr>
        </p:nvSpPr>
        <p:spPr/>
        <p:txBody>
          <a:bodyPr/>
          <a:lstStyle/>
          <a:p>
            <a:fld id="{D44D023F-0B67-4786-9349-4FF196310BFB}" type="slidenum">
              <a:rPr lang="en-US" smtClean="0"/>
              <a:t>9</a:t>
            </a:fld>
            <a:endParaRPr lang="en-US"/>
          </a:p>
        </p:txBody>
      </p:sp>
    </p:spTree>
    <p:extLst>
      <p:ext uri="{BB962C8B-B14F-4D97-AF65-F5344CB8AC3E}">
        <p14:creationId xmlns:p14="http://schemas.microsoft.com/office/powerpoint/2010/main" val="951647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EB85A-BF9B-84FC-4FA2-01ED7DDB7B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0D11DA-1DCD-95F1-54B0-ED92863C41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0151E7-9582-9C0E-7D03-4D1F00F1B8EA}"/>
              </a:ext>
            </a:extLst>
          </p:cNvPr>
          <p:cNvSpPr>
            <a:spLocks noGrp="1"/>
          </p:cNvSpPr>
          <p:nvPr>
            <p:ph type="dt" sz="half" idx="10"/>
          </p:nvPr>
        </p:nvSpPr>
        <p:spPr>
          <a:xfrm>
            <a:off x="838200" y="6356350"/>
            <a:ext cx="2743200" cy="365125"/>
          </a:xfrm>
          <a:prstGeom prst="rect">
            <a:avLst/>
          </a:prstGeom>
        </p:spPr>
        <p:txBody>
          <a:bodyPr/>
          <a:lstStyle/>
          <a:p>
            <a:fld id="{E404B64F-A114-4FC6-A85C-ED46C814912C}" type="datetime1">
              <a:rPr lang="en-US" smtClean="0"/>
              <a:t>10/28/2024</a:t>
            </a:fld>
            <a:endParaRPr lang="en-US"/>
          </a:p>
        </p:txBody>
      </p:sp>
      <p:sp>
        <p:nvSpPr>
          <p:cNvPr id="5" name="Footer Placeholder 4">
            <a:extLst>
              <a:ext uri="{FF2B5EF4-FFF2-40B4-BE49-F238E27FC236}">
                <a16:creationId xmlns:a16="http://schemas.microsoft.com/office/drawing/2014/main" id="{B6ECC390-416B-DCBC-A13A-FFFD72C3384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61F639-A91D-625E-AD7F-29B3B7D24B8C}"/>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3864320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D60E-79B3-269F-6342-1C79F06CC3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B35A42-5E79-D1CE-C7B9-9D915FA497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09266D-E2A5-B419-4FE9-B85BC387609E}"/>
              </a:ext>
            </a:extLst>
          </p:cNvPr>
          <p:cNvSpPr>
            <a:spLocks noGrp="1"/>
          </p:cNvSpPr>
          <p:nvPr>
            <p:ph type="dt" sz="half" idx="10"/>
          </p:nvPr>
        </p:nvSpPr>
        <p:spPr>
          <a:xfrm>
            <a:off x="838200" y="6356350"/>
            <a:ext cx="2743200" cy="365125"/>
          </a:xfrm>
          <a:prstGeom prst="rect">
            <a:avLst/>
          </a:prstGeom>
        </p:spPr>
        <p:txBody>
          <a:bodyPr/>
          <a:lstStyle/>
          <a:p>
            <a:fld id="{467C393A-C130-4A27-8052-EEB251A89BF9}" type="datetime1">
              <a:rPr lang="en-US" smtClean="0"/>
              <a:t>10/28/2024</a:t>
            </a:fld>
            <a:endParaRPr lang="en-US"/>
          </a:p>
        </p:txBody>
      </p:sp>
      <p:sp>
        <p:nvSpPr>
          <p:cNvPr id="5" name="Footer Placeholder 4">
            <a:extLst>
              <a:ext uri="{FF2B5EF4-FFF2-40B4-BE49-F238E27FC236}">
                <a16:creationId xmlns:a16="http://schemas.microsoft.com/office/drawing/2014/main" id="{47E5D57B-3F7B-0F83-82AB-393D5247E7D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E6D599-F047-4DDF-E85B-B769B41998E3}"/>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1034865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464CE1-4CA7-27A1-BB51-9D326E8C2E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1157AA-65BB-4A92-EAE8-6721044DAE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CB45BB-D4E0-27F2-2753-FE8316AFCCD5}"/>
              </a:ext>
            </a:extLst>
          </p:cNvPr>
          <p:cNvSpPr>
            <a:spLocks noGrp="1"/>
          </p:cNvSpPr>
          <p:nvPr>
            <p:ph type="dt" sz="half" idx="10"/>
          </p:nvPr>
        </p:nvSpPr>
        <p:spPr>
          <a:xfrm>
            <a:off x="838200" y="6356350"/>
            <a:ext cx="2743200" cy="365125"/>
          </a:xfrm>
          <a:prstGeom prst="rect">
            <a:avLst/>
          </a:prstGeom>
        </p:spPr>
        <p:txBody>
          <a:bodyPr/>
          <a:lstStyle/>
          <a:p>
            <a:fld id="{D0B610D8-E316-46AA-A7F1-431F9FB2F94A}" type="datetime1">
              <a:rPr lang="en-US" smtClean="0"/>
              <a:t>10/28/2024</a:t>
            </a:fld>
            <a:endParaRPr lang="en-US"/>
          </a:p>
        </p:txBody>
      </p:sp>
      <p:sp>
        <p:nvSpPr>
          <p:cNvPr id="5" name="Footer Placeholder 4">
            <a:extLst>
              <a:ext uri="{FF2B5EF4-FFF2-40B4-BE49-F238E27FC236}">
                <a16:creationId xmlns:a16="http://schemas.microsoft.com/office/drawing/2014/main" id="{A1E396D7-42EC-2789-0FCE-28341E1B3B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0A16B97-3B18-D464-431C-356143B5F2FC}"/>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3216372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MAIN_1_Cov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5CCFECE2-F55A-3E40-8358-125E9510DBA3}"/>
              </a:ext>
            </a:extLst>
          </p:cNvPr>
          <p:cNvSpPr/>
          <p:nvPr/>
        </p:nvSpPr>
        <p:spPr>
          <a:xfrm>
            <a:off x="0" y="1"/>
            <a:ext cx="12191999" cy="6858000"/>
          </a:xfrm>
          <a:prstGeom prst="rect">
            <a:avLst/>
          </a:prstGeom>
          <a:solidFill>
            <a:srgbClr val="000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pic>
        <p:nvPicPr>
          <p:cNvPr id="4" name="Picture 3">
            <a:extLst>
              <a:ext uri="{FF2B5EF4-FFF2-40B4-BE49-F238E27FC236}">
                <a16:creationId xmlns:a16="http://schemas.microsoft.com/office/drawing/2014/main" id="{0AD0B494-A078-E74D-B5DA-1D78B9C5F050}"/>
              </a:ext>
            </a:extLst>
          </p:cNvPr>
          <p:cNvPicPr>
            <a:picLocks noChangeAspect="1"/>
          </p:cNvPicPr>
          <p:nvPr/>
        </p:nvPicPr>
        <p:blipFill>
          <a:blip r:embed="rId2"/>
          <a:srcRect/>
          <a:stretch/>
        </p:blipFill>
        <p:spPr>
          <a:xfrm>
            <a:off x="3781541" y="-1"/>
            <a:ext cx="8410458" cy="6858000"/>
          </a:xfrm>
          <a:prstGeom prst="rect">
            <a:avLst/>
          </a:prstGeom>
        </p:spPr>
      </p:pic>
      <p:pic>
        <p:nvPicPr>
          <p:cNvPr id="11" name="Picture 10">
            <a:extLst>
              <a:ext uri="{FF2B5EF4-FFF2-40B4-BE49-F238E27FC236}">
                <a16:creationId xmlns:a16="http://schemas.microsoft.com/office/drawing/2014/main" id="{0F11C5DF-E2E1-204A-9186-D4302D4E5F9D}"/>
              </a:ext>
            </a:extLst>
          </p:cNvPr>
          <p:cNvPicPr>
            <a:picLocks noChangeAspect="1"/>
          </p:cNvPicPr>
          <p:nvPr/>
        </p:nvPicPr>
        <p:blipFill>
          <a:blip r:embed="rId3"/>
          <a:srcRect/>
          <a:stretch/>
        </p:blipFill>
        <p:spPr>
          <a:xfrm>
            <a:off x="9220291" y="553693"/>
            <a:ext cx="2626770" cy="350040"/>
          </a:xfrm>
          <a:prstGeom prst="rect">
            <a:avLst/>
          </a:prstGeom>
        </p:spPr>
      </p:pic>
      <p:sp>
        <p:nvSpPr>
          <p:cNvPr id="14" name="Subtitle 2">
            <a:extLst>
              <a:ext uri="{FF2B5EF4-FFF2-40B4-BE49-F238E27FC236}">
                <a16:creationId xmlns:a16="http://schemas.microsoft.com/office/drawing/2014/main" id="{42A2BDD2-CBE2-CC45-89B1-59680031324F}"/>
              </a:ext>
            </a:extLst>
          </p:cNvPr>
          <p:cNvSpPr>
            <a:spLocks noGrp="1"/>
          </p:cNvSpPr>
          <p:nvPr>
            <p:ph type="subTitle" idx="1"/>
          </p:nvPr>
        </p:nvSpPr>
        <p:spPr>
          <a:xfrm>
            <a:off x="546684" y="3239120"/>
            <a:ext cx="6242508" cy="507236"/>
          </a:xfrm>
          <a:prstGeom prst="rect">
            <a:avLst/>
          </a:prstGeom>
        </p:spPr>
        <p:txBody>
          <a:bodyPr>
            <a:noAutofit/>
          </a:bodyPr>
          <a:lstStyle>
            <a:lvl1pPr marL="0" indent="0" algn="l">
              <a:buNone/>
              <a:defRPr sz="1600">
                <a:solidFill>
                  <a:schemeClr val="bg1"/>
                </a:solidFill>
                <a:latin typeface="Segoe UI Semilight" panose="020B0402040204020203" pitchFamily="34" charset="0"/>
                <a:ea typeface="Open Sans Light" panose="020B0306030504020204" pitchFamily="34" charset="0"/>
                <a:cs typeface="Segoe UI Semilight" panose="020B0402040204020203" pitchFamily="34" charset="0"/>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edit Master subtitle style</a:t>
            </a:r>
          </a:p>
        </p:txBody>
      </p:sp>
      <p:sp>
        <p:nvSpPr>
          <p:cNvPr id="15" name="Title 1">
            <a:extLst>
              <a:ext uri="{FF2B5EF4-FFF2-40B4-BE49-F238E27FC236}">
                <a16:creationId xmlns:a16="http://schemas.microsoft.com/office/drawing/2014/main" id="{0E0B2F23-18CB-8244-B112-86A039372576}"/>
              </a:ext>
            </a:extLst>
          </p:cNvPr>
          <p:cNvSpPr>
            <a:spLocks noGrp="1"/>
          </p:cNvSpPr>
          <p:nvPr>
            <p:ph type="ctrTitle"/>
          </p:nvPr>
        </p:nvSpPr>
        <p:spPr>
          <a:xfrm>
            <a:off x="546684" y="1482907"/>
            <a:ext cx="6242508" cy="862665"/>
          </a:xfrm>
        </p:spPr>
        <p:txBody>
          <a:bodyPr anchor="ctr" anchorCtr="0">
            <a:noAutofit/>
          </a:bodyPr>
          <a:lstStyle>
            <a:lvl1pPr algn="l">
              <a:defRPr sz="3600" b="1" i="0">
                <a:solidFill>
                  <a:schemeClr val="accent3"/>
                </a:solidFill>
                <a:latin typeface="Segoe UI Semibold" panose="020B0502040204020203" pitchFamily="34" charset="0"/>
                <a:cs typeface="Segoe UI Semibold" panose="020B0502040204020203" pitchFamily="34" charset="0"/>
              </a:defRPr>
            </a:lvl1pPr>
          </a:lstStyle>
          <a:p>
            <a:r>
              <a:rPr lang="en-US" dirty="0"/>
              <a:t>Click to edit Master title style</a:t>
            </a:r>
          </a:p>
        </p:txBody>
      </p:sp>
      <p:sp>
        <p:nvSpPr>
          <p:cNvPr id="16" name="Text Placeholder 4">
            <a:extLst>
              <a:ext uri="{FF2B5EF4-FFF2-40B4-BE49-F238E27FC236}">
                <a16:creationId xmlns:a16="http://schemas.microsoft.com/office/drawing/2014/main" id="{988558EA-33B7-1D46-A128-F727E565E23C}"/>
              </a:ext>
            </a:extLst>
          </p:cNvPr>
          <p:cNvSpPr>
            <a:spLocks noGrp="1"/>
          </p:cNvSpPr>
          <p:nvPr>
            <p:ph type="body" sz="quarter" idx="10"/>
          </p:nvPr>
        </p:nvSpPr>
        <p:spPr>
          <a:xfrm>
            <a:off x="546684" y="2512238"/>
            <a:ext cx="6242508" cy="641350"/>
          </a:xfrm>
          <a:prstGeom prst="rect">
            <a:avLst/>
          </a:prstGeom>
        </p:spPr>
        <p:txBody>
          <a:bodyPr anchor="ctr"/>
          <a:lstStyle>
            <a:lvl1pPr marL="0" indent="0" algn="l">
              <a:buFont typeface="Arial"/>
              <a:buNone/>
              <a:defRPr>
                <a:solidFill>
                  <a:schemeClr val="accent6"/>
                </a:solidFill>
                <a:latin typeface="Segoe UI Semibold" panose="020B0702040204020203" pitchFamily="34" charset="0"/>
                <a:ea typeface="Open Sans Semibold" panose="020B0706030804020204" pitchFamily="34" charset="0"/>
                <a:cs typeface="Open Sans Semibold" panose="020B0706030804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192178378"/>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MAIN_2_Cover with Client Logo">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E08ED94-10E5-374B-8D63-04326BDA368E}"/>
              </a:ext>
            </a:extLst>
          </p:cNvPr>
          <p:cNvSpPr/>
          <p:nvPr/>
        </p:nvSpPr>
        <p:spPr>
          <a:xfrm>
            <a:off x="0" y="1"/>
            <a:ext cx="12191999" cy="6858000"/>
          </a:xfrm>
          <a:prstGeom prst="rect">
            <a:avLst/>
          </a:prstGeom>
          <a:solidFill>
            <a:srgbClr val="000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pic>
        <p:nvPicPr>
          <p:cNvPr id="18" name="Picture 17">
            <a:extLst>
              <a:ext uri="{FF2B5EF4-FFF2-40B4-BE49-F238E27FC236}">
                <a16:creationId xmlns:a16="http://schemas.microsoft.com/office/drawing/2014/main" id="{1B26B15C-5513-5348-B9DB-2CD1DB22462E}"/>
              </a:ext>
            </a:extLst>
          </p:cNvPr>
          <p:cNvPicPr>
            <a:picLocks noChangeAspect="1"/>
          </p:cNvPicPr>
          <p:nvPr/>
        </p:nvPicPr>
        <p:blipFill>
          <a:blip r:embed="rId2"/>
          <a:srcRect/>
          <a:stretch/>
        </p:blipFill>
        <p:spPr>
          <a:xfrm>
            <a:off x="3781541" y="-1"/>
            <a:ext cx="8410458" cy="6858000"/>
          </a:xfrm>
          <a:prstGeom prst="rect">
            <a:avLst/>
          </a:prstGeom>
        </p:spPr>
      </p:pic>
      <p:sp>
        <p:nvSpPr>
          <p:cNvPr id="19" name="Subtitle 2">
            <a:extLst>
              <a:ext uri="{FF2B5EF4-FFF2-40B4-BE49-F238E27FC236}">
                <a16:creationId xmlns:a16="http://schemas.microsoft.com/office/drawing/2014/main" id="{6B32CDC8-40A1-4F4E-BF13-A56E42F80ACF}"/>
              </a:ext>
            </a:extLst>
          </p:cNvPr>
          <p:cNvSpPr>
            <a:spLocks noGrp="1"/>
          </p:cNvSpPr>
          <p:nvPr>
            <p:ph type="subTitle" idx="1"/>
          </p:nvPr>
        </p:nvSpPr>
        <p:spPr>
          <a:xfrm>
            <a:off x="546684" y="3239120"/>
            <a:ext cx="6242508" cy="507236"/>
          </a:xfrm>
          <a:prstGeom prst="rect">
            <a:avLst/>
          </a:prstGeom>
        </p:spPr>
        <p:txBody>
          <a:bodyPr>
            <a:noAutofit/>
          </a:bodyPr>
          <a:lstStyle>
            <a:lvl1pPr marL="0" indent="0" algn="l">
              <a:buNone/>
              <a:defRPr sz="1600">
                <a:solidFill>
                  <a:schemeClr val="bg1"/>
                </a:solidFill>
                <a:latin typeface="Segoe UI Semilight" panose="020B0402040204020203" pitchFamily="34" charset="0"/>
                <a:ea typeface="Open Sans Light" panose="020B0306030504020204" pitchFamily="34" charset="0"/>
                <a:cs typeface="Segoe UI Semilight" panose="020B0402040204020203" pitchFamily="34" charset="0"/>
              </a:defRPr>
            </a:lvl1pPr>
            <a:lvl2pPr marL="457167" indent="0" algn="ctr">
              <a:buNone/>
              <a:defRPr>
                <a:solidFill>
                  <a:schemeClr val="tx1">
                    <a:tint val="75000"/>
                  </a:schemeClr>
                </a:solidFill>
              </a:defRPr>
            </a:lvl2pPr>
            <a:lvl3pPr marL="914332" indent="0" algn="ctr">
              <a:buNone/>
              <a:defRPr>
                <a:solidFill>
                  <a:schemeClr val="tx1">
                    <a:tint val="75000"/>
                  </a:schemeClr>
                </a:solidFill>
              </a:defRPr>
            </a:lvl3pPr>
            <a:lvl4pPr marL="1371498" indent="0" algn="ctr">
              <a:buNone/>
              <a:defRPr>
                <a:solidFill>
                  <a:schemeClr val="tx1">
                    <a:tint val="75000"/>
                  </a:schemeClr>
                </a:solidFill>
              </a:defRPr>
            </a:lvl4pPr>
            <a:lvl5pPr marL="1828664" indent="0" algn="ctr">
              <a:buNone/>
              <a:defRPr>
                <a:solidFill>
                  <a:schemeClr val="tx1">
                    <a:tint val="75000"/>
                  </a:schemeClr>
                </a:solidFill>
              </a:defRPr>
            </a:lvl5pPr>
            <a:lvl6pPr marL="2285830" indent="0" algn="ctr">
              <a:buNone/>
              <a:defRPr>
                <a:solidFill>
                  <a:schemeClr val="tx1">
                    <a:tint val="75000"/>
                  </a:schemeClr>
                </a:solidFill>
              </a:defRPr>
            </a:lvl6pPr>
            <a:lvl7pPr marL="2742994" indent="0" algn="ctr">
              <a:buNone/>
              <a:defRPr>
                <a:solidFill>
                  <a:schemeClr val="tx1">
                    <a:tint val="75000"/>
                  </a:schemeClr>
                </a:solidFill>
              </a:defRPr>
            </a:lvl7pPr>
            <a:lvl8pPr marL="3200160" indent="0" algn="ctr">
              <a:buNone/>
              <a:defRPr>
                <a:solidFill>
                  <a:schemeClr val="tx1">
                    <a:tint val="75000"/>
                  </a:schemeClr>
                </a:solidFill>
              </a:defRPr>
            </a:lvl8pPr>
            <a:lvl9pPr marL="3657327" indent="0" algn="ctr">
              <a:buNone/>
              <a:defRPr>
                <a:solidFill>
                  <a:schemeClr val="tx1">
                    <a:tint val="75000"/>
                  </a:schemeClr>
                </a:solidFill>
              </a:defRPr>
            </a:lvl9pPr>
          </a:lstStyle>
          <a:p>
            <a:r>
              <a:rPr lang="en-US" dirty="0"/>
              <a:t>Click to edit Master subtitle style</a:t>
            </a:r>
          </a:p>
        </p:txBody>
      </p:sp>
      <p:sp>
        <p:nvSpPr>
          <p:cNvPr id="20" name="Title 1">
            <a:extLst>
              <a:ext uri="{FF2B5EF4-FFF2-40B4-BE49-F238E27FC236}">
                <a16:creationId xmlns:a16="http://schemas.microsoft.com/office/drawing/2014/main" id="{A85ABF5C-10E5-474A-A471-D55DBEDBE07B}"/>
              </a:ext>
            </a:extLst>
          </p:cNvPr>
          <p:cNvSpPr>
            <a:spLocks noGrp="1"/>
          </p:cNvSpPr>
          <p:nvPr>
            <p:ph type="ctrTitle"/>
          </p:nvPr>
        </p:nvSpPr>
        <p:spPr>
          <a:xfrm>
            <a:off x="546684" y="1482907"/>
            <a:ext cx="6242508" cy="862665"/>
          </a:xfrm>
        </p:spPr>
        <p:txBody>
          <a:bodyPr anchor="ctr" anchorCtr="0">
            <a:noAutofit/>
          </a:bodyPr>
          <a:lstStyle>
            <a:lvl1pPr algn="l">
              <a:defRPr sz="3600" b="1" i="0">
                <a:solidFill>
                  <a:schemeClr val="accent3"/>
                </a:solidFill>
                <a:latin typeface="Segoe UI Semibold" panose="020B0502040204020203" pitchFamily="34" charset="0"/>
                <a:cs typeface="Segoe UI Semibold" panose="020B0502040204020203" pitchFamily="34" charset="0"/>
              </a:defRPr>
            </a:lvl1pPr>
          </a:lstStyle>
          <a:p>
            <a:r>
              <a:rPr lang="en-US" dirty="0"/>
              <a:t>Click to edit Master title style</a:t>
            </a:r>
          </a:p>
        </p:txBody>
      </p:sp>
      <p:sp>
        <p:nvSpPr>
          <p:cNvPr id="21" name="Text Placeholder 4">
            <a:extLst>
              <a:ext uri="{FF2B5EF4-FFF2-40B4-BE49-F238E27FC236}">
                <a16:creationId xmlns:a16="http://schemas.microsoft.com/office/drawing/2014/main" id="{1638EF0E-CAF8-F74A-9CDA-E924FAE7EE44}"/>
              </a:ext>
            </a:extLst>
          </p:cNvPr>
          <p:cNvSpPr>
            <a:spLocks noGrp="1"/>
          </p:cNvSpPr>
          <p:nvPr>
            <p:ph type="body" sz="quarter" idx="10"/>
          </p:nvPr>
        </p:nvSpPr>
        <p:spPr>
          <a:xfrm>
            <a:off x="546684" y="2512238"/>
            <a:ext cx="6242508" cy="641350"/>
          </a:xfrm>
          <a:prstGeom prst="rect">
            <a:avLst/>
          </a:prstGeom>
        </p:spPr>
        <p:txBody>
          <a:bodyPr anchor="ctr"/>
          <a:lstStyle>
            <a:lvl1pPr marL="0" indent="0" algn="l">
              <a:buFont typeface="Arial"/>
              <a:buNone/>
              <a:defRPr>
                <a:solidFill>
                  <a:schemeClr val="accent6"/>
                </a:solidFill>
                <a:latin typeface="Segoe UI Semibold" panose="020B0702040204020203" pitchFamily="34" charset="0"/>
                <a:ea typeface="Open Sans Semibold" panose="020B0706030804020204" pitchFamily="34" charset="0"/>
                <a:cs typeface="Open Sans Semibold" panose="020B0706030804020204" pitchFamily="34" charset="0"/>
              </a:defRPr>
            </a:lvl1pPr>
          </a:lstStyle>
          <a:p>
            <a:pPr lvl="0"/>
            <a:r>
              <a:rPr lang="en-US" dirty="0"/>
              <a:t>Click to edit Master text styles</a:t>
            </a:r>
          </a:p>
        </p:txBody>
      </p:sp>
      <p:sp>
        <p:nvSpPr>
          <p:cNvPr id="23" name="Rectangle 22">
            <a:extLst>
              <a:ext uri="{FF2B5EF4-FFF2-40B4-BE49-F238E27FC236}">
                <a16:creationId xmlns:a16="http://schemas.microsoft.com/office/drawing/2014/main" id="{3CE92E22-5E6D-6749-9898-CC0C77D3F7D8}"/>
              </a:ext>
            </a:extLst>
          </p:cNvPr>
          <p:cNvSpPr/>
          <p:nvPr/>
        </p:nvSpPr>
        <p:spPr>
          <a:xfrm>
            <a:off x="0" y="5001074"/>
            <a:ext cx="3212758" cy="110316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a:ea typeface="+mn-ea"/>
              <a:cs typeface="+mn-cs"/>
            </a:endParaRPr>
          </a:p>
        </p:txBody>
      </p:sp>
      <p:cxnSp>
        <p:nvCxnSpPr>
          <p:cNvPr id="24" name="Straight Connector 23">
            <a:extLst>
              <a:ext uri="{FF2B5EF4-FFF2-40B4-BE49-F238E27FC236}">
                <a16:creationId xmlns:a16="http://schemas.microsoft.com/office/drawing/2014/main" id="{1A6B3D34-7D44-F140-BEB0-1AA19E03B76F}"/>
              </a:ext>
            </a:extLst>
          </p:cNvPr>
          <p:cNvCxnSpPr>
            <a:cxnSpLocks/>
          </p:cNvCxnSpPr>
          <p:nvPr/>
        </p:nvCxnSpPr>
        <p:spPr>
          <a:xfrm>
            <a:off x="3218317" y="5129872"/>
            <a:ext cx="0" cy="845571"/>
          </a:xfrm>
          <a:prstGeom prst="line">
            <a:avLst/>
          </a:prstGeom>
          <a:ln w="76200">
            <a:solidFill>
              <a:schemeClr val="accent6"/>
            </a:solidFill>
          </a:ln>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7E7866AF-1948-5701-7871-388FCFA97C6C}"/>
              </a:ext>
            </a:extLst>
          </p:cNvPr>
          <p:cNvPicPr>
            <a:picLocks noChangeAspect="1"/>
          </p:cNvPicPr>
          <p:nvPr userDrawn="1"/>
        </p:nvPicPr>
        <p:blipFill>
          <a:blip r:embed="rId3"/>
          <a:srcRect/>
          <a:stretch/>
        </p:blipFill>
        <p:spPr>
          <a:xfrm>
            <a:off x="9220291" y="553693"/>
            <a:ext cx="2626770" cy="350040"/>
          </a:xfrm>
          <a:prstGeom prst="rect">
            <a:avLst/>
          </a:prstGeom>
        </p:spPr>
      </p:pic>
    </p:spTree>
    <p:extLst>
      <p:ext uri="{BB962C8B-B14F-4D97-AF65-F5344CB8AC3E}">
        <p14:creationId xmlns:p14="http://schemas.microsoft.com/office/powerpoint/2010/main" val="41168981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MAIN_3_Title and Conten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F3BB763-D7E3-EA4D-8388-BFF322AC6E75}"/>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3" name="Content Placeholder 2"/>
          <p:cNvSpPr>
            <a:spLocks noGrp="1"/>
          </p:cNvSpPr>
          <p:nvPr>
            <p:ph idx="1"/>
          </p:nvPr>
        </p:nvSpPr>
        <p:spPr>
          <a:xfrm>
            <a:off x="566426" y="1371600"/>
            <a:ext cx="11059167" cy="4791456"/>
          </a:xfrm>
          <a:prstGeom prst="rect">
            <a:avLst/>
          </a:prstGeom>
        </p:spPr>
        <p:txBody>
          <a:bodyPr>
            <a:normAutofit/>
          </a:bodyPr>
          <a:lstStyle>
            <a:lvl1pPr marL="274300" indent="-274300">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566426" y="119991"/>
            <a:ext cx="11059167" cy="859720"/>
          </a:xfrm>
        </p:spPr>
        <p:txBody>
          <a:bodyPr anchor="b">
            <a:noAutofit/>
          </a:bodyPr>
          <a:lstStyle>
            <a:lvl1pPr algn="l">
              <a:defRPr sz="2800" b="1" i="0">
                <a:solidFill>
                  <a:schemeClr val="accent3"/>
                </a:solidFill>
                <a:latin typeface="Segoe UI Semibold" panose="020B0502040204020203" pitchFamily="34" charset="0"/>
                <a:cs typeface="Segoe UI Semibold" panose="020B0502040204020203" pitchFamily="34" charset="0"/>
              </a:defRPr>
            </a:lvl1pPr>
          </a:lstStyle>
          <a:p>
            <a:r>
              <a:rPr lang="en-US" dirty="0"/>
              <a:t>Click to edit Master title style</a:t>
            </a: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grpSp>
        <p:nvGrpSpPr>
          <p:cNvPr id="5" name="Group 4">
            <a:extLst>
              <a:ext uri="{FF2B5EF4-FFF2-40B4-BE49-F238E27FC236}">
                <a16:creationId xmlns:a16="http://schemas.microsoft.com/office/drawing/2014/main" id="{780B2F42-65CD-3444-A55E-E44A9B1226F0}"/>
              </a:ext>
            </a:extLst>
          </p:cNvPr>
          <p:cNvGrpSpPr/>
          <p:nvPr/>
        </p:nvGrpSpPr>
        <p:grpSpPr>
          <a:xfrm>
            <a:off x="566416" y="1070103"/>
            <a:ext cx="11059173" cy="0"/>
            <a:chOff x="566416" y="1016622"/>
            <a:chExt cx="11059173" cy="0"/>
          </a:xfrm>
        </p:grpSpPr>
        <p:cxnSp>
          <p:nvCxnSpPr>
            <p:cNvPr id="7" name="Straight Connector 6">
              <a:extLst>
                <a:ext uri="{FF2B5EF4-FFF2-40B4-BE49-F238E27FC236}">
                  <a16:creationId xmlns:a16="http://schemas.microsoft.com/office/drawing/2014/main" id="{D80C80EA-EFC1-1C44-8D21-BD8C13C648B0}"/>
                </a:ext>
              </a:extLst>
            </p:cNvPr>
            <p:cNvCxnSpPr>
              <a:cxnSpLocks/>
            </p:cNvCxnSpPr>
            <p:nvPr/>
          </p:nvCxnSpPr>
          <p:spPr>
            <a:xfrm>
              <a:off x="566416" y="1016622"/>
              <a:ext cx="11059173" cy="0"/>
            </a:xfrm>
            <a:prstGeom prst="line">
              <a:avLst/>
            </a:prstGeom>
            <a:ln w="19050">
              <a:solidFill>
                <a:srgbClr val="C8102E"/>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76D5B23-8A7D-8549-A8BE-4ABC011D468F}"/>
                </a:ext>
              </a:extLst>
            </p:cNvPr>
            <p:cNvCxnSpPr>
              <a:cxnSpLocks/>
            </p:cNvCxnSpPr>
            <p:nvPr/>
          </p:nvCxnSpPr>
          <p:spPr>
            <a:xfrm>
              <a:off x="566416" y="1016622"/>
              <a:ext cx="636213" cy="0"/>
            </a:xfrm>
            <a:prstGeom prst="line">
              <a:avLst/>
            </a:prstGeom>
            <a:ln w="57150">
              <a:solidFill>
                <a:srgbClr val="C8102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48179807"/>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MAIN_4_Title and 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DEAD2D-2A6D-F946-A113-73D30B11724C}"/>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2" name="Title 1"/>
          <p:cNvSpPr>
            <a:spLocks noGrp="1"/>
          </p:cNvSpPr>
          <p:nvPr>
            <p:ph type="title"/>
          </p:nvPr>
        </p:nvSpPr>
        <p:spPr>
          <a:xfrm>
            <a:off x="566426" y="119991"/>
            <a:ext cx="11059167" cy="859720"/>
          </a:xfrm>
        </p:spPr>
        <p:txBody>
          <a:bodyPr anchor="b">
            <a:noAutofit/>
          </a:bodyPr>
          <a:lstStyle>
            <a:lvl1pPr algn="l">
              <a:defRPr sz="2800">
                <a:solidFill>
                  <a:schemeClr val="accent3"/>
                </a:solidFill>
                <a:latin typeface="Segoe UI Semibold" panose="020B0702040204020203" pitchFamily="34" charset="0"/>
                <a:cs typeface="Open Sans"/>
              </a:defRPr>
            </a:lvl1pPr>
          </a:lstStyle>
          <a:p>
            <a:r>
              <a:rPr lang="en-US" dirty="0"/>
              <a:t>Click to edit Master title style</a:t>
            </a: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grpSp>
        <p:nvGrpSpPr>
          <p:cNvPr id="5" name="Group 4">
            <a:extLst>
              <a:ext uri="{FF2B5EF4-FFF2-40B4-BE49-F238E27FC236}">
                <a16:creationId xmlns:a16="http://schemas.microsoft.com/office/drawing/2014/main" id="{780B2F42-65CD-3444-A55E-E44A9B1226F0}"/>
              </a:ext>
            </a:extLst>
          </p:cNvPr>
          <p:cNvGrpSpPr/>
          <p:nvPr/>
        </p:nvGrpSpPr>
        <p:grpSpPr>
          <a:xfrm>
            <a:off x="566416" y="1070103"/>
            <a:ext cx="11059173" cy="0"/>
            <a:chOff x="566416" y="1016622"/>
            <a:chExt cx="11059173" cy="0"/>
          </a:xfrm>
        </p:grpSpPr>
        <p:cxnSp>
          <p:nvCxnSpPr>
            <p:cNvPr id="7" name="Straight Connector 6">
              <a:extLst>
                <a:ext uri="{FF2B5EF4-FFF2-40B4-BE49-F238E27FC236}">
                  <a16:creationId xmlns:a16="http://schemas.microsoft.com/office/drawing/2014/main" id="{D80C80EA-EFC1-1C44-8D21-BD8C13C648B0}"/>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76D5B23-8A7D-8549-A8BE-4ABC011D468F}"/>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28559059"/>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AIN_5_Title and Content with Subhea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sp>
        <p:nvSpPr>
          <p:cNvPr id="6" name="Text Placeholder 5"/>
          <p:cNvSpPr>
            <a:spLocks noGrp="1"/>
          </p:cNvSpPr>
          <p:nvPr>
            <p:ph type="body" sz="quarter" idx="13"/>
          </p:nvPr>
        </p:nvSpPr>
        <p:spPr>
          <a:xfrm>
            <a:off x="566426" y="1298943"/>
            <a:ext cx="11059167" cy="423862"/>
          </a:xfrm>
          <a:prstGeom prst="rect">
            <a:avLst/>
          </a:prstGeom>
        </p:spPr>
        <p:txBody>
          <a:bodyPr anchor="ctr" anchorCtr="0">
            <a:noAutofit/>
          </a:bodyPr>
          <a:lstStyle>
            <a:lvl1pPr marL="0" indent="0">
              <a:buFont typeface="Arial"/>
              <a:buNone/>
              <a:defRPr>
                <a:solidFill>
                  <a:schemeClr val="accent6"/>
                </a:solidFill>
              </a:defRPr>
            </a:lvl1pPr>
          </a:lstStyle>
          <a:p>
            <a:pPr lvl="0"/>
            <a:r>
              <a:rPr lang="en-US" dirty="0"/>
              <a:t>Click to edit Master text styles</a:t>
            </a:r>
          </a:p>
        </p:txBody>
      </p:sp>
      <p:sp>
        <p:nvSpPr>
          <p:cNvPr id="9" name="Content Placeholder 2">
            <a:extLst>
              <a:ext uri="{FF2B5EF4-FFF2-40B4-BE49-F238E27FC236}">
                <a16:creationId xmlns:a16="http://schemas.microsoft.com/office/drawing/2014/main" id="{0DCD76A7-A5DE-3349-86D0-B675769FA511}"/>
              </a:ext>
            </a:extLst>
          </p:cNvPr>
          <p:cNvSpPr>
            <a:spLocks noGrp="1"/>
          </p:cNvSpPr>
          <p:nvPr>
            <p:ph idx="1"/>
          </p:nvPr>
        </p:nvSpPr>
        <p:spPr>
          <a:xfrm>
            <a:off x="566426" y="1858618"/>
            <a:ext cx="11059167" cy="4304439"/>
          </a:xfrm>
          <a:prstGeom prst="rect">
            <a:avLst/>
          </a:prstGeom>
        </p:spPr>
        <p:txBody>
          <a:bodyPr>
            <a:normAutofit/>
          </a:bodyPr>
          <a:lstStyle>
            <a:lvl1pPr marL="274300" indent="-274300">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10" name="Rectangle 9">
            <a:extLst>
              <a:ext uri="{FF2B5EF4-FFF2-40B4-BE49-F238E27FC236}">
                <a16:creationId xmlns:a16="http://schemas.microsoft.com/office/drawing/2014/main" id="{17E83934-353C-4245-A85E-B33BE7683920}"/>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11" name="Title 1">
            <a:extLst>
              <a:ext uri="{FF2B5EF4-FFF2-40B4-BE49-F238E27FC236}">
                <a16:creationId xmlns:a16="http://schemas.microsoft.com/office/drawing/2014/main" id="{43D177B1-C4BB-C64E-B490-10F43D7D0AE2}"/>
              </a:ext>
            </a:extLst>
          </p:cNvPr>
          <p:cNvSpPr>
            <a:spLocks noGrp="1"/>
          </p:cNvSpPr>
          <p:nvPr>
            <p:ph type="title"/>
          </p:nvPr>
        </p:nvSpPr>
        <p:spPr>
          <a:xfrm>
            <a:off x="566426" y="119991"/>
            <a:ext cx="11059167" cy="859720"/>
          </a:xfrm>
        </p:spPr>
        <p:txBody>
          <a:bodyPr anchor="b">
            <a:noAutofit/>
          </a:bodyPr>
          <a:lstStyle>
            <a:lvl1pPr algn="l">
              <a:defRPr sz="2800">
                <a:solidFill>
                  <a:schemeClr val="accent3"/>
                </a:solidFill>
                <a:latin typeface="Segoe UI Semibold" panose="020B0702040204020203" pitchFamily="34" charset="0"/>
                <a:cs typeface="Open Sans"/>
              </a:defRPr>
            </a:lvl1pPr>
          </a:lstStyle>
          <a:p>
            <a:r>
              <a:rPr lang="en-US" dirty="0"/>
              <a:t>Click to edit Master title style</a:t>
            </a:r>
          </a:p>
        </p:txBody>
      </p:sp>
      <p:grpSp>
        <p:nvGrpSpPr>
          <p:cNvPr id="12" name="Group 11">
            <a:extLst>
              <a:ext uri="{FF2B5EF4-FFF2-40B4-BE49-F238E27FC236}">
                <a16:creationId xmlns:a16="http://schemas.microsoft.com/office/drawing/2014/main" id="{7A56021A-7D73-2049-BCB5-C17AD37CE4CB}"/>
              </a:ext>
            </a:extLst>
          </p:cNvPr>
          <p:cNvGrpSpPr/>
          <p:nvPr/>
        </p:nvGrpSpPr>
        <p:grpSpPr>
          <a:xfrm>
            <a:off x="566416" y="1070103"/>
            <a:ext cx="11059173" cy="0"/>
            <a:chOff x="566416" y="1016622"/>
            <a:chExt cx="11059173" cy="0"/>
          </a:xfrm>
        </p:grpSpPr>
        <p:cxnSp>
          <p:nvCxnSpPr>
            <p:cNvPr id="13" name="Straight Connector 12">
              <a:extLst>
                <a:ext uri="{FF2B5EF4-FFF2-40B4-BE49-F238E27FC236}">
                  <a16:creationId xmlns:a16="http://schemas.microsoft.com/office/drawing/2014/main" id="{6E96C5C9-9C83-D940-AC4A-A2D02A822A2D}"/>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A5513A96-1273-1E46-8590-21D89567BA95}"/>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1807540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AIN_6_Title and Content with Subhead, Blank">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F5517F-D049-DD41-A860-4837D696F5EA}"/>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sp>
        <p:nvSpPr>
          <p:cNvPr id="6" name="Text Placeholder 5"/>
          <p:cNvSpPr>
            <a:spLocks noGrp="1"/>
          </p:cNvSpPr>
          <p:nvPr>
            <p:ph type="body" sz="quarter" idx="13"/>
          </p:nvPr>
        </p:nvSpPr>
        <p:spPr>
          <a:xfrm>
            <a:off x="566426" y="1298943"/>
            <a:ext cx="11059167" cy="423862"/>
          </a:xfrm>
          <a:prstGeom prst="rect">
            <a:avLst/>
          </a:prstGeom>
        </p:spPr>
        <p:txBody>
          <a:bodyPr anchor="ctr" anchorCtr="0">
            <a:noAutofit/>
          </a:bodyPr>
          <a:lstStyle>
            <a:lvl1pPr marL="0" indent="0">
              <a:buFont typeface="Arial"/>
              <a:buNone/>
              <a:defRPr>
                <a:solidFill>
                  <a:schemeClr val="accent6"/>
                </a:solidFill>
              </a:defRPr>
            </a:lvl1pPr>
          </a:lstStyle>
          <a:p>
            <a:pPr lvl="0"/>
            <a:r>
              <a:rPr lang="en-US" dirty="0"/>
              <a:t>Click to edit Master text styles</a:t>
            </a:r>
          </a:p>
        </p:txBody>
      </p:sp>
      <p:sp>
        <p:nvSpPr>
          <p:cNvPr id="11" name="Title 1">
            <a:extLst>
              <a:ext uri="{FF2B5EF4-FFF2-40B4-BE49-F238E27FC236}">
                <a16:creationId xmlns:a16="http://schemas.microsoft.com/office/drawing/2014/main" id="{43D177B1-C4BB-C64E-B490-10F43D7D0AE2}"/>
              </a:ext>
            </a:extLst>
          </p:cNvPr>
          <p:cNvSpPr>
            <a:spLocks noGrp="1"/>
          </p:cNvSpPr>
          <p:nvPr>
            <p:ph type="title"/>
          </p:nvPr>
        </p:nvSpPr>
        <p:spPr>
          <a:xfrm>
            <a:off x="566426" y="119991"/>
            <a:ext cx="11059167" cy="859720"/>
          </a:xfrm>
        </p:spPr>
        <p:txBody>
          <a:bodyPr anchor="b">
            <a:noAutofit/>
          </a:bodyPr>
          <a:lstStyle>
            <a:lvl1pPr algn="l">
              <a:defRPr sz="2800">
                <a:solidFill>
                  <a:schemeClr val="accent3"/>
                </a:solidFill>
                <a:latin typeface="Segoe UI Semibold" panose="020B0702040204020203" pitchFamily="34" charset="0"/>
                <a:cs typeface="Open Sans"/>
              </a:defRPr>
            </a:lvl1pPr>
          </a:lstStyle>
          <a:p>
            <a:r>
              <a:rPr lang="en-US" dirty="0"/>
              <a:t>Click to edit Master title style</a:t>
            </a:r>
          </a:p>
        </p:txBody>
      </p:sp>
      <p:grpSp>
        <p:nvGrpSpPr>
          <p:cNvPr id="12" name="Group 11">
            <a:extLst>
              <a:ext uri="{FF2B5EF4-FFF2-40B4-BE49-F238E27FC236}">
                <a16:creationId xmlns:a16="http://schemas.microsoft.com/office/drawing/2014/main" id="{7A56021A-7D73-2049-BCB5-C17AD37CE4CB}"/>
              </a:ext>
            </a:extLst>
          </p:cNvPr>
          <p:cNvGrpSpPr/>
          <p:nvPr/>
        </p:nvGrpSpPr>
        <p:grpSpPr>
          <a:xfrm>
            <a:off x="566416" y="1070103"/>
            <a:ext cx="11059173" cy="0"/>
            <a:chOff x="566416" y="1016622"/>
            <a:chExt cx="11059173" cy="0"/>
          </a:xfrm>
        </p:grpSpPr>
        <p:cxnSp>
          <p:nvCxnSpPr>
            <p:cNvPr id="13" name="Straight Connector 12">
              <a:extLst>
                <a:ext uri="{FF2B5EF4-FFF2-40B4-BE49-F238E27FC236}">
                  <a16:creationId xmlns:a16="http://schemas.microsoft.com/office/drawing/2014/main" id="{6E96C5C9-9C83-D940-AC4A-A2D02A822A2D}"/>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A5513A96-1273-1E46-8590-21D89567BA95}"/>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38022676"/>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MAIN_7_Title and Two-Column">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25C2F4E-2BB1-0D42-A449-B034BD37CA84}"/>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sp>
        <p:nvSpPr>
          <p:cNvPr id="10" name="Content Placeholder 2">
            <a:extLst>
              <a:ext uri="{FF2B5EF4-FFF2-40B4-BE49-F238E27FC236}">
                <a16:creationId xmlns:a16="http://schemas.microsoft.com/office/drawing/2014/main" id="{3DD163CA-449C-B14A-A55B-0A0D98E60E3B}"/>
              </a:ext>
            </a:extLst>
          </p:cNvPr>
          <p:cNvSpPr>
            <a:spLocks noGrp="1"/>
          </p:cNvSpPr>
          <p:nvPr>
            <p:ph idx="1"/>
          </p:nvPr>
        </p:nvSpPr>
        <p:spPr>
          <a:xfrm>
            <a:off x="566426" y="1371600"/>
            <a:ext cx="5405535" cy="4791456"/>
          </a:xfrm>
          <a:prstGeom prst="rect">
            <a:avLst/>
          </a:prstGeom>
        </p:spPr>
        <p:txBody>
          <a:bodyPr>
            <a:normAutofit/>
          </a:bodyPr>
          <a:lstStyle>
            <a:lvl1pPr marL="274300" indent="-274300">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12" name="Content Placeholder 2">
            <a:extLst>
              <a:ext uri="{FF2B5EF4-FFF2-40B4-BE49-F238E27FC236}">
                <a16:creationId xmlns:a16="http://schemas.microsoft.com/office/drawing/2014/main" id="{B7221FC5-054C-1F4C-AEBB-FD2530748895}"/>
              </a:ext>
            </a:extLst>
          </p:cNvPr>
          <p:cNvSpPr>
            <a:spLocks noGrp="1"/>
          </p:cNvSpPr>
          <p:nvPr>
            <p:ph idx="13"/>
          </p:nvPr>
        </p:nvSpPr>
        <p:spPr>
          <a:xfrm>
            <a:off x="6196866" y="1371600"/>
            <a:ext cx="5405535" cy="4791456"/>
          </a:xfrm>
          <a:prstGeom prst="rect">
            <a:avLst/>
          </a:prstGeom>
        </p:spPr>
        <p:txBody>
          <a:bodyPr>
            <a:normAutofit/>
          </a:bodyPr>
          <a:lstStyle>
            <a:lvl1pPr marL="274300" indent="-274300">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11" name="Title 1">
            <a:extLst>
              <a:ext uri="{FF2B5EF4-FFF2-40B4-BE49-F238E27FC236}">
                <a16:creationId xmlns:a16="http://schemas.microsoft.com/office/drawing/2014/main" id="{00747F89-7267-594E-B6CE-75AFD8FAC3BC}"/>
              </a:ext>
            </a:extLst>
          </p:cNvPr>
          <p:cNvSpPr>
            <a:spLocks noGrp="1"/>
          </p:cNvSpPr>
          <p:nvPr>
            <p:ph type="title"/>
          </p:nvPr>
        </p:nvSpPr>
        <p:spPr>
          <a:xfrm>
            <a:off x="566426" y="119991"/>
            <a:ext cx="11059167" cy="859720"/>
          </a:xfrm>
        </p:spPr>
        <p:txBody>
          <a:bodyPr anchor="b">
            <a:noAutofit/>
          </a:bodyPr>
          <a:lstStyle>
            <a:lvl1pPr algn="l">
              <a:defRPr sz="2800">
                <a:solidFill>
                  <a:schemeClr val="accent3"/>
                </a:solidFill>
                <a:latin typeface="Segoe UI Semibold" panose="020B0702040204020203" pitchFamily="34" charset="0"/>
                <a:cs typeface="Open Sans"/>
              </a:defRPr>
            </a:lvl1pPr>
          </a:lstStyle>
          <a:p>
            <a:r>
              <a:rPr lang="en-US" dirty="0"/>
              <a:t>Click to edit Master title style</a:t>
            </a:r>
          </a:p>
        </p:txBody>
      </p:sp>
      <p:grpSp>
        <p:nvGrpSpPr>
          <p:cNvPr id="13" name="Group 12">
            <a:extLst>
              <a:ext uri="{FF2B5EF4-FFF2-40B4-BE49-F238E27FC236}">
                <a16:creationId xmlns:a16="http://schemas.microsoft.com/office/drawing/2014/main" id="{3B5158CD-22B8-C84E-862D-1DA96FD3DCA4}"/>
              </a:ext>
            </a:extLst>
          </p:cNvPr>
          <p:cNvGrpSpPr/>
          <p:nvPr/>
        </p:nvGrpSpPr>
        <p:grpSpPr>
          <a:xfrm>
            <a:off x="566416" y="1070103"/>
            <a:ext cx="11059173" cy="0"/>
            <a:chOff x="566416" y="1016622"/>
            <a:chExt cx="11059173" cy="0"/>
          </a:xfrm>
        </p:grpSpPr>
        <p:cxnSp>
          <p:nvCxnSpPr>
            <p:cNvPr id="14" name="Straight Connector 13">
              <a:extLst>
                <a:ext uri="{FF2B5EF4-FFF2-40B4-BE49-F238E27FC236}">
                  <a16:creationId xmlns:a16="http://schemas.microsoft.com/office/drawing/2014/main" id="{2633D02C-C60D-5547-8F8F-6EBB1ED3823C}"/>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4DECEC21-A6AC-C24C-B0D6-CAEBC117FB35}"/>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664493850"/>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MAIN_8_Title and Two-Column with Subhea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FE70913-CF0B-124D-9D5F-301165345D7B}"/>
              </a:ext>
            </a:extLst>
          </p:cNvPr>
          <p:cNvSpPr/>
          <p:nvPr/>
        </p:nvSpPr>
        <p:spPr>
          <a:xfrm>
            <a:off x="0" y="-11884"/>
            <a:ext cx="12192000" cy="1267035"/>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sp>
        <p:nvSpPr>
          <p:cNvPr id="12" name="Content Placeholder 2">
            <a:extLst>
              <a:ext uri="{FF2B5EF4-FFF2-40B4-BE49-F238E27FC236}">
                <a16:creationId xmlns:a16="http://schemas.microsoft.com/office/drawing/2014/main" id="{BBB264F9-2A8A-3B4B-87C9-4E7280C33BAA}"/>
              </a:ext>
            </a:extLst>
          </p:cNvPr>
          <p:cNvSpPr>
            <a:spLocks noGrp="1"/>
          </p:cNvSpPr>
          <p:nvPr>
            <p:ph idx="1"/>
          </p:nvPr>
        </p:nvSpPr>
        <p:spPr>
          <a:xfrm>
            <a:off x="564014" y="1858618"/>
            <a:ext cx="5405535" cy="4304439"/>
          </a:xfrm>
          <a:prstGeom prst="rect">
            <a:avLst/>
          </a:prstGeom>
        </p:spPr>
        <p:txBody>
          <a:bodyPr>
            <a:normAutofit/>
          </a:bodyPr>
          <a:lstStyle>
            <a:lvl1pPr marL="274300" indent="-274300" algn="l">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lgn="l">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lgn="l">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13" name="Content Placeholder 2">
            <a:extLst>
              <a:ext uri="{FF2B5EF4-FFF2-40B4-BE49-F238E27FC236}">
                <a16:creationId xmlns:a16="http://schemas.microsoft.com/office/drawing/2014/main" id="{A49A003E-8EBD-A747-B67A-02B2B2D79FD7}"/>
              </a:ext>
            </a:extLst>
          </p:cNvPr>
          <p:cNvSpPr>
            <a:spLocks noGrp="1"/>
          </p:cNvSpPr>
          <p:nvPr>
            <p:ph idx="13"/>
          </p:nvPr>
        </p:nvSpPr>
        <p:spPr>
          <a:xfrm>
            <a:off x="6194454" y="1858618"/>
            <a:ext cx="5405535" cy="4304439"/>
          </a:xfrm>
          <a:prstGeom prst="rect">
            <a:avLst/>
          </a:prstGeom>
        </p:spPr>
        <p:txBody>
          <a:bodyPr>
            <a:normAutofit/>
          </a:bodyPr>
          <a:lstStyle>
            <a:lvl1pPr marL="274300" indent="-274300" algn="l">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lgn="l">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lgn="l">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14" name="Text Placeholder 5">
            <a:extLst>
              <a:ext uri="{FF2B5EF4-FFF2-40B4-BE49-F238E27FC236}">
                <a16:creationId xmlns:a16="http://schemas.microsoft.com/office/drawing/2014/main" id="{47495B43-0F27-A946-9E7A-E2299C368745}"/>
              </a:ext>
            </a:extLst>
          </p:cNvPr>
          <p:cNvSpPr>
            <a:spLocks noGrp="1"/>
          </p:cNvSpPr>
          <p:nvPr>
            <p:ph type="body" sz="quarter" idx="14"/>
          </p:nvPr>
        </p:nvSpPr>
        <p:spPr>
          <a:xfrm>
            <a:off x="566426" y="1298943"/>
            <a:ext cx="11059167" cy="423862"/>
          </a:xfrm>
          <a:prstGeom prst="rect">
            <a:avLst/>
          </a:prstGeom>
        </p:spPr>
        <p:txBody>
          <a:bodyPr anchor="ctr" anchorCtr="0">
            <a:noAutofit/>
          </a:bodyPr>
          <a:lstStyle>
            <a:lvl1pPr marL="0" indent="0">
              <a:buFont typeface="Arial"/>
              <a:buNone/>
              <a:defRPr>
                <a:solidFill>
                  <a:schemeClr val="accent6"/>
                </a:solidFill>
              </a:defRPr>
            </a:lvl1pPr>
          </a:lstStyle>
          <a:p>
            <a:pPr lvl="0"/>
            <a:r>
              <a:rPr lang="en-US" dirty="0"/>
              <a:t>Click to edit Master text styles</a:t>
            </a:r>
          </a:p>
        </p:txBody>
      </p:sp>
      <p:sp>
        <p:nvSpPr>
          <p:cNvPr id="19" name="Title 1">
            <a:extLst>
              <a:ext uri="{FF2B5EF4-FFF2-40B4-BE49-F238E27FC236}">
                <a16:creationId xmlns:a16="http://schemas.microsoft.com/office/drawing/2014/main" id="{F867203B-F415-014A-A7B6-7910F41A4D93}"/>
              </a:ext>
            </a:extLst>
          </p:cNvPr>
          <p:cNvSpPr>
            <a:spLocks noGrp="1"/>
          </p:cNvSpPr>
          <p:nvPr>
            <p:ph type="title"/>
          </p:nvPr>
        </p:nvSpPr>
        <p:spPr>
          <a:xfrm>
            <a:off x="566426" y="119991"/>
            <a:ext cx="11059167" cy="859720"/>
          </a:xfrm>
        </p:spPr>
        <p:txBody>
          <a:bodyPr anchor="b">
            <a:noAutofit/>
          </a:bodyPr>
          <a:lstStyle>
            <a:lvl1pPr algn="l">
              <a:defRPr sz="2800">
                <a:solidFill>
                  <a:schemeClr val="accent3"/>
                </a:solidFill>
                <a:latin typeface="Segoe UI Semibold" panose="020B0702040204020203" pitchFamily="34" charset="0"/>
                <a:cs typeface="Open Sans"/>
              </a:defRPr>
            </a:lvl1pPr>
          </a:lstStyle>
          <a:p>
            <a:r>
              <a:rPr lang="en-US" dirty="0"/>
              <a:t>Click to edit Master title style</a:t>
            </a:r>
          </a:p>
        </p:txBody>
      </p:sp>
      <p:grpSp>
        <p:nvGrpSpPr>
          <p:cNvPr id="20" name="Group 19">
            <a:extLst>
              <a:ext uri="{FF2B5EF4-FFF2-40B4-BE49-F238E27FC236}">
                <a16:creationId xmlns:a16="http://schemas.microsoft.com/office/drawing/2014/main" id="{8CD4AE84-AD77-DD42-95CB-7D1ECB58AA58}"/>
              </a:ext>
            </a:extLst>
          </p:cNvPr>
          <p:cNvGrpSpPr/>
          <p:nvPr/>
        </p:nvGrpSpPr>
        <p:grpSpPr>
          <a:xfrm>
            <a:off x="566416" y="1070103"/>
            <a:ext cx="11059173" cy="0"/>
            <a:chOff x="566416" y="1016622"/>
            <a:chExt cx="11059173" cy="0"/>
          </a:xfrm>
        </p:grpSpPr>
        <p:cxnSp>
          <p:nvCxnSpPr>
            <p:cNvPr id="21" name="Straight Connector 20">
              <a:extLst>
                <a:ext uri="{FF2B5EF4-FFF2-40B4-BE49-F238E27FC236}">
                  <a16:creationId xmlns:a16="http://schemas.microsoft.com/office/drawing/2014/main" id="{84076903-A8A7-3144-88F6-869BC224A117}"/>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0FDB0392-2458-C24D-9A30-57132E8E6A0E}"/>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891949295"/>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94A1-4E58-BDEA-CB79-AFC74E76CC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F38E82-25B3-08F1-8D2C-9ACF5F2BCB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2C52C-761A-7D14-9ABC-7D68CCEB538D}"/>
              </a:ext>
            </a:extLst>
          </p:cNvPr>
          <p:cNvSpPr>
            <a:spLocks noGrp="1"/>
          </p:cNvSpPr>
          <p:nvPr>
            <p:ph type="dt" sz="half" idx="10"/>
          </p:nvPr>
        </p:nvSpPr>
        <p:spPr>
          <a:xfrm>
            <a:off x="838200" y="6356350"/>
            <a:ext cx="2743200" cy="365125"/>
          </a:xfrm>
          <a:prstGeom prst="rect">
            <a:avLst/>
          </a:prstGeom>
        </p:spPr>
        <p:txBody>
          <a:bodyPr/>
          <a:lstStyle/>
          <a:p>
            <a:fld id="{F1049DE2-2294-404D-BFD7-9EFA97CFCC27}" type="datetime1">
              <a:rPr lang="en-US" smtClean="0"/>
              <a:t>10/28/2024</a:t>
            </a:fld>
            <a:endParaRPr lang="en-US"/>
          </a:p>
        </p:txBody>
      </p:sp>
      <p:sp>
        <p:nvSpPr>
          <p:cNvPr id="5" name="Footer Placeholder 4">
            <a:extLst>
              <a:ext uri="{FF2B5EF4-FFF2-40B4-BE49-F238E27FC236}">
                <a16:creationId xmlns:a16="http://schemas.microsoft.com/office/drawing/2014/main" id="{736535CA-BB74-BB6C-858A-18DE90FB4A4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B4230C5-AAF7-0268-0E93-ACE6C706AA13}"/>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3053481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MAIN_9_Title and Content with Callout Sidebar">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F3BB763-D7E3-EA4D-8388-BFF322AC6E75}"/>
              </a:ext>
            </a:extLst>
          </p:cNvPr>
          <p:cNvSpPr/>
          <p:nvPr/>
        </p:nvSpPr>
        <p:spPr>
          <a:xfrm>
            <a:off x="-41805" y="0"/>
            <a:ext cx="4673600" cy="6869884"/>
          </a:xfrm>
          <a:prstGeom prst="rect">
            <a:avLst/>
          </a:prstGeom>
          <a:solidFill>
            <a:schemeClr val="accent3">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sp>
        <p:nvSpPr>
          <p:cNvPr id="3" name="Content Placeholder 2"/>
          <p:cNvSpPr>
            <a:spLocks noGrp="1"/>
          </p:cNvSpPr>
          <p:nvPr>
            <p:ph idx="1"/>
          </p:nvPr>
        </p:nvSpPr>
        <p:spPr>
          <a:xfrm>
            <a:off x="4926509" y="1282591"/>
            <a:ext cx="6699083" cy="4791456"/>
          </a:xfrm>
          <a:prstGeom prst="rect">
            <a:avLst/>
          </a:prstGeom>
        </p:spPr>
        <p:txBody>
          <a:bodyPr>
            <a:normAutofit/>
          </a:bodyPr>
          <a:lstStyle>
            <a:lvl1pPr marL="274300" indent="-274300">
              <a:buClr>
                <a:schemeClr val="accent6"/>
              </a:buClr>
              <a:buSzPct val="100000"/>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1pPr>
            <a:lvl2pPr marL="640032" indent="-228584">
              <a:buFont typeface="System Font Regular"/>
              <a:buChar char="–"/>
              <a:defRPr>
                <a:latin typeface="Segoe UI" panose="020B0502040204020203" pitchFamily="34" charset="0"/>
                <a:ea typeface="Segoe UI" panose="020B0502040204020203" pitchFamily="34" charset="0"/>
                <a:cs typeface="Segoe UI" panose="020B0502040204020203" pitchFamily="34" charset="0"/>
              </a:defRPr>
            </a:lvl2pPr>
            <a:lvl3pPr marL="1005766" indent="-228584">
              <a:buFont typeface="Wingdings" pitchFamily="2" charset="2"/>
              <a:buChar char="§"/>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Master text styles</a:t>
            </a:r>
          </a:p>
          <a:p>
            <a:pPr lvl="1"/>
            <a:r>
              <a:rPr lang="en-US" dirty="0"/>
              <a:t>Second level</a:t>
            </a:r>
          </a:p>
          <a:p>
            <a:pPr lvl="2"/>
            <a:r>
              <a:rPr lang="en-US" dirty="0"/>
              <a:t>Third level</a:t>
            </a:r>
          </a:p>
        </p:txBody>
      </p:sp>
      <p:sp>
        <p:nvSpPr>
          <p:cNvPr id="2" name="Title 1"/>
          <p:cNvSpPr>
            <a:spLocks noGrp="1"/>
          </p:cNvSpPr>
          <p:nvPr>
            <p:ph type="title"/>
          </p:nvPr>
        </p:nvSpPr>
        <p:spPr>
          <a:xfrm>
            <a:off x="4926509" y="119991"/>
            <a:ext cx="6699083" cy="859720"/>
          </a:xfrm>
        </p:spPr>
        <p:txBody>
          <a:bodyPr anchor="b">
            <a:noAutofit/>
          </a:bodyPr>
          <a:lstStyle>
            <a:lvl1pPr algn="l">
              <a:defRPr sz="2800">
                <a:solidFill>
                  <a:schemeClr val="accent6"/>
                </a:solidFill>
                <a:latin typeface="Segoe UI Semibold" panose="020B0702040204020203" pitchFamily="34" charset="0"/>
                <a:cs typeface="Open Sans"/>
              </a:defRPr>
            </a:lvl1pPr>
          </a:lstStyle>
          <a:p>
            <a:r>
              <a:rPr lang="en-US" dirty="0"/>
              <a:t>Click to edit Master title style</a:t>
            </a:r>
          </a:p>
        </p:txBody>
      </p:sp>
      <p:sp>
        <p:nvSpPr>
          <p:cNvPr id="8" name="Slide Number Placeholder 5"/>
          <p:cNvSpPr>
            <a:spLocks noGrp="1"/>
          </p:cNvSpPr>
          <p:nvPr>
            <p:ph type="sldNum" sz="quarter" idx="12"/>
          </p:nvPr>
        </p:nvSpPr>
        <p:spPr>
          <a:xfrm>
            <a:off x="-41805" y="6467326"/>
            <a:ext cx="732269" cy="365125"/>
          </a:xfrm>
          <a:prstGeom prst="rect">
            <a:avLst/>
          </a:prstGeom>
        </p:spPr>
        <p:txBody>
          <a:bodyPr/>
          <a:lstStyle>
            <a:lvl1pPr algn="ctr">
              <a:defRPr sz="1000">
                <a:solidFill>
                  <a:schemeClr val="tx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fld id="{F6F1A039-5735-F64F-92E8-057C8364347A}" type="slidenum">
              <a:rPr kumimoji="0" lang="en-US" sz="1000" b="0" i="0" u="none" strike="noStrike" kern="1200" cap="none" spc="0" normalizeH="0" baseline="0" noProof="0" smtClean="0">
                <a:ln>
                  <a:noFill/>
                </a:ln>
                <a:solidFill>
                  <a:srgbClr val="000000"/>
                </a:solidFill>
                <a:effectLst/>
                <a:uLnTx/>
                <a:uFillTx/>
                <a:latin typeface="Segoe UI"/>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000000"/>
              </a:solidFill>
              <a:effectLst/>
              <a:uLnTx/>
              <a:uFillTx/>
              <a:latin typeface="Segoe UI"/>
              <a:ea typeface="+mn-ea"/>
              <a:cs typeface="+mn-cs"/>
            </a:endParaRPr>
          </a:p>
        </p:txBody>
      </p:sp>
      <p:grpSp>
        <p:nvGrpSpPr>
          <p:cNvPr id="5" name="Group 4">
            <a:extLst>
              <a:ext uri="{FF2B5EF4-FFF2-40B4-BE49-F238E27FC236}">
                <a16:creationId xmlns:a16="http://schemas.microsoft.com/office/drawing/2014/main" id="{780B2F42-65CD-3444-A55E-E44A9B1226F0}"/>
              </a:ext>
            </a:extLst>
          </p:cNvPr>
          <p:cNvGrpSpPr/>
          <p:nvPr/>
        </p:nvGrpSpPr>
        <p:grpSpPr>
          <a:xfrm>
            <a:off x="566416" y="1070103"/>
            <a:ext cx="11059173" cy="0"/>
            <a:chOff x="566416" y="1016622"/>
            <a:chExt cx="11059173" cy="0"/>
          </a:xfrm>
        </p:grpSpPr>
        <p:cxnSp>
          <p:nvCxnSpPr>
            <p:cNvPr id="7" name="Straight Connector 6">
              <a:extLst>
                <a:ext uri="{FF2B5EF4-FFF2-40B4-BE49-F238E27FC236}">
                  <a16:creationId xmlns:a16="http://schemas.microsoft.com/office/drawing/2014/main" id="{D80C80EA-EFC1-1C44-8D21-BD8C13C648B0}"/>
                </a:ext>
              </a:extLst>
            </p:cNvPr>
            <p:cNvCxnSpPr>
              <a:cxnSpLocks/>
            </p:cNvCxnSpPr>
            <p:nvPr/>
          </p:nvCxnSpPr>
          <p:spPr>
            <a:xfrm>
              <a:off x="566416" y="1016622"/>
              <a:ext cx="11059173" cy="0"/>
            </a:xfrm>
            <a:prstGeom prst="line">
              <a:avLst/>
            </a:prstGeom>
            <a:ln w="19050">
              <a:solidFill>
                <a:schemeClr val="accent6"/>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576D5B23-8A7D-8549-A8BE-4ABC011D468F}"/>
                </a:ext>
              </a:extLst>
            </p:cNvPr>
            <p:cNvCxnSpPr>
              <a:cxnSpLocks/>
            </p:cNvCxnSpPr>
            <p:nvPr/>
          </p:nvCxnSpPr>
          <p:spPr>
            <a:xfrm>
              <a:off x="566416" y="1016622"/>
              <a:ext cx="636213" cy="0"/>
            </a:xfrm>
            <a:prstGeom prst="line">
              <a:avLst/>
            </a:prstGeom>
            <a:ln w="57150">
              <a:solidFill>
                <a:schemeClr val="accent6"/>
              </a:solidFill>
            </a:ln>
            <a:effectLst/>
          </p:spPr>
          <p:style>
            <a:lnRef idx="2">
              <a:schemeClr val="accent1"/>
            </a:lnRef>
            <a:fillRef idx="0">
              <a:schemeClr val="accent1"/>
            </a:fillRef>
            <a:effectRef idx="1">
              <a:schemeClr val="accent1"/>
            </a:effectRef>
            <a:fontRef idx="minor">
              <a:schemeClr val="tx1"/>
            </a:fontRef>
          </p:style>
        </p:cxnSp>
      </p:grpSp>
      <p:sp>
        <p:nvSpPr>
          <p:cNvPr id="10" name="Content Placeholder 2">
            <a:extLst>
              <a:ext uri="{FF2B5EF4-FFF2-40B4-BE49-F238E27FC236}">
                <a16:creationId xmlns:a16="http://schemas.microsoft.com/office/drawing/2014/main" id="{72F661E7-939D-CD4E-B813-170EBE037A8C}"/>
              </a:ext>
            </a:extLst>
          </p:cNvPr>
          <p:cNvSpPr>
            <a:spLocks noGrp="1"/>
          </p:cNvSpPr>
          <p:nvPr>
            <p:ph idx="13" hasCustomPrompt="1"/>
          </p:nvPr>
        </p:nvSpPr>
        <p:spPr>
          <a:xfrm>
            <a:off x="566412" y="1301311"/>
            <a:ext cx="3751589" cy="4791456"/>
          </a:xfrm>
          <a:prstGeom prst="rect">
            <a:avLst/>
          </a:prstGeom>
        </p:spPr>
        <p:txBody>
          <a:bodyPr anchor="t">
            <a:normAutofit/>
          </a:bodyPr>
          <a:lstStyle>
            <a:lvl1pPr marL="0" indent="0">
              <a:buClr>
                <a:schemeClr val="accent6"/>
              </a:buClr>
              <a:buSzPct val="100000"/>
              <a:buFont typeface="System Font Regular"/>
              <a:buNone/>
              <a:defRPr sz="2800">
                <a:solidFill>
                  <a:schemeClr val="accent4"/>
                </a:solidFill>
                <a:latin typeface="Segoe UI" panose="020B0502040204020203" pitchFamily="34" charset="0"/>
                <a:ea typeface="Segoe UI" panose="020B0502040204020203" pitchFamily="34" charset="0"/>
                <a:cs typeface="Segoe UI" panose="020B0502040204020203" pitchFamily="34" charset="0"/>
              </a:defRPr>
            </a:lvl1pPr>
            <a:lvl2pPr marL="411448" indent="0">
              <a:buFont typeface="System Font Regular"/>
              <a:buNone/>
              <a:defRPr>
                <a:latin typeface="Segoe UI" panose="020B0502040204020203" pitchFamily="34" charset="0"/>
                <a:ea typeface="Segoe UI" panose="020B0502040204020203" pitchFamily="34" charset="0"/>
                <a:cs typeface="Segoe UI" panose="020B0502040204020203" pitchFamily="34" charset="0"/>
              </a:defRPr>
            </a:lvl2pPr>
            <a:lvl3pPr marL="777182" indent="0">
              <a:buFont typeface="Wingdings" pitchFamily="2" charset="2"/>
              <a:buNone/>
              <a:defRPr>
                <a:latin typeface="Segoe UI" panose="020B0502040204020203" pitchFamily="34" charset="0"/>
                <a:ea typeface="Segoe UI" panose="020B0502040204020203" pitchFamily="34" charset="0"/>
                <a:cs typeface="Segoe UI" panose="020B0502040204020203" pitchFamily="34" charset="0"/>
              </a:defRPr>
            </a:lvl3pPr>
            <a:lvl4pPr>
              <a:defRPr>
                <a:latin typeface="Open Sans"/>
                <a:cs typeface="Open Sans"/>
              </a:defRPr>
            </a:lvl4pPr>
            <a:lvl5pPr>
              <a:defRPr>
                <a:latin typeface="Open Sans"/>
                <a:cs typeface="Open Sans"/>
              </a:defRPr>
            </a:lvl5pPr>
          </a:lstStyle>
          <a:p>
            <a:pPr lvl="0"/>
            <a:r>
              <a:rPr lang="en-US" dirty="0"/>
              <a:t>Click to edit call-out</a:t>
            </a:r>
          </a:p>
        </p:txBody>
      </p:sp>
    </p:spTree>
    <p:extLst>
      <p:ext uri="{BB962C8B-B14F-4D97-AF65-F5344CB8AC3E}">
        <p14:creationId xmlns:p14="http://schemas.microsoft.com/office/powerpoint/2010/main" val="24379204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MAIN_11_Divider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17BD74E-B4ED-B348-AC2F-D01A1645CBDE}"/>
              </a:ext>
            </a:extLst>
          </p:cNvPr>
          <p:cNvSpPr/>
          <p:nvPr/>
        </p:nvSpPr>
        <p:spPr>
          <a:xfrm>
            <a:off x="0" y="1"/>
            <a:ext cx="12191999" cy="6858000"/>
          </a:xfrm>
          <a:prstGeom prst="rect">
            <a:avLst/>
          </a:prstGeom>
          <a:solidFill>
            <a:srgbClr val="000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pic>
        <p:nvPicPr>
          <p:cNvPr id="7" name="Picture 6">
            <a:extLst>
              <a:ext uri="{FF2B5EF4-FFF2-40B4-BE49-F238E27FC236}">
                <a16:creationId xmlns:a16="http://schemas.microsoft.com/office/drawing/2014/main" id="{6CDD0ECC-80AF-7B4A-8A39-7F76735613C2}"/>
              </a:ext>
            </a:extLst>
          </p:cNvPr>
          <p:cNvPicPr>
            <a:picLocks noChangeAspect="1"/>
          </p:cNvPicPr>
          <p:nvPr/>
        </p:nvPicPr>
        <p:blipFill>
          <a:blip r:embed="rId2"/>
          <a:srcRect/>
          <a:stretch/>
        </p:blipFill>
        <p:spPr>
          <a:xfrm>
            <a:off x="3781541" y="-1"/>
            <a:ext cx="8410458" cy="6858000"/>
          </a:xfrm>
          <a:prstGeom prst="rect">
            <a:avLst/>
          </a:prstGeom>
        </p:spPr>
      </p:pic>
      <p:sp>
        <p:nvSpPr>
          <p:cNvPr id="8" name="Title 1">
            <a:extLst>
              <a:ext uri="{FF2B5EF4-FFF2-40B4-BE49-F238E27FC236}">
                <a16:creationId xmlns:a16="http://schemas.microsoft.com/office/drawing/2014/main" id="{D2CE045A-46A6-DE46-B993-5B2D893AB280}"/>
              </a:ext>
            </a:extLst>
          </p:cNvPr>
          <p:cNvSpPr>
            <a:spLocks noGrp="1"/>
          </p:cNvSpPr>
          <p:nvPr>
            <p:ph type="ctrTitle"/>
          </p:nvPr>
        </p:nvSpPr>
        <p:spPr>
          <a:xfrm>
            <a:off x="726962" y="1720699"/>
            <a:ext cx="6319882" cy="1887205"/>
          </a:xfrm>
        </p:spPr>
        <p:txBody>
          <a:bodyPr anchor="t" anchorCtr="0">
            <a:noAutofit/>
          </a:bodyPr>
          <a:lstStyle>
            <a:lvl1pPr>
              <a:defRPr sz="2800" b="0" i="0" baseline="0">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pic>
        <p:nvPicPr>
          <p:cNvPr id="2" name="Picture 1">
            <a:extLst>
              <a:ext uri="{FF2B5EF4-FFF2-40B4-BE49-F238E27FC236}">
                <a16:creationId xmlns:a16="http://schemas.microsoft.com/office/drawing/2014/main" id="{93512A0B-B40C-39FC-56CC-008C6866626A}"/>
              </a:ext>
            </a:extLst>
          </p:cNvPr>
          <p:cNvPicPr>
            <a:picLocks noChangeAspect="1"/>
          </p:cNvPicPr>
          <p:nvPr userDrawn="1"/>
        </p:nvPicPr>
        <p:blipFill>
          <a:blip r:embed="rId3"/>
          <a:srcRect/>
          <a:stretch/>
        </p:blipFill>
        <p:spPr>
          <a:xfrm>
            <a:off x="9220291" y="553693"/>
            <a:ext cx="2626770" cy="350040"/>
          </a:xfrm>
          <a:prstGeom prst="rect">
            <a:avLst/>
          </a:prstGeom>
        </p:spPr>
      </p:pic>
    </p:spTree>
    <p:extLst>
      <p:ext uri="{BB962C8B-B14F-4D97-AF65-F5344CB8AC3E}">
        <p14:creationId xmlns:p14="http://schemas.microsoft.com/office/powerpoint/2010/main" val="155184500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MAIN_12_Closing Logo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6470532-1A73-524F-AFA9-624388B3C157}"/>
              </a:ext>
            </a:extLst>
          </p:cNvPr>
          <p:cNvSpPr/>
          <p:nvPr/>
        </p:nvSpPr>
        <p:spPr>
          <a:xfrm>
            <a:off x="0" y="1"/>
            <a:ext cx="12191999" cy="6858000"/>
          </a:xfrm>
          <a:prstGeom prst="rect">
            <a:avLst/>
          </a:prstGeom>
          <a:solidFill>
            <a:srgbClr val="000F5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Segoe UI" panose="020B0502040204020203" pitchFamily="34" charset="0"/>
              <a:ea typeface="+mn-ea"/>
              <a:cs typeface="+mn-cs"/>
            </a:endParaRPr>
          </a:p>
        </p:txBody>
      </p:sp>
      <p:pic>
        <p:nvPicPr>
          <p:cNvPr id="6" name="Picture 5">
            <a:extLst>
              <a:ext uri="{FF2B5EF4-FFF2-40B4-BE49-F238E27FC236}">
                <a16:creationId xmlns:a16="http://schemas.microsoft.com/office/drawing/2014/main" id="{A0DD696D-E773-604B-A01F-380F750FDAAE}"/>
              </a:ext>
            </a:extLst>
          </p:cNvPr>
          <p:cNvPicPr>
            <a:picLocks noChangeAspect="1"/>
          </p:cNvPicPr>
          <p:nvPr/>
        </p:nvPicPr>
        <p:blipFill>
          <a:blip r:embed="rId2"/>
          <a:srcRect/>
          <a:stretch/>
        </p:blipFill>
        <p:spPr>
          <a:xfrm flipH="1" flipV="1">
            <a:off x="18398" y="-1"/>
            <a:ext cx="8410458" cy="6858000"/>
          </a:xfrm>
          <a:prstGeom prst="rect">
            <a:avLst/>
          </a:prstGeom>
        </p:spPr>
      </p:pic>
      <p:pic>
        <p:nvPicPr>
          <p:cNvPr id="12" name="Picture 11">
            <a:extLst>
              <a:ext uri="{FF2B5EF4-FFF2-40B4-BE49-F238E27FC236}">
                <a16:creationId xmlns:a16="http://schemas.microsoft.com/office/drawing/2014/main" id="{F5081208-E369-2041-A77C-4500F0FD32E4}"/>
              </a:ext>
            </a:extLst>
          </p:cNvPr>
          <p:cNvPicPr>
            <a:picLocks noChangeAspect="1"/>
          </p:cNvPicPr>
          <p:nvPr/>
        </p:nvPicPr>
        <p:blipFill>
          <a:blip r:embed="rId3"/>
          <a:srcRect/>
          <a:stretch/>
        </p:blipFill>
        <p:spPr>
          <a:xfrm>
            <a:off x="5160294" y="4439439"/>
            <a:ext cx="6395013" cy="852191"/>
          </a:xfrm>
          <a:prstGeom prst="rect">
            <a:avLst/>
          </a:prstGeom>
        </p:spPr>
      </p:pic>
    </p:spTree>
    <p:extLst>
      <p:ext uri="{BB962C8B-B14F-4D97-AF65-F5344CB8AC3E}">
        <p14:creationId xmlns:p14="http://schemas.microsoft.com/office/powerpoint/2010/main" val="3778785089"/>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174F8-56CE-0943-E01A-2841B33513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9C79D9-89B2-6FCD-7D81-F8B4C5C234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4C5250-D63D-0FA4-55A2-094DEFA883E1}"/>
              </a:ext>
            </a:extLst>
          </p:cNvPr>
          <p:cNvSpPr>
            <a:spLocks noGrp="1"/>
          </p:cNvSpPr>
          <p:nvPr>
            <p:ph type="dt" sz="half" idx="10"/>
          </p:nvPr>
        </p:nvSpPr>
        <p:spPr>
          <a:xfrm>
            <a:off x="838200" y="6356350"/>
            <a:ext cx="2743200" cy="365125"/>
          </a:xfrm>
          <a:prstGeom prst="rect">
            <a:avLst/>
          </a:prstGeom>
        </p:spPr>
        <p:txBody>
          <a:bodyPr/>
          <a:lstStyle/>
          <a:p>
            <a:fld id="{CCCCF963-9F25-482C-9682-77BD375DE73A}" type="datetime1">
              <a:rPr lang="en-US" smtClean="0"/>
              <a:t>10/28/2024</a:t>
            </a:fld>
            <a:endParaRPr lang="en-US"/>
          </a:p>
        </p:txBody>
      </p:sp>
      <p:sp>
        <p:nvSpPr>
          <p:cNvPr id="5" name="Footer Placeholder 4">
            <a:extLst>
              <a:ext uri="{FF2B5EF4-FFF2-40B4-BE49-F238E27FC236}">
                <a16:creationId xmlns:a16="http://schemas.microsoft.com/office/drawing/2014/main" id="{EC696DCE-1124-E60C-FD4A-61E95A9AB1C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C48003D1-CB57-F134-7096-A0D476F8B7EC}"/>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905562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EEFF0-DC69-8C87-EF00-08B94B50980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00F11-D64F-9990-1753-57A5241FE5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B3B16B-8DAF-25DC-7A2A-3747EC8852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04216-CFE1-A0E7-CE51-A3A4177462C6}"/>
              </a:ext>
            </a:extLst>
          </p:cNvPr>
          <p:cNvSpPr>
            <a:spLocks noGrp="1"/>
          </p:cNvSpPr>
          <p:nvPr>
            <p:ph type="dt" sz="half" idx="10"/>
          </p:nvPr>
        </p:nvSpPr>
        <p:spPr>
          <a:xfrm>
            <a:off x="838200" y="6356350"/>
            <a:ext cx="2743200" cy="365125"/>
          </a:xfrm>
          <a:prstGeom prst="rect">
            <a:avLst/>
          </a:prstGeom>
        </p:spPr>
        <p:txBody>
          <a:bodyPr/>
          <a:lstStyle/>
          <a:p>
            <a:fld id="{83FF3E61-9B4B-4A31-B6BD-2217B3B74173}" type="datetime1">
              <a:rPr lang="en-US" smtClean="0"/>
              <a:t>10/28/2024</a:t>
            </a:fld>
            <a:endParaRPr lang="en-US"/>
          </a:p>
        </p:txBody>
      </p:sp>
      <p:sp>
        <p:nvSpPr>
          <p:cNvPr id="6" name="Footer Placeholder 5">
            <a:extLst>
              <a:ext uri="{FF2B5EF4-FFF2-40B4-BE49-F238E27FC236}">
                <a16:creationId xmlns:a16="http://schemas.microsoft.com/office/drawing/2014/main" id="{5C6EF902-3A1C-BFC0-3A37-F8A905AF9C8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F6B8845-DA6F-CEE4-2A62-9E15D1CC8BEA}"/>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197607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BBCC9-D51A-CF8F-9FB9-8D6F905DDB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B40C3E-4C3F-D5B7-7C2B-86A6D97E46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DA0F7D-D82E-F874-4426-5CF7354EDA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CCDCBF-2E4F-D51A-E016-16A6876DA0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EF00D6-1299-5D46-42CC-7B8B159871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B4A60C-6A11-DC12-CFA7-3627C71A0BCB}"/>
              </a:ext>
            </a:extLst>
          </p:cNvPr>
          <p:cNvSpPr>
            <a:spLocks noGrp="1"/>
          </p:cNvSpPr>
          <p:nvPr>
            <p:ph type="dt" sz="half" idx="10"/>
          </p:nvPr>
        </p:nvSpPr>
        <p:spPr>
          <a:xfrm>
            <a:off x="838200" y="6356350"/>
            <a:ext cx="2743200" cy="365125"/>
          </a:xfrm>
          <a:prstGeom prst="rect">
            <a:avLst/>
          </a:prstGeom>
        </p:spPr>
        <p:txBody>
          <a:bodyPr/>
          <a:lstStyle/>
          <a:p>
            <a:fld id="{B0B20B3B-7CCD-47E8-9974-C9351DBF55EB}" type="datetime1">
              <a:rPr lang="en-US" smtClean="0"/>
              <a:t>10/28/2024</a:t>
            </a:fld>
            <a:endParaRPr lang="en-US"/>
          </a:p>
        </p:txBody>
      </p:sp>
      <p:sp>
        <p:nvSpPr>
          <p:cNvPr id="8" name="Footer Placeholder 7">
            <a:extLst>
              <a:ext uri="{FF2B5EF4-FFF2-40B4-BE49-F238E27FC236}">
                <a16:creationId xmlns:a16="http://schemas.microsoft.com/office/drawing/2014/main" id="{EB622E8C-4857-C270-5C09-A04B63FF9FD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6006D0A1-0F6C-C89F-10BA-29A9D407D131}"/>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235882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56556-39CD-F57F-C318-E3BA6F90D5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992405-09AB-433F-AB1C-C8CD351F9591}"/>
              </a:ext>
            </a:extLst>
          </p:cNvPr>
          <p:cNvSpPr>
            <a:spLocks noGrp="1"/>
          </p:cNvSpPr>
          <p:nvPr>
            <p:ph type="dt" sz="half" idx="10"/>
          </p:nvPr>
        </p:nvSpPr>
        <p:spPr>
          <a:xfrm>
            <a:off x="838200" y="6356350"/>
            <a:ext cx="2743200" cy="365125"/>
          </a:xfrm>
          <a:prstGeom prst="rect">
            <a:avLst/>
          </a:prstGeom>
        </p:spPr>
        <p:txBody>
          <a:bodyPr/>
          <a:lstStyle/>
          <a:p>
            <a:fld id="{7F6C2BC2-D8BA-4647-AF73-177AF801AC8E}" type="datetime1">
              <a:rPr lang="en-US" smtClean="0"/>
              <a:t>10/28/2024</a:t>
            </a:fld>
            <a:endParaRPr lang="en-US"/>
          </a:p>
        </p:txBody>
      </p:sp>
      <p:sp>
        <p:nvSpPr>
          <p:cNvPr id="4" name="Footer Placeholder 3">
            <a:extLst>
              <a:ext uri="{FF2B5EF4-FFF2-40B4-BE49-F238E27FC236}">
                <a16:creationId xmlns:a16="http://schemas.microsoft.com/office/drawing/2014/main" id="{99270B01-85D2-4D98-DD49-EAEC9E6AAAD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E49BEB7A-E387-F154-3C87-BDCAC1E607F1}"/>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2742574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9D4B55-3E5C-6B5C-5D41-DA562E53B99F}"/>
              </a:ext>
            </a:extLst>
          </p:cNvPr>
          <p:cNvSpPr>
            <a:spLocks noGrp="1"/>
          </p:cNvSpPr>
          <p:nvPr>
            <p:ph type="dt" sz="half" idx="10"/>
          </p:nvPr>
        </p:nvSpPr>
        <p:spPr>
          <a:xfrm>
            <a:off x="838200" y="6356350"/>
            <a:ext cx="2743200" cy="365125"/>
          </a:xfrm>
          <a:prstGeom prst="rect">
            <a:avLst/>
          </a:prstGeom>
        </p:spPr>
        <p:txBody>
          <a:bodyPr/>
          <a:lstStyle/>
          <a:p>
            <a:fld id="{B9CFF91D-ABBC-4C12-A5F5-33DD857A1293}" type="datetime1">
              <a:rPr lang="en-US" smtClean="0"/>
              <a:t>10/28/2024</a:t>
            </a:fld>
            <a:endParaRPr lang="en-US"/>
          </a:p>
        </p:txBody>
      </p:sp>
      <p:sp>
        <p:nvSpPr>
          <p:cNvPr id="3" name="Footer Placeholder 2">
            <a:extLst>
              <a:ext uri="{FF2B5EF4-FFF2-40B4-BE49-F238E27FC236}">
                <a16:creationId xmlns:a16="http://schemas.microsoft.com/office/drawing/2014/main" id="{7542F194-109A-0B3D-A30B-DDA4C80D7F43}"/>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AA2DE30-08EF-2C00-8EE3-59375F4E898E}"/>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3652077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54DFC-424A-2736-3DE4-9BDE433DAF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F6A223-BD6D-6438-72A4-3C59D6CB8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437FC9-2462-81CD-7D6D-391972DFE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3BA8F0-5F36-91AA-43C9-0BACB4FAD74F}"/>
              </a:ext>
            </a:extLst>
          </p:cNvPr>
          <p:cNvSpPr>
            <a:spLocks noGrp="1"/>
          </p:cNvSpPr>
          <p:nvPr>
            <p:ph type="dt" sz="half" idx="10"/>
          </p:nvPr>
        </p:nvSpPr>
        <p:spPr>
          <a:xfrm>
            <a:off x="838200" y="6356350"/>
            <a:ext cx="2743200" cy="365125"/>
          </a:xfrm>
          <a:prstGeom prst="rect">
            <a:avLst/>
          </a:prstGeom>
        </p:spPr>
        <p:txBody>
          <a:bodyPr/>
          <a:lstStyle/>
          <a:p>
            <a:fld id="{C287A3BB-58D0-4E7B-A431-165219F97DE6}" type="datetime1">
              <a:rPr lang="en-US" smtClean="0"/>
              <a:t>10/28/2024</a:t>
            </a:fld>
            <a:endParaRPr lang="en-US"/>
          </a:p>
        </p:txBody>
      </p:sp>
      <p:sp>
        <p:nvSpPr>
          <p:cNvPr id="6" name="Footer Placeholder 5">
            <a:extLst>
              <a:ext uri="{FF2B5EF4-FFF2-40B4-BE49-F238E27FC236}">
                <a16:creationId xmlns:a16="http://schemas.microsoft.com/office/drawing/2014/main" id="{F1FAECB4-3041-381D-A881-8063CB623D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3EA327B-9A0B-3192-E791-298033726967}"/>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1279161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DADF1-3276-FB4C-3531-2C52DE3A9C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584F0A-F16E-B9A5-5C0D-F7CC02B743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B7FA139-DE84-7A48-2998-495622201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E4DC26-6011-4A31-97CE-99FF7EB71D99}"/>
              </a:ext>
            </a:extLst>
          </p:cNvPr>
          <p:cNvSpPr>
            <a:spLocks noGrp="1"/>
          </p:cNvSpPr>
          <p:nvPr>
            <p:ph type="dt" sz="half" idx="10"/>
          </p:nvPr>
        </p:nvSpPr>
        <p:spPr>
          <a:xfrm>
            <a:off x="838200" y="6356350"/>
            <a:ext cx="2743200" cy="365125"/>
          </a:xfrm>
          <a:prstGeom prst="rect">
            <a:avLst/>
          </a:prstGeom>
        </p:spPr>
        <p:txBody>
          <a:bodyPr/>
          <a:lstStyle/>
          <a:p>
            <a:fld id="{6F03F533-3270-45AC-9E53-DBA8764A8A2D}" type="datetime1">
              <a:rPr lang="en-US" smtClean="0"/>
              <a:t>10/28/2024</a:t>
            </a:fld>
            <a:endParaRPr lang="en-US"/>
          </a:p>
        </p:txBody>
      </p:sp>
      <p:sp>
        <p:nvSpPr>
          <p:cNvPr id="6" name="Footer Placeholder 5">
            <a:extLst>
              <a:ext uri="{FF2B5EF4-FFF2-40B4-BE49-F238E27FC236}">
                <a16:creationId xmlns:a16="http://schemas.microsoft.com/office/drawing/2014/main" id="{C46CDE25-A1A0-915A-100B-B6FB3D79A03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AD852657-B44C-F6FB-401C-E00387CFE113}"/>
              </a:ext>
            </a:extLst>
          </p:cNvPr>
          <p:cNvSpPr>
            <a:spLocks noGrp="1"/>
          </p:cNvSpPr>
          <p:nvPr>
            <p:ph type="sldNum" sz="quarter" idx="12"/>
          </p:nvPr>
        </p:nvSpPr>
        <p:spPr>
          <a:xfrm>
            <a:off x="8610600" y="6356350"/>
            <a:ext cx="2743200" cy="365125"/>
          </a:xfrm>
          <a:prstGeom prst="rect">
            <a:avLst/>
          </a:prstGeom>
        </p:spPr>
        <p:txBody>
          <a:bodyPr/>
          <a:lstStyle/>
          <a:p>
            <a:fld id="{544D2D34-CBD5-42AB-B35A-40808F424B21}" type="slidenum">
              <a:rPr lang="en-US" smtClean="0"/>
              <a:t>‹#›</a:t>
            </a:fld>
            <a:endParaRPr lang="en-US"/>
          </a:p>
        </p:txBody>
      </p:sp>
    </p:spTree>
    <p:extLst>
      <p:ext uri="{BB962C8B-B14F-4D97-AF65-F5344CB8AC3E}">
        <p14:creationId xmlns:p14="http://schemas.microsoft.com/office/powerpoint/2010/main" val="307041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997DC7-16D2-1FBB-7A5E-D0317B5264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7E63AD-4EE7-B83F-7EAD-632137D128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F01711C2-69E6-F62C-0B76-A4EA368654B7}"/>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1538" b="-1538"/>
          <a:stretch/>
        </p:blipFill>
        <p:spPr>
          <a:xfrm>
            <a:off x="0" y="6146394"/>
            <a:ext cx="12192000" cy="742950"/>
          </a:xfrm>
          <a:prstGeom prst="rect">
            <a:avLst/>
          </a:prstGeom>
        </p:spPr>
      </p:pic>
      <p:pic>
        <p:nvPicPr>
          <p:cNvPr id="8" name="Picture 7" descr="RedHashing.emf">
            <a:extLst>
              <a:ext uri="{FF2B5EF4-FFF2-40B4-BE49-F238E27FC236}">
                <a16:creationId xmlns:a16="http://schemas.microsoft.com/office/drawing/2014/main" id="{69FDAB6C-66D3-B6DF-E12C-066891338A7E}"/>
              </a:ext>
            </a:extLst>
          </p:cNvPr>
          <p:cNvPicPr>
            <a:picLocks/>
          </p:cNvPicPr>
          <p:nvPr userDrawn="1"/>
        </p:nvPicPr>
        <p:blipFill rotWithShape="1">
          <a:blip r:embed="rId14">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019522" y="623822"/>
            <a:ext cx="9610344" cy="155448"/>
          </a:xfrm>
          <a:prstGeom prst="rect">
            <a:avLst/>
          </a:prstGeom>
          <a:noFill/>
          <a:ln>
            <a:noFill/>
          </a:ln>
        </p:spPr>
      </p:pic>
    </p:spTree>
    <p:extLst>
      <p:ext uri="{BB962C8B-B14F-4D97-AF65-F5344CB8AC3E}">
        <p14:creationId xmlns:p14="http://schemas.microsoft.com/office/powerpoint/2010/main" val="638611418"/>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1780" y="274638"/>
            <a:ext cx="10588449" cy="98168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01780" y="1600206"/>
            <a:ext cx="10588449"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p:txBody>
      </p:sp>
      <p:pic>
        <p:nvPicPr>
          <p:cNvPr id="5" name="Picture 4"/>
          <p:cNvPicPr>
            <a:picLocks noChangeAspect="1"/>
          </p:cNvPicPr>
          <p:nvPr/>
        </p:nvPicPr>
        <p:blipFill>
          <a:blip r:embed="rId13"/>
          <a:srcRect/>
          <a:stretch/>
        </p:blipFill>
        <p:spPr>
          <a:xfrm>
            <a:off x="9541567" y="6375160"/>
            <a:ext cx="2151664" cy="286728"/>
          </a:xfrm>
          <a:prstGeom prst="rect">
            <a:avLst/>
          </a:prstGeom>
        </p:spPr>
      </p:pic>
      <p:sp>
        <p:nvSpPr>
          <p:cNvPr id="4" name="TextBox 3"/>
          <p:cNvSpPr txBox="1"/>
          <p:nvPr/>
        </p:nvSpPr>
        <p:spPr>
          <a:xfrm>
            <a:off x="4854853" y="6451159"/>
            <a:ext cx="2482299" cy="24622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FFFFFF">
                    <a:lumMod val="65000"/>
                  </a:srgbClr>
                </a:solidFill>
                <a:effectLst/>
                <a:uLnTx/>
                <a:uFillTx/>
                <a:latin typeface="Segoe UI Semilight" panose="020B0402040204020203" pitchFamily="34" charset="0"/>
                <a:ea typeface="Segoe UI" panose="020B0502040204020203" pitchFamily="34" charset="0"/>
                <a:cs typeface="Segoe UI Semilight" panose="020B0402040204020203" pitchFamily="34" charset="0"/>
              </a:rPr>
              <a:t>©2024 Attain Partners</a:t>
            </a:r>
          </a:p>
        </p:txBody>
      </p:sp>
    </p:spTree>
    <p:extLst>
      <p:ext uri="{BB962C8B-B14F-4D97-AF65-F5344CB8AC3E}">
        <p14:creationId xmlns:p14="http://schemas.microsoft.com/office/powerpoint/2010/main" val="193541362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dt="0"/>
  <p:txStyles>
    <p:titleStyle>
      <a:lvl1pPr algn="l" defTabSz="457167" rtl="0" eaLnBrk="1" latinLnBrk="0" hangingPunct="1">
        <a:spcBef>
          <a:spcPct val="0"/>
        </a:spcBef>
        <a:buNone/>
        <a:defRPr sz="2800" kern="1200">
          <a:solidFill>
            <a:schemeClr val="tx1"/>
          </a:solidFill>
          <a:latin typeface="Segoe UI Semibold" panose="020B0702040204020203" pitchFamily="34" charset="0"/>
          <a:ea typeface="+mj-ea"/>
          <a:cs typeface="Open Sans"/>
        </a:defRPr>
      </a:lvl1pPr>
    </p:titleStyle>
    <p:bodyStyle>
      <a:lvl1pPr marL="274300" indent="-274300" algn="l" defTabSz="457167" rtl="0" eaLnBrk="1" latinLnBrk="0" hangingPunct="1">
        <a:spcBef>
          <a:spcPts val="0"/>
        </a:spcBef>
        <a:spcAft>
          <a:spcPts val="600"/>
        </a:spcAft>
        <a:buClr>
          <a:schemeClr val="accent6"/>
        </a:buClr>
        <a:buSzPct val="100000"/>
        <a:buFont typeface="System Font Regular"/>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40032" indent="-228584" algn="l" defTabSz="457167" rtl="0" eaLnBrk="1" latinLnBrk="0" hangingPunct="1">
        <a:spcBef>
          <a:spcPts val="0"/>
        </a:spcBef>
        <a:spcAft>
          <a:spcPts val="600"/>
        </a:spcAft>
        <a:buClr>
          <a:srgbClr val="E31837"/>
        </a:buClr>
        <a:buFont typeface="System Font Regular"/>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005766" indent="-228584" algn="l" defTabSz="457167" rtl="0" eaLnBrk="1" latinLnBrk="0" hangingPunct="1">
        <a:spcBef>
          <a:spcPts val="0"/>
        </a:spcBef>
        <a:spcAft>
          <a:spcPts val="600"/>
        </a:spcAft>
        <a:buClr>
          <a:srgbClr val="E31837"/>
        </a:buClr>
        <a:buFont typeface="Wingdings" pitchFamily="2" charset="2"/>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080"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4pPr>
      <a:lvl5pPr marL="2057247"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67" rtl="0" eaLnBrk="1" latinLnBrk="0" hangingPunct="1">
        <a:defRPr sz="1800" kern="1200">
          <a:solidFill>
            <a:schemeClr val="tx1"/>
          </a:solidFill>
          <a:latin typeface="+mn-lt"/>
          <a:ea typeface="+mn-ea"/>
          <a:cs typeface="+mn-cs"/>
        </a:defRPr>
      </a:lvl1pPr>
      <a:lvl2pPr marL="457167" algn="l" defTabSz="457167" rtl="0" eaLnBrk="1" latinLnBrk="0" hangingPunct="1">
        <a:defRPr sz="1800" kern="1200">
          <a:solidFill>
            <a:schemeClr val="tx1"/>
          </a:solidFill>
          <a:latin typeface="+mn-lt"/>
          <a:ea typeface="+mn-ea"/>
          <a:cs typeface="+mn-cs"/>
        </a:defRPr>
      </a:lvl2pPr>
      <a:lvl3pPr marL="914332" algn="l" defTabSz="457167" rtl="0" eaLnBrk="1" latinLnBrk="0" hangingPunct="1">
        <a:defRPr sz="1800" kern="1200">
          <a:solidFill>
            <a:schemeClr val="tx1"/>
          </a:solidFill>
          <a:latin typeface="+mn-lt"/>
          <a:ea typeface="+mn-ea"/>
          <a:cs typeface="+mn-cs"/>
        </a:defRPr>
      </a:lvl3pPr>
      <a:lvl4pPr marL="1371498" algn="l" defTabSz="457167" rtl="0" eaLnBrk="1" latinLnBrk="0" hangingPunct="1">
        <a:defRPr sz="1800" kern="1200">
          <a:solidFill>
            <a:schemeClr val="tx1"/>
          </a:solidFill>
          <a:latin typeface="+mn-lt"/>
          <a:ea typeface="+mn-ea"/>
          <a:cs typeface="+mn-cs"/>
        </a:defRPr>
      </a:lvl4pPr>
      <a:lvl5pPr marL="1828664" algn="l" defTabSz="457167" rtl="0" eaLnBrk="1" latinLnBrk="0" hangingPunct="1">
        <a:defRPr sz="1800" kern="1200">
          <a:solidFill>
            <a:schemeClr val="tx1"/>
          </a:solidFill>
          <a:latin typeface="+mn-lt"/>
          <a:ea typeface="+mn-ea"/>
          <a:cs typeface="+mn-cs"/>
        </a:defRPr>
      </a:lvl5pPr>
      <a:lvl6pPr marL="2285830" algn="l" defTabSz="457167" rtl="0" eaLnBrk="1" latinLnBrk="0" hangingPunct="1">
        <a:defRPr sz="1800" kern="1200">
          <a:solidFill>
            <a:schemeClr val="tx1"/>
          </a:solidFill>
          <a:latin typeface="+mn-lt"/>
          <a:ea typeface="+mn-ea"/>
          <a:cs typeface="+mn-cs"/>
        </a:defRPr>
      </a:lvl6pPr>
      <a:lvl7pPr marL="2742994" algn="l" defTabSz="457167" rtl="0" eaLnBrk="1" latinLnBrk="0" hangingPunct="1">
        <a:defRPr sz="1800" kern="1200">
          <a:solidFill>
            <a:schemeClr val="tx1"/>
          </a:solidFill>
          <a:latin typeface="+mn-lt"/>
          <a:ea typeface="+mn-ea"/>
          <a:cs typeface="+mn-cs"/>
        </a:defRPr>
      </a:lvl7pPr>
      <a:lvl8pPr marL="3200160" algn="l" defTabSz="457167" rtl="0" eaLnBrk="1" latinLnBrk="0" hangingPunct="1">
        <a:defRPr sz="1800" kern="1200">
          <a:solidFill>
            <a:schemeClr val="tx1"/>
          </a:solidFill>
          <a:latin typeface="+mn-lt"/>
          <a:ea typeface="+mn-ea"/>
          <a:cs typeface="+mn-cs"/>
        </a:defRPr>
      </a:lvl8pPr>
      <a:lvl9pPr marL="3657327" algn="l" defTabSz="45716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8.jpeg"/><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5.xml"/><Relationship Id="rId1" Type="http://schemas.openxmlformats.org/officeDocument/2006/relationships/tags" Target="../tags/tag7.x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5.xml"/><Relationship Id="rId1" Type="http://schemas.openxmlformats.org/officeDocument/2006/relationships/tags" Target="../tags/tag8.xml"/><Relationship Id="rId6" Type="http://schemas.openxmlformats.org/officeDocument/2006/relationships/image" Target="../media/image12.png"/><Relationship Id="rId5" Type="http://schemas.openxmlformats.org/officeDocument/2006/relationships/image" Target="../media/image6.e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5.xml"/><Relationship Id="rId1" Type="http://schemas.openxmlformats.org/officeDocument/2006/relationships/tags" Target="../tags/tag9.xml"/><Relationship Id="rId5" Type="http://schemas.openxmlformats.org/officeDocument/2006/relationships/image" Target="../media/image6.emf"/><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tags" Target="../tags/tag10.xml"/><Relationship Id="rId5" Type="http://schemas.openxmlformats.org/officeDocument/2006/relationships/image" Target="../media/image6.emf"/><Relationship Id="rId4" Type="http://schemas.openxmlformats.org/officeDocument/2006/relationships/oleObject" Target="../embeddings/oleObject9.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1.xml"/><Relationship Id="rId1" Type="http://schemas.openxmlformats.org/officeDocument/2006/relationships/tags" Target="../tags/tag11.xml"/><Relationship Id="rId5" Type="http://schemas.openxmlformats.org/officeDocument/2006/relationships/image" Target="../media/image6.emf"/><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5.xml"/><Relationship Id="rId1" Type="http://schemas.openxmlformats.org/officeDocument/2006/relationships/tags" Target="../tags/tag12.xml"/><Relationship Id="rId5" Type="http://schemas.openxmlformats.org/officeDocument/2006/relationships/image" Target="../media/image6.emf"/><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5.xml"/><Relationship Id="rId1" Type="http://schemas.openxmlformats.org/officeDocument/2006/relationships/tags" Target="../tags/tag13.xml"/><Relationship Id="rId5" Type="http://schemas.openxmlformats.org/officeDocument/2006/relationships/image" Target="../media/image6.emf"/><Relationship Id="rId4" Type="http://schemas.openxmlformats.org/officeDocument/2006/relationships/oleObject" Target="../embeddings/oleObject1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5.xml"/><Relationship Id="rId1" Type="http://schemas.openxmlformats.org/officeDocument/2006/relationships/tags" Target="../tags/tag14.xml"/><Relationship Id="rId5" Type="http://schemas.openxmlformats.org/officeDocument/2006/relationships/image" Target="../media/image6.emf"/><Relationship Id="rId4" Type="http://schemas.openxmlformats.org/officeDocument/2006/relationships/oleObject" Target="../embeddings/oleObject1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5.xml"/><Relationship Id="rId1" Type="http://schemas.openxmlformats.org/officeDocument/2006/relationships/tags" Target="../tags/tag15.xml"/><Relationship Id="rId5" Type="http://schemas.openxmlformats.org/officeDocument/2006/relationships/image" Target="../media/image6.emf"/><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1.xml"/><Relationship Id="rId1" Type="http://schemas.openxmlformats.org/officeDocument/2006/relationships/tags" Target="../tags/tag16.xml"/><Relationship Id="rId5" Type="http://schemas.openxmlformats.org/officeDocument/2006/relationships/image" Target="../media/image6.emf"/><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6.emf"/><Relationship Id="rId2" Type="http://schemas.openxmlformats.org/officeDocument/2006/relationships/slideLayout" Target="../slideLayouts/slideLayout15.xml"/><Relationship Id="rId1" Type="http://schemas.openxmlformats.org/officeDocument/2006/relationships/tags" Target="../tags/tag3.xml"/><Relationship Id="rId6" Type="http://schemas.openxmlformats.org/officeDocument/2006/relationships/oleObject" Target="../embeddings/oleObject2.bin"/><Relationship Id="rId5" Type="http://schemas.openxmlformats.org/officeDocument/2006/relationships/hyperlink" Target="https://www.localitytokens.info/roadmap/" TargetMode="External"/><Relationship Id="rId4" Type="http://schemas.openxmlformats.org/officeDocument/2006/relationships/image" Target="../media/image9.jp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hyperlink" Target="https://www.dreamstime.com/illustration/drama-masks-curtain.html" TargetMode="External"/><Relationship Id="rId2" Type="http://schemas.openxmlformats.org/officeDocument/2006/relationships/slideLayout" Target="../slideLayouts/slideLayout15.xml"/><Relationship Id="rId1" Type="http://schemas.openxmlformats.org/officeDocument/2006/relationships/tags" Target="../tags/tag17.xml"/><Relationship Id="rId6" Type="http://schemas.openxmlformats.org/officeDocument/2006/relationships/image" Target="../media/image13.jpg"/><Relationship Id="rId5" Type="http://schemas.openxmlformats.org/officeDocument/2006/relationships/image" Target="../media/image6.emf"/><Relationship Id="rId4" Type="http://schemas.openxmlformats.org/officeDocument/2006/relationships/oleObject" Target="../embeddings/oleObject1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5.xml"/><Relationship Id="rId1" Type="http://schemas.openxmlformats.org/officeDocument/2006/relationships/tags" Target="../tags/tag18.xml"/><Relationship Id="rId5" Type="http://schemas.openxmlformats.org/officeDocument/2006/relationships/image" Target="../media/image6.emf"/><Relationship Id="rId4" Type="http://schemas.openxmlformats.org/officeDocument/2006/relationships/oleObject" Target="../embeddings/oleObject1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5.xml"/><Relationship Id="rId1" Type="http://schemas.openxmlformats.org/officeDocument/2006/relationships/tags" Target="../tags/tag19.xml"/><Relationship Id="rId6" Type="http://schemas.openxmlformats.org/officeDocument/2006/relationships/image" Target="../media/image14.png"/><Relationship Id="rId5" Type="http://schemas.openxmlformats.org/officeDocument/2006/relationships/image" Target="../media/image6.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5.xml"/><Relationship Id="rId1" Type="http://schemas.openxmlformats.org/officeDocument/2006/relationships/tags" Target="../tags/tag20.xml"/><Relationship Id="rId5" Type="http://schemas.openxmlformats.org/officeDocument/2006/relationships/image" Target="../media/image6.e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2.xml"/><Relationship Id="rId1" Type="http://schemas.openxmlformats.org/officeDocument/2006/relationships/tags" Target="../tags/tag21.xml"/><Relationship Id="rId5" Type="http://schemas.openxmlformats.org/officeDocument/2006/relationships/image" Target="../media/image6.emf"/><Relationship Id="rId4" Type="http://schemas.openxmlformats.org/officeDocument/2006/relationships/oleObject" Target="../embeddings/oleObject20.bin"/></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tags" Target="../tags/tag4.x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15.xml"/><Relationship Id="rId6" Type="http://schemas.openxmlformats.org/officeDocument/2006/relationships/hyperlink" Target="https://www.ecfr.gov/current/title-2/appendix-Appendix%20III%20to%20Part%20200#p-Appendix-III-to-Part-200(c)(2)" TargetMode="External"/><Relationship Id="rId5" Type="http://schemas.openxmlformats.org/officeDocument/2006/relationships/hyperlink" Target="https://www.ecfr.gov/current/title-2/appendix-Appendix%20III%20to%20Part%20200#p-Appendix-III-to-Part-200(c)(1)" TargetMode="External"/><Relationship Id="rId4" Type="http://schemas.openxmlformats.org/officeDocument/2006/relationships/hyperlink" Target="https://www.publicdomainpictures.net/en/view-image.php?image=22293&amp;picture=im-tired"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5.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5.xml"/><Relationship Id="rId1" Type="http://schemas.openxmlformats.org/officeDocument/2006/relationships/tags" Target="../tags/tag5.x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tags" Target="../tags/tag6.xml"/><Relationship Id="rId5" Type="http://schemas.openxmlformats.org/officeDocument/2006/relationships/image" Target="../media/image6.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7ABA1AA5-70B6-47F2-BC1A-2E22FB3FB1B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7ABA1AA5-70B6-47F2-BC1A-2E22FB3FB1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B7CB5C4-A0DA-4CD9-BD39-CFBBD649BDC0}"/>
              </a:ext>
            </a:extLst>
          </p:cNvPr>
          <p:cNvSpPr>
            <a:spLocks noGrp="1"/>
          </p:cNvSpPr>
          <p:nvPr>
            <p:ph type="ctrTitle"/>
          </p:nvPr>
        </p:nvSpPr>
        <p:spPr>
          <a:xfrm>
            <a:off x="647074" y="3415359"/>
            <a:ext cx="6242508" cy="862665"/>
          </a:xfrm>
        </p:spPr>
        <p:txBody>
          <a:bodyPr vert="horz"/>
          <a:lstStyle/>
          <a:p>
            <a:r>
              <a:rPr lang="en-US" sz="2400" b="1" dirty="0">
                <a:solidFill>
                  <a:srgbClr val="FFC000"/>
                </a:solidFill>
                <a:latin typeface="Segoe UI Semibold" panose="020B0702040204020203" pitchFamily="34" charset="0"/>
                <a:cs typeface="Segoe UI Semibold" panose="020B0702040204020203" pitchFamily="34" charset="0"/>
              </a:rPr>
              <a:t>Presenters:</a:t>
            </a:r>
          </a:p>
        </p:txBody>
      </p:sp>
      <p:pic>
        <p:nvPicPr>
          <p:cNvPr id="11" name="Picture 10" descr="A person in a suit and tie&#10;&#10;Description automatically generated">
            <a:extLst>
              <a:ext uri="{FF2B5EF4-FFF2-40B4-BE49-F238E27FC236}">
                <a16:creationId xmlns:a16="http://schemas.microsoft.com/office/drawing/2014/main" id="{86096F9A-88B1-2140-6154-57F1270DD085}"/>
              </a:ext>
            </a:extLst>
          </p:cNvPr>
          <p:cNvPicPr>
            <a:picLocks noChangeAspect="1"/>
          </p:cNvPicPr>
          <p:nvPr/>
        </p:nvPicPr>
        <p:blipFill>
          <a:blip r:embed="rId6"/>
          <a:srcRect t="-348" b="12850"/>
          <a:stretch/>
        </p:blipFill>
        <p:spPr>
          <a:xfrm>
            <a:off x="2611139" y="4030701"/>
            <a:ext cx="1172140" cy="1280160"/>
          </a:xfrm>
          <a:prstGeom prst="rect">
            <a:avLst/>
          </a:prstGeom>
        </p:spPr>
      </p:pic>
      <p:pic>
        <p:nvPicPr>
          <p:cNvPr id="21" name="Picture 20" descr="A person smiling for the camera&#10;&#10;Description automatically generated with medium confidence">
            <a:extLst>
              <a:ext uri="{FF2B5EF4-FFF2-40B4-BE49-F238E27FC236}">
                <a16:creationId xmlns:a16="http://schemas.microsoft.com/office/drawing/2014/main" id="{F2601137-3848-BC43-E6E4-D894F9B96C8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43192" y="4050844"/>
            <a:ext cx="1172140" cy="1239874"/>
          </a:xfrm>
          <a:prstGeom prst="rect">
            <a:avLst/>
          </a:prstGeom>
          <a:ln w="6350">
            <a:solidFill>
              <a:srgbClr val="000000"/>
            </a:solidFill>
          </a:ln>
        </p:spPr>
      </p:pic>
      <p:sp>
        <p:nvSpPr>
          <p:cNvPr id="3" name="Title 1">
            <a:extLst>
              <a:ext uri="{FF2B5EF4-FFF2-40B4-BE49-F238E27FC236}">
                <a16:creationId xmlns:a16="http://schemas.microsoft.com/office/drawing/2014/main" id="{6476211C-4988-1FC8-47FD-9303877B682C}"/>
              </a:ext>
            </a:extLst>
          </p:cNvPr>
          <p:cNvSpPr txBox="1">
            <a:spLocks/>
          </p:cNvSpPr>
          <p:nvPr/>
        </p:nvSpPr>
        <p:spPr>
          <a:xfrm>
            <a:off x="791977" y="484101"/>
            <a:ext cx="5674643" cy="1154415"/>
          </a:xfrm>
          <a:prstGeom prst="rect">
            <a:avLst/>
          </a:prstGeom>
        </p:spPr>
        <p:txBody>
          <a:bodyPr vert="horz" lIns="91440" tIns="45720" rIns="91440" bIns="45720" rtlCol="0" anchor="t">
            <a:normAutofit fontScale="70000" lnSpcReduction="20000"/>
          </a:bodyPr>
          <a:lst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a:lstStyle>
          <a:p>
            <a:pPr algn="ctr">
              <a:lnSpc>
                <a:spcPct val="120000"/>
              </a:lnSpc>
            </a:pPr>
            <a:r>
              <a:rPr lang="en-US" sz="3600" b="1" dirty="0">
                <a:solidFill>
                  <a:schemeClr val="accent1"/>
                </a:solidFill>
                <a:latin typeface="Segoe UI Semibold"/>
                <a:cs typeface="Segoe UI Semibold"/>
              </a:rPr>
              <a:t>Understanding and Calculating the </a:t>
            </a:r>
            <a:r>
              <a:rPr lang="en-US" sz="3600" b="1" dirty="0">
                <a:solidFill>
                  <a:srgbClr val="FF0000"/>
                </a:solidFill>
                <a:latin typeface="Segoe UI Semibold"/>
                <a:cs typeface="Segoe UI Semibold"/>
              </a:rPr>
              <a:t>UCA</a:t>
            </a:r>
            <a:r>
              <a:rPr lang="en-US" sz="3600" b="1" dirty="0">
                <a:solidFill>
                  <a:schemeClr val="accent1"/>
                </a:solidFill>
                <a:latin typeface="Segoe UI Semibold"/>
                <a:cs typeface="Segoe UI Semibold"/>
              </a:rPr>
              <a:t> for Indirect Cost Proposals - IHEs</a:t>
            </a:r>
            <a:endParaRPr lang="en-US" dirty="0">
              <a:latin typeface="Calibri Light"/>
              <a:cs typeface="Calibri Light"/>
            </a:endParaRPr>
          </a:p>
        </p:txBody>
      </p:sp>
      <p:sp>
        <p:nvSpPr>
          <p:cNvPr id="6" name="Slide Number Placeholder 2">
            <a:extLst>
              <a:ext uri="{FF2B5EF4-FFF2-40B4-BE49-F238E27FC236}">
                <a16:creationId xmlns:a16="http://schemas.microsoft.com/office/drawing/2014/main" id="{C6EDE62D-0E61-5094-4878-1B3E3C433D86}"/>
              </a:ext>
            </a:extLst>
          </p:cNvPr>
          <p:cNvSpPr txBox="1">
            <a:spLocks/>
          </p:cNvSpPr>
          <p:nvPr/>
        </p:nvSpPr>
        <p:spPr>
          <a:xfrm>
            <a:off x="11416145" y="6330390"/>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a:t>
            </a:fld>
            <a:endParaRPr lang="en-US" sz="1200" dirty="0">
              <a:solidFill>
                <a:schemeClr val="tx1"/>
              </a:solidFill>
              <a:latin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851C0404-287D-0365-5CA2-3BB6F244638A}"/>
              </a:ext>
            </a:extLst>
          </p:cNvPr>
          <p:cNvSpPr txBox="1"/>
          <p:nvPr/>
        </p:nvSpPr>
        <p:spPr>
          <a:xfrm>
            <a:off x="647074" y="1638516"/>
            <a:ext cx="6510421" cy="2062103"/>
          </a:xfrm>
          <a:prstGeom prst="rect">
            <a:avLst/>
          </a:prstGeom>
          <a:noFill/>
        </p:spPr>
        <p:txBody>
          <a:bodyPr wrap="square">
            <a:spAutoFit/>
          </a:bodyPr>
          <a:lstStyle/>
          <a:p>
            <a:pPr algn="l"/>
            <a:r>
              <a:rPr lang="en-US" sz="1600" b="0" i="0" u="none" strike="noStrike" baseline="0" dirty="0">
                <a:solidFill>
                  <a:schemeClr val="accent1"/>
                </a:solidFill>
                <a:latin typeface="Frutiger-Cn"/>
              </a:rPr>
              <a:t>The Operations and Maintenance (O&amp;M) cost pool is the largest uncapped cost pool included in the Indirect Cost Recovery (ICR) cost rate. Utilities (electricity, steam, natural gas, fuel oil and domestic water) are a major component, and often the largest</a:t>
            </a:r>
          </a:p>
          <a:p>
            <a:pPr algn="l"/>
            <a:r>
              <a:rPr lang="en-US" sz="1600" b="0" i="0" u="none" strike="noStrike" baseline="0" dirty="0">
                <a:solidFill>
                  <a:schemeClr val="accent1"/>
                </a:solidFill>
                <a:latin typeface="Frutiger-Cn"/>
              </a:rPr>
              <a:t>expense, of the O&amp;M cost pool. That’s why understanding the </a:t>
            </a:r>
            <a:r>
              <a:rPr lang="en-US" sz="1600" b="0" i="0" u="none" strike="noStrike" baseline="0" dirty="0">
                <a:solidFill>
                  <a:srgbClr val="FF0000"/>
                </a:solidFill>
                <a:latin typeface="Frutiger-Cn"/>
              </a:rPr>
              <a:t>Utility Cost Adjustment (UCA) </a:t>
            </a:r>
            <a:r>
              <a:rPr lang="en-US" sz="1600" b="0" i="0" u="none" strike="noStrike" baseline="0" dirty="0">
                <a:solidFill>
                  <a:schemeClr val="accent1"/>
                </a:solidFill>
                <a:latin typeface="Frutiger-Cn"/>
              </a:rPr>
              <a:t>and its implications are as important</a:t>
            </a:r>
          </a:p>
          <a:p>
            <a:pPr algn="l"/>
            <a:r>
              <a:rPr lang="en-US" sz="1600" b="0" i="0" u="none" strike="noStrike" baseline="0" dirty="0">
                <a:solidFill>
                  <a:schemeClr val="accent1"/>
                </a:solidFill>
                <a:latin typeface="Frutiger-Cn"/>
              </a:rPr>
              <a:t>as ever when it comes to optimizing your O&amp;M reimbursement and overall ICR recovery.</a:t>
            </a:r>
            <a:endParaRPr lang="en-US" sz="1600" dirty="0">
              <a:solidFill>
                <a:schemeClr val="accent1"/>
              </a:solidFill>
            </a:endParaRPr>
          </a:p>
        </p:txBody>
      </p:sp>
      <p:sp>
        <p:nvSpPr>
          <p:cNvPr id="10" name="Title 1">
            <a:extLst>
              <a:ext uri="{FF2B5EF4-FFF2-40B4-BE49-F238E27FC236}">
                <a16:creationId xmlns:a16="http://schemas.microsoft.com/office/drawing/2014/main" id="{103D6B6C-DEAC-0BD4-431A-5B3FCE2D9C06}"/>
              </a:ext>
            </a:extLst>
          </p:cNvPr>
          <p:cNvSpPr txBox="1">
            <a:spLocks/>
          </p:cNvSpPr>
          <p:nvPr/>
        </p:nvSpPr>
        <p:spPr>
          <a:xfrm>
            <a:off x="647074" y="5314086"/>
            <a:ext cx="1709760" cy="740781"/>
          </a:xfrm>
          <a:prstGeom prst="rect">
            <a:avLst/>
          </a:prstGeom>
        </p:spPr>
        <p:txBody>
          <a:bodyPr vert="horz" lIns="91440" tIns="45720" rIns="91440" bIns="45720" rtlCol="0" anchor="t" anchorCtr="0">
            <a:noAutofit/>
          </a:bodyPr>
          <a:lstStyle>
            <a:lvl1pPr algn="l" defTabSz="457167" rtl="0" eaLnBrk="1" latinLnBrk="0" hangingPunct="1">
              <a:spcBef>
                <a:spcPct val="0"/>
              </a:spcBef>
              <a:buNone/>
              <a:defRPr sz="3600" b="1" i="0" kern="1200">
                <a:solidFill>
                  <a:schemeClr val="accent3"/>
                </a:solidFill>
                <a:latin typeface="Segoe UI Semibold" panose="020B0502040204020203" pitchFamily="34" charset="0"/>
                <a:ea typeface="+mj-ea"/>
                <a:cs typeface="Segoe UI Semibold" panose="020B0502040204020203" pitchFamily="34" charset="0"/>
              </a:defRPr>
            </a:lvl1pPr>
          </a:lstStyle>
          <a:p>
            <a:r>
              <a:rPr lang="en-US" sz="1800" dirty="0">
                <a:solidFill>
                  <a:srgbClr val="FFC000"/>
                </a:solidFill>
                <a:latin typeface="Segoe UI Semibold" panose="020B0702040204020203" pitchFamily="34" charset="0"/>
                <a:cs typeface="Segoe UI Semibold" panose="020B0702040204020203" pitchFamily="34" charset="0"/>
              </a:rPr>
              <a:t>Mark Davis</a:t>
            </a:r>
          </a:p>
          <a:p>
            <a:r>
              <a:rPr lang="en-US" sz="1200" dirty="0">
                <a:solidFill>
                  <a:srgbClr val="FFC000"/>
                </a:solidFill>
                <a:latin typeface="Segoe UI Semibold" panose="020B0702040204020203" pitchFamily="34" charset="0"/>
                <a:cs typeface="Segoe UI Semibold" panose="020B0702040204020203" pitchFamily="34" charset="0"/>
              </a:rPr>
              <a:t>Managing Partner</a:t>
            </a:r>
          </a:p>
        </p:txBody>
      </p:sp>
      <p:sp>
        <p:nvSpPr>
          <p:cNvPr id="13" name="Title 1">
            <a:extLst>
              <a:ext uri="{FF2B5EF4-FFF2-40B4-BE49-F238E27FC236}">
                <a16:creationId xmlns:a16="http://schemas.microsoft.com/office/drawing/2014/main" id="{8CAE544C-B05D-8C0E-C6A7-6023CA677A5B}"/>
              </a:ext>
            </a:extLst>
          </p:cNvPr>
          <p:cNvSpPr txBox="1">
            <a:spLocks/>
          </p:cNvSpPr>
          <p:nvPr/>
        </p:nvSpPr>
        <p:spPr>
          <a:xfrm>
            <a:off x="2508560" y="5290718"/>
            <a:ext cx="2241479" cy="862665"/>
          </a:xfrm>
          <a:prstGeom prst="rect">
            <a:avLst/>
          </a:prstGeom>
        </p:spPr>
        <p:txBody>
          <a:bodyPr vert="horz" lIns="91440" tIns="45720" rIns="91440" bIns="45720" rtlCol="0" anchor="t" anchorCtr="0">
            <a:noAutofit/>
          </a:bodyPr>
          <a:lstStyle>
            <a:lvl1pPr algn="l" defTabSz="457167" rtl="0" eaLnBrk="1" latinLnBrk="0" hangingPunct="1">
              <a:spcBef>
                <a:spcPct val="0"/>
              </a:spcBef>
              <a:buNone/>
              <a:defRPr sz="3600" b="1" i="0" kern="1200">
                <a:solidFill>
                  <a:schemeClr val="accent3"/>
                </a:solidFill>
                <a:latin typeface="Segoe UI Semibold" panose="020B0502040204020203" pitchFamily="34" charset="0"/>
                <a:ea typeface="+mj-ea"/>
                <a:cs typeface="Segoe UI Semibold" panose="020B0502040204020203" pitchFamily="34" charset="0"/>
              </a:defRPr>
            </a:lvl1pPr>
          </a:lstStyle>
          <a:p>
            <a:r>
              <a:rPr lang="en-US" sz="1800" dirty="0">
                <a:solidFill>
                  <a:srgbClr val="FFC000"/>
                </a:solidFill>
                <a:latin typeface="Segoe UI Semibold" panose="020B0702040204020203" pitchFamily="34" charset="0"/>
                <a:cs typeface="Segoe UI Semibold" panose="020B0702040204020203" pitchFamily="34" charset="0"/>
              </a:rPr>
              <a:t>Tony Benigno</a:t>
            </a:r>
          </a:p>
          <a:p>
            <a:r>
              <a:rPr lang="en-US" sz="1200" dirty="0">
                <a:solidFill>
                  <a:srgbClr val="FFC000"/>
                </a:solidFill>
                <a:latin typeface="Segoe UI Semibold" panose="020B0702040204020203" pitchFamily="34" charset="0"/>
                <a:cs typeface="Segoe UI Semibold" panose="020B0702040204020203" pitchFamily="34" charset="0"/>
              </a:rPr>
              <a:t>Specialist Leader</a:t>
            </a:r>
            <a:endParaRPr lang="en-US" sz="2400" dirty="0">
              <a:solidFill>
                <a:srgbClr val="FFC000"/>
              </a:solidFill>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3322110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772A7F7-1524-4B17-8663-3011C20EB9A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11" name="think-cell data - do not delete" hidden="1">
                        <a:extLst>
                          <a:ext uri="{FF2B5EF4-FFF2-40B4-BE49-F238E27FC236}">
                            <a16:creationId xmlns:a16="http://schemas.microsoft.com/office/drawing/2014/main" id="{5772A7F7-1524-4B17-8663-3011C20EB9A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a:cs typeface="Segoe UI Semibold"/>
              </a:rPr>
              <a:t>Types of Operations and Maintenance (O&amp;M) Costs</a:t>
            </a:r>
            <a:endParaRPr lang="en-US" sz="3200" dirty="0">
              <a:solidFill>
                <a:schemeClr val="accent1"/>
              </a:solidFill>
              <a:latin typeface="Century Gothic"/>
              <a:cs typeface="Segoe UI Semibold"/>
            </a:endParaRPr>
          </a:p>
        </p:txBody>
      </p:sp>
      <p:sp>
        <p:nvSpPr>
          <p:cNvPr id="13" name="Slide Number Placeholder 2">
            <a:extLst>
              <a:ext uri="{FF2B5EF4-FFF2-40B4-BE49-F238E27FC236}">
                <a16:creationId xmlns:a16="http://schemas.microsoft.com/office/drawing/2014/main" id="{AFF60A6F-F466-FB29-9924-64C25F92FB07}"/>
              </a:ext>
            </a:extLst>
          </p:cNvPr>
          <p:cNvSpPr txBox="1">
            <a:spLocks/>
          </p:cNvSpPr>
          <p:nvPr/>
        </p:nvSpPr>
        <p:spPr>
          <a:xfrm>
            <a:off x="0" y="6446299"/>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10</a:t>
            </a:fld>
            <a:endParaRPr lang="en-US" sz="1200" dirty="0">
              <a:solidFill>
                <a:schemeClr val="tx1"/>
              </a:solidFill>
              <a:latin typeface="Segoe UI" panose="020B0502040204020203" pitchFamily="34" charset="0"/>
              <a:cs typeface="Segoe UI" panose="020B0502040204020203" pitchFamily="34" charset="0"/>
            </a:endParaRPr>
          </a:p>
        </p:txBody>
      </p:sp>
      <p:sp>
        <p:nvSpPr>
          <p:cNvPr id="12" name="Rectangle 5">
            <a:extLst>
              <a:ext uri="{FF2B5EF4-FFF2-40B4-BE49-F238E27FC236}">
                <a16:creationId xmlns:a16="http://schemas.microsoft.com/office/drawing/2014/main" id="{0C26F9AA-904A-A999-E2FC-21BE4600D236}"/>
              </a:ext>
            </a:extLst>
          </p:cNvPr>
          <p:cNvSpPr>
            <a:spLocks noChangeArrowheads="1"/>
          </p:cNvSpPr>
          <p:nvPr/>
        </p:nvSpPr>
        <p:spPr bwMode="auto">
          <a:xfrm>
            <a:off x="574963" y="1607692"/>
            <a:ext cx="371994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buClr>
                <a:srgbClr val="000000"/>
              </a:buClr>
              <a:buChar char="n"/>
              <a:defRPr sz="3200">
                <a:solidFill>
                  <a:srgbClr val="000000"/>
                </a:solidFill>
                <a:effectLst>
                  <a:outerShdw blurRad="38100" dist="38100" dir="2700000" algn="tl">
                    <a:srgbClr val="C0C0C0"/>
                  </a:outerShdw>
                </a:effectLst>
                <a:latin typeface="Tahoma" panose="020B0604030504040204" pitchFamily="34" charset="0"/>
              </a:defRPr>
            </a:lvl1pPr>
            <a:lvl2pPr marL="742950" indent="-285750" algn="l">
              <a:buClr>
                <a:srgbClr val="000000"/>
              </a:buClr>
              <a:buChar char="n"/>
              <a:defRPr sz="2800">
                <a:solidFill>
                  <a:srgbClr val="000000"/>
                </a:solidFill>
                <a:effectLst>
                  <a:outerShdw blurRad="38100" dist="38100" dir="2700000" algn="tl">
                    <a:srgbClr val="C0C0C0"/>
                  </a:outerShdw>
                </a:effectLst>
                <a:latin typeface="Tahoma" panose="020B0604030504040204" pitchFamily="34" charset="0"/>
              </a:defRPr>
            </a:lvl2pPr>
            <a:lvl3pPr marL="1143000" indent="-228600" algn="l">
              <a:buClr>
                <a:srgbClr val="000000"/>
              </a:buClr>
              <a:buChar char="n"/>
              <a:defRPr sz="2400">
                <a:solidFill>
                  <a:srgbClr val="000000"/>
                </a:solidFill>
                <a:effectLst>
                  <a:outerShdw blurRad="38100" dist="38100" dir="2700000" algn="tl">
                    <a:srgbClr val="C0C0C0"/>
                  </a:outerShdw>
                </a:effectLst>
                <a:latin typeface="Tahoma" panose="020B0604030504040204" pitchFamily="34" charset="0"/>
              </a:defRPr>
            </a:lvl3pPr>
            <a:lvl4pPr marL="16002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4pPr>
            <a:lvl5pPr marL="20574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9pPr>
          </a:lstStyle>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Administration</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Buildings &amp; Grounds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Building Management Systems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Carpenters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Chilled Water</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Electricians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Electricity</a:t>
            </a:r>
          </a:p>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Elevator</a:t>
            </a:r>
            <a:endPar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Emergency Generation</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Environmental Services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Fabrication</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Facility Management</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Fire Protection</a:t>
            </a:r>
          </a:p>
        </p:txBody>
      </p:sp>
      <p:sp>
        <p:nvSpPr>
          <p:cNvPr id="16" name="Rectangle 8">
            <a:extLst>
              <a:ext uri="{FF2B5EF4-FFF2-40B4-BE49-F238E27FC236}">
                <a16:creationId xmlns:a16="http://schemas.microsoft.com/office/drawing/2014/main" id="{77BD96C2-D7D4-1353-336D-3F3DAF083A58}"/>
              </a:ext>
            </a:extLst>
          </p:cNvPr>
          <p:cNvSpPr>
            <a:spLocks noChangeArrowheads="1"/>
          </p:cNvSpPr>
          <p:nvPr/>
        </p:nvSpPr>
        <p:spPr bwMode="auto">
          <a:xfrm>
            <a:off x="4537367" y="1493851"/>
            <a:ext cx="3429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buClr>
                <a:srgbClr val="000000"/>
              </a:buClr>
              <a:buChar char="n"/>
              <a:defRPr sz="3200">
                <a:solidFill>
                  <a:srgbClr val="000000"/>
                </a:solidFill>
                <a:effectLst>
                  <a:outerShdw blurRad="38100" dist="38100" dir="2700000" algn="tl">
                    <a:srgbClr val="C0C0C0"/>
                  </a:outerShdw>
                </a:effectLst>
                <a:latin typeface="Tahoma" panose="020B0604030504040204" pitchFamily="34" charset="0"/>
              </a:defRPr>
            </a:lvl1pPr>
            <a:lvl2pPr marL="742950" indent="-285750" algn="l">
              <a:buClr>
                <a:srgbClr val="000000"/>
              </a:buClr>
              <a:buChar char="n"/>
              <a:defRPr sz="2800">
                <a:solidFill>
                  <a:srgbClr val="000000"/>
                </a:solidFill>
                <a:effectLst>
                  <a:outerShdw blurRad="38100" dist="38100" dir="2700000" algn="tl">
                    <a:srgbClr val="C0C0C0"/>
                  </a:outerShdw>
                </a:effectLst>
                <a:latin typeface="Tahoma" panose="020B0604030504040204" pitchFamily="34" charset="0"/>
              </a:defRPr>
            </a:lvl2pPr>
            <a:lvl3pPr marL="1143000" indent="-228600" algn="l">
              <a:buClr>
                <a:srgbClr val="000000"/>
              </a:buClr>
              <a:buChar char="n"/>
              <a:defRPr sz="2400">
                <a:solidFill>
                  <a:srgbClr val="000000"/>
                </a:solidFill>
                <a:effectLst>
                  <a:outerShdw blurRad="38100" dist="38100" dir="2700000" algn="tl">
                    <a:srgbClr val="C0C0C0"/>
                  </a:outerShdw>
                </a:effectLst>
                <a:latin typeface="Tahoma" panose="020B0604030504040204" pitchFamily="34" charset="0"/>
              </a:defRPr>
            </a:lvl3pPr>
            <a:lvl4pPr marL="16002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4pPr>
            <a:lvl5pPr marL="20574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9pPr>
          </a:lstStyle>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Flooring</a:t>
            </a:r>
            <a:endPar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Fuel Oil</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General Contracting</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Grounds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Heating, Ventilation, and Air Conditioning</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Housekeeping</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Laundry</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Lighting</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Locksmiths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Maintenance Contracts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Natural Gas</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Painters</a:t>
            </a:r>
            <a:endParaRPr lang="en-US" altLang="en-US" sz="1600" u="none" dirty="0"/>
          </a:p>
          <a:p>
            <a:pPr>
              <a:buFontTx/>
              <a:buChar char="•"/>
            </a:pPr>
            <a:endParaRPr lang="en-US" altLang="en-US" sz="1600" u="none" dirty="0"/>
          </a:p>
          <a:p>
            <a:pPr>
              <a:buClr>
                <a:schemeClr val="tx1"/>
              </a:buClr>
              <a:buFont typeface="Wingdings" panose="05000000000000000000" pitchFamily="2" charset="2"/>
              <a:buNone/>
            </a:pPr>
            <a:endParaRPr lang="en-US" altLang="en-US" sz="1600" u="none" dirty="0"/>
          </a:p>
        </p:txBody>
      </p:sp>
      <p:sp>
        <p:nvSpPr>
          <p:cNvPr id="17" name="Rectangle 8">
            <a:extLst>
              <a:ext uri="{FF2B5EF4-FFF2-40B4-BE49-F238E27FC236}">
                <a16:creationId xmlns:a16="http://schemas.microsoft.com/office/drawing/2014/main" id="{1DF54CF8-3664-EC05-1EFA-59CD6006F439}"/>
              </a:ext>
            </a:extLst>
          </p:cNvPr>
          <p:cNvSpPr>
            <a:spLocks noChangeArrowheads="1"/>
          </p:cNvSpPr>
          <p:nvPr/>
        </p:nvSpPr>
        <p:spPr bwMode="auto">
          <a:xfrm>
            <a:off x="8895315" y="1451723"/>
            <a:ext cx="34290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buClr>
                <a:srgbClr val="000000"/>
              </a:buClr>
              <a:buChar char="n"/>
              <a:defRPr sz="3200">
                <a:solidFill>
                  <a:srgbClr val="000000"/>
                </a:solidFill>
                <a:effectLst>
                  <a:outerShdw blurRad="38100" dist="38100" dir="2700000" algn="tl">
                    <a:srgbClr val="C0C0C0"/>
                  </a:outerShdw>
                </a:effectLst>
                <a:latin typeface="Tahoma" panose="020B0604030504040204" pitchFamily="34" charset="0"/>
              </a:defRPr>
            </a:lvl1pPr>
            <a:lvl2pPr marL="742950" indent="-285750" algn="l">
              <a:buClr>
                <a:srgbClr val="000000"/>
              </a:buClr>
              <a:buChar char="n"/>
              <a:defRPr sz="2800">
                <a:solidFill>
                  <a:srgbClr val="000000"/>
                </a:solidFill>
                <a:effectLst>
                  <a:outerShdw blurRad="38100" dist="38100" dir="2700000" algn="tl">
                    <a:srgbClr val="C0C0C0"/>
                  </a:outerShdw>
                </a:effectLst>
                <a:latin typeface="Tahoma" panose="020B0604030504040204" pitchFamily="34" charset="0"/>
              </a:defRPr>
            </a:lvl2pPr>
            <a:lvl3pPr marL="1143000" indent="-228600" algn="l">
              <a:buClr>
                <a:srgbClr val="000000"/>
              </a:buClr>
              <a:buChar char="n"/>
              <a:defRPr sz="2400">
                <a:solidFill>
                  <a:srgbClr val="000000"/>
                </a:solidFill>
                <a:effectLst>
                  <a:outerShdw blurRad="38100" dist="38100" dir="2700000" algn="tl">
                    <a:srgbClr val="C0C0C0"/>
                  </a:outerShdw>
                </a:effectLst>
                <a:latin typeface="Tahoma" panose="020B0604030504040204" pitchFamily="34" charset="0"/>
              </a:defRPr>
            </a:lvl3pPr>
            <a:lvl4pPr marL="16002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4pPr>
            <a:lvl5pPr marL="20574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9pPr>
          </a:lstStyle>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Radiation Safety</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Refrigeration</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Residence</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Security</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Steam</a:t>
            </a:r>
          </a:p>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Training</a:t>
            </a:r>
          </a:p>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Transportation</a:t>
            </a:r>
          </a:p>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Waste Disposal</a:t>
            </a:r>
          </a:p>
          <a:p>
            <a:pPr>
              <a:buFontTx/>
              <a:buChar char="•"/>
            </a:pP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Water &amp; Sewer</a:t>
            </a:r>
          </a:p>
          <a:p>
            <a:pPr>
              <a:buFontTx/>
              <a:buChar char="•"/>
            </a:pPr>
            <a:r>
              <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Window </a:t>
            </a:r>
            <a:r>
              <a:rPr lang="en-US" altLang="en-US" sz="1800" dirty="0">
                <a:solidFill>
                  <a:schemeClr val="tx1"/>
                </a:solidFill>
                <a:effectLst/>
                <a:latin typeface="Segoe UI" panose="020B0502040204020203" pitchFamily="34" charset="0"/>
                <a:ea typeface="Segoe UI" panose="020B0502040204020203" pitchFamily="34" charset="0"/>
                <a:cs typeface="Segoe UI" panose="020B0502040204020203" pitchFamily="34" charset="0"/>
              </a:rPr>
              <a:t>Replacement</a:t>
            </a:r>
            <a:endParaRPr lang="en-US" altLang="en-US" sz="1800" u="non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buFontTx/>
              <a:buChar char="•"/>
            </a:pPr>
            <a:endParaRPr lang="en-US" altLang="en-US" sz="1800" u="none" dirty="0"/>
          </a:p>
          <a:p>
            <a:pPr>
              <a:buFontTx/>
              <a:buChar char="•"/>
            </a:pPr>
            <a:endParaRPr lang="en-US" altLang="en-US" sz="1600" u="none" dirty="0"/>
          </a:p>
          <a:p>
            <a:pPr>
              <a:buFontTx/>
              <a:buChar char="•"/>
            </a:pPr>
            <a:endParaRPr lang="en-US" altLang="en-US" sz="1600" u="none" dirty="0"/>
          </a:p>
          <a:p>
            <a:pPr>
              <a:buClr>
                <a:schemeClr val="tx1"/>
              </a:buClr>
              <a:buFont typeface="Wingdings" panose="05000000000000000000" pitchFamily="2" charset="2"/>
              <a:buNone/>
            </a:pPr>
            <a:endParaRPr lang="en-US" altLang="en-US" sz="1600" u="none" dirty="0"/>
          </a:p>
        </p:txBody>
      </p:sp>
    </p:spTree>
    <p:extLst>
      <p:ext uri="{BB962C8B-B14F-4D97-AF65-F5344CB8AC3E}">
        <p14:creationId xmlns:p14="http://schemas.microsoft.com/office/powerpoint/2010/main" val="17368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772A7F7-1524-4B17-8663-3011C20EB9A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11" name="think-cell data - do not delete" hidden="1">
                        <a:extLst>
                          <a:ext uri="{FF2B5EF4-FFF2-40B4-BE49-F238E27FC236}">
                            <a16:creationId xmlns:a16="http://schemas.microsoft.com/office/drawing/2014/main" id="{5772A7F7-1524-4B17-8663-3011C20EB9A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a:cs typeface="Segoe UI Semibold"/>
              </a:rPr>
              <a:t>Types of Operations and Maintenance (O&amp;M) Costs</a:t>
            </a:r>
            <a:endParaRPr lang="en-US" sz="3200" dirty="0">
              <a:solidFill>
                <a:schemeClr val="accent1"/>
              </a:solidFill>
              <a:latin typeface="Century Gothic"/>
              <a:cs typeface="Segoe UI Semibold"/>
            </a:endParaRPr>
          </a:p>
        </p:txBody>
      </p:sp>
      <p:sp>
        <p:nvSpPr>
          <p:cNvPr id="13" name="Slide Number Placeholder 2">
            <a:extLst>
              <a:ext uri="{FF2B5EF4-FFF2-40B4-BE49-F238E27FC236}">
                <a16:creationId xmlns:a16="http://schemas.microsoft.com/office/drawing/2014/main" id="{AFF60A6F-F466-FB29-9924-64C25F92FB07}"/>
              </a:ext>
            </a:extLst>
          </p:cNvPr>
          <p:cNvSpPr txBox="1">
            <a:spLocks/>
          </p:cNvSpPr>
          <p:nvPr/>
        </p:nvSpPr>
        <p:spPr>
          <a:xfrm>
            <a:off x="106630" y="6354506"/>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11</a:t>
            </a:fld>
            <a:endParaRPr lang="en-US" sz="1200" dirty="0">
              <a:solidFill>
                <a:schemeClr val="tx1"/>
              </a:solidFill>
              <a:latin typeface="Segoe UI" panose="020B0502040204020203" pitchFamily="34" charset="0"/>
              <a:cs typeface="Segoe UI" panose="020B0502040204020203" pitchFamily="34" charset="0"/>
            </a:endParaRPr>
          </a:p>
        </p:txBody>
      </p:sp>
      <p:sp>
        <p:nvSpPr>
          <p:cNvPr id="3" name="Rectangle 5">
            <a:extLst>
              <a:ext uri="{FF2B5EF4-FFF2-40B4-BE49-F238E27FC236}">
                <a16:creationId xmlns:a16="http://schemas.microsoft.com/office/drawing/2014/main" id="{6D1AF909-CE4C-704F-4838-4A0A71A5BD2B}"/>
              </a:ext>
            </a:extLst>
          </p:cNvPr>
          <p:cNvSpPr>
            <a:spLocks noChangeArrowheads="1"/>
          </p:cNvSpPr>
          <p:nvPr/>
        </p:nvSpPr>
        <p:spPr bwMode="auto">
          <a:xfrm>
            <a:off x="1085589" y="1447231"/>
            <a:ext cx="28194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t"/>
          <a:lstStyle>
            <a:lvl1pPr marL="342900" indent="-342900" algn="l">
              <a:buClr>
                <a:srgbClr val="000000"/>
              </a:buClr>
              <a:buChar char="n"/>
              <a:defRPr sz="3200">
                <a:solidFill>
                  <a:srgbClr val="000000"/>
                </a:solidFill>
                <a:effectLst>
                  <a:outerShdw blurRad="38100" dist="38100" dir="2700000" algn="tl">
                    <a:srgbClr val="C0C0C0"/>
                  </a:outerShdw>
                </a:effectLst>
                <a:latin typeface="Tahoma" panose="020B0604030504040204" pitchFamily="34" charset="0"/>
              </a:defRPr>
            </a:lvl1pPr>
            <a:lvl2pPr marL="742950" indent="-285750" algn="l">
              <a:buClr>
                <a:srgbClr val="000000"/>
              </a:buClr>
              <a:buChar char="n"/>
              <a:defRPr sz="2800">
                <a:solidFill>
                  <a:srgbClr val="000000"/>
                </a:solidFill>
                <a:effectLst>
                  <a:outerShdw blurRad="38100" dist="38100" dir="2700000" algn="tl">
                    <a:srgbClr val="C0C0C0"/>
                  </a:outerShdw>
                </a:effectLst>
                <a:latin typeface="Tahoma" panose="020B0604030504040204" pitchFamily="34" charset="0"/>
              </a:defRPr>
            </a:lvl2pPr>
            <a:lvl3pPr marL="1143000" indent="-228600" algn="l">
              <a:buClr>
                <a:srgbClr val="000000"/>
              </a:buClr>
              <a:buChar char="n"/>
              <a:defRPr sz="2400">
                <a:solidFill>
                  <a:srgbClr val="000000"/>
                </a:solidFill>
                <a:effectLst>
                  <a:outerShdw blurRad="38100" dist="38100" dir="2700000" algn="tl">
                    <a:srgbClr val="C0C0C0"/>
                  </a:outerShdw>
                </a:effectLst>
                <a:latin typeface="Tahoma" panose="020B0604030504040204" pitchFamily="34" charset="0"/>
              </a:defRPr>
            </a:lvl3pPr>
            <a:lvl4pPr marL="16002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4pPr>
            <a:lvl5pPr marL="20574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9pPr>
          </a:lstStyle>
          <a:p>
            <a:pPr algn="ctr">
              <a:buClr>
                <a:schemeClr val="tx1"/>
              </a:buClr>
              <a:buFont typeface="Wingdings" panose="05000000000000000000" pitchFamily="2" charset="2"/>
              <a:buNone/>
            </a:pPr>
            <a:r>
              <a:rPr lang="en-US" altLang="en-US" sz="1800" u="sng"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NON UTILITY RELATED</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Administration</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Buildings &amp; Grounds</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Carpenters</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Elevator</a:t>
            </a:r>
          </a:p>
          <a:p>
            <a:pPr>
              <a:buFontTx/>
              <a:buChar char="•"/>
            </a:pPr>
            <a:r>
              <a:rPr lang="en-US" altLang="en-US" sz="1400"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Environmental Services</a:t>
            </a: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 </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Fire Protection</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Flooring</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General Contracting</a:t>
            </a:r>
          </a:p>
          <a:p>
            <a:pPr>
              <a:buFontTx/>
              <a:buChar char="•"/>
            </a:pPr>
            <a:r>
              <a:rPr lang="en-US" altLang="en-US" sz="1400"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Grounds</a:t>
            </a:r>
            <a:endPar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endParaRPr>
          </a:p>
          <a:p>
            <a:pPr>
              <a:buFontTx/>
              <a:buChar char="•"/>
            </a:pPr>
            <a:r>
              <a:rPr lang="en-US" altLang="en-US" sz="1400"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Housekeeping</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Laundry</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Locksmiths</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Painters</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Security</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Training</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Transportation</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Waste Disposal</a:t>
            </a:r>
          </a:p>
          <a:p>
            <a:pPr>
              <a:buFontTx/>
              <a:buChar char="•"/>
            </a:pPr>
            <a:r>
              <a:rPr lang="en-US" altLang="en-US" sz="1400" u="none" dirty="0">
                <a:solidFill>
                  <a:srgbClr val="FF0000"/>
                </a:solidFill>
                <a:effectLst/>
                <a:latin typeface="Segoe UI" panose="020B0502040204020203" pitchFamily="34" charset="0"/>
                <a:ea typeface="Segoe UI" panose="020B0502040204020203" pitchFamily="34" charset="0"/>
                <a:cs typeface="Segoe UI" panose="020B0502040204020203" pitchFamily="34" charset="0"/>
              </a:rPr>
              <a:t>Window Replacement</a:t>
            </a:r>
          </a:p>
        </p:txBody>
      </p:sp>
      <p:sp>
        <p:nvSpPr>
          <p:cNvPr id="4" name="Rectangle 4">
            <a:extLst>
              <a:ext uri="{FF2B5EF4-FFF2-40B4-BE49-F238E27FC236}">
                <a16:creationId xmlns:a16="http://schemas.microsoft.com/office/drawing/2014/main" id="{D722EE83-D624-24BC-43C5-91F916310477}"/>
              </a:ext>
            </a:extLst>
          </p:cNvPr>
          <p:cNvSpPr>
            <a:spLocks noChangeArrowheads="1"/>
          </p:cNvSpPr>
          <p:nvPr/>
        </p:nvSpPr>
        <p:spPr bwMode="auto">
          <a:xfrm>
            <a:off x="4476489" y="1447231"/>
            <a:ext cx="23622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buClr>
                <a:srgbClr val="000000"/>
              </a:buClr>
              <a:buChar char="n"/>
              <a:defRPr sz="3200">
                <a:solidFill>
                  <a:srgbClr val="000000"/>
                </a:solidFill>
                <a:effectLst>
                  <a:outerShdw blurRad="38100" dist="38100" dir="2700000" algn="tl">
                    <a:srgbClr val="C0C0C0"/>
                  </a:outerShdw>
                </a:effectLst>
                <a:latin typeface="Tahoma" panose="020B0604030504040204" pitchFamily="34" charset="0"/>
              </a:defRPr>
            </a:lvl1pPr>
            <a:lvl2pPr marL="742950" indent="-285750" algn="l">
              <a:buClr>
                <a:srgbClr val="000000"/>
              </a:buClr>
              <a:buChar char="n"/>
              <a:defRPr sz="2800">
                <a:solidFill>
                  <a:srgbClr val="000000"/>
                </a:solidFill>
                <a:effectLst>
                  <a:outerShdw blurRad="38100" dist="38100" dir="2700000" algn="tl">
                    <a:srgbClr val="C0C0C0"/>
                  </a:outerShdw>
                </a:effectLst>
                <a:latin typeface="Tahoma" panose="020B0604030504040204" pitchFamily="34" charset="0"/>
              </a:defRPr>
            </a:lvl2pPr>
            <a:lvl3pPr marL="1143000" indent="-228600" algn="l">
              <a:buClr>
                <a:srgbClr val="000000"/>
              </a:buClr>
              <a:buChar char="n"/>
              <a:defRPr sz="2400">
                <a:solidFill>
                  <a:srgbClr val="000000"/>
                </a:solidFill>
                <a:effectLst>
                  <a:outerShdw blurRad="38100" dist="38100" dir="2700000" algn="tl">
                    <a:srgbClr val="C0C0C0"/>
                  </a:outerShdw>
                </a:effectLst>
                <a:latin typeface="Tahoma" panose="020B0604030504040204" pitchFamily="34" charset="0"/>
              </a:defRPr>
            </a:lvl3pPr>
            <a:lvl4pPr marL="16002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4pPr>
            <a:lvl5pPr marL="2057400" indent="-228600" algn="l">
              <a:buClr>
                <a:srgbClr val="000000"/>
              </a:buClr>
              <a:buChar char="n"/>
              <a:defRPr sz="2000">
                <a:solidFill>
                  <a:srgbClr val="000000"/>
                </a:solidFill>
                <a:effectLst>
                  <a:outerShdw blurRad="38100" dist="38100" dir="2700000" algn="tl">
                    <a:srgbClr val="C0C0C0"/>
                  </a:outerShdw>
                </a:effectLst>
                <a:latin typeface="Tahoma" panose="020B0604030504040204" pitchFamily="34" charset="0"/>
              </a:defRPr>
            </a:lvl5pPr>
            <a:lvl6pPr marL="25146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6pPr>
            <a:lvl7pPr marL="29718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7pPr>
            <a:lvl8pPr marL="34290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8pPr>
            <a:lvl9pPr marL="3886200" indent="-228600" fontAlgn="base">
              <a:spcBef>
                <a:spcPct val="20000"/>
              </a:spcBef>
              <a:spcAft>
                <a:spcPct val="0"/>
              </a:spcAft>
              <a:buClr>
                <a:srgbClr val="000000"/>
              </a:buClr>
              <a:buSzPct val="65000"/>
              <a:buFont typeface="Wingdings" panose="05000000000000000000" pitchFamily="2" charset="2"/>
              <a:buChar char="n"/>
              <a:defRPr sz="2000">
                <a:solidFill>
                  <a:srgbClr val="000000"/>
                </a:solidFill>
                <a:effectLst>
                  <a:outerShdw blurRad="38100" dist="38100" dir="2700000" algn="tl">
                    <a:srgbClr val="C0C0C0"/>
                  </a:outerShdw>
                </a:effectLst>
                <a:latin typeface="Tahoma" panose="020B0604030504040204" pitchFamily="34" charset="0"/>
              </a:defRPr>
            </a:lvl9pPr>
          </a:lstStyle>
          <a:p>
            <a:pPr algn="ctr">
              <a:buClr>
                <a:schemeClr val="tx1"/>
              </a:buClr>
              <a:buFont typeface="Wingdings" panose="05000000000000000000" pitchFamily="2" charset="2"/>
              <a:buNone/>
            </a:pPr>
            <a:r>
              <a:rPr lang="en-US" altLang="en-US" sz="1800" u="sng"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UTILITY RELATED</a:t>
            </a: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Building Management Systems </a:t>
            </a: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Electricians</a:t>
            </a: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Emergency Generation</a:t>
            </a:r>
          </a:p>
          <a:p>
            <a:pPr>
              <a:lnSpc>
                <a:spcPct val="90000"/>
              </a:lnSpc>
              <a:spcAft>
                <a:spcPts val="600"/>
              </a:spcAft>
              <a:buSzPct val="125000"/>
              <a:buFontTx/>
              <a:buChar char="•"/>
            </a:pPr>
            <a:r>
              <a:rPr lang="en-US" altLang="en-US" sz="1400" dirty="0">
                <a:solidFill>
                  <a:srgbClr val="7030A0"/>
                </a:solidFill>
                <a:effectLst/>
                <a:latin typeface="Segoe UI" panose="020B0502040204020203" pitchFamily="34" charset="0"/>
                <a:ea typeface="Segoe UI" panose="020B0502040204020203" pitchFamily="34" charset="0"/>
                <a:cs typeface="Segoe UI" panose="020B0502040204020203" pitchFamily="34" charset="0"/>
              </a:rPr>
              <a:t>Facility Management (CEM, Director of Physical Plant, etc.)</a:t>
            </a:r>
            <a:endParaRPr lang="en-US" altLang="en-US" sz="1400"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Heating Ventilation and Refrigeration Repair</a:t>
            </a: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Lighting</a:t>
            </a:r>
          </a:p>
          <a:p>
            <a:pPr>
              <a:lnSpc>
                <a:spcPct val="90000"/>
              </a:lnSpc>
              <a:spcAft>
                <a:spcPts val="600"/>
              </a:spcAft>
              <a:buSzPct val="125000"/>
              <a:buFontTx/>
              <a:buChar char="•"/>
            </a:pPr>
            <a:r>
              <a:rPr lang="en-US" altLang="en-US" sz="1400" dirty="0">
                <a:solidFill>
                  <a:srgbClr val="7030A0"/>
                </a:solidFill>
                <a:effectLst/>
                <a:latin typeface="Segoe UI" panose="020B0502040204020203" pitchFamily="34" charset="0"/>
                <a:ea typeface="Segoe UI" panose="020B0502040204020203" pitchFamily="34" charset="0"/>
                <a:cs typeface="Segoe UI" panose="020B0502040204020203" pitchFamily="34" charset="0"/>
              </a:rPr>
              <a:t>Maintenance Contracts (Boilers, Chillers, etc.)</a:t>
            </a:r>
          </a:p>
          <a:p>
            <a:pPr>
              <a:lnSpc>
                <a:spcPct val="90000"/>
              </a:lnSpc>
              <a:spcAft>
                <a:spcPts val="600"/>
              </a:spcAft>
              <a:buSzPct val="125000"/>
              <a:buFontTx/>
              <a:buChar char="•"/>
            </a:pPr>
            <a:r>
              <a:rPr lang="en-US" altLang="en-US" sz="1400" dirty="0">
                <a:solidFill>
                  <a:srgbClr val="0070C0"/>
                </a:solidFill>
                <a:effectLst/>
                <a:latin typeface="Segoe UI" panose="020B0502040204020203" pitchFamily="34" charset="0"/>
                <a:ea typeface="Segoe UI" panose="020B0502040204020203" pitchFamily="34" charset="0"/>
                <a:cs typeface="Segoe UI" panose="020B0502040204020203" pitchFamily="34" charset="0"/>
              </a:rPr>
              <a:t>Project Management</a:t>
            </a:r>
          </a:p>
        </p:txBody>
      </p:sp>
      <p:sp>
        <p:nvSpPr>
          <p:cNvPr id="5" name="Rectangle 3">
            <a:extLst>
              <a:ext uri="{FF2B5EF4-FFF2-40B4-BE49-F238E27FC236}">
                <a16:creationId xmlns:a16="http://schemas.microsoft.com/office/drawing/2014/main" id="{64E05280-484F-565C-3C6F-F8AB3C9D750C}"/>
              </a:ext>
            </a:extLst>
          </p:cNvPr>
          <p:cNvSpPr txBox="1">
            <a:spLocks noChangeArrowheads="1"/>
          </p:cNvSpPr>
          <p:nvPr/>
        </p:nvSpPr>
        <p:spPr>
          <a:xfrm>
            <a:off x="7410189" y="1605990"/>
            <a:ext cx="2819400" cy="4724400"/>
          </a:xfrm>
          <a:prstGeom prst="rect">
            <a:avLst/>
          </a:prstGeom>
        </p:spPr>
        <p:txBody>
          <a:bodyPr vert="horz" lIns="91440" tIns="45720" rIns="91440" bIns="45720" rtlCol="0">
            <a:noAutofit/>
          </a:bodyPr>
          <a:lstStyle>
            <a:lvl1pPr marL="342900" marR="0" indent="-342900" algn="l" defTabSz="457200" rtl="0" eaLnBrk="1" fontAlgn="auto" latinLnBrk="0" hangingPunct="1">
              <a:lnSpc>
                <a:spcPct val="100000"/>
              </a:lnSpc>
              <a:spcBef>
                <a:spcPts val="0"/>
              </a:spcBef>
              <a:spcAft>
                <a:spcPts val="600"/>
              </a:spcAft>
              <a:buClrTx/>
              <a:buSzPct val="125000"/>
              <a:buFontTx/>
              <a:buBlip>
                <a:blip r:embed="rId6"/>
              </a:buBlip>
              <a:tabLst/>
              <a:defRPr sz="2000" kern="1200">
                <a:solidFill>
                  <a:schemeClr val="tx1"/>
                </a:solidFill>
                <a:latin typeface="Franklin Gothic Book" panose="020B0503020102020204" pitchFamily="34" charset="0"/>
                <a:ea typeface="+mn-ea"/>
                <a:cs typeface="Open Sans"/>
              </a:defRPr>
            </a:lvl1pPr>
            <a:lvl2pPr marL="685800" indent="-228600" algn="l" defTabSz="457200" rtl="0" eaLnBrk="1" latinLnBrk="0" hangingPunct="1">
              <a:spcBef>
                <a:spcPts val="0"/>
              </a:spcBef>
              <a:spcAft>
                <a:spcPts val="600"/>
              </a:spcAft>
              <a:buClr>
                <a:srgbClr val="E31837"/>
              </a:buClr>
              <a:buFont typeface="Franklin Gothic Book" panose="020B0503020102020204" pitchFamily="34" charset="0"/>
              <a:buChar char="•"/>
              <a:defRPr sz="1800" kern="1200">
                <a:solidFill>
                  <a:schemeClr val="tx1"/>
                </a:solidFill>
                <a:latin typeface="Franklin Gothic Book" panose="020B0503020102020204" pitchFamily="34" charset="0"/>
                <a:ea typeface="+mn-ea"/>
                <a:cs typeface="Open Sans"/>
              </a:defRPr>
            </a:lvl2pPr>
            <a:lvl3pPr marL="1035050" indent="-228600" algn="l" defTabSz="457200" rtl="0" eaLnBrk="1" latinLnBrk="0" hangingPunct="1">
              <a:spcBef>
                <a:spcPts val="0"/>
              </a:spcBef>
              <a:spcAft>
                <a:spcPts val="600"/>
              </a:spcAft>
              <a:buClr>
                <a:srgbClr val="E31837"/>
              </a:buClr>
              <a:buFont typeface="Franklin Gothic Book" panose="020B0503020102020204" pitchFamily="34" charset="0"/>
              <a:buChar char="—"/>
              <a:defRPr sz="1600" kern="1200">
                <a:solidFill>
                  <a:schemeClr val="tx1"/>
                </a:solidFill>
                <a:latin typeface="Franklin Gothic Book" panose="020B0503020102020204" pitchFamily="34" charset="0"/>
                <a:ea typeface="+mn-ea"/>
                <a:cs typeface="Open Sans"/>
              </a:defRPr>
            </a:lvl3pPr>
            <a:lvl4pPr marL="1600200" indent="-228600" algn="l" defTabSz="457200" rtl="0" eaLnBrk="1" latinLnBrk="0" hangingPunct="1">
              <a:spcBef>
                <a:spcPts val="0"/>
              </a:spcBef>
              <a:spcAft>
                <a:spcPts val="600"/>
              </a:spcAft>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ts val="0"/>
              </a:spcBef>
              <a:spcAft>
                <a:spcPts val="600"/>
              </a:spcAft>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ctr">
              <a:lnSpc>
                <a:spcPct val="90000"/>
              </a:lnSpc>
              <a:buClr>
                <a:schemeClr val="tx1"/>
              </a:buClr>
              <a:buFont typeface="Wingdings" panose="05000000000000000000" pitchFamily="2" charset="2"/>
              <a:buNone/>
            </a:pPr>
            <a:r>
              <a:rPr lang="en-US" altLang="en-US" sz="1800" u="sng" dirty="0">
                <a:latin typeface="Segoe UI" panose="020B0502040204020203" pitchFamily="34" charset="0"/>
                <a:ea typeface="Segoe UI" panose="020B0502040204020203" pitchFamily="34" charset="0"/>
                <a:cs typeface="Segoe UI" panose="020B0502040204020203" pitchFamily="34" charset="0"/>
              </a:rPr>
              <a:t>UTILITY COSTS</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Electric</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Fuel Oil (Generators/Boilers)</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Natural Gas</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Water &amp; Sewer</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Chilled Water</a:t>
            </a:r>
          </a:p>
          <a:p>
            <a:pPr>
              <a:lnSpc>
                <a:spcPct val="90000"/>
              </a:lnSpc>
              <a:buFontTx/>
              <a:buChar char="•"/>
            </a:pPr>
            <a:r>
              <a:rPr lang="en-US" altLang="en-US" sz="1400" dirty="0">
                <a:latin typeface="Segoe UI" panose="020B0502040204020203" pitchFamily="34" charset="0"/>
                <a:ea typeface="Segoe UI" panose="020B0502040204020203" pitchFamily="34" charset="0"/>
                <a:cs typeface="Segoe UI" panose="020B0502040204020203" pitchFamily="34" charset="0"/>
              </a:rPr>
              <a:t>Steam</a:t>
            </a:r>
          </a:p>
          <a:p>
            <a:pPr>
              <a:lnSpc>
                <a:spcPct val="90000"/>
              </a:lnSpc>
              <a:buFontTx/>
              <a:buChar char="•"/>
            </a:pPr>
            <a:endParaRPr lang="en-US" altLang="en-US" sz="1600" dirty="0"/>
          </a:p>
          <a:p>
            <a:pPr>
              <a:lnSpc>
                <a:spcPct val="90000"/>
              </a:lnSpc>
              <a:buFontTx/>
              <a:buChar char="•"/>
            </a:pPr>
            <a:endParaRPr lang="en-US" altLang="en-US" sz="1600" dirty="0"/>
          </a:p>
          <a:p>
            <a:pPr>
              <a:lnSpc>
                <a:spcPct val="90000"/>
              </a:lnSpc>
              <a:buClr>
                <a:schemeClr val="tx1"/>
              </a:buClr>
              <a:buFont typeface="Wingdings" panose="05000000000000000000" pitchFamily="2" charset="2"/>
              <a:buNone/>
            </a:pPr>
            <a:endParaRPr lang="en-US" altLang="en-US" sz="1600" dirty="0"/>
          </a:p>
        </p:txBody>
      </p:sp>
      <p:sp>
        <p:nvSpPr>
          <p:cNvPr id="6" name="TextBox 5">
            <a:extLst>
              <a:ext uri="{FF2B5EF4-FFF2-40B4-BE49-F238E27FC236}">
                <a16:creationId xmlns:a16="http://schemas.microsoft.com/office/drawing/2014/main" id="{3E6414AC-5312-7330-6C51-108503023130}"/>
              </a:ext>
            </a:extLst>
          </p:cNvPr>
          <p:cNvSpPr txBox="1"/>
          <p:nvPr/>
        </p:nvSpPr>
        <p:spPr>
          <a:xfrm>
            <a:off x="1229193" y="5607338"/>
            <a:ext cx="9877218" cy="461665"/>
          </a:xfrm>
          <a:prstGeom prst="rect">
            <a:avLst/>
          </a:prstGeom>
          <a:noFill/>
        </p:spPr>
        <p:txBody>
          <a:bodyPr wrap="square" rtlCol="0">
            <a:spAutoFit/>
          </a:bodyPr>
          <a:lstStyle/>
          <a:p>
            <a:r>
              <a:rPr lang="en-US" sz="2400" dirty="0"/>
              <a:t>Ways to allocate UCA= Campus Wide or Building Specific</a:t>
            </a:r>
            <a:endParaRPr lang="en-US" sz="3200" b="1" dirty="0"/>
          </a:p>
        </p:txBody>
      </p:sp>
    </p:spTree>
    <p:extLst>
      <p:ext uri="{BB962C8B-B14F-4D97-AF65-F5344CB8AC3E}">
        <p14:creationId xmlns:p14="http://schemas.microsoft.com/office/powerpoint/2010/main" val="1332070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B57FB9A1-050E-40E5-9604-474002BBD086}"/>
              </a:ext>
            </a:extLst>
          </p:cNvPr>
          <p:cNvGraphicFramePr>
            <a:graphicFrameLocks noChangeAspect="1"/>
          </p:cNvGraphicFramePr>
          <p:nvPr>
            <p:custDataLst>
              <p:tags r:id="rId1"/>
            </p:custDataLst>
            <p:extLst>
              <p:ext uri="{D42A27DB-BD31-4B8C-83A1-F6EECF244321}">
                <p14:modId xmlns:p14="http://schemas.microsoft.com/office/powerpoint/2010/main" val="9386616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6" name="think-cell data - do not delete" hidden="1">
                        <a:extLst>
                          <a:ext uri="{FF2B5EF4-FFF2-40B4-BE49-F238E27FC236}">
                            <a16:creationId xmlns:a16="http://schemas.microsoft.com/office/drawing/2014/main" id="{B57FB9A1-050E-40E5-9604-474002BBD0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12" name="Straight Connector 11">
            <a:extLst>
              <a:ext uri="{FF2B5EF4-FFF2-40B4-BE49-F238E27FC236}">
                <a16:creationId xmlns:a16="http://schemas.microsoft.com/office/drawing/2014/main" id="{471698C2-3DA9-4D01-9FD1-C0204308398D}"/>
              </a:ext>
            </a:extLst>
          </p:cNvPr>
          <p:cNvCxnSpPr>
            <a:cxnSpLocks/>
          </p:cNvCxnSpPr>
          <p:nvPr/>
        </p:nvCxnSpPr>
        <p:spPr>
          <a:xfrm flipV="1">
            <a:off x="466669" y="2925345"/>
            <a:ext cx="8841997" cy="1"/>
          </a:xfrm>
          <a:prstGeom prst="line">
            <a:avLst/>
          </a:prstGeom>
          <a:ln w="76200"/>
        </p:spPr>
        <p:style>
          <a:lnRef idx="1">
            <a:schemeClr val="accent6"/>
          </a:lnRef>
          <a:fillRef idx="0">
            <a:schemeClr val="accent6"/>
          </a:fillRef>
          <a:effectRef idx="0">
            <a:schemeClr val="accent6"/>
          </a:effectRef>
          <a:fontRef idx="minor">
            <a:schemeClr val="tx1"/>
          </a:fontRef>
        </p:style>
      </p:cxnSp>
      <p:sp>
        <p:nvSpPr>
          <p:cNvPr id="13" name="Rectangle 12">
            <a:extLst>
              <a:ext uri="{FF2B5EF4-FFF2-40B4-BE49-F238E27FC236}">
                <a16:creationId xmlns:a16="http://schemas.microsoft.com/office/drawing/2014/main" id="{9FC3C311-2F24-4D46-BFE2-E072B099F7C1}"/>
              </a:ext>
            </a:extLst>
          </p:cNvPr>
          <p:cNvSpPr/>
          <p:nvPr/>
        </p:nvSpPr>
        <p:spPr>
          <a:xfrm>
            <a:off x="638641" y="2007374"/>
            <a:ext cx="8748321" cy="75509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dirty="0">
                <a:solidFill>
                  <a:schemeClr val="tx1"/>
                </a:solidFill>
              </a:rPr>
              <a:t>∑</a:t>
            </a:r>
            <a:r>
              <a:rPr lang="en-US" sz="2400" b="1" dirty="0">
                <a:solidFill>
                  <a:schemeClr val="tx1"/>
                </a:solidFill>
              </a:rPr>
              <a:t>[Building Utility $ x (Building ESF %</a:t>
            </a:r>
            <a:r>
              <a:rPr lang="en-US" sz="2400" b="1" baseline="-25000" dirty="0">
                <a:solidFill>
                  <a:schemeClr val="tx1"/>
                </a:solidFill>
              </a:rPr>
              <a:t>OR</a:t>
            </a:r>
            <a:r>
              <a:rPr lang="en-US" sz="2400" b="1" dirty="0">
                <a:solidFill>
                  <a:schemeClr val="tx1"/>
                </a:solidFill>
              </a:rPr>
              <a:t>- Building ASF %</a:t>
            </a:r>
            <a:r>
              <a:rPr lang="en-US" sz="2400" b="1" baseline="-25000" dirty="0">
                <a:solidFill>
                  <a:schemeClr val="tx1"/>
                </a:solidFill>
              </a:rPr>
              <a:t>OR</a:t>
            </a:r>
            <a:r>
              <a:rPr lang="en-US" sz="2400" b="1" dirty="0">
                <a:solidFill>
                  <a:schemeClr val="tx1"/>
                </a:solidFill>
              </a:rPr>
              <a:t>)]</a:t>
            </a:r>
            <a:endParaRPr lang="en-US" sz="3200" b="1" baseline="-25000" dirty="0">
              <a:solidFill>
                <a:schemeClr val="tx1"/>
              </a:solidFill>
            </a:endParaRPr>
          </a:p>
        </p:txBody>
      </p:sp>
      <p:sp>
        <p:nvSpPr>
          <p:cNvPr id="14" name="Rectangle 13">
            <a:extLst>
              <a:ext uri="{FF2B5EF4-FFF2-40B4-BE49-F238E27FC236}">
                <a16:creationId xmlns:a16="http://schemas.microsoft.com/office/drawing/2014/main" id="{909AAF28-2BE8-46F0-B1FB-9BE6FBC80731}"/>
              </a:ext>
            </a:extLst>
          </p:cNvPr>
          <p:cNvSpPr/>
          <p:nvPr/>
        </p:nvSpPr>
        <p:spPr>
          <a:xfrm>
            <a:off x="1884408" y="3070417"/>
            <a:ext cx="6006517" cy="75509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On-Campus Research Base</a:t>
            </a:r>
            <a:endParaRPr lang="en-US" sz="3200" b="1" baseline="-25000">
              <a:solidFill>
                <a:schemeClr val="tx1"/>
              </a:solidFill>
            </a:endParaRPr>
          </a:p>
        </p:txBody>
      </p:sp>
      <p:sp>
        <p:nvSpPr>
          <p:cNvPr id="11" name="TextBox 10">
            <a:extLst>
              <a:ext uri="{FF2B5EF4-FFF2-40B4-BE49-F238E27FC236}">
                <a16:creationId xmlns:a16="http://schemas.microsoft.com/office/drawing/2014/main" id="{462BEBCB-587B-4AEB-9810-C5E76BF1AA72}"/>
              </a:ext>
            </a:extLst>
          </p:cNvPr>
          <p:cNvSpPr txBox="1"/>
          <p:nvPr/>
        </p:nvSpPr>
        <p:spPr>
          <a:xfrm>
            <a:off x="9386963" y="2602180"/>
            <a:ext cx="2281806" cy="646331"/>
          </a:xfrm>
          <a:prstGeom prst="rect">
            <a:avLst/>
          </a:prstGeom>
          <a:noFill/>
        </p:spPr>
        <p:txBody>
          <a:bodyPr wrap="square" rtlCol="0" anchor="ctr">
            <a:spAutoFit/>
          </a:bodyPr>
          <a:lstStyle/>
          <a:p>
            <a:r>
              <a:rPr lang="en-US" sz="3600"/>
              <a:t>= UCA</a:t>
            </a:r>
            <a:endParaRPr lang="en-US"/>
          </a:p>
        </p:txBody>
      </p:sp>
      <p:sp>
        <p:nvSpPr>
          <p:cNvPr id="15" name="TextBox 14">
            <a:extLst>
              <a:ext uri="{FF2B5EF4-FFF2-40B4-BE49-F238E27FC236}">
                <a16:creationId xmlns:a16="http://schemas.microsoft.com/office/drawing/2014/main" id="{3E6014FB-9140-4837-942C-1B6D45CC25D7}"/>
              </a:ext>
            </a:extLst>
          </p:cNvPr>
          <p:cNvSpPr txBox="1"/>
          <p:nvPr/>
        </p:nvSpPr>
        <p:spPr>
          <a:xfrm>
            <a:off x="252020" y="3916716"/>
            <a:ext cx="11687960" cy="2090509"/>
          </a:xfrm>
          <a:prstGeom prst="rect">
            <a:avLst/>
          </a:prstGeom>
          <a:noFill/>
        </p:spPr>
        <p:txBody>
          <a:bodyPr wrap="square">
            <a:spAutoFit/>
          </a:bodyPr>
          <a:lstStyle/>
          <a:p>
            <a:pPr marL="457200" indent="-457200" algn="l">
              <a:lnSpc>
                <a:spcPct val="110000"/>
              </a:lnSpc>
              <a:spcBef>
                <a:spcPct val="0"/>
              </a:spcBef>
              <a:buSzPct val="100000"/>
              <a:buFont typeface="Century Gothic" panose="020B0502020202020204" pitchFamily="34" charset="0"/>
              <a:buAutoNum type="arabicPeriod"/>
            </a:pPr>
            <a:r>
              <a:rPr lang="en-US" altLang="en-US" sz="1800" dirty="0">
                <a:latin typeface="Segoe UI" panose="020B0502040204020203" pitchFamily="34" charset="0"/>
                <a:cs typeface="Segoe UI" panose="020B0502040204020203" pitchFamily="34" charset="0"/>
              </a:rPr>
              <a:t>Allocate your utility costs to building using unweighted space.</a:t>
            </a:r>
          </a:p>
          <a:p>
            <a:pPr marL="914400" lvl="1" indent="-457200">
              <a:spcBef>
                <a:spcPct val="0"/>
              </a:spcBef>
              <a:buSzPct val="100000"/>
              <a:buFont typeface="Century Gothic" panose="020B0502020202020204" pitchFamily="34" charset="0"/>
              <a:buAutoNum type="arabicPeriod"/>
            </a:pPr>
            <a:r>
              <a:rPr lang="en-US" altLang="en-US" dirty="0">
                <a:latin typeface="Segoe UI" panose="020B0502040204020203" pitchFamily="34" charset="0"/>
                <a:cs typeface="Segoe UI" panose="020B0502040204020203" pitchFamily="34" charset="0"/>
              </a:rPr>
              <a:t>For all multifunction buildings where metering can’t isolate utility costs to a single function, allocate your utility costs to building using weighted space: Research Lab area x Research Energy Use Index (REUI)</a:t>
            </a:r>
          </a:p>
          <a:p>
            <a:pPr marL="914400" lvl="1" indent="-457200">
              <a:spcBef>
                <a:spcPct val="0"/>
              </a:spcBef>
              <a:buSzPct val="100000"/>
              <a:buFont typeface="Century Gothic" panose="020B0502020202020204" pitchFamily="34" charset="0"/>
              <a:buAutoNum type="arabicPeriod"/>
            </a:pPr>
            <a:r>
              <a:rPr lang="en-US" altLang="en-US" dirty="0">
                <a:latin typeface="Segoe UI" panose="020B0502040204020203" pitchFamily="34" charset="0"/>
                <a:cs typeface="Segoe UI" panose="020B0502040204020203" pitchFamily="34" charset="0"/>
              </a:rPr>
              <a:t>Campus Wide</a:t>
            </a:r>
          </a:p>
          <a:p>
            <a:pPr marL="914400" lvl="1" indent="-457200">
              <a:spcBef>
                <a:spcPct val="0"/>
              </a:spcBef>
              <a:buSzPct val="100000"/>
              <a:buFont typeface="Century Gothic" panose="020B0502020202020204" pitchFamily="34" charset="0"/>
              <a:buAutoNum type="arabicPeriod"/>
            </a:pPr>
            <a:r>
              <a:rPr lang="en-US" altLang="en-US" dirty="0">
                <a:latin typeface="Segoe UI" panose="020B0502040204020203" pitchFamily="34" charset="0"/>
                <a:cs typeface="Segoe UI" panose="020B0502040204020203" pitchFamily="34" charset="0"/>
              </a:rPr>
              <a:t>Subset of Campus Wide/Plant</a:t>
            </a:r>
          </a:p>
          <a:p>
            <a:pPr marL="457200" indent="-457200" algn="l">
              <a:lnSpc>
                <a:spcPct val="110000"/>
              </a:lnSpc>
              <a:spcBef>
                <a:spcPct val="0"/>
              </a:spcBef>
              <a:buSzPct val="100000"/>
              <a:buFont typeface="Century Gothic" panose="020B0502020202020204" pitchFamily="34" charset="0"/>
              <a:buAutoNum type="arabicPeriod"/>
            </a:pPr>
            <a:r>
              <a:rPr lang="en-US" altLang="en-US" sz="1800" dirty="0">
                <a:latin typeface="Segoe UI" panose="020B0502040204020203" pitchFamily="34" charset="0"/>
                <a:cs typeface="Segoe UI" panose="020B0502040204020203" pitchFamily="34" charset="0"/>
              </a:rPr>
              <a:t>Delta of the two allocations over the Research MTDC.</a:t>
            </a:r>
          </a:p>
          <a:p>
            <a:pPr marL="457200" indent="-457200" algn="l">
              <a:lnSpc>
                <a:spcPct val="110000"/>
              </a:lnSpc>
              <a:spcBef>
                <a:spcPct val="0"/>
              </a:spcBef>
              <a:buSzPct val="100000"/>
              <a:buFont typeface="Century Gothic" panose="020B0502020202020204" pitchFamily="34" charset="0"/>
              <a:buAutoNum type="arabicPeriod"/>
            </a:pPr>
            <a:r>
              <a:rPr lang="en-US" altLang="en-US" sz="1800" dirty="0">
                <a:latin typeface="Segoe UI" panose="020B0502040204020203" pitchFamily="34" charset="0"/>
                <a:cs typeface="Segoe UI" panose="020B0502040204020203" pitchFamily="34" charset="0"/>
              </a:rPr>
              <a:t>The UCA is capped at 1.3 points.</a:t>
            </a:r>
          </a:p>
        </p:txBody>
      </p:sp>
      <p:sp>
        <p:nvSpPr>
          <p:cNvPr id="4" name="Slide Number Placeholder 2">
            <a:extLst>
              <a:ext uri="{FF2B5EF4-FFF2-40B4-BE49-F238E27FC236}">
                <a16:creationId xmlns:a16="http://schemas.microsoft.com/office/drawing/2014/main" id="{55890DBA-EB76-8445-567C-AADDEFA9A048}"/>
              </a:ext>
            </a:extLst>
          </p:cNvPr>
          <p:cNvSpPr txBox="1">
            <a:spLocks/>
          </p:cNvSpPr>
          <p:nvPr/>
        </p:nvSpPr>
        <p:spPr>
          <a:xfrm>
            <a:off x="158967" y="6383348"/>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12</a:t>
            </a:fld>
            <a:endParaRPr lang="en-US" sz="1200" dirty="0">
              <a:solidFill>
                <a:schemeClr val="tx1"/>
              </a:solidFill>
              <a:latin typeface="Segoe UI" panose="020B0502040204020203" pitchFamily="34" charset="0"/>
              <a:cs typeface="Segoe UI" panose="020B0502040204020203" pitchFamily="34" charset="0"/>
            </a:endParaRPr>
          </a:p>
        </p:txBody>
      </p:sp>
      <p:sp>
        <p:nvSpPr>
          <p:cNvPr id="3" name="Title 2">
            <a:extLst>
              <a:ext uri="{FF2B5EF4-FFF2-40B4-BE49-F238E27FC236}">
                <a16:creationId xmlns:a16="http://schemas.microsoft.com/office/drawing/2014/main" id="{E4FE4A6F-9238-A196-5377-05E5FB9435EB}"/>
              </a:ext>
            </a:extLst>
          </p:cNvPr>
          <p:cNvSpPr>
            <a:spLocks noGrp="1"/>
          </p:cNvSpPr>
          <p:nvPr>
            <p:ph type="title"/>
          </p:nvPr>
        </p:nvSpPr>
        <p:spPr/>
        <p:txBody>
          <a:bodyPr/>
          <a:lstStyle/>
          <a:p>
            <a:r>
              <a:rPr lang="en-US" altLang="en-US" sz="3200" dirty="0">
                <a:solidFill>
                  <a:schemeClr val="accent1"/>
                </a:solidFill>
                <a:latin typeface="Segoe UI Semibold"/>
                <a:cs typeface="Segoe UI Semibold"/>
              </a:rPr>
              <a:t>The General UCA Equation</a:t>
            </a:r>
            <a:endParaRPr lang="en-US" sz="3200" dirty="0"/>
          </a:p>
        </p:txBody>
      </p:sp>
    </p:spTree>
    <p:extLst>
      <p:ext uri="{BB962C8B-B14F-4D97-AF65-F5344CB8AC3E}">
        <p14:creationId xmlns:p14="http://schemas.microsoft.com/office/powerpoint/2010/main" val="2285307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B2E97F30-609D-4F8E-9426-BCD8FEE7833A}"/>
              </a:ext>
            </a:extLst>
          </p:cNvPr>
          <p:cNvGraphicFramePr>
            <a:graphicFrameLocks noChangeAspect="1"/>
          </p:cNvGraphicFramePr>
          <p:nvPr>
            <p:custDataLst>
              <p:tags r:id="rId1"/>
            </p:custDataLst>
            <p:extLst>
              <p:ext uri="{D42A27DB-BD31-4B8C-83A1-F6EECF244321}">
                <p14:modId xmlns:p14="http://schemas.microsoft.com/office/powerpoint/2010/main" val="10228529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B2E97F30-609D-4F8E-9426-BCD8FEE7833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panose="020B0702040204020203" pitchFamily="34" charset="0"/>
              </a:rPr>
              <a:t>The Building Calculation</a:t>
            </a:r>
            <a:endParaRPr lang="en-US" dirty="0">
              <a:solidFill>
                <a:schemeClr val="accent1"/>
              </a:solidFill>
            </a:endParaRPr>
          </a:p>
        </p:txBody>
      </p:sp>
      <p:graphicFrame>
        <p:nvGraphicFramePr>
          <p:cNvPr id="13" name="Table 12">
            <a:extLst>
              <a:ext uri="{FF2B5EF4-FFF2-40B4-BE49-F238E27FC236}">
                <a16:creationId xmlns:a16="http://schemas.microsoft.com/office/drawing/2014/main" id="{4F7AAA4A-FD17-1E0E-8A05-F65A66B12B90}"/>
              </a:ext>
            </a:extLst>
          </p:cNvPr>
          <p:cNvGraphicFramePr>
            <a:graphicFrameLocks noGrp="1"/>
          </p:cNvGraphicFramePr>
          <p:nvPr>
            <p:extLst>
              <p:ext uri="{D42A27DB-BD31-4B8C-83A1-F6EECF244321}">
                <p14:modId xmlns:p14="http://schemas.microsoft.com/office/powerpoint/2010/main" val="1978836214"/>
              </p:ext>
            </p:extLst>
          </p:nvPr>
        </p:nvGraphicFramePr>
        <p:xfrm>
          <a:off x="1524000" y="2076600"/>
          <a:ext cx="8953754" cy="3635502"/>
        </p:xfrm>
        <a:graphic>
          <a:graphicData uri="http://schemas.openxmlformats.org/drawingml/2006/table">
            <a:tbl>
              <a:tblPr/>
              <a:tblGrid>
                <a:gridCol w="2181225">
                  <a:extLst>
                    <a:ext uri="{9D8B030D-6E8A-4147-A177-3AD203B41FA5}">
                      <a16:colId xmlns:a16="http://schemas.microsoft.com/office/drawing/2014/main" val="2191064120"/>
                    </a:ext>
                  </a:extLst>
                </a:gridCol>
                <a:gridCol w="1143000">
                  <a:extLst>
                    <a:ext uri="{9D8B030D-6E8A-4147-A177-3AD203B41FA5}">
                      <a16:colId xmlns:a16="http://schemas.microsoft.com/office/drawing/2014/main" val="3111722659"/>
                    </a:ext>
                  </a:extLst>
                </a:gridCol>
                <a:gridCol w="1143000">
                  <a:extLst>
                    <a:ext uri="{9D8B030D-6E8A-4147-A177-3AD203B41FA5}">
                      <a16:colId xmlns:a16="http://schemas.microsoft.com/office/drawing/2014/main" val="1563946435"/>
                    </a:ext>
                  </a:extLst>
                </a:gridCol>
                <a:gridCol w="1143000">
                  <a:extLst>
                    <a:ext uri="{9D8B030D-6E8A-4147-A177-3AD203B41FA5}">
                      <a16:colId xmlns:a16="http://schemas.microsoft.com/office/drawing/2014/main" val="2115288289"/>
                    </a:ext>
                  </a:extLst>
                </a:gridCol>
                <a:gridCol w="1155336">
                  <a:extLst>
                    <a:ext uri="{9D8B030D-6E8A-4147-A177-3AD203B41FA5}">
                      <a16:colId xmlns:a16="http://schemas.microsoft.com/office/drawing/2014/main" val="3194534913"/>
                    </a:ext>
                  </a:extLst>
                </a:gridCol>
                <a:gridCol w="2188193">
                  <a:extLst>
                    <a:ext uri="{9D8B030D-6E8A-4147-A177-3AD203B41FA5}">
                      <a16:colId xmlns:a16="http://schemas.microsoft.com/office/drawing/2014/main" val="907852211"/>
                    </a:ext>
                  </a:extLst>
                </a:gridCol>
              </a:tblGrid>
              <a:tr h="1033463">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Space</a:t>
                      </a:r>
                      <a:endParaRPr kumimoji="0" lang="en-US" altLang="en-US" sz="1600" b="0" i="0" u="none" strike="noStrike" cap="none" normalizeH="0" baseline="0" dirty="0">
                        <a:ln>
                          <a:noFill/>
                        </a:ln>
                        <a:solidFill>
                          <a:srgbClr val="FFFFFF"/>
                        </a:solidFill>
                        <a:effectLst/>
                        <a:latin typeface="Segoe UI" panose="020B0502040204020203" pitchFamily="34" charset="0"/>
                        <a:cs typeface="Segoe UI" panose="020B05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Function</a:t>
                      </a:r>
                      <a:b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b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(Space TYPE)</a:t>
                      </a:r>
                      <a:endParaRPr kumimoji="0" lang="en-US" altLang="en-US" sz="1600" b="0" i="0" u="none" strike="noStrike" cap="none" normalizeH="0" baseline="0" dirty="0">
                        <a:ln>
                          <a:noFill/>
                        </a:ln>
                        <a:solidFill>
                          <a:srgbClr val="FFFFFF"/>
                        </a:solidFill>
                        <a:effectLst/>
                        <a:latin typeface="Segoe UI" panose="020B0502040204020203" pitchFamily="34" charset="0"/>
                        <a:cs typeface="Segoe UI" panose="020B0502040204020203"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Un-weighted Space</a:t>
                      </a:r>
                      <a:b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b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r>
                        <a:rPr kumimoji="0" lang="en-US" altLang="en-US" sz="1600" b="1" i="0" u="none" strike="noStrike" cap="none" normalizeH="0" baseline="0" dirty="0" err="1">
                          <a:ln>
                            <a:noFill/>
                          </a:ln>
                          <a:solidFill>
                            <a:srgbClr val="FFFFFF"/>
                          </a:solidFill>
                          <a:effectLst/>
                          <a:latin typeface="Segoe UI" panose="020B0502040204020203" pitchFamily="34" charset="0"/>
                          <a:cs typeface="Segoe UI" panose="020B0502040204020203" pitchFamily="34" charset="0"/>
                        </a:rPr>
                        <a:t>asf</a:t>
                      </a: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endParaRPr kumimoji="0" lang="en-US" altLang="en-US" sz="1600" b="0" i="0" u="none" strike="noStrike" cap="none" normalizeH="0" baseline="0" dirty="0">
                        <a:ln>
                          <a:noFill/>
                        </a:ln>
                        <a:solidFill>
                          <a:srgbClr val="FFFFFF"/>
                        </a:solidFill>
                        <a:effectLst/>
                        <a:latin typeface="Segoe UI" panose="020B0502040204020203" pitchFamily="34" charset="0"/>
                        <a:cs typeface="Segoe UI" panose="020B0502040204020203" pitchFamily="34"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Un-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weighted 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Effective Area</a:t>
                      </a:r>
                      <a:b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b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REUI = 2</a:t>
                      </a:r>
                      <a:endParaRPr kumimoji="0" lang="en-US" altLang="en-US" sz="1600" b="0" i="0" u="none" strike="noStrike" cap="none" normalizeH="0" baseline="0" dirty="0">
                        <a:ln>
                          <a:noFill/>
                        </a:ln>
                        <a:solidFill>
                          <a:srgbClr val="FFFFFF"/>
                        </a:solidFill>
                        <a:effectLst/>
                        <a:latin typeface="Segoe UI" panose="020B0502040204020203" pitchFamily="34" charset="0"/>
                        <a:cs typeface="Segoe UI" panose="020B0502040204020203"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r>
                        <a:rPr kumimoji="0" lang="en-US" altLang="en-US" sz="1600" b="0" i="0" u="none" strike="noStrike" cap="none" normalizeH="0" baseline="0" dirty="0" err="1">
                          <a:ln>
                            <a:noFill/>
                          </a:ln>
                          <a:solidFill>
                            <a:srgbClr val="FFFFFF"/>
                          </a:solidFill>
                          <a:effectLst/>
                          <a:latin typeface="Segoe UI" panose="020B0502040204020203" pitchFamily="34" charset="0"/>
                          <a:cs typeface="Segoe UI" panose="020B0502040204020203" pitchFamily="34" charset="0"/>
                        </a:rPr>
                        <a:t>asf</a:t>
                      </a: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Effective Area </a:t>
                      </a:r>
                      <a:b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b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Cost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400" dirty="0">
                          <a:solidFill>
                            <a:schemeClr val="bg1"/>
                          </a:solidFill>
                          <a:sym typeface="Symbol" panose="05050102010706020507" pitchFamily="18" charset="2"/>
                        </a:rPr>
                        <a:t></a:t>
                      </a:r>
                      <a:r>
                        <a:rPr lang="en-US" sz="2000" dirty="0">
                          <a:solidFill>
                            <a:schemeClr val="bg1"/>
                          </a:solidFill>
                          <a:sym typeface="Symbol" panose="05050102010706020507" pitchFamily="18" charset="2"/>
                        </a:rPr>
                        <a:t> </a:t>
                      </a: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Util Cost to 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Segoe UI" panose="020B0502040204020203" pitchFamily="34" charset="0"/>
                          <a:cs typeface="Segoe UI" panose="020B0502040204020203" pitchFamily="34" charset="0"/>
                        </a:rPr>
                        <a: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3E61C2"/>
                    </a:solidFill>
                  </a:tcPr>
                </a:tc>
                <a:extLst>
                  <a:ext uri="{0D108BD9-81ED-4DB2-BD59-A6C34878D82A}">
                    <a16:rowId xmlns:a16="http://schemas.microsoft.com/office/drawing/2014/main" val="2007572658"/>
                  </a:ext>
                </a:extLst>
              </a:tr>
              <a:tr h="488442">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Non-OR (non re. Lab)</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65,000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$650,000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65,000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$520,000</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70C0"/>
                          </a:solidFill>
                          <a:effectLst/>
                          <a:latin typeface="Segoe UI" panose="020B0502040204020203" pitchFamily="34" charset="0"/>
                          <a:cs typeface="Segoe UI" panose="020B0502040204020203" pitchFamily="34" charset="0"/>
                        </a:rPr>
                        <a:t>Ignore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extLst>
                  <a:ext uri="{0D108BD9-81ED-4DB2-BD59-A6C34878D82A}">
                    <a16:rowId xmlns:a16="http://schemas.microsoft.com/office/drawing/2014/main" val="1926481634"/>
                  </a:ext>
                </a:extLst>
              </a:tr>
              <a:tr h="423863">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0000"/>
                          </a:solidFill>
                          <a:effectLst/>
                          <a:latin typeface="Segoe UI" panose="020B0502040204020203" pitchFamily="34" charset="0"/>
                          <a:cs typeface="Segoe UI" panose="020B0502040204020203" pitchFamily="34" charset="0"/>
                        </a:rPr>
                        <a:t>Non-OR</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Res.</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Lab</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 HEGIS 250/255)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$100,000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20,000 </a:t>
                      </a:r>
                      <a:endPar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$160,000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70C0"/>
                          </a:solidFill>
                          <a:effectLst/>
                          <a:latin typeface="Segoe UI" panose="020B0502040204020203" pitchFamily="34" charset="0"/>
                          <a:cs typeface="Segoe UI" panose="020B0502040204020203" pitchFamily="34" charset="0"/>
                        </a:rPr>
                        <a:t>Ignore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extLst>
                  <a:ext uri="{0D108BD9-81ED-4DB2-BD59-A6C34878D82A}">
                    <a16:rowId xmlns:a16="http://schemas.microsoft.com/office/drawing/2014/main" val="914221354"/>
                  </a:ext>
                </a:extLst>
              </a:tr>
              <a:tr h="423863">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B050"/>
                          </a:solidFill>
                          <a:effectLst/>
                          <a:latin typeface="Segoe UI" panose="020B0502040204020203" pitchFamily="34" charset="0"/>
                          <a:cs typeface="Segoe UI" panose="020B0502040204020203" pitchFamily="34" charset="0"/>
                        </a:rPr>
                        <a:t>OR</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(non res. Lab – offices, </a:t>
                      </a:r>
                      <a:r>
                        <a:rPr kumimoji="0" lang="en-US" altLang="en-US" sz="1600" b="0" i="0" u="none" strike="noStrike" cap="none" normalizeH="0" baseline="0" dirty="0" err="1">
                          <a:ln>
                            <a:noFill/>
                          </a:ln>
                          <a:solidFill>
                            <a:srgbClr val="000000"/>
                          </a:solidFill>
                          <a:effectLst/>
                          <a:latin typeface="Segoe UI" panose="020B0502040204020203" pitchFamily="34" charset="0"/>
                          <a:cs typeface="Segoe UI" panose="020B0502040204020203" pitchFamily="34" charset="0"/>
                        </a:rPr>
                        <a:t>etc</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$100,000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10,000  </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$80,000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0" i="0" u="none" strike="noStrike" cap="none" normalizeH="0" baseline="0" dirty="0">
                          <a:ln>
                            <a:noFill/>
                          </a:ln>
                          <a:solidFill>
                            <a:srgbClr val="FF0000"/>
                          </a:solidFill>
                          <a:effectLst/>
                          <a:latin typeface="Segoe UI" panose="020B0502040204020203" pitchFamily="34" charset="0"/>
                          <a:cs typeface="Segoe UI" panose="020B0502040204020203" pitchFamily="34" charset="0"/>
                        </a:rPr>
                        <a:t>$(20,000)</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extLst>
                  <a:ext uri="{0D108BD9-81ED-4DB2-BD59-A6C34878D82A}">
                    <a16:rowId xmlns:a16="http://schemas.microsoft.com/office/drawing/2014/main" val="388596676"/>
                  </a:ext>
                </a:extLst>
              </a:tr>
              <a:tr h="325438">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B050"/>
                          </a:solidFill>
                          <a:effectLst/>
                          <a:latin typeface="Segoe UI" panose="020B0502040204020203" pitchFamily="34" charset="0"/>
                          <a:cs typeface="Segoe UI" panose="020B0502040204020203" pitchFamily="34" charset="0"/>
                        </a:rPr>
                        <a:t>OR</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Res.</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Lab</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 HEGIS 250/255)</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15,000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$150,000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30,000  </a:t>
                      </a:r>
                      <a:endPar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endParaRP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r>
                        <a:rPr kumimoji="0" lang="en-US" altLang="en-US" sz="16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$240,000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B050"/>
                          </a:solidFill>
                          <a:effectLst/>
                          <a:latin typeface="Segoe UI" panose="020B0502040204020203" pitchFamily="34" charset="0"/>
                          <a:cs typeface="Segoe UI" panose="020B0502040204020203" pitchFamily="34" charset="0"/>
                        </a:rPr>
                        <a:t>$90,000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C0E7"/>
                    </a:solidFill>
                  </a:tcPr>
                </a:tc>
                <a:extLst>
                  <a:ext uri="{0D108BD9-81ED-4DB2-BD59-A6C34878D82A}">
                    <a16:rowId xmlns:a16="http://schemas.microsoft.com/office/drawing/2014/main" val="1590271722"/>
                  </a:ext>
                </a:extLst>
              </a:tr>
              <a:tr h="342900">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a:ln>
                            <a:noFill/>
                          </a:ln>
                          <a:solidFill>
                            <a:srgbClr val="000000"/>
                          </a:solidFill>
                          <a:effectLst/>
                          <a:latin typeface="Segoe UI" panose="020B0502040204020203" pitchFamily="34" charset="0"/>
                          <a:cs typeface="Segoe UI" panose="020B0502040204020203" pitchFamily="34" charset="0"/>
                        </a:rPr>
                        <a:t>Bldg</a:t>
                      </a: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Total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100,000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$1,000,000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a:t>
                      </a:r>
                      <a:r>
                        <a:rPr kumimoji="0" lang="en-US" altLang="en-US" sz="1600" b="1"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125,000</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Segoe UI" panose="020B0502040204020203" pitchFamily="34" charset="0"/>
                          <a:cs typeface="Segoe UI" panose="020B0502040204020203" pitchFamily="34" charset="0"/>
                        </a:rPr>
                        <a:t>   $1,000,000</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tc>
                  <a:txBody>
                    <a:bodyPr/>
                    <a:lstStyle>
                      <a:lvl1pPr>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1pPr>
                      <a:lvl2pPr marL="742950" indent="-285750">
                        <a:spcBef>
                          <a:spcPct val="20000"/>
                        </a:spcBef>
                        <a:buClr>
                          <a:schemeClr val="accent1"/>
                        </a:buClr>
                        <a:buSzPct val="76000"/>
                        <a:buFont typeface="Wingdings 2" panose="05020102010507070707" pitchFamily="18" charset="2"/>
                        <a:defRPr sz="2000">
                          <a:solidFill>
                            <a:schemeClr val="tx2"/>
                          </a:solidFill>
                          <a:latin typeface="Century Gothic" panose="020B0502020202020204" pitchFamily="34" charset="0"/>
                        </a:defRPr>
                      </a:lvl2pPr>
                      <a:lvl3pPr marL="1143000" indent="-228600">
                        <a:spcBef>
                          <a:spcPct val="20000"/>
                        </a:spcBef>
                        <a:buClr>
                          <a:schemeClr val="accent1"/>
                        </a:buClr>
                        <a:buSzPct val="76000"/>
                        <a:buFont typeface="Wingdings 2" panose="05020102010507070707" pitchFamily="18" charset="2"/>
                        <a:defRPr>
                          <a:solidFill>
                            <a:schemeClr val="tx2"/>
                          </a:solidFill>
                          <a:latin typeface="Century Gothic" panose="020B0502020202020204" pitchFamily="34" charset="0"/>
                        </a:defRPr>
                      </a:lvl3pPr>
                      <a:lvl4pPr marL="1600200" indent="-228600">
                        <a:spcBef>
                          <a:spcPct val="20000"/>
                        </a:spcBef>
                        <a:buClr>
                          <a:schemeClr val="accent1"/>
                        </a:buClr>
                        <a:buSzPct val="76000"/>
                        <a:buFont typeface="Wingdings 2" panose="05020102010507070707" pitchFamily="18" charset="2"/>
                        <a:defRPr sz="1600">
                          <a:solidFill>
                            <a:schemeClr val="tx2"/>
                          </a:solidFill>
                          <a:latin typeface="Century Gothic" panose="020B0502020202020204" pitchFamily="34" charset="0"/>
                        </a:defRPr>
                      </a:lvl4pPr>
                      <a:lvl5pPr marL="2057400" indent="-228600">
                        <a:spcBef>
                          <a:spcPct val="20000"/>
                        </a:spcBef>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chemeClr val="accent1"/>
                        </a:buClr>
                        <a:buSzPct val="76000"/>
                        <a:buFont typeface="Wingdings 2" panose="05020102010507070707" pitchFamily="18" charset="2"/>
                        <a:defRPr sz="1400">
                          <a:solidFill>
                            <a:schemeClr val="tx2"/>
                          </a:solidFill>
                          <a:latin typeface="Century Gothic" panose="020B0502020202020204" pitchFamily="34" charset="0"/>
                        </a:defRPr>
                      </a:lvl9pPr>
                    </a:lstStyle>
                    <a:p>
                      <a:pPr marL="0" marR="0" lvl="0" indent="0" algn="r" defTabSz="914400" rtl="0" eaLnBrk="1" fontAlgn="t"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B050"/>
                          </a:solidFill>
                          <a:effectLst/>
                          <a:latin typeface="Segoe UI" panose="020B0502040204020203" pitchFamily="34" charset="0"/>
                          <a:cs typeface="Segoe UI" panose="020B0502040204020203" pitchFamily="34" charset="0"/>
                        </a:rPr>
                        <a:t>$70,000    </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8DFF3"/>
                    </a:solidFill>
                  </a:tcPr>
                </a:tc>
                <a:extLst>
                  <a:ext uri="{0D108BD9-81ED-4DB2-BD59-A6C34878D82A}">
                    <a16:rowId xmlns:a16="http://schemas.microsoft.com/office/drawing/2014/main" val="2738965009"/>
                  </a:ext>
                </a:extLst>
              </a:tr>
            </a:tbl>
          </a:graphicData>
        </a:graphic>
      </p:graphicFrame>
      <p:sp>
        <p:nvSpPr>
          <p:cNvPr id="6" name="Slide Number Placeholder 2">
            <a:extLst>
              <a:ext uri="{FF2B5EF4-FFF2-40B4-BE49-F238E27FC236}">
                <a16:creationId xmlns:a16="http://schemas.microsoft.com/office/drawing/2014/main" id="{FF359C2B-F442-57CE-F113-C6080423BFBE}"/>
              </a:ext>
            </a:extLst>
          </p:cNvPr>
          <p:cNvSpPr txBox="1">
            <a:spLocks/>
          </p:cNvSpPr>
          <p:nvPr/>
        </p:nvSpPr>
        <p:spPr>
          <a:xfrm>
            <a:off x="0" y="6433421"/>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13</a:t>
            </a:fld>
            <a:endParaRPr lang="en-US" sz="1200" dirty="0">
              <a:solidFill>
                <a:schemeClr val="tx1"/>
              </a:solidFill>
              <a:latin typeface="Segoe UI" panose="020B0502040204020203" pitchFamily="34" charset="0"/>
              <a:cs typeface="Segoe UI" panose="020B0502040204020203" pitchFamily="34" charset="0"/>
            </a:endParaRPr>
          </a:p>
        </p:txBody>
      </p:sp>
      <p:sp>
        <p:nvSpPr>
          <p:cNvPr id="3" name="Left Brace 2">
            <a:extLst>
              <a:ext uri="{FF2B5EF4-FFF2-40B4-BE49-F238E27FC236}">
                <a16:creationId xmlns:a16="http://schemas.microsoft.com/office/drawing/2014/main" id="{48686762-681E-A61D-914D-2844EF0BFD5B}"/>
              </a:ext>
            </a:extLst>
          </p:cNvPr>
          <p:cNvSpPr/>
          <p:nvPr/>
        </p:nvSpPr>
        <p:spPr>
          <a:xfrm rot="5400000">
            <a:off x="4758199" y="740669"/>
            <a:ext cx="225114" cy="226024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Left Brace 3">
            <a:extLst>
              <a:ext uri="{FF2B5EF4-FFF2-40B4-BE49-F238E27FC236}">
                <a16:creationId xmlns:a16="http://schemas.microsoft.com/office/drawing/2014/main" id="{30E117D9-D316-EEF1-577D-0BD3D4BF1BBB}"/>
              </a:ext>
            </a:extLst>
          </p:cNvPr>
          <p:cNvSpPr/>
          <p:nvPr/>
        </p:nvSpPr>
        <p:spPr>
          <a:xfrm rot="5400000">
            <a:off x="8147023" y="-367649"/>
            <a:ext cx="184585" cy="447687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EB60F324-AC59-9B28-8733-AF8ED05D7081}"/>
              </a:ext>
            </a:extLst>
          </p:cNvPr>
          <p:cNvSpPr txBox="1"/>
          <p:nvPr/>
        </p:nvSpPr>
        <p:spPr>
          <a:xfrm>
            <a:off x="3788197" y="1193076"/>
            <a:ext cx="2165118" cy="646331"/>
          </a:xfrm>
          <a:prstGeom prst="rect">
            <a:avLst/>
          </a:prstGeom>
          <a:noFill/>
        </p:spPr>
        <p:txBody>
          <a:bodyPr wrap="square" rtlCol="0">
            <a:spAutoFit/>
          </a:bodyPr>
          <a:lstStyle/>
          <a:p>
            <a:pPr algn="ctr"/>
            <a:r>
              <a:rPr lang="en-US" dirty="0"/>
              <a:t>Util Cost to OR </a:t>
            </a:r>
          </a:p>
          <a:p>
            <a:pPr algn="ctr"/>
            <a:r>
              <a:rPr lang="en-US" dirty="0"/>
              <a:t>in ICR</a:t>
            </a:r>
          </a:p>
        </p:txBody>
      </p:sp>
      <p:sp>
        <p:nvSpPr>
          <p:cNvPr id="8" name="TextBox 7">
            <a:extLst>
              <a:ext uri="{FF2B5EF4-FFF2-40B4-BE49-F238E27FC236}">
                <a16:creationId xmlns:a16="http://schemas.microsoft.com/office/drawing/2014/main" id="{B2FB3C04-8864-884F-4A03-379DDFB688E4}"/>
              </a:ext>
            </a:extLst>
          </p:cNvPr>
          <p:cNvSpPr txBox="1"/>
          <p:nvPr/>
        </p:nvSpPr>
        <p:spPr>
          <a:xfrm>
            <a:off x="7311585" y="1165482"/>
            <a:ext cx="1855460" cy="646331"/>
          </a:xfrm>
          <a:prstGeom prst="rect">
            <a:avLst/>
          </a:prstGeom>
          <a:noFill/>
        </p:spPr>
        <p:txBody>
          <a:bodyPr wrap="square" rtlCol="0">
            <a:spAutoFit/>
          </a:bodyPr>
          <a:lstStyle/>
          <a:p>
            <a:pPr algn="ctr"/>
            <a:r>
              <a:rPr lang="en-US" dirty="0"/>
              <a:t>For the UCA (Res Lab x REUI)</a:t>
            </a:r>
          </a:p>
        </p:txBody>
      </p:sp>
      <p:sp>
        <p:nvSpPr>
          <p:cNvPr id="9" name="TextBox 8">
            <a:extLst>
              <a:ext uri="{FF2B5EF4-FFF2-40B4-BE49-F238E27FC236}">
                <a16:creationId xmlns:a16="http://schemas.microsoft.com/office/drawing/2014/main" id="{E77217C2-A2C9-F1D8-F377-D6592F8CB592}"/>
              </a:ext>
            </a:extLst>
          </p:cNvPr>
          <p:cNvSpPr txBox="1"/>
          <p:nvPr/>
        </p:nvSpPr>
        <p:spPr>
          <a:xfrm>
            <a:off x="2800308" y="5694884"/>
            <a:ext cx="6401138" cy="461665"/>
          </a:xfrm>
          <a:prstGeom prst="rect">
            <a:avLst/>
          </a:prstGeom>
          <a:noFill/>
        </p:spPr>
        <p:txBody>
          <a:bodyPr wrap="square" rtlCol="0">
            <a:spAutoFit/>
          </a:bodyPr>
          <a:lstStyle/>
          <a:p>
            <a:pPr algn="ctr"/>
            <a:r>
              <a:rPr lang="en-US" sz="2400" dirty="0">
                <a:sym typeface="Symbol" panose="05050102010706020507" pitchFamily="18" charset="2"/>
              </a:rPr>
              <a:t> x </a:t>
            </a:r>
            <a:r>
              <a:rPr lang="en-US" dirty="0"/>
              <a:t>Util Cost to OR / OR MTDC = UCA</a:t>
            </a:r>
          </a:p>
        </p:txBody>
      </p:sp>
    </p:spTree>
    <p:extLst>
      <p:ext uri="{BB962C8B-B14F-4D97-AF65-F5344CB8AC3E}">
        <p14:creationId xmlns:p14="http://schemas.microsoft.com/office/powerpoint/2010/main" val="2254952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5A6AB61-ABCD-48AD-803F-6892D886C9A0}"/>
              </a:ext>
            </a:extLst>
          </p:cNvPr>
          <p:cNvGraphicFramePr>
            <a:graphicFrameLocks noChangeAspect="1"/>
          </p:cNvGraphicFramePr>
          <p:nvPr>
            <p:custDataLst>
              <p:tags r:id="rId1"/>
            </p:custDataLst>
            <p:extLst>
              <p:ext uri="{D42A27DB-BD31-4B8C-83A1-F6EECF244321}">
                <p14:modId xmlns:p14="http://schemas.microsoft.com/office/powerpoint/2010/main" val="1212920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C5A6AB61-ABCD-48AD-803F-6892D886C9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0136A92-350F-42A9-BA9F-1249C6E20975}"/>
              </a:ext>
            </a:extLst>
          </p:cNvPr>
          <p:cNvSpPr>
            <a:spLocks noGrp="1"/>
          </p:cNvSpPr>
          <p:nvPr>
            <p:ph type="ctrTitle"/>
          </p:nvPr>
        </p:nvSpPr>
        <p:spPr/>
        <p:txBody>
          <a:bodyPr vert="horz"/>
          <a:lstStyle/>
          <a:p>
            <a:r>
              <a:rPr lang="en-US"/>
              <a:t>II. Diving Deeper Into the UCA</a:t>
            </a:r>
          </a:p>
        </p:txBody>
      </p:sp>
      <p:sp>
        <p:nvSpPr>
          <p:cNvPr id="6" name="Slide Number Placeholder 2">
            <a:extLst>
              <a:ext uri="{FF2B5EF4-FFF2-40B4-BE49-F238E27FC236}">
                <a16:creationId xmlns:a16="http://schemas.microsoft.com/office/drawing/2014/main" id="{B27A88D9-7CF6-3A69-8DCC-30782BE341C8}"/>
              </a:ext>
            </a:extLst>
          </p:cNvPr>
          <p:cNvSpPr txBox="1">
            <a:spLocks/>
          </p:cNvSpPr>
          <p:nvPr/>
        </p:nvSpPr>
        <p:spPr>
          <a:xfrm>
            <a:off x="0" y="6356148"/>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bg1"/>
                </a:solidFill>
                <a:latin typeface="Segoe UI" panose="020B0502040204020203" pitchFamily="34" charset="0"/>
                <a:cs typeface="Segoe UI" panose="020B0502040204020203" pitchFamily="34" charset="0"/>
              </a:rPr>
              <a:pPr/>
              <a:t>14</a:t>
            </a:fld>
            <a:endParaRPr lang="en-US" sz="12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76152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FC3C311-2F24-4D46-BFE2-E072B099F7C1}"/>
              </a:ext>
            </a:extLst>
          </p:cNvPr>
          <p:cNvSpPr/>
          <p:nvPr/>
        </p:nvSpPr>
        <p:spPr>
          <a:xfrm>
            <a:off x="981514" y="3313239"/>
            <a:ext cx="8607104" cy="75509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b="1">
                <a:solidFill>
                  <a:schemeClr val="tx1"/>
                </a:solidFill>
              </a:rPr>
              <a:t>∑</a:t>
            </a:r>
            <a:r>
              <a:rPr lang="en-US" sz="2400" b="1">
                <a:solidFill>
                  <a:schemeClr val="tx1"/>
                </a:solidFill>
              </a:rPr>
              <a:t>[</a:t>
            </a:r>
            <a:r>
              <a:rPr lang="en-US" sz="2400" b="1">
                <a:solidFill>
                  <a:srgbClr val="0070C0"/>
                </a:solidFill>
              </a:rPr>
              <a:t>(Building ESF %</a:t>
            </a:r>
            <a:r>
              <a:rPr lang="en-US" sz="2400" b="1" baseline="-25000">
                <a:solidFill>
                  <a:srgbClr val="0070C0"/>
                </a:solidFill>
              </a:rPr>
              <a:t>OR</a:t>
            </a:r>
            <a:r>
              <a:rPr lang="en-US" sz="2400" b="1">
                <a:solidFill>
                  <a:srgbClr val="0070C0"/>
                </a:solidFill>
              </a:rPr>
              <a:t>- Building ASF %</a:t>
            </a:r>
            <a:r>
              <a:rPr lang="en-US" sz="2400" b="1" baseline="-25000">
                <a:solidFill>
                  <a:srgbClr val="0070C0"/>
                </a:solidFill>
              </a:rPr>
              <a:t>OR</a:t>
            </a:r>
            <a:r>
              <a:rPr lang="en-US" sz="2400" b="1">
                <a:solidFill>
                  <a:srgbClr val="0070C0"/>
                </a:solidFill>
              </a:rPr>
              <a:t>)</a:t>
            </a:r>
            <a:r>
              <a:rPr lang="en-US" sz="2400" b="1">
                <a:solidFill>
                  <a:schemeClr val="accent5">
                    <a:lumMod val="75000"/>
                  </a:schemeClr>
                </a:solidFill>
              </a:rPr>
              <a:t> </a:t>
            </a:r>
            <a:r>
              <a:rPr lang="en-US" sz="2400" b="1">
                <a:solidFill>
                  <a:schemeClr val="tx1"/>
                </a:solidFill>
              </a:rPr>
              <a:t>x </a:t>
            </a:r>
            <a:r>
              <a:rPr lang="en-US" sz="2400" b="1">
                <a:solidFill>
                  <a:srgbClr val="FF0000"/>
                </a:solidFill>
              </a:rPr>
              <a:t>Building Utility</a:t>
            </a:r>
            <a:r>
              <a:rPr lang="en-US" sz="2400" b="1">
                <a:solidFill>
                  <a:schemeClr val="tx1"/>
                </a:solidFill>
              </a:rPr>
              <a:t>]</a:t>
            </a:r>
            <a:endParaRPr lang="en-US" sz="3200" b="1" baseline="-25000">
              <a:solidFill>
                <a:schemeClr val="tx1"/>
              </a:solidFill>
            </a:endParaRPr>
          </a:p>
        </p:txBody>
      </p:sp>
      <p:sp>
        <p:nvSpPr>
          <p:cNvPr id="14" name="Rectangle 13">
            <a:extLst>
              <a:ext uri="{FF2B5EF4-FFF2-40B4-BE49-F238E27FC236}">
                <a16:creationId xmlns:a16="http://schemas.microsoft.com/office/drawing/2014/main" id="{909AAF28-2BE8-46F0-B1FB-9BE6FBC80731}"/>
              </a:ext>
            </a:extLst>
          </p:cNvPr>
          <p:cNvSpPr/>
          <p:nvPr/>
        </p:nvSpPr>
        <p:spPr>
          <a:xfrm>
            <a:off x="981514" y="4308477"/>
            <a:ext cx="8607103" cy="755099"/>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7030A0"/>
                </a:solidFill>
              </a:rPr>
              <a:t>On-Campus Research Base</a:t>
            </a:r>
            <a:endParaRPr lang="en-US" sz="3200" b="1" baseline="-25000" dirty="0">
              <a:solidFill>
                <a:srgbClr val="7030A0"/>
              </a:solidFill>
            </a:endParaRPr>
          </a:p>
        </p:txBody>
      </p:sp>
      <p:sp>
        <p:nvSpPr>
          <p:cNvPr id="2" name="Left Brace 1">
            <a:extLst>
              <a:ext uri="{FF2B5EF4-FFF2-40B4-BE49-F238E27FC236}">
                <a16:creationId xmlns:a16="http://schemas.microsoft.com/office/drawing/2014/main" id="{F7CBB914-B731-469B-87FA-8CCE5453B992}"/>
              </a:ext>
            </a:extLst>
          </p:cNvPr>
          <p:cNvSpPr/>
          <p:nvPr/>
        </p:nvSpPr>
        <p:spPr>
          <a:xfrm rot="5400000">
            <a:off x="3800212" y="687532"/>
            <a:ext cx="377505" cy="4706223"/>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a:extLst>
              <a:ext uri="{FF2B5EF4-FFF2-40B4-BE49-F238E27FC236}">
                <a16:creationId xmlns:a16="http://schemas.microsoft.com/office/drawing/2014/main" id="{6074E6CF-64B0-4532-AA9F-514214D9CD39}"/>
              </a:ext>
            </a:extLst>
          </p:cNvPr>
          <p:cNvSpPr txBox="1"/>
          <p:nvPr/>
        </p:nvSpPr>
        <p:spPr>
          <a:xfrm>
            <a:off x="2466362" y="2002559"/>
            <a:ext cx="3045203" cy="923330"/>
          </a:xfrm>
          <a:prstGeom prst="rect">
            <a:avLst/>
          </a:prstGeom>
          <a:noFill/>
        </p:spPr>
        <p:txBody>
          <a:bodyPr wrap="square" rtlCol="0">
            <a:spAutoFit/>
          </a:bodyPr>
          <a:lstStyle/>
          <a:p>
            <a:pPr algn="ctr"/>
            <a:r>
              <a:rPr lang="en-US" b="1" i="1">
                <a:solidFill>
                  <a:srgbClr val="0070C0"/>
                </a:solidFill>
              </a:rPr>
              <a:t>You need Buildings that Maximize this calculation</a:t>
            </a:r>
          </a:p>
          <a:p>
            <a:pPr algn="ctr"/>
            <a:r>
              <a:rPr lang="en-US" b="1" i="1">
                <a:solidFill>
                  <a:srgbClr val="0070C0"/>
                </a:solidFill>
              </a:rPr>
              <a:t>(UCA Intensive Building</a:t>
            </a:r>
            <a:r>
              <a:rPr lang="en-US" b="1" i="1">
                <a:solidFill>
                  <a:schemeClr val="accent5">
                    <a:lumMod val="75000"/>
                  </a:schemeClr>
                </a:solidFill>
              </a:rPr>
              <a:t>)</a:t>
            </a:r>
          </a:p>
        </p:txBody>
      </p:sp>
      <p:sp>
        <p:nvSpPr>
          <p:cNvPr id="9" name="TextBox 8">
            <a:extLst>
              <a:ext uri="{FF2B5EF4-FFF2-40B4-BE49-F238E27FC236}">
                <a16:creationId xmlns:a16="http://schemas.microsoft.com/office/drawing/2014/main" id="{843A4C49-B3E5-4CE1-AA4C-1EDE14D6A8F6}"/>
              </a:ext>
            </a:extLst>
          </p:cNvPr>
          <p:cNvSpPr txBox="1"/>
          <p:nvPr/>
        </p:nvSpPr>
        <p:spPr>
          <a:xfrm>
            <a:off x="6743177" y="2283592"/>
            <a:ext cx="2692865" cy="646331"/>
          </a:xfrm>
          <a:prstGeom prst="rect">
            <a:avLst/>
          </a:prstGeom>
          <a:noFill/>
        </p:spPr>
        <p:txBody>
          <a:bodyPr wrap="square" rtlCol="0">
            <a:spAutoFit/>
          </a:bodyPr>
          <a:lstStyle/>
          <a:p>
            <a:pPr algn="ctr"/>
            <a:r>
              <a:rPr lang="en-US" b="1" i="1">
                <a:solidFill>
                  <a:srgbClr val="FF0000"/>
                </a:solidFill>
              </a:rPr>
              <a:t>Those buildings need to be utility intensive</a:t>
            </a:r>
          </a:p>
        </p:txBody>
      </p:sp>
      <p:sp>
        <p:nvSpPr>
          <p:cNvPr id="5" name="Right Brace 4">
            <a:extLst>
              <a:ext uri="{FF2B5EF4-FFF2-40B4-BE49-F238E27FC236}">
                <a16:creationId xmlns:a16="http://schemas.microsoft.com/office/drawing/2014/main" id="{5CA8E4AC-4620-4394-A22B-67239F51EA2F}"/>
              </a:ext>
            </a:extLst>
          </p:cNvPr>
          <p:cNvSpPr/>
          <p:nvPr/>
        </p:nvSpPr>
        <p:spPr>
          <a:xfrm rot="16200000">
            <a:off x="7982031" y="1622810"/>
            <a:ext cx="215159" cy="29980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003BC38-D7FF-47D4-A525-DF5AF0475569}"/>
              </a:ext>
            </a:extLst>
          </p:cNvPr>
          <p:cNvSpPr txBox="1"/>
          <p:nvPr/>
        </p:nvSpPr>
        <p:spPr>
          <a:xfrm>
            <a:off x="10063548" y="3627471"/>
            <a:ext cx="2016161" cy="1200329"/>
          </a:xfrm>
          <a:prstGeom prst="rect">
            <a:avLst/>
          </a:prstGeom>
          <a:noFill/>
        </p:spPr>
        <p:txBody>
          <a:bodyPr wrap="square" lIns="91440" tIns="45720" rIns="91440" bIns="45720" rtlCol="0" anchor="t">
            <a:spAutoFit/>
          </a:bodyPr>
          <a:lstStyle/>
          <a:p>
            <a:pPr algn="ctr"/>
            <a:r>
              <a:rPr lang="en-US" b="1" i="1"/>
              <a:t>The ratio of </a:t>
            </a:r>
          </a:p>
          <a:p>
            <a:pPr algn="ctr"/>
            <a:r>
              <a:rPr lang="en-US" b="1" i="1"/>
              <a:t>utilities to base must provide “head room” </a:t>
            </a:r>
          </a:p>
        </p:txBody>
      </p:sp>
      <p:sp>
        <p:nvSpPr>
          <p:cNvPr id="15" name="Right Brace 14">
            <a:extLst>
              <a:ext uri="{FF2B5EF4-FFF2-40B4-BE49-F238E27FC236}">
                <a16:creationId xmlns:a16="http://schemas.microsoft.com/office/drawing/2014/main" id="{BB4E96A3-CB60-41BB-AD1D-B641A66CD203}"/>
              </a:ext>
            </a:extLst>
          </p:cNvPr>
          <p:cNvSpPr/>
          <p:nvPr/>
        </p:nvSpPr>
        <p:spPr>
          <a:xfrm>
            <a:off x="9981539" y="3313239"/>
            <a:ext cx="230003" cy="17549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6" name="think-cell data - do not delete" hidden="1">
            <a:extLst>
              <a:ext uri="{FF2B5EF4-FFF2-40B4-BE49-F238E27FC236}">
                <a16:creationId xmlns:a16="http://schemas.microsoft.com/office/drawing/2014/main" id="{B57FB9A1-050E-40E5-9604-474002BBD086}"/>
              </a:ext>
            </a:extLst>
          </p:cNvPr>
          <p:cNvGraphicFramePr>
            <a:graphicFrameLocks noChangeAspect="1"/>
          </p:cNvGraphicFramePr>
          <p:nvPr>
            <p:custDataLst>
              <p:tags r:id="rId1"/>
            </p:custDataLst>
            <p:extLst>
              <p:ext uri="{D42A27DB-BD31-4B8C-83A1-F6EECF244321}">
                <p14:modId xmlns:p14="http://schemas.microsoft.com/office/powerpoint/2010/main" val="36215355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6" name="think-cell data - do not delete" hidden="1">
                        <a:extLst>
                          <a:ext uri="{FF2B5EF4-FFF2-40B4-BE49-F238E27FC236}">
                            <a16:creationId xmlns:a16="http://schemas.microsoft.com/office/drawing/2014/main" id="{B57FB9A1-050E-40E5-9604-474002BBD0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C60369AC-45AB-449E-8A06-D11C95548FB5}"/>
              </a:ext>
            </a:extLst>
          </p:cNvPr>
          <p:cNvSpPr>
            <a:spLocks noGrp="1"/>
          </p:cNvSpPr>
          <p:nvPr>
            <p:ph type="title"/>
          </p:nvPr>
        </p:nvSpPr>
        <p:spPr/>
        <p:txBody>
          <a:bodyPr vert="horz">
            <a:normAutofit/>
          </a:bodyPr>
          <a:lstStyle/>
          <a:p>
            <a:r>
              <a:rPr lang="en-US" sz="3200" dirty="0">
                <a:solidFill>
                  <a:schemeClr val="accent1"/>
                </a:solidFill>
                <a:latin typeface="Segoe UI Semibold"/>
                <a:cs typeface="Segoe UI Semibold"/>
              </a:rPr>
              <a:t>The General UCA Equation - Revisited</a:t>
            </a:r>
          </a:p>
        </p:txBody>
      </p:sp>
      <p:cxnSp>
        <p:nvCxnSpPr>
          <p:cNvPr id="16" name="Straight Connector 15">
            <a:extLst>
              <a:ext uri="{FF2B5EF4-FFF2-40B4-BE49-F238E27FC236}">
                <a16:creationId xmlns:a16="http://schemas.microsoft.com/office/drawing/2014/main" id="{080ECB05-C9A5-94B2-9A8F-FAB5F6D68769}"/>
              </a:ext>
            </a:extLst>
          </p:cNvPr>
          <p:cNvCxnSpPr>
            <a:cxnSpLocks/>
          </p:cNvCxnSpPr>
          <p:nvPr/>
        </p:nvCxnSpPr>
        <p:spPr>
          <a:xfrm>
            <a:off x="584462" y="4188406"/>
            <a:ext cx="9274614" cy="0"/>
          </a:xfrm>
          <a:prstGeom prst="line">
            <a:avLst/>
          </a:prstGeom>
          <a:ln w="76200"/>
        </p:spPr>
        <p:style>
          <a:lnRef idx="1">
            <a:schemeClr val="accent6"/>
          </a:lnRef>
          <a:fillRef idx="0">
            <a:schemeClr val="accent6"/>
          </a:fillRef>
          <a:effectRef idx="0">
            <a:schemeClr val="accent6"/>
          </a:effectRef>
          <a:fontRef idx="minor">
            <a:schemeClr val="tx1"/>
          </a:fontRef>
        </p:style>
      </p:cxnSp>
      <p:sp>
        <p:nvSpPr>
          <p:cNvPr id="8" name="Slide Number Placeholder 2">
            <a:extLst>
              <a:ext uri="{FF2B5EF4-FFF2-40B4-BE49-F238E27FC236}">
                <a16:creationId xmlns:a16="http://schemas.microsoft.com/office/drawing/2014/main" id="{14C51317-4FB4-7DF6-4CD5-9E77A30A7B1A}"/>
              </a:ext>
            </a:extLst>
          </p:cNvPr>
          <p:cNvSpPr txBox="1">
            <a:spLocks/>
          </p:cNvSpPr>
          <p:nvPr/>
        </p:nvSpPr>
        <p:spPr>
          <a:xfrm>
            <a:off x="0" y="6407663"/>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15</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48457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88BF5518-D0A7-4690-A9E7-9DBF85E97E31}"/>
              </a:ext>
            </a:extLst>
          </p:cNvPr>
          <p:cNvGraphicFramePr>
            <a:graphicFrameLocks noChangeAspect="1"/>
          </p:cNvGraphicFramePr>
          <p:nvPr>
            <p:custDataLst>
              <p:tags r:id="rId1"/>
            </p:custDataLst>
            <p:extLst>
              <p:ext uri="{D42A27DB-BD31-4B8C-83A1-F6EECF244321}">
                <p14:modId xmlns:p14="http://schemas.microsoft.com/office/powerpoint/2010/main" val="35666590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4" name="think-cell data - do not delete" hidden="1">
                        <a:extLst>
                          <a:ext uri="{FF2B5EF4-FFF2-40B4-BE49-F238E27FC236}">
                            <a16:creationId xmlns:a16="http://schemas.microsoft.com/office/drawing/2014/main" id="{88BF5518-D0A7-4690-A9E7-9DBF85E97E3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1BDA851-AAB7-4A60-B4BE-2863E8BAB999}"/>
              </a:ext>
            </a:extLst>
          </p:cNvPr>
          <p:cNvSpPr>
            <a:spLocks noGrp="1"/>
          </p:cNvSpPr>
          <p:nvPr>
            <p:ph type="title"/>
          </p:nvPr>
        </p:nvSpPr>
        <p:spPr/>
        <p:txBody>
          <a:bodyPr vert="horz"/>
          <a:lstStyle/>
          <a:p>
            <a:r>
              <a:rPr lang="en-US" sz="3200" dirty="0">
                <a:solidFill>
                  <a:schemeClr val="accent1"/>
                </a:solidFill>
                <a:latin typeface="Segoe UI Semibold"/>
                <a:cs typeface="Segoe UI Semibold"/>
              </a:rPr>
              <a:t>“The Math” Behind the Ideal Building</a:t>
            </a:r>
          </a:p>
        </p:txBody>
      </p:sp>
      <p:graphicFrame>
        <p:nvGraphicFramePr>
          <p:cNvPr id="12" name="Table 12">
            <a:extLst>
              <a:ext uri="{FF2B5EF4-FFF2-40B4-BE49-F238E27FC236}">
                <a16:creationId xmlns:a16="http://schemas.microsoft.com/office/drawing/2014/main" id="{24772243-68E7-4294-8EDA-AFF6F358E524}"/>
              </a:ext>
            </a:extLst>
          </p:cNvPr>
          <p:cNvGraphicFramePr>
            <a:graphicFrameLocks noGrp="1"/>
          </p:cNvGraphicFramePr>
          <p:nvPr>
            <p:ph idx="4294967295"/>
            <p:extLst>
              <p:ext uri="{D42A27DB-BD31-4B8C-83A1-F6EECF244321}">
                <p14:modId xmlns:p14="http://schemas.microsoft.com/office/powerpoint/2010/main" val="706644133"/>
              </p:ext>
            </p:extLst>
          </p:nvPr>
        </p:nvGraphicFramePr>
        <p:xfrm>
          <a:off x="6583400" y="4198165"/>
          <a:ext cx="4159122" cy="1524000"/>
        </p:xfrm>
        <a:graphic>
          <a:graphicData uri="http://schemas.openxmlformats.org/drawingml/2006/table">
            <a:tbl>
              <a:tblPr firstRow="1" bandRow="1">
                <a:tableStyleId>{5C22544A-7EE6-4342-B048-85BDC9FD1C3A}</a:tableStyleId>
              </a:tblPr>
              <a:tblGrid>
                <a:gridCol w="2243000">
                  <a:extLst>
                    <a:ext uri="{9D8B030D-6E8A-4147-A177-3AD203B41FA5}">
                      <a16:colId xmlns:a16="http://schemas.microsoft.com/office/drawing/2014/main" val="343292197"/>
                    </a:ext>
                  </a:extLst>
                </a:gridCol>
                <a:gridCol w="1916122">
                  <a:extLst>
                    <a:ext uri="{9D8B030D-6E8A-4147-A177-3AD203B41FA5}">
                      <a16:colId xmlns:a16="http://schemas.microsoft.com/office/drawing/2014/main" val="924075034"/>
                    </a:ext>
                  </a:extLst>
                </a:gridCol>
              </a:tblGrid>
              <a:tr h="761079">
                <a:tc>
                  <a:txBody>
                    <a:bodyPr/>
                    <a:lstStyle/>
                    <a:p>
                      <a:pPr algn="l"/>
                      <a:r>
                        <a:rPr lang="en-US" sz="4400" dirty="0"/>
                        <a:t>~60%</a:t>
                      </a:r>
                    </a:p>
                  </a:txBody>
                  <a:tcPr>
                    <a:solidFill>
                      <a:srgbClr val="415588"/>
                    </a:solidFill>
                  </a:tcPr>
                </a:tc>
                <a:tc>
                  <a:txBody>
                    <a:bodyPr/>
                    <a:lstStyle/>
                    <a:p>
                      <a:endParaRPr lang="en-US" dirty="0"/>
                    </a:p>
                  </a:txBody>
                  <a:tcPr>
                    <a:solidFill>
                      <a:srgbClr val="415588"/>
                    </a:solidFill>
                  </a:tcPr>
                </a:tc>
                <a:extLst>
                  <a:ext uri="{0D108BD9-81ED-4DB2-BD59-A6C34878D82A}">
                    <a16:rowId xmlns:a16="http://schemas.microsoft.com/office/drawing/2014/main" val="1677703786"/>
                  </a:ext>
                </a:extLst>
              </a:tr>
              <a:tr h="761079">
                <a:tc>
                  <a:txBody>
                    <a:bodyPr/>
                    <a:lstStyle/>
                    <a:p>
                      <a:endParaRPr lang="en-US" dirty="0"/>
                    </a:p>
                  </a:txBody>
                  <a:tcPr>
                    <a:solidFill>
                      <a:srgbClr val="CFD1DA"/>
                    </a:solidFill>
                  </a:tcPr>
                </a:tc>
                <a:tc>
                  <a:txBody>
                    <a:bodyPr/>
                    <a:lstStyle/>
                    <a:p>
                      <a:pPr algn="ctr"/>
                      <a:r>
                        <a:rPr lang="en-US" sz="4400" b="1" dirty="0"/>
                        <a:t>~40</a:t>
                      </a:r>
                      <a:r>
                        <a:rPr lang="en-US" sz="4400" dirty="0"/>
                        <a:t>%</a:t>
                      </a:r>
                    </a:p>
                  </a:txBody>
                  <a:tcPr>
                    <a:solidFill>
                      <a:srgbClr val="CFD1DA"/>
                    </a:solidFill>
                  </a:tcPr>
                </a:tc>
                <a:extLst>
                  <a:ext uri="{0D108BD9-81ED-4DB2-BD59-A6C34878D82A}">
                    <a16:rowId xmlns:a16="http://schemas.microsoft.com/office/drawing/2014/main" val="2314201848"/>
                  </a:ext>
                </a:extLst>
              </a:tr>
            </a:tbl>
          </a:graphicData>
        </a:graphic>
      </p:graphicFrame>
      <p:graphicFrame>
        <p:nvGraphicFramePr>
          <p:cNvPr id="6" name="Table 12">
            <a:extLst>
              <a:ext uri="{FF2B5EF4-FFF2-40B4-BE49-F238E27FC236}">
                <a16:creationId xmlns:a16="http://schemas.microsoft.com/office/drawing/2014/main" id="{E884FCC1-CD22-41FB-97AB-6F308BA0A970}"/>
              </a:ext>
            </a:extLst>
          </p:cNvPr>
          <p:cNvGraphicFramePr>
            <a:graphicFrameLocks/>
          </p:cNvGraphicFramePr>
          <p:nvPr>
            <p:extLst>
              <p:ext uri="{D42A27DB-BD31-4B8C-83A1-F6EECF244321}">
                <p14:modId xmlns:p14="http://schemas.microsoft.com/office/powerpoint/2010/main" val="3428532508"/>
              </p:ext>
            </p:extLst>
          </p:nvPr>
        </p:nvGraphicFramePr>
        <p:xfrm>
          <a:off x="1837275" y="2167255"/>
          <a:ext cx="4739693" cy="1842016"/>
        </p:xfrm>
        <a:graphic>
          <a:graphicData uri="http://schemas.openxmlformats.org/drawingml/2006/table">
            <a:tbl>
              <a:tblPr firstRow="1" bandRow="1">
                <a:tableStyleId>{5C22544A-7EE6-4342-B048-85BDC9FD1C3A}</a:tableStyleId>
              </a:tblPr>
              <a:tblGrid>
                <a:gridCol w="2373330">
                  <a:extLst>
                    <a:ext uri="{9D8B030D-6E8A-4147-A177-3AD203B41FA5}">
                      <a16:colId xmlns:a16="http://schemas.microsoft.com/office/drawing/2014/main" val="343292197"/>
                    </a:ext>
                  </a:extLst>
                </a:gridCol>
                <a:gridCol w="2366363">
                  <a:extLst>
                    <a:ext uri="{9D8B030D-6E8A-4147-A177-3AD203B41FA5}">
                      <a16:colId xmlns:a16="http://schemas.microsoft.com/office/drawing/2014/main" val="924075034"/>
                    </a:ext>
                  </a:extLst>
                </a:gridCol>
              </a:tblGrid>
              <a:tr h="921008">
                <a:tc>
                  <a:txBody>
                    <a:bodyPr/>
                    <a:lstStyle/>
                    <a:p>
                      <a:pPr algn="ctr"/>
                      <a:r>
                        <a:rPr lang="en-US" sz="4400" dirty="0"/>
                        <a:t>40%</a:t>
                      </a:r>
                    </a:p>
                  </a:txBody>
                  <a:tcPr>
                    <a:solidFill>
                      <a:srgbClr val="415588"/>
                    </a:solidFill>
                  </a:tcPr>
                </a:tc>
                <a:tc>
                  <a:txBody>
                    <a:bodyPr/>
                    <a:lstStyle/>
                    <a:p>
                      <a:endParaRPr lang="en-US" sz="4400" dirty="0"/>
                    </a:p>
                  </a:txBody>
                  <a:tcPr>
                    <a:solidFill>
                      <a:srgbClr val="415588"/>
                    </a:solidFill>
                  </a:tcPr>
                </a:tc>
                <a:extLst>
                  <a:ext uri="{0D108BD9-81ED-4DB2-BD59-A6C34878D82A}">
                    <a16:rowId xmlns:a16="http://schemas.microsoft.com/office/drawing/2014/main" val="1677703786"/>
                  </a:ext>
                </a:extLst>
              </a:tr>
              <a:tr h="921008">
                <a:tc>
                  <a:txBody>
                    <a:bodyPr/>
                    <a:lstStyle/>
                    <a:p>
                      <a:endParaRPr lang="en-US" sz="4400" dirty="0"/>
                    </a:p>
                  </a:txBody>
                  <a:tcPr>
                    <a:solidFill>
                      <a:srgbClr val="CFD1DA"/>
                    </a:solidFill>
                  </a:tcPr>
                </a:tc>
                <a:tc>
                  <a:txBody>
                    <a:bodyPr/>
                    <a:lstStyle/>
                    <a:p>
                      <a:pPr algn="ctr"/>
                      <a:r>
                        <a:rPr lang="en-US" sz="4400" b="1" dirty="0"/>
                        <a:t>60</a:t>
                      </a:r>
                      <a:r>
                        <a:rPr lang="en-US" sz="4400" dirty="0"/>
                        <a:t>%</a:t>
                      </a:r>
                    </a:p>
                  </a:txBody>
                  <a:tcPr>
                    <a:solidFill>
                      <a:srgbClr val="CFD1DA"/>
                    </a:solidFill>
                  </a:tcPr>
                </a:tc>
                <a:extLst>
                  <a:ext uri="{0D108BD9-81ED-4DB2-BD59-A6C34878D82A}">
                    <a16:rowId xmlns:a16="http://schemas.microsoft.com/office/drawing/2014/main" val="2314201848"/>
                  </a:ext>
                </a:extLst>
              </a:tr>
            </a:tbl>
          </a:graphicData>
        </a:graphic>
      </p:graphicFrame>
      <p:sp>
        <p:nvSpPr>
          <p:cNvPr id="3" name="Rectangle: Rounded Corners 2">
            <a:extLst>
              <a:ext uri="{FF2B5EF4-FFF2-40B4-BE49-F238E27FC236}">
                <a16:creationId xmlns:a16="http://schemas.microsoft.com/office/drawing/2014/main" id="{DF58D2CC-C5E5-4EF5-B902-955FCF915F67}"/>
              </a:ext>
            </a:extLst>
          </p:cNvPr>
          <p:cNvSpPr/>
          <p:nvPr/>
        </p:nvSpPr>
        <p:spPr>
          <a:xfrm>
            <a:off x="797171" y="4543138"/>
            <a:ext cx="3409950" cy="132556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ESF Survey increase: </a:t>
            </a:r>
          </a:p>
          <a:p>
            <a:pPr algn="ctr"/>
            <a:r>
              <a:rPr lang="en-US"/>
              <a:t>~17% </a:t>
            </a:r>
          </a:p>
        </p:txBody>
      </p:sp>
      <p:sp>
        <p:nvSpPr>
          <p:cNvPr id="8" name="Arrow: Curved Down 7">
            <a:extLst>
              <a:ext uri="{FF2B5EF4-FFF2-40B4-BE49-F238E27FC236}">
                <a16:creationId xmlns:a16="http://schemas.microsoft.com/office/drawing/2014/main" id="{6645BCBE-CC75-49DC-816F-B0A64D249A0E}"/>
              </a:ext>
            </a:extLst>
          </p:cNvPr>
          <p:cNvSpPr/>
          <p:nvPr/>
        </p:nvSpPr>
        <p:spPr>
          <a:xfrm rot="1951963">
            <a:off x="6957358" y="2133210"/>
            <a:ext cx="2298485" cy="149453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Rectangle: Rounded Corners 9">
            <a:extLst>
              <a:ext uri="{FF2B5EF4-FFF2-40B4-BE49-F238E27FC236}">
                <a16:creationId xmlns:a16="http://schemas.microsoft.com/office/drawing/2014/main" id="{7BCB502A-123E-44B9-A2B1-08928BC0A993}"/>
              </a:ext>
            </a:extLst>
          </p:cNvPr>
          <p:cNvSpPr/>
          <p:nvPr/>
        </p:nvSpPr>
        <p:spPr>
          <a:xfrm>
            <a:off x="8980590" y="1160032"/>
            <a:ext cx="3034392" cy="2678543"/>
          </a:xfrm>
          <a:prstGeom prst="roundRect">
            <a:avLst/>
          </a:prstGeom>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n-US" dirty="0"/>
              <a:t>By Doubling Lab Space for the ESF calculation</a:t>
            </a:r>
          </a:p>
          <a:p>
            <a:pPr algn="ctr"/>
            <a:r>
              <a:rPr lang="en-US" dirty="0"/>
              <a:t>[REIU = 2]</a:t>
            </a:r>
          </a:p>
          <a:p>
            <a:pPr algn="ctr"/>
            <a:endParaRPr lang="en-US" dirty="0"/>
          </a:p>
          <a:p>
            <a:pPr algn="ctr"/>
            <a:r>
              <a:rPr lang="en-US" dirty="0"/>
              <a:t>The shift allocates costs from Non-Lab Space that is “Non-OR” to Lab space that is “OR” </a:t>
            </a:r>
          </a:p>
        </p:txBody>
      </p:sp>
      <p:grpSp>
        <p:nvGrpSpPr>
          <p:cNvPr id="5" name="Group 4">
            <a:extLst>
              <a:ext uri="{FF2B5EF4-FFF2-40B4-BE49-F238E27FC236}">
                <a16:creationId xmlns:a16="http://schemas.microsoft.com/office/drawing/2014/main" id="{2178D624-FA01-0329-29DA-AE2CB8B2E50E}"/>
              </a:ext>
            </a:extLst>
          </p:cNvPr>
          <p:cNvGrpSpPr/>
          <p:nvPr/>
        </p:nvGrpSpPr>
        <p:grpSpPr>
          <a:xfrm>
            <a:off x="8164550" y="4170028"/>
            <a:ext cx="922615" cy="1483241"/>
            <a:chOff x="8179439" y="4214727"/>
            <a:chExt cx="922615" cy="1483241"/>
          </a:xfrm>
        </p:grpSpPr>
        <p:sp>
          <p:nvSpPr>
            <p:cNvPr id="7" name="Rectangle 6">
              <a:extLst>
                <a:ext uri="{FF2B5EF4-FFF2-40B4-BE49-F238E27FC236}">
                  <a16:creationId xmlns:a16="http://schemas.microsoft.com/office/drawing/2014/main" id="{1FB46EA0-D107-4C2A-A252-EDB085CF22EE}"/>
                </a:ext>
              </a:extLst>
            </p:cNvPr>
            <p:cNvSpPr/>
            <p:nvPr/>
          </p:nvSpPr>
          <p:spPr>
            <a:xfrm>
              <a:off x="8179439" y="4214727"/>
              <a:ext cx="922615" cy="1483241"/>
            </a:xfrm>
            <a:prstGeom prst="rect">
              <a:avLst/>
            </a:prstGeom>
            <a:noFill/>
            <a:ln w="38100">
              <a:solidFill>
                <a:srgbClr val="0070C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9" name="Arrow: Down 8">
              <a:extLst>
                <a:ext uri="{FF2B5EF4-FFF2-40B4-BE49-F238E27FC236}">
                  <a16:creationId xmlns:a16="http://schemas.microsoft.com/office/drawing/2014/main" id="{AE93263C-0A0C-4791-A6D2-F74E520AC665}"/>
                </a:ext>
              </a:extLst>
            </p:cNvPr>
            <p:cNvSpPr/>
            <p:nvPr/>
          </p:nvSpPr>
          <p:spPr>
            <a:xfrm rot="10800000">
              <a:off x="8364521" y="4561721"/>
              <a:ext cx="552450" cy="748494"/>
            </a:xfrm>
            <a:prstGeom prst="downArrow">
              <a:avLst/>
            </a:prstGeom>
            <a:solidFill>
              <a:srgbClr val="0070C0"/>
            </a:solidFill>
            <a:ln>
              <a:solidFill>
                <a:srgbClr val="0070C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18" name="TextBox 17">
            <a:extLst>
              <a:ext uri="{FF2B5EF4-FFF2-40B4-BE49-F238E27FC236}">
                <a16:creationId xmlns:a16="http://schemas.microsoft.com/office/drawing/2014/main" id="{8CA30584-FC42-4F55-A112-F685133895B4}"/>
              </a:ext>
            </a:extLst>
          </p:cNvPr>
          <p:cNvSpPr txBox="1"/>
          <p:nvPr/>
        </p:nvSpPr>
        <p:spPr>
          <a:xfrm>
            <a:off x="2133600" y="1817893"/>
            <a:ext cx="1581150" cy="369332"/>
          </a:xfrm>
          <a:prstGeom prst="rect">
            <a:avLst/>
          </a:prstGeom>
          <a:noFill/>
        </p:spPr>
        <p:txBody>
          <a:bodyPr wrap="square" rtlCol="0">
            <a:spAutoFit/>
          </a:bodyPr>
          <a:lstStyle/>
          <a:p>
            <a:pPr algn="ctr"/>
            <a:r>
              <a:rPr lang="en-US"/>
              <a:t>Lab</a:t>
            </a:r>
          </a:p>
        </p:txBody>
      </p:sp>
      <p:sp>
        <p:nvSpPr>
          <p:cNvPr id="19" name="TextBox 18">
            <a:extLst>
              <a:ext uri="{FF2B5EF4-FFF2-40B4-BE49-F238E27FC236}">
                <a16:creationId xmlns:a16="http://schemas.microsoft.com/office/drawing/2014/main" id="{27E2A94D-BD55-432F-8268-3120EE564824}"/>
              </a:ext>
            </a:extLst>
          </p:cNvPr>
          <p:cNvSpPr txBox="1"/>
          <p:nvPr/>
        </p:nvSpPr>
        <p:spPr>
          <a:xfrm>
            <a:off x="581105" y="2418020"/>
            <a:ext cx="1581150" cy="369332"/>
          </a:xfrm>
          <a:prstGeom prst="rect">
            <a:avLst/>
          </a:prstGeom>
          <a:noFill/>
        </p:spPr>
        <p:txBody>
          <a:bodyPr wrap="square" rtlCol="0">
            <a:spAutoFit/>
          </a:bodyPr>
          <a:lstStyle/>
          <a:p>
            <a:pPr algn="ctr"/>
            <a:r>
              <a:rPr lang="en-US"/>
              <a:t>OR</a:t>
            </a:r>
          </a:p>
        </p:txBody>
      </p:sp>
      <p:sp>
        <p:nvSpPr>
          <p:cNvPr id="20" name="TextBox 19">
            <a:extLst>
              <a:ext uri="{FF2B5EF4-FFF2-40B4-BE49-F238E27FC236}">
                <a16:creationId xmlns:a16="http://schemas.microsoft.com/office/drawing/2014/main" id="{57219D94-1467-44FD-AAC2-F2A84773C1F9}"/>
              </a:ext>
            </a:extLst>
          </p:cNvPr>
          <p:cNvSpPr txBox="1"/>
          <p:nvPr/>
        </p:nvSpPr>
        <p:spPr>
          <a:xfrm>
            <a:off x="4828275" y="1817893"/>
            <a:ext cx="1581150" cy="369332"/>
          </a:xfrm>
          <a:prstGeom prst="rect">
            <a:avLst/>
          </a:prstGeom>
          <a:noFill/>
        </p:spPr>
        <p:txBody>
          <a:bodyPr wrap="square" rtlCol="0">
            <a:spAutoFit/>
          </a:bodyPr>
          <a:lstStyle/>
          <a:p>
            <a:pPr algn="ctr"/>
            <a:r>
              <a:rPr lang="en-US"/>
              <a:t>Non - Lab</a:t>
            </a:r>
          </a:p>
        </p:txBody>
      </p:sp>
      <p:sp>
        <p:nvSpPr>
          <p:cNvPr id="21" name="TextBox 20">
            <a:extLst>
              <a:ext uri="{FF2B5EF4-FFF2-40B4-BE49-F238E27FC236}">
                <a16:creationId xmlns:a16="http://schemas.microsoft.com/office/drawing/2014/main" id="{8FC6CF79-B790-4671-85A1-E736EAF95D69}"/>
              </a:ext>
            </a:extLst>
          </p:cNvPr>
          <p:cNvSpPr txBox="1"/>
          <p:nvPr/>
        </p:nvSpPr>
        <p:spPr>
          <a:xfrm>
            <a:off x="394242" y="3429000"/>
            <a:ext cx="1581150" cy="369332"/>
          </a:xfrm>
          <a:prstGeom prst="rect">
            <a:avLst/>
          </a:prstGeom>
          <a:noFill/>
        </p:spPr>
        <p:txBody>
          <a:bodyPr wrap="square" rtlCol="0">
            <a:spAutoFit/>
          </a:bodyPr>
          <a:lstStyle/>
          <a:p>
            <a:pPr algn="ctr"/>
            <a:r>
              <a:rPr lang="en-US"/>
              <a:t>Non-OR</a:t>
            </a:r>
          </a:p>
        </p:txBody>
      </p:sp>
      <p:sp>
        <p:nvSpPr>
          <p:cNvPr id="22" name="TextBox 21">
            <a:extLst>
              <a:ext uri="{FF2B5EF4-FFF2-40B4-BE49-F238E27FC236}">
                <a16:creationId xmlns:a16="http://schemas.microsoft.com/office/drawing/2014/main" id="{6E2B02C7-BE03-423A-B578-14364C7A7BDE}"/>
              </a:ext>
            </a:extLst>
          </p:cNvPr>
          <p:cNvSpPr txBox="1"/>
          <p:nvPr/>
        </p:nvSpPr>
        <p:spPr>
          <a:xfrm>
            <a:off x="6215450" y="3832999"/>
            <a:ext cx="1581150" cy="369332"/>
          </a:xfrm>
          <a:prstGeom prst="rect">
            <a:avLst/>
          </a:prstGeom>
          <a:noFill/>
        </p:spPr>
        <p:txBody>
          <a:bodyPr wrap="square" rtlCol="0">
            <a:spAutoFit/>
          </a:bodyPr>
          <a:lstStyle/>
          <a:p>
            <a:pPr algn="ctr"/>
            <a:r>
              <a:rPr lang="en-US"/>
              <a:t>Lab</a:t>
            </a:r>
          </a:p>
        </p:txBody>
      </p:sp>
      <p:sp>
        <p:nvSpPr>
          <p:cNvPr id="23" name="TextBox 22">
            <a:extLst>
              <a:ext uri="{FF2B5EF4-FFF2-40B4-BE49-F238E27FC236}">
                <a16:creationId xmlns:a16="http://schemas.microsoft.com/office/drawing/2014/main" id="{C3E15A03-2483-4C48-8B28-E4D92A70CBDD}"/>
              </a:ext>
            </a:extLst>
          </p:cNvPr>
          <p:cNvSpPr txBox="1"/>
          <p:nvPr/>
        </p:nvSpPr>
        <p:spPr>
          <a:xfrm>
            <a:off x="8980589" y="3797779"/>
            <a:ext cx="1581150" cy="369332"/>
          </a:xfrm>
          <a:prstGeom prst="rect">
            <a:avLst/>
          </a:prstGeom>
          <a:noFill/>
        </p:spPr>
        <p:txBody>
          <a:bodyPr wrap="square" rtlCol="0">
            <a:spAutoFit/>
          </a:bodyPr>
          <a:lstStyle/>
          <a:p>
            <a:pPr algn="ctr"/>
            <a:r>
              <a:rPr lang="en-US"/>
              <a:t>Non - Lab</a:t>
            </a:r>
          </a:p>
        </p:txBody>
      </p:sp>
      <p:sp>
        <p:nvSpPr>
          <p:cNvPr id="24" name="TextBox 23">
            <a:extLst>
              <a:ext uri="{FF2B5EF4-FFF2-40B4-BE49-F238E27FC236}">
                <a16:creationId xmlns:a16="http://schemas.microsoft.com/office/drawing/2014/main" id="{EBC292C0-E4D5-43D9-8C6F-511F5040ED7D}"/>
              </a:ext>
            </a:extLst>
          </p:cNvPr>
          <p:cNvSpPr txBox="1"/>
          <p:nvPr/>
        </p:nvSpPr>
        <p:spPr>
          <a:xfrm>
            <a:off x="5180866" y="4434277"/>
            <a:ext cx="1581150" cy="369332"/>
          </a:xfrm>
          <a:prstGeom prst="rect">
            <a:avLst/>
          </a:prstGeom>
          <a:noFill/>
        </p:spPr>
        <p:txBody>
          <a:bodyPr wrap="square" rtlCol="0">
            <a:spAutoFit/>
          </a:bodyPr>
          <a:lstStyle/>
          <a:p>
            <a:pPr algn="ctr"/>
            <a:r>
              <a:rPr lang="en-US"/>
              <a:t>OR</a:t>
            </a:r>
          </a:p>
        </p:txBody>
      </p:sp>
      <p:sp>
        <p:nvSpPr>
          <p:cNvPr id="25" name="TextBox 24">
            <a:extLst>
              <a:ext uri="{FF2B5EF4-FFF2-40B4-BE49-F238E27FC236}">
                <a16:creationId xmlns:a16="http://schemas.microsoft.com/office/drawing/2014/main" id="{20CD6F4A-6116-48BD-B7B3-144382A88412}"/>
              </a:ext>
            </a:extLst>
          </p:cNvPr>
          <p:cNvSpPr txBox="1"/>
          <p:nvPr/>
        </p:nvSpPr>
        <p:spPr>
          <a:xfrm>
            <a:off x="4992001" y="5140281"/>
            <a:ext cx="1581150" cy="369332"/>
          </a:xfrm>
          <a:prstGeom prst="rect">
            <a:avLst/>
          </a:prstGeom>
          <a:noFill/>
        </p:spPr>
        <p:txBody>
          <a:bodyPr wrap="square" rtlCol="0">
            <a:spAutoFit/>
          </a:bodyPr>
          <a:lstStyle/>
          <a:p>
            <a:pPr algn="ctr"/>
            <a:r>
              <a:rPr lang="en-US"/>
              <a:t>Non-OR</a:t>
            </a:r>
          </a:p>
        </p:txBody>
      </p:sp>
      <p:sp>
        <p:nvSpPr>
          <p:cNvPr id="26" name="TextBox 25">
            <a:extLst>
              <a:ext uri="{FF2B5EF4-FFF2-40B4-BE49-F238E27FC236}">
                <a16:creationId xmlns:a16="http://schemas.microsoft.com/office/drawing/2014/main" id="{3351AD48-7513-4639-B292-1C42E4590EBD}"/>
              </a:ext>
            </a:extLst>
          </p:cNvPr>
          <p:cNvSpPr txBox="1"/>
          <p:nvPr/>
        </p:nvSpPr>
        <p:spPr>
          <a:xfrm>
            <a:off x="888521" y="6254151"/>
            <a:ext cx="9845024" cy="369332"/>
          </a:xfrm>
          <a:prstGeom prst="rect">
            <a:avLst/>
          </a:prstGeom>
          <a:noFill/>
        </p:spPr>
        <p:txBody>
          <a:bodyPr wrap="square" rtlCol="0">
            <a:spAutoFit/>
          </a:bodyPr>
          <a:lstStyle/>
          <a:p>
            <a:r>
              <a:rPr lang="en-US">
                <a:solidFill>
                  <a:schemeClr val="bg1"/>
                </a:solidFill>
              </a:rPr>
              <a:t>Disclaimer: This is not a realistic building!</a:t>
            </a:r>
          </a:p>
        </p:txBody>
      </p:sp>
      <p:sp>
        <p:nvSpPr>
          <p:cNvPr id="11" name="Slide Number Placeholder 2">
            <a:extLst>
              <a:ext uri="{FF2B5EF4-FFF2-40B4-BE49-F238E27FC236}">
                <a16:creationId xmlns:a16="http://schemas.microsoft.com/office/drawing/2014/main" id="{0AA5EE9C-8FA4-4784-7B96-D0208B1DC687}"/>
              </a:ext>
            </a:extLst>
          </p:cNvPr>
          <p:cNvSpPr txBox="1">
            <a:spLocks/>
          </p:cNvSpPr>
          <p:nvPr/>
        </p:nvSpPr>
        <p:spPr>
          <a:xfrm>
            <a:off x="0" y="6438817"/>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16</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5757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FAB85AA1-7B2A-49C2-9B24-C5DEB08142C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6" name="think-cell data - do not delete" hidden="1">
                        <a:extLst>
                          <a:ext uri="{FF2B5EF4-FFF2-40B4-BE49-F238E27FC236}">
                            <a16:creationId xmlns:a16="http://schemas.microsoft.com/office/drawing/2014/main" id="{FAB85AA1-7B2A-49C2-9B24-C5DEB08142C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3">
            <a:extLst>
              <a:ext uri="{FF2B5EF4-FFF2-40B4-BE49-F238E27FC236}">
                <a16:creationId xmlns:a16="http://schemas.microsoft.com/office/drawing/2014/main" id="{A9EB6FAB-1D97-472C-8BEF-506E901F0882}"/>
              </a:ext>
            </a:extLst>
          </p:cNvPr>
          <p:cNvSpPr>
            <a:spLocks noGrp="1"/>
          </p:cNvSpPr>
          <p:nvPr>
            <p:ph type="title"/>
          </p:nvPr>
        </p:nvSpPr>
        <p:spPr/>
        <p:txBody>
          <a:bodyPr vert="horz">
            <a:normAutofit fontScale="90000"/>
          </a:bodyPr>
          <a:lstStyle/>
          <a:p>
            <a:r>
              <a:rPr lang="en-US" sz="3600" dirty="0">
                <a:solidFill>
                  <a:schemeClr val="accent1"/>
                </a:solidFill>
                <a:latin typeface="Segoe UI Semibold"/>
                <a:cs typeface="Segoe UI Semibold"/>
              </a:rPr>
              <a:t>Real life examples: Two Campuses, One Combined Rate</a:t>
            </a:r>
            <a:endParaRPr lang="en-US" b="1" dirty="0">
              <a:solidFill>
                <a:srgbClr val="FF0000"/>
              </a:solidFill>
            </a:endParaRPr>
          </a:p>
        </p:txBody>
      </p:sp>
      <p:sp>
        <p:nvSpPr>
          <p:cNvPr id="3" name="Rectangle: Rounded Corners 2">
            <a:extLst>
              <a:ext uri="{FF2B5EF4-FFF2-40B4-BE49-F238E27FC236}">
                <a16:creationId xmlns:a16="http://schemas.microsoft.com/office/drawing/2014/main" id="{5E9DCE8B-58DF-49F2-9C83-F14914E4BBB6}"/>
              </a:ext>
            </a:extLst>
          </p:cNvPr>
          <p:cNvSpPr/>
          <p:nvPr/>
        </p:nvSpPr>
        <p:spPr>
          <a:xfrm>
            <a:off x="2348789" y="4957120"/>
            <a:ext cx="2114026" cy="947556"/>
          </a:xfrm>
          <a:prstGeom prst="roundRect">
            <a:avLst/>
          </a:prstGeom>
          <a:solidFill>
            <a:srgbClr val="087D7C"/>
          </a:solidFill>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a:t>+9% in OR Survey</a:t>
            </a:r>
          </a:p>
        </p:txBody>
      </p:sp>
      <p:graphicFrame>
        <p:nvGraphicFramePr>
          <p:cNvPr id="14" name="Table 12">
            <a:extLst>
              <a:ext uri="{FF2B5EF4-FFF2-40B4-BE49-F238E27FC236}">
                <a16:creationId xmlns:a16="http://schemas.microsoft.com/office/drawing/2014/main" id="{53DB4E16-8B18-4E0B-8CA5-8F702B63A231}"/>
              </a:ext>
            </a:extLst>
          </p:cNvPr>
          <p:cNvGraphicFramePr>
            <a:graphicFrameLocks/>
          </p:cNvGraphicFramePr>
          <p:nvPr>
            <p:extLst>
              <p:ext uri="{D42A27DB-BD31-4B8C-83A1-F6EECF244321}">
                <p14:modId xmlns:p14="http://schemas.microsoft.com/office/powerpoint/2010/main" val="1209694771"/>
              </p:ext>
            </p:extLst>
          </p:nvPr>
        </p:nvGraphicFramePr>
        <p:xfrm>
          <a:off x="1499384" y="3351702"/>
          <a:ext cx="1675747" cy="1031902"/>
        </p:xfrm>
        <a:graphic>
          <a:graphicData uri="http://schemas.openxmlformats.org/drawingml/2006/table">
            <a:tbl>
              <a:tblPr firstRow="1" bandRow="1">
                <a:tableStyleId>{5C22544A-7EE6-4342-B048-85BDC9FD1C3A}</a:tableStyleId>
              </a:tblPr>
              <a:tblGrid>
                <a:gridCol w="797556">
                  <a:extLst>
                    <a:ext uri="{9D8B030D-6E8A-4147-A177-3AD203B41FA5}">
                      <a16:colId xmlns:a16="http://schemas.microsoft.com/office/drawing/2014/main" val="343292197"/>
                    </a:ext>
                  </a:extLst>
                </a:gridCol>
                <a:gridCol w="878191">
                  <a:extLst>
                    <a:ext uri="{9D8B030D-6E8A-4147-A177-3AD203B41FA5}">
                      <a16:colId xmlns:a16="http://schemas.microsoft.com/office/drawing/2014/main" val="924075034"/>
                    </a:ext>
                  </a:extLst>
                </a:gridCol>
              </a:tblGrid>
              <a:tr h="515951">
                <a:tc>
                  <a:txBody>
                    <a:bodyPr/>
                    <a:lstStyle/>
                    <a:p>
                      <a:pPr algn="ctr"/>
                      <a:r>
                        <a:rPr lang="en-US" sz="2000" b="0"/>
                        <a:t>40%</a:t>
                      </a:r>
                    </a:p>
                  </a:txBody>
                  <a:tcPr anchor="ctr">
                    <a:solidFill>
                      <a:srgbClr val="415588"/>
                    </a:solidFill>
                  </a:tcPr>
                </a:tc>
                <a:tc>
                  <a:txBody>
                    <a:bodyPr/>
                    <a:lstStyle/>
                    <a:p>
                      <a:pPr algn="ctr"/>
                      <a:r>
                        <a:rPr lang="en-US" sz="2000" b="0" dirty="0"/>
                        <a:t>11%</a:t>
                      </a:r>
                    </a:p>
                  </a:txBody>
                  <a:tcPr anchor="ctr">
                    <a:solidFill>
                      <a:srgbClr val="415588"/>
                    </a:solidFill>
                  </a:tcPr>
                </a:tc>
                <a:extLst>
                  <a:ext uri="{0D108BD9-81ED-4DB2-BD59-A6C34878D82A}">
                    <a16:rowId xmlns:a16="http://schemas.microsoft.com/office/drawing/2014/main" val="1677703786"/>
                  </a:ext>
                </a:extLst>
              </a:tr>
              <a:tr h="515951">
                <a:tc>
                  <a:txBody>
                    <a:bodyPr/>
                    <a:lstStyle/>
                    <a:p>
                      <a:pPr algn="ctr"/>
                      <a:r>
                        <a:rPr lang="en-US" sz="2000" b="0" dirty="0"/>
                        <a:t>12%</a:t>
                      </a:r>
                    </a:p>
                  </a:txBody>
                  <a:tcPr anchor="ctr">
                    <a:solidFill>
                      <a:srgbClr val="CFD1DA"/>
                    </a:solidFill>
                  </a:tcPr>
                </a:tc>
                <a:tc>
                  <a:txBody>
                    <a:bodyPr/>
                    <a:lstStyle/>
                    <a:p>
                      <a:pPr algn="ctr"/>
                      <a:r>
                        <a:rPr lang="en-US" sz="2000" b="0" dirty="0"/>
                        <a:t>37%</a:t>
                      </a:r>
                    </a:p>
                  </a:txBody>
                  <a:tcPr anchor="ctr">
                    <a:solidFill>
                      <a:srgbClr val="CFD1DA"/>
                    </a:solidFill>
                  </a:tcPr>
                </a:tc>
                <a:extLst>
                  <a:ext uri="{0D108BD9-81ED-4DB2-BD59-A6C34878D82A}">
                    <a16:rowId xmlns:a16="http://schemas.microsoft.com/office/drawing/2014/main" val="2314201848"/>
                  </a:ext>
                </a:extLst>
              </a:tr>
            </a:tbl>
          </a:graphicData>
        </a:graphic>
      </p:graphicFrame>
      <p:sp>
        <p:nvSpPr>
          <p:cNvPr id="16" name="TextBox 15">
            <a:extLst>
              <a:ext uri="{FF2B5EF4-FFF2-40B4-BE49-F238E27FC236}">
                <a16:creationId xmlns:a16="http://schemas.microsoft.com/office/drawing/2014/main" id="{7C6283DE-C4BD-4B1A-9714-DC40177AC3E3}"/>
              </a:ext>
            </a:extLst>
          </p:cNvPr>
          <p:cNvSpPr txBox="1"/>
          <p:nvPr/>
        </p:nvSpPr>
        <p:spPr>
          <a:xfrm>
            <a:off x="1102394" y="3072047"/>
            <a:ext cx="1581150" cy="276999"/>
          </a:xfrm>
          <a:prstGeom prst="rect">
            <a:avLst/>
          </a:prstGeom>
          <a:noFill/>
        </p:spPr>
        <p:txBody>
          <a:bodyPr wrap="square" rtlCol="0">
            <a:spAutoFit/>
          </a:bodyPr>
          <a:lstStyle/>
          <a:p>
            <a:pPr algn="ctr"/>
            <a:r>
              <a:rPr lang="en-US" sz="1200"/>
              <a:t>Lab</a:t>
            </a:r>
          </a:p>
        </p:txBody>
      </p:sp>
      <p:sp>
        <p:nvSpPr>
          <p:cNvPr id="17" name="TextBox 16">
            <a:extLst>
              <a:ext uri="{FF2B5EF4-FFF2-40B4-BE49-F238E27FC236}">
                <a16:creationId xmlns:a16="http://schemas.microsoft.com/office/drawing/2014/main" id="{13F60C2D-8CC4-4DCD-87C2-ECE7F32DC379}"/>
              </a:ext>
            </a:extLst>
          </p:cNvPr>
          <p:cNvSpPr txBox="1"/>
          <p:nvPr/>
        </p:nvSpPr>
        <p:spPr>
          <a:xfrm>
            <a:off x="557761" y="3475362"/>
            <a:ext cx="1581150" cy="276999"/>
          </a:xfrm>
          <a:prstGeom prst="rect">
            <a:avLst/>
          </a:prstGeom>
          <a:noFill/>
        </p:spPr>
        <p:txBody>
          <a:bodyPr wrap="square" rtlCol="0">
            <a:spAutoFit/>
          </a:bodyPr>
          <a:lstStyle/>
          <a:p>
            <a:pPr algn="ctr"/>
            <a:r>
              <a:rPr lang="en-US" sz="1200"/>
              <a:t>OR</a:t>
            </a:r>
          </a:p>
        </p:txBody>
      </p:sp>
      <p:sp>
        <p:nvSpPr>
          <p:cNvPr id="18" name="TextBox 17">
            <a:extLst>
              <a:ext uri="{FF2B5EF4-FFF2-40B4-BE49-F238E27FC236}">
                <a16:creationId xmlns:a16="http://schemas.microsoft.com/office/drawing/2014/main" id="{74B2F22A-F16B-44FF-A664-0CDBAE54A354}"/>
              </a:ext>
            </a:extLst>
          </p:cNvPr>
          <p:cNvSpPr txBox="1"/>
          <p:nvPr/>
        </p:nvSpPr>
        <p:spPr>
          <a:xfrm>
            <a:off x="1964195" y="3069391"/>
            <a:ext cx="1581150" cy="276999"/>
          </a:xfrm>
          <a:prstGeom prst="rect">
            <a:avLst/>
          </a:prstGeom>
          <a:noFill/>
        </p:spPr>
        <p:txBody>
          <a:bodyPr wrap="square" rtlCol="0">
            <a:spAutoFit/>
          </a:bodyPr>
          <a:lstStyle/>
          <a:p>
            <a:pPr algn="ctr"/>
            <a:r>
              <a:rPr lang="en-US" sz="1200"/>
              <a:t>Non - Lab</a:t>
            </a:r>
          </a:p>
        </p:txBody>
      </p:sp>
      <p:sp>
        <p:nvSpPr>
          <p:cNvPr id="19" name="TextBox 18">
            <a:extLst>
              <a:ext uri="{FF2B5EF4-FFF2-40B4-BE49-F238E27FC236}">
                <a16:creationId xmlns:a16="http://schemas.microsoft.com/office/drawing/2014/main" id="{FECA8F44-BA3A-4618-9C84-0EB293863F64}"/>
              </a:ext>
            </a:extLst>
          </p:cNvPr>
          <p:cNvSpPr txBox="1"/>
          <p:nvPr/>
        </p:nvSpPr>
        <p:spPr>
          <a:xfrm>
            <a:off x="393668" y="3969502"/>
            <a:ext cx="1581150" cy="276999"/>
          </a:xfrm>
          <a:prstGeom prst="rect">
            <a:avLst/>
          </a:prstGeom>
          <a:noFill/>
        </p:spPr>
        <p:txBody>
          <a:bodyPr wrap="square" rtlCol="0">
            <a:spAutoFit/>
          </a:bodyPr>
          <a:lstStyle/>
          <a:p>
            <a:pPr algn="ctr"/>
            <a:r>
              <a:rPr lang="en-US" sz="1200"/>
              <a:t>Non-OR</a:t>
            </a:r>
          </a:p>
        </p:txBody>
      </p:sp>
      <p:sp>
        <p:nvSpPr>
          <p:cNvPr id="24" name="Rectangle: Rounded Corners 23">
            <a:extLst>
              <a:ext uri="{FF2B5EF4-FFF2-40B4-BE49-F238E27FC236}">
                <a16:creationId xmlns:a16="http://schemas.microsoft.com/office/drawing/2014/main" id="{59DD5A33-D736-45DB-AAC4-7F794D9CE659}"/>
              </a:ext>
            </a:extLst>
          </p:cNvPr>
          <p:cNvSpPr/>
          <p:nvPr/>
        </p:nvSpPr>
        <p:spPr>
          <a:xfrm>
            <a:off x="1504835" y="4578519"/>
            <a:ext cx="1675747" cy="276999"/>
          </a:xfrm>
          <a:prstGeom prst="roundRect">
            <a:avLst/>
          </a:prstGeom>
          <a:solidFill>
            <a:srgbClr val="4155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ASF Allocation</a:t>
            </a:r>
            <a:endParaRPr lang="en-US"/>
          </a:p>
        </p:txBody>
      </p:sp>
      <p:sp>
        <p:nvSpPr>
          <p:cNvPr id="10" name="Content Placeholder 4">
            <a:extLst>
              <a:ext uri="{FF2B5EF4-FFF2-40B4-BE49-F238E27FC236}">
                <a16:creationId xmlns:a16="http://schemas.microsoft.com/office/drawing/2014/main" id="{B97AB727-8B89-C781-4D89-0EB63FF0ABF8}"/>
              </a:ext>
            </a:extLst>
          </p:cNvPr>
          <p:cNvSpPr txBox="1">
            <a:spLocks/>
          </p:cNvSpPr>
          <p:nvPr/>
        </p:nvSpPr>
        <p:spPr>
          <a:xfrm>
            <a:off x="980367" y="1309073"/>
            <a:ext cx="4637545" cy="1427633"/>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spcBef>
                <a:spcPts val="0"/>
              </a:spcBef>
              <a:buClr>
                <a:srgbClr val="FF0000"/>
              </a:buClr>
            </a:pPr>
            <a:r>
              <a:rPr lang="en-US" sz="1300" dirty="0"/>
              <a:t>~85,000 ASF </a:t>
            </a:r>
          </a:p>
          <a:p>
            <a:pPr>
              <a:spcBef>
                <a:spcPts val="0"/>
              </a:spcBef>
              <a:buClr>
                <a:srgbClr val="FF0000"/>
              </a:buClr>
            </a:pPr>
            <a:r>
              <a:rPr lang="en-US" sz="1300" dirty="0"/>
              <a:t>Research: Biology, Chemistry, Chem/Bio Engineering; High building utility cost density</a:t>
            </a:r>
          </a:p>
          <a:p>
            <a:pPr>
              <a:spcBef>
                <a:spcPts val="0"/>
              </a:spcBef>
              <a:buClr>
                <a:srgbClr val="FF0000"/>
              </a:buClr>
            </a:pPr>
            <a:r>
              <a:rPr lang="en-US" sz="1300" dirty="0"/>
              <a:t>Non-Lab: Café, vacant space</a:t>
            </a:r>
          </a:p>
          <a:p>
            <a:pPr>
              <a:spcBef>
                <a:spcPts val="0"/>
              </a:spcBef>
              <a:buClr>
                <a:srgbClr val="FF0000"/>
              </a:buClr>
            </a:pPr>
            <a:r>
              <a:rPr lang="en-US" sz="1300" dirty="0"/>
              <a:t>Size comparative to campus – 2.3% of local campus ASF, 1.6% of combined campus</a:t>
            </a:r>
          </a:p>
        </p:txBody>
      </p:sp>
      <p:graphicFrame>
        <p:nvGraphicFramePr>
          <p:cNvPr id="12" name="Table 12">
            <a:extLst>
              <a:ext uri="{FF2B5EF4-FFF2-40B4-BE49-F238E27FC236}">
                <a16:creationId xmlns:a16="http://schemas.microsoft.com/office/drawing/2014/main" id="{33C23FF6-197F-062F-C465-EFFAEBA50291}"/>
              </a:ext>
            </a:extLst>
          </p:cNvPr>
          <p:cNvGraphicFramePr>
            <a:graphicFrameLocks/>
          </p:cNvGraphicFramePr>
          <p:nvPr>
            <p:extLst>
              <p:ext uri="{D42A27DB-BD31-4B8C-83A1-F6EECF244321}">
                <p14:modId xmlns:p14="http://schemas.microsoft.com/office/powerpoint/2010/main" val="2781918610"/>
              </p:ext>
            </p:extLst>
          </p:nvPr>
        </p:nvGraphicFramePr>
        <p:xfrm>
          <a:off x="9738254" y="3315242"/>
          <a:ext cx="1675747" cy="1031902"/>
        </p:xfrm>
        <a:graphic>
          <a:graphicData uri="http://schemas.openxmlformats.org/drawingml/2006/table">
            <a:tbl>
              <a:tblPr firstRow="1" bandRow="1">
                <a:tableStyleId>{5C22544A-7EE6-4342-B048-85BDC9FD1C3A}</a:tableStyleId>
              </a:tblPr>
              <a:tblGrid>
                <a:gridCol w="797556">
                  <a:extLst>
                    <a:ext uri="{9D8B030D-6E8A-4147-A177-3AD203B41FA5}">
                      <a16:colId xmlns:a16="http://schemas.microsoft.com/office/drawing/2014/main" val="343292197"/>
                    </a:ext>
                  </a:extLst>
                </a:gridCol>
                <a:gridCol w="878191">
                  <a:extLst>
                    <a:ext uri="{9D8B030D-6E8A-4147-A177-3AD203B41FA5}">
                      <a16:colId xmlns:a16="http://schemas.microsoft.com/office/drawing/2014/main" val="924075034"/>
                    </a:ext>
                  </a:extLst>
                </a:gridCol>
              </a:tblGrid>
              <a:tr h="515951">
                <a:tc>
                  <a:txBody>
                    <a:bodyPr/>
                    <a:lstStyle/>
                    <a:p>
                      <a:pPr algn="ctr"/>
                      <a:r>
                        <a:rPr lang="en-US" sz="2000" b="0"/>
                        <a:t>38%</a:t>
                      </a:r>
                    </a:p>
                  </a:txBody>
                  <a:tcPr anchor="ctr">
                    <a:solidFill>
                      <a:srgbClr val="415588"/>
                    </a:solidFill>
                  </a:tcPr>
                </a:tc>
                <a:tc>
                  <a:txBody>
                    <a:bodyPr/>
                    <a:lstStyle/>
                    <a:p>
                      <a:pPr algn="ctr"/>
                      <a:r>
                        <a:rPr lang="en-US" sz="2000" b="0" dirty="0"/>
                        <a:t>15%</a:t>
                      </a:r>
                    </a:p>
                  </a:txBody>
                  <a:tcPr anchor="ctr">
                    <a:solidFill>
                      <a:srgbClr val="415588"/>
                    </a:solidFill>
                  </a:tcPr>
                </a:tc>
                <a:extLst>
                  <a:ext uri="{0D108BD9-81ED-4DB2-BD59-A6C34878D82A}">
                    <a16:rowId xmlns:a16="http://schemas.microsoft.com/office/drawing/2014/main" val="1677703786"/>
                  </a:ext>
                </a:extLst>
              </a:tr>
              <a:tr h="515951">
                <a:tc>
                  <a:txBody>
                    <a:bodyPr/>
                    <a:lstStyle/>
                    <a:p>
                      <a:pPr algn="ctr"/>
                      <a:r>
                        <a:rPr lang="en-US" sz="2000" b="0"/>
                        <a:t>29%</a:t>
                      </a:r>
                    </a:p>
                  </a:txBody>
                  <a:tcPr anchor="ctr">
                    <a:solidFill>
                      <a:srgbClr val="CFD1DA"/>
                    </a:solidFill>
                  </a:tcPr>
                </a:tc>
                <a:tc>
                  <a:txBody>
                    <a:bodyPr/>
                    <a:lstStyle/>
                    <a:p>
                      <a:pPr algn="ctr"/>
                      <a:r>
                        <a:rPr lang="en-US" sz="2000" b="0" dirty="0"/>
                        <a:t>18%</a:t>
                      </a:r>
                    </a:p>
                  </a:txBody>
                  <a:tcPr anchor="ctr">
                    <a:solidFill>
                      <a:srgbClr val="CFD1DA"/>
                    </a:solidFill>
                  </a:tcPr>
                </a:tc>
                <a:extLst>
                  <a:ext uri="{0D108BD9-81ED-4DB2-BD59-A6C34878D82A}">
                    <a16:rowId xmlns:a16="http://schemas.microsoft.com/office/drawing/2014/main" val="2314201848"/>
                  </a:ext>
                </a:extLst>
              </a:tr>
            </a:tbl>
          </a:graphicData>
        </a:graphic>
      </p:graphicFrame>
      <p:sp>
        <p:nvSpPr>
          <p:cNvPr id="13" name="TextBox 12">
            <a:extLst>
              <a:ext uri="{FF2B5EF4-FFF2-40B4-BE49-F238E27FC236}">
                <a16:creationId xmlns:a16="http://schemas.microsoft.com/office/drawing/2014/main" id="{C1B5EBF7-8547-67B9-5344-4CA3AC55801A}"/>
              </a:ext>
            </a:extLst>
          </p:cNvPr>
          <p:cNvSpPr txBox="1"/>
          <p:nvPr/>
        </p:nvSpPr>
        <p:spPr>
          <a:xfrm>
            <a:off x="9355381" y="3055310"/>
            <a:ext cx="1581150" cy="276999"/>
          </a:xfrm>
          <a:prstGeom prst="rect">
            <a:avLst/>
          </a:prstGeom>
          <a:noFill/>
        </p:spPr>
        <p:txBody>
          <a:bodyPr wrap="square" rtlCol="0">
            <a:spAutoFit/>
          </a:bodyPr>
          <a:lstStyle/>
          <a:p>
            <a:pPr algn="ctr"/>
            <a:r>
              <a:rPr lang="en-US" sz="1200"/>
              <a:t>Lab</a:t>
            </a:r>
          </a:p>
        </p:txBody>
      </p:sp>
      <p:sp>
        <p:nvSpPr>
          <p:cNvPr id="26" name="TextBox 25">
            <a:extLst>
              <a:ext uri="{FF2B5EF4-FFF2-40B4-BE49-F238E27FC236}">
                <a16:creationId xmlns:a16="http://schemas.microsoft.com/office/drawing/2014/main" id="{E0040539-9417-E39E-5EAC-C7A071B16A38}"/>
              </a:ext>
            </a:extLst>
          </p:cNvPr>
          <p:cNvSpPr txBox="1"/>
          <p:nvPr/>
        </p:nvSpPr>
        <p:spPr>
          <a:xfrm>
            <a:off x="9122992" y="3441106"/>
            <a:ext cx="941624" cy="276999"/>
          </a:xfrm>
          <a:prstGeom prst="rect">
            <a:avLst/>
          </a:prstGeom>
          <a:noFill/>
        </p:spPr>
        <p:txBody>
          <a:bodyPr wrap="square" rtlCol="0">
            <a:spAutoFit/>
          </a:bodyPr>
          <a:lstStyle/>
          <a:p>
            <a:pPr algn="ctr"/>
            <a:r>
              <a:rPr lang="en-US" sz="1200"/>
              <a:t>OR</a:t>
            </a:r>
          </a:p>
        </p:txBody>
      </p:sp>
      <p:sp>
        <p:nvSpPr>
          <p:cNvPr id="27" name="TextBox 26">
            <a:extLst>
              <a:ext uri="{FF2B5EF4-FFF2-40B4-BE49-F238E27FC236}">
                <a16:creationId xmlns:a16="http://schemas.microsoft.com/office/drawing/2014/main" id="{651AD959-867B-C336-F6D9-4787731F8372}"/>
              </a:ext>
            </a:extLst>
          </p:cNvPr>
          <p:cNvSpPr txBox="1"/>
          <p:nvPr/>
        </p:nvSpPr>
        <p:spPr>
          <a:xfrm>
            <a:off x="10217182" y="3052654"/>
            <a:ext cx="1581150" cy="276999"/>
          </a:xfrm>
          <a:prstGeom prst="rect">
            <a:avLst/>
          </a:prstGeom>
          <a:noFill/>
        </p:spPr>
        <p:txBody>
          <a:bodyPr wrap="square" rtlCol="0">
            <a:spAutoFit/>
          </a:bodyPr>
          <a:lstStyle/>
          <a:p>
            <a:pPr algn="ctr"/>
            <a:r>
              <a:rPr lang="en-US" sz="1200"/>
              <a:t>Non - Lab</a:t>
            </a:r>
          </a:p>
        </p:txBody>
      </p:sp>
      <p:sp>
        <p:nvSpPr>
          <p:cNvPr id="28" name="TextBox 27">
            <a:extLst>
              <a:ext uri="{FF2B5EF4-FFF2-40B4-BE49-F238E27FC236}">
                <a16:creationId xmlns:a16="http://schemas.microsoft.com/office/drawing/2014/main" id="{639026B1-FDA4-CC99-3469-2CDE85CE52DE}"/>
              </a:ext>
            </a:extLst>
          </p:cNvPr>
          <p:cNvSpPr txBox="1"/>
          <p:nvPr/>
        </p:nvSpPr>
        <p:spPr>
          <a:xfrm>
            <a:off x="8632538" y="3933042"/>
            <a:ext cx="1581150" cy="276999"/>
          </a:xfrm>
          <a:prstGeom prst="rect">
            <a:avLst/>
          </a:prstGeom>
          <a:noFill/>
        </p:spPr>
        <p:txBody>
          <a:bodyPr wrap="square" rtlCol="0">
            <a:spAutoFit/>
          </a:bodyPr>
          <a:lstStyle/>
          <a:p>
            <a:pPr algn="ctr"/>
            <a:r>
              <a:rPr lang="en-US" sz="1200"/>
              <a:t>Non-OR</a:t>
            </a:r>
          </a:p>
        </p:txBody>
      </p:sp>
      <p:sp>
        <p:nvSpPr>
          <p:cNvPr id="29" name="Rectangle: Rounded Corners 28">
            <a:extLst>
              <a:ext uri="{FF2B5EF4-FFF2-40B4-BE49-F238E27FC236}">
                <a16:creationId xmlns:a16="http://schemas.microsoft.com/office/drawing/2014/main" id="{50E9294E-2A70-8AA2-C165-B90DA7CE2BAB}"/>
              </a:ext>
            </a:extLst>
          </p:cNvPr>
          <p:cNvSpPr/>
          <p:nvPr/>
        </p:nvSpPr>
        <p:spPr>
          <a:xfrm>
            <a:off x="9743705" y="4542059"/>
            <a:ext cx="1675747" cy="276999"/>
          </a:xfrm>
          <a:prstGeom prst="roundRect">
            <a:avLst/>
          </a:prstGeom>
          <a:solidFill>
            <a:srgbClr val="4155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ESF Allocation</a:t>
            </a:r>
            <a:endParaRPr lang="en-US"/>
          </a:p>
        </p:txBody>
      </p:sp>
      <p:graphicFrame>
        <p:nvGraphicFramePr>
          <p:cNvPr id="30" name="Table 12">
            <a:extLst>
              <a:ext uri="{FF2B5EF4-FFF2-40B4-BE49-F238E27FC236}">
                <a16:creationId xmlns:a16="http://schemas.microsoft.com/office/drawing/2014/main" id="{CE7E833B-4957-5286-7744-E025A5370497}"/>
              </a:ext>
            </a:extLst>
          </p:cNvPr>
          <p:cNvGraphicFramePr>
            <a:graphicFrameLocks/>
          </p:cNvGraphicFramePr>
          <p:nvPr>
            <p:extLst>
              <p:ext uri="{D42A27DB-BD31-4B8C-83A1-F6EECF244321}">
                <p14:modId xmlns:p14="http://schemas.microsoft.com/office/powerpoint/2010/main" val="703155406"/>
              </p:ext>
            </p:extLst>
          </p:nvPr>
        </p:nvGraphicFramePr>
        <p:xfrm>
          <a:off x="7307038" y="3340236"/>
          <a:ext cx="1675747" cy="1031902"/>
        </p:xfrm>
        <a:graphic>
          <a:graphicData uri="http://schemas.openxmlformats.org/drawingml/2006/table">
            <a:tbl>
              <a:tblPr firstRow="1" bandRow="1">
                <a:tableStyleId>{5C22544A-7EE6-4342-B048-85BDC9FD1C3A}</a:tableStyleId>
              </a:tblPr>
              <a:tblGrid>
                <a:gridCol w="797556">
                  <a:extLst>
                    <a:ext uri="{9D8B030D-6E8A-4147-A177-3AD203B41FA5}">
                      <a16:colId xmlns:a16="http://schemas.microsoft.com/office/drawing/2014/main" val="343292197"/>
                    </a:ext>
                  </a:extLst>
                </a:gridCol>
                <a:gridCol w="878191">
                  <a:extLst>
                    <a:ext uri="{9D8B030D-6E8A-4147-A177-3AD203B41FA5}">
                      <a16:colId xmlns:a16="http://schemas.microsoft.com/office/drawing/2014/main" val="924075034"/>
                    </a:ext>
                  </a:extLst>
                </a:gridCol>
              </a:tblGrid>
              <a:tr h="515951">
                <a:tc>
                  <a:txBody>
                    <a:bodyPr/>
                    <a:lstStyle/>
                    <a:p>
                      <a:pPr algn="ctr"/>
                      <a:r>
                        <a:rPr lang="en-US" sz="2000" b="0"/>
                        <a:t>28%</a:t>
                      </a:r>
                    </a:p>
                  </a:txBody>
                  <a:tcPr anchor="ctr">
                    <a:solidFill>
                      <a:srgbClr val="415588"/>
                    </a:solidFill>
                  </a:tcPr>
                </a:tc>
                <a:tc>
                  <a:txBody>
                    <a:bodyPr/>
                    <a:lstStyle/>
                    <a:p>
                      <a:pPr algn="ctr"/>
                      <a:r>
                        <a:rPr lang="en-US" sz="2000" b="0" dirty="0"/>
                        <a:t>23%</a:t>
                      </a:r>
                    </a:p>
                  </a:txBody>
                  <a:tcPr anchor="ctr">
                    <a:solidFill>
                      <a:srgbClr val="415588"/>
                    </a:solidFill>
                  </a:tcPr>
                </a:tc>
                <a:extLst>
                  <a:ext uri="{0D108BD9-81ED-4DB2-BD59-A6C34878D82A}">
                    <a16:rowId xmlns:a16="http://schemas.microsoft.com/office/drawing/2014/main" val="1677703786"/>
                  </a:ext>
                </a:extLst>
              </a:tr>
              <a:tr h="515951">
                <a:tc>
                  <a:txBody>
                    <a:bodyPr/>
                    <a:lstStyle/>
                    <a:p>
                      <a:pPr algn="ctr"/>
                      <a:r>
                        <a:rPr lang="en-US" sz="2000" b="0"/>
                        <a:t>22%</a:t>
                      </a:r>
                    </a:p>
                  </a:txBody>
                  <a:tcPr anchor="ctr">
                    <a:solidFill>
                      <a:srgbClr val="CFD1DA"/>
                    </a:solidFill>
                  </a:tcPr>
                </a:tc>
                <a:tc>
                  <a:txBody>
                    <a:bodyPr/>
                    <a:lstStyle/>
                    <a:p>
                      <a:pPr algn="ctr"/>
                      <a:r>
                        <a:rPr lang="en-US" sz="2000" b="0" dirty="0"/>
                        <a:t>27%</a:t>
                      </a:r>
                    </a:p>
                  </a:txBody>
                  <a:tcPr anchor="ctr">
                    <a:solidFill>
                      <a:srgbClr val="CFD1DA"/>
                    </a:solidFill>
                  </a:tcPr>
                </a:tc>
                <a:extLst>
                  <a:ext uri="{0D108BD9-81ED-4DB2-BD59-A6C34878D82A}">
                    <a16:rowId xmlns:a16="http://schemas.microsoft.com/office/drawing/2014/main" val="2314201848"/>
                  </a:ext>
                </a:extLst>
              </a:tr>
            </a:tbl>
          </a:graphicData>
        </a:graphic>
      </p:graphicFrame>
      <p:sp>
        <p:nvSpPr>
          <p:cNvPr id="31" name="TextBox 30">
            <a:extLst>
              <a:ext uri="{FF2B5EF4-FFF2-40B4-BE49-F238E27FC236}">
                <a16:creationId xmlns:a16="http://schemas.microsoft.com/office/drawing/2014/main" id="{0C5F8666-31C1-B24D-9248-6766EB3BE99F}"/>
              </a:ext>
            </a:extLst>
          </p:cNvPr>
          <p:cNvSpPr txBox="1"/>
          <p:nvPr/>
        </p:nvSpPr>
        <p:spPr>
          <a:xfrm>
            <a:off x="6878801" y="3074703"/>
            <a:ext cx="1581150" cy="276999"/>
          </a:xfrm>
          <a:prstGeom prst="rect">
            <a:avLst/>
          </a:prstGeom>
          <a:noFill/>
        </p:spPr>
        <p:txBody>
          <a:bodyPr wrap="square" rtlCol="0">
            <a:spAutoFit/>
          </a:bodyPr>
          <a:lstStyle/>
          <a:p>
            <a:pPr algn="ctr"/>
            <a:r>
              <a:rPr lang="en-US" sz="1200"/>
              <a:t>Lab</a:t>
            </a:r>
          </a:p>
        </p:txBody>
      </p:sp>
      <p:sp>
        <p:nvSpPr>
          <p:cNvPr id="32" name="TextBox 31">
            <a:extLst>
              <a:ext uri="{FF2B5EF4-FFF2-40B4-BE49-F238E27FC236}">
                <a16:creationId xmlns:a16="http://schemas.microsoft.com/office/drawing/2014/main" id="{9A0BF310-61F8-7107-E55F-C6E51C62691D}"/>
              </a:ext>
            </a:extLst>
          </p:cNvPr>
          <p:cNvSpPr txBox="1"/>
          <p:nvPr/>
        </p:nvSpPr>
        <p:spPr>
          <a:xfrm>
            <a:off x="6334168" y="3478018"/>
            <a:ext cx="1581150" cy="276999"/>
          </a:xfrm>
          <a:prstGeom prst="rect">
            <a:avLst/>
          </a:prstGeom>
          <a:noFill/>
        </p:spPr>
        <p:txBody>
          <a:bodyPr wrap="square" rtlCol="0">
            <a:spAutoFit/>
          </a:bodyPr>
          <a:lstStyle/>
          <a:p>
            <a:pPr algn="ctr"/>
            <a:r>
              <a:rPr lang="en-US" sz="1200"/>
              <a:t>OR</a:t>
            </a:r>
          </a:p>
        </p:txBody>
      </p:sp>
      <p:sp>
        <p:nvSpPr>
          <p:cNvPr id="33" name="TextBox 32">
            <a:extLst>
              <a:ext uri="{FF2B5EF4-FFF2-40B4-BE49-F238E27FC236}">
                <a16:creationId xmlns:a16="http://schemas.microsoft.com/office/drawing/2014/main" id="{BF8634CD-FC35-769A-5783-B4229926431B}"/>
              </a:ext>
            </a:extLst>
          </p:cNvPr>
          <p:cNvSpPr txBox="1"/>
          <p:nvPr/>
        </p:nvSpPr>
        <p:spPr>
          <a:xfrm>
            <a:off x="7740602" y="3072047"/>
            <a:ext cx="1581150" cy="276999"/>
          </a:xfrm>
          <a:prstGeom prst="rect">
            <a:avLst/>
          </a:prstGeom>
          <a:noFill/>
        </p:spPr>
        <p:txBody>
          <a:bodyPr wrap="square" rtlCol="0">
            <a:spAutoFit/>
          </a:bodyPr>
          <a:lstStyle/>
          <a:p>
            <a:pPr algn="ctr"/>
            <a:r>
              <a:rPr lang="en-US" sz="1200"/>
              <a:t>Non - Lab</a:t>
            </a:r>
          </a:p>
        </p:txBody>
      </p:sp>
      <p:sp>
        <p:nvSpPr>
          <p:cNvPr id="34" name="TextBox 33">
            <a:extLst>
              <a:ext uri="{FF2B5EF4-FFF2-40B4-BE49-F238E27FC236}">
                <a16:creationId xmlns:a16="http://schemas.microsoft.com/office/drawing/2014/main" id="{60866236-0D96-F66F-244D-3171DB0532A2}"/>
              </a:ext>
            </a:extLst>
          </p:cNvPr>
          <p:cNvSpPr txBox="1"/>
          <p:nvPr/>
        </p:nvSpPr>
        <p:spPr>
          <a:xfrm>
            <a:off x="6170075" y="3972158"/>
            <a:ext cx="1581150" cy="276999"/>
          </a:xfrm>
          <a:prstGeom prst="rect">
            <a:avLst/>
          </a:prstGeom>
          <a:noFill/>
        </p:spPr>
        <p:txBody>
          <a:bodyPr wrap="square" rtlCol="0">
            <a:spAutoFit/>
          </a:bodyPr>
          <a:lstStyle/>
          <a:p>
            <a:pPr algn="ctr"/>
            <a:r>
              <a:rPr lang="en-US" sz="1200"/>
              <a:t>Non-OR</a:t>
            </a:r>
          </a:p>
        </p:txBody>
      </p:sp>
      <p:sp>
        <p:nvSpPr>
          <p:cNvPr id="35" name="Rectangle: Rounded Corners 34">
            <a:extLst>
              <a:ext uri="{FF2B5EF4-FFF2-40B4-BE49-F238E27FC236}">
                <a16:creationId xmlns:a16="http://schemas.microsoft.com/office/drawing/2014/main" id="{FEA85CDF-DE49-4340-45F0-57CF6E4CFA21}"/>
              </a:ext>
            </a:extLst>
          </p:cNvPr>
          <p:cNvSpPr/>
          <p:nvPr/>
        </p:nvSpPr>
        <p:spPr>
          <a:xfrm>
            <a:off x="7281242" y="4581175"/>
            <a:ext cx="1675747" cy="276999"/>
          </a:xfrm>
          <a:prstGeom prst="roundRect">
            <a:avLst/>
          </a:prstGeom>
          <a:solidFill>
            <a:srgbClr val="4155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ASF Allocation</a:t>
            </a:r>
            <a:endParaRPr lang="en-US"/>
          </a:p>
        </p:txBody>
      </p:sp>
      <p:graphicFrame>
        <p:nvGraphicFramePr>
          <p:cNvPr id="36" name="Table 12">
            <a:extLst>
              <a:ext uri="{FF2B5EF4-FFF2-40B4-BE49-F238E27FC236}">
                <a16:creationId xmlns:a16="http://schemas.microsoft.com/office/drawing/2014/main" id="{CB49AC8D-1E6E-577D-EB45-ACE6523C19EE}"/>
              </a:ext>
            </a:extLst>
          </p:cNvPr>
          <p:cNvGraphicFramePr>
            <a:graphicFrameLocks/>
          </p:cNvGraphicFramePr>
          <p:nvPr>
            <p:extLst>
              <p:ext uri="{D42A27DB-BD31-4B8C-83A1-F6EECF244321}">
                <p14:modId xmlns:p14="http://schemas.microsoft.com/office/powerpoint/2010/main" val="2813901904"/>
              </p:ext>
            </p:extLst>
          </p:nvPr>
        </p:nvGraphicFramePr>
        <p:xfrm>
          <a:off x="3942165" y="3354358"/>
          <a:ext cx="1675747" cy="1031902"/>
        </p:xfrm>
        <a:graphic>
          <a:graphicData uri="http://schemas.openxmlformats.org/drawingml/2006/table">
            <a:tbl>
              <a:tblPr firstRow="1" bandRow="1">
                <a:tableStyleId>{5C22544A-7EE6-4342-B048-85BDC9FD1C3A}</a:tableStyleId>
              </a:tblPr>
              <a:tblGrid>
                <a:gridCol w="797556">
                  <a:extLst>
                    <a:ext uri="{9D8B030D-6E8A-4147-A177-3AD203B41FA5}">
                      <a16:colId xmlns:a16="http://schemas.microsoft.com/office/drawing/2014/main" val="343292197"/>
                    </a:ext>
                  </a:extLst>
                </a:gridCol>
                <a:gridCol w="878191">
                  <a:extLst>
                    <a:ext uri="{9D8B030D-6E8A-4147-A177-3AD203B41FA5}">
                      <a16:colId xmlns:a16="http://schemas.microsoft.com/office/drawing/2014/main" val="924075034"/>
                    </a:ext>
                  </a:extLst>
                </a:gridCol>
              </a:tblGrid>
              <a:tr h="515951">
                <a:tc>
                  <a:txBody>
                    <a:bodyPr/>
                    <a:lstStyle/>
                    <a:p>
                      <a:pPr algn="ctr"/>
                      <a:r>
                        <a:rPr lang="en-US" sz="2000" b="0" dirty="0"/>
                        <a:t>53%</a:t>
                      </a:r>
                    </a:p>
                  </a:txBody>
                  <a:tcPr anchor="ctr">
                    <a:solidFill>
                      <a:srgbClr val="415588"/>
                    </a:solidFill>
                  </a:tcPr>
                </a:tc>
                <a:tc>
                  <a:txBody>
                    <a:bodyPr/>
                    <a:lstStyle/>
                    <a:p>
                      <a:pPr algn="ctr"/>
                      <a:r>
                        <a:rPr lang="en-US" sz="2000" b="0" dirty="0"/>
                        <a:t>7%</a:t>
                      </a:r>
                    </a:p>
                  </a:txBody>
                  <a:tcPr anchor="ctr">
                    <a:solidFill>
                      <a:srgbClr val="415588"/>
                    </a:solidFill>
                  </a:tcPr>
                </a:tc>
                <a:extLst>
                  <a:ext uri="{0D108BD9-81ED-4DB2-BD59-A6C34878D82A}">
                    <a16:rowId xmlns:a16="http://schemas.microsoft.com/office/drawing/2014/main" val="1677703786"/>
                  </a:ext>
                </a:extLst>
              </a:tr>
              <a:tr h="515951">
                <a:tc>
                  <a:txBody>
                    <a:bodyPr/>
                    <a:lstStyle/>
                    <a:p>
                      <a:pPr algn="ctr"/>
                      <a:r>
                        <a:rPr lang="en-US" sz="2000" b="0"/>
                        <a:t>15%</a:t>
                      </a:r>
                    </a:p>
                  </a:txBody>
                  <a:tcPr anchor="ctr">
                    <a:solidFill>
                      <a:srgbClr val="CFD1DA"/>
                    </a:solidFill>
                  </a:tcPr>
                </a:tc>
                <a:tc>
                  <a:txBody>
                    <a:bodyPr/>
                    <a:lstStyle/>
                    <a:p>
                      <a:pPr algn="ctr"/>
                      <a:r>
                        <a:rPr lang="en-US" sz="2000" b="0" dirty="0"/>
                        <a:t>25%</a:t>
                      </a:r>
                    </a:p>
                  </a:txBody>
                  <a:tcPr anchor="ctr">
                    <a:solidFill>
                      <a:srgbClr val="CFD1DA"/>
                    </a:solidFill>
                  </a:tcPr>
                </a:tc>
                <a:extLst>
                  <a:ext uri="{0D108BD9-81ED-4DB2-BD59-A6C34878D82A}">
                    <a16:rowId xmlns:a16="http://schemas.microsoft.com/office/drawing/2014/main" val="2314201848"/>
                  </a:ext>
                </a:extLst>
              </a:tr>
            </a:tbl>
          </a:graphicData>
        </a:graphic>
      </p:graphicFrame>
      <p:sp>
        <p:nvSpPr>
          <p:cNvPr id="37" name="TextBox 36">
            <a:extLst>
              <a:ext uri="{FF2B5EF4-FFF2-40B4-BE49-F238E27FC236}">
                <a16:creationId xmlns:a16="http://schemas.microsoft.com/office/drawing/2014/main" id="{F1ADE9B1-C4A5-7FD1-017F-089C52187351}"/>
              </a:ext>
            </a:extLst>
          </p:cNvPr>
          <p:cNvSpPr txBox="1"/>
          <p:nvPr/>
        </p:nvSpPr>
        <p:spPr>
          <a:xfrm>
            <a:off x="3545175" y="3074703"/>
            <a:ext cx="1581150" cy="276999"/>
          </a:xfrm>
          <a:prstGeom prst="rect">
            <a:avLst/>
          </a:prstGeom>
          <a:noFill/>
        </p:spPr>
        <p:txBody>
          <a:bodyPr wrap="square" rtlCol="0">
            <a:spAutoFit/>
          </a:bodyPr>
          <a:lstStyle/>
          <a:p>
            <a:pPr algn="ctr"/>
            <a:r>
              <a:rPr lang="en-US" sz="1200"/>
              <a:t>Lab</a:t>
            </a:r>
          </a:p>
        </p:txBody>
      </p:sp>
      <p:sp>
        <p:nvSpPr>
          <p:cNvPr id="38" name="TextBox 37">
            <a:extLst>
              <a:ext uri="{FF2B5EF4-FFF2-40B4-BE49-F238E27FC236}">
                <a16:creationId xmlns:a16="http://schemas.microsoft.com/office/drawing/2014/main" id="{EE0D481B-5D51-A6A5-00C6-F7FB8871A304}"/>
              </a:ext>
            </a:extLst>
          </p:cNvPr>
          <p:cNvSpPr txBox="1"/>
          <p:nvPr/>
        </p:nvSpPr>
        <p:spPr>
          <a:xfrm>
            <a:off x="3511811" y="3475361"/>
            <a:ext cx="544633" cy="276999"/>
          </a:xfrm>
          <a:prstGeom prst="rect">
            <a:avLst/>
          </a:prstGeom>
          <a:noFill/>
        </p:spPr>
        <p:txBody>
          <a:bodyPr wrap="square" rtlCol="0">
            <a:spAutoFit/>
          </a:bodyPr>
          <a:lstStyle/>
          <a:p>
            <a:pPr algn="ctr"/>
            <a:r>
              <a:rPr lang="en-US" sz="1200"/>
              <a:t>OR</a:t>
            </a:r>
          </a:p>
        </p:txBody>
      </p:sp>
      <p:sp>
        <p:nvSpPr>
          <p:cNvPr id="39" name="TextBox 38">
            <a:extLst>
              <a:ext uri="{FF2B5EF4-FFF2-40B4-BE49-F238E27FC236}">
                <a16:creationId xmlns:a16="http://schemas.microsoft.com/office/drawing/2014/main" id="{2FFAB579-5D42-DE34-1F21-C0BCF6FBDB8C}"/>
              </a:ext>
            </a:extLst>
          </p:cNvPr>
          <p:cNvSpPr txBox="1"/>
          <p:nvPr/>
        </p:nvSpPr>
        <p:spPr>
          <a:xfrm>
            <a:off x="4406976" y="3072047"/>
            <a:ext cx="1581150" cy="276999"/>
          </a:xfrm>
          <a:prstGeom prst="rect">
            <a:avLst/>
          </a:prstGeom>
          <a:noFill/>
        </p:spPr>
        <p:txBody>
          <a:bodyPr wrap="square" rtlCol="0">
            <a:spAutoFit/>
          </a:bodyPr>
          <a:lstStyle/>
          <a:p>
            <a:pPr algn="ctr"/>
            <a:r>
              <a:rPr lang="en-US" sz="1200"/>
              <a:t>Non - Lab</a:t>
            </a:r>
          </a:p>
        </p:txBody>
      </p:sp>
      <p:sp>
        <p:nvSpPr>
          <p:cNvPr id="40" name="TextBox 39">
            <a:extLst>
              <a:ext uri="{FF2B5EF4-FFF2-40B4-BE49-F238E27FC236}">
                <a16:creationId xmlns:a16="http://schemas.microsoft.com/office/drawing/2014/main" id="{A976D24F-2BF2-F537-F690-A375999860F0}"/>
              </a:ext>
            </a:extLst>
          </p:cNvPr>
          <p:cNvSpPr txBox="1"/>
          <p:nvPr/>
        </p:nvSpPr>
        <p:spPr>
          <a:xfrm>
            <a:off x="2836449" y="3972158"/>
            <a:ext cx="1581150" cy="276999"/>
          </a:xfrm>
          <a:prstGeom prst="rect">
            <a:avLst/>
          </a:prstGeom>
          <a:noFill/>
        </p:spPr>
        <p:txBody>
          <a:bodyPr wrap="square" rtlCol="0">
            <a:spAutoFit/>
          </a:bodyPr>
          <a:lstStyle/>
          <a:p>
            <a:pPr algn="ctr"/>
            <a:r>
              <a:rPr lang="en-US" sz="1200"/>
              <a:t>Non-OR</a:t>
            </a:r>
          </a:p>
        </p:txBody>
      </p:sp>
      <p:sp>
        <p:nvSpPr>
          <p:cNvPr id="41" name="Rectangle: Rounded Corners 40">
            <a:extLst>
              <a:ext uri="{FF2B5EF4-FFF2-40B4-BE49-F238E27FC236}">
                <a16:creationId xmlns:a16="http://schemas.microsoft.com/office/drawing/2014/main" id="{21AA4B29-DA35-622E-B3AB-CFF7EA9D9964}"/>
              </a:ext>
            </a:extLst>
          </p:cNvPr>
          <p:cNvSpPr/>
          <p:nvPr/>
        </p:nvSpPr>
        <p:spPr>
          <a:xfrm>
            <a:off x="3947616" y="4581175"/>
            <a:ext cx="1675747" cy="276999"/>
          </a:xfrm>
          <a:prstGeom prst="roundRect">
            <a:avLst/>
          </a:prstGeom>
          <a:solidFill>
            <a:srgbClr val="41558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a:t>ESF Allocation</a:t>
            </a:r>
            <a:endParaRPr lang="en-US"/>
          </a:p>
        </p:txBody>
      </p:sp>
      <p:sp>
        <p:nvSpPr>
          <p:cNvPr id="44" name="Rectangle: Rounded Corners 43">
            <a:extLst>
              <a:ext uri="{FF2B5EF4-FFF2-40B4-BE49-F238E27FC236}">
                <a16:creationId xmlns:a16="http://schemas.microsoft.com/office/drawing/2014/main" id="{018C6A89-F252-5EC0-884D-E85DD07ED43C}"/>
              </a:ext>
            </a:extLst>
          </p:cNvPr>
          <p:cNvSpPr/>
          <p:nvPr/>
        </p:nvSpPr>
        <p:spPr>
          <a:xfrm>
            <a:off x="8476219" y="4957120"/>
            <a:ext cx="2114026" cy="947556"/>
          </a:xfrm>
          <a:prstGeom prst="roundRect">
            <a:avLst/>
          </a:prstGeom>
          <a:solidFill>
            <a:srgbClr val="087D7C"/>
          </a:solidFill>
        </p:spPr>
        <p:style>
          <a:lnRef idx="2">
            <a:schemeClr val="accent3">
              <a:shade val="50000"/>
            </a:schemeClr>
          </a:lnRef>
          <a:fillRef idx="1">
            <a:schemeClr val="accent3"/>
          </a:fillRef>
          <a:effectRef idx="0">
            <a:schemeClr val="accent3"/>
          </a:effectRef>
          <a:fontRef idx="minor">
            <a:schemeClr val="lt1"/>
          </a:fontRef>
        </p:style>
        <p:txBody>
          <a:bodyPr lIns="91440" tIns="45720" rIns="91440" bIns="45720" rtlCol="0" anchor="ctr"/>
          <a:lstStyle/>
          <a:p>
            <a:pPr algn="ctr"/>
            <a:r>
              <a:rPr lang="en-US"/>
              <a:t>+2% in OR Survey</a:t>
            </a:r>
          </a:p>
        </p:txBody>
      </p:sp>
      <p:sp>
        <p:nvSpPr>
          <p:cNvPr id="45" name="Content Placeholder 4">
            <a:extLst>
              <a:ext uri="{FF2B5EF4-FFF2-40B4-BE49-F238E27FC236}">
                <a16:creationId xmlns:a16="http://schemas.microsoft.com/office/drawing/2014/main" id="{DDF89929-BCAD-370C-033C-9FB0FCE8627B}"/>
              </a:ext>
            </a:extLst>
          </p:cNvPr>
          <p:cNvSpPr txBox="1">
            <a:spLocks/>
          </p:cNvSpPr>
          <p:nvPr/>
        </p:nvSpPr>
        <p:spPr>
          <a:xfrm>
            <a:off x="6695586" y="1309074"/>
            <a:ext cx="4637545" cy="1453746"/>
          </a:xfrm>
          <a:prstGeom prst="rect">
            <a:avLst/>
          </a:prstGeom>
        </p:spPr>
        <p:txBody>
          <a:bodyPr vert="horz" lIns="91440" tIns="45720" rIns="91440" bIns="4572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spcBef>
                <a:spcPts val="0"/>
              </a:spcBef>
              <a:buClr>
                <a:srgbClr val="FF0000"/>
              </a:buClr>
            </a:pPr>
            <a:r>
              <a:rPr lang="en-US" sz="1300" dirty="0"/>
              <a:t>~250,000 ASF</a:t>
            </a:r>
          </a:p>
          <a:p>
            <a:pPr>
              <a:spcBef>
                <a:spcPts val="0"/>
              </a:spcBef>
              <a:buClr>
                <a:srgbClr val="FF0000"/>
              </a:buClr>
            </a:pPr>
            <a:r>
              <a:rPr lang="en-US" sz="1300" dirty="0"/>
              <a:t>Research: Wet Lab intense, Microbiology, vivarium; High utility costs density</a:t>
            </a:r>
          </a:p>
          <a:p>
            <a:pPr>
              <a:spcBef>
                <a:spcPts val="0"/>
              </a:spcBef>
              <a:buClr>
                <a:srgbClr val="FF0000"/>
              </a:buClr>
            </a:pPr>
            <a:r>
              <a:rPr lang="en-US" sz="1300" dirty="0"/>
              <a:t>Non-Lab: Community Space, Leased Space, Climbing Gym, Café </a:t>
            </a:r>
          </a:p>
          <a:p>
            <a:pPr>
              <a:spcBef>
                <a:spcPts val="0"/>
              </a:spcBef>
              <a:buClr>
                <a:srgbClr val="FF0000"/>
              </a:buClr>
            </a:pPr>
            <a:r>
              <a:rPr lang="en-US" sz="1300" dirty="0"/>
              <a:t>Size comparative to campus – 82% of local campus ASF, 5% of combined campus</a:t>
            </a:r>
          </a:p>
        </p:txBody>
      </p:sp>
      <p:cxnSp>
        <p:nvCxnSpPr>
          <p:cNvPr id="47" name="Straight Connector 46">
            <a:extLst>
              <a:ext uri="{FF2B5EF4-FFF2-40B4-BE49-F238E27FC236}">
                <a16:creationId xmlns:a16="http://schemas.microsoft.com/office/drawing/2014/main" id="{D420396A-E9D9-9B0C-3337-754C354B1C76}"/>
              </a:ext>
            </a:extLst>
          </p:cNvPr>
          <p:cNvCxnSpPr>
            <a:cxnSpLocks/>
          </p:cNvCxnSpPr>
          <p:nvPr/>
        </p:nvCxnSpPr>
        <p:spPr>
          <a:xfrm>
            <a:off x="6444287" y="1787209"/>
            <a:ext cx="0" cy="3944288"/>
          </a:xfrm>
          <a:prstGeom prst="line">
            <a:avLst/>
          </a:prstGeom>
          <a:ln w="34925">
            <a:solidFill>
              <a:srgbClr val="415588"/>
            </a:solidFill>
          </a:ln>
        </p:spPr>
        <p:style>
          <a:lnRef idx="1">
            <a:schemeClr val="accent1"/>
          </a:lnRef>
          <a:fillRef idx="0">
            <a:schemeClr val="accent1"/>
          </a:fillRef>
          <a:effectRef idx="0">
            <a:schemeClr val="accent1"/>
          </a:effectRef>
          <a:fontRef idx="minor">
            <a:schemeClr val="tx1"/>
          </a:fontRef>
        </p:style>
      </p:cxnSp>
      <p:sp>
        <p:nvSpPr>
          <p:cNvPr id="5" name="Slide Number Placeholder 2">
            <a:extLst>
              <a:ext uri="{FF2B5EF4-FFF2-40B4-BE49-F238E27FC236}">
                <a16:creationId xmlns:a16="http://schemas.microsoft.com/office/drawing/2014/main" id="{3056BA98-2F79-FB0C-6B34-9FDD0411ACFA}"/>
              </a:ext>
            </a:extLst>
          </p:cNvPr>
          <p:cNvSpPr txBox="1">
            <a:spLocks/>
          </p:cNvSpPr>
          <p:nvPr/>
        </p:nvSpPr>
        <p:spPr>
          <a:xfrm>
            <a:off x="-37353" y="6381905"/>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17</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22561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5B85F7F-7D1F-4C9D-9BC3-F002D86452BD}"/>
              </a:ext>
            </a:extLst>
          </p:cNvPr>
          <p:cNvGraphicFramePr>
            <a:graphicFrameLocks noChangeAspect="1"/>
          </p:cNvGraphicFramePr>
          <p:nvPr>
            <p:custDataLst>
              <p:tags r:id="rId1"/>
            </p:custDataLst>
            <p:extLst>
              <p:ext uri="{D42A27DB-BD31-4B8C-83A1-F6EECF244321}">
                <p14:modId xmlns:p14="http://schemas.microsoft.com/office/powerpoint/2010/main" val="19693393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55B85F7F-7D1F-4C9D-9BC3-F002D86452B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A9EA4A4-70B7-4481-920E-A90CC4783872}"/>
              </a:ext>
            </a:extLst>
          </p:cNvPr>
          <p:cNvSpPr>
            <a:spLocks noGrp="1"/>
          </p:cNvSpPr>
          <p:nvPr>
            <p:ph type="title"/>
          </p:nvPr>
        </p:nvSpPr>
        <p:spPr/>
        <p:txBody>
          <a:bodyPr vert="horz"/>
          <a:lstStyle/>
          <a:p>
            <a:r>
              <a:rPr lang="en-US" sz="3200" dirty="0">
                <a:solidFill>
                  <a:schemeClr val="accent1"/>
                </a:solidFill>
                <a:latin typeface="Segoe UI Semibold"/>
                <a:cs typeface="Segoe UI Semibold"/>
              </a:rPr>
              <a:t>Concentration of Utility Costs</a:t>
            </a:r>
          </a:p>
        </p:txBody>
      </p:sp>
      <p:sp>
        <p:nvSpPr>
          <p:cNvPr id="3" name="Content Placeholder 2">
            <a:extLst>
              <a:ext uri="{FF2B5EF4-FFF2-40B4-BE49-F238E27FC236}">
                <a16:creationId xmlns:a16="http://schemas.microsoft.com/office/drawing/2014/main" id="{1B785EC9-CB1F-4FBE-B089-ACF4054FA557}"/>
              </a:ext>
            </a:extLst>
          </p:cNvPr>
          <p:cNvSpPr>
            <a:spLocks noGrp="1"/>
          </p:cNvSpPr>
          <p:nvPr>
            <p:ph idx="4294967295"/>
          </p:nvPr>
        </p:nvSpPr>
        <p:spPr>
          <a:xfrm>
            <a:off x="450760" y="1493122"/>
            <a:ext cx="9602788" cy="4083050"/>
          </a:xfrm>
        </p:spPr>
        <p:txBody>
          <a:bodyPr>
            <a:normAutofit lnSpcReduction="10000"/>
          </a:bodyPr>
          <a:lstStyle/>
          <a:p>
            <a:r>
              <a:rPr lang="en-US" sz="2400" dirty="0"/>
              <a:t>Lab buildings are inherently more energy intensive as compared to admin classroom (energy in air, wet labs typically require 100% OA)</a:t>
            </a:r>
          </a:p>
          <a:p>
            <a:r>
              <a:rPr lang="en-US" sz="2400" dirty="0"/>
              <a:t>The lab space will drive the utility cost in Mixed Use Buildings </a:t>
            </a:r>
          </a:p>
          <a:p>
            <a:pPr lvl="1"/>
            <a:r>
              <a:rPr lang="en-US" sz="2000" dirty="0"/>
              <a:t>You need research in the building’s labs, but there also needs to be non-OR space to “draw” from to generate the cost delta</a:t>
            </a:r>
          </a:p>
          <a:p>
            <a:pPr lvl="1"/>
            <a:r>
              <a:rPr lang="en-US" sz="2000" dirty="0"/>
              <a:t>By doubling the lab space you are pulling the costs from the mixed-use space into the lab</a:t>
            </a:r>
          </a:p>
          <a:p>
            <a:pPr lvl="1"/>
            <a:r>
              <a:rPr lang="en-US" sz="2000" dirty="0"/>
              <a:t>This attempts to replace what the old UCAS studies achieved</a:t>
            </a:r>
          </a:p>
          <a:p>
            <a:r>
              <a:rPr lang="en-US" sz="2400" dirty="0"/>
              <a:t>A lack of building level metering will result in a double dilution of costs to function significantly impacting your ability to identify those costs to the building which also impacts the UCA.</a:t>
            </a:r>
          </a:p>
          <a:p>
            <a:endParaRPr lang="en-US" dirty="0">
              <a:highlight>
                <a:srgbClr val="FFFF00"/>
              </a:highlight>
            </a:endParaRPr>
          </a:p>
          <a:p>
            <a:endParaRPr lang="en-US" dirty="0">
              <a:highlight>
                <a:srgbClr val="FFFF00"/>
              </a:highlight>
            </a:endParaRPr>
          </a:p>
          <a:p>
            <a:endParaRPr lang="en-US" dirty="0">
              <a:highlight>
                <a:srgbClr val="FFFF00"/>
              </a:highlight>
            </a:endParaRPr>
          </a:p>
        </p:txBody>
      </p:sp>
      <p:sp>
        <p:nvSpPr>
          <p:cNvPr id="6" name="Slide Number Placeholder 2">
            <a:extLst>
              <a:ext uri="{FF2B5EF4-FFF2-40B4-BE49-F238E27FC236}">
                <a16:creationId xmlns:a16="http://schemas.microsoft.com/office/drawing/2014/main" id="{87E70F98-C5D4-A4AE-AE2B-0C25432D0E7D}"/>
              </a:ext>
            </a:extLst>
          </p:cNvPr>
          <p:cNvSpPr txBox="1">
            <a:spLocks/>
          </p:cNvSpPr>
          <p:nvPr/>
        </p:nvSpPr>
        <p:spPr>
          <a:xfrm>
            <a:off x="43301" y="6381906"/>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18</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02637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C5A6AB61-ABCD-48AD-803F-6892D886C9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C5A6AB61-ABCD-48AD-803F-6892D886C9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B0136A92-350F-42A9-BA9F-1249C6E20975}"/>
              </a:ext>
            </a:extLst>
          </p:cNvPr>
          <p:cNvSpPr>
            <a:spLocks noGrp="1"/>
          </p:cNvSpPr>
          <p:nvPr>
            <p:ph type="ctrTitle"/>
          </p:nvPr>
        </p:nvSpPr>
        <p:spPr/>
        <p:txBody>
          <a:bodyPr vert="horz"/>
          <a:lstStyle/>
          <a:p>
            <a:r>
              <a:rPr lang="en-US"/>
              <a:t>III. Closing /Final Thoughts / Takeaways</a:t>
            </a:r>
          </a:p>
        </p:txBody>
      </p:sp>
      <p:sp>
        <p:nvSpPr>
          <p:cNvPr id="6" name="Slide Number Placeholder 2">
            <a:extLst>
              <a:ext uri="{FF2B5EF4-FFF2-40B4-BE49-F238E27FC236}">
                <a16:creationId xmlns:a16="http://schemas.microsoft.com/office/drawing/2014/main" id="{73A74C7E-167E-BD0E-FCDA-A143D0747240}"/>
              </a:ext>
            </a:extLst>
          </p:cNvPr>
          <p:cNvSpPr txBox="1">
            <a:spLocks/>
          </p:cNvSpPr>
          <p:nvPr/>
        </p:nvSpPr>
        <p:spPr>
          <a:xfrm>
            <a:off x="0" y="6343269"/>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bg1"/>
                </a:solidFill>
                <a:latin typeface="Segoe UI" panose="020B0502040204020203" pitchFamily="34" charset="0"/>
                <a:cs typeface="Segoe UI" panose="020B0502040204020203" pitchFamily="34" charset="0"/>
              </a:rPr>
              <a:pPr/>
              <a:t>19</a:t>
            </a:fld>
            <a:endParaRPr lang="en-US" sz="12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8256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descr="A road with pins on it&#10;&#10;Description automatically generated">
            <a:extLst>
              <a:ext uri="{FF2B5EF4-FFF2-40B4-BE49-F238E27FC236}">
                <a16:creationId xmlns:a16="http://schemas.microsoft.com/office/drawing/2014/main" id="{9953BC3D-5473-A0BC-A847-3E38D1A26226}"/>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966987" y="2204483"/>
            <a:ext cx="5813720" cy="3412729"/>
          </a:xfrm>
          <a:prstGeom prst="rect">
            <a:avLst/>
          </a:prstGeom>
        </p:spPr>
      </p:pic>
      <p:graphicFrame>
        <p:nvGraphicFramePr>
          <p:cNvPr id="5" name="think-cell data - do not delete" hidden="1">
            <a:extLst>
              <a:ext uri="{FF2B5EF4-FFF2-40B4-BE49-F238E27FC236}">
                <a16:creationId xmlns:a16="http://schemas.microsoft.com/office/drawing/2014/main" id="{62613F36-55D8-491C-8B40-1A60344C4A55}"/>
              </a:ext>
            </a:extLst>
          </p:cNvPr>
          <p:cNvGraphicFramePr>
            <a:graphicFrameLocks noChangeAspect="1"/>
          </p:cNvGraphicFramePr>
          <p:nvPr>
            <p:custDataLst>
              <p:tags r:id="rId1"/>
            </p:custDataLst>
            <p:extLst>
              <p:ext uri="{D42A27DB-BD31-4B8C-83A1-F6EECF244321}">
                <p14:modId xmlns:p14="http://schemas.microsoft.com/office/powerpoint/2010/main" val="7360964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359" imgH="360" progId="TCLayout.ActiveDocument.1">
                  <p:embed/>
                </p:oleObj>
              </mc:Choice>
              <mc:Fallback>
                <p:oleObj name="think-cell Slide" r:id="rId6" imgW="359" imgH="360" progId="TCLayout.ActiveDocument.1">
                  <p:embed/>
                  <p:pic>
                    <p:nvPicPr>
                      <p:cNvPr id="5" name="think-cell data - do not delete" hidden="1">
                        <a:extLst>
                          <a:ext uri="{FF2B5EF4-FFF2-40B4-BE49-F238E27FC236}">
                            <a16:creationId xmlns:a16="http://schemas.microsoft.com/office/drawing/2014/main" id="{62613F36-55D8-491C-8B40-1A60344C4A55}"/>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91ABFA7-5B2A-4F81-9AB6-A983957450F4}"/>
              </a:ext>
            </a:extLst>
          </p:cNvPr>
          <p:cNvSpPr>
            <a:spLocks noGrp="1"/>
          </p:cNvSpPr>
          <p:nvPr>
            <p:ph type="title"/>
          </p:nvPr>
        </p:nvSpPr>
        <p:spPr/>
        <p:txBody>
          <a:bodyPr vert="horz">
            <a:normAutofit fontScale="90000"/>
          </a:bodyPr>
          <a:lstStyle/>
          <a:p>
            <a:r>
              <a:rPr lang="en-US" sz="3600" b="1" dirty="0">
                <a:solidFill>
                  <a:schemeClr val="accent1"/>
                </a:solidFill>
                <a:latin typeface="Segoe UI Semibold"/>
                <a:cs typeface="Segoe UI Semibold"/>
              </a:rPr>
              <a:t>Understanding and Calculating the UCA for Indirect Cost Proposals</a:t>
            </a:r>
            <a:endParaRPr lang="en-US" dirty="0">
              <a:latin typeface="Calibri Light"/>
              <a:cs typeface="Calibri Light"/>
            </a:endParaRPr>
          </a:p>
        </p:txBody>
      </p:sp>
      <p:sp>
        <p:nvSpPr>
          <p:cNvPr id="3" name="Text Placeholder 2">
            <a:extLst>
              <a:ext uri="{FF2B5EF4-FFF2-40B4-BE49-F238E27FC236}">
                <a16:creationId xmlns:a16="http://schemas.microsoft.com/office/drawing/2014/main" id="{39F41010-8E6A-4C13-8F2D-9C3CC0A16030}"/>
              </a:ext>
            </a:extLst>
          </p:cNvPr>
          <p:cNvSpPr>
            <a:spLocks noGrp="1"/>
          </p:cNvSpPr>
          <p:nvPr>
            <p:ph type="subTitle" idx="4294967295"/>
          </p:nvPr>
        </p:nvSpPr>
        <p:spPr>
          <a:xfrm>
            <a:off x="1712891" y="3910847"/>
            <a:ext cx="2754313" cy="922337"/>
          </a:xfrm>
        </p:spPr>
        <p:txBody>
          <a:bodyPr vert="horz" lIns="91440" tIns="91440" rIns="91440" bIns="45720" rtlCol="0" anchor="t">
            <a:normAutofit fontScale="92500" lnSpcReduction="20000"/>
          </a:bodyPr>
          <a:lstStyle/>
          <a:p>
            <a:pPr marL="0" indent="0" algn="l">
              <a:buNone/>
            </a:pPr>
            <a:r>
              <a:rPr lang="en-US" sz="2800" dirty="0"/>
              <a:t>History of the UCA</a:t>
            </a:r>
          </a:p>
          <a:p>
            <a:pPr marL="342900" indent="-342900">
              <a:buAutoNum type="arabicParenR"/>
            </a:pPr>
            <a:endParaRPr lang="en-US" dirty="0"/>
          </a:p>
        </p:txBody>
      </p:sp>
      <p:sp>
        <p:nvSpPr>
          <p:cNvPr id="13" name="Text Placeholder 2">
            <a:extLst>
              <a:ext uri="{FF2B5EF4-FFF2-40B4-BE49-F238E27FC236}">
                <a16:creationId xmlns:a16="http://schemas.microsoft.com/office/drawing/2014/main" id="{A5317A59-9D11-6AD2-8BCC-CFBCED4CD8A6}"/>
              </a:ext>
            </a:extLst>
          </p:cNvPr>
          <p:cNvSpPr txBox="1">
            <a:spLocks/>
          </p:cNvSpPr>
          <p:nvPr/>
        </p:nvSpPr>
        <p:spPr>
          <a:xfrm>
            <a:off x="2741221" y="2831365"/>
            <a:ext cx="2551970" cy="597635"/>
          </a:xfrm>
          <a:prstGeom prst="rect">
            <a:avLst/>
          </a:prstGeom>
        </p:spPr>
        <p:txBody>
          <a:bodyPr vert="horz" lIns="91440" tIns="9144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000" dirty="0"/>
              <a:t>Calculating the UCA</a:t>
            </a:r>
          </a:p>
        </p:txBody>
      </p:sp>
      <p:sp>
        <p:nvSpPr>
          <p:cNvPr id="14" name="Text Placeholder 2">
            <a:extLst>
              <a:ext uri="{FF2B5EF4-FFF2-40B4-BE49-F238E27FC236}">
                <a16:creationId xmlns:a16="http://schemas.microsoft.com/office/drawing/2014/main" id="{AA673C4C-39E0-B155-3849-22F08E5BC196}"/>
              </a:ext>
            </a:extLst>
          </p:cNvPr>
          <p:cNvSpPr txBox="1">
            <a:spLocks/>
          </p:cNvSpPr>
          <p:nvPr/>
        </p:nvSpPr>
        <p:spPr>
          <a:xfrm>
            <a:off x="7847132" y="3361703"/>
            <a:ext cx="2755762" cy="597635"/>
          </a:xfrm>
          <a:prstGeom prst="rect">
            <a:avLst/>
          </a:prstGeom>
        </p:spPr>
        <p:txBody>
          <a:bodyPr vert="horz" lIns="91440" tIns="9144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200" dirty="0"/>
              <a:t>A walk through the O&amp;M pool</a:t>
            </a:r>
          </a:p>
        </p:txBody>
      </p:sp>
      <p:sp>
        <p:nvSpPr>
          <p:cNvPr id="15" name="Text Placeholder 2">
            <a:extLst>
              <a:ext uri="{FF2B5EF4-FFF2-40B4-BE49-F238E27FC236}">
                <a16:creationId xmlns:a16="http://schemas.microsoft.com/office/drawing/2014/main" id="{69B269DE-D16A-9C23-C137-4AED1B126286}"/>
              </a:ext>
            </a:extLst>
          </p:cNvPr>
          <p:cNvSpPr txBox="1">
            <a:spLocks/>
          </p:cNvSpPr>
          <p:nvPr/>
        </p:nvSpPr>
        <p:spPr>
          <a:xfrm>
            <a:off x="5200275" y="2322264"/>
            <a:ext cx="1649340" cy="597635"/>
          </a:xfrm>
          <a:prstGeom prst="rect">
            <a:avLst/>
          </a:prstGeom>
        </p:spPr>
        <p:txBody>
          <a:bodyPr vert="horz" lIns="91440" tIns="9144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dirty="0"/>
              <a:t>0.7, 1.4…what does it mean</a:t>
            </a:r>
          </a:p>
        </p:txBody>
      </p:sp>
      <p:sp>
        <p:nvSpPr>
          <p:cNvPr id="16" name="Text Placeholder 2">
            <a:extLst>
              <a:ext uri="{FF2B5EF4-FFF2-40B4-BE49-F238E27FC236}">
                <a16:creationId xmlns:a16="http://schemas.microsoft.com/office/drawing/2014/main" id="{437415DB-5EA1-5DAB-4816-6FB595D22F8E}"/>
              </a:ext>
            </a:extLst>
          </p:cNvPr>
          <p:cNvSpPr txBox="1">
            <a:spLocks/>
          </p:cNvSpPr>
          <p:nvPr/>
        </p:nvSpPr>
        <p:spPr>
          <a:xfrm>
            <a:off x="8483999" y="2086066"/>
            <a:ext cx="2755762" cy="597635"/>
          </a:xfrm>
          <a:prstGeom prst="rect">
            <a:avLst/>
          </a:prstGeom>
        </p:spPr>
        <p:txBody>
          <a:bodyPr vert="horz" lIns="91440" tIns="9144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t>The future of the UCA</a:t>
            </a:r>
          </a:p>
        </p:txBody>
      </p:sp>
      <p:sp>
        <p:nvSpPr>
          <p:cNvPr id="6" name="Slide Number Placeholder 2">
            <a:extLst>
              <a:ext uri="{FF2B5EF4-FFF2-40B4-BE49-F238E27FC236}">
                <a16:creationId xmlns:a16="http://schemas.microsoft.com/office/drawing/2014/main" id="{7B3766C8-3856-77AE-351A-DAAEC0A58C01}"/>
              </a:ext>
            </a:extLst>
          </p:cNvPr>
          <p:cNvSpPr txBox="1">
            <a:spLocks/>
          </p:cNvSpPr>
          <p:nvPr/>
        </p:nvSpPr>
        <p:spPr>
          <a:xfrm>
            <a:off x="52314" y="6369027"/>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2</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7604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B1482B90-C517-4347-8A20-B3350B244C0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4" name="think-cell data - do not delete" hidden="1">
                        <a:extLst>
                          <a:ext uri="{FF2B5EF4-FFF2-40B4-BE49-F238E27FC236}">
                            <a16:creationId xmlns:a16="http://schemas.microsoft.com/office/drawing/2014/main" id="{B1482B90-C517-4347-8A20-B3350B244C0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3EA13E5-1F22-6938-74EA-C207F9E63F8C}"/>
              </a:ext>
            </a:extLst>
          </p:cNvPr>
          <p:cNvSpPr>
            <a:spLocks noGrp="1"/>
          </p:cNvSpPr>
          <p:nvPr>
            <p:ph type="title"/>
          </p:nvPr>
        </p:nvSpPr>
        <p:spPr/>
        <p:txBody>
          <a:bodyPr/>
          <a:lstStyle/>
          <a:p>
            <a:r>
              <a:rPr lang="en-US" sz="3200" dirty="0">
                <a:solidFill>
                  <a:schemeClr val="accent1"/>
                </a:solidFill>
                <a:latin typeface="Segoe UI Semibold" panose="020B0702040204020203" pitchFamily="34" charset="0"/>
              </a:rPr>
              <a:t>REUI and UCA as of 10/2024</a:t>
            </a:r>
            <a:endParaRPr lang="en-US" sz="3200" dirty="0"/>
          </a:p>
        </p:txBody>
      </p:sp>
      <p:sp>
        <p:nvSpPr>
          <p:cNvPr id="3" name="Content Placeholder 2">
            <a:extLst>
              <a:ext uri="{FF2B5EF4-FFF2-40B4-BE49-F238E27FC236}">
                <a16:creationId xmlns:a16="http://schemas.microsoft.com/office/drawing/2014/main" id="{484C30ED-B0E5-4B8C-8D3A-A6768FA41C87}"/>
              </a:ext>
            </a:extLst>
          </p:cNvPr>
          <p:cNvSpPr>
            <a:spLocks noGrp="1"/>
          </p:cNvSpPr>
          <p:nvPr>
            <p:ph idx="4294967295"/>
          </p:nvPr>
        </p:nvSpPr>
        <p:spPr>
          <a:xfrm>
            <a:off x="566426" y="1592106"/>
            <a:ext cx="9602788" cy="4414838"/>
          </a:xfrm>
        </p:spPr>
        <p:txBody>
          <a:bodyPr>
            <a:normAutofit/>
          </a:bodyPr>
          <a:lstStyle/>
          <a:p>
            <a:r>
              <a:rPr lang="en-US" sz="2400" dirty="0">
                <a:latin typeface="Segoe UI"/>
                <a:cs typeface="Segoe UI"/>
              </a:rPr>
              <a:t>Prior to 1996 the UCA was calculated &gt;2 using results of Energy Studies, but 1.3 was settled on for the IHE’s in Exhibit B.</a:t>
            </a:r>
          </a:p>
          <a:p>
            <a:r>
              <a:rPr lang="en-US" sz="2400" dirty="0">
                <a:latin typeface="Segoe UI"/>
                <a:cs typeface="Segoe UI"/>
              </a:rPr>
              <a:t>Very few schools justify a UCA at 1.3 pts using an REUI of 2.0</a:t>
            </a:r>
            <a:endParaRPr lang="en-US" altLang="en-US" sz="2400" dirty="0">
              <a:latin typeface="Segoe UI"/>
              <a:cs typeface="Segoe UI"/>
            </a:endParaRPr>
          </a:p>
          <a:p>
            <a:r>
              <a:rPr lang="en-US" altLang="en-US" sz="2400" dirty="0">
                <a:latin typeface="Segoe UI"/>
                <a:cs typeface="Segoe UI"/>
              </a:rPr>
              <a:t>REUI (2.0) is overdue for review.  UG amended 9/17/24 but no change to REUI weighting of 2.0 nor UCA limit of 1.3. What does that look like….. </a:t>
            </a:r>
          </a:p>
          <a:p>
            <a:endParaRPr lang="en-US" altLang="en-US" dirty="0">
              <a:solidFill>
                <a:srgbClr val="FF0000"/>
              </a:solidFill>
              <a:latin typeface="Segoe UI"/>
              <a:cs typeface="Segoe UI"/>
            </a:endParaRPr>
          </a:p>
          <a:p>
            <a:endParaRPr lang="en-US" dirty="0"/>
          </a:p>
        </p:txBody>
      </p:sp>
      <p:sp>
        <p:nvSpPr>
          <p:cNvPr id="6" name="Slide Number Placeholder 2">
            <a:extLst>
              <a:ext uri="{FF2B5EF4-FFF2-40B4-BE49-F238E27FC236}">
                <a16:creationId xmlns:a16="http://schemas.microsoft.com/office/drawing/2014/main" id="{A25D8341-2326-3697-5BFA-D4C6760A3AF1}"/>
              </a:ext>
            </a:extLst>
          </p:cNvPr>
          <p:cNvSpPr txBox="1">
            <a:spLocks/>
          </p:cNvSpPr>
          <p:nvPr/>
        </p:nvSpPr>
        <p:spPr>
          <a:xfrm>
            <a:off x="0" y="6330390"/>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20</a:t>
            </a:fld>
            <a:endParaRPr lang="en-US" sz="1200" dirty="0">
              <a:solidFill>
                <a:schemeClr val="tx1"/>
              </a:solidFill>
              <a:latin typeface="Segoe UI" panose="020B0502040204020203" pitchFamily="34" charset="0"/>
              <a:cs typeface="Segoe UI" panose="020B0502040204020203" pitchFamily="34" charset="0"/>
            </a:endParaRPr>
          </a:p>
        </p:txBody>
      </p:sp>
      <p:pic>
        <p:nvPicPr>
          <p:cNvPr id="13" name="Picture 12" descr="A theater stage with red curtains and masks&#10;&#10;Description automatically generated">
            <a:extLst>
              <a:ext uri="{FF2B5EF4-FFF2-40B4-BE49-F238E27FC236}">
                <a16:creationId xmlns:a16="http://schemas.microsoft.com/office/drawing/2014/main" id="{19C8E1A2-5592-807E-4FAD-49F6683316B2}"/>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10434903" y="4618240"/>
            <a:ext cx="1253656" cy="1253656"/>
          </a:xfrm>
          <a:prstGeom prst="rect">
            <a:avLst/>
          </a:prstGeom>
        </p:spPr>
      </p:pic>
    </p:spTree>
    <p:extLst>
      <p:ext uri="{BB962C8B-B14F-4D97-AF65-F5344CB8AC3E}">
        <p14:creationId xmlns:p14="http://schemas.microsoft.com/office/powerpoint/2010/main" val="10022294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772A7F7-1524-4B17-8663-3011C20EB9A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11" name="think-cell data - do not delete" hidden="1">
                        <a:extLst>
                          <a:ext uri="{FF2B5EF4-FFF2-40B4-BE49-F238E27FC236}">
                            <a16:creationId xmlns:a16="http://schemas.microsoft.com/office/drawing/2014/main" id="{5772A7F7-1524-4B17-8663-3011C20EB9A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a:cs typeface="Segoe UI Semibold"/>
              </a:rPr>
              <a:t>It’s been 8 years….</a:t>
            </a:r>
            <a:endParaRPr lang="en-US" sz="3200" dirty="0">
              <a:solidFill>
                <a:schemeClr val="accent1"/>
              </a:solidFill>
              <a:latin typeface="Century Gothic"/>
              <a:cs typeface="Segoe UI Semibold"/>
            </a:endParaRPr>
          </a:p>
        </p:txBody>
      </p:sp>
      <p:sp>
        <p:nvSpPr>
          <p:cNvPr id="4" name="Content Placeholder 5">
            <a:extLst>
              <a:ext uri="{FF2B5EF4-FFF2-40B4-BE49-F238E27FC236}">
                <a16:creationId xmlns:a16="http://schemas.microsoft.com/office/drawing/2014/main" id="{DF2F9334-9D76-8767-BDBC-B47E299A8A58}"/>
              </a:ext>
            </a:extLst>
          </p:cNvPr>
          <p:cNvSpPr txBox="1">
            <a:spLocks/>
          </p:cNvSpPr>
          <p:nvPr/>
        </p:nvSpPr>
        <p:spPr bwMode="auto">
          <a:xfrm>
            <a:off x="1809236" y="1703138"/>
            <a:ext cx="2906712" cy="976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Lab EUI </a:t>
            </a:r>
            <a:r>
              <a:rPr lang="en-US" altLang="en-US" sz="1600" baseline="30000" dirty="0">
                <a:solidFill>
                  <a:schemeClr val="tx1"/>
                </a:solidFill>
                <a:latin typeface="Segoe UI" panose="020B0502040204020203" pitchFamily="34" charset="0"/>
                <a:cs typeface="Segoe UI" panose="020B0502040204020203" pitchFamily="34" charset="0"/>
              </a:rPr>
              <a:t>1</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________________________________</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College EUI</a:t>
            </a:r>
            <a:r>
              <a:rPr lang="en-US" altLang="en-US" sz="1600" baseline="30000" dirty="0">
                <a:solidFill>
                  <a:schemeClr val="tx1"/>
                </a:solidFill>
                <a:latin typeface="Segoe UI" panose="020B0502040204020203" pitchFamily="34" charset="0"/>
                <a:cs typeface="Segoe UI" panose="020B0502040204020203" pitchFamily="34" charset="0"/>
              </a:rPr>
              <a:t> 2</a:t>
            </a:r>
          </a:p>
        </p:txBody>
      </p:sp>
      <p:sp>
        <p:nvSpPr>
          <p:cNvPr id="6" name="Content Placeholder 5">
            <a:extLst>
              <a:ext uri="{FF2B5EF4-FFF2-40B4-BE49-F238E27FC236}">
                <a16:creationId xmlns:a16="http://schemas.microsoft.com/office/drawing/2014/main" id="{130D27EF-65F0-8D1A-F27A-827268EB817E}"/>
              </a:ext>
            </a:extLst>
          </p:cNvPr>
          <p:cNvSpPr txBox="1">
            <a:spLocks/>
          </p:cNvSpPr>
          <p:nvPr/>
        </p:nvSpPr>
        <p:spPr bwMode="auto">
          <a:xfrm>
            <a:off x="5429683" y="1215850"/>
            <a:ext cx="2674938" cy="193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310 </a:t>
            </a:r>
            <a:r>
              <a:rPr lang="en-US" altLang="en-US" sz="1600" err="1">
                <a:solidFill>
                  <a:schemeClr val="tx1"/>
                </a:solidFill>
                <a:latin typeface="Segoe UI" panose="020B0502040204020203" pitchFamily="34" charset="0"/>
                <a:cs typeface="Segoe UI" panose="020B0502040204020203" pitchFamily="34" charset="0"/>
              </a:rPr>
              <a:t>kBtu</a:t>
            </a:r>
            <a:r>
              <a:rPr lang="en-US" altLang="en-US" sz="1600">
                <a:solidFill>
                  <a:schemeClr val="tx1"/>
                </a:solidFill>
                <a:latin typeface="Segoe UI" panose="020B0502040204020203" pitchFamily="34" charset="0"/>
                <a:cs typeface="Segoe UI" panose="020B0502040204020203" pitchFamily="34" charset="0"/>
              </a:rPr>
              <a:t>/sq ft-</a:t>
            </a:r>
            <a:r>
              <a:rPr lang="en-US" altLang="en-US" sz="1600" err="1">
                <a:solidFill>
                  <a:schemeClr val="tx1"/>
                </a:solidFill>
                <a:latin typeface="Segoe UI" panose="020B0502040204020203" pitchFamily="34" charset="0"/>
                <a:cs typeface="Segoe UI" panose="020B0502040204020203" pitchFamily="34" charset="0"/>
              </a:rPr>
              <a:t>yr</a:t>
            </a:r>
            <a:endParaRPr lang="en-US" altLang="en-US" sz="1600">
              <a:solidFill>
                <a:schemeClr val="tx1"/>
              </a:solidFill>
              <a:latin typeface="Segoe UI" panose="020B0502040204020203" pitchFamily="34" charset="0"/>
              <a:cs typeface="Segoe UI" panose="020B0502040204020203" pitchFamily="34" charset="0"/>
            </a:endParaRP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_____________________________</a:t>
            </a: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155 </a:t>
            </a:r>
            <a:r>
              <a:rPr lang="en-US" altLang="en-US" sz="1600" err="1">
                <a:solidFill>
                  <a:schemeClr val="tx1"/>
                </a:solidFill>
                <a:latin typeface="Segoe UI" panose="020B0502040204020203" pitchFamily="34" charset="0"/>
                <a:cs typeface="Segoe UI" panose="020B0502040204020203" pitchFamily="34" charset="0"/>
              </a:rPr>
              <a:t>kBtu</a:t>
            </a:r>
            <a:r>
              <a:rPr lang="en-US" altLang="en-US" sz="1600">
                <a:solidFill>
                  <a:schemeClr val="tx1"/>
                </a:solidFill>
                <a:latin typeface="Segoe UI" panose="020B0502040204020203" pitchFamily="34" charset="0"/>
                <a:cs typeface="Segoe UI" panose="020B0502040204020203" pitchFamily="34" charset="0"/>
              </a:rPr>
              <a:t>/sq ft-</a:t>
            </a:r>
            <a:r>
              <a:rPr lang="en-US" altLang="en-US" sz="1600" err="1">
                <a:solidFill>
                  <a:schemeClr val="tx1"/>
                </a:solidFill>
                <a:latin typeface="Segoe UI" panose="020B0502040204020203" pitchFamily="34" charset="0"/>
                <a:cs typeface="Segoe UI" panose="020B0502040204020203" pitchFamily="34" charset="0"/>
              </a:rPr>
              <a:t>yr</a:t>
            </a:r>
            <a:endParaRPr lang="en-US" altLang="en-US" sz="1600">
              <a:solidFill>
                <a:schemeClr val="tx1"/>
              </a:solidFill>
              <a:latin typeface="Segoe UI" panose="020B0502040204020203" pitchFamily="34" charset="0"/>
              <a:cs typeface="Segoe UI" panose="020B0502040204020203" pitchFamily="34" charset="0"/>
            </a:endParaRPr>
          </a:p>
        </p:txBody>
      </p:sp>
      <p:sp>
        <p:nvSpPr>
          <p:cNvPr id="8" name="Content Placeholder 5">
            <a:extLst>
              <a:ext uri="{FF2B5EF4-FFF2-40B4-BE49-F238E27FC236}">
                <a16:creationId xmlns:a16="http://schemas.microsoft.com/office/drawing/2014/main" id="{D14D17CA-59E8-26D8-BB66-EE184F504519}"/>
              </a:ext>
            </a:extLst>
          </p:cNvPr>
          <p:cNvSpPr txBox="1">
            <a:spLocks/>
          </p:cNvSpPr>
          <p:nvPr/>
        </p:nvSpPr>
        <p:spPr bwMode="auto">
          <a:xfrm>
            <a:off x="8701041" y="1302501"/>
            <a:ext cx="1334543"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a:spcBef>
                <a:spcPct val="0"/>
              </a:spcBef>
              <a:buClrTx/>
              <a:buSzPct val="125000"/>
              <a:buNone/>
            </a:pPr>
            <a:r>
              <a:rPr lang="en-US" altLang="en-US" sz="1800" b="1" dirty="0">
                <a:solidFill>
                  <a:srgbClr val="00B050"/>
                </a:solidFill>
                <a:latin typeface="Segoe UI"/>
                <a:cs typeface="Segoe UI"/>
              </a:rPr>
              <a:t>2.0 as of Dec 2014 </a:t>
            </a:r>
            <a:r>
              <a:rPr lang="en-US" altLang="en-US" sz="1600" baseline="30000" dirty="0">
                <a:solidFill>
                  <a:srgbClr val="00B050"/>
                </a:solidFill>
                <a:latin typeface="Segoe UI"/>
                <a:cs typeface="Segoe UI"/>
              </a:rPr>
              <a:t>3</a:t>
            </a:r>
          </a:p>
        </p:txBody>
      </p:sp>
      <p:sp>
        <p:nvSpPr>
          <p:cNvPr id="10" name="Subtitle 2">
            <a:extLst>
              <a:ext uri="{FF2B5EF4-FFF2-40B4-BE49-F238E27FC236}">
                <a16:creationId xmlns:a16="http://schemas.microsoft.com/office/drawing/2014/main" id="{36157A67-B811-6ACD-A427-350778E366B0}"/>
              </a:ext>
            </a:extLst>
          </p:cNvPr>
          <p:cNvSpPr txBox="1">
            <a:spLocks/>
          </p:cNvSpPr>
          <p:nvPr/>
        </p:nvSpPr>
        <p:spPr>
          <a:xfrm>
            <a:off x="1524000" y="4493682"/>
            <a:ext cx="9144000" cy="1663012"/>
          </a:xfrm>
          <a:prstGeom prst="rect">
            <a:avLst/>
          </a:prstGeom>
        </p:spPr>
        <p:txBody>
          <a:bodyPr vert="horz" lIns="91440" tIns="91440" rIns="91440" bIns="91440" rtlCol="0" anchor="t">
            <a:no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marL="461645" indent="-461645">
              <a:spcBef>
                <a:spcPts val="0"/>
              </a:spcBef>
              <a:buFont typeface="Arial,Sans-Serif" panose="020B0604020202020204" pitchFamily="34" charset="0"/>
              <a:buChar char="•"/>
            </a:pPr>
            <a:endParaRPr lang="en-US" sz="2000" dirty="0">
              <a:latin typeface="Segoe UI"/>
              <a:cs typeface="Segoe UI"/>
            </a:endParaRPr>
          </a:p>
        </p:txBody>
      </p:sp>
      <p:sp>
        <p:nvSpPr>
          <p:cNvPr id="13" name="Slide Number Placeholder 2">
            <a:extLst>
              <a:ext uri="{FF2B5EF4-FFF2-40B4-BE49-F238E27FC236}">
                <a16:creationId xmlns:a16="http://schemas.microsoft.com/office/drawing/2014/main" id="{AFF60A6F-F466-FB29-9924-64C25F92FB07}"/>
              </a:ext>
            </a:extLst>
          </p:cNvPr>
          <p:cNvSpPr txBox="1">
            <a:spLocks/>
          </p:cNvSpPr>
          <p:nvPr/>
        </p:nvSpPr>
        <p:spPr>
          <a:xfrm>
            <a:off x="90178" y="6394785"/>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21</a:t>
            </a:fld>
            <a:endParaRPr lang="en-US" sz="1200" dirty="0">
              <a:solidFill>
                <a:schemeClr val="tx1"/>
              </a:solidFill>
              <a:latin typeface="Segoe UI" panose="020B0502040204020203" pitchFamily="34" charset="0"/>
              <a:cs typeface="Segoe UI" panose="020B0502040204020203" pitchFamily="34" charset="0"/>
            </a:endParaRPr>
          </a:p>
        </p:txBody>
      </p:sp>
      <p:sp>
        <p:nvSpPr>
          <p:cNvPr id="22" name="Content Placeholder 5">
            <a:extLst>
              <a:ext uri="{FF2B5EF4-FFF2-40B4-BE49-F238E27FC236}">
                <a16:creationId xmlns:a16="http://schemas.microsoft.com/office/drawing/2014/main" id="{9C7AC592-6CE8-364C-2290-8868668F5749}"/>
              </a:ext>
            </a:extLst>
          </p:cNvPr>
          <p:cNvSpPr txBox="1">
            <a:spLocks/>
          </p:cNvSpPr>
          <p:nvPr/>
        </p:nvSpPr>
        <p:spPr bwMode="auto">
          <a:xfrm>
            <a:off x="1809236" y="3236447"/>
            <a:ext cx="2906712" cy="976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Lab EUI </a:t>
            </a:r>
            <a:r>
              <a:rPr lang="en-US" altLang="en-US" sz="1600" baseline="30000" dirty="0">
                <a:solidFill>
                  <a:schemeClr val="tx1"/>
                </a:solidFill>
                <a:latin typeface="Segoe UI" panose="020B0502040204020203" pitchFamily="34" charset="0"/>
                <a:cs typeface="Segoe UI" panose="020B0502040204020203" pitchFamily="34" charset="0"/>
              </a:rPr>
              <a:t>4</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________________________________</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College EUI</a:t>
            </a:r>
            <a:r>
              <a:rPr lang="en-US" altLang="en-US" sz="1600" baseline="30000" dirty="0">
                <a:solidFill>
                  <a:schemeClr val="tx1"/>
                </a:solidFill>
                <a:latin typeface="Segoe UI" panose="020B0502040204020203" pitchFamily="34" charset="0"/>
                <a:cs typeface="Segoe UI" panose="020B0502040204020203" pitchFamily="34" charset="0"/>
              </a:rPr>
              <a:t> 5</a:t>
            </a:r>
          </a:p>
        </p:txBody>
      </p:sp>
      <p:sp>
        <p:nvSpPr>
          <p:cNvPr id="24" name="Content Placeholder 5">
            <a:extLst>
              <a:ext uri="{FF2B5EF4-FFF2-40B4-BE49-F238E27FC236}">
                <a16:creationId xmlns:a16="http://schemas.microsoft.com/office/drawing/2014/main" id="{284D6B8F-3CC7-B41E-88A4-79E148421577}"/>
              </a:ext>
            </a:extLst>
          </p:cNvPr>
          <p:cNvSpPr txBox="1">
            <a:spLocks/>
          </p:cNvSpPr>
          <p:nvPr/>
        </p:nvSpPr>
        <p:spPr bwMode="auto">
          <a:xfrm>
            <a:off x="5429683" y="2749159"/>
            <a:ext cx="2674938" cy="193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311 </a:t>
            </a:r>
            <a:r>
              <a:rPr lang="en-US" altLang="en-US" sz="1600" dirty="0" err="1">
                <a:solidFill>
                  <a:schemeClr val="tx1"/>
                </a:solidFill>
                <a:latin typeface="Segoe UI" panose="020B0502040204020203" pitchFamily="34" charset="0"/>
                <a:cs typeface="Segoe UI" panose="020B0502040204020203" pitchFamily="34" charset="0"/>
              </a:rPr>
              <a:t>kBtu</a:t>
            </a:r>
            <a:r>
              <a:rPr lang="en-US" altLang="en-US" sz="1600" dirty="0">
                <a:solidFill>
                  <a:schemeClr val="tx1"/>
                </a:solidFill>
                <a:latin typeface="Segoe UI" panose="020B0502040204020203" pitchFamily="34" charset="0"/>
                <a:cs typeface="Segoe UI" panose="020B0502040204020203" pitchFamily="34" charset="0"/>
              </a:rPr>
              <a:t>/sq ft-yr</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_____________________________</a:t>
            </a:r>
          </a:p>
          <a:p>
            <a:pPr algn="ctr" eaLnBrk="1" hangingPunct="1">
              <a:spcBef>
                <a:spcPct val="0"/>
              </a:spcBef>
              <a:buClrTx/>
              <a:buSzPct val="125000"/>
              <a:buFontTx/>
              <a:buNone/>
            </a:pPr>
            <a:r>
              <a:rPr lang="en-US" altLang="en-US" sz="1600" dirty="0">
                <a:solidFill>
                  <a:schemeClr val="tx1"/>
                </a:solidFill>
                <a:latin typeface="Segoe UI" panose="020B0502040204020203" pitchFamily="34" charset="0"/>
                <a:cs typeface="Segoe UI" panose="020B0502040204020203" pitchFamily="34" charset="0"/>
              </a:rPr>
              <a:t>86 </a:t>
            </a:r>
            <a:r>
              <a:rPr lang="en-US" altLang="en-US" sz="1600" dirty="0" err="1">
                <a:solidFill>
                  <a:schemeClr val="tx1"/>
                </a:solidFill>
                <a:latin typeface="Segoe UI" panose="020B0502040204020203" pitchFamily="34" charset="0"/>
                <a:cs typeface="Segoe UI" panose="020B0502040204020203" pitchFamily="34" charset="0"/>
              </a:rPr>
              <a:t>kBtu</a:t>
            </a:r>
            <a:r>
              <a:rPr lang="en-US" altLang="en-US" sz="1600" dirty="0">
                <a:solidFill>
                  <a:schemeClr val="tx1"/>
                </a:solidFill>
                <a:latin typeface="Segoe UI" panose="020B0502040204020203" pitchFamily="34" charset="0"/>
                <a:cs typeface="Segoe UI" panose="020B0502040204020203" pitchFamily="34" charset="0"/>
              </a:rPr>
              <a:t>/sq ft-yr</a:t>
            </a:r>
          </a:p>
        </p:txBody>
      </p:sp>
      <p:sp>
        <p:nvSpPr>
          <p:cNvPr id="26" name="Content Placeholder 5">
            <a:extLst>
              <a:ext uri="{FF2B5EF4-FFF2-40B4-BE49-F238E27FC236}">
                <a16:creationId xmlns:a16="http://schemas.microsoft.com/office/drawing/2014/main" id="{89A65C4C-0473-3823-BECA-4DD9EDE84A8F}"/>
              </a:ext>
            </a:extLst>
          </p:cNvPr>
          <p:cNvSpPr txBox="1">
            <a:spLocks/>
          </p:cNvSpPr>
          <p:nvPr/>
        </p:nvSpPr>
        <p:spPr bwMode="auto">
          <a:xfrm>
            <a:off x="8701041" y="2835810"/>
            <a:ext cx="1334543"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a:spcBef>
                <a:spcPct val="0"/>
              </a:spcBef>
              <a:buClrTx/>
              <a:buSzPct val="125000"/>
              <a:buNone/>
            </a:pPr>
            <a:r>
              <a:rPr lang="en-US" altLang="en-US" sz="1800" b="1" dirty="0">
                <a:solidFill>
                  <a:schemeClr val="tx1"/>
                </a:solidFill>
                <a:latin typeface="Segoe UI"/>
                <a:cs typeface="Segoe UI"/>
              </a:rPr>
              <a:t>3.6 using data as of Sept 2024</a:t>
            </a:r>
            <a:endParaRPr lang="en-US" altLang="en-US" sz="1600" baseline="30000" dirty="0">
              <a:solidFill>
                <a:schemeClr val="tx1"/>
              </a:solidFill>
              <a:latin typeface="Segoe UI"/>
              <a:cs typeface="Segoe UI"/>
            </a:endParaRPr>
          </a:p>
        </p:txBody>
      </p:sp>
      <p:sp>
        <p:nvSpPr>
          <p:cNvPr id="27" name="Content Placeholder 5">
            <a:extLst>
              <a:ext uri="{FF2B5EF4-FFF2-40B4-BE49-F238E27FC236}">
                <a16:creationId xmlns:a16="http://schemas.microsoft.com/office/drawing/2014/main" id="{34300339-9B27-DD6A-CCE2-708867778DD6}"/>
              </a:ext>
            </a:extLst>
          </p:cNvPr>
          <p:cNvSpPr txBox="1">
            <a:spLocks/>
          </p:cNvSpPr>
          <p:nvPr/>
        </p:nvSpPr>
        <p:spPr bwMode="auto">
          <a:xfrm>
            <a:off x="1655428" y="4363318"/>
            <a:ext cx="9012572" cy="1363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spcBef>
                <a:spcPct val="0"/>
              </a:spcBef>
              <a:buClrTx/>
              <a:buSzPct val="125000"/>
              <a:buNone/>
            </a:pPr>
            <a:r>
              <a:rPr lang="en-US" altLang="en-US" sz="1400" i="1" dirty="0">
                <a:solidFill>
                  <a:schemeClr val="tx1"/>
                </a:solidFill>
                <a:latin typeface="Segoe UI"/>
                <a:cs typeface="Segoe UI"/>
              </a:rPr>
              <a:t>Note 1: Lawrence Berkeley Laboratory ‘‘Labs for the 21st Century’’ benchmarking tool  </a:t>
            </a:r>
            <a:r>
              <a:rPr lang="en-US" altLang="en-US" sz="1400" i="1" dirty="0">
                <a:solidFill>
                  <a:srgbClr val="0070C0"/>
                </a:solidFill>
                <a:latin typeface="Segoe UI"/>
                <a:cs typeface="Segoe UI"/>
              </a:rPr>
              <a:t>310 based on 2012 database</a:t>
            </a:r>
            <a:endParaRPr lang="en-US" altLang="en-US" sz="1400" dirty="0">
              <a:solidFill>
                <a:schemeClr val="tx1"/>
              </a:solidFill>
              <a:latin typeface="Segoe UI"/>
              <a:cs typeface="Segoe UI"/>
            </a:endParaRPr>
          </a:p>
          <a:p>
            <a:pPr>
              <a:spcBef>
                <a:spcPct val="0"/>
              </a:spcBef>
              <a:buClrTx/>
              <a:buSzPct val="125000"/>
              <a:buNone/>
            </a:pPr>
            <a:r>
              <a:rPr lang="en-US" altLang="en-US" sz="1400" i="1" dirty="0">
                <a:solidFill>
                  <a:schemeClr val="tx1"/>
                </a:solidFill>
                <a:latin typeface="Segoe UI"/>
                <a:cs typeface="Segoe UI"/>
              </a:rPr>
              <a:t>Note 2: US Department of Energy ‘‘Buildings Energy Databook’’  </a:t>
            </a:r>
            <a:r>
              <a:rPr lang="en-US" altLang="en-US" sz="1400" i="1" dirty="0">
                <a:solidFill>
                  <a:srgbClr val="0070C0"/>
                </a:solidFill>
                <a:latin typeface="Segoe UI"/>
                <a:cs typeface="Segoe UI"/>
              </a:rPr>
              <a:t>155kbtu/sf  based on CBECS 2003 database</a:t>
            </a:r>
          </a:p>
          <a:p>
            <a:pPr marL="623888" indent="-623888">
              <a:spcBef>
                <a:spcPct val="0"/>
              </a:spcBef>
              <a:buClrTx/>
              <a:buSzPct val="125000"/>
              <a:buNone/>
            </a:pPr>
            <a:r>
              <a:rPr lang="en-US" altLang="en-US" sz="1400" i="1" dirty="0">
                <a:solidFill>
                  <a:schemeClr val="tx1"/>
                </a:solidFill>
                <a:latin typeface="Segoe UI"/>
                <a:cs typeface="Segoe UI"/>
              </a:rPr>
              <a:t>Note 3: UG </a:t>
            </a:r>
            <a:r>
              <a:rPr lang="en-US" altLang="en-US" sz="1400" i="1" dirty="0">
                <a:solidFill>
                  <a:srgbClr val="FF0000"/>
                </a:solidFill>
                <a:latin typeface="Segoe UI"/>
                <a:cs typeface="Segoe UI"/>
              </a:rPr>
              <a:t>“</a:t>
            </a:r>
            <a:r>
              <a:rPr lang="en-US" sz="1400" dirty="0">
                <a:solidFill>
                  <a:srgbClr val="FF0000"/>
                </a:solidFill>
                <a:effectLst/>
                <a:latin typeface="Segoe UI" panose="020B0502040204020203" pitchFamily="34" charset="0"/>
                <a:ea typeface="Aptos" panose="020B0004020202020204" pitchFamily="34" charset="0"/>
              </a:rPr>
              <a:t>OMB will adjust the EUI numbers from time to time (no more often than annually nor less often than every 5 years</a:t>
            </a:r>
            <a:r>
              <a:rPr lang="en-US" altLang="en-US" sz="1400" i="1" dirty="0">
                <a:solidFill>
                  <a:srgbClr val="FF0000"/>
                </a:solidFill>
                <a:latin typeface="Segoe UI"/>
                <a:cs typeface="Segoe UI"/>
              </a:rPr>
              <a:t>”</a:t>
            </a:r>
          </a:p>
          <a:p>
            <a:pPr>
              <a:spcBef>
                <a:spcPct val="0"/>
              </a:spcBef>
              <a:buClrTx/>
              <a:buSzPct val="125000"/>
              <a:buNone/>
            </a:pPr>
            <a:r>
              <a:rPr lang="en-US" altLang="en-US" sz="1400" i="1" dirty="0">
                <a:solidFill>
                  <a:schemeClr val="tx1"/>
                </a:solidFill>
                <a:latin typeface="Segoe UI"/>
                <a:cs typeface="Segoe UI"/>
              </a:rPr>
              <a:t>Note 4: LABS21 retired </a:t>
            </a:r>
            <a:r>
              <a:rPr lang="en-US" altLang="en-US" sz="1400" i="1" dirty="0">
                <a:solidFill>
                  <a:schemeClr val="tx1"/>
                </a:solidFill>
                <a:latin typeface="Segoe UI"/>
                <a:cs typeface="Segoe UI"/>
                <a:sym typeface="Wingdings" panose="05000000000000000000" pitchFamily="2" charset="2"/>
              </a:rPr>
              <a:t> </a:t>
            </a:r>
            <a:r>
              <a:rPr lang="en-US" altLang="en-US" sz="1400" i="1" dirty="0">
                <a:solidFill>
                  <a:schemeClr val="tx1"/>
                </a:solidFill>
                <a:latin typeface="Segoe UI"/>
                <a:cs typeface="Segoe UI"/>
              </a:rPr>
              <a:t>Rebranded Laboratory Benchmarking Tool </a:t>
            </a:r>
            <a:r>
              <a:rPr lang="en-US" altLang="en-US" sz="1400" i="1" dirty="0">
                <a:solidFill>
                  <a:srgbClr val="0070C0"/>
                </a:solidFill>
                <a:latin typeface="Segoe UI"/>
                <a:cs typeface="Segoe UI"/>
              </a:rPr>
              <a:t>311 based on 2020-2024 dataset</a:t>
            </a:r>
            <a:endParaRPr lang="en-US" altLang="en-US" sz="1400" dirty="0">
              <a:solidFill>
                <a:schemeClr val="tx1"/>
              </a:solidFill>
              <a:latin typeface="Segoe UI"/>
              <a:cs typeface="Segoe UI"/>
            </a:endParaRPr>
          </a:p>
          <a:p>
            <a:pPr>
              <a:spcBef>
                <a:spcPct val="0"/>
              </a:spcBef>
              <a:buClrTx/>
              <a:buSzPct val="125000"/>
              <a:buNone/>
            </a:pPr>
            <a:r>
              <a:rPr lang="en-US" altLang="en-US" sz="1400" i="1" dirty="0">
                <a:solidFill>
                  <a:schemeClr val="tx1"/>
                </a:solidFill>
                <a:latin typeface="Segoe UI"/>
                <a:cs typeface="Segoe UI"/>
              </a:rPr>
              <a:t>Note 5: US Department of Energy ‘‘Buildings Energy Databook’’ Most recent CBECS dataset is 2018; prior interface access is missing making it a bit harder to manipulate the data. </a:t>
            </a:r>
            <a:r>
              <a:rPr lang="en-US" altLang="en-US" sz="1400" i="1" dirty="0">
                <a:solidFill>
                  <a:srgbClr val="0070C0"/>
                </a:solidFill>
                <a:latin typeface="Segoe UI"/>
                <a:cs typeface="Segoe UI"/>
              </a:rPr>
              <a:t>86kbtu/sf  based on Building Performance Database – same bldg. types ‘Higher Ed’.  Expanding that to Off/Prof/MUB = 76.</a:t>
            </a:r>
          </a:p>
        </p:txBody>
      </p:sp>
      <p:cxnSp>
        <p:nvCxnSpPr>
          <p:cNvPr id="29" name="Straight Connector 28">
            <a:extLst>
              <a:ext uri="{FF2B5EF4-FFF2-40B4-BE49-F238E27FC236}">
                <a16:creationId xmlns:a16="http://schemas.microsoft.com/office/drawing/2014/main" id="{3E1BD1B3-49AD-D56F-6E72-41D07130A2BE}"/>
              </a:ext>
            </a:extLst>
          </p:cNvPr>
          <p:cNvCxnSpPr>
            <a:cxnSpLocks/>
          </p:cNvCxnSpPr>
          <p:nvPr/>
        </p:nvCxnSpPr>
        <p:spPr>
          <a:xfrm flipV="1">
            <a:off x="497637" y="3021674"/>
            <a:ext cx="11162674" cy="32935"/>
          </a:xfrm>
          <a:prstGeom prst="line">
            <a:avLst/>
          </a:prstGeom>
          <a:ln w="41275">
            <a:solidFill>
              <a:srgbClr val="415588"/>
            </a:solidFill>
            <a:prstDash val="dashDot"/>
          </a:ln>
        </p:spPr>
        <p:style>
          <a:lnRef idx="1">
            <a:schemeClr val="accent1"/>
          </a:lnRef>
          <a:fillRef idx="0">
            <a:schemeClr val="accent1"/>
          </a:fillRef>
          <a:effectRef idx="0">
            <a:schemeClr val="accent1"/>
          </a:effectRef>
          <a:fontRef idx="minor">
            <a:schemeClr val="tx1"/>
          </a:fontRef>
        </p:style>
      </p:cxnSp>
      <p:sp>
        <p:nvSpPr>
          <p:cNvPr id="31" name="Content Placeholder 5">
            <a:extLst>
              <a:ext uri="{FF2B5EF4-FFF2-40B4-BE49-F238E27FC236}">
                <a16:creationId xmlns:a16="http://schemas.microsoft.com/office/drawing/2014/main" id="{C26D3534-02B8-AFB6-8258-92A00C1B0A76}"/>
              </a:ext>
            </a:extLst>
          </p:cNvPr>
          <p:cNvSpPr txBox="1">
            <a:spLocks/>
          </p:cNvSpPr>
          <p:nvPr/>
        </p:nvSpPr>
        <p:spPr bwMode="auto">
          <a:xfrm>
            <a:off x="545544" y="1302501"/>
            <a:ext cx="1334543"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a:spcBef>
                <a:spcPct val="0"/>
              </a:spcBef>
              <a:buClrTx/>
              <a:buSzPct val="125000"/>
              <a:buNone/>
            </a:pPr>
            <a:r>
              <a:rPr lang="en-US" altLang="en-US" sz="1800" b="1" dirty="0">
                <a:solidFill>
                  <a:schemeClr val="tx1"/>
                </a:solidFill>
                <a:latin typeface="Segoe UI"/>
                <a:cs typeface="Segoe UI"/>
              </a:rPr>
              <a:t>REUI</a:t>
            </a:r>
          </a:p>
          <a:p>
            <a:pPr algn="ctr">
              <a:spcBef>
                <a:spcPct val="0"/>
              </a:spcBef>
              <a:buClrTx/>
              <a:buSzPct val="125000"/>
              <a:buNone/>
            </a:pPr>
            <a:r>
              <a:rPr lang="en-US" altLang="en-US" sz="1800" b="1" baseline="30000" dirty="0">
                <a:solidFill>
                  <a:schemeClr val="tx1"/>
                </a:solidFill>
                <a:latin typeface="Segoe UI"/>
                <a:cs typeface="Segoe UI"/>
              </a:rPr>
              <a:t>(in UG)</a:t>
            </a:r>
            <a:endParaRPr lang="en-US" altLang="en-US" sz="1600" baseline="30000" dirty="0">
              <a:solidFill>
                <a:schemeClr val="tx1"/>
              </a:solidFill>
              <a:latin typeface="Segoe UI"/>
              <a:cs typeface="Segoe UI"/>
            </a:endParaRPr>
          </a:p>
        </p:txBody>
      </p:sp>
      <p:sp>
        <p:nvSpPr>
          <p:cNvPr id="32" name="Content Placeholder 5">
            <a:extLst>
              <a:ext uri="{FF2B5EF4-FFF2-40B4-BE49-F238E27FC236}">
                <a16:creationId xmlns:a16="http://schemas.microsoft.com/office/drawing/2014/main" id="{F0647686-E7B6-73F8-EFAF-76B2BC39CACA}"/>
              </a:ext>
            </a:extLst>
          </p:cNvPr>
          <p:cNvSpPr txBox="1">
            <a:spLocks/>
          </p:cNvSpPr>
          <p:nvPr/>
        </p:nvSpPr>
        <p:spPr bwMode="auto">
          <a:xfrm>
            <a:off x="563705" y="2835810"/>
            <a:ext cx="1334543"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a:spcBef>
                <a:spcPct val="0"/>
              </a:spcBef>
              <a:buClrTx/>
              <a:buSzPct val="125000"/>
              <a:buNone/>
            </a:pPr>
            <a:r>
              <a:rPr lang="en-US" altLang="en-US" sz="1800" b="1" dirty="0">
                <a:solidFill>
                  <a:schemeClr val="tx1"/>
                </a:solidFill>
                <a:latin typeface="Segoe UI"/>
                <a:cs typeface="Segoe UI"/>
              </a:rPr>
              <a:t>REUI</a:t>
            </a:r>
          </a:p>
          <a:p>
            <a:pPr algn="ctr">
              <a:spcBef>
                <a:spcPct val="0"/>
              </a:spcBef>
              <a:buClrTx/>
              <a:buSzPct val="125000"/>
              <a:buNone/>
            </a:pPr>
            <a:r>
              <a:rPr lang="en-US" altLang="en-US" sz="1800" b="1" baseline="30000" dirty="0">
                <a:solidFill>
                  <a:schemeClr val="tx1"/>
                </a:solidFill>
                <a:latin typeface="Segoe UI"/>
                <a:cs typeface="Segoe UI"/>
              </a:rPr>
              <a:t>(Where it is trending)</a:t>
            </a:r>
            <a:endParaRPr lang="en-US" altLang="en-US" sz="1600" baseline="30000" dirty="0">
              <a:solidFill>
                <a:schemeClr val="tx1"/>
              </a:solidFill>
              <a:latin typeface="Segoe UI"/>
              <a:cs typeface="Segoe UI"/>
            </a:endParaRPr>
          </a:p>
        </p:txBody>
      </p:sp>
      <p:sp>
        <p:nvSpPr>
          <p:cNvPr id="9" name="Arrow: Right 8">
            <a:extLst>
              <a:ext uri="{FF2B5EF4-FFF2-40B4-BE49-F238E27FC236}">
                <a16:creationId xmlns:a16="http://schemas.microsoft.com/office/drawing/2014/main" id="{9D840D7B-EB59-97EB-BB5E-705E219F0AEF}"/>
              </a:ext>
            </a:extLst>
          </p:cNvPr>
          <p:cNvSpPr/>
          <p:nvPr/>
        </p:nvSpPr>
        <p:spPr>
          <a:xfrm>
            <a:off x="4774720" y="2099199"/>
            <a:ext cx="649744" cy="341765"/>
          </a:xfrm>
          <a:prstGeom prst="rightArrow">
            <a:avLst/>
          </a:prstGeom>
          <a:solidFill>
            <a:srgbClr val="0000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2F07F2F-0F02-F902-8327-4EC6E400A98B}"/>
              </a:ext>
            </a:extLst>
          </p:cNvPr>
          <p:cNvSpPr/>
          <p:nvPr/>
        </p:nvSpPr>
        <p:spPr>
          <a:xfrm>
            <a:off x="4774720" y="3655121"/>
            <a:ext cx="649744" cy="341765"/>
          </a:xfrm>
          <a:prstGeom prst="rightArrow">
            <a:avLst/>
          </a:prstGeom>
          <a:solidFill>
            <a:srgbClr val="0000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4B2010BC-7242-EA07-4A49-8D9AFDF6728B}"/>
              </a:ext>
            </a:extLst>
          </p:cNvPr>
          <p:cNvSpPr/>
          <p:nvPr/>
        </p:nvSpPr>
        <p:spPr>
          <a:xfrm>
            <a:off x="8053692" y="2109736"/>
            <a:ext cx="649744" cy="341765"/>
          </a:xfrm>
          <a:prstGeom prst="rightArrow">
            <a:avLst/>
          </a:prstGeom>
          <a:solidFill>
            <a:srgbClr val="0000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8FD18F35-E43A-9CF7-30B4-D72FAFD56F34}"/>
              </a:ext>
            </a:extLst>
          </p:cNvPr>
          <p:cNvSpPr/>
          <p:nvPr/>
        </p:nvSpPr>
        <p:spPr>
          <a:xfrm>
            <a:off x="8051297" y="3627974"/>
            <a:ext cx="649744" cy="341765"/>
          </a:xfrm>
          <a:prstGeom prst="rightArrow">
            <a:avLst/>
          </a:prstGeom>
          <a:solidFill>
            <a:srgbClr val="0000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65210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B1482B90-C517-4347-8A20-B3350B244C0B}"/>
              </a:ext>
            </a:extLst>
          </p:cNvPr>
          <p:cNvGraphicFramePr>
            <a:graphicFrameLocks noChangeAspect="1"/>
          </p:cNvGraphicFramePr>
          <p:nvPr>
            <p:custDataLst>
              <p:tags r:id="rId1"/>
            </p:custDataLst>
            <p:extLst>
              <p:ext uri="{D42A27DB-BD31-4B8C-83A1-F6EECF244321}">
                <p14:modId xmlns:p14="http://schemas.microsoft.com/office/powerpoint/2010/main" val="2398376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4" name="think-cell data - do not delete" hidden="1">
                        <a:extLst>
                          <a:ext uri="{FF2B5EF4-FFF2-40B4-BE49-F238E27FC236}">
                            <a16:creationId xmlns:a16="http://schemas.microsoft.com/office/drawing/2014/main" id="{B1482B90-C517-4347-8A20-B3350B244C0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B4EE0F1-43EC-4445-4436-B12EDA7200C7}"/>
              </a:ext>
            </a:extLst>
          </p:cNvPr>
          <p:cNvSpPr>
            <a:spLocks noGrp="1"/>
          </p:cNvSpPr>
          <p:nvPr>
            <p:ph type="title"/>
          </p:nvPr>
        </p:nvSpPr>
        <p:spPr/>
        <p:txBody>
          <a:bodyPr/>
          <a:lstStyle/>
          <a:p>
            <a:r>
              <a:rPr lang="en-US" altLang="en-US" sz="3200" dirty="0">
                <a:solidFill>
                  <a:schemeClr val="accent1"/>
                </a:solidFill>
                <a:latin typeface="Segoe UI Semibold" panose="020B0702040204020203" pitchFamily="34" charset="0"/>
              </a:rPr>
              <a:t>Putting it all together</a:t>
            </a:r>
            <a:endParaRPr lang="en-US" sz="3200" dirty="0">
              <a:solidFill>
                <a:schemeClr val="accent1"/>
              </a:solidFill>
            </a:endParaRPr>
          </a:p>
        </p:txBody>
      </p:sp>
      <p:sp>
        <p:nvSpPr>
          <p:cNvPr id="3" name="Content Placeholder 2">
            <a:extLst>
              <a:ext uri="{FF2B5EF4-FFF2-40B4-BE49-F238E27FC236}">
                <a16:creationId xmlns:a16="http://schemas.microsoft.com/office/drawing/2014/main" id="{484C30ED-B0E5-4B8C-8D3A-A6768FA41C87}"/>
              </a:ext>
            </a:extLst>
          </p:cNvPr>
          <p:cNvSpPr>
            <a:spLocks noGrp="1"/>
          </p:cNvSpPr>
          <p:nvPr>
            <p:ph idx="4294967295"/>
          </p:nvPr>
        </p:nvSpPr>
        <p:spPr>
          <a:xfrm>
            <a:off x="775853" y="2982081"/>
            <a:ext cx="10285413" cy="4414837"/>
          </a:xfrm>
        </p:spPr>
        <p:txBody>
          <a:bodyPr>
            <a:normAutofit/>
          </a:bodyPr>
          <a:lstStyle/>
          <a:p>
            <a:r>
              <a:rPr lang="en-US" sz="1800" dirty="0">
                <a:latin typeface="Segoe UI"/>
                <a:cs typeface="Segoe UI"/>
              </a:rPr>
              <a:t>The survey of those spaces vs. the other spaces in the building will still drive the overall impact – Make sure you have a good </a:t>
            </a:r>
            <a:r>
              <a:rPr lang="en-US" sz="1800" b="1" dirty="0">
                <a:solidFill>
                  <a:srgbClr val="0070C0"/>
                </a:solidFill>
                <a:latin typeface="Segoe UI"/>
                <a:cs typeface="Segoe UI"/>
              </a:rPr>
              <a:t>space</a:t>
            </a:r>
            <a:r>
              <a:rPr lang="en-US" sz="1800" dirty="0">
                <a:solidFill>
                  <a:srgbClr val="0070C0"/>
                </a:solidFill>
                <a:latin typeface="Segoe UI"/>
                <a:cs typeface="Segoe UI"/>
              </a:rPr>
              <a:t> </a:t>
            </a:r>
            <a:r>
              <a:rPr lang="en-US" sz="1800" dirty="0">
                <a:latin typeface="Segoe UI"/>
                <a:cs typeface="Segoe UI"/>
              </a:rPr>
              <a:t>study and QA. Integral to allocating O&amp;M, </a:t>
            </a:r>
            <a:r>
              <a:rPr lang="en-US" sz="1800" dirty="0" err="1">
                <a:latin typeface="Segoe UI"/>
                <a:cs typeface="Segoe UI"/>
              </a:rPr>
              <a:t>Bldg</a:t>
            </a:r>
            <a:r>
              <a:rPr lang="en-US" sz="1800" dirty="0">
                <a:latin typeface="Segoe UI"/>
                <a:cs typeface="Segoe UI"/>
              </a:rPr>
              <a:t>/Eqpt depreciation, and interest expense on capital facilities</a:t>
            </a:r>
          </a:p>
          <a:p>
            <a:r>
              <a:rPr lang="en-US" altLang="en-US" sz="1800" dirty="0">
                <a:latin typeface="Segoe UI"/>
                <a:cs typeface="Segoe UI"/>
              </a:rPr>
              <a:t>A large research </a:t>
            </a:r>
            <a:r>
              <a:rPr lang="en-US" altLang="en-US" sz="1800" b="1" dirty="0">
                <a:solidFill>
                  <a:srgbClr val="7030A0"/>
                </a:solidFill>
                <a:latin typeface="Segoe UI"/>
                <a:cs typeface="Segoe UI"/>
              </a:rPr>
              <a:t>base</a:t>
            </a:r>
            <a:r>
              <a:rPr lang="en-US" altLang="en-US" sz="1800" dirty="0">
                <a:solidFill>
                  <a:srgbClr val="7030A0"/>
                </a:solidFill>
                <a:latin typeface="Segoe UI"/>
                <a:cs typeface="Segoe UI"/>
              </a:rPr>
              <a:t> </a:t>
            </a:r>
            <a:r>
              <a:rPr lang="en-US" altLang="en-US" sz="1800" u="sng" dirty="0">
                <a:latin typeface="Segoe UI"/>
                <a:cs typeface="Segoe UI"/>
              </a:rPr>
              <a:t>relative to the utility cost </a:t>
            </a:r>
            <a:r>
              <a:rPr lang="en-US" altLang="en-US" sz="1800" dirty="0">
                <a:solidFill>
                  <a:srgbClr val="000000"/>
                </a:solidFill>
                <a:latin typeface="Segoe UI"/>
                <a:cs typeface="Segoe UI"/>
              </a:rPr>
              <a:t>can</a:t>
            </a:r>
            <a:r>
              <a:rPr lang="en-US" altLang="en-US" sz="1800" dirty="0">
                <a:latin typeface="Segoe UI"/>
                <a:cs typeface="Segoe UI"/>
              </a:rPr>
              <a:t> essentially make it impossible to get to a UCA of 1.3</a:t>
            </a:r>
          </a:p>
          <a:p>
            <a:r>
              <a:rPr lang="en-US" altLang="en-US" sz="1800" dirty="0">
                <a:latin typeface="Segoe UI"/>
                <a:cs typeface="Segoe UI"/>
              </a:rPr>
              <a:t>The objective is to defensibly MAXIMIZE the recovery of utility cost from the cumulative results of the normal allocation of cost PLUS the UCA. </a:t>
            </a:r>
            <a:endParaRPr lang="en-US" altLang="en-US" sz="1800" dirty="0">
              <a:latin typeface="Segoe UI" panose="020B0502040204020203" pitchFamily="34" charset="0"/>
              <a:cs typeface="Segoe UI" panose="020B0502040204020203" pitchFamily="34" charset="0"/>
            </a:endParaRPr>
          </a:p>
          <a:p>
            <a:pPr lvl="1"/>
            <a:r>
              <a:rPr lang="en-US" sz="1600" dirty="0">
                <a:latin typeface="Segoe UI"/>
                <a:cs typeface="Segoe UI"/>
              </a:rPr>
              <a:t>Just because you aren’t getting to 1.3 does not mean you aren’t maximizing costs allocated to research</a:t>
            </a:r>
            <a:endParaRPr lang="en-US" sz="1600" b="1" u="sng" dirty="0">
              <a:latin typeface="Segoe UI"/>
              <a:cs typeface="Segoe UI"/>
            </a:endParaRPr>
          </a:p>
          <a:p>
            <a:pPr lvl="1"/>
            <a:r>
              <a:rPr lang="en-US" sz="1600" dirty="0">
                <a:latin typeface="Segoe UI"/>
                <a:cs typeface="Segoe UI"/>
              </a:rPr>
              <a:t>Vice Versa – just because you get to 1.3 does not mean you’re done</a:t>
            </a:r>
          </a:p>
          <a:p>
            <a:endParaRPr lang="en-US" dirty="0"/>
          </a:p>
        </p:txBody>
      </p:sp>
      <p:sp>
        <p:nvSpPr>
          <p:cNvPr id="6" name="Slide Number Placeholder 2">
            <a:extLst>
              <a:ext uri="{FF2B5EF4-FFF2-40B4-BE49-F238E27FC236}">
                <a16:creationId xmlns:a16="http://schemas.microsoft.com/office/drawing/2014/main" id="{A25D8341-2326-3697-5BFA-D4C6760A3AF1}"/>
              </a:ext>
            </a:extLst>
          </p:cNvPr>
          <p:cNvSpPr txBox="1">
            <a:spLocks/>
          </p:cNvSpPr>
          <p:nvPr/>
        </p:nvSpPr>
        <p:spPr>
          <a:xfrm>
            <a:off x="44102" y="6445927"/>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22</a:t>
            </a:fld>
            <a:endParaRPr lang="en-US" sz="1200" dirty="0">
              <a:solidFill>
                <a:schemeClr val="tx1"/>
              </a:solidFill>
              <a:latin typeface="Segoe UI" panose="020B0502040204020203" pitchFamily="34" charset="0"/>
              <a:cs typeface="Segoe UI" panose="020B0502040204020203" pitchFamily="34" charset="0"/>
            </a:endParaRPr>
          </a:p>
        </p:txBody>
      </p:sp>
      <p:sp>
        <p:nvSpPr>
          <p:cNvPr id="9" name="Content Placeholder 2">
            <a:extLst>
              <a:ext uri="{FF2B5EF4-FFF2-40B4-BE49-F238E27FC236}">
                <a16:creationId xmlns:a16="http://schemas.microsoft.com/office/drawing/2014/main" id="{5E2A8A79-D977-732D-FD3C-C6EF3169DFFA}"/>
              </a:ext>
            </a:extLst>
          </p:cNvPr>
          <p:cNvSpPr txBox="1">
            <a:spLocks/>
          </p:cNvSpPr>
          <p:nvPr/>
        </p:nvSpPr>
        <p:spPr>
          <a:xfrm>
            <a:off x="775853" y="1447632"/>
            <a:ext cx="5714888" cy="1836481"/>
          </a:xfrm>
          <a:prstGeom prst="rect">
            <a:avLst/>
          </a:prstGeom>
        </p:spPr>
        <p:txBody>
          <a:bodyPr vert="horz" lIns="91440" tIns="45720" rIns="91440" bIns="45720" rtlCol="0">
            <a:normAutofit/>
          </a:bodyPr>
          <a:lstStyle>
            <a:lvl1pPr marL="274300" indent="-274300" algn="l" defTabSz="457167" rtl="0" eaLnBrk="1" latinLnBrk="0" hangingPunct="1">
              <a:spcBef>
                <a:spcPts val="0"/>
              </a:spcBef>
              <a:spcAft>
                <a:spcPts val="600"/>
              </a:spcAft>
              <a:buClr>
                <a:schemeClr val="accent6"/>
              </a:buClr>
              <a:buSzPct val="100000"/>
              <a:buFont typeface="System Font Regular"/>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40032" indent="-228584" algn="l" defTabSz="457167" rtl="0" eaLnBrk="1" latinLnBrk="0" hangingPunct="1">
              <a:spcBef>
                <a:spcPts val="0"/>
              </a:spcBef>
              <a:spcAft>
                <a:spcPts val="600"/>
              </a:spcAft>
              <a:buClr>
                <a:srgbClr val="E31837"/>
              </a:buClr>
              <a:buFont typeface="System Font Regular"/>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005766" indent="-228584" algn="l" defTabSz="457167" rtl="0" eaLnBrk="1" latinLnBrk="0" hangingPunct="1">
              <a:spcBef>
                <a:spcPts val="0"/>
              </a:spcBef>
              <a:spcAft>
                <a:spcPts val="600"/>
              </a:spcAft>
              <a:buClr>
                <a:srgbClr val="E31837"/>
              </a:buClr>
              <a:buFont typeface="Wingdings" pitchFamily="2" charset="2"/>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080"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4pPr>
            <a:lvl5pPr marL="2057247"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en-US" sz="1800" dirty="0">
                <a:latin typeface="Segoe UI"/>
                <a:cs typeface="Segoe UI"/>
              </a:rPr>
              <a:t>Campuses are all unique. There is no single magic bullet.</a:t>
            </a:r>
          </a:p>
          <a:p>
            <a:r>
              <a:rPr lang="en-US" altLang="en-US" sz="1800" dirty="0">
                <a:latin typeface="Segoe UI"/>
                <a:cs typeface="Segoe UI"/>
              </a:rPr>
              <a:t>Accurately getting </a:t>
            </a:r>
            <a:r>
              <a:rPr lang="en-US" altLang="en-US" sz="1800" b="1" dirty="0">
                <a:solidFill>
                  <a:srgbClr val="FF0000"/>
                </a:solidFill>
                <a:latin typeface="Segoe UI"/>
                <a:cs typeface="Segoe UI"/>
              </a:rPr>
              <a:t>utility costs allocated to buildings</a:t>
            </a:r>
            <a:r>
              <a:rPr lang="en-US" altLang="en-US" sz="1800" dirty="0">
                <a:latin typeface="Segoe UI"/>
                <a:cs typeface="Segoe UI"/>
              </a:rPr>
              <a:t>.</a:t>
            </a:r>
            <a:endParaRPr lang="en-US" sz="1800" dirty="0"/>
          </a:p>
        </p:txBody>
      </p:sp>
      <p:pic>
        <p:nvPicPr>
          <p:cNvPr id="11" name="Picture 10">
            <a:extLst>
              <a:ext uri="{FF2B5EF4-FFF2-40B4-BE49-F238E27FC236}">
                <a16:creationId xmlns:a16="http://schemas.microsoft.com/office/drawing/2014/main" id="{335D85C5-53D4-EA92-F7D1-44A4E4FC8CB1}"/>
              </a:ext>
            </a:extLst>
          </p:cNvPr>
          <p:cNvPicPr>
            <a:picLocks noChangeAspect="1"/>
          </p:cNvPicPr>
          <p:nvPr/>
        </p:nvPicPr>
        <p:blipFill>
          <a:blip r:embed="rId6"/>
          <a:stretch>
            <a:fillRect/>
          </a:stretch>
        </p:blipFill>
        <p:spPr>
          <a:xfrm>
            <a:off x="6344061" y="1358647"/>
            <a:ext cx="4595566" cy="1623434"/>
          </a:xfrm>
          <a:prstGeom prst="rect">
            <a:avLst/>
          </a:prstGeom>
        </p:spPr>
      </p:pic>
    </p:spTree>
    <p:extLst>
      <p:ext uri="{BB962C8B-B14F-4D97-AF65-F5344CB8AC3E}">
        <p14:creationId xmlns:p14="http://schemas.microsoft.com/office/powerpoint/2010/main" val="42126113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2701652D-F5D6-429E-B068-E6C2B0FF703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2701652D-F5D6-429E-B068-E6C2B0FF703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panose="020B0702040204020203" pitchFamily="34" charset="0"/>
              </a:rPr>
              <a:t>Last Point: A lower UCA may not be a bad thing</a:t>
            </a:r>
            <a:endParaRPr lang="en-US" sz="3200" dirty="0"/>
          </a:p>
        </p:txBody>
      </p:sp>
      <p:sp>
        <p:nvSpPr>
          <p:cNvPr id="3" name="Subtitle 2">
            <a:extLst>
              <a:ext uri="{FF2B5EF4-FFF2-40B4-BE49-F238E27FC236}">
                <a16:creationId xmlns:a16="http://schemas.microsoft.com/office/drawing/2014/main" id="{04C02ACF-8B67-81BC-A10C-400E916C9E1F}"/>
              </a:ext>
            </a:extLst>
          </p:cNvPr>
          <p:cNvSpPr>
            <a:spLocks noGrp="1"/>
          </p:cNvSpPr>
          <p:nvPr>
            <p:ph type="subTitle" idx="4294967295"/>
          </p:nvPr>
        </p:nvSpPr>
        <p:spPr>
          <a:xfrm>
            <a:off x="3048000" y="5716588"/>
            <a:ext cx="9144000" cy="752475"/>
          </a:xfrm>
        </p:spPr>
        <p:txBody>
          <a:bodyPr>
            <a:normAutofit/>
          </a:bodyPr>
          <a:lstStyle/>
          <a:p>
            <a:pPr marL="457200" indent="-457200" algn="l">
              <a:lnSpc>
                <a:spcPct val="110000"/>
              </a:lnSpc>
              <a:spcBef>
                <a:spcPct val="0"/>
              </a:spcBef>
              <a:buSzPct val="100000"/>
              <a:buFont typeface="Arial" panose="020B0604020202020204" pitchFamily="34" charset="0"/>
              <a:buChar char="•"/>
            </a:pPr>
            <a:r>
              <a:rPr lang="en-US" altLang="en-US" sz="1800" dirty="0">
                <a:solidFill>
                  <a:schemeClr val="tx1"/>
                </a:solidFill>
                <a:latin typeface="Segoe UI" panose="020B0502040204020203" pitchFamily="34" charset="0"/>
                <a:cs typeface="Segoe UI" panose="020B0502040204020203" pitchFamily="34" charset="0"/>
              </a:rPr>
              <a:t>Total </a:t>
            </a:r>
            <a:r>
              <a:rPr lang="en-US" altLang="en-US" sz="1800" u="sng" dirty="0">
                <a:solidFill>
                  <a:schemeClr val="tx1"/>
                </a:solidFill>
                <a:latin typeface="Segoe UI" panose="020B0502040204020203" pitchFamily="34" charset="0"/>
                <a:cs typeface="Segoe UI" panose="020B0502040204020203" pitchFamily="34" charset="0"/>
              </a:rPr>
              <a:t>increase</a:t>
            </a:r>
            <a:r>
              <a:rPr lang="en-US" altLang="en-US" sz="1800" dirty="0">
                <a:solidFill>
                  <a:schemeClr val="tx1"/>
                </a:solidFill>
                <a:latin typeface="Segoe UI" panose="020B0502040204020203" pitchFamily="34" charset="0"/>
                <a:cs typeface="Segoe UI" panose="020B0502040204020203" pitchFamily="34" charset="0"/>
              </a:rPr>
              <a:t> in Utility cost to OR using metering is 0.7 points or $</a:t>
            </a:r>
            <a:r>
              <a:rPr lang="en-US" altLang="en-US" sz="1800" b="1" dirty="0">
                <a:solidFill>
                  <a:schemeClr val="tx1"/>
                </a:solidFill>
                <a:latin typeface="Segoe UI" panose="020B0502040204020203" pitchFamily="34" charset="0"/>
                <a:cs typeface="Segoe UI" panose="020B0502040204020203" pitchFamily="34" charset="0"/>
              </a:rPr>
              <a:t>350,000</a:t>
            </a:r>
            <a:r>
              <a:rPr lang="en-US" altLang="en-US" sz="1800" dirty="0">
                <a:solidFill>
                  <a:schemeClr val="tx1"/>
                </a:solidFill>
                <a:latin typeface="Segoe UI" panose="020B0502040204020203" pitchFamily="34" charset="0"/>
                <a:cs typeface="Segoe UI" panose="020B0502040204020203" pitchFamily="34" charset="0"/>
              </a:rPr>
              <a:t>.</a:t>
            </a:r>
            <a:endParaRPr lang="en-US" altLang="en-US" sz="1800" dirty="0">
              <a:latin typeface="Segoe UI" panose="020B0502040204020203" pitchFamily="34" charset="0"/>
              <a:cs typeface="Segoe UI" panose="020B0502040204020203" pitchFamily="34" charset="0"/>
            </a:endParaRPr>
          </a:p>
          <a:p>
            <a:pPr marL="457200" indent="-457200" algn="l">
              <a:lnSpc>
                <a:spcPct val="110000"/>
              </a:lnSpc>
              <a:spcBef>
                <a:spcPct val="0"/>
              </a:spcBef>
              <a:buSzPct val="100000"/>
              <a:buFont typeface="Century Gothic" panose="020B0502020202020204" pitchFamily="34" charset="0"/>
              <a:buAutoNum type="arabicPeriod"/>
            </a:pPr>
            <a:endParaRPr lang="en-US" altLang="en-US" sz="6200" dirty="0">
              <a:latin typeface="Segoe UI" panose="020B0502040204020203" pitchFamily="34" charset="0"/>
              <a:cs typeface="Segoe UI" panose="020B0502040204020203" pitchFamily="34" charset="0"/>
            </a:endParaRPr>
          </a:p>
          <a:p>
            <a:pPr algn="l"/>
            <a:endParaRPr lang="en-US" dirty="0"/>
          </a:p>
        </p:txBody>
      </p:sp>
      <p:graphicFrame>
        <p:nvGraphicFramePr>
          <p:cNvPr id="6" name="Content Placeholder 5">
            <a:extLst>
              <a:ext uri="{FF2B5EF4-FFF2-40B4-BE49-F238E27FC236}">
                <a16:creationId xmlns:a16="http://schemas.microsoft.com/office/drawing/2014/main" id="{2ACE1D28-FA3E-A393-2CE3-212B213AAEE9}"/>
              </a:ext>
            </a:extLst>
          </p:cNvPr>
          <p:cNvGraphicFramePr>
            <a:graphicFrameLocks/>
          </p:cNvGraphicFramePr>
          <p:nvPr>
            <p:extLst>
              <p:ext uri="{D42A27DB-BD31-4B8C-83A1-F6EECF244321}">
                <p14:modId xmlns:p14="http://schemas.microsoft.com/office/powerpoint/2010/main" val="2088580740"/>
              </p:ext>
            </p:extLst>
          </p:nvPr>
        </p:nvGraphicFramePr>
        <p:xfrm>
          <a:off x="1874308" y="1838325"/>
          <a:ext cx="8274049" cy="3813175"/>
        </p:xfrm>
        <a:graphic>
          <a:graphicData uri="http://schemas.openxmlformats.org/drawingml/2006/table">
            <a:tbl>
              <a:tblPr firstRow="1" bandRow="1">
                <a:tableStyleId>{5C22544A-7EE6-4342-B048-85BDC9FD1C3A}</a:tableStyleId>
              </a:tblPr>
              <a:tblGrid>
                <a:gridCol w="1314701">
                  <a:extLst>
                    <a:ext uri="{9D8B030D-6E8A-4147-A177-3AD203B41FA5}">
                      <a16:colId xmlns:a16="http://schemas.microsoft.com/office/drawing/2014/main" val="20000"/>
                    </a:ext>
                  </a:extLst>
                </a:gridCol>
                <a:gridCol w="1257541">
                  <a:extLst>
                    <a:ext uri="{9D8B030D-6E8A-4147-A177-3AD203B41FA5}">
                      <a16:colId xmlns:a16="http://schemas.microsoft.com/office/drawing/2014/main" val="20001"/>
                    </a:ext>
                  </a:extLst>
                </a:gridCol>
                <a:gridCol w="973783">
                  <a:extLst>
                    <a:ext uri="{9D8B030D-6E8A-4147-A177-3AD203B41FA5}">
                      <a16:colId xmlns:a16="http://schemas.microsoft.com/office/drawing/2014/main" val="20002"/>
                    </a:ext>
                  </a:extLst>
                </a:gridCol>
                <a:gridCol w="1182006">
                  <a:extLst>
                    <a:ext uri="{9D8B030D-6E8A-4147-A177-3AD203B41FA5}">
                      <a16:colId xmlns:a16="http://schemas.microsoft.com/office/drawing/2014/main" val="20003"/>
                    </a:ext>
                  </a:extLst>
                </a:gridCol>
                <a:gridCol w="1182006">
                  <a:extLst>
                    <a:ext uri="{9D8B030D-6E8A-4147-A177-3AD203B41FA5}">
                      <a16:colId xmlns:a16="http://schemas.microsoft.com/office/drawing/2014/main" val="20004"/>
                    </a:ext>
                  </a:extLst>
                </a:gridCol>
                <a:gridCol w="1182006">
                  <a:extLst>
                    <a:ext uri="{9D8B030D-6E8A-4147-A177-3AD203B41FA5}">
                      <a16:colId xmlns:a16="http://schemas.microsoft.com/office/drawing/2014/main" val="20005"/>
                    </a:ext>
                  </a:extLst>
                </a:gridCol>
                <a:gridCol w="1182006">
                  <a:extLst>
                    <a:ext uri="{9D8B030D-6E8A-4147-A177-3AD203B41FA5}">
                      <a16:colId xmlns:a16="http://schemas.microsoft.com/office/drawing/2014/main" val="20006"/>
                    </a:ext>
                  </a:extLst>
                </a:gridCol>
              </a:tblGrid>
              <a:tr h="897302">
                <a:tc gridSpan="7">
                  <a:txBody>
                    <a:bodyPr/>
                    <a:lstStyle/>
                    <a:p>
                      <a:pPr algn="ctr"/>
                      <a:r>
                        <a:rPr lang="en-US" sz="1600" dirty="0">
                          <a:solidFill>
                            <a:schemeClr val="tx1"/>
                          </a:solidFill>
                        </a:rPr>
                        <a:t>Case Study 1</a:t>
                      </a:r>
                    </a:p>
                    <a:p>
                      <a:pPr algn="ctr"/>
                      <a:r>
                        <a:rPr lang="en-US" sz="1600" dirty="0">
                          <a:solidFill>
                            <a:schemeClr val="tx1"/>
                          </a:solidFill>
                        </a:rPr>
                        <a:t>Formerly</a:t>
                      </a:r>
                      <a:r>
                        <a:rPr lang="en-US" sz="1600" baseline="0" dirty="0">
                          <a:solidFill>
                            <a:schemeClr val="tx1"/>
                          </a:solidFill>
                        </a:rPr>
                        <a:t> Received UCA of 1.3 under OMB A21</a:t>
                      </a:r>
                    </a:p>
                    <a:p>
                      <a:pPr algn="ctr"/>
                      <a:r>
                        <a:rPr lang="en-US" sz="1600" baseline="0" dirty="0">
                          <a:solidFill>
                            <a:schemeClr val="tx1"/>
                          </a:solidFill>
                        </a:rPr>
                        <a:t>Comparison of Allocation Models with the UCA (MTDC = $53M)</a:t>
                      </a:r>
                      <a:endParaRPr lang="en-US" sz="1600"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marL="91458" marR="91458" marT="45736" marB="45736">
                    <a:solidFill>
                      <a:schemeClr val="accent4">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98501">
                <a:tc rowSpan="2">
                  <a:txBody>
                    <a:bodyPr/>
                    <a:lstStyle/>
                    <a:p>
                      <a:pPr algn="ctr"/>
                      <a:r>
                        <a:rPr lang="en-US" sz="1200" b="1" dirty="0">
                          <a:solidFill>
                            <a:schemeClr val="tx1"/>
                          </a:solidFill>
                        </a:rPr>
                        <a:t>Allocation Bases</a:t>
                      </a:r>
                      <a:endParaRPr lang="en-US" sz="1200" b="1"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marL="91458" marR="91458" marT="45736" marB="45736" anchor="ctr">
                    <a:solidFill>
                      <a:schemeClr val="accent4">
                        <a:lumMod val="40000"/>
                        <a:lumOff val="60000"/>
                      </a:schemeClr>
                    </a:solidFill>
                  </a:tcPr>
                </a:tc>
                <a:tc>
                  <a:txBody>
                    <a:bodyPr/>
                    <a:lstStyle/>
                    <a:p>
                      <a:pPr algn="ctr" rtl="0" fontAlgn="ctr"/>
                      <a:r>
                        <a:rPr lang="en-US" sz="1200" b="1" u="none" strike="noStrike" dirty="0">
                          <a:solidFill>
                            <a:schemeClr val="tx1"/>
                          </a:solidFill>
                          <a:effectLst/>
                        </a:rPr>
                        <a:t>Util Allocation to OR</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91458" marR="91458" marT="45736" marB="45736">
                    <a:solidFill>
                      <a:schemeClr val="accent4">
                        <a:lumMod val="40000"/>
                        <a:lumOff val="60000"/>
                      </a:schemeClr>
                    </a:solidFill>
                  </a:tcPr>
                </a:tc>
                <a:tc gridSpan="4">
                  <a:txBody>
                    <a:bodyPr/>
                    <a:lstStyle/>
                    <a:p>
                      <a:pPr algn="ctr"/>
                      <a:r>
                        <a:rPr lang="en-US" sz="1200" b="1" dirty="0">
                          <a:solidFill>
                            <a:schemeClr val="tx1"/>
                          </a:solidFill>
                        </a:rPr>
                        <a:t>UCA Impact on Cost</a:t>
                      </a:r>
                      <a:r>
                        <a:rPr lang="en-US" sz="1200" b="1" baseline="0" dirty="0">
                          <a:solidFill>
                            <a:schemeClr val="tx1"/>
                          </a:solidFill>
                        </a:rPr>
                        <a:t> to OR</a:t>
                      </a:r>
                      <a:endParaRPr lang="en-US" sz="1200" b="1" dirty="0">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marL="91458" marR="91458" marT="45736" marB="45736" anchor="ctr">
                    <a:solidFill>
                      <a:schemeClr val="accent4">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200" b="1">
                          <a:solidFill>
                            <a:schemeClr val="tx1"/>
                          </a:solidFill>
                        </a:rPr>
                        <a:t>Total $ to OR </a:t>
                      </a:r>
                      <a:br>
                        <a:rPr lang="en-US" sz="1200" b="1">
                          <a:solidFill>
                            <a:schemeClr val="tx1"/>
                          </a:solidFill>
                        </a:rPr>
                      </a:br>
                      <a:r>
                        <a:rPr lang="en-US" sz="1200" b="1">
                          <a:solidFill>
                            <a:schemeClr val="tx1"/>
                          </a:solidFill>
                        </a:rPr>
                        <a:t>(POINTS)</a:t>
                      </a:r>
                      <a:endParaRPr lang="en-US" sz="1200" b="1">
                        <a:solidFill>
                          <a:schemeClr val="tx1"/>
                        </a:solidFill>
                        <a:latin typeface="Segoe UI" panose="020B0502040204020203" pitchFamily="34" charset="0"/>
                        <a:ea typeface="Segoe UI" panose="020B0502040204020203" pitchFamily="34" charset="0"/>
                        <a:cs typeface="Segoe UI" panose="020B0502040204020203" pitchFamily="34" charset="0"/>
                      </a:endParaRPr>
                    </a:p>
                  </a:txBody>
                  <a:tcPr marL="91458" marR="91458" marT="45736" marB="45736">
                    <a:solidFill>
                      <a:schemeClr val="accent4">
                        <a:lumMod val="40000"/>
                        <a:lumOff val="60000"/>
                      </a:schemeClr>
                    </a:solidFill>
                  </a:tcPr>
                </a:tc>
                <a:extLst>
                  <a:ext uri="{0D108BD9-81ED-4DB2-BD59-A6C34878D82A}">
                    <a16:rowId xmlns:a16="http://schemas.microsoft.com/office/drawing/2014/main" val="10001"/>
                  </a:ext>
                </a:extLst>
              </a:tr>
              <a:tr h="806851">
                <a:tc vMerge="1">
                  <a:txBody>
                    <a:bodyPr/>
                    <a:lstStyle/>
                    <a:p>
                      <a:endParaRPr lang="en-US"/>
                    </a:p>
                  </a:txBody>
                  <a:tcPr/>
                </a:tc>
                <a:tc>
                  <a:txBody>
                    <a:bodyPr/>
                    <a:lstStyle/>
                    <a:p>
                      <a:pPr algn="ctr" rtl="0" fontAlgn="ctr"/>
                      <a:r>
                        <a:rPr lang="en-US" sz="1400" b="1" u="none" strike="noStrike" dirty="0">
                          <a:solidFill>
                            <a:schemeClr val="tx1"/>
                          </a:solidFill>
                          <a:effectLst/>
                        </a:rPr>
                        <a:t>(</a:t>
                      </a:r>
                      <a:r>
                        <a:rPr lang="en-US" sz="1400" b="1" u="none" strike="noStrike" dirty="0">
                          <a:solidFill>
                            <a:srgbClr val="FF0000"/>
                          </a:solidFill>
                          <a:effectLst/>
                        </a:rPr>
                        <a:t>A</a:t>
                      </a:r>
                      <a:r>
                        <a:rPr lang="en-US" sz="1400" b="1" u="none" strike="noStrike" dirty="0">
                          <a:solidFill>
                            <a:schemeClr val="tx1"/>
                          </a:solidFill>
                          <a:effectLst/>
                        </a:rPr>
                        <a:t>)</a:t>
                      </a:r>
                      <a:r>
                        <a:rPr lang="en-US" sz="1200" b="1" u="none" strike="noStrike" dirty="0">
                          <a:solidFill>
                            <a:schemeClr val="tx1"/>
                          </a:solidFill>
                          <a:effectLst/>
                        </a:rPr>
                        <a:t> </a:t>
                      </a:r>
                      <a:br>
                        <a:rPr lang="en-US" sz="1200" b="1" u="none" strike="noStrike" dirty="0">
                          <a:solidFill>
                            <a:schemeClr val="tx1"/>
                          </a:solidFill>
                          <a:effectLst/>
                        </a:rPr>
                      </a:br>
                      <a:r>
                        <a:rPr lang="en-US" sz="1200" b="1" u="none" strike="noStrike" dirty="0">
                          <a:solidFill>
                            <a:schemeClr val="tx1"/>
                          </a:solidFill>
                          <a:effectLst/>
                        </a:rPr>
                        <a:t>Same </a:t>
                      </a:r>
                      <a:br>
                        <a:rPr lang="en-US" sz="1200" b="1" u="none" strike="noStrike" dirty="0">
                          <a:solidFill>
                            <a:schemeClr val="tx1"/>
                          </a:solidFill>
                          <a:effectLst/>
                        </a:rPr>
                      </a:br>
                      <a:r>
                        <a:rPr lang="en-US" sz="1200" b="1" u="none" strike="noStrike" dirty="0">
                          <a:solidFill>
                            <a:schemeClr val="tx1"/>
                          </a:solidFill>
                          <a:effectLst/>
                        </a:rPr>
                        <a:t>methodology pre/post UG</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tc>
                  <a:txBody>
                    <a:bodyPr/>
                    <a:lstStyle/>
                    <a:p>
                      <a:pPr algn="ctr" rtl="0" fontAlgn="ctr"/>
                      <a:r>
                        <a:rPr lang="en-US" sz="1200" b="1" u="none" strike="noStrike" dirty="0">
                          <a:solidFill>
                            <a:schemeClr val="tx1"/>
                          </a:solidFill>
                          <a:effectLst/>
                        </a:rPr>
                        <a:t>(B) </a:t>
                      </a:r>
                      <a:br>
                        <a:rPr lang="en-US" sz="1200" b="1" u="none" strike="noStrike" dirty="0">
                          <a:solidFill>
                            <a:schemeClr val="tx1"/>
                          </a:solidFill>
                          <a:effectLst/>
                        </a:rPr>
                      </a:br>
                      <a:r>
                        <a:rPr lang="en-US" sz="1200" b="1" u="none" strike="noStrike" dirty="0">
                          <a:solidFill>
                            <a:schemeClr val="tx1"/>
                          </a:solidFill>
                          <a:effectLst/>
                        </a:rPr>
                        <a:t>Allocation to OR applying REUI</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tc>
                  <a:txBody>
                    <a:bodyPr/>
                    <a:lstStyle/>
                    <a:p>
                      <a:pPr algn="ctr" rtl="0" fontAlgn="ctr"/>
                      <a:r>
                        <a:rPr lang="en-US" sz="1200" b="1" u="none" strike="noStrike" dirty="0">
                          <a:solidFill>
                            <a:schemeClr val="tx1"/>
                          </a:solidFill>
                          <a:effectLst/>
                        </a:rPr>
                        <a:t>(C)</a:t>
                      </a:r>
                      <a:br>
                        <a:rPr lang="en-US" sz="1200" b="1" u="none" strike="noStrike" dirty="0">
                          <a:solidFill>
                            <a:schemeClr val="tx1"/>
                          </a:solidFill>
                          <a:effectLst/>
                        </a:rPr>
                      </a:br>
                      <a:r>
                        <a:rPr lang="en-US" sz="1200" b="1" u="none" strike="noStrike" dirty="0">
                          <a:solidFill>
                            <a:schemeClr val="tx1"/>
                          </a:solidFill>
                          <a:effectLst/>
                        </a:rPr>
                        <a:t>UCA </a:t>
                      </a:r>
                      <a:br>
                        <a:rPr lang="en-US" sz="1200" b="1" u="none" strike="noStrike" dirty="0">
                          <a:solidFill>
                            <a:schemeClr val="tx1"/>
                          </a:solidFill>
                          <a:effectLst/>
                        </a:rPr>
                      </a:br>
                      <a:r>
                        <a:rPr lang="en-US" sz="1200" b="1" u="none" strike="noStrike" dirty="0">
                          <a:solidFill>
                            <a:schemeClr val="tx1"/>
                          </a:solidFill>
                          <a:effectLst/>
                        </a:rPr>
                        <a:t>Calculated </a:t>
                      </a:r>
                      <a:br>
                        <a:rPr lang="en-US" sz="1200" b="1" u="none" strike="noStrike" dirty="0">
                          <a:solidFill>
                            <a:schemeClr val="tx1"/>
                          </a:solidFill>
                          <a:effectLst/>
                        </a:rPr>
                      </a:br>
                      <a:r>
                        <a:rPr lang="en-US" sz="1200" b="1" u="none" strike="noStrike" dirty="0">
                          <a:solidFill>
                            <a:schemeClr val="tx1"/>
                          </a:solidFill>
                          <a:effectLst/>
                        </a:rPr>
                        <a:t>(B - A) / MTDC</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tc>
                  <a:txBody>
                    <a:bodyPr/>
                    <a:lstStyle/>
                    <a:p>
                      <a:pPr algn="ctr" rtl="0" fontAlgn="ctr"/>
                      <a:r>
                        <a:rPr lang="en-US" sz="1200" b="1" u="none" strike="noStrike" dirty="0">
                          <a:solidFill>
                            <a:schemeClr val="tx1"/>
                          </a:solidFill>
                          <a:effectLst/>
                        </a:rPr>
                        <a:t>(D)</a:t>
                      </a:r>
                      <a:br>
                        <a:rPr lang="en-US" sz="1200" b="1" u="none" strike="noStrike" dirty="0">
                          <a:solidFill>
                            <a:schemeClr val="tx1"/>
                          </a:solidFill>
                          <a:effectLst/>
                        </a:rPr>
                      </a:br>
                      <a:r>
                        <a:rPr lang="en-US" sz="1200" b="1" u="none" strike="noStrike" dirty="0">
                          <a:solidFill>
                            <a:schemeClr val="tx1"/>
                          </a:solidFill>
                          <a:effectLst/>
                        </a:rPr>
                        <a:t>UCA </a:t>
                      </a:r>
                      <a:br>
                        <a:rPr lang="en-US" sz="1200" b="1" u="none" strike="noStrike" dirty="0">
                          <a:solidFill>
                            <a:schemeClr val="tx1"/>
                          </a:solidFill>
                          <a:effectLst/>
                        </a:rPr>
                      </a:br>
                      <a:r>
                        <a:rPr lang="en-US" sz="1200" b="1" u="none" strike="noStrike" dirty="0">
                          <a:solidFill>
                            <a:schemeClr val="tx1"/>
                          </a:solidFill>
                          <a:effectLst/>
                        </a:rPr>
                        <a:t>Capped </a:t>
                      </a:r>
                      <a:br>
                        <a:rPr lang="en-US" sz="1200" b="1" u="none" strike="noStrike" dirty="0">
                          <a:solidFill>
                            <a:schemeClr val="tx1"/>
                          </a:solidFill>
                          <a:effectLst/>
                        </a:rPr>
                      </a:br>
                      <a:r>
                        <a:rPr lang="en-US" sz="1200" b="1" u="none" strike="noStrike" dirty="0">
                          <a:solidFill>
                            <a:schemeClr val="tx1"/>
                          </a:solidFill>
                          <a:effectLst/>
                        </a:rPr>
                        <a:t>at 1.3</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tc>
                  <a:txBody>
                    <a:bodyPr/>
                    <a:lstStyle/>
                    <a:p>
                      <a:pPr algn="ctr" rtl="0" fontAlgn="ctr"/>
                      <a:r>
                        <a:rPr lang="en-US" sz="1400" b="1" u="none" strike="noStrike" dirty="0">
                          <a:solidFill>
                            <a:schemeClr val="tx1"/>
                          </a:solidFill>
                          <a:effectLst/>
                        </a:rPr>
                        <a:t>(</a:t>
                      </a:r>
                      <a:r>
                        <a:rPr lang="en-US" sz="1400" b="1" u="none" strike="noStrike" dirty="0">
                          <a:solidFill>
                            <a:schemeClr val="accent2">
                              <a:lumMod val="50000"/>
                            </a:schemeClr>
                          </a:solidFill>
                          <a:effectLst/>
                        </a:rPr>
                        <a:t>E</a:t>
                      </a:r>
                      <a:r>
                        <a:rPr lang="en-US" sz="1400" b="1" u="none" strike="noStrike" dirty="0">
                          <a:solidFill>
                            <a:schemeClr val="tx1"/>
                          </a:solidFill>
                          <a:effectLst/>
                        </a:rPr>
                        <a:t>)</a:t>
                      </a:r>
                      <a:br>
                        <a:rPr lang="en-US" sz="1200" b="1" u="none" strike="noStrike" dirty="0">
                          <a:solidFill>
                            <a:schemeClr val="tx1"/>
                          </a:solidFill>
                          <a:effectLst/>
                        </a:rPr>
                      </a:br>
                      <a:r>
                        <a:rPr lang="en-US" sz="1200" b="1" u="none" strike="noStrike" dirty="0">
                          <a:solidFill>
                            <a:schemeClr val="tx1"/>
                          </a:solidFill>
                          <a:effectLst/>
                        </a:rPr>
                        <a:t>Cost </a:t>
                      </a:r>
                      <a:br>
                        <a:rPr lang="en-US" sz="1200" b="1" u="none" strike="noStrike" dirty="0">
                          <a:solidFill>
                            <a:schemeClr val="tx1"/>
                          </a:solidFill>
                          <a:effectLst/>
                        </a:rPr>
                      </a:br>
                      <a:r>
                        <a:rPr lang="en-US" sz="1200" b="1" u="none" strike="noStrike" dirty="0">
                          <a:solidFill>
                            <a:schemeClr val="tx1"/>
                          </a:solidFill>
                          <a:effectLst/>
                        </a:rPr>
                        <a:t>to </a:t>
                      </a:r>
                      <a:br>
                        <a:rPr lang="en-US" sz="1200" b="1" u="none" strike="noStrike" dirty="0">
                          <a:solidFill>
                            <a:schemeClr val="tx1"/>
                          </a:solidFill>
                          <a:effectLst/>
                        </a:rPr>
                      </a:br>
                      <a:r>
                        <a:rPr lang="en-US" sz="1200" b="1" u="none" strike="noStrike" dirty="0">
                          <a:solidFill>
                            <a:schemeClr val="tx1"/>
                          </a:solidFill>
                          <a:effectLst/>
                        </a:rPr>
                        <a:t>OR</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tc>
                  <a:txBody>
                    <a:bodyPr/>
                    <a:lstStyle/>
                    <a:p>
                      <a:pPr algn="ctr" rtl="0" fontAlgn="ctr"/>
                      <a:r>
                        <a:rPr lang="en-US" sz="1200" b="1" u="none" strike="noStrike" dirty="0">
                          <a:solidFill>
                            <a:schemeClr val="tx1"/>
                          </a:solidFill>
                          <a:effectLst/>
                        </a:rPr>
                        <a:t>(F)</a:t>
                      </a:r>
                      <a:br>
                        <a:rPr lang="en-US" sz="1200" b="1" u="none" strike="noStrike" dirty="0">
                          <a:solidFill>
                            <a:schemeClr val="tx1"/>
                          </a:solidFill>
                          <a:effectLst/>
                        </a:rPr>
                      </a:br>
                      <a:r>
                        <a:rPr lang="en-US" sz="1200" b="1" u="none" strike="noStrike" dirty="0">
                          <a:solidFill>
                            <a:schemeClr val="tx1"/>
                          </a:solidFill>
                          <a:effectLst/>
                        </a:rPr>
                        <a:t>Combined Impact </a:t>
                      </a:r>
                      <a:br>
                        <a:rPr lang="en-US" sz="1200" b="1" u="none" strike="noStrike" dirty="0">
                          <a:solidFill>
                            <a:schemeClr val="tx1"/>
                          </a:solidFill>
                          <a:effectLst/>
                        </a:rPr>
                      </a:br>
                      <a:r>
                        <a:rPr lang="en-US" sz="1400" b="1" u="none" strike="noStrike" dirty="0">
                          <a:solidFill>
                            <a:schemeClr val="tx1"/>
                          </a:solidFill>
                          <a:effectLst/>
                        </a:rPr>
                        <a:t>(</a:t>
                      </a:r>
                      <a:r>
                        <a:rPr lang="en-US" sz="1400" b="1" u="none" strike="noStrike" dirty="0">
                          <a:solidFill>
                            <a:srgbClr val="FF0000"/>
                          </a:solidFill>
                          <a:effectLst/>
                        </a:rPr>
                        <a:t>A</a:t>
                      </a:r>
                      <a:r>
                        <a:rPr lang="en-US" sz="1400" b="1" u="none" strike="noStrike" dirty="0">
                          <a:solidFill>
                            <a:schemeClr val="tx1"/>
                          </a:solidFill>
                          <a:effectLst/>
                        </a:rPr>
                        <a:t> + </a:t>
                      </a:r>
                      <a:r>
                        <a:rPr lang="en-US" sz="1400" b="1" u="none" strike="noStrike" dirty="0">
                          <a:solidFill>
                            <a:schemeClr val="accent2">
                              <a:lumMod val="50000"/>
                            </a:schemeClr>
                          </a:solidFill>
                          <a:effectLst/>
                        </a:rPr>
                        <a:t>E</a:t>
                      </a:r>
                      <a:r>
                        <a:rPr lang="en-US" sz="1400" b="1" u="none" strike="noStrike" dirty="0">
                          <a:solidFill>
                            <a:schemeClr val="tx1"/>
                          </a:solidFill>
                          <a:effectLst/>
                        </a:rPr>
                        <a:t>)</a:t>
                      </a:r>
                      <a:endParaRPr lang="en-US" sz="1200" b="1" i="0" u="none" strike="noStrike" dirty="0">
                        <a:solidFill>
                          <a:schemeClr val="tx1"/>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40000"/>
                        <a:lumOff val="60000"/>
                      </a:schemeClr>
                    </a:solidFill>
                  </a:tcPr>
                </a:tc>
                <a:extLst>
                  <a:ext uri="{0D108BD9-81ED-4DB2-BD59-A6C34878D82A}">
                    <a16:rowId xmlns:a16="http://schemas.microsoft.com/office/drawing/2014/main" val="10002"/>
                  </a:ext>
                </a:extLst>
              </a:tr>
              <a:tr h="408052">
                <a:tc>
                  <a:txBody>
                    <a:bodyPr/>
                    <a:lstStyle/>
                    <a:p>
                      <a:pPr algn="l" rtl="0" fontAlgn="ctr"/>
                      <a:r>
                        <a:rPr lang="en-US" sz="1200" b="1" u="none" strike="noStrike" dirty="0">
                          <a:effectLst/>
                        </a:rPr>
                        <a:t>Default - Campus Wide</a:t>
                      </a:r>
                      <a:endParaRPr lang="en-US" sz="1200" b="1"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1" u="none" strike="noStrike" dirty="0">
                          <a:effectLst/>
                        </a:rPr>
                        <a:t>$1,783,464 </a:t>
                      </a:r>
                      <a:endParaRPr lang="en-US" sz="1200" b="1"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0" u="none" strike="noStrike" dirty="0">
                          <a:effectLst/>
                        </a:rPr>
                        <a:t>$2,226,324 </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0" u="none" strike="noStrike" dirty="0">
                          <a:effectLst/>
                        </a:rPr>
                        <a:t>0.84</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0" u="none" strike="noStrike" dirty="0">
                          <a:effectLst/>
                        </a:rPr>
                        <a:t>0.84</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1" u="none" strike="noStrike" dirty="0">
                          <a:effectLst/>
                        </a:rPr>
                        <a:t>$445,200 </a:t>
                      </a:r>
                      <a:endParaRPr lang="en-US" sz="1200" b="1"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0" u="none" strike="noStrike" dirty="0">
                          <a:effectLst/>
                        </a:rPr>
                        <a:t>$2,228,664</a:t>
                      </a:r>
                      <a:br>
                        <a:rPr lang="en-US" sz="1200" b="0" u="none" strike="noStrike" dirty="0">
                          <a:effectLst/>
                        </a:rPr>
                      </a:br>
                      <a:r>
                        <a:rPr lang="en-US" sz="1200" b="0" u="none" strike="noStrike" dirty="0">
                          <a:effectLst/>
                        </a:rPr>
                        <a:t>(4.2) </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extLst>
                  <a:ext uri="{0D108BD9-81ED-4DB2-BD59-A6C34878D82A}">
                    <a16:rowId xmlns:a16="http://schemas.microsoft.com/office/drawing/2014/main" val="10003"/>
                  </a:ext>
                </a:extLst>
              </a:tr>
              <a:tr h="686002">
                <a:tc>
                  <a:txBody>
                    <a:bodyPr/>
                    <a:lstStyle/>
                    <a:p>
                      <a:pPr algn="l" rtl="0" fontAlgn="ctr"/>
                      <a:r>
                        <a:rPr lang="en-US" sz="1200" b="1" u="none" strike="noStrike">
                          <a:effectLst/>
                        </a:rPr>
                        <a:t>Recommended Allocation based on Meters</a:t>
                      </a:r>
                      <a:endParaRPr lang="en-US" sz="1200" b="1" i="0" u="none" strike="noStrike">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1" u="sng" strike="noStrike" dirty="0">
                          <a:effectLst/>
                        </a:rPr>
                        <a:t>$2,192,066 </a:t>
                      </a:r>
                      <a:endParaRPr lang="en-US" sz="1200" b="1" i="0" u="sng"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0" u="none" strike="noStrike" dirty="0">
                          <a:effectLst/>
                        </a:rPr>
                        <a:t>$2,576,500 </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0" u="none" strike="noStrike" dirty="0">
                          <a:effectLst/>
                        </a:rPr>
                        <a:t>0.73</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0" u="none" strike="noStrike" dirty="0">
                          <a:effectLst/>
                        </a:rPr>
                        <a:t>0.73</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1" u="sng" strike="noStrike">
                          <a:effectLst/>
                        </a:rPr>
                        <a:t>$386,900 </a:t>
                      </a:r>
                      <a:endParaRPr lang="en-US" sz="1200" b="1" i="0" u="sng" strike="noStrike">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tc>
                  <a:txBody>
                    <a:bodyPr/>
                    <a:lstStyle/>
                    <a:p>
                      <a:pPr algn="ctr" rtl="0" fontAlgn="ctr"/>
                      <a:r>
                        <a:rPr lang="en-US" sz="1200" b="0" u="sng" strike="noStrike" dirty="0">
                          <a:effectLst/>
                        </a:rPr>
                        <a:t>$2,578,966 </a:t>
                      </a:r>
                      <a:br>
                        <a:rPr lang="en-US" sz="1200" b="0" u="sng" strike="noStrike" dirty="0">
                          <a:effectLst/>
                        </a:rPr>
                      </a:br>
                      <a:r>
                        <a:rPr lang="en-US" sz="1200" b="0" u="none" strike="noStrike" dirty="0">
                          <a:effectLst/>
                        </a:rPr>
                        <a:t>(4.9)</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bg1">
                        <a:lumMod val="85000"/>
                      </a:schemeClr>
                    </a:solidFill>
                  </a:tcPr>
                </a:tc>
                <a:extLst>
                  <a:ext uri="{0D108BD9-81ED-4DB2-BD59-A6C34878D82A}">
                    <a16:rowId xmlns:a16="http://schemas.microsoft.com/office/drawing/2014/main" val="10004"/>
                  </a:ext>
                </a:extLst>
              </a:tr>
              <a:tr h="516467">
                <a:tc>
                  <a:txBody>
                    <a:bodyPr/>
                    <a:lstStyle/>
                    <a:p>
                      <a:pPr algn="l" rtl="0" fontAlgn="ctr"/>
                      <a:r>
                        <a:rPr lang="en-US" sz="1200" b="1" u="none" strike="noStrike">
                          <a:effectLst/>
                        </a:rPr>
                        <a:t>Impact (Meter - Campus Wide)</a:t>
                      </a:r>
                      <a:endParaRPr lang="en-US" sz="1200" b="1" i="0" u="none" strike="noStrike">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1" u="none" strike="noStrike" dirty="0">
                          <a:effectLst/>
                        </a:rPr>
                        <a:t>$408,602 </a:t>
                      </a:r>
                      <a:endParaRPr lang="en-US" sz="1200" b="1"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endParaRPr lang="en-US" sz="1200" b="1" i="0" u="none" strike="noStrike">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endParaRPr lang="en-US" sz="1200" b="1" i="0" u="none" strike="noStrike">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endParaRPr lang="en-US" sz="1200" b="1"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1" u="none" strike="noStrike" dirty="0">
                          <a:solidFill>
                            <a:srgbClr val="E21D38"/>
                          </a:solidFill>
                          <a:effectLst/>
                        </a:rPr>
                        <a:t>($58,300)</a:t>
                      </a:r>
                      <a:endParaRPr lang="en-US" sz="1200" b="1" i="0" u="none" strike="noStrike" dirty="0">
                        <a:solidFill>
                          <a:srgbClr val="E21D38"/>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tc>
                  <a:txBody>
                    <a:bodyPr/>
                    <a:lstStyle/>
                    <a:p>
                      <a:pPr algn="ctr" rtl="0" fontAlgn="ctr"/>
                      <a:r>
                        <a:rPr lang="en-US" sz="1200" b="0" u="none" strike="noStrike" dirty="0">
                          <a:effectLst/>
                        </a:rPr>
                        <a:t>$350,302 </a:t>
                      </a:r>
                    </a:p>
                    <a:p>
                      <a:pPr algn="ctr" rtl="0" fontAlgn="ctr"/>
                      <a:r>
                        <a:rPr lang="en-US" sz="1200" b="0" u="none" strike="noStrike" dirty="0">
                          <a:solidFill>
                            <a:srgbClr val="000000"/>
                          </a:solidFill>
                          <a:effectLst/>
                        </a:rPr>
                        <a:t>(0.7)</a:t>
                      </a:r>
                      <a:endParaRPr lang="en-US" sz="1200" b="0" i="0" u="none" strike="noStrike" dirty="0">
                        <a:solidFill>
                          <a:srgbClr val="000000"/>
                        </a:solidFill>
                        <a:effectLst/>
                        <a:latin typeface="Segoe UI" panose="020B0502040204020203" pitchFamily="34" charset="0"/>
                        <a:ea typeface="Segoe UI" panose="020B0502040204020203" pitchFamily="34" charset="0"/>
                        <a:cs typeface="Segoe UI" panose="020B0502040204020203" pitchFamily="34" charset="0"/>
                      </a:endParaRPr>
                    </a:p>
                  </a:txBody>
                  <a:tcPr marL="8486" marR="8486" marT="8487" marB="0" anchor="ctr">
                    <a:solidFill>
                      <a:schemeClr val="accent4">
                        <a:lumMod val="20000"/>
                        <a:lumOff val="80000"/>
                      </a:schemeClr>
                    </a:solidFill>
                  </a:tcPr>
                </a:tc>
                <a:extLst>
                  <a:ext uri="{0D108BD9-81ED-4DB2-BD59-A6C34878D82A}">
                    <a16:rowId xmlns:a16="http://schemas.microsoft.com/office/drawing/2014/main" val="10005"/>
                  </a:ext>
                </a:extLst>
              </a:tr>
            </a:tbl>
          </a:graphicData>
        </a:graphic>
      </p:graphicFrame>
      <p:sp>
        <p:nvSpPr>
          <p:cNvPr id="7" name="Slide Number Placeholder 2">
            <a:extLst>
              <a:ext uri="{FF2B5EF4-FFF2-40B4-BE49-F238E27FC236}">
                <a16:creationId xmlns:a16="http://schemas.microsoft.com/office/drawing/2014/main" id="{BB807844-6C85-A45D-3FB0-96681AAC3D90}"/>
              </a:ext>
            </a:extLst>
          </p:cNvPr>
          <p:cNvSpPr txBox="1">
            <a:spLocks/>
          </p:cNvSpPr>
          <p:nvPr/>
        </p:nvSpPr>
        <p:spPr>
          <a:xfrm>
            <a:off x="0" y="6469063"/>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23</a:t>
            </a:fld>
            <a:endParaRPr lang="en-US" sz="1200" dirty="0">
              <a:solidFill>
                <a:schemeClr val="tx1"/>
              </a:solidFill>
              <a:latin typeface="Segoe UI" panose="020B0502040204020203" pitchFamily="34" charset="0"/>
              <a:cs typeface="Segoe UI" panose="020B0502040204020203" pitchFamily="34" charset="0"/>
            </a:endParaRPr>
          </a:p>
        </p:txBody>
      </p:sp>
      <p:cxnSp>
        <p:nvCxnSpPr>
          <p:cNvPr id="8" name="Straight Connector 7">
            <a:extLst>
              <a:ext uri="{FF2B5EF4-FFF2-40B4-BE49-F238E27FC236}">
                <a16:creationId xmlns:a16="http://schemas.microsoft.com/office/drawing/2014/main" id="{E460633D-2206-2E05-8B62-275CD427C080}"/>
              </a:ext>
            </a:extLst>
          </p:cNvPr>
          <p:cNvCxnSpPr/>
          <p:nvPr/>
        </p:nvCxnSpPr>
        <p:spPr>
          <a:xfrm flipV="1">
            <a:off x="4437089" y="2692575"/>
            <a:ext cx="0" cy="2958925"/>
          </a:xfrm>
          <a:prstGeom prst="line">
            <a:avLst/>
          </a:prstGeom>
          <a:ln w="47625">
            <a:solidFill>
              <a:srgbClr val="415588"/>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89EC066-1E72-2453-69FD-32E61F4B7161}"/>
              </a:ext>
            </a:extLst>
          </p:cNvPr>
          <p:cNvCxnSpPr/>
          <p:nvPr/>
        </p:nvCxnSpPr>
        <p:spPr>
          <a:xfrm flipV="1">
            <a:off x="8964505" y="2692575"/>
            <a:ext cx="0" cy="2958925"/>
          </a:xfrm>
          <a:prstGeom prst="line">
            <a:avLst/>
          </a:prstGeom>
          <a:ln w="47625">
            <a:solidFill>
              <a:srgbClr val="41558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982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B939267-2716-4B7C-BCB6-8833E2068F0D}"/>
              </a:ext>
            </a:extLst>
          </p:cNvPr>
          <p:cNvGraphicFramePr>
            <a:graphicFrameLocks noChangeAspect="1"/>
          </p:cNvGraphicFramePr>
          <p:nvPr>
            <p:custDataLst>
              <p:tags r:id="rId1"/>
            </p:custDataLst>
            <p:extLst>
              <p:ext uri="{D42A27DB-BD31-4B8C-83A1-F6EECF244321}">
                <p14:modId xmlns:p14="http://schemas.microsoft.com/office/powerpoint/2010/main" val="20495317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5" name="think-cell data - do not delete" hidden="1">
                        <a:extLst>
                          <a:ext uri="{FF2B5EF4-FFF2-40B4-BE49-F238E27FC236}">
                            <a16:creationId xmlns:a16="http://schemas.microsoft.com/office/drawing/2014/main" id="{4B939267-2716-4B7C-BCB6-8833E2068F0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821B34BC-046D-4473-BB3E-60134390E27A}"/>
              </a:ext>
            </a:extLst>
          </p:cNvPr>
          <p:cNvSpPr>
            <a:spLocks noGrp="1"/>
          </p:cNvSpPr>
          <p:nvPr>
            <p:ph type="title" idx="4294967295"/>
          </p:nvPr>
        </p:nvSpPr>
        <p:spPr>
          <a:xfrm>
            <a:off x="5035638" y="1733752"/>
            <a:ext cx="6923983" cy="1331420"/>
          </a:xfrm>
        </p:spPr>
        <p:txBody>
          <a:bodyPr vert="horz">
            <a:normAutofit/>
          </a:bodyPr>
          <a:lstStyle/>
          <a:p>
            <a:r>
              <a:rPr lang="en-US" sz="2400" dirty="0">
                <a:solidFill>
                  <a:schemeClr val="bg1"/>
                </a:solidFill>
              </a:rPr>
              <a:t>Thank you for your time!  Have questions?</a:t>
            </a:r>
          </a:p>
        </p:txBody>
      </p:sp>
      <p:sp>
        <p:nvSpPr>
          <p:cNvPr id="3" name="Content Placeholder 2">
            <a:extLst>
              <a:ext uri="{FF2B5EF4-FFF2-40B4-BE49-F238E27FC236}">
                <a16:creationId xmlns:a16="http://schemas.microsoft.com/office/drawing/2014/main" id="{0FC4013A-98FF-4C70-90FB-8CB793D5DA9F}"/>
              </a:ext>
            </a:extLst>
          </p:cNvPr>
          <p:cNvSpPr>
            <a:spLocks noGrp="1"/>
          </p:cNvSpPr>
          <p:nvPr>
            <p:ph idx="4294967295"/>
          </p:nvPr>
        </p:nvSpPr>
        <p:spPr>
          <a:xfrm>
            <a:off x="5130642" y="2936383"/>
            <a:ext cx="6923983" cy="1846584"/>
          </a:xfrm>
        </p:spPr>
        <p:txBody>
          <a:bodyPr>
            <a:normAutofit/>
          </a:bodyPr>
          <a:lstStyle/>
          <a:p>
            <a:r>
              <a:rPr lang="en-US" sz="1600" b="1" dirty="0">
                <a:solidFill>
                  <a:schemeClr val="bg1"/>
                </a:solidFill>
                <a:effectLst/>
                <a:latin typeface="Calibri"/>
                <a:ea typeface="Calibri" panose="020F0502020204030204" pitchFamily="34" charset="0"/>
                <a:cs typeface="Calibri"/>
              </a:rPr>
              <a:t>Mark Davis  </a:t>
            </a:r>
            <a:r>
              <a:rPr lang="en-US" sz="1600" dirty="0">
                <a:solidFill>
                  <a:schemeClr val="bg1"/>
                </a:solidFill>
                <a:effectLst/>
                <a:latin typeface="Calibri"/>
                <a:ea typeface="Calibri" panose="020F0502020204030204" pitchFamily="34" charset="0"/>
                <a:cs typeface="Calibri"/>
              </a:rPr>
              <a:t>Managing Partner, Attain Partners</a:t>
            </a:r>
            <a:r>
              <a:rPr lang="en-US" sz="1600" dirty="0">
                <a:solidFill>
                  <a:schemeClr val="bg1"/>
                </a:solidFill>
                <a:latin typeface="Calibri"/>
                <a:ea typeface="Calibri" panose="020F0502020204030204" pitchFamily="34" charset="0"/>
                <a:cs typeface="Calibri"/>
              </a:rPr>
              <a:t> </a:t>
            </a:r>
            <a:endParaRPr lang="en-US" sz="1600" dirty="0">
              <a:solidFill>
                <a:schemeClr val="bg1"/>
              </a:solidFill>
              <a:effectLst/>
              <a:latin typeface="Calibri"/>
              <a:ea typeface="Calibri" panose="020F0502020204030204" pitchFamily="34" charset="0"/>
              <a:cs typeface="Calibri"/>
            </a:endParaRPr>
          </a:p>
          <a:p>
            <a:pPr marL="231775" indent="0">
              <a:buNone/>
            </a:pPr>
            <a:r>
              <a:rPr lang="en-US" sz="1600" dirty="0">
                <a:solidFill>
                  <a:schemeClr val="bg1"/>
                </a:solidFill>
                <a:effectLst/>
                <a:latin typeface="Calibri"/>
                <a:ea typeface="Calibri" panose="020F0502020204030204" pitchFamily="34" charset="0"/>
                <a:cs typeface="Calibri"/>
              </a:rPr>
              <a:t>703.857.2165</a:t>
            </a:r>
            <a:r>
              <a:rPr lang="en-US" sz="1600" dirty="0">
                <a:solidFill>
                  <a:schemeClr val="bg1"/>
                </a:solidFill>
                <a:latin typeface="Segoe UI"/>
                <a:ea typeface="Segoe UI" panose="020B0502040204020203" pitchFamily="34" charset="0"/>
                <a:cs typeface="Segoe UI"/>
              </a:rPr>
              <a:t> |  </a:t>
            </a:r>
            <a:r>
              <a:rPr lang="en-US" sz="1600" dirty="0">
                <a:solidFill>
                  <a:schemeClr val="bg1"/>
                </a:solidFill>
                <a:latin typeface="Calibri"/>
                <a:cs typeface="Calibri"/>
              </a:rPr>
              <a:t>mcd</a:t>
            </a:r>
            <a:r>
              <a:rPr lang="en-US" sz="1600" dirty="0">
                <a:solidFill>
                  <a:schemeClr val="bg1"/>
                </a:solidFill>
                <a:effectLst/>
                <a:latin typeface="Calibri"/>
                <a:ea typeface="Calibri" panose="020F0502020204030204" pitchFamily="34" charset="0"/>
                <a:cs typeface="Calibri"/>
              </a:rPr>
              <a:t>avis@attainpartners.com</a:t>
            </a:r>
          </a:p>
          <a:p>
            <a:r>
              <a:rPr lang="en-US" sz="1600" b="1" dirty="0">
                <a:solidFill>
                  <a:schemeClr val="bg1"/>
                </a:solidFill>
                <a:effectLst/>
                <a:latin typeface="Calibri"/>
                <a:ea typeface="Calibri" panose="020F0502020204030204" pitchFamily="34" charset="0"/>
                <a:cs typeface="Calibri"/>
              </a:rPr>
              <a:t>Tony Benigno </a:t>
            </a:r>
            <a:r>
              <a:rPr lang="en-US" sz="1600" dirty="0">
                <a:solidFill>
                  <a:schemeClr val="bg1"/>
                </a:solidFill>
                <a:effectLst/>
                <a:latin typeface="Calibri"/>
                <a:ea typeface="Calibri" panose="020F0502020204030204" pitchFamily="34" charset="0"/>
                <a:cs typeface="Calibri"/>
              </a:rPr>
              <a:t>Specialist Leader, Attain Partners</a:t>
            </a:r>
            <a:r>
              <a:rPr lang="en-US" sz="1600" dirty="0">
                <a:solidFill>
                  <a:schemeClr val="bg1"/>
                </a:solidFill>
                <a:latin typeface="Calibri"/>
                <a:ea typeface="Calibri" panose="020F0502020204030204" pitchFamily="34" charset="0"/>
                <a:cs typeface="Calibri"/>
              </a:rPr>
              <a:t> </a:t>
            </a:r>
            <a:endParaRPr lang="en-US" sz="1600" dirty="0">
              <a:solidFill>
                <a:schemeClr val="bg1"/>
              </a:solidFill>
              <a:effectLst/>
              <a:latin typeface="Calibri"/>
              <a:ea typeface="Calibri" panose="020F0502020204030204" pitchFamily="34" charset="0"/>
              <a:cs typeface="Calibri"/>
            </a:endParaRPr>
          </a:p>
          <a:p>
            <a:pPr marL="231775" indent="0">
              <a:buNone/>
            </a:pPr>
            <a:r>
              <a:rPr lang="en-US" sz="1600" dirty="0">
                <a:solidFill>
                  <a:schemeClr val="bg1"/>
                </a:solidFill>
                <a:effectLst/>
                <a:latin typeface="Calibri"/>
                <a:ea typeface="Calibri" panose="020F0502020204030204" pitchFamily="34" charset="0"/>
                <a:cs typeface="Calibri"/>
              </a:rPr>
              <a:t>631.838.3347</a:t>
            </a:r>
            <a:r>
              <a:rPr lang="en-US" sz="1600" dirty="0">
                <a:solidFill>
                  <a:schemeClr val="bg1"/>
                </a:solidFill>
                <a:latin typeface="Segoe UI"/>
                <a:ea typeface="Segoe UI" panose="020B0502040204020203" pitchFamily="34" charset="0"/>
                <a:cs typeface="Segoe UI"/>
              </a:rPr>
              <a:t> </a:t>
            </a:r>
            <a:r>
              <a:rPr lang="en-US" sz="1600">
                <a:solidFill>
                  <a:schemeClr val="bg1"/>
                </a:solidFill>
                <a:latin typeface="Segoe UI"/>
                <a:ea typeface="Segoe UI" panose="020B0502040204020203" pitchFamily="34" charset="0"/>
                <a:cs typeface="Segoe UI"/>
              </a:rPr>
              <a:t>|  </a:t>
            </a:r>
            <a:r>
              <a:rPr lang="en-US" sz="1600">
                <a:solidFill>
                  <a:schemeClr val="bg1"/>
                </a:solidFill>
                <a:latin typeface="Calibri"/>
                <a:cs typeface="Calibri"/>
              </a:rPr>
              <a:t>amb</a:t>
            </a:r>
            <a:r>
              <a:rPr lang="en-US" sz="1600">
                <a:solidFill>
                  <a:schemeClr val="bg1"/>
                </a:solidFill>
                <a:effectLst/>
                <a:latin typeface="Calibri"/>
                <a:ea typeface="Calibri" panose="020F0502020204030204" pitchFamily="34" charset="0"/>
                <a:cs typeface="Calibri"/>
              </a:rPr>
              <a:t>enigno</a:t>
            </a:r>
            <a:r>
              <a:rPr lang="en-US" sz="1600" dirty="0">
                <a:solidFill>
                  <a:schemeClr val="bg1"/>
                </a:solidFill>
                <a:effectLst/>
                <a:latin typeface="Calibri"/>
                <a:ea typeface="Calibri" panose="020F0502020204030204" pitchFamily="34" charset="0"/>
                <a:cs typeface="Calibri"/>
              </a:rPr>
              <a:t>@attainpartners.com</a:t>
            </a:r>
            <a:r>
              <a:rPr lang="en-US" sz="1600" b="1" dirty="0">
                <a:solidFill>
                  <a:schemeClr val="bg1"/>
                </a:solidFill>
                <a:effectLst/>
                <a:latin typeface="Calibri"/>
                <a:ea typeface="Calibri" panose="020F0502020204030204" pitchFamily="34" charset="0"/>
                <a:cs typeface="Calibri"/>
              </a:rPr>
              <a:t> </a:t>
            </a:r>
          </a:p>
          <a:p>
            <a:endParaRPr lang="en-US" sz="2000" dirty="0">
              <a:solidFill>
                <a:schemeClr val="bg1"/>
              </a:solidFill>
              <a:effectLst/>
              <a:latin typeface="Calibri" panose="020F0502020204030204" pitchFamily="34" charset="0"/>
              <a:ea typeface="Calibri" panose="020F0502020204030204" pitchFamily="34" charset="0"/>
            </a:endParaRPr>
          </a:p>
          <a:p>
            <a:endParaRPr lang="en-US" dirty="0">
              <a:solidFill>
                <a:schemeClr val="bg1"/>
              </a:solidFill>
            </a:endParaRPr>
          </a:p>
        </p:txBody>
      </p:sp>
      <p:sp>
        <p:nvSpPr>
          <p:cNvPr id="6" name="Slide Number Placeholder 2">
            <a:extLst>
              <a:ext uri="{FF2B5EF4-FFF2-40B4-BE49-F238E27FC236}">
                <a16:creationId xmlns:a16="http://schemas.microsoft.com/office/drawing/2014/main" id="{9E2940C8-52EE-0B34-0BE8-629E2FBBD36C}"/>
              </a:ext>
            </a:extLst>
          </p:cNvPr>
          <p:cNvSpPr txBox="1">
            <a:spLocks/>
          </p:cNvSpPr>
          <p:nvPr/>
        </p:nvSpPr>
        <p:spPr>
          <a:xfrm>
            <a:off x="108494" y="6433421"/>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bg1"/>
                </a:solidFill>
                <a:latin typeface="Segoe UI" panose="020B0502040204020203" pitchFamily="34" charset="0"/>
                <a:cs typeface="Segoe UI" panose="020B0502040204020203" pitchFamily="34" charset="0"/>
              </a:rPr>
              <a:pPr/>
              <a:t>24</a:t>
            </a:fld>
            <a:endParaRPr lang="en-US" sz="12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60716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A1943902-B46A-E2BB-9E79-EA8D61173E68}"/>
              </a:ext>
            </a:extLst>
          </p:cNvPr>
          <p:cNvGrpSpPr/>
          <p:nvPr/>
        </p:nvGrpSpPr>
        <p:grpSpPr>
          <a:xfrm>
            <a:off x="4267238" y="1262130"/>
            <a:ext cx="3348698" cy="5104448"/>
            <a:chOff x="3994484" y="773299"/>
            <a:chExt cx="3984860" cy="5912275"/>
          </a:xfrm>
        </p:grpSpPr>
        <p:pic>
          <p:nvPicPr>
            <p:cNvPr id="4" name="Picture 3" descr="Mel Brooks&amp;#39; History of the World -- Part I [DVD]">
              <a:extLst>
                <a:ext uri="{FF2B5EF4-FFF2-40B4-BE49-F238E27FC236}">
                  <a16:creationId xmlns:a16="http://schemas.microsoft.com/office/drawing/2014/main" id="{AD557E58-D0D4-71D4-62F6-573AA4067EC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94484" y="773299"/>
              <a:ext cx="3984860" cy="5619048"/>
            </a:xfrm>
            <a:prstGeom prst="rect">
              <a:avLst/>
            </a:prstGeom>
            <a:noFill/>
            <a:ln>
              <a:noFill/>
            </a:ln>
          </p:spPr>
        </p:pic>
        <p:sp>
          <p:nvSpPr>
            <p:cNvPr id="6" name="Rectangle 5">
              <a:extLst>
                <a:ext uri="{FF2B5EF4-FFF2-40B4-BE49-F238E27FC236}">
                  <a16:creationId xmlns:a16="http://schemas.microsoft.com/office/drawing/2014/main" id="{25D15252-1C56-7C2A-B1CE-B223B5E02F0C}"/>
                </a:ext>
              </a:extLst>
            </p:cNvPr>
            <p:cNvSpPr/>
            <p:nvPr/>
          </p:nvSpPr>
          <p:spPr>
            <a:xfrm>
              <a:off x="4764504" y="3667225"/>
              <a:ext cx="2810577" cy="1617044"/>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31E07E-FCBF-A887-5E5C-7D6730B15B61}"/>
                </a:ext>
              </a:extLst>
            </p:cNvPr>
            <p:cNvSpPr/>
            <p:nvPr/>
          </p:nvSpPr>
          <p:spPr>
            <a:xfrm>
              <a:off x="4764504" y="4991042"/>
              <a:ext cx="2861371" cy="1694532"/>
            </a:xfrm>
            <a:prstGeom prst="rect">
              <a:avLst/>
            </a:prstGeom>
            <a:noFill/>
          </p:spPr>
          <p:txBody>
            <a:bodyPr wrap="none" lIns="91440" tIns="45720" rIns="91440" bIns="45720">
              <a:prstTxWarp prst="textArchUp">
                <a:avLst/>
              </a:prstTxWarp>
              <a:spAutoFit/>
              <a:scene3d>
                <a:camera prst="orthographicFront">
                  <a:rot lat="0" lon="0" rev="0"/>
                </a:camera>
                <a:lightRig rig="threePt" dir="t"/>
              </a:scene3d>
              <a:sp3d>
                <a:bevelT w="0"/>
                <a:bevelB w="0" h="0"/>
              </a:sp3d>
            </a:bodyPr>
            <a:lstStyle/>
            <a:p>
              <a:pPr algn="ctr"/>
              <a:r>
                <a:rPr lang="en-US" sz="1400" b="1" cap="none" spc="0" dirty="0">
                  <a:ln w="13462">
                    <a:solidFill>
                      <a:srgbClr val="FF0000"/>
                    </a:solidFill>
                    <a:prstDash val="solid"/>
                  </a:ln>
                  <a:solidFill>
                    <a:srgbClr val="FFC000"/>
                  </a:solidFill>
                  <a:effectLst>
                    <a:outerShdw dist="25400" dir="2700000" algn="bl" rotWithShape="0">
                      <a:schemeClr val="accent5"/>
                    </a:outerShdw>
                  </a:effectLst>
                  <a:latin typeface="Baskerville Old Face" panose="02020602080505020303" pitchFamily="18" charset="0"/>
                </a:rPr>
                <a:t>PART  I</a:t>
              </a:r>
            </a:p>
            <a:p>
              <a:pPr algn="ctr"/>
              <a:r>
                <a:rPr lang="en-US" sz="2800" b="1" cap="none" spc="0" dirty="0">
                  <a:ln w="13462">
                    <a:solidFill>
                      <a:srgbClr val="FF0000"/>
                    </a:solidFill>
                    <a:prstDash val="solid"/>
                  </a:ln>
                  <a:solidFill>
                    <a:srgbClr val="FFC000"/>
                  </a:solidFill>
                  <a:effectLst>
                    <a:outerShdw dist="25400" dir="2700000" algn="bl" rotWithShape="0">
                      <a:schemeClr val="accent5"/>
                    </a:outerShdw>
                  </a:effectLst>
                  <a:latin typeface="Baskerville Old Face" panose="02020602080505020303" pitchFamily="18" charset="0"/>
                </a:rPr>
                <a:t>HISTORY</a:t>
              </a:r>
            </a:p>
            <a:p>
              <a:pPr algn="ctr"/>
              <a:r>
                <a:rPr lang="en-US" sz="1400" b="1" cap="none" spc="0" dirty="0">
                  <a:ln w="13462">
                    <a:solidFill>
                      <a:srgbClr val="FF0000"/>
                    </a:solidFill>
                    <a:prstDash val="solid"/>
                  </a:ln>
                  <a:solidFill>
                    <a:srgbClr val="FFC000"/>
                  </a:solidFill>
                  <a:effectLst>
                    <a:outerShdw dist="25400" dir="2700000" algn="bl" rotWithShape="0">
                      <a:schemeClr val="accent5"/>
                    </a:outerShdw>
                  </a:effectLst>
                  <a:latin typeface="Baskerville Old Face" panose="02020602080505020303" pitchFamily="18" charset="0"/>
                </a:rPr>
                <a:t>OF THE</a:t>
              </a:r>
            </a:p>
            <a:p>
              <a:pPr algn="ctr"/>
              <a:r>
                <a:rPr lang="en-US" sz="2800" b="1" dirty="0">
                  <a:ln w="13462">
                    <a:solidFill>
                      <a:srgbClr val="FF0000"/>
                    </a:solidFill>
                    <a:prstDash val="solid"/>
                  </a:ln>
                  <a:solidFill>
                    <a:srgbClr val="FFC000"/>
                  </a:solidFill>
                  <a:effectLst>
                    <a:outerShdw dist="25400" dir="2700000" algn="bl" rotWithShape="0">
                      <a:schemeClr val="accent5"/>
                    </a:outerShdw>
                  </a:effectLst>
                  <a:latin typeface="Baskerville Old Face" panose="02020602080505020303" pitchFamily="18" charset="0"/>
                </a:rPr>
                <a:t>UCA</a:t>
              </a:r>
              <a:endParaRPr lang="en-US" sz="4400" b="1" dirty="0">
                <a:ln w="13462">
                  <a:solidFill>
                    <a:srgbClr val="FF0000"/>
                  </a:solidFill>
                  <a:prstDash val="solid"/>
                </a:ln>
                <a:solidFill>
                  <a:srgbClr val="FFC000"/>
                </a:solidFill>
                <a:effectLst>
                  <a:outerShdw dist="25400" dir="2700000" algn="bl" rotWithShape="0">
                    <a:schemeClr val="accent5"/>
                  </a:outerShdw>
                </a:effectLst>
                <a:latin typeface="Baskerville Old Face" panose="02020602080505020303" pitchFamily="18" charset="0"/>
              </a:endParaRPr>
            </a:p>
          </p:txBody>
        </p:sp>
      </p:grpSp>
      <p:sp>
        <p:nvSpPr>
          <p:cNvPr id="3" name="Slide Number Placeholder 2">
            <a:extLst>
              <a:ext uri="{FF2B5EF4-FFF2-40B4-BE49-F238E27FC236}">
                <a16:creationId xmlns:a16="http://schemas.microsoft.com/office/drawing/2014/main" id="{7992EF65-65B9-29CB-590D-748FCD7279B1}"/>
              </a:ext>
            </a:extLst>
          </p:cNvPr>
          <p:cNvSpPr txBox="1">
            <a:spLocks/>
          </p:cNvSpPr>
          <p:nvPr/>
        </p:nvSpPr>
        <p:spPr>
          <a:xfrm>
            <a:off x="0" y="6366578"/>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3</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4328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EBEB6FEE-8631-4545-BB40-F3A1053CBEAA}"/>
              </a:ext>
            </a:extLst>
          </p:cNvPr>
          <p:cNvGraphicFramePr>
            <a:graphicFrameLocks noChangeAspect="1"/>
          </p:cNvGraphicFramePr>
          <p:nvPr>
            <p:custDataLst>
              <p:tags r:id="rId1"/>
            </p:custDataLst>
            <p:extLst>
              <p:ext uri="{D42A27DB-BD31-4B8C-83A1-F6EECF244321}">
                <p14:modId xmlns:p14="http://schemas.microsoft.com/office/powerpoint/2010/main" val="22834726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4" name="think-cell data - do not delete" hidden="1">
                        <a:extLst>
                          <a:ext uri="{FF2B5EF4-FFF2-40B4-BE49-F238E27FC236}">
                            <a16:creationId xmlns:a16="http://schemas.microsoft.com/office/drawing/2014/main" id="{EBEB6FEE-8631-4545-BB40-F3A1053CBEA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22CCAB2-A9B5-41EA-B525-A0736E196B15}"/>
              </a:ext>
            </a:extLst>
          </p:cNvPr>
          <p:cNvSpPr>
            <a:spLocks noGrp="1"/>
          </p:cNvSpPr>
          <p:nvPr>
            <p:ph type="title"/>
          </p:nvPr>
        </p:nvSpPr>
        <p:spPr/>
        <p:txBody>
          <a:bodyPr vert="horz"/>
          <a:lstStyle/>
          <a:p>
            <a:r>
              <a:rPr lang="en-US" sz="3200" dirty="0">
                <a:solidFill>
                  <a:schemeClr val="accent1"/>
                </a:solidFill>
                <a:latin typeface="Segoe UI Semibold"/>
                <a:cs typeface="Segoe UI Semibold"/>
              </a:rPr>
              <a:t>The Last 30+ Years in &lt; Two Minutes…</a:t>
            </a:r>
            <a:r>
              <a:rPr lang="en-US" dirty="0">
                <a:solidFill>
                  <a:schemeClr val="accent1"/>
                </a:solidFill>
                <a:latin typeface="Segoe UI Semibold"/>
                <a:cs typeface="Segoe UI Semibold"/>
              </a:rPr>
              <a:t> </a:t>
            </a:r>
            <a:endParaRPr lang="en-US" dirty="0">
              <a:solidFill>
                <a:schemeClr val="accent1"/>
              </a:solidFill>
              <a:latin typeface="Segoe UI Semibold" panose="020B0702040204020203" pitchFamily="34" charset="0"/>
              <a:cs typeface="Segoe UI Semibold" panose="020B0702040204020203" pitchFamily="34" charset="0"/>
            </a:endParaRPr>
          </a:p>
        </p:txBody>
      </p:sp>
      <p:cxnSp>
        <p:nvCxnSpPr>
          <p:cNvPr id="6" name="Straight Arrow Connector 5">
            <a:extLst>
              <a:ext uri="{FF2B5EF4-FFF2-40B4-BE49-F238E27FC236}">
                <a16:creationId xmlns:a16="http://schemas.microsoft.com/office/drawing/2014/main" id="{49639085-C9C1-45FB-86E1-1942D1C0B533}"/>
              </a:ext>
            </a:extLst>
          </p:cNvPr>
          <p:cNvCxnSpPr/>
          <p:nvPr/>
        </p:nvCxnSpPr>
        <p:spPr>
          <a:xfrm>
            <a:off x="550416" y="4351962"/>
            <a:ext cx="10830757" cy="0"/>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5A1A5796-94E1-4052-8671-3F885F3F139A}"/>
              </a:ext>
            </a:extLst>
          </p:cNvPr>
          <p:cNvSpPr/>
          <p:nvPr/>
        </p:nvSpPr>
        <p:spPr>
          <a:xfrm>
            <a:off x="781236" y="3151808"/>
            <a:ext cx="3045040" cy="1049235"/>
          </a:xfrm>
          <a:prstGeom prst="rect">
            <a:avLst/>
          </a:prstGeom>
          <a:solidFill>
            <a:srgbClr val="2D3C62"/>
          </a:solidFill>
          <a:ln>
            <a:solidFill>
              <a:srgbClr val="2D3C6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10000"/>
              </a:lnSpc>
              <a:spcBef>
                <a:spcPct val="0"/>
              </a:spcBef>
              <a:buSzPct val="100000"/>
            </a:pPr>
            <a:r>
              <a:rPr lang="en-US" b="1" dirty="0">
                <a:solidFill>
                  <a:srgbClr val="FF0000"/>
                </a:solidFill>
              </a:rPr>
              <a:t>U</a:t>
            </a:r>
            <a:r>
              <a:rPr lang="en-US" dirty="0"/>
              <a:t>tility </a:t>
            </a:r>
            <a:r>
              <a:rPr lang="en-US" b="1" dirty="0">
                <a:solidFill>
                  <a:srgbClr val="FF0000"/>
                </a:solidFill>
              </a:rPr>
              <a:t>C</a:t>
            </a:r>
            <a:r>
              <a:rPr lang="en-US" dirty="0"/>
              <a:t>ost </a:t>
            </a:r>
            <a:r>
              <a:rPr lang="en-US" b="1" dirty="0">
                <a:solidFill>
                  <a:srgbClr val="FF0000"/>
                </a:solidFill>
              </a:rPr>
              <a:t>A</a:t>
            </a:r>
            <a:r>
              <a:rPr lang="en-US" dirty="0"/>
              <a:t>llocation </a:t>
            </a:r>
            <a:r>
              <a:rPr lang="en-US" b="1" dirty="0">
                <a:solidFill>
                  <a:srgbClr val="FF0000"/>
                </a:solidFill>
              </a:rPr>
              <a:t>S</a:t>
            </a:r>
            <a:r>
              <a:rPr lang="en-US" dirty="0"/>
              <a:t>tudies (</a:t>
            </a:r>
            <a:r>
              <a:rPr lang="en-US" b="1" dirty="0">
                <a:solidFill>
                  <a:srgbClr val="C00000"/>
                </a:solidFill>
              </a:rPr>
              <a:t>UCAS</a:t>
            </a:r>
            <a:r>
              <a:rPr lang="en-US" dirty="0"/>
              <a:t>)</a:t>
            </a:r>
          </a:p>
          <a:p>
            <a:pPr algn="ctr">
              <a:lnSpc>
                <a:spcPct val="110000"/>
              </a:lnSpc>
              <a:spcBef>
                <a:spcPct val="0"/>
              </a:spcBef>
              <a:buSzPct val="100000"/>
            </a:pPr>
            <a:r>
              <a:rPr lang="en-US" dirty="0"/>
              <a:t>Cost calculated to room</a:t>
            </a:r>
          </a:p>
        </p:txBody>
      </p:sp>
      <p:sp>
        <p:nvSpPr>
          <p:cNvPr id="8" name="Rectangle 7">
            <a:extLst>
              <a:ext uri="{FF2B5EF4-FFF2-40B4-BE49-F238E27FC236}">
                <a16:creationId xmlns:a16="http://schemas.microsoft.com/office/drawing/2014/main" id="{9682B89C-9A1B-4D74-A28D-F2924C106480}"/>
              </a:ext>
            </a:extLst>
          </p:cNvPr>
          <p:cNvSpPr/>
          <p:nvPr/>
        </p:nvSpPr>
        <p:spPr>
          <a:xfrm>
            <a:off x="3826276" y="4502880"/>
            <a:ext cx="3076355" cy="1280283"/>
          </a:xfrm>
          <a:prstGeom prst="rect">
            <a:avLst/>
          </a:prstGeom>
          <a:solidFill>
            <a:srgbClr val="2D3C62"/>
          </a:solidFill>
          <a:ln>
            <a:solidFill>
              <a:srgbClr val="2D3C62"/>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Bef>
                <a:spcPct val="0"/>
              </a:spcBef>
              <a:buSzPct val="100000"/>
            </a:pPr>
            <a:r>
              <a:rPr lang="en-US" dirty="0"/>
              <a:t>Goodbye Special Study, </a:t>
            </a:r>
          </a:p>
          <a:p>
            <a:pPr algn="ctr">
              <a:spcBef>
                <a:spcPct val="0"/>
              </a:spcBef>
              <a:buSzPct val="100000"/>
            </a:pPr>
            <a:r>
              <a:rPr lang="en-US" dirty="0"/>
              <a:t>but here’s </a:t>
            </a:r>
            <a:r>
              <a:rPr lang="en-US" b="1" dirty="0">
                <a:solidFill>
                  <a:srgbClr val="00B050"/>
                </a:solidFill>
              </a:rPr>
              <a:t>U</a:t>
            </a:r>
            <a:r>
              <a:rPr lang="en-US" dirty="0"/>
              <a:t>tility </a:t>
            </a:r>
            <a:r>
              <a:rPr lang="en-US" b="1" dirty="0">
                <a:solidFill>
                  <a:srgbClr val="00B050"/>
                </a:solidFill>
              </a:rPr>
              <a:t>C</a:t>
            </a:r>
            <a:r>
              <a:rPr lang="en-US" dirty="0"/>
              <a:t>ost </a:t>
            </a:r>
            <a:r>
              <a:rPr lang="en-US" b="1" dirty="0">
                <a:solidFill>
                  <a:srgbClr val="00B050"/>
                </a:solidFill>
              </a:rPr>
              <a:t>A</a:t>
            </a:r>
            <a:r>
              <a:rPr lang="en-US" dirty="0"/>
              <a:t>djustment (</a:t>
            </a:r>
            <a:r>
              <a:rPr lang="en-US" b="1" dirty="0">
                <a:solidFill>
                  <a:srgbClr val="00B050"/>
                </a:solidFill>
              </a:rPr>
              <a:t>UCA</a:t>
            </a:r>
            <a:r>
              <a:rPr lang="en-US" dirty="0"/>
              <a:t>)1.3 </a:t>
            </a:r>
          </a:p>
          <a:p>
            <a:pPr algn="ctr">
              <a:spcBef>
                <a:spcPct val="0"/>
              </a:spcBef>
              <a:buSzPct val="100000"/>
            </a:pPr>
            <a:r>
              <a:rPr lang="en-US" dirty="0"/>
              <a:t>(for those 65 in Exhibit B) </a:t>
            </a:r>
          </a:p>
        </p:txBody>
      </p:sp>
      <p:sp>
        <p:nvSpPr>
          <p:cNvPr id="9" name="Rectangle 8">
            <a:extLst>
              <a:ext uri="{FF2B5EF4-FFF2-40B4-BE49-F238E27FC236}">
                <a16:creationId xmlns:a16="http://schemas.microsoft.com/office/drawing/2014/main" id="{A0AD1A1F-669E-4119-9270-B81EF0EE5E4D}"/>
              </a:ext>
            </a:extLst>
          </p:cNvPr>
          <p:cNvSpPr/>
          <p:nvPr/>
        </p:nvSpPr>
        <p:spPr>
          <a:xfrm>
            <a:off x="6890695" y="3151808"/>
            <a:ext cx="3045040" cy="1049236"/>
          </a:xfrm>
          <a:prstGeom prst="rect">
            <a:avLst/>
          </a:prstGeom>
          <a:solidFill>
            <a:srgbClr val="2D3C62"/>
          </a:solidFill>
          <a:ln>
            <a:solidFill>
              <a:srgbClr val="2D3C6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 for all – if you can  calculate it!</a:t>
            </a:r>
          </a:p>
        </p:txBody>
      </p:sp>
      <p:sp>
        <p:nvSpPr>
          <p:cNvPr id="10" name="Rectangle: Rounded Corners 9">
            <a:extLst>
              <a:ext uri="{FF2B5EF4-FFF2-40B4-BE49-F238E27FC236}">
                <a16:creationId xmlns:a16="http://schemas.microsoft.com/office/drawing/2014/main" id="{C9FC1081-93A7-46F9-B9B9-AADE9A3C4B11}"/>
              </a:ext>
            </a:extLst>
          </p:cNvPr>
          <p:cNvSpPr/>
          <p:nvPr/>
        </p:nvSpPr>
        <p:spPr>
          <a:xfrm>
            <a:off x="3028466" y="4101166"/>
            <a:ext cx="1524000" cy="5015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1996</a:t>
            </a:r>
          </a:p>
        </p:txBody>
      </p:sp>
      <p:sp>
        <p:nvSpPr>
          <p:cNvPr id="11" name="Rectangle: Rounded Corners 10">
            <a:extLst>
              <a:ext uri="{FF2B5EF4-FFF2-40B4-BE49-F238E27FC236}">
                <a16:creationId xmlns:a16="http://schemas.microsoft.com/office/drawing/2014/main" id="{433EC869-EB54-46C5-A1B7-7D950094B55C}"/>
              </a:ext>
            </a:extLst>
          </p:cNvPr>
          <p:cNvSpPr/>
          <p:nvPr/>
        </p:nvSpPr>
        <p:spPr>
          <a:xfrm>
            <a:off x="6164505" y="4101166"/>
            <a:ext cx="1524000" cy="5015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t>2016</a:t>
            </a:r>
          </a:p>
        </p:txBody>
      </p:sp>
      <p:sp>
        <p:nvSpPr>
          <p:cNvPr id="16" name="Rectangle: Rounded Corners 15">
            <a:extLst>
              <a:ext uri="{FF2B5EF4-FFF2-40B4-BE49-F238E27FC236}">
                <a16:creationId xmlns:a16="http://schemas.microsoft.com/office/drawing/2014/main" id="{481C6620-6621-426A-A915-7634A6713AF1}"/>
              </a:ext>
            </a:extLst>
          </p:cNvPr>
          <p:cNvSpPr/>
          <p:nvPr/>
        </p:nvSpPr>
        <p:spPr>
          <a:xfrm>
            <a:off x="9163534" y="4097778"/>
            <a:ext cx="1524000" cy="50158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2024</a:t>
            </a:r>
          </a:p>
        </p:txBody>
      </p:sp>
      <p:sp>
        <p:nvSpPr>
          <p:cNvPr id="17" name="Flowchart: Off-page Connector 16">
            <a:extLst>
              <a:ext uri="{FF2B5EF4-FFF2-40B4-BE49-F238E27FC236}">
                <a16:creationId xmlns:a16="http://schemas.microsoft.com/office/drawing/2014/main" id="{89133735-DEE0-4EE6-AEF7-6F3305125D3D}"/>
              </a:ext>
            </a:extLst>
          </p:cNvPr>
          <p:cNvSpPr/>
          <p:nvPr/>
        </p:nvSpPr>
        <p:spPr>
          <a:xfrm>
            <a:off x="9337409" y="948049"/>
            <a:ext cx="1196652" cy="2302990"/>
          </a:xfrm>
          <a:prstGeom prst="flowChartOffpageConnector">
            <a:avLst/>
          </a:prstGeom>
          <a:solidFill>
            <a:srgbClr val="00B05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a:t>ALL IHEs have set a UCA</a:t>
            </a:r>
          </a:p>
          <a:p>
            <a:pPr algn="ctr"/>
            <a:r>
              <a:rPr lang="en-US" sz="1400" dirty="0"/>
              <a:t>calculation baseline,</a:t>
            </a:r>
          </a:p>
          <a:p>
            <a:pPr algn="ctr"/>
            <a:endParaRPr lang="en-US" sz="700" dirty="0"/>
          </a:p>
          <a:p>
            <a:pPr algn="ctr"/>
            <a:r>
              <a:rPr lang="en-US" sz="1400" dirty="0"/>
              <a:t> now what?</a:t>
            </a:r>
          </a:p>
        </p:txBody>
      </p:sp>
      <p:sp>
        <p:nvSpPr>
          <p:cNvPr id="5" name="Slide Number Placeholder 2">
            <a:extLst>
              <a:ext uri="{FF2B5EF4-FFF2-40B4-BE49-F238E27FC236}">
                <a16:creationId xmlns:a16="http://schemas.microsoft.com/office/drawing/2014/main" id="{F638F8B4-4C84-1449-2284-9658B873543D}"/>
              </a:ext>
            </a:extLst>
          </p:cNvPr>
          <p:cNvSpPr txBox="1">
            <a:spLocks/>
          </p:cNvSpPr>
          <p:nvPr/>
        </p:nvSpPr>
        <p:spPr>
          <a:xfrm>
            <a:off x="0" y="6394785"/>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4</a:t>
            </a:fld>
            <a:endParaRPr lang="en-US" sz="12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27315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17BD7352-8609-8BCF-B589-E90302A3DB19}"/>
              </a:ext>
            </a:extLst>
          </p:cNvPr>
          <p:cNvSpPr txBox="1">
            <a:spLocks/>
          </p:cNvSpPr>
          <p:nvPr/>
        </p:nvSpPr>
        <p:spPr>
          <a:xfrm>
            <a:off x="396693" y="1357331"/>
            <a:ext cx="11398614" cy="4399525"/>
          </a:xfrm>
          <a:prstGeom prst="rect">
            <a:avLst/>
          </a:prstGeom>
        </p:spPr>
        <p:txBody>
          <a:bodyPr vert="horz" lIns="91440" tIns="91440" rIns="91440" bIns="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461645" indent="-461645"/>
            <a:r>
              <a:rPr lang="en-US" sz="1800" dirty="0">
                <a:latin typeface="Segoe UI" panose="020B0502040204020203" pitchFamily="34" charset="0"/>
                <a:cs typeface="Segoe UI" panose="020B0502040204020203" pitchFamily="34" charset="0"/>
              </a:rPr>
              <a:t>Title 2 Grants and Agreements </a:t>
            </a:r>
            <a:r>
              <a:rPr lang="en-US" sz="1800" b="1" dirty="0">
                <a:latin typeface="Segoe UI" panose="020B0502040204020203" pitchFamily="34" charset="0"/>
                <a:cs typeface="Segoe UI" panose="020B0502040204020203" pitchFamily="34" charset="0"/>
              </a:rPr>
              <a:t>(Last Amended 9/17/24)</a:t>
            </a:r>
          </a:p>
          <a:p>
            <a:pPr marL="918845" lvl="1" indent="-461645"/>
            <a:r>
              <a:rPr lang="en-US" dirty="0">
                <a:latin typeface="Segoe UI" panose="020B0502040204020203" pitchFamily="34" charset="0"/>
                <a:cs typeface="Segoe UI" panose="020B0502040204020203" pitchFamily="34" charset="0"/>
              </a:rPr>
              <a:t>Subtitle A Office of Management and Budget Guidance for Grants and Agreements</a:t>
            </a:r>
          </a:p>
          <a:p>
            <a:pPr marL="1376045" lvl="2" indent="-461645"/>
            <a:r>
              <a:rPr lang="en-US" sz="1800" dirty="0">
                <a:latin typeface="Segoe UI" panose="020B0502040204020203" pitchFamily="34" charset="0"/>
                <a:cs typeface="Segoe UI" panose="020B0502040204020203" pitchFamily="34" charset="0"/>
              </a:rPr>
              <a:t>Chapter II Part 200 Uniform Administrative Requirements, Cost Principles, and Audit Requirements for Federal Awards</a:t>
            </a:r>
          </a:p>
          <a:p>
            <a:pPr marL="1833245" lvl="3" indent="-461645"/>
            <a:r>
              <a:rPr lang="en-US" sz="1800" dirty="0">
                <a:latin typeface="Segoe UI" panose="020B0502040204020203" pitchFamily="34" charset="0"/>
                <a:cs typeface="Segoe UI" panose="020B0502040204020203" pitchFamily="34" charset="0"/>
              </a:rPr>
              <a:t>Appendix III to Part 200: Indirect (F&amp;A) Costs Identification and Assignment, and Rate Determination for </a:t>
            </a:r>
            <a:r>
              <a:rPr lang="en-US" sz="1800" dirty="0">
                <a:solidFill>
                  <a:srgbClr val="00B050"/>
                </a:solidFill>
                <a:latin typeface="Segoe UI" panose="020B0502040204020203" pitchFamily="34" charset="0"/>
                <a:cs typeface="Segoe UI" panose="020B0502040204020203" pitchFamily="34" charset="0"/>
              </a:rPr>
              <a:t>Institutions of Higher Education (IHEs)</a:t>
            </a:r>
          </a:p>
          <a:p>
            <a:pPr marL="2290445" lvl="4" indent="-461645"/>
            <a:r>
              <a:rPr lang="en-US" sz="1800" dirty="0">
                <a:latin typeface="Segoe UI" panose="020B0502040204020203" pitchFamily="34" charset="0"/>
                <a:cs typeface="Segoe UI" panose="020B0502040204020203" pitchFamily="34" charset="0"/>
              </a:rPr>
              <a:t>A. </a:t>
            </a:r>
            <a:r>
              <a:rPr lang="en-US" sz="1800" dirty="0">
                <a:solidFill>
                  <a:srgbClr val="00B050"/>
                </a:solidFill>
                <a:latin typeface="Segoe UI" panose="020B0502040204020203" pitchFamily="34" charset="0"/>
                <a:cs typeface="Segoe UI" panose="020B0502040204020203" pitchFamily="34" charset="0"/>
              </a:rPr>
              <a:t>Distribution Method </a:t>
            </a:r>
            <a:r>
              <a:rPr lang="en-US" sz="1800" dirty="0">
                <a:effectLst/>
                <a:latin typeface="Segoe UI" panose="020B0502040204020203" pitchFamily="34" charset="0"/>
                <a:ea typeface="Aptos" panose="020B0004020202020204" pitchFamily="34" charset="0"/>
                <a:cs typeface="Segoe UI" panose="020B0502040204020203" pitchFamily="34" charset="0"/>
              </a:rPr>
              <a:t>(A.2.d.5 ) </a:t>
            </a:r>
            <a:r>
              <a:rPr lang="en-US" sz="1800" dirty="0">
                <a:solidFill>
                  <a:srgbClr val="FF0000"/>
                </a:solidFill>
                <a:effectLst/>
                <a:latin typeface="Segoe UI" panose="020B0502040204020203" pitchFamily="34" charset="0"/>
                <a:ea typeface="Aptos" panose="020B0004020202020204" pitchFamily="34" charset="0"/>
                <a:cs typeface="Segoe UI" panose="020B0502040204020203" pitchFamily="34" charset="0"/>
              </a:rPr>
              <a:t>A cost analysis must not be used</a:t>
            </a:r>
            <a:r>
              <a:rPr lang="en-US" sz="1800" dirty="0">
                <a:effectLst/>
                <a:latin typeface="Segoe UI" panose="020B0502040204020203" pitchFamily="34" charset="0"/>
                <a:ea typeface="Aptos" panose="020B0004020202020204" pitchFamily="34" charset="0"/>
                <a:cs typeface="Segoe UI" panose="020B0502040204020203" pitchFamily="34" charset="0"/>
              </a:rPr>
              <a:t>…</a:t>
            </a:r>
            <a:r>
              <a:rPr lang="en-US" sz="1800" dirty="0">
                <a:solidFill>
                  <a:srgbClr val="00B050"/>
                </a:solidFill>
                <a:effectLst/>
                <a:latin typeface="Segoe UI" panose="020B0502040204020203" pitchFamily="34" charset="0"/>
                <a:ea typeface="Aptos" panose="020B0004020202020204" pitchFamily="34" charset="0"/>
                <a:cs typeface="Segoe UI" panose="020B0502040204020203" pitchFamily="34" charset="0"/>
              </a:rPr>
              <a:t>Section B.4.c may be used in the recovery of utility costs</a:t>
            </a:r>
            <a:r>
              <a:rPr lang="en-US" sz="1800" dirty="0">
                <a:effectLst/>
                <a:latin typeface="Segoe UI" panose="020B0502040204020203" pitchFamily="34" charset="0"/>
                <a:ea typeface="Aptos" panose="020B0004020202020204" pitchFamily="34" charset="0"/>
                <a:cs typeface="Segoe UI" panose="020B0502040204020203" pitchFamily="34" charset="0"/>
              </a:rPr>
              <a:t>.</a:t>
            </a:r>
          </a:p>
          <a:p>
            <a:pPr marL="2290445" lvl="4" indent="-461645"/>
            <a:r>
              <a:rPr lang="en-US" sz="1800" dirty="0">
                <a:effectLst/>
                <a:latin typeface="Segoe UI" panose="020B0502040204020203" pitchFamily="34" charset="0"/>
                <a:ea typeface="Aptos" panose="020B0004020202020204" pitchFamily="34" charset="0"/>
                <a:cs typeface="Segoe UI" panose="020B0502040204020203" pitchFamily="34" charset="0"/>
              </a:rPr>
              <a:t>B. Identification and Assignment of Indirect Costs (B.4) </a:t>
            </a:r>
            <a:r>
              <a:rPr lang="en-US" sz="1800" dirty="0">
                <a:solidFill>
                  <a:srgbClr val="00B050"/>
                </a:solidFill>
                <a:effectLst/>
                <a:latin typeface="Segoe UI" panose="020B0502040204020203" pitchFamily="34" charset="0"/>
                <a:ea typeface="Aptos" panose="020B0004020202020204" pitchFamily="34" charset="0"/>
                <a:cs typeface="Segoe UI" panose="020B0502040204020203" pitchFamily="34" charset="0"/>
              </a:rPr>
              <a:t>Operations and Maintenance Costs</a:t>
            </a:r>
          </a:p>
        </p:txBody>
      </p:sp>
      <p:sp>
        <p:nvSpPr>
          <p:cNvPr id="9" name="Slide Number Placeholder 2">
            <a:extLst>
              <a:ext uri="{FF2B5EF4-FFF2-40B4-BE49-F238E27FC236}">
                <a16:creationId xmlns:a16="http://schemas.microsoft.com/office/drawing/2014/main" id="{BA4165EF-1647-B1EA-B147-57D9CEBB3F22}"/>
              </a:ext>
            </a:extLst>
          </p:cNvPr>
          <p:cNvSpPr txBox="1">
            <a:spLocks/>
          </p:cNvSpPr>
          <p:nvPr/>
        </p:nvSpPr>
        <p:spPr>
          <a:xfrm>
            <a:off x="0" y="6420542"/>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5</a:t>
            </a:fld>
            <a:endParaRPr lang="en-US" sz="1200" dirty="0">
              <a:solidFill>
                <a:schemeClr val="tx1"/>
              </a:solidFill>
              <a:latin typeface="Segoe UI" panose="020B0502040204020203" pitchFamily="34" charset="0"/>
              <a:cs typeface="Segoe UI" panose="020B0502040204020203" pitchFamily="34" charset="0"/>
            </a:endParaRPr>
          </a:p>
        </p:txBody>
      </p:sp>
      <p:sp>
        <p:nvSpPr>
          <p:cNvPr id="2" name="Title 1">
            <a:extLst>
              <a:ext uri="{FF2B5EF4-FFF2-40B4-BE49-F238E27FC236}">
                <a16:creationId xmlns:a16="http://schemas.microsoft.com/office/drawing/2014/main" id="{D3068D59-4AE2-CCD6-A667-30F7E2A77FB3}"/>
              </a:ext>
            </a:extLst>
          </p:cNvPr>
          <p:cNvSpPr>
            <a:spLocks noGrp="1"/>
          </p:cNvSpPr>
          <p:nvPr>
            <p:ph type="title"/>
          </p:nvPr>
        </p:nvSpPr>
        <p:spPr/>
        <p:txBody>
          <a:bodyPr anchor="b"/>
          <a:lstStyle/>
          <a:p>
            <a:r>
              <a:rPr lang="en-US" sz="3200" dirty="0">
                <a:solidFill>
                  <a:schemeClr val="accent1"/>
                </a:solidFill>
              </a:rPr>
              <a:t>Uniform Guidance</a:t>
            </a:r>
            <a:endParaRPr lang="en-US" dirty="0">
              <a:solidFill>
                <a:schemeClr val="accent1"/>
              </a:solidFill>
            </a:endParaRPr>
          </a:p>
        </p:txBody>
      </p:sp>
    </p:spTree>
    <p:extLst>
      <p:ext uri="{BB962C8B-B14F-4D97-AF65-F5344CB8AC3E}">
        <p14:creationId xmlns:p14="http://schemas.microsoft.com/office/powerpoint/2010/main" val="421553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6D1653B-7B9B-7C7E-723A-E7AF5420833C}"/>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9642" r="792"/>
          <a:stretch/>
        </p:blipFill>
        <p:spPr>
          <a:xfrm flipH="1">
            <a:off x="368396" y="5170836"/>
            <a:ext cx="1463040" cy="1378615"/>
          </a:xfrm>
          <a:prstGeom prst="rect">
            <a:avLst/>
          </a:prstGeom>
        </p:spPr>
      </p:pic>
      <p:sp>
        <p:nvSpPr>
          <p:cNvPr id="5" name="TextBox 4">
            <a:extLst>
              <a:ext uri="{FF2B5EF4-FFF2-40B4-BE49-F238E27FC236}">
                <a16:creationId xmlns:a16="http://schemas.microsoft.com/office/drawing/2014/main" id="{6A9A66D7-7A0C-BA4F-A73B-E3657FEA7A4B}"/>
              </a:ext>
            </a:extLst>
          </p:cNvPr>
          <p:cNvSpPr txBox="1"/>
          <p:nvPr/>
        </p:nvSpPr>
        <p:spPr>
          <a:xfrm>
            <a:off x="417668" y="1307900"/>
            <a:ext cx="11405936" cy="5168531"/>
          </a:xfrm>
          <a:prstGeom prst="rect">
            <a:avLst/>
          </a:prstGeom>
          <a:noFill/>
        </p:spPr>
        <p:txBody>
          <a:bodyPr wrap="square">
            <a:spAutoFit/>
          </a:bodyPr>
          <a:lstStyle/>
          <a:p>
            <a:pPr marL="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4 Operation and Maintenance Expenses </a:t>
            </a:r>
          </a:p>
          <a:p>
            <a:pPr marL="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a. The expenses under this heading are those that have been incurred for the administration, supervision, operation, maintenance, preservation, and protection of the institution's physical plant. They include expenses normally incurred for such items as janitorial and utility services; repairs and ordinary or normal alterations of buildings, furniture and equipment; care of grounds; maintenance and operation of buildings and other plant facilities; security; earthquake and disaster preparedness; environmental safety; hazardous waste disposal; property, liability and all other insurance relating to property; space and capital leasing; facility planning and management; and central receiving. The operation and maintenance expense category should also </a:t>
            </a:r>
            <a:r>
              <a:rPr lang="en-US" sz="1100" dirty="0">
                <a:solidFill>
                  <a:srgbClr val="00B050"/>
                </a:solidFill>
                <a:effectLst/>
                <a:latin typeface="Segoe UI" panose="020B0502040204020203" pitchFamily="34" charset="0"/>
                <a:ea typeface="Aptos" panose="020B0004020202020204" pitchFamily="34" charset="0"/>
              </a:rPr>
              <a:t>include its allocable share of fringe benefit costs, depreciation, and interest costs</a:t>
            </a:r>
            <a:r>
              <a:rPr lang="en-US" sz="1100" dirty="0">
                <a:effectLst/>
                <a:latin typeface="Segoe UI" panose="020B0502040204020203" pitchFamily="34" charset="0"/>
                <a:ea typeface="Aptos" panose="020B0004020202020204" pitchFamily="34" charset="0"/>
              </a:rPr>
              <a:t>.</a:t>
            </a:r>
          </a:p>
          <a:p>
            <a:pPr marL="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b. In the absence of the alternatives provided for in Section A.2.d, the expenses included in this category must be </a:t>
            </a:r>
            <a:r>
              <a:rPr lang="en-US" sz="1100" dirty="0">
                <a:solidFill>
                  <a:srgbClr val="00B050"/>
                </a:solidFill>
                <a:effectLst/>
                <a:latin typeface="Segoe UI" panose="020B0502040204020203" pitchFamily="34" charset="0"/>
                <a:ea typeface="Aptos" panose="020B0004020202020204" pitchFamily="34" charset="0"/>
              </a:rPr>
              <a:t>allocated in the same manner as described in subsection 2.b for depreciation</a:t>
            </a:r>
            <a:r>
              <a:rPr lang="en-US" sz="1100" dirty="0">
                <a:effectLst/>
                <a:latin typeface="Segoe UI" panose="020B0502040204020203" pitchFamily="34" charset="0"/>
                <a:ea typeface="Aptos" panose="020B0004020202020204" pitchFamily="34" charset="0"/>
              </a:rPr>
              <a:t>.</a:t>
            </a:r>
          </a:p>
          <a:p>
            <a:pPr marL="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c. A utility cost adjustment of up to 1.3 percentage points may be included in the negotiated indirect cost rate of the IHE for organized research, per the computation alternatives in </a:t>
            </a:r>
            <a:r>
              <a:rPr lang="en-US" sz="1100" u="sng" dirty="0">
                <a:solidFill>
                  <a:srgbClr val="467886"/>
                </a:solidFill>
                <a:effectLst/>
                <a:latin typeface="Segoe UI" panose="020B0502040204020203" pitchFamily="34" charset="0"/>
                <a:ea typeface="Aptos" panose="020B0004020202020204" pitchFamily="34" charset="0"/>
                <a:hlinkClick r:id="rId5"/>
              </a:rPr>
              <a:t>paragraphs (c)(1)</a:t>
            </a:r>
            <a:r>
              <a:rPr lang="en-US" sz="1100" dirty="0">
                <a:effectLst/>
                <a:latin typeface="Segoe UI" panose="020B0502040204020203" pitchFamily="34" charset="0"/>
                <a:ea typeface="Aptos" panose="020B0004020202020204" pitchFamily="34" charset="0"/>
              </a:rPr>
              <a:t> and </a:t>
            </a:r>
            <a:r>
              <a:rPr lang="en-US" sz="1100" u="sng" dirty="0">
                <a:solidFill>
                  <a:srgbClr val="467886"/>
                </a:solidFill>
                <a:effectLst/>
                <a:latin typeface="Segoe UI" panose="020B0502040204020203" pitchFamily="34" charset="0"/>
                <a:ea typeface="Aptos" panose="020B0004020202020204" pitchFamily="34" charset="0"/>
                <a:hlinkClick r:id="rId6"/>
              </a:rPr>
              <a:t>(2)</a:t>
            </a:r>
            <a:r>
              <a:rPr lang="en-US" sz="1100" dirty="0">
                <a:effectLst/>
                <a:latin typeface="Segoe UI" panose="020B0502040204020203" pitchFamily="34" charset="0"/>
                <a:ea typeface="Aptos" panose="020B0004020202020204" pitchFamily="34" charset="0"/>
              </a:rPr>
              <a:t> of this section:</a:t>
            </a:r>
          </a:p>
          <a:p>
            <a:pPr marL="4572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(1) Where space is devoted to a single function and metering allows unambiguous measurement of usage related to that space, costs must be assigned to the function located in that space.</a:t>
            </a:r>
          </a:p>
          <a:p>
            <a:pPr marL="4572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(2) Where space is allocated to different functions and metering does not allow unambiguous measurement of usage by function, costs must be allocated as follows:</a:t>
            </a:r>
          </a:p>
          <a:p>
            <a:pPr marL="9144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(i) Utilities costs should be apportioned to functions in the same manner as depreciation, based on the calculated difference between the site or building actual square footage for monitored </a:t>
            </a:r>
            <a:r>
              <a:rPr lang="en-US" sz="1100" dirty="0">
                <a:solidFill>
                  <a:srgbClr val="00B050"/>
                </a:solidFill>
                <a:effectLst/>
                <a:latin typeface="Segoe UI" panose="020B0502040204020203" pitchFamily="34" charset="0"/>
                <a:ea typeface="Aptos" panose="020B0004020202020204" pitchFamily="34" charset="0"/>
              </a:rPr>
              <a:t>research laboratory space</a:t>
            </a:r>
            <a:r>
              <a:rPr lang="en-US" sz="1100" dirty="0">
                <a:effectLst/>
                <a:latin typeface="Segoe UI" panose="020B0502040204020203" pitchFamily="34" charset="0"/>
                <a:ea typeface="Aptos" panose="020B0004020202020204" pitchFamily="34" charset="0"/>
              </a:rPr>
              <a:t> (site, building, floor, or room), and a separate calculation prepared by the IHE using the “effective square footage” described in subsection (c)(2)(ii) of this section.</a:t>
            </a:r>
          </a:p>
          <a:p>
            <a:pPr marL="9144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(ii) </a:t>
            </a:r>
            <a:r>
              <a:rPr lang="en-US" sz="1100" b="1" i="1" dirty="0">
                <a:effectLst/>
                <a:latin typeface="Segoe UI" panose="020B0502040204020203" pitchFamily="34" charset="0"/>
                <a:ea typeface="Aptos" panose="020B0004020202020204" pitchFamily="34" charset="0"/>
              </a:rPr>
              <a:t>“Effective square footage”</a:t>
            </a:r>
            <a:r>
              <a:rPr lang="en-US" sz="1100" dirty="0">
                <a:effectLst/>
                <a:latin typeface="Segoe UI" panose="020B0502040204020203" pitchFamily="34" charset="0"/>
                <a:ea typeface="Aptos" panose="020B0004020202020204" pitchFamily="34" charset="0"/>
              </a:rPr>
              <a:t> allocated to research laboratory space must be calculated as the actual square footage times the relative energy utilization index (REUI) posted on the OMB Web site at the time of a rate determination.</a:t>
            </a:r>
          </a:p>
          <a:p>
            <a:pPr marL="13716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A. This index is the ratio of a laboratory energy use index (lab EUI) to the corresponding index for overall average college or university space (college EUI).</a:t>
            </a:r>
          </a:p>
          <a:p>
            <a:pPr marL="1371600" marR="0">
              <a:lnSpc>
                <a:spcPct val="107000"/>
              </a:lnSpc>
              <a:spcBef>
                <a:spcPts val="0"/>
              </a:spcBef>
              <a:spcAft>
                <a:spcPts val="800"/>
              </a:spcAft>
            </a:pPr>
            <a:r>
              <a:rPr lang="en-US" sz="1100" dirty="0">
                <a:effectLst/>
                <a:latin typeface="Segoe UI" panose="020B0502040204020203" pitchFamily="34" charset="0"/>
                <a:ea typeface="Aptos" panose="020B0004020202020204" pitchFamily="34" charset="0"/>
              </a:rPr>
              <a:t>B. In July 2012, values for these two indices (taken respectively from the Lawrence Berkeley Laboratory “Labs for the 21st Century” benchmarking tool and the US Department of Energy “Buildings Energy Databook” and were 310 </a:t>
            </a:r>
            <a:r>
              <a:rPr lang="en-US" sz="1100" dirty="0" err="1">
                <a:effectLst/>
                <a:latin typeface="Segoe UI" panose="020B0502040204020203" pitchFamily="34" charset="0"/>
                <a:ea typeface="Aptos" panose="020B0004020202020204" pitchFamily="34" charset="0"/>
              </a:rPr>
              <a:t>kBtu</a:t>
            </a:r>
            <a:r>
              <a:rPr lang="en-US" sz="1100" dirty="0">
                <a:effectLst/>
                <a:latin typeface="Segoe UI" panose="020B0502040204020203" pitchFamily="34" charset="0"/>
                <a:ea typeface="Aptos" panose="020B0004020202020204" pitchFamily="34" charset="0"/>
              </a:rPr>
              <a:t>/sq ft-yr. and 155 </a:t>
            </a:r>
            <a:r>
              <a:rPr lang="en-US" sz="1100" dirty="0" err="1">
                <a:effectLst/>
                <a:latin typeface="Segoe UI" panose="020B0502040204020203" pitchFamily="34" charset="0"/>
                <a:ea typeface="Aptos" panose="020B0004020202020204" pitchFamily="34" charset="0"/>
              </a:rPr>
              <a:t>kBtu</a:t>
            </a:r>
            <a:r>
              <a:rPr lang="en-US" sz="1100" dirty="0">
                <a:effectLst/>
                <a:latin typeface="Segoe UI" panose="020B0502040204020203" pitchFamily="34" charset="0"/>
                <a:ea typeface="Aptos" panose="020B0004020202020204" pitchFamily="34" charset="0"/>
              </a:rPr>
              <a:t>/sq ft-yr., so that the adjustment ratio is 2.0 by this methodology. To retain currency, OMB will adjust the EUI numbers from time to time (no more often than annually nor less often than every 5 years), using reliable and publicly disclosed data. Current values of both the EUIs and the REUI will be posted on the OMB website.</a:t>
            </a:r>
          </a:p>
        </p:txBody>
      </p:sp>
      <p:sp>
        <p:nvSpPr>
          <p:cNvPr id="7" name="Slide Number Placeholder 2">
            <a:extLst>
              <a:ext uri="{FF2B5EF4-FFF2-40B4-BE49-F238E27FC236}">
                <a16:creationId xmlns:a16="http://schemas.microsoft.com/office/drawing/2014/main" id="{A3D59505-02B7-D25F-E930-77A6BEDD2CDA}"/>
              </a:ext>
            </a:extLst>
          </p:cNvPr>
          <p:cNvSpPr txBox="1">
            <a:spLocks/>
          </p:cNvSpPr>
          <p:nvPr/>
        </p:nvSpPr>
        <p:spPr>
          <a:xfrm>
            <a:off x="75382" y="6366900"/>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6</a:t>
            </a:fld>
            <a:endParaRPr lang="en-US" sz="1200" dirty="0">
              <a:solidFill>
                <a:schemeClr val="tx1"/>
              </a:solidFill>
              <a:latin typeface="Segoe UI" panose="020B0502040204020203" pitchFamily="34" charset="0"/>
              <a:cs typeface="Segoe UI" panose="020B0502040204020203" pitchFamily="34" charset="0"/>
            </a:endParaRPr>
          </a:p>
        </p:txBody>
      </p:sp>
      <p:sp>
        <p:nvSpPr>
          <p:cNvPr id="3" name="Title 2">
            <a:extLst>
              <a:ext uri="{FF2B5EF4-FFF2-40B4-BE49-F238E27FC236}">
                <a16:creationId xmlns:a16="http://schemas.microsoft.com/office/drawing/2014/main" id="{55608062-1B08-2E60-C963-30EC4DE78143}"/>
              </a:ext>
            </a:extLst>
          </p:cNvPr>
          <p:cNvSpPr>
            <a:spLocks noGrp="1"/>
          </p:cNvSpPr>
          <p:nvPr>
            <p:ph type="title"/>
          </p:nvPr>
        </p:nvSpPr>
        <p:spPr>
          <a:xfrm>
            <a:off x="566416" y="162508"/>
            <a:ext cx="11059167" cy="859720"/>
          </a:xfrm>
        </p:spPr>
        <p:txBody>
          <a:bodyPr/>
          <a:lstStyle/>
          <a:p>
            <a:r>
              <a:rPr lang="en-US" sz="3200" dirty="0">
                <a:solidFill>
                  <a:schemeClr val="accent1">
                    <a:lumMod val="20000"/>
                    <a:lumOff val="80000"/>
                  </a:schemeClr>
                </a:solidFill>
              </a:rPr>
              <a:t>Uniform Guidance (</a:t>
            </a:r>
            <a:r>
              <a:rPr lang="en-US" altLang="en-US" sz="3200" dirty="0">
                <a:solidFill>
                  <a:schemeClr val="accent1">
                    <a:lumMod val="20000"/>
                    <a:lumOff val="80000"/>
                  </a:schemeClr>
                </a:solidFill>
                <a:latin typeface="Segoe UI"/>
                <a:cs typeface="Segoe UI"/>
              </a:rPr>
              <a:t>Appendix III, B.4)</a:t>
            </a:r>
            <a:endParaRPr lang="en-US" dirty="0">
              <a:solidFill>
                <a:schemeClr val="accent1">
                  <a:lumMod val="20000"/>
                  <a:lumOff val="80000"/>
                </a:schemeClr>
              </a:solidFill>
            </a:endParaRPr>
          </a:p>
        </p:txBody>
      </p:sp>
    </p:spTree>
    <p:extLst>
      <p:ext uri="{BB962C8B-B14F-4D97-AF65-F5344CB8AC3E}">
        <p14:creationId xmlns:p14="http://schemas.microsoft.com/office/powerpoint/2010/main" val="59420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a:extLst>
              <a:ext uri="{FF2B5EF4-FFF2-40B4-BE49-F238E27FC236}">
                <a16:creationId xmlns:a16="http://schemas.microsoft.com/office/drawing/2014/main" id="{BA4165EF-1647-B1EA-B147-57D9CEBB3F22}"/>
              </a:ext>
            </a:extLst>
          </p:cNvPr>
          <p:cNvSpPr txBox="1">
            <a:spLocks/>
          </p:cNvSpPr>
          <p:nvPr/>
        </p:nvSpPr>
        <p:spPr>
          <a:xfrm>
            <a:off x="0" y="6433421"/>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7</a:t>
            </a:fld>
            <a:endParaRPr lang="en-US" sz="1200" dirty="0">
              <a:solidFill>
                <a:schemeClr val="tx1"/>
              </a:solidFill>
              <a:latin typeface="Segoe UI" panose="020B0502040204020203" pitchFamily="34" charset="0"/>
              <a:cs typeface="Segoe UI" panose="020B0502040204020203" pitchFamily="34" charset="0"/>
            </a:endParaRPr>
          </a:p>
        </p:txBody>
      </p:sp>
      <p:grpSp>
        <p:nvGrpSpPr>
          <p:cNvPr id="62" name="Group 61">
            <a:extLst>
              <a:ext uri="{FF2B5EF4-FFF2-40B4-BE49-F238E27FC236}">
                <a16:creationId xmlns:a16="http://schemas.microsoft.com/office/drawing/2014/main" id="{3752D330-FEFC-D34F-89CA-2AA541E5D3E0}"/>
              </a:ext>
            </a:extLst>
          </p:cNvPr>
          <p:cNvGrpSpPr/>
          <p:nvPr/>
        </p:nvGrpSpPr>
        <p:grpSpPr>
          <a:xfrm>
            <a:off x="309375" y="1874902"/>
            <a:ext cx="5005742" cy="2689789"/>
            <a:chOff x="369927" y="1949613"/>
            <a:chExt cx="5005742" cy="2689789"/>
          </a:xfrm>
        </p:grpSpPr>
        <p:grpSp>
          <p:nvGrpSpPr>
            <p:cNvPr id="61" name="Group 60">
              <a:extLst>
                <a:ext uri="{FF2B5EF4-FFF2-40B4-BE49-F238E27FC236}">
                  <a16:creationId xmlns:a16="http://schemas.microsoft.com/office/drawing/2014/main" id="{4562040C-57CD-A975-89EC-C0DD07154852}"/>
                </a:ext>
              </a:extLst>
            </p:cNvPr>
            <p:cNvGrpSpPr/>
            <p:nvPr/>
          </p:nvGrpSpPr>
          <p:grpSpPr>
            <a:xfrm>
              <a:off x="369927" y="1949613"/>
              <a:ext cx="5005742" cy="2689789"/>
              <a:chOff x="369927" y="1949613"/>
              <a:chExt cx="5005742" cy="2689789"/>
            </a:xfrm>
          </p:grpSpPr>
          <p:graphicFrame>
            <p:nvGraphicFramePr>
              <p:cNvPr id="41" name="Chart 40">
                <a:extLst>
                  <a:ext uri="{FF2B5EF4-FFF2-40B4-BE49-F238E27FC236}">
                    <a16:creationId xmlns:a16="http://schemas.microsoft.com/office/drawing/2014/main" id="{6E0538DF-74E6-6DE7-5DA8-F11738919FDC}"/>
                  </a:ext>
                </a:extLst>
              </p:cNvPr>
              <p:cNvGraphicFramePr>
                <a:graphicFrameLocks/>
              </p:cNvGraphicFramePr>
              <p:nvPr>
                <p:extLst>
                  <p:ext uri="{D42A27DB-BD31-4B8C-83A1-F6EECF244321}">
                    <p14:modId xmlns:p14="http://schemas.microsoft.com/office/powerpoint/2010/main" val="1223621913"/>
                  </p:ext>
                </p:extLst>
              </p:nvPr>
            </p:nvGraphicFramePr>
            <p:xfrm>
              <a:off x="369927" y="1949613"/>
              <a:ext cx="4566303" cy="2689789"/>
            </p:xfrm>
            <a:graphic>
              <a:graphicData uri="http://schemas.openxmlformats.org/drawingml/2006/chart">
                <c:chart xmlns:c="http://schemas.openxmlformats.org/drawingml/2006/chart" xmlns:r="http://schemas.openxmlformats.org/officeDocument/2006/relationships" r:id="rId3"/>
              </a:graphicData>
            </a:graphic>
          </p:graphicFrame>
          <p:sp>
            <p:nvSpPr>
              <p:cNvPr id="45" name="TextBox 44">
                <a:extLst>
                  <a:ext uri="{FF2B5EF4-FFF2-40B4-BE49-F238E27FC236}">
                    <a16:creationId xmlns:a16="http://schemas.microsoft.com/office/drawing/2014/main" id="{00DAF5B4-DC94-815D-9A32-46EA8A0FBFFC}"/>
                  </a:ext>
                </a:extLst>
              </p:cNvPr>
              <p:cNvSpPr txBox="1"/>
              <p:nvPr/>
            </p:nvSpPr>
            <p:spPr>
              <a:xfrm>
                <a:off x="3823855" y="2885090"/>
                <a:ext cx="678873" cy="307777"/>
              </a:xfrm>
              <a:prstGeom prst="rect">
                <a:avLst/>
              </a:prstGeom>
              <a:noFill/>
            </p:spPr>
            <p:txBody>
              <a:bodyPr wrap="square" rtlCol="0">
                <a:spAutoFit/>
              </a:bodyPr>
              <a:lstStyle/>
              <a:p>
                <a:r>
                  <a:rPr lang="en-US" sz="1400" b="1" dirty="0"/>
                  <a:t>LAB</a:t>
                </a:r>
              </a:p>
            </p:txBody>
          </p:sp>
          <p:sp>
            <p:nvSpPr>
              <p:cNvPr id="46" name="TextBox 45">
                <a:extLst>
                  <a:ext uri="{FF2B5EF4-FFF2-40B4-BE49-F238E27FC236}">
                    <a16:creationId xmlns:a16="http://schemas.microsoft.com/office/drawing/2014/main" id="{81E11CB3-2BDC-D4D4-E727-F20317CCEC2E}"/>
                  </a:ext>
                </a:extLst>
              </p:cNvPr>
              <p:cNvSpPr txBox="1"/>
              <p:nvPr/>
            </p:nvSpPr>
            <p:spPr>
              <a:xfrm>
                <a:off x="4849199" y="3503711"/>
                <a:ext cx="526470" cy="307777"/>
              </a:xfrm>
              <a:prstGeom prst="rect">
                <a:avLst/>
              </a:prstGeom>
              <a:noFill/>
            </p:spPr>
            <p:txBody>
              <a:bodyPr wrap="square" rtlCol="0">
                <a:spAutoFit/>
              </a:bodyPr>
              <a:lstStyle/>
              <a:p>
                <a:r>
                  <a:rPr lang="en-US" sz="1400" b="1" dirty="0"/>
                  <a:t>OR</a:t>
                </a:r>
              </a:p>
            </p:txBody>
          </p:sp>
          <p:sp>
            <p:nvSpPr>
              <p:cNvPr id="47" name="TextBox 46">
                <a:extLst>
                  <a:ext uri="{FF2B5EF4-FFF2-40B4-BE49-F238E27FC236}">
                    <a16:creationId xmlns:a16="http://schemas.microsoft.com/office/drawing/2014/main" id="{63D43312-E783-5155-8A2E-2854C2DD77EC}"/>
                  </a:ext>
                </a:extLst>
              </p:cNvPr>
              <p:cNvSpPr txBox="1"/>
              <p:nvPr/>
            </p:nvSpPr>
            <p:spPr>
              <a:xfrm>
                <a:off x="4488877" y="2083894"/>
                <a:ext cx="526470" cy="307777"/>
              </a:xfrm>
              <a:prstGeom prst="rect">
                <a:avLst/>
              </a:prstGeom>
              <a:noFill/>
            </p:spPr>
            <p:txBody>
              <a:bodyPr wrap="square" rtlCol="0">
                <a:spAutoFit/>
              </a:bodyPr>
              <a:lstStyle/>
              <a:p>
                <a:r>
                  <a:rPr lang="en-US" sz="1400" b="1" dirty="0"/>
                  <a:t>OR</a:t>
                </a:r>
              </a:p>
            </p:txBody>
          </p:sp>
          <p:sp>
            <p:nvSpPr>
              <p:cNvPr id="48" name="TextBox 47">
                <a:extLst>
                  <a:ext uri="{FF2B5EF4-FFF2-40B4-BE49-F238E27FC236}">
                    <a16:creationId xmlns:a16="http://schemas.microsoft.com/office/drawing/2014/main" id="{C9569121-E247-96ED-7DBD-0657C4D11BC8}"/>
                  </a:ext>
                </a:extLst>
              </p:cNvPr>
              <p:cNvSpPr txBox="1"/>
              <p:nvPr/>
            </p:nvSpPr>
            <p:spPr>
              <a:xfrm>
                <a:off x="3484418" y="2477776"/>
                <a:ext cx="678873" cy="307777"/>
              </a:xfrm>
              <a:prstGeom prst="rect">
                <a:avLst/>
              </a:prstGeom>
              <a:noFill/>
            </p:spPr>
            <p:txBody>
              <a:bodyPr wrap="square" rtlCol="0">
                <a:spAutoFit/>
              </a:bodyPr>
              <a:lstStyle/>
              <a:p>
                <a:r>
                  <a:rPr lang="en-US" sz="1400" b="1" dirty="0"/>
                  <a:t>LAB</a:t>
                </a:r>
              </a:p>
            </p:txBody>
          </p:sp>
          <p:cxnSp>
            <p:nvCxnSpPr>
              <p:cNvPr id="50" name="Straight Connector 49">
                <a:extLst>
                  <a:ext uri="{FF2B5EF4-FFF2-40B4-BE49-F238E27FC236}">
                    <a16:creationId xmlns:a16="http://schemas.microsoft.com/office/drawing/2014/main" id="{007AAE54-9DBB-04B2-C6AA-B593C6ABA72A}"/>
                  </a:ext>
                </a:extLst>
              </p:cNvPr>
              <p:cNvCxnSpPr/>
              <p:nvPr/>
            </p:nvCxnSpPr>
            <p:spPr>
              <a:xfrm flipV="1">
                <a:off x="3373581" y="1983218"/>
                <a:ext cx="0" cy="1344894"/>
              </a:xfrm>
              <a:prstGeom prst="line">
                <a:avLst/>
              </a:prstGeom>
              <a:ln w="44450">
                <a:solidFill>
                  <a:srgbClr val="415588"/>
                </a:solidFill>
                <a:prstDash val="dash"/>
              </a:ln>
            </p:spPr>
            <p:style>
              <a:lnRef idx="1">
                <a:schemeClr val="accent1"/>
              </a:lnRef>
              <a:fillRef idx="0">
                <a:schemeClr val="accent1"/>
              </a:fillRef>
              <a:effectRef idx="0">
                <a:schemeClr val="accent1"/>
              </a:effectRef>
              <a:fontRef idx="minor">
                <a:schemeClr val="tx1"/>
              </a:fontRef>
            </p:style>
          </p:cxnSp>
        </p:grpSp>
        <p:cxnSp>
          <p:nvCxnSpPr>
            <p:cNvPr id="52" name="Straight Connector 51">
              <a:extLst>
                <a:ext uri="{FF2B5EF4-FFF2-40B4-BE49-F238E27FC236}">
                  <a16:creationId xmlns:a16="http://schemas.microsoft.com/office/drawing/2014/main" id="{F6FEF279-5F88-3545-7424-06D956107D7A}"/>
                </a:ext>
              </a:extLst>
            </p:cNvPr>
            <p:cNvCxnSpPr>
              <a:cxnSpLocks/>
            </p:cNvCxnSpPr>
            <p:nvPr/>
          </p:nvCxnSpPr>
          <p:spPr>
            <a:xfrm flipH="1">
              <a:off x="3373581" y="3304111"/>
              <a:ext cx="1378531" cy="0"/>
            </a:xfrm>
            <a:prstGeom prst="line">
              <a:avLst/>
            </a:prstGeom>
            <a:ln w="44450">
              <a:solidFill>
                <a:srgbClr val="415588"/>
              </a:solidFill>
              <a:prstDash val="dash"/>
            </a:ln>
          </p:spPr>
          <p:style>
            <a:lnRef idx="1">
              <a:schemeClr val="accent1"/>
            </a:lnRef>
            <a:fillRef idx="0">
              <a:schemeClr val="accent1"/>
            </a:fillRef>
            <a:effectRef idx="0">
              <a:schemeClr val="accent1"/>
            </a:effectRef>
            <a:fontRef idx="minor">
              <a:schemeClr val="tx1"/>
            </a:fontRef>
          </p:style>
        </p:cxnSp>
      </p:grpSp>
      <p:grpSp>
        <p:nvGrpSpPr>
          <p:cNvPr id="63" name="Group 62">
            <a:extLst>
              <a:ext uri="{FF2B5EF4-FFF2-40B4-BE49-F238E27FC236}">
                <a16:creationId xmlns:a16="http://schemas.microsoft.com/office/drawing/2014/main" id="{5D095E5C-5393-5782-EA0D-8C1CB69AD6F3}"/>
              </a:ext>
            </a:extLst>
          </p:cNvPr>
          <p:cNvGrpSpPr/>
          <p:nvPr/>
        </p:nvGrpSpPr>
        <p:grpSpPr>
          <a:xfrm>
            <a:off x="6647028" y="1531719"/>
            <a:ext cx="5015347" cy="3003886"/>
            <a:chOff x="6529890" y="1946139"/>
            <a:chExt cx="5015347" cy="3003886"/>
          </a:xfrm>
        </p:grpSpPr>
        <p:graphicFrame>
          <p:nvGraphicFramePr>
            <p:cNvPr id="42" name="Chart 41">
              <a:extLst>
                <a:ext uri="{FF2B5EF4-FFF2-40B4-BE49-F238E27FC236}">
                  <a16:creationId xmlns:a16="http://schemas.microsoft.com/office/drawing/2014/main" id="{B2F4D6C6-7DAF-4645-9F10-BDEBEB203E75}"/>
                </a:ext>
              </a:extLst>
            </p:cNvPr>
            <p:cNvGraphicFramePr>
              <a:graphicFrameLocks/>
            </p:cNvGraphicFramePr>
            <p:nvPr>
              <p:extLst>
                <p:ext uri="{D42A27DB-BD31-4B8C-83A1-F6EECF244321}">
                  <p14:modId xmlns:p14="http://schemas.microsoft.com/office/powerpoint/2010/main" val="2999991708"/>
                </p:ext>
              </p:extLst>
            </p:nvPr>
          </p:nvGraphicFramePr>
          <p:xfrm>
            <a:off x="6529890" y="1946139"/>
            <a:ext cx="5015347" cy="3003886"/>
          </p:xfrm>
          <a:graphic>
            <a:graphicData uri="http://schemas.openxmlformats.org/drawingml/2006/chart">
              <c:chart xmlns:c="http://schemas.openxmlformats.org/drawingml/2006/chart" xmlns:r="http://schemas.openxmlformats.org/officeDocument/2006/relationships" r:id="rId4"/>
            </a:graphicData>
          </a:graphic>
        </p:graphicFrame>
        <p:sp>
          <p:nvSpPr>
            <p:cNvPr id="43" name="TextBox 42">
              <a:extLst>
                <a:ext uri="{FF2B5EF4-FFF2-40B4-BE49-F238E27FC236}">
                  <a16:creationId xmlns:a16="http://schemas.microsoft.com/office/drawing/2014/main" id="{6A0DE4A3-EC13-43AB-0B47-10276B0B79C3}"/>
                </a:ext>
              </a:extLst>
            </p:cNvPr>
            <p:cNvSpPr txBox="1"/>
            <p:nvPr/>
          </p:nvSpPr>
          <p:spPr>
            <a:xfrm>
              <a:off x="10030303" y="2687597"/>
              <a:ext cx="678873" cy="307777"/>
            </a:xfrm>
            <a:prstGeom prst="rect">
              <a:avLst/>
            </a:prstGeom>
            <a:noFill/>
          </p:spPr>
          <p:txBody>
            <a:bodyPr wrap="square" rtlCol="0">
              <a:spAutoFit/>
            </a:bodyPr>
            <a:lstStyle/>
            <a:p>
              <a:r>
                <a:rPr lang="en-US" sz="1400" b="1" dirty="0"/>
                <a:t>LAB</a:t>
              </a:r>
            </a:p>
          </p:txBody>
        </p:sp>
        <p:sp>
          <p:nvSpPr>
            <p:cNvPr id="44" name="TextBox 43">
              <a:extLst>
                <a:ext uri="{FF2B5EF4-FFF2-40B4-BE49-F238E27FC236}">
                  <a16:creationId xmlns:a16="http://schemas.microsoft.com/office/drawing/2014/main" id="{2C6506C0-E706-E5EB-FEE0-D980CAC9D350}"/>
                </a:ext>
              </a:extLst>
            </p:cNvPr>
            <p:cNvSpPr txBox="1"/>
            <p:nvPr/>
          </p:nvSpPr>
          <p:spPr>
            <a:xfrm>
              <a:off x="10100591" y="3618790"/>
              <a:ext cx="678873" cy="307777"/>
            </a:xfrm>
            <a:prstGeom prst="rect">
              <a:avLst/>
            </a:prstGeom>
            <a:noFill/>
          </p:spPr>
          <p:txBody>
            <a:bodyPr wrap="square" rtlCol="0">
              <a:spAutoFit/>
            </a:bodyPr>
            <a:lstStyle/>
            <a:p>
              <a:r>
                <a:rPr lang="en-US" sz="1400" b="1" dirty="0"/>
                <a:t>LAB</a:t>
              </a:r>
            </a:p>
          </p:txBody>
        </p:sp>
        <p:cxnSp>
          <p:nvCxnSpPr>
            <p:cNvPr id="51" name="Straight Connector 50">
              <a:extLst>
                <a:ext uri="{FF2B5EF4-FFF2-40B4-BE49-F238E27FC236}">
                  <a16:creationId xmlns:a16="http://schemas.microsoft.com/office/drawing/2014/main" id="{A31090A0-3F4B-07AF-BBCD-EE29271A77B1}"/>
                </a:ext>
              </a:extLst>
            </p:cNvPr>
            <p:cNvCxnSpPr/>
            <p:nvPr/>
          </p:nvCxnSpPr>
          <p:spPr>
            <a:xfrm flipV="1">
              <a:off x="9705105" y="2090535"/>
              <a:ext cx="0" cy="1344894"/>
            </a:xfrm>
            <a:prstGeom prst="line">
              <a:avLst/>
            </a:prstGeom>
            <a:ln w="44450">
              <a:solidFill>
                <a:srgbClr val="415588"/>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67E7692-61EC-72A4-B2F2-D1A41512C132}"/>
                </a:ext>
              </a:extLst>
            </p:cNvPr>
            <p:cNvCxnSpPr>
              <a:cxnSpLocks/>
            </p:cNvCxnSpPr>
            <p:nvPr/>
          </p:nvCxnSpPr>
          <p:spPr>
            <a:xfrm flipH="1" flipV="1">
              <a:off x="9694712" y="3435429"/>
              <a:ext cx="862448" cy="1122143"/>
            </a:xfrm>
            <a:prstGeom prst="line">
              <a:avLst/>
            </a:prstGeom>
            <a:ln w="44450">
              <a:solidFill>
                <a:srgbClr val="415588"/>
              </a:solidFill>
              <a:prstDash val="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7CD90E0F-D01E-B7DC-A508-3251600AD6CD}"/>
                </a:ext>
              </a:extLst>
            </p:cNvPr>
            <p:cNvSpPr txBox="1"/>
            <p:nvPr/>
          </p:nvSpPr>
          <p:spPr>
            <a:xfrm>
              <a:off x="10616067" y="2493511"/>
              <a:ext cx="526470" cy="307777"/>
            </a:xfrm>
            <a:prstGeom prst="rect">
              <a:avLst/>
            </a:prstGeom>
            <a:noFill/>
          </p:spPr>
          <p:txBody>
            <a:bodyPr wrap="square" rtlCol="0">
              <a:spAutoFit/>
            </a:bodyPr>
            <a:lstStyle/>
            <a:p>
              <a:r>
                <a:rPr lang="en-US" sz="1400" b="1" dirty="0"/>
                <a:t>OR</a:t>
              </a:r>
            </a:p>
          </p:txBody>
        </p:sp>
        <p:sp>
          <p:nvSpPr>
            <p:cNvPr id="58" name="TextBox 57">
              <a:extLst>
                <a:ext uri="{FF2B5EF4-FFF2-40B4-BE49-F238E27FC236}">
                  <a16:creationId xmlns:a16="http://schemas.microsoft.com/office/drawing/2014/main" id="{31783B34-64F6-EDB0-62E4-D5E4E5E6B405}"/>
                </a:ext>
              </a:extLst>
            </p:cNvPr>
            <p:cNvSpPr txBox="1"/>
            <p:nvPr/>
          </p:nvSpPr>
          <p:spPr>
            <a:xfrm>
              <a:off x="10645959" y="4542514"/>
              <a:ext cx="526470" cy="307777"/>
            </a:xfrm>
            <a:prstGeom prst="rect">
              <a:avLst/>
            </a:prstGeom>
            <a:noFill/>
          </p:spPr>
          <p:txBody>
            <a:bodyPr wrap="square" rtlCol="0">
              <a:spAutoFit/>
            </a:bodyPr>
            <a:lstStyle/>
            <a:p>
              <a:r>
                <a:rPr lang="en-US" sz="1400" b="1" dirty="0"/>
                <a:t>OR</a:t>
              </a:r>
            </a:p>
          </p:txBody>
        </p:sp>
      </p:grpSp>
      <p:sp>
        <p:nvSpPr>
          <p:cNvPr id="59" name="TextBox 58">
            <a:extLst>
              <a:ext uri="{FF2B5EF4-FFF2-40B4-BE49-F238E27FC236}">
                <a16:creationId xmlns:a16="http://schemas.microsoft.com/office/drawing/2014/main" id="{47DFCE1C-2C5A-37CB-0A07-EB51D4B829FA}"/>
              </a:ext>
            </a:extLst>
          </p:cNvPr>
          <p:cNvSpPr txBox="1"/>
          <p:nvPr/>
        </p:nvSpPr>
        <p:spPr>
          <a:xfrm>
            <a:off x="1870363" y="4402951"/>
            <a:ext cx="3836113" cy="923330"/>
          </a:xfrm>
          <a:prstGeom prst="rect">
            <a:avLst/>
          </a:prstGeom>
          <a:noFill/>
        </p:spPr>
        <p:txBody>
          <a:bodyPr wrap="square" rtlCol="0">
            <a:spAutoFit/>
          </a:bodyPr>
          <a:lstStyle/>
          <a:p>
            <a:r>
              <a:rPr lang="en-US" dirty="0" err="1"/>
              <a:t>Bldg</a:t>
            </a:r>
            <a:r>
              <a:rPr lang="en-US" dirty="0"/>
              <a:t> A (Unweighted)</a:t>
            </a:r>
          </a:p>
          <a:p>
            <a:r>
              <a:rPr lang="en-US" dirty="0"/>
              <a:t>$1M Utility Total/100kasf. </a:t>
            </a:r>
          </a:p>
          <a:p>
            <a:r>
              <a:rPr lang="en-US" b="1" dirty="0"/>
              <a:t>$250,000 to OR in ICR</a:t>
            </a:r>
          </a:p>
        </p:txBody>
      </p:sp>
      <p:sp>
        <p:nvSpPr>
          <p:cNvPr id="64" name="TextBox 63">
            <a:extLst>
              <a:ext uri="{FF2B5EF4-FFF2-40B4-BE49-F238E27FC236}">
                <a16:creationId xmlns:a16="http://schemas.microsoft.com/office/drawing/2014/main" id="{F69AA251-68FB-C473-B4D0-26754E03E3CA}"/>
              </a:ext>
            </a:extLst>
          </p:cNvPr>
          <p:cNvSpPr txBox="1"/>
          <p:nvPr/>
        </p:nvSpPr>
        <p:spPr>
          <a:xfrm>
            <a:off x="7558982" y="4402951"/>
            <a:ext cx="3857164" cy="1200329"/>
          </a:xfrm>
          <a:prstGeom prst="rect">
            <a:avLst/>
          </a:prstGeom>
          <a:noFill/>
        </p:spPr>
        <p:txBody>
          <a:bodyPr wrap="square" rtlCol="0">
            <a:spAutoFit/>
          </a:bodyPr>
          <a:lstStyle/>
          <a:p>
            <a:r>
              <a:rPr lang="en-US" dirty="0" err="1"/>
              <a:t>Bldg</a:t>
            </a:r>
            <a:r>
              <a:rPr lang="en-US" dirty="0"/>
              <a:t> A (All Lab Area x REUI of 2)</a:t>
            </a:r>
          </a:p>
          <a:p>
            <a:r>
              <a:rPr lang="en-US" dirty="0"/>
              <a:t>$1M Utility Total/125kasf. </a:t>
            </a:r>
          </a:p>
          <a:p>
            <a:r>
              <a:rPr lang="en-US" b="1" dirty="0"/>
              <a:t>$320,000 to OR </a:t>
            </a:r>
            <a:r>
              <a:rPr lang="en-US" b="1" u="sng" dirty="0"/>
              <a:t>for UCA Calc</a:t>
            </a:r>
          </a:p>
          <a:p>
            <a:r>
              <a:rPr lang="en-US" b="1" dirty="0">
                <a:solidFill>
                  <a:srgbClr val="00B050"/>
                </a:solidFill>
              </a:rPr>
              <a:t>+$70,000</a:t>
            </a:r>
          </a:p>
        </p:txBody>
      </p:sp>
      <p:sp>
        <p:nvSpPr>
          <p:cNvPr id="65" name="TextBox 64">
            <a:extLst>
              <a:ext uri="{FF2B5EF4-FFF2-40B4-BE49-F238E27FC236}">
                <a16:creationId xmlns:a16="http://schemas.microsoft.com/office/drawing/2014/main" id="{AF417219-9042-9B3C-99D6-C7F813B1E6F0}"/>
              </a:ext>
            </a:extLst>
          </p:cNvPr>
          <p:cNvSpPr txBox="1"/>
          <p:nvPr/>
        </p:nvSpPr>
        <p:spPr>
          <a:xfrm>
            <a:off x="3248681" y="5480959"/>
            <a:ext cx="1402711" cy="584775"/>
          </a:xfrm>
          <a:prstGeom prst="rect">
            <a:avLst/>
          </a:prstGeom>
          <a:noFill/>
        </p:spPr>
        <p:txBody>
          <a:bodyPr wrap="square" rtlCol="0">
            <a:spAutoFit/>
          </a:bodyPr>
          <a:lstStyle/>
          <a:p>
            <a:r>
              <a:rPr lang="en-US" sz="3200" dirty="0"/>
              <a:t>UCA=</a:t>
            </a:r>
            <a:endParaRPr lang="en-US" sz="3200" b="1" dirty="0"/>
          </a:p>
        </p:txBody>
      </p:sp>
      <p:sp>
        <p:nvSpPr>
          <p:cNvPr id="67" name="TextBox 66">
            <a:extLst>
              <a:ext uri="{FF2B5EF4-FFF2-40B4-BE49-F238E27FC236}">
                <a16:creationId xmlns:a16="http://schemas.microsoft.com/office/drawing/2014/main" id="{421BE9E4-3FFF-213A-A9F6-30C767FABD9C}"/>
              </a:ext>
            </a:extLst>
          </p:cNvPr>
          <p:cNvSpPr txBox="1"/>
          <p:nvPr/>
        </p:nvSpPr>
        <p:spPr>
          <a:xfrm>
            <a:off x="4442176" y="5419403"/>
            <a:ext cx="3836113" cy="646331"/>
          </a:xfrm>
          <a:prstGeom prst="rect">
            <a:avLst/>
          </a:prstGeom>
          <a:noFill/>
        </p:spPr>
        <p:txBody>
          <a:bodyPr wrap="square" rtlCol="0">
            <a:spAutoFit/>
          </a:bodyPr>
          <a:lstStyle/>
          <a:p>
            <a:pPr algn="ctr"/>
            <a:r>
              <a:rPr lang="en-US" b="1" u="sng" dirty="0"/>
              <a:t>      </a:t>
            </a:r>
            <a:r>
              <a:rPr lang="en-US" u="sng" dirty="0"/>
              <a:t>Utility (all buildings)</a:t>
            </a:r>
          </a:p>
          <a:p>
            <a:pPr algn="ctr"/>
            <a:r>
              <a:rPr lang="en-US" dirty="0"/>
              <a:t>OR MTDC</a:t>
            </a:r>
          </a:p>
        </p:txBody>
      </p:sp>
      <p:sp>
        <p:nvSpPr>
          <p:cNvPr id="68" name="Isosceles Triangle 67">
            <a:extLst>
              <a:ext uri="{FF2B5EF4-FFF2-40B4-BE49-F238E27FC236}">
                <a16:creationId xmlns:a16="http://schemas.microsoft.com/office/drawing/2014/main" id="{93575B7D-E15B-839B-0A57-9F546E19B147}"/>
              </a:ext>
            </a:extLst>
          </p:cNvPr>
          <p:cNvSpPr/>
          <p:nvPr/>
        </p:nvSpPr>
        <p:spPr>
          <a:xfrm>
            <a:off x="4576941" y="5450474"/>
            <a:ext cx="389796" cy="309356"/>
          </a:xfrm>
          <a:prstGeom prst="triangle">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2BD72DF6-E63E-C68E-10A4-E48625D07773}"/>
              </a:ext>
            </a:extLst>
          </p:cNvPr>
          <p:cNvSpPr txBox="1"/>
          <p:nvPr/>
        </p:nvSpPr>
        <p:spPr>
          <a:xfrm>
            <a:off x="5621991" y="1355633"/>
            <a:ext cx="3101177" cy="461665"/>
          </a:xfrm>
          <a:prstGeom prst="rect">
            <a:avLst/>
          </a:prstGeom>
          <a:noFill/>
        </p:spPr>
        <p:txBody>
          <a:bodyPr wrap="square" rtlCol="0">
            <a:spAutoFit/>
          </a:bodyPr>
          <a:lstStyle/>
          <a:p>
            <a:r>
              <a:rPr lang="en-US" sz="2400" dirty="0"/>
              <a:t>ALL LAB x REUI (2.0)</a:t>
            </a:r>
            <a:endParaRPr lang="en-US" sz="3200" b="1" dirty="0"/>
          </a:p>
        </p:txBody>
      </p:sp>
      <p:cxnSp>
        <p:nvCxnSpPr>
          <p:cNvPr id="79" name="Straight Arrow Connector 78">
            <a:extLst>
              <a:ext uri="{FF2B5EF4-FFF2-40B4-BE49-F238E27FC236}">
                <a16:creationId xmlns:a16="http://schemas.microsoft.com/office/drawing/2014/main" id="{2E1A01C6-F21C-E548-43B2-B594B6E92728}"/>
              </a:ext>
            </a:extLst>
          </p:cNvPr>
          <p:cNvCxnSpPr>
            <a:cxnSpLocks/>
            <a:endCxn id="69" idx="1"/>
          </p:cNvCxnSpPr>
          <p:nvPr/>
        </p:nvCxnSpPr>
        <p:spPr>
          <a:xfrm flipV="1">
            <a:off x="4488004" y="1586466"/>
            <a:ext cx="1133987" cy="450135"/>
          </a:xfrm>
          <a:prstGeom prst="straightConnector1">
            <a:avLst/>
          </a:prstGeom>
          <a:ln w="22225">
            <a:solidFill>
              <a:srgbClr val="2D3C62"/>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29A0C929-6F2B-8BF0-548E-5A837E946CC4}"/>
              </a:ext>
            </a:extLst>
          </p:cNvPr>
          <p:cNvCxnSpPr>
            <a:cxnSpLocks/>
          </p:cNvCxnSpPr>
          <p:nvPr/>
        </p:nvCxnSpPr>
        <p:spPr>
          <a:xfrm flipV="1">
            <a:off x="4729765" y="1755778"/>
            <a:ext cx="849725" cy="798319"/>
          </a:xfrm>
          <a:prstGeom prst="straightConnector1">
            <a:avLst/>
          </a:prstGeom>
          <a:ln w="22225">
            <a:solidFill>
              <a:srgbClr val="2D3C62"/>
            </a:solidFill>
            <a:tailEnd type="triangle"/>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89FE8220-F34C-E985-6CB0-81E62E6BCCB4}"/>
              </a:ext>
            </a:extLst>
          </p:cNvPr>
          <p:cNvSpPr txBox="1"/>
          <p:nvPr/>
        </p:nvSpPr>
        <p:spPr>
          <a:xfrm>
            <a:off x="4318670" y="2810378"/>
            <a:ext cx="1039085" cy="307777"/>
          </a:xfrm>
          <a:prstGeom prst="rect">
            <a:avLst/>
          </a:prstGeom>
          <a:noFill/>
        </p:spPr>
        <p:txBody>
          <a:bodyPr wrap="square" rtlCol="0">
            <a:spAutoFit/>
          </a:bodyPr>
          <a:lstStyle/>
          <a:p>
            <a:r>
              <a:rPr lang="en-US" sz="1400" b="1" dirty="0">
                <a:solidFill>
                  <a:srgbClr val="FF0000"/>
                </a:solidFill>
              </a:rPr>
              <a:t>Non OR</a:t>
            </a:r>
          </a:p>
        </p:txBody>
      </p:sp>
      <p:sp>
        <p:nvSpPr>
          <p:cNvPr id="86" name="TextBox 85">
            <a:extLst>
              <a:ext uri="{FF2B5EF4-FFF2-40B4-BE49-F238E27FC236}">
                <a16:creationId xmlns:a16="http://schemas.microsoft.com/office/drawing/2014/main" id="{ECB51B0C-3735-2280-48E6-C4556D105697}"/>
              </a:ext>
            </a:extLst>
          </p:cNvPr>
          <p:cNvSpPr txBox="1"/>
          <p:nvPr/>
        </p:nvSpPr>
        <p:spPr>
          <a:xfrm>
            <a:off x="10896602" y="3620456"/>
            <a:ext cx="1039085" cy="307777"/>
          </a:xfrm>
          <a:prstGeom prst="rect">
            <a:avLst/>
          </a:prstGeom>
          <a:noFill/>
        </p:spPr>
        <p:txBody>
          <a:bodyPr wrap="square" rtlCol="0">
            <a:spAutoFit/>
          </a:bodyPr>
          <a:lstStyle/>
          <a:p>
            <a:r>
              <a:rPr lang="en-US" sz="1400" b="1" dirty="0">
                <a:solidFill>
                  <a:srgbClr val="FF0000"/>
                </a:solidFill>
              </a:rPr>
              <a:t>Non OR</a:t>
            </a:r>
          </a:p>
        </p:txBody>
      </p:sp>
      <p:cxnSp>
        <p:nvCxnSpPr>
          <p:cNvPr id="88" name="Straight Arrow Connector 87">
            <a:extLst>
              <a:ext uri="{FF2B5EF4-FFF2-40B4-BE49-F238E27FC236}">
                <a16:creationId xmlns:a16="http://schemas.microsoft.com/office/drawing/2014/main" id="{1426743E-3D8C-B472-F134-E852783011CD}"/>
              </a:ext>
            </a:extLst>
          </p:cNvPr>
          <p:cNvCxnSpPr>
            <a:cxnSpLocks/>
            <a:stCxn id="69" idx="3"/>
          </p:cNvCxnSpPr>
          <p:nvPr/>
        </p:nvCxnSpPr>
        <p:spPr>
          <a:xfrm>
            <a:off x="8723168" y="1586466"/>
            <a:ext cx="1340448" cy="821113"/>
          </a:xfrm>
          <a:prstGeom prst="straightConnector1">
            <a:avLst/>
          </a:prstGeom>
          <a:ln w="22225">
            <a:solidFill>
              <a:srgbClr val="2D3C62"/>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D5CCB278-3C25-78D6-F2D5-822C37AE1FCE}"/>
              </a:ext>
            </a:extLst>
          </p:cNvPr>
          <p:cNvCxnSpPr>
            <a:cxnSpLocks/>
          </p:cNvCxnSpPr>
          <p:nvPr/>
        </p:nvCxnSpPr>
        <p:spPr>
          <a:xfrm>
            <a:off x="8707332" y="1755778"/>
            <a:ext cx="1250781" cy="1177601"/>
          </a:xfrm>
          <a:prstGeom prst="straightConnector1">
            <a:avLst/>
          </a:prstGeom>
          <a:ln w="22225">
            <a:solidFill>
              <a:srgbClr val="2D3C62"/>
            </a:solidFill>
            <a:tailEnd type="triangle"/>
          </a:ln>
        </p:spPr>
        <p:style>
          <a:lnRef idx="1">
            <a:schemeClr val="accent1"/>
          </a:lnRef>
          <a:fillRef idx="0">
            <a:schemeClr val="accent1"/>
          </a:fillRef>
          <a:effectRef idx="0">
            <a:schemeClr val="accent1"/>
          </a:effectRef>
          <a:fontRef idx="minor">
            <a:schemeClr val="tx1"/>
          </a:fontRef>
        </p:style>
      </p:cxnSp>
      <p:sp>
        <p:nvSpPr>
          <p:cNvPr id="94" name="Title 1">
            <a:extLst>
              <a:ext uri="{FF2B5EF4-FFF2-40B4-BE49-F238E27FC236}">
                <a16:creationId xmlns:a16="http://schemas.microsoft.com/office/drawing/2014/main" id="{96AE0C3A-824C-D7FF-0C5A-4439E666D354}"/>
              </a:ext>
            </a:extLst>
          </p:cNvPr>
          <p:cNvSpPr>
            <a:spLocks noGrp="1"/>
          </p:cNvSpPr>
          <p:nvPr>
            <p:ph type="title"/>
          </p:nvPr>
        </p:nvSpPr>
        <p:spPr/>
        <p:txBody>
          <a:bodyPr vert="horz"/>
          <a:lstStyle/>
          <a:p>
            <a:r>
              <a:rPr lang="en-US" sz="3200" dirty="0">
                <a:solidFill>
                  <a:schemeClr val="accent1"/>
                </a:solidFill>
                <a:latin typeface="Segoe UI Semibold"/>
                <a:cs typeface="Segoe UI Semibold"/>
              </a:rPr>
              <a:t>Typical Multifunction Bldg.  Where we are going….</a:t>
            </a:r>
            <a:endParaRPr lang="en-US" sz="3200" dirty="0">
              <a:solidFill>
                <a:schemeClr val="accent1"/>
              </a:solidFill>
              <a:latin typeface="Segoe UI Semibold" panose="020B0702040204020203" pitchFamily="34" charset="0"/>
              <a:cs typeface="Segoe UI Semibold" panose="020B0702040204020203" pitchFamily="34" charset="0"/>
            </a:endParaRPr>
          </a:p>
        </p:txBody>
      </p:sp>
      <p:sp>
        <p:nvSpPr>
          <p:cNvPr id="99" name="TextBox 98">
            <a:extLst>
              <a:ext uri="{FF2B5EF4-FFF2-40B4-BE49-F238E27FC236}">
                <a16:creationId xmlns:a16="http://schemas.microsoft.com/office/drawing/2014/main" id="{5F347964-117F-3B03-D330-434493470753}"/>
              </a:ext>
            </a:extLst>
          </p:cNvPr>
          <p:cNvSpPr txBox="1"/>
          <p:nvPr/>
        </p:nvSpPr>
        <p:spPr>
          <a:xfrm>
            <a:off x="7729895" y="5440576"/>
            <a:ext cx="3686250" cy="584775"/>
          </a:xfrm>
          <a:prstGeom prst="rect">
            <a:avLst/>
          </a:prstGeom>
          <a:noFill/>
        </p:spPr>
        <p:txBody>
          <a:bodyPr wrap="square" rtlCol="0">
            <a:spAutoFit/>
          </a:bodyPr>
          <a:lstStyle/>
          <a:p>
            <a:r>
              <a:rPr lang="en-US" sz="3200" u="sng" dirty="0"/>
              <a:t>&lt;</a:t>
            </a:r>
            <a:r>
              <a:rPr lang="en-US" sz="3200" dirty="0"/>
              <a:t> 1.3 </a:t>
            </a:r>
            <a:r>
              <a:rPr lang="en-US" sz="2000" dirty="0"/>
              <a:t>percentage points</a:t>
            </a:r>
            <a:endParaRPr lang="en-US" sz="3200" b="1" dirty="0"/>
          </a:p>
        </p:txBody>
      </p:sp>
    </p:spTree>
    <p:extLst>
      <p:ext uri="{BB962C8B-B14F-4D97-AF65-F5344CB8AC3E}">
        <p14:creationId xmlns:p14="http://schemas.microsoft.com/office/powerpoint/2010/main" val="455203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772A7F7-1524-4B17-8663-3011C20EB9AB}"/>
              </a:ext>
            </a:extLst>
          </p:cNvPr>
          <p:cNvGraphicFramePr>
            <a:graphicFrameLocks noChangeAspect="1"/>
          </p:cNvGraphicFramePr>
          <p:nvPr>
            <p:custDataLst>
              <p:tags r:id="rId1"/>
            </p:custDataLst>
            <p:extLst>
              <p:ext uri="{D42A27DB-BD31-4B8C-83A1-F6EECF244321}">
                <p14:modId xmlns:p14="http://schemas.microsoft.com/office/powerpoint/2010/main" val="259824590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11" name="think-cell data - do not delete" hidden="1">
                        <a:extLst>
                          <a:ext uri="{FF2B5EF4-FFF2-40B4-BE49-F238E27FC236}">
                            <a16:creationId xmlns:a16="http://schemas.microsoft.com/office/drawing/2014/main" id="{5772A7F7-1524-4B17-8663-3011C20EB9A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0895666-2B33-5FD6-4B96-8F5C346ECCD5}"/>
              </a:ext>
            </a:extLst>
          </p:cNvPr>
          <p:cNvSpPr>
            <a:spLocks noGrp="1"/>
          </p:cNvSpPr>
          <p:nvPr>
            <p:ph type="title"/>
          </p:nvPr>
        </p:nvSpPr>
        <p:spPr/>
        <p:txBody>
          <a:bodyPr vert="horz">
            <a:normAutofit/>
          </a:bodyPr>
          <a:lstStyle/>
          <a:p>
            <a:r>
              <a:rPr lang="en-US" altLang="en-US" sz="3200" dirty="0">
                <a:solidFill>
                  <a:schemeClr val="accent1"/>
                </a:solidFill>
                <a:latin typeface="Segoe UI Semibold"/>
                <a:cs typeface="Segoe UI Semibold"/>
              </a:rPr>
              <a:t>That REUI thing – a 10,000 foot view</a:t>
            </a:r>
            <a:endParaRPr lang="en-US" sz="3200" dirty="0">
              <a:solidFill>
                <a:schemeClr val="accent1"/>
              </a:solidFill>
              <a:latin typeface="Century Gothic"/>
              <a:cs typeface="Segoe UI Semibold"/>
            </a:endParaRPr>
          </a:p>
        </p:txBody>
      </p:sp>
      <p:sp>
        <p:nvSpPr>
          <p:cNvPr id="3" name="Subtitle 2">
            <a:extLst>
              <a:ext uri="{FF2B5EF4-FFF2-40B4-BE49-F238E27FC236}">
                <a16:creationId xmlns:a16="http://schemas.microsoft.com/office/drawing/2014/main" id="{04C02ACF-8B67-81BC-A10C-400E916C9E1F}"/>
              </a:ext>
            </a:extLst>
          </p:cNvPr>
          <p:cNvSpPr>
            <a:spLocks noGrp="1"/>
          </p:cNvSpPr>
          <p:nvPr>
            <p:ph type="subTitle" idx="4294967295"/>
          </p:nvPr>
        </p:nvSpPr>
        <p:spPr>
          <a:xfrm>
            <a:off x="1416432" y="1523915"/>
            <a:ext cx="9144000" cy="976313"/>
          </a:xfrm>
        </p:spPr>
        <p:txBody>
          <a:bodyPr vert="horz" lIns="91440" tIns="91440" rIns="91440" bIns="0" rtlCol="0" anchor="t">
            <a:noAutofit/>
          </a:bodyPr>
          <a:lstStyle/>
          <a:p>
            <a:pPr marL="461645" indent="-461645">
              <a:buFont typeface="Arial" panose="020B0604020202020204" pitchFamily="34" charset="0"/>
              <a:buChar char="•"/>
            </a:pPr>
            <a:r>
              <a:rPr lang="en-US" sz="2000" dirty="0">
                <a:latin typeface="Segoe UI"/>
                <a:cs typeface="Segoe UI"/>
              </a:rPr>
              <a:t>Relative Energy Utilization Index (REUI)</a:t>
            </a:r>
            <a:endParaRPr lang="en-US" altLang="en-US" sz="2000" dirty="0">
              <a:latin typeface="Segoe UI"/>
              <a:cs typeface="Segoe UI"/>
            </a:endParaRPr>
          </a:p>
          <a:p>
            <a:pPr marL="461645" indent="-461645">
              <a:buFont typeface="Arial" panose="020B0604020202020204" pitchFamily="34" charset="0"/>
              <a:buChar char="•"/>
            </a:pPr>
            <a:r>
              <a:rPr lang="en-US" altLang="en-US" sz="2000" dirty="0">
                <a:latin typeface="Segoe UI" panose="020B0502040204020203" pitchFamily="34" charset="0"/>
                <a:cs typeface="Segoe UI" panose="020B0502040204020203" pitchFamily="34" charset="0"/>
              </a:rPr>
              <a:t>How it was derived:</a:t>
            </a:r>
          </a:p>
        </p:txBody>
      </p:sp>
      <p:sp>
        <p:nvSpPr>
          <p:cNvPr id="4" name="Content Placeholder 5">
            <a:extLst>
              <a:ext uri="{FF2B5EF4-FFF2-40B4-BE49-F238E27FC236}">
                <a16:creationId xmlns:a16="http://schemas.microsoft.com/office/drawing/2014/main" id="{DF2F9334-9D76-8767-BDBC-B47E299A8A58}"/>
              </a:ext>
            </a:extLst>
          </p:cNvPr>
          <p:cNvSpPr txBox="1">
            <a:spLocks/>
          </p:cNvSpPr>
          <p:nvPr/>
        </p:nvSpPr>
        <p:spPr bwMode="auto">
          <a:xfrm>
            <a:off x="1848573" y="2153249"/>
            <a:ext cx="2906712" cy="193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Laboratory energy use index (lab EUI) </a:t>
            </a:r>
            <a:r>
              <a:rPr lang="en-US" altLang="en-US" sz="1600" baseline="30000">
                <a:solidFill>
                  <a:schemeClr val="tx1"/>
                </a:solidFill>
                <a:latin typeface="Segoe UI" panose="020B0502040204020203" pitchFamily="34" charset="0"/>
                <a:cs typeface="Segoe UI" panose="020B0502040204020203" pitchFamily="34" charset="0"/>
              </a:rPr>
              <a:t>1</a:t>
            </a: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________________________________</a:t>
            </a: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Overall average college or university space (college EUI)</a:t>
            </a:r>
            <a:r>
              <a:rPr lang="en-US" altLang="en-US" sz="1600" baseline="30000">
                <a:solidFill>
                  <a:schemeClr val="tx1"/>
                </a:solidFill>
                <a:latin typeface="Segoe UI" panose="020B0502040204020203" pitchFamily="34" charset="0"/>
                <a:cs typeface="Segoe UI" panose="020B0502040204020203" pitchFamily="34" charset="0"/>
              </a:rPr>
              <a:t> 2</a:t>
            </a:r>
          </a:p>
        </p:txBody>
      </p:sp>
      <p:sp>
        <p:nvSpPr>
          <p:cNvPr id="5" name="Left-Right Arrow 7">
            <a:extLst>
              <a:ext uri="{FF2B5EF4-FFF2-40B4-BE49-F238E27FC236}">
                <a16:creationId xmlns:a16="http://schemas.microsoft.com/office/drawing/2014/main" id="{F74B2015-2F6A-3C51-6334-816566CBBF70}"/>
              </a:ext>
            </a:extLst>
          </p:cNvPr>
          <p:cNvSpPr/>
          <p:nvPr/>
        </p:nvSpPr>
        <p:spPr>
          <a:xfrm>
            <a:off x="4817915" y="3057751"/>
            <a:ext cx="644525" cy="306388"/>
          </a:xfrm>
          <a:prstGeom prst="leftRightArrow">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Content Placeholder 5">
            <a:extLst>
              <a:ext uri="{FF2B5EF4-FFF2-40B4-BE49-F238E27FC236}">
                <a16:creationId xmlns:a16="http://schemas.microsoft.com/office/drawing/2014/main" id="{130D27EF-65F0-8D1A-F27A-827268EB817E}"/>
              </a:ext>
            </a:extLst>
          </p:cNvPr>
          <p:cNvSpPr txBox="1">
            <a:spLocks/>
          </p:cNvSpPr>
          <p:nvPr/>
        </p:nvSpPr>
        <p:spPr bwMode="auto">
          <a:xfrm>
            <a:off x="5472878" y="2150344"/>
            <a:ext cx="2674938" cy="1933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310 </a:t>
            </a:r>
            <a:r>
              <a:rPr lang="en-US" altLang="en-US" sz="1600" err="1">
                <a:solidFill>
                  <a:schemeClr val="tx1"/>
                </a:solidFill>
                <a:latin typeface="Segoe UI" panose="020B0502040204020203" pitchFamily="34" charset="0"/>
                <a:cs typeface="Segoe UI" panose="020B0502040204020203" pitchFamily="34" charset="0"/>
              </a:rPr>
              <a:t>kBtu</a:t>
            </a:r>
            <a:r>
              <a:rPr lang="en-US" altLang="en-US" sz="1600">
                <a:solidFill>
                  <a:schemeClr val="tx1"/>
                </a:solidFill>
                <a:latin typeface="Segoe UI" panose="020B0502040204020203" pitchFamily="34" charset="0"/>
                <a:cs typeface="Segoe UI" panose="020B0502040204020203" pitchFamily="34" charset="0"/>
              </a:rPr>
              <a:t>/sq ft-</a:t>
            </a:r>
            <a:r>
              <a:rPr lang="en-US" altLang="en-US" sz="1600" err="1">
                <a:solidFill>
                  <a:schemeClr val="tx1"/>
                </a:solidFill>
                <a:latin typeface="Segoe UI" panose="020B0502040204020203" pitchFamily="34" charset="0"/>
                <a:cs typeface="Segoe UI" panose="020B0502040204020203" pitchFamily="34" charset="0"/>
              </a:rPr>
              <a:t>yr</a:t>
            </a:r>
            <a:endParaRPr lang="en-US" altLang="en-US" sz="1600">
              <a:solidFill>
                <a:schemeClr val="tx1"/>
              </a:solidFill>
              <a:latin typeface="Segoe UI" panose="020B0502040204020203" pitchFamily="34" charset="0"/>
              <a:cs typeface="Segoe UI" panose="020B0502040204020203" pitchFamily="34" charset="0"/>
            </a:endParaRP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_____________________________</a:t>
            </a:r>
          </a:p>
          <a:p>
            <a:pPr algn="ctr" eaLnBrk="1" hangingPunct="1">
              <a:spcBef>
                <a:spcPct val="0"/>
              </a:spcBef>
              <a:buClrTx/>
              <a:buSzPct val="125000"/>
              <a:buFontTx/>
              <a:buNone/>
            </a:pPr>
            <a:r>
              <a:rPr lang="en-US" altLang="en-US" sz="1600">
                <a:solidFill>
                  <a:schemeClr val="tx1"/>
                </a:solidFill>
                <a:latin typeface="Segoe UI" panose="020B0502040204020203" pitchFamily="34" charset="0"/>
                <a:cs typeface="Segoe UI" panose="020B0502040204020203" pitchFamily="34" charset="0"/>
              </a:rPr>
              <a:t>155 </a:t>
            </a:r>
            <a:r>
              <a:rPr lang="en-US" altLang="en-US" sz="1600" err="1">
                <a:solidFill>
                  <a:schemeClr val="tx1"/>
                </a:solidFill>
                <a:latin typeface="Segoe UI" panose="020B0502040204020203" pitchFamily="34" charset="0"/>
                <a:cs typeface="Segoe UI" panose="020B0502040204020203" pitchFamily="34" charset="0"/>
              </a:rPr>
              <a:t>kBtu</a:t>
            </a:r>
            <a:r>
              <a:rPr lang="en-US" altLang="en-US" sz="1600">
                <a:solidFill>
                  <a:schemeClr val="tx1"/>
                </a:solidFill>
                <a:latin typeface="Segoe UI" panose="020B0502040204020203" pitchFamily="34" charset="0"/>
                <a:cs typeface="Segoe UI" panose="020B0502040204020203" pitchFamily="34" charset="0"/>
              </a:rPr>
              <a:t>/sq ft-</a:t>
            </a:r>
            <a:r>
              <a:rPr lang="en-US" altLang="en-US" sz="1600" err="1">
                <a:solidFill>
                  <a:schemeClr val="tx1"/>
                </a:solidFill>
                <a:latin typeface="Segoe UI" panose="020B0502040204020203" pitchFamily="34" charset="0"/>
                <a:cs typeface="Segoe UI" panose="020B0502040204020203" pitchFamily="34" charset="0"/>
              </a:rPr>
              <a:t>yr</a:t>
            </a:r>
            <a:endParaRPr lang="en-US" altLang="en-US" sz="1600">
              <a:solidFill>
                <a:schemeClr val="tx1"/>
              </a:solidFill>
              <a:latin typeface="Segoe UI" panose="020B0502040204020203" pitchFamily="34" charset="0"/>
              <a:cs typeface="Segoe UI" panose="020B0502040204020203" pitchFamily="34" charset="0"/>
            </a:endParaRPr>
          </a:p>
        </p:txBody>
      </p:sp>
      <p:sp>
        <p:nvSpPr>
          <p:cNvPr id="7" name="Left-Right Arrow 8">
            <a:extLst>
              <a:ext uri="{FF2B5EF4-FFF2-40B4-BE49-F238E27FC236}">
                <a16:creationId xmlns:a16="http://schemas.microsoft.com/office/drawing/2014/main" id="{F527A21A-E2C2-0DB0-5AAB-123F8FE80C5E}"/>
              </a:ext>
            </a:extLst>
          </p:cNvPr>
          <p:cNvSpPr/>
          <p:nvPr/>
        </p:nvSpPr>
        <p:spPr>
          <a:xfrm>
            <a:off x="8099081" y="3051091"/>
            <a:ext cx="644525" cy="306388"/>
          </a:xfrm>
          <a:prstGeom prst="leftRightArrow">
            <a:avLst/>
          </a:prstGeom>
          <a:solidFill>
            <a:srgbClr val="0000FF"/>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8" name="Content Placeholder 5">
            <a:extLst>
              <a:ext uri="{FF2B5EF4-FFF2-40B4-BE49-F238E27FC236}">
                <a16:creationId xmlns:a16="http://schemas.microsoft.com/office/drawing/2014/main" id="{D14D17CA-59E8-26D8-BB66-EE184F504519}"/>
              </a:ext>
            </a:extLst>
          </p:cNvPr>
          <p:cNvSpPr txBox="1">
            <a:spLocks/>
          </p:cNvSpPr>
          <p:nvPr/>
        </p:nvSpPr>
        <p:spPr bwMode="auto">
          <a:xfrm>
            <a:off x="8744236" y="2236995"/>
            <a:ext cx="1334543"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lgn="ctr">
              <a:spcBef>
                <a:spcPct val="0"/>
              </a:spcBef>
              <a:buClrTx/>
              <a:buSzPct val="125000"/>
              <a:buNone/>
            </a:pPr>
            <a:r>
              <a:rPr lang="en-US" altLang="en-US" sz="1800" b="1">
                <a:solidFill>
                  <a:schemeClr val="tx1"/>
                </a:solidFill>
                <a:latin typeface="Segoe UI"/>
                <a:cs typeface="Segoe UI"/>
              </a:rPr>
              <a:t>2.0 as of Dec 2014 </a:t>
            </a:r>
            <a:r>
              <a:rPr lang="en-US" altLang="en-US" sz="1600" baseline="30000">
                <a:solidFill>
                  <a:schemeClr val="tx1"/>
                </a:solidFill>
                <a:latin typeface="Segoe UI"/>
                <a:cs typeface="Segoe UI"/>
              </a:rPr>
              <a:t>3</a:t>
            </a:r>
          </a:p>
        </p:txBody>
      </p:sp>
      <p:sp>
        <p:nvSpPr>
          <p:cNvPr id="9" name="Content Placeholder 5">
            <a:extLst>
              <a:ext uri="{FF2B5EF4-FFF2-40B4-BE49-F238E27FC236}">
                <a16:creationId xmlns:a16="http://schemas.microsoft.com/office/drawing/2014/main" id="{EE7022BA-D8B7-4DBD-0130-A325D12C4E2E}"/>
              </a:ext>
            </a:extLst>
          </p:cNvPr>
          <p:cNvSpPr txBox="1">
            <a:spLocks/>
          </p:cNvSpPr>
          <p:nvPr/>
        </p:nvSpPr>
        <p:spPr bwMode="auto">
          <a:xfrm>
            <a:off x="1852431" y="3873643"/>
            <a:ext cx="901257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defTabSz="457200">
              <a:spcBef>
                <a:spcPct val="20000"/>
              </a:spcBef>
              <a:buClr>
                <a:schemeClr val="accent1"/>
              </a:buClr>
              <a:buSzPct val="76000"/>
              <a:buFont typeface="Wingdings 2" panose="05020102010507070707" pitchFamily="18" charset="2"/>
              <a:buChar char=""/>
              <a:defRPr sz="2400">
                <a:solidFill>
                  <a:schemeClr val="tx2"/>
                </a:solidFill>
                <a:latin typeface="Century Gothic" panose="020B0502020202020204" pitchFamily="34" charset="0"/>
              </a:defRPr>
            </a:lvl1pPr>
            <a:lvl2pPr marL="685800" indent="-228600" defTabSz="457200">
              <a:spcBef>
                <a:spcPct val="20000"/>
              </a:spcBef>
              <a:buClr>
                <a:schemeClr val="accent1"/>
              </a:buClr>
              <a:buSzPct val="76000"/>
              <a:buFont typeface="Wingdings 2" panose="05020102010507070707" pitchFamily="18" charset="2"/>
              <a:buChar char=""/>
              <a:defRPr sz="2200">
                <a:solidFill>
                  <a:schemeClr val="tx2"/>
                </a:solidFill>
                <a:latin typeface="Century Gothic" panose="020B0502020202020204" pitchFamily="34" charset="0"/>
              </a:defRPr>
            </a:lvl2pPr>
            <a:lvl3pPr marL="1035050" indent="-228600" defTabSz="457200">
              <a:spcBef>
                <a:spcPct val="20000"/>
              </a:spcBef>
              <a:buClr>
                <a:schemeClr val="accent1"/>
              </a:buClr>
              <a:buSzPct val="76000"/>
              <a:buFont typeface="Wingdings 2" panose="05020102010507070707" pitchFamily="18" charset="2"/>
              <a:buChar char=""/>
              <a:defRPr sz="2000">
                <a:solidFill>
                  <a:schemeClr val="tx2"/>
                </a:solidFill>
                <a:latin typeface="Century Gothic" panose="020B0502020202020204" pitchFamily="34" charset="0"/>
              </a:defRPr>
            </a:lvl3pPr>
            <a:lvl4pPr marL="1600200" indent="-228600" defTabSz="457200">
              <a:spcBef>
                <a:spcPct val="20000"/>
              </a:spcBef>
              <a:buClr>
                <a:schemeClr val="accent1"/>
              </a:buClr>
              <a:buSzPct val="76000"/>
              <a:buFont typeface="Wingdings 2" panose="05020102010507070707" pitchFamily="18" charset="2"/>
              <a:buChar char=""/>
              <a:defRPr>
                <a:solidFill>
                  <a:schemeClr val="tx2"/>
                </a:solidFill>
                <a:latin typeface="Century Gothic" panose="020B0502020202020204" pitchFamily="34" charset="0"/>
              </a:defRPr>
            </a:lvl4pPr>
            <a:lvl5pPr marL="2057400" indent="-228600" defTabSz="457200">
              <a:spcBef>
                <a:spcPct val="20000"/>
              </a:spcBef>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5pPr>
            <a:lvl6pPr marL="25146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6pPr>
            <a:lvl7pPr marL="29718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7pPr>
            <a:lvl8pPr marL="34290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8pPr>
            <a:lvl9pPr marL="3886200" indent="-228600" defTabSz="457200" eaLnBrk="0" fontAlgn="base" hangingPunct="0">
              <a:spcBef>
                <a:spcPct val="20000"/>
              </a:spcBef>
              <a:spcAft>
                <a:spcPct val="0"/>
              </a:spcAft>
              <a:buClr>
                <a:schemeClr val="accent1"/>
              </a:buClr>
              <a:buSzPct val="76000"/>
              <a:buFont typeface="Wingdings 2" panose="05020102010507070707" pitchFamily="18" charset="2"/>
              <a:buChar char=""/>
              <a:defRPr sz="1600">
                <a:solidFill>
                  <a:schemeClr val="tx2"/>
                </a:solidFill>
                <a:latin typeface="Century Gothic" panose="020B0502020202020204" pitchFamily="34" charset="0"/>
              </a:defRPr>
            </a:lvl9pPr>
          </a:lstStyle>
          <a:p>
            <a:pPr>
              <a:spcBef>
                <a:spcPct val="0"/>
              </a:spcBef>
              <a:buClrTx/>
              <a:buSzPct val="125000"/>
              <a:buNone/>
            </a:pPr>
            <a:r>
              <a:rPr lang="en-US" altLang="en-US" sz="1400" i="1">
                <a:solidFill>
                  <a:schemeClr val="tx1"/>
                </a:solidFill>
                <a:latin typeface="Segoe UI"/>
                <a:cs typeface="Segoe UI"/>
              </a:rPr>
              <a:t>Note 1: Lawrence Berkeley Laboratory ‘‘Labs for the 21st Century’’ benchmarking tool  </a:t>
            </a:r>
            <a:r>
              <a:rPr lang="en-US" altLang="en-US" sz="1400" i="1">
                <a:solidFill>
                  <a:srgbClr val="0070C0"/>
                </a:solidFill>
                <a:latin typeface="Segoe UI"/>
                <a:cs typeface="Segoe UI"/>
              </a:rPr>
              <a:t>310 based on 2012 database</a:t>
            </a:r>
            <a:endParaRPr lang="en-US" altLang="en-US" sz="1400">
              <a:solidFill>
                <a:schemeClr val="tx1"/>
              </a:solidFill>
              <a:latin typeface="Segoe UI"/>
              <a:cs typeface="Segoe UI"/>
            </a:endParaRPr>
          </a:p>
          <a:p>
            <a:pPr>
              <a:spcBef>
                <a:spcPct val="0"/>
              </a:spcBef>
              <a:buClrTx/>
              <a:buSzPct val="125000"/>
              <a:buNone/>
            </a:pPr>
            <a:r>
              <a:rPr lang="en-US" altLang="en-US" sz="1400" i="1">
                <a:solidFill>
                  <a:schemeClr val="tx1"/>
                </a:solidFill>
                <a:latin typeface="Segoe UI"/>
                <a:cs typeface="Segoe UI"/>
              </a:rPr>
              <a:t>Note 2: US Department of Energy ‘‘Buildings Energy Databook’’  </a:t>
            </a:r>
            <a:r>
              <a:rPr lang="en-US" altLang="en-US" sz="1400" i="1">
                <a:solidFill>
                  <a:srgbClr val="0070C0"/>
                </a:solidFill>
                <a:latin typeface="Segoe UI"/>
                <a:cs typeface="Segoe UI"/>
              </a:rPr>
              <a:t>155kbtu/sf  based on CBECS 2003 database</a:t>
            </a:r>
          </a:p>
          <a:p>
            <a:pPr>
              <a:spcBef>
                <a:spcPct val="0"/>
              </a:spcBef>
              <a:buClrTx/>
              <a:buNone/>
            </a:pPr>
            <a:r>
              <a:rPr lang="en-US" altLang="en-US" sz="1400" i="1">
                <a:solidFill>
                  <a:srgbClr val="0070C0"/>
                </a:solidFill>
                <a:latin typeface="Segoe UI"/>
                <a:cs typeface="Segoe UI"/>
              </a:rPr>
              <a:t>Note 3: Updated 1y &lt; Review &lt; 5</a:t>
            </a:r>
          </a:p>
        </p:txBody>
      </p:sp>
      <p:sp>
        <p:nvSpPr>
          <p:cNvPr id="13" name="Slide Number Placeholder 2">
            <a:extLst>
              <a:ext uri="{FF2B5EF4-FFF2-40B4-BE49-F238E27FC236}">
                <a16:creationId xmlns:a16="http://schemas.microsoft.com/office/drawing/2014/main" id="{AFF60A6F-F466-FB29-9924-64C25F92FB07}"/>
              </a:ext>
            </a:extLst>
          </p:cNvPr>
          <p:cNvSpPr txBox="1">
            <a:spLocks/>
          </p:cNvSpPr>
          <p:nvPr/>
        </p:nvSpPr>
        <p:spPr>
          <a:xfrm>
            <a:off x="0" y="6407664"/>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8</a:t>
            </a:fld>
            <a:endParaRPr lang="en-US" sz="1200" dirty="0">
              <a:solidFill>
                <a:schemeClr val="tx1"/>
              </a:solidFill>
              <a:latin typeface="Segoe UI" panose="020B0502040204020203" pitchFamily="34" charset="0"/>
              <a:cs typeface="Segoe UI" panose="020B0502040204020203" pitchFamily="34" charset="0"/>
            </a:endParaRPr>
          </a:p>
        </p:txBody>
      </p:sp>
      <p:sp>
        <p:nvSpPr>
          <p:cNvPr id="12" name="Subtitle 2">
            <a:extLst>
              <a:ext uri="{FF2B5EF4-FFF2-40B4-BE49-F238E27FC236}">
                <a16:creationId xmlns:a16="http://schemas.microsoft.com/office/drawing/2014/main" id="{8655FBC8-9BF4-7C57-3D9E-76CC3D8EC076}"/>
              </a:ext>
            </a:extLst>
          </p:cNvPr>
          <p:cNvSpPr txBox="1">
            <a:spLocks/>
          </p:cNvSpPr>
          <p:nvPr/>
        </p:nvSpPr>
        <p:spPr>
          <a:xfrm>
            <a:off x="1416432" y="4715493"/>
            <a:ext cx="9144000" cy="976313"/>
          </a:xfrm>
          <a:prstGeom prst="rect">
            <a:avLst/>
          </a:prstGeom>
        </p:spPr>
        <p:txBody>
          <a:bodyPr vert="horz" lIns="91440" tIns="91440" rIns="91440" bIns="0" rtlCol="0" anchor="t">
            <a:noAutofit/>
          </a:bodyPr>
          <a:lstStyle>
            <a:lvl1pPr marL="274300" indent="-274300" algn="l" defTabSz="457167" rtl="0" eaLnBrk="1" latinLnBrk="0" hangingPunct="1">
              <a:spcBef>
                <a:spcPts val="0"/>
              </a:spcBef>
              <a:spcAft>
                <a:spcPts val="600"/>
              </a:spcAft>
              <a:buClr>
                <a:schemeClr val="accent6"/>
              </a:buClr>
              <a:buSzPct val="100000"/>
              <a:buFont typeface="System Font Regular"/>
              <a:buChar char="▸"/>
              <a:defRP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640032" indent="-228584" algn="l" defTabSz="457167" rtl="0" eaLnBrk="1" latinLnBrk="0" hangingPunct="1">
              <a:spcBef>
                <a:spcPts val="0"/>
              </a:spcBef>
              <a:spcAft>
                <a:spcPts val="600"/>
              </a:spcAft>
              <a:buClr>
                <a:srgbClr val="E31837"/>
              </a:buClr>
              <a:buFont typeface="System Font Regular"/>
              <a:buChar char="–"/>
              <a:defRP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1005766" indent="-228584" algn="l" defTabSz="457167" rtl="0" eaLnBrk="1" latinLnBrk="0" hangingPunct="1">
              <a:spcBef>
                <a:spcPts val="0"/>
              </a:spcBef>
              <a:spcAft>
                <a:spcPts val="600"/>
              </a:spcAft>
              <a:buClr>
                <a:srgbClr val="E31837"/>
              </a:buClr>
              <a:buFont typeface="Wingdings" pitchFamily="2" charset="2"/>
              <a:buChar char="§"/>
              <a:defRP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600080"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4pPr>
            <a:lvl5pPr marL="2057247" indent="-228584" algn="l" defTabSz="457167" rtl="0" eaLnBrk="1" latinLnBrk="0" hangingPunct="1">
              <a:spcBef>
                <a:spcPts val="0"/>
              </a:spcBef>
              <a:spcAft>
                <a:spcPts val="600"/>
              </a:spcAft>
              <a:buFont typeface="Arial"/>
              <a:buChar char="»"/>
              <a:defRPr sz="2000" kern="1200">
                <a:solidFill>
                  <a:schemeClr val="tx1"/>
                </a:solidFill>
                <a:latin typeface="Arial"/>
                <a:ea typeface="+mn-ea"/>
                <a:cs typeface="Arial"/>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a:lstStyle>
          <a:p>
            <a:pPr marL="461645" indent="-461645">
              <a:buFont typeface="Arial" panose="020B0604020202020204" pitchFamily="34" charset="0"/>
              <a:buChar char="•"/>
            </a:pPr>
            <a:r>
              <a:rPr lang="en-US" sz="2000" dirty="0">
                <a:latin typeface="Segoe UI"/>
                <a:cs typeface="Segoe UI"/>
              </a:rPr>
              <a:t>Effective area (ESF) is calculated for multi function space where metering can't isolate utility cost to a single function.</a:t>
            </a:r>
            <a:endParaRPr lang="en-US" altLang="en-US" dirty="0">
              <a:latin typeface="Segoe UI"/>
              <a:cs typeface="Segoe UI"/>
            </a:endParaRPr>
          </a:p>
          <a:p>
            <a:pPr marL="461645" indent="-461645">
              <a:buFont typeface="Arial" panose="020B0604020202020204" pitchFamily="34" charset="0"/>
              <a:buChar char="•"/>
            </a:pPr>
            <a:r>
              <a:rPr lang="en-US" altLang="en-US" sz="2000" u="sng" dirty="0">
                <a:latin typeface="Segoe UI"/>
                <a:cs typeface="Segoe UI"/>
              </a:rPr>
              <a:t>All</a:t>
            </a:r>
            <a:r>
              <a:rPr lang="en-US" altLang="en-US" sz="2000" dirty="0">
                <a:latin typeface="Segoe UI"/>
                <a:cs typeface="Segoe UI"/>
              </a:rPr>
              <a:t> Research Laboratory Area is multiplied by a Relative Energy Utilization Index (REUI).</a:t>
            </a:r>
            <a:endParaRPr lang="en-US" altLang="en-US" dirty="0"/>
          </a:p>
        </p:txBody>
      </p:sp>
    </p:spTree>
    <p:extLst>
      <p:ext uri="{BB962C8B-B14F-4D97-AF65-F5344CB8AC3E}">
        <p14:creationId xmlns:p14="http://schemas.microsoft.com/office/powerpoint/2010/main" val="75829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B57FB9A1-050E-40E5-9604-474002BBD08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59" imgH="360" progId="TCLayout.ActiveDocument.1">
                  <p:embed/>
                </p:oleObj>
              </mc:Choice>
              <mc:Fallback>
                <p:oleObj name="think-cell Slide" r:id="rId4" imgW="359" imgH="360" progId="TCLayout.ActiveDocument.1">
                  <p:embed/>
                  <p:pic>
                    <p:nvPicPr>
                      <p:cNvPr id="6" name="think-cell data - do not delete" hidden="1">
                        <a:extLst>
                          <a:ext uri="{FF2B5EF4-FFF2-40B4-BE49-F238E27FC236}">
                            <a16:creationId xmlns:a16="http://schemas.microsoft.com/office/drawing/2014/main" id="{B57FB9A1-050E-40E5-9604-474002BBD08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Subtitle 2">
            <a:extLst>
              <a:ext uri="{FF2B5EF4-FFF2-40B4-BE49-F238E27FC236}">
                <a16:creationId xmlns:a16="http://schemas.microsoft.com/office/drawing/2014/main" id="{476C870B-80A3-90FE-BD02-2EB1407EA389}"/>
              </a:ext>
            </a:extLst>
          </p:cNvPr>
          <p:cNvSpPr txBox="1">
            <a:spLocks/>
          </p:cNvSpPr>
          <p:nvPr/>
        </p:nvSpPr>
        <p:spPr>
          <a:xfrm>
            <a:off x="1395663" y="1582919"/>
            <a:ext cx="9144000" cy="976771"/>
          </a:xfrm>
          <a:prstGeom prst="rect">
            <a:avLst/>
          </a:prstGeom>
        </p:spPr>
        <p:txBody>
          <a:bodyPr vert="horz" lIns="91440" tIns="91440" rIns="91440" bIns="0" rtlCol="0" anchor="t">
            <a:no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461645" indent="-461645">
              <a:buClr>
                <a:srgbClr val="C00000"/>
              </a:buClr>
            </a:pPr>
            <a:r>
              <a:rPr lang="en-US" dirty="0">
                <a:latin typeface="Segoe UI"/>
                <a:cs typeface="Segoe UI"/>
              </a:rPr>
              <a:t>Define “Research Laboratory Space”?</a:t>
            </a:r>
          </a:p>
          <a:p>
            <a:pPr marL="918845" lvl="1" indent="-461645">
              <a:buClr>
                <a:srgbClr val="C00000"/>
              </a:buClr>
            </a:pPr>
            <a:r>
              <a:rPr lang="en-US" altLang="en-US" dirty="0">
                <a:latin typeface="Segoe UI"/>
                <a:cs typeface="Segoe UI"/>
              </a:rPr>
              <a:t>Wet Lab</a:t>
            </a:r>
          </a:p>
          <a:p>
            <a:pPr marL="918845" lvl="1" indent="-461645">
              <a:buClr>
                <a:srgbClr val="C00000"/>
              </a:buClr>
            </a:pPr>
            <a:r>
              <a:rPr lang="en-US" altLang="en-US" dirty="0">
                <a:latin typeface="Segoe UI"/>
                <a:cs typeface="Segoe UI"/>
              </a:rPr>
              <a:t>Computational</a:t>
            </a:r>
          </a:p>
          <a:p>
            <a:pPr marL="918845" lvl="1" indent="-461645">
              <a:buClr>
                <a:srgbClr val="C00000"/>
              </a:buClr>
            </a:pPr>
            <a:r>
              <a:rPr lang="en-US" altLang="en-US" dirty="0">
                <a:latin typeface="Segoe UI"/>
                <a:cs typeface="Segoe UI"/>
              </a:rPr>
              <a:t>Animal Care</a:t>
            </a:r>
          </a:p>
          <a:p>
            <a:pPr marL="918845" lvl="1" indent="-461645">
              <a:buClr>
                <a:srgbClr val="C00000"/>
              </a:buClr>
            </a:pPr>
            <a:r>
              <a:rPr lang="en-US" altLang="en-US" dirty="0">
                <a:latin typeface="Segoe UI"/>
                <a:cs typeface="Segoe UI"/>
              </a:rPr>
              <a:t>Greenhouse</a:t>
            </a:r>
          </a:p>
          <a:p>
            <a:pPr marL="918845" lvl="1" indent="-461645">
              <a:buClr>
                <a:srgbClr val="C00000"/>
              </a:buClr>
            </a:pPr>
            <a:endParaRPr lang="en-US" altLang="en-US" dirty="0">
              <a:latin typeface="Segoe UI"/>
              <a:cs typeface="Segoe UI"/>
            </a:endParaRPr>
          </a:p>
          <a:p>
            <a:pPr marL="918845" lvl="1" indent="-461645">
              <a:buClr>
                <a:srgbClr val="C00000"/>
              </a:buClr>
            </a:pPr>
            <a:r>
              <a:rPr lang="en-US" altLang="en-US" dirty="0">
                <a:latin typeface="Segoe UI"/>
                <a:cs typeface="Segoe UI"/>
              </a:rPr>
              <a:t>Typically HEGIS 25x</a:t>
            </a:r>
          </a:p>
          <a:p>
            <a:pPr marL="1376045" lvl="2" indent="-461645"/>
            <a:endParaRPr lang="en-US" altLang="en-US" dirty="0">
              <a:latin typeface="Segoe UI"/>
              <a:cs typeface="Segoe UI"/>
            </a:endParaRPr>
          </a:p>
          <a:p>
            <a:pPr marL="461645" indent="-461645"/>
            <a:endParaRPr lang="en-US" altLang="en-US" dirty="0">
              <a:latin typeface="Segoe UI" panose="020B0502040204020203" pitchFamily="34" charset="0"/>
              <a:cs typeface="Segoe UI" panose="020B0502040204020203" pitchFamily="34" charset="0"/>
            </a:endParaRPr>
          </a:p>
        </p:txBody>
      </p:sp>
      <p:sp>
        <p:nvSpPr>
          <p:cNvPr id="5" name="Slide Number Placeholder 2">
            <a:extLst>
              <a:ext uri="{FF2B5EF4-FFF2-40B4-BE49-F238E27FC236}">
                <a16:creationId xmlns:a16="http://schemas.microsoft.com/office/drawing/2014/main" id="{44DE6F7B-F70A-1857-F168-56BE7479A5EB}"/>
              </a:ext>
            </a:extLst>
          </p:cNvPr>
          <p:cNvSpPr txBox="1">
            <a:spLocks/>
          </p:cNvSpPr>
          <p:nvPr/>
        </p:nvSpPr>
        <p:spPr>
          <a:xfrm>
            <a:off x="0" y="6420543"/>
            <a:ext cx="407459" cy="292082"/>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02D3FC6-7D53-4CB6-A271-91734A6755CD}" type="slidenum">
              <a:rPr lang="en-US" sz="1200" smtClean="0">
                <a:solidFill>
                  <a:schemeClr val="tx1"/>
                </a:solidFill>
                <a:latin typeface="Segoe UI" panose="020B0502040204020203" pitchFamily="34" charset="0"/>
                <a:cs typeface="Segoe UI" panose="020B0502040204020203" pitchFamily="34" charset="0"/>
              </a:rPr>
              <a:pPr/>
              <a:t>9</a:t>
            </a:fld>
            <a:endParaRPr lang="en-US" sz="1200" dirty="0">
              <a:solidFill>
                <a:schemeClr val="tx1"/>
              </a:solidFill>
              <a:latin typeface="Segoe UI" panose="020B0502040204020203" pitchFamily="34" charset="0"/>
              <a:cs typeface="Segoe UI" panose="020B0502040204020203" pitchFamily="34" charset="0"/>
            </a:endParaRPr>
          </a:p>
        </p:txBody>
      </p:sp>
      <p:sp>
        <p:nvSpPr>
          <p:cNvPr id="4" name="Title 3">
            <a:extLst>
              <a:ext uri="{FF2B5EF4-FFF2-40B4-BE49-F238E27FC236}">
                <a16:creationId xmlns:a16="http://schemas.microsoft.com/office/drawing/2014/main" id="{2A16F639-A84E-ABE8-512C-76F7CDDDF8D6}"/>
              </a:ext>
            </a:extLst>
          </p:cNvPr>
          <p:cNvSpPr>
            <a:spLocks noGrp="1"/>
          </p:cNvSpPr>
          <p:nvPr>
            <p:ph type="title"/>
          </p:nvPr>
        </p:nvSpPr>
        <p:spPr/>
        <p:txBody>
          <a:bodyPr/>
          <a:lstStyle/>
          <a:p>
            <a:r>
              <a:rPr lang="en-US" altLang="en-US" sz="3200" dirty="0">
                <a:solidFill>
                  <a:schemeClr val="accent1"/>
                </a:solidFill>
                <a:latin typeface="Segoe UI Semibold"/>
                <a:cs typeface="Segoe UI Semibold"/>
              </a:rPr>
              <a:t>Research Laboratory Space - Interpretations</a:t>
            </a:r>
            <a:endParaRPr lang="en-US" sz="3200" dirty="0"/>
          </a:p>
        </p:txBody>
      </p:sp>
    </p:spTree>
    <p:extLst>
      <p:ext uri="{BB962C8B-B14F-4D97-AF65-F5344CB8AC3E}">
        <p14:creationId xmlns:p14="http://schemas.microsoft.com/office/powerpoint/2010/main" val="19600114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8224&quot;&gt;&lt;version val=&quot;3514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ttain Partners">
  <a:themeElements>
    <a:clrScheme name="Attain Partners Final">
      <a:dk1>
        <a:srgbClr val="000000"/>
      </a:dk1>
      <a:lt1>
        <a:srgbClr val="FFFFFF"/>
      </a:lt1>
      <a:dk2>
        <a:srgbClr val="A9C2DC"/>
      </a:dk2>
      <a:lt2>
        <a:srgbClr val="DAD3CC"/>
      </a:lt2>
      <a:accent1>
        <a:srgbClr val="A9D4E8"/>
      </a:accent1>
      <a:accent2>
        <a:srgbClr val="77D645"/>
      </a:accent2>
      <a:accent3>
        <a:srgbClr val="14E4E5"/>
      </a:accent3>
      <a:accent4>
        <a:srgbClr val="1D3169"/>
      </a:accent4>
      <a:accent5>
        <a:srgbClr val="FFC300"/>
      </a:accent5>
      <a:accent6>
        <a:srgbClr val="E21D38"/>
      </a:accent6>
      <a:hlink>
        <a:srgbClr val="E21D38"/>
      </a:hlink>
      <a:folHlink>
        <a:srgbClr val="E21D38"/>
      </a:folHlink>
    </a:clrScheme>
    <a:fontScheme name="Segoe UI">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err="1"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Attain Partners" id="{F3E08EC8-8017-DA40-95BC-DCDB2C3BCE79}" vid="{6AC240A4-EB2F-AB4F-9CC1-8130D5BD352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116FED8683A43BDD1265A54B07811" ma:contentTypeVersion="3" ma:contentTypeDescription="Create a new document." ma:contentTypeScope="" ma:versionID="d887f754fa8247b0abb3022e3509db5b">
  <xsd:schema xmlns:xsd="http://www.w3.org/2001/XMLSchema" xmlns:xs="http://www.w3.org/2001/XMLSchema" xmlns:p="http://schemas.microsoft.com/office/2006/metadata/properties" xmlns:ns2="e576fe6a-3296-4ce1-bdb0-ed58ccb72464" targetNamespace="http://schemas.microsoft.com/office/2006/metadata/properties" ma:root="true" ma:fieldsID="8978ec70bac1c8cefdabe76de4740800" ns2:_="">
    <xsd:import namespace="e576fe6a-3296-4ce1-bdb0-ed58ccb72464"/>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76fe6a-3296-4ce1-bdb0-ed58ccb724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502B83-65A3-4592-BBD5-11ED4F54D0AC}">
  <ds:schemaRefs>
    <ds:schemaRef ds:uri="e576fe6a-3296-4ce1-bdb0-ed58ccb724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1552B11-2DED-42CF-8A39-E6DB0F4AE0A5}">
  <ds:schemaRefs>
    <ds:schemaRef ds:uri="http://schemas.microsoft.com/office/2006/metadata/properties"/>
    <ds:schemaRef ds:uri="http://schemas.microsoft.com/office/infopath/2007/PartnerControls"/>
    <ds:schemaRef ds:uri="http://purl.org/dc/elements/1.1/"/>
    <ds:schemaRef ds:uri="e576fe6a-3296-4ce1-bdb0-ed58ccb72464"/>
    <ds:schemaRef ds:uri="http://schemas.microsoft.com/office/2006/documentManagement/types"/>
    <ds:schemaRef ds:uri="http://www.w3.org/XML/1998/namespace"/>
    <ds:schemaRef ds:uri="http://purl.org/dc/dcmitype/"/>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0DB298F6-3C65-4A19-A16E-313E7CE8C6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2691</TotalTime>
  <Words>2770</Words>
  <Application>Microsoft Office PowerPoint</Application>
  <PresentationFormat>Widescreen</PresentationFormat>
  <Paragraphs>444</Paragraphs>
  <Slides>24</Slides>
  <Notes>24</Notes>
  <HiddenSlides>0</HiddenSlides>
  <MMClips>0</MMClips>
  <ScaleCrop>false</ScaleCrop>
  <HeadingPairs>
    <vt:vector size="8" baseType="variant">
      <vt:variant>
        <vt:lpstr>Fonts Used</vt:lpstr>
      </vt:variant>
      <vt:variant>
        <vt:i4>15</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42" baseType="lpstr">
      <vt:lpstr>Arial</vt:lpstr>
      <vt:lpstr>Arial,Sans-Serif</vt:lpstr>
      <vt:lpstr>Baskerville Old Face</vt:lpstr>
      <vt:lpstr>Calibri</vt:lpstr>
      <vt:lpstr>Calibri Light</vt:lpstr>
      <vt:lpstr>Century Gothic</vt:lpstr>
      <vt:lpstr>Frutiger-Cn</vt:lpstr>
      <vt:lpstr>Open Sans</vt:lpstr>
      <vt:lpstr>Segoe UI</vt:lpstr>
      <vt:lpstr>Segoe UI Light</vt:lpstr>
      <vt:lpstr>Segoe UI Semibold</vt:lpstr>
      <vt:lpstr>Segoe UI Semilight</vt:lpstr>
      <vt:lpstr>Symbol</vt:lpstr>
      <vt:lpstr>System Font Regular</vt:lpstr>
      <vt:lpstr>Wingdings</vt:lpstr>
      <vt:lpstr>Custom Design</vt:lpstr>
      <vt:lpstr>Attain Partners</vt:lpstr>
      <vt:lpstr>think-cell Slide</vt:lpstr>
      <vt:lpstr>Presenters:</vt:lpstr>
      <vt:lpstr>Understanding and Calculating the UCA for Indirect Cost Proposals</vt:lpstr>
      <vt:lpstr>PowerPoint Presentation</vt:lpstr>
      <vt:lpstr>The Last 30+ Years in &lt; Two Minutes… </vt:lpstr>
      <vt:lpstr>Uniform Guidance</vt:lpstr>
      <vt:lpstr>Uniform Guidance (Appendix III, B.4)</vt:lpstr>
      <vt:lpstr>Typical Multifunction Bldg.  Where we are going….</vt:lpstr>
      <vt:lpstr>That REUI thing – a 10,000 foot view</vt:lpstr>
      <vt:lpstr>Research Laboratory Space - Interpretations</vt:lpstr>
      <vt:lpstr>Types of Operations and Maintenance (O&amp;M) Costs</vt:lpstr>
      <vt:lpstr>Types of Operations and Maintenance (O&amp;M) Costs</vt:lpstr>
      <vt:lpstr>The General UCA Equation</vt:lpstr>
      <vt:lpstr>The Building Calculation</vt:lpstr>
      <vt:lpstr>II. Diving Deeper Into the UCA</vt:lpstr>
      <vt:lpstr>The General UCA Equation - Revisited</vt:lpstr>
      <vt:lpstr>“The Math” Behind the Ideal Building</vt:lpstr>
      <vt:lpstr>Real life examples: Two Campuses, One Combined Rate</vt:lpstr>
      <vt:lpstr>Concentration of Utility Costs</vt:lpstr>
      <vt:lpstr>III. Closing /Final Thoughts / Takeaways</vt:lpstr>
      <vt:lpstr>REUI and UCA as of 10/2024</vt:lpstr>
      <vt:lpstr>It’s been 8 years….</vt:lpstr>
      <vt:lpstr>Putting it all together</vt:lpstr>
      <vt:lpstr>Last Point: A lower UCA may not be a bad thing</vt:lpstr>
      <vt:lpstr>Thank you for your time!  Have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Cost Recovery Before the UG</dc:title>
  <dc:creator>Tony M. Benigno</dc:creator>
  <cp:lastModifiedBy>Tony M. Benigno</cp:lastModifiedBy>
  <cp:revision>13</cp:revision>
  <cp:lastPrinted>2024-10-28T13:59:45Z</cp:lastPrinted>
  <dcterms:created xsi:type="dcterms:W3CDTF">2023-07-20T13:22:08Z</dcterms:created>
  <dcterms:modified xsi:type="dcterms:W3CDTF">2024-10-28T14:10:41Z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0x0101005F4116FED8683A43BDD1265A54B07811</vt:lpwstr>
  </property>
</Properties>
</file>